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7" r:id="rId4"/>
    <p:sldId id="258" r:id="rId5"/>
    <p:sldId id="261" r:id="rId6"/>
    <p:sldId id="264" r:id="rId7"/>
    <p:sldId id="259" r:id="rId8"/>
    <p:sldId id="260" r:id="rId9"/>
    <p:sldId id="262" r:id="rId10"/>
    <p:sldId id="263" r:id="rId11"/>
    <p:sldId id="269" r:id="rId12"/>
    <p:sldId id="265" r:id="rId13"/>
    <p:sldId id="267" r:id="rId14"/>
    <p:sldId id="266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Abgerundetes Rechtec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Abgerundetes Rechtec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Rechtec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Abgerundetes Rechtec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Rechtec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ec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ec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Abgerundetes Rechtec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F62FDC5-1537-4D24-94A4-CFEB0951DB8C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EED501D-9E61-497E-AF37-071AC547C4A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508104" y="5774244"/>
            <a:ext cx="3456384" cy="876672"/>
          </a:xfrm>
        </p:spPr>
        <p:txBody>
          <a:bodyPr>
            <a:normAutofit/>
          </a:bodyPr>
          <a:lstStyle/>
          <a:p>
            <a:r>
              <a:rPr lang="de-DE" sz="2000" dirty="0" smtClean="0"/>
              <a:t>Studienleitung Julie Dannheim</a:t>
            </a:r>
          </a:p>
          <a:p>
            <a:r>
              <a:rPr lang="de-DE" sz="2000" dirty="0" smtClean="0"/>
              <a:t>Pädagogik</a:t>
            </a:r>
            <a:endParaRPr lang="de-DE" sz="20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Prävention und Umgang mit Unterrichtsstörungen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284984"/>
            <a:ext cx="4549769" cy="326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0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Bezug zur Ausbildung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00651"/>
            <a:ext cx="6984776" cy="521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02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Ausbildungsstandards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58" y="4149080"/>
            <a:ext cx="1800200" cy="24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9. Die LiV gestaltet den Unterricht so, dass Zeit effektiv </a:t>
            </a:r>
            <a:r>
              <a:rPr lang="de-DE" dirty="0" smtClean="0"/>
              <a:t>genutzt wird</a:t>
            </a:r>
            <a:r>
              <a:rPr lang="de-DE" dirty="0"/>
              <a:t>.</a:t>
            </a:r>
          </a:p>
          <a:p>
            <a:r>
              <a:rPr lang="de-DE" dirty="0" smtClean="0"/>
              <a:t>19</a:t>
            </a:r>
            <a:r>
              <a:rPr lang="de-DE" dirty="0"/>
              <a:t>. Die LiV geht mit unterschiedlichen </a:t>
            </a:r>
            <a:r>
              <a:rPr lang="de-DE" dirty="0" smtClean="0"/>
              <a:t>Kommunikationsprozessen, insbesondere </a:t>
            </a:r>
            <a:r>
              <a:rPr lang="de-DE" dirty="0"/>
              <a:t>Konflikten, professionell um.</a:t>
            </a:r>
          </a:p>
          <a:p>
            <a:r>
              <a:rPr lang="de-DE" dirty="0" smtClean="0"/>
              <a:t>27</a:t>
            </a:r>
            <a:r>
              <a:rPr lang="de-DE" dirty="0"/>
              <a:t>. Die LiV nimmt in pädagogischen Situationen </a:t>
            </a:r>
            <a:r>
              <a:rPr lang="de-DE" dirty="0" smtClean="0"/>
              <a:t>vielfältige Perspektiven </a:t>
            </a:r>
            <a:r>
              <a:rPr lang="de-DE" dirty="0"/>
              <a:t>wahr.</a:t>
            </a:r>
          </a:p>
          <a:p>
            <a:r>
              <a:rPr lang="de-DE" dirty="0" smtClean="0"/>
              <a:t>32</a:t>
            </a:r>
            <a:r>
              <a:rPr lang="de-DE" dirty="0"/>
              <a:t>. Die Lernenden halten sich im Unterricht der LiV an </a:t>
            </a:r>
            <a:r>
              <a:rPr lang="de-DE" dirty="0" smtClean="0"/>
              <a:t>die Vereinbarungen </a:t>
            </a:r>
            <a:r>
              <a:rPr lang="de-DE" dirty="0"/>
              <a:t>zum Umgang miteinander.</a:t>
            </a:r>
          </a:p>
        </p:txBody>
      </p:sp>
    </p:spTree>
    <p:extLst>
      <p:ext uri="{BB962C8B-B14F-4D97-AF65-F5344CB8AC3E}">
        <p14:creationId xmlns:p14="http://schemas.microsoft.com/office/powerpoint/2010/main" val="27298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assroom Management (360p)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052736"/>
            <a:ext cx="8412471" cy="4732015"/>
          </a:xfrm>
        </p:spPr>
      </p:pic>
    </p:spTree>
    <p:extLst>
      <p:ext uri="{BB962C8B-B14F-4D97-AF65-F5344CB8AC3E}">
        <p14:creationId xmlns:p14="http://schemas.microsoft.com/office/powerpoint/2010/main" val="28906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Merkmale guten Unterrichts</a:t>
            </a:r>
            <a:br>
              <a:rPr lang="de-DE" dirty="0" smtClean="0"/>
            </a:br>
            <a:r>
              <a:rPr lang="de-DE" dirty="0" smtClean="0"/>
              <a:t>					</a:t>
            </a:r>
            <a:r>
              <a:rPr lang="de-DE" sz="2700" dirty="0" smtClean="0"/>
              <a:t>nach Hilbert Meyer</a:t>
            </a:r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5" y="1484784"/>
            <a:ext cx="862339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1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Unterrichtsstörungen – Ursachen und Maßnahmen                       </a:t>
            </a:r>
            <a:r>
              <a:rPr lang="de-DE" sz="2700" dirty="0" smtClean="0"/>
              <a:t>nach Hilbert Meyer</a:t>
            </a:r>
            <a:endParaRPr lang="de-DE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28354"/>
            <a:ext cx="5112568" cy="540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83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608512" cy="624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38375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73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624736" cy="5292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03648" y="61386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Quelle</a:t>
            </a:r>
            <a:endParaRPr lang="de-DE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93869"/>
            <a:ext cx="1089599" cy="108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2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8"/>
            <a:ext cx="5472608" cy="628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6768752" cy="544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" cy="117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gonal liegende Ecken des Rechtecks schneiden 4"/>
          <p:cNvSpPr/>
          <p:nvPr/>
        </p:nvSpPr>
        <p:spPr>
          <a:xfrm>
            <a:off x="1043608" y="188640"/>
            <a:ext cx="1440160" cy="61904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47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0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88887" cy="448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457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agonal liegende Ecken des Rechtecks schneiden 5"/>
          <p:cNvSpPr/>
          <p:nvPr/>
        </p:nvSpPr>
        <p:spPr>
          <a:xfrm>
            <a:off x="1043608" y="378647"/>
            <a:ext cx="1440160" cy="61904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49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66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OPSH Seite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smtClean="0"/>
              <a:t>Hier findest du alles allgemeine Wichtige an Informationen:</a:t>
            </a:r>
          </a:p>
          <a:p>
            <a:r>
              <a:rPr lang="de-DE" dirty="0" smtClean="0"/>
              <a:t>Link in </a:t>
            </a:r>
            <a:r>
              <a:rPr lang="de-DE" dirty="0" err="1" smtClean="0"/>
              <a:t>Moodle</a:t>
            </a:r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780928"/>
            <a:ext cx="2381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8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Präventionspyramide</a:t>
            </a:r>
            <a:br>
              <a:rPr lang="de-DE" dirty="0" smtClean="0"/>
            </a:br>
            <a:r>
              <a:rPr lang="de-DE" dirty="0" smtClean="0"/>
              <a:t>                                </a:t>
            </a:r>
            <a:r>
              <a:rPr lang="de-DE" sz="2000" dirty="0" smtClean="0"/>
              <a:t>nach L. Fox und Ahrens/</a:t>
            </a:r>
            <a:r>
              <a:rPr lang="de-DE" sz="2000" dirty="0" err="1" smtClean="0"/>
              <a:t>Plagmann</a:t>
            </a:r>
            <a:r>
              <a:rPr lang="de-DE" sz="2000" dirty="0" smtClean="0"/>
              <a:t> 2009</a:t>
            </a:r>
            <a:endParaRPr lang="de-DE" sz="2000" dirty="0"/>
          </a:p>
        </p:txBody>
      </p:sp>
      <p:sp>
        <p:nvSpPr>
          <p:cNvPr id="4" name="Gleichschenkliges Dreieck 3"/>
          <p:cNvSpPr/>
          <p:nvPr/>
        </p:nvSpPr>
        <p:spPr>
          <a:xfrm>
            <a:off x="899592" y="1484784"/>
            <a:ext cx="7344816" cy="504056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iagonal liegende Ecken des Rechtecks schneiden 4"/>
          <p:cNvSpPr/>
          <p:nvPr/>
        </p:nvSpPr>
        <p:spPr>
          <a:xfrm>
            <a:off x="3204212" y="3284984"/>
            <a:ext cx="2880320" cy="93610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Umgang mit Emotionen</a:t>
            </a:r>
            <a:endParaRPr lang="de-DE" dirty="0"/>
          </a:p>
        </p:txBody>
      </p:sp>
      <p:sp>
        <p:nvSpPr>
          <p:cNvPr id="6" name="Diagonal liegende Ecken des Rechtecks schneiden 5"/>
          <p:cNvSpPr/>
          <p:nvPr/>
        </p:nvSpPr>
        <p:spPr>
          <a:xfrm>
            <a:off x="3226004" y="2132856"/>
            <a:ext cx="2880320" cy="93610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Einzelmaßnahmen 1-4 %</a:t>
            </a:r>
            <a:endParaRPr lang="de-DE" dirty="0"/>
          </a:p>
        </p:txBody>
      </p:sp>
      <p:sp>
        <p:nvSpPr>
          <p:cNvPr id="7" name="Diagonal liegende Ecken des Rechtecks schneiden 6"/>
          <p:cNvSpPr/>
          <p:nvPr/>
        </p:nvSpPr>
        <p:spPr>
          <a:xfrm>
            <a:off x="3204212" y="5445224"/>
            <a:ext cx="2880320" cy="93610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Positive Beziehungen</a:t>
            </a:r>
          </a:p>
          <a:p>
            <a:pPr algn="ctr"/>
            <a:r>
              <a:rPr lang="de-DE" dirty="0" smtClean="0"/>
              <a:t>Schüler – Lehrer – Eltern </a:t>
            </a:r>
            <a:endParaRPr lang="de-DE" dirty="0"/>
          </a:p>
        </p:txBody>
      </p:sp>
      <p:sp>
        <p:nvSpPr>
          <p:cNvPr id="8" name="Diagonal liegende Ecken des Rechtecks schneiden 7"/>
          <p:cNvSpPr/>
          <p:nvPr/>
        </p:nvSpPr>
        <p:spPr>
          <a:xfrm>
            <a:off x="3204212" y="4365104"/>
            <a:ext cx="2880320" cy="93610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Handeln, in der Klasse </a:t>
            </a:r>
          </a:p>
          <a:p>
            <a:pPr algn="ctr"/>
            <a:r>
              <a:rPr lang="de-DE" dirty="0" err="1" smtClean="0"/>
              <a:t>Classroom</a:t>
            </a:r>
            <a:r>
              <a:rPr lang="de-DE" dirty="0" smtClean="0"/>
              <a:t> Management</a:t>
            </a:r>
          </a:p>
          <a:p>
            <a:pPr algn="ctr"/>
            <a:r>
              <a:rPr lang="de-DE" dirty="0" smtClean="0"/>
              <a:t>Präsenz – Beziehung - Stärke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413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Hattie Studie</a:t>
            </a:r>
            <a:br>
              <a:rPr lang="de-DE" dirty="0" smtClean="0"/>
            </a:br>
            <a:r>
              <a:rPr lang="de-DE" dirty="0" smtClean="0"/>
              <a:t>					</a:t>
            </a:r>
            <a:r>
              <a:rPr lang="de-DE" sz="2700" dirty="0" smtClean="0"/>
              <a:t>nach John Hattie</a:t>
            </a:r>
            <a:endParaRPr lang="de-D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772400" cy="293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1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Prävention von Unterrichtsstörungen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899592" y="1772816"/>
            <a:ext cx="7772400" cy="4464496"/>
          </a:xfrm>
        </p:spPr>
        <p:txBody>
          <a:bodyPr/>
          <a:lstStyle/>
          <a:p>
            <a:r>
              <a:rPr lang="de-DE" dirty="0" smtClean="0"/>
              <a:t>Reader lesen S. (2) 3 – 8</a:t>
            </a:r>
          </a:p>
          <a:p>
            <a:r>
              <a:rPr lang="de-DE" dirty="0" smtClean="0"/>
              <a:t>Eskalationsleiter – IQSH – Broschüre S. 44 – 45 - OPSH</a:t>
            </a:r>
          </a:p>
          <a:p>
            <a:r>
              <a:rPr lang="de-DE" dirty="0" smtClean="0"/>
              <a:t>Präventionspyramide – OPSH </a:t>
            </a:r>
          </a:p>
          <a:p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56992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6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7"/>
            <a:ext cx="8712968" cy="551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15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0889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6"/>
          <a:stretch/>
        </p:blipFill>
        <p:spPr bwMode="auto">
          <a:xfrm>
            <a:off x="4272170" y="3429000"/>
            <a:ext cx="4488624" cy="296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78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Tagestransparenz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Begrüßung</a:t>
            </a:r>
          </a:p>
          <a:p>
            <a:r>
              <a:rPr lang="de-DE" dirty="0" smtClean="0"/>
              <a:t>Kennenlernen</a:t>
            </a:r>
          </a:p>
          <a:p>
            <a:r>
              <a:rPr lang="de-DE" dirty="0" smtClean="0"/>
              <a:t>Hospitation/Besprechung</a:t>
            </a:r>
          </a:p>
          <a:p>
            <a:r>
              <a:rPr lang="de-DE" dirty="0" smtClean="0"/>
              <a:t>Was möchte ich wissen? Was brauche ich?</a:t>
            </a:r>
          </a:p>
          <a:p>
            <a:r>
              <a:rPr lang="de-DE" dirty="0" smtClean="0"/>
              <a:t>Film</a:t>
            </a:r>
          </a:p>
          <a:p>
            <a:r>
              <a:rPr lang="de-DE" dirty="0" smtClean="0"/>
              <a:t>Grundlagen und Umgang mit Unterrichtsstörungen</a:t>
            </a:r>
          </a:p>
          <a:p>
            <a:r>
              <a:rPr lang="de-DE" dirty="0" smtClean="0"/>
              <a:t>Bezug zur Ausbildung</a:t>
            </a:r>
          </a:p>
          <a:p>
            <a:r>
              <a:rPr lang="de-DE" dirty="0" smtClean="0"/>
              <a:t>Guter Unterricht</a:t>
            </a:r>
          </a:p>
          <a:p>
            <a:r>
              <a:rPr lang="de-DE" dirty="0" smtClean="0"/>
              <a:t>Maßnahmen</a:t>
            </a:r>
          </a:p>
          <a:p>
            <a:r>
              <a:rPr lang="de-DE" dirty="0" smtClean="0"/>
              <a:t>Unterschiedliche Modelle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2936"/>
            <a:ext cx="2146300" cy="217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wäre wenn? Würdest du lieber?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7" y="1503441"/>
            <a:ext cx="2139950" cy="2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5148064" y="2358753"/>
            <a:ext cx="3168352" cy="26642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Findet euch in Gruppen zusammen und lernt euch kennen!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gonal liegende Ecken des Rechtecks abrunden 4"/>
          <p:cNvSpPr/>
          <p:nvPr/>
        </p:nvSpPr>
        <p:spPr>
          <a:xfrm rot="20532908">
            <a:off x="1318094" y="1219167"/>
            <a:ext cx="6480720" cy="432048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Gruppe 1:</a:t>
            </a:r>
          </a:p>
          <a:p>
            <a:pPr algn="ctr"/>
            <a:r>
              <a:rPr lang="de-DE" sz="2800" dirty="0" smtClean="0"/>
              <a:t>Saskia / Marleen / Lea</a:t>
            </a:r>
          </a:p>
          <a:p>
            <a:pPr algn="ctr"/>
            <a:endParaRPr lang="de-DE" sz="2800" dirty="0"/>
          </a:p>
          <a:p>
            <a:pPr algn="ctr"/>
            <a:r>
              <a:rPr lang="de-DE" sz="2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Gruppe 2:</a:t>
            </a:r>
          </a:p>
          <a:p>
            <a:pPr algn="ctr"/>
            <a:r>
              <a:rPr lang="de-DE" sz="2800" dirty="0" smtClean="0"/>
              <a:t>Inken / Paulina / </a:t>
            </a:r>
            <a:r>
              <a:rPr lang="de-DE" sz="2800" dirty="0" smtClean="0"/>
              <a:t>Alena /Jannik</a:t>
            </a:r>
            <a:endParaRPr lang="de-DE" sz="2800" dirty="0" smtClean="0"/>
          </a:p>
          <a:p>
            <a:pPr algn="ctr"/>
            <a:endParaRPr lang="de-DE" sz="2800" dirty="0"/>
          </a:p>
          <a:p>
            <a:pPr algn="ctr"/>
            <a:r>
              <a:rPr lang="de-DE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Gruppe 3:</a:t>
            </a:r>
          </a:p>
          <a:p>
            <a:pPr algn="ctr"/>
            <a:r>
              <a:rPr lang="de-DE" sz="2800" dirty="0" smtClean="0"/>
              <a:t>Mareike / </a:t>
            </a:r>
            <a:r>
              <a:rPr lang="de-DE" sz="2800" dirty="0" err="1" smtClean="0"/>
              <a:t>Tatsiana</a:t>
            </a:r>
            <a:r>
              <a:rPr lang="de-DE" sz="2800" dirty="0" smtClean="0"/>
              <a:t> / Mia / Pauline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3877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möchte ich wissen? Was brauche ich?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899592" y="1628800"/>
            <a:ext cx="7772400" cy="45720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smtClean="0"/>
              <a:t>Denke kurz über Unterrichtsstörungen nach?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3200" dirty="0" smtClean="0"/>
              <a:t>Schreibe deine Wünsche / Ideen / Gedanken auf dein Plakat.</a:t>
            </a:r>
          </a:p>
          <a:p>
            <a:pPr marL="0" indent="0">
              <a:lnSpc>
                <a:spcPct val="150000"/>
              </a:lnSpc>
              <a:buNone/>
            </a:pPr>
            <a:endParaRPr lang="de-DE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55805"/>
            <a:ext cx="2520280" cy="352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5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 Feuerzangenbowle - Physikunterricht (360p)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76164"/>
            <a:ext cx="7920880" cy="5940660"/>
          </a:xfrm>
        </p:spPr>
      </p:pic>
    </p:spTree>
    <p:extLst>
      <p:ext uri="{BB962C8B-B14F-4D97-AF65-F5344CB8AC3E}">
        <p14:creationId xmlns:p14="http://schemas.microsoft.com/office/powerpoint/2010/main" val="24759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Unterrichtsstörungen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77" y="1583478"/>
            <a:ext cx="2745346" cy="4880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3" name="Gruppieren 22"/>
          <p:cNvGrpSpPr/>
          <p:nvPr/>
        </p:nvGrpSpPr>
        <p:grpSpPr>
          <a:xfrm>
            <a:off x="107504" y="3371762"/>
            <a:ext cx="3096344" cy="1907137"/>
            <a:chOff x="107504" y="3371762"/>
            <a:chExt cx="3096344" cy="1907137"/>
          </a:xfrm>
        </p:grpSpPr>
        <p:pic>
          <p:nvPicPr>
            <p:cNvPr id="2052" name="Picture 4" descr="Ein generiertes Bil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6" t="21589" r="24588" b="23013"/>
            <a:stretch/>
          </p:blipFill>
          <p:spPr bwMode="auto">
            <a:xfrm>
              <a:off x="107504" y="3371762"/>
              <a:ext cx="3096344" cy="1907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539552" y="3933056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Karl - Thorsten redet ständig dazwischen.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5580112" y="2418194"/>
            <a:ext cx="3096344" cy="1907137"/>
            <a:chOff x="5580112" y="2418194"/>
            <a:chExt cx="3096344" cy="1907137"/>
          </a:xfrm>
        </p:grpSpPr>
        <p:pic>
          <p:nvPicPr>
            <p:cNvPr id="10" name="Picture 4" descr="Ein generiertes Bil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6" t="21589" r="24588" b="23013"/>
            <a:stretch/>
          </p:blipFill>
          <p:spPr bwMode="auto">
            <a:xfrm>
              <a:off x="5580112" y="2418194"/>
              <a:ext cx="3096344" cy="1907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998092" y="2973584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Karl - Thorsten kommentiert alles.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932040" y="4526584"/>
            <a:ext cx="3096344" cy="1907137"/>
            <a:chOff x="4932040" y="4526584"/>
            <a:chExt cx="3096344" cy="1907137"/>
          </a:xfrm>
        </p:grpSpPr>
        <p:pic>
          <p:nvPicPr>
            <p:cNvPr id="12" name="Picture 4" descr="Ein generiertes Bil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6" t="21589" r="24588" b="23013"/>
            <a:stretch/>
          </p:blipFill>
          <p:spPr bwMode="auto">
            <a:xfrm>
              <a:off x="4932040" y="4526584"/>
              <a:ext cx="3096344" cy="1907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5220072" y="4886624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Karl - Thorsten verbessert mich.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827584" y="1358801"/>
            <a:ext cx="3096344" cy="1907137"/>
            <a:chOff x="1307347" y="1377482"/>
            <a:chExt cx="3096344" cy="1907137"/>
          </a:xfrm>
        </p:grpSpPr>
        <p:pic>
          <p:nvPicPr>
            <p:cNvPr id="14" name="Picture 4" descr="Ein generiertes Bil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6" t="21589" r="24588" b="23013"/>
            <a:stretch/>
          </p:blipFill>
          <p:spPr bwMode="auto">
            <a:xfrm>
              <a:off x="1307347" y="1377482"/>
              <a:ext cx="3096344" cy="1907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1619672" y="1772816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Karl - Thorsten redet mit 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seinen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Sitznachbarn.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2773982" y="2979487"/>
            <a:ext cx="3096344" cy="1907137"/>
            <a:chOff x="2773982" y="2979487"/>
            <a:chExt cx="3096344" cy="1907137"/>
          </a:xfrm>
        </p:grpSpPr>
        <p:pic>
          <p:nvPicPr>
            <p:cNvPr id="16" name="Picture 4" descr="Ein generiertes Bil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6" t="21589" r="24588" b="23013"/>
            <a:stretch/>
          </p:blipFill>
          <p:spPr bwMode="auto">
            <a:xfrm>
              <a:off x="2773982" y="2979487"/>
              <a:ext cx="3096344" cy="1907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3080897" y="3501008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Karl - Thorsten ignoriert mich.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827584" y="4686324"/>
            <a:ext cx="3096344" cy="1907137"/>
            <a:chOff x="827584" y="4686324"/>
            <a:chExt cx="3096344" cy="1907137"/>
          </a:xfrm>
        </p:grpSpPr>
        <p:pic>
          <p:nvPicPr>
            <p:cNvPr id="18" name="Picture 4" descr="Ein generiertes Bil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6" t="21589" r="24588" b="23013"/>
            <a:stretch/>
          </p:blipFill>
          <p:spPr bwMode="auto">
            <a:xfrm>
              <a:off x="827584" y="4686324"/>
              <a:ext cx="3096344" cy="1907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1115616" y="5046364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Karl - Thorsten lacht mich aus.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39" y="188639"/>
            <a:ext cx="2024217" cy="202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80" y="4556413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chtungspfeil 2"/>
          <p:cNvSpPr/>
          <p:nvPr/>
        </p:nvSpPr>
        <p:spPr>
          <a:xfrm>
            <a:off x="4788024" y="332656"/>
            <a:ext cx="1864215" cy="504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Karteikarte</a:t>
            </a:r>
            <a:endParaRPr lang="de-DE" dirty="0"/>
          </a:p>
        </p:txBody>
      </p:sp>
      <p:sp>
        <p:nvSpPr>
          <p:cNvPr id="20" name="Richtungspfeil 19"/>
          <p:cNvSpPr/>
          <p:nvPr/>
        </p:nvSpPr>
        <p:spPr>
          <a:xfrm>
            <a:off x="5015265" y="6062132"/>
            <a:ext cx="1864215" cy="504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OPSH Seite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1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Unterrichtsstörungen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504256" y="1628800"/>
            <a:ext cx="2808312" cy="12241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Wie gehe ich damit um?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395277" y="1458403"/>
            <a:ext cx="2808312" cy="12241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Was kann ich tun?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39552" y="3429000"/>
            <a:ext cx="2808312" cy="12241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Wo bekomme ich Hilfe?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4860032" y="3429000"/>
            <a:ext cx="2808312" cy="122413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Welche Maßnahmen gibt es?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799692" y="4941168"/>
            <a:ext cx="2808312" cy="122413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Was ist eine Unterrichtsstörung?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5395277" y="5157192"/>
            <a:ext cx="2808312" cy="12241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Was löst eine Unterrichtsstörung aus?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7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Mindmap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200" dirty="0" smtClean="0"/>
              <a:t>Schreibt eure Gedanken in die Mindmap.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 smtClean="0"/>
              <a:t>Stellt euch mit der Mindmap an die Haltestelle.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 smtClean="0"/>
              <a:t>Tauscht euch aus.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 smtClean="0"/>
              <a:t>Wenn eine Gruppe zu groß ist, macht eine neue Gruppe auf.</a:t>
            </a:r>
            <a:endParaRPr lang="de-DE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46" y="3717032"/>
            <a:ext cx="5184576" cy="280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6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ctylos">
  <a:themeElements>
    <a:clrScheme name="Dactylo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actylos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370</Words>
  <Application>Microsoft Office PowerPoint</Application>
  <PresentationFormat>Bildschirmpräsentation (4:3)</PresentationFormat>
  <Paragraphs>75</Paragraphs>
  <Slides>24</Slides>
  <Notes>0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Dactylos</vt:lpstr>
      <vt:lpstr>Prävention und Umgang mit Unterrichtsstörungen</vt:lpstr>
      <vt:lpstr>OPSH Seite</vt:lpstr>
      <vt:lpstr>Tagestransparenz</vt:lpstr>
      <vt:lpstr>Was wäre wenn? Würdest du lieber?</vt:lpstr>
      <vt:lpstr>Was möchte ich wissen? Was brauche ich?</vt:lpstr>
      <vt:lpstr>PowerPoint-Präsentation</vt:lpstr>
      <vt:lpstr>Unterrichtsstörungen</vt:lpstr>
      <vt:lpstr>Unterrichtsstörungen</vt:lpstr>
      <vt:lpstr>Mindmap</vt:lpstr>
      <vt:lpstr>Bezug zur Ausbildung</vt:lpstr>
      <vt:lpstr>Ausbildungsstandards</vt:lpstr>
      <vt:lpstr>PowerPoint-Präsentation</vt:lpstr>
      <vt:lpstr>Merkmale guten Unterrichts      nach Hilbert Meyer</vt:lpstr>
      <vt:lpstr>Unterrichtsstörungen – Ursachen und Maßnahmen                       nach Hilbert Meyer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Präventionspyramide                                 nach L. Fox und Ahrens/Plagmann 2009</vt:lpstr>
      <vt:lpstr>Hattie Studie      nach John Hattie</vt:lpstr>
      <vt:lpstr>Prävention von Unterrichtsstörungen</vt:lpstr>
      <vt:lpstr>PowerPoint-Präsentation</vt:lpstr>
      <vt:lpstr>PowerPoint-Präsentation</vt:lpstr>
    </vt:vector>
  </TitlesOfParts>
  <Company>Schule am Heidenberger Teich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Prävention und Umgang mit Unterrichtsstörungen</dc:title>
  <dc:creator>Julie Dannheim</dc:creator>
  <cp:lastModifiedBy>Julie Dannheim</cp:lastModifiedBy>
  <cp:revision>30</cp:revision>
  <dcterms:created xsi:type="dcterms:W3CDTF">2026-03-22T09:12:36Z</dcterms:created>
  <dcterms:modified xsi:type="dcterms:W3CDTF">2026-04-12T11:30:07Z</dcterms:modified>
</cp:coreProperties>
</file>