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8"/>
  </p:notesMasterIdLst>
  <p:sldIdLst>
    <p:sldId id="587" r:id="rId2"/>
    <p:sldId id="525" r:id="rId3"/>
    <p:sldId id="566" r:id="rId4"/>
    <p:sldId id="256" r:id="rId5"/>
    <p:sldId id="583" r:id="rId6"/>
    <p:sldId id="568" r:id="rId7"/>
    <p:sldId id="579" r:id="rId8"/>
    <p:sldId id="580" r:id="rId9"/>
    <p:sldId id="589" r:id="rId10"/>
    <p:sldId id="598" r:id="rId11"/>
    <p:sldId id="602" r:id="rId12"/>
    <p:sldId id="599" r:id="rId13"/>
    <p:sldId id="600" r:id="rId14"/>
    <p:sldId id="601" r:id="rId15"/>
    <p:sldId id="603" r:id="rId16"/>
    <p:sldId id="339" r:id="rId17"/>
    <p:sldId id="593" r:id="rId18"/>
    <p:sldId id="526" r:id="rId19"/>
    <p:sldId id="571" r:id="rId20"/>
    <p:sldId id="562" r:id="rId21"/>
    <p:sldId id="563" r:id="rId22"/>
    <p:sldId id="564" r:id="rId23"/>
    <p:sldId id="572" r:id="rId24"/>
    <p:sldId id="362" r:id="rId25"/>
    <p:sldId id="396" r:id="rId26"/>
    <p:sldId id="367" r:id="rId27"/>
    <p:sldId id="368" r:id="rId28"/>
    <p:sldId id="533" r:id="rId29"/>
    <p:sldId id="534" r:id="rId30"/>
    <p:sldId id="464" r:id="rId31"/>
    <p:sldId id="468" r:id="rId32"/>
    <p:sldId id="469" r:id="rId33"/>
    <p:sldId id="470" r:id="rId34"/>
    <p:sldId id="471" r:id="rId35"/>
    <p:sldId id="474" r:id="rId36"/>
    <p:sldId id="475" r:id="rId37"/>
    <p:sldId id="476" r:id="rId38"/>
    <p:sldId id="477" r:id="rId39"/>
    <p:sldId id="478" r:id="rId40"/>
    <p:sldId id="479" r:id="rId41"/>
    <p:sldId id="480" r:id="rId42"/>
    <p:sldId id="481" r:id="rId43"/>
    <p:sldId id="385" r:id="rId44"/>
    <p:sldId id="573" r:id="rId45"/>
    <p:sldId id="574" r:id="rId46"/>
    <p:sldId id="576" r:id="rId47"/>
    <p:sldId id="569" r:id="rId48"/>
    <p:sldId id="592" r:id="rId49"/>
    <p:sldId id="591" r:id="rId50"/>
    <p:sldId id="594" r:id="rId51"/>
    <p:sldId id="595" r:id="rId52"/>
    <p:sldId id="597" r:id="rId53"/>
    <p:sldId id="433" r:id="rId54"/>
    <p:sldId id="585" r:id="rId55"/>
    <p:sldId id="611" r:id="rId56"/>
    <p:sldId id="596" r:id="rId57"/>
    <p:sldId id="581" r:id="rId58"/>
    <p:sldId id="266" r:id="rId59"/>
    <p:sldId id="267" r:id="rId60"/>
    <p:sldId id="279" r:id="rId61"/>
    <p:sldId id="274" r:id="rId62"/>
    <p:sldId id="292" r:id="rId63"/>
    <p:sldId id="301" r:id="rId64"/>
    <p:sldId id="271" r:id="rId65"/>
    <p:sldId id="295" r:id="rId66"/>
    <p:sldId id="296" r:id="rId67"/>
    <p:sldId id="297" r:id="rId68"/>
    <p:sldId id="614" r:id="rId69"/>
    <p:sldId id="607" r:id="rId70"/>
    <p:sldId id="613" r:id="rId71"/>
    <p:sldId id="280" r:id="rId72"/>
    <p:sldId id="281" r:id="rId73"/>
    <p:sldId id="290" r:id="rId74"/>
    <p:sldId id="291" r:id="rId75"/>
    <p:sldId id="615" r:id="rId76"/>
    <p:sldId id="606" r:id="rId77"/>
    <p:sldId id="608" r:id="rId78"/>
    <p:sldId id="582" r:id="rId79"/>
    <p:sldId id="609" r:id="rId80"/>
    <p:sldId id="584" r:id="rId81"/>
    <p:sldId id="588" r:id="rId82"/>
    <p:sldId id="610" r:id="rId83"/>
    <p:sldId id="612" r:id="rId84"/>
    <p:sldId id="322" r:id="rId85"/>
    <p:sldId id="421" r:id="rId86"/>
    <p:sldId id="257"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EB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14" autoAdjust="0"/>
  </p:normalViewPr>
  <p:slideViewPr>
    <p:cSldViewPr snapToGrid="0">
      <p:cViewPr varScale="1">
        <p:scale>
          <a:sx n="73" d="100"/>
          <a:sy n="73" d="100"/>
        </p:scale>
        <p:origin x="10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40719-0571-462E-A2B2-696C852B3E89}" type="datetimeFigureOut">
              <a:rPr lang="de-DE" smtClean="0"/>
              <a:t>23.03.2026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806B7-4CCA-4966-AB5B-1C0D3C275644}" type="slidenum">
              <a:rPr lang="de-DE" smtClean="0"/>
              <a:t>‹Nr.›</a:t>
            </a:fld>
            <a:endParaRPr lang="de-DE"/>
          </a:p>
        </p:txBody>
      </p:sp>
    </p:spTree>
    <p:extLst>
      <p:ext uri="{BB962C8B-B14F-4D97-AF65-F5344CB8AC3E}">
        <p14:creationId xmlns:p14="http://schemas.microsoft.com/office/powerpoint/2010/main" val="339998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Die </a:t>
            </a:r>
            <a:r>
              <a:rPr lang="de-DE" b="1" dirty="0" err="1"/>
              <a:t>LiA</a:t>
            </a:r>
            <a:r>
              <a:rPr lang="de-DE" b="1" dirty="0"/>
              <a:t> darauf hinweisen, dass diese Aufgaben unbedingt vor dem Modul zu bearbeiten sind, da Grundlage.</a:t>
            </a:r>
          </a:p>
          <a:p>
            <a:r>
              <a:rPr lang="de-DE" dirty="0"/>
              <a:t>methodische</a:t>
            </a:r>
            <a:r>
              <a:rPr lang="de-DE" baseline="0" dirty="0"/>
              <a:t> Darstellung ggf. Mindmap/…</a:t>
            </a:r>
            <a:endParaRPr lang="de-DE" dirty="0"/>
          </a:p>
        </p:txBody>
      </p:sp>
    </p:spTree>
    <p:extLst>
      <p:ext uri="{BB962C8B-B14F-4D97-AF65-F5344CB8AC3E}">
        <p14:creationId xmlns:p14="http://schemas.microsoft.com/office/powerpoint/2010/main" val="122114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danach: Aussprache</a:t>
            </a:r>
          </a:p>
        </p:txBody>
      </p:sp>
      <p:sp>
        <p:nvSpPr>
          <p:cNvPr id="4" name="Foliennummernplatzhalter 3"/>
          <p:cNvSpPr>
            <a:spLocks noGrp="1"/>
          </p:cNvSpPr>
          <p:nvPr>
            <p:ph type="sldNum" sz="quarter" idx="10"/>
          </p:nvPr>
        </p:nvSpPr>
        <p:spPr/>
        <p:txBody>
          <a:bodyPr/>
          <a:lstStyle/>
          <a:p>
            <a:fld id="{CEF91045-7488-4DCF-B929-8A969CC87201}" type="slidenum">
              <a:rPr lang="de-DE" smtClean="0"/>
              <a:t>22</a:t>
            </a:fld>
            <a:endParaRPr lang="de-DE"/>
          </a:p>
        </p:txBody>
      </p:sp>
    </p:spTree>
    <p:extLst>
      <p:ext uri="{BB962C8B-B14F-4D97-AF65-F5344CB8AC3E}">
        <p14:creationId xmlns:p14="http://schemas.microsoft.com/office/powerpoint/2010/main" val="3311059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Aufgabe gut erklären/ein Beispiel gemeinsam</a:t>
            </a:r>
          </a:p>
          <a:p>
            <a:r>
              <a:rPr lang="de-DE" dirty="0"/>
              <a:t>S. 13 Übersicht, Folgeseiten Beispiele</a:t>
            </a:r>
          </a:p>
          <a:p>
            <a:r>
              <a:rPr lang="de-DE" dirty="0"/>
              <a:t>Hinweis: Manchmal kann zu mehreren Kategorien zugeordnet werden.</a:t>
            </a:r>
          </a:p>
        </p:txBody>
      </p:sp>
      <p:sp>
        <p:nvSpPr>
          <p:cNvPr id="4" name="Foliennummernplatzhalter 3"/>
          <p:cNvSpPr>
            <a:spLocks noGrp="1"/>
          </p:cNvSpPr>
          <p:nvPr>
            <p:ph type="sldNum" sz="quarter" idx="5"/>
          </p:nvPr>
        </p:nvSpPr>
        <p:spPr/>
        <p:txBody>
          <a:bodyPr/>
          <a:lstStyle/>
          <a:p>
            <a:fld id="{CCD5AA69-366E-4165-B36D-0653DD303EB9}" type="slidenum">
              <a:rPr lang="de-DE" smtClean="0"/>
              <a:t>23</a:t>
            </a:fld>
            <a:endParaRPr lang="de-DE"/>
          </a:p>
        </p:txBody>
      </p:sp>
    </p:spTree>
    <p:extLst>
      <p:ext uri="{BB962C8B-B14F-4D97-AF65-F5344CB8AC3E}">
        <p14:creationId xmlns:p14="http://schemas.microsoft.com/office/powerpoint/2010/main" val="93090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eventuell weniger Wörter nehmen</a:t>
            </a:r>
          </a:p>
          <a:p>
            <a:r>
              <a:rPr lang="de-DE" dirty="0"/>
              <a:t>Alle Silben, die mit einem Vokal beginnen, sind nackte Silben.</a:t>
            </a:r>
          </a:p>
          <a:p>
            <a:endParaRPr lang="de-DE" dirty="0"/>
          </a:p>
          <a:p>
            <a:endParaRPr lang="de-DE" dirty="0"/>
          </a:p>
          <a:p>
            <a:r>
              <a:rPr lang="de-DE" dirty="0" err="1"/>
              <a:t>LiV</a:t>
            </a:r>
            <a:r>
              <a:rPr lang="de-DE" dirty="0"/>
              <a:t> benutzen Heft Grundwortschatz; elf </a:t>
            </a:r>
            <a:r>
              <a:rPr lang="de-DE" baseline="0" dirty="0"/>
              <a:t> Kategorien, S. 13 ff.</a:t>
            </a:r>
            <a:endParaRPr lang="de-DE" dirty="0"/>
          </a:p>
          <a:p>
            <a:r>
              <a:rPr lang="de-DE" dirty="0"/>
              <a:t>AA Möglichkeiten: </a:t>
            </a:r>
          </a:p>
          <a:p>
            <a:pPr marL="181154" indent="-181154">
              <a:buFontTx/>
              <a:buChar char="-"/>
            </a:pPr>
            <a:r>
              <a:rPr lang="de-DE" dirty="0"/>
              <a:t>Suchen Sie sich ein Wort aus</a:t>
            </a:r>
            <a:r>
              <a:rPr lang="de-DE" baseline="0" dirty="0"/>
              <a:t> und ordnen Sie zu.</a:t>
            </a:r>
          </a:p>
          <a:p>
            <a:pPr marL="181154" indent="-181154">
              <a:buFontTx/>
              <a:buChar char="-"/>
            </a:pPr>
            <a:r>
              <a:rPr lang="de-DE" baseline="0" dirty="0" err="1"/>
              <a:t>StL</a:t>
            </a:r>
            <a:r>
              <a:rPr lang="de-DE" baseline="0" dirty="0"/>
              <a:t> nennt Wort und ruft TN auf.</a:t>
            </a:r>
          </a:p>
          <a:p>
            <a:pPr marL="181154" indent="-181154">
              <a:buFontTx/>
              <a:buChar char="-"/>
            </a:pPr>
            <a:r>
              <a:rPr lang="de-DE" baseline="0" dirty="0"/>
              <a:t>Jeder sortiert für sich, dann Aussprache Gruppe, dann Plenum mit Lösung</a:t>
            </a:r>
          </a:p>
          <a:p>
            <a:pPr marL="181154" indent="-181154">
              <a:buFontTx/>
              <a:buChar char="-"/>
            </a:pPr>
            <a:r>
              <a:rPr lang="de-DE" baseline="0" dirty="0"/>
              <a:t>Jeder sortiert für sich, dann exemplarisch im Plenum besprechen</a:t>
            </a:r>
          </a:p>
          <a:p>
            <a:pPr marL="181154" indent="-181154">
              <a:buFontTx/>
              <a:buChar char="-"/>
            </a:pPr>
            <a:r>
              <a:rPr lang="de-DE" baseline="0" dirty="0"/>
              <a:t>…</a:t>
            </a:r>
          </a:p>
          <a:p>
            <a:endParaRPr lang="de-DE" dirty="0"/>
          </a:p>
        </p:txBody>
      </p:sp>
      <p:sp>
        <p:nvSpPr>
          <p:cNvPr id="4" name="Foliennummernplatzhalter 3"/>
          <p:cNvSpPr>
            <a:spLocks noGrp="1"/>
          </p:cNvSpPr>
          <p:nvPr>
            <p:ph type="sldNum" sz="quarter" idx="10"/>
          </p:nvPr>
        </p:nvSpPr>
        <p:spPr/>
        <p:txBody>
          <a:bodyPr/>
          <a:lstStyle/>
          <a:p>
            <a:fld id="{CCD5AA69-366E-4165-B36D-0653DD303EB9}" type="slidenum">
              <a:rPr lang="de-DE" smtClean="0"/>
              <a:t>24</a:t>
            </a:fld>
            <a:endParaRPr lang="de-DE"/>
          </a:p>
        </p:txBody>
      </p:sp>
    </p:spTree>
    <p:extLst>
      <p:ext uri="{BB962C8B-B14F-4D97-AF65-F5344CB8AC3E}">
        <p14:creationId xmlns:p14="http://schemas.microsoft.com/office/powerpoint/2010/main" val="157475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(Affe: nackte Silber/Silbengelenk Doppelkonsonant)</a:t>
            </a:r>
          </a:p>
        </p:txBody>
      </p:sp>
      <p:sp>
        <p:nvSpPr>
          <p:cNvPr id="4" name="Foliennummernplatzhalter 3"/>
          <p:cNvSpPr>
            <a:spLocks noGrp="1"/>
          </p:cNvSpPr>
          <p:nvPr>
            <p:ph type="sldNum" sz="quarter" idx="5"/>
          </p:nvPr>
        </p:nvSpPr>
        <p:spPr/>
        <p:txBody>
          <a:bodyPr/>
          <a:lstStyle/>
          <a:p>
            <a:fld id="{CCD5AA69-366E-4165-B36D-0653DD303EB9}" type="slidenum">
              <a:rPr lang="de-DE" smtClean="0"/>
              <a:t>25</a:t>
            </a:fld>
            <a:endParaRPr lang="de-DE"/>
          </a:p>
        </p:txBody>
      </p:sp>
    </p:spTree>
    <p:extLst>
      <p:ext uri="{BB962C8B-B14F-4D97-AF65-F5344CB8AC3E}">
        <p14:creationId xmlns:p14="http://schemas.microsoft.com/office/powerpoint/2010/main" val="3186586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Folie in GA </a:t>
            </a:r>
          </a:p>
          <a:p>
            <a:endParaRPr lang="de-DE" dirty="0"/>
          </a:p>
          <a:p>
            <a:r>
              <a:rPr lang="de-DE" dirty="0"/>
              <a:t>Beispiel 1: Hund, weil Einsilber (weiterführende</a:t>
            </a:r>
            <a:r>
              <a:rPr lang="de-DE" baseline="0" dirty="0"/>
              <a:t> Frage: nach welchen rechtschriftlichen Kategorien kann man ordnen? (offene-geschlossen Silbe (Hund verlängern))</a:t>
            </a:r>
          </a:p>
          <a:p>
            <a:r>
              <a:rPr lang="de-DE" baseline="0" dirty="0"/>
              <a:t>Beispiel 2:  Ball, weil kein </a:t>
            </a:r>
            <a:r>
              <a:rPr lang="de-DE" baseline="0" dirty="0" err="1"/>
              <a:t>Diphtong</a:t>
            </a:r>
            <a:r>
              <a:rPr lang="de-DE" baseline="0" dirty="0"/>
              <a:t> (</a:t>
            </a:r>
            <a:r>
              <a:rPr lang="de-DE" dirty="0"/>
              <a:t>weiterführende</a:t>
            </a:r>
            <a:r>
              <a:rPr lang="de-DE" baseline="0" dirty="0"/>
              <a:t> Frage: Welche Strategie, um Doppelkonsonanten bei Ball erklären zu können?)/Eis, weil kein Plural möglich/klein, weil Adjektiv</a:t>
            </a:r>
          </a:p>
          <a:p>
            <a:r>
              <a:rPr lang="de-DE" baseline="0" dirty="0"/>
              <a:t>Beispiel 3: Bein, weil kein Tier; Esel, weil keine Pluralbildung möglich; Wal, weil Merkwort; </a:t>
            </a:r>
          </a:p>
          <a:p>
            <a:r>
              <a:rPr lang="de-DE" baseline="0" dirty="0"/>
              <a:t>Beispiel 4: Bus, weil Konsonant am Anfang; Obst, weil kein Plural;</a:t>
            </a:r>
            <a:endParaRPr lang="de-DE" dirty="0"/>
          </a:p>
        </p:txBody>
      </p:sp>
      <p:sp>
        <p:nvSpPr>
          <p:cNvPr id="4" name="Foliennummernplatzhalter 3"/>
          <p:cNvSpPr>
            <a:spLocks noGrp="1"/>
          </p:cNvSpPr>
          <p:nvPr>
            <p:ph type="sldNum" sz="quarter" idx="10"/>
          </p:nvPr>
        </p:nvSpPr>
        <p:spPr/>
        <p:txBody>
          <a:bodyPr/>
          <a:lstStyle/>
          <a:p>
            <a:fld id="{CCD5AA69-366E-4165-B36D-0653DD303EB9}" type="slidenum">
              <a:rPr lang="de-DE" smtClean="0"/>
              <a:t>26</a:t>
            </a:fld>
            <a:endParaRPr lang="de-DE"/>
          </a:p>
        </p:txBody>
      </p:sp>
    </p:spTree>
    <p:extLst>
      <p:ext uri="{BB962C8B-B14F-4D97-AF65-F5344CB8AC3E}">
        <p14:creationId xmlns:p14="http://schemas.microsoft.com/office/powerpoint/2010/main" val="15622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Beispiel 5: Nashorn, weil Kompositum; Seil, weil einsilbig; Esel, weil kein Plural möglich; Nashorn Merkwort</a:t>
            </a:r>
            <a:r>
              <a:rPr lang="de-DE" baseline="0" dirty="0"/>
              <a:t> (</a:t>
            </a:r>
            <a:r>
              <a:rPr lang="de-DE" dirty="0"/>
              <a:t>weiterführende</a:t>
            </a:r>
            <a:r>
              <a:rPr lang="de-DE" baseline="0" dirty="0"/>
              <a:t> Frage: Bei welchen Wörtern nackte Silbe (Esel))</a:t>
            </a:r>
          </a:p>
          <a:p>
            <a:endParaRPr lang="de-DE" dirty="0"/>
          </a:p>
          <a:p>
            <a:r>
              <a:rPr lang="de-DE" dirty="0"/>
              <a:t>Beispiel 6: Tanne,</a:t>
            </a:r>
            <a:r>
              <a:rPr lang="de-DE" baseline="0" dirty="0"/>
              <a:t> weil Doppelkonsonant </a:t>
            </a:r>
            <a:r>
              <a:rPr lang="de-DE" baseline="0" dirty="0" err="1"/>
              <a:t>nn</a:t>
            </a:r>
            <a:r>
              <a:rPr lang="de-DE" baseline="0" dirty="0"/>
              <a:t>; lange; weil Adjektiv/Adverb; </a:t>
            </a:r>
            <a:r>
              <a:rPr lang="de-DE" dirty="0"/>
              <a:t>(weiterführende</a:t>
            </a:r>
            <a:r>
              <a:rPr lang="de-DE" baseline="0" dirty="0"/>
              <a:t> Frage: Welche Wörter haben einen komplexen Anfangsrand?/ Wie kann Schreibung </a:t>
            </a:r>
            <a:r>
              <a:rPr lang="de-DE" baseline="0" dirty="0" err="1"/>
              <a:t>ng</a:t>
            </a:r>
            <a:r>
              <a:rPr lang="de-DE" baseline="0" dirty="0"/>
              <a:t> gelernt werden?)Schlange, weil Tier;</a:t>
            </a:r>
          </a:p>
          <a:p>
            <a:endParaRPr lang="de-DE" dirty="0"/>
          </a:p>
          <a:p>
            <a:pPr defTabSz="966155">
              <a:defRPr/>
            </a:pPr>
            <a:r>
              <a:rPr lang="de-DE" dirty="0"/>
              <a:t>Beispiel 7: Hut, weil kein Tier; Hai,</a:t>
            </a:r>
            <a:r>
              <a:rPr lang="de-DE" baseline="0" dirty="0"/>
              <a:t> weil Merkwort/</a:t>
            </a:r>
            <a:r>
              <a:rPr lang="de-DE" baseline="0" dirty="0" err="1"/>
              <a:t>Diphtong</a:t>
            </a:r>
            <a:r>
              <a:rPr lang="de-DE" baseline="0" dirty="0"/>
              <a:t>; Hamster, weil drei Konsonanten nacheinander/kein Plural; </a:t>
            </a:r>
          </a:p>
          <a:p>
            <a:pPr defTabSz="966155">
              <a:defRPr/>
            </a:pPr>
            <a:endParaRPr lang="de-DE" dirty="0"/>
          </a:p>
          <a:p>
            <a:pPr defTabSz="966155">
              <a:defRPr/>
            </a:pPr>
            <a:r>
              <a:rPr lang="de-DE" dirty="0"/>
              <a:t>Beispiel 8: Schiff, weil Doppelkonsonant; Lineal, weil anderer</a:t>
            </a:r>
            <a:r>
              <a:rPr lang="de-DE" baseline="0" dirty="0"/>
              <a:t> Themenwortschatz; Lineal, weil dreisilbig (Sprechsilben); Pirat/Lineal, weil Ausnahmeschreibung langes i (Fremdwort), daher Merkwort; </a:t>
            </a:r>
          </a:p>
          <a:p>
            <a:pPr defTabSz="966155">
              <a:defRPr/>
            </a:pPr>
            <a:endParaRPr lang="de-DE" baseline="0" dirty="0"/>
          </a:p>
          <a:p>
            <a:pPr defTabSz="966155">
              <a:defRPr/>
            </a:pPr>
            <a:r>
              <a:rPr lang="de-DE" baseline="0" dirty="0"/>
              <a:t>Beispiel 9: Fisch, da kurzer Vokal; Baum, da </a:t>
            </a:r>
            <a:r>
              <a:rPr lang="de-DE" baseline="0" dirty="0" err="1"/>
              <a:t>Diphtong</a:t>
            </a:r>
            <a:r>
              <a:rPr lang="de-DE" baseline="0" dirty="0"/>
              <a:t>; </a:t>
            </a:r>
            <a:endParaRPr lang="de-DE" dirty="0"/>
          </a:p>
          <a:p>
            <a:pPr defTabSz="966155">
              <a:defRPr/>
            </a:pPr>
            <a:endParaRPr lang="de-DE" dirty="0"/>
          </a:p>
          <a:p>
            <a:pPr defTabSz="966155">
              <a:defRPr/>
            </a:pPr>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CCD5AA69-366E-4165-B36D-0653DD303EB9}" type="slidenum">
              <a:rPr lang="de-DE" smtClean="0"/>
              <a:t>27</a:t>
            </a:fld>
            <a:endParaRPr lang="de-DE"/>
          </a:p>
        </p:txBody>
      </p:sp>
    </p:spTree>
    <p:extLst>
      <p:ext uri="{BB962C8B-B14F-4D97-AF65-F5344CB8AC3E}">
        <p14:creationId xmlns:p14="http://schemas.microsoft.com/office/powerpoint/2010/main" val="111268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txBody>
          <a:bodyPr/>
          <a:lstStyle/>
          <a:p>
            <a:endParaRPr lang="de-DE"/>
          </a:p>
        </p:txBody>
      </p:sp>
      <p:sp>
        <p:nvSpPr>
          <p:cNvPr id="3" name="Notizenplatzhalter 2"/>
          <p:cNvSpPr>
            <a:spLocks noGrp="1"/>
          </p:cNvSpPr>
          <p:nvPr>
            <p:ph type="body" idx="1"/>
          </p:nvPr>
        </p:nvSpPr>
        <p:spPr/>
        <p:txBody>
          <a:bodyPr/>
          <a:lstStyle/>
          <a:p>
            <a:r>
              <a:rPr lang="de-DE" dirty="0"/>
              <a:t>Ordnen Sie die Strategien den Prinzipien zu. </a:t>
            </a:r>
          </a:p>
          <a:p>
            <a:r>
              <a:rPr lang="de-DE" dirty="0"/>
              <a:t>Zweisilber untersuchen – damit ist nicht Schwingen! gemeint – abgrenzen: Wörter an der Schrift analysieren </a:t>
            </a:r>
          </a:p>
          <a:p>
            <a:r>
              <a:rPr lang="de-DE" dirty="0"/>
              <a:t>Bezug zum Vortrag herstellen</a:t>
            </a:r>
          </a:p>
        </p:txBody>
      </p:sp>
    </p:spTree>
    <p:extLst>
      <p:ext uri="{BB962C8B-B14F-4D97-AF65-F5344CB8AC3E}">
        <p14:creationId xmlns:p14="http://schemas.microsoft.com/office/powerpoint/2010/main" val="332524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txBody>
          <a:bodyPr/>
          <a:lstStyle/>
          <a:p>
            <a:endParaRPr lang="de-DE"/>
          </a:p>
        </p:txBody>
      </p:sp>
      <p:sp>
        <p:nvSpPr>
          <p:cNvPr id="3" name="Notizenplatzhalter 2"/>
          <p:cNvSpPr>
            <a:spLocks noGrp="1"/>
          </p:cNvSpPr>
          <p:nvPr>
            <p:ph type="body" idx="1"/>
          </p:nvPr>
        </p:nvSpPr>
        <p:spPr/>
        <p:txBody>
          <a:bodyPr/>
          <a:lstStyle/>
          <a:p>
            <a:endParaRPr lang="de-DE" dirty="0"/>
          </a:p>
          <a:p>
            <a:r>
              <a:rPr lang="de-DE" dirty="0"/>
              <a:t>fotografieren lassen – kann ggf. helfen</a:t>
            </a:r>
          </a:p>
          <a:p>
            <a:r>
              <a:rPr lang="de-DE" b="1" dirty="0"/>
              <a:t>eingehen</a:t>
            </a:r>
            <a:r>
              <a:rPr lang="de-DE" b="1" baseline="0" dirty="0"/>
              <a:t> auf Zweisilber: phonographisches und silbisches Prinzip</a:t>
            </a:r>
            <a:endParaRPr lang="de-DE" b="1" dirty="0"/>
          </a:p>
          <a:p>
            <a:endParaRPr lang="de-DE" dirty="0"/>
          </a:p>
        </p:txBody>
      </p:sp>
    </p:spTree>
    <p:extLst>
      <p:ext uri="{BB962C8B-B14F-4D97-AF65-F5344CB8AC3E}">
        <p14:creationId xmlns:p14="http://schemas.microsoft.com/office/powerpoint/2010/main" val="3072391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703" name="Shape 703"/>
          <p:cNvSpPr>
            <a:spLocks noGrp="1"/>
          </p:cNvSpPr>
          <p:nvPr>
            <p:ph type="body" sz="quarter" idx="1"/>
          </p:nvPr>
        </p:nvSpPr>
        <p:spPr>
          <a:prstGeom prst="rect">
            <a:avLst/>
          </a:prstGeom>
        </p:spPr>
        <p:txBody>
          <a:bodyPr/>
          <a:lstStyle/>
          <a:p>
            <a:pPr>
              <a:lnSpc>
                <a:spcPct val="125000"/>
              </a:lnSpc>
              <a:defRPr sz="2400">
                <a:latin typeface="Avenir"/>
                <a:ea typeface="Avenir"/>
                <a:cs typeface="Avenir"/>
                <a:sym typeface="Avenir Roman"/>
              </a:defRPr>
            </a:pPr>
            <a:endParaRPr dirty="0"/>
          </a:p>
          <a:p>
            <a:pPr>
              <a:lnSpc>
                <a:spcPct val="125000"/>
              </a:lnSpc>
              <a:defRPr sz="2400">
                <a:latin typeface="Avenir"/>
                <a:ea typeface="Avenir"/>
                <a:cs typeface="Avenir"/>
                <a:sym typeface="Avenir Roman"/>
              </a:defRPr>
            </a:pPr>
            <a:r>
              <a:rPr dirty="0" err="1"/>
              <a:t>Groß</a:t>
            </a:r>
            <a:r>
              <a:rPr dirty="0"/>
              <a:t>- und </a:t>
            </a:r>
            <a:r>
              <a:rPr dirty="0" err="1"/>
              <a:t>Kleinschreibung</a:t>
            </a:r>
            <a:r>
              <a:rPr dirty="0"/>
              <a:t> </a:t>
            </a:r>
            <a:r>
              <a:rPr dirty="0" err="1"/>
              <a:t>thematisieren</a:t>
            </a:r>
            <a:r>
              <a:rPr dirty="0"/>
              <a:t> </a:t>
            </a:r>
          </a:p>
          <a:p>
            <a:pPr>
              <a:lnSpc>
                <a:spcPct val="125000"/>
              </a:lnSpc>
              <a:defRPr sz="2400">
                <a:latin typeface="Avenir"/>
                <a:ea typeface="Avenir"/>
                <a:cs typeface="Avenir"/>
                <a:sym typeface="Avenir Roman"/>
              </a:defRPr>
            </a:pPr>
            <a:r>
              <a:rPr dirty="0" err="1"/>
              <a:t>Wörter</a:t>
            </a:r>
            <a:r>
              <a:rPr dirty="0"/>
              <a:t>, die </a:t>
            </a:r>
            <a:r>
              <a:rPr dirty="0" err="1"/>
              <a:t>nicht</a:t>
            </a:r>
            <a:r>
              <a:rPr dirty="0"/>
              <a:t> </a:t>
            </a:r>
            <a:r>
              <a:rPr dirty="0" err="1"/>
              <a:t>über</a:t>
            </a:r>
            <a:r>
              <a:rPr dirty="0"/>
              <a:t> die </a:t>
            </a:r>
            <a:r>
              <a:rPr dirty="0" err="1"/>
              <a:t>Prinzipien</a:t>
            </a:r>
            <a:r>
              <a:rPr dirty="0"/>
              <a:t> </a:t>
            </a:r>
            <a:r>
              <a:rPr dirty="0" err="1"/>
              <a:t>abgedeckt</a:t>
            </a:r>
            <a:r>
              <a:rPr dirty="0"/>
              <a:t> </a:t>
            </a:r>
            <a:r>
              <a:rPr dirty="0" err="1"/>
              <a:t>werden</a:t>
            </a:r>
            <a:r>
              <a:rPr dirty="0"/>
              <a:t>, </a:t>
            </a:r>
            <a:r>
              <a:rPr dirty="0" err="1"/>
              <a:t>müssen</a:t>
            </a:r>
            <a:r>
              <a:rPr dirty="0"/>
              <a:t> </a:t>
            </a:r>
            <a:r>
              <a:rPr dirty="0" err="1"/>
              <a:t>als</a:t>
            </a:r>
            <a:r>
              <a:rPr dirty="0"/>
              <a:t> </a:t>
            </a:r>
            <a:r>
              <a:rPr dirty="0" err="1"/>
              <a:t>Merkwörter</a:t>
            </a:r>
            <a:r>
              <a:rPr dirty="0"/>
              <a:t> </a:t>
            </a:r>
            <a:r>
              <a:rPr dirty="0" err="1"/>
              <a:t>automatisiert</a:t>
            </a:r>
            <a:r>
              <a:rPr dirty="0"/>
              <a:t> </a:t>
            </a:r>
            <a:r>
              <a:rPr dirty="0" err="1"/>
              <a:t>werden</a:t>
            </a:r>
            <a:r>
              <a:rPr dirty="0"/>
              <a:t> </a:t>
            </a:r>
            <a:r>
              <a:rPr dirty="0" err="1"/>
              <a:t>bzw</a:t>
            </a:r>
            <a:r>
              <a:rPr dirty="0"/>
              <a:t>. </a:t>
            </a:r>
            <a:r>
              <a:rPr dirty="0" err="1"/>
              <a:t>nachgeschlagen</a:t>
            </a:r>
            <a:r>
              <a:rPr dirty="0"/>
              <a:t> </a:t>
            </a:r>
            <a:r>
              <a:rPr dirty="0" err="1"/>
              <a:t>werden</a:t>
            </a:r>
            <a:r>
              <a:rPr dirty="0"/>
              <a:t>. </a:t>
            </a:r>
            <a:endParaRPr lang="de-DE" dirty="0"/>
          </a:p>
          <a:p>
            <a:pPr>
              <a:lnSpc>
                <a:spcPct val="125000"/>
              </a:lnSpc>
              <a:defRPr sz="2400">
                <a:latin typeface="Avenir"/>
                <a:ea typeface="Avenir"/>
                <a:cs typeface="Avenir"/>
                <a:sym typeface="Avenir Roman"/>
              </a:defRPr>
            </a:pPr>
            <a:endParaRPr lang="de-DE" dirty="0"/>
          </a:p>
          <a:p>
            <a:pPr>
              <a:lnSpc>
                <a:spcPct val="125000"/>
              </a:lnSpc>
              <a:defRPr sz="2400">
                <a:latin typeface="Avenir"/>
                <a:ea typeface="Avenir"/>
                <a:cs typeface="Avenir"/>
                <a:sym typeface="Avenir Roman"/>
              </a:defRPr>
            </a:pPr>
            <a:endParaRPr lang="de-DE" dirty="0"/>
          </a:p>
        </p:txBody>
      </p:sp>
    </p:spTree>
    <p:extLst>
      <p:ext uri="{BB962C8B-B14F-4D97-AF65-F5344CB8AC3E}">
        <p14:creationId xmlns:p14="http://schemas.microsoft.com/office/powerpoint/2010/main" val="1441341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381000" y="685800"/>
            <a:ext cx="60960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4623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Auswahl der Grafik: Diagnostik ist vielschichtig, also bunt, muss gezielt erfolgen, daher der spitze Stift. </a:t>
            </a:r>
            <a:r>
              <a:rPr lang="de-DE" dirty="0">
                <a:sym typeface="Wingdings" panose="05000000000000000000" pitchFamily="2" charset="2"/>
              </a:rPr>
              <a:t></a:t>
            </a:r>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806B7-4CCA-4966-AB5B-1C0D3C27564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40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xfrm>
            <a:off x="381000" y="685800"/>
            <a:ext cx="6096000" cy="3429000"/>
          </a:xfrm>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3902052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xfrm>
            <a:off x="381000" y="685800"/>
            <a:ext cx="6096000" cy="3429000"/>
          </a:xfrm>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Sie machen</a:t>
            </a:r>
          </a:p>
          <a:p>
            <a:r>
              <a:rPr lang="de-DE" dirty="0"/>
              <a:t>Sprechsilbe </a:t>
            </a:r>
            <a:r>
              <a:rPr lang="de-DE" dirty="0" err="1"/>
              <a:t>Müt-ze</a:t>
            </a:r>
            <a:endParaRPr lang="de-DE" dirty="0"/>
          </a:p>
        </p:txBody>
      </p:sp>
    </p:spTree>
    <p:extLst>
      <p:ext uri="{BB962C8B-B14F-4D97-AF65-F5344CB8AC3E}">
        <p14:creationId xmlns:p14="http://schemas.microsoft.com/office/powerpoint/2010/main" val="695168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Wir zeigen</a:t>
            </a:r>
          </a:p>
        </p:txBody>
      </p:sp>
    </p:spTree>
    <p:extLst>
      <p:ext uri="{BB962C8B-B14F-4D97-AF65-F5344CB8AC3E}">
        <p14:creationId xmlns:p14="http://schemas.microsoft.com/office/powerpoint/2010/main" val="330766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31791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3012705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a:spLocks noGrp="1" noRot="1" noChangeAspect="1"/>
          </p:cNvSpPr>
          <p:nvPr>
            <p:ph type="sldImg"/>
          </p:nvPr>
        </p:nvSpPr>
        <p:spPr>
          <a:xfrm>
            <a:off x="381000" y="685800"/>
            <a:ext cx="6096000" cy="3429000"/>
          </a:xfrm>
          <a:prstGeom prst="rect">
            <a:avLst/>
          </a:prstGeom>
        </p:spPr>
        <p:txBody>
          <a:bodyPr/>
          <a:lstStyle/>
          <a:p>
            <a:endParaRPr/>
          </a:p>
        </p:txBody>
      </p:sp>
      <p:sp>
        <p:nvSpPr>
          <p:cNvPr id="510" name="Shape 510"/>
          <p:cNvSpPr>
            <a:spLocks noGrp="1"/>
          </p:cNvSpPr>
          <p:nvPr>
            <p:ph type="body" sz="quarter" idx="1"/>
          </p:nvPr>
        </p:nvSpPr>
        <p:spPr>
          <a:prstGeom prst="rect">
            <a:avLst/>
          </a:prstGeom>
        </p:spPr>
        <p:txBody>
          <a:bodyPr/>
          <a:lstStyle/>
          <a:p>
            <a:r>
              <a:t>Wir zeigen</a:t>
            </a:r>
          </a:p>
        </p:txBody>
      </p:sp>
    </p:spTree>
    <p:extLst>
      <p:ext uri="{BB962C8B-B14F-4D97-AF65-F5344CB8AC3E}">
        <p14:creationId xmlns:p14="http://schemas.microsoft.com/office/powerpoint/2010/main" val="2063540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381000" y="685800"/>
            <a:ext cx="6096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4216974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xfrm>
            <a:off x="381000" y="685800"/>
            <a:ext cx="6096000" cy="3429000"/>
          </a:xfrm>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512765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xfrm>
            <a:off x="381000" y="685800"/>
            <a:ext cx="6096000" cy="3429000"/>
          </a:xfrm>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r>
              <a:t>Wir zeigen</a:t>
            </a:r>
          </a:p>
        </p:txBody>
      </p:sp>
    </p:spTree>
    <p:extLst>
      <p:ext uri="{BB962C8B-B14F-4D97-AF65-F5344CB8AC3E}">
        <p14:creationId xmlns:p14="http://schemas.microsoft.com/office/powerpoint/2010/main" val="163695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xfrm>
            <a:off x="381000" y="685800"/>
            <a:ext cx="6096000" cy="3429000"/>
          </a:xfrm>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7065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Ashe: amerikanischer Tennisspieler</a:t>
            </a:r>
          </a:p>
        </p:txBody>
      </p:sp>
      <p:sp>
        <p:nvSpPr>
          <p:cNvPr id="4" name="Foliennummernplatzhalter 3"/>
          <p:cNvSpPr>
            <a:spLocks noGrp="1"/>
          </p:cNvSpPr>
          <p:nvPr>
            <p:ph type="sldNum" sz="quarter" idx="5"/>
          </p:nvPr>
        </p:nvSpPr>
        <p:spPr/>
        <p:txBody>
          <a:bodyPr/>
          <a:lstStyle/>
          <a:p>
            <a:fld id="{633806B7-4CCA-4966-AB5B-1C0D3C275644}" type="slidenum">
              <a:rPr lang="de-DE" smtClean="0"/>
              <a:t>7</a:t>
            </a:fld>
            <a:endParaRPr lang="de-DE"/>
          </a:p>
        </p:txBody>
      </p:sp>
    </p:spTree>
    <p:extLst>
      <p:ext uri="{BB962C8B-B14F-4D97-AF65-F5344CB8AC3E}">
        <p14:creationId xmlns:p14="http://schemas.microsoft.com/office/powerpoint/2010/main" val="3570926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xfrm>
            <a:off x="381000" y="685800"/>
            <a:ext cx="6096000" cy="3429000"/>
          </a:xfrm>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r>
              <a:t>Sie machen</a:t>
            </a:r>
          </a:p>
        </p:txBody>
      </p:sp>
    </p:spTree>
    <p:extLst>
      <p:ext uri="{BB962C8B-B14F-4D97-AF65-F5344CB8AC3E}">
        <p14:creationId xmlns:p14="http://schemas.microsoft.com/office/powerpoint/2010/main" val="178985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gemeinsam im Plenum</a:t>
            </a:r>
          </a:p>
        </p:txBody>
      </p:sp>
      <p:sp>
        <p:nvSpPr>
          <p:cNvPr id="4" name="Foliennummernplatzhalter 3"/>
          <p:cNvSpPr>
            <a:spLocks noGrp="1"/>
          </p:cNvSpPr>
          <p:nvPr>
            <p:ph type="sldNum" sz="quarter" idx="10"/>
          </p:nvPr>
        </p:nvSpPr>
        <p:spPr/>
        <p:txBody>
          <a:bodyPr/>
          <a:lstStyle/>
          <a:p>
            <a:fld id="{CCD5AA69-366E-4165-B36D-0653DD303EB9}" type="slidenum">
              <a:rPr lang="de-DE" smtClean="0"/>
              <a:t>43</a:t>
            </a:fld>
            <a:endParaRPr lang="de-DE"/>
          </a:p>
        </p:txBody>
      </p:sp>
    </p:spTree>
    <p:extLst>
      <p:ext uri="{BB962C8B-B14F-4D97-AF65-F5344CB8AC3E}">
        <p14:creationId xmlns:p14="http://schemas.microsoft.com/office/powerpoint/2010/main" val="2480186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err="1"/>
              <a:t>LiV</a:t>
            </a:r>
            <a:r>
              <a:rPr lang="de-DE" dirty="0"/>
              <a:t> begründen lassen</a:t>
            </a:r>
          </a:p>
          <a:p>
            <a:r>
              <a:rPr lang="de-DE" b="1" dirty="0"/>
              <a:t>Aufgabe 1:</a:t>
            </a:r>
            <a:r>
              <a:rPr lang="de-DE" dirty="0"/>
              <a:t> Sinngemäß: Antworten, die sich auf die vokalische Ableitung beziehen.</a:t>
            </a:r>
          </a:p>
          <a:p>
            <a:r>
              <a:rPr lang="de-DE" dirty="0"/>
              <a:t>„Sträucher“ kommt von „Strauch“ und „Strauch“ schreibt man mit </a:t>
            </a:r>
            <a:r>
              <a:rPr lang="de-DE" i="1" dirty="0"/>
              <a:t>au</a:t>
            </a:r>
            <a:r>
              <a:rPr lang="de-DE" dirty="0"/>
              <a:t>.</a:t>
            </a:r>
          </a:p>
          <a:p>
            <a:r>
              <a:rPr lang="de-DE" b="1" dirty="0"/>
              <a:t>Aufgabe 2: </a:t>
            </a:r>
            <a:r>
              <a:rPr lang="de-DE" dirty="0"/>
              <a:t>Sinngemäß: Antworten, die sich auf die konsonantische Ableitung beziehen.</a:t>
            </a:r>
          </a:p>
          <a:p>
            <a:r>
              <a:rPr lang="de-DE" dirty="0"/>
              <a:t>Weil „bunte“ mit „t“ geschrieben wird</a:t>
            </a:r>
          </a:p>
          <a:p>
            <a:r>
              <a:rPr lang="de-DE" b="1" dirty="0"/>
              <a:t>Aufgabe 3: </a:t>
            </a:r>
            <a:r>
              <a:rPr lang="de-DE" dirty="0"/>
              <a:t>Sinngemäß: Antworten, die sich auf das zusammengesetzte Nomen beziehen.</a:t>
            </a:r>
          </a:p>
          <a:p>
            <a:r>
              <a:rPr lang="de-DE" dirty="0"/>
              <a:t>Weil „Handwerkszeug“ zwei Wörter sind.</a:t>
            </a:r>
          </a:p>
          <a:p>
            <a:r>
              <a:rPr lang="de-DE" dirty="0"/>
              <a:t>Das „s“ ist das Verbindungs-„ s“.</a:t>
            </a:r>
          </a:p>
          <a:p>
            <a:r>
              <a:rPr lang="de-DE" dirty="0"/>
              <a:t>Sinngemäß: Antworten, die sich auf Wortverwandtschaft beziehen.</a:t>
            </a:r>
          </a:p>
          <a:p>
            <a:r>
              <a:rPr lang="de-DE" dirty="0"/>
              <a:t>Weil „Handwerker“ auch mit "k" geschrieben wird</a:t>
            </a:r>
          </a:p>
          <a:p>
            <a:endParaRPr lang="de-DE" dirty="0"/>
          </a:p>
          <a:p>
            <a:endParaRPr lang="de-DE" dirty="0"/>
          </a:p>
        </p:txBody>
      </p:sp>
      <p:sp>
        <p:nvSpPr>
          <p:cNvPr id="4" name="Foliennummernplatzhalter 3"/>
          <p:cNvSpPr>
            <a:spLocks noGrp="1"/>
          </p:cNvSpPr>
          <p:nvPr>
            <p:ph type="sldNum" sz="quarter" idx="5"/>
          </p:nvPr>
        </p:nvSpPr>
        <p:spPr/>
        <p:txBody>
          <a:bodyPr/>
          <a:lstStyle/>
          <a:p>
            <a:fld id="{CCD5AA69-366E-4165-B36D-0653DD303EB9}" type="slidenum">
              <a:rPr lang="de-DE" smtClean="0"/>
              <a:t>44</a:t>
            </a:fld>
            <a:endParaRPr lang="de-DE"/>
          </a:p>
        </p:txBody>
      </p:sp>
    </p:spTree>
    <p:extLst>
      <p:ext uri="{BB962C8B-B14F-4D97-AF65-F5344CB8AC3E}">
        <p14:creationId xmlns:p14="http://schemas.microsoft.com/office/powerpoint/2010/main" val="307537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GA oder EA Zeit: 10 Minuten</a:t>
            </a:r>
          </a:p>
        </p:txBody>
      </p:sp>
      <p:sp>
        <p:nvSpPr>
          <p:cNvPr id="4" name="Foliennummernplatzhalter 3"/>
          <p:cNvSpPr>
            <a:spLocks noGrp="1"/>
          </p:cNvSpPr>
          <p:nvPr>
            <p:ph type="sldNum" sz="quarter" idx="5"/>
          </p:nvPr>
        </p:nvSpPr>
        <p:spPr/>
        <p:txBody>
          <a:bodyPr/>
          <a:lstStyle/>
          <a:p>
            <a:fld id="{CCD5AA69-366E-4165-B36D-0653DD303EB9}" type="slidenum">
              <a:rPr lang="de-DE" smtClean="0"/>
              <a:t>45</a:t>
            </a:fld>
            <a:endParaRPr lang="de-DE"/>
          </a:p>
        </p:txBody>
      </p:sp>
    </p:spTree>
    <p:extLst>
      <p:ext uri="{BB962C8B-B14F-4D97-AF65-F5344CB8AC3E}">
        <p14:creationId xmlns:p14="http://schemas.microsoft.com/office/powerpoint/2010/main" val="2856949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Rechtschreibstrategien relevant, daher gute Begründung für die Thematisierung des strukturorientierten Rechtschreibunterrichts.</a:t>
            </a:r>
          </a:p>
        </p:txBody>
      </p:sp>
      <p:sp>
        <p:nvSpPr>
          <p:cNvPr id="4" name="Foliennummernplatzhalter 3"/>
          <p:cNvSpPr>
            <a:spLocks noGrp="1"/>
          </p:cNvSpPr>
          <p:nvPr>
            <p:ph type="sldNum" sz="quarter" idx="5"/>
          </p:nvPr>
        </p:nvSpPr>
        <p:spPr/>
        <p:txBody>
          <a:bodyPr/>
          <a:lstStyle/>
          <a:p>
            <a:fld id="{633806B7-4CCA-4966-AB5B-1C0D3C275644}" type="slidenum">
              <a:rPr lang="de-DE" smtClean="0"/>
              <a:t>48</a:t>
            </a:fld>
            <a:endParaRPr lang="de-DE"/>
          </a:p>
        </p:txBody>
      </p:sp>
    </p:spTree>
    <p:extLst>
      <p:ext uri="{BB962C8B-B14F-4D97-AF65-F5344CB8AC3E}">
        <p14:creationId xmlns:p14="http://schemas.microsoft.com/office/powerpoint/2010/main" val="399982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Klären: Was ist mit geübten Texten gemeint?  (Textmuster!)</a:t>
            </a:r>
          </a:p>
        </p:txBody>
      </p:sp>
      <p:sp>
        <p:nvSpPr>
          <p:cNvPr id="4" name="Foliennummernplatzhalter 3"/>
          <p:cNvSpPr>
            <a:spLocks noGrp="1"/>
          </p:cNvSpPr>
          <p:nvPr>
            <p:ph type="sldNum" sz="quarter" idx="5"/>
          </p:nvPr>
        </p:nvSpPr>
        <p:spPr/>
        <p:txBody>
          <a:bodyPr/>
          <a:lstStyle/>
          <a:p>
            <a:fld id="{633806B7-4CCA-4966-AB5B-1C0D3C275644}" type="slidenum">
              <a:rPr lang="de-DE" smtClean="0"/>
              <a:t>49</a:t>
            </a:fld>
            <a:endParaRPr lang="de-DE"/>
          </a:p>
        </p:txBody>
      </p:sp>
    </p:spTree>
    <p:extLst>
      <p:ext uri="{BB962C8B-B14F-4D97-AF65-F5344CB8AC3E}">
        <p14:creationId xmlns:p14="http://schemas.microsoft.com/office/powerpoint/2010/main" val="3492695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Dianostik RS (gemeinsam am Beispiel, dann Einzelanalyse/Ableitung von Übungen</a:t>
            </a:r>
          </a:p>
          <a:p>
            <a:endParaRPr lang="de-DE" dirty="0"/>
          </a:p>
        </p:txBody>
      </p:sp>
      <p:sp>
        <p:nvSpPr>
          <p:cNvPr id="4" name="Foliennummernplatzhalter 3"/>
          <p:cNvSpPr>
            <a:spLocks noGrp="1"/>
          </p:cNvSpPr>
          <p:nvPr>
            <p:ph type="sldNum" sz="quarter" idx="5"/>
          </p:nvPr>
        </p:nvSpPr>
        <p:spPr/>
        <p:txBody>
          <a:bodyPr/>
          <a:lstStyle/>
          <a:p>
            <a:fld id="{633806B7-4CCA-4966-AB5B-1C0D3C275644}" type="slidenum">
              <a:rPr lang="de-DE" smtClean="0"/>
              <a:t>50</a:t>
            </a:fld>
            <a:endParaRPr lang="de-DE"/>
          </a:p>
        </p:txBody>
      </p:sp>
    </p:spTree>
    <p:extLst>
      <p:ext uri="{BB962C8B-B14F-4D97-AF65-F5344CB8AC3E}">
        <p14:creationId xmlns:p14="http://schemas.microsoft.com/office/powerpoint/2010/main" val="3793471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Kind ist in der Regelklasse, daher ist die Thematisierung der Rechtschreibung in jedem Fall gerechtfertigt,</a:t>
            </a:r>
          </a:p>
        </p:txBody>
      </p:sp>
      <p:sp>
        <p:nvSpPr>
          <p:cNvPr id="4" name="Foliennummernplatzhalter 3"/>
          <p:cNvSpPr>
            <a:spLocks noGrp="1"/>
          </p:cNvSpPr>
          <p:nvPr>
            <p:ph type="sldNum" sz="quarter" idx="5"/>
          </p:nvPr>
        </p:nvSpPr>
        <p:spPr/>
        <p:txBody>
          <a:bodyPr/>
          <a:lstStyle/>
          <a:p>
            <a:fld id="{633806B7-4CCA-4966-AB5B-1C0D3C275644}" type="slidenum">
              <a:rPr lang="de-DE" smtClean="0"/>
              <a:t>51</a:t>
            </a:fld>
            <a:endParaRPr lang="de-DE"/>
          </a:p>
        </p:txBody>
      </p:sp>
    </p:spTree>
    <p:extLst>
      <p:ext uri="{BB962C8B-B14F-4D97-AF65-F5344CB8AC3E}">
        <p14:creationId xmlns:p14="http://schemas.microsoft.com/office/powerpoint/2010/main" val="63981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Zweitklässlerin erklärt die Rechtschreibung (Film von Beate</a:t>
            </a:r>
            <a:r>
              <a:rPr lang="de-DE" baseline="0" dirty="0"/>
              <a:t> Leßmann)</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Video aufzurufen unter: https://www.youtube.com/watch?v=kd7NGKmr3hA</a:t>
            </a:r>
          </a:p>
          <a:p>
            <a:endParaRPr lang="de-DE" dirty="0"/>
          </a:p>
        </p:txBody>
      </p:sp>
      <p:sp>
        <p:nvSpPr>
          <p:cNvPr id="4" name="Foliennummernplatzhalter 3"/>
          <p:cNvSpPr>
            <a:spLocks noGrp="1"/>
          </p:cNvSpPr>
          <p:nvPr>
            <p:ph type="sldNum" sz="quarter" idx="10"/>
          </p:nvPr>
        </p:nvSpPr>
        <p:spPr/>
        <p:txBody>
          <a:bodyPr/>
          <a:lstStyle/>
          <a:p>
            <a:fld id="{CEF91045-7488-4DCF-B929-8A969CC87201}" type="slidenum">
              <a:rPr lang="de-DE" smtClean="0"/>
              <a:t>53</a:t>
            </a:fld>
            <a:endParaRPr lang="de-DE"/>
          </a:p>
        </p:txBody>
      </p:sp>
    </p:spTree>
    <p:extLst>
      <p:ext uri="{BB962C8B-B14F-4D97-AF65-F5344CB8AC3E}">
        <p14:creationId xmlns:p14="http://schemas.microsoft.com/office/powerpoint/2010/main" val="1190319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AA: </a:t>
            </a:r>
            <a:r>
              <a:rPr lang="de-DE" dirty="0" err="1"/>
              <a:t>V?ier</a:t>
            </a:r>
            <a:r>
              <a:rPr lang="de-DE" dirty="0"/>
              <a:t> Sätze zu einem Ausschnitt aus dem Wimmelbild formulieren. Ein Satz ist falsch. Welcher?</a:t>
            </a:r>
          </a:p>
          <a:p>
            <a:r>
              <a:rPr lang="de-DE" dirty="0"/>
              <a:t>Beispiel:</a:t>
            </a:r>
          </a:p>
          <a:p>
            <a:r>
              <a:rPr lang="de-DE" dirty="0"/>
              <a:t>Das Pferd und der Hund schauen aus der Tür.</a:t>
            </a:r>
          </a:p>
          <a:p>
            <a:r>
              <a:rPr lang="de-DE" dirty="0"/>
              <a:t>Der Hund hat einen Knochen im Maul. </a:t>
            </a:r>
          </a:p>
          <a:p>
            <a:r>
              <a:rPr lang="de-DE" dirty="0"/>
              <a:t>Das Pferd hat eine Blume im Maul,</a:t>
            </a:r>
          </a:p>
          <a:p>
            <a:r>
              <a:rPr lang="de-DE" dirty="0"/>
              <a:t>Das Pferd hat eine schwarze Mähne.</a:t>
            </a:r>
          </a:p>
        </p:txBody>
      </p:sp>
      <p:sp>
        <p:nvSpPr>
          <p:cNvPr id="4" name="Foliennummernplatzhalter 3"/>
          <p:cNvSpPr>
            <a:spLocks noGrp="1"/>
          </p:cNvSpPr>
          <p:nvPr>
            <p:ph type="sldNum" sz="quarter" idx="5"/>
          </p:nvPr>
        </p:nvSpPr>
        <p:spPr/>
        <p:txBody>
          <a:bodyPr/>
          <a:lstStyle/>
          <a:p>
            <a:fld id="{633806B7-4CCA-4966-AB5B-1C0D3C275644}" type="slidenum">
              <a:rPr lang="de-DE" smtClean="0"/>
              <a:t>55</a:t>
            </a:fld>
            <a:endParaRPr lang="de-DE"/>
          </a:p>
        </p:txBody>
      </p:sp>
    </p:spTree>
    <p:extLst>
      <p:ext uri="{BB962C8B-B14F-4D97-AF65-F5344CB8AC3E}">
        <p14:creationId xmlns:p14="http://schemas.microsoft.com/office/powerpoint/2010/main" val="359704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Zitat aus: Budde, Monika (2012): Über Sprache reflektieren. Kassel, University Press, S. 6)</a:t>
            </a:r>
          </a:p>
          <a:p>
            <a:r>
              <a:rPr lang="de-DE" dirty="0"/>
              <a:t>Was ist da los?</a:t>
            </a:r>
          </a:p>
        </p:txBody>
      </p:sp>
      <p:sp>
        <p:nvSpPr>
          <p:cNvPr id="4" name="Foliennummernplatzhalter 3"/>
          <p:cNvSpPr>
            <a:spLocks noGrp="1"/>
          </p:cNvSpPr>
          <p:nvPr>
            <p:ph type="sldNum" sz="quarter" idx="5"/>
          </p:nvPr>
        </p:nvSpPr>
        <p:spPr/>
        <p:txBody>
          <a:bodyPr/>
          <a:lstStyle/>
          <a:p>
            <a:fld id="{633806B7-4CCA-4966-AB5B-1C0D3C275644}" type="slidenum">
              <a:rPr lang="de-DE" smtClean="0"/>
              <a:t>9</a:t>
            </a:fld>
            <a:endParaRPr lang="de-DE"/>
          </a:p>
        </p:txBody>
      </p:sp>
    </p:spTree>
    <p:extLst>
      <p:ext uri="{BB962C8B-B14F-4D97-AF65-F5344CB8AC3E}">
        <p14:creationId xmlns:p14="http://schemas.microsoft.com/office/powerpoint/2010/main" val="670386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dirty="0" err="1"/>
              <a:t>LiV</a:t>
            </a:r>
            <a:r>
              <a:rPr lang="de-DE" dirty="0"/>
              <a:t> parallel die Niveaubeschreibungen verwenden lassen</a:t>
            </a:r>
          </a:p>
        </p:txBody>
      </p:sp>
      <p:sp>
        <p:nvSpPr>
          <p:cNvPr id="4" name="Foliennummernplatzhalter 3"/>
          <p:cNvSpPr>
            <a:spLocks noGrp="1"/>
          </p:cNvSpPr>
          <p:nvPr>
            <p:ph type="sldNum" sz="quarter" idx="5"/>
          </p:nvPr>
        </p:nvSpPr>
        <p:spPr/>
        <p:txBody>
          <a:bodyPr/>
          <a:lstStyle/>
          <a:p>
            <a:fld id="{633806B7-4CCA-4966-AB5B-1C0D3C275644}" type="slidenum">
              <a:rPr lang="de-DE" smtClean="0"/>
              <a:t>58</a:t>
            </a:fld>
            <a:endParaRPr lang="de-DE"/>
          </a:p>
        </p:txBody>
      </p:sp>
    </p:spTree>
    <p:extLst>
      <p:ext uri="{BB962C8B-B14F-4D97-AF65-F5344CB8AC3E}">
        <p14:creationId xmlns:p14="http://schemas.microsoft.com/office/powerpoint/2010/main" val="2433973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Genauer Analyse in der Datei „Transkription Hervorhebungen“, dort habe ich kommentiert.</a:t>
            </a:r>
          </a:p>
        </p:txBody>
      </p:sp>
      <p:sp>
        <p:nvSpPr>
          <p:cNvPr id="4" name="Foliennummernplatzhalter 3"/>
          <p:cNvSpPr>
            <a:spLocks noGrp="1"/>
          </p:cNvSpPr>
          <p:nvPr>
            <p:ph type="sldNum" sz="quarter" idx="5"/>
          </p:nvPr>
        </p:nvSpPr>
        <p:spPr/>
        <p:txBody>
          <a:bodyPr/>
          <a:lstStyle/>
          <a:p>
            <a:fld id="{633806B7-4CCA-4966-AB5B-1C0D3C275644}" type="slidenum">
              <a:rPr lang="de-DE" smtClean="0"/>
              <a:t>62</a:t>
            </a:fld>
            <a:endParaRPr lang="de-DE"/>
          </a:p>
        </p:txBody>
      </p:sp>
    </p:spTree>
    <p:extLst>
      <p:ext uri="{BB962C8B-B14F-4D97-AF65-F5344CB8AC3E}">
        <p14:creationId xmlns:p14="http://schemas.microsoft.com/office/powerpoint/2010/main" val="3226021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HAVAS: </a:t>
            </a:r>
            <a:r>
              <a:rPr lang="de-DE" sz="1200" b="1" i="0" kern="1200" dirty="0">
                <a:solidFill>
                  <a:schemeClr val="tx1"/>
                </a:solidFill>
                <a:effectLst/>
                <a:latin typeface="+mn-lt"/>
                <a:ea typeface="+mn-ea"/>
                <a:cs typeface="+mn-cs"/>
              </a:rPr>
              <a:t>Hamburger Verfahren zur Analyse des Sprachstandes bei 5-Jährigen</a:t>
            </a:r>
          </a:p>
          <a:p>
            <a:endParaRPr lang="de-DE" dirty="0"/>
          </a:p>
        </p:txBody>
      </p:sp>
      <p:sp>
        <p:nvSpPr>
          <p:cNvPr id="4" name="Foliennummernplatzhalter 3"/>
          <p:cNvSpPr>
            <a:spLocks noGrp="1"/>
          </p:cNvSpPr>
          <p:nvPr>
            <p:ph type="sldNum" sz="quarter" idx="5"/>
          </p:nvPr>
        </p:nvSpPr>
        <p:spPr/>
        <p:txBody>
          <a:bodyPr/>
          <a:lstStyle/>
          <a:p>
            <a:fld id="{633806B7-4CCA-4966-AB5B-1C0D3C275644}" type="slidenum">
              <a:rPr lang="de-DE" smtClean="0"/>
              <a:t>66</a:t>
            </a:fld>
            <a:endParaRPr lang="de-DE"/>
          </a:p>
        </p:txBody>
      </p:sp>
    </p:spTree>
    <p:extLst>
      <p:ext uri="{BB962C8B-B14F-4D97-AF65-F5344CB8AC3E}">
        <p14:creationId xmlns:p14="http://schemas.microsoft.com/office/powerpoint/2010/main" val="62108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können auch beide Verfahren kombiniert werden. Das wäre natürlich die beste Diagnostik,</a:t>
            </a:r>
          </a:p>
        </p:txBody>
      </p:sp>
      <p:sp>
        <p:nvSpPr>
          <p:cNvPr id="4" name="Foliennummernplatzhalter 3"/>
          <p:cNvSpPr>
            <a:spLocks noGrp="1"/>
          </p:cNvSpPr>
          <p:nvPr>
            <p:ph type="sldNum" sz="quarter" idx="5"/>
          </p:nvPr>
        </p:nvSpPr>
        <p:spPr/>
        <p:txBody>
          <a:bodyPr/>
          <a:lstStyle/>
          <a:p>
            <a:fld id="{633806B7-4CCA-4966-AB5B-1C0D3C275644}" type="slidenum">
              <a:rPr lang="de-DE" smtClean="0"/>
              <a:t>78</a:t>
            </a:fld>
            <a:endParaRPr lang="de-DE"/>
          </a:p>
        </p:txBody>
      </p:sp>
    </p:spTree>
    <p:extLst>
      <p:ext uri="{BB962C8B-B14F-4D97-AF65-F5344CB8AC3E}">
        <p14:creationId xmlns:p14="http://schemas.microsoft.com/office/powerpoint/2010/main" val="523120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Hinweisen auf Schwerpunkte bei der Diagnostik/regelmäßiges Diagnostizieren/Fortschritte festhalten/…</a:t>
            </a:r>
          </a:p>
        </p:txBody>
      </p:sp>
      <p:sp>
        <p:nvSpPr>
          <p:cNvPr id="4" name="Foliennummernplatzhalter 3"/>
          <p:cNvSpPr>
            <a:spLocks noGrp="1"/>
          </p:cNvSpPr>
          <p:nvPr>
            <p:ph type="sldNum" sz="quarter" idx="5"/>
          </p:nvPr>
        </p:nvSpPr>
        <p:spPr/>
        <p:txBody>
          <a:bodyPr/>
          <a:lstStyle/>
          <a:p>
            <a:fld id="{633806B7-4CCA-4966-AB5B-1C0D3C275644}" type="slidenum">
              <a:rPr lang="de-DE" smtClean="0"/>
              <a:t>80</a:t>
            </a:fld>
            <a:endParaRPr lang="de-DE"/>
          </a:p>
        </p:txBody>
      </p:sp>
    </p:spTree>
    <p:extLst>
      <p:ext uri="{BB962C8B-B14F-4D97-AF65-F5344CB8AC3E}">
        <p14:creationId xmlns:p14="http://schemas.microsoft.com/office/powerpoint/2010/main" val="1675782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E5B0-C1C8-0FD2-AB9F-08AB665C65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B02F06-043E-6715-753B-30457FC2B56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7AC150B-F178-320D-087A-BB1D2C0039FD}"/>
              </a:ext>
            </a:extLst>
          </p:cNvPr>
          <p:cNvSpPr>
            <a:spLocks noGrp="1"/>
          </p:cNvSpPr>
          <p:nvPr>
            <p:ph type="body" idx="1"/>
          </p:nvPr>
        </p:nvSpPr>
        <p:spPr/>
        <p:txBody>
          <a:bodyPr/>
          <a:lstStyle/>
          <a:p>
            <a:r>
              <a:rPr lang="de-DE" dirty="0"/>
              <a:t>Auswahl der Grafik: Diagnostik ist vielschichtig, also bunt, muss gezielt erfolgen, daher der spitze Stift. </a:t>
            </a:r>
            <a:r>
              <a:rPr lang="de-DE" dirty="0">
                <a:sym typeface="Wingdings" panose="05000000000000000000" pitchFamily="2" charset="2"/>
              </a:rPr>
              <a:t></a:t>
            </a:r>
            <a:endParaRPr lang="de-DE" dirty="0"/>
          </a:p>
        </p:txBody>
      </p:sp>
      <p:sp>
        <p:nvSpPr>
          <p:cNvPr id="4" name="Foliennummernplatzhalter 3">
            <a:extLst>
              <a:ext uri="{FF2B5EF4-FFF2-40B4-BE49-F238E27FC236}">
                <a16:creationId xmlns:a16="http://schemas.microsoft.com/office/drawing/2014/main" id="{418CBC16-3D9E-96C7-DFC8-D5C9CA66A2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806B7-4CCA-4966-AB5B-1C0D3C27564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8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https://www.pinterest.de/pin/562316703475436731/, Aufruf am 27.02.21</a:t>
            </a:r>
          </a:p>
        </p:txBody>
      </p:sp>
      <p:sp>
        <p:nvSpPr>
          <p:cNvPr id="4" name="Foliennummernplatzhalter 3"/>
          <p:cNvSpPr>
            <a:spLocks noGrp="1"/>
          </p:cNvSpPr>
          <p:nvPr>
            <p:ph type="sldNum" sz="quarter" idx="5"/>
          </p:nvPr>
        </p:nvSpPr>
        <p:spPr/>
        <p:txBody>
          <a:bodyPr/>
          <a:lstStyle/>
          <a:p>
            <a:fld id="{CEF91045-7488-4DCF-B929-8A969CC87201}" type="slidenum">
              <a:rPr lang="de-DE" smtClean="0"/>
              <a:t>84</a:t>
            </a:fld>
            <a:endParaRPr lang="de-DE"/>
          </a:p>
        </p:txBody>
      </p:sp>
    </p:spTree>
    <p:extLst>
      <p:ext uri="{BB962C8B-B14F-4D97-AF65-F5344CB8AC3E}">
        <p14:creationId xmlns:p14="http://schemas.microsoft.com/office/powerpoint/2010/main" val="40920624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https://www.pinterest.de/pin/562316703475436731/, Aufruf am 27.02.21</a:t>
            </a:r>
          </a:p>
        </p:txBody>
      </p:sp>
      <p:sp>
        <p:nvSpPr>
          <p:cNvPr id="4" name="Foliennummernplatzhalter 3"/>
          <p:cNvSpPr>
            <a:spLocks noGrp="1"/>
          </p:cNvSpPr>
          <p:nvPr>
            <p:ph type="sldNum" sz="quarter" idx="5"/>
          </p:nvPr>
        </p:nvSpPr>
        <p:spPr/>
        <p:txBody>
          <a:bodyPr/>
          <a:lstStyle/>
          <a:p>
            <a:fld id="{CEF91045-7488-4DCF-B929-8A969CC87201}" type="slidenum">
              <a:rPr lang="de-DE" smtClean="0"/>
              <a:t>85</a:t>
            </a:fld>
            <a:endParaRPr lang="de-DE"/>
          </a:p>
        </p:txBody>
      </p:sp>
    </p:spTree>
    <p:extLst>
      <p:ext uri="{BB962C8B-B14F-4D97-AF65-F5344CB8AC3E}">
        <p14:creationId xmlns:p14="http://schemas.microsoft.com/office/powerpoint/2010/main" val="392207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Diese</a:t>
            </a:r>
            <a:r>
              <a:rPr lang="de-DE" baseline="0" dirty="0"/>
              <a:t> Übung läuft immer gut. Sie unterstützt die Selbstreflexion und lässt gute Anknüpfungspunkte für die heutigen Inhalte entstehen.</a:t>
            </a:r>
          </a:p>
          <a:p>
            <a:r>
              <a:rPr lang="de-DE" baseline="0" dirty="0"/>
              <a:t>Danach: Austausch im Plenum; </a:t>
            </a:r>
            <a:r>
              <a:rPr lang="de-DE" sz="1200" dirty="0"/>
              <a:t>Lieblingsrechtschreibwörter</a:t>
            </a:r>
            <a:r>
              <a:rPr lang="de-DE" sz="1200" baseline="0" dirty="0"/>
              <a:t> werden in Onlinemodulen in den Chat geschrieben.</a:t>
            </a:r>
          </a:p>
          <a:p>
            <a:r>
              <a:rPr lang="de-DE" sz="1200" baseline="0" dirty="0"/>
              <a:t>Ich habe Sie für DaZ angepasst.</a:t>
            </a:r>
            <a:endParaRPr lang="de-DE" dirty="0"/>
          </a:p>
        </p:txBody>
      </p:sp>
      <p:sp>
        <p:nvSpPr>
          <p:cNvPr id="4" name="Foliennummernplatzhalter 3"/>
          <p:cNvSpPr>
            <a:spLocks noGrp="1"/>
          </p:cNvSpPr>
          <p:nvPr>
            <p:ph type="sldNum" sz="quarter" idx="10"/>
          </p:nvPr>
        </p:nvSpPr>
        <p:spPr/>
        <p:txBody>
          <a:bodyPr/>
          <a:lstStyle/>
          <a:p>
            <a:fld id="{CEF91045-7488-4DCF-B929-8A969CC87201}" type="slidenum">
              <a:rPr lang="de-DE" smtClean="0"/>
              <a:t>16</a:t>
            </a:fld>
            <a:endParaRPr lang="de-DE"/>
          </a:p>
        </p:txBody>
      </p:sp>
    </p:spTree>
    <p:extLst>
      <p:ext uri="{BB962C8B-B14F-4D97-AF65-F5344CB8AC3E}">
        <p14:creationId xmlns:p14="http://schemas.microsoft.com/office/powerpoint/2010/main" val="195417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10 Minuten Gruppe/ danach 20</a:t>
            </a:r>
            <a:r>
              <a:rPr lang="de-DE" baseline="0" dirty="0"/>
              <a:t> Minuten Plenum</a:t>
            </a:r>
          </a:p>
          <a:p>
            <a:r>
              <a:rPr lang="de-DE" dirty="0"/>
              <a:t>Entweder Plenum oder arbeitsteilig immer zwei Punkte?</a:t>
            </a:r>
          </a:p>
        </p:txBody>
      </p:sp>
      <p:sp>
        <p:nvSpPr>
          <p:cNvPr id="4" name="Foliennummernplatzhalter 3"/>
          <p:cNvSpPr>
            <a:spLocks noGrp="1"/>
          </p:cNvSpPr>
          <p:nvPr>
            <p:ph type="sldNum" sz="quarter" idx="10"/>
          </p:nvPr>
        </p:nvSpPr>
        <p:spPr/>
        <p:txBody>
          <a:bodyPr/>
          <a:lstStyle/>
          <a:p>
            <a:fld id="{CEF91045-7488-4DCF-B929-8A969CC87201}" type="slidenum">
              <a:rPr lang="de-DE" smtClean="0"/>
              <a:t>18</a:t>
            </a:fld>
            <a:endParaRPr lang="de-DE"/>
          </a:p>
        </p:txBody>
      </p:sp>
    </p:spTree>
    <p:extLst>
      <p:ext uri="{BB962C8B-B14F-4D97-AF65-F5344CB8AC3E}">
        <p14:creationId xmlns:p14="http://schemas.microsoft.com/office/powerpoint/2010/main" val="67997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err="1"/>
              <a:t>LiV</a:t>
            </a:r>
            <a:r>
              <a:rPr lang="de-DE" dirty="0"/>
              <a:t> suchen sich Kategorien aus und erläutern diese.</a:t>
            </a:r>
          </a:p>
        </p:txBody>
      </p:sp>
      <p:sp>
        <p:nvSpPr>
          <p:cNvPr id="4" name="Foliennummernplatzhalter 3"/>
          <p:cNvSpPr>
            <a:spLocks noGrp="1"/>
          </p:cNvSpPr>
          <p:nvPr>
            <p:ph type="sldNum" sz="quarter" idx="5"/>
          </p:nvPr>
        </p:nvSpPr>
        <p:spPr/>
        <p:txBody>
          <a:bodyPr/>
          <a:lstStyle/>
          <a:p>
            <a:fld id="{CCD5AA69-366E-4165-B36D-0653DD303EB9}" type="slidenum">
              <a:rPr lang="de-DE" smtClean="0"/>
              <a:t>19</a:t>
            </a:fld>
            <a:endParaRPr lang="de-DE"/>
          </a:p>
        </p:txBody>
      </p:sp>
    </p:spTree>
    <p:extLst>
      <p:ext uri="{BB962C8B-B14F-4D97-AF65-F5344CB8AC3E}">
        <p14:creationId xmlns:p14="http://schemas.microsoft.com/office/powerpoint/2010/main" val="351612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EF91045-7488-4DCF-B929-8A969CC87201}" type="slidenum">
              <a:rPr lang="de-DE" smtClean="0"/>
              <a:t>20</a:t>
            </a:fld>
            <a:endParaRPr lang="de-DE"/>
          </a:p>
        </p:txBody>
      </p:sp>
    </p:spTree>
    <p:extLst>
      <p:ext uri="{BB962C8B-B14F-4D97-AF65-F5344CB8AC3E}">
        <p14:creationId xmlns:p14="http://schemas.microsoft.com/office/powerpoint/2010/main" val="45376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Beispiel</a:t>
            </a:r>
          </a:p>
        </p:txBody>
      </p:sp>
      <p:sp>
        <p:nvSpPr>
          <p:cNvPr id="4" name="Foliennummernplatzhalter 3"/>
          <p:cNvSpPr>
            <a:spLocks noGrp="1"/>
          </p:cNvSpPr>
          <p:nvPr>
            <p:ph type="sldNum" sz="quarter" idx="5"/>
          </p:nvPr>
        </p:nvSpPr>
        <p:spPr/>
        <p:txBody>
          <a:bodyPr/>
          <a:lstStyle/>
          <a:p>
            <a:fld id="{633806B7-4CCA-4966-AB5B-1C0D3C275644}" type="slidenum">
              <a:rPr lang="de-DE" smtClean="0"/>
              <a:t>21</a:t>
            </a:fld>
            <a:endParaRPr lang="de-DE"/>
          </a:p>
        </p:txBody>
      </p:sp>
    </p:spTree>
    <p:extLst>
      <p:ext uri="{BB962C8B-B14F-4D97-AF65-F5344CB8AC3E}">
        <p14:creationId xmlns:p14="http://schemas.microsoft.com/office/powerpoint/2010/main" val="2320719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1D36B75-3411-495C-8DCA-17CC4D0BF4B0}" type="datetimeFigureOut">
              <a:rPr lang="de-DE" smtClean="0"/>
              <a:t>23.03.2026</a:t>
            </a:fld>
            <a:endParaRPr lang="de-DE"/>
          </a:p>
        </p:txBody>
      </p:sp>
      <p:sp>
        <p:nvSpPr>
          <p:cNvPr id="5" name="Footer Placeholder 4"/>
          <p:cNvSpPr>
            <a:spLocks noGrp="1"/>
          </p:cNvSpPr>
          <p:nvPr>
            <p:ph type="ftr" sz="quarter" idx="11"/>
          </p:nvPr>
        </p:nvSpPr>
        <p:spPr>
          <a:xfrm>
            <a:off x="1127124" y="329307"/>
            <a:ext cx="5943668" cy="309201"/>
          </a:xfrm>
        </p:spPr>
        <p:txBody>
          <a:bodyPr/>
          <a:lstStyle/>
          <a:p>
            <a:endParaRPr lang="de-DE"/>
          </a:p>
        </p:txBody>
      </p:sp>
      <p:sp>
        <p:nvSpPr>
          <p:cNvPr id="6" name="Slide Number Placeholder 5"/>
          <p:cNvSpPr>
            <a:spLocks noGrp="1"/>
          </p:cNvSpPr>
          <p:nvPr>
            <p:ph type="sldNum" sz="quarter" idx="12"/>
          </p:nvPr>
        </p:nvSpPr>
        <p:spPr>
          <a:xfrm>
            <a:off x="9924392" y="134930"/>
            <a:ext cx="811019" cy="503578"/>
          </a:xfrm>
        </p:spPr>
        <p:txBody>
          <a:bodyPr/>
          <a:lstStyle/>
          <a:p>
            <a:fld id="{822423DF-F3C1-4703-89A4-9C7AECCDFE47}" type="slidenum">
              <a:rPr lang="de-DE" smtClean="0"/>
              <a:t>‹Nr.›</a:t>
            </a:fld>
            <a:endParaRPr lang="de-D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76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1D36B75-3411-495C-8DCA-17CC4D0BF4B0}" type="datetimeFigureOut">
              <a:rPr lang="de-DE" smtClean="0"/>
              <a:t>23.03.2026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2423DF-F3C1-4703-89A4-9C7AECCDFE47}" type="slidenum">
              <a:rPr lang="de-DE" smtClean="0"/>
              <a:t>‹Nr.›</a:t>
            </a:fld>
            <a:endParaRPr lang="de-DE"/>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806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1D36B75-3411-495C-8DCA-17CC4D0BF4B0}" type="datetimeFigureOut">
              <a:rPr lang="de-DE" smtClean="0"/>
              <a:t>23.03.2026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2423DF-F3C1-4703-89A4-9C7AECCDFE47}" type="slidenum">
              <a:rPr lang="de-DE" smtClean="0"/>
              <a:t>‹Nr.›</a:t>
            </a:fld>
            <a:endParaRPr lang="de-DE"/>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899924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0" name="Shape 30"/>
          <p:cNvSpPr>
            <a:spLocks noGrp="1"/>
          </p:cNvSpPr>
          <p:nvPr>
            <p:ph type="title"/>
          </p:nvPr>
        </p:nvSpPr>
        <p:spPr>
          <a:xfrm>
            <a:off x="1190626" y="2268142"/>
            <a:ext cx="9810751" cy="2321719"/>
          </a:xfrm>
          <a:prstGeom prst="rect">
            <a:avLst/>
          </a:prstGeom>
        </p:spPr>
        <p:txBody>
          <a:bodyPr/>
          <a:lstStyle/>
          <a:p>
            <a:r>
              <a:t>Titeltext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solidFill>
                  <a:prstClr val="black"/>
                </a:solidFill>
              </a:rPr>
              <a:pPr/>
              <a:t>‹Nr.›</a:t>
            </a:fld>
            <a:endParaRPr>
              <a:solidFill>
                <a:prstClr val="black"/>
              </a:solidFill>
            </a:endParaRPr>
          </a:p>
        </p:txBody>
      </p:sp>
    </p:spTree>
    <p:extLst>
      <p:ext uri="{BB962C8B-B14F-4D97-AF65-F5344CB8AC3E}">
        <p14:creationId xmlns:p14="http://schemas.microsoft.com/office/powerpoint/2010/main" val="294413337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Titeltext</a:t>
            </a:r>
          </a:p>
        </p:txBody>
      </p:sp>
      <p:sp>
        <p:nvSpPr>
          <p:cNvPr id="57" name="Shape 57"/>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solidFill>
                  <a:prstClr val="black"/>
                </a:solidFill>
              </a:rPr>
              <a:pPr/>
              <a:t>‹Nr.›</a:t>
            </a:fld>
            <a:endParaRPr>
              <a:solidFill>
                <a:prstClr val="black"/>
              </a:solidFill>
            </a:endParaRPr>
          </a:p>
        </p:txBody>
      </p:sp>
    </p:spTree>
    <p:extLst>
      <p:ext uri="{BB962C8B-B14F-4D97-AF65-F5344CB8AC3E}">
        <p14:creationId xmlns:p14="http://schemas.microsoft.com/office/powerpoint/2010/main" val="17014198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7403343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88385817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4281331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66475808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4624112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1677992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lvl1pPr>
              <a:defRPr sz="1200"/>
            </a:lvl1pPr>
          </a:lstStyle>
          <a:p>
            <a:fld id="{11D36B75-3411-495C-8DCA-17CC4D0BF4B0}" type="datetimeFigureOut">
              <a:rPr lang="de-DE" smtClean="0"/>
              <a:t>23.03.2026</a:t>
            </a:fld>
            <a:endParaRPr lang="de-DE"/>
          </a:p>
        </p:txBody>
      </p:sp>
      <p:sp>
        <p:nvSpPr>
          <p:cNvPr id="5" name="Footer Placeholder 4"/>
          <p:cNvSpPr>
            <a:spLocks noGrp="1"/>
          </p:cNvSpPr>
          <p:nvPr>
            <p:ph type="ftr" sz="quarter" idx="11"/>
          </p:nvPr>
        </p:nvSpPr>
        <p:spPr/>
        <p:txBody>
          <a:bodyPr/>
          <a:lstStyle>
            <a:lvl1pPr>
              <a:defRPr sz="1200"/>
            </a:lvl1pPr>
          </a:lstStyle>
          <a:p>
            <a:endParaRPr lang="de-DE"/>
          </a:p>
        </p:txBody>
      </p:sp>
      <p:sp>
        <p:nvSpPr>
          <p:cNvPr id="6" name="Slide Number Placeholder 5"/>
          <p:cNvSpPr>
            <a:spLocks noGrp="1"/>
          </p:cNvSpPr>
          <p:nvPr>
            <p:ph type="sldNum" sz="quarter" idx="12"/>
          </p:nvPr>
        </p:nvSpPr>
        <p:spPr/>
        <p:txBody>
          <a:bodyPr/>
          <a:lstStyle/>
          <a:p>
            <a:fld id="{822423DF-F3C1-4703-89A4-9C7AECCDFE47}" type="slidenum">
              <a:rPr lang="de-DE" smtClean="0"/>
              <a:t>‹Nr.›</a:t>
            </a:fld>
            <a:endParaRPr lang="de-DE"/>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414178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8959848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500136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1930159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1066364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5283703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23.03.2026</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1669791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1D36B75-3411-495C-8DCA-17CC4D0BF4B0}" type="datetimeFigureOut">
              <a:rPr lang="de-DE" smtClean="0"/>
              <a:t>23.03.2026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822423DF-F3C1-4703-89A4-9C7AECCDFE47}" type="slidenum">
              <a:rPr lang="de-DE" smtClean="0"/>
              <a:t>‹Nr.›</a:t>
            </a:fld>
            <a:endParaRPr lang="de-D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5282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1D36B75-3411-495C-8DCA-17CC4D0BF4B0}" type="datetimeFigureOut">
              <a:rPr lang="de-DE" smtClean="0"/>
              <a:t>23.03.2026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2423DF-F3C1-4703-89A4-9C7AECCDFE47}" type="slidenum">
              <a:rPr lang="de-DE" smtClean="0"/>
              <a:t>‹Nr.›</a:t>
            </a:fld>
            <a:endParaRPr lang="de-D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4916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29166" y="2974448"/>
            <a:ext cx="4645152" cy="24938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94337" y="2971669"/>
            <a:ext cx="4645152" cy="248719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1D36B75-3411-495C-8DCA-17CC4D0BF4B0}" type="datetimeFigureOut">
              <a:rPr lang="de-DE" smtClean="0"/>
              <a:t>23.03.2026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822423DF-F3C1-4703-89A4-9C7AECCDFE47}" type="slidenum">
              <a:rPr lang="de-DE" smtClean="0"/>
              <a:t>‹Nr.›</a:t>
            </a:fld>
            <a:endParaRPr lang="de-DE"/>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1227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1D36B75-3411-495C-8DCA-17CC4D0BF4B0}" type="datetimeFigureOut">
              <a:rPr lang="de-DE" smtClean="0"/>
              <a:t>23.03.2026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822423DF-F3C1-4703-89A4-9C7AECCDFE47}" type="slidenum">
              <a:rPr lang="de-DE" smtClean="0"/>
              <a:t>‹Nr.›</a:t>
            </a:fld>
            <a:endParaRPr lang="de-DE"/>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50870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36B75-3411-495C-8DCA-17CC4D0BF4B0}" type="datetimeFigureOut">
              <a:rPr lang="de-DE" smtClean="0"/>
              <a:t>23.03.2026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822423DF-F3C1-4703-89A4-9C7AECCDFE47}" type="slidenum">
              <a:rPr lang="de-DE" smtClean="0"/>
              <a:t>‹Nr.›</a:t>
            </a:fld>
            <a:endParaRPr lang="de-DE"/>
          </a:p>
        </p:txBody>
      </p:sp>
    </p:spTree>
    <p:extLst>
      <p:ext uri="{BB962C8B-B14F-4D97-AF65-F5344CB8AC3E}">
        <p14:creationId xmlns:p14="http://schemas.microsoft.com/office/powerpoint/2010/main" val="155521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1D36B75-3411-495C-8DCA-17CC4D0BF4B0}" type="datetimeFigureOut">
              <a:rPr lang="de-DE" smtClean="0"/>
              <a:t>23.03.2026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822423DF-F3C1-4703-89A4-9C7AECCDFE47}" type="slidenum">
              <a:rPr lang="de-DE" smtClean="0"/>
              <a:t>‹Nr.›</a:t>
            </a:fld>
            <a:endParaRPr lang="de-DE"/>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2432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a:lstStyle/>
            <a:p>
              <a:endParaRPr lang="de-DE"/>
            </a:p>
          </p:txBody>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endParaRPr lang="de-DE"/>
            </a:p>
          </p:txBody>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11D36B75-3411-495C-8DCA-17CC4D0BF4B0}" type="datetimeFigureOut">
              <a:rPr lang="de-DE" smtClean="0"/>
              <a:t>23.03.2026</a:t>
            </a:fld>
            <a:endParaRPr lang="de-DE"/>
          </a:p>
        </p:txBody>
      </p:sp>
      <p:sp>
        <p:nvSpPr>
          <p:cNvPr id="6" name="Footer Placeholder 5"/>
          <p:cNvSpPr>
            <a:spLocks noGrp="1"/>
          </p:cNvSpPr>
          <p:nvPr>
            <p:ph type="ftr" sz="quarter" idx="11"/>
          </p:nvPr>
        </p:nvSpPr>
        <p:spPr>
          <a:xfrm>
            <a:off x="1125300" y="318640"/>
            <a:ext cx="4877818" cy="320931"/>
          </a:xfrm>
        </p:spPr>
        <p:txBody>
          <a:bodyPr/>
          <a:lstStyle/>
          <a:p>
            <a:endParaRPr lang="de-DE"/>
          </a:p>
        </p:txBody>
      </p:sp>
      <p:sp>
        <p:nvSpPr>
          <p:cNvPr id="7" name="Slide Number Placeholder 6"/>
          <p:cNvSpPr>
            <a:spLocks noGrp="1"/>
          </p:cNvSpPr>
          <p:nvPr>
            <p:ph type="sldNum" sz="quarter" idx="12"/>
          </p:nvPr>
        </p:nvSpPr>
        <p:spPr>
          <a:xfrm>
            <a:off x="6176794" y="137408"/>
            <a:ext cx="811019" cy="503578"/>
          </a:xfrm>
        </p:spPr>
        <p:txBody>
          <a:bodyPr/>
          <a:lstStyle/>
          <a:p>
            <a:fld id="{822423DF-F3C1-4703-89A4-9C7AECCDFE47}" type="slidenum">
              <a:rPr lang="de-DE" smtClean="0"/>
              <a:t>‹Nr.›</a:t>
            </a:fld>
            <a:endParaRPr lang="de-DE"/>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093740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7">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1D36B75-3411-495C-8DCA-17CC4D0BF4B0}" type="datetimeFigureOut">
              <a:rPr lang="de-DE" smtClean="0"/>
              <a:t>23.03.2026</a:t>
            </a:fld>
            <a:endParaRPr lang="de-DE"/>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822423DF-F3C1-4703-89A4-9C7AECCDFE47}" type="slidenum">
              <a:rPr lang="de-DE" smtClean="0"/>
              <a:t>‹Nr.›</a:t>
            </a:fld>
            <a:endParaRPr lang="de-DE"/>
          </a:p>
        </p:txBody>
      </p:sp>
    </p:spTree>
    <p:extLst>
      <p:ext uri="{BB962C8B-B14F-4D97-AF65-F5344CB8AC3E}">
        <p14:creationId xmlns:p14="http://schemas.microsoft.com/office/powerpoint/2010/main" val="1335303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6" r:id="rId12"/>
    <p:sldLayoutId id="2147483747" r:id="rId13"/>
    <p:sldLayoutId id="2147483750" r:id="rId14"/>
    <p:sldLayoutId id="2147483752" r:id="rId15"/>
    <p:sldLayoutId id="2147483754" r:id="rId16"/>
    <p:sldLayoutId id="2147483755" r:id="rId17"/>
    <p:sldLayoutId id="2147483756" r:id="rId18"/>
    <p:sldLayoutId id="2147483757" r:id="rId19"/>
    <p:sldLayoutId id="2147483762" r:id="rId20"/>
    <p:sldLayoutId id="2147483763" r:id="rId21"/>
    <p:sldLayoutId id="2147483764" r:id="rId22"/>
    <p:sldLayoutId id="2147483765" r:id="rId23"/>
    <p:sldLayoutId id="2147483766" r:id="rId24"/>
    <p:sldLayoutId id="2147483767" r:id="rId25"/>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hyperlink" Target="https://fachportal.lernnetz.de/sh/faecher/deutsch/linkseiten/articles/ebbe-krabbe-flut-und-seepferdchen.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gws.lernnetz.d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achportal.lernnetz.de/sh/faecher/deutsch/linkseiten/articles/ebbe-krabbe-flut-und-seepferdchen.html"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6.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6.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webp"/><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6.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6.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2.xml"/><Relationship Id="rId1" Type="http://schemas.openxmlformats.org/officeDocument/2006/relationships/slideLayout" Target="../slideLayouts/slideLayout20.xml"/><Relationship Id="rId4" Type="http://schemas.openxmlformats.org/officeDocument/2006/relationships/hyperlink" Target="https://bildungsserver.berlin-brandenburg.de/sprachbildung-diagnose"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s://www.biss-sprachbildung.de/btools/tulpenbeet/" TargetMode="Externa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www.biss-sprachbildung.de/btools/tulpenbeet/" TargetMode="External"/><Relationship Id="rId2" Type="http://schemas.openxmlformats.org/officeDocument/2006/relationships/image" Target="../media/image90.emf"/><Relationship Id="rId1" Type="http://schemas.openxmlformats.org/officeDocument/2006/relationships/slideLayout" Target="../slideLayouts/slideLayout2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anztag.isb.bayern.de/fileadmin/user_upload/ganztag/DaZ/Spielesammlung/ISB_DaZ_Spielesammlung_Final.pdf" TargetMode="Externa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bildungsserver.berlin-brandenburg.de/sprachbildung-diagnose" TargetMode="Externa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webp"/><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248A1-6891-325C-5152-0DFCC5EA5069}"/>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13654BD3-F066-4D12-A316-58C8B582FD49}"/>
              </a:ext>
            </a:extLst>
          </p:cNvPr>
          <p:cNvSpPr>
            <a:spLocks noGrp="1"/>
          </p:cNvSpPr>
          <p:nvPr>
            <p:ph idx="1"/>
          </p:nvPr>
        </p:nvSpPr>
        <p:spPr/>
        <p:txBody>
          <a:bodyPr>
            <a:normAutofit fontScale="92500" lnSpcReduction="20000"/>
          </a:bodyPr>
          <a:lstStyle/>
          <a:p>
            <a:r>
              <a:rPr lang="de-DE" dirty="0"/>
              <a:t>Grießhaber, Wilhelm (2021) (Hrsg.): Deutsch als Zweitsprache in der Grundschule: Diagnostik und Förderung leicht gemacht. Klett.</a:t>
            </a:r>
          </a:p>
          <a:p>
            <a:r>
              <a:rPr lang="de-DE" dirty="0"/>
              <a:t>IQSH (Hrsg.) (2024): Mit dem schleswig-holsteinischen Rechtschreib-Grundwortschatz unterrichten.</a:t>
            </a:r>
          </a:p>
          <a:p>
            <a:r>
              <a:rPr lang="de-DE" dirty="0"/>
              <a:t>IQSH (Hrsg.) (2022): Niveaubeschreibungen Deutsch als Zweitsprache für die Primarstufe. aktualisierter Nachdruck der Ausgabe von November 2010.</a:t>
            </a:r>
          </a:p>
          <a:p>
            <a:r>
              <a:rPr lang="de-DE" dirty="0"/>
              <a:t> Ministerium für allgemeine und berufliche Bildung, Wissenschaft, Forschung und Kultur (Hrsg.)(2024): Ebbe, Krabbe, Flut und Seepferdchen - Richtig schreiben lernen in Schleswig-Holstein mit dem Rechtschreib-Grundwortschatz. </a:t>
            </a:r>
          </a:p>
          <a:p>
            <a:endParaRPr lang="de-DE" dirty="0"/>
          </a:p>
        </p:txBody>
      </p:sp>
    </p:spTree>
    <p:extLst>
      <p:ext uri="{BB962C8B-B14F-4D97-AF65-F5344CB8AC3E}">
        <p14:creationId xmlns:p14="http://schemas.microsoft.com/office/powerpoint/2010/main" val="411591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A19D0F9-943A-705F-77F0-28BE5EDC309F}"/>
              </a:ext>
            </a:extLst>
          </p:cNvPr>
          <p:cNvSpPr>
            <a:spLocks noGrp="1"/>
          </p:cNvSpPr>
          <p:nvPr>
            <p:ph type="title"/>
          </p:nvPr>
        </p:nvSpPr>
        <p:spPr>
          <a:xfrm>
            <a:off x="846490" y="911283"/>
            <a:ext cx="10672847" cy="1049235"/>
          </a:xfrm>
        </p:spPr>
        <p:txBody>
          <a:bodyPr/>
          <a:lstStyle/>
          <a:p>
            <a:pPr algn="ctr"/>
            <a:r>
              <a:rPr lang="de-DE" dirty="0"/>
              <a:t>Baustein 1: Diagnostik im DaZ-Unterricht</a:t>
            </a:r>
          </a:p>
        </p:txBody>
      </p:sp>
      <p:sp>
        <p:nvSpPr>
          <p:cNvPr id="6" name="Inhaltsplatzhalter 5">
            <a:extLst>
              <a:ext uri="{FF2B5EF4-FFF2-40B4-BE49-F238E27FC236}">
                <a16:creationId xmlns:a16="http://schemas.microsoft.com/office/drawing/2014/main" id="{CBE5081E-0DDD-68C3-FE77-759F660F3EFF}"/>
              </a:ext>
            </a:extLst>
          </p:cNvPr>
          <p:cNvSpPr>
            <a:spLocks noGrp="1"/>
          </p:cNvSpPr>
          <p:nvPr>
            <p:ph idx="1"/>
          </p:nvPr>
        </p:nvSpPr>
        <p:spPr>
          <a:xfrm>
            <a:off x="1130270" y="1634439"/>
            <a:ext cx="9603275" cy="4545644"/>
          </a:xfrm>
        </p:spPr>
        <p:txBody>
          <a:bodyPr>
            <a:normAutofit fontScale="85000" lnSpcReduction="10000"/>
          </a:bodyPr>
          <a:lstStyle/>
          <a:p>
            <a:pPr>
              <a:buFont typeface="Wingdings" panose="05000000000000000000" pitchFamily="2" charset="2"/>
              <a:buChar char="Ø"/>
            </a:pPr>
            <a:r>
              <a:rPr lang="de-DE" dirty="0"/>
              <a:t>Die Diagnostik im DaZ-Unterricht der Grundschule verfolgt das Ziel, sprachliche Kompetenzen der Kinder systematisch zu erfassen, um darauf aufbauend gezielt zu fördern.</a:t>
            </a:r>
          </a:p>
          <a:p>
            <a:pPr>
              <a:buFont typeface="Wingdings" panose="05000000000000000000" pitchFamily="2" charset="2"/>
              <a:buChar char="Ø"/>
            </a:pPr>
            <a:r>
              <a:rPr lang="de-DE" dirty="0"/>
              <a:t>Eine gute DaZ-Diagnostik in der Grundschule ist kontinuierlich, individuell, ressourcenorientiert und eng mit der Förderung verknüpft. Sie unterstützt Lehrkräfte dabei, Kinder passgenau beim Erwerb der deutschen Sprache zu begleiten.</a:t>
            </a:r>
          </a:p>
          <a:p>
            <a:pPr>
              <a:buFont typeface="Wingdings" panose="05000000000000000000" pitchFamily="2" charset="2"/>
              <a:buChar char="Ø"/>
            </a:pPr>
            <a:r>
              <a:rPr lang="de-DE" dirty="0"/>
              <a:t>Die ständige Überprüfung des Sprachstandes ist ein wesentliches Merkmal des DaZ-Unterrichts.</a:t>
            </a:r>
          </a:p>
          <a:p>
            <a:pPr>
              <a:buFont typeface="Wingdings" panose="05000000000000000000" pitchFamily="2" charset="2"/>
              <a:buChar char="Ø"/>
            </a:pPr>
            <a:r>
              <a:rPr lang="de-DE" dirty="0"/>
              <a:t>Die Orthografie ist zunächst von nachrangiger Bedeutung und wird mit dem Spracherwerb in DaZ sukzessive weiterentwickelt. </a:t>
            </a:r>
          </a:p>
          <a:p>
            <a:pPr>
              <a:buFont typeface="Wingdings" panose="05000000000000000000" pitchFamily="2" charset="2"/>
              <a:buChar char="Ø"/>
            </a:pPr>
            <a:r>
              <a:rPr lang="de-DE" dirty="0"/>
              <a:t>Langfristig ist die Orthografie bedeutsam für den Bildungserfolg und somit relevant für die verständliche schriftliche Kommunikation in allen Fächern. Deshalb sollte sie frühzeitig angebahnt, aber nicht isoliert gedrillt werden.</a:t>
            </a:r>
          </a:p>
          <a:p>
            <a:pPr>
              <a:buFont typeface="Wingdings" panose="05000000000000000000" pitchFamily="2" charset="2"/>
              <a:buChar char="Ø"/>
            </a:pPr>
            <a:endParaRPr lang="de-DE" dirty="0"/>
          </a:p>
          <a:p>
            <a:pPr>
              <a:buFont typeface="Wingdings" panose="05000000000000000000" pitchFamily="2" charset="2"/>
              <a:buChar char="Ø"/>
            </a:pPr>
            <a:endParaRPr lang="de-DE" dirty="0"/>
          </a:p>
        </p:txBody>
      </p:sp>
    </p:spTree>
    <p:extLst>
      <p:ext uri="{BB962C8B-B14F-4D97-AF65-F5344CB8AC3E}">
        <p14:creationId xmlns:p14="http://schemas.microsoft.com/office/powerpoint/2010/main" val="2094113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9E6C0B2-602E-2B51-BE7D-4DF93A08C875}"/>
              </a:ext>
            </a:extLst>
          </p:cNvPr>
          <p:cNvSpPr>
            <a:spLocks noGrp="1"/>
          </p:cNvSpPr>
          <p:nvPr>
            <p:ph type="title"/>
          </p:nvPr>
        </p:nvSpPr>
        <p:spPr>
          <a:xfrm>
            <a:off x="620110" y="953324"/>
            <a:ext cx="11025352" cy="1049235"/>
          </a:xfrm>
        </p:spPr>
        <p:txBody>
          <a:bodyPr/>
          <a:lstStyle/>
          <a:p>
            <a:r>
              <a:rPr lang="de-DE" dirty="0"/>
              <a:t>Zentrale Grundsätze der Diagnostik im DaZ-Unterricht</a:t>
            </a:r>
          </a:p>
        </p:txBody>
      </p:sp>
      <p:sp>
        <p:nvSpPr>
          <p:cNvPr id="3" name="Inhaltsplatzhalter 2">
            <a:extLst>
              <a:ext uri="{FF2B5EF4-FFF2-40B4-BE49-F238E27FC236}">
                <a16:creationId xmlns:a16="http://schemas.microsoft.com/office/drawing/2014/main" id="{A314E54B-8DC3-A73D-0C2D-C52F36A82875}"/>
              </a:ext>
            </a:extLst>
          </p:cNvPr>
          <p:cNvSpPr>
            <a:spLocks noGrp="1"/>
          </p:cNvSpPr>
          <p:nvPr>
            <p:ph idx="1"/>
          </p:nvPr>
        </p:nvSpPr>
        <p:spPr/>
        <p:txBody>
          <a:bodyPr>
            <a:normAutofit fontScale="92500" lnSpcReduction="20000"/>
          </a:bodyPr>
          <a:lstStyle/>
          <a:p>
            <a:pPr marL="0" indent="0">
              <a:buNone/>
            </a:pPr>
            <a:r>
              <a:rPr lang="de-DE" b="1" dirty="0"/>
              <a:t>1.</a:t>
            </a:r>
            <a:r>
              <a:rPr lang="de-DE" dirty="0"/>
              <a:t> </a:t>
            </a:r>
            <a:r>
              <a:rPr lang="de-DE" b="1" dirty="0"/>
              <a:t>Förderorientierung statt Defizitorientierung:</a:t>
            </a:r>
          </a:p>
          <a:p>
            <a:pPr marL="0" indent="0">
              <a:buNone/>
            </a:pPr>
            <a:r>
              <a:rPr lang="de-DE" dirty="0"/>
              <a:t>Diagnostik soll nicht primär Schwächen aufzeigen, sondern den individuellen Lernstand sichtbar machen und als Grundlage für die Förderung dienen. Der Fokus liegt auf dem, was das Kind kann, nicht nur auf dem, was fehlt.</a:t>
            </a:r>
          </a:p>
          <a:p>
            <a:pPr marL="0" indent="0">
              <a:buNone/>
            </a:pPr>
            <a:endParaRPr lang="de-DE" dirty="0"/>
          </a:p>
          <a:p>
            <a:pPr marL="0" indent="0">
              <a:buNone/>
            </a:pPr>
            <a:r>
              <a:rPr lang="de-DE" b="1" dirty="0"/>
              <a:t>2. Prozessorientierung:</a:t>
            </a:r>
          </a:p>
          <a:p>
            <a:pPr marL="0" indent="0">
              <a:buNone/>
            </a:pPr>
            <a:r>
              <a:rPr lang="de-DE" dirty="0"/>
              <a:t>Sprachentwicklung ist ein dynamischer Prozess. Deshalb sollte Diagnostik </a:t>
            </a:r>
            <a:r>
              <a:rPr lang="de-DE" b="1" dirty="0"/>
              <a:t>regelmäßig und begleitend</a:t>
            </a:r>
            <a:r>
              <a:rPr lang="de-DE" dirty="0"/>
              <a:t> erfolgen (nicht nur punktuell), um Fortschritte und Lernentwicklungen sichtbar zu machen.</a:t>
            </a:r>
          </a:p>
          <a:p>
            <a:pPr marL="0" indent="0">
              <a:buNone/>
            </a:pPr>
            <a:endParaRPr lang="de-DE" dirty="0"/>
          </a:p>
        </p:txBody>
      </p:sp>
    </p:spTree>
    <p:extLst>
      <p:ext uri="{BB962C8B-B14F-4D97-AF65-F5344CB8AC3E}">
        <p14:creationId xmlns:p14="http://schemas.microsoft.com/office/powerpoint/2010/main" val="219271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D1604D9-9911-2465-3E0E-A827FF9A6A17}"/>
              </a:ext>
            </a:extLst>
          </p:cNvPr>
          <p:cNvSpPr>
            <a:spLocks noGrp="1"/>
          </p:cNvSpPr>
          <p:nvPr>
            <p:ph idx="1"/>
          </p:nvPr>
        </p:nvSpPr>
        <p:spPr>
          <a:xfrm>
            <a:off x="1130270" y="903889"/>
            <a:ext cx="9603275" cy="5255173"/>
          </a:xfrm>
        </p:spPr>
        <p:txBody>
          <a:bodyPr>
            <a:normAutofit/>
          </a:bodyPr>
          <a:lstStyle/>
          <a:p>
            <a:pPr marL="0" indent="0">
              <a:buNone/>
            </a:pPr>
            <a:r>
              <a:rPr lang="de-DE" b="1" dirty="0"/>
              <a:t>3. Mehrdimensionalität der Sprachkompetenz:</a:t>
            </a:r>
          </a:p>
          <a:p>
            <a:pPr marL="0" indent="0">
              <a:buNone/>
            </a:pPr>
            <a:r>
              <a:rPr lang="de-DE" dirty="0"/>
              <a:t>Diagnostik berücksichtigt verschiedene sprachliche Bereiche:</a:t>
            </a:r>
          </a:p>
          <a:p>
            <a:r>
              <a:rPr lang="de-DE" dirty="0"/>
              <a:t>Wortschatz</a:t>
            </a:r>
          </a:p>
          <a:p>
            <a:r>
              <a:rPr lang="de-DE" dirty="0"/>
              <a:t>Grammatik</a:t>
            </a:r>
          </a:p>
          <a:p>
            <a:r>
              <a:rPr lang="de-DE" dirty="0"/>
              <a:t>Aussprache</a:t>
            </a:r>
          </a:p>
          <a:p>
            <a:r>
              <a:rPr lang="de-DE" dirty="0"/>
              <a:t>Hörverstehen</a:t>
            </a:r>
          </a:p>
          <a:p>
            <a:r>
              <a:rPr lang="de-DE" dirty="0"/>
              <a:t>Leseverstehen</a:t>
            </a:r>
          </a:p>
          <a:p>
            <a:r>
              <a:rPr lang="de-DE" dirty="0"/>
              <a:t>Schreibkompetenz</a:t>
            </a:r>
          </a:p>
          <a:p>
            <a:pPr marL="0" indent="0">
              <a:buNone/>
            </a:pPr>
            <a:r>
              <a:rPr lang="de-DE" dirty="0"/>
              <a:t>Diese Bereiche entwickeln sich unterschiedlich schnell und sollten getrennt betrachtet werden. (s. auch Niveaubeschreibungen DaZ)</a:t>
            </a:r>
          </a:p>
          <a:p>
            <a:endParaRPr lang="de-DE" dirty="0"/>
          </a:p>
        </p:txBody>
      </p:sp>
    </p:spTree>
    <p:extLst>
      <p:ext uri="{BB962C8B-B14F-4D97-AF65-F5344CB8AC3E}">
        <p14:creationId xmlns:p14="http://schemas.microsoft.com/office/powerpoint/2010/main" val="113152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2ED03BE-3BC2-58DB-BDF3-84E10C163744}"/>
              </a:ext>
            </a:extLst>
          </p:cNvPr>
          <p:cNvSpPr>
            <a:spLocks noGrp="1"/>
          </p:cNvSpPr>
          <p:nvPr>
            <p:ph idx="1"/>
          </p:nvPr>
        </p:nvSpPr>
        <p:spPr>
          <a:xfrm>
            <a:off x="1172311" y="1120734"/>
            <a:ext cx="9603275" cy="5143431"/>
          </a:xfrm>
        </p:spPr>
        <p:txBody>
          <a:bodyPr>
            <a:normAutofit/>
          </a:bodyPr>
          <a:lstStyle/>
          <a:p>
            <a:pPr marL="0" indent="0">
              <a:buNone/>
            </a:pPr>
            <a:r>
              <a:rPr lang="de-DE" b="1" dirty="0"/>
              <a:t>4. Diagnostik womöglich in den Schulalltag integrieren:</a:t>
            </a:r>
          </a:p>
          <a:p>
            <a:r>
              <a:rPr lang="de-DE" dirty="0"/>
              <a:t>Sprachdiagnostik findet idealerweise im Unterrichtsalltag statt, z. B. durch:</a:t>
            </a:r>
          </a:p>
          <a:p>
            <a:r>
              <a:rPr lang="de-DE" dirty="0"/>
              <a:t>Beobachtungen </a:t>
            </a:r>
          </a:p>
          <a:p>
            <a:r>
              <a:rPr lang="de-DE" dirty="0"/>
              <a:t>Gespräche </a:t>
            </a:r>
          </a:p>
          <a:p>
            <a:r>
              <a:rPr lang="de-DE" dirty="0"/>
              <a:t>Schülerprodukte </a:t>
            </a:r>
          </a:p>
          <a:p>
            <a:pPr>
              <a:buFont typeface="Wingdings" panose="05000000000000000000" pitchFamily="2" charset="2"/>
              <a:buChar char="Ø"/>
            </a:pPr>
            <a:r>
              <a:rPr lang="de-DE" dirty="0"/>
              <a:t>So entsteht ein authentisches Bild der Sprachkompetenz. </a:t>
            </a:r>
          </a:p>
          <a:p>
            <a:pPr marL="0" indent="0">
              <a:buNone/>
            </a:pPr>
            <a:r>
              <a:rPr lang="de-DE" b="1" dirty="0"/>
              <a:t>5. Ressourcen- und Mehrsprachigkeitsorientierung:</a:t>
            </a:r>
          </a:p>
          <a:p>
            <a:pPr>
              <a:buFont typeface="Wingdings" panose="05000000000000000000" pitchFamily="2" charset="2"/>
              <a:buChar char="Ø"/>
            </a:pPr>
            <a:r>
              <a:rPr lang="de-DE" dirty="0"/>
              <a:t>Die Erstsprache der Kinder wird als Ressource gesehen. Diagnostik sollte vorhandene sprachliche Kompetenzen in der Muttersprache sowie Transfermöglichkeiten zwischen Li und L2  berücksichtigen.</a:t>
            </a:r>
          </a:p>
          <a:p>
            <a:endParaRPr lang="de-DE" dirty="0"/>
          </a:p>
        </p:txBody>
      </p:sp>
    </p:spTree>
    <p:extLst>
      <p:ext uri="{BB962C8B-B14F-4D97-AF65-F5344CB8AC3E}">
        <p14:creationId xmlns:p14="http://schemas.microsoft.com/office/powerpoint/2010/main" val="106318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7967566-86C1-5DBE-3AD4-A470FC362057}"/>
              </a:ext>
            </a:extLst>
          </p:cNvPr>
          <p:cNvSpPr>
            <a:spLocks noGrp="1"/>
          </p:cNvSpPr>
          <p:nvPr>
            <p:ph idx="1"/>
          </p:nvPr>
        </p:nvSpPr>
        <p:spPr>
          <a:xfrm>
            <a:off x="1151291" y="1004429"/>
            <a:ext cx="9603275" cy="4849141"/>
          </a:xfrm>
        </p:spPr>
        <p:txBody>
          <a:bodyPr>
            <a:normAutofit fontScale="92500"/>
          </a:bodyPr>
          <a:lstStyle/>
          <a:p>
            <a:pPr marL="0" indent="0">
              <a:buNone/>
            </a:pPr>
            <a:r>
              <a:rPr lang="de-DE" b="1" dirty="0"/>
              <a:t>6. Individualisierung:</a:t>
            </a:r>
          </a:p>
          <a:p>
            <a:pPr marL="0" indent="0">
              <a:buNone/>
            </a:pPr>
            <a:r>
              <a:rPr lang="de-DE" dirty="0"/>
              <a:t>Jedes Kind bringt unterschiedliche Voraussetzungen mit (z. B. Alter, Vorerfahrungen, Bildungsbiografie, kultureller Hintergrund). Diagnostik muss individuell angepasst und interpretiert werden.</a:t>
            </a:r>
          </a:p>
          <a:p>
            <a:pPr marL="0" indent="0">
              <a:buNone/>
            </a:pPr>
            <a:r>
              <a:rPr lang="de-DE" b="1" dirty="0"/>
              <a:t>7. Transparenz und Nachvollziehbarkeit:</a:t>
            </a:r>
          </a:p>
          <a:p>
            <a:pPr marL="0" indent="0">
              <a:buNone/>
            </a:pPr>
            <a:r>
              <a:rPr lang="de-DE" dirty="0"/>
              <a:t>Die Ergebnisse der Diagnostik sollten für Lehrkräfte klar interpretierbar sein, für die Lernenden verständlich besprochen und regelmäßig mit den Eltern kommuniziert werden.</a:t>
            </a:r>
          </a:p>
          <a:p>
            <a:pPr marL="0" indent="0">
              <a:buNone/>
            </a:pPr>
            <a:r>
              <a:rPr lang="de-DE" b="1" dirty="0"/>
              <a:t>8. Einsatz geeigneter diagnostischer Verfahren:</a:t>
            </a:r>
          </a:p>
          <a:p>
            <a:pPr marL="0" indent="0">
              <a:buNone/>
            </a:pPr>
            <a:r>
              <a:rPr lang="de-DE" dirty="0"/>
              <a:t>z. B.: standardisierte Tests/Beobachtungsbögen/Portfolios/Lernstandsanalysen/…</a:t>
            </a:r>
          </a:p>
          <a:p>
            <a:pPr marL="0" indent="0">
              <a:buNone/>
            </a:pPr>
            <a:r>
              <a:rPr lang="de-DE" dirty="0"/>
              <a:t>Wichtig ist die fachgerechte Auswahl und Anwendung.</a:t>
            </a:r>
          </a:p>
        </p:txBody>
      </p:sp>
    </p:spTree>
    <p:extLst>
      <p:ext uri="{BB962C8B-B14F-4D97-AF65-F5344CB8AC3E}">
        <p14:creationId xmlns:p14="http://schemas.microsoft.com/office/powerpoint/2010/main" val="163678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E0115-5B52-CCC2-0A56-2BBA297A77FE}"/>
              </a:ext>
            </a:extLst>
          </p:cNvPr>
          <p:cNvSpPr>
            <a:spLocks noGrp="1"/>
          </p:cNvSpPr>
          <p:nvPr>
            <p:ph type="title"/>
          </p:nvPr>
        </p:nvSpPr>
        <p:spPr>
          <a:xfrm>
            <a:off x="1130270" y="953324"/>
            <a:ext cx="10525702" cy="1049235"/>
          </a:xfrm>
        </p:spPr>
        <p:txBody>
          <a:bodyPr/>
          <a:lstStyle/>
          <a:p>
            <a:r>
              <a:rPr lang="de-DE" dirty="0"/>
              <a:t>Baustein 2: Strukturorientierter Rechtschreibunterricht</a:t>
            </a:r>
          </a:p>
        </p:txBody>
      </p:sp>
      <p:sp>
        <p:nvSpPr>
          <p:cNvPr id="3" name="Inhaltsplatzhalter 2">
            <a:extLst>
              <a:ext uri="{FF2B5EF4-FFF2-40B4-BE49-F238E27FC236}">
                <a16:creationId xmlns:a16="http://schemas.microsoft.com/office/drawing/2014/main" id="{78A76226-BD14-2F79-368A-992E37417E38}"/>
              </a:ext>
            </a:extLst>
          </p:cNvPr>
          <p:cNvSpPr>
            <a:spLocks noGrp="1"/>
          </p:cNvSpPr>
          <p:nvPr>
            <p:ph idx="1"/>
          </p:nvPr>
        </p:nvSpPr>
        <p:spPr/>
        <p:txBody>
          <a:bodyPr/>
          <a:lstStyle/>
          <a:p>
            <a:pPr marL="0" indent="0">
              <a:buNone/>
            </a:pPr>
            <a:r>
              <a:rPr lang="de-DE" dirty="0"/>
              <a:t>Die Rechtschreibung spielt im DaZ-Unterricht zunächst eine untergeordnete Rolle. Sie als Lehrkräfte sollten aber über gute Kenntnisse dieses didaktischen Ansatzes verfügen, um DaZ-Lernende von Beginn an gut begleiten zu können und ihnen so den Übergang in den Regelunterricht zu erleichtern.</a:t>
            </a:r>
          </a:p>
        </p:txBody>
      </p:sp>
    </p:spTree>
    <p:extLst>
      <p:ext uri="{BB962C8B-B14F-4D97-AF65-F5344CB8AC3E}">
        <p14:creationId xmlns:p14="http://schemas.microsoft.com/office/powerpoint/2010/main" val="405482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89338" y="438767"/>
            <a:ext cx="12013324" cy="1303338"/>
          </a:xfrm>
        </p:spPr>
        <p:txBody>
          <a:bodyPr>
            <a:normAutofit/>
          </a:bodyPr>
          <a:lstStyle/>
          <a:p>
            <a:r>
              <a:rPr lang="de-DE" sz="2800" dirty="0"/>
              <a:t>Rechtschreiberfahrungen in Ihrer Muttersprache und in Deutsch</a:t>
            </a:r>
          </a:p>
        </p:txBody>
      </p:sp>
      <p:sp>
        <p:nvSpPr>
          <p:cNvPr id="3" name="Inhaltsplatzhalter 2"/>
          <p:cNvSpPr>
            <a:spLocks noGrp="1"/>
          </p:cNvSpPr>
          <p:nvPr>
            <p:ph idx="4294967295"/>
          </p:nvPr>
        </p:nvSpPr>
        <p:spPr>
          <a:xfrm>
            <a:off x="673001" y="1742105"/>
            <a:ext cx="6994897" cy="3881437"/>
          </a:xfrm>
        </p:spPr>
        <p:txBody>
          <a:bodyPr>
            <a:normAutofit lnSpcReduction="10000"/>
          </a:bodyPr>
          <a:lstStyle/>
          <a:p>
            <a:pPr>
              <a:buFont typeface="Arial" panose="020B0604020202020204" pitchFamily="34" charset="0"/>
              <a:buChar char="•"/>
            </a:pPr>
            <a:r>
              <a:rPr lang="de-DE" sz="1800" dirty="0"/>
              <a:t>Sind Sie Rechtschreibliebhaberin/Rechtschreibliebhaber oder </a:t>
            </a:r>
            <a:r>
              <a:rPr lang="de-DE" sz="1800" dirty="0" err="1"/>
              <a:t>Rechtschreibumgeherin</a:t>
            </a:r>
            <a:r>
              <a:rPr lang="de-DE" sz="1800" dirty="0"/>
              <a:t>/</a:t>
            </a:r>
            <a:r>
              <a:rPr lang="de-DE" sz="1800" dirty="0" err="1"/>
              <a:t>Rechtschreibumgeher</a:t>
            </a:r>
            <a:r>
              <a:rPr lang="de-DE" sz="1800" dirty="0"/>
              <a:t>?</a:t>
            </a:r>
          </a:p>
          <a:p>
            <a:pPr>
              <a:buFont typeface="Arial" panose="020B0604020202020204" pitchFamily="34" charset="0"/>
              <a:buChar char="•"/>
            </a:pPr>
            <a:r>
              <a:rPr lang="de-DE" sz="1800" dirty="0"/>
              <a:t>Was hat Sie bei der Entwicklung Ihrer Rechtschreibfähigkeit in Deutsch unterstützt? Was hat Sie gehemmt?</a:t>
            </a:r>
          </a:p>
          <a:p>
            <a:pPr>
              <a:buFont typeface="Arial" panose="020B0604020202020204" pitchFamily="34" charset="0"/>
              <a:buChar char="•"/>
            </a:pPr>
            <a:r>
              <a:rPr lang="de-DE" sz="1800" dirty="0"/>
              <a:t>Wie würden Sie sich heute als Rechtschreiberin/Rechtschreiber in der deutschen Sprache beschreiben?</a:t>
            </a:r>
          </a:p>
          <a:p>
            <a:pPr marL="368046" indent="-285750"/>
            <a:endParaRPr lang="de-DE" sz="1800" dirty="0"/>
          </a:p>
          <a:p>
            <a:pPr>
              <a:buFont typeface="Arial" panose="020B0604020202020204" pitchFamily="34" charset="0"/>
              <a:buChar char="•"/>
            </a:pPr>
            <a:r>
              <a:rPr lang="de-DE" sz="1800" dirty="0"/>
              <a:t>Ihr Lieblingsrechtschreibwort in Ihrer Muttersprache und in Deutsch…</a:t>
            </a:r>
          </a:p>
          <a:p>
            <a:endParaRPr lang="de-DE" dirty="0"/>
          </a:p>
        </p:txBody>
      </p:sp>
      <p:sp>
        <p:nvSpPr>
          <p:cNvPr id="4" name="Ellipse 3"/>
          <p:cNvSpPr/>
          <p:nvPr/>
        </p:nvSpPr>
        <p:spPr>
          <a:xfrm>
            <a:off x="7977352" y="3429000"/>
            <a:ext cx="4099034" cy="1872208"/>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Notieren Sie Ihre Gedanken zu Ihren Rechtschreiberfahrungen.</a:t>
            </a:r>
          </a:p>
          <a:p>
            <a:pPr algn="ctr"/>
            <a:endParaRPr lang="de-DE" sz="1600" dirty="0">
              <a:solidFill>
                <a:schemeClr val="tx1"/>
              </a:solidFill>
            </a:endParaRPr>
          </a:p>
          <a:p>
            <a:pPr algn="ctr"/>
            <a:r>
              <a:rPr lang="de-DE" sz="1200" dirty="0">
                <a:solidFill>
                  <a:schemeClr val="tx1"/>
                </a:solidFill>
              </a:rPr>
              <a:t> (Zeit: 10 Minuten)</a:t>
            </a:r>
          </a:p>
        </p:txBody>
      </p:sp>
    </p:spTree>
    <p:extLst>
      <p:ext uri="{BB962C8B-B14F-4D97-AF65-F5344CB8AC3E}">
        <p14:creationId xmlns:p14="http://schemas.microsoft.com/office/powerpoint/2010/main" val="1408967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152CD-8EEA-069B-17A4-07AF8EE82C7B}"/>
              </a:ext>
            </a:extLst>
          </p:cNvPr>
          <p:cNvSpPr>
            <a:spLocks noGrp="1"/>
          </p:cNvSpPr>
          <p:nvPr>
            <p:ph type="title"/>
          </p:nvPr>
        </p:nvSpPr>
        <p:spPr/>
        <p:txBody>
          <a:bodyPr/>
          <a:lstStyle/>
          <a:p>
            <a:pPr algn="ctr"/>
            <a:r>
              <a:rPr lang="de-DE" dirty="0"/>
              <a:t>Diagnostik der Rechtschreibkompetenz</a:t>
            </a:r>
          </a:p>
        </p:txBody>
      </p:sp>
    </p:spTree>
    <p:extLst>
      <p:ext uri="{BB962C8B-B14F-4D97-AF65-F5344CB8AC3E}">
        <p14:creationId xmlns:p14="http://schemas.microsoft.com/office/powerpoint/2010/main" val="2710991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9110" y="915339"/>
            <a:ext cx="11896626" cy="1303867"/>
          </a:xfrm>
        </p:spPr>
        <p:txBody>
          <a:bodyPr>
            <a:noAutofit/>
          </a:bodyPr>
          <a:lstStyle/>
          <a:p>
            <a:r>
              <a:rPr lang="de-DE" sz="2800" dirty="0"/>
              <a:t>Diskussion zum Vortrag von Johanna Fey (vorbereitende Aufgabe I)</a:t>
            </a:r>
          </a:p>
        </p:txBody>
      </p:sp>
      <p:sp>
        <p:nvSpPr>
          <p:cNvPr id="4" name="Inhaltsplatzhalter 3"/>
          <p:cNvSpPr>
            <a:spLocks noGrp="1"/>
          </p:cNvSpPr>
          <p:nvPr>
            <p:ph idx="1"/>
          </p:nvPr>
        </p:nvSpPr>
        <p:spPr>
          <a:xfrm>
            <a:off x="1130271" y="1450428"/>
            <a:ext cx="9603275" cy="4792717"/>
          </a:xfrm>
        </p:spPr>
        <p:txBody>
          <a:bodyPr>
            <a:normAutofit fontScale="77500" lnSpcReduction="20000"/>
          </a:bodyPr>
          <a:lstStyle/>
          <a:p>
            <a:pPr>
              <a:buFont typeface="Wingdings" panose="05000000000000000000" pitchFamily="2" charset="2"/>
              <a:buChar char="Ø"/>
            </a:pPr>
            <a:r>
              <a:rPr lang="de-DE" sz="2900" dirty="0"/>
              <a:t>Was haben Sie über den strukturorientierten Rechtschreibunterricht erfahren?</a:t>
            </a:r>
            <a:endParaRPr lang="de-DE" sz="2900" dirty="0">
              <a:solidFill>
                <a:schemeClr val="tx1"/>
              </a:solidFill>
            </a:endParaRPr>
          </a:p>
          <a:p>
            <a:r>
              <a:rPr lang="de-DE" dirty="0">
                <a:solidFill>
                  <a:schemeClr val="tx1"/>
                </a:solidFill>
              </a:rPr>
              <a:t>Prinzipien der deutschen Rechtschreibung</a:t>
            </a:r>
          </a:p>
          <a:p>
            <a:r>
              <a:rPr lang="de-DE" dirty="0">
                <a:solidFill>
                  <a:schemeClr val="tx1"/>
                </a:solidFill>
              </a:rPr>
              <a:t>Auswahlkriterien der Wörter für den Grundwortschatz</a:t>
            </a:r>
          </a:p>
          <a:p>
            <a:r>
              <a:rPr lang="de-DE" dirty="0">
                <a:solidFill>
                  <a:schemeClr val="tx1"/>
                </a:solidFill>
              </a:rPr>
              <a:t>Bedeutung der Strukturwörter für den Rechtschreiberwerb</a:t>
            </a:r>
          </a:p>
          <a:p>
            <a:r>
              <a:rPr lang="de-DE" dirty="0">
                <a:solidFill>
                  <a:schemeClr val="tx1"/>
                </a:solidFill>
              </a:rPr>
              <a:t>Ansatz des strukturorientierten Rechtschreibunterrichts</a:t>
            </a:r>
          </a:p>
          <a:p>
            <a:r>
              <a:rPr lang="de-DE" dirty="0">
                <a:solidFill>
                  <a:schemeClr val="tx1"/>
                </a:solidFill>
              </a:rPr>
              <a:t>Einsatz von Anlauttabellen</a:t>
            </a:r>
          </a:p>
          <a:p>
            <a:r>
              <a:rPr lang="de-DE" dirty="0">
                <a:solidFill>
                  <a:schemeClr val="tx1"/>
                </a:solidFill>
              </a:rPr>
              <a:t>Rechtschreibunterricht „ohne Brüche“</a:t>
            </a:r>
          </a:p>
          <a:p>
            <a:r>
              <a:rPr lang="de-DE" dirty="0">
                <a:solidFill>
                  <a:schemeClr val="tx1"/>
                </a:solidFill>
              </a:rPr>
              <a:t>DaZ-Lernende</a:t>
            </a:r>
          </a:p>
          <a:p>
            <a:pPr>
              <a:buFont typeface="Wingdings" panose="05000000000000000000" pitchFamily="2" charset="2"/>
              <a:buChar char="Ø"/>
            </a:pPr>
            <a:r>
              <a:rPr lang="de-DE" sz="2900" dirty="0"/>
              <a:t>Welche Vorteile sehen Sie für den DaZ-Unterricht?</a:t>
            </a:r>
          </a:p>
          <a:p>
            <a:pPr>
              <a:buFont typeface="Wingdings" panose="05000000000000000000" pitchFamily="2" charset="2"/>
              <a:buChar char="Ø"/>
            </a:pPr>
            <a:r>
              <a:rPr lang="de-DE" sz="2900" dirty="0">
                <a:solidFill>
                  <a:schemeClr val="tx1"/>
                </a:solidFill>
              </a:rPr>
              <a:t>Warum ist es so wichtig, dass Sie als DaZ-Lehrkräfte über Wissen zum strukturorientierten Rechtschreibunterricht verfügen?</a:t>
            </a:r>
          </a:p>
        </p:txBody>
      </p:sp>
    </p:spTree>
    <p:extLst>
      <p:ext uri="{BB962C8B-B14F-4D97-AF65-F5344CB8AC3E}">
        <p14:creationId xmlns:p14="http://schemas.microsoft.com/office/powerpoint/2010/main" val="366630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83AEF84-802F-E304-CF99-438AED1D62D8}"/>
              </a:ext>
            </a:extLst>
          </p:cNvPr>
          <p:cNvPicPr>
            <a:picLocks noChangeAspect="1"/>
          </p:cNvPicPr>
          <p:nvPr/>
        </p:nvPicPr>
        <p:blipFill>
          <a:blip r:embed="rId3"/>
          <a:stretch>
            <a:fillRect/>
          </a:stretch>
        </p:blipFill>
        <p:spPr>
          <a:xfrm>
            <a:off x="5326270" y="1633874"/>
            <a:ext cx="5620486" cy="707340"/>
          </a:xfrm>
          <a:prstGeom prst="rect">
            <a:avLst/>
          </a:prstGeom>
        </p:spPr>
      </p:pic>
      <p:pic>
        <p:nvPicPr>
          <p:cNvPr id="12" name="Grafik 11">
            <a:extLst>
              <a:ext uri="{FF2B5EF4-FFF2-40B4-BE49-F238E27FC236}">
                <a16:creationId xmlns:a16="http://schemas.microsoft.com/office/drawing/2014/main" id="{83AA7656-CBB9-4CA4-D4E7-9BA4C5C7CCBE}"/>
              </a:ext>
            </a:extLst>
          </p:cNvPr>
          <p:cNvPicPr>
            <a:picLocks noChangeAspect="1"/>
          </p:cNvPicPr>
          <p:nvPr/>
        </p:nvPicPr>
        <p:blipFill>
          <a:blip r:embed="rId4"/>
          <a:stretch>
            <a:fillRect/>
          </a:stretch>
        </p:blipFill>
        <p:spPr>
          <a:xfrm>
            <a:off x="5611635" y="852120"/>
            <a:ext cx="5242400" cy="645939"/>
          </a:xfrm>
          <a:prstGeom prst="rect">
            <a:avLst/>
          </a:prstGeom>
        </p:spPr>
      </p:pic>
      <p:pic>
        <p:nvPicPr>
          <p:cNvPr id="14" name="Grafik 13">
            <a:extLst>
              <a:ext uri="{FF2B5EF4-FFF2-40B4-BE49-F238E27FC236}">
                <a16:creationId xmlns:a16="http://schemas.microsoft.com/office/drawing/2014/main" id="{63F0DF56-5B13-ED9C-5D22-486484050C4A}"/>
              </a:ext>
            </a:extLst>
          </p:cNvPr>
          <p:cNvPicPr>
            <a:picLocks noChangeAspect="1"/>
          </p:cNvPicPr>
          <p:nvPr/>
        </p:nvPicPr>
        <p:blipFill>
          <a:blip r:embed="rId5"/>
          <a:stretch>
            <a:fillRect/>
          </a:stretch>
        </p:blipFill>
        <p:spPr>
          <a:xfrm>
            <a:off x="1011456" y="4197665"/>
            <a:ext cx="3918858" cy="938318"/>
          </a:xfrm>
          <a:prstGeom prst="rect">
            <a:avLst/>
          </a:prstGeom>
        </p:spPr>
      </p:pic>
      <p:pic>
        <p:nvPicPr>
          <p:cNvPr id="16" name="Grafik 15">
            <a:extLst>
              <a:ext uri="{FF2B5EF4-FFF2-40B4-BE49-F238E27FC236}">
                <a16:creationId xmlns:a16="http://schemas.microsoft.com/office/drawing/2014/main" id="{D6B9DE2C-C96F-2C7D-93EC-A0440A103189}"/>
              </a:ext>
            </a:extLst>
          </p:cNvPr>
          <p:cNvPicPr>
            <a:picLocks noChangeAspect="1"/>
          </p:cNvPicPr>
          <p:nvPr/>
        </p:nvPicPr>
        <p:blipFill>
          <a:blip r:embed="rId6"/>
          <a:stretch>
            <a:fillRect/>
          </a:stretch>
        </p:blipFill>
        <p:spPr>
          <a:xfrm>
            <a:off x="6560752" y="5686800"/>
            <a:ext cx="4094012" cy="557444"/>
          </a:xfrm>
          <a:prstGeom prst="rect">
            <a:avLst/>
          </a:prstGeom>
        </p:spPr>
      </p:pic>
      <p:pic>
        <p:nvPicPr>
          <p:cNvPr id="18" name="Grafik 17">
            <a:extLst>
              <a:ext uri="{FF2B5EF4-FFF2-40B4-BE49-F238E27FC236}">
                <a16:creationId xmlns:a16="http://schemas.microsoft.com/office/drawing/2014/main" id="{FB010382-6377-7730-AF4D-3713FE8ACECA}"/>
              </a:ext>
            </a:extLst>
          </p:cNvPr>
          <p:cNvPicPr>
            <a:picLocks noChangeAspect="1"/>
          </p:cNvPicPr>
          <p:nvPr/>
        </p:nvPicPr>
        <p:blipFill>
          <a:blip r:embed="rId7"/>
          <a:stretch>
            <a:fillRect/>
          </a:stretch>
        </p:blipFill>
        <p:spPr>
          <a:xfrm>
            <a:off x="891958" y="2669974"/>
            <a:ext cx="4412275" cy="348337"/>
          </a:xfrm>
          <a:prstGeom prst="rect">
            <a:avLst/>
          </a:prstGeom>
        </p:spPr>
      </p:pic>
      <p:pic>
        <p:nvPicPr>
          <p:cNvPr id="20" name="Grafik 19">
            <a:extLst>
              <a:ext uri="{FF2B5EF4-FFF2-40B4-BE49-F238E27FC236}">
                <a16:creationId xmlns:a16="http://schemas.microsoft.com/office/drawing/2014/main" id="{ECF4FB09-0177-2265-658B-A63D7BB7BA7D}"/>
              </a:ext>
            </a:extLst>
          </p:cNvPr>
          <p:cNvPicPr>
            <a:picLocks noChangeAspect="1"/>
          </p:cNvPicPr>
          <p:nvPr/>
        </p:nvPicPr>
        <p:blipFill>
          <a:blip r:embed="rId8"/>
          <a:stretch>
            <a:fillRect/>
          </a:stretch>
        </p:blipFill>
        <p:spPr>
          <a:xfrm>
            <a:off x="6376115" y="3911230"/>
            <a:ext cx="5044407" cy="557444"/>
          </a:xfrm>
          <a:prstGeom prst="rect">
            <a:avLst/>
          </a:prstGeom>
        </p:spPr>
      </p:pic>
      <p:pic>
        <p:nvPicPr>
          <p:cNvPr id="22" name="Grafik 21">
            <a:extLst>
              <a:ext uri="{FF2B5EF4-FFF2-40B4-BE49-F238E27FC236}">
                <a16:creationId xmlns:a16="http://schemas.microsoft.com/office/drawing/2014/main" id="{A1048DCC-C121-5E11-52F1-A62897093662}"/>
              </a:ext>
            </a:extLst>
          </p:cNvPr>
          <p:cNvPicPr>
            <a:picLocks noChangeAspect="1"/>
          </p:cNvPicPr>
          <p:nvPr/>
        </p:nvPicPr>
        <p:blipFill>
          <a:blip r:embed="rId9"/>
          <a:stretch>
            <a:fillRect/>
          </a:stretch>
        </p:blipFill>
        <p:spPr>
          <a:xfrm>
            <a:off x="374510" y="892752"/>
            <a:ext cx="4807367" cy="605307"/>
          </a:xfrm>
          <a:prstGeom prst="rect">
            <a:avLst/>
          </a:prstGeom>
        </p:spPr>
      </p:pic>
      <p:pic>
        <p:nvPicPr>
          <p:cNvPr id="24" name="Grafik 23">
            <a:extLst>
              <a:ext uri="{FF2B5EF4-FFF2-40B4-BE49-F238E27FC236}">
                <a16:creationId xmlns:a16="http://schemas.microsoft.com/office/drawing/2014/main" id="{DCA19ABB-1A7E-E1E6-6C0E-5C699081151B}"/>
              </a:ext>
            </a:extLst>
          </p:cNvPr>
          <p:cNvPicPr>
            <a:picLocks noChangeAspect="1"/>
          </p:cNvPicPr>
          <p:nvPr/>
        </p:nvPicPr>
        <p:blipFill>
          <a:blip r:embed="rId10"/>
          <a:stretch>
            <a:fillRect/>
          </a:stretch>
        </p:blipFill>
        <p:spPr>
          <a:xfrm>
            <a:off x="626074" y="1693079"/>
            <a:ext cx="4304240" cy="707340"/>
          </a:xfrm>
          <a:prstGeom prst="rect">
            <a:avLst/>
          </a:prstGeom>
        </p:spPr>
      </p:pic>
      <p:pic>
        <p:nvPicPr>
          <p:cNvPr id="26" name="Grafik 25">
            <a:extLst>
              <a:ext uri="{FF2B5EF4-FFF2-40B4-BE49-F238E27FC236}">
                <a16:creationId xmlns:a16="http://schemas.microsoft.com/office/drawing/2014/main" id="{2CFE2A5D-F469-A09A-EDA5-F359078DB588}"/>
              </a:ext>
            </a:extLst>
          </p:cNvPr>
          <p:cNvPicPr>
            <a:picLocks noChangeAspect="1"/>
          </p:cNvPicPr>
          <p:nvPr/>
        </p:nvPicPr>
        <p:blipFill>
          <a:blip r:embed="rId11"/>
          <a:stretch>
            <a:fillRect/>
          </a:stretch>
        </p:blipFill>
        <p:spPr>
          <a:xfrm>
            <a:off x="825506" y="5519057"/>
            <a:ext cx="5102523" cy="725187"/>
          </a:xfrm>
          <a:prstGeom prst="rect">
            <a:avLst/>
          </a:prstGeom>
        </p:spPr>
      </p:pic>
      <p:pic>
        <p:nvPicPr>
          <p:cNvPr id="28" name="Grafik 27">
            <a:extLst>
              <a:ext uri="{FF2B5EF4-FFF2-40B4-BE49-F238E27FC236}">
                <a16:creationId xmlns:a16="http://schemas.microsoft.com/office/drawing/2014/main" id="{1392C986-D13A-3808-49AE-6FE176F92835}"/>
              </a:ext>
            </a:extLst>
          </p:cNvPr>
          <p:cNvPicPr>
            <a:picLocks noChangeAspect="1"/>
          </p:cNvPicPr>
          <p:nvPr/>
        </p:nvPicPr>
        <p:blipFill>
          <a:blip r:embed="rId12"/>
          <a:stretch>
            <a:fillRect/>
          </a:stretch>
        </p:blipFill>
        <p:spPr>
          <a:xfrm>
            <a:off x="6560752" y="2574965"/>
            <a:ext cx="4876385" cy="982555"/>
          </a:xfrm>
          <a:prstGeom prst="rect">
            <a:avLst/>
          </a:prstGeom>
        </p:spPr>
      </p:pic>
      <p:pic>
        <p:nvPicPr>
          <p:cNvPr id="30" name="Grafik 29">
            <a:extLst>
              <a:ext uri="{FF2B5EF4-FFF2-40B4-BE49-F238E27FC236}">
                <a16:creationId xmlns:a16="http://schemas.microsoft.com/office/drawing/2014/main" id="{E81CADBB-0B1E-12F5-113B-D774CBCBFCAF}"/>
              </a:ext>
            </a:extLst>
          </p:cNvPr>
          <p:cNvPicPr>
            <a:picLocks noChangeAspect="1"/>
          </p:cNvPicPr>
          <p:nvPr/>
        </p:nvPicPr>
        <p:blipFill>
          <a:blip r:embed="rId13"/>
          <a:stretch>
            <a:fillRect/>
          </a:stretch>
        </p:blipFill>
        <p:spPr>
          <a:xfrm>
            <a:off x="1168334" y="3396370"/>
            <a:ext cx="3566951" cy="463703"/>
          </a:xfrm>
          <a:prstGeom prst="rect">
            <a:avLst/>
          </a:prstGeom>
        </p:spPr>
      </p:pic>
      <p:pic>
        <p:nvPicPr>
          <p:cNvPr id="32" name="Grafik 31">
            <a:extLst>
              <a:ext uri="{FF2B5EF4-FFF2-40B4-BE49-F238E27FC236}">
                <a16:creationId xmlns:a16="http://schemas.microsoft.com/office/drawing/2014/main" id="{18AE29C4-75F6-436C-5D1B-37C694472DA9}"/>
              </a:ext>
            </a:extLst>
          </p:cNvPr>
          <p:cNvPicPr>
            <a:picLocks noChangeAspect="1"/>
          </p:cNvPicPr>
          <p:nvPr/>
        </p:nvPicPr>
        <p:blipFill>
          <a:blip r:embed="rId14"/>
          <a:stretch>
            <a:fillRect/>
          </a:stretch>
        </p:blipFill>
        <p:spPr>
          <a:xfrm>
            <a:off x="6768493" y="4781520"/>
            <a:ext cx="4460901" cy="633651"/>
          </a:xfrm>
          <a:prstGeom prst="rect">
            <a:avLst/>
          </a:prstGeom>
        </p:spPr>
      </p:pic>
      <p:sp>
        <p:nvSpPr>
          <p:cNvPr id="4" name="Textfeld 3">
            <a:extLst>
              <a:ext uri="{FF2B5EF4-FFF2-40B4-BE49-F238E27FC236}">
                <a16:creationId xmlns:a16="http://schemas.microsoft.com/office/drawing/2014/main" id="{6A3E229A-EFE4-D5BA-232A-C4594B0F428E}"/>
              </a:ext>
            </a:extLst>
          </p:cNvPr>
          <p:cNvSpPr txBox="1"/>
          <p:nvPr/>
        </p:nvSpPr>
        <p:spPr>
          <a:xfrm>
            <a:off x="825506" y="74219"/>
            <a:ext cx="10595016" cy="400110"/>
          </a:xfrm>
          <a:prstGeom prst="rect">
            <a:avLst/>
          </a:prstGeom>
          <a:noFill/>
        </p:spPr>
        <p:txBody>
          <a:bodyPr wrap="square" rtlCol="0">
            <a:spAutoFit/>
          </a:bodyPr>
          <a:lstStyle/>
          <a:p>
            <a:r>
              <a:rPr lang="de-DE" sz="2000" dirty="0"/>
              <a:t>Vorbreitenden Aufgabe 2 – Vertiefung der Inhalte des Vortrags von Johanna Fey</a:t>
            </a:r>
          </a:p>
        </p:txBody>
      </p:sp>
    </p:spTree>
    <p:extLst>
      <p:ext uri="{BB962C8B-B14F-4D97-AF65-F5344CB8AC3E}">
        <p14:creationId xmlns:p14="http://schemas.microsoft.com/office/powerpoint/2010/main" val="1945165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918882" y="170815"/>
            <a:ext cx="9602788" cy="1049338"/>
          </a:xfrm>
        </p:spPr>
        <p:txBody>
          <a:bodyPr>
            <a:noAutofit/>
          </a:bodyPr>
          <a:lstStyle/>
          <a:p>
            <a:r>
              <a:rPr lang="de-DE" sz="2400" dirty="0"/>
              <a:t>Vorbereitende Aufgabe 1</a:t>
            </a:r>
            <a:br>
              <a:rPr lang="de-DE" sz="2400" dirty="0"/>
            </a:br>
            <a:r>
              <a:rPr lang="de-DE" sz="2400" dirty="0"/>
              <a:t>In das Thema des strukturorientierten Rechtschreibunterrichts einsteigen</a:t>
            </a:r>
          </a:p>
        </p:txBody>
      </p:sp>
      <p:sp>
        <p:nvSpPr>
          <p:cNvPr id="4" name="Inhaltsplatzhalter 3"/>
          <p:cNvSpPr>
            <a:spLocks noGrp="1"/>
          </p:cNvSpPr>
          <p:nvPr>
            <p:ph idx="4294967295"/>
          </p:nvPr>
        </p:nvSpPr>
        <p:spPr>
          <a:xfrm>
            <a:off x="826653" y="1248458"/>
            <a:ext cx="9602788" cy="4743391"/>
          </a:xfrm>
        </p:spPr>
        <p:txBody>
          <a:bodyPr>
            <a:normAutofit fontScale="32500" lnSpcReduction="20000"/>
          </a:bodyPr>
          <a:lstStyle/>
          <a:p>
            <a:pPr marL="0" indent="0">
              <a:buNone/>
            </a:pPr>
            <a:endParaRPr lang="de-DE" sz="4000" b="1" dirty="0"/>
          </a:p>
          <a:p>
            <a:pPr marL="0" indent="0">
              <a:buNone/>
            </a:pPr>
            <a:r>
              <a:rPr lang="de-DE" sz="4300" b="1" dirty="0"/>
              <a:t>Sehen Sie sich den Vortrag von Johanna Fay „Mit dem Rechtschreib-Grundwortschatz unterrichten“ an.</a:t>
            </a:r>
          </a:p>
          <a:p>
            <a:pPr marL="0" indent="0">
              <a:buNone/>
            </a:pPr>
            <a:r>
              <a:rPr lang="de-DE" sz="4300" u="sng" dirty="0">
                <a:hlinkClick r:id="rId3"/>
              </a:rPr>
              <a:t>https://fachportal.lernnetz.de/sh/faecher/deutsch/linkseiten/articles/ebbe-krabbe-flut-und-seepferdchen.html</a:t>
            </a:r>
            <a:r>
              <a:rPr lang="de-DE" sz="4300" u="sng" dirty="0"/>
              <a:t>  </a:t>
            </a:r>
            <a:endParaRPr lang="de-DE" sz="4300" dirty="0"/>
          </a:p>
          <a:p>
            <a:pPr marL="0" indent="0">
              <a:buNone/>
            </a:pPr>
            <a:r>
              <a:rPr lang="de-DE" sz="4300" u="sng" dirty="0"/>
              <a:t>Fertigen Sie zu folgenden </a:t>
            </a:r>
            <a:r>
              <a:rPr lang="de-DE" sz="4300" u="sng" dirty="0" err="1"/>
              <a:t>Schweripunkten</a:t>
            </a:r>
            <a:r>
              <a:rPr lang="de-DE" sz="4300" u="sng" dirty="0"/>
              <a:t> Notizen an :</a:t>
            </a:r>
          </a:p>
          <a:p>
            <a:r>
              <a:rPr lang="de-DE" sz="4300" dirty="0"/>
              <a:t>Prinzipien der deutschen Rechtschreibung</a:t>
            </a:r>
          </a:p>
          <a:p>
            <a:r>
              <a:rPr lang="de-DE" sz="4300" dirty="0"/>
              <a:t>Auswahlkriterien der Wörter für den Grundwortschatz</a:t>
            </a:r>
          </a:p>
          <a:p>
            <a:r>
              <a:rPr lang="de-DE" sz="4300" dirty="0"/>
              <a:t>Bedeutung der Strukturwörter für den Rechtschreiberwerb</a:t>
            </a:r>
          </a:p>
          <a:p>
            <a:r>
              <a:rPr lang="de-DE" sz="4300" dirty="0"/>
              <a:t>Ansatz des strukturorientierten Rechtschreibunterrichts</a:t>
            </a:r>
          </a:p>
          <a:p>
            <a:r>
              <a:rPr lang="de-DE" sz="4300" dirty="0"/>
              <a:t>Einsatz von Anlauttabellen</a:t>
            </a:r>
          </a:p>
          <a:p>
            <a:r>
              <a:rPr lang="de-DE" sz="4300" dirty="0"/>
              <a:t>Rechtschreibunterricht „ohne Brüche“</a:t>
            </a:r>
          </a:p>
          <a:p>
            <a:r>
              <a:rPr lang="de-DE" sz="4300" dirty="0"/>
              <a:t>DaZ-Lernende</a:t>
            </a:r>
          </a:p>
          <a:p>
            <a:pPr marL="0" indent="0">
              <a:buNone/>
            </a:pPr>
            <a:endParaRPr lang="de-DE" sz="4300" dirty="0"/>
          </a:p>
          <a:p>
            <a:pPr>
              <a:buFont typeface="Wingdings" panose="05000000000000000000" pitchFamily="2" charset="2"/>
              <a:buChar char="Ø"/>
            </a:pPr>
            <a:r>
              <a:rPr lang="de-DE" sz="4300" dirty="0"/>
              <a:t>Welche Vorteile für den DaZ-Unterrichtsehen Sie in der Nutzung des Rechtschreib-Grundwortschatzes?</a:t>
            </a:r>
          </a:p>
          <a:p>
            <a:pPr marL="0" indent="0">
              <a:buNone/>
            </a:pPr>
            <a:endParaRPr lang="de-DE" sz="4000" dirty="0"/>
          </a:p>
          <a:p>
            <a:pPr marL="0" indent="0">
              <a:buNone/>
            </a:pPr>
            <a:endParaRPr lang="de-DE" sz="4000" dirty="0"/>
          </a:p>
          <a:p>
            <a:pPr marL="0" indent="0">
              <a:buNone/>
            </a:pPr>
            <a:endParaRPr lang="de-DE" sz="1800" dirty="0"/>
          </a:p>
          <a:p>
            <a:endParaRPr lang="de-DE" sz="1800" dirty="0"/>
          </a:p>
          <a:p>
            <a:pPr marL="0" indent="0">
              <a:buNone/>
            </a:pPr>
            <a:endParaRPr lang="de-DE" sz="2500" dirty="0"/>
          </a:p>
          <a:p>
            <a:pPr marL="0" indent="0">
              <a:buNone/>
            </a:pPr>
            <a:endParaRPr lang="de-DE" sz="2500" u="sng" dirty="0"/>
          </a:p>
          <a:p>
            <a:pPr marL="0" indent="0">
              <a:buNone/>
            </a:pPr>
            <a:endParaRPr lang="de-DE" sz="2500" dirty="0"/>
          </a:p>
          <a:p>
            <a:pPr marL="0" indent="0">
              <a:buNone/>
            </a:pPr>
            <a:endParaRPr lang="de-DE" sz="3094" b="1" dirty="0"/>
          </a:p>
          <a:p>
            <a:pPr>
              <a:buFont typeface="Arial" panose="020B0604020202020204" pitchFamily="34" charset="0"/>
              <a:buChar char="•"/>
            </a:pPr>
            <a:endParaRPr lang="de-DE" dirty="0"/>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41" y="1342099"/>
            <a:ext cx="1080120" cy="1080120"/>
          </a:xfrm>
          <a:prstGeom prst="rect">
            <a:avLst/>
          </a:prstGeom>
        </p:spPr>
      </p:pic>
    </p:spTree>
    <p:extLst>
      <p:ext uri="{BB962C8B-B14F-4D97-AF65-F5344CB8AC3E}">
        <p14:creationId xmlns:p14="http://schemas.microsoft.com/office/powerpoint/2010/main" val="3217226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4145" y="915339"/>
            <a:ext cx="10859678" cy="1303867"/>
          </a:xfrm>
        </p:spPr>
        <p:txBody>
          <a:bodyPr>
            <a:noAutofit/>
          </a:bodyPr>
          <a:lstStyle/>
          <a:p>
            <a:r>
              <a:rPr lang="de-DE" sz="2800" dirty="0"/>
              <a:t>Unterstützung im strukturorientierten Rechtschreibunterricht durch den Wortlistengenerator</a:t>
            </a:r>
          </a:p>
        </p:txBody>
      </p:sp>
      <p:sp>
        <p:nvSpPr>
          <p:cNvPr id="3" name="Inhaltsplatzhalter 2"/>
          <p:cNvSpPr>
            <a:spLocks noGrp="1"/>
          </p:cNvSpPr>
          <p:nvPr>
            <p:ph idx="1"/>
          </p:nvPr>
        </p:nvSpPr>
        <p:spPr/>
        <p:txBody>
          <a:bodyPr>
            <a:normAutofit fontScale="62500" lnSpcReduction="20000"/>
          </a:bodyPr>
          <a:lstStyle/>
          <a:p>
            <a:pPr marL="0" indent="0">
              <a:buNone/>
            </a:pPr>
            <a:endParaRPr lang="de-DE" dirty="0">
              <a:solidFill>
                <a:srgbClr val="5977C4"/>
              </a:solidFill>
              <a:hlinkClick r:id="rId3">
                <a:extLst>
                  <a:ext uri="{A12FA001-AC4F-418D-AE19-62706E023703}">
                    <ahyp:hlinkClr xmlns:ahyp="http://schemas.microsoft.com/office/drawing/2018/hyperlinkcolor" val="tx"/>
                  </a:ext>
                </a:extLst>
              </a:hlinkClick>
            </a:endParaRPr>
          </a:p>
          <a:p>
            <a:pPr marL="0" indent="0">
              <a:buNone/>
            </a:pPr>
            <a:r>
              <a:rPr lang="de-DE" sz="2600" dirty="0">
                <a:hlinkClick r:id="rId3">
                  <a:extLst>
                    <a:ext uri="{A12FA001-AC4F-418D-AE19-62706E023703}">
                      <ahyp:hlinkClr xmlns:ahyp="http://schemas.microsoft.com/office/drawing/2018/hyperlinkcolor" val="tx"/>
                    </a:ext>
                  </a:extLst>
                </a:hlinkClick>
              </a:rPr>
              <a:t>https://gws.lernnetz.de/</a:t>
            </a:r>
            <a:endParaRPr lang="de-DE" sz="2600" dirty="0"/>
          </a:p>
          <a:p>
            <a:pPr marL="0" indent="0">
              <a:buNone/>
            </a:pPr>
            <a:endParaRPr lang="de-DE" sz="2600" dirty="0"/>
          </a:p>
          <a:p>
            <a:pPr marL="0" indent="0">
              <a:buNone/>
            </a:pPr>
            <a:endParaRPr lang="de-DE" dirty="0"/>
          </a:p>
          <a:p>
            <a:pPr marL="0" indent="0">
              <a:buNone/>
            </a:pPr>
            <a:br>
              <a:rPr lang="de-DE" dirty="0"/>
            </a:br>
            <a:br>
              <a:rPr lang="de-DE" dirty="0"/>
            </a:br>
            <a:r>
              <a:rPr lang="de-DE" sz="2600" dirty="0"/>
              <a:t>Wortlistengenerator strukturiert nach</a:t>
            </a:r>
          </a:p>
          <a:p>
            <a:r>
              <a:rPr lang="de-DE" sz="2600" dirty="0"/>
              <a:t>Rechtschreibkategorien</a:t>
            </a:r>
          </a:p>
          <a:p>
            <a:r>
              <a:rPr lang="de-DE" sz="2600" dirty="0"/>
              <a:t>Themenwortschatz</a:t>
            </a:r>
            <a:br>
              <a:rPr lang="de-DE" sz="2600" dirty="0"/>
            </a:br>
            <a:br>
              <a:rPr lang="de-DE" dirty="0"/>
            </a:br>
            <a:endParaRPr lang="de-DE"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875" y="2253947"/>
            <a:ext cx="1175053" cy="1175053"/>
          </a:xfrm>
          <a:prstGeom prst="rect">
            <a:avLst/>
          </a:prstGeom>
        </p:spPr>
      </p:pic>
    </p:spTree>
    <p:extLst>
      <p:ext uri="{BB962C8B-B14F-4D97-AF65-F5344CB8AC3E}">
        <p14:creationId xmlns:p14="http://schemas.microsoft.com/office/powerpoint/2010/main" val="2943332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287688" y="836713"/>
            <a:ext cx="5544616" cy="5189355"/>
          </a:xfrm>
          <a:prstGeom prst="rect">
            <a:avLst/>
          </a:prstGeom>
        </p:spPr>
      </p:pic>
      <p:sp>
        <p:nvSpPr>
          <p:cNvPr id="4" name="Ellipse 3"/>
          <p:cNvSpPr/>
          <p:nvPr/>
        </p:nvSpPr>
        <p:spPr>
          <a:xfrm>
            <a:off x="5735960" y="1124745"/>
            <a:ext cx="2736304" cy="9268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1996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828800" y="800487"/>
            <a:ext cx="8534400" cy="3600450"/>
          </a:xfrm>
          <a:prstGeom prst="rect">
            <a:avLst/>
          </a:prstGeom>
        </p:spPr>
      </p:pic>
      <p:sp>
        <p:nvSpPr>
          <p:cNvPr id="4" name="Ellipse 3"/>
          <p:cNvSpPr/>
          <p:nvPr/>
        </p:nvSpPr>
        <p:spPr>
          <a:xfrm>
            <a:off x="2527738" y="4673888"/>
            <a:ext cx="7136524" cy="176961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Erkunden Sie den Wortlistengenerator.</a:t>
            </a:r>
          </a:p>
          <a:p>
            <a:pPr marL="342900" indent="-342900" algn="ctr">
              <a:buFont typeface="Wingdings" panose="05000000000000000000" pitchFamily="2" charset="2"/>
              <a:buChar char="Ø"/>
            </a:pPr>
            <a:r>
              <a:rPr lang="de-DE" sz="2000" dirty="0">
                <a:solidFill>
                  <a:schemeClr val="tx1"/>
                </a:solidFill>
              </a:rPr>
              <a:t>Inwieweit ist er ein hilfreiches Instrument für den DaZ-Unterricht?</a:t>
            </a:r>
          </a:p>
          <a:p>
            <a:pPr algn="ctr"/>
            <a:endParaRPr lang="de-DE" sz="1600" dirty="0">
              <a:solidFill>
                <a:schemeClr val="tx1"/>
              </a:solidFill>
            </a:endParaRPr>
          </a:p>
          <a:p>
            <a:pPr algn="ctr"/>
            <a:r>
              <a:rPr lang="de-DE" sz="1400" dirty="0">
                <a:solidFill>
                  <a:schemeClr val="tx1"/>
                </a:solidFill>
              </a:rPr>
              <a:t> (Zeit: 10 Minuten)</a:t>
            </a:r>
          </a:p>
        </p:txBody>
      </p:sp>
    </p:spTree>
    <p:extLst>
      <p:ext uri="{BB962C8B-B14F-4D97-AF65-F5344CB8AC3E}">
        <p14:creationId xmlns:p14="http://schemas.microsoft.com/office/powerpoint/2010/main" val="644571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B3E9448-FF3A-B936-B7A3-9A01088D427B}"/>
              </a:ext>
            </a:extLst>
          </p:cNvPr>
          <p:cNvSpPr>
            <a:spLocks noGrp="1"/>
          </p:cNvSpPr>
          <p:nvPr>
            <p:ph type="title"/>
          </p:nvPr>
        </p:nvSpPr>
        <p:spPr>
          <a:xfrm>
            <a:off x="588580" y="953324"/>
            <a:ext cx="11403724" cy="1049235"/>
          </a:xfrm>
        </p:spPr>
        <p:txBody>
          <a:bodyPr>
            <a:normAutofit/>
          </a:bodyPr>
          <a:lstStyle/>
          <a:p>
            <a:r>
              <a:rPr lang="de-DE" dirty="0"/>
              <a:t>Die Kategorien des Rechtschreib-Grundwortschatzes Schleswig-Holstein</a:t>
            </a:r>
          </a:p>
        </p:txBody>
      </p:sp>
      <p:sp>
        <p:nvSpPr>
          <p:cNvPr id="7" name="Ellipse 6"/>
          <p:cNvSpPr/>
          <p:nvPr/>
        </p:nvSpPr>
        <p:spPr>
          <a:xfrm>
            <a:off x="1331332" y="2002559"/>
            <a:ext cx="9201150" cy="4048125"/>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de-DE" sz="2000" dirty="0">
                <a:solidFill>
                  <a:schemeClr val="tx1"/>
                </a:solidFill>
              </a:rPr>
              <a:t>Auf Seite 13 der Broschüre finden Sie die 14 Kategorien, nach denen die Wörter des Rechtschreib-Grundwortschatzes geordnet sind. </a:t>
            </a:r>
          </a:p>
          <a:p>
            <a:pPr marL="342900" indent="-342900">
              <a:buFont typeface="Wingdings" panose="05000000000000000000" pitchFamily="2" charset="2"/>
              <a:buChar char="Ø"/>
            </a:pPr>
            <a:r>
              <a:rPr lang="de-DE" sz="2000" dirty="0">
                <a:solidFill>
                  <a:schemeClr val="tx1"/>
                </a:solidFill>
              </a:rPr>
              <a:t>Die Folgeseiten enthalten Übersichten mit Beispielen.</a:t>
            </a:r>
          </a:p>
          <a:p>
            <a:pPr marL="342900" indent="-342900">
              <a:buFont typeface="Wingdings" panose="05000000000000000000" pitchFamily="2" charset="2"/>
              <a:buChar char="Ø"/>
            </a:pPr>
            <a:endParaRPr lang="de-DE" sz="2000" dirty="0">
              <a:solidFill>
                <a:schemeClr val="tx1"/>
              </a:solidFill>
            </a:endParaRPr>
          </a:p>
          <a:p>
            <a:r>
              <a:rPr lang="de-DE" sz="2000" u="sng" dirty="0">
                <a:solidFill>
                  <a:schemeClr val="tx1"/>
                </a:solidFill>
              </a:rPr>
              <a:t>Ihre Aufgabe: </a:t>
            </a:r>
          </a:p>
          <a:p>
            <a:r>
              <a:rPr lang="de-DE" sz="2000" dirty="0">
                <a:solidFill>
                  <a:schemeClr val="tx1"/>
                </a:solidFill>
              </a:rPr>
              <a:t>Ordnen Sie die Wörter auf der Folgefolie den Kategorien 1-11 zu. (Einzelarbeit)</a:t>
            </a:r>
          </a:p>
          <a:p>
            <a:r>
              <a:rPr lang="de-DE" sz="2000" dirty="0">
                <a:solidFill>
                  <a:schemeClr val="tx1"/>
                </a:solidFill>
              </a:rPr>
              <a:t>Zeit: 15 Minuten</a:t>
            </a:r>
          </a:p>
        </p:txBody>
      </p:sp>
    </p:spTree>
    <p:extLst>
      <p:ext uri="{BB962C8B-B14F-4D97-AF65-F5344CB8AC3E}">
        <p14:creationId xmlns:p14="http://schemas.microsoft.com/office/powerpoint/2010/main" val="40936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4362" y="811808"/>
            <a:ext cx="9603275" cy="1049235"/>
          </a:xfrm>
        </p:spPr>
        <p:txBody>
          <a:bodyPr/>
          <a:lstStyle/>
          <a:p>
            <a:pPr algn="l"/>
            <a:br>
              <a:rPr lang="de-DE" dirty="0"/>
            </a:br>
            <a:r>
              <a:rPr lang="de-DE" dirty="0"/>
              <a:t>Übung</a:t>
            </a:r>
          </a:p>
        </p:txBody>
      </p:sp>
      <p:sp>
        <p:nvSpPr>
          <p:cNvPr id="3" name="Textplatzhalter 2"/>
          <p:cNvSpPr>
            <a:spLocks noGrp="1"/>
          </p:cNvSpPr>
          <p:nvPr>
            <p:ph type="body" idx="4294967295"/>
          </p:nvPr>
        </p:nvSpPr>
        <p:spPr>
          <a:xfrm>
            <a:off x="759619" y="1861043"/>
            <a:ext cx="10672762" cy="3927475"/>
          </a:xfrm>
        </p:spPr>
        <p:txBody>
          <a:bodyPr>
            <a:normAutofit fontScale="92500" lnSpcReduction="10000"/>
          </a:bodyPr>
          <a:lstStyle/>
          <a:p>
            <a:pPr marL="0" indent="0" algn="ctr">
              <a:buNone/>
            </a:pPr>
            <a:r>
              <a:rPr lang="de-DE" b="1" dirty="0"/>
              <a:t>Zu welcher Kategorie im Grundwortschatz gehören die folgenden Wörter?</a:t>
            </a:r>
          </a:p>
          <a:p>
            <a:pPr marL="0" indent="0">
              <a:buNone/>
            </a:pPr>
            <a:endParaRPr lang="de-DE" b="1" dirty="0"/>
          </a:p>
          <a:p>
            <a:pPr marL="0" indent="0" algn="ctr">
              <a:spcBef>
                <a:spcPts val="0"/>
              </a:spcBef>
              <a:spcAft>
                <a:spcPts val="0"/>
              </a:spcAft>
              <a:buNone/>
            </a:pPr>
            <a:r>
              <a:rPr lang="de-DE" dirty="0"/>
              <a:t>Hai – Gemeinsamkeit - rennen – siegen – Truhe – lüften – frohe – Auge – </a:t>
            </a:r>
          </a:p>
          <a:p>
            <a:pPr marL="0" indent="0" algn="ctr">
              <a:spcBef>
                <a:spcPts val="0"/>
              </a:spcBef>
              <a:spcAft>
                <a:spcPts val="0"/>
              </a:spcAft>
              <a:buNone/>
            </a:pPr>
            <a:endParaRPr lang="de-DE" dirty="0"/>
          </a:p>
          <a:p>
            <a:pPr marL="0" indent="0" algn="ctr">
              <a:spcBef>
                <a:spcPts val="0"/>
              </a:spcBef>
              <a:spcAft>
                <a:spcPts val="0"/>
              </a:spcAft>
              <a:buNone/>
            </a:pPr>
            <a:r>
              <a:rPr lang="de-DE" dirty="0"/>
              <a:t>Esel – Pfanne – Hochhaus – Saal – Kiste – Krokodil - Boot  - Zähne – Orgel – Rahmen</a:t>
            </a:r>
          </a:p>
          <a:p>
            <a:pPr marL="0" indent="0" algn="ctr">
              <a:spcBef>
                <a:spcPts val="0"/>
              </a:spcBef>
              <a:spcAft>
                <a:spcPts val="0"/>
              </a:spcAft>
              <a:buNone/>
            </a:pPr>
            <a:endParaRPr lang="de-DE" dirty="0"/>
          </a:p>
          <a:p>
            <a:pPr marL="0" indent="0" algn="ctr">
              <a:spcBef>
                <a:spcPts val="0"/>
              </a:spcBef>
              <a:spcAft>
                <a:spcPts val="0"/>
              </a:spcAft>
              <a:buNone/>
            </a:pPr>
            <a:r>
              <a:rPr lang="de-DE" dirty="0"/>
              <a:t> – Mausefalle - locker  - Stock – mitmachen -  Fuchs – Wange – Knochen – Ofen – </a:t>
            </a:r>
          </a:p>
          <a:p>
            <a:pPr marL="0" indent="0" algn="ctr">
              <a:spcBef>
                <a:spcPts val="0"/>
              </a:spcBef>
              <a:spcAft>
                <a:spcPts val="0"/>
              </a:spcAft>
              <a:buNone/>
            </a:pPr>
            <a:r>
              <a:rPr lang="de-DE" dirty="0"/>
              <a:t> </a:t>
            </a:r>
          </a:p>
          <a:p>
            <a:pPr marL="0" indent="0" algn="ctr">
              <a:spcBef>
                <a:spcPts val="0"/>
              </a:spcBef>
              <a:spcAft>
                <a:spcPts val="0"/>
              </a:spcAft>
              <a:buNone/>
            </a:pPr>
            <a:r>
              <a:rPr lang="de-DE" dirty="0"/>
              <a:t>Meer - schimpfen – Schlüssel – schlafen - Wiese – Wolke - flitzen – sprühen - fahren –</a:t>
            </a:r>
          </a:p>
          <a:p>
            <a:pPr marL="0" indent="0" algn="ctr">
              <a:spcBef>
                <a:spcPts val="0"/>
              </a:spcBef>
              <a:spcAft>
                <a:spcPts val="0"/>
              </a:spcAft>
              <a:buNone/>
            </a:pPr>
            <a:r>
              <a:rPr lang="de-DE" dirty="0"/>
              <a:t> </a:t>
            </a:r>
          </a:p>
          <a:p>
            <a:pPr marL="0" indent="0" algn="ctr">
              <a:spcBef>
                <a:spcPts val="0"/>
              </a:spcBef>
              <a:spcAft>
                <a:spcPts val="0"/>
              </a:spcAft>
              <a:buNone/>
            </a:pPr>
            <a:r>
              <a:rPr lang="de-DE" dirty="0"/>
              <a:t>Schwimmhalle – verlassen </a:t>
            </a:r>
          </a:p>
          <a:p>
            <a:pPr marL="0" indent="0">
              <a:spcBef>
                <a:spcPts val="0"/>
              </a:spcBef>
              <a:spcAft>
                <a:spcPts val="0"/>
              </a:spcAft>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1711009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55787" y="847725"/>
            <a:ext cx="9603275" cy="1049235"/>
          </a:xfrm>
        </p:spPr>
        <p:txBody>
          <a:bodyPr>
            <a:normAutofit/>
          </a:bodyPr>
          <a:lstStyle/>
          <a:p>
            <a:r>
              <a:rPr lang="de-DE" dirty="0"/>
              <a:t>Lösungen</a:t>
            </a:r>
          </a:p>
        </p:txBody>
      </p:sp>
      <p:sp>
        <p:nvSpPr>
          <p:cNvPr id="3" name="Textplatzhalter 2"/>
          <p:cNvSpPr>
            <a:spLocks noGrp="1"/>
          </p:cNvSpPr>
          <p:nvPr>
            <p:ph type="body" idx="4294967295"/>
          </p:nvPr>
        </p:nvSpPr>
        <p:spPr>
          <a:xfrm>
            <a:off x="1243012" y="1551042"/>
            <a:ext cx="9705975" cy="4375150"/>
          </a:xfrm>
        </p:spPr>
        <p:txBody>
          <a:bodyPr numCol="2">
            <a:normAutofit fontScale="85000" lnSpcReduction="20000"/>
          </a:bodyPr>
          <a:lstStyle/>
          <a:p>
            <a:r>
              <a:rPr lang="de-DE" b="1" dirty="0"/>
              <a:t>offene Silben: </a:t>
            </a:r>
            <a:r>
              <a:rPr lang="de-DE" dirty="0"/>
              <a:t>schlafen  </a:t>
            </a:r>
          </a:p>
          <a:p>
            <a:r>
              <a:rPr lang="de-DE" b="1" dirty="0"/>
              <a:t>offene Silben – Wörter mit </a:t>
            </a:r>
            <a:r>
              <a:rPr lang="de-DE" b="1" dirty="0" err="1"/>
              <a:t>ie</a:t>
            </a:r>
            <a:r>
              <a:rPr lang="de-DE" b="1" dirty="0"/>
              <a:t>-Schreibung: </a:t>
            </a:r>
            <a:r>
              <a:rPr lang="de-DE" dirty="0"/>
              <a:t>siegen - Wiese</a:t>
            </a:r>
          </a:p>
          <a:p>
            <a:r>
              <a:rPr lang="de-DE" b="1" dirty="0"/>
              <a:t>geschlossene Silben: </a:t>
            </a:r>
          </a:p>
          <a:p>
            <a:pPr>
              <a:buFont typeface="Symbol" panose="05050102010706020507" pitchFamily="18" charset="2"/>
              <a:buChar char="-"/>
            </a:pPr>
            <a:r>
              <a:rPr lang="de-DE" b="1" i="1" dirty="0"/>
              <a:t>einfache Anfangsränder: </a:t>
            </a:r>
            <a:r>
              <a:rPr lang="de-DE" dirty="0"/>
              <a:t>Wolke – lüften – Kiste - rennen</a:t>
            </a:r>
          </a:p>
          <a:p>
            <a:pPr>
              <a:buFont typeface="Symbol" panose="05050102010706020507" pitchFamily="18" charset="2"/>
              <a:buChar char="-"/>
            </a:pPr>
            <a:r>
              <a:rPr lang="de-DE" b="1" i="1" dirty="0"/>
              <a:t>komplexe Anfangsränder: </a:t>
            </a:r>
            <a:r>
              <a:rPr lang="de-DE" dirty="0"/>
              <a:t>Stock – schimpfen – flitzen </a:t>
            </a:r>
          </a:p>
          <a:p>
            <a:r>
              <a:rPr lang="de-DE" b="1" dirty="0"/>
              <a:t>nackte Silben:</a:t>
            </a:r>
            <a:r>
              <a:rPr lang="de-DE" dirty="0"/>
              <a:t> Ofen – Esel – Auge – Orgel</a:t>
            </a:r>
          </a:p>
          <a:p>
            <a:r>
              <a:rPr lang="de-DE" b="1" dirty="0"/>
              <a:t>Silbengelenke Doppelkonsonanten: </a:t>
            </a:r>
            <a:r>
              <a:rPr lang="de-DE" dirty="0"/>
              <a:t>Pfanne – Schlüssel – rennen</a:t>
            </a:r>
          </a:p>
          <a:p>
            <a:r>
              <a:rPr lang="de-DE" b="1" dirty="0"/>
              <a:t>Silbengelenke </a:t>
            </a:r>
            <a:r>
              <a:rPr lang="de-DE" b="1" dirty="0" err="1"/>
              <a:t>ck</a:t>
            </a:r>
            <a:r>
              <a:rPr lang="de-DE" b="1" dirty="0"/>
              <a:t>, -</a:t>
            </a:r>
            <a:r>
              <a:rPr lang="de-DE" b="1" dirty="0" err="1"/>
              <a:t>tz</a:t>
            </a:r>
            <a:r>
              <a:rPr lang="de-DE" b="1" dirty="0"/>
              <a:t>, -</a:t>
            </a:r>
            <a:r>
              <a:rPr lang="de-DE" b="1" dirty="0" err="1"/>
              <a:t>sch</a:t>
            </a:r>
            <a:r>
              <a:rPr lang="de-DE" b="1" dirty="0"/>
              <a:t>, -</a:t>
            </a:r>
            <a:r>
              <a:rPr lang="de-DE" b="1" dirty="0" err="1"/>
              <a:t>ch</a:t>
            </a:r>
            <a:r>
              <a:rPr lang="de-DE" b="1" dirty="0"/>
              <a:t>, -x und –</a:t>
            </a:r>
            <a:r>
              <a:rPr lang="de-DE" b="1" dirty="0" err="1"/>
              <a:t>ng</a:t>
            </a:r>
            <a:r>
              <a:rPr lang="de-DE" b="1" dirty="0"/>
              <a:t>: </a:t>
            </a:r>
            <a:r>
              <a:rPr lang="de-DE" dirty="0"/>
              <a:t>Wange – locker – Knochen - flitzen</a:t>
            </a:r>
          </a:p>
          <a:p>
            <a:r>
              <a:rPr lang="de-DE" b="1" dirty="0" err="1"/>
              <a:t>silbeninitiales</a:t>
            </a:r>
            <a:r>
              <a:rPr lang="de-DE" b="1" dirty="0"/>
              <a:t> &lt;h&gt;: </a:t>
            </a:r>
            <a:r>
              <a:rPr lang="de-DE" dirty="0"/>
              <a:t>sprühen – Truhe – frohe</a:t>
            </a:r>
          </a:p>
          <a:p>
            <a:r>
              <a:rPr lang="de-DE" b="1" dirty="0"/>
              <a:t>Dehnungs-h: </a:t>
            </a:r>
            <a:r>
              <a:rPr lang="de-DE" dirty="0"/>
              <a:t>fahren – Zähne – Rahmen</a:t>
            </a:r>
          </a:p>
          <a:p>
            <a:r>
              <a:rPr lang="de-DE" b="1" dirty="0"/>
              <a:t>Doppelvokale:</a:t>
            </a:r>
            <a:r>
              <a:rPr lang="de-DE" dirty="0"/>
              <a:t> Saal – Meer - Boot</a:t>
            </a:r>
          </a:p>
          <a:p>
            <a:r>
              <a:rPr lang="de-DE" b="1" dirty="0"/>
              <a:t>Komposita: </a:t>
            </a:r>
            <a:r>
              <a:rPr lang="de-DE" dirty="0"/>
              <a:t>Mausefalle – Schwimmhalle – Hochhaus</a:t>
            </a:r>
          </a:p>
          <a:p>
            <a:r>
              <a:rPr lang="de-DE" b="1" dirty="0"/>
              <a:t>Affixe:</a:t>
            </a:r>
            <a:r>
              <a:rPr lang="de-DE" dirty="0"/>
              <a:t> (Prä-, </a:t>
            </a:r>
            <a:r>
              <a:rPr lang="de-DE" dirty="0" err="1"/>
              <a:t>Suf</a:t>
            </a:r>
            <a:r>
              <a:rPr lang="de-DE" dirty="0"/>
              <a:t>-): mitmachen – Gemeinsamkeit – verlassen - mitmachen</a:t>
            </a:r>
          </a:p>
          <a:p>
            <a:r>
              <a:rPr lang="de-DE" b="1" dirty="0"/>
              <a:t>Merkwörter: </a:t>
            </a:r>
            <a:r>
              <a:rPr lang="de-DE" dirty="0"/>
              <a:t>Krokodil – Fuchs - Hai</a:t>
            </a:r>
          </a:p>
          <a:p>
            <a:endParaRPr lang="de-DE" dirty="0"/>
          </a:p>
          <a:p>
            <a:endParaRPr lang="de-DE" dirty="0"/>
          </a:p>
          <a:p>
            <a:endParaRPr lang="de-DE" dirty="0"/>
          </a:p>
          <a:p>
            <a:pPr>
              <a:buFont typeface="Symbol" panose="05050102010706020507" pitchFamily="18" charset="2"/>
              <a:buChar char="-"/>
            </a:pPr>
            <a:endParaRPr lang="de-DE" dirty="0"/>
          </a:p>
        </p:txBody>
      </p:sp>
    </p:spTree>
    <p:extLst>
      <p:ext uri="{BB962C8B-B14F-4D97-AF65-F5344CB8AC3E}">
        <p14:creationId xmlns:p14="http://schemas.microsoft.com/office/powerpoint/2010/main" val="3868096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722104" y="639094"/>
            <a:ext cx="7071392" cy="5465344"/>
          </a:xfrm>
          <a:prstGeom prst="rect">
            <a:avLst/>
          </a:prstGeom>
        </p:spPr>
      </p:pic>
      <p:sp>
        <p:nvSpPr>
          <p:cNvPr id="5" name="Ellipse 4"/>
          <p:cNvSpPr/>
          <p:nvPr/>
        </p:nvSpPr>
        <p:spPr>
          <a:xfrm>
            <a:off x="644666" y="2066192"/>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1</a:t>
            </a:r>
          </a:p>
        </p:txBody>
      </p:sp>
      <p:sp>
        <p:nvSpPr>
          <p:cNvPr id="6" name="Ellipse 5"/>
          <p:cNvSpPr/>
          <p:nvPr/>
        </p:nvSpPr>
        <p:spPr>
          <a:xfrm>
            <a:off x="644666" y="3148132"/>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2</a:t>
            </a:r>
          </a:p>
        </p:txBody>
      </p:sp>
      <p:sp>
        <p:nvSpPr>
          <p:cNvPr id="7" name="Ellipse 6"/>
          <p:cNvSpPr/>
          <p:nvPr/>
        </p:nvSpPr>
        <p:spPr>
          <a:xfrm>
            <a:off x="644666" y="4176278"/>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3</a:t>
            </a:r>
          </a:p>
        </p:txBody>
      </p:sp>
      <p:sp>
        <p:nvSpPr>
          <p:cNvPr id="8" name="Ellipse 7"/>
          <p:cNvSpPr/>
          <p:nvPr/>
        </p:nvSpPr>
        <p:spPr>
          <a:xfrm>
            <a:off x="644666" y="5190038"/>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4</a:t>
            </a:r>
          </a:p>
        </p:txBody>
      </p:sp>
      <p:sp>
        <p:nvSpPr>
          <p:cNvPr id="9" name="Rechteck 8"/>
          <p:cNvSpPr/>
          <p:nvPr/>
        </p:nvSpPr>
        <p:spPr>
          <a:xfrm>
            <a:off x="1722104" y="6394075"/>
            <a:ext cx="7502951" cy="369332"/>
          </a:xfrm>
          <a:prstGeom prst="rect">
            <a:avLst/>
          </a:prstGeom>
        </p:spPr>
        <p:txBody>
          <a:bodyPr wrap="none">
            <a:spAutoFit/>
          </a:bodyPr>
          <a:lstStyle/>
          <a:p>
            <a:r>
              <a:rPr lang="de-DE" dirty="0"/>
              <a:t>Bors, Natalie: So wird es geschrieben. in: Deutsch differenziert, Heft 4/202, S. 29.</a:t>
            </a:r>
          </a:p>
        </p:txBody>
      </p:sp>
      <p:sp>
        <p:nvSpPr>
          <p:cNvPr id="10" name="Ellipse 9"/>
          <p:cNvSpPr/>
          <p:nvPr/>
        </p:nvSpPr>
        <p:spPr>
          <a:xfrm>
            <a:off x="9452979" y="2636530"/>
            <a:ext cx="1722438" cy="1323328"/>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Zeit: 15 Minuten</a:t>
            </a:r>
          </a:p>
        </p:txBody>
      </p:sp>
      <p:sp>
        <p:nvSpPr>
          <p:cNvPr id="11" name="Ellipse 10"/>
          <p:cNvSpPr/>
          <p:nvPr/>
        </p:nvSpPr>
        <p:spPr>
          <a:xfrm>
            <a:off x="5930103" y="2158753"/>
            <a:ext cx="1554480" cy="72927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864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2669095" y="987328"/>
            <a:ext cx="6853810" cy="4883344"/>
          </a:xfrm>
          <a:prstGeom prst="rect">
            <a:avLst/>
          </a:prstGeom>
        </p:spPr>
      </p:pic>
      <p:sp>
        <p:nvSpPr>
          <p:cNvPr id="4" name="Ellipse 3"/>
          <p:cNvSpPr/>
          <p:nvPr/>
        </p:nvSpPr>
        <p:spPr>
          <a:xfrm>
            <a:off x="1631807" y="883453"/>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5</a:t>
            </a:r>
          </a:p>
        </p:txBody>
      </p:sp>
      <p:sp>
        <p:nvSpPr>
          <p:cNvPr id="5" name="Ellipse 4"/>
          <p:cNvSpPr/>
          <p:nvPr/>
        </p:nvSpPr>
        <p:spPr>
          <a:xfrm>
            <a:off x="1631807" y="1922183"/>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6</a:t>
            </a:r>
          </a:p>
        </p:txBody>
      </p:sp>
      <p:sp>
        <p:nvSpPr>
          <p:cNvPr id="6" name="Ellipse 5"/>
          <p:cNvSpPr/>
          <p:nvPr/>
        </p:nvSpPr>
        <p:spPr>
          <a:xfrm>
            <a:off x="1631807" y="2960913"/>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7</a:t>
            </a:r>
          </a:p>
        </p:txBody>
      </p:sp>
      <p:sp>
        <p:nvSpPr>
          <p:cNvPr id="7" name="Ellipse 6"/>
          <p:cNvSpPr/>
          <p:nvPr/>
        </p:nvSpPr>
        <p:spPr>
          <a:xfrm>
            <a:off x="1631807" y="3967970"/>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8</a:t>
            </a:r>
          </a:p>
        </p:txBody>
      </p:sp>
      <p:sp>
        <p:nvSpPr>
          <p:cNvPr id="8" name="Ellipse 7"/>
          <p:cNvSpPr/>
          <p:nvPr/>
        </p:nvSpPr>
        <p:spPr>
          <a:xfrm>
            <a:off x="1631807" y="5006700"/>
            <a:ext cx="914400" cy="91440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9</a:t>
            </a:r>
          </a:p>
        </p:txBody>
      </p:sp>
    </p:spTree>
    <p:extLst>
      <p:ext uri="{BB962C8B-B14F-4D97-AF65-F5344CB8AC3E}">
        <p14:creationId xmlns:p14="http://schemas.microsoft.com/office/powerpoint/2010/main" val="323100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7FA75C-1620-8B84-9887-2489B9775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195" y="1927972"/>
            <a:ext cx="8793610" cy="2478313"/>
          </a:xfrm>
          <a:prstGeom prst="rect">
            <a:avLst/>
          </a:prstGeom>
        </p:spPr>
      </p:pic>
      <p:sp>
        <p:nvSpPr>
          <p:cNvPr id="14" name="phonogra-phisches Prinzip">
            <a:extLst>
              <a:ext uri="{FF2B5EF4-FFF2-40B4-BE49-F238E27FC236}">
                <a16:creationId xmlns:a16="http://schemas.microsoft.com/office/drawing/2014/main" id="{7E2B7154-9DF9-D9A6-4F25-F77D7C40F75E}"/>
              </a:ext>
            </a:extLst>
          </p:cNvPr>
          <p:cNvSpPr txBox="1"/>
          <p:nvPr/>
        </p:nvSpPr>
        <p:spPr>
          <a:xfrm>
            <a:off x="2500803" y="4573789"/>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phonogra-phisches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7" name="silbisches Prinzip">
            <a:extLst>
              <a:ext uri="{FF2B5EF4-FFF2-40B4-BE49-F238E27FC236}">
                <a16:creationId xmlns:a16="http://schemas.microsoft.com/office/drawing/2014/main" id="{D2B5F11D-D2BB-453E-E361-9CC614C78B7C}"/>
              </a:ext>
            </a:extLst>
          </p:cNvPr>
          <p:cNvSpPr txBox="1"/>
          <p:nvPr/>
        </p:nvSpPr>
        <p:spPr>
          <a:xfrm>
            <a:off x="4388452" y="4558745"/>
            <a:ext cx="1707548" cy="67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silbisches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8" name="morphe-matisches Prinzip">
            <a:extLst>
              <a:ext uri="{FF2B5EF4-FFF2-40B4-BE49-F238E27FC236}">
                <a16:creationId xmlns:a16="http://schemas.microsoft.com/office/drawing/2014/main" id="{DC1104FA-2BA6-19A4-6AA3-8F47B79A946B}"/>
              </a:ext>
            </a:extLst>
          </p:cNvPr>
          <p:cNvSpPr txBox="1"/>
          <p:nvPr/>
        </p:nvSpPr>
        <p:spPr>
          <a:xfrm>
            <a:off x="6216815" y="4528442"/>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morphe-matisches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9" name="syntak-tisches Prinzip">
            <a:extLst>
              <a:ext uri="{FF2B5EF4-FFF2-40B4-BE49-F238E27FC236}">
                <a16:creationId xmlns:a16="http://schemas.microsoft.com/office/drawing/2014/main" id="{F5D09D35-5F92-0FA7-3277-726E7F2370DD}"/>
              </a:ext>
            </a:extLst>
          </p:cNvPr>
          <p:cNvSpPr txBox="1"/>
          <p:nvPr/>
        </p:nvSpPr>
        <p:spPr>
          <a:xfrm>
            <a:off x="8225280" y="4528441"/>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syntak-tisches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8" name="Textfeld 7"/>
          <p:cNvSpPr txBox="1"/>
          <p:nvPr/>
        </p:nvSpPr>
        <p:spPr>
          <a:xfrm>
            <a:off x="2207569" y="908721"/>
            <a:ext cx="7596637" cy="954107"/>
          </a:xfrm>
          <a:prstGeom prst="rect">
            <a:avLst/>
          </a:prstGeom>
          <a:noFill/>
        </p:spPr>
        <p:txBody>
          <a:bodyPr wrap="square" rtlCol="0">
            <a:spAutoFit/>
          </a:bodyPr>
          <a:lstStyle/>
          <a:p>
            <a:r>
              <a:rPr lang="de-DE" sz="2800" dirty="0"/>
              <a:t>Welche Strategie für welches Rechtschreibprinzip?</a:t>
            </a:r>
          </a:p>
        </p:txBody>
      </p:sp>
    </p:spTree>
    <p:extLst>
      <p:ext uri="{BB962C8B-B14F-4D97-AF65-F5344CB8AC3E}">
        <p14:creationId xmlns:p14="http://schemas.microsoft.com/office/powerpoint/2010/main" val="339776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7FA75C-1620-8B84-9887-2489B9775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195" y="1114426"/>
            <a:ext cx="8793610" cy="2478313"/>
          </a:xfrm>
          <a:prstGeom prst="rect">
            <a:avLst/>
          </a:prstGeom>
        </p:spPr>
      </p:pic>
      <p:sp>
        <p:nvSpPr>
          <p:cNvPr id="14" name="phonogra-phisches Prinzip">
            <a:extLst>
              <a:ext uri="{FF2B5EF4-FFF2-40B4-BE49-F238E27FC236}">
                <a16:creationId xmlns:a16="http://schemas.microsoft.com/office/drawing/2014/main" id="{7E2B7154-9DF9-D9A6-4F25-F77D7C40F75E}"/>
              </a:ext>
            </a:extLst>
          </p:cNvPr>
          <p:cNvSpPr txBox="1"/>
          <p:nvPr/>
        </p:nvSpPr>
        <p:spPr>
          <a:xfrm>
            <a:off x="2305595" y="4413978"/>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phonogra-phisches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7" name="silbisches Prinzip">
            <a:extLst>
              <a:ext uri="{FF2B5EF4-FFF2-40B4-BE49-F238E27FC236}">
                <a16:creationId xmlns:a16="http://schemas.microsoft.com/office/drawing/2014/main" id="{D2B5F11D-D2BB-453E-E361-9CC614C78B7C}"/>
              </a:ext>
            </a:extLst>
          </p:cNvPr>
          <p:cNvSpPr txBox="1"/>
          <p:nvPr/>
        </p:nvSpPr>
        <p:spPr>
          <a:xfrm>
            <a:off x="4151059" y="4558744"/>
            <a:ext cx="1707548" cy="677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silbisches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8" name="morphe-matisches Prinzip">
            <a:extLst>
              <a:ext uri="{FF2B5EF4-FFF2-40B4-BE49-F238E27FC236}">
                <a16:creationId xmlns:a16="http://schemas.microsoft.com/office/drawing/2014/main" id="{DC1104FA-2BA6-19A4-6AA3-8F47B79A946B}"/>
              </a:ext>
            </a:extLst>
          </p:cNvPr>
          <p:cNvSpPr txBox="1"/>
          <p:nvPr/>
        </p:nvSpPr>
        <p:spPr>
          <a:xfrm>
            <a:off x="6096000" y="4557713"/>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morphe-matisches</a:t>
            </a:r>
            <a:r>
              <a:rPr sz="2025" dirty="0">
                <a:solidFill>
                  <a:srgbClr val="002060"/>
                </a:solidFill>
              </a:rPr>
              <a:t> </a:t>
            </a:r>
            <a:r>
              <a:rPr sz="2025" dirty="0" err="1">
                <a:solidFill>
                  <a:srgbClr val="002060"/>
                </a:solidFill>
              </a:rPr>
              <a:t>Prinzip</a:t>
            </a:r>
            <a:r>
              <a:rPr sz="2025" dirty="0">
                <a:solidFill>
                  <a:srgbClr val="002060"/>
                </a:solidFill>
              </a:rPr>
              <a:t> </a:t>
            </a:r>
          </a:p>
        </p:txBody>
      </p:sp>
      <p:sp>
        <p:nvSpPr>
          <p:cNvPr id="19" name="syntak-tisches Prinzip">
            <a:extLst>
              <a:ext uri="{FF2B5EF4-FFF2-40B4-BE49-F238E27FC236}">
                <a16:creationId xmlns:a16="http://schemas.microsoft.com/office/drawing/2014/main" id="{F5D09D35-5F92-0FA7-3277-726E7F2370DD}"/>
              </a:ext>
            </a:extLst>
          </p:cNvPr>
          <p:cNvSpPr txBox="1"/>
          <p:nvPr/>
        </p:nvSpPr>
        <p:spPr>
          <a:xfrm>
            <a:off x="8165828" y="4402932"/>
            <a:ext cx="1707548" cy="9889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defTabSz="821531">
              <a:defRPr sz="5400" b="1">
                <a:solidFill>
                  <a:srgbClr val="FFFFFF"/>
                </a:solidFill>
                <a:latin typeface="Helvetica"/>
                <a:ea typeface="Helvetica"/>
                <a:cs typeface="Helvetica"/>
                <a:sym typeface="Helvetica"/>
              </a:defRPr>
            </a:lvl1pPr>
          </a:lstStyle>
          <a:p>
            <a:r>
              <a:rPr sz="2025" dirty="0" err="1">
                <a:solidFill>
                  <a:srgbClr val="002060"/>
                </a:solidFill>
              </a:rPr>
              <a:t>syntak-tisches</a:t>
            </a:r>
            <a:r>
              <a:rPr sz="2025" dirty="0">
                <a:solidFill>
                  <a:srgbClr val="002060"/>
                </a:solidFill>
              </a:rPr>
              <a:t> </a:t>
            </a:r>
            <a:r>
              <a:rPr sz="2025" dirty="0" err="1">
                <a:solidFill>
                  <a:srgbClr val="002060"/>
                </a:solidFill>
              </a:rPr>
              <a:t>Prinzip</a:t>
            </a:r>
            <a:r>
              <a:rPr sz="2025" dirty="0">
                <a:solidFill>
                  <a:srgbClr val="002060"/>
                </a:solidFill>
              </a:rPr>
              <a:t> </a:t>
            </a:r>
          </a:p>
        </p:txBody>
      </p:sp>
      <p:cxnSp>
        <p:nvCxnSpPr>
          <p:cNvPr id="20" name="Gerade Verbindung mit Pfeil 19">
            <a:extLst>
              <a:ext uri="{FF2B5EF4-FFF2-40B4-BE49-F238E27FC236}">
                <a16:creationId xmlns:a16="http://schemas.microsoft.com/office/drawing/2014/main" id="{9FD7ADD8-BA12-29CA-3BC8-57FE20EBA575}"/>
              </a:ext>
            </a:extLst>
          </p:cNvPr>
          <p:cNvCxnSpPr>
            <a:cxnSpLocks/>
          </p:cNvCxnSpPr>
          <p:nvPr/>
        </p:nvCxnSpPr>
        <p:spPr>
          <a:xfrm flipV="1">
            <a:off x="3159369" y="3231174"/>
            <a:ext cx="675460" cy="1175111"/>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 name="Gerade Verbindung mit Pfeil 4">
            <a:extLst>
              <a:ext uri="{FF2B5EF4-FFF2-40B4-BE49-F238E27FC236}">
                <a16:creationId xmlns:a16="http://schemas.microsoft.com/office/drawing/2014/main" id="{6F439A80-840D-D9F6-5D4F-AEBD2443185A}"/>
              </a:ext>
            </a:extLst>
          </p:cNvPr>
          <p:cNvCxnSpPr>
            <a:cxnSpLocks/>
          </p:cNvCxnSpPr>
          <p:nvPr/>
        </p:nvCxnSpPr>
        <p:spPr>
          <a:xfrm flipH="1" flipV="1">
            <a:off x="4521061" y="3231175"/>
            <a:ext cx="335166" cy="1329891"/>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 name="Gerade Verbindung mit Pfeil 6">
            <a:extLst>
              <a:ext uri="{FF2B5EF4-FFF2-40B4-BE49-F238E27FC236}">
                <a16:creationId xmlns:a16="http://schemas.microsoft.com/office/drawing/2014/main" id="{8F0DC9C7-18FC-FE75-DB11-03843BE1FBF5}"/>
              </a:ext>
            </a:extLst>
          </p:cNvPr>
          <p:cNvCxnSpPr>
            <a:cxnSpLocks/>
          </p:cNvCxnSpPr>
          <p:nvPr/>
        </p:nvCxnSpPr>
        <p:spPr>
          <a:xfrm flipH="1" flipV="1">
            <a:off x="5733721" y="3046535"/>
            <a:ext cx="657363" cy="1514530"/>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Gerade Verbindung mit Pfeil 8">
            <a:extLst>
              <a:ext uri="{FF2B5EF4-FFF2-40B4-BE49-F238E27FC236}">
                <a16:creationId xmlns:a16="http://schemas.microsoft.com/office/drawing/2014/main" id="{ACDE1C64-53B3-1A17-E75E-CC47D4598DD3}"/>
              </a:ext>
            </a:extLst>
          </p:cNvPr>
          <p:cNvCxnSpPr>
            <a:cxnSpLocks/>
          </p:cNvCxnSpPr>
          <p:nvPr/>
        </p:nvCxnSpPr>
        <p:spPr>
          <a:xfrm flipV="1">
            <a:off x="6831954" y="3080041"/>
            <a:ext cx="0" cy="1447516"/>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Gerade Verbindung mit Pfeil 10">
            <a:extLst>
              <a:ext uri="{FF2B5EF4-FFF2-40B4-BE49-F238E27FC236}">
                <a16:creationId xmlns:a16="http://schemas.microsoft.com/office/drawing/2014/main" id="{2FC713D2-74F0-CA4C-1165-F634003045D8}"/>
              </a:ext>
            </a:extLst>
          </p:cNvPr>
          <p:cNvCxnSpPr>
            <a:cxnSpLocks/>
          </p:cNvCxnSpPr>
          <p:nvPr/>
        </p:nvCxnSpPr>
        <p:spPr>
          <a:xfrm flipV="1">
            <a:off x="7272826" y="3046535"/>
            <a:ext cx="774843" cy="1514530"/>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Gerade Verbindung mit Pfeil 20">
            <a:extLst>
              <a:ext uri="{FF2B5EF4-FFF2-40B4-BE49-F238E27FC236}">
                <a16:creationId xmlns:a16="http://schemas.microsoft.com/office/drawing/2014/main" id="{7D24AC2A-1AFB-F16E-8B8B-90D088B53519}"/>
              </a:ext>
            </a:extLst>
          </p:cNvPr>
          <p:cNvCxnSpPr>
            <a:cxnSpLocks/>
          </p:cNvCxnSpPr>
          <p:nvPr/>
        </p:nvCxnSpPr>
        <p:spPr>
          <a:xfrm flipH="1" flipV="1">
            <a:off x="3041211" y="3429001"/>
            <a:ext cx="5841605" cy="1009137"/>
          </a:xfrm>
          <a:prstGeom prst="straightConnector1">
            <a:avLst/>
          </a:prstGeom>
          <a:ln w="7620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388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567608" y="620689"/>
            <a:ext cx="6799262" cy="864096"/>
          </a:xfrm>
        </p:spPr>
        <p:txBody>
          <a:bodyPr>
            <a:normAutofit/>
          </a:bodyPr>
          <a:lstStyle/>
          <a:p>
            <a:r>
              <a:rPr lang="de-DE" dirty="0"/>
              <a:t>Vorbereitende Aufgabe 2</a:t>
            </a:r>
          </a:p>
        </p:txBody>
      </p:sp>
      <p:sp>
        <p:nvSpPr>
          <p:cNvPr id="3" name="Inhaltsplatzhalter 2"/>
          <p:cNvSpPr>
            <a:spLocks noGrp="1"/>
          </p:cNvSpPr>
          <p:nvPr>
            <p:ph idx="4294967295"/>
          </p:nvPr>
        </p:nvSpPr>
        <p:spPr>
          <a:xfrm>
            <a:off x="886120" y="1628801"/>
            <a:ext cx="10312923" cy="4032447"/>
          </a:xfrm>
        </p:spPr>
        <p:txBody>
          <a:bodyPr>
            <a:normAutofit/>
          </a:bodyPr>
          <a:lstStyle/>
          <a:p>
            <a:pPr marL="0" indent="0">
              <a:buNone/>
            </a:pPr>
            <a:r>
              <a:rPr lang="de-DE" b="1" dirty="0"/>
              <a:t>Vertiefen die Inhalte des Vortrags zum strukturorientierten Rechtschreibunterricht. </a:t>
            </a:r>
          </a:p>
          <a:p>
            <a:pPr>
              <a:buFont typeface="Wingdings" panose="05000000000000000000" pitchFamily="2" charset="2"/>
              <a:buChar char="Ø"/>
            </a:pPr>
            <a:r>
              <a:rPr lang="de-DE" sz="1700" dirty="0"/>
              <a:t>Lesen Sie dazu  die Seiten 7-11 in der Broschüre „Ebbe,  Krabbe, Flut und Seepferdchen – Richtig schreiben lernen in Schleswig -Holstein mit dem Rechtschreib-Grundwortschatz.“ </a:t>
            </a:r>
          </a:p>
          <a:p>
            <a:pPr marL="0" indent="0" algn="ctr">
              <a:buNone/>
            </a:pPr>
            <a:endParaRPr lang="de-DE" sz="1600" u="sng" dirty="0">
              <a:hlinkClick r:id="rId2">
                <a:extLst>
                  <a:ext uri="{A12FA001-AC4F-418D-AE19-62706E023703}">
                    <ahyp:hlinkClr xmlns:ahyp="http://schemas.microsoft.com/office/drawing/2018/hyperlinkcolor" val="tx"/>
                  </a:ext>
                </a:extLst>
              </a:hlinkClick>
            </a:endParaRPr>
          </a:p>
          <a:p>
            <a:pPr marL="0" indent="0" algn="ctr">
              <a:buNone/>
            </a:pPr>
            <a:r>
              <a:rPr lang="de-DE" sz="1600" u="sng" dirty="0">
                <a:hlinkClick r:id="rId2">
                  <a:extLst>
                    <a:ext uri="{A12FA001-AC4F-418D-AE19-62706E023703}">
                      <ahyp:hlinkClr xmlns:ahyp="http://schemas.microsoft.com/office/drawing/2018/hyperlinkcolor" val="tx"/>
                    </a:ext>
                  </a:extLst>
                </a:hlinkClick>
              </a:rPr>
              <a:t>https://fachportal.lernnetz.de/sh/faecher/deutsch/linkseiten/articles/ebbe-krabbe-flut-und-seepferdchen.html</a:t>
            </a:r>
            <a:r>
              <a:rPr lang="de-DE" sz="1600" u="sng" dirty="0"/>
              <a:t>  </a:t>
            </a:r>
          </a:p>
          <a:p>
            <a:pPr>
              <a:buFont typeface="Arial" panose="020B0604020202020204" pitchFamily="34" charset="0"/>
              <a:buChar char="•"/>
            </a:pPr>
            <a:endParaRPr lang="de-DE" dirty="0">
              <a:solidFill>
                <a:schemeClr val="tx1"/>
              </a:solidFill>
            </a:endParaRPr>
          </a:p>
          <a:p>
            <a:pPr marL="0" indent="0">
              <a:buNone/>
            </a:pPr>
            <a:endParaRPr lang="de-DE" dirty="0">
              <a:solidFill>
                <a:srgbClr val="FF0000"/>
              </a:solidFill>
            </a:endParaRPr>
          </a:p>
          <a:p>
            <a:pPr marL="0" indent="0">
              <a:buNone/>
            </a:pPr>
            <a:endParaRPr lang="de-DE" sz="1400" dirty="0"/>
          </a:p>
          <a:p>
            <a:pPr marL="0" indent="0">
              <a:buNone/>
            </a:pPr>
            <a:endParaRPr lang="de-DE" sz="140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014" y="3972509"/>
            <a:ext cx="1256690" cy="1256690"/>
          </a:xfrm>
          <a:prstGeom prst="rect">
            <a:avLst/>
          </a:prstGeom>
        </p:spPr>
      </p:pic>
    </p:spTree>
    <p:extLst>
      <p:ext uri="{BB962C8B-B14F-4D97-AF65-F5344CB8AC3E}">
        <p14:creationId xmlns:p14="http://schemas.microsoft.com/office/powerpoint/2010/main" val="632017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274"/>
          <p:cNvSpPr txBox="1">
            <a:spLocks noGrp="1"/>
          </p:cNvSpPr>
          <p:nvPr>
            <p:ph type="title"/>
          </p:nvPr>
        </p:nvSpPr>
        <p:spPr>
          <a:xfrm>
            <a:off x="1567945" y="948392"/>
            <a:ext cx="9603275" cy="1049235"/>
          </a:xfrm>
          <a:prstGeom prst="rect">
            <a:avLst/>
          </a:prstGeom>
        </p:spPr>
        <p:txBody>
          <a:bodyPr>
            <a:noAutofit/>
          </a:bodyPr>
          <a:lstStyle/>
          <a:p>
            <a:pPr algn="ctr" defTabSz="194081">
              <a:defRPr sz="9400" b="1">
                <a:latin typeface="Helvetica"/>
                <a:ea typeface="Helvetica"/>
                <a:cs typeface="Helvetica"/>
                <a:sym typeface="Helvetica"/>
              </a:defRPr>
            </a:pPr>
            <a:r>
              <a:rPr sz="2800" dirty="0" err="1">
                <a:latin typeface="+mn-lt"/>
              </a:rPr>
              <a:t>Rechtschreibstrategien</a:t>
            </a:r>
            <a:r>
              <a:rPr lang="de-DE" sz="2800" dirty="0">
                <a:latin typeface="+mn-lt"/>
              </a:rPr>
              <a:t> anwenden</a:t>
            </a:r>
            <a:endParaRPr sz="2800" dirty="0">
              <a:latin typeface="+mn-lt"/>
            </a:endParaRPr>
          </a:p>
        </p:txBody>
      </p:sp>
      <p:sp>
        <p:nvSpPr>
          <p:cNvPr id="693" name="Shape 275"/>
          <p:cNvSpPr txBox="1"/>
          <p:nvPr/>
        </p:nvSpPr>
        <p:spPr>
          <a:xfrm>
            <a:off x="4452037" y="4197718"/>
            <a:ext cx="1161318" cy="471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2" tIns="20092" rIns="20092" bIns="20092" anchor="ctr">
            <a:spAutoFit/>
          </a:bodyPr>
          <a:lstStyle/>
          <a:p>
            <a:pPr defTabSz="231049">
              <a:defRPr sz="3600">
                <a:solidFill>
                  <a:srgbClr val="000000"/>
                </a:solidFill>
                <a:latin typeface="Helvetica Light"/>
                <a:ea typeface="Helvetica Light"/>
                <a:cs typeface="Helvetica Light"/>
                <a:sym typeface="Helvetica Light"/>
              </a:defRPr>
            </a:pPr>
            <a:r>
              <a:rPr sz="1400" dirty="0"/>
              <a:t>Zweisilber </a:t>
            </a:r>
          </a:p>
          <a:p>
            <a:pPr defTabSz="231049">
              <a:defRPr sz="3600">
                <a:solidFill>
                  <a:srgbClr val="000000"/>
                </a:solidFill>
                <a:latin typeface="Helvetica Light"/>
                <a:ea typeface="Helvetica Light"/>
                <a:cs typeface="Helvetica Light"/>
                <a:sym typeface="Helvetica Light"/>
              </a:defRPr>
            </a:pPr>
            <a:r>
              <a:rPr sz="1400" dirty="0" err="1"/>
              <a:t>untersuchen</a:t>
            </a:r>
            <a:endParaRPr sz="1013" dirty="0"/>
          </a:p>
        </p:txBody>
      </p:sp>
      <p:sp>
        <p:nvSpPr>
          <p:cNvPr id="694" name="Shape 276"/>
          <p:cNvSpPr txBox="1"/>
          <p:nvPr/>
        </p:nvSpPr>
        <p:spPr>
          <a:xfrm>
            <a:off x="7391596" y="4413162"/>
            <a:ext cx="664145" cy="256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092" tIns="20092" rIns="20092" bIns="20092" anchor="ctr">
            <a:spAutoFit/>
          </a:bodyPr>
          <a:lstStyle>
            <a:lvl1pPr defTabSz="821531">
              <a:defRPr sz="3600">
                <a:solidFill>
                  <a:srgbClr val="000000"/>
                </a:solidFill>
                <a:latin typeface="Helvetica Light"/>
                <a:ea typeface="Helvetica Light"/>
                <a:cs typeface="Helvetica Light"/>
                <a:sym typeface="Helvetica Light"/>
              </a:defRPr>
            </a:lvl1pPr>
          </a:lstStyle>
          <a:p>
            <a:r>
              <a:rPr sz="1400" dirty="0"/>
              <a:t>Ableiten</a:t>
            </a:r>
          </a:p>
        </p:txBody>
      </p:sp>
      <p:sp>
        <p:nvSpPr>
          <p:cNvPr id="695" name="Shape 277"/>
          <p:cNvSpPr txBox="1"/>
          <p:nvPr/>
        </p:nvSpPr>
        <p:spPr>
          <a:xfrm>
            <a:off x="5778462" y="4452023"/>
            <a:ext cx="873881" cy="256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092" tIns="20092" rIns="20092" bIns="20092" anchor="ctr">
            <a:spAutoFit/>
          </a:bodyPr>
          <a:lstStyle>
            <a:lvl1pPr defTabSz="821531">
              <a:defRPr sz="3600">
                <a:solidFill>
                  <a:srgbClr val="000000"/>
                </a:solidFill>
                <a:latin typeface="Helvetica Light"/>
                <a:ea typeface="Helvetica Light"/>
                <a:cs typeface="Helvetica Light"/>
                <a:sym typeface="Helvetica Light"/>
              </a:defRPr>
            </a:lvl1pPr>
          </a:lstStyle>
          <a:p>
            <a:r>
              <a:rPr sz="1400" dirty="0"/>
              <a:t>Verlängern</a:t>
            </a:r>
          </a:p>
        </p:txBody>
      </p:sp>
      <p:sp>
        <p:nvSpPr>
          <p:cNvPr id="696" name="Shape 278"/>
          <p:cNvSpPr txBox="1"/>
          <p:nvPr/>
        </p:nvSpPr>
        <p:spPr>
          <a:xfrm>
            <a:off x="8789726" y="4431735"/>
            <a:ext cx="718775" cy="256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092" tIns="20092" rIns="20092" bIns="20092" anchor="ctr">
            <a:spAutoFit/>
          </a:bodyPr>
          <a:lstStyle>
            <a:lvl1pPr defTabSz="821531">
              <a:defRPr sz="3600">
                <a:solidFill>
                  <a:srgbClr val="000000"/>
                </a:solidFill>
                <a:latin typeface="Helvetica Light"/>
                <a:ea typeface="Helvetica Light"/>
                <a:cs typeface="Helvetica Light"/>
                <a:sym typeface="Helvetica Light"/>
              </a:defRPr>
            </a:lvl1pPr>
          </a:lstStyle>
          <a:p>
            <a:r>
              <a:rPr sz="1400" dirty="0"/>
              <a:t>Zerlegen</a:t>
            </a:r>
          </a:p>
        </p:txBody>
      </p:sp>
      <p:sp>
        <p:nvSpPr>
          <p:cNvPr id="697" name="Shape 279"/>
          <p:cNvSpPr txBox="1"/>
          <p:nvPr/>
        </p:nvSpPr>
        <p:spPr>
          <a:xfrm>
            <a:off x="10186219" y="4251180"/>
            <a:ext cx="1188711" cy="471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0092" tIns="20092" rIns="20092" bIns="20092" anchor="ctr">
            <a:spAutoFit/>
          </a:bodyPr>
          <a:lstStyle/>
          <a:p>
            <a:pPr defTabSz="231049">
              <a:defRPr sz="3600">
                <a:solidFill>
                  <a:srgbClr val="000000"/>
                </a:solidFill>
                <a:latin typeface="Helvetica Light"/>
                <a:ea typeface="Helvetica Light"/>
                <a:cs typeface="Helvetica Light"/>
                <a:sym typeface="Helvetica Light"/>
              </a:defRPr>
            </a:pPr>
            <a:r>
              <a:rPr sz="1400" dirty="0"/>
              <a:t>Nachschlagen </a:t>
            </a:r>
          </a:p>
          <a:p>
            <a:pPr defTabSz="231049">
              <a:defRPr sz="3600">
                <a:solidFill>
                  <a:srgbClr val="000000"/>
                </a:solidFill>
                <a:latin typeface="Helvetica Light"/>
                <a:ea typeface="Helvetica Light"/>
                <a:cs typeface="Helvetica Light"/>
                <a:sym typeface="Helvetica Light"/>
              </a:defRPr>
            </a:pPr>
            <a:r>
              <a:rPr sz="1400" dirty="0"/>
              <a:t>im Wörterbuch</a:t>
            </a:r>
          </a:p>
        </p:txBody>
      </p:sp>
      <p:sp>
        <p:nvSpPr>
          <p:cNvPr id="698" name="Shape 275"/>
          <p:cNvSpPr txBox="1"/>
          <p:nvPr/>
        </p:nvSpPr>
        <p:spPr>
          <a:xfrm>
            <a:off x="2617076" y="4216291"/>
            <a:ext cx="1383145" cy="471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0092" tIns="20092" rIns="20092" bIns="20092" anchor="ctr">
            <a:spAutoFit/>
          </a:bodyPr>
          <a:lstStyle>
            <a:lvl1pPr defTabSz="821531">
              <a:defRPr sz="3600">
                <a:solidFill>
                  <a:srgbClr val="000000"/>
                </a:solidFill>
                <a:latin typeface="Helvetica Light"/>
                <a:ea typeface="Helvetica Light"/>
                <a:cs typeface="Helvetica Light"/>
                <a:sym typeface="Helvetica Light"/>
              </a:defRPr>
            </a:lvl1pPr>
          </a:lstStyle>
          <a:p>
            <a:r>
              <a:rPr sz="1400" dirty="0"/>
              <a:t>Groß- oder Klein-schreibung</a:t>
            </a:r>
          </a:p>
        </p:txBody>
      </p:sp>
      <p:pic>
        <p:nvPicPr>
          <p:cNvPr id="699" name="Bildschirmfoto 2021-04-13 um 07.30.17.png" descr="Bildschirmfoto 2021-04-13 um 07.30.17.png"/>
          <p:cNvPicPr>
            <a:picLocks noChangeAspect="1"/>
          </p:cNvPicPr>
          <p:nvPr/>
        </p:nvPicPr>
        <p:blipFill>
          <a:blip r:embed="rId3"/>
          <a:stretch>
            <a:fillRect/>
          </a:stretch>
        </p:blipFill>
        <p:spPr>
          <a:xfrm>
            <a:off x="4309833" y="2303942"/>
            <a:ext cx="5411679" cy="1714498"/>
          </a:xfrm>
          <a:prstGeom prst="rect">
            <a:avLst/>
          </a:prstGeom>
          <a:ln w="12700">
            <a:miter lim="400000"/>
          </a:ln>
        </p:spPr>
      </p:pic>
      <p:pic>
        <p:nvPicPr>
          <p:cNvPr id="700" name="Bildschirmfoto 2021-05-08 um 04.33.03.png" descr="Bildschirmfoto 2021-05-08 um 04.33.03.png"/>
          <p:cNvPicPr>
            <a:picLocks noChangeAspect="1"/>
          </p:cNvPicPr>
          <p:nvPr/>
        </p:nvPicPr>
        <p:blipFill>
          <a:blip r:embed="rId4"/>
          <a:stretch>
            <a:fillRect/>
          </a:stretch>
        </p:blipFill>
        <p:spPr>
          <a:xfrm>
            <a:off x="9915612" y="2303941"/>
            <a:ext cx="1665511" cy="1714497"/>
          </a:xfrm>
          <a:prstGeom prst="rect">
            <a:avLst/>
          </a:prstGeom>
          <a:ln w="12700">
            <a:miter lim="400000"/>
          </a:ln>
        </p:spPr>
      </p:pic>
      <p:pic>
        <p:nvPicPr>
          <p:cNvPr id="701" name="Bildschirmfoto 2021-05-08 um 04.33.12.png" descr="Bildschirmfoto 2021-05-08 um 04.33.12.png"/>
          <p:cNvPicPr>
            <a:picLocks noChangeAspect="1"/>
          </p:cNvPicPr>
          <p:nvPr/>
        </p:nvPicPr>
        <p:blipFill>
          <a:blip r:embed="rId5"/>
          <a:stretch>
            <a:fillRect/>
          </a:stretch>
        </p:blipFill>
        <p:spPr>
          <a:xfrm>
            <a:off x="2417379" y="2303942"/>
            <a:ext cx="1740475" cy="1714498"/>
          </a:xfrm>
          <a:prstGeom prst="rect">
            <a:avLst/>
          </a:prstGeom>
          <a:ln w="12700">
            <a:miter lim="400000"/>
          </a:ln>
        </p:spPr>
      </p:pic>
    </p:spTree>
    <p:extLst>
      <p:ext uri="{BB962C8B-B14F-4D97-AF65-F5344CB8AC3E}">
        <p14:creationId xmlns:p14="http://schemas.microsoft.com/office/powerpoint/2010/main" val="55327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314"/>
          <p:cNvSpPr txBox="1"/>
          <p:nvPr/>
        </p:nvSpPr>
        <p:spPr>
          <a:xfrm>
            <a:off x="3721186" y="1482624"/>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lvl1pPr defTabSz="368045">
              <a:defRPr sz="5025" b="1">
                <a:latin typeface="+mn-lt"/>
                <a:ea typeface="+mn-ea"/>
                <a:cs typeface="+mn-cs"/>
                <a:sym typeface="Helvetica"/>
              </a:defRPr>
            </a:lvl1pPr>
          </a:lstStyle>
          <a:p>
            <a:r>
              <a:rPr sz="2109" dirty="0" err="1"/>
              <a:t>Wortkarten</a:t>
            </a:r>
            <a:r>
              <a:rPr sz="2109" dirty="0"/>
              <a:t>: </a:t>
            </a:r>
            <a:r>
              <a:rPr sz="2109" dirty="0" err="1"/>
              <a:t>zweisilbige</a:t>
            </a:r>
            <a:r>
              <a:rPr sz="2109" dirty="0"/>
              <a:t> Substantive </a:t>
            </a:r>
          </a:p>
        </p:txBody>
      </p:sp>
      <p:pic>
        <p:nvPicPr>
          <p:cNvPr id="454" name="Bildschirmfoto 2021-04-13 um 07.30.17.png" descr="Bildschirmfoto 2021-04-13 um 07.30.17.png"/>
          <p:cNvPicPr>
            <a:picLocks noChangeAspect="1"/>
          </p:cNvPicPr>
          <p:nvPr/>
        </p:nvPicPr>
        <p:blipFill>
          <a:blip r:embed="rId3"/>
          <a:stretch>
            <a:fillRect/>
          </a:stretch>
        </p:blipFill>
        <p:spPr>
          <a:xfrm>
            <a:off x="4204023" y="2047286"/>
            <a:ext cx="3783955" cy="1198811"/>
          </a:xfrm>
          <a:prstGeom prst="rect">
            <a:avLst/>
          </a:prstGeom>
          <a:ln w="12700">
            <a:miter lim="400000"/>
          </a:ln>
        </p:spPr>
      </p:pic>
      <p:pic>
        <p:nvPicPr>
          <p:cNvPr id="455" name="Bildschirmfoto 2021-04-13 um 07.34.20.png" descr="Bildschirmfoto 2021-04-13 um 07.34.20.png"/>
          <p:cNvPicPr>
            <a:picLocks noChangeAspect="1"/>
          </p:cNvPicPr>
          <p:nvPr/>
        </p:nvPicPr>
        <p:blipFill>
          <a:blip r:embed="rId4"/>
          <a:stretch>
            <a:fillRect/>
          </a:stretch>
        </p:blipFill>
        <p:spPr>
          <a:xfrm>
            <a:off x="2941487" y="3312153"/>
            <a:ext cx="1559398" cy="725302"/>
          </a:xfrm>
          <a:prstGeom prst="rect">
            <a:avLst/>
          </a:prstGeom>
          <a:ln w="12700">
            <a:miter lim="400000"/>
          </a:ln>
        </p:spPr>
      </p:pic>
      <p:pic>
        <p:nvPicPr>
          <p:cNvPr id="456" name="Bildschirmfoto 2021-04-13 um 07.34.25.png" descr="Bildschirmfoto 2021-04-13 um 07.34.25.png"/>
          <p:cNvPicPr>
            <a:picLocks noChangeAspect="1"/>
          </p:cNvPicPr>
          <p:nvPr/>
        </p:nvPicPr>
        <p:blipFill>
          <a:blip r:embed="rId5"/>
          <a:stretch>
            <a:fillRect/>
          </a:stretch>
        </p:blipFill>
        <p:spPr>
          <a:xfrm>
            <a:off x="5120143" y="3312153"/>
            <a:ext cx="1951714" cy="684812"/>
          </a:xfrm>
          <a:prstGeom prst="rect">
            <a:avLst/>
          </a:prstGeom>
          <a:ln w="12700">
            <a:miter lim="400000"/>
          </a:ln>
        </p:spPr>
      </p:pic>
      <p:pic>
        <p:nvPicPr>
          <p:cNvPr id="457" name="Bildschirmfoto 2021-04-13 um 07.34.31.png" descr="Bildschirmfoto 2021-04-13 um 07.34.31.png"/>
          <p:cNvPicPr>
            <a:picLocks noChangeAspect="1"/>
          </p:cNvPicPr>
          <p:nvPr/>
        </p:nvPicPr>
        <p:blipFill>
          <a:blip r:embed="rId6"/>
          <a:stretch>
            <a:fillRect/>
          </a:stretch>
        </p:blipFill>
        <p:spPr>
          <a:xfrm>
            <a:off x="7509003" y="3312153"/>
            <a:ext cx="1780511" cy="684812"/>
          </a:xfrm>
          <a:prstGeom prst="rect">
            <a:avLst/>
          </a:prstGeom>
          <a:ln w="12700">
            <a:miter lim="400000"/>
          </a:ln>
        </p:spPr>
      </p:pic>
      <p:pic>
        <p:nvPicPr>
          <p:cNvPr id="458" name="Bildschirmfoto 2021-04-13 um 07.36.48.png" descr="Bildschirmfoto 2021-04-13 um 07.36.48.png"/>
          <p:cNvPicPr>
            <a:picLocks noChangeAspect="1"/>
          </p:cNvPicPr>
          <p:nvPr/>
        </p:nvPicPr>
        <p:blipFill>
          <a:blip r:embed="rId7"/>
          <a:stretch>
            <a:fillRect/>
          </a:stretch>
        </p:blipFill>
        <p:spPr>
          <a:xfrm>
            <a:off x="2879164" y="4360902"/>
            <a:ext cx="1684044" cy="1198811"/>
          </a:xfrm>
          <a:prstGeom prst="rect">
            <a:avLst/>
          </a:prstGeom>
          <a:ln w="12700">
            <a:miter lim="400000"/>
          </a:ln>
        </p:spPr>
      </p:pic>
      <p:pic>
        <p:nvPicPr>
          <p:cNvPr id="459" name="Bildschirmfoto 2021-04-13 um 07.36.52.png" descr="Bildschirmfoto 2021-04-13 um 07.36.52.png"/>
          <p:cNvPicPr>
            <a:picLocks noChangeAspect="1"/>
          </p:cNvPicPr>
          <p:nvPr/>
        </p:nvPicPr>
        <p:blipFill>
          <a:blip r:embed="rId8"/>
          <a:stretch>
            <a:fillRect/>
          </a:stretch>
        </p:blipFill>
        <p:spPr>
          <a:xfrm>
            <a:off x="5113493" y="4330451"/>
            <a:ext cx="1938773" cy="1259710"/>
          </a:xfrm>
          <a:prstGeom prst="rect">
            <a:avLst/>
          </a:prstGeom>
          <a:ln w="12700">
            <a:miter lim="400000"/>
          </a:ln>
        </p:spPr>
      </p:pic>
      <p:pic>
        <p:nvPicPr>
          <p:cNvPr id="460" name="Bildschirmfoto 2021-04-13 um 07.37.01.png" descr="Bildschirmfoto 2021-04-13 um 07.37.01.png"/>
          <p:cNvPicPr>
            <a:picLocks noChangeAspect="1"/>
          </p:cNvPicPr>
          <p:nvPr/>
        </p:nvPicPr>
        <p:blipFill>
          <a:blip r:embed="rId9"/>
          <a:stretch>
            <a:fillRect/>
          </a:stretch>
        </p:blipFill>
        <p:spPr>
          <a:xfrm>
            <a:off x="7619559" y="4330452"/>
            <a:ext cx="1559398" cy="1280623"/>
          </a:xfrm>
          <a:prstGeom prst="rect">
            <a:avLst/>
          </a:prstGeom>
          <a:ln w="12700">
            <a:miter lim="400000"/>
          </a:ln>
        </p:spPr>
      </p:pic>
      <p:pic>
        <p:nvPicPr>
          <p:cNvPr id="2" name="Bildschirmfoto 2021-05-08 um 04.33.12.png" descr="Bildschirmfoto 2021-05-08 um 04.33.12.png">
            <a:extLst>
              <a:ext uri="{FF2B5EF4-FFF2-40B4-BE49-F238E27FC236}">
                <a16:creationId xmlns:a16="http://schemas.microsoft.com/office/drawing/2014/main" id="{E82256AB-23AF-28D3-1BC7-3338F9CB190A}"/>
              </a:ext>
            </a:extLst>
          </p:cNvPr>
          <p:cNvPicPr>
            <a:picLocks noChangeAspect="1"/>
          </p:cNvPicPr>
          <p:nvPr/>
        </p:nvPicPr>
        <p:blipFill>
          <a:blip r:embed="rId10"/>
          <a:stretch>
            <a:fillRect/>
          </a:stretch>
        </p:blipFill>
        <p:spPr>
          <a:xfrm>
            <a:off x="2812987" y="1977523"/>
            <a:ext cx="1222138" cy="1203897"/>
          </a:xfrm>
          <a:prstGeom prst="rect">
            <a:avLst/>
          </a:prstGeom>
          <a:ln w="12700">
            <a:miter lim="400000"/>
          </a:ln>
        </p:spPr>
      </p:pic>
      <p:pic>
        <p:nvPicPr>
          <p:cNvPr id="5" name="Bildschirmfoto 2021-05-08 um 04.33.03.png" descr="Bildschirmfoto 2021-05-08 um 04.33.03.png">
            <a:extLst>
              <a:ext uri="{FF2B5EF4-FFF2-40B4-BE49-F238E27FC236}">
                <a16:creationId xmlns:a16="http://schemas.microsoft.com/office/drawing/2014/main" id="{E1403C1E-2872-4D61-547E-52FD48CDAEDE}"/>
              </a:ext>
            </a:extLst>
          </p:cNvPr>
          <p:cNvPicPr>
            <a:picLocks noChangeAspect="1"/>
          </p:cNvPicPr>
          <p:nvPr/>
        </p:nvPicPr>
        <p:blipFill>
          <a:blip r:embed="rId11"/>
          <a:stretch>
            <a:fillRect/>
          </a:stretch>
        </p:blipFill>
        <p:spPr>
          <a:xfrm>
            <a:off x="8130631" y="1988452"/>
            <a:ext cx="1158883" cy="1192968"/>
          </a:xfrm>
          <a:prstGeom prst="rect">
            <a:avLst/>
          </a:prstGeom>
          <a:ln w="12700">
            <a:miter lim="400000"/>
          </a:ln>
        </p:spPr>
      </p:pic>
      <p:sp>
        <p:nvSpPr>
          <p:cNvPr id="14" name="Shape 274"/>
          <p:cNvSpPr txBox="1">
            <a:spLocks/>
          </p:cNvSpPr>
          <p:nvPr/>
        </p:nvSpPr>
        <p:spPr>
          <a:xfrm>
            <a:off x="536029" y="526470"/>
            <a:ext cx="10783612" cy="1138535"/>
          </a:xfrm>
          <a:prstGeom prst="rect">
            <a:avLst/>
          </a:prstGeom>
          <a:effectLst/>
        </p:spPr>
        <p:txBody>
          <a:bodyPr vert="horz" lIns="91440" tIns="45720" rIns="91440" bIns="45720" rtlCol="0" anchor="ctr">
            <a:noAutofit/>
          </a:bodyPr>
          <a:lstStyle>
            <a:lvl1pPr algn="ctr" defTabSz="457177"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194081">
              <a:defRPr sz="9400" b="1">
                <a:latin typeface="Helvetica"/>
                <a:ea typeface="Helvetica"/>
                <a:cs typeface="Helvetica"/>
                <a:sym typeface="Helvetica"/>
              </a:defRPr>
            </a:pPr>
            <a:r>
              <a:rPr lang="de-DE" sz="2400" dirty="0">
                <a:latin typeface="+mn-lt"/>
                <a:ea typeface="Helvetica"/>
                <a:cs typeface="Helvetica"/>
                <a:sym typeface="Helvetica"/>
              </a:rPr>
              <a:t>Welche Strategie für welches Wort?</a:t>
            </a:r>
          </a:p>
        </p:txBody>
      </p:sp>
    </p:spTree>
    <p:extLst>
      <p:ext uri="{BB962C8B-B14F-4D97-AF65-F5344CB8AC3E}">
        <p14:creationId xmlns:p14="http://schemas.microsoft.com/office/powerpoint/2010/main" val="25027487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55"/>
                                        </p:tgtEl>
                                        <p:attrNameLst>
                                          <p:attrName>style.visibility</p:attrName>
                                        </p:attrNameLst>
                                      </p:cBhvr>
                                      <p:to>
                                        <p:strVal val="visible"/>
                                      </p:to>
                                    </p:set>
                                    <p:anim calcmode="lin" valueType="num">
                                      <p:cBhvr>
                                        <p:cTn id="7" dur="1000" fill="hold"/>
                                        <p:tgtEl>
                                          <p:spTgt spid="455"/>
                                        </p:tgtEl>
                                        <p:attrNameLst>
                                          <p:attrName>ppt_x</p:attrName>
                                        </p:attrNameLst>
                                      </p:cBhvr>
                                      <p:tavLst>
                                        <p:tav tm="0">
                                          <p:val>
                                            <p:strVal val="#ppt_x"/>
                                          </p:val>
                                        </p:tav>
                                        <p:tav tm="100000">
                                          <p:val>
                                            <p:strVal val="#ppt_x"/>
                                          </p:val>
                                        </p:tav>
                                      </p:tavLst>
                                    </p:anim>
                                    <p:anim calcmode="lin" valueType="num">
                                      <p:cBhvr>
                                        <p:cTn id="8" dur="1000" fill="hold"/>
                                        <p:tgtEl>
                                          <p:spTgt spid="45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458"/>
                                        </p:tgtEl>
                                        <p:attrNameLst>
                                          <p:attrName>style.visibility</p:attrName>
                                        </p:attrNameLst>
                                      </p:cBhvr>
                                      <p:to>
                                        <p:strVal val="visible"/>
                                      </p:to>
                                    </p:set>
                                    <p:anim calcmode="lin" valueType="num">
                                      <p:cBhvr>
                                        <p:cTn id="13" dur="1000" fill="hold"/>
                                        <p:tgtEl>
                                          <p:spTgt spid="458"/>
                                        </p:tgtEl>
                                        <p:attrNameLst>
                                          <p:attrName>ppt_x</p:attrName>
                                        </p:attrNameLst>
                                      </p:cBhvr>
                                      <p:tavLst>
                                        <p:tav tm="0">
                                          <p:val>
                                            <p:strVal val="#ppt_x"/>
                                          </p:val>
                                        </p:tav>
                                        <p:tav tm="100000">
                                          <p:val>
                                            <p:strVal val="#ppt_x"/>
                                          </p:val>
                                        </p:tav>
                                      </p:tavLst>
                                    </p:anim>
                                    <p:anim calcmode="lin" valueType="num">
                                      <p:cBhvr>
                                        <p:cTn id="14" dur="1000" fill="hold"/>
                                        <p:tgtEl>
                                          <p:spTgt spid="45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456"/>
                                        </p:tgtEl>
                                        <p:attrNameLst>
                                          <p:attrName>style.visibility</p:attrName>
                                        </p:attrNameLst>
                                      </p:cBhvr>
                                      <p:to>
                                        <p:strVal val="visible"/>
                                      </p:to>
                                    </p:set>
                                    <p:anim calcmode="lin" valueType="num">
                                      <p:cBhvr>
                                        <p:cTn id="19" dur="1000" fill="hold"/>
                                        <p:tgtEl>
                                          <p:spTgt spid="456"/>
                                        </p:tgtEl>
                                        <p:attrNameLst>
                                          <p:attrName>ppt_x</p:attrName>
                                        </p:attrNameLst>
                                      </p:cBhvr>
                                      <p:tavLst>
                                        <p:tav tm="0">
                                          <p:val>
                                            <p:strVal val="#ppt_x"/>
                                          </p:val>
                                        </p:tav>
                                        <p:tav tm="100000">
                                          <p:val>
                                            <p:strVal val="#ppt_x"/>
                                          </p:val>
                                        </p:tav>
                                      </p:tavLst>
                                    </p:anim>
                                    <p:anim calcmode="lin" valueType="num">
                                      <p:cBhvr>
                                        <p:cTn id="20"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p:tmAbs val="0"/>
                                  </p:iterate>
                                  <p:childTnLst>
                                    <p:set>
                                      <p:cBhvr>
                                        <p:cTn id="24" fill="hold"/>
                                        <p:tgtEl>
                                          <p:spTgt spid="459"/>
                                        </p:tgtEl>
                                        <p:attrNameLst>
                                          <p:attrName>style.visibility</p:attrName>
                                        </p:attrNameLst>
                                      </p:cBhvr>
                                      <p:to>
                                        <p:strVal val="visible"/>
                                      </p:to>
                                    </p:set>
                                    <p:anim calcmode="lin" valueType="num">
                                      <p:cBhvr>
                                        <p:cTn id="25" dur="1000" fill="hold"/>
                                        <p:tgtEl>
                                          <p:spTgt spid="459"/>
                                        </p:tgtEl>
                                        <p:attrNameLst>
                                          <p:attrName>ppt_x</p:attrName>
                                        </p:attrNameLst>
                                      </p:cBhvr>
                                      <p:tavLst>
                                        <p:tav tm="0">
                                          <p:val>
                                            <p:strVal val="#ppt_x"/>
                                          </p:val>
                                        </p:tav>
                                        <p:tav tm="100000">
                                          <p:val>
                                            <p:strVal val="#ppt_x"/>
                                          </p:val>
                                        </p:tav>
                                      </p:tavLst>
                                    </p:anim>
                                    <p:anim calcmode="lin" valueType="num">
                                      <p:cBhvr>
                                        <p:cTn id="26" dur="1000" fill="hold"/>
                                        <p:tgtEl>
                                          <p:spTgt spid="45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p:tmAbs val="0"/>
                                  </p:iterate>
                                  <p:childTnLst>
                                    <p:set>
                                      <p:cBhvr>
                                        <p:cTn id="30" fill="hold"/>
                                        <p:tgtEl>
                                          <p:spTgt spid="457"/>
                                        </p:tgtEl>
                                        <p:attrNameLst>
                                          <p:attrName>style.visibility</p:attrName>
                                        </p:attrNameLst>
                                      </p:cBhvr>
                                      <p:to>
                                        <p:strVal val="visible"/>
                                      </p:to>
                                    </p:set>
                                    <p:anim calcmode="lin" valueType="num">
                                      <p:cBhvr>
                                        <p:cTn id="31" dur="1000" fill="hold"/>
                                        <p:tgtEl>
                                          <p:spTgt spid="457"/>
                                        </p:tgtEl>
                                        <p:attrNameLst>
                                          <p:attrName>ppt_x</p:attrName>
                                        </p:attrNameLst>
                                      </p:cBhvr>
                                      <p:tavLst>
                                        <p:tav tm="0">
                                          <p:val>
                                            <p:strVal val="#ppt_x"/>
                                          </p:val>
                                        </p:tav>
                                        <p:tav tm="100000">
                                          <p:val>
                                            <p:strVal val="#ppt_x"/>
                                          </p:val>
                                        </p:tav>
                                      </p:tavLst>
                                    </p:anim>
                                    <p:anim calcmode="lin" valueType="num">
                                      <p:cBhvr>
                                        <p:cTn id="32" dur="1000" fill="hold"/>
                                        <p:tgtEl>
                                          <p:spTgt spid="45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p:tmAbs val="0"/>
                                  </p:iterate>
                                  <p:childTnLst>
                                    <p:set>
                                      <p:cBhvr>
                                        <p:cTn id="36" fill="hold"/>
                                        <p:tgtEl>
                                          <p:spTgt spid="460"/>
                                        </p:tgtEl>
                                        <p:attrNameLst>
                                          <p:attrName>style.visibility</p:attrName>
                                        </p:attrNameLst>
                                      </p:cBhvr>
                                      <p:to>
                                        <p:strVal val="visible"/>
                                      </p:to>
                                    </p:set>
                                    <p:anim calcmode="lin" valueType="num">
                                      <p:cBhvr>
                                        <p:cTn id="37" dur="1000" fill="hold"/>
                                        <p:tgtEl>
                                          <p:spTgt spid="460"/>
                                        </p:tgtEl>
                                        <p:attrNameLst>
                                          <p:attrName>ppt_x</p:attrName>
                                        </p:attrNameLst>
                                      </p:cBhvr>
                                      <p:tavLst>
                                        <p:tav tm="0">
                                          <p:val>
                                            <p:strVal val="#ppt_x"/>
                                          </p:val>
                                        </p:tav>
                                        <p:tav tm="100000">
                                          <p:val>
                                            <p:strVal val="#ppt_x"/>
                                          </p:val>
                                        </p:tav>
                                      </p:tavLst>
                                    </p:anim>
                                    <p:anim calcmode="lin" valueType="num">
                                      <p:cBhvr>
                                        <p:cTn id="38" dur="1000" fill="hold"/>
                                        <p:tgtEl>
                                          <p:spTgt spid="4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animBg="1" advAuto="0"/>
      <p:bldP spid="456" grpId="0" animBg="1" advAuto="0"/>
      <p:bldP spid="457" grpId="0" animBg="1" advAuto="0"/>
      <p:bldP spid="458" grpId="0" animBg="1" advAuto="0"/>
      <p:bldP spid="459" grpId="0" animBg="1" advAuto="0"/>
      <p:bldP spid="460"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lnSpcReduction="10000"/>
          </a:bodyPr>
          <a:lstStyle>
            <a:lvl1pPr defTabSz="461283">
              <a:defRPr sz="6298" b="1">
                <a:latin typeface="+mn-lt"/>
                <a:ea typeface="+mn-ea"/>
                <a:cs typeface="+mn-cs"/>
                <a:sym typeface="Helvetica"/>
              </a:defRPr>
            </a:lvl1pPr>
          </a:lstStyle>
          <a:p>
            <a:pPr algn="ctr"/>
            <a:r>
              <a:rPr sz="3321" dirty="0" err="1"/>
              <a:t>Jetzt</a:t>
            </a:r>
            <a:r>
              <a:rPr sz="3321" dirty="0"/>
              <a:t> Sie</a:t>
            </a:r>
            <a:r>
              <a:rPr lang="de-DE" sz="3321" dirty="0"/>
              <a:t>…</a:t>
            </a:r>
            <a:r>
              <a:rPr sz="3321" dirty="0"/>
              <a:t> </a:t>
            </a:r>
          </a:p>
        </p:txBody>
      </p:sp>
      <p:pic>
        <p:nvPicPr>
          <p:cNvPr id="466" name="Bildschirmfoto 2021-04-13 um 07.30.17.png" descr="Bildschirmfoto 2021-04-13 um 07.30.17.png"/>
          <p:cNvPicPr>
            <a:picLocks noChangeAspect="1"/>
          </p:cNvPicPr>
          <p:nvPr/>
        </p:nvPicPr>
        <p:blipFill>
          <a:blip r:embed="rId3"/>
          <a:stretch>
            <a:fillRect/>
          </a:stretch>
        </p:blipFill>
        <p:spPr>
          <a:xfrm>
            <a:off x="3166084" y="1648620"/>
            <a:ext cx="5683626" cy="1800654"/>
          </a:xfrm>
          <a:prstGeom prst="rect">
            <a:avLst/>
          </a:prstGeom>
          <a:ln w="12700">
            <a:miter lim="400000"/>
          </a:ln>
        </p:spPr>
      </p:pic>
      <p:pic>
        <p:nvPicPr>
          <p:cNvPr id="467" name="Bildschirmfoto 2021-04-13 um 07.39.42.png" descr="Bildschirmfoto 2021-04-13 um 07.39.42.png"/>
          <p:cNvPicPr>
            <a:picLocks noChangeAspect="1"/>
          </p:cNvPicPr>
          <p:nvPr/>
        </p:nvPicPr>
        <p:blipFill>
          <a:blip r:embed="rId4"/>
          <a:stretch>
            <a:fillRect/>
          </a:stretch>
        </p:blipFill>
        <p:spPr>
          <a:xfrm>
            <a:off x="3166084" y="3772121"/>
            <a:ext cx="1348440" cy="556965"/>
          </a:xfrm>
          <a:prstGeom prst="rect">
            <a:avLst/>
          </a:prstGeom>
          <a:ln w="12700">
            <a:miter lim="400000"/>
          </a:ln>
        </p:spPr>
      </p:pic>
      <p:pic>
        <p:nvPicPr>
          <p:cNvPr id="468" name="Bildschirmfoto 2021-04-13 um 07.39.48.png" descr="Bildschirmfoto 2021-04-13 um 07.39.48.png"/>
          <p:cNvPicPr>
            <a:picLocks noChangeAspect="1"/>
          </p:cNvPicPr>
          <p:nvPr/>
        </p:nvPicPr>
        <p:blipFill>
          <a:blip r:embed="rId5"/>
          <a:stretch>
            <a:fillRect/>
          </a:stretch>
        </p:blipFill>
        <p:spPr>
          <a:xfrm>
            <a:off x="5443688" y="3772121"/>
            <a:ext cx="1304623" cy="617241"/>
          </a:xfrm>
          <a:prstGeom prst="rect">
            <a:avLst/>
          </a:prstGeom>
          <a:ln w="12700">
            <a:miter lim="400000"/>
          </a:ln>
        </p:spPr>
      </p:pic>
      <p:pic>
        <p:nvPicPr>
          <p:cNvPr id="469" name="Bildschirmfoto 2021-04-13 um 07.39.53.png" descr="Bildschirmfoto 2021-04-13 um 07.39.53.png"/>
          <p:cNvPicPr>
            <a:picLocks noChangeAspect="1"/>
          </p:cNvPicPr>
          <p:nvPr/>
        </p:nvPicPr>
        <p:blipFill>
          <a:blip r:embed="rId6"/>
          <a:stretch>
            <a:fillRect/>
          </a:stretch>
        </p:blipFill>
        <p:spPr>
          <a:xfrm>
            <a:off x="7880152" y="3711844"/>
            <a:ext cx="1142553" cy="617242"/>
          </a:xfrm>
          <a:prstGeom prst="rect">
            <a:avLst/>
          </a:prstGeom>
          <a:ln w="12700">
            <a:miter lim="400000"/>
          </a:ln>
        </p:spPr>
      </p:pic>
    </p:spTree>
    <p:extLst>
      <p:ext uri="{BB962C8B-B14F-4D97-AF65-F5344CB8AC3E}">
        <p14:creationId xmlns:p14="http://schemas.microsoft.com/office/powerpoint/2010/main" val="3326653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Bildschirmfoto 2021-04-13 um 07.30.17.png" descr="Bildschirmfoto 2021-04-13 um 07.30.17.png"/>
          <p:cNvPicPr>
            <a:picLocks noChangeAspect="1"/>
          </p:cNvPicPr>
          <p:nvPr/>
        </p:nvPicPr>
        <p:blipFill>
          <a:blip r:embed="rId3"/>
          <a:stretch>
            <a:fillRect/>
          </a:stretch>
        </p:blipFill>
        <p:spPr>
          <a:xfrm>
            <a:off x="3585894" y="1272601"/>
            <a:ext cx="5020212" cy="1590475"/>
          </a:xfrm>
          <a:prstGeom prst="rect">
            <a:avLst/>
          </a:prstGeom>
          <a:ln w="12700">
            <a:miter lim="400000"/>
          </a:ln>
        </p:spPr>
      </p:pic>
      <p:pic>
        <p:nvPicPr>
          <p:cNvPr id="467" name="Bildschirmfoto 2021-04-13 um 07.39.42.png" descr="Bildschirmfoto 2021-04-13 um 07.39.42.png"/>
          <p:cNvPicPr>
            <a:picLocks noChangeAspect="1"/>
          </p:cNvPicPr>
          <p:nvPr/>
        </p:nvPicPr>
        <p:blipFill>
          <a:blip r:embed="rId4"/>
          <a:stretch>
            <a:fillRect/>
          </a:stretch>
        </p:blipFill>
        <p:spPr>
          <a:xfrm>
            <a:off x="2993417" y="3572424"/>
            <a:ext cx="1348440" cy="556965"/>
          </a:xfrm>
          <a:prstGeom prst="rect">
            <a:avLst/>
          </a:prstGeom>
          <a:ln w="12700">
            <a:miter lim="400000"/>
          </a:ln>
        </p:spPr>
      </p:pic>
      <p:pic>
        <p:nvPicPr>
          <p:cNvPr id="468" name="Bildschirmfoto 2021-04-13 um 07.39.48.png" descr="Bildschirmfoto 2021-04-13 um 07.39.48.png"/>
          <p:cNvPicPr>
            <a:picLocks noChangeAspect="1"/>
          </p:cNvPicPr>
          <p:nvPr/>
        </p:nvPicPr>
        <p:blipFill>
          <a:blip r:embed="rId5"/>
          <a:stretch>
            <a:fillRect/>
          </a:stretch>
        </p:blipFill>
        <p:spPr>
          <a:xfrm>
            <a:off x="5479415" y="3542286"/>
            <a:ext cx="1304623" cy="617241"/>
          </a:xfrm>
          <a:prstGeom prst="rect">
            <a:avLst/>
          </a:prstGeom>
          <a:ln w="12700">
            <a:miter lim="400000"/>
          </a:ln>
        </p:spPr>
      </p:pic>
      <p:pic>
        <p:nvPicPr>
          <p:cNvPr id="469" name="Bildschirmfoto 2021-04-13 um 07.39.53.png" descr="Bildschirmfoto 2021-04-13 um 07.39.53.png"/>
          <p:cNvPicPr>
            <a:picLocks noChangeAspect="1"/>
          </p:cNvPicPr>
          <p:nvPr/>
        </p:nvPicPr>
        <p:blipFill>
          <a:blip r:embed="rId6"/>
          <a:stretch>
            <a:fillRect/>
          </a:stretch>
        </p:blipFill>
        <p:spPr>
          <a:xfrm>
            <a:off x="7921595" y="3572423"/>
            <a:ext cx="1142553" cy="617242"/>
          </a:xfrm>
          <a:prstGeom prst="rect">
            <a:avLst/>
          </a:prstGeom>
          <a:ln w="12700">
            <a:miter lim="400000"/>
          </a:ln>
        </p:spPr>
      </p:pic>
      <p:pic>
        <p:nvPicPr>
          <p:cNvPr id="470" name="Bildschirmfoto 2021-04-13 um 07.40.04.png" descr="Bildschirmfoto 2021-04-13 um 07.40.04.png"/>
          <p:cNvPicPr>
            <a:picLocks noChangeAspect="1"/>
          </p:cNvPicPr>
          <p:nvPr/>
        </p:nvPicPr>
        <p:blipFill>
          <a:blip r:embed="rId7"/>
          <a:stretch>
            <a:fillRect/>
          </a:stretch>
        </p:blipFill>
        <p:spPr>
          <a:xfrm>
            <a:off x="2968416" y="4581990"/>
            <a:ext cx="1398443" cy="910829"/>
          </a:xfrm>
          <a:prstGeom prst="rect">
            <a:avLst/>
          </a:prstGeom>
          <a:ln w="12700">
            <a:miter lim="400000"/>
          </a:ln>
        </p:spPr>
      </p:pic>
      <p:pic>
        <p:nvPicPr>
          <p:cNvPr id="471" name="Bildschirmfoto 2021-04-13 um 07.40.11.png" descr="Bildschirmfoto 2021-04-13 um 07.40.11.png"/>
          <p:cNvPicPr>
            <a:picLocks noChangeAspect="1"/>
          </p:cNvPicPr>
          <p:nvPr/>
        </p:nvPicPr>
        <p:blipFill>
          <a:blip r:embed="rId8"/>
          <a:stretch>
            <a:fillRect/>
          </a:stretch>
        </p:blipFill>
        <p:spPr>
          <a:xfrm>
            <a:off x="5485201" y="4581990"/>
            <a:ext cx="1293051" cy="910829"/>
          </a:xfrm>
          <a:prstGeom prst="rect">
            <a:avLst/>
          </a:prstGeom>
          <a:ln w="12700">
            <a:miter lim="400000"/>
          </a:ln>
        </p:spPr>
      </p:pic>
      <p:pic>
        <p:nvPicPr>
          <p:cNvPr id="472" name="Bildschirmfoto 2021-04-13 um 07.40.17.png" descr="Bildschirmfoto 2021-04-13 um 07.40.17.png"/>
          <p:cNvPicPr>
            <a:picLocks noChangeAspect="1"/>
          </p:cNvPicPr>
          <p:nvPr/>
        </p:nvPicPr>
        <p:blipFill>
          <a:blip r:embed="rId9"/>
          <a:stretch>
            <a:fillRect/>
          </a:stretch>
        </p:blipFill>
        <p:spPr>
          <a:xfrm>
            <a:off x="7864078" y="4558978"/>
            <a:ext cx="1205508" cy="910829"/>
          </a:xfrm>
          <a:prstGeom prst="rect">
            <a:avLst/>
          </a:prstGeom>
          <a:ln w="12700">
            <a:miter lim="400000"/>
          </a:ln>
        </p:spPr>
      </p:pic>
    </p:spTree>
    <p:extLst>
      <p:ext uri="{BB962C8B-B14F-4D97-AF65-F5344CB8AC3E}">
        <p14:creationId xmlns:p14="http://schemas.microsoft.com/office/powerpoint/2010/main" val="26771025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70"/>
                                        </p:tgtEl>
                                        <p:attrNameLst>
                                          <p:attrName>style.visibility</p:attrName>
                                        </p:attrNameLst>
                                      </p:cBhvr>
                                      <p:to>
                                        <p:strVal val="visible"/>
                                      </p:to>
                                    </p:set>
                                    <p:anim calcmode="lin" valueType="num">
                                      <p:cBhvr>
                                        <p:cTn id="7" dur="1000" fill="hold"/>
                                        <p:tgtEl>
                                          <p:spTgt spid="470"/>
                                        </p:tgtEl>
                                        <p:attrNameLst>
                                          <p:attrName>ppt_x</p:attrName>
                                        </p:attrNameLst>
                                      </p:cBhvr>
                                      <p:tavLst>
                                        <p:tav tm="0">
                                          <p:val>
                                            <p:strVal val="#ppt_x"/>
                                          </p:val>
                                        </p:tav>
                                        <p:tav tm="100000">
                                          <p:val>
                                            <p:strVal val="#ppt_x"/>
                                          </p:val>
                                        </p:tav>
                                      </p:tavLst>
                                    </p:anim>
                                    <p:anim calcmode="lin" valueType="num">
                                      <p:cBhvr>
                                        <p:cTn id="8" dur="1000" fill="hold"/>
                                        <p:tgtEl>
                                          <p:spTgt spid="47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471"/>
                                        </p:tgtEl>
                                        <p:attrNameLst>
                                          <p:attrName>style.visibility</p:attrName>
                                        </p:attrNameLst>
                                      </p:cBhvr>
                                      <p:to>
                                        <p:strVal val="visible"/>
                                      </p:to>
                                    </p:set>
                                    <p:anim calcmode="lin" valueType="num">
                                      <p:cBhvr>
                                        <p:cTn id="13" dur="1000" fill="hold"/>
                                        <p:tgtEl>
                                          <p:spTgt spid="471"/>
                                        </p:tgtEl>
                                        <p:attrNameLst>
                                          <p:attrName>ppt_x</p:attrName>
                                        </p:attrNameLst>
                                      </p:cBhvr>
                                      <p:tavLst>
                                        <p:tav tm="0">
                                          <p:val>
                                            <p:strVal val="#ppt_x"/>
                                          </p:val>
                                        </p:tav>
                                        <p:tav tm="100000">
                                          <p:val>
                                            <p:strVal val="#ppt_x"/>
                                          </p:val>
                                        </p:tav>
                                      </p:tavLst>
                                    </p:anim>
                                    <p:anim calcmode="lin" valueType="num">
                                      <p:cBhvr>
                                        <p:cTn id="14" dur="1000" fill="hold"/>
                                        <p:tgtEl>
                                          <p:spTgt spid="47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472"/>
                                        </p:tgtEl>
                                        <p:attrNameLst>
                                          <p:attrName>style.visibility</p:attrName>
                                        </p:attrNameLst>
                                      </p:cBhvr>
                                      <p:to>
                                        <p:strVal val="visible"/>
                                      </p:to>
                                    </p:set>
                                    <p:anim calcmode="lin" valueType="num">
                                      <p:cBhvr>
                                        <p:cTn id="19" dur="1000" fill="hold"/>
                                        <p:tgtEl>
                                          <p:spTgt spid="472"/>
                                        </p:tgtEl>
                                        <p:attrNameLst>
                                          <p:attrName>ppt_x</p:attrName>
                                        </p:attrNameLst>
                                      </p:cBhvr>
                                      <p:tavLst>
                                        <p:tav tm="0">
                                          <p:val>
                                            <p:strVal val="#ppt_x"/>
                                          </p:val>
                                        </p:tav>
                                        <p:tav tm="100000">
                                          <p:val>
                                            <p:strVal val="#ppt_x"/>
                                          </p:val>
                                        </p:tav>
                                      </p:tavLst>
                                    </p:anim>
                                    <p:anim calcmode="lin" valueType="num">
                                      <p:cBhvr>
                                        <p:cTn id="20" dur="1000" fill="hold"/>
                                        <p:tgtEl>
                                          <p:spTgt spid="4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advAuto="0"/>
      <p:bldP spid="471" grpId="0" animBg="1" advAuto="0"/>
      <p:bldP spid="47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lvl1pPr defTabSz="382767">
              <a:defRPr sz="5226" b="1">
                <a:latin typeface="+mn-lt"/>
                <a:ea typeface="+mn-ea"/>
                <a:cs typeface="+mn-cs"/>
                <a:sym typeface="Helvetica"/>
              </a:defRPr>
            </a:lvl1pPr>
          </a:lstStyle>
          <a:p>
            <a:pPr algn="ctr"/>
            <a:r>
              <a:rPr sz="2800" dirty="0" err="1"/>
              <a:t>Wortkarten</a:t>
            </a:r>
            <a:r>
              <a:rPr sz="2800" dirty="0"/>
              <a:t>: </a:t>
            </a:r>
            <a:r>
              <a:rPr sz="2800" dirty="0" err="1"/>
              <a:t>einsilbige</a:t>
            </a:r>
            <a:r>
              <a:rPr sz="2800" dirty="0"/>
              <a:t> Substantive </a:t>
            </a:r>
          </a:p>
        </p:txBody>
      </p:sp>
      <p:pic>
        <p:nvPicPr>
          <p:cNvPr id="478" name="Bildschirmfoto 2021-04-13 um 07.30.17.png" descr="Bildschirmfoto 2021-04-13 um 07.30.17.png"/>
          <p:cNvPicPr>
            <a:picLocks noChangeAspect="1"/>
          </p:cNvPicPr>
          <p:nvPr/>
        </p:nvPicPr>
        <p:blipFill>
          <a:blip r:embed="rId3"/>
          <a:stretch>
            <a:fillRect/>
          </a:stretch>
        </p:blipFill>
        <p:spPr>
          <a:xfrm>
            <a:off x="3816226" y="1779607"/>
            <a:ext cx="4559547" cy="1444530"/>
          </a:xfrm>
          <a:prstGeom prst="rect">
            <a:avLst/>
          </a:prstGeom>
          <a:ln w="12700">
            <a:miter lim="400000"/>
          </a:ln>
        </p:spPr>
      </p:pic>
      <p:pic>
        <p:nvPicPr>
          <p:cNvPr id="479" name="Bildschirmfoto 2021-04-13 um 07.44.24.png" descr="Bildschirmfoto 2021-04-13 um 07.44.24.png"/>
          <p:cNvPicPr>
            <a:picLocks noChangeAspect="1"/>
          </p:cNvPicPr>
          <p:nvPr/>
        </p:nvPicPr>
        <p:blipFill>
          <a:blip r:embed="rId4"/>
          <a:stretch>
            <a:fillRect/>
          </a:stretch>
        </p:blipFill>
        <p:spPr>
          <a:xfrm>
            <a:off x="3428432" y="3553372"/>
            <a:ext cx="796809" cy="480429"/>
          </a:xfrm>
          <a:prstGeom prst="rect">
            <a:avLst/>
          </a:prstGeom>
          <a:ln w="12700">
            <a:miter lim="400000"/>
          </a:ln>
        </p:spPr>
      </p:pic>
      <p:pic>
        <p:nvPicPr>
          <p:cNvPr id="480" name="Bildschirmfoto 2021-04-13 um 07.44.42.png" descr="Bildschirmfoto 2021-04-13 um 07.44.42.png"/>
          <p:cNvPicPr>
            <a:picLocks noChangeAspect="1"/>
          </p:cNvPicPr>
          <p:nvPr/>
        </p:nvPicPr>
        <p:blipFill>
          <a:blip r:embed="rId5"/>
          <a:stretch>
            <a:fillRect/>
          </a:stretch>
        </p:blipFill>
        <p:spPr>
          <a:xfrm>
            <a:off x="5352170" y="3562937"/>
            <a:ext cx="1215125" cy="461298"/>
          </a:xfrm>
          <a:prstGeom prst="rect">
            <a:avLst/>
          </a:prstGeom>
          <a:ln w="12700">
            <a:miter lim="400000"/>
          </a:ln>
        </p:spPr>
      </p:pic>
      <p:pic>
        <p:nvPicPr>
          <p:cNvPr id="481" name="Bildschirmfoto 2021-04-13 um 07.45.03.png" descr="Bildschirmfoto 2021-04-13 um 07.45.03.png"/>
          <p:cNvPicPr>
            <a:picLocks noChangeAspect="1"/>
          </p:cNvPicPr>
          <p:nvPr/>
        </p:nvPicPr>
        <p:blipFill>
          <a:blip r:embed="rId6"/>
          <a:stretch>
            <a:fillRect/>
          </a:stretch>
        </p:blipFill>
        <p:spPr>
          <a:xfrm>
            <a:off x="7692382" y="3562937"/>
            <a:ext cx="933847" cy="461298"/>
          </a:xfrm>
          <a:prstGeom prst="rect">
            <a:avLst/>
          </a:prstGeom>
          <a:ln w="12700">
            <a:miter lim="400000"/>
          </a:ln>
        </p:spPr>
      </p:pic>
      <p:pic>
        <p:nvPicPr>
          <p:cNvPr id="482" name="Bildschirmfoto 2021-04-13 um 07.45.13.png" descr="Bildschirmfoto 2021-04-13 um 07.45.13.png"/>
          <p:cNvPicPr>
            <a:picLocks noChangeAspect="1"/>
          </p:cNvPicPr>
          <p:nvPr/>
        </p:nvPicPr>
        <p:blipFill>
          <a:blip r:embed="rId7"/>
          <a:stretch>
            <a:fillRect/>
          </a:stretch>
        </p:blipFill>
        <p:spPr>
          <a:xfrm>
            <a:off x="3031598" y="4362901"/>
            <a:ext cx="1590474" cy="1138536"/>
          </a:xfrm>
          <a:prstGeom prst="rect">
            <a:avLst/>
          </a:prstGeom>
          <a:ln w="12700">
            <a:miter lim="400000"/>
          </a:ln>
        </p:spPr>
      </p:pic>
      <p:pic>
        <p:nvPicPr>
          <p:cNvPr id="483" name="Bildschirmfoto 2021-04-13 um 07.45.23.png" descr="Bildschirmfoto 2021-04-13 um 07.45.23.png"/>
          <p:cNvPicPr>
            <a:picLocks noChangeAspect="1"/>
          </p:cNvPicPr>
          <p:nvPr/>
        </p:nvPicPr>
        <p:blipFill>
          <a:blip r:embed="rId8"/>
          <a:stretch>
            <a:fillRect/>
          </a:stretch>
        </p:blipFill>
        <p:spPr>
          <a:xfrm>
            <a:off x="5039031" y="4353470"/>
            <a:ext cx="1841400" cy="1109885"/>
          </a:xfrm>
          <a:prstGeom prst="rect">
            <a:avLst/>
          </a:prstGeom>
          <a:ln w="12700">
            <a:miter lim="400000"/>
          </a:ln>
        </p:spPr>
      </p:pic>
      <p:pic>
        <p:nvPicPr>
          <p:cNvPr id="484" name="Bildschirmfoto 2021-04-13 um 07.45.28.png" descr="Bildschirmfoto 2021-04-13 um 07.45.28.png"/>
          <p:cNvPicPr>
            <a:picLocks noChangeAspect="1"/>
          </p:cNvPicPr>
          <p:nvPr/>
        </p:nvPicPr>
        <p:blipFill>
          <a:blip r:embed="rId9"/>
          <a:stretch>
            <a:fillRect/>
          </a:stretch>
        </p:blipFill>
        <p:spPr>
          <a:xfrm>
            <a:off x="7389207" y="4386863"/>
            <a:ext cx="1540196" cy="1043096"/>
          </a:xfrm>
          <a:prstGeom prst="rect">
            <a:avLst/>
          </a:prstGeom>
          <a:ln w="12700">
            <a:miter lim="400000"/>
          </a:ln>
        </p:spPr>
      </p:pic>
    </p:spTree>
    <p:extLst>
      <p:ext uri="{BB962C8B-B14F-4D97-AF65-F5344CB8AC3E}">
        <p14:creationId xmlns:p14="http://schemas.microsoft.com/office/powerpoint/2010/main" val="304376604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79"/>
                                        </p:tgtEl>
                                        <p:attrNameLst>
                                          <p:attrName>style.visibility</p:attrName>
                                        </p:attrNameLst>
                                      </p:cBhvr>
                                      <p:to>
                                        <p:strVal val="visible"/>
                                      </p:to>
                                    </p:set>
                                    <p:anim calcmode="lin" valueType="num">
                                      <p:cBhvr>
                                        <p:cTn id="7" dur="1000" fill="hold"/>
                                        <p:tgtEl>
                                          <p:spTgt spid="479"/>
                                        </p:tgtEl>
                                        <p:attrNameLst>
                                          <p:attrName>ppt_x</p:attrName>
                                        </p:attrNameLst>
                                      </p:cBhvr>
                                      <p:tavLst>
                                        <p:tav tm="0">
                                          <p:val>
                                            <p:strVal val="#ppt_x"/>
                                          </p:val>
                                        </p:tav>
                                        <p:tav tm="100000">
                                          <p:val>
                                            <p:strVal val="#ppt_x"/>
                                          </p:val>
                                        </p:tav>
                                      </p:tavLst>
                                    </p:anim>
                                    <p:anim calcmode="lin" valueType="num">
                                      <p:cBhvr>
                                        <p:cTn id="8" dur="1000" fill="hold"/>
                                        <p:tgtEl>
                                          <p:spTgt spid="47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482"/>
                                        </p:tgtEl>
                                        <p:attrNameLst>
                                          <p:attrName>style.visibility</p:attrName>
                                        </p:attrNameLst>
                                      </p:cBhvr>
                                      <p:to>
                                        <p:strVal val="visible"/>
                                      </p:to>
                                    </p:set>
                                    <p:anim calcmode="lin" valueType="num">
                                      <p:cBhvr>
                                        <p:cTn id="13" dur="1000" fill="hold"/>
                                        <p:tgtEl>
                                          <p:spTgt spid="482"/>
                                        </p:tgtEl>
                                        <p:attrNameLst>
                                          <p:attrName>ppt_x</p:attrName>
                                        </p:attrNameLst>
                                      </p:cBhvr>
                                      <p:tavLst>
                                        <p:tav tm="0">
                                          <p:val>
                                            <p:strVal val="#ppt_x"/>
                                          </p:val>
                                        </p:tav>
                                        <p:tav tm="100000">
                                          <p:val>
                                            <p:strVal val="#ppt_x"/>
                                          </p:val>
                                        </p:tav>
                                      </p:tavLst>
                                    </p:anim>
                                    <p:anim calcmode="lin" valueType="num">
                                      <p:cBhvr>
                                        <p:cTn id="14" dur="1000" fill="hold"/>
                                        <p:tgtEl>
                                          <p:spTgt spid="48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480"/>
                                        </p:tgtEl>
                                        <p:attrNameLst>
                                          <p:attrName>style.visibility</p:attrName>
                                        </p:attrNameLst>
                                      </p:cBhvr>
                                      <p:to>
                                        <p:strVal val="visible"/>
                                      </p:to>
                                    </p:set>
                                    <p:anim calcmode="lin" valueType="num">
                                      <p:cBhvr>
                                        <p:cTn id="19" dur="1000" fill="hold"/>
                                        <p:tgtEl>
                                          <p:spTgt spid="480"/>
                                        </p:tgtEl>
                                        <p:attrNameLst>
                                          <p:attrName>ppt_x</p:attrName>
                                        </p:attrNameLst>
                                      </p:cBhvr>
                                      <p:tavLst>
                                        <p:tav tm="0">
                                          <p:val>
                                            <p:strVal val="#ppt_x"/>
                                          </p:val>
                                        </p:tav>
                                        <p:tav tm="100000">
                                          <p:val>
                                            <p:strVal val="#ppt_x"/>
                                          </p:val>
                                        </p:tav>
                                      </p:tavLst>
                                    </p:anim>
                                    <p:anim calcmode="lin" valueType="num">
                                      <p:cBhvr>
                                        <p:cTn id="20" dur="1000" fill="hold"/>
                                        <p:tgtEl>
                                          <p:spTgt spid="48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p:tmAbs val="0"/>
                                  </p:iterate>
                                  <p:childTnLst>
                                    <p:set>
                                      <p:cBhvr>
                                        <p:cTn id="24" fill="hold"/>
                                        <p:tgtEl>
                                          <p:spTgt spid="483"/>
                                        </p:tgtEl>
                                        <p:attrNameLst>
                                          <p:attrName>style.visibility</p:attrName>
                                        </p:attrNameLst>
                                      </p:cBhvr>
                                      <p:to>
                                        <p:strVal val="visible"/>
                                      </p:to>
                                    </p:set>
                                    <p:anim calcmode="lin" valueType="num">
                                      <p:cBhvr>
                                        <p:cTn id="25" dur="1000" fill="hold"/>
                                        <p:tgtEl>
                                          <p:spTgt spid="483"/>
                                        </p:tgtEl>
                                        <p:attrNameLst>
                                          <p:attrName>ppt_x</p:attrName>
                                        </p:attrNameLst>
                                      </p:cBhvr>
                                      <p:tavLst>
                                        <p:tav tm="0">
                                          <p:val>
                                            <p:strVal val="#ppt_x"/>
                                          </p:val>
                                        </p:tav>
                                        <p:tav tm="100000">
                                          <p:val>
                                            <p:strVal val="#ppt_x"/>
                                          </p:val>
                                        </p:tav>
                                      </p:tavLst>
                                    </p:anim>
                                    <p:anim calcmode="lin" valueType="num">
                                      <p:cBhvr>
                                        <p:cTn id="26" dur="1000" fill="hold"/>
                                        <p:tgtEl>
                                          <p:spTgt spid="48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p:tmAbs val="0"/>
                                  </p:iterate>
                                  <p:childTnLst>
                                    <p:set>
                                      <p:cBhvr>
                                        <p:cTn id="30" fill="hold"/>
                                        <p:tgtEl>
                                          <p:spTgt spid="481"/>
                                        </p:tgtEl>
                                        <p:attrNameLst>
                                          <p:attrName>style.visibility</p:attrName>
                                        </p:attrNameLst>
                                      </p:cBhvr>
                                      <p:to>
                                        <p:strVal val="visible"/>
                                      </p:to>
                                    </p:set>
                                    <p:anim calcmode="lin" valueType="num">
                                      <p:cBhvr>
                                        <p:cTn id="31" dur="1000" fill="hold"/>
                                        <p:tgtEl>
                                          <p:spTgt spid="481"/>
                                        </p:tgtEl>
                                        <p:attrNameLst>
                                          <p:attrName>ppt_x</p:attrName>
                                        </p:attrNameLst>
                                      </p:cBhvr>
                                      <p:tavLst>
                                        <p:tav tm="0">
                                          <p:val>
                                            <p:strVal val="#ppt_x"/>
                                          </p:val>
                                        </p:tav>
                                        <p:tav tm="100000">
                                          <p:val>
                                            <p:strVal val="#ppt_x"/>
                                          </p:val>
                                        </p:tav>
                                      </p:tavLst>
                                    </p:anim>
                                    <p:anim calcmode="lin" valueType="num">
                                      <p:cBhvr>
                                        <p:cTn id="32" dur="1000" fill="hold"/>
                                        <p:tgtEl>
                                          <p:spTgt spid="48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p:tmAbs val="0"/>
                                  </p:iterate>
                                  <p:childTnLst>
                                    <p:set>
                                      <p:cBhvr>
                                        <p:cTn id="36" fill="hold"/>
                                        <p:tgtEl>
                                          <p:spTgt spid="484"/>
                                        </p:tgtEl>
                                        <p:attrNameLst>
                                          <p:attrName>style.visibility</p:attrName>
                                        </p:attrNameLst>
                                      </p:cBhvr>
                                      <p:to>
                                        <p:strVal val="visible"/>
                                      </p:to>
                                    </p:set>
                                    <p:anim calcmode="lin" valueType="num">
                                      <p:cBhvr>
                                        <p:cTn id="37" dur="1000" fill="hold"/>
                                        <p:tgtEl>
                                          <p:spTgt spid="484"/>
                                        </p:tgtEl>
                                        <p:attrNameLst>
                                          <p:attrName>ppt_x</p:attrName>
                                        </p:attrNameLst>
                                      </p:cBhvr>
                                      <p:tavLst>
                                        <p:tav tm="0">
                                          <p:val>
                                            <p:strVal val="#ppt_x"/>
                                          </p:val>
                                        </p:tav>
                                        <p:tav tm="100000">
                                          <p:val>
                                            <p:strVal val="#ppt_x"/>
                                          </p:val>
                                        </p:tav>
                                      </p:tavLst>
                                    </p:anim>
                                    <p:anim calcmode="lin" valueType="num">
                                      <p:cBhvr>
                                        <p:cTn id="38" dur="1000" fill="hold"/>
                                        <p:tgtEl>
                                          <p:spTgt spid="4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animBg="1" advAuto="0"/>
      <p:bldP spid="480" grpId="0" animBg="1" advAuto="0"/>
      <p:bldP spid="481" grpId="0" animBg="1" advAuto="0"/>
      <p:bldP spid="482" grpId="0" animBg="1" advAuto="0"/>
      <p:bldP spid="483" grpId="0" animBg="1" advAuto="0"/>
      <p:bldP spid="48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Autofit/>
          </a:bodyPr>
          <a:lstStyle>
            <a:lvl1pPr defTabSz="461283">
              <a:defRPr sz="6298" b="1">
                <a:latin typeface="+mn-lt"/>
                <a:ea typeface="+mn-ea"/>
                <a:cs typeface="+mn-cs"/>
                <a:sym typeface="Helvetica"/>
              </a:defRPr>
            </a:lvl1pPr>
          </a:lstStyle>
          <a:p>
            <a:pPr algn="ctr"/>
            <a:r>
              <a:rPr sz="2800" dirty="0" err="1"/>
              <a:t>Jetzt</a:t>
            </a:r>
            <a:r>
              <a:rPr sz="2800" dirty="0"/>
              <a:t> Sie</a:t>
            </a:r>
            <a:r>
              <a:rPr lang="de-DE" sz="2800" dirty="0"/>
              <a:t>…</a:t>
            </a:r>
            <a:r>
              <a:rPr sz="2800" dirty="0"/>
              <a:t> </a:t>
            </a:r>
          </a:p>
        </p:txBody>
      </p:sp>
      <p:pic>
        <p:nvPicPr>
          <p:cNvPr id="490" name="Bildschirmfoto 2021-04-13 um 07.30.17.png" descr="Bildschirmfoto 2021-04-13 um 07.30.17.png"/>
          <p:cNvPicPr>
            <a:picLocks noChangeAspect="1"/>
          </p:cNvPicPr>
          <p:nvPr/>
        </p:nvPicPr>
        <p:blipFill>
          <a:blip r:embed="rId3"/>
          <a:stretch>
            <a:fillRect/>
          </a:stretch>
        </p:blipFill>
        <p:spPr>
          <a:xfrm>
            <a:off x="3720662" y="1773595"/>
            <a:ext cx="4414462" cy="1398565"/>
          </a:xfrm>
          <a:prstGeom prst="rect">
            <a:avLst/>
          </a:prstGeom>
          <a:ln w="12700">
            <a:miter lim="400000"/>
          </a:ln>
        </p:spPr>
      </p:pic>
      <p:pic>
        <p:nvPicPr>
          <p:cNvPr id="491" name="Bildschirmfoto 2021-04-13 um 07.48.45.png" descr="Bildschirmfoto 2021-04-13 um 07.48.45.png"/>
          <p:cNvPicPr>
            <a:picLocks noChangeAspect="1"/>
          </p:cNvPicPr>
          <p:nvPr/>
        </p:nvPicPr>
        <p:blipFill>
          <a:blip r:embed="rId4"/>
          <a:stretch>
            <a:fillRect/>
          </a:stretch>
        </p:blipFill>
        <p:spPr>
          <a:xfrm>
            <a:off x="3304211" y="3715348"/>
            <a:ext cx="949730" cy="469003"/>
          </a:xfrm>
          <a:prstGeom prst="rect">
            <a:avLst/>
          </a:prstGeom>
          <a:ln w="12700">
            <a:miter lim="400000"/>
          </a:ln>
        </p:spPr>
      </p:pic>
      <p:pic>
        <p:nvPicPr>
          <p:cNvPr id="492" name="Bildschirmfoto 2021-04-13 um 07.48.52.png" descr="Bildschirmfoto 2021-04-13 um 07.48.52.png"/>
          <p:cNvPicPr>
            <a:picLocks noChangeAspect="1"/>
          </p:cNvPicPr>
          <p:nvPr/>
        </p:nvPicPr>
        <p:blipFill>
          <a:blip r:embed="rId5"/>
          <a:stretch>
            <a:fillRect/>
          </a:stretch>
        </p:blipFill>
        <p:spPr>
          <a:xfrm>
            <a:off x="5568768" y="3715348"/>
            <a:ext cx="1054464" cy="447002"/>
          </a:xfrm>
          <a:prstGeom prst="rect">
            <a:avLst/>
          </a:prstGeom>
          <a:ln w="12700">
            <a:miter lim="400000"/>
          </a:ln>
        </p:spPr>
      </p:pic>
      <p:pic>
        <p:nvPicPr>
          <p:cNvPr id="493" name="Bildschirmfoto 2021-04-13 um 07.49.06.png" descr="Bildschirmfoto 2021-04-13 um 07.49.06.png"/>
          <p:cNvPicPr>
            <a:picLocks noChangeAspect="1"/>
          </p:cNvPicPr>
          <p:nvPr/>
        </p:nvPicPr>
        <p:blipFill>
          <a:blip r:embed="rId6"/>
          <a:stretch>
            <a:fillRect/>
          </a:stretch>
        </p:blipFill>
        <p:spPr>
          <a:xfrm>
            <a:off x="7938059" y="3685840"/>
            <a:ext cx="942521" cy="490628"/>
          </a:xfrm>
          <a:prstGeom prst="rect">
            <a:avLst/>
          </a:prstGeom>
          <a:ln w="12700">
            <a:miter lim="400000"/>
          </a:ln>
        </p:spPr>
      </p:pic>
    </p:spTree>
    <p:extLst>
      <p:ext uri="{BB962C8B-B14F-4D97-AF65-F5344CB8AC3E}">
        <p14:creationId xmlns:p14="http://schemas.microsoft.com/office/powerpoint/2010/main" val="51350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Bildschirmfoto 2021-04-13 um 07.30.17.png" descr="Bildschirmfoto 2021-04-13 um 07.30.17.png"/>
          <p:cNvPicPr>
            <a:picLocks noChangeAspect="1"/>
          </p:cNvPicPr>
          <p:nvPr/>
        </p:nvPicPr>
        <p:blipFill>
          <a:blip r:embed="rId3"/>
          <a:stretch>
            <a:fillRect/>
          </a:stretch>
        </p:blipFill>
        <p:spPr>
          <a:xfrm>
            <a:off x="3064682" y="1339019"/>
            <a:ext cx="5175428" cy="1639649"/>
          </a:xfrm>
          <a:prstGeom prst="rect">
            <a:avLst/>
          </a:prstGeom>
          <a:ln w="12700">
            <a:miter lim="400000"/>
          </a:ln>
        </p:spPr>
      </p:pic>
      <p:pic>
        <p:nvPicPr>
          <p:cNvPr id="491" name="Bildschirmfoto 2021-04-13 um 07.48.45.png" descr="Bildschirmfoto 2021-04-13 um 07.48.45.png"/>
          <p:cNvPicPr>
            <a:picLocks noChangeAspect="1"/>
          </p:cNvPicPr>
          <p:nvPr/>
        </p:nvPicPr>
        <p:blipFill>
          <a:blip r:embed="rId4"/>
          <a:stretch>
            <a:fillRect/>
          </a:stretch>
        </p:blipFill>
        <p:spPr>
          <a:xfrm>
            <a:off x="3095956" y="3194498"/>
            <a:ext cx="949730" cy="469003"/>
          </a:xfrm>
          <a:prstGeom prst="rect">
            <a:avLst/>
          </a:prstGeom>
          <a:ln w="12700">
            <a:miter lim="400000"/>
          </a:ln>
        </p:spPr>
      </p:pic>
      <p:pic>
        <p:nvPicPr>
          <p:cNvPr id="492" name="Bildschirmfoto 2021-04-13 um 07.48.52.png" descr="Bildschirmfoto 2021-04-13 um 07.48.52.png"/>
          <p:cNvPicPr>
            <a:picLocks noChangeAspect="1"/>
          </p:cNvPicPr>
          <p:nvPr/>
        </p:nvPicPr>
        <p:blipFill>
          <a:blip r:embed="rId5"/>
          <a:stretch>
            <a:fillRect/>
          </a:stretch>
        </p:blipFill>
        <p:spPr>
          <a:xfrm>
            <a:off x="5412088" y="3219126"/>
            <a:ext cx="1054464" cy="447002"/>
          </a:xfrm>
          <a:prstGeom prst="rect">
            <a:avLst/>
          </a:prstGeom>
          <a:ln w="12700">
            <a:miter lim="400000"/>
          </a:ln>
        </p:spPr>
      </p:pic>
      <p:pic>
        <p:nvPicPr>
          <p:cNvPr id="493" name="Bildschirmfoto 2021-04-13 um 07.49.06.png" descr="Bildschirmfoto 2021-04-13 um 07.49.06.png"/>
          <p:cNvPicPr>
            <a:picLocks noChangeAspect="1"/>
          </p:cNvPicPr>
          <p:nvPr/>
        </p:nvPicPr>
        <p:blipFill>
          <a:blip r:embed="rId6"/>
          <a:stretch>
            <a:fillRect/>
          </a:stretch>
        </p:blipFill>
        <p:spPr>
          <a:xfrm>
            <a:off x="7325258" y="3183685"/>
            <a:ext cx="942521" cy="490628"/>
          </a:xfrm>
          <a:prstGeom prst="rect">
            <a:avLst/>
          </a:prstGeom>
          <a:ln w="12700">
            <a:miter lim="400000"/>
          </a:ln>
        </p:spPr>
      </p:pic>
      <p:pic>
        <p:nvPicPr>
          <p:cNvPr id="494" name="Bildschirmfoto 2021-04-13 um 07.49.19.png" descr="Bildschirmfoto 2021-04-13 um 07.49.19.png"/>
          <p:cNvPicPr>
            <a:picLocks noChangeAspect="1"/>
          </p:cNvPicPr>
          <p:nvPr/>
        </p:nvPicPr>
        <p:blipFill>
          <a:blip r:embed="rId7"/>
          <a:stretch>
            <a:fillRect/>
          </a:stretch>
        </p:blipFill>
        <p:spPr>
          <a:xfrm>
            <a:off x="3029238" y="3950645"/>
            <a:ext cx="1366243" cy="930921"/>
          </a:xfrm>
          <a:prstGeom prst="rect">
            <a:avLst/>
          </a:prstGeom>
          <a:ln w="12700">
            <a:miter lim="400000"/>
          </a:ln>
        </p:spPr>
      </p:pic>
      <p:pic>
        <p:nvPicPr>
          <p:cNvPr id="495" name="Bildschirmfoto 2021-04-13 um 07.49.26.png" descr="Bildschirmfoto 2021-04-13 um 07.49.26.png"/>
          <p:cNvPicPr>
            <a:picLocks noChangeAspect="1"/>
          </p:cNvPicPr>
          <p:nvPr/>
        </p:nvPicPr>
        <p:blipFill>
          <a:blip r:embed="rId8"/>
          <a:stretch>
            <a:fillRect/>
          </a:stretch>
        </p:blipFill>
        <p:spPr>
          <a:xfrm>
            <a:off x="5262896" y="3930554"/>
            <a:ext cx="1352848" cy="951012"/>
          </a:xfrm>
          <a:prstGeom prst="rect">
            <a:avLst/>
          </a:prstGeom>
          <a:ln w="12700">
            <a:miter lim="400000"/>
          </a:ln>
        </p:spPr>
      </p:pic>
      <p:pic>
        <p:nvPicPr>
          <p:cNvPr id="496" name="Bildschirmfoto 2021-04-13 um 07.49.33.png" descr="Bildschirmfoto 2021-04-13 um 07.49.33.png"/>
          <p:cNvPicPr>
            <a:picLocks noChangeAspect="1"/>
          </p:cNvPicPr>
          <p:nvPr/>
        </p:nvPicPr>
        <p:blipFill>
          <a:blip r:embed="rId9"/>
          <a:stretch>
            <a:fillRect/>
          </a:stretch>
        </p:blipFill>
        <p:spPr>
          <a:xfrm>
            <a:off x="7325258" y="3913593"/>
            <a:ext cx="1225600" cy="897434"/>
          </a:xfrm>
          <a:prstGeom prst="rect">
            <a:avLst/>
          </a:prstGeom>
          <a:ln w="12700">
            <a:miter lim="400000"/>
          </a:ln>
        </p:spPr>
      </p:pic>
    </p:spTree>
    <p:extLst>
      <p:ext uri="{BB962C8B-B14F-4D97-AF65-F5344CB8AC3E}">
        <p14:creationId xmlns:p14="http://schemas.microsoft.com/office/powerpoint/2010/main" val="327583114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494"/>
                                        </p:tgtEl>
                                        <p:attrNameLst>
                                          <p:attrName>style.visibility</p:attrName>
                                        </p:attrNameLst>
                                      </p:cBhvr>
                                      <p:to>
                                        <p:strVal val="visible"/>
                                      </p:to>
                                    </p:set>
                                    <p:anim calcmode="lin" valueType="num">
                                      <p:cBhvr>
                                        <p:cTn id="7" dur="1000" fill="hold"/>
                                        <p:tgtEl>
                                          <p:spTgt spid="494"/>
                                        </p:tgtEl>
                                        <p:attrNameLst>
                                          <p:attrName>ppt_x</p:attrName>
                                        </p:attrNameLst>
                                      </p:cBhvr>
                                      <p:tavLst>
                                        <p:tav tm="0">
                                          <p:val>
                                            <p:strVal val="#ppt_x"/>
                                          </p:val>
                                        </p:tav>
                                        <p:tav tm="100000">
                                          <p:val>
                                            <p:strVal val="#ppt_x"/>
                                          </p:val>
                                        </p:tav>
                                      </p:tavLst>
                                    </p:anim>
                                    <p:anim calcmode="lin" valueType="num">
                                      <p:cBhvr>
                                        <p:cTn id="8" dur="1000" fill="hold"/>
                                        <p:tgtEl>
                                          <p:spTgt spid="49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495"/>
                                        </p:tgtEl>
                                        <p:attrNameLst>
                                          <p:attrName>style.visibility</p:attrName>
                                        </p:attrNameLst>
                                      </p:cBhvr>
                                      <p:to>
                                        <p:strVal val="visible"/>
                                      </p:to>
                                    </p:set>
                                    <p:anim calcmode="lin" valueType="num">
                                      <p:cBhvr>
                                        <p:cTn id="13" dur="1000" fill="hold"/>
                                        <p:tgtEl>
                                          <p:spTgt spid="495"/>
                                        </p:tgtEl>
                                        <p:attrNameLst>
                                          <p:attrName>ppt_x</p:attrName>
                                        </p:attrNameLst>
                                      </p:cBhvr>
                                      <p:tavLst>
                                        <p:tav tm="0">
                                          <p:val>
                                            <p:strVal val="#ppt_x"/>
                                          </p:val>
                                        </p:tav>
                                        <p:tav tm="100000">
                                          <p:val>
                                            <p:strVal val="#ppt_x"/>
                                          </p:val>
                                        </p:tav>
                                      </p:tavLst>
                                    </p:anim>
                                    <p:anim calcmode="lin" valueType="num">
                                      <p:cBhvr>
                                        <p:cTn id="14" dur="1000" fill="hold"/>
                                        <p:tgtEl>
                                          <p:spTgt spid="49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496"/>
                                        </p:tgtEl>
                                        <p:attrNameLst>
                                          <p:attrName>style.visibility</p:attrName>
                                        </p:attrNameLst>
                                      </p:cBhvr>
                                      <p:to>
                                        <p:strVal val="visible"/>
                                      </p:to>
                                    </p:set>
                                    <p:anim calcmode="lin" valueType="num">
                                      <p:cBhvr>
                                        <p:cTn id="19" dur="1000" fill="hold"/>
                                        <p:tgtEl>
                                          <p:spTgt spid="496"/>
                                        </p:tgtEl>
                                        <p:attrNameLst>
                                          <p:attrName>ppt_x</p:attrName>
                                        </p:attrNameLst>
                                      </p:cBhvr>
                                      <p:tavLst>
                                        <p:tav tm="0">
                                          <p:val>
                                            <p:strVal val="#ppt_x"/>
                                          </p:val>
                                        </p:tav>
                                        <p:tav tm="100000">
                                          <p:val>
                                            <p:strVal val="#ppt_x"/>
                                          </p:val>
                                        </p:tav>
                                      </p:tavLst>
                                    </p:anim>
                                    <p:anim calcmode="lin" valueType="num">
                                      <p:cBhvr>
                                        <p:cTn id="20" dur="1000" fill="hold"/>
                                        <p:tgtEl>
                                          <p:spTgt spid="4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0" animBg="1" advAuto="0"/>
      <p:bldP spid="495" grpId="0" animBg="1" advAuto="0"/>
      <p:bldP spid="496"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Autofit/>
          </a:bodyPr>
          <a:lstStyle>
            <a:lvl1pPr defTabSz="461283">
              <a:defRPr sz="6298" b="1">
                <a:latin typeface="+mn-lt"/>
                <a:ea typeface="+mn-ea"/>
                <a:cs typeface="+mn-cs"/>
                <a:sym typeface="Helvetica"/>
              </a:defRPr>
            </a:lvl1pPr>
          </a:lstStyle>
          <a:p>
            <a:pPr algn="ctr"/>
            <a:r>
              <a:rPr sz="2800" dirty="0" err="1"/>
              <a:t>Wortkarten</a:t>
            </a:r>
            <a:r>
              <a:rPr sz="2800" dirty="0"/>
              <a:t>: </a:t>
            </a:r>
            <a:r>
              <a:rPr sz="2800" dirty="0" err="1"/>
              <a:t>Komposita</a:t>
            </a:r>
            <a:r>
              <a:rPr sz="2800" dirty="0"/>
              <a:t> </a:t>
            </a:r>
          </a:p>
        </p:txBody>
      </p:sp>
      <p:pic>
        <p:nvPicPr>
          <p:cNvPr id="502" name="Bildschirmfoto 2021-04-13 um 07.30.17.png" descr="Bildschirmfoto 2021-04-13 um 07.30.17.png"/>
          <p:cNvPicPr>
            <a:picLocks noChangeAspect="1"/>
          </p:cNvPicPr>
          <p:nvPr/>
        </p:nvPicPr>
        <p:blipFill>
          <a:blip r:embed="rId3"/>
          <a:stretch>
            <a:fillRect/>
          </a:stretch>
        </p:blipFill>
        <p:spPr>
          <a:xfrm>
            <a:off x="3789782" y="1648619"/>
            <a:ext cx="4198198" cy="1330049"/>
          </a:xfrm>
          <a:prstGeom prst="rect">
            <a:avLst/>
          </a:prstGeom>
          <a:ln w="12700">
            <a:miter lim="400000"/>
          </a:ln>
        </p:spPr>
      </p:pic>
      <p:pic>
        <p:nvPicPr>
          <p:cNvPr id="503" name="Bildschirmfoto 2021-04-13 um 07.52.58.png" descr="Bildschirmfoto 2021-04-13 um 07.52.58.png"/>
          <p:cNvPicPr>
            <a:picLocks noChangeAspect="1"/>
          </p:cNvPicPr>
          <p:nvPr/>
        </p:nvPicPr>
        <p:blipFill>
          <a:blip r:embed="rId4"/>
          <a:stretch>
            <a:fillRect/>
          </a:stretch>
        </p:blipFill>
        <p:spPr>
          <a:xfrm>
            <a:off x="3019565" y="3319522"/>
            <a:ext cx="1432016" cy="428560"/>
          </a:xfrm>
          <a:prstGeom prst="rect">
            <a:avLst/>
          </a:prstGeom>
          <a:ln w="12700">
            <a:miter lim="400000"/>
          </a:ln>
        </p:spPr>
      </p:pic>
      <p:pic>
        <p:nvPicPr>
          <p:cNvPr id="504" name="Bildschirmfoto 2021-04-13 um 07.53.05.png" descr="Bildschirmfoto 2021-04-13 um 07.53.05.png"/>
          <p:cNvPicPr>
            <a:picLocks noChangeAspect="1"/>
          </p:cNvPicPr>
          <p:nvPr/>
        </p:nvPicPr>
        <p:blipFill>
          <a:blip r:embed="rId5"/>
          <a:stretch>
            <a:fillRect/>
          </a:stretch>
        </p:blipFill>
        <p:spPr>
          <a:xfrm>
            <a:off x="5379992" y="3291842"/>
            <a:ext cx="1432016" cy="483923"/>
          </a:xfrm>
          <a:prstGeom prst="rect">
            <a:avLst/>
          </a:prstGeom>
          <a:ln w="12700">
            <a:miter lim="400000"/>
          </a:ln>
        </p:spPr>
      </p:pic>
      <p:pic>
        <p:nvPicPr>
          <p:cNvPr id="505" name="Bildschirmfoto 2021-04-13 um 07.53.12.png" descr="Bildschirmfoto 2021-04-13 um 07.53.12.png"/>
          <p:cNvPicPr>
            <a:picLocks noChangeAspect="1"/>
          </p:cNvPicPr>
          <p:nvPr/>
        </p:nvPicPr>
        <p:blipFill>
          <a:blip r:embed="rId6"/>
          <a:stretch>
            <a:fillRect/>
          </a:stretch>
        </p:blipFill>
        <p:spPr>
          <a:xfrm>
            <a:off x="7539789" y="3308253"/>
            <a:ext cx="1696986" cy="451098"/>
          </a:xfrm>
          <a:prstGeom prst="rect">
            <a:avLst/>
          </a:prstGeom>
          <a:ln w="12700">
            <a:miter lim="400000"/>
          </a:ln>
        </p:spPr>
      </p:pic>
      <p:pic>
        <p:nvPicPr>
          <p:cNvPr id="506" name="Bildschirmfoto 2021-04-13 um 07.53.20.png" descr="Bildschirmfoto 2021-04-13 um 07.53.20.png"/>
          <p:cNvPicPr>
            <a:picLocks noChangeAspect="1"/>
          </p:cNvPicPr>
          <p:nvPr/>
        </p:nvPicPr>
        <p:blipFill>
          <a:blip r:embed="rId7"/>
          <a:stretch>
            <a:fillRect/>
          </a:stretch>
        </p:blipFill>
        <p:spPr>
          <a:xfrm>
            <a:off x="3019565" y="4088938"/>
            <a:ext cx="1432016" cy="1365238"/>
          </a:xfrm>
          <a:prstGeom prst="rect">
            <a:avLst/>
          </a:prstGeom>
          <a:ln w="12700">
            <a:miter lim="400000"/>
          </a:ln>
        </p:spPr>
      </p:pic>
      <p:pic>
        <p:nvPicPr>
          <p:cNvPr id="507" name="Bildschirmfoto 2021-04-13 um 07.53.29.png" descr="Bildschirmfoto 2021-04-13 um 07.53.29.png"/>
          <p:cNvPicPr>
            <a:picLocks noChangeAspect="1"/>
          </p:cNvPicPr>
          <p:nvPr/>
        </p:nvPicPr>
        <p:blipFill>
          <a:blip r:embed="rId8"/>
          <a:stretch>
            <a:fillRect/>
          </a:stretch>
        </p:blipFill>
        <p:spPr>
          <a:xfrm>
            <a:off x="5378696" y="4202289"/>
            <a:ext cx="1541767" cy="1138536"/>
          </a:xfrm>
          <a:prstGeom prst="rect">
            <a:avLst/>
          </a:prstGeom>
          <a:ln w="12700">
            <a:miter lim="400000"/>
          </a:ln>
        </p:spPr>
      </p:pic>
      <p:pic>
        <p:nvPicPr>
          <p:cNvPr id="508" name="Bildschirmfoto 2021-04-13 um 07.53.40.png" descr="Bildschirmfoto 2021-04-13 um 07.53.40.png"/>
          <p:cNvPicPr>
            <a:picLocks noChangeAspect="1"/>
          </p:cNvPicPr>
          <p:nvPr/>
        </p:nvPicPr>
        <p:blipFill>
          <a:blip r:embed="rId9"/>
          <a:stretch>
            <a:fillRect/>
          </a:stretch>
        </p:blipFill>
        <p:spPr>
          <a:xfrm>
            <a:off x="7609944" y="4185797"/>
            <a:ext cx="1556677" cy="1171520"/>
          </a:xfrm>
          <a:prstGeom prst="rect">
            <a:avLst/>
          </a:prstGeom>
          <a:ln w="12700">
            <a:miter lim="400000"/>
          </a:ln>
        </p:spPr>
      </p:pic>
    </p:spTree>
    <p:extLst>
      <p:ext uri="{BB962C8B-B14F-4D97-AF65-F5344CB8AC3E}">
        <p14:creationId xmlns:p14="http://schemas.microsoft.com/office/powerpoint/2010/main" val="292497917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503"/>
                                        </p:tgtEl>
                                        <p:attrNameLst>
                                          <p:attrName>style.visibility</p:attrName>
                                        </p:attrNameLst>
                                      </p:cBhvr>
                                      <p:to>
                                        <p:strVal val="visible"/>
                                      </p:to>
                                    </p:set>
                                    <p:anim calcmode="lin" valueType="num">
                                      <p:cBhvr>
                                        <p:cTn id="7" dur="1000" fill="hold"/>
                                        <p:tgtEl>
                                          <p:spTgt spid="503"/>
                                        </p:tgtEl>
                                        <p:attrNameLst>
                                          <p:attrName>ppt_x</p:attrName>
                                        </p:attrNameLst>
                                      </p:cBhvr>
                                      <p:tavLst>
                                        <p:tav tm="0">
                                          <p:val>
                                            <p:strVal val="#ppt_x"/>
                                          </p:val>
                                        </p:tav>
                                        <p:tav tm="100000">
                                          <p:val>
                                            <p:strVal val="#ppt_x"/>
                                          </p:val>
                                        </p:tav>
                                      </p:tavLst>
                                    </p:anim>
                                    <p:anim calcmode="lin" valueType="num">
                                      <p:cBhvr>
                                        <p:cTn id="8" dur="1000" fill="hold"/>
                                        <p:tgtEl>
                                          <p:spTgt spid="50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0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lvl1pPr defTabSz="461283">
              <a:defRPr sz="6298" b="1">
                <a:latin typeface="+mn-lt"/>
                <a:ea typeface="+mn-ea"/>
                <a:cs typeface="+mn-cs"/>
                <a:sym typeface="Helvetica"/>
              </a:defRPr>
            </a:lvl1pPr>
          </a:lstStyle>
          <a:p>
            <a:pPr algn="ctr"/>
            <a:r>
              <a:rPr sz="2800" dirty="0" err="1"/>
              <a:t>Jetzt</a:t>
            </a:r>
            <a:r>
              <a:rPr sz="2800" dirty="0"/>
              <a:t> Sie</a:t>
            </a:r>
            <a:r>
              <a:rPr lang="de-DE" sz="2800" dirty="0"/>
              <a:t>…</a:t>
            </a:r>
            <a:r>
              <a:rPr sz="2800" dirty="0"/>
              <a:t>  </a:t>
            </a:r>
          </a:p>
        </p:txBody>
      </p:sp>
      <p:pic>
        <p:nvPicPr>
          <p:cNvPr id="514" name="Bildschirmfoto 2021-04-13 um 07.30.17.png" descr="Bildschirmfoto 2021-04-13 um 07.30.17.png"/>
          <p:cNvPicPr>
            <a:picLocks noChangeAspect="1"/>
          </p:cNvPicPr>
          <p:nvPr/>
        </p:nvPicPr>
        <p:blipFill>
          <a:blip r:embed="rId3"/>
          <a:stretch>
            <a:fillRect/>
          </a:stretch>
        </p:blipFill>
        <p:spPr>
          <a:xfrm>
            <a:off x="3899338" y="1683329"/>
            <a:ext cx="4088641" cy="1295340"/>
          </a:xfrm>
          <a:prstGeom prst="rect">
            <a:avLst/>
          </a:prstGeom>
          <a:ln w="12700">
            <a:miter lim="400000"/>
          </a:ln>
        </p:spPr>
      </p:pic>
      <p:pic>
        <p:nvPicPr>
          <p:cNvPr id="518" name="Bildschirmfoto 2021-04-13 um 07.53.49.png" descr="Bildschirmfoto 2021-04-13 um 07.53.49.png"/>
          <p:cNvPicPr>
            <a:picLocks noChangeAspect="1"/>
          </p:cNvPicPr>
          <p:nvPr/>
        </p:nvPicPr>
        <p:blipFill>
          <a:blip r:embed="rId4"/>
          <a:stretch>
            <a:fillRect/>
          </a:stretch>
        </p:blipFill>
        <p:spPr>
          <a:xfrm>
            <a:off x="3136637" y="3322457"/>
            <a:ext cx="1426518" cy="433739"/>
          </a:xfrm>
          <a:prstGeom prst="rect">
            <a:avLst/>
          </a:prstGeom>
          <a:ln w="12700">
            <a:miter lim="400000"/>
          </a:ln>
        </p:spPr>
      </p:pic>
      <p:pic>
        <p:nvPicPr>
          <p:cNvPr id="519" name="Bildschirmfoto 2021-04-13 um 07.53.55.png" descr="Bildschirmfoto 2021-04-13 um 07.53.55.png"/>
          <p:cNvPicPr>
            <a:picLocks noChangeAspect="1"/>
          </p:cNvPicPr>
          <p:nvPr/>
        </p:nvPicPr>
        <p:blipFill>
          <a:blip r:embed="rId5"/>
          <a:stretch>
            <a:fillRect/>
          </a:stretch>
        </p:blipFill>
        <p:spPr>
          <a:xfrm>
            <a:off x="5239673" y="3333596"/>
            <a:ext cx="1554404" cy="411461"/>
          </a:xfrm>
          <a:prstGeom prst="rect">
            <a:avLst/>
          </a:prstGeom>
          <a:ln w="12700">
            <a:miter lim="400000"/>
          </a:ln>
        </p:spPr>
      </p:pic>
      <p:pic>
        <p:nvPicPr>
          <p:cNvPr id="520" name="Bildschirmfoto 2021-04-13 um 07.54.00.png" descr="Bildschirmfoto 2021-04-13 um 07.54.00.png"/>
          <p:cNvPicPr>
            <a:picLocks noChangeAspect="1"/>
          </p:cNvPicPr>
          <p:nvPr/>
        </p:nvPicPr>
        <p:blipFill>
          <a:blip r:embed="rId6"/>
          <a:stretch>
            <a:fillRect/>
          </a:stretch>
        </p:blipFill>
        <p:spPr>
          <a:xfrm>
            <a:off x="7597734" y="3311318"/>
            <a:ext cx="1407005" cy="433739"/>
          </a:xfrm>
          <a:prstGeom prst="rect">
            <a:avLst/>
          </a:prstGeom>
          <a:ln w="12700">
            <a:miter lim="400000"/>
          </a:ln>
        </p:spPr>
      </p:pic>
    </p:spTree>
    <p:extLst>
      <p:ext uri="{BB962C8B-B14F-4D97-AF65-F5344CB8AC3E}">
        <p14:creationId xmlns:p14="http://schemas.microsoft.com/office/powerpoint/2010/main" val="3749117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Bildschirmfoto 2021-04-13 um 07.30.17.png" descr="Bildschirmfoto 2021-04-13 um 07.30.17.png"/>
          <p:cNvPicPr>
            <a:picLocks noChangeAspect="1"/>
          </p:cNvPicPr>
          <p:nvPr/>
        </p:nvPicPr>
        <p:blipFill>
          <a:blip r:embed="rId3"/>
          <a:stretch>
            <a:fillRect/>
          </a:stretch>
        </p:blipFill>
        <p:spPr>
          <a:xfrm>
            <a:off x="4204024" y="1779857"/>
            <a:ext cx="3783955" cy="1198811"/>
          </a:xfrm>
          <a:prstGeom prst="rect">
            <a:avLst/>
          </a:prstGeom>
          <a:ln w="12700">
            <a:miter lim="400000"/>
          </a:ln>
        </p:spPr>
      </p:pic>
      <p:pic>
        <p:nvPicPr>
          <p:cNvPr id="515" name="Bildschirmfoto 2021-04-13 um 07.54.06.png" descr="Bildschirmfoto 2021-04-13 um 07.54.06.png"/>
          <p:cNvPicPr>
            <a:picLocks noChangeAspect="1"/>
          </p:cNvPicPr>
          <p:nvPr/>
        </p:nvPicPr>
        <p:blipFill>
          <a:blip r:embed="rId4"/>
          <a:stretch>
            <a:fillRect/>
          </a:stretch>
        </p:blipFill>
        <p:spPr>
          <a:xfrm>
            <a:off x="3072694" y="4099985"/>
            <a:ext cx="1554404" cy="1065461"/>
          </a:xfrm>
          <a:prstGeom prst="rect">
            <a:avLst/>
          </a:prstGeom>
          <a:ln w="12700">
            <a:miter lim="400000"/>
          </a:ln>
        </p:spPr>
      </p:pic>
      <p:pic>
        <p:nvPicPr>
          <p:cNvPr id="516" name="Bildschirmfoto 2021-04-13 um 07.54.13.png" descr="Bildschirmfoto 2021-04-13 um 07.54.13.png"/>
          <p:cNvPicPr>
            <a:picLocks noChangeAspect="1"/>
          </p:cNvPicPr>
          <p:nvPr/>
        </p:nvPicPr>
        <p:blipFill>
          <a:blip r:embed="rId5"/>
          <a:stretch>
            <a:fillRect/>
          </a:stretch>
        </p:blipFill>
        <p:spPr>
          <a:xfrm>
            <a:off x="5187683" y="4099984"/>
            <a:ext cx="1658385" cy="980326"/>
          </a:xfrm>
          <a:prstGeom prst="rect">
            <a:avLst/>
          </a:prstGeom>
          <a:ln w="12700">
            <a:miter lim="400000"/>
          </a:ln>
        </p:spPr>
      </p:pic>
      <p:pic>
        <p:nvPicPr>
          <p:cNvPr id="517" name="Bildschirmfoto 2021-04-13 um 07.54.33.png" descr="Bildschirmfoto 2021-04-13 um 07.54.33.png"/>
          <p:cNvPicPr>
            <a:picLocks noChangeAspect="1"/>
          </p:cNvPicPr>
          <p:nvPr/>
        </p:nvPicPr>
        <p:blipFill>
          <a:blip r:embed="rId6"/>
          <a:stretch>
            <a:fillRect/>
          </a:stretch>
        </p:blipFill>
        <p:spPr>
          <a:xfrm>
            <a:off x="7661300" y="4077706"/>
            <a:ext cx="1279870" cy="980326"/>
          </a:xfrm>
          <a:prstGeom prst="rect">
            <a:avLst/>
          </a:prstGeom>
          <a:ln w="12700">
            <a:miter lim="400000"/>
          </a:ln>
        </p:spPr>
      </p:pic>
      <p:pic>
        <p:nvPicPr>
          <p:cNvPr id="518" name="Bildschirmfoto 2021-04-13 um 07.53.49.png" descr="Bildschirmfoto 2021-04-13 um 07.53.49.png"/>
          <p:cNvPicPr>
            <a:picLocks noChangeAspect="1"/>
          </p:cNvPicPr>
          <p:nvPr/>
        </p:nvPicPr>
        <p:blipFill>
          <a:blip r:embed="rId7"/>
          <a:stretch>
            <a:fillRect/>
          </a:stretch>
        </p:blipFill>
        <p:spPr>
          <a:xfrm>
            <a:off x="3136637" y="3322457"/>
            <a:ext cx="1426518" cy="433739"/>
          </a:xfrm>
          <a:prstGeom prst="rect">
            <a:avLst/>
          </a:prstGeom>
          <a:ln w="12700">
            <a:miter lim="400000"/>
          </a:ln>
        </p:spPr>
      </p:pic>
      <p:pic>
        <p:nvPicPr>
          <p:cNvPr id="519" name="Bildschirmfoto 2021-04-13 um 07.53.55.png" descr="Bildschirmfoto 2021-04-13 um 07.53.55.png"/>
          <p:cNvPicPr>
            <a:picLocks noChangeAspect="1"/>
          </p:cNvPicPr>
          <p:nvPr/>
        </p:nvPicPr>
        <p:blipFill>
          <a:blip r:embed="rId8"/>
          <a:stretch>
            <a:fillRect/>
          </a:stretch>
        </p:blipFill>
        <p:spPr>
          <a:xfrm>
            <a:off x="5239673" y="3333596"/>
            <a:ext cx="1554404" cy="411461"/>
          </a:xfrm>
          <a:prstGeom prst="rect">
            <a:avLst/>
          </a:prstGeom>
          <a:ln w="12700">
            <a:miter lim="400000"/>
          </a:ln>
        </p:spPr>
      </p:pic>
      <p:pic>
        <p:nvPicPr>
          <p:cNvPr id="520" name="Bildschirmfoto 2021-04-13 um 07.54.00.png" descr="Bildschirmfoto 2021-04-13 um 07.54.00.png"/>
          <p:cNvPicPr>
            <a:picLocks noChangeAspect="1"/>
          </p:cNvPicPr>
          <p:nvPr/>
        </p:nvPicPr>
        <p:blipFill>
          <a:blip r:embed="rId9"/>
          <a:stretch>
            <a:fillRect/>
          </a:stretch>
        </p:blipFill>
        <p:spPr>
          <a:xfrm>
            <a:off x="7597734" y="3311318"/>
            <a:ext cx="1407005" cy="433739"/>
          </a:xfrm>
          <a:prstGeom prst="rect">
            <a:avLst/>
          </a:prstGeom>
          <a:ln w="12700">
            <a:miter lim="400000"/>
          </a:ln>
        </p:spPr>
      </p:pic>
    </p:spTree>
    <p:extLst>
      <p:ext uri="{BB962C8B-B14F-4D97-AF65-F5344CB8AC3E}">
        <p14:creationId xmlns:p14="http://schemas.microsoft.com/office/powerpoint/2010/main" val="411886533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515"/>
                                        </p:tgtEl>
                                        <p:attrNameLst>
                                          <p:attrName>style.visibility</p:attrName>
                                        </p:attrNameLst>
                                      </p:cBhvr>
                                      <p:to>
                                        <p:strVal val="visible"/>
                                      </p:to>
                                    </p:set>
                                    <p:anim calcmode="lin" valueType="num">
                                      <p:cBhvr>
                                        <p:cTn id="7" dur="1000" fill="hold"/>
                                        <p:tgtEl>
                                          <p:spTgt spid="515"/>
                                        </p:tgtEl>
                                        <p:attrNameLst>
                                          <p:attrName>ppt_x</p:attrName>
                                        </p:attrNameLst>
                                      </p:cBhvr>
                                      <p:tavLst>
                                        <p:tav tm="0">
                                          <p:val>
                                            <p:strVal val="#ppt_x"/>
                                          </p:val>
                                        </p:tav>
                                        <p:tav tm="100000">
                                          <p:val>
                                            <p:strVal val="#ppt_x"/>
                                          </p:val>
                                        </p:tav>
                                      </p:tavLst>
                                    </p:anim>
                                    <p:anim calcmode="lin" valueType="num">
                                      <p:cBhvr>
                                        <p:cTn id="8" dur="1000" fill="hold"/>
                                        <p:tgtEl>
                                          <p:spTgt spid="5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516"/>
                                        </p:tgtEl>
                                        <p:attrNameLst>
                                          <p:attrName>style.visibility</p:attrName>
                                        </p:attrNameLst>
                                      </p:cBhvr>
                                      <p:to>
                                        <p:strVal val="visible"/>
                                      </p:to>
                                    </p:set>
                                    <p:anim calcmode="lin" valueType="num">
                                      <p:cBhvr>
                                        <p:cTn id="13" dur="1000" fill="hold"/>
                                        <p:tgtEl>
                                          <p:spTgt spid="516"/>
                                        </p:tgtEl>
                                        <p:attrNameLst>
                                          <p:attrName>ppt_x</p:attrName>
                                        </p:attrNameLst>
                                      </p:cBhvr>
                                      <p:tavLst>
                                        <p:tav tm="0">
                                          <p:val>
                                            <p:strVal val="#ppt_x"/>
                                          </p:val>
                                        </p:tav>
                                        <p:tav tm="100000">
                                          <p:val>
                                            <p:strVal val="#ppt_x"/>
                                          </p:val>
                                        </p:tav>
                                      </p:tavLst>
                                    </p:anim>
                                    <p:anim calcmode="lin" valueType="num">
                                      <p:cBhvr>
                                        <p:cTn id="14" dur="1000" fill="hold"/>
                                        <p:tgtEl>
                                          <p:spTgt spid="5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517"/>
                                        </p:tgtEl>
                                        <p:attrNameLst>
                                          <p:attrName>style.visibility</p:attrName>
                                        </p:attrNameLst>
                                      </p:cBhvr>
                                      <p:to>
                                        <p:strVal val="visible"/>
                                      </p:to>
                                    </p:set>
                                    <p:anim calcmode="lin" valueType="num">
                                      <p:cBhvr>
                                        <p:cTn id="19" dur="1000" fill="hold"/>
                                        <p:tgtEl>
                                          <p:spTgt spid="517"/>
                                        </p:tgtEl>
                                        <p:attrNameLst>
                                          <p:attrName>ppt_x</p:attrName>
                                        </p:attrNameLst>
                                      </p:cBhvr>
                                      <p:tavLst>
                                        <p:tav tm="0">
                                          <p:val>
                                            <p:strVal val="#ppt_x"/>
                                          </p:val>
                                        </p:tav>
                                        <p:tav tm="100000">
                                          <p:val>
                                            <p:strVal val="#ppt_x"/>
                                          </p:val>
                                        </p:tav>
                                      </p:tavLst>
                                    </p:anim>
                                    <p:anim calcmode="lin" valueType="num">
                                      <p:cBhvr>
                                        <p:cTn id="20" dur="1000" fill="hold"/>
                                        <p:tgtEl>
                                          <p:spTgt spid="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advAuto="0"/>
      <p:bldP spid="516" grpId="0" animBg="1" advAuto="0"/>
      <p:bldP spid="51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F1374-99A7-77B9-EA07-A7F1E613CCEE}"/>
              </a:ext>
            </a:extLst>
          </p:cNvPr>
          <p:cNvSpPr>
            <a:spLocks noGrp="1"/>
          </p:cNvSpPr>
          <p:nvPr>
            <p:ph type="ctrTitle"/>
          </p:nvPr>
        </p:nvSpPr>
        <p:spPr>
          <a:xfrm>
            <a:off x="1777463" y="810446"/>
            <a:ext cx="8637073" cy="2618554"/>
          </a:xfrm>
        </p:spPr>
        <p:txBody>
          <a:bodyPr/>
          <a:lstStyle/>
          <a:p>
            <a:pPr algn="ctr"/>
            <a:r>
              <a:rPr lang="de-DE" dirty="0"/>
              <a:t>Diagnostik</a:t>
            </a:r>
          </a:p>
        </p:txBody>
      </p:sp>
      <p:sp>
        <p:nvSpPr>
          <p:cNvPr id="5" name="Untertitel 4">
            <a:extLst>
              <a:ext uri="{FF2B5EF4-FFF2-40B4-BE49-F238E27FC236}">
                <a16:creationId xmlns:a16="http://schemas.microsoft.com/office/drawing/2014/main" id="{7AB684AD-854A-AE9C-B6BA-F821D7CF64C5}"/>
              </a:ext>
            </a:extLst>
          </p:cNvPr>
          <p:cNvSpPr txBox="1">
            <a:spLocks noGrp="1"/>
          </p:cNvSpPr>
          <p:nvPr>
            <p:ph type="subTitle" idx="1"/>
          </p:nvPr>
        </p:nvSpPr>
        <p:spPr>
          <a:xfrm>
            <a:off x="1562651" y="5629170"/>
            <a:ext cx="8636000" cy="418384"/>
          </a:xfrm>
          <a:prstGeom prst="rect">
            <a:avLst/>
          </a:prstGeom>
          <a:noFill/>
        </p:spPr>
        <p:txBody>
          <a:bodyPr wrap="square" rtlCol="0">
            <a:spAutoFit/>
          </a:bodyPr>
          <a:lstStyle/>
          <a:p>
            <a:pPr algn="ctr"/>
            <a:r>
              <a:rPr lang="de-DE" sz="1400" dirty="0"/>
              <a:t>Modul 7 DaZ Diagnostik, IQSH Grundschule</a:t>
            </a:r>
          </a:p>
        </p:txBody>
      </p:sp>
    </p:spTree>
    <p:extLst>
      <p:ext uri="{BB962C8B-B14F-4D97-AF65-F5344CB8AC3E}">
        <p14:creationId xmlns:p14="http://schemas.microsoft.com/office/powerpoint/2010/main" val="4180467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314"/>
          <p:cNvSpPr txBox="1"/>
          <p:nvPr/>
        </p:nvSpPr>
        <p:spPr>
          <a:xfrm>
            <a:off x="1828801" y="1064588"/>
            <a:ext cx="916262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Autofit/>
          </a:bodyPr>
          <a:lstStyle>
            <a:lvl1pPr defTabSz="240456">
              <a:defRPr sz="3283" b="1">
                <a:latin typeface="+mn-lt"/>
                <a:ea typeface="+mn-ea"/>
                <a:cs typeface="+mn-cs"/>
                <a:sym typeface="Helvetica"/>
              </a:defRPr>
            </a:lvl1pPr>
          </a:lstStyle>
          <a:p>
            <a:r>
              <a:rPr sz="2400" dirty="0" err="1"/>
              <a:t>Wortkarten</a:t>
            </a:r>
            <a:r>
              <a:rPr sz="2400" dirty="0"/>
              <a:t>: </a:t>
            </a:r>
            <a:r>
              <a:rPr sz="2400" dirty="0" err="1"/>
              <a:t>ein</a:t>
            </a:r>
            <a:r>
              <a:rPr sz="2400" dirty="0"/>
              <a:t>- und </a:t>
            </a:r>
            <a:r>
              <a:rPr sz="2400" dirty="0" err="1"/>
              <a:t>mehrsilbige</a:t>
            </a:r>
            <a:r>
              <a:rPr sz="2400" dirty="0"/>
              <a:t> </a:t>
            </a:r>
            <a:r>
              <a:rPr sz="2400" dirty="0" err="1"/>
              <a:t>Verben</a:t>
            </a:r>
            <a:r>
              <a:rPr sz="2400" dirty="0"/>
              <a:t> und </a:t>
            </a:r>
            <a:r>
              <a:rPr sz="2400" dirty="0" err="1"/>
              <a:t>Adjektive</a:t>
            </a:r>
            <a:r>
              <a:rPr sz="2400" dirty="0"/>
              <a:t> </a:t>
            </a:r>
          </a:p>
        </p:txBody>
      </p:sp>
      <p:pic>
        <p:nvPicPr>
          <p:cNvPr id="526" name="Bildschirmfoto 2021-04-13 um 07.30.17.png" descr="Bildschirmfoto 2021-04-13 um 07.30.17.png"/>
          <p:cNvPicPr>
            <a:picLocks noChangeAspect="1"/>
          </p:cNvPicPr>
          <p:nvPr/>
        </p:nvPicPr>
        <p:blipFill>
          <a:blip r:embed="rId3"/>
          <a:stretch>
            <a:fillRect/>
          </a:stretch>
        </p:blipFill>
        <p:spPr>
          <a:xfrm>
            <a:off x="4204024" y="1779857"/>
            <a:ext cx="4088638" cy="1295339"/>
          </a:xfrm>
          <a:prstGeom prst="rect">
            <a:avLst/>
          </a:prstGeom>
          <a:ln w="12700">
            <a:miter lim="400000"/>
          </a:ln>
        </p:spPr>
      </p:pic>
      <p:pic>
        <p:nvPicPr>
          <p:cNvPr id="527" name="Bildschirmfoto 2021-04-13 um 08.01.58.png" descr="Bildschirmfoto 2021-04-13 um 08.01.58.png"/>
          <p:cNvPicPr>
            <a:picLocks noChangeAspect="1"/>
          </p:cNvPicPr>
          <p:nvPr/>
        </p:nvPicPr>
        <p:blipFill>
          <a:blip r:embed="rId4"/>
          <a:stretch>
            <a:fillRect/>
          </a:stretch>
        </p:blipFill>
        <p:spPr>
          <a:xfrm>
            <a:off x="3020722" y="3476650"/>
            <a:ext cx="1523871" cy="465305"/>
          </a:xfrm>
          <a:prstGeom prst="rect">
            <a:avLst/>
          </a:prstGeom>
          <a:ln w="12700">
            <a:miter lim="400000"/>
          </a:ln>
        </p:spPr>
      </p:pic>
      <p:pic>
        <p:nvPicPr>
          <p:cNvPr id="528" name="Bildschirmfoto 2021-04-13 um 08.02.03.png" descr="Bildschirmfoto 2021-04-13 um 08.02.03.png"/>
          <p:cNvPicPr>
            <a:picLocks noChangeAspect="1"/>
          </p:cNvPicPr>
          <p:nvPr/>
        </p:nvPicPr>
        <p:blipFill>
          <a:blip r:embed="rId5"/>
          <a:stretch>
            <a:fillRect/>
          </a:stretch>
        </p:blipFill>
        <p:spPr>
          <a:xfrm>
            <a:off x="5684746" y="3476650"/>
            <a:ext cx="1096050" cy="465305"/>
          </a:xfrm>
          <a:prstGeom prst="rect">
            <a:avLst/>
          </a:prstGeom>
          <a:ln w="12700">
            <a:miter lim="400000"/>
          </a:ln>
        </p:spPr>
      </p:pic>
      <p:pic>
        <p:nvPicPr>
          <p:cNvPr id="529" name="Bildschirmfoto 2021-04-13 um 08.02.09.png" descr="Bildschirmfoto 2021-04-13 um 08.02.09.png"/>
          <p:cNvPicPr>
            <a:picLocks noChangeAspect="1"/>
          </p:cNvPicPr>
          <p:nvPr/>
        </p:nvPicPr>
        <p:blipFill>
          <a:blip r:embed="rId6"/>
          <a:stretch>
            <a:fillRect/>
          </a:stretch>
        </p:blipFill>
        <p:spPr>
          <a:xfrm>
            <a:off x="7920949" y="3476651"/>
            <a:ext cx="1210126" cy="393291"/>
          </a:xfrm>
          <a:prstGeom prst="rect">
            <a:avLst/>
          </a:prstGeom>
          <a:ln w="12700">
            <a:miter lim="400000"/>
          </a:ln>
        </p:spPr>
      </p:pic>
      <p:pic>
        <p:nvPicPr>
          <p:cNvPr id="530" name="Bildschirmfoto 2021-04-13 um 08.02.15.png" descr="Bildschirmfoto 2021-04-13 um 08.02.15.png"/>
          <p:cNvPicPr>
            <a:picLocks noChangeAspect="1"/>
          </p:cNvPicPr>
          <p:nvPr/>
        </p:nvPicPr>
        <p:blipFill>
          <a:blip r:embed="rId7"/>
          <a:stretch>
            <a:fillRect/>
          </a:stretch>
        </p:blipFill>
        <p:spPr>
          <a:xfrm>
            <a:off x="3020722" y="4439936"/>
            <a:ext cx="1523871" cy="1106036"/>
          </a:xfrm>
          <a:prstGeom prst="rect">
            <a:avLst/>
          </a:prstGeom>
          <a:ln w="12700">
            <a:miter lim="400000"/>
          </a:ln>
        </p:spPr>
      </p:pic>
      <p:pic>
        <p:nvPicPr>
          <p:cNvPr id="531" name="Bildschirmfoto 2021-04-13 um 08.02.21.png" descr="Bildschirmfoto 2021-04-13 um 08.02.21.png"/>
          <p:cNvPicPr>
            <a:picLocks noChangeAspect="1"/>
          </p:cNvPicPr>
          <p:nvPr/>
        </p:nvPicPr>
        <p:blipFill>
          <a:blip r:embed="rId8"/>
          <a:stretch>
            <a:fillRect/>
          </a:stretch>
        </p:blipFill>
        <p:spPr>
          <a:xfrm>
            <a:off x="5384619" y="4346375"/>
            <a:ext cx="1755853" cy="1027619"/>
          </a:xfrm>
          <a:prstGeom prst="rect">
            <a:avLst/>
          </a:prstGeom>
          <a:ln w="12700">
            <a:miter lim="400000"/>
          </a:ln>
        </p:spPr>
      </p:pic>
      <p:pic>
        <p:nvPicPr>
          <p:cNvPr id="532" name="Bildschirmfoto 2021-04-13 um 08.02.28.png" descr="Bildschirmfoto 2021-04-13 um 08.02.28.png"/>
          <p:cNvPicPr>
            <a:picLocks noChangeAspect="1"/>
          </p:cNvPicPr>
          <p:nvPr/>
        </p:nvPicPr>
        <p:blipFill>
          <a:blip r:embed="rId9"/>
          <a:stretch>
            <a:fillRect/>
          </a:stretch>
        </p:blipFill>
        <p:spPr>
          <a:xfrm>
            <a:off x="7722643" y="4186552"/>
            <a:ext cx="1606740" cy="1198811"/>
          </a:xfrm>
          <a:prstGeom prst="rect">
            <a:avLst/>
          </a:prstGeom>
          <a:ln w="12700">
            <a:miter lim="400000"/>
          </a:ln>
        </p:spPr>
      </p:pic>
    </p:spTree>
    <p:extLst>
      <p:ext uri="{BB962C8B-B14F-4D97-AF65-F5344CB8AC3E}">
        <p14:creationId xmlns:p14="http://schemas.microsoft.com/office/powerpoint/2010/main" val="2108309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527"/>
                                        </p:tgtEl>
                                        <p:attrNameLst>
                                          <p:attrName>style.visibility</p:attrName>
                                        </p:attrNameLst>
                                      </p:cBhvr>
                                      <p:to>
                                        <p:strVal val="visible"/>
                                      </p:to>
                                    </p:set>
                                    <p:anim calcmode="lin" valueType="num">
                                      <p:cBhvr>
                                        <p:cTn id="7" dur="1000" fill="hold"/>
                                        <p:tgtEl>
                                          <p:spTgt spid="527"/>
                                        </p:tgtEl>
                                        <p:attrNameLst>
                                          <p:attrName>ppt_x</p:attrName>
                                        </p:attrNameLst>
                                      </p:cBhvr>
                                      <p:tavLst>
                                        <p:tav tm="0">
                                          <p:val>
                                            <p:strVal val="#ppt_x"/>
                                          </p:val>
                                        </p:tav>
                                        <p:tav tm="100000">
                                          <p:val>
                                            <p:strVal val="#ppt_x"/>
                                          </p:val>
                                        </p:tav>
                                      </p:tavLst>
                                    </p:anim>
                                    <p:anim calcmode="lin" valueType="num">
                                      <p:cBhvr>
                                        <p:cTn id="8" dur="1000" fill="hold"/>
                                        <p:tgtEl>
                                          <p:spTgt spid="52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530"/>
                                        </p:tgtEl>
                                        <p:attrNameLst>
                                          <p:attrName>style.visibility</p:attrName>
                                        </p:attrNameLst>
                                      </p:cBhvr>
                                      <p:to>
                                        <p:strVal val="visible"/>
                                      </p:to>
                                    </p:set>
                                    <p:anim calcmode="lin" valueType="num">
                                      <p:cBhvr>
                                        <p:cTn id="13" dur="1000" fill="hold"/>
                                        <p:tgtEl>
                                          <p:spTgt spid="530"/>
                                        </p:tgtEl>
                                        <p:attrNameLst>
                                          <p:attrName>ppt_x</p:attrName>
                                        </p:attrNameLst>
                                      </p:cBhvr>
                                      <p:tavLst>
                                        <p:tav tm="0">
                                          <p:val>
                                            <p:strVal val="#ppt_x"/>
                                          </p:val>
                                        </p:tav>
                                        <p:tav tm="100000">
                                          <p:val>
                                            <p:strVal val="#ppt_x"/>
                                          </p:val>
                                        </p:tav>
                                      </p:tavLst>
                                    </p:anim>
                                    <p:anim calcmode="lin" valueType="num">
                                      <p:cBhvr>
                                        <p:cTn id="14" dur="1000" fill="hold"/>
                                        <p:tgtEl>
                                          <p:spTgt spid="53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p:tmAbs val="0"/>
                                  </p:iterate>
                                  <p:childTnLst>
                                    <p:set>
                                      <p:cBhvr>
                                        <p:cTn id="18" fill="hold"/>
                                        <p:tgtEl>
                                          <p:spTgt spid="528"/>
                                        </p:tgtEl>
                                        <p:attrNameLst>
                                          <p:attrName>style.visibility</p:attrName>
                                        </p:attrNameLst>
                                      </p:cBhvr>
                                      <p:to>
                                        <p:strVal val="visible"/>
                                      </p:to>
                                    </p:set>
                                    <p:anim calcmode="lin" valueType="num">
                                      <p:cBhvr>
                                        <p:cTn id="19" dur="1000" fill="hold"/>
                                        <p:tgtEl>
                                          <p:spTgt spid="528"/>
                                        </p:tgtEl>
                                        <p:attrNameLst>
                                          <p:attrName>ppt_x</p:attrName>
                                        </p:attrNameLst>
                                      </p:cBhvr>
                                      <p:tavLst>
                                        <p:tav tm="0">
                                          <p:val>
                                            <p:strVal val="#ppt_x"/>
                                          </p:val>
                                        </p:tav>
                                        <p:tav tm="100000">
                                          <p:val>
                                            <p:strVal val="#ppt_x"/>
                                          </p:val>
                                        </p:tav>
                                      </p:tavLst>
                                    </p:anim>
                                    <p:anim calcmode="lin" valueType="num">
                                      <p:cBhvr>
                                        <p:cTn id="20" dur="1000" fill="hold"/>
                                        <p:tgtEl>
                                          <p:spTgt spid="52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p:tmAbs val="0"/>
                                  </p:iterate>
                                  <p:childTnLst>
                                    <p:set>
                                      <p:cBhvr>
                                        <p:cTn id="24" fill="hold"/>
                                        <p:tgtEl>
                                          <p:spTgt spid="531"/>
                                        </p:tgtEl>
                                        <p:attrNameLst>
                                          <p:attrName>style.visibility</p:attrName>
                                        </p:attrNameLst>
                                      </p:cBhvr>
                                      <p:to>
                                        <p:strVal val="visible"/>
                                      </p:to>
                                    </p:set>
                                    <p:anim calcmode="lin" valueType="num">
                                      <p:cBhvr>
                                        <p:cTn id="25" dur="1000" fill="hold"/>
                                        <p:tgtEl>
                                          <p:spTgt spid="531"/>
                                        </p:tgtEl>
                                        <p:attrNameLst>
                                          <p:attrName>ppt_x</p:attrName>
                                        </p:attrNameLst>
                                      </p:cBhvr>
                                      <p:tavLst>
                                        <p:tav tm="0">
                                          <p:val>
                                            <p:strVal val="#ppt_x"/>
                                          </p:val>
                                        </p:tav>
                                        <p:tav tm="100000">
                                          <p:val>
                                            <p:strVal val="#ppt_x"/>
                                          </p:val>
                                        </p:tav>
                                      </p:tavLst>
                                    </p:anim>
                                    <p:anim calcmode="lin" valueType="num">
                                      <p:cBhvr>
                                        <p:cTn id="26" dur="1000" fill="hold"/>
                                        <p:tgtEl>
                                          <p:spTgt spid="53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p:tmAbs val="0"/>
                                  </p:iterate>
                                  <p:childTnLst>
                                    <p:set>
                                      <p:cBhvr>
                                        <p:cTn id="30" fill="hold"/>
                                        <p:tgtEl>
                                          <p:spTgt spid="529"/>
                                        </p:tgtEl>
                                        <p:attrNameLst>
                                          <p:attrName>style.visibility</p:attrName>
                                        </p:attrNameLst>
                                      </p:cBhvr>
                                      <p:to>
                                        <p:strVal val="visible"/>
                                      </p:to>
                                    </p:set>
                                    <p:anim calcmode="lin" valueType="num">
                                      <p:cBhvr>
                                        <p:cTn id="31" dur="1000" fill="hold"/>
                                        <p:tgtEl>
                                          <p:spTgt spid="529"/>
                                        </p:tgtEl>
                                        <p:attrNameLst>
                                          <p:attrName>ppt_x</p:attrName>
                                        </p:attrNameLst>
                                      </p:cBhvr>
                                      <p:tavLst>
                                        <p:tav tm="0">
                                          <p:val>
                                            <p:strVal val="#ppt_x"/>
                                          </p:val>
                                        </p:tav>
                                        <p:tav tm="100000">
                                          <p:val>
                                            <p:strVal val="#ppt_x"/>
                                          </p:val>
                                        </p:tav>
                                      </p:tavLst>
                                    </p:anim>
                                    <p:anim calcmode="lin" valueType="num">
                                      <p:cBhvr>
                                        <p:cTn id="32" dur="1000" fill="hold"/>
                                        <p:tgtEl>
                                          <p:spTgt spid="52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p:tmAbs val="0"/>
                                  </p:iterate>
                                  <p:childTnLst>
                                    <p:set>
                                      <p:cBhvr>
                                        <p:cTn id="36" fill="hold"/>
                                        <p:tgtEl>
                                          <p:spTgt spid="532"/>
                                        </p:tgtEl>
                                        <p:attrNameLst>
                                          <p:attrName>style.visibility</p:attrName>
                                        </p:attrNameLst>
                                      </p:cBhvr>
                                      <p:to>
                                        <p:strVal val="visible"/>
                                      </p:to>
                                    </p:set>
                                    <p:anim calcmode="lin" valueType="num">
                                      <p:cBhvr>
                                        <p:cTn id="37" dur="1000" fill="hold"/>
                                        <p:tgtEl>
                                          <p:spTgt spid="532"/>
                                        </p:tgtEl>
                                        <p:attrNameLst>
                                          <p:attrName>ppt_x</p:attrName>
                                        </p:attrNameLst>
                                      </p:cBhvr>
                                      <p:tavLst>
                                        <p:tav tm="0">
                                          <p:val>
                                            <p:strVal val="#ppt_x"/>
                                          </p:val>
                                        </p:tav>
                                        <p:tav tm="100000">
                                          <p:val>
                                            <p:strVal val="#ppt_x"/>
                                          </p:val>
                                        </p:tav>
                                      </p:tavLst>
                                    </p:anim>
                                    <p:anim calcmode="lin" valueType="num">
                                      <p:cBhvr>
                                        <p:cTn id="38" dur="1000" fill="hold"/>
                                        <p:tgtEl>
                                          <p:spTgt spid="5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animBg="1" advAuto="0"/>
      <p:bldP spid="528" grpId="0" animBg="1" advAuto="0"/>
      <p:bldP spid="529" grpId="0" animBg="1" advAuto="0"/>
      <p:bldP spid="530" grpId="0" animBg="1" advAuto="0"/>
      <p:bldP spid="531" grpId="0" animBg="1" advAuto="0"/>
      <p:bldP spid="532"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Shape 314"/>
          <p:cNvSpPr txBox="1"/>
          <p:nvPr/>
        </p:nvSpPr>
        <p:spPr>
          <a:xfrm>
            <a:off x="3169295" y="1091655"/>
            <a:ext cx="5853410" cy="556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lvl1pPr defTabSz="461283">
              <a:defRPr sz="6298" b="1">
                <a:latin typeface="+mn-lt"/>
                <a:ea typeface="+mn-ea"/>
                <a:cs typeface="+mn-cs"/>
                <a:sym typeface="Helvetica"/>
              </a:defRPr>
            </a:lvl1pPr>
          </a:lstStyle>
          <a:p>
            <a:pPr algn="ctr"/>
            <a:r>
              <a:rPr sz="2800" dirty="0" err="1"/>
              <a:t>Jetzt</a:t>
            </a:r>
            <a:r>
              <a:rPr sz="2800" dirty="0"/>
              <a:t> Sie</a:t>
            </a:r>
            <a:r>
              <a:rPr lang="de-DE" sz="2800" dirty="0"/>
              <a:t>…</a:t>
            </a:r>
            <a:r>
              <a:rPr sz="2800" dirty="0"/>
              <a:t>  </a:t>
            </a:r>
          </a:p>
        </p:txBody>
      </p:sp>
      <p:pic>
        <p:nvPicPr>
          <p:cNvPr id="538" name="Bildschirmfoto 2021-04-13 um 07.30.17.png" descr="Bildschirmfoto 2021-04-13 um 07.30.17.png"/>
          <p:cNvPicPr>
            <a:picLocks noChangeAspect="1"/>
          </p:cNvPicPr>
          <p:nvPr/>
        </p:nvPicPr>
        <p:blipFill>
          <a:blip r:embed="rId3"/>
          <a:stretch>
            <a:fillRect/>
          </a:stretch>
        </p:blipFill>
        <p:spPr>
          <a:xfrm>
            <a:off x="4204024" y="1779857"/>
            <a:ext cx="3783955" cy="1198811"/>
          </a:xfrm>
          <a:prstGeom prst="rect">
            <a:avLst/>
          </a:prstGeom>
          <a:ln w="12700">
            <a:miter lim="400000"/>
          </a:ln>
        </p:spPr>
      </p:pic>
      <p:pic>
        <p:nvPicPr>
          <p:cNvPr id="539" name="Bildschirmfoto 2021-04-13 um 08.05.15.png" descr="Bildschirmfoto 2021-04-13 um 08.05.15.png"/>
          <p:cNvPicPr>
            <a:picLocks noChangeAspect="1"/>
          </p:cNvPicPr>
          <p:nvPr/>
        </p:nvPicPr>
        <p:blipFill>
          <a:blip r:embed="rId4"/>
          <a:stretch>
            <a:fillRect/>
          </a:stretch>
        </p:blipFill>
        <p:spPr>
          <a:xfrm>
            <a:off x="3141990" y="3455718"/>
            <a:ext cx="1358936" cy="642938"/>
          </a:xfrm>
          <a:prstGeom prst="rect">
            <a:avLst/>
          </a:prstGeom>
          <a:ln w="12700">
            <a:miter lim="400000"/>
          </a:ln>
        </p:spPr>
      </p:pic>
      <p:pic>
        <p:nvPicPr>
          <p:cNvPr id="540" name="Bildschirmfoto 2021-04-13 um 08.05.21.png" descr="Bildschirmfoto 2021-04-13 um 08.05.21.png"/>
          <p:cNvPicPr>
            <a:picLocks noChangeAspect="1"/>
          </p:cNvPicPr>
          <p:nvPr/>
        </p:nvPicPr>
        <p:blipFill>
          <a:blip r:embed="rId5"/>
          <a:stretch>
            <a:fillRect/>
          </a:stretch>
        </p:blipFill>
        <p:spPr>
          <a:xfrm>
            <a:off x="5421523" y="3455718"/>
            <a:ext cx="1129485" cy="642938"/>
          </a:xfrm>
          <a:prstGeom prst="rect">
            <a:avLst/>
          </a:prstGeom>
          <a:ln w="12700">
            <a:miter lim="400000"/>
          </a:ln>
        </p:spPr>
      </p:pic>
      <p:pic>
        <p:nvPicPr>
          <p:cNvPr id="541" name="Bildschirmfoto 2021-04-13 um 08.05.28.png" descr="Bildschirmfoto 2021-04-13 um 08.05.28.png"/>
          <p:cNvPicPr>
            <a:picLocks noChangeAspect="1"/>
          </p:cNvPicPr>
          <p:nvPr/>
        </p:nvPicPr>
        <p:blipFill>
          <a:blip r:embed="rId6"/>
          <a:stretch>
            <a:fillRect/>
          </a:stretch>
        </p:blipFill>
        <p:spPr>
          <a:xfrm>
            <a:off x="7267467" y="3455718"/>
            <a:ext cx="1955044" cy="524179"/>
          </a:xfrm>
          <a:prstGeom prst="rect">
            <a:avLst/>
          </a:prstGeom>
          <a:ln w="12700">
            <a:miter lim="400000"/>
          </a:ln>
        </p:spPr>
      </p:pic>
    </p:spTree>
    <p:extLst>
      <p:ext uri="{BB962C8B-B14F-4D97-AF65-F5344CB8AC3E}">
        <p14:creationId xmlns:p14="http://schemas.microsoft.com/office/powerpoint/2010/main" val="169827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Bildschirmfoto 2021-04-13 um 07.30.17.png" descr="Bildschirmfoto 2021-04-13 um 07.30.17.png"/>
          <p:cNvPicPr>
            <a:picLocks noChangeAspect="1"/>
          </p:cNvPicPr>
          <p:nvPr/>
        </p:nvPicPr>
        <p:blipFill>
          <a:blip r:embed="rId3"/>
          <a:stretch>
            <a:fillRect/>
          </a:stretch>
        </p:blipFill>
        <p:spPr>
          <a:xfrm>
            <a:off x="3065856" y="1249485"/>
            <a:ext cx="5458034" cy="1729183"/>
          </a:xfrm>
          <a:prstGeom prst="rect">
            <a:avLst/>
          </a:prstGeom>
          <a:ln w="12700">
            <a:miter lim="400000"/>
          </a:ln>
        </p:spPr>
      </p:pic>
      <p:pic>
        <p:nvPicPr>
          <p:cNvPr id="539" name="Bildschirmfoto 2021-04-13 um 08.05.15.png" descr="Bildschirmfoto 2021-04-13 um 08.05.15.png"/>
          <p:cNvPicPr>
            <a:picLocks noChangeAspect="1"/>
          </p:cNvPicPr>
          <p:nvPr/>
        </p:nvPicPr>
        <p:blipFill>
          <a:blip r:embed="rId4"/>
          <a:stretch>
            <a:fillRect/>
          </a:stretch>
        </p:blipFill>
        <p:spPr>
          <a:xfrm>
            <a:off x="3141990" y="3455718"/>
            <a:ext cx="1358936" cy="642938"/>
          </a:xfrm>
          <a:prstGeom prst="rect">
            <a:avLst/>
          </a:prstGeom>
          <a:ln w="12700">
            <a:miter lim="400000"/>
          </a:ln>
        </p:spPr>
      </p:pic>
      <p:pic>
        <p:nvPicPr>
          <p:cNvPr id="540" name="Bildschirmfoto 2021-04-13 um 08.05.21.png" descr="Bildschirmfoto 2021-04-13 um 08.05.21.png"/>
          <p:cNvPicPr>
            <a:picLocks noChangeAspect="1"/>
          </p:cNvPicPr>
          <p:nvPr/>
        </p:nvPicPr>
        <p:blipFill>
          <a:blip r:embed="rId5"/>
          <a:stretch>
            <a:fillRect/>
          </a:stretch>
        </p:blipFill>
        <p:spPr>
          <a:xfrm>
            <a:off x="5421523" y="3455718"/>
            <a:ext cx="1129485" cy="642938"/>
          </a:xfrm>
          <a:prstGeom prst="rect">
            <a:avLst/>
          </a:prstGeom>
          <a:ln w="12700">
            <a:miter lim="400000"/>
          </a:ln>
        </p:spPr>
      </p:pic>
      <p:pic>
        <p:nvPicPr>
          <p:cNvPr id="541" name="Bildschirmfoto 2021-04-13 um 08.05.28.png" descr="Bildschirmfoto 2021-04-13 um 08.05.28.png"/>
          <p:cNvPicPr>
            <a:picLocks noChangeAspect="1"/>
          </p:cNvPicPr>
          <p:nvPr/>
        </p:nvPicPr>
        <p:blipFill>
          <a:blip r:embed="rId6"/>
          <a:stretch>
            <a:fillRect/>
          </a:stretch>
        </p:blipFill>
        <p:spPr>
          <a:xfrm>
            <a:off x="7267467" y="3455718"/>
            <a:ext cx="1955044" cy="524179"/>
          </a:xfrm>
          <a:prstGeom prst="rect">
            <a:avLst/>
          </a:prstGeom>
          <a:ln w="12700">
            <a:miter lim="400000"/>
          </a:ln>
        </p:spPr>
      </p:pic>
      <p:pic>
        <p:nvPicPr>
          <p:cNvPr id="542" name="Bildschirmfoto 2021-04-13 um 08.05.40.png" descr="Bildschirmfoto 2021-04-13 um 08.05.40.png"/>
          <p:cNvPicPr>
            <a:picLocks noChangeAspect="1"/>
          </p:cNvPicPr>
          <p:nvPr/>
        </p:nvPicPr>
        <p:blipFill>
          <a:blip r:embed="rId7"/>
          <a:stretch>
            <a:fillRect/>
          </a:stretch>
        </p:blipFill>
        <p:spPr>
          <a:xfrm>
            <a:off x="3109475" y="4575707"/>
            <a:ext cx="1423969" cy="738925"/>
          </a:xfrm>
          <a:prstGeom prst="rect">
            <a:avLst/>
          </a:prstGeom>
          <a:ln w="12700">
            <a:miter lim="400000"/>
          </a:ln>
        </p:spPr>
      </p:pic>
      <p:pic>
        <p:nvPicPr>
          <p:cNvPr id="543" name="Bildschirmfoto 2021-04-13 um 08.05.46.png" descr="Bildschirmfoto 2021-04-13 um 08.05.46.png"/>
          <p:cNvPicPr>
            <a:picLocks noChangeAspect="1"/>
          </p:cNvPicPr>
          <p:nvPr/>
        </p:nvPicPr>
        <p:blipFill>
          <a:blip r:embed="rId8"/>
          <a:stretch>
            <a:fillRect/>
          </a:stretch>
        </p:blipFill>
        <p:spPr>
          <a:xfrm>
            <a:off x="5361881" y="4451608"/>
            <a:ext cx="1468241" cy="987123"/>
          </a:xfrm>
          <a:prstGeom prst="rect">
            <a:avLst/>
          </a:prstGeom>
          <a:ln w="12700">
            <a:miter lim="400000"/>
          </a:ln>
        </p:spPr>
      </p:pic>
      <p:pic>
        <p:nvPicPr>
          <p:cNvPr id="544" name="Bildschirmfoto 2021-04-13 um 08.05.52.png" descr="Bildschirmfoto 2021-04-13 um 08.05.52.png"/>
          <p:cNvPicPr>
            <a:picLocks noChangeAspect="1"/>
          </p:cNvPicPr>
          <p:nvPr/>
        </p:nvPicPr>
        <p:blipFill>
          <a:blip r:embed="rId9"/>
          <a:stretch>
            <a:fillRect/>
          </a:stretch>
        </p:blipFill>
        <p:spPr>
          <a:xfrm>
            <a:off x="7529734" y="4301352"/>
            <a:ext cx="1578755" cy="1098618"/>
          </a:xfrm>
          <a:prstGeom prst="rect">
            <a:avLst/>
          </a:prstGeom>
          <a:ln w="12700">
            <a:miter lim="400000"/>
          </a:ln>
        </p:spPr>
      </p:pic>
    </p:spTree>
    <p:extLst>
      <p:ext uri="{BB962C8B-B14F-4D97-AF65-F5344CB8AC3E}">
        <p14:creationId xmlns:p14="http://schemas.microsoft.com/office/powerpoint/2010/main" val="37233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430218" y="547479"/>
            <a:ext cx="5843761" cy="5349532"/>
          </a:xfrm>
          <a:prstGeom prst="rect">
            <a:avLst/>
          </a:prstGeom>
        </p:spPr>
      </p:pic>
      <p:sp>
        <p:nvSpPr>
          <p:cNvPr id="5" name="Rechteck 4"/>
          <p:cNvSpPr/>
          <p:nvPr/>
        </p:nvSpPr>
        <p:spPr>
          <a:xfrm>
            <a:off x="2391988" y="6488668"/>
            <a:ext cx="7611956" cy="369332"/>
          </a:xfrm>
          <a:prstGeom prst="rect">
            <a:avLst/>
          </a:prstGeom>
        </p:spPr>
        <p:txBody>
          <a:bodyPr wrap="none">
            <a:spAutoFit/>
          </a:bodyPr>
          <a:lstStyle/>
          <a:p>
            <a:r>
              <a:rPr lang="de-DE" dirty="0"/>
              <a:t>Bors, Natalie: So wird es geschrieben. in: Deutsch differenziert, Heft 4/2023, S. 31.</a:t>
            </a:r>
          </a:p>
        </p:txBody>
      </p:sp>
      <p:sp>
        <p:nvSpPr>
          <p:cNvPr id="6" name="Ellipse 5"/>
          <p:cNvSpPr/>
          <p:nvPr/>
        </p:nvSpPr>
        <p:spPr>
          <a:xfrm>
            <a:off x="6349069" y="122549"/>
            <a:ext cx="5412713" cy="2244752"/>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Zeigen Sie an einem Wort auf: </a:t>
            </a:r>
          </a:p>
          <a:p>
            <a:pPr marL="285750" indent="-285750">
              <a:buFont typeface="Arial" panose="020B0604020202020204" pitchFamily="34" charset="0"/>
              <a:buChar char="•"/>
            </a:pPr>
            <a:r>
              <a:rPr lang="de-DE" dirty="0">
                <a:solidFill>
                  <a:schemeClr val="tx1"/>
                </a:solidFill>
              </a:rPr>
              <a:t>Wo könnten Stolperstellen sein?</a:t>
            </a:r>
          </a:p>
          <a:p>
            <a:endParaRPr lang="de-DE" dirty="0">
              <a:solidFill>
                <a:schemeClr val="tx1"/>
              </a:solidFill>
            </a:endParaRPr>
          </a:p>
          <a:p>
            <a:pPr marL="285750" indent="-285750">
              <a:buFont typeface="Arial" panose="020B0604020202020204" pitchFamily="34" charset="0"/>
              <a:buChar char="•"/>
            </a:pPr>
            <a:r>
              <a:rPr lang="de-DE" dirty="0">
                <a:solidFill>
                  <a:schemeClr val="tx1"/>
                </a:solidFill>
              </a:rPr>
              <a:t>Welche Strategien helfen weiter?</a:t>
            </a:r>
          </a:p>
        </p:txBody>
      </p:sp>
      <p:pic>
        <p:nvPicPr>
          <p:cNvPr id="2" name="Grafik 1"/>
          <p:cNvPicPr>
            <a:picLocks noChangeAspect="1"/>
          </p:cNvPicPr>
          <p:nvPr/>
        </p:nvPicPr>
        <p:blipFill>
          <a:blip r:embed="rId4"/>
          <a:stretch>
            <a:fillRect/>
          </a:stretch>
        </p:blipFill>
        <p:spPr>
          <a:xfrm>
            <a:off x="6143463" y="3089959"/>
            <a:ext cx="5568199" cy="2807052"/>
          </a:xfrm>
          <a:prstGeom prst="rect">
            <a:avLst/>
          </a:prstGeom>
        </p:spPr>
      </p:pic>
    </p:spTree>
    <p:extLst>
      <p:ext uri="{BB962C8B-B14F-4D97-AF65-F5344CB8AC3E}">
        <p14:creationId xmlns:p14="http://schemas.microsoft.com/office/powerpoint/2010/main" val="479405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B51741A-4033-0D89-9726-2262481235B2}"/>
              </a:ext>
            </a:extLst>
          </p:cNvPr>
          <p:cNvPicPr>
            <a:picLocks noChangeAspect="1"/>
          </p:cNvPicPr>
          <p:nvPr/>
        </p:nvPicPr>
        <p:blipFill>
          <a:blip r:embed="rId3"/>
          <a:stretch>
            <a:fillRect/>
          </a:stretch>
        </p:blipFill>
        <p:spPr>
          <a:xfrm>
            <a:off x="1099456" y="1374281"/>
            <a:ext cx="9764487" cy="4643217"/>
          </a:xfrm>
          <a:prstGeom prst="rect">
            <a:avLst/>
          </a:prstGeom>
        </p:spPr>
      </p:pic>
      <p:sp>
        <p:nvSpPr>
          <p:cNvPr id="5" name="Textfeld 4">
            <a:extLst>
              <a:ext uri="{FF2B5EF4-FFF2-40B4-BE49-F238E27FC236}">
                <a16:creationId xmlns:a16="http://schemas.microsoft.com/office/drawing/2014/main" id="{77CA7382-B02C-DBE1-1002-353F8DB5D6B8}"/>
              </a:ext>
            </a:extLst>
          </p:cNvPr>
          <p:cNvSpPr txBox="1"/>
          <p:nvPr/>
        </p:nvSpPr>
        <p:spPr>
          <a:xfrm>
            <a:off x="2177143" y="598714"/>
            <a:ext cx="8120743" cy="584775"/>
          </a:xfrm>
          <a:prstGeom prst="rect">
            <a:avLst/>
          </a:prstGeom>
          <a:noFill/>
        </p:spPr>
        <p:txBody>
          <a:bodyPr wrap="square" rtlCol="0">
            <a:spAutoFit/>
          </a:bodyPr>
          <a:lstStyle/>
          <a:p>
            <a:pPr algn="ctr"/>
            <a:r>
              <a:rPr lang="de-DE" sz="3200" dirty="0"/>
              <a:t>Beispiel aus VERA 3</a:t>
            </a:r>
          </a:p>
        </p:txBody>
      </p:sp>
    </p:spTree>
    <p:extLst>
      <p:ext uri="{BB962C8B-B14F-4D97-AF65-F5344CB8AC3E}">
        <p14:creationId xmlns:p14="http://schemas.microsoft.com/office/powerpoint/2010/main" val="538778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BE69A24-66EB-173D-9C84-A303783F6D64}"/>
              </a:ext>
            </a:extLst>
          </p:cNvPr>
          <p:cNvPicPr>
            <a:picLocks noChangeAspect="1"/>
          </p:cNvPicPr>
          <p:nvPr/>
        </p:nvPicPr>
        <p:blipFill>
          <a:blip r:embed="rId3"/>
          <a:stretch>
            <a:fillRect/>
          </a:stretch>
        </p:blipFill>
        <p:spPr>
          <a:xfrm>
            <a:off x="491898" y="1690339"/>
            <a:ext cx="7637427" cy="3940629"/>
          </a:xfrm>
          <a:prstGeom prst="rect">
            <a:avLst/>
          </a:prstGeom>
        </p:spPr>
      </p:pic>
      <p:sp>
        <p:nvSpPr>
          <p:cNvPr id="5" name="Textfeld 4">
            <a:extLst>
              <a:ext uri="{FF2B5EF4-FFF2-40B4-BE49-F238E27FC236}">
                <a16:creationId xmlns:a16="http://schemas.microsoft.com/office/drawing/2014/main" id="{D0B1FE7F-728A-947B-A890-0CC2E6E38C0B}"/>
              </a:ext>
            </a:extLst>
          </p:cNvPr>
          <p:cNvSpPr txBox="1"/>
          <p:nvPr/>
        </p:nvSpPr>
        <p:spPr>
          <a:xfrm>
            <a:off x="968829" y="642257"/>
            <a:ext cx="4397828" cy="584775"/>
          </a:xfrm>
          <a:prstGeom prst="rect">
            <a:avLst/>
          </a:prstGeom>
          <a:noFill/>
        </p:spPr>
        <p:txBody>
          <a:bodyPr wrap="square" rtlCol="0">
            <a:spAutoFit/>
          </a:bodyPr>
          <a:lstStyle/>
          <a:p>
            <a:r>
              <a:rPr lang="de-DE" sz="3200" dirty="0"/>
              <a:t>Beispiel aus VERA 3</a:t>
            </a:r>
          </a:p>
        </p:txBody>
      </p:sp>
      <p:sp>
        <p:nvSpPr>
          <p:cNvPr id="6" name="Ellipse 5">
            <a:extLst>
              <a:ext uri="{FF2B5EF4-FFF2-40B4-BE49-F238E27FC236}">
                <a16:creationId xmlns:a16="http://schemas.microsoft.com/office/drawing/2014/main" id="{18600F5C-75D3-FFE7-7F25-FA13EFC5AF35}"/>
              </a:ext>
            </a:extLst>
          </p:cNvPr>
          <p:cNvSpPr/>
          <p:nvPr/>
        </p:nvSpPr>
        <p:spPr>
          <a:xfrm>
            <a:off x="6004874" y="282804"/>
            <a:ext cx="5348926" cy="2917596"/>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In Ihren Arbeitspapieren finden Sie die Datei „Klasse 1b übt schreiben“.</a:t>
            </a:r>
          </a:p>
          <a:p>
            <a:r>
              <a:rPr lang="de-DE" dirty="0">
                <a:solidFill>
                  <a:schemeClr val="tx1"/>
                </a:solidFill>
              </a:rPr>
              <a:t>Notieren Sie für jede Aufgabe, welche Rechtschreibstrategie für die fehlerhaft geschriebenen Wörter hilfreich ist.</a:t>
            </a:r>
          </a:p>
          <a:p>
            <a:r>
              <a:rPr lang="de-DE" dirty="0">
                <a:solidFill>
                  <a:schemeClr val="tx1"/>
                </a:solidFill>
              </a:rPr>
              <a:t>Zeit: 10 Minuten</a:t>
            </a:r>
          </a:p>
        </p:txBody>
      </p:sp>
    </p:spTree>
    <p:extLst>
      <p:ext uri="{BB962C8B-B14F-4D97-AF65-F5344CB8AC3E}">
        <p14:creationId xmlns:p14="http://schemas.microsoft.com/office/powerpoint/2010/main" val="1145388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0CD38-44DB-3A32-DBBC-83C8CB028863}"/>
              </a:ext>
            </a:extLst>
          </p:cNvPr>
          <p:cNvSpPr>
            <a:spLocks noGrp="1"/>
          </p:cNvSpPr>
          <p:nvPr>
            <p:ph type="title"/>
          </p:nvPr>
        </p:nvSpPr>
        <p:spPr>
          <a:xfrm>
            <a:off x="1109249" y="2277627"/>
            <a:ext cx="9603275" cy="1049235"/>
          </a:xfrm>
        </p:spPr>
        <p:txBody>
          <a:bodyPr>
            <a:normAutofit fontScale="90000"/>
          </a:bodyPr>
          <a:lstStyle/>
          <a:p>
            <a:r>
              <a:rPr lang="de-DE" dirty="0"/>
              <a:t>Nochmal…</a:t>
            </a:r>
            <a:br>
              <a:rPr lang="de-DE" dirty="0"/>
            </a:br>
            <a:br>
              <a:rPr lang="de-DE" dirty="0"/>
            </a:br>
            <a:r>
              <a:rPr lang="de-DE" dirty="0"/>
              <a:t>Warum ist das Durchdringen des strukturorientierten Rechtschreibunterrichts so bedeutsam für die Diagnostik?</a:t>
            </a:r>
          </a:p>
        </p:txBody>
      </p:sp>
      <p:pic>
        <p:nvPicPr>
          <p:cNvPr id="3" name="Grafik 2">
            <a:extLst>
              <a:ext uri="{FF2B5EF4-FFF2-40B4-BE49-F238E27FC236}">
                <a16:creationId xmlns:a16="http://schemas.microsoft.com/office/drawing/2014/main" id="{35E96EEB-3E6A-FA59-415C-D923B685075F}"/>
              </a:ext>
            </a:extLst>
          </p:cNvPr>
          <p:cNvPicPr>
            <a:picLocks noChangeAspect="1"/>
          </p:cNvPicPr>
          <p:nvPr/>
        </p:nvPicPr>
        <p:blipFill>
          <a:blip r:embed="rId2"/>
          <a:stretch>
            <a:fillRect/>
          </a:stretch>
        </p:blipFill>
        <p:spPr>
          <a:xfrm>
            <a:off x="9228083" y="856593"/>
            <a:ext cx="2291255" cy="1308970"/>
          </a:xfrm>
          <a:prstGeom prst="rect">
            <a:avLst/>
          </a:prstGeom>
        </p:spPr>
      </p:pic>
    </p:spTree>
    <p:extLst>
      <p:ext uri="{BB962C8B-B14F-4D97-AF65-F5344CB8AC3E}">
        <p14:creationId xmlns:p14="http://schemas.microsoft.com/office/powerpoint/2010/main" val="408160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154D3-1491-7F50-CABF-FEEBB47A938A}"/>
              </a:ext>
            </a:extLst>
          </p:cNvPr>
          <p:cNvSpPr>
            <a:spLocks noGrp="1"/>
          </p:cNvSpPr>
          <p:nvPr>
            <p:ph type="title"/>
          </p:nvPr>
        </p:nvSpPr>
        <p:spPr/>
        <p:txBody>
          <a:bodyPr/>
          <a:lstStyle/>
          <a:p>
            <a:pPr algn="ctr"/>
            <a:r>
              <a:rPr lang="de-DE" dirty="0"/>
              <a:t>Bezug zu den curricularen Anforderungen und Niveaubeschreibungen DaZ</a:t>
            </a:r>
          </a:p>
        </p:txBody>
      </p:sp>
    </p:spTree>
    <p:extLst>
      <p:ext uri="{BB962C8B-B14F-4D97-AF65-F5344CB8AC3E}">
        <p14:creationId xmlns:p14="http://schemas.microsoft.com/office/powerpoint/2010/main" val="2555391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308B115-3A8C-1524-F354-C4F96DA36D20}"/>
              </a:ext>
            </a:extLst>
          </p:cNvPr>
          <p:cNvSpPr>
            <a:spLocks noGrp="1"/>
          </p:cNvSpPr>
          <p:nvPr>
            <p:ph type="title" idx="4294967295"/>
          </p:nvPr>
        </p:nvSpPr>
        <p:spPr>
          <a:xfrm>
            <a:off x="1130270" y="121586"/>
            <a:ext cx="10323512" cy="509035"/>
          </a:xfrm>
        </p:spPr>
        <p:txBody>
          <a:bodyPr>
            <a:normAutofit/>
          </a:bodyPr>
          <a:lstStyle/>
          <a:p>
            <a:r>
              <a:rPr lang="de-DE" sz="2800" dirty="0"/>
              <a:t>Rechtschreibung in den Curricularen Anforderungen</a:t>
            </a:r>
          </a:p>
        </p:txBody>
      </p:sp>
      <p:sp>
        <p:nvSpPr>
          <p:cNvPr id="6" name="Textfeld 5">
            <a:extLst>
              <a:ext uri="{FF2B5EF4-FFF2-40B4-BE49-F238E27FC236}">
                <a16:creationId xmlns:a16="http://schemas.microsoft.com/office/drawing/2014/main" id="{41BCA92E-C5ED-17BE-4D46-049C0E8E1D09}"/>
              </a:ext>
            </a:extLst>
          </p:cNvPr>
          <p:cNvSpPr txBox="1"/>
          <p:nvPr/>
        </p:nvSpPr>
        <p:spPr>
          <a:xfrm>
            <a:off x="1130270" y="630621"/>
            <a:ext cx="10115799" cy="5355312"/>
          </a:xfrm>
          <a:prstGeom prst="rect">
            <a:avLst/>
          </a:prstGeom>
          <a:noFill/>
        </p:spPr>
        <p:txBody>
          <a:bodyPr wrap="square">
            <a:spAutoFit/>
          </a:bodyPr>
          <a:lstStyle/>
          <a:p>
            <a:pPr algn="l"/>
            <a:r>
              <a:rPr lang="de-DE" b="1" i="0" u="none" strike="noStrike" baseline="0" dirty="0">
                <a:ea typeface="Cambria" panose="02040503050406030204" pitchFamily="18" charset="0"/>
              </a:rPr>
              <a:t>„Orthografie</a:t>
            </a:r>
          </a:p>
          <a:p>
            <a:pPr algn="l"/>
            <a:r>
              <a:rPr lang="de-DE" sz="1600" b="0" i="0" u="none" strike="noStrike" baseline="0" dirty="0">
                <a:ea typeface="Cambria" panose="02040503050406030204" pitchFamily="18" charset="0"/>
              </a:rPr>
              <a:t>Der Aufbau der Rechtschreibkompetenz als Wortschatzkomponente ist ein </a:t>
            </a:r>
            <a:r>
              <a:rPr lang="de-DE" b="1" dirty="0">
                <a:solidFill>
                  <a:srgbClr val="00B050"/>
                </a:solidFill>
              </a:rPr>
              <a:t>sehr langfristig </a:t>
            </a:r>
            <a:r>
              <a:rPr lang="de-DE" sz="1600" b="0" i="0" u="none" strike="noStrike" baseline="0" dirty="0">
                <a:ea typeface="Cambria" panose="02040503050406030204" pitchFamily="18" charset="0"/>
              </a:rPr>
              <a:t>angelegter Prozess. In der </a:t>
            </a:r>
            <a:r>
              <a:rPr lang="de-DE" sz="1600" b="1" i="0" u="none" strike="noStrike" baseline="0" dirty="0">
                <a:solidFill>
                  <a:srgbClr val="00B050"/>
                </a:solidFill>
                <a:ea typeface="Cambria" panose="02040503050406030204" pitchFamily="18" charset="0"/>
              </a:rPr>
              <a:t>Basisstufe steht im Rahmen der (Zweit-)Alphabetisierung die Sicherung der</a:t>
            </a:r>
          </a:p>
          <a:p>
            <a:pPr algn="l"/>
            <a:r>
              <a:rPr lang="de-DE" sz="1600" b="1" i="0" u="none" strike="noStrike" baseline="0" dirty="0">
                <a:solidFill>
                  <a:srgbClr val="00B050"/>
                </a:solidFill>
                <a:ea typeface="Cambria" panose="02040503050406030204" pitchFamily="18" charset="0"/>
              </a:rPr>
              <a:t>phonetischen Strategie im Vordergrund</a:t>
            </a:r>
            <a:r>
              <a:rPr lang="de-DE" sz="1600" b="0" i="0" u="none" strike="noStrike" baseline="0" dirty="0">
                <a:ea typeface="Cambria" panose="02040503050406030204" pitchFamily="18" charset="0"/>
              </a:rPr>
              <a:t>. Die Schülerinnen und Schüler ordnen beim Schreiben jedem</a:t>
            </a:r>
          </a:p>
          <a:p>
            <a:pPr algn="l"/>
            <a:r>
              <a:rPr lang="de-DE" sz="1600" b="0" i="0" u="none" strike="noStrike" baseline="0" dirty="0">
                <a:ea typeface="Cambria" panose="02040503050406030204" pitchFamily="18" charset="0"/>
              </a:rPr>
              <a:t>Laut mindestens einen Buchstaben zu. Unterstützt wird diese für das Schreiben unbekannter</a:t>
            </a:r>
          </a:p>
          <a:p>
            <a:pPr algn="l"/>
            <a:r>
              <a:rPr lang="de-DE" sz="1600" b="0" i="0" u="none" strike="noStrike" baseline="0" dirty="0">
                <a:ea typeface="Cambria" panose="02040503050406030204" pitchFamily="18" charset="0"/>
              </a:rPr>
              <a:t>Wörter zentrale Strategie durch phonetische Übungen bei Lauten, die besondere Herausforderungen</a:t>
            </a:r>
          </a:p>
          <a:p>
            <a:pPr algn="l"/>
            <a:r>
              <a:rPr lang="de-DE" sz="1600" b="0" i="0" u="none" strike="noStrike" baseline="0" dirty="0">
                <a:ea typeface="Cambria" panose="02040503050406030204" pitchFamily="18" charset="0"/>
              </a:rPr>
              <a:t>mitbringen. Verwechslungen von Zeichen, wie beispielsweise z und s bei türkisch</a:t>
            </a:r>
          </a:p>
          <a:p>
            <a:pPr algn="l"/>
            <a:r>
              <a:rPr lang="de-DE" sz="1600" b="0" i="0" u="none" strike="noStrike" baseline="0" dirty="0">
                <a:ea typeface="Cambria" panose="02040503050406030204" pitchFamily="18" charset="0"/>
              </a:rPr>
              <a:t>Alphabetisierten und y und u bei kyrillisch Alphabetisierten werden sprachkontrastiv betrachtet</a:t>
            </a:r>
          </a:p>
          <a:p>
            <a:pPr algn="l"/>
            <a:r>
              <a:rPr lang="de-DE" sz="1600" b="0" i="0" u="none" strike="noStrike" baseline="0" dirty="0">
                <a:ea typeface="Cambria" panose="02040503050406030204" pitchFamily="18" charset="0"/>
              </a:rPr>
              <a:t>und die Zusammenhänge zur Herkunftsschriftsprache hergestellt.</a:t>
            </a:r>
          </a:p>
          <a:p>
            <a:pPr algn="l"/>
            <a:r>
              <a:rPr lang="de-DE" sz="1600" b="1" i="0" u="none" strike="noStrike" baseline="0" dirty="0">
                <a:solidFill>
                  <a:srgbClr val="00B050"/>
                </a:solidFill>
                <a:ea typeface="Cambria" panose="02040503050406030204" pitchFamily="18" charset="0"/>
              </a:rPr>
              <a:t>Weiterhin werden in der Basisstufe basale Rechtschreibstrategien zur Großschreibung am</a:t>
            </a:r>
          </a:p>
          <a:p>
            <a:pPr algn="l"/>
            <a:r>
              <a:rPr lang="de-DE" sz="1600" b="1" i="0" u="none" strike="noStrike" baseline="0" dirty="0">
                <a:solidFill>
                  <a:srgbClr val="00B050"/>
                </a:solidFill>
                <a:ea typeface="Cambria" panose="02040503050406030204" pitchFamily="18" charset="0"/>
              </a:rPr>
              <a:t>Satzanfang und bei Nomen und zur Interpunktion (Markierungen am Satzende, Komma, Anführungszeichen) vermittelt.</a:t>
            </a:r>
          </a:p>
          <a:p>
            <a:pPr algn="l"/>
            <a:r>
              <a:rPr lang="de-DE" sz="1600" b="0" i="0" u="none" strike="noStrike" baseline="0" dirty="0">
                <a:ea typeface="Cambria" panose="02040503050406030204" pitchFamily="18" charset="0"/>
              </a:rPr>
              <a:t>Rückmeldungen zur Rechtschreibkompetenz erfolgen in der Basisstufe nie quantitativ (Anzahl</a:t>
            </a:r>
          </a:p>
          <a:p>
            <a:pPr algn="l"/>
            <a:r>
              <a:rPr lang="de-DE" sz="1600" b="0" i="0" u="none" strike="noStrike" baseline="0" dirty="0">
                <a:ea typeface="Cambria" panose="02040503050406030204" pitchFamily="18" charset="0"/>
              </a:rPr>
              <a:t>der Fehler in Diktaten oder Textproduktionen), sondern ausschließlich qualitativ. In der Regel</a:t>
            </a:r>
          </a:p>
          <a:p>
            <a:pPr algn="l"/>
            <a:r>
              <a:rPr lang="de-DE" sz="1600" b="0" i="0" u="none" strike="noStrike" baseline="0" dirty="0">
                <a:ea typeface="Cambria" panose="02040503050406030204" pitchFamily="18" charset="0"/>
              </a:rPr>
              <a:t>werden Fehlerschwerpunkte auf der Basis von Textproduktionen ermittelt, um diese dann an anderer</a:t>
            </a:r>
          </a:p>
          <a:p>
            <a:pPr algn="l"/>
            <a:r>
              <a:rPr lang="de-DE" sz="1600" b="0" i="0" u="none" strike="noStrike" baseline="0" dirty="0">
                <a:ea typeface="Cambria" panose="02040503050406030204" pitchFamily="18" charset="0"/>
              </a:rPr>
              <a:t>Stelle strategisch aufzuarbeiten. Dies erfolgt auch unter Berücksichtigung der herkunftssprachlich</a:t>
            </a:r>
          </a:p>
          <a:p>
            <a:pPr algn="l"/>
            <a:r>
              <a:rPr lang="de-DE" sz="1600" b="0" i="0" u="none" strike="noStrike" baseline="0" dirty="0">
                <a:ea typeface="Cambria" panose="02040503050406030204" pitchFamily="18" charset="0"/>
              </a:rPr>
              <a:t>bedingten Interferenzen.</a:t>
            </a:r>
          </a:p>
          <a:p>
            <a:pPr algn="l"/>
            <a:r>
              <a:rPr lang="de-DE" sz="1600" b="1" i="0" u="none" strike="noStrike" baseline="0" dirty="0">
                <a:solidFill>
                  <a:srgbClr val="00B050"/>
                </a:solidFill>
                <a:ea typeface="Cambria" panose="02040503050406030204" pitchFamily="18" charset="0"/>
              </a:rPr>
              <a:t>Der weitere Aufbau von Rechtschreibkompetenz ist die Aufgabe des Regelunterrichts, vernetzt</a:t>
            </a:r>
          </a:p>
          <a:p>
            <a:pPr algn="l"/>
            <a:r>
              <a:rPr lang="de-DE" sz="1600" b="1" i="0" u="none" strike="noStrike" baseline="0" dirty="0">
                <a:solidFill>
                  <a:srgbClr val="00B050"/>
                </a:solidFill>
                <a:ea typeface="Cambria" panose="02040503050406030204" pitchFamily="18" charset="0"/>
              </a:rPr>
              <a:t>mit einem vor- und nachbereitenden DaZ-Unterricht in der Aufbaustufe.“ </a:t>
            </a:r>
            <a:r>
              <a:rPr lang="de-DE" sz="1600" b="0" i="0" u="none" strike="noStrike" baseline="0" dirty="0">
                <a:ea typeface="Cambria" panose="02040503050406030204" pitchFamily="18" charset="0"/>
              </a:rPr>
              <a:t>(Curriculare Anforderungen DaZ, S. 23)</a:t>
            </a:r>
          </a:p>
          <a:p>
            <a:pPr algn="l"/>
            <a:endParaRPr lang="de-DE" dirty="0"/>
          </a:p>
        </p:txBody>
      </p:sp>
    </p:spTree>
    <p:extLst>
      <p:ext uri="{BB962C8B-B14F-4D97-AF65-F5344CB8AC3E}">
        <p14:creationId xmlns:p14="http://schemas.microsoft.com/office/powerpoint/2010/main" val="1165580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4B769F5-40CB-1586-1084-2FB59367FAC4}"/>
              </a:ext>
            </a:extLst>
          </p:cNvPr>
          <p:cNvPicPr>
            <a:picLocks noChangeAspect="1"/>
          </p:cNvPicPr>
          <p:nvPr/>
        </p:nvPicPr>
        <p:blipFill>
          <a:blip r:embed="rId3"/>
          <a:stretch>
            <a:fillRect/>
          </a:stretch>
        </p:blipFill>
        <p:spPr>
          <a:xfrm>
            <a:off x="1417195" y="1237490"/>
            <a:ext cx="9092485" cy="4803820"/>
          </a:xfrm>
          <a:prstGeom prst="rect">
            <a:avLst/>
          </a:prstGeom>
        </p:spPr>
      </p:pic>
      <p:sp>
        <p:nvSpPr>
          <p:cNvPr id="7" name="Textfeld 6">
            <a:extLst>
              <a:ext uri="{FF2B5EF4-FFF2-40B4-BE49-F238E27FC236}">
                <a16:creationId xmlns:a16="http://schemas.microsoft.com/office/drawing/2014/main" id="{2B448C8D-CF98-1B67-9D39-CEF49B5F6FFB}"/>
              </a:ext>
            </a:extLst>
          </p:cNvPr>
          <p:cNvSpPr txBox="1"/>
          <p:nvPr/>
        </p:nvSpPr>
        <p:spPr>
          <a:xfrm>
            <a:off x="451945" y="6333936"/>
            <a:ext cx="11382703" cy="307777"/>
          </a:xfrm>
          <a:prstGeom prst="rect">
            <a:avLst/>
          </a:prstGeom>
          <a:noFill/>
        </p:spPr>
        <p:txBody>
          <a:bodyPr wrap="square">
            <a:spAutoFit/>
          </a:bodyPr>
          <a:lstStyle/>
          <a:p>
            <a:r>
              <a:rPr lang="de-DE" sz="1400" dirty="0"/>
              <a:t>Quelle: IQSH (Hrsg.) (2010/2022): Niveaubeschreibungen Deutsch als Zweitsprache für die Primarstufe, Seite 19.</a:t>
            </a:r>
          </a:p>
        </p:txBody>
      </p:sp>
      <p:sp>
        <p:nvSpPr>
          <p:cNvPr id="8" name="Titel 7">
            <a:extLst>
              <a:ext uri="{FF2B5EF4-FFF2-40B4-BE49-F238E27FC236}">
                <a16:creationId xmlns:a16="http://schemas.microsoft.com/office/drawing/2014/main" id="{C035E8A4-6C00-3388-4E1E-BC240BECAE45}"/>
              </a:ext>
            </a:extLst>
          </p:cNvPr>
          <p:cNvSpPr>
            <a:spLocks noGrp="1"/>
          </p:cNvSpPr>
          <p:nvPr>
            <p:ph type="title"/>
          </p:nvPr>
        </p:nvSpPr>
        <p:spPr>
          <a:xfrm>
            <a:off x="546540" y="816690"/>
            <a:ext cx="11382702" cy="507613"/>
          </a:xfrm>
        </p:spPr>
        <p:txBody>
          <a:bodyPr>
            <a:normAutofit/>
          </a:bodyPr>
          <a:lstStyle/>
          <a:p>
            <a:r>
              <a:rPr lang="de-DE" sz="2400" dirty="0"/>
              <a:t>Niveaubeschreibungen DaZ Grundschule: Beobachtung Rechtschreibung </a:t>
            </a:r>
          </a:p>
        </p:txBody>
      </p:sp>
    </p:spTree>
    <p:extLst>
      <p:ext uri="{BB962C8B-B14F-4D97-AF65-F5344CB8AC3E}">
        <p14:creationId xmlns:p14="http://schemas.microsoft.com/office/powerpoint/2010/main" val="400446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4DAE5-5CEA-631F-C46D-67B2FFDBB20C}"/>
              </a:ext>
            </a:extLst>
          </p:cNvPr>
          <p:cNvSpPr>
            <a:spLocks noGrp="1"/>
          </p:cNvSpPr>
          <p:nvPr>
            <p:ph type="title"/>
          </p:nvPr>
        </p:nvSpPr>
        <p:spPr/>
        <p:txBody>
          <a:bodyPr/>
          <a:lstStyle/>
          <a:p>
            <a:r>
              <a:rPr lang="de-DE" dirty="0"/>
              <a:t>Unser Ziel für heute</a:t>
            </a:r>
          </a:p>
        </p:txBody>
      </p:sp>
      <p:sp>
        <p:nvSpPr>
          <p:cNvPr id="3" name="Inhaltsplatzhalter 2">
            <a:extLst>
              <a:ext uri="{FF2B5EF4-FFF2-40B4-BE49-F238E27FC236}">
                <a16:creationId xmlns:a16="http://schemas.microsoft.com/office/drawing/2014/main" id="{1DF0715F-8669-1DC0-8DAC-E3A0BF106D05}"/>
              </a:ext>
            </a:extLst>
          </p:cNvPr>
          <p:cNvSpPr>
            <a:spLocks noGrp="1"/>
          </p:cNvSpPr>
          <p:nvPr>
            <p:ph idx="1"/>
          </p:nvPr>
        </p:nvSpPr>
        <p:spPr>
          <a:xfrm>
            <a:off x="1130270" y="2171769"/>
            <a:ext cx="9603275" cy="3829638"/>
          </a:xfrm>
        </p:spPr>
        <p:txBody>
          <a:bodyPr>
            <a:normAutofit/>
          </a:bodyPr>
          <a:lstStyle/>
          <a:p>
            <a:pPr>
              <a:buFont typeface="Wingdings" panose="05000000000000000000" pitchFamily="2" charset="2"/>
              <a:buChar char="Ø"/>
            </a:pPr>
            <a:r>
              <a:rPr lang="de-DE" dirty="0"/>
              <a:t>Verfahren der Diagnostik in DaZ erproben, um lernförderliche Übungen abzuleiten und so den Kompetenzerwerb zu unterstützen:</a:t>
            </a:r>
          </a:p>
          <a:p>
            <a:r>
              <a:rPr lang="de-DE" dirty="0"/>
              <a:t>Rechtschreib-Grundwortschatz als Grundlage für das Durchdringen der deutschen Rechtschreibung (Diagnostik Rechtschreibung)</a:t>
            </a:r>
          </a:p>
          <a:p>
            <a:r>
              <a:rPr lang="de-DE" dirty="0"/>
              <a:t>Niveaubeschreibungen DaZ-Grundschule zur Beobachtung von Kompetenzen und Kompetenzzuwachs (allgemeine Kriterien für eine grobe Einschätzungsdiagnostik bezogen auf alle Kompetenzbereiche)</a:t>
            </a:r>
          </a:p>
          <a:p>
            <a:r>
              <a:rPr lang="de-DE" dirty="0"/>
              <a:t>Profilanalytische Verfahren: HAVAS 5, Tulpenbeet, Grießhaber (Diagnostik Sprache/Satzbau/Grammatik)</a:t>
            </a:r>
          </a:p>
        </p:txBody>
      </p:sp>
      <p:pic>
        <p:nvPicPr>
          <p:cNvPr id="5" name="Grafik 4">
            <a:extLst>
              <a:ext uri="{FF2B5EF4-FFF2-40B4-BE49-F238E27FC236}">
                <a16:creationId xmlns:a16="http://schemas.microsoft.com/office/drawing/2014/main" id="{9F652365-A483-DA8C-B999-F9CC1FF011D9}"/>
              </a:ext>
            </a:extLst>
          </p:cNvPr>
          <p:cNvPicPr>
            <a:picLocks noChangeAspect="1"/>
          </p:cNvPicPr>
          <p:nvPr/>
        </p:nvPicPr>
        <p:blipFill>
          <a:blip r:embed="rId2"/>
          <a:stretch>
            <a:fillRect/>
          </a:stretch>
        </p:blipFill>
        <p:spPr>
          <a:xfrm>
            <a:off x="9669517" y="856593"/>
            <a:ext cx="1849821" cy="1056783"/>
          </a:xfrm>
          <a:prstGeom prst="rect">
            <a:avLst/>
          </a:prstGeom>
        </p:spPr>
      </p:pic>
    </p:spTree>
    <p:extLst>
      <p:ext uri="{BB962C8B-B14F-4D97-AF65-F5344CB8AC3E}">
        <p14:creationId xmlns:p14="http://schemas.microsoft.com/office/powerpoint/2010/main" val="166520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B7563-9ADB-8BC5-AE64-5E92B2EC8981}"/>
              </a:ext>
            </a:extLst>
          </p:cNvPr>
          <p:cNvSpPr>
            <a:spLocks noGrp="1"/>
          </p:cNvSpPr>
          <p:nvPr>
            <p:ph type="title"/>
          </p:nvPr>
        </p:nvSpPr>
        <p:spPr/>
        <p:txBody>
          <a:bodyPr/>
          <a:lstStyle/>
          <a:p>
            <a:pPr algn="ctr"/>
            <a:r>
              <a:rPr lang="de-DE" dirty="0"/>
              <a:t>Analyse Rechtschreibung</a:t>
            </a:r>
          </a:p>
        </p:txBody>
      </p:sp>
      <p:sp>
        <p:nvSpPr>
          <p:cNvPr id="3" name="Inhaltsplatzhalter 2">
            <a:extLst>
              <a:ext uri="{FF2B5EF4-FFF2-40B4-BE49-F238E27FC236}">
                <a16:creationId xmlns:a16="http://schemas.microsoft.com/office/drawing/2014/main" id="{69CBC360-3C8E-7302-4539-5A1CC95B1E06}"/>
              </a:ext>
            </a:extLst>
          </p:cNvPr>
          <p:cNvSpPr>
            <a:spLocks noGrp="1"/>
          </p:cNvSpPr>
          <p:nvPr>
            <p:ph idx="1"/>
          </p:nvPr>
        </p:nvSpPr>
        <p:spPr/>
        <p:txBody>
          <a:bodyPr/>
          <a:lstStyle/>
          <a:p>
            <a:pPr marL="0" indent="0">
              <a:buNone/>
            </a:pPr>
            <a:r>
              <a:rPr lang="de-DE" dirty="0"/>
              <a:t>Analysieren Sie den Fehlerschwerpunkt im Schülertext „Nissenprobleme“ und leiten Sie zwei lernförderliche Übungen ab.</a:t>
            </a:r>
          </a:p>
          <a:p>
            <a:pPr marL="0" indent="0">
              <a:buNone/>
            </a:pPr>
            <a:endParaRPr lang="de-DE" dirty="0"/>
          </a:p>
          <a:p>
            <a:pPr marL="0" indent="0">
              <a:buNone/>
            </a:pPr>
            <a:r>
              <a:rPr lang="de-DE" dirty="0"/>
              <a:t>Notieren Sie außerdem: Was kann das Kind in Bezug auf die Rechtschreibung bereits?</a:t>
            </a:r>
          </a:p>
          <a:p>
            <a:pPr marL="0" indent="0">
              <a:buNone/>
            </a:pPr>
            <a:endParaRPr lang="de-DE" dirty="0"/>
          </a:p>
          <a:p>
            <a:pPr marL="0" indent="0">
              <a:buNone/>
            </a:pPr>
            <a:endParaRPr lang="de-DE" dirty="0"/>
          </a:p>
        </p:txBody>
      </p:sp>
    </p:spTree>
    <p:extLst>
      <p:ext uri="{BB962C8B-B14F-4D97-AF65-F5344CB8AC3E}">
        <p14:creationId xmlns:p14="http://schemas.microsoft.com/office/powerpoint/2010/main" val="829621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D19A44-4E7F-BF12-B151-D4AB8E224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74" y="162910"/>
            <a:ext cx="3715407" cy="5608836"/>
          </a:xfrm>
          <a:prstGeom prst="rect">
            <a:avLst/>
          </a:prstGeom>
        </p:spPr>
      </p:pic>
      <p:sp>
        <p:nvSpPr>
          <p:cNvPr id="8" name="Ellipse 7">
            <a:extLst>
              <a:ext uri="{FF2B5EF4-FFF2-40B4-BE49-F238E27FC236}">
                <a16:creationId xmlns:a16="http://schemas.microsoft.com/office/drawing/2014/main" id="{571D99F4-0BBF-37A3-0958-239318C933A1}"/>
              </a:ext>
            </a:extLst>
          </p:cNvPr>
          <p:cNvSpPr/>
          <p:nvPr/>
        </p:nvSpPr>
        <p:spPr>
          <a:xfrm>
            <a:off x="3586655" y="5927835"/>
            <a:ext cx="5018689" cy="869731"/>
          </a:xfrm>
          <a:prstGeom prst="ellipse">
            <a:avLst/>
          </a:prstGeom>
          <a:solidFill>
            <a:srgbClr val="7CEB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Text eines DaZ- Kindes,  ca. 4 Jahre in Deutschland, Klasse 3</a:t>
            </a:r>
            <a:endParaRPr lang="de-DE" dirty="0">
              <a:solidFill>
                <a:schemeClr val="tx1"/>
              </a:solidFill>
            </a:endParaRPr>
          </a:p>
        </p:txBody>
      </p:sp>
      <p:pic>
        <p:nvPicPr>
          <p:cNvPr id="10" name="Grafik 9">
            <a:extLst>
              <a:ext uri="{FF2B5EF4-FFF2-40B4-BE49-F238E27FC236}">
                <a16:creationId xmlns:a16="http://schemas.microsoft.com/office/drawing/2014/main" id="{6C1CBBA8-FDF2-2362-4F61-75FF6F78B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3766" y="162910"/>
            <a:ext cx="4136313" cy="5598365"/>
          </a:xfrm>
          <a:prstGeom prst="rect">
            <a:avLst/>
          </a:prstGeom>
        </p:spPr>
      </p:pic>
    </p:spTree>
    <p:extLst>
      <p:ext uri="{BB962C8B-B14F-4D97-AF65-F5344CB8AC3E}">
        <p14:creationId xmlns:p14="http://schemas.microsoft.com/office/powerpoint/2010/main" val="1588095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3CEB9-134B-68B5-2CF7-0909FC6390CC}"/>
              </a:ext>
            </a:extLst>
          </p:cNvPr>
          <p:cNvSpPr>
            <a:spLocks noGrp="1"/>
          </p:cNvSpPr>
          <p:nvPr>
            <p:ph type="title"/>
          </p:nvPr>
        </p:nvSpPr>
        <p:spPr/>
        <p:txBody>
          <a:bodyPr>
            <a:normAutofit/>
          </a:bodyPr>
          <a:lstStyle/>
          <a:p>
            <a:r>
              <a:rPr lang="de-DE" sz="2800" dirty="0"/>
              <a:t>Beispielhafte Lösung</a:t>
            </a:r>
          </a:p>
        </p:txBody>
      </p:sp>
      <p:sp>
        <p:nvSpPr>
          <p:cNvPr id="3" name="Inhaltsplatzhalter 2">
            <a:extLst>
              <a:ext uri="{FF2B5EF4-FFF2-40B4-BE49-F238E27FC236}">
                <a16:creationId xmlns:a16="http://schemas.microsoft.com/office/drawing/2014/main" id="{ABCE8332-6DC0-1A29-188B-E52F59614241}"/>
              </a:ext>
            </a:extLst>
          </p:cNvPr>
          <p:cNvSpPr>
            <a:spLocks noGrp="1"/>
          </p:cNvSpPr>
          <p:nvPr>
            <p:ph idx="1"/>
          </p:nvPr>
        </p:nvSpPr>
        <p:spPr>
          <a:xfrm>
            <a:off x="1130270" y="1439917"/>
            <a:ext cx="9603275" cy="4026428"/>
          </a:xfrm>
        </p:spPr>
        <p:txBody>
          <a:bodyPr>
            <a:normAutofit fontScale="85000" lnSpcReduction="20000"/>
          </a:bodyPr>
          <a:lstStyle/>
          <a:p>
            <a:pPr marL="0" indent="0">
              <a:buNone/>
            </a:pPr>
            <a:r>
              <a:rPr lang="de-DE" dirty="0"/>
              <a:t>Fehlerschwerpunkt: Doppelkonsonanten: </a:t>
            </a:r>
          </a:p>
          <a:p>
            <a:pPr marL="0" indent="0">
              <a:buNone/>
            </a:pPr>
            <a:r>
              <a:rPr lang="de-DE" dirty="0"/>
              <a:t> (wolte – hate – </a:t>
            </a:r>
            <a:r>
              <a:rPr lang="de-DE" dirty="0" err="1"/>
              <a:t>dol</a:t>
            </a:r>
            <a:r>
              <a:rPr lang="de-DE" dirty="0"/>
              <a:t> – </a:t>
            </a:r>
            <a:r>
              <a:rPr lang="de-DE" dirty="0" err="1"/>
              <a:t>dan</a:t>
            </a:r>
            <a:r>
              <a:rPr lang="de-DE" dirty="0"/>
              <a:t> – </a:t>
            </a:r>
            <a:r>
              <a:rPr lang="de-DE" dirty="0" err="1"/>
              <a:t>gezitert</a:t>
            </a:r>
            <a:r>
              <a:rPr lang="de-DE" dirty="0"/>
              <a:t>)</a:t>
            </a:r>
          </a:p>
          <a:p>
            <a:pPr>
              <a:buFont typeface="Wingdings" panose="05000000000000000000" pitchFamily="2" charset="2"/>
              <a:buChar char="Ø"/>
            </a:pPr>
            <a:r>
              <a:rPr lang="de-DE" dirty="0"/>
              <a:t>lernförderliche Übungen: s. Rechtschreibstrategien</a:t>
            </a:r>
          </a:p>
          <a:p>
            <a:pPr marL="0" indent="0">
              <a:buNone/>
            </a:pPr>
            <a:endParaRPr lang="de-DE" dirty="0"/>
          </a:p>
          <a:p>
            <a:pPr marL="0" indent="0">
              <a:buNone/>
            </a:pPr>
            <a:r>
              <a:rPr lang="de-DE" dirty="0"/>
              <a:t>Was kann das Kind schon?</a:t>
            </a:r>
          </a:p>
          <a:p>
            <a:r>
              <a:rPr lang="de-DE" dirty="0"/>
              <a:t>Schreiben eines kohärenten Textes</a:t>
            </a:r>
          </a:p>
          <a:p>
            <a:r>
              <a:rPr lang="de-DE" dirty="0"/>
              <a:t>Großschreibung am Satzanfang</a:t>
            </a:r>
          </a:p>
          <a:p>
            <a:r>
              <a:rPr lang="de-DE" dirty="0"/>
              <a:t>korrekte Verwendung von Konnektoren</a:t>
            </a:r>
          </a:p>
          <a:p>
            <a:r>
              <a:rPr lang="de-DE" dirty="0"/>
              <a:t>sich auf Phantastik einlassen</a:t>
            </a:r>
          </a:p>
          <a:p>
            <a:r>
              <a:rPr lang="de-DE" dirty="0"/>
              <a:t>…</a:t>
            </a:r>
          </a:p>
          <a:p>
            <a:endParaRPr lang="de-DE" dirty="0"/>
          </a:p>
          <a:p>
            <a:endParaRPr lang="de-DE" dirty="0"/>
          </a:p>
          <a:p>
            <a:pPr marL="0" indent="0">
              <a:buNone/>
            </a:pPr>
            <a:endParaRPr lang="de-DE" dirty="0"/>
          </a:p>
        </p:txBody>
      </p:sp>
    </p:spTree>
    <p:extLst>
      <p:ext uri="{BB962C8B-B14F-4D97-AF65-F5344CB8AC3E}">
        <p14:creationId xmlns:p14="http://schemas.microsoft.com/office/powerpoint/2010/main" val="3683064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Einfach grandios…</a:t>
            </a:r>
          </a:p>
        </p:txBody>
      </p:sp>
      <p:pic>
        <p:nvPicPr>
          <p:cNvPr id="5" name="Zweitklässlerin erklärt die Rechtschreibu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38475" y="2490789"/>
            <a:ext cx="6122988" cy="3444875"/>
          </a:xfr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3715" y="4465017"/>
            <a:ext cx="1439659" cy="1439659"/>
          </a:xfrm>
          <a:prstGeom prst="rect">
            <a:avLst/>
          </a:prstGeom>
        </p:spPr>
      </p:pic>
    </p:spTree>
    <p:extLst>
      <p:ext uri="{BB962C8B-B14F-4D97-AF65-F5344CB8AC3E}">
        <p14:creationId xmlns:p14="http://schemas.microsoft.com/office/powerpoint/2010/main" val="2023733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rCamp-Pause in 2019 | BarCamp Köln">
            <a:extLst>
              <a:ext uri="{FF2B5EF4-FFF2-40B4-BE49-F238E27FC236}">
                <a16:creationId xmlns:a16="http://schemas.microsoft.com/office/drawing/2014/main" id="{8B7B96BD-6680-29D1-B966-E8436A4B3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58" y="436835"/>
            <a:ext cx="9593317" cy="503649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6EA3C4D-C2B7-D5E0-5A30-BA1ED341C972}"/>
              </a:ext>
            </a:extLst>
          </p:cNvPr>
          <p:cNvSpPr txBox="1"/>
          <p:nvPr/>
        </p:nvSpPr>
        <p:spPr>
          <a:xfrm>
            <a:off x="3936123" y="1072055"/>
            <a:ext cx="4151586" cy="830997"/>
          </a:xfrm>
          <a:prstGeom prst="rect">
            <a:avLst/>
          </a:prstGeom>
          <a:noFill/>
        </p:spPr>
        <p:txBody>
          <a:bodyPr wrap="square" rtlCol="0">
            <a:spAutoFit/>
          </a:bodyPr>
          <a:lstStyle/>
          <a:p>
            <a:r>
              <a:rPr lang="de-DE" sz="4800" dirty="0">
                <a:solidFill>
                  <a:schemeClr val="bg1"/>
                </a:solidFill>
              </a:rPr>
              <a:t>Mittag und…</a:t>
            </a:r>
          </a:p>
        </p:txBody>
      </p:sp>
    </p:spTree>
    <p:extLst>
      <p:ext uri="{BB962C8B-B14F-4D97-AF65-F5344CB8AC3E}">
        <p14:creationId xmlns:p14="http://schemas.microsoft.com/office/powerpoint/2010/main" val="299293229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a:extLst>
              <a:ext uri="{FF2B5EF4-FFF2-40B4-BE49-F238E27FC236}">
                <a16:creationId xmlns:a16="http://schemas.microsoft.com/office/drawing/2014/main" id="{F1229BAF-7EF8-3815-B0E4-4DCE8B6833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868" y="168488"/>
            <a:ext cx="8848933" cy="5859195"/>
          </a:xfrm>
          <a:prstGeom prst="rect">
            <a:avLst/>
          </a:prstGeom>
          <a:noFill/>
          <a:ln>
            <a:noFill/>
          </a:ln>
        </p:spPr>
      </p:pic>
      <p:sp>
        <p:nvSpPr>
          <p:cNvPr id="5" name="Ellipse 4">
            <a:extLst>
              <a:ext uri="{FF2B5EF4-FFF2-40B4-BE49-F238E27FC236}">
                <a16:creationId xmlns:a16="http://schemas.microsoft.com/office/drawing/2014/main" id="{0BD8AB26-0BE0-4388-498E-E9F0830024F1}"/>
              </a:ext>
            </a:extLst>
          </p:cNvPr>
          <p:cNvSpPr/>
          <p:nvPr/>
        </p:nvSpPr>
        <p:spPr>
          <a:xfrm>
            <a:off x="136634" y="1618594"/>
            <a:ext cx="2186152" cy="869731"/>
          </a:xfrm>
          <a:prstGeom prst="ellipse">
            <a:avLst/>
          </a:prstGeom>
          <a:solidFill>
            <a:srgbClr val="7CEB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Kleiner Energizer </a:t>
            </a:r>
            <a:r>
              <a:rPr lang="de-DE" b="1" dirty="0">
                <a:solidFill>
                  <a:schemeClr val="tx1"/>
                </a:solidFill>
                <a:sym typeface="Wingdings" panose="05000000000000000000" pitchFamily="2" charset="2"/>
              </a:rPr>
              <a:t></a:t>
            </a:r>
            <a:endParaRPr lang="de-DE" dirty="0">
              <a:solidFill>
                <a:schemeClr val="tx1"/>
              </a:solidFill>
            </a:endParaRPr>
          </a:p>
        </p:txBody>
      </p:sp>
    </p:spTree>
    <p:extLst>
      <p:ext uri="{BB962C8B-B14F-4D97-AF65-F5344CB8AC3E}">
        <p14:creationId xmlns:p14="http://schemas.microsoft.com/office/powerpoint/2010/main" val="11511520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E0D50D6-F424-F57D-ED8E-05CF27BC1548}"/>
              </a:ext>
            </a:extLst>
          </p:cNvPr>
          <p:cNvSpPr>
            <a:spLocks noGrp="1"/>
          </p:cNvSpPr>
          <p:nvPr>
            <p:ph type="title"/>
          </p:nvPr>
        </p:nvSpPr>
        <p:spPr>
          <a:xfrm>
            <a:off x="1182822" y="1089959"/>
            <a:ext cx="9603275" cy="1049235"/>
          </a:xfrm>
        </p:spPr>
        <p:txBody>
          <a:bodyPr>
            <a:normAutofit fontScale="90000"/>
          </a:bodyPr>
          <a:lstStyle/>
          <a:p>
            <a:r>
              <a:rPr lang="de-DE" dirty="0"/>
              <a:t>Baustein 3: </a:t>
            </a:r>
            <a:br>
              <a:rPr lang="de-DE" dirty="0"/>
            </a:br>
            <a:r>
              <a:rPr lang="de-DE" dirty="0"/>
              <a:t>Diagnoseinstrument Niveaubeschreibungen DaZ Grundschule</a:t>
            </a:r>
          </a:p>
        </p:txBody>
      </p:sp>
    </p:spTree>
    <p:extLst>
      <p:ext uri="{BB962C8B-B14F-4D97-AF65-F5344CB8AC3E}">
        <p14:creationId xmlns:p14="http://schemas.microsoft.com/office/powerpoint/2010/main" val="96194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BDCBF18-62BF-06F6-5FD3-EC3741E2B517}"/>
              </a:ext>
            </a:extLst>
          </p:cNvPr>
          <p:cNvSpPr>
            <a:spLocks noGrp="1"/>
          </p:cNvSpPr>
          <p:nvPr>
            <p:ph type="body" idx="1"/>
          </p:nvPr>
        </p:nvSpPr>
        <p:spPr>
          <a:xfrm>
            <a:off x="789864" y="616143"/>
            <a:ext cx="9603275" cy="5259140"/>
          </a:xfrm>
        </p:spPr>
        <p:txBody>
          <a:bodyPr>
            <a:normAutofit fontScale="92500" lnSpcReduction="10000"/>
          </a:bodyPr>
          <a:lstStyle/>
          <a:p>
            <a:r>
              <a:rPr lang="de-DE" dirty="0"/>
              <a:t>Die Niveaubeschreibungen Deutsch als Zweitsprache sind ein Beobachtungsverfahren zur allgemeinen Beobachtung von Kompetenzen und Kompetenzzuwachs. </a:t>
            </a:r>
            <a:r>
              <a:rPr lang="de-DE" b="1" dirty="0"/>
              <a:t>Sie dienen nicht als Test und ermöglichen keine Feinanalysen!</a:t>
            </a:r>
          </a:p>
          <a:p>
            <a:r>
              <a:rPr lang="de-DE" dirty="0"/>
              <a:t>Sie wurden im Rahmen ihrer Entwicklung in zwei Erprobungswellen im Hinblick auf Praktikabilität in der Praxis überprüft.</a:t>
            </a:r>
          </a:p>
          <a:p>
            <a:r>
              <a:rPr lang="de-DE" dirty="0"/>
              <a:t>Im Ergebnis der Untersuchung hat sich herausgestellt, dass mit den </a:t>
            </a:r>
            <a:r>
              <a:rPr lang="de-DE" i="1" dirty="0"/>
              <a:t>NB DaZ </a:t>
            </a:r>
            <a:r>
              <a:rPr lang="de-DE" dirty="0"/>
              <a:t>als Beobachtungsinstrument die Sprachkompetenz von Schülerinnen und Schülern der dritten und vierten Jahrgangsstufen mit Deutsch als Zweitsprache in verschiedenen sprachlichen Teilbereichen („Weite der sprachlichen Handlungs- und </a:t>
            </a:r>
            <a:r>
              <a:rPr lang="de-DE" dirty="0" err="1"/>
              <a:t>Verstehensfähigkeit</a:t>
            </a:r>
            <a:r>
              <a:rPr lang="de-DE" dirty="0"/>
              <a:t>“, „Wortschatz“, „Aussprache“, „Lesen“, „Schreiben“ und „Grammatik“) eingeschätzt werden kann. </a:t>
            </a:r>
          </a:p>
          <a:p>
            <a:r>
              <a:rPr lang="de-DE" dirty="0"/>
              <a:t>Mit Hilfe der Niveaubeschreibungen soll es möglich sein, über die bereits erworbenen Fähigkeiten eines Schülers in verschiedenen Teilbereichen des Deutschen Auskunft zu geben und zu erhalten. </a:t>
            </a:r>
          </a:p>
          <a:p>
            <a:endParaRPr lang="de-DE" dirty="0"/>
          </a:p>
        </p:txBody>
      </p:sp>
      <p:sp>
        <p:nvSpPr>
          <p:cNvPr id="4" name="Textfeld 3">
            <a:extLst>
              <a:ext uri="{FF2B5EF4-FFF2-40B4-BE49-F238E27FC236}">
                <a16:creationId xmlns:a16="http://schemas.microsoft.com/office/drawing/2014/main" id="{6CB6BB0C-916F-0CC5-5034-D4637B42A031}"/>
              </a:ext>
            </a:extLst>
          </p:cNvPr>
          <p:cNvSpPr txBox="1"/>
          <p:nvPr/>
        </p:nvSpPr>
        <p:spPr>
          <a:xfrm>
            <a:off x="0" y="6241857"/>
            <a:ext cx="12065876" cy="461665"/>
          </a:xfrm>
          <a:prstGeom prst="rect">
            <a:avLst/>
          </a:prstGeom>
          <a:noFill/>
        </p:spPr>
        <p:txBody>
          <a:bodyPr wrap="square" rtlCol="0">
            <a:spAutoFit/>
          </a:bodyPr>
          <a:lstStyle/>
          <a:p>
            <a:r>
              <a:rPr lang="de-DE" sz="1200" dirty="0"/>
              <a:t>vgl.: IQSH (Hrsg.) (2022): Niveaubeschreibungen Deutsch als Zweitsprache für die Primarstufe. aktualisierter Nachdruck der Ausgabe von November 2010, S. 4 und 7.</a:t>
            </a:r>
          </a:p>
        </p:txBody>
      </p:sp>
    </p:spTree>
    <p:extLst>
      <p:ext uri="{BB962C8B-B14F-4D97-AF65-F5344CB8AC3E}">
        <p14:creationId xmlns:p14="http://schemas.microsoft.com/office/powerpoint/2010/main" val="594560276"/>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815975" y="1298136"/>
            <a:ext cx="10560050" cy="4013200"/>
          </a:xfrm>
        </p:spPr>
        <p:txBody>
          <a:bodyPr>
            <a:normAutofit/>
          </a:bodyPr>
          <a:lstStyle/>
          <a:p>
            <a:endParaRPr lang="de-DE" dirty="0"/>
          </a:p>
          <a:p>
            <a:r>
              <a:rPr lang="de-DE" dirty="0"/>
              <a:t>Die Niveaubeschreibungen DaZ sind vierstufig angelegt. </a:t>
            </a:r>
          </a:p>
          <a:p>
            <a:r>
              <a:rPr lang="de-DE" dirty="0"/>
              <a:t>Stufe I entspricht einer Minimalqualifikation, die den Lernenden ermöglicht, einfache Aussagen mit einfacher grammatischer Struktur zu treffen und einfache Aufforderungen zu verstehen.</a:t>
            </a:r>
          </a:p>
          <a:p>
            <a:r>
              <a:rPr lang="de-DE" dirty="0"/>
              <a:t>Stufe IV korrespondiert mit den Zielvorgaben der Bildungsstandards im Fach Deutsch.</a:t>
            </a:r>
          </a:p>
        </p:txBody>
      </p:sp>
      <p:sp>
        <p:nvSpPr>
          <p:cNvPr id="7" name="Textfeld 6">
            <a:extLst>
              <a:ext uri="{FF2B5EF4-FFF2-40B4-BE49-F238E27FC236}">
                <a16:creationId xmlns:a16="http://schemas.microsoft.com/office/drawing/2014/main" id="{D3D05506-B894-A09E-BBFE-BE8FE3A15F86}"/>
              </a:ext>
            </a:extLst>
          </p:cNvPr>
          <p:cNvSpPr txBox="1"/>
          <p:nvPr/>
        </p:nvSpPr>
        <p:spPr>
          <a:xfrm>
            <a:off x="231227" y="5723534"/>
            <a:ext cx="11729545" cy="276999"/>
          </a:xfrm>
          <a:prstGeom prst="rect">
            <a:avLst/>
          </a:prstGeom>
          <a:noFill/>
        </p:spPr>
        <p:txBody>
          <a:bodyPr wrap="square" rtlCol="0">
            <a:spAutoFit/>
          </a:bodyPr>
          <a:lstStyle/>
          <a:p>
            <a:r>
              <a:rPr lang="de-DE" sz="1200" dirty="0"/>
              <a:t>vgl. IQSH (Hrsg.) (2022): Niveaubeschreibungen Deutsch als Zweitsprache für die Primarstufe. aktualisierter Nachdruck der Ausgabe von November 2010, S. 6.</a:t>
            </a:r>
          </a:p>
        </p:txBody>
      </p:sp>
    </p:spTree>
    <p:extLst>
      <p:ext uri="{BB962C8B-B14F-4D97-AF65-F5344CB8AC3E}">
        <p14:creationId xmlns:p14="http://schemas.microsoft.com/office/powerpoint/2010/main" val="2974430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72966" y="978496"/>
            <a:ext cx="10560050" cy="4745038"/>
          </a:xfrm>
        </p:spPr>
        <p:txBody>
          <a:bodyPr>
            <a:normAutofit/>
          </a:bodyPr>
          <a:lstStyle/>
          <a:p>
            <a:r>
              <a:rPr lang="de-DE" dirty="0"/>
              <a:t>Ein Lernender, der in allen Bereichen das Fähigkeitsniveau II erreicht hat, kann kleine thematisch zusammenhängende Äußerungen formulieren. </a:t>
            </a:r>
          </a:p>
          <a:p>
            <a:r>
              <a:rPr lang="de-DE" dirty="0"/>
              <a:t>Er kann erzählen, begründen und beschreiben. Er ist in der Lage, über etwas Vergangenes zu sprechen.</a:t>
            </a:r>
          </a:p>
          <a:p>
            <a:r>
              <a:rPr lang="de-DE" dirty="0"/>
              <a:t>Zwischen den Stufen besteht ein Inklusionsverhältnis: Zeigt ein Lernender bspw. In einem der Bereiche Fähigkeiten, die ihn auf Stufe III verorten lassen, ist davon auszugehen, dass er für die Stufen I und II beschriebene Fähigkeiten des Bereichs bereits erworben hat.</a:t>
            </a:r>
          </a:p>
          <a:p>
            <a:r>
              <a:rPr lang="de-DE" dirty="0"/>
              <a:t>Stufe III entspricht im Allgemeinen der Fähigkeit zu differenziertem Sprechen: argumentative Sprechhandlungen (widersprechen, beweisen)/Formulieren persönlicher Stellungnahmen/Realisierung komplexer Denk- u. Sprachstrukturen.</a:t>
            </a:r>
          </a:p>
          <a:p>
            <a:endParaRPr lang="de-DE" dirty="0"/>
          </a:p>
          <a:p>
            <a:endParaRPr lang="de-DE" dirty="0"/>
          </a:p>
          <a:p>
            <a:pPr marL="0" indent="0">
              <a:buNone/>
            </a:pPr>
            <a:endParaRPr lang="de-DE"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200" dirty="0"/>
          </a:p>
          <a:p>
            <a:pPr marL="0" indent="0">
              <a:buNone/>
            </a:pPr>
            <a:endParaRPr lang="de-DE" dirty="0"/>
          </a:p>
        </p:txBody>
      </p:sp>
      <p:sp>
        <p:nvSpPr>
          <p:cNvPr id="8" name="Textfeld 7">
            <a:extLst>
              <a:ext uri="{FF2B5EF4-FFF2-40B4-BE49-F238E27FC236}">
                <a16:creationId xmlns:a16="http://schemas.microsoft.com/office/drawing/2014/main" id="{41268F4C-8620-DD24-2445-1DFD1D437B85}"/>
              </a:ext>
            </a:extLst>
          </p:cNvPr>
          <p:cNvSpPr txBox="1"/>
          <p:nvPr/>
        </p:nvSpPr>
        <p:spPr>
          <a:xfrm>
            <a:off x="231227" y="5723534"/>
            <a:ext cx="11729545" cy="276999"/>
          </a:xfrm>
          <a:prstGeom prst="rect">
            <a:avLst/>
          </a:prstGeom>
          <a:noFill/>
        </p:spPr>
        <p:txBody>
          <a:bodyPr wrap="square" rtlCol="0">
            <a:spAutoFit/>
          </a:bodyPr>
          <a:lstStyle/>
          <a:p>
            <a:r>
              <a:rPr lang="de-DE" sz="1200" dirty="0"/>
              <a:t>vgl. IQSH (Hrsg.) (2022): Niveaubeschreibungen Deutsch als Zweitsprache für die Primarstufe. aktualisierter Nachdruck der Ausgabe von November 2010, S. 6.</a:t>
            </a:r>
          </a:p>
        </p:txBody>
      </p:sp>
    </p:spTree>
    <p:extLst>
      <p:ext uri="{BB962C8B-B14F-4D97-AF65-F5344CB8AC3E}">
        <p14:creationId xmlns:p14="http://schemas.microsoft.com/office/powerpoint/2010/main" val="134577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2D408-3DDA-651E-60AF-D449ADD004CB}"/>
              </a:ext>
            </a:extLst>
          </p:cNvPr>
          <p:cNvSpPr>
            <a:spLocks noGrp="1"/>
          </p:cNvSpPr>
          <p:nvPr>
            <p:ph type="title"/>
          </p:nvPr>
        </p:nvSpPr>
        <p:spPr/>
        <p:txBody>
          <a:bodyPr/>
          <a:lstStyle/>
          <a:p>
            <a:r>
              <a:rPr lang="de-DE" dirty="0"/>
              <a:t>Geplanter Ablauf</a:t>
            </a:r>
          </a:p>
        </p:txBody>
      </p:sp>
      <p:sp>
        <p:nvSpPr>
          <p:cNvPr id="3" name="Inhaltsplatzhalter 2">
            <a:extLst>
              <a:ext uri="{FF2B5EF4-FFF2-40B4-BE49-F238E27FC236}">
                <a16:creationId xmlns:a16="http://schemas.microsoft.com/office/drawing/2014/main" id="{1E4721D5-F0EE-55B7-7E37-3705EE829EA8}"/>
              </a:ext>
            </a:extLst>
          </p:cNvPr>
          <p:cNvSpPr>
            <a:spLocks noGrp="1"/>
          </p:cNvSpPr>
          <p:nvPr>
            <p:ph idx="1"/>
          </p:nvPr>
        </p:nvSpPr>
        <p:spPr>
          <a:xfrm>
            <a:off x="1130270" y="1681655"/>
            <a:ext cx="9603275" cy="3784690"/>
          </a:xfrm>
        </p:spPr>
        <p:txBody>
          <a:bodyPr numCol="2">
            <a:normAutofit fontScale="85000" lnSpcReduction="20000"/>
          </a:bodyPr>
          <a:lstStyle/>
          <a:p>
            <a:r>
              <a:rPr lang="de-DE" dirty="0"/>
              <a:t>8.30 Begrüßung/Organisatorisches/ Beobachtungsschwerpunkte Unterricht</a:t>
            </a:r>
          </a:p>
          <a:p>
            <a:r>
              <a:rPr lang="de-DE" dirty="0"/>
              <a:t>9.00 Unterricht und Besprechung </a:t>
            </a:r>
          </a:p>
          <a:p>
            <a:r>
              <a:rPr lang="de-DE" b="1" dirty="0">
                <a:solidFill>
                  <a:srgbClr val="7CEB99"/>
                </a:solidFill>
              </a:rPr>
              <a:t>10.30 kurze Pause</a:t>
            </a:r>
          </a:p>
          <a:p>
            <a:r>
              <a:rPr lang="de-DE" dirty="0"/>
              <a:t>10.40 Baustein 1: Diagnostik im DaZ-Unterricht (Überblick)</a:t>
            </a:r>
          </a:p>
          <a:p>
            <a:r>
              <a:rPr lang="de-DE" dirty="0"/>
              <a:t>11.00 Baustein 2: Strukturorientierter Rechtschreibunterricht/Bezug zu den Curricularen Anforderungen und Niveaubeschreibungen DaZ</a:t>
            </a:r>
          </a:p>
          <a:p>
            <a:r>
              <a:rPr lang="de-DE" b="1" dirty="0">
                <a:solidFill>
                  <a:srgbClr val="7CEB99"/>
                </a:solidFill>
              </a:rPr>
              <a:t>13.00 Mittagspause</a:t>
            </a:r>
          </a:p>
          <a:p>
            <a:r>
              <a:rPr lang="de-DE" dirty="0"/>
              <a:t>13.30  Baustein 3: </a:t>
            </a:r>
            <a:br>
              <a:rPr lang="de-DE" dirty="0"/>
            </a:br>
            <a:r>
              <a:rPr lang="de-DE" dirty="0"/>
              <a:t>Diagnoseinstrument Niveaubeschreibungen DaZ Grundschule</a:t>
            </a:r>
          </a:p>
          <a:p>
            <a:r>
              <a:rPr lang="de-DE" dirty="0"/>
              <a:t>14.15 Baustein 4: Überblick: Profilanalytische Verfahren zur Diagnostik in DaZ</a:t>
            </a:r>
          </a:p>
          <a:p>
            <a:r>
              <a:rPr lang="de-DE" b="1" dirty="0">
                <a:solidFill>
                  <a:srgbClr val="7CEB99"/>
                </a:solidFill>
              </a:rPr>
              <a:t>14,45 kurze Pause</a:t>
            </a:r>
            <a:endParaRPr lang="de-DE" dirty="0"/>
          </a:p>
          <a:p>
            <a:r>
              <a:rPr lang="de-DE" dirty="0"/>
              <a:t>14.55  Baustein 5: Profilanalyse nach Grießhaber</a:t>
            </a:r>
          </a:p>
          <a:p>
            <a:r>
              <a:rPr lang="de-DE" dirty="0"/>
              <a:t>16.00 Lose Enden/ggf. Vertiefung</a:t>
            </a:r>
          </a:p>
          <a:p>
            <a:endParaRPr lang="de-DE" dirty="0"/>
          </a:p>
        </p:txBody>
      </p:sp>
    </p:spTree>
    <p:extLst>
      <p:ext uri="{BB962C8B-B14F-4D97-AF65-F5344CB8AC3E}">
        <p14:creationId xmlns:p14="http://schemas.microsoft.com/office/powerpoint/2010/main" val="3174739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27806" y="1108951"/>
            <a:ext cx="10560000" cy="4012786"/>
          </a:xfrm>
        </p:spPr>
        <p:txBody>
          <a:bodyPr>
            <a:normAutofit/>
          </a:bodyPr>
          <a:lstStyle/>
          <a:p>
            <a:pPr marL="0" indent="0">
              <a:buNone/>
            </a:pPr>
            <a:endParaRPr lang="de-DE" dirty="0"/>
          </a:p>
          <a:p>
            <a:pPr marL="0" indent="0">
              <a:buNone/>
            </a:pPr>
            <a:r>
              <a:rPr lang="de-DE" dirty="0"/>
              <a:t>Das Beobachtungsverfahren der  Niveaubeschreibungen Primarstufe (ab Seite 8) gibt Lehrkräften einen Rahmen zur Erfassung der sprachlichen Leistungen in einer Skala von I - IV.</a:t>
            </a:r>
          </a:p>
          <a:p>
            <a:pPr marL="0" indent="0">
              <a:buNone/>
            </a:pPr>
            <a:r>
              <a:rPr lang="de-DE" dirty="0"/>
              <a:t>Der Beobachtungsbogen (S. 27-29) dient der beobachtenden Diagnostik einzelner Lernender. Hinweis: grobe Einschätzung!</a:t>
            </a:r>
          </a:p>
        </p:txBody>
      </p:sp>
      <p:sp>
        <p:nvSpPr>
          <p:cNvPr id="3" name="Titel 2"/>
          <p:cNvSpPr>
            <a:spLocks noGrp="1"/>
          </p:cNvSpPr>
          <p:nvPr>
            <p:ph type="title"/>
          </p:nvPr>
        </p:nvSpPr>
        <p:spPr>
          <a:xfrm>
            <a:off x="704194" y="396276"/>
            <a:ext cx="11067392" cy="1049235"/>
          </a:xfrm>
        </p:spPr>
        <p:txBody>
          <a:bodyPr>
            <a:normAutofit/>
          </a:bodyPr>
          <a:lstStyle/>
          <a:p>
            <a:r>
              <a:rPr lang="de-DE" sz="2800" dirty="0"/>
              <a:t>Das Beobachtungsverfahren der Niveaubeschreibungen </a:t>
            </a:r>
            <a:r>
              <a:rPr lang="de-DE" sz="2800" dirty="0" err="1"/>
              <a:t>DaZ</a:t>
            </a:r>
            <a:r>
              <a:rPr lang="de-DE" sz="2800" dirty="0"/>
              <a:t> </a:t>
            </a:r>
          </a:p>
        </p:txBody>
      </p:sp>
      <p:sp>
        <p:nvSpPr>
          <p:cNvPr id="4" name="Ellipse 3">
            <a:extLst>
              <a:ext uri="{FF2B5EF4-FFF2-40B4-BE49-F238E27FC236}">
                <a16:creationId xmlns:a16="http://schemas.microsoft.com/office/drawing/2014/main" id="{792C8539-14E2-B2A1-BF44-D1AAC5D8DE10}"/>
              </a:ext>
            </a:extLst>
          </p:cNvPr>
          <p:cNvSpPr/>
          <p:nvPr/>
        </p:nvSpPr>
        <p:spPr>
          <a:xfrm>
            <a:off x="2312276" y="3701699"/>
            <a:ext cx="8166537" cy="2244752"/>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Sehen Sie sich die Beobachtungsbögen genauer an.</a:t>
            </a:r>
          </a:p>
          <a:p>
            <a:r>
              <a:rPr lang="de-DE" dirty="0">
                <a:solidFill>
                  <a:schemeClr val="tx1"/>
                </a:solidFill>
              </a:rPr>
              <a:t>Inwiefern sind sie hilfreich, um den Sprachstand von DaZ-Lernenden einordnen zu können?</a:t>
            </a:r>
          </a:p>
          <a:p>
            <a:r>
              <a:rPr lang="de-DE" dirty="0">
                <a:solidFill>
                  <a:schemeClr val="tx1"/>
                </a:solidFill>
              </a:rPr>
              <a:t>Erklären Sie. </a:t>
            </a:r>
          </a:p>
          <a:p>
            <a:r>
              <a:rPr lang="de-DE" sz="1400" dirty="0">
                <a:solidFill>
                  <a:schemeClr val="tx1"/>
                </a:solidFill>
              </a:rPr>
              <a:t>(Zeit: 10 Minuten)</a:t>
            </a:r>
          </a:p>
        </p:txBody>
      </p:sp>
    </p:spTree>
    <p:extLst>
      <p:ext uri="{BB962C8B-B14F-4D97-AF65-F5344CB8AC3E}">
        <p14:creationId xmlns:p14="http://schemas.microsoft.com/office/powerpoint/2010/main" val="19437034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951551" y="914400"/>
            <a:ext cx="10560000" cy="4012786"/>
          </a:xfrm>
        </p:spPr>
        <p:txBody>
          <a:bodyPr>
            <a:normAutofit/>
          </a:bodyPr>
          <a:lstStyle/>
          <a:p>
            <a:pPr marL="0" indent="0">
              <a:lnSpc>
                <a:spcPct val="110000"/>
              </a:lnSpc>
              <a:spcBef>
                <a:spcPts val="0"/>
              </a:spcBef>
              <a:buNone/>
            </a:pPr>
            <a:r>
              <a:rPr lang="de-DE" dirty="0"/>
              <a:t>Für die folgende Übung benötigen Sie:</a:t>
            </a:r>
          </a:p>
          <a:p>
            <a:pPr marL="0" indent="0">
              <a:lnSpc>
                <a:spcPct val="110000"/>
              </a:lnSpc>
              <a:spcBef>
                <a:spcPts val="0"/>
              </a:spcBef>
              <a:buNone/>
            </a:pPr>
            <a:r>
              <a:rPr lang="de-DE" dirty="0"/>
              <a:t>die </a:t>
            </a:r>
            <a:r>
              <a:rPr lang="de-DE" b="1" dirty="0"/>
              <a:t>Niveaubeschreibungen Primarstufe S. 18-21</a:t>
            </a:r>
            <a:r>
              <a:rPr lang="de-DE" dirty="0"/>
              <a:t>, Zettel, Stift sowie die Datei „Text Amela für Analyse mit Niveaubeschreibungen DaZ“ (Text und Bildergeschichte).</a:t>
            </a:r>
          </a:p>
          <a:p>
            <a:pPr marL="0" indent="0">
              <a:lnSpc>
                <a:spcPct val="110000"/>
              </a:lnSpc>
              <a:spcBef>
                <a:spcPts val="0"/>
              </a:spcBef>
              <a:buNone/>
            </a:pPr>
            <a:endParaRPr lang="de-DE" dirty="0"/>
          </a:p>
          <a:p>
            <a:pPr marL="0" indent="0">
              <a:buNone/>
            </a:pPr>
            <a:r>
              <a:rPr lang="de-DE" b="1" dirty="0"/>
              <a:t>AA:</a:t>
            </a:r>
            <a:r>
              <a:rPr lang="de-DE" b="1" dirty="0">
                <a:solidFill>
                  <a:srgbClr val="FF0000"/>
                </a:solidFill>
              </a:rPr>
              <a:t> </a:t>
            </a:r>
            <a:r>
              <a:rPr lang="de-DE" dirty="0"/>
              <a:t>Analysieren Sie die Fehlerschwerpunkte.</a:t>
            </a:r>
          </a:p>
          <a:p>
            <a:r>
              <a:rPr lang="de-DE" dirty="0"/>
              <a:t>Wenden Sie die Niveaubeschreibungen auf den transkribierten Dialog an.</a:t>
            </a:r>
          </a:p>
          <a:p>
            <a:r>
              <a:rPr lang="de-DE" dirty="0"/>
              <a:t>Leiten Sie anschließend für zwei Fehler eine Fördermaßnahme ab. </a:t>
            </a:r>
          </a:p>
        </p:txBody>
      </p:sp>
      <p:sp>
        <p:nvSpPr>
          <p:cNvPr id="3" name="Titel 2"/>
          <p:cNvSpPr>
            <a:spLocks noGrp="1"/>
          </p:cNvSpPr>
          <p:nvPr>
            <p:ph type="title"/>
          </p:nvPr>
        </p:nvSpPr>
        <p:spPr>
          <a:xfrm>
            <a:off x="1098739" y="189039"/>
            <a:ext cx="9603275" cy="725361"/>
          </a:xfrm>
        </p:spPr>
        <p:txBody>
          <a:bodyPr/>
          <a:lstStyle/>
          <a:p>
            <a:r>
              <a:rPr lang="de-DE" dirty="0"/>
              <a:t>Übung: Arbeit mit den Niveaubeschreibungen </a:t>
            </a:r>
          </a:p>
        </p:txBody>
      </p:sp>
      <p:pic>
        <p:nvPicPr>
          <p:cNvPr id="4" name="Grafik 3">
            <a:extLst>
              <a:ext uri="{FF2B5EF4-FFF2-40B4-BE49-F238E27FC236}">
                <a16:creationId xmlns:a16="http://schemas.microsoft.com/office/drawing/2014/main" id="{48D46C27-D3F5-F62E-A48C-05F4494BAC1C}"/>
              </a:ext>
            </a:extLst>
          </p:cNvPr>
          <p:cNvPicPr>
            <a:picLocks noChangeAspect="1"/>
          </p:cNvPicPr>
          <p:nvPr/>
        </p:nvPicPr>
        <p:blipFill>
          <a:blip r:embed="rId2"/>
          <a:stretch>
            <a:fillRect/>
          </a:stretch>
        </p:blipFill>
        <p:spPr>
          <a:xfrm>
            <a:off x="4098682" y="3712419"/>
            <a:ext cx="1629456" cy="2880804"/>
          </a:xfrm>
          <a:prstGeom prst="rect">
            <a:avLst/>
          </a:prstGeom>
        </p:spPr>
      </p:pic>
      <p:pic>
        <p:nvPicPr>
          <p:cNvPr id="5" name="Grafik 4">
            <a:extLst>
              <a:ext uri="{FF2B5EF4-FFF2-40B4-BE49-F238E27FC236}">
                <a16:creationId xmlns:a16="http://schemas.microsoft.com/office/drawing/2014/main" id="{B245E8ED-26CD-A15A-7A18-4A295E2DC75C}"/>
              </a:ext>
            </a:extLst>
          </p:cNvPr>
          <p:cNvPicPr>
            <a:picLocks noChangeAspect="1"/>
          </p:cNvPicPr>
          <p:nvPr/>
        </p:nvPicPr>
        <p:blipFill>
          <a:blip r:embed="rId3"/>
          <a:stretch>
            <a:fillRect/>
          </a:stretch>
        </p:blipFill>
        <p:spPr>
          <a:xfrm>
            <a:off x="6096000" y="3807012"/>
            <a:ext cx="3637815" cy="2533215"/>
          </a:xfrm>
          <a:prstGeom prst="rect">
            <a:avLst/>
          </a:prstGeom>
        </p:spPr>
      </p:pic>
    </p:spTree>
    <p:extLst>
      <p:ext uri="{BB962C8B-B14F-4D97-AF65-F5344CB8AC3E}">
        <p14:creationId xmlns:p14="http://schemas.microsoft.com/office/powerpoint/2010/main" val="121046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458455" y="1729061"/>
            <a:ext cx="10560000" cy="4012786"/>
          </a:xfrm>
        </p:spPr>
        <p:txBody>
          <a:bodyPr>
            <a:normAutofit lnSpcReduction="10000"/>
          </a:bodyPr>
          <a:lstStyle/>
          <a:p>
            <a:pPr marL="0" indent="0">
              <a:buNone/>
            </a:pPr>
            <a:r>
              <a:rPr lang="de-DE" dirty="0"/>
              <a:t>Folgende Fehlerschwerpunkte treten auf:</a:t>
            </a:r>
          </a:p>
          <a:p>
            <a:r>
              <a:rPr lang="de-DE" dirty="0"/>
              <a:t>„der Junge esst des weiter“- Verbkonjugation</a:t>
            </a:r>
          </a:p>
          <a:p>
            <a:r>
              <a:rPr lang="de-DE" dirty="0"/>
              <a:t> keine Textverknüpfung, z.B. Konjunktionen (und, weil, obwohl, aber, denn,…) oder Adverbien (dazu, dort…)</a:t>
            </a:r>
          </a:p>
          <a:p>
            <a:r>
              <a:rPr lang="de-DE" dirty="0"/>
              <a:t>Amela markiert die Nomen mit Artikel. Dabei fällt auf, dass sie das umgangssprachliche „des“ statt „das“ verwendet. </a:t>
            </a:r>
          </a:p>
          <a:p>
            <a:r>
              <a:rPr lang="de-DE" dirty="0"/>
              <a:t>Verwechslung Singular Plural</a:t>
            </a:r>
          </a:p>
          <a:p>
            <a:r>
              <a:rPr lang="de-DE" dirty="0"/>
              <a:t>„der Eis“</a:t>
            </a:r>
          </a:p>
          <a:p>
            <a:r>
              <a:rPr lang="de-DE" dirty="0"/>
              <a:t>…</a:t>
            </a:r>
          </a:p>
          <a:p>
            <a:endParaRPr lang="de-DE" dirty="0"/>
          </a:p>
        </p:txBody>
      </p:sp>
      <p:sp>
        <p:nvSpPr>
          <p:cNvPr id="3" name="Titel 2"/>
          <p:cNvSpPr>
            <a:spLocks noGrp="1"/>
          </p:cNvSpPr>
          <p:nvPr>
            <p:ph type="title"/>
          </p:nvPr>
        </p:nvSpPr>
        <p:spPr>
          <a:xfrm>
            <a:off x="1603236" y="932304"/>
            <a:ext cx="9603275" cy="1049235"/>
          </a:xfrm>
        </p:spPr>
        <p:txBody>
          <a:bodyPr/>
          <a:lstStyle/>
          <a:p>
            <a:r>
              <a:rPr lang="de-DE" dirty="0"/>
              <a:t>Ergebnissicherung </a:t>
            </a:r>
          </a:p>
        </p:txBody>
      </p:sp>
    </p:spTree>
    <p:extLst>
      <p:ext uri="{BB962C8B-B14F-4D97-AF65-F5344CB8AC3E}">
        <p14:creationId xmlns:p14="http://schemas.microsoft.com/office/powerpoint/2010/main" val="3925255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136813" y="1557425"/>
            <a:ext cx="7920000" cy="4012786"/>
          </a:xfrm>
        </p:spPr>
        <p:txBody>
          <a:bodyPr>
            <a:normAutofit fontScale="85000" lnSpcReduction="10000"/>
          </a:bodyPr>
          <a:lstStyle/>
          <a:p>
            <a:r>
              <a:rPr lang="de-DE" dirty="0"/>
              <a:t>Festigung und Ausbau von Verkettungsstrukturen: (erzählte/vorgelesene Geschichten als Anregung: als erstes/dann/zum Schluss/…)</a:t>
            </a:r>
          </a:p>
          <a:p>
            <a:r>
              <a:rPr lang="de-DE" dirty="0"/>
              <a:t>Geschichten, in denen die handelnden Personen auch mit Pronomen bezeichnet werden: Aneignung dieses sprachlichen Mittels</a:t>
            </a:r>
          </a:p>
          <a:p>
            <a:r>
              <a:rPr lang="de-DE" dirty="0"/>
              <a:t>Nomen mit Artikeln lernen (Frage-/Antwortsätze, Sprachspiele,…)</a:t>
            </a:r>
          </a:p>
          <a:p>
            <a:r>
              <a:rPr lang="de-DE" dirty="0"/>
              <a:t>Verben konjugieren: dabei hier zunächst nur die dritte Person Singular in den Fokus nehmen und langsam erweitern; alles immer in Handlungszusammenhängen (Bildergeschichten/zu Bildern erzählen/Fragen stellen: Was macht der Junge? Der Junge isst ein Eis…)</a:t>
            </a:r>
          </a:p>
          <a:p>
            <a:endParaRPr lang="de-DE" dirty="0"/>
          </a:p>
        </p:txBody>
      </p:sp>
      <p:sp>
        <p:nvSpPr>
          <p:cNvPr id="3" name="Titel 2"/>
          <p:cNvSpPr>
            <a:spLocks noGrp="1"/>
          </p:cNvSpPr>
          <p:nvPr>
            <p:ph type="title"/>
          </p:nvPr>
        </p:nvSpPr>
        <p:spPr>
          <a:xfrm>
            <a:off x="2307429" y="585462"/>
            <a:ext cx="9603275" cy="1049235"/>
          </a:xfrm>
        </p:spPr>
        <p:txBody>
          <a:bodyPr/>
          <a:lstStyle/>
          <a:p>
            <a:r>
              <a:rPr lang="de-DE" dirty="0"/>
              <a:t>Lernförderliche Übungen</a:t>
            </a:r>
          </a:p>
        </p:txBody>
      </p:sp>
    </p:spTree>
    <p:extLst>
      <p:ext uri="{BB962C8B-B14F-4D97-AF65-F5344CB8AC3E}">
        <p14:creationId xmlns:p14="http://schemas.microsoft.com/office/powerpoint/2010/main" val="3698428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dirty="0"/>
              <a:t>Beurteilen Sie die Arbeit mit den Niveaubeschreibungen: </a:t>
            </a:r>
          </a:p>
          <a:p>
            <a:r>
              <a:rPr lang="de-DE" dirty="0"/>
              <a:t>Was fiel Ihnen leicht? </a:t>
            </a:r>
          </a:p>
          <a:p>
            <a:r>
              <a:rPr lang="de-DE" dirty="0"/>
              <a:t>Was war schwierig?</a:t>
            </a:r>
          </a:p>
          <a:p>
            <a:endParaRPr lang="de-DE" dirty="0"/>
          </a:p>
        </p:txBody>
      </p:sp>
      <p:sp>
        <p:nvSpPr>
          <p:cNvPr id="3" name="Titel 2"/>
          <p:cNvSpPr>
            <a:spLocks noGrp="1"/>
          </p:cNvSpPr>
          <p:nvPr>
            <p:ph type="title"/>
          </p:nvPr>
        </p:nvSpPr>
        <p:spPr/>
        <p:txBody>
          <a:bodyPr/>
          <a:lstStyle/>
          <a:p>
            <a:r>
              <a:rPr lang="de-DE" dirty="0"/>
              <a:t>Reflexion</a:t>
            </a:r>
          </a:p>
        </p:txBody>
      </p:sp>
      <p:pic>
        <p:nvPicPr>
          <p:cNvPr id="4" name="Grafik 3">
            <a:extLst>
              <a:ext uri="{FF2B5EF4-FFF2-40B4-BE49-F238E27FC236}">
                <a16:creationId xmlns:a16="http://schemas.microsoft.com/office/drawing/2014/main" id="{95D39444-39AC-855D-315E-1944D0DBF0FD}"/>
              </a:ext>
            </a:extLst>
          </p:cNvPr>
          <p:cNvPicPr>
            <a:picLocks noChangeAspect="1"/>
          </p:cNvPicPr>
          <p:nvPr/>
        </p:nvPicPr>
        <p:blipFill>
          <a:blip r:embed="rId2"/>
          <a:stretch>
            <a:fillRect/>
          </a:stretch>
        </p:blipFill>
        <p:spPr>
          <a:xfrm>
            <a:off x="9427779" y="787892"/>
            <a:ext cx="1849821" cy="1056783"/>
          </a:xfrm>
          <a:prstGeom prst="rect">
            <a:avLst/>
          </a:prstGeom>
        </p:spPr>
      </p:pic>
    </p:spTree>
    <p:extLst>
      <p:ext uri="{BB962C8B-B14F-4D97-AF65-F5344CB8AC3E}">
        <p14:creationId xmlns:p14="http://schemas.microsoft.com/office/powerpoint/2010/main" val="1343694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Baustein 4: Profilanalytische Verfahren zur Diagnostik in DaZ</a:t>
            </a:r>
          </a:p>
        </p:txBody>
      </p:sp>
      <p:sp>
        <p:nvSpPr>
          <p:cNvPr id="4" name="Inhaltsplatzhalter 1">
            <a:extLst>
              <a:ext uri="{FF2B5EF4-FFF2-40B4-BE49-F238E27FC236}">
                <a16:creationId xmlns:a16="http://schemas.microsoft.com/office/drawing/2014/main" id="{A329C036-E2CB-8F12-A4A9-CFC48A1C289B}"/>
              </a:ext>
            </a:extLst>
          </p:cNvPr>
          <p:cNvSpPr>
            <a:spLocks noGrp="1"/>
          </p:cNvSpPr>
          <p:nvPr>
            <p:ph idx="1"/>
          </p:nvPr>
        </p:nvSpPr>
        <p:spPr>
          <a:xfrm>
            <a:off x="1130270" y="2002559"/>
            <a:ext cx="10560000" cy="4012786"/>
          </a:xfrm>
        </p:spPr>
        <p:txBody>
          <a:bodyPr>
            <a:normAutofit/>
          </a:bodyPr>
          <a:lstStyle/>
          <a:p>
            <a:pPr marL="0" indent="0">
              <a:buNone/>
            </a:pPr>
            <a:r>
              <a:rPr lang="de-DE" dirty="0"/>
              <a:t>Es gibt Profilanalytische Verfahren, die eine individuelle Feinanalyse ermöglichen. Wegen der Komplexität kann auf die einzelnen Verfahren nur in Ansätzen eingegangen werden. Trotzdem ist das Wissen um diese Verfahren wichtig.</a:t>
            </a:r>
          </a:p>
          <a:p>
            <a:pPr marL="514350" indent="-514350">
              <a:buFont typeface="+mj-lt"/>
              <a:buAutoNum type="arabicPeriod"/>
            </a:pPr>
            <a:r>
              <a:rPr lang="de-DE" dirty="0"/>
              <a:t>Kita/GS: HAVAS 5 (</a:t>
            </a:r>
            <a:r>
              <a:rPr lang="de-DE" dirty="0" err="1"/>
              <a:t>mündl</a:t>
            </a:r>
            <a:r>
              <a:rPr lang="de-DE" dirty="0"/>
              <a:t>. Erzählen). Hamburger Verfahren zur Analyse des Sprachstands 5-Jähriger</a:t>
            </a:r>
          </a:p>
          <a:p>
            <a:pPr marL="514350" indent="-514350">
              <a:buFont typeface="+mj-lt"/>
              <a:buAutoNum type="arabicPeriod"/>
            </a:pPr>
            <a:r>
              <a:rPr lang="de-DE" dirty="0"/>
              <a:t>GS/Sek I: Tulpenbeet (schriftl. Erzählen nach einer Bildergeschichte in Anlehnung an HAVAS 5)</a:t>
            </a:r>
          </a:p>
          <a:p>
            <a:pPr marL="514350" indent="-514350">
              <a:buFont typeface="+mj-lt"/>
              <a:buAutoNum type="arabicPeriod"/>
            </a:pPr>
            <a:r>
              <a:rPr lang="de-DE" dirty="0"/>
              <a:t>GS/Sek I: Profilanalyse nach Grießhaber (Verbstellung im Satz)</a:t>
            </a:r>
          </a:p>
        </p:txBody>
      </p:sp>
    </p:spTree>
    <p:extLst>
      <p:ext uri="{BB962C8B-B14F-4D97-AF65-F5344CB8AC3E}">
        <p14:creationId xmlns:p14="http://schemas.microsoft.com/office/powerpoint/2010/main" val="3355646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9707" y="766216"/>
            <a:ext cx="3769314" cy="5196530"/>
          </a:xfrm>
        </p:spPr>
      </p:pic>
      <p:sp>
        <p:nvSpPr>
          <p:cNvPr id="3" name="Titel 2"/>
          <p:cNvSpPr>
            <a:spLocks noGrp="1"/>
          </p:cNvSpPr>
          <p:nvPr>
            <p:ph type="title"/>
          </p:nvPr>
        </p:nvSpPr>
        <p:spPr>
          <a:xfrm>
            <a:off x="867510" y="241599"/>
            <a:ext cx="9603275" cy="1049235"/>
          </a:xfrm>
        </p:spPr>
        <p:txBody>
          <a:bodyPr/>
          <a:lstStyle/>
          <a:p>
            <a:r>
              <a:rPr lang="de-DE" dirty="0"/>
              <a:t>Katze und Vogel  - HAVAS 5</a:t>
            </a:r>
          </a:p>
        </p:txBody>
      </p:sp>
      <p:sp>
        <p:nvSpPr>
          <p:cNvPr id="9" name="Textfeld 8"/>
          <p:cNvSpPr txBox="1"/>
          <p:nvPr/>
        </p:nvSpPr>
        <p:spPr>
          <a:xfrm>
            <a:off x="6002024" y="1102323"/>
            <a:ext cx="4468761" cy="4524315"/>
          </a:xfrm>
          <a:prstGeom prst="rect">
            <a:avLst/>
          </a:prstGeom>
          <a:noFill/>
        </p:spPr>
        <p:txBody>
          <a:bodyPr wrap="square" rtlCol="0">
            <a:spAutoFit/>
          </a:bodyPr>
          <a:lstStyle/>
          <a:p>
            <a:r>
              <a:rPr lang="de-DE" b="1" dirty="0"/>
              <a:t>Zielgruppe</a:t>
            </a:r>
            <a:r>
              <a:rPr lang="de-DE" dirty="0"/>
              <a:t>: 5- bis 7-jährige ein- und mehrsprachige Kinder</a:t>
            </a:r>
            <a:br>
              <a:rPr lang="de-DE" dirty="0"/>
            </a:br>
            <a:r>
              <a:rPr lang="de-DE" b="1" dirty="0"/>
              <a:t>Zweck</a:t>
            </a:r>
            <a:r>
              <a:rPr lang="de-DE" dirty="0"/>
              <a:t>: Erfassung des individuellen Sprachstands in allen Sprachen des Kindes; berücksichtigt Lexik, Morphologie und Syntax</a:t>
            </a:r>
            <a:br>
              <a:rPr lang="de-DE" dirty="0"/>
            </a:br>
            <a:r>
              <a:rPr lang="de-DE" b="1" dirty="0"/>
              <a:t>Sprachen</a:t>
            </a:r>
            <a:r>
              <a:rPr lang="de-DE" dirty="0"/>
              <a:t>: Deutsch, Italienisch, Polnisch, Portugiesisch, Russisch, Spanisch, Türkisch</a:t>
            </a:r>
            <a:br>
              <a:rPr lang="de-DE" dirty="0"/>
            </a:br>
            <a:r>
              <a:rPr lang="de-DE" b="1" dirty="0"/>
              <a:t>Zeitumfang</a:t>
            </a:r>
            <a:r>
              <a:rPr lang="de-DE" dirty="0"/>
              <a:t>: Durchführung des Einzelgesprächs 5-10 Minuten; Auswertung (inklusive Transkription) ca. 30-45 Minuten pro Kind, je Sprache</a:t>
            </a:r>
          </a:p>
          <a:p>
            <a:r>
              <a:rPr lang="de-DE" b="1" dirty="0"/>
              <a:t>Auswertung:</a:t>
            </a:r>
            <a:r>
              <a:rPr lang="de-DE" dirty="0"/>
              <a:t>  erfordert linguistische Kenntnisse und vorherige Schulung</a:t>
            </a:r>
          </a:p>
          <a:p>
            <a:endParaRPr lang="de-DE" dirty="0"/>
          </a:p>
        </p:txBody>
      </p:sp>
      <p:sp>
        <p:nvSpPr>
          <p:cNvPr id="2" name="Textfeld 1">
            <a:extLst>
              <a:ext uri="{FF2B5EF4-FFF2-40B4-BE49-F238E27FC236}">
                <a16:creationId xmlns:a16="http://schemas.microsoft.com/office/drawing/2014/main" id="{FAB39456-2BD4-AB02-DCEE-CAB2F790DB0E}"/>
              </a:ext>
            </a:extLst>
          </p:cNvPr>
          <p:cNvSpPr txBox="1"/>
          <p:nvPr/>
        </p:nvSpPr>
        <p:spPr>
          <a:xfrm>
            <a:off x="1401056" y="6462511"/>
            <a:ext cx="9603275" cy="307777"/>
          </a:xfrm>
          <a:prstGeom prst="rect">
            <a:avLst/>
          </a:prstGeom>
          <a:noFill/>
        </p:spPr>
        <p:txBody>
          <a:bodyPr wrap="square">
            <a:spAutoFit/>
          </a:bodyPr>
          <a:lstStyle/>
          <a:p>
            <a:r>
              <a:rPr lang="de-DE" sz="1400" dirty="0"/>
              <a:t>Quelle: </a:t>
            </a:r>
            <a:r>
              <a:rPr lang="de-DE" sz="1400" dirty="0">
                <a:hlinkClick r:id="rId4">
                  <a:extLst>
                    <a:ext uri="{A12FA001-AC4F-418D-AE19-62706E023703}">
                      <ahyp:hlinkClr xmlns:ahyp="http://schemas.microsoft.com/office/drawing/2018/hyperlinkcolor" val="tx"/>
                    </a:ext>
                  </a:extLst>
                </a:hlinkClick>
              </a:rPr>
              <a:t>https://bildungsserver.berlin-brandenburg.de/sprachbildung-diagnose</a:t>
            </a:r>
            <a:r>
              <a:rPr lang="de-DE" sz="1400" dirty="0"/>
              <a:t>, Aufruf 23.03.2026</a:t>
            </a:r>
          </a:p>
        </p:txBody>
      </p:sp>
    </p:spTree>
    <p:extLst>
      <p:ext uri="{BB962C8B-B14F-4D97-AF65-F5344CB8AC3E}">
        <p14:creationId xmlns:p14="http://schemas.microsoft.com/office/powerpoint/2010/main" val="420986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294362" y="385766"/>
            <a:ext cx="9603275" cy="1049235"/>
          </a:xfrm>
        </p:spPr>
        <p:txBody>
          <a:bodyPr/>
          <a:lstStyle/>
          <a:p>
            <a:r>
              <a:rPr lang="de-DE" dirty="0"/>
              <a:t>„Tulpenbeet“</a:t>
            </a:r>
          </a:p>
        </p:txBody>
      </p:sp>
      <p:sp>
        <p:nvSpPr>
          <p:cNvPr id="6" name="Textfeld 5">
            <a:extLst>
              <a:ext uri="{FF2B5EF4-FFF2-40B4-BE49-F238E27FC236}">
                <a16:creationId xmlns:a16="http://schemas.microsoft.com/office/drawing/2014/main" id="{EF8A57FE-97A2-02F2-B959-97B0548A1C45}"/>
              </a:ext>
            </a:extLst>
          </p:cNvPr>
          <p:cNvSpPr txBox="1"/>
          <p:nvPr/>
        </p:nvSpPr>
        <p:spPr>
          <a:xfrm>
            <a:off x="1294362" y="974059"/>
            <a:ext cx="10046300" cy="369332"/>
          </a:xfrm>
          <a:prstGeom prst="rect">
            <a:avLst/>
          </a:prstGeom>
          <a:noFill/>
        </p:spPr>
        <p:txBody>
          <a:bodyPr wrap="square">
            <a:spAutoFit/>
          </a:bodyPr>
          <a:lstStyle/>
          <a:p>
            <a:endParaRPr lang="de-DE" dirty="0"/>
          </a:p>
        </p:txBody>
      </p:sp>
      <p:sp>
        <p:nvSpPr>
          <p:cNvPr id="11" name="Inhaltsplatzhalter 10">
            <a:extLst>
              <a:ext uri="{FF2B5EF4-FFF2-40B4-BE49-F238E27FC236}">
                <a16:creationId xmlns:a16="http://schemas.microsoft.com/office/drawing/2014/main" id="{2547EBFF-713A-C77D-E37B-B33D6B3DBB4A}"/>
              </a:ext>
            </a:extLst>
          </p:cNvPr>
          <p:cNvSpPr>
            <a:spLocks noGrp="1"/>
          </p:cNvSpPr>
          <p:nvPr>
            <p:ph idx="1"/>
          </p:nvPr>
        </p:nvSpPr>
        <p:spPr>
          <a:xfrm>
            <a:off x="1037512" y="1600159"/>
            <a:ext cx="10560000" cy="4012786"/>
          </a:xfrm>
        </p:spPr>
        <p:txBody>
          <a:bodyPr>
            <a:normAutofit fontScale="92500" lnSpcReduction="20000"/>
          </a:bodyPr>
          <a:lstStyle/>
          <a:p>
            <a:r>
              <a:rPr lang="de-DE" dirty="0"/>
              <a:t>Beim Tool </a:t>
            </a:r>
            <a:r>
              <a:rPr lang="de-DE" i="1" dirty="0"/>
              <a:t>Tulpenbeet</a:t>
            </a:r>
            <a:r>
              <a:rPr lang="de-DE" dirty="0"/>
              <a:t> handelt es sich um ein </a:t>
            </a:r>
            <a:r>
              <a:rPr lang="de-DE" b="1" dirty="0"/>
              <a:t>informelles</a:t>
            </a:r>
            <a:r>
              <a:rPr lang="de-DE" dirty="0"/>
              <a:t> Diagnoseverfahren zur Erfassung des Sprachstands von ein- und mehrsprachigen Kindern der Klassenstufen 4 bis 6 im Bereich der Schriftsprachentwicklung. </a:t>
            </a:r>
          </a:p>
          <a:p>
            <a:r>
              <a:rPr lang="de-DE" dirty="0"/>
              <a:t>Mit dem Diagnostiktool </a:t>
            </a:r>
            <a:r>
              <a:rPr lang="de-DE" i="1" dirty="0"/>
              <a:t>Tulpenbeet</a:t>
            </a:r>
            <a:r>
              <a:rPr lang="de-DE" dirty="0"/>
              <a:t> kann der Stand der schriftsprachlichen Fähigkeiten von ein- und mehrsprachigen Schülerinnen und Schülern in den Klassenstufen 4 bis 6 erfasst werden. Mehrsprachigkeit wird berücksichtigt, da das Tool nicht nur für die Erfassung der Kompetenzen in der deutschen Sprache, sondern auch in der türkischen und russischen Sprache entwickelt wurde.</a:t>
            </a:r>
          </a:p>
          <a:p>
            <a:r>
              <a:rPr lang="de-DE" dirty="0"/>
              <a:t>Beim Diagnoseinstrument </a:t>
            </a:r>
            <a:r>
              <a:rPr lang="de-DE" i="1" dirty="0"/>
              <a:t>Tulpenbeet</a:t>
            </a:r>
            <a:r>
              <a:rPr lang="de-DE" dirty="0"/>
              <a:t> handelt es sich um eine Schreibaufgabe, anhand derer der Stand der schriftsprachlichen Kompetenz von ein- und mehrsprachigen Kindern und Jugendlichen der Klassen 4 bis 6 erfasst werden kann. Derzeit liegt das Tool für die Sprachen Deutsch, Türkisch und Russisch vor.</a:t>
            </a:r>
          </a:p>
        </p:txBody>
      </p:sp>
      <p:sp>
        <p:nvSpPr>
          <p:cNvPr id="14" name="Textfeld 13">
            <a:extLst>
              <a:ext uri="{FF2B5EF4-FFF2-40B4-BE49-F238E27FC236}">
                <a16:creationId xmlns:a16="http://schemas.microsoft.com/office/drawing/2014/main" id="{B3F179CF-9F30-56BF-2E23-84A87DDAEE34}"/>
              </a:ext>
            </a:extLst>
          </p:cNvPr>
          <p:cNvSpPr txBox="1"/>
          <p:nvPr/>
        </p:nvSpPr>
        <p:spPr>
          <a:xfrm>
            <a:off x="1174146" y="6390345"/>
            <a:ext cx="9378240" cy="338554"/>
          </a:xfrm>
          <a:prstGeom prst="rect">
            <a:avLst/>
          </a:prstGeom>
          <a:noFill/>
        </p:spPr>
        <p:txBody>
          <a:bodyPr wrap="square">
            <a:spAutoFit/>
          </a:bodyPr>
          <a:lstStyle/>
          <a:p>
            <a:r>
              <a:rPr lang="de-DE" sz="1600" dirty="0"/>
              <a:t>Quelle: </a:t>
            </a:r>
            <a:r>
              <a:rPr lang="de-DE" sz="1600" dirty="0">
                <a:hlinkClick r:id="rId2">
                  <a:extLst>
                    <a:ext uri="{A12FA001-AC4F-418D-AE19-62706E023703}">
                      <ahyp:hlinkClr xmlns:ahyp="http://schemas.microsoft.com/office/drawing/2018/hyperlinkcolor" val="tx"/>
                    </a:ext>
                  </a:extLst>
                </a:hlinkClick>
              </a:rPr>
              <a:t>https://www.biss-sprachbildung.de/btools/tulpenbeet/</a:t>
            </a:r>
            <a:r>
              <a:rPr lang="de-DE" sz="1600" dirty="0"/>
              <a:t>; Aufruf 23.03.2026</a:t>
            </a:r>
          </a:p>
        </p:txBody>
      </p:sp>
    </p:spTree>
    <p:extLst>
      <p:ext uri="{BB962C8B-B14F-4D97-AF65-F5344CB8AC3E}">
        <p14:creationId xmlns:p14="http://schemas.microsoft.com/office/powerpoint/2010/main" val="2628219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6">
            <a:extLst>
              <a:ext uri="{FF2B5EF4-FFF2-40B4-BE49-F238E27FC236}">
                <a16:creationId xmlns:a16="http://schemas.microsoft.com/office/drawing/2014/main" id="{C8E56762-13B9-6D68-E9F2-DA5C83DF93E3}"/>
              </a:ext>
            </a:extLst>
          </p:cNvPr>
          <p:cNvPicPr>
            <a:picLocks noChangeAspect="1"/>
          </p:cNvPicPr>
          <p:nvPr/>
        </p:nvPicPr>
        <p:blipFill>
          <a:blip r:embed="rId2"/>
          <a:stretch>
            <a:fillRect/>
          </a:stretch>
        </p:blipFill>
        <p:spPr>
          <a:xfrm>
            <a:off x="1002319" y="1362615"/>
            <a:ext cx="9942329" cy="4132769"/>
          </a:xfrm>
          <a:prstGeom prst="rect">
            <a:avLst/>
          </a:prstGeom>
        </p:spPr>
      </p:pic>
    </p:spTree>
    <p:extLst>
      <p:ext uri="{BB962C8B-B14F-4D97-AF65-F5344CB8AC3E}">
        <p14:creationId xmlns:p14="http://schemas.microsoft.com/office/powerpoint/2010/main" val="1118736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a:stretch>
            <a:fillRect/>
          </a:stretch>
        </p:blipFill>
        <p:spPr>
          <a:xfrm>
            <a:off x="985410" y="2046415"/>
            <a:ext cx="9587997" cy="3984820"/>
          </a:xfrm>
          <a:prstGeom prst="rect">
            <a:avLst/>
          </a:prstGeom>
        </p:spPr>
      </p:pic>
      <p:sp>
        <p:nvSpPr>
          <p:cNvPr id="6" name="Textfeld 5">
            <a:extLst>
              <a:ext uri="{FF2B5EF4-FFF2-40B4-BE49-F238E27FC236}">
                <a16:creationId xmlns:a16="http://schemas.microsoft.com/office/drawing/2014/main" id="{AD900F8C-DB90-18E9-8710-CF1D92FB497E}"/>
              </a:ext>
            </a:extLst>
          </p:cNvPr>
          <p:cNvSpPr txBox="1"/>
          <p:nvPr/>
        </p:nvSpPr>
        <p:spPr>
          <a:xfrm>
            <a:off x="1124607" y="397979"/>
            <a:ext cx="9587997" cy="1261884"/>
          </a:xfrm>
          <a:prstGeom prst="rect">
            <a:avLst/>
          </a:prstGeom>
          <a:noFill/>
        </p:spPr>
        <p:txBody>
          <a:bodyPr wrap="square">
            <a:spAutoFit/>
          </a:bodyPr>
          <a:lstStyle/>
          <a:p>
            <a:r>
              <a:rPr lang="de-DE" sz="1600" b="0" i="0" dirty="0">
                <a:effectLst/>
              </a:rPr>
              <a:t>Das Tool</a:t>
            </a:r>
            <a:r>
              <a:rPr lang="de-DE" sz="1600" b="0" i="1" dirty="0">
                <a:effectLst/>
              </a:rPr>
              <a:t> Tulpenbeet</a:t>
            </a:r>
            <a:r>
              <a:rPr lang="de-DE" sz="1600" b="0" i="0" dirty="0">
                <a:effectLst/>
              </a:rPr>
              <a:t> kann in Gruppen durchgeführt werden, die Durchführung dauert maximal 30 Minuten. Die Auswertung nimmt nach Angaben der Autoren pro Schülerin bzw. Schüler sowie pro Sprache weitere 30 Minuten in Anspruch. Als Hilfestellung zur Analyse der Texte stehen Lehrkräften Auswertungshinweise zur Verfügung (Reich, Roth &amp; </a:t>
            </a:r>
            <a:r>
              <a:rPr lang="de-DE" sz="1600" b="0" i="0" dirty="0" err="1">
                <a:effectLst/>
              </a:rPr>
              <a:t>Gantefort</a:t>
            </a:r>
            <a:r>
              <a:rPr lang="de-DE" sz="1600" b="0" i="0" dirty="0">
                <a:effectLst/>
              </a:rPr>
              <a:t>, 2008).</a:t>
            </a:r>
          </a:p>
          <a:p>
            <a:r>
              <a:rPr lang="de-DE" sz="1200" dirty="0"/>
              <a:t>(Quelle: </a:t>
            </a:r>
            <a:r>
              <a:rPr lang="de-DE" sz="1200" dirty="0">
                <a:hlinkClick r:id="rId3">
                  <a:extLst>
                    <a:ext uri="{A12FA001-AC4F-418D-AE19-62706E023703}">
                      <ahyp:hlinkClr xmlns:ahyp="http://schemas.microsoft.com/office/drawing/2018/hyperlinkcolor" val="tx"/>
                    </a:ext>
                  </a:extLst>
                </a:hlinkClick>
              </a:rPr>
              <a:t>https://www.biss-sprachbildung.de/btools/tulpenbeet/</a:t>
            </a:r>
            <a:r>
              <a:rPr lang="de-DE" sz="1200" dirty="0"/>
              <a:t>; Aufruf 23.03.2026)</a:t>
            </a:r>
          </a:p>
        </p:txBody>
      </p:sp>
      <p:pic>
        <p:nvPicPr>
          <p:cNvPr id="8" name="Picture 2" descr="BarCamp-Pause in 2019 | BarCamp Köln">
            <a:extLst>
              <a:ext uri="{FF2B5EF4-FFF2-40B4-BE49-F238E27FC236}">
                <a16:creationId xmlns:a16="http://schemas.microsoft.com/office/drawing/2014/main" id="{555CA167-746E-6B1A-51F0-8D75ED5BA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341" y="447347"/>
            <a:ext cx="9593317" cy="5036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0C62B962-E550-FD3C-A4E5-6E36A2366BB1}"/>
              </a:ext>
            </a:extLst>
          </p:cNvPr>
          <p:cNvSpPr txBox="1"/>
          <p:nvPr/>
        </p:nvSpPr>
        <p:spPr>
          <a:xfrm>
            <a:off x="2501462" y="687066"/>
            <a:ext cx="7977352" cy="830997"/>
          </a:xfrm>
          <a:prstGeom prst="rect">
            <a:avLst/>
          </a:prstGeom>
          <a:noFill/>
        </p:spPr>
        <p:txBody>
          <a:bodyPr wrap="square" rtlCol="0">
            <a:spAutoFit/>
          </a:bodyPr>
          <a:lstStyle/>
          <a:p>
            <a:r>
              <a:rPr lang="de-DE" sz="4800" dirty="0">
                <a:solidFill>
                  <a:schemeClr val="bg1"/>
                </a:solidFill>
              </a:rPr>
              <a:t>Das Denken abschalten…</a:t>
            </a:r>
          </a:p>
        </p:txBody>
      </p:sp>
    </p:spTree>
    <p:extLst>
      <p:ext uri="{BB962C8B-B14F-4D97-AF65-F5344CB8AC3E}">
        <p14:creationId xmlns:p14="http://schemas.microsoft.com/office/powerpoint/2010/main" val="80230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3149C-143D-B277-4E65-B4357E963BBE}"/>
              </a:ext>
            </a:extLst>
          </p:cNvPr>
          <p:cNvSpPr>
            <a:spLocks noGrp="1"/>
          </p:cNvSpPr>
          <p:nvPr>
            <p:ph type="title"/>
          </p:nvPr>
        </p:nvSpPr>
        <p:spPr/>
        <p:txBody>
          <a:bodyPr/>
          <a:lstStyle/>
          <a:p>
            <a:pPr algn="ctr"/>
            <a:r>
              <a:rPr lang="de-DE" dirty="0"/>
              <a:t>Unterricht und Besprechung</a:t>
            </a:r>
          </a:p>
        </p:txBody>
      </p:sp>
      <p:pic>
        <p:nvPicPr>
          <p:cNvPr id="6" name="Inhaltsplatzhalter 5">
            <a:extLst>
              <a:ext uri="{FF2B5EF4-FFF2-40B4-BE49-F238E27FC236}">
                <a16:creationId xmlns:a16="http://schemas.microsoft.com/office/drawing/2014/main" id="{40FBC5FB-79DC-C370-3153-408062DC5C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6537" y="2171700"/>
            <a:ext cx="6310313" cy="3294063"/>
          </a:xfrm>
          <a:prstGeom prst="rect">
            <a:avLst/>
          </a:prstGeom>
          <a:effectLst>
            <a:softEdge rad="241300"/>
          </a:effectLst>
        </p:spPr>
      </p:pic>
    </p:spTree>
    <p:extLst>
      <p:ext uri="{BB962C8B-B14F-4D97-AF65-F5344CB8AC3E}">
        <p14:creationId xmlns:p14="http://schemas.microsoft.com/office/powerpoint/2010/main" val="341466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E82B706-1BB3-AD27-2FAD-5BCD76B1DD18}"/>
              </a:ext>
            </a:extLst>
          </p:cNvPr>
          <p:cNvPicPr>
            <a:picLocks noChangeAspect="1"/>
          </p:cNvPicPr>
          <p:nvPr/>
        </p:nvPicPr>
        <p:blipFill>
          <a:blip r:embed="rId2"/>
          <a:stretch>
            <a:fillRect/>
          </a:stretch>
        </p:blipFill>
        <p:spPr>
          <a:xfrm>
            <a:off x="3037490" y="84873"/>
            <a:ext cx="8576286" cy="5991652"/>
          </a:xfrm>
          <a:prstGeom prst="rect">
            <a:avLst/>
          </a:prstGeom>
        </p:spPr>
      </p:pic>
      <p:sp>
        <p:nvSpPr>
          <p:cNvPr id="8" name="Textfeld 7">
            <a:extLst>
              <a:ext uri="{FF2B5EF4-FFF2-40B4-BE49-F238E27FC236}">
                <a16:creationId xmlns:a16="http://schemas.microsoft.com/office/drawing/2014/main" id="{A0373A00-025B-6A61-DFC0-DB245EF3A4C8}"/>
              </a:ext>
            </a:extLst>
          </p:cNvPr>
          <p:cNvSpPr txBox="1"/>
          <p:nvPr/>
        </p:nvSpPr>
        <p:spPr>
          <a:xfrm>
            <a:off x="599090" y="6311462"/>
            <a:ext cx="10279117" cy="461665"/>
          </a:xfrm>
          <a:prstGeom prst="rect">
            <a:avLst/>
          </a:prstGeom>
          <a:noFill/>
        </p:spPr>
        <p:txBody>
          <a:bodyPr wrap="square">
            <a:spAutoFit/>
          </a:bodyPr>
          <a:lstStyle/>
          <a:p>
            <a:r>
              <a:rPr lang="de-DE" sz="1200" dirty="0"/>
              <a:t>Quelle: </a:t>
            </a:r>
            <a:r>
              <a:rPr lang="de-DE" sz="1200" dirty="0">
                <a:hlinkClick r:id="rId3">
                  <a:extLst>
                    <a:ext uri="{A12FA001-AC4F-418D-AE19-62706E023703}">
                      <ahyp:hlinkClr xmlns:ahyp="http://schemas.microsoft.com/office/drawing/2018/hyperlinkcolor" val="tx"/>
                    </a:ext>
                  </a:extLst>
                </a:hlinkClick>
              </a:rPr>
              <a:t>https://www.ganztag.isb.bayern.de/fileadmin/user_upload/ganztag/DaZ/Spielesammlung/ISB_DaZ_Spielesammlung_Final.pdf</a:t>
            </a:r>
            <a:r>
              <a:rPr lang="de-DE" sz="1200" dirty="0"/>
              <a:t>,,  Aufruf 23.03.26</a:t>
            </a:r>
          </a:p>
        </p:txBody>
      </p:sp>
      <p:sp>
        <p:nvSpPr>
          <p:cNvPr id="9" name="Ellipse 8">
            <a:extLst>
              <a:ext uri="{FF2B5EF4-FFF2-40B4-BE49-F238E27FC236}">
                <a16:creationId xmlns:a16="http://schemas.microsoft.com/office/drawing/2014/main" id="{307123A0-5BC4-B620-B5BA-EC1D9E2BDB89}"/>
              </a:ext>
            </a:extLst>
          </p:cNvPr>
          <p:cNvSpPr/>
          <p:nvPr/>
        </p:nvSpPr>
        <p:spPr>
          <a:xfrm>
            <a:off x="430924" y="1618594"/>
            <a:ext cx="2186152" cy="869731"/>
          </a:xfrm>
          <a:prstGeom prst="ellipse">
            <a:avLst/>
          </a:prstGeom>
          <a:solidFill>
            <a:srgbClr val="7CEB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b="1" dirty="0">
                <a:solidFill>
                  <a:schemeClr val="tx1"/>
                </a:solidFill>
              </a:rPr>
              <a:t>Kleiner Energizer </a:t>
            </a:r>
            <a:r>
              <a:rPr lang="de-DE" b="1" dirty="0">
                <a:solidFill>
                  <a:schemeClr val="tx1"/>
                </a:solidFill>
                <a:sym typeface="Wingdings" panose="05000000000000000000" pitchFamily="2" charset="2"/>
              </a:rPr>
              <a:t></a:t>
            </a:r>
            <a:endParaRPr lang="de-DE" dirty="0">
              <a:solidFill>
                <a:schemeClr val="tx1"/>
              </a:solidFill>
            </a:endParaRPr>
          </a:p>
        </p:txBody>
      </p:sp>
    </p:spTree>
    <p:extLst>
      <p:ext uri="{BB962C8B-B14F-4D97-AF65-F5344CB8AC3E}">
        <p14:creationId xmlns:p14="http://schemas.microsoft.com/office/powerpoint/2010/main" val="31015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dirty="0"/>
              <a:t>Baustein 5:  Profilanalyse nach Grießhaber</a:t>
            </a:r>
          </a:p>
        </p:txBody>
      </p:sp>
      <p:sp>
        <p:nvSpPr>
          <p:cNvPr id="2" name="Inhaltsplatzhalter 1"/>
          <p:cNvSpPr>
            <a:spLocks noGrp="1"/>
          </p:cNvSpPr>
          <p:nvPr>
            <p:ph idx="1"/>
          </p:nvPr>
        </p:nvSpPr>
        <p:spPr>
          <a:xfrm>
            <a:off x="1130270" y="1688293"/>
            <a:ext cx="9603275" cy="4491789"/>
          </a:xfrm>
        </p:spPr>
        <p:txBody>
          <a:bodyPr>
            <a:normAutofit/>
          </a:bodyPr>
          <a:lstStyle/>
          <a:p>
            <a:r>
              <a:rPr lang="de-DE" dirty="0"/>
              <a:t>Die Profilanalyse (GS/</a:t>
            </a:r>
            <a:r>
              <a:rPr lang="de-DE" dirty="0" err="1"/>
              <a:t>SekI</a:t>
            </a:r>
            <a:r>
              <a:rPr lang="de-DE" dirty="0"/>
              <a:t>) ist ein von Wilhelm Grießhaber entwickeltes Verfahren zur Analyse von Schülertexten: der Sprachstand wird anhand von sechs verschiedenen Kompetenzniveaus auf der </a:t>
            </a:r>
            <a:r>
              <a:rPr lang="de-DE" b="1" dirty="0"/>
              <a:t>syntaktischen Ebene </a:t>
            </a:r>
            <a:r>
              <a:rPr lang="de-DE" dirty="0"/>
              <a:t>beschrieben.</a:t>
            </a:r>
          </a:p>
          <a:p>
            <a:r>
              <a:rPr lang="de-DE" dirty="0"/>
              <a:t>Das Verfahren orientiert sich an wissenschaftlich gesicherten Erwerbsstufen im Spracherwerbsprozess. Es werden Erwerbsschritte in der Verbstellung erfasst. Diese Wortstellungsregeln sind im Deutschen nicht variabel. Basis für die Sprachdiagnose ist eine mündliche Erzählung, die als Sprachprobe mitgeschrieben oder aufgenommen wird. Mit zunehmender schriftsprachlicher Kompetenz dient eine schriftliche Erzählung als diagnostische Grundlage.</a:t>
            </a:r>
          </a:p>
          <a:p>
            <a:endParaRPr lang="de-DE" dirty="0"/>
          </a:p>
          <a:p>
            <a:endParaRPr lang="de-DE" dirty="0"/>
          </a:p>
          <a:p>
            <a:endParaRPr lang="de-DE" dirty="0"/>
          </a:p>
          <a:p>
            <a:pPr marL="0" indent="0">
              <a:buNone/>
            </a:pPr>
            <a:endParaRPr lang="de-DE" dirty="0"/>
          </a:p>
        </p:txBody>
      </p:sp>
    </p:spTree>
    <p:extLst>
      <p:ext uri="{BB962C8B-B14F-4D97-AF65-F5344CB8AC3E}">
        <p14:creationId xmlns:p14="http://schemas.microsoft.com/office/powerpoint/2010/main" val="1395888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19769" y="961806"/>
            <a:ext cx="10560000" cy="4787354"/>
          </a:xfrm>
        </p:spPr>
        <p:txBody>
          <a:bodyPr>
            <a:normAutofit/>
          </a:bodyPr>
          <a:lstStyle/>
          <a:p>
            <a:pPr marL="0" indent="0">
              <a:buNone/>
            </a:pPr>
            <a:r>
              <a:rPr lang="de-DE" b="1" dirty="0"/>
              <a:t>Potenziale</a:t>
            </a:r>
          </a:p>
          <a:p>
            <a:r>
              <a:rPr lang="de-DE" dirty="0"/>
              <a:t>kann an jedem Schülertext durchgeführt werden</a:t>
            </a:r>
          </a:p>
          <a:p>
            <a:r>
              <a:rPr lang="de-DE" dirty="0"/>
              <a:t>ist leicht erlernbar und leicht durchführbar</a:t>
            </a:r>
          </a:p>
          <a:p>
            <a:r>
              <a:rPr lang="de-DE" dirty="0"/>
              <a:t>Fördermaßnahmen lassen sich aus Ergebnis gut ableiten</a:t>
            </a:r>
          </a:p>
          <a:p>
            <a:pPr marL="0" indent="0">
              <a:buNone/>
            </a:pPr>
            <a:r>
              <a:rPr lang="de-DE" b="1" dirty="0"/>
              <a:t>Grenzen</a:t>
            </a:r>
          </a:p>
          <a:p>
            <a:r>
              <a:rPr lang="de-DE" dirty="0"/>
              <a:t>gibt keine Aussagen bezüglich der Morphologie und der Textkompetenz </a:t>
            </a:r>
          </a:p>
          <a:p>
            <a:r>
              <a:rPr lang="de-DE" dirty="0"/>
              <a:t>bezieht Mehrsprachigkeit als Teil der Sprachkompetenz nicht mit ein </a:t>
            </a:r>
          </a:p>
          <a:p>
            <a:endParaRPr lang="de-DE" dirty="0"/>
          </a:p>
          <a:p>
            <a:endParaRPr lang="de-DE" dirty="0"/>
          </a:p>
          <a:p>
            <a:endParaRPr lang="de-DE" dirty="0"/>
          </a:p>
        </p:txBody>
      </p:sp>
      <p:sp>
        <p:nvSpPr>
          <p:cNvPr id="5" name="Textfeld 4">
            <a:extLst>
              <a:ext uri="{FF2B5EF4-FFF2-40B4-BE49-F238E27FC236}">
                <a16:creationId xmlns:a16="http://schemas.microsoft.com/office/drawing/2014/main" id="{7BEE344A-2147-D44D-0364-2EF5F26292CF}"/>
              </a:ext>
            </a:extLst>
          </p:cNvPr>
          <p:cNvSpPr txBox="1"/>
          <p:nvPr/>
        </p:nvSpPr>
        <p:spPr>
          <a:xfrm>
            <a:off x="1313793" y="6364154"/>
            <a:ext cx="10373711" cy="307777"/>
          </a:xfrm>
          <a:prstGeom prst="rect">
            <a:avLst/>
          </a:prstGeom>
          <a:noFill/>
        </p:spPr>
        <p:txBody>
          <a:bodyPr wrap="square">
            <a:spAutoFit/>
          </a:bodyPr>
          <a:lstStyle/>
          <a:p>
            <a:r>
              <a:rPr lang="de-DE" sz="1400" dirty="0"/>
              <a:t>Quelle: </a:t>
            </a:r>
            <a:r>
              <a:rPr lang="de-DE" sz="1400" dirty="0">
                <a:hlinkClick r:id="rId2">
                  <a:extLst>
                    <a:ext uri="{A12FA001-AC4F-418D-AE19-62706E023703}">
                      <ahyp:hlinkClr xmlns:ahyp="http://schemas.microsoft.com/office/drawing/2018/hyperlinkcolor" val="tx"/>
                    </a:ext>
                  </a:extLst>
                </a:hlinkClick>
              </a:rPr>
              <a:t>https://bildungsserver.berlin-brandenburg.de/sprachbildung-diagnose</a:t>
            </a:r>
            <a:r>
              <a:rPr lang="de-DE" sz="1400" dirty="0"/>
              <a:t>, Aufruf 23.03.2026</a:t>
            </a:r>
          </a:p>
        </p:txBody>
      </p:sp>
    </p:spTree>
    <p:extLst>
      <p:ext uri="{BB962C8B-B14F-4D97-AF65-F5344CB8AC3E}">
        <p14:creationId xmlns:p14="http://schemas.microsoft.com/office/powerpoint/2010/main" val="390034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idx="1"/>
            <p:extLst>
              <p:ext uri="{D42A27DB-BD31-4B8C-83A1-F6EECF244321}">
                <p14:modId xmlns:p14="http://schemas.microsoft.com/office/powerpoint/2010/main" val="2646681632"/>
              </p:ext>
            </p:extLst>
          </p:nvPr>
        </p:nvGraphicFramePr>
        <p:xfrm>
          <a:off x="1618918" y="1087120"/>
          <a:ext cx="7920036" cy="5770880"/>
        </p:xfrm>
        <a:graphic>
          <a:graphicData uri="http://schemas.openxmlformats.org/drawingml/2006/table">
            <a:tbl>
              <a:tblPr firstRow="1" bandRow="1">
                <a:tableStyleId>{5C22544A-7EE6-4342-B048-85BDC9FD1C3A}</a:tableStyleId>
              </a:tblPr>
              <a:tblGrid>
                <a:gridCol w="745664">
                  <a:extLst>
                    <a:ext uri="{9D8B030D-6E8A-4147-A177-3AD203B41FA5}">
                      <a16:colId xmlns:a16="http://schemas.microsoft.com/office/drawing/2014/main" val="20000"/>
                    </a:ext>
                  </a:extLst>
                </a:gridCol>
                <a:gridCol w="4534360">
                  <a:extLst>
                    <a:ext uri="{9D8B030D-6E8A-4147-A177-3AD203B41FA5}">
                      <a16:colId xmlns:a16="http://schemas.microsoft.com/office/drawing/2014/main" val="20001"/>
                    </a:ext>
                  </a:extLst>
                </a:gridCol>
                <a:gridCol w="2640012">
                  <a:extLst>
                    <a:ext uri="{9D8B030D-6E8A-4147-A177-3AD203B41FA5}">
                      <a16:colId xmlns:a16="http://schemas.microsoft.com/office/drawing/2014/main" val="20002"/>
                    </a:ext>
                  </a:extLst>
                </a:gridCol>
              </a:tblGrid>
              <a:tr h="370840">
                <a:tc>
                  <a:txBody>
                    <a:bodyPr/>
                    <a:lstStyle/>
                    <a:p>
                      <a:r>
                        <a:rPr lang="de-DE" dirty="0"/>
                        <a:t>Stufe</a:t>
                      </a:r>
                    </a:p>
                  </a:txBody>
                  <a:tcPr/>
                </a:tc>
                <a:tc>
                  <a:txBody>
                    <a:bodyPr/>
                    <a:lstStyle/>
                    <a:p>
                      <a:r>
                        <a:rPr lang="de-DE" dirty="0"/>
                        <a:t>Beschreibung</a:t>
                      </a:r>
                    </a:p>
                  </a:txBody>
                  <a:tcPr/>
                </a:tc>
                <a:tc>
                  <a:txBody>
                    <a:bodyPr/>
                    <a:lstStyle/>
                    <a:p>
                      <a:r>
                        <a:rPr lang="de-DE" dirty="0"/>
                        <a:t>Beispiel</a:t>
                      </a:r>
                    </a:p>
                  </a:txBody>
                  <a:tcPr/>
                </a:tc>
                <a:extLst>
                  <a:ext uri="{0D108BD9-81ED-4DB2-BD59-A6C34878D82A}">
                    <a16:rowId xmlns:a16="http://schemas.microsoft.com/office/drawing/2014/main" val="10000"/>
                  </a:ext>
                </a:extLst>
              </a:tr>
              <a:tr h="370840">
                <a:tc>
                  <a:txBody>
                    <a:bodyPr/>
                    <a:lstStyle/>
                    <a:p>
                      <a:r>
                        <a:rPr lang="de-DE" dirty="0"/>
                        <a:t>0</a:t>
                      </a:r>
                    </a:p>
                  </a:txBody>
                  <a:tcPr/>
                </a:tc>
                <a:tc>
                  <a:txBody>
                    <a:bodyPr/>
                    <a:lstStyle/>
                    <a:p>
                      <a:r>
                        <a:rPr lang="de-DE" dirty="0"/>
                        <a:t>Bruchstückhafte</a:t>
                      </a:r>
                      <a:r>
                        <a:rPr lang="de-DE" baseline="0" dirty="0"/>
                        <a:t> Äußerungen ohne finites Verb</a:t>
                      </a:r>
                      <a:endParaRPr lang="de-DE" dirty="0"/>
                    </a:p>
                  </a:txBody>
                  <a:tcPr/>
                </a:tc>
                <a:tc>
                  <a:txBody>
                    <a:bodyPr/>
                    <a:lstStyle/>
                    <a:p>
                      <a:r>
                        <a:rPr lang="de-DE" dirty="0"/>
                        <a:t>Ein, ich </a:t>
                      </a:r>
                      <a:r>
                        <a:rPr lang="de-DE" dirty="0" err="1"/>
                        <a:t>nich</a:t>
                      </a:r>
                      <a:r>
                        <a:rPr lang="de-DE" dirty="0"/>
                        <a:t>, Hallo</a:t>
                      </a:r>
                    </a:p>
                  </a:txBody>
                  <a:tcPr/>
                </a:tc>
                <a:extLst>
                  <a:ext uri="{0D108BD9-81ED-4DB2-BD59-A6C34878D82A}">
                    <a16:rowId xmlns:a16="http://schemas.microsoft.com/office/drawing/2014/main" val="10001"/>
                  </a:ext>
                </a:extLst>
              </a:tr>
              <a:tr h="370840">
                <a:tc>
                  <a:txBody>
                    <a:bodyPr/>
                    <a:lstStyle/>
                    <a:p>
                      <a:r>
                        <a:rPr lang="de-DE" dirty="0"/>
                        <a:t>1</a:t>
                      </a:r>
                    </a:p>
                  </a:txBody>
                  <a:tcPr/>
                </a:tc>
                <a:tc>
                  <a:txBody>
                    <a:bodyPr/>
                    <a:lstStyle/>
                    <a:p>
                      <a:r>
                        <a:rPr lang="de-DE" dirty="0"/>
                        <a:t>Finites</a:t>
                      </a:r>
                      <a:r>
                        <a:rPr lang="de-DE" baseline="0" dirty="0"/>
                        <a:t> Verb</a:t>
                      </a:r>
                      <a:r>
                        <a:rPr lang="de-DE" dirty="0"/>
                        <a:t> in einfachen Äußerungen</a:t>
                      </a:r>
                    </a:p>
                  </a:txBody>
                  <a:tcPr/>
                </a:tc>
                <a:tc>
                  <a:txBody>
                    <a:bodyPr/>
                    <a:lstStyle/>
                    <a:p>
                      <a:r>
                        <a:rPr lang="de-DE" dirty="0"/>
                        <a:t>Sie findet</a:t>
                      </a:r>
                      <a:r>
                        <a:rPr lang="de-DE" baseline="0" dirty="0"/>
                        <a:t> ein Buch. Sie liest.</a:t>
                      </a:r>
                      <a:endParaRPr lang="de-DE" dirty="0"/>
                    </a:p>
                  </a:txBody>
                  <a:tcPr/>
                </a:tc>
                <a:extLst>
                  <a:ext uri="{0D108BD9-81ED-4DB2-BD59-A6C34878D82A}">
                    <a16:rowId xmlns:a16="http://schemas.microsoft.com/office/drawing/2014/main" val="10002"/>
                  </a:ext>
                </a:extLst>
              </a:tr>
              <a:tr h="370840">
                <a:tc>
                  <a:txBody>
                    <a:bodyPr/>
                    <a:lstStyle/>
                    <a:p>
                      <a:r>
                        <a:rPr lang="de-DE" dirty="0"/>
                        <a:t>2</a:t>
                      </a:r>
                    </a:p>
                  </a:txBody>
                  <a:tcPr/>
                </a:tc>
                <a:tc>
                  <a:txBody>
                    <a:bodyPr/>
                    <a:lstStyle/>
                    <a:p>
                      <a:r>
                        <a:rPr lang="de-DE" dirty="0"/>
                        <a:t>Separierung</a:t>
                      </a:r>
                      <a:r>
                        <a:rPr lang="de-DE" baseline="0" dirty="0"/>
                        <a:t> finiter und infiniter Verbteile (Satzklammer)/Perfekt mit Hilfsverb haben/sein</a:t>
                      </a:r>
                      <a:endParaRPr lang="de-DE" dirty="0"/>
                    </a:p>
                  </a:txBody>
                  <a:tcPr/>
                </a:tc>
                <a:tc>
                  <a:txBody>
                    <a:bodyPr/>
                    <a:lstStyle/>
                    <a:p>
                      <a:r>
                        <a:rPr lang="de-DE" dirty="0"/>
                        <a:t>Paul hat das Buch gelesen.</a:t>
                      </a:r>
                    </a:p>
                  </a:txBody>
                  <a:tcPr/>
                </a:tc>
                <a:extLst>
                  <a:ext uri="{0D108BD9-81ED-4DB2-BD59-A6C34878D82A}">
                    <a16:rowId xmlns:a16="http://schemas.microsoft.com/office/drawing/2014/main" val="10003"/>
                  </a:ext>
                </a:extLst>
              </a:tr>
              <a:tr h="370840">
                <a:tc>
                  <a:txBody>
                    <a:bodyPr/>
                    <a:lstStyle/>
                    <a:p>
                      <a:r>
                        <a:rPr lang="de-DE" dirty="0"/>
                        <a:t>3</a:t>
                      </a:r>
                    </a:p>
                  </a:txBody>
                  <a:tcPr/>
                </a:tc>
                <a:tc>
                  <a:txBody>
                    <a:bodyPr/>
                    <a:lstStyle/>
                    <a:p>
                      <a:r>
                        <a:rPr lang="de-DE" dirty="0"/>
                        <a:t>Subjekt</a:t>
                      </a:r>
                      <a:r>
                        <a:rPr lang="de-DE" baseline="0" dirty="0"/>
                        <a:t> </a:t>
                      </a:r>
                      <a:r>
                        <a:rPr lang="de-DE" dirty="0"/>
                        <a:t>nach finitem Verb</a:t>
                      </a:r>
                    </a:p>
                  </a:txBody>
                  <a:tcPr/>
                </a:tc>
                <a:tc>
                  <a:txBody>
                    <a:bodyPr/>
                    <a:lstStyle/>
                    <a:p>
                      <a:r>
                        <a:rPr lang="de-DE" dirty="0"/>
                        <a:t>Dann liest er das Buch.</a:t>
                      </a:r>
                    </a:p>
                  </a:txBody>
                  <a:tcPr/>
                </a:tc>
                <a:extLst>
                  <a:ext uri="{0D108BD9-81ED-4DB2-BD59-A6C34878D82A}">
                    <a16:rowId xmlns:a16="http://schemas.microsoft.com/office/drawing/2014/main" val="10004"/>
                  </a:ext>
                </a:extLst>
              </a:tr>
              <a:tr h="370840">
                <a:tc>
                  <a:txBody>
                    <a:bodyPr/>
                    <a:lstStyle/>
                    <a:p>
                      <a:r>
                        <a:rPr lang="de-DE" dirty="0"/>
                        <a:t>4</a:t>
                      </a:r>
                    </a:p>
                  </a:txBody>
                  <a:tcPr/>
                </a:tc>
                <a:tc>
                  <a:txBody>
                    <a:bodyPr/>
                    <a:lstStyle/>
                    <a:p>
                      <a:r>
                        <a:rPr lang="de-DE" dirty="0"/>
                        <a:t>Endstellung des finiten Verbs in Nebensätzen</a:t>
                      </a:r>
                    </a:p>
                  </a:txBody>
                  <a:tcPr/>
                </a:tc>
                <a:tc>
                  <a:txBody>
                    <a:bodyPr/>
                    <a:lstStyle/>
                    <a:p>
                      <a:r>
                        <a:rPr lang="de-DE" dirty="0"/>
                        <a:t>…, weil er das Buch mag.</a:t>
                      </a:r>
                    </a:p>
                  </a:txBody>
                  <a:tcPr/>
                </a:tc>
                <a:extLst>
                  <a:ext uri="{0D108BD9-81ED-4DB2-BD59-A6C34878D82A}">
                    <a16:rowId xmlns:a16="http://schemas.microsoft.com/office/drawing/2014/main" val="10005"/>
                  </a:ext>
                </a:extLst>
              </a:tr>
              <a:tr h="370840">
                <a:tc>
                  <a:txBody>
                    <a:bodyPr/>
                    <a:lstStyle/>
                    <a:p>
                      <a:endParaRPr lang="de-DE" dirty="0"/>
                    </a:p>
                  </a:txBody>
                  <a:tcPr/>
                </a:tc>
                <a:tc>
                  <a:txBody>
                    <a:bodyPr/>
                    <a:lstStyle/>
                    <a:p>
                      <a:r>
                        <a:rPr lang="de-DE" b="1" dirty="0"/>
                        <a:t>Ab</a:t>
                      </a:r>
                      <a:r>
                        <a:rPr lang="de-DE" b="1" baseline="0" dirty="0"/>
                        <a:t> hier: Sek I</a:t>
                      </a:r>
                      <a:endParaRPr lang="de-DE" b="1" dirty="0"/>
                    </a:p>
                  </a:txBody>
                  <a:tcPr/>
                </a:tc>
                <a:tc>
                  <a:txBody>
                    <a:bodyPr/>
                    <a:lstStyle/>
                    <a:p>
                      <a:endParaRPr lang="de-DE" dirty="0"/>
                    </a:p>
                  </a:txBody>
                  <a:tcPr/>
                </a:tc>
                <a:extLst>
                  <a:ext uri="{0D108BD9-81ED-4DB2-BD59-A6C34878D82A}">
                    <a16:rowId xmlns:a16="http://schemas.microsoft.com/office/drawing/2014/main" val="10006"/>
                  </a:ext>
                </a:extLst>
              </a:tr>
              <a:tr h="370840">
                <a:tc>
                  <a:txBody>
                    <a:bodyPr/>
                    <a:lstStyle/>
                    <a:p>
                      <a:r>
                        <a:rPr lang="de-DE" dirty="0"/>
                        <a:t>5</a:t>
                      </a:r>
                    </a:p>
                  </a:txBody>
                  <a:tcPr/>
                </a:tc>
                <a:tc>
                  <a:txBody>
                    <a:bodyPr/>
                    <a:lstStyle/>
                    <a:p>
                      <a:r>
                        <a:rPr lang="de-DE" dirty="0"/>
                        <a:t>Einfügung eines Nebensatzes</a:t>
                      </a:r>
                    </a:p>
                  </a:txBody>
                  <a:tcPr/>
                </a:tc>
                <a:tc>
                  <a:txBody>
                    <a:bodyPr/>
                    <a:lstStyle/>
                    <a:p>
                      <a:r>
                        <a:rPr lang="de-DE" dirty="0"/>
                        <a:t>Sie hat das Buch,</a:t>
                      </a:r>
                      <a:r>
                        <a:rPr lang="de-DE" baseline="0" dirty="0"/>
                        <a:t> das ihr gut gefiel, gelesen.</a:t>
                      </a:r>
                      <a:endParaRPr lang="de-DE" dirty="0"/>
                    </a:p>
                  </a:txBody>
                  <a:tcPr/>
                </a:tc>
                <a:extLst>
                  <a:ext uri="{0D108BD9-81ED-4DB2-BD59-A6C34878D82A}">
                    <a16:rowId xmlns:a16="http://schemas.microsoft.com/office/drawing/2014/main" val="10007"/>
                  </a:ext>
                </a:extLst>
              </a:tr>
              <a:tr h="370840">
                <a:tc>
                  <a:txBody>
                    <a:bodyPr/>
                    <a:lstStyle/>
                    <a:p>
                      <a:r>
                        <a:rPr lang="de-DE" dirty="0"/>
                        <a:t>6</a:t>
                      </a:r>
                    </a:p>
                  </a:txBody>
                  <a:tcPr/>
                </a:tc>
                <a:tc>
                  <a:txBody>
                    <a:bodyPr/>
                    <a:lstStyle/>
                    <a:p>
                      <a:r>
                        <a:rPr lang="de-DE" dirty="0"/>
                        <a:t>Integration eines</a:t>
                      </a:r>
                      <a:r>
                        <a:rPr lang="de-DE" baseline="0" dirty="0"/>
                        <a:t> erweiterten Partizipialattributs</a:t>
                      </a:r>
                      <a:endParaRPr lang="de-DE" dirty="0"/>
                    </a:p>
                  </a:txBody>
                  <a:tcPr/>
                </a:tc>
                <a:tc>
                  <a:txBody>
                    <a:bodyPr/>
                    <a:lstStyle/>
                    <a:p>
                      <a:r>
                        <a:rPr lang="de-DE" dirty="0"/>
                        <a:t>Sie hat das von Eva geliehene</a:t>
                      </a:r>
                      <a:r>
                        <a:rPr lang="de-DE" baseline="0" dirty="0"/>
                        <a:t> Buch gelesen.</a:t>
                      </a:r>
                      <a:endParaRPr lang="de-DE" dirty="0"/>
                    </a:p>
                  </a:txBody>
                  <a:tcPr/>
                </a:tc>
                <a:extLst>
                  <a:ext uri="{0D108BD9-81ED-4DB2-BD59-A6C34878D82A}">
                    <a16:rowId xmlns:a16="http://schemas.microsoft.com/office/drawing/2014/main" val="10008"/>
                  </a:ext>
                </a:extLst>
              </a:tr>
            </a:tbl>
          </a:graphicData>
        </a:graphic>
      </p:graphicFrame>
      <p:sp>
        <p:nvSpPr>
          <p:cNvPr id="6" name="Textfeld 5"/>
          <p:cNvSpPr txBox="1"/>
          <p:nvPr/>
        </p:nvSpPr>
        <p:spPr>
          <a:xfrm>
            <a:off x="630621" y="242094"/>
            <a:ext cx="10983310" cy="738664"/>
          </a:xfrm>
          <a:prstGeom prst="rect">
            <a:avLst/>
          </a:prstGeom>
          <a:noFill/>
        </p:spPr>
        <p:txBody>
          <a:bodyPr wrap="square" rtlCol="0">
            <a:spAutoFit/>
          </a:bodyPr>
          <a:lstStyle/>
          <a:p>
            <a:r>
              <a:rPr lang="de-DE" sz="2400" b="1" dirty="0"/>
              <a:t>Profilstufen nach Grießhaber </a:t>
            </a:r>
            <a:r>
              <a:rPr lang="de-DE" dirty="0"/>
              <a:t>(in: Hoffmann, Ludger u.a. (2017): Deutsch als Zweitsprache, S. 312 ff.</a:t>
            </a:r>
          </a:p>
        </p:txBody>
      </p:sp>
    </p:spTree>
    <p:extLst>
      <p:ext uri="{BB962C8B-B14F-4D97-AF65-F5344CB8AC3E}">
        <p14:creationId xmlns:p14="http://schemas.microsoft.com/office/powerpoint/2010/main" val="895848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305D8723-17E7-6F05-AF64-2B59DCDEA787}"/>
              </a:ext>
            </a:extLst>
          </p:cNvPr>
          <p:cNvPicPr>
            <a:picLocks noGrp="1" noChangeAspect="1"/>
          </p:cNvPicPr>
          <p:nvPr>
            <p:ph idx="1"/>
          </p:nvPr>
        </p:nvPicPr>
        <p:blipFill>
          <a:blip r:embed="rId2"/>
          <a:stretch>
            <a:fillRect/>
          </a:stretch>
        </p:blipFill>
        <p:spPr>
          <a:xfrm>
            <a:off x="1753740" y="1261242"/>
            <a:ext cx="8282052" cy="3649279"/>
          </a:xfrm>
          <a:prstGeom prst="rect">
            <a:avLst/>
          </a:prstGeom>
        </p:spPr>
      </p:pic>
      <p:sp>
        <p:nvSpPr>
          <p:cNvPr id="7" name="Textfeld 6">
            <a:extLst>
              <a:ext uri="{FF2B5EF4-FFF2-40B4-BE49-F238E27FC236}">
                <a16:creationId xmlns:a16="http://schemas.microsoft.com/office/drawing/2014/main" id="{C71A8A27-2852-ADCD-D81D-D57E855B3D6A}"/>
              </a:ext>
            </a:extLst>
          </p:cNvPr>
          <p:cNvSpPr txBox="1"/>
          <p:nvPr/>
        </p:nvSpPr>
        <p:spPr>
          <a:xfrm>
            <a:off x="907607" y="6334780"/>
            <a:ext cx="9974317" cy="523220"/>
          </a:xfrm>
          <a:prstGeom prst="rect">
            <a:avLst/>
          </a:prstGeom>
          <a:noFill/>
        </p:spPr>
        <p:txBody>
          <a:bodyPr wrap="square">
            <a:spAutoFit/>
          </a:bodyPr>
          <a:lstStyle/>
          <a:p>
            <a:r>
              <a:rPr lang="de-DE" sz="1400" dirty="0"/>
              <a:t>Lösung zu Seite 33 : Grießhaber, Wilhelm (2021) (Hrsg.): Deutsch als Zweitsprache in der Grundschule: Diagnostik und Förderung leicht gemacht. Klett.</a:t>
            </a:r>
          </a:p>
        </p:txBody>
      </p:sp>
    </p:spTree>
    <p:extLst>
      <p:ext uri="{BB962C8B-B14F-4D97-AF65-F5344CB8AC3E}">
        <p14:creationId xmlns:p14="http://schemas.microsoft.com/office/powerpoint/2010/main" val="3226076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454CC97-18B3-62E5-A304-83666189575B}"/>
              </a:ext>
            </a:extLst>
          </p:cNvPr>
          <p:cNvPicPr>
            <a:picLocks noChangeAspect="1"/>
          </p:cNvPicPr>
          <p:nvPr/>
        </p:nvPicPr>
        <p:blipFill>
          <a:blip r:embed="rId2"/>
          <a:stretch>
            <a:fillRect/>
          </a:stretch>
        </p:blipFill>
        <p:spPr>
          <a:xfrm>
            <a:off x="2575034" y="344542"/>
            <a:ext cx="6421821" cy="5679298"/>
          </a:xfrm>
          <a:prstGeom prst="rect">
            <a:avLst/>
          </a:prstGeom>
        </p:spPr>
      </p:pic>
    </p:spTree>
    <p:extLst>
      <p:ext uri="{BB962C8B-B14F-4D97-AF65-F5344CB8AC3E}">
        <p14:creationId xmlns:p14="http://schemas.microsoft.com/office/powerpoint/2010/main" val="1418329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5019F68-26A1-5827-83A9-EFB4D44F4B54}"/>
              </a:ext>
            </a:extLst>
          </p:cNvPr>
          <p:cNvSpPr>
            <a:spLocks noGrp="1"/>
          </p:cNvSpPr>
          <p:nvPr>
            <p:ph type="title" idx="4294967295"/>
          </p:nvPr>
        </p:nvSpPr>
        <p:spPr>
          <a:xfrm>
            <a:off x="578069" y="249895"/>
            <a:ext cx="11035862" cy="1047750"/>
          </a:xfrm>
        </p:spPr>
        <p:txBody>
          <a:bodyPr>
            <a:normAutofit/>
          </a:bodyPr>
          <a:lstStyle/>
          <a:p>
            <a:r>
              <a:rPr lang="de-DE" sz="2400" dirty="0"/>
              <a:t>Noch einmal das Beispiel von Amela, nun unter dem Gesichtspunkt der Profilanalyse</a:t>
            </a:r>
          </a:p>
        </p:txBody>
      </p:sp>
      <p:graphicFrame>
        <p:nvGraphicFramePr>
          <p:cNvPr id="7" name="Tabelle 6">
            <a:extLst>
              <a:ext uri="{FF2B5EF4-FFF2-40B4-BE49-F238E27FC236}">
                <a16:creationId xmlns:a16="http://schemas.microsoft.com/office/drawing/2014/main" id="{24C63704-607A-8DB4-335B-984B50A338BA}"/>
              </a:ext>
            </a:extLst>
          </p:cNvPr>
          <p:cNvGraphicFramePr>
            <a:graphicFrameLocks noGrp="1"/>
          </p:cNvGraphicFramePr>
          <p:nvPr>
            <p:extLst>
              <p:ext uri="{D42A27DB-BD31-4B8C-83A1-F6EECF244321}">
                <p14:modId xmlns:p14="http://schemas.microsoft.com/office/powerpoint/2010/main" val="4273393166"/>
              </p:ext>
            </p:extLst>
          </p:nvPr>
        </p:nvGraphicFramePr>
        <p:xfrm>
          <a:off x="1313793" y="1303506"/>
          <a:ext cx="3573518" cy="4250987"/>
        </p:xfrm>
        <a:graphic>
          <a:graphicData uri="http://schemas.openxmlformats.org/drawingml/2006/table">
            <a:tbl>
              <a:tblPr/>
              <a:tblGrid>
                <a:gridCol w="546773">
                  <a:extLst>
                    <a:ext uri="{9D8B030D-6E8A-4147-A177-3AD203B41FA5}">
                      <a16:colId xmlns:a16="http://schemas.microsoft.com/office/drawing/2014/main" val="406373216"/>
                    </a:ext>
                  </a:extLst>
                </a:gridCol>
                <a:gridCol w="2475911">
                  <a:extLst>
                    <a:ext uri="{9D8B030D-6E8A-4147-A177-3AD203B41FA5}">
                      <a16:colId xmlns:a16="http://schemas.microsoft.com/office/drawing/2014/main" val="3063246316"/>
                    </a:ext>
                  </a:extLst>
                </a:gridCol>
                <a:gridCol w="550834">
                  <a:extLst>
                    <a:ext uri="{9D8B030D-6E8A-4147-A177-3AD203B41FA5}">
                      <a16:colId xmlns:a16="http://schemas.microsoft.com/office/drawing/2014/main" val="743023945"/>
                    </a:ext>
                  </a:extLst>
                </a:gridCol>
              </a:tblGrid>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Zeile </a:t>
                      </a:r>
                      <a:endParaRPr lang="de-DE" sz="700" kern="100">
                        <a:effectLst/>
                        <a:latin typeface="PoloST11KBuch"/>
                        <a:ea typeface="Calibri" panose="020F0502020204030204" pitchFamily="34" charset="0"/>
                        <a:cs typeface="Times New Roman" panose="02020603050405020304" pitchFamily="18" charset="0"/>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nSpc>
                          <a:spcPct val="115000"/>
                        </a:lnSpc>
                        <a:buNone/>
                      </a:pPr>
                      <a:r>
                        <a:rPr lang="de-DE" sz="800" kern="100" dirty="0">
                          <a:solidFill>
                            <a:srgbClr val="000000"/>
                          </a:solidFill>
                          <a:effectLst/>
                          <a:latin typeface="PoloST11KBuch"/>
                          <a:ea typeface="Calibri" panose="020F0502020204030204" pitchFamily="34" charset="0"/>
                          <a:cs typeface="PoloST11KBuch"/>
                        </a:rPr>
                        <a:t>Äußerungen </a:t>
                      </a:r>
                      <a:endParaRPr lang="de-DE" sz="700" kern="100" dirty="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Stufe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4126867594"/>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3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Der Junge, der hat ein Eis und ein Hund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579537"/>
                  </a:ext>
                </a:extLst>
              </a:tr>
              <a:tr h="0">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4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dirty="0">
                          <a:solidFill>
                            <a:srgbClr val="000000"/>
                          </a:solidFill>
                          <a:effectLst/>
                          <a:latin typeface="PoloST11KBuch"/>
                          <a:ea typeface="Calibri" panose="020F0502020204030204" pitchFamily="34" charset="0"/>
                          <a:cs typeface="PoloST11KBuch"/>
                        </a:rPr>
                        <a:t>und ••• und der Hund will des Eis. </a:t>
                      </a:r>
                      <a:endParaRPr lang="de-DE" sz="700" kern="100" dirty="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4669109"/>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5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 Und der Junge esst des weiter.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211664"/>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6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Und dann kommt ein anderer Junge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6553106"/>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6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äh ich meinte Hund.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286521"/>
                  </a:ext>
                </a:extLst>
              </a:tr>
              <a:tr h="362446">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7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Und dann ••• dann rennt der Hund zu den • anderen Jungen.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5821587"/>
                  </a:ext>
                </a:extLst>
              </a:tr>
              <a:tr h="362446">
                <a:tc>
                  <a:txBody>
                    <a:bodyPr/>
                    <a:lstStyle/>
                    <a:p>
                      <a:pPr>
                        <a:lnSpc>
                          <a:spcPct val="115000"/>
                        </a:lnSpc>
                        <a:buNone/>
                      </a:pPr>
                      <a:r>
                        <a:rPr lang="de-DE" sz="800" kern="100" dirty="0">
                          <a:solidFill>
                            <a:srgbClr val="000000"/>
                          </a:solidFill>
                          <a:effectLst/>
                          <a:latin typeface="PoloST11KBuch"/>
                          <a:ea typeface="Calibri" panose="020F0502020204030204" pitchFamily="34" charset="0"/>
                          <a:cs typeface="PoloST11KBuch"/>
                        </a:rPr>
                        <a:t>8 </a:t>
                      </a:r>
                      <a:endParaRPr lang="de-DE" sz="700" kern="100" dirty="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 ••• Der andere • Hund • ist • braun.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6602854"/>
                  </a:ext>
                </a:extLst>
              </a:tr>
              <a:tr h="362446">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10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Und der Junge der/der hat ein gelbes • mit braune Punkte.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3695207"/>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12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Nee. Der [gedehnt] </a:t>
                      </a:r>
                      <a:r>
                        <a:rPr lang="de-DE" sz="800" u="sng" kern="100">
                          <a:solidFill>
                            <a:srgbClr val="000000"/>
                          </a:solidFill>
                          <a:effectLst/>
                          <a:latin typeface="PoloST11KBuch"/>
                          <a:ea typeface="Calibri" panose="020F0502020204030204" pitchFamily="34" charset="0"/>
                          <a:cs typeface="PoloST11KBuch"/>
                        </a:rPr>
                        <a:t>Hund</a:t>
                      </a:r>
                      <a:r>
                        <a:rPr lang="de-DE" sz="800" kern="100">
                          <a:solidFill>
                            <a:srgbClr val="000000"/>
                          </a:solidFill>
                          <a:effectLst/>
                          <a:latin typeface="PoloST11KBuch"/>
                          <a:ea typeface="Calibri" panose="020F0502020204030204" pitchFamily="34" charset="0"/>
                          <a:cs typeface="PoloST11KBuch"/>
                        </a:rPr>
                        <a:t>! ••• ••• Ahh!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706509"/>
                  </a:ext>
                </a:extLst>
              </a:tr>
              <a:tr h="362446">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15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Der Hund! [schiebt Blatt rüber und zeigt darauf]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4640193"/>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18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[Ja. [Ja.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0019611"/>
                  </a:ext>
                </a:extLst>
              </a:tr>
              <a:tr h="362446">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19, 20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[holt Luft] Und dann kommt ein/ dann ••• ••• ••• dann kommt ein Mädchen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0058304"/>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21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und der Eis fällt aufn Boden.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633920"/>
                  </a:ext>
                </a:extLst>
              </a:tr>
              <a:tr h="549130">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22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Und dann schlecken/ schleckt der Hund und der andere Hund des aufm Boden • und •• des Eis.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0406692"/>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25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Ja.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5437389"/>
                  </a:ext>
                </a:extLst>
              </a:tr>
              <a:tr h="175761">
                <a:tc>
                  <a:txBody>
                    <a:bodyPr/>
                    <a:lstStyle/>
                    <a:p>
                      <a:pPr>
                        <a:lnSpc>
                          <a:spcPct val="115000"/>
                        </a:lnSpc>
                        <a:buNone/>
                      </a:pPr>
                      <a:r>
                        <a:rPr lang="de-DE" sz="800" kern="100">
                          <a:solidFill>
                            <a:srgbClr val="000000"/>
                          </a:solidFill>
                          <a:effectLst/>
                          <a:latin typeface="PoloST11KBuch"/>
                          <a:ea typeface="Calibri" panose="020F0502020204030204" pitchFamily="34" charset="0"/>
                          <a:cs typeface="PoloST11KBuch"/>
                        </a:rPr>
                        <a:t>28 </a:t>
                      </a:r>
                      <a:endParaRPr lang="de-DE" sz="700" kern="10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dirty="0">
                          <a:solidFill>
                            <a:srgbClr val="000000"/>
                          </a:solidFill>
                          <a:effectLst/>
                          <a:latin typeface="PoloST11KBuch"/>
                          <a:ea typeface="Calibri" panose="020F0502020204030204" pitchFamily="34" charset="0"/>
                          <a:cs typeface="PoloST11KBuch"/>
                        </a:rPr>
                        <a:t>Die gucken komisch zu. </a:t>
                      </a:r>
                      <a:endParaRPr lang="de-DE" sz="700" kern="100" dirty="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r>
                        <a:rPr lang="de-DE" sz="800" kern="100" dirty="0">
                          <a:solidFill>
                            <a:srgbClr val="000000"/>
                          </a:solidFill>
                          <a:effectLst/>
                          <a:latin typeface="PoloST11KBuch"/>
                          <a:ea typeface="Calibri" panose="020F0502020204030204" pitchFamily="34" charset="0"/>
                          <a:cs typeface="PoloST11KBuch"/>
                        </a:rPr>
                        <a:t> </a:t>
                      </a:r>
                      <a:endParaRPr lang="de-DE" sz="700" kern="100" dirty="0">
                        <a:solidFill>
                          <a:srgbClr val="000000"/>
                        </a:solidFill>
                        <a:effectLst/>
                        <a:latin typeface="PoloST11KBuch"/>
                        <a:ea typeface="Calibri" panose="020F0502020204030204" pitchFamily="34" charset="0"/>
                        <a:cs typeface="PoloST11KBuch"/>
                      </a:endParaRPr>
                    </a:p>
                  </a:txBody>
                  <a:tcPr marL="41503" marR="41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2788589"/>
                  </a:ext>
                </a:extLst>
              </a:tr>
            </a:tbl>
          </a:graphicData>
        </a:graphic>
      </p:graphicFrame>
      <p:sp>
        <p:nvSpPr>
          <p:cNvPr id="8" name="Ellipse 7">
            <a:extLst>
              <a:ext uri="{FF2B5EF4-FFF2-40B4-BE49-F238E27FC236}">
                <a16:creationId xmlns:a16="http://schemas.microsoft.com/office/drawing/2014/main" id="{15FD59B2-3585-7B07-60F6-33FC5FF2D756}"/>
              </a:ext>
            </a:extLst>
          </p:cNvPr>
          <p:cNvSpPr/>
          <p:nvPr/>
        </p:nvSpPr>
        <p:spPr>
          <a:xfrm>
            <a:off x="6222124" y="983977"/>
            <a:ext cx="5602013" cy="3009953"/>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400" dirty="0">
              <a:solidFill>
                <a:schemeClr val="tx1"/>
              </a:solidFill>
            </a:endParaRPr>
          </a:p>
          <a:p>
            <a:r>
              <a:rPr lang="de-DE" dirty="0">
                <a:solidFill>
                  <a:schemeClr val="tx1"/>
                </a:solidFill>
              </a:rPr>
              <a:t>Ordnen Sie Amelas Äußerungen den Profilstufen  1 - 4 zu.  </a:t>
            </a:r>
          </a:p>
          <a:p>
            <a:r>
              <a:rPr lang="de-DE" dirty="0">
                <a:solidFill>
                  <a:schemeClr val="tx1"/>
                </a:solidFill>
              </a:rPr>
              <a:t>(Datei: Übung zur Profilanalyse Amela)</a:t>
            </a:r>
          </a:p>
          <a:p>
            <a:endParaRPr lang="de-DE" dirty="0">
              <a:solidFill>
                <a:schemeClr val="tx1"/>
              </a:solidFill>
            </a:endParaRPr>
          </a:p>
          <a:p>
            <a:r>
              <a:rPr lang="de-DE" sz="1400" dirty="0">
                <a:solidFill>
                  <a:schemeClr val="tx1"/>
                </a:solidFill>
              </a:rPr>
              <a:t>Zeit: 10 Minuten</a:t>
            </a:r>
          </a:p>
          <a:p>
            <a:endParaRPr lang="de-DE" sz="1400" dirty="0">
              <a:solidFill>
                <a:schemeClr val="tx1"/>
              </a:solidFill>
            </a:endParaRPr>
          </a:p>
          <a:p>
            <a:endParaRPr lang="de-DE" dirty="0">
              <a:solidFill>
                <a:schemeClr val="tx1"/>
              </a:solidFill>
            </a:endParaRPr>
          </a:p>
        </p:txBody>
      </p:sp>
    </p:spTree>
    <p:extLst>
      <p:ext uri="{BB962C8B-B14F-4D97-AF65-F5344CB8AC3E}">
        <p14:creationId xmlns:p14="http://schemas.microsoft.com/office/powerpoint/2010/main" val="1717541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B4E4D2-3E0A-8CF7-682F-E56FDFFB6207}"/>
              </a:ext>
            </a:extLst>
          </p:cNvPr>
          <p:cNvSpPr>
            <a:spLocks noGrp="1"/>
          </p:cNvSpPr>
          <p:nvPr>
            <p:ph type="title"/>
          </p:nvPr>
        </p:nvSpPr>
        <p:spPr>
          <a:xfrm>
            <a:off x="1119760" y="165049"/>
            <a:ext cx="9603275" cy="370979"/>
          </a:xfrm>
        </p:spPr>
        <p:txBody>
          <a:bodyPr>
            <a:normAutofit fontScale="90000"/>
          </a:bodyPr>
          <a:lstStyle/>
          <a:p>
            <a:r>
              <a:rPr lang="de-DE" dirty="0"/>
              <a:t>Lösung</a:t>
            </a:r>
          </a:p>
        </p:txBody>
      </p:sp>
      <p:pic>
        <p:nvPicPr>
          <p:cNvPr id="8" name="Grafik 7">
            <a:extLst>
              <a:ext uri="{FF2B5EF4-FFF2-40B4-BE49-F238E27FC236}">
                <a16:creationId xmlns:a16="http://schemas.microsoft.com/office/drawing/2014/main" id="{C85B11C5-F2A1-0F12-50DB-91C8707F29C3}"/>
              </a:ext>
            </a:extLst>
          </p:cNvPr>
          <p:cNvPicPr>
            <a:picLocks noChangeAspect="1"/>
          </p:cNvPicPr>
          <p:nvPr/>
        </p:nvPicPr>
        <p:blipFill>
          <a:blip r:embed="rId2"/>
          <a:stretch>
            <a:fillRect/>
          </a:stretch>
        </p:blipFill>
        <p:spPr>
          <a:xfrm>
            <a:off x="1828801" y="959909"/>
            <a:ext cx="8186942" cy="4944767"/>
          </a:xfrm>
          <a:prstGeom prst="rect">
            <a:avLst/>
          </a:prstGeom>
        </p:spPr>
      </p:pic>
      <p:sp>
        <p:nvSpPr>
          <p:cNvPr id="9" name="Textfeld 8">
            <a:extLst>
              <a:ext uri="{FF2B5EF4-FFF2-40B4-BE49-F238E27FC236}">
                <a16:creationId xmlns:a16="http://schemas.microsoft.com/office/drawing/2014/main" id="{9E5FC3DF-E8A9-3C43-F64A-5EAB8F3E0755}"/>
              </a:ext>
            </a:extLst>
          </p:cNvPr>
          <p:cNvSpPr txBox="1"/>
          <p:nvPr/>
        </p:nvSpPr>
        <p:spPr>
          <a:xfrm>
            <a:off x="2469931" y="1072055"/>
            <a:ext cx="830317" cy="369332"/>
          </a:xfrm>
          <a:prstGeom prst="rect">
            <a:avLst/>
          </a:prstGeom>
          <a:solidFill>
            <a:schemeClr val="bg1">
              <a:lumMod val="95000"/>
            </a:schemeClr>
          </a:solidFill>
        </p:spPr>
        <p:txBody>
          <a:bodyPr wrap="square" rtlCol="0">
            <a:spAutoFit/>
          </a:bodyPr>
          <a:lstStyle/>
          <a:p>
            <a:endParaRPr lang="de-DE" dirty="0"/>
          </a:p>
        </p:txBody>
      </p:sp>
      <p:sp>
        <p:nvSpPr>
          <p:cNvPr id="10" name="Textfeld 9">
            <a:extLst>
              <a:ext uri="{FF2B5EF4-FFF2-40B4-BE49-F238E27FC236}">
                <a16:creationId xmlns:a16="http://schemas.microsoft.com/office/drawing/2014/main" id="{1BB55493-58BE-BE11-9AD4-A9DFE8CBD505}"/>
              </a:ext>
            </a:extLst>
          </p:cNvPr>
          <p:cNvSpPr txBox="1"/>
          <p:nvPr/>
        </p:nvSpPr>
        <p:spPr>
          <a:xfrm>
            <a:off x="2469931" y="1441387"/>
            <a:ext cx="830317" cy="914400"/>
          </a:xfrm>
          <a:prstGeom prst="rect">
            <a:avLst/>
          </a:prstGeom>
          <a:solidFill>
            <a:schemeClr val="bg1"/>
          </a:solidFill>
        </p:spPr>
        <p:txBody>
          <a:bodyPr wrap="square" rtlCol="0">
            <a:spAutoFit/>
          </a:bodyPr>
          <a:lstStyle/>
          <a:p>
            <a:endParaRPr lang="de-DE" dirty="0"/>
          </a:p>
        </p:txBody>
      </p:sp>
      <p:sp>
        <p:nvSpPr>
          <p:cNvPr id="12" name="Textfeld 11">
            <a:extLst>
              <a:ext uri="{FF2B5EF4-FFF2-40B4-BE49-F238E27FC236}">
                <a16:creationId xmlns:a16="http://schemas.microsoft.com/office/drawing/2014/main" id="{823244A4-9A74-4038-7985-9FDC30E8A724}"/>
              </a:ext>
            </a:extLst>
          </p:cNvPr>
          <p:cNvSpPr txBox="1"/>
          <p:nvPr/>
        </p:nvSpPr>
        <p:spPr>
          <a:xfrm>
            <a:off x="2469930" y="2378277"/>
            <a:ext cx="830317" cy="2247744"/>
          </a:xfrm>
          <a:prstGeom prst="rect">
            <a:avLst/>
          </a:prstGeom>
          <a:solidFill>
            <a:schemeClr val="bg1">
              <a:lumMod val="95000"/>
            </a:schemeClr>
          </a:solidFill>
        </p:spPr>
        <p:txBody>
          <a:bodyPr wrap="square" rtlCol="0">
            <a:spAutoFit/>
          </a:bodyPr>
          <a:lstStyle/>
          <a:p>
            <a:endParaRPr lang="de-DE" dirty="0"/>
          </a:p>
        </p:txBody>
      </p:sp>
      <p:sp>
        <p:nvSpPr>
          <p:cNvPr id="16" name="Textfeld 15">
            <a:extLst>
              <a:ext uri="{FF2B5EF4-FFF2-40B4-BE49-F238E27FC236}">
                <a16:creationId xmlns:a16="http://schemas.microsoft.com/office/drawing/2014/main" id="{FF5BD45F-BF0F-CF82-C9A5-9E8A4ACAAFAA}"/>
              </a:ext>
            </a:extLst>
          </p:cNvPr>
          <p:cNvSpPr txBox="1"/>
          <p:nvPr/>
        </p:nvSpPr>
        <p:spPr>
          <a:xfrm>
            <a:off x="2469930" y="4670224"/>
            <a:ext cx="830317" cy="936890"/>
          </a:xfrm>
          <a:prstGeom prst="rect">
            <a:avLst/>
          </a:prstGeom>
          <a:solidFill>
            <a:schemeClr val="bg1"/>
          </a:solidFill>
        </p:spPr>
        <p:txBody>
          <a:bodyPr wrap="square" rtlCol="0">
            <a:spAutoFit/>
          </a:bodyPr>
          <a:lstStyle/>
          <a:p>
            <a:endParaRPr lang="de-DE" dirty="0"/>
          </a:p>
        </p:txBody>
      </p:sp>
      <p:sp>
        <p:nvSpPr>
          <p:cNvPr id="17" name="Textfeld 16">
            <a:extLst>
              <a:ext uri="{FF2B5EF4-FFF2-40B4-BE49-F238E27FC236}">
                <a16:creationId xmlns:a16="http://schemas.microsoft.com/office/drawing/2014/main" id="{53709E47-FC84-3178-D820-6EA3A7FA873A}"/>
              </a:ext>
            </a:extLst>
          </p:cNvPr>
          <p:cNvSpPr txBox="1"/>
          <p:nvPr/>
        </p:nvSpPr>
        <p:spPr>
          <a:xfrm>
            <a:off x="4403834" y="1072055"/>
            <a:ext cx="1082566" cy="369332"/>
          </a:xfrm>
          <a:prstGeom prst="rect">
            <a:avLst/>
          </a:prstGeom>
          <a:noFill/>
        </p:spPr>
        <p:txBody>
          <a:bodyPr wrap="square" rtlCol="0">
            <a:spAutoFit/>
          </a:bodyPr>
          <a:lstStyle/>
          <a:p>
            <a:endParaRPr lang="de-DE" dirty="0"/>
          </a:p>
        </p:txBody>
      </p:sp>
      <p:sp>
        <p:nvSpPr>
          <p:cNvPr id="20" name="Rechteck 19">
            <a:extLst>
              <a:ext uri="{FF2B5EF4-FFF2-40B4-BE49-F238E27FC236}">
                <a16:creationId xmlns:a16="http://schemas.microsoft.com/office/drawing/2014/main" id="{C89E83CA-C241-089E-F8FA-868B3196C1A6}"/>
              </a:ext>
            </a:extLst>
          </p:cNvPr>
          <p:cNvSpPr/>
          <p:nvPr/>
        </p:nvSpPr>
        <p:spPr>
          <a:xfrm>
            <a:off x="4403834" y="1072055"/>
            <a:ext cx="1082566" cy="23122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03704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BA06B64-A81F-9584-281E-BBBE2B61D08B}"/>
              </a:ext>
            </a:extLst>
          </p:cNvPr>
          <p:cNvSpPr>
            <a:spLocks noGrp="1"/>
          </p:cNvSpPr>
          <p:nvPr>
            <p:ph type="title"/>
          </p:nvPr>
        </p:nvSpPr>
        <p:spPr>
          <a:xfrm>
            <a:off x="620110" y="953324"/>
            <a:ext cx="10825656" cy="1049235"/>
          </a:xfrm>
        </p:spPr>
        <p:txBody>
          <a:bodyPr>
            <a:normAutofit/>
          </a:bodyPr>
          <a:lstStyle/>
          <a:p>
            <a:r>
              <a:rPr lang="de-DE" dirty="0"/>
              <a:t>Übung zur Diagnostik: Schülertext: In meinen Ferien“ </a:t>
            </a:r>
            <a:br>
              <a:rPr lang="de-DE" dirty="0"/>
            </a:br>
            <a:endParaRPr lang="de-DE" dirty="0"/>
          </a:p>
        </p:txBody>
      </p:sp>
      <p:sp>
        <p:nvSpPr>
          <p:cNvPr id="4" name="Inhaltsplatzhalter 3">
            <a:extLst>
              <a:ext uri="{FF2B5EF4-FFF2-40B4-BE49-F238E27FC236}">
                <a16:creationId xmlns:a16="http://schemas.microsoft.com/office/drawing/2014/main" id="{BDF3970C-6F89-4C99-4E07-9FFD2FC294F5}"/>
              </a:ext>
            </a:extLst>
          </p:cNvPr>
          <p:cNvSpPr>
            <a:spLocks noGrp="1"/>
          </p:cNvSpPr>
          <p:nvPr>
            <p:ph idx="1"/>
          </p:nvPr>
        </p:nvSpPr>
        <p:spPr/>
        <p:txBody>
          <a:bodyPr/>
          <a:lstStyle/>
          <a:p>
            <a:pPr marL="0" indent="0">
              <a:buNone/>
            </a:pPr>
            <a:r>
              <a:rPr lang="de-DE" dirty="0"/>
              <a:t>Wenden Sie das Verfahren der Profilanalyse auf den Text an.</a:t>
            </a:r>
          </a:p>
          <a:p>
            <a:pPr marL="0" indent="0">
              <a:buNone/>
            </a:pPr>
            <a:r>
              <a:rPr lang="de-DE" dirty="0"/>
              <a:t>Leiten Sie anschließend zwei lernförderliche Übungen ab.</a:t>
            </a:r>
          </a:p>
          <a:p>
            <a:pPr marL="0" indent="0">
              <a:buNone/>
            </a:pPr>
            <a:r>
              <a:rPr lang="de-DE" dirty="0"/>
              <a:t>ODER</a:t>
            </a:r>
          </a:p>
          <a:p>
            <a:pPr marL="0" indent="0">
              <a:buNone/>
            </a:pPr>
            <a:r>
              <a:rPr lang="de-DE" dirty="0"/>
              <a:t>Nutzen Sie den Beobachtungsbogen aus den Niveaubeschreibungen für die Kompetenzeinschätzung.</a:t>
            </a:r>
          </a:p>
          <a:p>
            <a:pPr marL="0" indent="0">
              <a:buNone/>
            </a:pPr>
            <a:r>
              <a:rPr lang="de-DE" dirty="0"/>
              <a:t>Leiten Sie anschließende zwei lernförderliche Übungen ab,</a:t>
            </a:r>
          </a:p>
          <a:p>
            <a:pPr marL="0" indent="0">
              <a:buNone/>
            </a:pPr>
            <a:endParaRPr lang="de-DE" dirty="0"/>
          </a:p>
        </p:txBody>
      </p:sp>
    </p:spTree>
    <p:extLst>
      <p:ext uri="{BB962C8B-B14F-4D97-AF65-F5344CB8AC3E}">
        <p14:creationId xmlns:p14="http://schemas.microsoft.com/office/powerpoint/2010/main" val="3567596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5CCED6-1EA7-F840-5B49-BA596F5DED61}"/>
              </a:ext>
            </a:extLst>
          </p:cNvPr>
          <p:cNvSpPr>
            <a:spLocks noGrp="1"/>
          </p:cNvSpPr>
          <p:nvPr>
            <p:ph type="title"/>
          </p:nvPr>
        </p:nvSpPr>
        <p:spPr/>
        <p:txBody>
          <a:bodyPr/>
          <a:lstStyle/>
          <a:p>
            <a:r>
              <a:rPr lang="de-DE" dirty="0"/>
              <a:t>Aussprache</a:t>
            </a:r>
          </a:p>
        </p:txBody>
      </p:sp>
      <p:sp>
        <p:nvSpPr>
          <p:cNvPr id="3" name="Inhaltsplatzhalter 2">
            <a:extLst>
              <a:ext uri="{FF2B5EF4-FFF2-40B4-BE49-F238E27FC236}">
                <a16:creationId xmlns:a16="http://schemas.microsoft.com/office/drawing/2014/main" id="{699D9375-6CBF-0362-323F-16C8F5BC1F0E}"/>
              </a:ext>
            </a:extLst>
          </p:cNvPr>
          <p:cNvSpPr>
            <a:spLocks noGrp="1"/>
          </p:cNvSpPr>
          <p:nvPr>
            <p:ph idx="1"/>
          </p:nvPr>
        </p:nvSpPr>
        <p:spPr/>
        <p:txBody>
          <a:bodyPr/>
          <a:lstStyle/>
          <a:p>
            <a:r>
              <a:rPr lang="de-DE" dirty="0"/>
              <a:t>Was war leicht, was schwer?</a:t>
            </a:r>
          </a:p>
          <a:p>
            <a:r>
              <a:rPr lang="de-DE" dirty="0"/>
              <a:t>Wie kann ich zukünftig bei der Diagnostik vorgehen?</a:t>
            </a:r>
          </a:p>
          <a:p>
            <a:r>
              <a:rPr lang="de-DE" dirty="0"/>
              <a:t>Welche Verfahren sind praxistauglich?</a:t>
            </a:r>
          </a:p>
        </p:txBody>
      </p:sp>
    </p:spTree>
    <p:extLst>
      <p:ext uri="{BB962C8B-B14F-4D97-AF65-F5344CB8AC3E}">
        <p14:creationId xmlns:p14="http://schemas.microsoft.com/office/powerpoint/2010/main" val="356452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Camp-Pause in 2019 | BarCamp Köln">
            <a:extLst>
              <a:ext uri="{FF2B5EF4-FFF2-40B4-BE49-F238E27FC236}">
                <a16:creationId xmlns:a16="http://schemas.microsoft.com/office/drawing/2014/main" id="{83D53D32-4B79-863F-EFC3-A243D0908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341" y="447347"/>
            <a:ext cx="9593317" cy="503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2455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4FF0D-B2CD-685B-C7F4-43FEA9746F2A}"/>
              </a:ext>
            </a:extLst>
          </p:cNvPr>
          <p:cNvSpPr>
            <a:spLocks noGrp="1"/>
          </p:cNvSpPr>
          <p:nvPr>
            <p:ph type="title"/>
          </p:nvPr>
        </p:nvSpPr>
        <p:spPr/>
        <p:txBody>
          <a:bodyPr/>
          <a:lstStyle/>
          <a:p>
            <a:r>
              <a:rPr lang="de-DE" dirty="0"/>
              <a:t>Zusammenfassung: Was will ich diagnostizieren?</a:t>
            </a:r>
          </a:p>
        </p:txBody>
      </p:sp>
      <p:sp>
        <p:nvSpPr>
          <p:cNvPr id="3" name="Inhaltsplatzhalter 2">
            <a:extLst>
              <a:ext uri="{FF2B5EF4-FFF2-40B4-BE49-F238E27FC236}">
                <a16:creationId xmlns:a16="http://schemas.microsoft.com/office/drawing/2014/main" id="{C2083BFD-6044-079C-3BA3-A367EC54BF3F}"/>
              </a:ext>
            </a:extLst>
          </p:cNvPr>
          <p:cNvSpPr>
            <a:spLocks noGrp="1"/>
          </p:cNvSpPr>
          <p:nvPr>
            <p:ph idx="1"/>
          </p:nvPr>
        </p:nvSpPr>
        <p:spPr>
          <a:xfrm>
            <a:off x="1130269" y="1560865"/>
            <a:ext cx="9603275" cy="3841451"/>
          </a:xfrm>
        </p:spPr>
        <p:txBody>
          <a:bodyPr>
            <a:normAutofit/>
          </a:bodyPr>
          <a:lstStyle/>
          <a:p>
            <a:pPr marL="0" indent="0">
              <a:buNone/>
            </a:pPr>
            <a:r>
              <a:rPr lang="de-DE" b="1" dirty="0"/>
              <a:t>Grobe Einschätzung des grundlegenden Kompetenzzuwachses: Niveaubeschreibungen Deutsch als Zweitsprache</a:t>
            </a:r>
          </a:p>
          <a:p>
            <a:r>
              <a:rPr lang="de-DE" dirty="0"/>
              <a:t>sprachliche Handlungs- und </a:t>
            </a:r>
            <a:r>
              <a:rPr lang="de-DE" dirty="0" err="1"/>
              <a:t>Verstehensfähigkeit</a:t>
            </a:r>
            <a:endParaRPr lang="de-DE" dirty="0"/>
          </a:p>
          <a:p>
            <a:r>
              <a:rPr lang="de-DE" dirty="0"/>
              <a:t>Wortschatz</a:t>
            </a:r>
          </a:p>
          <a:p>
            <a:r>
              <a:rPr lang="de-DE" dirty="0"/>
              <a:t>Aussprache</a:t>
            </a:r>
          </a:p>
          <a:p>
            <a:r>
              <a:rPr lang="de-DE" dirty="0"/>
              <a:t>Lesen </a:t>
            </a:r>
          </a:p>
          <a:p>
            <a:r>
              <a:rPr lang="de-DE" dirty="0"/>
              <a:t>Schreiben</a:t>
            </a:r>
          </a:p>
          <a:p>
            <a:r>
              <a:rPr lang="de-DE" dirty="0"/>
              <a:t>Grammatik (mündlich und schriftlich)</a:t>
            </a:r>
          </a:p>
          <a:p>
            <a:endParaRPr lang="de-DE" dirty="0"/>
          </a:p>
        </p:txBody>
      </p:sp>
    </p:spTree>
    <p:extLst>
      <p:ext uri="{BB962C8B-B14F-4D97-AF65-F5344CB8AC3E}">
        <p14:creationId xmlns:p14="http://schemas.microsoft.com/office/powerpoint/2010/main" val="1603741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236EAB9-2541-170D-4CD5-BF0B597C0DC5}"/>
              </a:ext>
            </a:extLst>
          </p:cNvPr>
          <p:cNvSpPr>
            <a:spLocks noGrp="1"/>
          </p:cNvSpPr>
          <p:nvPr>
            <p:ph idx="1"/>
          </p:nvPr>
        </p:nvSpPr>
        <p:spPr>
          <a:xfrm>
            <a:off x="1130270" y="1156138"/>
            <a:ext cx="9603275" cy="4310207"/>
          </a:xfrm>
        </p:spPr>
        <p:txBody>
          <a:bodyPr/>
          <a:lstStyle/>
          <a:p>
            <a:pPr marL="0" indent="0">
              <a:buNone/>
            </a:pPr>
            <a:r>
              <a:rPr lang="de-DE" b="1" dirty="0"/>
              <a:t>Verfahren für die Feinanalyse:</a:t>
            </a:r>
          </a:p>
          <a:p>
            <a:r>
              <a:rPr lang="de-DE" dirty="0"/>
              <a:t>Grammatische Strukturen                                     profilanalytische Verfahren</a:t>
            </a:r>
          </a:p>
          <a:p>
            <a:r>
              <a:rPr lang="de-DE" dirty="0"/>
              <a:t>Wortschatz                           Niveaubeschreibungen Deutsch als Zweitsprache + Rechtschreib-Grundwortschatz SH</a:t>
            </a:r>
          </a:p>
          <a:p>
            <a:r>
              <a:rPr lang="de-DE" dirty="0"/>
              <a:t>Schreiben                                z. B. Tulpenbeet</a:t>
            </a:r>
          </a:p>
          <a:p>
            <a:r>
              <a:rPr lang="de-DE" dirty="0"/>
              <a:t>Wortschatz/Erfassung des Sprachstandes                           z. B. HAVAS</a:t>
            </a:r>
          </a:p>
          <a:p>
            <a:r>
              <a:rPr lang="de-DE" dirty="0"/>
              <a:t>Syntax                                    Profilanalyse </a:t>
            </a:r>
          </a:p>
          <a:p>
            <a:r>
              <a:rPr lang="de-DE" dirty="0"/>
              <a:t>Rechtschreibung                                  Rechtschreib-Grundwortschatz SH/Handreichung zum Rechtschreibgrundwortschatz</a:t>
            </a:r>
          </a:p>
          <a:p>
            <a:endParaRPr lang="de-DE" dirty="0"/>
          </a:p>
          <a:p>
            <a:endParaRPr lang="de-DE" dirty="0"/>
          </a:p>
        </p:txBody>
      </p:sp>
      <p:sp>
        <p:nvSpPr>
          <p:cNvPr id="4" name="Pfeil: nach rechts 3">
            <a:extLst>
              <a:ext uri="{FF2B5EF4-FFF2-40B4-BE49-F238E27FC236}">
                <a16:creationId xmlns:a16="http://schemas.microsoft.com/office/drawing/2014/main" id="{72DB6DF9-9F34-C09C-6BD6-60C74790888D}"/>
              </a:ext>
            </a:extLst>
          </p:cNvPr>
          <p:cNvSpPr/>
          <p:nvPr/>
        </p:nvSpPr>
        <p:spPr>
          <a:xfrm>
            <a:off x="3673745" y="4639603"/>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Pfeil: nach rechts 4">
            <a:extLst>
              <a:ext uri="{FF2B5EF4-FFF2-40B4-BE49-F238E27FC236}">
                <a16:creationId xmlns:a16="http://schemas.microsoft.com/office/drawing/2014/main" id="{1409D46A-2B1D-F7CC-B218-90741481673F}"/>
              </a:ext>
            </a:extLst>
          </p:cNvPr>
          <p:cNvSpPr/>
          <p:nvPr/>
        </p:nvSpPr>
        <p:spPr>
          <a:xfrm>
            <a:off x="5135342" y="1754319"/>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rechts 5">
            <a:extLst>
              <a:ext uri="{FF2B5EF4-FFF2-40B4-BE49-F238E27FC236}">
                <a16:creationId xmlns:a16="http://schemas.microsoft.com/office/drawing/2014/main" id="{37F58469-1F27-438F-A42C-572DCD91C111}"/>
              </a:ext>
            </a:extLst>
          </p:cNvPr>
          <p:cNvSpPr/>
          <p:nvPr/>
        </p:nvSpPr>
        <p:spPr>
          <a:xfrm>
            <a:off x="2980062" y="2285915"/>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Pfeil: nach rechts 1">
            <a:extLst>
              <a:ext uri="{FF2B5EF4-FFF2-40B4-BE49-F238E27FC236}">
                <a16:creationId xmlns:a16="http://schemas.microsoft.com/office/drawing/2014/main" id="{7487E032-2258-960D-C3C3-D8F2EC6AA17C}"/>
              </a:ext>
            </a:extLst>
          </p:cNvPr>
          <p:cNvSpPr/>
          <p:nvPr/>
        </p:nvSpPr>
        <p:spPr>
          <a:xfrm>
            <a:off x="2696283" y="4144264"/>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53CF67EB-5554-99DE-5769-216941B07DC6}"/>
              </a:ext>
            </a:extLst>
          </p:cNvPr>
          <p:cNvSpPr/>
          <p:nvPr/>
        </p:nvSpPr>
        <p:spPr>
          <a:xfrm>
            <a:off x="6537813" y="3642926"/>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7A230A3C-CC0C-AD14-F773-D98E6047CFA4}"/>
              </a:ext>
            </a:extLst>
          </p:cNvPr>
          <p:cNvSpPr/>
          <p:nvPr/>
        </p:nvSpPr>
        <p:spPr>
          <a:xfrm>
            <a:off x="3132462" y="3132238"/>
            <a:ext cx="1593130" cy="1657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527215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1CDAF-9616-81CD-0109-D62B16B3D766}"/>
              </a:ext>
            </a:extLst>
          </p:cNvPr>
          <p:cNvSpPr>
            <a:spLocks noGrp="1"/>
          </p:cNvSpPr>
          <p:nvPr>
            <p:ph type="title"/>
          </p:nvPr>
        </p:nvSpPr>
        <p:spPr/>
        <p:txBody>
          <a:bodyPr/>
          <a:lstStyle/>
          <a:p>
            <a:r>
              <a:rPr lang="de-DE" dirty="0"/>
              <a:t>Rückblick und Feedback</a:t>
            </a:r>
          </a:p>
        </p:txBody>
      </p:sp>
      <p:sp>
        <p:nvSpPr>
          <p:cNvPr id="3" name="Inhaltsplatzhalter 2">
            <a:extLst>
              <a:ext uri="{FF2B5EF4-FFF2-40B4-BE49-F238E27FC236}">
                <a16:creationId xmlns:a16="http://schemas.microsoft.com/office/drawing/2014/main" id="{096D25B7-AEBC-8854-A5F2-DB6E71AFE754}"/>
              </a:ext>
            </a:extLst>
          </p:cNvPr>
          <p:cNvSpPr>
            <a:spLocks noGrp="1"/>
          </p:cNvSpPr>
          <p:nvPr>
            <p:ph idx="1"/>
          </p:nvPr>
        </p:nvSpPr>
        <p:spPr>
          <a:xfrm>
            <a:off x="1130270" y="1781712"/>
            <a:ext cx="9603275" cy="3820302"/>
          </a:xfrm>
        </p:spPr>
        <p:txBody>
          <a:bodyPr>
            <a:normAutofit/>
          </a:bodyPr>
          <a:lstStyle/>
          <a:p>
            <a:pPr marL="0" indent="0">
              <a:buNone/>
            </a:pPr>
            <a:r>
              <a:rPr lang="de-DE" sz="2400" dirty="0"/>
              <a:t>Sie haben sich heute ausführlich mit diagnostischen Verfahren in DaZ beschäftigt. Toll, dass Sie durchgehalten haben.</a:t>
            </a:r>
            <a:r>
              <a:rPr lang="de-DE" sz="2400" dirty="0">
                <a:sym typeface="Wingdings" panose="05000000000000000000" pitchFamily="2" charset="2"/>
              </a:rPr>
              <a:t></a:t>
            </a:r>
          </a:p>
          <a:p>
            <a:pPr marL="0" indent="0">
              <a:buNone/>
            </a:pPr>
            <a:endParaRPr lang="de-DE" sz="2400" dirty="0">
              <a:sym typeface="Wingdings" panose="05000000000000000000" pitchFamily="2" charset="2"/>
            </a:endParaRPr>
          </a:p>
          <a:p>
            <a:r>
              <a:rPr lang="de-DE" dirty="0">
                <a:sym typeface="Wingdings" panose="05000000000000000000" pitchFamily="2" charset="2"/>
              </a:rPr>
              <a:t>Was hat sie am meisten beeindruckt?</a:t>
            </a:r>
          </a:p>
          <a:p>
            <a:r>
              <a:rPr lang="de-DE" dirty="0">
                <a:sym typeface="Wingdings" panose="05000000000000000000" pitchFamily="2" charset="2"/>
              </a:rPr>
              <a:t>Wo fühlen Sie sich sicher?</a:t>
            </a:r>
          </a:p>
          <a:p>
            <a:r>
              <a:rPr lang="de-DE" dirty="0">
                <a:sym typeface="Wingdings" panose="05000000000000000000" pitchFamily="2" charset="2"/>
              </a:rPr>
              <a:t>Wo gibt es noch lose Enden?</a:t>
            </a:r>
          </a:p>
          <a:p>
            <a:r>
              <a:rPr lang="de-DE" dirty="0">
                <a:sym typeface="Wingdings" panose="05000000000000000000" pitchFamily="2" charset="2"/>
              </a:rPr>
              <a:t>Wie beurteilen Sie die Relevanz dieser Verfahren?</a:t>
            </a:r>
          </a:p>
        </p:txBody>
      </p:sp>
    </p:spTree>
    <p:extLst>
      <p:ext uri="{BB962C8B-B14F-4D97-AF65-F5344CB8AC3E}">
        <p14:creationId xmlns:p14="http://schemas.microsoft.com/office/powerpoint/2010/main" val="239930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a:extLst>
            <a:ext uri="{FF2B5EF4-FFF2-40B4-BE49-F238E27FC236}">
              <a16:creationId xmlns:a16="http://schemas.microsoft.com/office/drawing/2014/main" id="{D58FC656-B795-83DF-7A13-E6822142F2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72B7E6-6903-67E3-3F4F-148304864C12}"/>
              </a:ext>
            </a:extLst>
          </p:cNvPr>
          <p:cNvSpPr>
            <a:spLocks noGrp="1"/>
          </p:cNvSpPr>
          <p:nvPr>
            <p:ph type="ctrTitle"/>
          </p:nvPr>
        </p:nvSpPr>
        <p:spPr>
          <a:xfrm>
            <a:off x="1777463" y="810446"/>
            <a:ext cx="8637073" cy="2618554"/>
          </a:xfrm>
        </p:spPr>
        <p:txBody>
          <a:bodyPr/>
          <a:lstStyle/>
          <a:p>
            <a:pPr algn="ctr"/>
            <a:r>
              <a:rPr lang="de-DE" dirty="0"/>
              <a:t>Sind Sie bereit?</a:t>
            </a:r>
          </a:p>
        </p:txBody>
      </p:sp>
    </p:spTree>
    <p:extLst>
      <p:ext uri="{BB962C8B-B14F-4D97-AF65-F5344CB8AC3E}">
        <p14:creationId xmlns:p14="http://schemas.microsoft.com/office/powerpoint/2010/main" val="13548437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llbild anzeigen">
            <a:extLst>
              <a:ext uri="{FF2B5EF4-FFF2-40B4-BE49-F238E27FC236}">
                <a16:creationId xmlns:a16="http://schemas.microsoft.com/office/drawing/2014/main" id="{AB8B9701-FA24-46AC-9A44-156BFA36A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61" y="548680"/>
            <a:ext cx="4649041" cy="569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9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708880" y="1886575"/>
            <a:ext cx="7974766" cy="1754326"/>
          </a:xfrm>
          <a:prstGeom prst="rect">
            <a:avLst/>
          </a:prstGeom>
        </p:spPr>
        <p:txBody>
          <a:bodyPr wrap="square">
            <a:spAutoFit/>
          </a:bodyPr>
          <a:lstStyle/>
          <a:p>
            <a:pPr algn="ctr"/>
            <a:r>
              <a:rPr lang="de-DE" sz="3600" dirty="0"/>
              <a:t>Also:</a:t>
            </a:r>
          </a:p>
          <a:p>
            <a:pPr algn="ctr"/>
            <a:r>
              <a:rPr lang="de-DE" sz="3600" dirty="0"/>
              <a:t>Auf zu neuen, großen Dingen – ganz im Sinne von Herrn Janosch</a:t>
            </a:r>
            <a:r>
              <a:rPr lang="de-DE" sz="3600" dirty="0">
                <a:sym typeface="Wingdings" panose="05000000000000000000" pitchFamily="2" charset="2"/>
              </a:rPr>
              <a:t></a:t>
            </a:r>
            <a:endParaRPr lang="de-DE" dirty="0"/>
          </a:p>
        </p:txBody>
      </p:sp>
    </p:spTree>
    <p:extLst>
      <p:ext uri="{BB962C8B-B14F-4D97-AF65-F5344CB8AC3E}">
        <p14:creationId xmlns:p14="http://schemas.microsoft.com/office/powerpoint/2010/main" val="2206312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9D9B2-DEB7-4DAA-222F-4B0C631BC07E}"/>
              </a:ext>
            </a:extLst>
          </p:cNvPr>
          <p:cNvSpPr>
            <a:spLocks noGrp="1"/>
          </p:cNvSpPr>
          <p:nvPr>
            <p:ph type="title"/>
          </p:nvPr>
        </p:nvSpPr>
        <p:spPr/>
        <p:txBody>
          <a:bodyPr/>
          <a:lstStyle/>
          <a:p>
            <a:r>
              <a:rPr lang="de-DE" dirty="0">
                <a:solidFill>
                  <a:srgbClr val="00B050"/>
                </a:solidFill>
              </a:rPr>
              <a:t>Vorbereitende Aufgabe für nächstes Modul (Sprechen)</a:t>
            </a:r>
          </a:p>
        </p:txBody>
      </p:sp>
      <p:sp>
        <p:nvSpPr>
          <p:cNvPr id="3" name="Inhaltsplatzhalter 2">
            <a:extLst>
              <a:ext uri="{FF2B5EF4-FFF2-40B4-BE49-F238E27FC236}">
                <a16:creationId xmlns:a16="http://schemas.microsoft.com/office/drawing/2014/main" id="{8E665EBA-2E42-429C-7899-8218D9F99C1B}"/>
              </a:ext>
            </a:extLst>
          </p:cNvPr>
          <p:cNvSpPr>
            <a:spLocks noGrp="1"/>
          </p:cNvSpPr>
          <p:nvPr>
            <p:ph idx="1"/>
          </p:nvPr>
        </p:nvSpPr>
        <p:spPr/>
        <p:txBody>
          <a:bodyPr/>
          <a:lstStyle/>
          <a:p>
            <a:r>
              <a:rPr lang="de-DE" dirty="0">
                <a:solidFill>
                  <a:srgbClr val="00B050"/>
                </a:solidFill>
              </a:rPr>
              <a:t>Niveaubeschreibungen durcharbeiten</a:t>
            </a:r>
          </a:p>
          <a:p>
            <a:r>
              <a:rPr lang="de-DE" dirty="0">
                <a:solidFill>
                  <a:srgbClr val="00B050"/>
                </a:solidFill>
              </a:rPr>
              <a:t>Schwerpunkt Sprechen und Erzählen in </a:t>
            </a:r>
            <a:r>
              <a:rPr lang="de-DE" dirty="0" err="1">
                <a:solidFill>
                  <a:srgbClr val="00B050"/>
                </a:solidFill>
              </a:rPr>
              <a:t>Curric</a:t>
            </a:r>
            <a:r>
              <a:rPr lang="de-DE" dirty="0">
                <a:solidFill>
                  <a:srgbClr val="00B050"/>
                </a:solidFill>
              </a:rPr>
              <a:t>. Anforderungen und Niveaubeschreibungen vertiefen</a:t>
            </a:r>
          </a:p>
          <a:p>
            <a:endParaRPr lang="de-DE" dirty="0">
              <a:solidFill>
                <a:srgbClr val="00B050"/>
              </a:solidFill>
            </a:endParaRPr>
          </a:p>
          <a:p>
            <a:r>
              <a:rPr lang="de-DE" dirty="0">
                <a:solidFill>
                  <a:srgbClr val="00B050"/>
                </a:solidFill>
              </a:rPr>
              <a:t>Die genaue Aufgabenstellung folgt rechtzeitig.</a:t>
            </a:r>
          </a:p>
        </p:txBody>
      </p:sp>
    </p:spTree>
    <p:extLst>
      <p:ext uri="{BB962C8B-B14F-4D97-AF65-F5344CB8AC3E}">
        <p14:creationId xmlns:p14="http://schemas.microsoft.com/office/powerpoint/2010/main" val="322570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86888CD-315E-4F47-51F9-6ABFA3CC7C87}"/>
              </a:ext>
            </a:extLst>
          </p:cNvPr>
          <p:cNvSpPr txBox="1">
            <a:spLocks noChangeArrowheads="1"/>
          </p:cNvSpPr>
          <p:nvPr/>
        </p:nvSpPr>
        <p:spPr>
          <a:xfrm>
            <a:off x="1130270" y="2121885"/>
            <a:ext cx="7772400" cy="446405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br>
              <a:rPr lang="de-DE" altLang="de-DE" sz="2800" b="1" dirty="0"/>
            </a:br>
            <a:br>
              <a:rPr lang="de-DE" altLang="de-DE" sz="2800" b="1" dirty="0"/>
            </a:br>
            <a:r>
              <a:rPr lang="de-DE" altLang="de-DE" sz="2800" b="1" dirty="0"/>
              <a:t>„Schüler 1: Gib mir Bleistift.</a:t>
            </a:r>
          </a:p>
          <a:p>
            <a:br>
              <a:rPr lang="de-DE" altLang="de-DE" sz="2800" b="1" dirty="0"/>
            </a:br>
            <a:r>
              <a:rPr lang="de-DE" altLang="de-DE" sz="2800" b="1" dirty="0"/>
              <a:t>  Schüler 2: Das sagt man so nicht.</a:t>
            </a:r>
          </a:p>
          <a:p>
            <a:br>
              <a:rPr lang="de-DE" altLang="de-DE" sz="2800" b="1" dirty="0"/>
            </a:br>
            <a:r>
              <a:rPr lang="de-DE" altLang="de-DE" sz="2800" b="1" dirty="0"/>
              <a:t>  Schüler 1: ???</a:t>
            </a:r>
          </a:p>
          <a:p>
            <a:br>
              <a:rPr lang="de-DE" altLang="de-DE" sz="2800" b="1" dirty="0"/>
            </a:br>
            <a:r>
              <a:rPr lang="de-DE" altLang="de-DE" sz="2800" b="1" dirty="0"/>
              <a:t>  Schüler 2: Das heißt: Gib mir Bleistift</a:t>
            </a:r>
          </a:p>
          <a:p>
            <a:br>
              <a:rPr lang="de-DE" altLang="de-DE" sz="2800" b="1" dirty="0"/>
            </a:br>
            <a:r>
              <a:rPr lang="de-DE" altLang="de-DE" sz="2800" b="1" dirty="0"/>
              <a:t>  bitte.“</a:t>
            </a:r>
            <a:br>
              <a:rPr lang="de-DE" altLang="de-DE" sz="2800" b="1" dirty="0"/>
            </a:br>
            <a:br>
              <a:rPr lang="de-DE" altLang="de-DE" sz="2800" b="1" dirty="0"/>
            </a:br>
            <a:br>
              <a:rPr lang="de-DE" altLang="de-DE" sz="2800" b="1" dirty="0"/>
            </a:br>
            <a:br>
              <a:rPr lang="de-DE" altLang="de-DE" sz="2800" b="1" dirty="0"/>
            </a:br>
            <a:endParaRPr lang="de-DE" altLang="de-DE" sz="2800" b="1" dirty="0"/>
          </a:p>
        </p:txBody>
      </p:sp>
      <p:sp>
        <p:nvSpPr>
          <p:cNvPr id="3" name="Ellipse 2">
            <a:extLst>
              <a:ext uri="{FF2B5EF4-FFF2-40B4-BE49-F238E27FC236}">
                <a16:creationId xmlns:a16="http://schemas.microsoft.com/office/drawing/2014/main" id="{3CE445C1-D4C7-6CC5-10ED-6B967DB190C0}"/>
              </a:ext>
            </a:extLst>
          </p:cNvPr>
          <p:cNvSpPr/>
          <p:nvPr/>
        </p:nvSpPr>
        <p:spPr>
          <a:xfrm>
            <a:off x="7945820" y="4133960"/>
            <a:ext cx="3826175" cy="1279634"/>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rPr>
              <a:t>Was ist da los?</a:t>
            </a:r>
            <a:endParaRPr lang="de-DE" dirty="0">
              <a:solidFill>
                <a:schemeClr val="tx1"/>
              </a:solidFill>
            </a:endParaRPr>
          </a:p>
        </p:txBody>
      </p:sp>
      <p:sp>
        <p:nvSpPr>
          <p:cNvPr id="4" name="Titel 3">
            <a:extLst>
              <a:ext uri="{FF2B5EF4-FFF2-40B4-BE49-F238E27FC236}">
                <a16:creationId xmlns:a16="http://schemas.microsoft.com/office/drawing/2014/main" id="{6DA144EF-7896-1420-C9C3-E8FED0B56DE8}"/>
              </a:ext>
            </a:extLst>
          </p:cNvPr>
          <p:cNvSpPr>
            <a:spLocks noGrp="1"/>
          </p:cNvSpPr>
          <p:nvPr>
            <p:ph type="title"/>
          </p:nvPr>
        </p:nvSpPr>
        <p:spPr/>
        <p:txBody>
          <a:bodyPr/>
          <a:lstStyle/>
          <a:p>
            <a:r>
              <a:rPr lang="de-DE" dirty="0"/>
              <a:t>Wir steigen ein…</a:t>
            </a:r>
          </a:p>
        </p:txBody>
      </p:sp>
    </p:spTree>
    <p:extLst>
      <p:ext uri="{BB962C8B-B14F-4D97-AF65-F5344CB8AC3E}">
        <p14:creationId xmlns:p14="http://schemas.microsoft.com/office/powerpoint/2010/main" val="19256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Katalog">
  <a:themeElements>
    <a:clrScheme name="Katalog">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Katalog">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talog">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4926</Words>
  <Application>Microsoft Office PowerPoint</Application>
  <PresentationFormat>Breitbild</PresentationFormat>
  <Paragraphs>605</Paragraphs>
  <Slides>86</Slides>
  <Notes>47</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86</vt:i4>
      </vt:variant>
    </vt:vector>
  </HeadingPairs>
  <TitlesOfParts>
    <vt:vector size="94" baseType="lpstr">
      <vt:lpstr>Arial</vt:lpstr>
      <vt:lpstr>Calibri</vt:lpstr>
      <vt:lpstr>Cambria</vt:lpstr>
      <vt:lpstr>Century Gothic</vt:lpstr>
      <vt:lpstr>PoloST11KBuch</vt:lpstr>
      <vt:lpstr>Symbol</vt:lpstr>
      <vt:lpstr>Wingdings</vt:lpstr>
      <vt:lpstr>Katalog</vt:lpstr>
      <vt:lpstr>Literatur</vt:lpstr>
      <vt:lpstr>Vorbereitende Aufgabe 1 In das Thema des strukturorientierten Rechtschreibunterrichts einsteigen</vt:lpstr>
      <vt:lpstr>Vorbereitende Aufgabe 2</vt:lpstr>
      <vt:lpstr>Diagnostik</vt:lpstr>
      <vt:lpstr>Unser Ziel für heute</vt:lpstr>
      <vt:lpstr>Geplanter Ablauf</vt:lpstr>
      <vt:lpstr>Unterricht und Besprechung</vt:lpstr>
      <vt:lpstr>PowerPoint-Präsentation</vt:lpstr>
      <vt:lpstr>Wir steigen ein…</vt:lpstr>
      <vt:lpstr>Baustein 1: Diagnostik im DaZ-Unterricht</vt:lpstr>
      <vt:lpstr>Zentrale Grundsätze der Diagnostik im DaZ-Unterricht</vt:lpstr>
      <vt:lpstr>PowerPoint-Präsentation</vt:lpstr>
      <vt:lpstr>PowerPoint-Präsentation</vt:lpstr>
      <vt:lpstr>PowerPoint-Präsentation</vt:lpstr>
      <vt:lpstr>Baustein 2: Strukturorientierter Rechtschreibunterricht</vt:lpstr>
      <vt:lpstr>Rechtschreiberfahrungen in Ihrer Muttersprache und in Deutsch</vt:lpstr>
      <vt:lpstr>Diagnostik der Rechtschreibkompetenz</vt:lpstr>
      <vt:lpstr>Diskussion zum Vortrag von Johanna Fey (vorbereitende Aufgabe I)</vt:lpstr>
      <vt:lpstr>PowerPoint-Präsentation</vt:lpstr>
      <vt:lpstr>Unterstützung im strukturorientierten Rechtschreibunterricht durch den Wortlistengenerator</vt:lpstr>
      <vt:lpstr>PowerPoint-Präsentation</vt:lpstr>
      <vt:lpstr>PowerPoint-Präsentation</vt:lpstr>
      <vt:lpstr>Die Kategorien des Rechtschreib-Grundwortschatzes Schleswig-Holstein</vt:lpstr>
      <vt:lpstr> Übung</vt:lpstr>
      <vt:lpstr>Lösungen</vt:lpstr>
      <vt:lpstr>PowerPoint-Präsentation</vt:lpstr>
      <vt:lpstr>PowerPoint-Präsentation</vt:lpstr>
      <vt:lpstr>PowerPoint-Präsentation</vt:lpstr>
      <vt:lpstr>PowerPoint-Präsentation</vt:lpstr>
      <vt:lpstr>Rechtschreibstrategien anwenden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Nochmal…  Warum ist das Durchdringen des strukturorientierten Rechtschreibunterrichts so bedeutsam für die Diagnostik?</vt:lpstr>
      <vt:lpstr>Bezug zu den curricularen Anforderungen und Niveaubeschreibungen DaZ</vt:lpstr>
      <vt:lpstr>Rechtschreibung in den Curricularen Anforderungen</vt:lpstr>
      <vt:lpstr>Niveaubeschreibungen DaZ Grundschule: Beobachtung Rechtschreibung </vt:lpstr>
      <vt:lpstr>Analyse Rechtschreibung</vt:lpstr>
      <vt:lpstr>PowerPoint-Präsentation</vt:lpstr>
      <vt:lpstr>Beispielhafte Lösung</vt:lpstr>
      <vt:lpstr>Einfach grandios…</vt:lpstr>
      <vt:lpstr>PowerPoint-Präsentation</vt:lpstr>
      <vt:lpstr>PowerPoint-Präsentation</vt:lpstr>
      <vt:lpstr>Baustein 3:  Diagnoseinstrument Niveaubeschreibungen DaZ Grundschule</vt:lpstr>
      <vt:lpstr>PowerPoint-Präsentation</vt:lpstr>
      <vt:lpstr>PowerPoint-Präsentation</vt:lpstr>
      <vt:lpstr>PowerPoint-Präsentation</vt:lpstr>
      <vt:lpstr>Das Beobachtungsverfahren der Niveaubeschreibungen DaZ </vt:lpstr>
      <vt:lpstr>Übung: Arbeit mit den Niveaubeschreibungen </vt:lpstr>
      <vt:lpstr>Ergebnissicherung </vt:lpstr>
      <vt:lpstr>Lernförderliche Übungen</vt:lpstr>
      <vt:lpstr>Reflexion</vt:lpstr>
      <vt:lpstr>Baustein 4: Profilanalytische Verfahren zur Diagnostik in DaZ</vt:lpstr>
      <vt:lpstr>Katze und Vogel  - HAVAS 5</vt:lpstr>
      <vt:lpstr>„Tulpenbeet“</vt:lpstr>
      <vt:lpstr>PowerPoint-Präsentation</vt:lpstr>
      <vt:lpstr>PowerPoint-Präsentation</vt:lpstr>
      <vt:lpstr>PowerPoint-Präsentation</vt:lpstr>
      <vt:lpstr>Baustein 5:  Profilanalyse nach Grießhaber</vt:lpstr>
      <vt:lpstr>PowerPoint-Präsentation</vt:lpstr>
      <vt:lpstr>PowerPoint-Präsentation</vt:lpstr>
      <vt:lpstr>PowerPoint-Präsentation</vt:lpstr>
      <vt:lpstr>PowerPoint-Präsentation</vt:lpstr>
      <vt:lpstr>Noch einmal das Beispiel von Amela, nun unter dem Gesichtspunkt der Profilanalyse</vt:lpstr>
      <vt:lpstr>Lösung</vt:lpstr>
      <vt:lpstr>Übung zur Diagnostik: Schülertext: In meinen Ferien“  </vt:lpstr>
      <vt:lpstr>Aussprache</vt:lpstr>
      <vt:lpstr>Zusammenfassung: Was will ich diagnostizieren?</vt:lpstr>
      <vt:lpstr>PowerPoint-Präsentation</vt:lpstr>
      <vt:lpstr>Rückblick und Feedback</vt:lpstr>
      <vt:lpstr>Sind Sie bereit?</vt:lpstr>
      <vt:lpstr>PowerPoint-Präsentation</vt:lpstr>
      <vt:lpstr>PowerPoint-Präsentation</vt:lpstr>
      <vt:lpstr>Vorbereitende Aufgabe für nächstes Modul (Sprechen)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Tomaschewski</dc:creator>
  <cp:lastModifiedBy>Claudia Tomaschewski</cp:lastModifiedBy>
  <cp:revision>44</cp:revision>
  <dcterms:created xsi:type="dcterms:W3CDTF">2026-03-02T11:15:20Z</dcterms:created>
  <dcterms:modified xsi:type="dcterms:W3CDTF">2026-03-23T11:09:08Z</dcterms:modified>
</cp:coreProperties>
</file>