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7" r:id="rId5"/>
    <p:sldId id="278" r:id="rId6"/>
    <p:sldId id="261" r:id="rId7"/>
    <p:sldId id="262" r:id="rId8"/>
    <p:sldId id="263" r:id="rId9"/>
    <p:sldId id="264" r:id="rId10"/>
    <p:sldId id="272" r:id="rId11"/>
    <p:sldId id="273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C84BCE-262B-43BE-866F-64314F0B4F04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58FD2-E833-464E-8520-23B5E9728934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5949280"/>
            <a:ext cx="6400800" cy="566936"/>
          </a:xfrm>
        </p:spPr>
        <p:txBody>
          <a:bodyPr>
            <a:norm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Studienleitung Julie Dannheim-Milde – Pädagogik 25.03.2026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Classroom</a:t>
            </a:r>
            <a:r>
              <a:rPr lang="de-DE" dirty="0" smtClean="0"/>
              <a:t> Management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4" y="2780928"/>
            <a:ext cx="34290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137" y="476672"/>
            <a:ext cx="8534400" cy="79891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Tipps und Tricks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Frank Hielscher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5688632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Klassenführung – Vor dem Eintritt in die Klasse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Drücken Sie durch Ihre Kleidung aus, dass Sie die Klasse mit einem Anspruch betreten.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Vor der Klasse inne halten: „Lauter nette Leute hier.“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Richten Sie sich auf, öffnen Sie die Tür, machen Sie eine kurze Pause und gehen Sie dann direkt zu Ihrem Platz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Beantworten Sie auf dem Weg zu Ihrem Platz keine Fragen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Lassen Sie sich vor Beginn des Unterrichts nicht in ein Gespräch verwickeln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844824"/>
            <a:ext cx="264636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854424" cy="4782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Klassenführung – Stundenbeginn</a:t>
            </a:r>
          </a:p>
          <a:p>
            <a:pPr>
              <a:lnSpc>
                <a:spcPct val="150000"/>
              </a:lnSpc>
            </a:pPr>
            <a:r>
              <a:rPr lang="de-DE" altLang="de-DE" sz="2000" dirty="0"/>
              <a:t>Stehen Sie locker in den Knien auf beiden Beinen.</a:t>
            </a:r>
          </a:p>
          <a:p>
            <a:pPr>
              <a:lnSpc>
                <a:spcPct val="150000"/>
              </a:lnSpc>
            </a:pPr>
            <a:r>
              <a:rPr lang="de-DE" altLang="de-DE" sz="2000" dirty="0"/>
              <a:t>Nehmen Sie eine gerade Haltung ein. Halten Sie vor allem den Kopf gerade.</a:t>
            </a:r>
          </a:p>
          <a:p>
            <a:pPr>
              <a:lnSpc>
                <a:spcPct val="150000"/>
              </a:lnSpc>
            </a:pPr>
            <a:r>
              <a:rPr lang="de-DE" altLang="de-DE" sz="2000" dirty="0"/>
              <a:t>Schalten Sie den „Scheinwerfer“ ein und nehmen Sie Blickkontakt zu Ihren Schülern auf.</a:t>
            </a:r>
          </a:p>
          <a:p>
            <a:pPr>
              <a:lnSpc>
                <a:spcPct val="150000"/>
              </a:lnSpc>
            </a:pPr>
            <a:r>
              <a:rPr lang="de-DE" altLang="de-DE" sz="2000" dirty="0"/>
              <a:t>Warten Sie, bis alle Schüler ruhig werden, und beginnen Sie dann den Unterricht mit einer freundlichen Begrüßung (See).</a:t>
            </a:r>
          </a:p>
          <a:p>
            <a:pPr>
              <a:lnSpc>
                <a:spcPct val="150000"/>
              </a:lnSpc>
            </a:pPr>
            <a:r>
              <a:rPr lang="de-DE" altLang="de-DE" sz="2000" dirty="0"/>
              <a:t>Alternativ: Beginnen Sie mit einer Begrüßung (lauter als die Gruppe) und sprechen Sie dann leise weiter (Welle).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8137" y="476672"/>
            <a:ext cx="8534400" cy="79891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Tipps und Tricks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Frank Hielscher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561389" cy="284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Gehe die Treppe selbstbewusst nach oben und sei ein Elefant , wenn du durch die Tür gehst.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04799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65" y="2961908"/>
            <a:ext cx="3103563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Jacob S. </a:t>
            </a:r>
            <a:r>
              <a:rPr lang="de-DE" dirty="0" err="1" smtClean="0"/>
              <a:t>Kounin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Jacob </a:t>
            </a:r>
            <a:r>
              <a:rPr lang="de-DE" dirty="0" err="1"/>
              <a:t>Sebatian</a:t>
            </a:r>
            <a:r>
              <a:rPr lang="de-DE" dirty="0"/>
              <a:t> </a:t>
            </a:r>
            <a:r>
              <a:rPr lang="de-DE" dirty="0" err="1"/>
              <a:t>Kounin</a:t>
            </a:r>
            <a:r>
              <a:rPr lang="de-DE" dirty="0"/>
              <a:t>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* </a:t>
            </a:r>
            <a:r>
              <a:rPr lang="de-DE" dirty="0"/>
              <a:t>17. Januar 1912; † 7. Oktober </a:t>
            </a:r>
            <a:r>
              <a:rPr lang="de-DE" dirty="0" smtClean="0"/>
              <a:t>1995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ein </a:t>
            </a:r>
            <a:r>
              <a:rPr lang="de-DE" dirty="0"/>
              <a:t>amerikanischer </a:t>
            </a:r>
            <a:r>
              <a:rPr lang="de-DE" dirty="0" smtClean="0"/>
              <a:t>Pädagoge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 </a:t>
            </a:r>
            <a:r>
              <a:rPr lang="de-DE" dirty="0" err="1"/>
              <a:t>Kounin</a:t>
            </a:r>
            <a:r>
              <a:rPr lang="de-DE" dirty="0"/>
              <a:t> gilt als Erfinder, Pionier und einflussreichster Autor des Konzepts des </a:t>
            </a:r>
            <a:r>
              <a:rPr lang="de-DE" dirty="0" err="1"/>
              <a:t>Classroom</a:t>
            </a:r>
            <a:r>
              <a:rPr lang="de-DE" dirty="0"/>
              <a:t> Management.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14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/>
              <a:t>Withitness</a:t>
            </a:r>
            <a:r>
              <a:rPr lang="de-DE" dirty="0"/>
              <a:t>: </a:t>
            </a:r>
            <a:r>
              <a:rPr lang="de-DE" dirty="0" smtClean="0"/>
              <a:t>	Lehrkraft </a:t>
            </a:r>
            <a:r>
              <a:rPr lang="de-DE" dirty="0"/>
              <a:t>hat alles im Blick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Overlapping</a:t>
            </a:r>
            <a:r>
              <a:rPr lang="de-DE" dirty="0"/>
              <a:t>: </a:t>
            </a:r>
            <a:r>
              <a:rPr lang="de-DE" dirty="0" smtClean="0"/>
              <a:t>	mehrere </a:t>
            </a:r>
            <a:r>
              <a:rPr lang="de-DE" dirty="0"/>
              <a:t>Dinge gleichzeitig steuern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Momentum</a:t>
            </a:r>
            <a:r>
              <a:rPr lang="de-DE" dirty="0"/>
              <a:t>: </a:t>
            </a:r>
            <a:r>
              <a:rPr lang="de-DE" dirty="0" smtClean="0"/>
              <a:t>	Unterricht </a:t>
            </a:r>
            <a:r>
              <a:rPr lang="de-DE" dirty="0"/>
              <a:t>bleibt in Bewegung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Smoothness</a:t>
            </a:r>
            <a:r>
              <a:rPr lang="de-DE" dirty="0"/>
              <a:t>: </a:t>
            </a:r>
            <a:r>
              <a:rPr lang="de-DE" dirty="0" smtClean="0"/>
              <a:t>	fließende </a:t>
            </a:r>
            <a:r>
              <a:rPr lang="de-DE" dirty="0"/>
              <a:t>Übergänge</a:t>
            </a:r>
          </a:p>
          <a:p>
            <a:pPr>
              <a:lnSpc>
                <a:spcPct val="150000"/>
              </a:lnSpc>
            </a:pPr>
            <a:r>
              <a:rPr lang="de-DE" dirty="0"/>
              <a:t>Group Focus: </a:t>
            </a:r>
            <a:r>
              <a:rPr lang="de-DE" dirty="0" smtClean="0"/>
              <a:t>	gesamte </a:t>
            </a:r>
            <a:r>
              <a:rPr lang="de-DE" dirty="0"/>
              <a:t>Klasse aktivieren</a:t>
            </a:r>
          </a:p>
          <a:p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Kounin</a:t>
            </a:r>
            <a:r>
              <a:rPr dirty="0"/>
              <a:t>: </a:t>
            </a:r>
            <a:r>
              <a:rPr dirty="0" err="1"/>
              <a:t>Zentrale</a:t>
            </a:r>
            <a:r>
              <a:rPr dirty="0"/>
              <a:t> </a:t>
            </a:r>
            <a:r>
              <a:rPr dirty="0" err="1"/>
              <a:t>Prinzipien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8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Carolyn </a:t>
            </a:r>
            <a:r>
              <a:rPr lang="de-DE" dirty="0" err="1" smtClean="0"/>
              <a:t>Evertson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Carolyn M. </a:t>
            </a:r>
            <a:r>
              <a:rPr lang="de-DE" dirty="0" err="1" smtClean="0"/>
              <a:t>Evertson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/>
              <a:t>* 17. Januar </a:t>
            </a:r>
            <a:r>
              <a:rPr lang="de-DE" dirty="0" smtClean="0"/>
              <a:t>1935; </a:t>
            </a:r>
            <a:r>
              <a:rPr lang="de-DE" dirty="0"/>
              <a:t>† </a:t>
            </a:r>
            <a:r>
              <a:rPr lang="de-DE" dirty="0" smtClean="0"/>
              <a:t>19. </a:t>
            </a:r>
            <a:r>
              <a:rPr lang="de-DE" dirty="0"/>
              <a:t>Oktober </a:t>
            </a:r>
            <a:r>
              <a:rPr lang="de-DE" dirty="0" smtClean="0"/>
              <a:t>2024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im Jahr 1935 geboren</a:t>
            </a:r>
            <a:r>
              <a:rPr lang="de-DE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eine </a:t>
            </a:r>
            <a:r>
              <a:rPr lang="de-DE" dirty="0"/>
              <a:t>bekannte US-amerikanische Expertin für </a:t>
            </a:r>
            <a:r>
              <a:rPr lang="de-DE" dirty="0" smtClean="0"/>
              <a:t>Klassenmanagement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2290"/>
            <a:ext cx="1296144" cy="197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John A. C. Hattie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John </a:t>
            </a:r>
            <a:r>
              <a:rPr lang="de-DE" dirty="0" err="1"/>
              <a:t>Allan</a:t>
            </a:r>
            <a:r>
              <a:rPr lang="de-DE" dirty="0"/>
              <a:t> Clinton Hattie </a:t>
            </a:r>
            <a:endParaRPr lang="de-DE" dirty="0" smtClean="0"/>
          </a:p>
          <a:p>
            <a:r>
              <a:rPr lang="de-DE" dirty="0" smtClean="0"/>
              <a:t>* </a:t>
            </a:r>
            <a:r>
              <a:rPr lang="de-DE" dirty="0"/>
              <a:t>1950 in </a:t>
            </a:r>
            <a:r>
              <a:rPr lang="de-DE" dirty="0" err="1" smtClean="0"/>
              <a:t>Timaru</a:t>
            </a:r>
            <a:endParaRPr lang="de-DE" dirty="0" smtClean="0"/>
          </a:p>
          <a:p>
            <a:r>
              <a:rPr lang="de-DE" dirty="0"/>
              <a:t>ONZM </a:t>
            </a:r>
            <a:r>
              <a:rPr lang="de-DE" dirty="0" smtClean="0"/>
              <a:t>(New </a:t>
            </a:r>
            <a:r>
              <a:rPr lang="de-DE" dirty="0" err="1"/>
              <a:t>Zealand</a:t>
            </a:r>
            <a:r>
              <a:rPr lang="de-DE" dirty="0"/>
              <a:t> Order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Merit</a:t>
            </a:r>
            <a:r>
              <a:rPr lang="de-DE" dirty="0"/>
              <a:t> ist ein neuseeländischer </a:t>
            </a:r>
            <a:r>
              <a:rPr lang="de-DE" dirty="0" smtClean="0"/>
              <a:t>Ritterorden)</a:t>
            </a:r>
            <a:endParaRPr lang="de-DE" dirty="0"/>
          </a:p>
          <a:p>
            <a:r>
              <a:rPr lang="de-DE" dirty="0" smtClean="0"/>
              <a:t>neuseeländischer Pädagoge</a:t>
            </a:r>
          </a:p>
          <a:p>
            <a:r>
              <a:rPr lang="de-DE" dirty="0" smtClean="0"/>
              <a:t>Seit </a:t>
            </a:r>
            <a:r>
              <a:rPr lang="de-DE" dirty="0"/>
              <a:t>2011 ist er Professor für Erziehungswissenschaften und Direktor des Melbourne Education Research Institute an der University </a:t>
            </a:r>
            <a:r>
              <a:rPr lang="de-DE" dirty="0" err="1"/>
              <a:t>of</a:t>
            </a:r>
            <a:r>
              <a:rPr lang="de-DE" dirty="0"/>
              <a:t> Melbourne (</a:t>
            </a:r>
            <a:r>
              <a:rPr lang="de-DE" dirty="0" smtClean="0"/>
              <a:t>Australien)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795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Visible Learning – Lernen sichtbar machen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Die Hattie-Studie </a:t>
            </a:r>
            <a:r>
              <a:rPr lang="de-DE" dirty="0" smtClean="0"/>
              <a:t>„ Visible Learning - Lernen </a:t>
            </a:r>
            <a:r>
              <a:rPr lang="de-DE" dirty="0"/>
              <a:t>sichtbar machen“ </a:t>
            </a:r>
            <a:endParaRPr lang="de-DE" dirty="0" smtClean="0"/>
          </a:p>
          <a:p>
            <a:r>
              <a:rPr lang="de-DE" dirty="0" smtClean="0"/>
              <a:t>umfassende Meta-Analyse</a:t>
            </a:r>
          </a:p>
          <a:p>
            <a:r>
              <a:rPr lang="de-DE" dirty="0" smtClean="0"/>
              <a:t>die </a:t>
            </a:r>
            <a:r>
              <a:rPr lang="de-DE" dirty="0"/>
              <a:t>Faktoren identifiziert, die den schulischen Lernerfolg am stärksten beeinflussen</a:t>
            </a:r>
          </a:p>
          <a:p>
            <a:r>
              <a:rPr lang="de-DE" dirty="0" smtClean="0"/>
              <a:t>Zentral </a:t>
            </a:r>
            <a:r>
              <a:rPr lang="de-DE" dirty="0"/>
              <a:t>ist die Berechnung von Effektstärken: Ein Wert von 0,4 </a:t>
            </a:r>
            <a:endParaRPr lang="de-DE" dirty="0" smtClean="0"/>
          </a:p>
          <a:p>
            <a:r>
              <a:rPr lang="de-DE" dirty="0" smtClean="0"/>
              <a:t>gilt </a:t>
            </a:r>
            <a:r>
              <a:rPr lang="de-DE" dirty="0"/>
              <a:t>als der „entscheidende Wendepunkt“ für überdurchschnittliche </a:t>
            </a:r>
            <a:r>
              <a:rPr lang="de-DE" dirty="0" smtClean="0"/>
              <a:t>Lernzuwächse</a:t>
            </a:r>
          </a:p>
          <a:p>
            <a:r>
              <a:rPr lang="de-DE" dirty="0" smtClean="0"/>
              <a:t>Die </a:t>
            </a:r>
            <a:r>
              <a:rPr lang="de-DE" dirty="0"/>
              <a:t>Studie verdeutlicht, dass unterrichtsnahe Faktoren – wie Feedback, Klarheit der Lehrperson und herausfordernde Lernziele – deutlich wirksamer sind </a:t>
            </a:r>
            <a:endParaRPr lang="de-DE" dirty="0" smtClean="0"/>
          </a:p>
          <a:p>
            <a:r>
              <a:rPr lang="de-DE" dirty="0" smtClean="0"/>
              <a:t>als </a:t>
            </a:r>
            <a:r>
              <a:rPr lang="de-DE" dirty="0"/>
              <a:t>strukturelle Maßnahmen wie Klassengröße oder </a:t>
            </a:r>
            <a:r>
              <a:rPr lang="de-DE" dirty="0" smtClean="0"/>
              <a:t>Finanzierung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56811"/>
            <a:ext cx="6264696" cy="254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Post </a:t>
            </a:r>
            <a:r>
              <a:rPr lang="de-DE" dirty="0" err="1" smtClean="0"/>
              <a:t>it´s</a:t>
            </a:r>
            <a:r>
              <a:rPr lang="de-DE" dirty="0" smtClean="0"/>
              <a:t> zu Themen vom </a:t>
            </a:r>
            <a:r>
              <a:rPr lang="de-DE" dirty="0" err="1" smtClean="0"/>
              <a:t>Classroom</a:t>
            </a:r>
            <a:r>
              <a:rPr lang="de-DE" dirty="0" smtClean="0"/>
              <a:t> </a:t>
            </a:r>
            <a:r>
              <a:rPr lang="de-DE" dirty="0" err="1" smtClean="0"/>
              <a:t>Managment</a:t>
            </a:r>
            <a:endParaRPr lang="de-DE" dirty="0"/>
          </a:p>
        </p:txBody>
      </p:sp>
      <p:sp>
        <p:nvSpPr>
          <p:cNvPr id="5" name="Gefaltete Ecke 4"/>
          <p:cNvSpPr/>
          <p:nvPr/>
        </p:nvSpPr>
        <p:spPr>
          <a:xfrm>
            <a:off x="323528" y="1200149"/>
            <a:ext cx="2448272" cy="1872208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Vervollständige die Überschriften zum Thema </a:t>
            </a:r>
            <a:r>
              <a:rPr lang="de-DE" dirty="0" err="1" smtClean="0"/>
              <a:t>Classroom</a:t>
            </a:r>
            <a:r>
              <a:rPr lang="de-DE" dirty="0" smtClean="0"/>
              <a:t> </a:t>
            </a:r>
            <a:r>
              <a:rPr lang="de-DE" dirty="0" err="1" smtClean="0"/>
              <a:t>Managment</a:t>
            </a:r>
            <a:endParaRPr lang="de-DE" dirty="0"/>
          </a:p>
        </p:txBody>
      </p:sp>
      <p:sp>
        <p:nvSpPr>
          <p:cNvPr id="6" name="Gefaltete Ecke 5"/>
          <p:cNvSpPr/>
          <p:nvPr/>
        </p:nvSpPr>
        <p:spPr>
          <a:xfrm>
            <a:off x="357030" y="4630805"/>
            <a:ext cx="2448272" cy="187220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 neue Post </a:t>
            </a:r>
            <a:r>
              <a:rPr lang="de-DE" dirty="0" err="1" smtClean="0"/>
              <a:t>it´s</a:t>
            </a:r>
            <a:r>
              <a:rPr lang="de-DE" dirty="0" smtClean="0"/>
              <a:t> oder klebe sie um vom Anfangsplakat.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7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Lapbook</a:t>
            </a:r>
            <a:r>
              <a:rPr lang="de-DE" dirty="0" smtClean="0"/>
              <a:t> gestalten</a:t>
            </a:r>
            <a:endParaRPr lang="de-DE" dirty="0"/>
          </a:p>
        </p:txBody>
      </p:sp>
      <p:pic>
        <p:nvPicPr>
          <p:cNvPr id="14338" name="Picture 2" descr="6 Lapbook Ideen: Beispiele für kreative Bastelmappen - Projekt-Vor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97" y="2636912"/>
            <a:ext cx="5454665" cy="363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3384376" cy="219624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dirty="0" smtClean="0"/>
              <a:t>Gestalte dein eigenes </a:t>
            </a:r>
            <a:r>
              <a:rPr lang="de-DE" dirty="0" err="1" smtClean="0"/>
              <a:t>Lapbook</a:t>
            </a:r>
            <a:r>
              <a:rPr lang="de-DE" dirty="0" smtClean="0"/>
              <a:t> zum Thema </a:t>
            </a:r>
            <a:r>
              <a:rPr lang="de-DE" dirty="0" err="1" smtClean="0"/>
              <a:t>Classroom</a:t>
            </a:r>
            <a:r>
              <a:rPr lang="de-DE" dirty="0" smtClean="0"/>
              <a:t> </a:t>
            </a:r>
            <a:r>
              <a:rPr lang="de-DE" dirty="0" err="1" smtClean="0"/>
              <a:t>Managment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7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Tagestransparenz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Organisatorisches</a:t>
            </a:r>
          </a:p>
          <a:p>
            <a:r>
              <a:rPr lang="de-DE" dirty="0" smtClean="0"/>
              <a:t>Kennenlernen</a:t>
            </a:r>
          </a:p>
          <a:p>
            <a:r>
              <a:rPr lang="de-DE" dirty="0" smtClean="0"/>
              <a:t>Hospitation</a:t>
            </a:r>
          </a:p>
          <a:p>
            <a:r>
              <a:rPr lang="de-DE" dirty="0" smtClean="0"/>
              <a:t>Besprechung</a:t>
            </a:r>
          </a:p>
          <a:p>
            <a:r>
              <a:rPr lang="de-DE" dirty="0" smtClean="0"/>
              <a:t>Einstieg ins Thema</a:t>
            </a:r>
          </a:p>
          <a:p>
            <a:r>
              <a:rPr lang="de-DE" dirty="0" err="1" smtClean="0"/>
              <a:t>Classroom</a:t>
            </a:r>
            <a:r>
              <a:rPr lang="de-DE" dirty="0" smtClean="0"/>
              <a:t> Management (</a:t>
            </a:r>
            <a:r>
              <a:rPr lang="de-DE" dirty="0" err="1" smtClean="0"/>
              <a:t>Kounin</a:t>
            </a:r>
            <a:r>
              <a:rPr lang="de-DE" dirty="0" smtClean="0"/>
              <a:t>/</a:t>
            </a:r>
            <a:r>
              <a:rPr lang="de-DE" dirty="0" err="1" smtClean="0"/>
              <a:t>Evertson</a:t>
            </a:r>
            <a:r>
              <a:rPr lang="de-DE" dirty="0" smtClean="0"/>
              <a:t>/Hattie)</a:t>
            </a:r>
          </a:p>
          <a:p>
            <a:r>
              <a:rPr lang="de-DE" dirty="0" smtClean="0"/>
              <a:t>Zusammentragen</a:t>
            </a:r>
          </a:p>
          <a:p>
            <a:r>
              <a:rPr lang="de-DE" dirty="0" err="1" smtClean="0"/>
              <a:t>Lapbook</a:t>
            </a:r>
            <a:endParaRPr lang="de-DE" dirty="0" smtClean="0"/>
          </a:p>
          <a:p>
            <a:r>
              <a:rPr lang="de-DE" dirty="0" smtClean="0"/>
              <a:t>Feedback</a:t>
            </a:r>
          </a:p>
          <a:p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48615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041660" cy="42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35815"/>
            <a:ext cx="662473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655074" cy="377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683568" y="1512431"/>
            <a:ext cx="295232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Bitte einmal ausfüllen! Danke!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0180"/>
            <a:ext cx="3470176" cy="433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9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14" y="3474539"/>
            <a:ext cx="21431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wäre wenn? Würdest du lieber?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1431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5868144" y="2251822"/>
            <a:ext cx="2160240" cy="29681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Findet euch in den Gruppen zusammen und lernt euch kennen! </a:t>
            </a:r>
            <a:endParaRPr lang="de-DE" dirty="0"/>
          </a:p>
        </p:txBody>
      </p:sp>
      <p:sp>
        <p:nvSpPr>
          <p:cNvPr id="6" name="Gefaltete Ecke 5"/>
          <p:cNvSpPr/>
          <p:nvPr/>
        </p:nvSpPr>
        <p:spPr>
          <a:xfrm rot="20905770">
            <a:off x="1103812" y="954570"/>
            <a:ext cx="7406204" cy="4805039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 1</a:t>
            </a:r>
            <a:r>
              <a:rPr lang="de-DE" dirty="0" smtClean="0"/>
              <a:t>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dirty="0" smtClean="0"/>
              <a:t>Nina D. / Mia / Julia / </a:t>
            </a:r>
            <a:r>
              <a:rPr lang="de-DE" dirty="0" err="1" smtClean="0"/>
              <a:t>Súe</a:t>
            </a:r>
            <a:r>
              <a:rPr lang="de-DE" dirty="0" smtClean="0"/>
              <a:t> – Marie</a:t>
            </a:r>
          </a:p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 2</a:t>
            </a:r>
            <a:r>
              <a:rPr lang="de-DE" dirty="0" smtClean="0"/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dirty="0" smtClean="0"/>
              <a:t>Angelina/ Lina / Nina </a:t>
            </a:r>
            <a:r>
              <a:rPr lang="de-DE" dirty="0" err="1" smtClean="0"/>
              <a:t>Sp</a:t>
            </a:r>
            <a:r>
              <a:rPr lang="de-DE" dirty="0" smtClean="0"/>
              <a:t>. / Lucia</a:t>
            </a:r>
          </a:p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 3</a:t>
            </a:r>
            <a:r>
              <a:rPr lang="de-DE" dirty="0" smtClean="0"/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dirty="0" smtClean="0"/>
              <a:t>Tatjana / Anna / Pia / </a:t>
            </a:r>
            <a:r>
              <a:rPr lang="de-DE" dirty="0" err="1" smtClean="0"/>
              <a:t>Zayd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 4</a:t>
            </a:r>
            <a:r>
              <a:rPr lang="de-DE" dirty="0" smtClean="0"/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dirty="0" err="1" smtClean="0"/>
              <a:t>Damla</a:t>
            </a:r>
            <a:r>
              <a:rPr lang="de-DE" dirty="0" smtClean="0"/>
              <a:t> / </a:t>
            </a:r>
            <a:r>
              <a:rPr lang="de-DE" dirty="0" err="1" smtClean="0"/>
              <a:t>Rhianna</a:t>
            </a:r>
            <a:r>
              <a:rPr lang="de-DE" dirty="0" smtClean="0"/>
              <a:t> / Marie</a:t>
            </a:r>
          </a:p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 5</a:t>
            </a:r>
            <a:r>
              <a:rPr lang="de-DE" dirty="0" smtClean="0"/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dirty="0" smtClean="0"/>
              <a:t>Sophie / Emily / </a:t>
            </a:r>
            <a:r>
              <a:rPr lang="de-DE" dirty="0" err="1" smtClean="0"/>
              <a:t>Lisanne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Kurzer Einblick in die Lerngruppe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896544" cy="34209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Hospitation</a:t>
            </a:r>
            <a:endParaRPr lang="de-D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781527" cy="3191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28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Eigener Beitrag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83674" y="1657945"/>
            <a:ext cx="6912768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Classroom</a:t>
            </a: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Management</a:t>
            </a:r>
            <a:endParaRPr lang="de-D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395536" y="2852936"/>
            <a:ext cx="3024336" cy="2808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 auf ein Post-</a:t>
            </a:r>
            <a:r>
              <a:rPr lang="de-DE" dirty="0" err="1" smtClean="0"/>
              <a:t>it</a:t>
            </a:r>
            <a:r>
              <a:rPr lang="de-DE" dirty="0" smtClean="0"/>
              <a:t> deine… </a:t>
            </a:r>
          </a:p>
          <a:p>
            <a:pPr algn="ctr"/>
            <a:endParaRPr lang="de-DE" dirty="0" smtClean="0"/>
          </a:p>
          <a:p>
            <a:pPr algn="ctr"/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Ideen/Fragen/Gedanken…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 und klebe sie auf das Plakat.</a:t>
            </a:r>
            <a:endParaRPr lang="de-DE" dirty="0"/>
          </a:p>
        </p:txBody>
      </p:sp>
      <p:pic>
        <p:nvPicPr>
          <p:cNvPr id="2050" name="Picture 2" descr="Farbiges Post It Notizpapier Mit Abgerundeten Kanten Und Haftnotizen Für  Erinnerungen, Haftnotiz, Post It Notiz, Veröffentliche Es PNG Bild und  Clipart zum kostenlosen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58" y="24208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5364088" y="3933056"/>
            <a:ext cx="2232248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Classroom</a:t>
            </a:r>
            <a:r>
              <a:rPr lang="de-DE" dirty="0" smtClean="0"/>
              <a:t> </a:t>
            </a:r>
            <a:r>
              <a:rPr lang="de-DE" dirty="0" err="1" smtClean="0"/>
              <a:t>Managment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Classroom</a:t>
            </a:r>
            <a:r>
              <a:rPr lang="de-DE" dirty="0"/>
              <a:t> Management</a:t>
            </a:r>
            <a:br>
              <a:rPr lang="de-DE" dirty="0"/>
            </a:br>
            <a:r>
              <a:rPr lang="de-DE" dirty="0"/>
              <a:t>Die junge Lehrerin am ersten Schultag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06152" cy="4572000"/>
          </a:xfrm>
        </p:spPr>
        <p:txBody>
          <a:bodyPr/>
          <a:lstStyle/>
          <a:p>
            <a:pPr marL="0" lvl="0" indent="0" algn="just" defTabSz="457200">
              <a:spcBef>
                <a:spcPts val="0"/>
              </a:spcBef>
              <a:buClrTx/>
              <a:buSzTx/>
              <a:buNone/>
              <a:defRPr sz="2800"/>
            </a:pPr>
            <a:r>
              <a:rPr lang="de-DE" sz="2800" dirty="0">
                <a:solidFill>
                  <a:prstClr val="black"/>
                </a:solidFill>
                <a:latin typeface="Calibri"/>
              </a:rPr>
              <a:t>Situation:</a:t>
            </a:r>
          </a:p>
          <a:p>
            <a:pPr marL="800100" lvl="1" indent="-342900" defTabSz="457200">
              <a:spcBef>
                <a:spcPts val="0"/>
              </a:spcBef>
              <a:buClrTx/>
              <a:buSzTx/>
              <a:buBlip>
                <a:blip r:embed="rId2"/>
              </a:buBlip>
              <a:defRPr sz="2000"/>
            </a:pPr>
            <a:r>
              <a:rPr lang="de-DE" sz="2000" dirty="0">
                <a:solidFill>
                  <a:prstClr val="black"/>
                </a:solidFill>
                <a:latin typeface="Calibri"/>
              </a:rPr>
              <a:t>Erster Tag an der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Schule</a:t>
            </a:r>
          </a:p>
          <a:p>
            <a:pPr marL="800100" lvl="1" indent="-342900" defTabSz="457200">
              <a:spcBef>
                <a:spcPts val="0"/>
              </a:spcBef>
              <a:buClrTx/>
              <a:buSzTx/>
              <a:buBlip>
                <a:blip r:embed="rId2"/>
              </a:buBlip>
              <a:defRPr sz="2000"/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Unsicherheit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aber klarer Plan für den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Unterricht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800100" lvl="1" indent="-342900" defTabSz="457200">
              <a:spcBef>
                <a:spcPts val="0"/>
              </a:spcBef>
              <a:buClrTx/>
              <a:buSzTx/>
              <a:buBlip>
                <a:blip r:embed="rId2"/>
              </a:buBlip>
              <a:defRPr sz="2000"/>
            </a:pPr>
            <a:r>
              <a:rPr lang="de-DE" sz="2000" dirty="0">
                <a:solidFill>
                  <a:prstClr val="black"/>
                </a:solidFill>
                <a:latin typeface="Calibri"/>
              </a:rPr>
              <a:t>Moderne, selbstbewusste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Lehrkraft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800100" lvl="1" indent="-342900" defTabSz="457200">
              <a:spcBef>
                <a:spcPts val="0"/>
              </a:spcBef>
              <a:buClrTx/>
              <a:buSzTx/>
              <a:buBlip>
                <a:blip r:embed="rId2"/>
              </a:buBlip>
              <a:defRPr sz="2000"/>
            </a:pPr>
            <a:r>
              <a:rPr lang="de-DE" sz="2000" dirty="0">
                <a:solidFill>
                  <a:prstClr val="black"/>
                </a:solidFill>
                <a:latin typeface="Calibri"/>
              </a:rPr>
              <a:t>Gutes </a:t>
            </a:r>
            <a:r>
              <a:rPr lang="de-DE" sz="2000" dirty="0" err="1">
                <a:solidFill>
                  <a:prstClr val="black"/>
                </a:solidFill>
                <a:latin typeface="Calibri"/>
              </a:rPr>
              <a:t>Classroom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Management entscheidet über den 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Unterrichtserfolg.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2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Elefant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04" y="1772816"/>
            <a:ext cx="704215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ine Ecke des Rechtecks schneiden 3"/>
          <p:cNvSpPr/>
          <p:nvPr/>
        </p:nvSpPr>
        <p:spPr>
          <a:xfrm rot="20202701">
            <a:off x="235089" y="3574237"/>
            <a:ext cx="2808312" cy="1224136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Sei ein Elefant!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6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Präsenz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64059C60-7750-EA64-EC6D-3856AEB098A8}"/>
              </a:ext>
            </a:extLst>
          </p:cNvPr>
          <p:cNvSpPr txBox="1"/>
          <p:nvPr/>
        </p:nvSpPr>
        <p:spPr>
          <a:xfrm>
            <a:off x="611560" y="1556792"/>
            <a:ext cx="493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1">
                    <a:lumMod val="50000"/>
                  </a:schemeClr>
                </a:solidFill>
              </a:rPr>
              <a:t>Der Elefant ist präsent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9B86364F-2B6B-35B9-8D5C-F282DB185139}"/>
              </a:ext>
            </a:extLst>
          </p:cNvPr>
          <p:cNvSpPr txBox="1"/>
          <p:nvPr/>
        </p:nvSpPr>
        <p:spPr>
          <a:xfrm>
            <a:off x="683568" y="2564904"/>
            <a:ext cx="7687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Meine Präsenz im Raum und in der Begegnung mit anderen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1470"/>
            <a:ext cx="31035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900807A7-55E0-82DD-9D2E-4115F8FE24D1}"/>
              </a:ext>
            </a:extLst>
          </p:cNvPr>
          <p:cNvSpPr txBox="1"/>
          <p:nvPr/>
        </p:nvSpPr>
        <p:spPr>
          <a:xfrm>
            <a:off x="728421" y="5466255"/>
            <a:ext cx="7515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ym typeface="Wingdings" pitchFamily="2" charset="2"/>
              </a:rPr>
              <a:t> </a:t>
            </a:r>
            <a:r>
              <a:rPr lang="de-DE" sz="2400" dirty="0"/>
              <a:t>Präsenz im Schulalltag ist </a:t>
            </a:r>
            <a:r>
              <a:rPr lang="de-DE" sz="2400" b="1" dirty="0"/>
              <a:t>Professionalisierung</a:t>
            </a:r>
            <a:r>
              <a:rPr lang="de-DE" sz="2400" dirty="0"/>
              <a:t> unserer </a:t>
            </a:r>
            <a:r>
              <a:rPr lang="de-DE" sz="2400" dirty="0" err="1"/>
              <a:t>Lehrendenrolle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5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611</Words>
  <Application>Microsoft Office PowerPoint</Application>
  <PresentationFormat>Bildschirmpräsentation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Cronus</vt:lpstr>
      <vt:lpstr>Classroom Management</vt:lpstr>
      <vt:lpstr>Tagestransparenz</vt:lpstr>
      <vt:lpstr>Was wäre wenn? Würdest du lieber?</vt:lpstr>
      <vt:lpstr>Kurzer Einblick in die Lerngruppe</vt:lpstr>
      <vt:lpstr>Hospitation</vt:lpstr>
      <vt:lpstr>Eigener Beitrag</vt:lpstr>
      <vt:lpstr>Classroom Management Die junge Lehrerin am ersten Schultag</vt:lpstr>
      <vt:lpstr>Der Elefant</vt:lpstr>
      <vt:lpstr>Meine Präsenz</vt:lpstr>
      <vt:lpstr>  Tipps und Tricks                                                                       Frank Hielscher</vt:lpstr>
      <vt:lpstr>  Tipps und Tricks                                                                       Frank Hielscher</vt:lpstr>
      <vt:lpstr>Gehe die Treppe selbstbewusst nach oben und sei ein Elefant , wenn du durch die Tür gehst.</vt:lpstr>
      <vt:lpstr>Jacob S. Kounin</vt:lpstr>
      <vt:lpstr>Kounin: Zentrale Prinzipien</vt:lpstr>
      <vt:lpstr>Carolyn Evertson</vt:lpstr>
      <vt:lpstr>John A. C. Hattie</vt:lpstr>
      <vt:lpstr>Visible Learning – Lernen sichtbar machen</vt:lpstr>
      <vt:lpstr>Post it´s zu Themen vom Classroom Managment</vt:lpstr>
      <vt:lpstr>Lapbook gestalten</vt:lpstr>
      <vt:lpstr>Vorstellung</vt:lpstr>
      <vt:lpstr>Feedback</vt:lpstr>
    </vt:vector>
  </TitlesOfParts>
  <Company>Schule am Heidenberger Teich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</dc:title>
  <dc:creator>Julie Dannheim</dc:creator>
  <cp:lastModifiedBy>Julie Dannheim</cp:lastModifiedBy>
  <cp:revision>28</cp:revision>
  <dcterms:created xsi:type="dcterms:W3CDTF">2026-03-14T11:23:39Z</dcterms:created>
  <dcterms:modified xsi:type="dcterms:W3CDTF">2026-04-15T13:22:36Z</dcterms:modified>
</cp:coreProperties>
</file>