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</p:sldMasterIdLst>
  <p:notesMasterIdLst>
    <p:notesMasterId r:id="rId30"/>
  </p:notesMasterIdLst>
  <p:sldIdLst>
    <p:sldId id="258" r:id="rId2"/>
    <p:sldId id="422" r:id="rId3"/>
    <p:sldId id="423" r:id="rId4"/>
    <p:sldId id="428" r:id="rId5"/>
    <p:sldId id="424" r:id="rId6"/>
    <p:sldId id="425" r:id="rId7"/>
    <p:sldId id="426" r:id="rId8"/>
    <p:sldId id="433" r:id="rId9"/>
    <p:sldId id="427" r:id="rId10"/>
    <p:sldId id="348" r:id="rId11"/>
    <p:sldId id="419" r:id="rId12"/>
    <p:sldId id="434" r:id="rId13"/>
    <p:sldId id="417" r:id="rId14"/>
    <p:sldId id="349" r:id="rId15"/>
    <p:sldId id="429" r:id="rId16"/>
    <p:sldId id="351" r:id="rId17"/>
    <p:sldId id="413" r:id="rId18"/>
    <p:sldId id="350" r:id="rId19"/>
    <p:sldId id="415" r:id="rId20"/>
    <p:sldId id="416" r:id="rId21"/>
    <p:sldId id="420" r:id="rId22"/>
    <p:sldId id="414" r:id="rId23"/>
    <p:sldId id="430" r:id="rId24"/>
    <p:sldId id="431" r:id="rId25"/>
    <p:sldId id="392" r:id="rId26"/>
    <p:sldId id="410" r:id="rId27"/>
    <p:sldId id="411" r:id="rId28"/>
    <p:sldId id="43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7D5"/>
    <a:srgbClr val="CC0066"/>
    <a:srgbClr val="CC0099"/>
    <a:srgbClr val="008CCF"/>
    <a:srgbClr val="006DA2"/>
    <a:srgbClr val="CCE9F2"/>
    <a:srgbClr val="45A8D9"/>
    <a:srgbClr val="A4ADB6"/>
    <a:srgbClr val="BBB2AB"/>
    <a:srgbClr val="008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1455" autoAdjust="0"/>
  </p:normalViewPr>
  <p:slideViewPr>
    <p:cSldViewPr snapToGrid="0" showGuides="1">
      <p:cViewPr>
        <p:scale>
          <a:sx n="112" d="100"/>
          <a:sy n="112" d="100"/>
        </p:scale>
        <p:origin x="-816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3CE6E-2B66-4BBF-AA5F-C610821FA37B}" type="datetimeFigureOut">
              <a:rPr lang="de-DE" smtClean="0"/>
              <a:t>04.05.2025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1B259-718E-41BC-9A97-1627054B12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7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52C1EFC8-29E7-04A7-20A5-B5D1752748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="" xmlns:a16="http://schemas.microsoft.com/office/drawing/2014/main" id="{5AF89A6B-6D78-73A8-F8CF-535729D39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Arial" panose="020B0604020202020204" pitchFamily="34" charset="0"/>
              </a:rPr>
              <a:t>Was hat gut geklappt? Was bereitete Schwierigkeiten und warum?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DE" dirty="0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5"/>
            <a:ext cx="12192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10074" y="0"/>
            <a:ext cx="12213209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8275971" y="134684"/>
            <a:ext cx="29370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de-DE" sz="12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12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22286"/>
            <a:ext cx="103632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786604"/>
            <a:ext cx="103632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42849" y="6173054"/>
            <a:ext cx="48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42849" y="6464164"/>
            <a:ext cx="384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1888058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84" y="225425"/>
            <a:ext cx="1056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4680"/>
            <a:ext cx="5181600" cy="4032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44675"/>
            <a:ext cx="51816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7E6961B8-E763-4621-9D5D-38F66A348052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248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817084" y="225424"/>
            <a:ext cx="1056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B7E06C08-2B17-43F1-A072-02A8688504CF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54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4C555C-37E2-44ED-BE6C-12A21C01C579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25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3"/>
            <a:ext cx="12192000" cy="603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2F1D57B-2905-4E99-8DD2-DA23D35CE01F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8175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683803"/>
            <a:ext cx="12192000" cy="4348518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844680"/>
            <a:ext cx="10515600" cy="27178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28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B4B845-6DC3-45BC-9049-17AD7992C39F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341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ischen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225425"/>
            <a:ext cx="1056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917" y="1844675"/>
            <a:ext cx="10560000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917" y="2809461"/>
            <a:ext cx="1056000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026D32B0-575C-43B7-B8BD-48B68FBBD667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789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84" y="225425"/>
            <a:ext cx="1056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44675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09461"/>
            <a:ext cx="5157787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844675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835275"/>
            <a:ext cx="5183188" cy="304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96C799F4-74F0-4B8C-938F-5A0C36883B70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7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18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9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44679"/>
            <a:ext cx="3932237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44675"/>
            <a:ext cx="6172200" cy="40163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041918"/>
            <a:ext cx="3932237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3F28847-7BF0-413E-A4B4-C02469266E58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8491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844675"/>
            <a:ext cx="6172200" cy="401637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1844679"/>
            <a:ext cx="3932237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041918"/>
            <a:ext cx="3932237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5DF68FC-774B-4D41-A04C-46D2580C019C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97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Eingekerbter Richtungspfeil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tif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5A918E5-D937-4385-B3C1-9CE1C1F817BB}" type="datetime1">
              <a:rPr lang="de-DE" smtClean="0"/>
              <a:t>04.05.2025</a:t>
            </a:fld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de-DE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r>
              <a:rPr lang="de-DE" smtClean="0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3B83511D-8196-4682-A40F-0C342EC59218}"/>
              </a:ext>
            </a:extLst>
          </p:cNvPr>
          <p:cNvSpPr/>
          <p:nvPr userDrawn="1"/>
        </p:nvSpPr>
        <p:spPr>
          <a:xfrm>
            <a:off x="0" y="1683803"/>
            <a:ext cx="12192000" cy="4348518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44" y="6268823"/>
            <a:ext cx="1407859" cy="4526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64" r:id="rId13"/>
    <p:sldLayoutId id="2147483666" r:id="rId14"/>
    <p:sldLayoutId id="2147483671" r:id="rId15"/>
    <p:sldLayoutId id="2147483667" r:id="rId16"/>
    <p:sldLayoutId id="2147483663" r:id="rId17"/>
    <p:sldLayoutId id="2147483670" r:id="rId18"/>
    <p:sldLayoutId id="2147483665" r:id="rId19"/>
    <p:sldLayoutId id="2147483668" r:id="rId20"/>
    <p:sldLayoutId id="2147483669" r:id="rId2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D862E12-A9AD-4F60-AF47-57F046D6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600" b="1" dirty="0" smtClean="0">
                <a:solidFill>
                  <a:srgbClr val="3AB7D5"/>
                </a:solidFill>
              </a:rPr>
              <a:t>Gesprächsführung </a:t>
            </a:r>
            <a:r>
              <a:rPr lang="de-DE" sz="6600" b="1" dirty="0">
                <a:solidFill>
                  <a:srgbClr val="3AB7D5"/>
                </a:solidFill>
              </a:rPr>
              <a:t>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A6476B11-92CB-44B5-96F8-BB3DBB49C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599" y="3658670"/>
            <a:ext cx="10363200" cy="1537723"/>
          </a:xfrm>
        </p:spPr>
        <p:txBody>
          <a:bodyPr>
            <a:normAutofit/>
          </a:bodyPr>
          <a:lstStyle/>
          <a:p>
            <a:pPr algn="r"/>
            <a: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Schwerpunkt Beratung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6" y="2835804"/>
            <a:ext cx="4572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127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67" y="1120420"/>
            <a:ext cx="4199466" cy="279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9">
            <a:extLst>
              <a:ext uri="{FF2B5EF4-FFF2-40B4-BE49-F238E27FC236}">
                <a16:creationId xmlns="" xmlns:a16="http://schemas.microsoft.com/office/drawing/2014/main" id="{70A13433-B424-2D92-1614-D9EB87B517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3225" y="1734608"/>
            <a:ext cx="8642350" cy="262572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de-DE" altLang="de-DE" dirty="0"/>
              <a:t>Sprechen ist Verhalten. Schweigen ist Verhalten.</a:t>
            </a:r>
          </a:p>
          <a:p>
            <a:pPr>
              <a:lnSpc>
                <a:spcPct val="150000"/>
              </a:lnSpc>
            </a:pPr>
            <a:r>
              <a:rPr lang="de-DE" altLang="de-DE" dirty="0"/>
              <a:t>Zuhören ist Verhalten. Weghören ist Verhalten.</a:t>
            </a:r>
          </a:p>
          <a:p>
            <a:pPr>
              <a:lnSpc>
                <a:spcPct val="150000"/>
              </a:lnSpc>
            </a:pPr>
            <a:r>
              <a:rPr lang="de-DE" altLang="de-DE" dirty="0"/>
              <a:t>Zuwenden ist Verhalten. Abwenden ist Verhalten.</a:t>
            </a:r>
            <a:endParaRPr lang="de-DE" altLang="de-DE" b="1" dirty="0"/>
          </a:p>
          <a:p>
            <a:pPr marL="109728" indent="0">
              <a:lnSpc>
                <a:spcPct val="90000"/>
              </a:lnSpc>
              <a:buNone/>
            </a:pPr>
            <a:endParaRPr lang="de-DE" altLang="de-DE" dirty="0"/>
          </a:p>
        </p:txBody>
      </p:sp>
      <p:sp>
        <p:nvSpPr>
          <p:cNvPr id="8194" name="Rectangle 88">
            <a:extLst>
              <a:ext uri="{FF2B5EF4-FFF2-40B4-BE49-F238E27FC236}">
                <a16:creationId xmlns="" xmlns:a16="http://schemas.microsoft.com/office/drawing/2014/main" id="{9323C494-F528-E30F-D17A-94522E440E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sz="5400" b="1" dirty="0"/>
              <a:t>Paul Watzlawick (*</a:t>
            </a:r>
            <a:r>
              <a:rPr lang="de-DE" altLang="de-DE" sz="5400" dirty="0" smtClean="0"/>
              <a:t>1921  †2007</a:t>
            </a:r>
            <a:r>
              <a:rPr lang="de-DE" altLang="de-DE" sz="5400" dirty="0"/>
              <a:t>)</a:t>
            </a:r>
            <a:r>
              <a:rPr lang="de-DE" altLang="de-DE" sz="1800" dirty="0"/>
              <a:t/>
            </a:r>
            <a:br>
              <a:rPr lang="de-DE" altLang="de-DE" sz="1800" dirty="0"/>
            </a:br>
            <a:endParaRPr lang="de-DE" altLang="de-DE" sz="3200" dirty="0"/>
          </a:p>
        </p:txBody>
      </p:sp>
      <p:sp>
        <p:nvSpPr>
          <p:cNvPr id="2" name="Abgerundetes Rechteck 1"/>
          <p:cNvSpPr/>
          <p:nvPr/>
        </p:nvSpPr>
        <p:spPr>
          <a:xfrm>
            <a:off x="2971799" y="4360333"/>
            <a:ext cx="6663267" cy="1371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Man kann nicht </a:t>
            </a:r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nicht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kommunizieren.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09600" y="1295401"/>
            <a:ext cx="10972800" cy="4961466"/>
          </a:xfrm>
        </p:spPr>
        <p:txBody>
          <a:bodyPr>
            <a:normAutofit fontScale="77500" lnSpcReduction="20000"/>
          </a:bodyPr>
          <a:lstStyle/>
          <a:p>
            <a:r>
              <a:rPr lang="de-DE" dirty="0" smtClean="0"/>
              <a:t>Paul </a:t>
            </a:r>
            <a:r>
              <a:rPr lang="de-DE" dirty="0"/>
              <a:t>Watzlawick war ein bedeutender </a:t>
            </a:r>
            <a:r>
              <a:rPr lang="de-DE" dirty="0" smtClean="0"/>
              <a:t>Kommunikationswissenschaftler</a:t>
            </a:r>
          </a:p>
          <a:p>
            <a:r>
              <a:rPr lang="de-DE" dirty="0" smtClean="0"/>
              <a:t>bekanntesten  </a:t>
            </a:r>
            <a:r>
              <a:rPr lang="de-DE" dirty="0"/>
              <a:t>Theorien ist die </a:t>
            </a:r>
            <a:r>
              <a:rPr lang="de-DE" dirty="0" smtClean="0"/>
              <a:t>„Fünf </a:t>
            </a:r>
            <a:r>
              <a:rPr lang="de-DE" dirty="0"/>
              <a:t>Axiome der </a:t>
            </a:r>
            <a:r>
              <a:rPr lang="de-DE" dirty="0" smtClean="0"/>
              <a:t>Kommunikation“</a:t>
            </a:r>
            <a:endParaRPr lang="de-DE" dirty="0" smtClean="0"/>
          </a:p>
          <a:p>
            <a:pPr marL="109728" indent="0">
              <a:buNone/>
            </a:pPr>
            <a:endParaRPr lang="de-DE" sz="1300" b="1" dirty="0"/>
          </a:p>
          <a:p>
            <a:pPr marL="624078" indent="-514350">
              <a:lnSpc>
                <a:spcPct val="170000"/>
              </a:lnSpc>
              <a:buFont typeface="+mj-lt"/>
              <a:buAutoNum type="arabicPeriod"/>
            </a:pPr>
            <a:r>
              <a:rPr lang="de-DE" b="1" dirty="0"/>
              <a:t>    Man kann nicht </a:t>
            </a:r>
            <a:r>
              <a:rPr lang="de-DE" b="1" dirty="0" err="1"/>
              <a:t>nicht</a:t>
            </a:r>
            <a:r>
              <a:rPr lang="de-DE" b="1" dirty="0"/>
              <a:t> </a:t>
            </a:r>
            <a:r>
              <a:rPr lang="de-DE" b="1" dirty="0" smtClean="0"/>
              <a:t>kommunizieren.</a:t>
            </a:r>
            <a:endParaRPr lang="de-DE" b="1" dirty="0"/>
          </a:p>
          <a:p>
            <a:pPr marL="624078" indent="-514350">
              <a:lnSpc>
                <a:spcPct val="170000"/>
              </a:lnSpc>
              <a:buFont typeface="+mj-lt"/>
              <a:buAutoNum type="arabicPeriod"/>
            </a:pPr>
            <a:r>
              <a:rPr lang="de-DE" b="1" dirty="0"/>
              <a:t>    Jede Kommunikation hat einen Inhalts- und </a:t>
            </a:r>
            <a:r>
              <a:rPr lang="de-DE" b="1" dirty="0" smtClean="0"/>
              <a:t>einen Beziehungsaspekt.</a:t>
            </a:r>
          </a:p>
          <a:p>
            <a:pPr marL="624078" indent="-514350">
              <a:lnSpc>
                <a:spcPct val="170000"/>
              </a:lnSpc>
              <a:buFont typeface="+mj-lt"/>
              <a:buAutoNum type="arabicPeriod"/>
            </a:pPr>
            <a:r>
              <a:rPr lang="de-DE" b="1" dirty="0" smtClean="0"/>
              <a:t>    </a:t>
            </a:r>
            <a:r>
              <a:rPr lang="de-DE" b="1" dirty="0"/>
              <a:t>Kommunikation ist immer Ursache und </a:t>
            </a:r>
            <a:r>
              <a:rPr lang="de-DE" b="1" dirty="0" smtClean="0"/>
              <a:t>Wirkung.</a:t>
            </a:r>
            <a:endParaRPr lang="de-DE" b="1" dirty="0"/>
          </a:p>
          <a:p>
            <a:pPr marL="624078" indent="-514350">
              <a:lnSpc>
                <a:spcPct val="170000"/>
              </a:lnSpc>
              <a:buFont typeface="+mj-lt"/>
              <a:buAutoNum type="arabicPeriod"/>
            </a:pPr>
            <a:r>
              <a:rPr lang="de-DE" b="1" dirty="0"/>
              <a:t>    Menschliche Kommunikation ist digital und </a:t>
            </a:r>
            <a:r>
              <a:rPr lang="de-DE" b="1" dirty="0" smtClean="0"/>
              <a:t>analog.</a:t>
            </a:r>
          </a:p>
          <a:p>
            <a:pPr marL="624078" indent="-514350">
              <a:lnSpc>
                <a:spcPct val="170000"/>
              </a:lnSpc>
              <a:buFont typeface="+mj-lt"/>
              <a:buAutoNum type="arabicPeriod"/>
            </a:pPr>
            <a:r>
              <a:rPr lang="de-DE" b="1" dirty="0" smtClean="0"/>
              <a:t>    </a:t>
            </a:r>
            <a:r>
              <a:rPr lang="de-DE" b="1" dirty="0"/>
              <a:t>Kommunikation ist symmetrisch oder </a:t>
            </a:r>
            <a:r>
              <a:rPr lang="de-DE" b="1" dirty="0" smtClean="0"/>
              <a:t>komplementär.</a:t>
            </a:r>
            <a:endParaRPr lang="de-DE" b="1" dirty="0"/>
          </a:p>
          <a:p>
            <a:pPr marL="624078" indent="-514350">
              <a:lnSpc>
                <a:spcPct val="170000"/>
              </a:lnSpc>
              <a:buFont typeface="+mj-lt"/>
              <a:buAutoNum type="arabicPeriod"/>
            </a:pPr>
            <a:endParaRPr lang="de-DE" sz="1600" b="1" dirty="0"/>
          </a:p>
          <a:p>
            <a:r>
              <a:rPr lang="de-DE" dirty="0" smtClean="0"/>
              <a:t>Missverständnisse </a:t>
            </a:r>
            <a:r>
              <a:rPr lang="de-DE" dirty="0"/>
              <a:t>oft durch die Art der Kommunikation entstehen und dass Veränderungen in der Kommunikation zu Veränderungen in Beziehungen führen können.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Kurze Info zu Paul </a:t>
            </a:r>
            <a:r>
              <a:rPr lang="de-DE" dirty="0" err="1" smtClean="0"/>
              <a:t>Watzlawik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535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93" y="1608138"/>
            <a:ext cx="892181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446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E81F06F-C0C2-E828-EA7A-0F3BA78D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b="1" dirty="0"/>
              <a:t>Nonverbale Kommunikation und ihre Bedeutung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895E1D02-14BC-64B2-4719-40FD3F556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1500335"/>
            <a:ext cx="8821746" cy="4629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47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954FE29-3E48-0146-EDB5-05F09FF5E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b="1" dirty="0"/>
              <a:t>Das Kommunikationsmodell von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Schulz </a:t>
            </a:r>
            <a:r>
              <a:rPr lang="de-DE" sz="4000" b="1" dirty="0"/>
              <a:t>von </a:t>
            </a:r>
            <a:r>
              <a:rPr lang="de-DE" sz="4000" b="1" dirty="0" smtClean="0"/>
              <a:t>Thun (* 1944)</a:t>
            </a:r>
            <a:endParaRPr lang="de-DE" sz="4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23" y="1776413"/>
            <a:ext cx="10562428" cy="402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33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riot_ Das Ei ist hart! (360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6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1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="" xmlns:a16="http://schemas.microsoft.com/office/drawing/2014/main" id="{1C71DF36-E95C-478D-8520-3694A98D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42" y="308877"/>
            <a:ext cx="8536058" cy="631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rechts 4"/>
          <p:cNvSpPr/>
          <p:nvPr/>
        </p:nvSpPr>
        <p:spPr>
          <a:xfrm>
            <a:off x="270933" y="1828800"/>
            <a:ext cx="1454609" cy="55033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51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="" xmlns:a16="http://schemas.microsoft.com/office/drawing/2014/main" id="{47A0E2DB-AED5-BDDA-3D2B-E24BD2DB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65" y="353974"/>
            <a:ext cx="8625002" cy="627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5" y="1898121"/>
            <a:ext cx="16160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6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23244" r="4934" b="21836"/>
          <a:stretch/>
        </p:blipFill>
        <p:spPr bwMode="auto">
          <a:xfrm>
            <a:off x="9500650" y="5012666"/>
            <a:ext cx="2585515" cy="154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E07B50EC-9246-7235-CA24-7F63FDDC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467"/>
            <a:ext cx="10972800" cy="1143000"/>
          </a:xfrm>
        </p:spPr>
        <p:txBody>
          <a:bodyPr>
            <a:normAutofit/>
          </a:bodyPr>
          <a:lstStyle/>
          <a:p>
            <a:r>
              <a:rPr lang="de-DE" sz="3600" b="1" dirty="0"/>
              <a:t>Loriot „Das Ei ist hart“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4251323" y="660400"/>
            <a:ext cx="3386667" cy="126153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Sachinformation</a:t>
            </a:r>
          </a:p>
          <a:p>
            <a:pPr algn="ctr"/>
            <a:r>
              <a:rPr lang="de-DE" sz="28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Das Ei ist zu hart.</a:t>
            </a:r>
            <a:endParaRPr lang="de-DE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165630" y="2201334"/>
            <a:ext cx="3534303" cy="184573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rgbClr val="006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Selbstoffenbarung</a:t>
            </a:r>
          </a:p>
          <a:p>
            <a:pPr algn="ctr"/>
            <a:r>
              <a:rPr lang="de-DE" sz="28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Ich bin unzufrieden, denn ich möchte ein weiches Ei essen.</a:t>
            </a:r>
            <a:endParaRPr lang="de-DE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4049174" y="4351867"/>
            <a:ext cx="3969812" cy="2209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Beziehungshinweis</a:t>
            </a:r>
          </a:p>
          <a:p>
            <a:pPr algn="ctr"/>
            <a:r>
              <a:rPr lang="de-DE" sz="28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Du bist eine schlechte Hausfrau. Ich hätte das Ei nach einer genauen Zeit gekocht.</a:t>
            </a:r>
            <a:endParaRPr lang="de-DE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8183032" y="2354527"/>
            <a:ext cx="3903133" cy="13901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Appel</a:t>
            </a:r>
          </a:p>
          <a:p>
            <a:pPr algn="ctr"/>
            <a:r>
              <a:rPr lang="de-DE" sz="28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Mach mir ein weiches Ei!</a:t>
            </a:r>
            <a:endParaRPr lang="de-DE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4724397" y="2611966"/>
            <a:ext cx="2616201" cy="1024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Nachricht</a:t>
            </a:r>
          </a:p>
          <a:p>
            <a:pPr algn="ctr"/>
            <a:r>
              <a:rPr lang="de-DE" sz="2800" i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Das Ei ist hart.</a:t>
            </a:r>
            <a:endParaRPr lang="de-DE" sz="2800" i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Eingekerbter Richtungspfeil 5"/>
          <p:cNvSpPr/>
          <p:nvPr/>
        </p:nvSpPr>
        <p:spPr>
          <a:xfrm rot="10800000">
            <a:off x="3984620" y="2565400"/>
            <a:ext cx="457200" cy="863600"/>
          </a:xfrm>
          <a:prstGeom prst="chevron">
            <a:avLst/>
          </a:prstGeom>
          <a:solidFill>
            <a:srgbClr val="006DA2"/>
          </a:solidFill>
          <a:ln>
            <a:solidFill>
              <a:srgbClr val="008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Eingekerbter Richtungspfeil 14"/>
          <p:cNvSpPr/>
          <p:nvPr/>
        </p:nvSpPr>
        <p:spPr>
          <a:xfrm>
            <a:off x="7523687" y="2565400"/>
            <a:ext cx="457200" cy="863600"/>
          </a:xfrm>
          <a:prstGeom prst="chevron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" name="Eingekerbter Richtungspfeil 15"/>
          <p:cNvSpPr/>
          <p:nvPr/>
        </p:nvSpPr>
        <p:spPr>
          <a:xfrm rot="16200000">
            <a:off x="5803897" y="1769534"/>
            <a:ext cx="457200" cy="863600"/>
          </a:xfrm>
          <a:prstGeom prst="chevron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Eingekerbter Richtungspfeil 16"/>
          <p:cNvSpPr/>
          <p:nvPr/>
        </p:nvSpPr>
        <p:spPr>
          <a:xfrm rot="5400000">
            <a:off x="5803897" y="3541450"/>
            <a:ext cx="457200" cy="863600"/>
          </a:xfrm>
          <a:prstGeom prst="chevron">
            <a:avLst/>
          </a:prstGeom>
          <a:solidFill>
            <a:srgbClr val="FFC0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5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D7B704C-7BBD-67DC-A85B-E52960A7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Aktives zuhören</a:t>
            </a:r>
          </a:p>
        </p:txBody>
      </p:sp>
      <p:sp>
        <p:nvSpPr>
          <p:cNvPr id="3" name="Abgerundetes Rechteck 2"/>
          <p:cNvSpPr/>
          <p:nvPr/>
        </p:nvSpPr>
        <p:spPr>
          <a:xfrm>
            <a:off x="203201" y="1295399"/>
            <a:ext cx="1778000" cy="108373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„Schnabel halten!“</a:t>
            </a:r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>
            <a:off x="2590799" y="1841497"/>
            <a:ext cx="1769533" cy="9398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Ohren auf!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719666" y="3107265"/>
            <a:ext cx="2277533" cy="1524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Zugewandte &amp; offene Körperhaltung</a:t>
            </a:r>
            <a:endParaRPr lang="de-DE" dirty="0"/>
          </a:p>
        </p:txBody>
      </p:sp>
      <p:sp>
        <p:nvSpPr>
          <p:cNvPr id="7" name="Abgerundetes Rechteck 6"/>
          <p:cNvSpPr/>
          <p:nvPr/>
        </p:nvSpPr>
        <p:spPr>
          <a:xfrm>
            <a:off x="4690534" y="3107266"/>
            <a:ext cx="2582333" cy="76199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Blickkontakt anbieten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>
          <a:xfrm>
            <a:off x="1248833" y="5020733"/>
            <a:ext cx="2552701" cy="66040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</a:t>
            </a:r>
            <a:r>
              <a:rPr lang="de-DE" dirty="0" smtClean="0"/>
              <a:t>onverbal begleiten</a:t>
            </a:r>
            <a:endParaRPr lang="de-DE" dirty="0"/>
          </a:p>
        </p:txBody>
      </p:sp>
      <p:sp>
        <p:nvSpPr>
          <p:cNvPr id="9" name="Abgerundetes Rechteck 8"/>
          <p:cNvSpPr/>
          <p:nvPr/>
        </p:nvSpPr>
        <p:spPr>
          <a:xfrm>
            <a:off x="5613399" y="1295396"/>
            <a:ext cx="2506134" cy="101600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Ohne Unterbrechung zuhören</a:t>
            </a:r>
            <a:endParaRPr lang="de-DE" dirty="0"/>
          </a:p>
        </p:txBody>
      </p:sp>
      <p:sp>
        <p:nvSpPr>
          <p:cNvPr id="10" name="Abgerundetes Rechteck 9"/>
          <p:cNvSpPr/>
          <p:nvPr/>
        </p:nvSpPr>
        <p:spPr>
          <a:xfrm>
            <a:off x="5219699" y="4715933"/>
            <a:ext cx="3293534" cy="85513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Spontane Reaktionen kontrollieren</a:t>
            </a:r>
            <a:endParaRPr lang="de-DE" dirty="0"/>
          </a:p>
        </p:txBody>
      </p:sp>
      <p:sp>
        <p:nvSpPr>
          <p:cNvPr id="11" name="Abgerundetes Rechteck 10"/>
          <p:cNvSpPr/>
          <p:nvPr/>
        </p:nvSpPr>
        <p:spPr>
          <a:xfrm>
            <a:off x="8737600" y="2065866"/>
            <a:ext cx="3081866" cy="1422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Inhalte neutral wiedergeben – ohne Wertung / ohne eigene Meinung</a:t>
            </a:r>
            <a:endParaRPr lang="de-DE" dirty="0"/>
          </a:p>
        </p:txBody>
      </p:sp>
      <p:sp>
        <p:nvSpPr>
          <p:cNvPr id="12" name="Abgerundetes Rechteck 11"/>
          <p:cNvSpPr/>
          <p:nvPr/>
        </p:nvSpPr>
        <p:spPr>
          <a:xfrm>
            <a:off x="9237133" y="4000499"/>
            <a:ext cx="2531533" cy="1041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Pausen/Schweigen ertragen und zulassen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8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Ankommen</a:t>
            </a:r>
          </a:p>
          <a:p>
            <a:r>
              <a:rPr lang="de-DE" dirty="0" smtClean="0"/>
              <a:t>Begrüßung</a:t>
            </a:r>
          </a:p>
          <a:p>
            <a:r>
              <a:rPr lang="de-DE" dirty="0" smtClean="0"/>
              <a:t>Austausch</a:t>
            </a:r>
          </a:p>
          <a:p>
            <a:r>
              <a:rPr lang="de-DE" dirty="0" smtClean="0"/>
              <a:t>Tagebuch</a:t>
            </a:r>
          </a:p>
          <a:p>
            <a:r>
              <a:rPr lang="de-DE" dirty="0" smtClean="0"/>
              <a:t>Unterrichtsbesuch</a:t>
            </a:r>
          </a:p>
          <a:p>
            <a:r>
              <a:rPr lang="de-DE" dirty="0" smtClean="0"/>
              <a:t>Unterrichtsbesprechung</a:t>
            </a:r>
          </a:p>
          <a:p>
            <a:r>
              <a:rPr lang="de-DE" dirty="0" smtClean="0"/>
              <a:t>Einstieg </a:t>
            </a:r>
            <a:r>
              <a:rPr lang="de-DE" dirty="0"/>
              <a:t>ins </a:t>
            </a:r>
            <a:r>
              <a:rPr lang="de-DE" dirty="0" smtClean="0"/>
              <a:t>Thema</a:t>
            </a:r>
          </a:p>
          <a:p>
            <a:r>
              <a:rPr lang="de-DE" dirty="0" smtClean="0"/>
              <a:t>Gesprächsführung</a:t>
            </a:r>
          </a:p>
          <a:p>
            <a:r>
              <a:rPr lang="de-DE" dirty="0" smtClean="0"/>
              <a:t>Feedback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Tagestransperenz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34" y="1896533"/>
            <a:ext cx="3123672" cy="346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24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8ABA389-A1F9-7FD9-8BD7-510368E5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147638"/>
            <a:ext cx="10972800" cy="1143000"/>
          </a:xfrm>
        </p:spPr>
        <p:txBody>
          <a:bodyPr/>
          <a:lstStyle/>
          <a:p>
            <a:r>
              <a:rPr lang="de-DE" b="1" dirty="0" smtClean="0"/>
              <a:t>Widerspiegeln</a:t>
            </a:r>
            <a:endParaRPr lang="de-DE" b="1" dirty="0"/>
          </a:p>
        </p:txBody>
      </p:sp>
      <p:sp>
        <p:nvSpPr>
          <p:cNvPr id="4" name="Ellipse 3"/>
          <p:cNvSpPr/>
          <p:nvPr/>
        </p:nvSpPr>
        <p:spPr>
          <a:xfrm>
            <a:off x="338670" y="2252135"/>
            <a:ext cx="2658530" cy="90593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paraphrasieren</a:t>
            </a:r>
            <a:endParaRPr lang="de-DE" dirty="0"/>
          </a:p>
        </p:txBody>
      </p:sp>
      <p:sp>
        <p:nvSpPr>
          <p:cNvPr id="6" name="Ellipse 5"/>
          <p:cNvSpPr/>
          <p:nvPr/>
        </p:nvSpPr>
        <p:spPr>
          <a:xfrm>
            <a:off x="287869" y="4868336"/>
            <a:ext cx="2556934" cy="89746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verbalisieren</a:t>
            </a:r>
            <a:endParaRPr lang="de-DE" dirty="0"/>
          </a:p>
        </p:txBody>
      </p:sp>
      <p:sp>
        <p:nvSpPr>
          <p:cNvPr id="7" name="Eingekerbter Richtungspfeil 6"/>
          <p:cNvSpPr/>
          <p:nvPr/>
        </p:nvSpPr>
        <p:spPr>
          <a:xfrm>
            <a:off x="3657599" y="2199389"/>
            <a:ext cx="609600" cy="1011421"/>
          </a:xfrm>
          <a:prstGeom prst="chevron">
            <a:avLst/>
          </a:prstGeom>
          <a:solidFill>
            <a:schemeClr val="accent3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504266" y="1587206"/>
            <a:ext cx="721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000" dirty="0" smtClean="0"/>
              <a:t>Sachliche Anteile und Aussagen des Gesagten wiedergeben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000" dirty="0" smtClean="0"/>
              <a:t>Inhalt mit eigenen Worten zusammenfassen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000" dirty="0" smtClean="0"/>
              <a:t>Auseinandersetzung mit den eigenen Worten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000" dirty="0" smtClean="0"/>
              <a:t>Dient der Konkretisierung/Präzision oder Korrektur des Gesprächsverlaufs</a:t>
            </a:r>
            <a:endParaRPr lang="de-DE" sz="2000" dirty="0"/>
          </a:p>
        </p:txBody>
      </p:sp>
      <p:sp>
        <p:nvSpPr>
          <p:cNvPr id="9" name="Eingekerbter Richtungspfeil 8"/>
          <p:cNvSpPr/>
          <p:nvPr/>
        </p:nvSpPr>
        <p:spPr>
          <a:xfrm>
            <a:off x="3657599" y="4811359"/>
            <a:ext cx="609600" cy="1011421"/>
          </a:xfrm>
          <a:prstGeom prst="chevron">
            <a:avLst/>
          </a:prstGeom>
          <a:solidFill>
            <a:srgbClr val="00206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04266" y="4675892"/>
            <a:ext cx="7222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000" dirty="0" smtClean="0"/>
              <a:t>emotionalen Aussagen werden widergespiegelt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000" dirty="0"/>
              <a:t>i</a:t>
            </a:r>
            <a:r>
              <a:rPr lang="de-DE" sz="2000" dirty="0" smtClean="0"/>
              <a:t>ns Bewusstsein holen, um sie eventuell zu korrigieren oder neu einzuordnen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027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  <p:bldP spid="9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könnte helfen…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33184EE7-EA11-12AF-6A8C-8B66A621D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8" y="1667751"/>
            <a:ext cx="7650289" cy="432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3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DC158F1-2767-DBFB-FB1B-76F6224BE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Ich-Botschaften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4AB1B706-23D3-B574-4A79-1E3120C4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42" y="1303754"/>
            <a:ext cx="8949091" cy="47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5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66" y="471975"/>
            <a:ext cx="5799667" cy="5760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271933" y="3285067"/>
            <a:ext cx="3316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Mittagspause</a:t>
            </a:r>
          </a:p>
          <a:p>
            <a:pPr algn="r"/>
            <a:endParaRPr lang="de-DE" dirty="0" smtClean="0"/>
          </a:p>
          <a:p>
            <a:pPr algn="r"/>
            <a:r>
              <a:rPr lang="de-DE" sz="1400" dirty="0"/>
              <a:t>v</a:t>
            </a:r>
            <a:r>
              <a:rPr lang="de-DE" sz="1400" dirty="0" smtClean="0"/>
              <a:t>on Daniel Wimmer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1440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Kugellager</a:t>
            </a:r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4" y="1608667"/>
            <a:ext cx="4114800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562600" y="1964266"/>
            <a:ext cx="61383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 smtClean="0"/>
              <a:t>Außenkreis und Innenkreis bilden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Außenkreis geht vor die Tür und erhält den Arbeitsauftrag </a:t>
            </a:r>
            <a:endParaRPr lang="de-DE" dirty="0" smtClean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Innenkreis soll zwei Minuten von einem gewählten Thema </a:t>
            </a:r>
            <a:r>
              <a:rPr lang="de-DE" dirty="0" smtClean="0"/>
              <a:t>erzählen</a:t>
            </a:r>
          </a:p>
          <a:p>
            <a:r>
              <a:rPr lang="de-DE" dirty="0"/>
              <a:t>→ Reaktion besprechen</a:t>
            </a:r>
          </a:p>
          <a:p>
            <a:endParaRPr lang="de-DE" dirty="0"/>
          </a:p>
          <a:p>
            <a:endParaRPr lang="de-DE" dirty="0" smtClean="0"/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Außenkreis setzt sich nach innen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Außenkreis geht vor die Tür und erhält einen Arbeitsauftrag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Innenkreis soll zwei Minuten von einem gewählten Thema </a:t>
            </a:r>
            <a:r>
              <a:rPr lang="de-DE" dirty="0" smtClean="0"/>
              <a:t>erzählen</a:t>
            </a:r>
          </a:p>
          <a:p>
            <a:r>
              <a:rPr lang="de-DE" dirty="0"/>
              <a:t>→ Reaktion </a:t>
            </a:r>
            <a:r>
              <a:rPr lang="de-DE" dirty="0" smtClean="0"/>
              <a:t>besprechen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86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5">
            <a:extLst>
              <a:ext uri="{FF2B5EF4-FFF2-40B4-BE49-F238E27FC236}">
                <a16:creationId xmlns="" xmlns:a16="http://schemas.microsoft.com/office/drawing/2014/main" id="{48470BB9-9BAF-C6E0-57D3-DB64FFA1DA39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45533" y="4854"/>
            <a:ext cx="8859838" cy="1449388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b="1" i="1" dirty="0" smtClean="0"/>
              <a:t>Aktiv zuhören</a:t>
            </a:r>
            <a:r>
              <a:rPr lang="de-DE" altLang="de-DE" sz="2800" dirty="0">
                <a:solidFill>
                  <a:srgbClr val="008000"/>
                </a:solidFill>
              </a:rPr>
              <a:t/>
            </a:r>
            <a:br>
              <a:rPr lang="de-DE" altLang="de-DE" sz="2800" dirty="0">
                <a:solidFill>
                  <a:srgbClr val="008000"/>
                </a:solidFill>
              </a:rPr>
            </a:br>
            <a:endParaRPr lang="de-DE" altLang="de-DE" sz="2800" dirty="0">
              <a:solidFill>
                <a:srgbClr val="FF0000"/>
              </a:solidFill>
            </a:endParaRPr>
          </a:p>
        </p:txBody>
      </p:sp>
      <p:sp>
        <p:nvSpPr>
          <p:cNvPr id="16387" name="Untertitel 6">
            <a:extLst>
              <a:ext uri="{FF2B5EF4-FFF2-40B4-BE49-F238E27FC236}">
                <a16:creationId xmlns="" xmlns:a16="http://schemas.microsoft.com/office/drawing/2014/main" id="{F57F92B8-759F-3D8C-A6A6-954D1B40094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3793067"/>
            <a:ext cx="11118848" cy="233680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de-DE" altLang="de-DE" sz="1800" u="sng" dirty="0" smtClean="0">
                <a:solidFill>
                  <a:srgbClr val="FF0000"/>
                </a:solidFill>
              </a:rPr>
              <a:t>Bitte </a:t>
            </a:r>
            <a:r>
              <a:rPr lang="de-DE" altLang="de-DE" sz="1800" u="sng" dirty="0">
                <a:solidFill>
                  <a:srgbClr val="FF0000"/>
                </a:solidFill>
              </a:rPr>
              <a:t>versuchen Sie dabei Folgendes zu beachten</a:t>
            </a:r>
            <a:r>
              <a:rPr lang="de-DE" altLang="de-DE" sz="1800" u="sng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lnSpc>
                <a:spcPct val="80000"/>
              </a:lnSpc>
              <a:buNone/>
            </a:pPr>
            <a:endParaRPr lang="de-DE" altLang="de-DE" sz="1800" u="sng" dirty="0">
              <a:solidFill>
                <a:srgbClr val="FF0000"/>
              </a:solidFill>
            </a:endParaRPr>
          </a:p>
          <a:p>
            <a:pPr marL="0" indent="0">
              <a:lnSpc>
                <a:spcPct val="170000"/>
              </a:lnSpc>
              <a:spcAft>
                <a:spcPct val="25000"/>
              </a:spcAft>
            </a:pPr>
            <a:r>
              <a:rPr lang="de-DE" altLang="de-DE" sz="2400" dirty="0"/>
              <a:t> Hören Sie dem Erzähler zunächst aufmerksam und zugewandt ohne </a:t>
            </a:r>
            <a:r>
              <a:rPr lang="de-DE" altLang="de-DE" sz="2400" dirty="0" smtClean="0"/>
              <a:t>Unterbrechung </a:t>
            </a:r>
            <a:r>
              <a:rPr lang="de-DE" altLang="de-DE" sz="2400" dirty="0"/>
              <a:t>zu.</a:t>
            </a:r>
          </a:p>
          <a:p>
            <a:pPr marL="0" indent="0">
              <a:lnSpc>
                <a:spcPct val="170000"/>
              </a:lnSpc>
              <a:spcAft>
                <a:spcPct val="25000"/>
              </a:spcAft>
            </a:pPr>
            <a:r>
              <a:rPr lang="de-DE" altLang="de-DE" sz="2400" dirty="0"/>
              <a:t> Halten Sie spontane (wertende) Reaktionen zurück.</a:t>
            </a:r>
          </a:p>
          <a:p>
            <a:pPr marL="0" indent="0">
              <a:lnSpc>
                <a:spcPct val="170000"/>
              </a:lnSpc>
              <a:spcAft>
                <a:spcPct val="25000"/>
              </a:spcAft>
            </a:pPr>
            <a:r>
              <a:rPr lang="de-DE" altLang="de-DE" sz="2400" dirty="0"/>
              <a:t> Ermutigen Sie die Person durch Körpersprache weiterzureden.</a:t>
            </a:r>
          </a:p>
          <a:p>
            <a:pPr marL="0" indent="0">
              <a:lnSpc>
                <a:spcPct val="170000"/>
              </a:lnSpc>
              <a:spcAft>
                <a:spcPct val="25000"/>
              </a:spcAft>
            </a:pPr>
            <a:r>
              <a:rPr lang="de-DE" altLang="de-DE" sz="2400" dirty="0"/>
              <a:t> Stellen Sie nur Fragen zum Verständnis (Habe ich dich richtig verstanden, dass…).</a:t>
            </a:r>
          </a:p>
          <a:p>
            <a:pPr marL="0" indent="0">
              <a:lnSpc>
                <a:spcPct val="170000"/>
              </a:lnSpc>
              <a:spcAft>
                <a:spcPct val="25000"/>
              </a:spcAft>
            </a:pPr>
            <a:r>
              <a:rPr lang="de-DE" altLang="de-DE" sz="2400" dirty="0"/>
              <a:t> Geben Sie den Inhalt des Gesagten mit eigenen Worten wieder. </a:t>
            </a:r>
            <a:r>
              <a:rPr lang="de-DE" altLang="de-DE" sz="2400" dirty="0" smtClean="0"/>
              <a:t>Wenden </a:t>
            </a:r>
            <a:r>
              <a:rPr lang="de-DE" altLang="de-DE" sz="2400" dirty="0"/>
              <a:t>Sie die Technik des Spiegelns an.</a:t>
            </a:r>
          </a:p>
          <a:p>
            <a:pPr marL="0" indent="0">
              <a:lnSpc>
                <a:spcPct val="80000"/>
              </a:lnSpc>
              <a:spcAft>
                <a:spcPct val="25000"/>
              </a:spcAft>
              <a:buNone/>
            </a:pPr>
            <a:endParaRPr lang="de-DE" altLang="de-DE" sz="1800" i="1" dirty="0">
              <a:solidFill>
                <a:srgbClr val="008000"/>
              </a:solidFill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448733" y="1229158"/>
            <a:ext cx="2650067" cy="939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Finden Sie einen Partner ihrer Wahl</a:t>
            </a:r>
            <a:endParaRPr lang="de-DE" b="1" dirty="0"/>
          </a:p>
        </p:txBody>
      </p:sp>
      <p:sp>
        <p:nvSpPr>
          <p:cNvPr id="5" name="Abgerundetes Rechteck 4"/>
          <p:cNvSpPr/>
          <p:nvPr/>
        </p:nvSpPr>
        <p:spPr>
          <a:xfrm>
            <a:off x="4114800" y="829734"/>
            <a:ext cx="2819400" cy="230293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/>
              <a:t>Suchen Sie sich jeweils ein Thema aus: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Wochenende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Schwiegermutter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Schulsituation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/>
              <a:t>…</a:t>
            </a:r>
            <a:endParaRPr lang="de-DE" b="1" dirty="0"/>
          </a:p>
        </p:txBody>
      </p:sp>
      <p:sp>
        <p:nvSpPr>
          <p:cNvPr id="6" name="Abgerundetes Rechteck 5"/>
          <p:cNvSpPr/>
          <p:nvPr/>
        </p:nvSpPr>
        <p:spPr>
          <a:xfrm>
            <a:off x="7924801" y="829734"/>
            <a:ext cx="2650067" cy="939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Erzähler</a:t>
            </a:r>
            <a:endParaRPr lang="de-DE" b="1" dirty="0"/>
          </a:p>
        </p:txBody>
      </p:sp>
      <p:sp>
        <p:nvSpPr>
          <p:cNvPr id="7" name="Abgerundetes Rechteck 6"/>
          <p:cNvSpPr/>
          <p:nvPr/>
        </p:nvSpPr>
        <p:spPr>
          <a:xfrm>
            <a:off x="7924801" y="2192867"/>
            <a:ext cx="2650067" cy="939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Zuhörer</a:t>
            </a:r>
            <a:endParaRPr lang="de-DE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2" t="3473" r="18750" b="2917"/>
          <a:stretch/>
        </p:blipFill>
        <p:spPr bwMode="auto">
          <a:xfrm>
            <a:off x="10951629" y="752663"/>
            <a:ext cx="766233" cy="109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8024" r="15961"/>
          <a:stretch/>
        </p:blipFill>
        <p:spPr bwMode="auto">
          <a:xfrm>
            <a:off x="10964331" y="2113115"/>
            <a:ext cx="766233" cy="108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07" y="2253316"/>
            <a:ext cx="1322917" cy="132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2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Inhaltsplatzhalter 2">
            <a:extLst>
              <a:ext uri="{FF2B5EF4-FFF2-40B4-BE49-F238E27FC236}">
                <a16:creationId xmlns="" xmlns:a16="http://schemas.microsoft.com/office/drawing/2014/main" id="{9697E46B-0718-199E-A010-A9B09DF5A8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1934" y="1648785"/>
            <a:ext cx="10515600" cy="4351338"/>
          </a:xfrm>
        </p:spPr>
        <p:txBody>
          <a:bodyPr/>
          <a:lstStyle/>
          <a:p>
            <a:r>
              <a:rPr lang="de-DE" altLang="de-DE" dirty="0"/>
              <a:t>Selbstklärung / Ziel des Gesprächs (eventuell schriftliche Vorbereitung auf das Gespräch)</a:t>
            </a:r>
          </a:p>
          <a:p>
            <a:r>
              <a:rPr lang="de-DE" altLang="de-DE" dirty="0"/>
              <a:t>Wer nimmt teil?</a:t>
            </a:r>
          </a:p>
          <a:p>
            <a:r>
              <a:rPr lang="de-DE" altLang="de-DE" dirty="0"/>
              <a:t>Termin (Zeitpunkt geeignet?, genug Zeit?)</a:t>
            </a:r>
          </a:p>
          <a:p>
            <a:r>
              <a:rPr lang="de-DE" altLang="de-DE" dirty="0"/>
              <a:t>Raum (Atmosphäre, Licht, Temperatur)</a:t>
            </a:r>
          </a:p>
          <a:p>
            <a:r>
              <a:rPr lang="de-DE" altLang="de-DE" dirty="0"/>
              <a:t>Zugewandte Sitzposition (2 gleiche Stühle, Tisch?, über Eck)</a:t>
            </a:r>
          </a:p>
          <a:p>
            <a:r>
              <a:rPr lang="de-DE" altLang="de-DE" dirty="0"/>
              <a:t>Störungen vermeiden (Türschild)</a:t>
            </a:r>
          </a:p>
          <a:p>
            <a:endParaRPr lang="de-DE" altLang="de-DE" sz="2400" dirty="0"/>
          </a:p>
          <a:p>
            <a:endParaRPr lang="de-DE" altLang="de-DE" sz="2400" dirty="0"/>
          </a:p>
          <a:p>
            <a:endParaRPr lang="de-DE" altLang="de-DE" sz="2400" dirty="0"/>
          </a:p>
          <a:p>
            <a:endParaRPr lang="de-DE" altLang="de-DE" dirty="0"/>
          </a:p>
          <a:p>
            <a:endParaRPr lang="de-DE" altLang="de-DE" dirty="0"/>
          </a:p>
        </p:txBody>
      </p:sp>
      <p:sp>
        <p:nvSpPr>
          <p:cNvPr id="41986" name="Titel 1">
            <a:extLst>
              <a:ext uri="{FF2B5EF4-FFF2-40B4-BE49-F238E27FC236}">
                <a16:creationId xmlns="" xmlns:a16="http://schemas.microsoft.com/office/drawing/2014/main" id="{028270A2-6055-450C-D2C8-21E327FCBE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altLang="de-DE" b="1" dirty="0"/>
              <a:t>Voraussetzungen für das Gelingen eines Gespräches (Setting)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33" y="4325787"/>
            <a:ext cx="4313765" cy="246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Inhaltsplatzhalter 2">
            <a:extLst>
              <a:ext uri="{FF2B5EF4-FFF2-40B4-BE49-F238E27FC236}">
                <a16:creationId xmlns="" xmlns:a16="http://schemas.microsoft.com/office/drawing/2014/main" id="{8D81E51A-0B07-6788-88C2-0DF0DAD6DE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90689"/>
            <a:ext cx="9383713" cy="4710112"/>
          </a:xfrm>
        </p:spPr>
        <p:txBody>
          <a:bodyPr>
            <a:normAutofit fontScale="92500" lnSpcReduction="10000"/>
          </a:bodyPr>
          <a:lstStyle/>
          <a:p>
            <a:r>
              <a:rPr lang="de-DE" altLang="de-DE" sz="2400" dirty="0"/>
              <a:t>Kontakt herstellen und dem Gesprächspartner respektvoll gegenüber treten</a:t>
            </a:r>
          </a:p>
          <a:p>
            <a:r>
              <a:rPr lang="de-DE" altLang="de-DE" sz="2400" dirty="0"/>
              <a:t>Nonverbale Signale beachten (die eigenen und die des Gesprächspartners!)</a:t>
            </a:r>
          </a:p>
          <a:p>
            <a:r>
              <a:rPr lang="de-DE" altLang="de-DE" sz="2400" dirty="0"/>
              <a:t>Erwartungen klären</a:t>
            </a:r>
          </a:p>
          <a:p>
            <a:r>
              <a:rPr lang="de-DE" altLang="de-DE" sz="2400" dirty="0"/>
              <a:t>Informationen zum Thema einholen (nicht werten, öffnende Fragen stellen, aber auch Informationsflut stoppen und strukturieren)</a:t>
            </a:r>
          </a:p>
          <a:p>
            <a:r>
              <a:rPr lang="de-DE" altLang="de-DE" sz="2400" dirty="0"/>
              <a:t>„Ich“ statt „Man“ und „Wir“ </a:t>
            </a:r>
          </a:p>
          <a:p>
            <a:r>
              <a:rPr lang="de-DE" altLang="de-DE" sz="2400" dirty="0"/>
              <a:t>Wichtige Inhalte spiegeln</a:t>
            </a:r>
          </a:p>
          <a:p>
            <a:r>
              <a:rPr lang="de-DE" altLang="de-DE" sz="2400" dirty="0"/>
              <a:t>Auf Gesprächsanteile achten (50 % / 50 % )</a:t>
            </a:r>
          </a:p>
          <a:p>
            <a:r>
              <a:rPr lang="de-DE" altLang="de-DE" sz="2400" dirty="0"/>
              <a:t>Bilanz / Vereinbarungen (Achtung: 20 % Problem und 80 % Lösung)</a:t>
            </a:r>
          </a:p>
          <a:p>
            <a:endParaRPr lang="de-DE" altLang="de-DE" dirty="0"/>
          </a:p>
          <a:p>
            <a:endParaRPr lang="de-DE" altLang="de-DE" dirty="0"/>
          </a:p>
        </p:txBody>
      </p:sp>
      <p:sp>
        <p:nvSpPr>
          <p:cNvPr id="43010" name="Titel 1">
            <a:extLst>
              <a:ext uri="{FF2B5EF4-FFF2-40B4-BE49-F238E27FC236}">
                <a16:creationId xmlns="" xmlns:a16="http://schemas.microsoft.com/office/drawing/2014/main" id="{1FA7CF10-B194-DC55-E24E-3F858177F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altLang="de-DE" b="1" dirty="0"/>
              <a:t>Dabei Grundregeln der Gesprächsführung beachten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948266" y="660400"/>
            <a:ext cx="10363200" cy="1059297"/>
          </a:xfrm>
        </p:spPr>
        <p:txBody>
          <a:bodyPr/>
          <a:lstStyle/>
          <a:p>
            <a:pPr algn="ctr"/>
            <a:r>
              <a:rPr lang="de-DE" dirty="0" smtClean="0"/>
              <a:t>Kommen Sie gut nach Hause!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836333" y="4018006"/>
            <a:ext cx="9296400" cy="1199704"/>
          </a:xfrm>
        </p:spPr>
        <p:txBody>
          <a:bodyPr/>
          <a:lstStyle/>
          <a:p>
            <a:pPr algn="ctr"/>
            <a:r>
              <a:rPr lang="de-DE" dirty="0" smtClean="0"/>
              <a:t>Genießen Sie Ihren Feierabend und </a:t>
            </a:r>
          </a:p>
          <a:p>
            <a:pPr algn="ctr"/>
            <a:r>
              <a:rPr lang="de-DE" dirty="0" smtClean="0"/>
              <a:t>vielen Dank für Ihre tolle Mitarbeit.</a:t>
            </a:r>
            <a:endParaRPr lang="de-DE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5" y="1964267"/>
            <a:ext cx="2710918" cy="406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4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Kurzer Austausch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785408"/>
            <a:ext cx="23653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716" y="1463147"/>
            <a:ext cx="22987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33" y="2813316"/>
            <a:ext cx="2005013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078" y="4004733"/>
            <a:ext cx="1931987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1" y="4198938"/>
            <a:ext cx="2841625" cy="162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55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Tagebuch</a:t>
            </a:r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204" y="167558"/>
            <a:ext cx="4403196" cy="6235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8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Unterrichtsbesuch</a:t>
            </a:r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975432"/>
            <a:ext cx="5799665" cy="5775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301067" y="2524201"/>
            <a:ext cx="39454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Kurzvorstellung der Lerngruppe &amp; Unterrichtsstunde</a:t>
            </a:r>
          </a:p>
          <a:p>
            <a:pPr algn="ctr"/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Beobachtungsaufträge</a:t>
            </a:r>
          </a:p>
          <a:p>
            <a:pPr algn="ctr"/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Hospitation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913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65" y="795865"/>
            <a:ext cx="5628357" cy="3445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Textfeld 3"/>
          <p:cNvSpPr txBox="1"/>
          <p:nvPr/>
        </p:nvSpPr>
        <p:spPr>
          <a:xfrm>
            <a:off x="7391400" y="4682066"/>
            <a:ext cx="2917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Kurze Pause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99963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60133" y="926572"/>
            <a:ext cx="6883400" cy="1143000"/>
          </a:xfrm>
        </p:spPr>
        <p:txBody>
          <a:bodyPr/>
          <a:lstStyle/>
          <a:p>
            <a:r>
              <a:rPr lang="de-DE" dirty="0" smtClean="0"/>
              <a:t>Besprechung der Stunde</a:t>
            </a:r>
            <a:endParaRPr lang="de-D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2354263"/>
            <a:ext cx="5669147" cy="30644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99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58" y="2424962"/>
            <a:ext cx="217170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46199" y="1994819"/>
            <a:ext cx="343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latin typeface="Ink Free" panose="03080402000500000000" pitchFamily="66" charset="0"/>
              </a:rPr>
              <a:t>Morgenzeitung</a:t>
            </a:r>
            <a:endParaRPr lang="de-DE" sz="4000" b="1" dirty="0">
              <a:latin typeface="Ink Free" panose="03080402000500000000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47" y="2638030"/>
            <a:ext cx="3009305" cy="197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332134" y="1994819"/>
            <a:ext cx="2141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latin typeface="Ink Free" panose="03080402000500000000" pitchFamily="66" charset="0"/>
              </a:rPr>
              <a:t>Prüfer*in</a:t>
            </a:r>
            <a:endParaRPr lang="de-DE" sz="40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97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2066" y="316972"/>
            <a:ext cx="10972800" cy="1143000"/>
          </a:xfrm>
        </p:spPr>
        <p:txBody>
          <a:bodyPr/>
          <a:lstStyle/>
          <a:p>
            <a:r>
              <a:rPr lang="de-DE" dirty="0" smtClean="0"/>
              <a:t>Was wissen Sie über Gesprächsführung?</a:t>
            </a:r>
            <a:endParaRPr lang="de-DE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r="1524"/>
          <a:stretch/>
        </p:blipFill>
        <p:spPr bwMode="auto">
          <a:xfrm>
            <a:off x="2929465" y="1896085"/>
            <a:ext cx="5757335" cy="38443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5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634</Words>
  <Application>Microsoft Office PowerPoint</Application>
  <PresentationFormat>Benutzerdefiniert</PresentationFormat>
  <Paragraphs>128</Paragraphs>
  <Slides>28</Slides>
  <Notes>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Deimos</vt:lpstr>
      <vt:lpstr>Gesprächsführung 1</vt:lpstr>
      <vt:lpstr>Tagestransperenz</vt:lpstr>
      <vt:lpstr>Kurzer Austausch</vt:lpstr>
      <vt:lpstr>Tagebuch</vt:lpstr>
      <vt:lpstr>Unterrichtsbesuch</vt:lpstr>
      <vt:lpstr>PowerPoint-Präsentation</vt:lpstr>
      <vt:lpstr>Besprechung der Stunde</vt:lpstr>
      <vt:lpstr>PowerPoint-Präsentation</vt:lpstr>
      <vt:lpstr>Was wissen Sie über Gesprächsführung?</vt:lpstr>
      <vt:lpstr>Paul Watzlawick (*1921  †2007) </vt:lpstr>
      <vt:lpstr>Kurze Info zu Paul Watzlawik</vt:lpstr>
      <vt:lpstr>PowerPoint-Präsentation</vt:lpstr>
      <vt:lpstr>Nonverbale Kommunikation und ihre Bedeutung</vt:lpstr>
      <vt:lpstr>Das Kommunikationsmodell von  Schulz von Thun (* 1944)</vt:lpstr>
      <vt:lpstr>PowerPoint-Präsentation</vt:lpstr>
      <vt:lpstr>PowerPoint-Präsentation</vt:lpstr>
      <vt:lpstr>PowerPoint-Präsentation</vt:lpstr>
      <vt:lpstr>Loriot „Das Ei ist hart“</vt:lpstr>
      <vt:lpstr>Aktives zuhören</vt:lpstr>
      <vt:lpstr>Widerspiegeln</vt:lpstr>
      <vt:lpstr>Das könnte helfen…</vt:lpstr>
      <vt:lpstr>Ich-Botschaften</vt:lpstr>
      <vt:lpstr>PowerPoint-Präsentation</vt:lpstr>
      <vt:lpstr>Kugellager</vt:lpstr>
      <vt:lpstr>Aktiv zuhören </vt:lpstr>
      <vt:lpstr>Voraussetzungen für das Gelingen eines Gespräches (Setting)</vt:lpstr>
      <vt:lpstr>Dabei Grundregeln der Gesprächsführung beachten</vt:lpstr>
      <vt:lpstr>Kommen Sie gut nach Hause!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IQSH</dc:creator>
  <cp:lastModifiedBy>Julie Dannheim</cp:lastModifiedBy>
  <cp:revision>184</cp:revision>
  <dcterms:created xsi:type="dcterms:W3CDTF">2015-10-10T11:15:27Z</dcterms:created>
  <dcterms:modified xsi:type="dcterms:W3CDTF">2025-05-04T13:15:02Z</dcterms:modified>
</cp:coreProperties>
</file>