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5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6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7.xml" ContentType="application/vnd.openxmlformats-officedocument.presentationml.notesSlide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9.xml" ContentType="application/vnd.openxmlformats-officedocument.presentationml.notesSlide+xml"/>
  <Override PartName="/ppt/tags/tag21.xml" ContentType="application/vnd.openxmlformats-officedocument.presentationml.tags+xml"/>
  <Override PartName="/ppt/notesSlides/notesSlide10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1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2.xml" ContentType="application/vnd.openxmlformats-officedocument.presentationml.notesSlide+xml"/>
  <Override PartName="/ppt/tags/tag26.xml" ContentType="application/vnd.openxmlformats-officedocument.presentationml.tags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90" r:id="rId2"/>
    <p:sldId id="553" r:id="rId3"/>
    <p:sldId id="554" r:id="rId4"/>
    <p:sldId id="555" r:id="rId5"/>
    <p:sldId id="557" r:id="rId6"/>
    <p:sldId id="558" r:id="rId7"/>
    <p:sldId id="559" r:id="rId8"/>
    <p:sldId id="556" r:id="rId9"/>
    <p:sldId id="560" r:id="rId10"/>
    <p:sldId id="561" r:id="rId11"/>
    <p:sldId id="562" r:id="rId12"/>
    <p:sldId id="563" r:id="rId13"/>
    <p:sldId id="564" r:id="rId14"/>
    <p:sldId id="447" r:id="rId15"/>
    <p:sldId id="567" r:id="rId16"/>
    <p:sldId id="448" r:id="rId17"/>
    <p:sldId id="449" r:id="rId18"/>
    <p:sldId id="261" r:id="rId19"/>
    <p:sldId id="435" r:id="rId20"/>
    <p:sldId id="45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80" d="100"/>
          <a:sy n="80" d="100"/>
        </p:scale>
        <p:origin x="71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5697D-443E-4DE4-956D-31898EF4475C}" type="datetimeFigureOut">
              <a:rPr lang="de-DE" smtClean="0"/>
              <a:t>29.03.2023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FB7275-B488-468C-BF2B-115B60209C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4448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215945" marR="0" lvl="0" indent="-201655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724051" algn="l"/>
                <a:tab pos="1448101" algn="l"/>
                <a:tab pos="2172152" algn="l"/>
                <a:tab pos="2896203" algn="l"/>
              </a:tabLst>
              <a:defRPr/>
            </a:pPr>
            <a:fld id="{FAF12454-57A3-5346-8AD1-8A7E704F94A5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Lucida Sans Unicode" panose="020B0602030504020204" pitchFamily="34" charset="0"/>
              </a:rPr>
              <a:pPr marL="215945" marR="0" lvl="0" indent="-201655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45000"/>
                <a:buFontTx/>
                <a:buNone/>
                <a:tabLst>
                  <a:tab pos="724051" algn="l"/>
                  <a:tab pos="1448101" algn="l"/>
                  <a:tab pos="2172152" algn="l"/>
                  <a:tab pos="2896203" algn="l"/>
                </a:tabLst>
                <a:defRPr/>
              </a:pPr>
              <a:t>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2366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/>
              <a:t>Diese Informations-Netze können durch Produkte</a:t>
            </a:r>
            <a:r>
              <a:rPr lang="de-DE" b="1" baseline="0" dirty="0"/>
              <a:t> aus der eigenen Klasse ersetzt werden!</a:t>
            </a:r>
          </a:p>
          <a:p>
            <a:endParaRPr lang="de-DE" sz="1200" b="0" i="0" kern="1200" dirty="0">
              <a:solidFill>
                <a:schemeClr val="tx1"/>
              </a:solidFill>
              <a:effectLst/>
              <a:latin typeface="Calibri Normal" charset="0"/>
              <a:ea typeface="ＭＳ Ｐゴシック" charset="-128"/>
              <a:cs typeface="ＭＳ Ｐゴシック" charset="-128"/>
            </a:endParaRP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Mehrere Netze zeigen und thematisieren:</a:t>
            </a:r>
          </a:p>
          <a:p>
            <a:pPr lvl="0"/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Was hast du verändert?/ Was wurde verändert?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215945" marR="0" lvl="0" indent="-201655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724051" algn="l"/>
                <a:tab pos="1448101" algn="l"/>
                <a:tab pos="2172152" algn="l"/>
                <a:tab pos="2896203" algn="l"/>
              </a:tabLst>
              <a:defRPr/>
            </a:pPr>
            <a:fld id="{18FFFBF3-23E9-4826-B75D-4123C412278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Lucida Sans Unicode" panose="020B0602030504020204" pitchFamily="34" charset="0"/>
              </a:rPr>
              <a:pPr marL="215945" marR="0" lvl="0" indent="-201655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45000"/>
                <a:buFontTx/>
                <a:buNone/>
                <a:tabLst>
                  <a:tab pos="724051" algn="l"/>
                  <a:tab pos="1448101" algn="l"/>
                  <a:tab pos="2172152" algn="l"/>
                  <a:tab pos="2896203" algn="l"/>
                </a:tabLst>
                <a:defRPr/>
              </a:pPr>
              <a:t>10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2245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Beispiel-Netz zeigen und thematisieren: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Was hat Tom verändert?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Was bedeutet: Wie viel Gramm ist das Kind </a:t>
            </a:r>
            <a:r>
              <a:rPr lang="de-DE" sz="1200" b="1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schwerer als 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bei seiner Geburt“?/                                               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Welche Informationen braucht man zur Beantwortung?</a:t>
            </a:r>
          </a:p>
          <a:p>
            <a:r>
              <a:rPr lang="de-DE" sz="1200" b="1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ZIEL: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 Lernende für Veränderung der Netze sensibilisieren.                                                                                   </a:t>
            </a:r>
          </a:p>
          <a:p>
            <a:r>
              <a:rPr lang="de-DE" sz="1200" b="1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            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Sprachmittel „schwerer als“ bemerken und interpretieren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215945" marR="0" lvl="0" indent="-201655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724051" algn="l"/>
                <a:tab pos="1448101" algn="l"/>
                <a:tab pos="2172152" algn="l"/>
                <a:tab pos="2896203" algn="l"/>
              </a:tabLst>
              <a:defRPr/>
            </a:pPr>
            <a:fld id="{FAF12454-57A3-5346-8AD1-8A7E704F94A5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Lucida Sans Unicode" panose="020B0602030504020204" pitchFamily="34" charset="0"/>
              </a:rPr>
              <a:pPr marL="215945" marR="0" lvl="0" indent="-201655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45000"/>
                <a:buFontTx/>
                <a:buNone/>
                <a:tabLst>
                  <a:tab pos="724051" algn="l"/>
                  <a:tab pos="1448101" algn="l"/>
                  <a:tab pos="2172152" algn="l"/>
                  <a:tab pos="2896203" algn="l"/>
                </a:tabLst>
                <a:defRPr/>
              </a:pPr>
              <a:t>11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6930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Besprechung der dritten Frage. Grundlage bilden die Netze der Lernenden.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215945" marR="0" lvl="0" indent="-201655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724051" algn="l"/>
                <a:tab pos="1448101" algn="l"/>
                <a:tab pos="2172152" algn="l"/>
                <a:tab pos="2896203" algn="l"/>
              </a:tabLst>
              <a:defRPr/>
            </a:pPr>
            <a:fld id="{FAF12454-57A3-5346-8AD1-8A7E704F94A5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Lucida Sans Unicode" panose="020B0602030504020204" pitchFamily="34" charset="0"/>
              </a:rPr>
              <a:pPr marL="215945" marR="0" lvl="0" indent="-201655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45000"/>
                <a:buFontTx/>
                <a:buNone/>
                <a:tabLst>
                  <a:tab pos="724051" algn="l"/>
                  <a:tab pos="1448101" algn="l"/>
                  <a:tab pos="2172152" algn="l"/>
                  <a:tab pos="2896203" algn="l"/>
                </a:tabLst>
                <a:defRPr/>
              </a:pPr>
              <a:t>12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5022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/>
              <a:t>Diese Informations-Netze können durch Produkte</a:t>
            </a:r>
            <a:r>
              <a:rPr lang="de-DE" b="1" baseline="0" dirty="0"/>
              <a:t> aus der eigenen Klasse ersetzt werden!</a:t>
            </a:r>
          </a:p>
          <a:p>
            <a:pPr lvl="0"/>
            <a:endParaRPr lang="de-DE" sz="1200" b="0" i="0" kern="1200" dirty="0">
              <a:solidFill>
                <a:schemeClr val="tx1"/>
              </a:solidFill>
              <a:effectLst/>
              <a:latin typeface="Calibri Normal" charset="0"/>
              <a:ea typeface="ＭＳ Ｐゴシック" charset="-128"/>
              <a:cs typeface="ＭＳ Ｐゴシック" charset="-128"/>
            </a:endParaRPr>
          </a:p>
          <a:p>
            <a:pPr lvl="0"/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1. Ein/e Lernende/r präsentiert sein Netz: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Wie bist du vorgegangen? </a:t>
            </a:r>
          </a:p>
          <a:p>
            <a:pPr lvl="0"/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2. Gemeinsam mit den anderen Lernenden reflektieren: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Welche Informationen wurden benutzt?/ Woher weiß man, welche Informationen man benutzen muss?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Wie wurden die Informationen angeordnet und verbunden? </a:t>
            </a:r>
          </a:p>
          <a:p>
            <a:r>
              <a:rPr lang="de-DE" sz="1200" b="1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ZIEL: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 Mit Lernenden noch einmal thematisieren, dass Informationen passend zur Frage ausgewählt werden müssen.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215945" marR="0" lvl="0" indent="-201655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724051" algn="l"/>
                <a:tab pos="1448101" algn="l"/>
                <a:tab pos="2172152" algn="l"/>
                <a:tab pos="2896203" algn="l"/>
              </a:tabLst>
              <a:defRPr/>
            </a:pPr>
            <a:fld id="{FAF12454-57A3-5346-8AD1-8A7E704F94A5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Lucida Sans Unicode" panose="020B0602030504020204" pitchFamily="34" charset="0"/>
              </a:rPr>
              <a:pPr marL="215945" marR="0" lvl="0" indent="-201655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45000"/>
                <a:buFontTx/>
                <a:buNone/>
                <a:tabLst>
                  <a:tab pos="724051" algn="l"/>
                  <a:tab pos="1448101" algn="l"/>
                  <a:tab pos="2172152" algn="l"/>
                  <a:tab pos="2896203" algn="l"/>
                </a:tabLst>
                <a:defRPr/>
              </a:pPr>
              <a:t>13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418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215945" marR="0" lvl="0" indent="-201655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724051" algn="l"/>
                <a:tab pos="1448101" algn="l"/>
                <a:tab pos="2172152" algn="l"/>
                <a:tab pos="2896203" algn="l"/>
              </a:tabLst>
              <a:defRPr/>
            </a:pPr>
            <a:fld id="{FAF12454-57A3-5346-8AD1-8A7E704F94A5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Lucida Sans Unicode" panose="020B0602030504020204" pitchFamily="34" charset="0"/>
              </a:rPr>
              <a:pPr marL="215945" marR="0" lvl="0" indent="-201655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45000"/>
                <a:buFontTx/>
                <a:buNone/>
                <a:tabLst>
                  <a:tab pos="724051" algn="l"/>
                  <a:tab pos="1448101" algn="l"/>
                  <a:tab pos="2172152" algn="l"/>
                  <a:tab pos="2896203" algn="l"/>
                </a:tabLst>
                <a:defRPr/>
              </a:pPr>
              <a:t>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5271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Anhand der Aufgabe Braunbärenkind wird</a:t>
            </a:r>
            <a:r>
              <a:rPr lang="de-DE" baseline="0" dirty="0"/>
              <a:t> das Vorgehen zur Erstellung der Informations-Netze mit dem Leseplan gesichert und dadurch die tragfähigen Strategien thematisiert. Vorgaben und Freiräume in der Info-Netz Erstellung werden thematisiert.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215945" marR="0" lvl="0" indent="-201655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724051" algn="l"/>
                <a:tab pos="1448101" algn="l"/>
                <a:tab pos="2172152" algn="l"/>
                <a:tab pos="2896203" algn="l"/>
              </a:tabLst>
              <a:defRPr/>
            </a:pPr>
            <a:fld id="{18FFFBF3-23E9-4826-B75D-4123C412278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Lucida Sans Unicode" panose="020B0602030504020204" pitchFamily="34" charset="0"/>
              </a:rPr>
              <a:pPr marL="215945" marR="0" lvl="0" indent="-201655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45000"/>
                <a:buFontTx/>
                <a:buNone/>
                <a:tabLst>
                  <a:tab pos="724051" algn="l"/>
                  <a:tab pos="1448101" algn="l"/>
                  <a:tab pos="2172152" algn="l"/>
                  <a:tab pos="2896203" algn="l"/>
                </a:tabLst>
                <a:defRPr/>
              </a:pPr>
              <a:t>3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182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/>
              <a:t>Diese Informations-Netze können durch Produkte</a:t>
            </a:r>
            <a:r>
              <a:rPr lang="de-DE" b="1" baseline="0" dirty="0"/>
              <a:t> aus der eigenen Klasse ersetzt werden!</a:t>
            </a:r>
          </a:p>
          <a:p>
            <a:endParaRPr lang="de-DE" dirty="0"/>
          </a:p>
          <a:p>
            <a:r>
              <a:rPr lang="de-DE" dirty="0"/>
              <a:t>Hier wird eine</a:t>
            </a:r>
            <a:r>
              <a:rPr lang="de-DE" baseline="0" dirty="0"/>
              <a:t> beispielhafte erfolgreich umgesetzte Lösung gezeigt. </a:t>
            </a:r>
          </a:p>
          <a:p>
            <a:pPr lvl="0"/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Das Netz wird gezeigt und daran noch einmal thematisieren:</a:t>
            </a:r>
          </a:p>
          <a:p>
            <a:pPr lvl="0"/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Wie bist du vorgegangen, um das Netz zu erstellen?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215945" marR="0" lvl="0" indent="-201655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724051" algn="l"/>
                <a:tab pos="1448101" algn="l"/>
                <a:tab pos="2172152" algn="l"/>
                <a:tab pos="2896203" algn="l"/>
              </a:tabLst>
              <a:defRPr/>
            </a:pPr>
            <a:fld id="{18FFFBF3-23E9-4826-B75D-4123C412278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Lucida Sans Unicode" panose="020B0602030504020204" pitchFamily="34" charset="0"/>
              </a:rPr>
              <a:pPr marL="215945" marR="0" lvl="0" indent="-201655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45000"/>
                <a:buFontTx/>
                <a:buNone/>
                <a:tabLst>
                  <a:tab pos="724051" algn="l"/>
                  <a:tab pos="1448101" algn="l"/>
                  <a:tab pos="2172152" algn="l"/>
                  <a:tab pos="2896203" algn="l"/>
                </a:tabLst>
                <a:defRPr/>
              </a:pPr>
              <a:t>4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976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Ergänzung zur vorangegangenen Folie.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215945" marR="0" lvl="0" indent="-201655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724051" algn="l"/>
                <a:tab pos="1448101" algn="l"/>
                <a:tab pos="2172152" algn="l"/>
                <a:tab pos="2896203" algn="l"/>
              </a:tabLst>
              <a:defRPr/>
            </a:pPr>
            <a:fld id="{FAF12454-57A3-5346-8AD1-8A7E704F94A5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Lucida Sans Unicode" panose="020B0602030504020204" pitchFamily="34" charset="0"/>
              </a:rPr>
              <a:pPr marL="215945" marR="0" lvl="0" indent="-201655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45000"/>
                <a:buFontTx/>
                <a:buNone/>
                <a:tabLst>
                  <a:tab pos="724051" algn="l"/>
                  <a:tab pos="1448101" algn="l"/>
                  <a:tab pos="2172152" algn="l"/>
                  <a:tab pos="2896203" algn="l"/>
                </a:tabLst>
                <a:defRPr/>
              </a:pPr>
              <a:t>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0392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Beispielaussagen von Lernenden zeigen zur Frage „Sind alle Informationen nötig, um die Aufgabe zu lösen?“ </a:t>
            </a: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Gemeinsam über die Antworten reflektieren.</a:t>
            </a:r>
          </a:p>
          <a:p>
            <a:r>
              <a:rPr lang="de-DE" sz="1200" b="1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ZIEL: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 Mit den Lernenden besondere Herausforderungen in den relevanten Informationen thematisieren.</a:t>
            </a:r>
          </a:p>
          <a:p>
            <a:endParaRPr lang="de-DE" sz="1200" b="0" i="0" kern="1200" dirty="0">
              <a:solidFill>
                <a:schemeClr val="tx1"/>
              </a:solidFill>
              <a:effectLst/>
              <a:latin typeface="Calibri Normal" charset="0"/>
              <a:ea typeface="ＭＳ Ｐゴシック" charset="-128"/>
              <a:cs typeface="ＭＳ Ｐゴシック" charset="-128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215945" marR="0" lvl="0" indent="-201655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724051" algn="l"/>
                <a:tab pos="1448101" algn="l"/>
                <a:tab pos="2172152" algn="l"/>
                <a:tab pos="2896203" algn="l"/>
              </a:tabLst>
              <a:defRPr/>
            </a:pPr>
            <a:fld id="{FAF12454-57A3-5346-8AD1-8A7E704F94A5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Lucida Sans Unicode" panose="020B0602030504020204" pitchFamily="34" charset="0"/>
              </a:rPr>
              <a:pPr marL="215945" marR="0" lvl="0" indent="-201655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45000"/>
                <a:buFontTx/>
                <a:buNone/>
                <a:tabLst>
                  <a:tab pos="724051" algn="l"/>
                  <a:tab pos="1448101" algn="l"/>
                  <a:tab pos="2172152" algn="l"/>
                  <a:tab pos="2896203" algn="l"/>
                </a:tabLst>
                <a:defRPr/>
              </a:pPr>
              <a:t>6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8340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Beispielaussagen von Lernenden zeigen zur Frage „Welcher Zeitpunkt ist mit „jetzt“ gemeint?“</a:t>
            </a: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Gemeinsam über die Antworten reflektieren.</a:t>
            </a:r>
          </a:p>
          <a:p>
            <a:r>
              <a:rPr lang="de-DE" sz="1200" b="1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ZIEL: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 Mit den Lernenden besondere Herausforderungen in den relevanten Informationen thematisieren.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sz="1200" b="0" i="0" kern="1200" dirty="0">
              <a:solidFill>
                <a:schemeClr val="tx1"/>
              </a:solidFill>
              <a:effectLst/>
              <a:latin typeface="Calibri Normal" charset="0"/>
              <a:ea typeface="ＭＳ Ｐゴシック" charset="-128"/>
              <a:cs typeface="ＭＳ Ｐゴシック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sz="1200" b="0" i="0" kern="1200" dirty="0">
              <a:solidFill>
                <a:schemeClr val="tx1"/>
              </a:solidFill>
              <a:effectLst/>
              <a:latin typeface="Calibri Normal" charset="0"/>
              <a:ea typeface="ＭＳ Ｐゴシック" charset="-128"/>
              <a:cs typeface="ＭＳ Ｐゴシック" charset="-128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215945" marR="0" lvl="0" indent="-201655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724051" algn="l"/>
                <a:tab pos="1448101" algn="l"/>
                <a:tab pos="2172152" algn="l"/>
                <a:tab pos="2896203" algn="l"/>
              </a:tabLst>
              <a:defRPr/>
            </a:pPr>
            <a:fld id="{FAF12454-57A3-5346-8AD1-8A7E704F94A5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Lucida Sans Unicode" panose="020B0602030504020204" pitchFamily="34" charset="0"/>
              </a:rPr>
              <a:pPr marL="215945" marR="0" lvl="0" indent="-201655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45000"/>
                <a:buFontTx/>
                <a:buNone/>
                <a:tabLst>
                  <a:tab pos="724051" algn="l"/>
                  <a:tab pos="1448101" algn="l"/>
                  <a:tab pos="2172152" algn="l"/>
                  <a:tab pos="2896203" algn="l"/>
                </a:tabLst>
                <a:defRPr/>
              </a:pPr>
              <a:t>7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409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/>
              <a:t>Diese Informations-Netze können durch Produkte</a:t>
            </a:r>
            <a:r>
              <a:rPr lang="de-DE" b="1" baseline="0" dirty="0"/>
              <a:t> aus der eigenen Klasse ersetzt werden!</a:t>
            </a:r>
          </a:p>
          <a:p>
            <a:endParaRPr lang="de-DE" dirty="0"/>
          </a:p>
          <a:p>
            <a:pPr lvl="0"/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Anhand der Netze soll thematisiert werden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Was ist besonders wichtig für ein Informations-Netz?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+mn-cs"/>
              </a:rPr>
              <a:t>Sind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+mn-cs"/>
              </a:rPr>
              <a:t>alle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+mn-cs"/>
              </a:rPr>
              <a:t>Elemente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+mn-cs"/>
              </a:rPr>
              <a:t>enthalten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+mn-cs"/>
              </a:rPr>
              <a:t>?</a:t>
            </a:r>
            <a:endParaRPr lang="de-DE" sz="1600" b="0" i="0" kern="1200" dirty="0">
              <a:solidFill>
                <a:schemeClr val="tx1"/>
              </a:solidFill>
              <a:effectLst/>
              <a:latin typeface="Calibri Normal" charset="0"/>
              <a:ea typeface="ＭＳ Ｐゴシック" charset="-128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+mn-cs"/>
              </a:rPr>
              <a:t>Sind alle Elemente korrekt benutzt?</a:t>
            </a:r>
            <a:endParaRPr lang="de-DE" sz="1600" b="0" i="0" kern="1200" dirty="0">
              <a:solidFill>
                <a:schemeClr val="tx1"/>
              </a:solidFill>
              <a:effectLst/>
              <a:latin typeface="Calibri Normal" charset="0"/>
              <a:ea typeface="ＭＳ Ｐゴシック" charset="-128"/>
              <a:cs typeface="+mn-cs"/>
            </a:endParaRPr>
          </a:p>
          <a:p>
            <a:r>
              <a:rPr lang="de-DE" sz="1200" b="1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ZIEL: 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alibri Normal" charset="0"/>
                <a:ea typeface="ＭＳ Ｐゴシック" charset="-128"/>
                <a:cs typeface="ＭＳ Ｐゴシック" charset="-128"/>
              </a:rPr>
              <a:t>Vorgehen des Leseplans und Elemente eines Informations-Netzes sichern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215945" marR="0" lvl="0" indent="-201655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724051" algn="l"/>
                <a:tab pos="1448101" algn="l"/>
                <a:tab pos="2172152" algn="l"/>
                <a:tab pos="2896203" algn="l"/>
              </a:tabLst>
              <a:defRPr/>
            </a:pPr>
            <a:fld id="{FAF12454-57A3-5346-8AD1-8A7E704F94A5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Lucida Sans Unicode" panose="020B0602030504020204" pitchFamily="34" charset="0"/>
              </a:rPr>
              <a:pPr marL="215945" marR="0" lvl="0" indent="-201655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45000"/>
                <a:buFontTx/>
                <a:buNone/>
                <a:tabLst>
                  <a:tab pos="724051" algn="l"/>
                  <a:tab pos="1448101" algn="l"/>
                  <a:tab pos="2172152" algn="l"/>
                  <a:tab pos="2896203" algn="l"/>
                </a:tabLst>
                <a:defRPr/>
              </a:pPr>
              <a:t>8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0481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Besprechung der zweiten Frage. Grundlage bilden die Netze der Lernenden.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215945" marR="0" lvl="0" indent="-201655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724051" algn="l"/>
                <a:tab pos="1448101" algn="l"/>
                <a:tab pos="2172152" algn="l"/>
                <a:tab pos="2896203" algn="l"/>
              </a:tabLst>
              <a:defRPr/>
            </a:pPr>
            <a:fld id="{18FFFBF3-23E9-4826-B75D-4123C412278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Lucida Sans Unicode" panose="020B0602030504020204" pitchFamily="34" charset="0"/>
              </a:rPr>
              <a:pPr marL="215945" marR="0" lvl="0" indent="-201655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45000"/>
                <a:buFontTx/>
                <a:buNone/>
                <a:tabLst>
                  <a:tab pos="724051" algn="l"/>
                  <a:tab pos="1448101" algn="l"/>
                  <a:tab pos="2172152" algn="l"/>
                  <a:tab pos="2896203" algn="l"/>
                </a:tabLst>
                <a:defRPr/>
              </a:pPr>
              <a:t>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932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image" Target="../media/image6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7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90430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555550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1" y="273052"/>
            <a:ext cx="2055813" cy="53054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3052"/>
            <a:ext cx="6019800" cy="53054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24710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8228013" cy="11430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561796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/>
          <p:nvPr/>
        </p:nvSpPr>
        <p:spPr>
          <a:xfrm>
            <a:off x="-1" y="3907146"/>
            <a:ext cx="9144001" cy="220210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8" name="Freihandform 7"/>
          <p:cNvSpPr>
            <a:spLocks noChangeAspect="1"/>
          </p:cNvSpPr>
          <p:nvPr/>
        </p:nvSpPr>
        <p:spPr>
          <a:xfrm>
            <a:off x="-7555" y="0"/>
            <a:ext cx="9159907" cy="5871808"/>
          </a:xfrm>
          <a:custGeom>
            <a:avLst/>
            <a:gdLst>
              <a:gd name="connsiteX0" fmla="*/ 0 w 9151557"/>
              <a:gd name="connsiteY0" fmla="*/ 0 h 5871808"/>
              <a:gd name="connsiteX1" fmla="*/ 9151557 w 9151557"/>
              <a:gd name="connsiteY1" fmla="*/ 0 h 5871808"/>
              <a:gd name="connsiteX2" fmla="*/ 9144000 w 9151557"/>
              <a:gd name="connsiteY2" fmla="*/ 4269719 h 5871808"/>
              <a:gd name="connsiteX3" fmla="*/ 7557 w 9151557"/>
              <a:gd name="connsiteY3" fmla="*/ 5871808 h 5871808"/>
              <a:gd name="connsiteX4" fmla="*/ 0 w 9151557"/>
              <a:gd name="connsiteY4" fmla="*/ 0 h 5871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1557" h="5871808">
                <a:moveTo>
                  <a:pt x="0" y="0"/>
                </a:moveTo>
                <a:lnTo>
                  <a:pt x="9151557" y="0"/>
                </a:lnTo>
                <a:lnTo>
                  <a:pt x="9144000" y="4269719"/>
                </a:lnTo>
                <a:lnTo>
                  <a:pt x="7557" y="5871808"/>
                </a:lnTo>
                <a:lnTo>
                  <a:pt x="0" y="0"/>
                </a:lnTo>
                <a:close/>
              </a:path>
            </a:pathLst>
          </a:custGeom>
          <a:solidFill>
            <a:srgbClr val="006D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206978" y="162609"/>
            <a:ext cx="2249334" cy="22115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/>
            <a:r>
              <a:rPr lang="de-DE" sz="900" b="1" dirty="0">
                <a:solidFill>
                  <a:srgbClr val="0030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Schleswig-Holstein.</a:t>
            </a:r>
            <a:r>
              <a:rPr lang="de-DE" sz="900" dirty="0">
                <a:solidFill>
                  <a:srgbClr val="0030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echte Norden.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22286"/>
            <a:ext cx="7772400" cy="200051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05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786605"/>
            <a:ext cx="7772400" cy="153772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82137" y="6173054"/>
            <a:ext cx="3600000" cy="288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de-DE" sz="900" b="0" kern="1200" dirty="0" smtClean="0">
                <a:solidFill>
                  <a:srgbClr val="002F6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defRPr lang="de-DE" sz="900" b="1" kern="1200" dirty="0" smtClean="0">
                <a:solidFill>
                  <a:srgbClr val="00306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>
              <a:defRPr lang="de-DE" sz="900" b="1" kern="1200" dirty="0" smtClean="0">
                <a:solidFill>
                  <a:srgbClr val="00306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>
              <a:defRPr lang="de-DE" sz="900" b="1" kern="1200" dirty="0" smtClean="0">
                <a:solidFill>
                  <a:srgbClr val="00306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>
              <a:defRPr lang="de-DE" sz="900" b="1" kern="1200" dirty="0" smtClean="0">
                <a:solidFill>
                  <a:srgbClr val="00306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Platzhalter Name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182137" y="6464165"/>
            <a:ext cx="2880000" cy="286813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de-DE" sz="900" b="0" kern="1200" dirty="0" smtClean="0">
                <a:solidFill>
                  <a:srgbClr val="002F6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defRPr lang="de-DE" sz="900" b="1" kern="1200" dirty="0" smtClean="0">
                <a:solidFill>
                  <a:srgbClr val="00306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>
              <a:defRPr lang="de-DE" sz="900" b="1" kern="1200" dirty="0" smtClean="0">
                <a:solidFill>
                  <a:srgbClr val="00306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>
              <a:defRPr lang="de-DE" sz="900" b="1" kern="1200" dirty="0" smtClean="0">
                <a:solidFill>
                  <a:srgbClr val="00306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>
              <a:defRPr lang="de-DE" sz="900" b="1" kern="1200" dirty="0" smtClean="0">
                <a:solidFill>
                  <a:srgbClr val="00306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Platzhalter Datum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5" hasCustomPrompt="1"/>
          </p:nvPr>
        </p:nvSpPr>
        <p:spPr>
          <a:xfrm>
            <a:off x="6170614" y="6173788"/>
            <a:ext cx="1165225" cy="5778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de-DE" dirty="0"/>
              <a:t>Projektlogo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C216D6E1-577D-4EAA-B061-AF94C3A2959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832" y="5848350"/>
            <a:ext cx="1114187" cy="7366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39E2BB0A-2D89-470E-97F5-B60881BBCC7B}"/>
              </a:ext>
            </a:extLst>
          </p:cNvPr>
          <p:cNvSpPr/>
          <p:nvPr userDrawn="1"/>
        </p:nvSpPr>
        <p:spPr>
          <a:xfrm>
            <a:off x="-1" y="3907144"/>
            <a:ext cx="9144001" cy="220210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650B04C-0C93-4236-851D-1955D8B0613F}"/>
              </a:ext>
            </a:extLst>
          </p:cNvPr>
          <p:cNvSpPr txBox="1"/>
          <p:nvPr userDrawn="1"/>
        </p:nvSpPr>
        <p:spPr>
          <a:xfrm>
            <a:off x="6206978" y="134683"/>
            <a:ext cx="2937022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/>
            <a:r>
              <a:rPr lang="de-DE" sz="1200" b="1" dirty="0">
                <a:solidFill>
                  <a:srgbClr val="0030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Schleswig-Holstein.</a:t>
            </a:r>
            <a:r>
              <a:rPr lang="de-DE" sz="1200" dirty="0">
                <a:solidFill>
                  <a:srgbClr val="0030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echte Norden.</a:t>
            </a:r>
          </a:p>
        </p:txBody>
      </p:sp>
    </p:spTree>
    <p:extLst>
      <p:ext uri="{BB962C8B-B14F-4D97-AF65-F5344CB8AC3E}">
        <p14:creationId xmlns:p14="http://schemas.microsoft.com/office/powerpoint/2010/main" val="3178941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0" y="0"/>
            <a:ext cx="9144000" cy="60323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Bildplatzhalter 4"/>
          <p:cNvSpPr>
            <a:spLocks noGrp="1"/>
          </p:cNvSpPr>
          <p:nvPr>
            <p:ph type="pic" sz="quarter" idx="15" hasCustomPrompt="1"/>
          </p:nvPr>
        </p:nvSpPr>
        <p:spPr>
          <a:xfrm>
            <a:off x="6170613" y="6173788"/>
            <a:ext cx="1165225" cy="5778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de-DE" dirty="0"/>
              <a:t>Projektlogo</a:t>
            </a:r>
          </a:p>
        </p:txBody>
      </p:sp>
      <p:sp>
        <p:nvSpPr>
          <p:cNvPr id="11" name="Datumsplatzhalter 2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9376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4ADB6"/>
                </a:solidFill>
              </a:defRPr>
            </a:lvl1pPr>
          </a:lstStyle>
          <a:p>
            <a:fld id="{F2F1D57B-2905-4E99-8DD2-DA23D35CE01F}" type="datetime1">
              <a:rPr lang="de-DE" smtClean="0"/>
              <a:pPr/>
              <a:t>29.03.2023</a:t>
            </a:fld>
            <a:endParaRPr lang="de-DE" dirty="0"/>
          </a:p>
        </p:txBody>
      </p:sp>
      <p:sp>
        <p:nvSpPr>
          <p:cNvPr id="12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2505216" y="6356350"/>
            <a:ext cx="35823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A4ADB6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1683948" y="6356350"/>
            <a:ext cx="703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A4ADB6"/>
                </a:solidFill>
              </a:defRPr>
            </a:lvl1pPr>
          </a:lstStyle>
          <a:p>
            <a:pPr algn="ctr"/>
            <a:r>
              <a:rPr lang="de-DE"/>
              <a:t> Folie </a:t>
            </a:r>
            <a:fld id="{812F24F4-33A2-4A6F-87E3-ABC44FA42587}" type="slidenum">
              <a:rPr lang="de-DE" smtClean="0"/>
              <a:pPr algn="ctr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9444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, Zwischen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25425"/>
            <a:ext cx="7920000" cy="13320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188" y="1844675"/>
            <a:ext cx="7920000" cy="82391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1188" y="2809461"/>
            <a:ext cx="7920000" cy="306746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5" hasCustomPrompt="1"/>
          </p:nvPr>
        </p:nvSpPr>
        <p:spPr>
          <a:xfrm>
            <a:off x="6170613" y="6173788"/>
            <a:ext cx="1165225" cy="5778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de-DE" dirty="0"/>
              <a:t>Projektlogo</a:t>
            </a:r>
          </a:p>
        </p:txBody>
      </p:sp>
      <p:sp>
        <p:nvSpPr>
          <p:cNvPr id="12" name="Datumsplatzhalter 2"/>
          <p:cNvSpPr>
            <a:spLocks noGrp="1"/>
          </p:cNvSpPr>
          <p:nvPr>
            <p:ph type="dt" sz="half" idx="16"/>
          </p:nvPr>
        </p:nvSpPr>
        <p:spPr>
          <a:xfrm>
            <a:off x="628650" y="6356350"/>
            <a:ext cx="9376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4ADB6"/>
                </a:solidFill>
              </a:defRPr>
            </a:lvl1pPr>
          </a:lstStyle>
          <a:p>
            <a:fld id="{026D32B0-575C-43B7-B8BD-48B68FBBD667}" type="datetime1">
              <a:rPr lang="de-DE" smtClean="0"/>
              <a:pPr/>
              <a:t>29.03.2023</a:t>
            </a:fld>
            <a:endParaRPr lang="de-DE" dirty="0"/>
          </a:p>
        </p:txBody>
      </p:sp>
      <p:sp>
        <p:nvSpPr>
          <p:cNvPr id="13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2505216" y="6356350"/>
            <a:ext cx="35823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A4ADB6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4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1683948" y="6356350"/>
            <a:ext cx="703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A4ADB6"/>
                </a:solidFill>
              </a:defRPr>
            </a:lvl1pPr>
          </a:lstStyle>
          <a:p>
            <a:pPr algn="ctr"/>
            <a:r>
              <a:rPr lang="de-DE"/>
              <a:t> Folie </a:t>
            </a:r>
            <a:fld id="{812F24F4-33A2-4A6F-87E3-ABC44FA42587}" type="slidenum">
              <a:rPr lang="de-DE" smtClean="0"/>
              <a:pPr algn="ctr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41665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/>
          <p:nvPr userDrawn="1"/>
        </p:nvSpPr>
        <p:spPr>
          <a:xfrm>
            <a:off x="-1" y="3907144"/>
            <a:ext cx="9144001" cy="220210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8" name="Freihandform 7"/>
          <p:cNvSpPr>
            <a:spLocks noChangeAspect="1"/>
          </p:cNvSpPr>
          <p:nvPr/>
        </p:nvSpPr>
        <p:spPr>
          <a:xfrm>
            <a:off x="-7556" y="0"/>
            <a:ext cx="9159907" cy="5871808"/>
          </a:xfrm>
          <a:custGeom>
            <a:avLst/>
            <a:gdLst>
              <a:gd name="connsiteX0" fmla="*/ 0 w 9151557"/>
              <a:gd name="connsiteY0" fmla="*/ 0 h 5871808"/>
              <a:gd name="connsiteX1" fmla="*/ 9151557 w 9151557"/>
              <a:gd name="connsiteY1" fmla="*/ 0 h 5871808"/>
              <a:gd name="connsiteX2" fmla="*/ 9144000 w 9151557"/>
              <a:gd name="connsiteY2" fmla="*/ 4269719 h 5871808"/>
              <a:gd name="connsiteX3" fmla="*/ 7557 w 9151557"/>
              <a:gd name="connsiteY3" fmla="*/ 5871808 h 5871808"/>
              <a:gd name="connsiteX4" fmla="*/ 0 w 9151557"/>
              <a:gd name="connsiteY4" fmla="*/ 0 h 5871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1557" h="5871808">
                <a:moveTo>
                  <a:pt x="0" y="0"/>
                </a:moveTo>
                <a:lnTo>
                  <a:pt x="9151557" y="0"/>
                </a:lnTo>
                <a:lnTo>
                  <a:pt x="9144000" y="4269719"/>
                </a:lnTo>
                <a:lnTo>
                  <a:pt x="7557" y="5871808"/>
                </a:lnTo>
                <a:lnTo>
                  <a:pt x="0" y="0"/>
                </a:lnTo>
                <a:close/>
              </a:path>
            </a:pathLst>
          </a:custGeom>
          <a:solidFill>
            <a:srgbClr val="006D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9"/>
          <p:cNvSpPr txBox="1"/>
          <p:nvPr userDrawn="1"/>
        </p:nvSpPr>
        <p:spPr>
          <a:xfrm>
            <a:off x="6206978" y="134683"/>
            <a:ext cx="2937022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/>
            <a:r>
              <a:rPr lang="de-DE" sz="1200" b="1" dirty="0">
                <a:solidFill>
                  <a:srgbClr val="0030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Schleswig-Holstein.</a:t>
            </a:r>
            <a:r>
              <a:rPr lang="de-DE" sz="1200" dirty="0">
                <a:solidFill>
                  <a:srgbClr val="0030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echte Norden.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22286"/>
            <a:ext cx="7772400" cy="200051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786603"/>
            <a:ext cx="7772400" cy="153772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82137" y="6173054"/>
            <a:ext cx="3600000" cy="288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de-DE" sz="1200" b="0" kern="1200" dirty="0" smtClean="0">
                <a:solidFill>
                  <a:srgbClr val="002F6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defRPr lang="de-DE" sz="1200" b="1" kern="1200" dirty="0" smtClean="0">
                <a:solidFill>
                  <a:srgbClr val="00306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>
              <a:defRPr lang="de-DE" sz="1200" b="1" kern="1200" dirty="0" smtClean="0">
                <a:solidFill>
                  <a:srgbClr val="00306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>
              <a:defRPr lang="de-DE" sz="1200" b="1" kern="1200" dirty="0" smtClean="0">
                <a:solidFill>
                  <a:srgbClr val="00306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>
              <a:defRPr lang="de-DE" sz="1200" b="1" kern="1200" dirty="0" smtClean="0">
                <a:solidFill>
                  <a:srgbClr val="00306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Platzhalter Name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182137" y="6464163"/>
            <a:ext cx="2880000" cy="286813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de-DE" sz="1200" b="0" kern="1200" dirty="0" smtClean="0">
                <a:solidFill>
                  <a:srgbClr val="002F6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defRPr lang="de-DE" sz="1200" b="1" kern="1200" dirty="0" smtClean="0">
                <a:solidFill>
                  <a:srgbClr val="00306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>
              <a:defRPr lang="de-DE" sz="1200" b="1" kern="1200" dirty="0" smtClean="0">
                <a:solidFill>
                  <a:srgbClr val="00306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>
              <a:defRPr lang="de-DE" sz="1200" b="1" kern="1200" dirty="0" smtClean="0">
                <a:solidFill>
                  <a:srgbClr val="00306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>
              <a:defRPr lang="de-DE" sz="1200" b="1" kern="1200" dirty="0" smtClean="0">
                <a:solidFill>
                  <a:srgbClr val="00306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Platzhalter Datum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5" hasCustomPrompt="1"/>
          </p:nvPr>
        </p:nvSpPr>
        <p:spPr>
          <a:xfrm>
            <a:off x="6170613" y="6173788"/>
            <a:ext cx="1165225" cy="5778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de-DE" dirty="0"/>
              <a:t>Projektlogo</a:t>
            </a:r>
          </a:p>
        </p:txBody>
      </p:sp>
    </p:spTree>
    <p:extLst>
      <p:ext uri="{BB962C8B-B14F-4D97-AF65-F5344CB8AC3E}">
        <p14:creationId xmlns:p14="http://schemas.microsoft.com/office/powerpoint/2010/main" val="27472714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488A84DF-12DC-244E-BD78-C24091360FE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6987572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7772400" imgH="10058400" progId="TCLayout.ActiveDocument.1">
                  <p:embed/>
                </p:oleObj>
              </mc:Choice>
              <mc:Fallback>
                <p:oleObj name="think-cell Folie" r:id="rId3" imgW="7772400" imgH="10058400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488A84DF-12DC-244E-BD78-C24091360F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/>
          <p:cNvSpPr>
            <a:spLocks noChangeArrowheads="1"/>
          </p:cNvSpPr>
          <p:nvPr userDrawn="1"/>
        </p:nvSpPr>
        <p:spPr bwMode="auto">
          <a:xfrm>
            <a:off x="0" y="0"/>
            <a:ext cx="9144000" cy="548680"/>
          </a:xfrm>
          <a:prstGeom prst="rect">
            <a:avLst/>
          </a:prstGeom>
          <a:solidFill>
            <a:srgbClr val="327A86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b="0" i="0" dirty="0">
              <a:latin typeface="Calibri Normal" charset="0"/>
            </a:endParaRPr>
          </a:p>
        </p:txBody>
      </p:sp>
      <p:pic>
        <p:nvPicPr>
          <p:cNvPr id="2" name="Bild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0840"/>
            <a:ext cx="2192971" cy="504056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633963" y="3861048"/>
            <a:ext cx="5882253" cy="1143000"/>
          </a:xfrm>
          <a:prstGeom prst="rect">
            <a:avLst/>
          </a:prstGeom>
        </p:spPr>
        <p:txBody>
          <a:bodyPr tIns="108000" bIns="108000"/>
          <a:lstStyle>
            <a:lvl1pPr marL="0" indent="0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de-DE" dirty="0" err="1"/>
              <a:t>Subtitel</a:t>
            </a:r>
            <a:endParaRPr lang="de-DE" dirty="0"/>
          </a:p>
        </p:txBody>
      </p:sp>
      <p:sp>
        <p:nvSpPr>
          <p:cNvPr id="3075" name="Rectangle 3"/>
          <p:cNvSpPr>
            <a:spLocks noGrp="1" noChangeArrowheads="1"/>
          </p:cNvSpPr>
          <p:nvPr userDrawn="1">
            <p:ph type="subTitle" idx="1"/>
          </p:nvPr>
        </p:nvSpPr>
        <p:spPr>
          <a:xfrm>
            <a:off x="619472" y="5060776"/>
            <a:ext cx="5896744" cy="1320552"/>
          </a:xfrm>
        </p:spPr>
        <p:txBody>
          <a:bodyPr lIns="108000" tIns="108000" bIns="108000"/>
          <a:lstStyle>
            <a:lvl1pPr marL="0" indent="0">
              <a:buFontTx/>
              <a:buNone/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6" name="Bildplatzhalter 5"/>
          <p:cNvSpPr>
            <a:spLocks noGrp="1"/>
          </p:cNvSpPr>
          <p:nvPr userDrawn="1">
            <p:ph type="pic" sz="quarter" idx="10"/>
          </p:nvPr>
        </p:nvSpPr>
        <p:spPr>
          <a:xfrm>
            <a:off x="0" y="765175"/>
            <a:ext cx="9144000" cy="2807841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500" y="6165304"/>
            <a:ext cx="1047338" cy="37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05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Ü | ZÜ | Text/Aufz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EE5E53F7-AA5E-2941-A189-1A0DB5CE59A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5221174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7772400" imgH="10058400" progId="TCLayout.ActiveDocument.1">
                  <p:embed/>
                </p:oleObj>
              </mc:Choice>
              <mc:Fallback>
                <p:oleObj name="think-cell Folie" r:id="rId3" imgW="7772400" imgH="10058400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EE5E53F7-AA5E-2941-A189-1A0DB5CE59A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Inhaltsplatzhalter 2"/>
          <p:cNvSpPr>
            <a:spLocks noGrp="1"/>
          </p:cNvSpPr>
          <p:nvPr>
            <p:ph idx="17" hasCustomPrompt="1"/>
          </p:nvPr>
        </p:nvSpPr>
        <p:spPr>
          <a:xfrm>
            <a:off x="321066" y="1124744"/>
            <a:ext cx="8427398" cy="288032"/>
          </a:xfrm>
        </p:spPr>
        <p:txBody>
          <a:bodyPr lIns="90000"/>
          <a:lstStyle>
            <a:lvl1pPr marL="0" indent="0">
              <a:spcAft>
                <a:spcPts val="1200"/>
              </a:spcAft>
              <a:buClr>
                <a:srgbClr val="CBB98A"/>
              </a:buClr>
              <a:buNone/>
              <a:defRPr b="0">
                <a:solidFill>
                  <a:schemeClr val="accent3"/>
                </a:solidFill>
              </a:defRPr>
            </a:lvl1pPr>
            <a:lvl2pPr>
              <a:spcAft>
                <a:spcPts val="1200"/>
              </a:spcAft>
              <a:buClr>
                <a:srgbClr val="CBB98A"/>
              </a:buClr>
              <a:defRPr/>
            </a:lvl2pPr>
            <a:lvl3pPr>
              <a:spcAft>
                <a:spcPts val="1200"/>
              </a:spcAft>
              <a:buClr>
                <a:srgbClr val="CBB98A"/>
              </a:buClr>
              <a:defRPr/>
            </a:lvl3pPr>
            <a:lvl4pPr>
              <a:spcAft>
                <a:spcPts val="1200"/>
              </a:spcAft>
              <a:buClr>
                <a:srgbClr val="CBB98A"/>
              </a:buClr>
              <a:defRPr/>
            </a:lvl4pPr>
            <a:lvl5pPr>
              <a:spcAft>
                <a:spcPts val="1200"/>
              </a:spcAft>
              <a:buClr>
                <a:srgbClr val="CBB98A"/>
              </a:buClr>
              <a:defRPr/>
            </a:lvl5pPr>
          </a:lstStyle>
          <a:p>
            <a:pPr lvl="0"/>
            <a:r>
              <a:rPr lang="de-DE" dirty="0"/>
              <a:t>Zwischenüberschrift bearbeiten</a:t>
            </a:r>
          </a:p>
        </p:txBody>
      </p:sp>
      <p:sp>
        <p:nvSpPr>
          <p:cNvPr id="9" name="Titelplatzhalter 2"/>
          <p:cNvSpPr>
            <a:spLocks noGrp="1"/>
          </p:cNvSpPr>
          <p:nvPr>
            <p:ph type="title"/>
          </p:nvPr>
        </p:nvSpPr>
        <p:spPr>
          <a:xfrm>
            <a:off x="323528" y="417587"/>
            <a:ext cx="8424936" cy="490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1" name="Rectangle 8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323528" y="1514224"/>
            <a:ext cx="8424936" cy="5011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183592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Ü | freie Gestal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6B2FF059-7DD7-3048-B54D-9B76FFB69EF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9703109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7772400" imgH="10058400" progId="TCLayout.ActiveDocument.1">
                  <p:embed/>
                </p:oleObj>
              </mc:Choice>
              <mc:Fallback>
                <p:oleObj name="think-cell Folie" r:id="rId3" imgW="7772400" imgH="10058400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6B2FF059-7DD7-3048-B54D-9B76FFB69E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itelplatzhalter 2"/>
          <p:cNvSpPr>
            <a:spLocks noGrp="1"/>
          </p:cNvSpPr>
          <p:nvPr>
            <p:ph type="title"/>
          </p:nvPr>
        </p:nvSpPr>
        <p:spPr>
          <a:xfrm>
            <a:off x="107504" y="332656"/>
            <a:ext cx="8424936" cy="490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97047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75683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03162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1" y="1603375"/>
            <a:ext cx="4037013" cy="39751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3375"/>
            <a:ext cx="4038600" cy="39751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526200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7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107689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59707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857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82069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75783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6707188"/>
            <a:ext cx="9142412" cy="15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1" y="273050"/>
            <a:ext cx="822801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Klicken Sie, um das Format des Titeltextes zu bearbeiten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1" y="1603375"/>
            <a:ext cx="8228013" cy="397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Klicken Sie, um die Formate des Gliederungstextes zu bearbeiten</a:t>
            </a:r>
          </a:p>
          <a:p>
            <a:pPr lvl="1"/>
            <a:r>
              <a:rPr lang="en-GB" altLang="de-DE"/>
              <a:t>Zweite Gliederungsebene</a:t>
            </a:r>
          </a:p>
          <a:p>
            <a:pPr lvl="2"/>
            <a:r>
              <a:rPr lang="en-GB" altLang="de-DE"/>
              <a:t>Dritte Gliederungsebene</a:t>
            </a:r>
          </a:p>
          <a:p>
            <a:pPr lvl="3"/>
            <a:r>
              <a:rPr lang="en-GB" altLang="de-DE"/>
              <a:t>Vierte Gliederungsebene</a:t>
            </a:r>
          </a:p>
          <a:p>
            <a:pPr lvl="4"/>
            <a:r>
              <a:rPr lang="en-GB" altLang="de-DE"/>
              <a:t>Fünfte Gliederungsebene</a:t>
            </a:r>
          </a:p>
          <a:p>
            <a:pPr lvl="4"/>
            <a:r>
              <a:rPr lang="en-GB" altLang="de-DE"/>
              <a:t>Sechste Gliederungsebene</a:t>
            </a:r>
          </a:p>
          <a:p>
            <a:pPr lvl="4"/>
            <a:r>
              <a:rPr lang="en-GB" altLang="de-DE"/>
              <a:t>Siebente Gliederungsebene</a:t>
            </a:r>
          </a:p>
          <a:p>
            <a:pPr lvl="4"/>
            <a:r>
              <a:rPr lang="en-GB" altLang="de-DE"/>
              <a:t>Achte Gliederungsebene</a:t>
            </a:r>
          </a:p>
          <a:p>
            <a:pPr lvl="4"/>
            <a:r>
              <a:rPr lang="en-GB" altLang="de-DE"/>
              <a:t>Neunte Gliederungsebene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4AF8721-3D1C-4D4C-B088-67A9BAF17926}"/>
              </a:ext>
            </a:extLst>
          </p:cNvPr>
          <p:cNvPicPr/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832" y="5848350"/>
            <a:ext cx="1114187" cy="736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1063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</p:sldLayoutIdLst>
  <p:txStyles>
    <p:titleStyle>
      <a:lvl1pPr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075" kern="1200">
          <a:solidFill>
            <a:srgbClr val="000000"/>
          </a:solidFill>
          <a:latin typeface="+mj-lt"/>
          <a:ea typeface="+mj-ea"/>
          <a:cs typeface="+mj-cs"/>
        </a:defRPr>
      </a:lvl1pPr>
      <a:lvl2pPr marL="557213" indent="-214313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075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marL="8572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075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marL="12001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075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marL="15430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075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18859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075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2288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075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25717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075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29146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075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257175" indent="-257175" algn="l" defTabSz="336947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1pPr>
      <a:lvl2pPr marL="557213" indent="-214313" algn="l" defTabSz="336947" rtl="0" eaLnBrk="1" fontAlgn="base" hangingPunct="1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100" kern="1200">
          <a:solidFill>
            <a:srgbClr val="000000"/>
          </a:solidFill>
          <a:latin typeface="+mn-lt"/>
          <a:ea typeface="+mn-ea"/>
          <a:cs typeface="+mn-cs"/>
        </a:defRPr>
      </a:lvl2pPr>
      <a:lvl3pPr marL="857250" indent="-171450" algn="l" defTabSz="336947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800" kern="1200">
          <a:solidFill>
            <a:srgbClr val="000000"/>
          </a:solidFill>
          <a:latin typeface="+mn-lt"/>
          <a:ea typeface="+mn-ea"/>
          <a:cs typeface="+mn-cs"/>
        </a:defRPr>
      </a:lvl3pPr>
      <a:lvl4pPr marL="1200150" indent="-171450" algn="l" defTabSz="336947" rtl="0" eaLnBrk="1" fontAlgn="base" hangingPunct="1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500" kern="1200">
          <a:solidFill>
            <a:srgbClr val="000000"/>
          </a:solidFill>
          <a:latin typeface="+mn-lt"/>
          <a:ea typeface="+mn-ea"/>
          <a:cs typeface="+mn-cs"/>
        </a:defRPr>
      </a:lvl4pPr>
      <a:lvl5pPr marL="1543050" indent="-171450" algn="l" defTabSz="336947" rtl="0" eaLnBrk="1" fontAlgn="base" hangingPunct="1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500" kern="1200">
          <a:solidFill>
            <a:srgbClr val="000000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9.emf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32.jpeg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21.xml"/><Relationship Id="rId6" Type="http://schemas.openxmlformats.org/officeDocument/2006/relationships/image" Target="../media/image31.jpeg"/><Relationship Id="rId5" Type="http://schemas.openxmlformats.org/officeDocument/2006/relationships/image" Target="../media/image30.emf"/><Relationship Id="rId4" Type="http://schemas.openxmlformats.org/officeDocument/2006/relationships/oleObject" Target="../embeddings/oleObject13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35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34.emf"/><Relationship Id="rId5" Type="http://schemas.openxmlformats.org/officeDocument/2006/relationships/oleObject" Target="../embeddings/oleObject14.bin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37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36.emf"/><Relationship Id="rId5" Type="http://schemas.openxmlformats.org/officeDocument/2006/relationships/oleObject" Target="../embeddings/oleObject15.bin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40.jpeg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26.xml"/><Relationship Id="rId6" Type="http://schemas.openxmlformats.org/officeDocument/2006/relationships/image" Target="../media/image39.png"/><Relationship Id="rId5" Type="http://schemas.openxmlformats.org/officeDocument/2006/relationships/image" Target="../media/image38.emf"/><Relationship Id="rId4" Type="http://schemas.openxmlformats.org/officeDocument/2006/relationships/oleObject" Target="../embeddings/oleObject16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s://padlet.com/DZLM_SiMa_MSK/pxznk615z20lb22j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sima.dzlm.de/sites/simams/files/uploads/sima5_textaufgaben-ue-regelfassung-190313.pd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padlet.com/DZLM_SiMa_MSK/pxznk615z20lb22j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8.xml"/><Relationship Id="rId7" Type="http://schemas.openxmlformats.org/officeDocument/2006/relationships/hyperlink" Target="http://dzlm.de/" TargetMode="Externa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10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11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11.jpe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15.emf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5.xml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18.jpe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0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18.jpe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0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8.xml"/><Relationship Id="rId6" Type="http://schemas.openxmlformats.org/officeDocument/2006/relationships/image" Target="../media/image23.png"/><Relationship Id="rId5" Type="http://schemas.openxmlformats.org/officeDocument/2006/relationships/image" Target="../media/image22.emf"/><Relationship Id="rId10" Type="http://schemas.openxmlformats.org/officeDocument/2006/relationships/image" Target="../media/image27.png"/><Relationship Id="rId4" Type="http://schemas.openxmlformats.org/officeDocument/2006/relationships/oleObject" Target="../embeddings/oleObject11.bin"/><Relationship Id="rId9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29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A008B5F5-0EE5-AA46-B5E1-06F32896030D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7772400" imgH="10058400" progId="TCLayout.ActiveDocument.1">
                  <p:embed/>
                </p:oleObj>
              </mc:Choice>
              <mc:Fallback>
                <p:oleObj name="think-cell Folie" r:id="rId5" imgW="7772400" imgH="10058400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A008B5F5-0EE5-AA46-B5E1-06F32896030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>
            <a:extLst>
              <a:ext uri="{FF2B5EF4-FFF2-40B4-BE49-F238E27FC236}">
                <a16:creationId xmlns:a16="http://schemas.microsoft.com/office/drawing/2014/main" id="{6A6BA07C-A03B-B64F-8BF5-83015B960321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17939" y="4230216"/>
            <a:ext cx="6890365" cy="1143000"/>
          </a:xfrm>
        </p:spPr>
        <p:txBody>
          <a:bodyPr/>
          <a:lstStyle/>
          <a:p>
            <a:br>
              <a:rPr lang="de-DE" dirty="0"/>
            </a:br>
            <a:br>
              <a:rPr lang="de-DE" dirty="0"/>
            </a:br>
            <a:r>
              <a:rPr lang="de-DE" dirty="0"/>
              <a:t>Strategien zum Verstehen von Textaufgaben </a:t>
            </a:r>
            <a:br>
              <a:rPr lang="de-DE" dirty="0"/>
            </a:br>
            <a:r>
              <a:rPr lang="de-DE" dirty="0"/>
              <a:t>Videokonferenz</a:t>
            </a:r>
            <a:r>
              <a:rPr lang="de-DE" sz="2500" dirty="0"/>
              <a:t> – Teil 1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7544" y="6021288"/>
            <a:ext cx="6616824" cy="1104528"/>
          </a:xfrm>
        </p:spPr>
        <p:txBody>
          <a:bodyPr/>
          <a:lstStyle/>
          <a:p>
            <a:r>
              <a:rPr lang="de-DE" sz="1800" dirty="0"/>
              <a:t>Jennifer Dröse, Volker Eisen &amp; Susanne Prediger</a:t>
            </a:r>
          </a:p>
        </p:txBody>
      </p:sp>
      <p:pic>
        <p:nvPicPr>
          <p:cNvPr id="7" name="Bild 6" descr="ws15078_DZLM_Icons_Sprachförderung.pdf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476672"/>
            <a:ext cx="1368000" cy="1368000"/>
          </a:xfrm>
          <a:prstGeom prst="rect">
            <a:avLst/>
          </a:prstGeom>
          <a:effectLst>
            <a:outerShdw blurRad="50800" dist="76200" dir="2700000" algn="tl" rotWithShape="0">
              <a:schemeClr val="bg1">
                <a:alpha val="40000"/>
              </a:schemeClr>
            </a:outerShdw>
          </a:effectLst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0682338">
            <a:off x="267828" y="1424238"/>
            <a:ext cx="4419719" cy="1563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1" descr="Wie viel wiegt das &#10;Braunbärenkind &#10;jetzt? &#10;200 g abgenommen &#10;700 g bei der geburt. &#10;Das Braunbärenkind &#10;hat 4000g &#10;zugenommen &#10;500g wiegt das &#10;Braunbärenkind erst &#10;ein mal. &#10;Jetzt wiegt es 4500g. 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55" r="8375"/>
          <a:stretch/>
        </p:blipFill>
        <p:spPr bwMode="auto">
          <a:xfrm rot="778123">
            <a:off x="4421344" y="2109634"/>
            <a:ext cx="3832069" cy="16598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AC237AA7-79B7-2140-BA01-0AC9C64E66F8}"/>
              </a:ext>
            </a:extLst>
          </p:cNvPr>
          <p:cNvSpPr txBox="1"/>
          <p:nvPr/>
        </p:nvSpPr>
        <p:spPr>
          <a:xfrm>
            <a:off x="8244408" y="1412776"/>
            <a:ext cx="7200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449263" rtl="0" eaLnBrk="1" fontAlgn="base" latinLnBrk="0" hangingPunct="0">
              <a:lnSpc>
                <a:spcPct val="93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icrosoft YaHei"/>
                <a:cs typeface="Calibri"/>
              </a:rPr>
              <a:t>SiMa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Microsoft YaHe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631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0ECAE037-46C1-B347-89EC-1C5EEEB1CB0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7772400" imgH="10058400" progId="TCLayout.ActiveDocument.1">
                  <p:embed/>
                </p:oleObj>
              </mc:Choice>
              <mc:Fallback>
                <p:oleObj name="think-cell Folie" r:id="rId4" imgW="7772400" imgH="10058400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0ECAE037-46C1-B347-89EC-1C5EEEB1CB0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49" name="Picture 1" descr="Wie viel Gramm ist &#10;das Braunbärenkind &#10;schwerer als bei der &#10;700g hat es bei der &#10;Geburt gewogen &#10;Es hat am Anfang &#10;4000g zugenommen &#10;Nach der Geburt hat &#10;es noch 200g &#10;abgenommen &#10;3300g wiegt es erst &#10;ein mal &#10;Es ist 3100g &#10;schwerer geworden. 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283" y="16141"/>
            <a:ext cx="6918703" cy="3091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B. Wie viel wiegt es &#10;jetzt mehr als bei der &#10;Geburt? &#10;Geburt 700g &#10;Jetzt 4500g &#10;3800g mehr 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37" r="24109" b="13014"/>
          <a:stretch/>
        </p:blipFill>
        <p:spPr bwMode="auto">
          <a:xfrm>
            <a:off x="4859654" y="3713507"/>
            <a:ext cx="4589141" cy="2818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Wie viel Gramm ist &#10;das Braunbärenkind &#10;schwerer als bei der &#10;Geburt? &#10;Geburt: 700g &#10;Gewicht: 4700g &#10;Schwerer: 4000g 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61" r="19985"/>
          <a:stretch/>
        </p:blipFill>
        <p:spPr bwMode="auto">
          <a:xfrm>
            <a:off x="-282720" y="3679371"/>
            <a:ext cx="5102356" cy="2778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Gerader Verbinder 7"/>
          <p:cNvCxnSpPr/>
          <p:nvPr/>
        </p:nvCxnSpPr>
        <p:spPr>
          <a:xfrm>
            <a:off x="0" y="3461657"/>
            <a:ext cx="9144000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Gerader Verbinder 18"/>
          <p:cNvCxnSpPr/>
          <p:nvPr/>
        </p:nvCxnSpPr>
        <p:spPr>
          <a:xfrm>
            <a:off x="4796293" y="3472541"/>
            <a:ext cx="10886" cy="3243943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6497122" y="6611779"/>
            <a:ext cx="26468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449263" rtl="0" eaLnBrk="1" fontAlgn="base" latinLnBrk="0" hangingPunct="0">
              <a:lnSpc>
                <a:spcPct val="93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icrosoft YaHei"/>
                <a:cs typeface="Calibri"/>
              </a:rPr>
              <a:t>Info-Netze aus einer Klasse 6 (von Volker Eisen)</a:t>
            </a:r>
          </a:p>
        </p:txBody>
      </p:sp>
    </p:spTree>
    <p:extLst>
      <p:ext uri="{BB962C8B-B14F-4D97-AF65-F5344CB8AC3E}">
        <p14:creationId xmlns:p14="http://schemas.microsoft.com/office/powerpoint/2010/main" val="3771114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7956EE3B-6544-8F40-8FB3-6E89BFADB30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7772400" imgH="10058400" progId="TCLayout.ActiveDocument.1">
                  <p:embed/>
                </p:oleObj>
              </mc:Choice>
              <mc:Fallback>
                <p:oleObj name="think-cell Folie" r:id="rId5" imgW="7772400" imgH="10058400" progId="TCLayout.ActiveDocument.1">
                  <p:embed/>
                  <p:pic>
                    <p:nvPicPr>
                      <p:cNvPr id="10" name="Objekt 9" hidden="1">
                        <a:extLst>
                          <a:ext uri="{FF2B5EF4-FFF2-40B4-BE49-F238E27FC236}">
                            <a16:creationId xmlns:a16="http://schemas.microsoft.com/office/drawing/2014/main" id="{7956EE3B-6544-8F40-8FB3-6E89BFADB3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hteck 8" hidden="1">
            <a:extLst>
              <a:ext uri="{FF2B5EF4-FFF2-40B4-BE49-F238E27FC236}">
                <a16:creationId xmlns:a16="http://schemas.microsoft.com/office/drawing/2014/main" id="{96A739B0-CFDE-2E4B-AC6C-CCF6D6B45E95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500" dirty="0">
                <a:latin typeface="Calibri" panose="020F0502020204030204" pitchFamily="34" charset="0"/>
                <a:cs typeface="Calibri" panose="020F0502020204030204" pitchFamily="34" charset="0"/>
              </a:rPr>
              <a:t>Jonas hat auch sein Netz verändert</a:t>
            </a:r>
          </a:p>
        </p:txBody>
      </p:sp>
      <p:pic>
        <p:nvPicPr>
          <p:cNvPr id="3" name="Grafik 2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610" y="3153476"/>
            <a:ext cx="5854889" cy="3704524"/>
          </a:xfrm>
          <a:prstGeom prst="rect">
            <a:avLst/>
          </a:prstGeom>
        </p:spPr>
      </p:pic>
      <p:pic>
        <p:nvPicPr>
          <p:cNvPr id="4" name="Grafik 3" descr="C:\Users\MRB-User\Documents\Backup\MAREN\Material\MAREN_Material_Box_1_2\MAREN-Bilder-Sammlung\Technische Zeichnungen (alle Bausteine)\Kinder\Jonas_sw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0885" y="4798112"/>
            <a:ext cx="1214750" cy="142526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feld 2"/>
          <p:cNvSpPr txBox="1">
            <a:spLocks noChangeArrowheads="1"/>
          </p:cNvSpPr>
          <p:nvPr/>
        </p:nvSpPr>
        <p:spPr bwMode="auto">
          <a:xfrm>
            <a:off x="7870939" y="6223379"/>
            <a:ext cx="1136582" cy="296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ts val="135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Jonas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25814" y="943428"/>
            <a:ext cx="6537277" cy="198911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3489897" y="2431218"/>
            <a:ext cx="4398283" cy="341194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Microsoft YaHei"/>
              <a:cs typeface="+mn-cs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7960007" y="6611779"/>
            <a:ext cx="11448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449263" rtl="0" eaLnBrk="1" fontAlgn="base" latinLnBrk="0" hangingPunct="0">
              <a:lnSpc>
                <a:spcPct val="93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icrosoft YaHei"/>
                <a:cs typeface="Calibri"/>
              </a:rPr>
              <a:t>Dröse et al. (2020)</a:t>
            </a:r>
          </a:p>
        </p:txBody>
      </p:sp>
    </p:spTree>
    <p:extLst>
      <p:ext uri="{BB962C8B-B14F-4D97-AF65-F5344CB8AC3E}">
        <p14:creationId xmlns:p14="http://schemas.microsoft.com/office/powerpoint/2010/main" val="3793098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36676266-2848-4345-95BC-01294BE901E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7772400" imgH="10058400" progId="TCLayout.ActiveDocument.1">
                  <p:embed/>
                </p:oleObj>
              </mc:Choice>
              <mc:Fallback>
                <p:oleObj name="think-cell Folie" r:id="rId5" imgW="7772400" imgH="1005840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36676266-2848-4345-95BC-01294BE901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>
            <a:extLst>
              <a:ext uri="{FF2B5EF4-FFF2-40B4-BE49-F238E27FC236}">
                <a16:creationId xmlns:a16="http://schemas.microsoft.com/office/drawing/2014/main" id="{C96E3B66-5475-0840-8CCF-84B0FCCEEB5F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  <a:sym typeface="Calibri" panose="020F0502020204030204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6966" y="2102749"/>
            <a:ext cx="8725434" cy="2387365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364777" y="4053385"/>
            <a:ext cx="5923128" cy="3139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Microsoft YaHei"/>
              <a:cs typeface="+mn-cs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Aufgabenbesprechung: Das Braunbärenkind – Frage C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7960007" y="6611779"/>
            <a:ext cx="11448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449263" rtl="0" eaLnBrk="1" fontAlgn="base" latinLnBrk="0" hangingPunct="0">
              <a:lnSpc>
                <a:spcPct val="93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icrosoft YaHei"/>
                <a:cs typeface="Calibri"/>
              </a:rPr>
              <a:t>Dröse et al. (2020)</a:t>
            </a:r>
          </a:p>
        </p:txBody>
      </p:sp>
    </p:spTree>
    <p:extLst>
      <p:ext uri="{BB962C8B-B14F-4D97-AF65-F5344CB8AC3E}">
        <p14:creationId xmlns:p14="http://schemas.microsoft.com/office/powerpoint/2010/main" val="16255085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96237C1D-ED14-7142-A020-7F7E8C6D347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7772400" imgH="10058400" progId="TCLayout.ActiveDocument.1">
                  <p:embed/>
                </p:oleObj>
              </mc:Choice>
              <mc:Fallback>
                <p:oleObj name="think-cell Folie" r:id="rId4" imgW="7772400" imgH="10058400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96237C1D-ED14-7142-A020-7F7E8C6D34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6"/>
          <a:srcRect t="43222"/>
          <a:stretch/>
        </p:blipFill>
        <p:spPr>
          <a:xfrm>
            <a:off x="251520" y="980728"/>
            <a:ext cx="6326987" cy="2694219"/>
          </a:xfrm>
          <a:prstGeom prst="rect">
            <a:avLst/>
          </a:prstGeom>
        </p:spPr>
      </p:pic>
      <p:pic>
        <p:nvPicPr>
          <p:cNvPr id="3074" name="Picture 2" descr="&lt; Teams 21:08 &#10;Zurücksetzen &#10;Donnerstag 14. Mai &#10;AA &#10;One S ITB -... &#10;a build &#10;Der Held flit... &#10;-e9150c1f-c3ee &#10;der TU Dort... &#10;-419f-b1f6-0dd1a5eaed74.gtsb.io &#10;Teams - Fehl... &#10;Moodle: Kur... &#10;So macht m... &#10;build-e9150... &#10;Wie viele Tage &#10;umfassen die letzten &#10;Wochen? &#10;Tägliche &#10;Gewichtszunahme &#10;war 100g &#10;Gesamte &#10;Gewichtszunahme &#10;war 4000g &#10;Die letzten Wochen &#10;umfassen 40 Tage. 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73" r="18889" b="12009"/>
          <a:stretch/>
        </p:blipFill>
        <p:spPr bwMode="auto">
          <a:xfrm>
            <a:off x="179512" y="3789040"/>
            <a:ext cx="6131341" cy="3243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Gerader Verbinder 7"/>
          <p:cNvCxnSpPr/>
          <p:nvPr/>
        </p:nvCxnSpPr>
        <p:spPr>
          <a:xfrm>
            <a:off x="0" y="3645024"/>
            <a:ext cx="9144000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6502026" y="6611779"/>
            <a:ext cx="26468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449263" rtl="0" eaLnBrk="1" fontAlgn="base" latinLnBrk="0" hangingPunct="0">
              <a:lnSpc>
                <a:spcPct val="93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icrosoft YaHei"/>
                <a:cs typeface="Calibri"/>
              </a:rPr>
              <a:t>Info-Netze aus einer Klasse 6 (von Volker Eisen)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7863040-7293-D645-8B0E-B914F7CCEE3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2210" t="21720"/>
          <a:stretch/>
        </p:blipFill>
        <p:spPr>
          <a:xfrm>
            <a:off x="4835608" y="404664"/>
            <a:ext cx="4308392" cy="105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439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6D5387-7C6C-7F46-AE5C-D5ABDE350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>
                <a:solidFill>
                  <a:srgbClr val="0070C0"/>
                </a:solidFill>
              </a:rPr>
              <a:t>Zettelmethode (S. Prediger)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37E73E-7DD2-1B4F-A33E-270BEFD235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185976"/>
            <a:ext cx="4805150" cy="1403218"/>
          </a:xfrm>
        </p:spPr>
        <p:txBody>
          <a:bodyPr/>
          <a:lstStyle/>
          <a:p>
            <a:r>
              <a:rPr lang="de-DE" dirty="0"/>
              <a:t>Strukturgramm?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A84C9F2-6806-4314-A5E4-D32D2DA4326F}"/>
              </a:ext>
            </a:extLst>
          </p:cNvPr>
          <p:cNvSpPr txBox="1"/>
          <p:nvPr/>
        </p:nvSpPr>
        <p:spPr>
          <a:xfrm>
            <a:off x="425253" y="2009152"/>
            <a:ext cx="5987007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Microsoft YaHei"/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https://padlet.com/DZLM_SiMa_MSK/pxznk615z20lb22j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Microsoft YaHei"/>
              <a:cs typeface="+mn-cs"/>
            </a:endParaRPr>
          </a:p>
        </p:txBody>
      </p:sp>
      <p:pic>
        <p:nvPicPr>
          <p:cNvPr id="1026" name="Picture 2" descr="QR-Code für dieses Padlet">
            <a:extLst>
              <a:ext uri="{FF2B5EF4-FFF2-40B4-BE49-F238E27FC236}">
                <a16:creationId xmlns:a16="http://schemas.microsoft.com/office/drawing/2014/main" id="{757F8E3E-1C68-42FE-BF9B-0FBF86AA0A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086" y="2359120"/>
            <a:ext cx="4005064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9069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82D706-A09D-F618-B6DC-D246181EC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6AC9D26-F4BE-7FE5-65E0-7BA6FBFEEE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hlinkClick r:id="rId2"/>
              </a:rPr>
              <a:t>https://sima.dzlm.de/sites/simams/files/uploads/sima5_textaufgaben-ue-regelfassung-190313.pdf</a:t>
            </a:r>
            <a:endParaRPr lang="de-DE" dirty="0"/>
          </a:p>
          <a:p>
            <a:r>
              <a:rPr lang="de-DE" dirty="0"/>
              <a:t>Sima </a:t>
            </a:r>
            <a:r>
              <a:rPr lang="de-DE" dirty="0" err="1"/>
              <a:t>strategien</a:t>
            </a:r>
            <a:r>
              <a:rPr lang="de-DE" dirty="0"/>
              <a:t> </a:t>
            </a:r>
            <a:r>
              <a:rPr lang="de-DE" dirty="0" err="1"/>
              <a:t>textaufgaben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40720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4F2CBF-5AE9-0644-B7A9-82D39159A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>
                <a:solidFill>
                  <a:srgbClr val="0070C0"/>
                </a:solidFill>
              </a:rPr>
              <a:t>Hospitationen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8949859-923C-BC45-8B78-464EDB04E0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Tauscht Euch in Zweierteams zu Euren Hospitationen aus.</a:t>
            </a:r>
          </a:p>
          <a:p>
            <a:endParaRPr lang="de-DE" dirty="0"/>
          </a:p>
          <a:p>
            <a:r>
              <a:rPr lang="de-DE" dirty="0"/>
              <a:t>Sollte keine Möglichkeit zur Hospitation bestanden haben,</a:t>
            </a:r>
          </a:p>
          <a:p>
            <a:r>
              <a:rPr lang="de-DE" dirty="0"/>
              <a:t>tauscht Euch über eine unterrichtliche </a:t>
            </a:r>
            <a:r>
              <a:rPr lang="de-DE" dirty="0" err="1"/>
              <a:t>DaZ</a:t>
            </a:r>
            <a:r>
              <a:rPr lang="de-DE" dirty="0"/>
              <a:t>-Situation/</a:t>
            </a:r>
          </a:p>
          <a:p>
            <a:r>
              <a:rPr lang="de-DE" dirty="0"/>
              <a:t>-Aufgabe aus.</a:t>
            </a:r>
          </a:p>
          <a:p>
            <a:endParaRPr lang="de-DE" dirty="0"/>
          </a:p>
          <a:p>
            <a:r>
              <a:rPr lang="de-DE" dirty="0"/>
              <a:t>Erarbeitet pro Team mindestens einen Tipp, den Ihr der</a:t>
            </a:r>
          </a:p>
          <a:p>
            <a:r>
              <a:rPr lang="de-DE" dirty="0"/>
              <a:t>Gruppe </a:t>
            </a:r>
            <a:r>
              <a:rPr lang="de-DE" dirty="0" err="1"/>
              <a:t>an´s</a:t>
            </a:r>
            <a:r>
              <a:rPr lang="de-DE" dirty="0"/>
              <a:t> Herz legen möchtet.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01106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E60E1D-3DD8-9E49-884E-335228E9E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273050"/>
            <a:ext cx="8228013" cy="1143000"/>
          </a:xfrm>
        </p:spPr>
        <p:txBody>
          <a:bodyPr wrap="square" anchor="ctr">
            <a:normAutofit/>
          </a:bodyPr>
          <a:lstStyle/>
          <a:p>
            <a:r>
              <a:rPr lang="de-DE"/>
              <a:t>Film zur Sprachförderung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3932D00-7959-CA4C-9207-7DB58CC260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1603374"/>
            <a:ext cx="7477124" cy="4378325"/>
          </a:xfrm>
        </p:spPr>
        <p:txBody>
          <a:bodyPr wrap="square" anchor="t"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de-DE" sz="1700" b="1" dirty="0"/>
              <a:t>Fragestellungen zu den Filmen:   </a:t>
            </a:r>
          </a:p>
          <a:p>
            <a:pPr>
              <a:lnSpc>
                <a:spcPct val="90000"/>
              </a:lnSpc>
            </a:pPr>
            <a:endParaRPr lang="de-DE" sz="1700" dirty="0"/>
          </a:p>
          <a:p>
            <a:pPr>
              <a:lnSpc>
                <a:spcPct val="90000"/>
              </a:lnSpc>
            </a:pPr>
            <a:r>
              <a:rPr lang="de-DE" sz="1700" dirty="0"/>
              <a:t>Hast Du noch etwas Neues erfahren?</a:t>
            </a:r>
          </a:p>
          <a:p>
            <a:pPr>
              <a:lnSpc>
                <a:spcPct val="90000"/>
              </a:lnSpc>
            </a:pPr>
            <a:endParaRPr lang="de-DE" sz="1700" dirty="0"/>
          </a:p>
          <a:p>
            <a:pPr>
              <a:lnSpc>
                <a:spcPct val="90000"/>
              </a:lnSpc>
            </a:pPr>
            <a:r>
              <a:rPr lang="de-DE" sz="1700" dirty="0"/>
              <a:t>Was bleibt Dir besonders im Gedächtnis?</a:t>
            </a:r>
          </a:p>
          <a:p>
            <a:pPr>
              <a:lnSpc>
                <a:spcPct val="90000"/>
              </a:lnSpc>
            </a:pPr>
            <a:endParaRPr lang="de-DE" sz="1700" dirty="0"/>
          </a:p>
          <a:p>
            <a:pPr>
              <a:lnSpc>
                <a:spcPct val="90000"/>
              </a:lnSpc>
            </a:pPr>
            <a:r>
              <a:rPr lang="de-DE" sz="1700" dirty="0"/>
              <a:t>Würdest Du den gezeigten Wortspeicher/die genannten Methoden</a:t>
            </a:r>
          </a:p>
          <a:p>
            <a:pPr>
              <a:lnSpc>
                <a:spcPct val="90000"/>
              </a:lnSpc>
            </a:pPr>
            <a:r>
              <a:rPr lang="de-DE" sz="1700" dirty="0"/>
              <a:t>ebenso in deinem Unterricht einführen?</a:t>
            </a:r>
          </a:p>
          <a:p>
            <a:pPr>
              <a:lnSpc>
                <a:spcPct val="90000"/>
              </a:lnSpc>
            </a:pPr>
            <a:endParaRPr lang="de-DE" sz="1700" dirty="0"/>
          </a:p>
          <a:p>
            <a:pPr>
              <a:lnSpc>
                <a:spcPct val="90000"/>
              </a:lnSpc>
            </a:pPr>
            <a:r>
              <a:rPr lang="de-DE" sz="1700" dirty="0"/>
              <a:t>Was nimmst Du Dir zukünftig besonders</a:t>
            </a:r>
          </a:p>
          <a:p>
            <a:pPr>
              <a:lnSpc>
                <a:spcPct val="90000"/>
              </a:lnSpc>
            </a:pPr>
            <a:r>
              <a:rPr lang="de-DE" sz="1700" dirty="0"/>
              <a:t>für Deinen Unterricht vor?</a:t>
            </a:r>
          </a:p>
          <a:p>
            <a:pPr>
              <a:lnSpc>
                <a:spcPct val="90000"/>
              </a:lnSpc>
            </a:pPr>
            <a:endParaRPr lang="de-DE" sz="1700" dirty="0"/>
          </a:p>
          <a:p>
            <a:pPr>
              <a:lnSpc>
                <a:spcPct val="90000"/>
              </a:lnSpc>
            </a:pPr>
            <a:r>
              <a:rPr lang="de-DE" sz="1700" b="1" dirty="0"/>
              <a:t>DZLM Sprachförderfilm:</a:t>
            </a:r>
          </a:p>
          <a:p>
            <a:pPr>
              <a:lnSpc>
                <a:spcPct val="90000"/>
              </a:lnSpc>
            </a:pPr>
            <a:endParaRPr lang="de-DE" sz="1700" b="1" dirty="0"/>
          </a:p>
          <a:p>
            <a:pPr>
              <a:lnSpc>
                <a:spcPct val="90000"/>
              </a:lnSpc>
            </a:pPr>
            <a:r>
              <a:rPr lang="de-DE" sz="1700" b="1" dirty="0"/>
              <a:t>Wortspeicherfilm:</a:t>
            </a:r>
          </a:p>
          <a:p>
            <a:pPr>
              <a:lnSpc>
                <a:spcPct val="90000"/>
              </a:lnSpc>
            </a:pPr>
            <a:r>
              <a:rPr lang="de-DE" sz="1700" dirty="0">
                <a:solidFill>
                  <a:srgbClr val="0070C0"/>
                </a:solidFill>
              </a:rPr>
              <a:t>auf Moodle oder hier</a:t>
            </a:r>
          </a:p>
          <a:p>
            <a:pPr>
              <a:lnSpc>
                <a:spcPct val="90000"/>
              </a:lnSpc>
            </a:pPr>
            <a:endParaRPr lang="de-DE" sz="1700" b="1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A7F3699-EA3C-4D08-AA29-49F44E96B7D9}"/>
              </a:ext>
            </a:extLst>
          </p:cNvPr>
          <p:cNvSpPr txBox="1"/>
          <p:nvPr/>
        </p:nvSpPr>
        <p:spPr>
          <a:xfrm>
            <a:off x="351359" y="5000266"/>
            <a:ext cx="5987007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Microsoft YaHei"/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https://padlet.com/DZLM_SiMa_MSK/pxznk615z20lb22j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Microsoft YaHe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44560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A83963-48F4-784A-A8A3-07E822C06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>
                <a:solidFill>
                  <a:srgbClr val="0070C0"/>
                </a:solidFill>
              </a:rPr>
              <a:t>Unser Dankeschön an Euch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57728B75-CF01-1F46-9F4B-E3F715C461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02319" y="1603375"/>
            <a:ext cx="3482893" cy="3975100"/>
          </a:xfrm>
        </p:spPr>
        <p:txBody>
          <a:bodyPr/>
          <a:lstStyle/>
          <a:p>
            <a:r>
              <a:rPr lang="de-DE" dirty="0"/>
              <a:t>   </a:t>
            </a:r>
            <a:r>
              <a:rPr lang="de-DE" dirty="0">
                <a:solidFill>
                  <a:srgbClr val="FF0000"/>
                </a:solidFill>
              </a:rPr>
              <a:t>Es hat uns super viel Spaß mit Euch gebracht.</a:t>
            </a:r>
          </a:p>
          <a:p>
            <a:endParaRPr lang="de-DE" dirty="0">
              <a:solidFill>
                <a:srgbClr val="FF0000"/>
              </a:solidFill>
            </a:endParaRPr>
          </a:p>
          <a:p>
            <a:r>
              <a:rPr lang="de-DE" dirty="0">
                <a:solidFill>
                  <a:srgbClr val="FF0000"/>
                </a:solidFill>
              </a:rPr>
              <a:t>   Wir wünschen Euch nun Viel Spaß und Erfolg mit diesen Themen in Eurem Unterricht!</a:t>
            </a:r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3C6131FF-8D66-FC4B-88BB-84CDA7BCF9B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13218" y="1603375"/>
            <a:ext cx="2924976" cy="397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6844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Feedback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6173" t="4390" r="6170" b="4892"/>
          <a:stretch>
            <a:fillRect/>
          </a:stretch>
        </p:blipFill>
        <p:spPr bwMode="auto">
          <a:xfrm>
            <a:off x="467544" y="1556792"/>
            <a:ext cx="511256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3"/>
          <p:cNvSpPr txBox="1"/>
          <p:nvPr/>
        </p:nvSpPr>
        <p:spPr>
          <a:xfrm>
            <a:off x="3347864" y="1412776"/>
            <a:ext cx="2448272" cy="44267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icrosoft YaHei"/>
                <a:cs typeface="+mn-cs"/>
              </a:rPr>
              <a:t>Das war top…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5148064" y="2492896"/>
            <a:ext cx="2952328" cy="44267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icrosoft YaHei"/>
                <a:cs typeface="+mn-cs"/>
              </a:rPr>
              <a:t>Das habe ich gelernt…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580112" y="3861048"/>
            <a:ext cx="3312368" cy="44267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icrosoft YaHei"/>
                <a:cs typeface="+mn-cs"/>
              </a:rPr>
              <a:t>Das kann besser laufen…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076056" y="4869160"/>
            <a:ext cx="2880320" cy="44267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icrosoft YaHei"/>
                <a:cs typeface="+mn-cs"/>
              </a:rPr>
              <a:t>Das war mir wichtig…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067944" y="5805264"/>
            <a:ext cx="2448272" cy="44267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icrosoft YaHei"/>
                <a:cs typeface="+mn-cs"/>
              </a:rPr>
              <a:t>Das kam zu kurz…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55576" y="3501008"/>
            <a:ext cx="2448272" cy="783193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icrosoft YaHei"/>
                <a:cs typeface="+mn-cs"/>
              </a:rPr>
              <a:t>Das will ich noch sagen…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6BAAA86E-739A-E141-8846-9A1F1D39BD9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7772400" imgH="10058400" progId="TCLayout.ActiveDocument.1">
                  <p:embed/>
                </p:oleObj>
              </mc:Choice>
              <mc:Fallback>
                <p:oleObj name="think-cell Folie" r:id="rId5" imgW="7772400" imgH="10058400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6BAAA86E-739A-E141-8846-9A1F1D39BD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>
            <a:extLst>
              <a:ext uri="{FF2B5EF4-FFF2-40B4-BE49-F238E27FC236}">
                <a16:creationId xmlns:a16="http://schemas.microsoft.com/office/drawing/2014/main" id="{13043839-3E1C-EE4B-9E7C-E52CACE737CA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  <a:sym typeface="Calibri" panose="020F050202020403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de-DE"/>
              <a:t>Diese Folie gehört mit zum Material und darf nicht entfernt werden.</a:t>
            </a:r>
          </a:p>
          <a:p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Hinweise zu den Lizenzbedingungen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2900"/>
            <a:r>
              <a:rPr lang="de-DE" dirty="0"/>
              <a:t>Dieses Material wurde durch Susanne Prediger und ihr Team für das Deutsche Zentrum für Lehrerbildung Mathematik (DZLM) konzipiert und kann, soweit nicht anderweitig gekennzeichnet, unter der </a:t>
            </a:r>
            <a:r>
              <a:rPr lang="de-DE" dirty="0">
                <a:solidFill>
                  <a:schemeClr val="accent1"/>
                </a:solidFill>
              </a:rPr>
              <a:t>Creative </a:t>
            </a:r>
            <a:r>
              <a:rPr lang="de-DE" dirty="0" err="1">
                <a:solidFill>
                  <a:schemeClr val="accent1"/>
                </a:solidFill>
              </a:rPr>
              <a:t>Commons</a:t>
            </a:r>
            <a:r>
              <a:rPr lang="de-DE" dirty="0">
                <a:solidFill>
                  <a:schemeClr val="accent1"/>
                </a:solidFill>
              </a:rPr>
              <a:t> Lizenz BY-SA: Namensnennung – Weitergabe unter gleichen Bedingungen 4.0 International </a:t>
            </a:r>
            <a:r>
              <a:rPr lang="de-DE" dirty="0"/>
              <a:t>weiterverwendet werden.</a:t>
            </a:r>
          </a:p>
          <a:p>
            <a:pPr marL="342900"/>
            <a:r>
              <a:rPr lang="de-DE" dirty="0"/>
              <a:t>Das bedeutet insbesondere: Alle Folien und Materialien können für Zwecke der Aus- und Fortbildung gerne genutzt werden – unter der Voraussetzung, dass immer die Quellenhinweise aufgeführt bleiben. </a:t>
            </a:r>
          </a:p>
          <a:p>
            <a:r>
              <a:rPr lang="de-DE" dirty="0"/>
              <a:t>An der Erstellung des Materials haben mitgewirkt: Jennifer Dröse, Volker Eisen &amp; Susanne Prediger</a:t>
            </a:r>
          </a:p>
          <a:p>
            <a:r>
              <a:rPr lang="de-DE" dirty="0"/>
              <a:t>Dieses Material basiert auf Forschung und Entwicklung aus dem Dortmunder Projekt „</a:t>
            </a:r>
            <a:r>
              <a:rPr lang="de-DE" dirty="0" err="1"/>
              <a:t>MuM</a:t>
            </a:r>
            <a:r>
              <a:rPr lang="de-DE" dirty="0"/>
              <a:t> – Mathematiklernen unter Bedingungen der </a:t>
            </a:r>
            <a:r>
              <a:rPr lang="de-DE" dirty="0" err="1"/>
              <a:t>Mehrsprachigkeit“und</a:t>
            </a:r>
            <a:r>
              <a:rPr lang="de-DE" dirty="0"/>
              <a:t> „Mathe sicher können“ . Einige Materialien wurden im Rahmen des Projekts „Sprachsensibel unterrichten fördern“ optimiert. </a:t>
            </a:r>
          </a:p>
          <a:p>
            <a:pPr marL="342900"/>
            <a:r>
              <a:rPr lang="de-DE" dirty="0"/>
              <a:t>Die Videos dürfen nur im Rahmen der Unterrichtsreihe gezeigt, aber nicht weiter gegeben werden.</a:t>
            </a:r>
          </a:p>
          <a:p>
            <a:pPr marL="342900"/>
            <a:r>
              <a:rPr lang="de-DE" dirty="0"/>
              <a:t>Bildnachweise und Zitatquellen finden sich auf den jeweiligen Folien bzw. Zusatzmaterialien.</a:t>
            </a:r>
          </a:p>
          <a:p>
            <a:pPr marL="342900"/>
            <a:r>
              <a:rPr lang="de-DE" dirty="0"/>
              <a:t>Weitere Hinweise und Informationen zum DZLM finden Sie unter </a:t>
            </a:r>
            <a:r>
              <a:rPr lang="de-DE" dirty="0">
                <a:hlinkClick r:id="rId7"/>
              </a:rPr>
              <a:t>dzlm.de</a:t>
            </a:r>
            <a:r>
              <a:rPr lang="de-DE" dirty="0"/>
              <a:t>.</a:t>
            </a: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323528" y="417587"/>
            <a:ext cx="8424936" cy="490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27A86"/>
                </a:solidFill>
                <a:latin typeface="Calibri"/>
                <a:ea typeface="+mj-ea"/>
                <a:cs typeface="Calibri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de-DE" sz="2800" b="1" i="0" u="none" strike="noStrike" kern="0" cap="none" spc="0" normalizeH="0" baseline="0" noProof="0">
              <a:ln>
                <a:noFill/>
              </a:ln>
              <a:solidFill>
                <a:srgbClr val="327A86"/>
              </a:solidFill>
              <a:effectLst/>
              <a:uLnTx/>
              <a:uFillTx/>
              <a:latin typeface="Calibri"/>
              <a:ea typeface="ＭＳ Ｐゴシック"/>
              <a:cs typeface="Calibri"/>
            </a:endParaRPr>
          </a:p>
        </p:txBody>
      </p:sp>
      <p:pic>
        <p:nvPicPr>
          <p:cNvPr id="14" name="Bild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850" y="548680"/>
            <a:ext cx="1091622" cy="393700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3275856" y="0"/>
            <a:ext cx="5866557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icrosoft YaHe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72090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96A2E490-7677-49C1-9DB6-4D4A1ABBB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273050"/>
            <a:ext cx="8228013" cy="1143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Inhaltsplatzhalter 5" descr="Ein Bild, das Blume, Pflanze, Blumenstrauß, frisch enthält.&#10;&#10;Automatisch generierte Beschreibung">
            <a:extLst>
              <a:ext uri="{FF2B5EF4-FFF2-40B4-BE49-F238E27FC236}">
                <a16:creationId xmlns:a16="http://schemas.microsoft.com/office/drawing/2014/main" id="{3CECBD2F-63F7-934B-8BFA-A5DAB83A21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8917" y="1603375"/>
            <a:ext cx="7004580" cy="3975100"/>
          </a:xfrm>
          <a:prstGeom prst="rect">
            <a:avLst/>
          </a:prstGeom>
          <a:noFill/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480FF6D4-E400-A146-D344-72656C3278CB}"/>
              </a:ext>
            </a:extLst>
          </p:cNvPr>
          <p:cNvSpPr txBox="1"/>
          <p:nvPr/>
        </p:nvSpPr>
        <p:spPr>
          <a:xfrm rot="158320">
            <a:off x="3920136" y="3549606"/>
            <a:ext cx="3243799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5000" dirty="0">
                <a:solidFill>
                  <a:srgbClr val="FF33CC"/>
                </a:solidFill>
                <a:latin typeface="Brush Script MT" panose="03060802040406070304" pitchFamily="66" charset="0"/>
              </a:rPr>
              <a:t>Frohe </a:t>
            </a:r>
            <a:br>
              <a:rPr lang="de-DE" sz="5000" dirty="0">
                <a:solidFill>
                  <a:srgbClr val="FF33CC"/>
                </a:solidFill>
                <a:latin typeface="Brush Script MT" panose="03060802040406070304" pitchFamily="66" charset="0"/>
              </a:rPr>
            </a:br>
            <a:r>
              <a:rPr lang="de-DE" sz="5000" dirty="0">
                <a:solidFill>
                  <a:srgbClr val="FF33CC"/>
                </a:solidFill>
                <a:latin typeface="Brush Script MT" panose="03060802040406070304" pitchFamily="66" charset="0"/>
              </a:rPr>
              <a:t>Ostern</a:t>
            </a:r>
          </a:p>
        </p:txBody>
      </p:sp>
    </p:spTree>
    <p:extLst>
      <p:ext uri="{BB962C8B-B14F-4D97-AF65-F5344CB8AC3E}">
        <p14:creationId xmlns:p14="http://schemas.microsoft.com/office/powerpoint/2010/main" val="3860518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3BEF5142-875B-0C4E-96C2-0C429C65061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7772400" imgH="10058400" progId="TCLayout.ActiveDocument.1">
                  <p:embed/>
                </p:oleObj>
              </mc:Choice>
              <mc:Fallback>
                <p:oleObj name="think-cell Folie" r:id="rId5" imgW="7772400" imgH="10058400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3BEF5142-875B-0C4E-96C2-0C429C6506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 hidden="1">
            <a:extLst>
              <a:ext uri="{FF2B5EF4-FFF2-40B4-BE49-F238E27FC236}">
                <a16:creationId xmlns:a16="http://schemas.microsoft.com/office/drawing/2014/main" id="{EC93F3F0-E53F-744F-AEC3-BBCEB24C4381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  <a:sym typeface="Calibri" panose="020F0502020204030204" pitchFamily="34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1239" y="1783947"/>
            <a:ext cx="8342443" cy="295182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Aufgabenbesprechung: Das Braunbärenkind – Frage A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960007" y="6611779"/>
            <a:ext cx="11448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449263" rtl="0" eaLnBrk="1" fontAlgn="base" latinLnBrk="0" hangingPunct="0">
              <a:lnSpc>
                <a:spcPct val="93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icrosoft YaHei"/>
                <a:cs typeface="Calibri"/>
              </a:rPr>
              <a:t>Dröse et al. (2020)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31DA475-B377-6187-9E80-4243ACAEC543}"/>
              </a:ext>
            </a:extLst>
          </p:cNvPr>
          <p:cNvSpPr txBox="1"/>
          <p:nvPr/>
        </p:nvSpPr>
        <p:spPr>
          <a:xfrm>
            <a:off x="1066800" y="5162550"/>
            <a:ext cx="1657350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Frage und Antwort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6938FAF-73B7-6B6A-2E14-243536B0967F}"/>
              </a:ext>
            </a:extLst>
          </p:cNvPr>
          <p:cNvSpPr txBox="1"/>
          <p:nvPr/>
        </p:nvSpPr>
        <p:spPr>
          <a:xfrm>
            <a:off x="3400424" y="5162551"/>
            <a:ext cx="1657349" cy="646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je eine Information</a:t>
            </a:r>
          </a:p>
        </p:txBody>
      </p:sp>
    </p:spTree>
    <p:extLst>
      <p:ext uri="{BB962C8B-B14F-4D97-AF65-F5344CB8AC3E}">
        <p14:creationId xmlns:p14="http://schemas.microsoft.com/office/powerpoint/2010/main" val="38198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DF344B6C-FED7-4E4E-A52A-7064615A8EA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7772400" imgH="10058400" progId="TCLayout.ActiveDocument.1">
                  <p:embed/>
                </p:oleObj>
              </mc:Choice>
              <mc:Fallback>
                <p:oleObj name="think-cell Folie" r:id="rId5" imgW="7772400" imgH="10058400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DF344B6C-FED7-4E4E-A52A-7064615A8EA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 hidden="1">
            <a:extLst>
              <a:ext uri="{FF2B5EF4-FFF2-40B4-BE49-F238E27FC236}">
                <a16:creationId xmlns:a16="http://schemas.microsoft.com/office/drawing/2014/main" id="{F57B59D4-6F17-954B-B28A-01C8CA522EDB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  <a:sym typeface="Calibri" panose="020F0502020204030204" pitchFamily="34" charset="0"/>
            </a:endParaRPr>
          </a:p>
        </p:txBody>
      </p:sp>
      <p:pic>
        <p:nvPicPr>
          <p:cNvPr id="1025" name="Picture 1" descr="Wie viel wiegt das &#10;Braunbärenkind &#10;jetzt? &#10;200 g abgenommen &#10;700 g bei der geburt. &#10;Das Braunbärenkind &#10;hat 4000g &#10;zugenommen &#10;500g wiegt das &#10;Braunbärenkind erst &#10;ein mal. &#10;Jetzt wiegt es 4500g. 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95525"/>
            <a:ext cx="9474003" cy="4463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Beispielhaftes Info-Netz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561242" y="6577827"/>
            <a:ext cx="25827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449263" rtl="0" eaLnBrk="1" fontAlgn="base" latinLnBrk="0" hangingPunct="0">
              <a:lnSpc>
                <a:spcPct val="93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icrosoft YaHei"/>
                <a:cs typeface="Calibri"/>
              </a:rPr>
              <a:t>Info-Netz aus einer Klasse 6 (von Volker Eisen)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6621D1C-5A02-A44A-8D6A-3D4DEC5D253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2623" t="16389" b="24134"/>
          <a:stretch/>
        </p:blipFill>
        <p:spPr>
          <a:xfrm>
            <a:off x="3515494" y="895525"/>
            <a:ext cx="4923770" cy="118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666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175B6DF8-17C3-524C-B45B-7F3FDC82033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7772400" imgH="10058400" progId="TCLayout.ActiveDocument.1">
                  <p:embed/>
                </p:oleObj>
              </mc:Choice>
              <mc:Fallback>
                <p:oleObj name="think-cell Folie" r:id="rId5" imgW="7772400" imgH="10058400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175B6DF8-17C3-524C-B45B-7F3FDC8203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 hidden="1">
            <a:extLst>
              <a:ext uri="{FF2B5EF4-FFF2-40B4-BE49-F238E27FC236}">
                <a16:creationId xmlns:a16="http://schemas.microsoft.com/office/drawing/2014/main" id="{BEBA1E99-8646-CA4C-B0E5-2E571FC3A78B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  <a:sym typeface="Calibri" panose="020F0502020204030204" pitchFamily="34" charset="0"/>
            </a:endParaRPr>
          </a:p>
        </p:txBody>
      </p:sp>
      <p:pic>
        <p:nvPicPr>
          <p:cNvPr id="4" name="Picture 1" descr="Wie viel wiegt das &#10;Braunbärenkind &#10;jetzt? &#10;200 g abgenommen &#10;700 g bei der geburt. &#10;Das Braunbärenkind &#10;hat 4000g &#10;zugenommen &#10;500g wiegt das &#10;Braunbärenkind erst &#10;ein mal. &#10;Jetzt wiegt es 4500g. 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57" y="2166614"/>
            <a:ext cx="8826295" cy="415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01359" y="1132323"/>
            <a:ext cx="2552493" cy="336929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Leseplan zur Erstellung eines Info-Netzes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B14E63A-FFDE-EE44-A198-35A96CA8EEF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2623" t="16389" b="24134"/>
          <a:stretch/>
        </p:blipFill>
        <p:spPr>
          <a:xfrm>
            <a:off x="1331640" y="980728"/>
            <a:ext cx="4923770" cy="118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762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E58237E6-C3E0-0643-819F-B9506EA45AF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7772400" imgH="10058400" progId="TCLayout.ActiveDocument.1">
                  <p:embed/>
                </p:oleObj>
              </mc:Choice>
              <mc:Fallback>
                <p:oleObj name="think-cell Folie" r:id="rId5" imgW="7772400" imgH="10058400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E58237E6-C3E0-0643-819F-B9506EA45A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 hidden="1">
            <a:extLst>
              <a:ext uri="{FF2B5EF4-FFF2-40B4-BE49-F238E27FC236}">
                <a16:creationId xmlns:a16="http://schemas.microsoft.com/office/drawing/2014/main" id="{4E6CA570-96D6-064A-B099-B2009D2527B3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de-DE" sz="2200" b="1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  <a:sym typeface="Calibri" panose="020F0502020204030204" pitchFamily="34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69" y="2029261"/>
            <a:ext cx="1408115" cy="1401912"/>
          </a:xfrm>
          <a:prstGeom prst="rect">
            <a:avLst/>
          </a:prstGeom>
        </p:spPr>
      </p:pic>
      <p:pic>
        <p:nvPicPr>
          <p:cNvPr id="11" name="Grafik 10" descr="C:\Users\MRB-User\Documents\Backup\MAREN\Material\MAREN_Material_Box_1_2\MAREN-Bilder-Sammlung\Technische Zeichnungen (alle Bausteine)\Kinder\Jonas_sw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50" y="4000753"/>
            <a:ext cx="1214750" cy="14252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861" y="4552884"/>
            <a:ext cx="1382240" cy="158568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980631" y="765604"/>
            <a:ext cx="8424936" cy="490861"/>
          </a:xfrm>
        </p:spPr>
        <p:txBody>
          <a:bodyPr>
            <a:normAutofit fontScale="90000"/>
          </a:bodyPr>
          <a:lstStyle/>
          <a:p>
            <a:r>
              <a:rPr lang="de-DE" sz="2400" dirty="0"/>
              <a:t>Frage: </a:t>
            </a:r>
            <a:br>
              <a:rPr lang="de-DE" sz="2400" dirty="0"/>
            </a:br>
            <a:r>
              <a:rPr lang="de-DE" sz="2400" dirty="0"/>
              <a:t>Sind alle Informationen nötig, </a:t>
            </a:r>
            <a:br>
              <a:rPr lang="de-DE" sz="2400" dirty="0"/>
            </a:br>
            <a:r>
              <a:rPr lang="de-DE" sz="2400" dirty="0"/>
              <a:t>um die Aufgabe zu lösen? </a:t>
            </a:r>
            <a:br>
              <a:rPr lang="de-DE" dirty="0"/>
            </a:br>
            <a:endParaRPr lang="de-DE" sz="3000" dirty="0"/>
          </a:p>
        </p:txBody>
      </p:sp>
      <p:sp>
        <p:nvSpPr>
          <p:cNvPr id="4" name="Abgerundete rechteckige Legende 3"/>
          <p:cNvSpPr/>
          <p:nvPr/>
        </p:nvSpPr>
        <p:spPr>
          <a:xfrm>
            <a:off x="1760561" y="1772815"/>
            <a:ext cx="2784143" cy="1052271"/>
          </a:xfrm>
          <a:prstGeom prst="wedgeRoundRectCallout">
            <a:avLst>
              <a:gd name="adj1" fmla="val -68578"/>
              <a:gd name="adj2" fmla="val 36768"/>
              <a:gd name="adj3" fmla="val 16667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Microsoft YaHei"/>
                <a:cs typeface="Calibri" panose="020F0502020204030204" pitchFamily="34" charset="0"/>
              </a:rPr>
              <a:t>Alle Informationen sind nötig, weil sie alle im Text stehen!</a:t>
            </a:r>
          </a:p>
        </p:txBody>
      </p:sp>
      <p:sp>
        <p:nvSpPr>
          <p:cNvPr id="5" name="Abgerundete rechteckige Legende 4"/>
          <p:cNvSpPr/>
          <p:nvPr/>
        </p:nvSpPr>
        <p:spPr>
          <a:xfrm>
            <a:off x="4683456" y="2947917"/>
            <a:ext cx="3123063" cy="1378424"/>
          </a:xfrm>
          <a:prstGeom prst="wedgeRoundRectCallout">
            <a:avLst>
              <a:gd name="adj1" fmla="val 44098"/>
              <a:gd name="adj2" fmla="val 92214"/>
              <a:gd name="adj3" fmla="val 16667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Microsoft YaHei"/>
                <a:cs typeface="Calibri" panose="020F0502020204030204" pitchFamily="34" charset="0"/>
              </a:rPr>
              <a:t>Die 100 g braucht man nicht, weil im Text schon steht, dass das Gewicht um 4000 g gestiegen ist.</a:t>
            </a:r>
          </a:p>
        </p:txBody>
      </p:sp>
      <p:sp>
        <p:nvSpPr>
          <p:cNvPr id="6" name="Abgerundete rechteckige Legende 5"/>
          <p:cNvSpPr/>
          <p:nvPr/>
        </p:nvSpPr>
        <p:spPr>
          <a:xfrm>
            <a:off x="1883391" y="4787470"/>
            <a:ext cx="3048649" cy="1378424"/>
          </a:xfrm>
          <a:prstGeom prst="wedgeRoundRectCallout">
            <a:avLst>
              <a:gd name="adj1" fmla="val -71520"/>
              <a:gd name="adj2" fmla="val -41450"/>
              <a:gd name="adj3" fmla="val 16667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Microsoft YaHei"/>
                <a:cs typeface="Calibri" panose="020F0502020204030204" pitchFamily="34" charset="0"/>
              </a:rPr>
              <a:t>Man braucht die 700 g, die 200 g, die 4000 g und die 100 g, weil es um Gewicht geht .</a:t>
            </a:r>
          </a:p>
        </p:txBody>
      </p:sp>
      <p:sp>
        <p:nvSpPr>
          <p:cNvPr id="7" name="Textfeld 2"/>
          <p:cNvSpPr txBox="1">
            <a:spLocks noChangeArrowheads="1"/>
          </p:cNvSpPr>
          <p:nvPr/>
        </p:nvSpPr>
        <p:spPr bwMode="auto">
          <a:xfrm>
            <a:off x="378318" y="3488658"/>
            <a:ext cx="1136582" cy="296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ts val="135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Emily</a:t>
            </a:r>
          </a:p>
        </p:txBody>
      </p:sp>
      <p:sp>
        <p:nvSpPr>
          <p:cNvPr id="8" name="Textfeld 2"/>
          <p:cNvSpPr txBox="1">
            <a:spLocks noChangeArrowheads="1"/>
          </p:cNvSpPr>
          <p:nvPr/>
        </p:nvSpPr>
        <p:spPr bwMode="auto">
          <a:xfrm>
            <a:off x="378318" y="5469858"/>
            <a:ext cx="1136582" cy="296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ts val="135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Jonas 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feld 2"/>
          <p:cNvSpPr txBox="1">
            <a:spLocks noChangeArrowheads="1"/>
          </p:cNvSpPr>
          <p:nvPr/>
        </p:nvSpPr>
        <p:spPr bwMode="auto">
          <a:xfrm>
            <a:off x="7806519" y="6165894"/>
            <a:ext cx="1136582" cy="296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ts val="135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Tara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D7813315-9CF3-2B4A-B2ED-36CFB0019458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2623" t="16389" b="24134"/>
          <a:stretch/>
        </p:blipFill>
        <p:spPr>
          <a:xfrm>
            <a:off x="4220230" y="395165"/>
            <a:ext cx="4923770" cy="118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889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AEBD8D18-5222-0345-9408-C26F82A3A29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7772400" imgH="10058400" progId="TCLayout.ActiveDocument.1">
                  <p:embed/>
                </p:oleObj>
              </mc:Choice>
              <mc:Fallback>
                <p:oleObj name="think-cell Folie" r:id="rId5" imgW="7772400" imgH="10058400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AEBD8D18-5222-0345-9408-C26F82A3A2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hteck 15" hidden="1">
            <a:extLst>
              <a:ext uri="{FF2B5EF4-FFF2-40B4-BE49-F238E27FC236}">
                <a16:creationId xmlns:a16="http://schemas.microsoft.com/office/drawing/2014/main" id="{42E14069-A670-9A4C-AC05-9A5F822D96FC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de-DE" sz="2200" b="1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963635" y="800961"/>
            <a:ext cx="8424936" cy="490861"/>
          </a:xfrm>
        </p:spPr>
        <p:txBody>
          <a:bodyPr>
            <a:normAutofit fontScale="90000"/>
          </a:bodyPr>
          <a:lstStyle/>
          <a:p>
            <a:r>
              <a:rPr lang="de-DE" sz="2400" dirty="0">
                <a:latin typeface="Calibri" panose="020F0502020204030204" pitchFamily="34" charset="0"/>
                <a:sym typeface="Calibri" panose="020F0502020204030204" pitchFamily="34" charset="0"/>
              </a:rPr>
              <a:t>Frage: Welcher Zeitpunkt </a:t>
            </a:r>
            <a:br>
              <a:rPr lang="de-DE" sz="2400" dirty="0">
                <a:latin typeface="Calibri" panose="020F0502020204030204" pitchFamily="34" charset="0"/>
                <a:sym typeface="Calibri" panose="020F0502020204030204" pitchFamily="34" charset="0"/>
              </a:rPr>
            </a:br>
            <a:r>
              <a:rPr lang="de-DE" sz="2400" dirty="0">
                <a:latin typeface="Calibri" panose="020F0502020204030204" pitchFamily="34" charset="0"/>
                <a:sym typeface="Calibri" panose="020F0502020204030204" pitchFamily="34" charset="0"/>
              </a:rPr>
              <a:t>ist mit „jetzt“ gemeint?</a:t>
            </a:r>
            <a:r>
              <a:rPr lang="de-DE" sz="3300" dirty="0">
                <a:latin typeface="Calibri" panose="020F0502020204030204" pitchFamily="34" charset="0"/>
                <a:sym typeface="Calibri" panose="020F0502020204030204" pitchFamily="34" charset="0"/>
              </a:rPr>
              <a:t> </a:t>
            </a:r>
            <a:br>
              <a:rPr lang="de-DE" dirty="0">
                <a:latin typeface="Calibri" panose="020F0502020204030204" pitchFamily="34" charset="0"/>
                <a:sym typeface="Calibri" panose="020F0502020204030204" pitchFamily="34" charset="0"/>
              </a:rPr>
            </a:br>
            <a:endParaRPr lang="de-DE" sz="3000" dirty="0"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69" y="2029261"/>
            <a:ext cx="1408115" cy="1401912"/>
          </a:xfrm>
          <a:prstGeom prst="rect">
            <a:avLst/>
          </a:prstGeom>
        </p:spPr>
      </p:pic>
      <p:sp>
        <p:nvSpPr>
          <p:cNvPr id="4" name="Abgerundete rechteckige Legende 3"/>
          <p:cNvSpPr/>
          <p:nvPr/>
        </p:nvSpPr>
        <p:spPr>
          <a:xfrm>
            <a:off x="1763688" y="1700808"/>
            <a:ext cx="3616657" cy="1528550"/>
          </a:xfrm>
          <a:prstGeom prst="wedgeRoundRectCallout">
            <a:avLst>
              <a:gd name="adj1" fmla="val -67567"/>
              <a:gd name="adj2" fmla="val 18423"/>
              <a:gd name="adj3" fmla="val 16667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Microsoft YaHei"/>
                <a:cs typeface="+mn-cs"/>
                <a:sym typeface="Calibri" panose="020F0502020204030204" pitchFamily="34" charset="0"/>
              </a:rPr>
              <a:t>Mit „jetzt“ ist heute gemeint. Da muss man dann eigentlich noch wissen, wie alt das Bärenkind heute ist!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861" y="4552884"/>
            <a:ext cx="1382240" cy="1585687"/>
          </a:xfrm>
          <a:prstGeom prst="rect">
            <a:avLst/>
          </a:prstGeom>
        </p:spPr>
      </p:pic>
      <p:sp>
        <p:nvSpPr>
          <p:cNvPr id="6" name="Abgerundete rechteckige Legende 5"/>
          <p:cNvSpPr/>
          <p:nvPr/>
        </p:nvSpPr>
        <p:spPr>
          <a:xfrm>
            <a:off x="4667534" y="3316406"/>
            <a:ext cx="3123063" cy="1378424"/>
          </a:xfrm>
          <a:prstGeom prst="wedgeRoundRectCallout">
            <a:avLst>
              <a:gd name="adj1" fmla="val 44098"/>
              <a:gd name="adj2" fmla="val 92214"/>
              <a:gd name="adj3" fmla="val 16667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Microsoft YaHei"/>
                <a:cs typeface="+mn-cs"/>
                <a:sym typeface="Calibri" panose="020F0502020204030204" pitchFamily="34" charset="0"/>
              </a:rPr>
              <a:t>Man weiß gar nicht genau, was in der Aufgabe mit „jetzt“ gemeint ist.</a:t>
            </a:r>
          </a:p>
        </p:txBody>
      </p:sp>
      <p:sp>
        <p:nvSpPr>
          <p:cNvPr id="7" name="Textfeld 2"/>
          <p:cNvSpPr txBox="1">
            <a:spLocks noChangeArrowheads="1"/>
          </p:cNvSpPr>
          <p:nvPr/>
        </p:nvSpPr>
        <p:spPr bwMode="auto">
          <a:xfrm>
            <a:off x="7806519" y="6165894"/>
            <a:ext cx="1136582" cy="30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ts val="135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Tara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  <a:sym typeface="Calibri" panose="020F0502020204030204" pitchFamily="34" charset="0"/>
            </a:endParaRPr>
          </a:p>
        </p:txBody>
      </p:sp>
      <p:pic>
        <p:nvPicPr>
          <p:cNvPr id="8" name="Grafik 7" descr="C:\Users\MRB-User\Documents\Backup\MAREN\Material\MAREN_Material_Box_1_2\MAREN-Bilder-Sammlung\Technische Zeichnungen (alle Bausteine)\Kinder\Jonas_sw.jp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50" y="4000753"/>
            <a:ext cx="1214750" cy="142526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Abgerundete rechteckige Legende 8"/>
          <p:cNvSpPr/>
          <p:nvPr/>
        </p:nvSpPr>
        <p:spPr>
          <a:xfrm>
            <a:off x="1883391" y="4967786"/>
            <a:ext cx="3125337" cy="1239024"/>
          </a:xfrm>
          <a:prstGeom prst="wedgeRoundRectCallout">
            <a:avLst>
              <a:gd name="adj1" fmla="val -69337"/>
              <a:gd name="adj2" fmla="val -50262"/>
              <a:gd name="adj3" fmla="val 16667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Microsoft YaHei"/>
                <a:cs typeface="+mn-cs"/>
                <a:sym typeface="Calibri" panose="020F0502020204030204" pitchFamily="34" charset="0"/>
              </a:rPr>
              <a:t>Mit „jetzt“ ist gemeint: Wenn das Braunbärenkind wieder gesund ist.</a:t>
            </a:r>
          </a:p>
        </p:txBody>
      </p:sp>
      <p:sp>
        <p:nvSpPr>
          <p:cNvPr id="10" name="Textfeld 2"/>
          <p:cNvSpPr txBox="1">
            <a:spLocks noChangeArrowheads="1"/>
          </p:cNvSpPr>
          <p:nvPr/>
        </p:nvSpPr>
        <p:spPr bwMode="auto">
          <a:xfrm>
            <a:off x="378318" y="5469858"/>
            <a:ext cx="1136582" cy="30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ts val="135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Jonas 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  <a:sym typeface="Calibri" panose="020F0502020204030204" pitchFamily="34" charset="0"/>
            </a:endParaRPr>
          </a:p>
        </p:txBody>
      </p:sp>
      <p:sp>
        <p:nvSpPr>
          <p:cNvPr id="11" name="Textfeld 2"/>
          <p:cNvSpPr txBox="1">
            <a:spLocks noChangeArrowheads="1"/>
          </p:cNvSpPr>
          <p:nvPr/>
        </p:nvSpPr>
        <p:spPr bwMode="auto">
          <a:xfrm>
            <a:off x="378318" y="3488658"/>
            <a:ext cx="1136582" cy="30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ts val="135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Emily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19EEA6AC-7BAD-9341-8819-021B40287D85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2623" t="16389" b="24134"/>
          <a:stretch/>
        </p:blipFill>
        <p:spPr>
          <a:xfrm>
            <a:off x="4214118" y="404664"/>
            <a:ext cx="4923770" cy="118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345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52E4BC55-A141-CD4E-8B46-0A16666A959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7772400" imgH="10058400" progId="TCLayout.ActiveDocument.1">
                  <p:embed/>
                </p:oleObj>
              </mc:Choice>
              <mc:Fallback>
                <p:oleObj name="think-cell Folie" r:id="rId4" imgW="7772400" imgH="10058400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52E4BC55-A141-CD4E-8B46-0A16666A95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Grafik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522" y="0"/>
            <a:ext cx="3935527" cy="3967201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7"/>
          <a:srcRect t="15424" r="13834" b="10168"/>
          <a:stretch/>
        </p:blipFill>
        <p:spPr>
          <a:xfrm>
            <a:off x="-40103" y="3751593"/>
            <a:ext cx="4416160" cy="2860186"/>
          </a:xfrm>
          <a:prstGeom prst="rect">
            <a:avLst/>
          </a:prstGeom>
        </p:spPr>
      </p:pic>
      <p:pic>
        <p:nvPicPr>
          <p:cNvPr id="8" name="Picture 3" descr="08:11 Freitag 15 &#10;. Mai &#10;AA &#10;build-e9150... &#10;a buiId-e9150c1f-c3ee-419f-b1f6 &#10;-Odd1a5eaed74.gtsb.io &#10;Moodle der... &#10;Clon zeichnu... &#10;Moodle der... &#10;zer -... &#10;95 % &#10;it 1... &#10;KyloF &#10;Zurücksetzen &#10;Seite kann ni... &#10;4 000g weil es &#10;wieder gesund &#10;wurde und er jeden &#10;Amazon.de :... &#10;Wie viel wiegt das &#10;Braunbärenkind &#10;jetzt? &#10;700g nach der &#10;Geburt &#10;200g abgenommen &#10;weil es krank war. &#10;Jetzt wiegt das &#10;Braunbärenkind &#10;4500g 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73" r="2298" b="12772"/>
          <a:stretch/>
        </p:blipFill>
        <p:spPr bwMode="auto">
          <a:xfrm>
            <a:off x="4483848" y="404664"/>
            <a:ext cx="4754589" cy="2399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A. Wie viel wiegt das &#10;Braunbärenkind &#10;jetzt? &#10;Geburt 700g &#10;200g abgenommen &#10;500g wog es &#10;4000g zugenommen &#10;Jetzt 4500g 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46" b="26965"/>
          <a:stretch/>
        </p:blipFill>
        <p:spPr bwMode="auto">
          <a:xfrm>
            <a:off x="4578287" y="4291401"/>
            <a:ext cx="4565713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Gerader Verbinder 16"/>
          <p:cNvCxnSpPr/>
          <p:nvPr/>
        </p:nvCxnSpPr>
        <p:spPr>
          <a:xfrm>
            <a:off x="6287" y="3773363"/>
            <a:ext cx="9144000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 flipH="1">
            <a:off x="4433744" y="0"/>
            <a:ext cx="37985" cy="685800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6588224" y="6611779"/>
            <a:ext cx="26468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449263" rtl="0" eaLnBrk="1" fontAlgn="base" latinLnBrk="0" hangingPunct="0">
              <a:lnSpc>
                <a:spcPct val="93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icrosoft YaHei"/>
                <a:cs typeface="Calibri"/>
              </a:rPr>
              <a:t>Info-Netze aus einer Klasse 6 (von Volker Eisen)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A52F393-CF5D-3920-BB0D-41811F07E55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19166" y="5091092"/>
            <a:ext cx="1019317" cy="590632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7A939CF7-87A2-91C7-561E-9D3244657DFE}"/>
              </a:ext>
            </a:extLst>
          </p:cNvPr>
          <p:cNvSpPr txBox="1"/>
          <p:nvPr/>
        </p:nvSpPr>
        <p:spPr>
          <a:xfrm>
            <a:off x="3456809" y="2412258"/>
            <a:ext cx="267466" cy="12139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de-DE" sz="800" dirty="0">
              <a:highlight>
                <a:srgbClr val="FFFF00"/>
              </a:highlight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93318E7-75DC-7F48-386A-2B525903F7C7}"/>
              </a:ext>
            </a:extLst>
          </p:cNvPr>
          <p:cNvSpPr txBox="1"/>
          <p:nvPr/>
        </p:nvSpPr>
        <p:spPr>
          <a:xfrm>
            <a:off x="3381375" y="2402647"/>
            <a:ext cx="3429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highlight>
                  <a:srgbClr val="FFFF00"/>
                </a:highlight>
              </a:rPr>
              <a:t>um</a:t>
            </a:r>
          </a:p>
        </p:txBody>
      </p:sp>
    </p:spTree>
    <p:extLst>
      <p:ext uri="{BB962C8B-B14F-4D97-AF65-F5344CB8AC3E}">
        <p14:creationId xmlns:p14="http://schemas.microsoft.com/office/powerpoint/2010/main" val="2347719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2E2039B6-9EBB-4C41-9EEE-E3BE9A489A6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7772400" imgH="10058400" progId="TCLayout.ActiveDocument.1">
                  <p:embed/>
                </p:oleObj>
              </mc:Choice>
              <mc:Fallback>
                <p:oleObj name="think-cell Folie" r:id="rId5" imgW="7772400" imgH="1005840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2E2039B6-9EBB-4C41-9EEE-E3BE9A489A6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 hidden="1">
            <a:extLst>
              <a:ext uri="{FF2B5EF4-FFF2-40B4-BE49-F238E27FC236}">
                <a16:creationId xmlns:a16="http://schemas.microsoft.com/office/drawing/2014/main" id="{E74F32DD-5FE7-1A4D-95A1-DB99BBF497E5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  <a:sym typeface="Calibri" panose="020F0502020204030204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529" y="1985252"/>
            <a:ext cx="8905117" cy="2709578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1364776" y="3998794"/>
            <a:ext cx="5991367" cy="49131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Microsoft YaHei"/>
              <a:cs typeface="+mn-cs"/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Aufgabenbesprechung: Das Braunbärenkind – Frage B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960007" y="6611779"/>
            <a:ext cx="11448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449263" rtl="0" eaLnBrk="1" fontAlgn="base" latinLnBrk="0" hangingPunct="0">
              <a:lnSpc>
                <a:spcPct val="93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icrosoft YaHei"/>
                <a:cs typeface="Calibri"/>
              </a:rPr>
              <a:t>Dröse et al. (2020)</a:t>
            </a:r>
          </a:p>
        </p:txBody>
      </p:sp>
    </p:spTree>
    <p:extLst>
      <p:ext uri="{BB962C8B-B14F-4D97-AF65-F5344CB8AC3E}">
        <p14:creationId xmlns:p14="http://schemas.microsoft.com/office/powerpoint/2010/main" val="8490525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fPSowvAUW.pvi.f6ZLOE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DDdpZ_tP8xRu3PdHxE.8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Ut5ewP0MlV5TNMtTVbal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fhwzBIt5YXijARWNatgU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5Bizu6wlKuoCQKnLllMy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LjOc6TUVUI6aJNVrnXOK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6ZfwfgQ0rH160Zy2T.iU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qY_rZgmOue5NJFe2kq5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DpmXFY9I9xD_2WOrAtW.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4s35_aodPerNSSkCsxnpg"/>
</p:tagLst>
</file>

<file path=ppt/theme/theme1.xml><?xml version="1.0" encoding="utf-8"?>
<a:theme xmlns:a="http://schemas.openxmlformats.org/drawingml/2006/main" name="IQSH 2019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QSH 2019" id="{8A3E294B-D6A2-437F-B430-CEBDD2114667}" vid="{6590B6CF-FE55-4DE4-9F55-E625DC597148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1088</Words>
  <Application>Microsoft Office PowerPoint</Application>
  <PresentationFormat>Bildschirmpräsentation (4:3)</PresentationFormat>
  <Paragraphs>144</Paragraphs>
  <Slides>20</Slides>
  <Notes>13</Notes>
  <HiddenSlides>4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8" baseType="lpstr">
      <vt:lpstr>Arial</vt:lpstr>
      <vt:lpstr>Brush Script MT</vt:lpstr>
      <vt:lpstr>Calibri</vt:lpstr>
      <vt:lpstr>Calibri Normal</vt:lpstr>
      <vt:lpstr>Cambria</vt:lpstr>
      <vt:lpstr>Times New Roman</vt:lpstr>
      <vt:lpstr>IQSH 2019</vt:lpstr>
      <vt:lpstr>think-cell Folie</vt:lpstr>
      <vt:lpstr>  Strategien zum Verstehen von Textaufgaben  Videokonferenz – Teil 1  </vt:lpstr>
      <vt:lpstr>Hinweise zu den Lizenzbedingungen</vt:lpstr>
      <vt:lpstr>Aufgabenbesprechung: Das Braunbärenkind – Frage A</vt:lpstr>
      <vt:lpstr>Beispielhaftes Info-Netz</vt:lpstr>
      <vt:lpstr>Leseplan zur Erstellung eines Info-Netzes</vt:lpstr>
      <vt:lpstr>Frage:  Sind alle Informationen nötig,  um die Aufgabe zu lösen?  </vt:lpstr>
      <vt:lpstr>Frage: Welcher Zeitpunkt  ist mit „jetzt“ gemeint?  </vt:lpstr>
      <vt:lpstr>PowerPoint-Präsentation</vt:lpstr>
      <vt:lpstr>Aufgabenbesprechung: Das Braunbärenkind – Frage B</vt:lpstr>
      <vt:lpstr>PowerPoint-Präsentation</vt:lpstr>
      <vt:lpstr>Jonas hat auch sein Netz verändert</vt:lpstr>
      <vt:lpstr>Aufgabenbesprechung: Das Braunbärenkind – Frage C</vt:lpstr>
      <vt:lpstr>PowerPoint-Präsentation</vt:lpstr>
      <vt:lpstr>Zettelmethode (S. Prediger)</vt:lpstr>
      <vt:lpstr>PowerPoint-Präsentation</vt:lpstr>
      <vt:lpstr>Hospitationen</vt:lpstr>
      <vt:lpstr>Film zur Sprachförderung</vt:lpstr>
      <vt:lpstr>Unser Dankeschön an Euch</vt:lpstr>
      <vt:lpstr>Feedback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Mittagspause</dc:title>
  <dc:creator>Katja Godowski</dc:creator>
  <cp:lastModifiedBy>Katja Godowski</cp:lastModifiedBy>
  <cp:revision>6</cp:revision>
  <dcterms:created xsi:type="dcterms:W3CDTF">2021-05-20T17:10:42Z</dcterms:created>
  <dcterms:modified xsi:type="dcterms:W3CDTF">2023-03-29T13:14:06Z</dcterms:modified>
</cp:coreProperties>
</file>