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30"/>
  </p:notesMasterIdLst>
  <p:sldIdLst>
    <p:sldId id="324" r:id="rId2"/>
    <p:sldId id="325" r:id="rId3"/>
    <p:sldId id="326" r:id="rId4"/>
    <p:sldId id="258" r:id="rId5"/>
    <p:sldId id="312" r:id="rId6"/>
    <p:sldId id="327" r:id="rId7"/>
    <p:sldId id="313" r:id="rId8"/>
    <p:sldId id="328" r:id="rId9"/>
    <p:sldId id="329" r:id="rId10"/>
    <p:sldId id="314" r:id="rId11"/>
    <p:sldId id="315" r:id="rId12"/>
    <p:sldId id="316" r:id="rId13"/>
    <p:sldId id="260" r:id="rId14"/>
    <p:sldId id="266" r:id="rId15"/>
    <p:sldId id="270" r:id="rId16"/>
    <p:sldId id="330" r:id="rId17"/>
    <p:sldId id="304" r:id="rId18"/>
    <p:sldId id="271" r:id="rId19"/>
    <p:sldId id="273" r:id="rId20"/>
    <p:sldId id="272" r:id="rId21"/>
    <p:sldId id="331" r:id="rId22"/>
    <p:sldId id="332" r:id="rId23"/>
    <p:sldId id="333" r:id="rId24"/>
    <p:sldId id="334" r:id="rId25"/>
    <p:sldId id="335" r:id="rId26"/>
    <p:sldId id="337" r:id="rId27"/>
    <p:sldId id="336" r:id="rId28"/>
    <p:sldId id="31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7D5"/>
    <a:srgbClr val="CCE9F2"/>
    <a:srgbClr val="45A8D9"/>
    <a:srgbClr val="A4ADB6"/>
    <a:srgbClr val="BBB2AB"/>
    <a:srgbClr val="008CCF"/>
    <a:srgbClr val="006DA2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1429" autoAdjust="0"/>
  </p:normalViewPr>
  <p:slideViewPr>
    <p:cSldViewPr snapToGrid="0" showGuides="1">
      <p:cViewPr>
        <p:scale>
          <a:sx n="100" d="100"/>
          <a:sy n="100" d="100"/>
        </p:scale>
        <p:origin x="-744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06.10.2025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01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2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6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272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186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88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5"/>
            <a:ext cx="12192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10074" y="0"/>
            <a:ext cx="12213209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8275971" y="134684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22286"/>
            <a:ext cx="103632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86604"/>
            <a:ext cx="103632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2849" y="6173054"/>
            <a:ext cx="48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42849" y="6464164"/>
            <a:ext cx="384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5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188805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4680"/>
            <a:ext cx="51816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4675"/>
            <a:ext cx="51816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17084" y="225424"/>
            <a:ext cx="1056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"/>
            <a:ext cx="12192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12192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844680"/>
            <a:ext cx="105156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00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917" y="1844675"/>
            <a:ext cx="1056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917" y="2809461"/>
            <a:ext cx="1056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84" y="225425"/>
            <a:ext cx="1056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4467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809461"/>
            <a:ext cx="5157787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84467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835275"/>
            <a:ext cx="5183188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51792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44675"/>
            <a:ext cx="617220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44675"/>
            <a:ext cx="617220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844679"/>
            <a:ext cx="3932237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041918"/>
            <a:ext cx="3932237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8227486" y="6173788"/>
            <a:ext cx="1553633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838202" y="6356353"/>
            <a:ext cx="1250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340288" y="6356353"/>
            <a:ext cx="4776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2245265" y="6356353"/>
            <a:ext cx="938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1454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248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8645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896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3522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6929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751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18E5-D937-4385-B3C1-9CE1C1F817BB}" type="datetime1">
              <a:rPr lang="de-DE" smtClean="0"/>
              <a:t>06.10.2025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3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3B83511D-8196-4682-A40F-0C342EC59218}"/>
              </a:ext>
            </a:extLst>
          </p:cNvPr>
          <p:cNvSpPr/>
          <p:nvPr userDrawn="1"/>
        </p:nvSpPr>
        <p:spPr>
          <a:xfrm>
            <a:off x="0" y="1683803"/>
            <a:ext cx="12192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4" y="6268823"/>
            <a:ext cx="1407859" cy="4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4" r:id="rId13"/>
    <p:sldLayoutId id="2147483666" r:id="rId14"/>
    <p:sldLayoutId id="2147483671" r:id="rId15"/>
    <p:sldLayoutId id="2147483667" r:id="rId16"/>
    <p:sldLayoutId id="2147483663" r:id="rId17"/>
    <p:sldLayoutId id="2147483670" r:id="rId18"/>
    <p:sldLayoutId id="2147483665" r:id="rId19"/>
    <p:sldLayoutId id="2147483668" r:id="rId20"/>
    <p:sldLayoutId id="2147483669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9067" y="347404"/>
            <a:ext cx="10363200" cy="2000512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Herzlich Willkommen!</a:t>
            </a:r>
            <a:endParaRPr lang="de-DE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1266" y="2922071"/>
            <a:ext cx="3242733" cy="930263"/>
          </a:xfrm>
        </p:spPr>
        <p:txBody>
          <a:bodyPr>
            <a:normAutofit fontScale="47500" lnSpcReduction="20000"/>
          </a:bodyPr>
          <a:lstStyle/>
          <a:p>
            <a:r>
              <a:rPr lang="de-DE" sz="9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Schulrecht</a:t>
            </a:r>
            <a:r>
              <a:rPr lang="de-DE" dirty="0" smtClean="0"/>
              <a:t> </a:t>
            </a:r>
          </a:p>
          <a:p>
            <a:r>
              <a:rPr lang="de-DE" dirty="0" smtClean="0"/>
              <a:t>– Baustein 1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Julie Dannheim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08.10.2025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93" y="1986287"/>
            <a:ext cx="7116808" cy="39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Urteil Bundesgerichtshof 1995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dirty="0">
                <a:latin typeface="Arial" charset="0"/>
                <a:ea typeface="ＭＳ Ｐゴシック" charset="0"/>
              </a:rPr>
              <a:t>Die schlechte Nachricht: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	</a:t>
            </a:r>
            <a:r>
              <a:rPr lang="de-DE" sz="32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Die Unkenntnis der beruflichen Rechtsvorschriften stellt ein Verschulden dar.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7EC9F8F-86B3-8BEF-EF79-094F7E5A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189" y="1310683"/>
            <a:ext cx="2690611" cy="269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1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ea typeface="ＭＳ Ｐゴシック" charset="0"/>
              </a:rPr>
              <a:t>geschriebenes Recht ≠ gelebtes 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None/>
            </a:pPr>
            <a:r>
              <a:rPr lang="de-DE" sz="3200" dirty="0">
                <a:ea typeface="ＭＳ Ｐゴシック" charset="0"/>
              </a:rPr>
              <a:t>Die gute Nachricht:</a:t>
            </a:r>
          </a:p>
          <a:p>
            <a:pPr>
              <a:buNone/>
            </a:pPr>
            <a:endParaRPr lang="de-DE" sz="32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sz="3200" b="1" dirty="0">
                <a:ea typeface="ＭＳ Ｐゴシック" charset="0"/>
              </a:rPr>
              <a:t>Wo kein Kläger, da kein Richter.</a:t>
            </a:r>
          </a:p>
          <a:p>
            <a:pPr eaLnBrk="1" hangingPunct="1">
              <a:buFont typeface="Wingdings" charset="0"/>
              <a:buNone/>
            </a:pPr>
            <a:endParaRPr lang="de-DE" sz="320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sz="3200" dirty="0">
                <a:ea typeface="ＭＳ Ｐゴシック" charset="0"/>
              </a:rPr>
              <a:t>=&gt; Wenn keiner sich beschwert, ist ein    </a:t>
            </a:r>
            <a:br>
              <a:rPr lang="de-DE" sz="3200" dirty="0">
                <a:ea typeface="ＭＳ Ｐゴシック" charset="0"/>
              </a:rPr>
            </a:br>
            <a:r>
              <a:rPr lang="de-DE" sz="3200" dirty="0">
                <a:ea typeface="ＭＳ Ｐゴシック" charset="0"/>
              </a:rPr>
              <a:t>  Rechtsbruch unproblematisch.</a:t>
            </a:r>
          </a:p>
          <a:p>
            <a:pPr eaLnBrk="1" hangingPunct="1">
              <a:buFont typeface="Wingdings" charset="0"/>
              <a:buNone/>
            </a:pPr>
            <a:r>
              <a:rPr lang="de-DE" sz="1800" dirty="0">
                <a:ea typeface="ＭＳ Ｐゴシック" charset="0"/>
              </a:rPr>
              <a:t>        (Dies dürfte der weitaus häufigste Fall sein. Halten Sie an Ihrer 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    Schule mal die Augen offen! ;) 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A216401-2B36-C2C3-FB24-B974465A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40" y="2467376"/>
            <a:ext cx="3386071" cy="338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9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6C8F4E-2962-584A-6F90-4F0D3C8E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319273-85BD-A4AE-534D-138E6C29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wichtige Sätze des Schulrechts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95B8566-9AF8-2208-9990-7CF4B1D7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de-DE" sz="4400" b="1" dirty="0">
                <a:solidFill>
                  <a:srgbClr val="FF0000"/>
                </a:solidFill>
                <a:ea typeface="ＭＳ Ｐゴシック" charset="0"/>
              </a:rPr>
              <a:t> „Wo steht das?“ </a:t>
            </a:r>
            <a:endParaRPr lang="de-DE" sz="4400" b="1" dirty="0">
              <a:ea typeface="ＭＳ Ｐゴシック" charset="0"/>
            </a:endParaRPr>
          </a:p>
          <a:p>
            <a:pPr eaLnBrk="1" hangingPunct="1"/>
            <a:r>
              <a:rPr lang="de-DE" sz="4400" b="1" dirty="0">
                <a:solidFill>
                  <a:srgbClr val="FF0000"/>
                </a:solidFill>
                <a:ea typeface="ＭＳ Ｐゴシック" charset="0"/>
              </a:rPr>
              <a:t> „Es kommt darauf an.“</a:t>
            </a:r>
          </a:p>
          <a:p>
            <a:pPr eaLnBrk="1" hangingPunct="1"/>
            <a:r>
              <a:rPr lang="de-DE" sz="4400" b="1" dirty="0">
                <a:solidFill>
                  <a:srgbClr val="FF0000"/>
                </a:solidFill>
                <a:ea typeface="ＭＳ Ｐゴシック" charset="0"/>
              </a:rPr>
              <a:t> „Das ist nicht geregelt.“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C2906AE0-DDF6-99B7-08E3-45A2264B5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8763" y="1931831"/>
            <a:ext cx="4925095" cy="49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7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LiV kennt grundsätzliche </a:t>
            </a:r>
            <a:r>
              <a:rPr lang="de-DE" dirty="0" smtClean="0"/>
              <a:t>Rechtsbegriffe </a:t>
            </a:r>
            <a:r>
              <a:rPr lang="de-DE" dirty="0"/>
              <a:t>und ihre </a:t>
            </a:r>
            <a:r>
              <a:rPr lang="de-DE" dirty="0" smtClean="0"/>
              <a:t>Bindungswirkung</a:t>
            </a:r>
            <a:r>
              <a:rPr lang="de-DE" dirty="0"/>
              <a:t>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Kompetenzerwartung 1</a:t>
            </a:r>
          </a:p>
        </p:txBody>
      </p:sp>
    </p:spTree>
    <p:extLst>
      <p:ext uri="{BB962C8B-B14F-4D97-AF65-F5344CB8AC3E}">
        <p14:creationId xmlns:p14="http://schemas.microsoft.com/office/powerpoint/2010/main" val="10562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Rechtsbegriffe </a:t>
            </a:r>
            <a:r>
              <a:rPr lang="de-DE" dirty="0"/>
              <a:t>/ sprachliche Bindungswirkung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Die </a:t>
            </a:r>
            <a:r>
              <a:rPr lang="de-DE" b="1" dirty="0"/>
              <a:t>Muss-Regelung</a:t>
            </a:r>
            <a:r>
              <a:rPr lang="de-DE" dirty="0"/>
              <a:t> </a:t>
            </a:r>
            <a:r>
              <a:rPr lang="de-DE" dirty="0" smtClean="0"/>
              <a:t> stärkste </a:t>
            </a:r>
            <a:r>
              <a:rPr lang="de-DE" dirty="0"/>
              <a:t>rechtliche Bindung und lässt </a:t>
            </a:r>
            <a:r>
              <a:rPr lang="de-DE" dirty="0" smtClean="0"/>
              <a:t>keinen Spielraum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Die </a:t>
            </a:r>
            <a:r>
              <a:rPr lang="de-DE" b="1" dirty="0"/>
              <a:t>Soll-Regelung</a:t>
            </a:r>
            <a:r>
              <a:rPr lang="de-DE" dirty="0"/>
              <a:t> 	</a:t>
            </a:r>
            <a:r>
              <a:rPr lang="de-DE" dirty="0" smtClean="0"/>
              <a:t>mit </a:t>
            </a:r>
            <a:r>
              <a:rPr lang="de-DE" dirty="0"/>
              <a:t>der Auslegung der Muss-Regelung </a:t>
            </a:r>
            <a:r>
              <a:rPr lang="de-DE" dirty="0" smtClean="0"/>
              <a:t>gleichzusetzen,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aber in Ausnahmefällen </a:t>
            </a:r>
            <a:r>
              <a:rPr lang="de-DE" dirty="0"/>
              <a:t>begründete </a:t>
            </a:r>
            <a:r>
              <a:rPr lang="de-DE" dirty="0" smtClean="0"/>
              <a:t>Abweichungen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möglich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Die </a:t>
            </a:r>
            <a:r>
              <a:rPr lang="de-DE" b="1" dirty="0" smtClean="0"/>
              <a:t>Kann-Regelung </a:t>
            </a:r>
            <a:r>
              <a:rPr lang="de-DE" dirty="0" smtClean="0"/>
              <a:t> Adressaten </a:t>
            </a:r>
            <a:r>
              <a:rPr lang="de-DE" dirty="0"/>
              <a:t>den größten Spielraum </a:t>
            </a:r>
            <a:r>
              <a:rPr lang="de-DE" dirty="0" smtClean="0"/>
              <a:t>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   Ermessensspielraum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   Schule bzw</a:t>
            </a:r>
            <a:r>
              <a:rPr lang="de-DE" dirty="0"/>
              <a:t>. der Lehrkraft eine (pädagogisch) flexible </a:t>
            </a:r>
            <a:endParaRPr lang="de-DE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   Reaktion Einzelfälle sachgerechte</a:t>
            </a:r>
            <a:r>
              <a:rPr lang="de-DE" dirty="0"/>
              <a:t>, also fachliche 				</a:t>
            </a:r>
            <a:r>
              <a:rPr lang="de-DE" dirty="0" smtClean="0"/>
              <a:t>   oder </a:t>
            </a:r>
            <a:r>
              <a:rPr lang="de-DE" dirty="0"/>
              <a:t>pädagogische Gründe für die </a:t>
            </a:r>
            <a:r>
              <a:rPr lang="de-DE" dirty="0" smtClean="0"/>
              <a:t>Entscheidung</a:t>
            </a: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95DEA02-4724-479D-842C-9AD199C6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0681"/>
            <a:ext cx="2454274" cy="245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7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</a:t>
            </a:r>
            <a:r>
              <a:rPr lang="de-DE" dirty="0"/>
              <a:t>wichtige Begriffe / Formulierungen: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/>
              <a:t>grundsätzlich:</a:t>
            </a:r>
            <a:r>
              <a:rPr lang="de-DE" dirty="0"/>
              <a:t> 	</a:t>
            </a:r>
            <a:r>
              <a:rPr lang="de-DE" dirty="0" smtClean="0"/>
              <a:t>„</a:t>
            </a:r>
            <a:r>
              <a:rPr lang="de-DE" dirty="0"/>
              <a:t>im </a:t>
            </a:r>
            <a:r>
              <a:rPr lang="de-DE" dirty="0" smtClean="0"/>
              <a:t>Regelfall</a:t>
            </a:r>
            <a:r>
              <a:rPr lang="de-DE" dirty="0"/>
              <a:t>“, begründete Ausnahmen sind möglich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/>
              <a:t>unverzüglich:</a:t>
            </a:r>
            <a:r>
              <a:rPr lang="de-DE" dirty="0"/>
              <a:t> 	</a:t>
            </a:r>
            <a:r>
              <a:rPr lang="de-DE" dirty="0" smtClean="0"/>
              <a:t>„</a:t>
            </a:r>
            <a:r>
              <a:rPr lang="de-DE" dirty="0"/>
              <a:t>ohne schuldhaftes Zögern“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/>
              <a:t>insbesondere:</a:t>
            </a:r>
            <a:r>
              <a:rPr lang="de-DE" dirty="0"/>
              <a:t> 	</a:t>
            </a:r>
            <a:r>
              <a:rPr lang="de-DE" dirty="0" smtClean="0"/>
              <a:t>in </a:t>
            </a:r>
            <a:r>
              <a:rPr lang="de-DE" dirty="0"/>
              <a:t>einer Aufzählung das Wort </a:t>
            </a:r>
            <a:r>
              <a:rPr lang="de-DE" dirty="0" smtClean="0"/>
              <a:t>„insbesondere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	</a:t>
            </a:r>
            <a:r>
              <a:rPr lang="de-DE" dirty="0" smtClean="0"/>
              <a:t>		sondern </a:t>
            </a:r>
            <a:r>
              <a:rPr lang="de-DE" dirty="0"/>
              <a:t>nur beispielhaft. Die Liste darf erweitert 				werden, wenn es zweckmäßig erscheint.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b="1" dirty="0"/>
              <a:t>in der Regel:</a:t>
            </a:r>
            <a:r>
              <a:rPr lang="de-DE" dirty="0"/>
              <a:t> 	begrenztes Handlungsermessen, es kann 					Ausnahmen geben</a:t>
            </a:r>
          </a:p>
        </p:txBody>
      </p:sp>
    </p:spTree>
    <p:extLst>
      <p:ext uri="{BB962C8B-B14F-4D97-AF65-F5344CB8AC3E}">
        <p14:creationId xmlns:p14="http://schemas.microsoft.com/office/powerpoint/2010/main" val="18302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Hierarchie als Normenpyramide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12434" r="6369" b="2871"/>
          <a:stretch/>
        </p:blipFill>
        <p:spPr bwMode="auto">
          <a:xfrm>
            <a:off x="2887133" y="1222273"/>
            <a:ext cx="6036734" cy="561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7217833" y="3125801"/>
            <a:ext cx="804334" cy="254000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005233" y="3068135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Basis aller Gesetzgebung in Bund/Ländern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111067" y="3718851"/>
            <a:ext cx="439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Gesetz vom Parlament (Legislative) verabschiedet</a:t>
            </a:r>
            <a:endParaRPr lang="de-DE" sz="1400" dirty="0"/>
          </a:p>
        </p:txBody>
      </p:sp>
      <p:sp>
        <p:nvSpPr>
          <p:cNvPr id="10" name="Pfeil nach links 9"/>
          <p:cNvSpPr/>
          <p:nvPr/>
        </p:nvSpPr>
        <p:spPr>
          <a:xfrm>
            <a:off x="7217833" y="3786440"/>
            <a:ext cx="804334" cy="2540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links 10"/>
          <p:cNvSpPr/>
          <p:nvPr/>
        </p:nvSpPr>
        <p:spPr>
          <a:xfrm>
            <a:off x="7205132" y="5308601"/>
            <a:ext cx="804334" cy="2540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links 11"/>
          <p:cNvSpPr/>
          <p:nvPr/>
        </p:nvSpPr>
        <p:spPr>
          <a:xfrm>
            <a:off x="7205132" y="4114244"/>
            <a:ext cx="804334" cy="254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12"/>
          <p:cNvSpPr/>
          <p:nvPr/>
        </p:nvSpPr>
        <p:spPr>
          <a:xfrm>
            <a:off x="7217833" y="5681134"/>
            <a:ext cx="804334" cy="2540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13"/>
          <p:cNvSpPr/>
          <p:nvPr/>
        </p:nvSpPr>
        <p:spPr>
          <a:xfrm>
            <a:off x="7217833" y="4538134"/>
            <a:ext cx="804334" cy="254000"/>
          </a:xfrm>
          <a:prstGeom prst="lef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14"/>
          <p:cNvSpPr/>
          <p:nvPr/>
        </p:nvSpPr>
        <p:spPr>
          <a:xfrm>
            <a:off x="7200899" y="6070600"/>
            <a:ext cx="804334" cy="254000"/>
          </a:xfrm>
          <a:prstGeom prst="lef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8263467" y="5654245"/>
            <a:ext cx="439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Bildungsministerium geschaffen durch das Parlament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8263467" y="5264223"/>
            <a:ext cx="439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Gesetz vom Parlament (Legislative) verabschiedet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8111067" y="4114244"/>
            <a:ext cx="439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Bildungsministerium geschaffen durch das Parlament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433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41161" y="6221690"/>
            <a:ext cx="8342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https://tse4.mm.bing.net/th?id=OIP.-V7Hmez9v0AxRyCk9Uak5wHaEj&amp;pid=Api&amp;P=0&amp;w=300&amp;h=300 (29. Februar 2024)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0561562-F0E0-3A2F-091A-EFEB9996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933450"/>
            <a:ext cx="8128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Hirarchie</a:t>
            </a:r>
            <a:r>
              <a:rPr lang="de-DE" dirty="0" smtClean="0"/>
              <a:t> anhand eines Beispiels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1. Verfassung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Grundgesetz</a:t>
            </a:r>
            <a:r>
              <a:rPr lang="de-DE" dirty="0"/>
              <a:t> Art. 1-7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Verfassung Schleswig-Holsteins / </a:t>
            </a:r>
            <a:r>
              <a:rPr lang="de-DE" b="1" dirty="0"/>
              <a:t>Landessatzung</a:t>
            </a:r>
            <a:r>
              <a:rPr lang="de-DE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Art. 8 (1): </a:t>
            </a:r>
            <a:r>
              <a:rPr lang="de-DE" i="1" dirty="0"/>
              <a:t>Es besteht allgemeine Schulpflicht.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2. Gesetz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Schulgesetz </a:t>
            </a:r>
            <a:r>
              <a:rPr lang="de-DE" b="1" dirty="0"/>
              <a:t>(SchulG)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Jugendschutzgesetz (JuSchG)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Landesbeamtengesetz (LBG)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Landesverwaltungsgesetz (</a:t>
            </a:r>
            <a:r>
              <a:rPr lang="de-DE" dirty="0" err="1"/>
              <a:t>LVwG</a:t>
            </a:r>
            <a:r>
              <a:rPr lang="de-DE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0250AFF-CEC2-EA00-A5C2-2F3E3A33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95198" y="1542781"/>
            <a:ext cx="2558602" cy="2561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8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</a:t>
            </a:r>
            <a:r>
              <a:rPr lang="de-DE" dirty="0"/>
              <a:t>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3. Verordnung</a:t>
            </a:r>
            <a:endParaRPr lang="de-D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Dienstordnung für Lehrerinnen und Lehrer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Datenschutzverordnung Schule (DSVO)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Verordnung der jeweiligen Schulart (</a:t>
            </a:r>
            <a:r>
              <a:rPr lang="de-DE" dirty="0" err="1"/>
              <a:t>GymVO</a:t>
            </a:r>
            <a:r>
              <a:rPr lang="de-DE" dirty="0"/>
              <a:t>, </a:t>
            </a:r>
            <a:r>
              <a:rPr lang="de-DE" dirty="0" err="1"/>
              <a:t>GemVO</a:t>
            </a:r>
            <a:r>
              <a:rPr lang="de-DE" dirty="0"/>
              <a:t>, </a:t>
            </a:r>
            <a:r>
              <a:rPr lang="de-DE" dirty="0" err="1"/>
              <a:t>GsVO</a:t>
            </a:r>
            <a:r>
              <a:rPr lang="de-DE" dirty="0"/>
              <a:t>, </a:t>
            </a:r>
            <a:r>
              <a:rPr lang="de-DE" dirty="0" err="1"/>
              <a:t>SoFVO</a:t>
            </a:r>
            <a:r>
              <a:rPr lang="de-DE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Landesverordnung über die Erteilung von Zeugnissen, Noten und anderen ergänzenden Angaben in Zeugnissen (Zeugnisverordnung – ZVO)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Landesverordnung über die Gewährung von Nachteilsausgleich und Notenschutz (</a:t>
            </a:r>
            <a:r>
              <a:rPr lang="de-DE" dirty="0" err="1"/>
              <a:t>NuNVO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03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Chatleser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Meldeverfolger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41" y="2150534"/>
            <a:ext cx="1443397" cy="96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871" r="79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91"/>
          <a:stretch/>
        </p:blipFill>
        <p:spPr bwMode="auto">
          <a:xfrm>
            <a:off x="4017043" y="3918479"/>
            <a:ext cx="743389" cy="79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9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</a:t>
            </a:r>
            <a:r>
              <a:rPr lang="de-DE" dirty="0"/>
              <a:t>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4.1 Erlass / Richtlinie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/>
              <a:t>Legasthenieerlass</a:t>
            </a:r>
            <a:endParaRPr lang="de-D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Erlasse Leistungsnachweise (Sek I, Sek II)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4.2 Verfügung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Handreichungen (zum Vorbereitungsdienst)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Leitfaden „Lernen am anderen Ort“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5. Satzung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Schulordnung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Hausordnung</a:t>
            </a:r>
          </a:p>
        </p:txBody>
      </p:sp>
    </p:spTree>
    <p:extLst>
      <p:ext uri="{BB962C8B-B14F-4D97-AF65-F5344CB8AC3E}">
        <p14:creationId xmlns:p14="http://schemas.microsoft.com/office/powerpoint/2010/main" val="23790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436214"/>
            <a:ext cx="9056158" cy="587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65" y="3022600"/>
            <a:ext cx="2336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303310"/>
            <a:ext cx="8638950" cy="619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Lernstandserhebung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3AB7D5"/>
                </a:solidFill>
              </a:rPr>
              <a:t>Alt:</a:t>
            </a:r>
          </a:p>
          <a:p>
            <a:pPr marL="0" indent="0">
              <a:buNone/>
            </a:pPr>
            <a:endParaRPr lang="de-DE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Vergleichsarbeiten – Vera (in Deutsch und Mathematik)</a:t>
            </a:r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r">
              <a:buNone/>
            </a:pPr>
            <a:r>
              <a:rPr lang="de-DE" dirty="0" smtClean="0">
                <a:solidFill>
                  <a:srgbClr val="3AB7D5"/>
                </a:solidFill>
              </a:rPr>
              <a:t>Neu: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de-DE" dirty="0" smtClean="0"/>
              <a:t> LeA.SH (in Deutsch und Mathematik)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417142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1679045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Grundwissen Schulrecht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8" y="1510431"/>
            <a:ext cx="593248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1" y="4924578"/>
            <a:ext cx="52482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5969587" y="3304344"/>
            <a:ext cx="677334" cy="3640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891867" y="2975913"/>
            <a:ext cx="458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Müssen Sie bis zum Ende der Ausbildung lernen und können.</a:t>
            </a:r>
            <a:endParaRPr lang="de-D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0" y="3062516"/>
            <a:ext cx="5248275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Reader Grundwissen Schulrecht 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7" y="2159000"/>
            <a:ext cx="435411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20" y="1608667"/>
            <a:ext cx="5443605" cy="45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4114800" y="2963334"/>
            <a:ext cx="1981200" cy="508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 descr="327.700+ Grafiken, lizenzfreie Vektorgrafiken und Clipart zu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497665"/>
            <a:ext cx="1916853" cy="2218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Austausch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6750" y="2997200"/>
            <a:ext cx="10515600" cy="2489200"/>
          </a:xfrm>
        </p:spPr>
        <p:txBody>
          <a:bodyPr/>
          <a:lstStyle/>
          <a:p>
            <a:r>
              <a:rPr lang="de-DE" dirty="0" smtClean="0"/>
              <a:t>Was hat Ihnen weitergeholfen?</a:t>
            </a:r>
          </a:p>
          <a:p>
            <a:r>
              <a:rPr lang="de-DE" dirty="0" smtClean="0"/>
              <a:t>Was haben Sie entdeckt?</a:t>
            </a:r>
          </a:p>
          <a:p>
            <a:r>
              <a:rPr lang="de-DE" dirty="0" smtClean="0"/>
              <a:t>Gab es Schwierigkeiten?</a:t>
            </a:r>
          </a:p>
          <a:p>
            <a:r>
              <a:rPr lang="de-DE" dirty="0" smtClean="0"/>
              <a:t>Mir ist aufgefallen…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42900"/>
            <a:ext cx="5029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54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Fallbeispiele Schulrecht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1397000"/>
            <a:ext cx="2100912" cy="29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17" y="3547534"/>
            <a:ext cx="2127897" cy="29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89" y="1312333"/>
            <a:ext cx="2116273" cy="29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62" y="3547534"/>
            <a:ext cx="2110492" cy="29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63" y="1236133"/>
            <a:ext cx="2101454" cy="29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27B449-650F-8182-D64F-298117E0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4947AA9-B0A6-5E69-D64D-C968D36F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071" y="2630905"/>
            <a:ext cx="2807368" cy="280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55D9409-70B1-2D00-ED15-394F7DC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639" y="1913217"/>
            <a:ext cx="3216442" cy="321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025A5EF-846A-840A-A575-C5D0115C7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253" y="1806938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05C5F09-0B0F-618A-0420-BDF08357B1BF}"/>
              </a:ext>
            </a:extLst>
          </p:cNvPr>
          <p:cNvSpPr/>
          <p:nvPr/>
        </p:nvSpPr>
        <p:spPr>
          <a:xfrm>
            <a:off x="1524000" y="5043237"/>
            <a:ext cx="2722075" cy="790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Noch Fragen ?</a:t>
            </a:r>
            <a:endParaRPr lang="de-DE" dirty="0">
              <a:latin typeface=""/>
            </a:endParaRPr>
          </a:p>
        </p:txBody>
      </p:sp>
      <p:pic>
        <p:nvPicPr>
          <p:cNvPr id="11268" name="Picture 4" descr="Feedback. Diagramm Mit Keywords Und Symbole. Skizze | Lizenzfreie  Vektorgrafik | Free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1" y="444612"/>
            <a:ext cx="1778904" cy="1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63" y="2087698"/>
            <a:ext cx="34480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4266" y="1495427"/>
            <a:ext cx="9502723" cy="441007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Ich wünsche mir heute zum Thema Schulrecht…</a:t>
            </a:r>
            <a:b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Das weiß ich über Schulrecht…</a:t>
            </a:r>
            <a:b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Das möchte ich wissen…</a:t>
            </a:r>
            <a:b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Welche Bedeutung hat Schulrecht?</a:t>
            </a:r>
            <a:b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Warum ist es wichtig?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78" b="83556" l="1778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4" b="8305"/>
          <a:stretch/>
        </p:blipFill>
        <p:spPr bwMode="auto">
          <a:xfrm flipH="1">
            <a:off x="1389436" y="1193797"/>
            <a:ext cx="1009754" cy="79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23" b="95313" l="3750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3" y="4470398"/>
            <a:ext cx="1202265" cy="120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gonal liegende Ecken des Rechtecks schneiden 1"/>
          <p:cNvSpPr/>
          <p:nvPr/>
        </p:nvSpPr>
        <p:spPr>
          <a:xfrm>
            <a:off x="9152466" y="386966"/>
            <a:ext cx="2576087" cy="1202267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Gruppenarbeit 2-3 ca. </a:t>
            </a:r>
            <a:r>
              <a:rPr lang="de-DE" sz="2800" dirty="0" smtClean="0"/>
              <a:t>10´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896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862E12-A9AD-4F60-AF47-57F046D679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Schulrechtsausbildung IQSH Veranstaltung 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2AF3722-355D-421A-9F47-942E3A64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Kompetenzerwartungen 1-6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F3CB15F-AD9B-4E53-BBB3-F42BDE50F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Stand: Juni 2025 / Schulrechtsausschuss IQSH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CADFC74-3F3B-C239-7119-393849510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00" y="2368641"/>
            <a:ext cx="4489360" cy="448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E63F994-4E55-6DB0-AE66-7C99BCE437EA}"/>
              </a:ext>
            </a:extLst>
          </p:cNvPr>
          <p:cNvSpPr/>
          <p:nvPr/>
        </p:nvSpPr>
        <p:spPr>
          <a:xfrm>
            <a:off x="6096000" y="2137894"/>
            <a:ext cx="3009363" cy="19973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  <a:t>Hallo, mein Name ist Klara Fall. Ich werde Sie durch die Veranstaltung begleiten.</a:t>
            </a:r>
          </a:p>
        </p:txBody>
      </p:sp>
    </p:spTree>
    <p:extLst>
      <p:ext uri="{BB962C8B-B14F-4D97-AF65-F5344CB8AC3E}">
        <p14:creationId xmlns:p14="http://schemas.microsoft.com/office/powerpoint/2010/main" val="38712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30892"/>
            <a:ext cx="10515600" cy="4351338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de-DE" sz="3200" dirty="0">
                <a:ea typeface="ＭＳ Ｐゴシック" charset="0"/>
              </a:rPr>
              <a:t>Einblicke in ausgesuchte Themenbereiche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de-DE" sz="3200" dirty="0">
                <a:ea typeface="ＭＳ Ｐゴシック" charset="0"/>
              </a:rPr>
              <a:t>Strukturverständnis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de-DE" sz="3200" dirty="0">
                <a:ea typeface="ＭＳ Ｐゴシック" charset="0"/>
              </a:rPr>
              <a:t>Vertrautheit mit Fundorten der Rechtsgrundlagen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de-DE" sz="3200" dirty="0">
                <a:ea typeface="ＭＳ Ｐゴシック" charset="0"/>
              </a:rPr>
              <a:t>Förderung der Fähigkeit, schulrechtliche Fragen selbstständig zu klären</a:t>
            </a:r>
          </a:p>
        </p:txBody>
      </p:sp>
    </p:spTree>
    <p:extLst>
      <p:ext uri="{BB962C8B-B14F-4D97-AF65-F5344CB8AC3E}">
        <p14:creationId xmlns:p14="http://schemas.microsoft.com/office/powerpoint/2010/main" val="39165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03" y="160921"/>
            <a:ext cx="8665097" cy="662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0236200" y="6104467"/>
            <a:ext cx="1642533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76256" cy="435133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de-DE" sz="3200" dirty="0">
                <a:ea typeface="ＭＳ Ｐゴシック" charset="0"/>
              </a:rPr>
              <a:t>Erweiterung des </a:t>
            </a:r>
            <a:r>
              <a:rPr lang="de-DE" sz="3200" b="1" dirty="0">
                <a:ea typeface="ＭＳ Ｐゴシック" charset="0"/>
              </a:rPr>
              <a:t>pädagogischen</a:t>
            </a:r>
            <a:r>
              <a:rPr lang="de-DE" sz="3200" dirty="0">
                <a:ea typeface="ＭＳ Ｐゴシック" charset="0"/>
              </a:rPr>
              <a:t> </a:t>
            </a:r>
            <a:r>
              <a:rPr lang="de-DE" sz="3200" b="1" dirty="0">
                <a:ea typeface="ＭＳ Ｐゴシック" charset="0"/>
              </a:rPr>
              <a:t>Handlungsspielraums</a:t>
            </a:r>
          </a:p>
          <a:p>
            <a:pPr eaLnBrk="1" hangingPunct="1">
              <a:lnSpc>
                <a:spcPct val="110000"/>
              </a:lnSpc>
            </a:pPr>
            <a:r>
              <a:rPr lang="de-DE" sz="3200" dirty="0">
                <a:ea typeface="ＭＳ Ｐゴシック" charset="0"/>
              </a:rPr>
              <a:t>Schulrechtswissen und Strukturverständnis geben </a:t>
            </a:r>
            <a:r>
              <a:rPr lang="de-DE" sz="3200" b="1" dirty="0">
                <a:ea typeface="ＭＳ Ｐゴシック" charset="0"/>
              </a:rPr>
              <a:t>Verhaltenssicherheit</a:t>
            </a:r>
            <a:r>
              <a:rPr lang="de-DE" sz="3200" dirty="0">
                <a:ea typeface="ＭＳ Ｐゴシック" charset="0"/>
              </a:rPr>
              <a:t> im Schulalltag</a:t>
            </a:r>
          </a:p>
          <a:p>
            <a:pPr eaLnBrk="1" hangingPunct="1">
              <a:lnSpc>
                <a:spcPct val="110000"/>
              </a:lnSpc>
            </a:pPr>
            <a:r>
              <a:rPr lang="de-DE" sz="3200" dirty="0">
                <a:ea typeface="ＭＳ Ｐゴシック" charset="0"/>
              </a:rPr>
              <a:t>Vertrautheit mit Fundorten der Rechtsgrundlagen spart Zeit</a:t>
            </a:r>
          </a:p>
          <a:p>
            <a:pPr eaLnBrk="1" hangingPunct="1">
              <a:lnSpc>
                <a:spcPct val="110000"/>
              </a:lnSpc>
            </a:pPr>
            <a:r>
              <a:rPr lang="de-DE" sz="3200" dirty="0">
                <a:ea typeface="ＭＳ Ｐゴシック" charset="0"/>
              </a:rPr>
              <a:t>Schulrecht ändert sich permanent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298CDC5-0858-71EA-7DBE-F26D26EB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03" y="2112136"/>
            <a:ext cx="3615883" cy="363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2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0133"/>
            <a:ext cx="10515600" cy="5956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strike="sngStrike" dirty="0" smtClean="0"/>
              <a:t>www.schulrecht-sh.de</a:t>
            </a:r>
          </a:p>
          <a:p>
            <a:pPr marL="0" indent="0" algn="ctr">
              <a:buNone/>
            </a:pPr>
            <a:r>
              <a:rPr lang="de-DE" sz="44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Abgeschaltet!</a:t>
            </a:r>
          </a:p>
          <a:p>
            <a:pPr marL="0" indent="0" algn="ctr">
              <a:buNone/>
            </a:pPr>
            <a:endParaRPr lang="de-DE" sz="4400" dirty="0"/>
          </a:p>
          <a:p>
            <a:pPr marL="0" indent="0" algn="ctr">
              <a:buNone/>
            </a:pPr>
            <a:r>
              <a:rPr lang="de-DE" sz="4800" dirty="0" smtClean="0"/>
              <a:t>Juris-SH</a:t>
            </a:r>
          </a:p>
          <a:p>
            <a:pPr marL="0" indent="0" algn="ctr">
              <a:buNone/>
            </a:pPr>
            <a:endParaRPr lang="de-DE" sz="4800" dirty="0" smtClean="0"/>
          </a:p>
          <a:p>
            <a:pPr marL="0" indent="0" algn="ctr">
              <a:buNone/>
            </a:pPr>
            <a:endParaRPr lang="de-DE" sz="4800" dirty="0" smtClean="0"/>
          </a:p>
          <a:p>
            <a:pPr marL="0" indent="0" algn="ctr">
              <a:buNone/>
            </a:pPr>
            <a:r>
              <a:rPr lang="de-DE" sz="4800" dirty="0" smtClean="0"/>
              <a:t>Schulrecht von A-Z</a:t>
            </a:r>
            <a:endParaRPr lang="de-DE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04706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58" y="1927224"/>
            <a:ext cx="1848909" cy="18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>
          <a:xfrm>
            <a:off x="3911599" y="2623078"/>
            <a:ext cx="948267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92066" y="4807215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544513"/>
            <a:ext cx="4114800" cy="61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r="43115"/>
          <a:stretch/>
        </p:blipFill>
        <p:spPr bwMode="auto">
          <a:xfrm>
            <a:off x="5936731" y="2225146"/>
            <a:ext cx="5337973" cy="75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links 3"/>
          <p:cNvSpPr/>
          <p:nvPr/>
        </p:nvSpPr>
        <p:spPr>
          <a:xfrm rot="5400000">
            <a:off x="7899400" y="3674533"/>
            <a:ext cx="1667933" cy="804333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633633" y="5063067"/>
            <a:ext cx="45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Wird immer aktualisiert!!!</a:t>
            </a:r>
            <a:endParaRPr lang="de-DE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IQS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Benutzerdefiniert</PresentationFormat>
  <Paragraphs>124</Paragraphs>
  <Slides>28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IQSH</vt:lpstr>
      <vt:lpstr>Herzlich Willkommen!</vt:lpstr>
      <vt:lpstr>Unterstützungen</vt:lpstr>
      <vt:lpstr>Ich wünsche mir heute zum Thema Schulrecht… Das weiß ich über Schulrecht… Das möchte ich wissen… Welche Bedeutung hat Schulrecht? Warum ist es wichtig?</vt:lpstr>
      <vt:lpstr>Schulrechtsausbildung IQSH Veranstaltung 1</vt:lpstr>
      <vt:lpstr>Ziele</vt:lpstr>
      <vt:lpstr>PowerPoint-Präsentation</vt:lpstr>
      <vt:lpstr>Begründung</vt:lpstr>
      <vt:lpstr>PowerPoint-Präsentation</vt:lpstr>
      <vt:lpstr>PowerPoint-Präsentation</vt:lpstr>
      <vt:lpstr>Urteil Bundesgerichtshof 1995</vt:lpstr>
      <vt:lpstr>geschriebenes Recht ≠ gelebtes Recht</vt:lpstr>
      <vt:lpstr>Drei wichtige Sätze des Schulrechts</vt:lpstr>
      <vt:lpstr>Die LiV kennt grundsätzliche Rechtsbegriffe und ihre Bindungswirkung.</vt:lpstr>
      <vt:lpstr>Rechtsbegriffe / sprachliche Bindungswirkung</vt:lpstr>
      <vt:lpstr>Weitere wichtige Begriffe / Formulierungen:</vt:lpstr>
      <vt:lpstr>Hierarchie als Normenpyramide</vt:lpstr>
      <vt:lpstr>PowerPoint-Präsentation</vt:lpstr>
      <vt:lpstr>Hirarchie anhand eines Beispiels</vt:lpstr>
      <vt:lpstr>Beispiele II</vt:lpstr>
      <vt:lpstr>Beispiele III</vt:lpstr>
      <vt:lpstr>PowerPoint-Präsentation</vt:lpstr>
      <vt:lpstr>PowerPoint-Präsentation</vt:lpstr>
      <vt:lpstr>Lernstandserhebung</vt:lpstr>
      <vt:lpstr>Grundwissen Schulrecht</vt:lpstr>
      <vt:lpstr>Reader Grundwissen Schulrecht </vt:lpstr>
      <vt:lpstr>Austausch</vt:lpstr>
      <vt:lpstr>Fallbeispiele Schulrecht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Julie Dannheim</cp:lastModifiedBy>
  <cp:revision>245</cp:revision>
  <dcterms:created xsi:type="dcterms:W3CDTF">2015-10-10T11:15:27Z</dcterms:created>
  <dcterms:modified xsi:type="dcterms:W3CDTF">2025-10-06T15:32:24Z</dcterms:modified>
</cp:coreProperties>
</file>