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0"/>
  </p:notesMasterIdLst>
  <p:sldIdLst>
    <p:sldId id="256" r:id="rId2"/>
    <p:sldId id="258" r:id="rId3"/>
    <p:sldId id="260" r:id="rId4"/>
    <p:sldId id="262" r:id="rId5"/>
    <p:sldId id="26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5" r:id="rId15"/>
    <p:sldId id="276" r:id="rId16"/>
    <p:sldId id="277" r:id="rId17"/>
    <p:sldId id="278" r:id="rId18"/>
    <p:sldId id="279" r:id="rId19"/>
  </p:sldIdLst>
  <p:sldSz cx="9144000" cy="6858000" type="screen4x3"/>
  <p:notesSz cx="6858000" cy="994568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E34"/>
    <a:srgbClr val="CCE9F2"/>
    <a:srgbClr val="45A8D9"/>
    <a:srgbClr val="A4ADB6"/>
    <a:srgbClr val="BBB2AB"/>
    <a:srgbClr val="008CCF"/>
    <a:srgbClr val="006DA2"/>
    <a:srgbClr val="3AB7D5"/>
    <a:srgbClr val="008BCE"/>
    <a:srgbClr val="405B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163" autoAdjust="0"/>
    <p:restoredTop sz="87268" autoAdjust="0"/>
  </p:normalViewPr>
  <p:slideViewPr>
    <p:cSldViewPr snapToGrid="0" showGuides="1">
      <p:cViewPr varScale="1">
        <p:scale>
          <a:sx n="96" d="100"/>
          <a:sy n="96" d="100"/>
        </p:scale>
        <p:origin x="1680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F3CE6E-2B66-4BBF-AA5F-C610821FA37B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430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786362"/>
            <a:ext cx="5486400" cy="39161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90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1B259-718E-41BC-9A97-1627054B125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8773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61B259-718E-41BC-9A97-1627054B125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23127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/>
          <p:cNvSpPr/>
          <p:nvPr userDrawn="1"/>
        </p:nvSpPr>
        <p:spPr>
          <a:xfrm>
            <a:off x="-1" y="3907144"/>
            <a:ext cx="9144001" cy="220210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8" name="Freihandform 7"/>
          <p:cNvSpPr>
            <a:spLocks noChangeAspect="1"/>
          </p:cNvSpPr>
          <p:nvPr/>
        </p:nvSpPr>
        <p:spPr>
          <a:xfrm>
            <a:off x="-7556" y="0"/>
            <a:ext cx="9159907" cy="5871808"/>
          </a:xfrm>
          <a:custGeom>
            <a:avLst/>
            <a:gdLst>
              <a:gd name="connsiteX0" fmla="*/ 0 w 9151557"/>
              <a:gd name="connsiteY0" fmla="*/ 0 h 5871808"/>
              <a:gd name="connsiteX1" fmla="*/ 9151557 w 9151557"/>
              <a:gd name="connsiteY1" fmla="*/ 0 h 5871808"/>
              <a:gd name="connsiteX2" fmla="*/ 9144000 w 9151557"/>
              <a:gd name="connsiteY2" fmla="*/ 4269719 h 5871808"/>
              <a:gd name="connsiteX3" fmla="*/ 7557 w 9151557"/>
              <a:gd name="connsiteY3" fmla="*/ 5871808 h 5871808"/>
              <a:gd name="connsiteX4" fmla="*/ 0 w 9151557"/>
              <a:gd name="connsiteY4" fmla="*/ 0 h 58718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1557" h="5871808">
                <a:moveTo>
                  <a:pt x="0" y="0"/>
                </a:moveTo>
                <a:lnTo>
                  <a:pt x="9151557" y="0"/>
                </a:lnTo>
                <a:lnTo>
                  <a:pt x="9144000" y="4269719"/>
                </a:lnTo>
                <a:lnTo>
                  <a:pt x="7557" y="5871808"/>
                </a:lnTo>
                <a:lnTo>
                  <a:pt x="0" y="0"/>
                </a:lnTo>
                <a:close/>
              </a:path>
            </a:pathLst>
          </a:custGeom>
          <a:solidFill>
            <a:srgbClr val="006DA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feld 9"/>
          <p:cNvSpPr txBox="1"/>
          <p:nvPr userDrawn="1"/>
        </p:nvSpPr>
        <p:spPr>
          <a:xfrm>
            <a:off x="6206978" y="134683"/>
            <a:ext cx="2937022" cy="276999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algn="l"/>
            <a:r>
              <a:rPr lang="de-DE" sz="1200" b="1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Schleswig-Holstein.</a:t>
            </a:r>
            <a:r>
              <a:rPr lang="de-DE" sz="1200" dirty="0">
                <a:solidFill>
                  <a:srgbClr val="0030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Der echte Norden.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22286"/>
            <a:ext cx="7772400" cy="2000512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786603"/>
            <a:ext cx="7772400" cy="153772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Formatvorlage des Untertitelmasters durch Klicken bearbeiten</a:t>
            </a:r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182137" y="6173054"/>
            <a:ext cx="3600000" cy="288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Name</a:t>
            </a:r>
          </a:p>
        </p:txBody>
      </p:sp>
      <p:sp>
        <p:nvSpPr>
          <p:cNvPr id="13" name="Textplatzhalt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182137" y="6464163"/>
            <a:ext cx="2880000" cy="286813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lang="de-DE" sz="1200" b="0" kern="1200" dirty="0" smtClean="0">
                <a:solidFill>
                  <a:srgbClr val="002F63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>
              <a:defRPr lang="de-DE" sz="1200" b="1" kern="1200" dirty="0" smtClean="0">
                <a:solidFill>
                  <a:srgbClr val="00306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de-DE" dirty="0"/>
              <a:t>Platzhalter Datum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</p:spTree>
    <p:extLst>
      <p:ext uri="{BB962C8B-B14F-4D97-AF65-F5344CB8AC3E}">
        <p14:creationId xmlns:p14="http://schemas.microsoft.com/office/powerpoint/2010/main" val="419666670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44675"/>
            <a:ext cx="3868340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809461"/>
            <a:ext cx="386834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844675"/>
            <a:ext cx="3887391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835275"/>
            <a:ext cx="3887391" cy="30416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7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96C799F4-74F0-4B8C-938F-5A0C36883B70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17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18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4891477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3F28847-7BF0-413E-A4B4-C02469266E58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9849185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844675"/>
            <a:ext cx="4629150" cy="4016376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29841" y="1844676"/>
            <a:ext cx="2949178" cy="2064717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041915"/>
            <a:ext cx="2949178" cy="182707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4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35DF68FC-774B-4D41-A04C-46D2580C019C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15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6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66972778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3C236E-45D1-F848-A0D1-C191BB776682}" type="datetimeFigureOut">
              <a:rPr lang="de-DE" smtClean="0"/>
              <a:t>18.02.2020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98C-0995-9649-AAE5-6969DC609BE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13850762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792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F04AF4-BE9F-438E-AEB3-1AB29ED1CD12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30311473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188" y="1844675"/>
            <a:ext cx="7920000" cy="401278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FFBE34"/>
                </a:solidFill>
              </a:defRPr>
            </a:lvl1pPr>
          </a:lstStyle>
          <a:p>
            <a:r>
              <a:rPr lang="de-DE" dirty="0"/>
              <a:t>Aufgabe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9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F04AF4-BE9F-438E-AEB3-1AB29ED1CD12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10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1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AD11BC5-0C0E-0840-9FA6-86D375B7A532}"/>
              </a:ext>
            </a:extLst>
          </p:cNvPr>
          <p:cNvSpPr/>
          <p:nvPr userDrawn="1"/>
        </p:nvSpPr>
        <p:spPr>
          <a:xfrm>
            <a:off x="0" y="1696720"/>
            <a:ext cx="9144000" cy="4328160"/>
          </a:xfrm>
          <a:prstGeom prst="rect">
            <a:avLst/>
          </a:prstGeom>
          <a:solidFill>
            <a:srgbClr val="FFBE34"/>
          </a:solidFill>
          <a:ln>
            <a:solidFill>
              <a:srgbClr val="FFBE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7343780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44677"/>
            <a:ext cx="3886200" cy="403224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44675"/>
            <a:ext cx="3886200" cy="40322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11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5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7E6961B8-E763-4621-9D5D-38F66A348052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1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7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7124885"/>
      </p:ext>
    </p:extLst>
  </p:cSld>
  <p:clrMapOvr>
    <a:masterClrMapping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1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12813" y="225424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B7E06C08-2B17-43F1-A072-02A8688504CF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8054137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7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514C555C-37E2-44ED-BE6C-12A21C01C579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8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9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5425375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0" y="0"/>
            <a:ext cx="9144000" cy="60323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3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2F1D57B-2905-4E99-8DD2-DA23D35CE01F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381753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008CC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844677"/>
            <a:ext cx="7886700" cy="2717801"/>
          </a:xfrm>
          <a:prstGeom prst="rect">
            <a:avLst/>
          </a:prstGeo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Zwischentitelmasterformat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28746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1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F8B4B845-6DC3-45BC-9049-17AD7992C39F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12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01341023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Zwischen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000" y="225425"/>
            <a:ext cx="7920000" cy="13320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823912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188" y="2809461"/>
            <a:ext cx="7920000" cy="306746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5" hasCustomPrompt="1"/>
          </p:nvPr>
        </p:nvSpPr>
        <p:spPr>
          <a:xfrm>
            <a:off x="6170613" y="6173788"/>
            <a:ext cx="1165225" cy="5778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de-DE" dirty="0"/>
              <a:t>Projektlogo</a:t>
            </a:r>
          </a:p>
        </p:txBody>
      </p:sp>
      <p:sp>
        <p:nvSpPr>
          <p:cNvPr id="12" name="Datumsplatzhalter 2"/>
          <p:cNvSpPr>
            <a:spLocks noGrp="1"/>
          </p:cNvSpPr>
          <p:nvPr>
            <p:ph type="dt" sz="half" idx="16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026D32B0-575C-43B7-B8BD-48B68FBBD667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13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505216" y="6356350"/>
            <a:ext cx="35823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703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pPr algn="ctr"/>
            <a:r>
              <a:rPr lang="de-DE"/>
              <a:t> Folie </a:t>
            </a:r>
            <a:fld id="{812F24F4-33A2-4A6F-87E3-ABC44FA42587}" type="slidenum">
              <a:rPr lang="de-DE" smtClean="0"/>
              <a:pPr algn="ctr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48789193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1683803"/>
            <a:ext cx="9144000" cy="4348518"/>
          </a:xfrm>
          <a:prstGeom prst="rect">
            <a:avLst/>
          </a:prstGeom>
          <a:solidFill>
            <a:srgbClr val="CCE9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 durch Klicken bearbeiten</a:t>
            </a: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611188" y="1844675"/>
            <a:ext cx="7920000" cy="401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9376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A4ADB6"/>
                </a:solidFill>
              </a:defRPr>
            </a:lvl1pPr>
          </a:lstStyle>
          <a:p>
            <a:fld id="{15A918E5-D937-4385-B3C1-9CE1C1F817BB}" type="datetime1">
              <a:rPr lang="de-DE" smtClean="0"/>
              <a:t>18.02.2020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3"/>
          </p:nvPr>
        </p:nvSpPr>
        <p:spPr>
          <a:xfrm>
            <a:off x="2327415" y="6356350"/>
            <a:ext cx="378763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A4ADB6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4"/>
          </p:nvPr>
        </p:nvSpPr>
        <p:spPr>
          <a:xfrm>
            <a:off x="1683948" y="6356350"/>
            <a:ext cx="5258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A4ADB6"/>
                </a:solidFill>
              </a:defRPr>
            </a:lvl1pPr>
          </a:lstStyle>
          <a:p>
            <a:r>
              <a:rPr lang="de-DE"/>
              <a:t> Folie </a:t>
            </a:r>
            <a:fld id="{812F24F4-33A2-4A6F-87E3-ABC44FA42587}" type="slidenum">
              <a:rPr lang="de-DE" smtClean="0"/>
              <a:pPr/>
              <a:t>‹Nr.›</a:t>
            </a:fld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740" y="6120654"/>
            <a:ext cx="1245991" cy="60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94676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3" r:id="rId3"/>
    <p:sldLayoutId id="2147483664" r:id="rId4"/>
    <p:sldLayoutId id="2147483666" r:id="rId5"/>
    <p:sldLayoutId id="2147483671" r:id="rId6"/>
    <p:sldLayoutId id="2147483667" r:id="rId7"/>
    <p:sldLayoutId id="2147483663" r:id="rId8"/>
    <p:sldLayoutId id="2147483670" r:id="rId9"/>
    <p:sldLayoutId id="2147483665" r:id="rId10"/>
    <p:sldLayoutId id="2147483668" r:id="rId11"/>
    <p:sldLayoutId id="2147483669" r:id="rId12"/>
    <p:sldLayoutId id="2147483674" r:id="rId13"/>
  </p:sldLayoutIdLst>
  <p:transition spd="slow">
    <p:fade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880" userDrawn="1">
          <p15:clr>
            <a:srgbClr val="F26B43"/>
          </p15:clr>
        </p15:guide>
        <p15:guide id="3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dirty="0">
                <a:latin typeface="+mn-lt"/>
              </a:rPr>
              <a:t>Selbstreguliertes Lernen</a:t>
            </a:r>
          </a:p>
        </p:txBody>
      </p:sp>
      <p:sp>
        <p:nvSpPr>
          <p:cNvPr id="9" name="Unterti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solidFill>
                  <a:schemeClr val="bg1"/>
                </a:solidFill>
                <a:latin typeface="+mn-lt"/>
              </a:rPr>
              <a:t>Zusammenfassung der wesentlichen Aspekte aus der Zeitschrift </a:t>
            </a:r>
            <a:r>
              <a:rPr lang="de-DE" i="1" dirty="0">
                <a:solidFill>
                  <a:schemeClr val="bg1"/>
                </a:solidFill>
                <a:latin typeface="+mn-lt"/>
              </a:rPr>
              <a:t>Unterricht Biologie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Studienleitungen Biologie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Quelle: UB 377 / 378</a:t>
            </a:r>
          </a:p>
        </p:txBody>
      </p:sp>
      <p:pic>
        <p:nvPicPr>
          <p:cNvPr id="12" name="Grafik 8">
            <a:extLst>
              <a:ext uri="{FF2B5EF4-FFF2-40B4-BE49-F238E27FC236}">
                <a16:creationId xmlns:a16="http://schemas.microsoft.com/office/drawing/2014/main" id="{4D132FC0-F0DA-F84B-B140-7D6D329B74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1511" y="4655760"/>
            <a:ext cx="1276689" cy="1276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66132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3366FF"/>
                </a:solidFill>
                <a:latin typeface="+mn-lt"/>
              </a:rPr>
              <a:t>Beim Schüler:</a:t>
            </a:r>
          </a:p>
          <a:p>
            <a:pPr marL="0" indent="0">
              <a:buNone/>
            </a:pPr>
            <a:r>
              <a:rPr lang="de-DE" sz="2600" dirty="0">
                <a:latin typeface="+mn-lt"/>
              </a:rPr>
              <a:t>Lernende neigen dazu, beim Lernen reproduktiv, passiv und lehrerabhängig zu bleiben. </a:t>
            </a:r>
            <a:br>
              <a:rPr lang="de-DE" sz="2400" dirty="0">
                <a:latin typeface="+mn-lt"/>
              </a:rPr>
            </a:br>
            <a:endParaRPr lang="de-DE" sz="2400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Ursachen</a:t>
            </a:r>
          </a:p>
          <a:p>
            <a:r>
              <a:rPr lang="de-DE" dirty="0">
                <a:solidFill>
                  <a:srgbClr val="FF0000"/>
                </a:solidFill>
                <a:latin typeface="+mn-lt"/>
              </a:rPr>
              <a:t>Mangelnde Flexibilität:</a:t>
            </a:r>
          </a:p>
          <a:p>
            <a:pPr marL="0" indent="0">
              <a:buNone/>
            </a:pPr>
            <a:r>
              <a:rPr lang="de-DE" sz="2600" dirty="0">
                <a:latin typeface="+mn-lt"/>
              </a:rPr>
              <a:t>Schüler bevorzugen passive, reproduktive Lernstrategien und halten an diesen auch fest, wenn nicht nur die Fakten aus einem Text gelernt, sondern die darin enthaltenen grundlegenden Zusammenhänge verstanden werden sollen.</a:t>
            </a:r>
            <a:br>
              <a:rPr lang="de-DE" dirty="0">
                <a:latin typeface="+mn-lt"/>
              </a:rPr>
            </a:br>
            <a:endParaRPr lang="de-DE" dirty="0">
              <a:latin typeface="+mn-lt"/>
            </a:endParaRP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endParaRPr lang="de-DE" dirty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0BB9C413-B728-A643-9E8C-CED37E3D8E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FBFC8D1F-BC3A-46B7-BC2F-E181AF3AB97B}"/>
              </a:ext>
            </a:extLst>
          </p:cNvPr>
          <p:cNvSpPr txBox="1">
            <a:spLocks/>
          </p:cNvSpPr>
          <p:nvPr/>
        </p:nvSpPr>
        <p:spPr>
          <a:xfrm>
            <a:off x="611188" y="502814"/>
            <a:ext cx="7920000" cy="10699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de-DE" sz="3600" b="1">
                <a:latin typeface="+mn-lt"/>
              </a:rPr>
              <a:t>Was behindert selbstreguliertes Lernen?</a:t>
            </a:r>
            <a:endParaRPr lang="de-DE" sz="36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4022485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1188" y="502814"/>
            <a:ext cx="7920000" cy="1069975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Was behindert selbstreguliertes Lernen?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3366FF"/>
                </a:solidFill>
                <a:latin typeface="+mn-lt"/>
              </a:rPr>
              <a:t>Beim Schüler:</a:t>
            </a:r>
          </a:p>
          <a:p>
            <a:pPr marL="0" indent="0">
              <a:buNone/>
            </a:pPr>
            <a:r>
              <a:rPr lang="de-DE" sz="2600" dirty="0">
                <a:latin typeface="+mn-lt"/>
              </a:rPr>
              <a:t>Lernende neigen dazu, beim Lernen reproduktiv, passiv und lehrerabhängig zu bleiben. </a:t>
            </a:r>
            <a:br>
              <a:rPr lang="de-DE" sz="2400" dirty="0">
                <a:latin typeface="+mn-lt"/>
              </a:rPr>
            </a:br>
            <a:endParaRPr lang="de-DE" sz="2400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Ursachen</a:t>
            </a:r>
          </a:p>
          <a:p>
            <a:r>
              <a:rPr lang="de-DE" dirty="0">
                <a:solidFill>
                  <a:srgbClr val="FF0000"/>
                </a:solidFill>
                <a:latin typeface="+mn-lt"/>
              </a:rPr>
              <a:t>Mangelnde Überwachung und Kontrolle:</a:t>
            </a:r>
          </a:p>
          <a:p>
            <a:pPr marL="0" indent="0">
              <a:buNone/>
            </a:pPr>
            <a:r>
              <a:rPr lang="de-DE" sz="2600" dirty="0">
                <a:latin typeface="+mn-lt"/>
              </a:rPr>
              <a:t>Viele Schüler überwachen und kontrollieren ihre Lernaktivitäten entweder gar nicht oder nicht angemessen und berücksichtigen dabei nur selten die Lernziele.</a:t>
            </a:r>
            <a:br>
              <a:rPr lang="de-DE" dirty="0">
                <a:latin typeface="+mn-lt"/>
              </a:rPr>
            </a:br>
            <a:endParaRPr lang="de-DE" dirty="0">
              <a:latin typeface="+mn-lt"/>
            </a:endParaRP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endParaRPr lang="de-DE" dirty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21E6D105-A3E6-F94B-8CCC-BEC93D588FA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212017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3366FF"/>
                </a:solidFill>
                <a:latin typeface="+mn-lt"/>
              </a:rPr>
              <a:t>Beim Lehrer:</a:t>
            </a:r>
            <a:br>
              <a:rPr lang="de-DE" sz="2400" b="1" dirty="0">
                <a:solidFill>
                  <a:srgbClr val="3366FF"/>
                </a:solidFill>
                <a:latin typeface="+mn-lt"/>
              </a:rPr>
            </a:br>
            <a:br>
              <a:rPr lang="de-DE" sz="2400" b="1" dirty="0">
                <a:solidFill>
                  <a:srgbClr val="3366FF"/>
                </a:solidFill>
                <a:latin typeface="+mn-lt"/>
              </a:rPr>
            </a:br>
            <a:r>
              <a:rPr lang="de-DE" sz="2400" dirty="0">
                <a:latin typeface="+mn-lt"/>
              </a:rPr>
              <a:t>Ursachen</a:t>
            </a:r>
          </a:p>
          <a:p>
            <a:r>
              <a:rPr lang="de-DE" sz="2400" dirty="0">
                <a:solidFill>
                  <a:srgbClr val="FF0000"/>
                </a:solidFill>
                <a:latin typeface="+mn-lt"/>
              </a:rPr>
              <a:t>Unterrichtsskripts:</a:t>
            </a:r>
          </a:p>
          <a:p>
            <a:pPr marL="0" indent="0">
              <a:buNone/>
            </a:pPr>
            <a:r>
              <a:rPr lang="de-DE" sz="2400" dirty="0">
                <a:latin typeface="+mn-lt"/>
              </a:rPr>
              <a:t>Neigung, Schüler sehr stark extern zu steuern. Die Aktivitäten der Lernenden werden stark vorstrukturiert. Schüler haben wenig Gelegenheit, die Fähigkeit selbstreguliert zu lernen, zu entwickeln.</a:t>
            </a:r>
          </a:p>
          <a:p>
            <a:pPr marL="0" indent="0">
              <a:buNone/>
            </a:pPr>
            <a:r>
              <a:rPr lang="de-DE" sz="2400" dirty="0">
                <a:latin typeface="+mn-lt"/>
              </a:rPr>
              <a:t>Fragend-entwickelnder Unterricht: Der Lehrer versteckt sein Wissen und die Schüler müssen es suchen – „Osterhasenpädagogik“</a:t>
            </a:r>
          </a:p>
          <a:p>
            <a:pPr marL="0" indent="0">
              <a:buNone/>
            </a:pPr>
            <a:endParaRPr lang="de-DE" sz="2400" dirty="0">
              <a:latin typeface="+mn-lt"/>
            </a:endParaRPr>
          </a:p>
          <a:p>
            <a:pPr marL="0" indent="0">
              <a:buNone/>
            </a:pPr>
            <a:endParaRPr lang="de-DE" sz="2400" dirty="0">
              <a:latin typeface="+mn-lt"/>
            </a:endParaRPr>
          </a:p>
          <a:p>
            <a:endParaRPr lang="de-DE" sz="2400" dirty="0">
              <a:latin typeface="+mn-lt"/>
            </a:endParaRPr>
          </a:p>
          <a:p>
            <a:endParaRPr lang="de-DE" sz="2400" dirty="0">
              <a:latin typeface="+mn-lt"/>
            </a:endParaRPr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7CAC5D0C-2C6E-6342-AEBF-1BCF2F90438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B7FFD8C4-FD74-3941-8B15-C3CC1C2CB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125" y="6281682"/>
            <a:ext cx="633717" cy="63371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0EA702FF-E4C6-4E9A-AA81-D8A8460A8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5425"/>
            <a:ext cx="7920038" cy="1331913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Was behindert selbstreguliertes Lernen?</a:t>
            </a:r>
          </a:p>
        </p:txBody>
      </p:sp>
    </p:spTree>
    <p:extLst>
      <p:ext uri="{BB962C8B-B14F-4D97-AF65-F5344CB8AC3E}">
        <p14:creationId xmlns:p14="http://schemas.microsoft.com/office/powerpoint/2010/main" val="4001930364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2813" y="1268598"/>
            <a:ext cx="7920000" cy="401272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3366FF"/>
                </a:solidFill>
                <a:latin typeface="+mn-lt"/>
              </a:rPr>
              <a:t>Beim Lehrer:          </a:t>
            </a:r>
          </a:p>
          <a:p>
            <a:pPr marL="0" indent="0">
              <a:buNone/>
            </a:pPr>
            <a:r>
              <a:rPr lang="de-DE" sz="2400" b="1" dirty="0">
                <a:latin typeface="+mn-lt"/>
              </a:rPr>
              <a:t>Ursachen</a:t>
            </a:r>
          </a:p>
          <a:p>
            <a:r>
              <a:rPr lang="de-DE" sz="2400" dirty="0">
                <a:solidFill>
                  <a:srgbClr val="FF0000"/>
                </a:solidFill>
                <a:latin typeface="+mn-lt"/>
              </a:rPr>
              <a:t>Paradoxie der Lehrers:</a:t>
            </a:r>
          </a:p>
          <a:p>
            <a:pPr marL="0" indent="0">
              <a:buNone/>
            </a:pPr>
            <a:r>
              <a:rPr lang="de-DE" sz="2000" dirty="0">
                <a:latin typeface="+mn-lt"/>
              </a:rPr>
              <a:t>Lehrer sind durchaus der Meinung, dass es wichtig sei, </a:t>
            </a:r>
            <a:r>
              <a:rPr lang="de-DE" sz="2000" dirty="0" err="1">
                <a:latin typeface="+mn-lt"/>
              </a:rPr>
              <a:t>SchülerInnen</a:t>
            </a:r>
            <a:r>
              <a:rPr lang="de-DE" sz="2000" dirty="0">
                <a:latin typeface="+mn-lt"/>
              </a:rPr>
              <a:t> zu vermitteln, wie sie </a:t>
            </a:r>
            <a:r>
              <a:rPr lang="de-DE" sz="2000" dirty="0" err="1">
                <a:latin typeface="+mn-lt"/>
              </a:rPr>
              <a:t>selbstständig</a:t>
            </a:r>
            <a:r>
              <a:rPr lang="de-DE" sz="2000" dirty="0">
                <a:latin typeface="+mn-lt"/>
              </a:rPr>
              <a:t> aktiv und konstruktiv lernen </a:t>
            </a:r>
            <a:r>
              <a:rPr lang="de-DE" sz="2000" dirty="0" err="1">
                <a:latin typeface="+mn-lt"/>
              </a:rPr>
              <a:t>können</a:t>
            </a:r>
            <a:r>
              <a:rPr lang="de-DE" sz="2000" dirty="0">
                <a:latin typeface="+mn-lt"/>
              </a:rPr>
              <a:t>. </a:t>
            </a:r>
          </a:p>
          <a:p>
            <a:pPr marL="0" indent="0">
              <a:buNone/>
            </a:pPr>
            <a:r>
              <a:rPr lang="de-DE" sz="2000" dirty="0">
                <a:latin typeface="+mn-lt"/>
              </a:rPr>
              <a:t>Auch sind sich Lehrende sehr wohl bewusst, dass sie im Unterricht Gelegenheit zu selbstreguliertem Lernen geben sollten. </a:t>
            </a:r>
          </a:p>
          <a:p>
            <a:pPr marL="0" indent="0">
              <a:buNone/>
            </a:pPr>
            <a:r>
              <a:rPr lang="de-DE" sz="2000" dirty="0">
                <a:latin typeface="+mn-lt"/>
              </a:rPr>
              <a:t>In der Praxis </a:t>
            </a:r>
            <a:r>
              <a:rPr lang="de-DE" sz="2000" dirty="0" err="1">
                <a:latin typeface="+mn-lt"/>
              </a:rPr>
              <a:t>müssen</a:t>
            </a:r>
            <a:r>
              <a:rPr lang="de-DE" sz="2000" dirty="0">
                <a:latin typeface="+mn-lt"/>
              </a:rPr>
              <a:t> sie aber immer wieder feststellen, dass ein Großteil der</a:t>
            </a:r>
            <a:r>
              <a:rPr lang="de-DE" sz="2000" b="1" dirty="0">
                <a:latin typeface="+mn-lt"/>
              </a:rPr>
              <a:t> </a:t>
            </a:r>
            <a:r>
              <a:rPr lang="de-DE" sz="2000" dirty="0">
                <a:latin typeface="+mn-lt"/>
              </a:rPr>
              <a:t>Lernenden nicht in der Lage ist, diese </a:t>
            </a:r>
            <a:r>
              <a:rPr lang="de-DE" sz="2000" dirty="0" err="1">
                <a:latin typeface="+mn-lt"/>
              </a:rPr>
              <a:t>Spielräume</a:t>
            </a:r>
            <a:r>
              <a:rPr lang="de-DE" sz="2000" dirty="0">
                <a:latin typeface="+mn-lt"/>
              </a:rPr>
              <a:t> zu nutzen. </a:t>
            </a:r>
          </a:p>
          <a:p>
            <a:pPr marL="0" indent="0">
              <a:buNone/>
            </a:pPr>
            <a:r>
              <a:rPr lang="de-DE" sz="2000" dirty="0">
                <a:latin typeface="+mn-lt"/>
              </a:rPr>
              <a:t>Weil es jedoch schwierig und </a:t>
            </a:r>
            <a:r>
              <a:rPr lang="de-DE" sz="2000" dirty="0" err="1">
                <a:latin typeface="+mn-lt"/>
              </a:rPr>
              <a:t>aufwändig</a:t>
            </a:r>
            <a:r>
              <a:rPr lang="de-DE" sz="2000" dirty="0">
                <a:latin typeface="+mn-lt"/>
              </a:rPr>
              <a:t> ist, </a:t>
            </a:r>
            <a:r>
              <a:rPr lang="de-DE" sz="2000" dirty="0" err="1">
                <a:latin typeface="+mn-lt"/>
              </a:rPr>
              <a:t>Schülerinnen</a:t>
            </a:r>
            <a:r>
              <a:rPr lang="de-DE" sz="2000" dirty="0">
                <a:latin typeface="+mn-lt"/>
              </a:rPr>
              <a:t>, die selbstreguliert lernen </a:t>
            </a:r>
            <a:r>
              <a:rPr lang="de-DE" sz="2000" dirty="0" err="1">
                <a:latin typeface="+mn-lt"/>
              </a:rPr>
              <a:t>können</a:t>
            </a:r>
            <a:r>
              <a:rPr lang="de-DE" sz="2000" dirty="0">
                <a:latin typeface="+mn-lt"/>
              </a:rPr>
              <a:t>, anders zu behandeln als diejenigen, die das nicht </a:t>
            </a:r>
            <a:r>
              <a:rPr lang="de-DE" sz="2000" dirty="0" err="1">
                <a:latin typeface="+mn-lt"/>
              </a:rPr>
              <a:t>können</a:t>
            </a:r>
            <a:r>
              <a:rPr lang="de-DE" sz="2000" dirty="0">
                <a:latin typeface="+mn-lt"/>
              </a:rPr>
              <a:t>, sehen sich viele Lehrer letztendlich doch gezwungen, den Unterricht </a:t>
            </a:r>
            <a:r>
              <a:rPr lang="de-DE" sz="2000" dirty="0" err="1">
                <a:latin typeface="+mn-lt"/>
              </a:rPr>
              <a:t>für</a:t>
            </a:r>
            <a:r>
              <a:rPr lang="de-DE" sz="2000" dirty="0">
                <a:latin typeface="+mn-lt"/>
              </a:rPr>
              <a:t> alle Lernenden gleich zu gestalten, d.h. den Unterricht stark zu strukturieren. </a:t>
            </a:r>
          </a:p>
          <a:p>
            <a:pPr marL="0" indent="0">
              <a:buNone/>
            </a:pPr>
            <a:endParaRPr lang="de-DE" sz="2000" dirty="0">
              <a:latin typeface="+mn-lt"/>
            </a:endParaRPr>
          </a:p>
          <a:p>
            <a:pPr marL="0" indent="0">
              <a:buNone/>
            </a:pPr>
            <a:endParaRPr lang="de-DE" sz="2000" dirty="0">
              <a:latin typeface="+mn-lt"/>
            </a:endParaRPr>
          </a:p>
          <a:p>
            <a:endParaRPr lang="de-DE" sz="2400" dirty="0">
              <a:latin typeface="+mn-lt"/>
            </a:endParaRPr>
          </a:p>
          <a:p>
            <a:endParaRPr lang="de-DE" sz="2400" dirty="0">
              <a:latin typeface="+mn-lt"/>
            </a:endParaRPr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4F08CBCD-6610-4F60-98FD-30F257E73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02814"/>
            <a:ext cx="7920000" cy="1069975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Was behindert selbstreguliertes Lernen?</a:t>
            </a:r>
          </a:p>
        </p:txBody>
      </p:sp>
    </p:spTree>
    <p:extLst>
      <p:ext uri="{BB962C8B-B14F-4D97-AF65-F5344CB8AC3E}">
        <p14:creationId xmlns:p14="http://schemas.microsoft.com/office/powerpoint/2010/main" val="3734386147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5" descr="Grafik Modell Lernstrategie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929" y="1748026"/>
            <a:ext cx="5213133" cy="4216027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3F50A348-CD55-BA40-9280-907BF77B7E5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5947C1C6-BF1D-964D-BF30-C38612A8C9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Entwicklungsschritte des selbstregulierten Lernens</a:t>
            </a:r>
          </a:p>
        </p:txBody>
      </p:sp>
    </p:spTree>
    <p:extLst>
      <p:ext uri="{BB962C8B-B14F-4D97-AF65-F5344CB8AC3E}">
        <p14:creationId xmlns:p14="http://schemas.microsoft.com/office/powerpoint/2010/main" val="309679048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Lernstrategien beim </a:t>
            </a:r>
            <a:br>
              <a:rPr lang="de-DE" sz="3600" b="1" dirty="0">
                <a:latin typeface="+mn-lt"/>
              </a:rPr>
            </a:br>
            <a:r>
              <a:rPr lang="de-DE" sz="3600" b="1" dirty="0">
                <a:latin typeface="+mn-lt"/>
              </a:rPr>
              <a:t>selbstregulierten Lernen</a:t>
            </a:r>
          </a:p>
        </p:txBody>
      </p:sp>
      <p:pic>
        <p:nvPicPr>
          <p:cNvPr id="5" name="Bild 4" descr="Grafik Lernstrategien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6296" y="1775471"/>
            <a:ext cx="6286620" cy="4168129"/>
          </a:xfrm>
          <a:prstGeom prst="rect">
            <a:avLst/>
          </a:prstGeom>
        </p:spPr>
      </p:pic>
      <p:pic>
        <p:nvPicPr>
          <p:cNvPr id="6" name="Grafik 8">
            <a:extLst>
              <a:ext uri="{FF2B5EF4-FFF2-40B4-BE49-F238E27FC236}">
                <a16:creationId xmlns:a16="http://schemas.microsoft.com/office/drawing/2014/main" id="{41BDD54B-08DD-AD40-9900-98C0BADD10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02994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1262" y="1680444"/>
            <a:ext cx="8792162" cy="39527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Was auch helfen kann:</a:t>
            </a:r>
          </a:p>
          <a:p>
            <a:r>
              <a:rPr lang="de-DE" sz="2400" dirty="0">
                <a:latin typeface="+mn-lt"/>
              </a:rPr>
              <a:t>Motivierende Aufgabenstellung</a:t>
            </a:r>
          </a:p>
          <a:p>
            <a:pPr lvl="1"/>
            <a:r>
              <a:rPr lang="de-DE" dirty="0">
                <a:latin typeface="+mn-lt"/>
              </a:rPr>
              <a:t>Dem Schüler Wahlmöglichkeiten eröffnen</a:t>
            </a:r>
          </a:p>
          <a:p>
            <a:pPr lvl="1"/>
            <a:r>
              <a:rPr lang="de-DE" dirty="0">
                <a:latin typeface="+mn-lt"/>
              </a:rPr>
              <a:t>Kontextbezug</a:t>
            </a:r>
          </a:p>
          <a:p>
            <a:pPr lvl="1"/>
            <a:r>
              <a:rPr lang="de-DE" dirty="0">
                <a:latin typeface="+mn-lt"/>
              </a:rPr>
              <a:t>Wenige Vorgaben machen</a:t>
            </a:r>
          </a:p>
          <a:p>
            <a:r>
              <a:rPr lang="de-DE" sz="2400" dirty="0">
                <a:latin typeface="+mn-lt"/>
              </a:rPr>
              <a:t>Feedback geben</a:t>
            </a:r>
          </a:p>
          <a:p>
            <a:pPr lvl="1"/>
            <a:r>
              <a:rPr lang="de-DE" dirty="0">
                <a:latin typeface="+mn-lt"/>
              </a:rPr>
              <a:t>über Lernstand</a:t>
            </a:r>
          </a:p>
          <a:p>
            <a:pPr lvl="1"/>
            <a:r>
              <a:rPr lang="de-DE" dirty="0">
                <a:latin typeface="+mn-lt"/>
              </a:rPr>
              <a:t>über Motivation</a:t>
            </a:r>
          </a:p>
          <a:p>
            <a:pPr lvl="1"/>
            <a:r>
              <a:rPr lang="de-DE" dirty="0">
                <a:latin typeface="+mn-lt"/>
              </a:rPr>
              <a:t>über die angewandte Lernstrategie</a:t>
            </a:r>
          </a:p>
          <a:p>
            <a:pPr lvl="1"/>
            <a:r>
              <a:rPr lang="de-DE" dirty="0">
                <a:latin typeface="+mn-lt"/>
              </a:rPr>
              <a:t>Misserfolge thematisieren und Verbesserungsmöglichkeiten planen</a:t>
            </a:r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414F7CF3-89A6-C342-9D89-9A3B429278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73C9164-65EA-5B4F-8CFA-EC86F380F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Lernstrategien beim </a:t>
            </a:r>
            <a:br>
              <a:rPr lang="de-DE" sz="3600" b="1" dirty="0">
                <a:latin typeface="+mn-lt"/>
              </a:rPr>
            </a:br>
            <a:r>
              <a:rPr lang="de-DE" sz="3600" b="1" dirty="0">
                <a:latin typeface="+mn-lt"/>
              </a:rPr>
              <a:t>selbstregulierten Lernen</a:t>
            </a:r>
          </a:p>
        </p:txBody>
      </p:sp>
    </p:spTree>
    <p:extLst>
      <p:ext uri="{BB962C8B-B14F-4D97-AF65-F5344CB8AC3E}">
        <p14:creationId xmlns:p14="http://schemas.microsoft.com/office/powerpoint/2010/main" val="2233705838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92826" y="2027712"/>
            <a:ext cx="8229600" cy="29658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Was auch helfen kann:</a:t>
            </a:r>
          </a:p>
          <a:p>
            <a:r>
              <a:rPr lang="de-DE" sz="2400" dirty="0">
                <a:latin typeface="+mn-lt"/>
              </a:rPr>
              <a:t>Lerntagebücher mit Selbstreflexionsanteil</a:t>
            </a:r>
          </a:p>
          <a:p>
            <a:r>
              <a:rPr lang="de-DE" sz="2400" dirty="0">
                <a:latin typeface="+mn-lt"/>
              </a:rPr>
              <a:t>Gestaltung der Lernumgebung</a:t>
            </a:r>
          </a:p>
          <a:p>
            <a:pPr lvl="1"/>
            <a:r>
              <a:rPr lang="de-DE" dirty="0">
                <a:latin typeface="+mn-lt"/>
              </a:rPr>
              <a:t>Gestaltung des Raums</a:t>
            </a:r>
          </a:p>
          <a:p>
            <a:pPr lvl="1"/>
            <a:r>
              <a:rPr lang="de-DE" dirty="0">
                <a:latin typeface="+mn-lt"/>
              </a:rPr>
              <a:t>Angebote an Lehrmaterial</a:t>
            </a:r>
          </a:p>
          <a:p>
            <a:pPr lvl="1"/>
            <a:r>
              <a:rPr lang="de-DE" dirty="0">
                <a:latin typeface="+mn-lt"/>
              </a:rPr>
              <a:t>Angebote von Hilfsmitteln</a:t>
            </a:r>
          </a:p>
          <a:p>
            <a:endParaRPr lang="de-DE" sz="2400" dirty="0">
              <a:latin typeface="+mn-lt"/>
            </a:endParaRPr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3C036CE9-BCF0-FD40-BF35-5CA122E658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8BCD11E-CD0D-406C-9594-39076F6C8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813" y="225425"/>
            <a:ext cx="7920000" cy="1332000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Lernstrategien beim </a:t>
            </a:r>
            <a:br>
              <a:rPr lang="de-DE" sz="3600" b="1" dirty="0">
                <a:latin typeface="+mn-lt"/>
              </a:rPr>
            </a:br>
            <a:r>
              <a:rPr lang="de-DE" sz="3600" b="1" dirty="0">
                <a:latin typeface="+mn-lt"/>
              </a:rPr>
              <a:t>selbstregulierten Lernen</a:t>
            </a:r>
          </a:p>
        </p:txBody>
      </p:sp>
    </p:spTree>
    <p:extLst>
      <p:ext uri="{BB962C8B-B14F-4D97-AF65-F5344CB8AC3E}">
        <p14:creationId xmlns:p14="http://schemas.microsoft.com/office/powerpoint/2010/main" val="3402094536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8013" y="2027712"/>
            <a:ext cx="8229600" cy="336962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2400" b="1" dirty="0">
                <a:solidFill>
                  <a:srgbClr val="FF0000"/>
                </a:solidFill>
                <a:latin typeface="+mn-lt"/>
              </a:rPr>
              <a:t>Was bestimmt hilft:</a:t>
            </a:r>
          </a:p>
          <a:p>
            <a:r>
              <a:rPr lang="de-DE" sz="2400" b="1" dirty="0">
                <a:solidFill>
                  <a:srgbClr val="FF0000"/>
                </a:solidFill>
                <a:latin typeface="+mn-lt"/>
              </a:rPr>
              <a:t>WICHTIG - Lehrkraft als Modell:</a:t>
            </a:r>
          </a:p>
          <a:p>
            <a:pPr lvl="1"/>
            <a:r>
              <a:rPr lang="de-DE" dirty="0">
                <a:latin typeface="+mn-lt"/>
              </a:rPr>
              <a:t>Schilderung der Ideenfindung</a:t>
            </a:r>
          </a:p>
          <a:p>
            <a:pPr lvl="1"/>
            <a:r>
              <a:rPr lang="de-DE" dirty="0">
                <a:latin typeface="+mn-lt"/>
              </a:rPr>
              <a:t>Schilderung der eigenen Vorbereitung</a:t>
            </a:r>
          </a:p>
          <a:p>
            <a:pPr lvl="1"/>
            <a:r>
              <a:rPr lang="de-DE" dirty="0">
                <a:latin typeface="+mn-lt"/>
              </a:rPr>
              <a:t>Genaue Angaben der Lernziele</a:t>
            </a:r>
          </a:p>
          <a:p>
            <a:pPr lvl="1"/>
            <a:r>
              <a:rPr lang="de-DE" dirty="0">
                <a:latin typeface="+mn-lt"/>
              </a:rPr>
              <a:t>Hervorheben wichtiger Lernabschnitte</a:t>
            </a:r>
          </a:p>
          <a:p>
            <a:pPr lvl="1"/>
            <a:r>
              <a:rPr lang="de-DE" dirty="0">
                <a:latin typeface="+mn-lt"/>
              </a:rPr>
              <a:t>Reflexion am Ende der Stunde/des Lernprozesses</a:t>
            </a:r>
          </a:p>
          <a:p>
            <a:endParaRPr lang="de-DE" sz="2400" dirty="0">
              <a:latin typeface="+mn-lt"/>
            </a:endParaRPr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A5900D04-0B77-2E43-B9C8-7BC993E888A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6F59B7BE-A18B-4039-946C-3F860F2B9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75" y="225425"/>
            <a:ext cx="7920038" cy="1331913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Lernstrategien beim </a:t>
            </a:r>
            <a:br>
              <a:rPr lang="de-DE" sz="3600" b="1" dirty="0">
                <a:latin typeface="+mn-lt"/>
              </a:rPr>
            </a:br>
            <a:r>
              <a:rPr lang="de-DE" sz="3600" b="1" dirty="0">
                <a:latin typeface="+mn-lt"/>
              </a:rPr>
              <a:t>selbstregulierten Lernen</a:t>
            </a:r>
          </a:p>
        </p:txBody>
      </p:sp>
    </p:spTree>
    <p:extLst>
      <p:ext uri="{BB962C8B-B14F-4D97-AF65-F5344CB8AC3E}">
        <p14:creationId xmlns:p14="http://schemas.microsoft.com/office/powerpoint/2010/main" val="146393945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400" dirty="0">
                <a:solidFill>
                  <a:srgbClr val="FF0000"/>
                </a:solidFill>
                <a:latin typeface="+mn-lt"/>
              </a:rPr>
              <a:t>Lernen ist immer fremd- und selbstreguliert!</a:t>
            </a:r>
          </a:p>
          <a:p>
            <a:r>
              <a:rPr lang="de-DE" sz="2400" dirty="0">
                <a:solidFill>
                  <a:srgbClr val="FF0000"/>
                </a:solidFill>
                <a:latin typeface="+mn-lt"/>
              </a:rPr>
              <a:t>Die Situation bestimmt den Grad der Selbstregulation</a:t>
            </a:r>
          </a:p>
          <a:p>
            <a:r>
              <a:rPr lang="de-DE" sz="2400" dirty="0">
                <a:latin typeface="+mn-lt"/>
              </a:rPr>
              <a:t>Drei Lernsituationen: </a:t>
            </a:r>
            <a:br>
              <a:rPr lang="de-DE" sz="2400" dirty="0">
                <a:latin typeface="+mn-lt"/>
              </a:rPr>
            </a:br>
            <a:endParaRPr lang="de-DE" sz="2400" dirty="0">
              <a:latin typeface="+mn-lt"/>
            </a:endParaRPr>
          </a:p>
          <a:p>
            <a:pPr lvl="1"/>
            <a:r>
              <a:rPr lang="de-DE" sz="2000" dirty="0">
                <a:latin typeface="+mn-lt"/>
              </a:rPr>
              <a:t>Lernen im Unterricht</a:t>
            </a:r>
          </a:p>
          <a:p>
            <a:pPr lvl="1"/>
            <a:endParaRPr lang="de-DE" sz="2000" dirty="0">
              <a:latin typeface="+mn-lt"/>
            </a:endParaRPr>
          </a:p>
          <a:p>
            <a:pPr lvl="1"/>
            <a:r>
              <a:rPr lang="de-DE" sz="2000" dirty="0">
                <a:latin typeface="+mn-lt"/>
              </a:rPr>
              <a:t>Lernen in sozialen Situationen</a:t>
            </a:r>
            <a:br>
              <a:rPr lang="de-DE" sz="2000" dirty="0">
                <a:latin typeface="+mn-lt"/>
              </a:rPr>
            </a:br>
            <a:r>
              <a:rPr lang="de-DE" sz="2000" dirty="0">
                <a:latin typeface="+mn-lt"/>
              </a:rPr>
              <a:t>außerhalb von Unterricht</a:t>
            </a:r>
          </a:p>
          <a:p>
            <a:pPr lvl="1"/>
            <a:endParaRPr lang="de-DE" sz="2000" dirty="0">
              <a:latin typeface="+mn-lt"/>
            </a:endParaRPr>
          </a:p>
          <a:p>
            <a:pPr lvl="1"/>
            <a:r>
              <a:rPr lang="de-DE" sz="2000" dirty="0">
                <a:latin typeface="+mn-lt"/>
              </a:rPr>
              <a:t>Lernen in Einzelsituationen </a:t>
            </a:r>
          </a:p>
          <a:p>
            <a:endParaRPr lang="de-DE" dirty="0">
              <a:latin typeface="+mn-lt"/>
            </a:endParaRPr>
          </a:p>
        </p:txBody>
      </p:sp>
      <p:sp>
        <p:nvSpPr>
          <p:cNvPr id="4" name="Gleichschenkliges Dreieck 3"/>
          <p:cNvSpPr/>
          <p:nvPr/>
        </p:nvSpPr>
        <p:spPr>
          <a:xfrm>
            <a:off x="5174151" y="3515096"/>
            <a:ext cx="953517" cy="1936474"/>
          </a:xfrm>
          <a:prstGeom prst="triangl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270" lIns="0" tIns="0" rIns="0" bIns="0" rtlCol="0" anchor="ctr"/>
          <a:lstStyle/>
          <a:p>
            <a:pPr algn="ctr"/>
            <a:r>
              <a:rPr lang="de-DE" sz="1600" dirty="0"/>
              <a:t>Selbst-regulation</a:t>
            </a: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72197D7E-603B-F740-B93B-30E83746D2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CAB91AAD-7037-4356-A74A-FE4C08BA5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133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Lernsituationen</a:t>
            </a:r>
          </a:p>
        </p:txBody>
      </p:sp>
    </p:spTree>
    <p:extLst>
      <p:ext uri="{BB962C8B-B14F-4D97-AF65-F5344CB8AC3E}">
        <p14:creationId xmlns:p14="http://schemas.microsoft.com/office/powerpoint/2010/main" val="378826224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dirty="0">
                <a:latin typeface="+mn-lt"/>
              </a:rPr>
              <a:t>Da Lernen immer... </a:t>
            </a:r>
          </a:p>
          <a:p>
            <a:pPr lvl="1"/>
            <a:r>
              <a:rPr lang="de-DE" dirty="0">
                <a:latin typeface="+mn-lt"/>
              </a:rPr>
              <a:t>fremdbestimmt,</a:t>
            </a:r>
          </a:p>
          <a:p>
            <a:pPr lvl="1"/>
            <a:r>
              <a:rPr lang="de-DE" dirty="0">
                <a:latin typeface="+mn-lt"/>
              </a:rPr>
              <a:t>selbstbestimmt und</a:t>
            </a:r>
          </a:p>
          <a:p>
            <a:pPr lvl="1"/>
            <a:r>
              <a:rPr lang="de-DE" dirty="0">
                <a:latin typeface="+mn-lt"/>
              </a:rPr>
              <a:t>situationsbedingt ist,</a:t>
            </a:r>
          </a:p>
          <a:p>
            <a:pPr marL="457200" lvl="1" indent="0">
              <a:buNone/>
            </a:pPr>
            <a:endParaRPr lang="de-DE" dirty="0">
              <a:latin typeface="+mn-lt"/>
            </a:endParaRPr>
          </a:p>
          <a:p>
            <a:pPr marL="457200" lvl="1" indent="0">
              <a:buNone/>
            </a:pPr>
            <a:r>
              <a:rPr lang="de-DE" dirty="0">
                <a:latin typeface="+mn-lt"/>
              </a:rPr>
              <a:t>... ist selbstreguliertes Lernen </a:t>
            </a:r>
            <a:r>
              <a:rPr lang="de-DE" dirty="0">
                <a:solidFill>
                  <a:srgbClr val="FF0000"/>
                </a:solidFill>
                <a:latin typeface="+mn-lt"/>
              </a:rPr>
              <a:t>im schulischen Kontext immer fachspezifisch!</a:t>
            </a:r>
          </a:p>
          <a:p>
            <a:pPr marL="457200" lvl="1" indent="0">
              <a:buNone/>
            </a:pPr>
            <a:endParaRPr lang="de-DE" dirty="0">
              <a:solidFill>
                <a:srgbClr val="FF0000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de-DE" dirty="0">
                <a:latin typeface="+mn-lt"/>
              </a:rPr>
              <a:t>Ein Schüler kann z. B. in Biologie sehr gut in der Lage sein, selbstreguliert zu lernen, braucht in Englisch oder Mathematik aber Unterstützung durch Fremdregulation.  </a:t>
            </a:r>
          </a:p>
          <a:p>
            <a:pPr lvl="1"/>
            <a:endParaRPr lang="de-DE" dirty="0">
              <a:latin typeface="+mn-lt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457200" y="541338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Lernsituationen</a:t>
            </a:r>
          </a:p>
        </p:txBody>
      </p:sp>
      <p:pic>
        <p:nvPicPr>
          <p:cNvPr id="6" name="Grafik 8">
            <a:extLst>
              <a:ext uri="{FF2B5EF4-FFF2-40B4-BE49-F238E27FC236}">
                <a16:creationId xmlns:a16="http://schemas.microsoft.com/office/drawing/2014/main" id="{604B75F2-6181-9146-B04E-6805575842B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35220"/>
            <a:ext cx="633717" cy="6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45774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Warum ist selbstreguliertes Lernen </a:t>
            </a:r>
            <a:br>
              <a:rPr lang="de-DE" sz="3600" b="1" dirty="0">
                <a:latin typeface="+mn-lt"/>
              </a:rPr>
            </a:br>
            <a:r>
              <a:rPr lang="de-DE" sz="3600" b="1" dirty="0">
                <a:latin typeface="+mn-lt"/>
              </a:rPr>
              <a:t>so wichtig?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+mn-lt"/>
              </a:rPr>
              <a:t>Der Konstruktivismus geht davon aus, dass jeder Lernvorgang selbstreguliert ist!</a:t>
            </a:r>
          </a:p>
          <a:p>
            <a:r>
              <a:rPr lang="de-DE" dirty="0">
                <a:latin typeface="+mn-lt"/>
              </a:rPr>
              <a:t>Hattie-Studie:</a:t>
            </a:r>
          </a:p>
          <a:p>
            <a:endParaRPr lang="de-DE" dirty="0">
              <a:latin typeface="+mn-lt"/>
            </a:endParaRPr>
          </a:p>
        </p:txBody>
      </p:sp>
      <p:pic>
        <p:nvPicPr>
          <p:cNvPr id="6" name="Bild 5" descr="Grafik Hatti-Studi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095" y="3587812"/>
            <a:ext cx="5249676" cy="2090780"/>
          </a:xfrm>
          <a:prstGeom prst="rect">
            <a:avLst/>
          </a:prstGeom>
        </p:spPr>
      </p:pic>
      <p:pic>
        <p:nvPicPr>
          <p:cNvPr id="8" name="Grafik 8">
            <a:extLst>
              <a:ext uri="{FF2B5EF4-FFF2-40B4-BE49-F238E27FC236}">
                <a16:creationId xmlns:a16="http://schemas.microsoft.com/office/drawing/2014/main" id="{51ADAC5C-4AC9-444A-9B25-A6D4381C44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746642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813" y="558800"/>
            <a:ext cx="7920000" cy="1332000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Definition von selbstreguliertem Lernen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dirty="0">
                <a:latin typeface="+mn-lt"/>
              </a:rPr>
              <a:t>PISA 2000 Definition: </a:t>
            </a:r>
          </a:p>
          <a:p>
            <a:pPr marL="0" indent="0">
              <a:buNone/>
            </a:pPr>
            <a:endParaRPr lang="de-DE" sz="2800" i="1" dirty="0">
              <a:latin typeface="+mn-lt"/>
            </a:endParaRPr>
          </a:p>
          <a:p>
            <a:pPr marL="0" indent="0">
              <a:buNone/>
            </a:pPr>
            <a:r>
              <a:rPr lang="de-DE" sz="2800" i="1" dirty="0">
                <a:latin typeface="+mn-lt"/>
              </a:rPr>
              <a:t>„Lernende, die ihr eigenes </a:t>
            </a:r>
            <a:r>
              <a:rPr lang="de-DE" sz="2800" i="1" dirty="0">
                <a:solidFill>
                  <a:srgbClr val="FF0000"/>
                </a:solidFill>
                <a:latin typeface="+mn-lt"/>
              </a:rPr>
              <a:t>Lernen regulieren</a:t>
            </a:r>
            <a:r>
              <a:rPr lang="de-DE" sz="2800" i="1" dirty="0">
                <a:latin typeface="+mn-lt"/>
              </a:rPr>
              <a:t>, sind in der Lage, sich </a:t>
            </a:r>
            <a:r>
              <a:rPr lang="de-DE" sz="2800" i="1" dirty="0">
                <a:solidFill>
                  <a:srgbClr val="FF0000"/>
                </a:solidFill>
                <a:latin typeface="+mn-lt"/>
              </a:rPr>
              <a:t>selbstständige</a:t>
            </a:r>
            <a:r>
              <a:rPr lang="de-DE" sz="2800" i="1" dirty="0">
                <a:latin typeface="+mn-lt"/>
              </a:rPr>
              <a:t> </a:t>
            </a:r>
            <a:r>
              <a:rPr lang="de-DE" sz="2800" i="1" dirty="0">
                <a:solidFill>
                  <a:srgbClr val="FF0000"/>
                </a:solidFill>
                <a:latin typeface="+mn-lt"/>
              </a:rPr>
              <a:t>Lernziele</a:t>
            </a:r>
            <a:r>
              <a:rPr lang="de-DE" sz="2800" i="1" dirty="0">
                <a:latin typeface="+mn-lt"/>
              </a:rPr>
              <a:t> zu setzen, dem Inhalt und Ziel </a:t>
            </a:r>
            <a:r>
              <a:rPr lang="de-DE" sz="2800" i="1" dirty="0">
                <a:solidFill>
                  <a:srgbClr val="FF0000"/>
                </a:solidFill>
                <a:latin typeface="+mn-lt"/>
              </a:rPr>
              <a:t>angemessene</a:t>
            </a:r>
            <a:r>
              <a:rPr lang="de-DE" sz="2800" i="1" dirty="0">
                <a:latin typeface="+mn-lt"/>
              </a:rPr>
              <a:t> </a:t>
            </a:r>
            <a:r>
              <a:rPr lang="de-DE" sz="2800" i="1" dirty="0">
                <a:solidFill>
                  <a:srgbClr val="FF0000"/>
                </a:solidFill>
                <a:latin typeface="+mn-lt"/>
              </a:rPr>
              <a:t>Strategien</a:t>
            </a:r>
            <a:r>
              <a:rPr lang="de-DE" sz="2800" i="1" dirty="0">
                <a:latin typeface="+mn-lt"/>
              </a:rPr>
              <a:t> auszuwählen und sie auch einzusetzen. Ferner halten sie ihre </a:t>
            </a:r>
            <a:r>
              <a:rPr lang="de-DE" sz="2800" i="1" dirty="0">
                <a:solidFill>
                  <a:srgbClr val="FF0000"/>
                </a:solidFill>
                <a:latin typeface="+mn-lt"/>
              </a:rPr>
              <a:t>Motivation</a:t>
            </a:r>
            <a:r>
              <a:rPr lang="de-DE" sz="2800" i="1" dirty="0">
                <a:latin typeface="+mn-lt"/>
              </a:rPr>
              <a:t> </a:t>
            </a:r>
            <a:r>
              <a:rPr lang="de-DE" sz="2800" i="1" dirty="0">
                <a:solidFill>
                  <a:srgbClr val="FF0000"/>
                </a:solidFill>
                <a:latin typeface="+mn-lt"/>
              </a:rPr>
              <a:t>aufrecht</a:t>
            </a:r>
            <a:r>
              <a:rPr lang="de-DE" sz="2800" i="1" dirty="0">
                <a:latin typeface="+mn-lt"/>
              </a:rPr>
              <a:t>, </a:t>
            </a:r>
            <a:r>
              <a:rPr lang="de-DE" sz="2800" i="1" dirty="0">
                <a:solidFill>
                  <a:srgbClr val="FF0000"/>
                </a:solidFill>
                <a:latin typeface="+mn-lt"/>
              </a:rPr>
              <a:t>bewerten</a:t>
            </a:r>
            <a:r>
              <a:rPr lang="de-DE" sz="2800" i="1" dirty="0">
                <a:latin typeface="+mn-lt"/>
              </a:rPr>
              <a:t> die </a:t>
            </a:r>
            <a:r>
              <a:rPr lang="de-DE" sz="2800" i="1" dirty="0">
                <a:solidFill>
                  <a:srgbClr val="FF0000"/>
                </a:solidFill>
                <a:latin typeface="+mn-lt"/>
              </a:rPr>
              <a:t>Zielerreichung</a:t>
            </a:r>
            <a:r>
              <a:rPr lang="de-DE" sz="2800" i="1" dirty="0">
                <a:latin typeface="+mn-lt"/>
              </a:rPr>
              <a:t> während und nach Abschluss des Lernprozesses und </a:t>
            </a:r>
            <a:r>
              <a:rPr lang="de-DE" sz="2800" i="1" dirty="0">
                <a:solidFill>
                  <a:srgbClr val="FF0000"/>
                </a:solidFill>
                <a:latin typeface="+mn-lt"/>
              </a:rPr>
              <a:t>korrigieren</a:t>
            </a:r>
            <a:r>
              <a:rPr lang="de-DE" sz="2800" i="1" dirty="0">
                <a:latin typeface="+mn-lt"/>
              </a:rPr>
              <a:t> – wenn nötig – die </a:t>
            </a:r>
            <a:r>
              <a:rPr lang="de-DE" sz="2800" i="1" dirty="0">
                <a:solidFill>
                  <a:srgbClr val="FF0000"/>
                </a:solidFill>
                <a:latin typeface="+mn-lt"/>
              </a:rPr>
              <a:t>Lernstrategie</a:t>
            </a:r>
            <a:r>
              <a:rPr lang="de-DE" sz="2800" i="1" dirty="0">
                <a:latin typeface="+mn-lt"/>
              </a:rPr>
              <a:t>.“</a:t>
            </a:r>
          </a:p>
          <a:p>
            <a:endParaRPr lang="de-DE" dirty="0">
              <a:latin typeface="+mn-lt"/>
            </a:endParaRPr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66790E84-3D6F-3945-A4F5-086C6416C13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484461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Drei-Phasen-Modell des selbstregulierten Lernens</a:t>
            </a:r>
          </a:p>
        </p:txBody>
      </p:sp>
      <p:pic>
        <p:nvPicPr>
          <p:cNvPr id="3" name="Bild 2" descr="Grafik Modell Drei Phasen Modell.p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7000" contrast="-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6618" y="1733796"/>
            <a:ext cx="4974108" cy="4214821"/>
          </a:xfrm>
          <a:prstGeom prst="rect">
            <a:avLst/>
          </a:prstGeom>
        </p:spPr>
      </p:pic>
      <p:pic>
        <p:nvPicPr>
          <p:cNvPr id="5" name="Grafik 8">
            <a:extLst>
              <a:ext uri="{FF2B5EF4-FFF2-40B4-BE49-F238E27FC236}">
                <a16:creationId xmlns:a16="http://schemas.microsoft.com/office/drawing/2014/main" id="{35BCB69D-5225-9E4A-AA27-683EABD779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090737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3366FF"/>
                </a:solidFill>
                <a:latin typeface="+mn-lt"/>
              </a:rPr>
              <a:t>Beim Schüler:</a:t>
            </a:r>
          </a:p>
          <a:p>
            <a:pPr marL="0" indent="0">
              <a:buNone/>
            </a:pPr>
            <a:r>
              <a:rPr lang="de-DE" sz="2400" dirty="0">
                <a:latin typeface="+mn-lt"/>
              </a:rPr>
              <a:t>Lernende neigen dazu, beim Lernen reproduktiv, passiv und lehrerabhängig zu bleiben. </a:t>
            </a:r>
            <a:br>
              <a:rPr lang="de-DE" sz="2400" dirty="0">
                <a:latin typeface="+mn-lt"/>
              </a:rPr>
            </a:br>
            <a:endParaRPr lang="de-DE" sz="2400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Ursachen:</a:t>
            </a:r>
          </a:p>
          <a:p>
            <a:r>
              <a:rPr lang="de-DE" dirty="0">
                <a:solidFill>
                  <a:srgbClr val="FF0000"/>
                </a:solidFill>
                <a:latin typeface="+mn-lt"/>
              </a:rPr>
              <a:t>Reproduktive Lernkonzeption beim Schüler: </a:t>
            </a:r>
          </a:p>
          <a:p>
            <a:pPr marL="0" indent="0">
              <a:buNone/>
            </a:pPr>
            <a:r>
              <a:rPr lang="de-DE" dirty="0">
                <a:latin typeface="+mn-lt"/>
              </a:rPr>
              <a:t>Lernen bedeutet:</a:t>
            </a:r>
          </a:p>
          <a:p>
            <a:pPr lvl="1"/>
            <a:r>
              <a:rPr lang="de-DE" dirty="0">
                <a:latin typeface="+mn-lt"/>
              </a:rPr>
              <a:t>Informationen aus Büchern oder Lehrervorträgen in den eigenen Kopf zu kopieren und weitgehend unverändert wiederzugeben. </a:t>
            </a:r>
          </a:p>
          <a:p>
            <a:pPr lvl="1"/>
            <a:r>
              <a:rPr lang="de-DE" dirty="0">
                <a:latin typeface="+mn-lt"/>
              </a:rPr>
              <a:t>Lernende mit dieser Ansicht sind überzeugt, dass sie selbst im Unterricht passiv bleiben können und dass der Lehrer dafür zu sorgen hat,</a:t>
            </a:r>
            <a:r>
              <a:rPr lang="de-DE" b="1" dirty="0">
                <a:latin typeface="+mn-lt"/>
              </a:rPr>
              <a:t> </a:t>
            </a:r>
            <a:r>
              <a:rPr lang="de-DE" dirty="0">
                <a:latin typeface="+mn-lt"/>
              </a:rPr>
              <a:t>dass sie lernen. </a:t>
            </a:r>
          </a:p>
          <a:p>
            <a:endParaRPr lang="de-DE" dirty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D7E08450-ACBB-BC44-936C-98A59160473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35FECCC4-D072-46AF-8EED-B03C59D5F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02814"/>
            <a:ext cx="7920000" cy="1069975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Was behindert selbstreguliertes Lernen?</a:t>
            </a:r>
          </a:p>
        </p:txBody>
      </p:sp>
    </p:spTree>
    <p:extLst>
      <p:ext uri="{BB962C8B-B14F-4D97-AF65-F5344CB8AC3E}">
        <p14:creationId xmlns:p14="http://schemas.microsoft.com/office/powerpoint/2010/main" val="2307284004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3366FF"/>
                </a:solidFill>
                <a:latin typeface="+mn-lt"/>
              </a:rPr>
              <a:t>Beim Schüler:</a:t>
            </a:r>
          </a:p>
          <a:p>
            <a:pPr marL="0" indent="0">
              <a:buNone/>
            </a:pPr>
            <a:r>
              <a:rPr lang="de-DE" sz="2400" dirty="0">
                <a:latin typeface="+mn-lt"/>
              </a:rPr>
              <a:t>Lernende neigen dazu, beim Lernen reproduktiv, passiv und lehrerabhängig zu bleiben.</a:t>
            </a:r>
            <a:br>
              <a:rPr lang="de-DE" sz="2400" dirty="0">
                <a:latin typeface="+mn-lt"/>
              </a:rPr>
            </a:br>
            <a:endParaRPr lang="de-DE" sz="2400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Ursachen</a:t>
            </a:r>
          </a:p>
          <a:p>
            <a:r>
              <a:rPr lang="de-DE" dirty="0">
                <a:solidFill>
                  <a:srgbClr val="FF0000"/>
                </a:solidFill>
                <a:latin typeface="+mn-lt"/>
              </a:rPr>
              <a:t>Umgang mit Lernzielen:</a:t>
            </a:r>
          </a:p>
          <a:p>
            <a:pPr marL="0" indent="0">
              <a:buNone/>
            </a:pPr>
            <a:r>
              <a:rPr lang="de-DE" sz="2400" dirty="0">
                <a:latin typeface="+mn-lt"/>
              </a:rPr>
              <a:t>Schüler denken nicht über Lernziele nach. Die meisten betrachten Lernen als etwas Selbstverständliches, worüber man nicht nachdenken muss.</a:t>
            </a:r>
            <a:br>
              <a:rPr lang="de-DE" dirty="0">
                <a:latin typeface="+mn-lt"/>
              </a:rPr>
            </a:br>
            <a:endParaRPr lang="de-DE" dirty="0">
              <a:latin typeface="+mn-lt"/>
            </a:endParaRPr>
          </a:p>
          <a:p>
            <a:endParaRPr lang="de-DE" dirty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A8DDE61E-DD2D-4741-A372-9E613D8619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1CC25EF0-DF9F-4D8C-9685-2D28582B9A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02814"/>
            <a:ext cx="7920000" cy="1069975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Was behindert selbstreguliertes Lernen?</a:t>
            </a:r>
          </a:p>
        </p:txBody>
      </p:sp>
    </p:spTree>
    <p:extLst>
      <p:ext uri="{BB962C8B-B14F-4D97-AF65-F5344CB8AC3E}">
        <p14:creationId xmlns:p14="http://schemas.microsoft.com/office/powerpoint/2010/main" val="1047185381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de-DE" b="1" dirty="0">
                <a:solidFill>
                  <a:srgbClr val="3366FF"/>
                </a:solidFill>
                <a:latin typeface="+mn-lt"/>
              </a:rPr>
              <a:t>Beim Schüler:</a:t>
            </a:r>
          </a:p>
          <a:p>
            <a:pPr marL="0" indent="0">
              <a:buNone/>
            </a:pPr>
            <a:r>
              <a:rPr lang="de-DE" sz="2400" dirty="0">
                <a:latin typeface="+mn-lt"/>
              </a:rPr>
              <a:t>Lernende neigen dazu, beim Lernen reproduktiv, passiv und lehrerabhängig zu bleiben. </a:t>
            </a:r>
            <a:br>
              <a:rPr lang="de-DE" sz="2400" dirty="0">
                <a:latin typeface="+mn-lt"/>
              </a:rPr>
            </a:br>
            <a:endParaRPr lang="de-DE" sz="2400" dirty="0">
              <a:latin typeface="+mn-lt"/>
            </a:endParaRPr>
          </a:p>
          <a:p>
            <a:pPr marL="0" indent="0">
              <a:buNone/>
            </a:pPr>
            <a:r>
              <a:rPr lang="de-DE" dirty="0">
                <a:latin typeface="+mn-lt"/>
              </a:rPr>
              <a:t>Ursachen</a:t>
            </a:r>
          </a:p>
          <a:p>
            <a:r>
              <a:rPr lang="de-DE" dirty="0">
                <a:solidFill>
                  <a:srgbClr val="FF0000"/>
                </a:solidFill>
                <a:latin typeface="+mn-lt"/>
              </a:rPr>
              <a:t>Festhalten an ineffizienten Lernstrategien:</a:t>
            </a:r>
          </a:p>
          <a:p>
            <a:pPr marL="0" indent="0">
              <a:buNone/>
            </a:pPr>
            <a:r>
              <a:rPr lang="de-DE" sz="2400" dirty="0">
                <a:latin typeface="+mn-lt"/>
              </a:rPr>
              <a:t>Viele Schüler lernen ausgesprochen repetitiv, d.h. sie wiederholen Fakten und Texte immer wieder, unterstreichen in einem Text fast alle Wörter und lernen komplette Lehrbuchtexte auswendig. </a:t>
            </a:r>
          </a:p>
          <a:p>
            <a:pPr marL="0" indent="0">
              <a:buNone/>
            </a:pPr>
            <a:endParaRPr lang="de-DE" dirty="0">
              <a:latin typeface="+mn-lt"/>
            </a:endParaRPr>
          </a:p>
          <a:p>
            <a:endParaRPr lang="de-DE" dirty="0">
              <a:latin typeface="+mn-lt"/>
            </a:endParaRPr>
          </a:p>
          <a:p>
            <a:endParaRPr lang="de-DE" dirty="0">
              <a:latin typeface="+mn-lt"/>
            </a:endParaRPr>
          </a:p>
        </p:txBody>
      </p:sp>
      <p:pic>
        <p:nvPicPr>
          <p:cNvPr id="4" name="Grafik 8">
            <a:extLst>
              <a:ext uri="{FF2B5EF4-FFF2-40B4-BE49-F238E27FC236}">
                <a16:creationId xmlns:a16="http://schemas.microsoft.com/office/drawing/2014/main" id="{60FBDDE1-B050-7B4A-8283-0859CB1A56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725" y="6129282"/>
            <a:ext cx="633717" cy="633717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72ADF7C0-1B17-4414-928D-6D3C0607A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502814"/>
            <a:ext cx="7920000" cy="1069975"/>
          </a:xfrm>
        </p:spPr>
        <p:txBody>
          <a:bodyPr>
            <a:normAutofit/>
          </a:bodyPr>
          <a:lstStyle/>
          <a:p>
            <a:r>
              <a:rPr lang="de-DE" sz="3600" b="1" dirty="0">
                <a:latin typeface="+mn-lt"/>
              </a:rPr>
              <a:t>Was behindert selbstreguliertes Lernen?</a:t>
            </a:r>
          </a:p>
        </p:txBody>
      </p:sp>
    </p:spTree>
    <p:extLst>
      <p:ext uri="{BB962C8B-B14F-4D97-AF65-F5344CB8AC3E}">
        <p14:creationId xmlns:p14="http://schemas.microsoft.com/office/powerpoint/2010/main" val="253960882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IQSH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831</Words>
  <Application>Microsoft Office PowerPoint</Application>
  <PresentationFormat>Bildschirmpräsentation (4:3)</PresentationFormat>
  <Paragraphs>112</Paragraphs>
  <Slides>18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Arial</vt:lpstr>
      <vt:lpstr>Calibri</vt:lpstr>
      <vt:lpstr>IQSH</vt:lpstr>
      <vt:lpstr>Selbstreguliertes Lernen</vt:lpstr>
      <vt:lpstr>Lernsituationen</vt:lpstr>
      <vt:lpstr>Lernsituationen</vt:lpstr>
      <vt:lpstr>Warum ist selbstreguliertes Lernen  so wichtig?</vt:lpstr>
      <vt:lpstr>Definition von selbstreguliertem Lernen</vt:lpstr>
      <vt:lpstr>Drei-Phasen-Modell des selbstregulierten Lernens</vt:lpstr>
      <vt:lpstr>Was behindert selbstreguliertes Lernen?</vt:lpstr>
      <vt:lpstr>Was behindert selbstreguliertes Lernen?</vt:lpstr>
      <vt:lpstr>Was behindert selbstreguliertes Lernen?</vt:lpstr>
      <vt:lpstr>PowerPoint-Präsentation</vt:lpstr>
      <vt:lpstr>Was behindert selbstreguliertes Lernen?</vt:lpstr>
      <vt:lpstr>Was behindert selbstreguliertes Lernen?</vt:lpstr>
      <vt:lpstr>Was behindert selbstreguliertes Lernen?</vt:lpstr>
      <vt:lpstr>Entwicklungsschritte des selbstregulierten Lernens</vt:lpstr>
      <vt:lpstr>Lernstrategien beim  selbstregulierten Lernen</vt:lpstr>
      <vt:lpstr>Lernstrategien beim  selbstregulierten Lernen</vt:lpstr>
      <vt:lpstr>Lernstrategien beim  selbstregulierten Lernen</vt:lpstr>
      <vt:lpstr>Lernstrategien beim  selbstregulierten Lernen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IQSH</dc:creator>
  <cp:lastModifiedBy>Peter Dienemann</cp:lastModifiedBy>
  <cp:revision>52</cp:revision>
  <cp:lastPrinted>2018-09-10T18:53:18Z</cp:lastPrinted>
  <dcterms:created xsi:type="dcterms:W3CDTF">2015-10-10T11:15:27Z</dcterms:created>
  <dcterms:modified xsi:type="dcterms:W3CDTF">2020-02-18T19:01:44Z</dcterms:modified>
</cp:coreProperties>
</file>