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5"/>
  </p:notesMasterIdLst>
  <p:handoutMasterIdLst>
    <p:handoutMasterId r:id="rId46"/>
  </p:handoutMasterIdLst>
  <p:sldIdLst>
    <p:sldId id="779" r:id="rId2"/>
    <p:sldId id="480" r:id="rId3"/>
    <p:sldId id="1393" r:id="rId4"/>
    <p:sldId id="310" r:id="rId5"/>
    <p:sldId id="1309" r:id="rId6"/>
    <p:sldId id="1386" r:id="rId7"/>
    <p:sldId id="1387" r:id="rId8"/>
    <p:sldId id="1388" r:id="rId9"/>
    <p:sldId id="1301" r:id="rId10"/>
    <p:sldId id="1096" r:id="rId11"/>
    <p:sldId id="1390" r:id="rId12"/>
    <p:sldId id="1389" r:id="rId13"/>
    <p:sldId id="1298" r:id="rId14"/>
    <p:sldId id="1299" r:id="rId15"/>
    <p:sldId id="1300" r:id="rId16"/>
    <p:sldId id="1394" r:id="rId17"/>
    <p:sldId id="1396" r:id="rId18"/>
    <p:sldId id="1612" r:id="rId19"/>
    <p:sldId id="1178" r:id="rId20"/>
    <p:sldId id="1618" r:id="rId21"/>
    <p:sldId id="1378" r:id="rId22"/>
    <p:sldId id="1621" r:id="rId23"/>
    <p:sldId id="1397" r:id="rId24"/>
    <p:sldId id="1620" r:id="rId25"/>
    <p:sldId id="1619" r:id="rId26"/>
    <p:sldId id="1119" r:id="rId27"/>
    <p:sldId id="1120" r:id="rId28"/>
    <p:sldId id="1121" r:id="rId29"/>
    <p:sldId id="1122" r:id="rId30"/>
    <p:sldId id="1123" r:id="rId31"/>
    <p:sldId id="1622" r:id="rId32"/>
    <p:sldId id="1374" r:id="rId33"/>
    <p:sldId id="1609" r:id="rId34"/>
    <p:sldId id="1615" r:id="rId35"/>
    <p:sldId id="1227" r:id="rId36"/>
    <p:sldId id="1371" r:id="rId37"/>
    <p:sldId id="1202" r:id="rId38"/>
    <p:sldId id="1201" r:id="rId39"/>
    <p:sldId id="1384" r:id="rId40"/>
    <p:sldId id="1418" r:id="rId41"/>
    <p:sldId id="1629" r:id="rId42"/>
    <p:sldId id="1383" r:id="rId43"/>
    <p:sldId id="1385" r:id="rId44"/>
  </p:sldIdLst>
  <p:sldSz cx="9144000" cy="6858000" type="screen4x3"/>
  <p:notesSz cx="6877050" cy="100028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9F3"/>
    <a:srgbClr val="98CDCB"/>
    <a:srgbClr val="B7DDE9"/>
    <a:srgbClr val="FAC7C7"/>
    <a:srgbClr val="FFFF9B"/>
    <a:srgbClr val="99FF66"/>
    <a:srgbClr val="FECC64"/>
    <a:srgbClr val="FF9933"/>
    <a:srgbClr val="76D6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3" autoAdjust="0"/>
    <p:restoredTop sz="75860" autoAdjust="0"/>
  </p:normalViewPr>
  <p:slideViewPr>
    <p:cSldViewPr>
      <p:cViewPr varScale="1">
        <p:scale>
          <a:sx n="86" d="100"/>
          <a:sy n="86" d="100"/>
        </p:scale>
        <p:origin x="193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44" d="100"/>
          <a:sy n="144" d="100"/>
        </p:scale>
        <p:origin x="6062" y="1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738" cy="50006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95725" y="0"/>
            <a:ext cx="2979738" cy="50006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2977FF69-C7B7-4490-B47B-380716442AA7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01188"/>
            <a:ext cx="2979738" cy="50006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95725" y="9501188"/>
            <a:ext cx="2979738" cy="50006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684F0B28-9838-4EA5-9ED7-712C0E27AD8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588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0055" cy="500142"/>
          </a:xfrm>
          <a:prstGeom prst="rect">
            <a:avLst/>
          </a:prstGeom>
        </p:spPr>
        <p:txBody>
          <a:bodyPr vert="horz" lIns="96441" tIns="48220" rIns="96441" bIns="4822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5405" y="1"/>
            <a:ext cx="2980055" cy="500142"/>
          </a:xfrm>
          <a:prstGeom prst="rect">
            <a:avLst/>
          </a:prstGeom>
        </p:spPr>
        <p:txBody>
          <a:bodyPr vert="horz" lIns="96441" tIns="48220" rIns="96441" bIns="48220" rtlCol="0"/>
          <a:lstStyle>
            <a:lvl1pPr algn="r">
              <a:defRPr sz="1300"/>
            </a:lvl1pPr>
          </a:lstStyle>
          <a:p>
            <a:fld id="{68FD6D0E-1524-4F88-8D08-6461E8F0BFFD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1" tIns="48220" rIns="96441" bIns="482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7705" y="4751349"/>
            <a:ext cx="5501640" cy="4501277"/>
          </a:xfrm>
          <a:prstGeom prst="rect">
            <a:avLst/>
          </a:prstGeom>
        </p:spPr>
        <p:txBody>
          <a:bodyPr vert="horz" lIns="96441" tIns="48220" rIns="96441" bIns="482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00961"/>
            <a:ext cx="2980055" cy="500142"/>
          </a:xfrm>
          <a:prstGeom prst="rect">
            <a:avLst/>
          </a:prstGeom>
        </p:spPr>
        <p:txBody>
          <a:bodyPr vert="horz" lIns="96441" tIns="48220" rIns="96441" bIns="4822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5405" y="9500961"/>
            <a:ext cx="2980055" cy="500142"/>
          </a:xfrm>
          <a:prstGeom prst="rect">
            <a:avLst/>
          </a:prstGeom>
        </p:spPr>
        <p:txBody>
          <a:bodyPr vert="horz" lIns="96441" tIns="48220" rIns="96441" bIns="48220" rtlCol="0" anchor="b"/>
          <a:lstStyle>
            <a:lvl1pPr algn="r">
              <a:defRPr sz="1300"/>
            </a:lvl1pPr>
          </a:lstStyle>
          <a:p>
            <a:fld id="{71BA0880-B593-475C-96D2-D8634775EB7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97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25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Fragen der </a:t>
            </a:r>
            <a:r>
              <a:rPr lang="de-DE" dirty="0" err="1"/>
              <a:t>LiV</a:t>
            </a:r>
            <a:r>
              <a:rPr lang="de-DE" baseline="0" dirty="0"/>
              <a:t> aufgreifen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A8AE463-15F5-4416-AF75-39760494519A}" type="slidenum">
              <a:rPr lang="de-DE" sz="1400" b="0" strike="noStrike" spc="-1" smtClean="0">
                <a:latin typeface="Times New Roman"/>
              </a:rPr>
              <a:t>16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6697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95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Handout: Vorlage Tabelle </a:t>
            </a:r>
          </a:p>
          <a:p>
            <a:endParaRPr lang="de-DE" dirty="0"/>
          </a:p>
          <a:p>
            <a:r>
              <a:rPr lang="de-DE" dirty="0"/>
              <a:t>Sprachspeicher: Flipchart, Papier, Stifte</a:t>
            </a:r>
          </a:p>
          <a:p>
            <a:endParaRPr lang="de-DE" dirty="0"/>
          </a:p>
          <a:p>
            <a:r>
              <a:rPr lang="de-DE" dirty="0"/>
              <a:t>Praxisbeispiel: Kopien, Link,  Material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217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687705" y="4813964"/>
            <a:ext cx="5499113" cy="3935762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895551" y="9501121"/>
            <a:ext cx="2977528" cy="4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32" tIns="47466" rIns="94932" bIns="47466" anchor="b"/>
          <a:lstStyle/>
          <a:p>
            <a:pPr>
              <a:lnSpc>
                <a:spcPct val="100000"/>
              </a:lnSpc>
            </a:pPr>
            <a:fld id="{9F68AC6B-4C71-4B65-8327-447DD8F8D637}" type="slidenum">
              <a:rPr lang="de-DE" sz="1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</a:pPr>
              <a:t>21</a:t>
            </a:fld>
            <a:endParaRPr lang="de-DE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219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Tabelle verteilen und jeder trägt eigene Überlegungen</a:t>
            </a:r>
            <a:r>
              <a:rPr lang="de-DE" baseline="0" dirty="0"/>
              <a:t> ein in einer Farbe (grün)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C8518-F18F-4BB8-94FF-561AF4DD2A84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306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411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Tabelle verteilen und jeder trägt eigene Überlegungen</a:t>
            </a:r>
            <a:r>
              <a:rPr lang="de-DE" baseline="0" dirty="0"/>
              <a:t> ein in einer Farbe (grün)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C8518-F18F-4BB8-94FF-561AF4DD2A84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804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Handout: Vorlage Tabelle </a:t>
            </a:r>
          </a:p>
          <a:p>
            <a:endParaRPr lang="de-DE" dirty="0"/>
          </a:p>
          <a:p>
            <a:r>
              <a:rPr lang="de-DE" dirty="0"/>
              <a:t>Sprachspeicher: Flipchart, Papier, Stifte</a:t>
            </a:r>
          </a:p>
          <a:p>
            <a:endParaRPr lang="de-DE" dirty="0"/>
          </a:p>
          <a:p>
            <a:r>
              <a:rPr lang="de-DE" dirty="0"/>
              <a:t>Praxisbeispiel: Kopien, Link,  Material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602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687705" y="4813964"/>
            <a:ext cx="5499113" cy="3935762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marL="227837" indent="-227077"/>
            <a:r>
              <a:rPr lang="de-DE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Material: 	Din A4 und Din A3 Papier als Plakatgrundlage</a:t>
            </a:r>
          </a:p>
          <a:p>
            <a:pPr marL="227837" indent="-227077"/>
            <a:r>
              <a:rPr lang="de-DE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farbiges (6 Farben) Din A4 Papier um verschiedene Aktivitäten über Länge darzustellen</a:t>
            </a:r>
          </a:p>
          <a:p>
            <a:pPr marL="227837" indent="-227077"/>
            <a:r>
              <a:rPr lang="de-DE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Schere, Tesafilm, Klebestift</a:t>
            </a:r>
          </a:p>
          <a:p>
            <a:pPr marL="227837" indent="-227077"/>
            <a:r>
              <a:rPr lang="de-DE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Lineal, Stift</a:t>
            </a:r>
          </a:p>
          <a:p>
            <a:pPr marL="227837" indent="-227077"/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7837" indent="-227077"/>
            <a:r>
              <a:rPr lang="de-DE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Sehr offene Aufgabenstellung</a:t>
            </a:r>
          </a:p>
          <a:p>
            <a:pPr marL="227837" indent="-227077"/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7837" indent="-227077"/>
            <a:r>
              <a:rPr lang="de-DE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Welche Vorüberlegungen haben sie angestellt, bevor Sie mit der Aufgabe beginnen konnten?</a:t>
            </a:r>
          </a:p>
          <a:p>
            <a:pPr marL="227837" indent="-227077"/>
            <a:r>
              <a:rPr lang="de-DE" sz="2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Wie sind Sie vorgegangen, bevor Sie mit dem Schneiden und Kleben angefangen sind? Gibt es Notizen?</a:t>
            </a:r>
          </a:p>
          <a:p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895551" y="9501121"/>
            <a:ext cx="2977528" cy="4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32" tIns="47466" rIns="94932" bIns="47466" anchor="b"/>
          <a:lstStyle/>
          <a:p>
            <a:pPr>
              <a:lnSpc>
                <a:spcPct val="100000"/>
              </a:lnSpc>
            </a:pPr>
            <a:fld id="{9F68AC6B-4C71-4B65-8327-447DD8F8D637}" type="slidenum">
              <a:rPr lang="de-DE" sz="1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</a:pPr>
              <a:t>26</a:t>
            </a:fld>
            <a:endParaRPr lang="de-DE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376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687705" y="4813964"/>
            <a:ext cx="5499113" cy="39357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895551" y="9501121"/>
            <a:ext cx="2977528" cy="4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32" tIns="47466" rIns="94932" bIns="47466" anchor="b"/>
          <a:lstStyle/>
          <a:p>
            <a:pPr>
              <a:lnSpc>
                <a:spcPct val="100000"/>
              </a:lnSpc>
            </a:pPr>
            <a:fld id="{9F68AC6B-4C71-4B65-8327-447DD8F8D637}" type="slidenum">
              <a:rPr lang="de-DE" sz="1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</a:pPr>
              <a:t>27</a:t>
            </a:fld>
            <a:endParaRPr lang="de-DE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11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76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687705" y="4813964"/>
            <a:ext cx="5499113" cy="39357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895551" y="9501121"/>
            <a:ext cx="2977528" cy="4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32" tIns="47466" rIns="94932" bIns="47466" anchor="b"/>
          <a:lstStyle/>
          <a:p>
            <a:pPr>
              <a:lnSpc>
                <a:spcPct val="100000"/>
              </a:lnSpc>
            </a:pPr>
            <a:fld id="{9F68AC6B-4C71-4B65-8327-447DD8F8D637}" type="slidenum">
              <a:rPr lang="de-DE" sz="1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</a:pPr>
              <a:t>28</a:t>
            </a:fld>
            <a:endParaRPr lang="de-DE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082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687705" y="4813964"/>
            <a:ext cx="5499113" cy="39357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895551" y="9501121"/>
            <a:ext cx="2977528" cy="4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32" tIns="47466" rIns="94932" bIns="47466" anchor="b"/>
          <a:lstStyle/>
          <a:p>
            <a:pPr>
              <a:lnSpc>
                <a:spcPct val="100000"/>
              </a:lnSpc>
            </a:pPr>
            <a:fld id="{9F68AC6B-4C71-4B65-8327-447DD8F8D637}" type="slidenum">
              <a:rPr lang="de-DE" sz="1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</a:pPr>
              <a:t>29</a:t>
            </a:fld>
            <a:endParaRPr lang="de-DE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396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687705" y="4813964"/>
            <a:ext cx="5499113" cy="39357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895551" y="9501121"/>
            <a:ext cx="2977528" cy="4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32" tIns="47466" rIns="94932" bIns="47466" anchor="b"/>
          <a:lstStyle/>
          <a:p>
            <a:pPr>
              <a:lnSpc>
                <a:spcPct val="100000"/>
              </a:lnSpc>
            </a:pPr>
            <a:fld id="{9F68AC6B-4C71-4B65-8327-447DD8F8D637}" type="slidenum">
              <a:rPr lang="de-DE" sz="1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</a:pPr>
              <a:t>30</a:t>
            </a:fld>
            <a:endParaRPr lang="de-DE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111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Tabelle verteilen und jeder trägt eigene Überlegungen</a:t>
            </a:r>
            <a:r>
              <a:rPr lang="de-DE" baseline="0" dirty="0"/>
              <a:t> ein in einer Farbe (grün)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C8518-F18F-4BB8-94FF-561AF4DD2A84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59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020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C8518-F18F-4BB8-94FF-561AF4DD2A84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990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Handout: Vorlage Tabelle </a:t>
            </a:r>
          </a:p>
          <a:p>
            <a:endParaRPr lang="de-DE" dirty="0"/>
          </a:p>
          <a:p>
            <a:r>
              <a:rPr lang="de-DE" dirty="0"/>
              <a:t>Sprachspeicher: Flipchart, Papier, Stifte</a:t>
            </a:r>
          </a:p>
          <a:p>
            <a:endParaRPr lang="de-DE" dirty="0"/>
          </a:p>
          <a:p>
            <a:r>
              <a:rPr lang="de-DE" dirty="0"/>
              <a:t>Praxisbeispiel: Kopien, Link,  Material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625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Tabelle verteilen und jeder trägt eigene Überlegungen</a:t>
            </a:r>
            <a:r>
              <a:rPr lang="de-DE" baseline="0" dirty="0"/>
              <a:t> ein in einer Farbe (grün)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C8518-F18F-4BB8-94FF-561AF4DD2A84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805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0598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95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</a:t>
            </a:r>
            <a:r>
              <a:rPr lang="de-DE" baseline="0" dirty="0"/>
              <a:t> Vorstellrunde nebenbei mitschreiben, was mit „Mathematik“ verbunden wird (evtl. Whiteboard)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6508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23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335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51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Handout: Vorlage Tabelle </a:t>
            </a:r>
          </a:p>
          <a:p>
            <a:endParaRPr lang="de-DE" dirty="0"/>
          </a:p>
          <a:p>
            <a:r>
              <a:rPr lang="de-DE" dirty="0"/>
              <a:t>Sprachspeicher: Flipchart, Papier, Stifte</a:t>
            </a:r>
          </a:p>
          <a:p>
            <a:endParaRPr lang="de-DE" dirty="0"/>
          </a:p>
          <a:p>
            <a:r>
              <a:rPr lang="de-DE" dirty="0"/>
              <a:t>Praxisbeispiel</a:t>
            </a:r>
            <a:r>
              <a:rPr lang="de-DE"/>
              <a:t>: Kopien, </a:t>
            </a:r>
            <a:r>
              <a:rPr lang="de-DE" dirty="0"/>
              <a:t>Link</a:t>
            </a:r>
            <a:r>
              <a:rPr lang="de-DE"/>
              <a:t>,  Material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A0880-B593-475C-96D2-D8634775EB7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47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Fragen der </a:t>
            </a:r>
            <a:r>
              <a:rPr lang="de-DE" dirty="0" err="1"/>
              <a:t>LiV</a:t>
            </a:r>
            <a:r>
              <a:rPr lang="de-DE" baseline="0" dirty="0"/>
              <a:t> aufgreifen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A8AE463-15F5-4416-AF75-39760494519A}" type="slidenum">
              <a:rPr lang="de-DE" sz="1400" b="0" strike="noStrike" spc="-1" smtClean="0">
                <a:latin typeface="Times New Roman"/>
              </a:rPr>
              <a:t>13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786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Fragen der </a:t>
            </a:r>
            <a:r>
              <a:rPr lang="de-DE" dirty="0" err="1"/>
              <a:t>LiV</a:t>
            </a:r>
            <a:r>
              <a:rPr lang="de-DE" baseline="0" dirty="0"/>
              <a:t> aufgreifen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A8AE463-15F5-4416-AF75-39760494519A}" type="slidenum">
              <a:rPr lang="de-DE" sz="1400" b="0" strike="noStrike" spc="-1" smtClean="0">
                <a:latin typeface="Times New Roman"/>
              </a:rPr>
              <a:t>14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2011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Fragen der </a:t>
            </a:r>
            <a:r>
              <a:rPr lang="de-DE" dirty="0" err="1"/>
              <a:t>LiV</a:t>
            </a:r>
            <a:r>
              <a:rPr lang="de-DE" baseline="0" dirty="0"/>
              <a:t> aufgreifen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A8AE463-15F5-4416-AF75-39760494519A}" type="slidenum">
              <a:rPr lang="de-DE" sz="1400" b="0" strike="noStrike" spc="-1" smtClean="0">
                <a:latin typeface="Times New Roman"/>
              </a:rPr>
              <a:t>15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994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-1" y="3907144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6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06978" y="134683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3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3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25883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59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7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Calibri" pitchFamily="34" charset="0"/>
              </a:defRPr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764704"/>
            <a:ext cx="8382000" cy="4876800"/>
          </a:xfrm>
        </p:spPr>
        <p:txBody>
          <a:bodyPr/>
          <a:lstStyle>
            <a:lvl1pPr>
              <a:lnSpc>
                <a:spcPct val="100000"/>
              </a:lnSpc>
              <a:defRPr sz="2200">
                <a:latin typeface="Calibri" pitchFamily="34" charset="0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2200">
                <a:latin typeface="Calibri" pitchFamily="34" charset="0"/>
              </a:defRPr>
            </a:lvl2pPr>
            <a:lvl3pPr>
              <a:lnSpc>
                <a:spcPct val="100000"/>
              </a:lnSpc>
              <a:defRPr sz="2200">
                <a:latin typeface="Calibri" pitchFamily="34" charset="0"/>
              </a:defRPr>
            </a:lvl3pPr>
            <a:lvl4pPr>
              <a:lnSpc>
                <a:spcPct val="100000"/>
              </a:lnSpc>
              <a:defRPr sz="2200">
                <a:latin typeface="Calibri" pitchFamily="34" charset="0"/>
              </a:defRPr>
            </a:lvl4pPr>
            <a:lvl5pPr>
              <a:lnSpc>
                <a:spcPct val="100000"/>
              </a:lnSpc>
              <a:defRPr sz="2200">
                <a:latin typeface="Calibri" pitchFamily="34" charset="0"/>
              </a:defRPr>
            </a:lvl5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5825" y="6524625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fld id="{36E86F72-C82F-6842-BB77-CB091020EC4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954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B725-7498-45AC-B852-05FD75FB690B}" type="datetimeFigureOut">
              <a:rPr lang="de-DE"/>
              <a:pPr>
                <a:defRPr/>
              </a:pPr>
              <a:t>05.04.2023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F36ACA-9BC4-445B-8E88-766FE3ACD5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221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Leer">
    <p:bg>
      <p:bgPr>
        <a:solidFill>
          <a:srgbClr val="003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110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806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512000"/>
            <a:ext cx="8229240" cy="4680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59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57200" y="1841500"/>
            <a:ext cx="8369300" cy="40132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96531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966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 dirty="0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328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12">
            <a:extLst>
              <a:ext uri="{FF2B5EF4-FFF2-40B4-BE49-F238E27FC236}">
                <a16:creationId xmlns:a16="http://schemas.microsoft.com/office/drawing/2014/main" id="{63DF4CE0-EEF2-4A8F-A512-8A9F10E6B7B9}"/>
              </a:ext>
            </a:extLst>
          </p:cNvPr>
          <p:cNvSpPr txBox="1">
            <a:spLocks/>
          </p:cNvSpPr>
          <p:nvPr userDrawn="1"/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A4ADB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5384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521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4677"/>
            <a:ext cx="38862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4675"/>
            <a:ext cx="38862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90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2813" y="225424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8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03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65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844677"/>
            <a:ext cx="78867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1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2809461"/>
            <a:ext cx="792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71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4467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09461"/>
            <a:ext cx="386834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4467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35275"/>
            <a:ext cx="3887391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90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52" y="6294708"/>
            <a:ext cx="1613922" cy="47308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401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9176A0-F78F-45A5-B104-7DDCE8CC9622}" type="datetimeFigureOut">
              <a:rPr lang="de-DE" smtClean="0"/>
              <a:pPr/>
              <a:t>05.04.2023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327415" y="6356350"/>
            <a:ext cx="378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52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fld id="{E51E17CA-A53B-44EC-91DA-0F05E603D51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88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1" r:id="rId16"/>
    <p:sldLayoutId id="2147483692" r:id="rId17"/>
    <p:sldLayoutId id="2147483693" r:id="rId18"/>
    <p:sldLayoutId id="214748369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s://bitcoin.fr/pages/temps-de-confirma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ag.ndsu.edu/publications/food-nutrition/coffee-time-exploring-a-favorite-beverag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pixabay.com/de/h%C3%A4nde-anbieten-antwort-beratung-460872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hyperlink" Target="https://pxhere.com/de/photo/142790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g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calaborlawnews.com/legal-news/california-labor-law-lawsuit-146-20878.ph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pikas.dzlm.de/fortbildung/sammeln-und-darstellen" TargetMode="Externa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pixabay.com/de/illustrations/stift-schreiben-anmelden-622037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www.flickr.com/photos/dskley/8516079646/" TargetMode="Externa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de/illustrations/stift-schreiben-anmelden-622037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774012"/>
            <a:ext cx="7772400" cy="2000512"/>
          </a:xfrm>
        </p:spPr>
        <p:txBody>
          <a:bodyPr>
            <a:normAutofit/>
          </a:bodyPr>
          <a:lstStyle/>
          <a:p>
            <a:pPr algn="ctr"/>
            <a:r>
              <a:rPr lang="de-DE" sz="5000" dirty="0">
                <a:latin typeface="Calibri" panose="020F0502020204030204" pitchFamily="34" charset="0"/>
                <a:cs typeface="Calibri" panose="020F0502020204030204" pitchFamily="34" charset="0"/>
              </a:rPr>
              <a:t>Verschiedene Größenbereiche</a:t>
            </a:r>
          </a:p>
        </p:txBody>
      </p:sp>
      <p:sp>
        <p:nvSpPr>
          <p:cNvPr id="12" name="Untertitel 8">
            <a:extLst>
              <a:ext uri="{FF2B5EF4-FFF2-40B4-BE49-F238E27FC236}">
                <a16:creationId xmlns:a16="http://schemas.microsoft.com/office/drawing/2014/main" id="{49271CBF-7DA2-2A46-8D31-8E3F1AC8C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86603"/>
            <a:ext cx="7772400" cy="1537723"/>
          </a:xfrm>
        </p:spPr>
        <p:txBody>
          <a:bodyPr>
            <a:norm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Ausbildungsveranstaltung - AV 12</a:t>
            </a:r>
          </a:p>
          <a:p>
            <a:pPr algn="ctr"/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Mathematik</a:t>
            </a:r>
          </a:p>
          <a:p>
            <a:pPr algn="ctr"/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Schuljahr 2022/2023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76B7049-6ED2-674B-AFCC-2D44C94D0B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137" y="6173054"/>
            <a:ext cx="3600000" cy="288000"/>
          </a:xfrm>
        </p:spPr>
        <p:txBody>
          <a:bodyPr/>
          <a:lstStyle/>
          <a:p>
            <a:r>
              <a:rPr lang="de-DE" dirty="0"/>
              <a:t>Sabrina Wrage (sabrina.wrage@iqsh.de)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061378-AE5B-3B4A-9C3A-900417D8065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528000" y="5362560"/>
            <a:ext cx="3126240" cy="1313640"/>
          </a:xfrm>
          <a:prstGeom prst="rect">
            <a:avLst/>
          </a:prstGeom>
          <a:ln>
            <a:noFill/>
          </a:ln>
        </p:spPr>
      </p:pic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539AE6CA-87A2-244D-8C50-88CBC21F1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137" y="6461055"/>
            <a:ext cx="2880000" cy="289922"/>
          </a:xfrm>
        </p:spPr>
        <p:txBody>
          <a:bodyPr/>
          <a:lstStyle/>
          <a:p>
            <a:r>
              <a:rPr lang="de-DE" dirty="0"/>
              <a:t>05. April 2023     08:30 bis 16:00 Uhr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4CA10DA-865B-C2C4-41F0-7F0F5A667C89}"/>
              </a:ext>
            </a:extLst>
          </p:cNvPr>
          <p:cNvSpPr/>
          <p:nvPr/>
        </p:nvSpPr>
        <p:spPr>
          <a:xfrm>
            <a:off x="526685" y="1873316"/>
            <a:ext cx="8090630" cy="4075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242ACCD-96B8-ED4F-B79B-4FDA26D6F32A}"/>
              </a:ext>
            </a:extLst>
          </p:cNvPr>
          <p:cNvSpPr/>
          <p:nvPr/>
        </p:nvSpPr>
        <p:spPr>
          <a:xfrm>
            <a:off x="389258" y="1032629"/>
            <a:ext cx="8488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Besonderheiten versch. Größenbereiche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1479A94-1B0D-C84D-BD32-C41BD24FC4A9}"/>
              </a:ext>
            </a:extLst>
          </p:cNvPr>
          <p:cNvSpPr/>
          <p:nvPr/>
        </p:nvSpPr>
        <p:spPr>
          <a:xfrm>
            <a:off x="676746" y="1984054"/>
            <a:ext cx="7902986" cy="21289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3050" indent="-263525">
              <a:spcAft>
                <a:spcPts val="800"/>
              </a:spcAft>
              <a:buAutoNum type="arabicPeriod"/>
            </a:pPr>
            <a:r>
              <a:rPr lang="de-DE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Erstellen Sie ein Handout zu Ihrem Größenbereich </a:t>
            </a:r>
            <a:endParaRPr lang="de-DE" spc="-1" dirty="0"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711200" indent="-306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Welche Besonderheiten hat ihr Größenbereich in Hinblick auf die verschiedenen Tätigkeiten? Nutzen Sie Ihre Erkenntnisse aus dem Film und den Texten.</a:t>
            </a:r>
            <a:endParaRPr lang="de-DE" strike="noStrike" spc="-1" dirty="0"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711200" indent="-306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pc="-1" dirty="0"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Stellen Sie auch Gemeinsamkeiten und Unterschiede zum Größenbereich Längen heraus.</a:t>
            </a:r>
          </a:p>
          <a:p>
            <a:pPr>
              <a:spcAft>
                <a:spcPts val="300"/>
              </a:spcAft>
            </a:pPr>
            <a:r>
              <a:rPr lang="de-DE" sz="18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Erarbeiten Sie zu dem Praxisbeispiel eine Unterrichtsstunde </a:t>
            </a:r>
          </a:p>
          <a:p>
            <a:pPr marL="449263" lvl="0" indent="-219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Intention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verfolgt die Unterrichtsstunde?</a:t>
            </a:r>
          </a:p>
          <a:p>
            <a:pPr marL="449263" lvl="0" indent="-219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Kompetenzen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werden gefördert und welche 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Differenzierung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ist möglich? </a:t>
            </a:r>
          </a:p>
          <a:p>
            <a:pPr marL="449263" lvl="0" indent="-219075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Methoden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eignen sich für die Unterrichtsstunde?</a:t>
            </a:r>
            <a:b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Skizzieren Sie einen möglichen Unterrichtsverlauf.</a:t>
            </a:r>
          </a:p>
          <a:p>
            <a:pPr marL="404812">
              <a:spcAft>
                <a:spcPts val="800"/>
              </a:spcAft>
            </a:pPr>
            <a:endParaRPr lang="de-DE" strike="noStrike" spc="-1" dirty="0"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endParaRPr lang="de-DE" sz="2000" spc="-1" dirty="0"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457200" indent="-457200">
              <a:buAutoNum type="arabicPeriod"/>
            </a:pPr>
            <a:endParaRPr lang="de-DE" b="1" strike="noStrike" spc="-1" dirty="0"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1D60DF9-71FA-0F39-88D5-4DF02B788C50}"/>
              </a:ext>
            </a:extLst>
          </p:cNvPr>
          <p:cNvSpPr txBox="1"/>
          <p:nvPr/>
        </p:nvSpPr>
        <p:spPr>
          <a:xfrm>
            <a:off x="404491" y="786190"/>
            <a:ext cx="55356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– Zeitspannen / B – Gewichte / C - Geldwerte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70218A-57C0-B9BE-B1E7-8D41ABB60949}"/>
              </a:ext>
            </a:extLst>
          </p:cNvPr>
          <p:cNvSpPr/>
          <p:nvPr/>
        </p:nvSpPr>
        <p:spPr>
          <a:xfrm>
            <a:off x="7668761" y="198704"/>
            <a:ext cx="7887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min</a:t>
            </a:r>
            <a:endParaRPr lang="de-DE" sz="1600" b="1" dirty="0">
              <a:solidFill>
                <a:srgbClr val="C00000"/>
              </a:solidFill>
            </a:endParaRPr>
          </a:p>
        </p:txBody>
      </p:sp>
      <p:pic>
        <p:nvPicPr>
          <p:cNvPr id="17" name="Grafik 16" descr="Ein Bild, das ClipArt, Strichzeichnung enthält.&#10;&#10;Automatisch generierte Beschreibung">
            <a:extLst>
              <a:ext uri="{FF2B5EF4-FFF2-40B4-BE49-F238E27FC236}">
                <a16:creationId xmlns:a16="http://schemas.microsoft.com/office/drawing/2014/main" id="{6065DEBA-541A-C7D3-29C6-D2CF0941E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37886"/>
            <a:ext cx="1791245" cy="85782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737F05D-F6F4-E68E-0A3D-AF890024B1D2}"/>
              </a:ext>
            </a:extLst>
          </p:cNvPr>
          <p:cNvPicPr/>
          <p:nvPr/>
        </p:nvPicPr>
        <p:blipFill>
          <a:blip r:embed="rId4"/>
          <a:srcRect l="1775" t="35" r="1688" b="-18"/>
          <a:stretch/>
        </p:blipFill>
        <p:spPr>
          <a:xfrm>
            <a:off x="8495122" y="227301"/>
            <a:ext cx="397357" cy="4860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26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165" y="2070099"/>
            <a:ext cx="8338369" cy="2717801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Unterrichtshospitation &amp; Nachbesprechung </a:t>
            </a:r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955812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53D77DD-F877-8B2E-CC68-F4D7FA78DD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BA08C2E9-1621-A159-A5DE-0726863E3A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775" y="225425"/>
            <a:ext cx="7920038" cy="1331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2.1 Beobachtungsschwerpunkte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B3CEB6-D43B-D420-0F05-385AC2A55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1772816"/>
            <a:ext cx="6026507" cy="39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43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611280" y="1844640"/>
            <a:ext cx="7919280" cy="401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800" b="0" strike="noStrike" spc="-1" dirty="0">
              <a:latin typeface="Arial"/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ACE1492C-A3FE-E24B-A5F8-FE228525388F}"/>
              </a:ext>
            </a:extLst>
          </p:cNvPr>
          <p:cNvSpPr txBox="1">
            <a:spLocks/>
          </p:cNvSpPr>
          <p:nvPr/>
        </p:nvSpPr>
        <p:spPr>
          <a:xfrm>
            <a:off x="156460" y="425096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 Unterrichtshospitation (Frau Fehrmann)</a:t>
            </a:r>
          </a:p>
        </p:txBody>
      </p:sp>
      <p:pic>
        <p:nvPicPr>
          <p:cNvPr id="1026" name="Picture 2" descr="Glückliche Schüler in einem Klassenzimmer 360377 Vektor Kunst bei Vecteezy">
            <a:extLst>
              <a:ext uri="{FF2B5EF4-FFF2-40B4-BE49-F238E27FC236}">
                <a16:creationId xmlns:a16="http://schemas.microsoft.com/office/drawing/2014/main" id="{5EE16EA8-BA7F-A4A1-D2AD-C6B40B47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23" y="2155871"/>
            <a:ext cx="4431794" cy="355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9EFA108-CC96-C2EE-558A-C167AAD62B11}"/>
              </a:ext>
            </a:extLst>
          </p:cNvPr>
          <p:cNvSpPr txBox="1"/>
          <p:nvPr/>
        </p:nvSpPr>
        <p:spPr>
          <a:xfrm>
            <a:off x="6103475" y="5687563"/>
            <a:ext cx="136668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/>
              <a:t>Quelle: </a:t>
            </a:r>
            <a:r>
              <a:rPr lang="de-DE" sz="500" b="0" i="0" u="none" strike="noStrike" baseline="0" dirty="0">
                <a:latin typeface="Inter-Regular"/>
              </a:rPr>
              <a:t>Vecteezy.com</a:t>
            </a:r>
            <a:endParaRPr lang="de-DE" sz="5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0DD86D-06D1-C886-9EDF-42F01D604BEE}"/>
              </a:ext>
            </a:extLst>
          </p:cNvPr>
          <p:cNvSpPr txBox="1"/>
          <p:nvPr/>
        </p:nvSpPr>
        <p:spPr>
          <a:xfrm>
            <a:off x="3413636" y="1688400"/>
            <a:ext cx="295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09.35 bis 10.20 Uhr</a:t>
            </a:r>
          </a:p>
        </p:txBody>
      </p:sp>
    </p:spTree>
    <p:extLst>
      <p:ext uri="{BB962C8B-B14F-4D97-AF65-F5344CB8AC3E}">
        <p14:creationId xmlns:p14="http://schemas.microsoft.com/office/powerpoint/2010/main" val="1563665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611280" y="1844640"/>
            <a:ext cx="7919280" cy="401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800" b="0" strike="noStrike" spc="-1" dirty="0">
              <a:latin typeface="Arial"/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ACE1492C-A3FE-E24B-A5F8-FE228525388F}"/>
              </a:ext>
            </a:extLst>
          </p:cNvPr>
          <p:cNvSpPr txBox="1">
            <a:spLocks/>
          </p:cNvSpPr>
          <p:nvPr/>
        </p:nvSpPr>
        <p:spPr>
          <a:xfrm>
            <a:off x="315080" y="425096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Kaffeepause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5CB05A-6DF0-D262-D3EC-D6AE1A888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02641" y="1844640"/>
            <a:ext cx="5507759" cy="36718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0B15AAB-5300-2DB4-2FCC-9F127EC7692E}"/>
              </a:ext>
            </a:extLst>
          </p:cNvPr>
          <p:cNvSpPr txBox="1"/>
          <p:nvPr/>
        </p:nvSpPr>
        <p:spPr>
          <a:xfrm>
            <a:off x="3175771" y="5501993"/>
            <a:ext cx="43037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"</a:t>
            </a:r>
            <a:r>
              <a:rPr lang="de-DE" sz="600" dirty="0">
                <a:hlinkClick r:id="rId4" tooltip="https://www.ag.ndsu.edu/publications/food-nutrition/coffee-time-exploring-a-favorite-bever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DE" sz="600" dirty="0"/>
              <a:t>" von Unbekannter Autor ist lizenziert gemäß </a:t>
            </a:r>
            <a:r>
              <a:rPr lang="de-DE" sz="600" dirty="0"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de-DE" sz="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7EA06-E8AC-D74D-3114-D88285168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90875" y="235397"/>
            <a:ext cx="1266313" cy="134182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838C63-229E-8A5B-27EC-A83BA9788B9A}"/>
              </a:ext>
            </a:extLst>
          </p:cNvPr>
          <p:cNvSpPr txBox="1"/>
          <p:nvPr/>
        </p:nvSpPr>
        <p:spPr>
          <a:xfrm>
            <a:off x="7690875" y="1475308"/>
            <a:ext cx="1521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/>
              <a:t>"</a:t>
            </a:r>
            <a:r>
              <a:rPr lang="de-DE" sz="500" dirty="0">
                <a:hlinkClick r:id="rId7" tooltip="https://bitcoin.fr/pages/temps-de-confirm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DE" sz="500" dirty="0"/>
              <a:t>" von Unbekannter Autor ist lizenziert gemäß </a:t>
            </a:r>
            <a:r>
              <a:rPr lang="de-DE" sz="500" dirty="0"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de-DE" sz="500" dirty="0"/>
          </a:p>
        </p:txBody>
      </p:sp>
    </p:spTree>
    <p:extLst>
      <p:ext uri="{BB962C8B-B14F-4D97-AF65-F5344CB8AC3E}">
        <p14:creationId xmlns:p14="http://schemas.microsoft.com/office/powerpoint/2010/main" val="837330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611280" y="1844640"/>
            <a:ext cx="7919280" cy="401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800" b="0" strike="noStrike" spc="-1" dirty="0">
              <a:latin typeface="Arial"/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ACE1492C-A3FE-E24B-A5F8-FE228525388F}"/>
              </a:ext>
            </a:extLst>
          </p:cNvPr>
          <p:cNvSpPr txBox="1">
            <a:spLocks/>
          </p:cNvSpPr>
          <p:nvPr/>
        </p:nvSpPr>
        <p:spPr>
          <a:xfrm>
            <a:off x="156460" y="425096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 Nachbesprechung der Unterrichtshospitation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B4F8FBC-0E92-FB36-B8A2-59C27F219F28}"/>
              </a:ext>
            </a:extLst>
          </p:cNvPr>
          <p:cNvSpPr txBox="1"/>
          <p:nvPr/>
        </p:nvSpPr>
        <p:spPr>
          <a:xfrm>
            <a:off x="324464" y="1951488"/>
            <a:ext cx="80586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Eigenreflexion von Frau Fehrmann</a:t>
            </a:r>
          </a:p>
          <a:p>
            <a:pPr marL="342900" indent="-342900">
              <a:buAutoNum type="arabicPeriod"/>
            </a:pPr>
            <a:endParaRPr lang="de-DE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de-DE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Positivblitzlicht </a:t>
            </a:r>
          </a:p>
          <a:p>
            <a:pPr marL="342900" indent="-342900">
              <a:buAutoNum type="arabicPeriod"/>
            </a:pPr>
            <a:endParaRPr lang="de-DE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de-DE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Austausch in Beobachtungsgruppen und sortieren der Tipps</a:t>
            </a:r>
          </a:p>
          <a:p>
            <a:pPr marL="342900" indent="-342900">
              <a:buAutoNum type="arabicPeriod"/>
            </a:pPr>
            <a:endParaRPr lang="de-DE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de-DE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zu den Beobachtungschwerpunkten</a:t>
            </a:r>
          </a:p>
          <a:p>
            <a:pPr marL="342900" indent="-342900">
              <a:buAutoNum type="arabicPeriod"/>
            </a:pPr>
            <a:endParaRPr lang="de-DE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de-DE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Fragen zu den Tipps?</a:t>
            </a:r>
          </a:p>
          <a:p>
            <a:pPr marL="342900" indent="-342900">
              <a:buAutoNum type="arabicPeriod"/>
            </a:pPr>
            <a:endParaRPr lang="de-DE" sz="2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3C9626-8178-DA53-C1D1-FB2A8EB00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35724" y="50832"/>
            <a:ext cx="1451334" cy="8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611280" y="1844640"/>
            <a:ext cx="7919280" cy="401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de-DE" sz="2800" b="0" strike="noStrike" spc="-1" dirty="0">
              <a:latin typeface="Arial"/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ACE1492C-A3FE-E24B-A5F8-FE228525388F}"/>
              </a:ext>
            </a:extLst>
          </p:cNvPr>
          <p:cNvSpPr txBox="1">
            <a:spLocks/>
          </p:cNvSpPr>
          <p:nvPr/>
        </p:nvSpPr>
        <p:spPr>
          <a:xfrm>
            <a:off x="315080" y="425096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Mittagspause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E52CF3-D71A-25BE-1CC1-771837EC9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37336" y="218345"/>
            <a:ext cx="1891584" cy="9363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B19224-F0E8-0710-4DFB-87CDB6C6EC0A}"/>
              </a:ext>
            </a:extLst>
          </p:cNvPr>
          <p:cNvSpPr txBox="1"/>
          <p:nvPr/>
        </p:nvSpPr>
        <p:spPr>
          <a:xfrm>
            <a:off x="6937336" y="1112036"/>
            <a:ext cx="5080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>
                <a:solidFill>
                  <a:srgbClr val="002060"/>
                </a:solidFill>
              </a:rPr>
              <a:t>"</a:t>
            </a:r>
            <a:r>
              <a:rPr lang="de-DE" sz="500" dirty="0">
                <a:solidFill>
                  <a:srgbClr val="002060"/>
                </a:solidFill>
                <a:hlinkClick r:id="rId4" tooltip="https://calaborlawnews.com/legal-news/california-labor-law-lawsuit-146-20878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DE" sz="500" dirty="0">
                <a:solidFill>
                  <a:srgbClr val="002060"/>
                </a:solidFill>
              </a:rPr>
              <a:t>" von Unbekannter Autor ist lizenziert gemäß </a:t>
            </a:r>
            <a:r>
              <a:rPr lang="de-DE" sz="500" dirty="0">
                <a:solidFill>
                  <a:srgbClr val="002060"/>
                </a:solidFill>
                <a:hlinkClick r:id="rId5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de-DE" sz="500" dirty="0">
              <a:solidFill>
                <a:srgbClr val="00206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C0CB18-CAC6-060A-5A33-B2C2FDFE37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96510" y="2264164"/>
            <a:ext cx="4640826" cy="3093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58855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7B6DA4B0-E33F-A0CF-8D8E-DA3832A916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14168"/>
          <a:stretch/>
        </p:blipFill>
        <p:spPr>
          <a:xfrm>
            <a:off x="7380312" y="332656"/>
            <a:ext cx="1445920" cy="806400"/>
          </a:xfr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0E5FF441-C884-394A-9276-9A9C896DF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0099"/>
            <a:ext cx="7886700" cy="2717801"/>
          </a:xfrm>
        </p:spPr>
        <p:txBody>
          <a:bodyPr>
            <a:normAutofit/>
          </a:bodyPr>
          <a:lstStyle/>
          <a:p>
            <a:r>
              <a:rPr lang="de-DE" sz="4600" b="1" dirty="0">
                <a:latin typeface="Calibri" panose="020F0502020204030204" pitchFamily="34" charset="0"/>
                <a:cs typeface="Calibri" panose="020F0502020204030204" pitchFamily="34" charset="0"/>
              </a:rPr>
              <a:t>Gewichte</a:t>
            </a:r>
            <a:br>
              <a:rPr lang="de-DE" sz="6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6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44B827B8-5B00-A944-B226-168DF4F719E8}"/>
              </a:ext>
            </a:extLst>
          </p:cNvPr>
          <p:cNvSpPr txBox="1"/>
          <p:nvPr/>
        </p:nvSpPr>
        <p:spPr>
          <a:xfrm>
            <a:off x="628650" y="584072"/>
            <a:ext cx="6171446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Besonderheiten </a:t>
            </a:r>
            <a:b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verschiedener Größenbereiche I</a:t>
            </a:r>
            <a:endParaRPr lang="de-DE" sz="3200" b="0" strike="noStrike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67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457200" y="815703"/>
            <a:ext cx="8229240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de-DE" sz="36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Sind Sie ein Schätzprofi?</a:t>
            </a:r>
            <a:endParaRPr lang="de-DE" sz="16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470EDA-59EF-CF42-923B-7549246F4B5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73830" y="6042297"/>
            <a:ext cx="1403824" cy="589925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15EDE248-715F-5146-8808-305D88FDF3A5}"/>
              </a:ext>
            </a:extLst>
          </p:cNvPr>
          <p:cNvSpPr/>
          <p:nvPr/>
        </p:nvSpPr>
        <p:spPr>
          <a:xfrm>
            <a:off x="631080" y="1656000"/>
            <a:ext cx="7881840" cy="12689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de-DE" sz="1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28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Wie viel wiegt ein großer Schokokuss?</a:t>
            </a:r>
            <a:endParaRPr lang="de-DE" sz="1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de-DE" sz="1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5B9B81B-E70B-4B48-A3EF-45E3775D27A1}"/>
              </a:ext>
            </a:extLst>
          </p:cNvPr>
          <p:cNvPicPr/>
          <p:nvPr/>
        </p:nvPicPr>
        <p:blipFill>
          <a:blip r:embed="rId3"/>
          <a:srcRect t="6668" b="14587"/>
          <a:stretch/>
        </p:blipFill>
        <p:spPr>
          <a:xfrm>
            <a:off x="3167820" y="2924944"/>
            <a:ext cx="2808000" cy="28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224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8470EDA-59EF-CF42-923B-7549246F4B5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73830" y="6042297"/>
            <a:ext cx="1403824" cy="589925"/>
          </a:xfrm>
          <a:prstGeom prst="rect">
            <a:avLst/>
          </a:prstGeom>
          <a:ln>
            <a:noFill/>
          </a:ln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82DF9237-FEBC-E14B-8898-72B8DAFC6565}"/>
              </a:ext>
            </a:extLst>
          </p:cNvPr>
          <p:cNvSpPr/>
          <p:nvPr/>
        </p:nvSpPr>
        <p:spPr>
          <a:xfrm rot="21144783">
            <a:off x="565308" y="2238843"/>
            <a:ext cx="3024693" cy="322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1113">
              <a:buClr>
                <a:srgbClr val="000000"/>
              </a:buClr>
              <a:buSzPct val="45000"/>
            </a:pPr>
            <a:r>
              <a:rPr lang="de-DE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Was ist 1 kg schwer? </a:t>
            </a:r>
            <a:br>
              <a:rPr lang="de-DE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de-DE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(6. Klasse)</a:t>
            </a:r>
            <a:endParaRPr lang="de-DE" sz="20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361950" indent="-26035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Ein Ei</a:t>
            </a:r>
            <a:endParaRPr lang="de-DE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1950" indent="-26035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Tüte Bonbons</a:t>
            </a:r>
            <a:endParaRPr lang="de-DE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1950" indent="-26035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Tafel Schokolade</a:t>
            </a:r>
            <a:endParaRPr lang="de-DE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1950" indent="-26035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20 cm Wurst</a:t>
            </a:r>
            <a:endParaRPr lang="de-DE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1950" indent="-26035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Rennfahrer</a:t>
            </a:r>
            <a:endParaRPr lang="de-DE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1950" indent="-26035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Baby</a:t>
            </a:r>
            <a:endParaRPr lang="de-DE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1950" indent="-26035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10 Äpfel</a:t>
            </a:r>
            <a:endParaRPr lang="de-DE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FE8ECDAB-0379-8D42-9712-DA7F03631FCE}"/>
              </a:ext>
            </a:extLst>
          </p:cNvPr>
          <p:cNvSpPr/>
          <p:nvPr/>
        </p:nvSpPr>
        <p:spPr>
          <a:xfrm rot="512852">
            <a:off x="4265600" y="2346352"/>
            <a:ext cx="4032448" cy="1187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1113">
              <a:buClr>
                <a:srgbClr val="000000"/>
              </a:buClr>
              <a:buSzPct val="45000"/>
            </a:pPr>
            <a:r>
              <a:rPr lang="de-DE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Wie schwer ist ein Brötchen? </a:t>
            </a:r>
            <a:r>
              <a:rPr lang="de-DE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(30 bis 55g)</a:t>
            </a:r>
            <a:endParaRPr lang="de-DE" sz="20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de-DE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60% sagen: weniger als 10 </a:t>
            </a:r>
            <a:r>
              <a:rPr lang="de-DE" sz="2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1ED5FB29-7F0C-4D43-8D71-1AA5F1BA04A9}"/>
              </a:ext>
            </a:extLst>
          </p:cNvPr>
          <p:cNvSpPr/>
          <p:nvPr/>
        </p:nvSpPr>
        <p:spPr>
          <a:xfrm rot="21211970">
            <a:off x="4252785" y="4157521"/>
            <a:ext cx="4944727" cy="122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1113">
              <a:buClr>
                <a:srgbClr val="000000"/>
              </a:buClr>
              <a:buSzPct val="45000"/>
            </a:pPr>
            <a:r>
              <a:rPr lang="de-DE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Wie schwer ist ein ausgewachsener Elefant? </a:t>
            </a:r>
            <a:r>
              <a:rPr lang="de-DE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(3 bis 6t)</a:t>
            </a:r>
            <a:endParaRPr lang="de-DE" sz="20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de-DE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Antworten zwischen 100 kg und 500t</a:t>
            </a:r>
          </a:p>
        </p:txBody>
      </p:sp>
      <p:sp>
        <p:nvSpPr>
          <p:cNvPr id="6" name="TextShape 3">
            <a:extLst>
              <a:ext uri="{FF2B5EF4-FFF2-40B4-BE49-F238E27FC236}">
                <a16:creationId xmlns:a16="http://schemas.microsoft.com/office/drawing/2014/main" id="{C6CE6699-D3A2-7342-B8B9-FE66CE578462}"/>
              </a:ext>
            </a:extLst>
          </p:cNvPr>
          <p:cNvSpPr txBox="1"/>
          <p:nvPr/>
        </p:nvSpPr>
        <p:spPr>
          <a:xfrm>
            <a:off x="457200" y="726704"/>
            <a:ext cx="8229240" cy="808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36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Größenvorstellungen</a:t>
            </a:r>
            <a:r>
              <a:rPr lang="de-DE" sz="36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…</a:t>
            </a:r>
            <a:endParaRPr lang="de-DE" sz="36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466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08248F-74BD-412C-A746-1A62FE9B54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301" y="1628800"/>
            <a:ext cx="8751418" cy="450400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8.30 bis 9.00 Uhr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Aktuelle Runde – Autografensammlung – Rückblick AV 11 – Mathematische Kleinigkeit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9.00 bis 9.40 Uhr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Kleingruppenarbeit Größenbereiche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9.40 bis 11.30 Uhr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Vorbereitung Hospitation - Unterrichtshospitation (Frau Fehrmann) – Nachbesprechung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11.30 bis 11.50 Uhr</a:t>
            </a: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Kleingruppenarbeit Größenbereiche</a:t>
            </a:r>
            <a:endParaRPr lang="de-D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11.30 bis 12.30 Uhr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Größenbereich Gewicht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12.30 bis 13.15 Uhr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Mittagspause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13.15 bis 15.30 Uhr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Größenbereiche Zeit und Geld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15.30 bis 16.00 Uhr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TPT - Autografensammlung – Feedback - Ausblick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rabicPeriod"/>
            </a:pP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7DEE639-998D-BC43-8495-F03F2D0F33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266895" y="564204"/>
            <a:ext cx="1628280" cy="813960"/>
          </a:xfrm>
          <a:prstGeom prst="rect">
            <a:avLst/>
          </a:prstGeom>
          <a:ln w="0">
            <a:noFill/>
          </a:ln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8E2CB603-4504-3A44-AAAB-015473C281B3}"/>
              </a:ext>
            </a:extLst>
          </p:cNvPr>
          <p:cNvSpPr txBox="1">
            <a:spLocks/>
          </p:cNvSpPr>
          <p:nvPr/>
        </p:nvSpPr>
        <p:spPr>
          <a:xfrm>
            <a:off x="248825" y="583445"/>
            <a:ext cx="8353132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Ablauf der Veranstaltung</a:t>
            </a:r>
          </a:p>
        </p:txBody>
      </p:sp>
    </p:spTree>
    <p:extLst>
      <p:ext uri="{BB962C8B-B14F-4D97-AF65-F5344CB8AC3E}">
        <p14:creationId xmlns:p14="http://schemas.microsoft.com/office/powerpoint/2010/main" val="3098811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242ACCD-96B8-ED4F-B79B-4FDA26D6F32A}"/>
              </a:ext>
            </a:extLst>
          </p:cNvPr>
          <p:cNvSpPr/>
          <p:nvPr/>
        </p:nvSpPr>
        <p:spPr>
          <a:xfrm>
            <a:off x="389258" y="1032629"/>
            <a:ext cx="8488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Besonderheiten Gewichte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1D60DF9-71FA-0F39-88D5-4DF02B788C50}"/>
              </a:ext>
            </a:extLst>
          </p:cNvPr>
          <p:cNvSpPr txBox="1"/>
          <p:nvPr/>
        </p:nvSpPr>
        <p:spPr>
          <a:xfrm>
            <a:off x="404491" y="786190"/>
            <a:ext cx="55356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– Zeitspannen / </a:t>
            </a:r>
            <a:r>
              <a:rPr lang="de-DE" sz="16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 – Gewichte </a:t>
            </a:r>
            <a:r>
              <a:rPr lang="de-DE" sz="1600" b="1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/ C - Geldwerte</a:t>
            </a:r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C7E254C-AB1A-D327-E73E-CFFB2DEFE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34" y="406092"/>
            <a:ext cx="2633047" cy="964905"/>
          </a:xfrm>
          <a:prstGeom prst="rect">
            <a:avLst/>
          </a:prstGeom>
        </p:spPr>
      </p:pic>
      <p:sp>
        <p:nvSpPr>
          <p:cNvPr id="2" name="CustomShape 2">
            <a:extLst>
              <a:ext uri="{FF2B5EF4-FFF2-40B4-BE49-F238E27FC236}">
                <a16:creationId xmlns:a16="http://schemas.microsoft.com/office/drawing/2014/main" id="{196C7E53-6F47-335D-CD7B-ABC72959724D}"/>
              </a:ext>
            </a:extLst>
          </p:cNvPr>
          <p:cNvSpPr/>
          <p:nvPr/>
        </p:nvSpPr>
        <p:spPr>
          <a:xfrm>
            <a:off x="404491" y="2011213"/>
            <a:ext cx="8191002" cy="4949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3050" indent="-263525">
              <a:spcAft>
                <a:spcPts val="300"/>
              </a:spcAft>
              <a:buAutoNum type="arabicPeriod"/>
            </a:pPr>
            <a:r>
              <a:rPr lang="de-DE" sz="28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Präsentation des Handouts &amp; Unterrichtsbeispiel</a:t>
            </a:r>
          </a:p>
          <a:p>
            <a:pPr>
              <a:spcAft>
                <a:spcPts val="300"/>
              </a:spcAft>
            </a:pPr>
            <a:endParaRPr lang="de-DE" sz="34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endParaRPr lang="de-DE" sz="26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457200" indent="-457200">
              <a:buAutoNum type="arabicPeriod"/>
            </a:pPr>
            <a:endParaRPr lang="de-DE" sz="24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454C25-8850-0CAB-E0AA-41AFA510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9444" y="2857994"/>
            <a:ext cx="3094525" cy="260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E9AC2-F604-D74D-E71B-56F1388B9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068960"/>
            <a:ext cx="3308275" cy="219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492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>
            <a:extLst>
              <a:ext uri="{FF2B5EF4-FFF2-40B4-BE49-F238E27FC236}">
                <a16:creationId xmlns:a16="http://schemas.microsoft.com/office/drawing/2014/main" id="{41F4A28A-EED3-A24B-94F7-E243A47009C9}"/>
              </a:ext>
            </a:extLst>
          </p:cNvPr>
          <p:cNvSpPr/>
          <p:nvPr/>
        </p:nvSpPr>
        <p:spPr>
          <a:xfrm>
            <a:off x="611280" y="440565"/>
            <a:ext cx="7917480" cy="1260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Besonderheiten </a:t>
            </a:r>
            <a:r>
              <a:rPr lang="de-DE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Gewicht</a:t>
            </a:r>
            <a:endParaRPr lang="de-DE" sz="20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3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Unterrichtsidee: Tiere in Zahlen</a:t>
            </a:r>
            <a:endParaRPr lang="de-DE" sz="3200" b="0" strike="noStrike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Tiere in Zahlen - Wie schwer ist ein Eichhörnchen" descr="Tiere in Zahlen - Wie schwer ist ein Eichhörnchen">
            <a:hlinkClick r:id="" action="ppaction://media"/>
            <a:extLst>
              <a:ext uri="{FF2B5EF4-FFF2-40B4-BE49-F238E27FC236}">
                <a16:creationId xmlns:a16="http://schemas.microsoft.com/office/drawing/2014/main" id="{4D33CB1D-660D-F94F-86D6-6785CC522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070" y="1726847"/>
            <a:ext cx="7381900" cy="41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216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589" y="476672"/>
            <a:ext cx="7920000" cy="683928"/>
          </a:xfrm>
        </p:spPr>
        <p:txBody>
          <a:bodyPr/>
          <a:lstStyle/>
          <a:p>
            <a:r>
              <a:rPr lang="de-DE" b="1" dirty="0"/>
              <a:t>Das Besondere am Größenbereich Gewicht</a:t>
            </a:r>
            <a:endParaRPr lang="de-DE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EC11CCB1-44BD-6348-BBE7-48168586F491}"/>
              </a:ext>
            </a:extLst>
          </p:cNvPr>
          <p:cNvGraphicFramePr>
            <a:graphicFrameLocks/>
          </p:cNvGraphicFramePr>
          <p:nvPr/>
        </p:nvGraphicFramePr>
        <p:xfrm>
          <a:off x="251520" y="1250608"/>
          <a:ext cx="8784976" cy="513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Messen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physikalische Größe: Masse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Waagen im Unterricht: mechanische, elektronische Waagen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Gebräuchliche Waagen nutzen keinen Vergleichsvorgang (unzureichendes Messverständnis)</a:t>
                      </a:r>
                      <a:b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Messvorgang bewusst als Vergleich vollziehen (z.B. Balkenwaage)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Tafel- / Kleiderbügelwaage zum direkten Vergleichen o. Ausmessen m. Gewichtsstücken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Welche Waage ist für was geeignet?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68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Schätzen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Gewicht von Gegenständen schätzen und vergleichen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anspruchsvoll, da das Gewicht nicht direkt sichtbar (hilfreich: Materialkenntnis)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Handwaage: subjektive Wahrnehmung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oft Fehleinschätzungen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Schätzen mithilfe der Repräsentanten (eigenes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Körperg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. nicht als Bezugsgröße geeignet)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Stützpunkt-</a:t>
                      </a:r>
                      <a:r>
                        <a:rPr lang="de-DE" sz="2000" b="1" dirty="0" err="1">
                          <a:solidFill>
                            <a:srgbClr val="002060"/>
                          </a:solidFill>
                        </a:rPr>
                        <a:t>vorstellungen</a:t>
                      </a:r>
                      <a:endParaRPr lang="de-D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Stützpunktvorstellungen als Basis für das Schätzen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Aufbau System Standardrepräsentanten (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ausg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von 1 kg) 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Unterstützung durch Anheben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Maßeinheit Tonne: Aufbau der Vorstellung durch gelernte Repräsentanten / Vergleich mit kleineren vorstellbaren Gewichten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Recherchieren von Gewichtsangaben</a:t>
                      </a:r>
                      <a:endParaRPr lang="de-DE" sz="14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Umwandeln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Umrechnung in verschiedene Einheiten (3. Kl.: kg,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4. Kl.: t)</a:t>
                      </a:r>
                    </a:p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Dekadischer Aufbau (Gramm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Kilogramm  Tonnen)</a:t>
                      </a:r>
                    </a:p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Voraussetzung: Zahlenraum bis 1000 (erst ab Klasse 3/4)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Rechnen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Gewichte addieren, subtrahieren, multiplizieren, dividieren</a:t>
                      </a:r>
                    </a:p>
                    <a:p>
                      <a:pPr marL="187325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Sichere Größenvorstellung ist wichtig, um Richtigkeit der Ergebnisse einzuschätzen</a:t>
                      </a:r>
                      <a:b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Rechnen mit Gewichten am Ende des Lernprozesses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19324013-FBB3-EAD0-9194-37E7E2BAC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14168"/>
          <a:stretch/>
        </p:blipFill>
        <p:spPr>
          <a:xfrm>
            <a:off x="7505677" y="279005"/>
            <a:ext cx="1445920" cy="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62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7B6DA4B0-E33F-A0CF-8D8E-DA3832A916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14168"/>
          <a:stretch/>
        </p:blipFill>
        <p:spPr>
          <a:xfrm>
            <a:off x="7380312" y="332656"/>
            <a:ext cx="1445920" cy="806400"/>
          </a:xfr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0E5FF441-C884-394A-9276-9A9C896DF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0099"/>
            <a:ext cx="7886700" cy="2717801"/>
          </a:xfrm>
        </p:spPr>
        <p:txBody>
          <a:bodyPr>
            <a:normAutofit/>
          </a:bodyPr>
          <a:lstStyle/>
          <a:p>
            <a:r>
              <a:rPr lang="de-DE" sz="4600" b="1" dirty="0">
                <a:latin typeface="Calibri" panose="020F0502020204030204" pitchFamily="34" charset="0"/>
                <a:cs typeface="Calibri" panose="020F0502020204030204" pitchFamily="34" charset="0"/>
              </a:rPr>
              <a:t>Zeit und Zeitspannen</a:t>
            </a:r>
            <a:br>
              <a:rPr lang="de-DE" sz="6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6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44B827B8-5B00-A944-B226-168DF4F719E8}"/>
              </a:ext>
            </a:extLst>
          </p:cNvPr>
          <p:cNvSpPr txBox="1"/>
          <p:nvPr/>
        </p:nvSpPr>
        <p:spPr>
          <a:xfrm>
            <a:off x="704810" y="584072"/>
            <a:ext cx="6171446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Besonderheiten </a:t>
            </a:r>
            <a:b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verschiedener Größenbereiche II</a:t>
            </a:r>
            <a:endParaRPr lang="de-DE" sz="3200" b="0" strike="noStrike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500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rek (Sind wir schon da) _D">
            <a:hlinkClick r:id="" action="ppaction://media"/>
            <a:extLst>
              <a:ext uri="{FF2B5EF4-FFF2-40B4-BE49-F238E27FC236}">
                <a16:creationId xmlns:a16="http://schemas.microsoft.com/office/drawing/2014/main" id="{199E7874-6752-22A0-D1A2-CE9221BD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087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242ACCD-96B8-ED4F-B79B-4FDA26D6F32A}"/>
              </a:ext>
            </a:extLst>
          </p:cNvPr>
          <p:cNvSpPr/>
          <p:nvPr/>
        </p:nvSpPr>
        <p:spPr>
          <a:xfrm>
            <a:off x="389258" y="1032629"/>
            <a:ext cx="8488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Besonderheiten Zeitspannen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1479A94-1B0D-C84D-BD32-C41BD24FC4A9}"/>
              </a:ext>
            </a:extLst>
          </p:cNvPr>
          <p:cNvSpPr/>
          <p:nvPr/>
        </p:nvSpPr>
        <p:spPr>
          <a:xfrm>
            <a:off x="404491" y="2011213"/>
            <a:ext cx="8191002" cy="4949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3050" indent="-263525">
              <a:spcAft>
                <a:spcPts val="300"/>
              </a:spcAft>
              <a:buAutoNum type="arabicPeriod"/>
            </a:pPr>
            <a:r>
              <a:rPr lang="de-DE" sz="28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Präsentation des Handouts &amp; Unterrichtsidee</a:t>
            </a:r>
          </a:p>
          <a:p>
            <a:pPr>
              <a:spcAft>
                <a:spcPts val="300"/>
              </a:spcAft>
            </a:pPr>
            <a:endParaRPr lang="de-DE" sz="34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endParaRPr lang="de-DE" sz="26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457200" indent="-457200">
              <a:buAutoNum type="arabicPeriod"/>
            </a:pPr>
            <a:endParaRPr lang="de-DE" sz="24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1D60DF9-71FA-0F39-88D5-4DF02B788C50}"/>
              </a:ext>
            </a:extLst>
          </p:cNvPr>
          <p:cNvSpPr txBox="1"/>
          <p:nvPr/>
        </p:nvSpPr>
        <p:spPr>
          <a:xfrm>
            <a:off x="404491" y="786190"/>
            <a:ext cx="55356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– Zeitspannen </a:t>
            </a:r>
            <a:r>
              <a:rPr lang="de-DE" sz="1600" b="1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/ B – Gewichte / C - Geldwerte</a:t>
            </a:r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C7E254C-AB1A-D327-E73E-CFFB2DEFE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34" y="406092"/>
            <a:ext cx="2633047" cy="964905"/>
          </a:xfrm>
          <a:prstGeom prst="rect">
            <a:avLst/>
          </a:prstGeom>
        </p:spPr>
      </p:pic>
      <p:pic>
        <p:nvPicPr>
          <p:cNvPr id="2" name="Grafik 1" descr="Ein Bild, das drinnen, Spielzeug, farbig, mehrere enthält.&#10;&#10;Automatisch generierte Beschreibung">
            <a:extLst>
              <a:ext uri="{FF2B5EF4-FFF2-40B4-BE49-F238E27FC236}">
                <a16:creationId xmlns:a16="http://schemas.microsoft.com/office/drawing/2014/main" id="{88A20EE7-3309-B913-E290-5F5FF67BC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7664" y="3140968"/>
            <a:ext cx="2728094" cy="193065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 descr="Ein Bild, das Text, farbig enthält.&#10;&#10;Automatisch generierte Beschreibung">
            <a:extLst>
              <a:ext uri="{FF2B5EF4-FFF2-40B4-BE49-F238E27FC236}">
                <a16:creationId xmlns:a16="http://schemas.microsoft.com/office/drawing/2014/main" id="{B4566C62-03F7-0306-04C3-D23D877A04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9220" y="3140968"/>
            <a:ext cx="2728094" cy="191962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839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2">
            <a:extLst>
              <a:ext uri="{FF2B5EF4-FFF2-40B4-BE49-F238E27FC236}">
                <a16:creationId xmlns:a16="http://schemas.microsoft.com/office/drawing/2014/main" id="{62E44A57-E87B-DF43-A7DB-8D7909DD1BC8}"/>
              </a:ext>
            </a:extLst>
          </p:cNvPr>
          <p:cNvSpPr/>
          <p:nvPr/>
        </p:nvSpPr>
        <p:spPr>
          <a:xfrm>
            <a:off x="611280" y="829260"/>
            <a:ext cx="7917480" cy="1260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spcAft>
                <a:spcPts val="1200"/>
              </a:spcAft>
              <a:tabLst>
                <a:tab pos="484188" algn="l"/>
              </a:tabLst>
            </a:pPr>
            <a:r>
              <a:rPr lang="de-DE" sz="34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Mein Tagesablauf </a:t>
            </a:r>
            <a:r>
              <a:rPr lang="de-DE" sz="3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– eine lange Zeit</a:t>
            </a:r>
            <a:endParaRPr lang="de-DE" sz="34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18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C385B498-92D9-654E-BC93-C6C498E4046A}"/>
              </a:ext>
            </a:extLst>
          </p:cNvPr>
          <p:cNvSpPr/>
          <p:nvPr/>
        </p:nvSpPr>
        <p:spPr>
          <a:xfrm>
            <a:off x="611280" y="2299244"/>
            <a:ext cx="7917480" cy="40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Wie </a:t>
            </a:r>
            <a:r>
              <a:rPr lang="de-DE" sz="3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lange </a:t>
            </a:r>
            <a:r>
              <a:rPr lang="de-DE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dauert was?</a:t>
            </a:r>
            <a:endParaRPr lang="de-DE" sz="3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Stellen Sie Ihren Tagesablauf mit Hilfe von Papierstreifen dar.</a:t>
            </a:r>
            <a:r>
              <a:rPr lang="de-DE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Nutzen Sie dabei das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de-DE" sz="3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universelle Denkformat</a:t>
            </a:r>
            <a:r>
              <a:rPr lang="de-DE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der Länge.</a:t>
            </a:r>
            <a:endParaRPr lang="de-DE" sz="1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1D41A7-A7EF-A743-B853-9E286B61F87B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147280" y="180798"/>
            <a:ext cx="733094" cy="735917"/>
          </a:xfrm>
          <a:prstGeom prst="rect">
            <a:avLst/>
          </a:prstGeom>
          <a:ln>
            <a:noFill/>
          </a:ln>
        </p:spPr>
      </p:pic>
      <p:sp>
        <p:nvSpPr>
          <p:cNvPr id="11" name="TextShape 4">
            <a:extLst>
              <a:ext uri="{FF2B5EF4-FFF2-40B4-BE49-F238E27FC236}">
                <a16:creationId xmlns:a16="http://schemas.microsoft.com/office/drawing/2014/main" id="{1678FFE4-118B-0240-BF0F-974F5FF9A57F}"/>
              </a:ext>
            </a:extLst>
          </p:cNvPr>
          <p:cNvSpPr txBox="1"/>
          <p:nvPr/>
        </p:nvSpPr>
        <p:spPr>
          <a:xfrm>
            <a:off x="7386368" y="1170315"/>
            <a:ext cx="1023194" cy="62686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de-DE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 min</a:t>
            </a:r>
            <a:endParaRPr lang="de-DE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A8BA2C-1705-BE48-9F8F-F6E698031105}"/>
              </a:ext>
            </a:extLst>
          </p:cNvPr>
          <p:cNvPicPr/>
          <p:nvPr/>
        </p:nvPicPr>
        <p:blipFill>
          <a:blip r:embed="rId4"/>
          <a:srcRect l="1775" t="35" r="1688" b="-18"/>
          <a:stretch/>
        </p:blipFill>
        <p:spPr>
          <a:xfrm>
            <a:off x="7596336" y="678245"/>
            <a:ext cx="438105" cy="5307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8519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2">
            <a:extLst>
              <a:ext uri="{FF2B5EF4-FFF2-40B4-BE49-F238E27FC236}">
                <a16:creationId xmlns:a16="http://schemas.microsoft.com/office/drawing/2014/main" id="{62E44A57-E87B-DF43-A7DB-8D7909DD1BC8}"/>
              </a:ext>
            </a:extLst>
          </p:cNvPr>
          <p:cNvSpPr/>
          <p:nvPr/>
        </p:nvSpPr>
        <p:spPr>
          <a:xfrm>
            <a:off x="582800" y="794367"/>
            <a:ext cx="7917480" cy="1260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spcAft>
                <a:spcPts val="1200"/>
              </a:spcAft>
              <a:tabLst>
                <a:tab pos="484188" algn="l"/>
              </a:tabLst>
            </a:pPr>
            <a:r>
              <a:rPr lang="de-DE" sz="34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Mein Tagesablauf </a:t>
            </a:r>
            <a:r>
              <a:rPr lang="de-DE" sz="3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- dein Tagesablauf</a:t>
            </a:r>
            <a:endParaRPr lang="de-DE" sz="34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18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C385B498-92D9-654E-BC93-C6C498E4046A}"/>
              </a:ext>
            </a:extLst>
          </p:cNvPr>
          <p:cNvSpPr/>
          <p:nvPr/>
        </p:nvSpPr>
        <p:spPr>
          <a:xfrm>
            <a:off x="611280" y="2204864"/>
            <a:ext cx="7917480" cy="40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spcAft>
                <a:spcPts val="1200"/>
              </a:spcAft>
            </a:pPr>
            <a:r>
              <a:rPr 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Vergleichen Sie Ihren Tagesablauf</a:t>
            </a:r>
            <a:b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mit dem eines Partners. </a:t>
            </a:r>
            <a:endParaRPr lang="de-D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Diskutieren Sie über gleiche und unterschied-</a:t>
            </a:r>
            <a:r>
              <a:rPr lang="de-DE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liche</a:t>
            </a:r>
            <a:r>
              <a:rPr lang="de-DE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Vorgehens- und Darstellungsweisen. </a:t>
            </a:r>
            <a:endParaRPr lang="de-D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DE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* Welche Lösungen könnte es noch geben?</a:t>
            </a:r>
            <a:endParaRPr lang="de-D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C434EC-0121-7343-8319-D48A498AF568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6555628" y="0"/>
            <a:ext cx="1188479" cy="938520"/>
          </a:xfrm>
          <a:prstGeom prst="rect">
            <a:avLst/>
          </a:prstGeom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C65409E-1E45-EE45-8F97-4A1A8D55A995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8147280" y="180798"/>
            <a:ext cx="733094" cy="735917"/>
          </a:xfrm>
          <a:prstGeom prst="rect">
            <a:avLst/>
          </a:prstGeom>
          <a:ln>
            <a:noFill/>
          </a:ln>
        </p:spPr>
      </p:pic>
      <p:sp>
        <p:nvSpPr>
          <p:cNvPr id="14" name="TextShape 4">
            <a:extLst>
              <a:ext uri="{FF2B5EF4-FFF2-40B4-BE49-F238E27FC236}">
                <a16:creationId xmlns:a16="http://schemas.microsoft.com/office/drawing/2014/main" id="{A11E08E1-912B-CB40-97FC-68415F6043F7}"/>
              </a:ext>
            </a:extLst>
          </p:cNvPr>
          <p:cNvSpPr txBox="1"/>
          <p:nvPr/>
        </p:nvSpPr>
        <p:spPr>
          <a:xfrm>
            <a:off x="7386368" y="1170315"/>
            <a:ext cx="1023194" cy="62686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de-DE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 min</a:t>
            </a:r>
            <a:endParaRPr lang="de-DE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C70EA67-EE6B-BF4A-ABB0-A3E11520D80D}"/>
              </a:ext>
            </a:extLst>
          </p:cNvPr>
          <p:cNvPicPr/>
          <p:nvPr/>
        </p:nvPicPr>
        <p:blipFill>
          <a:blip r:embed="rId5"/>
          <a:srcRect l="1775" t="35" r="1688" b="-18"/>
          <a:stretch/>
        </p:blipFill>
        <p:spPr>
          <a:xfrm>
            <a:off x="7596336" y="678245"/>
            <a:ext cx="438105" cy="5307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6410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2">
            <a:extLst>
              <a:ext uri="{FF2B5EF4-FFF2-40B4-BE49-F238E27FC236}">
                <a16:creationId xmlns:a16="http://schemas.microsoft.com/office/drawing/2014/main" id="{62E44A57-E87B-DF43-A7DB-8D7909DD1BC8}"/>
              </a:ext>
            </a:extLst>
          </p:cNvPr>
          <p:cNvSpPr/>
          <p:nvPr/>
        </p:nvSpPr>
        <p:spPr>
          <a:xfrm>
            <a:off x="611280" y="875432"/>
            <a:ext cx="6336984" cy="1260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spcAft>
                <a:spcPts val="1200"/>
              </a:spcAft>
              <a:tabLst>
                <a:tab pos="484188" algn="l"/>
              </a:tabLst>
            </a:pPr>
            <a:r>
              <a:rPr lang="de-DE" sz="34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Mein Tagesablauf </a:t>
            </a:r>
            <a:r>
              <a:rPr lang="de-DE" sz="3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– im Unterricht</a:t>
            </a:r>
            <a:endParaRPr lang="de-DE" sz="34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18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C385B498-92D9-654E-BC93-C6C498E4046A}"/>
              </a:ext>
            </a:extLst>
          </p:cNvPr>
          <p:cNvSpPr/>
          <p:nvPr/>
        </p:nvSpPr>
        <p:spPr>
          <a:xfrm>
            <a:off x="611280" y="2049196"/>
            <a:ext cx="7917480" cy="40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0800" indent="-41275">
              <a:lnSpc>
                <a:spcPct val="100000"/>
              </a:lnSpc>
              <a:spcAft>
                <a:spcPts val="600"/>
              </a:spcAft>
            </a:pPr>
            <a:r>
              <a:rPr lang="de-DE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Wie würden Sie aufgrund Ihrer eigenen </a:t>
            </a:r>
            <a:br>
              <a:rPr lang="de-DE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de-DE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Erfahrungen das Thema „Mein Tagesablauf“ </a:t>
            </a:r>
            <a:br>
              <a:rPr lang="de-DE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de-DE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in Ihrem Unterricht behandeln?</a:t>
            </a:r>
            <a:endParaRPr lang="de-DE" sz="2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8288" indent="-258763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Wie würden Sie das Thema an Ihre Lerngruppe anpassen? (Anforderungsniveau)</a:t>
            </a: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8288" indent="-258763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Welche Hilfen / Material würden Sie bereitstellen? (Differenzierung)</a:t>
            </a: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8288" indent="-258763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Welche Lernvoraussetzungen müssten aufgebaut sein?</a:t>
            </a: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8288" indent="-258763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...</a:t>
            </a: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9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38C43F-7321-E34B-8622-5BD53354FB41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147280" y="180798"/>
            <a:ext cx="733094" cy="735917"/>
          </a:xfrm>
          <a:prstGeom prst="rect">
            <a:avLst/>
          </a:prstGeom>
          <a:ln>
            <a:noFill/>
          </a:ln>
        </p:spPr>
      </p:pic>
      <p:sp>
        <p:nvSpPr>
          <p:cNvPr id="11" name="TextShape 4">
            <a:extLst>
              <a:ext uri="{FF2B5EF4-FFF2-40B4-BE49-F238E27FC236}">
                <a16:creationId xmlns:a16="http://schemas.microsoft.com/office/drawing/2014/main" id="{AD774A21-7EFD-5D41-B542-372CE6CCD067}"/>
              </a:ext>
            </a:extLst>
          </p:cNvPr>
          <p:cNvSpPr txBox="1"/>
          <p:nvPr/>
        </p:nvSpPr>
        <p:spPr>
          <a:xfrm>
            <a:off x="7386368" y="1170315"/>
            <a:ext cx="1023194" cy="62686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de-DE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 min</a:t>
            </a:r>
            <a:endParaRPr lang="de-DE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900F884-D40D-DB4B-B6AE-7958D1596385}"/>
              </a:ext>
            </a:extLst>
          </p:cNvPr>
          <p:cNvPicPr/>
          <p:nvPr/>
        </p:nvPicPr>
        <p:blipFill>
          <a:blip r:embed="rId4"/>
          <a:srcRect l="1775" t="35" r="1688" b="-18"/>
          <a:stretch/>
        </p:blipFill>
        <p:spPr>
          <a:xfrm>
            <a:off x="7596336" y="678245"/>
            <a:ext cx="438105" cy="5307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5268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2">
            <a:extLst>
              <a:ext uri="{FF2B5EF4-FFF2-40B4-BE49-F238E27FC236}">
                <a16:creationId xmlns:a16="http://schemas.microsoft.com/office/drawing/2014/main" id="{62E44A57-E87B-DF43-A7DB-8D7909DD1BC8}"/>
              </a:ext>
            </a:extLst>
          </p:cNvPr>
          <p:cNvSpPr/>
          <p:nvPr/>
        </p:nvSpPr>
        <p:spPr>
          <a:xfrm>
            <a:off x="611280" y="875432"/>
            <a:ext cx="7917480" cy="1260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spcAft>
                <a:spcPts val="1200"/>
              </a:spcAft>
              <a:tabLst>
                <a:tab pos="484188" algn="l"/>
              </a:tabLst>
            </a:pPr>
            <a:r>
              <a:rPr lang="de-DE" sz="34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Mein Tagesablauf </a:t>
            </a:r>
            <a:r>
              <a:rPr lang="de-DE" sz="3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– im Unterricht</a:t>
            </a:r>
            <a:endParaRPr lang="de-DE" sz="34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18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D5270B81-3A51-2D46-911D-C4D4188F8ACE}"/>
              </a:ext>
            </a:extLst>
          </p:cNvPr>
          <p:cNvPicPr/>
          <p:nvPr/>
        </p:nvPicPr>
        <p:blipFill>
          <a:blip r:embed="rId3" cstate="print"/>
          <a:srcRect l="4887" r="26892"/>
          <a:stretch/>
        </p:blipFill>
        <p:spPr>
          <a:xfrm>
            <a:off x="611280" y="1700808"/>
            <a:ext cx="5832928" cy="5040560"/>
          </a:xfrm>
          <a:prstGeom prst="rect">
            <a:avLst/>
          </a:prstGeom>
          <a:ln>
            <a:noFill/>
          </a:ln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80163C55-18F8-014A-A9A6-B703E5A9BD2C}"/>
              </a:ext>
            </a:extLst>
          </p:cNvPr>
          <p:cNvSpPr/>
          <p:nvPr/>
        </p:nvSpPr>
        <p:spPr>
          <a:xfrm>
            <a:off x="6804248" y="2135675"/>
            <a:ext cx="205069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de-DE" sz="23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„So lange brauche ich zum Essen.“</a:t>
            </a:r>
            <a:endParaRPr lang="de-DE" sz="2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0514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43898F-F65A-267A-D454-9667C8B2A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000" kern="1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Sie …</a:t>
            </a:r>
            <a:endParaRPr lang="de-DE" sz="20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0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berücksichtigen die Besonderheiten der verschiedenen Größen in Unterrichtseinheiten der verschiedenen Klassenstufen.</a:t>
            </a:r>
            <a:endParaRPr lang="de-DE" sz="20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0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übertragen Ihr Wissen aus der vergangenen Veranstaltung, in dem Sie passende Beispiele für Repräsentanten sowie Stützpunktvorstellungen zu den weiteren Größenbereichen der GS finden.</a:t>
            </a:r>
            <a:endParaRPr lang="de-DE" sz="20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0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verknüpfen Ihr Wissen des Themas Längen mit den noch fehlenden Größenbereichen der Grundschule.</a:t>
            </a:r>
            <a:endParaRPr lang="de-DE" sz="20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0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reflektieren die Passung von Praxisbeispielen für Ihre Klassenstufe.</a:t>
            </a:r>
            <a:endParaRPr lang="de-DE" sz="20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DE0BB1-80DC-D879-48C4-95916A3EAE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775" y="225425"/>
            <a:ext cx="7920038" cy="1331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Ziele der Veranstaltung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143625-357C-F95C-D5E4-B266ED5E0C1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48320" y="187200"/>
            <a:ext cx="1615320" cy="1151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635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2">
            <a:extLst>
              <a:ext uri="{FF2B5EF4-FFF2-40B4-BE49-F238E27FC236}">
                <a16:creationId xmlns:a16="http://schemas.microsoft.com/office/drawing/2014/main" id="{62E44A57-E87B-DF43-A7DB-8D7909DD1BC8}"/>
              </a:ext>
            </a:extLst>
          </p:cNvPr>
          <p:cNvSpPr/>
          <p:nvPr/>
        </p:nvSpPr>
        <p:spPr>
          <a:xfrm>
            <a:off x="611280" y="875432"/>
            <a:ext cx="7917480" cy="1260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spcAft>
                <a:spcPts val="1200"/>
              </a:spcAft>
              <a:tabLst>
                <a:tab pos="484188" algn="l"/>
              </a:tabLst>
            </a:pPr>
            <a:r>
              <a:rPr lang="de-DE" sz="34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Mein Tagesablauf </a:t>
            </a:r>
            <a:r>
              <a:rPr lang="de-DE" sz="3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– im Unterricht</a:t>
            </a:r>
            <a:endParaRPr lang="de-DE" sz="34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18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1658CEEE-9286-404C-855D-7E0D1ECBFE46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690140" y="1867656"/>
            <a:ext cx="7000804" cy="3937608"/>
          </a:xfrm>
          <a:prstGeom prst="rect">
            <a:avLst/>
          </a:prstGeom>
          <a:ln>
            <a:noFill/>
          </a:ln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80163C55-18F8-014A-A9A6-B703E5A9BD2C}"/>
              </a:ext>
            </a:extLst>
          </p:cNvPr>
          <p:cNvSpPr/>
          <p:nvPr/>
        </p:nvSpPr>
        <p:spPr>
          <a:xfrm>
            <a:off x="5220072" y="4365104"/>
            <a:ext cx="205069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de-DE" sz="2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Medienzeiten darstellen</a:t>
            </a:r>
            <a:endParaRPr lang="de-DE" sz="2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093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589" y="953221"/>
            <a:ext cx="7920000" cy="683928"/>
          </a:xfrm>
        </p:spPr>
        <p:txBody>
          <a:bodyPr/>
          <a:lstStyle/>
          <a:p>
            <a:r>
              <a:rPr lang="de-DE" b="1" dirty="0"/>
              <a:t>Das Besondere an dem Größenbereich Zeit</a:t>
            </a:r>
            <a:endParaRPr lang="de-DE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3AF69BF5-1EDA-0747-916A-322FD981B5AF}"/>
              </a:ext>
            </a:extLst>
          </p:cNvPr>
          <p:cNvGraphicFramePr>
            <a:graphicFrameLocks/>
          </p:cNvGraphicFramePr>
          <p:nvPr/>
        </p:nvGraphicFramePr>
        <p:xfrm>
          <a:off x="251520" y="1844824"/>
          <a:ext cx="8640960" cy="47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Messen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Zeitmessgeräte zum objektiven Messen von Zeitspannen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Messvorgänge nicht wiederholbar 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Überprüfbarkeit schwierig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Ziel: Routine beim Zeitmessen entwickeln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Zeitspannen können nicht direkt gemessen werden (Berechnung über zwei Zeitpunkte)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z.B. Untersuchung, Bau und Vergleich verschiedener Uhren 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vertieftes Verständnis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68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Schätzen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Zeitempfinden ist sehr individuell; Einschätzung variiert nach Situation / Stimmung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Schätzen u. Messen können stark abweichen  (Diskrepanz zw. subjektiver / objektiver Zeit)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Schätzfragen zur Dauer von Vorgängen / zum Vorgang selber: „Wie lange…?“, „Wie oft …?“</a:t>
                      </a:r>
                    </a:p>
                    <a:p>
                      <a:pPr marL="187325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Mögliche Schätzsituationen: Luftballon aufblasen, Spitzen eines Bleistift… (Stoppuhren)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Stützpunkt-</a:t>
                      </a:r>
                      <a:r>
                        <a:rPr lang="de-DE" sz="2000" b="1" dirty="0" err="1">
                          <a:solidFill>
                            <a:srgbClr val="002060"/>
                          </a:solidFill>
                        </a:rPr>
                        <a:t>vorstellungen</a:t>
                      </a:r>
                      <a:endParaRPr lang="de-D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746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indirekte und direkte Vergleiche von eigenen Handlungen immer wieder wiederholen</a:t>
                      </a:r>
                    </a:p>
                    <a:p>
                      <a:pPr marL="182563" indent="-1746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Stützpunktvorstellungen für Vorgänge UND Entfernungen</a:t>
                      </a:r>
                    </a:p>
                    <a:p>
                      <a:pPr marL="182563" indent="-1746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Zeit ist messbar, aber nicht sichtbar (schwierig zur Stützpunktentwicklung)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</a:p>
                    <a:p>
                      <a:pPr marL="182563" indent="-1746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dirty="0">
                          <a:effectLst/>
                        </a:rPr>
                        <a:t>Digitale Uhren zum Aufbau von Vorstellungen ungeeignet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Umwandeln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Große Bandbreite der Zeiträume </a:t>
                      </a:r>
                    </a:p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Zeitspannen unterliegen keiner einheitlichen Dezimalstruktur </a:t>
                      </a:r>
                      <a:b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verschiedene Umrechnungszahlen bei Zeitspannen / müssen kombiniert werden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Rechnen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Addieren und Subtrahieren von Zeitspannen (Fachanforderungen)</a:t>
                      </a:r>
                    </a:p>
                    <a:p>
                      <a:pPr marL="187325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Sachaufgaben mit Zeitspannen: auch halbschriftliche und schriftliche Operationen</a:t>
                      </a:r>
                    </a:p>
                    <a:p>
                      <a:pPr marL="187325" marR="0" lvl="0" indent="-187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Rechnen mit Zeitpannen bedarf bes. Darstellungsformen (z.B. Transformation in Längen)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rafik 164">
            <a:extLst>
              <a:ext uri="{FF2B5EF4-FFF2-40B4-BE49-F238E27FC236}">
                <a16:creationId xmlns:a16="http://schemas.microsoft.com/office/drawing/2014/main" id="{5771296D-D71D-E625-557D-23CBE7D8BFDA}"/>
              </a:ext>
            </a:extLst>
          </p:cNvPr>
          <p:cNvPicPr/>
          <p:nvPr/>
        </p:nvPicPr>
        <p:blipFill>
          <a:blip r:embed="rId3" cstate="print"/>
          <a:srcRect l="8685" t="4886" r="8685" b="153"/>
          <a:stretch/>
        </p:blipFill>
        <p:spPr>
          <a:xfrm>
            <a:off x="7740352" y="294597"/>
            <a:ext cx="1208505" cy="10781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198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9B4AB61-9DBA-4049-BFA9-2A03003157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0E5FF441-C884-394A-9276-9A9C896DF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35228"/>
            <a:ext cx="7886700" cy="2717801"/>
          </a:xfrm>
        </p:spPr>
        <p:txBody>
          <a:bodyPr>
            <a:normAutofit/>
          </a:bodyPr>
          <a:lstStyle/>
          <a:p>
            <a:r>
              <a:rPr lang="de-DE" sz="6400" b="1" dirty="0">
                <a:latin typeface="Calibri" panose="020F0502020204030204" pitchFamily="34" charset="0"/>
                <a:cs typeface="Calibri" panose="020F0502020204030204" pitchFamily="34" charset="0"/>
              </a:rPr>
              <a:t>Geld</a:t>
            </a:r>
            <a:br>
              <a:rPr lang="de-DE" sz="6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6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D959D8F8-D8EB-9740-882E-784A2263AE91}"/>
              </a:ext>
            </a:extLst>
          </p:cNvPr>
          <p:cNvSpPr txBox="1"/>
          <p:nvPr/>
        </p:nvSpPr>
        <p:spPr>
          <a:xfrm>
            <a:off x="628650" y="584072"/>
            <a:ext cx="8229240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Besonderheiten </a:t>
            </a:r>
            <a:b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de-DE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verschiedener Größenbereiche III</a:t>
            </a:r>
            <a:endParaRPr lang="de-DE" sz="3200" b="0" strike="noStrike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" name="Picture 2" descr="http://www.wiemann-lehrmittel.de/shopsystem/catalog/images/30099.jpg">
            <a:extLst>
              <a:ext uri="{FF2B5EF4-FFF2-40B4-BE49-F238E27FC236}">
                <a16:creationId xmlns:a16="http://schemas.microsoft.com/office/drawing/2014/main" id="{EAA8DCAD-9543-E24F-ADF9-E2EEF0EF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1832" y="149753"/>
            <a:ext cx="1468500" cy="1340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9790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ionaire Bill Gates Guesses Grocery Store Prices">
            <a:hlinkClick r:id="" action="ppaction://media"/>
            <a:extLst>
              <a:ext uri="{FF2B5EF4-FFF2-40B4-BE49-F238E27FC236}">
                <a16:creationId xmlns:a16="http://schemas.microsoft.com/office/drawing/2014/main" id="{5E88030C-1777-40C6-C82B-B59A8C4721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D29579A-9851-93FA-C99A-C126B2BCDD5D}"/>
              </a:ext>
            </a:extLst>
          </p:cNvPr>
          <p:cNvSpPr txBox="1"/>
          <p:nvPr/>
        </p:nvSpPr>
        <p:spPr>
          <a:xfrm>
            <a:off x="1979712" y="6237312"/>
            <a:ext cx="5904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https://</a:t>
            </a:r>
            <a:r>
              <a:rPr lang="de-DE" sz="1400" dirty="0" err="1"/>
              <a:t>www.youtube.com</a:t>
            </a:r>
            <a:r>
              <a:rPr lang="de-DE" sz="1400" dirty="0"/>
              <a:t>/</a:t>
            </a:r>
            <a:r>
              <a:rPr lang="de-DE" sz="1400" dirty="0" err="1"/>
              <a:t>watch?v</a:t>
            </a:r>
            <a:r>
              <a:rPr lang="de-DE" sz="1400" dirty="0"/>
              <a:t>=</a:t>
            </a:r>
            <a:r>
              <a:rPr lang="de-DE" sz="1400" dirty="0" err="1"/>
              <a:t>ad_higXixRA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000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242ACCD-96B8-ED4F-B79B-4FDA26D6F32A}"/>
              </a:ext>
            </a:extLst>
          </p:cNvPr>
          <p:cNvSpPr/>
          <p:nvPr/>
        </p:nvSpPr>
        <p:spPr>
          <a:xfrm>
            <a:off x="389258" y="1032629"/>
            <a:ext cx="8488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Unterrichtsbeispiele Geldwerte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1D60DF9-71FA-0F39-88D5-4DF02B788C50}"/>
              </a:ext>
            </a:extLst>
          </p:cNvPr>
          <p:cNvSpPr txBox="1"/>
          <p:nvPr/>
        </p:nvSpPr>
        <p:spPr>
          <a:xfrm>
            <a:off x="404491" y="786190"/>
            <a:ext cx="55356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– Zeitspannen / B – Gewichte / </a:t>
            </a:r>
            <a:r>
              <a:rPr lang="de-DE" sz="16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 - Geldwerte</a:t>
            </a:r>
          </a:p>
        </p:txBody>
      </p:sp>
      <p:pic>
        <p:nvPicPr>
          <p:cNvPr id="7" name="Grafik 6" descr="Ein Bild, das Text, Tisch, Konsolentisch, Arbeitstisch enthält.&#10;&#10;Automatisch generierte Beschreibung">
            <a:extLst>
              <a:ext uri="{FF2B5EF4-FFF2-40B4-BE49-F238E27FC236}">
                <a16:creationId xmlns:a16="http://schemas.microsoft.com/office/drawing/2014/main" id="{A81D7194-44D1-473D-66D8-A3D782CE9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50" y="408095"/>
            <a:ext cx="1346548" cy="756189"/>
          </a:xfrm>
          <a:prstGeom prst="rect">
            <a:avLst/>
          </a:prstGeom>
        </p:spPr>
      </p:pic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D4CB6C1-4EF5-7015-E650-AF9122D54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496" y="291287"/>
            <a:ext cx="1513216" cy="939659"/>
          </a:xfrm>
          <a:prstGeom prst="rect">
            <a:avLst/>
          </a:prstGeom>
        </p:spPr>
      </p:pic>
      <p:sp>
        <p:nvSpPr>
          <p:cNvPr id="2" name="CustomShape 2">
            <a:extLst>
              <a:ext uri="{FF2B5EF4-FFF2-40B4-BE49-F238E27FC236}">
                <a16:creationId xmlns:a16="http://schemas.microsoft.com/office/drawing/2014/main" id="{38A893AB-389B-6D15-FECC-0C4511A12A37}"/>
              </a:ext>
            </a:extLst>
          </p:cNvPr>
          <p:cNvSpPr/>
          <p:nvPr/>
        </p:nvSpPr>
        <p:spPr>
          <a:xfrm>
            <a:off x="404491" y="2011213"/>
            <a:ext cx="8191002" cy="4949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3050" indent="-263525">
              <a:spcAft>
                <a:spcPts val="300"/>
              </a:spcAft>
              <a:buAutoNum type="arabicPeriod"/>
            </a:pPr>
            <a:r>
              <a:rPr lang="de-DE" sz="28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Präsentation des Handouts &amp; Unterrichtsbeispiel</a:t>
            </a:r>
          </a:p>
          <a:p>
            <a:pPr>
              <a:spcAft>
                <a:spcPts val="300"/>
              </a:spcAft>
            </a:pPr>
            <a:endParaRPr lang="de-DE" sz="34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endParaRPr lang="de-DE" sz="26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457200" indent="-457200">
              <a:buAutoNum type="arabicPeriod"/>
            </a:pPr>
            <a:endParaRPr lang="de-DE" sz="24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0130524-43EF-A794-F4DC-20A88CBA5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05" y="3489396"/>
            <a:ext cx="4237888" cy="138622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4B0964-C7FB-E5E6-58D3-A1EB0EF6D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2964004"/>
            <a:ext cx="2282651" cy="24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5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589" y="953221"/>
            <a:ext cx="7920000" cy="683928"/>
          </a:xfrm>
        </p:spPr>
        <p:txBody>
          <a:bodyPr/>
          <a:lstStyle/>
          <a:p>
            <a:r>
              <a:rPr lang="de-DE" b="1" dirty="0"/>
              <a:t>Das Besondere am Größenbereich Geldwerte</a:t>
            </a:r>
            <a:endParaRPr lang="de-DE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140B5FC8-5A4E-D145-B83A-37916DE2A3B4}"/>
              </a:ext>
            </a:extLst>
          </p:cNvPr>
          <p:cNvGraphicFramePr>
            <a:graphicFrameLocks/>
          </p:cNvGraphicFramePr>
          <p:nvPr/>
        </p:nvGraphicFramePr>
        <p:xfrm>
          <a:off x="251520" y="1772816"/>
          <a:ext cx="8640960" cy="503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Messen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Wert nicht objektiv messbar 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Geld ist keine physikalische Größe  Geld: Zählgröße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Keine standardisierte Maßeinheit (unterschiedliche Währungen)</a:t>
                      </a:r>
                    </a:p>
                    <a:p>
                      <a:pPr marL="142875" marR="0" lvl="0" indent="-1428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Prinzip des Bündelns (Unterschied Anzahl Münzen / Wertigkeit)</a:t>
                      </a:r>
                      <a:endParaRPr lang="de-DE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68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Schätzen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subjektive Wahrnehmung von Preisen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Thematisierung: Tauschhandel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Willkür von Preis-Ware-Relation (z.B. große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Pckg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. sind vergleichsweise günstig)</a:t>
                      </a:r>
                      <a:endParaRPr lang="de-DE" sz="14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Stützpunkt-</a:t>
                      </a:r>
                      <a:r>
                        <a:rPr lang="de-DE" sz="2000" b="1" dirty="0" err="1">
                          <a:solidFill>
                            <a:srgbClr val="002060"/>
                          </a:solidFill>
                        </a:rPr>
                        <a:t>vorstellungen</a:t>
                      </a:r>
                      <a:endParaRPr lang="de-D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Schwierigkeit: Preise, Werte sind instabil / ändern sich stetig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Schwierig: Preis kann abhängig sein von Stückzahl, Gewicht, Volumen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Erfahrungen zu Hause: oft Kartenzahlung  Preisvorstellungen in Schule aufbauen</a:t>
                      </a:r>
                      <a:b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</a:b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„Echtsituationen“ als Anlasse nutzen (z.B. Sponsorenlauf, Kakaogeld…)</a:t>
                      </a:r>
                    </a:p>
                    <a:p>
                      <a:pPr marL="187325" indent="-17780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Preisvorstellungen bilden sich langfristig über kontinuierliche Erfahrungen 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Umwandeln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Dezimale Struktur mit einer Untereinheit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Darstellung eines Geldbetrages mit unterschiedlichen Münzen, Scheinen</a:t>
                      </a:r>
                    </a:p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Geldwerte können nicht beliebig vergröbert / verfeinert werden</a:t>
                      </a:r>
                    </a:p>
                    <a:p>
                      <a:pPr marL="187325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Thematisierung der Kommaschreibweise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002060"/>
                          </a:solidFill>
                        </a:rPr>
                        <a:t>Rechnen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619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Umwelterschließung durch das Sachrechnen mit Geld </a:t>
                      </a:r>
                      <a:endParaRPr lang="de-DE" sz="1400" dirty="0">
                        <a:effectLst/>
                      </a:endParaRPr>
                    </a:p>
                    <a:p>
                      <a:pPr marL="179388" indent="-1619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 Geld Rechenwege darstellen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Geld als strukturiertes didaktisches Anschauungsmittel </a:t>
                      </a:r>
                      <a:endParaRPr lang="de-DE" sz="1400" dirty="0">
                        <a:effectLst/>
                      </a:endParaRPr>
                    </a:p>
                    <a:p>
                      <a:pPr marL="179388" indent="-1619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Vertiefung des Prinzip des Bündelns (2er, 5er, 10er)</a:t>
                      </a:r>
                      <a:endParaRPr lang="de-DE" sz="1400" dirty="0">
                        <a:effectLst/>
                      </a:endParaRPr>
                    </a:p>
                    <a:p>
                      <a:pPr marL="179388" indent="-1619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Unterstützung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der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Ablösung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vom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zählenden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Rechnen </a:t>
                      </a:r>
                      <a:endParaRPr lang="de-DE" sz="1400" dirty="0">
                        <a:effectLst/>
                      </a:endParaRPr>
                    </a:p>
                    <a:p>
                      <a:pPr marL="179388" indent="-16192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Geld als Hilfsmittel zur Veranschaulichung halbschriftlicher oder schriftlicher Verfahren </a:t>
                      </a:r>
                      <a:endParaRPr lang="de-DE" sz="14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582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3">
            <a:extLst>
              <a:ext uri="{FF2B5EF4-FFF2-40B4-BE49-F238E27FC236}">
                <a16:creationId xmlns:a16="http://schemas.microsoft.com/office/drawing/2014/main" id="{4D907713-B20E-C44B-8310-0091B14E5A60}"/>
              </a:ext>
            </a:extLst>
          </p:cNvPr>
          <p:cNvSpPr txBox="1"/>
          <p:nvPr/>
        </p:nvSpPr>
        <p:spPr>
          <a:xfrm>
            <a:off x="457200" y="665451"/>
            <a:ext cx="8229240" cy="808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Die didaktische Stufenfolge</a:t>
            </a:r>
            <a:endParaRPr lang="de-DE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C4C9676C-0663-814B-99B2-65C2DF5AC6B6}"/>
              </a:ext>
            </a:extLst>
          </p:cNvPr>
          <p:cNvSpPr/>
          <p:nvPr/>
        </p:nvSpPr>
        <p:spPr>
          <a:xfrm>
            <a:off x="2229120" y="3410640"/>
            <a:ext cx="612288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Indirektes Vergleichen von Repräsentanten: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Mit Hilfe selbst gewählter Maßeinheiten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Mit Hilfe standardisierter Maßeinheiten durch Messen mit versch. Messgeräten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EEEEE7E7-6EF4-E34F-A5BD-CF72E661605C}"/>
              </a:ext>
            </a:extLst>
          </p:cNvPr>
          <p:cNvSpPr/>
          <p:nvPr/>
        </p:nvSpPr>
        <p:spPr>
          <a:xfrm>
            <a:off x="1666440" y="4282200"/>
            <a:ext cx="668556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Direktes Vergleichen von Repräsentanten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10D81B87-C35D-7247-B245-7DDADC9B7D0B}"/>
              </a:ext>
            </a:extLst>
          </p:cNvPr>
          <p:cNvSpPr/>
          <p:nvPr/>
        </p:nvSpPr>
        <p:spPr>
          <a:xfrm>
            <a:off x="1093320" y="5153400"/>
            <a:ext cx="725868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Erfahrungen sammeln und aufgreifen: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Sach-, Spiel- und Alltagssituation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4">
            <a:extLst>
              <a:ext uri="{FF2B5EF4-FFF2-40B4-BE49-F238E27FC236}">
                <a16:creationId xmlns:a16="http://schemas.microsoft.com/office/drawing/2014/main" id="{FDE6E317-FB0F-EB48-B3BC-2A2D472FB4D9}"/>
              </a:ext>
            </a:extLst>
          </p:cNvPr>
          <p:cNvSpPr/>
          <p:nvPr/>
        </p:nvSpPr>
        <p:spPr>
          <a:xfrm>
            <a:off x="2812320" y="2527560"/>
            <a:ext cx="553968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Umwandeln: 
Verfeinern und Vergröbern der Maßeinheiten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BF286DB2-279F-7443-8D7F-08C15EBF5819}"/>
              </a:ext>
            </a:extLst>
          </p:cNvPr>
          <p:cNvSpPr/>
          <p:nvPr/>
        </p:nvSpPr>
        <p:spPr>
          <a:xfrm>
            <a:off x="3395880" y="1656000"/>
            <a:ext cx="495612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Rechnen und Anwenden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D42BCBF-D0C6-E643-B92B-47C44776171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565760" y="263691"/>
            <a:ext cx="1120680" cy="1209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56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1">
            <a:extLst>
              <a:ext uri="{FF2B5EF4-FFF2-40B4-BE49-F238E27FC236}">
                <a16:creationId xmlns:a16="http://schemas.microsoft.com/office/drawing/2014/main" id="{D409D524-F9AC-664A-B991-D4658E3DD2B5}"/>
              </a:ext>
            </a:extLst>
          </p:cNvPr>
          <p:cNvSpPr/>
          <p:nvPr/>
        </p:nvSpPr>
        <p:spPr>
          <a:xfrm>
            <a:off x="420884" y="627690"/>
            <a:ext cx="7918560" cy="85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de-DE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Kritische Anmerkungen zur didaktischen Stufenfolge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(Silke </a:t>
            </a:r>
            <a:r>
              <a:rPr lang="de-DE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Ruwisch</a:t>
            </a:r>
            <a:r>
              <a:rPr lang="de-DE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Landesfachtag SH, 28.02.2015) </a:t>
            </a:r>
            <a:r>
              <a:rPr lang="de-DE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zum Vertiefen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DD56B4F-3384-1E4E-89A4-2BDA1DC891B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244408" y="188640"/>
            <a:ext cx="644400" cy="644400"/>
          </a:xfrm>
          <a:prstGeom prst="rect">
            <a:avLst/>
          </a:prstGeom>
          <a:ln>
            <a:noFill/>
          </a:ln>
        </p:spPr>
      </p:pic>
      <p:sp>
        <p:nvSpPr>
          <p:cNvPr id="16" name="TextShape 2">
            <a:extLst>
              <a:ext uri="{FF2B5EF4-FFF2-40B4-BE49-F238E27FC236}">
                <a16:creationId xmlns:a16="http://schemas.microsoft.com/office/drawing/2014/main" id="{62C1E5AA-BB44-BE49-AED1-B3A276B52ACB}"/>
              </a:ext>
            </a:extLst>
          </p:cNvPr>
          <p:cNvSpPr txBox="1"/>
          <p:nvPr/>
        </p:nvSpPr>
        <p:spPr>
          <a:xfrm>
            <a:off x="360000" y="1899686"/>
            <a:ext cx="8784000" cy="446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de-DE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Das Größenverständnis ist netzartig strukturiert und nicht linear aufgebaut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Vorerfahrungen bestehen zu verschiedenen Aspekten</a:t>
            </a:r>
            <a:b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de-DE" sz="2000" b="0" strike="noStrike" spc="-1" dirty="0">
                <a:solidFill>
                  <a:srgbClr val="FF950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 Kinder können und wissen mehr, als wir denken.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Prozessbewältigung bedeutet nicht Verständnis</a:t>
            </a:r>
            <a:b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de-DE" sz="2000" b="0" strike="noStrike" spc="-1" dirty="0">
                <a:solidFill>
                  <a:srgbClr val="FF950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 Kinder können und wissen gleichzeitig weniger, als wir denken.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Verständnisaufbau ist ein vielschichtiger und langandauernder Prozess</a:t>
            </a:r>
            <a:b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de-DE" sz="2000" b="0" strike="noStrike" spc="-1" dirty="0">
                <a:solidFill>
                  <a:srgbClr val="FF950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 Kinder bauen ihr Größenverständnis nur wenig über Analogien auf.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9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Stufenfolge als Instruktionsabfolge entspricht nicht dem modernen Lernverständnis</a:t>
            </a:r>
            <a:endParaRPr lang="de-DE" sz="19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Vorerfahrungen werden i.d.R. nicht eruiert und bewusst aufgegriffen.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Unterrichtseinheiten sind isoliert und kurz und werden wenig vernetzt.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Zu frühes rein abstrakt-rechnerisches Arbeiten.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Kein aktiv-entdeckendes Lernen und sozial-konstruktives Aushandeln.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70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3">
            <a:extLst>
              <a:ext uri="{FF2B5EF4-FFF2-40B4-BE49-F238E27FC236}">
                <a16:creationId xmlns:a16="http://schemas.microsoft.com/office/drawing/2014/main" id="{4D907713-B20E-C44B-8310-0091B14E5A60}"/>
              </a:ext>
            </a:extLst>
          </p:cNvPr>
          <p:cNvSpPr txBox="1"/>
          <p:nvPr/>
        </p:nvSpPr>
        <p:spPr>
          <a:xfrm>
            <a:off x="457200" y="665451"/>
            <a:ext cx="8229240" cy="808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Die didaktische Stufenfolge</a:t>
            </a:r>
            <a:br>
              <a:rPr lang="de-DE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</a:br>
            <a:r>
              <a:rPr lang="de-DE" sz="3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– mit Blick auf die Lernenden</a:t>
            </a:r>
            <a:endParaRPr lang="de-DE" sz="3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0406B3F-40DC-E642-A14D-FCF975B9907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92000" y="1746112"/>
            <a:ext cx="7200000" cy="4203168"/>
          </a:xfrm>
          <a:prstGeom prst="rect">
            <a:avLst/>
          </a:prstGeom>
          <a:ln>
            <a:noFill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A41A3860-C968-B54D-8DEF-A2E134E00805}"/>
              </a:ext>
            </a:extLst>
          </p:cNvPr>
          <p:cNvSpPr/>
          <p:nvPr/>
        </p:nvSpPr>
        <p:spPr>
          <a:xfrm>
            <a:off x="864000" y="4877592"/>
            <a:ext cx="288000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Indirektes Vergleichen 
  von Repräsentanten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B99C02CF-C120-E449-96E8-07B57C6E9F1E}"/>
              </a:ext>
            </a:extLst>
          </p:cNvPr>
          <p:cNvSpPr/>
          <p:nvPr/>
        </p:nvSpPr>
        <p:spPr>
          <a:xfrm>
            <a:off x="5112000" y="4877592"/>
            <a:ext cx="288000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Direktes Vergleichen 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von Repräsentanten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5">
            <a:extLst>
              <a:ext uri="{FF2B5EF4-FFF2-40B4-BE49-F238E27FC236}">
                <a16:creationId xmlns:a16="http://schemas.microsoft.com/office/drawing/2014/main" id="{4230050F-0680-174A-B890-4A9AE0636417}"/>
              </a:ext>
            </a:extLst>
          </p:cNvPr>
          <p:cNvSpPr/>
          <p:nvPr/>
        </p:nvSpPr>
        <p:spPr>
          <a:xfrm>
            <a:off x="2952000" y="3437592"/>
            <a:ext cx="288000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Erfahrungen sammeln 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aufgreifen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6">
            <a:extLst>
              <a:ext uri="{FF2B5EF4-FFF2-40B4-BE49-F238E27FC236}">
                <a16:creationId xmlns:a16="http://schemas.microsoft.com/office/drawing/2014/main" id="{D4FBB333-EFB4-2A47-982A-6E278D082D31}"/>
              </a:ext>
            </a:extLst>
          </p:cNvPr>
          <p:cNvSpPr/>
          <p:nvPr/>
        </p:nvSpPr>
        <p:spPr>
          <a:xfrm>
            <a:off x="792000" y="2213592"/>
            <a:ext cx="288000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Umwandeln:</a:t>
            </a:r>
            <a:r>
              <a:rPr lang="de-DE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
Verfeinern und Vergröbern 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der Maßeinheiten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7">
            <a:extLst>
              <a:ext uri="{FF2B5EF4-FFF2-40B4-BE49-F238E27FC236}">
                <a16:creationId xmlns:a16="http://schemas.microsoft.com/office/drawing/2014/main" id="{BAF64BE8-86BE-604A-AAB8-6E6D381AD2CA}"/>
              </a:ext>
            </a:extLst>
          </p:cNvPr>
          <p:cNvSpPr/>
          <p:nvPr/>
        </p:nvSpPr>
        <p:spPr>
          <a:xfrm>
            <a:off x="5112000" y="2213592"/>
            <a:ext cx="2880000" cy="864000"/>
          </a:xfrm>
          <a:prstGeom prst="rect">
            <a:avLst/>
          </a:prstGeom>
          <a:solidFill>
            <a:srgbClr val="99CCCC"/>
          </a:solidFill>
          <a:ln w="36000">
            <a:solidFill>
              <a:srgbClr val="66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/>
          <a:lstStyle/>
          <a:p>
            <a:r>
              <a:rPr lang="de-DE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Rechnen und Anwenden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123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421" y="2070099"/>
            <a:ext cx="8761158" cy="2717801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7. TPT - Autografensammlung – Feedback – Ausblick</a:t>
            </a:r>
            <a:b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31590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344" y="2070099"/>
            <a:ext cx="8279070" cy="2717801"/>
          </a:xfrm>
        </p:spPr>
        <p:txBody>
          <a:bodyPr>
            <a:normAutofit/>
          </a:bodyPr>
          <a:lstStyle/>
          <a:p>
            <a:r>
              <a:rPr lang="de-DE" sz="3000" b="1" dirty="0">
                <a:latin typeface="Calibri" panose="020F0502020204030204" pitchFamily="34" charset="0"/>
                <a:cs typeface="Calibri" panose="020F0502020204030204" pitchFamily="34" charset="0"/>
              </a:rPr>
              <a:t>1. Aktuelle Runde – Autografensammlung – Rückblick AV 11 – Mathematische Kleinigkeit</a:t>
            </a:r>
            <a:b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832654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024D644-D59E-5D4C-BC4A-C1EB52F9BAFA}"/>
              </a:ext>
            </a:extLst>
          </p:cNvPr>
          <p:cNvSpPr txBox="1">
            <a:spLocks/>
          </p:cNvSpPr>
          <p:nvPr/>
        </p:nvSpPr>
        <p:spPr>
          <a:xfrm>
            <a:off x="251520" y="2420888"/>
            <a:ext cx="8417349" cy="3037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Thema AV 13: Umgang mit Daten</a:t>
            </a:r>
          </a:p>
          <a:p>
            <a:pPr algn="ctr">
              <a:lnSpc>
                <a:spcPct val="100000"/>
              </a:lnSpc>
            </a:pPr>
            <a:endParaRPr lang="de-D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de-DE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Vorstellung einer Unterrichtseinheit zum Thema Daten, z.B. Meine Klasse in Zahlen, meine Schule in Zahlen </a:t>
            </a:r>
          </a:p>
          <a:p>
            <a:pPr algn="ctr">
              <a:lnSpc>
                <a:spcPct val="100000"/>
              </a:lnSpc>
            </a:pPr>
            <a:endParaRPr lang="de-DE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de-DE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(siehe </a:t>
            </a:r>
            <a:r>
              <a:rPr lang="de-DE" sz="1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Pikas</a:t>
            </a:r>
            <a:r>
              <a:rPr lang="de-DE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8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https://pikas.dzlm.de/fortbildung/sammeln-und-darstellen</a:t>
            </a:r>
            <a:r>
              <a:rPr lang="de-DE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</a:t>
            </a:r>
            <a:endParaRPr lang="de-DE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OpenSymbol"/>
            </a:endParaRPr>
          </a:p>
          <a:p>
            <a:pPr algn="ctr">
              <a:lnSpc>
                <a:spcPct val="100000"/>
              </a:lnSpc>
            </a:pPr>
            <a:endParaRPr lang="de-D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de-D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de-D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de-D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3FC63D3-6652-F841-B8D9-F1CD5E8BEC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0"/>
            <a:ext cx="1757757" cy="155689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CE5CCCA-87AE-B91F-9DE4-E132F2200A2F}"/>
              </a:ext>
            </a:extLst>
          </p:cNvPr>
          <p:cNvSpPr txBox="1">
            <a:spLocks/>
          </p:cNvSpPr>
          <p:nvPr/>
        </p:nvSpPr>
        <p:spPr>
          <a:xfrm>
            <a:off x="156460" y="425096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30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1975B-D6FA-9493-58CE-F560D3D8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47" y="523448"/>
            <a:ext cx="7309772" cy="63408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TPT </a:t>
            </a:r>
            <a:r>
              <a:rPr lang="de-DE" sz="2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Autografensammlung – Feedback – Ausblick</a:t>
            </a:r>
          </a:p>
        </p:txBody>
      </p:sp>
    </p:spTree>
    <p:extLst>
      <p:ext uri="{BB962C8B-B14F-4D97-AF65-F5344CB8AC3E}">
        <p14:creationId xmlns:p14="http://schemas.microsoft.com/office/powerpoint/2010/main" val="2077088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024D644-D59E-5D4C-BC4A-C1EB52F9BAFA}"/>
              </a:ext>
            </a:extLst>
          </p:cNvPr>
          <p:cNvSpPr txBox="1">
            <a:spLocks/>
          </p:cNvSpPr>
          <p:nvPr/>
        </p:nvSpPr>
        <p:spPr>
          <a:xfrm>
            <a:off x="6146648" y="2475131"/>
            <a:ext cx="2594229" cy="2407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Notieren Sie vier Kernaussagen der heutigen Veranstaltung.</a:t>
            </a:r>
          </a:p>
          <a:p>
            <a:pPr algn="ctr">
              <a:lnSpc>
                <a:spcPct val="100000"/>
              </a:lnSpc>
            </a:pPr>
            <a:endParaRPr lang="de-DE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de-D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(Frau </a:t>
            </a:r>
            <a:r>
              <a:rPr lang="de-DE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Mißfeldt</a:t>
            </a:r>
            <a:r>
              <a:rPr lang="de-D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3FC63D3-6652-F841-B8D9-F1CD5E8BEC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0"/>
            <a:ext cx="1757757" cy="1556890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AFB10EE-86B0-49C7-F78E-2D87F52F9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36742" y="2313506"/>
            <a:ext cx="3174354" cy="2730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CE5CCCA-87AE-B91F-9DE4-E132F2200A2F}"/>
              </a:ext>
            </a:extLst>
          </p:cNvPr>
          <p:cNvSpPr txBox="1">
            <a:spLocks/>
          </p:cNvSpPr>
          <p:nvPr/>
        </p:nvSpPr>
        <p:spPr>
          <a:xfrm>
            <a:off x="156460" y="425096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30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1975B-D6FA-9493-58CE-F560D3D8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47" y="523448"/>
            <a:ext cx="7309772" cy="63408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de-DE" sz="2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TPT - </a:t>
            </a: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Autografensammlung </a:t>
            </a:r>
            <a:r>
              <a:rPr lang="de-DE" sz="2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Feedback – Ausblick</a:t>
            </a:r>
          </a:p>
        </p:txBody>
      </p:sp>
    </p:spTree>
    <p:extLst>
      <p:ext uri="{BB962C8B-B14F-4D97-AF65-F5344CB8AC3E}">
        <p14:creationId xmlns:p14="http://schemas.microsoft.com/office/powerpoint/2010/main" val="2573172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047" y="523448"/>
            <a:ext cx="7309772" cy="63408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de-DE" sz="2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TPT - Autografensammlung – </a:t>
            </a: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</a:t>
            </a:r>
            <a:r>
              <a:rPr lang="de-DE" sz="2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Ausblick</a:t>
            </a:r>
            <a:endParaRPr lang="de-DE" sz="2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0B4827-2660-7C7D-A0DC-D8F1D17F6801}"/>
              </a:ext>
            </a:extLst>
          </p:cNvPr>
          <p:cNvSpPr txBox="1"/>
          <p:nvPr/>
        </p:nvSpPr>
        <p:spPr>
          <a:xfrm>
            <a:off x="2441114" y="6491361"/>
            <a:ext cx="29742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https://www.pinterest.de/pin/432204895485239693/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F2121E-2E72-0BC0-317C-22206F0F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83" y="1700808"/>
            <a:ext cx="5914033" cy="42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752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472399E-51EF-CD10-7211-E8A65B741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Nächste Ausbildungsveranstaltung</a:t>
            </a:r>
          </a:p>
          <a:p>
            <a:pPr marL="0" indent="0">
              <a:buNone/>
            </a:pPr>
            <a:endParaRPr lang="de-DE" sz="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Thema: Umgang mit Daten</a:t>
            </a:r>
          </a:p>
          <a:p>
            <a:r>
              <a:rPr lang="de-DE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17. Mai 2023 in Elmshorn bei Frau </a:t>
            </a:r>
            <a:r>
              <a:rPr lang="de-DE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Mißfeldt</a:t>
            </a:r>
            <a:r>
              <a:rPr lang="de-DE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(Grundschule Hainholz)</a:t>
            </a:r>
          </a:p>
          <a:p>
            <a:pPr marL="0" indent="0">
              <a:buNone/>
            </a:pPr>
            <a:endParaRPr lang="de-DE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de-DE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Schöne Ferien!</a:t>
            </a:r>
            <a:endParaRPr lang="de-DE" sz="3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95A449-FACB-5CAC-C7D7-549DC9340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60" y="273600"/>
            <a:ext cx="1731420" cy="98656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C88DD77-8854-78CB-554E-D93D9E9FCD66}"/>
              </a:ext>
            </a:extLst>
          </p:cNvPr>
          <p:cNvSpPr txBox="1">
            <a:spLocks/>
          </p:cNvSpPr>
          <p:nvPr/>
        </p:nvSpPr>
        <p:spPr>
          <a:xfrm>
            <a:off x="438047" y="523448"/>
            <a:ext cx="7309772" cy="6340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de-DE" sz="2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TPT - Autografensammlung – Feedback – </a:t>
            </a: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Ausblick</a:t>
            </a:r>
            <a:endParaRPr lang="de-DE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1DC88F-6FF4-EF26-6D77-A6F84FE23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88144" y="3923339"/>
            <a:ext cx="2859693" cy="192414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D7C503-12C5-B6AD-F92A-6ADCEFE88A9A}"/>
              </a:ext>
            </a:extLst>
          </p:cNvPr>
          <p:cNvSpPr txBox="1"/>
          <p:nvPr/>
        </p:nvSpPr>
        <p:spPr>
          <a:xfrm>
            <a:off x="5888144" y="5839408"/>
            <a:ext cx="345012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"</a:t>
            </a:r>
            <a:r>
              <a:rPr lang="de-DE" sz="600" dirty="0">
                <a:hlinkClick r:id="rId5" tooltip="https://www.flickr.com/photos/dskley/8516079646/"/>
              </a:rPr>
              <a:t>Dieses Foto</a:t>
            </a:r>
            <a:r>
              <a:rPr lang="de-DE" sz="600" dirty="0"/>
              <a:t>" von Unbekannter Autor ist lizenziert gemäß </a:t>
            </a:r>
            <a:r>
              <a:rPr lang="de-DE" sz="600" dirty="0">
                <a:hlinkClick r:id="rId6" tooltip="https://creativecommons.org/licenses/by-nd/3.0/"/>
              </a:rPr>
              <a:t>CC BY-ND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222052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Shape 1">
            <a:extLst>
              <a:ext uri="{FF2B5EF4-FFF2-40B4-BE49-F238E27FC236}">
                <a16:creationId xmlns:a16="http://schemas.microsoft.com/office/drawing/2014/main" id="{F99E7B6E-2D2D-184C-9DC9-DAF0646E0D84}"/>
              </a:ext>
            </a:extLst>
          </p:cNvPr>
          <p:cNvSpPr txBox="1"/>
          <p:nvPr/>
        </p:nvSpPr>
        <p:spPr>
          <a:xfrm>
            <a:off x="611188" y="1922552"/>
            <a:ext cx="8487360" cy="3744537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685800" lvl="1" indent="-228240">
              <a:spcBef>
                <a:spcPts val="499"/>
              </a:spcBef>
              <a:spcAft>
                <a:spcPts val="600"/>
              </a:spcAft>
              <a:buClr>
                <a:srgbClr val="2E75B6"/>
              </a:buClr>
              <a:buFont typeface="Arial"/>
              <a:buChar char="•"/>
            </a:pPr>
            <a:endParaRPr lang="de-DE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001"/>
              </a:spcBef>
              <a:spcAft>
                <a:spcPts val="600"/>
              </a:spcAft>
              <a:tabLst>
                <a:tab pos="0" algn="l"/>
              </a:tabLst>
            </a:pPr>
            <a:endParaRPr lang="de-DE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9B0897C7-39F2-EC4C-828E-4DF91A59FE94}"/>
              </a:ext>
            </a:extLst>
          </p:cNvPr>
          <p:cNvSpPr txBox="1">
            <a:spLocks/>
          </p:cNvSpPr>
          <p:nvPr/>
        </p:nvSpPr>
        <p:spPr>
          <a:xfrm>
            <a:off x="611356" y="597760"/>
            <a:ext cx="8353132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de-D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4165D5C8-0FA3-150D-5991-3854498BB95F}"/>
              </a:ext>
            </a:extLst>
          </p:cNvPr>
          <p:cNvSpPr txBox="1">
            <a:spLocks/>
          </p:cNvSpPr>
          <p:nvPr/>
        </p:nvSpPr>
        <p:spPr>
          <a:xfrm>
            <a:off x="157540" y="328436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Aktuelle Runde </a:t>
            </a:r>
            <a:r>
              <a:rPr lang="de-DE" sz="2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Autografensammlung – Rückblick AV 11 – Mathematische Kleinigkeit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22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 descr="Ein Bild, das ClipArt, Vektorgrafiken enthält.&#10;&#10;Automatisch generierte Beschreibung">
            <a:extLst>
              <a:ext uri="{FF2B5EF4-FFF2-40B4-BE49-F238E27FC236}">
                <a16:creationId xmlns:a16="http://schemas.microsoft.com/office/drawing/2014/main" id="{BBA3C164-37FE-0EE8-4673-5AA030CDF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33" y="2540001"/>
            <a:ext cx="3672569" cy="241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024D644-D59E-5D4C-BC4A-C1EB52F9BAFA}"/>
              </a:ext>
            </a:extLst>
          </p:cNvPr>
          <p:cNvSpPr txBox="1">
            <a:spLocks/>
          </p:cNvSpPr>
          <p:nvPr/>
        </p:nvSpPr>
        <p:spPr>
          <a:xfrm>
            <a:off x="5244357" y="5061309"/>
            <a:ext cx="3899643" cy="640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2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Frau Gärtner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3FC63D3-6652-F841-B8D9-F1CD5E8BEC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4955" y="484195"/>
            <a:ext cx="1429045" cy="1265741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AFB10EE-86B0-49C7-F78E-2D87F52F9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39633" y="2021407"/>
            <a:ext cx="3174354" cy="2730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27834E4A-94E8-9A94-81D0-86EC46D28322}"/>
              </a:ext>
            </a:extLst>
          </p:cNvPr>
          <p:cNvSpPr txBox="1">
            <a:spLocks/>
          </p:cNvSpPr>
          <p:nvPr/>
        </p:nvSpPr>
        <p:spPr>
          <a:xfrm>
            <a:off x="0" y="202381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de-DE" sz="2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Aktuelle Runde – </a:t>
            </a: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Autografensammlung –</a:t>
            </a:r>
            <a:r>
              <a:rPr lang="de-DE" sz="2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Rückblick AV 11 – Mathematische Kleinigkeit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22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2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3FC63D3-6652-F841-B8D9-F1CD5E8BEC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4955" y="484195"/>
            <a:ext cx="1429045" cy="1265741"/>
          </a:xfr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27834E4A-94E8-9A94-81D0-86EC46D28322}"/>
              </a:ext>
            </a:extLst>
          </p:cNvPr>
          <p:cNvSpPr txBox="1">
            <a:spLocks/>
          </p:cNvSpPr>
          <p:nvPr/>
        </p:nvSpPr>
        <p:spPr>
          <a:xfrm>
            <a:off x="0" y="202381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de-DE" sz="2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Aktuelle Runde – Autografensammlung – </a:t>
            </a: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Rückblick AV 11 – </a:t>
            </a:r>
            <a:r>
              <a:rPr lang="de-DE" sz="2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Mathematische Kleinigkeit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22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Zum_Grenbereich_Lngen">
            <a:hlinkClick r:id="" action="ppaction://media"/>
            <a:extLst>
              <a:ext uri="{FF2B5EF4-FFF2-40B4-BE49-F238E27FC236}">
                <a16:creationId xmlns:a16="http://schemas.microsoft.com/office/drawing/2014/main" id="{81EFCAB9-F225-70A5-36F2-6EE1B8860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021" y="1785061"/>
            <a:ext cx="6949957" cy="39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0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1BF9D89-00A2-F8FF-76B1-C20C13D8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511228"/>
            <a:ext cx="4490125" cy="6194711"/>
          </a:xfrm>
          <a:prstGeom prst="rect">
            <a:avLst/>
          </a:prstGeom>
        </p:spPr>
      </p:pic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3FC63D3-6652-F841-B8D9-F1CD5E8BEC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4955" y="484195"/>
            <a:ext cx="1429045" cy="1265741"/>
          </a:xfr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27834E4A-94E8-9A94-81D0-86EC46D28322}"/>
              </a:ext>
            </a:extLst>
          </p:cNvPr>
          <p:cNvSpPr txBox="1">
            <a:spLocks/>
          </p:cNvSpPr>
          <p:nvPr/>
        </p:nvSpPr>
        <p:spPr>
          <a:xfrm>
            <a:off x="157540" y="44624"/>
            <a:ext cx="8828920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de-DE" sz="2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Aktuelle Runde – Autografensammlung – Rückblick AV 11 – </a:t>
            </a:r>
            <a:r>
              <a:rPr lang="de-DE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Mathematische Kleinigkeit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22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4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165" y="2070099"/>
            <a:ext cx="8338369" cy="2717801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Verschiedene Größenbereiche</a:t>
            </a:r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849037350"/>
      </p:ext>
    </p:extLst>
  </p:cSld>
  <p:clrMapOvr>
    <a:masterClrMapping/>
  </p:clrMapOvr>
</p:sld>
</file>

<file path=ppt/theme/theme1.xml><?xml version="1.0" encoding="utf-8"?>
<a:theme xmlns:a="http://schemas.openxmlformats.org/drawingml/2006/main" name="IQS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1989</Words>
  <Application>Microsoft Office PowerPoint</Application>
  <PresentationFormat>Bildschirmpräsentation (4:3)</PresentationFormat>
  <Paragraphs>342</Paragraphs>
  <Slides>43</Slides>
  <Notes>31</Notes>
  <HiddenSlides>1</HiddenSlides>
  <MMClips>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0" baseType="lpstr">
      <vt:lpstr>Arial</vt:lpstr>
      <vt:lpstr>Calibri</vt:lpstr>
      <vt:lpstr>Inter-Regular</vt:lpstr>
      <vt:lpstr>Symbol</vt:lpstr>
      <vt:lpstr>Times New Roman</vt:lpstr>
      <vt:lpstr>Wingdings</vt:lpstr>
      <vt:lpstr>IQSH</vt:lpstr>
      <vt:lpstr>Verschiedene Größenbereiche</vt:lpstr>
      <vt:lpstr>PowerPoint-Präsentation</vt:lpstr>
      <vt:lpstr>Ziele der Veranstaltung</vt:lpstr>
      <vt:lpstr>1. Aktuelle Runde – Autografensammlung – Rückblick AV 11 – Mathematische Kleinigkeit  </vt:lpstr>
      <vt:lpstr>PowerPoint-Präsentation</vt:lpstr>
      <vt:lpstr>PowerPoint-Präsentation</vt:lpstr>
      <vt:lpstr>PowerPoint-Präsentation</vt:lpstr>
      <vt:lpstr>PowerPoint-Präsentation</vt:lpstr>
      <vt:lpstr>2. Verschiedene Größenbereiche</vt:lpstr>
      <vt:lpstr>PowerPoint-Präsentation</vt:lpstr>
      <vt:lpstr>3. Unterrichtshospitation &amp; Nachbesprechung </vt:lpstr>
      <vt:lpstr> 2.1 Beobachtungsschwerpunkte</vt:lpstr>
      <vt:lpstr>PowerPoint-Präsentation</vt:lpstr>
      <vt:lpstr>PowerPoint-Präsentation</vt:lpstr>
      <vt:lpstr>PowerPoint-Präsentation</vt:lpstr>
      <vt:lpstr>PowerPoint-Präsentation</vt:lpstr>
      <vt:lpstr>Gewichte </vt:lpstr>
      <vt:lpstr>PowerPoint-Präsentation</vt:lpstr>
      <vt:lpstr>PowerPoint-Präsentation</vt:lpstr>
      <vt:lpstr>PowerPoint-Präsentation</vt:lpstr>
      <vt:lpstr>PowerPoint-Präsentation</vt:lpstr>
      <vt:lpstr>Das Besondere am Größenbereich Gewicht</vt:lpstr>
      <vt:lpstr>Zeit und Zeitspannen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Besondere an dem Größenbereich Zeit</vt:lpstr>
      <vt:lpstr>Geld </vt:lpstr>
      <vt:lpstr>PowerPoint-Präsentation</vt:lpstr>
      <vt:lpstr>PowerPoint-Präsentation</vt:lpstr>
      <vt:lpstr>Das Besondere am Größenbereich Geldwerte</vt:lpstr>
      <vt:lpstr>PowerPoint-Präsentation</vt:lpstr>
      <vt:lpstr>PowerPoint-Präsentation</vt:lpstr>
      <vt:lpstr>PowerPoint-Präsentation</vt:lpstr>
      <vt:lpstr>7. TPT - Autografensammlung – Feedback – Ausblick </vt:lpstr>
      <vt:lpstr>7. TPT - Autografensammlung – Feedback – Ausblick</vt:lpstr>
      <vt:lpstr>7. TPT - Autografensammlung – Feedback – Ausblick</vt:lpstr>
      <vt:lpstr>7. TPT - Autografensammlung – Feedback – Ausblick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Stützpunkte – Die Bausteine von Größenvorstellung</dc:title>
  <dc:creator>Tiffy</dc:creator>
  <cp:lastModifiedBy>Sabrina Wrage</cp:lastModifiedBy>
  <cp:revision>2352</cp:revision>
  <cp:lastPrinted>2020-02-25T23:03:57Z</cp:lastPrinted>
  <dcterms:created xsi:type="dcterms:W3CDTF">2012-08-08T07:59:10Z</dcterms:created>
  <dcterms:modified xsi:type="dcterms:W3CDTF">2023-04-05T13:47:32Z</dcterms:modified>
</cp:coreProperties>
</file>