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66" r:id="rId2"/>
    <p:sldId id="551" r:id="rId3"/>
    <p:sldId id="257" r:id="rId4"/>
    <p:sldId id="263" r:id="rId5"/>
    <p:sldId id="526" r:id="rId6"/>
    <p:sldId id="264" r:id="rId7"/>
    <p:sldId id="268" r:id="rId8"/>
    <p:sldId id="529" r:id="rId9"/>
    <p:sldId id="379" r:id="rId10"/>
    <p:sldId id="462" r:id="rId11"/>
    <p:sldId id="371" r:id="rId12"/>
    <p:sldId id="570" r:id="rId13"/>
    <p:sldId id="571" r:id="rId14"/>
    <p:sldId id="572" r:id="rId15"/>
    <p:sldId id="573" r:id="rId16"/>
    <p:sldId id="574" r:id="rId17"/>
    <p:sldId id="575" r:id="rId18"/>
    <p:sldId id="576" r:id="rId19"/>
    <p:sldId id="577" r:id="rId20"/>
    <p:sldId id="584" r:id="rId21"/>
    <p:sldId id="591" r:id="rId22"/>
    <p:sldId id="555" r:id="rId23"/>
    <p:sldId id="552" r:id="rId24"/>
    <p:sldId id="553" r:id="rId25"/>
    <p:sldId id="554" r:id="rId26"/>
    <p:sldId id="557" r:id="rId27"/>
    <p:sldId id="558" r:id="rId28"/>
    <p:sldId id="559" r:id="rId29"/>
    <p:sldId id="556" r:id="rId30"/>
    <p:sldId id="260" r:id="rId31"/>
    <p:sldId id="258" r:id="rId32"/>
    <p:sldId id="259" r:id="rId33"/>
    <p:sldId id="560" r:id="rId34"/>
    <p:sldId id="397" r:id="rId35"/>
    <p:sldId id="589" r:id="rId36"/>
    <p:sldId id="287" r:id="rId37"/>
    <p:sldId id="599" r:id="rId38"/>
    <p:sldId id="412" r:id="rId39"/>
    <p:sldId id="413" r:id="rId40"/>
    <p:sldId id="396" r:id="rId41"/>
    <p:sldId id="261" r:id="rId42"/>
    <p:sldId id="352" r:id="rId43"/>
    <p:sldId id="353" r:id="rId44"/>
    <p:sldId id="354" r:id="rId45"/>
    <p:sldId id="361" r:id="rId46"/>
    <p:sldId id="360" r:id="rId47"/>
    <p:sldId id="374" r:id="rId48"/>
    <p:sldId id="562" r:id="rId49"/>
    <p:sldId id="563" r:id="rId50"/>
    <p:sldId id="343" r:id="rId51"/>
    <p:sldId id="351" r:id="rId52"/>
    <p:sldId id="569" r:id="rId53"/>
    <p:sldId id="600" r:id="rId54"/>
    <p:sldId id="469" r:id="rId55"/>
    <p:sldId id="593" r:id="rId56"/>
    <p:sldId id="340" r:id="rId57"/>
    <p:sldId id="594" r:id="rId58"/>
    <p:sldId id="322" r:id="rId59"/>
    <p:sldId id="273" r:id="rId60"/>
    <p:sldId id="564" r:id="rId61"/>
    <p:sldId id="565" r:id="rId62"/>
    <p:sldId id="585" r:id="rId63"/>
    <p:sldId id="586" r:id="rId64"/>
    <p:sldId id="588" r:id="rId65"/>
    <p:sldId id="471" r:id="rId66"/>
    <p:sldId id="580" r:id="rId67"/>
    <p:sldId id="408" r:id="rId68"/>
    <p:sldId id="595" r:id="rId69"/>
    <p:sldId id="602" r:id="rId70"/>
    <p:sldId id="596" r:id="rId71"/>
    <p:sldId id="524" r:id="rId72"/>
    <p:sldId id="525" r:id="rId73"/>
    <p:sldId id="527" r:id="rId74"/>
    <p:sldId id="317" r:id="rId75"/>
    <p:sldId id="376" r:id="rId76"/>
    <p:sldId id="375" r:id="rId77"/>
    <p:sldId id="597" r:id="rId78"/>
  </p:sldIdLst>
  <p:sldSz cx="12192000" cy="6858000"/>
  <p:notesSz cx="6865938" cy="95408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1" autoAdjust="0"/>
  </p:normalViewPr>
  <p:slideViewPr>
    <p:cSldViewPr snapToGrid="0">
      <p:cViewPr varScale="1">
        <p:scale>
          <a:sx n="73" d="100"/>
          <a:sy n="73"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5B3A5-889A-434B-83A6-68364E153175}" type="doc">
      <dgm:prSet loTypeId="urn:microsoft.com/office/officeart/2005/8/layout/gear1" loCatId="process" qsTypeId="urn:microsoft.com/office/officeart/2005/8/quickstyle/3d2#1" qsCatId="3D" csTypeId="urn:microsoft.com/office/officeart/2005/8/colors/accent1_2" csCatId="accent1" phldr="1"/>
      <dgm:spPr/>
      <dgm:t>
        <a:bodyPr/>
        <a:lstStyle/>
        <a:p>
          <a:endParaRPr lang="de-DE"/>
        </a:p>
      </dgm:t>
    </dgm:pt>
    <dgm:pt modelId="{43B7B674-7D6A-45D2-99B2-F74967A41264}" type="pres">
      <dgm:prSet presAssocID="{0195B3A5-889A-434B-83A6-68364E153175}" presName="composite" presStyleCnt="0">
        <dgm:presLayoutVars>
          <dgm:chMax val="3"/>
          <dgm:animLvl val="lvl"/>
          <dgm:resizeHandles val="exact"/>
        </dgm:presLayoutVars>
      </dgm:prSet>
      <dgm:spPr/>
    </dgm:pt>
  </dgm:ptLst>
  <dgm:cxnLst>
    <dgm:cxn modelId="{B2122930-6D40-4F75-A04E-788474785024}" type="presOf" srcId="{0195B3A5-889A-434B-83A6-68364E153175}" destId="{43B7B674-7D6A-45D2-99B2-F74967A41264}"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FDA0A3-5A39-4DD3-BF02-DC1AD29AA32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de-DE"/>
        </a:p>
      </dgm:t>
    </dgm:pt>
    <dgm:pt modelId="{D714D865-C470-4BD9-B7CD-FF5150AD4CF9}">
      <dgm:prSet phldrT="[Text]" custT="1"/>
      <dgm:spPr>
        <a:solidFill>
          <a:srgbClr val="C5D3FF"/>
        </a:solidFill>
      </dgm:spPr>
      <dgm:t>
        <a:bodyPr/>
        <a:lstStyle/>
        <a:p>
          <a:r>
            <a:rPr lang="de-DE" sz="2400" b="1" dirty="0">
              <a:solidFill>
                <a:srgbClr val="C00000"/>
              </a:solidFill>
            </a:rPr>
            <a:t>Lesen</a:t>
          </a:r>
          <a:r>
            <a:rPr lang="de-DE" sz="2500" dirty="0"/>
            <a:t> </a:t>
          </a:r>
        </a:p>
      </dgm:t>
    </dgm:pt>
    <dgm:pt modelId="{7633A4B2-459B-4F2B-9B85-1F12CFD21546}" type="parTrans" cxnId="{B06EC938-88F3-46A9-9556-A5E3C3A13835}">
      <dgm:prSet/>
      <dgm:spPr/>
      <dgm:t>
        <a:bodyPr/>
        <a:lstStyle/>
        <a:p>
          <a:endParaRPr lang="de-DE"/>
        </a:p>
      </dgm:t>
    </dgm:pt>
    <dgm:pt modelId="{E4C0BFA1-B809-40B0-854F-E14F311138ED}" type="sibTrans" cxnId="{B06EC938-88F3-46A9-9556-A5E3C3A13835}">
      <dgm:prSet/>
      <dgm:spPr/>
      <dgm:t>
        <a:bodyPr/>
        <a:lstStyle/>
        <a:p>
          <a:endParaRPr lang="de-DE"/>
        </a:p>
      </dgm:t>
    </dgm:pt>
    <dgm:pt modelId="{E356424A-3831-4566-8CDC-C0EEB59ED1E4}">
      <dgm:prSet phldrT="[Text]" custT="1"/>
      <dgm:spPr>
        <a:solidFill>
          <a:srgbClr val="C5D3FF"/>
        </a:solidFill>
      </dgm:spPr>
      <dgm:t>
        <a:bodyPr/>
        <a:lstStyle/>
        <a:p>
          <a:r>
            <a:rPr lang="de-DE" sz="2800" dirty="0">
              <a:solidFill>
                <a:schemeClr val="tx1"/>
              </a:solidFill>
            </a:rPr>
            <a:t>Wortschatz</a:t>
          </a:r>
        </a:p>
      </dgm:t>
    </dgm:pt>
    <dgm:pt modelId="{2FAAD279-E0F1-42A7-B375-4D1F6C6237B3}" type="parTrans" cxnId="{34C40CC8-8916-42EB-8F4F-3ACAD42FD436}">
      <dgm:prSet/>
      <dgm:spPr/>
      <dgm:t>
        <a:bodyPr/>
        <a:lstStyle/>
        <a:p>
          <a:endParaRPr lang="de-DE"/>
        </a:p>
      </dgm:t>
    </dgm:pt>
    <dgm:pt modelId="{D389C5FE-2503-4BE3-A053-509049F213B9}" type="sibTrans" cxnId="{34C40CC8-8916-42EB-8F4F-3ACAD42FD436}">
      <dgm:prSet/>
      <dgm:spPr/>
      <dgm:t>
        <a:bodyPr/>
        <a:lstStyle/>
        <a:p>
          <a:endParaRPr lang="de-DE"/>
        </a:p>
      </dgm:t>
    </dgm:pt>
    <dgm:pt modelId="{139B5B3D-E726-408E-96FB-12518022ED72}">
      <dgm:prSet phldrT="[Text]" custT="1"/>
      <dgm:spPr>
        <a:solidFill>
          <a:srgbClr val="C5D3FF"/>
        </a:solidFill>
      </dgm:spPr>
      <dgm:t>
        <a:bodyPr/>
        <a:lstStyle/>
        <a:p>
          <a:r>
            <a:rPr lang="de-DE" sz="2800" dirty="0">
              <a:solidFill>
                <a:schemeClr val="tx1"/>
              </a:solidFill>
            </a:rPr>
            <a:t>Phonetik</a:t>
          </a:r>
        </a:p>
      </dgm:t>
    </dgm:pt>
    <dgm:pt modelId="{62ED411F-AA2F-482A-A1FB-B1B779C94A91}" type="parTrans" cxnId="{3DB15FEE-3005-40BF-83B0-BED02C53CF67}">
      <dgm:prSet/>
      <dgm:spPr/>
      <dgm:t>
        <a:bodyPr/>
        <a:lstStyle/>
        <a:p>
          <a:endParaRPr lang="de-DE"/>
        </a:p>
      </dgm:t>
    </dgm:pt>
    <dgm:pt modelId="{FBA91409-C2D7-4996-87FE-A927F830CD4B}" type="sibTrans" cxnId="{3DB15FEE-3005-40BF-83B0-BED02C53CF67}">
      <dgm:prSet/>
      <dgm:spPr/>
      <dgm:t>
        <a:bodyPr/>
        <a:lstStyle/>
        <a:p>
          <a:endParaRPr lang="de-DE"/>
        </a:p>
      </dgm:t>
    </dgm:pt>
    <dgm:pt modelId="{B8166DB3-C344-46AA-9C4D-D1F2C1FE1CB1}">
      <dgm:prSet phldrT="[Text]" custT="1"/>
      <dgm:spPr>
        <a:solidFill>
          <a:srgbClr val="C5D3FF"/>
        </a:solidFill>
      </dgm:spPr>
      <dgm:t>
        <a:bodyPr/>
        <a:lstStyle/>
        <a:p>
          <a:r>
            <a:rPr lang="de-DE" sz="2400" dirty="0">
              <a:solidFill>
                <a:schemeClr val="tx1"/>
              </a:solidFill>
            </a:rPr>
            <a:t>Schriftsprach-erwerb</a:t>
          </a:r>
        </a:p>
      </dgm:t>
    </dgm:pt>
    <dgm:pt modelId="{2A7C2B0F-21E5-4D63-9D50-F1571A14059E}" type="parTrans" cxnId="{9412D85D-FC66-47A2-AC18-C519517BA6BD}">
      <dgm:prSet/>
      <dgm:spPr/>
      <dgm:t>
        <a:bodyPr/>
        <a:lstStyle/>
        <a:p>
          <a:endParaRPr lang="de-DE"/>
        </a:p>
      </dgm:t>
    </dgm:pt>
    <dgm:pt modelId="{2DDD2BE3-C1F9-41BF-9F87-619A47C6558D}" type="sibTrans" cxnId="{9412D85D-FC66-47A2-AC18-C519517BA6BD}">
      <dgm:prSet/>
      <dgm:spPr/>
      <dgm:t>
        <a:bodyPr/>
        <a:lstStyle/>
        <a:p>
          <a:endParaRPr lang="de-DE"/>
        </a:p>
      </dgm:t>
    </dgm:pt>
    <dgm:pt modelId="{40586211-D882-43DA-90E5-9E29B913F79B}">
      <dgm:prSet phldrT="[Text]" custT="1"/>
      <dgm:spPr>
        <a:solidFill>
          <a:srgbClr val="C5D3FF"/>
        </a:solidFill>
      </dgm:spPr>
      <dgm:t>
        <a:bodyPr/>
        <a:lstStyle/>
        <a:p>
          <a:r>
            <a:rPr lang="de-DE" sz="2400" dirty="0">
              <a:solidFill>
                <a:schemeClr val="tx1"/>
              </a:solidFill>
            </a:rPr>
            <a:t>Sprach-reflexion</a:t>
          </a:r>
        </a:p>
      </dgm:t>
    </dgm:pt>
    <dgm:pt modelId="{0D5CD64F-1A99-4641-BA45-5AE3723F6B2F}" type="parTrans" cxnId="{A6226F73-E2C3-4BD3-9D86-43542B811B51}">
      <dgm:prSet/>
      <dgm:spPr/>
      <dgm:t>
        <a:bodyPr/>
        <a:lstStyle/>
        <a:p>
          <a:endParaRPr lang="de-DE"/>
        </a:p>
      </dgm:t>
    </dgm:pt>
    <dgm:pt modelId="{AE55E6FA-216F-4E26-9B16-3C36283E8F4E}" type="sibTrans" cxnId="{A6226F73-E2C3-4BD3-9D86-43542B811B51}">
      <dgm:prSet/>
      <dgm:spPr/>
      <dgm:t>
        <a:bodyPr/>
        <a:lstStyle/>
        <a:p>
          <a:endParaRPr lang="de-DE"/>
        </a:p>
      </dgm:t>
    </dgm:pt>
    <dgm:pt modelId="{AEB358A6-8706-4308-AB20-3ECF6E75D0E1}" type="pres">
      <dgm:prSet presAssocID="{C5FDA0A3-5A39-4DD3-BF02-DC1AD29AA325}" presName="cycle" presStyleCnt="0">
        <dgm:presLayoutVars>
          <dgm:chMax val="1"/>
          <dgm:dir/>
          <dgm:animLvl val="ctr"/>
          <dgm:resizeHandles val="exact"/>
        </dgm:presLayoutVars>
      </dgm:prSet>
      <dgm:spPr/>
    </dgm:pt>
    <dgm:pt modelId="{7837EFBA-6B3C-4A1A-861F-88508D81F4FC}" type="pres">
      <dgm:prSet presAssocID="{D714D865-C470-4BD9-B7CD-FF5150AD4CF9}" presName="centerShape" presStyleLbl="node0" presStyleIdx="0" presStyleCnt="1" custScaleX="118015" custScaleY="152004"/>
      <dgm:spPr/>
    </dgm:pt>
    <dgm:pt modelId="{6334BF1E-E6F2-4D00-8161-CB32348A1221}" type="pres">
      <dgm:prSet presAssocID="{2FAAD279-E0F1-42A7-B375-4D1F6C6237B3}" presName="Name9" presStyleLbl="parChTrans1D2" presStyleIdx="0" presStyleCnt="4"/>
      <dgm:spPr/>
    </dgm:pt>
    <dgm:pt modelId="{831BE660-406A-4A58-ABAE-626C6AEA69E6}" type="pres">
      <dgm:prSet presAssocID="{2FAAD279-E0F1-42A7-B375-4D1F6C6237B3}" presName="connTx" presStyleLbl="parChTrans1D2" presStyleIdx="0" presStyleCnt="4"/>
      <dgm:spPr/>
    </dgm:pt>
    <dgm:pt modelId="{0E1D16BD-9F99-4947-A550-3A09A7434F67}" type="pres">
      <dgm:prSet presAssocID="{E356424A-3831-4566-8CDC-C0EEB59ED1E4}" presName="node" presStyleLbl="node1" presStyleIdx="0" presStyleCnt="4" custScaleX="214279">
        <dgm:presLayoutVars>
          <dgm:bulletEnabled val="1"/>
        </dgm:presLayoutVars>
      </dgm:prSet>
      <dgm:spPr/>
    </dgm:pt>
    <dgm:pt modelId="{6E4BC80E-F44D-42DE-9CEC-A42683378E32}" type="pres">
      <dgm:prSet presAssocID="{62ED411F-AA2F-482A-A1FB-B1B779C94A91}" presName="Name9" presStyleLbl="parChTrans1D2" presStyleIdx="1" presStyleCnt="4"/>
      <dgm:spPr/>
    </dgm:pt>
    <dgm:pt modelId="{94DDE0DB-5C2F-4845-95AC-7491C616C858}" type="pres">
      <dgm:prSet presAssocID="{62ED411F-AA2F-482A-A1FB-B1B779C94A91}" presName="connTx" presStyleLbl="parChTrans1D2" presStyleIdx="1" presStyleCnt="4"/>
      <dgm:spPr/>
    </dgm:pt>
    <dgm:pt modelId="{18B1C833-B5E6-4DF9-A349-94E5A891EC52}" type="pres">
      <dgm:prSet presAssocID="{139B5B3D-E726-408E-96FB-12518022ED72}" presName="node" presStyleLbl="node1" presStyleIdx="1" presStyleCnt="4" custScaleX="181077" custScaleY="205573" custRadScaleRad="124129" custRadScaleInc="-3648">
        <dgm:presLayoutVars>
          <dgm:bulletEnabled val="1"/>
        </dgm:presLayoutVars>
      </dgm:prSet>
      <dgm:spPr/>
    </dgm:pt>
    <dgm:pt modelId="{B8FBC080-CEAD-406D-818E-43E0F45A6823}" type="pres">
      <dgm:prSet presAssocID="{2A7C2B0F-21E5-4D63-9D50-F1571A14059E}" presName="Name9" presStyleLbl="parChTrans1D2" presStyleIdx="2" presStyleCnt="4"/>
      <dgm:spPr/>
    </dgm:pt>
    <dgm:pt modelId="{85E9EED6-ABE9-4032-A0C5-77102929C07A}" type="pres">
      <dgm:prSet presAssocID="{2A7C2B0F-21E5-4D63-9D50-F1571A14059E}" presName="connTx" presStyleLbl="parChTrans1D2" presStyleIdx="2" presStyleCnt="4"/>
      <dgm:spPr/>
    </dgm:pt>
    <dgm:pt modelId="{E28B3960-70B3-4D3B-B5CC-E7E9F12D98E7}" type="pres">
      <dgm:prSet presAssocID="{B8166DB3-C344-46AA-9C4D-D1F2C1FE1CB1}" presName="node" presStyleLbl="node1" presStyleIdx="2" presStyleCnt="4" custScaleX="213917" custRadScaleRad="102606" custRadScaleInc="-5112">
        <dgm:presLayoutVars>
          <dgm:bulletEnabled val="1"/>
        </dgm:presLayoutVars>
      </dgm:prSet>
      <dgm:spPr/>
    </dgm:pt>
    <dgm:pt modelId="{1E13C664-CCFE-4315-8800-E9FD72AF9888}" type="pres">
      <dgm:prSet presAssocID="{0D5CD64F-1A99-4641-BA45-5AE3723F6B2F}" presName="Name9" presStyleLbl="parChTrans1D2" presStyleIdx="3" presStyleCnt="4"/>
      <dgm:spPr/>
    </dgm:pt>
    <dgm:pt modelId="{D6F26BA8-7C4C-4121-BECC-7BDE36B1AF88}" type="pres">
      <dgm:prSet presAssocID="{0D5CD64F-1A99-4641-BA45-5AE3723F6B2F}" presName="connTx" presStyleLbl="parChTrans1D2" presStyleIdx="3" presStyleCnt="4"/>
      <dgm:spPr/>
    </dgm:pt>
    <dgm:pt modelId="{2ED35F49-1042-4B7B-9A2F-1A945F225994}" type="pres">
      <dgm:prSet presAssocID="{40586211-D882-43DA-90E5-9E29B913F79B}" presName="node" presStyleLbl="node1" presStyleIdx="3" presStyleCnt="4" custScaleX="154328" custScaleY="189503" custRadScaleRad="119926" custRadScaleInc="-3462">
        <dgm:presLayoutVars>
          <dgm:bulletEnabled val="1"/>
        </dgm:presLayoutVars>
      </dgm:prSet>
      <dgm:spPr/>
    </dgm:pt>
  </dgm:ptLst>
  <dgm:cxnLst>
    <dgm:cxn modelId="{968F2904-2FC4-41B7-956D-E96820FFE8EE}" type="presOf" srcId="{2FAAD279-E0F1-42A7-B375-4D1F6C6237B3}" destId="{831BE660-406A-4A58-ABAE-626C6AEA69E6}" srcOrd="1" destOrd="0" presId="urn:microsoft.com/office/officeart/2005/8/layout/radial1"/>
    <dgm:cxn modelId="{194B5C04-936A-4288-A0B1-2D27C0D3A67C}" type="presOf" srcId="{2A7C2B0F-21E5-4D63-9D50-F1571A14059E}" destId="{B8FBC080-CEAD-406D-818E-43E0F45A6823}" srcOrd="0" destOrd="0" presId="urn:microsoft.com/office/officeart/2005/8/layout/radial1"/>
    <dgm:cxn modelId="{92298005-39F6-4FFB-966C-5841E14250D7}" type="presOf" srcId="{E356424A-3831-4566-8CDC-C0EEB59ED1E4}" destId="{0E1D16BD-9F99-4947-A550-3A09A7434F67}" srcOrd="0" destOrd="0" presId="urn:microsoft.com/office/officeart/2005/8/layout/radial1"/>
    <dgm:cxn modelId="{C2EE7C17-8B78-4EF4-9301-90D5E5E75386}" type="presOf" srcId="{2A7C2B0F-21E5-4D63-9D50-F1571A14059E}" destId="{85E9EED6-ABE9-4032-A0C5-77102929C07A}" srcOrd="1" destOrd="0" presId="urn:microsoft.com/office/officeart/2005/8/layout/radial1"/>
    <dgm:cxn modelId="{B06EC938-88F3-46A9-9556-A5E3C3A13835}" srcId="{C5FDA0A3-5A39-4DD3-BF02-DC1AD29AA325}" destId="{D714D865-C470-4BD9-B7CD-FF5150AD4CF9}" srcOrd="0" destOrd="0" parTransId="{7633A4B2-459B-4F2B-9B85-1F12CFD21546}" sibTransId="{E4C0BFA1-B809-40B0-854F-E14F311138ED}"/>
    <dgm:cxn modelId="{9412D85D-FC66-47A2-AC18-C519517BA6BD}" srcId="{D714D865-C470-4BD9-B7CD-FF5150AD4CF9}" destId="{B8166DB3-C344-46AA-9C4D-D1F2C1FE1CB1}" srcOrd="2" destOrd="0" parTransId="{2A7C2B0F-21E5-4D63-9D50-F1571A14059E}" sibTransId="{2DDD2BE3-C1F9-41BF-9F87-619A47C6558D}"/>
    <dgm:cxn modelId="{96B93E6C-7F7D-468C-A1EE-C67A2293132C}" type="presOf" srcId="{C5FDA0A3-5A39-4DD3-BF02-DC1AD29AA325}" destId="{AEB358A6-8706-4308-AB20-3ECF6E75D0E1}" srcOrd="0" destOrd="0" presId="urn:microsoft.com/office/officeart/2005/8/layout/radial1"/>
    <dgm:cxn modelId="{8056EE4C-20EB-4A2B-9329-CC677CD0A2CB}" type="presOf" srcId="{B8166DB3-C344-46AA-9C4D-D1F2C1FE1CB1}" destId="{E28B3960-70B3-4D3B-B5CC-E7E9F12D98E7}" srcOrd="0" destOrd="0" presId="urn:microsoft.com/office/officeart/2005/8/layout/radial1"/>
    <dgm:cxn modelId="{C82E316D-0E51-4583-8EC1-3E9185FC50B4}" type="presOf" srcId="{40586211-D882-43DA-90E5-9E29B913F79B}" destId="{2ED35F49-1042-4B7B-9A2F-1A945F225994}" srcOrd="0" destOrd="0" presId="urn:microsoft.com/office/officeart/2005/8/layout/radial1"/>
    <dgm:cxn modelId="{A6226F73-E2C3-4BD3-9D86-43542B811B51}" srcId="{D714D865-C470-4BD9-B7CD-FF5150AD4CF9}" destId="{40586211-D882-43DA-90E5-9E29B913F79B}" srcOrd="3" destOrd="0" parTransId="{0D5CD64F-1A99-4641-BA45-5AE3723F6B2F}" sibTransId="{AE55E6FA-216F-4E26-9B16-3C36283E8F4E}"/>
    <dgm:cxn modelId="{16603A74-E250-424B-821D-86DF770DAC2B}" type="presOf" srcId="{0D5CD64F-1A99-4641-BA45-5AE3723F6B2F}" destId="{1E13C664-CCFE-4315-8800-E9FD72AF9888}" srcOrd="0" destOrd="0" presId="urn:microsoft.com/office/officeart/2005/8/layout/radial1"/>
    <dgm:cxn modelId="{93B61855-7DBE-4D32-B7CE-9E1A591715BD}" type="presOf" srcId="{62ED411F-AA2F-482A-A1FB-B1B779C94A91}" destId="{94DDE0DB-5C2F-4845-95AC-7491C616C858}" srcOrd="1" destOrd="0" presId="urn:microsoft.com/office/officeart/2005/8/layout/radial1"/>
    <dgm:cxn modelId="{D2A330A4-E543-4814-AF69-AE897C1B3681}" type="presOf" srcId="{2FAAD279-E0F1-42A7-B375-4D1F6C6237B3}" destId="{6334BF1E-E6F2-4D00-8161-CB32348A1221}" srcOrd="0" destOrd="0" presId="urn:microsoft.com/office/officeart/2005/8/layout/radial1"/>
    <dgm:cxn modelId="{298B9FAC-09C8-4826-9FC6-3B9398CD4C88}" type="presOf" srcId="{139B5B3D-E726-408E-96FB-12518022ED72}" destId="{18B1C833-B5E6-4DF9-A349-94E5A891EC52}" srcOrd="0" destOrd="0" presId="urn:microsoft.com/office/officeart/2005/8/layout/radial1"/>
    <dgm:cxn modelId="{51E14DBD-3A0B-4AE4-9CBC-206A1382BC47}" type="presOf" srcId="{D714D865-C470-4BD9-B7CD-FF5150AD4CF9}" destId="{7837EFBA-6B3C-4A1A-861F-88508D81F4FC}" srcOrd="0" destOrd="0" presId="urn:microsoft.com/office/officeart/2005/8/layout/radial1"/>
    <dgm:cxn modelId="{34C40CC8-8916-42EB-8F4F-3ACAD42FD436}" srcId="{D714D865-C470-4BD9-B7CD-FF5150AD4CF9}" destId="{E356424A-3831-4566-8CDC-C0EEB59ED1E4}" srcOrd="0" destOrd="0" parTransId="{2FAAD279-E0F1-42A7-B375-4D1F6C6237B3}" sibTransId="{D389C5FE-2503-4BE3-A053-509049F213B9}"/>
    <dgm:cxn modelId="{513431CE-875D-4FCB-9EB5-12BC72A36C6E}" type="presOf" srcId="{0D5CD64F-1A99-4641-BA45-5AE3723F6B2F}" destId="{D6F26BA8-7C4C-4121-BECC-7BDE36B1AF88}" srcOrd="1" destOrd="0" presId="urn:microsoft.com/office/officeart/2005/8/layout/radial1"/>
    <dgm:cxn modelId="{CEE15DDA-8D3D-46E4-A37D-0B7ECAD8E4C4}" type="presOf" srcId="{62ED411F-AA2F-482A-A1FB-B1B779C94A91}" destId="{6E4BC80E-F44D-42DE-9CEC-A42683378E32}" srcOrd="0" destOrd="0" presId="urn:microsoft.com/office/officeart/2005/8/layout/radial1"/>
    <dgm:cxn modelId="{3DB15FEE-3005-40BF-83B0-BED02C53CF67}" srcId="{D714D865-C470-4BD9-B7CD-FF5150AD4CF9}" destId="{139B5B3D-E726-408E-96FB-12518022ED72}" srcOrd="1" destOrd="0" parTransId="{62ED411F-AA2F-482A-A1FB-B1B779C94A91}" sibTransId="{FBA91409-C2D7-4996-87FE-A927F830CD4B}"/>
    <dgm:cxn modelId="{54A87669-70EE-4888-8B8E-478217765A42}" type="presParOf" srcId="{AEB358A6-8706-4308-AB20-3ECF6E75D0E1}" destId="{7837EFBA-6B3C-4A1A-861F-88508D81F4FC}" srcOrd="0" destOrd="0" presId="urn:microsoft.com/office/officeart/2005/8/layout/radial1"/>
    <dgm:cxn modelId="{8F904AFA-D7BF-4952-840C-A24D53ED9BA3}" type="presParOf" srcId="{AEB358A6-8706-4308-AB20-3ECF6E75D0E1}" destId="{6334BF1E-E6F2-4D00-8161-CB32348A1221}" srcOrd="1" destOrd="0" presId="urn:microsoft.com/office/officeart/2005/8/layout/radial1"/>
    <dgm:cxn modelId="{520244B7-56F7-49CC-83FA-3AEEFD916BE1}" type="presParOf" srcId="{6334BF1E-E6F2-4D00-8161-CB32348A1221}" destId="{831BE660-406A-4A58-ABAE-626C6AEA69E6}" srcOrd="0" destOrd="0" presId="urn:microsoft.com/office/officeart/2005/8/layout/radial1"/>
    <dgm:cxn modelId="{99E99541-F358-4160-8B9E-F10E50617809}" type="presParOf" srcId="{AEB358A6-8706-4308-AB20-3ECF6E75D0E1}" destId="{0E1D16BD-9F99-4947-A550-3A09A7434F67}" srcOrd="2" destOrd="0" presId="urn:microsoft.com/office/officeart/2005/8/layout/radial1"/>
    <dgm:cxn modelId="{C3686F93-41B8-4103-8576-A253E8EEE903}" type="presParOf" srcId="{AEB358A6-8706-4308-AB20-3ECF6E75D0E1}" destId="{6E4BC80E-F44D-42DE-9CEC-A42683378E32}" srcOrd="3" destOrd="0" presId="urn:microsoft.com/office/officeart/2005/8/layout/radial1"/>
    <dgm:cxn modelId="{CD27D370-4FA4-4161-B2AF-76560AAA1D6F}" type="presParOf" srcId="{6E4BC80E-F44D-42DE-9CEC-A42683378E32}" destId="{94DDE0DB-5C2F-4845-95AC-7491C616C858}" srcOrd="0" destOrd="0" presId="urn:microsoft.com/office/officeart/2005/8/layout/radial1"/>
    <dgm:cxn modelId="{887C7311-DC4E-4163-9B34-B91C4441818E}" type="presParOf" srcId="{AEB358A6-8706-4308-AB20-3ECF6E75D0E1}" destId="{18B1C833-B5E6-4DF9-A349-94E5A891EC52}" srcOrd="4" destOrd="0" presId="urn:microsoft.com/office/officeart/2005/8/layout/radial1"/>
    <dgm:cxn modelId="{EE234A84-37BE-4BD5-91AC-4E35F6083C07}" type="presParOf" srcId="{AEB358A6-8706-4308-AB20-3ECF6E75D0E1}" destId="{B8FBC080-CEAD-406D-818E-43E0F45A6823}" srcOrd="5" destOrd="0" presId="urn:microsoft.com/office/officeart/2005/8/layout/radial1"/>
    <dgm:cxn modelId="{88E87298-C08C-4A30-9FF8-0F4E49585C59}" type="presParOf" srcId="{B8FBC080-CEAD-406D-818E-43E0F45A6823}" destId="{85E9EED6-ABE9-4032-A0C5-77102929C07A}" srcOrd="0" destOrd="0" presId="urn:microsoft.com/office/officeart/2005/8/layout/radial1"/>
    <dgm:cxn modelId="{D9E2A158-13D7-4386-8FCB-6A47328B95C5}" type="presParOf" srcId="{AEB358A6-8706-4308-AB20-3ECF6E75D0E1}" destId="{E28B3960-70B3-4D3B-B5CC-E7E9F12D98E7}" srcOrd="6" destOrd="0" presId="urn:microsoft.com/office/officeart/2005/8/layout/radial1"/>
    <dgm:cxn modelId="{41744EC5-01FF-476B-9E2D-1FE6378A0E34}" type="presParOf" srcId="{AEB358A6-8706-4308-AB20-3ECF6E75D0E1}" destId="{1E13C664-CCFE-4315-8800-E9FD72AF9888}" srcOrd="7" destOrd="0" presId="urn:microsoft.com/office/officeart/2005/8/layout/radial1"/>
    <dgm:cxn modelId="{62D19F3A-84F3-4707-88F5-BE55096BCA89}" type="presParOf" srcId="{1E13C664-CCFE-4315-8800-E9FD72AF9888}" destId="{D6F26BA8-7C4C-4121-BECC-7BDE36B1AF88}" srcOrd="0" destOrd="0" presId="urn:microsoft.com/office/officeart/2005/8/layout/radial1"/>
    <dgm:cxn modelId="{30E34590-FDC6-4B00-95F1-F8B8738A3877}" type="presParOf" srcId="{AEB358A6-8706-4308-AB20-3ECF6E75D0E1}" destId="{2ED35F49-1042-4B7B-9A2F-1A945F225994}"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7EFBA-6B3C-4A1A-861F-88508D81F4FC}">
      <dsp:nvSpPr>
        <dsp:cNvPr id="0" name=""/>
        <dsp:cNvSpPr/>
      </dsp:nvSpPr>
      <dsp:spPr>
        <a:xfrm>
          <a:off x="3262021" y="1181269"/>
          <a:ext cx="1321003" cy="1701460"/>
        </a:xfrm>
        <a:prstGeom prst="ellipse">
          <a:avLst/>
        </a:prstGeom>
        <a:solidFill>
          <a:srgbClr val="C5D3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b="1" kern="1200" dirty="0">
              <a:solidFill>
                <a:srgbClr val="C00000"/>
              </a:solidFill>
            </a:rPr>
            <a:t>Lesen</a:t>
          </a:r>
          <a:r>
            <a:rPr lang="de-DE" sz="2500" kern="1200" dirty="0"/>
            <a:t> </a:t>
          </a:r>
        </a:p>
      </dsp:txBody>
      <dsp:txXfrm>
        <a:off x="3455477" y="1430442"/>
        <a:ext cx="934091" cy="1203114"/>
      </dsp:txXfrm>
    </dsp:sp>
    <dsp:sp modelId="{6334BF1E-E6F2-4D00-8161-CB32348A1221}">
      <dsp:nvSpPr>
        <dsp:cNvPr id="0" name=""/>
        <dsp:cNvSpPr/>
      </dsp:nvSpPr>
      <dsp:spPr>
        <a:xfrm rot="16200000">
          <a:off x="3898893" y="1145039"/>
          <a:ext cx="47259" cy="25201"/>
        </a:xfrm>
        <a:custGeom>
          <a:avLst/>
          <a:gdLst/>
          <a:ahLst/>
          <a:cxnLst/>
          <a:rect l="0" t="0" r="0" b="0"/>
          <a:pathLst>
            <a:path>
              <a:moveTo>
                <a:pt x="0" y="12600"/>
              </a:moveTo>
              <a:lnTo>
                <a:pt x="47259" y="126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921342" y="1156458"/>
        <a:ext cx="2362" cy="2362"/>
      </dsp:txXfrm>
    </dsp:sp>
    <dsp:sp modelId="{0E1D16BD-9F99-4947-A550-3A09A7434F67}">
      <dsp:nvSpPr>
        <dsp:cNvPr id="0" name=""/>
        <dsp:cNvSpPr/>
      </dsp:nvSpPr>
      <dsp:spPr>
        <a:xfrm>
          <a:off x="2723255" y="14657"/>
          <a:ext cx="2398536" cy="1119352"/>
        </a:xfrm>
        <a:prstGeom prst="ellipse">
          <a:avLst/>
        </a:prstGeom>
        <a:solidFill>
          <a:srgbClr val="C5D3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Wortschatz</a:t>
          </a:r>
        </a:p>
      </dsp:txBody>
      <dsp:txXfrm>
        <a:off x="3074512" y="178582"/>
        <a:ext cx="1696022" cy="791502"/>
      </dsp:txXfrm>
    </dsp:sp>
    <dsp:sp modelId="{6E4BC80E-F44D-42DE-9CEC-A42683378E32}">
      <dsp:nvSpPr>
        <dsp:cNvPr id="0" name=""/>
        <dsp:cNvSpPr/>
      </dsp:nvSpPr>
      <dsp:spPr>
        <a:xfrm rot="21501504">
          <a:off x="4582834" y="1998537"/>
          <a:ext cx="135238" cy="25201"/>
        </a:xfrm>
        <a:custGeom>
          <a:avLst/>
          <a:gdLst/>
          <a:ahLst/>
          <a:cxnLst/>
          <a:rect l="0" t="0" r="0" b="0"/>
          <a:pathLst>
            <a:path>
              <a:moveTo>
                <a:pt x="0" y="12600"/>
              </a:moveTo>
              <a:lnTo>
                <a:pt x="135238" y="126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647072" y="2007757"/>
        <a:ext cx="6761" cy="6761"/>
      </dsp:txXfrm>
    </dsp:sp>
    <dsp:sp modelId="{18B1C833-B5E6-4DF9-A349-94E5A891EC52}">
      <dsp:nvSpPr>
        <dsp:cNvPr id="0" name=""/>
        <dsp:cNvSpPr/>
      </dsp:nvSpPr>
      <dsp:spPr>
        <a:xfrm>
          <a:off x="4717722" y="829622"/>
          <a:ext cx="2026889" cy="2301086"/>
        </a:xfrm>
        <a:prstGeom prst="ellipse">
          <a:avLst/>
        </a:prstGeom>
        <a:solidFill>
          <a:srgbClr val="C5D3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Phonetik</a:t>
          </a:r>
        </a:p>
      </dsp:txBody>
      <dsp:txXfrm>
        <a:off x="5014553" y="1166608"/>
        <a:ext cx="1433227" cy="1627114"/>
      </dsp:txXfrm>
    </dsp:sp>
    <dsp:sp modelId="{B8FBC080-CEAD-406D-818E-43E0F45A6823}">
      <dsp:nvSpPr>
        <dsp:cNvPr id="0" name=""/>
        <dsp:cNvSpPr/>
      </dsp:nvSpPr>
      <dsp:spPr>
        <a:xfrm rot="5259904">
          <a:off x="3926831" y="2900553"/>
          <a:ext cx="63242" cy="25201"/>
        </a:xfrm>
        <a:custGeom>
          <a:avLst/>
          <a:gdLst/>
          <a:ahLst/>
          <a:cxnLst/>
          <a:rect l="0" t="0" r="0" b="0"/>
          <a:pathLst>
            <a:path>
              <a:moveTo>
                <a:pt x="0" y="12600"/>
              </a:moveTo>
              <a:lnTo>
                <a:pt x="63242" y="126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956871" y="2911573"/>
        <a:ext cx="3162" cy="3162"/>
      </dsp:txXfrm>
    </dsp:sp>
    <dsp:sp modelId="{E28B3960-70B3-4D3B-B5CC-E7E9F12D98E7}">
      <dsp:nvSpPr>
        <dsp:cNvPr id="0" name=""/>
        <dsp:cNvSpPr/>
      </dsp:nvSpPr>
      <dsp:spPr>
        <a:xfrm>
          <a:off x="2785314" y="2944647"/>
          <a:ext cx="2394484" cy="1119352"/>
        </a:xfrm>
        <a:prstGeom prst="ellipse">
          <a:avLst/>
        </a:prstGeom>
        <a:solidFill>
          <a:srgbClr val="C5D3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solidFill>
            </a:rPr>
            <a:t>Schriftsprach-erwerb</a:t>
          </a:r>
        </a:p>
      </dsp:txBody>
      <dsp:txXfrm>
        <a:off x="3135978" y="3108572"/>
        <a:ext cx="1693156" cy="791502"/>
      </dsp:txXfrm>
    </dsp:sp>
    <dsp:sp modelId="{1E13C664-CCFE-4315-8800-E9FD72AF9888}">
      <dsp:nvSpPr>
        <dsp:cNvPr id="0" name=""/>
        <dsp:cNvSpPr/>
      </dsp:nvSpPr>
      <dsp:spPr>
        <a:xfrm rot="10706526">
          <a:off x="3038533" y="2040399"/>
          <a:ext cx="223677" cy="25201"/>
        </a:xfrm>
        <a:custGeom>
          <a:avLst/>
          <a:gdLst/>
          <a:ahLst/>
          <a:cxnLst/>
          <a:rect l="0" t="0" r="0" b="0"/>
          <a:pathLst>
            <a:path>
              <a:moveTo>
                <a:pt x="0" y="12600"/>
              </a:moveTo>
              <a:lnTo>
                <a:pt x="223677" y="126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144779" y="2047408"/>
        <a:ext cx="11183" cy="11183"/>
      </dsp:txXfrm>
    </dsp:sp>
    <dsp:sp modelId="{2ED35F49-1042-4B7B-9A2F-1A945F225994}">
      <dsp:nvSpPr>
        <dsp:cNvPr id="0" name=""/>
        <dsp:cNvSpPr/>
      </dsp:nvSpPr>
      <dsp:spPr>
        <a:xfrm>
          <a:off x="1311312" y="1018923"/>
          <a:ext cx="1727474" cy="2121206"/>
        </a:xfrm>
        <a:prstGeom prst="ellipse">
          <a:avLst/>
        </a:prstGeom>
        <a:solidFill>
          <a:srgbClr val="C5D3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solidFill>
            </a:rPr>
            <a:t>Sprach-reflexion</a:t>
          </a:r>
        </a:p>
      </dsp:txBody>
      <dsp:txXfrm>
        <a:off x="1564295" y="1329566"/>
        <a:ext cx="1221508" cy="149992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de-DE"/>
          </a:p>
        </p:txBody>
      </p:sp>
      <p:sp>
        <p:nvSpPr>
          <p:cNvPr id="3" name="Datumsplatzhalt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3E2F4372-BBA8-484A-9D8F-AD9A0D550A0A}" type="datetimeFigureOut">
              <a:rPr lang="de-DE" smtClean="0"/>
              <a:t>29.01.2026</a:t>
            </a:fld>
            <a:endParaRPr lang="de-DE"/>
          </a:p>
        </p:txBody>
      </p:sp>
      <p:sp>
        <p:nvSpPr>
          <p:cNvPr id="4" name="Folienbildplatzhalt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de-DE"/>
          </a:p>
        </p:txBody>
      </p:sp>
      <p:sp>
        <p:nvSpPr>
          <p:cNvPr id="5" name="Notizenplatzhalt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de-DE"/>
          </a:p>
        </p:txBody>
      </p:sp>
      <p:sp>
        <p:nvSpPr>
          <p:cNvPr id="7" name="Foliennummernplatzhalt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EDFFC883-AC31-466E-93C5-4041CFD573F1}" type="slidenum">
              <a:rPr lang="de-DE" smtClean="0"/>
              <a:t>‹Nr.›</a:t>
            </a:fld>
            <a:endParaRPr lang="de-DE"/>
          </a:p>
        </p:txBody>
      </p:sp>
    </p:spTree>
    <p:extLst>
      <p:ext uri="{BB962C8B-B14F-4D97-AF65-F5344CB8AC3E}">
        <p14:creationId xmlns:p14="http://schemas.microsoft.com/office/powerpoint/2010/main" val="52077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Eventuell</a:t>
            </a:r>
            <a:r>
              <a:rPr lang="de-DE"/>
              <a:t>: </a:t>
            </a:r>
            <a:r>
              <a:rPr lang="de-DE" dirty="0"/>
              <a:t>V</a:t>
            </a:r>
            <a:r>
              <a:rPr lang="de-DE"/>
              <a:t>isitenkarte </a:t>
            </a:r>
            <a:r>
              <a:rPr lang="de-DE" dirty="0"/>
              <a:t>Lesesozialisation?</a:t>
            </a:r>
          </a:p>
        </p:txBody>
      </p:sp>
      <p:sp>
        <p:nvSpPr>
          <p:cNvPr id="4" name="Foliennummernplatzhalter 3"/>
          <p:cNvSpPr>
            <a:spLocks noGrp="1"/>
          </p:cNvSpPr>
          <p:nvPr>
            <p:ph type="sldNum" sz="quarter" idx="5"/>
          </p:nvPr>
        </p:nvSpPr>
        <p:spPr/>
        <p:txBody>
          <a:bodyPr/>
          <a:lstStyle/>
          <a:p>
            <a:fld id="{EDFFC883-AC31-466E-93C5-4041CFD573F1}" type="slidenum">
              <a:rPr lang="de-DE" smtClean="0"/>
              <a:t>2</a:t>
            </a:fld>
            <a:endParaRPr lang="de-DE"/>
          </a:p>
        </p:txBody>
      </p:sp>
    </p:spTree>
    <p:extLst>
      <p:ext uri="{BB962C8B-B14F-4D97-AF65-F5344CB8AC3E}">
        <p14:creationId xmlns:p14="http://schemas.microsoft.com/office/powerpoint/2010/main" val="203008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16</a:t>
            </a:r>
          </a:p>
        </p:txBody>
      </p:sp>
    </p:spTree>
    <p:extLst>
      <p:ext uri="{BB962C8B-B14F-4D97-AF65-F5344CB8AC3E}">
        <p14:creationId xmlns:p14="http://schemas.microsoft.com/office/powerpoint/2010/main" val="63891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1 Minute</a:t>
            </a:r>
          </a:p>
        </p:txBody>
      </p:sp>
      <p:sp>
        <p:nvSpPr>
          <p:cNvPr id="4" name="Foliennummernplatzhalter 3"/>
          <p:cNvSpPr>
            <a:spLocks noGrp="1"/>
          </p:cNvSpPr>
          <p:nvPr>
            <p:ph type="sldNum" sz="quarter" idx="5"/>
          </p:nvPr>
        </p:nvSpPr>
        <p:spPr/>
        <p:txBody>
          <a:bodyPr/>
          <a:lstStyle/>
          <a:p>
            <a:fld id="{EDFFC883-AC31-466E-93C5-4041CFD573F1}" type="slidenum">
              <a:rPr lang="de-DE" smtClean="0"/>
              <a:t>15</a:t>
            </a:fld>
            <a:endParaRPr lang="de-DE"/>
          </a:p>
        </p:txBody>
      </p:sp>
    </p:spTree>
    <p:extLst>
      <p:ext uri="{BB962C8B-B14F-4D97-AF65-F5344CB8AC3E}">
        <p14:creationId xmlns:p14="http://schemas.microsoft.com/office/powerpoint/2010/main" val="404735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Effektengiroverkehr</a:t>
            </a:r>
          </a:p>
          <a:p>
            <a:r>
              <a:rPr lang="de-DE" dirty="0"/>
              <a:t>Keins!</a:t>
            </a:r>
          </a:p>
        </p:txBody>
      </p:sp>
    </p:spTree>
    <p:extLst>
      <p:ext uri="{BB962C8B-B14F-4D97-AF65-F5344CB8AC3E}">
        <p14:creationId xmlns:p14="http://schemas.microsoft.com/office/powerpoint/2010/main" val="147151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748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Alternative </a:t>
            </a:r>
          </a:p>
        </p:txBody>
      </p:sp>
      <p:sp>
        <p:nvSpPr>
          <p:cNvPr id="4" name="Foliennummernplatzhalter 3"/>
          <p:cNvSpPr>
            <a:spLocks noGrp="1"/>
          </p:cNvSpPr>
          <p:nvPr>
            <p:ph type="sldNum" sz="quarter" idx="5"/>
          </p:nvPr>
        </p:nvSpPr>
        <p:spPr/>
        <p:txBody>
          <a:bodyPr/>
          <a:lstStyle/>
          <a:p>
            <a:fld id="{EDFFC883-AC31-466E-93C5-4041CFD573F1}" type="slidenum">
              <a:rPr lang="de-DE" smtClean="0"/>
              <a:t>20</a:t>
            </a:fld>
            <a:endParaRPr lang="de-DE"/>
          </a:p>
        </p:txBody>
      </p:sp>
    </p:spTree>
    <p:extLst>
      <p:ext uri="{BB962C8B-B14F-4D97-AF65-F5344CB8AC3E}">
        <p14:creationId xmlns:p14="http://schemas.microsoft.com/office/powerpoint/2010/main" val="189454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Zeit: etwa 20 Minuten</a:t>
            </a:r>
          </a:p>
          <a:p>
            <a:endParaRPr lang="de-DE" dirty="0"/>
          </a:p>
          <a:p>
            <a:r>
              <a:rPr lang="de-DE" dirty="0"/>
              <a:t>ggf. Impulse:</a:t>
            </a:r>
          </a:p>
          <a:p>
            <a:pPr marL="175771" indent="-175771" defTabSz="937443">
              <a:buFont typeface="Arial" panose="020B0604020202020204" pitchFamily="34" charset="0"/>
              <a:buChar char="•"/>
              <a:defRPr/>
            </a:pPr>
            <a:r>
              <a:rPr lang="de-DE" dirty="0">
                <a:solidFill>
                  <a:srgbClr val="002060"/>
                </a:solidFill>
                <a:latin typeface="Arial" panose="020B0604020202020204" pitchFamily="34" charset="0"/>
                <a:cs typeface="Arial" panose="020B0604020202020204" pitchFamily="34" charset="0"/>
              </a:rPr>
              <a:t>W</a:t>
            </a:r>
            <a:r>
              <a:rPr lang="de-DE" dirty="0">
                <a:solidFill>
                  <a:srgbClr val="002060"/>
                </a:solidFill>
                <a:latin typeface="Calibri Light" panose="020F0302020204030204" pitchFamily="34" charset="0"/>
                <a:cs typeface="Calibri Light" panose="020F0302020204030204" pitchFamily="34" charset="0"/>
              </a:rPr>
              <a:t>elche Gründe gibt es, Lesen und Schreiben im DaZ-Unterricht nicht  isoliert voneinander zu  betrachten?</a:t>
            </a:r>
          </a:p>
          <a:p>
            <a:pPr marL="175771" indent="-175771" defTabSz="937443">
              <a:buFont typeface="Arial" panose="020B0604020202020204" pitchFamily="34" charset="0"/>
              <a:buChar char="•"/>
              <a:defRPr/>
            </a:pPr>
            <a:r>
              <a:rPr lang="de-DE" dirty="0">
                <a:solidFill>
                  <a:srgbClr val="002060"/>
                </a:solidFill>
                <a:latin typeface="Arial" panose="020B0604020202020204" pitchFamily="34" charset="0"/>
                <a:cs typeface="Arial" panose="020B0604020202020204" pitchFamily="34" charset="0"/>
              </a:rPr>
              <a:t>Was spricht Ihrer Auffassung nach für folgende Schlussfolgerung: Mangelnde Leseflüssigkeit lässt auf eine mangelnde Hörkompetenz (Zuhörkompetenz ohne organische Ursache) folgern. </a:t>
            </a:r>
          </a:p>
          <a:p>
            <a:pPr marL="175771" indent="-175771" defTabSz="937443">
              <a:buFont typeface="Arial" panose="020B0604020202020204" pitchFamily="34" charset="0"/>
              <a:buChar char="•"/>
              <a:defRPr/>
            </a:pPr>
            <a:r>
              <a:rPr lang="de-DE" dirty="0">
                <a:solidFill>
                  <a:srgbClr val="002060"/>
                </a:solidFill>
                <a:latin typeface="Arial" panose="020B0604020202020204" pitchFamily="34" charset="0"/>
                <a:cs typeface="Arial" panose="020B0604020202020204" pitchFamily="34" charset="0"/>
              </a:rPr>
              <a:t>…</a:t>
            </a:r>
          </a:p>
          <a:p>
            <a:pPr defTabSz="937443">
              <a:defRPr/>
            </a:pPr>
            <a:endParaRPr lang="de-DE" b="1" i="1" dirty="0">
              <a:solidFill>
                <a:srgbClr val="002060"/>
              </a:solidFill>
              <a:latin typeface="Calibri Light" panose="020F0302020204030204" pitchFamily="34" charset="0"/>
              <a:cs typeface="Calibri Light" panose="020F0302020204030204" pitchFamily="34" charset="0"/>
            </a:endParaRPr>
          </a:p>
          <a:p>
            <a:endParaRPr lang="de-DE" dirty="0"/>
          </a:p>
        </p:txBody>
      </p:sp>
      <p:sp>
        <p:nvSpPr>
          <p:cNvPr id="4" name="Foliennummernplatzhalter 3"/>
          <p:cNvSpPr>
            <a:spLocks noGrp="1"/>
          </p:cNvSpPr>
          <p:nvPr>
            <p:ph type="sldNum" sz="quarter" idx="5"/>
          </p:nvPr>
        </p:nvSpPr>
        <p:spPr/>
        <p:txBody>
          <a:bodyPr/>
          <a:lstStyle/>
          <a:p>
            <a:fld id="{EDFFC883-AC31-466E-93C5-4041CFD573F1}" type="slidenum">
              <a:rPr lang="de-DE" smtClean="0"/>
              <a:t>22</a:t>
            </a:fld>
            <a:endParaRPr lang="de-DE"/>
          </a:p>
        </p:txBody>
      </p:sp>
    </p:spTree>
    <p:extLst>
      <p:ext uri="{BB962C8B-B14F-4D97-AF65-F5344CB8AC3E}">
        <p14:creationId xmlns:p14="http://schemas.microsoft.com/office/powerpoint/2010/main" val="232057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Diese und die Folgefolien sind dafür gedacht, die Diskussion ggf. zu begleiten.</a:t>
            </a:r>
          </a:p>
        </p:txBody>
      </p:sp>
      <p:sp>
        <p:nvSpPr>
          <p:cNvPr id="4" name="Foliennummernplatzhalter 3"/>
          <p:cNvSpPr>
            <a:spLocks noGrp="1"/>
          </p:cNvSpPr>
          <p:nvPr>
            <p:ph type="sldNum" sz="quarter" idx="5"/>
          </p:nvPr>
        </p:nvSpPr>
        <p:spPr/>
        <p:txBody>
          <a:bodyPr/>
          <a:lstStyle/>
          <a:p>
            <a:fld id="{EDFFC883-AC31-466E-93C5-4041CFD573F1}" type="slidenum">
              <a:rPr lang="de-DE" smtClean="0"/>
              <a:t>23</a:t>
            </a:fld>
            <a:endParaRPr lang="de-DE"/>
          </a:p>
        </p:txBody>
      </p:sp>
    </p:spTree>
    <p:extLst>
      <p:ext uri="{BB962C8B-B14F-4D97-AF65-F5344CB8AC3E}">
        <p14:creationId xmlns:p14="http://schemas.microsoft.com/office/powerpoint/2010/main" val="530306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Letzen Punkt unbedingt genauer ausführen/ausführen lassen!</a:t>
            </a:r>
          </a:p>
        </p:txBody>
      </p:sp>
      <p:sp>
        <p:nvSpPr>
          <p:cNvPr id="4" name="Foliennummernplatzhalter 3"/>
          <p:cNvSpPr>
            <a:spLocks noGrp="1"/>
          </p:cNvSpPr>
          <p:nvPr>
            <p:ph type="sldNum" sz="quarter" idx="5"/>
          </p:nvPr>
        </p:nvSpPr>
        <p:spPr/>
        <p:txBody>
          <a:bodyPr/>
          <a:lstStyle/>
          <a:p>
            <a:fld id="{EDFFC883-AC31-466E-93C5-4041CFD573F1}" type="slidenum">
              <a:rPr lang="de-DE" smtClean="0"/>
              <a:t>24</a:t>
            </a:fld>
            <a:endParaRPr lang="de-DE"/>
          </a:p>
        </p:txBody>
      </p:sp>
    </p:spTree>
    <p:extLst>
      <p:ext uri="{BB962C8B-B14F-4D97-AF65-F5344CB8AC3E}">
        <p14:creationId xmlns:p14="http://schemas.microsoft.com/office/powerpoint/2010/main" val="401276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Bei letztem Punkt darauf verweisen, dass Inhalte dazu im weiteren Verlauf thematisiert werden.</a:t>
            </a:r>
          </a:p>
        </p:txBody>
      </p:sp>
      <p:sp>
        <p:nvSpPr>
          <p:cNvPr id="4" name="Foliennummernplatzhalter 3"/>
          <p:cNvSpPr>
            <a:spLocks noGrp="1"/>
          </p:cNvSpPr>
          <p:nvPr>
            <p:ph type="sldNum" sz="quarter" idx="5"/>
          </p:nvPr>
        </p:nvSpPr>
        <p:spPr/>
        <p:txBody>
          <a:bodyPr/>
          <a:lstStyle/>
          <a:p>
            <a:fld id="{EDFFC883-AC31-466E-93C5-4041CFD573F1}" type="slidenum">
              <a:rPr lang="de-DE" smtClean="0"/>
              <a:t>25</a:t>
            </a:fld>
            <a:endParaRPr lang="de-DE"/>
          </a:p>
        </p:txBody>
      </p:sp>
    </p:spTree>
    <p:extLst>
      <p:ext uri="{BB962C8B-B14F-4D97-AF65-F5344CB8AC3E}">
        <p14:creationId xmlns:p14="http://schemas.microsoft.com/office/powerpoint/2010/main" val="53269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(Diese und die Folgefolien sollen für die Herausforderungen des Lesens sensibilisieren. Triff eine Auswahl.)</a:t>
            </a:r>
          </a:p>
          <a:p>
            <a:endParaRPr lang="de-DE" dirty="0"/>
          </a:p>
          <a:p>
            <a:r>
              <a:rPr lang="de-DE" dirty="0"/>
              <a:t>Teekesselchen (Homonym): Mutter;</a:t>
            </a:r>
            <a:r>
              <a:rPr lang="de-DE" baseline="0" dirty="0"/>
              <a:t> der Kontext entscheidet über den Inhalt.</a:t>
            </a:r>
          </a:p>
          <a:p>
            <a:r>
              <a:rPr lang="de-DE" baseline="0" dirty="0"/>
              <a:t>Sprachliche Teilfähigkeiten: Wortbedeutungswissen (mit dem Bild).</a:t>
            </a:r>
          </a:p>
          <a:p>
            <a:r>
              <a:rPr lang="de-DE" baseline="0" dirty="0"/>
              <a:t>Wortschatz spielt bei Kindern mit DaZ eine bedeutende Rolle.</a:t>
            </a:r>
            <a:endParaRPr lang="de-DE" dirty="0"/>
          </a:p>
          <a:p>
            <a:endParaRPr lang="de-DE" dirty="0"/>
          </a:p>
        </p:txBody>
      </p:sp>
      <p:sp>
        <p:nvSpPr>
          <p:cNvPr id="4" name="Foliennummernplatzhalter 3"/>
          <p:cNvSpPr>
            <a:spLocks noGrp="1"/>
          </p:cNvSpPr>
          <p:nvPr>
            <p:ph type="sldNum" sz="quarter" idx="5"/>
          </p:nvPr>
        </p:nvSpPr>
        <p:spPr/>
        <p:txBody>
          <a:bodyPr/>
          <a:lstStyle/>
          <a:p>
            <a:fld id="{EDFFC883-AC31-466E-93C5-4041CFD573F1}" type="slidenum">
              <a:rPr lang="de-DE" smtClean="0"/>
              <a:t>26</a:t>
            </a:fld>
            <a:endParaRPr lang="de-DE"/>
          </a:p>
        </p:txBody>
      </p:sp>
    </p:spTree>
    <p:extLst>
      <p:ext uri="{BB962C8B-B14F-4D97-AF65-F5344CB8AC3E}">
        <p14:creationId xmlns:p14="http://schemas.microsoft.com/office/powerpoint/2010/main" val="360767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37443">
              <a:defRPr/>
            </a:pPr>
            <a:fld id="{A62614FE-4144-4542-A13A-7AB99CCB6EC1}" type="slidenum">
              <a:rPr lang="de-DE" sz="1300">
                <a:solidFill>
                  <a:prstClr val="black"/>
                </a:solidFill>
                <a:latin typeface="Calibri" panose="020F0502020204030204"/>
              </a:rPr>
              <a:pPr defTabSz="937443">
                <a:defRPr/>
              </a:pPr>
              <a:t>3</a:t>
            </a:fld>
            <a:endParaRPr lang="de-DE" sz="1300">
              <a:solidFill>
                <a:prstClr val="black"/>
              </a:solidFill>
              <a:latin typeface="Calibri" panose="020F0502020204030204"/>
            </a:endParaRPr>
          </a:p>
        </p:txBody>
      </p:sp>
    </p:spTree>
    <p:extLst>
      <p:ext uri="{BB962C8B-B14F-4D97-AF65-F5344CB8AC3E}">
        <p14:creationId xmlns:p14="http://schemas.microsoft.com/office/powerpoint/2010/main" val="330172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defTabSz="937443">
              <a:defRPr/>
            </a:pPr>
            <a:r>
              <a:rPr lang="de-DE" dirty="0"/>
              <a:t>Das Wort</a:t>
            </a:r>
            <a:r>
              <a:rPr lang="de-DE" baseline="0" dirty="0"/>
              <a:t> „in“ ist doppelt. Der angewendete Lesemodus ist auf Informationsentnahme gerichtet. Unsere Leseerwartung ist auf ein „in“ ausgerichtet. In Kombination mit dem Zeilensprung wird das zweite „in“ überlesen. Leseanfänger würden eher auf das zweite „in“ aufmerksam werden. Das Lesen ist bei ihnen noch nicht so stark automatisiert und mehr auf </a:t>
            </a:r>
            <a:r>
              <a:rPr lang="de-DE" baseline="0" dirty="0" err="1"/>
              <a:t>Rekodierprozesse</a:t>
            </a:r>
            <a:r>
              <a:rPr lang="de-DE" baseline="0" dirty="0"/>
              <a:t> ausgerichtet. Geht es um die Informationsentnahme ist das von Vorteil, weil schneller gelesen werden kann. Geht es um die Korrektur vor allem selbst verfasster Texte ist das genaue Lesen gefragt und das Überlesen von Nachteil. Dennoch gilt es, über verschiedene Übungen auf Wort-, Satz- und Textebene die Automatisierung zu befördern. </a:t>
            </a:r>
            <a:r>
              <a:rPr lang="de-DE" baseline="0" dirty="0" err="1"/>
              <a:t>Satzstrukurwissen</a:t>
            </a:r>
            <a:endParaRPr lang="de-DE" dirty="0"/>
          </a:p>
          <a:p>
            <a:endParaRPr lang="de-DE" dirty="0"/>
          </a:p>
        </p:txBody>
      </p:sp>
      <p:sp>
        <p:nvSpPr>
          <p:cNvPr id="4" name="Foliennummernplatzhalter 3"/>
          <p:cNvSpPr>
            <a:spLocks noGrp="1"/>
          </p:cNvSpPr>
          <p:nvPr>
            <p:ph type="sldNum" sz="quarter" idx="5"/>
          </p:nvPr>
        </p:nvSpPr>
        <p:spPr/>
        <p:txBody>
          <a:bodyPr/>
          <a:lstStyle/>
          <a:p>
            <a:fld id="{EDFFC883-AC31-466E-93C5-4041CFD573F1}" type="slidenum">
              <a:rPr lang="de-DE" smtClean="0"/>
              <a:t>27</a:t>
            </a:fld>
            <a:endParaRPr lang="de-DE"/>
          </a:p>
        </p:txBody>
      </p:sp>
    </p:spTree>
    <p:extLst>
      <p:ext uri="{BB962C8B-B14F-4D97-AF65-F5344CB8AC3E}">
        <p14:creationId xmlns:p14="http://schemas.microsoft.com/office/powerpoint/2010/main" val="302359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Leserichtung ist hier nicht eingehalten. Menschen, die über Satzstrukturwissen verfügen, sehen,</a:t>
            </a:r>
            <a:r>
              <a:rPr lang="de-DE" baseline="0" dirty="0"/>
              <a:t> dass der Punkt gleich am Anfang steht und können sich so erschließen, dass die Leserichtig nicht eingehalten wurde. Implizit ist das Wissen um die Verbzweitstellung vorhanden. Das Zweite Wort (von links) ist „Puppe“, das zweite Satzglied ist „mit“. Damit wurde die Verbzweitstellung nicht eingehalten. Auch das spricht für die Leserichtung von rechts nach links.</a:t>
            </a:r>
            <a:endParaRPr lang="de-DE" dirty="0"/>
          </a:p>
          <a:p>
            <a:r>
              <a:rPr lang="de-DE" baseline="0" dirty="0"/>
              <a:t>Sprachliche Teilfähigkeiten: </a:t>
            </a:r>
            <a:r>
              <a:rPr lang="de-DE" dirty="0"/>
              <a:t>Satzstrukturwissen.</a:t>
            </a:r>
          </a:p>
          <a:p>
            <a:endParaRPr lang="de-DE" dirty="0"/>
          </a:p>
        </p:txBody>
      </p:sp>
      <p:sp>
        <p:nvSpPr>
          <p:cNvPr id="4" name="Foliennummernplatzhalter 3"/>
          <p:cNvSpPr>
            <a:spLocks noGrp="1"/>
          </p:cNvSpPr>
          <p:nvPr>
            <p:ph type="sldNum" sz="quarter" idx="5"/>
          </p:nvPr>
        </p:nvSpPr>
        <p:spPr/>
        <p:txBody>
          <a:bodyPr/>
          <a:lstStyle/>
          <a:p>
            <a:fld id="{EDFFC883-AC31-466E-93C5-4041CFD573F1}" type="slidenum">
              <a:rPr lang="de-DE" smtClean="0"/>
              <a:t>28</a:t>
            </a:fld>
            <a:endParaRPr lang="de-DE"/>
          </a:p>
        </p:txBody>
      </p:sp>
    </p:spTree>
    <p:extLst>
      <p:ext uri="{BB962C8B-B14F-4D97-AF65-F5344CB8AC3E}">
        <p14:creationId xmlns:p14="http://schemas.microsoft.com/office/powerpoint/2010/main" val="274311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61B259-718E-41BC-9A97-1627054B1256}" type="slidenum">
              <a:rPr lang="de-DE" smtClean="0"/>
              <a:t>29</a:t>
            </a:fld>
            <a:endParaRPr lang="de-DE"/>
          </a:p>
        </p:txBody>
      </p:sp>
    </p:spTree>
    <p:extLst>
      <p:ext uri="{BB962C8B-B14F-4D97-AF65-F5344CB8AC3E}">
        <p14:creationId xmlns:p14="http://schemas.microsoft.com/office/powerpoint/2010/main" val="2411915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61B259-718E-41BC-9A97-1627054B1256}" type="slidenum">
              <a:rPr lang="de-DE" smtClean="0"/>
              <a:t>30</a:t>
            </a:fld>
            <a:endParaRPr lang="de-DE"/>
          </a:p>
        </p:txBody>
      </p:sp>
    </p:spTree>
    <p:extLst>
      <p:ext uri="{BB962C8B-B14F-4D97-AF65-F5344CB8AC3E}">
        <p14:creationId xmlns:p14="http://schemas.microsoft.com/office/powerpoint/2010/main" val="3419228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t>31</a:t>
            </a:fld>
            <a:endParaRPr lang="de-DE"/>
          </a:p>
        </p:txBody>
      </p:sp>
    </p:spTree>
    <p:extLst>
      <p:ext uri="{BB962C8B-B14F-4D97-AF65-F5344CB8AC3E}">
        <p14:creationId xmlns:p14="http://schemas.microsoft.com/office/powerpoint/2010/main" val="276503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Für die ukrainisch Sprechenden vermutlich eher der englische Text besser verständlich.</a:t>
            </a:r>
          </a:p>
          <a:p>
            <a:r>
              <a:rPr lang="de-DE" dirty="0"/>
              <a:t>ggf. auf die fettgedruckte Aussage eingehen</a:t>
            </a:r>
          </a:p>
        </p:txBody>
      </p:sp>
      <p:sp>
        <p:nvSpPr>
          <p:cNvPr id="4" name="Foliennummernplatzhalter 3"/>
          <p:cNvSpPr>
            <a:spLocks noGrp="1"/>
          </p:cNvSpPr>
          <p:nvPr>
            <p:ph type="sldNum" sz="quarter" idx="10"/>
          </p:nvPr>
        </p:nvSpPr>
        <p:spPr/>
        <p:txBody>
          <a:bodyPr/>
          <a:lstStyle/>
          <a:p>
            <a:fld id="{8E61B259-718E-41BC-9A97-1627054B1256}" type="slidenum">
              <a:rPr lang="de-DE" smtClean="0"/>
              <a:t>32</a:t>
            </a:fld>
            <a:endParaRPr lang="de-DE"/>
          </a:p>
        </p:txBody>
      </p:sp>
    </p:spTree>
    <p:extLst>
      <p:ext uri="{BB962C8B-B14F-4D97-AF65-F5344CB8AC3E}">
        <p14:creationId xmlns:p14="http://schemas.microsoft.com/office/powerpoint/2010/main" val="136088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umfahren: Betonung auf fahren: umgehen/einen Bogen machen</a:t>
            </a:r>
          </a:p>
          <a:p>
            <a:r>
              <a:rPr lang="de-DE" dirty="0"/>
              <a:t>umfahren: Betonung auf um: anfahren/etwas umstoßen</a:t>
            </a:r>
          </a:p>
        </p:txBody>
      </p:sp>
      <p:sp>
        <p:nvSpPr>
          <p:cNvPr id="4" name="Foliennummernplatzhalter 3"/>
          <p:cNvSpPr>
            <a:spLocks noGrp="1"/>
          </p:cNvSpPr>
          <p:nvPr>
            <p:ph type="sldNum" sz="quarter" idx="5"/>
          </p:nvPr>
        </p:nvSpPr>
        <p:spPr/>
        <p:txBody>
          <a:bodyPr/>
          <a:lstStyle/>
          <a:p>
            <a:fld id="{EDFFC883-AC31-466E-93C5-4041CFD573F1}" type="slidenum">
              <a:rPr lang="de-DE" smtClean="0"/>
              <a:t>33</a:t>
            </a:fld>
            <a:endParaRPr lang="de-DE"/>
          </a:p>
        </p:txBody>
      </p:sp>
    </p:spTree>
    <p:extLst>
      <p:ext uri="{BB962C8B-B14F-4D97-AF65-F5344CB8AC3E}">
        <p14:creationId xmlns:p14="http://schemas.microsoft.com/office/powerpoint/2010/main" val="4237930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Es muss „selten“, nicht „zelten“ heißen!</a:t>
            </a:r>
          </a:p>
        </p:txBody>
      </p:sp>
      <p:sp>
        <p:nvSpPr>
          <p:cNvPr id="4" name="Foliennummernplatzhalter 3"/>
          <p:cNvSpPr>
            <a:spLocks noGrp="1"/>
          </p:cNvSpPr>
          <p:nvPr>
            <p:ph type="sldNum" sz="quarter" idx="10"/>
          </p:nvPr>
        </p:nvSpPr>
        <p:spPr/>
        <p:txBody>
          <a:bodyPr/>
          <a:lstStyle/>
          <a:p>
            <a:fld id="{8E61B259-718E-41BC-9A97-1627054B1256}" type="slidenum">
              <a:rPr lang="de-DE" smtClean="0"/>
              <a:t>34</a:t>
            </a:fld>
            <a:endParaRPr lang="de-DE"/>
          </a:p>
        </p:txBody>
      </p:sp>
    </p:spTree>
    <p:extLst>
      <p:ext uri="{BB962C8B-B14F-4D97-AF65-F5344CB8AC3E}">
        <p14:creationId xmlns:p14="http://schemas.microsoft.com/office/powerpoint/2010/main" val="414538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Kann auch im Lautlesetandem erfolgen, danach dann die Mitmachgeschichte durchführen.</a:t>
            </a:r>
          </a:p>
        </p:txBody>
      </p:sp>
      <p:sp>
        <p:nvSpPr>
          <p:cNvPr id="4" name="Foliennummernplatzhalter 3"/>
          <p:cNvSpPr>
            <a:spLocks noGrp="1"/>
          </p:cNvSpPr>
          <p:nvPr>
            <p:ph type="sldNum" sz="quarter" idx="5"/>
          </p:nvPr>
        </p:nvSpPr>
        <p:spPr/>
        <p:txBody>
          <a:bodyPr/>
          <a:lstStyle/>
          <a:p>
            <a:fld id="{EDFFC883-AC31-466E-93C5-4041CFD573F1}" type="slidenum">
              <a:rPr lang="de-DE" smtClean="0"/>
              <a:t>35</a:t>
            </a:fld>
            <a:endParaRPr lang="de-DE"/>
          </a:p>
        </p:txBody>
      </p:sp>
    </p:spTree>
    <p:extLst>
      <p:ext uri="{BB962C8B-B14F-4D97-AF65-F5344CB8AC3E}">
        <p14:creationId xmlns:p14="http://schemas.microsoft.com/office/powerpoint/2010/main" val="734546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An dieser Stelle ist die Folie wichtig. So erkennen die TN, dass die vorangegangenen Übungen genau hier andocken.</a:t>
            </a:r>
          </a:p>
        </p:txBody>
      </p:sp>
      <p:sp>
        <p:nvSpPr>
          <p:cNvPr id="4" name="Foliennummernplatzhalter 3"/>
          <p:cNvSpPr>
            <a:spLocks noGrp="1"/>
          </p:cNvSpPr>
          <p:nvPr>
            <p:ph type="sldNum" sz="quarter" idx="10"/>
          </p:nvPr>
        </p:nvSpPr>
        <p:spPr/>
        <p:txBody>
          <a:bodyPr/>
          <a:lstStyle/>
          <a:p>
            <a:fld id="{8E61B259-718E-41BC-9A97-1627054B1256}" type="slidenum">
              <a:rPr lang="de-DE" smtClean="0"/>
              <a:pPr/>
              <a:t>36</a:t>
            </a:fld>
            <a:endParaRPr lang="de-DE"/>
          </a:p>
        </p:txBody>
      </p:sp>
    </p:spTree>
    <p:extLst>
      <p:ext uri="{BB962C8B-B14F-4D97-AF65-F5344CB8AC3E}">
        <p14:creationId xmlns:p14="http://schemas.microsoft.com/office/powerpoint/2010/main" val="97836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62614FE-4144-4542-A13A-7AB99CCB6EC1}" type="slidenum">
              <a:rPr lang="de-DE" smtClean="0"/>
              <a:pPr/>
              <a:t>4</a:t>
            </a:fld>
            <a:endParaRPr lang="de-DE"/>
          </a:p>
        </p:txBody>
      </p:sp>
    </p:spTree>
    <p:extLst>
      <p:ext uri="{BB962C8B-B14F-4D97-AF65-F5344CB8AC3E}">
        <p14:creationId xmlns:p14="http://schemas.microsoft.com/office/powerpoint/2010/main" val="3592912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pPr/>
              <a:t>40</a:t>
            </a:fld>
            <a:endParaRPr lang="de-DE"/>
          </a:p>
        </p:txBody>
      </p:sp>
    </p:spTree>
    <p:extLst>
      <p:ext uri="{BB962C8B-B14F-4D97-AF65-F5344CB8AC3E}">
        <p14:creationId xmlns:p14="http://schemas.microsoft.com/office/powerpoint/2010/main" val="3991889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b="1" dirty="0"/>
              <a:t>Folie gut erklären!</a:t>
            </a:r>
          </a:p>
          <a:p>
            <a:r>
              <a:rPr lang="de-DE" b="0" dirty="0"/>
              <a:t>Hinweis: diese Anforderungen gelten auch für muttersprachliche Leserinnen und Leser, aber eben in verschärfter Form für DaZ-Lernende.</a:t>
            </a:r>
          </a:p>
          <a:p>
            <a:endParaRPr lang="de-DE" b="0" dirty="0"/>
          </a:p>
          <a:p>
            <a:r>
              <a:rPr lang="de-DE" b="0" dirty="0"/>
              <a:t>Propositionen: größere sinnvolle Informationseinheiten, z.B. auf dem grünen Tisch</a:t>
            </a:r>
          </a:p>
        </p:txBody>
      </p:sp>
      <p:sp>
        <p:nvSpPr>
          <p:cNvPr id="4" name="Foliennummernplatzhalter 3"/>
          <p:cNvSpPr>
            <a:spLocks noGrp="1"/>
          </p:cNvSpPr>
          <p:nvPr>
            <p:ph type="sldNum" sz="quarter" idx="10"/>
          </p:nvPr>
        </p:nvSpPr>
        <p:spPr/>
        <p:txBody>
          <a:bodyPr/>
          <a:lstStyle/>
          <a:p>
            <a:fld id="{8E61B259-718E-41BC-9A97-1627054B1256}" type="slidenum">
              <a:rPr lang="de-DE" smtClean="0"/>
              <a:pPr/>
              <a:t>41</a:t>
            </a:fld>
            <a:endParaRPr lang="de-DE"/>
          </a:p>
        </p:txBody>
      </p:sp>
    </p:spTree>
    <p:extLst>
      <p:ext uri="{BB962C8B-B14F-4D97-AF65-F5344CB8AC3E}">
        <p14:creationId xmlns:p14="http://schemas.microsoft.com/office/powerpoint/2010/main" val="415516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a:p>
            <a:r>
              <a:rPr lang="de-DE" dirty="0"/>
              <a:t>Hinweis: kein hierarchisches Modell/kein Modell zur Leistungsüberprüfung</a:t>
            </a:r>
            <a:r>
              <a:rPr lang="de-DE" baseline="0" dirty="0"/>
              <a:t> wie PISA/IGLU, sondern didaktisches Modell, das die Faktoren von Lesekompetenz darstellt</a:t>
            </a:r>
            <a:endParaRPr lang="de-DE" dirty="0"/>
          </a:p>
        </p:txBody>
      </p:sp>
    </p:spTree>
    <p:extLst>
      <p:ext uri="{BB962C8B-B14F-4D97-AF65-F5344CB8AC3E}">
        <p14:creationId xmlns:p14="http://schemas.microsoft.com/office/powerpoint/2010/main" val="3479472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Hinweise auf das </a:t>
            </a:r>
          </a:p>
          <a:p>
            <a:r>
              <a:rPr lang="de-DE" dirty="0"/>
              <a:t>Für lokale und globale Kohärenzbildung wird immer auch auf das eigene Vorwissen zurückgegriffen.</a:t>
            </a:r>
          </a:p>
        </p:txBody>
      </p:sp>
      <p:sp>
        <p:nvSpPr>
          <p:cNvPr id="4" name="Foliennummernplatzhalter 3"/>
          <p:cNvSpPr>
            <a:spLocks noGrp="1"/>
          </p:cNvSpPr>
          <p:nvPr>
            <p:ph type="sldNum" sz="quarter" idx="5"/>
          </p:nvPr>
        </p:nvSpPr>
        <p:spPr/>
        <p:txBody>
          <a:bodyPr/>
          <a:lstStyle/>
          <a:p>
            <a:fld id="{8E61B259-718E-41BC-9A97-1627054B1256}" type="slidenum">
              <a:rPr lang="de-DE" smtClean="0"/>
              <a:pPr/>
              <a:t>45</a:t>
            </a:fld>
            <a:endParaRPr lang="de-DE"/>
          </a:p>
        </p:txBody>
      </p:sp>
    </p:spTree>
    <p:extLst>
      <p:ext uri="{BB962C8B-B14F-4D97-AF65-F5344CB8AC3E}">
        <p14:creationId xmlns:p14="http://schemas.microsoft.com/office/powerpoint/2010/main" val="571526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Beispiel zeigt die Herausforderungen sehr gut!</a:t>
            </a:r>
          </a:p>
        </p:txBody>
      </p:sp>
      <p:sp>
        <p:nvSpPr>
          <p:cNvPr id="4" name="Foliennummernplatzhalter 3"/>
          <p:cNvSpPr>
            <a:spLocks noGrp="1"/>
          </p:cNvSpPr>
          <p:nvPr>
            <p:ph type="sldNum" sz="quarter" idx="5"/>
          </p:nvPr>
        </p:nvSpPr>
        <p:spPr/>
        <p:txBody>
          <a:bodyPr/>
          <a:lstStyle/>
          <a:p>
            <a:fld id="{EDFFC883-AC31-466E-93C5-4041CFD573F1}" type="slidenum">
              <a:rPr lang="de-DE" smtClean="0"/>
              <a:t>49</a:t>
            </a:fld>
            <a:endParaRPr lang="de-DE"/>
          </a:p>
        </p:txBody>
      </p:sp>
    </p:spTree>
    <p:extLst>
      <p:ext uri="{BB962C8B-B14F-4D97-AF65-F5344CB8AC3E}">
        <p14:creationId xmlns:p14="http://schemas.microsoft.com/office/powerpoint/2010/main" val="3562425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Das Beispiel verdeutlicht, wie einzelne Wörter bereits ohne jegliche Kontexte auf unterschiedliche semantische Aspekte verweisen können. Mal ist die Farbe „rot“ relevant für das allgemeine Textverständnis, mal nicht. (</a:t>
            </a:r>
            <a:r>
              <a:rPr lang="de-DE" dirty="0" err="1"/>
              <a:t>Oakhill</a:t>
            </a:r>
            <a:r>
              <a:rPr lang="de-DE" dirty="0"/>
              <a:t> u.a. 2015) in: Zeynep </a:t>
            </a:r>
            <a:r>
              <a:rPr lang="de-DE" dirty="0" err="1"/>
              <a:t>Kalkavan</a:t>
            </a:r>
            <a:r>
              <a:rPr lang="de-DE" dirty="0"/>
              <a:t>-Aydin (Hrsg.) 2018: DAZ/DAF Didaktik. Praxishandbuch. Berlin. S. 225</a:t>
            </a:r>
          </a:p>
          <a:p>
            <a:r>
              <a:rPr lang="de-DE" dirty="0"/>
              <a:t>Es wird deutlich, dass das Satzverstehen nur möglich ist, wenn sprachliches und nicht-sprachliches Weltwissen vorhanden sind und miteinander verwoben werden.</a:t>
            </a:r>
          </a:p>
        </p:txBody>
      </p:sp>
      <p:sp>
        <p:nvSpPr>
          <p:cNvPr id="4" name="Foliennummernplatzhalter 3"/>
          <p:cNvSpPr>
            <a:spLocks noGrp="1"/>
          </p:cNvSpPr>
          <p:nvPr>
            <p:ph type="sldNum" sz="quarter" idx="5"/>
          </p:nvPr>
        </p:nvSpPr>
        <p:spPr/>
        <p:txBody>
          <a:bodyPr/>
          <a:lstStyle/>
          <a:p>
            <a:fld id="{8E61B259-718E-41BC-9A97-1627054B1256}" type="slidenum">
              <a:rPr lang="de-DE" smtClean="0"/>
              <a:pPr/>
              <a:t>50</a:t>
            </a:fld>
            <a:endParaRPr lang="de-DE"/>
          </a:p>
        </p:txBody>
      </p:sp>
    </p:spTree>
    <p:extLst>
      <p:ext uri="{BB962C8B-B14F-4D97-AF65-F5344CB8AC3E}">
        <p14:creationId xmlns:p14="http://schemas.microsoft.com/office/powerpoint/2010/main" val="3880414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auf Neugebauer verweisen</a:t>
            </a:r>
          </a:p>
          <a:p>
            <a:r>
              <a:rPr lang="de-DE" dirty="0"/>
              <a:t>Auch auf andere Kompetenzbereiche hinweisen: Es gilt immer Vorentlastung/</a:t>
            </a:r>
            <a:r>
              <a:rPr lang="de-DE" dirty="0" err="1"/>
              <a:t>Scaffolding</a:t>
            </a:r>
            <a:r>
              <a:rPr lang="de-DE" dirty="0"/>
              <a:t>.</a:t>
            </a:r>
          </a:p>
        </p:txBody>
      </p:sp>
      <p:sp>
        <p:nvSpPr>
          <p:cNvPr id="4" name="Foliennummernplatzhalter 3"/>
          <p:cNvSpPr>
            <a:spLocks noGrp="1"/>
          </p:cNvSpPr>
          <p:nvPr>
            <p:ph type="sldNum" sz="quarter" idx="5"/>
          </p:nvPr>
        </p:nvSpPr>
        <p:spPr/>
        <p:txBody>
          <a:bodyPr/>
          <a:lstStyle/>
          <a:p>
            <a:fld id="{8E61B259-718E-41BC-9A97-1627054B1256}" type="slidenum">
              <a:rPr lang="de-DE" smtClean="0"/>
              <a:pPr/>
              <a:t>51</a:t>
            </a:fld>
            <a:endParaRPr lang="de-DE"/>
          </a:p>
        </p:txBody>
      </p:sp>
    </p:spTree>
    <p:extLst>
      <p:ext uri="{BB962C8B-B14F-4D97-AF65-F5344CB8AC3E}">
        <p14:creationId xmlns:p14="http://schemas.microsoft.com/office/powerpoint/2010/main" val="3851761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Zwei Minuten</a:t>
            </a:r>
            <a:r>
              <a:rPr lang="de-DE" baseline="0" dirty="0"/>
              <a:t> Zeit: jeder notiert so viele Wörter wie er schafft</a:t>
            </a:r>
          </a:p>
          <a:p>
            <a:r>
              <a:rPr lang="de-DE" baseline="0" dirty="0"/>
              <a:t>Von links nach rechts: </a:t>
            </a:r>
          </a:p>
          <a:p>
            <a:r>
              <a:rPr lang="de-DE" baseline="0" dirty="0"/>
              <a:t>entgegeneilen – vorwegnehmen – miteinander</a:t>
            </a:r>
          </a:p>
          <a:p>
            <a:r>
              <a:rPr lang="de-DE" baseline="0" dirty="0"/>
              <a:t>unterwürfig – vorbeilaufen – niederprasseln</a:t>
            </a:r>
          </a:p>
          <a:p>
            <a:r>
              <a:rPr lang="de-DE" baseline="0" dirty="0"/>
              <a:t>runterkugeln – übersehen – vorberechnen</a:t>
            </a:r>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77055F82-306C-4AD3-B2C0-F1D323B8760D}" type="slidenum">
              <a:rPr lang="de-DE" smtClean="0"/>
              <a:t>52</a:t>
            </a:fld>
            <a:endParaRPr lang="de-DE"/>
          </a:p>
        </p:txBody>
      </p:sp>
    </p:spTree>
    <p:extLst>
      <p:ext uri="{BB962C8B-B14F-4D97-AF65-F5344CB8AC3E}">
        <p14:creationId xmlns:p14="http://schemas.microsoft.com/office/powerpoint/2010/main" val="2683108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Bogen</a:t>
            </a:r>
            <a:r>
              <a:rPr lang="de-DE" baseline="0" dirty="0"/>
              <a:t> ausdrucken und an </a:t>
            </a:r>
            <a:r>
              <a:rPr lang="de-DE" baseline="0" dirty="0" err="1"/>
              <a:t>LiV</a:t>
            </a:r>
            <a:r>
              <a:rPr lang="de-DE" baseline="0" dirty="0"/>
              <a:t> verteilen; </a:t>
            </a:r>
            <a:r>
              <a:rPr lang="de-DE" baseline="0" dirty="0" err="1"/>
              <a:t>StL</a:t>
            </a:r>
            <a:r>
              <a:rPr lang="de-DE" baseline="0" dirty="0"/>
              <a:t> sagt an</a:t>
            </a:r>
          </a:p>
          <a:p>
            <a:r>
              <a:rPr lang="de-DE" baseline="0" dirty="0"/>
              <a:t>Oder einfach nur so…</a:t>
            </a:r>
            <a:endParaRPr lang="de-DE" dirty="0"/>
          </a:p>
        </p:txBody>
      </p:sp>
    </p:spTree>
    <p:extLst>
      <p:ext uri="{BB962C8B-B14F-4D97-AF65-F5344CB8AC3E}">
        <p14:creationId xmlns:p14="http://schemas.microsoft.com/office/powerpoint/2010/main" val="537208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Verweis auf Modul Alphabetisierung; heute kann das Thema nur angerissen werden</a:t>
            </a:r>
          </a:p>
          <a:p>
            <a:endParaRPr lang="de-DE" dirty="0"/>
          </a:p>
          <a:p>
            <a:r>
              <a:rPr lang="de-DE" dirty="0"/>
              <a:t>Besonders schwer haben es Kinder, die in ihrer Erstsprache noch nicht alphabetisiert sind und erst kurze Zeit in Deutschland leben. Denn sie verfügen weder über mündliche Sprachkompetenzen im Deutschen noch über Leselernstrategien.</a:t>
            </a:r>
          </a:p>
        </p:txBody>
      </p:sp>
      <p:sp>
        <p:nvSpPr>
          <p:cNvPr id="4" name="Foliennummernplatzhalter 3"/>
          <p:cNvSpPr>
            <a:spLocks noGrp="1"/>
          </p:cNvSpPr>
          <p:nvPr>
            <p:ph type="sldNum" sz="quarter" idx="5"/>
          </p:nvPr>
        </p:nvSpPr>
        <p:spPr/>
        <p:txBody>
          <a:bodyPr/>
          <a:lstStyle/>
          <a:p>
            <a:fld id="{8E61B259-718E-41BC-9A97-1627054B1256}" type="slidenum">
              <a:rPr lang="de-DE" smtClean="0"/>
              <a:pPr/>
              <a:t>56</a:t>
            </a:fld>
            <a:endParaRPr lang="de-DE"/>
          </a:p>
        </p:txBody>
      </p:sp>
    </p:spTree>
    <p:extLst>
      <p:ext uri="{BB962C8B-B14F-4D97-AF65-F5344CB8AC3E}">
        <p14:creationId xmlns:p14="http://schemas.microsoft.com/office/powerpoint/2010/main" val="296156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defTabSz="937443">
              <a:defRPr/>
            </a:pPr>
            <a:r>
              <a:rPr lang="de-DE" dirty="0"/>
              <a:t>Abbildung aus: Momente des Glücks. </a:t>
            </a:r>
            <a:r>
              <a:rPr lang="de-DE" dirty="0" err="1"/>
              <a:t>Mixtvision</a:t>
            </a:r>
            <a:r>
              <a:rPr lang="de-DE" dirty="0"/>
              <a:t>.</a:t>
            </a:r>
          </a:p>
          <a:p>
            <a:endParaRPr lang="de-DE" dirty="0"/>
          </a:p>
        </p:txBody>
      </p:sp>
      <p:sp>
        <p:nvSpPr>
          <p:cNvPr id="4" name="Foliennummernplatzhalter 3"/>
          <p:cNvSpPr>
            <a:spLocks noGrp="1"/>
          </p:cNvSpPr>
          <p:nvPr>
            <p:ph type="sldNum" sz="quarter" idx="5"/>
          </p:nvPr>
        </p:nvSpPr>
        <p:spPr/>
        <p:txBody>
          <a:bodyPr/>
          <a:lstStyle/>
          <a:p>
            <a:fld id="{EDFFC883-AC31-466E-93C5-4041CFD573F1}" type="slidenum">
              <a:rPr lang="de-DE" smtClean="0"/>
              <a:t>5</a:t>
            </a:fld>
            <a:endParaRPr lang="de-DE"/>
          </a:p>
        </p:txBody>
      </p:sp>
    </p:spTree>
    <p:extLst>
      <p:ext uri="{BB962C8B-B14F-4D97-AF65-F5344CB8AC3E}">
        <p14:creationId xmlns:p14="http://schemas.microsoft.com/office/powerpoint/2010/main" val="635549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Gründe sind eingeschränkte Wortschatzkenntnisse und /oder mangelnde Automatisierung von Grundfertigkeiten.</a:t>
            </a:r>
          </a:p>
          <a:p>
            <a:endParaRPr lang="de-DE" dirty="0"/>
          </a:p>
        </p:txBody>
      </p:sp>
      <p:sp>
        <p:nvSpPr>
          <p:cNvPr id="4" name="Foliennummernplatzhalter 3"/>
          <p:cNvSpPr>
            <a:spLocks noGrp="1"/>
          </p:cNvSpPr>
          <p:nvPr>
            <p:ph type="sldNum" sz="quarter" idx="5"/>
          </p:nvPr>
        </p:nvSpPr>
        <p:spPr/>
        <p:txBody>
          <a:bodyPr/>
          <a:lstStyle/>
          <a:p>
            <a:fld id="{8E61B259-718E-41BC-9A97-1627054B1256}" type="slidenum">
              <a:rPr lang="de-DE" smtClean="0"/>
              <a:pPr/>
              <a:t>58</a:t>
            </a:fld>
            <a:endParaRPr lang="de-DE"/>
          </a:p>
        </p:txBody>
      </p:sp>
    </p:spTree>
    <p:extLst>
      <p:ext uri="{BB962C8B-B14F-4D97-AF65-F5344CB8AC3E}">
        <p14:creationId xmlns:p14="http://schemas.microsoft.com/office/powerpoint/2010/main" val="1077745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a:p>
            <a:r>
              <a:rPr lang="de-DE" dirty="0"/>
              <a:t>ggf. die Folien von </a:t>
            </a:r>
            <a:r>
              <a:rPr lang="de-DE" dirty="0" err="1"/>
              <a:t>Gailberger</a:t>
            </a:r>
            <a:r>
              <a:rPr lang="de-DE" dirty="0"/>
              <a:t> aus der Handreichung zum </a:t>
            </a:r>
            <a:r>
              <a:rPr lang="de-DE" dirty="0" err="1"/>
              <a:t>Leseband</a:t>
            </a:r>
            <a:r>
              <a:rPr lang="de-DE" dirty="0"/>
              <a:t> zeigen</a:t>
            </a:r>
          </a:p>
        </p:txBody>
      </p:sp>
      <p:sp>
        <p:nvSpPr>
          <p:cNvPr id="4" name="Foliennummernplatzhalter 3"/>
          <p:cNvSpPr>
            <a:spLocks noGrp="1"/>
          </p:cNvSpPr>
          <p:nvPr>
            <p:ph type="sldNum" sz="quarter" idx="5"/>
          </p:nvPr>
        </p:nvSpPr>
        <p:spPr/>
        <p:txBody>
          <a:bodyPr/>
          <a:lstStyle/>
          <a:p>
            <a:fld id="{EDFFC883-AC31-466E-93C5-4041CFD573F1}" type="slidenum">
              <a:rPr lang="de-DE" smtClean="0"/>
              <a:t>59</a:t>
            </a:fld>
            <a:endParaRPr lang="de-DE"/>
          </a:p>
        </p:txBody>
      </p:sp>
    </p:spTree>
    <p:extLst>
      <p:ext uri="{BB962C8B-B14F-4D97-AF65-F5344CB8AC3E}">
        <p14:creationId xmlns:p14="http://schemas.microsoft.com/office/powerpoint/2010/main" val="3212807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E61B259-718E-41BC-9A97-1627054B1256}" type="slidenum">
              <a:rPr lang="de-DE" smtClean="0"/>
              <a:pPr/>
              <a:t>60</a:t>
            </a:fld>
            <a:endParaRPr lang="de-DE"/>
          </a:p>
        </p:txBody>
      </p:sp>
    </p:spTree>
    <p:extLst>
      <p:ext uri="{BB962C8B-B14F-4D97-AF65-F5344CB8AC3E}">
        <p14:creationId xmlns:p14="http://schemas.microsoft.com/office/powerpoint/2010/main" val="3720379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fontAlgn="t"/>
            <a:r>
              <a:rPr lang="de-DE" sz="2500" dirty="0"/>
              <a:t>Der verwendete Lesestrategie-Begriff bezieht sich auf äußere und innere Vorgänge, die zu einer Abfolge von äußerlich sichtbaren Tätigkeiten und Entscheidungen führen und somit Kriterien/Belege für Lesekompetenz sind.</a:t>
            </a:r>
          </a:p>
          <a:p>
            <a:pPr fontAlgn="t"/>
            <a:r>
              <a:rPr lang="de-DE" sz="2500" dirty="0"/>
              <a:t>Dazu gehört ein bewusster oder bewusst zu machender Umgang mit jedem Faktor, der für den eigenen erfolgreichen Leseprozess eine Rolle spielt.</a:t>
            </a:r>
          </a:p>
          <a:p>
            <a:pPr fontAlgn="t"/>
            <a:r>
              <a:rPr lang="de-DE" sz="2500" dirty="0"/>
              <a:t>Ein kompetenter Leser verfügt über vielfältige Lesestrategien.</a:t>
            </a:r>
          </a:p>
          <a:p>
            <a:pPr fontAlgn="t"/>
            <a:r>
              <a:rPr lang="de-DE" sz="2500" dirty="0"/>
              <a:t> </a:t>
            </a:r>
          </a:p>
          <a:p>
            <a:pPr fontAlgn="t"/>
            <a:r>
              <a:rPr lang="de-DE" sz="2500" dirty="0"/>
              <a:t>Lesestrategien werden systematisch erworben und individuell genutzt. Der Einsatz bestimmter Lesestrategien hängt vom Text (Genre, Struktur, Sprache, Schwierigkeitsgrad etc.), vom Stand individuell erworbener, internalisierter Lesestrategien und von der Aufgabenstellung zur Texterschließung (Fokus) ab. </a:t>
            </a:r>
          </a:p>
          <a:p>
            <a:pPr fontAlgn="t"/>
            <a:r>
              <a:rPr lang="de-DE" sz="2500" dirty="0"/>
              <a:t>Ziel ist die Entwicklung einer bewussten Herangehensweise an den jeweiligen Text durch Aktivierung der erforderlichen (fach-) spezifischen Strategie.</a:t>
            </a:r>
          </a:p>
          <a:p>
            <a:pPr fontAlgn="t"/>
            <a:r>
              <a:rPr lang="de-DE" sz="2500" dirty="0"/>
              <a:t> </a:t>
            </a:r>
          </a:p>
          <a:p>
            <a:pPr fontAlgn="t"/>
            <a:br>
              <a:rPr lang="de-DE" dirty="0"/>
            </a:br>
            <a:r>
              <a:rPr lang="de-DE" sz="2500" dirty="0"/>
              <a:t>verwendete Lesestrategie-Begriff bezieht sich auf äußere und innere Vorgänge, die zu einer Abfolge von äußerlich sichtbaren Tätigkeiten und Entscheidungen führen und somit Kriterien/Belege für Lesekompetenz sind.</a:t>
            </a:r>
          </a:p>
          <a:p>
            <a:pPr fontAlgn="t"/>
            <a:r>
              <a:rPr lang="de-DE" sz="2500" dirty="0"/>
              <a:t>Dazu gehört ein bewusster oder bewusst zu machender Umgang mit jedem Faktor, der für den eigenen erfolgreichen Leseprozess eine Rolle spielt.</a:t>
            </a:r>
          </a:p>
          <a:p>
            <a:pPr fontAlgn="t"/>
            <a:r>
              <a:rPr lang="de-DE" sz="2500" dirty="0"/>
              <a:t>Ein kompetenter Leser verfügt über vielfältige Lesestrategien.</a:t>
            </a:r>
          </a:p>
          <a:p>
            <a:pPr fontAlgn="t"/>
            <a:r>
              <a:rPr lang="de-DE" sz="2500" dirty="0"/>
              <a:t> </a:t>
            </a:r>
          </a:p>
          <a:p>
            <a:pPr fontAlgn="t"/>
            <a:r>
              <a:rPr lang="de-DE" sz="2500" dirty="0"/>
              <a:t>Lesestrategien werden systematisch erworben und individuell genutzt. Der Einsatz bestimmter Lesestrategien hängt vom Text (Genre, Struktur, Sprache, Schwierigkeitsgrad etc.), vom Stand individuell erworbener, internalisierter Lesestrategien und von der Aufgabenstellung zur Texterschließung (Fokus) ab. </a:t>
            </a:r>
          </a:p>
          <a:p>
            <a:pPr fontAlgn="t"/>
            <a:r>
              <a:rPr lang="de-DE" sz="2500" dirty="0"/>
              <a:t>Ziel ist die Entwicklung einer bewussten Herangehensweise an den jeweiligen Text durch Aktivierung der erforderlichen (fach-) spezifischen Strategie.</a:t>
            </a:r>
          </a:p>
          <a:p>
            <a:pPr fontAlgn="t"/>
            <a:r>
              <a:rPr lang="de-DE" sz="2500" dirty="0"/>
              <a:t> </a:t>
            </a:r>
          </a:p>
          <a:p>
            <a:pPr fontAlgn="t"/>
            <a:br>
              <a:rPr lang="de-DE" dirty="0"/>
            </a:br>
            <a:r>
              <a:rPr lang="de-DE" dirty="0"/>
              <a:t>D</a:t>
            </a:r>
            <a:r>
              <a:rPr lang="de-DE" sz="2500" dirty="0"/>
              <a:t>er in dem Projekt "Niemanden zurücklassen - Lesen macht stark" verwendete Lesestrategie-Begriff bezieht sich auf äußere und innere Vorgänge, die zu einer Abfolge von äußerlich sichtbaren Tätigkeiten und Entscheidungen führen und somit Kriterien/Belege für Lesekompetenz sind.</a:t>
            </a:r>
          </a:p>
          <a:p>
            <a:pPr fontAlgn="t"/>
            <a:r>
              <a:rPr lang="de-DE" sz="2500" dirty="0"/>
              <a:t>Dazu gehört ein bewusster oder bewusst zu machender Umgang mit jedem Faktor, der für den eigenen erfolgreichen Leseprozess eine Rolle spielt.</a:t>
            </a:r>
          </a:p>
          <a:p>
            <a:pPr fontAlgn="t"/>
            <a:r>
              <a:rPr lang="de-DE" sz="2500" dirty="0"/>
              <a:t>Ein kompetenter Leser verfügt über vielfältige Lesestrategien.</a:t>
            </a:r>
          </a:p>
          <a:p>
            <a:pPr fontAlgn="t"/>
            <a:r>
              <a:rPr lang="de-DE" sz="2500" dirty="0"/>
              <a:t> </a:t>
            </a:r>
          </a:p>
          <a:p>
            <a:pPr fontAlgn="t"/>
            <a:r>
              <a:rPr lang="de-DE" sz="2500" dirty="0"/>
              <a:t>Lesestrategien werden systematisch erworben und individuell genutzt. Der Einsatz bestimmter Lesestrategien hängt vom Text (Genre, Struktur, Sprache, Schwierigkeitsgrad etc.), vom Stand individuell erworbener, internalisierter Lesestrategien und von der Aufgabenstellung zur Texterschließung (Fokus) ab. </a:t>
            </a:r>
          </a:p>
          <a:p>
            <a:pPr fontAlgn="t"/>
            <a:r>
              <a:rPr lang="de-DE" sz="2500" dirty="0"/>
              <a:t>Ziel ist die Entwicklung einer bewussten Herangehensweise an den jeweiligen Text durch Aktivierung der erforderlichen (fach-) spezifischen Strategie.</a:t>
            </a:r>
          </a:p>
          <a:p>
            <a:endParaRPr lang="de-DE" dirty="0"/>
          </a:p>
          <a:p>
            <a:endParaRPr lang="de-DE" dirty="0"/>
          </a:p>
        </p:txBody>
      </p:sp>
    </p:spTree>
    <p:extLst>
      <p:ext uri="{BB962C8B-B14F-4D97-AF65-F5344CB8AC3E}">
        <p14:creationId xmlns:p14="http://schemas.microsoft.com/office/powerpoint/2010/main" val="137081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vor dem Lesen:</a:t>
            </a:r>
          </a:p>
          <a:p>
            <a:r>
              <a:rPr lang="de-DE" dirty="0"/>
              <a:t>fehlender Wortschatz, um bspw. Fragen zu formulieren</a:t>
            </a:r>
          </a:p>
          <a:p>
            <a:r>
              <a:rPr lang="de-DE" dirty="0"/>
              <a:t>während des Lesens.</a:t>
            </a:r>
          </a:p>
          <a:p>
            <a:r>
              <a:rPr lang="de-DE" dirty="0"/>
              <a:t>Schlüsselwörter markieren</a:t>
            </a:r>
          </a:p>
          <a:p>
            <a:r>
              <a:rPr lang="de-DE" dirty="0"/>
              <a:t>nach dem Lesen:</a:t>
            </a:r>
          </a:p>
          <a:p>
            <a:r>
              <a:rPr lang="de-DE" dirty="0"/>
              <a:t>Für fast alle Beispiele können fehlender Wortschatz/fehlende Satzmuster ein Hindernis darstellen.</a:t>
            </a:r>
          </a:p>
        </p:txBody>
      </p:sp>
    </p:spTree>
    <p:extLst>
      <p:ext uri="{BB962C8B-B14F-4D97-AF65-F5344CB8AC3E}">
        <p14:creationId xmlns:p14="http://schemas.microsoft.com/office/powerpoint/2010/main" val="304139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01286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 20 Minuten</a:t>
            </a:r>
          </a:p>
        </p:txBody>
      </p:sp>
      <p:sp>
        <p:nvSpPr>
          <p:cNvPr id="4" name="Foliennummernplatzhalter 3"/>
          <p:cNvSpPr>
            <a:spLocks noGrp="1"/>
          </p:cNvSpPr>
          <p:nvPr>
            <p:ph type="sldNum" sz="quarter" idx="5"/>
          </p:nvPr>
        </p:nvSpPr>
        <p:spPr/>
        <p:txBody>
          <a:bodyPr/>
          <a:lstStyle/>
          <a:p>
            <a:fld id="{EDFFC883-AC31-466E-93C5-4041CFD573F1}" type="slidenum">
              <a:rPr lang="de-DE" smtClean="0"/>
              <a:t>68</a:t>
            </a:fld>
            <a:endParaRPr lang="de-DE"/>
          </a:p>
        </p:txBody>
      </p:sp>
    </p:spTree>
    <p:extLst>
      <p:ext uri="{BB962C8B-B14F-4D97-AF65-F5344CB8AC3E}">
        <p14:creationId xmlns:p14="http://schemas.microsoft.com/office/powerpoint/2010/main" val="3239800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evtl. besprechen,</a:t>
            </a:r>
            <a:r>
              <a:rPr lang="de-DE" baseline="0" dirty="0"/>
              <a:t> wie die Arbeitsaufträge leichter/schwerer formuliert werden können</a:t>
            </a:r>
          </a:p>
          <a:p>
            <a:r>
              <a:rPr lang="de-DE" baseline="0" dirty="0"/>
              <a:t>Klammersetzung: Differenzierung für fortgeschrittene DaZ-Lernende</a:t>
            </a:r>
            <a:endParaRPr lang="de-DE" dirty="0"/>
          </a:p>
        </p:txBody>
      </p:sp>
    </p:spTree>
    <p:extLst>
      <p:ext uri="{BB962C8B-B14F-4D97-AF65-F5344CB8AC3E}">
        <p14:creationId xmlns:p14="http://schemas.microsoft.com/office/powerpoint/2010/main" val="3861129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eingehen auf: </a:t>
            </a:r>
          </a:p>
          <a:p>
            <a:r>
              <a:rPr lang="de-DE" dirty="0"/>
              <a:t>gezieltes Verstehen: </a:t>
            </a:r>
            <a:r>
              <a:rPr lang="de-DE" sz="2400" b="0" i="0" u="none" strike="noStrike" baseline="0" dirty="0">
                <a:latin typeface="Avenir Roman"/>
                <a:ea typeface="Avenir Roman"/>
                <a:cs typeface="Avenir Roman"/>
                <a:sym typeface="Avenir Roman"/>
              </a:rPr>
              <a:t>überfliegend lesen, selektiv nach Informationen suchen</a:t>
            </a:r>
            <a:endParaRPr lang="de-DE" dirty="0"/>
          </a:p>
          <a:p>
            <a:r>
              <a:rPr lang="de-DE" dirty="0"/>
              <a:t>globales Verstehen: </a:t>
            </a:r>
            <a:r>
              <a:rPr lang="de-DE" sz="2400" b="0" i="0" u="none" strike="noStrike" baseline="0" dirty="0">
                <a:latin typeface="Avenir Roman"/>
                <a:ea typeface="Avenir Roman"/>
                <a:cs typeface="Avenir Roman"/>
                <a:sym typeface="Avenir Roman"/>
              </a:rPr>
              <a:t>den roten Faden im Text erkennen</a:t>
            </a:r>
            <a:endParaRPr lang="de-DE" dirty="0"/>
          </a:p>
          <a:p>
            <a:r>
              <a:rPr lang="de-DE" dirty="0"/>
              <a:t>detailliertes</a:t>
            </a:r>
            <a:r>
              <a:rPr lang="de-DE" baseline="0" dirty="0"/>
              <a:t> Verstehen: </a:t>
            </a:r>
            <a:r>
              <a:rPr lang="de-DE" sz="2400" b="0" i="0" u="none" strike="noStrike" baseline="0" dirty="0">
                <a:latin typeface="Avenir Roman"/>
                <a:ea typeface="Avenir Roman"/>
                <a:cs typeface="Avenir Roman"/>
                <a:sym typeface="Avenir Roman"/>
              </a:rPr>
              <a:t>alles genau analysieren</a:t>
            </a:r>
            <a:endParaRPr lang="de-DE" dirty="0"/>
          </a:p>
        </p:txBody>
      </p:sp>
    </p:spTree>
    <p:extLst>
      <p:ext uri="{BB962C8B-B14F-4D97-AF65-F5344CB8AC3E}">
        <p14:creationId xmlns:p14="http://schemas.microsoft.com/office/powerpoint/2010/main" val="2827999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Zungenbrecher einfliegen lassen; schnell</a:t>
            </a:r>
            <a:r>
              <a:rPr lang="de-DE" baseline="0" dirty="0"/>
              <a:t> vorlesen lassen (Reihenfolge der TN Liste oder spontan jemanden benennen); wieder ausblenden, auswendig aufsagen lassen,…</a:t>
            </a:r>
          </a:p>
          <a:p>
            <a:r>
              <a:rPr lang="de-DE" baseline="0" dirty="0"/>
              <a:t>Alternative Anweisung: Beim Lesen Hüpfen, auf einem Bein stehen, rückwärts gehen, Kniebeugen machen, den Bauch reiben, auf den Tisch klopfen, mit den Fingern schnipsen, den Kopf schütteln,…</a:t>
            </a:r>
            <a:endParaRPr lang="de-DE" dirty="0"/>
          </a:p>
        </p:txBody>
      </p:sp>
      <p:sp>
        <p:nvSpPr>
          <p:cNvPr id="4" name="Foliennummernplatzhalter 3"/>
          <p:cNvSpPr>
            <a:spLocks noGrp="1"/>
          </p:cNvSpPr>
          <p:nvPr>
            <p:ph type="sldNum" sz="quarter" idx="10"/>
          </p:nvPr>
        </p:nvSpPr>
        <p:spPr/>
        <p:txBody>
          <a:bodyPr/>
          <a:lstStyle/>
          <a:p>
            <a:fld id="{77055F82-306C-4AD3-B2C0-F1D323B8760D}" type="slidenum">
              <a:rPr lang="de-DE" smtClean="0"/>
              <a:t>74</a:t>
            </a:fld>
            <a:endParaRPr lang="de-DE"/>
          </a:p>
        </p:txBody>
      </p:sp>
    </p:spTree>
    <p:extLst>
      <p:ext uri="{BB962C8B-B14F-4D97-AF65-F5344CB8AC3E}">
        <p14:creationId xmlns:p14="http://schemas.microsoft.com/office/powerpoint/2010/main" val="9774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err="1"/>
              <a:t>LiV</a:t>
            </a:r>
            <a:r>
              <a:rPr lang="de-DE" dirty="0"/>
              <a:t> überlegen 10 Minuten, dann Plenum</a:t>
            </a:r>
          </a:p>
          <a:p>
            <a:endParaRPr lang="de-DE" dirty="0"/>
          </a:p>
          <a:p>
            <a:r>
              <a:rPr lang="de-DE" dirty="0"/>
              <a:t>kultureller Hintergrund/fehlende Lesegewohnheiten/unbekannte Textmuster/unbekannte Inhalte/fehlende Affinität zur Schriftkultur/Weltwissen/Wortschatz/…</a:t>
            </a:r>
          </a:p>
        </p:txBody>
      </p:sp>
      <p:sp>
        <p:nvSpPr>
          <p:cNvPr id="4" name="Foliennummernplatzhalter 3"/>
          <p:cNvSpPr>
            <a:spLocks noGrp="1"/>
          </p:cNvSpPr>
          <p:nvPr>
            <p:ph type="sldNum" sz="quarter" idx="10"/>
          </p:nvPr>
        </p:nvSpPr>
        <p:spPr/>
        <p:txBody>
          <a:bodyPr/>
          <a:lstStyle/>
          <a:p>
            <a:fld id="{77055F82-306C-4AD3-B2C0-F1D323B8760D}" type="slidenum">
              <a:rPr lang="de-DE" smtClean="0"/>
              <a:t>9</a:t>
            </a:fld>
            <a:endParaRPr lang="de-DE"/>
          </a:p>
        </p:txBody>
      </p:sp>
    </p:spTree>
    <p:extLst>
      <p:ext uri="{BB962C8B-B14F-4D97-AF65-F5344CB8AC3E}">
        <p14:creationId xmlns:p14="http://schemas.microsoft.com/office/powerpoint/2010/main" val="1157192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7055F82-306C-4AD3-B2C0-F1D323B8760D}" type="slidenum">
              <a:rPr lang="de-DE" smtClean="0"/>
              <a:t>75</a:t>
            </a:fld>
            <a:endParaRPr lang="de-DE"/>
          </a:p>
        </p:txBody>
      </p:sp>
    </p:spTree>
    <p:extLst>
      <p:ext uri="{BB962C8B-B14F-4D97-AF65-F5344CB8AC3E}">
        <p14:creationId xmlns:p14="http://schemas.microsoft.com/office/powerpoint/2010/main" val="842226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Beispiele auswählen</a:t>
            </a:r>
          </a:p>
        </p:txBody>
      </p:sp>
      <p:sp>
        <p:nvSpPr>
          <p:cNvPr id="4" name="Foliennummernplatzhalter 3"/>
          <p:cNvSpPr>
            <a:spLocks noGrp="1"/>
          </p:cNvSpPr>
          <p:nvPr>
            <p:ph type="sldNum" sz="quarter" idx="5"/>
          </p:nvPr>
        </p:nvSpPr>
        <p:spPr/>
        <p:txBody>
          <a:bodyPr/>
          <a:lstStyle/>
          <a:p>
            <a:fld id="{EDFFC883-AC31-466E-93C5-4041CFD573F1}" type="slidenum">
              <a:rPr lang="de-DE" smtClean="0"/>
              <a:t>76</a:t>
            </a:fld>
            <a:endParaRPr lang="de-DE"/>
          </a:p>
        </p:txBody>
      </p:sp>
    </p:spTree>
    <p:extLst>
      <p:ext uri="{BB962C8B-B14F-4D97-AF65-F5344CB8AC3E}">
        <p14:creationId xmlns:p14="http://schemas.microsoft.com/office/powerpoint/2010/main" val="394845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7055F82-306C-4AD3-B2C0-F1D323B8760D}" type="slidenum">
              <a:rPr lang="de-DE" smtClean="0"/>
              <a:t>10</a:t>
            </a:fld>
            <a:endParaRPr lang="de-DE"/>
          </a:p>
        </p:txBody>
      </p:sp>
    </p:spTree>
    <p:extLst>
      <p:ext uri="{BB962C8B-B14F-4D97-AF65-F5344CB8AC3E}">
        <p14:creationId xmlns:p14="http://schemas.microsoft.com/office/powerpoint/2010/main" val="344293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(selber erstellen für Lerngruppe angepasst; Hinweis: gute Angebote im Internet)</a:t>
            </a:r>
          </a:p>
        </p:txBody>
      </p:sp>
    </p:spTree>
    <p:extLst>
      <p:ext uri="{BB962C8B-B14F-4D97-AF65-F5344CB8AC3E}">
        <p14:creationId xmlns:p14="http://schemas.microsoft.com/office/powerpoint/2010/main" val="288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Wenn du Zeit hast, diese Übung.</a:t>
            </a:r>
          </a:p>
          <a:p>
            <a:endParaRPr lang="de-DE" dirty="0"/>
          </a:p>
          <a:p>
            <a:r>
              <a:rPr lang="de-DE" dirty="0"/>
              <a:t>Diese Übung lenkt</a:t>
            </a:r>
            <a:r>
              <a:rPr lang="de-DE" baseline="0" dirty="0"/>
              <a:t> den Blick auf die DaZ-Lernenden und versetzt Muttersprachler in deren Lage. Das ist eine gute Erfahrung, um Verständnis für die Probleme dieser Kinder zu entwickeln.</a:t>
            </a:r>
            <a:endParaRPr lang="de-DE" dirty="0"/>
          </a:p>
        </p:txBody>
      </p:sp>
    </p:spTree>
    <p:extLst>
      <p:ext uri="{BB962C8B-B14F-4D97-AF65-F5344CB8AC3E}">
        <p14:creationId xmlns:p14="http://schemas.microsoft.com/office/powerpoint/2010/main" val="325136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defTabSz="468721">
              <a:lnSpc>
                <a:spcPct val="125000"/>
              </a:lnSpc>
              <a:defRPr/>
            </a:pPr>
            <a:r>
              <a:rPr lang="de-DE" dirty="0"/>
              <a:t>Mischung aus inhaltlich bekannten/unbekannten Wörtern/Fremdwörtern7…, daher erschwerte Bedingungen; übertragen auf Leseanfänger/DaZ-Lernende</a:t>
            </a:r>
          </a:p>
          <a:p>
            <a:endParaRPr lang="de-DE" dirty="0"/>
          </a:p>
          <a:p>
            <a:r>
              <a:rPr lang="de-DE" dirty="0"/>
              <a:t>Inbusschraube: Innensechskantschraube</a:t>
            </a:r>
          </a:p>
          <a:p>
            <a:r>
              <a:rPr lang="de-DE" dirty="0" err="1"/>
              <a:t>Sisyphosarbeit</a:t>
            </a:r>
            <a:r>
              <a:rPr lang="de-DE" dirty="0"/>
              <a:t>:  schwere, nie ans Ziel führende Arbeit (Sisyphos (Figur der griechischen </a:t>
            </a:r>
            <a:r>
              <a:rPr lang="de-DE" dirty="0" err="1"/>
              <a:t>Mythologjie</a:t>
            </a:r>
            <a:r>
              <a:rPr lang="de-DE" dirty="0"/>
              <a:t> musste als Strafe in der Unterwelt einen Felsblock einen steilen Berg hinaufrollen, was nicht zu schaffen war)</a:t>
            </a:r>
          </a:p>
          <a:p>
            <a:r>
              <a:rPr lang="de-DE" dirty="0" err="1"/>
              <a:t>Brachium</a:t>
            </a:r>
            <a:r>
              <a:rPr lang="de-DE" dirty="0"/>
              <a:t>: Arm/Unterarm, auch Brezel/brachial</a:t>
            </a:r>
          </a:p>
          <a:p>
            <a:r>
              <a:rPr lang="de-DE" dirty="0"/>
              <a:t>blümerant: elend/schlecht</a:t>
            </a:r>
          </a:p>
          <a:p>
            <a:pPr defTabSz="468721">
              <a:lnSpc>
                <a:spcPct val="125000"/>
              </a:lnSpc>
              <a:defRPr/>
            </a:pPr>
            <a:r>
              <a:rPr lang="de-DE" sz="2500" dirty="0"/>
              <a:t>Fisimatenten: keinen Blödsinn machen</a:t>
            </a:r>
          </a:p>
          <a:p>
            <a:pPr defTabSz="468721">
              <a:lnSpc>
                <a:spcPct val="125000"/>
              </a:lnSpc>
              <a:defRPr/>
            </a:pPr>
            <a:r>
              <a:rPr lang="de-DE" sz="2500" dirty="0" err="1"/>
              <a:t>bommod</a:t>
            </a:r>
            <a:r>
              <a:rPr lang="de-DE" sz="2500" dirty="0"/>
              <a:t>: bequem</a:t>
            </a:r>
          </a:p>
          <a:p>
            <a:pPr defTabSz="468721">
              <a:lnSpc>
                <a:spcPct val="125000"/>
              </a:lnSpc>
              <a:defRPr/>
            </a:pPr>
            <a:r>
              <a:rPr lang="de-DE" sz="2500" dirty="0"/>
              <a:t>Saumselig: nachlässig, träge</a:t>
            </a:r>
          </a:p>
          <a:p>
            <a:endParaRPr lang="de-DE" dirty="0"/>
          </a:p>
        </p:txBody>
      </p:sp>
    </p:spTree>
    <p:extLst>
      <p:ext uri="{BB962C8B-B14F-4D97-AF65-F5344CB8AC3E}">
        <p14:creationId xmlns:p14="http://schemas.microsoft.com/office/powerpoint/2010/main" val="2979916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Bild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el 1"/>
          <p:cNvSpPr>
            <a:spLocks noGrp="1"/>
          </p:cNvSpPr>
          <p:nvPr>
            <p:ph type="ctrTitle" hasCustomPrompt="1"/>
          </p:nvPr>
        </p:nvSpPr>
        <p:spPr>
          <a:xfrm>
            <a:off x="2692398" y="1871131"/>
            <a:ext cx="6815669" cy="1515533"/>
          </a:xfrm>
        </p:spPr>
        <p:txBody>
          <a:bodyPr rtlCol="0" anchor="b">
            <a:noAutofit/>
          </a:bodyPr>
          <a:lstStyle>
            <a:lvl1pPr algn="ctr">
              <a:defRPr sz="5400">
                <a:effectLst/>
              </a:defRPr>
            </a:lvl1pPr>
          </a:lstStyle>
          <a:p>
            <a:pPr rtl="0"/>
            <a:r>
              <a:rPr lang="de-DE" noProof="1"/>
              <a:t>Titelmasterformat durch Klicken bearbeiten</a:t>
            </a:r>
          </a:p>
        </p:txBody>
      </p:sp>
      <p:sp>
        <p:nvSpPr>
          <p:cNvPr id="3" name="Untertitel 2"/>
          <p:cNvSpPr>
            <a:spLocks noGrp="1"/>
          </p:cNvSpPr>
          <p:nvPr>
            <p:ph type="subTitle" idx="1" hasCustomPrompt="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1"/>
              <a:t>Formatvorlage des Untertitelmasters durch Klicken bearbeiten</a:t>
            </a:r>
          </a:p>
        </p:txBody>
      </p:sp>
      <p:sp>
        <p:nvSpPr>
          <p:cNvPr id="4" name="Datumsplatzhalter 3"/>
          <p:cNvSpPr>
            <a:spLocks noGrp="1"/>
          </p:cNvSpPr>
          <p:nvPr>
            <p:ph type="dt" sz="half" idx="10"/>
          </p:nvPr>
        </p:nvSpPr>
        <p:spPr>
          <a:xfrm>
            <a:off x="7983232" y="5037663"/>
            <a:ext cx="897467" cy="279400"/>
          </a:xfrm>
        </p:spPr>
        <p:txBody>
          <a:bodyPr rtlCol="0"/>
          <a:lstStyle/>
          <a:p>
            <a:fld id="{EC8BAF9D-C87C-420F-8282-96C4E57E3652}" type="datetime1">
              <a:rPr lang="de-DE" smtClean="0"/>
              <a:t>29.01.2026</a:t>
            </a:fld>
            <a:endParaRPr lang="de-DE"/>
          </a:p>
        </p:txBody>
      </p:sp>
      <p:sp>
        <p:nvSpPr>
          <p:cNvPr id="5" name="Fußzeilenplatzhalter 4"/>
          <p:cNvSpPr>
            <a:spLocks noGrp="1"/>
          </p:cNvSpPr>
          <p:nvPr>
            <p:ph type="ftr" sz="quarter" idx="11"/>
          </p:nvPr>
        </p:nvSpPr>
        <p:spPr>
          <a:xfrm>
            <a:off x="2692397" y="5037663"/>
            <a:ext cx="5214635" cy="279400"/>
          </a:xfrm>
        </p:spPr>
        <p:txBody>
          <a:bodyPr rtlCol="0"/>
          <a:lstStyle/>
          <a:p>
            <a:r>
              <a:rPr lang="de-DE"/>
              <a:t>Claudia Tomaschewski-Fetzer, IQSH</a:t>
            </a:r>
          </a:p>
        </p:txBody>
      </p:sp>
      <p:sp>
        <p:nvSpPr>
          <p:cNvPr id="6" name="Foliennummernplatzhalter 5"/>
          <p:cNvSpPr>
            <a:spLocks noGrp="1"/>
          </p:cNvSpPr>
          <p:nvPr>
            <p:ph type="sldNum" sz="quarter" idx="12"/>
          </p:nvPr>
        </p:nvSpPr>
        <p:spPr>
          <a:xfrm>
            <a:off x="8956900" y="5037663"/>
            <a:ext cx="551167" cy="279400"/>
          </a:xfrm>
        </p:spPr>
        <p:txBody>
          <a:bodyPr rtlCol="0"/>
          <a:lstStyle/>
          <a:p>
            <a:fld id="{6C1DEB3C-657B-485A-96CA-E6865E9ADDE8}" type="slidenum">
              <a:rPr lang="de-DE" smtClean="0"/>
              <a:t>‹Nr.›</a:t>
            </a:fld>
            <a:endParaRPr lang="de-DE"/>
          </a:p>
        </p:txBody>
      </p:sp>
      <p:cxnSp>
        <p:nvCxnSpPr>
          <p:cNvPr id="15" name="Gerader Verbinde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72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95401" y="4815415"/>
            <a:ext cx="9609666" cy="566738"/>
          </a:xfrm>
        </p:spPr>
        <p:txBody>
          <a:bodyPr rtlCol="0" anchor="b">
            <a:normAutofit/>
          </a:bodyPr>
          <a:lstStyle>
            <a:lvl1pPr algn="ctr">
              <a:defRPr sz="2400" b="0"/>
            </a:lvl1pPr>
          </a:lstStyle>
          <a:p>
            <a:pPr rtl="0"/>
            <a:r>
              <a:rPr lang="de-DE" noProof="1"/>
              <a:t>Titelmasterformat durch Klicken bearbeiten</a:t>
            </a:r>
          </a:p>
        </p:txBody>
      </p:sp>
      <p:sp>
        <p:nvSpPr>
          <p:cNvPr id="3" name="Bildplatzhalt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1"/>
              <a:t>Klicken Sie, um ein Bild hinzuzufügen.</a:t>
            </a:r>
          </a:p>
        </p:txBody>
      </p:sp>
      <p:sp>
        <p:nvSpPr>
          <p:cNvPr id="4" name="Textplatzhalter 3"/>
          <p:cNvSpPr>
            <a:spLocks noGrp="1"/>
          </p:cNvSpPr>
          <p:nvPr>
            <p:ph type="body" sz="half" idx="2" hasCustomPrompt="1"/>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1"/>
              <a:t>Textmasterformate durch Klicken bearbeiten</a:t>
            </a:r>
          </a:p>
        </p:txBody>
      </p:sp>
      <p:sp>
        <p:nvSpPr>
          <p:cNvPr id="5" name="Datumsplatzhalter 4"/>
          <p:cNvSpPr>
            <a:spLocks noGrp="1"/>
          </p:cNvSpPr>
          <p:nvPr>
            <p:ph type="dt" sz="half" idx="10"/>
          </p:nvPr>
        </p:nvSpPr>
        <p:spPr/>
        <p:txBody>
          <a:bodyPr rtlCol="0"/>
          <a:lstStyle/>
          <a:p>
            <a:fld id="{B49D3D0C-FCAF-4FBC-BF70-E8C2EC6E69BF}" type="datetime1">
              <a:rPr lang="de-DE" smtClean="0"/>
              <a:t>29.01.2026</a:t>
            </a:fld>
            <a:endParaRPr lang="de-DE"/>
          </a:p>
        </p:txBody>
      </p:sp>
      <p:sp>
        <p:nvSpPr>
          <p:cNvPr id="6" name="Fußzeilenplatzhalter 5"/>
          <p:cNvSpPr>
            <a:spLocks noGrp="1"/>
          </p:cNvSpPr>
          <p:nvPr>
            <p:ph type="ftr" sz="quarter" idx="11"/>
          </p:nvPr>
        </p:nvSpPr>
        <p:spPr/>
        <p:txBody>
          <a:bodyPr rtlCol="0"/>
          <a:lstStyle/>
          <a:p>
            <a:r>
              <a:rPr lang="de-DE"/>
              <a:t>Claudia Tomaschewski-Fetzer, IQSH</a:t>
            </a:r>
          </a:p>
        </p:txBody>
      </p:sp>
      <p:sp>
        <p:nvSpPr>
          <p:cNvPr id="7" name="Foliennummernplatzhalter 6"/>
          <p:cNvSpPr>
            <a:spLocks noGrp="1"/>
          </p:cNvSpPr>
          <p:nvPr>
            <p:ph type="sldNum" sz="quarter" idx="12"/>
          </p:nvPr>
        </p:nvSpPr>
        <p:spPr/>
        <p:txBody>
          <a:bodyPr rtlCol="0"/>
          <a:lstStyle/>
          <a:p>
            <a:fld id="{6C1DEB3C-657B-485A-96CA-E6865E9ADDE8}" type="slidenum">
              <a:rPr lang="de-DE" smtClean="0"/>
              <a:t>‹Nr.›</a:t>
            </a:fld>
            <a:endParaRPr lang="de-DE"/>
          </a:p>
        </p:txBody>
      </p:sp>
    </p:spTree>
    <p:extLst>
      <p:ext uri="{BB962C8B-B14F-4D97-AF65-F5344CB8AC3E}">
        <p14:creationId xmlns:p14="http://schemas.microsoft.com/office/powerpoint/2010/main" val="426490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03868" y="982132"/>
            <a:ext cx="9592732" cy="2954868"/>
          </a:xfrm>
        </p:spPr>
        <p:txBody>
          <a:bodyPr rtlCol="0" anchor="ctr">
            <a:normAutofit/>
          </a:bodyPr>
          <a:lstStyle>
            <a:lvl1pPr algn="ctr">
              <a:defRPr sz="3200" b="0" cap="none"/>
            </a:lvl1pPr>
          </a:lstStyle>
          <a:p>
            <a:pPr rtl="0"/>
            <a:r>
              <a:rPr lang="de-DE" noProof="1"/>
              <a:t>Titelmasterformat durch Klicken bearbeiten</a:t>
            </a:r>
          </a:p>
        </p:txBody>
      </p:sp>
      <p:sp>
        <p:nvSpPr>
          <p:cNvPr id="3" name="Textplatzhalter 2"/>
          <p:cNvSpPr>
            <a:spLocks noGrp="1"/>
          </p:cNvSpPr>
          <p:nvPr>
            <p:ph type="body" idx="1" hasCustomPrompt="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 durch Klicken bearbeiten</a:t>
            </a:r>
          </a:p>
        </p:txBody>
      </p:sp>
      <p:sp>
        <p:nvSpPr>
          <p:cNvPr id="4" name="Datumsplatzhalter 3"/>
          <p:cNvSpPr>
            <a:spLocks noGrp="1"/>
          </p:cNvSpPr>
          <p:nvPr>
            <p:ph type="dt" sz="half" idx="10"/>
          </p:nvPr>
        </p:nvSpPr>
        <p:spPr/>
        <p:txBody>
          <a:bodyPr rtlCol="0"/>
          <a:lstStyle/>
          <a:p>
            <a:fld id="{B7E514B8-4C41-401C-9F5E-408ACEC8682F}"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5" name="Gerader Verbinde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12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de-DE" noProof="1"/>
              <a:t>Titelmasterformat durch Klicken bearbeiten</a:t>
            </a:r>
          </a:p>
        </p:txBody>
      </p:sp>
      <p:sp>
        <p:nvSpPr>
          <p:cNvPr id="10" name="Textplatzhalter 9"/>
          <p:cNvSpPr>
            <a:spLocks noGrp="1"/>
          </p:cNvSpPr>
          <p:nvPr>
            <p:ph type="body" sz="quarter" idx="13" hasCustomPrompt="1"/>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1"/>
              <a:t>Textmasterformat durch Klicken bearbeiten</a:t>
            </a:r>
          </a:p>
        </p:txBody>
      </p:sp>
      <p:sp>
        <p:nvSpPr>
          <p:cNvPr id="3" name="Textplatzhalter 2"/>
          <p:cNvSpPr>
            <a:spLocks noGrp="1"/>
          </p:cNvSpPr>
          <p:nvPr>
            <p:ph type="body" idx="1" hasCustomPrompt="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 durch Klicken bearbeiten</a:t>
            </a:r>
          </a:p>
        </p:txBody>
      </p:sp>
      <p:sp>
        <p:nvSpPr>
          <p:cNvPr id="4" name="Datumsplatzhalter 3"/>
          <p:cNvSpPr>
            <a:spLocks noGrp="1"/>
          </p:cNvSpPr>
          <p:nvPr>
            <p:ph type="dt" sz="half" idx="10"/>
          </p:nvPr>
        </p:nvSpPr>
        <p:spPr/>
        <p:txBody>
          <a:bodyPr rtlCol="0"/>
          <a:lstStyle/>
          <a:p>
            <a:fld id="{9A85C187-B7BC-4200-ABCA-F9E1DEF79864}"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sp>
        <p:nvSpPr>
          <p:cNvPr id="14" name="Textfeld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de-DE" sz="8000" noProof="1">
                <a:solidFill>
                  <a:schemeClr val="tx1"/>
                </a:solidFill>
                <a:effectLst/>
              </a:rPr>
              <a:t>"</a:t>
            </a:r>
          </a:p>
        </p:txBody>
      </p:sp>
      <p:sp>
        <p:nvSpPr>
          <p:cNvPr id="15" name="Textfeld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de-DE" sz="8000" noProof="1">
                <a:solidFill>
                  <a:schemeClr val="tx1"/>
                </a:solidFill>
                <a:effectLst/>
              </a:rPr>
              <a:t>"</a:t>
            </a:r>
          </a:p>
        </p:txBody>
      </p:sp>
      <p:cxnSp>
        <p:nvCxnSpPr>
          <p:cNvPr id="19" name="Gerader Verbinde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95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tenkar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95402" y="3308581"/>
            <a:ext cx="9609668" cy="1468800"/>
          </a:xfrm>
        </p:spPr>
        <p:txBody>
          <a:bodyPr rtlCol="0" anchor="b">
            <a:normAutofit/>
          </a:bodyPr>
          <a:lstStyle>
            <a:lvl1pPr algn="l">
              <a:defRPr sz="3200" b="0" cap="none"/>
            </a:lvl1pPr>
          </a:lstStyle>
          <a:p>
            <a:pPr rtl="0"/>
            <a:r>
              <a:rPr lang="de-DE" noProof="0"/>
              <a:t>Titelmasterformat durch Klicken bearbeiten</a:t>
            </a:r>
          </a:p>
        </p:txBody>
      </p:sp>
      <p:sp>
        <p:nvSpPr>
          <p:cNvPr id="3" name="Textplatzhalter 2"/>
          <p:cNvSpPr>
            <a:spLocks noGrp="1"/>
          </p:cNvSpPr>
          <p:nvPr>
            <p:ph type="body" idx="1" hasCustomPrompt="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durch Klicken bearbeiten</a:t>
            </a:r>
          </a:p>
        </p:txBody>
      </p:sp>
      <p:sp>
        <p:nvSpPr>
          <p:cNvPr id="4" name="Datumsplatzhalter 3"/>
          <p:cNvSpPr>
            <a:spLocks noGrp="1"/>
          </p:cNvSpPr>
          <p:nvPr>
            <p:ph type="dt" sz="half" idx="10"/>
          </p:nvPr>
        </p:nvSpPr>
        <p:spPr/>
        <p:txBody>
          <a:bodyPr rtlCol="0"/>
          <a:lstStyle/>
          <a:p>
            <a:fld id="{CC1F34F7-C52D-4A13-9BE3-89274FA5A4AF}"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spTree>
    <p:extLst>
      <p:ext uri="{BB962C8B-B14F-4D97-AF65-F5344CB8AC3E}">
        <p14:creationId xmlns:p14="http://schemas.microsoft.com/office/powerpoint/2010/main" val="1318987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itat Visitenkar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de-DE" noProof="1"/>
              <a:t>Titelmasterformat durch Klicken bearbeiten</a:t>
            </a:r>
          </a:p>
        </p:txBody>
      </p:sp>
      <p:sp>
        <p:nvSpPr>
          <p:cNvPr id="14" name="Textplatzhalter 2"/>
          <p:cNvSpPr>
            <a:spLocks noGrp="1"/>
          </p:cNvSpPr>
          <p:nvPr>
            <p:ph type="body" idx="13" hasCustomPrompt="1"/>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Textmasterformate durch Klicken bearbeiten</a:t>
            </a:r>
          </a:p>
        </p:txBody>
      </p:sp>
      <p:sp>
        <p:nvSpPr>
          <p:cNvPr id="3" name="Textplatzhalter 2"/>
          <p:cNvSpPr>
            <a:spLocks noGrp="1"/>
          </p:cNvSpPr>
          <p:nvPr>
            <p:ph type="body" idx="1" hasCustomPrompt="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Textmasterformate durch Klicken bearbeiten</a:t>
            </a:r>
          </a:p>
        </p:txBody>
      </p:sp>
      <p:sp>
        <p:nvSpPr>
          <p:cNvPr id="4" name="Datumsplatzhalter 3"/>
          <p:cNvSpPr>
            <a:spLocks noGrp="1"/>
          </p:cNvSpPr>
          <p:nvPr>
            <p:ph type="dt" sz="half" idx="10"/>
          </p:nvPr>
        </p:nvSpPr>
        <p:spPr/>
        <p:txBody>
          <a:bodyPr rtlCol="0"/>
          <a:lstStyle/>
          <a:p>
            <a:fld id="{C1698605-B76F-4B89-9944-4319214F3B30}"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sp>
        <p:nvSpPr>
          <p:cNvPr id="12" name="Textfeld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de-DE" sz="8000" noProof="1">
                <a:solidFill>
                  <a:schemeClr val="tx1"/>
                </a:solidFill>
                <a:effectLst/>
              </a:rPr>
              <a:t>“</a:t>
            </a:r>
          </a:p>
        </p:txBody>
      </p:sp>
      <p:sp>
        <p:nvSpPr>
          <p:cNvPr id="13" name="Textfeld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de-DE" sz="8000" noProof="1">
                <a:solidFill>
                  <a:schemeClr val="tx1"/>
                </a:solidFill>
                <a:effectLst/>
              </a:rPr>
              <a:t>"</a:t>
            </a:r>
          </a:p>
        </p:txBody>
      </p:sp>
      <p:cxnSp>
        <p:nvCxnSpPr>
          <p:cNvPr id="26" name="Gerader Verbinde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394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de-DE" noProof="1"/>
              <a:t>Titelmasterformat durch Klicken bearbeiten</a:t>
            </a:r>
          </a:p>
        </p:txBody>
      </p:sp>
      <p:sp>
        <p:nvSpPr>
          <p:cNvPr id="11" name="Textplatzhalter 2"/>
          <p:cNvSpPr>
            <a:spLocks noGrp="1"/>
          </p:cNvSpPr>
          <p:nvPr>
            <p:ph type="body" idx="13" hasCustomPrompt="1"/>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Textmasterformate durch Klicken bearbeiten</a:t>
            </a:r>
          </a:p>
        </p:txBody>
      </p:sp>
      <p:sp>
        <p:nvSpPr>
          <p:cNvPr id="3" name="Textplatzhalter 2"/>
          <p:cNvSpPr>
            <a:spLocks noGrp="1"/>
          </p:cNvSpPr>
          <p:nvPr>
            <p:ph type="body" idx="1" hasCustomPrompt="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Textmasterformate durch Klicken bearbeiten</a:t>
            </a:r>
          </a:p>
        </p:txBody>
      </p:sp>
      <p:sp>
        <p:nvSpPr>
          <p:cNvPr id="4" name="Datumsplatzhalter 3"/>
          <p:cNvSpPr>
            <a:spLocks noGrp="1"/>
          </p:cNvSpPr>
          <p:nvPr>
            <p:ph type="dt" sz="half" idx="10"/>
          </p:nvPr>
        </p:nvSpPr>
        <p:spPr/>
        <p:txBody>
          <a:bodyPr rtlCol="0"/>
          <a:lstStyle/>
          <a:p>
            <a:fld id="{1817E732-2232-4BC4-B2EF-62657BB21EE4}"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5" name="Gerader Verbinde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87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lgn="ctr">
              <a:defRPr/>
            </a:lvl1pPr>
          </a:lstStyle>
          <a:p>
            <a:pPr rtl="0"/>
            <a:r>
              <a:rPr lang="de-DE" noProof="1"/>
              <a:t>Titelmasterformat durch Klicken bearbeiten</a:t>
            </a:r>
          </a:p>
        </p:txBody>
      </p:sp>
      <p:sp>
        <p:nvSpPr>
          <p:cNvPr id="3" name="Vertikaler Textplatzhalter 2"/>
          <p:cNvSpPr>
            <a:spLocks noGrp="1"/>
          </p:cNvSpPr>
          <p:nvPr>
            <p:ph type="body" orient="vert" idx="1" hasCustomPrompt="1"/>
          </p:nvPr>
        </p:nvSpPr>
        <p:spPr/>
        <p:txBody>
          <a:bodyPr vert="eaVert" rtlCol="0" anchor="t"/>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10"/>
          </p:nvPr>
        </p:nvSpPr>
        <p:spPr/>
        <p:txBody>
          <a:bodyPr rtlCol="0"/>
          <a:lstStyle/>
          <a:p>
            <a:fld id="{E970DFED-3C23-4EE4-BB2F-54E491902C67}"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4" name="Gerader Verbinde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06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999356" y="982131"/>
            <a:ext cx="1890895" cy="4893735"/>
          </a:xfrm>
        </p:spPr>
        <p:txBody>
          <a:bodyPr vert="eaVert" rtlCol="0"/>
          <a:lstStyle/>
          <a:p>
            <a:pPr rtl="0"/>
            <a:r>
              <a:rPr lang="de-DE" noProof="1"/>
              <a:t>Titelmasterformat durch Klicken bearbeiten</a:t>
            </a:r>
          </a:p>
        </p:txBody>
      </p:sp>
      <p:sp>
        <p:nvSpPr>
          <p:cNvPr id="3" name="Vertikaler Textplatzhalter 2"/>
          <p:cNvSpPr>
            <a:spLocks noGrp="1"/>
          </p:cNvSpPr>
          <p:nvPr>
            <p:ph type="body" orient="vert" idx="1" hasCustomPrompt="1"/>
          </p:nvPr>
        </p:nvSpPr>
        <p:spPr>
          <a:xfrm>
            <a:off x="1295398" y="982132"/>
            <a:ext cx="7433025" cy="4893734"/>
          </a:xfrm>
        </p:spPr>
        <p:txBody>
          <a:bodyPr vert="eaVert" rtlCol="0" anchor="t"/>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10"/>
          </p:nvPr>
        </p:nvSpPr>
        <p:spPr/>
        <p:txBody>
          <a:bodyPr rtlCol="0"/>
          <a:lstStyle/>
          <a:p>
            <a:fld id="{9B138657-A35A-4755-B107-248375777394}"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4" name="Gerader Verbinde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183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rPr lang="de-DE"/>
              <a:t>Titelmasterformat durch Klicken bearbeiten</a:t>
            </a:r>
            <a:endParaRPr/>
          </a:p>
        </p:txBody>
      </p:sp>
      <p:sp>
        <p:nvSpPr>
          <p:cNvPr id="49" name="Foliennummer"/>
          <p:cNvSpPr txBox="1">
            <a:spLocks noGrp="1"/>
          </p:cNvSpPr>
          <p:nvPr>
            <p:ph type="sldNum" sz="quarter" idx="2"/>
          </p:nvPr>
        </p:nvSpPr>
        <p:spPr>
          <a:prstGeom prst="rect">
            <a:avLst/>
          </a:prstGeom>
        </p:spPr>
        <p:txBody>
          <a:bodyPr/>
          <a:lstStyle/>
          <a:p>
            <a:fld id="{6C1DEB3C-657B-485A-96CA-E6865E9ADDE8}" type="slidenum">
              <a:rPr lang="de-DE" smtClean="0"/>
              <a:t>‹Nr.›</a:t>
            </a:fld>
            <a:endParaRPr lang="de-DE"/>
          </a:p>
        </p:txBody>
      </p:sp>
    </p:spTree>
    <p:extLst>
      <p:ext uri="{BB962C8B-B14F-4D97-AF65-F5344CB8AC3E}">
        <p14:creationId xmlns:p14="http://schemas.microsoft.com/office/powerpoint/2010/main" val="29455461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amp; Untertitel">
    <p:spTree>
      <p:nvGrpSpPr>
        <p:cNvPr id="1" name=""/>
        <p:cNvGrpSpPr/>
        <p:nvPr/>
      </p:nvGrpSpPr>
      <p:grpSpPr>
        <a:xfrm>
          <a:off x="0" y="0"/>
          <a:ext cx="0" cy="0"/>
          <a:chOff x="0" y="0"/>
          <a:chExt cx="0" cy="0"/>
        </a:xfrm>
      </p:grpSpPr>
      <p:sp>
        <p:nvSpPr>
          <p:cNvPr id="5" name="Shape 5"/>
          <p:cNvSpPr>
            <a:spLocks noGrp="1"/>
          </p:cNvSpPr>
          <p:nvPr>
            <p:ph type="title"/>
          </p:nvPr>
        </p:nvSpPr>
        <p:spPr>
          <a:xfrm>
            <a:off x="1190625" y="1151930"/>
            <a:ext cx="9810750" cy="2321719"/>
          </a:xfrm>
          <a:prstGeom prst="rect">
            <a:avLst/>
          </a:prstGeom>
        </p:spPr>
        <p:txBody>
          <a:bodyPr anchor="b"/>
          <a:lstStyle/>
          <a:p>
            <a:pPr lvl="0">
              <a:defRPr sz="1800"/>
            </a:pPr>
            <a:r>
              <a:rPr sz="5625"/>
              <a:t>Titeltext</a:t>
            </a:r>
          </a:p>
        </p:txBody>
      </p:sp>
      <p:sp>
        <p:nvSpPr>
          <p:cNvPr id="6" name="Shape 6"/>
          <p:cNvSpPr>
            <a:spLocks noGrp="1"/>
          </p:cNvSpPr>
          <p:nvPr>
            <p:ph type="body"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pPr>
            <a:r>
              <a:rPr sz="2250"/>
              <a:t>Textebene 1</a:t>
            </a:r>
          </a:p>
          <a:p>
            <a:pPr lvl="1">
              <a:defRPr sz="1800"/>
            </a:pPr>
            <a:r>
              <a:rPr sz="2250"/>
              <a:t>Textebene 2</a:t>
            </a:r>
          </a:p>
          <a:p>
            <a:pPr lvl="2">
              <a:defRPr sz="1800"/>
            </a:pPr>
            <a:r>
              <a:rPr sz="2250"/>
              <a:t>Textebene 3</a:t>
            </a:r>
          </a:p>
          <a:p>
            <a:pPr lvl="3">
              <a:defRPr sz="1800"/>
            </a:pPr>
            <a:r>
              <a:rPr sz="2250"/>
              <a:t>Textebene 4</a:t>
            </a:r>
          </a:p>
          <a:p>
            <a:pPr lvl="4">
              <a:defRPr sz="1800"/>
            </a:pPr>
            <a:r>
              <a:rPr sz="2250"/>
              <a:t>Textebene 5</a:t>
            </a:r>
          </a:p>
        </p:txBody>
      </p:sp>
    </p:spTree>
    <p:extLst>
      <p:ext uri="{BB962C8B-B14F-4D97-AF65-F5344CB8AC3E}">
        <p14:creationId xmlns:p14="http://schemas.microsoft.com/office/powerpoint/2010/main" val="32391587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Gerader Verbinde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hasCustomPrompt="1"/>
          </p:nvPr>
        </p:nvSpPr>
        <p:spPr/>
        <p:txBody>
          <a:bodyPr rtlCol="0"/>
          <a:lstStyle/>
          <a:p>
            <a:pPr rtl="0"/>
            <a:r>
              <a:rPr lang="de-DE" noProof="1"/>
              <a:t>Titelmasterformat durch Klicken bearbeiten</a:t>
            </a:r>
          </a:p>
        </p:txBody>
      </p:sp>
      <p:sp>
        <p:nvSpPr>
          <p:cNvPr id="3" name="Inhaltsplatzhalter 2"/>
          <p:cNvSpPr>
            <a:spLocks noGrp="1"/>
          </p:cNvSpPr>
          <p:nvPr>
            <p:ph idx="1" hasCustomPrompt="1"/>
          </p:nvPr>
        </p:nvSpPr>
        <p:spPr/>
        <p:txBody>
          <a:bodyPr rtlCol="0"/>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10"/>
          </p:nvPr>
        </p:nvSpPr>
        <p:spPr/>
        <p:txBody>
          <a:bodyPr rtlCol="0"/>
          <a:lstStyle/>
          <a:p>
            <a:fld id="{92AFF517-CA27-401D-B7C6-C331780CB8C3}"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spTree>
    <p:extLst>
      <p:ext uri="{BB962C8B-B14F-4D97-AF65-F5344CB8AC3E}">
        <p14:creationId xmlns:p14="http://schemas.microsoft.com/office/powerpoint/2010/main" val="78252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8" name="Bild"/>
          <p:cNvSpPr>
            <a:spLocks noGrp="1"/>
          </p:cNvSpPr>
          <p:nvPr>
            <p:ph type="pic" idx="21"/>
          </p:nvPr>
        </p:nvSpPr>
        <p:spPr>
          <a:xfrm>
            <a:off x="2547938" y="446485"/>
            <a:ext cx="11584781" cy="5792391"/>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892969" y="446484"/>
            <a:ext cx="5000625" cy="2803922"/>
          </a:xfrm>
          <a:prstGeom prst="rect">
            <a:avLst/>
          </a:prstGeom>
        </p:spPr>
        <p:txBody>
          <a:bodyPr anchor="b"/>
          <a:lstStyle>
            <a:lvl1pPr>
              <a:defRPr sz="4219"/>
            </a:lvl1pPr>
          </a:lstStyle>
          <a:p>
            <a:r>
              <a:t>Titeltext</a:t>
            </a:r>
          </a:p>
        </p:txBody>
      </p:sp>
      <p:sp>
        <p:nvSpPr>
          <p:cNvPr id="40" name="Textebene 1…"/>
          <p:cNvSpPr txBox="1">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1581204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9743395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40192030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3392277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8875489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984603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17084" y="225424"/>
            <a:ext cx="1056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B7E06C08-2B17-43F1-A072-02A8688504CF}" type="datetime1">
              <a:rPr lang="de-DE" smtClean="0"/>
              <a:t>29.01.2026</a:t>
            </a:fld>
            <a:endParaRPr lang="de-DE" dirty="0"/>
          </a:p>
        </p:txBody>
      </p:sp>
      <p:sp>
        <p:nvSpPr>
          <p:cNvPr id="12"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3"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55197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710672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6139028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3565597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15069" y="1752606"/>
            <a:ext cx="8158688" cy="1822514"/>
          </a:xfrm>
        </p:spPr>
        <p:txBody>
          <a:bodyPr rtlCol="0" anchor="b">
            <a:normAutofit/>
          </a:bodyPr>
          <a:lstStyle>
            <a:lvl1pPr algn="ctr">
              <a:defRPr sz="4400" b="0" cap="none"/>
            </a:lvl1pPr>
          </a:lstStyle>
          <a:p>
            <a:pPr rtl="0"/>
            <a:r>
              <a:rPr lang="de-DE" noProof="1"/>
              <a:t>Titelmasterformat durch Klicken bearbeiten</a:t>
            </a:r>
          </a:p>
        </p:txBody>
      </p:sp>
      <p:sp>
        <p:nvSpPr>
          <p:cNvPr id="3" name="Textplatzhalter 2"/>
          <p:cNvSpPr>
            <a:spLocks noGrp="1"/>
          </p:cNvSpPr>
          <p:nvPr>
            <p:ph type="body" idx="1" hasCustomPrompt="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1"/>
              <a:t>Textmasterformat durch Klicken bearbeiten</a:t>
            </a:r>
          </a:p>
        </p:txBody>
      </p:sp>
      <p:sp>
        <p:nvSpPr>
          <p:cNvPr id="4" name="Datumsplatzhalter 3"/>
          <p:cNvSpPr>
            <a:spLocks noGrp="1"/>
          </p:cNvSpPr>
          <p:nvPr>
            <p:ph type="dt" sz="half" idx="10"/>
          </p:nvPr>
        </p:nvSpPr>
        <p:spPr/>
        <p:txBody>
          <a:bodyPr rtlCol="0"/>
          <a:lstStyle/>
          <a:p>
            <a:fld id="{4E61F6C2-3518-40F8-9770-B2F150CCB021}" type="datetime1">
              <a:rPr lang="de-DE" smtClean="0"/>
              <a:t>29.01.2026</a:t>
            </a:fld>
            <a:endParaRPr lang="de-DE"/>
          </a:p>
        </p:txBody>
      </p:sp>
      <p:sp>
        <p:nvSpPr>
          <p:cNvPr id="5" name="Fußzeilenplatzhalter 4"/>
          <p:cNvSpPr>
            <a:spLocks noGrp="1"/>
          </p:cNvSpPr>
          <p:nvPr>
            <p:ph type="ftr" sz="quarter" idx="11"/>
          </p:nvPr>
        </p:nvSpPr>
        <p:spPr/>
        <p:txBody>
          <a:bodyPr rtlCol="0"/>
          <a:lstStyle/>
          <a:p>
            <a:r>
              <a:rPr lang="de-DE"/>
              <a:t>Claudia Tomaschewski-Fetzer, IQSH</a:t>
            </a:r>
          </a:p>
        </p:txBody>
      </p:sp>
      <p:sp>
        <p:nvSpPr>
          <p:cNvPr id="6" name="Foliennummernplatzhalter 5"/>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6" name="Gerader Verbinde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76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576358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5509580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3762066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2250101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5066115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250308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868214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7188572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844675"/>
            <a:ext cx="1056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5" hasCustomPrompt="1"/>
          </p:nvPr>
        </p:nvSpPr>
        <p:spPr>
          <a:xfrm>
            <a:off x="8227485" y="6173788"/>
            <a:ext cx="1553633"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838201" y="6356351"/>
            <a:ext cx="1250244" cy="365125"/>
          </a:xfrm>
          <a:prstGeom prst="rect">
            <a:avLst/>
          </a:prstGeom>
        </p:spPr>
        <p:txBody>
          <a:bodyPr vert="horz" lIns="91440" tIns="45720" rIns="91440" bIns="45720" rtlCol="0" anchor="ctr"/>
          <a:lstStyle>
            <a:lvl1pPr algn="l">
              <a:defRPr sz="1200">
                <a:solidFill>
                  <a:srgbClr val="A4ADB6"/>
                </a:solidFill>
              </a:defRPr>
            </a:lvl1pPr>
          </a:lstStyle>
          <a:p>
            <a:fld id="{F8F04AF4-BE9F-438E-AEB3-1AB29ED1CD12}" type="datetime1">
              <a:rPr lang="de-DE" smtClean="0"/>
              <a:pPr/>
              <a:t>29.01.2026</a:t>
            </a:fld>
            <a:endParaRPr lang="de-DE" dirty="0"/>
          </a:p>
        </p:txBody>
      </p:sp>
      <p:sp>
        <p:nvSpPr>
          <p:cNvPr id="10" name="Fußzeilenplatzhalter 5"/>
          <p:cNvSpPr>
            <a:spLocks noGrp="1"/>
          </p:cNvSpPr>
          <p:nvPr>
            <p:ph type="ftr" sz="quarter" idx="3"/>
          </p:nvPr>
        </p:nvSpPr>
        <p:spPr>
          <a:xfrm>
            <a:off x="3340288" y="6356351"/>
            <a:ext cx="4776424" cy="365125"/>
          </a:xfrm>
          <a:prstGeom prst="rect">
            <a:avLst/>
          </a:prstGeom>
        </p:spPr>
        <p:txBody>
          <a:bodyPr vert="horz" lIns="91440" tIns="45720" rIns="91440" bIns="45720" rtlCol="0" anchor="ctr"/>
          <a:lstStyle>
            <a:lvl1pPr algn="ctr">
              <a:defRPr sz="1200">
                <a:solidFill>
                  <a:srgbClr val="A4ADB6"/>
                </a:solidFill>
              </a:defRPr>
            </a:lvl1pPr>
          </a:lstStyle>
          <a:p>
            <a:endParaRPr lang="de-DE" dirty="0"/>
          </a:p>
        </p:txBody>
      </p:sp>
      <p:sp>
        <p:nvSpPr>
          <p:cNvPr id="11" name="Foliennummernplatzhalter 12"/>
          <p:cNvSpPr>
            <a:spLocks noGrp="1"/>
          </p:cNvSpPr>
          <p:nvPr>
            <p:ph type="sldNum" sz="quarter" idx="4"/>
          </p:nvPr>
        </p:nvSpPr>
        <p:spPr>
          <a:xfrm>
            <a:off x="2245264" y="6356351"/>
            <a:ext cx="938203"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1317335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Gerader Verbinde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hasCustomPrompt="1"/>
          </p:nvPr>
        </p:nvSpPr>
        <p:spPr/>
        <p:txBody>
          <a:bodyPr rtlCol="0"/>
          <a:lstStyle/>
          <a:p>
            <a:pPr rtl="0"/>
            <a:r>
              <a:rPr lang="de-DE" noProof="1"/>
              <a:t>Titelmasterformat durch Klicken bearbeiten</a:t>
            </a:r>
          </a:p>
        </p:txBody>
      </p:sp>
      <p:sp>
        <p:nvSpPr>
          <p:cNvPr id="3" name="Inhaltsplatzhalter 2"/>
          <p:cNvSpPr>
            <a:spLocks noGrp="1"/>
          </p:cNvSpPr>
          <p:nvPr>
            <p:ph sz="half" idx="1" hasCustomPrompt="1"/>
          </p:nvPr>
        </p:nvSpPr>
        <p:spPr>
          <a:xfrm>
            <a:off x="1298448" y="2560320"/>
            <a:ext cx="4718304" cy="3310128"/>
          </a:xfrm>
        </p:spPr>
        <p:txBody>
          <a:bodyPr rtlCol="0">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Inhaltsplatzhalter 3"/>
          <p:cNvSpPr>
            <a:spLocks noGrp="1"/>
          </p:cNvSpPr>
          <p:nvPr>
            <p:ph sz="half" idx="2" hasCustomPrompt="1"/>
          </p:nvPr>
        </p:nvSpPr>
        <p:spPr>
          <a:xfrm>
            <a:off x="6181344" y="2560320"/>
            <a:ext cx="4718304" cy="3310128"/>
          </a:xfrm>
        </p:spPr>
        <p:txBody>
          <a:bodyPr rtlCol="0">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5" name="Datumsplatzhalter 4"/>
          <p:cNvSpPr>
            <a:spLocks noGrp="1"/>
          </p:cNvSpPr>
          <p:nvPr>
            <p:ph type="dt" sz="half" idx="10"/>
          </p:nvPr>
        </p:nvSpPr>
        <p:spPr/>
        <p:txBody>
          <a:bodyPr rtlCol="0"/>
          <a:lstStyle/>
          <a:p>
            <a:fld id="{2FE220D9-48C6-4321-A427-42C848C4C906}" type="datetime1">
              <a:rPr lang="de-DE" smtClean="0"/>
              <a:t>29.01.2026</a:t>
            </a:fld>
            <a:endParaRPr lang="de-DE"/>
          </a:p>
        </p:txBody>
      </p:sp>
      <p:sp>
        <p:nvSpPr>
          <p:cNvPr id="6" name="Fußzeilenplatzhalter 5"/>
          <p:cNvSpPr>
            <a:spLocks noGrp="1"/>
          </p:cNvSpPr>
          <p:nvPr>
            <p:ph type="ftr" sz="quarter" idx="11"/>
          </p:nvPr>
        </p:nvSpPr>
        <p:spPr/>
        <p:txBody>
          <a:bodyPr rtlCol="0"/>
          <a:lstStyle/>
          <a:p>
            <a:r>
              <a:rPr lang="de-DE"/>
              <a:t>Claudia Tomaschewski-Fetzer, IQSH</a:t>
            </a:r>
          </a:p>
        </p:txBody>
      </p:sp>
      <p:sp>
        <p:nvSpPr>
          <p:cNvPr id="7" name="Foliennummernplatzhalter 6"/>
          <p:cNvSpPr>
            <a:spLocks noGrp="1"/>
          </p:cNvSpPr>
          <p:nvPr>
            <p:ph type="sldNum" sz="quarter" idx="12"/>
          </p:nvPr>
        </p:nvSpPr>
        <p:spPr/>
        <p:txBody>
          <a:bodyPr rtlCol="0"/>
          <a:lstStyle/>
          <a:p>
            <a:fld id="{6C1DEB3C-657B-485A-96CA-E6865E9ADDE8}" type="slidenum">
              <a:rPr lang="de-DE" smtClean="0"/>
              <a:t>‹Nr.›</a:t>
            </a:fld>
            <a:endParaRPr lang="de-DE"/>
          </a:p>
        </p:txBody>
      </p:sp>
    </p:spTree>
    <p:extLst>
      <p:ext uri="{BB962C8B-B14F-4D97-AF65-F5344CB8AC3E}">
        <p14:creationId xmlns:p14="http://schemas.microsoft.com/office/powerpoint/2010/main" val="361696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e-DE" noProof="1"/>
              <a:t>Titelmasterformat durch Klicken bearbeiten</a:t>
            </a:r>
          </a:p>
        </p:txBody>
      </p:sp>
      <p:sp>
        <p:nvSpPr>
          <p:cNvPr id="3" name="Textplatzhalter 2"/>
          <p:cNvSpPr>
            <a:spLocks noGrp="1"/>
          </p:cNvSpPr>
          <p:nvPr>
            <p:ph type="body" idx="1" hasCustomPrompt="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1"/>
              <a:t>Textmasterformate durch Klicken bearbeiten</a:t>
            </a:r>
          </a:p>
        </p:txBody>
      </p:sp>
      <p:sp>
        <p:nvSpPr>
          <p:cNvPr id="4" name="Inhaltsplatzhalter 3"/>
          <p:cNvSpPr>
            <a:spLocks noGrp="1"/>
          </p:cNvSpPr>
          <p:nvPr>
            <p:ph sz="half" idx="2" hasCustomPrompt="1"/>
          </p:nvPr>
        </p:nvSpPr>
        <p:spPr>
          <a:xfrm>
            <a:off x="1295400" y="3243262"/>
            <a:ext cx="4718304" cy="2632605"/>
          </a:xfrm>
        </p:spPr>
        <p:txBody>
          <a:bodyPr rtlCol="0" anchor="t">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5" name="Textplatzhalter 4"/>
          <p:cNvSpPr>
            <a:spLocks noGrp="1"/>
          </p:cNvSpPr>
          <p:nvPr>
            <p:ph type="body" sz="quarter" idx="3" hasCustomPrompt="1"/>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1"/>
              <a:t>Textmasterformate durch Klicken bearbeiten</a:t>
            </a:r>
          </a:p>
        </p:txBody>
      </p:sp>
      <p:sp>
        <p:nvSpPr>
          <p:cNvPr id="6" name="Inhaltsplatzhalter 5"/>
          <p:cNvSpPr>
            <a:spLocks noGrp="1"/>
          </p:cNvSpPr>
          <p:nvPr>
            <p:ph sz="quarter" idx="4" hasCustomPrompt="1"/>
          </p:nvPr>
        </p:nvSpPr>
        <p:spPr>
          <a:xfrm>
            <a:off x="6180671" y="3243262"/>
            <a:ext cx="4718304" cy="2632605"/>
          </a:xfrm>
        </p:spPr>
        <p:txBody>
          <a:bodyPr rtlCol="0" anchor="t">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7" name="Datumsplatzhalter 6"/>
          <p:cNvSpPr>
            <a:spLocks noGrp="1"/>
          </p:cNvSpPr>
          <p:nvPr>
            <p:ph type="dt" sz="half" idx="10"/>
          </p:nvPr>
        </p:nvSpPr>
        <p:spPr/>
        <p:txBody>
          <a:bodyPr rtlCol="0"/>
          <a:lstStyle/>
          <a:p>
            <a:fld id="{526827DE-6B77-4E02-88C4-8C09BC0EF60C}" type="datetime1">
              <a:rPr lang="de-DE" smtClean="0"/>
              <a:t>29.01.2026</a:t>
            </a:fld>
            <a:endParaRPr lang="de-DE"/>
          </a:p>
        </p:txBody>
      </p:sp>
      <p:sp>
        <p:nvSpPr>
          <p:cNvPr id="8" name="Fußzeilenplatzhalter 7"/>
          <p:cNvSpPr>
            <a:spLocks noGrp="1"/>
          </p:cNvSpPr>
          <p:nvPr>
            <p:ph type="ftr" sz="quarter" idx="11"/>
          </p:nvPr>
        </p:nvSpPr>
        <p:spPr/>
        <p:txBody>
          <a:bodyPr rtlCol="0"/>
          <a:lstStyle/>
          <a:p>
            <a:r>
              <a:rPr lang="de-DE"/>
              <a:t>Claudia Tomaschewski-Fetzer, IQSH</a:t>
            </a:r>
          </a:p>
        </p:txBody>
      </p:sp>
      <p:sp>
        <p:nvSpPr>
          <p:cNvPr id="9" name="Foliennummernplatzhalter 8"/>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8" name="Gerader Verbinde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02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1"/>
              <a:t>Titelmasterformat durch Klicken bearbeiten</a:t>
            </a:r>
          </a:p>
        </p:txBody>
      </p:sp>
      <p:sp>
        <p:nvSpPr>
          <p:cNvPr id="3" name="Datumsplatzhalter 2"/>
          <p:cNvSpPr>
            <a:spLocks noGrp="1"/>
          </p:cNvSpPr>
          <p:nvPr>
            <p:ph type="dt" sz="half" idx="10"/>
          </p:nvPr>
        </p:nvSpPr>
        <p:spPr/>
        <p:txBody>
          <a:bodyPr rtlCol="0"/>
          <a:lstStyle/>
          <a:p>
            <a:fld id="{E4B8D7F9-D7E4-45AA-ACA1-C84FFB316BCA}" type="datetime1">
              <a:rPr lang="de-DE" smtClean="0"/>
              <a:t>29.01.2026</a:t>
            </a:fld>
            <a:endParaRPr lang="de-DE"/>
          </a:p>
        </p:txBody>
      </p:sp>
      <p:sp>
        <p:nvSpPr>
          <p:cNvPr id="4" name="Fußzeilenplatzhalter 3"/>
          <p:cNvSpPr>
            <a:spLocks noGrp="1"/>
          </p:cNvSpPr>
          <p:nvPr>
            <p:ph type="ftr" sz="quarter" idx="11"/>
          </p:nvPr>
        </p:nvSpPr>
        <p:spPr/>
        <p:txBody>
          <a:bodyPr rtlCol="0"/>
          <a:lstStyle/>
          <a:p>
            <a:r>
              <a:rPr lang="de-DE"/>
              <a:t>Claudia Tomaschewski-Fetzer, IQSH</a:t>
            </a:r>
          </a:p>
        </p:txBody>
      </p:sp>
      <p:sp>
        <p:nvSpPr>
          <p:cNvPr id="5" name="Foliennummernplatzhalter 4"/>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4" name="Gerader Verbinde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07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fld id="{52DA09DA-7781-4547-94A4-7E9BE9E8D448}" type="datetime1">
              <a:rPr lang="de-DE" smtClean="0"/>
              <a:t>29.01.2026</a:t>
            </a:fld>
            <a:endParaRPr lang="de-DE"/>
          </a:p>
        </p:txBody>
      </p:sp>
      <p:sp>
        <p:nvSpPr>
          <p:cNvPr id="3" name="Fußzeilenplatzhalter 2"/>
          <p:cNvSpPr>
            <a:spLocks noGrp="1"/>
          </p:cNvSpPr>
          <p:nvPr>
            <p:ph type="ftr" sz="quarter" idx="11"/>
          </p:nvPr>
        </p:nvSpPr>
        <p:spPr/>
        <p:txBody>
          <a:bodyPr rtlCol="0"/>
          <a:lstStyle/>
          <a:p>
            <a:r>
              <a:rPr lang="de-DE"/>
              <a:t>Claudia Tomaschewski-Fetzer, IQSH</a:t>
            </a:r>
          </a:p>
        </p:txBody>
      </p:sp>
      <p:sp>
        <p:nvSpPr>
          <p:cNvPr id="4" name="Foliennummernplatzhalter 3"/>
          <p:cNvSpPr>
            <a:spLocks noGrp="1"/>
          </p:cNvSpPr>
          <p:nvPr>
            <p:ph type="sldNum" sz="quarter" idx="12"/>
          </p:nvPr>
        </p:nvSpPr>
        <p:spPr/>
        <p:txBody>
          <a:bodyPr rtlCol="0"/>
          <a:lstStyle/>
          <a:p>
            <a:fld id="{6C1DEB3C-657B-485A-96CA-E6865E9ADDE8}" type="slidenum">
              <a:rPr lang="de-DE" smtClean="0"/>
              <a:t>‹Nr.›</a:t>
            </a:fld>
            <a:endParaRPr lang="de-DE"/>
          </a:p>
        </p:txBody>
      </p:sp>
    </p:spTree>
    <p:extLst>
      <p:ext uri="{BB962C8B-B14F-4D97-AF65-F5344CB8AC3E}">
        <p14:creationId xmlns:p14="http://schemas.microsoft.com/office/powerpoint/2010/main" val="91843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93811" y="1388534"/>
            <a:ext cx="3718455" cy="1371600"/>
          </a:xfrm>
        </p:spPr>
        <p:txBody>
          <a:bodyPr rtlCol="0" anchor="b">
            <a:normAutofit/>
          </a:bodyPr>
          <a:lstStyle>
            <a:lvl1pPr algn="ctr">
              <a:defRPr sz="2400" b="0"/>
            </a:lvl1pPr>
          </a:lstStyle>
          <a:p>
            <a:pPr rtl="0"/>
            <a:r>
              <a:rPr lang="de-DE" noProof="1"/>
              <a:t>Titelmasterformat durch Klicken bearbeiten</a:t>
            </a:r>
          </a:p>
        </p:txBody>
      </p:sp>
      <p:sp>
        <p:nvSpPr>
          <p:cNvPr id="3" name="Inhaltsplatzhalter 2"/>
          <p:cNvSpPr>
            <a:spLocks noGrp="1"/>
          </p:cNvSpPr>
          <p:nvPr>
            <p:ph idx="1" hasCustomPrompt="1"/>
          </p:nvPr>
        </p:nvSpPr>
        <p:spPr>
          <a:xfrm>
            <a:off x="5418668" y="982131"/>
            <a:ext cx="5469466" cy="4893735"/>
          </a:xfrm>
        </p:spPr>
        <p:txBody>
          <a:bodyPr rtlCol="0" anchor="ctr">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Textplatzhalter 3"/>
          <p:cNvSpPr>
            <a:spLocks noGrp="1"/>
          </p:cNvSpPr>
          <p:nvPr>
            <p:ph type="body" sz="half" idx="2" hasCustomPrompt="1"/>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1"/>
              <a:t>Textmasterformat durch Klicken bearbeiten</a:t>
            </a:r>
          </a:p>
        </p:txBody>
      </p:sp>
      <p:sp>
        <p:nvSpPr>
          <p:cNvPr id="5" name="Datumsplatzhalter 4"/>
          <p:cNvSpPr>
            <a:spLocks noGrp="1"/>
          </p:cNvSpPr>
          <p:nvPr>
            <p:ph type="dt" sz="half" idx="10"/>
          </p:nvPr>
        </p:nvSpPr>
        <p:spPr/>
        <p:txBody>
          <a:bodyPr rtlCol="0"/>
          <a:lstStyle/>
          <a:p>
            <a:fld id="{16A211FE-0C32-47A3-954C-C3381C09AB29}" type="datetime1">
              <a:rPr lang="de-DE" smtClean="0"/>
              <a:t>29.01.2026</a:t>
            </a:fld>
            <a:endParaRPr lang="de-DE"/>
          </a:p>
        </p:txBody>
      </p:sp>
      <p:sp>
        <p:nvSpPr>
          <p:cNvPr id="6" name="Fußzeilenplatzhalter 5"/>
          <p:cNvSpPr>
            <a:spLocks noGrp="1"/>
          </p:cNvSpPr>
          <p:nvPr>
            <p:ph type="ftr" sz="quarter" idx="11"/>
          </p:nvPr>
        </p:nvSpPr>
        <p:spPr/>
        <p:txBody>
          <a:bodyPr rtlCol="0"/>
          <a:lstStyle/>
          <a:p>
            <a:r>
              <a:rPr lang="de-DE"/>
              <a:t>Claudia Tomaschewski-Fetzer, IQSH</a:t>
            </a:r>
          </a:p>
        </p:txBody>
      </p:sp>
      <p:sp>
        <p:nvSpPr>
          <p:cNvPr id="7" name="Foliennummernplatzhalter 6"/>
          <p:cNvSpPr>
            <a:spLocks noGrp="1"/>
          </p:cNvSpPr>
          <p:nvPr>
            <p:ph type="sldNum" sz="quarter" idx="12"/>
          </p:nvPr>
        </p:nvSpPr>
        <p:spPr/>
        <p:txBody>
          <a:bodyPr rtlCol="0"/>
          <a:lstStyle/>
          <a:p>
            <a:fld id="{6C1DEB3C-657B-485A-96CA-E6865E9ADDE8}" type="slidenum">
              <a:rPr lang="de-DE" smtClean="0"/>
              <a:t>‹Nr.›</a:t>
            </a:fld>
            <a:endParaRPr lang="de-DE"/>
          </a:p>
        </p:txBody>
      </p:sp>
      <p:cxnSp>
        <p:nvCxnSpPr>
          <p:cNvPr id="16" name="Gerader Verbinde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24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95399" y="1883832"/>
            <a:ext cx="6241816" cy="1371600"/>
          </a:xfrm>
        </p:spPr>
        <p:txBody>
          <a:bodyPr rtlCol="0" anchor="b">
            <a:normAutofit/>
          </a:bodyPr>
          <a:lstStyle>
            <a:lvl1pPr algn="ctr">
              <a:defRPr sz="2800" b="0"/>
            </a:lvl1pPr>
          </a:lstStyle>
          <a:p>
            <a:pPr rtl="0"/>
            <a:r>
              <a:rPr lang="de-DE" noProof="1"/>
              <a:t>Titelmasterformat durch Klicken bearbeiten</a:t>
            </a:r>
          </a:p>
        </p:txBody>
      </p:sp>
      <p:sp>
        <p:nvSpPr>
          <p:cNvPr id="17" name="Bildplatzhalt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1"/>
              <a:t>Klicken Sie, um ein Bild hinzuzufügen.</a:t>
            </a:r>
          </a:p>
        </p:txBody>
      </p:sp>
      <p:sp>
        <p:nvSpPr>
          <p:cNvPr id="4" name="Textplatzhalter 3"/>
          <p:cNvSpPr>
            <a:spLocks noGrp="1"/>
          </p:cNvSpPr>
          <p:nvPr>
            <p:ph type="body" sz="half" idx="2" hasCustomPrompt="1"/>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1"/>
              <a:t>Textmasterformate durch Klicken bearbeiten</a:t>
            </a:r>
          </a:p>
        </p:txBody>
      </p:sp>
      <p:sp>
        <p:nvSpPr>
          <p:cNvPr id="5" name="Datumsplatzhalter 4"/>
          <p:cNvSpPr>
            <a:spLocks noGrp="1"/>
          </p:cNvSpPr>
          <p:nvPr>
            <p:ph type="dt" sz="half" idx="10"/>
          </p:nvPr>
        </p:nvSpPr>
        <p:spPr/>
        <p:txBody>
          <a:bodyPr rtlCol="0"/>
          <a:lstStyle/>
          <a:p>
            <a:fld id="{EC980CC9-858A-4454-95CF-36E975C10554}" type="datetime1">
              <a:rPr lang="de-DE" smtClean="0"/>
              <a:t>29.01.2026</a:t>
            </a:fld>
            <a:endParaRPr lang="de-DE"/>
          </a:p>
        </p:txBody>
      </p:sp>
      <p:sp>
        <p:nvSpPr>
          <p:cNvPr id="6" name="Fußzeilenplatzhalter 5"/>
          <p:cNvSpPr>
            <a:spLocks noGrp="1"/>
          </p:cNvSpPr>
          <p:nvPr>
            <p:ph type="ftr" sz="quarter" idx="11"/>
          </p:nvPr>
        </p:nvSpPr>
        <p:spPr/>
        <p:txBody>
          <a:bodyPr rtlCol="0"/>
          <a:lstStyle/>
          <a:p>
            <a:r>
              <a:rPr lang="de-DE"/>
              <a:t>Claudia Tomaschewski-Fetzer, IQSH</a:t>
            </a:r>
          </a:p>
        </p:txBody>
      </p:sp>
      <p:sp>
        <p:nvSpPr>
          <p:cNvPr id="7" name="Foliennummernplatzhalter 6"/>
          <p:cNvSpPr>
            <a:spLocks noGrp="1"/>
          </p:cNvSpPr>
          <p:nvPr>
            <p:ph type="sldNum" sz="quarter" idx="12"/>
          </p:nvPr>
        </p:nvSpPr>
        <p:spPr/>
        <p:txBody>
          <a:bodyPr rtlCol="0"/>
          <a:lstStyle/>
          <a:p>
            <a:fld id="{6C1DEB3C-657B-485A-96CA-E6865E9ADDE8}" type="slidenum">
              <a:rPr lang="de-DE" smtClean="0"/>
              <a:t>‹Nr.›</a:t>
            </a:fld>
            <a:endParaRPr lang="de-DE"/>
          </a:p>
        </p:txBody>
      </p:sp>
    </p:spTree>
    <p:extLst>
      <p:ext uri="{BB962C8B-B14F-4D97-AF65-F5344CB8AC3E}">
        <p14:creationId xmlns:p14="http://schemas.microsoft.com/office/powerpoint/2010/main" val="388044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Bild 6" descr="HD-PanelContent-GrommetsCombined.png"/>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elplatzhalt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de-DE" noProof="1"/>
              <a:t>Titelmasterformat durch Klicken bearbeiten</a:t>
            </a:r>
          </a:p>
        </p:txBody>
      </p:sp>
      <p:sp>
        <p:nvSpPr>
          <p:cNvPr id="3" name="Textplatzhalt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de-DE" noProof="1"/>
              <a:t>Textmasterformate durch Klicken bearbeiten</a:t>
            </a:r>
          </a:p>
          <a:p>
            <a:pPr lvl="1" rtl="0"/>
            <a:r>
              <a:rPr lang="de-DE" noProof="1"/>
              <a:t>Zweite Ebene</a:t>
            </a:r>
          </a:p>
          <a:p>
            <a:pPr lvl="2" rtl="0"/>
            <a:r>
              <a:rPr lang="de-DE" noProof="1"/>
              <a:t>Dritte Ebene</a:t>
            </a:r>
          </a:p>
          <a:p>
            <a:pPr lvl="3" rtl="0"/>
            <a:r>
              <a:rPr lang="de-DE" noProof="1"/>
              <a:t>Vierte Ebene</a:t>
            </a:r>
          </a:p>
          <a:p>
            <a:pPr lvl="4" rtl="0"/>
            <a:r>
              <a:rPr lang="de-DE" noProof="1"/>
              <a:t>Fünfte Ebene</a:t>
            </a:r>
          </a:p>
        </p:txBody>
      </p:sp>
      <p:sp>
        <p:nvSpPr>
          <p:cNvPr id="4" name="Datumsplatzhalt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F545CE-42B7-4E2A-B236-2DFBAE779DBA}" type="datetime1">
              <a:rPr lang="de-DE" smtClean="0"/>
              <a:t>29.01.2026</a:t>
            </a:fld>
            <a:endParaRPr lang="de-DE"/>
          </a:p>
        </p:txBody>
      </p:sp>
      <p:sp>
        <p:nvSpPr>
          <p:cNvPr id="5" name="Fußzeilenplatzhalt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a:t>Claudia Tomaschewski-Fetzer, IQSH</a:t>
            </a:r>
          </a:p>
        </p:txBody>
      </p:sp>
      <p:sp>
        <p:nvSpPr>
          <p:cNvPr id="6" name="Foliennummernplatzhalt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1DEB3C-657B-485A-96CA-E6865E9ADDE8}" type="slidenum">
              <a:rPr lang="de-DE" smtClean="0"/>
              <a:t>‹Nr.›</a:t>
            </a:fld>
            <a:endParaRPr lang="de-DE"/>
          </a:p>
        </p:txBody>
      </p:sp>
    </p:spTree>
    <p:extLst>
      <p:ext uri="{BB962C8B-B14F-4D97-AF65-F5344CB8AC3E}">
        <p14:creationId xmlns:p14="http://schemas.microsoft.com/office/powerpoint/2010/main" val="376033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700" r:id="rId38"/>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www.mercator-institut-sprachfoerderung.de/de/themenportal/thema/lesefluessigkeit/"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23.emf"/><Relationship Id="rId4" Type="http://schemas.openxmlformats.org/officeDocument/2006/relationships/image" Target="../media/image22.emf"/></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253B2CA-B257-1304-D81B-89A90551BAED}"/>
              </a:ext>
            </a:extLst>
          </p:cNvPr>
          <p:cNvSpPr>
            <a:spLocks noGrp="1"/>
          </p:cNvSpPr>
          <p:nvPr>
            <p:ph type="title"/>
          </p:nvPr>
        </p:nvSpPr>
        <p:spPr/>
        <p:txBody>
          <a:bodyPr/>
          <a:lstStyle/>
          <a:p>
            <a:r>
              <a:rPr lang="de-DE" dirty="0"/>
              <a:t>Literatur</a:t>
            </a:r>
          </a:p>
        </p:txBody>
      </p:sp>
      <p:sp>
        <p:nvSpPr>
          <p:cNvPr id="6" name="Inhaltsplatzhalter 5">
            <a:extLst>
              <a:ext uri="{FF2B5EF4-FFF2-40B4-BE49-F238E27FC236}">
                <a16:creationId xmlns:a16="http://schemas.microsoft.com/office/drawing/2014/main" id="{2958965C-0287-F959-A420-CB0470A45670}"/>
              </a:ext>
            </a:extLst>
          </p:cNvPr>
          <p:cNvSpPr>
            <a:spLocks noGrp="1"/>
          </p:cNvSpPr>
          <p:nvPr>
            <p:ph idx="1"/>
          </p:nvPr>
        </p:nvSpPr>
        <p:spPr/>
        <p:txBody>
          <a:bodyPr>
            <a:normAutofit fontScale="92500" lnSpcReduction="10000"/>
          </a:bodyPr>
          <a:lstStyle/>
          <a:p>
            <a:r>
              <a:rPr lang="de-DE" sz="1900" b="1" dirty="0"/>
              <a:t>Michalak</a:t>
            </a:r>
            <a:r>
              <a:rPr lang="de-DE" sz="1900" dirty="0"/>
              <a:t>, Magdalena, Lemke, Valerie und </a:t>
            </a:r>
            <a:r>
              <a:rPr lang="de-DE" sz="1900" dirty="0" err="1"/>
              <a:t>Goeke</a:t>
            </a:r>
            <a:r>
              <a:rPr lang="de-DE" sz="1900" dirty="0"/>
              <a:t>, Marius (2015): Sprache im Fachunterricht. Narr.</a:t>
            </a:r>
          </a:p>
          <a:p>
            <a:r>
              <a:rPr lang="de-DE" sz="1900" b="1" dirty="0"/>
              <a:t>Ministerium für Bildung, Wissenschaft und Kultur des Landes Schleswig-Holstein </a:t>
            </a:r>
            <a:r>
              <a:rPr lang="de-DE" sz="1900" dirty="0"/>
              <a:t>(Hrsg.) (2018): Curriculare Anforderungen Deutsch als Zweitsprache.</a:t>
            </a:r>
            <a:endParaRPr lang="de-DE" sz="2000" dirty="0"/>
          </a:p>
          <a:p>
            <a:r>
              <a:rPr lang="de-DE" sz="2000" b="1" dirty="0"/>
              <a:t>Grammel</a:t>
            </a:r>
            <a:r>
              <a:rPr lang="de-DE" sz="2000" dirty="0"/>
              <a:t>, Elisabeth und </a:t>
            </a:r>
            <a:r>
              <a:rPr lang="de-DE" sz="2000" dirty="0" err="1"/>
              <a:t>Freunberger</a:t>
            </a:r>
            <a:r>
              <a:rPr lang="de-DE" sz="2000" dirty="0"/>
              <a:t>, Dominik (mit einem Beitrag von Tanja </a:t>
            </a:r>
            <a:r>
              <a:rPr lang="de-DE" sz="2000" dirty="0" err="1"/>
              <a:t>Tajmel</a:t>
            </a:r>
            <a:r>
              <a:rPr lang="de-DE" sz="2000" dirty="0"/>
              <a:t>) BIFIE (Hrsg.): Anregungen zur sprachlichen Bildung und Förderung. Salzburg, 2018. </a:t>
            </a:r>
          </a:p>
          <a:p>
            <a:r>
              <a:rPr lang="de-DE" sz="2000" b="1" dirty="0"/>
              <a:t>Grammel</a:t>
            </a:r>
            <a:r>
              <a:rPr lang="de-DE" sz="2000" dirty="0"/>
              <a:t>, Elisabeth und </a:t>
            </a:r>
            <a:r>
              <a:rPr lang="de-DE" sz="2000" dirty="0" err="1"/>
              <a:t>Freunberger</a:t>
            </a:r>
            <a:r>
              <a:rPr lang="de-DE" sz="2000" dirty="0"/>
              <a:t>, Dominik (auf Basis von Elisabeth Grammel und Maria Zauner) unter Mitarbeit von Christina Mösenbichler BIFIE (Hrsg.): Handbuch USB </a:t>
            </a:r>
            <a:r>
              <a:rPr lang="de-DE" sz="2000" dirty="0" err="1"/>
              <a:t>PluS</a:t>
            </a:r>
            <a:r>
              <a:rPr lang="de-DE" sz="2000" dirty="0"/>
              <a:t>. Salzburg, 2017. </a:t>
            </a:r>
          </a:p>
          <a:p>
            <a:r>
              <a:rPr lang="de-DE" sz="2000" b="1" dirty="0" err="1"/>
              <a:t>Kalkavan-Aydın</a:t>
            </a:r>
            <a:r>
              <a:rPr lang="de-DE" sz="2000" dirty="0"/>
              <a:t>, Zeynep (Hrsg.) (2015): Deutsch als Zweitsprache. Didaktik für die Grundschule. Cornelsen.</a:t>
            </a:r>
          </a:p>
        </p:txBody>
      </p:sp>
    </p:spTree>
    <p:extLst>
      <p:ext uri="{BB962C8B-B14F-4D97-AF65-F5344CB8AC3E}">
        <p14:creationId xmlns:p14="http://schemas.microsoft.com/office/powerpoint/2010/main" val="41485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Leseübung: Kettenreaktion</a:t>
            </a:r>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46778" y="2542949"/>
            <a:ext cx="4437188" cy="3317875"/>
          </a:xfrm>
        </p:spPr>
      </p:pic>
    </p:spTree>
    <p:extLst>
      <p:ext uri="{BB962C8B-B14F-4D97-AF65-F5344CB8AC3E}">
        <p14:creationId xmlns:p14="http://schemas.microsoft.com/office/powerpoint/2010/main" val="167417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2554014" y="562826"/>
            <a:ext cx="3689131" cy="5794908"/>
          </a:xfrm>
          <a:prstGeom prst="rect">
            <a:avLst/>
          </a:prstGeom>
        </p:spPr>
      </p:pic>
      <p:sp>
        <p:nvSpPr>
          <p:cNvPr id="6" name="Rechteck 5"/>
          <p:cNvSpPr/>
          <p:nvPr/>
        </p:nvSpPr>
        <p:spPr>
          <a:xfrm>
            <a:off x="3176248" y="6523307"/>
            <a:ext cx="4160680" cy="243785"/>
          </a:xfrm>
          <a:prstGeom prst="rect">
            <a:avLst/>
          </a:prstGeom>
        </p:spPr>
        <p:txBody>
          <a:bodyPr wrap="square">
            <a:spAutoFit/>
          </a:bodyPr>
          <a:lstStyle/>
          <a:p>
            <a:pPr algn="l"/>
            <a:r>
              <a:rPr lang="de-DE" sz="984" dirty="0" err="1"/>
              <a:t>Quelle:https</a:t>
            </a:r>
            <a:r>
              <a:rPr lang="de-DE" sz="984" dirty="0"/>
              <a:t>://www.pinterest.de/pin/540150549081897003, Aufruf 27.04.2021</a:t>
            </a:r>
          </a:p>
        </p:txBody>
      </p:sp>
      <p:sp>
        <p:nvSpPr>
          <p:cNvPr id="4" name="Ellipse 3"/>
          <p:cNvSpPr/>
          <p:nvPr/>
        </p:nvSpPr>
        <p:spPr>
          <a:xfrm>
            <a:off x="7102445" y="632538"/>
            <a:ext cx="3432923" cy="2487888"/>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250" b="1" dirty="0">
                <a:solidFill>
                  <a:schemeClr val="tx1"/>
                </a:solidFill>
              </a:rPr>
              <a:t>Neue Energie fürs Lesen und Denken</a:t>
            </a:r>
            <a:r>
              <a:rPr lang="de-DE" sz="2250" b="1" dirty="0">
                <a:solidFill>
                  <a:schemeClr val="tx1"/>
                </a:solidFill>
                <a:sym typeface="Wingdings" panose="05000000000000000000" pitchFamily="2" charset="2"/>
              </a:rPr>
              <a:t></a:t>
            </a:r>
            <a:endParaRPr lang="de-DE" sz="2250" dirty="0">
              <a:solidFill>
                <a:schemeClr val="tx1"/>
              </a:solidFill>
            </a:endParaRPr>
          </a:p>
        </p:txBody>
      </p:sp>
    </p:spTree>
    <p:extLst>
      <p:ext uri="{BB962C8B-B14F-4D97-AF65-F5344CB8AC3E}">
        <p14:creationId xmlns:p14="http://schemas.microsoft.com/office/powerpoint/2010/main" val="241614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Experiment:</a:t>
            </a:r>
            <a:br>
              <a:rPr lang="de-DE" dirty="0"/>
            </a:br>
            <a:r>
              <a:rPr lang="de-DE" dirty="0"/>
              <a:t>Lesen ist ja </a:t>
            </a:r>
            <a:r>
              <a:rPr lang="de-DE" dirty="0" err="1"/>
              <a:t>sooooo</a:t>
            </a:r>
            <a:r>
              <a:rPr lang="de-DE" dirty="0"/>
              <a:t> einfach…</a:t>
            </a:r>
          </a:p>
        </p:txBody>
      </p:sp>
    </p:spTree>
    <p:extLst>
      <p:ext uri="{BB962C8B-B14F-4D97-AF65-F5344CB8AC3E}">
        <p14:creationId xmlns:p14="http://schemas.microsoft.com/office/powerpoint/2010/main" val="14349424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FCDBB2-D4EC-2D8E-0A33-922A174163E4}"/>
              </a:ext>
            </a:extLst>
          </p:cNvPr>
          <p:cNvSpPr>
            <a:spLocks noGrp="1"/>
          </p:cNvSpPr>
          <p:nvPr>
            <p:ph type="title"/>
          </p:nvPr>
        </p:nvSpPr>
        <p:spPr>
          <a:xfrm>
            <a:off x="1119906" y="710496"/>
            <a:ext cx="9810750" cy="929118"/>
          </a:xfrm>
        </p:spPr>
        <p:txBody>
          <a:bodyPr>
            <a:noAutofit/>
          </a:bodyPr>
          <a:lstStyle/>
          <a:p>
            <a:r>
              <a:rPr lang="de-DE" sz="3200" b="1" dirty="0">
                <a:solidFill>
                  <a:schemeClr val="tx1"/>
                </a:solidFill>
              </a:rPr>
              <a:t>Lesen Sie die Wörter, Sie haben eine Minute Zeit.</a:t>
            </a:r>
            <a:br>
              <a:rPr lang="de-DE" sz="3200" b="1" dirty="0">
                <a:solidFill>
                  <a:schemeClr val="tx1"/>
                </a:solidFill>
              </a:rPr>
            </a:br>
            <a:endParaRPr lang="de-DE" sz="3200" b="1" dirty="0">
              <a:solidFill>
                <a:schemeClr val="tx1"/>
              </a:solidFill>
            </a:endParaRPr>
          </a:p>
        </p:txBody>
      </p:sp>
      <p:sp>
        <p:nvSpPr>
          <p:cNvPr id="6" name="Textplatzhalter 3">
            <a:extLst>
              <a:ext uri="{FF2B5EF4-FFF2-40B4-BE49-F238E27FC236}">
                <a16:creationId xmlns:a16="http://schemas.microsoft.com/office/drawing/2014/main" id="{F9A9C554-DC55-693E-F319-418F1B03A438}"/>
              </a:ext>
            </a:extLst>
          </p:cNvPr>
          <p:cNvSpPr>
            <a:spLocks noGrp="1"/>
          </p:cNvSpPr>
          <p:nvPr>
            <p:ph type="body" idx="1"/>
          </p:nvPr>
        </p:nvSpPr>
        <p:spPr>
          <a:xfrm>
            <a:off x="1190624" y="1465328"/>
            <a:ext cx="9669313" cy="4899551"/>
          </a:xfrm>
        </p:spPr>
        <p:txBody>
          <a:bodyPr numCol="2">
            <a:normAutofit/>
          </a:bodyPr>
          <a:lstStyle/>
          <a:p>
            <a:r>
              <a:rPr lang="de-DE" sz="2800" dirty="0"/>
              <a:t>Inbusschraube</a:t>
            </a:r>
          </a:p>
          <a:p>
            <a:r>
              <a:rPr lang="de-DE" sz="2800" dirty="0"/>
              <a:t>verwandtschaftlich</a:t>
            </a:r>
          </a:p>
          <a:p>
            <a:r>
              <a:rPr lang="de-DE" sz="2800" dirty="0"/>
              <a:t>Bredouille</a:t>
            </a:r>
          </a:p>
          <a:p>
            <a:r>
              <a:rPr lang="de-DE" sz="2800" dirty="0" err="1"/>
              <a:t>Diphtong</a:t>
            </a:r>
            <a:endParaRPr lang="de-DE" sz="2800" dirty="0"/>
          </a:p>
          <a:p>
            <a:r>
              <a:rPr lang="de-DE" sz="2800" dirty="0"/>
              <a:t>Liaison</a:t>
            </a:r>
          </a:p>
          <a:p>
            <a:r>
              <a:rPr lang="de-DE" sz="2800" dirty="0"/>
              <a:t>Portemonnaie</a:t>
            </a:r>
          </a:p>
          <a:p>
            <a:r>
              <a:rPr lang="de-DE" sz="2800" dirty="0"/>
              <a:t>widerspiegeln</a:t>
            </a:r>
          </a:p>
          <a:p>
            <a:r>
              <a:rPr lang="de-DE" sz="2800" dirty="0"/>
              <a:t>akquirieren</a:t>
            </a:r>
          </a:p>
          <a:p>
            <a:r>
              <a:rPr lang="de-DE" sz="2800" dirty="0" err="1"/>
              <a:t>Sisyphosarbeit</a:t>
            </a:r>
            <a:endParaRPr lang="de-DE" sz="2800" dirty="0"/>
          </a:p>
          <a:p>
            <a:r>
              <a:rPr lang="de-DE" sz="2800" dirty="0"/>
              <a:t>annullieren</a:t>
            </a:r>
          </a:p>
          <a:p>
            <a:r>
              <a:rPr lang="de-DE" sz="2800" dirty="0"/>
              <a:t>Effektengiroverkehr</a:t>
            </a:r>
          </a:p>
          <a:p>
            <a:r>
              <a:rPr lang="de-DE" sz="2800" dirty="0" err="1"/>
              <a:t>Brachium</a:t>
            </a:r>
            <a:endParaRPr lang="de-DE" sz="2800" dirty="0"/>
          </a:p>
          <a:p>
            <a:r>
              <a:rPr lang="de-DE" sz="2800" dirty="0"/>
              <a:t>blümerant</a:t>
            </a:r>
          </a:p>
          <a:p>
            <a:r>
              <a:rPr lang="de-DE" sz="2800" dirty="0"/>
              <a:t>Fisimatenten</a:t>
            </a:r>
          </a:p>
          <a:p>
            <a:r>
              <a:rPr lang="de-DE" sz="2800" dirty="0"/>
              <a:t>kommod</a:t>
            </a:r>
          </a:p>
          <a:p>
            <a:r>
              <a:rPr lang="de-DE" sz="2800" dirty="0"/>
              <a:t>saumselig</a:t>
            </a:r>
          </a:p>
        </p:txBody>
      </p:sp>
    </p:spTree>
    <p:extLst>
      <p:ext uri="{BB962C8B-B14F-4D97-AF65-F5344CB8AC3E}">
        <p14:creationId xmlns:p14="http://schemas.microsoft.com/office/powerpoint/2010/main" val="14946643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2702CDC-DA2B-75E3-BADA-C77DFE7B92FC}"/>
              </a:ext>
            </a:extLst>
          </p:cNvPr>
          <p:cNvSpPr>
            <a:spLocks noGrp="1"/>
          </p:cNvSpPr>
          <p:nvPr>
            <p:ph type="body" idx="1"/>
          </p:nvPr>
        </p:nvSpPr>
        <p:spPr/>
        <p:txBody>
          <a:bodyPr>
            <a:normAutofit/>
          </a:bodyPr>
          <a:lstStyle/>
          <a:p>
            <a:r>
              <a:rPr lang="de-DE" sz="2812" b="1" dirty="0"/>
              <a:t>Notieren Sie: Wie viele Wörter sind es?</a:t>
            </a:r>
          </a:p>
        </p:txBody>
      </p:sp>
    </p:spTree>
    <p:extLst>
      <p:ext uri="{BB962C8B-B14F-4D97-AF65-F5344CB8AC3E}">
        <p14:creationId xmlns:p14="http://schemas.microsoft.com/office/powerpoint/2010/main" val="21439834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EB1DD-9C67-4777-2643-85DFB72B1320}"/>
              </a:ext>
            </a:extLst>
          </p:cNvPr>
          <p:cNvSpPr>
            <a:spLocks noGrp="1"/>
          </p:cNvSpPr>
          <p:nvPr>
            <p:ph type="title"/>
          </p:nvPr>
        </p:nvSpPr>
        <p:spPr>
          <a:xfrm>
            <a:off x="1190625" y="1151930"/>
            <a:ext cx="9810750" cy="529725"/>
          </a:xfrm>
        </p:spPr>
        <p:txBody>
          <a:bodyPr>
            <a:noAutofit/>
          </a:bodyPr>
          <a:lstStyle/>
          <a:p>
            <a:r>
              <a:rPr lang="de-DE" sz="3200" b="1" dirty="0"/>
              <a:t>Notieren Sie: Welche Wörter fehlen?</a:t>
            </a:r>
          </a:p>
        </p:txBody>
      </p:sp>
      <p:sp>
        <p:nvSpPr>
          <p:cNvPr id="4" name="Textplatzhalter 3">
            <a:extLst>
              <a:ext uri="{FF2B5EF4-FFF2-40B4-BE49-F238E27FC236}">
                <a16:creationId xmlns:a16="http://schemas.microsoft.com/office/drawing/2014/main" id="{FCAA3AD1-5230-4B69-D086-80018121AA63}"/>
              </a:ext>
            </a:extLst>
          </p:cNvPr>
          <p:cNvSpPr>
            <a:spLocks noGrp="1"/>
          </p:cNvSpPr>
          <p:nvPr>
            <p:ph type="body" idx="1"/>
          </p:nvPr>
        </p:nvSpPr>
        <p:spPr>
          <a:xfrm>
            <a:off x="1818290" y="2007476"/>
            <a:ext cx="8029903" cy="4109545"/>
          </a:xfrm>
        </p:spPr>
        <p:txBody>
          <a:bodyPr numCol="2">
            <a:normAutofit/>
          </a:bodyPr>
          <a:lstStyle/>
          <a:p>
            <a:r>
              <a:rPr lang="de-DE" sz="2800" dirty="0"/>
              <a:t>Inbusschraube</a:t>
            </a:r>
          </a:p>
          <a:p>
            <a:r>
              <a:rPr lang="de-DE" sz="2800" dirty="0"/>
              <a:t>verwandtschaftlich</a:t>
            </a:r>
          </a:p>
          <a:p>
            <a:r>
              <a:rPr lang="de-DE" sz="2800" dirty="0"/>
              <a:t>Bredouille</a:t>
            </a:r>
          </a:p>
          <a:p>
            <a:r>
              <a:rPr lang="de-DE" sz="2800" dirty="0" err="1"/>
              <a:t>Diphtong</a:t>
            </a:r>
            <a:endParaRPr lang="de-DE" sz="2800" dirty="0"/>
          </a:p>
          <a:p>
            <a:r>
              <a:rPr lang="de-DE" sz="2800" dirty="0"/>
              <a:t>Liaison</a:t>
            </a:r>
          </a:p>
          <a:p>
            <a:r>
              <a:rPr lang="de-DE" sz="2800" dirty="0"/>
              <a:t>akquirieren</a:t>
            </a:r>
          </a:p>
          <a:p>
            <a:endParaRPr lang="de-DE" sz="2800" dirty="0"/>
          </a:p>
          <a:p>
            <a:endParaRPr lang="de-DE" sz="2800" dirty="0"/>
          </a:p>
          <a:p>
            <a:r>
              <a:rPr lang="de-DE" sz="2800" dirty="0" err="1"/>
              <a:t>Sisyphosarbeit</a:t>
            </a:r>
            <a:endParaRPr lang="de-DE" sz="2800" dirty="0"/>
          </a:p>
          <a:p>
            <a:r>
              <a:rPr lang="de-DE" sz="2800" dirty="0"/>
              <a:t>annullieren</a:t>
            </a:r>
          </a:p>
          <a:p>
            <a:r>
              <a:rPr lang="de-DE" sz="2800" dirty="0"/>
              <a:t>Effektengiroverkehr</a:t>
            </a:r>
          </a:p>
          <a:p>
            <a:r>
              <a:rPr lang="de-DE" sz="2800" dirty="0"/>
              <a:t>blümerant</a:t>
            </a:r>
          </a:p>
          <a:p>
            <a:r>
              <a:rPr lang="de-DE" sz="2800" dirty="0"/>
              <a:t>kommod</a:t>
            </a:r>
          </a:p>
          <a:p>
            <a:r>
              <a:rPr lang="de-DE" sz="2800" dirty="0"/>
              <a:t>saumselig</a:t>
            </a:r>
            <a:endParaRPr lang="de-DE" sz="1969" dirty="0"/>
          </a:p>
        </p:txBody>
      </p:sp>
    </p:spTree>
    <p:extLst>
      <p:ext uri="{BB962C8B-B14F-4D97-AF65-F5344CB8AC3E}">
        <p14:creationId xmlns:p14="http://schemas.microsoft.com/office/powerpoint/2010/main" val="37507526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4E5F1A5-BE09-732E-3E13-B1DEEA95936A}"/>
              </a:ext>
            </a:extLst>
          </p:cNvPr>
          <p:cNvSpPr>
            <a:spLocks noGrp="1"/>
          </p:cNvSpPr>
          <p:nvPr>
            <p:ph type="body" idx="1"/>
          </p:nvPr>
        </p:nvSpPr>
        <p:spPr>
          <a:xfrm>
            <a:off x="1786759" y="1008993"/>
            <a:ext cx="7903779" cy="4719145"/>
          </a:xfrm>
        </p:spPr>
        <p:txBody>
          <a:bodyPr numCol="2">
            <a:normAutofit/>
          </a:bodyPr>
          <a:lstStyle/>
          <a:p>
            <a:r>
              <a:rPr lang="de-DE" sz="2400" dirty="0"/>
              <a:t>Inbusschraube</a:t>
            </a:r>
          </a:p>
          <a:p>
            <a:r>
              <a:rPr lang="de-DE" sz="2400" dirty="0"/>
              <a:t>verwandtschaftlich</a:t>
            </a:r>
          </a:p>
          <a:p>
            <a:r>
              <a:rPr lang="de-DE" sz="2400" dirty="0"/>
              <a:t>Bredouille</a:t>
            </a:r>
          </a:p>
          <a:p>
            <a:r>
              <a:rPr lang="de-DE" sz="2400" dirty="0" err="1"/>
              <a:t>Diphtong</a:t>
            </a:r>
            <a:endParaRPr lang="de-DE" sz="2400" dirty="0"/>
          </a:p>
          <a:p>
            <a:r>
              <a:rPr lang="de-DE" sz="2400" dirty="0"/>
              <a:t>Liaison</a:t>
            </a:r>
          </a:p>
          <a:p>
            <a:r>
              <a:rPr lang="de-DE" sz="2400" dirty="0">
                <a:solidFill>
                  <a:srgbClr val="63A4F7"/>
                </a:solidFill>
              </a:rPr>
              <a:t>Portemonnaie</a:t>
            </a:r>
          </a:p>
          <a:p>
            <a:r>
              <a:rPr lang="de-DE" sz="2400" dirty="0">
                <a:solidFill>
                  <a:srgbClr val="63A4F7"/>
                </a:solidFill>
              </a:rPr>
              <a:t>widerspiegeln</a:t>
            </a:r>
          </a:p>
          <a:p>
            <a:r>
              <a:rPr lang="de-DE" sz="2400" dirty="0"/>
              <a:t>akquirieren</a:t>
            </a:r>
          </a:p>
          <a:p>
            <a:r>
              <a:rPr lang="de-DE" sz="2400" dirty="0" err="1"/>
              <a:t>Sisyphosarbeit</a:t>
            </a:r>
            <a:endParaRPr lang="de-DE" sz="2400" dirty="0"/>
          </a:p>
          <a:p>
            <a:r>
              <a:rPr lang="de-DE" sz="2400" dirty="0"/>
              <a:t>annullieren</a:t>
            </a:r>
          </a:p>
          <a:p>
            <a:r>
              <a:rPr lang="de-DE" sz="2400" dirty="0"/>
              <a:t>Effektengiroverkehr</a:t>
            </a:r>
          </a:p>
          <a:p>
            <a:r>
              <a:rPr lang="de-DE" sz="2400" dirty="0" err="1">
                <a:solidFill>
                  <a:srgbClr val="63A4F7"/>
                </a:solidFill>
              </a:rPr>
              <a:t>Brachium</a:t>
            </a:r>
            <a:endParaRPr lang="de-DE" sz="2400" dirty="0">
              <a:solidFill>
                <a:srgbClr val="63A4F7"/>
              </a:solidFill>
            </a:endParaRPr>
          </a:p>
          <a:p>
            <a:r>
              <a:rPr lang="de-DE" sz="2400" dirty="0"/>
              <a:t>blümerant</a:t>
            </a:r>
          </a:p>
          <a:p>
            <a:r>
              <a:rPr lang="de-DE" sz="2400" dirty="0">
                <a:solidFill>
                  <a:srgbClr val="63A4F7"/>
                </a:solidFill>
              </a:rPr>
              <a:t>Fisimatenten</a:t>
            </a:r>
          </a:p>
          <a:p>
            <a:r>
              <a:rPr lang="de-DE" sz="2400" dirty="0"/>
              <a:t>kommod</a:t>
            </a:r>
          </a:p>
          <a:p>
            <a:r>
              <a:rPr lang="de-DE" sz="2400" dirty="0"/>
              <a:t>saumselig</a:t>
            </a:r>
          </a:p>
        </p:txBody>
      </p:sp>
    </p:spTree>
    <p:extLst>
      <p:ext uri="{BB962C8B-B14F-4D97-AF65-F5344CB8AC3E}">
        <p14:creationId xmlns:p14="http://schemas.microsoft.com/office/powerpoint/2010/main" val="5968210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38F5-6A0F-A175-434A-0008E1401B5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9C2CCFC3-CFF3-7DB3-D25C-43331C658BF2}"/>
              </a:ext>
            </a:extLst>
          </p:cNvPr>
          <p:cNvSpPr>
            <a:spLocks noGrp="1"/>
          </p:cNvSpPr>
          <p:nvPr>
            <p:ph type="body" idx="1"/>
          </p:nvPr>
        </p:nvSpPr>
        <p:spPr>
          <a:xfrm>
            <a:off x="2696632" y="1043526"/>
            <a:ext cx="6798736" cy="3444997"/>
          </a:xfrm>
        </p:spPr>
        <p:txBody>
          <a:bodyPr>
            <a:normAutofit/>
          </a:bodyPr>
          <a:lstStyle/>
          <a:p>
            <a:endParaRPr lang="de-DE" sz="2531" dirty="0"/>
          </a:p>
          <a:p>
            <a:r>
              <a:rPr lang="de-DE" sz="2531" b="1" dirty="0"/>
              <a:t>Notieren Sie: Welches Wort steht zwischen</a:t>
            </a:r>
          </a:p>
          <a:p>
            <a:endParaRPr lang="de-DE" sz="2531" dirty="0"/>
          </a:p>
          <a:p>
            <a:r>
              <a:rPr lang="de-DE" sz="2531" dirty="0" err="1"/>
              <a:t>annulieren</a:t>
            </a:r>
            <a:r>
              <a:rPr lang="de-DE" sz="2531" dirty="0"/>
              <a:t> und </a:t>
            </a:r>
            <a:r>
              <a:rPr lang="de-DE" sz="2531" dirty="0" err="1"/>
              <a:t>Brachium</a:t>
            </a:r>
            <a:r>
              <a:rPr lang="de-DE" sz="2531" dirty="0"/>
              <a:t>?</a:t>
            </a:r>
          </a:p>
          <a:p>
            <a:endParaRPr lang="de-DE" sz="2531" dirty="0"/>
          </a:p>
          <a:p>
            <a:r>
              <a:rPr lang="de-DE" sz="2531" dirty="0"/>
              <a:t>verwandtschaftlich und Bredouille?</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4752746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EC3FB6D-5335-1A44-F095-066AF6E78FD7}"/>
              </a:ext>
            </a:extLst>
          </p:cNvPr>
          <p:cNvSpPr>
            <a:spLocks noGrp="1"/>
          </p:cNvSpPr>
          <p:nvPr>
            <p:ph type="body" idx="1"/>
          </p:nvPr>
        </p:nvSpPr>
        <p:spPr>
          <a:xfrm>
            <a:off x="2696631" y="764920"/>
            <a:ext cx="6798736" cy="938865"/>
          </a:xfrm>
        </p:spPr>
        <p:txBody>
          <a:bodyPr/>
          <a:lstStyle/>
          <a:p>
            <a:r>
              <a:rPr lang="de-DE" sz="2531" b="1" dirty="0"/>
              <a:t>Lesen Sie die Wörter noch einmal. </a:t>
            </a:r>
          </a:p>
          <a:p>
            <a:endParaRPr lang="de-DE" dirty="0"/>
          </a:p>
        </p:txBody>
      </p:sp>
      <p:sp>
        <p:nvSpPr>
          <p:cNvPr id="4" name="Textplatzhalter 3">
            <a:extLst>
              <a:ext uri="{FF2B5EF4-FFF2-40B4-BE49-F238E27FC236}">
                <a16:creationId xmlns:a16="http://schemas.microsoft.com/office/drawing/2014/main" id="{C95EFA05-E64E-B13F-D386-6BA907FC1209}"/>
              </a:ext>
            </a:extLst>
          </p:cNvPr>
          <p:cNvSpPr txBox="1">
            <a:spLocks/>
          </p:cNvSpPr>
          <p:nvPr/>
        </p:nvSpPr>
        <p:spPr>
          <a:xfrm>
            <a:off x="2696630" y="1703786"/>
            <a:ext cx="6798736" cy="4049182"/>
          </a:xfrm>
          <a:prstGeom prst="rect">
            <a:avLst/>
          </a:prstGeom>
        </p:spPr>
        <p:txBody>
          <a:bodyPr vert="horz" lIns="64294" tIns="32147" rIns="64294" bIns="32147" numCol="2" rtlCol="0" anchor="t">
            <a:normAutofit/>
          </a:bodyPr>
          <a:lstStyle>
            <a:lvl1pPr marL="406394" indent="-406394" algn="l" defTabSz="650230" rtl="0" eaLnBrk="1" latinLnBrk="0" hangingPunct="1">
              <a:spcBef>
                <a:spcPct val="20000"/>
              </a:spcBef>
              <a:spcAft>
                <a:spcPts val="853"/>
              </a:spcAft>
              <a:buClr>
                <a:schemeClr val="accent1"/>
              </a:buClr>
              <a:buSzPct val="115000"/>
              <a:buFont typeface="Arial"/>
              <a:buChar char="•"/>
              <a:defRPr sz="3413" kern="1200" cap="none">
                <a:solidFill>
                  <a:schemeClr val="tx1">
                    <a:lumMod val="85000"/>
                    <a:lumOff val="15000"/>
                  </a:schemeClr>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buClr>
              <a:buSzPct val="115000"/>
              <a:buFont typeface="Arial"/>
              <a:buChar char="•"/>
              <a:defRPr sz="2844" kern="1200" cap="none">
                <a:solidFill>
                  <a:schemeClr val="tx1">
                    <a:lumMod val="85000"/>
                    <a:lumOff val="15000"/>
                  </a:schemeClr>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buClr>
              <a:buSzPct val="115000"/>
              <a:buFont typeface="Arial"/>
              <a:buChar char="•"/>
              <a:defRPr sz="2560" kern="1200" cap="none">
                <a:solidFill>
                  <a:schemeClr val="tx1">
                    <a:lumMod val="85000"/>
                    <a:lumOff val="15000"/>
                  </a:schemeClr>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buClr>
              <a:buSzPct val="115000"/>
              <a:buFont typeface="Arial"/>
              <a:buChar char="•"/>
              <a:defRPr sz="2276" kern="1200" cap="none">
                <a:solidFill>
                  <a:schemeClr val="tx1">
                    <a:lumMod val="85000"/>
                    <a:lumOff val="15000"/>
                  </a:schemeClr>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9pPr>
          </a:lstStyle>
          <a:p>
            <a:r>
              <a:rPr lang="de-DE" sz="1969" dirty="0"/>
              <a:t>Inbusschraube</a:t>
            </a:r>
          </a:p>
          <a:p>
            <a:r>
              <a:rPr lang="de-DE" sz="1969" dirty="0"/>
              <a:t>verwandtschaftlich</a:t>
            </a:r>
          </a:p>
          <a:p>
            <a:r>
              <a:rPr lang="de-DE" sz="1969" dirty="0"/>
              <a:t>Bredouille</a:t>
            </a:r>
          </a:p>
          <a:p>
            <a:r>
              <a:rPr lang="de-DE" sz="1969" dirty="0" err="1"/>
              <a:t>Diphtong</a:t>
            </a:r>
            <a:endParaRPr lang="de-DE" sz="1969" dirty="0"/>
          </a:p>
          <a:p>
            <a:r>
              <a:rPr lang="de-DE" sz="1969" dirty="0"/>
              <a:t>Liaison</a:t>
            </a:r>
          </a:p>
          <a:p>
            <a:r>
              <a:rPr lang="de-DE" sz="1969" dirty="0"/>
              <a:t>Portemonnaie</a:t>
            </a:r>
          </a:p>
          <a:p>
            <a:r>
              <a:rPr lang="de-DE" sz="1969" dirty="0"/>
              <a:t>widerspiegeln</a:t>
            </a:r>
          </a:p>
          <a:p>
            <a:r>
              <a:rPr lang="de-DE" sz="1969" dirty="0"/>
              <a:t>akquirieren</a:t>
            </a:r>
          </a:p>
          <a:p>
            <a:r>
              <a:rPr lang="de-DE" sz="1969" dirty="0" err="1"/>
              <a:t>Sisyphosarbeit</a:t>
            </a:r>
            <a:endParaRPr lang="de-DE" sz="1969" dirty="0"/>
          </a:p>
          <a:p>
            <a:r>
              <a:rPr lang="de-DE" sz="1969" dirty="0"/>
              <a:t>annullieren</a:t>
            </a:r>
          </a:p>
          <a:p>
            <a:r>
              <a:rPr lang="de-DE" sz="1969" dirty="0"/>
              <a:t>Effektengiroverkehr</a:t>
            </a:r>
          </a:p>
          <a:p>
            <a:r>
              <a:rPr lang="de-DE" sz="1969" dirty="0" err="1"/>
              <a:t>Brachium</a:t>
            </a:r>
            <a:endParaRPr lang="de-DE" sz="1969" dirty="0"/>
          </a:p>
          <a:p>
            <a:r>
              <a:rPr lang="de-DE" sz="1969" dirty="0"/>
              <a:t>blümerant</a:t>
            </a:r>
          </a:p>
          <a:p>
            <a:r>
              <a:rPr lang="de-DE" sz="1969" dirty="0"/>
              <a:t>Fisimatenten</a:t>
            </a:r>
          </a:p>
          <a:p>
            <a:r>
              <a:rPr lang="de-DE" sz="1969" dirty="0"/>
              <a:t>kommod</a:t>
            </a:r>
          </a:p>
          <a:p>
            <a:r>
              <a:rPr lang="de-DE" sz="1969" dirty="0"/>
              <a:t>saumselig</a:t>
            </a:r>
          </a:p>
        </p:txBody>
      </p:sp>
    </p:spTree>
    <p:extLst>
      <p:ext uri="{BB962C8B-B14F-4D97-AF65-F5344CB8AC3E}">
        <p14:creationId xmlns:p14="http://schemas.microsoft.com/office/powerpoint/2010/main" val="22451973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F42CD-C0BD-0742-55DF-51887228912E}"/>
              </a:ext>
            </a:extLst>
          </p:cNvPr>
          <p:cNvSpPr>
            <a:spLocks noGrp="1"/>
          </p:cNvSpPr>
          <p:nvPr>
            <p:ph type="title"/>
          </p:nvPr>
        </p:nvSpPr>
        <p:spPr>
          <a:xfrm>
            <a:off x="1190625" y="1249500"/>
            <a:ext cx="9810750" cy="794742"/>
          </a:xfrm>
        </p:spPr>
        <p:txBody>
          <a:bodyPr>
            <a:normAutofit/>
          </a:bodyPr>
          <a:lstStyle/>
          <a:p>
            <a:r>
              <a:rPr lang="de-DE" sz="2531" b="1" dirty="0"/>
              <a:t>Schreiben Sie alle Wörter aus dem Gedächtnis auf.</a:t>
            </a:r>
          </a:p>
        </p:txBody>
      </p:sp>
      <p:sp>
        <p:nvSpPr>
          <p:cNvPr id="3" name="Textplatzhalter 2">
            <a:extLst>
              <a:ext uri="{FF2B5EF4-FFF2-40B4-BE49-F238E27FC236}">
                <a16:creationId xmlns:a16="http://schemas.microsoft.com/office/drawing/2014/main" id="{4DADEC46-6A69-2D9D-50A8-63D0A9D6C5DC}"/>
              </a:ext>
            </a:extLst>
          </p:cNvPr>
          <p:cNvSpPr>
            <a:spLocks noGrp="1"/>
          </p:cNvSpPr>
          <p:nvPr>
            <p:ph type="body" idx="1"/>
          </p:nvPr>
        </p:nvSpPr>
        <p:spPr>
          <a:xfrm>
            <a:off x="1011950" y="2188194"/>
            <a:ext cx="9810750" cy="794742"/>
          </a:xfrm>
        </p:spPr>
        <p:txBody>
          <a:bodyPr/>
          <a:lstStyle/>
          <a:p>
            <a:pPr>
              <a:buFont typeface="Wingdings" panose="05000000000000000000" pitchFamily="2" charset="2"/>
              <a:buChar char="Ø"/>
            </a:pPr>
            <a:r>
              <a:rPr lang="de-DE" dirty="0"/>
              <a:t>Wenn möglich: ursprüngliche Reihenfolge einhalten…</a:t>
            </a:r>
          </a:p>
        </p:txBody>
      </p:sp>
      <p:sp>
        <p:nvSpPr>
          <p:cNvPr id="4" name="Ellipse 3">
            <a:extLst>
              <a:ext uri="{FF2B5EF4-FFF2-40B4-BE49-F238E27FC236}">
                <a16:creationId xmlns:a16="http://schemas.microsoft.com/office/drawing/2014/main" id="{6D25D1D6-D494-1076-D7F4-867D85D82C63}"/>
              </a:ext>
            </a:extLst>
          </p:cNvPr>
          <p:cNvSpPr/>
          <p:nvPr/>
        </p:nvSpPr>
        <p:spPr>
          <a:xfrm>
            <a:off x="3563007" y="3429000"/>
            <a:ext cx="4603531" cy="1941786"/>
          </a:xfrm>
          <a:prstGeom prst="ellipse">
            <a:avLst/>
          </a:prstGeom>
          <a:solidFill>
            <a:srgbClr val="C5D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Welche Schlussfolgerungen ziehen Sie aus dieser Übung in Bezug auf das Lesen im DaZ-Unterricht?</a:t>
            </a:r>
          </a:p>
        </p:txBody>
      </p:sp>
    </p:spTree>
    <p:extLst>
      <p:ext uri="{BB962C8B-B14F-4D97-AF65-F5344CB8AC3E}">
        <p14:creationId xmlns:p14="http://schemas.microsoft.com/office/powerpoint/2010/main" val="26140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9AD5D90-1B61-15C7-B3A9-E70FEDA5F060}"/>
              </a:ext>
            </a:extLst>
          </p:cNvPr>
          <p:cNvSpPr>
            <a:spLocks noGrp="1"/>
          </p:cNvSpPr>
          <p:nvPr>
            <p:ph type="title"/>
          </p:nvPr>
        </p:nvSpPr>
        <p:spPr/>
        <p:txBody>
          <a:bodyPr>
            <a:normAutofit/>
          </a:bodyPr>
          <a:lstStyle/>
          <a:p>
            <a:r>
              <a:rPr lang="de-DE" sz="3600" dirty="0"/>
              <a:t>Vorbereitende Aufgabe</a:t>
            </a:r>
          </a:p>
        </p:txBody>
      </p:sp>
      <p:sp>
        <p:nvSpPr>
          <p:cNvPr id="4" name="Inhaltsplatzhalter 3">
            <a:extLst>
              <a:ext uri="{FF2B5EF4-FFF2-40B4-BE49-F238E27FC236}">
                <a16:creationId xmlns:a16="http://schemas.microsoft.com/office/drawing/2014/main" id="{465D68D8-A7C5-5AFD-0563-10496F1B3CA9}"/>
              </a:ext>
            </a:extLst>
          </p:cNvPr>
          <p:cNvSpPr>
            <a:spLocks noGrp="1"/>
          </p:cNvSpPr>
          <p:nvPr>
            <p:ph idx="1"/>
          </p:nvPr>
        </p:nvSpPr>
        <p:spPr/>
        <p:txBody>
          <a:bodyPr>
            <a:normAutofit fontScale="70000" lnSpcReduction="20000"/>
          </a:bodyPr>
          <a:lstStyle/>
          <a:p>
            <a:pPr marL="0" indent="0">
              <a:buNone/>
            </a:pPr>
            <a:r>
              <a:rPr lang="de-DE" dirty="0"/>
              <a:t>Aufgabe 1:</a:t>
            </a:r>
          </a:p>
          <a:p>
            <a:r>
              <a:rPr lang="de-DE" dirty="0"/>
              <a:t>Nennen und erläutern Sie wichtige Aspekte des Leseverstehens aus den Curricularen Anforderungen DaZ. </a:t>
            </a:r>
          </a:p>
          <a:p>
            <a:r>
              <a:rPr lang="de-DE" dirty="0"/>
              <a:t>Notieren Sie außerdem: Welche besonderen Herausforderungen kommen auf Sie als Lehrkraft zu?</a:t>
            </a:r>
          </a:p>
          <a:p>
            <a:pPr marL="0" indent="0">
              <a:buNone/>
            </a:pPr>
            <a:r>
              <a:rPr lang="de-DE" dirty="0"/>
              <a:t>Aufgabe 2: </a:t>
            </a:r>
          </a:p>
          <a:p>
            <a:pPr marL="0" indent="0">
              <a:buNone/>
            </a:pPr>
            <a:r>
              <a:rPr lang="de-DE" dirty="0"/>
              <a:t>Lesen Sie die Ausführungen von Claudia Neugebauer zur Didaktisierung von Texten (Datei: „Didaktisierte Lesetexte Neugebauer“)</a:t>
            </a:r>
          </a:p>
          <a:p>
            <a:r>
              <a:rPr lang="de-DE" dirty="0"/>
              <a:t>Notieren Sie: Welche Konsequenzen ergeben sich für Ihre Unterrichtsplanung?</a:t>
            </a:r>
          </a:p>
          <a:p>
            <a:pPr marL="0" indent="0">
              <a:buNone/>
            </a:pPr>
            <a:endParaRPr lang="de-DE" dirty="0"/>
          </a:p>
          <a:p>
            <a:pPr>
              <a:buFont typeface="Wingdings" panose="05000000000000000000" pitchFamily="2" charset="2"/>
              <a:buChar char="Ø"/>
            </a:pPr>
            <a:r>
              <a:rPr lang="de-DE" b="1" dirty="0"/>
              <a:t>Bitte bringen Sie ein DaZ-Lehrwerk aus Ihrer Schule mit.</a:t>
            </a:r>
          </a:p>
          <a:p>
            <a:pPr marL="0" indent="0">
              <a:buNone/>
            </a:pPr>
            <a:endParaRPr lang="de-DE" b="1" dirty="0"/>
          </a:p>
          <a:p>
            <a:endParaRPr lang="de-DE" dirty="0"/>
          </a:p>
        </p:txBody>
      </p:sp>
    </p:spTree>
    <p:extLst>
      <p:ext uri="{BB962C8B-B14F-4D97-AF65-F5344CB8AC3E}">
        <p14:creationId xmlns:p14="http://schemas.microsoft.com/office/powerpoint/2010/main" val="18337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20CC8CD-4BB5-A97C-A214-04356E4C7606}"/>
              </a:ext>
            </a:extLst>
          </p:cNvPr>
          <p:cNvPicPr>
            <a:picLocks noChangeAspect="1"/>
          </p:cNvPicPr>
          <p:nvPr/>
        </p:nvPicPr>
        <p:blipFill>
          <a:blip r:embed="rId3"/>
          <a:stretch>
            <a:fillRect/>
          </a:stretch>
        </p:blipFill>
        <p:spPr>
          <a:xfrm>
            <a:off x="6440907" y="674272"/>
            <a:ext cx="4008018" cy="5509455"/>
          </a:xfrm>
          <a:prstGeom prst="rect">
            <a:avLst/>
          </a:prstGeom>
        </p:spPr>
      </p:pic>
      <p:pic>
        <p:nvPicPr>
          <p:cNvPr id="7" name="Grafik 6">
            <a:extLst>
              <a:ext uri="{FF2B5EF4-FFF2-40B4-BE49-F238E27FC236}">
                <a16:creationId xmlns:a16="http://schemas.microsoft.com/office/drawing/2014/main" id="{2DEDD9AB-AB46-9CC8-6B2A-5C945A8997A4}"/>
              </a:ext>
            </a:extLst>
          </p:cNvPr>
          <p:cNvPicPr>
            <a:picLocks noChangeAspect="1"/>
          </p:cNvPicPr>
          <p:nvPr/>
        </p:nvPicPr>
        <p:blipFill>
          <a:blip r:embed="rId4"/>
          <a:stretch>
            <a:fillRect/>
          </a:stretch>
        </p:blipFill>
        <p:spPr>
          <a:xfrm>
            <a:off x="1229711" y="674272"/>
            <a:ext cx="4008018" cy="5509455"/>
          </a:xfrm>
          <a:prstGeom prst="rect">
            <a:avLst/>
          </a:prstGeom>
        </p:spPr>
      </p:pic>
    </p:spTree>
    <p:extLst>
      <p:ext uri="{BB962C8B-B14F-4D97-AF65-F5344CB8AC3E}">
        <p14:creationId xmlns:p14="http://schemas.microsoft.com/office/powerpoint/2010/main" val="230134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FA484-277B-77E1-7E71-999A9A9E69C9}"/>
              </a:ext>
            </a:extLst>
          </p:cNvPr>
          <p:cNvSpPr>
            <a:spLocks noGrp="1"/>
          </p:cNvSpPr>
          <p:nvPr>
            <p:ph type="title"/>
          </p:nvPr>
        </p:nvSpPr>
        <p:spPr/>
        <p:txBody>
          <a:bodyPr>
            <a:noAutofit/>
          </a:bodyPr>
          <a:lstStyle/>
          <a:p>
            <a:r>
              <a:rPr lang="de-DE" sz="3600" b="1" dirty="0"/>
              <a:t>Schwerpunkt I: Aspekte des Leseverstehens in den Curricularen Grundlagen DaZ</a:t>
            </a:r>
          </a:p>
        </p:txBody>
      </p:sp>
      <p:pic>
        <p:nvPicPr>
          <p:cNvPr id="3" name="Inhaltsplatzhalter 5">
            <a:extLst>
              <a:ext uri="{FF2B5EF4-FFF2-40B4-BE49-F238E27FC236}">
                <a16:creationId xmlns:a16="http://schemas.microsoft.com/office/drawing/2014/main" id="{AAC859F3-7F18-024C-5DEB-304D1F7C5649}"/>
              </a:ext>
            </a:extLst>
          </p:cNvPr>
          <p:cNvPicPr>
            <a:picLocks noChangeAspect="1"/>
          </p:cNvPicPr>
          <p:nvPr/>
        </p:nvPicPr>
        <p:blipFill>
          <a:blip r:embed="rId2"/>
          <a:stretch>
            <a:fillRect/>
          </a:stretch>
        </p:blipFill>
        <p:spPr>
          <a:xfrm>
            <a:off x="7231117" y="4002043"/>
            <a:ext cx="3073978" cy="1758037"/>
          </a:xfrm>
          <a:prstGeom prst="rect">
            <a:avLst/>
          </a:prstGeom>
        </p:spPr>
      </p:pic>
    </p:spTree>
    <p:extLst>
      <p:ext uri="{BB962C8B-B14F-4D97-AF65-F5344CB8AC3E}">
        <p14:creationId xmlns:p14="http://schemas.microsoft.com/office/powerpoint/2010/main" val="6625196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1835AAC-7BF3-9D31-B09A-1BE187CEB897}"/>
              </a:ext>
            </a:extLst>
          </p:cNvPr>
          <p:cNvSpPr txBox="1"/>
          <p:nvPr/>
        </p:nvSpPr>
        <p:spPr>
          <a:xfrm>
            <a:off x="1313793" y="1034194"/>
            <a:ext cx="10089931" cy="923330"/>
          </a:xfrm>
          <a:prstGeom prst="rect">
            <a:avLst/>
          </a:prstGeom>
          <a:noFill/>
        </p:spPr>
        <p:txBody>
          <a:bodyPr wrap="square">
            <a:spAutoFit/>
          </a:bodyPr>
          <a:lstStyle/>
          <a:p>
            <a:r>
              <a:rPr lang="de-DE" dirty="0"/>
              <a:t>Vorbereitende Aufgabe 1:</a:t>
            </a:r>
          </a:p>
          <a:p>
            <a:r>
              <a:rPr lang="de-DE" dirty="0"/>
              <a:t>Nennen und erläutern Sie wichtige Aspekte des Leseverstehens aus den curricularen Anforderungen DaZ. </a:t>
            </a:r>
          </a:p>
          <a:p>
            <a:r>
              <a:rPr lang="de-DE" dirty="0"/>
              <a:t>Welche besonderen Herausforderungen kommen auf Sie als Lehrkraft zu?</a:t>
            </a:r>
          </a:p>
        </p:txBody>
      </p:sp>
      <p:sp>
        <p:nvSpPr>
          <p:cNvPr id="6" name="Inhaltsplatzhalter 5">
            <a:extLst>
              <a:ext uri="{FF2B5EF4-FFF2-40B4-BE49-F238E27FC236}">
                <a16:creationId xmlns:a16="http://schemas.microsoft.com/office/drawing/2014/main" id="{380A85D3-7C83-F8DC-C333-80BEF3F88A58}"/>
              </a:ext>
            </a:extLst>
          </p:cNvPr>
          <p:cNvSpPr>
            <a:spLocks noGrp="1"/>
          </p:cNvSpPr>
          <p:nvPr>
            <p:ph idx="1"/>
          </p:nvPr>
        </p:nvSpPr>
        <p:spPr/>
        <p:txBody>
          <a:bodyPr/>
          <a:lstStyle/>
          <a:p>
            <a:pPr marL="0" indent="0">
              <a:buNone/>
            </a:pPr>
            <a:r>
              <a:rPr lang="de-DE" dirty="0"/>
              <a:t>Diskutieren und notieren Sie auf der Grundlage der vorbereitenden Aufgabe 1 die Herausforderungen des Leseverstehens für DaZ-Lernende und Lehrkräfte.</a:t>
            </a:r>
          </a:p>
          <a:p>
            <a:pPr>
              <a:buFont typeface="Wingdings" panose="05000000000000000000" pitchFamily="2" charset="2"/>
              <a:buChar char="Ø"/>
            </a:pPr>
            <a:r>
              <a:rPr lang="de-DE" sz="1800" dirty="0"/>
              <a:t>Hinweis: Hilfreich ist eine tabellarische Darstellung/eine Mindmap/… .</a:t>
            </a:r>
            <a:endParaRPr lang="de-DE" dirty="0"/>
          </a:p>
          <a:p>
            <a:pPr marL="0" indent="0">
              <a:buNone/>
            </a:pPr>
            <a:endParaRPr lang="de-DE" dirty="0"/>
          </a:p>
          <a:p>
            <a:pPr marL="0" indent="0">
              <a:buNone/>
            </a:pPr>
            <a:endParaRPr lang="de-DE" dirty="0"/>
          </a:p>
          <a:p>
            <a:pPr marL="0" indent="0">
              <a:buNone/>
            </a:pPr>
            <a:r>
              <a:rPr lang="de-DE" sz="2000" dirty="0"/>
              <a:t>Zeit: 20-30 Minuten</a:t>
            </a:r>
          </a:p>
          <a:p>
            <a:pPr marL="0" indent="0">
              <a:buNone/>
            </a:pPr>
            <a:endParaRPr lang="de-DE" dirty="0"/>
          </a:p>
        </p:txBody>
      </p:sp>
    </p:spTree>
    <p:extLst>
      <p:ext uri="{BB962C8B-B14F-4D97-AF65-F5344CB8AC3E}">
        <p14:creationId xmlns:p14="http://schemas.microsoft.com/office/powerpoint/2010/main" val="373287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84AD3-67B7-D668-4310-D3BAC55E8B24}"/>
              </a:ext>
            </a:extLst>
          </p:cNvPr>
          <p:cNvSpPr>
            <a:spLocks noGrp="1"/>
          </p:cNvSpPr>
          <p:nvPr>
            <p:ph type="title"/>
          </p:nvPr>
        </p:nvSpPr>
        <p:spPr/>
        <p:txBody>
          <a:bodyPr/>
          <a:lstStyle/>
          <a:p>
            <a:r>
              <a:rPr lang="de-DE" dirty="0"/>
              <a:t>Kompetenzbereich Lesen</a:t>
            </a:r>
          </a:p>
        </p:txBody>
      </p:sp>
      <p:sp>
        <p:nvSpPr>
          <p:cNvPr id="3" name="Inhaltsplatzhalter 2">
            <a:extLst>
              <a:ext uri="{FF2B5EF4-FFF2-40B4-BE49-F238E27FC236}">
                <a16:creationId xmlns:a16="http://schemas.microsoft.com/office/drawing/2014/main" id="{C8735071-9139-7345-D788-F341BAF9646F}"/>
              </a:ext>
            </a:extLst>
          </p:cNvPr>
          <p:cNvSpPr>
            <a:spLocks noGrp="1"/>
          </p:cNvSpPr>
          <p:nvPr>
            <p:ph idx="1"/>
          </p:nvPr>
        </p:nvSpPr>
        <p:spPr/>
        <p:txBody>
          <a:bodyPr/>
          <a:lstStyle/>
          <a:p>
            <a:pPr marL="0" indent="0">
              <a:lnSpc>
                <a:spcPct val="90000"/>
              </a:lnSpc>
              <a:spcBef>
                <a:spcPts val="1000"/>
              </a:spcBef>
              <a:buNone/>
              <a:defRPr/>
            </a:pPr>
            <a:r>
              <a:rPr lang="de-DE" dirty="0">
                <a:solidFill>
                  <a:schemeClr val="tx1"/>
                </a:solidFill>
                <a:cs typeface="Arial" panose="020B0604020202020204" pitchFamily="34" charset="0"/>
              </a:rPr>
              <a:t>In den Bildungsstandards und den Fachanforderungen Deutsch:</a:t>
            </a:r>
          </a:p>
          <a:p>
            <a:pPr>
              <a:lnSpc>
                <a:spcPct val="90000"/>
              </a:lnSpc>
              <a:spcBef>
                <a:spcPts val="1000"/>
              </a:spcBef>
              <a:defRPr/>
            </a:pPr>
            <a:r>
              <a:rPr lang="de-DE" b="1" i="1" dirty="0">
                <a:solidFill>
                  <a:schemeClr val="tx1"/>
                </a:solidFill>
                <a:cs typeface="Arial" panose="020B0604020202020204" pitchFamily="34" charset="0"/>
              </a:rPr>
              <a:t>Lesen – sich mit Texten und  anderen Medien auseinandersetzen</a:t>
            </a:r>
          </a:p>
          <a:p>
            <a:pPr>
              <a:lnSpc>
                <a:spcPct val="90000"/>
              </a:lnSpc>
              <a:spcBef>
                <a:spcPts val="1000"/>
              </a:spcBef>
              <a:defRPr/>
            </a:pPr>
            <a:endParaRPr lang="de-DE" b="1" i="1" dirty="0">
              <a:solidFill>
                <a:schemeClr val="tx1"/>
              </a:solidFill>
              <a:cs typeface="Arial" panose="020B0604020202020204" pitchFamily="34" charset="0"/>
            </a:endParaRPr>
          </a:p>
          <a:p>
            <a:pPr marL="0" indent="0">
              <a:lnSpc>
                <a:spcPct val="90000"/>
              </a:lnSpc>
              <a:spcBef>
                <a:spcPts val="1000"/>
              </a:spcBef>
              <a:buNone/>
              <a:defRPr/>
            </a:pPr>
            <a:r>
              <a:rPr lang="de-DE" dirty="0">
                <a:solidFill>
                  <a:schemeClr val="tx1"/>
                </a:solidFill>
                <a:cs typeface="Arial" panose="020B0604020202020204" pitchFamily="34" charset="0"/>
              </a:rPr>
              <a:t>In den Curricularen Anforderungen DaZ:</a:t>
            </a:r>
          </a:p>
          <a:p>
            <a:pPr marL="228600" indent="-228600">
              <a:lnSpc>
                <a:spcPct val="90000"/>
              </a:lnSpc>
              <a:spcBef>
                <a:spcPts val="1000"/>
              </a:spcBef>
              <a:defRPr/>
            </a:pPr>
            <a:r>
              <a:rPr lang="de-DE" b="1" i="1" dirty="0">
                <a:solidFill>
                  <a:schemeClr val="tx1"/>
                </a:solidFill>
                <a:cs typeface="Arial" panose="020B0604020202020204" pitchFamily="34" charset="0"/>
              </a:rPr>
              <a:t>Lesen und Schreiben </a:t>
            </a:r>
            <a:r>
              <a:rPr lang="de-DE" i="1" dirty="0">
                <a:solidFill>
                  <a:schemeClr val="tx1"/>
                </a:solidFill>
                <a:cs typeface="Arial" panose="020B0604020202020204" pitchFamily="34" charset="0"/>
              </a:rPr>
              <a:t>(S. 27-31)</a:t>
            </a:r>
            <a:endParaRPr lang="de-DE" b="1" i="1" dirty="0">
              <a:solidFill>
                <a:schemeClr val="tx1"/>
              </a:solidFill>
              <a:cs typeface="Arial" panose="020B0604020202020204" pitchFamily="34" charset="0"/>
            </a:endParaRPr>
          </a:p>
          <a:p>
            <a:endParaRPr lang="de-DE" dirty="0"/>
          </a:p>
        </p:txBody>
      </p:sp>
    </p:spTree>
    <p:extLst>
      <p:ext uri="{BB962C8B-B14F-4D97-AF65-F5344CB8AC3E}">
        <p14:creationId xmlns:p14="http://schemas.microsoft.com/office/powerpoint/2010/main" val="226308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47696079-6E55-1FBF-5649-17CF9DB4E9E3}"/>
              </a:ext>
            </a:extLst>
          </p:cNvPr>
          <p:cNvSpPr txBox="1">
            <a:spLocks/>
          </p:cNvSpPr>
          <p:nvPr/>
        </p:nvSpPr>
        <p:spPr>
          <a:xfrm>
            <a:off x="1362075" y="1714501"/>
            <a:ext cx="9344025" cy="4161367"/>
          </a:xfrm>
          <a:prstGeom prst="rect">
            <a:avLst/>
          </a:prstGeom>
        </p:spPr>
        <p:txBody>
          <a:bodyPr>
            <a:normAutofit fontScale="25000" lnSpcReduction="20000"/>
          </a:bodyPr>
          <a:lstStyle/>
          <a:p>
            <a:pPr>
              <a:lnSpc>
                <a:spcPct val="90000"/>
              </a:lnSpc>
              <a:spcBef>
                <a:spcPts val="1000"/>
              </a:spcBef>
              <a:defRPr/>
            </a:pPr>
            <a:r>
              <a:rPr lang="de-DE" sz="9600" b="1" dirty="0">
                <a:cs typeface="Arial" panose="020B0604020202020204" pitchFamily="34" charset="0"/>
              </a:rPr>
              <a:t>Kompetenzbereich 3: Lesen und Schreiben</a:t>
            </a:r>
          </a:p>
          <a:p>
            <a:pPr>
              <a:lnSpc>
                <a:spcPct val="90000"/>
              </a:lnSpc>
              <a:spcBef>
                <a:spcPts val="1000"/>
              </a:spcBef>
              <a:defRPr/>
            </a:pPr>
            <a:endParaRPr lang="de-DE" sz="9600" dirty="0">
              <a:cs typeface="Arial" panose="020B0604020202020204" pitchFamily="34" charset="0"/>
            </a:endParaRPr>
          </a:p>
          <a:p>
            <a:pPr marL="342900" indent="-342900">
              <a:lnSpc>
                <a:spcPct val="90000"/>
              </a:lnSpc>
              <a:spcBef>
                <a:spcPts val="1000"/>
              </a:spcBef>
              <a:buFont typeface="Arial" panose="020B0604020202020204" pitchFamily="34" charset="0"/>
              <a:buChar char="•"/>
              <a:defRPr/>
            </a:pPr>
            <a:r>
              <a:rPr lang="de-DE" sz="9600" dirty="0">
                <a:cs typeface="Arial" panose="020B0604020202020204" pitchFamily="34" charset="0"/>
              </a:rPr>
              <a:t>Alphabetisierung - Schriftspracherwerb in Deutsch als Zweitsprache: </a:t>
            </a:r>
          </a:p>
          <a:p>
            <a:pPr marL="1143000" indent="-1143000">
              <a:lnSpc>
                <a:spcPct val="90000"/>
              </a:lnSpc>
              <a:spcBef>
                <a:spcPts val="1000"/>
              </a:spcBef>
              <a:buFont typeface="Symbol" panose="05050102010706020507" pitchFamily="18" charset="2"/>
              <a:buChar char="-"/>
              <a:defRPr/>
            </a:pPr>
            <a:r>
              <a:rPr lang="de-DE" sz="9600" dirty="0">
                <a:cs typeface="Arial" panose="020B0604020202020204" pitchFamily="34" charset="0"/>
              </a:rPr>
              <a:t>Erste Indikatoren für die </a:t>
            </a:r>
            <a:r>
              <a:rPr lang="de-DE" sz="9600" dirty="0" err="1">
                <a:cs typeface="Arial" panose="020B0604020202020204" pitchFamily="34" charset="0"/>
              </a:rPr>
              <a:t>Dekodierfähigkeit</a:t>
            </a:r>
            <a:r>
              <a:rPr lang="de-DE" sz="9600" dirty="0">
                <a:cs typeface="Arial" panose="020B0604020202020204" pitchFamily="34" charset="0"/>
              </a:rPr>
              <a:t> und Leseflüssigkeit     (nicht für das Leseverstehen!) lassen sich über das laute Vorlesen ermitteln (S. 27).</a:t>
            </a:r>
          </a:p>
          <a:p>
            <a:pPr marL="342900" indent="-342900">
              <a:lnSpc>
                <a:spcPct val="90000"/>
              </a:lnSpc>
              <a:spcBef>
                <a:spcPts val="1000"/>
              </a:spcBef>
              <a:buFont typeface="Arial" panose="020B0604020202020204" pitchFamily="34" charset="0"/>
              <a:buChar char="•"/>
              <a:defRPr/>
            </a:pPr>
            <a:r>
              <a:rPr lang="de-DE" sz="9600" dirty="0">
                <a:cs typeface="Arial" panose="020B0604020202020204" pitchFamily="34" charset="0"/>
              </a:rPr>
              <a:t>Aufgabe des Basisstufenunterrichts ist die Sicherung des Lesens und Schreibens der unverbundenen lateinischen Schrift (S. 28).</a:t>
            </a:r>
          </a:p>
          <a:p>
            <a:pPr marL="342900" indent="-342900">
              <a:lnSpc>
                <a:spcPct val="90000"/>
              </a:lnSpc>
              <a:spcBef>
                <a:spcPts val="1000"/>
              </a:spcBef>
              <a:buFont typeface="Arial" panose="020B0604020202020204" pitchFamily="34" charset="0"/>
              <a:buChar char="•"/>
              <a:defRPr/>
            </a:pPr>
            <a:r>
              <a:rPr lang="de-DE" sz="9600" dirty="0">
                <a:cs typeface="Arial" panose="020B0604020202020204" pitchFamily="34" charset="0"/>
              </a:rPr>
              <a:t>Beim Alphabetisieren in lateinischer Schrift werden Kompetenzen im Lesen und Schreiben parallel zu denen des Hörens (Hörverstehens) und Sprechens aufgebaut (S. 29).</a:t>
            </a:r>
          </a:p>
          <a:p>
            <a:pPr>
              <a:lnSpc>
                <a:spcPct val="90000"/>
              </a:lnSpc>
              <a:spcBef>
                <a:spcPts val="1000"/>
              </a:spcBef>
              <a:defRPr/>
            </a:pPr>
            <a:endParaRPr lang="de-DE" sz="6000" dirty="0">
              <a:solidFill>
                <a:srgbClr val="002060"/>
              </a:solidFill>
              <a:latin typeface="Arial" panose="020B0604020202020204" pitchFamily="34" charset="0"/>
              <a:cs typeface="Arial" panose="020B0604020202020204" pitchFamily="34" charset="0"/>
            </a:endParaRPr>
          </a:p>
          <a:p>
            <a:pPr lvl="1">
              <a:lnSpc>
                <a:spcPct val="90000"/>
              </a:lnSpc>
              <a:spcBef>
                <a:spcPts val="1000"/>
              </a:spcBef>
              <a:defRPr/>
            </a:pPr>
            <a:endParaRPr lang="de-DE" sz="3800" dirty="0">
              <a:solidFill>
                <a:srgbClr val="002060"/>
              </a:solidFill>
              <a:latin typeface="Arial" panose="020B0604020202020204" pitchFamily="34" charset="0"/>
              <a:cs typeface="Arial" panose="020B0604020202020204" pitchFamily="34" charset="0"/>
            </a:endParaRPr>
          </a:p>
          <a:p>
            <a:pPr algn="ctr">
              <a:lnSpc>
                <a:spcPct val="90000"/>
              </a:lnSpc>
              <a:spcBef>
                <a:spcPts val="1000"/>
              </a:spcBef>
              <a:defRPr/>
            </a:pPr>
            <a:r>
              <a:rPr lang="de-DE" sz="4500" dirty="0">
                <a:solidFill>
                  <a:srgbClr val="405B8A"/>
                </a:solidFill>
                <a:latin typeface="Arial" panose="020B0604020202020204" pitchFamily="34" charset="0"/>
                <a:cs typeface="Arial" panose="020B0604020202020204" pitchFamily="34" charset="0"/>
              </a:rPr>
              <a:t>				</a:t>
            </a:r>
            <a:r>
              <a:rPr lang="de-DE" sz="2800" dirty="0">
                <a:solidFill>
                  <a:srgbClr val="405B8A"/>
                </a:solidFill>
                <a:latin typeface="Arial" panose="020B0604020202020204" pitchFamily="34" charset="0"/>
                <a:cs typeface="Arial" panose="020B0604020202020204" pitchFamily="34" charset="0"/>
              </a:rPr>
              <a:t>	</a:t>
            </a:r>
            <a:r>
              <a:rPr lang="de-DE" sz="2800" i="1" dirty="0">
                <a:latin typeface="Arial" panose="020B0604020202020204" pitchFamily="34" charset="0"/>
                <a:cs typeface="Arial" panose="020B0604020202020204" pitchFamily="34" charset="0"/>
              </a:rPr>
              <a:t>     	</a:t>
            </a:r>
          </a:p>
          <a:p>
            <a:pPr>
              <a:lnSpc>
                <a:spcPct val="90000"/>
              </a:lnSpc>
              <a:spcBef>
                <a:spcPts val="1000"/>
              </a:spcBef>
              <a:defRPr/>
            </a:pPr>
            <a:r>
              <a:rPr lang="de-DE" sz="2800" i="1"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 </a:t>
            </a:r>
          </a:p>
        </p:txBody>
      </p:sp>
      <p:sp>
        <p:nvSpPr>
          <p:cNvPr id="11" name="Titel 10">
            <a:extLst>
              <a:ext uri="{FF2B5EF4-FFF2-40B4-BE49-F238E27FC236}">
                <a16:creationId xmlns:a16="http://schemas.microsoft.com/office/drawing/2014/main" id="{CC3E4146-FE6F-D488-7774-09FDC9431B0B}"/>
              </a:ext>
            </a:extLst>
          </p:cNvPr>
          <p:cNvSpPr>
            <a:spLocks noGrp="1"/>
          </p:cNvSpPr>
          <p:nvPr>
            <p:ph type="title" idx="4294967295"/>
          </p:nvPr>
        </p:nvSpPr>
        <p:spPr>
          <a:xfrm>
            <a:off x="736326" y="982133"/>
            <a:ext cx="10656888" cy="732368"/>
          </a:xfrm>
        </p:spPr>
        <p:txBody>
          <a:bodyPr>
            <a:normAutofit/>
          </a:bodyPr>
          <a:lstStyle/>
          <a:p>
            <a:r>
              <a:rPr lang="de-DE" sz="3200" dirty="0"/>
              <a:t>Was steht in den Curricularen Anforderungen DaZ?</a:t>
            </a:r>
          </a:p>
        </p:txBody>
      </p:sp>
    </p:spTree>
    <p:extLst>
      <p:ext uri="{BB962C8B-B14F-4D97-AF65-F5344CB8AC3E}">
        <p14:creationId xmlns:p14="http://schemas.microsoft.com/office/powerpoint/2010/main" val="2489808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a:extLst>
              <a:ext uri="{FF2B5EF4-FFF2-40B4-BE49-F238E27FC236}">
                <a16:creationId xmlns:a16="http://schemas.microsoft.com/office/drawing/2014/main" id="{1F7D9DFB-D43E-5348-2B20-9FA6E430DD95}"/>
              </a:ext>
            </a:extLst>
          </p:cNvPr>
          <p:cNvSpPr txBox="1">
            <a:spLocks/>
          </p:cNvSpPr>
          <p:nvPr/>
        </p:nvSpPr>
        <p:spPr>
          <a:xfrm>
            <a:off x="1797269" y="558691"/>
            <a:ext cx="8257919" cy="5079695"/>
          </a:xfrm>
          <a:prstGeom prst="rect">
            <a:avLst/>
          </a:prstGeom>
        </p:spPr>
        <p:txBody>
          <a:bodyPr>
            <a:normAutofit fontScale="25000" lnSpcReduction="20000"/>
          </a:bodyPr>
          <a:lstStyle/>
          <a:p>
            <a:pPr marL="228600" indent="-228600">
              <a:lnSpc>
                <a:spcPct val="90000"/>
              </a:lnSpc>
              <a:spcBef>
                <a:spcPts val="1000"/>
              </a:spcBef>
              <a:defRPr/>
            </a:pPr>
            <a:r>
              <a:rPr lang="de-DE" sz="8000" b="1" dirty="0">
                <a:cs typeface="Arial" panose="020B0604020202020204" pitchFamily="34" charset="0"/>
              </a:rPr>
              <a:t>Kompetenzbereich 3: </a:t>
            </a:r>
          </a:p>
          <a:p>
            <a:pPr marL="228600" indent="-228600">
              <a:lnSpc>
                <a:spcPct val="90000"/>
              </a:lnSpc>
              <a:spcBef>
                <a:spcPts val="1000"/>
              </a:spcBef>
              <a:defRPr/>
            </a:pPr>
            <a:r>
              <a:rPr lang="de-DE" sz="8000" b="1" dirty="0">
                <a:cs typeface="Arial" panose="020B0604020202020204" pitchFamily="34" charset="0"/>
              </a:rPr>
              <a:t>Lesen und Schreiben - Lesekompetenz</a:t>
            </a:r>
          </a:p>
          <a:p>
            <a:pPr marL="228600" indent="-228600">
              <a:lnSpc>
                <a:spcPct val="90000"/>
              </a:lnSpc>
              <a:spcBef>
                <a:spcPts val="1000"/>
              </a:spcBef>
              <a:defRPr/>
            </a:pPr>
            <a:endParaRPr lang="de-DE" sz="8000" b="1" dirty="0">
              <a:cs typeface="Arial" panose="020B0604020202020204" pitchFamily="34" charset="0"/>
            </a:endParaRPr>
          </a:p>
          <a:p>
            <a:pPr marL="342900" indent="-342900" algn="just">
              <a:lnSpc>
                <a:spcPct val="90000"/>
              </a:lnSpc>
              <a:spcBef>
                <a:spcPts val="1000"/>
              </a:spcBef>
              <a:buFont typeface="Arial" panose="020B0604020202020204" pitchFamily="34" charset="0"/>
              <a:buChar char="•"/>
              <a:defRPr/>
            </a:pPr>
            <a:r>
              <a:rPr lang="de-DE" sz="8000" dirty="0">
                <a:cs typeface="Arial" panose="020B0604020202020204" pitchFamily="34" charset="0"/>
              </a:rPr>
              <a:t>Zentrales Ziel ist die Entwicklung des Leseverstehens auf jedem Anforderungsniveau. (S. 30)</a:t>
            </a:r>
          </a:p>
          <a:p>
            <a:pPr marL="342900" indent="-342900" algn="just">
              <a:lnSpc>
                <a:spcPct val="90000"/>
              </a:lnSpc>
              <a:spcBef>
                <a:spcPts val="1000"/>
              </a:spcBef>
              <a:buFont typeface="Arial" panose="020B0604020202020204" pitchFamily="34" charset="0"/>
              <a:buChar char="•"/>
              <a:defRPr/>
            </a:pPr>
            <a:r>
              <a:rPr lang="de-DE" sz="8000" dirty="0">
                <a:cs typeface="Arial" panose="020B0604020202020204" pitchFamily="34" charset="0"/>
              </a:rPr>
              <a:t>In der Basisstufe wird das gelesen, was zuvor gehört und gesprochen und in der Bedeutung gesichert wurde. Es handelt sich um einfache Sätze mit bekanntem Wortschatz, Dialoge, die zuvor veranschaulicht wurden, und leicht verständliche kurze Texte. (S. 31)</a:t>
            </a:r>
          </a:p>
          <a:p>
            <a:pPr marL="342900" indent="-342900">
              <a:lnSpc>
                <a:spcPct val="90000"/>
              </a:lnSpc>
              <a:spcBef>
                <a:spcPts val="1000"/>
              </a:spcBef>
              <a:buFont typeface="Arial" panose="020B0604020202020204" pitchFamily="34" charset="0"/>
              <a:buChar char="•"/>
              <a:defRPr/>
            </a:pPr>
            <a:r>
              <a:rPr lang="de-DE" sz="8000" dirty="0">
                <a:cs typeface="Arial" panose="020B0604020202020204" pitchFamily="34" charset="0"/>
              </a:rPr>
              <a:t>Erste Lesestrategien werden vermittelt (Vorwissen aktivieren, Bild-Text-Zuordnungen vornehmen</a:t>
            </a:r>
            <a:r>
              <a:rPr lang="de-DE" sz="8000" b="1" dirty="0">
                <a:cs typeface="Arial" panose="020B0604020202020204" pitchFamily="34" charset="0"/>
              </a:rPr>
              <a:t>, </a:t>
            </a:r>
            <a:r>
              <a:rPr lang="de-DE" sz="8000" dirty="0">
                <a:cs typeface="Arial" panose="020B0604020202020204" pitchFamily="34" charset="0"/>
              </a:rPr>
              <a:t>Verstandenes markieren, zentrale Informationen markieren, Abschnitte vorgegebenen Überschriften zuordnen). (S. 31)</a:t>
            </a:r>
          </a:p>
          <a:p>
            <a:pPr marL="342900" indent="-342900">
              <a:lnSpc>
                <a:spcPct val="90000"/>
              </a:lnSpc>
              <a:spcBef>
                <a:spcPts val="1000"/>
              </a:spcBef>
              <a:buFont typeface="Arial" panose="020B0604020202020204" pitchFamily="34" charset="0"/>
              <a:buChar char="•"/>
              <a:defRPr/>
            </a:pPr>
            <a:r>
              <a:rPr lang="de-DE" sz="8000" dirty="0">
                <a:cs typeface="Arial" panose="020B0604020202020204" pitchFamily="34" charset="0"/>
              </a:rPr>
              <a:t>Die Entwicklung der Lesekompetenz wird auch durch Impulse zum Lesen herkunftssprachlicher Texte angeregt. Bereits in Erstsprachen erworbene Strategien lassen sich auf die Zweitsprache übertragen. (S. 31)</a:t>
            </a:r>
          </a:p>
          <a:p>
            <a:pPr marL="342900" indent="-342900">
              <a:lnSpc>
                <a:spcPct val="90000"/>
              </a:lnSpc>
              <a:spcBef>
                <a:spcPts val="1000"/>
              </a:spcBef>
              <a:buFont typeface="Arial" panose="020B0604020202020204" pitchFamily="34" charset="0"/>
              <a:buChar char="•"/>
              <a:defRPr/>
            </a:pPr>
            <a:r>
              <a:rPr lang="de-DE" sz="8000" dirty="0"/>
              <a:t>Das Lesen komplexerer Texte wird durch die Didaktisierung mit Methoden der Textentlastung und durch gute Aufgaben unterstützt. Während W-Fragen in der Basisstufe zunächst vor allem dem Erlernen der W-Frage selbst und der Unterstützung der Informationsentnahme auf einfachstem Niveau dienen, bildet ein mit W-Fragen versehener Lesetext noch keine Didaktisierung. Vielmehr führen gute Aufgaben in den Text hinein und begleiten beim verstehenden Lesen, um so die Entwicklung von Lesekompetenz auf höherem Niveau zu unterstützen. (S. 31)</a:t>
            </a:r>
            <a:endParaRPr lang="de-DE" sz="8000" dirty="0">
              <a:cs typeface="Arial" panose="020B0604020202020204" pitchFamily="34" charset="0"/>
            </a:endParaRPr>
          </a:p>
          <a:p>
            <a:pPr marL="342900" indent="-342900">
              <a:lnSpc>
                <a:spcPct val="90000"/>
              </a:lnSpc>
              <a:spcBef>
                <a:spcPts val="1000"/>
              </a:spcBef>
              <a:buFont typeface="Arial" panose="020B0604020202020204" pitchFamily="34" charset="0"/>
              <a:buChar char="•"/>
              <a:defRPr/>
            </a:pPr>
            <a:endParaRPr lang="de-DE" sz="8000" b="1" dirty="0">
              <a:cs typeface="Arial" panose="020B0604020202020204" pitchFamily="34" charset="0"/>
            </a:endParaRPr>
          </a:p>
          <a:p>
            <a:pPr algn="ctr">
              <a:lnSpc>
                <a:spcPct val="90000"/>
              </a:lnSpc>
              <a:spcBef>
                <a:spcPts val="1000"/>
              </a:spcBef>
              <a:defRPr/>
            </a:pPr>
            <a:r>
              <a:rPr lang="de-DE" sz="7200" dirty="0">
                <a:solidFill>
                  <a:srgbClr val="405B8A"/>
                </a:solidFill>
                <a:latin typeface="Arial" panose="020B0604020202020204" pitchFamily="34" charset="0"/>
                <a:cs typeface="Arial" panose="020B0604020202020204" pitchFamily="34" charset="0"/>
              </a:rPr>
              <a:t>					</a:t>
            </a:r>
            <a:r>
              <a:rPr lang="de-DE" sz="7200" i="1" dirty="0">
                <a:latin typeface="Arial" panose="020B0604020202020204" pitchFamily="34" charset="0"/>
                <a:cs typeface="Arial" panose="020B0604020202020204" pitchFamily="34" charset="0"/>
              </a:rPr>
              <a:t>     	</a:t>
            </a:r>
          </a:p>
          <a:p>
            <a:pPr>
              <a:lnSpc>
                <a:spcPct val="90000"/>
              </a:lnSpc>
              <a:spcBef>
                <a:spcPts val="1000"/>
              </a:spcBef>
              <a:defRPr/>
            </a:pPr>
            <a:r>
              <a:rPr lang="de-DE" sz="7200" i="1" dirty="0">
                <a:latin typeface="Arial" panose="020B0604020202020204" pitchFamily="34" charset="0"/>
                <a:cs typeface="Arial" panose="020B0604020202020204" pitchFamily="34" charset="0"/>
              </a:rPr>
              <a:t>  </a:t>
            </a:r>
            <a:r>
              <a:rPr lang="de-DE" sz="7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620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94A81FC-9CC2-DC52-A9F0-FAF6E1C49D03}"/>
              </a:ext>
            </a:extLst>
          </p:cNvPr>
          <p:cNvSpPr txBox="1"/>
          <p:nvPr/>
        </p:nvSpPr>
        <p:spPr>
          <a:xfrm>
            <a:off x="3938008" y="2690336"/>
            <a:ext cx="6096000" cy="738664"/>
          </a:xfrm>
          <a:prstGeom prst="rect">
            <a:avLst/>
          </a:prstGeom>
          <a:noFill/>
        </p:spPr>
        <p:txBody>
          <a:bodyPr wrap="square">
            <a:spAutoFit/>
          </a:bodyPr>
          <a:lstStyle/>
          <a:p>
            <a:pPr>
              <a:buFontTx/>
              <a:buNone/>
            </a:pPr>
            <a:r>
              <a:rPr lang="de-DE" altLang="de-DE" sz="2400" b="1" dirty="0">
                <a:ea typeface="Times" charset="0"/>
                <a:cs typeface="Times New Roman" pitchFamily="18" charset="0"/>
              </a:rPr>
              <a:t>Fritz sucht nach der Mutter.</a:t>
            </a:r>
          </a:p>
          <a:p>
            <a:endParaRPr lang="de-DE" altLang="de-DE" dirty="0">
              <a:solidFill>
                <a:srgbClr val="000000"/>
              </a:solidFill>
            </a:endParaRPr>
          </a:p>
        </p:txBody>
      </p:sp>
      <p:pic>
        <p:nvPicPr>
          <p:cNvPr id="5" name="Picture 2" descr="http://www.labbe.de/zzzebra/fahrrad/loch_fahrradschlauch01.gif">
            <a:extLst>
              <a:ext uri="{FF2B5EF4-FFF2-40B4-BE49-F238E27FC236}">
                <a16:creationId xmlns:a16="http://schemas.microsoft.com/office/drawing/2014/main" id="{139777F8-CC50-9031-576C-0C473323F4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8008" y="3752138"/>
            <a:ext cx="3203591" cy="212373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a:extLst>
              <a:ext uri="{FF2B5EF4-FFF2-40B4-BE49-F238E27FC236}">
                <a16:creationId xmlns:a16="http://schemas.microsoft.com/office/drawing/2014/main" id="{A9E80A2E-2FEE-6316-22D6-EFFFDA4DC589}"/>
              </a:ext>
            </a:extLst>
          </p:cNvPr>
          <p:cNvSpPr>
            <a:spLocks noGrp="1"/>
          </p:cNvSpPr>
          <p:nvPr>
            <p:ph type="title"/>
          </p:nvPr>
        </p:nvSpPr>
        <p:spPr/>
        <p:txBody>
          <a:bodyPr>
            <a:normAutofit/>
          </a:bodyPr>
          <a:lstStyle/>
          <a:p>
            <a:r>
              <a:rPr lang="de-DE" sz="3600" dirty="0"/>
              <a:t>Exkurs: Was ist hier los?</a:t>
            </a:r>
          </a:p>
        </p:txBody>
      </p:sp>
    </p:spTree>
    <p:extLst>
      <p:ext uri="{BB962C8B-B14F-4D97-AF65-F5344CB8AC3E}">
        <p14:creationId xmlns:p14="http://schemas.microsoft.com/office/powerpoint/2010/main" val="32374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E7EF23F-12BF-0D36-894C-B25ECEA248BB}"/>
              </a:ext>
            </a:extLst>
          </p:cNvPr>
          <p:cNvSpPr>
            <a:spLocks noGrp="1"/>
          </p:cNvSpPr>
          <p:nvPr>
            <p:ph idx="1"/>
          </p:nvPr>
        </p:nvSpPr>
        <p:spPr/>
        <p:txBody>
          <a:bodyPr/>
          <a:lstStyle/>
          <a:p>
            <a:pPr algn="ctr">
              <a:buFontTx/>
              <a:buNone/>
            </a:pPr>
            <a:r>
              <a:rPr lang="de-DE" altLang="de-DE" sz="3600" b="1" dirty="0">
                <a:solidFill>
                  <a:srgbClr val="000000"/>
                </a:solidFill>
                <a:latin typeface="Helvetica" charset="0"/>
                <a:ea typeface="Times" charset="0"/>
                <a:cs typeface="Times New Roman" pitchFamily="18" charset="0"/>
              </a:rPr>
              <a:t>Wir sehen uns in</a:t>
            </a:r>
          </a:p>
          <a:p>
            <a:pPr algn="ctr">
              <a:buFontTx/>
              <a:buNone/>
            </a:pPr>
            <a:r>
              <a:rPr lang="de-DE" altLang="de-DE" sz="3600" b="1" dirty="0">
                <a:solidFill>
                  <a:srgbClr val="000000"/>
                </a:solidFill>
                <a:latin typeface="Helvetica" charset="0"/>
                <a:ea typeface="Times" charset="0"/>
                <a:cs typeface="Times New Roman" pitchFamily="18" charset="0"/>
              </a:rPr>
              <a:t>in der Schule.</a:t>
            </a:r>
          </a:p>
          <a:p>
            <a:endParaRPr lang="de-DE" dirty="0"/>
          </a:p>
        </p:txBody>
      </p:sp>
    </p:spTree>
    <p:extLst>
      <p:ext uri="{BB962C8B-B14F-4D97-AF65-F5344CB8AC3E}">
        <p14:creationId xmlns:p14="http://schemas.microsoft.com/office/powerpoint/2010/main" val="62203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EAEE77C-10EF-2CF0-04C1-B1AA7E9F0A3F}"/>
              </a:ext>
            </a:extLst>
          </p:cNvPr>
          <p:cNvSpPr>
            <a:spLocks noGrp="1"/>
          </p:cNvSpPr>
          <p:nvPr>
            <p:ph idx="1"/>
          </p:nvPr>
        </p:nvSpPr>
        <p:spPr/>
        <p:txBody>
          <a:bodyPr/>
          <a:lstStyle/>
          <a:p>
            <a:pPr marL="0" indent="0" algn="ctr">
              <a:buNone/>
            </a:pPr>
            <a:r>
              <a:rPr lang="en-GB" altLang="de-DE" sz="4000" b="1" dirty="0">
                <a:latin typeface="DR HH" pitchFamily="2" charset="0"/>
              </a:rPr>
              <a:t>.</a:t>
            </a:r>
            <a:r>
              <a:rPr lang="en-GB" altLang="de-DE" sz="4000" b="1" dirty="0" err="1">
                <a:latin typeface="DR HH" pitchFamily="2" charset="0"/>
              </a:rPr>
              <a:t>ettoL</a:t>
            </a:r>
            <a:r>
              <a:rPr lang="en-GB" altLang="de-DE" sz="4000" b="1" dirty="0">
                <a:latin typeface="DR HH" pitchFamily="2" charset="0"/>
              </a:rPr>
              <a:t> </a:t>
            </a:r>
            <a:r>
              <a:rPr lang="en-GB" altLang="de-DE" sz="4000" b="1" dirty="0" err="1">
                <a:latin typeface="DR HH" pitchFamily="2" charset="0"/>
              </a:rPr>
              <a:t>eppuP</a:t>
            </a:r>
            <a:r>
              <a:rPr lang="en-GB" altLang="de-DE" sz="4000" b="1" dirty="0">
                <a:latin typeface="DR HH" pitchFamily="2" charset="0"/>
              </a:rPr>
              <a:t> </a:t>
            </a:r>
            <a:r>
              <a:rPr lang="en-GB" altLang="de-DE" sz="4000" b="1" dirty="0" err="1">
                <a:latin typeface="DR HH" pitchFamily="2" charset="0"/>
              </a:rPr>
              <a:t>tim</a:t>
            </a:r>
            <a:r>
              <a:rPr lang="en-GB" altLang="de-DE" sz="4000" b="1" dirty="0">
                <a:latin typeface="DR HH" pitchFamily="2" charset="0"/>
              </a:rPr>
              <a:t> </a:t>
            </a:r>
            <a:r>
              <a:rPr lang="en-GB" altLang="de-DE" sz="4000" b="1" dirty="0" err="1">
                <a:latin typeface="DR HH" pitchFamily="2" charset="0"/>
              </a:rPr>
              <a:t>tleips</a:t>
            </a:r>
            <a:r>
              <a:rPr lang="en-GB" altLang="de-DE" sz="4000" b="1" dirty="0">
                <a:latin typeface="DR HH" pitchFamily="2" charset="0"/>
              </a:rPr>
              <a:t> </a:t>
            </a:r>
            <a:r>
              <a:rPr lang="en-GB" altLang="de-DE" sz="4000" b="1" dirty="0" err="1">
                <a:latin typeface="DR HH" pitchFamily="2" charset="0"/>
              </a:rPr>
              <a:t>agleH</a:t>
            </a:r>
            <a:endParaRPr lang="de-DE" altLang="de-DE" sz="4000" b="1" dirty="0">
              <a:latin typeface="DR HH" pitchFamily="2" charset="0"/>
            </a:endParaRPr>
          </a:p>
          <a:p>
            <a:endParaRPr lang="de-DE" dirty="0"/>
          </a:p>
        </p:txBody>
      </p:sp>
    </p:spTree>
    <p:extLst>
      <p:ext uri="{BB962C8B-B14F-4D97-AF65-F5344CB8AC3E}">
        <p14:creationId xmlns:p14="http://schemas.microsoft.com/office/powerpoint/2010/main" val="164479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3200" dirty="0"/>
              <a:t>Sie lesen gleich zwei Folien mit jeweils zwei Sätzen. </a:t>
            </a:r>
          </a:p>
          <a:p>
            <a:pPr marL="0" indent="0">
              <a:buNone/>
            </a:pPr>
            <a:r>
              <a:rPr lang="de-DE" sz="3200" dirty="0"/>
              <a:t>Auf welcher Folie können Sie schneller sinnentnehmend lesen?</a:t>
            </a:r>
          </a:p>
          <a:p>
            <a:pPr marL="0" indent="0">
              <a:buNone/>
            </a:pPr>
            <a:r>
              <a:rPr lang="de-DE" sz="4000" dirty="0"/>
              <a:t> </a:t>
            </a:r>
          </a:p>
        </p:txBody>
      </p:sp>
      <p:sp>
        <p:nvSpPr>
          <p:cNvPr id="3" name="Titel 2"/>
          <p:cNvSpPr>
            <a:spLocks noGrp="1"/>
          </p:cNvSpPr>
          <p:nvPr>
            <p:ph type="title"/>
          </p:nvPr>
        </p:nvSpPr>
        <p:spPr/>
        <p:txBody>
          <a:bodyPr>
            <a:normAutofit fontScale="90000"/>
          </a:bodyPr>
          <a:lstStyle/>
          <a:p>
            <a:r>
              <a:rPr lang="de-DE" b="1" dirty="0"/>
              <a:t>Leseexperiment</a:t>
            </a:r>
            <a:br>
              <a:rPr lang="de-DE" b="1" dirty="0"/>
            </a:br>
            <a:endParaRPr lang="de-DE" dirty="0"/>
          </a:p>
        </p:txBody>
      </p:sp>
    </p:spTree>
    <p:extLst>
      <p:ext uri="{BB962C8B-B14F-4D97-AF65-F5344CB8AC3E}">
        <p14:creationId xmlns:p14="http://schemas.microsoft.com/office/powerpoint/2010/main" val="91425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15455" y="930822"/>
            <a:ext cx="7969553" cy="462637"/>
          </a:xfrm>
        </p:spPr>
        <p:txBody>
          <a:bodyPr/>
          <a:lstStyle/>
          <a:p>
            <a:r>
              <a:rPr lang="de-DE" sz="3600" dirty="0">
                <a:solidFill>
                  <a:schemeClr val="tx1"/>
                </a:solidFill>
              </a:rPr>
              <a:t>Lesen im DaZ-Unterricht</a:t>
            </a:r>
          </a:p>
        </p:txBody>
      </p:sp>
      <p:sp>
        <p:nvSpPr>
          <p:cNvPr id="2" name="Textfeld 1"/>
          <p:cNvSpPr txBox="1"/>
          <p:nvPr/>
        </p:nvSpPr>
        <p:spPr>
          <a:xfrm>
            <a:off x="2444124" y="6488668"/>
            <a:ext cx="71355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Garamond" panose="02020404030301010803"/>
              </a:rPr>
              <a:t>DaZ Primarstufe Modul 5 </a:t>
            </a:r>
            <a:r>
              <a:rPr kumimoji="0" lang="de-DE" sz="1800" b="0" i="0" u="none" strike="noStrike" kern="1200" cap="none" spc="0" normalizeH="0" baseline="0" noProof="0" dirty="0">
                <a:ln>
                  <a:noFill/>
                </a:ln>
                <a:solidFill>
                  <a:prstClr val="black"/>
                </a:solidFill>
                <a:effectLst/>
                <a:uLnTx/>
                <a:uFillTx/>
                <a:latin typeface="Garamond" panose="02020404030301010803"/>
                <a:ea typeface="+mn-ea"/>
                <a:cs typeface="+mn-cs"/>
              </a:rPr>
              <a:t>– Rezeptive Kompetenzen: Lesen – Februar 2026</a:t>
            </a:r>
          </a:p>
        </p:txBody>
      </p:sp>
      <p:pic>
        <p:nvPicPr>
          <p:cNvPr id="5" name="Inhaltsplatzhalter 5"/>
          <p:cNvPicPr>
            <a:picLocks noChangeAspect="1"/>
          </p:cNvPicPr>
          <p:nvPr/>
        </p:nvPicPr>
        <p:blipFill>
          <a:blip r:embed="rId3"/>
          <a:stretch>
            <a:fillRect/>
          </a:stretch>
        </p:blipFill>
        <p:spPr>
          <a:xfrm>
            <a:off x="3458497" y="1503035"/>
            <a:ext cx="5275005" cy="3016825"/>
          </a:xfrm>
          <a:prstGeom prst="rect">
            <a:avLst/>
          </a:prstGeom>
        </p:spPr>
      </p:pic>
      <p:sp>
        <p:nvSpPr>
          <p:cNvPr id="4" name="Textfeld 3">
            <a:extLst>
              <a:ext uri="{FF2B5EF4-FFF2-40B4-BE49-F238E27FC236}">
                <a16:creationId xmlns:a16="http://schemas.microsoft.com/office/drawing/2014/main" id="{9A3221F4-29F9-B6C4-379B-D88B01A707D7}"/>
              </a:ext>
            </a:extLst>
          </p:cNvPr>
          <p:cNvSpPr txBox="1"/>
          <p:nvPr/>
        </p:nvSpPr>
        <p:spPr>
          <a:xfrm>
            <a:off x="2111222" y="4888710"/>
            <a:ext cx="7969553" cy="553998"/>
          </a:xfrm>
          <a:prstGeom prst="rect">
            <a:avLst/>
          </a:prstGeom>
          <a:noFill/>
        </p:spPr>
        <p:txBody>
          <a:bodyPr wrap="square" rtlCol="0">
            <a:spAutoFit/>
          </a:bodyPr>
          <a:lstStyle/>
          <a:p>
            <a:r>
              <a:rPr lang="de-DE" sz="1600" dirty="0"/>
              <a:t>„Wer zu lesen versteht, besitzt den Schlüssel zu großen Taten, zu </a:t>
            </a:r>
            <a:r>
              <a:rPr lang="de-DE" sz="1600" dirty="0" err="1"/>
              <a:t>unerträumten</a:t>
            </a:r>
            <a:r>
              <a:rPr lang="de-DE" sz="1600" dirty="0"/>
              <a:t> Möglichkeiten.“</a:t>
            </a:r>
          </a:p>
          <a:p>
            <a:pPr algn="ctr"/>
            <a:r>
              <a:rPr lang="de-DE" sz="1400" dirty="0"/>
              <a:t>(Aldous Huxley)</a:t>
            </a:r>
          </a:p>
        </p:txBody>
      </p:sp>
    </p:spTree>
    <p:extLst>
      <p:ext uri="{BB962C8B-B14F-4D97-AF65-F5344CB8AC3E}">
        <p14:creationId xmlns:p14="http://schemas.microsoft.com/office/powerpoint/2010/main" val="78819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378552" y="2130556"/>
            <a:ext cx="7916591" cy="4332157"/>
          </a:xfrm>
        </p:spPr>
        <p:txBody>
          <a:bodyPr>
            <a:normAutofit fontScale="85000" lnSpcReduction="20000"/>
          </a:bodyPr>
          <a:lstStyle/>
          <a:p>
            <a:pPr marL="0" indent="0">
              <a:buNone/>
            </a:pPr>
            <a:r>
              <a:rPr lang="de-DE" sz="4000" dirty="0" err="1"/>
              <a:t>Aocrcidng</a:t>
            </a:r>
            <a:r>
              <a:rPr lang="de-DE" sz="4000" dirty="0"/>
              <a:t> </a:t>
            </a:r>
            <a:r>
              <a:rPr lang="de-DE" sz="4000" dirty="0" err="1"/>
              <a:t>to</a:t>
            </a:r>
            <a:r>
              <a:rPr lang="de-DE" sz="4000" dirty="0"/>
              <a:t> a </a:t>
            </a:r>
            <a:r>
              <a:rPr lang="de-DE" sz="4000" dirty="0" err="1"/>
              <a:t>sduty</a:t>
            </a:r>
            <a:r>
              <a:rPr lang="de-DE" sz="4000" dirty="0"/>
              <a:t> </a:t>
            </a:r>
            <a:r>
              <a:rPr lang="de-DE" sz="4000" dirty="0" err="1"/>
              <a:t>of</a:t>
            </a:r>
            <a:r>
              <a:rPr lang="de-DE" sz="4000" dirty="0"/>
              <a:t> </a:t>
            </a:r>
            <a:r>
              <a:rPr lang="de-DE" sz="4000" dirty="0" err="1"/>
              <a:t>the</a:t>
            </a:r>
            <a:r>
              <a:rPr lang="de-DE" sz="4000" dirty="0"/>
              <a:t> </a:t>
            </a:r>
            <a:r>
              <a:rPr lang="de-DE" sz="4000" dirty="0" err="1"/>
              <a:t>Cmabirdge</a:t>
            </a:r>
            <a:r>
              <a:rPr lang="de-DE" sz="4000" dirty="0"/>
              <a:t> </a:t>
            </a:r>
            <a:r>
              <a:rPr lang="de-DE" sz="4000" dirty="0" err="1"/>
              <a:t>Uinertvisy</a:t>
            </a:r>
            <a:r>
              <a:rPr lang="de-DE" sz="4000" dirty="0"/>
              <a:t> </a:t>
            </a:r>
          </a:p>
          <a:p>
            <a:pPr marL="0" indent="0">
              <a:buNone/>
            </a:pPr>
            <a:r>
              <a:rPr lang="de-DE" sz="4000" dirty="0" err="1"/>
              <a:t>the</a:t>
            </a:r>
            <a:r>
              <a:rPr lang="de-DE" sz="4000" dirty="0"/>
              <a:t> </a:t>
            </a:r>
            <a:r>
              <a:rPr lang="de-DE" sz="4000" dirty="0" err="1"/>
              <a:t>odrer</a:t>
            </a:r>
            <a:r>
              <a:rPr lang="de-DE" sz="4000" dirty="0"/>
              <a:t> </a:t>
            </a:r>
            <a:r>
              <a:rPr lang="de-DE" sz="4000" dirty="0" err="1"/>
              <a:t>of</a:t>
            </a:r>
            <a:r>
              <a:rPr lang="de-DE" sz="4000" dirty="0"/>
              <a:t> </a:t>
            </a:r>
            <a:r>
              <a:rPr lang="de-DE" sz="4000" dirty="0" err="1"/>
              <a:t>leretts</a:t>
            </a:r>
            <a:r>
              <a:rPr lang="de-DE" sz="4000" dirty="0"/>
              <a:t> in </a:t>
            </a:r>
            <a:r>
              <a:rPr lang="de-DE" sz="4000" dirty="0" err="1"/>
              <a:t>wrods</a:t>
            </a:r>
            <a:r>
              <a:rPr lang="de-DE" sz="4000" dirty="0"/>
              <a:t> </a:t>
            </a:r>
            <a:r>
              <a:rPr lang="de-DE" sz="4000" dirty="0" err="1"/>
              <a:t>deos</a:t>
            </a:r>
            <a:r>
              <a:rPr lang="de-DE" sz="4000" dirty="0"/>
              <a:t> not </a:t>
            </a:r>
            <a:r>
              <a:rPr lang="de-DE" sz="4000" dirty="0" err="1"/>
              <a:t>mettar</a:t>
            </a:r>
            <a:r>
              <a:rPr lang="de-DE" sz="4000" dirty="0"/>
              <a:t>.</a:t>
            </a:r>
          </a:p>
          <a:p>
            <a:pPr marL="0" indent="0">
              <a:buNone/>
            </a:pPr>
            <a:r>
              <a:rPr lang="de-DE" sz="4000" dirty="0" err="1"/>
              <a:t>Mian</a:t>
            </a:r>
            <a:r>
              <a:rPr lang="de-DE" sz="4000" dirty="0"/>
              <a:t> </a:t>
            </a:r>
            <a:r>
              <a:rPr lang="de-DE" sz="4000" dirty="0" err="1"/>
              <a:t>pinot</a:t>
            </a:r>
            <a:r>
              <a:rPr lang="de-DE" sz="4000" dirty="0"/>
              <a:t> </a:t>
            </a:r>
            <a:r>
              <a:rPr lang="de-DE" sz="4000" dirty="0" err="1"/>
              <a:t>the</a:t>
            </a:r>
            <a:r>
              <a:rPr lang="de-DE" sz="4000" dirty="0"/>
              <a:t> </a:t>
            </a:r>
            <a:r>
              <a:rPr lang="de-DE" sz="4000" dirty="0" err="1"/>
              <a:t>frsit</a:t>
            </a:r>
            <a:r>
              <a:rPr lang="de-DE" sz="4000" dirty="0"/>
              <a:t> </a:t>
            </a:r>
            <a:r>
              <a:rPr lang="de-DE" sz="4000" dirty="0" err="1"/>
              <a:t>and</a:t>
            </a:r>
            <a:r>
              <a:rPr lang="de-DE" sz="4000" dirty="0"/>
              <a:t> </a:t>
            </a:r>
            <a:r>
              <a:rPr lang="de-DE" sz="4000" dirty="0" err="1"/>
              <a:t>the</a:t>
            </a:r>
            <a:r>
              <a:rPr lang="de-DE" sz="4000" dirty="0"/>
              <a:t> </a:t>
            </a:r>
            <a:r>
              <a:rPr lang="de-DE" sz="4000" dirty="0" err="1"/>
              <a:t>lsat</a:t>
            </a:r>
            <a:r>
              <a:rPr lang="de-DE" sz="4000" dirty="0"/>
              <a:t> </a:t>
            </a:r>
            <a:r>
              <a:rPr lang="de-DE" sz="4000" dirty="0" err="1"/>
              <a:t>leettr</a:t>
            </a:r>
            <a:r>
              <a:rPr lang="de-DE" sz="4000" dirty="0"/>
              <a:t> </a:t>
            </a:r>
            <a:r>
              <a:rPr lang="de-DE" sz="4000" dirty="0" err="1"/>
              <a:t>are</a:t>
            </a:r>
            <a:r>
              <a:rPr lang="de-DE" sz="4000" dirty="0"/>
              <a:t> </a:t>
            </a:r>
            <a:r>
              <a:rPr lang="de-DE" sz="4000" dirty="0" err="1"/>
              <a:t>pacled</a:t>
            </a:r>
            <a:r>
              <a:rPr lang="de-DE" sz="4000" dirty="0"/>
              <a:t> </a:t>
            </a:r>
            <a:r>
              <a:rPr lang="de-DE" sz="4000" dirty="0" err="1"/>
              <a:t>cerrotlcy</a:t>
            </a:r>
            <a:r>
              <a:rPr lang="de-DE" sz="4000" dirty="0"/>
              <a:t>.</a:t>
            </a:r>
          </a:p>
          <a:p>
            <a:pPr marL="0" indent="0">
              <a:buNone/>
            </a:pPr>
            <a:endParaRPr lang="de-DE" sz="4000" dirty="0"/>
          </a:p>
          <a:p>
            <a:pPr marL="0" indent="0">
              <a:buNone/>
            </a:pPr>
            <a:r>
              <a:rPr lang="de-DE" sz="1500" dirty="0">
                <a:solidFill>
                  <a:schemeClr val="accent3">
                    <a:lumMod val="50000"/>
                  </a:schemeClr>
                </a:solidFill>
              </a:rPr>
              <a:t>(Brinitzer u.a. (2016): </a:t>
            </a:r>
            <a:r>
              <a:rPr lang="de-DE" sz="1500" dirty="0" err="1">
                <a:solidFill>
                  <a:schemeClr val="accent3">
                    <a:lumMod val="50000"/>
                  </a:schemeClr>
                </a:solidFill>
              </a:rPr>
              <a:t>DaF</a:t>
            </a:r>
            <a:r>
              <a:rPr lang="de-DE" sz="1500" dirty="0">
                <a:solidFill>
                  <a:schemeClr val="accent3">
                    <a:lumMod val="50000"/>
                  </a:schemeClr>
                </a:solidFill>
              </a:rPr>
              <a:t> unterrichten. Basiswissen Deutsch als Fremd- und Zweitsprache. Stuttgart, S. 5.)</a:t>
            </a:r>
          </a:p>
          <a:p>
            <a:pPr marL="0" indent="0">
              <a:buNone/>
            </a:pPr>
            <a:endParaRPr lang="de-DE" sz="1400" dirty="0"/>
          </a:p>
          <a:p>
            <a:pPr marL="0" indent="0">
              <a:buNone/>
            </a:pPr>
            <a:r>
              <a:rPr lang="de-DE" dirty="0"/>
              <a:t> </a:t>
            </a:r>
          </a:p>
        </p:txBody>
      </p:sp>
      <p:sp>
        <p:nvSpPr>
          <p:cNvPr id="3" name="Titel 2"/>
          <p:cNvSpPr>
            <a:spLocks noGrp="1"/>
          </p:cNvSpPr>
          <p:nvPr>
            <p:ph type="title"/>
          </p:nvPr>
        </p:nvSpPr>
        <p:spPr>
          <a:xfrm>
            <a:off x="1295402" y="537764"/>
            <a:ext cx="9601196" cy="1303867"/>
          </a:xfrm>
        </p:spPr>
        <p:txBody>
          <a:bodyPr/>
          <a:lstStyle/>
          <a:p>
            <a:r>
              <a:rPr lang="de-DE" dirty="0"/>
              <a:t>Text 1</a:t>
            </a:r>
          </a:p>
        </p:txBody>
      </p:sp>
    </p:spTree>
    <p:extLst>
      <p:ext uri="{BB962C8B-B14F-4D97-AF65-F5344CB8AC3E}">
        <p14:creationId xmlns:p14="http://schemas.microsoft.com/office/powerpoint/2010/main" val="94982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4000" dirty="0"/>
              <a:t>„</a:t>
            </a:r>
            <a:r>
              <a:rPr lang="de-DE" sz="4000" dirty="0" err="1"/>
              <a:t>Ncah</a:t>
            </a:r>
            <a:r>
              <a:rPr lang="de-DE" sz="4000" dirty="0"/>
              <a:t> </a:t>
            </a:r>
            <a:r>
              <a:rPr lang="de-DE" sz="4000" dirty="0" err="1"/>
              <a:t>eienr</a:t>
            </a:r>
            <a:r>
              <a:rPr lang="de-DE" sz="4000" dirty="0"/>
              <a:t> </a:t>
            </a:r>
            <a:r>
              <a:rPr lang="de-DE" sz="4000" dirty="0" err="1"/>
              <a:t>Stidue</a:t>
            </a:r>
            <a:r>
              <a:rPr lang="de-DE" sz="4000" dirty="0"/>
              <a:t> der </a:t>
            </a:r>
            <a:r>
              <a:rPr lang="de-DE" sz="4000" dirty="0" err="1"/>
              <a:t>Cmabirdge</a:t>
            </a:r>
            <a:r>
              <a:rPr lang="de-DE" sz="4000" dirty="0"/>
              <a:t> </a:t>
            </a:r>
            <a:r>
              <a:rPr lang="de-DE" sz="4000" dirty="0" err="1"/>
              <a:t>Uinertvisy</a:t>
            </a:r>
            <a:r>
              <a:rPr lang="de-DE" sz="4000" dirty="0"/>
              <a:t> ist es </a:t>
            </a:r>
            <a:r>
              <a:rPr lang="de-DE" sz="4000" dirty="0" err="1"/>
              <a:t>eagl</a:t>
            </a:r>
            <a:r>
              <a:rPr lang="de-DE" sz="4000" dirty="0"/>
              <a:t>, in </a:t>
            </a:r>
            <a:r>
              <a:rPr lang="de-DE" sz="4000" dirty="0" err="1"/>
              <a:t>wlehcer</a:t>
            </a:r>
            <a:r>
              <a:rPr lang="de-DE" sz="4000" dirty="0"/>
              <a:t> </a:t>
            </a:r>
            <a:r>
              <a:rPr lang="de-DE" sz="4000" dirty="0" err="1"/>
              <a:t>Rehenifloge</a:t>
            </a:r>
            <a:r>
              <a:rPr lang="de-DE" sz="4000" dirty="0"/>
              <a:t> die </a:t>
            </a:r>
            <a:r>
              <a:rPr lang="de-DE" sz="4000" dirty="0" err="1"/>
              <a:t>Bcuhstbaen</a:t>
            </a:r>
            <a:r>
              <a:rPr lang="de-DE" sz="4000" dirty="0"/>
              <a:t> in  </a:t>
            </a:r>
            <a:r>
              <a:rPr lang="de-DE" sz="4000" dirty="0" err="1"/>
              <a:t>Woeretrn</a:t>
            </a:r>
            <a:r>
              <a:rPr lang="de-DE" sz="4000" dirty="0"/>
              <a:t>  </a:t>
            </a:r>
            <a:r>
              <a:rPr lang="de-DE" sz="4000" dirty="0" err="1"/>
              <a:t>vokrmomen</a:t>
            </a:r>
            <a:r>
              <a:rPr lang="de-DE" sz="4000" dirty="0"/>
              <a:t>. </a:t>
            </a:r>
            <a:r>
              <a:rPr lang="de-DE" sz="4000" dirty="0" err="1"/>
              <a:t>Huaptschae</a:t>
            </a:r>
            <a:r>
              <a:rPr lang="de-DE" sz="4000" dirty="0"/>
              <a:t>, der </a:t>
            </a:r>
            <a:r>
              <a:rPr lang="de-DE" sz="4000" dirty="0" err="1"/>
              <a:t>esrte</a:t>
            </a:r>
            <a:r>
              <a:rPr lang="de-DE" sz="4000" dirty="0"/>
              <a:t> und </a:t>
            </a:r>
            <a:r>
              <a:rPr lang="de-DE" sz="4000" dirty="0" err="1"/>
              <a:t>ltzete</a:t>
            </a:r>
            <a:r>
              <a:rPr lang="de-DE" sz="4000" dirty="0"/>
              <a:t> </a:t>
            </a:r>
            <a:r>
              <a:rPr lang="de-DE" sz="4000" dirty="0" err="1"/>
              <a:t>Bcuhstbae</a:t>
            </a:r>
            <a:r>
              <a:rPr lang="de-DE" sz="4000" dirty="0"/>
              <a:t> </a:t>
            </a:r>
            <a:r>
              <a:rPr lang="de-DE" sz="4000" dirty="0" err="1"/>
              <a:t>snid</a:t>
            </a:r>
            <a:r>
              <a:rPr lang="de-DE" sz="4000" dirty="0"/>
              <a:t> an der </a:t>
            </a:r>
            <a:r>
              <a:rPr lang="de-DE" sz="4000" dirty="0" err="1"/>
              <a:t>rhcitgien</a:t>
            </a:r>
            <a:r>
              <a:rPr lang="de-DE" sz="4000" dirty="0"/>
              <a:t> </a:t>
            </a:r>
            <a:r>
              <a:rPr lang="de-DE" sz="4000" dirty="0" err="1"/>
              <a:t>Setlle</a:t>
            </a:r>
            <a:r>
              <a:rPr lang="de-DE" sz="4000" dirty="0"/>
              <a:t>“.</a:t>
            </a:r>
          </a:p>
          <a:p>
            <a:pPr marL="0" indent="0">
              <a:buNone/>
            </a:pPr>
            <a:r>
              <a:rPr lang="de-DE" sz="1400" dirty="0">
                <a:solidFill>
                  <a:schemeClr val="accent3">
                    <a:lumMod val="50000"/>
                  </a:schemeClr>
                </a:solidFill>
              </a:rPr>
              <a:t>(Brinitzer u.a. (2016): </a:t>
            </a:r>
            <a:r>
              <a:rPr lang="de-DE" sz="1400" dirty="0" err="1">
                <a:solidFill>
                  <a:schemeClr val="accent3">
                    <a:lumMod val="50000"/>
                  </a:schemeClr>
                </a:solidFill>
              </a:rPr>
              <a:t>DaF</a:t>
            </a:r>
            <a:r>
              <a:rPr lang="de-DE" sz="1400" dirty="0">
                <a:solidFill>
                  <a:schemeClr val="accent3">
                    <a:lumMod val="50000"/>
                  </a:schemeClr>
                </a:solidFill>
              </a:rPr>
              <a:t> unterrichten. Basiswissen Deutsch als Fremd- und Zweitsprache. Stuttgart, S. 5.)</a:t>
            </a:r>
          </a:p>
          <a:p>
            <a:pPr marL="0" indent="0">
              <a:buNone/>
            </a:pPr>
            <a:endParaRPr lang="de-DE" sz="4000" dirty="0"/>
          </a:p>
          <a:p>
            <a:pPr marL="0" indent="0">
              <a:buNone/>
            </a:pPr>
            <a:endParaRPr lang="de-DE" sz="4000" dirty="0"/>
          </a:p>
          <a:p>
            <a:endParaRPr lang="de-DE" dirty="0"/>
          </a:p>
        </p:txBody>
      </p:sp>
      <p:sp>
        <p:nvSpPr>
          <p:cNvPr id="3" name="Titel 2"/>
          <p:cNvSpPr>
            <a:spLocks noGrp="1"/>
          </p:cNvSpPr>
          <p:nvPr>
            <p:ph type="title"/>
          </p:nvPr>
        </p:nvSpPr>
        <p:spPr/>
        <p:txBody>
          <a:bodyPr/>
          <a:lstStyle/>
          <a:p>
            <a:r>
              <a:rPr lang="de-DE" dirty="0"/>
              <a:t>Text 2</a:t>
            </a:r>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1756454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16000" y="1308647"/>
            <a:ext cx="10560000" cy="4012786"/>
          </a:xfrm>
        </p:spPr>
        <p:txBody>
          <a:bodyPr>
            <a:normAutofit fontScale="77500" lnSpcReduction="20000"/>
          </a:bodyPr>
          <a:lstStyle/>
          <a:p>
            <a:r>
              <a:rPr lang="de-DE" sz="4100" dirty="0"/>
              <a:t>Wahrscheinlich konnten Sie den deutschen Text ohne Schwierigkeiten verstehen und schneller lesen. </a:t>
            </a:r>
          </a:p>
          <a:p>
            <a:r>
              <a:rPr lang="de-DE" sz="4100" dirty="0"/>
              <a:t>Geübte Lesende haben in ihrer Erstsprache eine Reihe von Strategien entwickelt, mit denen sie verschiedene Texte auf unterschiedliche Art und Weise lesen.</a:t>
            </a:r>
          </a:p>
          <a:p>
            <a:r>
              <a:rPr lang="de-DE" sz="4100" dirty="0"/>
              <a:t>Geübte Lesende betrachten den Text als Ganzes .</a:t>
            </a:r>
          </a:p>
          <a:p>
            <a:endParaRPr lang="de-DE" sz="4100" dirty="0"/>
          </a:p>
          <a:p>
            <a:pPr marL="0" indent="0" algn="ctr">
              <a:buNone/>
            </a:pPr>
            <a:r>
              <a:rPr lang="de-DE" sz="4100" b="1" dirty="0"/>
              <a:t>Wir lesen, was wir wissen und erwarten.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5" name="Textfeld 4">
            <a:extLst>
              <a:ext uri="{FF2B5EF4-FFF2-40B4-BE49-F238E27FC236}">
                <a16:creationId xmlns:a16="http://schemas.microsoft.com/office/drawing/2014/main" id="{39DBB522-B4FC-4445-47B4-94A260118592}"/>
              </a:ext>
            </a:extLst>
          </p:cNvPr>
          <p:cNvSpPr txBox="1"/>
          <p:nvPr/>
        </p:nvSpPr>
        <p:spPr>
          <a:xfrm>
            <a:off x="735724" y="6488668"/>
            <a:ext cx="10216055" cy="369332"/>
          </a:xfrm>
          <a:prstGeom prst="rect">
            <a:avLst/>
          </a:prstGeom>
          <a:noFill/>
        </p:spPr>
        <p:txBody>
          <a:bodyPr wrap="square" rtlCol="0">
            <a:spAutoFit/>
          </a:bodyPr>
          <a:lstStyle/>
          <a:p>
            <a:pPr algn="ctr"/>
            <a:r>
              <a:rPr lang="de-DE" dirty="0">
                <a:solidFill>
                  <a:schemeClr val="accent3">
                    <a:lumMod val="50000"/>
                  </a:schemeClr>
                </a:solidFill>
              </a:rPr>
              <a:t>s. Brinitzer u.a. (2016): DaF unterrichten. Basiswissen Deutsch als Fremd- und Zweitsprache. Stuttgart, S. 5.</a:t>
            </a:r>
          </a:p>
        </p:txBody>
      </p:sp>
    </p:spTree>
    <p:extLst>
      <p:ext uri="{BB962C8B-B14F-4D97-AF65-F5344CB8AC3E}">
        <p14:creationId xmlns:p14="http://schemas.microsoft.com/office/powerpoint/2010/main" val="307869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5D72D9BA-E3E6-83FC-445C-E678F0833812}"/>
              </a:ext>
            </a:extLst>
          </p:cNvPr>
          <p:cNvSpPr/>
          <p:nvPr/>
        </p:nvSpPr>
        <p:spPr>
          <a:xfrm>
            <a:off x="546538" y="528141"/>
            <a:ext cx="5686097" cy="2848305"/>
          </a:xfrm>
          <a:prstGeom prst="ellipse">
            <a:avLst/>
          </a:prstGeom>
          <a:solidFill>
            <a:srgbClr val="C5D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„Ich habe den Hund im Schlafanzug Gassi geführt.“</a:t>
            </a:r>
          </a:p>
          <a:p>
            <a:endParaRPr lang="de-DE" dirty="0">
              <a:solidFill>
                <a:schemeClr val="tx1"/>
              </a:solidFill>
            </a:endParaRPr>
          </a:p>
          <a:p>
            <a:r>
              <a:rPr lang="de-DE" dirty="0">
                <a:solidFill>
                  <a:schemeClr val="tx1"/>
                </a:solidFill>
              </a:rPr>
              <a:t>„ Er fühlt sich darin pudelwohl.“</a:t>
            </a:r>
            <a:endParaRPr lang="de-DE" dirty="0"/>
          </a:p>
        </p:txBody>
      </p:sp>
      <p:pic>
        <p:nvPicPr>
          <p:cNvPr id="8" name="Picture 6">
            <a:extLst>
              <a:ext uri="{FF2B5EF4-FFF2-40B4-BE49-F238E27FC236}">
                <a16:creationId xmlns:a16="http://schemas.microsoft.com/office/drawing/2014/main" id="{F5D0A39F-CDE4-C2C9-EC34-6341156E0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856" y="1707931"/>
            <a:ext cx="11525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a:extLst>
              <a:ext uri="{FF2B5EF4-FFF2-40B4-BE49-F238E27FC236}">
                <a16:creationId xmlns:a16="http://schemas.microsoft.com/office/drawing/2014/main" id="{DC6AEED7-BBEC-B261-BEC4-81E96EF796D0}"/>
              </a:ext>
            </a:extLst>
          </p:cNvPr>
          <p:cNvSpPr/>
          <p:nvPr/>
        </p:nvSpPr>
        <p:spPr>
          <a:xfrm>
            <a:off x="5959365" y="1952293"/>
            <a:ext cx="5686097" cy="2371476"/>
          </a:xfrm>
          <a:prstGeom prst="ellipse">
            <a:avLst/>
          </a:prstGeom>
          <a:solidFill>
            <a:srgbClr val="C5D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„Dein Sohn sieht dir ungeheuer ähnlich.“</a:t>
            </a:r>
          </a:p>
          <a:p>
            <a:pPr algn="ctr"/>
            <a:r>
              <a:rPr lang="de-DE" dirty="0">
                <a:solidFill>
                  <a:schemeClr val="tx1"/>
                </a:solidFill>
              </a:rPr>
              <a:t>versus</a:t>
            </a:r>
          </a:p>
          <a:p>
            <a:pPr algn="ctr"/>
            <a:r>
              <a:rPr lang="de-DE" dirty="0">
                <a:solidFill>
                  <a:schemeClr val="tx1"/>
                </a:solidFill>
              </a:rPr>
              <a:t>„Dein Sohn sieht dir, Ungeheuer, ähnlich.“</a:t>
            </a:r>
          </a:p>
        </p:txBody>
      </p:sp>
      <p:pic>
        <p:nvPicPr>
          <p:cNvPr id="10" name="Picture 10" descr="Bildergebnis für monster bilder lustig">
            <a:extLst>
              <a:ext uri="{FF2B5EF4-FFF2-40B4-BE49-F238E27FC236}">
                <a16:creationId xmlns:a16="http://schemas.microsoft.com/office/drawing/2014/main" id="{47756A2D-A1A9-F0BA-F4CE-1FF881954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3891" y="3819302"/>
            <a:ext cx="2251881" cy="1405896"/>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e 11">
            <a:extLst>
              <a:ext uri="{FF2B5EF4-FFF2-40B4-BE49-F238E27FC236}">
                <a16:creationId xmlns:a16="http://schemas.microsoft.com/office/drawing/2014/main" id="{2CFAE760-E8D2-87DD-9CF9-FF3DA0371132}"/>
              </a:ext>
            </a:extLst>
          </p:cNvPr>
          <p:cNvSpPr/>
          <p:nvPr/>
        </p:nvSpPr>
        <p:spPr>
          <a:xfrm>
            <a:off x="804041" y="3481555"/>
            <a:ext cx="5686097" cy="2848305"/>
          </a:xfrm>
          <a:prstGeom prst="ellipse">
            <a:avLst/>
          </a:prstGeom>
          <a:solidFill>
            <a:srgbClr val="C5D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„Du musst das Hindernis umfahren.“</a:t>
            </a:r>
          </a:p>
          <a:p>
            <a:endParaRPr lang="de-DE" dirty="0">
              <a:solidFill>
                <a:schemeClr val="tx1"/>
              </a:solidFill>
            </a:endParaRPr>
          </a:p>
          <a:p>
            <a:r>
              <a:rPr lang="de-DE" dirty="0">
                <a:solidFill>
                  <a:schemeClr val="tx1"/>
                </a:solidFill>
              </a:rPr>
              <a:t>(Die wechselnde Bedeutung des Verbs verwandelt es in sein eigenes Antonym.)</a:t>
            </a:r>
          </a:p>
        </p:txBody>
      </p:sp>
    </p:spTree>
    <p:extLst>
      <p:ext uri="{BB962C8B-B14F-4D97-AF65-F5344CB8AC3E}">
        <p14:creationId xmlns:p14="http://schemas.microsoft.com/office/powerpoint/2010/main" val="1265800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04193" y="689019"/>
            <a:ext cx="10636469" cy="1303867"/>
          </a:xfrm>
        </p:spPr>
        <p:txBody>
          <a:bodyPr>
            <a:noAutofit/>
          </a:bodyPr>
          <a:lstStyle/>
          <a:p>
            <a:r>
              <a:rPr lang="de-DE" sz="3600" dirty="0"/>
              <a:t>Vorwissen und Erkennen logischer Widersprüche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1165" y="2076969"/>
            <a:ext cx="6100549" cy="424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530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91E015-8354-147E-BEA2-2CCFBB817208}"/>
              </a:ext>
            </a:extLst>
          </p:cNvPr>
          <p:cNvSpPr>
            <a:spLocks noGrp="1"/>
          </p:cNvSpPr>
          <p:nvPr>
            <p:ph type="title"/>
          </p:nvPr>
        </p:nvSpPr>
        <p:spPr/>
        <p:txBody>
          <a:bodyPr/>
          <a:lstStyle/>
          <a:p>
            <a:r>
              <a:rPr lang="de-DE" dirty="0"/>
              <a:t>Lesespiel: Mitmachgeschichte</a:t>
            </a:r>
          </a:p>
        </p:txBody>
      </p:sp>
      <p:sp>
        <p:nvSpPr>
          <p:cNvPr id="6" name="Inhaltsplatzhalter 5">
            <a:extLst>
              <a:ext uri="{FF2B5EF4-FFF2-40B4-BE49-F238E27FC236}">
                <a16:creationId xmlns:a16="http://schemas.microsoft.com/office/drawing/2014/main" id="{F076E3B7-DF40-8F92-7CDF-E8F821F7D4E3}"/>
              </a:ext>
            </a:extLst>
          </p:cNvPr>
          <p:cNvSpPr>
            <a:spLocks noGrp="1"/>
          </p:cNvSpPr>
          <p:nvPr>
            <p:ph idx="1"/>
          </p:nvPr>
        </p:nvSpPr>
        <p:spPr/>
        <p:txBody>
          <a:bodyPr/>
          <a:lstStyle/>
          <a:p>
            <a:pPr marL="0" indent="0" algn="ctr">
              <a:buNone/>
            </a:pPr>
            <a:r>
              <a:rPr lang="de-DE" dirty="0"/>
              <a:t>„Die Geschichte von der schönen Prinzessin.“</a:t>
            </a:r>
          </a:p>
        </p:txBody>
      </p:sp>
    </p:spTree>
    <p:extLst>
      <p:ext uri="{BB962C8B-B14F-4D97-AF65-F5344CB8AC3E}">
        <p14:creationId xmlns:p14="http://schemas.microsoft.com/office/powerpoint/2010/main" val="185531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4104630828"/>
              </p:ext>
            </p:extLst>
          </p:nvPr>
        </p:nvGraphicFramePr>
        <p:xfrm>
          <a:off x="214209" y="1786745"/>
          <a:ext cx="7920037"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p:cNvGraphicFramePr/>
          <p:nvPr>
            <p:extLst>
              <p:ext uri="{D42A27DB-BD31-4B8C-83A1-F6EECF244321}">
                <p14:modId xmlns:p14="http://schemas.microsoft.com/office/powerpoint/2010/main" val="1122365349"/>
              </p:ext>
            </p:extLst>
          </p:nvPr>
        </p:nvGraphicFramePr>
        <p:xfrm>
          <a:off x="-168166" y="1058055"/>
          <a:ext cx="7994755"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Ellipse 1">
            <a:extLst>
              <a:ext uri="{FF2B5EF4-FFF2-40B4-BE49-F238E27FC236}">
                <a16:creationId xmlns:a16="http://schemas.microsoft.com/office/drawing/2014/main" id="{5C7E6268-7D03-807A-3029-1686489A745A}"/>
              </a:ext>
            </a:extLst>
          </p:cNvPr>
          <p:cNvSpPr/>
          <p:nvPr/>
        </p:nvSpPr>
        <p:spPr>
          <a:xfrm>
            <a:off x="7388772" y="1229709"/>
            <a:ext cx="3684040" cy="379423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Erläutern Sie die didaktischen Zusammenhänge. Denken Sie dabei auch an die vorangegangenen Übungen.</a:t>
            </a:r>
          </a:p>
        </p:txBody>
      </p:sp>
    </p:spTree>
    <p:extLst>
      <p:ext uri="{BB962C8B-B14F-4D97-AF65-F5344CB8AC3E}">
        <p14:creationId xmlns:p14="http://schemas.microsoft.com/office/powerpoint/2010/main" val="3475476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F28E6B6-592C-15A6-FF64-3CB973076120}"/>
              </a:ext>
            </a:extLst>
          </p:cNvPr>
          <p:cNvSpPr>
            <a:spLocks noGrp="1"/>
          </p:cNvSpPr>
          <p:nvPr>
            <p:ph type="title"/>
          </p:nvPr>
        </p:nvSpPr>
        <p:spPr/>
        <p:txBody>
          <a:bodyPr>
            <a:noAutofit/>
          </a:bodyPr>
          <a:lstStyle/>
          <a:p>
            <a:r>
              <a:rPr lang="de-DE" sz="3600" b="1" dirty="0"/>
              <a:t>Schwerpunkt II: Lesen in der Zweitsprache Deutsch</a:t>
            </a:r>
            <a:endParaRPr lang="de-DE" sz="3600" dirty="0"/>
          </a:p>
        </p:txBody>
      </p:sp>
      <p:pic>
        <p:nvPicPr>
          <p:cNvPr id="7" name="Inhaltsplatzhalter 5">
            <a:extLst>
              <a:ext uri="{FF2B5EF4-FFF2-40B4-BE49-F238E27FC236}">
                <a16:creationId xmlns:a16="http://schemas.microsoft.com/office/drawing/2014/main" id="{7191BE04-3862-5842-E4AE-E00F9065A985}"/>
              </a:ext>
            </a:extLst>
          </p:cNvPr>
          <p:cNvPicPr>
            <a:picLocks noChangeAspect="1"/>
          </p:cNvPicPr>
          <p:nvPr/>
        </p:nvPicPr>
        <p:blipFill>
          <a:blip r:embed="rId2"/>
          <a:stretch>
            <a:fillRect/>
          </a:stretch>
        </p:blipFill>
        <p:spPr>
          <a:xfrm>
            <a:off x="7231117" y="4002043"/>
            <a:ext cx="3073978" cy="1758037"/>
          </a:xfrm>
          <a:prstGeom prst="rect">
            <a:avLst/>
          </a:prstGeom>
        </p:spPr>
      </p:pic>
    </p:spTree>
    <p:extLst>
      <p:ext uri="{BB962C8B-B14F-4D97-AF65-F5344CB8AC3E}">
        <p14:creationId xmlns:p14="http://schemas.microsoft.com/office/powerpoint/2010/main" val="3160395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idx="4294967295"/>
          </p:nvPr>
        </p:nvSpPr>
        <p:spPr>
          <a:xfrm>
            <a:off x="1519311" y="973137"/>
            <a:ext cx="8570620" cy="4911725"/>
          </a:xfrm>
        </p:spPr>
        <p:txBody>
          <a:bodyPr>
            <a:noAutofit/>
          </a:bodyPr>
          <a:lstStyle/>
          <a:p>
            <a:r>
              <a:rPr lang="de-DE" sz="3600" dirty="0">
                <a:solidFill>
                  <a:schemeClr val="tx1"/>
                </a:solidFill>
              </a:rPr>
              <a:t>Das Ziel: Eine angemessene Leseflüssigkeit ausbilden </a:t>
            </a:r>
            <a:br>
              <a:rPr lang="de-DE" sz="3600" dirty="0">
                <a:solidFill>
                  <a:schemeClr val="tx1"/>
                </a:solidFill>
              </a:rPr>
            </a:br>
            <a:br>
              <a:rPr lang="de-DE" sz="3600" dirty="0">
                <a:solidFill>
                  <a:schemeClr val="tx1"/>
                </a:solidFill>
                <a:effectLst>
                  <a:outerShdw blurRad="38100" dist="38100" dir="2700000" algn="tl">
                    <a:srgbClr val="000000">
                      <a:alpha val="43137"/>
                    </a:srgbClr>
                  </a:outerShdw>
                </a:effectLst>
              </a:rPr>
            </a:br>
            <a:br>
              <a:rPr lang="de-DE" sz="2531" dirty="0">
                <a:solidFill>
                  <a:schemeClr val="tx1"/>
                </a:solidFill>
              </a:rPr>
            </a:br>
            <a:r>
              <a:rPr lang="de-DE" sz="2531" dirty="0">
                <a:solidFill>
                  <a:schemeClr val="tx1"/>
                </a:solidFill>
              </a:rPr>
              <a:t>„Leseflüssigkeit ist die Fertigkeit, Texte leise, laut, akkurat, automatisiert, schnell und Sinn gestaltend zu lesen. Sie ermöglicht es Lesenden, die Bedeutung eines Textabschnittes gedanklich nachzuvollziehen und zu verstehen.“</a:t>
            </a:r>
            <a:br>
              <a:rPr lang="de-DE" sz="2531" dirty="0">
                <a:solidFill>
                  <a:schemeClr val="tx1"/>
                </a:solidFill>
              </a:rPr>
            </a:br>
            <a:br>
              <a:rPr lang="de-DE" sz="2531" dirty="0">
                <a:solidFill>
                  <a:schemeClr val="tx1"/>
                </a:solidFill>
              </a:rPr>
            </a:br>
            <a:br>
              <a:rPr lang="de-DE" sz="2531" dirty="0">
                <a:solidFill>
                  <a:schemeClr val="tx1"/>
                </a:solidFill>
              </a:rPr>
            </a:br>
            <a:br>
              <a:rPr lang="de-DE" sz="2531" dirty="0">
                <a:solidFill>
                  <a:schemeClr val="tx1"/>
                </a:solidFill>
              </a:rPr>
            </a:br>
            <a:endParaRPr lang="de-DE" sz="984" dirty="0">
              <a:solidFill>
                <a:schemeClr val="tx1"/>
              </a:solidFill>
            </a:endParaRPr>
          </a:p>
        </p:txBody>
      </p:sp>
      <p:sp>
        <p:nvSpPr>
          <p:cNvPr id="2" name="Rechteck 1"/>
          <p:cNvSpPr/>
          <p:nvPr/>
        </p:nvSpPr>
        <p:spPr>
          <a:xfrm>
            <a:off x="1519311" y="6382268"/>
            <a:ext cx="9218910" cy="738664"/>
          </a:xfrm>
          <a:prstGeom prst="rect">
            <a:avLst/>
          </a:prstGeom>
        </p:spPr>
        <p:txBody>
          <a:bodyPr wrap="square">
            <a:spAutoFit/>
          </a:bodyPr>
          <a:lstStyle/>
          <a:p>
            <a:r>
              <a:rPr lang="de-DE" sz="1200" dirty="0"/>
              <a:t>Krause-Wolters, Marion (2019). Leseflüssigkeit. Köln: Mercator-Institut für Sprachförderung und Deutsch als Zweitsprache (Basiswissen sprachliche Bildung). aufgerufen unter: </a:t>
            </a:r>
            <a:r>
              <a:rPr lang="de-DE" sz="1200" dirty="0">
                <a:hlinkClick r:id="rId2"/>
              </a:rPr>
              <a:t>https://www.mercator-institut-sprachfoerderung.de/de/themenportal/thema/lesefluessigkeit/</a:t>
            </a:r>
            <a:r>
              <a:rPr lang="de-DE" sz="1200" dirty="0"/>
              <a:t>; Zugriff: 04.11.2020 </a:t>
            </a:r>
            <a:br>
              <a:rPr lang="de-DE" sz="1200" dirty="0">
                <a:solidFill>
                  <a:schemeClr val="bg1"/>
                </a:solidFill>
              </a:rPr>
            </a:br>
            <a:endParaRPr lang="de-DE" dirty="0">
              <a:solidFill>
                <a:schemeClr val="bg1"/>
              </a:solidFill>
            </a:endParaRPr>
          </a:p>
        </p:txBody>
      </p:sp>
    </p:spTree>
    <p:extLst>
      <p:ext uri="{BB962C8B-B14F-4D97-AF65-F5344CB8AC3E}">
        <p14:creationId xmlns:p14="http://schemas.microsoft.com/office/powerpoint/2010/main" val="2020629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29103" y="1279280"/>
            <a:ext cx="8523890" cy="4175246"/>
          </a:xfrm>
          <a:prstGeom prst="rect">
            <a:avLst/>
          </a:prstGeom>
          <a:noFill/>
        </p:spPr>
        <p:txBody>
          <a:bodyPr wrap="square" rtlCol="0">
            <a:spAutoFit/>
          </a:bodyPr>
          <a:lstStyle/>
          <a:p>
            <a:pPr algn="l"/>
            <a:r>
              <a:rPr lang="de-DE" sz="2400" b="1" dirty="0"/>
              <a:t>„Leseflüssigkeit [engl. </a:t>
            </a:r>
            <a:r>
              <a:rPr lang="de-DE" sz="2400" b="1" dirty="0" err="1"/>
              <a:t>fluency</a:t>
            </a:r>
            <a:r>
              <a:rPr lang="de-DE" sz="2400" b="1" dirty="0"/>
              <a:t>] umfasst…</a:t>
            </a:r>
          </a:p>
          <a:p>
            <a:pPr algn="l"/>
            <a:endParaRPr lang="de-DE" sz="2400" b="1" dirty="0"/>
          </a:p>
          <a:p>
            <a:pPr marL="401822" indent="-401822">
              <a:buFont typeface="Arial" panose="020B0604020202020204" pitchFamily="34" charset="0"/>
              <a:buChar char="•"/>
            </a:pPr>
            <a:r>
              <a:rPr lang="de-DE" sz="2400" dirty="0"/>
              <a:t>das exakte Dekodieren von Wörtern,</a:t>
            </a:r>
          </a:p>
          <a:p>
            <a:pPr algn="l"/>
            <a:endParaRPr lang="de-DE" sz="2400" dirty="0"/>
          </a:p>
          <a:p>
            <a:pPr marL="401822" indent="-401822">
              <a:buFont typeface="Arial" panose="020B0604020202020204" pitchFamily="34" charset="0"/>
              <a:buChar char="•"/>
            </a:pPr>
            <a:r>
              <a:rPr lang="de-DE" sz="2400" dirty="0"/>
              <a:t>die Automatisierung der </a:t>
            </a:r>
            <a:r>
              <a:rPr lang="de-DE" sz="2400" dirty="0" err="1"/>
              <a:t>Dekodierprozesse</a:t>
            </a:r>
            <a:r>
              <a:rPr lang="de-DE" sz="2400" dirty="0"/>
              <a:t>,</a:t>
            </a:r>
          </a:p>
          <a:p>
            <a:pPr algn="l"/>
            <a:endParaRPr lang="de-DE" sz="2400" dirty="0"/>
          </a:p>
          <a:p>
            <a:pPr marL="401822" indent="-401822">
              <a:buFont typeface="Arial" panose="020B0604020202020204" pitchFamily="34" charset="0"/>
              <a:buChar char="•"/>
            </a:pPr>
            <a:r>
              <a:rPr lang="de-DE" sz="2400" dirty="0"/>
              <a:t>eine angemessen schnelle Lesegeschwindigkeit,</a:t>
            </a:r>
          </a:p>
          <a:p>
            <a:pPr marL="401822" indent="-401822">
              <a:buFont typeface="Arial" panose="020B0604020202020204" pitchFamily="34" charset="0"/>
              <a:buChar char="•"/>
            </a:pPr>
            <a:endParaRPr lang="de-DE" sz="2400" dirty="0"/>
          </a:p>
          <a:p>
            <a:pPr marL="401822" indent="-401822">
              <a:buFont typeface="Arial" panose="020B0604020202020204" pitchFamily="34" charset="0"/>
              <a:buChar char="•"/>
            </a:pPr>
            <a:r>
              <a:rPr lang="de-DE" sz="2400" dirty="0"/>
              <a:t>die Fähigkeit zur sinngemäßen Betonung des gelesenen Satzes, also zu einem „ausdrucksstarken Vorlesen.“</a:t>
            </a:r>
          </a:p>
          <a:p>
            <a:pPr algn="l"/>
            <a:endParaRPr lang="de-DE" sz="1266" dirty="0"/>
          </a:p>
          <a:p>
            <a:pPr algn="ctr"/>
            <a:r>
              <a:rPr lang="de-DE" sz="1266" dirty="0"/>
              <a:t>(Rosebrock/Nix (2014): Grundlagen der Lesedidaktik. 7.überab. Aufl., S. 40.)</a:t>
            </a:r>
          </a:p>
        </p:txBody>
      </p:sp>
    </p:spTree>
    <p:extLst>
      <p:ext uri="{BB962C8B-B14F-4D97-AF65-F5344CB8AC3E}">
        <p14:creationId xmlns:p14="http://schemas.microsoft.com/office/powerpoint/2010/main" val="68839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9631BD4-7D82-4A1A-A7C0-3409493B4456}"/>
              </a:ext>
            </a:extLst>
          </p:cNvPr>
          <p:cNvSpPr>
            <a:spLocks noGrp="1"/>
          </p:cNvSpPr>
          <p:nvPr>
            <p:ph type="title"/>
          </p:nvPr>
        </p:nvSpPr>
        <p:spPr/>
        <p:txBody>
          <a:bodyPr>
            <a:normAutofit/>
          </a:bodyPr>
          <a:lstStyle/>
          <a:p>
            <a:r>
              <a:rPr lang="de-DE" sz="2800" dirty="0"/>
              <a:t>Geplanter Ablauf</a:t>
            </a:r>
            <a:endParaRPr lang="de-DE" sz="2800" dirty="0">
              <a:solidFill>
                <a:srgbClr val="FF0000"/>
              </a:solidFill>
            </a:endParaRPr>
          </a:p>
        </p:txBody>
      </p:sp>
      <p:sp>
        <p:nvSpPr>
          <p:cNvPr id="2" name="Inhaltsplatzhalter 1">
            <a:extLst>
              <a:ext uri="{FF2B5EF4-FFF2-40B4-BE49-F238E27FC236}">
                <a16:creationId xmlns:a16="http://schemas.microsoft.com/office/drawing/2014/main" id="{CF40547A-EE9F-4E2B-BAE6-C92007C3D3C0}"/>
              </a:ext>
            </a:extLst>
          </p:cNvPr>
          <p:cNvSpPr>
            <a:spLocks noGrp="1"/>
          </p:cNvSpPr>
          <p:nvPr>
            <p:ph idx="1"/>
          </p:nvPr>
        </p:nvSpPr>
        <p:spPr>
          <a:xfrm>
            <a:off x="1964123" y="2517230"/>
            <a:ext cx="8263754" cy="3528392"/>
          </a:xfrm>
        </p:spPr>
        <p:txBody>
          <a:bodyPr numCol="2">
            <a:normAutofit fontScale="62500" lnSpcReduction="20000"/>
          </a:bodyPr>
          <a:lstStyle/>
          <a:p>
            <a:pPr marL="0" indent="0">
              <a:buClr>
                <a:srgbClr val="AB946B"/>
              </a:buClr>
              <a:buNone/>
              <a:defRPr/>
            </a:pPr>
            <a:r>
              <a:rPr lang="de-DE" sz="2500" dirty="0"/>
              <a:t>8.30 Ankommen/</a:t>
            </a:r>
            <a:r>
              <a:rPr lang="de-DE" sz="2500" dirty="0" err="1"/>
              <a:t>Obenaufliegendes</a:t>
            </a:r>
            <a:r>
              <a:rPr lang="de-DE" sz="2500" dirty="0"/>
              <a:t>/Organisation/ Austausch/Das Gleichgewicht finden</a:t>
            </a:r>
          </a:p>
          <a:p>
            <a:pPr marL="0" indent="0">
              <a:buClr>
                <a:srgbClr val="AB946B"/>
              </a:buClr>
              <a:buNone/>
              <a:defRPr/>
            </a:pPr>
            <a:r>
              <a:rPr lang="de-DE" sz="2500" dirty="0"/>
              <a:t>9.00 Unterricht und Besprechung</a:t>
            </a:r>
          </a:p>
          <a:p>
            <a:pPr marL="0" indent="0">
              <a:buClr>
                <a:srgbClr val="AB946B"/>
              </a:buClr>
              <a:buNone/>
              <a:defRPr/>
            </a:pPr>
            <a:r>
              <a:rPr lang="de-DE" sz="2500" dirty="0">
                <a:solidFill>
                  <a:srgbClr val="00B0F0"/>
                </a:solidFill>
              </a:rPr>
              <a:t>10.30 kurze Pause</a:t>
            </a:r>
          </a:p>
          <a:p>
            <a:pPr marL="0" indent="0">
              <a:buClr>
                <a:srgbClr val="AB946B"/>
              </a:buClr>
              <a:buNone/>
              <a:defRPr/>
            </a:pPr>
            <a:r>
              <a:rPr lang="de-DE" sz="2500" dirty="0"/>
              <a:t>10.45 </a:t>
            </a:r>
            <a:r>
              <a:rPr lang="de-DE" sz="2500" dirty="0">
                <a:solidFill>
                  <a:schemeClr val="tx1"/>
                </a:solidFill>
              </a:rPr>
              <a:t>Was bedeutet LESEN für mich?/Leseexperimente/Übungen</a:t>
            </a:r>
          </a:p>
          <a:p>
            <a:pPr marL="0" indent="0">
              <a:buClr>
                <a:srgbClr val="AB946B"/>
              </a:buClr>
              <a:buNone/>
              <a:defRPr/>
            </a:pPr>
            <a:r>
              <a:rPr lang="de-DE" sz="2500" dirty="0"/>
              <a:t>11.20 </a:t>
            </a:r>
            <a:r>
              <a:rPr lang="de-DE" sz="2800" b="1" dirty="0"/>
              <a:t>Schwerpunkt I: Aspekte des Leseverstehens in den Curricularen Grundlagen DaZ (</a:t>
            </a:r>
            <a:r>
              <a:rPr lang="de-DE" sz="2500" dirty="0"/>
              <a:t>Diskussion der vorbereitenden Aufgabe 1)</a:t>
            </a:r>
          </a:p>
          <a:p>
            <a:pPr marL="0" indent="0">
              <a:buClr>
                <a:srgbClr val="AB946B"/>
              </a:buClr>
              <a:buNone/>
              <a:defRPr/>
            </a:pPr>
            <a:r>
              <a:rPr lang="de-DE" sz="2500" dirty="0">
                <a:solidFill>
                  <a:schemeClr val="tx1"/>
                </a:solidFill>
              </a:rPr>
              <a:t>12.00 </a:t>
            </a:r>
            <a:r>
              <a:rPr lang="de-DE" sz="2800" b="1" dirty="0">
                <a:solidFill>
                  <a:schemeClr val="tx1"/>
                </a:solidFill>
              </a:rPr>
              <a:t>Schwerpunkt II: Lesen in der Zweitsprache Deutsch</a:t>
            </a:r>
            <a:endParaRPr lang="de-DE" sz="2500" dirty="0">
              <a:solidFill>
                <a:srgbClr val="00B0F0"/>
              </a:solidFill>
            </a:endParaRPr>
          </a:p>
          <a:p>
            <a:pPr marL="0" indent="0">
              <a:buClr>
                <a:srgbClr val="AB946B"/>
              </a:buClr>
              <a:buNone/>
              <a:defRPr/>
            </a:pPr>
            <a:r>
              <a:rPr lang="de-DE" sz="2500" dirty="0">
                <a:solidFill>
                  <a:srgbClr val="00B0F0"/>
                </a:solidFill>
              </a:rPr>
              <a:t>13.00 Mittagspause</a:t>
            </a:r>
          </a:p>
          <a:p>
            <a:pPr marL="0" indent="0">
              <a:buClr>
                <a:srgbClr val="AB946B"/>
              </a:buClr>
              <a:buNone/>
              <a:defRPr/>
            </a:pPr>
            <a:r>
              <a:rPr lang="de-DE" sz="2500" dirty="0">
                <a:solidFill>
                  <a:schemeClr val="tx1"/>
                </a:solidFill>
              </a:rPr>
              <a:t>13.30 Leseübung/Lesespiel</a:t>
            </a:r>
          </a:p>
          <a:p>
            <a:pPr marL="0" indent="0">
              <a:buClr>
                <a:srgbClr val="AB946B"/>
              </a:buClr>
              <a:buNone/>
              <a:defRPr/>
            </a:pPr>
            <a:r>
              <a:rPr lang="de-DE" sz="2500" dirty="0"/>
              <a:t>13.45 </a:t>
            </a:r>
            <a:r>
              <a:rPr lang="de-DE" sz="2800" b="1" dirty="0"/>
              <a:t>Schwerpunkt III:  Aus Stolpersteinen Trittsteine generieren</a:t>
            </a:r>
          </a:p>
          <a:p>
            <a:pPr marL="0" indent="0">
              <a:buClr>
                <a:srgbClr val="AB946B"/>
              </a:buClr>
              <a:buNone/>
              <a:defRPr/>
            </a:pPr>
            <a:r>
              <a:rPr lang="de-DE" sz="2500" dirty="0"/>
              <a:t>14.30</a:t>
            </a:r>
            <a:r>
              <a:rPr lang="de-DE" sz="2500" b="1" dirty="0"/>
              <a:t> </a:t>
            </a:r>
            <a:r>
              <a:rPr lang="de-DE" sz="2800" b="1" dirty="0">
                <a:solidFill>
                  <a:schemeClr val="tx1"/>
                </a:solidFill>
              </a:rPr>
              <a:t>Schwerpunkt IV: Lesestrategien</a:t>
            </a:r>
            <a:endParaRPr lang="de-DE" sz="2500" b="1" dirty="0">
              <a:solidFill>
                <a:schemeClr val="tx1"/>
              </a:solidFill>
            </a:endParaRPr>
          </a:p>
          <a:p>
            <a:pPr marL="0" indent="0">
              <a:buClr>
                <a:srgbClr val="AB946B"/>
              </a:buClr>
              <a:buNone/>
              <a:defRPr/>
            </a:pPr>
            <a:r>
              <a:rPr lang="de-DE" sz="2500" dirty="0">
                <a:solidFill>
                  <a:srgbClr val="00B0F0"/>
                </a:solidFill>
              </a:rPr>
              <a:t>15.00 kurze Pause</a:t>
            </a:r>
          </a:p>
          <a:p>
            <a:pPr marL="0" indent="0">
              <a:buClr>
                <a:srgbClr val="AB946B"/>
              </a:buClr>
              <a:buNone/>
              <a:defRPr/>
            </a:pPr>
            <a:r>
              <a:rPr lang="de-DE" sz="2500" dirty="0">
                <a:solidFill>
                  <a:schemeClr val="tx1"/>
                </a:solidFill>
              </a:rPr>
              <a:t>15.15</a:t>
            </a:r>
            <a:r>
              <a:rPr lang="de-DE" sz="2500" dirty="0">
                <a:solidFill>
                  <a:srgbClr val="00B0F0"/>
                </a:solidFill>
              </a:rPr>
              <a:t> </a:t>
            </a:r>
            <a:r>
              <a:rPr lang="de-DE" sz="2800" b="1" dirty="0"/>
              <a:t>Schwerpunkt V: Aufgaben zu Lesetexten</a:t>
            </a:r>
            <a:endParaRPr lang="de-DE" sz="2500" b="1" dirty="0">
              <a:solidFill>
                <a:srgbClr val="00B0F0"/>
              </a:solidFill>
            </a:endParaRPr>
          </a:p>
          <a:p>
            <a:pPr marL="0" indent="0">
              <a:buClr>
                <a:srgbClr val="AB946B"/>
              </a:buClr>
              <a:buNone/>
              <a:defRPr/>
            </a:pPr>
            <a:r>
              <a:rPr lang="de-DE" sz="2500" dirty="0">
                <a:solidFill>
                  <a:schemeClr val="tx1"/>
                </a:solidFill>
              </a:rPr>
              <a:t>16.00 Aussprache</a:t>
            </a:r>
          </a:p>
          <a:p>
            <a:pPr marL="0" indent="0">
              <a:buClr>
                <a:srgbClr val="AB946B"/>
              </a:buClr>
              <a:buNone/>
              <a:defRPr/>
            </a:pPr>
            <a:r>
              <a:rPr lang="de-DE" sz="2500" dirty="0"/>
              <a:t>16.15  Feedback und Schluss</a:t>
            </a:r>
            <a:endParaRPr lang="de-DE" sz="1800" dirty="0"/>
          </a:p>
          <a:p>
            <a:pPr>
              <a:buClr>
                <a:srgbClr val="AB946B"/>
              </a:buClr>
              <a:defRPr/>
            </a:pPr>
            <a:endParaRPr lang="de-DE" sz="1600" dirty="0"/>
          </a:p>
          <a:p>
            <a:pPr marL="109728" indent="0">
              <a:buNone/>
            </a:pPr>
            <a:endParaRPr lang="de-DE" dirty="0"/>
          </a:p>
        </p:txBody>
      </p:sp>
    </p:spTree>
    <p:extLst>
      <p:ext uri="{BB962C8B-B14F-4D97-AF65-F5344CB8AC3E}">
        <p14:creationId xmlns:p14="http://schemas.microsoft.com/office/powerpoint/2010/main" val="3013171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14614" y="1077418"/>
            <a:ext cx="10560000" cy="5071133"/>
          </a:xfrm>
        </p:spPr>
        <p:txBody>
          <a:bodyPr>
            <a:normAutofit fontScale="92500" lnSpcReduction="10000"/>
          </a:bodyPr>
          <a:lstStyle/>
          <a:p>
            <a:pPr marL="0" indent="0">
              <a:buNone/>
            </a:pPr>
            <a:endParaRPr lang="de-DE" b="1" dirty="0"/>
          </a:p>
          <a:p>
            <a:pPr marL="0" indent="0">
              <a:buNone/>
            </a:pPr>
            <a:r>
              <a:rPr lang="de-DE" b="1" dirty="0"/>
              <a:t>Achtung: </a:t>
            </a:r>
            <a:r>
              <a:rPr lang="de-DE" dirty="0"/>
              <a:t>Fremdsprachige Lesende besitzen im Vergleich zu muttersprachlichen weniger effektive Vorkenntnisse über</a:t>
            </a:r>
          </a:p>
          <a:p>
            <a:r>
              <a:rPr lang="de-DE" dirty="0"/>
              <a:t>die Wahrscheinlichkeit von Buchstabenkombinationen,</a:t>
            </a:r>
          </a:p>
          <a:p>
            <a:r>
              <a:rPr lang="de-DE" dirty="0"/>
              <a:t>den wahrscheinlichen Verlauf von Sätzen, </a:t>
            </a:r>
          </a:p>
          <a:p>
            <a:r>
              <a:rPr lang="de-DE" dirty="0"/>
              <a:t>die Wahrscheinlichkeit von Wortkombinationen,</a:t>
            </a:r>
          </a:p>
          <a:p>
            <a:r>
              <a:rPr lang="de-DE" dirty="0"/>
              <a:t>logische Strukturen</a:t>
            </a:r>
          </a:p>
          <a:p>
            <a:pPr marL="0" indent="0">
              <a:buNone/>
            </a:pPr>
            <a:r>
              <a:rPr lang="de-DE" dirty="0"/>
              <a:t>und können sich deshalb weniger effektiv auf ihr Weltwissen verlassen. </a:t>
            </a:r>
          </a:p>
          <a:p>
            <a:pPr marL="0" indent="0">
              <a:buNone/>
            </a:pPr>
            <a:r>
              <a:rPr lang="de-DE" dirty="0"/>
              <a:t>DARUM</a:t>
            </a:r>
          </a:p>
          <a:p>
            <a:pPr marL="0" indent="0">
              <a:buNone/>
            </a:pPr>
            <a:r>
              <a:rPr lang="de-DE" dirty="0"/>
              <a:t>ist es für sie schwerer als für Muttersprachler, ihre Leseflüssigkeit zu trainieren.</a:t>
            </a:r>
          </a:p>
          <a:p>
            <a:pPr marL="0" indent="0">
              <a:buNone/>
            </a:pPr>
            <a:endParaRPr lang="de-DE" sz="1600" dirty="0"/>
          </a:p>
          <a:p>
            <a:pPr marL="0" indent="0">
              <a:buNone/>
            </a:pPr>
            <a:r>
              <a:rPr lang="de-DE" sz="1600" dirty="0"/>
              <a:t>(s. Heidi Rösch (2011): Deutsch als Zweit- und Fremdsprache. Berlin, S. 189.)</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949414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39803" y="923382"/>
            <a:ext cx="8512393" cy="816745"/>
          </a:xfrm>
        </p:spPr>
        <p:txBody>
          <a:bodyPr vert="horz" lIns="91440" tIns="45720" rIns="91440" bIns="45720" rtlCol="0" anchor="ctr">
            <a:normAutofit fontScale="90000"/>
          </a:bodyPr>
          <a:lstStyle/>
          <a:p>
            <a:br>
              <a:rPr lang="en-US" sz="2400" dirty="0">
                <a:solidFill>
                  <a:schemeClr val="tx1"/>
                </a:solidFill>
                <a:latin typeface="+mn-lt"/>
              </a:rPr>
            </a:br>
            <a:r>
              <a:rPr lang="en-US" sz="3600" dirty="0" err="1">
                <a:solidFill>
                  <a:schemeClr val="tx1"/>
                </a:solidFill>
                <a:latin typeface="+mn-lt"/>
              </a:rPr>
              <a:t>Anforderungen</a:t>
            </a:r>
            <a:r>
              <a:rPr lang="en-US" sz="3600" dirty="0">
                <a:solidFill>
                  <a:schemeClr val="tx1"/>
                </a:solidFill>
                <a:latin typeface="+mn-lt"/>
              </a:rPr>
              <a:t> </a:t>
            </a:r>
            <a:r>
              <a:rPr lang="en-US" sz="3600" dirty="0" err="1">
                <a:solidFill>
                  <a:schemeClr val="tx1"/>
                </a:solidFill>
                <a:latin typeface="+mn-lt"/>
              </a:rPr>
              <a:t>beim</a:t>
            </a:r>
            <a:r>
              <a:rPr lang="en-US" sz="3600" dirty="0">
                <a:solidFill>
                  <a:schemeClr val="tx1"/>
                </a:solidFill>
                <a:latin typeface="+mn-lt"/>
              </a:rPr>
              <a:t> Lesen in der </a:t>
            </a:r>
            <a:r>
              <a:rPr lang="en-US" sz="3600" dirty="0" err="1">
                <a:solidFill>
                  <a:schemeClr val="tx1"/>
                </a:solidFill>
                <a:latin typeface="+mn-lt"/>
              </a:rPr>
              <a:t>Zweitsprache</a:t>
            </a:r>
            <a:r>
              <a:rPr lang="en-US" sz="3600" dirty="0">
                <a:solidFill>
                  <a:schemeClr val="tx1"/>
                </a:solidFill>
                <a:latin typeface="+mn-lt"/>
              </a:rPr>
              <a:t> </a:t>
            </a:r>
            <a:br>
              <a:rPr lang="en-US" sz="3600" dirty="0">
                <a:solidFill>
                  <a:schemeClr val="tx1"/>
                </a:solidFill>
              </a:rPr>
            </a:br>
            <a:endParaRPr lang="en-US" sz="3600" dirty="0">
              <a:solidFill>
                <a:schemeClr val="tx1"/>
              </a:solidFill>
            </a:endParaRPr>
          </a:p>
        </p:txBody>
      </p:sp>
      <p:sp>
        <p:nvSpPr>
          <p:cNvPr id="2" name="Inhaltsplatzhalter 1"/>
          <p:cNvSpPr>
            <a:spLocks noGrp="1"/>
          </p:cNvSpPr>
          <p:nvPr>
            <p:ph idx="1"/>
          </p:nvPr>
        </p:nvSpPr>
        <p:spPr>
          <a:xfrm>
            <a:off x="1597572" y="1552846"/>
            <a:ext cx="9143999" cy="4637787"/>
          </a:xfrm>
        </p:spPr>
        <p:txBody>
          <a:bodyPr vert="horz" lIns="91440" tIns="45720" rIns="91440" bIns="45720" rtlCol="0" anchor="ctr">
            <a:normAutofit lnSpcReduction="10000"/>
          </a:bodyPr>
          <a:lstStyle/>
          <a:p>
            <a:pPr marL="0"/>
            <a:endParaRPr lang="en-US" sz="900" dirty="0"/>
          </a:p>
          <a:p>
            <a:pPr marL="0"/>
            <a:endParaRPr lang="en-US" sz="900" dirty="0"/>
          </a:p>
          <a:p>
            <a:pPr marL="0" indent="0">
              <a:buNone/>
            </a:pPr>
            <a:r>
              <a:rPr lang="en-US" sz="2200" dirty="0" err="1"/>
              <a:t>Anforderungen</a:t>
            </a:r>
            <a:r>
              <a:rPr lang="en-US" sz="2200" dirty="0"/>
              <a:t> </a:t>
            </a:r>
            <a:r>
              <a:rPr lang="en-US" sz="2200" dirty="0" err="1"/>
              <a:t>im</a:t>
            </a:r>
            <a:r>
              <a:rPr lang="en-US" sz="2200" dirty="0"/>
              <a:t> </a:t>
            </a:r>
            <a:r>
              <a:rPr lang="en-US" sz="2200" dirty="0" err="1"/>
              <a:t>Bereich</a:t>
            </a:r>
            <a:r>
              <a:rPr lang="en-US" sz="2200" dirty="0"/>
              <a:t> </a:t>
            </a:r>
            <a:r>
              <a:rPr lang="en-US" sz="2200" b="1" dirty="0" err="1"/>
              <a:t>Sprachwissen</a:t>
            </a:r>
            <a:r>
              <a:rPr lang="en-US" sz="2200" b="1" dirty="0"/>
              <a:t>:</a:t>
            </a:r>
            <a:r>
              <a:rPr lang="en-US" sz="2200" dirty="0"/>
              <a:t> </a:t>
            </a:r>
          </a:p>
          <a:p>
            <a:r>
              <a:rPr lang="en-US" sz="2200" dirty="0" err="1"/>
              <a:t>ausreichendes</a:t>
            </a:r>
            <a:r>
              <a:rPr lang="en-US" sz="2200" dirty="0"/>
              <a:t> </a:t>
            </a:r>
            <a:r>
              <a:rPr lang="en-US" sz="2200" dirty="0" err="1"/>
              <a:t>sprachliches</a:t>
            </a:r>
            <a:r>
              <a:rPr lang="en-US" sz="2200" dirty="0"/>
              <a:t> Wissen auf Wort-, Satz- und </a:t>
            </a:r>
            <a:r>
              <a:rPr lang="en-US" sz="2200" dirty="0" err="1"/>
              <a:t>Textebene</a:t>
            </a:r>
            <a:endParaRPr lang="en-US" sz="2200" dirty="0"/>
          </a:p>
          <a:p>
            <a:r>
              <a:rPr lang="en-US" sz="2200" dirty="0" err="1"/>
              <a:t>Buchstaben</a:t>
            </a:r>
            <a:r>
              <a:rPr lang="en-US" sz="2200" dirty="0"/>
              <a:t> und </a:t>
            </a:r>
            <a:r>
              <a:rPr lang="en-US" sz="2200" dirty="0" err="1"/>
              <a:t>Wortebene</a:t>
            </a:r>
            <a:r>
              <a:rPr lang="en-US" sz="2200" dirty="0"/>
              <a:t>: </a:t>
            </a:r>
            <a:r>
              <a:rPr lang="en-US" sz="2200" dirty="0" err="1"/>
              <a:t>Identifikation</a:t>
            </a:r>
            <a:r>
              <a:rPr lang="en-US" sz="2200" dirty="0"/>
              <a:t> und </a:t>
            </a:r>
            <a:r>
              <a:rPr lang="en-US" sz="2200" dirty="0" err="1"/>
              <a:t>Bedeutungszuordnung</a:t>
            </a:r>
            <a:r>
              <a:rPr lang="en-US" sz="2200" dirty="0"/>
              <a:t>, </a:t>
            </a:r>
            <a:r>
              <a:rPr lang="en-US" sz="2200" dirty="0" err="1"/>
              <a:t>Wahrscheinlichkeit</a:t>
            </a:r>
            <a:r>
              <a:rPr lang="en-US" sz="2200" dirty="0"/>
              <a:t> von </a:t>
            </a:r>
            <a:r>
              <a:rPr lang="en-US" sz="2200" dirty="0" err="1"/>
              <a:t>Buchstabenkombination</a:t>
            </a:r>
            <a:r>
              <a:rPr lang="en-US" sz="2200" dirty="0"/>
              <a:t>, </a:t>
            </a:r>
            <a:r>
              <a:rPr lang="en-US" sz="2200" dirty="0" err="1"/>
              <a:t>visuelle</a:t>
            </a:r>
            <a:r>
              <a:rPr lang="en-US" sz="2200" dirty="0"/>
              <a:t> </a:t>
            </a:r>
            <a:r>
              <a:rPr lang="en-US" sz="2200" dirty="0" err="1"/>
              <a:t>Worterkennung</a:t>
            </a:r>
            <a:endParaRPr lang="en-US" sz="2200" dirty="0"/>
          </a:p>
          <a:p>
            <a:r>
              <a:rPr lang="en-US" sz="2200" dirty="0" err="1"/>
              <a:t>Satzebene</a:t>
            </a:r>
            <a:r>
              <a:rPr lang="en-US" sz="2200" dirty="0"/>
              <a:t>: </a:t>
            </a:r>
            <a:r>
              <a:rPr lang="en-US" sz="2200" dirty="0" err="1"/>
              <a:t>Bildung</a:t>
            </a:r>
            <a:r>
              <a:rPr lang="en-US" sz="2200" dirty="0"/>
              <a:t> von </a:t>
            </a:r>
            <a:r>
              <a:rPr lang="en-US" sz="2200" dirty="0" err="1"/>
              <a:t>Propositionen</a:t>
            </a:r>
            <a:r>
              <a:rPr lang="en-US" sz="2200" dirty="0"/>
              <a:t>, </a:t>
            </a:r>
            <a:r>
              <a:rPr lang="en-US" sz="2200" dirty="0" err="1"/>
              <a:t>Verknüpfung</a:t>
            </a:r>
            <a:r>
              <a:rPr lang="en-US" sz="2200" dirty="0"/>
              <a:t> von </a:t>
            </a:r>
            <a:r>
              <a:rPr lang="en-US" sz="2200" dirty="0" err="1"/>
              <a:t>Wörtern</a:t>
            </a:r>
            <a:r>
              <a:rPr lang="en-US" sz="2200" dirty="0"/>
              <a:t> </a:t>
            </a:r>
            <a:r>
              <a:rPr lang="en-US" sz="2200" dirty="0" err="1"/>
              <a:t>zu</a:t>
            </a:r>
            <a:r>
              <a:rPr lang="en-US" sz="2200" dirty="0"/>
              <a:t> </a:t>
            </a:r>
            <a:r>
              <a:rPr lang="en-US" sz="2200" dirty="0" err="1"/>
              <a:t>Sätzen</a:t>
            </a:r>
            <a:r>
              <a:rPr lang="en-US" sz="2200" dirty="0"/>
              <a:t>, </a:t>
            </a:r>
            <a:r>
              <a:rPr lang="en-US" sz="2200" dirty="0" err="1"/>
              <a:t>wahrscheinlicher</a:t>
            </a:r>
            <a:r>
              <a:rPr lang="en-US" sz="2200" dirty="0"/>
              <a:t> </a:t>
            </a:r>
            <a:r>
              <a:rPr lang="en-US" sz="2200" dirty="0" err="1"/>
              <a:t>Satzverlauf</a:t>
            </a:r>
            <a:endParaRPr lang="en-US" sz="2200" dirty="0"/>
          </a:p>
          <a:p>
            <a:r>
              <a:rPr lang="en-US" sz="2200" dirty="0" err="1"/>
              <a:t>Textebene</a:t>
            </a:r>
            <a:r>
              <a:rPr lang="en-US" sz="2200" dirty="0"/>
              <a:t>: </a:t>
            </a:r>
            <a:r>
              <a:rPr lang="en-US" sz="2200" dirty="0" err="1"/>
              <a:t>inhaltliche</a:t>
            </a:r>
            <a:r>
              <a:rPr lang="en-US" sz="2200" dirty="0"/>
              <a:t> </a:t>
            </a:r>
            <a:r>
              <a:rPr lang="en-US" sz="2200" dirty="0" err="1"/>
              <a:t>Verbindung</a:t>
            </a:r>
            <a:r>
              <a:rPr lang="en-US" sz="2200" dirty="0"/>
              <a:t> von </a:t>
            </a:r>
            <a:r>
              <a:rPr lang="en-US" sz="2200" dirty="0" err="1"/>
              <a:t>Sätzen</a:t>
            </a:r>
            <a:r>
              <a:rPr lang="en-US" sz="2200" dirty="0"/>
              <a:t> und </a:t>
            </a:r>
            <a:r>
              <a:rPr lang="en-US" sz="2200" dirty="0" err="1"/>
              <a:t>Erkennen</a:t>
            </a:r>
            <a:r>
              <a:rPr lang="en-US" sz="2200" dirty="0"/>
              <a:t> von </a:t>
            </a:r>
            <a:r>
              <a:rPr lang="en-US" sz="2200" dirty="0" err="1"/>
              <a:t>sprachlichen</a:t>
            </a:r>
            <a:r>
              <a:rPr lang="en-US" sz="2200" dirty="0"/>
              <a:t> </a:t>
            </a:r>
            <a:r>
              <a:rPr lang="en-US" sz="2200" dirty="0" err="1"/>
              <a:t>Verknüpfungsmitteln</a:t>
            </a:r>
            <a:r>
              <a:rPr lang="en-US" sz="2200" dirty="0"/>
              <a:t> (</a:t>
            </a:r>
            <a:r>
              <a:rPr lang="en-US" sz="2200" dirty="0" err="1"/>
              <a:t>Personalpronomen</a:t>
            </a:r>
            <a:r>
              <a:rPr lang="en-US" sz="2200" dirty="0"/>
              <a:t>, </a:t>
            </a:r>
            <a:r>
              <a:rPr lang="en-US" sz="2200" dirty="0" err="1"/>
              <a:t>Konnektoren</a:t>
            </a:r>
            <a:r>
              <a:rPr lang="en-US" sz="2200" dirty="0"/>
              <a:t>)</a:t>
            </a:r>
          </a:p>
          <a:p>
            <a:pPr marL="0" indent="0">
              <a:buNone/>
            </a:pPr>
            <a:r>
              <a:rPr lang="en-US" sz="2200" dirty="0" err="1"/>
              <a:t>Anforderungen</a:t>
            </a:r>
            <a:r>
              <a:rPr lang="en-US" sz="2200" dirty="0"/>
              <a:t> </a:t>
            </a:r>
            <a:r>
              <a:rPr lang="en-US" sz="2200" dirty="0" err="1"/>
              <a:t>im</a:t>
            </a:r>
            <a:r>
              <a:rPr lang="en-US" sz="2200" dirty="0"/>
              <a:t> </a:t>
            </a:r>
            <a:r>
              <a:rPr lang="en-US" sz="2200" dirty="0" err="1"/>
              <a:t>Bereich</a:t>
            </a:r>
            <a:r>
              <a:rPr lang="en-US" sz="2200" dirty="0"/>
              <a:t> </a:t>
            </a:r>
            <a:r>
              <a:rPr lang="en-US" sz="2200" b="1" dirty="0" err="1"/>
              <a:t>Weltwissen</a:t>
            </a:r>
            <a:r>
              <a:rPr lang="en-US" sz="2200" b="1" dirty="0"/>
              <a:t>:</a:t>
            </a:r>
          </a:p>
          <a:p>
            <a:r>
              <a:rPr lang="en-US" sz="2200" dirty="0" err="1"/>
              <a:t>kulturspezifisches</a:t>
            </a:r>
            <a:r>
              <a:rPr lang="en-US" sz="2200" dirty="0"/>
              <a:t> </a:t>
            </a:r>
            <a:r>
              <a:rPr lang="en-US" sz="2200" dirty="0" err="1"/>
              <a:t>Weltwissen</a:t>
            </a:r>
            <a:r>
              <a:rPr lang="en-US" sz="2200" dirty="0"/>
              <a:t> </a:t>
            </a:r>
            <a:r>
              <a:rPr lang="en-US" sz="2200" dirty="0" err="1"/>
              <a:t>zu</a:t>
            </a:r>
            <a:r>
              <a:rPr lang="en-US" sz="2200" dirty="0"/>
              <a:t> dem </a:t>
            </a:r>
            <a:r>
              <a:rPr lang="en-US" sz="2200" dirty="0" err="1"/>
              <a:t>jeweiligen</a:t>
            </a:r>
            <a:r>
              <a:rPr lang="en-US" sz="2200" dirty="0"/>
              <a:t> Thema </a:t>
            </a:r>
            <a:r>
              <a:rPr lang="en-US" sz="2200" dirty="0" err="1"/>
              <a:t>ist</a:t>
            </a:r>
            <a:r>
              <a:rPr lang="en-US" sz="2200" dirty="0"/>
              <a:t> </a:t>
            </a:r>
            <a:r>
              <a:rPr lang="en-US" sz="2200" dirty="0" err="1"/>
              <a:t>erforderlich</a:t>
            </a:r>
            <a:endParaRPr lang="en-US" sz="900" dirty="0"/>
          </a:p>
          <a:p>
            <a:pPr marL="0" indent="0">
              <a:buNone/>
            </a:pPr>
            <a:endParaRPr lang="en-US" sz="900" dirty="0"/>
          </a:p>
          <a:p>
            <a:pPr marL="0"/>
            <a:endParaRPr lang="en-US" sz="900" dirty="0"/>
          </a:p>
          <a:p>
            <a:pPr marL="0"/>
            <a:endParaRPr lang="en-US" sz="900" dirty="0"/>
          </a:p>
        </p:txBody>
      </p:sp>
      <p:sp>
        <p:nvSpPr>
          <p:cNvPr id="6" name="Textfeld 5">
            <a:extLst>
              <a:ext uri="{FF2B5EF4-FFF2-40B4-BE49-F238E27FC236}">
                <a16:creationId xmlns:a16="http://schemas.microsoft.com/office/drawing/2014/main" id="{C3FE11EA-BAF9-01B9-5C41-E2F2849D1E6A}"/>
              </a:ext>
            </a:extLst>
          </p:cNvPr>
          <p:cNvSpPr txBox="1"/>
          <p:nvPr/>
        </p:nvSpPr>
        <p:spPr>
          <a:xfrm>
            <a:off x="1346308" y="6411724"/>
            <a:ext cx="9910271" cy="446276"/>
          </a:xfrm>
          <a:prstGeom prst="rect">
            <a:avLst/>
          </a:prstGeom>
          <a:noFill/>
        </p:spPr>
        <p:txBody>
          <a:bodyPr wrap="square">
            <a:spAutoFit/>
          </a:bodyPr>
          <a:lstStyle/>
          <a:p>
            <a:r>
              <a:rPr lang="en-US" sz="1200" dirty="0" err="1"/>
              <a:t>nach</a:t>
            </a:r>
            <a:r>
              <a:rPr lang="en-US" sz="1200" dirty="0"/>
              <a:t> Michalak, Magdalena </a:t>
            </a:r>
            <a:r>
              <a:rPr lang="en-US" sz="1200" dirty="0" err="1"/>
              <a:t>u.a.</a:t>
            </a:r>
            <a:r>
              <a:rPr lang="en-US" sz="1200" dirty="0"/>
              <a:t> (2015): </a:t>
            </a:r>
            <a:r>
              <a:rPr lang="en-US" sz="1200" dirty="0" err="1"/>
              <a:t>Sprache</a:t>
            </a:r>
            <a:r>
              <a:rPr lang="en-US" sz="1200" dirty="0"/>
              <a:t> </a:t>
            </a:r>
            <a:r>
              <a:rPr lang="en-US" sz="1200" dirty="0" err="1"/>
              <a:t>im</a:t>
            </a:r>
            <a:r>
              <a:rPr lang="en-US" sz="1200" dirty="0"/>
              <a:t> </a:t>
            </a:r>
            <a:r>
              <a:rPr lang="en-US" sz="1200" dirty="0" err="1"/>
              <a:t>Fachunterricht</a:t>
            </a:r>
            <a:r>
              <a:rPr lang="en-US" sz="1200" dirty="0"/>
              <a:t>. Eine </a:t>
            </a:r>
            <a:r>
              <a:rPr lang="en-US" sz="1200" dirty="0" err="1"/>
              <a:t>Einführung</a:t>
            </a:r>
            <a:r>
              <a:rPr lang="en-US" sz="1200" dirty="0"/>
              <a:t> in Deutsch </a:t>
            </a:r>
            <a:r>
              <a:rPr lang="en-US" sz="1200" dirty="0" err="1"/>
              <a:t>als</a:t>
            </a:r>
            <a:r>
              <a:rPr lang="en-US" sz="1200" dirty="0"/>
              <a:t> </a:t>
            </a:r>
            <a:r>
              <a:rPr lang="en-US" sz="1200" dirty="0" err="1"/>
              <a:t>Zweitsprache</a:t>
            </a:r>
            <a:r>
              <a:rPr lang="en-US" sz="1200" dirty="0"/>
              <a:t> und </a:t>
            </a:r>
            <a:r>
              <a:rPr lang="en-US" sz="1200" dirty="0" err="1"/>
              <a:t>sprachbewussten</a:t>
            </a:r>
            <a:r>
              <a:rPr lang="en-US" sz="1200" dirty="0"/>
              <a:t> </a:t>
            </a:r>
            <a:r>
              <a:rPr lang="en-US" sz="1200" dirty="0" err="1"/>
              <a:t>Unterricht</a:t>
            </a:r>
            <a:r>
              <a:rPr lang="en-US" sz="1200" dirty="0"/>
              <a:t>. Tübingen. S. 89</a:t>
            </a:r>
          </a:p>
          <a:p>
            <a:endParaRPr lang="en-US" sz="1100" dirty="0"/>
          </a:p>
        </p:txBody>
      </p:sp>
    </p:spTree>
    <p:extLst>
      <p:ext uri="{BB962C8B-B14F-4D97-AF65-F5344CB8AC3E}">
        <p14:creationId xmlns:p14="http://schemas.microsoft.com/office/powerpoint/2010/main" val="1303810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tiff"/>
          <p:cNvPicPr>
            <a:picLocks noChangeAspect="1"/>
          </p:cNvPicPr>
          <p:nvPr/>
        </p:nvPicPr>
        <p:blipFill>
          <a:blip r:embed="rId3"/>
          <a:stretch>
            <a:fillRect/>
          </a:stretch>
        </p:blipFill>
        <p:spPr>
          <a:xfrm>
            <a:off x="3694851" y="1523591"/>
            <a:ext cx="4482653" cy="4482653"/>
          </a:xfrm>
          <a:prstGeom prst="rect">
            <a:avLst/>
          </a:prstGeom>
          <a:ln w="12700">
            <a:miter lim="400000"/>
          </a:ln>
        </p:spPr>
      </p:pic>
      <p:sp>
        <p:nvSpPr>
          <p:cNvPr id="2" name="Textfeld 1"/>
          <p:cNvSpPr txBox="1"/>
          <p:nvPr/>
        </p:nvSpPr>
        <p:spPr>
          <a:xfrm>
            <a:off x="950495" y="6403549"/>
            <a:ext cx="10229180" cy="481927"/>
          </a:xfrm>
          <a:prstGeom prst="rect">
            <a:avLst/>
          </a:prstGeom>
          <a:noFill/>
        </p:spPr>
        <p:txBody>
          <a:bodyPr wrap="square" rtlCol="0">
            <a:spAutoFit/>
          </a:bodyPr>
          <a:lstStyle/>
          <a:p>
            <a:pPr algn="l"/>
            <a:r>
              <a:rPr lang="de-DE" sz="1266" dirty="0"/>
              <a:t>Übersicht aus Rosebrock, Cornelia: Was ist Lesekompetenz und wie kann sie gefördert werden? unter: https://www.leseforum.ch/myUploadData/files/2012_3_Rosebrock.pdf, S. 11, Aufruf 12.03.2024.</a:t>
            </a:r>
          </a:p>
        </p:txBody>
      </p:sp>
      <p:sp>
        <p:nvSpPr>
          <p:cNvPr id="7" name="Titel 1"/>
          <p:cNvSpPr>
            <a:spLocks noGrp="1"/>
          </p:cNvSpPr>
          <p:nvPr>
            <p:ph type="title" idx="4294967295"/>
          </p:nvPr>
        </p:nvSpPr>
        <p:spPr>
          <a:xfrm>
            <a:off x="1264485" y="587242"/>
            <a:ext cx="9601200" cy="1144587"/>
          </a:xfrm>
        </p:spPr>
        <p:txBody>
          <a:bodyPr>
            <a:normAutofit/>
          </a:bodyPr>
          <a:lstStyle/>
          <a:p>
            <a:r>
              <a:rPr lang="de-DE" sz="3200" dirty="0"/>
              <a:t>Zur Einordnung der Anforderungen:                             Das Lesekompetenzmodell nach Rosebrock/Nix </a:t>
            </a:r>
          </a:p>
        </p:txBody>
      </p:sp>
    </p:spTree>
    <p:extLst>
      <p:ext uri="{BB962C8B-B14F-4D97-AF65-F5344CB8AC3E}">
        <p14:creationId xmlns:p14="http://schemas.microsoft.com/office/powerpoint/2010/main" val="128960995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502227" y="762415"/>
            <a:ext cx="7632394" cy="5017707"/>
          </a:xfrm>
          <a:prstGeom prst="rect">
            <a:avLst/>
          </a:prstGeom>
        </p:spPr>
      </p:pic>
      <p:sp>
        <p:nvSpPr>
          <p:cNvPr id="2" name="Ellipse 1">
            <a:extLst>
              <a:ext uri="{FF2B5EF4-FFF2-40B4-BE49-F238E27FC236}">
                <a16:creationId xmlns:a16="http://schemas.microsoft.com/office/drawing/2014/main" id="{21D29F5E-789C-6E8A-3384-09AF9A83949F}"/>
              </a:ext>
            </a:extLst>
          </p:cNvPr>
          <p:cNvSpPr/>
          <p:nvPr/>
        </p:nvSpPr>
        <p:spPr>
          <a:xfrm>
            <a:off x="7420303" y="1860331"/>
            <a:ext cx="4355195" cy="2315906"/>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Prozessebene bildet die Grundlage für das Leseverstehen und wird durch die Subjektebene/die soziale Ebene positiv oder negativ beeinflusst.</a:t>
            </a:r>
          </a:p>
          <a:p>
            <a:pPr algn="ctr"/>
            <a:endParaRPr lang="de-DE" dirty="0">
              <a:solidFill>
                <a:schemeClr val="tx1"/>
              </a:solidFill>
            </a:endParaRPr>
          </a:p>
        </p:txBody>
      </p:sp>
    </p:spTree>
    <p:extLst>
      <p:ext uri="{BB962C8B-B14F-4D97-AF65-F5344CB8AC3E}">
        <p14:creationId xmlns:p14="http://schemas.microsoft.com/office/powerpoint/2010/main" val="175059352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393548" y="838615"/>
            <a:ext cx="7411565" cy="5185429"/>
          </a:xfrm>
          <a:prstGeom prst="rect">
            <a:avLst/>
          </a:prstGeom>
        </p:spPr>
      </p:pic>
    </p:spTree>
    <p:extLst>
      <p:ext uri="{BB962C8B-B14F-4D97-AF65-F5344CB8AC3E}">
        <p14:creationId xmlns:p14="http://schemas.microsoft.com/office/powerpoint/2010/main" val="73843792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E1B6245-719F-4EF1-A772-7DC8FE3F7224}"/>
              </a:ext>
            </a:extLst>
          </p:cNvPr>
          <p:cNvSpPr>
            <a:spLocks noGrp="1"/>
          </p:cNvSpPr>
          <p:nvPr>
            <p:ph type="title"/>
          </p:nvPr>
        </p:nvSpPr>
        <p:spPr/>
        <p:txBody>
          <a:bodyPr vert="horz" lIns="91440" tIns="45720" rIns="91440" bIns="45720" rtlCol="0" anchor="ctr">
            <a:normAutofit/>
          </a:bodyPr>
          <a:lstStyle/>
          <a:p>
            <a:r>
              <a:rPr lang="en-US" sz="3600" kern="1200" dirty="0" err="1">
                <a:solidFill>
                  <a:schemeClr val="tx1"/>
                </a:solidFill>
                <a:latin typeface="+mj-lt"/>
                <a:ea typeface="+mj-ea"/>
                <a:cs typeface="+mj-cs"/>
              </a:rPr>
              <a:t>Beispiel</a:t>
            </a:r>
            <a:r>
              <a:rPr lang="en-US" sz="3600" dirty="0">
                <a:solidFill>
                  <a:schemeClr val="tx1"/>
                </a:solidFill>
              </a:rPr>
              <a:t>: </a:t>
            </a:r>
            <a:r>
              <a:rPr lang="en-US" sz="3600" kern="1200" dirty="0" err="1">
                <a:solidFill>
                  <a:schemeClr val="tx1"/>
                </a:solidFill>
                <a:latin typeface="+mj-lt"/>
                <a:ea typeface="+mj-ea"/>
                <a:cs typeface="+mj-cs"/>
              </a:rPr>
              <a:t>Lokale</a:t>
            </a:r>
            <a:r>
              <a:rPr lang="en-US" sz="3600" kern="1200" dirty="0">
                <a:solidFill>
                  <a:schemeClr val="tx1"/>
                </a:solidFill>
                <a:latin typeface="+mj-lt"/>
                <a:ea typeface="+mj-ea"/>
                <a:cs typeface="+mj-cs"/>
              </a:rPr>
              <a:t> und </a:t>
            </a:r>
            <a:r>
              <a:rPr lang="en-US" sz="3600" kern="1200" dirty="0" err="1">
                <a:solidFill>
                  <a:schemeClr val="tx1"/>
                </a:solidFill>
                <a:latin typeface="+mj-lt"/>
                <a:ea typeface="+mj-ea"/>
                <a:cs typeface="+mj-cs"/>
              </a:rPr>
              <a:t>globale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Kohärenz</a:t>
            </a:r>
            <a:endParaRPr lang="en-US" sz="3600" kern="1200" dirty="0">
              <a:solidFill>
                <a:schemeClr val="tx1"/>
              </a:solidFill>
              <a:latin typeface="+mj-lt"/>
              <a:ea typeface="+mj-ea"/>
              <a:cs typeface="+mj-cs"/>
            </a:endParaRPr>
          </a:p>
        </p:txBody>
      </p:sp>
      <p:sp>
        <p:nvSpPr>
          <p:cNvPr id="2" name="Inhaltsplatzhalter 1">
            <a:extLst>
              <a:ext uri="{FF2B5EF4-FFF2-40B4-BE49-F238E27FC236}">
                <a16:creationId xmlns:a16="http://schemas.microsoft.com/office/drawing/2014/main" id="{26269A68-8C1C-479E-B368-6C94B68105E4}"/>
              </a:ext>
            </a:extLst>
          </p:cNvPr>
          <p:cNvSpPr>
            <a:spLocks noGrp="1"/>
          </p:cNvSpPr>
          <p:nvPr>
            <p:ph idx="1"/>
          </p:nvPr>
        </p:nvSpPr>
        <p:spPr/>
        <p:txBody>
          <a:bodyPr vert="horz" lIns="91440" tIns="45720" rIns="91440" bIns="45720" rtlCol="0" anchor="ctr">
            <a:normAutofit/>
          </a:bodyPr>
          <a:lstStyle/>
          <a:p>
            <a:pPr marL="0" indent="0">
              <a:buNone/>
            </a:pPr>
            <a:r>
              <a:rPr lang="en-US" sz="2100" b="1" dirty="0" err="1"/>
              <a:t>Lokale</a:t>
            </a:r>
            <a:r>
              <a:rPr lang="en-US" sz="2100" b="1" dirty="0"/>
              <a:t> </a:t>
            </a:r>
            <a:r>
              <a:rPr lang="en-US" sz="2100" b="1" dirty="0" err="1"/>
              <a:t>Kohärenz</a:t>
            </a:r>
            <a:endParaRPr lang="en-US" sz="2100" b="1" dirty="0"/>
          </a:p>
          <a:p>
            <a:r>
              <a:rPr lang="en-US" sz="2100" dirty="0"/>
              <a:t>(Satz-)</a:t>
            </a:r>
            <a:r>
              <a:rPr lang="en-US" sz="2100" dirty="0" err="1"/>
              <a:t>Verbindungen</a:t>
            </a:r>
            <a:r>
              <a:rPr lang="en-US" sz="2100" dirty="0"/>
              <a:t> </a:t>
            </a:r>
            <a:r>
              <a:rPr lang="en-US" sz="2100" dirty="0" err="1"/>
              <a:t>herstellen</a:t>
            </a:r>
            <a:endParaRPr lang="en-US" sz="2100" dirty="0"/>
          </a:p>
          <a:p>
            <a:r>
              <a:rPr lang="en-US" sz="2100" dirty="0" err="1"/>
              <a:t>Wortbedeutungen</a:t>
            </a:r>
            <a:r>
              <a:rPr lang="en-US" sz="2100" dirty="0"/>
              <a:t> </a:t>
            </a:r>
            <a:r>
              <a:rPr lang="en-US" sz="2100" dirty="0" err="1"/>
              <a:t>herstellen</a:t>
            </a:r>
            <a:r>
              <a:rPr lang="en-US" sz="2100" dirty="0"/>
              <a:t> (z. B. von </a:t>
            </a:r>
            <a:r>
              <a:rPr lang="en-US" sz="2100" dirty="0" err="1"/>
              <a:t>Pronomen</a:t>
            </a:r>
            <a:r>
              <a:rPr lang="en-US" sz="2100" dirty="0"/>
              <a:t> </a:t>
            </a:r>
            <a:r>
              <a:rPr lang="en-US" sz="2100" dirty="0" err="1"/>
              <a:t>oder</a:t>
            </a:r>
            <a:r>
              <a:rPr lang="en-US" sz="2100" dirty="0"/>
              <a:t> </a:t>
            </a:r>
            <a:r>
              <a:rPr lang="en-US" sz="2100" dirty="0" err="1"/>
              <a:t>definiten</a:t>
            </a:r>
            <a:r>
              <a:rPr lang="en-US" sz="2100" dirty="0"/>
              <a:t> </a:t>
            </a:r>
            <a:r>
              <a:rPr lang="en-US" sz="2100" dirty="0" err="1"/>
              <a:t>Artikeln</a:t>
            </a:r>
            <a:r>
              <a:rPr lang="en-US" sz="2100" dirty="0"/>
              <a:t>)</a:t>
            </a:r>
          </a:p>
          <a:p>
            <a:pPr marL="0" indent="0">
              <a:buNone/>
            </a:pPr>
            <a:r>
              <a:rPr lang="en-US" sz="2100" b="1" dirty="0" err="1"/>
              <a:t>Globale</a:t>
            </a:r>
            <a:r>
              <a:rPr lang="en-US" sz="2100" b="1" dirty="0"/>
              <a:t> </a:t>
            </a:r>
            <a:r>
              <a:rPr lang="en-US" sz="2100" b="1" dirty="0" err="1"/>
              <a:t>Kohärenz</a:t>
            </a:r>
            <a:endParaRPr lang="en-US" sz="2100" b="1" dirty="0"/>
          </a:p>
          <a:p>
            <a:r>
              <a:rPr lang="en-US" sz="2100" dirty="0" err="1"/>
              <a:t>Sinnrelationen</a:t>
            </a:r>
            <a:r>
              <a:rPr lang="en-US" sz="2100" dirty="0"/>
              <a:t> </a:t>
            </a:r>
            <a:r>
              <a:rPr lang="en-US" sz="2100" dirty="0" err="1"/>
              <a:t>zwischen</a:t>
            </a:r>
            <a:r>
              <a:rPr lang="en-US" sz="2100" dirty="0"/>
              <a:t> </a:t>
            </a:r>
            <a:r>
              <a:rPr lang="en-US" sz="2100" dirty="0" err="1"/>
              <a:t>umfangreicheren</a:t>
            </a:r>
            <a:r>
              <a:rPr lang="en-US" sz="2100" dirty="0"/>
              <a:t>, </a:t>
            </a:r>
            <a:r>
              <a:rPr lang="en-US" sz="2100" dirty="0" err="1"/>
              <a:t>zum</a:t>
            </a:r>
            <a:r>
              <a:rPr lang="en-US" sz="2100" dirty="0"/>
              <a:t> Teil </a:t>
            </a:r>
            <a:r>
              <a:rPr lang="en-US" sz="2100" dirty="0" err="1"/>
              <a:t>voneinander</a:t>
            </a:r>
            <a:r>
              <a:rPr lang="en-US" sz="2100" dirty="0"/>
              <a:t> </a:t>
            </a:r>
            <a:r>
              <a:rPr lang="en-US" sz="2100" dirty="0" err="1"/>
              <a:t>getrennt</a:t>
            </a:r>
            <a:r>
              <a:rPr lang="en-US" sz="2100" dirty="0"/>
              <a:t> </a:t>
            </a:r>
            <a:r>
              <a:rPr lang="en-US" sz="2100" dirty="0" err="1"/>
              <a:t>liegenden</a:t>
            </a:r>
            <a:r>
              <a:rPr lang="en-US" sz="2100" dirty="0"/>
              <a:t> </a:t>
            </a:r>
            <a:r>
              <a:rPr lang="en-US" sz="2100" dirty="0" err="1"/>
              <a:t>Textabschnitten</a:t>
            </a:r>
            <a:r>
              <a:rPr lang="en-US" sz="2100" dirty="0"/>
              <a:t>, werden </a:t>
            </a:r>
            <a:r>
              <a:rPr lang="en-US" sz="2100" dirty="0" err="1"/>
              <a:t>hergestellt</a:t>
            </a:r>
            <a:r>
              <a:rPr lang="en-US" sz="2100" dirty="0"/>
              <a:t>. </a:t>
            </a:r>
            <a:r>
              <a:rPr lang="en-US" sz="2100" dirty="0" err="1"/>
              <a:t>Im</a:t>
            </a:r>
            <a:r>
              <a:rPr lang="en-US" sz="2100" dirty="0"/>
              <a:t> </a:t>
            </a:r>
            <a:r>
              <a:rPr lang="en-US" sz="2100" dirty="0" err="1"/>
              <a:t>Idealfall</a:t>
            </a:r>
            <a:r>
              <a:rPr lang="en-US" sz="2100" dirty="0"/>
              <a:t> </a:t>
            </a:r>
            <a:r>
              <a:rPr lang="en-US" sz="2100" dirty="0" err="1"/>
              <a:t>gelingt</a:t>
            </a:r>
            <a:r>
              <a:rPr lang="en-US" sz="2100" dirty="0"/>
              <a:t> es </a:t>
            </a:r>
            <a:r>
              <a:rPr lang="en-US" sz="2100" dirty="0" err="1"/>
              <a:t>Lesenden</a:t>
            </a:r>
            <a:r>
              <a:rPr lang="en-US" sz="2100" dirty="0"/>
              <a:t>, die </a:t>
            </a:r>
            <a:r>
              <a:rPr lang="en-US" sz="2100" dirty="0" err="1"/>
              <a:t>Hauptaussage</a:t>
            </a:r>
            <a:r>
              <a:rPr lang="en-US" sz="2100" dirty="0"/>
              <a:t> </a:t>
            </a:r>
            <a:r>
              <a:rPr lang="en-US" sz="2100" dirty="0" err="1"/>
              <a:t>eines</a:t>
            </a:r>
            <a:r>
              <a:rPr lang="en-US" sz="2100" dirty="0"/>
              <a:t> </a:t>
            </a:r>
            <a:r>
              <a:rPr lang="en-US" sz="2100" dirty="0" err="1"/>
              <a:t>Textes</a:t>
            </a:r>
            <a:r>
              <a:rPr lang="en-US" sz="2100" dirty="0"/>
              <a:t> und </a:t>
            </a:r>
            <a:r>
              <a:rPr lang="en-US" sz="2100" dirty="0" err="1"/>
              <a:t>Emotionen</a:t>
            </a:r>
            <a:r>
              <a:rPr lang="en-US" sz="2100" dirty="0"/>
              <a:t> von </a:t>
            </a:r>
            <a:r>
              <a:rPr lang="en-US" sz="2100" dirty="0" err="1"/>
              <a:t>Charakteren</a:t>
            </a:r>
            <a:r>
              <a:rPr lang="en-US" sz="2100" dirty="0"/>
              <a:t> </a:t>
            </a:r>
            <a:r>
              <a:rPr lang="en-US" sz="2100" dirty="0" err="1"/>
              <a:t>nachzuvollziehen</a:t>
            </a:r>
            <a:r>
              <a:rPr lang="en-US" sz="2100" dirty="0"/>
              <a:t>.</a:t>
            </a:r>
          </a:p>
        </p:txBody>
      </p:sp>
    </p:spTree>
    <p:extLst>
      <p:ext uri="{BB962C8B-B14F-4D97-AF65-F5344CB8AC3E}">
        <p14:creationId xmlns:p14="http://schemas.microsoft.com/office/powerpoint/2010/main" val="110227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F6D0E15-A7B0-427C-A704-B42324D8F691}"/>
              </a:ext>
            </a:extLst>
          </p:cNvPr>
          <p:cNvSpPr>
            <a:spLocks noGrp="1"/>
          </p:cNvSpPr>
          <p:nvPr>
            <p:ph idx="1"/>
          </p:nvPr>
        </p:nvSpPr>
        <p:spPr/>
        <p:txBody>
          <a:bodyPr>
            <a:noAutofit/>
          </a:bodyPr>
          <a:lstStyle/>
          <a:p>
            <a:pPr marL="0" indent="0">
              <a:buNone/>
            </a:pPr>
            <a:r>
              <a:rPr lang="de-DE" sz="2000" dirty="0"/>
              <a:t>Damit DaZ-Lernende vom Satz- zum Textverstehen gelangen können, müssen sie gezielt darin unterstützt werden, </a:t>
            </a:r>
            <a:r>
              <a:rPr lang="de-DE" sz="2000" dirty="0" err="1"/>
              <a:t>Kohärenzen</a:t>
            </a:r>
            <a:r>
              <a:rPr lang="de-DE" sz="2000" dirty="0"/>
              <a:t> zu bilden. Wie können Lehrkräfte sie darin unterstützen?</a:t>
            </a:r>
          </a:p>
          <a:p>
            <a:r>
              <a:rPr lang="de-DE" sz="2000" dirty="0"/>
              <a:t>Kohärenzbildung durch Pronomina:</a:t>
            </a:r>
          </a:p>
          <a:p>
            <a:pPr marL="0" indent="0">
              <a:buNone/>
            </a:pPr>
            <a:r>
              <a:rPr lang="de-DE" sz="2000" i="1" dirty="0">
                <a:highlight>
                  <a:srgbClr val="FFFF00"/>
                </a:highlight>
              </a:rPr>
              <a:t>Hakeem</a:t>
            </a:r>
            <a:r>
              <a:rPr lang="de-DE" sz="2000" i="1" dirty="0"/>
              <a:t> plante seinen Klassenausflug. </a:t>
            </a:r>
            <a:r>
              <a:rPr lang="de-DE" sz="2000" i="1" dirty="0">
                <a:highlight>
                  <a:srgbClr val="FFFF00"/>
                </a:highlight>
              </a:rPr>
              <a:t>Er</a:t>
            </a:r>
            <a:r>
              <a:rPr lang="de-DE" sz="2000" i="1" dirty="0"/>
              <a:t> fragte sich, ob </a:t>
            </a:r>
            <a:r>
              <a:rPr lang="de-DE" sz="2000" i="1" dirty="0">
                <a:highlight>
                  <a:srgbClr val="FFFF00"/>
                </a:highlight>
              </a:rPr>
              <a:t>er</a:t>
            </a:r>
            <a:r>
              <a:rPr lang="de-DE" sz="2000" i="1" dirty="0"/>
              <a:t> </a:t>
            </a:r>
            <a:r>
              <a:rPr lang="de-DE" sz="2000" i="1" dirty="0">
                <a:highlight>
                  <a:srgbClr val="00FF00"/>
                </a:highlight>
              </a:rPr>
              <a:t>seinen Fußball </a:t>
            </a:r>
            <a:r>
              <a:rPr lang="de-DE" sz="2000" i="1" dirty="0"/>
              <a:t>mitnehmen dürfe. </a:t>
            </a:r>
            <a:r>
              <a:rPr lang="de-DE" sz="2000" i="1" dirty="0">
                <a:highlight>
                  <a:srgbClr val="FFFF00"/>
                </a:highlight>
              </a:rPr>
              <a:t>Er </a:t>
            </a:r>
            <a:r>
              <a:rPr lang="de-DE" sz="2000" i="1" dirty="0"/>
              <a:t>ging in die Garage und suchte </a:t>
            </a:r>
            <a:r>
              <a:rPr lang="de-DE" sz="2000" i="1" dirty="0">
                <a:highlight>
                  <a:srgbClr val="00FF00"/>
                </a:highlight>
              </a:rPr>
              <a:t>ihn</a:t>
            </a:r>
            <a:r>
              <a:rPr lang="de-DE" sz="2000" i="1" dirty="0"/>
              <a:t>.</a:t>
            </a:r>
          </a:p>
          <a:p>
            <a:r>
              <a:rPr lang="de-DE" sz="2000" dirty="0"/>
              <a:t>Kohärenzbildung durch Betonung/Pausen:</a:t>
            </a:r>
          </a:p>
          <a:p>
            <a:pPr marL="0" indent="0">
              <a:buNone/>
            </a:pPr>
            <a:r>
              <a:rPr lang="en-US" sz="2000" i="1" dirty="0"/>
              <a:t>Das Kind </a:t>
            </a:r>
            <a:r>
              <a:rPr lang="en-US" sz="2000" i="1" dirty="0" err="1"/>
              <a:t>sieht</a:t>
            </a:r>
            <a:r>
              <a:rPr lang="en-US" sz="2000" i="1" dirty="0"/>
              <a:t> </a:t>
            </a:r>
            <a:r>
              <a:rPr lang="en-US" sz="2000" i="1" dirty="0" err="1">
                <a:highlight>
                  <a:srgbClr val="FFFF00"/>
                </a:highlight>
              </a:rPr>
              <a:t>dir</a:t>
            </a:r>
            <a:r>
              <a:rPr lang="en-US" sz="2000" i="1" dirty="0"/>
              <a:t> </a:t>
            </a:r>
            <a:r>
              <a:rPr lang="en-US" sz="2000" i="1" dirty="0" err="1">
                <a:highlight>
                  <a:srgbClr val="00FF00"/>
                </a:highlight>
              </a:rPr>
              <a:t>ungeheuer</a:t>
            </a:r>
            <a:r>
              <a:rPr lang="en-US" sz="2000" i="1" dirty="0"/>
              <a:t>/</a:t>
            </a:r>
            <a:r>
              <a:rPr lang="en-US" sz="2000" i="1" dirty="0" err="1">
                <a:highlight>
                  <a:srgbClr val="FFFF00"/>
                </a:highlight>
              </a:rPr>
              <a:t>Ungeheuer</a:t>
            </a:r>
            <a:r>
              <a:rPr lang="en-US" sz="2000" i="1" dirty="0"/>
              <a:t> </a:t>
            </a:r>
            <a:r>
              <a:rPr lang="en-US" sz="2000" i="1" dirty="0" err="1">
                <a:highlight>
                  <a:srgbClr val="00FF00"/>
                </a:highlight>
              </a:rPr>
              <a:t>ähnlich</a:t>
            </a:r>
            <a:r>
              <a:rPr lang="en-US" sz="2000" i="1" dirty="0"/>
              <a:t>.</a:t>
            </a:r>
            <a:endParaRPr lang="de-DE" sz="2000" i="1" dirty="0"/>
          </a:p>
          <a:p>
            <a:pPr>
              <a:buFont typeface="Wingdings" panose="05000000000000000000" pitchFamily="2" charset="2"/>
              <a:buChar char="Ø"/>
            </a:pPr>
            <a:r>
              <a:rPr lang="de-DE" sz="2000" dirty="0"/>
              <a:t>Pronomen erschweren die Kohärenzbildung und die Erweiterung des mentalen Modells. Eine mangelnde Kohärenzbildung führt zu Nichtverstehen oder Missverstehen.</a:t>
            </a:r>
          </a:p>
          <a:p>
            <a:pPr marL="0" indent="0">
              <a:buNone/>
            </a:pPr>
            <a:r>
              <a:rPr lang="de-DE" sz="2000" dirty="0"/>
              <a:t>     </a:t>
            </a:r>
          </a:p>
        </p:txBody>
      </p:sp>
      <p:sp>
        <p:nvSpPr>
          <p:cNvPr id="3" name="Titel 2">
            <a:extLst>
              <a:ext uri="{FF2B5EF4-FFF2-40B4-BE49-F238E27FC236}">
                <a16:creationId xmlns:a16="http://schemas.microsoft.com/office/drawing/2014/main" id="{481C8F74-8E43-4153-8D3A-B357F2E55A7C}"/>
              </a:ext>
            </a:extLst>
          </p:cNvPr>
          <p:cNvSpPr>
            <a:spLocks noGrp="1"/>
          </p:cNvSpPr>
          <p:nvPr>
            <p:ph type="title"/>
          </p:nvPr>
        </p:nvSpPr>
        <p:spPr>
          <a:xfrm>
            <a:off x="977461" y="866519"/>
            <a:ext cx="10962290" cy="447275"/>
          </a:xfrm>
        </p:spPr>
        <p:txBody>
          <a:bodyPr>
            <a:noAutofit/>
          </a:bodyPr>
          <a:lstStyle/>
          <a:p>
            <a:pPr algn="l"/>
            <a:r>
              <a:rPr lang="de-DE" sz="2800" dirty="0"/>
              <a:t>Kohärenzbildung (Herstellen eines inhaltlichen Gesamtzusammenhangs) </a:t>
            </a:r>
          </a:p>
        </p:txBody>
      </p:sp>
    </p:spTree>
    <p:extLst>
      <p:ext uri="{BB962C8B-B14F-4D97-AF65-F5344CB8AC3E}">
        <p14:creationId xmlns:p14="http://schemas.microsoft.com/office/powerpoint/2010/main" val="1114201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360AE69-4D03-448E-BFF1-D648169B5D22}"/>
              </a:ext>
            </a:extLst>
          </p:cNvPr>
          <p:cNvSpPr>
            <a:spLocks noGrp="1"/>
          </p:cNvSpPr>
          <p:nvPr>
            <p:ph idx="1"/>
          </p:nvPr>
        </p:nvSpPr>
        <p:spPr>
          <a:xfrm>
            <a:off x="816000" y="2157827"/>
            <a:ext cx="10560000" cy="4012786"/>
          </a:xfrm>
        </p:spPr>
        <p:txBody>
          <a:bodyPr>
            <a:normAutofit/>
          </a:bodyPr>
          <a:lstStyle/>
          <a:p>
            <a:pPr marL="0" indent="0">
              <a:buNone/>
            </a:pPr>
            <a:r>
              <a:rPr lang="de-DE" dirty="0"/>
              <a:t>Berücksichtigung der Oberflächenmerkmale von Texten:</a:t>
            </a:r>
          </a:p>
          <a:p>
            <a:r>
              <a:rPr lang="de-DE" dirty="0"/>
              <a:t>Beim Lesen klären, worauf sich z. B. Pronomen beziehen, welche Wörter für dieselbe Person/Sache verwendet werden, warum etwas passiert ist und welche Folgen sich daraus ergeben. </a:t>
            </a:r>
          </a:p>
          <a:p>
            <a:r>
              <a:rPr lang="de-DE" dirty="0"/>
              <a:t>Vor allem in literarischen Texten klären, worauf die Handlung zielt und was thematisiert wird, wie Figuren, Personen oder Objekte beschrieben werden. </a:t>
            </a:r>
          </a:p>
        </p:txBody>
      </p:sp>
      <p:sp>
        <p:nvSpPr>
          <p:cNvPr id="3" name="Titel 2">
            <a:extLst>
              <a:ext uri="{FF2B5EF4-FFF2-40B4-BE49-F238E27FC236}">
                <a16:creationId xmlns:a16="http://schemas.microsoft.com/office/drawing/2014/main" id="{792678D2-BCDD-4FD0-AA57-3D0385110893}"/>
              </a:ext>
            </a:extLst>
          </p:cNvPr>
          <p:cNvSpPr>
            <a:spLocks noGrp="1"/>
          </p:cNvSpPr>
          <p:nvPr>
            <p:ph type="title"/>
          </p:nvPr>
        </p:nvSpPr>
        <p:spPr>
          <a:xfrm>
            <a:off x="1360994" y="540808"/>
            <a:ext cx="9601196" cy="1303867"/>
          </a:xfrm>
        </p:spPr>
        <p:txBody>
          <a:bodyPr>
            <a:noAutofit/>
          </a:bodyPr>
          <a:lstStyle/>
          <a:p>
            <a:r>
              <a:rPr lang="en-US" sz="3200" dirty="0"/>
              <a:t>Für den </a:t>
            </a:r>
            <a:r>
              <a:rPr lang="en-US" sz="3200" dirty="0" err="1"/>
              <a:t>DaZ-Unterricht</a:t>
            </a:r>
            <a:r>
              <a:rPr lang="en-US" sz="3200" dirty="0"/>
              <a:t> </a:t>
            </a:r>
            <a:r>
              <a:rPr lang="en-US" sz="3200" dirty="0" err="1"/>
              <a:t>bedeutet</a:t>
            </a:r>
            <a:r>
              <a:rPr lang="en-US" sz="3200" dirty="0"/>
              <a:t> das:</a:t>
            </a:r>
            <a:endParaRPr lang="de-DE" sz="3200" dirty="0"/>
          </a:p>
        </p:txBody>
      </p:sp>
    </p:spTree>
    <p:extLst>
      <p:ext uri="{BB962C8B-B14F-4D97-AF65-F5344CB8AC3E}">
        <p14:creationId xmlns:p14="http://schemas.microsoft.com/office/powerpoint/2010/main" val="2436022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6AE4E8-05E2-60C8-40DF-658B153C2BCE}"/>
              </a:ext>
            </a:extLst>
          </p:cNvPr>
          <p:cNvSpPr>
            <a:spLocks noGrp="1" noChangeArrowheads="1"/>
          </p:cNvSpPr>
          <p:nvPr>
            <p:ph type="title" idx="4294967295"/>
          </p:nvPr>
        </p:nvSpPr>
        <p:spPr>
          <a:xfrm>
            <a:off x="882869" y="740925"/>
            <a:ext cx="10773103" cy="646441"/>
          </a:xfrm>
          <a:prstGeom prst="rect">
            <a:avLst/>
          </a:prstGeom>
        </p:spPr>
        <p:txBody>
          <a:bodyPr>
            <a:normAutofit fontScale="90000"/>
          </a:bodyPr>
          <a:lstStyle/>
          <a:p>
            <a:pPr algn="l">
              <a:lnSpc>
                <a:spcPct val="80000"/>
              </a:lnSpc>
            </a:pPr>
            <a:r>
              <a:rPr lang="de-DE" altLang="de-DE" sz="2000" dirty="0"/>
              <a:t> </a:t>
            </a:r>
            <a:br>
              <a:rPr lang="de-DE" altLang="de-DE" sz="2000" dirty="0"/>
            </a:br>
            <a:br>
              <a:rPr lang="de-DE" altLang="de-DE" sz="2000" dirty="0"/>
            </a:br>
            <a:br>
              <a:rPr lang="de-DE" altLang="de-DE" sz="3100" b="1" dirty="0"/>
            </a:br>
            <a:br>
              <a:rPr lang="de-DE" altLang="de-DE" sz="2000" b="1" dirty="0"/>
            </a:br>
            <a:r>
              <a:rPr lang="de-DE" altLang="de-DE" sz="3600" dirty="0"/>
              <a:t>Beispiel:  Weltwissen/Sach- und Umweltwissen/Textsortenwissen</a:t>
            </a:r>
            <a:br>
              <a:rPr lang="de-DE" altLang="de-DE" sz="3600" dirty="0"/>
            </a:br>
            <a:r>
              <a:rPr lang="de-DE" altLang="de-DE" sz="3600" dirty="0"/>
              <a:t> </a:t>
            </a:r>
          </a:p>
        </p:txBody>
      </p:sp>
      <p:sp>
        <p:nvSpPr>
          <p:cNvPr id="9" name="Inhaltsplatzhalter 8">
            <a:extLst>
              <a:ext uri="{FF2B5EF4-FFF2-40B4-BE49-F238E27FC236}">
                <a16:creationId xmlns:a16="http://schemas.microsoft.com/office/drawing/2014/main" id="{5CD717C9-9540-7559-85AC-9515809D5705}"/>
              </a:ext>
            </a:extLst>
          </p:cNvPr>
          <p:cNvSpPr>
            <a:spLocks noGrp="1"/>
          </p:cNvSpPr>
          <p:nvPr>
            <p:ph idx="4294967295"/>
          </p:nvPr>
        </p:nvSpPr>
        <p:spPr>
          <a:xfrm>
            <a:off x="2435367" y="1799395"/>
            <a:ext cx="7010400" cy="1964371"/>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de-DE" sz="2800" b="1" dirty="0">
                <a:solidFill>
                  <a:schemeClr val="tx1"/>
                </a:solidFill>
              </a:rPr>
              <a:t>Text </a:t>
            </a:r>
          </a:p>
          <a:p>
            <a:pPr marL="0" indent="0">
              <a:buNone/>
            </a:pPr>
            <a:r>
              <a:rPr lang="de-DE" sz="2800" dirty="0">
                <a:solidFill>
                  <a:schemeClr val="tx1"/>
                </a:solidFill>
              </a:rPr>
              <a:t>(mit spezifischen inhaltlichen und sprachstrukturellen Merkmalen)</a:t>
            </a:r>
          </a:p>
        </p:txBody>
      </p:sp>
      <p:sp>
        <p:nvSpPr>
          <p:cNvPr id="10" name="Ellipse 9">
            <a:extLst>
              <a:ext uri="{FF2B5EF4-FFF2-40B4-BE49-F238E27FC236}">
                <a16:creationId xmlns:a16="http://schemas.microsoft.com/office/drawing/2014/main" id="{4136C2D7-F8C8-7B5C-9056-B0DF21090F8E}"/>
              </a:ext>
            </a:extLst>
          </p:cNvPr>
          <p:cNvSpPr/>
          <p:nvPr/>
        </p:nvSpPr>
        <p:spPr>
          <a:xfrm>
            <a:off x="1108675" y="3763766"/>
            <a:ext cx="3816424" cy="223224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Sprachliches Vorwissen der Lernenden </a:t>
            </a:r>
          </a:p>
        </p:txBody>
      </p:sp>
      <p:sp>
        <p:nvSpPr>
          <p:cNvPr id="11" name="Ellipse 10">
            <a:extLst>
              <a:ext uri="{FF2B5EF4-FFF2-40B4-BE49-F238E27FC236}">
                <a16:creationId xmlns:a16="http://schemas.microsoft.com/office/drawing/2014/main" id="{87CFCF0E-2F79-5B18-7D67-ADEFCB216F7C}"/>
              </a:ext>
            </a:extLst>
          </p:cNvPr>
          <p:cNvSpPr/>
          <p:nvPr/>
        </p:nvSpPr>
        <p:spPr>
          <a:xfrm>
            <a:off x="7485003" y="3884827"/>
            <a:ext cx="3816424" cy="223224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Inhaltliches Vorwissen der Schüler </a:t>
            </a:r>
          </a:p>
        </p:txBody>
      </p:sp>
    </p:spTree>
    <p:extLst>
      <p:ext uri="{BB962C8B-B14F-4D97-AF65-F5344CB8AC3E}">
        <p14:creationId xmlns:p14="http://schemas.microsoft.com/office/powerpoint/2010/main" val="349862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6740-7F4E-63F3-E3EC-F60555442531}"/>
            </a:ext>
          </a:extLst>
        </p:cNvPr>
        <p:cNvGrpSpPr/>
        <p:nvPr/>
      </p:nvGrpSpPr>
      <p:grpSpPr>
        <a:xfrm>
          <a:off x="0" y="0"/>
          <a:ext cx="0" cy="0"/>
          <a:chOff x="0" y="0"/>
          <a:chExt cx="0" cy="0"/>
        </a:xfrm>
      </p:grpSpPr>
      <p:sp>
        <p:nvSpPr>
          <p:cNvPr id="9" name="Inhaltsplatzhalter 8">
            <a:extLst>
              <a:ext uri="{FF2B5EF4-FFF2-40B4-BE49-F238E27FC236}">
                <a16:creationId xmlns:a16="http://schemas.microsoft.com/office/drawing/2014/main" id="{500CEEDA-03D9-85DB-CBBA-E5D0693A4126}"/>
              </a:ext>
            </a:extLst>
          </p:cNvPr>
          <p:cNvSpPr>
            <a:spLocks noGrp="1"/>
          </p:cNvSpPr>
          <p:nvPr>
            <p:ph idx="4294967295"/>
          </p:nvPr>
        </p:nvSpPr>
        <p:spPr>
          <a:xfrm>
            <a:off x="2479440" y="1536637"/>
            <a:ext cx="7010400" cy="1964371"/>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de-DE" sz="2000" b="1" dirty="0">
                <a:solidFill>
                  <a:schemeClr val="tx1"/>
                </a:solidFill>
              </a:rPr>
              <a:t>Arabisches Rezept für Lammspieße mit </a:t>
            </a:r>
            <a:r>
              <a:rPr lang="de-DE" sz="2000" b="1" dirty="0" err="1">
                <a:solidFill>
                  <a:schemeClr val="tx1"/>
                </a:solidFill>
              </a:rPr>
              <a:t>Bulgursalat</a:t>
            </a:r>
            <a:endParaRPr lang="ar-AE" sz="2000" dirty="0">
              <a:solidFill>
                <a:schemeClr val="tx1"/>
              </a:solidFill>
            </a:endParaRPr>
          </a:p>
          <a:p>
            <a:pPr algn="ctr" rtl="1"/>
            <a:r>
              <a:rPr lang="ar-AE" sz="2000" dirty="0">
                <a:solidFill>
                  <a:schemeClr val="tx1"/>
                </a:solidFill>
              </a:rPr>
              <a:t>لام معهد ماساتشوستس للتكنولوجيا صلاة</a:t>
            </a:r>
          </a:p>
          <a:p>
            <a:pPr marL="0" indent="0" algn="ctr">
              <a:buNone/>
            </a:pPr>
            <a:endParaRPr lang="de-DE" sz="2800" dirty="0">
              <a:solidFill>
                <a:schemeClr val="tx1"/>
              </a:solidFill>
            </a:endParaRPr>
          </a:p>
        </p:txBody>
      </p:sp>
      <p:sp>
        <p:nvSpPr>
          <p:cNvPr id="10" name="Ellipse 9">
            <a:extLst>
              <a:ext uri="{FF2B5EF4-FFF2-40B4-BE49-F238E27FC236}">
                <a16:creationId xmlns:a16="http://schemas.microsoft.com/office/drawing/2014/main" id="{401396E1-8738-543C-DD13-87610E625F8C}"/>
              </a:ext>
            </a:extLst>
          </p:cNvPr>
          <p:cNvSpPr/>
          <p:nvPr/>
        </p:nvSpPr>
        <p:spPr>
          <a:xfrm>
            <a:off x="966952" y="3501008"/>
            <a:ext cx="4841016" cy="223224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Ich habe keinerlei Arabischkenntnisse.</a:t>
            </a:r>
          </a:p>
        </p:txBody>
      </p:sp>
      <p:sp>
        <p:nvSpPr>
          <p:cNvPr id="11" name="Ellipse 10">
            <a:extLst>
              <a:ext uri="{FF2B5EF4-FFF2-40B4-BE49-F238E27FC236}">
                <a16:creationId xmlns:a16="http://schemas.microsoft.com/office/drawing/2014/main" id="{2E995294-3064-C864-A152-75E8A58A1C5A}"/>
              </a:ext>
            </a:extLst>
          </p:cNvPr>
          <p:cNvSpPr/>
          <p:nvPr/>
        </p:nvSpPr>
        <p:spPr>
          <a:xfrm>
            <a:off x="6476010" y="3501008"/>
            <a:ext cx="4526318" cy="223224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Was ist eigentlich Bulgur?</a:t>
            </a:r>
          </a:p>
        </p:txBody>
      </p:sp>
    </p:spTree>
    <p:extLst>
      <p:ext uri="{BB962C8B-B14F-4D97-AF65-F5344CB8AC3E}">
        <p14:creationId xmlns:p14="http://schemas.microsoft.com/office/powerpoint/2010/main" val="397845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Footer Placeholder 5">
            <a:extLst>
              <a:ext uri="{FF2B5EF4-FFF2-40B4-BE49-F238E27FC236}">
                <a16:creationId xmlns:a16="http://schemas.microsoft.com/office/drawing/2014/main" id="{3509026B-DDB0-E924-62C6-5732E56CF71F}"/>
              </a:ext>
            </a:extLst>
          </p:cNvPr>
          <p:cNvSpPr>
            <a:spLocks noGrp="1"/>
          </p:cNvSpPr>
          <p:nvPr>
            <p:ph type="ftr" sz="quarter" idx="11"/>
          </p:nvPr>
        </p:nvSpPr>
        <p:spPr/>
        <p:txBody>
          <a:bodyPr/>
          <a:lstStyle/>
          <a:p>
            <a:pPr>
              <a:spcAft>
                <a:spcPts val="600"/>
              </a:spcAft>
            </a:pPr>
            <a:r>
              <a:rPr lang="en-US"/>
              <a:t>
              </a:t>
            </a:r>
          </a:p>
        </p:txBody>
      </p:sp>
      <p:sp>
        <p:nvSpPr>
          <p:cNvPr id="2" name="Titel 1">
            <a:extLst>
              <a:ext uri="{FF2B5EF4-FFF2-40B4-BE49-F238E27FC236}">
                <a16:creationId xmlns:a16="http://schemas.microsoft.com/office/drawing/2014/main" id="{3598752E-0543-462F-AE86-C318F5AEC19F}"/>
              </a:ext>
            </a:extLst>
          </p:cNvPr>
          <p:cNvSpPr>
            <a:spLocks noGrp="1"/>
          </p:cNvSpPr>
          <p:nvPr>
            <p:ph type="title" idx="4294967295"/>
          </p:nvPr>
        </p:nvSpPr>
        <p:spPr>
          <a:xfrm>
            <a:off x="1295401" y="568809"/>
            <a:ext cx="9634538" cy="1325562"/>
          </a:xfrm>
        </p:spPr>
        <p:txBody>
          <a:bodyPr anchor="ctr">
            <a:normAutofit/>
          </a:bodyPr>
          <a:lstStyle/>
          <a:p>
            <a:r>
              <a:rPr lang="de-DE" sz="3600" dirty="0">
                <a:latin typeface="+mn-lt"/>
              </a:rPr>
              <a:t>Auf der Suche nach dem Gleichgewicht</a:t>
            </a:r>
            <a:endParaRPr lang="en-DE" sz="3600" dirty="0">
              <a:latin typeface="+mn-lt"/>
            </a:endParaRPr>
          </a:p>
        </p:txBody>
      </p:sp>
      <p:sp>
        <p:nvSpPr>
          <p:cNvPr id="3" name="Inhaltsplatzhalter 2">
            <a:extLst>
              <a:ext uri="{FF2B5EF4-FFF2-40B4-BE49-F238E27FC236}">
                <a16:creationId xmlns:a16="http://schemas.microsoft.com/office/drawing/2014/main" id="{B3BCD8D5-3050-4D75-9547-1B5B059190DA}"/>
              </a:ext>
            </a:extLst>
          </p:cNvPr>
          <p:cNvSpPr>
            <a:spLocks noGrp="1"/>
          </p:cNvSpPr>
          <p:nvPr>
            <p:ph sz="half" idx="4294967295"/>
          </p:nvPr>
        </p:nvSpPr>
        <p:spPr>
          <a:xfrm>
            <a:off x="754144" y="1822933"/>
            <a:ext cx="4684713" cy="4351338"/>
          </a:xfrm>
        </p:spPr>
        <p:txBody>
          <a:bodyPr>
            <a:normAutofit/>
          </a:bodyPr>
          <a:lstStyle/>
          <a:p>
            <a:r>
              <a:rPr lang="de-DE" dirty="0"/>
              <a:t>Was beschäftigt Sie gerade sehr?</a:t>
            </a:r>
          </a:p>
          <a:p>
            <a:r>
              <a:rPr lang="de-DE" dirty="0"/>
              <a:t>Was hat Sie in letzter Zeit viel Energie gekostet?</a:t>
            </a:r>
          </a:p>
          <a:p>
            <a:r>
              <a:rPr lang="de-DE" dirty="0"/>
              <a:t>Zu welchem Thema brauchen Sie gerade eine Idee?</a:t>
            </a:r>
          </a:p>
          <a:p>
            <a:r>
              <a:rPr lang="de-DE" dirty="0"/>
              <a:t>Was klappt schon richtig gut?</a:t>
            </a:r>
          </a:p>
          <a:p>
            <a:r>
              <a:rPr lang="de-DE" dirty="0"/>
              <a:t>Was war ein besonders schönes Erlebnis in den letzten Wochen?</a:t>
            </a:r>
          </a:p>
        </p:txBody>
      </p:sp>
      <p:pic>
        <p:nvPicPr>
          <p:cNvPr id="4" name="Inhaltsplatzhalter 4">
            <a:extLst>
              <a:ext uri="{FF2B5EF4-FFF2-40B4-BE49-F238E27FC236}">
                <a16:creationId xmlns:a16="http://schemas.microsoft.com/office/drawing/2014/main" id="{CBA0817D-CC81-AC8C-F24F-EDE64E556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02" y="2115367"/>
            <a:ext cx="4321198" cy="318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5740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66DC22-9C3E-45BB-BC6F-B8093BBCEA2E}"/>
              </a:ext>
            </a:extLst>
          </p:cNvPr>
          <p:cNvSpPr>
            <a:spLocks noGrp="1"/>
          </p:cNvSpPr>
          <p:nvPr>
            <p:ph idx="1"/>
          </p:nvPr>
        </p:nvSpPr>
        <p:spPr>
          <a:xfrm>
            <a:off x="1214310" y="2285999"/>
            <a:ext cx="9811042" cy="3000704"/>
          </a:xfrm>
        </p:spPr>
        <p:txBody>
          <a:bodyPr/>
          <a:lstStyle/>
          <a:p>
            <a:pPr marL="0" indent="0">
              <a:buNone/>
            </a:pPr>
            <a:r>
              <a:rPr lang="de-DE" dirty="0"/>
              <a:t>Was bedeutet das Wort „rot“ in den folgenden Sätzen?</a:t>
            </a:r>
          </a:p>
          <a:p>
            <a:pPr marL="0" indent="0">
              <a:buNone/>
            </a:pPr>
            <a:endParaRPr lang="de-DE" dirty="0"/>
          </a:p>
          <a:p>
            <a:pPr marL="0" indent="0">
              <a:buNone/>
            </a:pPr>
            <a:r>
              <a:rPr lang="de-DE" dirty="0"/>
              <a:t>1. Bankkauffrauen lieben die </a:t>
            </a:r>
            <a:r>
              <a:rPr lang="de-DE" b="1" dirty="0">
                <a:solidFill>
                  <a:srgbClr val="FF0000"/>
                </a:solidFill>
              </a:rPr>
              <a:t>rote </a:t>
            </a:r>
            <a:r>
              <a:rPr lang="de-DE" dirty="0"/>
              <a:t>Farbe der Sparkasse.</a:t>
            </a:r>
          </a:p>
          <a:p>
            <a:pPr marL="0" indent="0">
              <a:buNone/>
            </a:pPr>
            <a:r>
              <a:rPr lang="de-DE" dirty="0"/>
              <a:t>2. Die </a:t>
            </a:r>
            <a:r>
              <a:rPr lang="de-DE" b="1" dirty="0">
                <a:solidFill>
                  <a:srgbClr val="FF0000"/>
                </a:solidFill>
              </a:rPr>
              <a:t>roten</a:t>
            </a:r>
            <a:r>
              <a:rPr lang="de-DE" dirty="0"/>
              <a:t> Zahlen auf seinem Konto bereiten ihm Kopfschmerzen.</a:t>
            </a:r>
          </a:p>
          <a:p>
            <a:pPr marL="0" indent="0">
              <a:buNone/>
            </a:pPr>
            <a:r>
              <a:rPr lang="de-DE" dirty="0"/>
              <a:t>3. In Berlin wurde bei einem Galaabend der </a:t>
            </a:r>
            <a:r>
              <a:rPr lang="de-DE" b="1" dirty="0">
                <a:solidFill>
                  <a:srgbClr val="FF0000"/>
                </a:solidFill>
              </a:rPr>
              <a:t>rote</a:t>
            </a:r>
            <a:r>
              <a:rPr lang="de-DE" dirty="0"/>
              <a:t> Teppich ausgerollt.</a:t>
            </a:r>
          </a:p>
        </p:txBody>
      </p:sp>
      <p:sp>
        <p:nvSpPr>
          <p:cNvPr id="3" name="Titel 2">
            <a:extLst>
              <a:ext uri="{FF2B5EF4-FFF2-40B4-BE49-F238E27FC236}">
                <a16:creationId xmlns:a16="http://schemas.microsoft.com/office/drawing/2014/main" id="{EE45F3F4-B124-422B-BFFF-35DB2C66B702}"/>
              </a:ext>
            </a:extLst>
          </p:cNvPr>
          <p:cNvSpPr>
            <a:spLocks noGrp="1"/>
          </p:cNvSpPr>
          <p:nvPr>
            <p:ph type="title"/>
          </p:nvPr>
        </p:nvSpPr>
        <p:spPr/>
        <p:txBody>
          <a:bodyPr>
            <a:normAutofit/>
          </a:bodyPr>
          <a:lstStyle/>
          <a:p>
            <a:r>
              <a:rPr lang="de-DE" sz="3600" dirty="0"/>
              <a:t>Beispiel: Weltwissen (Mentales Modell)</a:t>
            </a:r>
          </a:p>
        </p:txBody>
      </p:sp>
    </p:spTree>
    <p:extLst>
      <p:ext uri="{BB962C8B-B14F-4D97-AF65-F5344CB8AC3E}">
        <p14:creationId xmlns:p14="http://schemas.microsoft.com/office/powerpoint/2010/main" val="1855263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794B765-D067-4B7A-BC47-D59A4D000151}"/>
              </a:ext>
            </a:extLst>
          </p:cNvPr>
          <p:cNvSpPr>
            <a:spLocks noGrp="1"/>
          </p:cNvSpPr>
          <p:nvPr>
            <p:ph type="title"/>
          </p:nvPr>
        </p:nvSpPr>
        <p:spPr/>
        <p:txBody>
          <a:bodyPr vert="horz" lIns="91440" tIns="45720" rIns="91440" bIns="45720" rtlCol="0" anchor="ctr">
            <a:normAutofit/>
          </a:bodyPr>
          <a:lstStyle/>
          <a:p>
            <a:r>
              <a:rPr lang="en-US" sz="3200" dirty="0">
                <a:latin typeface="+mn-lt"/>
              </a:rPr>
              <a:t>Für den </a:t>
            </a:r>
            <a:r>
              <a:rPr lang="en-US" sz="3200" dirty="0" err="1">
                <a:latin typeface="+mn-lt"/>
              </a:rPr>
              <a:t>DaZ-Unterricht</a:t>
            </a:r>
            <a:r>
              <a:rPr lang="en-US" sz="3200" dirty="0">
                <a:latin typeface="+mn-lt"/>
              </a:rPr>
              <a:t> </a:t>
            </a:r>
            <a:r>
              <a:rPr lang="en-US" sz="3200" dirty="0" err="1">
                <a:latin typeface="+mn-lt"/>
              </a:rPr>
              <a:t>bedeutet</a:t>
            </a:r>
            <a:r>
              <a:rPr lang="en-US" sz="3200" dirty="0">
                <a:latin typeface="+mn-lt"/>
              </a:rPr>
              <a:t> das:</a:t>
            </a:r>
          </a:p>
        </p:txBody>
      </p:sp>
      <p:sp>
        <p:nvSpPr>
          <p:cNvPr id="2" name="Inhaltsplatzhalter 1">
            <a:extLst>
              <a:ext uri="{FF2B5EF4-FFF2-40B4-BE49-F238E27FC236}">
                <a16:creationId xmlns:a16="http://schemas.microsoft.com/office/drawing/2014/main" id="{68D64EEF-835A-447F-9E0C-6F349DEE9C03}"/>
              </a:ext>
            </a:extLst>
          </p:cNvPr>
          <p:cNvSpPr>
            <a:spLocks noGrp="1"/>
          </p:cNvSpPr>
          <p:nvPr>
            <p:ph idx="1"/>
          </p:nvPr>
        </p:nvSpPr>
        <p:spPr/>
        <p:txBody>
          <a:bodyPr vert="horz" lIns="91440" tIns="45720" rIns="91440" bIns="45720" rtlCol="0" anchor="ctr">
            <a:normAutofit fontScale="62500" lnSpcReduction="20000"/>
          </a:bodyPr>
          <a:lstStyle/>
          <a:p>
            <a:pPr marL="0" indent="0">
              <a:buNone/>
            </a:pPr>
            <a:r>
              <a:rPr lang="de-DE" sz="3600" dirty="0"/>
              <a:t>Wenn der Lesende über kein Welt-/Vorwissen verfügt, können die Informationen aus dem Text schwerer erschlossen und mental vernetzt werden.    </a:t>
            </a:r>
          </a:p>
          <a:p>
            <a:pPr marL="0" indent="0">
              <a:buNone/>
            </a:pPr>
            <a:r>
              <a:rPr lang="de-DE" sz="3600" dirty="0">
                <a:highlight>
                  <a:srgbClr val="FFFF00"/>
                </a:highlight>
              </a:rPr>
              <a:t>darum: Vorwissen aktivieren, Weltwissen durch z. B. Bilder bereitstellen          </a:t>
            </a:r>
          </a:p>
          <a:p>
            <a:pPr marL="0" indent="0">
              <a:buNone/>
            </a:pPr>
            <a:endParaRPr lang="de-DE" sz="3600" dirty="0"/>
          </a:p>
          <a:p>
            <a:pPr marL="0" indent="0">
              <a:buNone/>
            </a:pPr>
            <a:r>
              <a:rPr lang="de-DE" sz="3600" dirty="0"/>
              <a:t>Lesende müssen außerdem ihr Sprachwissen in jeder Phase des Leseprozesses einsetzen, um ein mentales Modell bilden zu können. </a:t>
            </a:r>
          </a:p>
          <a:p>
            <a:pPr marL="0" indent="0">
              <a:buNone/>
            </a:pPr>
            <a:r>
              <a:rPr lang="de-DE" sz="3600" dirty="0">
                <a:highlight>
                  <a:srgbClr val="FFFF00"/>
                </a:highlight>
              </a:rPr>
              <a:t>darum: Sprachwissen vorentlasten, angemessene Textlänge/Dialoge, </a:t>
            </a:r>
            <a:r>
              <a:rPr lang="de-DE" sz="3600" dirty="0" err="1">
                <a:highlight>
                  <a:srgbClr val="FFFF00"/>
                </a:highlight>
              </a:rPr>
              <a:t>Scaffolding</a:t>
            </a:r>
            <a:r>
              <a:rPr lang="de-DE" sz="3600" dirty="0">
                <a:highlight>
                  <a:srgbClr val="FFFF00"/>
                </a:highlight>
              </a:rPr>
              <a:t>,</a:t>
            </a:r>
            <a:r>
              <a:rPr lang="de-DE" sz="3600" dirty="0"/>
              <a:t> </a:t>
            </a:r>
            <a:r>
              <a:rPr lang="de-DE" sz="3600" dirty="0">
                <a:highlight>
                  <a:srgbClr val="FFFF00"/>
                </a:highlight>
              </a:rPr>
              <a:t>Anschlusskommunikation nicht vernachlässigen</a:t>
            </a:r>
          </a:p>
          <a:p>
            <a:pPr marL="0" indent="0">
              <a:buNone/>
            </a:pPr>
            <a:endParaRPr lang="en-US" sz="1600" dirty="0"/>
          </a:p>
        </p:txBody>
      </p:sp>
      <p:sp>
        <p:nvSpPr>
          <p:cNvPr id="8" name="Textfeld 7">
            <a:extLst>
              <a:ext uri="{FF2B5EF4-FFF2-40B4-BE49-F238E27FC236}">
                <a16:creationId xmlns:a16="http://schemas.microsoft.com/office/drawing/2014/main" id="{1B4F3E2B-D673-90CC-F893-C03E11E1F51D}"/>
              </a:ext>
            </a:extLst>
          </p:cNvPr>
          <p:cNvSpPr txBox="1"/>
          <p:nvPr/>
        </p:nvSpPr>
        <p:spPr>
          <a:xfrm>
            <a:off x="273269" y="6444154"/>
            <a:ext cx="12002813" cy="307777"/>
          </a:xfrm>
          <a:prstGeom prst="rect">
            <a:avLst/>
          </a:prstGeom>
          <a:noFill/>
        </p:spPr>
        <p:txBody>
          <a:bodyPr wrap="square">
            <a:spAutoFit/>
          </a:bodyPr>
          <a:lstStyle/>
          <a:p>
            <a:r>
              <a:rPr lang="de-DE" sz="1400" dirty="0"/>
              <a:t>nach Michalak, Magdalena u.a.(2015): Sprache im Fachunterricht. Eine Einführung in Deutsch als Zweitsprache und sprachbewussten Unterricht. Tübingen. S. 90</a:t>
            </a:r>
          </a:p>
        </p:txBody>
      </p:sp>
    </p:spTree>
    <p:extLst>
      <p:ext uri="{BB962C8B-B14F-4D97-AF65-F5344CB8AC3E}">
        <p14:creationId xmlns:p14="http://schemas.microsoft.com/office/powerpoint/2010/main" val="514270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077767" y="2131191"/>
            <a:ext cx="6036467" cy="4073156"/>
          </a:xfrm>
          <a:prstGeom prst="rect">
            <a:avLst/>
          </a:prstGeom>
        </p:spPr>
      </p:pic>
      <p:sp>
        <p:nvSpPr>
          <p:cNvPr id="2" name="Ellipse 1"/>
          <p:cNvSpPr/>
          <p:nvPr/>
        </p:nvSpPr>
        <p:spPr>
          <a:xfrm>
            <a:off x="1671145" y="612077"/>
            <a:ext cx="9059917" cy="1519114"/>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dirty="0">
                <a:solidFill>
                  <a:schemeClr val="tx1"/>
                </a:solidFill>
              </a:rPr>
              <a:t>Leseübung: Das Silbenspiel für Erwachsene</a:t>
            </a:r>
          </a:p>
        </p:txBody>
      </p:sp>
      <p:sp>
        <p:nvSpPr>
          <p:cNvPr id="4" name="Ellipse 3">
            <a:extLst>
              <a:ext uri="{FF2B5EF4-FFF2-40B4-BE49-F238E27FC236}">
                <a16:creationId xmlns:a16="http://schemas.microsoft.com/office/drawing/2014/main" id="{2D6C23CC-0806-0DE6-6465-1EE45D247863}"/>
              </a:ext>
            </a:extLst>
          </p:cNvPr>
          <p:cNvSpPr/>
          <p:nvPr/>
        </p:nvSpPr>
        <p:spPr>
          <a:xfrm>
            <a:off x="9249102" y="3531476"/>
            <a:ext cx="2102069" cy="2249214"/>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Wie kann so eine Übung im DaZ-Unterricht eingesetzt werden?</a:t>
            </a:r>
          </a:p>
        </p:txBody>
      </p:sp>
    </p:spTree>
    <p:extLst>
      <p:ext uri="{BB962C8B-B14F-4D97-AF65-F5344CB8AC3E}">
        <p14:creationId xmlns:p14="http://schemas.microsoft.com/office/powerpoint/2010/main" val="14802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3D5F6-FE71-F136-35CA-4EA37EE55A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7C7D40-4AA8-55D3-011E-7ABD4E733AA6}"/>
              </a:ext>
            </a:extLst>
          </p:cNvPr>
          <p:cNvSpPr>
            <a:spLocks noGrp="1"/>
          </p:cNvSpPr>
          <p:nvPr>
            <p:ph type="title"/>
          </p:nvPr>
        </p:nvSpPr>
        <p:spPr>
          <a:xfrm>
            <a:off x="2620112" y="3429000"/>
            <a:ext cx="6798734" cy="1937698"/>
          </a:xfrm>
        </p:spPr>
        <p:txBody>
          <a:bodyPr>
            <a:normAutofit fontScale="90000"/>
          </a:bodyPr>
          <a:lstStyle/>
          <a:p>
            <a:r>
              <a:rPr lang="de-DE" dirty="0"/>
              <a:t>Mittagspause:</a:t>
            </a:r>
            <a:br>
              <a:rPr lang="de-DE" dirty="0"/>
            </a:br>
            <a:r>
              <a:rPr lang="de-DE" dirty="0"/>
              <a:t>In 30 Minuten lesen wir uns wieder.</a:t>
            </a:r>
            <a:r>
              <a:rPr lang="de-DE" dirty="0">
                <a:sym typeface="Wingdings" panose="05000000000000000000" pitchFamily="2" charset="2"/>
              </a:rPr>
              <a:t></a:t>
            </a:r>
            <a:endParaRPr lang="de-DE" dirty="0"/>
          </a:p>
        </p:txBody>
      </p:sp>
      <p:pic>
        <p:nvPicPr>
          <p:cNvPr id="3" name="Inhaltsplatzhalter 5">
            <a:extLst>
              <a:ext uri="{FF2B5EF4-FFF2-40B4-BE49-F238E27FC236}">
                <a16:creationId xmlns:a16="http://schemas.microsoft.com/office/drawing/2014/main" id="{39903B75-5A6A-0EE8-290C-84863F0DB9BD}"/>
              </a:ext>
            </a:extLst>
          </p:cNvPr>
          <p:cNvPicPr>
            <a:picLocks noChangeAspect="1"/>
          </p:cNvPicPr>
          <p:nvPr/>
        </p:nvPicPr>
        <p:blipFill>
          <a:blip r:embed="rId2"/>
          <a:stretch>
            <a:fillRect/>
          </a:stretch>
        </p:blipFill>
        <p:spPr>
          <a:xfrm>
            <a:off x="4220200" y="692630"/>
            <a:ext cx="3751599" cy="2145575"/>
          </a:xfrm>
          <a:prstGeom prst="rect">
            <a:avLst/>
          </a:prstGeom>
        </p:spPr>
      </p:pic>
    </p:spTree>
    <p:extLst>
      <p:ext uri="{BB962C8B-B14F-4D97-AF65-F5344CB8AC3E}">
        <p14:creationId xmlns:p14="http://schemas.microsoft.com/office/powerpoint/2010/main" val="237628352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122" y="486802"/>
            <a:ext cx="4128334" cy="5677674"/>
          </a:xfrm>
          <a:prstGeom prst="rect">
            <a:avLst/>
          </a:prstGeom>
        </p:spPr>
      </p:pic>
      <p:sp>
        <p:nvSpPr>
          <p:cNvPr id="4" name="Ellipse 3"/>
          <p:cNvSpPr/>
          <p:nvPr/>
        </p:nvSpPr>
        <p:spPr>
          <a:xfrm>
            <a:off x="7073565" y="902368"/>
            <a:ext cx="2956761" cy="1267828"/>
          </a:xfrm>
          <a:prstGeom prst="ellipse">
            <a:avLst/>
          </a:prstGeom>
          <a:solidFill>
            <a:srgbClr val="63A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250" dirty="0">
                <a:solidFill>
                  <a:schemeClr val="tx1"/>
                </a:solidFill>
              </a:rPr>
              <a:t>Auf die Plätze – fertig – lesen!</a:t>
            </a:r>
          </a:p>
        </p:txBody>
      </p:sp>
    </p:spTree>
    <p:extLst>
      <p:ext uri="{BB962C8B-B14F-4D97-AF65-F5344CB8AC3E}">
        <p14:creationId xmlns:p14="http://schemas.microsoft.com/office/powerpoint/2010/main" val="362709047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707BF5-DC50-1BDB-6CBC-459D2B74BF36}"/>
              </a:ext>
            </a:extLst>
          </p:cNvPr>
          <p:cNvSpPr>
            <a:spLocks noGrp="1"/>
          </p:cNvSpPr>
          <p:nvPr>
            <p:ph type="title"/>
          </p:nvPr>
        </p:nvSpPr>
        <p:spPr/>
        <p:txBody>
          <a:bodyPr>
            <a:normAutofit fontScale="90000"/>
          </a:bodyPr>
          <a:lstStyle/>
          <a:p>
            <a:r>
              <a:rPr lang="de-DE" dirty="0"/>
              <a:t>Schwerpunkt III:  Aus Stolpersteinen Trittsteine generieren</a:t>
            </a:r>
            <a:r>
              <a:rPr lang="de-DE" dirty="0">
                <a:sym typeface="Wingdings" panose="05000000000000000000" pitchFamily="2" charset="2"/>
              </a:rPr>
              <a:t></a:t>
            </a:r>
            <a:endParaRPr lang="de-DE" dirty="0"/>
          </a:p>
        </p:txBody>
      </p:sp>
      <p:pic>
        <p:nvPicPr>
          <p:cNvPr id="5" name="Inhaltsplatzhalter 5">
            <a:extLst>
              <a:ext uri="{FF2B5EF4-FFF2-40B4-BE49-F238E27FC236}">
                <a16:creationId xmlns:a16="http://schemas.microsoft.com/office/drawing/2014/main" id="{DAE90B75-26DE-3EBB-5DC7-1E835ADB2E13}"/>
              </a:ext>
            </a:extLst>
          </p:cNvPr>
          <p:cNvPicPr>
            <a:picLocks noChangeAspect="1"/>
          </p:cNvPicPr>
          <p:nvPr/>
        </p:nvPicPr>
        <p:blipFill>
          <a:blip r:embed="rId2"/>
          <a:stretch>
            <a:fillRect/>
          </a:stretch>
        </p:blipFill>
        <p:spPr>
          <a:xfrm>
            <a:off x="7822620" y="3886429"/>
            <a:ext cx="3073978" cy="1758037"/>
          </a:xfrm>
          <a:prstGeom prst="rect">
            <a:avLst/>
          </a:prstGeom>
        </p:spPr>
      </p:pic>
    </p:spTree>
    <p:extLst>
      <p:ext uri="{BB962C8B-B14F-4D97-AF65-F5344CB8AC3E}">
        <p14:creationId xmlns:p14="http://schemas.microsoft.com/office/powerpoint/2010/main" val="1147264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ADBA884-F4BA-48BB-B836-A716250AED44}"/>
              </a:ext>
            </a:extLst>
          </p:cNvPr>
          <p:cNvSpPr>
            <a:spLocks noGrp="1"/>
          </p:cNvSpPr>
          <p:nvPr>
            <p:ph idx="1"/>
          </p:nvPr>
        </p:nvSpPr>
        <p:spPr>
          <a:xfrm>
            <a:off x="2055787" y="2475295"/>
            <a:ext cx="8080425" cy="4012786"/>
          </a:xfrm>
        </p:spPr>
        <p:txBody>
          <a:bodyPr>
            <a:normAutofit/>
          </a:bodyPr>
          <a:lstStyle/>
          <a:p>
            <a:r>
              <a:rPr lang="de-DE" dirty="0" err="1"/>
              <a:t>SuS</a:t>
            </a:r>
            <a:r>
              <a:rPr lang="de-DE" dirty="0"/>
              <a:t>, die in der Erstsprache lesen gelernt haben, können die erworbene Lesefähigkeit auf die L2 übertragen bzw. für das Lesenlernen nutzen. </a:t>
            </a:r>
          </a:p>
          <a:p>
            <a:r>
              <a:rPr lang="de-DE" dirty="0"/>
              <a:t>Wer in der Zweitsprache von Anfang an lesen lernt, hat es besonders schwer, weil mündliche Sprachkompetenzen, Wortschatz und Grammatikkenntnisse im Deutschen kaum ausgebildet sind und somit den Leselernprozess behindern können.</a:t>
            </a:r>
          </a:p>
          <a:p>
            <a:pPr marL="0" indent="0">
              <a:buNone/>
            </a:pPr>
            <a:endParaRPr lang="de-DE" sz="1100" dirty="0"/>
          </a:p>
          <a:p>
            <a:pPr marL="0" indent="0">
              <a:buNone/>
            </a:pPr>
            <a:endParaRPr lang="de-DE" sz="1100" dirty="0"/>
          </a:p>
          <a:p>
            <a:endParaRPr lang="de-DE" dirty="0"/>
          </a:p>
        </p:txBody>
      </p:sp>
      <p:sp>
        <p:nvSpPr>
          <p:cNvPr id="3" name="Titel 2">
            <a:extLst>
              <a:ext uri="{FF2B5EF4-FFF2-40B4-BE49-F238E27FC236}">
                <a16:creationId xmlns:a16="http://schemas.microsoft.com/office/drawing/2014/main" id="{CB49A639-0D79-4D0C-9ABB-B2543F87F0AA}"/>
              </a:ext>
            </a:extLst>
          </p:cNvPr>
          <p:cNvSpPr>
            <a:spLocks noGrp="1"/>
          </p:cNvSpPr>
          <p:nvPr>
            <p:ph type="title"/>
          </p:nvPr>
        </p:nvSpPr>
        <p:spPr/>
        <p:txBody>
          <a:bodyPr>
            <a:normAutofit/>
          </a:bodyPr>
          <a:lstStyle/>
          <a:p>
            <a:r>
              <a:rPr lang="de-DE" altLang="de-DE" sz="3600" dirty="0"/>
              <a:t>Stolperstein Erstleseprozesse</a:t>
            </a:r>
            <a:endParaRPr lang="de-DE" sz="3600" dirty="0"/>
          </a:p>
        </p:txBody>
      </p:sp>
      <p:sp>
        <p:nvSpPr>
          <p:cNvPr id="5" name="Textfeld 4">
            <a:extLst>
              <a:ext uri="{FF2B5EF4-FFF2-40B4-BE49-F238E27FC236}">
                <a16:creationId xmlns:a16="http://schemas.microsoft.com/office/drawing/2014/main" id="{AF17881A-BB70-8C7A-79E7-CF9382465D0F}"/>
              </a:ext>
            </a:extLst>
          </p:cNvPr>
          <p:cNvSpPr txBox="1"/>
          <p:nvPr/>
        </p:nvSpPr>
        <p:spPr>
          <a:xfrm>
            <a:off x="1881351" y="6488081"/>
            <a:ext cx="8692055" cy="369332"/>
          </a:xfrm>
          <a:prstGeom prst="rect">
            <a:avLst/>
          </a:prstGeom>
          <a:noFill/>
        </p:spPr>
        <p:txBody>
          <a:bodyPr wrap="square">
            <a:spAutoFit/>
          </a:bodyPr>
          <a:lstStyle/>
          <a:p>
            <a:r>
              <a:rPr lang="de-DE" dirty="0"/>
              <a:t>v</a:t>
            </a:r>
            <a:r>
              <a:rPr lang="de-DE" sz="1800" dirty="0"/>
              <a:t>gl</a:t>
            </a:r>
            <a:r>
              <a:rPr lang="de-DE" dirty="0"/>
              <a:t>.: Rösch, </a:t>
            </a:r>
            <a:r>
              <a:rPr lang="de-DE" sz="1800" dirty="0"/>
              <a:t>Heidi (2011): Deutsch als Zweit- und Fremdsprache. Berlin</a:t>
            </a:r>
            <a:r>
              <a:rPr lang="de-DE" dirty="0"/>
              <a:t>, </a:t>
            </a:r>
            <a:r>
              <a:rPr lang="de-DE" sz="1800" dirty="0"/>
              <a:t>S. 191.</a:t>
            </a:r>
          </a:p>
        </p:txBody>
      </p:sp>
    </p:spTree>
    <p:extLst>
      <p:ext uri="{BB962C8B-B14F-4D97-AF65-F5344CB8AC3E}">
        <p14:creationId xmlns:p14="http://schemas.microsoft.com/office/powerpoint/2010/main" val="1746194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47485C-85BD-07D5-5F82-E3570F4DBA67}"/>
              </a:ext>
            </a:extLst>
          </p:cNvPr>
          <p:cNvSpPr>
            <a:spLocks noGrp="1"/>
          </p:cNvSpPr>
          <p:nvPr>
            <p:ph type="title" idx="4294967295"/>
          </p:nvPr>
        </p:nvSpPr>
        <p:spPr>
          <a:xfrm>
            <a:off x="861848" y="415104"/>
            <a:ext cx="9601200" cy="1303337"/>
          </a:xfrm>
        </p:spPr>
        <p:txBody>
          <a:bodyPr/>
          <a:lstStyle/>
          <a:p>
            <a:r>
              <a:rPr lang="de-DE" b="1" dirty="0">
                <a:solidFill>
                  <a:srgbClr val="0070C0"/>
                </a:solidFill>
              </a:rPr>
              <a:t>Trittsteine</a:t>
            </a:r>
          </a:p>
        </p:txBody>
      </p:sp>
      <p:sp>
        <p:nvSpPr>
          <p:cNvPr id="7" name="Inhaltsplatzhalter 6">
            <a:extLst>
              <a:ext uri="{FF2B5EF4-FFF2-40B4-BE49-F238E27FC236}">
                <a16:creationId xmlns:a16="http://schemas.microsoft.com/office/drawing/2014/main" id="{7D10F9E8-D25C-B500-AE5C-6BE7F27D0EE3}"/>
              </a:ext>
            </a:extLst>
          </p:cNvPr>
          <p:cNvSpPr>
            <a:spLocks noGrp="1"/>
          </p:cNvSpPr>
          <p:nvPr>
            <p:ph idx="4294967295"/>
          </p:nvPr>
        </p:nvSpPr>
        <p:spPr>
          <a:xfrm>
            <a:off x="1295400" y="2336746"/>
            <a:ext cx="9601200" cy="4736716"/>
          </a:xfrm>
        </p:spPr>
        <p:txBody>
          <a:bodyPr>
            <a:normAutofit/>
          </a:bodyPr>
          <a:lstStyle/>
          <a:p>
            <a:r>
              <a:rPr lang="de-DE" b="1" dirty="0"/>
              <a:t>Voraussetzungen schaffen: </a:t>
            </a:r>
            <a:r>
              <a:rPr lang="de-DE" dirty="0"/>
              <a:t>klare Routinen</a:t>
            </a:r>
          </a:p>
          <a:p>
            <a:r>
              <a:rPr lang="de-DE" b="1" dirty="0"/>
              <a:t>Wortschatz aktivieren und angereichert neuen Wortschatz einführen:</a:t>
            </a:r>
            <a:endParaRPr lang="de-DE" dirty="0"/>
          </a:p>
          <a:p>
            <a:pPr lvl="1">
              <a:buFont typeface="Arial" panose="020B0604020202020204" pitchFamily="34" charset="0"/>
              <a:buChar char="•"/>
            </a:pPr>
            <a:r>
              <a:rPr lang="de-DE" dirty="0"/>
              <a:t>Bilder, Gesten, Synonyme, Antonyme, Alltagskontexte</a:t>
            </a:r>
          </a:p>
          <a:p>
            <a:pPr lvl="1">
              <a:buFont typeface="Arial" panose="020B0604020202020204" pitchFamily="34" charset="0"/>
              <a:buChar char="•"/>
            </a:pPr>
            <a:r>
              <a:rPr lang="de-DE" dirty="0"/>
              <a:t>Wortschatzkarten mit Bild und Wort, wiederkehrende Nutzung im Kontext</a:t>
            </a:r>
          </a:p>
          <a:p>
            <a:r>
              <a:rPr lang="de-DE" b="1" dirty="0"/>
              <a:t>Phonologische Bewusstheit stärken:  </a:t>
            </a:r>
          </a:p>
          <a:p>
            <a:pPr marL="0" indent="0">
              <a:buNone/>
            </a:pPr>
            <a:r>
              <a:rPr lang="de-DE" sz="2000" b="1" dirty="0"/>
              <a:t>	</a:t>
            </a:r>
            <a:r>
              <a:rPr lang="de-DE" sz="2000" dirty="0"/>
              <a:t>regelmäßige kurze Übungen zu Lauten, Reimen, Silben, Anlauten</a:t>
            </a:r>
            <a:endParaRPr lang="de-DE" dirty="0"/>
          </a:p>
          <a:p>
            <a:endParaRPr lang="de-DE" dirty="0"/>
          </a:p>
          <a:p>
            <a:endParaRPr lang="de-DE" dirty="0"/>
          </a:p>
        </p:txBody>
      </p:sp>
    </p:spTree>
    <p:extLst>
      <p:ext uri="{BB962C8B-B14F-4D97-AF65-F5344CB8AC3E}">
        <p14:creationId xmlns:p14="http://schemas.microsoft.com/office/powerpoint/2010/main" val="3835672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30015" y="1825625"/>
            <a:ext cx="9879724" cy="4351338"/>
          </a:xfrm>
        </p:spPr>
        <p:txBody>
          <a:bodyPr vert="horz" lIns="91440" tIns="45720" rIns="91440" bIns="45720" rtlCol="0">
            <a:noAutofit/>
          </a:bodyPr>
          <a:lstStyle/>
          <a:p>
            <a:pPr marL="0" indent="0">
              <a:buNone/>
            </a:pPr>
            <a:r>
              <a:rPr lang="en-US" sz="2400" dirty="0" err="1"/>
              <a:t>Typischerweise</a:t>
            </a:r>
            <a:r>
              <a:rPr lang="en-US" sz="2400" dirty="0"/>
              <a:t> </a:t>
            </a:r>
            <a:r>
              <a:rPr lang="en-US" sz="2400" dirty="0" err="1"/>
              <a:t>lesen</a:t>
            </a:r>
            <a:r>
              <a:rPr lang="en-US" sz="2400" dirty="0"/>
              <a:t> </a:t>
            </a:r>
            <a:r>
              <a:rPr lang="en-US" sz="2400" dirty="0" err="1"/>
              <a:t>DaZ-SuS</a:t>
            </a:r>
            <a:r>
              <a:rPr lang="en-US" sz="2400" dirty="0"/>
              <a:t> </a:t>
            </a:r>
            <a:r>
              <a:rPr lang="en-US" sz="2400" dirty="0" err="1"/>
              <a:t>langsamer</a:t>
            </a:r>
            <a:r>
              <a:rPr lang="en-US" sz="2400" dirty="0"/>
              <a:t>, </a:t>
            </a:r>
            <a:r>
              <a:rPr lang="en-US" sz="2400" dirty="0" err="1"/>
              <a:t>ihre</a:t>
            </a:r>
            <a:r>
              <a:rPr lang="en-US" sz="2400" dirty="0"/>
              <a:t> </a:t>
            </a:r>
            <a:r>
              <a:rPr lang="en-US" sz="2400" dirty="0" err="1"/>
              <a:t>Lesezeitspanne</a:t>
            </a:r>
            <a:r>
              <a:rPr lang="en-US" sz="2400" dirty="0"/>
              <a:t> </a:t>
            </a:r>
            <a:r>
              <a:rPr lang="en-US" sz="2400" dirty="0" err="1"/>
              <a:t>ist</a:t>
            </a:r>
            <a:r>
              <a:rPr lang="en-US" sz="2400" dirty="0"/>
              <a:t> </a:t>
            </a:r>
            <a:r>
              <a:rPr lang="en-US" sz="2400" dirty="0" err="1"/>
              <a:t>kürzer</a:t>
            </a:r>
            <a:r>
              <a:rPr lang="en-US" sz="2400" dirty="0"/>
              <a:t>, </a:t>
            </a:r>
            <a:r>
              <a:rPr lang="en-US" sz="2400" dirty="0" err="1"/>
              <a:t>ihre</a:t>
            </a:r>
            <a:r>
              <a:rPr lang="en-US" sz="2400" dirty="0"/>
              <a:t> </a:t>
            </a:r>
            <a:r>
              <a:rPr lang="en-US" sz="2400" dirty="0" err="1"/>
              <a:t>Augen</a:t>
            </a:r>
            <a:r>
              <a:rPr lang="en-US" sz="2400" dirty="0"/>
              <a:t> </a:t>
            </a:r>
            <a:r>
              <a:rPr lang="en-US" sz="2400" dirty="0" err="1"/>
              <a:t>machen</a:t>
            </a:r>
            <a:r>
              <a:rPr lang="en-US" sz="2400" dirty="0"/>
              <a:t> </a:t>
            </a:r>
            <a:r>
              <a:rPr lang="en-US" sz="2400" dirty="0" err="1"/>
              <a:t>häufigere</a:t>
            </a:r>
            <a:r>
              <a:rPr lang="en-US" sz="2400" dirty="0"/>
              <a:t> und </a:t>
            </a:r>
            <a:r>
              <a:rPr lang="en-US" sz="2400" dirty="0" err="1"/>
              <a:t>kürzere</a:t>
            </a:r>
            <a:r>
              <a:rPr lang="en-US" sz="2400" dirty="0"/>
              <a:t> </a:t>
            </a:r>
            <a:r>
              <a:rPr lang="en-US" sz="2400" dirty="0" err="1"/>
              <a:t>Sprünge</a:t>
            </a:r>
            <a:r>
              <a:rPr lang="en-US" sz="2400" dirty="0"/>
              <a:t> und die </a:t>
            </a:r>
            <a:r>
              <a:rPr lang="en-US" sz="2400" dirty="0" err="1"/>
              <a:t>Fixationen</a:t>
            </a:r>
            <a:r>
              <a:rPr lang="en-US" sz="2400" dirty="0"/>
              <a:t> </a:t>
            </a:r>
            <a:r>
              <a:rPr lang="en-US" sz="2400" dirty="0" err="1"/>
              <a:t>dauern</a:t>
            </a:r>
            <a:r>
              <a:rPr lang="en-US" sz="2400" dirty="0"/>
              <a:t> </a:t>
            </a:r>
            <a:r>
              <a:rPr lang="en-US" sz="2400" dirty="0" err="1"/>
              <a:t>länger</a:t>
            </a:r>
            <a:r>
              <a:rPr lang="en-US" sz="2400" dirty="0"/>
              <a:t> </a:t>
            </a:r>
            <a:r>
              <a:rPr lang="en-US" sz="2400" dirty="0" err="1"/>
              <a:t>als</a:t>
            </a:r>
            <a:r>
              <a:rPr lang="en-US" sz="2400" dirty="0"/>
              <a:t> </a:t>
            </a:r>
            <a:r>
              <a:rPr lang="en-US" sz="2400" dirty="0" err="1"/>
              <a:t>bei</a:t>
            </a:r>
            <a:r>
              <a:rPr lang="en-US" sz="2400" dirty="0"/>
              <a:t> </a:t>
            </a:r>
            <a:r>
              <a:rPr lang="en-US" sz="2400" dirty="0" err="1"/>
              <a:t>DaM</a:t>
            </a:r>
            <a:r>
              <a:rPr lang="en-US" sz="2400" dirty="0"/>
              <a:t>- </a:t>
            </a:r>
            <a:r>
              <a:rPr lang="en-US" sz="2400" dirty="0" err="1"/>
              <a:t>SuS</a:t>
            </a:r>
            <a:r>
              <a:rPr lang="en-US" sz="2400" dirty="0"/>
              <a:t>.</a:t>
            </a:r>
          </a:p>
          <a:p>
            <a:endParaRPr lang="en-US" sz="2400" dirty="0"/>
          </a:p>
          <a:p>
            <a:pPr marL="0" indent="0">
              <a:buNone/>
            </a:pPr>
            <a:endParaRPr lang="en-US" sz="2400" dirty="0"/>
          </a:p>
        </p:txBody>
      </p:sp>
      <p:sp>
        <p:nvSpPr>
          <p:cNvPr id="3" name="Titel 2"/>
          <p:cNvSpPr>
            <a:spLocks noGrp="1"/>
          </p:cNvSpPr>
          <p:nvPr>
            <p:ph type="title"/>
          </p:nvPr>
        </p:nvSpPr>
        <p:spPr>
          <a:xfrm>
            <a:off x="2152650" y="365126"/>
            <a:ext cx="7886700" cy="1325563"/>
          </a:xfrm>
        </p:spPr>
        <p:txBody>
          <a:bodyPr vert="horz" lIns="91440" tIns="45720" rIns="91440" bIns="45720" rtlCol="0" anchor="ctr">
            <a:normAutofit/>
          </a:bodyPr>
          <a:lstStyle/>
          <a:p>
            <a:r>
              <a:rPr lang="en-US" sz="3600" dirty="0">
                <a:latin typeface="+mj-lt"/>
                <a:cs typeface="+mj-cs"/>
              </a:rPr>
              <a:t>Stolperstein </a:t>
            </a:r>
            <a:r>
              <a:rPr lang="en-US" sz="3600" dirty="0" err="1">
                <a:latin typeface="+mj-lt"/>
                <a:cs typeface="+mj-cs"/>
              </a:rPr>
              <a:t>Lesetempo</a:t>
            </a:r>
            <a:endParaRPr lang="en-US" sz="3600" dirty="0">
              <a:latin typeface="+mj-lt"/>
              <a:cs typeface="+mj-cs"/>
            </a:endParaRPr>
          </a:p>
        </p:txBody>
      </p:sp>
      <p:sp>
        <p:nvSpPr>
          <p:cNvPr id="4" name="Ellipse 3">
            <a:extLst>
              <a:ext uri="{FF2B5EF4-FFF2-40B4-BE49-F238E27FC236}">
                <a16:creationId xmlns:a16="http://schemas.microsoft.com/office/drawing/2014/main" id="{B66FB5C2-D6EA-EB0A-3939-3A530EB3A595}"/>
              </a:ext>
            </a:extLst>
          </p:cNvPr>
          <p:cNvSpPr/>
          <p:nvPr/>
        </p:nvSpPr>
        <p:spPr>
          <a:xfrm>
            <a:off x="4282967" y="3867807"/>
            <a:ext cx="3373820" cy="1681656"/>
          </a:xfrm>
          <a:prstGeom prst="ellipse">
            <a:avLst/>
          </a:prstGeom>
          <a:solidFill>
            <a:srgbClr val="C5D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Welche</a:t>
            </a:r>
            <a:r>
              <a:rPr lang="en-US" sz="2400" dirty="0">
                <a:solidFill>
                  <a:schemeClr val="tx1"/>
                </a:solidFill>
              </a:rPr>
              <a:t> </a:t>
            </a:r>
            <a:r>
              <a:rPr lang="en-US" sz="2400" dirty="0" err="1">
                <a:solidFill>
                  <a:schemeClr val="tx1"/>
                </a:solidFill>
              </a:rPr>
              <a:t>Ursachen</a:t>
            </a:r>
            <a:r>
              <a:rPr lang="en-US" sz="2400" dirty="0">
                <a:solidFill>
                  <a:schemeClr val="tx1"/>
                </a:solidFill>
              </a:rPr>
              <a:t> </a:t>
            </a:r>
            <a:r>
              <a:rPr lang="en-US" sz="2400" dirty="0" err="1">
                <a:solidFill>
                  <a:schemeClr val="tx1"/>
                </a:solidFill>
              </a:rPr>
              <a:t>vermuten</a:t>
            </a:r>
            <a:r>
              <a:rPr lang="en-US" sz="2400" dirty="0">
                <a:solidFill>
                  <a:schemeClr val="tx1"/>
                </a:solidFill>
              </a:rPr>
              <a:t> Sie?</a:t>
            </a:r>
          </a:p>
          <a:p>
            <a:pPr algn="ctr"/>
            <a:endParaRPr lang="de-DE" dirty="0"/>
          </a:p>
        </p:txBody>
      </p:sp>
    </p:spTree>
    <p:extLst>
      <p:ext uri="{BB962C8B-B14F-4D97-AF65-F5344CB8AC3E}">
        <p14:creationId xmlns:p14="http://schemas.microsoft.com/office/powerpoint/2010/main" val="3262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55006" y="1738859"/>
            <a:ext cx="8688142" cy="4347148"/>
          </a:xfrm>
        </p:spPr>
        <p:txBody>
          <a:bodyPr>
            <a:normAutofit fontScale="85000" lnSpcReduction="10000"/>
          </a:bodyPr>
          <a:lstStyle/>
          <a:p>
            <a:pPr>
              <a:buFont typeface="Wingdings" panose="05000000000000000000" pitchFamily="2" charset="2"/>
              <a:buChar char="Ø"/>
            </a:pPr>
            <a:r>
              <a:rPr lang="de-DE" dirty="0"/>
              <a:t>Für DaZ-Lernende in der Basisstufe ist die Aussage, dass man mindestens 100 Wörter pro Minute lesen muss, um einen Text verstehen zu können nicht sinnvoll. (Wie für Grundschülerinnen und –</a:t>
            </a:r>
            <a:r>
              <a:rPr lang="de-DE" dirty="0" err="1"/>
              <a:t>schüler</a:t>
            </a:r>
            <a:r>
              <a:rPr lang="de-DE" dirty="0"/>
              <a:t> im Allgemeinen auch nicht.)</a:t>
            </a:r>
          </a:p>
          <a:p>
            <a:r>
              <a:rPr lang="de-DE" dirty="0"/>
              <a:t>Wortschatz und Grammatik: Begriffe/Strukturen fehlen, daher ist langsameres, gründliches Lesen oft besser für die Kohärenzbildung.</a:t>
            </a:r>
          </a:p>
          <a:p>
            <a:r>
              <a:rPr lang="de-DE" dirty="0"/>
              <a:t>Vorwissen und Textstruktur: Kohärenzerfassung braucht Verständnis des Textaufbaus, nicht nur der Geschwindigkeit.</a:t>
            </a:r>
          </a:p>
          <a:p>
            <a:r>
              <a:rPr lang="de-DE" dirty="0"/>
              <a:t>Lesen als Lernprozess: vorrangiges Ziel sind das Textverstehen und das Erkennen des Sinnzusammenhangs; die Geschwindigkeit kommt mit der Übung.</a:t>
            </a:r>
          </a:p>
          <a:p>
            <a:r>
              <a:rPr lang="de-DE" dirty="0">
                <a:solidFill>
                  <a:schemeClr val="tx1"/>
                </a:solidFill>
              </a:rPr>
              <a:t>Längerfristiges Lesetraining, das zu einem angemessenen Lesetempo führt!</a:t>
            </a:r>
          </a:p>
          <a:p>
            <a:endParaRPr lang="de-DE" dirty="0"/>
          </a:p>
          <a:p>
            <a:pPr marL="0" indent="0" algn="ctr">
              <a:buNone/>
            </a:pPr>
            <a:r>
              <a:rPr lang="de-DE" b="1" dirty="0"/>
              <a:t>Haben Sie Geduld mit Ihren Leselernenden!</a:t>
            </a:r>
          </a:p>
          <a:p>
            <a:pPr>
              <a:buFont typeface="Arial" panose="020B0604020202020204" pitchFamily="34" charset="0"/>
              <a:buChar char="•"/>
            </a:pPr>
            <a:endParaRPr lang="de-DE" dirty="0"/>
          </a:p>
          <a:p>
            <a:endParaRPr lang="de-DE" dirty="0"/>
          </a:p>
          <a:p>
            <a:endParaRPr lang="de-DE" dirty="0"/>
          </a:p>
        </p:txBody>
      </p:sp>
      <p:sp>
        <p:nvSpPr>
          <p:cNvPr id="3" name="Titel 2"/>
          <p:cNvSpPr>
            <a:spLocks noGrp="1"/>
          </p:cNvSpPr>
          <p:nvPr>
            <p:ph type="title"/>
          </p:nvPr>
        </p:nvSpPr>
        <p:spPr>
          <a:xfrm>
            <a:off x="2136813" y="683171"/>
            <a:ext cx="7920000" cy="874253"/>
          </a:xfrm>
        </p:spPr>
        <p:txBody>
          <a:bodyPr>
            <a:normAutofit/>
          </a:bodyPr>
          <a:lstStyle/>
          <a:p>
            <a:r>
              <a:rPr lang="de-DE" sz="3600" b="1" dirty="0">
                <a:solidFill>
                  <a:srgbClr val="0070C0"/>
                </a:solidFill>
              </a:rPr>
              <a:t>Trittsteine</a:t>
            </a:r>
          </a:p>
        </p:txBody>
      </p:sp>
      <p:sp>
        <p:nvSpPr>
          <p:cNvPr id="7" name="Textfeld 6">
            <a:extLst>
              <a:ext uri="{FF2B5EF4-FFF2-40B4-BE49-F238E27FC236}">
                <a16:creationId xmlns:a16="http://schemas.microsoft.com/office/drawing/2014/main" id="{781F1DAD-D0BF-ECDC-2684-21B8F1502838}"/>
              </a:ext>
            </a:extLst>
          </p:cNvPr>
          <p:cNvSpPr txBox="1"/>
          <p:nvPr/>
        </p:nvSpPr>
        <p:spPr>
          <a:xfrm>
            <a:off x="1459611" y="6393086"/>
            <a:ext cx="9061244" cy="307777"/>
          </a:xfrm>
          <a:prstGeom prst="rect">
            <a:avLst/>
          </a:prstGeom>
          <a:noFill/>
        </p:spPr>
        <p:txBody>
          <a:bodyPr wrap="square" rtlCol="0">
            <a:spAutoFit/>
          </a:bodyPr>
          <a:lstStyle/>
          <a:p>
            <a:r>
              <a:rPr lang="de-DE" sz="1400" dirty="0"/>
              <a:t>in Anlehnung an: Neugebauer, Claudia u. Nodari, Claudio (2012). Förderung der Schulsprache in allen Fächern. Bern, S.37. </a:t>
            </a:r>
          </a:p>
        </p:txBody>
      </p:sp>
    </p:spTree>
    <p:extLst>
      <p:ext uri="{BB962C8B-B14F-4D97-AF65-F5344CB8AC3E}">
        <p14:creationId xmlns:p14="http://schemas.microsoft.com/office/powerpoint/2010/main" val="411066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Unser Ziel für heute:</a:t>
            </a:r>
          </a:p>
        </p:txBody>
      </p:sp>
      <p:sp>
        <p:nvSpPr>
          <p:cNvPr id="3" name="Inhaltsplatzhalter 2"/>
          <p:cNvSpPr>
            <a:spLocks noGrp="1"/>
          </p:cNvSpPr>
          <p:nvPr>
            <p:ph idx="1"/>
          </p:nvPr>
        </p:nvSpPr>
        <p:spPr/>
        <p:txBody>
          <a:bodyPr>
            <a:normAutofit/>
          </a:bodyPr>
          <a:lstStyle/>
          <a:p>
            <a:r>
              <a:rPr lang="de-DE" dirty="0">
                <a:solidFill>
                  <a:schemeClr val="tx1"/>
                </a:solidFill>
                <a:latin typeface="Lucida Grande"/>
                <a:ea typeface="Lucida Grande"/>
                <a:cs typeface="Lucida Grande"/>
                <a:sym typeface="Lucida Grande"/>
              </a:rPr>
              <a:t>den Kompetenzbereich des Lesens in der Zweitsprache durchdringen</a:t>
            </a:r>
          </a:p>
          <a:p>
            <a:r>
              <a:rPr lang="de-DE" dirty="0">
                <a:solidFill>
                  <a:schemeClr val="tx1"/>
                </a:solidFill>
                <a:latin typeface="Lucida Grande"/>
                <a:sym typeface="Lucida Grande"/>
              </a:rPr>
              <a:t>aus Stolpersteinen des Lesens in der Zweitsprache Trittsteine bauen</a:t>
            </a:r>
          </a:p>
          <a:p>
            <a:r>
              <a:rPr lang="de-DE" dirty="0">
                <a:solidFill>
                  <a:schemeClr val="tx1"/>
                </a:solidFill>
                <a:latin typeface="Lucida Grande"/>
                <a:sym typeface="Lucida Grande"/>
              </a:rPr>
              <a:t>Lesestrategien nutzen</a:t>
            </a:r>
          </a:p>
          <a:p>
            <a:r>
              <a:rPr lang="de-DE" dirty="0">
                <a:solidFill>
                  <a:schemeClr val="tx1"/>
                </a:solidFill>
                <a:latin typeface="Lucida Grande"/>
                <a:sym typeface="Lucida Grande"/>
              </a:rPr>
              <a:t>Texte didaktisieren</a:t>
            </a:r>
          </a:p>
          <a:p>
            <a:endParaRPr lang="de-DE" dirty="0">
              <a:solidFill>
                <a:schemeClr val="tx1"/>
              </a:solidFill>
            </a:endParaRPr>
          </a:p>
          <a:p>
            <a:endParaRPr lang="de-DE" dirty="0"/>
          </a:p>
        </p:txBody>
      </p:sp>
    </p:spTree>
    <p:extLst>
      <p:ext uri="{BB962C8B-B14F-4D97-AF65-F5344CB8AC3E}">
        <p14:creationId xmlns:p14="http://schemas.microsoft.com/office/powerpoint/2010/main" val="3010510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76323" y="839286"/>
            <a:ext cx="7818711" cy="994172"/>
          </a:xfrm>
        </p:spPr>
        <p:txBody>
          <a:bodyPr vert="horz" lIns="91440" tIns="45720" rIns="91440" bIns="45720" rtlCol="0" anchor="ctr">
            <a:noAutofit/>
          </a:bodyPr>
          <a:lstStyle/>
          <a:p>
            <a:r>
              <a:rPr lang="en-US" sz="3600" dirty="0"/>
              <a:t>Stolperstein </a:t>
            </a:r>
            <a:r>
              <a:rPr lang="en-US" sz="3600" dirty="0" err="1"/>
              <a:t>Aufgabenstellungen</a:t>
            </a:r>
            <a:endParaRPr lang="en-US" sz="3600" dirty="0"/>
          </a:p>
        </p:txBody>
      </p:sp>
      <p:sp>
        <p:nvSpPr>
          <p:cNvPr id="2" name="Inhaltsplatzhalter 1"/>
          <p:cNvSpPr>
            <a:spLocks noGrp="1"/>
          </p:cNvSpPr>
          <p:nvPr>
            <p:ph idx="1"/>
          </p:nvPr>
        </p:nvSpPr>
        <p:spPr>
          <a:xfrm>
            <a:off x="1439918" y="1869647"/>
            <a:ext cx="9480330" cy="4416295"/>
          </a:xfrm>
        </p:spPr>
        <p:txBody>
          <a:bodyPr vert="horz" lIns="91440" tIns="45720" rIns="91440" bIns="45720" rtlCol="0" anchor="ctr">
            <a:normAutofit/>
          </a:bodyPr>
          <a:lstStyle/>
          <a:p>
            <a:pPr marL="0" indent="0">
              <a:buNone/>
            </a:pPr>
            <a:r>
              <a:rPr lang="en-US" sz="2400" b="1" dirty="0" err="1"/>
              <a:t>Problematische</a:t>
            </a:r>
            <a:r>
              <a:rPr lang="en-US" sz="2400" b="1" dirty="0"/>
              <a:t> </a:t>
            </a:r>
            <a:r>
              <a:rPr lang="en-US" sz="2400" b="1" dirty="0" err="1"/>
              <a:t>Aufgabenstellung</a:t>
            </a:r>
            <a:r>
              <a:rPr lang="en-US" sz="2400" b="1" dirty="0"/>
              <a:t> </a:t>
            </a:r>
            <a:r>
              <a:rPr lang="en-US" sz="2400" b="1" dirty="0" err="1"/>
              <a:t>im</a:t>
            </a:r>
            <a:r>
              <a:rPr lang="en-US" sz="2400" b="1" dirty="0"/>
              <a:t> </a:t>
            </a:r>
            <a:r>
              <a:rPr lang="en-US" sz="2400" b="1" dirty="0" err="1"/>
              <a:t>Bereich</a:t>
            </a:r>
            <a:r>
              <a:rPr lang="en-US" sz="2400" b="1" dirty="0"/>
              <a:t> </a:t>
            </a:r>
            <a:r>
              <a:rPr lang="en-US" sz="2400" b="1" dirty="0" err="1"/>
              <a:t>Lesen</a:t>
            </a:r>
            <a:endParaRPr lang="en-US" sz="2400" dirty="0"/>
          </a:p>
          <a:p>
            <a:r>
              <a:rPr lang="en-US" sz="2000" dirty="0"/>
              <a:t>nicht auf </a:t>
            </a:r>
            <a:r>
              <a:rPr lang="en-US" sz="2000" dirty="0" err="1"/>
              <a:t>Lernerniveau</a:t>
            </a:r>
            <a:r>
              <a:rPr lang="en-US" sz="2000" dirty="0"/>
              <a:t> </a:t>
            </a:r>
            <a:r>
              <a:rPr lang="en-US" sz="2000" dirty="0" err="1"/>
              <a:t>angepasst</a:t>
            </a:r>
            <a:endParaRPr lang="en-US" sz="2000" dirty="0"/>
          </a:p>
          <a:p>
            <a:r>
              <a:rPr lang="en-US" sz="2000" dirty="0" err="1"/>
              <a:t>Fokussierung</a:t>
            </a:r>
            <a:r>
              <a:rPr lang="en-US" sz="2000" dirty="0"/>
              <a:t> auf </a:t>
            </a:r>
            <a:r>
              <a:rPr lang="en-US" sz="2000" dirty="0" err="1"/>
              <a:t>unbekannte</a:t>
            </a:r>
            <a:r>
              <a:rPr lang="en-US" sz="2000" dirty="0"/>
              <a:t> </a:t>
            </a:r>
            <a:r>
              <a:rPr lang="en-US" sz="2000" dirty="0" err="1"/>
              <a:t>Wörter</a:t>
            </a:r>
            <a:r>
              <a:rPr lang="en-US" sz="2000" dirty="0"/>
              <a:t> (z. B.: </a:t>
            </a:r>
            <a:r>
              <a:rPr lang="en-US" sz="2000" dirty="0" err="1"/>
              <a:t>Unterstreiche</a:t>
            </a:r>
            <a:r>
              <a:rPr lang="en-US" sz="2000" dirty="0"/>
              <a:t> alle </a:t>
            </a:r>
            <a:r>
              <a:rPr lang="en-US" sz="2000" dirty="0" err="1"/>
              <a:t>unbekannten</a:t>
            </a:r>
            <a:r>
              <a:rPr lang="en-US" sz="2000" dirty="0"/>
              <a:t> </a:t>
            </a:r>
            <a:r>
              <a:rPr lang="en-US" sz="2000" dirty="0" err="1"/>
              <a:t>Wörter</a:t>
            </a:r>
            <a:r>
              <a:rPr lang="en-US" sz="2000" dirty="0"/>
              <a:t>.)</a:t>
            </a:r>
          </a:p>
          <a:p>
            <a:r>
              <a:rPr lang="en-US" sz="2000" dirty="0" err="1"/>
              <a:t>fehlende</a:t>
            </a:r>
            <a:r>
              <a:rPr lang="en-US" sz="2000" dirty="0"/>
              <a:t> </a:t>
            </a:r>
            <a:r>
              <a:rPr lang="en-US" sz="2000" dirty="0" err="1"/>
              <a:t>unterstützende</a:t>
            </a:r>
            <a:r>
              <a:rPr lang="en-US" sz="2000" dirty="0"/>
              <a:t> </a:t>
            </a:r>
            <a:r>
              <a:rPr lang="en-US" sz="2000" dirty="0" err="1"/>
              <a:t>Aufträge</a:t>
            </a:r>
            <a:r>
              <a:rPr lang="en-US" sz="2000" dirty="0"/>
              <a:t> VOR dem Lesen, z. B.  </a:t>
            </a:r>
            <a:r>
              <a:rPr lang="en-US" sz="2000" dirty="0" err="1"/>
              <a:t>Vorwissen</a:t>
            </a:r>
            <a:r>
              <a:rPr lang="en-US" sz="2000" dirty="0"/>
              <a:t> </a:t>
            </a:r>
            <a:r>
              <a:rPr lang="en-US" sz="2000" dirty="0" err="1"/>
              <a:t>aktivieren</a:t>
            </a:r>
            <a:r>
              <a:rPr lang="en-US" sz="2000" dirty="0"/>
              <a:t>, </a:t>
            </a:r>
            <a:r>
              <a:rPr lang="en-US" sz="2000" dirty="0" err="1"/>
              <a:t>Einstimmung</a:t>
            </a:r>
            <a:r>
              <a:rPr lang="en-US" sz="2000" dirty="0"/>
              <a:t> auf den Text</a:t>
            </a:r>
          </a:p>
          <a:p>
            <a:r>
              <a:rPr lang="en-US" sz="2000" dirty="0" err="1"/>
              <a:t>fehlende</a:t>
            </a:r>
            <a:r>
              <a:rPr lang="en-US" sz="2000" dirty="0"/>
              <a:t> </a:t>
            </a:r>
            <a:r>
              <a:rPr lang="en-US" sz="2000" dirty="0" err="1"/>
              <a:t>Anschlusskommunikation</a:t>
            </a:r>
            <a:r>
              <a:rPr lang="en-US" sz="2000" dirty="0"/>
              <a:t> </a:t>
            </a:r>
            <a:r>
              <a:rPr lang="en-US" sz="2000" dirty="0" err="1"/>
              <a:t>zur</a:t>
            </a:r>
            <a:r>
              <a:rPr lang="en-US" sz="2000" dirty="0"/>
              <a:t> </a:t>
            </a:r>
            <a:r>
              <a:rPr lang="en-US" sz="2000" dirty="0" err="1"/>
              <a:t>Sicherung</a:t>
            </a:r>
            <a:r>
              <a:rPr lang="en-US" sz="2000" dirty="0"/>
              <a:t> des </a:t>
            </a:r>
            <a:r>
              <a:rPr lang="en-US" sz="2000" dirty="0" err="1"/>
              <a:t>Verständnisses</a:t>
            </a:r>
            <a:r>
              <a:rPr lang="en-US" sz="2000" dirty="0"/>
              <a:t> </a:t>
            </a:r>
            <a:r>
              <a:rPr lang="en-US" sz="2000" dirty="0" err="1"/>
              <a:t>nach</a:t>
            </a:r>
            <a:r>
              <a:rPr lang="en-US" sz="2000" dirty="0"/>
              <a:t> dem Lesen</a:t>
            </a:r>
          </a:p>
          <a:p>
            <a:pPr marL="0" indent="0">
              <a:buNone/>
            </a:pPr>
            <a:endParaRPr lang="en-US" sz="1500" dirty="0"/>
          </a:p>
          <a:p>
            <a:pPr marL="0"/>
            <a:endParaRPr lang="en-US" sz="1500" dirty="0"/>
          </a:p>
        </p:txBody>
      </p:sp>
      <p:sp>
        <p:nvSpPr>
          <p:cNvPr id="4" name="Textfeld 3">
            <a:extLst>
              <a:ext uri="{FF2B5EF4-FFF2-40B4-BE49-F238E27FC236}">
                <a16:creationId xmlns:a16="http://schemas.microsoft.com/office/drawing/2014/main" id="{8598B58F-2172-DE0B-B12D-EDB56F4BD0E8}"/>
              </a:ext>
            </a:extLst>
          </p:cNvPr>
          <p:cNvSpPr txBox="1"/>
          <p:nvPr/>
        </p:nvSpPr>
        <p:spPr>
          <a:xfrm>
            <a:off x="1459611" y="6393086"/>
            <a:ext cx="9061244" cy="307777"/>
          </a:xfrm>
          <a:prstGeom prst="rect">
            <a:avLst/>
          </a:prstGeom>
          <a:noFill/>
        </p:spPr>
        <p:txBody>
          <a:bodyPr wrap="square" rtlCol="0">
            <a:spAutoFit/>
          </a:bodyPr>
          <a:lstStyle/>
          <a:p>
            <a:r>
              <a:rPr lang="de-DE" sz="1400" dirty="0"/>
              <a:t>in Anlehnung an: Neugebauer, Claudia u. Nodari, Claudio (2012). Förderung der Schulsprache in allen Fächern. Bern, S.37. </a:t>
            </a:r>
          </a:p>
        </p:txBody>
      </p:sp>
    </p:spTree>
    <p:extLst>
      <p:ext uri="{BB962C8B-B14F-4D97-AF65-F5344CB8AC3E}">
        <p14:creationId xmlns:p14="http://schemas.microsoft.com/office/powerpoint/2010/main" val="3822582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1807780" y="1341437"/>
            <a:ext cx="8758238" cy="4525963"/>
          </a:xfrm>
        </p:spPr>
        <p:txBody>
          <a:bodyPr>
            <a:noAutofit/>
          </a:bodyPr>
          <a:lstStyle/>
          <a:p>
            <a:pPr marL="0" indent="0">
              <a:buNone/>
            </a:pPr>
            <a:r>
              <a:rPr lang="de-DE" sz="1800" b="1" dirty="0">
                <a:solidFill>
                  <a:schemeClr val="tx1"/>
                </a:solidFill>
              </a:rPr>
              <a:t>Kenntnisse des Sprachsystems, Weltwissen,  Kontextwissen und/oder Textsortenwissen fehlen:</a:t>
            </a:r>
          </a:p>
          <a:p>
            <a:pPr>
              <a:spcBef>
                <a:spcPts val="600"/>
              </a:spcBef>
            </a:pPr>
            <a:r>
              <a:rPr lang="de-DE" sz="1800" dirty="0">
                <a:solidFill>
                  <a:schemeClr val="tx1"/>
                </a:solidFill>
              </a:rPr>
              <a:t>Mit unterstützenden Aufträgen auf das Lesen vorbereiten.</a:t>
            </a:r>
          </a:p>
          <a:p>
            <a:pPr>
              <a:spcBef>
                <a:spcPts val="600"/>
              </a:spcBef>
            </a:pPr>
            <a:endParaRPr lang="de-DE" sz="1800" dirty="0">
              <a:solidFill>
                <a:schemeClr val="tx1"/>
              </a:solidFill>
            </a:endParaRPr>
          </a:p>
          <a:p>
            <a:pPr marL="0" indent="0">
              <a:buNone/>
            </a:pPr>
            <a:r>
              <a:rPr lang="de-DE" sz="1800" b="1" dirty="0">
                <a:solidFill>
                  <a:schemeClr val="tx1"/>
                </a:solidFill>
              </a:rPr>
              <a:t>schwer verständliche oder auf sprachliche Defizite ausgerichtete Aufgabenstellungen:</a:t>
            </a:r>
          </a:p>
          <a:p>
            <a:r>
              <a:rPr lang="de-DE" sz="1800" dirty="0">
                <a:solidFill>
                  <a:schemeClr val="tx1"/>
                </a:solidFill>
              </a:rPr>
              <a:t>Aufgabenstellungen kritisch hinterfragen und ggf. umformulieren, anreichern</a:t>
            </a:r>
          </a:p>
          <a:p>
            <a:endParaRPr lang="de-DE" sz="1800" dirty="0">
              <a:solidFill>
                <a:schemeClr val="tx1"/>
              </a:solidFill>
            </a:endParaRPr>
          </a:p>
          <a:p>
            <a:pPr marL="0" indent="0">
              <a:buNone/>
            </a:pPr>
            <a:r>
              <a:rPr lang="de-DE" sz="1800" b="1" dirty="0">
                <a:solidFill>
                  <a:schemeClr val="tx1"/>
                </a:solidFill>
              </a:rPr>
              <a:t>keine (lokale oder globale) Kohärenzbildung: </a:t>
            </a:r>
          </a:p>
          <a:p>
            <a:pPr>
              <a:spcBef>
                <a:spcPts val="0"/>
              </a:spcBef>
            </a:pPr>
            <a:r>
              <a:rPr lang="en-US" sz="1800" dirty="0" err="1">
                <a:solidFill>
                  <a:schemeClr val="tx1"/>
                </a:solidFill>
              </a:rPr>
              <a:t>beim</a:t>
            </a:r>
            <a:r>
              <a:rPr lang="en-US" sz="1800" dirty="0">
                <a:solidFill>
                  <a:schemeClr val="tx1"/>
                </a:solidFill>
              </a:rPr>
              <a:t> Lesen </a:t>
            </a:r>
            <a:r>
              <a:rPr lang="en-US" sz="1800" dirty="0" err="1">
                <a:solidFill>
                  <a:schemeClr val="tx1"/>
                </a:solidFill>
              </a:rPr>
              <a:t>klären</a:t>
            </a:r>
            <a:r>
              <a:rPr lang="en-US" sz="1800" dirty="0">
                <a:solidFill>
                  <a:schemeClr val="tx1"/>
                </a:solidFill>
              </a:rPr>
              <a:t>, </a:t>
            </a:r>
            <a:r>
              <a:rPr lang="en-US" sz="1800" dirty="0" err="1">
                <a:solidFill>
                  <a:schemeClr val="tx1"/>
                </a:solidFill>
              </a:rPr>
              <a:t>worauf</a:t>
            </a:r>
            <a:r>
              <a:rPr lang="en-US" sz="1800" dirty="0">
                <a:solidFill>
                  <a:schemeClr val="tx1"/>
                </a:solidFill>
              </a:rPr>
              <a:t> </a:t>
            </a:r>
            <a:r>
              <a:rPr lang="en-US" sz="1800" dirty="0" err="1">
                <a:solidFill>
                  <a:schemeClr val="tx1"/>
                </a:solidFill>
              </a:rPr>
              <a:t>sich</a:t>
            </a:r>
            <a:r>
              <a:rPr lang="en-US" sz="1800" dirty="0">
                <a:solidFill>
                  <a:schemeClr val="tx1"/>
                </a:solidFill>
              </a:rPr>
              <a:t> z. B. </a:t>
            </a:r>
            <a:r>
              <a:rPr lang="en-US" sz="1800" dirty="0" err="1">
                <a:solidFill>
                  <a:schemeClr val="tx1"/>
                </a:solidFill>
              </a:rPr>
              <a:t>Pronomen</a:t>
            </a:r>
            <a:r>
              <a:rPr lang="en-US" sz="1800" dirty="0">
                <a:solidFill>
                  <a:schemeClr val="tx1"/>
                </a:solidFill>
              </a:rPr>
              <a:t> </a:t>
            </a:r>
            <a:r>
              <a:rPr lang="en-US" sz="1800" dirty="0" err="1">
                <a:solidFill>
                  <a:schemeClr val="tx1"/>
                </a:solidFill>
              </a:rPr>
              <a:t>beziehen</a:t>
            </a:r>
            <a:r>
              <a:rPr lang="en-US" sz="1800" dirty="0">
                <a:solidFill>
                  <a:schemeClr val="tx1"/>
                </a:solidFill>
              </a:rPr>
              <a:t>, </a:t>
            </a:r>
            <a:r>
              <a:rPr lang="en-US" sz="1800" dirty="0" err="1">
                <a:solidFill>
                  <a:schemeClr val="tx1"/>
                </a:solidFill>
              </a:rPr>
              <a:t>welche</a:t>
            </a:r>
            <a:r>
              <a:rPr lang="en-US" sz="1800" dirty="0">
                <a:solidFill>
                  <a:schemeClr val="tx1"/>
                </a:solidFill>
              </a:rPr>
              <a:t>  </a:t>
            </a:r>
            <a:r>
              <a:rPr lang="en-US" sz="1800" dirty="0" err="1">
                <a:solidFill>
                  <a:schemeClr val="tx1"/>
                </a:solidFill>
              </a:rPr>
              <a:t>Wörter</a:t>
            </a:r>
            <a:r>
              <a:rPr lang="en-US" sz="1800" dirty="0">
                <a:solidFill>
                  <a:schemeClr val="tx1"/>
                </a:solidFill>
              </a:rPr>
              <a:t> für </a:t>
            </a:r>
            <a:r>
              <a:rPr lang="en-US" sz="1800" dirty="0" err="1">
                <a:solidFill>
                  <a:schemeClr val="tx1"/>
                </a:solidFill>
              </a:rPr>
              <a:t>dieselbe</a:t>
            </a:r>
            <a:r>
              <a:rPr lang="en-US" sz="1800" dirty="0">
                <a:solidFill>
                  <a:schemeClr val="tx1"/>
                </a:solidFill>
              </a:rPr>
              <a:t> Person/ Sache </a:t>
            </a:r>
            <a:r>
              <a:rPr lang="en-US" sz="1800" dirty="0" err="1">
                <a:solidFill>
                  <a:schemeClr val="tx1"/>
                </a:solidFill>
              </a:rPr>
              <a:t>verwendet</a:t>
            </a:r>
            <a:r>
              <a:rPr lang="en-US" sz="1800" dirty="0">
                <a:solidFill>
                  <a:schemeClr val="tx1"/>
                </a:solidFill>
              </a:rPr>
              <a:t> werden,/</a:t>
            </a:r>
            <a:r>
              <a:rPr lang="en-US" sz="1800" dirty="0" err="1">
                <a:solidFill>
                  <a:schemeClr val="tx1"/>
                </a:solidFill>
              </a:rPr>
              <a:t>warum</a:t>
            </a:r>
            <a:r>
              <a:rPr lang="en-US" sz="1800" dirty="0">
                <a:solidFill>
                  <a:schemeClr val="tx1"/>
                </a:solidFill>
              </a:rPr>
              <a:t> </a:t>
            </a:r>
            <a:r>
              <a:rPr lang="en-US" sz="1800" dirty="0" err="1">
                <a:solidFill>
                  <a:schemeClr val="tx1"/>
                </a:solidFill>
              </a:rPr>
              <a:t>etwas</a:t>
            </a:r>
            <a:r>
              <a:rPr lang="en-US" sz="1800" dirty="0">
                <a:solidFill>
                  <a:schemeClr val="tx1"/>
                </a:solidFill>
              </a:rPr>
              <a:t> </a:t>
            </a:r>
            <a:r>
              <a:rPr lang="en-US" sz="1800" dirty="0" err="1">
                <a:solidFill>
                  <a:schemeClr val="tx1"/>
                </a:solidFill>
              </a:rPr>
              <a:t>passiert</a:t>
            </a:r>
            <a:r>
              <a:rPr lang="en-US" sz="1800" dirty="0">
                <a:solidFill>
                  <a:schemeClr val="tx1"/>
                </a:solidFill>
              </a:rPr>
              <a:t> </a:t>
            </a:r>
            <a:r>
              <a:rPr lang="en-US" sz="1800" dirty="0" err="1">
                <a:solidFill>
                  <a:schemeClr val="tx1"/>
                </a:solidFill>
              </a:rPr>
              <a:t>ist</a:t>
            </a:r>
            <a:r>
              <a:rPr lang="en-US" sz="1800" dirty="0">
                <a:solidFill>
                  <a:schemeClr val="tx1"/>
                </a:solidFill>
              </a:rPr>
              <a:t>/</a:t>
            </a:r>
            <a:r>
              <a:rPr lang="en-US" sz="1800" dirty="0" err="1">
                <a:solidFill>
                  <a:schemeClr val="tx1"/>
                </a:solidFill>
              </a:rPr>
              <a:t>welche</a:t>
            </a:r>
            <a:r>
              <a:rPr lang="en-US" sz="1800" dirty="0">
                <a:solidFill>
                  <a:schemeClr val="tx1"/>
                </a:solidFill>
              </a:rPr>
              <a:t> </a:t>
            </a:r>
            <a:r>
              <a:rPr lang="en-US" sz="1800" dirty="0" err="1">
                <a:solidFill>
                  <a:schemeClr val="tx1"/>
                </a:solidFill>
              </a:rPr>
              <a:t>Folgen</a:t>
            </a:r>
            <a:r>
              <a:rPr lang="en-US" sz="1800" dirty="0">
                <a:solidFill>
                  <a:schemeClr val="tx1"/>
                </a:solidFill>
              </a:rPr>
              <a:t> </a:t>
            </a:r>
            <a:r>
              <a:rPr lang="en-US" sz="1800" dirty="0" err="1">
                <a:solidFill>
                  <a:schemeClr val="tx1"/>
                </a:solidFill>
              </a:rPr>
              <a:t>sich</a:t>
            </a:r>
            <a:r>
              <a:rPr lang="en-US" sz="1800" dirty="0">
                <a:solidFill>
                  <a:schemeClr val="tx1"/>
                </a:solidFill>
              </a:rPr>
              <a:t> </a:t>
            </a:r>
            <a:r>
              <a:rPr lang="en-US" sz="1800" dirty="0" err="1">
                <a:solidFill>
                  <a:schemeClr val="tx1"/>
                </a:solidFill>
              </a:rPr>
              <a:t>daraus</a:t>
            </a:r>
            <a:r>
              <a:rPr lang="en-US" sz="1800" dirty="0">
                <a:solidFill>
                  <a:schemeClr val="tx1"/>
                </a:solidFill>
              </a:rPr>
              <a:t> </a:t>
            </a:r>
            <a:r>
              <a:rPr lang="en-US" sz="1800" dirty="0" err="1">
                <a:solidFill>
                  <a:schemeClr val="tx1"/>
                </a:solidFill>
              </a:rPr>
              <a:t>ergeben</a:t>
            </a:r>
            <a:r>
              <a:rPr lang="en-US" sz="1800" dirty="0">
                <a:solidFill>
                  <a:schemeClr val="tx1"/>
                </a:solidFill>
              </a:rPr>
              <a:t>, </a:t>
            </a:r>
            <a:r>
              <a:rPr lang="en-US" sz="1800" dirty="0" err="1">
                <a:solidFill>
                  <a:schemeClr val="tx1"/>
                </a:solidFill>
              </a:rPr>
              <a:t>klären</a:t>
            </a:r>
            <a:r>
              <a:rPr lang="en-US" sz="1800" dirty="0">
                <a:solidFill>
                  <a:schemeClr val="tx1"/>
                </a:solidFill>
              </a:rPr>
              <a:t>/ </a:t>
            </a:r>
            <a:r>
              <a:rPr lang="en-US" sz="1800" dirty="0" err="1">
                <a:solidFill>
                  <a:schemeClr val="tx1"/>
                </a:solidFill>
              </a:rPr>
              <a:t>worauf</a:t>
            </a:r>
            <a:r>
              <a:rPr lang="en-US" sz="1800" dirty="0">
                <a:solidFill>
                  <a:schemeClr val="tx1"/>
                </a:solidFill>
              </a:rPr>
              <a:t> die </a:t>
            </a:r>
            <a:r>
              <a:rPr lang="en-US" sz="1800" dirty="0" err="1">
                <a:solidFill>
                  <a:schemeClr val="tx1"/>
                </a:solidFill>
              </a:rPr>
              <a:t>Handlung</a:t>
            </a:r>
            <a:r>
              <a:rPr lang="en-US" sz="1800" dirty="0">
                <a:solidFill>
                  <a:schemeClr val="tx1"/>
                </a:solidFill>
              </a:rPr>
              <a:t> </a:t>
            </a:r>
            <a:r>
              <a:rPr lang="en-US" sz="1800" dirty="0" err="1">
                <a:solidFill>
                  <a:schemeClr val="tx1"/>
                </a:solidFill>
              </a:rPr>
              <a:t>zielt</a:t>
            </a:r>
            <a:r>
              <a:rPr lang="en-US" sz="1800" dirty="0">
                <a:solidFill>
                  <a:schemeClr val="tx1"/>
                </a:solidFill>
              </a:rPr>
              <a:t> und was </a:t>
            </a:r>
            <a:r>
              <a:rPr lang="en-US" sz="1800" dirty="0" err="1">
                <a:solidFill>
                  <a:schemeClr val="tx1"/>
                </a:solidFill>
              </a:rPr>
              <a:t>thematisiert</a:t>
            </a:r>
            <a:r>
              <a:rPr lang="en-US" sz="1800" dirty="0">
                <a:solidFill>
                  <a:schemeClr val="tx1"/>
                </a:solidFill>
              </a:rPr>
              <a:t> </a:t>
            </a:r>
            <a:r>
              <a:rPr lang="en-US" sz="1800" dirty="0" err="1">
                <a:solidFill>
                  <a:schemeClr val="tx1"/>
                </a:solidFill>
              </a:rPr>
              <a:t>wird</a:t>
            </a:r>
            <a:r>
              <a:rPr lang="en-US" sz="1800" dirty="0">
                <a:solidFill>
                  <a:schemeClr val="tx1"/>
                </a:solidFill>
              </a:rPr>
              <a:t>/</a:t>
            </a:r>
            <a:r>
              <a:rPr lang="en-US" sz="1800" dirty="0" err="1">
                <a:solidFill>
                  <a:schemeClr val="tx1"/>
                </a:solidFill>
              </a:rPr>
              <a:t>wie</a:t>
            </a:r>
            <a:r>
              <a:rPr lang="en-US" sz="1800" dirty="0">
                <a:solidFill>
                  <a:schemeClr val="tx1"/>
                </a:solidFill>
              </a:rPr>
              <a:t> </a:t>
            </a:r>
            <a:r>
              <a:rPr lang="en-US" sz="1800" dirty="0" err="1">
                <a:solidFill>
                  <a:schemeClr val="tx1"/>
                </a:solidFill>
              </a:rPr>
              <a:t>Figuren</a:t>
            </a:r>
            <a:r>
              <a:rPr lang="en-US" sz="1800" dirty="0">
                <a:solidFill>
                  <a:schemeClr val="tx1"/>
                </a:solidFill>
              </a:rPr>
              <a:t>, </a:t>
            </a:r>
            <a:r>
              <a:rPr lang="en-US" sz="1800" dirty="0" err="1">
                <a:solidFill>
                  <a:schemeClr val="tx1"/>
                </a:solidFill>
              </a:rPr>
              <a:t>Personen</a:t>
            </a:r>
            <a:r>
              <a:rPr lang="en-US" sz="1800" dirty="0">
                <a:solidFill>
                  <a:schemeClr val="tx1"/>
                </a:solidFill>
              </a:rPr>
              <a:t> </a:t>
            </a:r>
            <a:r>
              <a:rPr lang="en-US" sz="1800" dirty="0" err="1">
                <a:solidFill>
                  <a:schemeClr val="tx1"/>
                </a:solidFill>
              </a:rPr>
              <a:t>oder</a:t>
            </a:r>
            <a:r>
              <a:rPr lang="en-US" sz="1800" dirty="0">
                <a:solidFill>
                  <a:schemeClr val="tx1"/>
                </a:solidFill>
              </a:rPr>
              <a:t> </a:t>
            </a:r>
            <a:r>
              <a:rPr lang="en-US" sz="1800" dirty="0" err="1">
                <a:solidFill>
                  <a:schemeClr val="tx1"/>
                </a:solidFill>
              </a:rPr>
              <a:t>Objekte</a:t>
            </a:r>
            <a:r>
              <a:rPr lang="en-US" sz="1800" dirty="0">
                <a:solidFill>
                  <a:schemeClr val="tx1"/>
                </a:solidFill>
              </a:rPr>
              <a:t> </a:t>
            </a:r>
            <a:r>
              <a:rPr lang="en-US" sz="1800" dirty="0" err="1">
                <a:solidFill>
                  <a:schemeClr val="tx1"/>
                </a:solidFill>
              </a:rPr>
              <a:t>beschrieben</a:t>
            </a:r>
            <a:r>
              <a:rPr lang="en-US" sz="1800" dirty="0">
                <a:solidFill>
                  <a:schemeClr val="tx1"/>
                </a:solidFill>
              </a:rPr>
              <a:t> werden/…</a:t>
            </a:r>
          </a:p>
        </p:txBody>
      </p:sp>
      <p:sp>
        <p:nvSpPr>
          <p:cNvPr id="3" name="Titel 2"/>
          <p:cNvSpPr>
            <a:spLocks noGrp="1"/>
          </p:cNvSpPr>
          <p:nvPr>
            <p:ph type="title" idx="4294967295"/>
          </p:nvPr>
        </p:nvSpPr>
        <p:spPr>
          <a:xfrm>
            <a:off x="446087" y="477837"/>
            <a:ext cx="11299825" cy="863600"/>
          </a:xfrm>
        </p:spPr>
        <p:txBody>
          <a:bodyPr>
            <a:normAutofit/>
          </a:bodyPr>
          <a:lstStyle/>
          <a:p>
            <a:r>
              <a:rPr lang="de-DE" sz="3600" b="1" dirty="0">
                <a:solidFill>
                  <a:srgbClr val="0070C0"/>
                </a:solidFill>
              </a:rPr>
              <a:t>Trittsteine</a:t>
            </a:r>
          </a:p>
        </p:txBody>
      </p:sp>
    </p:spTree>
    <p:extLst>
      <p:ext uri="{BB962C8B-B14F-4D97-AF65-F5344CB8AC3E}">
        <p14:creationId xmlns:p14="http://schemas.microsoft.com/office/powerpoint/2010/main" val="1886399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B3F452A-E80B-A95D-D7AA-0E11304A8D55}"/>
              </a:ext>
            </a:extLst>
          </p:cNvPr>
          <p:cNvSpPr txBox="1">
            <a:spLocks noChangeArrowheads="1"/>
          </p:cNvSpPr>
          <p:nvPr/>
        </p:nvSpPr>
        <p:spPr>
          <a:xfrm>
            <a:off x="1790695" y="1367434"/>
            <a:ext cx="8610610" cy="4400189"/>
          </a:xfrm>
          <a:prstGeom prst="rect">
            <a:avLst/>
          </a:prstGeom>
        </p:spPr>
        <p:txBody>
          <a:bodyPr vert="horz" lIns="91440" tIns="45720" rIns="91440" bIns="45720" rtlCol="0" anchor="ctr">
            <a:normAutofit/>
          </a:bodyPr>
          <a:lstStyle>
            <a:defPPr>
              <a:defRPr lang="de-DE"/>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80000"/>
              </a:lnSpc>
            </a:pPr>
            <a:r>
              <a:rPr lang="de-DE" altLang="de-DE" sz="2000" b="1" dirty="0"/>
              <a:t>Weltwissen/Sach- und Umweltwissen</a:t>
            </a:r>
          </a:p>
          <a:p>
            <a:pPr algn="l">
              <a:lnSpc>
                <a:spcPct val="80000"/>
              </a:lnSpc>
            </a:pPr>
            <a:r>
              <a:rPr lang="de-DE" altLang="de-DE" sz="2000" b="1" dirty="0"/>
              <a:t>Textsortenwissen</a:t>
            </a:r>
          </a:p>
          <a:p>
            <a:pPr algn="l">
              <a:lnSpc>
                <a:spcPct val="80000"/>
              </a:lnSpc>
            </a:pPr>
            <a:endParaRPr lang="de-DE" altLang="de-DE" sz="2000" b="1" dirty="0"/>
          </a:p>
          <a:p>
            <a:pPr algn="l">
              <a:lnSpc>
                <a:spcPct val="80000"/>
              </a:lnSpc>
            </a:pPr>
            <a:r>
              <a:rPr lang="de-DE" altLang="de-DE" sz="2000" dirty="0"/>
              <a:t>Laut-Buchstabenwissen (Phonem-Graphem-Korrespondenz)</a:t>
            </a:r>
          </a:p>
          <a:p>
            <a:pPr algn="l">
              <a:lnSpc>
                <a:spcPct val="80000"/>
              </a:lnSpc>
            </a:pPr>
            <a:endParaRPr lang="de-DE" altLang="de-DE" sz="2000" dirty="0"/>
          </a:p>
          <a:p>
            <a:pPr algn="l">
              <a:lnSpc>
                <a:spcPct val="80000"/>
              </a:lnSpc>
            </a:pPr>
            <a:r>
              <a:rPr lang="de-DE" altLang="de-DE" sz="2000" dirty="0"/>
              <a:t>Morphematisches Wissen</a:t>
            </a:r>
          </a:p>
          <a:p>
            <a:pPr algn="l">
              <a:lnSpc>
                <a:spcPct val="80000"/>
              </a:lnSpc>
            </a:pPr>
            <a:endParaRPr lang="de-DE" altLang="de-DE" sz="2000" dirty="0"/>
          </a:p>
          <a:p>
            <a:pPr algn="l">
              <a:lnSpc>
                <a:spcPct val="80000"/>
              </a:lnSpc>
            </a:pPr>
            <a:r>
              <a:rPr lang="de-DE" altLang="de-DE" sz="2000" dirty="0"/>
              <a:t>Wortbedeutungswissen</a:t>
            </a:r>
          </a:p>
          <a:p>
            <a:pPr algn="l">
              <a:lnSpc>
                <a:spcPct val="80000"/>
              </a:lnSpc>
            </a:pPr>
            <a:endParaRPr lang="de-DE" altLang="de-DE" sz="2000" dirty="0"/>
          </a:p>
          <a:p>
            <a:pPr algn="l">
              <a:lnSpc>
                <a:spcPct val="80000"/>
              </a:lnSpc>
            </a:pPr>
            <a:r>
              <a:rPr lang="de-DE" altLang="de-DE" sz="2000" dirty="0"/>
              <a:t>Satzstrukturwissen</a:t>
            </a:r>
          </a:p>
          <a:p>
            <a:pPr algn="l">
              <a:lnSpc>
                <a:spcPct val="80000"/>
              </a:lnSpc>
            </a:pPr>
            <a:endParaRPr lang="de-DE" altLang="de-DE" sz="2000" dirty="0"/>
          </a:p>
          <a:p>
            <a:pPr algn="l">
              <a:lnSpc>
                <a:spcPct val="80000"/>
              </a:lnSpc>
            </a:pPr>
            <a:r>
              <a:rPr lang="de-DE" altLang="de-DE" sz="2000" dirty="0"/>
              <a:t>Satzzeichenwissen</a:t>
            </a:r>
          </a:p>
          <a:p>
            <a:pPr algn="l">
              <a:lnSpc>
                <a:spcPct val="80000"/>
              </a:lnSpc>
            </a:pPr>
            <a:endParaRPr lang="de-DE" altLang="de-DE" sz="2000" dirty="0"/>
          </a:p>
          <a:p>
            <a:pPr algn="l">
              <a:lnSpc>
                <a:spcPct val="80000"/>
              </a:lnSpc>
            </a:pPr>
            <a:r>
              <a:rPr lang="de-DE" altLang="de-DE" sz="2000" b="1" dirty="0"/>
              <a:t>Lehrwerke ermöglichen den DaZ-Lernenden über verschiedene</a:t>
            </a:r>
          </a:p>
          <a:p>
            <a:pPr algn="l">
              <a:lnSpc>
                <a:spcPct val="80000"/>
              </a:lnSpc>
            </a:pPr>
            <a:r>
              <a:rPr lang="de-DE" altLang="de-DE" sz="2000" b="1" dirty="0"/>
              <a:t>Übungen zu den Sprachebenen ihr Wissen auszubauen.</a:t>
            </a:r>
            <a:endParaRPr lang="de-DE" altLang="de-DE" b="1" dirty="0"/>
          </a:p>
        </p:txBody>
      </p:sp>
      <p:sp>
        <p:nvSpPr>
          <p:cNvPr id="7" name="Rectangle 2">
            <a:extLst>
              <a:ext uri="{FF2B5EF4-FFF2-40B4-BE49-F238E27FC236}">
                <a16:creationId xmlns:a16="http://schemas.microsoft.com/office/drawing/2014/main" id="{EF7B9A1E-8C69-6113-F902-04535AA74D31}"/>
              </a:ext>
            </a:extLst>
          </p:cNvPr>
          <p:cNvSpPr txBox="1">
            <a:spLocks noChangeArrowheads="1"/>
          </p:cNvSpPr>
          <p:nvPr/>
        </p:nvSpPr>
        <p:spPr>
          <a:xfrm>
            <a:off x="1525589" y="518877"/>
            <a:ext cx="8237537"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ltLang="de-DE" sz="3200" dirty="0"/>
              <a:t>Das hilft DaZ- Lernenden </a:t>
            </a:r>
          </a:p>
        </p:txBody>
      </p:sp>
      <p:sp>
        <p:nvSpPr>
          <p:cNvPr id="8" name="Abgerundetes Rechteck 1">
            <a:extLst>
              <a:ext uri="{FF2B5EF4-FFF2-40B4-BE49-F238E27FC236}">
                <a16:creationId xmlns:a16="http://schemas.microsoft.com/office/drawing/2014/main" id="{28FDE001-CA4F-0A2B-1F06-BAEDC8C693EC}"/>
              </a:ext>
            </a:extLst>
          </p:cNvPr>
          <p:cNvSpPr/>
          <p:nvPr/>
        </p:nvSpPr>
        <p:spPr>
          <a:xfrm>
            <a:off x="8421506" y="2247432"/>
            <a:ext cx="2683240" cy="2218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Sprachebenen:</a:t>
            </a:r>
          </a:p>
          <a:p>
            <a:pPr algn="ctr"/>
            <a:r>
              <a:rPr lang="de-DE" sz="2800" dirty="0">
                <a:solidFill>
                  <a:schemeClr val="tx1"/>
                </a:solidFill>
              </a:rPr>
              <a:t>Silbe, Morphem, Wort, Satz, Text</a:t>
            </a:r>
          </a:p>
        </p:txBody>
      </p:sp>
    </p:spTree>
    <p:extLst>
      <p:ext uri="{BB962C8B-B14F-4D97-AF65-F5344CB8AC3E}">
        <p14:creationId xmlns:p14="http://schemas.microsoft.com/office/powerpoint/2010/main" val="2114616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D0098D0-1F4E-7670-3FDC-01171DBE7E9B}"/>
              </a:ext>
            </a:extLst>
          </p:cNvPr>
          <p:cNvSpPr txBox="1"/>
          <p:nvPr/>
        </p:nvSpPr>
        <p:spPr>
          <a:xfrm>
            <a:off x="2001888" y="1844824"/>
            <a:ext cx="8352928" cy="3785652"/>
          </a:xfrm>
          <a:prstGeom prst="rect">
            <a:avLst/>
          </a:prstGeom>
          <a:noFill/>
        </p:spPr>
        <p:txBody>
          <a:bodyPr wrap="square" rtlCol="0">
            <a:spAutoFit/>
          </a:bodyPr>
          <a:lstStyle/>
          <a:p>
            <a:endParaRPr lang="de-DE" sz="2800" dirty="0">
              <a:solidFill>
                <a:prstClr val="black"/>
              </a:solidFill>
              <a:latin typeface="Arial" panose="020B0604020202020204" pitchFamily="34" charset="0"/>
              <a:cs typeface="Arial" panose="020B0604020202020204" pitchFamily="34" charset="0"/>
            </a:endParaRPr>
          </a:p>
          <a:p>
            <a:r>
              <a:rPr lang="de-DE" sz="2800" dirty="0">
                <a:solidFill>
                  <a:prstClr val="black"/>
                </a:solidFill>
                <a:latin typeface="Arial" panose="020B0604020202020204" pitchFamily="34" charset="0"/>
                <a:cs typeface="Arial" panose="020B0604020202020204" pitchFamily="34" charset="0"/>
              </a:rPr>
              <a:t>Finden Sie in Ihrem Lehrwerk Aufgaben zu den einzelnen Sprachebenen und ordnen Sie diese korrekt zu.</a:t>
            </a:r>
          </a:p>
          <a:p>
            <a:endParaRPr lang="de-DE" sz="2800" dirty="0">
              <a:solidFill>
                <a:prstClr val="black"/>
              </a:solidFill>
              <a:latin typeface="Arial" panose="020B0604020202020204" pitchFamily="34" charset="0"/>
              <a:cs typeface="Arial" panose="020B0604020202020204" pitchFamily="34" charset="0"/>
            </a:endParaRPr>
          </a:p>
          <a:p>
            <a:r>
              <a:rPr lang="de-DE" sz="2400" dirty="0">
                <a:solidFill>
                  <a:schemeClr val="accent2">
                    <a:lumMod val="75000"/>
                  </a:schemeClr>
                </a:solidFill>
                <a:latin typeface="Arial" panose="020B0604020202020204" pitchFamily="34" charset="0"/>
                <a:cs typeface="Arial" panose="020B0604020202020204" pitchFamily="34" charset="0"/>
              </a:rPr>
              <a:t>(Wie müssten diese ggf. verändert/optimiert werden, damit sie hilfreich für den Ausbau der jeweiligen Sprachebene sind?)</a:t>
            </a:r>
          </a:p>
          <a:p>
            <a:endParaRPr lang="de-DE"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43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E6A28-CB7B-10A7-CC68-BB4CDAB4B166}"/>
              </a:ext>
            </a:extLst>
          </p:cNvPr>
          <p:cNvSpPr>
            <a:spLocks noGrp="1"/>
          </p:cNvSpPr>
          <p:nvPr>
            <p:ph type="title"/>
          </p:nvPr>
        </p:nvSpPr>
        <p:spPr/>
        <p:txBody>
          <a:bodyPr>
            <a:normAutofit/>
          </a:bodyPr>
          <a:lstStyle/>
          <a:p>
            <a:r>
              <a:rPr lang="de-DE" sz="3600" b="1" dirty="0"/>
              <a:t>Schwerpunkt IV: Lesestrategien</a:t>
            </a:r>
          </a:p>
        </p:txBody>
      </p:sp>
      <p:pic>
        <p:nvPicPr>
          <p:cNvPr id="3" name="Inhaltsplatzhalter 5">
            <a:extLst>
              <a:ext uri="{FF2B5EF4-FFF2-40B4-BE49-F238E27FC236}">
                <a16:creationId xmlns:a16="http://schemas.microsoft.com/office/drawing/2014/main" id="{126CF221-2F89-71BC-261C-DB75058A8BEB}"/>
              </a:ext>
            </a:extLst>
          </p:cNvPr>
          <p:cNvPicPr>
            <a:picLocks noChangeAspect="1"/>
          </p:cNvPicPr>
          <p:nvPr/>
        </p:nvPicPr>
        <p:blipFill>
          <a:blip r:embed="rId2"/>
          <a:stretch>
            <a:fillRect/>
          </a:stretch>
        </p:blipFill>
        <p:spPr>
          <a:xfrm>
            <a:off x="7822620" y="3886429"/>
            <a:ext cx="3073978" cy="1758037"/>
          </a:xfrm>
          <a:prstGeom prst="rect">
            <a:avLst/>
          </a:prstGeom>
        </p:spPr>
      </p:pic>
    </p:spTree>
    <p:extLst>
      <p:ext uri="{BB962C8B-B14F-4D97-AF65-F5344CB8AC3E}">
        <p14:creationId xmlns:p14="http://schemas.microsoft.com/office/powerpoint/2010/main" val="1879231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923393" y="922867"/>
            <a:ext cx="9601200" cy="1303337"/>
          </a:xfrm>
        </p:spPr>
        <p:txBody>
          <a:bodyPr>
            <a:normAutofit/>
          </a:bodyPr>
          <a:lstStyle/>
          <a:p>
            <a:pPr algn="l"/>
            <a:r>
              <a:rPr lang="de-DE" sz="3600" dirty="0"/>
              <a:t>Lesestrategien…</a:t>
            </a:r>
          </a:p>
        </p:txBody>
      </p:sp>
      <p:sp>
        <p:nvSpPr>
          <p:cNvPr id="7" name="Textplatzhalter 12"/>
          <p:cNvSpPr txBox="1">
            <a:spLocks/>
          </p:cNvSpPr>
          <p:nvPr/>
        </p:nvSpPr>
        <p:spPr>
          <a:xfrm>
            <a:off x="2692115" y="1910953"/>
            <a:ext cx="6798840" cy="4022824"/>
          </a:xfrm>
          <a:prstGeom prst="rect">
            <a:avLst/>
          </a:prstGeom>
        </p:spPr>
        <p:txBody>
          <a:bodyPr vert="horz" lIns="64294" tIns="32147" rIns="64294" bIns="32147" rtlCol="0" anchor="t">
            <a:normAutofit/>
          </a:bodyPr>
          <a:lstStyle>
            <a:lvl1pPr marL="406394" indent="-406394" algn="l" defTabSz="650230" rtl="0" eaLnBrk="1" latinLnBrk="0" hangingPunct="1">
              <a:spcBef>
                <a:spcPct val="20000"/>
              </a:spcBef>
              <a:spcAft>
                <a:spcPts val="853"/>
              </a:spcAft>
              <a:buClr>
                <a:schemeClr val="accent1"/>
              </a:buClr>
              <a:buSzPct val="115000"/>
              <a:buFont typeface="Arial"/>
              <a:buChar char="•"/>
              <a:defRPr sz="3413" kern="1200" cap="none">
                <a:solidFill>
                  <a:schemeClr val="tx1">
                    <a:lumMod val="85000"/>
                    <a:lumOff val="15000"/>
                  </a:schemeClr>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buClr>
              <a:buSzPct val="115000"/>
              <a:buFont typeface="Arial"/>
              <a:buChar char="•"/>
              <a:defRPr sz="2844" kern="1200" cap="none">
                <a:solidFill>
                  <a:schemeClr val="tx1">
                    <a:lumMod val="85000"/>
                    <a:lumOff val="15000"/>
                  </a:schemeClr>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buClr>
              <a:buSzPct val="115000"/>
              <a:buFont typeface="Arial"/>
              <a:buChar char="•"/>
              <a:defRPr sz="2560" kern="1200" cap="none">
                <a:solidFill>
                  <a:schemeClr val="tx1">
                    <a:lumMod val="85000"/>
                    <a:lumOff val="15000"/>
                  </a:schemeClr>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buClr>
              <a:buSzPct val="115000"/>
              <a:buFont typeface="Arial"/>
              <a:buChar char="•"/>
              <a:defRPr sz="2276" kern="1200" cap="none">
                <a:solidFill>
                  <a:schemeClr val="tx1">
                    <a:lumMod val="85000"/>
                    <a:lumOff val="15000"/>
                  </a:schemeClr>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9pPr>
          </a:lstStyle>
          <a:p>
            <a:pPr marL="401822" indent="-401822">
              <a:buFont typeface="Arial" panose="020B0604020202020204" pitchFamily="34" charset="0"/>
              <a:buChar char="•"/>
            </a:pPr>
            <a:endParaRPr lang="de-DE" sz="2400" dirty="0"/>
          </a:p>
        </p:txBody>
      </p:sp>
      <p:sp>
        <p:nvSpPr>
          <p:cNvPr id="10" name="Inhaltsplatzhalter 2"/>
          <p:cNvSpPr txBox="1">
            <a:spLocks/>
          </p:cNvSpPr>
          <p:nvPr/>
        </p:nvSpPr>
        <p:spPr>
          <a:xfrm>
            <a:off x="1271125" y="2069722"/>
            <a:ext cx="10006475" cy="4120871"/>
          </a:xfrm>
          <a:prstGeom prst="rect">
            <a:avLst/>
          </a:prstGeom>
        </p:spPr>
        <p:txBody>
          <a:bodyPr>
            <a:normAutofit fontScale="85000" lnSpcReduction="20000"/>
          </a:bodyPr>
          <a:lstStyle>
            <a:lvl1pPr marL="406394" indent="-406394" algn="l" defTabSz="650230" rtl="0" eaLnBrk="1" latinLnBrk="0" hangingPunct="1">
              <a:spcBef>
                <a:spcPct val="20000"/>
              </a:spcBef>
              <a:spcAft>
                <a:spcPts val="853"/>
              </a:spcAft>
              <a:buClr>
                <a:schemeClr val="accent1"/>
              </a:buClr>
              <a:buSzPct val="115000"/>
              <a:buFont typeface="Arial"/>
              <a:buChar char="•"/>
              <a:defRPr sz="3413" kern="1200" cap="none">
                <a:solidFill>
                  <a:schemeClr val="tx1">
                    <a:lumMod val="85000"/>
                    <a:lumOff val="15000"/>
                  </a:schemeClr>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buClr>
              <a:buSzPct val="115000"/>
              <a:buFont typeface="Arial"/>
              <a:buChar char="•"/>
              <a:defRPr sz="2844" kern="1200" cap="none">
                <a:solidFill>
                  <a:schemeClr val="tx1">
                    <a:lumMod val="85000"/>
                    <a:lumOff val="15000"/>
                  </a:schemeClr>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buClr>
              <a:buSzPct val="115000"/>
              <a:buFont typeface="Arial"/>
              <a:buChar char="•"/>
              <a:defRPr sz="2560" kern="1200" cap="none">
                <a:solidFill>
                  <a:schemeClr val="tx1">
                    <a:lumMod val="85000"/>
                    <a:lumOff val="15000"/>
                  </a:schemeClr>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buClr>
              <a:buSzPct val="115000"/>
              <a:buFont typeface="Arial"/>
              <a:buChar char="•"/>
              <a:defRPr sz="2276" kern="1200" cap="none">
                <a:solidFill>
                  <a:schemeClr val="tx1">
                    <a:lumMod val="85000"/>
                    <a:lumOff val="15000"/>
                  </a:schemeClr>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9pPr>
          </a:lstStyle>
          <a:p>
            <a:pPr marL="401822" indent="-401822">
              <a:buFont typeface="Arial" panose="020B0604020202020204" pitchFamily="34" charset="0"/>
              <a:buChar char="•"/>
            </a:pPr>
            <a:r>
              <a:rPr lang="de-DE" sz="2400" dirty="0">
                <a:solidFill>
                  <a:schemeClr val="tx1"/>
                </a:solidFill>
              </a:rPr>
              <a:t>bezeichnen meist mentale Aktivitäten, die zielgerichtet und bewusstseinsfähig und damit vermittelbar sind.</a:t>
            </a:r>
          </a:p>
          <a:p>
            <a:pPr marL="401822" indent="-401822">
              <a:buFont typeface="Arial" panose="020B0604020202020204" pitchFamily="34" charset="0"/>
              <a:buChar char="•"/>
            </a:pPr>
            <a:r>
              <a:rPr lang="de-DE" sz="2400" dirty="0">
                <a:solidFill>
                  <a:schemeClr val="tx1"/>
                </a:solidFill>
              </a:rPr>
              <a:t>entschleunigen den Leseprozess bewusst, um so eine bessere Verarbeitung zu ermöglichen. </a:t>
            </a:r>
          </a:p>
          <a:p>
            <a:pPr marL="401822" indent="-401822">
              <a:buFont typeface="Arial" panose="020B0604020202020204" pitchFamily="34" charset="0"/>
              <a:buChar char="•"/>
            </a:pPr>
            <a:r>
              <a:rPr lang="de-DE" sz="2400" dirty="0">
                <a:solidFill>
                  <a:schemeClr val="tx1"/>
                </a:solidFill>
              </a:rPr>
              <a:t>müssen aktiv erworben, automatisiert und vielfältig geübt sowie hinsichtlich ihrer Wirkung beurteilt werden.</a:t>
            </a:r>
          </a:p>
          <a:p>
            <a:pPr marL="401822" indent="-401822">
              <a:buFont typeface="Arial" panose="020B0604020202020204" pitchFamily="34" charset="0"/>
              <a:buChar char="•"/>
            </a:pPr>
            <a:r>
              <a:rPr lang="de-DE" sz="2400" dirty="0">
                <a:solidFill>
                  <a:schemeClr val="tx1"/>
                </a:solidFill>
              </a:rPr>
              <a:t>setzen basale Lesefähigkeiten voraus.</a:t>
            </a:r>
          </a:p>
          <a:p>
            <a:pPr marL="401822" indent="-401822">
              <a:buFont typeface="Arial" panose="020B0604020202020204" pitchFamily="34" charset="0"/>
              <a:buChar char="•"/>
            </a:pPr>
            <a:r>
              <a:rPr lang="de-DE" sz="2400" dirty="0">
                <a:solidFill>
                  <a:schemeClr val="tx1"/>
                </a:solidFill>
              </a:rPr>
              <a:t>sind für den Kompetenzerwerb des Lesens zwingend erforderlich.</a:t>
            </a:r>
          </a:p>
          <a:p>
            <a:pPr marL="401822" indent="-401822">
              <a:buFont typeface="Arial" panose="020B0604020202020204" pitchFamily="34" charset="0"/>
              <a:buChar char="•"/>
            </a:pPr>
            <a:r>
              <a:rPr lang="de-DE" sz="2400" dirty="0">
                <a:solidFill>
                  <a:schemeClr val="tx1"/>
                </a:solidFill>
              </a:rPr>
              <a:t>sind in Einsatz nicht standardisiert, sondern am besten adaptiv.</a:t>
            </a:r>
          </a:p>
          <a:p>
            <a:pPr marL="401822" indent="-401822">
              <a:buFont typeface="Arial" panose="020B0604020202020204" pitchFamily="34" charset="0"/>
              <a:buChar char="•"/>
            </a:pPr>
            <a:r>
              <a:rPr lang="de-DE" sz="2400" dirty="0">
                <a:solidFill>
                  <a:schemeClr val="tx1"/>
                </a:solidFill>
              </a:rPr>
              <a:t>sind im Ergebnis (Textverstehen) nicht mehr direkt sichtbar.</a:t>
            </a:r>
          </a:p>
          <a:p>
            <a:pPr marL="401822" indent="-401822">
              <a:buFont typeface="Arial" panose="020B0604020202020204" pitchFamily="34" charset="0"/>
              <a:buChar char="•"/>
            </a:pPr>
            <a:r>
              <a:rPr lang="de-DE" sz="2400" dirty="0">
                <a:solidFill>
                  <a:schemeClr val="tx1"/>
                </a:solidFill>
              </a:rPr>
              <a:t>sind mentale Werkzeuge, die der Planung, der Steuerung und dem Verlauf von Textverständnis dienen und das Verstehen und Behalten von Textinformationen erleichtern.</a:t>
            </a:r>
          </a:p>
          <a:p>
            <a:pPr marL="401822" indent="-401822">
              <a:buFont typeface="Arial" panose="020B0604020202020204" pitchFamily="34" charset="0"/>
              <a:buChar char="•"/>
            </a:pPr>
            <a:endParaRPr lang="de-DE" sz="2400" dirty="0">
              <a:solidFill>
                <a:schemeClr val="tx1"/>
              </a:solidFill>
            </a:endParaRPr>
          </a:p>
        </p:txBody>
      </p:sp>
      <p:sp>
        <p:nvSpPr>
          <p:cNvPr id="11" name="Rechteck 10"/>
          <p:cNvSpPr/>
          <p:nvPr/>
        </p:nvSpPr>
        <p:spPr>
          <a:xfrm>
            <a:off x="2994561" y="6474942"/>
            <a:ext cx="6193949" cy="481927"/>
          </a:xfrm>
          <a:prstGeom prst="rect">
            <a:avLst/>
          </a:prstGeom>
        </p:spPr>
        <p:txBody>
          <a:bodyPr wrap="square">
            <a:spAutoFit/>
          </a:bodyPr>
          <a:lstStyle/>
          <a:p>
            <a:pPr algn="l"/>
            <a:r>
              <a:rPr lang="de-DE" sz="1266" dirty="0">
                <a:solidFill>
                  <a:schemeClr val="bg2">
                    <a:lumMod val="25000"/>
                  </a:schemeClr>
                </a:solidFill>
              </a:rPr>
              <a:t>Maik Philipp: Ergänzungsmodul für NZL-Lesecoachs, Kronshagen, 22.4.2013.</a:t>
            </a:r>
            <a:br>
              <a:rPr lang="de-DE" sz="1266" dirty="0">
                <a:solidFill>
                  <a:schemeClr val="bg2">
                    <a:lumMod val="25000"/>
                  </a:schemeClr>
                </a:solidFill>
              </a:rPr>
            </a:br>
            <a:endParaRPr lang="de-DE" sz="1266" dirty="0"/>
          </a:p>
        </p:txBody>
      </p:sp>
    </p:spTree>
    <p:extLst>
      <p:ext uri="{BB962C8B-B14F-4D97-AF65-F5344CB8AC3E}">
        <p14:creationId xmlns:p14="http://schemas.microsoft.com/office/powerpoint/2010/main" val="3166218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059781" y="6442770"/>
            <a:ext cx="7916168" cy="308674"/>
          </a:xfrm>
          <a:prstGeom prst="rect">
            <a:avLst/>
          </a:prstGeom>
          <a:noFill/>
        </p:spPr>
        <p:txBody>
          <a:bodyPr wrap="square" rtlCol="0">
            <a:spAutoFit/>
          </a:bodyPr>
          <a:lstStyle/>
          <a:p>
            <a:r>
              <a:rPr lang="de-DE" sz="1406" dirty="0"/>
              <a:t>aus: Schilcher, Anita und Wild Johannes: Lesestrategien vermitteln mit Geduld. in: Grundschule 4/2019, S. 26</a:t>
            </a:r>
          </a:p>
        </p:txBody>
      </p:sp>
      <p:sp>
        <p:nvSpPr>
          <p:cNvPr id="2" name="Textfeld 1"/>
          <p:cNvSpPr txBox="1"/>
          <p:nvPr/>
        </p:nvSpPr>
        <p:spPr>
          <a:xfrm>
            <a:off x="2354461" y="642938"/>
            <a:ext cx="7393932" cy="1569660"/>
          </a:xfrm>
          <a:prstGeom prst="rect">
            <a:avLst/>
          </a:prstGeom>
          <a:noFill/>
        </p:spPr>
        <p:txBody>
          <a:bodyPr wrap="square" rtlCol="0">
            <a:spAutoFit/>
          </a:bodyPr>
          <a:lstStyle/>
          <a:p>
            <a:r>
              <a:rPr lang="de-DE" sz="3200" dirty="0"/>
              <a:t>Die drei Phasen des Lesens und damit verbundene Lesestrategien zur Texterschließung in aller Kürze…</a:t>
            </a:r>
          </a:p>
        </p:txBody>
      </p:sp>
      <p:pic>
        <p:nvPicPr>
          <p:cNvPr id="6" name="Grafik 5"/>
          <p:cNvPicPr>
            <a:picLocks noChangeAspect="1"/>
          </p:cNvPicPr>
          <p:nvPr/>
        </p:nvPicPr>
        <p:blipFill>
          <a:blip r:embed="rId3"/>
          <a:stretch>
            <a:fillRect/>
          </a:stretch>
        </p:blipFill>
        <p:spPr>
          <a:xfrm>
            <a:off x="743396" y="2700251"/>
            <a:ext cx="3128199" cy="2996355"/>
          </a:xfrm>
          <a:prstGeom prst="rect">
            <a:avLst/>
          </a:prstGeom>
        </p:spPr>
      </p:pic>
      <p:pic>
        <p:nvPicPr>
          <p:cNvPr id="7" name="Grafik 6"/>
          <p:cNvPicPr>
            <a:picLocks noChangeAspect="1"/>
          </p:cNvPicPr>
          <p:nvPr/>
        </p:nvPicPr>
        <p:blipFill>
          <a:blip r:embed="rId4"/>
          <a:stretch>
            <a:fillRect/>
          </a:stretch>
        </p:blipFill>
        <p:spPr>
          <a:xfrm>
            <a:off x="4682827" y="2671044"/>
            <a:ext cx="3084318" cy="3080907"/>
          </a:xfrm>
          <a:prstGeom prst="rect">
            <a:avLst/>
          </a:prstGeom>
        </p:spPr>
      </p:pic>
      <p:pic>
        <p:nvPicPr>
          <p:cNvPr id="8" name="Grafik 7"/>
          <p:cNvPicPr>
            <a:picLocks noChangeAspect="1"/>
          </p:cNvPicPr>
          <p:nvPr/>
        </p:nvPicPr>
        <p:blipFill>
          <a:blip r:embed="rId5"/>
          <a:stretch>
            <a:fillRect/>
          </a:stretch>
        </p:blipFill>
        <p:spPr>
          <a:xfrm>
            <a:off x="8347770" y="2751275"/>
            <a:ext cx="2710961" cy="3037274"/>
          </a:xfrm>
          <a:prstGeom prst="rect">
            <a:avLst/>
          </a:prstGeom>
        </p:spPr>
      </p:pic>
      <p:sp>
        <p:nvSpPr>
          <p:cNvPr id="3" name="Ellipse 2">
            <a:extLst>
              <a:ext uri="{FF2B5EF4-FFF2-40B4-BE49-F238E27FC236}">
                <a16:creationId xmlns:a16="http://schemas.microsoft.com/office/drawing/2014/main" id="{0E8F0FEE-CE05-B444-6EF4-0304187B9AB4}"/>
              </a:ext>
            </a:extLst>
          </p:cNvPr>
          <p:cNvSpPr/>
          <p:nvPr/>
        </p:nvSpPr>
        <p:spPr>
          <a:xfrm>
            <a:off x="8347770" y="643021"/>
            <a:ext cx="3844230" cy="1847024"/>
          </a:xfrm>
          <a:prstGeom prst="ellipse">
            <a:avLst/>
          </a:prstGeom>
          <a:solidFill>
            <a:srgbClr val="63A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87" dirty="0">
                <a:solidFill>
                  <a:schemeClr val="tx1"/>
                </a:solidFill>
              </a:rPr>
              <a:t>Überlegen Sie: An welchen Stellen kann es für DaZ-Lernende schwierig werden?</a:t>
            </a:r>
          </a:p>
        </p:txBody>
      </p:sp>
    </p:spTree>
    <p:extLst>
      <p:ext uri="{BB962C8B-B14F-4D97-AF65-F5344CB8AC3E}">
        <p14:creationId xmlns:p14="http://schemas.microsoft.com/office/powerpoint/2010/main" val="1198825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5412" y="453182"/>
            <a:ext cx="6798734" cy="1303867"/>
          </a:xfrm>
        </p:spPr>
        <p:txBody>
          <a:bodyPr>
            <a:normAutofit/>
          </a:bodyPr>
          <a:lstStyle/>
          <a:p>
            <a:r>
              <a:rPr lang="de-DE" sz="2531" dirty="0"/>
              <a:t>…und hier ausführlicher…</a:t>
            </a:r>
            <a:br>
              <a:rPr lang="de-DE" sz="2531" dirty="0"/>
            </a:br>
            <a:r>
              <a:rPr lang="de-DE" sz="2531" dirty="0" err="1"/>
              <a:t>Didaktisierte</a:t>
            </a:r>
            <a:r>
              <a:rPr lang="de-DE" sz="2531" dirty="0"/>
              <a:t> Lesetexte – was ist das? </a:t>
            </a:r>
            <a:r>
              <a:rPr lang="de-DE" sz="1687" dirty="0"/>
              <a:t>(Claudia Neugebauer)</a:t>
            </a:r>
          </a:p>
        </p:txBody>
      </p:sp>
      <p:pic>
        <p:nvPicPr>
          <p:cNvPr id="4" name="Grafik 3"/>
          <p:cNvPicPr>
            <a:picLocks noChangeAspect="1"/>
          </p:cNvPicPr>
          <p:nvPr/>
        </p:nvPicPr>
        <p:blipFill>
          <a:blip r:embed="rId3"/>
          <a:stretch>
            <a:fillRect/>
          </a:stretch>
        </p:blipFill>
        <p:spPr>
          <a:xfrm>
            <a:off x="1964671" y="2062758"/>
            <a:ext cx="6008298" cy="3763863"/>
          </a:xfrm>
          <a:prstGeom prst="rect">
            <a:avLst/>
          </a:prstGeom>
        </p:spPr>
      </p:pic>
      <p:sp>
        <p:nvSpPr>
          <p:cNvPr id="5" name="Rechteck 4"/>
          <p:cNvSpPr/>
          <p:nvPr/>
        </p:nvSpPr>
        <p:spPr>
          <a:xfrm>
            <a:off x="2265412" y="6585600"/>
            <a:ext cx="7367273" cy="287130"/>
          </a:xfrm>
          <a:prstGeom prst="rect">
            <a:avLst/>
          </a:prstGeom>
        </p:spPr>
        <p:txBody>
          <a:bodyPr wrap="none">
            <a:spAutoFit/>
          </a:bodyPr>
          <a:lstStyle/>
          <a:p>
            <a:r>
              <a:rPr lang="de-DE" sz="1266" dirty="0"/>
              <a:t>Neugebauer, Claudia: Didaktisierte Lesetexte – was ist das? </a:t>
            </a:r>
            <a:r>
              <a:rPr lang="de-DE" sz="1125" dirty="0"/>
              <a:t>IIK Institut für Interkulturelle Kommunikation, Zürich, 2006</a:t>
            </a:r>
            <a:endParaRPr lang="de-DE" sz="5625" dirty="0"/>
          </a:p>
        </p:txBody>
      </p:sp>
      <p:sp>
        <p:nvSpPr>
          <p:cNvPr id="6" name="Ellipse 5"/>
          <p:cNvSpPr/>
          <p:nvPr/>
        </p:nvSpPr>
        <p:spPr>
          <a:xfrm>
            <a:off x="7788167" y="2062758"/>
            <a:ext cx="3301264" cy="3423642"/>
          </a:xfrm>
          <a:prstGeom prst="ellipse">
            <a:avLst/>
          </a:prstGeom>
          <a:solidFill>
            <a:srgbClr val="63A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87" dirty="0">
                <a:solidFill>
                  <a:schemeClr val="tx1"/>
                </a:solidFill>
              </a:rPr>
              <a:t>Dieses Planungsraster ist hilfreich bei der Formulierung von Leseaufgaben, da Neugebauer die einzelnen Phasen (vor-während – nach) konkretisiert.</a:t>
            </a:r>
          </a:p>
          <a:p>
            <a:pPr algn="l"/>
            <a:r>
              <a:rPr lang="de-DE" sz="1687" b="1" dirty="0">
                <a:solidFill>
                  <a:schemeClr val="tx1"/>
                </a:solidFill>
              </a:rPr>
              <a:t>Aber auch hier gilt: Für DaZ-Lernende anpassen!</a:t>
            </a:r>
          </a:p>
          <a:p>
            <a:pPr algn="l"/>
            <a:endParaRPr lang="de-DE" sz="1266" dirty="0">
              <a:solidFill>
                <a:schemeClr val="tx1"/>
              </a:solidFill>
            </a:endParaRPr>
          </a:p>
        </p:txBody>
      </p:sp>
    </p:spTree>
    <p:extLst>
      <p:ext uri="{BB962C8B-B14F-4D97-AF65-F5344CB8AC3E}">
        <p14:creationId xmlns:p14="http://schemas.microsoft.com/office/powerpoint/2010/main" val="36034682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00125D9-398A-F938-077C-DC39328DE438}"/>
              </a:ext>
            </a:extLst>
          </p:cNvPr>
          <p:cNvSpPr>
            <a:spLocks noGrp="1"/>
          </p:cNvSpPr>
          <p:nvPr>
            <p:ph type="title"/>
          </p:nvPr>
        </p:nvSpPr>
        <p:spPr/>
        <p:txBody>
          <a:bodyPr>
            <a:normAutofit/>
          </a:bodyPr>
          <a:lstStyle/>
          <a:p>
            <a:r>
              <a:rPr lang="de-DE" sz="3600" dirty="0"/>
              <a:t>Diskussion der vorbereitenden Aufgabe 2</a:t>
            </a:r>
          </a:p>
        </p:txBody>
      </p:sp>
      <p:sp>
        <p:nvSpPr>
          <p:cNvPr id="5" name="Inhaltsplatzhalter 4">
            <a:extLst>
              <a:ext uri="{FF2B5EF4-FFF2-40B4-BE49-F238E27FC236}">
                <a16:creationId xmlns:a16="http://schemas.microsoft.com/office/drawing/2014/main" id="{45DEA71A-8619-369D-01F9-083522366643}"/>
              </a:ext>
            </a:extLst>
          </p:cNvPr>
          <p:cNvSpPr>
            <a:spLocks noGrp="1"/>
          </p:cNvSpPr>
          <p:nvPr>
            <p:ph idx="1"/>
          </p:nvPr>
        </p:nvSpPr>
        <p:spPr/>
        <p:txBody>
          <a:bodyPr/>
          <a:lstStyle/>
          <a:p>
            <a:pPr marL="0" indent="0">
              <a:buNone/>
            </a:pPr>
            <a:r>
              <a:rPr lang="de-DE" sz="1600" dirty="0"/>
              <a:t>Vorbereitende Aufgabe 2:</a:t>
            </a:r>
          </a:p>
          <a:p>
            <a:pPr marL="0" indent="0">
              <a:buNone/>
            </a:pPr>
            <a:r>
              <a:rPr lang="de-DE" sz="1600" dirty="0"/>
              <a:t>Lesen Sie die Ausführungen von Claudia Neugebauer zur Didaktisierung von Texten (Datei:  „Didaktisierte Lesetexte Neugebauer“)</a:t>
            </a:r>
          </a:p>
          <a:p>
            <a:r>
              <a:rPr lang="de-DE" sz="1600" dirty="0"/>
              <a:t>Notieren Sie: Welche Konsequenzen ergeben sich für Ihre Unterrichtsplanung?</a:t>
            </a:r>
          </a:p>
          <a:p>
            <a:pPr marL="0" indent="0">
              <a:buNone/>
            </a:pPr>
            <a:endParaRPr lang="de-DE" dirty="0"/>
          </a:p>
          <a:p>
            <a:pPr marL="0" indent="0">
              <a:buNone/>
            </a:pPr>
            <a:r>
              <a:rPr lang="de-DE" dirty="0"/>
              <a:t>Diskutieren und notieren Sie:</a:t>
            </a:r>
          </a:p>
          <a:p>
            <a:pPr marL="0" indent="0">
              <a:buNone/>
            </a:pPr>
            <a:r>
              <a:rPr lang="de-DE" dirty="0"/>
              <a:t>Lesestrategien und damit verbundene Aufgabenstellungen: Was sind die Herausforderungen im DaZ-Unterricht?</a:t>
            </a:r>
          </a:p>
        </p:txBody>
      </p:sp>
    </p:spTree>
    <p:extLst>
      <p:ext uri="{BB962C8B-B14F-4D97-AF65-F5344CB8AC3E}">
        <p14:creationId xmlns:p14="http://schemas.microsoft.com/office/powerpoint/2010/main" val="2711306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D494-4065-F175-94EB-1613105717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465CBE-0C72-E3C1-2007-7D60FEA49824}"/>
              </a:ext>
            </a:extLst>
          </p:cNvPr>
          <p:cNvSpPr>
            <a:spLocks noGrp="1"/>
          </p:cNvSpPr>
          <p:nvPr>
            <p:ph type="title"/>
          </p:nvPr>
        </p:nvSpPr>
        <p:spPr>
          <a:xfrm>
            <a:off x="2620112" y="3429000"/>
            <a:ext cx="6798734" cy="1937698"/>
          </a:xfrm>
        </p:spPr>
        <p:txBody>
          <a:bodyPr>
            <a:normAutofit fontScale="90000"/>
          </a:bodyPr>
          <a:lstStyle/>
          <a:p>
            <a:r>
              <a:rPr lang="de-DE" dirty="0"/>
              <a:t>Kurze Pause:</a:t>
            </a:r>
            <a:br>
              <a:rPr lang="de-DE" dirty="0"/>
            </a:br>
            <a:r>
              <a:rPr lang="de-DE" dirty="0"/>
              <a:t>In 15 Minuten lesen wir uns wieder.</a:t>
            </a:r>
            <a:r>
              <a:rPr lang="de-DE" dirty="0">
                <a:sym typeface="Wingdings" panose="05000000000000000000" pitchFamily="2" charset="2"/>
              </a:rPr>
              <a:t></a:t>
            </a:r>
            <a:endParaRPr lang="de-DE" dirty="0"/>
          </a:p>
        </p:txBody>
      </p:sp>
      <p:pic>
        <p:nvPicPr>
          <p:cNvPr id="3" name="Inhaltsplatzhalter 5">
            <a:extLst>
              <a:ext uri="{FF2B5EF4-FFF2-40B4-BE49-F238E27FC236}">
                <a16:creationId xmlns:a16="http://schemas.microsoft.com/office/drawing/2014/main" id="{EDF590AE-A7A0-9697-96E6-39158E9EF029}"/>
              </a:ext>
            </a:extLst>
          </p:cNvPr>
          <p:cNvPicPr>
            <a:picLocks noChangeAspect="1"/>
          </p:cNvPicPr>
          <p:nvPr/>
        </p:nvPicPr>
        <p:blipFill>
          <a:blip r:embed="rId2"/>
          <a:stretch>
            <a:fillRect/>
          </a:stretch>
        </p:blipFill>
        <p:spPr>
          <a:xfrm>
            <a:off x="4220200" y="692630"/>
            <a:ext cx="3751599" cy="2145575"/>
          </a:xfrm>
          <a:prstGeom prst="rect">
            <a:avLst/>
          </a:prstGeom>
        </p:spPr>
      </p:pic>
    </p:spTree>
    <p:extLst>
      <p:ext uri="{BB962C8B-B14F-4D97-AF65-F5344CB8AC3E}">
        <p14:creationId xmlns:p14="http://schemas.microsoft.com/office/powerpoint/2010/main" val="32343452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DCF6C-FC00-419D-EA80-22E7F5F69E0B}"/>
              </a:ext>
            </a:extLst>
          </p:cNvPr>
          <p:cNvSpPr>
            <a:spLocks noGrp="1"/>
          </p:cNvSpPr>
          <p:nvPr>
            <p:ph type="title"/>
          </p:nvPr>
        </p:nvSpPr>
        <p:spPr/>
        <p:txBody>
          <a:bodyPr/>
          <a:lstStyle/>
          <a:p>
            <a:r>
              <a:rPr lang="de-DE" dirty="0"/>
              <a:t>Unterricht und Besprechung</a:t>
            </a:r>
          </a:p>
        </p:txBody>
      </p:sp>
    </p:spTree>
    <p:extLst>
      <p:ext uri="{BB962C8B-B14F-4D97-AF65-F5344CB8AC3E}">
        <p14:creationId xmlns:p14="http://schemas.microsoft.com/office/powerpoint/2010/main" val="204546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D7D22-BEEB-ABED-2337-1186E1A8ABD5}"/>
              </a:ext>
            </a:extLst>
          </p:cNvPr>
          <p:cNvSpPr>
            <a:spLocks noGrp="1"/>
          </p:cNvSpPr>
          <p:nvPr>
            <p:ph type="title"/>
          </p:nvPr>
        </p:nvSpPr>
        <p:spPr/>
        <p:txBody>
          <a:bodyPr>
            <a:normAutofit fontScale="90000"/>
          </a:bodyPr>
          <a:lstStyle/>
          <a:p>
            <a:r>
              <a:rPr lang="de-DE" b="1" dirty="0"/>
              <a:t>Schwerpunkt V: Aufgaben zu Lesetexten</a:t>
            </a:r>
          </a:p>
        </p:txBody>
      </p:sp>
      <p:sp>
        <p:nvSpPr>
          <p:cNvPr id="3" name="Inhaltsplatzhalter 2">
            <a:extLst>
              <a:ext uri="{FF2B5EF4-FFF2-40B4-BE49-F238E27FC236}">
                <a16:creationId xmlns:a16="http://schemas.microsoft.com/office/drawing/2014/main" id="{CADC37D4-3959-4996-6B41-7A159EFFE960}"/>
              </a:ext>
            </a:extLst>
          </p:cNvPr>
          <p:cNvSpPr>
            <a:spLocks noGrp="1"/>
          </p:cNvSpPr>
          <p:nvPr>
            <p:ph idx="1"/>
          </p:nvPr>
        </p:nvSpPr>
        <p:spPr/>
        <p:txBody>
          <a:bodyPr/>
          <a:lstStyle/>
          <a:p>
            <a:pPr marL="0" indent="0">
              <a:buNone/>
            </a:pPr>
            <a:r>
              <a:rPr lang="de-DE" dirty="0"/>
              <a:t>Grundlage: ein Text aus Ihrem Lehrwerk oder der Beispieltext „Sind Faultiere wirklich faul?“</a:t>
            </a:r>
          </a:p>
        </p:txBody>
      </p:sp>
      <p:sp>
        <p:nvSpPr>
          <p:cNvPr id="6" name="Textfeld 5">
            <a:extLst>
              <a:ext uri="{FF2B5EF4-FFF2-40B4-BE49-F238E27FC236}">
                <a16:creationId xmlns:a16="http://schemas.microsoft.com/office/drawing/2014/main" id="{01DB562F-F979-F97E-C92A-5DEB3D8A4A51}"/>
              </a:ext>
            </a:extLst>
          </p:cNvPr>
          <p:cNvSpPr txBox="1"/>
          <p:nvPr/>
        </p:nvSpPr>
        <p:spPr>
          <a:xfrm>
            <a:off x="1295401" y="3514636"/>
            <a:ext cx="8492358" cy="2308324"/>
          </a:xfrm>
          <a:prstGeom prst="rect">
            <a:avLst/>
          </a:prstGeom>
          <a:noFill/>
        </p:spPr>
        <p:txBody>
          <a:bodyPr wrap="square">
            <a:spAutoFit/>
          </a:bodyPr>
          <a:lstStyle/>
          <a:p>
            <a:pPr marL="361639" indent="-361639" algn="l">
              <a:buFont typeface="+mj-lt"/>
              <a:buAutoNum type="arabicPeriod"/>
            </a:pPr>
            <a:r>
              <a:rPr lang="de-DE" dirty="0"/>
              <a:t>Wählen Sie für die drei Phasen des Leseverstehens je zwei Strategien aus, die das Leseverstehen des Textes </a:t>
            </a:r>
            <a:r>
              <a:rPr lang="de-DE" b="1" dirty="0"/>
              <a:t>sinnvoll </a:t>
            </a:r>
            <a:r>
              <a:rPr lang="de-DE" dirty="0"/>
              <a:t>unterstützen.</a:t>
            </a:r>
            <a:endParaRPr lang="de-DE" dirty="0">
              <a:solidFill>
                <a:srgbClr val="FF0000"/>
              </a:solidFill>
            </a:endParaRPr>
          </a:p>
          <a:p>
            <a:pPr marL="361639" indent="-361639" algn="l">
              <a:buFont typeface="+mj-lt"/>
              <a:buAutoNum type="arabicPeriod"/>
            </a:pPr>
            <a:r>
              <a:rPr lang="de-DE" dirty="0"/>
              <a:t>Entwickeln Sie anschließend zu jeder Strategie zwei Aufgaben.</a:t>
            </a:r>
          </a:p>
          <a:p>
            <a:pPr algn="l"/>
            <a:endParaRPr lang="de-DE" dirty="0"/>
          </a:p>
          <a:p>
            <a:pPr algn="l"/>
            <a:r>
              <a:rPr lang="de-DE" dirty="0"/>
              <a:t>Hinweis:</a:t>
            </a:r>
          </a:p>
          <a:p>
            <a:pPr algn="l"/>
            <a:r>
              <a:rPr lang="de-DE" dirty="0"/>
              <a:t>Nutzen Sie die Datei von Claudia Neugebauer.</a:t>
            </a:r>
          </a:p>
          <a:p>
            <a:r>
              <a:rPr lang="de-DE" dirty="0"/>
              <a:t>Wenn Sie einen Text aus Ihrem Lehrwerk verwenden: Verändern/ergänzen/streichen Sie ggf. bestehende Aufgaben.</a:t>
            </a:r>
          </a:p>
        </p:txBody>
      </p:sp>
      <p:pic>
        <p:nvPicPr>
          <p:cNvPr id="7" name="Inhaltsplatzhalter 5">
            <a:extLst>
              <a:ext uri="{FF2B5EF4-FFF2-40B4-BE49-F238E27FC236}">
                <a16:creationId xmlns:a16="http://schemas.microsoft.com/office/drawing/2014/main" id="{A867A631-6BE6-C391-31B6-8742B452ED1A}"/>
              </a:ext>
            </a:extLst>
          </p:cNvPr>
          <p:cNvPicPr>
            <a:picLocks noChangeAspect="1"/>
          </p:cNvPicPr>
          <p:nvPr/>
        </p:nvPicPr>
        <p:blipFill>
          <a:blip r:embed="rId2"/>
          <a:stretch>
            <a:fillRect/>
          </a:stretch>
        </p:blipFill>
        <p:spPr>
          <a:xfrm>
            <a:off x="9091741" y="3633024"/>
            <a:ext cx="2359275" cy="1349292"/>
          </a:xfrm>
          <a:prstGeom prst="rect">
            <a:avLst/>
          </a:prstGeom>
        </p:spPr>
      </p:pic>
    </p:spTree>
    <p:extLst>
      <p:ext uri="{BB962C8B-B14F-4D97-AF65-F5344CB8AC3E}">
        <p14:creationId xmlns:p14="http://schemas.microsoft.com/office/powerpoint/2010/main" val="169771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200" dirty="0"/>
              <a:t>Beispielhafte Lösungen</a:t>
            </a:r>
          </a:p>
        </p:txBody>
      </p:sp>
      <p:sp>
        <p:nvSpPr>
          <p:cNvPr id="6" name="Inhaltsplatzhalter 5"/>
          <p:cNvSpPr>
            <a:spLocks noGrp="1"/>
          </p:cNvSpPr>
          <p:nvPr>
            <p:ph idx="1"/>
          </p:nvPr>
        </p:nvSpPr>
        <p:spPr>
          <a:xfrm>
            <a:off x="1295400" y="2556931"/>
            <a:ext cx="9729951" cy="3623151"/>
          </a:xfrm>
        </p:spPr>
        <p:txBody>
          <a:bodyPr>
            <a:normAutofit fontScale="85000" lnSpcReduction="20000"/>
          </a:bodyPr>
          <a:lstStyle/>
          <a:p>
            <a:pPr marL="0" indent="0">
              <a:buNone/>
            </a:pPr>
            <a:r>
              <a:rPr lang="de-DE" b="1" dirty="0"/>
              <a:t>Vor dem Lesen </a:t>
            </a:r>
            <a:r>
              <a:rPr lang="de-DE" dirty="0"/>
              <a:t>(Ziel: inhaltliche Vorentlastung):</a:t>
            </a:r>
          </a:p>
          <a:p>
            <a:r>
              <a:rPr lang="de-DE" dirty="0"/>
              <a:t>inhaltliche Vorentlastung durch die Lehrkraft: Säugetiere, Landkarte (Weltkarte/Mittelamerika), Regenwälder, Was für eine Art von Text haben wir hier?, …</a:t>
            </a:r>
          </a:p>
          <a:p>
            <a:r>
              <a:rPr lang="de-DE" dirty="0"/>
              <a:t>Sieh dir die Überschrift an: Worum geht es wohl in dem Text?</a:t>
            </a:r>
          </a:p>
          <a:p>
            <a:r>
              <a:rPr lang="de-DE" dirty="0"/>
              <a:t>(Informiere dich über Faultiere. Du kannst dir den Film </a:t>
            </a:r>
            <a:r>
              <a:rPr lang="de-DE" dirty="0" err="1"/>
              <a:t>xy</a:t>
            </a:r>
            <a:r>
              <a:rPr lang="de-DE" dirty="0"/>
              <a:t> ansehen oder im Lexikon nach Informationen suchen.)</a:t>
            </a:r>
          </a:p>
          <a:p>
            <a:r>
              <a:rPr lang="de-DE" dirty="0"/>
              <a:t>(Suche im Internet nach Fotos von Faultieren.)</a:t>
            </a:r>
          </a:p>
          <a:p>
            <a:r>
              <a:rPr lang="de-DE" dirty="0"/>
              <a:t>sprachliche Vorentlastung: Wortschatz/Scaffolds</a:t>
            </a:r>
          </a:p>
          <a:p>
            <a:r>
              <a:rPr lang="de-DE" dirty="0"/>
              <a:t>(Wie würdest du die Frage in der Überschrift beantworten? Begründe.)</a:t>
            </a:r>
          </a:p>
          <a:p>
            <a:r>
              <a:rPr lang="de-DE" dirty="0"/>
              <a:t>…</a:t>
            </a:r>
          </a:p>
        </p:txBody>
      </p:sp>
    </p:spTree>
    <p:extLst>
      <p:ext uri="{BB962C8B-B14F-4D97-AF65-F5344CB8AC3E}">
        <p14:creationId xmlns:p14="http://schemas.microsoft.com/office/powerpoint/2010/main" val="1374085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956442" y="793478"/>
            <a:ext cx="9601200" cy="930220"/>
          </a:xfrm>
        </p:spPr>
        <p:txBody>
          <a:bodyPr>
            <a:normAutofit/>
          </a:bodyPr>
          <a:lstStyle/>
          <a:p>
            <a:r>
              <a:rPr lang="de-DE" sz="3200" dirty="0"/>
              <a:t>Beispielhafte Lösungen</a:t>
            </a:r>
          </a:p>
        </p:txBody>
      </p:sp>
      <p:sp>
        <p:nvSpPr>
          <p:cNvPr id="6" name="Inhaltsplatzhalter 5"/>
          <p:cNvSpPr>
            <a:spLocks noGrp="1"/>
          </p:cNvSpPr>
          <p:nvPr>
            <p:ph idx="4294967295"/>
          </p:nvPr>
        </p:nvSpPr>
        <p:spPr>
          <a:xfrm>
            <a:off x="1295400" y="1723698"/>
            <a:ext cx="9601200" cy="4340823"/>
          </a:xfrm>
        </p:spPr>
        <p:txBody>
          <a:bodyPr>
            <a:normAutofit fontScale="40000" lnSpcReduction="20000"/>
          </a:bodyPr>
          <a:lstStyle/>
          <a:p>
            <a:pPr marL="0" indent="0">
              <a:buNone/>
            </a:pPr>
            <a:r>
              <a:rPr lang="de-DE" sz="4500" b="1" dirty="0"/>
              <a:t>Während des Lesens </a:t>
            </a:r>
            <a:r>
              <a:rPr lang="de-DE" sz="4500" dirty="0"/>
              <a:t>(Ziel: inhaltliche Erfassung und Vertiefung):</a:t>
            </a:r>
          </a:p>
          <a:p>
            <a:pPr marL="0" indent="0">
              <a:buNone/>
            </a:pPr>
            <a:endParaRPr lang="de-DE" sz="4500" dirty="0"/>
          </a:p>
          <a:p>
            <a:r>
              <a:rPr lang="de-DE" sz="4500" dirty="0"/>
              <a:t>Lies den Text. Worum geht es?/</a:t>
            </a:r>
            <a:r>
              <a:rPr lang="de-DE" sz="4500" dirty="0" err="1"/>
              <a:t>Lies</a:t>
            </a:r>
            <a:r>
              <a:rPr lang="de-DE" sz="4500" dirty="0"/>
              <a:t> den ersten Abschnitt…/…</a:t>
            </a:r>
          </a:p>
          <a:p>
            <a:r>
              <a:rPr lang="de-DE" sz="4500" dirty="0"/>
              <a:t>Unterstreiche Wörter, die du nicht kennst. Sprich mit deinem Nachbarn über diese Wörter. Kriegt ihr gemeinsam ihre Bedeutung raus?</a:t>
            </a:r>
          </a:p>
          <a:p>
            <a:r>
              <a:rPr lang="de-DE" sz="4500" dirty="0"/>
              <a:t>Unterstreiche Wörter, die du nicht kennst. Schlage sie im Wörterbuch nach.</a:t>
            </a:r>
          </a:p>
          <a:p>
            <a:r>
              <a:rPr lang="de-DE" sz="4500" dirty="0"/>
              <a:t>Beantworte die folgenden Fragen zum Text: … (für starke und schwache Lernende, je nach Anforderungsbereich, den die Aufgabenstellung fordert)</a:t>
            </a:r>
          </a:p>
          <a:p>
            <a:r>
              <a:rPr lang="de-DE" sz="4500" dirty="0"/>
              <a:t>Ordne den Absätzen die passenden Überschriften zu./Finde passende Überschriften für jeden Abschnitt.</a:t>
            </a:r>
          </a:p>
          <a:p>
            <a:r>
              <a:rPr lang="de-DE" sz="4500" dirty="0"/>
              <a:t>Suche im Internet passende Bilder zu jedem Abschnitt./Male ein Bild zu jedem Abschnitt. </a:t>
            </a:r>
          </a:p>
          <a:p>
            <a:r>
              <a:rPr lang="de-DE" sz="4500" dirty="0"/>
              <a:t>Welche Aussagen zum Text sind wahr, welche falsch? Kreuze an.</a:t>
            </a:r>
          </a:p>
          <a:p>
            <a:r>
              <a:rPr lang="de-DE" sz="4500" dirty="0"/>
              <a:t>…</a:t>
            </a:r>
          </a:p>
          <a:p>
            <a:endParaRPr lang="de-DE" dirty="0"/>
          </a:p>
          <a:p>
            <a:pPr marL="0" indent="0">
              <a:buNone/>
            </a:pPr>
            <a:endParaRPr lang="de-DE" dirty="0"/>
          </a:p>
        </p:txBody>
      </p:sp>
    </p:spTree>
    <p:extLst>
      <p:ext uri="{BB962C8B-B14F-4D97-AF65-F5344CB8AC3E}">
        <p14:creationId xmlns:p14="http://schemas.microsoft.com/office/powerpoint/2010/main" val="3850702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200" dirty="0"/>
              <a:t>Beispielhafte Lösungen</a:t>
            </a:r>
          </a:p>
        </p:txBody>
      </p:sp>
      <p:sp>
        <p:nvSpPr>
          <p:cNvPr id="6" name="Inhaltsplatzhalter 5"/>
          <p:cNvSpPr>
            <a:spLocks noGrp="1"/>
          </p:cNvSpPr>
          <p:nvPr>
            <p:ph idx="1"/>
          </p:nvPr>
        </p:nvSpPr>
        <p:spPr/>
        <p:txBody>
          <a:bodyPr>
            <a:normAutofit fontScale="92500" lnSpcReduction="20000"/>
          </a:bodyPr>
          <a:lstStyle/>
          <a:p>
            <a:pPr marL="0" indent="0">
              <a:buNone/>
            </a:pPr>
            <a:r>
              <a:rPr lang="de-DE" b="1" dirty="0"/>
              <a:t>Nach dem Lesen </a:t>
            </a:r>
            <a:r>
              <a:rPr lang="de-DE" dirty="0"/>
              <a:t>(Ziel: inhaltliche Erweiterung):</a:t>
            </a:r>
          </a:p>
          <a:p>
            <a:r>
              <a:rPr lang="de-DE" dirty="0"/>
              <a:t>Haben sich deine Vermutungen zum Inhalt des Textes bestätigt? Begründe.</a:t>
            </a:r>
          </a:p>
          <a:p>
            <a:r>
              <a:rPr lang="de-DE" dirty="0"/>
              <a:t>Sind Faultiere faul? Begründe deine Meinung.</a:t>
            </a:r>
          </a:p>
          <a:p>
            <a:r>
              <a:rPr lang="de-DE" dirty="0"/>
              <a:t>Erstelle ein Quiz zu Faultieren.</a:t>
            </a:r>
          </a:p>
          <a:p>
            <a:r>
              <a:rPr lang="de-DE" dirty="0"/>
              <a:t>Finde heraus, welche Tiere noch in Mittelamerika leben.</a:t>
            </a:r>
          </a:p>
          <a:p>
            <a:r>
              <a:rPr lang="de-DE" dirty="0"/>
              <a:t>Welche Tiere findest du cool?/Was weißt du über sie? (ggf. Anschluss an für weiterer Unterrichtsinhalte)</a:t>
            </a:r>
          </a:p>
          <a:p>
            <a:r>
              <a:rPr lang="de-DE" dirty="0"/>
              <a:t>…</a:t>
            </a:r>
          </a:p>
          <a:p>
            <a:endParaRPr lang="de-DE" dirty="0"/>
          </a:p>
          <a:p>
            <a:pPr marL="0" indent="0">
              <a:buNone/>
            </a:pPr>
            <a:endParaRPr lang="de-DE" dirty="0"/>
          </a:p>
        </p:txBody>
      </p:sp>
    </p:spTree>
    <p:extLst>
      <p:ext uri="{BB962C8B-B14F-4D97-AF65-F5344CB8AC3E}">
        <p14:creationId xmlns:p14="http://schemas.microsoft.com/office/powerpoint/2010/main" val="192468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705100" y="3070964"/>
            <a:ext cx="3135086"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Wenn der Benz bremst, brennt das Benzbremslicht.</a:t>
            </a:r>
          </a:p>
        </p:txBody>
      </p:sp>
      <p:sp>
        <p:nvSpPr>
          <p:cNvPr id="7" name="Ellipse 6"/>
          <p:cNvSpPr/>
          <p:nvPr/>
        </p:nvSpPr>
        <p:spPr>
          <a:xfrm>
            <a:off x="4272643" y="4684485"/>
            <a:ext cx="3135086"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66CCFF"/>
                </a:solidFill>
              </a:rPr>
              <a:t> </a:t>
            </a:r>
            <a:r>
              <a:rPr lang="de-DE" dirty="0">
                <a:solidFill>
                  <a:schemeClr val="tx1"/>
                </a:solidFill>
              </a:rPr>
              <a:t>Zehn Ziegen ziehen zehn Zentner Zement zum Zahnarzt.</a:t>
            </a:r>
          </a:p>
        </p:txBody>
      </p:sp>
      <p:sp>
        <p:nvSpPr>
          <p:cNvPr id="8" name="Ellipse 7"/>
          <p:cNvSpPr/>
          <p:nvPr/>
        </p:nvSpPr>
        <p:spPr>
          <a:xfrm>
            <a:off x="332015" y="1186862"/>
            <a:ext cx="3135086"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66CCFF"/>
                </a:solidFill>
              </a:rPr>
              <a:t> </a:t>
            </a:r>
            <a:r>
              <a:rPr lang="de-DE" dirty="0">
                <a:solidFill>
                  <a:schemeClr val="tx1"/>
                </a:solidFill>
              </a:rPr>
              <a:t>Unter einer Fichtenwurzel hörte ich einen Wichtel furzen.</a:t>
            </a:r>
          </a:p>
        </p:txBody>
      </p:sp>
      <p:sp>
        <p:nvSpPr>
          <p:cNvPr id="9" name="Ellipse 8"/>
          <p:cNvSpPr/>
          <p:nvPr/>
        </p:nvSpPr>
        <p:spPr>
          <a:xfrm>
            <a:off x="3643086" y="1387931"/>
            <a:ext cx="4394200"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Auf den sieben Robbenklippen sitzen sieben Robbensippen, die sich in die Rippen stippen, bis sie von den Klippen kippen</a:t>
            </a:r>
          </a:p>
        </p:txBody>
      </p:sp>
      <p:sp>
        <p:nvSpPr>
          <p:cNvPr id="10" name="Ellipse 9"/>
          <p:cNvSpPr/>
          <p:nvPr/>
        </p:nvSpPr>
        <p:spPr>
          <a:xfrm>
            <a:off x="7605486" y="4618951"/>
            <a:ext cx="3759200"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66CCFF"/>
                </a:solidFill>
              </a:rPr>
              <a:t> </a:t>
            </a:r>
            <a:r>
              <a:rPr lang="de-DE" dirty="0">
                <a:solidFill>
                  <a:schemeClr val="tx1"/>
                </a:solidFill>
              </a:rPr>
              <a:t>Zwanzig Zwerge machen Handstand, zehn am Wandschrank, zehn am Sandstrand.</a:t>
            </a:r>
          </a:p>
        </p:txBody>
      </p:sp>
      <p:sp>
        <p:nvSpPr>
          <p:cNvPr id="11" name="Ellipse 10"/>
          <p:cNvSpPr/>
          <p:nvPr/>
        </p:nvSpPr>
        <p:spPr>
          <a:xfrm>
            <a:off x="7765143" y="2828473"/>
            <a:ext cx="3947884"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Sieben schwitzende Schneeschipper schippen sieben Schippen Schnee.</a:t>
            </a:r>
          </a:p>
        </p:txBody>
      </p:sp>
      <p:sp>
        <p:nvSpPr>
          <p:cNvPr id="12" name="Ellipse 11"/>
          <p:cNvSpPr/>
          <p:nvPr/>
        </p:nvSpPr>
        <p:spPr>
          <a:xfrm>
            <a:off x="8389257" y="1218980"/>
            <a:ext cx="3323770"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66CCFF"/>
                </a:solidFill>
              </a:rPr>
              <a:t> </a:t>
            </a:r>
            <a:r>
              <a:rPr lang="de-DE" dirty="0">
                <a:solidFill>
                  <a:schemeClr val="tx1"/>
                </a:solidFill>
              </a:rPr>
              <a:t>Der dünne Dackel düst daher,</a:t>
            </a:r>
          </a:p>
          <a:p>
            <a:pPr algn="ctr"/>
            <a:r>
              <a:rPr lang="de-DE" dirty="0">
                <a:solidFill>
                  <a:schemeClr val="tx1"/>
                </a:solidFill>
              </a:rPr>
              <a:t>Doch dummerweise ist da Teer.</a:t>
            </a:r>
          </a:p>
        </p:txBody>
      </p:sp>
      <p:sp>
        <p:nvSpPr>
          <p:cNvPr id="19" name="Ellipse 18"/>
          <p:cNvSpPr/>
          <p:nvPr/>
        </p:nvSpPr>
        <p:spPr>
          <a:xfrm>
            <a:off x="702130" y="4216399"/>
            <a:ext cx="3135086"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66CCFF"/>
                </a:solidFill>
              </a:rPr>
              <a:t> </a:t>
            </a:r>
            <a:r>
              <a:rPr lang="de-DE" dirty="0">
                <a:solidFill>
                  <a:schemeClr val="tx1"/>
                </a:solidFill>
              </a:rPr>
              <a:t>Es klapperte die Klapperschlang, bis ihre Klapper schlapper klang.</a:t>
            </a:r>
          </a:p>
        </p:txBody>
      </p:sp>
      <p:sp>
        <p:nvSpPr>
          <p:cNvPr id="2" name="Textfeld 1">
            <a:extLst>
              <a:ext uri="{FF2B5EF4-FFF2-40B4-BE49-F238E27FC236}">
                <a16:creationId xmlns:a16="http://schemas.microsoft.com/office/drawing/2014/main" id="{4B69809A-550A-BF89-1A0F-6F36279209AA}"/>
              </a:ext>
            </a:extLst>
          </p:cNvPr>
          <p:cNvSpPr txBox="1"/>
          <p:nvPr/>
        </p:nvSpPr>
        <p:spPr>
          <a:xfrm>
            <a:off x="2021908" y="427283"/>
            <a:ext cx="8157028" cy="523220"/>
          </a:xfrm>
          <a:prstGeom prst="rect">
            <a:avLst/>
          </a:prstGeom>
          <a:noFill/>
        </p:spPr>
        <p:txBody>
          <a:bodyPr wrap="square" rtlCol="0">
            <a:spAutoFit/>
          </a:bodyPr>
          <a:lstStyle/>
          <a:p>
            <a:pPr algn="ctr"/>
            <a:r>
              <a:rPr lang="de-DE" sz="2800" dirty="0"/>
              <a:t>Zungenbrecher zum Kopffreikriegen …</a:t>
            </a:r>
          </a:p>
        </p:txBody>
      </p:sp>
    </p:spTree>
    <p:extLst>
      <p:ext uri="{BB962C8B-B14F-4D97-AF65-F5344CB8AC3E}">
        <p14:creationId xmlns:p14="http://schemas.microsoft.com/office/powerpoint/2010/main" val="7612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526629" y="976420"/>
            <a:ext cx="3135086"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Kreischende Krähen knabbern im kalten Winter Kerne und Körner.</a:t>
            </a:r>
          </a:p>
        </p:txBody>
      </p:sp>
      <p:sp>
        <p:nvSpPr>
          <p:cNvPr id="4" name="Ellipse 3"/>
          <p:cNvSpPr/>
          <p:nvPr/>
        </p:nvSpPr>
        <p:spPr>
          <a:xfrm>
            <a:off x="6389044" y="882984"/>
            <a:ext cx="4842601" cy="1551213"/>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 </a:t>
            </a:r>
            <a:r>
              <a:rPr lang="de-DE" dirty="0">
                <a:solidFill>
                  <a:srgbClr val="66CCFF"/>
                </a:solidFill>
              </a:rPr>
              <a:t> </a:t>
            </a:r>
            <a:r>
              <a:rPr lang="de-DE" dirty="0">
                <a:solidFill>
                  <a:schemeClr val="tx1"/>
                </a:solidFill>
              </a:rPr>
              <a:t>Schnecken erschrecken, wenn Schnecken an Schnecken schlecken, weil zum Schrecken vieler Schnecken Schecken nicht schmecken.</a:t>
            </a:r>
          </a:p>
        </p:txBody>
      </p:sp>
      <p:sp>
        <p:nvSpPr>
          <p:cNvPr id="5" name="Ellipse 4"/>
          <p:cNvSpPr/>
          <p:nvPr/>
        </p:nvSpPr>
        <p:spPr>
          <a:xfrm>
            <a:off x="8239132" y="3490781"/>
            <a:ext cx="3323770"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 Tinka trinkt Tütenmilch, aber Barbara backt </a:t>
            </a:r>
            <a:r>
              <a:rPr lang="de-DE" dirty="0" err="1">
                <a:solidFill>
                  <a:schemeClr val="tx1"/>
                </a:solidFill>
              </a:rPr>
              <a:t>Rhabarbertarte</a:t>
            </a:r>
            <a:r>
              <a:rPr lang="de-DE" dirty="0">
                <a:solidFill>
                  <a:schemeClr val="tx1"/>
                </a:solidFill>
              </a:rPr>
              <a:t>.</a:t>
            </a:r>
          </a:p>
        </p:txBody>
      </p:sp>
      <p:sp>
        <p:nvSpPr>
          <p:cNvPr id="6" name="Ellipse 5"/>
          <p:cNvSpPr/>
          <p:nvPr/>
        </p:nvSpPr>
        <p:spPr>
          <a:xfrm>
            <a:off x="566003" y="3060275"/>
            <a:ext cx="2957285"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 </a:t>
            </a:r>
            <a:r>
              <a:rPr lang="de-DE" dirty="0">
                <a:solidFill>
                  <a:srgbClr val="66CCFF"/>
                </a:solidFill>
              </a:rPr>
              <a:t> </a:t>
            </a:r>
            <a:r>
              <a:rPr lang="de-DE" dirty="0">
                <a:solidFill>
                  <a:schemeClr val="tx1"/>
                </a:solidFill>
              </a:rPr>
              <a:t>Flamingos tragen freitags Fischflossenflipflops.</a:t>
            </a:r>
          </a:p>
        </p:txBody>
      </p:sp>
      <p:sp>
        <p:nvSpPr>
          <p:cNvPr id="7" name="Ellipse 6"/>
          <p:cNvSpPr/>
          <p:nvPr/>
        </p:nvSpPr>
        <p:spPr>
          <a:xfrm>
            <a:off x="3852287" y="2737861"/>
            <a:ext cx="4049269" cy="1364342"/>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 </a:t>
            </a:r>
            <a:r>
              <a:rPr lang="de-DE" dirty="0">
                <a:solidFill>
                  <a:srgbClr val="66CCFF"/>
                </a:solidFill>
              </a:rPr>
              <a:t> </a:t>
            </a:r>
            <a:r>
              <a:rPr lang="de-DE" dirty="0">
                <a:solidFill>
                  <a:schemeClr val="tx1"/>
                </a:solidFill>
              </a:rPr>
              <a:t>Chinesisches Schüsselchen, chinesisches Schüsselchen, chinesisches Schüsselchen.</a:t>
            </a:r>
          </a:p>
        </p:txBody>
      </p:sp>
      <p:sp>
        <p:nvSpPr>
          <p:cNvPr id="8" name="Ellipse 7"/>
          <p:cNvSpPr/>
          <p:nvPr/>
        </p:nvSpPr>
        <p:spPr>
          <a:xfrm>
            <a:off x="685801" y="4499302"/>
            <a:ext cx="4394579" cy="1585941"/>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Der Potsdamer </a:t>
            </a:r>
            <a:r>
              <a:rPr lang="de-DE" dirty="0" err="1">
                <a:solidFill>
                  <a:schemeClr val="tx1"/>
                </a:solidFill>
              </a:rPr>
              <a:t>Postkutschenputzer</a:t>
            </a:r>
            <a:r>
              <a:rPr lang="de-DE" dirty="0">
                <a:solidFill>
                  <a:schemeClr val="tx1"/>
                </a:solidFill>
              </a:rPr>
              <a:t> putzt die Potsdamer Postkutsche blitzeblank.</a:t>
            </a:r>
          </a:p>
        </p:txBody>
      </p:sp>
      <p:sp>
        <p:nvSpPr>
          <p:cNvPr id="9" name="Ellipse 8"/>
          <p:cNvSpPr/>
          <p:nvPr/>
        </p:nvSpPr>
        <p:spPr>
          <a:xfrm>
            <a:off x="5965588" y="4864611"/>
            <a:ext cx="4049486" cy="1346644"/>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 Klaus Knopf liebt Knödel, Klöße und </a:t>
            </a:r>
            <a:r>
              <a:rPr lang="de-DE" dirty="0" err="1">
                <a:solidFill>
                  <a:schemeClr val="tx1"/>
                </a:solidFill>
              </a:rPr>
              <a:t>Klöpse</a:t>
            </a:r>
            <a:r>
              <a:rPr lang="de-DE" dirty="0">
                <a:solidFill>
                  <a:schemeClr val="tx1"/>
                </a:solidFill>
              </a:rPr>
              <a:t>, </a:t>
            </a:r>
            <a:r>
              <a:rPr lang="de-DE" dirty="0" err="1">
                <a:solidFill>
                  <a:schemeClr val="tx1"/>
                </a:solidFill>
              </a:rPr>
              <a:t>Klöpse</a:t>
            </a:r>
            <a:r>
              <a:rPr lang="de-DE" dirty="0">
                <a:solidFill>
                  <a:schemeClr val="tx1"/>
                </a:solidFill>
              </a:rPr>
              <a:t>, Klöße und Knödel liebt Klaus Knopf.</a:t>
            </a:r>
          </a:p>
        </p:txBody>
      </p:sp>
    </p:spTree>
    <p:extLst>
      <p:ext uri="{BB962C8B-B14F-4D97-AF65-F5344CB8AC3E}">
        <p14:creationId xmlns:p14="http://schemas.microsoft.com/office/powerpoint/2010/main" val="122307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7A5D96-D039-4E24-9C76-A7F14E80499E}"/>
              </a:ext>
            </a:extLst>
          </p:cNvPr>
          <p:cNvSpPr>
            <a:spLocks noGrp="1"/>
          </p:cNvSpPr>
          <p:nvPr>
            <p:ph type="title"/>
          </p:nvPr>
        </p:nvSpPr>
        <p:spPr>
          <a:xfrm>
            <a:off x="2244076" y="978102"/>
            <a:ext cx="7941325" cy="335691"/>
          </a:xfrm>
        </p:spPr>
        <p:txBody>
          <a:bodyPr vert="horz" lIns="91440" tIns="45720" rIns="91440" bIns="45720" rtlCol="0" anchor="b">
            <a:normAutofit fontScale="90000"/>
          </a:bodyPr>
          <a:lstStyle/>
          <a:p>
            <a:r>
              <a:rPr lang="en-US" dirty="0" err="1"/>
              <a:t>Rückblick</a:t>
            </a:r>
            <a:r>
              <a:rPr lang="en-US" dirty="0"/>
              <a:t> und </a:t>
            </a:r>
            <a:r>
              <a:rPr lang="en-US" dirty="0" err="1"/>
              <a:t>Ausblick</a:t>
            </a:r>
            <a:endParaRPr lang="en-US" dirty="0"/>
          </a:p>
        </p:txBody>
      </p:sp>
      <p:sp>
        <p:nvSpPr>
          <p:cNvPr id="2" name="Inhaltsplatzhalter 1">
            <a:extLst>
              <a:ext uri="{FF2B5EF4-FFF2-40B4-BE49-F238E27FC236}">
                <a16:creationId xmlns:a16="http://schemas.microsoft.com/office/drawing/2014/main" id="{59351C1A-23E5-46A3-B5CB-38B27F108DBE}"/>
              </a:ext>
            </a:extLst>
          </p:cNvPr>
          <p:cNvSpPr>
            <a:spLocks noGrp="1"/>
          </p:cNvSpPr>
          <p:nvPr>
            <p:ph idx="1"/>
          </p:nvPr>
        </p:nvSpPr>
        <p:spPr>
          <a:xfrm>
            <a:off x="1475631" y="1524001"/>
            <a:ext cx="9518189" cy="4593020"/>
          </a:xfrm>
        </p:spPr>
        <p:txBody>
          <a:bodyPr vert="horz" lIns="91440" tIns="45720" rIns="91440" bIns="45720" rtlCol="0">
            <a:normAutofit fontScale="85000" lnSpcReduction="20000"/>
          </a:bodyPr>
          <a:lstStyle/>
          <a:p>
            <a:endParaRPr lang="en-US" sz="1800" dirty="0"/>
          </a:p>
          <a:p>
            <a:r>
              <a:rPr lang="en-US" dirty="0"/>
              <a:t>Was </a:t>
            </a:r>
            <a:r>
              <a:rPr lang="en-US" dirty="0" err="1"/>
              <a:t>ist</a:t>
            </a:r>
            <a:r>
              <a:rPr lang="en-US" dirty="0"/>
              <a:t> Ihnen </a:t>
            </a:r>
            <a:r>
              <a:rPr lang="en-US" dirty="0" err="1"/>
              <a:t>schon</a:t>
            </a:r>
            <a:r>
              <a:rPr lang="en-US" dirty="0"/>
              <a:t> gut </a:t>
            </a:r>
            <a:r>
              <a:rPr lang="en-US" dirty="0" err="1"/>
              <a:t>gelungen</a:t>
            </a:r>
            <a:r>
              <a:rPr lang="en-US" dirty="0"/>
              <a:t>?</a:t>
            </a:r>
          </a:p>
          <a:p>
            <a:r>
              <a:rPr lang="en-US" dirty="0"/>
              <a:t>Was war </a:t>
            </a:r>
            <a:r>
              <a:rPr lang="en-US" dirty="0" err="1"/>
              <a:t>schwierig</a:t>
            </a:r>
            <a:r>
              <a:rPr lang="en-US" dirty="0"/>
              <a:t>?</a:t>
            </a:r>
          </a:p>
          <a:p>
            <a:r>
              <a:rPr lang="en-US" dirty="0"/>
              <a:t>Wie </a:t>
            </a:r>
            <a:r>
              <a:rPr lang="en-US" dirty="0" err="1"/>
              <a:t>würden</a:t>
            </a:r>
            <a:r>
              <a:rPr lang="en-US" dirty="0"/>
              <a:t> Sie morgen </a:t>
            </a:r>
            <a:r>
              <a:rPr lang="en-US" dirty="0" err="1"/>
              <a:t>anfangen</a:t>
            </a:r>
            <a:r>
              <a:rPr lang="en-US" dirty="0"/>
              <a:t>?</a:t>
            </a:r>
          </a:p>
          <a:p>
            <a:r>
              <a:rPr lang="en-US" dirty="0" err="1"/>
              <a:t>Welche</a:t>
            </a:r>
            <a:r>
              <a:rPr lang="en-US" dirty="0"/>
              <a:t> </a:t>
            </a:r>
            <a:r>
              <a:rPr lang="en-US" dirty="0" err="1"/>
              <a:t>sprachlichen</a:t>
            </a:r>
            <a:r>
              <a:rPr lang="en-US" dirty="0"/>
              <a:t> </a:t>
            </a:r>
            <a:r>
              <a:rPr lang="en-US" dirty="0" err="1"/>
              <a:t>Schwierigkeiten</a:t>
            </a:r>
            <a:r>
              <a:rPr lang="en-US" dirty="0"/>
              <a:t> </a:t>
            </a:r>
            <a:r>
              <a:rPr lang="en-US" dirty="0" err="1"/>
              <a:t>gibt</a:t>
            </a:r>
            <a:r>
              <a:rPr lang="en-US" dirty="0"/>
              <a:t> es in den </a:t>
            </a:r>
            <a:r>
              <a:rPr lang="en-US" dirty="0" err="1"/>
              <a:t>Aufgabenstellungen</a:t>
            </a:r>
            <a:r>
              <a:rPr lang="en-US" dirty="0"/>
              <a:t> und </a:t>
            </a:r>
            <a:r>
              <a:rPr lang="en-US" dirty="0" err="1"/>
              <a:t>wie</a:t>
            </a:r>
            <a:r>
              <a:rPr lang="en-US" dirty="0"/>
              <a:t> </a:t>
            </a:r>
            <a:r>
              <a:rPr lang="en-US" dirty="0" err="1"/>
              <a:t>können</a:t>
            </a:r>
            <a:r>
              <a:rPr lang="en-US" dirty="0"/>
              <a:t> Sie </a:t>
            </a:r>
            <a:r>
              <a:rPr lang="en-US" dirty="0" err="1"/>
              <a:t>diese</a:t>
            </a:r>
            <a:r>
              <a:rPr lang="en-US" dirty="0"/>
              <a:t> </a:t>
            </a:r>
            <a:r>
              <a:rPr lang="en-US" dirty="0" err="1"/>
              <a:t>umgehen</a:t>
            </a:r>
            <a:r>
              <a:rPr lang="en-US" dirty="0"/>
              <a:t>?</a:t>
            </a:r>
          </a:p>
          <a:p>
            <a:r>
              <a:rPr lang="en-US" dirty="0"/>
              <a:t>Wie </a:t>
            </a:r>
            <a:r>
              <a:rPr lang="en-US" dirty="0" err="1"/>
              <a:t>können</a:t>
            </a:r>
            <a:r>
              <a:rPr lang="en-US" dirty="0"/>
              <a:t> Sie </a:t>
            </a:r>
            <a:r>
              <a:rPr lang="en-US" dirty="0" err="1"/>
              <a:t>DaZ-Lernende</a:t>
            </a:r>
            <a:r>
              <a:rPr lang="en-US" dirty="0"/>
              <a:t> an </a:t>
            </a:r>
            <a:r>
              <a:rPr lang="en-US" dirty="0" err="1"/>
              <a:t>Lesetexte</a:t>
            </a:r>
            <a:r>
              <a:rPr lang="en-US" dirty="0"/>
              <a:t> und </a:t>
            </a:r>
            <a:r>
              <a:rPr lang="en-US" dirty="0" err="1"/>
              <a:t>Lesestrategien</a:t>
            </a:r>
            <a:r>
              <a:rPr lang="en-US" dirty="0"/>
              <a:t> </a:t>
            </a:r>
            <a:r>
              <a:rPr lang="en-US" dirty="0" err="1"/>
              <a:t>heranführen</a:t>
            </a:r>
            <a:r>
              <a:rPr lang="en-US" dirty="0"/>
              <a:t>?</a:t>
            </a:r>
          </a:p>
          <a:p>
            <a:r>
              <a:rPr lang="en-US" dirty="0"/>
              <a:t>Wie </a:t>
            </a:r>
            <a:r>
              <a:rPr lang="en-US" dirty="0" err="1"/>
              <a:t>beurteilen</a:t>
            </a:r>
            <a:r>
              <a:rPr lang="en-US" dirty="0"/>
              <a:t> Sie die </a:t>
            </a:r>
            <a:r>
              <a:rPr lang="en-US" dirty="0" err="1"/>
              <a:t>Aufgaben</a:t>
            </a:r>
            <a:r>
              <a:rPr lang="en-US" dirty="0"/>
              <a:t> in </a:t>
            </a:r>
            <a:r>
              <a:rPr lang="en-US" dirty="0" err="1"/>
              <a:t>Ihren</a:t>
            </a:r>
            <a:r>
              <a:rPr lang="en-US" dirty="0"/>
              <a:t> </a:t>
            </a:r>
            <a:r>
              <a:rPr lang="en-US" dirty="0" err="1"/>
              <a:t>Lehrwerken</a:t>
            </a:r>
            <a:r>
              <a:rPr lang="en-US" dirty="0"/>
              <a:t>?</a:t>
            </a:r>
          </a:p>
          <a:p>
            <a:r>
              <a:rPr lang="de-DE" dirty="0"/>
              <a:t>Was waren für Sie wichtige Erkenntnisse?</a:t>
            </a:r>
          </a:p>
          <a:p>
            <a:r>
              <a:rPr lang="de-DE" dirty="0"/>
              <a:t>Welche Fragen haben Sie?</a:t>
            </a:r>
          </a:p>
          <a:p>
            <a:r>
              <a:rPr lang="de-DE" dirty="0"/>
              <a:t>Wie hat Ihnen die Modulstruktur gefallen?</a:t>
            </a:r>
          </a:p>
          <a:p>
            <a:r>
              <a:rPr lang="de-DE" dirty="0"/>
              <a:t>Wie blicken Sie am Ende des Modultages auf „Lesen im DaZ-Unterricht“?</a:t>
            </a:r>
          </a:p>
          <a:p>
            <a:endParaRPr lang="en-US" dirty="0"/>
          </a:p>
          <a:p>
            <a:endParaRPr lang="en-US" dirty="0"/>
          </a:p>
          <a:p>
            <a:endParaRPr lang="en-US" sz="1800" dirty="0"/>
          </a:p>
          <a:p>
            <a:endParaRPr lang="en-US" sz="1800" dirty="0"/>
          </a:p>
        </p:txBody>
      </p:sp>
    </p:spTree>
    <p:extLst>
      <p:ext uri="{BB962C8B-B14F-4D97-AF65-F5344CB8AC3E}">
        <p14:creationId xmlns:p14="http://schemas.microsoft.com/office/powerpoint/2010/main" val="3815625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s Zitat von Goethe zum Thema &quot;Lebenslanges Lernen&quot;">
            <a:extLst>
              <a:ext uri="{FF2B5EF4-FFF2-40B4-BE49-F238E27FC236}">
                <a16:creationId xmlns:a16="http://schemas.microsoft.com/office/drawing/2014/main" id="{7D65F101-490F-6019-A529-39A13C455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368" y="1842862"/>
            <a:ext cx="6459264" cy="4011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102B5DC-8A75-7D5D-AEA3-DD630D21811A}"/>
              </a:ext>
            </a:extLst>
          </p:cNvPr>
          <p:cNvSpPr txBox="1"/>
          <p:nvPr/>
        </p:nvSpPr>
        <p:spPr>
          <a:xfrm>
            <a:off x="2225237" y="777766"/>
            <a:ext cx="7234073" cy="646331"/>
          </a:xfrm>
          <a:prstGeom prst="rect">
            <a:avLst/>
          </a:prstGeom>
          <a:noFill/>
        </p:spPr>
        <p:txBody>
          <a:bodyPr wrap="square" rtlCol="0">
            <a:spAutoFit/>
          </a:bodyPr>
          <a:lstStyle/>
          <a:p>
            <a:pPr algn="ctr"/>
            <a:r>
              <a:rPr lang="de-DE" sz="3600" b="1" dirty="0"/>
              <a:t>Nur Mut</a:t>
            </a:r>
            <a:r>
              <a:rPr lang="de-DE" sz="3600" b="1" dirty="0">
                <a:sym typeface="Wingdings" panose="05000000000000000000" pitchFamily="2" charset="2"/>
              </a:rPr>
              <a:t></a:t>
            </a:r>
            <a:endParaRPr lang="de-DE" sz="3600" b="1" dirty="0"/>
          </a:p>
        </p:txBody>
      </p:sp>
    </p:spTree>
    <p:extLst>
      <p:ext uri="{BB962C8B-B14F-4D97-AF65-F5344CB8AC3E}">
        <p14:creationId xmlns:p14="http://schemas.microsoft.com/office/powerpoint/2010/main" val="330163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0112" y="3429000"/>
            <a:ext cx="6798734" cy="1937698"/>
          </a:xfrm>
        </p:spPr>
        <p:txBody>
          <a:bodyPr>
            <a:normAutofit fontScale="90000"/>
          </a:bodyPr>
          <a:lstStyle/>
          <a:p>
            <a:r>
              <a:rPr lang="de-DE" dirty="0"/>
              <a:t>Kurze Pause:</a:t>
            </a:r>
            <a:br>
              <a:rPr lang="de-DE" dirty="0"/>
            </a:br>
            <a:r>
              <a:rPr lang="de-DE" dirty="0"/>
              <a:t>In 10 Minuten lesen wir uns wieder.</a:t>
            </a:r>
            <a:r>
              <a:rPr lang="de-DE" dirty="0">
                <a:sym typeface="Wingdings" panose="05000000000000000000" pitchFamily="2" charset="2"/>
              </a:rPr>
              <a:t></a:t>
            </a:r>
            <a:endParaRPr lang="de-DE" dirty="0"/>
          </a:p>
        </p:txBody>
      </p:sp>
      <p:pic>
        <p:nvPicPr>
          <p:cNvPr id="3" name="Inhaltsplatzhalter 5">
            <a:extLst>
              <a:ext uri="{FF2B5EF4-FFF2-40B4-BE49-F238E27FC236}">
                <a16:creationId xmlns:a16="http://schemas.microsoft.com/office/drawing/2014/main" id="{F1395BB3-8770-4234-2148-AD566F4B07EC}"/>
              </a:ext>
            </a:extLst>
          </p:cNvPr>
          <p:cNvPicPr>
            <a:picLocks noChangeAspect="1"/>
          </p:cNvPicPr>
          <p:nvPr/>
        </p:nvPicPr>
        <p:blipFill>
          <a:blip r:embed="rId2"/>
          <a:stretch>
            <a:fillRect/>
          </a:stretch>
        </p:blipFill>
        <p:spPr>
          <a:xfrm>
            <a:off x="4220200" y="692630"/>
            <a:ext cx="3751599" cy="2145575"/>
          </a:xfrm>
          <a:prstGeom prst="rect">
            <a:avLst/>
          </a:prstGeom>
        </p:spPr>
      </p:pic>
    </p:spTree>
    <p:extLst>
      <p:ext uri="{BB962C8B-B14F-4D97-AF65-F5344CB8AC3E}">
        <p14:creationId xmlns:p14="http://schemas.microsoft.com/office/powerpoint/2010/main" val="23231173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2165130" y="2376227"/>
            <a:ext cx="8059815" cy="3963032"/>
          </a:xfrm>
          <a:prstGeom prst="rect">
            <a:avLst/>
          </a:prstGeom>
        </p:spPr>
      </p:pic>
      <p:sp>
        <p:nvSpPr>
          <p:cNvPr id="6" name="Textfeld 5"/>
          <p:cNvSpPr txBox="1"/>
          <p:nvPr/>
        </p:nvSpPr>
        <p:spPr>
          <a:xfrm>
            <a:off x="796414" y="6386052"/>
            <a:ext cx="10309122" cy="369332"/>
          </a:xfrm>
          <a:prstGeom prst="rect">
            <a:avLst/>
          </a:prstGeom>
          <a:noFill/>
        </p:spPr>
        <p:txBody>
          <a:bodyPr wrap="square" rtlCol="0">
            <a:spAutoFit/>
          </a:bodyPr>
          <a:lstStyle/>
          <a:p>
            <a:r>
              <a:rPr lang="de-DE" dirty="0"/>
              <a:t>Franken, Anna Ulrike und </a:t>
            </a:r>
            <a:r>
              <a:rPr lang="de-DE" dirty="0" err="1"/>
              <a:t>Pertzel</a:t>
            </a:r>
            <a:r>
              <a:rPr lang="de-DE" dirty="0"/>
              <a:t>, Eva: Lesen fördern. in: Deutsch differenziert. Beilage 3/2024, S. 3.</a:t>
            </a:r>
          </a:p>
        </p:txBody>
      </p:sp>
      <p:sp>
        <p:nvSpPr>
          <p:cNvPr id="2" name="Ellipse 1"/>
          <p:cNvSpPr/>
          <p:nvPr/>
        </p:nvSpPr>
        <p:spPr>
          <a:xfrm>
            <a:off x="4902462" y="2329434"/>
            <a:ext cx="1756228" cy="6966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lumMod val="50000"/>
                  </a:schemeClr>
                </a:solidFill>
              </a:rPr>
              <a:t>Üben und trainieren</a:t>
            </a:r>
          </a:p>
        </p:txBody>
      </p:sp>
      <p:sp>
        <p:nvSpPr>
          <p:cNvPr id="7" name="Ellipse 6"/>
          <p:cNvSpPr/>
          <p:nvPr/>
        </p:nvSpPr>
        <p:spPr>
          <a:xfrm>
            <a:off x="2438399" y="220717"/>
            <a:ext cx="6968359" cy="2108717"/>
          </a:xfrm>
          <a:prstGeom prst="ellipse">
            <a:avLst/>
          </a:prstGeom>
          <a:solidFill>
            <a:srgbClr val="C5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de-DE" sz="2000" dirty="0">
                <a:solidFill>
                  <a:schemeClr val="tx1"/>
                </a:solidFill>
              </a:rPr>
              <a:t>Was bedeutet LESEN für mich?</a:t>
            </a:r>
          </a:p>
          <a:p>
            <a:pPr marL="342900" indent="-342900">
              <a:buFont typeface="Arial" panose="020B0604020202020204" pitchFamily="34" charset="0"/>
              <a:buChar char="•"/>
            </a:pPr>
            <a:r>
              <a:rPr lang="de-DE" sz="2000" dirty="0">
                <a:solidFill>
                  <a:schemeClr val="tx1"/>
                </a:solidFill>
              </a:rPr>
              <a:t>In welchen Situationen lese ich gerne/nicht gerne?</a:t>
            </a:r>
          </a:p>
          <a:p>
            <a:pPr marL="342900" indent="-342900">
              <a:buFont typeface="Arial" panose="020B0604020202020204" pitchFamily="34" charset="0"/>
              <a:buChar char="•"/>
            </a:pPr>
            <a:r>
              <a:rPr lang="de-DE" sz="2000" dirty="0">
                <a:solidFill>
                  <a:schemeClr val="tx1"/>
                </a:solidFill>
              </a:rPr>
              <a:t>Was ist/war mein Lieblingsbuch?</a:t>
            </a:r>
          </a:p>
          <a:p>
            <a:pPr marL="342900" indent="-342900">
              <a:buFont typeface="Arial" panose="020B0604020202020204" pitchFamily="34" charset="0"/>
              <a:buChar char="•"/>
            </a:pPr>
            <a:r>
              <a:rPr lang="de-DE" sz="2000" dirty="0">
                <a:solidFill>
                  <a:schemeClr val="tx1"/>
                </a:solidFill>
              </a:rPr>
              <a:t>Welche Faktoren beeinflussen das Lesen DaZ-Lernender?</a:t>
            </a:r>
          </a:p>
        </p:txBody>
      </p:sp>
    </p:spTree>
    <p:extLst>
      <p:ext uri="{BB962C8B-B14F-4D97-AF65-F5344CB8AC3E}">
        <p14:creationId xmlns:p14="http://schemas.microsoft.com/office/powerpoint/2010/main" val="39146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ffice_41780295_TF78524312" id="{A0BBFC8D-1A69-4180-A202-06CEBB5AC5A3}" vid="{8BCE8B57-2D9F-4E29-9E06-E4D5CBAB388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5388</Words>
  <Application>Microsoft Office PowerPoint</Application>
  <PresentationFormat>Breitbild</PresentationFormat>
  <Paragraphs>615</Paragraphs>
  <Slides>77</Slides>
  <Notes>51</Notes>
  <HiddenSlides>2</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77</vt:i4>
      </vt:variant>
    </vt:vector>
  </HeadingPairs>
  <TitlesOfParts>
    <vt:vector size="89" baseType="lpstr">
      <vt:lpstr>Arial</vt:lpstr>
      <vt:lpstr>Avenir Roman</vt:lpstr>
      <vt:lpstr>Calibri</vt:lpstr>
      <vt:lpstr>Calibri Light</vt:lpstr>
      <vt:lpstr>DR HH</vt:lpstr>
      <vt:lpstr>Garamond</vt:lpstr>
      <vt:lpstr>Helvetica</vt:lpstr>
      <vt:lpstr>Lucida Grande</vt:lpstr>
      <vt:lpstr>Symbol</vt:lpstr>
      <vt:lpstr>Times</vt:lpstr>
      <vt:lpstr>Wingdings</vt:lpstr>
      <vt:lpstr>Organisch</vt:lpstr>
      <vt:lpstr>Literatur</vt:lpstr>
      <vt:lpstr>Vorbereitende Aufgabe</vt:lpstr>
      <vt:lpstr>Lesen im DaZ-Unterricht</vt:lpstr>
      <vt:lpstr>Geplanter Ablauf</vt:lpstr>
      <vt:lpstr>Auf der Suche nach dem Gleichgewicht</vt:lpstr>
      <vt:lpstr>Unser Ziel für heute:</vt:lpstr>
      <vt:lpstr>Unterricht und Besprechung</vt:lpstr>
      <vt:lpstr>Kurze Pause: In 10 Minuten lesen wir uns wieder.</vt:lpstr>
      <vt:lpstr>PowerPoint-Präsentation</vt:lpstr>
      <vt:lpstr>Leseübung: Kettenreaktion</vt:lpstr>
      <vt:lpstr>PowerPoint-Präsentation</vt:lpstr>
      <vt:lpstr>Experiment: Lesen ist ja sooooo einfach…</vt:lpstr>
      <vt:lpstr>Lesen Sie die Wörter, Sie haben eine Minute Zeit. </vt:lpstr>
      <vt:lpstr>PowerPoint-Präsentation</vt:lpstr>
      <vt:lpstr>Notieren Sie: Welche Wörter fehlen?</vt:lpstr>
      <vt:lpstr>PowerPoint-Präsentation</vt:lpstr>
      <vt:lpstr>PowerPoint-Präsentation</vt:lpstr>
      <vt:lpstr>PowerPoint-Präsentation</vt:lpstr>
      <vt:lpstr>Schreiben Sie alle Wörter aus dem Gedächtnis auf.</vt:lpstr>
      <vt:lpstr>PowerPoint-Präsentation</vt:lpstr>
      <vt:lpstr>Schwerpunkt I: Aspekte des Leseverstehens in den Curricularen Grundlagen DaZ</vt:lpstr>
      <vt:lpstr>PowerPoint-Präsentation</vt:lpstr>
      <vt:lpstr>Kompetenzbereich Lesen</vt:lpstr>
      <vt:lpstr>Was steht in den Curricularen Anforderungen DaZ?</vt:lpstr>
      <vt:lpstr>PowerPoint-Präsentation</vt:lpstr>
      <vt:lpstr>Exkurs: Was ist hier los?</vt:lpstr>
      <vt:lpstr>PowerPoint-Präsentation</vt:lpstr>
      <vt:lpstr>PowerPoint-Präsentation</vt:lpstr>
      <vt:lpstr>Leseexperiment </vt:lpstr>
      <vt:lpstr>Text 1</vt:lpstr>
      <vt:lpstr>Text 2</vt:lpstr>
      <vt:lpstr>PowerPoint-Präsentation</vt:lpstr>
      <vt:lpstr>PowerPoint-Präsentation</vt:lpstr>
      <vt:lpstr>Vorwissen und Erkennen logischer Widersprüche</vt:lpstr>
      <vt:lpstr>Lesespiel: Mitmachgeschichte</vt:lpstr>
      <vt:lpstr>PowerPoint-Präsentation</vt:lpstr>
      <vt:lpstr>Schwerpunkt II: Lesen in der Zweitsprache Deutsch</vt:lpstr>
      <vt:lpstr>Das Ziel: Eine angemessene Leseflüssigkeit ausbilden    „Leseflüssigkeit ist die Fertigkeit, Texte leise, laut, akkurat, automatisiert, schnell und Sinn gestaltend zu lesen. Sie ermöglicht es Lesenden, die Bedeutung eines Textabschnittes gedanklich nachzuvollziehen und zu verstehen.“    </vt:lpstr>
      <vt:lpstr>PowerPoint-Präsentation</vt:lpstr>
      <vt:lpstr>PowerPoint-Präsentation</vt:lpstr>
      <vt:lpstr> Anforderungen beim Lesen in der Zweitsprache  </vt:lpstr>
      <vt:lpstr>Zur Einordnung der Anforderungen:                             Das Lesekompetenzmodell nach Rosebrock/Nix </vt:lpstr>
      <vt:lpstr>PowerPoint-Präsentation</vt:lpstr>
      <vt:lpstr>PowerPoint-Präsentation</vt:lpstr>
      <vt:lpstr>Beispiel: Lokale und globale Kohärenz</vt:lpstr>
      <vt:lpstr>Kohärenzbildung (Herstellen eines inhaltlichen Gesamtzusammenhangs) </vt:lpstr>
      <vt:lpstr>Für den DaZ-Unterricht bedeutet das:</vt:lpstr>
      <vt:lpstr>     Beispiel:  Weltwissen/Sach- und Umweltwissen/Textsortenwissen  </vt:lpstr>
      <vt:lpstr>PowerPoint-Präsentation</vt:lpstr>
      <vt:lpstr>Beispiel: Weltwissen (Mentales Modell)</vt:lpstr>
      <vt:lpstr>Für den DaZ-Unterricht bedeutet das:</vt:lpstr>
      <vt:lpstr>PowerPoint-Präsentation</vt:lpstr>
      <vt:lpstr>Mittagspause: In 30 Minuten lesen wir uns wieder.</vt:lpstr>
      <vt:lpstr>PowerPoint-Präsentation</vt:lpstr>
      <vt:lpstr>Schwerpunkt III:  Aus Stolpersteinen Trittsteine generieren</vt:lpstr>
      <vt:lpstr>Stolperstein Erstleseprozesse</vt:lpstr>
      <vt:lpstr>Trittsteine</vt:lpstr>
      <vt:lpstr>Stolperstein Lesetempo</vt:lpstr>
      <vt:lpstr>Trittsteine</vt:lpstr>
      <vt:lpstr>Stolperstein Aufgabenstellungen</vt:lpstr>
      <vt:lpstr>Trittsteine</vt:lpstr>
      <vt:lpstr>PowerPoint-Präsentation</vt:lpstr>
      <vt:lpstr>PowerPoint-Präsentation</vt:lpstr>
      <vt:lpstr>Schwerpunkt IV: Lesestrategien</vt:lpstr>
      <vt:lpstr>Lesestrategien…</vt:lpstr>
      <vt:lpstr>PowerPoint-Präsentation</vt:lpstr>
      <vt:lpstr>…und hier ausführlicher… Didaktisierte Lesetexte – was ist das? (Claudia Neugebauer)</vt:lpstr>
      <vt:lpstr>Diskussion der vorbereitenden Aufgabe 2</vt:lpstr>
      <vt:lpstr>Kurze Pause: In 15 Minuten lesen wir uns wieder.</vt:lpstr>
      <vt:lpstr>Schwerpunkt V: Aufgaben zu Lesetexten</vt:lpstr>
      <vt:lpstr>Beispielhafte Lösungen</vt:lpstr>
      <vt:lpstr>Beispielhafte Lösungen</vt:lpstr>
      <vt:lpstr>Beispielhafte Lösungen</vt:lpstr>
      <vt:lpstr>PowerPoint-Präsentation</vt:lpstr>
      <vt:lpstr>PowerPoint-Präsentation</vt:lpstr>
      <vt:lpstr>Rückblick und Ausblick</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Claudia Tomaschewski</dc:creator>
  <cp:lastModifiedBy>Claudia Tomaschewski</cp:lastModifiedBy>
  <cp:revision>28</cp:revision>
  <cp:lastPrinted>2026-01-27T07:29:52Z</cp:lastPrinted>
  <dcterms:created xsi:type="dcterms:W3CDTF">2026-01-15T07:49:14Z</dcterms:created>
  <dcterms:modified xsi:type="dcterms:W3CDTF">2026-01-29T15:53:46Z</dcterms:modified>
</cp:coreProperties>
</file>