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8" r:id="rId2"/>
    <p:sldId id="256" r:id="rId3"/>
    <p:sldId id="268" r:id="rId4"/>
    <p:sldId id="262" r:id="rId5"/>
    <p:sldId id="263" r:id="rId6"/>
    <p:sldId id="260" r:id="rId7"/>
    <p:sldId id="261" r:id="rId8"/>
    <p:sldId id="276" r:id="rId9"/>
    <p:sldId id="272" r:id="rId10"/>
    <p:sldId id="275" r:id="rId11"/>
    <p:sldId id="269" r:id="rId12"/>
    <p:sldId id="271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CF"/>
    <a:srgbClr val="CCE9F2"/>
    <a:srgbClr val="006DA2"/>
    <a:srgbClr val="FFD3FF"/>
    <a:srgbClr val="45A8D9"/>
    <a:srgbClr val="3AB7D5"/>
    <a:srgbClr val="A4ADB6"/>
    <a:srgbClr val="BBB2AB"/>
    <a:srgbClr val="008BCE"/>
    <a:srgbClr val="405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2" autoAdjust="0"/>
    <p:restoredTop sz="80805" autoAdjust="0"/>
  </p:normalViewPr>
  <p:slideViewPr>
    <p:cSldViewPr snapToGrid="0" showGuides="1">
      <p:cViewPr varScale="1">
        <p:scale>
          <a:sx n="105" d="100"/>
          <a:sy n="105" d="100"/>
        </p:scale>
        <p:origin x="227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3CE6E-2B66-4BBF-AA5F-C610821FA37B}" type="datetimeFigureOut">
              <a:rPr lang="de-DE" smtClean="0"/>
              <a:t>28.01.26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B259-718E-41BC-9A97-1627054B12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7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5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13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787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57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95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94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23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64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62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414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4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96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4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6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06978" y="134683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3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3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419666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3F28847-7BF0-413E-A4B4-C02469266E58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49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5DF68FC-774B-4D41-A04C-46D2580C019C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97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6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5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06978" y="157767"/>
            <a:ext cx="2249334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9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9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5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9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5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9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4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353763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311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4677"/>
            <a:ext cx="38862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4675"/>
            <a:ext cx="38862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7E6961B8-E763-4621-9D5D-38F66A348052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24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2813" y="225424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B7E06C08-2B17-43F1-A072-02A8688504CF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54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4C555C-37E2-44ED-BE6C-12A21C01C579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2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2F1D57B-2905-4E99-8DD2-DA23D35CE01F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17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844677"/>
            <a:ext cx="78867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B4B845-6DC3-45BC-9049-17AD7992C39F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2809461"/>
            <a:ext cx="792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026D32B0-575C-43B7-B8BD-48B68FBBD667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4467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09461"/>
            <a:ext cx="386834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4467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35275"/>
            <a:ext cx="3887391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96C799F4-74F0-4B8C-938F-5A0C36883B70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9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52" y="6294708"/>
            <a:ext cx="1613922" cy="473084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401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15A918E5-D937-4385-B3C1-9CE1C1F817BB}" type="datetime1">
              <a:rPr lang="de-DE" smtClean="0"/>
              <a:t>28.01.26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327415" y="6356350"/>
            <a:ext cx="378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52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7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71" r:id="rId5"/>
    <p:sldLayoutId id="2147483667" r:id="rId6"/>
    <p:sldLayoutId id="2147483663" r:id="rId7"/>
    <p:sldLayoutId id="2147483670" r:id="rId8"/>
    <p:sldLayoutId id="2147483665" r:id="rId9"/>
    <p:sldLayoutId id="2147483668" r:id="rId10"/>
    <p:sldLayoutId id="2147483669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11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3.png"/><Relationship Id="rId5" Type="http://schemas.microsoft.com/office/2007/relationships/media" Target="../media/media12.m4a"/><Relationship Id="rId10" Type="http://schemas.openxmlformats.org/officeDocument/2006/relationships/image" Target="../media/image2.png"/><Relationship Id="rId4" Type="http://schemas.openxmlformats.org/officeDocument/2006/relationships/audio" Target="../media/media11.m4a"/><Relationship Id="rId9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62E12-A9AD-4F60-AF47-57F046D6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b="1" dirty="0">
                <a:latin typeface="Helvetica" pitchFamily="2" charset="0"/>
                <a:cs typeface="Arial" panose="020B0604020202020204" pitchFamily="34" charset="0"/>
              </a:rPr>
              <a:t>Planen einer Unterrichtseinheit</a:t>
            </a:r>
            <a:endParaRPr lang="de-DE" sz="24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476B11-92CB-44B5-96F8-BB3DBB49C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159" y="2899349"/>
            <a:ext cx="7437041" cy="1153292"/>
          </a:xfrm>
        </p:spPr>
        <p:txBody>
          <a:bodyPr>
            <a:normAutofit/>
          </a:bodyPr>
          <a:lstStyle/>
          <a:p>
            <a:pPr algn="ctr"/>
            <a:r>
              <a:rPr lang="de-DE" sz="3300" dirty="0">
                <a:solidFill>
                  <a:schemeClr val="bg1"/>
                </a:solidFill>
                <a:latin typeface="Helvetica" pitchFamily="2" charset="0"/>
              </a:rPr>
              <a:t>vorbereitende Aufgabe</a:t>
            </a:r>
            <a:endParaRPr lang="de-DE" sz="33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3CB15F-AD9B-4E53-BBB3-F42BDE50F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Helvetica" pitchFamily="2" charset="0"/>
              </a:rPr>
              <a:t>10.09.24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2AD4B4C-EE13-FC43-B56D-8CBA2B5439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Helvetica" pitchFamily="2" charset="0"/>
              </a:rPr>
              <a:t>Sigrun Hey &amp; Wiebke Röhrbein 2024</a:t>
            </a:r>
          </a:p>
        </p:txBody>
      </p:sp>
    </p:spTree>
    <p:extLst>
      <p:ext uri="{BB962C8B-B14F-4D97-AF65-F5344CB8AC3E}">
        <p14:creationId xmlns:p14="http://schemas.microsoft.com/office/powerpoint/2010/main" val="147893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6150973" y="95974"/>
            <a:ext cx="2901528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99" y="1895168"/>
            <a:ext cx="6870979" cy="371228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0" y="4197016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thematisch Wörter sammeln und ordnen</a:t>
            </a:r>
          </a:p>
        </p:txBody>
      </p:sp>
      <p:sp>
        <p:nvSpPr>
          <p:cNvPr id="7" name="Ellipse 6"/>
          <p:cNvSpPr/>
          <p:nvPr/>
        </p:nvSpPr>
        <p:spPr>
          <a:xfrm>
            <a:off x="3101719" y="0"/>
            <a:ext cx="2723061" cy="162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zentrale Aussagen eines Textes erfassen und wiedergeben</a:t>
            </a:r>
          </a:p>
        </p:txBody>
      </p:sp>
      <p:sp>
        <p:nvSpPr>
          <p:cNvPr id="8" name="Ellipse 7"/>
          <p:cNvSpPr/>
          <p:nvPr/>
        </p:nvSpPr>
        <p:spPr>
          <a:xfrm>
            <a:off x="52143" y="1220973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Kriterien für Geschichten</a:t>
            </a:r>
          </a:p>
        </p:txBody>
      </p:sp>
      <p:sp>
        <p:nvSpPr>
          <p:cNvPr id="9" name="Ellipse 8"/>
          <p:cNvSpPr/>
          <p:nvPr/>
        </p:nvSpPr>
        <p:spPr>
          <a:xfrm>
            <a:off x="6362700" y="1080733"/>
            <a:ext cx="2689801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Richtig schreiben: Rechtscheib-strategien</a:t>
            </a:r>
          </a:p>
        </p:txBody>
      </p:sp>
      <p:sp>
        <p:nvSpPr>
          <p:cNvPr id="10" name="Ellipse 9"/>
          <p:cNvSpPr/>
          <p:nvPr/>
        </p:nvSpPr>
        <p:spPr>
          <a:xfrm>
            <a:off x="838744" y="149996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Texte planen, schreiben überarbeiten</a:t>
            </a:r>
          </a:p>
        </p:txBody>
      </p:sp>
      <p:sp>
        <p:nvSpPr>
          <p:cNvPr id="11" name="Ellipse 10"/>
          <p:cNvSpPr/>
          <p:nvPr/>
        </p:nvSpPr>
        <p:spPr>
          <a:xfrm>
            <a:off x="6612225" y="4513338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verstehend zuhören</a:t>
            </a:r>
          </a:p>
        </p:txBody>
      </p:sp>
      <p:sp>
        <p:nvSpPr>
          <p:cNvPr id="12" name="Ellipse 11"/>
          <p:cNvSpPr/>
          <p:nvPr/>
        </p:nvSpPr>
        <p:spPr>
          <a:xfrm>
            <a:off x="-55573" y="2536603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Texte präsentieren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2358189" y="1328867"/>
            <a:ext cx="1896311" cy="2422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7" idx="4"/>
          </p:cNvCxnSpPr>
          <p:nvPr/>
        </p:nvCxnSpPr>
        <p:spPr>
          <a:xfrm flipH="1">
            <a:off x="4172300" y="1628871"/>
            <a:ext cx="290950" cy="308272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7" idx="4"/>
          </p:cNvCxnSpPr>
          <p:nvPr/>
        </p:nvCxnSpPr>
        <p:spPr>
          <a:xfrm flipH="1">
            <a:off x="2932551" y="1628871"/>
            <a:ext cx="1530699" cy="2236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8" idx="5"/>
          </p:cNvCxnSpPr>
          <p:nvPr/>
        </p:nvCxnSpPr>
        <p:spPr>
          <a:xfrm>
            <a:off x="1922065" y="2227202"/>
            <a:ext cx="2072419" cy="1637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2" idx="6"/>
          </p:cNvCxnSpPr>
          <p:nvPr/>
        </p:nvCxnSpPr>
        <p:spPr>
          <a:xfrm flipV="1">
            <a:off x="2135177" y="2983832"/>
            <a:ext cx="2932123" cy="14220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2582779" y="311216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2190750" y="4026568"/>
            <a:ext cx="4771524" cy="486770"/>
          </a:xfrm>
          <a:prstGeom prst="straightConnector1">
            <a:avLst/>
          </a:prstGeom>
          <a:ln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1" idx="1"/>
          </p:cNvCxnSpPr>
          <p:nvPr/>
        </p:nvCxnSpPr>
        <p:spPr>
          <a:xfrm flipH="1" flipV="1">
            <a:off x="5646821" y="2983832"/>
            <a:ext cx="1286232" cy="170214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2135177" y="3864944"/>
            <a:ext cx="2932123" cy="64839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9" idx="3"/>
          </p:cNvCxnSpPr>
          <p:nvPr/>
        </p:nvCxnSpPr>
        <p:spPr>
          <a:xfrm flipH="1">
            <a:off x="5325979" y="2086962"/>
            <a:ext cx="1430633" cy="1628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ildplatzhalter 20">
            <a:extLst>
              <a:ext uri="{FF2B5EF4-FFF2-40B4-BE49-F238E27FC236}">
                <a16:creationId xmlns:a16="http://schemas.microsoft.com/office/drawing/2014/main" id="{03CECF72-3644-824C-80C3-90F20DAF20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</p:spPr>
      </p:pic>
      <p:pic>
        <p:nvPicPr>
          <p:cNvPr id="2" name="Folie 9">
            <a:hlinkClick r:id="" action="ppaction://media"/>
            <a:extLst>
              <a:ext uri="{FF2B5EF4-FFF2-40B4-BE49-F238E27FC236}">
                <a16:creationId xmlns:a16="http://schemas.microsoft.com/office/drawing/2014/main" id="{1E129D80-8A93-9B45-AB2E-B4D8F5BA3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1838" y="57673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1">
            <a:extLst>
              <a:ext uri="{FF2B5EF4-FFF2-40B4-BE49-F238E27FC236}">
                <a16:creationId xmlns:a16="http://schemas.microsoft.com/office/drawing/2014/main" id="{A241B670-4554-714E-B5F8-2B6DF3E39B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l="4314" r="43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B4EF3E-843D-F54A-87E0-AD39A09A0620}"/>
              </a:ext>
            </a:extLst>
          </p:cNvPr>
          <p:cNvSpPr txBox="1"/>
          <p:nvPr/>
        </p:nvSpPr>
        <p:spPr>
          <a:xfrm>
            <a:off x="1862667" y="1257746"/>
            <a:ext cx="780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Sinnvolle Anordnung Start – Ziel überlegen</a:t>
            </a:r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C116DFAF-3784-B24A-B0A1-B63DAFBF9467}"/>
              </a:ext>
            </a:extLst>
          </p:cNvPr>
          <p:cNvSpPr/>
          <p:nvPr/>
        </p:nvSpPr>
        <p:spPr bwMode="auto">
          <a:xfrm>
            <a:off x="2370668" y="237014"/>
            <a:ext cx="3799945" cy="932395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komme ich zu einer sachlogischen Struktur der Einheit?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23D343-9F1E-1445-9E84-B598623DD531}"/>
              </a:ext>
            </a:extLst>
          </p:cNvPr>
          <p:cNvSpPr txBox="1"/>
          <p:nvPr/>
        </p:nvSpPr>
        <p:spPr>
          <a:xfrm>
            <a:off x="135466" y="1781566"/>
            <a:ext cx="211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Gruselgeschichten lesen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45B55D-0C2E-654F-9394-6185D33553F6}"/>
              </a:ext>
            </a:extLst>
          </p:cNvPr>
          <p:cNvSpPr txBox="1"/>
          <p:nvPr/>
        </p:nvSpPr>
        <p:spPr>
          <a:xfrm>
            <a:off x="169333" y="2427897"/>
            <a:ext cx="20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Wann ist es gruselig?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017342-A9FC-7845-AF06-EFDA1A2725F6}"/>
              </a:ext>
            </a:extLst>
          </p:cNvPr>
          <p:cNvSpPr txBox="1"/>
          <p:nvPr/>
        </p:nvSpPr>
        <p:spPr>
          <a:xfrm>
            <a:off x="169333" y="3074228"/>
            <a:ext cx="187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Was macht die Geschichten spannend?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63E9F5-1CC6-F847-89F7-8FD0AA65F6AB}"/>
              </a:ext>
            </a:extLst>
          </p:cNvPr>
          <p:cNvSpPr txBox="1"/>
          <p:nvPr/>
        </p:nvSpPr>
        <p:spPr>
          <a:xfrm>
            <a:off x="169333" y="3997558"/>
            <a:ext cx="190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Aufbau von </a:t>
            </a:r>
          </a:p>
          <a:p>
            <a:r>
              <a:rPr lang="de-DE" dirty="0"/>
              <a:t>Gruselgeschichten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8EC93EA-D3E3-E24F-A19C-69F983C6E806}"/>
              </a:ext>
            </a:extLst>
          </p:cNvPr>
          <p:cNvSpPr txBox="1"/>
          <p:nvPr/>
        </p:nvSpPr>
        <p:spPr>
          <a:xfrm>
            <a:off x="4077626" y="181174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Adressaten klären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E15A30-B211-0B47-8E8D-C7FFE036276D}"/>
              </a:ext>
            </a:extLst>
          </p:cNvPr>
          <p:cNvSpPr txBox="1"/>
          <p:nvPr/>
        </p:nvSpPr>
        <p:spPr>
          <a:xfrm>
            <a:off x="2209799" y="1811744"/>
            <a:ext cx="1662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Wortspeicher erstellen: Gruselwörter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6A4AFD-7B38-C247-84F1-063E5F86FA34}"/>
              </a:ext>
            </a:extLst>
          </p:cNvPr>
          <p:cNvSpPr txBox="1"/>
          <p:nvPr/>
        </p:nvSpPr>
        <p:spPr>
          <a:xfrm>
            <a:off x="2252133" y="2796432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Wörter kategorisieren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245762-D7C1-2743-88AD-459943E1B5C5}"/>
              </a:ext>
            </a:extLst>
          </p:cNvPr>
          <p:cNvSpPr txBox="1"/>
          <p:nvPr/>
        </p:nvSpPr>
        <p:spPr>
          <a:xfrm>
            <a:off x="4050505" y="2458075"/>
            <a:ext cx="1595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Wie beginne ich eine Geschichte?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BF4EA02-02EF-8343-97D6-370EB0BCDDA2}"/>
              </a:ext>
            </a:extLst>
          </p:cNvPr>
          <p:cNvSpPr txBox="1"/>
          <p:nvPr/>
        </p:nvSpPr>
        <p:spPr>
          <a:xfrm>
            <a:off x="4067572" y="3467373"/>
            <a:ext cx="154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Textinhalte planen mit  Denkblättern?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26F1F-3E25-574A-B6EA-61FAE019DE3E}"/>
              </a:ext>
            </a:extLst>
          </p:cNvPr>
          <p:cNvSpPr txBox="1"/>
          <p:nvPr/>
        </p:nvSpPr>
        <p:spPr>
          <a:xfrm>
            <a:off x="4077626" y="4476671"/>
            <a:ext cx="196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Planungsprozess modellieren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6BC5DC3-BB01-B24F-8A69-AFD40D562D34}"/>
              </a:ext>
            </a:extLst>
          </p:cNvPr>
          <p:cNvSpPr txBox="1"/>
          <p:nvPr/>
        </p:nvSpPr>
        <p:spPr>
          <a:xfrm>
            <a:off x="5765800" y="179468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Gruselgeschichte schreiben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7451F5-064B-6041-8D1A-E03DE54CC6B1}"/>
              </a:ext>
            </a:extLst>
          </p:cNvPr>
          <p:cNvSpPr txBox="1"/>
          <p:nvPr/>
        </p:nvSpPr>
        <p:spPr>
          <a:xfrm>
            <a:off x="5823477" y="2544043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Autorenrunden</a:t>
            </a:r>
          </a:p>
        </p:txBody>
      </p:sp>
      <p:sp>
        <p:nvSpPr>
          <p:cNvPr id="21" name="Pfeil nach rechts 20">
            <a:extLst>
              <a:ext uri="{FF2B5EF4-FFF2-40B4-BE49-F238E27FC236}">
                <a16:creationId xmlns:a16="http://schemas.microsoft.com/office/drawing/2014/main" id="{9E84E0CB-FD32-8D4F-869A-7EA7B9A73D32}"/>
              </a:ext>
            </a:extLst>
          </p:cNvPr>
          <p:cNvSpPr/>
          <p:nvPr/>
        </p:nvSpPr>
        <p:spPr>
          <a:xfrm>
            <a:off x="152399" y="5342581"/>
            <a:ext cx="8686800" cy="57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0D9471C-AFD7-E644-A4AE-EFE84C68B3CB}"/>
              </a:ext>
            </a:extLst>
          </p:cNvPr>
          <p:cNvSpPr txBox="1"/>
          <p:nvPr/>
        </p:nvSpPr>
        <p:spPr>
          <a:xfrm>
            <a:off x="5823477" y="3058240"/>
            <a:ext cx="235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überarbeiten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3EA008E-37A7-5744-952C-F7EF5326EEA4}"/>
              </a:ext>
            </a:extLst>
          </p:cNvPr>
          <p:cNvSpPr txBox="1"/>
          <p:nvPr/>
        </p:nvSpPr>
        <p:spPr>
          <a:xfrm>
            <a:off x="5823477" y="3877983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Sätze umstellen?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41D0C3F-1DDA-0C4D-99F4-38AD51A511ED}"/>
              </a:ext>
            </a:extLst>
          </p:cNvPr>
          <p:cNvSpPr txBox="1"/>
          <p:nvPr/>
        </p:nvSpPr>
        <p:spPr>
          <a:xfrm>
            <a:off x="7501465" y="3411172"/>
            <a:ext cx="1337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für die Gruselnacht vortragen üben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EA3A3DE-CC86-B447-896B-2BE7C952EF9E}"/>
              </a:ext>
            </a:extLst>
          </p:cNvPr>
          <p:cNvSpPr txBox="1"/>
          <p:nvPr/>
        </p:nvSpPr>
        <p:spPr>
          <a:xfrm>
            <a:off x="7501465" y="1699342"/>
            <a:ext cx="1424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für die </a:t>
            </a:r>
            <a:r>
              <a:rPr lang="de-DE" dirty="0" err="1"/>
              <a:t>Veröffent-lichung</a:t>
            </a:r>
            <a:r>
              <a:rPr lang="de-DE" dirty="0"/>
              <a:t> vorbereiten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942C43D-2E9D-5848-902B-DC09CF3A5E79}"/>
              </a:ext>
            </a:extLst>
          </p:cNvPr>
          <p:cNvSpPr txBox="1"/>
          <p:nvPr/>
        </p:nvSpPr>
        <p:spPr>
          <a:xfrm>
            <a:off x="183262" y="6144859"/>
            <a:ext cx="8178800" cy="646331"/>
          </a:xfrm>
          <a:prstGeom prst="rect">
            <a:avLst/>
          </a:prstGeom>
          <a:solidFill>
            <a:srgbClr val="FFD3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77"/>
              </a:rPr>
              <a:t>Zu welchen Zeitpunkt ist eine Leistungsüberprüfung sinnvoll? </a:t>
            </a:r>
          </a:p>
          <a:p>
            <a:r>
              <a:rPr lang="de-DE" dirty="0">
                <a:latin typeface="Arial Rounded MT Bold" panose="020F0704030504030204" pitchFamily="34" charset="77"/>
              </a:rPr>
              <a:t>Nach welchem Abschnitt der Unterrichtseinheit plane ich sie ein?</a:t>
            </a:r>
          </a:p>
        </p:txBody>
      </p:sp>
      <p:sp>
        <p:nvSpPr>
          <p:cNvPr id="31" name="Richtungspfeil 30">
            <a:extLst>
              <a:ext uri="{FF2B5EF4-FFF2-40B4-BE49-F238E27FC236}">
                <a16:creationId xmlns:a16="http://schemas.microsoft.com/office/drawing/2014/main" id="{D377B7F9-89A6-DE46-BD73-C68ABBC6C655}"/>
              </a:ext>
            </a:extLst>
          </p:cNvPr>
          <p:cNvSpPr/>
          <p:nvPr/>
        </p:nvSpPr>
        <p:spPr>
          <a:xfrm rot="16200000">
            <a:off x="7600621" y="529764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12F5E904-3563-0A40-A691-6F86C27C99D4}"/>
              </a:ext>
            </a:extLst>
          </p:cNvPr>
          <p:cNvSpPr/>
          <p:nvPr/>
        </p:nvSpPr>
        <p:spPr>
          <a:xfrm rot="16200000">
            <a:off x="6186689" y="532883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ichtungspfeil 32">
            <a:extLst>
              <a:ext uri="{FF2B5EF4-FFF2-40B4-BE49-F238E27FC236}">
                <a16:creationId xmlns:a16="http://schemas.microsoft.com/office/drawing/2014/main" id="{CFC0CC31-CE92-D641-8B89-B8592ADA89A5}"/>
              </a:ext>
            </a:extLst>
          </p:cNvPr>
          <p:cNvSpPr/>
          <p:nvPr/>
        </p:nvSpPr>
        <p:spPr>
          <a:xfrm rot="16200000">
            <a:off x="4358621" y="532883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ichtungspfeil 33">
            <a:extLst>
              <a:ext uri="{FF2B5EF4-FFF2-40B4-BE49-F238E27FC236}">
                <a16:creationId xmlns:a16="http://schemas.microsoft.com/office/drawing/2014/main" id="{8F1D2CA6-D21F-BA49-A2B2-A5FC9FBC5C6B}"/>
              </a:ext>
            </a:extLst>
          </p:cNvPr>
          <p:cNvSpPr/>
          <p:nvPr/>
        </p:nvSpPr>
        <p:spPr>
          <a:xfrm rot="16200000">
            <a:off x="2475420" y="5328835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ichtungspfeil 34">
            <a:extLst>
              <a:ext uri="{FF2B5EF4-FFF2-40B4-BE49-F238E27FC236}">
                <a16:creationId xmlns:a16="http://schemas.microsoft.com/office/drawing/2014/main" id="{3C450763-AD3A-EF4A-A9A9-711FCA29B38A}"/>
              </a:ext>
            </a:extLst>
          </p:cNvPr>
          <p:cNvSpPr/>
          <p:nvPr/>
        </p:nvSpPr>
        <p:spPr>
          <a:xfrm rot="16200000">
            <a:off x="471687" y="5313378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Folie 9">
            <a:hlinkClick r:id="" action="ppaction://media"/>
            <a:extLst>
              <a:ext uri="{FF2B5EF4-FFF2-40B4-BE49-F238E27FC236}">
                <a16:creationId xmlns:a16="http://schemas.microsoft.com/office/drawing/2014/main" id="{3278C636-378C-C84C-83F7-20F519EAC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994DA88-9A14-574A-9307-F19CD35ABB1F}"/>
              </a:ext>
            </a:extLst>
          </p:cNvPr>
          <p:cNvSpPr txBox="1"/>
          <p:nvPr/>
        </p:nvSpPr>
        <p:spPr>
          <a:xfrm>
            <a:off x="517274" y="2544043"/>
            <a:ext cx="8178800" cy="954107"/>
          </a:xfrm>
          <a:prstGeom prst="rect">
            <a:avLst/>
          </a:prstGeom>
          <a:solidFill>
            <a:srgbClr val="008CCF"/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viele Unterrichtsstunden benötige ich für jeden Abschnitt auf der Zeitleiste?</a:t>
            </a:r>
          </a:p>
        </p:txBody>
      </p:sp>
      <p:pic>
        <p:nvPicPr>
          <p:cNvPr id="19" name="Folie 9">
            <a:hlinkClick r:id="" action="ppaction://media"/>
            <a:extLst>
              <a:ext uri="{FF2B5EF4-FFF2-40B4-BE49-F238E27FC236}">
                <a16:creationId xmlns:a16="http://schemas.microsoft.com/office/drawing/2014/main" id="{9E61616E-DD5B-1C4B-8D2B-3E75450E80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0" name="Folie 9">
            <a:hlinkClick r:id="" action="ppaction://media"/>
            <a:extLst>
              <a:ext uri="{FF2B5EF4-FFF2-40B4-BE49-F238E27FC236}">
                <a16:creationId xmlns:a16="http://schemas.microsoft.com/office/drawing/2014/main" id="{77C067AE-D878-214F-8539-1BF2B92842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6" name="Bildplatzhalter 20">
            <a:extLst>
              <a:ext uri="{FF2B5EF4-FFF2-40B4-BE49-F238E27FC236}">
                <a16:creationId xmlns:a16="http://schemas.microsoft.com/office/drawing/2014/main" id="{D9A74F4F-D3FF-AD4E-90AB-B56E8B0024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893184" y="6173788"/>
            <a:ext cx="1165225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 animBg="1"/>
      <p:bldP spid="22" grpId="0"/>
      <p:bldP spid="23" grpId="0"/>
      <p:bldP spid="24" grpId="0"/>
      <p:bldP spid="25" grpId="0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C475AB44-F610-314B-A492-9A8CD7A277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lussdiagramm: Prozess 31">
            <a:hlinkClick r:id="" action="ppaction://noaction"/>
            <a:extLst>
              <a:ext uri="{FF2B5EF4-FFF2-40B4-BE49-F238E27FC236}">
                <a16:creationId xmlns:a16="http://schemas.microsoft.com/office/drawing/2014/main" id="{1BD5A65B-7DEA-714A-955D-6709F672AC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rgbClr val="006DA2"/>
          </a:solidFill>
          <a:ln w="44450" cap="rnd" cmpd="thickThin">
            <a:solidFill>
              <a:srgbClr val="AAEF9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 auf Stundenebene</a:t>
            </a:r>
          </a:p>
          <a:p>
            <a:pPr lvl="0"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Vorüberlegungen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sollen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Ende der Unterrichtsstunde verstanden haben bzw. wissen/ können? (Welche Kompetenzen sollen erworben werden?)</a:t>
            </a:r>
          </a:p>
          <a:p>
            <a:pPr lvl="0"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Vorgehen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mache ich den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roten Faden klar?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kann jede Phase der Stunde zum Erreichen des Ziels beitragen?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die Tätigkeit/ Aufgabe/ Übung sinnvoll/ hilfreich, um das Ziel der Stunde zu erreichen?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welches Vorwissen wird inwiefern angeknüpft?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Welches Wissen benötigen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die Aufgabe bewältigen zu können?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sollte die Erarbeitung organisiert sein? (Sozialform und Methoden)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Unterstützungsmöglichkeiten sind sinnvoll (in Hinblick auf das Ziel)?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Anschlussaufgaben sind denkbar?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wird die Reflexion der Lernprozesse berücksichtigt?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können/sollen Arbeitsergebnisse präsentiert werden?</a:t>
            </a:r>
          </a:p>
          <a:p>
            <a:pPr lvl="0" algn="ctr"/>
            <a:endParaRPr lang="de-DE" sz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platzhalter 20">
            <a:extLst>
              <a:ext uri="{FF2B5EF4-FFF2-40B4-BE49-F238E27FC236}">
                <a16:creationId xmlns:a16="http://schemas.microsoft.com/office/drawing/2014/main" id="{67D2AFF5-7E86-3D47-80E1-EEC978CCA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5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Planen einer Unterrichtseinheit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bedeutungsvolle Aufgabe ist der Ausgangspunkt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Team Deutsch GS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2024</a:t>
            </a:r>
          </a:p>
        </p:txBody>
      </p:sp>
      <p:pic>
        <p:nvPicPr>
          <p:cNvPr id="2" name="Folie 1">
            <a:hlinkClick r:id="" action="ppaction://media"/>
            <a:extLst>
              <a:ext uri="{FF2B5EF4-FFF2-40B4-BE49-F238E27FC236}">
                <a16:creationId xmlns:a16="http://schemas.microsoft.com/office/drawing/2014/main" id="{06C7C8EB-CB13-0C4A-89B9-780C4040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190CA215-D097-E14A-BB1A-C996C5D06D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</p:spTree>
    <p:extLst>
      <p:ext uri="{BB962C8B-B14F-4D97-AF65-F5344CB8AC3E}">
        <p14:creationId xmlns:p14="http://schemas.microsoft.com/office/powerpoint/2010/main" val="8876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0" y="56272"/>
            <a:ext cx="2818056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Bedeutungsvolle Aufgabe</a:t>
            </a:r>
          </a:p>
        </p:txBody>
      </p:sp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5AD76669-6567-2F41-956C-A409BFBF12E1}"/>
              </a:ext>
            </a:extLst>
          </p:cNvPr>
          <p:cNvSpPr/>
          <p:nvPr/>
        </p:nvSpPr>
        <p:spPr bwMode="auto">
          <a:xfrm>
            <a:off x="0" y="1002262"/>
            <a:ext cx="3323036" cy="1159813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C9C075B6-04C7-7945-9D33-8D4004D1D9F3}"/>
              </a:ext>
            </a:extLst>
          </p:cNvPr>
          <p:cNvSpPr/>
          <p:nvPr/>
        </p:nvSpPr>
        <p:spPr bwMode="auto">
          <a:xfrm>
            <a:off x="0" y="2201836"/>
            <a:ext cx="3939720" cy="1175573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lassen sich an  meiner Einheit entwickeln?</a:t>
            </a:r>
          </a:p>
        </p:txBody>
      </p:sp>
      <p:sp>
        <p:nvSpPr>
          <p:cNvPr id="6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AED75CA5-F1FD-A34E-B62E-7FC440C9D017}"/>
              </a:ext>
            </a:extLst>
          </p:cNvPr>
          <p:cNvSpPr/>
          <p:nvPr/>
        </p:nvSpPr>
        <p:spPr bwMode="auto">
          <a:xfrm>
            <a:off x="0" y="4567375"/>
            <a:ext cx="5683176" cy="1204429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188341DD-125D-E54B-956D-DB81ED27D7AA}"/>
              </a:ext>
            </a:extLst>
          </p:cNvPr>
          <p:cNvSpPr/>
          <p:nvPr/>
        </p:nvSpPr>
        <p:spPr bwMode="auto">
          <a:xfrm>
            <a:off x="0" y="3422035"/>
            <a:ext cx="4706112" cy="114534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können meiner Schülerinnen und Schüler bereits? Ermittlung der Lernausgangslage.</a:t>
            </a:r>
          </a:p>
        </p:txBody>
      </p:sp>
      <p:sp>
        <p:nvSpPr>
          <p:cNvPr id="8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013EA6EB-E1C6-4F4E-97CD-9D7E742396D2}"/>
              </a:ext>
            </a:extLst>
          </p:cNvPr>
          <p:cNvSpPr/>
          <p:nvPr/>
        </p:nvSpPr>
        <p:spPr bwMode="auto">
          <a:xfrm>
            <a:off x="0" y="5771804"/>
            <a:ext cx="6817032" cy="122132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komme ich zu einer sachlogischen Struktur der Einheit?</a:t>
            </a:r>
          </a:p>
        </p:txBody>
      </p: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56272"/>
            <a:ext cx="3070592" cy="900000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Kompetenzbereich: Zielkompetenz</a:t>
            </a:r>
          </a:p>
        </p:txBody>
      </p:sp>
      <p:sp>
        <p:nvSpPr>
          <p:cNvPr id="12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1015742"/>
            <a:ext cx="3070592" cy="1121218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wird diese Kompetenz aufgebaut (Klasse 1 – 4)? Was ist für meine Klasse angemessen?</a:t>
            </a:r>
          </a:p>
        </p:txBody>
      </p:sp>
      <p:sp>
        <p:nvSpPr>
          <p:cNvPr id="14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2187458"/>
            <a:ext cx="3190477" cy="1178180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welcher bedeutungsvollen Aufgabe lässt sich die Kompetenz entwickeln?</a:t>
            </a:r>
          </a:p>
        </p:txBody>
      </p:sp>
      <p:pic>
        <p:nvPicPr>
          <p:cNvPr id="9" name="Folie 2">
            <a:hlinkClick r:id="" action="ppaction://media"/>
            <a:extLst>
              <a:ext uri="{FF2B5EF4-FFF2-40B4-BE49-F238E27FC236}">
                <a16:creationId xmlns:a16="http://schemas.microsoft.com/office/drawing/2014/main" id="{57742915-6E16-1B4E-8968-95176AB7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3" name="Bildplatzhalter 20">
            <a:extLst>
              <a:ext uri="{FF2B5EF4-FFF2-40B4-BE49-F238E27FC236}">
                <a16:creationId xmlns:a16="http://schemas.microsoft.com/office/drawing/2014/main" id="{1E7CF58D-EE3D-7B42-9645-91DA9C267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extLst>
              <a:ext uri="{FF2B5EF4-FFF2-40B4-BE49-F238E27FC236}">
                <a16:creationId xmlns:a16="http://schemas.microsoft.com/office/drawing/2014/main" id="{8E5F62CD-78B5-D746-BBEE-1D5E96FBBB27}"/>
              </a:ext>
            </a:extLst>
          </p:cNvPr>
          <p:cNvSpPr/>
          <p:nvPr/>
        </p:nvSpPr>
        <p:spPr bwMode="auto">
          <a:xfrm>
            <a:off x="2662354" y="284161"/>
            <a:ext cx="3070592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Bedeutungsvolle Aufgabe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50C90D-DB39-A24C-8C76-9B9EE5E38E4C}"/>
              </a:ext>
            </a:extLst>
          </p:cNvPr>
          <p:cNvSpPr txBox="1"/>
          <p:nvPr/>
        </p:nvSpPr>
        <p:spPr>
          <a:xfrm>
            <a:off x="421514" y="1787232"/>
            <a:ext cx="8028217" cy="1200329"/>
          </a:xfrm>
          <a:prstGeom prst="rect">
            <a:avLst/>
          </a:prstGeom>
          <a:solidFill>
            <a:srgbClr val="006DA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Lebensweltbezug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erreichbare Ziele und Teilziele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Lässt SuS sinnvolles Handeln erleben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Entsteht u.U. aus Schülerwünschen/ Fragen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6C9BDA-5D40-3248-9411-957669E2D73B}"/>
              </a:ext>
            </a:extLst>
          </p:cNvPr>
          <p:cNvSpPr txBox="1"/>
          <p:nvPr/>
        </p:nvSpPr>
        <p:spPr>
          <a:xfrm>
            <a:off x="810979" y="3761469"/>
            <a:ext cx="763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Gruselgeschichten für die Lesenacht schreiben</a:t>
            </a:r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D810244D-A527-D54E-BB99-27A838DD464B}"/>
              </a:ext>
            </a:extLst>
          </p:cNvPr>
          <p:cNvSpPr/>
          <p:nvPr/>
        </p:nvSpPr>
        <p:spPr bwMode="auto">
          <a:xfrm>
            <a:off x="2662354" y="4997042"/>
            <a:ext cx="2808023" cy="1465671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2" name="Pfeil nach unten 1">
            <a:extLst>
              <a:ext uri="{FF2B5EF4-FFF2-40B4-BE49-F238E27FC236}">
                <a16:creationId xmlns:a16="http://schemas.microsoft.com/office/drawing/2014/main" id="{0CA0E620-45DC-664D-B125-E2D0D7D21876}"/>
              </a:ext>
            </a:extLst>
          </p:cNvPr>
          <p:cNvSpPr/>
          <p:nvPr/>
        </p:nvSpPr>
        <p:spPr>
          <a:xfrm>
            <a:off x="4097867" y="3183467"/>
            <a:ext cx="491066" cy="5780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Folie 3">
            <a:hlinkClick r:id="" action="ppaction://media"/>
            <a:extLst>
              <a:ext uri="{FF2B5EF4-FFF2-40B4-BE49-F238E27FC236}">
                <a16:creationId xmlns:a16="http://schemas.microsoft.com/office/drawing/2014/main" id="{C982EF15-CF13-0646-B6AD-A24474D40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0" name="Bildplatzhalter 20">
            <a:extLst>
              <a:ext uri="{FF2B5EF4-FFF2-40B4-BE49-F238E27FC236}">
                <a16:creationId xmlns:a16="http://schemas.microsoft.com/office/drawing/2014/main" id="{3AB05C3F-82D5-644C-9501-B04F618E52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84506" y="6173788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42880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68AF755E-5C31-9B4D-8BEA-BD40BBA85B65}"/>
              </a:ext>
            </a:extLst>
          </p:cNvPr>
          <p:cNvSpPr/>
          <p:nvPr/>
        </p:nvSpPr>
        <p:spPr bwMode="auto">
          <a:xfrm>
            <a:off x="2543819" y="465787"/>
            <a:ext cx="3070593" cy="1678926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B8EB79-D8E7-864E-B46B-D1C45F68353F}"/>
              </a:ext>
            </a:extLst>
          </p:cNvPr>
          <p:cNvSpPr txBox="1"/>
          <p:nvPr/>
        </p:nvSpPr>
        <p:spPr>
          <a:xfrm>
            <a:off x="558800" y="2534180"/>
            <a:ext cx="746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Anforderungen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lesen (Gruselgeschichten lesen), verstehen und darüber sprechen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hören - Zuhörtipps sammeln, einem vorgelesenen Text folgen und die Inhalte wiedergeben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Was macht eine gute Gruselgeschichte aus? Kriterien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Wortfeldarbeit – gruselige Wörter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planen – schreiben – überarbeiten - vortragen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 Hilfe von Kriterien Rückmeldung zu einer Präsentation 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" name="Folie 4">
            <a:hlinkClick r:id="" action="ppaction://media"/>
            <a:extLst>
              <a:ext uri="{FF2B5EF4-FFF2-40B4-BE49-F238E27FC236}">
                <a16:creationId xmlns:a16="http://schemas.microsoft.com/office/drawing/2014/main" id="{A52AE8EB-FE58-C545-AC23-B80FD5108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Bildplatzhalter 20">
            <a:extLst>
              <a:ext uri="{FF2B5EF4-FFF2-40B4-BE49-F238E27FC236}">
                <a16:creationId xmlns:a16="http://schemas.microsoft.com/office/drawing/2014/main" id="{45B96788-1F48-7740-9820-94E07F9ED0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20297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B65AAE7-9C39-494B-B9FD-1238792E29F6}"/>
              </a:ext>
            </a:extLst>
          </p:cNvPr>
          <p:cNvSpPr txBox="1"/>
          <p:nvPr/>
        </p:nvSpPr>
        <p:spPr>
          <a:xfrm>
            <a:off x="558800" y="2026180"/>
            <a:ext cx="746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Kompetenzen</a:t>
            </a:r>
            <a:r>
              <a:rPr lang="de-DE" dirty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Lesen: </a:t>
            </a:r>
            <a:r>
              <a:rPr lang="de-DE" dirty="0"/>
              <a:t>Zentrale Aussagen eines Textes erfassen und wiedergeben, Texte präsentieren,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Sprechen und Zuhören</a:t>
            </a:r>
            <a:r>
              <a:rPr lang="de-DE" dirty="0"/>
              <a:t>, verstehend zuhören,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Schreiben</a:t>
            </a:r>
            <a:r>
              <a:rPr lang="de-DE" dirty="0"/>
              <a:t>: Texte planen-schreiben-überarbeiten –; Kriterien für eine Gruselgeschichte; </a:t>
            </a:r>
            <a:r>
              <a:rPr lang="de-DE" b="1" dirty="0"/>
              <a:t>richtig schreiben</a:t>
            </a:r>
            <a:r>
              <a:rPr lang="de-DE" dirty="0"/>
              <a:t>: Rechtschreibstrategien, Wörter sammeln und ordnen, Zeichensetzung: Zeichen bei wörtlicher Rede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Sprache- und Sprachgebrauch untersuchen</a:t>
            </a:r>
            <a:r>
              <a:rPr lang="de-DE" dirty="0"/>
              <a:t>: Verbformen Präsens/Präteritum, Sätze umstellen – operationale Verfahren;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Sich mit Texten und Medien auseinandersetzen:</a:t>
            </a:r>
            <a:r>
              <a:rPr lang="de-DE" dirty="0"/>
              <a:t> </a:t>
            </a:r>
          </a:p>
          <a:p>
            <a:r>
              <a:rPr lang="de-DE" dirty="0"/>
              <a:t>      Kriterien für Geschichten – zentrale Aussagen eines Textes erfassen und</a:t>
            </a:r>
          </a:p>
          <a:p>
            <a:r>
              <a:rPr lang="de-DE" dirty="0"/>
              <a:t>      wiedergeben.</a:t>
            </a:r>
            <a:endParaRPr lang="de-DE" b="1" dirty="0"/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4863059-9BCF-D449-BD7F-8FB410BD71D1}"/>
              </a:ext>
            </a:extLst>
          </p:cNvPr>
          <p:cNvSpPr/>
          <p:nvPr/>
        </p:nvSpPr>
        <p:spPr bwMode="auto">
          <a:xfrm>
            <a:off x="2800677" y="233684"/>
            <a:ext cx="3369936" cy="1426852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lassen sich an meiner Einheit entwickeln?</a:t>
            </a:r>
          </a:p>
        </p:txBody>
      </p:sp>
      <p:pic>
        <p:nvPicPr>
          <p:cNvPr id="6" name="Bildplatzhalter 20">
            <a:extLst>
              <a:ext uri="{FF2B5EF4-FFF2-40B4-BE49-F238E27FC236}">
                <a16:creationId xmlns:a16="http://schemas.microsoft.com/office/drawing/2014/main" id="{27C39BD7-3053-404A-994F-0F3AFDC5D3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5"/>
            <a:ext cx="1165225" cy="577850"/>
          </a:xfrm>
        </p:spPr>
      </p:pic>
      <p:pic>
        <p:nvPicPr>
          <p:cNvPr id="7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01FCF419-30CA-E547-8120-A08C07B4C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11C8B8D-10B5-1848-9404-4305B22D9232}"/>
              </a:ext>
            </a:extLst>
          </p:cNvPr>
          <p:cNvSpPr txBox="1"/>
          <p:nvPr/>
        </p:nvSpPr>
        <p:spPr>
          <a:xfrm>
            <a:off x="287867" y="2218267"/>
            <a:ext cx="824653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Was können meine SuS bereits bezogen auf das Ziel meiner Einheit?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Welches Wissen/ Fähigkeiten/ Fertigkeiten benötigen meine SuS, um die Aufgabe (Gruselgeschichte schreiben) erfolgreich bewältigen zu können?</a:t>
            </a:r>
          </a:p>
          <a:p>
            <a:endParaRPr lang="de-DE" dirty="0"/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15C798AB-A86E-5F4C-886F-30FFF3DEFA16}"/>
              </a:ext>
            </a:extLst>
          </p:cNvPr>
          <p:cNvSpPr/>
          <p:nvPr/>
        </p:nvSpPr>
        <p:spPr bwMode="auto">
          <a:xfrm>
            <a:off x="3064933" y="461679"/>
            <a:ext cx="3105680" cy="1468722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bringen meine Schülerinnen und Schüler mit?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8484AC-465F-F447-A00C-5F3D158A3EE7}"/>
              </a:ext>
            </a:extLst>
          </p:cNvPr>
          <p:cNvSpPr txBox="1"/>
          <p:nvPr/>
        </p:nvSpPr>
        <p:spPr>
          <a:xfrm>
            <a:off x="668866" y="4787851"/>
            <a:ext cx="7484533" cy="646331"/>
          </a:xfrm>
          <a:prstGeom prst="rect">
            <a:avLst/>
          </a:prstGeom>
          <a:solidFill>
            <a:srgbClr val="006DA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Diagnostische Verfahren: Beobachten, Testen, Befragen 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Folie 6">
            <a:hlinkClick r:id="" action="ppaction://media"/>
            <a:extLst>
              <a:ext uri="{FF2B5EF4-FFF2-40B4-BE49-F238E27FC236}">
                <a16:creationId xmlns:a16="http://schemas.microsoft.com/office/drawing/2014/main" id="{4AC8F95B-193B-2B4B-9C93-769FEAEDA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Bildplatzhalter 20">
            <a:extLst>
              <a:ext uri="{FF2B5EF4-FFF2-40B4-BE49-F238E27FC236}">
                <a16:creationId xmlns:a16="http://schemas.microsoft.com/office/drawing/2014/main" id="{CE31E2A5-8CE8-FB41-9391-23B2264D34F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369175" y="6095551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37159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77" y="646771"/>
            <a:ext cx="8364245" cy="4519071"/>
          </a:xfrm>
          <a:prstGeom prst="rect">
            <a:avLst/>
          </a:prstGeom>
        </p:spPr>
      </p:pic>
      <p:pic>
        <p:nvPicPr>
          <p:cNvPr id="5" name="Bildplatzhalter 20">
            <a:extLst>
              <a:ext uri="{FF2B5EF4-FFF2-40B4-BE49-F238E27FC236}">
                <a16:creationId xmlns:a16="http://schemas.microsoft.com/office/drawing/2014/main" id="{5C6E18FA-DAA2-E542-A264-CDE8568A27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  <p:pic>
        <p:nvPicPr>
          <p:cNvPr id="2" name="Folie 8a">
            <a:hlinkClick r:id="" action="ppaction://media"/>
            <a:extLst>
              <a:ext uri="{FF2B5EF4-FFF2-40B4-BE49-F238E27FC236}">
                <a16:creationId xmlns:a16="http://schemas.microsoft.com/office/drawing/2014/main" id="{3DA5D87A-647D-9E47-81EB-D566ABC79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4499" y="5459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2085128" y="103188"/>
            <a:ext cx="5151544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71" y="1328226"/>
            <a:ext cx="7887258" cy="4261362"/>
          </a:xfrm>
          <a:prstGeom prst="rect">
            <a:avLst/>
          </a:prstGeom>
        </p:spPr>
      </p:pic>
      <p:pic>
        <p:nvPicPr>
          <p:cNvPr id="5" name="Bildplatzhalter 20">
            <a:extLst>
              <a:ext uri="{FF2B5EF4-FFF2-40B4-BE49-F238E27FC236}">
                <a16:creationId xmlns:a16="http://schemas.microsoft.com/office/drawing/2014/main" id="{5C6E18FA-DAA2-E542-A264-CDE8568A27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  <p:pic>
        <p:nvPicPr>
          <p:cNvPr id="3" name="Folie 8">
            <a:hlinkClick r:id="" action="ppaction://media"/>
            <a:extLst>
              <a:ext uri="{FF2B5EF4-FFF2-40B4-BE49-F238E27FC236}">
                <a16:creationId xmlns:a16="http://schemas.microsoft.com/office/drawing/2014/main" id="{2D52F166-3AED-F649-BD82-68CE26148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8100" y="57380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3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QS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639</Words>
  <Application>Microsoft Macintosh PowerPoint</Application>
  <PresentationFormat>Bildschirmpräsentation (4:3)</PresentationFormat>
  <Paragraphs>103</Paragraphs>
  <Slides>12</Slides>
  <Notes>12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Helvetica</vt:lpstr>
      <vt:lpstr>Wingdings</vt:lpstr>
      <vt:lpstr>IQSH</vt:lpstr>
      <vt:lpstr>Planen einer Unterrichtseinheit</vt:lpstr>
      <vt:lpstr>Planen einer Unterrichtseinheit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IQSH</dc:creator>
  <cp:lastModifiedBy>Björnhild Marie Mechau</cp:lastModifiedBy>
  <cp:revision>114</cp:revision>
  <dcterms:created xsi:type="dcterms:W3CDTF">2015-10-10T11:15:27Z</dcterms:created>
  <dcterms:modified xsi:type="dcterms:W3CDTF">2026-01-28T10:01:14Z</dcterms:modified>
</cp:coreProperties>
</file>