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7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92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7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9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2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0012"/>
    <p:restoredTop sz="94625"/>
  </p:normalViewPr>
  <p:slideViewPr>
    <p:cSldViewPr snapToGrid="0">
      <p:cViewPr varScale="1">
        <p:scale>
          <a:sx n="135" d="100"/>
          <a:sy n="135" d="100"/>
        </p:scale>
        <p:origin x="1648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6C0CA0-9D7C-9116-9B8D-68B8CD641B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6D24F39-12C0-7971-5595-62FCD4C9CC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96801F-D380-DF26-5204-22B64AFA2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4FD7E8-FF2E-26EE-AC5E-4D7ACB552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709F57-5704-2512-5EF5-E4B62D9D5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055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C66D23-6CC4-A98E-82DD-808555C60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ADB962-D233-EC83-37B7-7951F59017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ED94D8-D409-69CF-DA46-4F06D23C9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CA8406-7C69-628B-C99F-21B42B2C8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2BE2CF-3FE6-10AA-4197-9D0C86DE7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1570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8B314B3-0FF0-B4DD-B20B-AE43055D6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A3E0E5A-6286-9A61-6731-1067CE634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B63DA8-EE75-A639-1620-184B24C35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7031E7-8201-8AEB-279C-F88251C7C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2438AE-5C2B-DA14-9A33-C8A2BB12E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504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17B2CA-D4E0-12C6-CBF1-2E5483E97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A649D1-C0ED-4407-D4F4-7CF81E98A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854A0C-2611-9C5F-F9C2-117C8D168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0F7A77-734D-CC07-6B21-BBE4C2B55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019248-35BC-BA1B-33CF-42309B77D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2442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4B3893-0012-1D32-0002-FBCDF4C04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35E5DB-6FBC-DB34-2033-10DDF2324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19F75C-2038-ABA0-C606-1A1B802BE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FAA1D2-B48A-8863-92D2-EBA5176CC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81CE75-FDAC-E2FD-11C6-E6AB3153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7498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D924AF-5EEE-6172-040F-3DC600302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D6D4CF-092A-9483-B899-63A014565A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AE918B6-9B6B-EC47-94F0-2802512D5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1C92930-6B84-41B6-AC00-5992B5D50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E390313-32EF-BBD0-D062-66BEB7773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CB325F-31C2-8F39-CBA3-B45326AA9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6075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A2E8C1-F5D7-8DC9-C186-CAA3C99C5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B2D8F2-E1C8-C10B-8A78-D85F8E391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576AF8-EFF5-8160-2A08-A307376F62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F59EDE4-938B-CA91-4DBC-27E9D90218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E80FA16-E75E-FAF0-5897-2AF36F082D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D99AF30-96F4-5E8B-8C50-B0E9E12A1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EE6FFB0-E7C2-6FBA-12DA-47AAF837D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D8F70FC-CCA6-E25A-E57F-77D71E36D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741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5A11DF-5278-FDF0-9DF5-B0CFA17D7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347C7B9-D9A0-6D62-E82F-DB9851ACB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9BD47E8-D7A7-98B2-2CF7-FE9ABA10E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6F5C16E-E76A-9B92-50DA-4C9D13C38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875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A412B9C-85DA-2079-6A97-FB8A1C5C9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F44996B-D035-96BB-9511-2D498327A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9111A99-4CFB-2AF1-57D5-2B87420F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2704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4FCB2F-3870-EAF2-7DE2-D8F3C8B3E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441A944-1AB6-BF53-7563-3E451D6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BA677F3-64AA-CA33-9A46-F6846F0FC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6101E56-3C2B-DB45-DBC8-132F763F4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23C89CE-3A65-631B-7500-CAF203711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118D65B-A83F-566A-A48C-18F2812CC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828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F95E38-2F5E-BB36-9644-1A49A7A6D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478398A-9D68-5A9A-6F94-BB885B3940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46AE8A-82F5-F20F-7AD9-5FB935BA3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A4C2BF4-ACDA-B550-AB2E-DF5A3EE3E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53B1853-3E52-955C-07B3-67F3C2D4F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AD7722-10C0-DBB2-2699-ACF81C6AB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774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A696E18-867B-6407-759F-7B0D59BE4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AA19D4-71F7-F226-8FD1-5B7597B39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0FFCC2-18D8-D6A2-D60D-D27A118CC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05C111-E438-7B4C-A417-F8EC674A2651}" type="datetimeFigureOut">
              <a:rPr lang="de-DE" smtClean="0"/>
              <a:t>09.01.26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7C63B3-24B4-DBD9-B89F-FDAD037005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6E8E71-4DF4-2C73-5CAA-15AAE84A0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F8A223-B44A-BD4D-A581-DB598A1D7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39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1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4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0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A06FA343-AE9A-259F-76AF-64235316C8B0}"/>
              </a:ext>
            </a:extLst>
          </p:cNvPr>
          <p:cNvSpPr/>
          <p:nvPr/>
        </p:nvSpPr>
        <p:spPr>
          <a:xfrm>
            <a:off x="479324" y="3607565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/>
              <a:t>EU in der politischen Krise – entkoppelt von den BürgerInnen und Bürgern?</a:t>
            </a:r>
          </a:p>
          <a:p>
            <a:pPr marL="285756" indent="-285756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Wo sind die Bürgerinnen und Bürger von EU-Politik betroffen?</a:t>
            </a:r>
          </a:p>
          <a:p>
            <a:pPr marL="285756" indent="-285756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Warum brauchen wir eine europäische Politik, wo wir doch die Nationalstaaten haben?</a:t>
            </a:r>
          </a:p>
          <a:p>
            <a:pPr marL="285756" indent="-285756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Beispiel Plastikverbot als Aufhänger?!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3C9CC9FD-61A5-36C7-D6A9-CF5774A19B91}"/>
              </a:ext>
            </a:extLst>
          </p:cNvPr>
          <p:cNvSpPr/>
          <p:nvPr/>
        </p:nvSpPr>
        <p:spPr>
          <a:xfrm>
            <a:off x="6389079" y="5734289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ym typeface="Wingdings" pitchFamily="2" charset="2"/>
              </a:rPr>
              <a:t>EU-Plastikverbot – nationale oder EU-weite Regelung?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Was ist das Prinzip der Subsidiarität?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Ist das Prinzip der Subsidiarität auf EU-Ebene wirkungsvoll und legitim?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E489F8FF-041B-484E-4A53-FED2FBCED19F}"/>
              </a:ext>
            </a:extLst>
          </p:cNvPr>
          <p:cNvSpPr/>
          <p:nvPr/>
        </p:nvSpPr>
        <p:spPr>
          <a:xfrm>
            <a:off x="6389081" y="2452937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ym typeface="Wingdings" pitchFamily="2" charset="2"/>
              </a:rPr>
              <a:t>EU-Parlament – repräsentatives und effizientes Organ?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Wie ist das EU-Parlament zusammengesetzt?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Welche Mitentscheidungsrechte hat das EU-Parlament im Gesetzgebungsprozess?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Wie repräsentativ ist das EU-Parlament?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526017C-561B-D7AD-3B75-74D0B7F4D996}"/>
              </a:ext>
            </a:extLst>
          </p:cNvPr>
          <p:cNvSpPr/>
          <p:nvPr/>
        </p:nvSpPr>
        <p:spPr>
          <a:xfrm>
            <a:off x="6389081" y="1298309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ym typeface="Wingdings" pitchFamily="2" charset="2"/>
              </a:rPr>
              <a:t>EU-Ministerrat (Rat der Europäischen Union) – Einschränkung der nationalen Demokratie?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Wie ist der EU-Ministerrat zusammengesetzt?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Welche Mitentscheidungsrechte hat der EU-Ministerrat?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Wie legitim ist das EU-Ministerrat im Vergleich zur nationalen Einflussnahme?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152AF0D-C7E3-45C2-D391-378AD4BF6E88}"/>
              </a:ext>
            </a:extLst>
          </p:cNvPr>
          <p:cNvSpPr/>
          <p:nvPr/>
        </p:nvSpPr>
        <p:spPr>
          <a:xfrm>
            <a:off x="6389082" y="147558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ym typeface="Wingdings" pitchFamily="2" charset="2"/>
              </a:rPr>
              <a:t>Europäischer Rat – unnötiger nationaler Einfluss?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Welche Aufgaben hat der Europäische Rat? 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Inwiefern fördert der Europäische Rat die Effizienz/Repräsentation der EU?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8F0D896-B7C5-E01A-6DC2-8EF574D1105D}"/>
              </a:ext>
            </a:extLst>
          </p:cNvPr>
          <p:cNvSpPr/>
          <p:nvPr/>
        </p:nvSpPr>
        <p:spPr>
          <a:xfrm>
            <a:off x="479326" y="147558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ym typeface="Wingdings" pitchFamily="2" charset="2"/>
              </a:rPr>
              <a:t>Lobbyismus in der EU – mächtige Industrie zu Lasten der Demokratie?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Wer sind typische Lobby Akteure und wie nehmen sie Einfluss auf den Gesetzgebungsprozess?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Inwiefern unterstützt /hindert Lobbyismus in der EU den Gesetzgebungsprozess?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3EB4979A-AE44-A7B4-326A-0C4C9FEF41A8}"/>
              </a:ext>
            </a:extLst>
          </p:cNvPr>
          <p:cNvSpPr/>
          <p:nvPr/>
        </p:nvSpPr>
        <p:spPr>
          <a:xfrm>
            <a:off x="479323" y="5734288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ym typeface="Wingdings" pitchFamily="2" charset="2"/>
              </a:rPr>
              <a:t>Trilog (informeller Gesetzgebungsprozess) – effizient aber undemokratisch?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Was ist der Trilog?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Welche Entscheidungen werden im Trilog getroffen?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Wird durch den Trilog die Demokratie der EU ausgehöhlt?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F270BCB-66F0-0457-EFA8-E9C1FFBE9FED}"/>
              </a:ext>
            </a:extLst>
          </p:cNvPr>
          <p:cNvSpPr/>
          <p:nvPr/>
        </p:nvSpPr>
        <p:spPr>
          <a:xfrm>
            <a:off x="479326" y="1298309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ym typeface="Wingdings" pitchFamily="2" charset="2"/>
              </a:rPr>
              <a:t>Europäische Bürgerinitiative – Partizipation mit geringen Folgen?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Was ist die EBI und wie funktioniert sie?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Stärkt die EBI die Partizipation der Bürgerinnen und Bürger oder ist sie zu bürokratisch und kompliziert?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7F044B30-43FB-852B-F0F4-4B61473B01ED}"/>
              </a:ext>
            </a:extLst>
          </p:cNvPr>
          <p:cNvSpPr/>
          <p:nvPr/>
        </p:nvSpPr>
        <p:spPr>
          <a:xfrm>
            <a:off x="6389080" y="3607565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ym typeface="Wingdings" pitchFamily="2" charset="2"/>
              </a:rPr>
              <a:t>Europäischer Rat – unnötiger nationaler Einfluss?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Welche Aufgaben hat der Europäische Rat? 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Inwiefern fördert der Europäische Rat die Effizienz/Repräsentation der EU?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4A363C60-1CD9-FFB3-C8F5-7BC1C07CAB63}"/>
              </a:ext>
            </a:extLst>
          </p:cNvPr>
          <p:cNvSpPr/>
          <p:nvPr/>
        </p:nvSpPr>
        <p:spPr>
          <a:xfrm>
            <a:off x="479326" y="2449060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ym typeface="Wingdings" pitchFamily="2" charset="2"/>
              </a:rPr>
              <a:t>Das ordentliche Gesetzgebungsverfahren der EU – demokratisch aber ineffizient?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Wie läuft der Gesetzgebungsprozess der EU ab und welche Akteure sind wie beteiligt?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Inwiefern ist der Gesetzgebungsprozess effizient bzw. repräsentativ? 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C889DF9B-4954-8B32-2621-1F299DDF4929}"/>
              </a:ext>
            </a:extLst>
          </p:cNvPr>
          <p:cNvSpPr/>
          <p:nvPr/>
        </p:nvSpPr>
        <p:spPr>
          <a:xfrm>
            <a:off x="6389079" y="4670927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ym typeface="Wingdings" pitchFamily="2" charset="2"/>
              </a:rPr>
              <a:t>Europäischer Gerichtshof – Motor der europäischen Integration?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Welche Aufgaben hat der Europäische Gerichtshof? 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Was trägt der EUGH zur europäischen Integration bei?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Inwiefern kann die Arbeit des EUGH auch von nationalen Gerichten übernommen werden?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21B76E91-85E7-8ABA-1DB0-2A35B1A875CF}"/>
              </a:ext>
            </a:extLst>
          </p:cNvPr>
          <p:cNvSpPr/>
          <p:nvPr/>
        </p:nvSpPr>
        <p:spPr>
          <a:xfrm>
            <a:off x="479322" y="4670926"/>
            <a:ext cx="5616671" cy="9332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>
                <a:sym typeface="Wingdings" pitchFamily="2" charset="2"/>
              </a:rPr>
              <a:t>Verbrenner Aus – effiziente und demokratische supranationale Maßnahme?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Was sind die Grundlagen und Ziele des Verbrenner-Aus? 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Welche Interessen prallen aufeinander?</a:t>
            </a:r>
          </a:p>
          <a:p>
            <a:pPr marL="171450" indent="-171450">
              <a:buFont typeface="Wingdings" pitchFamily="2" charset="2"/>
              <a:buChar char="à"/>
            </a:pPr>
            <a:r>
              <a:rPr lang="de-DE" sz="1200" dirty="0">
                <a:sym typeface="Wingdings" pitchFamily="2" charset="2"/>
              </a:rPr>
              <a:t>Läuft der Gesetzgebungsprozess effizient und demokratisch ab?</a:t>
            </a:r>
          </a:p>
        </p:txBody>
      </p:sp>
    </p:spTree>
    <p:extLst>
      <p:ext uri="{BB962C8B-B14F-4D97-AF65-F5344CB8AC3E}">
        <p14:creationId xmlns:p14="http://schemas.microsoft.com/office/powerpoint/2010/main" val="3198543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386</Words>
  <Application>Microsoft Macintosh PowerPoint</Application>
  <PresentationFormat>Breitbild</PresentationFormat>
  <Paragraphs>42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Florian Achtsnichts</dc:creator>
  <cp:lastModifiedBy>Florian Achtsnichts</cp:lastModifiedBy>
  <cp:revision>1</cp:revision>
  <dcterms:created xsi:type="dcterms:W3CDTF">2026-01-09T14:11:03Z</dcterms:created>
  <dcterms:modified xsi:type="dcterms:W3CDTF">2026-01-09T14:52:53Z</dcterms:modified>
</cp:coreProperties>
</file>