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50"/>
  </p:notesMasterIdLst>
  <p:sldIdLst>
    <p:sldId id="258" r:id="rId2"/>
    <p:sldId id="313" r:id="rId3"/>
    <p:sldId id="314" r:id="rId4"/>
    <p:sldId id="315" r:id="rId5"/>
    <p:sldId id="261" r:id="rId6"/>
    <p:sldId id="316" r:id="rId7"/>
    <p:sldId id="278" r:id="rId8"/>
    <p:sldId id="423" r:id="rId9"/>
    <p:sldId id="262" r:id="rId10"/>
    <p:sldId id="282" r:id="rId11"/>
    <p:sldId id="317" r:id="rId12"/>
    <p:sldId id="424" r:id="rId13"/>
    <p:sldId id="425" r:id="rId14"/>
    <p:sldId id="426" r:id="rId15"/>
    <p:sldId id="427" r:id="rId16"/>
    <p:sldId id="263" r:id="rId17"/>
    <p:sldId id="288" r:id="rId18"/>
    <p:sldId id="325" r:id="rId19"/>
    <p:sldId id="327" r:id="rId20"/>
    <p:sldId id="264" r:id="rId21"/>
    <p:sldId id="291" r:id="rId22"/>
    <p:sldId id="428" r:id="rId23"/>
    <p:sldId id="429" r:id="rId24"/>
    <p:sldId id="430" r:id="rId25"/>
    <p:sldId id="431" r:id="rId26"/>
    <p:sldId id="432" r:id="rId27"/>
    <p:sldId id="433" r:id="rId28"/>
    <p:sldId id="435" r:id="rId29"/>
    <p:sldId id="422" r:id="rId30"/>
    <p:sldId id="265" r:id="rId31"/>
    <p:sldId id="330" r:id="rId32"/>
    <p:sldId id="409" r:id="rId33"/>
    <p:sldId id="331" r:id="rId34"/>
    <p:sldId id="410" r:id="rId35"/>
    <p:sldId id="411" r:id="rId36"/>
    <p:sldId id="412" r:id="rId37"/>
    <p:sldId id="413" r:id="rId38"/>
    <p:sldId id="312" r:id="rId39"/>
    <p:sldId id="414" r:id="rId40"/>
    <p:sldId id="415" r:id="rId41"/>
    <p:sldId id="293" r:id="rId42"/>
    <p:sldId id="308" r:id="rId43"/>
    <p:sldId id="416" r:id="rId44"/>
    <p:sldId id="417" r:id="rId45"/>
    <p:sldId id="418" r:id="rId46"/>
    <p:sldId id="419" r:id="rId47"/>
    <p:sldId id="420" r:id="rId48"/>
    <p:sldId id="42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F2"/>
    <a:srgbClr val="45A8D9"/>
    <a:srgbClr val="A4ADB6"/>
    <a:srgbClr val="BBB2AB"/>
    <a:srgbClr val="008CCF"/>
    <a:srgbClr val="006DA2"/>
    <a:srgbClr val="3AB7D5"/>
    <a:srgbClr val="008BCE"/>
    <a:srgbClr val="405B8A"/>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autoAdjust="0"/>
    <p:restoredTop sz="89369" autoAdjust="0"/>
  </p:normalViewPr>
  <p:slideViewPr>
    <p:cSldViewPr snapToGrid="0" showGuides="1">
      <p:cViewPr varScale="1">
        <p:scale>
          <a:sx n="45" d="100"/>
          <a:sy n="45" d="100"/>
        </p:scale>
        <p:origin x="1436" y="2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16.12.2025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16.12.2025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2720272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16.12.2025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5201868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16.12.2025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25988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5" name="Rechteck 14"/>
          <p:cNvSpPr/>
          <p:nvPr userDrawn="1"/>
        </p:nvSpPr>
        <p:spPr>
          <a:xfrm>
            <a:off x="-1" y="3907145"/>
            <a:ext cx="12192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10074" y="0"/>
            <a:ext cx="12213209"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8275971" y="134684"/>
            <a:ext cx="2937022" cy="276999"/>
          </a:xfrm>
          <a:prstGeom prst="rect">
            <a:avLst/>
          </a:prstGeom>
          <a:noFill/>
        </p:spPr>
        <p:txBody>
          <a:bodyPr wrap="none" rtlCol="0" anchor="ctr" anchorCtr="0">
            <a:spAutoFit/>
          </a:bodyPr>
          <a:lstStyle/>
          <a:p>
            <a:pPr algn="l"/>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914400" y="722286"/>
            <a:ext cx="103632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14400" y="2786604"/>
            <a:ext cx="103632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242849" y="6173054"/>
            <a:ext cx="48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242849" y="6464164"/>
            <a:ext cx="384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188805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44680"/>
            <a:ext cx="51816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2200" y="1844675"/>
            <a:ext cx="51816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t>16.12.2025</a:t>
            </a:fld>
            <a:endParaRPr lang="de-DE" dirty="0"/>
          </a:p>
        </p:txBody>
      </p:sp>
      <p:sp>
        <p:nvSpPr>
          <p:cNvPr id="16"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17084" y="225424"/>
            <a:ext cx="1056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16.12.2025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t>16.12.2025</a:t>
            </a:fld>
            <a:endParaRPr lang="de-DE" dirty="0"/>
          </a:p>
        </p:txBody>
      </p:sp>
      <p:sp>
        <p:nvSpPr>
          <p:cNvPr id="8"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4" name="Rechteck 3"/>
          <p:cNvSpPr/>
          <p:nvPr userDrawn="1"/>
        </p:nvSpPr>
        <p:spPr>
          <a:xfrm>
            <a:off x="0" y="3"/>
            <a:ext cx="12192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t>16.12.2025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12192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831851" y="1844680"/>
            <a:ext cx="105156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831851" y="4589469"/>
            <a:ext cx="105156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t>16.12.2025</a:t>
            </a:fld>
            <a:endParaRPr lang="de-DE" dirty="0"/>
          </a:p>
        </p:txBody>
      </p:sp>
      <p:sp>
        <p:nvSpPr>
          <p:cNvPr id="12"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16000"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14917" y="1844675"/>
            <a:ext cx="1056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14917" y="2809461"/>
            <a:ext cx="1056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t>16.12.2025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le 1"/>
          <p:cNvSpPr>
            <a:spLocks noGrp="1"/>
          </p:cNvSpPr>
          <p:nvPr>
            <p:ph type="title"/>
          </p:nvPr>
        </p:nvSpPr>
        <p:spPr>
          <a:xfrm>
            <a:off x="817084" y="225425"/>
            <a:ext cx="1056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38201" y="184467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39789" y="2809461"/>
            <a:ext cx="5157787"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6172203" y="184467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6172203" y="2835275"/>
            <a:ext cx="5183188"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t>16.12.2025</a:t>
            </a:fld>
            <a:endParaRPr lang="de-DE" dirty="0"/>
          </a:p>
        </p:txBody>
      </p:sp>
      <p:sp>
        <p:nvSpPr>
          <p:cNvPr id="15" name="Fußzeilenplatzhalter 5"/>
          <p:cNvSpPr>
            <a:spLocks noGrp="1"/>
          </p:cNvSpPr>
          <p:nvPr>
            <p:ph type="ftr" sz="quarter" idx="17"/>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16.12.2025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2705179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5183188" y="1844675"/>
            <a:ext cx="617220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t>16.12.2025</a:t>
            </a:fld>
            <a:endParaRPr lang="de-DE" dirty="0"/>
          </a:p>
        </p:txBody>
      </p:sp>
      <p:sp>
        <p:nvSpPr>
          <p:cNvPr id="13"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844675"/>
            <a:ext cx="617220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839788" y="1844679"/>
            <a:ext cx="3932237"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839788" y="4041918"/>
            <a:ext cx="3932237"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8227486" y="6173788"/>
            <a:ext cx="1553633"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838202" y="6356353"/>
            <a:ext cx="1250244"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t>16.12.2025</a:t>
            </a:fld>
            <a:endParaRPr lang="de-DE" dirty="0"/>
          </a:p>
        </p:txBody>
      </p:sp>
      <p:sp>
        <p:nvSpPr>
          <p:cNvPr id="15" name="Fußzeilenplatzhalter 5"/>
          <p:cNvSpPr>
            <a:spLocks noGrp="1"/>
          </p:cNvSpPr>
          <p:nvPr>
            <p:ph type="ftr" sz="quarter" idx="3"/>
          </p:nvPr>
        </p:nvSpPr>
        <p:spPr>
          <a:xfrm>
            <a:off x="3340288" y="6356353"/>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2245265" y="6356353"/>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A918E5-D937-4385-B3C1-9CE1C1F817BB}" type="datetime1">
              <a:rPr lang="de-DE" smtClean="0"/>
              <a:t>16.12.2025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5631454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A918E5-D937-4385-B3C1-9CE1C1F817BB}" type="datetime1">
              <a:rPr lang="de-DE" smtClean="0"/>
              <a:t>16.12.2025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1292480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A918E5-D937-4385-B3C1-9CE1C1F817BB}" type="datetime1">
              <a:rPr lang="de-DE" smtClean="0"/>
              <a:t>16.12.2025</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1228645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A918E5-D937-4385-B3C1-9CE1C1F817BB}" type="datetime1">
              <a:rPr lang="de-DE" smtClean="0"/>
              <a:t>16.12.2025</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711896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918E5-D937-4385-B3C1-9CE1C1F817BB}" type="datetime1">
              <a:rPr lang="de-DE" smtClean="0"/>
              <a:t>16.12.2025</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113522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16.12.2025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9706929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16.12.2025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0678751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18E5-D937-4385-B3C1-9CE1C1F817BB}" type="datetime1">
              <a:rPr lang="de-DE" smtClean="0"/>
              <a:t>16.12.2025</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0312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t> Folie </a:t>
            </a:r>
            <a:fld id="{812F24F4-33A2-4A6F-87E3-ABC44FA42587}" type="slidenum">
              <a:rPr lang="de-DE" smtClean="0"/>
              <a:pPr/>
              <a:t>‹Nr.›</a:t>
            </a:fld>
            <a:endParaRPr lang="de-DE" dirty="0"/>
          </a:p>
        </p:txBody>
      </p:sp>
      <p:sp>
        <p:nvSpPr>
          <p:cNvPr id="7" name="Rechteck 6">
            <a:extLst>
              <a:ext uri="{FF2B5EF4-FFF2-40B4-BE49-F238E27FC236}">
                <a16:creationId xmlns:a16="http://schemas.microsoft.com/office/drawing/2014/main" id="{3B83511D-8196-4682-A40F-0C342EC59218}"/>
              </a:ext>
            </a:extLst>
          </p:cNvPr>
          <p:cNvSpPr/>
          <p:nvPr userDrawn="1"/>
        </p:nvSpPr>
        <p:spPr>
          <a:xfrm>
            <a:off x="0" y="1683803"/>
            <a:ext cx="12192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395144" y="6268823"/>
            <a:ext cx="1407859" cy="452652"/>
          </a:xfrm>
          <a:prstGeom prst="rect">
            <a:avLst/>
          </a:prstGeom>
        </p:spPr>
      </p:pic>
    </p:spTree>
    <p:extLst>
      <p:ext uri="{BB962C8B-B14F-4D97-AF65-F5344CB8AC3E}">
        <p14:creationId xmlns:p14="http://schemas.microsoft.com/office/powerpoint/2010/main" val="2175431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4" r:id="rId13"/>
    <p:sldLayoutId id="2147483666" r:id="rId14"/>
    <p:sldLayoutId id="2147483671" r:id="rId15"/>
    <p:sldLayoutId id="2147483667" r:id="rId16"/>
    <p:sldLayoutId id="2147483663" r:id="rId17"/>
    <p:sldLayoutId id="2147483670" r:id="rId18"/>
    <p:sldLayoutId id="2147483665" r:id="rId19"/>
    <p:sldLayoutId id="2147483668" r:id="rId20"/>
    <p:sldLayoutId id="2147483669"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schleswig-holstein.de/DE/landesregierung/ministerien-behoerden/III/Service/Broschueren/Bildung/Oberstufe2.pdf?__blob=publicationFile&amp;v=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hleswig-holstein.de/DE/landesregierung/ministerien-behoerden/III/Service/Broschueren/Bildung/Oberstufe2.pdf?__blob=publicationFile&amp;v=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62E12-A9AD-4F60-AF47-57F046D67955}"/>
              </a:ext>
            </a:extLst>
          </p:cNvPr>
          <p:cNvSpPr>
            <a:spLocks noGrp="1"/>
          </p:cNvSpPr>
          <p:nvPr>
            <p:ph type="ctrTitle"/>
          </p:nvPr>
        </p:nvSpPr>
        <p:spPr/>
        <p:txBody>
          <a:bodyPr>
            <a:normAutofit/>
          </a:bodyPr>
          <a:lstStyle/>
          <a:p>
            <a:r>
              <a:rPr lang="de-DE" dirty="0"/>
              <a:t>Schulrechtsausbildung IQSH Veranstaltung 2</a:t>
            </a:r>
          </a:p>
        </p:txBody>
      </p:sp>
      <p:sp>
        <p:nvSpPr>
          <p:cNvPr id="3" name="Untertitel 2">
            <a:extLst>
              <a:ext uri="{FF2B5EF4-FFF2-40B4-BE49-F238E27FC236}">
                <a16:creationId xmlns:a16="http://schemas.microsoft.com/office/drawing/2014/main" id="{A6476B11-92CB-44B5-96F8-BB3DBB49C262}"/>
              </a:ext>
            </a:extLst>
          </p:cNvPr>
          <p:cNvSpPr>
            <a:spLocks noGrp="1"/>
          </p:cNvSpPr>
          <p:nvPr>
            <p:ph type="subTitle" idx="1"/>
          </p:nvPr>
        </p:nvSpPr>
        <p:spPr/>
        <p:txBody>
          <a:bodyPr/>
          <a:lstStyle/>
          <a:p>
            <a:r>
              <a:rPr lang="de-DE" dirty="0"/>
              <a:t>Teil 2</a:t>
            </a:r>
          </a:p>
          <a:p>
            <a:r>
              <a:rPr lang="de-DE" dirty="0"/>
              <a:t>2,5 Stunden</a:t>
            </a:r>
          </a:p>
        </p:txBody>
      </p:sp>
      <p:sp>
        <p:nvSpPr>
          <p:cNvPr id="4" name="Textplatzhalter 3">
            <a:extLst>
              <a:ext uri="{FF2B5EF4-FFF2-40B4-BE49-F238E27FC236}">
                <a16:creationId xmlns:a16="http://schemas.microsoft.com/office/drawing/2014/main" id="{72AF3722-355D-421A-9F47-942E3A6496DD}"/>
              </a:ext>
            </a:extLst>
          </p:cNvPr>
          <p:cNvSpPr>
            <a:spLocks noGrp="1"/>
          </p:cNvSpPr>
          <p:nvPr>
            <p:ph type="body" sz="quarter" idx="13"/>
          </p:nvPr>
        </p:nvSpPr>
        <p:spPr/>
        <p:txBody>
          <a:bodyPr/>
          <a:lstStyle/>
          <a:p>
            <a:r>
              <a:rPr lang="de-DE" dirty="0"/>
              <a:t>Schulartspezifische Kompetenzerwartungen / </a:t>
            </a:r>
            <a:r>
              <a:rPr lang="de-DE" dirty="0" err="1"/>
              <a:t>GemS</a:t>
            </a:r>
            <a:endParaRPr lang="de-DE" dirty="0"/>
          </a:p>
        </p:txBody>
      </p:sp>
      <p:sp>
        <p:nvSpPr>
          <p:cNvPr id="5" name="Textplatzhalter 4">
            <a:extLst>
              <a:ext uri="{FF2B5EF4-FFF2-40B4-BE49-F238E27FC236}">
                <a16:creationId xmlns:a16="http://schemas.microsoft.com/office/drawing/2014/main" id="{5F3CB15F-AD9B-4E53-BBB3-F42BDE50F4DD}"/>
              </a:ext>
            </a:extLst>
          </p:cNvPr>
          <p:cNvSpPr>
            <a:spLocks noGrp="1"/>
          </p:cNvSpPr>
          <p:nvPr>
            <p:ph type="body" sz="quarter" idx="14"/>
          </p:nvPr>
        </p:nvSpPr>
        <p:spPr/>
        <p:txBody>
          <a:bodyPr>
            <a:normAutofit/>
          </a:bodyPr>
          <a:lstStyle/>
          <a:p>
            <a:r>
              <a:rPr lang="de-DE" dirty="0"/>
              <a:t>Stand: 31. August 2024 / Schulrechtsausschuss IQSH</a:t>
            </a:r>
          </a:p>
        </p:txBody>
      </p:sp>
    </p:spTree>
    <p:extLst>
      <p:ext uri="{BB962C8B-B14F-4D97-AF65-F5344CB8AC3E}">
        <p14:creationId xmlns:p14="http://schemas.microsoft.com/office/powerpoint/2010/main" val="387127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2.3.2 Regeln für Aufstieg und Versetzung</a:t>
            </a:r>
          </a:p>
        </p:txBody>
      </p:sp>
      <p:sp>
        <p:nvSpPr>
          <p:cNvPr id="3" name="Inhaltsplatzhalter 2"/>
          <p:cNvSpPr>
            <a:spLocks noGrp="1"/>
          </p:cNvSpPr>
          <p:nvPr>
            <p:ph idx="1"/>
          </p:nvPr>
        </p:nvSpPr>
        <p:spPr>
          <a:xfrm>
            <a:off x="838200" y="1825625"/>
            <a:ext cx="10515600" cy="4160396"/>
          </a:xfrm>
        </p:spPr>
        <p:txBody>
          <a:bodyPr anchor="ctr">
            <a:normAutofit/>
          </a:bodyPr>
          <a:lstStyle/>
          <a:p>
            <a:pPr>
              <a:lnSpc>
                <a:spcPct val="100000"/>
              </a:lnSpc>
              <a:spcBef>
                <a:spcPts val="0"/>
              </a:spcBef>
            </a:pPr>
            <a:r>
              <a:rPr lang="de-DE" dirty="0"/>
              <a:t>Begriffe aus der </a:t>
            </a:r>
            <a:r>
              <a:rPr lang="de-DE" dirty="0" err="1"/>
              <a:t>GemVO</a:t>
            </a:r>
            <a:r>
              <a:rPr lang="de-DE" dirty="0"/>
              <a:t> § 7:</a:t>
            </a:r>
          </a:p>
          <a:p>
            <a:pPr lvl="1">
              <a:lnSpc>
                <a:spcPct val="100000"/>
              </a:lnSpc>
              <a:spcBef>
                <a:spcPts val="0"/>
              </a:spcBef>
            </a:pPr>
            <a:r>
              <a:rPr lang="de-DE" dirty="0"/>
              <a:t>Aufsteigen</a:t>
            </a:r>
          </a:p>
          <a:p>
            <a:pPr lvl="1">
              <a:lnSpc>
                <a:spcPct val="100000"/>
              </a:lnSpc>
              <a:spcBef>
                <a:spcPts val="0"/>
              </a:spcBef>
            </a:pPr>
            <a:r>
              <a:rPr lang="de-DE" dirty="0"/>
              <a:t>Versetzung</a:t>
            </a:r>
          </a:p>
          <a:p>
            <a:pPr lvl="1">
              <a:lnSpc>
                <a:spcPct val="100000"/>
              </a:lnSpc>
              <a:spcBef>
                <a:spcPts val="0"/>
              </a:spcBef>
            </a:pPr>
            <a:r>
              <a:rPr lang="de-DE" dirty="0"/>
              <a:t>Vorbehalt</a:t>
            </a:r>
          </a:p>
          <a:p>
            <a:pPr lvl="1">
              <a:lnSpc>
                <a:spcPct val="100000"/>
              </a:lnSpc>
              <a:spcBef>
                <a:spcPts val="0"/>
              </a:spcBef>
            </a:pPr>
            <a:r>
              <a:rPr lang="de-DE" dirty="0"/>
              <a:t>Wiederholung</a:t>
            </a:r>
          </a:p>
          <a:p>
            <a:pPr lvl="1">
              <a:lnSpc>
                <a:spcPct val="100000"/>
              </a:lnSpc>
              <a:spcBef>
                <a:spcPts val="0"/>
              </a:spcBef>
            </a:pPr>
            <a:r>
              <a:rPr lang="de-DE" dirty="0"/>
              <a:t>Rücktritt</a:t>
            </a:r>
          </a:p>
          <a:p>
            <a:pPr marL="0" indent="0">
              <a:lnSpc>
                <a:spcPct val="100000"/>
              </a:lnSpc>
              <a:spcBef>
                <a:spcPts val="0"/>
              </a:spcBef>
              <a:buNone/>
            </a:pPr>
            <a:br>
              <a:rPr lang="de-DE" dirty="0">
                <a:sym typeface="Wingdings" pitchFamily="2" charset="2"/>
              </a:rPr>
            </a:br>
            <a:r>
              <a:rPr lang="de-DE" dirty="0">
                <a:sym typeface="Wingdings" pitchFamily="2" charset="2"/>
              </a:rPr>
              <a:t> Erläuterung auf den nächsten Folien</a:t>
            </a:r>
            <a:endParaRPr lang="de-DE" dirty="0"/>
          </a:p>
        </p:txBody>
      </p:sp>
      <p:pic>
        <p:nvPicPr>
          <p:cNvPr id="5" name="Grafik 4">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108683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2.3.2 Regeln für Aufstieg und Versetzung</a:t>
            </a:r>
          </a:p>
        </p:txBody>
      </p:sp>
      <p:sp>
        <p:nvSpPr>
          <p:cNvPr id="3" name="Inhaltsplatzhalter 2"/>
          <p:cNvSpPr>
            <a:spLocks noGrp="1"/>
          </p:cNvSpPr>
          <p:nvPr>
            <p:ph idx="1"/>
          </p:nvPr>
        </p:nvSpPr>
        <p:spPr>
          <a:xfrm>
            <a:off x="838200" y="1931503"/>
            <a:ext cx="10515600" cy="4160396"/>
          </a:xfrm>
        </p:spPr>
        <p:txBody>
          <a:bodyPr anchor="ctr">
            <a:normAutofit/>
          </a:bodyPr>
          <a:lstStyle/>
          <a:p>
            <a:pPr>
              <a:lnSpc>
                <a:spcPct val="100000"/>
              </a:lnSpc>
              <a:spcBef>
                <a:spcPts val="0"/>
              </a:spcBef>
            </a:pPr>
            <a:r>
              <a:rPr lang="de-DE" b="1" dirty="0"/>
              <a:t>Jahrgangsstufen 6/7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b="1" dirty="0"/>
              <a:t>Aufsteigen</a:t>
            </a:r>
            <a:r>
              <a:rPr lang="de-DE" dirty="0"/>
              <a:t> nach Jahrgangsstufe 6 und 7 erfolgt ohne Versetzungsbeschluss</a:t>
            </a:r>
          </a:p>
          <a:p>
            <a:pPr>
              <a:lnSpc>
                <a:spcPct val="100000"/>
              </a:lnSpc>
              <a:spcBef>
                <a:spcPts val="0"/>
              </a:spcBef>
            </a:pPr>
            <a:r>
              <a:rPr lang="de-DE" dirty="0" err="1"/>
              <a:t>SuS</a:t>
            </a:r>
            <a:r>
              <a:rPr lang="de-DE" dirty="0"/>
              <a:t> verbleiben in der Lerngruppe (bei leistungsdifferenzierten Lerngruppen ist ein Wechsel möglich)</a:t>
            </a:r>
          </a:p>
        </p:txBody>
      </p:sp>
      <p:pic>
        <p:nvPicPr>
          <p:cNvPr id="4" name="Grafik 3">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414820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2.3.2 Regeln für Aufstieg und Versetzung</a:t>
            </a:r>
          </a:p>
        </p:txBody>
      </p:sp>
      <p:sp>
        <p:nvSpPr>
          <p:cNvPr id="3" name="Inhaltsplatzhalter 2"/>
          <p:cNvSpPr>
            <a:spLocks noGrp="1"/>
          </p:cNvSpPr>
          <p:nvPr>
            <p:ph idx="1"/>
          </p:nvPr>
        </p:nvSpPr>
        <p:spPr>
          <a:xfrm>
            <a:off x="838200" y="1931503"/>
            <a:ext cx="10515600" cy="4160396"/>
          </a:xfrm>
        </p:spPr>
        <p:txBody>
          <a:bodyPr anchor="ctr">
            <a:normAutofit fontScale="92500"/>
          </a:bodyPr>
          <a:lstStyle/>
          <a:p>
            <a:pPr>
              <a:lnSpc>
                <a:spcPct val="100000"/>
              </a:lnSpc>
              <a:spcBef>
                <a:spcPts val="0"/>
              </a:spcBef>
            </a:pPr>
            <a:r>
              <a:rPr lang="de-DE" b="1" dirty="0"/>
              <a:t>Jahrgangsstufe 8/9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b="1" dirty="0"/>
              <a:t>Aufstieg</a:t>
            </a:r>
            <a:r>
              <a:rPr lang="de-DE" dirty="0"/>
              <a:t> kann mit einem Vorbehalt verbunden werden</a:t>
            </a:r>
          </a:p>
          <a:p>
            <a:pPr>
              <a:lnSpc>
                <a:spcPct val="100000"/>
              </a:lnSpc>
              <a:spcBef>
                <a:spcPts val="0"/>
              </a:spcBef>
            </a:pPr>
            <a:r>
              <a:rPr lang="de-DE" b="1" dirty="0"/>
              <a:t>Vorbehalt</a:t>
            </a:r>
            <a:r>
              <a:rPr lang="de-DE" dirty="0"/>
              <a:t> bedeutet: unter bestimmten Voraussetzungen muss ein S zum Halbjahr in die zuvor besuchte Jahrgangsstufe zurücktreten</a:t>
            </a:r>
          </a:p>
          <a:p>
            <a:pPr>
              <a:lnSpc>
                <a:spcPct val="100000"/>
              </a:lnSpc>
              <a:spcBef>
                <a:spcPts val="0"/>
              </a:spcBef>
            </a:pPr>
            <a:r>
              <a:rPr lang="de-DE" dirty="0"/>
              <a:t>Vorbehalt </a:t>
            </a:r>
            <a:r>
              <a:rPr lang="de-DE" b="1" dirty="0"/>
              <a:t>muss</a:t>
            </a:r>
            <a:r>
              <a:rPr lang="de-DE" dirty="0"/>
              <a:t> verfügt werden, wenn die Leistungen im Zeugnis auf ESA-Niveau in mehr als einem Fach schlechter als ausreichend oder in einem Fach mit ungenügend benotet wurde</a:t>
            </a:r>
          </a:p>
          <a:p>
            <a:pPr>
              <a:lnSpc>
                <a:spcPct val="100000"/>
              </a:lnSpc>
              <a:spcBef>
                <a:spcPts val="0"/>
              </a:spcBef>
            </a:pPr>
            <a:r>
              <a:rPr lang="de-DE" b="1" dirty="0"/>
              <a:t>oder</a:t>
            </a:r>
            <a:r>
              <a:rPr lang="de-DE" dirty="0"/>
              <a:t> innerhalb der Fächergruppe Deutsch, Mathematik und 1. Fremdsprache kein Notendurchschnitt von mindestens 4,0 erzielt wurde</a:t>
            </a:r>
          </a:p>
        </p:txBody>
      </p:sp>
    </p:spTree>
    <p:extLst>
      <p:ext uri="{BB962C8B-B14F-4D97-AF65-F5344CB8AC3E}">
        <p14:creationId xmlns:p14="http://schemas.microsoft.com/office/powerpoint/2010/main" val="114334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36250"/>
            <a:ext cx="10515600" cy="1325563"/>
          </a:xfrm>
        </p:spPr>
        <p:txBody>
          <a:bodyPr/>
          <a:lstStyle/>
          <a:p>
            <a:r>
              <a:rPr lang="de-DE" dirty="0"/>
              <a:t>2.3.2 Regeln für Aufstieg und Versetzung</a:t>
            </a:r>
          </a:p>
        </p:txBody>
      </p:sp>
      <p:sp>
        <p:nvSpPr>
          <p:cNvPr id="3" name="Inhaltsplatzhalter 2"/>
          <p:cNvSpPr>
            <a:spLocks noGrp="1"/>
          </p:cNvSpPr>
          <p:nvPr>
            <p:ph idx="1"/>
          </p:nvPr>
        </p:nvSpPr>
        <p:spPr>
          <a:xfrm>
            <a:off x="838200" y="1931503"/>
            <a:ext cx="10515600" cy="4160396"/>
          </a:xfrm>
        </p:spPr>
        <p:txBody>
          <a:bodyPr anchor="ctr">
            <a:normAutofit/>
          </a:bodyPr>
          <a:lstStyle/>
          <a:p>
            <a:pPr>
              <a:lnSpc>
                <a:spcPct val="100000"/>
              </a:lnSpc>
              <a:spcBef>
                <a:spcPts val="0"/>
              </a:spcBef>
            </a:pPr>
            <a:r>
              <a:rPr lang="de-DE" b="1" dirty="0"/>
              <a:t>Jahrgangsstufe 8/9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dirty="0"/>
              <a:t>Rücktritt zum Schulhalbjahr, wenn die Voraussetzungen zur Verfügung eines Vorbehalts weiterhin vorliegen</a:t>
            </a:r>
          </a:p>
          <a:p>
            <a:pPr>
              <a:lnSpc>
                <a:spcPct val="100000"/>
              </a:lnSpc>
              <a:spcBef>
                <a:spcPts val="0"/>
              </a:spcBef>
            </a:pPr>
            <a:r>
              <a:rPr lang="de-DE" dirty="0"/>
              <a:t>Klassenkonferenz muss Vorbehalt </a:t>
            </a:r>
            <a:r>
              <a:rPr lang="de-DE" b="1" dirty="0"/>
              <a:t>nicht</a:t>
            </a:r>
            <a:r>
              <a:rPr lang="de-DE" dirty="0"/>
              <a:t> beschließen (erfolgreiche Mitarbeit möglich?)</a:t>
            </a:r>
          </a:p>
          <a:p>
            <a:pPr>
              <a:lnSpc>
                <a:spcPct val="100000"/>
              </a:lnSpc>
              <a:spcBef>
                <a:spcPts val="0"/>
              </a:spcBef>
            </a:pPr>
            <a:r>
              <a:rPr lang="de-DE" dirty="0"/>
              <a:t>nach Rücktritt steigt S am Ende des Schuljahres auf</a:t>
            </a:r>
          </a:p>
        </p:txBody>
      </p:sp>
      <p:pic>
        <p:nvPicPr>
          <p:cNvPr id="4" name="Grafik 3">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104343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2.3.2 Regeln für Aufstieg und Versetzung</a:t>
            </a:r>
          </a:p>
        </p:txBody>
      </p:sp>
      <p:sp>
        <p:nvSpPr>
          <p:cNvPr id="3" name="Inhaltsplatzhalter 2"/>
          <p:cNvSpPr>
            <a:spLocks noGrp="1"/>
          </p:cNvSpPr>
          <p:nvPr>
            <p:ph idx="1"/>
          </p:nvPr>
        </p:nvSpPr>
        <p:spPr>
          <a:xfrm>
            <a:off x="838200" y="1931503"/>
            <a:ext cx="10515600" cy="4160396"/>
          </a:xfrm>
        </p:spPr>
        <p:txBody>
          <a:bodyPr anchor="ctr">
            <a:normAutofit/>
          </a:bodyPr>
          <a:lstStyle/>
          <a:p>
            <a:pPr>
              <a:lnSpc>
                <a:spcPct val="100000"/>
              </a:lnSpc>
              <a:spcBef>
                <a:spcPts val="0"/>
              </a:spcBef>
            </a:pPr>
            <a:r>
              <a:rPr lang="de-DE" b="1" dirty="0"/>
              <a:t>Aufsteigen in Jahrgangsstufe 10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dirty="0"/>
              <a:t>erfolgt durch Versetzungsbeschluss</a:t>
            </a:r>
          </a:p>
          <a:p>
            <a:pPr>
              <a:lnSpc>
                <a:spcPct val="100000"/>
              </a:lnSpc>
              <a:spcBef>
                <a:spcPts val="0"/>
              </a:spcBef>
            </a:pPr>
            <a:r>
              <a:rPr lang="de-DE" dirty="0"/>
              <a:t>wenn auf MSA-Niveau nicht mehr als ein Fach schlechter als ausreichend oder in einem Fach mit ungenügend benotet wurde</a:t>
            </a:r>
          </a:p>
          <a:p>
            <a:pPr>
              <a:lnSpc>
                <a:spcPct val="100000"/>
              </a:lnSpc>
              <a:spcBef>
                <a:spcPts val="0"/>
              </a:spcBef>
            </a:pPr>
            <a:r>
              <a:rPr lang="de-DE" b="1" dirty="0"/>
              <a:t>darüber hinaus</a:t>
            </a:r>
            <a:r>
              <a:rPr lang="de-DE" dirty="0"/>
              <a:t>: Fächergruppe Deutsch, Mathematik und 1. Fremdsprache muss ein mangelhaft benotetes Fach ausgeglichen werden, um einen Notendurchschnitt von mindestens 4,0 zu gewährleisten</a:t>
            </a:r>
          </a:p>
        </p:txBody>
      </p:sp>
      <p:pic>
        <p:nvPicPr>
          <p:cNvPr id="4" name="Grafik 3">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10446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2.3.2 Regeln für Aufstieg und Versetzung</a:t>
            </a:r>
            <a:endParaRPr lang="de-DE" dirty="0"/>
          </a:p>
        </p:txBody>
      </p:sp>
      <p:sp>
        <p:nvSpPr>
          <p:cNvPr id="3" name="Inhaltsplatzhalter 2"/>
          <p:cNvSpPr>
            <a:spLocks noGrp="1"/>
          </p:cNvSpPr>
          <p:nvPr>
            <p:ph idx="1"/>
          </p:nvPr>
        </p:nvSpPr>
        <p:spPr>
          <a:xfrm>
            <a:off x="838200" y="1931503"/>
            <a:ext cx="10515600" cy="4160396"/>
          </a:xfrm>
        </p:spPr>
        <p:txBody>
          <a:bodyPr anchor="ctr">
            <a:normAutofit/>
          </a:bodyPr>
          <a:lstStyle/>
          <a:p>
            <a:pPr>
              <a:lnSpc>
                <a:spcPct val="100000"/>
              </a:lnSpc>
              <a:spcBef>
                <a:spcPts val="0"/>
              </a:spcBef>
            </a:pPr>
            <a:r>
              <a:rPr lang="de-DE" b="1" dirty="0"/>
              <a:t>Wiederholen / Überspringen (</a:t>
            </a:r>
            <a:r>
              <a:rPr lang="de-DE" b="1" dirty="0" err="1"/>
              <a:t>GemVO</a:t>
            </a:r>
            <a:r>
              <a:rPr lang="de-DE" b="1" dirty="0"/>
              <a:t> § 7)</a:t>
            </a:r>
          </a:p>
          <a:p>
            <a:pPr>
              <a:lnSpc>
                <a:spcPct val="100000"/>
              </a:lnSpc>
              <a:spcBef>
                <a:spcPts val="0"/>
              </a:spcBef>
            </a:pPr>
            <a:endParaRPr lang="de-DE" b="1" dirty="0"/>
          </a:p>
          <a:p>
            <a:pPr>
              <a:lnSpc>
                <a:spcPct val="100000"/>
              </a:lnSpc>
              <a:spcBef>
                <a:spcPts val="0"/>
              </a:spcBef>
            </a:pPr>
            <a:r>
              <a:rPr lang="de-DE" b="1" dirty="0"/>
              <a:t>Wiederholen:</a:t>
            </a:r>
            <a:r>
              <a:rPr lang="de-DE" dirty="0"/>
              <a:t> in den Jahrgangsstufen 5 bis 8 auf Antrag der Eltern und Entscheidung der Klassenkonferenz möglich</a:t>
            </a:r>
          </a:p>
          <a:p>
            <a:pPr>
              <a:lnSpc>
                <a:spcPct val="100000"/>
              </a:lnSpc>
              <a:spcBef>
                <a:spcPts val="0"/>
              </a:spcBef>
            </a:pPr>
            <a:r>
              <a:rPr lang="de-DE" b="1" dirty="0"/>
              <a:t>Überspringen:</a:t>
            </a:r>
            <a:r>
              <a:rPr lang="de-DE" dirty="0"/>
              <a:t> In den Jahrgangsstufen 5 bis 7 auf Antrag der Eltern und Entscheidung der Klassenkonferenz möglich</a:t>
            </a:r>
          </a:p>
        </p:txBody>
      </p:sp>
      <p:pic>
        <p:nvPicPr>
          <p:cNvPr id="4" name="Grafik 3">
            <a:extLst>
              <a:ext uri="{FF2B5EF4-FFF2-40B4-BE49-F238E27FC236}">
                <a16:creationId xmlns:a16="http://schemas.microsoft.com/office/drawing/2014/main" id="{A91726F9-3618-6EA0-C966-F16A1837116A}"/>
              </a:ext>
            </a:extLst>
          </p:cNvPr>
          <p:cNvPicPr>
            <a:picLocks noChangeAspect="1"/>
          </p:cNvPicPr>
          <p:nvPr/>
        </p:nvPicPr>
        <p:blipFill>
          <a:blip r:embed="rId2"/>
          <a:stretch>
            <a:fillRect/>
          </a:stretch>
        </p:blipFill>
        <p:spPr>
          <a:xfrm>
            <a:off x="10366408" y="4179680"/>
            <a:ext cx="1825592" cy="1825592"/>
          </a:xfrm>
          <a:prstGeom prst="rect">
            <a:avLst/>
          </a:prstGeom>
        </p:spPr>
      </p:pic>
    </p:spTree>
    <p:extLst>
      <p:ext uri="{BB962C8B-B14F-4D97-AF65-F5344CB8AC3E}">
        <p14:creationId xmlns:p14="http://schemas.microsoft.com/office/powerpoint/2010/main" val="290865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1" y="2171700"/>
            <a:ext cx="10515600" cy="2390781"/>
          </a:xfrm>
        </p:spPr>
        <p:txBody>
          <a:bodyPr>
            <a:normAutofit/>
          </a:bodyPr>
          <a:lstStyle/>
          <a:p>
            <a:r>
              <a:rPr lang="de-DE" dirty="0"/>
              <a:t>2.3.3 	</a:t>
            </a:r>
            <a:r>
              <a:rPr lang="de-DE" sz="5300" dirty="0"/>
              <a:t>Die LiV kennt wesentliche Inhalte zur Bewertung von Leistung.</a:t>
            </a:r>
            <a:endParaRPr lang="de-DE" dirty="0"/>
          </a:p>
        </p:txBody>
      </p:sp>
      <p:sp>
        <p:nvSpPr>
          <p:cNvPr id="3" name="Textplatzhalter 2"/>
          <p:cNvSpPr>
            <a:spLocks noGrp="1"/>
          </p:cNvSpPr>
          <p:nvPr>
            <p:ph type="body" idx="1"/>
          </p:nvPr>
        </p:nvSpPr>
        <p:spPr>
          <a:xfrm>
            <a:off x="831851" y="4857750"/>
            <a:ext cx="10515600" cy="1019180"/>
          </a:xfrm>
        </p:spPr>
        <p:txBody>
          <a:bodyPr/>
          <a:lstStyle/>
          <a:p>
            <a:r>
              <a:rPr lang="de-DE" dirty="0"/>
              <a:t>Kompetenzerwartung 3 (Gemeinschaftsschule)</a:t>
            </a:r>
            <a:endParaRPr lang="de-DE" sz="4800" dirty="0">
              <a:solidFill>
                <a:schemeClr val="bg1"/>
              </a:solidFill>
              <a:highlight>
                <a:srgbClr val="FFFFFF"/>
              </a:highlight>
              <a:latin typeface="+mj-lt"/>
              <a:ea typeface="+mj-ea"/>
              <a:cs typeface="+mj-cs"/>
            </a:endParaRPr>
          </a:p>
        </p:txBody>
      </p:sp>
    </p:spTree>
    <p:extLst>
      <p:ext uri="{BB962C8B-B14F-4D97-AF65-F5344CB8AC3E}">
        <p14:creationId xmlns:p14="http://schemas.microsoft.com/office/powerpoint/2010/main" val="147130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2.3.3 Leistungsbewertung gem. </a:t>
            </a:r>
            <a:r>
              <a:rPr lang="de-DE" dirty="0" err="1"/>
              <a:t>GemVO</a:t>
            </a:r>
            <a:r>
              <a:rPr lang="de-DE" dirty="0"/>
              <a:t> </a:t>
            </a:r>
            <a:br>
              <a:rPr lang="de-DE" dirty="0"/>
            </a:br>
            <a:r>
              <a:rPr lang="de-DE" dirty="0"/>
              <a:t>(in Ergänzung zu KE 6 schulartübergreifend)</a:t>
            </a:r>
          </a:p>
        </p:txBody>
      </p:sp>
      <p:sp>
        <p:nvSpPr>
          <p:cNvPr id="3" name="Inhaltsplatzhalter 2"/>
          <p:cNvSpPr>
            <a:spLocks noGrp="1"/>
          </p:cNvSpPr>
          <p:nvPr>
            <p:ph idx="1"/>
          </p:nvPr>
        </p:nvSpPr>
        <p:spPr>
          <a:xfrm>
            <a:off x="838200" y="1825625"/>
            <a:ext cx="10515600" cy="4160396"/>
          </a:xfrm>
        </p:spPr>
        <p:txBody>
          <a:bodyPr anchor="ctr">
            <a:normAutofit fontScale="92500" lnSpcReduction="10000"/>
          </a:bodyPr>
          <a:lstStyle/>
          <a:p>
            <a:pPr>
              <a:lnSpc>
                <a:spcPct val="100000"/>
              </a:lnSpc>
              <a:spcBef>
                <a:spcPts val="0"/>
              </a:spcBef>
            </a:pPr>
            <a:r>
              <a:rPr lang="de-DE" dirty="0"/>
              <a:t>Notenzeugnisse enthalten die Information, auf welcher Anforderungsebene (ESA; MSA; ÜO) die Leistung erbracht wurde</a:t>
            </a:r>
          </a:p>
          <a:p>
            <a:pPr>
              <a:lnSpc>
                <a:spcPct val="100000"/>
              </a:lnSpc>
              <a:spcBef>
                <a:spcPts val="0"/>
              </a:spcBef>
            </a:pPr>
            <a:r>
              <a:rPr lang="de-DE" dirty="0"/>
              <a:t>Übertragungsskala sorgt für Vergleichbarkeit</a:t>
            </a:r>
          </a:p>
          <a:p>
            <a:pPr>
              <a:lnSpc>
                <a:spcPct val="100000"/>
              </a:lnSpc>
              <a:spcBef>
                <a:spcPts val="0"/>
              </a:spcBef>
            </a:pPr>
            <a:r>
              <a:rPr lang="de-DE" sz="2700" dirty="0"/>
              <a:t>Notenzeugnisse in Jahrgangsstufe 5 bis 7</a:t>
            </a:r>
          </a:p>
          <a:p>
            <a:pPr>
              <a:lnSpc>
                <a:spcPct val="100000"/>
              </a:lnSpc>
              <a:spcBef>
                <a:spcPts val="0"/>
              </a:spcBef>
            </a:pPr>
            <a:r>
              <a:rPr lang="de-DE" sz="2700" dirty="0"/>
              <a:t>können durch ein fachbezogenes Kompetenzraster ergänzt werden (Beschluss der Schulkonferenz)</a:t>
            </a:r>
          </a:p>
          <a:p>
            <a:pPr>
              <a:lnSpc>
                <a:spcPct val="100000"/>
              </a:lnSpc>
              <a:spcBef>
                <a:spcPts val="0"/>
              </a:spcBef>
            </a:pPr>
            <a:r>
              <a:rPr lang="de-DE" sz="2700" dirty="0"/>
              <a:t>ebenso möglich in 5 bis 7: Berichtszeugnisse oder auf Portfolio basierte Zeugnisse (Beschluss der Schulkonferenz)</a:t>
            </a:r>
          </a:p>
          <a:p>
            <a:pPr>
              <a:lnSpc>
                <a:spcPct val="100000"/>
              </a:lnSpc>
              <a:spcBef>
                <a:spcPts val="0"/>
              </a:spcBef>
            </a:pPr>
            <a:r>
              <a:rPr lang="de-DE" sz="2700" dirty="0"/>
              <a:t>ab Jahrgangsstufe 8: Notenzeugnis, Zeugnis enthält Hinweis auf den zu erwartenden Abschluss</a:t>
            </a:r>
          </a:p>
          <a:p>
            <a:pPr>
              <a:lnSpc>
                <a:spcPct val="100000"/>
              </a:lnSpc>
              <a:spcBef>
                <a:spcPts val="0"/>
              </a:spcBef>
            </a:pPr>
            <a:r>
              <a:rPr lang="de-DE" sz="2700" dirty="0"/>
              <a:t>Flex-Klasse für die Jahrgänge 8 und 9 möglich: drei Schuljahre für den ESA</a:t>
            </a:r>
          </a:p>
        </p:txBody>
      </p:sp>
      <p:pic>
        <p:nvPicPr>
          <p:cNvPr id="4" name="Grafik 3">
            <a:extLst>
              <a:ext uri="{FF2B5EF4-FFF2-40B4-BE49-F238E27FC236}">
                <a16:creationId xmlns:a16="http://schemas.microsoft.com/office/drawing/2014/main" id="{15032531-55BD-E58B-BE81-F5623F738449}"/>
              </a:ext>
            </a:extLst>
          </p:cNvPr>
          <p:cNvPicPr>
            <a:picLocks noChangeAspect="1"/>
          </p:cNvPicPr>
          <p:nvPr/>
        </p:nvPicPr>
        <p:blipFill>
          <a:blip r:embed="rId2"/>
          <a:stretch>
            <a:fillRect/>
          </a:stretch>
        </p:blipFill>
        <p:spPr>
          <a:xfrm>
            <a:off x="10462660" y="1690688"/>
            <a:ext cx="1613377" cy="1613377"/>
          </a:xfrm>
          <a:prstGeom prst="rect">
            <a:avLst/>
          </a:prstGeom>
        </p:spPr>
      </p:pic>
    </p:spTree>
    <p:extLst>
      <p:ext uri="{BB962C8B-B14F-4D97-AF65-F5344CB8AC3E}">
        <p14:creationId xmlns:p14="http://schemas.microsoft.com/office/powerpoint/2010/main" val="30478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Übertragungsskala</a:t>
            </a:r>
          </a:p>
        </p:txBody>
      </p:sp>
      <p:pic>
        <p:nvPicPr>
          <p:cNvPr id="1026" name="Picture 2" descr="Üsk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4" y="2074194"/>
            <a:ext cx="9124951"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15032531-55BD-E58B-BE81-F5623F738449}"/>
              </a:ext>
            </a:extLst>
          </p:cNvPr>
          <p:cNvPicPr>
            <a:picLocks noChangeAspect="1"/>
          </p:cNvPicPr>
          <p:nvPr/>
        </p:nvPicPr>
        <p:blipFill>
          <a:blip r:embed="rId3"/>
          <a:stretch>
            <a:fillRect/>
          </a:stretch>
        </p:blipFill>
        <p:spPr>
          <a:xfrm>
            <a:off x="10462660" y="1690688"/>
            <a:ext cx="1613377" cy="1613377"/>
          </a:xfrm>
          <a:prstGeom prst="rect">
            <a:avLst/>
          </a:prstGeom>
        </p:spPr>
      </p:pic>
    </p:spTree>
    <p:extLst>
      <p:ext uri="{BB962C8B-B14F-4D97-AF65-F5344CB8AC3E}">
        <p14:creationId xmlns:p14="http://schemas.microsoft.com/office/powerpoint/2010/main" val="59367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Exkurs: Kontingentstundentafel</a:t>
            </a:r>
          </a:p>
        </p:txBody>
      </p:sp>
      <p:pic>
        <p:nvPicPr>
          <p:cNvPr id="5" name="Grafik 4">
            <a:extLst>
              <a:ext uri="{FF2B5EF4-FFF2-40B4-BE49-F238E27FC236}">
                <a16:creationId xmlns:a16="http://schemas.microsoft.com/office/drawing/2014/main" id="{653A47A6-FA3D-9C80-D370-B9648E77CBC1}"/>
              </a:ext>
            </a:extLst>
          </p:cNvPr>
          <p:cNvPicPr>
            <a:picLocks noChangeAspect="1"/>
          </p:cNvPicPr>
          <p:nvPr/>
        </p:nvPicPr>
        <p:blipFill>
          <a:blip r:embed="rId2"/>
          <a:stretch>
            <a:fillRect/>
          </a:stretch>
        </p:blipFill>
        <p:spPr>
          <a:xfrm>
            <a:off x="2838101" y="1285522"/>
            <a:ext cx="5853442" cy="5572477"/>
          </a:xfrm>
          <a:prstGeom prst="rect">
            <a:avLst/>
          </a:prstGeom>
        </p:spPr>
      </p:pic>
      <p:pic>
        <p:nvPicPr>
          <p:cNvPr id="4" name="Grafik 3">
            <a:extLst>
              <a:ext uri="{FF2B5EF4-FFF2-40B4-BE49-F238E27FC236}">
                <a16:creationId xmlns:a16="http://schemas.microsoft.com/office/drawing/2014/main" id="{15032531-55BD-E58B-BE81-F5623F738449}"/>
              </a:ext>
            </a:extLst>
          </p:cNvPr>
          <p:cNvPicPr>
            <a:picLocks noChangeAspect="1"/>
          </p:cNvPicPr>
          <p:nvPr/>
        </p:nvPicPr>
        <p:blipFill>
          <a:blip r:embed="rId3"/>
          <a:stretch>
            <a:fillRect/>
          </a:stretch>
        </p:blipFill>
        <p:spPr>
          <a:xfrm>
            <a:off x="10462660" y="1690688"/>
            <a:ext cx="1613377" cy="1613377"/>
          </a:xfrm>
          <a:prstGeom prst="rect">
            <a:avLst/>
          </a:prstGeom>
        </p:spPr>
      </p:pic>
    </p:spTree>
    <p:extLst>
      <p:ext uri="{BB962C8B-B14F-4D97-AF65-F5344CB8AC3E}">
        <p14:creationId xmlns:p14="http://schemas.microsoft.com/office/powerpoint/2010/main" val="93377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Einführung: Schulartverordnungen</a:t>
            </a:r>
          </a:p>
        </p:txBody>
      </p:sp>
      <p:sp>
        <p:nvSpPr>
          <p:cNvPr id="3" name="Inhaltsplatzhalter 2"/>
          <p:cNvSpPr>
            <a:spLocks noGrp="1"/>
          </p:cNvSpPr>
          <p:nvPr>
            <p:ph idx="1"/>
          </p:nvPr>
        </p:nvSpPr>
        <p:spPr>
          <a:xfrm>
            <a:off x="838199" y="1825625"/>
            <a:ext cx="10632141" cy="4160396"/>
          </a:xfrm>
        </p:spPr>
        <p:txBody>
          <a:bodyPr anchor="t">
            <a:normAutofit fontScale="70000" lnSpcReduction="20000"/>
          </a:bodyPr>
          <a:lstStyle/>
          <a:p>
            <a:pPr>
              <a:lnSpc>
                <a:spcPct val="120000"/>
              </a:lnSpc>
              <a:spcBef>
                <a:spcPts val="0"/>
              </a:spcBef>
            </a:pPr>
            <a:r>
              <a:rPr lang="de-DE" sz="3100" dirty="0"/>
              <a:t>Gymnasium: </a:t>
            </a:r>
            <a:r>
              <a:rPr lang="de-DE" sz="3100" b="1" dirty="0"/>
              <a:t>SAVOGym</a:t>
            </a:r>
            <a:r>
              <a:rPr lang="de-DE" sz="3100" dirty="0"/>
              <a:t> (Landesverordnung über die Sekundarstufe I der Gymnasien)</a:t>
            </a:r>
          </a:p>
          <a:p>
            <a:pPr>
              <a:lnSpc>
                <a:spcPct val="120000"/>
              </a:lnSpc>
              <a:spcBef>
                <a:spcPts val="0"/>
              </a:spcBef>
            </a:pPr>
            <a:r>
              <a:rPr lang="de-DE" sz="3100" dirty="0"/>
              <a:t>Gemeinschaftsschule: </a:t>
            </a:r>
            <a:r>
              <a:rPr lang="de-DE" sz="3100" b="1" dirty="0" err="1"/>
              <a:t>GemVO</a:t>
            </a:r>
            <a:endParaRPr lang="de-DE" sz="3100" b="1" dirty="0"/>
          </a:p>
          <a:p>
            <a:pPr>
              <a:lnSpc>
                <a:spcPct val="120000"/>
              </a:lnSpc>
              <a:spcBef>
                <a:spcPts val="0"/>
              </a:spcBef>
            </a:pPr>
            <a:r>
              <a:rPr lang="de-DE" sz="3100" dirty="0"/>
              <a:t>Grundschule: </a:t>
            </a:r>
            <a:r>
              <a:rPr lang="de-DE" sz="3100" b="1" dirty="0" err="1"/>
              <a:t>GrVO</a:t>
            </a:r>
            <a:endParaRPr lang="de-DE" sz="3100" b="1" dirty="0"/>
          </a:p>
          <a:p>
            <a:pPr>
              <a:lnSpc>
                <a:spcPct val="120000"/>
              </a:lnSpc>
              <a:spcBef>
                <a:spcPts val="0"/>
              </a:spcBef>
            </a:pPr>
            <a:r>
              <a:rPr lang="de-DE" sz="3100" dirty="0"/>
              <a:t>Förderzentren: </a:t>
            </a:r>
            <a:r>
              <a:rPr lang="de-DE" sz="3100" b="1" dirty="0" err="1"/>
              <a:t>SoFVO</a:t>
            </a:r>
            <a:r>
              <a:rPr lang="de-DE" sz="3100" dirty="0"/>
              <a:t> (Landesverordnung über sonderpädagogische Förderung)</a:t>
            </a:r>
          </a:p>
          <a:p>
            <a:pPr>
              <a:lnSpc>
                <a:spcPct val="120000"/>
              </a:lnSpc>
              <a:spcBef>
                <a:spcPts val="0"/>
              </a:spcBef>
            </a:pPr>
            <a:r>
              <a:rPr lang="de-DE" sz="3100" dirty="0"/>
              <a:t>Für die gymnasiale Oberstufe an Gym und </a:t>
            </a:r>
            <a:r>
              <a:rPr lang="de-DE" sz="3100" dirty="0" err="1"/>
              <a:t>GemS</a:t>
            </a:r>
            <a:r>
              <a:rPr lang="de-DE" sz="3100" dirty="0"/>
              <a:t> gilt die </a:t>
            </a:r>
            <a:r>
              <a:rPr lang="de-DE" sz="3100" b="1" dirty="0"/>
              <a:t>OAPVO </a:t>
            </a:r>
            <a:r>
              <a:rPr lang="de-DE" sz="3100" dirty="0"/>
              <a:t>(Oberstufen- und Abiturprüfungsverordnung).</a:t>
            </a:r>
            <a:br>
              <a:rPr lang="de-DE" dirty="0"/>
            </a:br>
            <a:br>
              <a:rPr lang="de-DE" dirty="0"/>
            </a:br>
            <a:br>
              <a:rPr lang="de-DE" dirty="0"/>
            </a:br>
            <a:br>
              <a:rPr lang="de-DE" dirty="0"/>
            </a:br>
            <a:br>
              <a:rPr lang="de-DE" dirty="0"/>
            </a:br>
            <a:endParaRPr lang="de-DE" dirty="0"/>
          </a:p>
          <a:p>
            <a:pPr lvl="1">
              <a:lnSpc>
                <a:spcPct val="100000"/>
              </a:lnSpc>
              <a:spcBef>
                <a:spcPts val="0"/>
              </a:spcBef>
            </a:pPr>
            <a:endParaRPr lang="de-DE" dirty="0"/>
          </a:p>
          <a:p>
            <a:pPr lvl="1">
              <a:lnSpc>
                <a:spcPct val="100000"/>
              </a:lnSpc>
              <a:spcBef>
                <a:spcPts val="0"/>
              </a:spcBef>
            </a:pPr>
            <a:endParaRPr lang="de-DE" dirty="0"/>
          </a:p>
          <a:p>
            <a:pPr lvl="1">
              <a:lnSpc>
                <a:spcPct val="100000"/>
              </a:lnSpc>
              <a:spcBef>
                <a:spcPts val="0"/>
              </a:spcBef>
            </a:pPr>
            <a:endParaRPr lang="de-DE" dirty="0"/>
          </a:p>
          <a:p>
            <a:pPr marL="457200" lvl="1"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ACC32308-1F8A-3CE6-0495-213505557296}"/>
              </a:ext>
            </a:extLst>
          </p:cNvPr>
          <p:cNvPicPr>
            <a:picLocks noChangeAspect="1"/>
          </p:cNvPicPr>
          <p:nvPr/>
        </p:nvPicPr>
        <p:blipFill>
          <a:blip r:embed="rId2"/>
          <a:stretch>
            <a:fillRect/>
          </a:stretch>
        </p:blipFill>
        <p:spPr>
          <a:xfrm>
            <a:off x="1131208" y="4055621"/>
            <a:ext cx="6946900" cy="1930400"/>
          </a:xfrm>
          <a:prstGeom prst="rect">
            <a:avLst/>
          </a:prstGeom>
        </p:spPr>
      </p:pic>
    </p:spTree>
    <p:extLst>
      <p:ext uri="{BB962C8B-B14F-4D97-AF65-F5344CB8AC3E}">
        <p14:creationId xmlns:p14="http://schemas.microsoft.com/office/powerpoint/2010/main" val="73929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Die </a:t>
            </a:r>
            <a:r>
              <a:rPr lang="de-DE" dirty="0" err="1"/>
              <a:t>LiV</a:t>
            </a:r>
            <a:r>
              <a:rPr lang="de-DE" dirty="0"/>
              <a:t> kann die wesentlichen Abläufe der Abschlussprüfungen erläutern.</a:t>
            </a:r>
          </a:p>
        </p:txBody>
      </p:sp>
      <p:sp>
        <p:nvSpPr>
          <p:cNvPr id="3" name="Textplatzhalter 2"/>
          <p:cNvSpPr>
            <a:spLocks noGrp="1"/>
          </p:cNvSpPr>
          <p:nvPr>
            <p:ph type="body" idx="1"/>
          </p:nvPr>
        </p:nvSpPr>
        <p:spPr/>
        <p:txBody>
          <a:bodyPr/>
          <a:lstStyle/>
          <a:p>
            <a:r>
              <a:rPr lang="de-DE" dirty="0"/>
              <a:t>Kompetenzerwartung 4 (Gemeinschaftsschule)</a:t>
            </a:r>
          </a:p>
          <a:p>
            <a:endParaRPr lang="de-DE" dirty="0"/>
          </a:p>
        </p:txBody>
      </p:sp>
    </p:spTree>
    <p:extLst>
      <p:ext uri="{BB962C8B-B14F-4D97-AF65-F5344CB8AC3E}">
        <p14:creationId xmlns:p14="http://schemas.microsoft.com/office/powerpoint/2010/main" val="206118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a:t>
            </a:r>
            <a:r>
              <a:rPr lang="de-DE" dirty="0" err="1"/>
              <a:t>GemVO</a:t>
            </a:r>
            <a:r>
              <a:rPr lang="de-DE" dirty="0"/>
              <a:t> §§10ff.)</a:t>
            </a:r>
          </a:p>
        </p:txBody>
      </p:sp>
      <p:sp>
        <p:nvSpPr>
          <p:cNvPr id="3" name="Inhaltsplatzhalter 2"/>
          <p:cNvSpPr>
            <a:spLocks noGrp="1"/>
          </p:cNvSpPr>
          <p:nvPr>
            <p:ph idx="1"/>
          </p:nvPr>
        </p:nvSpPr>
        <p:spPr>
          <a:xfrm>
            <a:off x="838200" y="1825625"/>
            <a:ext cx="7854373" cy="4160396"/>
          </a:xfrm>
        </p:spPr>
        <p:txBody>
          <a:bodyPr anchor="t">
            <a:normAutofit/>
          </a:bodyPr>
          <a:lstStyle/>
          <a:p>
            <a:pPr>
              <a:lnSpc>
                <a:spcPct val="100000"/>
              </a:lnSpc>
              <a:spcBef>
                <a:spcPts val="0"/>
              </a:spcBef>
            </a:pPr>
            <a:r>
              <a:rPr lang="de-DE" dirty="0"/>
              <a:t>Nachweis über das Erreichen des Ziels des Bildungsganges (Erster und Mittlerer Schulabschluss)</a:t>
            </a:r>
          </a:p>
          <a:p>
            <a:pPr>
              <a:lnSpc>
                <a:spcPct val="100000"/>
              </a:lnSpc>
              <a:spcBef>
                <a:spcPts val="0"/>
              </a:spcBef>
            </a:pPr>
            <a:r>
              <a:rPr lang="de-DE" dirty="0"/>
              <a:t>bestehend aus: schriftlichen und mündlichen Teilen sowie der Präsentation einer Projektarbeit</a:t>
            </a:r>
          </a:p>
          <a:p>
            <a:pPr>
              <a:lnSpc>
                <a:spcPct val="100000"/>
              </a:lnSpc>
              <a:spcBef>
                <a:spcPts val="0"/>
              </a:spcBef>
            </a:pPr>
            <a:r>
              <a:rPr lang="de-DE" dirty="0"/>
              <a:t>Termine werden durch das Ministerium festgelegt</a:t>
            </a:r>
          </a:p>
          <a:p>
            <a:pPr>
              <a:lnSpc>
                <a:spcPct val="100000"/>
              </a:lnSpc>
              <a:spcBef>
                <a:spcPts val="0"/>
              </a:spcBef>
            </a:pPr>
            <a:r>
              <a:rPr lang="de-DE" dirty="0"/>
              <a:t>Projektarbeit für ESA in Jahrgangsstufe 9, für MSA in 9 oder 10</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4112500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Projektarbeit</a:t>
            </a:r>
          </a:p>
        </p:txBody>
      </p:sp>
      <p:sp>
        <p:nvSpPr>
          <p:cNvPr id="3" name="Inhaltsplatzhalter 2"/>
          <p:cNvSpPr>
            <a:spLocks noGrp="1"/>
          </p:cNvSpPr>
          <p:nvPr>
            <p:ph idx="1"/>
          </p:nvPr>
        </p:nvSpPr>
        <p:spPr>
          <a:xfrm>
            <a:off x="838200" y="1825625"/>
            <a:ext cx="7854373" cy="4160396"/>
          </a:xfrm>
        </p:spPr>
        <p:txBody>
          <a:bodyPr anchor="t">
            <a:normAutofit fontScale="85000" lnSpcReduction="10000"/>
          </a:bodyPr>
          <a:lstStyle/>
          <a:p>
            <a:pPr>
              <a:lnSpc>
                <a:spcPct val="100000"/>
              </a:lnSpc>
              <a:spcBef>
                <a:spcPts val="0"/>
              </a:spcBef>
            </a:pPr>
            <a:r>
              <a:rPr lang="de-DE" dirty="0"/>
              <a:t>themenorientiert, fächerübergreifend</a:t>
            </a:r>
          </a:p>
          <a:p>
            <a:pPr>
              <a:lnSpc>
                <a:spcPct val="100000"/>
              </a:lnSpc>
              <a:spcBef>
                <a:spcPts val="0"/>
              </a:spcBef>
            </a:pPr>
            <a:r>
              <a:rPr lang="de-DE" dirty="0"/>
              <a:t>Gruppenarbeit, individueller Anteil muss erkennbar sein (Einzelarbeit ist Ausnahme, durch SL genehmigt)</a:t>
            </a:r>
          </a:p>
          <a:p>
            <a:pPr>
              <a:lnSpc>
                <a:spcPct val="100000"/>
              </a:lnSpc>
              <a:spcBef>
                <a:spcPts val="0"/>
              </a:spcBef>
            </a:pPr>
            <a:r>
              <a:rPr lang="de-DE" dirty="0"/>
              <a:t>enthält schriftliche, mündliche und praktische Leistung</a:t>
            </a:r>
          </a:p>
          <a:p>
            <a:pPr>
              <a:lnSpc>
                <a:spcPct val="100000"/>
              </a:lnSpc>
              <a:spcBef>
                <a:spcPts val="0"/>
              </a:spcBef>
            </a:pPr>
            <a:r>
              <a:rPr lang="de-DE" dirty="0" err="1"/>
              <a:t>SuS</a:t>
            </a:r>
            <a:r>
              <a:rPr lang="de-DE" dirty="0"/>
              <a:t> wählen Thema, </a:t>
            </a:r>
            <a:r>
              <a:rPr lang="de-DE" dirty="0" err="1"/>
              <a:t>Lk</a:t>
            </a:r>
            <a:r>
              <a:rPr lang="de-DE" dirty="0"/>
              <a:t> genehmigt und betreut</a:t>
            </a:r>
          </a:p>
          <a:p>
            <a:pPr>
              <a:lnSpc>
                <a:spcPct val="100000"/>
              </a:lnSpc>
              <a:spcBef>
                <a:spcPts val="0"/>
              </a:spcBef>
            </a:pPr>
            <a:r>
              <a:rPr lang="de-DE" dirty="0"/>
              <a:t>Bewertung des individuellen Anteils</a:t>
            </a:r>
          </a:p>
          <a:p>
            <a:pPr>
              <a:lnSpc>
                <a:spcPct val="100000"/>
              </a:lnSpc>
              <a:spcBef>
                <a:spcPts val="0"/>
              </a:spcBef>
            </a:pPr>
            <a:r>
              <a:rPr lang="de-DE" dirty="0"/>
              <a:t>Note wird im Abschlusszeugnis aufgenommen</a:t>
            </a:r>
          </a:p>
          <a:p>
            <a:pPr>
              <a:lnSpc>
                <a:spcPct val="100000"/>
              </a:lnSpc>
              <a:spcBef>
                <a:spcPts val="0"/>
              </a:spcBef>
            </a:pPr>
            <a:r>
              <a:rPr lang="de-DE" dirty="0"/>
              <a:t>Wiederholung nur bei Wiederholung der Abschlussprüfung</a:t>
            </a:r>
          </a:p>
          <a:p>
            <a:pPr>
              <a:lnSpc>
                <a:spcPct val="100000"/>
              </a:lnSpc>
              <a:spcBef>
                <a:spcPts val="0"/>
              </a:spcBef>
            </a:pPr>
            <a:r>
              <a:rPr lang="de-DE" dirty="0"/>
              <a:t>ESA-Projektarbeit kann für MSA angerechnet werden</a:t>
            </a:r>
          </a:p>
          <a:p>
            <a:pPr>
              <a:lnSpc>
                <a:spcPct val="100000"/>
              </a:lnSpc>
              <a:spcBef>
                <a:spcPts val="0"/>
              </a:spcBef>
            </a:pPr>
            <a:r>
              <a:rPr lang="de-DE" dirty="0"/>
              <a:t>Bewertung durch Unterausschuss (Vorsitz und projektbetreuender </a:t>
            </a:r>
            <a:r>
              <a:rPr lang="de-DE" dirty="0" err="1"/>
              <a:t>Lk</a:t>
            </a:r>
            <a:r>
              <a:rPr lang="de-DE" dirty="0"/>
              <a:t>), bei Stimmengleichheit entscheidet die Stimme der/des Vorsitzenden.</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256458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schriftliche Prüfung</a:t>
            </a:r>
          </a:p>
        </p:txBody>
      </p:sp>
      <p:sp>
        <p:nvSpPr>
          <p:cNvPr id="3" name="Inhaltsplatzhalter 2"/>
          <p:cNvSpPr>
            <a:spLocks noGrp="1"/>
          </p:cNvSpPr>
          <p:nvPr>
            <p:ph idx="1"/>
          </p:nvPr>
        </p:nvSpPr>
        <p:spPr>
          <a:xfrm>
            <a:off x="838200" y="1825625"/>
            <a:ext cx="7854373" cy="4160396"/>
          </a:xfrm>
        </p:spPr>
        <p:txBody>
          <a:bodyPr anchor="t">
            <a:normAutofit fontScale="92500" lnSpcReduction="10000"/>
          </a:bodyPr>
          <a:lstStyle/>
          <a:p>
            <a:pPr>
              <a:lnSpc>
                <a:spcPct val="100000"/>
              </a:lnSpc>
              <a:spcBef>
                <a:spcPts val="0"/>
              </a:spcBef>
            </a:pPr>
            <a:r>
              <a:rPr lang="de-DE" dirty="0"/>
              <a:t>schriftliche Prüfung in Deutsch, erster Fremdsprache und Mathematik</a:t>
            </a:r>
          </a:p>
          <a:p>
            <a:pPr>
              <a:lnSpc>
                <a:spcPct val="100000"/>
              </a:lnSpc>
              <a:spcBef>
                <a:spcPts val="0"/>
              </a:spcBef>
            </a:pPr>
            <a:r>
              <a:rPr lang="de-DE" dirty="0"/>
              <a:t>Aufgaben werden zentral gestellt</a:t>
            </a:r>
          </a:p>
          <a:p>
            <a:pPr>
              <a:lnSpc>
                <a:spcPct val="100000"/>
              </a:lnSpc>
              <a:spcBef>
                <a:spcPts val="0"/>
              </a:spcBef>
            </a:pPr>
            <a:r>
              <a:rPr lang="de-DE" dirty="0"/>
              <a:t>erste Fremdsprache: schriftlicher und praktischer Teil zur mündlichen Sprachkompetenz</a:t>
            </a:r>
          </a:p>
          <a:p>
            <a:pPr>
              <a:lnSpc>
                <a:spcPct val="100000"/>
              </a:lnSpc>
              <a:spcBef>
                <a:spcPts val="0"/>
              </a:spcBef>
            </a:pPr>
            <a:r>
              <a:rPr lang="de-DE" dirty="0"/>
              <a:t>135min Arbeitszeit</a:t>
            </a:r>
          </a:p>
          <a:p>
            <a:pPr>
              <a:lnSpc>
                <a:spcPct val="100000"/>
              </a:lnSpc>
              <a:spcBef>
                <a:spcPts val="0"/>
              </a:spcBef>
            </a:pPr>
            <a:r>
              <a:rPr lang="de-DE" dirty="0"/>
              <a:t>Prüfer und weitere Lehrkraft bewerten, Vorsitzender des Prüfungsausschusses legt Note bei fehlender Übereinstimmung fest</a:t>
            </a:r>
          </a:p>
          <a:p>
            <a:pPr>
              <a:lnSpc>
                <a:spcPct val="100000"/>
              </a:lnSpc>
              <a:spcBef>
                <a:spcPts val="0"/>
              </a:spcBef>
            </a:pPr>
            <a:r>
              <a:rPr lang="de-DE" dirty="0"/>
              <a:t>Prüfung in erster Fremdsprache kann ggf. durch eine Arbeit in einer anderen Fremdsprache ersetzt werden</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3410618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mündliche Prüfung</a:t>
            </a:r>
          </a:p>
        </p:txBody>
      </p:sp>
      <p:sp>
        <p:nvSpPr>
          <p:cNvPr id="3" name="Inhaltsplatzhalter 2"/>
          <p:cNvSpPr>
            <a:spLocks noGrp="1"/>
          </p:cNvSpPr>
          <p:nvPr>
            <p:ph idx="1"/>
          </p:nvPr>
        </p:nvSpPr>
        <p:spPr>
          <a:xfrm>
            <a:off x="838200" y="1825625"/>
            <a:ext cx="7854373" cy="4160396"/>
          </a:xfrm>
        </p:spPr>
        <p:txBody>
          <a:bodyPr anchor="t">
            <a:normAutofit fontScale="77500" lnSpcReduction="20000"/>
          </a:bodyPr>
          <a:lstStyle/>
          <a:p>
            <a:pPr>
              <a:lnSpc>
                <a:spcPct val="100000"/>
              </a:lnSpc>
              <a:spcBef>
                <a:spcPts val="0"/>
              </a:spcBef>
            </a:pPr>
            <a:r>
              <a:rPr lang="de-DE" dirty="0"/>
              <a:t>auf Antrag in bis zu zwei Fächern (nicht erste Fremdsprache)</a:t>
            </a:r>
          </a:p>
          <a:p>
            <a:pPr>
              <a:lnSpc>
                <a:spcPct val="100000"/>
              </a:lnSpc>
              <a:spcBef>
                <a:spcPts val="0"/>
              </a:spcBef>
            </a:pPr>
            <a:r>
              <a:rPr lang="de-DE" dirty="0" err="1"/>
              <a:t>SuS</a:t>
            </a:r>
            <a:r>
              <a:rPr lang="de-DE" dirty="0"/>
              <a:t> erhalten Vor- und Prüfungsnoten sieben Tage vor mündlicher Prüfung</a:t>
            </a:r>
          </a:p>
          <a:p>
            <a:pPr>
              <a:lnSpc>
                <a:spcPct val="100000"/>
              </a:lnSpc>
              <a:spcBef>
                <a:spcPts val="0"/>
              </a:spcBef>
            </a:pPr>
            <a:r>
              <a:rPr lang="de-DE" dirty="0"/>
              <a:t>Verpflichtung durch Prüfungsausschuss möglich (bei Anlass zur Annahme einer Verbesserung)</a:t>
            </a:r>
          </a:p>
          <a:p>
            <a:pPr>
              <a:lnSpc>
                <a:spcPct val="100000"/>
              </a:lnSpc>
              <a:spcBef>
                <a:spcPts val="0"/>
              </a:spcBef>
            </a:pPr>
            <a:r>
              <a:rPr lang="de-DE" dirty="0"/>
              <a:t>Gruppenprüfung mit drei bis fünf </a:t>
            </a:r>
            <a:r>
              <a:rPr lang="de-DE" dirty="0" err="1"/>
              <a:t>SuS</a:t>
            </a:r>
            <a:r>
              <a:rPr lang="de-DE" dirty="0"/>
              <a:t> als Regelfall</a:t>
            </a:r>
          </a:p>
          <a:p>
            <a:pPr>
              <a:lnSpc>
                <a:spcPct val="100000"/>
              </a:lnSpc>
              <a:spcBef>
                <a:spcPts val="0"/>
              </a:spcBef>
            </a:pPr>
            <a:r>
              <a:rPr lang="de-DE" dirty="0"/>
              <a:t>pro S sind 10 Minuten vorgesehen</a:t>
            </a:r>
          </a:p>
          <a:p>
            <a:pPr>
              <a:lnSpc>
                <a:spcPct val="100000"/>
              </a:lnSpc>
              <a:spcBef>
                <a:spcPts val="0"/>
              </a:spcBef>
            </a:pPr>
            <a:r>
              <a:rPr lang="de-DE" dirty="0"/>
              <a:t>kein reines Abfragen, Aufgaben aus dem Unterricht der Abschlussjahrgänge, </a:t>
            </a:r>
            <a:r>
              <a:rPr lang="de-DE" dirty="0" err="1"/>
              <a:t>SuS</a:t>
            </a:r>
            <a:r>
              <a:rPr lang="de-DE" dirty="0"/>
              <a:t> sind an Themenauswahl zu beteiligen</a:t>
            </a:r>
          </a:p>
          <a:p>
            <a:pPr>
              <a:lnSpc>
                <a:spcPct val="100000"/>
              </a:lnSpc>
              <a:spcBef>
                <a:spcPts val="0"/>
              </a:spcBef>
            </a:pPr>
            <a:r>
              <a:rPr lang="de-DE" dirty="0"/>
              <a:t>Vorbereitungszeit 20 bis 30 Minuten</a:t>
            </a:r>
          </a:p>
          <a:p>
            <a:pPr>
              <a:lnSpc>
                <a:spcPct val="100000"/>
              </a:lnSpc>
              <a:spcBef>
                <a:spcPts val="0"/>
              </a:spcBef>
            </a:pPr>
            <a:r>
              <a:rPr lang="de-DE" dirty="0"/>
              <a:t>Bewertung durch Unterausschuss (Vorsitz, Prüfer/in und weiterer Lehrkraft), bei Stimmengleichheit entscheidet die Stimme der/des Vorsitzenden.</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80410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Festlegung der Noten</a:t>
            </a:r>
          </a:p>
        </p:txBody>
      </p:sp>
      <p:sp>
        <p:nvSpPr>
          <p:cNvPr id="3" name="Inhaltsplatzhalter 2"/>
          <p:cNvSpPr>
            <a:spLocks noGrp="1"/>
          </p:cNvSpPr>
          <p:nvPr>
            <p:ph idx="1"/>
          </p:nvPr>
        </p:nvSpPr>
        <p:spPr>
          <a:xfrm>
            <a:off x="838200" y="1825625"/>
            <a:ext cx="7854373" cy="4160396"/>
          </a:xfrm>
        </p:spPr>
        <p:txBody>
          <a:bodyPr anchor="t">
            <a:normAutofit lnSpcReduction="10000"/>
          </a:bodyPr>
          <a:lstStyle/>
          <a:p>
            <a:pPr>
              <a:lnSpc>
                <a:spcPct val="100000"/>
              </a:lnSpc>
              <a:spcBef>
                <a:spcPts val="0"/>
              </a:spcBef>
            </a:pPr>
            <a:r>
              <a:rPr lang="de-DE" dirty="0"/>
              <a:t>Fächer ohne Prüfung (mündlich oder schriftlich): Vornote = Endnote</a:t>
            </a:r>
          </a:p>
          <a:p>
            <a:pPr>
              <a:lnSpc>
                <a:spcPct val="100000"/>
              </a:lnSpc>
              <a:spcBef>
                <a:spcPts val="0"/>
              </a:spcBef>
            </a:pPr>
            <a:r>
              <a:rPr lang="de-DE" dirty="0"/>
              <a:t>Fächer mit schriftlicher Prüfung: Verhältnis von Vornote und Prüfungsnote 2 zu 1</a:t>
            </a:r>
          </a:p>
          <a:p>
            <a:pPr>
              <a:lnSpc>
                <a:spcPct val="100000"/>
              </a:lnSpc>
              <a:spcBef>
                <a:spcPts val="0"/>
              </a:spcBef>
            </a:pPr>
            <a:r>
              <a:rPr lang="de-DE" dirty="0"/>
              <a:t>Fächer mit schriftlicher und mündlicher Note (Deutsch, Mathematik): schriftliche und mündlicher Note 1 zu 1, Rundung zugunsten </a:t>
            </a:r>
            <a:r>
              <a:rPr lang="de-DE" dirty="0" err="1"/>
              <a:t>SuS</a:t>
            </a:r>
            <a:r>
              <a:rPr lang="de-DE" dirty="0"/>
              <a:t>, dann Vornote zu Prüfungsnote 2 zu 1</a:t>
            </a:r>
          </a:p>
          <a:p>
            <a:pPr>
              <a:lnSpc>
                <a:spcPct val="100000"/>
              </a:lnSpc>
              <a:spcBef>
                <a:spcPts val="0"/>
              </a:spcBef>
            </a:pPr>
            <a:r>
              <a:rPr lang="de-DE" dirty="0"/>
              <a:t>Fächer mit mündlicher Prüfung: Verhältnis von Vornote und Prüfungsnote 2 zu 1</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96163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Krankheit, Täuschungen, Störungen</a:t>
            </a:r>
          </a:p>
        </p:txBody>
      </p:sp>
      <p:sp>
        <p:nvSpPr>
          <p:cNvPr id="3" name="Inhaltsplatzhalter 2"/>
          <p:cNvSpPr>
            <a:spLocks noGrp="1"/>
          </p:cNvSpPr>
          <p:nvPr>
            <p:ph idx="1"/>
          </p:nvPr>
        </p:nvSpPr>
        <p:spPr>
          <a:xfrm>
            <a:off x="838200" y="1825625"/>
            <a:ext cx="7854373" cy="4160396"/>
          </a:xfrm>
        </p:spPr>
        <p:txBody>
          <a:bodyPr anchor="t">
            <a:normAutofit/>
          </a:bodyPr>
          <a:lstStyle/>
          <a:p>
            <a:pPr>
              <a:lnSpc>
                <a:spcPct val="100000"/>
              </a:lnSpc>
              <a:spcBef>
                <a:spcPts val="0"/>
              </a:spcBef>
            </a:pPr>
            <a:r>
              <a:rPr lang="de-DE" dirty="0"/>
              <a:t>bei </a:t>
            </a:r>
            <a:r>
              <a:rPr lang="de-DE" b="1" dirty="0"/>
              <a:t>Krankheit</a:t>
            </a:r>
            <a:r>
              <a:rPr lang="de-DE" dirty="0"/>
              <a:t>: ärztliche Bescheinigung erforderlich; gesamte Prüfung oder fehlender Teil darf wiederholt werden; nicht nach Bekanntgabe der Aufgabe</a:t>
            </a:r>
          </a:p>
          <a:p>
            <a:pPr>
              <a:lnSpc>
                <a:spcPct val="100000"/>
              </a:lnSpc>
              <a:spcBef>
                <a:spcPts val="0"/>
              </a:spcBef>
            </a:pPr>
            <a:r>
              <a:rPr lang="de-DE" b="1" dirty="0"/>
              <a:t>versäumte Prüfungsteile </a:t>
            </a:r>
            <a:r>
              <a:rPr lang="de-DE" dirty="0"/>
              <a:t>werden mit ungenügend bewertet</a:t>
            </a:r>
          </a:p>
          <a:p>
            <a:pPr>
              <a:lnSpc>
                <a:spcPct val="100000"/>
              </a:lnSpc>
              <a:spcBef>
                <a:spcPts val="0"/>
              </a:spcBef>
            </a:pPr>
            <a:r>
              <a:rPr lang="de-DE" b="1" dirty="0"/>
              <a:t>Ausschluss</a:t>
            </a:r>
            <a:r>
              <a:rPr lang="de-DE" dirty="0"/>
              <a:t> möglich bei Störung oder Täuschung (auch bei Versuch und Mithilfe)</a:t>
            </a:r>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38817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Festlegung Endnote</a:t>
            </a:r>
          </a:p>
        </p:txBody>
      </p:sp>
      <p:sp>
        <p:nvSpPr>
          <p:cNvPr id="3" name="Inhaltsplatzhalter 2"/>
          <p:cNvSpPr>
            <a:spLocks noGrp="1"/>
          </p:cNvSpPr>
          <p:nvPr>
            <p:ph idx="1"/>
          </p:nvPr>
        </p:nvSpPr>
        <p:spPr>
          <a:xfrm>
            <a:off x="838200" y="1825625"/>
            <a:ext cx="7854373" cy="4160396"/>
          </a:xfrm>
        </p:spPr>
        <p:txBody>
          <a:bodyPr anchor="t">
            <a:normAutofit/>
          </a:bodyPr>
          <a:lstStyle/>
          <a:p>
            <a:pPr>
              <a:lnSpc>
                <a:spcPct val="100000"/>
              </a:lnSpc>
              <a:spcBef>
                <a:spcPts val="0"/>
              </a:spcBef>
            </a:pPr>
            <a:r>
              <a:rPr lang="de-DE" dirty="0"/>
              <a:t>alle Noten der letzten Jahrgangsstufe (Fächer und Wahlpflichtkurse) werden berücksichtigt</a:t>
            </a:r>
          </a:p>
          <a:p>
            <a:pPr>
              <a:lnSpc>
                <a:spcPct val="100000"/>
              </a:lnSpc>
              <a:spcBef>
                <a:spcPts val="0"/>
              </a:spcBef>
            </a:pPr>
            <a:r>
              <a:rPr lang="de-DE" dirty="0"/>
              <a:t>alle Noten in den Fächern und Wahlpflichtkursen die in der vorletzten oder im ersten Halbjahr der letzten Jahrgangsstufe letztmalig unterrichtet wurden</a:t>
            </a:r>
          </a:p>
          <a:p>
            <a:pPr>
              <a:lnSpc>
                <a:spcPct val="100000"/>
              </a:lnSpc>
              <a:spcBef>
                <a:spcPts val="0"/>
              </a:spcBef>
            </a:pPr>
            <a:r>
              <a:rPr lang="de-DE" dirty="0"/>
              <a:t>Nicht mehr als eine Endnote schlechter als ausreichend, kein ungenügend </a:t>
            </a:r>
            <a:r>
              <a:rPr lang="de-DE" dirty="0">
                <a:sym typeface="Wingdings" panose="05000000000000000000" pitchFamily="2" charset="2"/>
              </a:rPr>
              <a:t> Abschluss!</a:t>
            </a:r>
            <a:endParaRPr lang="de-DE" dirty="0"/>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301701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2.3.4 Abschlussprüfungen – Berechtigungen</a:t>
            </a:r>
          </a:p>
        </p:txBody>
      </p:sp>
      <p:sp>
        <p:nvSpPr>
          <p:cNvPr id="3" name="Inhaltsplatzhalter 2"/>
          <p:cNvSpPr>
            <a:spLocks noGrp="1"/>
          </p:cNvSpPr>
          <p:nvPr>
            <p:ph idx="1"/>
          </p:nvPr>
        </p:nvSpPr>
        <p:spPr>
          <a:xfrm>
            <a:off x="838200" y="1825625"/>
            <a:ext cx="7854373" cy="4160396"/>
          </a:xfrm>
        </p:spPr>
        <p:txBody>
          <a:bodyPr anchor="t">
            <a:normAutofit fontScale="92500" lnSpcReduction="20000"/>
          </a:bodyPr>
          <a:lstStyle/>
          <a:p>
            <a:pPr>
              <a:lnSpc>
                <a:spcPct val="100000"/>
              </a:lnSpc>
              <a:spcBef>
                <a:spcPts val="0"/>
              </a:spcBef>
            </a:pPr>
            <a:r>
              <a:rPr lang="de-DE" dirty="0"/>
              <a:t>Aufstieg in Jahrgangsstufe 10, wenn Leistungen im ESA in nicht mehr als einem Fach schlechter als befriedigend und in keinem Fach mangelhaft oder ungenügend; darüber hinaus: in D, Ma, E ist ein mit ausreichend benotetes Fach auszugleichen, um einen Notenschnitt von 3,0 zu gewährleisten</a:t>
            </a:r>
          </a:p>
          <a:p>
            <a:pPr>
              <a:lnSpc>
                <a:spcPct val="100000"/>
              </a:lnSpc>
              <a:spcBef>
                <a:spcPts val="0"/>
              </a:spcBef>
            </a:pPr>
            <a:r>
              <a:rPr lang="de-DE" dirty="0"/>
              <a:t>Aufstieg in die Oberstufe möglich, wenn Leistungen im MSA in nicht mehr als einem Fach schlechter als befriedigend und in keinem Fach mangelhaft oder ungenügend; darüber hinaus: in D, Ma, E ist ein mit ausreichend benotetes Fach auszugleichen, um einen Notenschnitt von 3,0 zu gewährleisten</a:t>
            </a:r>
          </a:p>
          <a:p>
            <a:pPr>
              <a:lnSpc>
                <a:spcPct val="100000"/>
              </a:lnSpc>
              <a:spcBef>
                <a:spcPts val="0"/>
              </a:spcBef>
            </a:pPr>
            <a:endParaRPr lang="de-DE" dirty="0"/>
          </a:p>
        </p:txBody>
      </p:sp>
      <p:pic>
        <p:nvPicPr>
          <p:cNvPr id="5" name="Grafik 4">
            <a:extLst>
              <a:ext uri="{FF2B5EF4-FFF2-40B4-BE49-F238E27FC236}">
                <a16:creationId xmlns:a16="http://schemas.microsoft.com/office/drawing/2014/main" id="{7B96E24F-9C4D-3B83-D954-407CA0BB453A}"/>
              </a:ext>
            </a:extLst>
          </p:cNvPr>
          <p:cNvPicPr>
            <a:picLocks noChangeAspect="1"/>
          </p:cNvPicPr>
          <p:nvPr/>
        </p:nvPicPr>
        <p:blipFill>
          <a:blip r:embed="rId2"/>
          <a:stretch>
            <a:fillRect/>
          </a:stretch>
        </p:blipFill>
        <p:spPr>
          <a:xfrm>
            <a:off x="8692573" y="2078193"/>
            <a:ext cx="3175000" cy="3175000"/>
          </a:xfrm>
          <a:prstGeom prst="rect">
            <a:avLst/>
          </a:prstGeom>
        </p:spPr>
      </p:pic>
    </p:spTree>
    <p:extLst>
      <p:ext uri="{BB962C8B-B14F-4D97-AF65-F5344CB8AC3E}">
        <p14:creationId xmlns:p14="http://schemas.microsoft.com/office/powerpoint/2010/main" val="410581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Fallbeispiele</a:t>
            </a:r>
          </a:p>
        </p:txBody>
      </p:sp>
      <p:sp>
        <p:nvSpPr>
          <p:cNvPr id="3" name="Inhaltsplatzhalter 2"/>
          <p:cNvSpPr>
            <a:spLocks noGrp="1"/>
          </p:cNvSpPr>
          <p:nvPr>
            <p:ph idx="1"/>
          </p:nvPr>
        </p:nvSpPr>
        <p:spPr>
          <a:xfrm>
            <a:off x="838200" y="1825625"/>
            <a:ext cx="10515600" cy="4160396"/>
          </a:xfrm>
        </p:spPr>
        <p:txBody>
          <a:bodyPr anchor="t">
            <a:normAutofit/>
          </a:bodyPr>
          <a:lstStyle/>
          <a:p>
            <a:pPr marL="0" indent="0" algn="just">
              <a:lnSpc>
                <a:spcPct val="100000"/>
              </a:lnSpc>
              <a:spcBef>
                <a:spcPts val="0"/>
              </a:spcBef>
              <a:buNone/>
            </a:pPr>
            <a:r>
              <a:rPr lang="de-DE" dirty="0"/>
              <a:t>Bitte lösen Sie nun die Fallbeispiele zur </a:t>
            </a:r>
            <a:r>
              <a:rPr lang="de-DE"/>
              <a:t>GemVO.</a:t>
            </a:r>
            <a:endParaRPr lang="de-DE" dirty="0"/>
          </a:p>
        </p:txBody>
      </p:sp>
    </p:spTree>
    <p:extLst>
      <p:ext uri="{BB962C8B-B14F-4D97-AF65-F5344CB8AC3E}">
        <p14:creationId xmlns:p14="http://schemas.microsoft.com/office/powerpoint/2010/main" val="385776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Einführung: Schulartverordnungen</a:t>
            </a:r>
          </a:p>
        </p:txBody>
      </p:sp>
      <p:sp>
        <p:nvSpPr>
          <p:cNvPr id="3" name="Inhaltsplatzhalter 2"/>
          <p:cNvSpPr>
            <a:spLocks noGrp="1"/>
          </p:cNvSpPr>
          <p:nvPr>
            <p:ph idx="1"/>
          </p:nvPr>
        </p:nvSpPr>
        <p:spPr>
          <a:xfrm>
            <a:off x="838199" y="1825625"/>
            <a:ext cx="10632141" cy="4160396"/>
          </a:xfrm>
        </p:spPr>
        <p:txBody>
          <a:bodyPr anchor="ctr">
            <a:normAutofit/>
          </a:bodyPr>
          <a:lstStyle/>
          <a:p>
            <a:pPr marL="0" indent="0">
              <a:lnSpc>
                <a:spcPct val="100000"/>
              </a:lnSpc>
              <a:spcBef>
                <a:spcPts val="0"/>
              </a:spcBef>
              <a:buNone/>
            </a:pPr>
            <a:r>
              <a:rPr lang="de-DE" dirty="0"/>
              <a:t>Die Schulartverordnungen regeln unter anderem</a:t>
            </a:r>
          </a:p>
          <a:p>
            <a:pPr lvl="1">
              <a:lnSpc>
                <a:spcPct val="100000"/>
              </a:lnSpc>
              <a:spcBef>
                <a:spcPts val="0"/>
              </a:spcBef>
            </a:pPr>
            <a:r>
              <a:rPr lang="de-DE" dirty="0"/>
              <a:t>die Aufnahme in die Schule</a:t>
            </a:r>
          </a:p>
          <a:p>
            <a:pPr lvl="1">
              <a:lnSpc>
                <a:spcPct val="100000"/>
              </a:lnSpc>
              <a:spcBef>
                <a:spcPts val="0"/>
              </a:spcBef>
            </a:pPr>
            <a:r>
              <a:rPr lang="de-DE" dirty="0"/>
              <a:t>die Organisation der Schule (z. B. Kurse in der </a:t>
            </a:r>
            <a:r>
              <a:rPr lang="de-DE" dirty="0" err="1"/>
              <a:t>GemS</a:t>
            </a:r>
            <a:r>
              <a:rPr lang="de-DE" dirty="0"/>
              <a:t>, klassenübergreifender Unterricht in Jg. 1 und 2)</a:t>
            </a:r>
          </a:p>
          <a:p>
            <a:pPr lvl="1">
              <a:lnSpc>
                <a:spcPct val="100000"/>
              </a:lnSpc>
              <a:spcBef>
                <a:spcPts val="0"/>
              </a:spcBef>
            </a:pPr>
            <a:r>
              <a:rPr lang="de-DE" dirty="0"/>
              <a:t>die Grundlagen des Unterrichts und der Förderung</a:t>
            </a:r>
          </a:p>
          <a:p>
            <a:pPr lvl="1">
              <a:lnSpc>
                <a:spcPct val="100000"/>
              </a:lnSpc>
              <a:spcBef>
                <a:spcPts val="0"/>
              </a:spcBef>
            </a:pPr>
            <a:r>
              <a:rPr lang="de-DE" dirty="0"/>
              <a:t>Verfahren und Abläufe (z. B. bei der Feststellung </a:t>
            </a:r>
            <a:r>
              <a:rPr lang="de-DE" dirty="0" err="1"/>
              <a:t>sopäd</a:t>
            </a:r>
            <a:r>
              <a:rPr lang="de-DE" dirty="0"/>
              <a:t>. Förderbedarfs, Übergang in andere Schularten)</a:t>
            </a:r>
          </a:p>
          <a:p>
            <a:pPr lvl="1">
              <a:lnSpc>
                <a:spcPct val="100000"/>
              </a:lnSpc>
              <a:spcBef>
                <a:spcPts val="0"/>
              </a:spcBef>
            </a:pPr>
            <a:r>
              <a:rPr lang="de-DE" dirty="0"/>
              <a:t>Schulabschlüsse (ESA, MSA)</a:t>
            </a:r>
          </a:p>
          <a:p>
            <a:pPr lvl="1">
              <a:lnSpc>
                <a:spcPct val="100000"/>
              </a:lnSpc>
              <a:spcBef>
                <a:spcPts val="0"/>
              </a:spcBef>
            </a:pPr>
            <a:r>
              <a:rPr lang="de-DE" dirty="0"/>
              <a:t>die Übergänge in die nächste Klassenstufe (Aufstieg, Versetzung, Vorbehalt, Schrägversetzung, Wiederholung).</a:t>
            </a:r>
          </a:p>
        </p:txBody>
      </p:sp>
    </p:spTree>
    <p:extLst>
      <p:ext uri="{BB962C8B-B14F-4D97-AF65-F5344CB8AC3E}">
        <p14:creationId xmlns:p14="http://schemas.microsoft.com/office/powerpoint/2010/main" val="448874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2.3.5 	Die LiV ist mit zentralen </a:t>
            </a:r>
            <a:r>
              <a:rPr lang="de-DE" dirty="0" err="1"/>
              <a:t>Strukturanfor</a:t>
            </a:r>
            <a:r>
              <a:rPr lang="de-DE" dirty="0"/>
              <a:t>- </a:t>
            </a:r>
            <a:r>
              <a:rPr lang="de-DE" dirty="0" err="1"/>
              <a:t>derungen</a:t>
            </a:r>
            <a:r>
              <a:rPr lang="de-DE" dirty="0"/>
              <a:t> und -bedingungen der gymnasialen Oberstufe vertraut. </a:t>
            </a:r>
            <a:br>
              <a:rPr lang="de-DE" dirty="0"/>
            </a:br>
            <a:endParaRPr lang="de-DE" dirty="0"/>
          </a:p>
        </p:txBody>
      </p:sp>
      <p:sp>
        <p:nvSpPr>
          <p:cNvPr id="3" name="Textplatzhalter 2"/>
          <p:cNvSpPr>
            <a:spLocks noGrp="1"/>
          </p:cNvSpPr>
          <p:nvPr>
            <p:ph type="body" idx="1"/>
          </p:nvPr>
        </p:nvSpPr>
        <p:spPr/>
        <p:txBody>
          <a:bodyPr/>
          <a:lstStyle/>
          <a:p>
            <a:r>
              <a:rPr lang="de-DE" dirty="0"/>
              <a:t>Kompetenzerwartung 5 (Gemeinschaftsschule mit Oberstufe)</a:t>
            </a:r>
          </a:p>
        </p:txBody>
      </p:sp>
    </p:spTree>
    <p:extLst>
      <p:ext uri="{BB962C8B-B14F-4D97-AF65-F5344CB8AC3E}">
        <p14:creationId xmlns:p14="http://schemas.microsoft.com/office/powerpoint/2010/main" val="347631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Gliederung der Oberstufe</a:t>
            </a:r>
          </a:p>
        </p:txBody>
      </p:sp>
      <p:pic>
        <p:nvPicPr>
          <p:cNvPr id="10" name="Picture 4">
            <a:extLst>
              <a:ext uri="{FF2B5EF4-FFF2-40B4-BE49-F238E27FC236}">
                <a16:creationId xmlns:a16="http://schemas.microsoft.com/office/drawing/2014/main" id="{2CC856D2-562F-04B9-6754-8F6D7797C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43965" y="1905397"/>
            <a:ext cx="4503798" cy="33027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24A3AE33-5D87-ED93-5E7E-AF6E40F92731}"/>
              </a:ext>
            </a:extLst>
          </p:cNvPr>
          <p:cNvSpPr txBox="1"/>
          <p:nvPr/>
        </p:nvSpPr>
        <p:spPr>
          <a:xfrm>
            <a:off x="838200" y="5597993"/>
            <a:ext cx="8017203" cy="430887"/>
          </a:xfrm>
          <a:prstGeom prst="rect">
            <a:avLst/>
          </a:prstGeom>
          <a:noFill/>
        </p:spPr>
        <p:txBody>
          <a:bodyPr wrap="square">
            <a:spAutoFit/>
          </a:bodyPr>
          <a:lstStyle/>
          <a:p>
            <a:r>
              <a:rPr lang="de-DE" sz="2200" dirty="0">
                <a:ea typeface="ＭＳ Ｐゴシック" charset="0"/>
              </a:rPr>
              <a:t>Einführungsphase 1 Jahr, Qualifikationsphase 2 Jahre (bundesweit)</a:t>
            </a:r>
          </a:p>
        </p:txBody>
      </p:sp>
      <p:sp>
        <p:nvSpPr>
          <p:cNvPr id="12" name="Textfeld 11">
            <a:extLst>
              <a:ext uri="{FF2B5EF4-FFF2-40B4-BE49-F238E27FC236}">
                <a16:creationId xmlns:a16="http://schemas.microsoft.com/office/drawing/2014/main" id="{533E11E4-B6B8-51B9-0A7B-3089846B5D30}"/>
              </a:ext>
            </a:extLst>
          </p:cNvPr>
          <p:cNvSpPr txBox="1"/>
          <p:nvPr/>
        </p:nvSpPr>
        <p:spPr>
          <a:xfrm>
            <a:off x="5597045" y="2448083"/>
            <a:ext cx="1440160" cy="2839239"/>
          </a:xfrm>
          <a:prstGeom prst="rect">
            <a:avLst/>
          </a:prstGeom>
          <a:noFill/>
        </p:spPr>
        <p:txBody>
          <a:bodyPr wrap="square" rtlCol="0">
            <a:spAutoFit/>
          </a:bodyPr>
          <a:lstStyle/>
          <a:p>
            <a:endParaRPr lang="de-DE" dirty="0"/>
          </a:p>
          <a:p>
            <a:endParaRPr lang="de-DE" dirty="0"/>
          </a:p>
          <a:p>
            <a:r>
              <a:rPr lang="de-DE" dirty="0"/>
              <a:t>G9</a:t>
            </a:r>
          </a:p>
          <a:p>
            <a:endParaRPr lang="de-DE" dirty="0"/>
          </a:p>
          <a:p>
            <a:endParaRPr lang="de-DE" sz="900" dirty="0"/>
          </a:p>
          <a:p>
            <a:endParaRPr lang="de-DE" sz="900" dirty="0"/>
          </a:p>
          <a:p>
            <a:r>
              <a:rPr lang="de-DE" sz="1600" dirty="0"/>
              <a:t>13. Klasse</a:t>
            </a:r>
          </a:p>
          <a:p>
            <a:endParaRPr lang="de-DE" sz="500" dirty="0"/>
          </a:p>
          <a:p>
            <a:r>
              <a:rPr lang="de-DE" sz="1600" dirty="0"/>
              <a:t>12. Klasse</a:t>
            </a:r>
          </a:p>
          <a:p>
            <a:endParaRPr lang="de-DE" sz="1050" dirty="0"/>
          </a:p>
          <a:p>
            <a:endParaRPr lang="de-DE" dirty="0"/>
          </a:p>
          <a:p>
            <a:r>
              <a:rPr lang="de-DE" sz="1600" dirty="0"/>
              <a:t>11. Klasse</a:t>
            </a:r>
          </a:p>
        </p:txBody>
      </p:sp>
      <p:pic>
        <p:nvPicPr>
          <p:cNvPr id="13" name="Grafik 12">
            <a:extLst>
              <a:ext uri="{FF2B5EF4-FFF2-40B4-BE49-F238E27FC236}">
                <a16:creationId xmlns:a16="http://schemas.microsoft.com/office/drawing/2014/main" id="{61206555-77C8-879E-7F5E-4BFE2600DC80}"/>
              </a:ext>
            </a:extLst>
          </p:cNvPr>
          <p:cNvPicPr>
            <a:picLocks noChangeAspect="1"/>
          </p:cNvPicPr>
          <p:nvPr/>
        </p:nvPicPr>
        <p:blipFill>
          <a:blip r:embed="rId3"/>
          <a:stretch>
            <a:fillRect/>
          </a:stretch>
        </p:blipFill>
        <p:spPr>
          <a:xfrm>
            <a:off x="9014383" y="1843037"/>
            <a:ext cx="1733230" cy="2454789"/>
          </a:xfrm>
          <a:prstGeom prst="rect">
            <a:avLst/>
          </a:prstGeom>
        </p:spPr>
      </p:pic>
      <p:sp>
        <p:nvSpPr>
          <p:cNvPr id="15" name="Textfeld 14">
            <a:extLst>
              <a:ext uri="{FF2B5EF4-FFF2-40B4-BE49-F238E27FC236}">
                <a16:creationId xmlns:a16="http://schemas.microsoft.com/office/drawing/2014/main" id="{67BAFBE5-8F9F-74D3-88EA-6DD6CFCE6D90}"/>
              </a:ext>
            </a:extLst>
          </p:cNvPr>
          <p:cNvSpPr txBox="1"/>
          <p:nvPr/>
        </p:nvSpPr>
        <p:spPr>
          <a:xfrm>
            <a:off x="8897298" y="4477313"/>
            <a:ext cx="2913844" cy="769441"/>
          </a:xfrm>
          <a:prstGeom prst="rect">
            <a:avLst/>
          </a:prstGeom>
          <a:noFill/>
        </p:spPr>
        <p:txBody>
          <a:bodyPr wrap="square">
            <a:spAutoFit/>
          </a:bodyPr>
          <a:lstStyle/>
          <a:p>
            <a:r>
              <a:rPr lang="de-DE" sz="1100" dirty="0">
                <a:latin typeface="Arial" charset="0"/>
                <a:ea typeface="ＭＳ Ｐゴシック" charset="0"/>
                <a:hlinkClick r:id="rId4"/>
              </a:rPr>
              <a:t>https://www.schleswig-holstein.de/DE/landesregierung/ministerien-behoerden/III/Service/Broschueren/Bildung/Oberstufe2.pdf?__blob=publicationFile&amp;v=1</a:t>
            </a:r>
            <a:endParaRPr lang="de-DE" sz="1100" dirty="0"/>
          </a:p>
        </p:txBody>
      </p:sp>
      <p:sp>
        <p:nvSpPr>
          <p:cNvPr id="3" name="Textfeld 2">
            <a:extLst>
              <a:ext uri="{FF2B5EF4-FFF2-40B4-BE49-F238E27FC236}">
                <a16:creationId xmlns:a16="http://schemas.microsoft.com/office/drawing/2014/main" id="{AAE92F06-FCD5-EBBA-6B40-FA29296266A9}"/>
              </a:ext>
            </a:extLst>
          </p:cNvPr>
          <p:cNvSpPr txBox="1"/>
          <p:nvPr/>
        </p:nvSpPr>
        <p:spPr>
          <a:xfrm>
            <a:off x="838200" y="5232713"/>
            <a:ext cx="6096000" cy="246221"/>
          </a:xfrm>
          <a:prstGeom prst="rect">
            <a:avLst/>
          </a:prstGeom>
          <a:noFill/>
        </p:spPr>
        <p:txBody>
          <a:bodyPr wrap="square">
            <a:spAutoFit/>
          </a:bodyPr>
          <a:lstStyle/>
          <a:p>
            <a:r>
              <a:rPr lang="de-DE" sz="1000" dirty="0"/>
              <a:t>https://</a:t>
            </a:r>
            <a:r>
              <a:rPr lang="de-DE" sz="1000" dirty="0" err="1"/>
              <a:t>www.fsg-ruethen.de</a:t>
            </a:r>
            <a:r>
              <a:rPr lang="de-DE" sz="1000" dirty="0"/>
              <a:t>/</a:t>
            </a:r>
            <a:r>
              <a:rPr lang="de-DE" sz="1000" dirty="0" err="1"/>
              <a:t>fsg</a:t>
            </a:r>
            <a:r>
              <a:rPr lang="de-DE" sz="1000" dirty="0"/>
              <a:t>/</a:t>
            </a:r>
            <a:r>
              <a:rPr lang="de-DE" sz="1000" dirty="0" err="1"/>
              <a:t>wp</a:t>
            </a:r>
            <a:r>
              <a:rPr lang="de-DE" sz="1000" dirty="0"/>
              <a:t>-content/</a:t>
            </a:r>
            <a:r>
              <a:rPr lang="de-DE" sz="1000" dirty="0" err="1"/>
              <a:t>uploads</a:t>
            </a:r>
            <a:r>
              <a:rPr lang="de-DE" sz="1000" dirty="0"/>
              <a:t>/2021/03/</a:t>
            </a:r>
            <a:r>
              <a:rPr lang="de-DE" sz="1000" dirty="0" err="1"/>
              <a:t>oberstufe-phasen.jpg</a:t>
            </a:r>
            <a:endParaRPr lang="de-DE" sz="1000" dirty="0"/>
          </a:p>
        </p:txBody>
      </p:sp>
    </p:spTree>
    <p:extLst>
      <p:ext uri="{BB962C8B-B14F-4D97-AF65-F5344CB8AC3E}">
        <p14:creationId xmlns:p14="http://schemas.microsoft.com/office/powerpoint/2010/main" val="294533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5"/>
            <a:ext cx="10515600" cy="4160396"/>
          </a:xfrm>
        </p:spPr>
        <p:txBody>
          <a:bodyPr anchor="t">
            <a:normAutofit/>
          </a:bodyPr>
          <a:lstStyle/>
          <a:p>
            <a:pPr algn="just">
              <a:lnSpc>
                <a:spcPct val="100000"/>
              </a:lnSpc>
              <a:spcBef>
                <a:spcPts val="0"/>
              </a:spcBef>
            </a:pPr>
            <a:r>
              <a:rPr lang="de-DE" dirty="0"/>
              <a:t>Versetzung in die Qualifikationsphase durch </a:t>
            </a:r>
            <a:r>
              <a:rPr lang="de-DE" b="1" dirty="0"/>
              <a:t>Versetzungsbeschluss</a:t>
            </a:r>
            <a:r>
              <a:rPr lang="de-DE" dirty="0"/>
              <a:t> </a:t>
            </a:r>
            <a:r>
              <a:rPr lang="de-DE" b="1" dirty="0"/>
              <a:t>am Ende von E</a:t>
            </a:r>
            <a:r>
              <a:rPr lang="de-DE" dirty="0"/>
              <a:t>: nicht mehr als eine 5, keine 6 (OAPVO § 3 (2))</a:t>
            </a:r>
          </a:p>
          <a:p>
            <a:pPr algn="just">
              <a:lnSpc>
                <a:spcPct val="100000"/>
              </a:lnSpc>
              <a:spcBef>
                <a:spcPts val="0"/>
              </a:spcBef>
            </a:pPr>
            <a:r>
              <a:rPr lang="de-DE" dirty="0"/>
              <a:t>Innerhalb der Qualifikationsphase: Aufstieg, „sofern erwartet werden kann, dass die Schülerin oder der Schüler die Voraussetzungen für die Teilnahme an der Abiturprüfung innerhalb der zulässigen Verweildauer erfüllen kann.“ (§ 3 (3))</a:t>
            </a:r>
          </a:p>
          <a:p>
            <a:pPr algn="just">
              <a:lnSpc>
                <a:spcPct val="100000"/>
              </a:lnSpc>
              <a:spcBef>
                <a:spcPts val="0"/>
              </a:spcBef>
            </a:pPr>
            <a:r>
              <a:rPr lang="de-DE" dirty="0"/>
              <a:t>Freiwilliger Rücktritt ist ab Ende E bis Q 2.1 nach jedem Halbjahr möglich; die Höchstverweildauer in der Oberstufe beträgt 4 Jahre (§ 3 (4))</a:t>
            </a:r>
          </a:p>
        </p:txBody>
      </p:sp>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Versetzung, Aufstieg, Rücktritt</a:t>
            </a:r>
          </a:p>
        </p:txBody>
      </p:sp>
    </p:spTree>
    <p:extLst>
      <p:ext uri="{BB962C8B-B14F-4D97-AF65-F5344CB8AC3E}">
        <p14:creationId xmlns:p14="http://schemas.microsoft.com/office/powerpoint/2010/main" val="14863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Profile, Profilfächer, Profilseminar</a:t>
            </a:r>
          </a:p>
        </p:txBody>
      </p:sp>
      <p:sp>
        <p:nvSpPr>
          <p:cNvPr id="4" name="Inhaltsplatzhalter 2">
            <a:extLst>
              <a:ext uri="{FF2B5EF4-FFF2-40B4-BE49-F238E27FC236}">
                <a16:creationId xmlns:a16="http://schemas.microsoft.com/office/drawing/2014/main" id="{16B1716F-DBCA-E022-D679-7CA13153C420}"/>
              </a:ext>
            </a:extLst>
          </p:cNvPr>
          <p:cNvSpPr>
            <a:spLocks noGrp="1"/>
          </p:cNvSpPr>
          <p:nvPr>
            <p:ph idx="1"/>
          </p:nvPr>
        </p:nvSpPr>
        <p:spPr>
          <a:xfrm>
            <a:off x="838200" y="1825625"/>
            <a:ext cx="10515600" cy="4160396"/>
          </a:xfrm>
        </p:spPr>
        <p:txBody>
          <a:bodyPr anchor="t">
            <a:noAutofit/>
          </a:bodyPr>
          <a:lstStyle/>
          <a:p>
            <a:pPr algn="just">
              <a:lnSpc>
                <a:spcPct val="100000"/>
              </a:lnSpc>
              <a:spcBef>
                <a:spcPts val="0"/>
              </a:spcBef>
            </a:pPr>
            <a:r>
              <a:rPr lang="de-DE" dirty="0"/>
              <a:t>Der/die Schulleiter/in legt die Profile fest (§ 7 (1 und 2)).</a:t>
            </a:r>
          </a:p>
          <a:p>
            <a:pPr lvl="1" algn="just">
              <a:lnSpc>
                <a:spcPct val="100000"/>
              </a:lnSpc>
              <a:spcBef>
                <a:spcPts val="0"/>
              </a:spcBef>
            </a:pPr>
            <a:r>
              <a:rPr lang="de-DE" dirty="0"/>
              <a:t>mindestens ein sprachliches oder ein MINT-Profil</a:t>
            </a:r>
          </a:p>
          <a:p>
            <a:pPr lvl="1" algn="just">
              <a:lnSpc>
                <a:spcPct val="100000"/>
              </a:lnSpc>
              <a:spcBef>
                <a:spcPts val="0"/>
              </a:spcBef>
            </a:pPr>
            <a:r>
              <a:rPr lang="de-DE" dirty="0"/>
              <a:t>dazu gesellschaftswissenschaftliches, ästhetisches, sportliches Profil möglich</a:t>
            </a:r>
          </a:p>
          <a:p>
            <a:pPr algn="just">
              <a:lnSpc>
                <a:spcPct val="100000"/>
              </a:lnSpc>
              <a:spcBef>
                <a:spcPts val="0"/>
              </a:spcBef>
            </a:pPr>
            <a:r>
              <a:rPr lang="de-DE" dirty="0"/>
              <a:t>Profil umfasst ein </a:t>
            </a:r>
            <a:r>
              <a:rPr lang="de-DE" b="1" dirty="0"/>
              <a:t>Profilfach</a:t>
            </a:r>
            <a:r>
              <a:rPr lang="de-DE" dirty="0"/>
              <a:t> und von Q1.1 bis Q 2.1 ein </a:t>
            </a:r>
            <a:r>
              <a:rPr lang="de-DE" b="1" dirty="0"/>
              <a:t>Profilseminar</a:t>
            </a:r>
            <a:r>
              <a:rPr lang="de-DE" dirty="0"/>
              <a:t>, das auch ein weiteres Fach sein kann </a:t>
            </a:r>
          </a:p>
          <a:p>
            <a:pPr lvl="1" algn="just">
              <a:lnSpc>
                <a:spcPct val="100000"/>
              </a:lnSpc>
              <a:spcBef>
                <a:spcPts val="0"/>
              </a:spcBef>
            </a:pPr>
            <a:r>
              <a:rPr lang="de-DE" sz="2200" dirty="0"/>
              <a:t>„In dem Profilseminar werden fachübergreifende und Fächer verbindende Themen des Profils erkundet und in Projekten vertieft. Dabei sind unterschiedliche Arbeitsformen sowie Verfahren der Dokumentation, Präsentation und Erörterung von Ergebnissen anzuwenden, um die allgemeine Studierfähigkeit und die Eigenständigkeit der Schülerinnen und Schüler zu fördern.“ (§ 7 (4)</a:t>
            </a:r>
          </a:p>
        </p:txBody>
      </p:sp>
    </p:spTree>
    <p:extLst>
      <p:ext uri="{BB962C8B-B14F-4D97-AF65-F5344CB8AC3E}">
        <p14:creationId xmlns:p14="http://schemas.microsoft.com/office/powerpoint/2010/main" val="46108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Profile, Profilfächer, Profilseminar</a:t>
            </a:r>
          </a:p>
        </p:txBody>
      </p:sp>
      <p:sp>
        <p:nvSpPr>
          <p:cNvPr id="2" name="Inhaltsplatzhalter 2">
            <a:extLst>
              <a:ext uri="{FF2B5EF4-FFF2-40B4-BE49-F238E27FC236}">
                <a16:creationId xmlns:a16="http://schemas.microsoft.com/office/drawing/2014/main" id="{31BC82CE-54A1-5894-AF6E-AEC686956187}"/>
              </a:ext>
            </a:extLst>
          </p:cNvPr>
          <p:cNvSpPr>
            <a:spLocks noGrp="1"/>
          </p:cNvSpPr>
          <p:nvPr>
            <p:ph idx="1"/>
          </p:nvPr>
        </p:nvSpPr>
        <p:spPr>
          <a:xfrm>
            <a:off x="7744691" y="1825625"/>
            <a:ext cx="3422074" cy="3106593"/>
          </a:xfrm>
        </p:spPr>
        <p:txBody>
          <a:bodyPr anchor="t">
            <a:normAutofit lnSpcReduction="10000"/>
          </a:bodyPr>
          <a:lstStyle/>
          <a:p>
            <a:pPr lvl="8">
              <a:lnSpc>
                <a:spcPct val="100000"/>
              </a:lnSpc>
              <a:spcBef>
                <a:spcPts val="0"/>
              </a:spcBef>
            </a:pPr>
            <a:endParaRPr lang="de-DE" sz="1600" dirty="0"/>
          </a:p>
          <a:p>
            <a:pPr algn="just">
              <a:lnSpc>
                <a:spcPct val="100000"/>
              </a:lnSpc>
              <a:spcBef>
                <a:spcPts val="0"/>
              </a:spcBef>
            </a:pPr>
            <a:r>
              <a:rPr lang="de-DE" dirty="0"/>
              <a:t>Es besteht kein Anspruch auf ein bestimmtes Profil oder Profilfach.</a:t>
            </a:r>
          </a:p>
          <a:p>
            <a:pPr>
              <a:lnSpc>
                <a:spcPct val="100000"/>
              </a:lnSpc>
              <a:spcBef>
                <a:spcPts val="0"/>
              </a:spcBef>
            </a:pPr>
            <a:r>
              <a:rPr lang="de-DE" dirty="0"/>
              <a:t>Ein Wechsel kann bis Ende E zugelassen werden.</a:t>
            </a:r>
          </a:p>
          <a:p>
            <a:pPr>
              <a:lnSpc>
                <a:spcPct val="100000"/>
              </a:lnSpc>
              <a:spcBef>
                <a:spcPts val="0"/>
              </a:spcBef>
            </a:pPr>
            <a:endParaRPr lang="de-DE" sz="2600" dirty="0"/>
          </a:p>
        </p:txBody>
      </p:sp>
      <p:pic>
        <p:nvPicPr>
          <p:cNvPr id="3" name="Grafik 2">
            <a:extLst>
              <a:ext uri="{FF2B5EF4-FFF2-40B4-BE49-F238E27FC236}">
                <a16:creationId xmlns:a16="http://schemas.microsoft.com/office/drawing/2014/main" id="{4E89B6C4-65C8-D18B-5F6F-4161C2445AF2}"/>
              </a:ext>
            </a:extLst>
          </p:cNvPr>
          <p:cNvPicPr>
            <a:picLocks noChangeAspect="1"/>
          </p:cNvPicPr>
          <p:nvPr/>
        </p:nvPicPr>
        <p:blipFill rotWithShape="1">
          <a:blip r:embed="rId2"/>
          <a:srcRect t="5496"/>
          <a:stretch/>
        </p:blipFill>
        <p:spPr>
          <a:xfrm>
            <a:off x="838199" y="1825625"/>
            <a:ext cx="6565075" cy="3290914"/>
          </a:xfrm>
          <a:prstGeom prst="rect">
            <a:avLst/>
          </a:prstGeom>
        </p:spPr>
      </p:pic>
      <p:sp>
        <p:nvSpPr>
          <p:cNvPr id="5" name="Textfeld 4">
            <a:extLst>
              <a:ext uri="{FF2B5EF4-FFF2-40B4-BE49-F238E27FC236}">
                <a16:creationId xmlns:a16="http://schemas.microsoft.com/office/drawing/2014/main" id="{7E70C30E-1609-A7E7-7DC3-A2C73E71B4EE}"/>
              </a:ext>
            </a:extLst>
          </p:cNvPr>
          <p:cNvSpPr txBox="1"/>
          <p:nvPr/>
        </p:nvSpPr>
        <p:spPr>
          <a:xfrm>
            <a:off x="3309870" y="5847008"/>
            <a:ext cx="184731" cy="369332"/>
          </a:xfrm>
          <a:prstGeom prst="rect">
            <a:avLst/>
          </a:prstGeom>
          <a:noFill/>
        </p:spPr>
        <p:txBody>
          <a:bodyPr wrap="none" rtlCol="0">
            <a:spAutoFit/>
          </a:bodyPr>
          <a:lstStyle/>
          <a:p>
            <a:endParaRPr lang="de-DE" dirty="0"/>
          </a:p>
        </p:txBody>
      </p:sp>
      <p:sp>
        <p:nvSpPr>
          <p:cNvPr id="6" name="Textfeld 5">
            <a:extLst>
              <a:ext uri="{FF2B5EF4-FFF2-40B4-BE49-F238E27FC236}">
                <a16:creationId xmlns:a16="http://schemas.microsoft.com/office/drawing/2014/main" id="{2E0EDADB-7762-FE23-7343-9B3F2415A3F0}"/>
              </a:ext>
            </a:extLst>
          </p:cNvPr>
          <p:cNvSpPr txBox="1"/>
          <p:nvPr/>
        </p:nvSpPr>
        <p:spPr>
          <a:xfrm>
            <a:off x="725997" y="5278614"/>
            <a:ext cx="6824729" cy="738664"/>
          </a:xfrm>
          <a:prstGeom prst="rect">
            <a:avLst/>
          </a:prstGeom>
          <a:noFill/>
        </p:spPr>
        <p:txBody>
          <a:bodyPr wrap="square">
            <a:spAutoFit/>
          </a:bodyPr>
          <a:lstStyle/>
          <a:p>
            <a:r>
              <a:rPr lang="de-DE" sz="1400" dirty="0">
                <a:hlinkClick r:id="rId3"/>
              </a:rPr>
              <a:t>https://www.schleswig-holstein.de/DE/landesregierung/ministerien-behoerden/III/Service/Broschueren/Bildung/Oberstufe2.pdf?__blob=publicationFile&amp;v=1</a:t>
            </a:r>
            <a:r>
              <a:rPr lang="de-DE" sz="1400" dirty="0"/>
              <a:t>, Seite 11</a:t>
            </a:r>
          </a:p>
        </p:txBody>
      </p:sp>
    </p:spTree>
    <p:extLst>
      <p:ext uri="{BB962C8B-B14F-4D97-AF65-F5344CB8AC3E}">
        <p14:creationId xmlns:p14="http://schemas.microsoft.com/office/powerpoint/2010/main" val="474921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Fächer und Aufgabenfelder</a:t>
            </a:r>
          </a:p>
        </p:txBody>
      </p:sp>
      <p:graphicFrame>
        <p:nvGraphicFramePr>
          <p:cNvPr id="2" name="Inhaltsplatzhalter 1">
            <a:extLst>
              <a:ext uri="{FF2B5EF4-FFF2-40B4-BE49-F238E27FC236}">
                <a16:creationId xmlns:a16="http://schemas.microsoft.com/office/drawing/2014/main" id="{8725E6CC-EE23-D183-FC14-165EB0E1D788}"/>
              </a:ext>
            </a:extLst>
          </p:cNvPr>
          <p:cNvGraphicFramePr>
            <a:graphicFrameLocks noGrp="1"/>
          </p:cNvGraphicFramePr>
          <p:nvPr>
            <p:ph idx="1"/>
            <p:extLst>
              <p:ext uri="{D42A27DB-BD31-4B8C-83A1-F6EECF244321}">
                <p14:modId xmlns:p14="http://schemas.microsoft.com/office/powerpoint/2010/main" val="3002049461"/>
              </p:ext>
            </p:extLst>
          </p:nvPr>
        </p:nvGraphicFramePr>
        <p:xfrm>
          <a:off x="838200" y="1825625"/>
          <a:ext cx="10515597" cy="34747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317111024"/>
                    </a:ext>
                  </a:extLst>
                </a:gridCol>
                <a:gridCol w="3505199">
                  <a:extLst>
                    <a:ext uri="{9D8B030D-6E8A-4147-A177-3AD203B41FA5}">
                      <a16:colId xmlns:a16="http://schemas.microsoft.com/office/drawing/2014/main" val="809254125"/>
                    </a:ext>
                  </a:extLst>
                </a:gridCol>
                <a:gridCol w="3505199">
                  <a:extLst>
                    <a:ext uri="{9D8B030D-6E8A-4147-A177-3AD203B41FA5}">
                      <a16:colId xmlns:a16="http://schemas.microsoft.com/office/drawing/2014/main" val="3056045220"/>
                    </a:ext>
                  </a:extLst>
                </a:gridCol>
              </a:tblGrid>
              <a:tr h="370840">
                <a:tc>
                  <a:txBody>
                    <a:bodyPr/>
                    <a:lstStyle/>
                    <a:p>
                      <a:r>
                        <a:rPr lang="de-DE" sz="2400" b="0" i="0" kern="1200" dirty="0">
                          <a:solidFill>
                            <a:schemeClr val="lt1"/>
                          </a:solidFill>
                          <a:effectLst/>
                          <a:latin typeface="+mn-lt"/>
                          <a:ea typeface="+mn-ea"/>
                          <a:cs typeface="+mn-cs"/>
                        </a:rPr>
                        <a:t>sprachlich-literarisch-künstlerisches Aufgabenfeld</a:t>
                      </a:r>
                      <a:endParaRPr lang="de-DE" sz="2400" dirty="0"/>
                    </a:p>
                  </a:txBody>
                  <a:tcPr/>
                </a:tc>
                <a:tc>
                  <a:txBody>
                    <a:bodyPr/>
                    <a:lstStyle/>
                    <a:p>
                      <a:r>
                        <a:rPr lang="de-DE" sz="2400" b="0" i="0" kern="1200" dirty="0">
                          <a:solidFill>
                            <a:schemeClr val="lt1"/>
                          </a:solidFill>
                          <a:effectLst/>
                          <a:latin typeface="+mn-lt"/>
                          <a:ea typeface="+mn-ea"/>
                          <a:cs typeface="+mn-cs"/>
                        </a:rPr>
                        <a:t>gesellschaftswissenschaftliches Aufgabenfeld</a:t>
                      </a:r>
                      <a:endParaRPr lang="de-DE" sz="2400" dirty="0"/>
                    </a:p>
                  </a:txBody>
                  <a:tcPr/>
                </a:tc>
                <a:tc>
                  <a:txBody>
                    <a:bodyPr/>
                    <a:lstStyle/>
                    <a:p>
                      <a:r>
                        <a:rPr lang="de-DE" sz="2400" b="0" i="0" kern="1200" dirty="0">
                          <a:solidFill>
                            <a:schemeClr val="lt1"/>
                          </a:solidFill>
                          <a:effectLst/>
                          <a:latin typeface="+mn-lt"/>
                          <a:ea typeface="+mn-ea"/>
                          <a:cs typeface="+mn-cs"/>
                        </a:rPr>
                        <a:t>mathematisch-naturwissenschaftlich-technisches Aufgabenfeld</a:t>
                      </a:r>
                      <a:endParaRPr lang="de-DE" sz="2400" dirty="0"/>
                    </a:p>
                  </a:txBody>
                  <a:tcPr/>
                </a:tc>
                <a:extLst>
                  <a:ext uri="{0D108BD9-81ED-4DB2-BD59-A6C34878D82A}">
                    <a16:rowId xmlns:a16="http://schemas.microsoft.com/office/drawing/2014/main" val="1928806957"/>
                  </a:ext>
                </a:extLst>
              </a:tr>
              <a:tr h="370840">
                <a:tc>
                  <a:txBody>
                    <a:bodyPr/>
                    <a:lstStyle/>
                    <a:p>
                      <a:r>
                        <a:rPr lang="de-DE" sz="2400" b="0" i="0" kern="1200" dirty="0">
                          <a:solidFill>
                            <a:schemeClr val="dk1"/>
                          </a:solidFill>
                          <a:effectLst/>
                          <a:latin typeface="+mn-lt"/>
                          <a:ea typeface="+mn-ea"/>
                          <a:cs typeface="+mn-cs"/>
                        </a:rPr>
                        <a:t>Deutsch</a:t>
                      </a:r>
                      <a:endParaRPr lang="de-DE" sz="2400" dirty="0"/>
                    </a:p>
                  </a:txBody>
                  <a:tcPr/>
                </a:tc>
                <a:tc>
                  <a:txBody>
                    <a:bodyPr/>
                    <a:lstStyle/>
                    <a:p>
                      <a:r>
                        <a:rPr lang="de-DE" sz="2400" b="0" i="0" kern="1200" dirty="0">
                          <a:solidFill>
                            <a:schemeClr val="dk1"/>
                          </a:solidFill>
                          <a:effectLst/>
                          <a:latin typeface="+mn-lt"/>
                          <a:ea typeface="+mn-ea"/>
                          <a:cs typeface="+mn-cs"/>
                        </a:rPr>
                        <a:t>Geschichte</a:t>
                      </a:r>
                      <a:endParaRPr lang="de-DE" sz="2400" dirty="0"/>
                    </a:p>
                  </a:txBody>
                  <a:tcPr/>
                </a:tc>
                <a:tc>
                  <a:txBody>
                    <a:bodyPr/>
                    <a:lstStyle/>
                    <a:p>
                      <a:r>
                        <a:rPr lang="de-DE" sz="2400" b="0" i="0" kern="1200" dirty="0">
                          <a:solidFill>
                            <a:schemeClr val="dk1"/>
                          </a:solidFill>
                          <a:effectLst/>
                          <a:latin typeface="+mn-lt"/>
                          <a:ea typeface="+mn-ea"/>
                          <a:cs typeface="+mn-cs"/>
                        </a:rPr>
                        <a:t>Mathematik</a:t>
                      </a:r>
                      <a:endParaRPr lang="de-DE" sz="2400" dirty="0"/>
                    </a:p>
                  </a:txBody>
                  <a:tcPr/>
                </a:tc>
                <a:extLst>
                  <a:ext uri="{0D108BD9-81ED-4DB2-BD59-A6C34878D82A}">
                    <a16:rowId xmlns:a16="http://schemas.microsoft.com/office/drawing/2014/main" val="2345988288"/>
                  </a:ext>
                </a:extLst>
              </a:tr>
              <a:tr h="370840">
                <a:tc>
                  <a:txBody>
                    <a:bodyPr/>
                    <a:lstStyle/>
                    <a:p>
                      <a:r>
                        <a:rPr lang="de-DE" sz="2400" b="0" i="0" kern="1200" dirty="0">
                          <a:solidFill>
                            <a:schemeClr val="dk1"/>
                          </a:solidFill>
                          <a:effectLst/>
                          <a:latin typeface="+mn-lt"/>
                          <a:ea typeface="+mn-ea"/>
                          <a:cs typeface="+mn-cs"/>
                        </a:rPr>
                        <a:t>Fremdsprachen</a:t>
                      </a:r>
                      <a:endParaRPr lang="de-DE" sz="2400" dirty="0"/>
                    </a:p>
                  </a:txBody>
                  <a:tcPr/>
                </a:tc>
                <a:tc>
                  <a:txBody>
                    <a:bodyPr/>
                    <a:lstStyle/>
                    <a:p>
                      <a:r>
                        <a:rPr lang="de-DE" sz="2400" b="0" i="0" kern="1200" dirty="0">
                          <a:solidFill>
                            <a:schemeClr val="dk1"/>
                          </a:solidFill>
                          <a:effectLst/>
                          <a:latin typeface="+mn-lt"/>
                          <a:ea typeface="+mn-ea"/>
                          <a:cs typeface="+mn-cs"/>
                        </a:rPr>
                        <a:t>Geographie</a:t>
                      </a:r>
                      <a:endParaRPr lang="de-DE" sz="2400" dirty="0"/>
                    </a:p>
                  </a:txBody>
                  <a:tcPr/>
                </a:tc>
                <a:tc>
                  <a:txBody>
                    <a:bodyPr/>
                    <a:lstStyle/>
                    <a:p>
                      <a:r>
                        <a:rPr lang="de-DE" sz="2400" b="0" i="0" kern="1200" dirty="0">
                          <a:solidFill>
                            <a:schemeClr val="dk1"/>
                          </a:solidFill>
                          <a:effectLst/>
                          <a:latin typeface="+mn-lt"/>
                          <a:ea typeface="+mn-ea"/>
                          <a:cs typeface="+mn-cs"/>
                        </a:rPr>
                        <a:t>Biologie</a:t>
                      </a:r>
                      <a:endParaRPr lang="de-DE" sz="2400" dirty="0"/>
                    </a:p>
                  </a:txBody>
                  <a:tcPr/>
                </a:tc>
                <a:extLst>
                  <a:ext uri="{0D108BD9-81ED-4DB2-BD59-A6C34878D82A}">
                    <a16:rowId xmlns:a16="http://schemas.microsoft.com/office/drawing/2014/main" val="11828621"/>
                  </a:ext>
                </a:extLst>
              </a:tr>
              <a:tr h="370840">
                <a:tc>
                  <a:txBody>
                    <a:bodyPr/>
                    <a:lstStyle/>
                    <a:p>
                      <a:r>
                        <a:rPr lang="de-DE" sz="2400" b="0" i="0" kern="1200" dirty="0">
                          <a:solidFill>
                            <a:schemeClr val="dk1"/>
                          </a:solidFill>
                          <a:effectLst/>
                          <a:latin typeface="+mn-lt"/>
                          <a:ea typeface="+mn-ea"/>
                          <a:cs typeface="+mn-cs"/>
                        </a:rPr>
                        <a:t>Kunst</a:t>
                      </a:r>
                      <a:endParaRPr lang="de-DE" sz="2400" dirty="0"/>
                    </a:p>
                  </a:txBody>
                  <a:tcPr/>
                </a:tc>
                <a:tc>
                  <a:txBody>
                    <a:bodyPr/>
                    <a:lstStyle/>
                    <a:p>
                      <a:r>
                        <a:rPr lang="de-DE" sz="2400" b="0" i="0" kern="1200" dirty="0">
                          <a:solidFill>
                            <a:schemeClr val="dk1"/>
                          </a:solidFill>
                          <a:effectLst/>
                          <a:latin typeface="+mn-lt"/>
                          <a:ea typeface="+mn-ea"/>
                          <a:cs typeface="+mn-cs"/>
                        </a:rPr>
                        <a:t>Wirtschaft/Politik</a:t>
                      </a:r>
                      <a:endParaRPr lang="de-DE" sz="2400" dirty="0"/>
                    </a:p>
                  </a:txBody>
                  <a:tcPr/>
                </a:tc>
                <a:tc>
                  <a:txBody>
                    <a:bodyPr/>
                    <a:lstStyle/>
                    <a:p>
                      <a:r>
                        <a:rPr lang="de-DE" sz="2400" b="0" i="0" kern="1200" dirty="0">
                          <a:solidFill>
                            <a:schemeClr val="dk1"/>
                          </a:solidFill>
                          <a:effectLst/>
                          <a:latin typeface="+mn-lt"/>
                          <a:ea typeface="+mn-ea"/>
                          <a:cs typeface="+mn-cs"/>
                        </a:rPr>
                        <a:t>Chemie</a:t>
                      </a:r>
                      <a:endParaRPr lang="de-DE" sz="2400" dirty="0"/>
                    </a:p>
                  </a:txBody>
                  <a:tcPr/>
                </a:tc>
                <a:extLst>
                  <a:ext uri="{0D108BD9-81ED-4DB2-BD59-A6C34878D82A}">
                    <a16:rowId xmlns:a16="http://schemas.microsoft.com/office/drawing/2014/main" val="1392326049"/>
                  </a:ext>
                </a:extLst>
              </a:tr>
              <a:tr h="370840">
                <a:tc>
                  <a:txBody>
                    <a:bodyPr/>
                    <a:lstStyle/>
                    <a:p>
                      <a:r>
                        <a:rPr lang="de-DE" sz="2400" b="0" i="0" kern="1200" dirty="0">
                          <a:solidFill>
                            <a:schemeClr val="dk1"/>
                          </a:solidFill>
                          <a:effectLst/>
                          <a:latin typeface="+mn-lt"/>
                          <a:ea typeface="+mn-ea"/>
                          <a:cs typeface="+mn-cs"/>
                        </a:rPr>
                        <a:t>Musik</a:t>
                      </a:r>
                      <a:endParaRPr lang="de-DE" sz="2400" dirty="0"/>
                    </a:p>
                  </a:txBody>
                  <a:tcPr/>
                </a:tc>
                <a:tc>
                  <a:txBody>
                    <a:bodyPr/>
                    <a:lstStyle/>
                    <a:p>
                      <a:r>
                        <a:rPr lang="de-DE" sz="2400" b="0" i="0" kern="1200" dirty="0">
                          <a:solidFill>
                            <a:schemeClr val="dk1"/>
                          </a:solidFill>
                          <a:effectLst/>
                          <a:latin typeface="+mn-lt"/>
                          <a:ea typeface="+mn-ea"/>
                          <a:cs typeface="+mn-cs"/>
                        </a:rPr>
                        <a:t>Religion</a:t>
                      </a:r>
                      <a:endParaRPr lang="de-DE" sz="2400" dirty="0"/>
                    </a:p>
                  </a:txBody>
                  <a:tcPr/>
                </a:tc>
                <a:tc>
                  <a:txBody>
                    <a:bodyPr/>
                    <a:lstStyle/>
                    <a:p>
                      <a:r>
                        <a:rPr lang="de-DE" sz="2400" b="0" i="0" kern="1200" dirty="0">
                          <a:solidFill>
                            <a:schemeClr val="dk1"/>
                          </a:solidFill>
                          <a:effectLst/>
                          <a:latin typeface="+mn-lt"/>
                          <a:ea typeface="+mn-ea"/>
                          <a:cs typeface="+mn-cs"/>
                        </a:rPr>
                        <a:t>Physik</a:t>
                      </a:r>
                      <a:endParaRPr lang="de-DE" sz="2400" dirty="0"/>
                    </a:p>
                  </a:txBody>
                  <a:tcPr/>
                </a:tc>
                <a:extLst>
                  <a:ext uri="{0D108BD9-81ED-4DB2-BD59-A6C34878D82A}">
                    <a16:rowId xmlns:a16="http://schemas.microsoft.com/office/drawing/2014/main" val="2181340513"/>
                  </a:ext>
                </a:extLst>
              </a:tr>
              <a:tr h="370840">
                <a:tc>
                  <a:txBody>
                    <a:bodyPr/>
                    <a:lstStyle/>
                    <a:p>
                      <a:r>
                        <a:rPr lang="de-DE" sz="2400" b="0" i="0" kern="1200" dirty="0">
                          <a:solidFill>
                            <a:schemeClr val="dk1"/>
                          </a:solidFill>
                          <a:effectLst/>
                          <a:latin typeface="+mn-lt"/>
                          <a:ea typeface="+mn-ea"/>
                          <a:cs typeface="+mn-cs"/>
                        </a:rPr>
                        <a:t>Darstellendes Spiel </a:t>
                      </a:r>
                      <a:endParaRPr lang="de-DE" sz="2400" dirty="0"/>
                    </a:p>
                  </a:txBody>
                  <a:tcPr/>
                </a:tc>
                <a:tc>
                  <a:txBody>
                    <a:bodyPr/>
                    <a:lstStyle/>
                    <a:p>
                      <a:r>
                        <a:rPr lang="de-DE" sz="2400" b="0" i="0" kern="1200" dirty="0">
                          <a:solidFill>
                            <a:schemeClr val="dk1"/>
                          </a:solidFill>
                          <a:effectLst/>
                          <a:latin typeface="+mn-lt"/>
                          <a:ea typeface="+mn-ea"/>
                          <a:cs typeface="+mn-cs"/>
                        </a:rPr>
                        <a:t>Philosophie</a:t>
                      </a:r>
                      <a:endParaRPr lang="de-DE" sz="2400" dirty="0"/>
                    </a:p>
                  </a:txBody>
                  <a:tcPr/>
                </a:tc>
                <a:tc>
                  <a:txBody>
                    <a:bodyPr/>
                    <a:lstStyle/>
                    <a:p>
                      <a:r>
                        <a:rPr lang="de-DE" sz="2400" b="0" i="0" kern="1200" dirty="0">
                          <a:solidFill>
                            <a:schemeClr val="dk1"/>
                          </a:solidFill>
                          <a:effectLst/>
                          <a:latin typeface="+mn-lt"/>
                          <a:ea typeface="+mn-ea"/>
                          <a:cs typeface="+mn-cs"/>
                        </a:rPr>
                        <a:t>Informatik</a:t>
                      </a:r>
                      <a:endParaRPr lang="de-DE" sz="2400" dirty="0"/>
                    </a:p>
                  </a:txBody>
                  <a:tcPr/>
                </a:tc>
                <a:extLst>
                  <a:ext uri="{0D108BD9-81ED-4DB2-BD59-A6C34878D82A}">
                    <a16:rowId xmlns:a16="http://schemas.microsoft.com/office/drawing/2014/main" val="3356235746"/>
                  </a:ext>
                </a:extLst>
              </a:tr>
            </a:tbl>
          </a:graphicData>
        </a:graphic>
      </p:graphicFrame>
      <p:sp>
        <p:nvSpPr>
          <p:cNvPr id="3" name="Textfeld 2">
            <a:extLst>
              <a:ext uri="{FF2B5EF4-FFF2-40B4-BE49-F238E27FC236}">
                <a16:creationId xmlns:a16="http://schemas.microsoft.com/office/drawing/2014/main" id="{99158E1E-A09B-5AD8-B867-4A36C067416A}"/>
              </a:ext>
            </a:extLst>
          </p:cNvPr>
          <p:cNvSpPr txBox="1"/>
          <p:nvPr/>
        </p:nvSpPr>
        <p:spPr>
          <a:xfrm>
            <a:off x="838200" y="5462420"/>
            <a:ext cx="5499134" cy="461665"/>
          </a:xfrm>
          <a:prstGeom prst="rect">
            <a:avLst/>
          </a:prstGeom>
          <a:noFill/>
        </p:spPr>
        <p:txBody>
          <a:bodyPr wrap="none" rtlCol="0">
            <a:spAutoFit/>
          </a:bodyPr>
          <a:lstStyle/>
          <a:p>
            <a:r>
              <a:rPr lang="de-DE" sz="2400" dirty="0"/>
              <a:t>Sport ist keinem Aufgabenfeld zugeordnet.</a:t>
            </a:r>
          </a:p>
        </p:txBody>
      </p:sp>
    </p:spTree>
    <p:extLst>
      <p:ext uri="{BB962C8B-B14F-4D97-AF65-F5344CB8AC3E}">
        <p14:creationId xmlns:p14="http://schemas.microsoft.com/office/powerpoint/2010/main" val="40222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Fächer und Aufgabenfelder</a:t>
            </a:r>
          </a:p>
        </p:txBody>
      </p:sp>
      <p:grpSp>
        <p:nvGrpSpPr>
          <p:cNvPr id="11" name="Gruppieren 10">
            <a:extLst>
              <a:ext uri="{FF2B5EF4-FFF2-40B4-BE49-F238E27FC236}">
                <a16:creationId xmlns:a16="http://schemas.microsoft.com/office/drawing/2014/main" id="{14ACD396-DD40-68E8-63A6-BE94EE5CD558}"/>
              </a:ext>
            </a:extLst>
          </p:cNvPr>
          <p:cNvGrpSpPr/>
          <p:nvPr/>
        </p:nvGrpSpPr>
        <p:grpSpPr>
          <a:xfrm>
            <a:off x="838199" y="2545321"/>
            <a:ext cx="10739907" cy="3211535"/>
            <a:chOff x="838199" y="2545321"/>
            <a:chExt cx="10739907" cy="3211535"/>
          </a:xfrm>
        </p:grpSpPr>
        <p:pic>
          <p:nvPicPr>
            <p:cNvPr id="6" name="Grafik 5">
              <a:extLst>
                <a:ext uri="{FF2B5EF4-FFF2-40B4-BE49-F238E27FC236}">
                  <a16:creationId xmlns:a16="http://schemas.microsoft.com/office/drawing/2014/main" id="{35E639DA-E567-57AD-72FE-30D007B08F89}"/>
                </a:ext>
              </a:extLst>
            </p:cNvPr>
            <p:cNvPicPr>
              <a:picLocks noChangeAspect="1"/>
            </p:cNvPicPr>
            <p:nvPr/>
          </p:nvPicPr>
          <p:blipFill>
            <a:blip r:embed="rId2"/>
            <a:stretch>
              <a:fillRect/>
            </a:stretch>
          </p:blipFill>
          <p:spPr>
            <a:xfrm>
              <a:off x="838199" y="4481593"/>
              <a:ext cx="10739907" cy="1275263"/>
            </a:xfrm>
            <a:prstGeom prst="rect">
              <a:avLst/>
            </a:prstGeom>
          </p:spPr>
        </p:pic>
        <p:pic>
          <p:nvPicPr>
            <p:cNvPr id="7" name="Grafik 6">
              <a:extLst>
                <a:ext uri="{FF2B5EF4-FFF2-40B4-BE49-F238E27FC236}">
                  <a16:creationId xmlns:a16="http://schemas.microsoft.com/office/drawing/2014/main" id="{CD52AC15-A755-D9A1-ED6F-893230DF4BFB}"/>
                </a:ext>
              </a:extLst>
            </p:cNvPr>
            <p:cNvPicPr>
              <a:picLocks noChangeAspect="1"/>
            </p:cNvPicPr>
            <p:nvPr/>
          </p:nvPicPr>
          <p:blipFill>
            <a:blip r:embed="rId3"/>
            <a:stretch>
              <a:fillRect/>
            </a:stretch>
          </p:blipFill>
          <p:spPr>
            <a:xfrm>
              <a:off x="838199" y="2545321"/>
              <a:ext cx="10739907" cy="1940455"/>
            </a:xfrm>
            <a:prstGeom prst="rect">
              <a:avLst/>
            </a:prstGeom>
          </p:spPr>
        </p:pic>
      </p:grpSp>
      <p:sp>
        <p:nvSpPr>
          <p:cNvPr id="10" name="Textfeld 9">
            <a:extLst>
              <a:ext uri="{FF2B5EF4-FFF2-40B4-BE49-F238E27FC236}">
                <a16:creationId xmlns:a16="http://schemas.microsoft.com/office/drawing/2014/main" id="{9EAAE865-A795-BCA9-4F2A-27642B977740}"/>
              </a:ext>
            </a:extLst>
          </p:cNvPr>
          <p:cNvSpPr txBox="1"/>
          <p:nvPr/>
        </p:nvSpPr>
        <p:spPr>
          <a:xfrm>
            <a:off x="838200" y="1849265"/>
            <a:ext cx="8478860" cy="523220"/>
          </a:xfrm>
          <a:prstGeom prst="rect">
            <a:avLst/>
          </a:prstGeom>
          <a:noFill/>
        </p:spPr>
        <p:txBody>
          <a:bodyPr wrap="none" rtlCol="0">
            <a:spAutoFit/>
          </a:bodyPr>
          <a:lstStyle/>
          <a:p>
            <a:r>
              <a:rPr lang="de-DE" sz="2800" dirty="0"/>
              <a:t>Kernfächer, Niveaus und Stundenumfang (§ 6 (3) und (5))</a:t>
            </a:r>
          </a:p>
        </p:txBody>
      </p:sp>
    </p:spTree>
    <p:extLst>
      <p:ext uri="{BB962C8B-B14F-4D97-AF65-F5344CB8AC3E}">
        <p14:creationId xmlns:p14="http://schemas.microsoft.com/office/powerpoint/2010/main" val="215297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1B20534-3F07-CF51-64D9-625BA566C84A}"/>
              </a:ext>
            </a:extLst>
          </p:cNvPr>
          <p:cNvSpPr txBox="1">
            <a:spLocks/>
          </p:cNvSpPr>
          <p:nvPr/>
        </p:nvSpPr>
        <p:spPr>
          <a:xfrm>
            <a:off x="838200" y="337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2.3.5 Berufsorientierung</a:t>
            </a:r>
          </a:p>
        </p:txBody>
      </p:sp>
      <p:sp>
        <p:nvSpPr>
          <p:cNvPr id="4" name="Inhaltsplatzhalter 2">
            <a:extLst>
              <a:ext uri="{FF2B5EF4-FFF2-40B4-BE49-F238E27FC236}">
                <a16:creationId xmlns:a16="http://schemas.microsoft.com/office/drawing/2014/main" id="{16B1716F-DBCA-E022-D679-7CA13153C420}"/>
              </a:ext>
            </a:extLst>
          </p:cNvPr>
          <p:cNvSpPr>
            <a:spLocks noGrp="1"/>
          </p:cNvSpPr>
          <p:nvPr>
            <p:ph idx="1"/>
          </p:nvPr>
        </p:nvSpPr>
        <p:spPr>
          <a:xfrm>
            <a:off x="838200" y="1825625"/>
            <a:ext cx="10515600" cy="4160396"/>
          </a:xfrm>
        </p:spPr>
        <p:txBody>
          <a:bodyPr anchor="t">
            <a:noAutofit/>
          </a:bodyPr>
          <a:lstStyle/>
          <a:p>
            <a:pPr algn="just">
              <a:lnSpc>
                <a:spcPct val="100000"/>
              </a:lnSpc>
              <a:spcBef>
                <a:spcPts val="0"/>
              </a:spcBef>
            </a:pPr>
            <a:r>
              <a:rPr lang="de-DE" sz="2400" dirty="0"/>
              <a:t>§ 9 (1) und (2) legt den verpflichtenden Unterricht in E und Q fest (mindestens 97 Wochenstunden).</a:t>
            </a:r>
          </a:p>
          <a:p>
            <a:pPr algn="just">
              <a:lnSpc>
                <a:spcPct val="100000"/>
              </a:lnSpc>
              <a:spcBef>
                <a:spcPts val="0"/>
              </a:spcBef>
            </a:pPr>
            <a:r>
              <a:rPr lang="de-DE" sz="2400" dirty="0"/>
              <a:t>(3) „In der </a:t>
            </a:r>
            <a:r>
              <a:rPr lang="de-DE" sz="2400" b="1" dirty="0"/>
              <a:t>Einführungsphase</a:t>
            </a:r>
            <a:r>
              <a:rPr lang="de-DE" sz="2400" dirty="0"/>
              <a:t> nehmen alle Schülerinnen und Schüler an einem Seminar teil, das Themen der Beruflichen Orientierung gewidmet ist </a:t>
            </a:r>
            <a:r>
              <a:rPr lang="de-DE" sz="2400" b="1" dirty="0"/>
              <a:t>(BO-Seminar)</a:t>
            </a:r>
            <a:r>
              <a:rPr lang="de-DE" sz="2400" dirty="0"/>
              <a:t>; bei zweistündiger Durchführung erstreckt es sich über ein Schulhalbjahr, bei einstündiger Durchführung über das Schuljahr. […]“</a:t>
            </a:r>
          </a:p>
          <a:p>
            <a:pPr algn="just">
              <a:lnSpc>
                <a:spcPct val="100000"/>
              </a:lnSpc>
              <a:spcBef>
                <a:spcPts val="0"/>
              </a:spcBef>
            </a:pPr>
            <a:r>
              <a:rPr lang="de-DE" sz="2400" dirty="0"/>
              <a:t>„(4) Alle Schülerinnen und Schüler nehmen im Rahmen des Unterrichts im Fach </a:t>
            </a:r>
            <a:r>
              <a:rPr lang="de-DE" sz="2400" b="1" dirty="0"/>
              <a:t>Wirtschaft/Politik </a:t>
            </a:r>
            <a:r>
              <a:rPr lang="de-DE" sz="2400" dirty="0"/>
              <a:t>an einem </a:t>
            </a:r>
            <a:r>
              <a:rPr lang="de-DE" sz="2400" b="1" dirty="0"/>
              <a:t>Wirtschaftspraktikum</a:t>
            </a:r>
            <a:r>
              <a:rPr lang="de-DE" sz="2400" dirty="0"/>
              <a:t> teil. […] Schülerinnen und Schüler, die gemäß Satz 2 nicht am Wirtschaftspraktikum teilnehmen, erbringen nach Maßgabe der Schule im Fach Wirtschaft/Politik einen </a:t>
            </a:r>
            <a:r>
              <a:rPr lang="de-DE" sz="2400" b="1" dirty="0"/>
              <a:t>Leistungsnachweis in der ökonomischen Bildung</a:t>
            </a:r>
            <a:r>
              <a:rPr lang="de-DE" sz="2400" dirty="0"/>
              <a:t>.“</a:t>
            </a:r>
          </a:p>
          <a:p>
            <a:pPr>
              <a:lnSpc>
                <a:spcPct val="100000"/>
              </a:lnSpc>
              <a:spcBef>
                <a:spcPts val="0"/>
              </a:spcBef>
            </a:pPr>
            <a:endParaRPr lang="de-DE" sz="2200" dirty="0"/>
          </a:p>
        </p:txBody>
      </p:sp>
      <p:pic>
        <p:nvPicPr>
          <p:cNvPr id="2" name="Grafik 1">
            <a:extLst>
              <a:ext uri="{FF2B5EF4-FFF2-40B4-BE49-F238E27FC236}">
                <a16:creationId xmlns:a16="http://schemas.microsoft.com/office/drawing/2014/main" id="{5666661D-6F28-84F7-B41B-D2672328830F}"/>
              </a:ext>
            </a:extLst>
          </p:cNvPr>
          <p:cNvPicPr>
            <a:picLocks noChangeAspect="1"/>
          </p:cNvPicPr>
          <p:nvPr/>
        </p:nvPicPr>
        <p:blipFill>
          <a:blip r:embed="rId2"/>
          <a:stretch>
            <a:fillRect/>
          </a:stretch>
        </p:blipFill>
        <p:spPr>
          <a:xfrm>
            <a:off x="9642766" y="148202"/>
            <a:ext cx="1523999" cy="1523999"/>
          </a:xfrm>
          <a:prstGeom prst="rect">
            <a:avLst/>
          </a:prstGeom>
        </p:spPr>
      </p:pic>
    </p:spTree>
    <p:extLst>
      <p:ext uri="{BB962C8B-B14F-4D97-AF65-F5344CB8AC3E}">
        <p14:creationId xmlns:p14="http://schemas.microsoft.com/office/powerpoint/2010/main" val="1451955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Die LiV kann die wesentlichen Abläufe der Abiturprüfung erläutern. </a:t>
            </a:r>
            <a:br>
              <a:rPr lang="de-DE" dirty="0"/>
            </a:br>
            <a:endParaRPr lang="de-DE" dirty="0"/>
          </a:p>
        </p:txBody>
      </p:sp>
      <p:sp>
        <p:nvSpPr>
          <p:cNvPr id="3" name="Textplatzhalter 2"/>
          <p:cNvSpPr>
            <a:spLocks noGrp="1"/>
          </p:cNvSpPr>
          <p:nvPr>
            <p:ph type="body" idx="1"/>
          </p:nvPr>
        </p:nvSpPr>
        <p:spPr/>
        <p:txBody>
          <a:bodyPr/>
          <a:lstStyle/>
          <a:p>
            <a:r>
              <a:rPr lang="de-DE" dirty="0"/>
              <a:t>Kompetenzerwartung 6 (Gemeinschaftsschule mit Oberstufe)</a:t>
            </a:r>
          </a:p>
        </p:txBody>
      </p:sp>
    </p:spTree>
    <p:extLst>
      <p:ext uri="{BB962C8B-B14F-4D97-AF65-F5344CB8AC3E}">
        <p14:creationId xmlns:p14="http://schemas.microsoft.com/office/powerpoint/2010/main" val="4073626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Zulassung</a:t>
            </a:r>
          </a:p>
        </p:txBody>
      </p:sp>
      <p:sp>
        <p:nvSpPr>
          <p:cNvPr id="3" name="Inhaltsplatzhalter 2"/>
          <p:cNvSpPr>
            <a:spLocks noGrp="1"/>
          </p:cNvSpPr>
          <p:nvPr>
            <p:ph idx="1"/>
          </p:nvPr>
        </p:nvSpPr>
        <p:spPr>
          <a:xfrm>
            <a:off x="838200" y="1825625"/>
            <a:ext cx="10515600" cy="4160396"/>
          </a:xfrm>
        </p:spPr>
        <p:txBody>
          <a:bodyPr anchor="ctr">
            <a:noAutofit/>
          </a:bodyPr>
          <a:lstStyle/>
          <a:p>
            <a:pPr algn="just"/>
            <a:r>
              <a:rPr lang="de-DE" sz="2400" dirty="0">
                <a:ea typeface="ＭＳ Ｐゴシック" charset="0"/>
              </a:rPr>
              <a:t>Das Abiturergebnis wird aus zwei Blöcken gebildet:</a:t>
            </a:r>
          </a:p>
          <a:p>
            <a:pPr lvl="1" algn="just"/>
            <a:r>
              <a:rPr lang="de-DE" sz="2000" dirty="0">
                <a:ea typeface="ＭＳ Ｐゴシック" charset="0"/>
              </a:rPr>
              <a:t>Block I = Ergebnisse der Qualifikationsphase (nicht alle Kurse müssen eingebracht werden, aber doch sehr viele; abhängig vom Profil bzw. den gewählten Kursen)</a:t>
            </a:r>
          </a:p>
          <a:p>
            <a:pPr lvl="1" algn="just"/>
            <a:r>
              <a:rPr lang="de-DE" sz="2000" dirty="0">
                <a:ea typeface="ＭＳ Ｐゴシック" charset="0"/>
              </a:rPr>
              <a:t>Block II = Ergebnisse der Abiturprüfungen	</a:t>
            </a:r>
          </a:p>
          <a:p>
            <a:pPr lvl="1" algn="just"/>
            <a:r>
              <a:rPr lang="de-DE" sz="2000" dirty="0">
                <a:ea typeface="ＭＳ Ｐゴシック" charset="0"/>
              </a:rPr>
              <a:t>In Block I können 600 Punkte erreicht werden, in Block II 300.</a:t>
            </a:r>
          </a:p>
          <a:p>
            <a:pPr marL="457200" lvl="1" indent="0" algn="just">
              <a:buNone/>
            </a:pPr>
            <a:endParaRPr lang="de-DE" sz="2000" dirty="0">
              <a:ea typeface="ＭＳ Ｐゴシック" charset="0"/>
            </a:endParaRPr>
          </a:p>
          <a:p>
            <a:pPr algn="just">
              <a:lnSpc>
                <a:spcPct val="100000"/>
              </a:lnSpc>
            </a:pPr>
            <a:r>
              <a:rPr lang="de-DE" sz="2400" dirty="0">
                <a:ea typeface="ＭＳ Ｐゴシック" charset="0"/>
              </a:rPr>
              <a:t>Die SuS melden sich unmittelbar nach Beginn von Q 2.2 zur schriftlichen Prüfung an. (§15 (1))</a:t>
            </a:r>
          </a:p>
          <a:p>
            <a:pPr algn="just">
              <a:lnSpc>
                <a:spcPct val="100000"/>
              </a:lnSpc>
            </a:pPr>
            <a:r>
              <a:rPr lang="de-DE" sz="2400" dirty="0">
                <a:ea typeface="ＭＳ Ｐゴシック" charset="0"/>
              </a:rPr>
              <a:t>„(2) Die Prüfungskommission beschließt die Zulassung, wenn die Schülerin oder der Schüler die für den Block I der Gesamtqualifikation in § 32 festgesetzten Bedingungen erfüllt.“</a:t>
            </a:r>
          </a:p>
        </p:txBody>
      </p:sp>
    </p:spTree>
    <p:extLst>
      <p:ext uri="{BB962C8B-B14F-4D97-AF65-F5344CB8AC3E}">
        <p14:creationId xmlns:p14="http://schemas.microsoft.com/office/powerpoint/2010/main" val="64473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Einführung: Schulartverordnungen</a:t>
            </a:r>
          </a:p>
        </p:txBody>
      </p:sp>
      <p:sp>
        <p:nvSpPr>
          <p:cNvPr id="3" name="Inhaltsplatzhalter 2"/>
          <p:cNvSpPr>
            <a:spLocks noGrp="1"/>
          </p:cNvSpPr>
          <p:nvPr>
            <p:ph idx="1"/>
          </p:nvPr>
        </p:nvSpPr>
        <p:spPr>
          <a:xfrm>
            <a:off x="838199" y="1825625"/>
            <a:ext cx="10632141" cy="4160396"/>
          </a:xfrm>
        </p:spPr>
        <p:txBody>
          <a:bodyPr anchor="ctr">
            <a:normAutofit/>
          </a:bodyPr>
          <a:lstStyle/>
          <a:p>
            <a:pPr>
              <a:lnSpc>
                <a:spcPct val="100000"/>
              </a:lnSpc>
              <a:spcBef>
                <a:spcPts val="0"/>
              </a:spcBef>
            </a:pPr>
            <a:r>
              <a:rPr lang="de-DE" dirty="0"/>
              <a:t>Alltagsrelevant dürften vor allem die Vorschriften zum Übergang in die nächste Klassenstufe sein. </a:t>
            </a:r>
          </a:p>
          <a:p>
            <a:pPr>
              <a:lnSpc>
                <a:spcPct val="100000"/>
              </a:lnSpc>
              <a:spcBef>
                <a:spcPts val="0"/>
              </a:spcBef>
            </a:pPr>
            <a:r>
              <a:rPr lang="de-DE" dirty="0"/>
              <a:t>Tipps für die Vorbereitung der Zeugniskonferenz:</a:t>
            </a:r>
          </a:p>
          <a:p>
            <a:pPr lvl="1">
              <a:lnSpc>
                <a:spcPct val="100000"/>
              </a:lnSpc>
              <a:spcBef>
                <a:spcPts val="0"/>
              </a:spcBef>
            </a:pPr>
            <a:r>
              <a:rPr lang="de-DE" sz="2200" dirty="0"/>
              <a:t>als Klassenlehrkraft das Leistungsbild der Klasse im Blick </a:t>
            </a:r>
            <a:br>
              <a:rPr lang="de-DE" sz="2200" dirty="0"/>
            </a:br>
            <a:r>
              <a:rPr lang="de-DE" sz="2200" dirty="0"/>
              <a:t>behalten (Kernfächer)</a:t>
            </a:r>
          </a:p>
          <a:p>
            <a:pPr lvl="1">
              <a:lnSpc>
                <a:spcPct val="100000"/>
              </a:lnSpc>
              <a:spcBef>
                <a:spcPts val="0"/>
              </a:spcBef>
            </a:pPr>
            <a:r>
              <a:rPr lang="de-DE" sz="2200" dirty="0"/>
              <a:t>Schulleitung rechtzeitig über „kritische Fälle“ informieren</a:t>
            </a:r>
          </a:p>
          <a:p>
            <a:pPr lvl="1">
              <a:lnSpc>
                <a:spcPct val="100000"/>
              </a:lnSpc>
              <a:spcBef>
                <a:spcPts val="0"/>
              </a:spcBef>
            </a:pPr>
            <a:r>
              <a:rPr lang="de-DE" sz="2200" dirty="0"/>
              <a:t>Notenänderungen in der Konferenz vermeiden (v. a. Änderungen von Note 4 auf 5)</a:t>
            </a:r>
          </a:p>
          <a:p>
            <a:pPr lvl="1">
              <a:lnSpc>
                <a:spcPct val="100000"/>
              </a:lnSpc>
              <a:spcBef>
                <a:spcPts val="0"/>
              </a:spcBef>
            </a:pPr>
            <a:r>
              <a:rPr lang="de-DE" sz="2200" dirty="0"/>
              <a:t>ggf. bereits </a:t>
            </a:r>
            <a:r>
              <a:rPr lang="de-DE" sz="2200" i="1" u="sng" dirty="0"/>
              <a:t>vor</a:t>
            </a:r>
            <a:r>
              <a:rPr lang="de-DE" sz="2200" dirty="0"/>
              <a:t> der Konferenz Absprachen im Klassenkollegium treffen, z. B. wenn in mehreren Fächern die Note 4- oder 5 im Raum steht</a:t>
            </a:r>
          </a:p>
          <a:p>
            <a:pPr lvl="1">
              <a:lnSpc>
                <a:spcPct val="100000"/>
              </a:lnSpc>
              <a:spcBef>
                <a:spcPts val="0"/>
              </a:spcBef>
            </a:pPr>
            <a:r>
              <a:rPr lang="de-DE" sz="2200" dirty="0"/>
              <a:t>Schulinterne Regelung beachten, in welchen Fällen ein Lernplan erstellt werden muss</a:t>
            </a:r>
          </a:p>
          <a:p>
            <a:pPr lvl="1">
              <a:lnSpc>
                <a:spcPct val="100000"/>
              </a:lnSpc>
              <a:spcBef>
                <a:spcPts val="0"/>
              </a:spcBef>
            </a:pPr>
            <a:r>
              <a:rPr lang="de-DE" dirty="0"/>
              <a:t>… </a:t>
            </a:r>
            <a:r>
              <a:rPr lang="de-DE" sz="2200" i="1" dirty="0"/>
              <a:t>(individuelle Ergänzungen aus der Praxiserfahrung)</a:t>
            </a:r>
            <a:endParaRPr lang="de-DE" i="1" dirty="0"/>
          </a:p>
        </p:txBody>
      </p:sp>
      <p:pic>
        <p:nvPicPr>
          <p:cNvPr id="4" name="Grafik 3">
            <a:extLst>
              <a:ext uri="{FF2B5EF4-FFF2-40B4-BE49-F238E27FC236}">
                <a16:creationId xmlns:a16="http://schemas.microsoft.com/office/drawing/2014/main" id="{C4FA2F25-BADB-A19E-49AD-95F70C44B56B}"/>
              </a:ext>
            </a:extLst>
          </p:cNvPr>
          <p:cNvPicPr>
            <a:picLocks noChangeAspect="1"/>
          </p:cNvPicPr>
          <p:nvPr/>
        </p:nvPicPr>
        <p:blipFill>
          <a:blip r:embed="rId2"/>
          <a:stretch>
            <a:fillRect/>
          </a:stretch>
        </p:blipFill>
        <p:spPr>
          <a:xfrm>
            <a:off x="9227570" y="2420031"/>
            <a:ext cx="1723457" cy="1723457"/>
          </a:xfrm>
          <a:prstGeom prst="rect">
            <a:avLst/>
          </a:prstGeom>
        </p:spPr>
      </p:pic>
    </p:spTree>
    <p:extLst>
      <p:ext uri="{BB962C8B-B14F-4D97-AF65-F5344CB8AC3E}">
        <p14:creationId xmlns:p14="http://schemas.microsoft.com/office/powerpoint/2010/main" val="1472520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Zulassung</a:t>
            </a:r>
          </a:p>
        </p:txBody>
      </p:sp>
      <p:sp>
        <p:nvSpPr>
          <p:cNvPr id="3" name="Inhaltsplatzhalter 2"/>
          <p:cNvSpPr>
            <a:spLocks noGrp="1"/>
          </p:cNvSpPr>
          <p:nvPr>
            <p:ph idx="1"/>
          </p:nvPr>
        </p:nvSpPr>
        <p:spPr>
          <a:xfrm>
            <a:off x="838200" y="1825625"/>
            <a:ext cx="10515600" cy="4160396"/>
          </a:xfrm>
        </p:spPr>
        <p:txBody>
          <a:bodyPr anchor="t">
            <a:noAutofit/>
          </a:bodyPr>
          <a:lstStyle/>
          <a:p>
            <a:r>
              <a:rPr lang="de-DE" b="1" dirty="0">
                <a:ea typeface="ＭＳ Ｐゴシック" charset="0"/>
              </a:rPr>
              <a:t>Zulassung zum schriftlichen Abitur </a:t>
            </a:r>
            <a:r>
              <a:rPr lang="de-DE" dirty="0">
                <a:ea typeface="ＭＳ Ｐゴシック" charset="0"/>
              </a:rPr>
              <a:t>nach § 32</a:t>
            </a:r>
            <a:r>
              <a:rPr lang="de-DE" b="1" dirty="0">
                <a:ea typeface="ＭＳ Ｐゴシック" charset="0"/>
              </a:rPr>
              <a:t>: </a:t>
            </a:r>
          </a:p>
          <a:p>
            <a:pPr lvl="1" algn="just"/>
            <a:r>
              <a:rPr lang="de-DE" dirty="0">
                <a:ea typeface="ＭＳ Ｐゴシック" charset="0"/>
              </a:rPr>
              <a:t>36 </a:t>
            </a:r>
            <a:r>
              <a:rPr lang="de-DE" i="1" dirty="0">
                <a:ea typeface="ＭＳ Ｐゴシック" charset="0"/>
              </a:rPr>
              <a:t>einzubringende</a:t>
            </a:r>
            <a:r>
              <a:rPr lang="de-DE" dirty="0">
                <a:ea typeface="ＭＳ Ｐゴシック" charset="0"/>
              </a:rPr>
              <a:t> Kursergebnisse, </a:t>
            </a:r>
          </a:p>
          <a:p>
            <a:pPr lvl="1" algn="just"/>
            <a:r>
              <a:rPr lang="de-DE" sz="2000" dirty="0">
                <a:ea typeface="ＭＳ Ｐゴシック" charset="0"/>
              </a:rPr>
              <a:t>davon mindestens 29 mal 5 Punkte,</a:t>
            </a:r>
          </a:p>
          <a:p>
            <a:pPr lvl="1" algn="just"/>
            <a:r>
              <a:rPr lang="de-DE" sz="2000" dirty="0">
                <a:ea typeface="ＭＳ Ｐゴシック" charset="0"/>
              </a:rPr>
              <a:t>kein Kurs mit 0 Punkten</a:t>
            </a:r>
          </a:p>
          <a:p>
            <a:pPr lvl="1" algn="just"/>
            <a:r>
              <a:rPr lang="de-DE" dirty="0">
                <a:ea typeface="ＭＳ Ｐゴシック" charset="0"/>
              </a:rPr>
              <a:t>Das bedeutet: nicht alle Kurse müssen eingebracht werden, aber schon die meisten; abhängig vom Profil bzw. den gewählten Kursen.</a:t>
            </a:r>
          </a:p>
          <a:p>
            <a:pPr lvl="1" algn="just"/>
            <a:r>
              <a:rPr lang="de-DE" dirty="0">
                <a:ea typeface="ＭＳ Ｐゴシック" charset="0"/>
              </a:rPr>
              <a:t>Das Schulverwaltungsprogramm berechnet die für die SuS beste Variante.</a:t>
            </a:r>
          </a:p>
          <a:p>
            <a:pPr algn="just"/>
            <a:r>
              <a:rPr lang="de-DE" b="1" dirty="0">
                <a:ea typeface="ＭＳ Ｐゴシック" charset="0"/>
              </a:rPr>
              <a:t>Zulassung zum mündlichen Abitur: </a:t>
            </a:r>
            <a:r>
              <a:rPr lang="de-DE" dirty="0">
                <a:ea typeface="ＭＳ Ｐゴシック" charset="0"/>
              </a:rPr>
              <a:t>solange das Abitur theoretisch bestanden werden kann</a:t>
            </a:r>
            <a:endParaRPr lang="de-DE" sz="2400" dirty="0">
              <a:ea typeface="ＭＳ Ｐゴシック" charset="0"/>
            </a:endParaRPr>
          </a:p>
          <a:p>
            <a:pPr marL="0" indent="0" algn="just">
              <a:lnSpc>
                <a:spcPct val="100000"/>
              </a:lnSpc>
              <a:spcBef>
                <a:spcPts val="0"/>
              </a:spcBef>
              <a:buNone/>
            </a:pPr>
            <a:endParaRPr lang="de-DE" sz="2400" dirty="0"/>
          </a:p>
        </p:txBody>
      </p:sp>
      <p:pic>
        <p:nvPicPr>
          <p:cNvPr id="4" name="Grafik 3">
            <a:extLst>
              <a:ext uri="{FF2B5EF4-FFF2-40B4-BE49-F238E27FC236}">
                <a16:creationId xmlns:a16="http://schemas.microsoft.com/office/drawing/2014/main" id="{390C7CB3-7627-76AA-82F6-676B8C5405A3}"/>
              </a:ext>
            </a:extLst>
          </p:cNvPr>
          <p:cNvPicPr>
            <a:picLocks noChangeAspect="1"/>
          </p:cNvPicPr>
          <p:nvPr/>
        </p:nvPicPr>
        <p:blipFill>
          <a:blip r:embed="rId2"/>
          <a:stretch>
            <a:fillRect/>
          </a:stretch>
        </p:blipFill>
        <p:spPr>
          <a:xfrm>
            <a:off x="9343738" y="1690688"/>
            <a:ext cx="1601352" cy="1601352"/>
          </a:xfrm>
          <a:prstGeom prst="rect">
            <a:avLst/>
          </a:prstGeom>
        </p:spPr>
      </p:pic>
    </p:spTree>
    <p:extLst>
      <p:ext uri="{BB962C8B-B14F-4D97-AF65-F5344CB8AC3E}">
        <p14:creationId xmlns:p14="http://schemas.microsoft.com/office/powerpoint/2010/main" val="921073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Abiturprüfungsfächer</a:t>
            </a:r>
          </a:p>
        </p:txBody>
      </p:sp>
      <p:sp>
        <p:nvSpPr>
          <p:cNvPr id="3" name="Inhaltsplatzhalter 2"/>
          <p:cNvSpPr>
            <a:spLocks noGrp="1"/>
          </p:cNvSpPr>
          <p:nvPr>
            <p:ph idx="1"/>
          </p:nvPr>
        </p:nvSpPr>
        <p:spPr>
          <a:xfrm>
            <a:off x="838200" y="1825625"/>
            <a:ext cx="10515600" cy="4160396"/>
          </a:xfrm>
        </p:spPr>
        <p:txBody>
          <a:bodyPr anchor="ctr">
            <a:noAutofit/>
          </a:bodyPr>
          <a:lstStyle/>
          <a:p>
            <a:pPr>
              <a:lnSpc>
                <a:spcPct val="100000"/>
              </a:lnSpc>
              <a:spcBef>
                <a:spcPts val="0"/>
              </a:spcBef>
            </a:pPr>
            <a:r>
              <a:rPr lang="de-DE" sz="2400" dirty="0"/>
              <a:t>Vier oder fünf Prüfungsfächer (§ 13):	</a:t>
            </a:r>
          </a:p>
          <a:p>
            <a:pPr lvl="1">
              <a:lnSpc>
                <a:spcPct val="100000"/>
              </a:lnSpc>
              <a:spcBef>
                <a:spcPts val="0"/>
              </a:spcBef>
            </a:pPr>
            <a:r>
              <a:rPr lang="de-DE" sz="2000" b="1" dirty="0"/>
              <a:t>Drei schriftliche Prüfungen auf erhöhtem Anforderungsniveau</a:t>
            </a:r>
          </a:p>
          <a:p>
            <a:pPr lvl="2">
              <a:lnSpc>
                <a:spcPct val="100000"/>
              </a:lnSpc>
              <a:spcBef>
                <a:spcPts val="0"/>
              </a:spcBef>
            </a:pPr>
            <a:r>
              <a:rPr lang="de-DE" sz="1600" dirty="0"/>
              <a:t>P3: Profilfach</a:t>
            </a:r>
          </a:p>
          <a:p>
            <a:pPr lvl="2">
              <a:lnSpc>
                <a:spcPct val="100000"/>
              </a:lnSpc>
              <a:spcBef>
                <a:spcPts val="0"/>
              </a:spcBef>
            </a:pPr>
            <a:r>
              <a:rPr lang="de-DE" sz="1600" dirty="0"/>
              <a:t>P1 und P2: die Kernfächer auf </a:t>
            </a:r>
            <a:r>
              <a:rPr lang="de-DE" sz="1600" dirty="0" err="1"/>
              <a:t>eA</a:t>
            </a:r>
            <a:endParaRPr lang="de-DE" sz="1600" dirty="0"/>
          </a:p>
          <a:p>
            <a:pPr lvl="1">
              <a:lnSpc>
                <a:spcPct val="100000"/>
              </a:lnSpc>
              <a:spcBef>
                <a:spcPts val="0"/>
              </a:spcBef>
            </a:pPr>
            <a:r>
              <a:rPr lang="de-DE" sz="2000" dirty="0"/>
              <a:t>Das bedeutet: Mit der Wahl der Kernfächer auf </a:t>
            </a:r>
            <a:r>
              <a:rPr lang="de-DE" sz="2000" dirty="0" err="1"/>
              <a:t>eA</a:t>
            </a:r>
            <a:r>
              <a:rPr lang="de-DE" sz="2000" dirty="0"/>
              <a:t> am Ende von E legen die Schüler auch gleichzeitig ihre schriftlichen Prüfungsfächer fest.</a:t>
            </a:r>
          </a:p>
          <a:p>
            <a:pPr lvl="1">
              <a:lnSpc>
                <a:spcPct val="100000"/>
              </a:lnSpc>
              <a:spcBef>
                <a:spcPts val="0"/>
              </a:spcBef>
            </a:pPr>
            <a:r>
              <a:rPr lang="de-DE" sz="2000" b="1" dirty="0"/>
              <a:t>Ein oder zwei mündliche Prüfungen auf grundlegendem Niveau</a:t>
            </a:r>
          </a:p>
          <a:p>
            <a:pPr lvl="2">
              <a:lnSpc>
                <a:spcPct val="100000"/>
              </a:lnSpc>
              <a:spcBef>
                <a:spcPts val="0"/>
              </a:spcBef>
            </a:pPr>
            <a:r>
              <a:rPr lang="de-DE" sz="1600" dirty="0"/>
              <a:t>vierte Prüfung = mündliche Prüfung oder Präsentationsprüfung</a:t>
            </a:r>
          </a:p>
          <a:p>
            <a:pPr lvl="2">
              <a:lnSpc>
                <a:spcPct val="100000"/>
              </a:lnSpc>
              <a:spcBef>
                <a:spcPts val="0"/>
              </a:spcBef>
            </a:pPr>
            <a:r>
              <a:rPr lang="de-DE" sz="1600" dirty="0"/>
              <a:t>fünfte Prüfung = mündliche Prüfung oder besondere Lernleistung</a:t>
            </a:r>
          </a:p>
          <a:p>
            <a:pPr lvl="2">
              <a:lnSpc>
                <a:spcPct val="100000"/>
              </a:lnSpc>
              <a:spcBef>
                <a:spcPts val="0"/>
              </a:spcBef>
            </a:pPr>
            <a:r>
              <a:rPr lang="de-DE" sz="1600" dirty="0"/>
              <a:t>Sport: nur mündliche Prüfung möglich</a:t>
            </a:r>
            <a:endParaRPr lang="de-DE" dirty="0"/>
          </a:p>
          <a:p>
            <a:pPr>
              <a:lnSpc>
                <a:spcPct val="100000"/>
              </a:lnSpc>
              <a:spcBef>
                <a:spcPts val="0"/>
              </a:spcBef>
            </a:pPr>
            <a:r>
              <a:rPr lang="de-DE" sz="2400" b="1" dirty="0"/>
              <a:t>Aus jedem Aufgabenfeld </a:t>
            </a:r>
            <a:r>
              <a:rPr lang="de-DE" sz="2400" dirty="0"/>
              <a:t>ist mindestens </a:t>
            </a:r>
            <a:r>
              <a:rPr lang="de-DE" sz="2400" b="1" dirty="0"/>
              <a:t>ein Fach als Abiturprüfungsfach </a:t>
            </a:r>
            <a:r>
              <a:rPr lang="de-DE" sz="2400" dirty="0"/>
              <a:t>zu wählen. </a:t>
            </a:r>
            <a:r>
              <a:rPr lang="de-DE" sz="2400" i="1" dirty="0"/>
              <a:t>Es muss durchgängig in der Oberstufe unterrichtet worden sein.</a:t>
            </a:r>
          </a:p>
          <a:p>
            <a:pPr>
              <a:lnSpc>
                <a:spcPct val="100000"/>
              </a:lnSpc>
              <a:spcBef>
                <a:spcPts val="0"/>
              </a:spcBef>
            </a:pPr>
            <a:r>
              <a:rPr lang="de-DE" sz="2400" dirty="0"/>
              <a:t>Entscheidung zu Beginn von Q 2.1</a:t>
            </a:r>
          </a:p>
        </p:txBody>
      </p:sp>
    </p:spTree>
    <p:extLst>
      <p:ext uri="{BB962C8B-B14F-4D97-AF65-F5344CB8AC3E}">
        <p14:creationId xmlns:p14="http://schemas.microsoft.com/office/powerpoint/2010/main" val="3679053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Schriftliche Prüfung</a:t>
            </a:r>
          </a:p>
        </p:txBody>
      </p:sp>
      <p:sp>
        <p:nvSpPr>
          <p:cNvPr id="3" name="Inhaltsplatzhalter 2"/>
          <p:cNvSpPr>
            <a:spLocks noGrp="1"/>
          </p:cNvSpPr>
          <p:nvPr>
            <p:ph idx="1"/>
          </p:nvPr>
        </p:nvSpPr>
        <p:spPr>
          <a:xfrm>
            <a:off x="838200" y="1825625"/>
            <a:ext cx="10515600" cy="4160396"/>
          </a:xfrm>
        </p:spPr>
        <p:txBody>
          <a:bodyPr anchor="t">
            <a:normAutofit/>
          </a:bodyPr>
          <a:lstStyle/>
          <a:p>
            <a:pPr algn="just">
              <a:lnSpc>
                <a:spcPct val="100000"/>
              </a:lnSpc>
              <a:spcBef>
                <a:spcPts val="0"/>
              </a:spcBef>
            </a:pPr>
            <a:r>
              <a:rPr lang="de-DE" dirty="0"/>
              <a:t>„Die Schulaufsichtsbehörde stellt die </a:t>
            </a:r>
            <a:r>
              <a:rPr lang="de-DE" b="1" dirty="0"/>
              <a:t>Aufgaben</a:t>
            </a:r>
            <a:r>
              <a:rPr lang="de-DE" dirty="0"/>
              <a:t> für die </a:t>
            </a:r>
            <a:r>
              <a:rPr lang="de-DE" b="1" dirty="0"/>
              <a:t>schriftliche Prüfung in den Kernfächern zentral</a:t>
            </a:r>
            <a:r>
              <a:rPr lang="de-DE" dirty="0"/>
              <a:t>. In den anderen Fächern stellt die Fachlehrkraft des dritten Schulhalbjahres der Qualifikationsphase die Aufgaben und legt sie der Schulaufsichtsbehörde zur Genehmigung vor, soweit nicht durch Erlass der Schulaufsichtsbehörde für die Prüfung oder Teile der Prüfung eine zentrale Aufgabenstellung vorgesehen wird. […]“ (§ 17 (1)</a:t>
            </a:r>
            <a:endParaRPr lang="en-US" dirty="0"/>
          </a:p>
          <a:p>
            <a:pPr>
              <a:lnSpc>
                <a:spcPct val="100000"/>
              </a:lnSpc>
              <a:spcBef>
                <a:spcPts val="0"/>
              </a:spcBef>
            </a:pPr>
            <a:endParaRPr lang="de-DE" dirty="0"/>
          </a:p>
        </p:txBody>
      </p:sp>
      <p:pic>
        <p:nvPicPr>
          <p:cNvPr id="4" name="Grafik 3">
            <a:extLst>
              <a:ext uri="{FF2B5EF4-FFF2-40B4-BE49-F238E27FC236}">
                <a16:creationId xmlns:a16="http://schemas.microsoft.com/office/drawing/2014/main" id="{2E4538FD-9616-08E8-B966-803C8F88893A}"/>
              </a:ext>
            </a:extLst>
          </p:cNvPr>
          <p:cNvPicPr>
            <a:picLocks noChangeAspect="1"/>
          </p:cNvPicPr>
          <p:nvPr/>
        </p:nvPicPr>
        <p:blipFill>
          <a:blip r:embed="rId2"/>
          <a:stretch>
            <a:fillRect/>
          </a:stretch>
        </p:blipFill>
        <p:spPr>
          <a:xfrm>
            <a:off x="7708900" y="4505750"/>
            <a:ext cx="1712191" cy="1712191"/>
          </a:xfrm>
          <a:prstGeom prst="rect">
            <a:avLst/>
          </a:prstGeom>
        </p:spPr>
      </p:pic>
      <p:pic>
        <p:nvPicPr>
          <p:cNvPr id="5" name="Grafik 4">
            <a:extLst>
              <a:ext uri="{FF2B5EF4-FFF2-40B4-BE49-F238E27FC236}">
                <a16:creationId xmlns:a16="http://schemas.microsoft.com/office/drawing/2014/main" id="{693E9EF7-931C-673F-5508-AF321726A2D8}"/>
              </a:ext>
            </a:extLst>
          </p:cNvPr>
          <p:cNvPicPr>
            <a:picLocks noChangeAspect="1"/>
          </p:cNvPicPr>
          <p:nvPr/>
        </p:nvPicPr>
        <p:blipFill>
          <a:blip r:embed="rId3"/>
          <a:stretch>
            <a:fillRect/>
          </a:stretch>
        </p:blipFill>
        <p:spPr>
          <a:xfrm>
            <a:off x="5755409" y="4533457"/>
            <a:ext cx="1587501" cy="1587501"/>
          </a:xfrm>
          <a:prstGeom prst="rect">
            <a:avLst/>
          </a:prstGeom>
        </p:spPr>
      </p:pic>
    </p:spTree>
    <p:extLst>
      <p:ext uri="{BB962C8B-B14F-4D97-AF65-F5344CB8AC3E}">
        <p14:creationId xmlns:p14="http://schemas.microsoft.com/office/powerpoint/2010/main" val="3846751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Schriftliche Prüfung</a:t>
            </a:r>
          </a:p>
        </p:txBody>
      </p:sp>
      <p:sp>
        <p:nvSpPr>
          <p:cNvPr id="3" name="Inhaltsplatzhalter 2"/>
          <p:cNvSpPr>
            <a:spLocks noGrp="1"/>
          </p:cNvSpPr>
          <p:nvPr>
            <p:ph idx="1"/>
          </p:nvPr>
        </p:nvSpPr>
        <p:spPr>
          <a:xfrm>
            <a:off x="838200" y="1825625"/>
            <a:ext cx="10515600" cy="4160396"/>
          </a:xfrm>
        </p:spPr>
        <p:txBody>
          <a:bodyPr anchor="t">
            <a:normAutofit fontScale="92500"/>
          </a:bodyPr>
          <a:lstStyle/>
          <a:p>
            <a:pPr algn="just">
              <a:lnSpc>
                <a:spcPct val="100000"/>
              </a:lnSpc>
              <a:spcBef>
                <a:spcPts val="0"/>
              </a:spcBef>
            </a:pPr>
            <a:r>
              <a:rPr lang="de-DE" dirty="0"/>
              <a:t>„[…] Unbeschadet einer Schwerpunktbildung dürfen </a:t>
            </a:r>
            <a:r>
              <a:rPr lang="de-DE" b="1" dirty="0"/>
              <a:t>nicht alle Aufgabenvorschläge den Sachgebieten des dritten und vierten Schulhalbjahres der Qualifikationsphase entnommen</a:t>
            </a:r>
            <a:r>
              <a:rPr lang="de-DE" dirty="0"/>
              <a:t> sein. Die Aufgabenvorschläge dürfen keine inhaltliche Wiederholung von schriftlichen Leistungsnachweisen der Qualifikationsphase darstellen. […] (§ 17 (1))</a:t>
            </a:r>
          </a:p>
          <a:p>
            <a:pPr algn="just">
              <a:lnSpc>
                <a:spcPct val="100000"/>
              </a:lnSpc>
              <a:spcBef>
                <a:spcPts val="0"/>
              </a:spcBef>
            </a:pPr>
            <a:r>
              <a:rPr lang="de-DE" b="1" dirty="0"/>
              <a:t>Kunst/Musik: </a:t>
            </a:r>
            <a:r>
              <a:rPr lang="de-DE" dirty="0"/>
              <a:t>an die Stelle der schriftlichen Prüfung </a:t>
            </a:r>
            <a:r>
              <a:rPr lang="de-DE" i="1" dirty="0"/>
              <a:t>kann</a:t>
            </a:r>
            <a:r>
              <a:rPr lang="de-DE" dirty="0"/>
              <a:t> (mit Genehmigung) eine besondere Fachprüfung treten, die einen praktischen und einen schriftlichen Teil enthält</a:t>
            </a:r>
          </a:p>
          <a:p>
            <a:pPr algn="just">
              <a:lnSpc>
                <a:spcPct val="100000"/>
              </a:lnSpc>
              <a:spcBef>
                <a:spcPts val="0"/>
              </a:spcBef>
            </a:pPr>
            <a:r>
              <a:rPr lang="de-DE" b="1" dirty="0"/>
              <a:t>Sport</a:t>
            </a:r>
            <a:r>
              <a:rPr lang="de-DE" dirty="0"/>
              <a:t> im Sportprofil: Fachprüfung mit praktischem und schriftlichem Teil</a:t>
            </a:r>
          </a:p>
        </p:txBody>
      </p:sp>
    </p:spTree>
    <p:extLst>
      <p:ext uri="{BB962C8B-B14F-4D97-AF65-F5344CB8AC3E}">
        <p14:creationId xmlns:p14="http://schemas.microsoft.com/office/powerpoint/2010/main" val="2789059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EXTRA: Bewertung</a:t>
            </a:r>
          </a:p>
        </p:txBody>
      </p:sp>
      <p:sp>
        <p:nvSpPr>
          <p:cNvPr id="3" name="Inhaltsplatzhalter 2"/>
          <p:cNvSpPr>
            <a:spLocks noGrp="1"/>
          </p:cNvSpPr>
          <p:nvPr>
            <p:ph idx="1"/>
          </p:nvPr>
        </p:nvSpPr>
        <p:spPr>
          <a:xfrm>
            <a:off x="838200" y="1825625"/>
            <a:ext cx="10515600" cy="4160396"/>
          </a:xfrm>
        </p:spPr>
        <p:txBody>
          <a:bodyPr anchor="t">
            <a:normAutofit/>
          </a:bodyPr>
          <a:lstStyle/>
          <a:p>
            <a:pPr algn="just">
              <a:lnSpc>
                <a:spcPct val="100000"/>
              </a:lnSpc>
              <a:spcBef>
                <a:spcPts val="0"/>
              </a:spcBef>
            </a:pPr>
            <a:r>
              <a:rPr lang="de-DE" b="1" dirty="0"/>
              <a:t>Erstgutachter: </a:t>
            </a:r>
            <a:r>
              <a:rPr lang="de-DE" dirty="0"/>
              <a:t>Lehrkraft mit Sek II-Fakultas, ABER: „In besonderen Ausnahmefällen, insbesondere wenn die Prüfung für eine vorhandene Lerngruppe sonst nicht in zumutbarer Weise durchführbar ist, kann die Schule mit Genehmigung der Schulaufsicht eine andere fachkundige Lehrkraft mit der Übernahme der Prüfungsfunktion betrauen.“ (§ 19 (1))</a:t>
            </a:r>
          </a:p>
          <a:p>
            <a:pPr algn="just">
              <a:lnSpc>
                <a:spcPct val="100000"/>
              </a:lnSpc>
              <a:spcBef>
                <a:spcPts val="0"/>
              </a:spcBef>
            </a:pPr>
            <a:r>
              <a:rPr lang="de-DE" b="1" dirty="0"/>
              <a:t>Zweitgutachter: </a:t>
            </a:r>
            <a:r>
              <a:rPr lang="de-DE" dirty="0"/>
              <a:t>wird von der Abiturprüfungskommission (APK) bestimmt; Fachlehrkraft Sek II „oder im Ausnahmefall eine andere fachkundige Lehrkraft“. (§ 19 (3))</a:t>
            </a:r>
          </a:p>
        </p:txBody>
      </p:sp>
      <p:pic>
        <p:nvPicPr>
          <p:cNvPr id="5" name="Grafik 4">
            <a:extLst>
              <a:ext uri="{FF2B5EF4-FFF2-40B4-BE49-F238E27FC236}">
                <a16:creationId xmlns:a16="http://schemas.microsoft.com/office/drawing/2014/main" id="{38E58616-4197-78C8-1EDD-B3FB20F4D9A2}"/>
              </a:ext>
            </a:extLst>
          </p:cNvPr>
          <p:cNvPicPr>
            <a:picLocks noChangeAspect="1"/>
          </p:cNvPicPr>
          <p:nvPr/>
        </p:nvPicPr>
        <p:blipFill>
          <a:blip r:embed="rId2"/>
          <a:stretch>
            <a:fillRect/>
          </a:stretch>
        </p:blipFill>
        <p:spPr>
          <a:xfrm>
            <a:off x="6960755" y="241083"/>
            <a:ext cx="1573646" cy="1573646"/>
          </a:xfrm>
          <a:prstGeom prst="rect">
            <a:avLst/>
          </a:prstGeom>
        </p:spPr>
      </p:pic>
    </p:spTree>
    <p:extLst>
      <p:ext uri="{BB962C8B-B14F-4D97-AF65-F5344CB8AC3E}">
        <p14:creationId xmlns:p14="http://schemas.microsoft.com/office/powerpoint/2010/main" val="1148158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EXTRA: Bewertung</a:t>
            </a:r>
          </a:p>
        </p:txBody>
      </p:sp>
      <p:sp>
        <p:nvSpPr>
          <p:cNvPr id="3" name="Inhaltsplatzhalter 2"/>
          <p:cNvSpPr>
            <a:spLocks noGrp="1"/>
          </p:cNvSpPr>
          <p:nvPr>
            <p:ph idx="1"/>
          </p:nvPr>
        </p:nvSpPr>
        <p:spPr>
          <a:xfrm>
            <a:off x="838200" y="1825625"/>
            <a:ext cx="10515600" cy="4160396"/>
          </a:xfrm>
        </p:spPr>
        <p:txBody>
          <a:bodyPr anchor="t">
            <a:normAutofit/>
          </a:bodyPr>
          <a:lstStyle/>
          <a:p>
            <a:pPr algn="just">
              <a:lnSpc>
                <a:spcPct val="100000"/>
              </a:lnSpc>
              <a:spcBef>
                <a:spcPts val="0"/>
              </a:spcBef>
            </a:pPr>
            <a:r>
              <a:rPr lang="de-DE" dirty="0"/>
              <a:t>Was passiert, wenn sich Erst- und Zweitgutachter nicht einig sind?</a:t>
            </a:r>
          </a:p>
          <a:p>
            <a:pPr lvl="1" algn="just">
              <a:lnSpc>
                <a:spcPct val="100000"/>
              </a:lnSpc>
              <a:spcBef>
                <a:spcPts val="0"/>
              </a:spcBef>
            </a:pPr>
            <a:r>
              <a:rPr lang="de-DE" dirty="0"/>
              <a:t>Die APK legt die Note fest.</a:t>
            </a:r>
          </a:p>
          <a:p>
            <a:pPr lvl="1" algn="just">
              <a:lnSpc>
                <a:spcPct val="100000"/>
              </a:lnSpc>
              <a:spcBef>
                <a:spcPts val="0"/>
              </a:spcBef>
            </a:pPr>
            <a:r>
              <a:rPr lang="de-DE" dirty="0"/>
              <a:t>Sie kann eine weitere Lehrkraft zur Beratung heranziehen.</a:t>
            </a:r>
          </a:p>
          <a:p>
            <a:pPr lvl="1" algn="just">
              <a:lnSpc>
                <a:spcPct val="100000"/>
              </a:lnSpc>
              <a:spcBef>
                <a:spcPts val="0"/>
              </a:spcBef>
            </a:pPr>
            <a:r>
              <a:rPr lang="de-DE" dirty="0"/>
              <a:t>Kommt keine Mehrheit für eine bestimmte Punktzahl zusammen, setzt die/der APK-Vorsitzende das Ergebnis fest. (§ 19 (4))</a:t>
            </a:r>
          </a:p>
          <a:p>
            <a:pPr algn="just">
              <a:lnSpc>
                <a:spcPct val="100000"/>
              </a:lnSpc>
              <a:spcBef>
                <a:spcPts val="0"/>
              </a:spcBef>
            </a:pPr>
            <a:r>
              <a:rPr lang="de-DE" dirty="0"/>
              <a:t>Abitur-Klausuren werden der Schulaufsichtsbehörde auf Anforderung vorgelegt, die die Bewertung neu festsetzen kann. (§ 19 (5))</a:t>
            </a:r>
          </a:p>
          <a:p>
            <a:pPr algn="just">
              <a:lnSpc>
                <a:spcPct val="100000"/>
              </a:lnSpc>
              <a:spcBef>
                <a:spcPts val="0"/>
              </a:spcBef>
            </a:pPr>
            <a:r>
              <a:rPr lang="de-DE" dirty="0"/>
              <a:t>Klassenlehrkräfte und Tutoren können vor Bekanntgabe der Noten Einsicht in die Arbeiten und Gutachten nehmen. (§ 19 (6))</a:t>
            </a:r>
          </a:p>
        </p:txBody>
      </p:sp>
      <p:pic>
        <p:nvPicPr>
          <p:cNvPr id="4" name="Grafik 3">
            <a:extLst>
              <a:ext uri="{FF2B5EF4-FFF2-40B4-BE49-F238E27FC236}">
                <a16:creationId xmlns:a16="http://schemas.microsoft.com/office/drawing/2014/main" id="{7DC76273-0F94-9761-A8B3-15859BEEC230}"/>
              </a:ext>
            </a:extLst>
          </p:cNvPr>
          <p:cNvPicPr>
            <a:picLocks noChangeAspect="1"/>
          </p:cNvPicPr>
          <p:nvPr/>
        </p:nvPicPr>
        <p:blipFill>
          <a:blip r:embed="rId2"/>
          <a:stretch>
            <a:fillRect/>
          </a:stretch>
        </p:blipFill>
        <p:spPr>
          <a:xfrm>
            <a:off x="6960755" y="241083"/>
            <a:ext cx="1573646" cy="1573646"/>
          </a:xfrm>
          <a:prstGeom prst="rect">
            <a:avLst/>
          </a:prstGeom>
        </p:spPr>
      </p:pic>
    </p:spTree>
    <p:extLst>
      <p:ext uri="{BB962C8B-B14F-4D97-AF65-F5344CB8AC3E}">
        <p14:creationId xmlns:p14="http://schemas.microsoft.com/office/powerpoint/2010/main" val="1314936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Mündliche Prüfung</a:t>
            </a:r>
          </a:p>
        </p:txBody>
      </p:sp>
      <p:sp>
        <p:nvSpPr>
          <p:cNvPr id="3" name="Inhaltsplatzhalter 2"/>
          <p:cNvSpPr>
            <a:spLocks noGrp="1"/>
          </p:cNvSpPr>
          <p:nvPr>
            <p:ph idx="1"/>
          </p:nvPr>
        </p:nvSpPr>
        <p:spPr>
          <a:xfrm>
            <a:off x="838200" y="1825625"/>
            <a:ext cx="10515600" cy="4160396"/>
          </a:xfrm>
        </p:spPr>
        <p:txBody>
          <a:bodyPr anchor="t">
            <a:normAutofit fontScale="92500" lnSpcReduction="10000"/>
          </a:bodyPr>
          <a:lstStyle/>
          <a:p>
            <a:pPr algn="just">
              <a:lnSpc>
                <a:spcPct val="100000"/>
              </a:lnSpc>
              <a:spcBef>
                <a:spcPts val="0"/>
              </a:spcBef>
            </a:pPr>
            <a:r>
              <a:rPr lang="de-DE" dirty="0"/>
              <a:t>Einzelprüfung, etwa 20 Minuten</a:t>
            </a:r>
          </a:p>
          <a:p>
            <a:pPr algn="just">
              <a:lnSpc>
                <a:spcPct val="100000"/>
              </a:lnSpc>
              <a:spcBef>
                <a:spcPts val="0"/>
              </a:spcBef>
            </a:pPr>
            <a:r>
              <a:rPr lang="de-DE" dirty="0"/>
              <a:t>Sport und </a:t>
            </a:r>
            <a:r>
              <a:rPr lang="de-DE" dirty="0" err="1"/>
              <a:t>DSp</a:t>
            </a:r>
            <a:r>
              <a:rPr lang="de-DE" dirty="0"/>
              <a:t>: fachpraktischer und mündlicher Teil</a:t>
            </a:r>
          </a:p>
          <a:p>
            <a:pPr algn="just">
              <a:lnSpc>
                <a:spcPct val="100000"/>
              </a:lnSpc>
              <a:spcBef>
                <a:spcPts val="0"/>
              </a:spcBef>
            </a:pPr>
            <a:r>
              <a:rPr lang="de-DE" dirty="0"/>
              <a:t>zwei Aufgaben aus verschiedenen Schulhalbjahren</a:t>
            </a:r>
          </a:p>
          <a:p>
            <a:pPr algn="just">
              <a:lnSpc>
                <a:spcPct val="100000"/>
              </a:lnSpc>
              <a:spcBef>
                <a:spcPts val="0"/>
              </a:spcBef>
            </a:pPr>
            <a:r>
              <a:rPr lang="de-DE" dirty="0"/>
              <a:t>„Die </a:t>
            </a:r>
            <a:r>
              <a:rPr lang="de-DE" b="1" dirty="0"/>
              <a:t>Aufgaben</a:t>
            </a:r>
            <a:r>
              <a:rPr lang="de-DE" dirty="0"/>
              <a:t> für die mündliche Prüfung stellt </a:t>
            </a:r>
            <a:r>
              <a:rPr lang="de-DE" b="1" dirty="0"/>
              <a:t>die Prüferin oder der Prüfer im Einvernehmen mit der oder dem Vorsitzenden des Fachausschusses</a:t>
            </a:r>
            <a:r>
              <a:rPr lang="de-DE" dirty="0"/>
              <a:t>. Die oder der Vorsitzende des Fachausschusses kann eine Änderung der Aufgabenstellung verlangen. Die Aufgaben, die unterrichtlichen Voraussetzungen und die sich daraus ergebenden fachlichen Anforderungen der Aufgaben werden den Mitgliedern des Fachausschusses </a:t>
            </a:r>
            <a:r>
              <a:rPr lang="de-DE" b="1" dirty="0"/>
              <a:t>drei Unterrichtstage vor der mündlichen Prüfung ausgehändigt</a:t>
            </a:r>
            <a:r>
              <a:rPr lang="de-DE" dirty="0"/>
              <a:t>.“ (§ 24 (1))</a:t>
            </a:r>
          </a:p>
        </p:txBody>
      </p:sp>
      <p:pic>
        <p:nvPicPr>
          <p:cNvPr id="4" name="Grafik 3">
            <a:extLst>
              <a:ext uri="{FF2B5EF4-FFF2-40B4-BE49-F238E27FC236}">
                <a16:creationId xmlns:a16="http://schemas.microsoft.com/office/drawing/2014/main" id="{575EA5E7-3BF8-EAD2-ADCF-D7D2E7BA6AE2}"/>
              </a:ext>
            </a:extLst>
          </p:cNvPr>
          <p:cNvPicPr>
            <a:picLocks noChangeAspect="1"/>
          </p:cNvPicPr>
          <p:nvPr/>
        </p:nvPicPr>
        <p:blipFill>
          <a:blip r:embed="rId2"/>
          <a:stretch>
            <a:fillRect/>
          </a:stretch>
        </p:blipFill>
        <p:spPr>
          <a:xfrm>
            <a:off x="7938655" y="655925"/>
            <a:ext cx="2035455" cy="2035455"/>
          </a:xfrm>
          <a:prstGeom prst="rect">
            <a:avLst/>
          </a:prstGeom>
        </p:spPr>
      </p:pic>
    </p:spTree>
    <p:extLst>
      <p:ext uri="{BB962C8B-B14F-4D97-AF65-F5344CB8AC3E}">
        <p14:creationId xmlns:p14="http://schemas.microsoft.com/office/powerpoint/2010/main" val="1673329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Mündliche Prüfung</a:t>
            </a:r>
          </a:p>
        </p:txBody>
      </p:sp>
      <p:sp>
        <p:nvSpPr>
          <p:cNvPr id="3" name="Inhaltsplatzhalter 2"/>
          <p:cNvSpPr>
            <a:spLocks noGrp="1"/>
          </p:cNvSpPr>
          <p:nvPr>
            <p:ph idx="1"/>
          </p:nvPr>
        </p:nvSpPr>
        <p:spPr>
          <a:xfrm>
            <a:off x="838200" y="1825625"/>
            <a:ext cx="10515600" cy="4160396"/>
          </a:xfrm>
        </p:spPr>
        <p:txBody>
          <a:bodyPr anchor="t">
            <a:normAutofit fontScale="85000" lnSpcReduction="10000"/>
          </a:bodyPr>
          <a:lstStyle/>
          <a:p>
            <a:pPr algn="just">
              <a:lnSpc>
                <a:spcPct val="100000"/>
              </a:lnSpc>
              <a:spcBef>
                <a:spcPts val="0"/>
              </a:spcBef>
            </a:pPr>
            <a:r>
              <a:rPr lang="de-DE" dirty="0"/>
              <a:t>Vor den Prüfungen findet meist eine</a:t>
            </a:r>
            <a:r>
              <a:rPr lang="de-DE" b="1" dirty="0"/>
              <a:t> Dienstversammlung </a:t>
            </a:r>
            <a:r>
              <a:rPr lang="de-DE" dirty="0"/>
              <a:t>statt, bei der die Teilnahme für alle Lehrkräfte obligatorisch ist, auch wenn sie nicht direkt an den Prüfungen beteiligt sind.</a:t>
            </a:r>
          </a:p>
          <a:p>
            <a:pPr algn="just">
              <a:lnSpc>
                <a:spcPct val="100000"/>
              </a:lnSpc>
              <a:spcBef>
                <a:spcPts val="0"/>
              </a:spcBef>
            </a:pPr>
            <a:r>
              <a:rPr lang="de-DE" dirty="0"/>
              <a:t>Vorbereitungszeit: 30 Minuten, höchstens 60 mit Genehmigung der APK bei gestalterischen oder experimentellen Aufgaben (19 (3))</a:t>
            </a:r>
          </a:p>
          <a:p>
            <a:pPr algn="just">
              <a:lnSpc>
                <a:spcPct val="100000"/>
              </a:lnSpc>
              <a:spcBef>
                <a:spcPts val="0"/>
              </a:spcBef>
            </a:pPr>
            <a:r>
              <a:rPr lang="de-DE" dirty="0"/>
              <a:t>„Der Prüfling behandelt die ihm gestellten Aufgaben in </a:t>
            </a:r>
            <a:r>
              <a:rPr lang="de-DE" b="1" dirty="0"/>
              <a:t>selbst gewählter Reihenfolge</a:t>
            </a:r>
            <a:r>
              <a:rPr lang="de-DE" dirty="0"/>
              <a:t> zunächst in </a:t>
            </a:r>
            <a:r>
              <a:rPr lang="de-DE" b="1" dirty="0"/>
              <a:t>freiem Vortrag</a:t>
            </a:r>
            <a:r>
              <a:rPr lang="de-DE" dirty="0"/>
              <a:t>, bei dem er seine während der Vorbereitungszeit angefertigten Aufzeichnungen benutzen kann. In einem </a:t>
            </a:r>
            <a:r>
              <a:rPr lang="de-DE" b="1" dirty="0"/>
              <a:t>anschließenden Prüfungsgespräch </a:t>
            </a:r>
            <a:r>
              <a:rPr lang="de-DE" dirty="0"/>
              <a:t>soll er ergänzende oder weitergehende Kenntnisse und Fähigkeiten nachweisen.“ (19 (4)) </a:t>
            </a:r>
            <a:r>
              <a:rPr lang="de-DE" dirty="0">
                <a:sym typeface="Wingdings" pitchFamily="2" charset="2"/>
              </a:rPr>
              <a:t> </a:t>
            </a:r>
            <a:r>
              <a:rPr lang="de-DE" b="1" dirty="0">
                <a:sym typeface="Wingdings" pitchFamily="2" charset="2"/>
              </a:rPr>
              <a:t>kein 20-Minuten-Monolog!</a:t>
            </a:r>
          </a:p>
          <a:p>
            <a:pPr algn="just">
              <a:lnSpc>
                <a:spcPct val="100000"/>
              </a:lnSpc>
              <a:spcBef>
                <a:spcPts val="0"/>
              </a:spcBef>
            </a:pPr>
            <a:r>
              <a:rPr lang="de-DE" dirty="0">
                <a:sym typeface="Wingdings" pitchFamily="2" charset="2"/>
              </a:rPr>
              <a:t>Die/der Vorsitzende/</a:t>
            </a:r>
            <a:r>
              <a:rPr lang="de-DE" dirty="0" err="1">
                <a:sym typeface="Wingdings" pitchFamily="2" charset="2"/>
              </a:rPr>
              <a:t>r</a:t>
            </a:r>
            <a:r>
              <a:rPr lang="de-DE" dirty="0">
                <a:sym typeface="Wingdings" pitchFamily="2" charset="2"/>
              </a:rPr>
              <a:t> kann in die Prüfung eingreifen und achtet darauf, dass beide Aufgaben im gleichen Umfang geprüft werden. (19 (5))</a:t>
            </a:r>
            <a:endParaRPr lang="de-DE" dirty="0"/>
          </a:p>
        </p:txBody>
      </p:sp>
    </p:spTree>
    <p:extLst>
      <p:ext uri="{BB962C8B-B14F-4D97-AF65-F5344CB8AC3E}">
        <p14:creationId xmlns:p14="http://schemas.microsoft.com/office/powerpoint/2010/main" val="1353335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2.3.6 EXTRA: Präsentationsprüfung</a:t>
            </a:r>
          </a:p>
        </p:txBody>
      </p:sp>
      <p:sp>
        <p:nvSpPr>
          <p:cNvPr id="3" name="Inhaltsplatzhalter 2"/>
          <p:cNvSpPr>
            <a:spLocks noGrp="1"/>
          </p:cNvSpPr>
          <p:nvPr>
            <p:ph idx="1"/>
          </p:nvPr>
        </p:nvSpPr>
        <p:spPr>
          <a:xfrm>
            <a:off x="838200" y="1825625"/>
            <a:ext cx="10515600" cy="4160396"/>
          </a:xfrm>
        </p:spPr>
        <p:txBody>
          <a:bodyPr anchor="t">
            <a:normAutofit lnSpcReduction="10000"/>
          </a:bodyPr>
          <a:lstStyle/>
          <a:p>
            <a:pPr algn="just">
              <a:lnSpc>
                <a:spcPct val="100000"/>
              </a:lnSpc>
              <a:spcBef>
                <a:spcPts val="0"/>
              </a:spcBef>
            </a:pPr>
            <a:r>
              <a:rPr lang="de-DE" dirty="0"/>
              <a:t>Ein Prüfling möchte bei Ihnen eine Präsentationsprüfung ablegen – was nun? Keine Panik! Man kann alles nachlesen in § 27.</a:t>
            </a:r>
          </a:p>
          <a:p>
            <a:pPr marL="0" indent="0" algn="just">
              <a:lnSpc>
                <a:spcPct val="100000"/>
              </a:lnSpc>
              <a:spcBef>
                <a:spcPts val="0"/>
              </a:spcBef>
              <a:buNone/>
            </a:pPr>
            <a:endParaRPr lang="de-DE" sz="1600" dirty="0"/>
          </a:p>
          <a:p>
            <a:pPr lvl="1" algn="just">
              <a:lnSpc>
                <a:spcPct val="100000"/>
              </a:lnSpc>
              <a:spcBef>
                <a:spcPts val="0"/>
              </a:spcBef>
            </a:pPr>
            <a:r>
              <a:rPr lang="de-DE" dirty="0"/>
              <a:t>„Eine Präsentation ist ein </a:t>
            </a:r>
            <a:r>
              <a:rPr lang="de-DE" b="1" dirty="0"/>
              <a:t>medienunterstützter</a:t>
            </a:r>
            <a:r>
              <a:rPr lang="de-DE" dirty="0"/>
              <a:t> </a:t>
            </a:r>
            <a:r>
              <a:rPr lang="de-DE" b="1" dirty="0"/>
              <a:t>Vortrag mit anschließendem Kolloquium</a:t>
            </a:r>
            <a:r>
              <a:rPr lang="de-DE" dirty="0"/>
              <a:t>; auch naturwissenschaftliche Experimente sowie musikalische oder künstlerische Darbietungen sind mögliche Bestandteile.“ (1)</a:t>
            </a:r>
          </a:p>
          <a:p>
            <a:pPr lvl="1" algn="just">
              <a:lnSpc>
                <a:spcPct val="100000"/>
              </a:lnSpc>
              <a:spcBef>
                <a:spcPts val="0"/>
              </a:spcBef>
            </a:pPr>
            <a:r>
              <a:rPr lang="de-DE" dirty="0"/>
              <a:t>Aufgabenstellung vier Schulwochen vor der Prüfung</a:t>
            </a:r>
          </a:p>
          <a:p>
            <a:pPr lvl="1" algn="just">
              <a:lnSpc>
                <a:spcPct val="100000"/>
              </a:lnSpc>
              <a:spcBef>
                <a:spcPts val="0"/>
              </a:spcBef>
            </a:pPr>
            <a:r>
              <a:rPr lang="de-DE" dirty="0"/>
              <a:t>Spätestens 10 Tage vor der Prüfung Übergabe der schriftlichen Dokumentation mit Ablauf und Präsentationsinhalten an die/den Prüfer/in (Tipp: auf gute Dokumentation der Formalia achten!)</a:t>
            </a:r>
          </a:p>
          <a:p>
            <a:pPr lvl="1" algn="just">
              <a:lnSpc>
                <a:spcPct val="100000"/>
              </a:lnSpc>
              <a:spcBef>
                <a:spcPts val="0"/>
              </a:spcBef>
            </a:pPr>
            <a:r>
              <a:rPr lang="de-DE" dirty="0"/>
              <a:t>Vortrag höchstens 10 Minuten, Kolloquium mindestens 20 Minuten (3)</a:t>
            </a:r>
          </a:p>
          <a:p>
            <a:pPr lvl="1" algn="just">
              <a:lnSpc>
                <a:spcPct val="100000"/>
              </a:lnSpc>
              <a:spcBef>
                <a:spcPts val="0"/>
              </a:spcBef>
            </a:pPr>
            <a:r>
              <a:rPr lang="de-DE" dirty="0"/>
              <a:t>Fachausschuss und Bewertung analog der mündlichen Prüfung (4)</a:t>
            </a:r>
          </a:p>
        </p:txBody>
      </p:sp>
      <p:pic>
        <p:nvPicPr>
          <p:cNvPr id="4" name="Grafik 3">
            <a:extLst>
              <a:ext uri="{FF2B5EF4-FFF2-40B4-BE49-F238E27FC236}">
                <a16:creationId xmlns:a16="http://schemas.microsoft.com/office/drawing/2014/main" id="{360907C6-E6D0-502A-C5B4-2031D82FF5F8}"/>
              </a:ext>
            </a:extLst>
          </p:cNvPr>
          <p:cNvPicPr>
            <a:picLocks noChangeAspect="1"/>
          </p:cNvPicPr>
          <p:nvPr/>
        </p:nvPicPr>
        <p:blipFill>
          <a:blip r:embed="rId2"/>
          <a:stretch>
            <a:fillRect/>
          </a:stretch>
        </p:blipFill>
        <p:spPr>
          <a:xfrm>
            <a:off x="9122060" y="157892"/>
            <a:ext cx="1428173" cy="1428173"/>
          </a:xfrm>
          <a:prstGeom prst="rect">
            <a:avLst/>
          </a:prstGeom>
        </p:spPr>
      </p:pic>
    </p:spTree>
    <p:extLst>
      <p:ext uri="{BB962C8B-B14F-4D97-AF65-F5344CB8AC3E}">
        <p14:creationId xmlns:p14="http://schemas.microsoft.com/office/powerpoint/2010/main" val="392829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2.3.1 	Die LiV kann die Aufgabe und den Aufbau der Gemeinschaftsschule darstellen.</a:t>
            </a:r>
          </a:p>
        </p:txBody>
      </p:sp>
      <p:sp>
        <p:nvSpPr>
          <p:cNvPr id="3" name="Textplatzhalter 2"/>
          <p:cNvSpPr>
            <a:spLocks noGrp="1"/>
          </p:cNvSpPr>
          <p:nvPr>
            <p:ph type="body" idx="1"/>
          </p:nvPr>
        </p:nvSpPr>
        <p:spPr/>
        <p:txBody>
          <a:bodyPr/>
          <a:lstStyle/>
          <a:p>
            <a:r>
              <a:rPr lang="de-DE" dirty="0"/>
              <a:t>Kompetenzerwartung 1 (Gemeinschaftsschule)</a:t>
            </a:r>
          </a:p>
        </p:txBody>
      </p:sp>
    </p:spTree>
    <p:extLst>
      <p:ext uri="{BB962C8B-B14F-4D97-AF65-F5344CB8AC3E}">
        <p14:creationId xmlns:p14="http://schemas.microsoft.com/office/powerpoint/2010/main" val="12399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2.3.1 Aufgabe der Gemeinschaftsschule</a:t>
            </a:r>
          </a:p>
        </p:txBody>
      </p:sp>
      <p:sp>
        <p:nvSpPr>
          <p:cNvPr id="3" name="Inhaltsplatzhalter 2"/>
          <p:cNvSpPr>
            <a:spLocks noGrp="1"/>
          </p:cNvSpPr>
          <p:nvPr>
            <p:ph idx="1"/>
          </p:nvPr>
        </p:nvSpPr>
        <p:spPr>
          <a:xfrm>
            <a:off x="838200" y="2107933"/>
            <a:ext cx="10515600" cy="3551722"/>
          </a:xfrm>
        </p:spPr>
        <p:txBody>
          <a:bodyPr anchor="ctr">
            <a:normAutofit/>
          </a:bodyPr>
          <a:lstStyle/>
          <a:p>
            <a:pPr>
              <a:lnSpc>
                <a:spcPct val="100000"/>
              </a:lnSpc>
              <a:spcBef>
                <a:spcPts val="0"/>
              </a:spcBef>
            </a:pPr>
            <a:r>
              <a:rPr lang="de-DE" dirty="0"/>
              <a:t>geregelt in </a:t>
            </a:r>
            <a:r>
              <a:rPr lang="de-DE" dirty="0" err="1"/>
              <a:t>GemVO</a:t>
            </a:r>
            <a:r>
              <a:rPr lang="de-DE" dirty="0"/>
              <a:t> §3</a:t>
            </a:r>
          </a:p>
          <a:p>
            <a:pPr>
              <a:lnSpc>
                <a:spcPct val="100000"/>
              </a:lnSpc>
              <a:spcBef>
                <a:spcPts val="0"/>
              </a:spcBef>
            </a:pPr>
            <a:endParaRPr lang="de-DE" dirty="0"/>
          </a:p>
          <a:p>
            <a:pPr>
              <a:lnSpc>
                <a:spcPct val="100000"/>
              </a:lnSpc>
              <a:spcBef>
                <a:spcPts val="0"/>
              </a:spcBef>
            </a:pPr>
            <a:r>
              <a:rPr lang="de-DE" dirty="0" err="1"/>
              <a:t>GemS</a:t>
            </a:r>
            <a:r>
              <a:rPr lang="de-DE" dirty="0"/>
              <a:t> sind der individuellen Förderung verpflichtet, unabhängig von den zu erreichenden Schulabschlüssen</a:t>
            </a:r>
          </a:p>
          <a:p>
            <a:pPr>
              <a:lnSpc>
                <a:spcPct val="100000"/>
              </a:lnSpc>
              <a:spcBef>
                <a:spcPts val="0"/>
              </a:spcBef>
            </a:pPr>
            <a:r>
              <a:rPr lang="de-DE" dirty="0"/>
              <a:t>Schul- und Unterrichtsgestaltung orientiert sich an den Lernvoraussetzungen und Lernprozessen der </a:t>
            </a:r>
            <a:r>
              <a:rPr lang="de-DE" dirty="0" err="1"/>
              <a:t>SuS</a:t>
            </a:r>
            <a:endParaRPr lang="de-DE" dirty="0"/>
          </a:p>
          <a:p>
            <a:pPr>
              <a:lnSpc>
                <a:spcPct val="100000"/>
              </a:lnSpc>
              <a:spcBef>
                <a:spcPts val="0"/>
              </a:spcBef>
            </a:pPr>
            <a:r>
              <a:rPr lang="de-DE" dirty="0" err="1"/>
              <a:t>GemS</a:t>
            </a:r>
            <a:r>
              <a:rPr lang="de-DE" dirty="0"/>
              <a:t> erarbeiten, beschließen und evaluieren ein pädagogisches Konzept als Grundlage allen schulischen Handelns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97" y="5005137"/>
            <a:ext cx="1186703" cy="980884"/>
          </a:xfrm>
          <a:prstGeom prst="rect">
            <a:avLst/>
          </a:prstGeom>
        </p:spPr>
      </p:pic>
    </p:spTree>
    <p:extLst>
      <p:ext uri="{BB962C8B-B14F-4D97-AF65-F5344CB8AC3E}">
        <p14:creationId xmlns:p14="http://schemas.microsoft.com/office/powerpoint/2010/main" val="25379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2.3.1 Aufbau der Gemeinschaftsschule -1-</a:t>
            </a:r>
          </a:p>
        </p:txBody>
      </p:sp>
      <p:sp>
        <p:nvSpPr>
          <p:cNvPr id="3" name="Inhaltsplatzhalter 2"/>
          <p:cNvSpPr>
            <a:spLocks noGrp="1"/>
          </p:cNvSpPr>
          <p:nvPr>
            <p:ph idx="1"/>
          </p:nvPr>
        </p:nvSpPr>
        <p:spPr>
          <a:xfrm>
            <a:off x="838200" y="1825625"/>
            <a:ext cx="10515600" cy="4160396"/>
          </a:xfrm>
        </p:spPr>
        <p:txBody>
          <a:bodyPr anchor="ctr">
            <a:normAutofit fontScale="77500" lnSpcReduction="20000"/>
          </a:bodyPr>
          <a:lstStyle/>
          <a:p>
            <a:pPr algn="just">
              <a:lnSpc>
                <a:spcPct val="100000"/>
              </a:lnSpc>
              <a:spcBef>
                <a:spcPts val="0"/>
              </a:spcBef>
            </a:pPr>
            <a:r>
              <a:rPr lang="de-DE" dirty="0"/>
              <a:t>geregelt in </a:t>
            </a:r>
            <a:r>
              <a:rPr lang="de-DE" dirty="0" err="1"/>
              <a:t>GemVO</a:t>
            </a:r>
            <a:r>
              <a:rPr lang="de-DE" dirty="0"/>
              <a:t> §1 und 3</a:t>
            </a:r>
          </a:p>
          <a:p>
            <a:pPr algn="just">
              <a:lnSpc>
                <a:spcPct val="100000"/>
              </a:lnSpc>
              <a:spcBef>
                <a:spcPts val="0"/>
              </a:spcBef>
            </a:pPr>
            <a:endParaRPr lang="de-DE" dirty="0"/>
          </a:p>
          <a:p>
            <a:pPr algn="just">
              <a:lnSpc>
                <a:spcPct val="100000"/>
              </a:lnSpc>
              <a:spcBef>
                <a:spcPts val="0"/>
              </a:spcBef>
            </a:pPr>
            <a:r>
              <a:rPr lang="de-DE" dirty="0"/>
              <a:t>ein </a:t>
            </a:r>
            <a:r>
              <a:rPr lang="de-DE" b="1" dirty="0"/>
              <a:t>gemeinsamer Bildungsgang </a:t>
            </a:r>
            <a:r>
              <a:rPr lang="de-DE" dirty="0"/>
              <a:t>für </a:t>
            </a:r>
            <a:r>
              <a:rPr lang="de-DE" dirty="0" err="1"/>
              <a:t>SuS</a:t>
            </a:r>
            <a:r>
              <a:rPr lang="de-DE" dirty="0"/>
              <a:t> aller Begabungen</a:t>
            </a:r>
          </a:p>
          <a:p>
            <a:pPr algn="just">
              <a:lnSpc>
                <a:spcPct val="100000"/>
              </a:lnSpc>
              <a:spcBef>
                <a:spcPts val="0"/>
              </a:spcBef>
            </a:pPr>
            <a:r>
              <a:rPr lang="de-DE" dirty="0"/>
              <a:t>führt zu den Schulabschlüssen der Sek I oder zur Berechtigung des Übergangs in die Oberstufe</a:t>
            </a:r>
          </a:p>
          <a:p>
            <a:pPr algn="just">
              <a:lnSpc>
                <a:spcPct val="100000"/>
              </a:lnSpc>
              <a:spcBef>
                <a:spcPts val="0"/>
              </a:spcBef>
            </a:pPr>
            <a:r>
              <a:rPr lang="de-DE" dirty="0"/>
              <a:t>umfasst </a:t>
            </a:r>
            <a:r>
              <a:rPr lang="de-DE" b="1" dirty="0"/>
              <a:t>sechs Jahrgangsstufen </a:t>
            </a:r>
            <a:r>
              <a:rPr lang="de-DE" dirty="0"/>
              <a:t>der Sek I</a:t>
            </a:r>
          </a:p>
          <a:p>
            <a:pPr algn="just">
              <a:lnSpc>
                <a:spcPct val="100000"/>
              </a:lnSpc>
              <a:spcBef>
                <a:spcPts val="0"/>
              </a:spcBef>
            </a:pPr>
            <a:r>
              <a:rPr lang="de-DE" b="1" dirty="0"/>
              <a:t>kann</a:t>
            </a:r>
            <a:r>
              <a:rPr lang="de-DE" dirty="0"/>
              <a:t> eine Oberstufe mit drei Schulleistungsjahren führen und mit anderen Schulen organisatorisch verbunden sein</a:t>
            </a:r>
          </a:p>
          <a:p>
            <a:pPr algn="just">
              <a:lnSpc>
                <a:spcPct val="100000"/>
              </a:lnSpc>
              <a:spcBef>
                <a:spcPts val="0"/>
              </a:spcBef>
            </a:pPr>
            <a:r>
              <a:rPr lang="de-DE" dirty="0"/>
              <a:t>Unterricht findet </a:t>
            </a:r>
            <a:r>
              <a:rPr lang="de-DE" b="1" dirty="0"/>
              <a:t>grundsätzlich gemeinsam </a:t>
            </a:r>
            <a:r>
              <a:rPr lang="de-DE" dirty="0"/>
              <a:t>statt / Unterricht in binnendifferenzierter Form</a:t>
            </a:r>
          </a:p>
          <a:p>
            <a:pPr algn="just">
              <a:lnSpc>
                <a:spcPct val="100000"/>
              </a:lnSpc>
              <a:spcBef>
                <a:spcPts val="0"/>
              </a:spcBef>
            </a:pPr>
            <a:r>
              <a:rPr lang="de-DE" dirty="0"/>
              <a:t>über eine Differenzierung nach den Jahrgangsstufen 5 und 6 entscheidet die Schule im Rahmen ihres pädagogischen Konzepts</a:t>
            </a:r>
          </a:p>
          <a:p>
            <a:pPr algn="just">
              <a:lnSpc>
                <a:spcPct val="100000"/>
              </a:lnSpc>
              <a:spcBef>
                <a:spcPts val="0"/>
              </a:spcBef>
            </a:pPr>
            <a:r>
              <a:rPr lang="de-DE" b="1" dirty="0"/>
              <a:t>vierstündiges Wahlpflichtfach ab Jahrgangsstufe 7 </a:t>
            </a:r>
            <a:endParaRPr lang="de-DE" dirty="0"/>
          </a:p>
          <a:p>
            <a:pPr algn="just">
              <a:lnSpc>
                <a:spcPct val="100000"/>
              </a:lnSpc>
              <a:spcBef>
                <a:spcPts val="0"/>
              </a:spcBef>
            </a:pPr>
            <a:r>
              <a:rPr lang="de-DE" dirty="0"/>
              <a:t>weiteres, zweistündiges Angebot ab Jahrgangsstufe 9 </a:t>
            </a:r>
            <a:r>
              <a:rPr lang="de-DE" b="1" dirty="0"/>
              <a:t>möglich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97" y="5005137"/>
            <a:ext cx="1186703" cy="980884"/>
          </a:xfrm>
          <a:prstGeom prst="rect">
            <a:avLst/>
          </a:prstGeom>
        </p:spPr>
      </p:pic>
    </p:spTree>
    <p:extLst>
      <p:ext uri="{BB962C8B-B14F-4D97-AF65-F5344CB8AC3E}">
        <p14:creationId xmlns:p14="http://schemas.microsoft.com/office/powerpoint/2010/main" val="64287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2.3.1 Aufbau der Gemeinschaftsschule -2-</a:t>
            </a:r>
          </a:p>
        </p:txBody>
      </p:sp>
      <p:sp>
        <p:nvSpPr>
          <p:cNvPr id="3" name="Inhaltsplatzhalter 2"/>
          <p:cNvSpPr>
            <a:spLocks noGrp="1"/>
          </p:cNvSpPr>
          <p:nvPr>
            <p:ph idx="1"/>
          </p:nvPr>
        </p:nvSpPr>
        <p:spPr>
          <a:xfrm>
            <a:off x="838200" y="1825625"/>
            <a:ext cx="10515600" cy="4160396"/>
          </a:xfrm>
        </p:spPr>
        <p:txBody>
          <a:bodyPr anchor="ctr">
            <a:normAutofit/>
          </a:bodyPr>
          <a:lstStyle/>
          <a:p>
            <a:pPr algn="just">
              <a:lnSpc>
                <a:spcPct val="100000"/>
              </a:lnSpc>
              <a:spcBef>
                <a:spcPts val="0"/>
              </a:spcBef>
            </a:pPr>
            <a:r>
              <a:rPr lang="de-DE" dirty="0"/>
              <a:t>geregelt in </a:t>
            </a:r>
            <a:r>
              <a:rPr lang="de-DE" dirty="0" err="1"/>
              <a:t>GemVO</a:t>
            </a:r>
            <a:r>
              <a:rPr lang="de-DE" dirty="0"/>
              <a:t> §1 und 3</a:t>
            </a:r>
          </a:p>
          <a:p>
            <a:pPr algn="just">
              <a:lnSpc>
                <a:spcPct val="100000"/>
              </a:lnSpc>
              <a:spcBef>
                <a:spcPts val="0"/>
              </a:spcBef>
            </a:pPr>
            <a:endParaRPr lang="de-DE" dirty="0"/>
          </a:p>
          <a:p>
            <a:pPr algn="just">
              <a:lnSpc>
                <a:spcPct val="100000"/>
              </a:lnSpc>
              <a:spcBef>
                <a:spcPts val="0"/>
              </a:spcBef>
            </a:pPr>
            <a:r>
              <a:rPr lang="de-DE" b="1" dirty="0"/>
              <a:t>Berufsorientierung</a:t>
            </a:r>
            <a:r>
              <a:rPr lang="de-DE" dirty="0"/>
              <a:t> integrativer Bestandteil aller Fächer und Jahrgangsstufen</a:t>
            </a:r>
          </a:p>
          <a:p>
            <a:pPr algn="just">
              <a:lnSpc>
                <a:spcPct val="100000"/>
              </a:lnSpc>
              <a:spcBef>
                <a:spcPts val="0"/>
              </a:spcBef>
            </a:pPr>
            <a:r>
              <a:rPr lang="de-DE" dirty="0"/>
              <a:t>Lehrkräfte können unabhängig von ihrer jeweiligen Befähigung in allen Klassen und Jahrgangsstufen der Sek I eingesetzt werden.</a:t>
            </a:r>
          </a:p>
          <a:p>
            <a:pPr algn="just">
              <a:lnSpc>
                <a:spcPct val="100000"/>
              </a:lnSpc>
              <a:spcBef>
                <a:spcPts val="0"/>
              </a:spcBef>
            </a:pPr>
            <a:r>
              <a:rPr lang="de-DE" dirty="0" err="1"/>
              <a:t>GemS</a:t>
            </a:r>
            <a:r>
              <a:rPr lang="de-DE" dirty="0"/>
              <a:t> sollen als offene Ganztagsschule geführt werden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97" y="5005137"/>
            <a:ext cx="1186703" cy="980884"/>
          </a:xfrm>
          <a:prstGeom prst="rect">
            <a:avLst/>
          </a:prstGeom>
        </p:spPr>
      </p:pic>
    </p:spTree>
    <p:extLst>
      <p:ext uri="{BB962C8B-B14F-4D97-AF65-F5344CB8AC3E}">
        <p14:creationId xmlns:p14="http://schemas.microsoft.com/office/powerpoint/2010/main" val="230088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2.3.2 	Die LiV kennt die Versetzungsregelungen der Gemeinschaftsschule. </a:t>
            </a:r>
          </a:p>
        </p:txBody>
      </p:sp>
      <p:sp>
        <p:nvSpPr>
          <p:cNvPr id="3" name="Textplatzhalter 2"/>
          <p:cNvSpPr>
            <a:spLocks noGrp="1"/>
          </p:cNvSpPr>
          <p:nvPr>
            <p:ph type="body" idx="1"/>
          </p:nvPr>
        </p:nvSpPr>
        <p:spPr>
          <a:xfrm>
            <a:off x="831851" y="4872038"/>
            <a:ext cx="10515600" cy="1004892"/>
          </a:xfrm>
        </p:spPr>
        <p:txBody>
          <a:bodyPr/>
          <a:lstStyle/>
          <a:p>
            <a:r>
              <a:rPr lang="de-DE" dirty="0"/>
              <a:t>Kompetenzerwartung 2 (Gemeinschaftsschule)</a:t>
            </a:r>
          </a:p>
        </p:txBody>
      </p:sp>
    </p:spTree>
    <p:extLst>
      <p:ext uri="{BB962C8B-B14F-4D97-AF65-F5344CB8AC3E}">
        <p14:creationId xmlns:p14="http://schemas.microsoft.com/office/powerpoint/2010/main" val="2057044841"/>
      </p:ext>
    </p:extLst>
  </p:cSld>
  <p:clrMapOvr>
    <a:masterClrMapping/>
  </p:clrMapOvr>
</p:sld>
</file>

<file path=ppt/theme/theme1.xml><?xml version="1.0" encoding="utf-8"?>
<a:theme xmlns:a="http://schemas.openxmlformats.org/drawingml/2006/main" name="IQ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3022</Words>
  <Application>Microsoft Office PowerPoint</Application>
  <PresentationFormat>Breitbild</PresentationFormat>
  <Paragraphs>280</Paragraphs>
  <Slides>48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ＭＳ Ｐゴシック</vt:lpstr>
      <vt:lpstr>Arial</vt:lpstr>
      <vt:lpstr>Calibri</vt:lpstr>
      <vt:lpstr>Calibri Light</vt:lpstr>
      <vt:lpstr>Wingdings</vt:lpstr>
      <vt:lpstr>IQSH</vt:lpstr>
      <vt:lpstr>Schulrechtsausbildung IQSH Veranstaltung 2</vt:lpstr>
      <vt:lpstr>Einführung: Schulartverordnungen</vt:lpstr>
      <vt:lpstr>Einführung: Schulartverordnungen</vt:lpstr>
      <vt:lpstr>Einführung: Schulartverordnungen</vt:lpstr>
      <vt:lpstr>2.3.1  Die LiV kann die Aufgabe und den Aufbau der Gemeinschaftsschule darstellen.</vt:lpstr>
      <vt:lpstr>2.3.1 Aufgabe der Gemeinschaftsschule</vt:lpstr>
      <vt:lpstr>2.3.1 Aufbau der Gemeinschaftsschule -1-</vt:lpstr>
      <vt:lpstr>2.3.1 Aufbau der Gemeinschaftsschule -2-</vt:lpstr>
      <vt:lpstr>2.3.2  Die LiV kennt die Versetzungsregelungen der Gemeinschaftsschule. </vt:lpstr>
      <vt:lpstr>2.3.2 Regeln für Aufstieg und Versetzung</vt:lpstr>
      <vt:lpstr>2.3.2 Regeln für Aufstieg und Versetzung</vt:lpstr>
      <vt:lpstr>2.3.2 Regeln für Aufstieg und Versetzung</vt:lpstr>
      <vt:lpstr>2.3.2 Regeln für Aufstieg und Versetzung</vt:lpstr>
      <vt:lpstr>2.3.2 Regeln für Aufstieg und Versetzung</vt:lpstr>
      <vt:lpstr>2.3.2 Regeln für Aufstieg und Versetzung</vt:lpstr>
      <vt:lpstr>2.3.3  Die LiV kennt wesentliche Inhalte zur Bewertung von Leistung.</vt:lpstr>
      <vt:lpstr>2.3.3 Leistungsbewertung gem. GemVO  (in Ergänzung zu KE 6 schulartübergreifend)</vt:lpstr>
      <vt:lpstr>Übertragungsskala</vt:lpstr>
      <vt:lpstr>Exkurs: Kontingentstundentafel</vt:lpstr>
      <vt:lpstr>2.3.4 Die LiV kann die wesentlichen Abläufe der Abschlussprüfungen erläutern.</vt:lpstr>
      <vt:lpstr>2.3.4 Abschlussprüfungen (GemVO §§10ff.)</vt:lpstr>
      <vt:lpstr>2.3.4 Abschlussprüfungen - Projektarbeit</vt:lpstr>
      <vt:lpstr>2.3.4 Abschlussprüfungen – schriftliche Prüfung</vt:lpstr>
      <vt:lpstr>2.3.4 Abschlussprüfungen – mündliche Prüfung</vt:lpstr>
      <vt:lpstr>2.3.4 Abschlussprüfungen – Festlegung der Noten</vt:lpstr>
      <vt:lpstr>2.3.4 Abschlussprüfungen – Krankheit, Täuschungen, Störungen</vt:lpstr>
      <vt:lpstr>2.3.4 Abschlussprüfungen – Festlegung Endnote</vt:lpstr>
      <vt:lpstr>2.3.4 Abschlussprüfungen – Berechtigungen</vt:lpstr>
      <vt:lpstr>Fallbeispiele</vt:lpstr>
      <vt:lpstr>2.3.5  Die LiV ist mit zentralen Strukturanfor- derungen und -bedingungen der gymnasialen Oberstufe vertraut.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2.3.6  Die LiV kann die wesentlichen Abläufe der Abiturprüfung erläutern.  </vt:lpstr>
      <vt:lpstr>2.3.6 Zulassung</vt:lpstr>
      <vt:lpstr>2.3.6 Zulassung</vt:lpstr>
      <vt:lpstr>2.3.6 Abiturprüfungsfächer</vt:lpstr>
      <vt:lpstr>2.3.6 Schriftliche Prüfung</vt:lpstr>
      <vt:lpstr>2.3.6 Schriftliche Prüfung</vt:lpstr>
      <vt:lpstr>2.3.6 EXTRA: Bewertung</vt:lpstr>
      <vt:lpstr>2.3.6 EXTRA: Bewertung</vt:lpstr>
      <vt:lpstr>2.3.6 Mündliche Prüfung</vt:lpstr>
      <vt:lpstr>2.3.6 Mündliche Prüfung</vt:lpstr>
      <vt:lpstr>2.3.6 EXTRA: Präsentationsprüfung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Thomas Schultalbers</cp:lastModifiedBy>
  <cp:revision>250</cp:revision>
  <dcterms:created xsi:type="dcterms:W3CDTF">2015-10-10T11:15:27Z</dcterms:created>
  <dcterms:modified xsi:type="dcterms:W3CDTF">2025-12-16T20:14:16Z</dcterms:modified>
</cp:coreProperties>
</file>