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3" r:id="rId5"/>
    <p:sldId id="264" r:id="rId6"/>
    <p:sldId id="265" r:id="rId7"/>
    <p:sldId id="261" r:id="rId8"/>
    <p:sldId id="266" r:id="rId9"/>
    <p:sldId id="267" r:id="rId10"/>
    <p:sldId id="269" r:id="rId11"/>
    <p:sldId id="268" r:id="rId12"/>
    <p:sldId id="270" r:id="rId13"/>
    <p:sldId id="262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2" y="3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9359-796A-42A1-983C-9C428D6E676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D8040-4609-48AB-BED4-64783C3FAC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90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14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20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336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30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86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14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77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14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17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55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640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8040-4609-48AB-BED4-64783C3FACB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4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6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60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9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31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09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35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0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58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9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64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07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F756-9113-4832-9ED6-16FABE5FB329}" type="datetimeFigureOut">
              <a:rPr lang="de-DE" smtClean="0"/>
              <a:t>09.11.2025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250F-1EDD-4228-86A1-460FCF253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0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-7557" y="0"/>
            <a:ext cx="9159907" cy="6102449"/>
            <a:chOff x="-7557" y="0"/>
            <a:chExt cx="9159907" cy="6102449"/>
          </a:xfrm>
        </p:grpSpPr>
        <p:sp>
          <p:nvSpPr>
            <p:cNvPr id="7" name="Freihandform 6"/>
            <p:cNvSpPr>
              <a:spLocks noChangeAspect="1"/>
            </p:cNvSpPr>
            <p:nvPr/>
          </p:nvSpPr>
          <p:spPr>
            <a:xfrm>
              <a:off x="-7557" y="0"/>
              <a:ext cx="9159907" cy="587180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5445224"/>
              <a:ext cx="2045970" cy="657225"/>
            </a:xfrm>
            <a:prstGeom prst="rect">
              <a:avLst/>
            </a:prstGeom>
          </p:spPr>
        </p:pic>
      </p:grpSp>
      <p:sp>
        <p:nvSpPr>
          <p:cNvPr id="10" name="Textfeld 9"/>
          <p:cNvSpPr txBox="1"/>
          <p:nvPr/>
        </p:nvSpPr>
        <p:spPr>
          <a:xfrm>
            <a:off x="365790" y="1591052"/>
            <a:ext cx="87427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Kompetenzbereiche in den Fachanforderungen Geographie</a:t>
            </a:r>
          </a:p>
          <a:p>
            <a:endParaRPr lang="de-DE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Sekundarstufe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6493552"/>
            <a:ext cx="2937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190828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Basiskonzepte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E6219FF-B81C-4706-B4A4-86FD1AF53F0D}"/>
              </a:ext>
            </a:extLst>
          </p:cNvPr>
          <p:cNvSpPr txBox="1"/>
          <p:nvPr/>
        </p:nvSpPr>
        <p:spPr>
          <a:xfrm>
            <a:off x="316874" y="20608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8B83C61-3A28-4D92-86B2-DEEA013D2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808"/>
            <a:ext cx="9144000" cy="4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7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Fachanforderungen Geographie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2DCC7C-B64F-412D-98FA-39DF68BA26FB}"/>
              </a:ext>
            </a:extLst>
          </p:cNvPr>
          <p:cNvSpPr txBox="1"/>
          <p:nvPr/>
        </p:nvSpPr>
        <p:spPr>
          <a:xfrm>
            <a:off x="316874" y="2060848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Alleinstellungsmerkmal</a:t>
            </a: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Fach Geographie: Räumliche Orientierung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Maxime</a:t>
            </a: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Wert der Nachhaltigkeit orientiert an der Raumverhaltenskompetenz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Geographie als </a:t>
            </a:r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Brückenfach</a:t>
            </a: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(Natur- und Gesellschaftswissenschaften)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Normative Handlungsausrichtung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Fokussetzung</a:t>
            </a: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 Leitlinien für LiV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9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79646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Räumliche Orientierung Geographie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3369FC-4595-48EC-8035-CB2090206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68" y="1323970"/>
            <a:ext cx="4577868" cy="55161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BEB6B2-8703-46A2-9B1D-88FAE9C98706}"/>
              </a:ext>
            </a:extLst>
          </p:cNvPr>
          <p:cNvSpPr txBox="1"/>
          <p:nvPr/>
        </p:nvSpPr>
        <p:spPr>
          <a:xfrm>
            <a:off x="4788024" y="184482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Eigener Kompetenzbereich</a:t>
            </a:r>
            <a:r>
              <a:rPr lang="de-DE" dirty="0"/>
              <a:t>: Räumliche Orientierungskompetenz aufgrund geographischer Fundierung und gesellschaftlicher Relevanz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66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 noChangeAspect="1"/>
          </p:cNvSpPr>
          <p:nvPr/>
        </p:nvSpPr>
        <p:spPr>
          <a:xfrm>
            <a:off x="-7557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224"/>
            <a:ext cx="2045970" cy="6572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65790" y="1591052"/>
            <a:ext cx="78066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Operatoren</a:t>
            </a:r>
          </a:p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Anforderungsbereiche</a:t>
            </a:r>
          </a:p>
        </p:txBody>
      </p:sp>
    </p:spTree>
    <p:extLst>
      <p:ext uri="{BB962C8B-B14F-4D97-AF65-F5344CB8AC3E}">
        <p14:creationId xmlns:p14="http://schemas.microsoft.com/office/powerpoint/2010/main" val="6259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79646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Operatoren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5C7516-A709-4A9D-8C47-043733F7E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1830"/>
            <a:ext cx="9144000" cy="36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79646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Operatoren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941324-9268-449A-961A-5DCC424E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89" y="1588767"/>
            <a:ext cx="6948264" cy="47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79646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Operatoren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42CA6D-5DD8-46EC-B0A6-1FD44FD7D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74339"/>
            <a:ext cx="8028384" cy="45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9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 noChangeAspect="1"/>
          </p:cNvSpPr>
          <p:nvPr/>
        </p:nvSpPr>
        <p:spPr>
          <a:xfrm>
            <a:off x="-7557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224"/>
            <a:ext cx="2045970" cy="6572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9512" y="489080"/>
            <a:ext cx="78066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</a:t>
            </a:r>
          </a:p>
          <a:p>
            <a:endParaRPr lang="de-DE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Kompetenzbereiche</a:t>
            </a: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Teilkompetenzen </a:t>
            </a: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Operatoren</a:t>
            </a:r>
          </a:p>
        </p:txBody>
      </p:sp>
    </p:spTree>
    <p:extLst>
      <p:ext uri="{BB962C8B-B14F-4D97-AF65-F5344CB8AC3E}">
        <p14:creationId xmlns:p14="http://schemas.microsoft.com/office/powerpoint/2010/main" val="282523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Kompetenzbereiche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D6B2EE-ECD8-43B3-846A-E4A185445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867833"/>
            <a:ext cx="5125165" cy="395342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E2DCC7C-B64F-412D-98FA-39DF68BA26FB}"/>
              </a:ext>
            </a:extLst>
          </p:cNvPr>
          <p:cNvSpPr txBox="1"/>
          <p:nvPr/>
        </p:nvSpPr>
        <p:spPr>
          <a:xfrm>
            <a:off x="316874" y="2060848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Kompetenzbereiche bauen aufeinander auf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Interdpendent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Fachwissen als Grundlage wird jedoch mit O,M,K,B verzahnt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1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3469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Teilkompetenzen (Beispiel)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2DCC7C-B64F-412D-98FA-39DF68BA26FB}"/>
              </a:ext>
            </a:extLst>
          </p:cNvPr>
          <p:cNvSpPr txBox="1"/>
          <p:nvPr/>
        </p:nvSpPr>
        <p:spPr>
          <a:xfrm>
            <a:off x="539552" y="1544373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Definition:</a:t>
            </a:r>
            <a:r>
              <a:rPr lang="de-DE" sz="2000" dirty="0"/>
              <a:t> Im Kompetenzbereich </a:t>
            </a:r>
            <a:r>
              <a:rPr lang="de-DE" sz="2000" b="1" dirty="0"/>
              <a:t>Fachwissen</a:t>
            </a:r>
            <a:r>
              <a:rPr lang="de-DE" sz="2000" dirty="0"/>
              <a:t> geht es um die systematische Erfassung von Räumen und ihren naturräumlichen wie humangeographischen Systemen sowie deren Wechselwirkungen.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Der Fokus liegt nicht nur auf isoliertem Sachwissen, sondern insbesondere auf </a:t>
            </a:r>
            <a:r>
              <a:rPr lang="de-DE" sz="2000" b="1" i="1" dirty="0"/>
              <a:t>Zusammenhängen</a:t>
            </a:r>
            <a:r>
              <a:rPr lang="de-DE" sz="2000" dirty="0"/>
              <a:t> (geographische Basiskonzepte: Struktur, Funktion, Prozess) und auf der Betrachtung von Mensch-Umwelt-Beziehungen (vgl. F4) – eine Basis für Bildung für nachhaltige Entwicklung.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F21044-D643-411A-AB6B-DD3C63BC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00" y="4158507"/>
            <a:ext cx="7268589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(Beispiel)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2DCC7C-B64F-412D-98FA-39DF68BA26FB}"/>
              </a:ext>
            </a:extLst>
          </p:cNvPr>
          <p:cNvSpPr txBox="1"/>
          <p:nvPr/>
        </p:nvSpPr>
        <p:spPr>
          <a:xfrm>
            <a:off x="425282" y="3713687"/>
            <a:ext cx="8467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Teilkompetenzen:</a:t>
            </a:r>
            <a:r>
              <a:rPr lang="de-DE" sz="2000" dirty="0"/>
              <a:t> F1–F5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F1: Erde als Planet beschreiben (Größe, Aufbau, Erdneigung)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F2: naturräumliche Systeme erfassen (Atmosphäre, Lithosphäre, Klima, Prozesse)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F3: humangeographische Räume (</a:t>
            </a:r>
            <a:r>
              <a:rPr lang="de-DE" sz="2000" dirty="0" err="1"/>
              <a:t>Siedlungs</a:t>
            </a:r>
            <a:r>
              <a:rPr lang="de-DE" sz="2000" dirty="0"/>
              <a:t>‑, Wirtschaftsstrukturen) beschreiben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F4: Wechselwirkungen Mensch‑Umwelt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F5: Selbstständige Raum‑Untersuchung (unter bestimmten Fragestellungen).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F21044-D643-411A-AB6B-DD3C63BC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9" y="1228635"/>
            <a:ext cx="7268589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(Beispiel)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F21044-D643-411A-AB6B-DD3C63BC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623" y="990266"/>
            <a:ext cx="5184576" cy="16036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7F42B1-F3A9-43E6-BA1E-7518B29EE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78" y="3284984"/>
            <a:ext cx="4979667" cy="217603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60D1025-560E-48CE-A7C4-8BC66A510D36}"/>
              </a:ext>
            </a:extLst>
          </p:cNvPr>
          <p:cNvSpPr/>
          <p:nvPr/>
        </p:nvSpPr>
        <p:spPr>
          <a:xfrm>
            <a:off x="4788024" y="1484783"/>
            <a:ext cx="792088" cy="322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810F13-58CB-40F3-858A-31A8BE566717}"/>
              </a:ext>
            </a:extLst>
          </p:cNvPr>
          <p:cNvSpPr/>
          <p:nvPr/>
        </p:nvSpPr>
        <p:spPr>
          <a:xfrm>
            <a:off x="192777" y="3284984"/>
            <a:ext cx="26365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89CBE8AC-56EC-47D2-8D9F-7117FB2B1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25113"/>
              </p:ext>
            </p:extLst>
          </p:nvPr>
        </p:nvGraphicFramePr>
        <p:xfrm>
          <a:off x="5155301" y="2780928"/>
          <a:ext cx="4186808" cy="2834640"/>
        </p:xfrm>
        <a:graphic>
          <a:graphicData uri="http://schemas.openxmlformats.org/drawingml/2006/table">
            <a:tbl>
              <a:tblPr/>
              <a:tblGrid>
                <a:gridCol w="2093404">
                  <a:extLst>
                    <a:ext uri="{9D8B030D-6E8A-4147-A177-3AD203B41FA5}">
                      <a16:colId xmlns:a16="http://schemas.microsoft.com/office/drawing/2014/main" val="4102788334"/>
                    </a:ext>
                  </a:extLst>
                </a:gridCol>
                <a:gridCol w="2093404">
                  <a:extLst>
                    <a:ext uri="{9D8B030D-6E8A-4147-A177-3AD203B41FA5}">
                      <a16:colId xmlns:a16="http://schemas.microsoft.com/office/drawing/2014/main" val="13155026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07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b="1"/>
                        <a:t>Ohne Markierung</a:t>
                      </a:r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/>
                        <a:t>Obligatorisch</a:t>
                      </a:r>
                      <a:r>
                        <a:rPr lang="de-DE"/>
                        <a:t> für ESA, MSA und ÜOS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99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b="1"/>
                        <a:t>Grau hinterlegt</a:t>
                      </a:r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Obligatorisch</a:t>
                      </a:r>
                      <a:r>
                        <a:rPr lang="de-DE" dirty="0"/>
                        <a:t> für MSA und ÜOS, </a:t>
                      </a:r>
                      <a:r>
                        <a:rPr lang="de-DE" b="1" dirty="0"/>
                        <a:t>fakultativ</a:t>
                      </a:r>
                      <a:r>
                        <a:rPr lang="de-DE" dirty="0"/>
                        <a:t> für ESA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419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b="1"/>
                        <a:t>Grau hinterlegt + schwarz fett</a:t>
                      </a:r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Obligatorisch</a:t>
                      </a:r>
                      <a:r>
                        <a:rPr lang="de-DE" dirty="0"/>
                        <a:t> für ÜOS, </a:t>
                      </a:r>
                      <a:r>
                        <a:rPr lang="de-DE" b="1" dirty="0"/>
                        <a:t>fakultativ</a:t>
                      </a:r>
                      <a:r>
                        <a:rPr lang="de-DE" dirty="0"/>
                        <a:t> für ESA und MSA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9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2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Zwischenfazit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863" y="1412776"/>
            <a:ext cx="51718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klare Vorgaben für Kompetenzen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3B5A31-9BB0-43FA-92E1-BEDF4D62D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54373"/>
            <a:ext cx="8784976" cy="26107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64005F-1178-4F4D-B9B1-1DF613D04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2776"/>
            <a:ext cx="9144000" cy="51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E6219FF-B81C-4706-B4A4-86FD1AF53F0D}"/>
              </a:ext>
            </a:extLst>
          </p:cNvPr>
          <p:cNvSpPr txBox="1"/>
          <p:nvPr/>
        </p:nvSpPr>
        <p:spPr>
          <a:xfrm>
            <a:off x="316874" y="20608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F3CA73-D80E-4313-84C3-B8E0DCCD4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816"/>
            <a:ext cx="9144000" cy="4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476672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Leitlinien</a:t>
            </a: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E6219FF-B81C-4706-B4A4-86FD1AF53F0D}"/>
              </a:ext>
            </a:extLst>
          </p:cNvPr>
          <p:cNvSpPr txBox="1"/>
          <p:nvPr/>
        </p:nvSpPr>
        <p:spPr>
          <a:xfrm>
            <a:off x="316874" y="20608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86BFE4-AF56-415F-816C-87049194C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4" y="1772816"/>
            <a:ext cx="3033657" cy="41184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666791-F326-4725-B163-0DAEFB54A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791" y="1729988"/>
            <a:ext cx="2276793" cy="15337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3C7CDC4-DF18-42AD-BC30-954F87FA8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1749774"/>
            <a:ext cx="2612456" cy="192722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E691D7A-80CB-483C-AAAA-017F39944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153" y="3676996"/>
            <a:ext cx="2418068" cy="13630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56FADB4-F750-4342-9272-F80D1469E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826" y="4347706"/>
            <a:ext cx="2473203" cy="18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09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Bildschirmpräsentation (4:3)</PresentationFormat>
  <Paragraphs>87</Paragraphs>
  <Slides>16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Wyluda, Andre (IQSH)</dc:creator>
  <cp:lastModifiedBy>Martin Müller</cp:lastModifiedBy>
  <cp:revision>23</cp:revision>
  <dcterms:created xsi:type="dcterms:W3CDTF">2015-01-09T11:18:35Z</dcterms:created>
  <dcterms:modified xsi:type="dcterms:W3CDTF">2025-11-09T14:49:19Z</dcterms:modified>
</cp:coreProperties>
</file>