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7"/>
  </p:notesMasterIdLst>
  <p:handoutMasterIdLst>
    <p:handoutMasterId r:id="rId18"/>
  </p:handoutMasterIdLst>
  <p:sldIdLst>
    <p:sldId id="278" r:id="rId2"/>
    <p:sldId id="665" r:id="rId3"/>
    <p:sldId id="475" r:id="rId4"/>
    <p:sldId id="449" r:id="rId5"/>
    <p:sldId id="663" r:id="rId6"/>
    <p:sldId id="664" r:id="rId7"/>
    <p:sldId id="667" r:id="rId8"/>
    <p:sldId id="668" r:id="rId9"/>
    <p:sldId id="669" r:id="rId10"/>
    <p:sldId id="432" r:id="rId11"/>
    <p:sldId id="670" r:id="rId12"/>
    <p:sldId id="671" r:id="rId13"/>
    <p:sldId id="672" r:id="rId14"/>
    <p:sldId id="674" r:id="rId15"/>
    <p:sldId id="67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us Burgdorf" initials="MB" lastIdx="1" clrIdx="0">
    <p:extLst>
      <p:ext uri="{19B8F6BF-5375-455C-9EA6-DF929625EA0E}">
        <p15:presenceInfo xmlns:p15="http://schemas.microsoft.com/office/powerpoint/2012/main" userId="b634f24bcfd1e59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BCE"/>
    <a:srgbClr val="CCE9F2"/>
    <a:srgbClr val="45A8D9"/>
    <a:srgbClr val="A4ADB6"/>
    <a:srgbClr val="BBB2AB"/>
    <a:srgbClr val="008CCF"/>
    <a:srgbClr val="006DA2"/>
    <a:srgbClr val="3AB7D5"/>
    <a:srgbClr val="405B8A"/>
    <a:srgbClr val="7482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28" autoAdjust="0"/>
    <p:restoredTop sz="77041" autoAdjust="0"/>
  </p:normalViewPr>
  <p:slideViewPr>
    <p:cSldViewPr snapToGrid="0" showGuides="1">
      <p:cViewPr varScale="1">
        <p:scale>
          <a:sx n="77" d="100"/>
          <a:sy n="77" d="100"/>
        </p:scale>
        <p:origin x="108" y="29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220" d="100"/>
          <a:sy n="220" d="100"/>
        </p:scale>
        <p:origin x="870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1E39DACF-DC96-EE4F-9EFB-64DA936FA1E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BD46B333-5E98-8749-80C6-C64212F852C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BF8DEC-A391-F745-9478-28F69784C882}" type="datetimeFigureOut">
              <a:rPr lang="de-DE" smtClean="0"/>
              <a:t>01.10.2025</a:t>
            </a:fld>
            <a:endParaRPr lang="de-DE"/>
          </a:p>
        </p:txBody>
      </p:sp>
      <p:sp>
        <p:nvSpPr>
          <p:cNvPr id="4" name="Fußzeilenplatzhalter 3">
            <a:extLst>
              <a:ext uri="{FF2B5EF4-FFF2-40B4-BE49-F238E27FC236}">
                <a16:creationId xmlns:a16="http://schemas.microsoft.com/office/drawing/2014/main" id="{B95191B3-BB88-D645-887D-D17D35DA40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A0D778C0-5900-B64B-AC1A-91925D10DE6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A17EDD-61BB-C042-B23B-608BA27B61B1}" type="slidenum">
              <a:rPr lang="de-DE" smtClean="0"/>
              <a:t>‹Nr.›</a:t>
            </a:fld>
            <a:endParaRPr lang="de-DE"/>
          </a:p>
        </p:txBody>
      </p:sp>
    </p:spTree>
    <p:extLst>
      <p:ext uri="{BB962C8B-B14F-4D97-AF65-F5344CB8AC3E}">
        <p14:creationId xmlns:p14="http://schemas.microsoft.com/office/powerpoint/2010/main" val="3324156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F3CE6E-2B66-4BBF-AA5F-C610821FA37B}" type="datetimeFigureOut">
              <a:rPr lang="de-DE" smtClean="0"/>
              <a:t>01.10.2025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61B259-718E-41BC-9A97-1627054B1256}" type="slidenum">
              <a:rPr lang="de-DE" smtClean="0"/>
              <a:t>‹Nr.›</a:t>
            </a:fld>
            <a:endParaRPr lang="de-DE"/>
          </a:p>
        </p:txBody>
      </p:sp>
    </p:spTree>
    <p:extLst>
      <p:ext uri="{BB962C8B-B14F-4D97-AF65-F5344CB8AC3E}">
        <p14:creationId xmlns:p14="http://schemas.microsoft.com/office/powerpoint/2010/main" val="998773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lvl="0" indent="-342900">
              <a:lnSpc>
                <a:spcPct val="150000"/>
              </a:lnSpc>
              <a:spcAft>
                <a:spcPts val="0"/>
              </a:spcAft>
              <a:buFont typeface="Symbol" panose="05050102010706020507" pitchFamily="18" charset="2"/>
              <a:buChar char=""/>
            </a:pPr>
            <a:r>
              <a:rPr lang="de-DE" sz="1200" dirty="0">
                <a:latin typeface="Calibri" panose="020F0502020204030204" pitchFamily="34" charset="0"/>
                <a:ea typeface="Calibri" panose="020F0502020204030204" pitchFamily="34" charset="0"/>
                <a:cs typeface="Times New Roman" panose="02020603050405020304" pitchFamily="18" charset="0"/>
              </a:rPr>
              <a:t>Ausbildungsveranstaltungen</a:t>
            </a:r>
          </a:p>
          <a:p>
            <a:pPr marL="342900" lvl="0" indent="-342900">
              <a:lnSpc>
                <a:spcPct val="150000"/>
              </a:lnSpc>
              <a:spcAft>
                <a:spcPts val="0"/>
              </a:spcAft>
              <a:buFont typeface="Symbol" panose="05050102010706020507" pitchFamily="18" charset="2"/>
              <a:buChar char=""/>
            </a:pPr>
            <a:r>
              <a:rPr lang="de-DE" sz="1200" dirty="0">
                <a:effectLst/>
                <a:latin typeface="Calibri" panose="020F0502020204030204" pitchFamily="34" charset="0"/>
                <a:ea typeface="Calibri" panose="020F0502020204030204" pitchFamily="34" charset="0"/>
                <a:cs typeface="Times New Roman" panose="02020603050405020304" pitchFamily="18" charset="0"/>
              </a:rPr>
              <a:t>Ausbildungsberatun</a:t>
            </a:r>
            <a:r>
              <a:rPr lang="de-DE" sz="1200" dirty="0">
                <a:latin typeface="Calibri" panose="020F0502020204030204" pitchFamily="34" charset="0"/>
                <a:ea typeface="Calibri" panose="020F0502020204030204" pitchFamily="34" charset="0"/>
                <a:cs typeface="Times New Roman" panose="02020603050405020304" pitchFamily="18" charset="0"/>
              </a:rPr>
              <a:t>gen</a:t>
            </a:r>
          </a:p>
          <a:p>
            <a:pPr marL="342900" lvl="0" indent="-342900">
              <a:lnSpc>
                <a:spcPct val="150000"/>
              </a:lnSpc>
              <a:spcAft>
                <a:spcPts val="0"/>
              </a:spcAft>
              <a:buFont typeface="Symbol" panose="05050102010706020507" pitchFamily="18" charset="2"/>
              <a:buChar char=""/>
            </a:pPr>
            <a:r>
              <a:rPr lang="de-DE" sz="1200" dirty="0">
                <a:effectLst/>
                <a:latin typeface="Calibri" panose="020F0502020204030204" pitchFamily="34" charset="0"/>
                <a:ea typeface="Calibri" panose="020F0502020204030204" pitchFamily="34" charset="0"/>
                <a:cs typeface="Times New Roman" panose="02020603050405020304" pitchFamily="18" charset="0"/>
              </a:rPr>
              <a:t>Hausarbeit</a:t>
            </a:r>
          </a:p>
          <a:p>
            <a:pPr marL="342900" lvl="0" indent="-342900">
              <a:lnSpc>
                <a:spcPct val="150000"/>
              </a:lnSpc>
              <a:spcAft>
                <a:spcPts val="0"/>
              </a:spcAft>
              <a:buFont typeface="Symbol" panose="05050102010706020507" pitchFamily="18" charset="2"/>
              <a:buChar char=""/>
            </a:pPr>
            <a:r>
              <a:rPr lang="de-DE" sz="1200" dirty="0">
                <a:latin typeface="Calibri" panose="020F0502020204030204" pitchFamily="34" charset="0"/>
                <a:ea typeface="Calibri" panose="020F0502020204030204" pitchFamily="34" charset="0"/>
                <a:cs typeface="Times New Roman" panose="02020603050405020304" pitchFamily="18" charset="0"/>
              </a:rPr>
              <a:t>…</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
        <p:nvSpPr>
          <p:cNvPr id="4" name="Foliennummernplatzhalter 3"/>
          <p:cNvSpPr>
            <a:spLocks noGrp="1"/>
          </p:cNvSpPr>
          <p:nvPr>
            <p:ph type="sldNum" sz="quarter" idx="5"/>
          </p:nvPr>
        </p:nvSpPr>
        <p:spPr/>
        <p:txBody>
          <a:bodyPr/>
          <a:lstStyle/>
          <a:p>
            <a:fld id="{8E61B259-718E-41BC-9A97-1627054B1256}" type="slidenum">
              <a:rPr lang="de-DE" smtClean="0"/>
              <a:t>1</a:t>
            </a:fld>
            <a:endParaRPr lang="de-DE"/>
          </a:p>
        </p:txBody>
      </p:sp>
    </p:spTree>
    <p:extLst>
      <p:ext uri="{BB962C8B-B14F-4D97-AF65-F5344CB8AC3E}">
        <p14:creationId xmlns:p14="http://schemas.microsoft.com/office/powerpoint/2010/main" val="2481516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7D6BA-37C6-8788-E0B9-334CC52D8F4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4B5F716-367B-AFA9-FA20-BC9E2755F14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B957E70-A850-0AF4-4C76-63748325BCA7}"/>
              </a:ext>
            </a:extLst>
          </p:cNvPr>
          <p:cNvSpPr>
            <a:spLocks noGrp="1"/>
          </p:cNvSpPr>
          <p:nvPr>
            <p:ph type="body" idx="1"/>
          </p:nvPr>
        </p:nvSpPr>
        <p:spPr/>
        <p:txBody>
          <a:bodyPr/>
          <a:lstStyle/>
          <a:p>
            <a:r>
              <a:rPr lang="de-DE" b="1" dirty="0"/>
              <a:t>Hier könnte z.B. zu den einzelnen Anforderungsbereichen ein Auftrag zur Verknüpfung der Operatoren mit den Kompetenzbereichen eingebaut werden. Auch mit der Frage verknüpft, welche Operatoren mit realistischen Kompetenzerwartungen für die eigenen </a:t>
            </a:r>
            <a:r>
              <a:rPr lang="de-DE" b="1" dirty="0" err="1"/>
              <a:t>SuS</a:t>
            </a:r>
            <a:r>
              <a:rPr lang="de-DE" b="1" dirty="0"/>
              <a:t> verknüpft sind und wie diese differenziert bedient werden können. </a:t>
            </a:r>
          </a:p>
        </p:txBody>
      </p:sp>
      <p:sp>
        <p:nvSpPr>
          <p:cNvPr id="4" name="Foliennummernplatzhalter 3">
            <a:extLst>
              <a:ext uri="{FF2B5EF4-FFF2-40B4-BE49-F238E27FC236}">
                <a16:creationId xmlns:a16="http://schemas.microsoft.com/office/drawing/2014/main" id="{637A1F1D-40E9-6D90-F504-1E845FF84DF2}"/>
              </a:ext>
            </a:extLst>
          </p:cNvPr>
          <p:cNvSpPr>
            <a:spLocks noGrp="1"/>
          </p:cNvSpPr>
          <p:nvPr>
            <p:ph type="sldNum" sz="quarter" idx="10"/>
          </p:nvPr>
        </p:nvSpPr>
        <p:spPr/>
        <p:txBody>
          <a:bodyPr/>
          <a:lstStyle/>
          <a:p>
            <a:fld id="{8E61B259-718E-41BC-9A97-1627054B1256}" type="slidenum">
              <a:rPr lang="de-DE" smtClean="0"/>
              <a:t>11</a:t>
            </a:fld>
            <a:endParaRPr lang="de-DE"/>
          </a:p>
        </p:txBody>
      </p:sp>
    </p:spTree>
    <p:extLst>
      <p:ext uri="{BB962C8B-B14F-4D97-AF65-F5344CB8AC3E}">
        <p14:creationId xmlns:p14="http://schemas.microsoft.com/office/powerpoint/2010/main" val="3625229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2F8F7F-B116-1FB7-2519-4ED6FFF69C2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FA85DC6-4C9D-3CA8-2B3A-649789C6393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6C28141-3810-FD51-C4B5-25663FCC3A23}"/>
              </a:ext>
            </a:extLst>
          </p:cNvPr>
          <p:cNvSpPr>
            <a:spLocks noGrp="1"/>
          </p:cNvSpPr>
          <p:nvPr>
            <p:ph type="body" idx="1"/>
          </p:nvPr>
        </p:nvSpPr>
        <p:spPr/>
        <p:txBody>
          <a:bodyPr/>
          <a:lstStyle/>
          <a:p>
            <a:r>
              <a:rPr lang="de-DE" b="1" dirty="0"/>
              <a:t>Hier könnte z.B. zu den einzelnen Anforderungsbereichen ein Auftrag zur Verknüpfung der Operatoren mit den Kompetenzbereichen eingebaut werden. Auch mit der Frage verknüpft, welche Operatoren mit realistischen Kompetenzerwartungen für die eigenen </a:t>
            </a:r>
            <a:r>
              <a:rPr lang="de-DE" b="1" dirty="0" err="1"/>
              <a:t>SuS</a:t>
            </a:r>
            <a:r>
              <a:rPr lang="de-DE" b="1" dirty="0"/>
              <a:t> verknüpft sind und wie diese differenziert bedient werden können. </a:t>
            </a:r>
          </a:p>
        </p:txBody>
      </p:sp>
      <p:sp>
        <p:nvSpPr>
          <p:cNvPr id="4" name="Foliennummernplatzhalter 3">
            <a:extLst>
              <a:ext uri="{FF2B5EF4-FFF2-40B4-BE49-F238E27FC236}">
                <a16:creationId xmlns:a16="http://schemas.microsoft.com/office/drawing/2014/main" id="{7966BAA9-5338-C09E-E0C5-8AD95974E099}"/>
              </a:ext>
            </a:extLst>
          </p:cNvPr>
          <p:cNvSpPr>
            <a:spLocks noGrp="1"/>
          </p:cNvSpPr>
          <p:nvPr>
            <p:ph type="sldNum" sz="quarter" idx="10"/>
          </p:nvPr>
        </p:nvSpPr>
        <p:spPr/>
        <p:txBody>
          <a:bodyPr/>
          <a:lstStyle/>
          <a:p>
            <a:fld id="{8E61B259-718E-41BC-9A97-1627054B1256}" type="slidenum">
              <a:rPr lang="de-DE" smtClean="0"/>
              <a:t>12</a:t>
            </a:fld>
            <a:endParaRPr lang="de-DE"/>
          </a:p>
        </p:txBody>
      </p:sp>
    </p:spTree>
    <p:extLst>
      <p:ext uri="{BB962C8B-B14F-4D97-AF65-F5344CB8AC3E}">
        <p14:creationId xmlns:p14="http://schemas.microsoft.com/office/powerpoint/2010/main" val="3751378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970EB-711A-C5EE-5E97-037CD5C1C78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EDB2A24-7EB4-99FC-22DF-A74E4FE3655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EBAA98B-D7BE-73CC-F87E-DD83C738C9BC}"/>
              </a:ext>
            </a:extLst>
          </p:cNvPr>
          <p:cNvSpPr>
            <a:spLocks noGrp="1"/>
          </p:cNvSpPr>
          <p:nvPr>
            <p:ph type="body" idx="1"/>
          </p:nvPr>
        </p:nvSpPr>
        <p:spPr/>
        <p:txBody>
          <a:bodyPr/>
          <a:lstStyle/>
          <a:p>
            <a:r>
              <a:rPr lang="de-DE" b="1" dirty="0"/>
              <a:t>Hier könnte z.B. zu den einzelnen Anforderungsbereichen ein Auftrag zur Verknüpfung der Operatoren mit den Kompetenzbereichen eingebaut werden. Auch mit der Frage verknüpft, welche Operatoren mit realistischen Kompetenzerwartungen für die eigenen </a:t>
            </a:r>
            <a:r>
              <a:rPr lang="de-DE" b="1" dirty="0" err="1"/>
              <a:t>SuS</a:t>
            </a:r>
            <a:r>
              <a:rPr lang="de-DE" b="1" dirty="0"/>
              <a:t> verknüpft sind und wie diese differenziert bedient werden können. </a:t>
            </a:r>
          </a:p>
        </p:txBody>
      </p:sp>
      <p:sp>
        <p:nvSpPr>
          <p:cNvPr id="4" name="Foliennummernplatzhalter 3">
            <a:extLst>
              <a:ext uri="{FF2B5EF4-FFF2-40B4-BE49-F238E27FC236}">
                <a16:creationId xmlns:a16="http://schemas.microsoft.com/office/drawing/2014/main" id="{3488BF56-39D3-33DA-E370-E926C54F993A}"/>
              </a:ext>
            </a:extLst>
          </p:cNvPr>
          <p:cNvSpPr>
            <a:spLocks noGrp="1"/>
          </p:cNvSpPr>
          <p:nvPr>
            <p:ph type="sldNum" sz="quarter" idx="10"/>
          </p:nvPr>
        </p:nvSpPr>
        <p:spPr/>
        <p:txBody>
          <a:bodyPr/>
          <a:lstStyle/>
          <a:p>
            <a:fld id="{8E61B259-718E-41BC-9A97-1627054B1256}" type="slidenum">
              <a:rPr lang="de-DE" smtClean="0"/>
              <a:t>13</a:t>
            </a:fld>
            <a:endParaRPr lang="de-DE"/>
          </a:p>
        </p:txBody>
      </p:sp>
    </p:spTree>
    <p:extLst>
      <p:ext uri="{BB962C8B-B14F-4D97-AF65-F5344CB8AC3E}">
        <p14:creationId xmlns:p14="http://schemas.microsoft.com/office/powerpoint/2010/main" val="16919076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6CBD06-52CF-F44B-259C-66E008D7B68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D89CB77-113D-128C-58D5-8BB2612372E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D25AEF2-9FEB-9832-9584-27B347841930}"/>
              </a:ext>
            </a:extLst>
          </p:cNvPr>
          <p:cNvSpPr>
            <a:spLocks noGrp="1"/>
          </p:cNvSpPr>
          <p:nvPr>
            <p:ph type="body" idx="1"/>
          </p:nvPr>
        </p:nvSpPr>
        <p:spPr/>
        <p:txBody>
          <a:bodyPr/>
          <a:lstStyle/>
          <a:p>
            <a:r>
              <a:rPr lang="de-DE" b="1" dirty="0"/>
              <a:t>Hier könnte z.B. zu den einzelnen Anforderungsbereichen ein Auftrag zur Verknüpfung der Operatoren mit den Kompetenzbereichen eingebaut werden. Auch mit der Frage verknüpft, welche Operatoren mit realistischen Kompetenzerwartungen für die eigenen </a:t>
            </a:r>
            <a:r>
              <a:rPr lang="de-DE" b="1" dirty="0" err="1"/>
              <a:t>SuS</a:t>
            </a:r>
            <a:r>
              <a:rPr lang="de-DE" b="1" dirty="0"/>
              <a:t> verknüpft sind und wie diese differenziert bedient werden können. </a:t>
            </a:r>
          </a:p>
        </p:txBody>
      </p:sp>
      <p:sp>
        <p:nvSpPr>
          <p:cNvPr id="4" name="Foliennummernplatzhalter 3">
            <a:extLst>
              <a:ext uri="{FF2B5EF4-FFF2-40B4-BE49-F238E27FC236}">
                <a16:creationId xmlns:a16="http://schemas.microsoft.com/office/drawing/2014/main" id="{3D1BD20C-2AD7-FD7F-E61C-D138EE778DA6}"/>
              </a:ext>
            </a:extLst>
          </p:cNvPr>
          <p:cNvSpPr>
            <a:spLocks noGrp="1"/>
          </p:cNvSpPr>
          <p:nvPr>
            <p:ph type="sldNum" sz="quarter" idx="10"/>
          </p:nvPr>
        </p:nvSpPr>
        <p:spPr/>
        <p:txBody>
          <a:bodyPr/>
          <a:lstStyle/>
          <a:p>
            <a:fld id="{8E61B259-718E-41BC-9A97-1627054B1256}" type="slidenum">
              <a:rPr lang="de-DE" smtClean="0"/>
              <a:t>15</a:t>
            </a:fld>
            <a:endParaRPr lang="de-DE"/>
          </a:p>
        </p:txBody>
      </p:sp>
    </p:spTree>
    <p:extLst>
      <p:ext uri="{BB962C8B-B14F-4D97-AF65-F5344CB8AC3E}">
        <p14:creationId xmlns:p14="http://schemas.microsoft.com/office/powerpoint/2010/main" val="67570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A72AF-F816-33B2-E1FF-4E9013CC927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3245BDE-DFA4-469A-98AA-AE6A59EE6F0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7F46DAD-140E-03B2-4D45-7377F6BB9B9F}"/>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0FFFB62E-F70D-B232-37C1-2589F3EC3BA0}"/>
              </a:ext>
            </a:extLst>
          </p:cNvPr>
          <p:cNvSpPr>
            <a:spLocks noGrp="1"/>
          </p:cNvSpPr>
          <p:nvPr>
            <p:ph type="sldNum" sz="quarter" idx="10"/>
          </p:nvPr>
        </p:nvSpPr>
        <p:spPr/>
        <p:txBody>
          <a:bodyPr/>
          <a:lstStyle/>
          <a:p>
            <a:fld id="{8E61B259-718E-41BC-9A97-1627054B1256}" type="slidenum">
              <a:rPr lang="de-DE" smtClean="0"/>
              <a:t>2</a:t>
            </a:fld>
            <a:endParaRPr lang="de-DE"/>
          </a:p>
        </p:txBody>
      </p:sp>
    </p:spTree>
    <p:extLst>
      <p:ext uri="{BB962C8B-B14F-4D97-AF65-F5344CB8AC3E}">
        <p14:creationId xmlns:p14="http://schemas.microsoft.com/office/powerpoint/2010/main" val="2798871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E61B259-718E-41BC-9A97-1627054B1256}" type="slidenum">
              <a:rPr lang="de-DE" smtClean="0"/>
              <a:t>3</a:t>
            </a:fld>
            <a:endParaRPr lang="de-DE"/>
          </a:p>
        </p:txBody>
      </p:sp>
    </p:spTree>
    <p:extLst>
      <p:ext uri="{BB962C8B-B14F-4D97-AF65-F5344CB8AC3E}">
        <p14:creationId xmlns:p14="http://schemas.microsoft.com/office/powerpoint/2010/main" val="2182315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E61B259-718E-41BC-9A97-1627054B1256}" type="slidenum">
              <a:rPr lang="de-DE" smtClean="0"/>
              <a:t>4</a:t>
            </a:fld>
            <a:endParaRPr lang="de-DE"/>
          </a:p>
        </p:txBody>
      </p:sp>
    </p:spTree>
    <p:extLst>
      <p:ext uri="{BB962C8B-B14F-4D97-AF65-F5344CB8AC3E}">
        <p14:creationId xmlns:p14="http://schemas.microsoft.com/office/powerpoint/2010/main" val="725208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62B763-7E52-B2E8-FE7F-92F781528A4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FB97C0B-A0FC-96AF-CBBF-5B2AA06EA4D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B28E601-9D4E-D9E0-FF60-242EBBC67B8B}"/>
              </a:ext>
            </a:extLst>
          </p:cNvPr>
          <p:cNvSpPr>
            <a:spLocks noGrp="1"/>
          </p:cNvSpPr>
          <p:nvPr>
            <p:ph type="body" idx="1"/>
          </p:nvPr>
        </p:nvSpPr>
        <p:spPr/>
        <p:txBody>
          <a:bodyPr/>
          <a:lstStyle/>
          <a:p>
            <a:r>
              <a:rPr lang="de-DE" sz="1200" b="0" i="0" u="none" strike="noStrike" kern="1200" baseline="0" dirty="0">
                <a:solidFill>
                  <a:schemeClr val="tx1"/>
                </a:solidFill>
                <a:latin typeface="+mn-lt"/>
                <a:ea typeface="+mn-ea"/>
                <a:cs typeface="+mn-cs"/>
              </a:rPr>
              <a:t>Die folgenden Kompetenzerwartungen sind </a:t>
            </a:r>
            <a:r>
              <a:rPr lang="de-DE" sz="1200" b="1" i="0" u="none" strike="noStrike" kern="1200" baseline="0" dirty="0">
                <a:solidFill>
                  <a:schemeClr val="tx1"/>
                </a:solidFill>
                <a:latin typeface="+mn-lt"/>
                <a:ea typeface="+mn-ea"/>
                <a:cs typeface="+mn-cs"/>
              </a:rPr>
              <a:t>für die</a:t>
            </a:r>
          </a:p>
          <a:p>
            <a:r>
              <a:rPr lang="de-DE" sz="1200" b="1" i="0" u="none" strike="noStrike" kern="1200" baseline="0" dirty="0">
                <a:solidFill>
                  <a:schemeClr val="tx1"/>
                </a:solidFill>
                <a:latin typeface="+mn-lt"/>
                <a:ea typeface="+mn-ea"/>
                <a:cs typeface="+mn-cs"/>
              </a:rPr>
              <a:t>Schülerinnen und Schüler, die den Übergang von</a:t>
            </a:r>
          </a:p>
          <a:p>
            <a:r>
              <a:rPr lang="de-DE" sz="1200" b="1" i="0" u="none" strike="noStrike" kern="1200" baseline="0" dirty="0">
                <a:solidFill>
                  <a:schemeClr val="tx1"/>
                </a:solidFill>
                <a:latin typeface="+mn-lt"/>
                <a:ea typeface="+mn-ea"/>
                <a:cs typeface="+mn-cs"/>
              </a:rPr>
              <a:t>der Sekundarstufe I zur Oberstufe absolvieren, im</a:t>
            </a:r>
          </a:p>
          <a:p>
            <a:r>
              <a:rPr lang="de-DE" sz="1200" b="1" i="0" u="none" strike="noStrike" kern="1200" baseline="0" dirty="0">
                <a:solidFill>
                  <a:schemeClr val="tx1"/>
                </a:solidFill>
                <a:latin typeface="+mn-lt"/>
                <a:ea typeface="+mn-ea"/>
                <a:cs typeface="+mn-cs"/>
              </a:rPr>
              <a:t>Sinne von Standards verbindlich. In unterschiedlichen</a:t>
            </a:r>
          </a:p>
          <a:p>
            <a:r>
              <a:rPr lang="de-DE" sz="1200" b="1" i="0" u="none" strike="noStrike" kern="1200" baseline="0" dirty="0">
                <a:solidFill>
                  <a:schemeClr val="tx1"/>
                </a:solidFill>
                <a:latin typeface="+mn-lt"/>
                <a:ea typeface="+mn-ea"/>
                <a:cs typeface="+mn-cs"/>
              </a:rPr>
              <a:t>Ausprägungen wie dem Komplexitätsgrad von</a:t>
            </a:r>
          </a:p>
          <a:p>
            <a:r>
              <a:rPr lang="de-DE" sz="1200" b="1" i="0" u="none" strike="noStrike" kern="1200" baseline="0" dirty="0">
                <a:solidFill>
                  <a:schemeClr val="tx1"/>
                </a:solidFill>
                <a:latin typeface="+mn-lt"/>
                <a:ea typeface="+mn-ea"/>
                <a:cs typeface="+mn-cs"/>
              </a:rPr>
              <a:t>Materialien und Aufgaben gilt diese Verbindlichkeit</a:t>
            </a:r>
          </a:p>
          <a:p>
            <a:r>
              <a:rPr lang="de-DE" sz="1200" b="1" i="0" u="none" strike="noStrike" kern="1200" baseline="0" dirty="0">
                <a:solidFill>
                  <a:schemeClr val="tx1"/>
                </a:solidFill>
                <a:latin typeface="+mn-lt"/>
                <a:ea typeface="+mn-ea"/>
                <a:cs typeface="+mn-cs"/>
              </a:rPr>
              <a:t>auch für die Schülerinnen und Schüler, die den</a:t>
            </a:r>
          </a:p>
          <a:p>
            <a:r>
              <a:rPr lang="de-DE" sz="1200" b="1" i="0" u="none" strike="noStrike" kern="1200" baseline="0" dirty="0">
                <a:solidFill>
                  <a:schemeClr val="tx1"/>
                </a:solidFill>
                <a:latin typeface="+mn-lt"/>
                <a:ea typeface="+mn-ea"/>
                <a:cs typeface="+mn-cs"/>
              </a:rPr>
              <a:t>Ersten Allgemeinbildenden Schulabschluss oder den</a:t>
            </a:r>
          </a:p>
          <a:p>
            <a:r>
              <a:rPr lang="de-DE" sz="1200" b="1" i="0" u="none" strike="noStrike" kern="1200" baseline="0" dirty="0">
                <a:solidFill>
                  <a:schemeClr val="tx1"/>
                </a:solidFill>
                <a:latin typeface="+mn-lt"/>
                <a:ea typeface="+mn-ea"/>
                <a:cs typeface="+mn-cs"/>
              </a:rPr>
              <a:t>Mittleren Schulabschluss anstreben</a:t>
            </a:r>
            <a:r>
              <a:rPr lang="de-DE" sz="1200" b="0" i="0" u="none" strike="noStrike" kern="1200" baseline="0" dirty="0">
                <a:solidFill>
                  <a:schemeClr val="tx1"/>
                </a:solidFill>
                <a:latin typeface="+mn-lt"/>
                <a:ea typeface="+mn-ea"/>
                <a:cs typeface="+mn-cs"/>
              </a:rPr>
              <a:t>. Dabei bedürfen</a:t>
            </a:r>
          </a:p>
          <a:p>
            <a:r>
              <a:rPr lang="de-DE" sz="1200" b="0" i="0" u="none" strike="noStrike" kern="1200" baseline="0" dirty="0">
                <a:solidFill>
                  <a:schemeClr val="tx1"/>
                </a:solidFill>
                <a:latin typeface="+mn-lt"/>
                <a:ea typeface="+mn-ea"/>
                <a:cs typeface="+mn-cs"/>
              </a:rPr>
              <a:t>diese Schülerinnen und Schüler zur Erlangung der</a:t>
            </a:r>
          </a:p>
          <a:p>
            <a:r>
              <a:rPr lang="de-DE" sz="1200" b="0" i="0" u="none" strike="noStrike" kern="1200" baseline="0" dirty="0">
                <a:solidFill>
                  <a:schemeClr val="tx1"/>
                </a:solidFill>
                <a:latin typeface="+mn-lt"/>
                <a:ea typeface="+mn-ea"/>
                <a:cs typeface="+mn-cs"/>
              </a:rPr>
              <a:t>Kompetenzen </a:t>
            </a:r>
            <a:r>
              <a:rPr lang="de-DE" sz="1200" b="1" i="0" u="none" strike="noStrike" kern="1200" baseline="0" dirty="0">
                <a:solidFill>
                  <a:schemeClr val="tx1"/>
                </a:solidFill>
                <a:latin typeface="+mn-lt"/>
                <a:ea typeface="+mn-ea"/>
                <a:cs typeface="+mn-cs"/>
              </a:rPr>
              <a:t>besonderer individueller Hilfestellungen</a:t>
            </a:r>
          </a:p>
          <a:p>
            <a:r>
              <a:rPr lang="de-DE" sz="1200" b="1" i="0" u="none" strike="noStrike" kern="1200" baseline="0" dirty="0">
                <a:solidFill>
                  <a:schemeClr val="tx1"/>
                </a:solidFill>
                <a:latin typeface="+mn-lt"/>
                <a:ea typeface="+mn-ea"/>
                <a:cs typeface="+mn-cs"/>
              </a:rPr>
              <a:t>(Binnendifferenzierung).</a:t>
            </a:r>
            <a:endParaRPr lang="de-DE" b="1" dirty="0"/>
          </a:p>
        </p:txBody>
      </p:sp>
      <p:sp>
        <p:nvSpPr>
          <p:cNvPr id="4" name="Foliennummernplatzhalter 3">
            <a:extLst>
              <a:ext uri="{FF2B5EF4-FFF2-40B4-BE49-F238E27FC236}">
                <a16:creationId xmlns:a16="http://schemas.microsoft.com/office/drawing/2014/main" id="{1B07541E-FA56-A7AF-E005-AB8AA344719F}"/>
              </a:ext>
            </a:extLst>
          </p:cNvPr>
          <p:cNvSpPr>
            <a:spLocks noGrp="1"/>
          </p:cNvSpPr>
          <p:nvPr>
            <p:ph type="sldNum" sz="quarter" idx="10"/>
          </p:nvPr>
        </p:nvSpPr>
        <p:spPr/>
        <p:txBody>
          <a:bodyPr/>
          <a:lstStyle/>
          <a:p>
            <a:fld id="{8E61B259-718E-41BC-9A97-1627054B1256}" type="slidenum">
              <a:rPr lang="de-DE" smtClean="0"/>
              <a:t>5</a:t>
            </a:fld>
            <a:endParaRPr lang="de-DE"/>
          </a:p>
        </p:txBody>
      </p:sp>
    </p:spTree>
    <p:extLst>
      <p:ext uri="{BB962C8B-B14F-4D97-AF65-F5344CB8AC3E}">
        <p14:creationId xmlns:p14="http://schemas.microsoft.com/office/powerpoint/2010/main" val="2469644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F2EB9-B6A5-2CB9-7E19-CC9F3886950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B21F863-8122-8FA2-4297-64D9A5AEC29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527643F-FBD9-7DCE-24C4-C0F5ABD50F36}"/>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9F5502AA-0A60-8D3A-6DC3-7CE1CA292201}"/>
              </a:ext>
            </a:extLst>
          </p:cNvPr>
          <p:cNvSpPr>
            <a:spLocks noGrp="1"/>
          </p:cNvSpPr>
          <p:nvPr>
            <p:ph type="sldNum" sz="quarter" idx="10"/>
          </p:nvPr>
        </p:nvSpPr>
        <p:spPr/>
        <p:txBody>
          <a:bodyPr/>
          <a:lstStyle/>
          <a:p>
            <a:fld id="{8E61B259-718E-41BC-9A97-1627054B1256}" type="slidenum">
              <a:rPr lang="de-DE" smtClean="0"/>
              <a:t>6</a:t>
            </a:fld>
            <a:endParaRPr lang="de-DE"/>
          </a:p>
        </p:txBody>
      </p:sp>
    </p:spTree>
    <p:extLst>
      <p:ext uri="{BB962C8B-B14F-4D97-AF65-F5344CB8AC3E}">
        <p14:creationId xmlns:p14="http://schemas.microsoft.com/office/powerpoint/2010/main" val="2427202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01CDCF-87D9-29DD-8955-EEBB75CBE7A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D38258A-7093-18B3-D0B7-71DE1D749AB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4B471CF-27CD-AC7A-0194-CD62D8A3E3D9}"/>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80903B31-78BE-D166-D5AA-60D518054B53}"/>
              </a:ext>
            </a:extLst>
          </p:cNvPr>
          <p:cNvSpPr>
            <a:spLocks noGrp="1"/>
          </p:cNvSpPr>
          <p:nvPr>
            <p:ph type="sldNum" sz="quarter" idx="10"/>
          </p:nvPr>
        </p:nvSpPr>
        <p:spPr/>
        <p:txBody>
          <a:bodyPr/>
          <a:lstStyle/>
          <a:p>
            <a:fld id="{8E61B259-718E-41BC-9A97-1627054B1256}" type="slidenum">
              <a:rPr lang="de-DE" smtClean="0"/>
              <a:t>7</a:t>
            </a:fld>
            <a:endParaRPr lang="de-DE"/>
          </a:p>
        </p:txBody>
      </p:sp>
    </p:spTree>
    <p:extLst>
      <p:ext uri="{BB962C8B-B14F-4D97-AF65-F5344CB8AC3E}">
        <p14:creationId xmlns:p14="http://schemas.microsoft.com/office/powerpoint/2010/main" val="170774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6521C-17E0-6160-2C0B-EF2C61F1963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D1B73CD-A8FD-3364-0040-BA4EDB053DA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83E7736-B95C-5266-E462-7A044C9B7C63}"/>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37F43037-76A2-1873-BD4A-C5B5CC64657D}"/>
              </a:ext>
            </a:extLst>
          </p:cNvPr>
          <p:cNvSpPr>
            <a:spLocks noGrp="1"/>
          </p:cNvSpPr>
          <p:nvPr>
            <p:ph type="sldNum" sz="quarter" idx="10"/>
          </p:nvPr>
        </p:nvSpPr>
        <p:spPr/>
        <p:txBody>
          <a:bodyPr/>
          <a:lstStyle/>
          <a:p>
            <a:fld id="{8E61B259-718E-41BC-9A97-1627054B1256}" type="slidenum">
              <a:rPr lang="de-DE" smtClean="0"/>
              <a:t>8</a:t>
            </a:fld>
            <a:endParaRPr lang="de-DE"/>
          </a:p>
        </p:txBody>
      </p:sp>
    </p:spTree>
    <p:extLst>
      <p:ext uri="{BB962C8B-B14F-4D97-AF65-F5344CB8AC3E}">
        <p14:creationId xmlns:p14="http://schemas.microsoft.com/office/powerpoint/2010/main" val="3620112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294A2-B06C-C294-1955-85AE059AA51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CB33820-8A19-4687-0995-C012D6D18C2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C32CB7D-4026-C422-CD91-5A189BC383D0}"/>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A7EF26F9-578B-7FAD-B280-8BECCA670041}"/>
              </a:ext>
            </a:extLst>
          </p:cNvPr>
          <p:cNvSpPr>
            <a:spLocks noGrp="1"/>
          </p:cNvSpPr>
          <p:nvPr>
            <p:ph type="sldNum" sz="quarter" idx="10"/>
          </p:nvPr>
        </p:nvSpPr>
        <p:spPr/>
        <p:txBody>
          <a:bodyPr/>
          <a:lstStyle/>
          <a:p>
            <a:fld id="{8E61B259-718E-41BC-9A97-1627054B1256}" type="slidenum">
              <a:rPr lang="de-DE" smtClean="0"/>
              <a:t>9</a:t>
            </a:fld>
            <a:endParaRPr lang="de-DE"/>
          </a:p>
        </p:txBody>
      </p:sp>
    </p:spTree>
    <p:extLst>
      <p:ext uri="{BB962C8B-B14F-4D97-AF65-F5344CB8AC3E}">
        <p14:creationId xmlns:p14="http://schemas.microsoft.com/office/powerpoint/2010/main" val="1226044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Footer Placeholder 4">
            <a:extLst>
              <a:ext uri="{FF2B5EF4-FFF2-40B4-BE49-F238E27FC236}">
                <a16:creationId xmlns:a16="http://schemas.microsoft.com/office/drawing/2014/main" id="{2C1EE7A1-C67C-DA41-8E58-D3C1282508AA}"/>
              </a:ext>
            </a:extLst>
          </p:cNvPr>
          <p:cNvSpPr txBox="1">
            <a:spLocks/>
          </p:cNvSpPr>
          <p:nvPr userDrawn="1"/>
        </p:nvSpPr>
        <p:spPr>
          <a:xfrm>
            <a:off x="4038600" y="6356350"/>
            <a:ext cx="4114800" cy="365125"/>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de-DE" sz="1400" dirty="0"/>
          </a:p>
        </p:txBody>
      </p:sp>
      <p:sp>
        <p:nvSpPr>
          <p:cNvPr id="5" name="Textfeld 4">
            <a:extLst>
              <a:ext uri="{FF2B5EF4-FFF2-40B4-BE49-F238E27FC236}">
                <a16:creationId xmlns:a16="http://schemas.microsoft.com/office/drawing/2014/main" id="{9CBDDF5D-0FAA-5147-8494-5BBFC6C5A324}"/>
              </a:ext>
            </a:extLst>
          </p:cNvPr>
          <p:cNvSpPr txBox="1"/>
          <p:nvPr userDrawn="1"/>
        </p:nvSpPr>
        <p:spPr>
          <a:xfrm>
            <a:off x="365037" y="6385023"/>
            <a:ext cx="1141979" cy="307777"/>
          </a:xfrm>
          <a:prstGeom prst="rect">
            <a:avLst/>
          </a:prstGeom>
          <a:noFill/>
        </p:spPr>
        <p:txBody>
          <a:bodyPr wrap="none" rtlCol="0">
            <a:spAutoFit/>
          </a:bodyPr>
          <a:lstStyle/>
          <a:p>
            <a:r>
              <a:rPr lang="de-DE" sz="1400" dirty="0"/>
              <a:t>|   Folie </a:t>
            </a:r>
            <a:fld id="{EC13E67C-B1A7-4294-ABEC-8DF08CE8963E}" type="slidenum">
              <a:rPr lang="de-DE" sz="1400" smtClean="0"/>
              <a:t>‹Nr.›</a:t>
            </a:fld>
            <a:r>
              <a:rPr lang="de-DE" sz="1400" dirty="0"/>
              <a:t> </a:t>
            </a:r>
          </a:p>
        </p:txBody>
      </p:sp>
    </p:spTree>
    <p:extLst>
      <p:ext uri="{BB962C8B-B14F-4D97-AF65-F5344CB8AC3E}">
        <p14:creationId xmlns:p14="http://schemas.microsoft.com/office/powerpoint/2010/main" val="2967873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Zwischentitel">
    <p:spTree>
      <p:nvGrpSpPr>
        <p:cNvPr id="1" name=""/>
        <p:cNvGrpSpPr/>
        <p:nvPr/>
      </p:nvGrpSpPr>
      <p:grpSpPr>
        <a:xfrm>
          <a:off x="0" y="0"/>
          <a:ext cx="0" cy="0"/>
          <a:chOff x="0" y="0"/>
          <a:chExt cx="0" cy="0"/>
        </a:xfrm>
      </p:grpSpPr>
      <p:sp>
        <p:nvSpPr>
          <p:cNvPr id="7" name="Rechteck 6"/>
          <p:cNvSpPr/>
          <p:nvPr userDrawn="1"/>
        </p:nvSpPr>
        <p:spPr>
          <a:xfrm>
            <a:off x="0" y="1683803"/>
            <a:ext cx="12192000" cy="4348518"/>
          </a:xfrm>
          <a:prstGeom prst="rect">
            <a:avLst/>
          </a:pr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le 1"/>
          <p:cNvSpPr>
            <a:spLocks noGrp="1"/>
          </p:cNvSpPr>
          <p:nvPr>
            <p:ph type="title" hasCustomPrompt="1"/>
          </p:nvPr>
        </p:nvSpPr>
        <p:spPr>
          <a:xfrm>
            <a:off x="838200" y="2325565"/>
            <a:ext cx="10515600" cy="1722564"/>
          </a:xfrm>
          <a:prstGeom prst="rect">
            <a:avLst/>
          </a:prstGeom>
        </p:spPr>
        <p:txBody>
          <a:bodyPr anchor="ctr">
            <a:normAutofit/>
          </a:bodyPr>
          <a:lstStyle>
            <a:lvl1pPr>
              <a:defRPr sz="4800">
                <a:solidFill>
                  <a:schemeClr val="bg1"/>
                </a:solidFill>
              </a:defRPr>
            </a:lvl1pPr>
          </a:lstStyle>
          <a:p>
            <a:r>
              <a:rPr lang="de-DE" dirty="0"/>
              <a:t>Zwischentitelmasterformat durch Klicken bearbeiten</a:t>
            </a:r>
            <a:endParaRPr lang="en-US" dirty="0"/>
          </a:p>
        </p:txBody>
      </p:sp>
      <p:sp>
        <p:nvSpPr>
          <p:cNvPr id="3" name="Text Placeholder 2"/>
          <p:cNvSpPr>
            <a:spLocks noGrp="1"/>
          </p:cNvSpPr>
          <p:nvPr>
            <p:ph type="body" idx="1"/>
          </p:nvPr>
        </p:nvSpPr>
        <p:spPr>
          <a:xfrm>
            <a:off x="838200" y="4075117"/>
            <a:ext cx="10515600" cy="1287461"/>
          </a:xfrm>
          <a:prstGeom prst="rect">
            <a:avLst/>
          </a:prstGeo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Textmasterformat bearbeiten</a:t>
            </a:r>
          </a:p>
        </p:txBody>
      </p:sp>
    </p:spTree>
    <p:extLst>
      <p:ext uri="{BB962C8B-B14F-4D97-AF65-F5344CB8AC3E}">
        <p14:creationId xmlns:p14="http://schemas.microsoft.com/office/powerpoint/2010/main" val="33013410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838200" y="1825625"/>
            <a:ext cx="10515600" cy="409159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pic>
        <p:nvPicPr>
          <p:cNvPr id="7" name="Grafik 6">
            <a:extLst>
              <a:ext uri="{FF2B5EF4-FFF2-40B4-BE49-F238E27FC236}">
                <a16:creationId xmlns:a16="http://schemas.microsoft.com/office/drawing/2014/main" id="{941A8F2C-294A-4CC3-9FBD-1A1535F9B381}"/>
              </a:ext>
            </a:extLst>
          </p:cNvPr>
          <p:cNvPicPr/>
          <p:nvPr userDrawn="1"/>
        </p:nvPicPr>
        <p:blipFill>
          <a:blip r:embed="rId4" cstate="print">
            <a:extLst>
              <a:ext uri="{28A0092B-C50C-407E-A947-70E740481C1C}">
                <a14:useLocalDpi xmlns:a14="http://schemas.microsoft.com/office/drawing/2010/main" val="0"/>
              </a:ext>
            </a:extLst>
          </a:blip>
          <a:stretch>
            <a:fillRect/>
          </a:stretch>
        </p:blipFill>
        <p:spPr>
          <a:xfrm>
            <a:off x="10369224" y="6294708"/>
            <a:ext cx="1612747" cy="473848"/>
          </a:xfrm>
          <a:prstGeom prst="rect">
            <a:avLst/>
          </a:prstGeom>
        </p:spPr>
      </p:pic>
      <p:sp>
        <p:nvSpPr>
          <p:cNvPr id="8" name="Rechteck 7">
            <a:extLst>
              <a:ext uri="{FF2B5EF4-FFF2-40B4-BE49-F238E27FC236}">
                <a16:creationId xmlns:a16="http://schemas.microsoft.com/office/drawing/2014/main" id="{FD2AE50B-0021-448E-B5BD-863AB21FFD7E}"/>
              </a:ext>
            </a:extLst>
          </p:cNvPr>
          <p:cNvSpPr/>
          <p:nvPr userDrawn="1"/>
        </p:nvSpPr>
        <p:spPr>
          <a:xfrm>
            <a:off x="0" y="1683803"/>
            <a:ext cx="12192000" cy="4348518"/>
          </a:xfrm>
          <a:prstGeom prst="rect">
            <a:avLst/>
          </a:prstGeom>
          <a:solidFill>
            <a:srgbClr val="CCE9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Tree>
    <p:extLst>
      <p:ext uri="{BB962C8B-B14F-4D97-AF65-F5344CB8AC3E}">
        <p14:creationId xmlns:p14="http://schemas.microsoft.com/office/powerpoint/2010/main" val="4004269244"/>
      </p:ext>
    </p:extLst>
  </p:cSld>
  <p:clrMap bg1="lt1" tx1="dk1" bg2="lt2" tx2="dk2" accent1="accent1" accent2="accent2" accent3="accent3" accent4="accent4" accent5="accent5" accent6="accent6" hlink="hlink" folHlink="folHlink"/>
  <p:sldLayoutIdLst>
    <p:sldLayoutId id="2147483674" r:id="rId1"/>
    <p:sldLayoutId id="2147483663"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gesellschaftswissenschaften-phfhnw.ch/wp-content/uploads/2014/01/Gautschi_Hodel_Utz_2009_Kompetenzmodell.pdf"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B0C7BA-55AD-467A-A01B-5DA2A744578F}"/>
              </a:ext>
            </a:extLst>
          </p:cNvPr>
          <p:cNvSpPr>
            <a:spLocks noGrp="1"/>
          </p:cNvSpPr>
          <p:nvPr>
            <p:ph type="title"/>
          </p:nvPr>
        </p:nvSpPr>
        <p:spPr/>
        <p:txBody>
          <a:bodyPr/>
          <a:lstStyle/>
          <a:p>
            <a:r>
              <a:rPr lang="de-DE" dirty="0"/>
              <a:t>Kompetenzbereiche im Geschichtsunterricht der Sekundarstufe I </a:t>
            </a:r>
          </a:p>
        </p:txBody>
      </p:sp>
      <p:sp>
        <p:nvSpPr>
          <p:cNvPr id="5" name="Textplatzhalter 4">
            <a:extLst>
              <a:ext uri="{FF2B5EF4-FFF2-40B4-BE49-F238E27FC236}">
                <a16:creationId xmlns:a16="http://schemas.microsoft.com/office/drawing/2014/main" id="{26413BDF-77A2-49DC-8E9E-F9543AA4F0F0}"/>
              </a:ext>
            </a:extLst>
          </p:cNvPr>
          <p:cNvSpPr>
            <a:spLocks noGrp="1"/>
          </p:cNvSpPr>
          <p:nvPr>
            <p:ph type="body" idx="1"/>
          </p:nvPr>
        </p:nvSpPr>
        <p:spPr/>
        <p:txBody>
          <a:bodyPr/>
          <a:lstStyle/>
          <a:p>
            <a:endParaRPr lang="de-DE"/>
          </a:p>
        </p:txBody>
      </p:sp>
    </p:spTree>
    <p:extLst>
      <p:ext uri="{BB962C8B-B14F-4D97-AF65-F5344CB8AC3E}">
        <p14:creationId xmlns:p14="http://schemas.microsoft.com/office/powerpoint/2010/main" val="3213938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B0C7BA-55AD-467A-A01B-5DA2A744578F}"/>
              </a:ext>
            </a:extLst>
          </p:cNvPr>
          <p:cNvSpPr>
            <a:spLocks noGrp="1"/>
          </p:cNvSpPr>
          <p:nvPr>
            <p:ph type="title"/>
          </p:nvPr>
        </p:nvSpPr>
        <p:spPr/>
        <p:txBody>
          <a:bodyPr>
            <a:normAutofit/>
          </a:bodyPr>
          <a:lstStyle/>
          <a:p>
            <a:r>
              <a:rPr lang="de-DE" dirty="0"/>
              <a:t>Operatoren für das Fach Geschichte</a:t>
            </a:r>
            <a:br>
              <a:rPr lang="de-DE" dirty="0"/>
            </a:br>
            <a:r>
              <a:rPr lang="de-DE" sz="2800" dirty="0"/>
              <a:t>(gemäß KMK 2012)</a:t>
            </a:r>
          </a:p>
        </p:txBody>
      </p:sp>
    </p:spTree>
    <p:extLst>
      <p:ext uri="{BB962C8B-B14F-4D97-AF65-F5344CB8AC3E}">
        <p14:creationId xmlns:p14="http://schemas.microsoft.com/office/powerpoint/2010/main" val="1640128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12B455-086E-B4E7-C3FD-32300FFECC48}"/>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69500BF4-F0C6-253B-03DA-2B9E91F3C187}"/>
              </a:ext>
            </a:extLst>
          </p:cNvPr>
          <p:cNvSpPr>
            <a:spLocks noGrp="1"/>
          </p:cNvSpPr>
          <p:nvPr>
            <p:ph type="title" idx="4294967295"/>
          </p:nvPr>
        </p:nvSpPr>
        <p:spPr>
          <a:xfrm>
            <a:off x="838200" y="329031"/>
            <a:ext cx="10515600" cy="1325563"/>
          </a:xfrm>
        </p:spPr>
        <p:txBody>
          <a:bodyPr>
            <a:noAutofit/>
          </a:bodyPr>
          <a:lstStyle/>
          <a:p>
            <a:r>
              <a:rPr lang="de-DE" dirty="0"/>
              <a:t>Anforderungsbereich I</a:t>
            </a:r>
            <a:br>
              <a:rPr lang="de-DE" sz="2000" dirty="0"/>
            </a:br>
            <a:r>
              <a:rPr lang="de-DE" sz="2000" dirty="0"/>
              <a:t>„umfasst das Wiedergeben von Sachverhalten aus einem abgegrenzten Gebiet und im gelernten Zusammenhang unter rein reproduktivem Benutzen eingeübter Arbeitstechniken </a:t>
            </a:r>
            <a:r>
              <a:rPr lang="de-DE" sz="2000" b="1" dirty="0"/>
              <a:t>(Reproduktion)</a:t>
            </a:r>
            <a:r>
              <a:rPr lang="de-DE" sz="2000" dirty="0"/>
              <a:t>.“</a:t>
            </a:r>
          </a:p>
        </p:txBody>
      </p:sp>
      <p:pic>
        <p:nvPicPr>
          <p:cNvPr id="7" name="Grafik 6">
            <a:extLst>
              <a:ext uri="{FF2B5EF4-FFF2-40B4-BE49-F238E27FC236}">
                <a16:creationId xmlns:a16="http://schemas.microsoft.com/office/drawing/2014/main" id="{170C8F5C-3E92-F632-1B69-E3768C76B3B1}"/>
              </a:ext>
            </a:extLst>
          </p:cNvPr>
          <p:cNvPicPr>
            <a:picLocks noChangeAspect="1"/>
          </p:cNvPicPr>
          <p:nvPr/>
        </p:nvPicPr>
        <p:blipFill>
          <a:blip r:embed="rId3"/>
          <a:stretch>
            <a:fillRect/>
          </a:stretch>
        </p:blipFill>
        <p:spPr>
          <a:xfrm>
            <a:off x="1290181" y="1951794"/>
            <a:ext cx="9611638" cy="3887152"/>
          </a:xfrm>
          <a:prstGeom prst="rect">
            <a:avLst/>
          </a:prstGeom>
        </p:spPr>
      </p:pic>
      <p:sp>
        <p:nvSpPr>
          <p:cNvPr id="8" name="Inhaltsplatzhalter 4">
            <a:extLst>
              <a:ext uri="{FF2B5EF4-FFF2-40B4-BE49-F238E27FC236}">
                <a16:creationId xmlns:a16="http://schemas.microsoft.com/office/drawing/2014/main" id="{AB772CCB-7657-4106-C25A-EDF235F49141}"/>
              </a:ext>
            </a:extLst>
          </p:cNvPr>
          <p:cNvSpPr>
            <a:spLocks noGrp="1"/>
          </p:cNvSpPr>
          <p:nvPr>
            <p:ph idx="1"/>
          </p:nvPr>
        </p:nvSpPr>
        <p:spPr>
          <a:xfrm rot="16200000">
            <a:off x="9763017" y="4408869"/>
            <a:ext cx="2568879" cy="291274"/>
          </a:xfrm>
        </p:spPr>
        <p:txBody>
          <a:bodyPr/>
          <a:lstStyle/>
          <a:p>
            <a:pPr marL="0" indent="0">
              <a:buNone/>
            </a:pPr>
            <a:r>
              <a:rPr lang="de-DE" sz="1200" dirty="0"/>
              <a:t>(Fachanforderungen Geschichte, S.39)</a:t>
            </a:r>
          </a:p>
        </p:txBody>
      </p:sp>
    </p:spTree>
    <p:extLst>
      <p:ext uri="{BB962C8B-B14F-4D97-AF65-F5344CB8AC3E}">
        <p14:creationId xmlns:p14="http://schemas.microsoft.com/office/powerpoint/2010/main" val="1332216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C420B-DE6D-DEC1-362D-EABEC2B23883}"/>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EDB16586-EE19-68D2-E1EE-71F900B217B6}"/>
              </a:ext>
            </a:extLst>
          </p:cNvPr>
          <p:cNvSpPr>
            <a:spLocks noGrp="1"/>
          </p:cNvSpPr>
          <p:nvPr>
            <p:ph type="title" idx="4294967295"/>
          </p:nvPr>
        </p:nvSpPr>
        <p:spPr>
          <a:xfrm>
            <a:off x="838200" y="329031"/>
            <a:ext cx="10923740" cy="1325563"/>
          </a:xfrm>
        </p:spPr>
        <p:txBody>
          <a:bodyPr>
            <a:noAutofit/>
          </a:bodyPr>
          <a:lstStyle/>
          <a:p>
            <a:r>
              <a:rPr lang="de-DE" dirty="0"/>
              <a:t>Anforderungsbereich II</a:t>
            </a:r>
            <a:br>
              <a:rPr lang="de-DE" sz="2000" dirty="0"/>
            </a:br>
            <a:r>
              <a:rPr lang="de-DE" sz="2000" dirty="0"/>
              <a:t>„umfasst das selbstständige Erklären, Bearbeiten und Ordnen bekannter Inhalte und das angemessene Anwenden gelernter Inhalte und Methoden auf andere Sachverhalte </a:t>
            </a:r>
            <a:r>
              <a:rPr lang="de-DE" sz="2000" b="1" dirty="0"/>
              <a:t>(Reorganisation und Transfer)</a:t>
            </a:r>
            <a:r>
              <a:rPr lang="de-DE" sz="2000" dirty="0"/>
              <a:t>.“</a:t>
            </a:r>
          </a:p>
        </p:txBody>
      </p:sp>
      <p:sp>
        <p:nvSpPr>
          <p:cNvPr id="8" name="Inhaltsplatzhalter 4">
            <a:extLst>
              <a:ext uri="{FF2B5EF4-FFF2-40B4-BE49-F238E27FC236}">
                <a16:creationId xmlns:a16="http://schemas.microsoft.com/office/drawing/2014/main" id="{F4F13FAC-B8D5-5613-D712-A398E4B7D8D2}"/>
              </a:ext>
            </a:extLst>
          </p:cNvPr>
          <p:cNvSpPr>
            <a:spLocks noGrp="1"/>
          </p:cNvSpPr>
          <p:nvPr>
            <p:ph idx="1"/>
          </p:nvPr>
        </p:nvSpPr>
        <p:spPr>
          <a:xfrm rot="16200000">
            <a:off x="8306447" y="4502569"/>
            <a:ext cx="2568879" cy="291274"/>
          </a:xfrm>
        </p:spPr>
        <p:txBody>
          <a:bodyPr/>
          <a:lstStyle/>
          <a:p>
            <a:pPr marL="0" indent="0">
              <a:buNone/>
            </a:pPr>
            <a:r>
              <a:rPr lang="de-DE" sz="1200" dirty="0"/>
              <a:t>(Fachanforderungen Geschichte, S.39)</a:t>
            </a:r>
          </a:p>
        </p:txBody>
      </p:sp>
      <p:pic>
        <p:nvPicPr>
          <p:cNvPr id="4" name="Grafik 3">
            <a:extLst>
              <a:ext uri="{FF2B5EF4-FFF2-40B4-BE49-F238E27FC236}">
                <a16:creationId xmlns:a16="http://schemas.microsoft.com/office/drawing/2014/main" id="{B69F3EE5-C501-BEC3-3B4B-2BFC073B9FCA}"/>
              </a:ext>
            </a:extLst>
          </p:cNvPr>
          <p:cNvPicPr>
            <a:picLocks noChangeAspect="1"/>
          </p:cNvPicPr>
          <p:nvPr/>
        </p:nvPicPr>
        <p:blipFill>
          <a:blip r:embed="rId3"/>
          <a:stretch>
            <a:fillRect/>
          </a:stretch>
        </p:blipFill>
        <p:spPr>
          <a:xfrm>
            <a:off x="3144033" y="1746868"/>
            <a:ext cx="6301216" cy="4185778"/>
          </a:xfrm>
          <a:prstGeom prst="rect">
            <a:avLst/>
          </a:prstGeom>
        </p:spPr>
      </p:pic>
    </p:spTree>
    <p:extLst>
      <p:ext uri="{BB962C8B-B14F-4D97-AF65-F5344CB8AC3E}">
        <p14:creationId xmlns:p14="http://schemas.microsoft.com/office/powerpoint/2010/main" val="1569607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1655E-A7DC-D297-B02D-B61DF774432F}"/>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8FDFD6F2-1921-A91F-F8F9-463B53F539DF}"/>
              </a:ext>
            </a:extLst>
          </p:cNvPr>
          <p:cNvSpPr>
            <a:spLocks noGrp="1"/>
          </p:cNvSpPr>
          <p:nvPr>
            <p:ph type="title" idx="4294967295"/>
          </p:nvPr>
        </p:nvSpPr>
        <p:spPr>
          <a:xfrm>
            <a:off x="838200" y="329031"/>
            <a:ext cx="11261942" cy="1325563"/>
          </a:xfrm>
        </p:spPr>
        <p:txBody>
          <a:bodyPr>
            <a:noAutofit/>
          </a:bodyPr>
          <a:lstStyle/>
          <a:p>
            <a:r>
              <a:rPr lang="de-DE" dirty="0"/>
              <a:t>Anforderungsbereich II</a:t>
            </a:r>
            <a:br>
              <a:rPr lang="de-DE" sz="2000" dirty="0"/>
            </a:br>
            <a:r>
              <a:rPr lang="de-DE" sz="2000" dirty="0"/>
              <a:t>„umfasst den reflexiven Umgang mit neuen Problemstellungen, den eingesetzten Methoden und gewonnenen Erkenntnissen, um zu eigenständigen Begründungen, Folgerungen, Deutungen und Wertungen zu gelangen </a:t>
            </a:r>
            <a:r>
              <a:rPr lang="de-DE" sz="2000" b="1" dirty="0"/>
              <a:t>(Reflexion und Problemlösung)</a:t>
            </a:r>
            <a:r>
              <a:rPr lang="de-DE" sz="2000" dirty="0"/>
              <a:t>. “</a:t>
            </a:r>
          </a:p>
        </p:txBody>
      </p:sp>
      <p:sp>
        <p:nvSpPr>
          <p:cNvPr id="8" name="Inhaltsplatzhalter 4">
            <a:extLst>
              <a:ext uri="{FF2B5EF4-FFF2-40B4-BE49-F238E27FC236}">
                <a16:creationId xmlns:a16="http://schemas.microsoft.com/office/drawing/2014/main" id="{53B74184-A35A-90E5-3F3E-6D5FA5514608}"/>
              </a:ext>
            </a:extLst>
          </p:cNvPr>
          <p:cNvSpPr>
            <a:spLocks noGrp="1"/>
          </p:cNvSpPr>
          <p:nvPr>
            <p:ph idx="1"/>
          </p:nvPr>
        </p:nvSpPr>
        <p:spPr>
          <a:xfrm rot="16200000">
            <a:off x="7686093" y="4567802"/>
            <a:ext cx="2568879" cy="291274"/>
          </a:xfrm>
        </p:spPr>
        <p:txBody>
          <a:bodyPr/>
          <a:lstStyle/>
          <a:p>
            <a:pPr marL="0" indent="0">
              <a:buNone/>
            </a:pPr>
            <a:r>
              <a:rPr lang="de-DE" sz="1200" dirty="0"/>
              <a:t>(Fachanforderungen Geschichte, S.40)</a:t>
            </a:r>
          </a:p>
        </p:txBody>
      </p:sp>
      <p:pic>
        <p:nvPicPr>
          <p:cNvPr id="5" name="Grafik 4">
            <a:extLst>
              <a:ext uri="{FF2B5EF4-FFF2-40B4-BE49-F238E27FC236}">
                <a16:creationId xmlns:a16="http://schemas.microsoft.com/office/drawing/2014/main" id="{DA550491-9527-B169-20EA-23CA6A354F91}"/>
              </a:ext>
            </a:extLst>
          </p:cNvPr>
          <p:cNvPicPr>
            <a:picLocks noChangeAspect="1"/>
          </p:cNvPicPr>
          <p:nvPr/>
        </p:nvPicPr>
        <p:blipFill>
          <a:blip r:embed="rId3"/>
          <a:stretch>
            <a:fillRect/>
          </a:stretch>
        </p:blipFill>
        <p:spPr>
          <a:xfrm>
            <a:off x="3367104" y="1710156"/>
            <a:ext cx="5457791" cy="4818813"/>
          </a:xfrm>
          <a:prstGeom prst="rect">
            <a:avLst/>
          </a:prstGeom>
        </p:spPr>
      </p:pic>
      <p:pic>
        <p:nvPicPr>
          <p:cNvPr id="6" name="Grafik 5">
            <a:extLst>
              <a:ext uri="{FF2B5EF4-FFF2-40B4-BE49-F238E27FC236}">
                <a16:creationId xmlns:a16="http://schemas.microsoft.com/office/drawing/2014/main" id="{400A2AB7-A094-24CE-8CFB-57327D7BE9F4}"/>
              </a:ext>
            </a:extLst>
          </p:cNvPr>
          <p:cNvPicPr>
            <a:picLocks noChangeAspect="1"/>
          </p:cNvPicPr>
          <p:nvPr/>
        </p:nvPicPr>
        <p:blipFill>
          <a:blip r:embed="rId3"/>
          <a:stretch>
            <a:fillRect/>
          </a:stretch>
        </p:blipFill>
        <p:spPr>
          <a:xfrm>
            <a:off x="2212311" y="-1"/>
            <a:ext cx="7767376" cy="6858000"/>
          </a:xfrm>
          <a:prstGeom prst="rect">
            <a:avLst/>
          </a:prstGeom>
        </p:spPr>
      </p:pic>
    </p:spTree>
    <p:extLst>
      <p:ext uri="{BB962C8B-B14F-4D97-AF65-F5344CB8AC3E}">
        <p14:creationId xmlns:p14="http://schemas.microsoft.com/office/powerpoint/2010/main" val="218139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389941-D632-194D-532E-8390ABB6B56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52541D4-016C-F1B6-B398-A6D1E678D28E}"/>
              </a:ext>
            </a:extLst>
          </p:cNvPr>
          <p:cNvSpPr>
            <a:spLocks noGrp="1"/>
          </p:cNvSpPr>
          <p:nvPr>
            <p:ph type="title"/>
          </p:nvPr>
        </p:nvSpPr>
        <p:spPr>
          <a:xfrm>
            <a:off x="838200" y="1991638"/>
            <a:ext cx="10515600" cy="3870543"/>
          </a:xfrm>
        </p:spPr>
        <p:txBody>
          <a:bodyPr>
            <a:normAutofit fontScale="90000"/>
          </a:bodyPr>
          <a:lstStyle/>
          <a:p>
            <a:r>
              <a:rPr lang="de-DE" sz="3100" b="1" u="sng" dirty="0"/>
              <a:t>Impulse für Arbeitsaufträge</a:t>
            </a:r>
            <a:br>
              <a:rPr lang="de-DE" sz="2800" dirty="0"/>
            </a:br>
            <a:r>
              <a:rPr lang="de-DE" sz="2800" dirty="0"/>
              <a:t>- Analyse von Unterrichtsbeispielen hinsichtlich der Kompetenzbereiche und Operatoren</a:t>
            </a:r>
            <a:br>
              <a:rPr lang="de-DE" sz="2800" dirty="0"/>
            </a:br>
            <a:r>
              <a:rPr lang="de-DE" sz="2800" dirty="0"/>
              <a:t>- Analyse von Arbeitsaufträgen hinsichtlich der Verwendung von Operatoren</a:t>
            </a:r>
            <a:br>
              <a:rPr lang="de-DE" sz="2800" dirty="0"/>
            </a:br>
            <a:r>
              <a:rPr lang="de-DE" sz="2800" dirty="0"/>
              <a:t>- Formulierung von eigenen Arbeitsaufträgen unter Berücksichtigung der Operatoren</a:t>
            </a:r>
            <a:br>
              <a:rPr lang="de-DE" sz="2800" dirty="0"/>
            </a:br>
            <a:r>
              <a:rPr lang="de-DE" sz="2800" dirty="0"/>
              <a:t>- Sammlung von Differenzierungsideen zu einzelnen Operatoren</a:t>
            </a:r>
            <a:br>
              <a:rPr lang="de-DE" sz="2800" dirty="0"/>
            </a:br>
            <a:r>
              <a:rPr lang="de-DE" sz="2800" dirty="0"/>
              <a:t>- </a:t>
            </a:r>
            <a:r>
              <a:rPr lang="de-DE" sz="2800" dirty="0" err="1"/>
              <a:t>Differenzierungeines</a:t>
            </a:r>
            <a:r>
              <a:rPr lang="de-DE" sz="2800" dirty="0"/>
              <a:t> Aufgabenbeispiels unter Berücksichtigung der Operatoren und Anforderungsbereiche</a:t>
            </a:r>
          </a:p>
        </p:txBody>
      </p:sp>
    </p:spTree>
    <p:extLst>
      <p:ext uri="{BB962C8B-B14F-4D97-AF65-F5344CB8AC3E}">
        <p14:creationId xmlns:p14="http://schemas.microsoft.com/office/powerpoint/2010/main" val="143926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F9060-E642-D1B5-8BFF-192CDF6A82AB}"/>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1F3573AF-7F76-FC0A-4345-C971C0ADA9AA}"/>
              </a:ext>
            </a:extLst>
          </p:cNvPr>
          <p:cNvSpPr>
            <a:spLocks noGrp="1"/>
          </p:cNvSpPr>
          <p:nvPr>
            <p:ph type="title" idx="4294967295"/>
          </p:nvPr>
        </p:nvSpPr>
        <p:spPr>
          <a:xfrm>
            <a:off x="838200" y="329031"/>
            <a:ext cx="10923740" cy="1325563"/>
          </a:xfrm>
        </p:spPr>
        <p:txBody>
          <a:bodyPr>
            <a:noAutofit/>
          </a:bodyPr>
          <a:lstStyle/>
          <a:p>
            <a:r>
              <a:rPr lang="de-DE" dirty="0"/>
              <a:t>Übergreifende Operatoren</a:t>
            </a:r>
            <a:br>
              <a:rPr lang="de-DE" sz="2000" dirty="0"/>
            </a:br>
            <a:r>
              <a:rPr lang="de-DE" sz="2000" dirty="0"/>
              <a:t>„die eine komplexe Gesamtleistung unter Berücksichtigung aller drei Anforderungsbereiche verlangen.“</a:t>
            </a:r>
          </a:p>
        </p:txBody>
      </p:sp>
      <p:sp>
        <p:nvSpPr>
          <p:cNvPr id="8" name="Inhaltsplatzhalter 4">
            <a:extLst>
              <a:ext uri="{FF2B5EF4-FFF2-40B4-BE49-F238E27FC236}">
                <a16:creationId xmlns:a16="http://schemas.microsoft.com/office/drawing/2014/main" id="{807315E7-8DD4-8EDE-F89C-0727F3B03670}"/>
              </a:ext>
            </a:extLst>
          </p:cNvPr>
          <p:cNvSpPr>
            <a:spLocks noGrp="1"/>
          </p:cNvSpPr>
          <p:nvPr>
            <p:ph idx="1"/>
          </p:nvPr>
        </p:nvSpPr>
        <p:spPr>
          <a:xfrm rot="16200000">
            <a:off x="8306447" y="4502569"/>
            <a:ext cx="2568879" cy="291274"/>
          </a:xfrm>
        </p:spPr>
        <p:txBody>
          <a:bodyPr/>
          <a:lstStyle/>
          <a:p>
            <a:pPr marL="0" indent="0">
              <a:buNone/>
            </a:pPr>
            <a:r>
              <a:rPr lang="de-DE" sz="1200" dirty="0"/>
              <a:t>(Fachanforderungen Geschichte, S.41)</a:t>
            </a:r>
          </a:p>
        </p:txBody>
      </p:sp>
      <p:pic>
        <p:nvPicPr>
          <p:cNvPr id="5" name="Grafik 4">
            <a:extLst>
              <a:ext uri="{FF2B5EF4-FFF2-40B4-BE49-F238E27FC236}">
                <a16:creationId xmlns:a16="http://schemas.microsoft.com/office/drawing/2014/main" id="{E09D1CDA-6A01-27FA-D051-2E8C404B8388}"/>
              </a:ext>
            </a:extLst>
          </p:cNvPr>
          <p:cNvPicPr>
            <a:picLocks noChangeAspect="1"/>
          </p:cNvPicPr>
          <p:nvPr/>
        </p:nvPicPr>
        <p:blipFill>
          <a:blip r:embed="rId3"/>
          <a:stretch>
            <a:fillRect/>
          </a:stretch>
        </p:blipFill>
        <p:spPr>
          <a:xfrm>
            <a:off x="2263660" y="1907444"/>
            <a:ext cx="7181589" cy="4025202"/>
          </a:xfrm>
          <a:prstGeom prst="rect">
            <a:avLst/>
          </a:prstGeom>
        </p:spPr>
      </p:pic>
    </p:spTree>
    <p:extLst>
      <p:ext uri="{BB962C8B-B14F-4D97-AF65-F5344CB8AC3E}">
        <p14:creationId xmlns:p14="http://schemas.microsoft.com/office/powerpoint/2010/main" val="2394182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B7763-F13F-3FF6-77DE-0A273FCA3E3E}"/>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016EBB14-1DCF-F40A-9DF8-2709F26F98A5}"/>
              </a:ext>
            </a:extLst>
          </p:cNvPr>
          <p:cNvSpPr>
            <a:spLocks noGrp="1"/>
          </p:cNvSpPr>
          <p:nvPr>
            <p:ph type="title" idx="4294967295"/>
          </p:nvPr>
        </p:nvSpPr>
        <p:spPr>
          <a:xfrm>
            <a:off x="838200" y="365125"/>
            <a:ext cx="10515600" cy="1325563"/>
          </a:xfrm>
        </p:spPr>
        <p:txBody>
          <a:bodyPr>
            <a:noAutofit/>
          </a:bodyPr>
          <a:lstStyle/>
          <a:p>
            <a:r>
              <a:rPr lang="de-DE" dirty="0"/>
              <a:t>Prozessmodell des Geschichtsunterrichts</a:t>
            </a:r>
          </a:p>
        </p:txBody>
      </p:sp>
      <p:pic>
        <p:nvPicPr>
          <p:cNvPr id="5" name="Inhaltsplatzhalter 4">
            <a:extLst>
              <a:ext uri="{FF2B5EF4-FFF2-40B4-BE49-F238E27FC236}">
                <a16:creationId xmlns:a16="http://schemas.microsoft.com/office/drawing/2014/main" id="{DCB9FADA-B7B1-0255-EE2A-5881499015BD}"/>
              </a:ext>
            </a:extLst>
          </p:cNvPr>
          <p:cNvPicPr>
            <a:picLocks noGrp="1" noChangeAspect="1"/>
          </p:cNvPicPr>
          <p:nvPr>
            <p:ph idx="1"/>
          </p:nvPr>
        </p:nvPicPr>
        <p:blipFill>
          <a:blip r:embed="rId3"/>
          <a:srcRect b="19158"/>
          <a:stretch>
            <a:fillRect/>
          </a:stretch>
        </p:blipFill>
        <p:spPr>
          <a:xfrm>
            <a:off x="1573309" y="2296232"/>
            <a:ext cx="9045382" cy="2568881"/>
          </a:xfrm>
          <a:prstGeom prst="rect">
            <a:avLst/>
          </a:prstGeom>
        </p:spPr>
      </p:pic>
      <p:sp>
        <p:nvSpPr>
          <p:cNvPr id="6" name="Inhaltsplatzhalter 4">
            <a:extLst>
              <a:ext uri="{FF2B5EF4-FFF2-40B4-BE49-F238E27FC236}">
                <a16:creationId xmlns:a16="http://schemas.microsoft.com/office/drawing/2014/main" id="{A3F10F43-8739-9D53-CBCB-8A34895D0041}"/>
              </a:ext>
            </a:extLst>
          </p:cNvPr>
          <p:cNvSpPr txBox="1">
            <a:spLocks/>
          </p:cNvSpPr>
          <p:nvPr/>
        </p:nvSpPr>
        <p:spPr>
          <a:xfrm rot="16200000">
            <a:off x="9479889" y="3435034"/>
            <a:ext cx="2568879" cy="2912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1200" dirty="0"/>
              <a:t>(Fachanforderungen Geschichte, S.16)</a:t>
            </a:r>
          </a:p>
        </p:txBody>
      </p:sp>
      <p:sp>
        <p:nvSpPr>
          <p:cNvPr id="7" name="Textfeld 6">
            <a:extLst>
              <a:ext uri="{FF2B5EF4-FFF2-40B4-BE49-F238E27FC236}">
                <a16:creationId xmlns:a16="http://schemas.microsoft.com/office/drawing/2014/main" id="{89898256-339D-ACF5-9281-144A28C2E03B}"/>
              </a:ext>
            </a:extLst>
          </p:cNvPr>
          <p:cNvSpPr txBox="1"/>
          <p:nvPr/>
        </p:nvSpPr>
        <p:spPr>
          <a:xfrm>
            <a:off x="2225457" y="5147491"/>
            <a:ext cx="7741085" cy="646331"/>
          </a:xfrm>
          <a:prstGeom prst="rect">
            <a:avLst/>
          </a:prstGeom>
          <a:noFill/>
        </p:spPr>
        <p:txBody>
          <a:bodyPr wrap="square" rtlCol="0">
            <a:spAutoFit/>
          </a:bodyPr>
          <a:lstStyle/>
          <a:p>
            <a:r>
              <a:rPr lang="de-DE" dirty="0"/>
              <a:t>Übergeordnetes Ziel ist die Entwicklung narrativer Kompetenz (Konstruktion und Dekonstruktion von Narrationen (sinnstiftenden Deutungen/Erzählungen).</a:t>
            </a:r>
          </a:p>
        </p:txBody>
      </p:sp>
    </p:spTree>
    <p:extLst>
      <p:ext uri="{BB962C8B-B14F-4D97-AF65-F5344CB8AC3E}">
        <p14:creationId xmlns:p14="http://schemas.microsoft.com/office/powerpoint/2010/main" val="1429491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idx="4294967295"/>
          </p:nvPr>
        </p:nvSpPr>
        <p:spPr>
          <a:xfrm>
            <a:off x="838200" y="365125"/>
            <a:ext cx="10515600" cy="1325563"/>
          </a:xfrm>
        </p:spPr>
        <p:txBody>
          <a:bodyPr>
            <a:noAutofit/>
          </a:bodyPr>
          <a:lstStyle/>
          <a:p>
            <a:r>
              <a:rPr lang="de-DE" dirty="0"/>
              <a:t>Kompetenzbereiche</a:t>
            </a:r>
          </a:p>
        </p:txBody>
      </p:sp>
      <p:sp>
        <p:nvSpPr>
          <p:cNvPr id="2" name="Inhaltsplatzhalter 1"/>
          <p:cNvSpPr>
            <a:spLocks noGrp="1"/>
          </p:cNvSpPr>
          <p:nvPr>
            <p:ph idx="1"/>
          </p:nvPr>
        </p:nvSpPr>
        <p:spPr>
          <a:xfrm>
            <a:off x="838200" y="1988463"/>
            <a:ext cx="10515600" cy="4091598"/>
          </a:xfrm>
        </p:spPr>
        <p:txBody>
          <a:bodyPr anchor="ctr">
            <a:normAutofit fontScale="77500" lnSpcReduction="20000"/>
          </a:bodyPr>
          <a:lstStyle/>
          <a:p>
            <a:pPr marL="0" indent="0">
              <a:lnSpc>
                <a:spcPct val="150000"/>
              </a:lnSpc>
              <a:spcBef>
                <a:spcPts val="1200"/>
              </a:spcBef>
              <a:buNone/>
            </a:pPr>
            <a:r>
              <a:rPr lang="de-DE" sz="2600" dirty="0">
                <a:latin typeface="Calibri" panose="020F0502020204030204" pitchFamily="34" charset="0"/>
                <a:ea typeface="Calibri" panose="020F0502020204030204" pitchFamily="34" charset="0"/>
                <a:cs typeface="Times New Roman" panose="02020603050405020304" pitchFamily="18" charset="0"/>
              </a:rPr>
              <a:t>Narrative Kompetenz setzt sich aus </a:t>
            </a:r>
            <a:r>
              <a:rPr lang="de-DE" sz="2600" dirty="0" err="1">
                <a:latin typeface="Calibri" panose="020F0502020204030204" pitchFamily="34" charset="0"/>
                <a:ea typeface="Calibri" panose="020F0502020204030204" pitchFamily="34" charset="0"/>
                <a:cs typeface="Times New Roman" panose="02020603050405020304" pitchFamily="18" charset="0"/>
              </a:rPr>
              <a:t>aus</a:t>
            </a:r>
            <a:r>
              <a:rPr lang="de-DE" sz="2600" dirty="0">
                <a:latin typeface="Calibri" panose="020F0502020204030204" pitchFamily="34" charset="0"/>
                <a:ea typeface="Calibri" panose="020F0502020204030204" pitchFamily="34" charset="0"/>
                <a:cs typeface="Times New Roman" panose="02020603050405020304" pitchFamily="18" charset="0"/>
              </a:rPr>
              <a:t> 4 Teilbereichen zusammen:</a:t>
            </a:r>
          </a:p>
          <a:p>
            <a:pPr marL="3086100" lvl="6" indent="-342900">
              <a:lnSpc>
                <a:spcPct val="150000"/>
              </a:lnSpc>
              <a:spcBef>
                <a:spcPts val="1800"/>
              </a:spcBef>
              <a:buFont typeface="+mj-lt"/>
              <a:buAutoNum type="arabicPeriod"/>
            </a:pPr>
            <a:r>
              <a:rPr lang="de-DE" sz="2800" b="1" dirty="0">
                <a:latin typeface="Calibri" panose="020F0502020204030204" pitchFamily="34" charset="0"/>
                <a:ea typeface="Calibri" panose="020F0502020204030204" pitchFamily="34" charset="0"/>
                <a:cs typeface="Times New Roman" panose="02020603050405020304" pitchFamily="18" charset="0"/>
              </a:rPr>
              <a:t>Wahrnehmungskompetenz</a:t>
            </a:r>
          </a:p>
          <a:p>
            <a:pPr marL="3086100" lvl="6" indent="-342900">
              <a:lnSpc>
                <a:spcPct val="150000"/>
              </a:lnSpc>
              <a:spcBef>
                <a:spcPts val="1200"/>
              </a:spcBef>
              <a:buFont typeface="+mj-lt"/>
              <a:buAutoNum type="arabicPeriod"/>
            </a:pPr>
            <a:r>
              <a:rPr lang="de-DE" sz="2800" b="1" dirty="0">
                <a:latin typeface="Calibri" panose="020F0502020204030204" pitchFamily="34" charset="0"/>
                <a:ea typeface="Calibri" panose="020F0502020204030204" pitchFamily="34" charset="0"/>
                <a:cs typeface="Times New Roman" panose="02020603050405020304" pitchFamily="18" charset="0"/>
              </a:rPr>
              <a:t>Erschließungskompetenz</a:t>
            </a:r>
          </a:p>
          <a:p>
            <a:pPr marL="3086100" lvl="6" indent="-342900">
              <a:lnSpc>
                <a:spcPct val="150000"/>
              </a:lnSpc>
              <a:spcBef>
                <a:spcPts val="1200"/>
              </a:spcBef>
              <a:buFont typeface="+mj-lt"/>
              <a:buAutoNum type="arabicPeriod"/>
            </a:pPr>
            <a:r>
              <a:rPr lang="de-DE" sz="2800" b="1" dirty="0">
                <a:latin typeface="Calibri" panose="020F0502020204030204" pitchFamily="34" charset="0"/>
                <a:ea typeface="Calibri" panose="020F0502020204030204" pitchFamily="34" charset="0"/>
                <a:cs typeface="Times New Roman" panose="02020603050405020304" pitchFamily="18" charset="0"/>
              </a:rPr>
              <a:t>Sachurteilskompetenz</a:t>
            </a:r>
          </a:p>
          <a:p>
            <a:pPr marL="3086100" lvl="6" indent="-342900">
              <a:lnSpc>
                <a:spcPct val="150000"/>
              </a:lnSpc>
              <a:spcBef>
                <a:spcPts val="1200"/>
              </a:spcBef>
              <a:buFont typeface="+mj-lt"/>
              <a:buAutoNum type="arabicPeriod"/>
            </a:pPr>
            <a:r>
              <a:rPr lang="de-DE" sz="2800" b="1" dirty="0">
                <a:latin typeface="Calibri" panose="020F0502020204030204" pitchFamily="34" charset="0"/>
                <a:ea typeface="Calibri" panose="020F0502020204030204" pitchFamily="34" charset="0"/>
                <a:cs typeface="Times New Roman" panose="02020603050405020304" pitchFamily="18" charset="0"/>
              </a:rPr>
              <a:t>Orientierungskompetenz</a:t>
            </a:r>
          </a:p>
          <a:p>
            <a:pPr marL="0" lvl="0" indent="0">
              <a:lnSpc>
                <a:spcPct val="150000"/>
              </a:lnSpc>
              <a:spcAft>
                <a:spcPts val="0"/>
              </a:spcAft>
              <a:buNone/>
            </a:pP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50000"/>
              </a:lnSpc>
              <a:spcAft>
                <a:spcPts val="0"/>
              </a:spcAft>
              <a:buNone/>
            </a:pPr>
            <a:r>
              <a:rPr lang="de-DE" sz="1600" dirty="0">
                <a:latin typeface="Calibri" panose="020F0502020204030204" pitchFamily="34" charset="0"/>
                <a:ea typeface="Calibri" panose="020F0502020204030204" pitchFamily="34" charset="0"/>
                <a:cs typeface="Times New Roman" panose="02020603050405020304" pitchFamily="18" charset="0"/>
              </a:rPr>
              <a:t>orientiert an dem Modell von Peter Gautschi (z.B. hier: </a:t>
            </a:r>
            <a:r>
              <a:rPr lang="de-DE" sz="1600" dirty="0">
                <a:latin typeface="Calibri" panose="020F0502020204030204" pitchFamily="34" charset="0"/>
                <a:ea typeface="Calibri" panose="020F0502020204030204" pitchFamily="34" charset="0"/>
                <a:cs typeface="Times New Roman" panose="02020603050405020304" pitchFamily="18" charset="0"/>
                <a:hlinkClick r:id="rId3"/>
              </a:rPr>
              <a:t>https://www.gesellschaftswissenschaften-phfhnw.ch/wp-content/uploads/2014/01/Gautschi_Hodel_Utz_2009_Kompetenzmodell.pdf</a:t>
            </a:r>
            <a:r>
              <a:rPr lang="de-DE" sz="1600" dirty="0">
                <a:latin typeface="Calibri" panose="020F0502020204030204" pitchFamily="34" charset="0"/>
                <a:ea typeface="Calibri" panose="020F0502020204030204" pitchFamily="34" charset="0"/>
                <a:cs typeface="Times New Roman" panose="02020603050405020304" pitchFamily="18" charset="0"/>
              </a:rPr>
              <a:t>) </a:t>
            </a:r>
            <a:endParaRPr lang="de-DE" sz="1600" dirty="0"/>
          </a:p>
        </p:txBody>
      </p:sp>
    </p:spTree>
    <p:extLst>
      <p:ext uri="{BB962C8B-B14F-4D97-AF65-F5344CB8AC3E}">
        <p14:creationId xmlns:p14="http://schemas.microsoft.com/office/powerpoint/2010/main" val="2221720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idx="4294967295"/>
          </p:nvPr>
        </p:nvSpPr>
        <p:spPr>
          <a:xfrm>
            <a:off x="838200" y="365125"/>
            <a:ext cx="10515600" cy="1325563"/>
          </a:xfrm>
        </p:spPr>
        <p:txBody>
          <a:bodyPr>
            <a:noAutofit/>
          </a:bodyPr>
          <a:lstStyle/>
          <a:p>
            <a:r>
              <a:rPr lang="de-DE" dirty="0"/>
              <a:t>Das Kompetenzmodell der Fachanforderungen (Sekundarstufe I)</a:t>
            </a:r>
          </a:p>
        </p:txBody>
      </p:sp>
      <p:sp>
        <p:nvSpPr>
          <p:cNvPr id="5" name="Inhaltsplatzhalter 4">
            <a:extLst>
              <a:ext uri="{FF2B5EF4-FFF2-40B4-BE49-F238E27FC236}">
                <a16:creationId xmlns:a16="http://schemas.microsoft.com/office/drawing/2014/main" id="{82ABCA9D-CCD7-E167-BD34-BB68EFD7D180}"/>
              </a:ext>
            </a:extLst>
          </p:cNvPr>
          <p:cNvSpPr>
            <a:spLocks noGrp="1"/>
          </p:cNvSpPr>
          <p:nvPr>
            <p:ph idx="1"/>
          </p:nvPr>
        </p:nvSpPr>
        <p:spPr>
          <a:xfrm rot="16200000">
            <a:off x="8675279" y="4567803"/>
            <a:ext cx="2568879" cy="291274"/>
          </a:xfrm>
        </p:spPr>
        <p:txBody>
          <a:bodyPr/>
          <a:lstStyle/>
          <a:p>
            <a:pPr marL="0" indent="0">
              <a:buNone/>
            </a:pPr>
            <a:r>
              <a:rPr lang="de-DE" sz="1200" dirty="0"/>
              <a:t>(Fachanforderungen Geschichte, S.16)</a:t>
            </a:r>
          </a:p>
        </p:txBody>
      </p:sp>
      <p:pic>
        <p:nvPicPr>
          <p:cNvPr id="7" name="Grafik 6">
            <a:extLst>
              <a:ext uri="{FF2B5EF4-FFF2-40B4-BE49-F238E27FC236}">
                <a16:creationId xmlns:a16="http://schemas.microsoft.com/office/drawing/2014/main" id="{70876E9C-D04E-FCD7-CAA9-DCC4AC93286D}"/>
              </a:ext>
            </a:extLst>
          </p:cNvPr>
          <p:cNvPicPr>
            <a:picLocks noChangeAspect="1"/>
          </p:cNvPicPr>
          <p:nvPr/>
        </p:nvPicPr>
        <p:blipFill>
          <a:blip r:embed="rId3"/>
          <a:stretch>
            <a:fillRect/>
          </a:stretch>
        </p:blipFill>
        <p:spPr>
          <a:xfrm>
            <a:off x="2377919" y="1825625"/>
            <a:ext cx="7436162" cy="4091598"/>
          </a:xfrm>
          <a:prstGeom prst="rect">
            <a:avLst/>
          </a:prstGeom>
        </p:spPr>
      </p:pic>
    </p:spTree>
    <p:extLst>
      <p:ext uri="{BB962C8B-B14F-4D97-AF65-F5344CB8AC3E}">
        <p14:creationId xmlns:p14="http://schemas.microsoft.com/office/powerpoint/2010/main" val="2871721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6BFF5-D7C0-EE6C-E072-35D9658AD6D3}"/>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0596F6B4-6CFB-0FAA-D327-76EA33456E78}"/>
              </a:ext>
            </a:extLst>
          </p:cNvPr>
          <p:cNvSpPr>
            <a:spLocks noGrp="1"/>
          </p:cNvSpPr>
          <p:nvPr>
            <p:ph type="title" idx="4294967295"/>
          </p:nvPr>
        </p:nvSpPr>
        <p:spPr>
          <a:xfrm>
            <a:off x="838200" y="365125"/>
            <a:ext cx="10515600" cy="1325563"/>
          </a:xfrm>
        </p:spPr>
        <p:txBody>
          <a:bodyPr>
            <a:noAutofit/>
          </a:bodyPr>
          <a:lstStyle/>
          <a:p>
            <a:r>
              <a:rPr lang="de-DE" dirty="0"/>
              <a:t>1 Wahrnehmungskompetenz</a:t>
            </a:r>
          </a:p>
        </p:txBody>
      </p:sp>
      <p:pic>
        <p:nvPicPr>
          <p:cNvPr id="7" name="Grafik 6">
            <a:extLst>
              <a:ext uri="{FF2B5EF4-FFF2-40B4-BE49-F238E27FC236}">
                <a16:creationId xmlns:a16="http://schemas.microsoft.com/office/drawing/2014/main" id="{B78F549A-09E3-2271-CEFE-56EF1CDC8434}"/>
              </a:ext>
            </a:extLst>
          </p:cNvPr>
          <p:cNvPicPr>
            <a:picLocks noChangeAspect="1"/>
          </p:cNvPicPr>
          <p:nvPr/>
        </p:nvPicPr>
        <p:blipFill>
          <a:blip r:embed="rId3"/>
          <a:stretch>
            <a:fillRect/>
          </a:stretch>
        </p:blipFill>
        <p:spPr>
          <a:xfrm>
            <a:off x="958242" y="1740792"/>
            <a:ext cx="10275516" cy="4236855"/>
          </a:xfrm>
          <a:prstGeom prst="rect">
            <a:avLst/>
          </a:prstGeom>
        </p:spPr>
      </p:pic>
      <p:sp>
        <p:nvSpPr>
          <p:cNvPr id="8" name="Inhaltsplatzhalter 4">
            <a:extLst>
              <a:ext uri="{FF2B5EF4-FFF2-40B4-BE49-F238E27FC236}">
                <a16:creationId xmlns:a16="http://schemas.microsoft.com/office/drawing/2014/main" id="{5239B5D2-0814-08A1-9C95-2340CDCA0423}"/>
              </a:ext>
            </a:extLst>
          </p:cNvPr>
          <p:cNvSpPr>
            <a:spLocks noGrp="1"/>
          </p:cNvSpPr>
          <p:nvPr>
            <p:ph idx="1"/>
          </p:nvPr>
        </p:nvSpPr>
        <p:spPr>
          <a:xfrm rot="16200000">
            <a:off x="10069361" y="4547570"/>
            <a:ext cx="2568879" cy="291274"/>
          </a:xfrm>
        </p:spPr>
        <p:txBody>
          <a:bodyPr/>
          <a:lstStyle/>
          <a:p>
            <a:pPr marL="0" indent="0">
              <a:buNone/>
            </a:pPr>
            <a:r>
              <a:rPr lang="de-DE" sz="1200" dirty="0"/>
              <a:t>(Fachanforderungen Geschichte, S.16)</a:t>
            </a:r>
          </a:p>
        </p:txBody>
      </p:sp>
    </p:spTree>
    <p:extLst>
      <p:ext uri="{BB962C8B-B14F-4D97-AF65-F5344CB8AC3E}">
        <p14:creationId xmlns:p14="http://schemas.microsoft.com/office/powerpoint/2010/main" val="1332595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FA3C9-6611-ABC6-53CE-0224F2D06CE9}"/>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C0A8C886-1069-F9C9-FA32-1E958D6930CA}"/>
              </a:ext>
            </a:extLst>
          </p:cNvPr>
          <p:cNvSpPr>
            <a:spLocks noGrp="1"/>
          </p:cNvSpPr>
          <p:nvPr>
            <p:ph type="title" idx="4294967295"/>
          </p:nvPr>
        </p:nvSpPr>
        <p:spPr>
          <a:xfrm>
            <a:off x="838200" y="365125"/>
            <a:ext cx="10515600" cy="1325563"/>
          </a:xfrm>
        </p:spPr>
        <p:txBody>
          <a:bodyPr>
            <a:noAutofit/>
          </a:bodyPr>
          <a:lstStyle/>
          <a:p>
            <a:r>
              <a:rPr lang="de-DE" dirty="0"/>
              <a:t>2 Erschließungskompetenz</a:t>
            </a:r>
          </a:p>
        </p:txBody>
      </p:sp>
      <p:pic>
        <p:nvPicPr>
          <p:cNvPr id="7" name="Grafik 6">
            <a:extLst>
              <a:ext uri="{FF2B5EF4-FFF2-40B4-BE49-F238E27FC236}">
                <a16:creationId xmlns:a16="http://schemas.microsoft.com/office/drawing/2014/main" id="{66F2F7E3-6FE0-FA66-6765-99EF98A21C66}"/>
              </a:ext>
            </a:extLst>
          </p:cNvPr>
          <p:cNvPicPr>
            <a:picLocks noChangeAspect="1"/>
          </p:cNvPicPr>
          <p:nvPr/>
        </p:nvPicPr>
        <p:blipFill>
          <a:blip r:embed="rId3"/>
          <a:stretch>
            <a:fillRect/>
          </a:stretch>
        </p:blipFill>
        <p:spPr>
          <a:xfrm>
            <a:off x="2800752" y="1740793"/>
            <a:ext cx="6590495" cy="4262679"/>
          </a:xfrm>
          <a:prstGeom prst="rect">
            <a:avLst/>
          </a:prstGeom>
        </p:spPr>
      </p:pic>
      <p:sp>
        <p:nvSpPr>
          <p:cNvPr id="8" name="Inhaltsplatzhalter 4">
            <a:extLst>
              <a:ext uri="{FF2B5EF4-FFF2-40B4-BE49-F238E27FC236}">
                <a16:creationId xmlns:a16="http://schemas.microsoft.com/office/drawing/2014/main" id="{C8B5D319-91D4-8BE3-B1B7-F99A50261CF1}"/>
              </a:ext>
            </a:extLst>
          </p:cNvPr>
          <p:cNvSpPr>
            <a:spLocks noGrp="1"/>
          </p:cNvSpPr>
          <p:nvPr>
            <p:ph idx="1"/>
          </p:nvPr>
        </p:nvSpPr>
        <p:spPr>
          <a:xfrm rot="16200000">
            <a:off x="8252445" y="4573395"/>
            <a:ext cx="2568879" cy="291274"/>
          </a:xfrm>
        </p:spPr>
        <p:txBody>
          <a:bodyPr/>
          <a:lstStyle/>
          <a:p>
            <a:pPr marL="0" indent="0">
              <a:buNone/>
            </a:pPr>
            <a:r>
              <a:rPr lang="de-DE" sz="1200" dirty="0"/>
              <a:t>(Fachanforderungen Geschichte, S.17)</a:t>
            </a:r>
          </a:p>
        </p:txBody>
      </p:sp>
    </p:spTree>
    <p:extLst>
      <p:ext uri="{BB962C8B-B14F-4D97-AF65-F5344CB8AC3E}">
        <p14:creationId xmlns:p14="http://schemas.microsoft.com/office/powerpoint/2010/main" val="97650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4F9498-BF69-6FD5-B93B-3DF3B712239B}"/>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77531DEA-C820-7674-CDA6-32149E8B8353}"/>
              </a:ext>
            </a:extLst>
          </p:cNvPr>
          <p:cNvSpPr>
            <a:spLocks noGrp="1"/>
          </p:cNvSpPr>
          <p:nvPr>
            <p:ph type="title" idx="4294967295"/>
          </p:nvPr>
        </p:nvSpPr>
        <p:spPr>
          <a:xfrm>
            <a:off x="838200" y="365125"/>
            <a:ext cx="10515600" cy="1325563"/>
          </a:xfrm>
        </p:spPr>
        <p:txBody>
          <a:bodyPr>
            <a:noAutofit/>
          </a:bodyPr>
          <a:lstStyle/>
          <a:p>
            <a:r>
              <a:rPr lang="de-DE" dirty="0"/>
              <a:t>2 Erschließungskompetenz</a:t>
            </a:r>
          </a:p>
        </p:txBody>
      </p:sp>
      <p:sp>
        <p:nvSpPr>
          <p:cNvPr id="8" name="Inhaltsplatzhalter 4">
            <a:extLst>
              <a:ext uri="{FF2B5EF4-FFF2-40B4-BE49-F238E27FC236}">
                <a16:creationId xmlns:a16="http://schemas.microsoft.com/office/drawing/2014/main" id="{D8BB65DA-D04F-5577-A37B-5494D57A7A00}"/>
              </a:ext>
            </a:extLst>
          </p:cNvPr>
          <p:cNvSpPr>
            <a:spLocks noGrp="1"/>
          </p:cNvSpPr>
          <p:nvPr>
            <p:ph idx="1"/>
          </p:nvPr>
        </p:nvSpPr>
        <p:spPr>
          <a:xfrm rot="16200000">
            <a:off x="8628225" y="4573395"/>
            <a:ext cx="2568879" cy="291274"/>
          </a:xfrm>
        </p:spPr>
        <p:txBody>
          <a:bodyPr/>
          <a:lstStyle/>
          <a:p>
            <a:pPr marL="0" indent="0">
              <a:buNone/>
            </a:pPr>
            <a:r>
              <a:rPr lang="de-DE" sz="1200" dirty="0"/>
              <a:t>(Fachanforderungen Geschichte, S.17)</a:t>
            </a:r>
          </a:p>
        </p:txBody>
      </p:sp>
      <p:pic>
        <p:nvPicPr>
          <p:cNvPr id="4" name="Grafik 3">
            <a:extLst>
              <a:ext uri="{FF2B5EF4-FFF2-40B4-BE49-F238E27FC236}">
                <a16:creationId xmlns:a16="http://schemas.microsoft.com/office/drawing/2014/main" id="{A5DB5806-86B0-86D9-A5F7-75D12F34B1A2}"/>
              </a:ext>
            </a:extLst>
          </p:cNvPr>
          <p:cNvPicPr>
            <a:picLocks noChangeAspect="1"/>
          </p:cNvPicPr>
          <p:nvPr/>
        </p:nvPicPr>
        <p:blipFill>
          <a:blip r:embed="rId3"/>
          <a:stretch>
            <a:fillRect/>
          </a:stretch>
        </p:blipFill>
        <p:spPr>
          <a:xfrm>
            <a:off x="2390875" y="1752777"/>
            <a:ext cx="7410249" cy="4200591"/>
          </a:xfrm>
          <a:prstGeom prst="rect">
            <a:avLst/>
          </a:prstGeom>
        </p:spPr>
      </p:pic>
    </p:spTree>
    <p:extLst>
      <p:ext uri="{BB962C8B-B14F-4D97-AF65-F5344CB8AC3E}">
        <p14:creationId xmlns:p14="http://schemas.microsoft.com/office/powerpoint/2010/main" val="83671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7019BC-62B7-9F3C-9E20-E23C8F6C64B7}"/>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8FBBF15B-B78C-4DF9-5F30-BBAC3DAD5FAC}"/>
              </a:ext>
            </a:extLst>
          </p:cNvPr>
          <p:cNvSpPr>
            <a:spLocks noGrp="1"/>
          </p:cNvSpPr>
          <p:nvPr>
            <p:ph type="title" idx="4294967295"/>
          </p:nvPr>
        </p:nvSpPr>
        <p:spPr>
          <a:xfrm>
            <a:off x="838200" y="365125"/>
            <a:ext cx="10515600" cy="1325563"/>
          </a:xfrm>
        </p:spPr>
        <p:txBody>
          <a:bodyPr>
            <a:noAutofit/>
          </a:bodyPr>
          <a:lstStyle/>
          <a:p>
            <a:r>
              <a:rPr lang="de-DE" dirty="0"/>
              <a:t>3 Sachurteilskompetenz</a:t>
            </a:r>
          </a:p>
        </p:txBody>
      </p:sp>
      <p:sp>
        <p:nvSpPr>
          <p:cNvPr id="8" name="Inhaltsplatzhalter 4">
            <a:extLst>
              <a:ext uri="{FF2B5EF4-FFF2-40B4-BE49-F238E27FC236}">
                <a16:creationId xmlns:a16="http://schemas.microsoft.com/office/drawing/2014/main" id="{65C8CC8D-C257-2F7A-4C3E-2180476E7947}"/>
              </a:ext>
            </a:extLst>
          </p:cNvPr>
          <p:cNvSpPr>
            <a:spLocks noGrp="1"/>
          </p:cNvSpPr>
          <p:nvPr>
            <p:ph idx="1"/>
          </p:nvPr>
        </p:nvSpPr>
        <p:spPr>
          <a:xfrm rot="16200000">
            <a:off x="7358754" y="4678887"/>
            <a:ext cx="2568879" cy="291274"/>
          </a:xfrm>
        </p:spPr>
        <p:txBody>
          <a:bodyPr/>
          <a:lstStyle/>
          <a:p>
            <a:pPr marL="0" indent="0">
              <a:buNone/>
            </a:pPr>
            <a:r>
              <a:rPr lang="de-DE" sz="1200" dirty="0"/>
              <a:t>(Fachanforderungen Geschichte, S.18)</a:t>
            </a:r>
          </a:p>
        </p:txBody>
      </p:sp>
      <p:pic>
        <p:nvPicPr>
          <p:cNvPr id="5" name="Grafik 4">
            <a:extLst>
              <a:ext uri="{FF2B5EF4-FFF2-40B4-BE49-F238E27FC236}">
                <a16:creationId xmlns:a16="http://schemas.microsoft.com/office/drawing/2014/main" id="{C54269B1-7FF8-D07D-C97A-825149702154}"/>
              </a:ext>
            </a:extLst>
          </p:cNvPr>
          <p:cNvPicPr>
            <a:picLocks noChangeAspect="1"/>
          </p:cNvPicPr>
          <p:nvPr/>
        </p:nvPicPr>
        <p:blipFill>
          <a:blip r:embed="rId3"/>
          <a:stretch>
            <a:fillRect/>
          </a:stretch>
        </p:blipFill>
        <p:spPr>
          <a:xfrm>
            <a:off x="3694444" y="1690688"/>
            <a:ext cx="4803112" cy="4368172"/>
          </a:xfrm>
          <a:prstGeom prst="rect">
            <a:avLst/>
          </a:prstGeom>
        </p:spPr>
      </p:pic>
      <p:pic>
        <p:nvPicPr>
          <p:cNvPr id="6" name="Grafik 5">
            <a:extLst>
              <a:ext uri="{FF2B5EF4-FFF2-40B4-BE49-F238E27FC236}">
                <a16:creationId xmlns:a16="http://schemas.microsoft.com/office/drawing/2014/main" id="{388F7597-70A7-74CD-8DE2-A2822AD871BF}"/>
              </a:ext>
            </a:extLst>
          </p:cNvPr>
          <p:cNvPicPr>
            <a:picLocks noChangeAspect="1"/>
          </p:cNvPicPr>
          <p:nvPr/>
        </p:nvPicPr>
        <p:blipFill>
          <a:blip r:embed="rId3"/>
          <a:stretch>
            <a:fillRect/>
          </a:stretch>
        </p:blipFill>
        <p:spPr>
          <a:xfrm>
            <a:off x="2359188" y="21920"/>
            <a:ext cx="7502976" cy="6823553"/>
          </a:xfrm>
          <a:prstGeom prst="rect">
            <a:avLst/>
          </a:prstGeom>
        </p:spPr>
      </p:pic>
    </p:spTree>
    <p:extLst>
      <p:ext uri="{BB962C8B-B14F-4D97-AF65-F5344CB8AC3E}">
        <p14:creationId xmlns:p14="http://schemas.microsoft.com/office/powerpoint/2010/main" val="104514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263E7-F86E-E822-BA51-D8C2CC62C94B}"/>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FC31BDA2-35A7-4C3C-2F3D-DC4520939977}"/>
              </a:ext>
            </a:extLst>
          </p:cNvPr>
          <p:cNvSpPr>
            <a:spLocks noGrp="1"/>
          </p:cNvSpPr>
          <p:nvPr>
            <p:ph type="title" idx="4294967295"/>
          </p:nvPr>
        </p:nvSpPr>
        <p:spPr>
          <a:xfrm>
            <a:off x="838200" y="365125"/>
            <a:ext cx="10515600" cy="1325563"/>
          </a:xfrm>
        </p:spPr>
        <p:txBody>
          <a:bodyPr>
            <a:noAutofit/>
          </a:bodyPr>
          <a:lstStyle/>
          <a:p>
            <a:r>
              <a:rPr lang="de-DE" dirty="0"/>
              <a:t>4 Orientierungskompetenz</a:t>
            </a:r>
          </a:p>
        </p:txBody>
      </p:sp>
      <p:sp>
        <p:nvSpPr>
          <p:cNvPr id="8" name="Inhaltsplatzhalter 4">
            <a:extLst>
              <a:ext uri="{FF2B5EF4-FFF2-40B4-BE49-F238E27FC236}">
                <a16:creationId xmlns:a16="http://schemas.microsoft.com/office/drawing/2014/main" id="{921EBE0B-D423-BD86-7C3D-840068A33B41}"/>
              </a:ext>
            </a:extLst>
          </p:cNvPr>
          <p:cNvSpPr>
            <a:spLocks noGrp="1"/>
          </p:cNvSpPr>
          <p:nvPr>
            <p:ph idx="1"/>
          </p:nvPr>
        </p:nvSpPr>
        <p:spPr>
          <a:xfrm rot="16200000">
            <a:off x="7525937" y="4585921"/>
            <a:ext cx="2568879" cy="291274"/>
          </a:xfrm>
        </p:spPr>
        <p:txBody>
          <a:bodyPr/>
          <a:lstStyle/>
          <a:p>
            <a:pPr marL="0" indent="0">
              <a:buNone/>
            </a:pPr>
            <a:r>
              <a:rPr lang="de-DE" sz="1200" dirty="0"/>
              <a:t>(Fachanforderungen Geschichte, S.19)</a:t>
            </a:r>
          </a:p>
        </p:txBody>
      </p:sp>
      <p:pic>
        <p:nvPicPr>
          <p:cNvPr id="5" name="Grafik 4">
            <a:extLst>
              <a:ext uri="{FF2B5EF4-FFF2-40B4-BE49-F238E27FC236}">
                <a16:creationId xmlns:a16="http://schemas.microsoft.com/office/drawing/2014/main" id="{B2C751D4-69FE-33A1-A7FE-97EA6AC55016}"/>
              </a:ext>
            </a:extLst>
          </p:cNvPr>
          <p:cNvPicPr>
            <a:picLocks noChangeAspect="1"/>
          </p:cNvPicPr>
          <p:nvPr/>
        </p:nvPicPr>
        <p:blipFill>
          <a:blip r:embed="rId3"/>
          <a:stretch>
            <a:fillRect/>
          </a:stretch>
        </p:blipFill>
        <p:spPr>
          <a:xfrm>
            <a:off x="3513365" y="1778558"/>
            <a:ext cx="5165270" cy="4174810"/>
          </a:xfrm>
          <a:prstGeom prst="rect">
            <a:avLst/>
          </a:prstGeom>
        </p:spPr>
      </p:pic>
      <p:pic>
        <p:nvPicPr>
          <p:cNvPr id="6" name="Grafik 5">
            <a:extLst>
              <a:ext uri="{FF2B5EF4-FFF2-40B4-BE49-F238E27FC236}">
                <a16:creationId xmlns:a16="http://schemas.microsoft.com/office/drawing/2014/main" id="{557C2FFC-5FA5-1826-4BB0-F96238435C4E}"/>
              </a:ext>
            </a:extLst>
          </p:cNvPr>
          <p:cNvPicPr>
            <a:picLocks noChangeAspect="1"/>
          </p:cNvPicPr>
          <p:nvPr/>
        </p:nvPicPr>
        <p:blipFill>
          <a:blip r:embed="rId3"/>
          <a:stretch>
            <a:fillRect/>
          </a:stretch>
        </p:blipFill>
        <p:spPr>
          <a:xfrm>
            <a:off x="1923221" y="74485"/>
            <a:ext cx="8345558" cy="6745266"/>
          </a:xfrm>
          <a:prstGeom prst="rect">
            <a:avLst/>
          </a:prstGeom>
        </p:spPr>
      </p:pic>
    </p:spTree>
    <p:extLst>
      <p:ext uri="{BB962C8B-B14F-4D97-AF65-F5344CB8AC3E}">
        <p14:creationId xmlns:p14="http://schemas.microsoft.com/office/powerpoint/2010/main" val="3126660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QS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638</Words>
  <Application>Microsoft Office PowerPoint</Application>
  <PresentationFormat>Breitbild</PresentationFormat>
  <Paragraphs>67</Paragraphs>
  <Slides>15</Slides>
  <Notes>13</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15</vt:i4>
      </vt:variant>
    </vt:vector>
  </HeadingPairs>
  <TitlesOfParts>
    <vt:vector size="20" baseType="lpstr">
      <vt:lpstr>Arial</vt:lpstr>
      <vt:lpstr>Calibri</vt:lpstr>
      <vt:lpstr>Calibri Light</vt:lpstr>
      <vt:lpstr>Symbol</vt:lpstr>
      <vt:lpstr>IQSH</vt:lpstr>
      <vt:lpstr>Kompetenzbereiche im Geschichtsunterricht der Sekundarstufe I </vt:lpstr>
      <vt:lpstr>Prozessmodell des Geschichtsunterrichts</vt:lpstr>
      <vt:lpstr>Kompetenzbereiche</vt:lpstr>
      <vt:lpstr>Das Kompetenzmodell der Fachanforderungen (Sekundarstufe I)</vt:lpstr>
      <vt:lpstr>1 Wahrnehmungskompetenz</vt:lpstr>
      <vt:lpstr>2 Erschließungskompetenz</vt:lpstr>
      <vt:lpstr>2 Erschließungskompetenz</vt:lpstr>
      <vt:lpstr>3 Sachurteilskompetenz</vt:lpstr>
      <vt:lpstr>4 Orientierungskompetenz</vt:lpstr>
      <vt:lpstr>Operatoren für das Fach Geschichte (gemäß KMK 2012)</vt:lpstr>
      <vt:lpstr>Anforderungsbereich I „umfasst das Wiedergeben von Sachverhalten aus einem abgegrenzten Gebiet und im gelernten Zusammenhang unter rein reproduktivem Benutzen eingeübter Arbeitstechniken (Reproduktion).“</vt:lpstr>
      <vt:lpstr>Anforderungsbereich II „umfasst das selbstständige Erklären, Bearbeiten und Ordnen bekannter Inhalte und das angemessene Anwenden gelernter Inhalte und Methoden auf andere Sachverhalte (Reorganisation und Transfer).“</vt:lpstr>
      <vt:lpstr>Anforderungsbereich II „umfasst den reflexiven Umgang mit neuen Problemstellungen, den eingesetzten Methoden und gewonnenen Erkenntnissen, um zu eigenständigen Begründungen, Folgerungen, Deutungen und Wertungen zu gelangen (Reflexion und Problemlösung). “</vt:lpstr>
      <vt:lpstr>Impulse für Arbeitsaufträge - Analyse von Unterrichtsbeispielen hinsichtlich der Kompetenzbereiche und Operatoren - Analyse von Arbeitsaufträgen hinsichtlich der Verwendung von Operatoren - Formulierung von eigenen Arbeitsaufträgen unter Berücksichtigung der Operatoren - Sammlung von Differenzierungsideen zu einzelnen Operatoren - Differenzierungeines Aufgabenbeispiels unter Berücksichtigung der Operatoren und Anforderungsbereiche</vt:lpstr>
      <vt:lpstr>Übergreifende Operatoren „die eine komplexe Gesamtleistung unter Berücksichtigung aller drei Anforderungsbereiche verlangen.“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IQSH</dc:creator>
  <cp:lastModifiedBy>Markus Burgdorf</cp:lastModifiedBy>
  <cp:revision>255</cp:revision>
  <dcterms:created xsi:type="dcterms:W3CDTF">2015-10-10T11:15:27Z</dcterms:created>
  <dcterms:modified xsi:type="dcterms:W3CDTF">2025-10-01T08:48:18Z</dcterms:modified>
</cp:coreProperties>
</file>