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0"/>
  </p:notesMasterIdLst>
  <p:sldIdLst>
    <p:sldId id="261" r:id="rId2"/>
    <p:sldId id="256" r:id="rId3"/>
    <p:sldId id="549" r:id="rId4"/>
    <p:sldId id="259" r:id="rId5"/>
    <p:sldId id="347" r:id="rId6"/>
    <p:sldId id="501" r:id="rId7"/>
    <p:sldId id="552" r:id="rId8"/>
    <p:sldId id="553" r:id="rId9"/>
    <p:sldId id="554" r:id="rId10"/>
    <p:sldId id="561" r:id="rId11"/>
    <p:sldId id="317" r:id="rId12"/>
    <p:sldId id="555" r:id="rId13"/>
    <p:sldId id="367" r:id="rId14"/>
    <p:sldId id="366" r:id="rId15"/>
    <p:sldId id="374" r:id="rId16"/>
    <p:sldId id="562" r:id="rId17"/>
    <p:sldId id="556" r:id="rId18"/>
    <p:sldId id="550" r:id="rId19"/>
    <p:sldId id="353" r:id="rId20"/>
    <p:sldId id="559" r:id="rId21"/>
    <p:sldId id="531" r:id="rId22"/>
    <p:sldId id="532" r:id="rId23"/>
    <p:sldId id="533" r:id="rId24"/>
    <p:sldId id="534" r:id="rId25"/>
    <p:sldId id="535" r:id="rId26"/>
    <p:sldId id="536" r:id="rId27"/>
    <p:sldId id="563" r:id="rId28"/>
    <p:sldId id="378" r:id="rId29"/>
    <p:sldId id="379" r:id="rId30"/>
    <p:sldId id="527" r:id="rId31"/>
    <p:sldId id="528" r:id="rId32"/>
    <p:sldId id="529" r:id="rId33"/>
    <p:sldId id="551" r:id="rId34"/>
    <p:sldId id="530" r:id="rId35"/>
    <p:sldId id="355" r:id="rId36"/>
    <p:sldId id="566" r:id="rId37"/>
    <p:sldId id="292" r:id="rId38"/>
    <p:sldId id="560" r:id="rId39"/>
    <p:sldId id="564" r:id="rId40"/>
    <p:sldId id="269" r:id="rId41"/>
    <p:sldId id="364" r:id="rId42"/>
    <p:sldId id="570" r:id="rId43"/>
    <p:sldId id="567" r:id="rId44"/>
    <p:sldId id="568" r:id="rId45"/>
    <p:sldId id="373" r:id="rId46"/>
    <p:sldId id="565" r:id="rId47"/>
    <p:sldId id="546" r:id="rId48"/>
    <p:sldId id="547" r:id="rId49"/>
    <p:sldId id="329" r:id="rId50"/>
    <p:sldId id="537" r:id="rId51"/>
    <p:sldId id="548" r:id="rId52"/>
    <p:sldId id="385" r:id="rId53"/>
    <p:sldId id="386" r:id="rId54"/>
    <p:sldId id="415" r:id="rId55"/>
    <p:sldId id="416" r:id="rId56"/>
    <p:sldId id="481" r:id="rId57"/>
    <p:sldId id="310" r:id="rId58"/>
    <p:sldId id="363"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3A4F7"/>
    <a:srgbClr val="7CEB99"/>
    <a:srgbClr val="99FF99"/>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530" autoAdjust="0"/>
  </p:normalViewPr>
  <p:slideViewPr>
    <p:cSldViewPr snapToGrid="0">
      <p:cViewPr varScale="1">
        <p:scale>
          <a:sx n="78" d="100"/>
          <a:sy n="78" d="100"/>
        </p:scale>
        <p:origin x="850"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31B4FA-48B7-4396-A911-97613E83EB1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de-DE"/>
        </a:p>
      </dgm:t>
    </dgm:pt>
    <dgm:pt modelId="{438974AA-C55F-4B9C-9CD5-F05CCB2CEDB7}">
      <dgm:prSet phldrT="[Text]" custT="1"/>
      <dgm:spPr>
        <a:solidFill>
          <a:srgbClr val="99FF99"/>
        </a:solidFill>
      </dgm:spPr>
      <dgm:t>
        <a:bodyPr/>
        <a:lstStyle/>
        <a:p>
          <a:r>
            <a:rPr lang="de-DE" sz="2400" b="1" dirty="0">
              <a:solidFill>
                <a:schemeClr val="tx1"/>
              </a:solidFill>
              <a:ea typeface="Calibri"/>
              <a:cs typeface="Calibri"/>
            </a:rPr>
            <a:t>Hauptintention/</a:t>
          </a:r>
        </a:p>
        <a:p>
          <a:r>
            <a:rPr lang="de-DE" sz="2400" b="1" dirty="0">
              <a:solidFill>
                <a:schemeClr val="tx1"/>
              </a:solidFill>
              <a:ea typeface="Calibri"/>
              <a:cs typeface="Calibri"/>
            </a:rPr>
            <a:t>Stundenziel:</a:t>
          </a:r>
          <a:endParaRPr lang="de-DE" sz="2400" b="1" dirty="0">
            <a:solidFill>
              <a:schemeClr val="tx1"/>
            </a:solidFill>
          </a:endParaRPr>
        </a:p>
      </dgm:t>
    </dgm:pt>
    <dgm:pt modelId="{DD1ED1D7-0752-4377-BB20-9D2061F1BC65}" type="parTrans" cxnId="{161C95CB-4271-4A66-A55C-24CD669AA87D}">
      <dgm:prSet/>
      <dgm:spPr/>
      <dgm:t>
        <a:bodyPr/>
        <a:lstStyle/>
        <a:p>
          <a:endParaRPr lang="de-DE"/>
        </a:p>
      </dgm:t>
    </dgm:pt>
    <dgm:pt modelId="{926E62E0-B6F6-4992-B02A-68003B376354}" type="sibTrans" cxnId="{161C95CB-4271-4A66-A55C-24CD669AA87D}">
      <dgm:prSet/>
      <dgm:spPr/>
      <dgm:t>
        <a:bodyPr/>
        <a:lstStyle/>
        <a:p>
          <a:endParaRPr lang="de-DE"/>
        </a:p>
      </dgm:t>
    </dgm:pt>
    <dgm:pt modelId="{BEE044BC-5F94-4148-B529-A4D914CEBD10}">
      <dgm:prSet phldrT="[Text]" custT="1"/>
      <dgm:spPr>
        <a:solidFill>
          <a:schemeClr val="bg1">
            <a:lumMod val="85000"/>
            <a:alpha val="90000"/>
          </a:schemeClr>
        </a:solidFill>
      </dgm:spPr>
      <dgm:t>
        <a:bodyPr/>
        <a:lstStyle/>
        <a:p>
          <a:pPr>
            <a:buFontTx/>
            <a:buNone/>
          </a:pPr>
          <a:r>
            <a:rPr lang="de-DE" sz="2000" dirty="0"/>
            <a:t>Inwiefern ist</a:t>
          </a:r>
        </a:p>
      </dgm:t>
    </dgm:pt>
    <dgm:pt modelId="{A5B9AC6E-5A6F-4250-BEA8-5994D503200A}" type="parTrans" cxnId="{2982C7A9-A492-46E9-90FF-A4090FAADA02}">
      <dgm:prSet/>
      <dgm:spPr/>
      <dgm:t>
        <a:bodyPr/>
        <a:lstStyle/>
        <a:p>
          <a:endParaRPr lang="de-DE"/>
        </a:p>
      </dgm:t>
    </dgm:pt>
    <dgm:pt modelId="{730AEE25-EB4E-4F5B-90F4-091B4E3343E5}" type="sibTrans" cxnId="{2982C7A9-A492-46E9-90FF-A4090FAADA02}">
      <dgm:prSet/>
      <dgm:spPr/>
      <dgm:t>
        <a:bodyPr/>
        <a:lstStyle/>
        <a:p>
          <a:endParaRPr lang="de-DE"/>
        </a:p>
      </dgm:t>
    </dgm:pt>
    <dgm:pt modelId="{3260350F-218D-46C0-B112-14252F5D1F45}">
      <dgm:prSet phldrT="[Text]" phldr="0" custT="1"/>
      <dgm:spPr>
        <a:solidFill>
          <a:srgbClr val="99FF99"/>
        </a:solidFill>
      </dgm:spPr>
      <dgm:t>
        <a:bodyPr/>
        <a:lstStyle/>
        <a:p>
          <a:r>
            <a:rPr lang="de-DE" sz="2400" b="1" dirty="0">
              <a:solidFill>
                <a:schemeClr val="tx1"/>
              </a:solidFill>
            </a:rPr>
            <a:t>Lernaufgaben</a:t>
          </a:r>
        </a:p>
      </dgm:t>
    </dgm:pt>
    <dgm:pt modelId="{32F3A025-0B2A-4F8D-AB9D-7C9240EDAE8D}" type="parTrans" cxnId="{C3B6C3FA-B4C4-4D90-BE78-7FD4F4833ED6}">
      <dgm:prSet/>
      <dgm:spPr/>
      <dgm:t>
        <a:bodyPr/>
        <a:lstStyle/>
        <a:p>
          <a:endParaRPr lang="de-DE"/>
        </a:p>
      </dgm:t>
    </dgm:pt>
    <dgm:pt modelId="{F70BC54D-122B-431E-B138-379350A98EFC}" type="sibTrans" cxnId="{C3B6C3FA-B4C4-4D90-BE78-7FD4F4833ED6}">
      <dgm:prSet/>
      <dgm:spPr/>
      <dgm:t>
        <a:bodyPr/>
        <a:lstStyle/>
        <a:p>
          <a:endParaRPr lang="de-DE"/>
        </a:p>
      </dgm:t>
    </dgm:pt>
    <dgm:pt modelId="{1955D8D5-4096-4FFA-90B2-04023875D392}">
      <dgm:prSet phldrT="[Text]" custT="1"/>
      <dgm:spPr>
        <a:solidFill>
          <a:schemeClr val="bg1">
            <a:lumMod val="85000"/>
            <a:alpha val="90000"/>
          </a:schemeClr>
        </a:solidFill>
      </dgm:spPr>
      <dgm:t>
        <a:bodyPr/>
        <a:lstStyle/>
        <a:p>
          <a:pPr>
            <a:buFontTx/>
            <a:buNone/>
          </a:pPr>
          <a:r>
            <a:rPr lang="de-DE" sz="2000" dirty="0"/>
            <a:t>Inwiefern</a:t>
          </a:r>
        </a:p>
      </dgm:t>
    </dgm:pt>
    <dgm:pt modelId="{D4DCAB00-E16C-4EAF-BA8B-69DF7E0D7854}" type="parTrans" cxnId="{F24F8F48-65BC-461E-A818-271CD3A43D63}">
      <dgm:prSet/>
      <dgm:spPr/>
      <dgm:t>
        <a:bodyPr/>
        <a:lstStyle/>
        <a:p>
          <a:endParaRPr lang="de-DE"/>
        </a:p>
      </dgm:t>
    </dgm:pt>
    <dgm:pt modelId="{E3B2935C-8B6C-4F6B-9AB7-42863101FA59}" type="sibTrans" cxnId="{F24F8F48-65BC-461E-A818-271CD3A43D63}">
      <dgm:prSet/>
      <dgm:spPr/>
      <dgm:t>
        <a:bodyPr/>
        <a:lstStyle/>
        <a:p>
          <a:endParaRPr lang="de-DE"/>
        </a:p>
      </dgm:t>
    </dgm:pt>
    <dgm:pt modelId="{3F310FDF-23F7-4789-A6C7-334CBD11D57D}">
      <dgm:prSet phldrT="[Text]" phldr="0" custT="1"/>
      <dgm:spPr>
        <a:solidFill>
          <a:srgbClr val="99FF99"/>
        </a:solidFill>
      </dgm:spPr>
      <dgm:t>
        <a:bodyPr/>
        <a:lstStyle/>
        <a:p>
          <a:r>
            <a:rPr lang="de-DE" sz="2400" b="1" dirty="0">
              <a:solidFill>
                <a:schemeClr val="tx1"/>
              </a:solidFill>
            </a:rPr>
            <a:t>Konstruktive Unterstützung</a:t>
          </a:r>
        </a:p>
      </dgm:t>
    </dgm:pt>
    <dgm:pt modelId="{1CF97330-3F28-4B31-8624-F4160A7A4E93}" type="parTrans" cxnId="{0A4EB775-585C-4842-ADEA-11393AF0FF0E}">
      <dgm:prSet/>
      <dgm:spPr/>
      <dgm:t>
        <a:bodyPr/>
        <a:lstStyle/>
        <a:p>
          <a:endParaRPr lang="de-DE"/>
        </a:p>
      </dgm:t>
    </dgm:pt>
    <dgm:pt modelId="{10970009-CE7C-4AE7-8CD0-222861DCCB13}" type="sibTrans" cxnId="{0A4EB775-585C-4842-ADEA-11393AF0FF0E}">
      <dgm:prSet/>
      <dgm:spPr/>
      <dgm:t>
        <a:bodyPr/>
        <a:lstStyle/>
        <a:p>
          <a:endParaRPr lang="de-DE"/>
        </a:p>
      </dgm:t>
    </dgm:pt>
    <dgm:pt modelId="{5CA97270-5998-4241-86C0-79AA7097697E}">
      <dgm:prSet phldrT="[Text]" custT="1"/>
      <dgm:spPr>
        <a:solidFill>
          <a:schemeClr val="bg1">
            <a:lumMod val="85000"/>
            <a:alpha val="90000"/>
          </a:schemeClr>
        </a:solidFill>
      </dgm:spPr>
      <dgm:t>
        <a:bodyPr/>
        <a:lstStyle/>
        <a:p>
          <a:pPr>
            <a:buNone/>
          </a:pPr>
          <a:r>
            <a:rPr lang="de-DE" sz="2000" dirty="0">
              <a:ea typeface="Calibri"/>
              <a:cs typeface="Calibri"/>
            </a:rPr>
            <a:t>Beobachtete Arten der</a:t>
          </a:r>
          <a:endParaRPr lang="de-DE" sz="2000" dirty="0"/>
        </a:p>
      </dgm:t>
    </dgm:pt>
    <dgm:pt modelId="{D5A8210E-4AD3-4ED7-93E1-C90E4F18150B}" type="parTrans" cxnId="{F0BF7629-3B45-48D8-9494-FF63EF702F65}">
      <dgm:prSet/>
      <dgm:spPr/>
      <dgm:t>
        <a:bodyPr/>
        <a:lstStyle/>
        <a:p>
          <a:endParaRPr lang="de-DE"/>
        </a:p>
      </dgm:t>
    </dgm:pt>
    <dgm:pt modelId="{C1768C9E-2F3F-4E31-BDA9-AA5A686B4D8B}" type="sibTrans" cxnId="{F0BF7629-3B45-48D8-9494-FF63EF702F65}">
      <dgm:prSet/>
      <dgm:spPr/>
      <dgm:t>
        <a:bodyPr/>
        <a:lstStyle/>
        <a:p>
          <a:endParaRPr lang="de-DE"/>
        </a:p>
      </dgm:t>
    </dgm:pt>
    <dgm:pt modelId="{933602DC-DC16-45C3-AA63-76EC078A4859}">
      <dgm:prSet custT="1"/>
      <dgm:spPr>
        <a:solidFill>
          <a:schemeClr val="bg1">
            <a:lumMod val="85000"/>
            <a:alpha val="90000"/>
          </a:schemeClr>
        </a:solidFill>
      </dgm:spPr>
      <dgm:t>
        <a:bodyPr/>
        <a:lstStyle/>
        <a:p>
          <a:r>
            <a:rPr lang="de-DE" sz="2000" dirty="0">
              <a:ea typeface="Calibri"/>
              <a:cs typeface="Calibri"/>
            </a:rPr>
            <a:t>das Stundenziel angemessen? </a:t>
          </a:r>
        </a:p>
      </dgm:t>
    </dgm:pt>
    <dgm:pt modelId="{54C82CAE-C027-4AC7-A2B9-CEBF81C419EB}" type="parTrans" cxnId="{6BB5DFBF-2F2B-4911-BDCB-C8B5EC10E3F9}">
      <dgm:prSet/>
      <dgm:spPr/>
      <dgm:t>
        <a:bodyPr/>
        <a:lstStyle/>
        <a:p>
          <a:endParaRPr lang="de-DE"/>
        </a:p>
      </dgm:t>
    </dgm:pt>
    <dgm:pt modelId="{1D8244AB-2A99-4ABB-AC1D-63478D3877AF}" type="sibTrans" cxnId="{6BB5DFBF-2F2B-4911-BDCB-C8B5EC10E3F9}">
      <dgm:prSet/>
      <dgm:spPr/>
      <dgm:t>
        <a:bodyPr/>
        <a:lstStyle/>
        <a:p>
          <a:endParaRPr lang="de-DE"/>
        </a:p>
      </dgm:t>
    </dgm:pt>
    <dgm:pt modelId="{5BCF4A2F-0A8A-4FDF-AB8D-63BCCDBB7132}">
      <dgm:prSet custT="1"/>
      <dgm:spPr>
        <a:solidFill>
          <a:schemeClr val="bg1">
            <a:lumMod val="85000"/>
            <a:alpha val="90000"/>
          </a:schemeClr>
        </a:solidFill>
      </dgm:spPr>
      <dgm:t>
        <a:bodyPr/>
        <a:lstStyle/>
        <a:p>
          <a:r>
            <a:rPr lang="de-DE" sz="2000" dirty="0">
              <a:ea typeface="Calibri"/>
              <a:cs typeface="Calibri"/>
            </a:rPr>
            <a:t>die Sicherung zielführend?</a:t>
          </a:r>
          <a:endParaRPr lang="en-US" sz="2000" dirty="0"/>
        </a:p>
      </dgm:t>
    </dgm:pt>
    <dgm:pt modelId="{2BA835F4-679E-4061-8F54-8D4A702E6631}" type="parTrans" cxnId="{656863E5-41D7-4113-A531-2D1869F05FFB}">
      <dgm:prSet/>
      <dgm:spPr/>
      <dgm:t>
        <a:bodyPr/>
        <a:lstStyle/>
        <a:p>
          <a:endParaRPr lang="de-DE"/>
        </a:p>
      </dgm:t>
    </dgm:pt>
    <dgm:pt modelId="{68D7E8F3-D05C-4A78-80E1-687DD676F9DA}" type="sibTrans" cxnId="{656863E5-41D7-4113-A531-2D1869F05FFB}">
      <dgm:prSet/>
      <dgm:spPr/>
      <dgm:t>
        <a:bodyPr/>
        <a:lstStyle/>
        <a:p>
          <a:endParaRPr lang="de-DE"/>
        </a:p>
      </dgm:t>
    </dgm:pt>
    <dgm:pt modelId="{94E5C33E-5513-498B-BED8-702A2E90E5ED}">
      <dgm:prSet custT="1"/>
      <dgm:spPr>
        <a:solidFill>
          <a:schemeClr val="bg1">
            <a:lumMod val="85000"/>
            <a:alpha val="90000"/>
          </a:schemeClr>
        </a:solidFill>
      </dgm:spPr>
      <dgm:t>
        <a:bodyPr/>
        <a:lstStyle/>
        <a:p>
          <a:r>
            <a:rPr lang="de-DE" sz="2000" dirty="0">
              <a:ea typeface="Calibri"/>
              <a:cs typeface="Calibri"/>
            </a:rPr>
            <a:t>sind die Lernaufgaben kognitiv aktivierend? Begründen Sie!</a:t>
          </a:r>
        </a:p>
      </dgm:t>
    </dgm:pt>
    <dgm:pt modelId="{7C1C12A5-A2DC-4E72-A6A8-1406B0BEB815}" type="parTrans" cxnId="{8F71F39E-3BC2-49E0-AD96-AD8BC6077DD8}">
      <dgm:prSet/>
      <dgm:spPr/>
      <dgm:t>
        <a:bodyPr/>
        <a:lstStyle/>
        <a:p>
          <a:endParaRPr lang="de-DE"/>
        </a:p>
      </dgm:t>
    </dgm:pt>
    <dgm:pt modelId="{1663A636-8339-4AC8-BEBD-5F53B068A3A0}" type="sibTrans" cxnId="{8F71F39E-3BC2-49E0-AD96-AD8BC6077DD8}">
      <dgm:prSet/>
      <dgm:spPr/>
      <dgm:t>
        <a:bodyPr/>
        <a:lstStyle/>
        <a:p>
          <a:endParaRPr lang="de-DE"/>
        </a:p>
      </dgm:t>
    </dgm:pt>
    <dgm:pt modelId="{67AD1868-2778-4B3C-9E52-7F69B3CBF907}">
      <dgm:prSet custT="1"/>
      <dgm:spPr>
        <a:solidFill>
          <a:schemeClr val="bg1">
            <a:lumMod val="85000"/>
            <a:alpha val="90000"/>
          </a:schemeClr>
        </a:solidFill>
      </dgm:spPr>
      <dgm:t>
        <a:bodyPr/>
        <a:lstStyle/>
        <a:p>
          <a:r>
            <a:rPr lang="de-DE" sz="2000" dirty="0">
              <a:ea typeface="Calibri"/>
              <a:cs typeface="Calibri"/>
            </a:rPr>
            <a:t>passen die Lernaufgaben zum Lernstand der </a:t>
          </a:r>
          <a:r>
            <a:rPr lang="de-DE" sz="2000" dirty="0" err="1">
              <a:ea typeface="Calibri"/>
              <a:cs typeface="Calibri"/>
            </a:rPr>
            <a:t>SuS</a:t>
          </a:r>
          <a:r>
            <a:rPr lang="de-DE" sz="2000" dirty="0">
              <a:ea typeface="Calibri"/>
              <a:cs typeface="Calibri"/>
            </a:rPr>
            <a:t>?</a:t>
          </a:r>
          <a:endParaRPr lang="en-US" sz="2000" dirty="0"/>
        </a:p>
      </dgm:t>
    </dgm:pt>
    <dgm:pt modelId="{E70C1082-1644-4229-A297-6AD1D432231E}" type="parTrans" cxnId="{BA1A5892-F90A-4F4A-925E-7D96416C9520}">
      <dgm:prSet/>
      <dgm:spPr/>
      <dgm:t>
        <a:bodyPr/>
        <a:lstStyle/>
        <a:p>
          <a:endParaRPr lang="de-DE"/>
        </a:p>
      </dgm:t>
    </dgm:pt>
    <dgm:pt modelId="{8C770AD9-6628-4328-B61E-70CF68923E9D}" type="sibTrans" cxnId="{BA1A5892-F90A-4F4A-925E-7D96416C9520}">
      <dgm:prSet/>
      <dgm:spPr/>
      <dgm:t>
        <a:bodyPr/>
        <a:lstStyle/>
        <a:p>
          <a:endParaRPr lang="de-DE"/>
        </a:p>
      </dgm:t>
    </dgm:pt>
    <dgm:pt modelId="{93B417E3-3BD8-4223-95EA-68237A9C9F7B}">
      <dgm:prSet phldrT="[Text]" custT="1"/>
      <dgm:spPr>
        <a:solidFill>
          <a:schemeClr val="bg1">
            <a:lumMod val="85000"/>
            <a:alpha val="90000"/>
          </a:schemeClr>
        </a:solidFill>
      </dgm:spPr>
      <dgm:t>
        <a:bodyPr/>
        <a:lstStyle/>
        <a:p>
          <a:pPr>
            <a:buFont typeface="Arial" panose="020B0604020202020204" pitchFamily="34" charset="0"/>
            <a:buChar char="•"/>
          </a:pPr>
          <a:r>
            <a:rPr lang="de-DE" sz="2000" dirty="0">
              <a:ea typeface="Calibri"/>
              <a:cs typeface="Calibri"/>
            </a:rPr>
            <a:t>Material</a:t>
          </a:r>
          <a:endParaRPr lang="de-DE" sz="2000" dirty="0"/>
        </a:p>
      </dgm:t>
    </dgm:pt>
    <dgm:pt modelId="{917E1E2A-339E-4DB4-8760-33237CB04279}" type="parTrans" cxnId="{DCE147CF-7381-4625-A564-B236B46C96FF}">
      <dgm:prSet/>
      <dgm:spPr/>
      <dgm:t>
        <a:bodyPr/>
        <a:lstStyle/>
        <a:p>
          <a:endParaRPr lang="de-DE"/>
        </a:p>
      </dgm:t>
    </dgm:pt>
    <dgm:pt modelId="{66E03254-9898-4AFB-B79A-D73AC99CE878}" type="sibTrans" cxnId="{DCE147CF-7381-4625-A564-B236B46C96FF}">
      <dgm:prSet/>
      <dgm:spPr/>
      <dgm:t>
        <a:bodyPr/>
        <a:lstStyle/>
        <a:p>
          <a:endParaRPr lang="de-DE"/>
        </a:p>
      </dgm:t>
    </dgm:pt>
    <dgm:pt modelId="{FCCF3DEE-75FD-4E52-9B22-578BC09D5C47}">
      <dgm:prSet phldrT="[Text]" custT="1"/>
      <dgm:spPr>
        <a:solidFill>
          <a:schemeClr val="bg1">
            <a:lumMod val="85000"/>
            <a:alpha val="90000"/>
          </a:schemeClr>
        </a:solidFill>
      </dgm:spPr>
      <dgm:t>
        <a:bodyPr/>
        <a:lstStyle/>
        <a:p>
          <a:pPr>
            <a:buFont typeface="Arial" panose="020B0604020202020204" pitchFamily="34" charset="0"/>
            <a:buChar char="•"/>
          </a:pPr>
          <a:r>
            <a:rPr lang="de-DE" sz="2000" dirty="0">
              <a:ea typeface="Calibri"/>
              <a:cs typeface="Calibri"/>
            </a:rPr>
            <a:t>Hilfen der Lehrkraft während des Unterrichts</a:t>
          </a:r>
          <a:endParaRPr lang="de-DE" sz="2000" dirty="0"/>
        </a:p>
      </dgm:t>
    </dgm:pt>
    <dgm:pt modelId="{30327A14-1537-4873-8550-B96BCAC4831B}" type="parTrans" cxnId="{FFB57DD3-2DB2-4228-BB3A-4C678C71CC6C}">
      <dgm:prSet/>
      <dgm:spPr/>
      <dgm:t>
        <a:bodyPr/>
        <a:lstStyle/>
        <a:p>
          <a:endParaRPr lang="de-DE"/>
        </a:p>
      </dgm:t>
    </dgm:pt>
    <dgm:pt modelId="{B9AE1BC8-722A-496B-ABB8-74C514703270}" type="sibTrans" cxnId="{FFB57DD3-2DB2-4228-BB3A-4C678C71CC6C}">
      <dgm:prSet/>
      <dgm:spPr/>
      <dgm:t>
        <a:bodyPr/>
        <a:lstStyle/>
        <a:p>
          <a:endParaRPr lang="de-DE"/>
        </a:p>
      </dgm:t>
    </dgm:pt>
    <dgm:pt modelId="{77E1B0D5-74DE-4FA7-84FC-CFEDBD914512}">
      <dgm:prSet phldrT="[Text]" custT="1"/>
      <dgm:spPr>
        <a:solidFill>
          <a:schemeClr val="bg1">
            <a:lumMod val="85000"/>
            <a:alpha val="90000"/>
          </a:schemeClr>
        </a:solidFill>
      </dgm:spPr>
      <dgm:t>
        <a:bodyPr/>
        <a:lstStyle/>
        <a:p>
          <a:pPr>
            <a:buFont typeface="Arial" panose="020B0604020202020204" pitchFamily="34" charset="0"/>
            <a:buChar char="•"/>
          </a:pPr>
          <a:r>
            <a:rPr lang="de-DE" sz="2000" dirty="0">
              <a:ea typeface="Calibri"/>
              <a:cs typeface="Calibri"/>
            </a:rPr>
            <a:t>vorentlastende Aufgaben</a:t>
          </a:r>
          <a:endParaRPr lang="de-DE" sz="2000" dirty="0"/>
        </a:p>
      </dgm:t>
    </dgm:pt>
    <dgm:pt modelId="{79B49C5C-E50B-4C14-ACFE-D75863F060DC}" type="parTrans" cxnId="{217E2220-2BB2-43C3-8C2A-8F01A2853C30}">
      <dgm:prSet/>
      <dgm:spPr/>
      <dgm:t>
        <a:bodyPr/>
        <a:lstStyle/>
        <a:p>
          <a:endParaRPr lang="de-DE"/>
        </a:p>
      </dgm:t>
    </dgm:pt>
    <dgm:pt modelId="{2EC285FD-D9DA-4AA1-9D76-DCACCE5EB88A}" type="sibTrans" cxnId="{217E2220-2BB2-43C3-8C2A-8F01A2853C30}">
      <dgm:prSet/>
      <dgm:spPr/>
      <dgm:t>
        <a:bodyPr/>
        <a:lstStyle/>
        <a:p>
          <a:endParaRPr lang="de-DE"/>
        </a:p>
      </dgm:t>
    </dgm:pt>
    <dgm:pt modelId="{730E30ED-7882-4D7F-9716-8F88372F4C37}">
      <dgm:prSet phldrT="[Text]" custT="1"/>
      <dgm:spPr>
        <a:solidFill>
          <a:schemeClr val="bg1">
            <a:lumMod val="85000"/>
            <a:alpha val="90000"/>
          </a:schemeClr>
        </a:solidFill>
      </dgm:spPr>
      <dgm:t>
        <a:bodyPr/>
        <a:lstStyle/>
        <a:p>
          <a:r>
            <a:rPr lang="de-DE" sz="2000" dirty="0">
              <a:ea typeface="Calibri"/>
              <a:cs typeface="Calibri"/>
            </a:rPr>
            <a:t>die Formulierung der Hauptintention passend? </a:t>
          </a:r>
          <a:endParaRPr lang="de-DE" sz="2000" dirty="0"/>
        </a:p>
      </dgm:t>
    </dgm:pt>
    <dgm:pt modelId="{A269C0BE-B558-4354-BF5E-F31DFBF39B6D}" type="parTrans" cxnId="{D55E2F4D-4D99-43E8-82C0-6EE63994BBF3}">
      <dgm:prSet/>
      <dgm:spPr/>
      <dgm:t>
        <a:bodyPr/>
        <a:lstStyle/>
        <a:p>
          <a:endParaRPr lang="de-DE"/>
        </a:p>
      </dgm:t>
    </dgm:pt>
    <dgm:pt modelId="{2DDDD04A-79B0-4095-93E2-19EB5B349001}" type="sibTrans" cxnId="{D55E2F4D-4D99-43E8-82C0-6EE63994BBF3}">
      <dgm:prSet/>
      <dgm:spPr/>
      <dgm:t>
        <a:bodyPr/>
        <a:lstStyle/>
        <a:p>
          <a:endParaRPr lang="de-DE"/>
        </a:p>
      </dgm:t>
    </dgm:pt>
    <dgm:pt modelId="{85232985-83B9-4345-9A28-76880F1A987C}">
      <dgm:prSet custT="1"/>
      <dgm:spPr>
        <a:solidFill>
          <a:schemeClr val="bg1">
            <a:lumMod val="85000"/>
            <a:alpha val="90000"/>
          </a:schemeClr>
        </a:solidFill>
      </dgm:spPr>
      <dgm:t>
        <a:bodyPr/>
        <a:lstStyle/>
        <a:p>
          <a:r>
            <a:rPr lang="de-DE" sz="2000" dirty="0">
              <a:ea typeface="Calibri"/>
              <a:cs typeface="Calibri"/>
            </a:rPr>
            <a:t>das Stundenziel erreicht? Woran ist das zu erkennen?</a:t>
          </a:r>
        </a:p>
      </dgm:t>
    </dgm:pt>
    <dgm:pt modelId="{28B82243-F405-4376-A9FC-1383B30C4661}" type="parTrans" cxnId="{EF4EBE03-DD22-454A-8ADA-E021C5DE0F3F}">
      <dgm:prSet/>
      <dgm:spPr/>
      <dgm:t>
        <a:bodyPr/>
        <a:lstStyle/>
        <a:p>
          <a:endParaRPr lang="de-DE"/>
        </a:p>
      </dgm:t>
    </dgm:pt>
    <dgm:pt modelId="{82F47396-2356-4607-8FA9-E9AFF93D9C33}" type="sibTrans" cxnId="{EF4EBE03-DD22-454A-8ADA-E021C5DE0F3F}">
      <dgm:prSet/>
      <dgm:spPr/>
      <dgm:t>
        <a:bodyPr/>
        <a:lstStyle/>
        <a:p>
          <a:endParaRPr lang="de-DE"/>
        </a:p>
      </dgm:t>
    </dgm:pt>
    <dgm:pt modelId="{B9A06D2C-FF0F-4CB6-9B08-CD17667FB1DD}">
      <dgm:prSet phldrT="[Text]" custT="1"/>
      <dgm:spPr>
        <a:solidFill>
          <a:schemeClr val="bg1">
            <a:lumMod val="85000"/>
            <a:alpha val="90000"/>
          </a:schemeClr>
        </a:solidFill>
      </dgm:spPr>
      <dgm:t>
        <a:bodyPr/>
        <a:lstStyle/>
        <a:p>
          <a:r>
            <a:rPr lang="de-DE" sz="2000" dirty="0">
              <a:ea typeface="Calibri"/>
              <a:cs typeface="Calibri"/>
            </a:rPr>
            <a:t>unterstützen die Lernaufgaben das Erreichen des Stundenziels?</a:t>
          </a:r>
          <a:endParaRPr lang="de-DE" sz="2000" dirty="0"/>
        </a:p>
      </dgm:t>
    </dgm:pt>
    <dgm:pt modelId="{6772693E-5658-4AEA-A1D2-73200A127DB0}" type="parTrans" cxnId="{657CE8B9-BBB8-4E32-B32D-5DEC3C0CEC88}">
      <dgm:prSet/>
      <dgm:spPr/>
      <dgm:t>
        <a:bodyPr/>
        <a:lstStyle/>
        <a:p>
          <a:endParaRPr lang="de-DE"/>
        </a:p>
      </dgm:t>
    </dgm:pt>
    <dgm:pt modelId="{96073C24-AC78-42DD-8314-1D6D678F4B0E}" type="sibTrans" cxnId="{657CE8B9-BBB8-4E32-B32D-5DEC3C0CEC88}">
      <dgm:prSet/>
      <dgm:spPr/>
      <dgm:t>
        <a:bodyPr/>
        <a:lstStyle/>
        <a:p>
          <a:endParaRPr lang="de-DE"/>
        </a:p>
      </dgm:t>
    </dgm:pt>
    <dgm:pt modelId="{C639B263-31DF-4F7C-A7F5-4067695B60BB}">
      <dgm:prSet phldrT="[Text]" custT="1"/>
      <dgm:spPr>
        <a:solidFill>
          <a:schemeClr val="bg1">
            <a:lumMod val="85000"/>
            <a:alpha val="90000"/>
          </a:schemeClr>
        </a:solidFill>
      </dgm:spPr>
      <dgm:t>
        <a:bodyPr/>
        <a:lstStyle/>
        <a:p>
          <a:pPr>
            <a:buNone/>
          </a:pPr>
          <a:r>
            <a:rPr lang="de-DE" sz="2000" dirty="0">
              <a:ea typeface="Calibri"/>
              <a:cs typeface="Calibri"/>
            </a:rPr>
            <a:t>konstruktiven</a:t>
          </a:r>
          <a:endParaRPr lang="de-DE" sz="2000" dirty="0"/>
        </a:p>
      </dgm:t>
    </dgm:pt>
    <dgm:pt modelId="{51BC324C-B170-45B6-9AD9-6261F95EF24A}" type="parTrans" cxnId="{FB4389C2-D421-44F0-9CE1-660E3374226F}">
      <dgm:prSet/>
      <dgm:spPr/>
      <dgm:t>
        <a:bodyPr/>
        <a:lstStyle/>
        <a:p>
          <a:endParaRPr lang="de-DE"/>
        </a:p>
      </dgm:t>
    </dgm:pt>
    <dgm:pt modelId="{064CA1F9-45BB-4AC8-BD2D-BB4324272E43}" type="sibTrans" cxnId="{FB4389C2-D421-44F0-9CE1-660E3374226F}">
      <dgm:prSet/>
      <dgm:spPr/>
      <dgm:t>
        <a:bodyPr/>
        <a:lstStyle/>
        <a:p>
          <a:endParaRPr lang="de-DE"/>
        </a:p>
      </dgm:t>
    </dgm:pt>
    <dgm:pt modelId="{F30F0642-40BA-45C1-9B45-A624A4C1A168}">
      <dgm:prSet phldrT="[Text]" custT="1"/>
      <dgm:spPr>
        <a:solidFill>
          <a:schemeClr val="bg1">
            <a:lumMod val="85000"/>
            <a:alpha val="90000"/>
          </a:schemeClr>
        </a:solidFill>
      </dgm:spPr>
      <dgm:t>
        <a:bodyPr/>
        <a:lstStyle/>
        <a:p>
          <a:pPr>
            <a:buNone/>
          </a:pPr>
          <a:r>
            <a:rPr lang="de-DE" sz="2000" dirty="0">
              <a:ea typeface="Calibri"/>
              <a:cs typeface="Calibri"/>
            </a:rPr>
            <a:t>Unterstützung:</a:t>
          </a:r>
          <a:endParaRPr lang="de-DE" sz="2000" dirty="0"/>
        </a:p>
      </dgm:t>
    </dgm:pt>
    <dgm:pt modelId="{5353B8C3-D932-4736-8E19-27D759CAB434}" type="parTrans" cxnId="{57143025-EE7C-42E2-93AC-161D34CAE047}">
      <dgm:prSet/>
      <dgm:spPr/>
    </dgm:pt>
    <dgm:pt modelId="{8333635C-ACB9-443E-9B48-4EC543AF18A1}" type="sibTrans" cxnId="{57143025-EE7C-42E2-93AC-161D34CAE047}">
      <dgm:prSet/>
      <dgm:spPr/>
    </dgm:pt>
    <dgm:pt modelId="{26AFC584-E331-4E31-A124-995A6F4BD44C}" type="pres">
      <dgm:prSet presAssocID="{FA31B4FA-48B7-4396-A911-97613E83EB18}" presName="Name0" presStyleCnt="0">
        <dgm:presLayoutVars>
          <dgm:dir/>
          <dgm:animLvl val="lvl"/>
          <dgm:resizeHandles val="exact"/>
        </dgm:presLayoutVars>
      </dgm:prSet>
      <dgm:spPr/>
    </dgm:pt>
    <dgm:pt modelId="{17C6D28D-228D-45FE-8261-CCBFD81AD60B}" type="pres">
      <dgm:prSet presAssocID="{438974AA-C55F-4B9C-9CD5-F05CCB2CEDB7}" presName="composite" presStyleCnt="0"/>
      <dgm:spPr/>
    </dgm:pt>
    <dgm:pt modelId="{16DE0D7F-AF1E-49AA-B02E-CCDCE1F111AF}" type="pres">
      <dgm:prSet presAssocID="{438974AA-C55F-4B9C-9CD5-F05CCB2CEDB7}" presName="parTx" presStyleLbl="alignNode1" presStyleIdx="0" presStyleCnt="3">
        <dgm:presLayoutVars>
          <dgm:chMax val="0"/>
          <dgm:chPref val="0"/>
          <dgm:bulletEnabled val="1"/>
        </dgm:presLayoutVars>
      </dgm:prSet>
      <dgm:spPr/>
    </dgm:pt>
    <dgm:pt modelId="{8C62F0A2-9326-4E92-8702-B53DC4EC7B16}" type="pres">
      <dgm:prSet presAssocID="{438974AA-C55F-4B9C-9CD5-F05CCB2CEDB7}" presName="desTx" presStyleLbl="alignAccFollowNode1" presStyleIdx="0" presStyleCnt="3">
        <dgm:presLayoutVars>
          <dgm:bulletEnabled val="1"/>
        </dgm:presLayoutVars>
      </dgm:prSet>
      <dgm:spPr/>
    </dgm:pt>
    <dgm:pt modelId="{3B90F8FE-F718-4244-96A5-D5672F2D1C47}" type="pres">
      <dgm:prSet presAssocID="{926E62E0-B6F6-4992-B02A-68003B376354}" presName="space" presStyleCnt="0"/>
      <dgm:spPr/>
    </dgm:pt>
    <dgm:pt modelId="{F4CC209C-395F-4556-8E90-E104FE7EED46}" type="pres">
      <dgm:prSet presAssocID="{3260350F-218D-46C0-B112-14252F5D1F45}" presName="composite" presStyleCnt="0"/>
      <dgm:spPr/>
    </dgm:pt>
    <dgm:pt modelId="{B08CAFF0-87D5-491A-B5FA-F142AC2F64B0}" type="pres">
      <dgm:prSet presAssocID="{3260350F-218D-46C0-B112-14252F5D1F45}" presName="parTx" presStyleLbl="alignNode1" presStyleIdx="1" presStyleCnt="3">
        <dgm:presLayoutVars>
          <dgm:chMax val="0"/>
          <dgm:chPref val="0"/>
          <dgm:bulletEnabled val="1"/>
        </dgm:presLayoutVars>
      </dgm:prSet>
      <dgm:spPr/>
    </dgm:pt>
    <dgm:pt modelId="{54538C37-2CF4-4DE2-A7DF-091B88B8FE10}" type="pres">
      <dgm:prSet presAssocID="{3260350F-218D-46C0-B112-14252F5D1F45}" presName="desTx" presStyleLbl="alignAccFollowNode1" presStyleIdx="1" presStyleCnt="3">
        <dgm:presLayoutVars>
          <dgm:bulletEnabled val="1"/>
        </dgm:presLayoutVars>
      </dgm:prSet>
      <dgm:spPr/>
    </dgm:pt>
    <dgm:pt modelId="{1E2F324D-2479-462D-8425-9043D61C86EC}" type="pres">
      <dgm:prSet presAssocID="{F70BC54D-122B-431E-B138-379350A98EFC}" presName="space" presStyleCnt="0"/>
      <dgm:spPr/>
    </dgm:pt>
    <dgm:pt modelId="{BD3E0085-28F2-4CEC-A74E-F53C93053278}" type="pres">
      <dgm:prSet presAssocID="{3F310FDF-23F7-4789-A6C7-334CBD11D57D}" presName="composite" presStyleCnt="0"/>
      <dgm:spPr/>
    </dgm:pt>
    <dgm:pt modelId="{584A76CD-D4BB-4F38-A6D5-80944EFB77E2}" type="pres">
      <dgm:prSet presAssocID="{3F310FDF-23F7-4789-A6C7-334CBD11D57D}" presName="parTx" presStyleLbl="alignNode1" presStyleIdx="2" presStyleCnt="3">
        <dgm:presLayoutVars>
          <dgm:chMax val="0"/>
          <dgm:chPref val="0"/>
          <dgm:bulletEnabled val="1"/>
        </dgm:presLayoutVars>
      </dgm:prSet>
      <dgm:spPr/>
    </dgm:pt>
    <dgm:pt modelId="{031E9A33-DEB2-4097-AFC5-D8345D5CB80A}" type="pres">
      <dgm:prSet presAssocID="{3F310FDF-23F7-4789-A6C7-334CBD11D57D}" presName="desTx" presStyleLbl="alignAccFollowNode1" presStyleIdx="2" presStyleCnt="3">
        <dgm:presLayoutVars>
          <dgm:bulletEnabled val="1"/>
        </dgm:presLayoutVars>
      </dgm:prSet>
      <dgm:spPr/>
    </dgm:pt>
  </dgm:ptLst>
  <dgm:cxnLst>
    <dgm:cxn modelId="{10ADA300-2FBB-4B3E-A3FF-3E9946C80B5A}" type="presOf" srcId="{94E5C33E-5513-498B-BED8-702A2E90E5ED}" destId="{54538C37-2CF4-4DE2-A7DF-091B88B8FE10}" srcOrd="0" destOrd="2" presId="urn:microsoft.com/office/officeart/2005/8/layout/hList1"/>
    <dgm:cxn modelId="{EF4EBE03-DD22-454A-8ADA-E021C5DE0F3F}" srcId="{438974AA-C55F-4B9C-9CD5-F05CCB2CEDB7}" destId="{85232985-83B9-4345-9A28-76880F1A987C}" srcOrd="3" destOrd="0" parTransId="{28B82243-F405-4376-A9FC-1383B30C4661}" sibTransId="{82F47396-2356-4607-8FA9-E9AFF93D9C33}"/>
    <dgm:cxn modelId="{477D1E0A-1295-4FE2-A3F6-6C99195D2B9E}" type="presOf" srcId="{730E30ED-7882-4D7F-9716-8F88372F4C37}" destId="{8C62F0A2-9326-4E92-8702-B53DC4EC7B16}" srcOrd="0" destOrd="1" presId="urn:microsoft.com/office/officeart/2005/8/layout/hList1"/>
    <dgm:cxn modelId="{44C0F714-1090-4DDF-AAD9-FBCE527CC4AB}" type="presOf" srcId="{BEE044BC-5F94-4148-B529-A4D914CEBD10}" destId="{8C62F0A2-9326-4E92-8702-B53DC4EC7B16}" srcOrd="0" destOrd="0" presId="urn:microsoft.com/office/officeart/2005/8/layout/hList1"/>
    <dgm:cxn modelId="{217E2220-2BB2-43C3-8C2A-8F01A2853C30}" srcId="{F30F0642-40BA-45C1-9B45-A624A4C1A168}" destId="{77E1B0D5-74DE-4FA7-84FC-CFEDBD914512}" srcOrd="2" destOrd="0" parTransId="{79B49C5C-E50B-4C14-ACFE-D75863F060DC}" sibTransId="{2EC285FD-D9DA-4AA1-9D76-DCACCE5EB88A}"/>
    <dgm:cxn modelId="{967C7D21-58FA-4610-BE78-BBCFD263360E}" type="presOf" srcId="{3260350F-218D-46C0-B112-14252F5D1F45}" destId="{B08CAFF0-87D5-491A-B5FA-F142AC2F64B0}" srcOrd="0" destOrd="0" presId="urn:microsoft.com/office/officeart/2005/8/layout/hList1"/>
    <dgm:cxn modelId="{A4E74522-02AD-4ABC-94C0-E742FB7BDE4D}" type="presOf" srcId="{67AD1868-2778-4B3C-9E52-7F69B3CBF907}" destId="{54538C37-2CF4-4DE2-A7DF-091B88B8FE10}" srcOrd="0" destOrd="3" presId="urn:microsoft.com/office/officeart/2005/8/layout/hList1"/>
    <dgm:cxn modelId="{57143025-EE7C-42E2-93AC-161D34CAE047}" srcId="{3F310FDF-23F7-4789-A6C7-334CBD11D57D}" destId="{F30F0642-40BA-45C1-9B45-A624A4C1A168}" srcOrd="2" destOrd="0" parTransId="{5353B8C3-D932-4736-8E19-27D759CAB434}" sibTransId="{8333635C-ACB9-443E-9B48-4EC543AF18A1}"/>
    <dgm:cxn modelId="{F0BF7629-3B45-48D8-9494-FF63EF702F65}" srcId="{3F310FDF-23F7-4789-A6C7-334CBD11D57D}" destId="{5CA97270-5998-4241-86C0-79AA7097697E}" srcOrd="0" destOrd="0" parTransId="{D5A8210E-4AD3-4ED7-93E1-C90E4F18150B}" sibTransId="{C1768C9E-2F3F-4E31-BDA9-AA5A686B4D8B}"/>
    <dgm:cxn modelId="{5208773E-5CC7-4ABB-8315-5088D47ECB02}" type="presOf" srcId="{5BCF4A2F-0A8A-4FDF-AB8D-63BCCDBB7132}" destId="{8C62F0A2-9326-4E92-8702-B53DC4EC7B16}" srcOrd="0" destOrd="4" presId="urn:microsoft.com/office/officeart/2005/8/layout/hList1"/>
    <dgm:cxn modelId="{F24F8F48-65BC-461E-A818-271CD3A43D63}" srcId="{3260350F-218D-46C0-B112-14252F5D1F45}" destId="{1955D8D5-4096-4FFA-90B2-04023875D392}" srcOrd="0" destOrd="0" parTransId="{D4DCAB00-E16C-4EAF-BA8B-69DF7E0D7854}" sibTransId="{E3B2935C-8B6C-4F6B-9AB7-42863101FA59}"/>
    <dgm:cxn modelId="{FEADF269-512E-4FD4-B599-886A80AC20A8}" type="presOf" srcId="{FCCF3DEE-75FD-4E52-9B22-578BC09D5C47}" destId="{031E9A33-DEB2-4097-AFC5-D8345D5CB80A}" srcOrd="0" destOrd="4" presId="urn:microsoft.com/office/officeart/2005/8/layout/hList1"/>
    <dgm:cxn modelId="{E373776A-8AE3-4771-8D93-77AA47F3DB49}" type="presOf" srcId="{F30F0642-40BA-45C1-9B45-A624A4C1A168}" destId="{031E9A33-DEB2-4097-AFC5-D8345D5CB80A}" srcOrd="0" destOrd="2" presId="urn:microsoft.com/office/officeart/2005/8/layout/hList1"/>
    <dgm:cxn modelId="{D55E2F4D-4D99-43E8-82C0-6EE63994BBF3}" srcId="{438974AA-C55F-4B9C-9CD5-F05CCB2CEDB7}" destId="{730E30ED-7882-4D7F-9716-8F88372F4C37}" srcOrd="1" destOrd="0" parTransId="{A269C0BE-B558-4354-BF5E-F31DFBF39B6D}" sibTransId="{2DDDD04A-79B0-4095-93E2-19EB5B349001}"/>
    <dgm:cxn modelId="{031A0B74-021D-4297-8E30-5B352A43E9B2}" type="presOf" srcId="{B9A06D2C-FF0F-4CB6-9B08-CD17667FB1DD}" destId="{54538C37-2CF4-4DE2-A7DF-091B88B8FE10}" srcOrd="0" destOrd="1" presId="urn:microsoft.com/office/officeart/2005/8/layout/hList1"/>
    <dgm:cxn modelId="{0A4EB775-585C-4842-ADEA-11393AF0FF0E}" srcId="{FA31B4FA-48B7-4396-A911-97613E83EB18}" destId="{3F310FDF-23F7-4789-A6C7-334CBD11D57D}" srcOrd="2" destOrd="0" parTransId="{1CF97330-3F28-4B31-8624-F4160A7A4E93}" sibTransId="{10970009-CE7C-4AE7-8CD0-222861DCCB13}"/>
    <dgm:cxn modelId="{47184976-9286-47C7-882F-7A8BE06348DB}" type="presOf" srcId="{93B417E3-3BD8-4223-95EA-68237A9C9F7B}" destId="{031E9A33-DEB2-4097-AFC5-D8345D5CB80A}" srcOrd="0" destOrd="3" presId="urn:microsoft.com/office/officeart/2005/8/layout/hList1"/>
    <dgm:cxn modelId="{AF2A8159-5ACD-42AE-AEBA-075C1C9F2B84}" type="presOf" srcId="{C639B263-31DF-4F7C-A7F5-4067695B60BB}" destId="{031E9A33-DEB2-4097-AFC5-D8345D5CB80A}" srcOrd="0" destOrd="1" presId="urn:microsoft.com/office/officeart/2005/8/layout/hList1"/>
    <dgm:cxn modelId="{1BC0877C-A83B-41B4-86B6-A94E02C1B6EE}" type="presOf" srcId="{933602DC-DC16-45C3-AA63-76EC078A4859}" destId="{8C62F0A2-9326-4E92-8702-B53DC4EC7B16}" srcOrd="0" destOrd="2" presId="urn:microsoft.com/office/officeart/2005/8/layout/hList1"/>
    <dgm:cxn modelId="{AFBD8A8C-03A6-41A2-93BF-C1519E16E301}" type="presOf" srcId="{85232985-83B9-4345-9A28-76880F1A987C}" destId="{8C62F0A2-9326-4E92-8702-B53DC4EC7B16}" srcOrd="0" destOrd="3" presId="urn:microsoft.com/office/officeart/2005/8/layout/hList1"/>
    <dgm:cxn modelId="{1B050190-5D09-4939-B48C-538546BE7B46}" type="presOf" srcId="{77E1B0D5-74DE-4FA7-84FC-CFEDBD914512}" destId="{031E9A33-DEB2-4097-AFC5-D8345D5CB80A}" srcOrd="0" destOrd="5" presId="urn:microsoft.com/office/officeart/2005/8/layout/hList1"/>
    <dgm:cxn modelId="{BA1A5892-F90A-4F4A-925E-7D96416C9520}" srcId="{3260350F-218D-46C0-B112-14252F5D1F45}" destId="{67AD1868-2778-4B3C-9E52-7F69B3CBF907}" srcOrd="3" destOrd="0" parTransId="{E70C1082-1644-4229-A297-6AD1D432231E}" sibTransId="{8C770AD9-6628-4328-B61E-70CF68923E9D}"/>
    <dgm:cxn modelId="{8F71F39E-3BC2-49E0-AD96-AD8BC6077DD8}" srcId="{3260350F-218D-46C0-B112-14252F5D1F45}" destId="{94E5C33E-5513-498B-BED8-702A2E90E5ED}" srcOrd="2" destOrd="0" parTransId="{7C1C12A5-A2DC-4E72-A6A8-1406B0BEB815}" sibTransId="{1663A636-8339-4AC8-BEBD-5F53B068A3A0}"/>
    <dgm:cxn modelId="{4E4F30A6-D5A4-49D9-A056-372D7A763501}" type="presOf" srcId="{5CA97270-5998-4241-86C0-79AA7097697E}" destId="{031E9A33-DEB2-4097-AFC5-D8345D5CB80A}" srcOrd="0" destOrd="0" presId="urn:microsoft.com/office/officeart/2005/8/layout/hList1"/>
    <dgm:cxn modelId="{2982C7A9-A492-46E9-90FF-A4090FAADA02}" srcId="{438974AA-C55F-4B9C-9CD5-F05CCB2CEDB7}" destId="{BEE044BC-5F94-4148-B529-A4D914CEBD10}" srcOrd="0" destOrd="0" parTransId="{A5B9AC6E-5A6F-4250-BEA8-5994D503200A}" sibTransId="{730AEE25-EB4E-4F5B-90F4-091B4E3343E5}"/>
    <dgm:cxn modelId="{657CE8B9-BBB8-4E32-B32D-5DEC3C0CEC88}" srcId="{3260350F-218D-46C0-B112-14252F5D1F45}" destId="{B9A06D2C-FF0F-4CB6-9B08-CD17667FB1DD}" srcOrd="1" destOrd="0" parTransId="{6772693E-5658-4AEA-A1D2-73200A127DB0}" sibTransId="{96073C24-AC78-42DD-8314-1D6D678F4B0E}"/>
    <dgm:cxn modelId="{6BB5DFBF-2F2B-4911-BDCB-C8B5EC10E3F9}" srcId="{438974AA-C55F-4B9C-9CD5-F05CCB2CEDB7}" destId="{933602DC-DC16-45C3-AA63-76EC078A4859}" srcOrd="2" destOrd="0" parTransId="{54C82CAE-C027-4AC7-A2B9-CEBF81C419EB}" sibTransId="{1D8244AB-2A99-4ABB-AC1D-63478D3877AF}"/>
    <dgm:cxn modelId="{FB4389C2-D421-44F0-9CE1-660E3374226F}" srcId="{3F310FDF-23F7-4789-A6C7-334CBD11D57D}" destId="{C639B263-31DF-4F7C-A7F5-4067695B60BB}" srcOrd="1" destOrd="0" parTransId="{51BC324C-B170-45B6-9AD9-6261F95EF24A}" sibTransId="{064CA1F9-45BB-4AC8-BD2D-BB4324272E43}"/>
    <dgm:cxn modelId="{161C95CB-4271-4A66-A55C-24CD669AA87D}" srcId="{FA31B4FA-48B7-4396-A911-97613E83EB18}" destId="{438974AA-C55F-4B9C-9CD5-F05CCB2CEDB7}" srcOrd="0" destOrd="0" parTransId="{DD1ED1D7-0752-4377-BB20-9D2061F1BC65}" sibTransId="{926E62E0-B6F6-4992-B02A-68003B376354}"/>
    <dgm:cxn modelId="{DCE147CF-7381-4625-A564-B236B46C96FF}" srcId="{F30F0642-40BA-45C1-9B45-A624A4C1A168}" destId="{93B417E3-3BD8-4223-95EA-68237A9C9F7B}" srcOrd="0" destOrd="0" parTransId="{917E1E2A-339E-4DB4-8760-33237CB04279}" sibTransId="{66E03254-9898-4AFB-B79A-D73AC99CE878}"/>
    <dgm:cxn modelId="{E91024D1-7D96-4EEF-9720-FE4DA8B76909}" type="presOf" srcId="{438974AA-C55F-4B9C-9CD5-F05CCB2CEDB7}" destId="{16DE0D7F-AF1E-49AA-B02E-CCDCE1F111AF}" srcOrd="0" destOrd="0" presId="urn:microsoft.com/office/officeart/2005/8/layout/hList1"/>
    <dgm:cxn modelId="{915A49D1-F1AE-459A-BE63-6FC9E296DC86}" type="presOf" srcId="{FA31B4FA-48B7-4396-A911-97613E83EB18}" destId="{26AFC584-E331-4E31-A124-995A6F4BD44C}" srcOrd="0" destOrd="0" presId="urn:microsoft.com/office/officeart/2005/8/layout/hList1"/>
    <dgm:cxn modelId="{FFB57DD3-2DB2-4228-BB3A-4C678C71CC6C}" srcId="{F30F0642-40BA-45C1-9B45-A624A4C1A168}" destId="{FCCF3DEE-75FD-4E52-9B22-578BC09D5C47}" srcOrd="1" destOrd="0" parTransId="{30327A14-1537-4873-8550-B96BCAC4831B}" sibTransId="{B9AE1BC8-722A-496B-ABB8-74C514703270}"/>
    <dgm:cxn modelId="{99E355E0-3DD2-4FAB-987C-DB43B062F71C}" type="presOf" srcId="{1955D8D5-4096-4FFA-90B2-04023875D392}" destId="{54538C37-2CF4-4DE2-A7DF-091B88B8FE10}" srcOrd="0" destOrd="0" presId="urn:microsoft.com/office/officeart/2005/8/layout/hList1"/>
    <dgm:cxn modelId="{148570E2-3407-4057-8882-C53723CE9BC5}" type="presOf" srcId="{3F310FDF-23F7-4789-A6C7-334CBD11D57D}" destId="{584A76CD-D4BB-4F38-A6D5-80944EFB77E2}" srcOrd="0" destOrd="0" presId="urn:microsoft.com/office/officeart/2005/8/layout/hList1"/>
    <dgm:cxn modelId="{656863E5-41D7-4113-A531-2D1869F05FFB}" srcId="{438974AA-C55F-4B9C-9CD5-F05CCB2CEDB7}" destId="{5BCF4A2F-0A8A-4FDF-AB8D-63BCCDBB7132}" srcOrd="4" destOrd="0" parTransId="{2BA835F4-679E-4061-8F54-8D4A702E6631}" sibTransId="{68D7E8F3-D05C-4A78-80E1-687DD676F9DA}"/>
    <dgm:cxn modelId="{C3B6C3FA-B4C4-4D90-BE78-7FD4F4833ED6}" srcId="{FA31B4FA-48B7-4396-A911-97613E83EB18}" destId="{3260350F-218D-46C0-B112-14252F5D1F45}" srcOrd="1" destOrd="0" parTransId="{32F3A025-0B2A-4F8D-AB9D-7C9240EDAE8D}" sibTransId="{F70BC54D-122B-431E-B138-379350A98EFC}"/>
    <dgm:cxn modelId="{ABB1049D-9CE2-4620-85EE-48921D14D141}" type="presParOf" srcId="{26AFC584-E331-4E31-A124-995A6F4BD44C}" destId="{17C6D28D-228D-45FE-8261-CCBFD81AD60B}" srcOrd="0" destOrd="0" presId="urn:microsoft.com/office/officeart/2005/8/layout/hList1"/>
    <dgm:cxn modelId="{9E2E6EBD-559C-4444-9F5D-6665CA8CCA4D}" type="presParOf" srcId="{17C6D28D-228D-45FE-8261-CCBFD81AD60B}" destId="{16DE0D7F-AF1E-49AA-B02E-CCDCE1F111AF}" srcOrd="0" destOrd="0" presId="urn:microsoft.com/office/officeart/2005/8/layout/hList1"/>
    <dgm:cxn modelId="{782DA2A6-0B97-4EE3-869E-0C319A52B30B}" type="presParOf" srcId="{17C6D28D-228D-45FE-8261-CCBFD81AD60B}" destId="{8C62F0A2-9326-4E92-8702-B53DC4EC7B16}" srcOrd="1" destOrd="0" presId="urn:microsoft.com/office/officeart/2005/8/layout/hList1"/>
    <dgm:cxn modelId="{FAB5422B-046D-4A02-BBE7-1DF252626C8B}" type="presParOf" srcId="{26AFC584-E331-4E31-A124-995A6F4BD44C}" destId="{3B90F8FE-F718-4244-96A5-D5672F2D1C47}" srcOrd="1" destOrd="0" presId="urn:microsoft.com/office/officeart/2005/8/layout/hList1"/>
    <dgm:cxn modelId="{FFD41AC2-9296-4E9D-AB76-BD0CFF7AD420}" type="presParOf" srcId="{26AFC584-E331-4E31-A124-995A6F4BD44C}" destId="{F4CC209C-395F-4556-8E90-E104FE7EED46}" srcOrd="2" destOrd="0" presId="urn:microsoft.com/office/officeart/2005/8/layout/hList1"/>
    <dgm:cxn modelId="{2D0BC175-44DD-4AFC-9192-F2E5C7D52919}" type="presParOf" srcId="{F4CC209C-395F-4556-8E90-E104FE7EED46}" destId="{B08CAFF0-87D5-491A-B5FA-F142AC2F64B0}" srcOrd="0" destOrd="0" presId="urn:microsoft.com/office/officeart/2005/8/layout/hList1"/>
    <dgm:cxn modelId="{5E5B6183-42FB-40AB-ADFC-6FC57201F6BD}" type="presParOf" srcId="{F4CC209C-395F-4556-8E90-E104FE7EED46}" destId="{54538C37-2CF4-4DE2-A7DF-091B88B8FE10}" srcOrd="1" destOrd="0" presId="urn:microsoft.com/office/officeart/2005/8/layout/hList1"/>
    <dgm:cxn modelId="{5879B522-E0A7-48A2-844E-DE15A1382168}" type="presParOf" srcId="{26AFC584-E331-4E31-A124-995A6F4BD44C}" destId="{1E2F324D-2479-462D-8425-9043D61C86EC}" srcOrd="3" destOrd="0" presId="urn:microsoft.com/office/officeart/2005/8/layout/hList1"/>
    <dgm:cxn modelId="{C7702BE3-D163-4115-8152-75DBC1C6FA5F}" type="presParOf" srcId="{26AFC584-E331-4E31-A124-995A6F4BD44C}" destId="{BD3E0085-28F2-4CEC-A74E-F53C93053278}" srcOrd="4" destOrd="0" presId="urn:microsoft.com/office/officeart/2005/8/layout/hList1"/>
    <dgm:cxn modelId="{0AFB25B5-A880-4170-8CB7-4558856864FF}" type="presParOf" srcId="{BD3E0085-28F2-4CEC-A74E-F53C93053278}" destId="{584A76CD-D4BB-4F38-A6D5-80944EFB77E2}" srcOrd="0" destOrd="0" presId="urn:microsoft.com/office/officeart/2005/8/layout/hList1"/>
    <dgm:cxn modelId="{0D85926B-910C-4B0A-AE15-D0413E48793F}" type="presParOf" srcId="{BD3E0085-28F2-4CEC-A74E-F53C93053278}" destId="{031E9A33-DEB2-4097-AFC5-D8345D5CB80A}"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DE0D7F-AF1E-49AA-B02E-CCDCE1F111AF}">
      <dsp:nvSpPr>
        <dsp:cNvPr id="0" name=""/>
        <dsp:cNvSpPr/>
      </dsp:nvSpPr>
      <dsp:spPr>
        <a:xfrm>
          <a:off x="3010" y="164195"/>
          <a:ext cx="2935523" cy="1174209"/>
        </a:xfrm>
        <a:prstGeom prst="rect">
          <a:avLst/>
        </a:prstGeom>
        <a:solidFill>
          <a:srgbClr val="99FF99"/>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de-DE" sz="2400" b="1" kern="1200" dirty="0">
              <a:solidFill>
                <a:schemeClr val="tx1"/>
              </a:solidFill>
              <a:ea typeface="Calibri"/>
              <a:cs typeface="Calibri"/>
            </a:rPr>
            <a:t>Hauptintention/</a:t>
          </a:r>
        </a:p>
        <a:p>
          <a:pPr marL="0" lvl="0" indent="0" algn="ctr" defTabSz="1066800">
            <a:lnSpc>
              <a:spcPct val="90000"/>
            </a:lnSpc>
            <a:spcBef>
              <a:spcPct val="0"/>
            </a:spcBef>
            <a:spcAft>
              <a:spcPct val="35000"/>
            </a:spcAft>
            <a:buNone/>
          </a:pPr>
          <a:r>
            <a:rPr lang="de-DE" sz="2400" b="1" kern="1200" dirty="0">
              <a:solidFill>
                <a:schemeClr val="tx1"/>
              </a:solidFill>
              <a:ea typeface="Calibri"/>
              <a:cs typeface="Calibri"/>
            </a:rPr>
            <a:t>Stundenziel:</a:t>
          </a:r>
          <a:endParaRPr lang="de-DE" sz="2400" b="1" kern="1200" dirty="0">
            <a:solidFill>
              <a:schemeClr val="tx1"/>
            </a:solidFill>
          </a:endParaRPr>
        </a:p>
      </dsp:txBody>
      <dsp:txXfrm>
        <a:off x="3010" y="164195"/>
        <a:ext cx="2935523" cy="1174209"/>
      </dsp:txXfrm>
    </dsp:sp>
    <dsp:sp modelId="{8C62F0A2-9326-4E92-8702-B53DC4EC7B16}">
      <dsp:nvSpPr>
        <dsp:cNvPr id="0" name=""/>
        <dsp:cNvSpPr/>
      </dsp:nvSpPr>
      <dsp:spPr>
        <a:xfrm>
          <a:off x="3010" y="1338404"/>
          <a:ext cx="2935523" cy="3390074"/>
        </a:xfrm>
        <a:prstGeom prst="rect">
          <a:avLst/>
        </a:prstGeom>
        <a:solidFill>
          <a:schemeClr val="bg1">
            <a:lumMod val="85000"/>
            <a:alpha val="9000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Tx/>
            <a:buNone/>
          </a:pPr>
          <a:r>
            <a:rPr lang="de-DE" sz="2000" kern="1200" dirty="0"/>
            <a:t>Inwiefern ist</a:t>
          </a:r>
        </a:p>
        <a:p>
          <a:pPr marL="228600" lvl="1" indent="-228600" algn="l" defTabSz="889000">
            <a:lnSpc>
              <a:spcPct val="90000"/>
            </a:lnSpc>
            <a:spcBef>
              <a:spcPct val="0"/>
            </a:spcBef>
            <a:spcAft>
              <a:spcPct val="15000"/>
            </a:spcAft>
            <a:buChar char="•"/>
          </a:pPr>
          <a:r>
            <a:rPr lang="de-DE" sz="2000" kern="1200" dirty="0">
              <a:ea typeface="Calibri"/>
              <a:cs typeface="Calibri"/>
            </a:rPr>
            <a:t>die Formulierung der Hauptintention passend? </a:t>
          </a:r>
          <a:endParaRPr lang="de-DE" sz="2000" kern="1200" dirty="0"/>
        </a:p>
        <a:p>
          <a:pPr marL="228600" lvl="1" indent="-228600" algn="l" defTabSz="889000">
            <a:lnSpc>
              <a:spcPct val="90000"/>
            </a:lnSpc>
            <a:spcBef>
              <a:spcPct val="0"/>
            </a:spcBef>
            <a:spcAft>
              <a:spcPct val="15000"/>
            </a:spcAft>
            <a:buChar char="•"/>
          </a:pPr>
          <a:r>
            <a:rPr lang="de-DE" sz="2000" kern="1200" dirty="0">
              <a:ea typeface="Calibri"/>
              <a:cs typeface="Calibri"/>
            </a:rPr>
            <a:t>das Stundenziel angemessen? </a:t>
          </a:r>
        </a:p>
        <a:p>
          <a:pPr marL="228600" lvl="1" indent="-228600" algn="l" defTabSz="889000">
            <a:lnSpc>
              <a:spcPct val="90000"/>
            </a:lnSpc>
            <a:spcBef>
              <a:spcPct val="0"/>
            </a:spcBef>
            <a:spcAft>
              <a:spcPct val="15000"/>
            </a:spcAft>
            <a:buChar char="•"/>
          </a:pPr>
          <a:r>
            <a:rPr lang="de-DE" sz="2000" kern="1200" dirty="0">
              <a:ea typeface="Calibri"/>
              <a:cs typeface="Calibri"/>
            </a:rPr>
            <a:t>das Stundenziel erreicht? Woran ist das zu erkennen?</a:t>
          </a:r>
        </a:p>
        <a:p>
          <a:pPr marL="228600" lvl="1" indent="-228600" algn="l" defTabSz="889000">
            <a:lnSpc>
              <a:spcPct val="90000"/>
            </a:lnSpc>
            <a:spcBef>
              <a:spcPct val="0"/>
            </a:spcBef>
            <a:spcAft>
              <a:spcPct val="15000"/>
            </a:spcAft>
            <a:buChar char="•"/>
          </a:pPr>
          <a:r>
            <a:rPr lang="de-DE" sz="2000" kern="1200" dirty="0">
              <a:ea typeface="Calibri"/>
              <a:cs typeface="Calibri"/>
            </a:rPr>
            <a:t>die Sicherung zielführend?</a:t>
          </a:r>
          <a:endParaRPr lang="en-US" sz="2000" kern="1200" dirty="0"/>
        </a:p>
      </dsp:txBody>
      <dsp:txXfrm>
        <a:off x="3010" y="1338404"/>
        <a:ext cx="2935523" cy="3390074"/>
      </dsp:txXfrm>
    </dsp:sp>
    <dsp:sp modelId="{B08CAFF0-87D5-491A-B5FA-F142AC2F64B0}">
      <dsp:nvSpPr>
        <dsp:cNvPr id="0" name=""/>
        <dsp:cNvSpPr/>
      </dsp:nvSpPr>
      <dsp:spPr>
        <a:xfrm>
          <a:off x="3349507" y="164195"/>
          <a:ext cx="2935523" cy="1174209"/>
        </a:xfrm>
        <a:prstGeom prst="rect">
          <a:avLst/>
        </a:prstGeom>
        <a:solidFill>
          <a:srgbClr val="99FF99"/>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de-DE" sz="2400" b="1" kern="1200" dirty="0">
              <a:solidFill>
                <a:schemeClr val="tx1"/>
              </a:solidFill>
            </a:rPr>
            <a:t>Lernaufgaben</a:t>
          </a:r>
        </a:p>
      </dsp:txBody>
      <dsp:txXfrm>
        <a:off x="3349507" y="164195"/>
        <a:ext cx="2935523" cy="1174209"/>
      </dsp:txXfrm>
    </dsp:sp>
    <dsp:sp modelId="{54538C37-2CF4-4DE2-A7DF-091B88B8FE10}">
      <dsp:nvSpPr>
        <dsp:cNvPr id="0" name=""/>
        <dsp:cNvSpPr/>
      </dsp:nvSpPr>
      <dsp:spPr>
        <a:xfrm>
          <a:off x="3349507" y="1338404"/>
          <a:ext cx="2935523" cy="3390074"/>
        </a:xfrm>
        <a:prstGeom prst="rect">
          <a:avLst/>
        </a:prstGeom>
        <a:solidFill>
          <a:schemeClr val="bg1">
            <a:lumMod val="85000"/>
            <a:alpha val="9000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FontTx/>
            <a:buNone/>
          </a:pPr>
          <a:r>
            <a:rPr lang="de-DE" sz="2000" kern="1200" dirty="0"/>
            <a:t>Inwiefern</a:t>
          </a:r>
        </a:p>
        <a:p>
          <a:pPr marL="228600" lvl="1" indent="-228600" algn="l" defTabSz="889000">
            <a:lnSpc>
              <a:spcPct val="90000"/>
            </a:lnSpc>
            <a:spcBef>
              <a:spcPct val="0"/>
            </a:spcBef>
            <a:spcAft>
              <a:spcPct val="15000"/>
            </a:spcAft>
            <a:buChar char="•"/>
          </a:pPr>
          <a:r>
            <a:rPr lang="de-DE" sz="2000" kern="1200" dirty="0">
              <a:ea typeface="Calibri"/>
              <a:cs typeface="Calibri"/>
            </a:rPr>
            <a:t>unterstützen die Lernaufgaben das Erreichen des Stundenziels?</a:t>
          </a:r>
          <a:endParaRPr lang="de-DE" sz="2000" kern="1200" dirty="0"/>
        </a:p>
        <a:p>
          <a:pPr marL="228600" lvl="1" indent="-228600" algn="l" defTabSz="889000">
            <a:lnSpc>
              <a:spcPct val="90000"/>
            </a:lnSpc>
            <a:spcBef>
              <a:spcPct val="0"/>
            </a:spcBef>
            <a:spcAft>
              <a:spcPct val="15000"/>
            </a:spcAft>
            <a:buChar char="•"/>
          </a:pPr>
          <a:r>
            <a:rPr lang="de-DE" sz="2000" kern="1200" dirty="0">
              <a:ea typeface="Calibri"/>
              <a:cs typeface="Calibri"/>
            </a:rPr>
            <a:t>sind die Lernaufgaben kognitiv aktivierend? Begründen Sie!</a:t>
          </a:r>
        </a:p>
        <a:p>
          <a:pPr marL="228600" lvl="1" indent="-228600" algn="l" defTabSz="889000">
            <a:lnSpc>
              <a:spcPct val="90000"/>
            </a:lnSpc>
            <a:spcBef>
              <a:spcPct val="0"/>
            </a:spcBef>
            <a:spcAft>
              <a:spcPct val="15000"/>
            </a:spcAft>
            <a:buChar char="•"/>
          </a:pPr>
          <a:r>
            <a:rPr lang="de-DE" sz="2000" kern="1200" dirty="0">
              <a:ea typeface="Calibri"/>
              <a:cs typeface="Calibri"/>
            </a:rPr>
            <a:t>passen die Lernaufgaben zum Lernstand der </a:t>
          </a:r>
          <a:r>
            <a:rPr lang="de-DE" sz="2000" kern="1200" dirty="0" err="1">
              <a:ea typeface="Calibri"/>
              <a:cs typeface="Calibri"/>
            </a:rPr>
            <a:t>SuS</a:t>
          </a:r>
          <a:r>
            <a:rPr lang="de-DE" sz="2000" kern="1200" dirty="0">
              <a:ea typeface="Calibri"/>
              <a:cs typeface="Calibri"/>
            </a:rPr>
            <a:t>?</a:t>
          </a:r>
          <a:endParaRPr lang="en-US" sz="2000" kern="1200" dirty="0"/>
        </a:p>
      </dsp:txBody>
      <dsp:txXfrm>
        <a:off x="3349507" y="1338404"/>
        <a:ext cx="2935523" cy="3390074"/>
      </dsp:txXfrm>
    </dsp:sp>
    <dsp:sp modelId="{584A76CD-D4BB-4F38-A6D5-80944EFB77E2}">
      <dsp:nvSpPr>
        <dsp:cNvPr id="0" name=""/>
        <dsp:cNvSpPr/>
      </dsp:nvSpPr>
      <dsp:spPr>
        <a:xfrm>
          <a:off x="6696003" y="164195"/>
          <a:ext cx="2935523" cy="1174209"/>
        </a:xfrm>
        <a:prstGeom prst="rect">
          <a:avLst/>
        </a:prstGeom>
        <a:solidFill>
          <a:srgbClr val="99FF99"/>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de-DE" sz="2400" b="1" kern="1200" dirty="0">
              <a:solidFill>
                <a:schemeClr val="tx1"/>
              </a:solidFill>
            </a:rPr>
            <a:t>Konstruktive Unterstützung</a:t>
          </a:r>
        </a:p>
      </dsp:txBody>
      <dsp:txXfrm>
        <a:off x="6696003" y="164195"/>
        <a:ext cx="2935523" cy="1174209"/>
      </dsp:txXfrm>
    </dsp:sp>
    <dsp:sp modelId="{031E9A33-DEB2-4097-AFC5-D8345D5CB80A}">
      <dsp:nvSpPr>
        <dsp:cNvPr id="0" name=""/>
        <dsp:cNvSpPr/>
      </dsp:nvSpPr>
      <dsp:spPr>
        <a:xfrm>
          <a:off x="6696003" y="1338404"/>
          <a:ext cx="2935523" cy="3390074"/>
        </a:xfrm>
        <a:prstGeom prst="rect">
          <a:avLst/>
        </a:prstGeom>
        <a:solidFill>
          <a:schemeClr val="bg1">
            <a:lumMod val="85000"/>
            <a:alpha val="90000"/>
          </a:schemeClr>
        </a:solidFill>
        <a:ln w="1587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None/>
          </a:pPr>
          <a:r>
            <a:rPr lang="de-DE" sz="2000" kern="1200" dirty="0">
              <a:ea typeface="Calibri"/>
              <a:cs typeface="Calibri"/>
            </a:rPr>
            <a:t>Beobachtete Arten der</a:t>
          </a:r>
          <a:endParaRPr lang="de-DE" sz="2000" kern="1200" dirty="0"/>
        </a:p>
        <a:p>
          <a:pPr marL="228600" lvl="1" indent="-228600" algn="l" defTabSz="889000">
            <a:lnSpc>
              <a:spcPct val="90000"/>
            </a:lnSpc>
            <a:spcBef>
              <a:spcPct val="0"/>
            </a:spcBef>
            <a:spcAft>
              <a:spcPct val="15000"/>
            </a:spcAft>
            <a:buNone/>
          </a:pPr>
          <a:r>
            <a:rPr lang="de-DE" sz="2000" kern="1200" dirty="0">
              <a:ea typeface="Calibri"/>
              <a:cs typeface="Calibri"/>
            </a:rPr>
            <a:t>konstruktiven</a:t>
          </a:r>
          <a:endParaRPr lang="de-DE" sz="2000" kern="1200" dirty="0"/>
        </a:p>
        <a:p>
          <a:pPr marL="228600" lvl="1" indent="-228600" algn="l" defTabSz="889000">
            <a:lnSpc>
              <a:spcPct val="90000"/>
            </a:lnSpc>
            <a:spcBef>
              <a:spcPct val="0"/>
            </a:spcBef>
            <a:spcAft>
              <a:spcPct val="15000"/>
            </a:spcAft>
            <a:buNone/>
          </a:pPr>
          <a:r>
            <a:rPr lang="de-DE" sz="2000" kern="1200" dirty="0">
              <a:ea typeface="Calibri"/>
              <a:cs typeface="Calibri"/>
            </a:rPr>
            <a:t>Unterstützung:</a:t>
          </a:r>
          <a:endParaRPr lang="de-DE" sz="2000" kern="1200" dirty="0"/>
        </a:p>
        <a:p>
          <a:pPr marL="457200" lvl="2" indent="-228600" algn="l" defTabSz="889000">
            <a:lnSpc>
              <a:spcPct val="90000"/>
            </a:lnSpc>
            <a:spcBef>
              <a:spcPct val="0"/>
            </a:spcBef>
            <a:spcAft>
              <a:spcPct val="15000"/>
            </a:spcAft>
            <a:buFont typeface="Arial" panose="020B0604020202020204" pitchFamily="34" charset="0"/>
            <a:buChar char="•"/>
          </a:pPr>
          <a:r>
            <a:rPr lang="de-DE" sz="2000" kern="1200" dirty="0">
              <a:ea typeface="Calibri"/>
              <a:cs typeface="Calibri"/>
            </a:rPr>
            <a:t>Material</a:t>
          </a:r>
          <a:endParaRPr lang="de-DE" sz="2000" kern="1200" dirty="0"/>
        </a:p>
        <a:p>
          <a:pPr marL="457200" lvl="2" indent="-228600" algn="l" defTabSz="889000">
            <a:lnSpc>
              <a:spcPct val="90000"/>
            </a:lnSpc>
            <a:spcBef>
              <a:spcPct val="0"/>
            </a:spcBef>
            <a:spcAft>
              <a:spcPct val="15000"/>
            </a:spcAft>
            <a:buFont typeface="Arial" panose="020B0604020202020204" pitchFamily="34" charset="0"/>
            <a:buChar char="•"/>
          </a:pPr>
          <a:r>
            <a:rPr lang="de-DE" sz="2000" kern="1200" dirty="0">
              <a:ea typeface="Calibri"/>
              <a:cs typeface="Calibri"/>
            </a:rPr>
            <a:t>Hilfen der Lehrkraft während des Unterrichts</a:t>
          </a:r>
          <a:endParaRPr lang="de-DE" sz="2000" kern="1200" dirty="0"/>
        </a:p>
        <a:p>
          <a:pPr marL="457200" lvl="2" indent="-228600" algn="l" defTabSz="889000">
            <a:lnSpc>
              <a:spcPct val="90000"/>
            </a:lnSpc>
            <a:spcBef>
              <a:spcPct val="0"/>
            </a:spcBef>
            <a:spcAft>
              <a:spcPct val="15000"/>
            </a:spcAft>
            <a:buFont typeface="Arial" panose="020B0604020202020204" pitchFamily="34" charset="0"/>
            <a:buChar char="•"/>
          </a:pPr>
          <a:r>
            <a:rPr lang="de-DE" sz="2000" kern="1200" dirty="0">
              <a:ea typeface="Calibri"/>
              <a:cs typeface="Calibri"/>
            </a:rPr>
            <a:t>vorentlastende Aufgaben</a:t>
          </a:r>
          <a:endParaRPr lang="de-DE" sz="2000" kern="1200" dirty="0"/>
        </a:p>
      </dsp:txBody>
      <dsp:txXfrm>
        <a:off x="6696003" y="1338404"/>
        <a:ext cx="2935523" cy="3390074"/>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3E34DD-D6C0-4D21-9DC1-DE64C13F51ED}" type="datetimeFigureOut">
              <a:rPr lang="de-DE" smtClean="0"/>
              <a:t>15.10.2025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27F520-ACC1-4262-AB17-998AA1C35F39}" type="slidenum">
              <a:rPr lang="de-DE" smtClean="0"/>
              <a:t>‹Nr.›</a:t>
            </a:fld>
            <a:endParaRPr lang="de-DE"/>
          </a:p>
        </p:txBody>
      </p:sp>
    </p:spTree>
    <p:extLst>
      <p:ext uri="{BB962C8B-B14F-4D97-AF65-F5344CB8AC3E}">
        <p14:creationId xmlns:p14="http://schemas.microsoft.com/office/powerpoint/2010/main" val="3871108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finnisch</a:t>
            </a:r>
          </a:p>
        </p:txBody>
      </p:sp>
      <p:sp>
        <p:nvSpPr>
          <p:cNvPr id="4" name="Foliennummernplatzhalter 3"/>
          <p:cNvSpPr>
            <a:spLocks noGrp="1"/>
          </p:cNvSpPr>
          <p:nvPr>
            <p:ph type="sldNum" sz="quarter" idx="5"/>
          </p:nvPr>
        </p:nvSpPr>
        <p:spPr/>
        <p:txBody>
          <a:bodyPr/>
          <a:lstStyle/>
          <a:p>
            <a:fld id="{F727F520-ACC1-4262-AB17-998AA1C35F39}" type="slidenum">
              <a:rPr lang="de-DE" smtClean="0"/>
              <a:t>2</a:t>
            </a:fld>
            <a:endParaRPr lang="de-DE"/>
          </a:p>
        </p:txBody>
      </p:sp>
    </p:spTree>
    <p:extLst>
      <p:ext uri="{BB962C8B-B14F-4D97-AF65-F5344CB8AC3E}">
        <p14:creationId xmlns:p14="http://schemas.microsoft.com/office/powerpoint/2010/main" val="3138470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Vorbereitung durch </a:t>
            </a:r>
            <a:r>
              <a:rPr lang="de-DE" dirty="0" err="1"/>
              <a:t>StL</a:t>
            </a:r>
            <a:r>
              <a:rPr lang="de-DE" dirty="0"/>
              <a:t>: Kärtchen zerschneiden und in einen Umschlag stecken</a:t>
            </a:r>
          </a:p>
          <a:p>
            <a:r>
              <a:rPr lang="de-DE" dirty="0" err="1"/>
              <a:t>LiV</a:t>
            </a:r>
            <a:r>
              <a:rPr lang="de-DE" dirty="0"/>
              <a:t> puzzeln zu zweit, alle Begriffe sind aus dem Duden und es gibt sie! Zeit 10 Minuten</a:t>
            </a:r>
          </a:p>
          <a:p>
            <a:r>
              <a:rPr lang="de-DE" dirty="0"/>
              <a:t>Auflösung erfolgt am Ende</a:t>
            </a:r>
          </a:p>
        </p:txBody>
      </p:sp>
      <p:sp>
        <p:nvSpPr>
          <p:cNvPr id="4" name="Foliennummernplatzhalter 3"/>
          <p:cNvSpPr>
            <a:spLocks noGrp="1"/>
          </p:cNvSpPr>
          <p:nvPr>
            <p:ph type="sldNum" sz="quarter" idx="5"/>
          </p:nvPr>
        </p:nvSpPr>
        <p:spPr/>
        <p:txBody>
          <a:bodyPr/>
          <a:lstStyle/>
          <a:p>
            <a:fld id="{F727F520-ACC1-4262-AB17-998AA1C35F39}" type="slidenum">
              <a:rPr lang="de-DE" smtClean="0"/>
              <a:t>15</a:t>
            </a:fld>
            <a:endParaRPr lang="de-DE"/>
          </a:p>
        </p:txBody>
      </p:sp>
    </p:spTree>
    <p:extLst>
      <p:ext uri="{BB962C8B-B14F-4D97-AF65-F5344CB8AC3E}">
        <p14:creationId xmlns:p14="http://schemas.microsoft.com/office/powerpoint/2010/main" val="32010525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Hinweise auf DaZ-Lernende: Diese sitzen vor jedem Kompositum so da, wie die TN heute.</a:t>
            </a:r>
          </a:p>
        </p:txBody>
      </p:sp>
      <p:sp>
        <p:nvSpPr>
          <p:cNvPr id="4" name="Foliennummernplatzhalter 3"/>
          <p:cNvSpPr>
            <a:spLocks noGrp="1"/>
          </p:cNvSpPr>
          <p:nvPr>
            <p:ph type="sldNum" sz="quarter" idx="5"/>
          </p:nvPr>
        </p:nvSpPr>
        <p:spPr/>
        <p:txBody>
          <a:bodyPr/>
          <a:lstStyle/>
          <a:p>
            <a:fld id="{F727F520-ACC1-4262-AB17-998AA1C35F39}" type="slidenum">
              <a:rPr lang="de-DE" smtClean="0"/>
              <a:t>17</a:t>
            </a:fld>
            <a:endParaRPr lang="de-DE"/>
          </a:p>
        </p:txBody>
      </p:sp>
    </p:spTree>
    <p:extLst>
      <p:ext uri="{BB962C8B-B14F-4D97-AF65-F5344CB8AC3E}">
        <p14:creationId xmlns:p14="http://schemas.microsoft.com/office/powerpoint/2010/main" val="2074379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Zum Vergleich: Kinder mit </a:t>
            </a:r>
            <a:r>
              <a:rPr lang="de-DE" dirty="0" err="1"/>
              <a:t>DaE</a:t>
            </a:r>
            <a:r>
              <a:rPr lang="de-DE" dirty="0"/>
              <a:t> haben zum Schuleintritt einen Mitteilungswortschatz von 3000 – 6000 Wörtern. Bis zum Ende der 4. Klasse sollte der Mitteilungswortschatz ca. 10 000 Wörter umfassen. </a:t>
            </a:r>
          </a:p>
        </p:txBody>
      </p:sp>
      <p:sp>
        <p:nvSpPr>
          <p:cNvPr id="4" name="Foliennummernplatzhalter 3"/>
          <p:cNvSpPr>
            <a:spLocks noGrp="1"/>
          </p:cNvSpPr>
          <p:nvPr>
            <p:ph type="sldNum" sz="quarter" idx="5"/>
          </p:nvPr>
        </p:nvSpPr>
        <p:spPr/>
        <p:txBody>
          <a:bodyPr/>
          <a:lstStyle/>
          <a:p>
            <a:fld id="{18955BCB-D13D-462A-A112-8CDCB28C11F3}" type="slidenum">
              <a:rPr lang="de-DE" smtClean="0"/>
              <a:t>21</a:t>
            </a:fld>
            <a:endParaRPr lang="de-DE"/>
          </a:p>
        </p:txBody>
      </p:sp>
    </p:spTree>
    <p:extLst>
      <p:ext uri="{BB962C8B-B14F-4D97-AF65-F5344CB8AC3E}">
        <p14:creationId xmlns:p14="http://schemas.microsoft.com/office/powerpoint/2010/main" val="27791499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 größer der Wortschatz in der Erstsprache und in weiteren Fremdsprachen ist, desto leichter wird auch in DaZ Wortschatz erworben.</a:t>
            </a:r>
          </a:p>
        </p:txBody>
      </p:sp>
      <p:sp>
        <p:nvSpPr>
          <p:cNvPr id="4" name="Foliennummernplatzhalter 3"/>
          <p:cNvSpPr>
            <a:spLocks noGrp="1"/>
          </p:cNvSpPr>
          <p:nvPr>
            <p:ph type="sldNum" sz="quarter" idx="5"/>
          </p:nvPr>
        </p:nvSpPr>
        <p:spPr/>
        <p:txBody>
          <a:bodyPr/>
          <a:lstStyle/>
          <a:p>
            <a:fld id="{46BCB743-51A3-4509-BEBF-658AECA63024}" type="slidenum">
              <a:rPr lang="de-DE" smtClean="0"/>
              <a:t>22</a:t>
            </a:fld>
            <a:endParaRPr lang="de-DE"/>
          </a:p>
        </p:txBody>
      </p:sp>
    </p:spTree>
    <p:extLst>
      <p:ext uri="{BB962C8B-B14F-4D97-AF65-F5344CB8AC3E}">
        <p14:creationId xmlns:p14="http://schemas.microsoft.com/office/powerpoint/2010/main" val="3702929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der Regel können Wörter, die zum Aufbauwortschatz gehören, aus dem Basiswortschatz erschlossen werden.</a:t>
            </a:r>
          </a:p>
        </p:txBody>
      </p:sp>
      <p:sp>
        <p:nvSpPr>
          <p:cNvPr id="4" name="Foliennummernplatzhalter 3"/>
          <p:cNvSpPr>
            <a:spLocks noGrp="1"/>
          </p:cNvSpPr>
          <p:nvPr>
            <p:ph type="sldNum" sz="quarter" idx="5"/>
          </p:nvPr>
        </p:nvSpPr>
        <p:spPr/>
        <p:txBody>
          <a:bodyPr/>
          <a:lstStyle/>
          <a:p>
            <a:fld id="{46BCB743-51A3-4509-BEBF-658AECA63024}" type="slidenum">
              <a:rPr lang="de-DE" smtClean="0"/>
              <a:t>24</a:t>
            </a:fld>
            <a:endParaRPr lang="de-DE"/>
          </a:p>
        </p:txBody>
      </p:sp>
    </p:spTree>
    <p:extLst>
      <p:ext uri="{BB962C8B-B14F-4D97-AF65-F5344CB8AC3E}">
        <p14:creationId xmlns:p14="http://schemas.microsoft.com/office/powerpoint/2010/main" val="2083900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Eine weitere Untergliederung des Aufbauwortschatzes ist sinnvoll.</a:t>
            </a:r>
          </a:p>
          <a:p>
            <a:r>
              <a:rPr lang="de-DE" sz="1200" b="0" i="0" u="none" strike="noStrike" kern="1200" dirty="0">
                <a:solidFill>
                  <a:schemeClr val="tx1"/>
                </a:solidFill>
                <a:effectLst/>
                <a:latin typeface="+mn-lt"/>
                <a:ea typeface="+mn-ea"/>
                <a:cs typeface="+mn-cs"/>
              </a:rPr>
              <a:t>Parka: praktische, wetterfeste, eventuell leicht gefütterte Jacke, die oft bis zur Mitte des Oberschenkels reicht und gegen Kälte und Nässe schützt</a:t>
            </a:r>
            <a:endParaRPr lang="de-DE" u="sng" dirty="0"/>
          </a:p>
        </p:txBody>
      </p:sp>
      <p:sp>
        <p:nvSpPr>
          <p:cNvPr id="4" name="Foliennummernplatzhalter 3"/>
          <p:cNvSpPr>
            <a:spLocks noGrp="1"/>
          </p:cNvSpPr>
          <p:nvPr>
            <p:ph type="sldNum" sz="quarter" idx="5"/>
          </p:nvPr>
        </p:nvSpPr>
        <p:spPr/>
        <p:txBody>
          <a:bodyPr/>
          <a:lstStyle/>
          <a:p>
            <a:fld id="{46BCB743-51A3-4509-BEBF-658AECA63024}" type="slidenum">
              <a:rPr lang="de-DE" smtClean="0"/>
              <a:t>25</a:t>
            </a:fld>
            <a:endParaRPr lang="de-DE"/>
          </a:p>
        </p:txBody>
      </p:sp>
    </p:spTree>
    <p:extLst>
      <p:ext uri="{BB962C8B-B14F-4D97-AF65-F5344CB8AC3E}">
        <p14:creationId xmlns:p14="http://schemas.microsoft.com/office/powerpoint/2010/main" val="37797723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FF274-428E-C667-3A0A-58485188CDD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3916339-4438-2194-4279-EE98DF2E2E2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C588F20-B24D-6D48-2273-662ECEBEA4A0}"/>
              </a:ext>
            </a:extLst>
          </p:cNvPr>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Parka: praktische, wetterfeste, eventuell leicht gefütterte Jacke, die oft bis zur Mitte des Oberschenkels reicht und gegen Kälte und Nässe schützt</a:t>
            </a:r>
            <a:endParaRPr lang="de-DE" u="sng" dirty="0"/>
          </a:p>
        </p:txBody>
      </p:sp>
      <p:sp>
        <p:nvSpPr>
          <p:cNvPr id="4" name="Foliennummernplatzhalter 3">
            <a:extLst>
              <a:ext uri="{FF2B5EF4-FFF2-40B4-BE49-F238E27FC236}">
                <a16:creationId xmlns:a16="http://schemas.microsoft.com/office/drawing/2014/main" id="{BB7CB6A8-B5D6-C01A-96C8-FB9EB626A280}"/>
              </a:ext>
            </a:extLst>
          </p:cNvPr>
          <p:cNvSpPr>
            <a:spLocks noGrp="1"/>
          </p:cNvSpPr>
          <p:nvPr>
            <p:ph type="sldNum" sz="quarter" idx="5"/>
          </p:nvPr>
        </p:nvSpPr>
        <p:spPr/>
        <p:txBody>
          <a:bodyPr/>
          <a:lstStyle/>
          <a:p>
            <a:fld id="{46BCB743-51A3-4509-BEBF-658AECA63024}" type="slidenum">
              <a:rPr lang="de-DE" smtClean="0"/>
              <a:t>26</a:t>
            </a:fld>
            <a:endParaRPr lang="de-DE"/>
          </a:p>
        </p:txBody>
      </p:sp>
    </p:spTree>
    <p:extLst>
      <p:ext uri="{BB962C8B-B14F-4D97-AF65-F5344CB8AC3E}">
        <p14:creationId xmlns:p14="http://schemas.microsoft.com/office/powerpoint/2010/main" val="2643139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https://schule.org/themenseite/wortschatz-in-niedrigen-niveaustufen-einfuehren/, Aufruf 15.10.2025</a:t>
            </a:r>
          </a:p>
          <a:p>
            <a:endParaRPr lang="de-DE" dirty="0"/>
          </a:p>
          <a:p>
            <a:r>
              <a:rPr lang="de-DE" dirty="0"/>
              <a:t>ggf. die </a:t>
            </a:r>
            <a:r>
              <a:rPr lang="de-DE" dirty="0" err="1"/>
              <a:t>LiAs</a:t>
            </a:r>
            <a:r>
              <a:rPr lang="de-DE" dirty="0"/>
              <a:t> auf der Seite recherchieren lassen</a:t>
            </a:r>
          </a:p>
        </p:txBody>
      </p:sp>
      <p:sp>
        <p:nvSpPr>
          <p:cNvPr id="4" name="Foliennummernplatzhalter 3"/>
          <p:cNvSpPr>
            <a:spLocks noGrp="1"/>
          </p:cNvSpPr>
          <p:nvPr>
            <p:ph type="sldNum" sz="quarter" idx="5"/>
          </p:nvPr>
        </p:nvSpPr>
        <p:spPr/>
        <p:txBody>
          <a:bodyPr/>
          <a:lstStyle/>
          <a:p>
            <a:fld id="{F727F520-ACC1-4262-AB17-998AA1C35F39}" type="slidenum">
              <a:rPr lang="de-DE" smtClean="0"/>
              <a:t>27</a:t>
            </a:fld>
            <a:endParaRPr lang="de-DE"/>
          </a:p>
        </p:txBody>
      </p:sp>
    </p:spTree>
    <p:extLst>
      <p:ext uri="{BB962C8B-B14F-4D97-AF65-F5344CB8AC3E}">
        <p14:creationId xmlns:p14="http://schemas.microsoft.com/office/powerpoint/2010/main" val="2347626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Vertiefung</a:t>
            </a:r>
            <a:r>
              <a:rPr lang="de-DE" baseline="0" dirty="0"/>
              <a:t> vorbereitende Aufgabe</a:t>
            </a:r>
            <a:endParaRPr lang="de-DE" dirty="0"/>
          </a:p>
          <a:p>
            <a:endParaRPr lang="de-DE" dirty="0"/>
          </a:p>
          <a:p>
            <a:r>
              <a:rPr lang="de-DE" dirty="0"/>
              <a:t>Beim Speichern eines Wortes im mentalen Lexikon sind u. a. phonologische, semantische und grammatikalische Aspekte von Bedeutung.</a:t>
            </a:r>
          </a:p>
        </p:txBody>
      </p:sp>
      <p:sp>
        <p:nvSpPr>
          <p:cNvPr id="4" name="Foliennummernplatzhalter 3"/>
          <p:cNvSpPr>
            <a:spLocks noGrp="1"/>
          </p:cNvSpPr>
          <p:nvPr>
            <p:ph type="sldNum" sz="quarter" idx="10"/>
          </p:nvPr>
        </p:nvSpPr>
        <p:spPr/>
        <p:txBody>
          <a:bodyPr/>
          <a:lstStyle/>
          <a:p>
            <a:fld id="{50AED0AC-D128-4E9D-9684-00B9BFBB183D}" type="slidenum">
              <a:rPr lang="de-DE" smtClean="0"/>
              <a:t>28</a:t>
            </a:fld>
            <a:endParaRPr lang="de-DE"/>
          </a:p>
        </p:txBody>
      </p:sp>
    </p:spTree>
    <p:extLst>
      <p:ext uri="{BB962C8B-B14F-4D97-AF65-F5344CB8AC3E}">
        <p14:creationId xmlns:p14="http://schemas.microsoft.com/office/powerpoint/2010/main" val="117952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a:t>
            </a:r>
            <a:r>
              <a:rPr lang="de-DE" baseline="0" dirty="0"/>
              <a:t> anderen Wörtern versuchen: Tisch/Wasser/Frieden/Stift/Apfel/…</a:t>
            </a:r>
          </a:p>
          <a:p>
            <a:endParaRPr lang="de-DE" baseline="0" dirty="0"/>
          </a:p>
          <a:p>
            <a:r>
              <a:rPr lang="de-DE" dirty="0"/>
              <a:t>Syntagma: Verknüpfung von Wörtern zu Wortgruppen, Wortverbindungen (z. B. von »in« und »Eile« zu »in Eile«) (hier Hund: den Hund anleinen/den</a:t>
            </a:r>
            <a:r>
              <a:rPr lang="de-DE" baseline="0" dirty="0"/>
              <a:t> Hund dressieren/…)</a:t>
            </a:r>
          </a:p>
          <a:p>
            <a:endParaRPr lang="de-DE" baseline="0" dirty="0"/>
          </a:p>
          <a:p>
            <a:r>
              <a:rPr lang="de-DE" baseline="0" dirty="0"/>
              <a:t>Kollokation: </a:t>
            </a:r>
            <a:r>
              <a:rPr lang="de-DE" b="1" dirty="0"/>
              <a:t>eine vorhersehbare Kombination von Wörtern/</a:t>
            </a:r>
            <a:r>
              <a:rPr lang="de-DE" dirty="0"/>
              <a:t>inhaltliche Kombinierbarkeit sprachlicher Einheiten (z. B. </a:t>
            </a:r>
            <a:r>
              <a:rPr lang="de-DE" i="1" dirty="0"/>
              <a:t>dick</a:t>
            </a:r>
            <a:r>
              <a:rPr lang="de-DE" dirty="0"/>
              <a:t> + </a:t>
            </a:r>
            <a:r>
              <a:rPr lang="de-DE" i="1" dirty="0"/>
              <a:t>Buch</a:t>
            </a:r>
            <a:r>
              <a:rPr lang="de-DE" dirty="0"/>
              <a:t>, aber nicht: </a:t>
            </a:r>
            <a:r>
              <a:rPr lang="de-DE" i="1" dirty="0"/>
              <a:t>dick</a:t>
            </a:r>
            <a:r>
              <a:rPr lang="de-DE" dirty="0"/>
              <a:t> + </a:t>
            </a:r>
            <a:r>
              <a:rPr lang="de-DE" i="1" dirty="0"/>
              <a:t>Haus</a:t>
            </a:r>
            <a:r>
              <a:rPr lang="de-DE" dirty="0"/>
              <a:t> )</a:t>
            </a:r>
          </a:p>
        </p:txBody>
      </p:sp>
      <p:sp>
        <p:nvSpPr>
          <p:cNvPr id="4" name="Foliennummernplatzhalter 3"/>
          <p:cNvSpPr>
            <a:spLocks noGrp="1"/>
          </p:cNvSpPr>
          <p:nvPr>
            <p:ph type="sldNum" sz="quarter" idx="10"/>
          </p:nvPr>
        </p:nvSpPr>
        <p:spPr/>
        <p:txBody>
          <a:bodyPr/>
          <a:lstStyle/>
          <a:p>
            <a:fld id="{50AED0AC-D128-4E9D-9684-00B9BFBB183D}" type="slidenum">
              <a:rPr lang="de-DE" smtClean="0"/>
              <a:t>29</a:t>
            </a:fld>
            <a:endParaRPr lang="de-DE"/>
          </a:p>
        </p:txBody>
      </p:sp>
    </p:spTree>
    <p:extLst>
      <p:ext uri="{BB962C8B-B14F-4D97-AF65-F5344CB8AC3E}">
        <p14:creationId xmlns:p14="http://schemas.microsoft.com/office/powerpoint/2010/main" val="758392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meine: Sommertag, Badeschaum, himmlisch, wohlig, vertrauensvoll, umarmen</a:t>
            </a:r>
          </a:p>
        </p:txBody>
      </p:sp>
      <p:sp>
        <p:nvSpPr>
          <p:cNvPr id="4" name="Foliennummernplatzhalter 3"/>
          <p:cNvSpPr>
            <a:spLocks noGrp="1"/>
          </p:cNvSpPr>
          <p:nvPr>
            <p:ph type="sldNum" sz="quarter" idx="5"/>
          </p:nvPr>
        </p:nvSpPr>
        <p:spPr/>
        <p:txBody>
          <a:bodyPr/>
          <a:lstStyle/>
          <a:p>
            <a:fld id="{F727F520-ACC1-4262-AB17-998AA1C35F39}" type="slidenum">
              <a:rPr lang="de-DE" smtClean="0"/>
              <a:t>3</a:t>
            </a:fld>
            <a:endParaRPr lang="de-DE"/>
          </a:p>
        </p:txBody>
      </p:sp>
    </p:spTree>
    <p:extLst>
      <p:ext uri="{BB962C8B-B14F-4D97-AF65-F5344CB8AC3E}">
        <p14:creationId xmlns:p14="http://schemas.microsoft.com/office/powerpoint/2010/main" val="1996444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6BCB743-51A3-4509-BEBF-658AECA63024}" type="slidenum">
              <a:rPr lang="de-DE" smtClean="0"/>
              <a:t>30</a:t>
            </a:fld>
            <a:endParaRPr lang="de-DE"/>
          </a:p>
        </p:txBody>
      </p:sp>
    </p:spTree>
    <p:extLst>
      <p:ext uri="{BB962C8B-B14F-4D97-AF65-F5344CB8AC3E}">
        <p14:creationId xmlns:p14="http://schemas.microsoft.com/office/powerpoint/2010/main" val="3336070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Empfehlenswert ist als Lern-App auch die Anton-App.</a:t>
            </a:r>
          </a:p>
        </p:txBody>
      </p:sp>
      <p:sp>
        <p:nvSpPr>
          <p:cNvPr id="4" name="Foliennummernplatzhalter 3"/>
          <p:cNvSpPr>
            <a:spLocks noGrp="1"/>
          </p:cNvSpPr>
          <p:nvPr>
            <p:ph type="sldNum" sz="quarter" idx="5"/>
          </p:nvPr>
        </p:nvSpPr>
        <p:spPr/>
        <p:txBody>
          <a:bodyPr/>
          <a:lstStyle/>
          <a:p>
            <a:fld id="{18955BCB-D13D-462A-A112-8CDCB28C11F3}" type="slidenum">
              <a:rPr lang="de-DE" smtClean="0"/>
              <a:t>31</a:t>
            </a:fld>
            <a:endParaRPr lang="de-DE"/>
          </a:p>
        </p:txBody>
      </p:sp>
    </p:spTree>
    <p:extLst>
      <p:ext uri="{BB962C8B-B14F-4D97-AF65-F5344CB8AC3E}">
        <p14:creationId xmlns:p14="http://schemas.microsoft.com/office/powerpoint/2010/main" val="1416588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 wenigen TN mehr Gegenstände einsetzen</a:t>
            </a:r>
          </a:p>
        </p:txBody>
      </p:sp>
      <p:sp>
        <p:nvSpPr>
          <p:cNvPr id="4" name="Foliennummernplatzhalter 3"/>
          <p:cNvSpPr>
            <a:spLocks noGrp="1"/>
          </p:cNvSpPr>
          <p:nvPr>
            <p:ph type="sldNum" sz="quarter" idx="5"/>
          </p:nvPr>
        </p:nvSpPr>
        <p:spPr/>
        <p:txBody>
          <a:bodyPr/>
          <a:lstStyle/>
          <a:p>
            <a:fld id="{F727F520-ACC1-4262-AB17-998AA1C35F39}" type="slidenum">
              <a:rPr lang="de-DE" smtClean="0"/>
              <a:t>33</a:t>
            </a:fld>
            <a:endParaRPr lang="de-DE"/>
          </a:p>
        </p:txBody>
      </p:sp>
    </p:spTree>
    <p:extLst>
      <p:ext uri="{BB962C8B-B14F-4D97-AF65-F5344CB8AC3E}">
        <p14:creationId xmlns:p14="http://schemas.microsoft.com/office/powerpoint/2010/main" val="3423189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Wie gehen Sie in Ihrem DaZ-Zentrum mit Wortschatzlisten um?</a:t>
            </a:r>
          </a:p>
          <a:p>
            <a:r>
              <a:rPr lang="de-DE" dirty="0"/>
              <a:t>Wie gehen Sie in Ihrem DaZ-Zentrum mit Wörterbüchern um?</a:t>
            </a:r>
          </a:p>
        </p:txBody>
      </p:sp>
      <p:sp>
        <p:nvSpPr>
          <p:cNvPr id="4" name="Foliennummernplatzhalter 3"/>
          <p:cNvSpPr>
            <a:spLocks noGrp="1"/>
          </p:cNvSpPr>
          <p:nvPr>
            <p:ph type="sldNum" sz="quarter" idx="5"/>
          </p:nvPr>
        </p:nvSpPr>
        <p:spPr/>
        <p:txBody>
          <a:bodyPr/>
          <a:lstStyle/>
          <a:p>
            <a:fld id="{46BCB743-51A3-4509-BEBF-658AECA63024}" type="slidenum">
              <a:rPr lang="de-DE" smtClean="0"/>
              <a:t>34</a:t>
            </a:fld>
            <a:endParaRPr lang="de-DE"/>
          </a:p>
        </p:txBody>
      </p:sp>
    </p:spTree>
    <p:extLst>
      <p:ext uri="{BB962C8B-B14F-4D97-AF65-F5344CB8AC3E}">
        <p14:creationId xmlns:p14="http://schemas.microsoft.com/office/powerpoint/2010/main" val="2085654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Folienbildplatzhalter 1"/>
          <p:cNvSpPr>
            <a:spLocks noGrp="1" noRot="1" noChangeAspect="1" noTextEdit="1"/>
          </p:cNvSpPr>
          <p:nvPr>
            <p:ph type="sldImg"/>
          </p:nvPr>
        </p:nvSpPr>
        <p:spPr>
          <a:ln/>
        </p:spPr>
      </p:sp>
      <p:sp>
        <p:nvSpPr>
          <p:cNvPr id="50179" name="Notizenplatzhalter 2"/>
          <p:cNvSpPr>
            <a:spLocks noGrp="1"/>
          </p:cNvSpPr>
          <p:nvPr>
            <p:ph type="body" idx="1"/>
          </p:nvPr>
        </p:nvSpPr>
        <p:spPr>
          <a:noFill/>
        </p:spPr>
        <p:txBody>
          <a:bodyPr/>
          <a:lstStyle/>
          <a:p>
            <a:pPr eaLnBrk="1" hangingPunct="1"/>
            <a:r>
              <a:rPr lang="de-DE" altLang="de-DE" dirty="0">
                <a:ea typeface="ＭＳ Ｐゴシック" pitchFamily="34" charset="-128"/>
              </a:rPr>
              <a:t>Nomen werden immer zusammen mit Artikeln gelernt.</a:t>
            </a:r>
          </a:p>
          <a:p>
            <a:pPr eaLnBrk="1" hangingPunct="1"/>
            <a:r>
              <a:rPr lang="de-DE" altLang="de-DE" dirty="0">
                <a:ea typeface="ＭＳ Ｐゴシック" pitchFamily="34" charset="-128"/>
              </a:rPr>
              <a:t>- Pluralform muss besprochen werden.</a:t>
            </a:r>
          </a:p>
          <a:p>
            <a:pPr eaLnBrk="1" hangingPunct="1"/>
            <a:r>
              <a:rPr lang="de-DE" altLang="de-DE" dirty="0">
                <a:ea typeface="ＭＳ Ｐゴシック" pitchFamily="34" charset="-128"/>
              </a:rPr>
              <a:t> Nicht gebräuchliche Pluralformen wurden weggelassen (Mehl)</a:t>
            </a:r>
          </a:p>
          <a:p>
            <a:pPr eaLnBrk="1" hangingPunct="1"/>
            <a:r>
              <a:rPr lang="de-DE" altLang="de-DE" dirty="0">
                <a:ea typeface="ＭＳ Ｐゴシック" pitchFamily="34" charset="-128"/>
              </a:rPr>
              <a:t>Adjektive deren Antonyme mit </a:t>
            </a:r>
            <a:r>
              <a:rPr lang="de-DE" altLang="de-DE" dirty="0" err="1">
                <a:ea typeface="ＭＳ Ｐゴシック" pitchFamily="34" charset="-128"/>
              </a:rPr>
              <a:t>un</a:t>
            </a:r>
            <a:r>
              <a:rPr lang="de-DE" altLang="de-DE" dirty="0">
                <a:ea typeface="ＭＳ Ｐゴシック" pitchFamily="34" charset="-128"/>
              </a:rPr>
              <a:t>- gebildet werden können </a:t>
            </a:r>
          </a:p>
          <a:p>
            <a:pPr eaLnBrk="1" hangingPunct="1"/>
            <a:r>
              <a:rPr lang="de-DE" altLang="de-DE" dirty="0">
                <a:ea typeface="ＭＳ Ｐゴシック" pitchFamily="34" charset="-128"/>
              </a:rPr>
              <a:t>Verben erscheinen in der Grundform. Im Beispielsatz stehen sie in einer Personalform Einzahl oder Mehrzahl</a:t>
            </a:r>
          </a:p>
          <a:p>
            <a:pPr eaLnBrk="1" hangingPunct="1"/>
            <a:r>
              <a:rPr lang="de-DE" altLang="de-DE" dirty="0">
                <a:ea typeface="ＭＳ Ｐゴシック" pitchFamily="34" charset="-128"/>
              </a:rPr>
              <a:t>Der Beispielsatz setzt das Wort in einen Kontext und erleichtert damit die </a:t>
            </a:r>
            <a:r>
              <a:rPr lang="de-DE" altLang="de-DE" dirty="0" err="1">
                <a:ea typeface="ＭＳ Ｐゴシック" pitchFamily="34" charset="-128"/>
              </a:rPr>
              <a:t>Memorisierung</a:t>
            </a:r>
            <a:endParaRPr lang="de-DE" altLang="de-DE" dirty="0">
              <a:ea typeface="ＭＳ Ｐゴシック" pitchFamily="34" charset="-128"/>
            </a:endParaRPr>
          </a:p>
          <a:p>
            <a:pPr eaLnBrk="1" hangingPunct="1"/>
            <a:r>
              <a:rPr lang="de-DE" altLang="de-DE" dirty="0">
                <a:ea typeface="ＭＳ Ｐゴシック" pitchFamily="34" charset="-128"/>
              </a:rPr>
              <a:t> </a:t>
            </a:r>
          </a:p>
          <a:p>
            <a:pPr eaLnBrk="1" hangingPunct="1"/>
            <a:endParaRPr lang="de-DE" altLang="de-DE" dirty="0">
              <a:ea typeface="ＭＳ Ｐゴシック" pitchFamily="34" charset="-128"/>
            </a:endParaRPr>
          </a:p>
        </p:txBody>
      </p:sp>
      <p:sp>
        <p:nvSpPr>
          <p:cNvPr id="50180" name="Foliennummernplatzhalter 3"/>
          <p:cNvSpPr>
            <a:spLocks noGrp="1"/>
          </p:cNvSpPr>
          <p:nvPr>
            <p:ph type="sldNum" sz="quarter" idx="5"/>
          </p:nvPr>
        </p:nvSpPr>
        <p:spPr>
          <a:noFill/>
        </p:spPr>
        <p:txBody>
          <a:bodyPr/>
          <a:lstStyle>
            <a:lvl1pPr>
              <a:defRPr sz="2500">
                <a:solidFill>
                  <a:schemeClr val="tx1"/>
                </a:solidFill>
                <a:latin typeface="Arial" charset="0"/>
                <a:ea typeface="ＭＳ Ｐゴシック" pitchFamily="34" charset="-128"/>
              </a:defRPr>
            </a:lvl1pPr>
            <a:lvl2pPr marL="785075" indent="-301952">
              <a:defRPr sz="2500">
                <a:solidFill>
                  <a:schemeClr val="tx1"/>
                </a:solidFill>
                <a:latin typeface="Arial" charset="0"/>
                <a:ea typeface="ＭＳ Ｐゴシック" pitchFamily="34" charset="-128"/>
              </a:defRPr>
            </a:lvl2pPr>
            <a:lvl3pPr marL="1207808" indent="-241562">
              <a:defRPr sz="2500">
                <a:solidFill>
                  <a:schemeClr val="tx1"/>
                </a:solidFill>
                <a:latin typeface="Arial" charset="0"/>
                <a:ea typeface="ＭＳ Ｐゴシック" pitchFamily="34" charset="-128"/>
              </a:defRPr>
            </a:lvl3pPr>
            <a:lvl4pPr marL="1690931" indent="-241562">
              <a:defRPr sz="2500">
                <a:solidFill>
                  <a:schemeClr val="tx1"/>
                </a:solidFill>
                <a:latin typeface="Arial" charset="0"/>
                <a:ea typeface="ＭＳ Ｐゴシック" pitchFamily="34" charset="-128"/>
              </a:defRPr>
            </a:lvl4pPr>
            <a:lvl5pPr marL="2174055" indent="-241562">
              <a:defRPr sz="2500">
                <a:solidFill>
                  <a:schemeClr val="tx1"/>
                </a:solidFill>
                <a:latin typeface="Arial" charset="0"/>
                <a:ea typeface="ＭＳ Ｐゴシック" pitchFamily="34" charset="-128"/>
              </a:defRPr>
            </a:lvl5pPr>
            <a:lvl6pPr marL="2657178" indent="-241562" algn="r" eaLnBrk="0" fontAlgn="base" hangingPunct="0">
              <a:spcBef>
                <a:spcPct val="0"/>
              </a:spcBef>
              <a:spcAft>
                <a:spcPct val="0"/>
              </a:spcAft>
              <a:defRPr sz="2500">
                <a:solidFill>
                  <a:schemeClr val="tx1"/>
                </a:solidFill>
                <a:latin typeface="Arial" charset="0"/>
                <a:ea typeface="ＭＳ Ｐゴシック" pitchFamily="34" charset="-128"/>
              </a:defRPr>
            </a:lvl6pPr>
            <a:lvl7pPr marL="3140301" indent="-241562" algn="r" eaLnBrk="0" fontAlgn="base" hangingPunct="0">
              <a:spcBef>
                <a:spcPct val="0"/>
              </a:spcBef>
              <a:spcAft>
                <a:spcPct val="0"/>
              </a:spcAft>
              <a:defRPr sz="2500">
                <a:solidFill>
                  <a:schemeClr val="tx1"/>
                </a:solidFill>
                <a:latin typeface="Arial" charset="0"/>
                <a:ea typeface="ＭＳ Ｐゴシック" pitchFamily="34" charset="-128"/>
              </a:defRPr>
            </a:lvl7pPr>
            <a:lvl8pPr marL="3623424" indent="-241562" algn="r" eaLnBrk="0" fontAlgn="base" hangingPunct="0">
              <a:spcBef>
                <a:spcPct val="0"/>
              </a:spcBef>
              <a:spcAft>
                <a:spcPct val="0"/>
              </a:spcAft>
              <a:defRPr sz="2500">
                <a:solidFill>
                  <a:schemeClr val="tx1"/>
                </a:solidFill>
                <a:latin typeface="Arial" charset="0"/>
                <a:ea typeface="ＭＳ Ｐゴシック" pitchFamily="34" charset="-128"/>
              </a:defRPr>
            </a:lvl8pPr>
            <a:lvl9pPr marL="4106548" indent="-241562" algn="r" eaLnBrk="0" fontAlgn="base" hangingPunct="0">
              <a:spcBef>
                <a:spcPct val="0"/>
              </a:spcBef>
              <a:spcAft>
                <a:spcPct val="0"/>
              </a:spcAft>
              <a:defRPr sz="2500">
                <a:solidFill>
                  <a:schemeClr val="tx1"/>
                </a:solidFill>
                <a:latin typeface="Arial" charset="0"/>
                <a:ea typeface="ＭＳ Ｐゴシック" pitchFamily="34" charset="-128"/>
              </a:defRPr>
            </a:lvl9pPr>
          </a:lstStyle>
          <a:p>
            <a:fld id="{B53AB654-42B0-463F-A856-A6C517B2273C}" type="slidenum">
              <a:rPr lang="de-DE" altLang="de-DE" sz="1300"/>
              <a:pPr/>
              <a:t>35</a:t>
            </a:fld>
            <a:endParaRPr lang="de-DE" altLang="de-DE" sz="1300"/>
          </a:p>
        </p:txBody>
      </p:sp>
    </p:spTree>
    <p:extLst>
      <p:ext uri="{BB962C8B-B14F-4D97-AF65-F5344CB8AC3E}">
        <p14:creationId xmlns:p14="http://schemas.microsoft.com/office/powerpoint/2010/main" val="2820956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Claudio Nodari 2010</a:t>
            </a:r>
          </a:p>
        </p:txBody>
      </p:sp>
      <p:sp>
        <p:nvSpPr>
          <p:cNvPr id="4" name="Foliennummernplatzhalter 3"/>
          <p:cNvSpPr>
            <a:spLocks noGrp="1"/>
          </p:cNvSpPr>
          <p:nvPr>
            <p:ph type="sldNum" sz="quarter" idx="5"/>
          </p:nvPr>
        </p:nvSpPr>
        <p:spPr/>
        <p:txBody>
          <a:bodyPr/>
          <a:lstStyle/>
          <a:p>
            <a:fld id="{F727F520-ACC1-4262-AB17-998AA1C35F39}" type="slidenum">
              <a:rPr lang="de-DE" smtClean="0"/>
              <a:t>36</a:t>
            </a:fld>
            <a:endParaRPr lang="de-DE"/>
          </a:p>
        </p:txBody>
      </p:sp>
    </p:spTree>
    <p:extLst>
      <p:ext uri="{BB962C8B-B14F-4D97-AF65-F5344CB8AC3E}">
        <p14:creationId xmlns:p14="http://schemas.microsoft.com/office/powerpoint/2010/main" val="6469777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Sinn der Methoden ist der Aufbau</a:t>
            </a:r>
            <a:r>
              <a:rPr lang="de-DE" baseline="0" dirty="0"/>
              <a:t> eines mentalen Lexikons, d.h., die Wörter werden im Langzeitgedächtnis auf zahlreichen Ebenen vernetzt.</a:t>
            </a:r>
          </a:p>
          <a:p>
            <a:endParaRPr lang="de-DE" dirty="0"/>
          </a:p>
        </p:txBody>
      </p:sp>
      <p:sp>
        <p:nvSpPr>
          <p:cNvPr id="4" name="Foliennummernplatzhalter 3"/>
          <p:cNvSpPr>
            <a:spLocks noGrp="1"/>
          </p:cNvSpPr>
          <p:nvPr>
            <p:ph type="sldNum" sz="quarter" idx="10"/>
          </p:nvPr>
        </p:nvSpPr>
        <p:spPr/>
        <p:txBody>
          <a:bodyPr/>
          <a:lstStyle/>
          <a:p>
            <a:fld id="{8E61B259-718E-41BC-9A97-1627054B1256}" type="slidenum">
              <a:rPr lang="de-DE" smtClean="0"/>
              <a:t>37</a:t>
            </a:fld>
            <a:endParaRPr lang="de-DE"/>
          </a:p>
        </p:txBody>
      </p:sp>
    </p:spTree>
    <p:extLst>
      <p:ext uri="{BB962C8B-B14F-4D97-AF65-F5344CB8AC3E}">
        <p14:creationId xmlns:p14="http://schemas.microsoft.com/office/powerpoint/2010/main" val="263584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Achtung: Folie ist animiert!</a:t>
            </a:r>
          </a:p>
          <a:p>
            <a:endParaRPr lang="de-DE" dirty="0"/>
          </a:p>
          <a:p>
            <a:r>
              <a:rPr lang="de-DE" dirty="0"/>
              <a:t>In Präsenz mit Karten arbeiten und Tafeln nutzen.</a:t>
            </a:r>
          </a:p>
          <a:p>
            <a:endParaRPr lang="de-DE" dirty="0"/>
          </a:p>
          <a:p>
            <a:r>
              <a:rPr lang="de-DE" dirty="0"/>
              <a:t>Lösungsbogen und auch</a:t>
            </a:r>
            <a:r>
              <a:rPr lang="de-DE" baseline="0" dirty="0"/>
              <a:t> dieses Beispiel </a:t>
            </a:r>
            <a:r>
              <a:rPr lang="de-DE" dirty="0"/>
              <a:t>in separater Datei</a:t>
            </a:r>
          </a:p>
        </p:txBody>
      </p:sp>
      <p:sp>
        <p:nvSpPr>
          <p:cNvPr id="4" name="Foliennummernplatzhalter 3"/>
          <p:cNvSpPr>
            <a:spLocks noGrp="1"/>
          </p:cNvSpPr>
          <p:nvPr>
            <p:ph type="sldNum" sz="quarter" idx="10"/>
          </p:nvPr>
        </p:nvSpPr>
        <p:spPr/>
        <p:txBody>
          <a:bodyPr/>
          <a:lstStyle/>
          <a:p>
            <a:fld id="{50AED0AC-D128-4E9D-9684-00B9BFBB183D}" type="slidenum">
              <a:rPr lang="de-DE" smtClean="0"/>
              <a:t>40</a:t>
            </a:fld>
            <a:endParaRPr lang="de-DE"/>
          </a:p>
        </p:txBody>
      </p:sp>
    </p:spTree>
    <p:extLst>
      <p:ext uri="{BB962C8B-B14F-4D97-AF65-F5344CB8AC3E}">
        <p14:creationId xmlns:p14="http://schemas.microsoft.com/office/powerpoint/2010/main" val="1347363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Ihr müsst die Bilder ausdrucken und laminieren.</a:t>
            </a:r>
          </a:p>
        </p:txBody>
      </p:sp>
      <p:sp>
        <p:nvSpPr>
          <p:cNvPr id="4" name="Foliennummernplatzhalter 3"/>
          <p:cNvSpPr>
            <a:spLocks noGrp="1"/>
          </p:cNvSpPr>
          <p:nvPr>
            <p:ph type="sldNum" sz="quarter" idx="10"/>
          </p:nvPr>
        </p:nvSpPr>
        <p:spPr/>
        <p:txBody>
          <a:bodyPr/>
          <a:lstStyle/>
          <a:p>
            <a:fld id="{50AED0AC-D128-4E9D-9684-00B9BFBB183D}" type="slidenum">
              <a:rPr lang="de-DE" smtClean="0"/>
              <a:t>41</a:t>
            </a:fld>
            <a:endParaRPr lang="de-DE"/>
          </a:p>
        </p:txBody>
      </p:sp>
    </p:spTree>
    <p:extLst>
      <p:ext uri="{BB962C8B-B14F-4D97-AF65-F5344CB8AC3E}">
        <p14:creationId xmlns:p14="http://schemas.microsoft.com/office/powerpoint/2010/main" val="13810950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CE35C-FA8E-B5B8-869F-409DA7A394C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A3ED52F-CB86-E0C0-2BE3-1F32037398E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928EA5E-7DB6-BC64-6012-613E9E72F08E}"/>
              </a:ext>
            </a:extLst>
          </p:cNvPr>
          <p:cNvSpPr>
            <a:spLocks noGrp="1"/>
          </p:cNvSpPr>
          <p:nvPr>
            <p:ph type="body" idx="1"/>
          </p:nvPr>
        </p:nvSpPr>
        <p:spPr/>
        <p:txBody>
          <a:bodyPr/>
          <a:lstStyle/>
          <a:p>
            <a:pPr marL="285750" indent="-285750">
              <a:buFont typeface="Arial" panose="020B0604020202020204" pitchFamily="34" charset="0"/>
              <a:buChar char="•"/>
            </a:pPr>
            <a:endParaRPr lang="de-DE" dirty="0"/>
          </a:p>
        </p:txBody>
      </p:sp>
      <p:sp>
        <p:nvSpPr>
          <p:cNvPr id="4" name="Foliennummernplatzhalter 3">
            <a:extLst>
              <a:ext uri="{FF2B5EF4-FFF2-40B4-BE49-F238E27FC236}">
                <a16:creationId xmlns:a16="http://schemas.microsoft.com/office/drawing/2014/main" id="{499AC66E-FB7A-D724-4D9A-27D9E9411727}"/>
              </a:ext>
            </a:extLst>
          </p:cNvPr>
          <p:cNvSpPr>
            <a:spLocks noGrp="1"/>
          </p:cNvSpPr>
          <p:nvPr>
            <p:ph type="sldNum" sz="quarter" idx="5"/>
          </p:nvPr>
        </p:nvSpPr>
        <p:spPr/>
        <p:txBody>
          <a:bodyPr/>
          <a:lstStyle/>
          <a:p>
            <a:fld id="{46BCB743-51A3-4509-BEBF-658AECA63024}" type="slidenum">
              <a:rPr lang="de-DE" smtClean="0"/>
              <a:t>47</a:t>
            </a:fld>
            <a:endParaRPr lang="de-DE"/>
          </a:p>
        </p:txBody>
      </p:sp>
    </p:spTree>
    <p:extLst>
      <p:ext uri="{BB962C8B-B14F-4D97-AF65-F5344CB8AC3E}">
        <p14:creationId xmlns:p14="http://schemas.microsoft.com/office/powerpoint/2010/main" val="5891331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Beobachten Sie den Unterricht unter den obigen Aspekten.</a:t>
            </a:r>
          </a:p>
        </p:txBody>
      </p:sp>
      <p:sp>
        <p:nvSpPr>
          <p:cNvPr id="4" name="Foliennummernplatzhalter 3"/>
          <p:cNvSpPr>
            <a:spLocks noGrp="1"/>
          </p:cNvSpPr>
          <p:nvPr>
            <p:ph type="sldNum" sz="quarter" idx="5"/>
          </p:nvPr>
        </p:nvSpPr>
        <p:spPr/>
        <p:txBody>
          <a:bodyPr/>
          <a:lstStyle/>
          <a:p>
            <a:fld id="{34F74A9F-FF98-431D-8C34-D16D47784897}" type="slidenum">
              <a:rPr lang="de-DE" smtClean="0"/>
              <a:t>6</a:t>
            </a:fld>
            <a:endParaRPr lang="de-DE"/>
          </a:p>
        </p:txBody>
      </p:sp>
    </p:spTree>
    <p:extLst>
      <p:ext uri="{BB962C8B-B14F-4D97-AF65-F5344CB8AC3E}">
        <p14:creationId xmlns:p14="http://schemas.microsoft.com/office/powerpoint/2010/main" val="4662978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133FA-28FC-3A9D-F096-8415BE32C0C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5999812-F28C-3FDD-E1DF-898F4AA4C19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1BBB93A-6B94-7D45-9893-150079DE4C38}"/>
              </a:ext>
            </a:extLst>
          </p:cNvPr>
          <p:cNvSpPr>
            <a:spLocks noGrp="1"/>
          </p:cNvSpPr>
          <p:nvPr>
            <p:ph type="body" idx="1"/>
          </p:nvPr>
        </p:nvSpPr>
        <p:spPr/>
        <p:txBody>
          <a:bodyPr/>
          <a:lstStyle/>
          <a:p>
            <a:pPr marL="0" indent="0">
              <a:buFont typeface="Arial" panose="020B0604020202020204" pitchFamily="34" charset="0"/>
              <a:buNone/>
            </a:pPr>
            <a:r>
              <a:rPr lang="de-DE" dirty="0"/>
              <a:t>Obere Sprechblase andersrum?</a:t>
            </a:r>
          </a:p>
        </p:txBody>
      </p:sp>
      <p:sp>
        <p:nvSpPr>
          <p:cNvPr id="4" name="Foliennummernplatzhalter 3">
            <a:extLst>
              <a:ext uri="{FF2B5EF4-FFF2-40B4-BE49-F238E27FC236}">
                <a16:creationId xmlns:a16="http://schemas.microsoft.com/office/drawing/2014/main" id="{AA8A2021-7A15-4F4C-4639-196C58446192}"/>
              </a:ext>
            </a:extLst>
          </p:cNvPr>
          <p:cNvSpPr>
            <a:spLocks noGrp="1"/>
          </p:cNvSpPr>
          <p:nvPr>
            <p:ph type="sldNum" sz="quarter" idx="5"/>
          </p:nvPr>
        </p:nvSpPr>
        <p:spPr/>
        <p:txBody>
          <a:bodyPr/>
          <a:lstStyle/>
          <a:p>
            <a:fld id="{46BCB743-51A3-4509-BEBF-658AECA63024}" type="slidenum">
              <a:rPr lang="de-DE" smtClean="0"/>
              <a:t>48</a:t>
            </a:fld>
            <a:endParaRPr lang="de-DE"/>
          </a:p>
        </p:txBody>
      </p:sp>
    </p:spTree>
    <p:extLst>
      <p:ext uri="{BB962C8B-B14F-4D97-AF65-F5344CB8AC3E}">
        <p14:creationId xmlns:p14="http://schemas.microsoft.com/office/powerpoint/2010/main" val="15896549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6BCB743-51A3-4509-BEBF-658AECA63024}" type="slidenum">
              <a:rPr lang="de-DE" smtClean="0"/>
              <a:t>50</a:t>
            </a:fld>
            <a:endParaRPr lang="de-DE"/>
          </a:p>
        </p:txBody>
      </p:sp>
    </p:spTree>
    <p:extLst>
      <p:ext uri="{BB962C8B-B14F-4D97-AF65-F5344CB8AC3E}">
        <p14:creationId xmlns:p14="http://schemas.microsoft.com/office/powerpoint/2010/main" val="42708080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F727F520-ACC1-4262-AB17-998AA1C35F39}" type="slidenum">
              <a:rPr lang="de-DE" smtClean="0"/>
              <a:t>52</a:t>
            </a:fld>
            <a:endParaRPr lang="de-DE"/>
          </a:p>
        </p:txBody>
      </p:sp>
    </p:spTree>
    <p:extLst>
      <p:ext uri="{BB962C8B-B14F-4D97-AF65-F5344CB8AC3E}">
        <p14:creationId xmlns:p14="http://schemas.microsoft.com/office/powerpoint/2010/main" val="17297382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Ich habe die Bücher dabei, weil sie vielleicht schon so alt sind,</a:t>
            </a:r>
            <a:r>
              <a:rPr lang="de-DE" baseline="0" dirty="0"/>
              <a:t> das einige </a:t>
            </a:r>
            <a:r>
              <a:rPr lang="de-DE" baseline="0" dirty="0" err="1"/>
              <a:t>LiV</a:t>
            </a:r>
            <a:r>
              <a:rPr lang="de-DE" baseline="0" dirty="0"/>
              <a:t> sie nicht mehr kennen.</a:t>
            </a:r>
            <a:endParaRPr lang="de-DE" dirty="0"/>
          </a:p>
        </p:txBody>
      </p:sp>
      <p:sp>
        <p:nvSpPr>
          <p:cNvPr id="4" name="Foliennummernplatzhalter 3"/>
          <p:cNvSpPr>
            <a:spLocks noGrp="1"/>
          </p:cNvSpPr>
          <p:nvPr>
            <p:ph type="sldNum" sz="quarter" idx="10"/>
          </p:nvPr>
        </p:nvSpPr>
        <p:spPr/>
        <p:txBody>
          <a:bodyPr/>
          <a:lstStyle/>
          <a:p>
            <a:fld id="{50AED0AC-D128-4E9D-9684-00B9BFBB183D}" type="slidenum">
              <a:rPr lang="de-DE" smtClean="0"/>
              <a:t>53</a:t>
            </a:fld>
            <a:endParaRPr lang="de-DE"/>
          </a:p>
        </p:txBody>
      </p:sp>
    </p:spTree>
    <p:extLst>
      <p:ext uri="{BB962C8B-B14F-4D97-AF65-F5344CB8AC3E}">
        <p14:creationId xmlns:p14="http://schemas.microsoft.com/office/powerpoint/2010/main" val="41634147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03B2D-CF17-509A-983E-B89F33A8E8E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D23FF56-6D2F-0BFD-6262-E29CBFE8D22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22A0646-895B-92CE-09FB-AB60B3619586}"/>
              </a:ext>
            </a:extLst>
          </p:cNvPr>
          <p:cNvSpPr>
            <a:spLocks noGrp="1"/>
          </p:cNvSpPr>
          <p:nvPr>
            <p:ph type="body" idx="1"/>
          </p:nvPr>
        </p:nvSpPr>
        <p:spPr/>
        <p:txBody>
          <a:bodyPr/>
          <a:lstStyle/>
          <a:p>
            <a:endParaRPr lang="de-DE" dirty="0">
              <a:ea typeface="Calibri"/>
              <a:cs typeface="Calibri"/>
            </a:endParaRPr>
          </a:p>
        </p:txBody>
      </p:sp>
      <p:sp>
        <p:nvSpPr>
          <p:cNvPr id="4" name="Foliennummernplatzhalter 3">
            <a:extLst>
              <a:ext uri="{FF2B5EF4-FFF2-40B4-BE49-F238E27FC236}">
                <a16:creationId xmlns:a16="http://schemas.microsoft.com/office/drawing/2014/main" id="{D71DC9C0-8EC0-36CB-BC6F-F7DE28DC0E2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BA3186-490C-4963-9CE5-58096C2F0BE5}" type="slidenum">
              <a:rPr kumimoji="0" lang="de-DE" sz="1200" b="0" i="0" u="none" strike="noStrike" kern="1200" cap="none" spc="0" normalizeH="0" baseline="0" noProof="1"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de-DE" sz="1200" b="0" i="0" u="none" strike="noStrike" kern="1200" cap="none" spc="0" normalizeH="0" baseline="0" noProof="1">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56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Wählen Sie einen Aspekt und sprechen Sie eine Minute zum Thema.</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T-P-S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Aspekt zuordnen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t>
            </a:r>
          </a:p>
          <a:p>
            <a:endParaRPr lang="de-DE" dirty="0"/>
          </a:p>
        </p:txBody>
      </p:sp>
      <p:sp>
        <p:nvSpPr>
          <p:cNvPr id="4" name="Foliennummernplatzhalter 3"/>
          <p:cNvSpPr>
            <a:spLocks noGrp="1"/>
          </p:cNvSpPr>
          <p:nvPr>
            <p:ph type="sldNum" sz="quarter" idx="5"/>
          </p:nvPr>
        </p:nvSpPr>
        <p:spPr/>
        <p:txBody>
          <a:bodyPr/>
          <a:lstStyle/>
          <a:p>
            <a:fld id="{F727F520-ACC1-4262-AB17-998AA1C35F39}" type="slidenum">
              <a:rPr lang="de-DE" smtClean="0"/>
              <a:t>8</a:t>
            </a:fld>
            <a:endParaRPr lang="de-DE"/>
          </a:p>
        </p:txBody>
      </p:sp>
    </p:spTree>
    <p:extLst>
      <p:ext uri="{BB962C8B-B14F-4D97-AF65-F5344CB8AC3E}">
        <p14:creationId xmlns:p14="http://schemas.microsoft.com/office/powerpoint/2010/main" val="2329880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LiV</a:t>
            </a:r>
            <a:r>
              <a:rPr lang="de-DE" dirty="0"/>
              <a:t> nennen Aufgaben mit Zielsetzungen und Kompetenzen</a:t>
            </a:r>
          </a:p>
        </p:txBody>
      </p:sp>
      <p:sp>
        <p:nvSpPr>
          <p:cNvPr id="4" name="Foliennummernplatzhalter 3"/>
          <p:cNvSpPr>
            <a:spLocks noGrp="1"/>
          </p:cNvSpPr>
          <p:nvPr>
            <p:ph type="sldNum" sz="quarter" idx="5"/>
          </p:nvPr>
        </p:nvSpPr>
        <p:spPr/>
        <p:txBody>
          <a:bodyPr/>
          <a:lstStyle/>
          <a:p>
            <a:fld id="{F727F520-ACC1-4262-AB17-998AA1C35F39}" type="slidenum">
              <a:rPr lang="de-DE" smtClean="0"/>
              <a:t>9</a:t>
            </a:fld>
            <a:endParaRPr lang="de-DE"/>
          </a:p>
        </p:txBody>
      </p:sp>
    </p:spTree>
    <p:extLst>
      <p:ext uri="{BB962C8B-B14F-4D97-AF65-F5344CB8AC3E}">
        <p14:creationId xmlns:p14="http://schemas.microsoft.com/office/powerpoint/2010/main" val="3213079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Bilder aus: Gugger, Rebecca und </a:t>
            </a:r>
            <a:r>
              <a:rPr lang="de-DE" dirty="0" err="1"/>
              <a:t>Rothlisberger</a:t>
            </a:r>
            <a:r>
              <a:rPr lang="de-DE" dirty="0"/>
              <a:t>, Simon: Der Wortschatz. Nord Süd Verlag, 2024.</a:t>
            </a:r>
          </a:p>
        </p:txBody>
      </p:sp>
      <p:sp>
        <p:nvSpPr>
          <p:cNvPr id="4" name="Foliennummernplatzhalter 3"/>
          <p:cNvSpPr>
            <a:spLocks noGrp="1"/>
          </p:cNvSpPr>
          <p:nvPr>
            <p:ph type="sldNum" sz="quarter" idx="5"/>
          </p:nvPr>
        </p:nvSpPr>
        <p:spPr/>
        <p:txBody>
          <a:bodyPr/>
          <a:lstStyle/>
          <a:p>
            <a:fld id="{F727F520-ACC1-4262-AB17-998AA1C35F39}" type="slidenum">
              <a:rPr lang="de-DE" smtClean="0"/>
              <a:t>10</a:t>
            </a:fld>
            <a:endParaRPr lang="de-DE"/>
          </a:p>
        </p:txBody>
      </p:sp>
    </p:spTree>
    <p:extLst>
      <p:ext uri="{BB962C8B-B14F-4D97-AF65-F5344CB8AC3E}">
        <p14:creationId xmlns:p14="http://schemas.microsoft.com/office/powerpoint/2010/main" val="1473777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F4BAEC16-23F9-E0B5-04EF-D2631205FF7B}"/>
              </a:ext>
            </a:extLst>
          </p:cNvPr>
          <p:cNvSpPr>
            <a:spLocks noGrp="1" noRot="1" noChangeAspect="1" noTextEdit="1"/>
          </p:cNvSpPr>
          <p:nvPr>
            <p:ph type="sldImg"/>
          </p:nvPr>
        </p:nvSpPr>
        <p:spPr>
          <a:ln/>
        </p:spPr>
      </p:sp>
      <p:sp>
        <p:nvSpPr>
          <p:cNvPr id="16387" name="Notizenplatzhalter 2">
            <a:extLst>
              <a:ext uri="{FF2B5EF4-FFF2-40B4-BE49-F238E27FC236}">
                <a16:creationId xmlns:a16="http://schemas.microsoft.com/office/drawing/2014/main" id="{33C3D339-9CD3-32EC-CAC1-3439926AB06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e-DE" altLang="de-DE" dirty="0">
                <a:latin typeface="Arial" panose="020B0604020202020204" pitchFamily="34" charset="0"/>
                <a:ea typeface="ＭＳ Ｐゴシック" panose="020B0600070205080204" pitchFamily="34" charset="-128"/>
              </a:rPr>
              <a:t>Pinguinprinzip</a:t>
            </a:r>
          </a:p>
          <a:p>
            <a:r>
              <a:rPr lang="de-DE" altLang="de-DE" dirty="0">
                <a:latin typeface="Arial" panose="020B0604020202020204" pitchFamily="34" charset="0"/>
                <a:ea typeface="ＭＳ Ｐゴシック" panose="020B0600070205080204" pitchFamily="34" charset="-128"/>
              </a:rPr>
              <a:t>1x ansehen</a:t>
            </a:r>
          </a:p>
          <a:p>
            <a:r>
              <a:rPr lang="de-DE" altLang="de-DE" dirty="0">
                <a:latin typeface="Arial" panose="020B0604020202020204" pitchFamily="34" charset="0"/>
                <a:ea typeface="ＭＳ Ｐゴシック" panose="020B0600070205080204" pitchFamily="34" charset="-128"/>
              </a:rPr>
              <a:t>nochmals ansehen:</a:t>
            </a:r>
          </a:p>
          <a:p>
            <a:r>
              <a:rPr lang="de-DE" altLang="de-DE" dirty="0">
                <a:latin typeface="Arial" panose="020B0604020202020204" pitchFamily="34" charset="0"/>
                <a:ea typeface="ＭＳ Ｐゴシック" panose="020B0600070205080204" pitchFamily="34" charset="-128"/>
              </a:rPr>
              <a:t>Notieren Sie alle Wörter/Wendungen, die Sie für schwierig halten.</a:t>
            </a:r>
          </a:p>
          <a:p>
            <a:r>
              <a:rPr lang="de-DE" altLang="de-DE" dirty="0">
                <a:latin typeface="Arial" panose="020B0604020202020204" pitchFamily="34" charset="0"/>
                <a:ea typeface="ＭＳ Ｐゴシック" panose="020B0600070205080204" pitchFamily="34" charset="-128"/>
              </a:rPr>
              <a:t>Sammlung -  Sortieren -  Aussprache (Redewendungen/Metaphern/Doppeldeutigkeiten/Komposita/Fachsprachliche Ausdrücke/„Lange Wörter“</a:t>
            </a:r>
          </a:p>
          <a:p>
            <a:endParaRPr lang="de-DE" altLang="de-DE" dirty="0">
              <a:latin typeface="Arial" panose="020B0604020202020204" pitchFamily="34" charset="0"/>
              <a:ea typeface="ＭＳ Ｐゴシック" panose="020B0600070205080204" pitchFamily="34" charset="-128"/>
            </a:endParaRPr>
          </a:p>
          <a:p>
            <a:r>
              <a:rPr lang="de-DE" altLang="de-DE" dirty="0">
                <a:latin typeface="Arial" panose="020B0604020202020204" pitchFamily="34" charset="0"/>
                <a:ea typeface="ＭＳ Ｐゴシック" panose="020B0600070205080204" pitchFamily="34" charset="-128"/>
              </a:rPr>
              <a:t>An wen richtet sich der Film?/ Wer versteht diesen Film?</a:t>
            </a:r>
          </a:p>
          <a:p>
            <a:r>
              <a:rPr lang="de-DE" altLang="de-DE" dirty="0">
                <a:latin typeface="Arial" panose="020B0604020202020204" pitchFamily="34" charset="0"/>
                <a:ea typeface="ＭＳ Ｐゴシック" panose="020B0600070205080204" pitchFamily="34" charset="-128"/>
              </a:rPr>
              <a:t>          (untersetzte Statur, Approbation,</a:t>
            </a:r>
          </a:p>
          <a:p>
            <a:r>
              <a:rPr lang="de-DE" altLang="de-DE" dirty="0">
                <a:latin typeface="Arial" panose="020B0604020202020204" pitchFamily="34" charset="0"/>
                <a:ea typeface="ＭＳ Ｐゴシック" panose="020B0600070205080204" pitchFamily="34" charset="-128"/>
              </a:rPr>
              <a:t>          Psychotherapie, Phallus.</a:t>
            </a:r>
          </a:p>
          <a:p>
            <a:r>
              <a:rPr lang="de-DE" altLang="de-DE" dirty="0">
                <a:latin typeface="Arial" panose="020B0604020202020204" pitchFamily="34" charset="0"/>
                <a:ea typeface="ＭＳ Ｐゴシック" panose="020B0600070205080204" pitchFamily="34" charset="-128"/>
              </a:rPr>
              <a:t>           herumzudoktern, kreativer</a:t>
            </a:r>
          </a:p>
          <a:p>
            <a:r>
              <a:rPr lang="de-DE" altLang="de-DE" dirty="0">
                <a:latin typeface="Arial" panose="020B0604020202020204" pitchFamily="34" charset="0"/>
                <a:ea typeface="ＭＳ Ｐゴシック" panose="020B0600070205080204" pitchFamily="34" charset="-128"/>
              </a:rPr>
              <a:t>          Chaot, formulieren, Element,…)</a:t>
            </a:r>
          </a:p>
          <a:p>
            <a:r>
              <a:rPr lang="de-DE" altLang="de-DE" dirty="0">
                <a:latin typeface="Arial" panose="020B0604020202020204" pitchFamily="34" charset="0"/>
                <a:ea typeface="ＭＳ Ｐゴシック" panose="020B0600070205080204" pitchFamily="34" charset="-128"/>
              </a:rPr>
              <a:t>Titel des Films/ Was ist das Pinguin-Prinzip?</a:t>
            </a:r>
          </a:p>
          <a:p>
            <a:r>
              <a:rPr lang="de-DE" altLang="de-DE" dirty="0">
                <a:latin typeface="Arial" panose="020B0604020202020204" pitchFamily="34" charset="0"/>
                <a:ea typeface="ＭＳ Ｐゴシック" panose="020B0600070205080204" pitchFamily="34" charset="-128"/>
              </a:rPr>
              <a:t>Welche Erkenntnis zieht Hirschhausen aus seinen Beobachtungen des Pinguins auf dem Felsen in Oslo?</a:t>
            </a:r>
          </a:p>
          <a:p>
            <a:r>
              <a:rPr lang="de-DE" altLang="de-DE" dirty="0">
                <a:latin typeface="Arial" panose="020B0604020202020204" pitchFamily="34" charset="0"/>
                <a:ea typeface="ＭＳ Ｐゴシック" panose="020B0600070205080204" pitchFamily="34" charset="-128"/>
              </a:rPr>
              <a:t>Konsequenzen für den Unterricht:</a:t>
            </a:r>
          </a:p>
          <a:p>
            <a:r>
              <a:rPr lang="de-DE" altLang="de-DE" dirty="0">
                <a:latin typeface="Arial" panose="020B0604020202020204" pitchFamily="34" charset="0"/>
                <a:ea typeface="ＭＳ Ｐゴシック" panose="020B0600070205080204" pitchFamily="34" charset="-128"/>
              </a:rPr>
              <a:t>Medienauswahl</a:t>
            </a:r>
          </a:p>
          <a:p>
            <a:r>
              <a:rPr lang="de-DE" altLang="de-DE" dirty="0">
                <a:latin typeface="Arial" panose="020B0604020202020204" pitchFamily="34" charset="0"/>
                <a:ea typeface="ＭＳ Ｐゴシック" panose="020B0600070205080204" pitchFamily="34" charset="-128"/>
              </a:rPr>
              <a:t>Lehrersprache</a:t>
            </a:r>
          </a:p>
          <a:p>
            <a:r>
              <a:rPr lang="de-DE" altLang="de-DE" dirty="0">
                <a:latin typeface="Arial" panose="020B0604020202020204" pitchFamily="34" charset="0"/>
                <a:ea typeface="ＭＳ Ｐゴシック" panose="020B0600070205080204" pitchFamily="34" charset="-128"/>
              </a:rPr>
              <a:t>Textauswahl</a:t>
            </a:r>
          </a:p>
          <a:p>
            <a:endParaRPr lang="de-DE" altLang="de-DE" dirty="0">
              <a:latin typeface="Arial" panose="020B0604020202020204" pitchFamily="34" charset="0"/>
              <a:ea typeface="ＭＳ Ｐゴシック" panose="020B0600070205080204" pitchFamily="34" charset="-128"/>
            </a:endParaRPr>
          </a:p>
        </p:txBody>
      </p:sp>
      <p:sp>
        <p:nvSpPr>
          <p:cNvPr id="16388" name="Foliennummernplatzhalter 3">
            <a:extLst>
              <a:ext uri="{FF2B5EF4-FFF2-40B4-BE49-F238E27FC236}">
                <a16:creationId xmlns:a16="http://schemas.microsoft.com/office/drawing/2014/main" id="{874B1E1E-09D8-2279-8D8E-7B42C4E9DB2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55650" indent="-290513">
              <a:defRPr sz="2400">
                <a:solidFill>
                  <a:schemeClr val="tx1"/>
                </a:solidFill>
                <a:latin typeface="Arial" panose="020B0604020202020204" pitchFamily="34" charset="0"/>
                <a:ea typeface="ＭＳ Ｐゴシック" panose="020B0600070205080204" pitchFamily="34" charset="-128"/>
              </a:defRPr>
            </a:lvl2pPr>
            <a:lvl3pPr marL="1163638" indent="-231775">
              <a:defRPr sz="2400">
                <a:solidFill>
                  <a:schemeClr val="tx1"/>
                </a:solidFill>
                <a:latin typeface="Arial" panose="020B0604020202020204" pitchFamily="34" charset="0"/>
                <a:ea typeface="ＭＳ Ｐゴシック" panose="020B0600070205080204" pitchFamily="34" charset="-128"/>
              </a:defRPr>
            </a:lvl3pPr>
            <a:lvl4pPr marL="1630363" indent="-231775">
              <a:defRPr sz="2400">
                <a:solidFill>
                  <a:schemeClr val="tx1"/>
                </a:solidFill>
                <a:latin typeface="Arial" panose="020B0604020202020204" pitchFamily="34" charset="0"/>
                <a:ea typeface="ＭＳ Ｐゴシック" panose="020B0600070205080204" pitchFamily="34" charset="-128"/>
              </a:defRPr>
            </a:lvl4pPr>
            <a:lvl5pPr marL="2095500" indent="-231775">
              <a:defRPr sz="2400">
                <a:solidFill>
                  <a:schemeClr val="tx1"/>
                </a:solidFill>
                <a:latin typeface="Arial" panose="020B0604020202020204" pitchFamily="34" charset="0"/>
                <a:ea typeface="ＭＳ Ｐゴシック" panose="020B0600070205080204" pitchFamily="34" charset="-128"/>
              </a:defRPr>
            </a:lvl5pPr>
            <a:lvl6pPr marL="25527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30099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671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924300" indent="-231775"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B0D5AEF-ECAC-4B0C-BE93-2B7F84298649}" type="slidenum">
              <a:rPr lang="de-DE" altLang="de-DE" sz="1200"/>
              <a:pPr/>
              <a:t>11</a:t>
            </a:fld>
            <a:endParaRPr lang="de-DE" altLang="de-DE"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rPr>
              <a:t>Sammlung -  Sortieren -  Aussprache (Redewendungen/Metaphern/Doppeldeutigkeiten/Komposita/Fachsprachliche Ausdrücke/„Lange Wörter“</a:t>
            </a:r>
          </a:p>
          <a:p>
            <a:endParaRPr lang="de-DE" altLang="de-DE" dirty="0">
              <a:latin typeface="Arial" panose="020B0604020202020204" pitchFamily="34" charset="0"/>
              <a:ea typeface="ＭＳ Ｐゴシック" panose="020B0600070205080204" pitchFamily="34" charset="-128"/>
            </a:endParaRPr>
          </a:p>
          <a:p>
            <a:r>
              <a:rPr lang="de-DE" altLang="de-DE" dirty="0">
                <a:latin typeface="Arial" panose="020B0604020202020204" pitchFamily="34" charset="0"/>
                <a:ea typeface="ＭＳ Ｐゴシック" panose="020B0600070205080204" pitchFamily="34" charset="-128"/>
              </a:rPr>
              <a:t>An wen richtet sich der Film?/ Wer versteht diesen Film?</a:t>
            </a:r>
          </a:p>
          <a:p>
            <a:r>
              <a:rPr lang="de-DE" altLang="de-DE" dirty="0">
                <a:latin typeface="Arial" panose="020B0604020202020204" pitchFamily="34" charset="0"/>
                <a:ea typeface="ＭＳ Ｐゴシック" panose="020B0600070205080204" pitchFamily="34" charset="-128"/>
              </a:rPr>
              <a:t>          (untersetzte Statur, Approbation,</a:t>
            </a:r>
          </a:p>
          <a:p>
            <a:r>
              <a:rPr lang="de-DE" altLang="de-DE" dirty="0">
                <a:latin typeface="Arial" panose="020B0604020202020204" pitchFamily="34" charset="0"/>
                <a:ea typeface="ＭＳ Ｐゴシック" panose="020B0600070205080204" pitchFamily="34" charset="-128"/>
              </a:rPr>
              <a:t>          Psychotherapie, Phallus.</a:t>
            </a:r>
          </a:p>
          <a:p>
            <a:r>
              <a:rPr lang="de-DE" altLang="de-DE" dirty="0">
                <a:latin typeface="Arial" panose="020B0604020202020204" pitchFamily="34" charset="0"/>
                <a:ea typeface="ＭＳ Ｐゴシック" panose="020B0600070205080204" pitchFamily="34" charset="-128"/>
              </a:rPr>
              <a:t>           herumzudoktern, kreativer</a:t>
            </a:r>
          </a:p>
          <a:p>
            <a:r>
              <a:rPr lang="de-DE" altLang="de-DE" dirty="0">
                <a:latin typeface="Arial" panose="020B0604020202020204" pitchFamily="34" charset="0"/>
                <a:ea typeface="ＭＳ Ｐゴシック" panose="020B0600070205080204" pitchFamily="34" charset="-128"/>
              </a:rPr>
              <a:t>          Chaot, formulieren, Element,…)</a:t>
            </a:r>
          </a:p>
          <a:p>
            <a:r>
              <a:rPr lang="de-DE" altLang="de-DE" dirty="0">
                <a:latin typeface="Arial" panose="020B0604020202020204" pitchFamily="34" charset="0"/>
                <a:ea typeface="ＭＳ Ｐゴシック" panose="020B0600070205080204" pitchFamily="34" charset="-128"/>
              </a:rPr>
              <a:t>Titel des Films/ Was ist das Pinguin-Prinzip?</a:t>
            </a:r>
          </a:p>
          <a:p>
            <a:r>
              <a:rPr lang="de-DE" altLang="de-DE" dirty="0">
                <a:latin typeface="Arial" panose="020B0604020202020204" pitchFamily="34" charset="0"/>
                <a:ea typeface="ＭＳ Ｐゴシック" panose="020B0600070205080204" pitchFamily="34" charset="-128"/>
              </a:rPr>
              <a:t>Welche Erkenntnis zieht Hirschhausen aus seinen Beobachtungen des Pinguins auf dem Felsen in Oslo?</a:t>
            </a:r>
          </a:p>
          <a:p>
            <a:r>
              <a:rPr lang="de-DE" altLang="de-DE" dirty="0">
                <a:latin typeface="Arial" panose="020B0604020202020204" pitchFamily="34" charset="0"/>
                <a:ea typeface="ＭＳ Ｐゴシック" panose="020B0600070205080204" pitchFamily="34" charset="-128"/>
              </a:rPr>
              <a:t>Konsequenzen für den Unterricht:</a:t>
            </a:r>
          </a:p>
          <a:p>
            <a:r>
              <a:rPr lang="de-DE" altLang="de-DE" dirty="0">
                <a:latin typeface="Arial" panose="020B0604020202020204" pitchFamily="34" charset="0"/>
                <a:ea typeface="ＭＳ Ｐゴシック" panose="020B0600070205080204" pitchFamily="34" charset="-128"/>
              </a:rPr>
              <a:t>Medienauswahl</a:t>
            </a:r>
          </a:p>
          <a:p>
            <a:r>
              <a:rPr lang="de-DE" altLang="de-DE" dirty="0">
                <a:latin typeface="Arial" panose="020B0604020202020204" pitchFamily="34" charset="0"/>
                <a:ea typeface="ＭＳ Ｐゴシック" panose="020B0600070205080204" pitchFamily="34" charset="-128"/>
              </a:rPr>
              <a:t>Lehrersprache</a:t>
            </a:r>
          </a:p>
          <a:p>
            <a:r>
              <a:rPr lang="de-DE" altLang="de-DE" dirty="0">
                <a:latin typeface="Arial" panose="020B0604020202020204" pitchFamily="34" charset="0"/>
                <a:ea typeface="ＭＳ Ｐゴシック" panose="020B0600070205080204" pitchFamily="34" charset="-128"/>
              </a:rPr>
              <a:t>Textauswahl</a:t>
            </a:r>
          </a:p>
          <a:p>
            <a:endParaRPr lang="de-DE" dirty="0"/>
          </a:p>
        </p:txBody>
      </p:sp>
      <p:sp>
        <p:nvSpPr>
          <p:cNvPr id="4" name="Foliennummernplatzhalter 3"/>
          <p:cNvSpPr>
            <a:spLocks noGrp="1"/>
          </p:cNvSpPr>
          <p:nvPr>
            <p:ph type="sldNum" sz="quarter" idx="5"/>
          </p:nvPr>
        </p:nvSpPr>
        <p:spPr/>
        <p:txBody>
          <a:bodyPr/>
          <a:lstStyle/>
          <a:p>
            <a:fld id="{F727F520-ACC1-4262-AB17-998AA1C35F39}" type="slidenum">
              <a:rPr lang="de-DE" smtClean="0"/>
              <a:t>12</a:t>
            </a:fld>
            <a:endParaRPr lang="de-DE"/>
          </a:p>
        </p:txBody>
      </p:sp>
    </p:spTree>
    <p:extLst>
      <p:ext uri="{BB962C8B-B14F-4D97-AF65-F5344CB8AC3E}">
        <p14:creationId xmlns:p14="http://schemas.microsoft.com/office/powerpoint/2010/main" val="2935543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ggf</a:t>
            </a:r>
            <a:r>
              <a:rPr lang="de-DE" dirty="0"/>
              <a:t>- Oberbegriffe selber finden lassen</a:t>
            </a:r>
          </a:p>
          <a:p>
            <a:r>
              <a:rPr lang="de-DE" dirty="0"/>
              <a:t>gerne auf ;Moderationskarten oder digitaler Pinnwand clustern</a:t>
            </a:r>
          </a:p>
        </p:txBody>
      </p:sp>
      <p:sp>
        <p:nvSpPr>
          <p:cNvPr id="4" name="Foliennummernplatzhalter 3"/>
          <p:cNvSpPr>
            <a:spLocks noGrp="1"/>
          </p:cNvSpPr>
          <p:nvPr>
            <p:ph type="sldNum" sz="quarter" idx="5"/>
          </p:nvPr>
        </p:nvSpPr>
        <p:spPr/>
        <p:txBody>
          <a:bodyPr/>
          <a:lstStyle/>
          <a:p>
            <a:fld id="{F727F520-ACC1-4262-AB17-998AA1C35F39}" type="slidenum">
              <a:rPr lang="de-DE" smtClean="0"/>
              <a:t>13</a:t>
            </a:fld>
            <a:endParaRPr lang="de-DE"/>
          </a:p>
        </p:txBody>
      </p:sp>
    </p:spTree>
    <p:extLst>
      <p:ext uri="{BB962C8B-B14F-4D97-AF65-F5344CB8AC3E}">
        <p14:creationId xmlns:p14="http://schemas.microsoft.com/office/powerpoint/2010/main" val="2819151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de-DE"/>
              <a:t>Mastertitelformat bearbeiten</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75615BC9-86BD-468D-9508-35FCC62FAB05}" type="datetimeFigureOut">
              <a:rPr lang="de-DE" smtClean="0"/>
              <a:t>15.10.2025</a:t>
            </a:fld>
            <a:endParaRPr lang="de-DE"/>
          </a:p>
        </p:txBody>
      </p:sp>
      <p:sp>
        <p:nvSpPr>
          <p:cNvPr id="5" name="Footer Placeholder 4"/>
          <p:cNvSpPr>
            <a:spLocks noGrp="1"/>
          </p:cNvSpPr>
          <p:nvPr>
            <p:ph type="ftr" sz="quarter" idx="11"/>
          </p:nvPr>
        </p:nvSpPr>
        <p:spPr>
          <a:xfrm>
            <a:off x="2416500" y="329307"/>
            <a:ext cx="4973915" cy="309201"/>
          </a:xfrm>
        </p:spPr>
        <p:txBody>
          <a:bodyPr/>
          <a:lstStyle/>
          <a:p>
            <a:endParaRPr lang="de-DE"/>
          </a:p>
        </p:txBody>
      </p:sp>
      <p:sp>
        <p:nvSpPr>
          <p:cNvPr id="6" name="Slide Number Placeholder 5"/>
          <p:cNvSpPr>
            <a:spLocks noGrp="1"/>
          </p:cNvSpPr>
          <p:nvPr>
            <p:ph type="sldNum" sz="quarter" idx="12"/>
          </p:nvPr>
        </p:nvSpPr>
        <p:spPr>
          <a:xfrm>
            <a:off x="1437664" y="798973"/>
            <a:ext cx="811019" cy="503578"/>
          </a:xfrm>
        </p:spPr>
        <p:txBody>
          <a:bodyPr/>
          <a:lstStyle/>
          <a:p>
            <a:fld id="{04337AC8-9B07-45EA-98CF-CE19919AD8A3}" type="slidenum">
              <a:rPr lang="de-DE" smtClean="0"/>
              <a:t>‹Nr.›</a:t>
            </a:fld>
            <a:endParaRPr lang="de-DE"/>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78925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75615BC9-86BD-468D-9508-35FCC62FAB05}" type="datetimeFigureOut">
              <a:rPr lang="de-DE" smtClean="0"/>
              <a:t>15.10.2025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4337AC8-9B07-45EA-98CF-CE19919AD8A3}" type="slidenum">
              <a:rPr lang="de-DE" smtClean="0"/>
              <a:t>‹Nr.›</a:t>
            </a:fld>
            <a:endParaRPr lang="de-DE"/>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30775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de-DE"/>
              <a:t>Mastertitelformat bearbeiten</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75615BC9-86BD-468D-9508-35FCC62FAB05}" type="datetimeFigureOut">
              <a:rPr lang="de-DE" smtClean="0"/>
              <a:t>15.10.2025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4337AC8-9B07-45EA-98CF-CE19919AD8A3}" type="slidenum">
              <a:rPr lang="de-DE" smtClean="0"/>
              <a:t>‹Nr.›</a:t>
            </a:fld>
            <a:endParaRPr lang="de-DE"/>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312508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4917" y="1844675"/>
            <a:ext cx="10560000" cy="4012786"/>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p>
        </p:txBody>
      </p:sp>
      <p:sp>
        <p:nvSpPr>
          <p:cNvPr id="5" name="Bildplatzhalter 4"/>
          <p:cNvSpPr>
            <a:spLocks noGrp="1"/>
          </p:cNvSpPr>
          <p:nvPr>
            <p:ph type="pic" sz="quarter" idx="15" hasCustomPrompt="1"/>
          </p:nvPr>
        </p:nvSpPr>
        <p:spPr>
          <a:xfrm>
            <a:off x="8227485" y="6173788"/>
            <a:ext cx="1553633" cy="577850"/>
          </a:xfrm>
        </p:spPr>
        <p:txBody>
          <a:bodyPr anchor="ctr">
            <a:normAutofit/>
          </a:bodyPr>
          <a:lstStyle>
            <a:lvl1pPr marL="0" indent="0" algn="ctr">
              <a:buNone/>
              <a:defRPr sz="1400"/>
            </a:lvl1pPr>
          </a:lstStyle>
          <a:p>
            <a:r>
              <a:rPr lang="de-DE" dirty="0"/>
              <a:t>Projektlogo</a:t>
            </a:r>
          </a:p>
        </p:txBody>
      </p:sp>
      <p:sp>
        <p:nvSpPr>
          <p:cNvPr id="9" name="Datumsplatzhalter 2"/>
          <p:cNvSpPr>
            <a:spLocks noGrp="1"/>
          </p:cNvSpPr>
          <p:nvPr>
            <p:ph type="dt" sz="half" idx="2"/>
          </p:nvPr>
        </p:nvSpPr>
        <p:spPr>
          <a:xfrm>
            <a:off x="838201" y="6356351"/>
            <a:ext cx="1250244" cy="365125"/>
          </a:xfrm>
          <a:prstGeom prst="rect">
            <a:avLst/>
          </a:prstGeom>
        </p:spPr>
        <p:txBody>
          <a:bodyPr vert="horz" lIns="91440" tIns="45720" rIns="91440" bIns="45720" rtlCol="0" anchor="ctr"/>
          <a:lstStyle>
            <a:lvl1pPr algn="l">
              <a:defRPr sz="1200">
                <a:solidFill>
                  <a:srgbClr val="A4ADB6"/>
                </a:solidFill>
              </a:defRPr>
            </a:lvl1pPr>
          </a:lstStyle>
          <a:p>
            <a:fld id="{F8F04AF4-BE9F-438E-AEB3-1AB29ED1CD12}" type="datetime1">
              <a:rPr lang="de-DE" smtClean="0"/>
              <a:t>15.10.2025</a:t>
            </a:fld>
            <a:endParaRPr lang="de-DE" dirty="0"/>
          </a:p>
        </p:txBody>
      </p:sp>
      <p:sp>
        <p:nvSpPr>
          <p:cNvPr id="10" name="Fußzeilenplatzhalter 5"/>
          <p:cNvSpPr>
            <a:spLocks noGrp="1"/>
          </p:cNvSpPr>
          <p:nvPr>
            <p:ph type="ftr" sz="quarter" idx="3"/>
          </p:nvPr>
        </p:nvSpPr>
        <p:spPr>
          <a:xfrm>
            <a:off x="3340288" y="6356351"/>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1" name="Foliennummernplatzhalter 12"/>
          <p:cNvSpPr>
            <a:spLocks noGrp="1"/>
          </p:cNvSpPr>
          <p:nvPr>
            <p:ph type="sldNum" sz="quarter" idx="4"/>
          </p:nvPr>
        </p:nvSpPr>
        <p:spPr>
          <a:xfrm>
            <a:off x="2245264" y="6356351"/>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52634446"/>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4917" y="1844675"/>
            <a:ext cx="10560000" cy="4012786"/>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p>
        </p:txBody>
      </p:sp>
      <p:sp>
        <p:nvSpPr>
          <p:cNvPr id="5" name="Bildplatzhalter 4"/>
          <p:cNvSpPr>
            <a:spLocks noGrp="1"/>
          </p:cNvSpPr>
          <p:nvPr>
            <p:ph type="pic" sz="quarter" idx="15" hasCustomPrompt="1"/>
          </p:nvPr>
        </p:nvSpPr>
        <p:spPr>
          <a:xfrm>
            <a:off x="8227485" y="6173788"/>
            <a:ext cx="1553633" cy="577850"/>
          </a:xfrm>
        </p:spPr>
        <p:txBody>
          <a:bodyPr anchor="ctr">
            <a:normAutofit/>
          </a:bodyPr>
          <a:lstStyle>
            <a:lvl1pPr marL="0" indent="0" algn="ctr">
              <a:buNone/>
              <a:defRPr sz="1400"/>
            </a:lvl1pPr>
          </a:lstStyle>
          <a:p>
            <a:r>
              <a:rPr lang="de-DE" dirty="0"/>
              <a:t>Projektlogo</a:t>
            </a:r>
          </a:p>
        </p:txBody>
      </p:sp>
      <p:sp>
        <p:nvSpPr>
          <p:cNvPr id="9" name="Datumsplatzhalter 2"/>
          <p:cNvSpPr>
            <a:spLocks noGrp="1"/>
          </p:cNvSpPr>
          <p:nvPr>
            <p:ph type="dt" sz="half" idx="2"/>
          </p:nvPr>
        </p:nvSpPr>
        <p:spPr>
          <a:xfrm>
            <a:off x="838201" y="6356351"/>
            <a:ext cx="1250244" cy="365125"/>
          </a:xfrm>
          <a:prstGeom prst="rect">
            <a:avLst/>
          </a:prstGeom>
        </p:spPr>
        <p:txBody>
          <a:bodyPr vert="horz" lIns="91440" tIns="45720" rIns="91440" bIns="45720" rtlCol="0" anchor="ctr"/>
          <a:lstStyle>
            <a:lvl1pPr algn="l">
              <a:defRPr sz="1200">
                <a:solidFill>
                  <a:srgbClr val="A4ADB6"/>
                </a:solidFill>
              </a:defRPr>
            </a:lvl1pPr>
          </a:lstStyle>
          <a:p>
            <a:fld id="{F8F04AF4-BE9F-438E-AEB3-1AB29ED1CD12}" type="datetime1">
              <a:rPr lang="de-DE" smtClean="0"/>
              <a:t>15.10.2025</a:t>
            </a:fld>
            <a:endParaRPr lang="de-DE" dirty="0"/>
          </a:p>
        </p:txBody>
      </p:sp>
      <p:sp>
        <p:nvSpPr>
          <p:cNvPr id="10" name="Fußzeilenplatzhalter 5"/>
          <p:cNvSpPr>
            <a:spLocks noGrp="1"/>
          </p:cNvSpPr>
          <p:nvPr>
            <p:ph type="ftr" sz="quarter" idx="3"/>
          </p:nvPr>
        </p:nvSpPr>
        <p:spPr>
          <a:xfrm>
            <a:off x="3340288" y="6356351"/>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1" name="Foliennummernplatzhalter 12"/>
          <p:cNvSpPr>
            <a:spLocks noGrp="1"/>
          </p:cNvSpPr>
          <p:nvPr>
            <p:ph type="sldNum" sz="quarter" idx="4"/>
          </p:nvPr>
        </p:nvSpPr>
        <p:spPr>
          <a:xfrm>
            <a:off x="2245264" y="6356351"/>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205950393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5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4917" y="1844675"/>
            <a:ext cx="10560000" cy="4012786"/>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p>
        </p:txBody>
      </p:sp>
      <p:sp>
        <p:nvSpPr>
          <p:cNvPr id="5" name="Bildplatzhalter 4"/>
          <p:cNvSpPr>
            <a:spLocks noGrp="1"/>
          </p:cNvSpPr>
          <p:nvPr>
            <p:ph type="pic" sz="quarter" idx="15" hasCustomPrompt="1"/>
          </p:nvPr>
        </p:nvSpPr>
        <p:spPr>
          <a:xfrm>
            <a:off x="8227485" y="6173788"/>
            <a:ext cx="1553633" cy="577850"/>
          </a:xfrm>
        </p:spPr>
        <p:txBody>
          <a:bodyPr anchor="ctr">
            <a:normAutofit/>
          </a:bodyPr>
          <a:lstStyle>
            <a:lvl1pPr marL="0" indent="0" algn="ctr">
              <a:buNone/>
              <a:defRPr sz="1400"/>
            </a:lvl1pPr>
          </a:lstStyle>
          <a:p>
            <a:r>
              <a:rPr lang="de-DE" dirty="0"/>
              <a:t>Projektlogo</a:t>
            </a:r>
          </a:p>
        </p:txBody>
      </p:sp>
      <p:sp>
        <p:nvSpPr>
          <p:cNvPr id="9" name="Datumsplatzhalter 2"/>
          <p:cNvSpPr>
            <a:spLocks noGrp="1"/>
          </p:cNvSpPr>
          <p:nvPr>
            <p:ph type="dt" sz="half" idx="2"/>
          </p:nvPr>
        </p:nvSpPr>
        <p:spPr>
          <a:xfrm>
            <a:off x="838201" y="6356351"/>
            <a:ext cx="1250244" cy="365125"/>
          </a:xfrm>
          <a:prstGeom prst="rect">
            <a:avLst/>
          </a:prstGeom>
        </p:spPr>
        <p:txBody>
          <a:bodyPr vert="horz" lIns="91440" tIns="45720" rIns="91440" bIns="45720" rtlCol="0" anchor="ctr"/>
          <a:lstStyle>
            <a:lvl1pPr algn="l">
              <a:defRPr sz="1200">
                <a:solidFill>
                  <a:srgbClr val="A4ADB6"/>
                </a:solidFill>
              </a:defRPr>
            </a:lvl1pPr>
          </a:lstStyle>
          <a:p>
            <a:fld id="{F8F04AF4-BE9F-438E-AEB3-1AB29ED1CD12}" type="datetime1">
              <a:rPr lang="de-DE" smtClean="0"/>
              <a:t>15.10.2025</a:t>
            </a:fld>
            <a:endParaRPr lang="de-DE" dirty="0"/>
          </a:p>
        </p:txBody>
      </p:sp>
      <p:sp>
        <p:nvSpPr>
          <p:cNvPr id="10" name="Fußzeilenplatzhalter 5"/>
          <p:cNvSpPr>
            <a:spLocks noGrp="1"/>
          </p:cNvSpPr>
          <p:nvPr>
            <p:ph type="ftr" sz="quarter" idx="3"/>
          </p:nvPr>
        </p:nvSpPr>
        <p:spPr>
          <a:xfrm>
            <a:off x="3340288" y="6356351"/>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1" name="Foliennummernplatzhalter 12"/>
          <p:cNvSpPr>
            <a:spLocks noGrp="1"/>
          </p:cNvSpPr>
          <p:nvPr>
            <p:ph type="sldNum" sz="quarter" idx="4"/>
          </p:nvPr>
        </p:nvSpPr>
        <p:spPr>
          <a:xfrm>
            <a:off x="2245264" y="6356351"/>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296414368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6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4917" y="1844675"/>
            <a:ext cx="10560000" cy="4012786"/>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p>
        </p:txBody>
      </p:sp>
      <p:sp>
        <p:nvSpPr>
          <p:cNvPr id="5" name="Bildplatzhalter 4"/>
          <p:cNvSpPr>
            <a:spLocks noGrp="1"/>
          </p:cNvSpPr>
          <p:nvPr>
            <p:ph type="pic" sz="quarter" idx="15" hasCustomPrompt="1"/>
          </p:nvPr>
        </p:nvSpPr>
        <p:spPr>
          <a:xfrm>
            <a:off x="8227485" y="6173788"/>
            <a:ext cx="1553633" cy="577850"/>
          </a:xfrm>
        </p:spPr>
        <p:txBody>
          <a:bodyPr anchor="ctr">
            <a:normAutofit/>
          </a:bodyPr>
          <a:lstStyle>
            <a:lvl1pPr marL="0" indent="0" algn="ctr">
              <a:buNone/>
              <a:defRPr sz="1400"/>
            </a:lvl1pPr>
          </a:lstStyle>
          <a:p>
            <a:r>
              <a:rPr lang="de-DE" dirty="0"/>
              <a:t>Projektlogo</a:t>
            </a:r>
          </a:p>
        </p:txBody>
      </p:sp>
      <p:sp>
        <p:nvSpPr>
          <p:cNvPr id="9" name="Datumsplatzhalter 2"/>
          <p:cNvSpPr>
            <a:spLocks noGrp="1"/>
          </p:cNvSpPr>
          <p:nvPr>
            <p:ph type="dt" sz="half" idx="2"/>
          </p:nvPr>
        </p:nvSpPr>
        <p:spPr>
          <a:xfrm>
            <a:off x="838201" y="6356351"/>
            <a:ext cx="1250244" cy="365125"/>
          </a:xfrm>
          <a:prstGeom prst="rect">
            <a:avLst/>
          </a:prstGeom>
        </p:spPr>
        <p:txBody>
          <a:bodyPr vert="horz" lIns="91440" tIns="45720" rIns="91440" bIns="45720" rtlCol="0" anchor="ctr"/>
          <a:lstStyle>
            <a:lvl1pPr algn="l">
              <a:defRPr sz="1200">
                <a:solidFill>
                  <a:srgbClr val="A4ADB6"/>
                </a:solidFill>
              </a:defRPr>
            </a:lvl1pPr>
          </a:lstStyle>
          <a:p>
            <a:fld id="{F8F04AF4-BE9F-438E-AEB3-1AB29ED1CD12}" type="datetime1">
              <a:rPr lang="de-DE" smtClean="0"/>
              <a:t>15.10.2025</a:t>
            </a:fld>
            <a:endParaRPr lang="de-DE" dirty="0"/>
          </a:p>
        </p:txBody>
      </p:sp>
      <p:sp>
        <p:nvSpPr>
          <p:cNvPr id="10" name="Fußzeilenplatzhalter 5"/>
          <p:cNvSpPr>
            <a:spLocks noGrp="1"/>
          </p:cNvSpPr>
          <p:nvPr>
            <p:ph type="ftr" sz="quarter" idx="3"/>
          </p:nvPr>
        </p:nvSpPr>
        <p:spPr>
          <a:xfrm>
            <a:off x="3340288" y="6356351"/>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1" name="Foliennummernplatzhalter 12"/>
          <p:cNvSpPr>
            <a:spLocks noGrp="1"/>
          </p:cNvSpPr>
          <p:nvPr>
            <p:ph type="sldNum" sz="quarter" idx="4"/>
          </p:nvPr>
        </p:nvSpPr>
        <p:spPr>
          <a:xfrm>
            <a:off x="2245264" y="6356351"/>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97494152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7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4917" y="1844675"/>
            <a:ext cx="10560000" cy="4012786"/>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p>
        </p:txBody>
      </p:sp>
      <p:sp>
        <p:nvSpPr>
          <p:cNvPr id="5" name="Bildplatzhalter 4"/>
          <p:cNvSpPr>
            <a:spLocks noGrp="1"/>
          </p:cNvSpPr>
          <p:nvPr>
            <p:ph type="pic" sz="quarter" idx="15" hasCustomPrompt="1"/>
          </p:nvPr>
        </p:nvSpPr>
        <p:spPr>
          <a:xfrm>
            <a:off x="8227485" y="6173788"/>
            <a:ext cx="1553633" cy="577850"/>
          </a:xfrm>
        </p:spPr>
        <p:txBody>
          <a:bodyPr anchor="ctr">
            <a:normAutofit/>
          </a:bodyPr>
          <a:lstStyle>
            <a:lvl1pPr marL="0" indent="0" algn="ctr">
              <a:buNone/>
              <a:defRPr sz="1400"/>
            </a:lvl1pPr>
          </a:lstStyle>
          <a:p>
            <a:r>
              <a:rPr lang="de-DE" dirty="0"/>
              <a:t>Projektlogo</a:t>
            </a:r>
          </a:p>
        </p:txBody>
      </p:sp>
      <p:sp>
        <p:nvSpPr>
          <p:cNvPr id="9" name="Datumsplatzhalter 2"/>
          <p:cNvSpPr>
            <a:spLocks noGrp="1"/>
          </p:cNvSpPr>
          <p:nvPr>
            <p:ph type="dt" sz="half" idx="2"/>
          </p:nvPr>
        </p:nvSpPr>
        <p:spPr>
          <a:xfrm>
            <a:off x="838201" y="6356351"/>
            <a:ext cx="1250244" cy="365125"/>
          </a:xfrm>
          <a:prstGeom prst="rect">
            <a:avLst/>
          </a:prstGeom>
        </p:spPr>
        <p:txBody>
          <a:bodyPr vert="horz" lIns="91440" tIns="45720" rIns="91440" bIns="45720" rtlCol="0" anchor="ctr"/>
          <a:lstStyle>
            <a:lvl1pPr algn="l">
              <a:defRPr sz="1200">
                <a:solidFill>
                  <a:srgbClr val="A4ADB6"/>
                </a:solidFill>
              </a:defRPr>
            </a:lvl1pPr>
          </a:lstStyle>
          <a:p>
            <a:fld id="{F8F04AF4-BE9F-438E-AEB3-1AB29ED1CD12}" type="datetime1">
              <a:rPr lang="de-DE" smtClean="0"/>
              <a:t>15.10.2025</a:t>
            </a:fld>
            <a:endParaRPr lang="de-DE" dirty="0"/>
          </a:p>
        </p:txBody>
      </p:sp>
      <p:sp>
        <p:nvSpPr>
          <p:cNvPr id="10" name="Fußzeilenplatzhalter 5"/>
          <p:cNvSpPr>
            <a:spLocks noGrp="1"/>
          </p:cNvSpPr>
          <p:nvPr>
            <p:ph type="ftr" sz="quarter" idx="3"/>
          </p:nvPr>
        </p:nvSpPr>
        <p:spPr>
          <a:xfrm>
            <a:off x="3340288" y="6356351"/>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1" name="Foliennummernplatzhalter 12"/>
          <p:cNvSpPr>
            <a:spLocks noGrp="1"/>
          </p:cNvSpPr>
          <p:nvPr>
            <p:ph type="sldNum" sz="quarter" idx="4"/>
          </p:nvPr>
        </p:nvSpPr>
        <p:spPr>
          <a:xfrm>
            <a:off x="2245264" y="6356351"/>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09830047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0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4917" y="1844675"/>
            <a:ext cx="10560000" cy="4012786"/>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p>
        </p:txBody>
      </p:sp>
      <p:sp>
        <p:nvSpPr>
          <p:cNvPr id="5" name="Bildplatzhalter 4"/>
          <p:cNvSpPr>
            <a:spLocks noGrp="1"/>
          </p:cNvSpPr>
          <p:nvPr>
            <p:ph type="pic" sz="quarter" idx="15" hasCustomPrompt="1"/>
          </p:nvPr>
        </p:nvSpPr>
        <p:spPr>
          <a:xfrm>
            <a:off x="8227485" y="6173788"/>
            <a:ext cx="1553633" cy="577850"/>
          </a:xfrm>
        </p:spPr>
        <p:txBody>
          <a:bodyPr anchor="ctr">
            <a:normAutofit/>
          </a:bodyPr>
          <a:lstStyle>
            <a:lvl1pPr marL="0" indent="0" algn="ctr">
              <a:buNone/>
              <a:defRPr sz="1400"/>
            </a:lvl1pPr>
          </a:lstStyle>
          <a:p>
            <a:r>
              <a:rPr lang="de-DE" dirty="0"/>
              <a:t>Projektlogo</a:t>
            </a:r>
          </a:p>
        </p:txBody>
      </p:sp>
      <p:sp>
        <p:nvSpPr>
          <p:cNvPr id="9" name="Datumsplatzhalter 2"/>
          <p:cNvSpPr>
            <a:spLocks noGrp="1"/>
          </p:cNvSpPr>
          <p:nvPr>
            <p:ph type="dt" sz="half" idx="2"/>
          </p:nvPr>
        </p:nvSpPr>
        <p:spPr>
          <a:xfrm>
            <a:off x="838201" y="6356351"/>
            <a:ext cx="1250244" cy="365125"/>
          </a:xfrm>
          <a:prstGeom prst="rect">
            <a:avLst/>
          </a:prstGeom>
        </p:spPr>
        <p:txBody>
          <a:bodyPr vert="horz" lIns="91440" tIns="45720" rIns="91440" bIns="45720" rtlCol="0" anchor="ctr"/>
          <a:lstStyle>
            <a:lvl1pPr algn="l">
              <a:defRPr sz="1200">
                <a:solidFill>
                  <a:srgbClr val="A4ADB6"/>
                </a:solidFill>
              </a:defRPr>
            </a:lvl1pPr>
          </a:lstStyle>
          <a:p>
            <a:fld id="{F8F04AF4-BE9F-438E-AEB3-1AB29ED1CD12}" type="datetime1">
              <a:rPr lang="de-DE" smtClean="0"/>
              <a:t>15.10.2025</a:t>
            </a:fld>
            <a:endParaRPr lang="de-DE" dirty="0"/>
          </a:p>
        </p:txBody>
      </p:sp>
      <p:sp>
        <p:nvSpPr>
          <p:cNvPr id="10" name="Fußzeilenplatzhalter 5"/>
          <p:cNvSpPr>
            <a:spLocks noGrp="1"/>
          </p:cNvSpPr>
          <p:nvPr>
            <p:ph type="ftr" sz="quarter" idx="3"/>
          </p:nvPr>
        </p:nvSpPr>
        <p:spPr>
          <a:xfrm>
            <a:off x="3340288" y="6356351"/>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1" name="Foliennummernplatzhalter 12"/>
          <p:cNvSpPr>
            <a:spLocks noGrp="1"/>
          </p:cNvSpPr>
          <p:nvPr>
            <p:ph type="sldNum" sz="quarter" idx="4"/>
          </p:nvPr>
        </p:nvSpPr>
        <p:spPr>
          <a:xfrm>
            <a:off x="2245264" y="6356351"/>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197664384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6_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4917" y="1844675"/>
            <a:ext cx="10560000" cy="4012786"/>
          </a:xfrm>
          <a:prstGeom prst="rect">
            <a:avLst/>
          </a:prstGeo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2" name="Titel 1"/>
          <p:cNvSpPr>
            <a:spLocks noGrp="1"/>
          </p:cNvSpPr>
          <p:nvPr>
            <p:ph type="title"/>
          </p:nvPr>
        </p:nvSpPr>
        <p:spPr/>
        <p:txBody>
          <a:bodyPr/>
          <a:lstStyle/>
          <a:p>
            <a:r>
              <a:rPr lang="de-DE"/>
              <a:t>Titelmasterformat durch Klicken bearbeiten</a:t>
            </a:r>
          </a:p>
        </p:txBody>
      </p:sp>
      <p:sp>
        <p:nvSpPr>
          <p:cNvPr id="5" name="Bildplatzhalter 4"/>
          <p:cNvSpPr>
            <a:spLocks noGrp="1"/>
          </p:cNvSpPr>
          <p:nvPr>
            <p:ph type="pic" sz="quarter" idx="15" hasCustomPrompt="1"/>
          </p:nvPr>
        </p:nvSpPr>
        <p:spPr>
          <a:xfrm>
            <a:off x="8227485" y="6173788"/>
            <a:ext cx="1553633" cy="577850"/>
          </a:xfrm>
        </p:spPr>
        <p:txBody>
          <a:bodyPr anchor="ctr">
            <a:normAutofit/>
          </a:bodyPr>
          <a:lstStyle>
            <a:lvl1pPr marL="0" indent="0" algn="ctr">
              <a:buNone/>
              <a:defRPr sz="1400"/>
            </a:lvl1pPr>
          </a:lstStyle>
          <a:p>
            <a:r>
              <a:rPr lang="de-DE" dirty="0"/>
              <a:t>Projektlogo</a:t>
            </a:r>
          </a:p>
        </p:txBody>
      </p:sp>
      <p:sp>
        <p:nvSpPr>
          <p:cNvPr id="9" name="Datumsplatzhalter 2"/>
          <p:cNvSpPr>
            <a:spLocks noGrp="1"/>
          </p:cNvSpPr>
          <p:nvPr>
            <p:ph type="dt" sz="half" idx="2"/>
          </p:nvPr>
        </p:nvSpPr>
        <p:spPr>
          <a:xfrm>
            <a:off x="838201" y="6356351"/>
            <a:ext cx="1250244" cy="365125"/>
          </a:xfrm>
          <a:prstGeom prst="rect">
            <a:avLst/>
          </a:prstGeom>
        </p:spPr>
        <p:txBody>
          <a:bodyPr vert="horz" lIns="91440" tIns="45720" rIns="91440" bIns="45720" rtlCol="0" anchor="ctr"/>
          <a:lstStyle>
            <a:lvl1pPr algn="l">
              <a:defRPr sz="1200">
                <a:solidFill>
                  <a:srgbClr val="A4ADB6"/>
                </a:solidFill>
              </a:defRPr>
            </a:lvl1pPr>
          </a:lstStyle>
          <a:p>
            <a:fld id="{F8F04AF4-BE9F-438E-AEB3-1AB29ED1CD12}" type="datetime1">
              <a:rPr lang="de-DE" smtClean="0"/>
              <a:t>15.10.2025</a:t>
            </a:fld>
            <a:endParaRPr lang="de-DE" dirty="0"/>
          </a:p>
        </p:txBody>
      </p:sp>
      <p:sp>
        <p:nvSpPr>
          <p:cNvPr id="10" name="Fußzeilenplatzhalter 5"/>
          <p:cNvSpPr>
            <a:spLocks noGrp="1"/>
          </p:cNvSpPr>
          <p:nvPr>
            <p:ph type="ftr" sz="quarter" idx="3"/>
          </p:nvPr>
        </p:nvSpPr>
        <p:spPr>
          <a:xfrm>
            <a:off x="3340288" y="6356351"/>
            <a:ext cx="4776424" cy="365125"/>
          </a:xfrm>
          <a:prstGeom prst="rect">
            <a:avLst/>
          </a:prstGeom>
        </p:spPr>
        <p:txBody>
          <a:bodyPr vert="horz" lIns="91440" tIns="45720" rIns="91440" bIns="45720" rtlCol="0" anchor="ctr"/>
          <a:lstStyle>
            <a:lvl1pPr algn="ctr">
              <a:defRPr sz="1200">
                <a:solidFill>
                  <a:srgbClr val="A4ADB6"/>
                </a:solidFill>
              </a:defRPr>
            </a:lvl1pPr>
          </a:lstStyle>
          <a:p>
            <a:endParaRPr lang="de-DE" dirty="0"/>
          </a:p>
        </p:txBody>
      </p:sp>
      <p:sp>
        <p:nvSpPr>
          <p:cNvPr id="11" name="Foliennummernplatzhalter 12"/>
          <p:cNvSpPr>
            <a:spLocks noGrp="1"/>
          </p:cNvSpPr>
          <p:nvPr>
            <p:ph type="sldNum" sz="quarter" idx="4"/>
          </p:nvPr>
        </p:nvSpPr>
        <p:spPr>
          <a:xfrm>
            <a:off x="2245264" y="6356351"/>
            <a:ext cx="938203" cy="365125"/>
          </a:xfrm>
          <a:prstGeom prst="rect">
            <a:avLst/>
          </a:prstGeom>
        </p:spPr>
        <p:txBody>
          <a:bodyPr vert="horz" lIns="91440" tIns="45720" rIns="91440" bIns="45720" rtlCol="0" anchor="ctr"/>
          <a:lstStyle>
            <a:lvl1pPr algn="r">
              <a:defRPr sz="1200">
                <a:solidFill>
                  <a:srgbClr val="A4ADB6"/>
                </a:solidFill>
              </a:defRPr>
            </a:lvl1pPr>
          </a:lstStyle>
          <a:p>
            <a:pPr algn="ctr"/>
            <a:r>
              <a:rPr lang="de-DE"/>
              <a:t> Folie </a:t>
            </a:r>
            <a:fld id="{812F24F4-33A2-4A6F-87E3-ABC44FA42587}" type="slidenum">
              <a:rPr lang="de-DE" smtClean="0"/>
              <a:pPr algn="ctr"/>
              <a:t>‹Nr.›</a:t>
            </a:fld>
            <a:endParaRPr lang="de-DE" dirty="0"/>
          </a:p>
        </p:txBody>
      </p:sp>
    </p:spTree>
    <p:extLst>
      <p:ext uri="{BB962C8B-B14F-4D97-AF65-F5344CB8AC3E}">
        <p14:creationId xmlns:p14="http://schemas.microsoft.com/office/powerpoint/2010/main" val="350703446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ncho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75615BC9-86BD-468D-9508-35FCC62FAB05}" type="datetimeFigureOut">
              <a:rPr lang="de-DE" smtClean="0"/>
              <a:t>15.10.2025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4337AC8-9B07-45EA-98CF-CE19919AD8A3}" type="slidenum">
              <a:rPr lang="de-DE" smtClean="0"/>
              <a:t>‹Nr.›</a:t>
            </a:fld>
            <a:endParaRPr lang="de-DE"/>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44750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de-DE"/>
              <a:t>Mastertitelformat bearbeiten</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75615BC9-86BD-468D-9508-35FCC62FAB05}" type="datetimeFigureOut">
              <a:rPr lang="de-DE" smtClean="0"/>
              <a:t>15.10.2025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04337AC8-9B07-45EA-98CF-CE19919AD8A3}" type="slidenum">
              <a:rPr lang="de-DE" smtClean="0"/>
              <a:t>‹Nr.›</a:t>
            </a:fld>
            <a:endParaRPr lang="de-DE"/>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2817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de-DE"/>
              <a:t>Mastertitelformat bearbeiten</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75615BC9-86BD-468D-9508-35FCC62FAB05}" type="datetimeFigureOut">
              <a:rPr lang="de-DE" smtClean="0"/>
              <a:t>15.10.2025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04337AC8-9B07-45EA-98CF-CE19919AD8A3}" type="slidenum">
              <a:rPr lang="de-DE" smtClean="0"/>
              <a:t>‹Nr.›</a:t>
            </a:fld>
            <a:endParaRPr lang="de-DE"/>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6712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de-DE"/>
              <a:t>Mastertitelformat bearbeiten</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1447191" y="2824269"/>
            <a:ext cx="4645152" cy="264445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412362" y="2821491"/>
            <a:ext cx="4645152" cy="263737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75615BC9-86BD-468D-9508-35FCC62FAB05}" type="datetimeFigureOut">
              <a:rPr lang="de-DE" smtClean="0"/>
              <a:t>15.10.2025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04337AC8-9B07-45EA-98CF-CE19919AD8A3}" type="slidenum">
              <a:rPr lang="de-DE" smtClean="0"/>
              <a:t>‹Nr.›</a:t>
            </a:fld>
            <a:endParaRPr lang="de-DE"/>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331696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75615BC9-86BD-468D-9508-35FCC62FAB05}" type="datetimeFigureOut">
              <a:rPr lang="de-DE" smtClean="0"/>
              <a:t>15.10.2025</a:t>
            </a:fld>
            <a:endParaRPr lang="de-DE"/>
          </a:p>
        </p:txBody>
      </p:sp>
      <p:sp>
        <p:nvSpPr>
          <p:cNvPr id="4" name="Footer Placeholder 3"/>
          <p:cNvSpPr>
            <a:spLocks noGrp="1"/>
          </p:cNvSpPr>
          <p:nvPr>
            <p:ph type="ftr" sz="quarter" idx="11"/>
          </p:nvPr>
        </p:nvSpPr>
        <p:spPr/>
        <p:txBody>
          <a:bodyPr/>
          <a:lstStyle/>
          <a:p>
            <a:endParaRPr lang="de-DE"/>
          </a:p>
        </p:txBody>
      </p:sp>
      <p:sp>
        <p:nvSpPr>
          <p:cNvPr id="5" name="Slide Number Placeholder 4"/>
          <p:cNvSpPr>
            <a:spLocks noGrp="1"/>
          </p:cNvSpPr>
          <p:nvPr>
            <p:ph type="sldNum" sz="quarter" idx="12"/>
          </p:nvPr>
        </p:nvSpPr>
        <p:spPr/>
        <p:txBody>
          <a:bodyPr/>
          <a:lstStyle/>
          <a:p>
            <a:fld id="{04337AC8-9B07-45EA-98CF-CE19919AD8A3}" type="slidenum">
              <a:rPr lang="de-DE" smtClean="0"/>
              <a:t>‹Nr.›</a:t>
            </a:fld>
            <a:endParaRPr lang="de-DE"/>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18364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615BC9-86BD-468D-9508-35FCC62FAB05}" type="datetimeFigureOut">
              <a:rPr lang="de-DE" smtClean="0"/>
              <a:t>15.10.2025</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04337AC8-9B07-45EA-98CF-CE19919AD8A3}" type="slidenum">
              <a:rPr lang="de-DE" smtClean="0"/>
              <a:t>‹Nr.›</a:t>
            </a:fld>
            <a:endParaRPr lang="de-DE"/>
          </a:p>
        </p:txBody>
      </p:sp>
    </p:spTree>
    <p:extLst>
      <p:ext uri="{BB962C8B-B14F-4D97-AF65-F5344CB8AC3E}">
        <p14:creationId xmlns:p14="http://schemas.microsoft.com/office/powerpoint/2010/main" val="2990199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de-DE"/>
              <a:t>Mastertitelformat bearbeiten</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75615BC9-86BD-468D-9508-35FCC62FAB05}" type="datetimeFigureOut">
              <a:rPr lang="de-DE" smtClean="0"/>
              <a:t>15.10.2025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04337AC8-9B07-45EA-98CF-CE19919AD8A3}" type="slidenum">
              <a:rPr lang="de-DE" smtClean="0"/>
              <a:t>‹Nr.›</a:t>
            </a:fld>
            <a:endParaRPr lang="de-DE"/>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7515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75615BC9-86BD-468D-9508-35FCC62FAB05}" type="datetimeFigureOut">
              <a:rPr lang="de-DE" smtClean="0"/>
              <a:t>15.10.2025</a:t>
            </a:fld>
            <a:endParaRPr lang="de-DE"/>
          </a:p>
        </p:txBody>
      </p:sp>
      <p:sp>
        <p:nvSpPr>
          <p:cNvPr id="6" name="Footer Placeholder 5"/>
          <p:cNvSpPr>
            <a:spLocks noGrp="1"/>
          </p:cNvSpPr>
          <p:nvPr>
            <p:ph type="ftr" sz="quarter" idx="11"/>
          </p:nvPr>
        </p:nvSpPr>
        <p:spPr>
          <a:xfrm>
            <a:off x="1447382" y="318640"/>
            <a:ext cx="5541004" cy="320931"/>
          </a:xfrm>
        </p:spPr>
        <p:txBody>
          <a:bodyPr/>
          <a:lstStyle/>
          <a:p>
            <a:endParaRPr lang="de-DE"/>
          </a:p>
        </p:txBody>
      </p:sp>
      <p:sp>
        <p:nvSpPr>
          <p:cNvPr id="7" name="Slide Number Placeholder 6"/>
          <p:cNvSpPr>
            <a:spLocks noGrp="1"/>
          </p:cNvSpPr>
          <p:nvPr>
            <p:ph type="sldNum" sz="quarter" idx="12"/>
          </p:nvPr>
        </p:nvSpPr>
        <p:spPr/>
        <p:txBody>
          <a:bodyPr/>
          <a:lstStyle/>
          <a:p>
            <a:fld id="{04337AC8-9B07-45EA-98CF-CE19919AD8A3}" type="slidenum">
              <a:rPr lang="de-DE" smtClean="0"/>
              <a:t>‹Nr.›</a:t>
            </a:fld>
            <a:endParaRPr lang="de-DE"/>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71905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de-DE"/>
              <a:t>Mastertitelformat bearbeiten</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75615BC9-86BD-468D-9508-35FCC62FAB05}" type="datetimeFigureOut">
              <a:rPr lang="de-DE" smtClean="0"/>
              <a:t>15.10.2025</a:t>
            </a:fld>
            <a:endParaRPr lang="de-DE"/>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04337AC8-9B07-45EA-98CF-CE19919AD8A3}" type="slidenum">
              <a:rPr lang="de-DE" smtClean="0"/>
              <a:t>‹Nr.›</a:t>
            </a:fld>
            <a:endParaRPr lang="de-DE"/>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740158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0" r:id="rId12"/>
    <p:sldLayoutId id="2147483702" r:id="rId13"/>
    <p:sldLayoutId id="2147483710" r:id="rId14"/>
    <p:sldLayoutId id="2147483711" r:id="rId15"/>
    <p:sldLayoutId id="2147483712" r:id="rId16"/>
    <p:sldLayoutId id="2147483715" r:id="rId17"/>
    <p:sldLayoutId id="2147483731" r:id="rId18"/>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netzwerk-sims.ch/wp-content/uploads/2013/08/grundlagen_wortschatzarbeit.pdf"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https://netzwerk-sims.ch/wp-content/uploads/2013/08/grundlagen_wortschatzarbeit.pdf"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mercator-institut.uni-koeln.de/publikationen-material/material-fuer-die-praxis/methodenpool" TargetMode="Externa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5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D5F017-C186-C539-C272-8A23373B5014}"/>
              </a:ext>
            </a:extLst>
          </p:cNvPr>
          <p:cNvSpPr>
            <a:spLocks noGrp="1"/>
          </p:cNvSpPr>
          <p:nvPr>
            <p:ph type="title"/>
          </p:nvPr>
        </p:nvSpPr>
        <p:spPr/>
        <p:txBody>
          <a:bodyPr/>
          <a:lstStyle/>
          <a:p>
            <a:r>
              <a:rPr lang="de-DE" dirty="0"/>
              <a:t>Vorbereitende Aufgabe</a:t>
            </a:r>
          </a:p>
        </p:txBody>
      </p:sp>
      <p:sp>
        <p:nvSpPr>
          <p:cNvPr id="3" name="Inhaltsplatzhalter 2">
            <a:extLst>
              <a:ext uri="{FF2B5EF4-FFF2-40B4-BE49-F238E27FC236}">
                <a16:creationId xmlns:a16="http://schemas.microsoft.com/office/drawing/2014/main" id="{4A0A33BA-9A0B-325F-AF70-EFA40DC12405}"/>
              </a:ext>
            </a:extLst>
          </p:cNvPr>
          <p:cNvSpPr>
            <a:spLocks noGrp="1"/>
          </p:cNvSpPr>
          <p:nvPr>
            <p:ph idx="1"/>
          </p:nvPr>
        </p:nvSpPr>
        <p:spPr/>
        <p:txBody>
          <a:bodyPr/>
          <a:lstStyle/>
          <a:p>
            <a:r>
              <a:rPr lang="de-DE" dirty="0"/>
              <a:t>Bringen Sie bitte ein DaZ-Lehrwerk aus Ihrer Schule mit.</a:t>
            </a:r>
          </a:p>
          <a:p>
            <a:r>
              <a:rPr lang="de-DE" dirty="0"/>
              <a:t>Notieren Sie:  Was ist Ihnen aufgefallen, als Sie die deutsche Sprache gelernt haben?</a:t>
            </a:r>
          </a:p>
          <a:p>
            <a:r>
              <a:rPr lang="de-DE" dirty="0"/>
              <a:t>Welche Besonderheiten bezüglich des Wortschatzes im Vergleich zu Ihrer Muttersprache konnten Sie feststellen?</a:t>
            </a:r>
          </a:p>
          <a:p>
            <a:r>
              <a:rPr lang="de-DE" dirty="0"/>
              <a:t>Notieren Sie zehn schöne Wörter im Deutschen.</a:t>
            </a:r>
          </a:p>
        </p:txBody>
      </p:sp>
    </p:spTree>
    <p:extLst>
      <p:ext uri="{BB962C8B-B14F-4D97-AF65-F5344CB8AC3E}">
        <p14:creationId xmlns:p14="http://schemas.microsoft.com/office/powerpoint/2010/main" val="2085035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03958A7-0529-94AE-F287-5329220BED33}"/>
              </a:ext>
            </a:extLst>
          </p:cNvPr>
          <p:cNvSpPr>
            <a:spLocks noGrp="1"/>
          </p:cNvSpPr>
          <p:nvPr>
            <p:ph type="title"/>
          </p:nvPr>
        </p:nvSpPr>
        <p:spPr>
          <a:xfrm>
            <a:off x="940564" y="361188"/>
            <a:ext cx="10021963" cy="1049235"/>
          </a:xfrm>
        </p:spPr>
        <p:txBody>
          <a:bodyPr/>
          <a:lstStyle/>
          <a:p>
            <a:pPr algn="ctr"/>
            <a:r>
              <a:rPr lang="de-DE" dirty="0"/>
              <a:t>Und nun Heben wir schätze – </a:t>
            </a:r>
            <a:r>
              <a:rPr lang="de-DE" dirty="0" err="1"/>
              <a:t>wortschätze</a:t>
            </a:r>
            <a:r>
              <a:rPr lang="de-DE" dirty="0"/>
              <a:t>…</a:t>
            </a:r>
          </a:p>
        </p:txBody>
      </p:sp>
      <p:pic>
        <p:nvPicPr>
          <p:cNvPr id="5" name="Inhaltsplatzhalter 4">
            <a:extLst>
              <a:ext uri="{FF2B5EF4-FFF2-40B4-BE49-F238E27FC236}">
                <a16:creationId xmlns:a16="http://schemas.microsoft.com/office/drawing/2014/main" id="{1A619758-4741-4E76-CAB2-7D2C4632BC97}"/>
              </a:ext>
            </a:extLst>
          </p:cNvPr>
          <p:cNvPicPr>
            <a:picLocks noGrp="1" noChangeAspect="1"/>
          </p:cNvPicPr>
          <p:nvPr>
            <p:ph idx="1"/>
          </p:nvPr>
        </p:nvPicPr>
        <p:blipFill>
          <a:blip r:embed="rId3"/>
          <a:stretch>
            <a:fillRect/>
          </a:stretch>
        </p:blipFill>
        <p:spPr>
          <a:xfrm>
            <a:off x="940564" y="2404592"/>
            <a:ext cx="3580327" cy="2582214"/>
          </a:xfrm>
          <a:prstGeom prst="rect">
            <a:avLst/>
          </a:prstGeom>
        </p:spPr>
      </p:pic>
      <p:pic>
        <p:nvPicPr>
          <p:cNvPr id="6" name="Grafik 5">
            <a:extLst>
              <a:ext uri="{FF2B5EF4-FFF2-40B4-BE49-F238E27FC236}">
                <a16:creationId xmlns:a16="http://schemas.microsoft.com/office/drawing/2014/main" id="{41D901D9-3B96-09D6-2C8E-0A8DED488BCF}"/>
              </a:ext>
            </a:extLst>
          </p:cNvPr>
          <p:cNvPicPr>
            <a:picLocks noChangeAspect="1"/>
          </p:cNvPicPr>
          <p:nvPr/>
        </p:nvPicPr>
        <p:blipFill>
          <a:blip r:embed="rId4"/>
          <a:stretch>
            <a:fillRect/>
          </a:stretch>
        </p:blipFill>
        <p:spPr>
          <a:xfrm>
            <a:off x="5683119" y="1506290"/>
            <a:ext cx="5125792" cy="4378817"/>
          </a:xfrm>
          <a:prstGeom prst="rect">
            <a:avLst/>
          </a:prstGeom>
        </p:spPr>
      </p:pic>
    </p:spTree>
    <p:extLst>
      <p:ext uri="{BB962C8B-B14F-4D97-AF65-F5344CB8AC3E}">
        <p14:creationId xmlns:p14="http://schemas.microsoft.com/office/powerpoint/2010/main" val="2497795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3D9A0487-8138-4F18-892D-0CC3DFB307B1}"/>
              </a:ext>
            </a:extLst>
          </p:cNvPr>
          <p:cNvSpPr txBox="1"/>
          <p:nvPr/>
        </p:nvSpPr>
        <p:spPr>
          <a:xfrm>
            <a:off x="1262744" y="112621"/>
            <a:ext cx="9492342" cy="646331"/>
          </a:xfrm>
          <a:prstGeom prst="rect">
            <a:avLst/>
          </a:prstGeom>
          <a:noFill/>
        </p:spPr>
        <p:txBody>
          <a:bodyPr wrap="square">
            <a:spAutoFit/>
          </a:bodyPr>
          <a:lstStyle/>
          <a:p>
            <a:pPr algn="ctr">
              <a:defRPr/>
            </a:pPr>
            <a:r>
              <a:rPr lang="de-DE" sz="3600" b="1" dirty="0">
                <a:ea typeface="ＭＳ Ｐゴシック" pitchFamily="1" charset="-128"/>
              </a:rPr>
              <a:t> </a:t>
            </a:r>
            <a:r>
              <a:rPr lang="de-DE" sz="3200" dirty="0">
                <a:ea typeface="ＭＳ Ｐゴシック" pitchFamily="1" charset="-128"/>
              </a:rPr>
              <a:t>Einstimmung auf das Thema mit dem Pinguinprinzip</a:t>
            </a:r>
            <a:endParaRPr lang="de-DE" sz="3600" dirty="0">
              <a:ea typeface="ＭＳ Ｐゴシック" pitchFamily="1" charset="-128"/>
            </a:endParaRPr>
          </a:p>
        </p:txBody>
      </p:sp>
      <p:sp>
        <p:nvSpPr>
          <p:cNvPr id="6" name="Textfeld 5">
            <a:extLst>
              <a:ext uri="{FF2B5EF4-FFF2-40B4-BE49-F238E27FC236}">
                <a16:creationId xmlns:a16="http://schemas.microsoft.com/office/drawing/2014/main" id="{F3687D6D-5F3C-8EA1-8BDC-4EFF433DC8F4}"/>
              </a:ext>
            </a:extLst>
          </p:cNvPr>
          <p:cNvSpPr txBox="1"/>
          <p:nvPr/>
        </p:nvSpPr>
        <p:spPr>
          <a:xfrm>
            <a:off x="3044073" y="5608105"/>
            <a:ext cx="6103854" cy="369332"/>
          </a:xfrm>
          <a:prstGeom prst="rect">
            <a:avLst/>
          </a:prstGeom>
          <a:noFill/>
        </p:spPr>
        <p:txBody>
          <a:bodyPr wrap="square">
            <a:spAutoFit/>
          </a:bodyPr>
          <a:lstStyle/>
          <a:p>
            <a:r>
              <a:rPr lang="de-DE" dirty="0"/>
              <a:t>https://www.youtube.com/watch?v=sY539oAsTb0</a:t>
            </a:r>
          </a:p>
        </p:txBody>
      </p:sp>
      <p:pic>
        <p:nvPicPr>
          <p:cNvPr id="7" name="Hirschhausen_ Das Pinguin-Prinzip...">
            <a:hlinkClick r:id="" action="ppaction://media"/>
            <a:extLst>
              <a:ext uri="{FF2B5EF4-FFF2-40B4-BE49-F238E27FC236}">
                <a16:creationId xmlns:a16="http://schemas.microsoft.com/office/drawing/2014/main" id="{22492A79-FB10-A3D8-E6A5-0FB6FA2BA78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0930" y="1513221"/>
            <a:ext cx="5856799" cy="3294449"/>
          </a:xfrm>
          <a:prstGeom prst="rect">
            <a:avLst/>
          </a:prstGeom>
        </p:spPr>
      </p:pic>
      <p:pic>
        <p:nvPicPr>
          <p:cNvPr id="4" name="Grafik 3">
            <a:extLst>
              <a:ext uri="{FF2B5EF4-FFF2-40B4-BE49-F238E27FC236}">
                <a16:creationId xmlns:a16="http://schemas.microsoft.com/office/drawing/2014/main" id="{F5E22CB1-571A-97FF-EED8-808B2D8EF5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56722" y="4606826"/>
            <a:ext cx="1370611" cy="13706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4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E3AC5E9E-97D4-688F-FE94-3E9340166965}"/>
              </a:ext>
            </a:extLst>
          </p:cNvPr>
          <p:cNvSpPr>
            <a:spLocks noGrp="1"/>
          </p:cNvSpPr>
          <p:nvPr>
            <p:ph idx="1"/>
          </p:nvPr>
        </p:nvSpPr>
        <p:spPr>
          <a:xfrm>
            <a:off x="1021394" y="1254740"/>
            <a:ext cx="10560000" cy="4012786"/>
          </a:xfrm>
        </p:spPr>
        <p:txBody>
          <a:bodyPr/>
          <a:lstStyle/>
          <a:p>
            <a:pPr marL="0" indent="0">
              <a:buNone/>
            </a:pPr>
            <a:r>
              <a:rPr lang="de-DE" altLang="de-DE" sz="2800" b="1" dirty="0"/>
              <a:t>Überlegen und notieren Sie:</a:t>
            </a:r>
          </a:p>
          <a:p>
            <a:pPr>
              <a:spcBef>
                <a:spcPct val="0"/>
              </a:spcBef>
            </a:pPr>
            <a:r>
              <a:rPr lang="de-DE" altLang="de-DE" sz="2800" dirty="0"/>
              <a:t>An wen richtet sich der Film?</a:t>
            </a:r>
          </a:p>
          <a:p>
            <a:pPr>
              <a:spcBef>
                <a:spcPct val="0"/>
              </a:spcBef>
            </a:pPr>
            <a:r>
              <a:rPr lang="de-DE" altLang="de-DE" sz="2800" dirty="0"/>
              <a:t>Wer versteht diesen Film?</a:t>
            </a:r>
          </a:p>
          <a:p>
            <a:pPr marL="0" indent="0">
              <a:buNone/>
            </a:pPr>
            <a:endParaRPr lang="de-DE" altLang="de-DE" dirty="0"/>
          </a:p>
          <a:p>
            <a:pPr marL="0" indent="0">
              <a:buNone/>
            </a:pPr>
            <a:endParaRPr lang="de-DE" altLang="de-DE" dirty="0"/>
          </a:p>
          <a:p>
            <a:pPr marL="0" indent="0">
              <a:buNone/>
            </a:pPr>
            <a:endParaRPr lang="de-DE" altLang="de-DE" dirty="0"/>
          </a:p>
          <a:p>
            <a:pPr>
              <a:spcBef>
                <a:spcPct val="0"/>
              </a:spcBef>
              <a:buFont typeface="Wingdings" panose="05000000000000000000" pitchFamily="2" charset="2"/>
              <a:buChar char="Ø"/>
            </a:pPr>
            <a:r>
              <a:rPr lang="de-DE" altLang="de-DE" dirty="0"/>
              <a:t>Sie sehen den Film nun noch einmal.</a:t>
            </a:r>
          </a:p>
          <a:p>
            <a:pPr>
              <a:spcBef>
                <a:spcPct val="0"/>
              </a:spcBef>
              <a:buFontTx/>
              <a:buNone/>
            </a:pPr>
            <a:r>
              <a:rPr lang="de-DE" altLang="de-DE" dirty="0"/>
              <a:t>Notieren Sie alle Wörter/Begriffe/…, die Ihnen schwierig erscheinen.</a:t>
            </a:r>
          </a:p>
          <a:p>
            <a:pPr marL="0" indent="0">
              <a:buNone/>
            </a:pPr>
            <a:endParaRPr lang="de-DE" dirty="0"/>
          </a:p>
        </p:txBody>
      </p:sp>
    </p:spTree>
    <p:extLst>
      <p:ext uri="{BB962C8B-B14F-4D97-AF65-F5344CB8AC3E}">
        <p14:creationId xmlns:p14="http://schemas.microsoft.com/office/powerpoint/2010/main" val="384385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feld 2">
            <a:extLst>
              <a:ext uri="{FF2B5EF4-FFF2-40B4-BE49-F238E27FC236}">
                <a16:creationId xmlns:a16="http://schemas.microsoft.com/office/drawing/2014/main" id="{BFBEFEE6-F592-D474-4EF0-053557B3BBF8}"/>
              </a:ext>
            </a:extLst>
          </p:cNvPr>
          <p:cNvSpPr txBox="1">
            <a:spLocks noChangeArrowheads="1"/>
          </p:cNvSpPr>
          <p:nvPr/>
        </p:nvSpPr>
        <p:spPr bwMode="auto">
          <a:xfrm>
            <a:off x="2495551" y="836614"/>
            <a:ext cx="7129463"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r>
              <a:rPr lang="de-DE" altLang="de-DE" sz="2800" b="1" dirty="0"/>
              <a:t>Sprachliche Herausforderungen:</a:t>
            </a:r>
          </a:p>
          <a:p>
            <a:pPr>
              <a:spcBef>
                <a:spcPct val="0"/>
              </a:spcBef>
              <a:buFontTx/>
              <a:buNone/>
            </a:pPr>
            <a:endParaRPr lang="de-DE" altLang="de-DE" sz="2400" dirty="0"/>
          </a:p>
          <a:p>
            <a:pPr>
              <a:spcBef>
                <a:spcPct val="0"/>
              </a:spcBef>
              <a:buFontTx/>
              <a:buNone/>
            </a:pPr>
            <a:r>
              <a:rPr lang="de-DE" altLang="de-DE" sz="2400" dirty="0"/>
              <a:t>Komposita</a:t>
            </a:r>
          </a:p>
          <a:p>
            <a:pPr>
              <a:spcBef>
                <a:spcPct val="0"/>
              </a:spcBef>
              <a:buFontTx/>
              <a:buNone/>
            </a:pPr>
            <a:endParaRPr lang="de-DE" altLang="de-DE" sz="2400" dirty="0"/>
          </a:p>
          <a:p>
            <a:pPr>
              <a:spcBef>
                <a:spcPct val="0"/>
              </a:spcBef>
              <a:buFontTx/>
              <a:buNone/>
            </a:pPr>
            <a:r>
              <a:rPr lang="de-DE" altLang="de-DE" sz="2400" dirty="0"/>
              <a:t>Metaphern/bildhafte Ausdrücke</a:t>
            </a:r>
          </a:p>
          <a:p>
            <a:pPr>
              <a:spcBef>
                <a:spcPct val="0"/>
              </a:spcBef>
              <a:buFontTx/>
              <a:buNone/>
            </a:pPr>
            <a:endParaRPr lang="de-DE" altLang="de-DE" sz="2400" dirty="0"/>
          </a:p>
          <a:p>
            <a:pPr>
              <a:spcBef>
                <a:spcPct val="0"/>
              </a:spcBef>
              <a:buFontTx/>
              <a:buNone/>
            </a:pPr>
            <a:r>
              <a:rPr lang="de-DE" altLang="de-DE" sz="2400" dirty="0"/>
              <a:t>Fremdwörter</a:t>
            </a:r>
          </a:p>
          <a:p>
            <a:pPr>
              <a:spcBef>
                <a:spcPct val="0"/>
              </a:spcBef>
              <a:buFontTx/>
              <a:buNone/>
            </a:pPr>
            <a:endParaRPr lang="de-DE" altLang="de-DE" sz="2400" dirty="0"/>
          </a:p>
          <a:p>
            <a:pPr>
              <a:spcBef>
                <a:spcPct val="0"/>
              </a:spcBef>
              <a:buFontTx/>
              <a:buNone/>
            </a:pPr>
            <a:r>
              <a:rPr lang="de-DE" altLang="de-DE" sz="2400" dirty="0"/>
              <a:t>fachsprachliche Begriffe</a:t>
            </a:r>
          </a:p>
          <a:p>
            <a:pPr>
              <a:spcBef>
                <a:spcPct val="0"/>
              </a:spcBef>
              <a:buFontTx/>
              <a:buNone/>
            </a:pPr>
            <a:r>
              <a:rPr lang="de-DE" altLang="de-DE" sz="2400" dirty="0"/>
              <a:t> </a:t>
            </a:r>
          </a:p>
          <a:p>
            <a:pPr>
              <a:spcBef>
                <a:spcPct val="0"/>
              </a:spcBef>
              <a:buFontTx/>
              <a:buNone/>
            </a:pPr>
            <a:r>
              <a:rPr lang="de-DE" altLang="de-DE" sz="2400" dirty="0"/>
              <a:t>lange Wörter…</a:t>
            </a:r>
          </a:p>
          <a:p>
            <a:pPr>
              <a:spcBef>
                <a:spcPct val="0"/>
              </a:spcBef>
              <a:buFontTx/>
              <a:buNone/>
            </a:pPr>
            <a:endParaRPr lang="de-DE" altLang="de-DE" sz="2400" dirty="0"/>
          </a:p>
          <a:p>
            <a:pPr>
              <a:spcBef>
                <a:spcPct val="0"/>
              </a:spcBef>
              <a:buFontTx/>
              <a:buNone/>
            </a:pPr>
            <a:r>
              <a:rPr lang="de-DE" altLang="de-DE" sz="2400" dirty="0"/>
              <a:t>…</a:t>
            </a:r>
          </a:p>
          <a:p>
            <a:pPr>
              <a:spcBef>
                <a:spcPct val="0"/>
              </a:spcBef>
              <a:buFontTx/>
              <a:buNone/>
            </a:pPr>
            <a:endParaRPr lang="de-DE" altLang="de-DE" sz="2400" dirty="0"/>
          </a:p>
        </p:txBody>
      </p:sp>
      <p:sp>
        <p:nvSpPr>
          <p:cNvPr id="2" name="Ellipse 1">
            <a:extLst>
              <a:ext uri="{FF2B5EF4-FFF2-40B4-BE49-F238E27FC236}">
                <a16:creationId xmlns:a16="http://schemas.microsoft.com/office/drawing/2014/main" id="{94DD4775-5E26-7578-DB2C-4FB1811C900E}"/>
              </a:ext>
            </a:extLst>
          </p:cNvPr>
          <p:cNvSpPr/>
          <p:nvPr/>
        </p:nvSpPr>
        <p:spPr>
          <a:xfrm>
            <a:off x="8955464" y="836614"/>
            <a:ext cx="3110845" cy="2368499"/>
          </a:xfrm>
          <a:prstGeom prst="ellipse">
            <a:avLst/>
          </a:prstGeom>
          <a:solidFill>
            <a:srgbClr val="7CEB99"/>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Ordnen Sie die von Ihnen gefundenen Beispiele den Oberbegriffen zu.</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hteck 2">
            <a:extLst>
              <a:ext uri="{FF2B5EF4-FFF2-40B4-BE49-F238E27FC236}">
                <a16:creationId xmlns:a16="http://schemas.microsoft.com/office/drawing/2014/main" id="{80974E00-C45A-9D5E-F058-14282A406FD0}"/>
              </a:ext>
            </a:extLst>
          </p:cNvPr>
          <p:cNvSpPr>
            <a:spLocks noChangeArrowheads="1"/>
          </p:cNvSpPr>
          <p:nvPr/>
        </p:nvSpPr>
        <p:spPr bwMode="auto">
          <a:xfrm>
            <a:off x="2144486" y="1916114"/>
            <a:ext cx="7191603" cy="2431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FontTx/>
              <a:buNone/>
            </a:pPr>
            <a:endParaRPr lang="de-DE" altLang="de-DE" sz="2400" dirty="0"/>
          </a:p>
          <a:p>
            <a:pPr>
              <a:spcBef>
                <a:spcPct val="0"/>
              </a:spcBef>
              <a:buFontTx/>
              <a:buNone/>
            </a:pPr>
            <a:r>
              <a:rPr lang="de-DE" altLang="de-DE" dirty="0"/>
              <a:t>Was ist das Pinguinprinzip?</a:t>
            </a:r>
          </a:p>
          <a:p>
            <a:pPr>
              <a:spcBef>
                <a:spcPct val="0"/>
              </a:spcBef>
              <a:buFontTx/>
              <a:buNone/>
            </a:pPr>
            <a:endParaRPr lang="de-DE" altLang="de-DE" dirty="0"/>
          </a:p>
          <a:p>
            <a:pPr>
              <a:spcBef>
                <a:spcPct val="0"/>
              </a:spcBef>
              <a:buFontTx/>
              <a:buNone/>
            </a:pPr>
            <a:r>
              <a:rPr lang="de-DE" altLang="de-DE" dirty="0"/>
              <a:t>Welchen Bezug sehen Sie zum Thema Wortschatz?</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FEEE9D4-45FB-8197-355D-01930823F6A3}"/>
              </a:ext>
            </a:extLst>
          </p:cNvPr>
          <p:cNvSpPr>
            <a:spLocks noGrp="1"/>
          </p:cNvSpPr>
          <p:nvPr>
            <p:ph idx="1"/>
          </p:nvPr>
        </p:nvSpPr>
        <p:spPr/>
        <p:txBody>
          <a:bodyPr>
            <a:normAutofit fontScale="92500" lnSpcReduction="20000"/>
          </a:bodyPr>
          <a:lstStyle/>
          <a:p>
            <a:r>
              <a:rPr lang="de-DE" sz="2600" dirty="0"/>
              <a:t>Bilden Sie Komposita, indem Sie immer zwei Kärtchen zusammenfügen.</a:t>
            </a:r>
          </a:p>
          <a:p>
            <a:r>
              <a:rPr lang="de-DE" sz="2600" dirty="0"/>
              <a:t>Versuchen Sie für ausgewählte Komposita eine Erklärung zu finden. Sie darf auch gerne lustig sein.</a:t>
            </a:r>
          </a:p>
          <a:p>
            <a:endParaRPr lang="de-DE" dirty="0"/>
          </a:p>
          <a:p>
            <a:endParaRPr lang="de-DE" dirty="0"/>
          </a:p>
          <a:p>
            <a:endParaRPr lang="de-DE" dirty="0"/>
          </a:p>
          <a:p>
            <a:endParaRPr lang="de-DE" dirty="0"/>
          </a:p>
          <a:p>
            <a:r>
              <a:rPr lang="de-DE" sz="2600" dirty="0"/>
              <a:t>Welche Schwierigkeiten haben sich ergeben?</a:t>
            </a:r>
          </a:p>
          <a:p>
            <a:r>
              <a:rPr lang="de-DE" sz="2600" dirty="0"/>
              <a:t>Welche Rückschlüsse ziehen Sie für Ihren DaZ-Unterricht?</a:t>
            </a:r>
          </a:p>
        </p:txBody>
      </p:sp>
      <p:sp>
        <p:nvSpPr>
          <p:cNvPr id="2" name="Titel 1">
            <a:extLst>
              <a:ext uri="{FF2B5EF4-FFF2-40B4-BE49-F238E27FC236}">
                <a16:creationId xmlns:a16="http://schemas.microsoft.com/office/drawing/2014/main" id="{EE420819-24F3-1466-1252-23EBB34AC9ED}"/>
              </a:ext>
            </a:extLst>
          </p:cNvPr>
          <p:cNvSpPr>
            <a:spLocks noGrp="1"/>
          </p:cNvSpPr>
          <p:nvPr>
            <p:ph type="title"/>
          </p:nvPr>
        </p:nvSpPr>
        <p:spPr/>
        <p:txBody>
          <a:bodyPr/>
          <a:lstStyle/>
          <a:p>
            <a:pPr algn="ctr"/>
            <a:r>
              <a:rPr lang="de-DE" dirty="0"/>
              <a:t>Übung Komposita </a:t>
            </a:r>
          </a:p>
        </p:txBody>
      </p:sp>
    </p:spTree>
    <p:extLst>
      <p:ext uri="{BB962C8B-B14F-4D97-AF65-F5344CB8AC3E}">
        <p14:creationId xmlns:p14="http://schemas.microsoft.com/office/powerpoint/2010/main" val="362023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le 4">
            <a:extLst>
              <a:ext uri="{FF2B5EF4-FFF2-40B4-BE49-F238E27FC236}">
                <a16:creationId xmlns:a16="http://schemas.microsoft.com/office/drawing/2014/main" id="{04A171E7-D898-A075-5E4B-9E675E911579}"/>
              </a:ext>
            </a:extLst>
          </p:cNvPr>
          <p:cNvGraphicFramePr>
            <a:graphicFrameLocks noGrp="1"/>
          </p:cNvGraphicFramePr>
          <p:nvPr>
            <p:extLst>
              <p:ext uri="{D42A27DB-BD31-4B8C-83A1-F6EECF244321}">
                <p14:modId xmlns:p14="http://schemas.microsoft.com/office/powerpoint/2010/main" val="2114502398"/>
              </p:ext>
            </p:extLst>
          </p:nvPr>
        </p:nvGraphicFramePr>
        <p:xfrm>
          <a:off x="432752" y="858059"/>
          <a:ext cx="5849620" cy="3432048"/>
        </p:xfrm>
        <a:graphic>
          <a:graphicData uri="http://schemas.openxmlformats.org/drawingml/2006/table">
            <a:tbl>
              <a:tblPr firstRow="1" firstCol="1" bandRow="1"/>
              <a:tblGrid>
                <a:gridCol w="1949450">
                  <a:extLst>
                    <a:ext uri="{9D8B030D-6E8A-4147-A177-3AD203B41FA5}">
                      <a16:colId xmlns:a16="http://schemas.microsoft.com/office/drawing/2014/main" val="1180083298"/>
                    </a:ext>
                  </a:extLst>
                </a:gridCol>
                <a:gridCol w="1950085">
                  <a:extLst>
                    <a:ext uri="{9D8B030D-6E8A-4147-A177-3AD203B41FA5}">
                      <a16:colId xmlns:a16="http://schemas.microsoft.com/office/drawing/2014/main" val="4151397289"/>
                    </a:ext>
                  </a:extLst>
                </a:gridCol>
                <a:gridCol w="1950085">
                  <a:extLst>
                    <a:ext uri="{9D8B030D-6E8A-4147-A177-3AD203B41FA5}">
                      <a16:colId xmlns:a16="http://schemas.microsoft.com/office/drawing/2014/main" val="2295958309"/>
                    </a:ext>
                  </a:extLst>
                </a:gridCol>
              </a:tblGrid>
              <a:tr h="629920">
                <a:tc>
                  <a:txBody>
                    <a:bodyPr/>
                    <a:lstStyle/>
                    <a:p>
                      <a:pPr algn="ctr">
                        <a:lnSpc>
                          <a:spcPct val="200000"/>
                        </a:lnSpc>
                        <a:spcAft>
                          <a:spcPts val="1000"/>
                        </a:spcAft>
                        <a:buNone/>
                      </a:pPr>
                      <a:r>
                        <a:rPr lang="de-DE" sz="1300" b="1">
                          <a:effectLst/>
                          <a:latin typeface="Arial" panose="020B0604020202020204" pitchFamily="34" charset="0"/>
                          <a:ea typeface="Calibri" panose="020F0502020204030204" pitchFamily="34" charset="0"/>
                          <a:cs typeface="Times New Roman" panose="02020603050405020304" pitchFamily="18" charset="0"/>
                        </a:rPr>
                        <a:t> </a:t>
                      </a:r>
                      <a:endParaRPr lang="de-DE" sz="12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000"/>
                        </a:spcAft>
                        <a:buNone/>
                      </a:pPr>
                      <a:r>
                        <a:rPr lang="de-DE" sz="1300" b="1">
                          <a:effectLst/>
                          <a:latin typeface="Arial" panose="020B0604020202020204" pitchFamily="34" charset="0"/>
                          <a:ea typeface="Calibri" panose="020F0502020204030204" pitchFamily="34" charset="0"/>
                          <a:cs typeface="Times New Roman" panose="02020603050405020304" pitchFamily="18" charset="0"/>
                        </a:rPr>
                        <a:t>AUFGUSS</a:t>
                      </a:r>
                      <a:endParaRPr lang="de-DE"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algn="ctr">
                        <a:lnSpc>
                          <a:spcPct val="200000"/>
                        </a:lnSpc>
                        <a:spcAft>
                          <a:spcPts val="1000"/>
                        </a:spcAft>
                        <a:buNone/>
                      </a:pPr>
                      <a:r>
                        <a:rPr lang="de-DE" sz="1300" b="1">
                          <a:effectLst/>
                          <a:latin typeface="Arial" panose="020B0604020202020204" pitchFamily="34" charset="0"/>
                          <a:ea typeface="Calibri" panose="020F0502020204030204" pitchFamily="34" charset="0"/>
                          <a:cs typeface="Times New Roman" panose="02020603050405020304" pitchFamily="18" charset="0"/>
                        </a:rPr>
                        <a:t> </a:t>
                      </a:r>
                      <a:endParaRPr lang="de-DE" sz="12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000"/>
                        </a:spcAft>
                        <a:buNone/>
                      </a:pPr>
                      <a:r>
                        <a:rPr lang="de-DE" sz="1300" b="1">
                          <a:effectLst/>
                          <a:latin typeface="Arial" panose="020B0604020202020204" pitchFamily="34" charset="0"/>
                          <a:ea typeface="Calibri" panose="020F0502020204030204" pitchFamily="34" charset="0"/>
                          <a:cs typeface="Times New Roman" panose="02020603050405020304" pitchFamily="18" charset="0"/>
                        </a:rPr>
                        <a:t>TIERCHEN</a:t>
                      </a:r>
                      <a:endParaRPr lang="de-DE"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algn="ctr">
                        <a:lnSpc>
                          <a:spcPct val="200000"/>
                        </a:lnSpc>
                        <a:spcAft>
                          <a:spcPts val="1000"/>
                        </a:spcAft>
                        <a:buNone/>
                      </a:pPr>
                      <a:r>
                        <a:rPr lang="de-DE" sz="1300" b="1">
                          <a:effectLst/>
                          <a:latin typeface="Arial" panose="020B0604020202020204" pitchFamily="34" charset="0"/>
                          <a:ea typeface="Calibri" panose="020F0502020204030204" pitchFamily="34" charset="0"/>
                          <a:cs typeface="Times New Roman" panose="02020603050405020304" pitchFamily="18" charset="0"/>
                        </a:rPr>
                        <a:t> </a:t>
                      </a:r>
                      <a:endParaRPr lang="de-DE" sz="12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000"/>
                        </a:spcAft>
                        <a:buNone/>
                      </a:pPr>
                      <a:r>
                        <a:rPr lang="de-DE" sz="1300" b="1">
                          <a:effectLst/>
                          <a:latin typeface="Arial" panose="020B0604020202020204" pitchFamily="34" charset="0"/>
                          <a:ea typeface="Calibri" panose="020F0502020204030204" pitchFamily="34" charset="0"/>
                          <a:cs typeface="Times New Roman" panose="02020603050405020304" pitchFamily="18" charset="0"/>
                        </a:rPr>
                        <a:t>DÄMMER</a:t>
                      </a:r>
                      <a:endParaRPr lang="de-DE"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4184289"/>
                  </a:ext>
                </a:extLst>
              </a:tr>
              <a:tr h="0">
                <a:tc>
                  <a:txBody>
                    <a:bodyPr/>
                    <a:lstStyle/>
                    <a:p>
                      <a:pPr algn="ctr">
                        <a:lnSpc>
                          <a:spcPct val="200000"/>
                        </a:lnSpc>
                        <a:spcAft>
                          <a:spcPts val="1000"/>
                        </a:spcAft>
                        <a:buNone/>
                      </a:pPr>
                      <a:r>
                        <a:rPr lang="de-DE" sz="1300" b="1">
                          <a:effectLst/>
                          <a:latin typeface="Arial" panose="020B0604020202020204" pitchFamily="34" charset="0"/>
                          <a:ea typeface="Calibri" panose="020F0502020204030204" pitchFamily="34" charset="0"/>
                          <a:cs typeface="Times New Roman" panose="02020603050405020304" pitchFamily="18" charset="0"/>
                        </a:rPr>
                        <a:t> </a:t>
                      </a:r>
                      <a:endParaRPr lang="de-DE" sz="12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000"/>
                        </a:spcAft>
                        <a:buNone/>
                      </a:pPr>
                      <a:r>
                        <a:rPr lang="de-DE" sz="1300" b="1">
                          <a:effectLst/>
                          <a:latin typeface="Arial" panose="020B0604020202020204" pitchFamily="34" charset="0"/>
                          <a:ea typeface="Calibri" panose="020F0502020204030204" pitchFamily="34" charset="0"/>
                          <a:cs typeface="Times New Roman" panose="02020603050405020304" pitchFamily="18" charset="0"/>
                        </a:rPr>
                        <a:t>SCHOPPEN</a:t>
                      </a:r>
                      <a:endParaRPr lang="de-DE"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algn="ctr">
                        <a:lnSpc>
                          <a:spcPct val="200000"/>
                        </a:lnSpc>
                        <a:spcAft>
                          <a:spcPts val="1000"/>
                        </a:spcAft>
                        <a:buNone/>
                      </a:pPr>
                      <a:r>
                        <a:rPr lang="de-DE" sz="1300" b="1">
                          <a:effectLst/>
                          <a:latin typeface="Arial" panose="020B0604020202020204" pitchFamily="34" charset="0"/>
                          <a:ea typeface="Calibri" panose="020F0502020204030204" pitchFamily="34" charset="0"/>
                          <a:cs typeface="Times New Roman" panose="02020603050405020304" pitchFamily="18" charset="0"/>
                        </a:rPr>
                        <a:t> </a:t>
                      </a:r>
                      <a:endParaRPr lang="de-DE" sz="12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000"/>
                        </a:spcAft>
                        <a:buNone/>
                      </a:pPr>
                      <a:r>
                        <a:rPr lang="de-DE" sz="1300" b="1">
                          <a:effectLst/>
                          <a:latin typeface="Arial" panose="020B0604020202020204" pitchFamily="34" charset="0"/>
                          <a:ea typeface="Calibri" panose="020F0502020204030204" pitchFamily="34" charset="0"/>
                          <a:cs typeface="Times New Roman" panose="02020603050405020304" pitchFamily="18" charset="0"/>
                        </a:rPr>
                        <a:t>DETAIL</a:t>
                      </a:r>
                      <a:endParaRPr lang="de-DE"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algn="ctr">
                        <a:lnSpc>
                          <a:spcPct val="200000"/>
                        </a:lnSpc>
                        <a:spcAft>
                          <a:spcPts val="1000"/>
                        </a:spcAft>
                        <a:buNone/>
                      </a:pPr>
                      <a:r>
                        <a:rPr lang="de-DE" sz="1300" b="1">
                          <a:effectLst/>
                          <a:latin typeface="Arial" panose="020B0604020202020204" pitchFamily="34" charset="0"/>
                          <a:ea typeface="Calibri" panose="020F0502020204030204" pitchFamily="34" charset="0"/>
                          <a:cs typeface="Times New Roman" panose="02020603050405020304" pitchFamily="18" charset="0"/>
                        </a:rPr>
                        <a:t> </a:t>
                      </a:r>
                      <a:endParaRPr lang="de-DE" sz="12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000"/>
                        </a:spcAft>
                        <a:buNone/>
                      </a:pPr>
                      <a:r>
                        <a:rPr lang="de-DE" sz="1300" b="1">
                          <a:effectLst/>
                          <a:latin typeface="Arial" panose="020B0604020202020204" pitchFamily="34" charset="0"/>
                          <a:ea typeface="Calibri" panose="020F0502020204030204" pitchFamily="34" charset="0"/>
                          <a:cs typeface="Times New Roman" panose="02020603050405020304" pitchFamily="18" charset="0"/>
                        </a:rPr>
                        <a:t>HANDEL</a:t>
                      </a:r>
                      <a:endParaRPr lang="de-DE"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40147370"/>
                  </a:ext>
                </a:extLst>
              </a:tr>
              <a:tr h="0">
                <a:tc>
                  <a:txBody>
                    <a:bodyPr/>
                    <a:lstStyle/>
                    <a:p>
                      <a:pPr algn="ctr">
                        <a:lnSpc>
                          <a:spcPct val="200000"/>
                        </a:lnSpc>
                        <a:spcAft>
                          <a:spcPts val="1000"/>
                        </a:spcAft>
                        <a:buNone/>
                      </a:pPr>
                      <a:r>
                        <a:rPr lang="de-DE" sz="1300" b="1">
                          <a:effectLst/>
                          <a:latin typeface="Arial" panose="020B0604020202020204" pitchFamily="34" charset="0"/>
                          <a:ea typeface="Calibri" panose="020F0502020204030204" pitchFamily="34" charset="0"/>
                          <a:cs typeface="Times New Roman" panose="02020603050405020304" pitchFamily="18" charset="0"/>
                        </a:rPr>
                        <a:t> </a:t>
                      </a:r>
                      <a:endParaRPr lang="de-DE" sz="12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000"/>
                        </a:spcAft>
                        <a:buNone/>
                      </a:pPr>
                      <a:r>
                        <a:rPr lang="de-DE" sz="1300" b="1">
                          <a:effectLst/>
                          <a:latin typeface="Arial" panose="020B0604020202020204" pitchFamily="34" charset="0"/>
                          <a:ea typeface="Calibri" panose="020F0502020204030204" pitchFamily="34" charset="0"/>
                          <a:cs typeface="Times New Roman" panose="02020603050405020304" pitchFamily="18" charset="0"/>
                        </a:rPr>
                        <a:t>FALL</a:t>
                      </a:r>
                      <a:endParaRPr lang="de-DE"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algn="ctr">
                        <a:lnSpc>
                          <a:spcPct val="200000"/>
                        </a:lnSpc>
                        <a:spcAft>
                          <a:spcPts val="1000"/>
                        </a:spcAft>
                        <a:buNone/>
                      </a:pPr>
                      <a:r>
                        <a:rPr lang="de-DE" sz="1300" b="1">
                          <a:effectLst/>
                          <a:latin typeface="Arial" panose="020B0604020202020204" pitchFamily="34" charset="0"/>
                          <a:ea typeface="Calibri" panose="020F0502020204030204" pitchFamily="34" charset="0"/>
                          <a:cs typeface="Times New Roman" panose="02020603050405020304" pitchFamily="18" charset="0"/>
                        </a:rPr>
                        <a:t> </a:t>
                      </a:r>
                      <a:endParaRPr lang="de-DE" sz="12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000"/>
                        </a:spcAft>
                        <a:buNone/>
                      </a:pPr>
                      <a:r>
                        <a:rPr lang="de-DE" sz="1300" b="1">
                          <a:effectLst/>
                          <a:latin typeface="Arial" panose="020B0604020202020204" pitchFamily="34" charset="0"/>
                          <a:ea typeface="Calibri" panose="020F0502020204030204" pitchFamily="34" charset="0"/>
                          <a:cs typeface="Times New Roman" panose="02020603050405020304" pitchFamily="18" charset="0"/>
                        </a:rPr>
                        <a:t>PLÄTTCHEN</a:t>
                      </a:r>
                      <a:endParaRPr lang="de-DE"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algn="ctr">
                        <a:lnSpc>
                          <a:spcPct val="200000"/>
                        </a:lnSpc>
                        <a:spcAft>
                          <a:spcPts val="1000"/>
                        </a:spcAft>
                        <a:buNone/>
                      </a:pPr>
                      <a:r>
                        <a:rPr lang="de-DE" sz="1300" b="1">
                          <a:effectLst/>
                          <a:latin typeface="Arial" panose="020B0604020202020204" pitchFamily="34" charset="0"/>
                          <a:ea typeface="Calibri" panose="020F0502020204030204" pitchFamily="34" charset="0"/>
                          <a:cs typeface="Times New Roman" panose="02020603050405020304" pitchFamily="18" charset="0"/>
                        </a:rPr>
                        <a:t> </a:t>
                      </a:r>
                      <a:endParaRPr lang="de-DE" sz="12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000"/>
                        </a:spcAft>
                        <a:buNone/>
                      </a:pPr>
                      <a:r>
                        <a:rPr lang="de-DE" sz="1300" b="1">
                          <a:effectLst/>
                          <a:latin typeface="Arial" panose="020B0604020202020204" pitchFamily="34" charset="0"/>
                          <a:ea typeface="Calibri" panose="020F0502020204030204" pitchFamily="34" charset="0"/>
                          <a:cs typeface="Times New Roman" panose="02020603050405020304" pitchFamily="18" charset="0"/>
                        </a:rPr>
                        <a:t>HOSEN</a:t>
                      </a:r>
                      <a:endParaRPr lang="de-DE"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9500778"/>
                  </a:ext>
                </a:extLst>
              </a:tr>
              <a:tr h="0">
                <a:tc>
                  <a:txBody>
                    <a:bodyPr/>
                    <a:lstStyle/>
                    <a:p>
                      <a:pPr algn="ctr">
                        <a:lnSpc>
                          <a:spcPct val="200000"/>
                        </a:lnSpc>
                        <a:spcAft>
                          <a:spcPts val="1000"/>
                        </a:spcAft>
                        <a:buNone/>
                      </a:pPr>
                      <a:r>
                        <a:rPr lang="de-DE" sz="1300" b="1" dirty="0">
                          <a:effectLst/>
                          <a:latin typeface="Arial" panose="020B0604020202020204" pitchFamily="34" charset="0"/>
                          <a:ea typeface="Calibri" panose="020F0502020204030204" pitchFamily="34" charset="0"/>
                          <a:cs typeface="Times New Roman" panose="02020603050405020304" pitchFamily="18" charset="0"/>
                        </a:rPr>
                        <a:t> </a:t>
                      </a:r>
                      <a:endParaRPr lang="de-DE" sz="12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000"/>
                        </a:spcAft>
                        <a:buNone/>
                      </a:pPr>
                      <a:r>
                        <a:rPr lang="de-DE" sz="1300" b="1" dirty="0">
                          <a:effectLst/>
                          <a:latin typeface="Arial" panose="020B0604020202020204" pitchFamily="34" charset="0"/>
                          <a:ea typeface="Calibri" panose="020F0502020204030204" pitchFamily="34" charset="0"/>
                          <a:cs typeface="Times New Roman" panose="02020603050405020304" pitchFamily="18" charset="0"/>
                        </a:rPr>
                        <a:t>ROLLE</a:t>
                      </a:r>
                      <a:endParaRPr lang="de-DE"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algn="ctr">
                        <a:lnSpc>
                          <a:spcPct val="200000"/>
                        </a:lnSpc>
                        <a:spcAft>
                          <a:spcPts val="1000"/>
                        </a:spcAft>
                        <a:buNone/>
                      </a:pPr>
                      <a:r>
                        <a:rPr lang="de-DE" sz="1300" b="1">
                          <a:effectLst/>
                          <a:latin typeface="Arial" panose="020B0604020202020204" pitchFamily="34" charset="0"/>
                          <a:ea typeface="Calibri" panose="020F0502020204030204" pitchFamily="34" charset="0"/>
                          <a:cs typeface="Times New Roman" panose="02020603050405020304" pitchFamily="18" charset="0"/>
                        </a:rPr>
                        <a:t> </a:t>
                      </a:r>
                      <a:endParaRPr lang="de-DE" sz="12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000"/>
                        </a:spcAft>
                        <a:buNone/>
                      </a:pPr>
                      <a:r>
                        <a:rPr lang="de-DE" sz="1300" b="1">
                          <a:effectLst/>
                          <a:latin typeface="Arial" panose="020B0604020202020204" pitchFamily="34" charset="0"/>
                          <a:ea typeface="Calibri" panose="020F0502020204030204" pitchFamily="34" charset="0"/>
                          <a:cs typeface="Times New Roman" panose="02020603050405020304" pitchFamily="18" charset="0"/>
                        </a:rPr>
                        <a:t>KAMMER</a:t>
                      </a:r>
                      <a:endParaRPr lang="de-DE" sz="12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algn="ctr">
                        <a:lnSpc>
                          <a:spcPct val="200000"/>
                        </a:lnSpc>
                        <a:spcAft>
                          <a:spcPts val="1000"/>
                        </a:spcAft>
                        <a:buNone/>
                      </a:pPr>
                      <a:r>
                        <a:rPr lang="de-DE" sz="1300" b="1" dirty="0">
                          <a:effectLst/>
                          <a:latin typeface="Arial" panose="020B0604020202020204" pitchFamily="34" charset="0"/>
                          <a:ea typeface="Calibri" panose="020F0502020204030204" pitchFamily="34" charset="0"/>
                          <a:cs typeface="Times New Roman" panose="02020603050405020304" pitchFamily="18" charset="0"/>
                        </a:rPr>
                        <a:t> </a:t>
                      </a:r>
                      <a:endParaRPr lang="de-DE" sz="12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000"/>
                        </a:spcAft>
                        <a:buNone/>
                      </a:pPr>
                      <a:r>
                        <a:rPr lang="de-DE" sz="1300" b="1" dirty="0">
                          <a:effectLst/>
                          <a:latin typeface="Arial" panose="020B0604020202020204" pitchFamily="34" charset="0"/>
                          <a:ea typeface="Calibri" panose="020F0502020204030204" pitchFamily="34" charset="0"/>
                          <a:cs typeface="Times New Roman" panose="02020603050405020304" pitchFamily="18" charset="0"/>
                        </a:rPr>
                        <a:t>TON</a:t>
                      </a:r>
                      <a:endParaRPr lang="de-DE" sz="12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9479423"/>
                  </a:ext>
                </a:extLst>
              </a:tr>
            </a:tbl>
          </a:graphicData>
        </a:graphic>
      </p:graphicFrame>
      <p:graphicFrame>
        <p:nvGraphicFramePr>
          <p:cNvPr id="6" name="Tabelle 5">
            <a:extLst>
              <a:ext uri="{FF2B5EF4-FFF2-40B4-BE49-F238E27FC236}">
                <a16:creationId xmlns:a16="http://schemas.microsoft.com/office/drawing/2014/main" id="{968CA5E6-F9E8-EE8D-B0D8-3EDD574FBFF2}"/>
              </a:ext>
            </a:extLst>
          </p:cNvPr>
          <p:cNvGraphicFramePr>
            <a:graphicFrameLocks noGrp="1"/>
          </p:cNvGraphicFramePr>
          <p:nvPr>
            <p:extLst>
              <p:ext uri="{D42A27DB-BD31-4B8C-83A1-F6EECF244321}">
                <p14:modId xmlns:p14="http://schemas.microsoft.com/office/powerpoint/2010/main" val="1098889936"/>
              </p:ext>
            </p:extLst>
          </p:nvPr>
        </p:nvGraphicFramePr>
        <p:xfrm>
          <a:off x="6750767" y="858059"/>
          <a:ext cx="4703681" cy="3449640"/>
        </p:xfrm>
        <a:graphic>
          <a:graphicData uri="http://schemas.openxmlformats.org/drawingml/2006/table">
            <a:tbl>
              <a:tblPr firstRow="1" firstCol="1" bandRow="1"/>
              <a:tblGrid>
                <a:gridCol w="1567553">
                  <a:extLst>
                    <a:ext uri="{9D8B030D-6E8A-4147-A177-3AD203B41FA5}">
                      <a16:colId xmlns:a16="http://schemas.microsoft.com/office/drawing/2014/main" val="556379912"/>
                    </a:ext>
                  </a:extLst>
                </a:gridCol>
                <a:gridCol w="1568064">
                  <a:extLst>
                    <a:ext uri="{9D8B030D-6E8A-4147-A177-3AD203B41FA5}">
                      <a16:colId xmlns:a16="http://schemas.microsoft.com/office/drawing/2014/main" val="842436768"/>
                    </a:ext>
                  </a:extLst>
                </a:gridCol>
                <a:gridCol w="1568064">
                  <a:extLst>
                    <a:ext uri="{9D8B030D-6E8A-4147-A177-3AD203B41FA5}">
                      <a16:colId xmlns:a16="http://schemas.microsoft.com/office/drawing/2014/main" val="3698734785"/>
                    </a:ext>
                  </a:extLst>
                </a:gridCol>
              </a:tblGrid>
              <a:tr h="689928">
                <a:tc>
                  <a:txBody>
                    <a:bodyPr/>
                    <a:lstStyle/>
                    <a:p>
                      <a:pPr algn="ctr">
                        <a:lnSpc>
                          <a:spcPct val="200000"/>
                        </a:lnSpc>
                        <a:spcAft>
                          <a:spcPts val="1000"/>
                        </a:spcAft>
                        <a:buNone/>
                      </a:pPr>
                      <a:r>
                        <a:rPr lang="de-DE" sz="1000" b="1">
                          <a:effectLst/>
                          <a:latin typeface="Arial" panose="020B0604020202020204" pitchFamily="34" charset="0"/>
                          <a:ea typeface="Calibri" panose="020F0502020204030204" pitchFamily="34" charset="0"/>
                          <a:cs typeface="Times New Roman" panose="02020603050405020304" pitchFamily="18" charset="0"/>
                        </a:rPr>
                        <a:t> </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000"/>
                        </a:spcAft>
                        <a:buNone/>
                      </a:pPr>
                      <a:r>
                        <a:rPr lang="de-DE" sz="1000" b="1">
                          <a:effectLst/>
                          <a:latin typeface="Arial" panose="020B0604020202020204" pitchFamily="34" charset="0"/>
                          <a:ea typeface="Calibri" panose="020F0502020204030204" pitchFamily="34" charset="0"/>
                          <a:cs typeface="Times New Roman" panose="02020603050405020304" pitchFamily="18" charset="0"/>
                        </a:rPr>
                        <a:t>LEIB</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txBody>
                  <a:tcPr marL="55145" marR="55145"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algn="ctr">
                        <a:lnSpc>
                          <a:spcPct val="200000"/>
                        </a:lnSpc>
                        <a:spcAft>
                          <a:spcPts val="1000"/>
                        </a:spcAft>
                        <a:buNone/>
                      </a:pPr>
                      <a:r>
                        <a:rPr lang="de-DE" sz="1000" b="1">
                          <a:effectLst/>
                          <a:latin typeface="Arial" panose="020B0604020202020204" pitchFamily="34" charset="0"/>
                          <a:ea typeface="Calibri" panose="020F0502020204030204" pitchFamily="34" charset="0"/>
                          <a:cs typeface="Times New Roman" panose="02020603050405020304" pitchFamily="18" charset="0"/>
                        </a:rPr>
                        <a:t> </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000"/>
                        </a:spcAft>
                        <a:buNone/>
                      </a:pPr>
                      <a:r>
                        <a:rPr lang="de-DE" sz="1000" b="1">
                          <a:effectLst/>
                          <a:latin typeface="Arial" panose="020B0604020202020204" pitchFamily="34" charset="0"/>
                          <a:ea typeface="Calibri" panose="020F0502020204030204" pitchFamily="34" charset="0"/>
                          <a:cs typeface="Times New Roman" panose="02020603050405020304" pitchFamily="18" charset="0"/>
                        </a:rPr>
                        <a:t>RENTE</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txBody>
                  <a:tcPr marL="55145" marR="55145"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algn="ctr">
                        <a:lnSpc>
                          <a:spcPct val="200000"/>
                        </a:lnSpc>
                        <a:spcAft>
                          <a:spcPts val="1000"/>
                        </a:spcAft>
                        <a:buNone/>
                      </a:pPr>
                      <a:r>
                        <a:rPr lang="de-DE" sz="1000" b="1">
                          <a:effectLst/>
                          <a:latin typeface="Arial" panose="020B0604020202020204" pitchFamily="34" charset="0"/>
                          <a:ea typeface="Calibri" panose="020F0502020204030204" pitchFamily="34" charset="0"/>
                          <a:cs typeface="Times New Roman" panose="02020603050405020304" pitchFamily="18" charset="0"/>
                        </a:rPr>
                        <a:t> </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000"/>
                        </a:spcAft>
                        <a:buNone/>
                      </a:pPr>
                      <a:r>
                        <a:rPr lang="de-DE" sz="1000" b="1">
                          <a:effectLst/>
                          <a:latin typeface="Arial" panose="020B0604020202020204" pitchFamily="34" charset="0"/>
                          <a:ea typeface="Calibri" panose="020F0502020204030204" pitchFamily="34" charset="0"/>
                          <a:cs typeface="Times New Roman" panose="02020603050405020304" pitchFamily="18" charset="0"/>
                        </a:rPr>
                        <a:t>MÄRZ</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txBody>
                  <a:tcPr marL="55145" marR="55145"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9746529"/>
                  </a:ext>
                </a:extLst>
              </a:tr>
              <a:tr h="689928">
                <a:tc>
                  <a:txBody>
                    <a:bodyPr/>
                    <a:lstStyle/>
                    <a:p>
                      <a:pPr algn="ctr">
                        <a:lnSpc>
                          <a:spcPct val="200000"/>
                        </a:lnSpc>
                        <a:spcAft>
                          <a:spcPts val="1000"/>
                        </a:spcAft>
                        <a:buNone/>
                      </a:pPr>
                      <a:r>
                        <a:rPr lang="de-DE" sz="1000" b="1">
                          <a:effectLst/>
                          <a:latin typeface="Arial" panose="020B0604020202020204" pitchFamily="34" charset="0"/>
                          <a:ea typeface="Calibri" panose="020F0502020204030204" pitchFamily="34" charset="0"/>
                          <a:cs typeface="Times New Roman" panose="02020603050405020304" pitchFamily="18" charset="0"/>
                        </a:rPr>
                        <a:t> </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000"/>
                        </a:spcAft>
                        <a:buNone/>
                      </a:pPr>
                      <a:r>
                        <a:rPr lang="de-DE" sz="1000" b="1">
                          <a:effectLst/>
                          <a:latin typeface="Arial" panose="020B0604020202020204" pitchFamily="34" charset="0"/>
                          <a:ea typeface="Calibri" panose="020F0502020204030204" pitchFamily="34" charset="0"/>
                          <a:cs typeface="Times New Roman" panose="02020603050405020304" pitchFamily="18" charset="0"/>
                        </a:rPr>
                        <a:t>BECHER</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txBody>
                  <a:tcPr marL="55145" marR="55145"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algn="ctr">
                        <a:lnSpc>
                          <a:spcPct val="200000"/>
                        </a:lnSpc>
                        <a:spcAft>
                          <a:spcPts val="1000"/>
                        </a:spcAft>
                        <a:buNone/>
                      </a:pPr>
                      <a:r>
                        <a:rPr lang="de-DE" sz="1000" b="1">
                          <a:effectLst/>
                          <a:latin typeface="Arial" panose="020B0604020202020204" pitchFamily="34" charset="0"/>
                          <a:ea typeface="Calibri" panose="020F0502020204030204" pitchFamily="34" charset="0"/>
                          <a:cs typeface="Times New Roman" panose="02020603050405020304" pitchFamily="18" charset="0"/>
                        </a:rPr>
                        <a:t> </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000"/>
                        </a:spcAft>
                        <a:buNone/>
                      </a:pPr>
                      <a:r>
                        <a:rPr lang="de-DE" sz="1000" b="1">
                          <a:effectLst/>
                          <a:latin typeface="Arial" panose="020B0604020202020204" pitchFamily="34" charset="0"/>
                          <a:ea typeface="Calibri" panose="020F0502020204030204" pitchFamily="34" charset="0"/>
                          <a:cs typeface="Times New Roman" panose="02020603050405020304" pitchFamily="18" charset="0"/>
                        </a:rPr>
                        <a:t>BACKSTEIN</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txBody>
                  <a:tcPr marL="55145" marR="55145"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algn="ctr">
                        <a:lnSpc>
                          <a:spcPct val="200000"/>
                        </a:lnSpc>
                        <a:spcAft>
                          <a:spcPts val="1000"/>
                        </a:spcAft>
                        <a:buNone/>
                      </a:pPr>
                      <a:r>
                        <a:rPr lang="de-DE" sz="1000" b="1">
                          <a:effectLst/>
                          <a:latin typeface="Arial" panose="020B0604020202020204" pitchFamily="34" charset="0"/>
                          <a:ea typeface="Calibri" panose="020F0502020204030204" pitchFamily="34" charset="0"/>
                          <a:cs typeface="Times New Roman" panose="02020603050405020304" pitchFamily="18" charset="0"/>
                        </a:rPr>
                        <a:t> </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000"/>
                        </a:spcAft>
                        <a:buNone/>
                      </a:pPr>
                      <a:r>
                        <a:rPr lang="de-DE" sz="1000" b="1">
                          <a:effectLst/>
                          <a:latin typeface="Arial" panose="020B0604020202020204" pitchFamily="34" charset="0"/>
                          <a:ea typeface="Calibri" panose="020F0502020204030204" pitchFamily="34" charset="0"/>
                          <a:cs typeface="Times New Roman" panose="02020603050405020304" pitchFamily="18" charset="0"/>
                        </a:rPr>
                        <a:t>KÄSE</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txBody>
                  <a:tcPr marL="55145" marR="55145"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91415440"/>
                  </a:ext>
                </a:extLst>
              </a:tr>
              <a:tr h="689928">
                <a:tc>
                  <a:txBody>
                    <a:bodyPr/>
                    <a:lstStyle/>
                    <a:p>
                      <a:pPr algn="ctr">
                        <a:lnSpc>
                          <a:spcPct val="200000"/>
                        </a:lnSpc>
                        <a:spcAft>
                          <a:spcPts val="1000"/>
                        </a:spcAft>
                        <a:buNone/>
                      </a:pPr>
                      <a:r>
                        <a:rPr lang="de-DE" sz="1000" b="1">
                          <a:effectLst/>
                          <a:latin typeface="Arial" panose="020B0604020202020204" pitchFamily="34" charset="0"/>
                          <a:ea typeface="Calibri" panose="020F0502020204030204" pitchFamily="34" charset="0"/>
                          <a:cs typeface="Times New Roman" panose="02020603050405020304" pitchFamily="18" charset="0"/>
                        </a:rPr>
                        <a:t> </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000"/>
                        </a:spcAft>
                        <a:buNone/>
                      </a:pPr>
                      <a:r>
                        <a:rPr lang="de-DE" sz="1000" b="1">
                          <a:effectLst/>
                          <a:latin typeface="Arial" panose="020B0604020202020204" pitchFamily="34" charset="0"/>
                          <a:ea typeface="Calibri" panose="020F0502020204030204" pitchFamily="34" charset="0"/>
                          <a:cs typeface="Times New Roman" panose="02020603050405020304" pitchFamily="18" charset="0"/>
                        </a:rPr>
                        <a:t>MAGEN</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txBody>
                  <a:tcPr marL="55145" marR="55145"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algn="ctr">
                        <a:lnSpc>
                          <a:spcPct val="200000"/>
                        </a:lnSpc>
                        <a:spcAft>
                          <a:spcPts val="1000"/>
                        </a:spcAft>
                        <a:buNone/>
                      </a:pPr>
                      <a:r>
                        <a:rPr lang="de-DE" sz="1000" b="1">
                          <a:effectLst/>
                          <a:latin typeface="Arial" panose="020B0604020202020204" pitchFamily="34" charset="0"/>
                          <a:ea typeface="Calibri" panose="020F0502020204030204" pitchFamily="34" charset="0"/>
                          <a:cs typeface="Times New Roman" panose="02020603050405020304" pitchFamily="18" charset="0"/>
                        </a:rPr>
                        <a:t> </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000"/>
                        </a:spcAft>
                        <a:buNone/>
                      </a:pPr>
                      <a:r>
                        <a:rPr lang="de-DE" sz="1000" b="1">
                          <a:effectLst/>
                          <a:latin typeface="Arial" panose="020B0604020202020204" pitchFamily="34" charset="0"/>
                          <a:ea typeface="Calibri" panose="020F0502020204030204" pitchFamily="34" charset="0"/>
                          <a:cs typeface="Times New Roman" panose="02020603050405020304" pitchFamily="18" charset="0"/>
                        </a:rPr>
                        <a:t>GERICHT</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txBody>
                  <a:tcPr marL="55145" marR="55145"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algn="ctr">
                        <a:lnSpc>
                          <a:spcPct val="200000"/>
                        </a:lnSpc>
                        <a:spcAft>
                          <a:spcPts val="1000"/>
                        </a:spcAft>
                        <a:buNone/>
                      </a:pPr>
                      <a:r>
                        <a:rPr lang="de-DE" sz="1000" b="1">
                          <a:effectLst/>
                          <a:latin typeface="Arial" panose="020B0604020202020204" pitchFamily="34" charset="0"/>
                          <a:ea typeface="Calibri" panose="020F0502020204030204" pitchFamily="34" charset="0"/>
                          <a:cs typeface="Times New Roman" panose="02020603050405020304" pitchFamily="18" charset="0"/>
                        </a:rPr>
                        <a:t> </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000"/>
                        </a:spcAft>
                        <a:buNone/>
                      </a:pPr>
                      <a:r>
                        <a:rPr lang="de-DE" sz="1000" b="1">
                          <a:effectLst/>
                          <a:latin typeface="Arial" panose="020B0604020202020204" pitchFamily="34" charset="0"/>
                          <a:ea typeface="Calibri" panose="020F0502020204030204" pitchFamily="34" charset="0"/>
                          <a:cs typeface="Times New Roman" panose="02020603050405020304" pitchFamily="18" charset="0"/>
                        </a:rPr>
                        <a:t>FALKEN</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txBody>
                  <a:tcPr marL="55145" marR="55145"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61430445"/>
                  </a:ext>
                </a:extLst>
              </a:tr>
              <a:tr h="689928">
                <a:tc>
                  <a:txBody>
                    <a:bodyPr/>
                    <a:lstStyle/>
                    <a:p>
                      <a:pPr algn="ctr">
                        <a:lnSpc>
                          <a:spcPct val="200000"/>
                        </a:lnSpc>
                        <a:spcAft>
                          <a:spcPts val="1000"/>
                        </a:spcAft>
                        <a:buNone/>
                      </a:pPr>
                      <a:r>
                        <a:rPr lang="de-DE" sz="1000" b="1">
                          <a:effectLst/>
                          <a:latin typeface="Arial" panose="020B0604020202020204" pitchFamily="34" charset="0"/>
                          <a:ea typeface="Calibri" panose="020F0502020204030204" pitchFamily="34" charset="0"/>
                          <a:cs typeface="Times New Roman" panose="02020603050405020304" pitchFamily="18" charset="0"/>
                        </a:rPr>
                        <a:t> </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000"/>
                        </a:spcAft>
                        <a:buNone/>
                      </a:pPr>
                      <a:r>
                        <a:rPr lang="de-DE" sz="1000" b="1">
                          <a:effectLst/>
                          <a:latin typeface="Arial" panose="020B0604020202020204" pitchFamily="34" charset="0"/>
                          <a:ea typeface="Calibri" panose="020F0502020204030204" pitchFamily="34" charset="0"/>
                          <a:cs typeface="Times New Roman" panose="02020603050405020304" pitchFamily="18" charset="0"/>
                        </a:rPr>
                        <a:t>BEIZE</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txBody>
                  <a:tcPr marL="55145" marR="55145"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algn="ctr">
                        <a:lnSpc>
                          <a:spcPct val="200000"/>
                        </a:lnSpc>
                        <a:spcAft>
                          <a:spcPts val="1000"/>
                        </a:spcAft>
                        <a:buNone/>
                      </a:pPr>
                      <a:r>
                        <a:rPr lang="de-DE" sz="1000" b="1">
                          <a:effectLst/>
                          <a:latin typeface="Arial" panose="020B0604020202020204" pitchFamily="34" charset="0"/>
                          <a:ea typeface="Calibri" panose="020F0502020204030204" pitchFamily="34" charset="0"/>
                          <a:cs typeface="Times New Roman" panose="02020603050405020304" pitchFamily="18" charset="0"/>
                        </a:rPr>
                        <a:t> </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000"/>
                        </a:spcAft>
                        <a:buNone/>
                      </a:pPr>
                      <a:r>
                        <a:rPr lang="de-DE" sz="1000" b="1">
                          <a:effectLst/>
                          <a:latin typeface="Arial" panose="020B0604020202020204" pitchFamily="34" charset="0"/>
                          <a:ea typeface="Calibri" panose="020F0502020204030204" pitchFamily="34" charset="0"/>
                          <a:cs typeface="Times New Roman" panose="02020603050405020304" pitchFamily="18" charset="0"/>
                        </a:rPr>
                        <a:t>FLIEGEN</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txBody>
                  <a:tcPr marL="55145" marR="55145"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algn="ctr">
                        <a:lnSpc>
                          <a:spcPct val="200000"/>
                        </a:lnSpc>
                        <a:spcAft>
                          <a:spcPts val="1000"/>
                        </a:spcAft>
                        <a:buNone/>
                      </a:pPr>
                      <a:r>
                        <a:rPr lang="de-DE" sz="1000" b="1">
                          <a:effectLst/>
                          <a:latin typeface="Arial" panose="020B0604020202020204" pitchFamily="34" charset="0"/>
                          <a:ea typeface="Calibri" panose="020F0502020204030204" pitchFamily="34" charset="0"/>
                          <a:cs typeface="Times New Roman" panose="02020603050405020304" pitchFamily="18" charset="0"/>
                        </a:rPr>
                        <a:t> </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000"/>
                        </a:spcAft>
                        <a:buNone/>
                      </a:pPr>
                      <a:r>
                        <a:rPr lang="de-DE" sz="1000" b="1">
                          <a:effectLst/>
                          <a:latin typeface="Arial" panose="020B0604020202020204" pitchFamily="34" charset="0"/>
                          <a:ea typeface="Calibri" panose="020F0502020204030204" pitchFamily="34" charset="0"/>
                          <a:cs typeface="Times New Roman" panose="02020603050405020304" pitchFamily="18" charset="0"/>
                        </a:rPr>
                        <a:t>KOPF</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txBody>
                  <a:tcPr marL="55145" marR="55145"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39043104"/>
                  </a:ext>
                </a:extLst>
              </a:tr>
              <a:tr h="689928">
                <a:tc>
                  <a:txBody>
                    <a:bodyPr/>
                    <a:lstStyle/>
                    <a:p>
                      <a:pPr algn="ctr">
                        <a:lnSpc>
                          <a:spcPct val="200000"/>
                        </a:lnSpc>
                        <a:spcAft>
                          <a:spcPts val="1000"/>
                        </a:spcAft>
                        <a:buNone/>
                      </a:pPr>
                      <a:r>
                        <a:rPr lang="de-DE" sz="1000" b="1" dirty="0">
                          <a:effectLst/>
                          <a:latin typeface="Arial" panose="020B0604020202020204" pitchFamily="34" charset="0"/>
                          <a:ea typeface="Calibri" panose="020F0502020204030204" pitchFamily="34" charset="0"/>
                          <a:cs typeface="Times New Roman" panose="02020603050405020304" pitchFamily="18" charset="0"/>
                        </a:rPr>
                        <a:t> </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000"/>
                        </a:spcAft>
                        <a:buNone/>
                      </a:pPr>
                      <a:r>
                        <a:rPr lang="de-DE" sz="1000" b="1" dirty="0">
                          <a:effectLst/>
                          <a:latin typeface="Arial" panose="020B0604020202020204" pitchFamily="34" charset="0"/>
                          <a:ea typeface="Calibri" panose="020F0502020204030204" pitchFamily="34" charset="0"/>
                          <a:cs typeface="Times New Roman" panose="02020603050405020304" pitchFamily="18" charset="0"/>
                        </a:rPr>
                        <a:t>BLEICH</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55145" marR="55145"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algn="ctr">
                        <a:lnSpc>
                          <a:spcPct val="200000"/>
                        </a:lnSpc>
                        <a:spcAft>
                          <a:spcPts val="1000"/>
                        </a:spcAft>
                        <a:buNone/>
                      </a:pPr>
                      <a:r>
                        <a:rPr lang="de-DE" sz="1000" b="1">
                          <a:effectLst/>
                          <a:latin typeface="Arial" panose="020B0604020202020204" pitchFamily="34" charset="0"/>
                          <a:ea typeface="Calibri" panose="020F0502020204030204" pitchFamily="34" charset="0"/>
                          <a:cs typeface="Times New Roman" panose="02020603050405020304" pitchFamily="18" charset="0"/>
                        </a:rPr>
                        <a:t> </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200000"/>
                        </a:lnSpc>
                        <a:spcAft>
                          <a:spcPts val="1000"/>
                        </a:spcAft>
                        <a:buNone/>
                      </a:pPr>
                      <a:r>
                        <a:rPr lang="de-DE" sz="1000" b="1">
                          <a:effectLst/>
                          <a:latin typeface="Arial" panose="020B0604020202020204" pitchFamily="34" charset="0"/>
                          <a:ea typeface="Calibri" panose="020F0502020204030204" pitchFamily="34" charset="0"/>
                          <a:cs typeface="Times New Roman" panose="02020603050405020304" pitchFamily="18" charset="0"/>
                        </a:rPr>
                        <a:t>SAND</a:t>
                      </a:r>
                      <a:endParaRPr lang="de-DE" sz="1000">
                        <a:effectLst/>
                        <a:latin typeface="Arial" panose="020B0604020202020204" pitchFamily="34" charset="0"/>
                        <a:ea typeface="Calibri" panose="020F0502020204030204" pitchFamily="34" charset="0"/>
                        <a:cs typeface="Times New Roman" panose="02020603050405020304" pitchFamily="18" charset="0"/>
                      </a:endParaRPr>
                    </a:p>
                  </a:txBody>
                  <a:tcPr marL="55145" marR="55145"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tc>
                  <a:txBody>
                    <a:bodyPr/>
                    <a:lstStyle/>
                    <a:p>
                      <a:pPr algn="ctr">
                        <a:lnSpc>
                          <a:spcPct val="200000"/>
                        </a:lnSpc>
                        <a:spcAft>
                          <a:spcPts val="1000"/>
                        </a:spcAft>
                        <a:buNone/>
                      </a:pPr>
                      <a:r>
                        <a:rPr lang="de-DE" sz="1000" b="1" dirty="0">
                          <a:effectLst/>
                          <a:latin typeface="Arial" panose="020B0604020202020204" pitchFamily="34" charset="0"/>
                          <a:ea typeface="Calibri" panose="020F0502020204030204" pitchFamily="34" charset="0"/>
                          <a:cs typeface="Times New Roman" panose="02020603050405020304" pitchFamily="18" charset="0"/>
                        </a:rPr>
                        <a:t> </a:t>
                      </a:r>
                      <a:endParaRPr lang="de-DE" sz="1000" dirty="0">
                        <a:effectLst/>
                        <a:latin typeface="Arial" panose="020B0604020202020204" pitchFamily="34" charset="0"/>
                        <a:ea typeface="Calibri" panose="020F0502020204030204" pitchFamily="34" charset="0"/>
                        <a:cs typeface="Times New Roman" panose="02020603050405020304" pitchFamily="18" charset="0"/>
                      </a:endParaRPr>
                    </a:p>
                  </a:txBody>
                  <a:tcPr marL="55145" marR="55145" marT="0" marB="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95403525"/>
                  </a:ext>
                </a:extLst>
              </a:tr>
            </a:tbl>
          </a:graphicData>
        </a:graphic>
      </p:graphicFrame>
    </p:spTree>
    <p:extLst>
      <p:ext uri="{BB962C8B-B14F-4D97-AF65-F5344CB8AC3E}">
        <p14:creationId xmlns:p14="http://schemas.microsoft.com/office/powerpoint/2010/main" val="3723632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B3FF3C3-2B68-B101-CCD3-F98C43FB9B9B}"/>
              </a:ext>
            </a:extLst>
          </p:cNvPr>
          <p:cNvSpPr>
            <a:spLocks noGrp="1"/>
          </p:cNvSpPr>
          <p:nvPr>
            <p:ph type="title" idx="4294967295"/>
          </p:nvPr>
        </p:nvSpPr>
        <p:spPr>
          <a:xfrm>
            <a:off x="1128939" y="390752"/>
            <a:ext cx="9604375" cy="1049337"/>
          </a:xfrm>
        </p:spPr>
        <p:txBody>
          <a:bodyPr/>
          <a:lstStyle/>
          <a:p>
            <a:pPr algn="ctr"/>
            <a:r>
              <a:rPr lang="de-DE" dirty="0"/>
              <a:t>Auflösung</a:t>
            </a:r>
          </a:p>
        </p:txBody>
      </p:sp>
      <p:sp>
        <p:nvSpPr>
          <p:cNvPr id="6" name="Textfeld 5">
            <a:extLst>
              <a:ext uri="{FF2B5EF4-FFF2-40B4-BE49-F238E27FC236}">
                <a16:creationId xmlns:a16="http://schemas.microsoft.com/office/drawing/2014/main" id="{E877A789-3EB9-9137-2CD0-70B2F7B0A3CA}"/>
              </a:ext>
            </a:extLst>
          </p:cNvPr>
          <p:cNvSpPr txBox="1"/>
          <p:nvPr/>
        </p:nvSpPr>
        <p:spPr>
          <a:xfrm>
            <a:off x="89808" y="1259624"/>
            <a:ext cx="6101442" cy="4338752"/>
          </a:xfrm>
          <a:prstGeom prst="rect">
            <a:avLst/>
          </a:prstGeom>
          <a:noFill/>
        </p:spPr>
        <p:txBody>
          <a:bodyPr wrap="square">
            <a:spAutoFit/>
          </a:bodyPr>
          <a:lstStyle/>
          <a:p>
            <a:pPr>
              <a:lnSpc>
                <a:spcPct val="115000"/>
              </a:lnSpc>
              <a:spcAft>
                <a:spcPts val="1000"/>
              </a:spcAft>
              <a:buNone/>
            </a:pPr>
            <a:r>
              <a:rPr lang="de-DE" sz="1800" b="1" dirty="0">
                <a:effectLst/>
                <a:latin typeface="Arial" panose="020B0604020202020204" pitchFamily="34" charset="0"/>
                <a:ea typeface="Calibri" panose="020F0502020204030204" pitchFamily="34" charset="0"/>
                <a:cs typeface="Times New Roman" panose="02020603050405020304" pitchFamily="18" charset="0"/>
              </a:rPr>
              <a:t>Aufgusstierchen:</a:t>
            </a:r>
            <a:r>
              <a:rPr lang="de-DE" sz="1800" dirty="0">
                <a:effectLst/>
                <a:latin typeface="Arial" panose="020B0604020202020204" pitchFamily="34" charset="0"/>
                <a:ea typeface="Calibri" panose="020F0502020204030204" pitchFamily="34" charset="0"/>
                <a:cs typeface="Times New Roman" panose="02020603050405020304" pitchFamily="18" charset="0"/>
              </a:rPr>
              <a:t> kleine, sich z. B. im Aufguss von pflanzlichem Material entwickelnde Tierchen (z. B. Flagellaten, Wimpertierchen, Amöben).</a:t>
            </a:r>
          </a:p>
          <a:p>
            <a:pPr>
              <a:lnSpc>
                <a:spcPct val="115000"/>
              </a:lnSpc>
              <a:spcAft>
                <a:spcPts val="1000"/>
              </a:spcAft>
              <a:buNone/>
            </a:pPr>
            <a:r>
              <a:rPr lang="de-DE" sz="1800" b="1" dirty="0">
                <a:effectLst/>
                <a:latin typeface="Arial" panose="020B0604020202020204" pitchFamily="34" charset="0"/>
                <a:ea typeface="Calibri" panose="020F0502020204030204" pitchFamily="34" charset="0"/>
                <a:cs typeface="Times New Roman" panose="02020603050405020304" pitchFamily="18" charset="0"/>
              </a:rPr>
              <a:t>Dämmerschoppen</a:t>
            </a:r>
            <a:r>
              <a:rPr lang="de-DE" sz="1800" dirty="0">
                <a:effectLst/>
                <a:latin typeface="Arial" panose="020B0604020202020204" pitchFamily="34" charset="0"/>
                <a:ea typeface="Calibri" panose="020F0502020204030204" pitchFamily="34" charset="0"/>
                <a:cs typeface="Times New Roman" panose="02020603050405020304" pitchFamily="18" charset="0"/>
              </a:rPr>
              <a:t>  geselliger Trunk am späten Nachmittag oder frühen Abend</a:t>
            </a:r>
          </a:p>
          <a:p>
            <a:pPr>
              <a:lnSpc>
                <a:spcPct val="115000"/>
              </a:lnSpc>
              <a:spcAft>
                <a:spcPts val="1000"/>
              </a:spcAft>
              <a:buNone/>
            </a:pPr>
            <a:r>
              <a:rPr lang="de-DE" sz="1800" b="1" dirty="0">
                <a:effectLst/>
                <a:latin typeface="Arial" panose="020B0604020202020204" pitchFamily="34" charset="0"/>
                <a:ea typeface="Calibri" panose="020F0502020204030204" pitchFamily="34" charset="0"/>
                <a:cs typeface="Times New Roman" panose="02020603050405020304" pitchFamily="18" charset="0"/>
              </a:rPr>
              <a:t>Detailhandel:</a:t>
            </a:r>
            <a:r>
              <a:rPr lang="de-DE" sz="1800" dirty="0">
                <a:effectLst/>
                <a:latin typeface="Arial" panose="020B0604020202020204" pitchFamily="34" charset="0"/>
                <a:ea typeface="Calibri" panose="020F0502020204030204" pitchFamily="34" charset="0"/>
                <a:cs typeface="Times New Roman" panose="02020603050405020304" pitchFamily="18" charset="0"/>
              </a:rPr>
              <a:t> veraltet für Einzelhandel</a:t>
            </a:r>
          </a:p>
          <a:p>
            <a:pPr>
              <a:lnSpc>
                <a:spcPct val="115000"/>
              </a:lnSpc>
              <a:spcAft>
                <a:spcPts val="1000"/>
              </a:spcAft>
              <a:buNone/>
            </a:pPr>
            <a:r>
              <a:rPr lang="de-DE" sz="1800" b="1" dirty="0">
                <a:effectLst/>
                <a:latin typeface="Arial" panose="020B0604020202020204" pitchFamily="34" charset="0"/>
                <a:ea typeface="Calibri" panose="020F0502020204030204" pitchFamily="34" charset="0"/>
                <a:cs typeface="Times New Roman" panose="02020603050405020304" pitchFamily="18" charset="0"/>
              </a:rPr>
              <a:t>Fallplättchen:</a:t>
            </a:r>
            <a:r>
              <a:rPr lang="de-DE" sz="1800" dirty="0">
                <a:effectLst/>
                <a:latin typeface="Arial" panose="020B0604020202020204" pitchFamily="34" charset="0"/>
                <a:ea typeface="Calibri" panose="020F0502020204030204" pitchFamily="34" charset="0"/>
                <a:cs typeface="Times New Roman" panose="02020603050405020304" pitchFamily="18" charset="0"/>
              </a:rPr>
              <a:t> Metallplättchen an der Schachuhr, das vom Zeiger mitgenommen wird</a:t>
            </a:r>
          </a:p>
          <a:p>
            <a:pPr>
              <a:lnSpc>
                <a:spcPct val="115000"/>
              </a:lnSpc>
              <a:spcAft>
                <a:spcPts val="1000"/>
              </a:spcAft>
              <a:buNone/>
            </a:pPr>
            <a:r>
              <a:rPr lang="de-DE" sz="1800" b="1" dirty="0">
                <a:effectLst/>
                <a:latin typeface="Arial" panose="020B0604020202020204" pitchFamily="34" charset="0"/>
                <a:ea typeface="Calibri" panose="020F0502020204030204" pitchFamily="34" charset="0"/>
                <a:cs typeface="Times New Roman" panose="02020603050405020304" pitchFamily="18" charset="0"/>
              </a:rPr>
              <a:t>Hosenrolle:</a:t>
            </a:r>
            <a:r>
              <a:rPr lang="de-DE" sz="1800" dirty="0">
                <a:effectLst/>
                <a:latin typeface="Arial" panose="020B0604020202020204" pitchFamily="34" charset="0"/>
                <a:ea typeface="Calibri" panose="020F0502020204030204" pitchFamily="34" charset="0"/>
                <a:cs typeface="Times New Roman" panose="02020603050405020304" pitchFamily="18" charset="0"/>
              </a:rPr>
              <a:t> von einer Frau gespielte Männerrolle</a:t>
            </a:r>
          </a:p>
          <a:p>
            <a:pPr>
              <a:lnSpc>
                <a:spcPct val="115000"/>
              </a:lnSpc>
              <a:spcAft>
                <a:spcPts val="1000"/>
              </a:spcAft>
              <a:buNone/>
            </a:pPr>
            <a:r>
              <a:rPr lang="de-DE" sz="1800" b="1" dirty="0">
                <a:effectLst/>
                <a:latin typeface="Arial" panose="020B0604020202020204" pitchFamily="34" charset="0"/>
                <a:ea typeface="Calibri" panose="020F0502020204030204" pitchFamily="34" charset="0"/>
                <a:cs typeface="Times New Roman" panose="02020603050405020304" pitchFamily="18" charset="0"/>
              </a:rPr>
              <a:t>Kammerton:</a:t>
            </a:r>
            <a:r>
              <a:rPr lang="de-DE" sz="1800" dirty="0">
                <a:effectLst/>
                <a:latin typeface="Arial" panose="020B0604020202020204" pitchFamily="34" charset="0"/>
                <a:ea typeface="Calibri" panose="020F0502020204030204" pitchFamily="34" charset="0"/>
                <a:cs typeface="Times New Roman" panose="02020603050405020304" pitchFamily="18" charset="0"/>
              </a:rPr>
              <a:t> Normalton zum Einstimmen der Instrumente</a:t>
            </a:r>
          </a:p>
          <a:p>
            <a:pPr>
              <a:lnSpc>
                <a:spcPct val="115000"/>
              </a:lnSpc>
              <a:spcAft>
                <a:spcPts val="1000"/>
              </a:spcAft>
              <a:buNone/>
            </a:pPr>
            <a:r>
              <a:rPr lang="de-DE" sz="1800" b="1" dirty="0">
                <a:effectLst/>
                <a:latin typeface="Arial" panose="020B0604020202020204" pitchFamily="34" charset="0"/>
                <a:ea typeface="Calibri" panose="020F0502020204030204" pitchFamily="34" charset="0"/>
                <a:cs typeface="Times New Roman" panose="02020603050405020304" pitchFamily="18" charset="0"/>
              </a:rPr>
              <a:t>Leibrente:</a:t>
            </a:r>
            <a:r>
              <a:rPr lang="de-DE" sz="1800" dirty="0">
                <a:effectLst/>
                <a:latin typeface="Arial" panose="020B0604020202020204" pitchFamily="34" charset="0"/>
                <a:ea typeface="Calibri" panose="020F0502020204030204" pitchFamily="34" charset="0"/>
                <a:cs typeface="Times New Roman" panose="02020603050405020304" pitchFamily="18" charset="0"/>
              </a:rPr>
              <a:t> lebenslängliche Rente</a:t>
            </a:r>
          </a:p>
        </p:txBody>
      </p:sp>
      <p:sp>
        <p:nvSpPr>
          <p:cNvPr id="8" name="Textfeld 7">
            <a:extLst>
              <a:ext uri="{FF2B5EF4-FFF2-40B4-BE49-F238E27FC236}">
                <a16:creationId xmlns:a16="http://schemas.microsoft.com/office/drawing/2014/main" id="{EB52CC6F-C9C7-E6A1-1E8C-D30D0CDB0A38}"/>
              </a:ext>
            </a:extLst>
          </p:cNvPr>
          <p:cNvSpPr txBox="1"/>
          <p:nvPr/>
        </p:nvSpPr>
        <p:spPr>
          <a:xfrm>
            <a:off x="6090558" y="1095428"/>
            <a:ext cx="6101442" cy="4847609"/>
          </a:xfrm>
          <a:prstGeom prst="rect">
            <a:avLst/>
          </a:prstGeom>
          <a:noFill/>
        </p:spPr>
        <p:txBody>
          <a:bodyPr wrap="square">
            <a:spAutoFit/>
          </a:bodyPr>
          <a:lstStyle/>
          <a:p>
            <a:pPr>
              <a:lnSpc>
                <a:spcPct val="115000"/>
              </a:lnSpc>
              <a:spcAft>
                <a:spcPts val="1000"/>
              </a:spcAft>
              <a:buNone/>
            </a:pPr>
            <a:r>
              <a:rPr lang="de-DE" sz="1800" b="1" dirty="0">
                <a:effectLst/>
                <a:latin typeface="Arial" panose="020B0604020202020204" pitchFamily="34" charset="0"/>
                <a:ea typeface="Calibri" panose="020F0502020204030204" pitchFamily="34" charset="0"/>
                <a:cs typeface="Times New Roman" panose="02020603050405020304" pitchFamily="18" charset="0"/>
              </a:rPr>
              <a:t>Märzbecher:</a:t>
            </a:r>
            <a:r>
              <a:rPr lang="de-DE" sz="1800" dirty="0">
                <a:effectLst/>
                <a:latin typeface="Arial" panose="020B0604020202020204" pitchFamily="34" charset="0"/>
                <a:ea typeface="Calibri" panose="020F0502020204030204" pitchFamily="34" charset="0"/>
                <a:cs typeface="Times New Roman" panose="02020603050405020304" pitchFamily="18" charset="0"/>
              </a:rPr>
              <a:t> Frühlingsblume</a:t>
            </a:r>
          </a:p>
          <a:p>
            <a:pPr>
              <a:lnSpc>
                <a:spcPct val="115000"/>
              </a:lnSpc>
              <a:spcAft>
                <a:spcPts val="1000"/>
              </a:spcAft>
              <a:buNone/>
            </a:pPr>
            <a:r>
              <a:rPr lang="de-DE" sz="1800" b="1" dirty="0">
                <a:effectLst/>
                <a:latin typeface="Arial" panose="020B0604020202020204" pitchFamily="34" charset="0"/>
                <a:ea typeface="Calibri" panose="020F0502020204030204" pitchFamily="34" charset="0"/>
                <a:cs typeface="Times New Roman" panose="02020603050405020304" pitchFamily="18" charset="0"/>
              </a:rPr>
              <a:t>Backsteinkäse:</a:t>
            </a:r>
            <a:r>
              <a:rPr lang="de-DE" sz="1800" dirty="0">
                <a:effectLst/>
                <a:latin typeface="Arial" panose="020B0604020202020204" pitchFamily="34" charset="0"/>
                <a:ea typeface="Calibri" panose="020F0502020204030204" pitchFamily="34" charset="0"/>
                <a:cs typeface="Times New Roman" panose="02020603050405020304" pitchFamily="18" charset="0"/>
              </a:rPr>
              <a:t> Käse, dessen Laib einem Backstein ähnelt.</a:t>
            </a:r>
          </a:p>
          <a:p>
            <a:pPr>
              <a:lnSpc>
                <a:spcPct val="115000"/>
              </a:lnSpc>
              <a:spcAft>
                <a:spcPts val="1000"/>
              </a:spcAft>
              <a:buNone/>
            </a:pPr>
            <a:r>
              <a:rPr lang="de-DE" sz="1800" b="1" dirty="0">
                <a:effectLst/>
                <a:latin typeface="Arial" panose="020B0604020202020204" pitchFamily="34" charset="0"/>
                <a:ea typeface="Calibri" panose="020F0502020204030204" pitchFamily="34" charset="0"/>
                <a:cs typeface="Times New Roman" panose="02020603050405020304" pitchFamily="18" charset="0"/>
              </a:rPr>
              <a:t>Magengericht:</a:t>
            </a:r>
            <a:r>
              <a:rPr lang="de-DE" sz="1800" dirty="0">
                <a:effectLst/>
                <a:latin typeface="Arial" panose="020B0604020202020204" pitchFamily="34" charset="0"/>
                <a:ea typeface="Calibri" panose="020F0502020204030204" pitchFamily="34" charset="0"/>
                <a:cs typeface="Times New Roman" panose="02020603050405020304" pitchFamily="18" charset="0"/>
              </a:rPr>
              <a:t> Leibgericht</a:t>
            </a:r>
          </a:p>
          <a:p>
            <a:pPr>
              <a:lnSpc>
                <a:spcPct val="115000"/>
              </a:lnSpc>
              <a:spcAft>
                <a:spcPts val="1000"/>
              </a:spcAft>
              <a:buNone/>
            </a:pPr>
            <a:r>
              <a:rPr lang="de-DE" sz="1800" b="1" dirty="0">
                <a:effectLst/>
                <a:latin typeface="Arial" panose="020B0604020202020204" pitchFamily="34" charset="0"/>
                <a:ea typeface="Calibri" panose="020F0502020204030204" pitchFamily="34" charset="0"/>
                <a:cs typeface="Times New Roman" panose="02020603050405020304" pitchFamily="18" charset="0"/>
              </a:rPr>
              <a:t>Falkenbeize:</a:t>
            </a:r>
            <a:r>
              <a:rPr lang="de-DE" sz="1800" dirty="0">
                <a:effectLst/>
                <a:latin typeface="Arial" panose="020B0604020202020204" pitchFamily="34" charset="0"/>
                <a:ea typeface="Calibri" panose="020F0502020204030204" pitchFamily="34" charset="0"/>
                <a:cs typeface="Times New Roman" panose="02020603050405020304" pitchFamily="18" charset="0"/>
              </a:rPr>
              <a:t> Synonym Falkenjagd</a:t>
            </a:r>
          </a:p>
          <a:p>
            <a:pPr>
              <a:lnSpc>
                <a:spcPct val="115000"/>
              </a:lnSpc>
              <a:spcAft>
                <a:spcPts val="1000"/>
              </a:spcAft>
              <a:buNone/>
            </a:pPr>
            <a:r>
              <a:rPr lang="de-DE" sz="1800" b="1" dirty="0">
                <a:effectLst/>
                <a:latin typeface="Arial" panose="020B0604020202020204" pitchFamily="34" charset="0"/>
                <a:ea typeface="Calibri" panose="020F0502020204030204" pitchFamily="34" charset="0"/>
                <a:cs typeface="Times New Roman" panose="02020603050405020304" pitchFamily="18" charset="0"/>
              </a:rPr>
              <a:t>Fliegenkopf:</a:t>
            </a:r>
            <a:r>
              <a:rPr lang="de-DE" sz="1800" dirty="0">
                <a:effectLst/>
                <a:latin typeface="Arial" panose="020B0604020202020204" pitchFamily="34" charset="0"/>
                <a:ea typeface="Calibri" panose="020F0502020204030204" pitchFamily="34" charset="0"/>
                <a:cs typeface="Times New Roman" panose="02020603050405020304" pitchFamily="18" charset="0"/>
              </a:rPr>
              <a:t> </a:t>
            </a:r>
            <a:r>
              <a:rPr lang="de-DE"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Im Bleisatz sind nicht immer genügend Zeichen vorhanden, mit sogenannten “Fliegenköpfen” (= auf den Kopf gestellte Lettern) werden die entsprechenden Stellen markiert und für den Druck “blockiert”. Nach dem Druck der ersten Seiten kann die Schrift wieder im Setzkasten “abgelegt” werden und die Fliegenköpfe werden durch die korrekten Zeichen ersetzt.</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15000"/>
              </a:lnSpc>
              <a:spcAft>
                <a:spcPts val="1000"/>
              </a:spcAft>
              <a:buNone/>
            </a:pPr>
            <a:r>
              <a:rPr lang="de-DE"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Bleichsand:</a:t>
            </a:r>
            <a:r>
              <a:rPr lang="de-DE" sz="18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graublaue Sandschicht</a:t>
            </a: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9746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42C67FA8-A195-1D2E-08DF-3FF4B6A8AB6B}"/>
              </a:ext>
            </a:extLst>
          </p:cNvPr>
          <p:cNvSpPr>
            <a:spLocks noGrp="1"/>
          </p:cNvSpPr>
          <p:nvPr>
            <p:ph idx="1"/>
          </p:nvPr>
        </p:nvSpPr>
        <p:spPr>
          <a:xfrm>
            <a:off x="736259" y="857187"/>
            <a:ext cx="10560000" cy="5061831"/>
          </a:xfrm>
        </p:spPr>
        <p:txBody>
          <a:bodyPr>
            <a:normAutofit/>
          </a:bodyPr>
          <a:lstStyle/>
          <a:p>
            <a:pPr>
              <a:buFont typeface="Wingdings" panose="05000000000000000000" pitchFamily="2" charset="2"/>
              <a:buChar char="Ø"/>
            </a:pPr>
            <a:r>
              <a:rPr lang="de-DE" sz="1600" dirty="0"/>
              <a:t>„Gezielte Wortschatzarbeit ist nicht nur für Schüler/innen mit Deutsch als Zweitsprache ein entscheidender Baustein im Unterricht, sondern kommt allen Kindern zugute. Sie ist als zentral bedeutend zu sehen, da die sprachlichen Anforderungen mit dem Übergang von der Primarstufe in die Sekundarstufe, wie schon eingangs erwähnt, erheblich wachsen. </a:t>
            </a:r>
          </a:p>
          <a:p>
            <a:pPr>
              <a:buFont typeface="Wingdings" panose="05000000000000000000" pitchFamily="2" charset="2"/>
              <a:buChar char="Ø"/>
            </a:pPr>
            <a:r>
              <a:rPr lang="de-DE" sz="1600" dirty="0"/>
              <a:t>Dabei ist zu beachten, dass „allein die Kenntnis der Semantik eines Wortes, wie sie beispielsweise aus einer am Text angeführten Worterklärungsliste zu entnehmen ist, noch nicht den Erwerb der Fähigkeit zur korrekten Anwendung dieses Wortes und dessen Aufnahme in den aktiven Wortschatz der Schülerin/des Schülers garantiert.“ (Lehmann, Pilz &amp; </a:t>
            </a:r>
            <a:r>
              <a:rPr lang="de-DE" sz="1600" dirty="0" err="1"/>
              <a:t>Sarich</a:t>
            </a:r>
            <a:r>
              <a:rPr lang="de-DE" sz="1600" dirty="0"/>
              <a:t>, S. 23)</a:t>
            </a:r>
          </a:p>
          <a:p>
            <a:pPr>
              <a:buFont typeface="Wingdings" panose="05000000000000000000" pitchFamily="2" charset="2"/>
              <a:buChar char="Ø"/>
            </a:pPr>
            <a:r>
              <a:rPr lang="de-DE" sz="1600" dirty="0"/>
              <a:t> Wortschatzarbeit ist also nicht mit „Vokabellernen“ gleichzusetzen. Wörter und Formulierungen sind, wenn möglich, kontextbezogen zu erarbeiten. </a:t>
            </a:r>
          </a:p>
          <a:p>
            <a:pPr>
              <a:buFont typeface="Wingdings" panose="05000000000000000000" pitchFamily="2" charset="2"/>
              <a:buChar char="Ø"/>
            </a:pPr>
            <a:r>
              <a:rPr lang="de-DE" sz="1600" dirty="0"/>
              <a:t>Einmaliges Aufschreiben und Einüben genügt nicht. Mehrmaliges zyklisches Wiederholen ist erforderlich. Beispielsätze, sprachliche Expansion und „Wortnetze“ sind wichtig. Weiterführend soll dieses Wissen gleich einer Strategie auch in neuen Lernsituationen anwendbar sein. </a:t>
            </a:r>
          </a:p>
          <a:p>
            <a:pPr>
              <a:buFont typeface="Wingdings" panose="05000000000000000000" pitchFamily="2" charset="2"/>
              <a:buChar char="Ø"/>
            </a:pPr>
            <a:r>
              <a:rPr lang="de-DE" sz="1600" dirty="0"/>
              <a:t>Lerner/innen mit einem anderen sprachlichen oder kulturellen Hintergrund sind dabei oft zusätzlich gefordert. Es kann bei ihnen zu Fehlinterpretationen aufgrund von Interferenzen zwischen erstsprachlicher und zweitsprachlicher Bedeutung kommen.“</a:t>
            </a:r>
          </a:p>
        </p:txBody>
      </p:sp>
      <p:sp>
        <p:nvSpPr>
          <p:cNvPr id="3" name="Titel 2">
            <a:extLst>
              <a:ext uri="{FF2B5EF4-FFF2-40B4-BE49-F238E27FC236}">
                <a16:creationId xmlns:a16="http://schemas.microsoft.com/office/drawing/2014/main" id="{24826E92-48F0-AADB-D16C-022E466A3585}"/>
              </a:ext>
            </a:extLst>
          </p:cNvPr>
          <p:cNvSpPr>
            <a:spLocks noGrp="1"/>
          </p:cNvSpPr>
          <p:nvPr>
            <p:ph type="title"/>
          </p:nvPr>
        </p:nvSpPr>
        <p:spPr>
          <a:xfrm>
            <a:off x="1214621" y="188740"/>
            <a:ext cx="9603275" cy="1049235"/>
          </a:xfrm>
        </p:spPr>
        <p:txBody>
          <a:bodyPr/>
          <a:lstStyle/>
          <a:p>
            <a:pPr algn="ctr"/>
            <a:r>
              <a:rPr lang="de-DE" dirty="0" err="1"/>
              <a:t>wortschatzarbeit</a:t>
            </a:r>
            <a:endParaRPr lang="de-DE" dirty="0"/>
          </a:p>
        </p:txBody>
      </p:sp>
      <p:sp>
        <p:nvSpPr>
          <p:cNvPr id="6" name="Textfeld 5">
            <a:extLst>
              <a:ext uri="{FF2B5EF4-FFF2-40B4-BE49-F238E27FC236}">
                <a16:creationId xmlns:a16="http://schemas.microsoft.com/office/drawing/2014/main" id="{C1CD2F1B-E4E9-170A-4B28-8FB8929A46D2}"/>
              </a:ext>
            </a:extLst>
          </p:cNvPr>
          <p:cNvSpPr txBox="1"/>
          <p:nvPr/>
        </p:nvSpPr>
        <p:spPr>
          <a:xfrm>
            <a:off x="521110" y="6206677"/>
            <a:ext cx="11307097" cy="523220"/>
          </a:xfrm>
          <a:prstGeom prst="rect">
            <a:avLst/>
          </a:prstGeom>
          <a:noFill/>
        </p:spPr>
        <p:txBody>
          <a:bodyPr wrap="square">
            <a:spAutoFit/>
          </a:bodyPr>
          <a:lstStyle/>
          <a:p>
            <a:r>
              <a:rPr lang="de-DE" sz="1400" b="0" i="0" u="none" strike="noStrike" baseline="0" dirty="0">
                <a:solidFill>
                  <a:srgbClr val="000000"/>
                </a:solidFill>
                <a:latin typeface="Optima"/>
              </a:rPr>
              <a:t>Österreichisches Sprachen-Kompetenz-Zentrum (Hrsg.). (2018). </a:t>
            </a:r>
          </a:p>
          <a:p>
            <a:r>
              <a:rPr lang="de-DE" sz="1400" b="0" i="1" u="none" strike="noStrike" baseline="0" dirty="0">
                <a:solidFill>
                  <a:srgbClr val="000000"/>
                </a:solidFill>
                <a:latin typeface="Optima"/>
              </a:rPr>
              <a:t>Durchgängige sprachliche Bildung im Fach Deutsch am Übergang von der 4. in die 5. Schulstufe. </a:t>
            </a:r>
            <a:r>
              <a:rPr lang="de-DE" sz="1400" b="0" i="0" u="none" strike="noStrike" baseline="0" dirty="0">
                <a:solidFill>
                  <a:srgbClr val="000000"/>
                </a:solidFill>
                <a:latin typeface="Optima"/>
              </a:rPr>
              <a:t>(ÖSZ Praxisreihe Heft 31). Graz: ÖSZ, S. 26.</a:t>
            </a:r>
            <a:endParaRPr lang="de-DE" sz="1400" dirty="0"/>
          </a:p>
        </p:txBody>
      </p:sp>
    </p:spTree>
    <p:extLst>
      <p:ext uri="{BB962C8B-B14F-4D97-AF65-F5344CB8AC3E}">
        <p14:creationId xmlns:p14="http://schemas.microsoft.com/office/powerpoint/2010/main" val="30411165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a:bodyPr>
          <a:lstStyle/>
          <a:p>
            <a:r>
              <a:rPr lang="de-DE" dirty="0"/>
              <a:t>Der Wortschatzerwerb ist ein Prozess, der immer im inhaltlichen Kontext stattfinden und unter Berücksichtigung unterschiedlicher </a:t>
            </a:r>
            <a:r>
              <a:rPr lang="de-DE" dirty="0" err="1"/>
              <a:t>Lernertypen</a:t>
            </a:r>
            <a:r>
              <a:rPr lang="de-DE" dirty="0"/>
              <a:t> mehrkanalig erfolgen sollte.</a:t>
            </a:r>
          </a:p>
          <a:p>
            <a:r>
              <a:rPr lang="de-DE" dirty="0"/>
              <a:t>Die Vermittlung von Wortschatz lässt sich in Schritten beschreiben: einführen, anwenden und festigen.</a:t>
            </a:r>
          </a:p>
          <a:p>
            <a:r>
              <a:rPr lang="de-DE" dirty="0"/>
              <a:t>Die Lehrkraft führt die Wörter in einer deutlichen Aussprache ein. Für die Lerner ungewohnte Laute müssen von ihnen richtig gehört werden können, um diese sprachlich umzusetzen. </a:t>
            </a:r>
          </a:p>
          <a:p>
            <a:r>
              <a:rPr lang="de-DE" dirty="0"/>
              <a:t>Bei der Einführung von neuen Wörtern ist es wichtig, dass die Lernenden die Bedeutung richtig erfassen.</a:t>
            </a:r>
          </a:p>
          <a:p>
            <a:r>
              <a:rPr lang="de-DE" dirty="0"/>
              <a:t>Je mehr Sinne beim Lernen beteiligt sind, desto höher liegt die </a:t>
            </a:r>
            <a:r>
              <a:rPr lang="de-DE" dirty="0" err="1"/>
              <a:t>Behaltensleistung</a:t>
            </a:r>
            <a:r>
              <a:rPr lang="de-DE" dirty="0"/>
              <a:t>.</a:t>
            </a:r>
          </a:p>
          <a:p>
            <a:endParaRPr lang="de-DE" dirty="0"/>
          </a:p>
        </p:txBody>
      </p:sp>
      <p:sp>
        <p:nvSpPr>
          <p:cNvPr id="3" name="Titel 2"/>
          <p:cNvSpPr>
            <a:spLocks noGrp="1"/>
          </p:cNvSpPr>
          <p:nvPr>
            <p:ph type="title"/>
          </p:nvPr>
        </p:nvSpPr>
        <p:spPr>
          <a:xfrm>
            <a:off x="185057" y="804519"/>
            <a:ext cx="12006943" cy="1049235"/>
          </a:xfrm>
        </p:spPr>
        <p:txBody>
          <a:bodyPr/>
          <a:lstStyle/>
          <a:p>
            <a:r>
              <a:rPr lang="de-DE" dirty="0"/>
              <a:t>Wortschatzvermittlung – die didaktische perspektive</a:t>
            </a:r>
          </a:p>
        </p:txBody>
      </p:sp>
    </p:spTree>
    <p:extLst>
      <p:ext uri="{BB962C8B-B14F-4D97-AF65-F5344CB8AC3E}">
        <p14:creationId xmlns:p14="http://schemas.microsoft.com/office/powerpoint/2010/main" val="1644156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6F3D02-FC16-6281-834A-EFAFE460ECFC}"/>
              </a:ext>
            </a:extLst>
          </p:cNvPr>
          <p:cNvSpPr>
            <a:spLocks noGrp="1"/>
          </p:cNvSpPr>
          <p:nvPr>
            <p:ph type="ctrTitle" idx="4294967295"/>
          </p:nvPr>
        </p:nvSpPr>
        <p:spPr>
          <a:xfrm>
            <a:off x="1178718" y="132032"/>
            <a:ext cx="9834563" cy="1370012"/>
          </a:xfrm>
        </p:spPr>
        <p:txBody>
          <a:bodyPr>
            <a:normAutofit/>
          </a:bodyPr>
          <a:lstStyle/>
          <a:p>
            <a:pPr algn="ctr"/>
            <a:r>
              <a:rPr kumimoji="0" lang="de-DE" sz="3200" b="1" i="0" u="none" strike="noStrike" kern="1200" cap="none" spc="0" normalizeH="0" baseline="0" noProof="0" dirty="0">
                <a:ln>
                  <a:noFill/>
                </a:ln>
                <a:solidFill>
                  <a:srgbClr val="8F4F58">
                    <a:lumMod val="75000"/>
                  </a:srgbClr>
                </a:solidFill>
                <a:effectLst/>
                <a:uLnTx/>
                <a:uFillTx/>
                <a:latin typeface="Avenir Next LT Pro"/>
                <a:ea typeface="+mj-ea"/>
                <a:cs typeface="+mj-cs"/>
              </a:rPr>
              <a:t>Ausbildungsveranstaltung Sprachliche Mittel A - Schwerpunkt Wortschatz</a:t>
            </a:r>
            <a:endParaRPr lang="de-DE" sz="4000" dirty="0"/>
          </a:p>
        </p:txBody>
      </p:sp>
      <p:sp>
        <p:nvSpPr>
          <p:cNvPr id="3" name="Untertitel 2">
            <a:extLst>
              <a:ext uri="{FF2B5EF4-FFF2-40B4-BE49-F238E27FC236}">
                <a16:creationId xmlns:a16="http://schemas.microsoft.com/office/drawing/2014/main" id="{27EDF014-EF2D-3EA9-7D4E-C6169F235662}"/>
              </a:ext>
            </a:extLst>
          </p:cNvPr>
          <p:cNvSpPr>
            <a:spLocks noGrp="1"/>
          </p:cNvSpPr>
          <p:nvPr>
            <p:ph type="subTitle" idx="4294967295"/>
          </p:nvPr>
        </p:nvSpPr>
        <p:spPr>
          <a:xfrm>
            <a:off x="1995949" y="5084701"/>
            <a:ext cx="8637588" cy="977900"/>
          </a:xfrm>
        </p:spPr>
        <p:txBody>
          <a:bodyPr>
            <a:normAutofit/>
          </a:bodyPr>
          <a:lstStyle/>
          <a:p>
            <a:pPr marL="0" indent="0" algn="ctr">
              <a:buNone/>
            </a:pPr>
            <a:r>
              <a:rPr lang="de-DE" sz="1600" dirty="0"/>
              <a:t>Ausbildung Deutsch als Zweitsprache in der Grundschule</a:t>
            </a:r>
          </a:p>
          <a:p>
            <a:pPr marL="0" indent="0" algn="ctr">
              <a:buNone/>
            </a:pPr>
            <a:r>
              <a:rPr lang="de-DE" sz="1600" dirty="0"/>
              <a:t>Modul 2 - November 2025</a:t>
            </a:r>
          </a:p>
        </p:txBody>
      </p:sp>
      <p:pic>
        <p:nvPicPr>
          <p:cNvPr id="4" name="Grafik 3">
            <a:extLst>
              <a:ext uri="{FF2B5EF4-FFF2-40B4-BE49-F238E27FC236}">
                <a16:creationId xmlns:a16="http://schemas.microsoft.com/office/drawing/2014/main" id="{CDB4E6E6-690D-8ECC-5256-93C81C3C45B9}"/>
              </a:ext>
            </a:extLst>
          </p:cNvPr>
          <p:cNvPicPr>
            <a:picLocks noChangeAspect="1"/>
          </p:cNvPicPr>
          <p:nvPr/>
        </p:nvPicPr>
        <p:blipFill>
          <a:blip r:embed="rId3">
            <a:duotone>
              <a:prstClr val="black"/>
              <a:schemeClr val="tx2">
                <a:tint val="45000"/>
                <a:satMod val="400000"/>
              </a:schemeClr>
            </a:duotone>
          </a:blip>
          <a:stretch>
            <a:fillRect/>
          </a:stretch>
        </p:blipFill>
        <p:spPr>
          <a:xfrm>
            <a:off x="3800324" y="1578411"/>
            <a:ext cx="4763573" cy="3353556"/>
          </a:xfrm>
          <a:prstGeom prst="rect">
            <a:avLst/>
          </a:prstGeom>
        </p:spPr>
      </p:pic>
    </p:spTree>
    <p:extLst>
      <p:ext uri="{BB962C8B-B14F-4D97-AF65-F5344CB8AC3E}">
        <p14:creationId xmlns:p14="http://schemas.microsoft.com/office/powerpoint/2010/main" val="3452530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6EE7E211-35F4-CDCA-D89E-B9E904C6BB66}"/>
              </a:ext>
            </a:extLst>
          </p:cNvPr>
          <p:cNvPicPr>
            <a:picLocks noChangeAspect="1"/>
          </p:cNvPicPr>
          <p:nvPr/>
        </p:nvPicPr>
        <p:blipFill>
          <a:blip r:embed="rId2"/>
          <a:stretch>
            <a:fillRect/>
          </a:stretch>
        </p:blipFill>
        <p:spPr>
          <a:xfrm>
            <a:off x="3637936" y="107393"/>
            <a:ext cx="4376600" cy="6313072"/>
          </a:xfrm>
          <a:prstGeom prst="rect">
            <a:avLst/>
          </a:prstGeom>
        </p:spPr>
      </p:pic>
    </p:spTree>
    <p:extLst>
      <p:ext uri="{BB962C8B-B14F-4D97-AF65-F5344CB8AC3E}">
        <p14:creationId xmlns:p14="http://schemas.microsoft.com/office/powerpoint/2010/main" val="3061831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umsplatzhalter 9">
            <a:extLst>
              <a:ext uri="{FF2B5EF4-FFF2-40B4-BE49-F238E27FC236}">
                <a16:creationId xmlns:a16="http://schemas.microsoft.com/office/drawing/2014/main" id="{D0E4832D-B346-D249-9CF2-5A22835C893A}"/>
              </a:ext>
            </a:extLst>
          </p:cNvPr>
          <p:cNvSpPr txBox="1">
            <a:spLocks noGrp="1"/>
          </p:cNvSpPr>
          <p:nvPr>
            <p:ph type="dt" sz="half" idx="10"/>
          </p:nvPr>
        </p:nvSpPr>
        <p:spPr>
          <a:xfrm>
            <a:off x="1570695" y="6457402"/>
            <a:ext cx="8920324" cy="276999"/>
          </a:xfrm>
          <a:prstGeom prst="rect">
            <a:avLst/>
          </a:prstGeom>
          <a:noFill/>
        </p:spPr>
        <p:txBody>
          <a:bodyPr wrap="square" rtlCol="0">
            <a:spAutoFit/>
          </a:bodyPr>
          <a:lstStyle/>
          <a:p>
            <a:pPr>
              <a:buClr>
                <a:schemeClr val="tx1"/>
              </a:buClr>
            </a:pPr>
            <a:r>
              <a:rPr lang="de-DE" sz="1200" dirty="0" err="1">
                <a:solidFill>
                  <a:schemeClr val="tx1"/>
                </a:solidFill>
                <a:latin typeface="Avenir Next LT Pro" panose="020B0504020202020204" pitchFamily="34" charset="0"/>
                <a:cs typeface="Gisha"/>
              </a:rPr>
              <a:t>Kalkavan</a:t>
            </a:r>
            <a:r>
              <a:rPr lang="de-DE" sz="1200" dirty="0">
                <a:solidFill>
                  <a:schemeClr val="tx1"/>
                </a:solidFill>
                <a:latin typeface="Avenir Next LT Pro" panose="020B0504020202020204" pitchFamily="34" charset="0"/>
                <a:cs typeface="Gisha"/>
              </a:rPr>
              <a:t>-Aydin, Zeynep u.a. (Hrsg.), 2025, </a:t>
            </a:r>
            <a:r>
              <a:rPr lang="de-DE" sz="1200" i="1" dirty="0">
                <a:solidFill>
                  <a:schemeClr val="tx1"/>
                </a:solidFill>
                <a:latin typeface="Avenir Next LT Pro" panose="020B0504020202020204" pitchFamily="34" charset="0"/>
                <a:cs typeface="Gisha"/>
              </a:rPr>
              <a:t>DaZ/DaF-Didaktik. Praxishandbuch für Mehrsprachigkeit, </a:t>
            </a:r>
            <a:r>
              <a:rPr lang="de-DE" sz="1200" dirty="0">
                <a:solidFill>
                  <a:schemeClr val="tx1"/>
                </a:solidFill>
                <a:latin typeface="Avenir Next LT Pro" panose="020B0504020202020204" pitchFamily="34" charset="0"/>
                <a:cs typeface="Gisha"/>
              </a:rPr>
              <a:t>Berlin. Cornelsen, S. 98ff.</a:t>
            </a:r>
          </a:p>
        </p:txBody>
      </p:sp>
      <p:sp>
        <p:nvSpPr>
          <p:cNvPr id="2" name="Titel 1">
            <a:extLst>
              <a:ext uri="{FF2B5EF4-FFF2-40B4-BE49-F238E27FC236}">
                <a16:creationId xmlns:a16="http://schemas.microsoft.com/office/drawing/2014/main" id="{ECF5E80C-CECA-0871-2B40-A59A5F7D08CC}"/>
              </a:ext>
            </a:extLst>
          </p:cNvPr>
          <p:cNvSpPr>
            <a:spLocks noGrp="1"/>
          </p:cNvSpPr>
          <p:nvPr>
            <p:ph type="title" idx="4294967295"/>
          </p:nvPr>
        </p:nvSpPr>
        <p:spPr>
          <a:xfrm>
            <a:off x="841352" y="346868"/>
            <a:ext cx="10136188" cy="1325563"/>
          </a:xfrm>
        </p:spPr>
        <p:txBody>
          <a:bodyPr>
            <a:normAutofit/>
          </a:bodyPr>
          <a:lstStyle/>
          <a:p>
            <a:pPr algn="ctr"/>
            <a:r>
              <a:rPr lang="de-DE" dirty="0">
                <a:latin typeface="+mn-lt"/>
              </a:rPr>
              <a:t>Wortschatz einführen, üben, anwenden - Warum machen wir das im DaZ-Unterricht?</a:t>
            </a:r>
          </a:p>
        </p:txBody>
      </p:sp>
      <p:sp>
        <p:nvSpPr>
          <p:cNvPr id="3" name="Inhaltsplatzhalter 2">
            <a:extLst>
              <a:ext uri="{FF2B5EF4-FFF2-40B4-BE49-F238E27FC236}">
                <a16:creationId xmlns:a16="http://schemas.microsoft.com/office/drawing/2014/main" id="{0559881D-DBBB-19F8-BCE7-EE3C68DD80D0}"/>
              </a:ext>
            </a:extLst>
          </p:cNvPr>
          <p:cNvSpPr>
            <a:spLocks noGrp="1"/>
          </p:cNvSpPr>
          <p:nvPr>
            <p:ph idx="4294967295"/>
          </p:nvPr>
        </p:nvSpPr>
        <p:spPr>
          <a:xfrm>
            <a:off x="664371" y="1421908"/>
            <a:ext cx="10596563" cy="4838700"/>
          </a:xfrm>
        </p:spPr>
        <p:txBody>
          <a:bodyPr>
            <a:normAutofit fontScale="92500" lnSpcReduction="10000"/>
          </a:bodyPr>
          <a:lstStyle/>
          <a:p>
            <a:pPr>
              <a:lnSpc>
                <a:spcPct val="110000"/>
              </a:lnSpc>
            </a:pPr>
            <a:r>
              <a:rPr lang="de-DE" dirty="0"/>
              <a:t>Wenn Wörter in einen Kontext eingebettet sind, werden sie leichter gelernt. Deshalb unterrichten wir Wortschatz </a:t>
            </a:r>
            <a:r>
              <a:rPr lang="de-DE" b="1" dirty="0"/>
              <a:t>integrativ</a:t>
            </a:r>
            <a:r>
              <a:rPr lang="de-DE" dirty="0"/>
              <a:t>, d. h. nicht isoliert, sondern in (Kon-)Texte eingebettet, die gehört, gelesen, gesprochen oder geschrieben werden.</a:t>
            </a:r>
          </a:p>
          <a:p>
            <a:pPr>
              <a:lnSpc>
                <a:spcPct val="110000"/>
              </a:lnSpc>
            </a:pPr>
            <a:r>
              <a:rPr lang="de-DE" dirty="0"/>
              <a:t>Wörter müssen bis zu 50-mal in verschiedenen Kontexten wiederholt werden, damit nicht nur beim Hören und Lesen, sondern auch beim Sprechen und Schreiben zur Verfügung stehen. </a:t>
            </a:r>
          </a:p>
          <a:p>
            <a:pPr marL="0" indent="0">
              <a:lnSpc>
                <a:spcPct val="110000"/>
              </a:lnSpc>
              <a:buNone/>
            </a:pPr>
            <a:r>
              <a:rPr lang="de-DE" dirty="0"/>
              <a:t>              D. h. Wörter gehen manchmal erst nach 50 Wiederholungen in  verschiedenen  </a:t>
            </a:r>
          </a:p>
          <a:p>
            <a:pPr marL="0" indent="0">
              <a:lnSpc>
                <a:spcPct val="110000"/>
              </a:lnSpc>
              <a:spcBef>
                <a:spcPts val="0"/>
              </a:spcBef>
              <a:buNone/>
            </a:pPr>
            <a:r>
              <a:rPr lang="de-DE" dirty="0"/>
              <a:t>              Zusammenhängen vom </a:t>
            </a:r>
            <a:r>
              <a:rPr lang="de-DE" b="1" dirty="0"/>
              <a:t>rezeptiven Wortschatz </a:t>
            </a:r>
            <a:r>
              <a:rPr lang="de-DE" dirty="0"/>
              <a:t>in den </a:t>
            </a:r>
            <a:r>
              <a:rPr lang="de-DE" b="1" dirty="0"/>
              <a:t>produktiven Wortschatz </a:t>
            </a:r>
            <a:r>
              <a:rPr lang="de-DE" dirty="0"/>
              <a:t>über.</a:t>
            </a:r>
          </a:p>
          <a:p>
            <a:pPr>
              <a:lnSpc>
                <a:spcPct val="110000"/>
              </a:lnSpc>
            </a:pPr>
            <a:r>
              <a:rPr lang="de-DE" dirty="0"/>
              <a:t>Je mehr Sinne beim Wortschatzerwerb beteiligt sind, desto leichter wird Wortschatz behalten.</a:t>
            </a:r>
          </a:p>
          <a:p>
            <a:pPr>
              <a:lnSpc>
                <a:spcPct val="110000"/>
              </a:lnSpc>
            </a:pPr>
            <a:r>
              <a:rPr lang="de-DE" dirty="0"/>
              <a:t>Je häufiger Wortschatz wiederholt wird, desto größer die </a:t>
            </a:r>
            <a:r>
              <a:rPr lang="de-DE" dirty="0" err="1"/>
              <a:t>Verstehenstiefe</a:t>
            </a:r>
            <a:r>
              <a:rPr lang="de-DE" dirty="0"/>
              <a:t>. </a:t>
            </a:r>
          </a:p>
          <a:p>
            <a:pPr>
              <a:lnSpc>
                <a:spcPct val="110000"/>
              </a:lnSpc>
            </a:pPr>
            <a:r>
              <a:rPr lang="de-DE" dirty="0"/>
              <a:t>Wörter werden in einem netzartigen Ordnungssystem im Gedächtnis gespeichert, d. h. das Gehirn stellt einen Zusammenhang zwischen den Wörtern her.</a:t>
            </a:r>
          </a:p>
          <a:p>
            <a:pPr>
              <a:lnSpc>
                <a:spcPct val="110000"/>
              </a:lnSpc>
            </a:pPr>
            <a:r>
              <a:rPr lang="de-DE" dirty="0"/>
              <a:t>Vom </a:t>
            </a:r>
            <a:r>
              <a:rPr lang="de-DE" b="1" dirty="0"/>
              <a:t>Basiswortschatz</a:t>
            </a:r>
            <a:r>
              <a:rPr lang="de-DE" dirty="0"/>
              <a:t> (ca. 1000 Wörter) zum </a:t>
            </a:r>
            <a:r>
              <a:rPr lang="de-DE" b="1" dirty="0"/>
              <a:t>Aufbauwortschatz</a:t>
            </a:r>
            <a:r>
              <a:rPr lang="de-DE" dirty="0"/>
              <a:t>: Je mehr Wörter man kennt, desto leichter kann man sich neue Wörter erschließen.</a:t>
            </a:r>
          </a:p>
          <a:p>
            <a:endParaRPr lang="de-DE" dirty="0"/>
          </a:p>
        </p:txBody>
      </p:sp>
      <p:sp>
        <p:nvSpPr>
          <p:cNvPr id="4" name="Pfeil: nach rechts 3">
            <a:extLst>
              <a:ext uri="{FF2B5EF4-FFF2-40B4-BE49-F238E27FC236}">
                <a16:creationId xmlns:a16="http://schemas.microsoft.com/office/drawing/2014/main" id="{9F1D305E-CC52-367A-B2DB-2E67F847D886}"/>
              </a:ext>
            </a:extLst>
          </p:cNvPr>
          <p:cNvSpPr/>
          <p:nvPr/>
        </p:nvSpPr>
        <p:spPr>
          <a:xfrm>
            <a:off x="841352" y="3429000"/>
            <a:ext cx="729343" cy="41225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881071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947D0-5744-2B11-6E1D-E4CF969F1674}"/>
            </a:ext>
          </a:extLst>
        </p:cNvPr>
        <p:cNvGrpSpPr/>
        <p:nvPr/>
      </p:nvGrpSpPr>
      <p:grpSpPr>
        <a:xfrm>
          <a:off x="0" y="0"/>
          <a:ext cx="0" cy="0"/>
          <a:chOff x="0" y="0"/>
          <a:chExt cx="0" cy="0"/>
        </a:xfrm>
      </p:grpSpPr>
      <p:pic>
        <p:nvPicPr>
          <p:cNvPr id="2050" name="Picture 2" descr="Schutznetz per m² (nach Maß) 1,5/10 mm, schwarz">
            <a:extLst>
              <a:ext uri="{FF2B5EF4-FFF2-40B4-BE49-F238E27FC236}">
                <a16:creationId xmlns:a16="http://schemas.microsoft.com/office/drawing/2014/main" id="{0C251B35-8B50-4A20-D288-78221CAE4306}"/>
              </a:ext>
            </a:extLst>
          </p:cNvPr>
          <p:cNvPicPr>
            <a:picLocks noChangeAspect="1" noChangeArrowheads="1"/>
          </p:cNvPicPr>
          <p:nvPr/>
        </p:nvPicPr>
        <p:blipFill>
          <a:blip r:embed="rId3">
            <a:alphaModFix amt="4000"/>
            <a:extLst>
              <a:ext uri="{28A0092B-C50C-407E-A947-70E740481C1C}">
                <a14:useLocalDpi xmlns:a14="http://schemas.microsoft.com/office/drawing/2010/main" val="0"/>
              </a:ext>
            </a:extLst>
          </a:blip>
          <a:srcRect/>
          <a:stretch>
            <a:fillRect/>
          </a:stretch>
        </p:blipFill>
        <p:spPr bwMode="auto">
          <a:xfrm>
            <a:off x="268512" y="80721"/>
            <a:ext cx="11654972" cy="645099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6848579B-A60A-606D-936D-DF987BB81DA3}"/>
              </a:ext>
            </a:extLst>
          </p:cNvPr>
          <p:cNvSpPr>
            <a:spLocks noGrp="1"/>
          </p:cNvSpPr>
          <p:nvPr>
            <p:ph type="title" idx="4294967295"/>
          </p:nvPr>
        </p:nvSpPr>
        <p:spPr>
          <a:xfrm>
            <a:off x="0" y="80963"/>
            <a:ext cx="10515600" cy="1009650"/>
          </a:xfrm>
        </p:spPr>
        <p:txBody>
          <a:bodyPr>
            <a:normAutofit/>
          </a:bodyPr>
          <a:lstStyle/>
          <a:p>
            <a:pPr algn="ctr"/>
            <a:r>
              <a:rPr lang="de-DE" sz="2800" dirty="0">
                <a:latin typeface="+mn-lt"/>
              </a:rPr>
              <a:t>Wortschatz einführen, üben, anwenden – </a:t>
            </a:r>
            <a:br>
              <a:rPr lang="de-DE" sz="2800" dirty="0">
                <a:latin typeface="+mn-lt"/>
              </a:rPr>
            </a:br>
            <a:r>
              <a:rPr lang="de-DE" sz="2800" dirty="0">
                <a:latin typeface="+mn-lt"/>
              </a:rPr>
              <a:t>Warum machen wir das im DaZ-Unterricht?</a:t>
            </a:r>
          </a:p>
        </p:txBody>
      </p:sp>
      <p:sp>
        <p:nvSpPr>
          <p:cNvPr id="3" name="Inhaltsplatzhalter 2">
            <a:extLst>
              <a:ext uri="{FF2B5EF4-FFF2-40B4-BE49-F238E27FC236}">
                <a16:creationId xmlns:a16="http://schemas.microsoft.com/office/drawing/2014/main" id="{DD0731D6-F8D6-47C3-DB8E-3AC3943E4798}"/>
              </a:ext>
            </a:extLst>
          </p:cNvPr>
          <p:cNvSpPr>
            <a:spLocks noGrp="1"/>
          </p:cNvSpPr>
          <p:nvPr>
            <p:ph idx="4294967295"/>
          </p:nvPr>
        </p:nvSpPr>
        <p:spPr>
          <a:xfrm>
            <a:off x="391573" y="1096099"/>
            <a:ext cx="11709400" cy="5230813"/>
          </a:xfrm>
        </p:spPr>
        <p:txBody>
          <a:bodyPr>
            <a:normAutofit fontScale="92500" lnSpcReduction="20000"/>
          </a:bodyPr>
          <a:lstStyle/>
          <a:p>
            <a:pPr marL="0" indent="0">
              <a:buNone/>
            </a:pPr>
            <a:r>
              <a:rPr lang="de-DE" b="1" dirty="0"/>
              <a:t>Die Speicherung von Wörtern in Netzen:</a:t>
            </a:r>
          </a:p>
          <a:p>
            <a:pPr>
              <a:lnSpc>
                <a:spcPct val="120000"/>
              </a:lnSpc>
              <a:spcBef>
                <a:spcPts val="0"/>
              </a:spcBef>
            </a:pPr>
            <a:r>
              <a:rPr lang="de-DE" dirty="0"/>
              <a:t>Begriffsnetze: Das Gehirn verbindet Wörter wegen ihres Inhalts oder ihrer Form miteinander.</a:t>
            </a:r>
          </a:p>
          <a:p>
            <a:pPr lvl="1">
              <a:lnSpc>
                <a:spcPct val="120000"/>
              </a:lnSpc>
              <a:spcBef>
                <a:spcPts val="0"/>
              </a:spcBef>
            </a:pPr>
            <a:r>
              <a:rPr lang="de-DE" dirty="0"/>
              <a:t>Klassifizierung in Ober- und Unterbegriffe: Tier – Haustier – Hund </a:t>
            </a:r>
          </a:p>
          <a:p>
            <a:pPr lvl="1">
              <a:lnSpc>
                <a:spcPct val="120000"/>
              </a:lnSpc>
              <a:spcBef>
                <a:spcPts val="0"/>
              </a:spcBef>
            </a:pPr>
            <a:r>
              <a:rPr lang="de-DE" dirty="0"/>
              <a:t>Synonyme: lieb – nett</a:t>
            </a:r>
          </a:p>
          <a:p>
            <a:pPr lvl="1">
              <a:lnSpc>
                <a:spcPct val="120000"/>
              </a:lnSpc>
              <a:spcBef>
                <a:spcPts val="0"/>
              </a:spcBef>
            </a:pPr>
            <a:r>
              <a:rPr lang="de-DE" dirty="0"/>
              <a:t>Antonyme: heiß – kalt </a:t>
            </a:r>
          </a:p>
          <a:p>
            <a:pPr lvl="1">
              <a:lnSpc>
                <a:spcPct val="120000"/>
              </a:lnSpc>
              <a:spcBef>
                <a:spcPts val="0"/>
              </a:spcBef>
            </a:pPr>
            <a:r>
              <a:rPr lang="de-DE" dirty="0"/>
              <a:t>Klangnetze: trinken – trank – getrunken, singen – sang – gesungen, springen – sprang – gesprungen …</a:t>
            </a:r>
          </a:p>
          <a:p>
            <a:pPr lvl="1">
              <a:lnSpc>
                <a:spcPct val="120000"/>
              </a:lnSpc>
              <a:spcBef>
                <a:spcPts val="0"/>
              </a:spcBef>
            </a:pPr>
            <a:r>
              <a:rPr lang="de-DE" dirty="0"/>
              <a:t>Wortfamilien: schlafen – der Schlaf – ausschlafen – einschlafen – schläfrig – schlaflos …</a:t>
            </a:r>
          </a:p>
          <a:p>
            <a:pPr lvl="1">
              <a:lnSpc>
                <a:spcPct val="120000"/>
              </a:lnSpc>
              <a:spcBef>
                <a:spcPts val="0"/>
              </a:spcBef>
            </a:pPr>
            <a:endParaRPr lang="de-DE" dirty="0"/>
          </a:p>
          <a:p>
            <a:pPr>
              <a:lnSpc>
                <a:spcPct val="120000"/>
              </a:lnSpc>
              <a:spcBef>
                <a:spcPts val="0"/>
              </a:spcBef>
            </a:pPr>
            <a:r>
              <a:rPr lang="de-DE" dirty="0"/>
              <a:t>Assoziative Netze: Das Gehirn verbindet Wörter                 </a:t>
            </a:r>
            <a:r>
              <a:rPr lang="de-DE" dirty="0">
                <a:solidFill>
                  <a:srgbClr val="0070C0"/>
                </a:solidFill>
              </a:rPr>
              <a:t>lange schlafen          Freizeit</a:t>
            </a:r>
            <a:endParaRPr lang="de-DE" dirty="0"/>
          </a:p>
          <a:p>
            <a:pPr marL="0" indent="0">
              <a:lnSpc>
                <a:spcPct val="120000"/>
              </a:lnSpc>
              <a:spcBef>
                <a:spcPts val="0"/>
              </a:spcBef>
              <a:buNone/>
            </a:pPr>
            <a:r>
              <a:rPr lang="de-DE" dirty="0"/>
              <a:t>    aufgrund von Assoziationen miteinander.                           </a:t>
            </a:r>
            <a:r>
              <a:rPr lang="de-DE" dirty="0">
                <a:solidFill>
                  <a:srgbClr val="0070C0"/>
                </a:solidFill>
              </a:rPr>
              <a:t>Sonne</a:t>
            </a:r>
            <a:r>
              <a:rPr lang="de-DE" dirty="0"/>
              <a:t>          </a:t>
            </a:r>
            <a:r>
              <a:rPr lang="de-DE" b="1" dirty="0">
                <a:solidFill>
                  <a:srgbClr val="0070C0"/>
                </a:solidFill>
              </a:rPr>
              <a:t>Urlaub          </a:t>
            </a:r>
            <a:r>
              <a:rPr lang="de-DE" dirty="0">
                <a:solidFill>
                  <a:srgbClr val="0070C0"/>
                </a:solidFill>
              </a:rPr>
              <a:t>Strand</a:t>
            </a:r>
            <a:endParaRPr lang="de-DE" dirty="0"/>
          </a:p>
          <a:p>
            <a:pPr marL="0" indent="0">
              <a:lnSpc>
                <a:spcPct val="120000"/>
              </a:lnSpc>
              <a:spcBef>
                <a:spcPts val="0"/>
              </a:spcBef>
              <a:buNone/>
            </a:pPr>
            <a:r>
              <a:rPr lang="de-DE" dirty="0"/>
              <a:t>                                                                                                                      </a:t>
            </a:r>
            <a:r>
              <a:rPr lang="de-DE" dirty="0">
                <a:solidFill>
                  <a:srgbClr val="0070C0"/>
                </a:solidFill>
              </a:rPr>
              <a:t>Berge        Eis essen</a:t>
            </a:r>
          </a:p>
          <a:p>
            <a:pPr>
              <a:lnSpc>
                <a:spcPct val="120000"/>
              </a:lnSpc>
              <a:spcBef>
                <a:spcPts val="0"/>
              </a:spcBef>
            </a:pPr>
            <a:r>
              <a:rPr lang="de-DE" dirty="0"/>
              <a:t>Affektive Netze: Das Gehirn verbindet Wörter                   </a:t>
            </a:r>
            <a:r>
              <a:rPr lang="de-DE" dirty="0">
                <a:solidFill>
                  <a:srgbClr val="FF0000"/>
                </a:solidFill>
              </a:rPr>
              <a:t> sich erholen         entspannt  </a:t>
            </a:r>
            <a:endParaRPr lang="de-DE" dirty="0"/>
          </a:p>
          <a:p>
            <a:pPr marL="0" indent="0">
              <a:lnSpc>
                <a:spcPct val="120000"/>
              </a:lnSpc>
              <a:spcBef>
                <a:spcPts val="0"/>
              </a:spcBef>
              <a:buNone/>
            </a:pPr>
            <a:r>
              <a:rPr lang="de-DE" dirty="0"/>
              <a:t>   aufgrund von Gefühlen miteinander.                                   </a:t>
            </a:r>
            <a:r>
              <a:rPr lang="de-DE" dirty="0">
                <a:solidFill>
                  <a:srgbClr val="FF0000"/>
                </a:solidFill>
              </a:rPr>
              <a:t>Wärme         </a:t>
            </a:r>
            <a:r>
              <a:rPr lang="de-DE" b="1" dirty="0">
                <a:solidFill>
                  <a:srgbClr val="FF0000"/>
                </a:solidFill>
              </a:rPr>
              <a:t>Urlaub        </a:t>
            </a:r>
            <a:r>
              <a:rPr lang="de-DE" dirty="0">
                <a:solidFill>
                  <a:srgbClr val="FF0000"/>
                </a:solidFill>
              </a:rPr>
              <a:t>Fröhlichkeit</a:t>
            </a:r>
            <a:endParaRPr lang="de-DE" b="1" dirty="0">
              <a:solidFill>
                <a:srgbClr val="FF0000"/>
              </a:solidFill>
            </a:endParaRPr>
          </a:p>
          <a:p>
            <a:pPr marL="0" indent="0">
              <a:lnSpc>
                <a:spcPct val="120000"/>
              </a:lnSpc>
              <a:spcBef>
                <a:spcPts val="0"/>
              </a:spcBef>
              <a:buNone/>
            </a:pPr>
            <a:r>
              <a:rPr lang="de-DE" b="1" dirty="0">
                <a:solidFill>
                  <a:srgbClr val="FF0000"/>
                </a:solidFill>
              </a:rPr>
              <a:t>                                                                                                                        </a:t>
            </a:r>
            <a:r>
              <a:rPr lang="de-DE" dirty="0">
                <a:solidFill>
                  <a:srgbClr val="FF0000"/>
                </a:solidFill>
              </a:rPr>
              <a:t>Sorgen vergessen</a:t>
            </a:r>
          </a:p>
          <a:p>
            <a:pPr marL="0" indent="0">
              <a:lnSpc>
                <a:spcPct val="120000"/>
              </a:lnSpc>
              <a:spcBef>
                <a:spcPts val="0"/>
              </a:spcBef>
              <a:buNone/>
            </a:pPr>
            <a:r>
              <a:rPr lang="de-DE" dirty="0"/>
              <a:t>Je mehr Wörter ein Gehirn kennt und je mehr Verbindungen es zwischen  Wörtern hergestellt hat, desto leichter lernt es neue Wörter dazu. </a:t>
            </a:r>
          </a:p>
          <a:p>
            <a:pPr marL="0" indent="0">
              <a:lnSpc>
                <a:spcPct val="120000"/>
              </a:lnSpc>
              <a:spcBef>
                <a:spcPts val="0"/>
              </a:spcBef>
              <a:buNone/>
            </a:pPr>
            <a:r>
              <a:rPr lang="de-DE" dirty="0"/>
              <a:t>           Um die Vernetzung der Wörter zu unterstützen, üben wir Wörter in möglichst vielen   </a:t>
            </a:r>
          </a:p>
          <a:p>
            <a:pPr marL="0" indent="0">
              <a:lnSpc>
                <a:spcPct val="120000"/>
              </a:lnSpc>
              <a:spcBef>
                <a:spcPts val="0"/>
              </a:spcBef>
              <a:buNone/>
            </a:pPr>
            <a:r>
              <a:rPr lang="de-DE" dirty="0"/>
              <a:t>           Zusammenhängen.</a:t>
            </a:r>
          </a:p>
        </p:txBody>
      </p:sp>
      <p:sp>
        <p:nvSpPr>
          <p:cNvPr id="9" name="Pfeil: nach rechts 8">
            <a:extLst>
              <a:ext uri="{FF2B5EF4-FFF2-40B4-BE49-F238E27FC236}">
                <a16:creationId xmlns:a16="http://schemas.microsoft.com/office/drawing/2014/main" id="{45FEB713-A3F4-6250-8AA2-49BBE183A11A}"/>
              </a:ext>
            </a:extLst>
          </p:cNvPr>
          <p:cNvSpPr/>
          <p:nvPr/>
        </p:nvSpPr>
        <p:spPr>
          <a:xfrm>
            <a:off x="391573" y="5911817"/>
            <a:ext cx="473927" cy="32141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C58B1FB7-6943-5E6A-010E-1B332BE3B7C3}"/>
              </a:ext>
            </a:extLst>
          </p:cNvPr>
          <p:cNvSpPr txBox="1"/>
          <p:nvPr/>
        </p:nvSpPr>
        <p:spPr>
          <a:xfrm>
            <a:off x="204946" y="6531058"/>
            <a:ext cx="11497734" cy="246221"/>
          </a:xfrm>
          <a:prstGeom prst="rect">
            <a:avLst/>
          </a:prstGeom>
          <a:noFill/>
        </p:spPr>
        <p:txBody>
          <a:bodyPr wrap="square" rtlCol="0">
            <a:spAutoFit/>
          </a:bodyPr>
          <a:lstStyle/>
          <a:p>
            <a:r>
              <a:rPr lang="de-DE" sz="1000" dirty="0"/>
              <a:t>Nodari, C.: Grundlagen zur Wortschatzarbeit. In: </a:t>
            </a:r>
            <a:r>
              <a:rPr lang="de-DE" sz="1000" dirty="0">
                <a:hlinkClick r:id="rId4">
                  <a:extLst>
                    <a:ext uri="{A12FA001-AC4F-418D-AE19-62706E023703}">
                      <ahyp:hlinkClr xmlns:ahyp="http://schemas.microsoft.com/office/drawing/2018/hyperlinkcolor" val="tx"/>
                    </a:ext>
                  </a:extLst>
                </a:hlinkClick>
              </a:rPr>
              <a:t>https://netzwerk-sims.ch/wp-content/uploads/2013/08/grundlagen_wortschatzarbeit.pdf</a:t>
            </a:r>
            <a:r>
              <a:rPr lang="de-DE" sz="1000" dirty="0"/>
              <a:t> (entnommen am 04.10.2025) </a:t>
            </a:r>
          </a:p>
        </p:txBody>
      </p:sp>
    </p:spTree>
    <p:extLst>
      <p:ext uri="{BB962C8B-B14F-4D97-AF65-F5344CB8AC3E}">
        <p14:creationId xmlns:p14="http://schemas.microsoft.com/office/powerpoint/2010/main" val="2357432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523ACC-83A0-4212-9EA0-94EE344344B4}"/>
              </a:ext>
            </a:extLst>
          </p:cNvPr>
          <p:cNvSpPr>
            <a:spLocks noGrp="1"/>
          </p:cNvSpPr>
          <p:nvPr>
            <p:ph type="title"/>
          </p:nvPr>
        </p:nvSpPr>
        <p:spPr>
          <a:xfrm>
            <a:off x="1288512" y="380677"/>
            <a:ext cx="9607661" cy="1056319"/>
          </a:xfrm>
        </p:spPr>
        <p:txBody>
          <a:bodyPr>
            <a:noAutofit/>
          </a:bodyPr>
          <a:lstStyle/>
          <a:p>
            <a:pPr algn="ctr"/>
            <a:r>
              <a:rPr lang="de-DE" sz="2800" b="1" dirty="0">
                <a:latin typeface="+mn-lt"/>
              </a:rPr>
              <a:t>Wortschatz einführen, üben, anwenden – </a:t>
            </a:r>
            <a:br>
              <a:rPr lang="de-DE" sz="2800" b="1" dirty="0">
                <a:latin typeface="+mn-lt"/>
              </a:rPr>
            </a:br>
            <a:r>
              <a:rPr lang="de-DE" sz="2800" b="1" dirty="0">
                <a:latin typeface="+mn-lt"/>
              </a:rPr>
              <a:t>Warum machen wir das im DaZ-Unterricht?</a:t>
            </a:r>
            <a:endParaRPr lang="de-DE" sz="2800" dirty="0">
              <a:latin typeface="+mn-lt"/>
            </a:endParaRPr>
          </a:p>
        </p:txBody>
      </p:sp>
      <p:sp>
        <p:nvSpPr>
          <p:cNvPr id="3" name="Textplatzhalter 2">
            <a:extLst>
              <a:ext uri="{FF2B5EF4-FFF2-40B4-BE49-F238E27FC236}">
                <a16:creationId xmlns:a16="http://schemas.microsoft.com/office/drawing/2014/main" id="{ED25F993-44D2-4AE2-18A0-C8C90CD0CE86}"/>
              </a:ext>
            </a:extLst>
          </p:cNvPr>
          <p:cNvSpPr>
            <a:spLocks noGrp="1"/>
          </p:cNvSpPr>
          <p:nvPr>
            <p:ph type="body" idx="1"/>
          </p:nvPr>
        </p:nvSpPr>
        <p:spPr>
          <a:xfrm>
            <a:off x="1447191" y="1902802"/>
            <a:ext cx="4645152" cy="801943"/>
          </a:xfrm>
        </p:spPr>
        <p:txBody>
          <a:bodyPr/>
          <a:lstStyle/>
          <a:p>
            <a:r>
              <a:rPr lang="de-DE" dirty="0" err="1"/>
              <a:t>Verstehenswortschatz</a:t>
            </a:r>
            <a:r>
              <a:rPr lang="de-DE" dirty="0"/>
              <a:t>	</a:t>
            </a:r>
          </a:p>
        </p:txBody>
      </p:sp>
      <p:sp>
        <p:nvSpPr>
          <p:cNvPr id="4" name="Inhaltsplatzhalter 3">
            <a:extLst>
              <a:ext uri="{FF2B5EF4-FFF2-40B4-BE49-F238E27FC236}">
                <a16:creationId xmlns:a16="http://schemas.microsoft.com/office/drawing/2014/main" id="{2BC9BF07-723B-7FD2-17C2-386A6B71968F}"/>
              </a:ext>
            </a:extLst>
          </p:cNvPr>
          <p:cNvSpPr>
            <a:spLocks noGrp="1"/>
          </p:cNvSpPr>
          <p:nvPr>
            <p:ph sz="half" idx="2"/>
          </p:nvPr>
        </p:nvSpPr>
        <p:spPr>
          <a:xfrm>
            <a:off x="1447191" y="2824269"/>
            <a:ext cx="4645152" cy="3271731"/>
          </a:xfrm>
        </p:spPr>
        <p:txBody>
          <a:bodyPr>
            <a:normAutofit fontScale="85000" lnSpcReduction="20000"/>
          </a:bodyPr>
          <a:lstStyle/>
          <a:p>
            <a:pPr>
              <a:lnSpc>
                <a:spcPct val="120000"/>
              </a:lnSpc>
              <a:spcBef>
                <a:spcPts val="600"/>
              </a:spcBef>
            </a:pPr>
            <a:r>
              <a:rPr lang="de-DE" dirty="0">
                <a:solidFill>
                  <a:schemeClr val="tx1">
                    <a:lumMod val="75000"/>
                    <a:lumOff val="25000"/>
                  </a:schemeClr>
                </a:solidFill>
              </a:rPr>
              <a:t>beim Hör- und Leseverstehen benötigt </a:t>
            </a:r>
          </a:p>
          <a:p>
            <a:pPr>
              <a:lnSpc>
                <a:spcPct val="120000"/>
              </a:lnSpc>
              <a:spcBef>
                <a:spcPts val="600"/>
              </a:spcBef>
            </a:pPr>
            <a:r>
              <a:rPr lang="de-DE" dirty="0">
                <a:solidFill>
                  <a:schemeClr val="tx1">
                    <a:lumMod val="75000"/>
                    <a:lumOff val="25000"/>
                  </a:schemeClr>
                </a:solidFill>
              </a:rPr>
              <a:t>wird rezeptiv beherrscht</a:t>
            </a:r>
          </a:p>
          <a:p>
            <a:pPr>
              <a:lnSpc>
                <a:spcPct val="120000"/>
              </a:lnSpc>
              <a:spcBef>
                <a:spcPts val="600"/>
              </a:spcBef>
            </a:pPr>
            <a:r>
              <a:rPr lang="de-DE" dirty="0">
                <a:solidFill>
                  <a:schemeClr val="tx1">
                    <a:lumMod val="75000"/>
                    <a:lumOff val="25000"/>
                  </a:schemeClr>
                </a:solidFill>
              </a:rPr>
              <a:t>größer als der Mitteilungswortschatz</a:t>
            </a:r>
          </a:p>
          <a:p>
            <a:pPr>
              <a:lnSpc>
                <a:spcPct val="120000"/>
              </a:lnSpc>
              <a:spcBef>
                <a:spcPts val="600"/>
              </a:spcBef>
            </a:pPr>
            <a:r>
              <a:rPr lang="de-DE" dirty="0">
                <a:solidFill>
                  <a:schemeClr val="tx1">
                    <a:lumMod val="75000"/>
                    <a:lumOff val="25000"/>
                  </a:schemeClr>
                </a:solidFill>
              </a:rPr>
              <a:t>Wortschatz, den man wiedererkennt</a:t>
            </a:r>
          </a:p>
          <a:p>
            <a:pPr>
              <a:lnSpc>
                <a:spcPct val="120000"/>
              </a:lnSpc>
              <a:spcBef>
                <a:spcPts val="600"/>
              </a:spcBef>
            </a:pPr>
            <a:r>
              <a:rPr lang="de-DE" dirty="0">
                <a:solidFill>
                  <a:schemeClr val="tx1">
                    <a:lumMod val="75000"/>
                    <a:lumOff val="25000"/>
                  </a:schemeClr>
                </a:solidFill>
              </a:rPr>
              <a:t>Grundlage für den korrekten Gebrauch des Vokabulars</a:t>
            </a:r>
          </a:p>
          <a:p>
            <a:pPr>
              <a:lnSpc>
                <a:spcPct val="120000"/>
              </a:lnSpc>
              <a:spcBef>
                <a:spcPts val="600"/>
              </a:spcBef>
            </a:pPr>
            <a:r>
              <a:rPr lang="de-DE" dirty="0">
                <a:solidFill>
                  <a:schemeClr val="tx1">
                    <a:lumMod val="75000"/>
                    <a:lumOff val="25000"/>
                  </a:schemeClr>
                </a:solidFill>
              </a:rPr>
              <a:t>Jedes Wort gelangt zuerst in den rezeptiven Puffer und kann erst nach Erklärung, Definition und Ausdifferenzierung produktiv angewendet werden</a:t>
            </a:r>
            <a:r>
              <a:rPr lang="de-DE" dirty="0"/>
              <a:t>.</a:t>
            </a:r>
          </a:p>
        </p:txBody>
      </p:sp>
      <p:sp>
        <p:nvSpPr>
          <p:cNvPr id="5" name="Textplatzhalter 4">
            <a:extLst>
              <a:ext uri="{FF2B5EF4-FFF2-40B4-BE49-F238E27FC236}">
                <a16:creationId xmlns:a16="http://schemas.microsoft.com/office/drawing/2014/main" id="{02AD110C-4A2E-64F4-1F1A-849AF2DA4A1A}"/>
              </a:ext>
            </a:extLst>
          </p:cNvPr>
          <p:cNvSpPr>
            <a:spLocks noGrp="1"/>
          </p:cNvSpPr>
          <p:nvPr>
            <p:ph type="body" sz="quarter" idx="3"/>
          </p:nvPr>
        </p:nvSpPr>
        <p:spPr>
          <a:xfrm>
            <a:off x="6412362" y="1957344"/>
            <a:ext cx="4645152" cy="802237"/>
          </a:xfrm>
        </p:spPr>
        <p:txBody>
          <a:bodyPr/>
          <a:lstStyle/>
          <a:p>
            <a:r>
              <a:rPr lang="de-DE" dirty="0"/>
              <a:t>Mitteilungswortschatz</a:t>
            </a:r>
          </a:p>
        </p:txBody>
      </p:sp>
      <p:sp>
        <p:nvSpPr>
          <p:cNvPr id="6" name="Inhaltsplatzhalter 5">
            <a:extLst>
              <a:ext uri="{FF2B5EF4-FFF2-40B4-BE49-F238E27FC236}">
                <a16:creationId xmlns:a16="http://schemas.microsoft.com/office/drawing/2014/main" id="{71D1A257-575E-B0D0-09F6-267226A2E1B9}"/>
              </a:ext>
            </a:extLst>
          </p:cNvPr>
          <p:cNvSpPr>
            <a:spLocks noGrp="1"/>
          </p:cNvSpPr>
          <p:nvPr>
            <p:ph sz="quarter" idx="4"/>
          </p:nvPr>
        </p:nvSpPr>
        <p:spPr>
          <a:xfrm>
            <a:off x="6412362" y="2821491"/>
            <a:ext cx="4645152" cy="2991480"/>
          </a:xfrm>
        </p:spPr>
        <p:txBody>
          <a:bodyPr>
            <a:normAutofit fontScale="85000" lnSpcReduction="20000"/>
          </a:bodyPr>
          <a:lstStyle/>
          <a:p>
            <a:r>
              <a:rPr lang="de-DE" dirty="0"/>
              <a:t>eine Voraussetzung für das Sprechen und Schreiben</a:t>
            </a:r>
          </a:p>
          <a:p>
            <a:r>
              <a:rPr lang="de-DE" dirty="0"/>
              <a:t>wird produktiv beherrscht</a:t>
            </a:r>
          </a:p>
          <a:p>
            <a:r>
              <a:rPr lang="de-DE" dirty="0"/>
              <a:t>kleiner als der rezeptive Wortschatz</a:t>
            </a:r>
          </a:p>
          <a:p>
            <a:r>
              <a:rPr lang="de-DE" dirty="0"/>
              <a:t>Alle grammatischen Besonderheiten müssen beherrscht werden.</a:t>
            </a:r>
          </a:p>
        </p:txBody>
      </p:sp>
      <p:sp>
        <p:nvSpPr>
          <p:cNvPr id="8" name="Fußzeilenplatzhalter 7">
            <a:extLst>
              <a:ext uri="{FF2B5EF4-FFF2-40B4-BE49-F238E27FC236}">
                <a16:creationId xmlns:a16="http://schemas.microsoft.com/office/drawing/2014/main" id="{38EF9489-1D21-4067-C253-1A5AEE6420F9}"/>
              </a:ext>
            </a:extLst>
          </p:cNvPr>
          <p:cNvSpPr>
            <a:spLocks noGrp="1"/>
          </p:cNvSpPr>
          <p:nvPr>
            <p:ph type="ftr" sz="quarter" idx="11"/>
          </p:nvPr>
        </p:nvSpPr>
        <p:spPr/>
        <p:txBody>
          <a:bodyPr/>
          <a:lstStyle/>
          <a:p>
            <a:r>
              <a:rPr lang="en-US" dirty="0"/>
              <a:t>
              </a:t>
            </a:r>
          </a:p>
        </p:txBody>
      </p:sp>
      <p:sp>
        <p:nvSpPr>
          <p:cNvPr id="10" name="Datumsplatzhalter 9">
            <a:extLst>
              <a:ext uri="{FF2B5EF4-FFF2-40B4-BE49-F238E27FC236}">
                <a16:creationId xmlns:a16="http://schemas.microsoft.com/office/drawing/2014/main" id="{F7BB7F60-895D-E0BB-D09F-125BDB5D39EE}"/>
              </a:ext>
            </a:extLst>
          </p:cNvPr>
          <p:cNvSpPr txBox="1">
            <a:spLocks noGrp="1"/>
          </p:cNvSpPr>
          <p:nvPr>
            <p:ph type="dt" sz="half" idx="10"/>
          </p:nvPr>
        </p:nvSpPr>
        <p:spPr>
          <a:xfrm>
            <a:off x="425147" y="6390193"/>
            <a:ext cx="10753876" cy="276999"/>
          </a:xfrm>
          <a:prstGeom prst="rect">
            <a:avLst/>
          </a:prstGeom>
          <a:noFill/>
        </p:spPr>
        <p:txBody>
          <a:bodyPr wrap="square" rtlCol="0">
            <a:spAutoFit/>
          </a:bodyPr>
          <a:lstStyle/>
          <a:p>
            <a:r>
              <a:rPr lang="de-DE" sz="1200" dirty="0">
                <a:solidFill>
                  <a:schemeClr val="tx1"/>
                </a:solidFill>
              </a:rPr>
              <a:t>Nodari, C.: Grundlagen zur Wortschatzarbeit. In: </a:t>
            </a:r>
            <a:r>
              <a:rPr lang="de-DE" sz="1200" dirty="0">
                <a:solidFill>
                  <a:schemeClr val="tx1"/>
                </a:solidFill>
                <a:hlinkClick r:id="rId2">
                  <a:extLst>
                    <a:ext uri="{A12FA001-AC4F-418D-AE19-62706E023703}">
                      <ahyp:hlinkClr xmlns:ahyp="http://schemas.microsoft.com/office/drawing/2018/hyperlinkcolor" val="tx"/>
                    </a:ext>
                  </a:extLst>
                </a:hlinkClick>
              </a:rPr>
              <a:t>https://netzwerk-sims.ch/wp-content/uploads/2013/08/grundlagen_wortschatzarbeit.pdf</a:t>
            </a:r>
            <a:r>
              <a:rPr lang="de-DE" sz="1200" dirty="0">
                <a:solidFill>
                  <a:schemeClr val="tx1"/>
                </a:solidFill>
              </a:rPr>
              <a:t> (entnommen am 04.10.2025) </a:t>
            </a:r>
          </a:p>
        </p:txBody>
      </p:sp>
    </p:spTree>
    <p:extLst>
      <p:ext uri="{BB962C8B-B14F-4D97-AF65-F5344CB8AC3E}">
        <p14:creationId xmlns:p14="http://schemas.microsoft.com/office/powerpoint/2010/main" val="2571592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7282C-3E29-580D-18F1-55954FAF93C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1C2A48C-AD36-0B38-27DB-516E7DCAA2FB}"/>
              </a:ext>
            </a:extLst>
          </p:cNvPr>
          <p:cNvSpPr>
            <a:spLocks noGrp="1"/>
          </p:cNvSpPr>
          <p:nvPr>
            <p:ph type="title"/>
          </p:nvPr>
        </p:nvSpPr>
        <p:spPr>
          <a:xfrm>
            <a:off x="1288512" y="380677"/>
            <a:ext cx="9607661" cy="1056319"/>
          </a:xfrm>
        </p:spPr>
        <p:txBody>
          <a:bodyPr>
            <a:normAutofit/>
          </a:bodyPr>
          <a:lstStyle/>
          <a:p>
            <a:pPr algn="ctr"/>
            <a:r>
              <a:rPr lang="de-DE" dirty="0">
                <a:latin typeface="+mn-lt"/>
              </a:rPr>
              <a:t>Wortschatz einführen, üben, anwenden – </a:t>
            </a:r>
            <a:br>
              <a:rPr lang="de-DE" dirty="0">
                <a:latin typeface="+mn-lt"/>
              </a:rPr>
            </a:br>
            <a:r>
              <a:rPr lang="de-DE" dirty="0">
                <a:latin typeface="+mn-lt"/>
              </a:rPr>
              <a:t>Warum machen wir das im DaZ-Unterricht?</a:t>
            </a:r>
          </a:p>
        </p:txBody>
      </p:sp>
      <p:sp>
        <p:nvSpPr>
          <p:cNvPr id="3" name="Textplatzhalter 2">
            <a:extLst>
              <a:ext uri="{FF2B5EF4-FFF2-40B4-BE49-F238E27FC236}">
                <a16:creationId xmlns:a16="http://schemas.microsoft.com/office/drawing/2014/main" id="{C43CC174-0678-0706-2091-1B0DDB0C95AD}"/>
              </a:ext>
            </a:extLst>
          </p:cNvPr>
          <p:cNvSpPr>
            <a:spLocks noGrp="1"/>
          </p:cNvSpPr>
          <p:nvPr>
            <p:ph type="body" idx="1"/>
          </p:nvPr>
        </p:nvSpPr>
        <p:spPr>
          <a:xfrm>
            <a:off x="1447191" y="1791846"/>
            <a:ext cx="4645152" cy="801943"/>
          </a:xfrm>
        </p:spPr>
        <p:txBody>
          <a:bodyPr/>
          <a:lstStyle/>
          <a:p>
            <a:r>
              <a:rPr lang="de-DE" dirty="0">
                <a:solidFill>
                  <a:srgbClr val="0070C0"/>
                </a:solidFill>
              </a:rPr>
              <a:t>Basiswortschatz</a:t>
            </a:r>
            <a:r>
              <a:rPr lang="de-DE" dirty="0"/>
              <a:t>	</a:t>
            </a:r>
          </a:p>
        </p:txBody>
      </p:sp>
      <p:sp>
        <p:nvSpPr>
          <p:cNvPr id="4" name="Inhaltsplatzhalter 3">
            <a:extLst>
              <a:ext uri="{FF2B5EF4-FFF2-40B4-BE49-F238E27FC236}">
                <a16:creationId xmlns:a16="http://schemas.microsoft.com/office/drawing/2014/main" id="{1648B5DD-A26B-0E61-C95C-F61D42895276}"/>
              </a:ext>
            </a:extLst>
          </p:cNvPr>
          <p:cNvSpPr>
            <a:spLocks noGrp="1"/>
          </p:cNvSpPr>
          <p:nvPr>
            <p:ph sz="half" idx="2"/>
          </p:nvPr>
        </p:nvSpPr>
        <p:spPr>
          <a:xfrm>
            <a:off x="1447191" y="2824269"/>
            <a:ext cx="4645152" cy="3141102"/>
          </a:xfrm>
        </p:spPr>
        <p:txBody>
          <a:bodyPr>
            <a:normAutofit fontScale="92500" lnSpcReduction="20000"/>
          </a:bodyPr>
          <a:lstStyle/>
          <a:p>
            <a:pPr>
              <a:lnSpc>
                <a:spcPct val="120000"/>
              </a:lnSpc>
              <a:spcBef>
                <a:spcPts val="600"/>
              </a:spcBef>
            </a:pPr>
            <a:r>
              <a:rPr lang="de-DE" dirty="0">
                <a:solidFill>
                  <a:schemeClr val="tx1">
                    <a:lumMod val="75000"/>
                    <a:lumOff val="25000"/>
                  </a:schemeClr>
                </a:solidFill>
              </a:rPr>
              <a:t>häufig gebraucht</a:t>
            </a:r>
          </a:p>
          <a:p>
            <a:pPr>
              <a:lnSpc>
                <a:spcPct val="120000"/>
              </a:lnSpc>
              <a:spcBef>
                <a:spcPts val="600"/>
              </a:spcBef>
            </a:pPr>
            <a:r>
              <a:rPr lang="de-DE" dirty="0">
                <a:solidFill>
                  <a:schemeClr val="tx1">
                    <a:lumMod val="75000"/>
                    <a:lumOff val="25000"/>
                  </a:schemeClr>
                </a:solidFill>
              </a:rPr>
              <a:t>meist ein- oder zweisilbig</a:t>
            </a:r>
          </a:p>
          <a:p>
            <a:pPr>
              <a:lnSpc>
                <a:spcPct val="120000"/>
              </a:lnSpc>
              <a:spcBef>
                <a:spcPts val="600"/>
              </a:spcBef>
            </a:pPr>
            <a:r>
              <a:rPr lang="de-DE" dirty="0">
                <a:solidFill>
                  <a:schemeClr val="tx1">
                    <a:lumMod val="75000"/>
                    <a:lumOff val="25000"/>
                  </a:schemeClr>
                </a:solidFill>
              </a:rPr>
              <a:t>Man kann andere Wörter aus den Wörtern des Basiswortschatzes ableiten (z.B.: Tag </a:t>
            </a:r>
            <a:r>
              <a:rPr lang="de-DE" dirty="0">
                <a:solidFill>
                  <a:schemeClr val="tx1">
                    <a:lumMod val="75000"/>
                    <a:lumOff val="25000"/>
                  </a:schemeClr>
                </a:solidFill>
                <a:cs typeface="Arial" panose="020B0604020202020204" pitchFamily="34" charset="0"/>
              </a:rPr>
              <a:t>→ täglich, Tagung, tagsüber)</a:t>
            </a:r>
          </a:p>
          <a:p>
            <a:pPr>
              <a:lnSpc>
                <a:spcPct val="120000"/>
              </a:lnSpc>
              <a:spcBef>
                <a:spcPts val="600"/>
              </a:spcBef>
            </a:pPr>
            <a:r>
              <a:rPr lang="de-DE" dirty="0">
                <a:solidFill>
                  <a:schemeClr val="tx1">
                    <a:lumMod val="75000"/>
                    <a:lumOff val="25000"/>
                  </a:schemeClr>
                </a:solidFill>
                <a:cs typeface="Arial" panose="020B0604020202020204" pitchFamily="34" charset="0"/>
              </a:rPr>
              <a:t>stilistisch neutral (z.B.: Pferd – nicht Gaul, Ross)</a:t>
            </a:r>
          </a:p>
          <a:p>
            <a:pPr>
              <a:lnSpc>
                <a:spcPct val="120000"/>
              </a:lnSpc>
              <a:spcBef>
                <a:spcPts val="600"/>
              </a:spcBef>
            </a:pPr>
            <a:r>
              <a:rPr lang="de-DE" dirty="0">
                <a:solidFill>
                  <a:schemeClr val="tx1">
                    <a:lumMod val="75000"/>
                    <a:lumOff val="25000"/>
                  </a:schemeClr>
                </a:solidFill>
                <a:cs typeface="Arial" panose="020B0604020202020204" pitchFamily="34" charset="0"/>
              </a:rPr>
              <a:t>Begriffe, die etwas Konkretes bezeichnen (z.B.: Kleid, Hose, Auto, Schiff)</a:t>
            </a:r>
            <a:endParaRPr lang="de-DE" dirty="0"/>
          </a:p>
        </p:txBody>
      </p:sp>
      <p:sp>
        <p:nvSpPr>
          <p:cNvPr id="5" name="Textplatzhalter 4">
            <a:extLst>
              <a:ext uri="{FF2B5EF4-FFF2-40B4-BE49-F238E27FC236}">
                <a16:creationId xmlns:a16="http://schemas.microsoft.com/office/drawing/2014/main" id="{91739A0B-1692-D166-246F-7A96BB8BACE4}"/>
              </a:ext>
            </a:extLst>
          </p:cNvPr>
          <p:cNvSpPr>
            <a:spLocks noGrp="1"/>
          </p:cNvSpPr>
          <p:nvPr>
            <p:ph type="body" sz="quarter" idx="3"/>
          </p:nvPr>
        </p:nvSpPr>
        <p:spPr>
          <a:xfrm>
            <a:off x="6711719" y="1791552"/>
            <a:ext cx="4645152" cy="802237"/>
          </a:xfrm>
        </p:spPr>
        <p:txBody>
          <a:bodyPr/>
          <a:lstStyle/>
          <a:p>
            <a:r>
              <a:rPr lang="de-DE" dirty="0">
                <a:solidFill>
                  <a:srgbClr val="FF0000"/>
                </a:solidFill>
              </a:rPr>
              <a:t>Aufbauwortschatz</a:t>
            </a:r>
          </a:p>
        </p:txBody>
      </p:sp>
      <p:sp>
        <p:nvSpPr>
          <p:cNvPr id="6" name="Inhaltsplatzhalter 5">
            <a:extLst>
              <a:ext uri="{FF2B5EF4-FFF2-40B4-BE49-F238E27FC236}">
                <a16:creationId xmlns:a16="http://schemas.microsoft.com/office/drawing/2014/main" id="{B8A36837-998A-9A73-C3D2-0C69957A7371}"/>
              </a:ext>
            </a:extLst>
          </p:cNvPr>
          <p:cNvSpPr>
            <a:spLocks noGrp="1"/>
          </p:cNvSpPr>
          <p:nvPr>
            <p:ph sz="quarter" idx="4"/>
          </p:nvPr>
        </p:nvSpPr>
        <p:spPr>
          <a:xfrm>
            <a:off x="6412362" y="2821491"/>
            <a:ext cx="4645152" cy="3141102"/>
          </a:xfrm>
        </p:spPr>
        <p:txBody>
          <a:bodyPr>
            <a:normAutofit fontScale="92500" lnSpcReduction="20000"/>
          </a:bodyPr>
          <a:lstStyle/>
          <a:p>
            <a:pPr marL="514350" lvl="1" indent="-285750">
              <a:buFont typeface="Arial" panose="020B0604020202020204" pitchFamily="34" charset="0"/>
              <a:buChar char="•"/>
            </a:pPr>
            <a:r>
              <a:rPr lang="de-DE" b="0" dirty="0"/>
              <a:t>Zusammensetzungen aus Basiswörtern (z.B.: Tatsache, Sprachspiel)</a:t>
            </a:r>
          </a:p>
          <a:p>
            <a:pPr marL="514350" lvl="1" indent="-285750">
              <a:buFont typeface="Arial" panose="020B0604020202020204" pitchFamily="34" charset="0"/>
              <a:buChar char="•"/>
            </a:pPr>
            <a:r>
              <a:rPr lang="de-DE" b="0" dirty="0"/>
              <a:t>Ableitungen mit Suffixen oder Präfixen mit einer bestimmten Bedeutung (z.B.: wirk</a:t>
            </a:r>
            <a:r>
              <a:rPr lang="de-DE" dirty="0"/>
              <a:t>lich</a:t>
            </a:r>
            <a:r>
              <a:rPr lang="de-DE" b="0" dirty="0"/>
              <a:t>, täg</a:t>
            </a:r>
            <a:r>
              <a:rPr lang="de-DE" dirty="0"/>
              <a:t>lich</a:t>
            </a:r>
            <a:r>
              <a:rPr lang="de-DE" b="0" dirty="0"/>
              <a:t>, </a:t>
            </a:r>
            <a:r>
              <a:rPr lang="de-DE" dirty="0"/>
              <a:t>auf</a:t>
            </a:r>
            <a:r>
              <a:rPr lang="de-DE" b="0" dirty="0"/>
              <a:t>brauchen, </a:t>
            </a:r>
            <a:r>
              <a:rPr lang="de-DE" dirty="0"/>
              <a:t>auf</a:t>
            </a:r>
            <a:r>
              <a:rPr lang="de-DE" b="0" dirty="0"/>
              <a:t>essen)</a:t>
            </a:r>
          </a:p>
          <a:p>
            <a:pPr marL="514350" lvl="1" indent="-285750">
              <a:buFont typeface="Arial" panose="020B0604020202020204" pitchFamily="34" charset="0"/>
              <a:buChar char="•"/>
            </a:pPr>
            <a:r>
              <a:rPr lang="de-DE" b="0" dirty="0"/>
              <a:t>stilistisch markierte Begriffe (z. B.: Ross, Gaul – nicht Pferd)</a:t>
            </a:r>
          </a:p>
          <a:p>
            <a:pPr marL="514350" lvl="1" indent="-285750">
              <a:buFont typeface="Arial" panose="020B0604020202020204" pitchFamily="34" charset="0"/>
              <a:buChar char="•"/>
            </a:pPr>
            <a:r>
              <a:rPr lang="de-DE" b="0" dirty="0"/>
              <a:t>Oberbegriffe (z.B.: Kleidung, Fahrzeug)</a:t>
            </a:r>
          </a:p>
          <a:p>
            <a:pPr marL="514350" lvl="1" indent="-285750">
              <a:buFont typeface="Arial" panose="020B0604020202020204" pitchFamily="34" charset="0"/>
              <a:buChar char="•"/>
            </a:pPr>
            <a:r>
              <a:rPr lang="de-DE" b="0" dirty="0"/>
              <a:t>phraseologische Verbindungen (z. B.: Hab und Gut, übers Ohr hauen)</a:t>
            </a:r>
          </a:p>
          <a:p>
            <a:pPr marL="514350" lvl="1" indent="-285750">
              <a:buFont typeface="Arial" panose="020B0604020202020204" pitchFamily="34" charset="0"/>
              <a:buChar char="•"/>
            </a:pPr>
            <a:endParaRPr lang="de-DE" b="0" dirty="0"/>
          </a:p>
          <a:p>
            <a:pPr marL="514350" lvl="1" indent="-285750">
              <a:buFont typeface="Arial" panose="020B0604020202020204" pitchFamily="34" charset="0"/>
              <a:buChar char="•"/>
            </a:pPr>
            <a:endParaRPr lang="de-DE" b="0" dirty="0"/>
          </a:p>
        </p:txBody>
      </p:sp>
      <p:sp>
        <p:nvSpPr>
          <p:cNvPr id="8" name="Fußzeilenplatzhalter 7">
            <a:extLst>
              <a:ext uri="{FF2B5EF4-FFF2-40B4-BE49-F238E27FC236}">
                <a16:creationId xmlns:a16="http://schemas.microsoft.com/office/drawing/2014/main" id="{929704BE-647A-5350-C054-87129745D102}"/>
              </a:ext>
            </a:extLst>
          </p:cNvPr>
          <p:cNvSpPr>
            <a:spLocks noGrp="1"/>
          </p:cNvSpPr>
          <p:nvPr>
            <p:ph type="ftr" sz="quarter" idx="11"/>
          </p:nvPr>
        </p:nvSpPr>
        <p:spPr/>
        <p:txBody>
          <a:bodyPr/>
          <a:lstStyle/>
          <a:p>
            <a:r>
              <a:rPr lang="en-US" dirty="0"/>
              <a:t>
              </a:t>
            </a:r>
          </a:p>
        </p:txBody>
      </p:sp>
      <p:sp>
        <p:nvSpPr>
          <p:cNvPr id="10" name="Datumsplatzhalter 9">
            <a:extLst>
              <a:ext uri="{FF2B5EF4-FFF2-40B4-BE49-F238E27FC236}">
                <a16:creationId xmlns:a16="http://schemas.microsoft.com/office/drawing/2014/main" id="{06F6C8B0-10F8-1BD9-6526-E1B8759F6720}"/>
              </a:ext>
            </a:extLst>
          </p:cNvPr>
          <p:cNvSpPr txBox="1">
            <a:spLocks noGrp="1"/>
          </p:cNvSpPr>
          <p:nvPr>
            <p:ph type="dt" sz="half" idx="10"/>
          </p:nvPr>
        </p:nvSpPr>
        <p:spPr>
          <a:xfrm>
            <a:off x="795262" y="6328162"/>
            <a:ext cx="10753876" cy="246221"/>
          </a:xfrm>
          <a:prstGeom prst="rect">
            <a:avLst/>
          </a:prstGeom>
          <a:noFill/>
        </p:spPr>
        <p:txBody>
          <a:bodyPr wrap="square" rtlCol="0">
            <a:spAutoFit/>
          </a:bodyPr>
          <a:lstStyle/>
          <a:p>
            <a:pPr>
              <a:buClr>
                <a:schemeClr val="tx1"/>
              </a:buClr>
            </a:pPr>
            <a:r>
              <a:rPr lang="de-DE" sz="1000" dirty="0" err="1">
                <a:solidFill>
                  <a:srgbClr val="323232"/>
                </a:solidFill>
                <a:latin typeface="Avenir Next LT Pro" panose="020B0504020202020204" pitchFamily="34" charset="0"/>
                <a:cs typeface="Gisha"/>
              </a:rPr>
              <a:t>Kalkavan</a:t>
            </a:r>
            <a:r>
              <a:rPr lang="de-DE" sz="1000" dirty="0">
                <a:solidFill>
                  <a:srgbClr val="323232"/>
                </a:solidFill>
                <a:latin typeface="Avenir Next LT Pro" panose="020B0504020202020204" pitchFamily="34" charset="0"/>
                <a:cs typeface="Gisha"/>
              </a:rPr>
              <a:t>-Aydin, Zeynep u.a. (Hrsg.), 2025, </a:t>
            </a:r>
            <a:r>
              <a:rPr lang="de-DE" sz="1000" i="1" dirty="0">
                <a:solidFill>
                  <a:srgbClr val="323232"/>
                </a:solidFill>
                <a:latin typeface="Avenir Next LT Pro" panose="020B0504020202020204" pitchFamily="34" charset="0"/>
                <a:cs typeface="Gisha"/>
              </a:rPr>
              <a:t>DaZ/DaF-Didaktik. Praxishandbuch für Mehrsprachigkeit, </a:t>
            </a:r>
            <a:r>
              <a:rPr lang="de-DE" sz="1000" dirty="0">
                <a:solidFill>
                  <a:srgbClr val="323232"/>
                </a:solidFill>
                <a:latin typeface="Avenir Next LT Pro" panose="020B0504020202020204" pitchFamily="34" charset="0"/>
                <a:cs typeface="Gisha"/>
              </a:rPr>
              <a:t>Berlin. Cornelsen, S. 99f..</a:t>
            </a:r>
          </a:p>
        </p:txBody>
      </p:sp>
    </p:spTree>
    <p:extLst>
      <p:ext uri="{BB962C8B-B14F-4D97-AF65-F5344CB8AC3E}">
        <p14:creationId xmlns:p14="http://schemas.microsoft.com/office/powerpoint/2010/main" val="1831252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05EFCD-E579-DD8D-6B92-1245EB4B4F69}"/>
              </a:ext>
            </a:extLst>
          </p:cNvPr>
          <p:cNvSpPr>
            <a:spLocks noGrp="1"/>
          </p:cNvSpPr>
          <p:nvPr>
            <p:ph type="title"/>
          </p:nvPr>
        </p:nvSpPr>
        <p:spPr>
          <a:xfrm>
            <a:off x="531908" y="502920"/>
            <a:ext cx="10303976" cy="1325563"/>
          </a:xfrm>
        </p:spPr>
        <p:txBody>
          <a:bodyPr>
            <a:normAutofit/>
          </a:bodyPr>
          <a:lstStyle/>
          <a:p>
            <a:pPr algn="ctr"/>
            <a:r>
              <a:rPr lang="de-DE" dirty="0">
                <a:latin typeface="+mn-lt"/>
              </a:rPr>
              <a:t>Wortschatz einführen, üben, anwenden – </a:t>
            </a:r>
            <a:br>
              <a:rPr lang="de-DE" dirty="0">
                <a:latin typeface="+mn-lt"/>
              </a:rPr>
            </a:br>
            <a:r>
              <a:rPr lang="de-DE" dirty="0">
                <a:latin typeface="+mn-lt"/>
              </a:rPr>
              <a:t>Warum machen wir das im DaZ-Unterricht?</a:t>
            </a:r>
          </a:p>
        </p:txBody>
      </p:sp>
      <p:sp>
        <p:nvSpPr>
          <p:cNvPr id="3" name="Inhaltsplatzhalter 2">
            <a:extLst>
              <a:ext uri="{FF2B5EF4-FFF2-40B4-BE49-F238E27FC236}">
                <a16:creationId xmlns:a16="http://schemas.microsoft.com/office/drawing/2014/main" id="{347B5432-EF3C-0298-90D3-C8E761650D5C}"/>
              </a:ext>
            </a:extLst>
          </p:cNvPr>
          <p:cNvSpPr>
            <a:spLocks noGrp="1"/>
          </p:cNvSpPr>
          <p:nvPr>
            <p:ph idx="1"/>
          </p:nvPr>
        </p:nvSpPr>
        <p:spPr/>
        <p:txBody>
          <a:bodyPr>
            <a:normAutofit/>
          </a:bodyPr>
          <a:lstStyle/>
          <a:p>
            <a:pPr marL="0" indent="0">
              <a:buNone/>
            </a:pPr>
            <a:r>
              <a:rPr lang="de-DE" sz="2400" b="1" dirty="0">
                <a:solidFill>
                  <a:srgbClr val="0070C0"/>
                </a:solidFill>
              </a:rPr>
              <a:t>Basiswortschatz</a:t>
            </a:r>
            <a:r>
              <a:rPr lang="de-DE" sz="2400" b="1" dirty="0"/>
              <a:t> oder </a:t>
            </a:r>
            <a:r>
              <a:rPr lang="de-DE" sz="2400" b="1" dirty="0">
                <a:solidFill>
                  <a:srgbClr val="FF0000"/>
                </a:solidFill>
              </a:rPr>
              <a:t>Aufbauwortschatz</a:t>
            </a:r>
            <a:r>
              <a:rPr lang="de-DE" sz="2400" b="1" dirty="0"/>
              <a:t>?</a:t>
            </a:r>
          </a:p>
        </p:txBody>
      </p:sp>
      <p:sp>
        <p:nvSpPr>
          <p:cNvPr id="5" name="Fußzeilenplatzhalter 4">
            <a:extLst>
              <a:ext uri="{FF2B5EF4-FFF2-40B4-BE49-F238E27FC236}">
                <a16:creationId xmlns:a16="http://schemas.microsoft.com/office/drawing/2014/main" id="{F4F6FC44-8AA9-C801-AE29-49901B8E8407}"/>
              </a:ext>
            </a:extLst>
          </p:cNvPr>
          <p:cNvSpPr>
            <a:spLocks noGrp="1"/>
          </p:cNvSpPr>
          <p:nvPr>
            <p:ph type="ftr" sz="quarter" idx="11"/>
          </p:nvPr>
        </p:nvSpPr>
        <p:spPr/>
        <p:txBody>
          <a:bodyPr/>
          <a:lstStyle/>
          <a:p>
            <a:r>
              <a:rPr lang="en-US"/>
              <a:t>
              </a:t>
            </a:r>
            <a:endParaRPr lang="en-US" dirty="0"/>
          </a:p>
        </p:txBody>
      </p:sp>
      <p:pic>
        <p:nvPicPr>
          <p:cNvPr id="7" name="Picture 2" descr="12 Merk-Poster DaZ-Grundwortschatz">
            <a:extLst>
              <a:ext uri="{FF2B5EF4-FFF2-40B4-BE49-F238E27FC236}">
                <a16:creationId xmlns:a16="http://schemas.microsoft.com/office/drawing/2014/main" id="{16FA672A-0558-DC5E-6162-99D812F34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7181" y="2787486"/>
            <a:ext cx="2559824" cy="3619953"/>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F0390AFA-22A8-D703-0F18-27121180C469}"/>
              </a:ext>
            </a:extLst>
          </p:cNvPr>
          <p:cNvSpPr txBox="1"/>
          <p:nvPr/>
        </p:nvSpPr>
        <p:spPr>
          <a:xfrm>
            <a:off x="7564582" y="3241964"/>
            <a:ext cx="1266468" cy="369332"/>
          </a:xfrm>
          <a:prstGeom prst="rect">
            <a:avLst/>
          </a:prstGeom>
          <a:noFill/>
        </p:spPr>
        <p:txBody>
          <a:bodyPr wrap="square" rtlCol="0">
            <a:spAutoFit/>
          </a:bodyPr>
          <a:lstStyle/>
          <a:p>
            <a:r>
              <a:rPr lang="de-DE" dirty="0"/>
              <a:t>die Jacke</a:t>
            </a:r>
          </a:p>
        </p:txBody>
      </p:sp>
      <p:sp>
        <p:nvSpPr>
          <p:cNvPr id="9" name="Textfeld 8">
            <a:extLst>
              <a:ext uri="{FF2B5EF4-FFF2-40B4-BE49-F238E27FC236}">
                <a16:creationId xmlns:a16="http://schemas.microsoft.com/office/drawing/2014/main" id="{377DB77C-B39B-DFB5-7C87-C3C71822D493}"/>
              </a:ext>
            </a:extLst>
          </p:cNvPr>
          <p:cNvSpPr txBox="1"/>
          <p:nvPr/>
        </p:nvSpPr>
        <p:spPr>
          <a:xfrm>
            <a:off x="1560674" y="3646353"/>
            <a:ext cx="1266468" cy="369332"/>
          </a:xfrm>
          <a:prstGeom prst="rect">
            <a:avLst/>
          </a:prstGeom>
          <a:noFill/>
        </p:spPr>
        <p:txBody>
          <a:bodyPr wrap="square" rtlCol="0">
            <a:spAutoFit/>
          </a:bodyPr>
          <a:lstStyle/>
          <a:p>
            <a:r>
              <a:rPr lang="de-DE" dirty="0"/>
              <a:t>die Buxe</a:t>
            </a:r>
          </a:p>
        </p:txBody>
      </p:sp>
      <p:sp>
        <p:nvSpPr>
          <p:cNvPr id="10" name="Textfeld 9">
            <a:extLst>
              <a:ext uri="{FF2B5EF4-FFF2-40B4-BE49-F238E27FC236}">
                <a16:creationId xmlns:a16="http://schemas.microsoft.com/office/drawing/2014/main" id="{1AA61973-E4DA-3643-67DE-4F9B8EEE7349}"/>
              </a:ext>
            </a:extLst>
          </p:cNvPr>
          <p:cNvSpPr txBox="1"/>
          <p:nvPr/>
        </p:nvSpPr>
        <p:spPr>
          <a:xfrm>
            <a:off x="8572704" y="4836867"/>
            <a:ext cx="1495476" cy="369332"/>
          </a:xfrm>
          <a:prstGeom prst="rect">
            <a:avLst/>
          </a:prstGeom>
          <a:noFill/>
        </p:spPr>
        <p:txBody>
          <a:bodyPr wrap="square" rtlCol="0">
            <a:spAutoFit/>
          </a:bodyPr>
          <a:lstStyle/>
          <a:p>
            <a:r>
              <a:rPr lang="de-DE" dirty="0"/>
              <a:t>überwerfen</a:t>
            </a:r>
          </a:p>
        </p:txBody>
      </p:sp>
      <p:sp>
        <p:nvSpPr>
          <p:cNvPr id="11" name="Textfeld 10">
            <a:extLst>
              <a:ext uri="{FF2B5EF4-FFF2-40B4-BE49-F238E27FC236}">
                <a16:creationId xmlns:a16="http://schemas.microsoft.com/office/drawing/2014/main" id="{DB95C37F-D536-98AB-1EA0-37EE15615DCC}"/>
              </a:ext>
            </a:extLst>
          </p:cNvPr>
          <p:cNvSpPr txBox="1"/>
          <p:nvPr/>
        </p:nvSpPr>
        <p:spPr>
          <a:xfrm>
            <a:off x="2431066" y="5416249"/>
            <a:ext cx="1266468" cy="369332"/>
          </a:xfrm>
          <a:prstGeom prst="rect">
            <a:avLst/>
          </a:prstGeom>
          <a:noFill/>
        </p:spPr>
        <p:txBody>
          <a:bodyPr wrap="square" rtlCol="0">
            <a:spAutoFit/>
          </a:bodyPr>
          <a:lstStyle/>
          <a:p>
            <a:r>
              <a:rPr lang="de-DE" dirty="0"/>
              <a:t>tragen</a:t>
            </a:r>
          </a:p>
        </p:txBody>
      </p:sp>
      <p:sp>
        <p:nvSpPr>
          <p:cNvPr id="12" name="Textfeld 11">
            <a:extLst>
              <a:ext uri="{FF2B5EF4-FFF2-40B4-BE49-F238E27FC236}">
                <a16:creationId xmlns:a16="http://schemas.microsoft.com/office/drawing/2014/main" id="{67EEFD98-2567-A6DB-4293-5E12EDFD9A00}"/>
              </a:ext>
            </a:extLst>
          </p:cNvPr>
          <p:cNvSpPr txBox="1"/>
          <p:nvPr/>
        </p:nvSpPr>
        <p:spPr>
          <a:xfrm>
            <a:off x="2861371" y="4371206"/>
            <a:ext cx="1266468" cy="369332"/>
          </a:xfrm>
          <a:prstGeom prst="rect">
            <a:avLst/>
          </a:prstGeom>
          <a:noFill/>
        </p:spPr>
        <p:txBody>
          <a:bodyPr wrap="square" rtlCol="0">
            <a:spAutoFit/>
          </a:bodyPr>
          <a:lstStyle/>
          <a:p>
            <a:r>
              <a:rPr lang="de-DE" dirty="0"/>
              <a:t>der Ärmel</a:t>
            </a:r>
          </a:p>
        </p:txBody>
      </p:sp>
      <p:sp>
        <p:nvSpPr>
          <p:cNvPr id="13" name="Textfeld 12">
            <a:extLst>
              <a:ext uri="{FF2B5EF4-FFF2-40B4-BE49-F238E27FC236}">
                <a16:creationId xmlns:a16="http://schemas.microsoft.com/office/drawing/2014/main" id="{27F67995-848B-CCD6-E3E1-3CF4735496AA}"/>
              </a:ext>
            </a:extLst>
          </p:cNvPr>
          <p:cNvSpPr txBox="1"/>
          <p:nvPr/>
        </p:nvSpPr>
        <p:spPr>
          <a:xfrm>
            <a:off x="7232413" y="5477435"/>
            <a:ext cx="1266468" cy="369332"/>
          </a:xfrm>
          <a:prstGeom prst="rect">
            <a:avLst/>
          </a:prstGeom>
          <a:noFill/>
        </p:spPr>
        <p:txBody>
          <a:bodyPr wrap="square" rtlCol="0">
            <a:spAutoFit/>
          </a:bodyPr>
          <a:lstStyle/>
          <a:p>
            <a:r>
              <a:rPr lang="de-DE" dirty="0"/>
              <a:t>der Parka</a:t>
            </a:r>
          </a:p>
        </p:txBody>
      </p:sp>
      <p:sp>
        <p:nvSpPr>
          <p:cNvPr id="14" name="Textfeld 13">
            <a:extLst>
              <a:ext uri="{FF2B5EF4-FFF2-40B4-BE49-F238E27FC236}">
                <a16:creationId xmlns:a16="http://schemas.microsoft.com/office/drawing/2014/main" id="{28E8AE83-3F2A-2B3D-8340-E2018D078C3F}"/>
              </a:ext>
            </a:extLst>
          </p:cNvPr>
          <p:cNvSpPr txBox="1"/>
          <p:nvPr/>
        </p:nvSpPr>
        <p:spPr>
          <a:xfrm>
            <a:off x="9267061" y="2734897"/>
            <a:ext cx="1266468" cy="369332"/>
          </a:xfrm>
          <a:prstGeom prst="rect">
            <a:avLst/>
          </a:prstGeom>
          <a:noFill/>
        </p:spPr>
        <p:txBody>
          <a:bodyPr wrap="square" rtlCol="0">
            <a:spAutoFit/>
          </a:bodyPr>
          <a:lstStyle/>
          <a:p>
            <a:r>
              <a:rPr lang="de-DE" dirty="0"/>
              <a:t>der Rock</a:t>
            </a:r>
          </a:p>
        </p:txBody>
      </p:sp>
      <p:sp>
        <p:nvSpPr>
          <p:cNvPr id="15" name="Textfeld 14">
            <a:extLst>
              <a:ext uri="{FF2B5EF4-FFF2-40B4-BE49-F238E27FC236}">
                <a16:creationId xmlns:a16="http://schemas.microsoft.com/office/drawing/2014/main" id="{8BDF82DB-E260-1406-51AB-F231CA8CA2F1}"/>
              </a:ext>
            </a:extLst>
          </p:cNvPr>
          <p:cNvSpPr txBox="1"/>
          <p:nvPr/>
        </p:nvSpPr>
        <p:spPr>
          <a:xfrm>
            <a:off x="2623980" y="2919563"/>
            <a:ext cx="1266468" cy="369332"/>
          </a:xfrm>
          <a:prstGeom prst="rect">
            <a:avLst/>
          </a:prstGeom>
          <a:noFill/>
        </p:spPr>
        <p:txBody>
          <a:bodyPr wrap="square" rtlCol="0">
            <a:spAutoFit/>
          </a:bodyPr>
          <a:lstStyle/>
          <a:p>
            <a:r>
              <a:rPr lang="de-DE" dirty="0"/>
              <a:t>gepunktet</a:t>
            </a:r>
          </a:p>
        </p:txBody>
      </p:sp>
      <p:sp>
        <p:nvSpPr>
          <p:cNvPr id="16" name="Textfeld 15">
            <a:extLst>
              <a:ext uri="{FF2B5EF4-FFF2-40B4-BE49-F238E27FC236}">
                <a16:creationId xmlns:a16="http://schemas.microsoft.com/office/drawing/2014/main" id="{77359A12-FFA5-CFC6-E708-6EAE0BF625A4}"/>
              </a:ext>
            </a:extLst>
          </p:cNvPr>
          <p:cNvSpPr txBox="1"/>
          <p:nvPr/>
        </p:nvSpPr>
        <p:spPr>
          <a:xfrm>
            <a:off x="9075542" y="4001874"/>
            <a:ext cx="1457987" cy="369332"/>
          </a:xfrm>
          <a:prstGeom prst="rect">
            <a:avLst/>
          </a:prstGeom>
          <a:noFill/>
        </p:spPr>
        <p:txBody>
          <a:bodyPr wrap="square" rtlCol="0">
            <a:spAutoFit/>
          </a:bodyPr>
          <a:lstStyle/>
          <a:p>
            <a:r>
              <a:rPr lang="de-DE" dirty="0"/>
              <a:t>die Tasche </a:t>
            </a:r>
          </a:p>
        </p:txBody>
      </p:sp>
      <p:sp>
        <p:nvSpPr>
          <p:cNvPr id="17" name="Textfeld 16">
            <a:extLst>
              <a:ext uri="{FF2B5EF4-FFF2-40B4-BE49-F238E27FC236}">
                <a16:creationId xmlns:a16="http://schemas.microsoft.com/office/drawing/2014/main" id="{19181DCB-BE41-2959-E75F-092AF6A2A81F}"/>
              </a:ext>
            </a:extLst>
          </p:cNvPr>
          <p:cNvSpPr txBox="1"/>
          <p:nvPr/>
        </p:nvSpPr>
        <p:spPr>
          <a:xfrm>
            <a:off x="648243" y="4827246"/>
            <a:ext cx="2070507" cy="369332"/>
          </a:xfrm>
          <a:prstGeom prst="rect">
            <a:avLst/>
          </a:prstGeom>
          <a:noFill/>
        </p:spPr>
        <p:txBody>
          <a:bodyPr wrap="square" rtlCol="0">
            <a:spAutoFit/>
          </a:bodyPr>
          <a:lstStyle/>
          <a:p>
            <a:r>
              <a:rPr lang="de-DE" dirty="0"/>
              <a:t>die Hosentasche</a:t>
            </a:r>
          </a:p>
        </p:txBody>
      </p:sp>
      <p:sp>
        <p:nvSpPr>
          <p:cNvPr id="18" name="Textfeld 17">
            <a:extLst>
              <a:ext uri="{FF2B5EF4-FFF2-40B4-BE49-F238E27FC236}">
                <a16:creationId xmlns:a16="http://schemas.microsoft.com/office/drawing/2014/main" id="{1446F219-9F12-6EF8-9823-17646C9E597B}"/>
              </a:ext>
            </a:extLst>
          </p:cNvPr>
          <p:cNvSpPr txBox="1"/>
          <p:nvPr/>
        </p:nvSpPr>
        <p:spPr>
          <a:xfrm>
            <a:off x="7011619" y="4298984"/>
            <a:ext cx="1604277" cy="369332"/>
          </a:xfrm>
          <a:prstGeom prst="rect">
            <a:avLst/>
          </a:prstGeom>
          <a:noFill/>
        </p:spPr>
        <p:txBody>
          <a:bodyPr wrap="square" rtlCol="0">
            <a:spAutoFit/>
          </a:bodyPr>
          <a:lstStyle/>
          <a:p>
            <a:r>
              <a:rPr lang="de-DE" dirty="0"/>
              <a:t>die Kleidung</a:t>
            </a:r>
          </a:p>
        </p:txBody>
      </p:sp>
      <p:sp>
        <p:nvSpPr>
          <p:cNvPr id="19" name="Textfeld 18">
            <a:extLst>
              <a:ext uri="{FF2B5EF4-FFF2-40B4-BE49-F238E27FC236}">
                <a16:creationId xmlns:a16="http://schemas.microsoft.com/office/drawing/2014/main" id="{B0A1EE79-4B0F-18B9-FBAC-75233068D2D6}"/>
              </a:ext>
            </a:extLst>
          </p:cNvPr>
          <p:cNvSpPr txBox="1"/>
          <p:nvPr/>
        </p:nvSpPr>
        <p:spPr>
          <a:xfrm>
            <a:off x="9127700" y="5697244"/>
            <a:ext cx="1266468" cy="369332"/>
          </a:xfrm>
          <a:prstGeom prst="rect">
            <a:avLst/>
          </a:prstGeom>
          <a:noFill/>
        </p:spPr>
        <p:txBody>
          <a:bodyPr wrap="square" rtlCol="0">
            <a:spAutoFit/>
          </a:bodyPr>
          <a:lstStyle/>
          <a:p>
            <a:r>
              <a:rPr lang="de-DE" dirty="0"/>
              <a:t>ausziehen</a:t>
            </a:r>
          </a:p>
        </p:txBody>
      </p:sp>
      <p:sp>
        <p:nvSpPr>
          <p:cNvPr id="20" name="Textfeld 19">
            <a:extLst>
              <a:ext uri="{FF2B5EF4-FFF2-40B4-BE49-F238E27FC236}">
                <a16:creationId xmlns:a16="http://schemas.microsoft.com/office/drawing/2014/main" id="{D0B02B64-66C1-F7BC-FBFC-4740B565F34D}"/>
              </a:ext>
            </a:extLst>
          </p:cNvPr>
          <p:cNvSpPr txBox="1"/>
          <p:nvPr/>
        </p:nvSpPr>
        <p:spPr>
          <a:xfrm>
            <a:off x="1162152" y="6066576"/>
            <a:ext cx="1664989" cy="369332"/>
          </a:xfrm>
          <a:prstGeom prst="rect">
            <a:avLst/>
          </a:prstGeom>
          <a:noFill/>
        </p:spPr>
        <p:txBody>
          <a:bodyPr wrap="square" rtlCol="0">
            <a:spAutoFit/>
          </a:bodyPr>
          <a:lstStyle/>
          <a:p>
            <a:r>
              <a:rPr lang="de-DE" dirty="0"/>
              <a:t>der Absatz</a:t>
            </a:r>
          </a:p>
        </p:txBody>
      </p:sp>
      <p:sp>
        <p:nvSpPr>
          <p:cNvPr id="21" name="Textfeld 20">
            <a:extLst>
              <a:ext uri="{FF2B5EF4-FFF2-40B4-BE49-F238E27FC236}">
                <a16:creationId xmlns:a16="http://schemas.microsoft.com/office/drawing/2014/main" id="{AAC58A84-0477-0678-76B4-80B395F34989}"/>
              </a:ext>
            </a:extLst>
          </p:cNvPr>
          <p:cNvSpPr txBox="1"/>
          <p:nvPr/>
        </p:nvSpPr>
        <p:spPr>
          <a:xfrm>
            <a:off x="444503" y="3120367"/>
            <a:ext cx="1266468" cy="369332"/>
          </a:xfrm>
          <a:prstGeom prst="rect">
            <a:avLst/>
          </a:prstGeom>
          <a:noFill/>
        </p:spPr>
        <p:txBody>
          <a:bodyPr wrap="square" rtlCol="0">
            <a:spAutoFit/>
          </a:bodyPr>
          <a:lstStyle/>
          <a:p>
            <a:r>
              <a:rPr lang="de-DE" dirty="0"/>
              <a:t>anhaben</a:t>
            </a:r>
          </a:p>
        </p:txBody>
      </p:sp>
    </p:spTree>
    <p:extLst>
      <p:ext uri="{BB962C8B-B14F-4D97-AF65-F5344CB8AC3E}">
        <p14:creationId xmlns:p14="http://schemas.microsoft.com/office/powerpoint/2010/main" val="4154522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F4CD9F-39D2-17E5-90D2-0C1249F6A2E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A8175C7-CC91-6E67-673B-F9E3CADF540A}"/>
              </a:ext>
            </a:extLst>
          </p:cNvPr>
          <p:cNvSpPr>
            <a:spLocks noGrp="1"/>
          </p:cNvSpPr>
          <p:nvPr>
            <p:ph type="title"/>
          </p:nvPr>
        </p:nvSpPr>
        <p:spPr>
          <a:xfrm>
            <a:off x="531908" y="502920"/>
            <a:ext cx="10303976" cy="1325563"/>
          </a:xfrm>
        </p:spPr>
        <p:txBody>
          <a:bodyPr>
            <a:normAutofit/>
          </a:bodyPr>
          <a:lstStyle/>
          <a:p>
            <a:pPr algn="ctr"/>
            <a:r>
              <a:rPr lang="de-DE" dirty="0">
                <a:latin typeface="+mn-lt"/>
              </a:rPr>
              <a:t>Wortschatz einführen, üben, anwenden – </a:t>
            </a:r>
            <a:br>
              <a:rPr lang="de-DE" dirty="0">
                <a:latin typeface="+mn-lt"/>
              </a:rPr>
            </a:br>
            <a:r>
              <a:rPr lang="de-DE" dirty="0">
                <a:latin typeface="+mn-lt"/>
              </a:rPr>
              <a:t>Warum machen wir das im DaZ-Unterricht?</a:t>
            </a:r>
          </a:p>
        </p:txBody>
      </p:sp>
      <p:sp>
        <p:nvSpPr>
          <p:cNvPr id="3" name="Inhaltsplatzhalter 2">
            <a:extLst>
              <a:ext uri="{FF2B5EF4-FFF2-40B4-BE49-F238E27FC236}">
                <a16:creationId xmlns:a16="http://schemas.microsoft.com/office/drawing/2014/main" id="{EDFC3DAF-73BC-3EBB-D7FF-92C093FA2E03}"/>
              </a:ext>
            </a:extLst>
          </p:cNvPr>
          <p:cNvSpPr>
            <a:spLocks noGrp="1"/>
          </p:cNvSpPr>
          <p:nvPr>
            <p:ph idx="1"/>
          </p:nvPr>
        </p:nvSpPr>
        <p:spPr/>
        <p:txBody>
          <a:bodyPr>
            <a:normAutofit/>
          </a:bodyPr>
          <a:lstStyle/>
          <a:p>
            <a:pPr marL="0" indent="0">
              <a:buNone/>
            </a:pPr>
            <a:r>
              <a:rPr lang="de-DE" sz="2400" b="1" dirty="0">
                <a:solidFill>
                  <a:srgbClr val="0070C0"/>
                </a:solidFill>
              </a:rPr>
              <a:t>Basiswortschatz</a:t>
            </a:r>
            <a:r>
              <a:rPr lang="de-DE" sz="2400" b="1" dirty="0"/>
              <a:t> oder </a:t>
            </a:r>
            <a:r>
              <a:rPr lang="de-DE" sz="2400" b="1" dirty="0">
                <a:solidFill>
                  <a:srgbClr val="FF0000"/>
                </a:solidFill>
              </a:rPr>
              <a:t>Aufbauwortschatz</a:t>
            </a:r>
            <a:r>
              <a:rPr lang="de-DE" sz="2400" b="1" dirty="0"/>
              <a:t>?</a:t>
            </a:r>
          </a:p>
        </p:txBody>
      </p:sp>
      <p:sp>
        <p:nvSpPr>
          <p:cNvPr id="5" name="Fußzeilenplatzhalter 4">
            <a:extLst>
              <a:ext uri="{FF2B5EF4-FFF2-40B4-BE49-F238E27FC236}">
                <a16:creationId xmlns:a16="http://schemas.microsoft.com/office/drawing/2014/main" id="{74B0B29B-5FEB-15C3-3C86-FD7EA4E5653E}"/>
              </a:ext>
            </a:extLst>
          </p:cNvPr>
          <p:cNvSpPr>
            <a:spLocks noGrp="1"/>
          </p:cNvSpPr>
          <p:nvPr>
            <p:ph type="ftr" sz="quarter" idx="11"/>
          </p:nvPr>
        </p:nvSpPr>
        <p:spPr/>
        <p:txBody>
          <a:bodyPr/>
          <a:lstStyle/>
          <a:p>
            <a:r>
              <a:rPr lang="en-US"/>
              <a:t>
              </a:t>
            </a:r>
            <a:endParaRPr lang="en-US" dirty="0"/>
          </a:p>
        </p:txBody>
      </p:sp>
      <p:pic>
        <p:nvPicPr>
          <p:cNvPr id="7" name="Picture 2" descr="12 Merk-Poster DaZ-Grundwortschatz">
            <a:extLst>
              <a:ext uri="{FF2B5EF4-FFF2-40B4-BE49-F238E27FC236}">
                <a16:creationId xmlns:a16="http://schemas.microsoft.com/office/drawing/2014/main" id="{9B071B48-A10C-C633-794A-4A6A417894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769" y="2787486"/>
            <a:ext cx="2252235" cy="3184979"/>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a:extLst>
              <a:ext uri="{FF2B5EF4-FFF2-40B4-BE49-F238E27FC236}">
                <a16:creationId xmlns:a16="http://schemas.microsoft.com/office/drawing/2014/main" id="{390900E2-F7FA-AC99-ACED-97434A441C87}"/>
              </a:ext>
            </a:extLst>
          </p:cNvPr>
          <p:cNvSpPr txBox="1"/>
          <p:nvPr/>
        </p:nvSpPr>
        <p:spPr>
          <a:xfrm>
            <a:off x="7564582" y="3241964"/>
            <a:ext cx="1266468" cy="369332"/>
          </a:xfrm>
          <a:prstGeom prst="rect">
            <a:avLst/>
          </a:prstGeom>
          <a:noFill/>
        </p:spPr>
        <p:txBody>
          <a:bodyPr wrap="square" rtlCol="0">
            <a:spAutoFit/>
          </a:bodyPr>
          <a:lstStyle/>
          <a:p>
            <a:r>
              <a:rPr lang="de-DE" dirty="0">
                <a:solidFill>
                  <a:srgbClr val="0070C0"/>
                </a:solidFill>
              </a:rPr>
              <a:t>die Jacke</a:t>
            </a:r>
          </a:p>
        </p:txBody>
      </p:sp>
      <p:sp>
        <p:nvSpPr>
          <p:cNvPr id="9" name="Textfeld 8">
            <a:extLst>
              <a:ext uri="{FF2B5EF4-FFF2-40B4-BE49-F238E27FC236}">
                <a16:creationId xmlns:a16="http://schemas.microsoft.com/office/drawing/2014/main" id="{9AF90510-C737-ED6E-F335-CE0830C4D52C}"/>
              </a:ext>
            </a:extLst>
          </p:cNvPr>
          <p:cNvSpPr txBox="1"/>
          <p:nvPr/>
        </p:nvSpPr>
        <p:spPr>
          <a:xfrm>
            <a:off x="1560674" y="3646353"/>
            <a:ext cx="1266468" cy="369332"/>
          </a:xfrm>
          <a:prstGeom prst="rect">
            <a:avLst/>
          </a:prstGeom>
          <a:noFill/>
        </p:spPr>
        <p:txBody>
          <a:bodyPr wrap="square" rtlCol="0">
            <a:spAutoFit/>
          </a:bodyPr>
          <a:lstStyle/>
          <a:p>
            <a:r>
              <a:rPr lang="de-DE" dirty="0">
                <a:solidFill>
                  <a:srgbClr val="FF0000"/>
                </a:solidFill>
              </a:rPr>
              <a:t>die Buxe</a:t>
            </a:r>
          </a:p>
        </p:txBody>
      </p:sp>
      <p:sp>
        <p:nvSpPr>
          <p:cNvPr id="10" name="Textfeld 9">
            <a:extLst>
              <a:ext uri="{FF2B5EF4-FFF2-40B4-BE49-F238E27FC236}">
                <a16:creationId xmlns:a16="http://schemas.microsoft.com/office/drawing/2014/main" id="{C9C7D801-C92A-360C-7184-6778982FAC1D}"/>
              </a:ext>
            </a:extLst>
          </p:cNvPr>
          <p:cNvSpPr txBox="1"/>
          <p:nvPr/>
        </p:nvSpPr>
        <p:spPr>
          <a:xfrm>
            <a:off x="8572704" y="4836867"/>
            <a:ext cx="1495476" cy="369332"/>
          </a:xfrm>
          <a:prstGeom prst="rect">
            <a:avLst/>
          </a:prstGeom>
          <a:noFill/>
        </p:spPr>
        <p:txBody>
          <a:bodyPr wrap="square" rtlCol="0">
            <a:spAutoFit/>
          </a:bodyPr>
          <a:lstStyle/>
          <a:p>
            <a:r>
              <a:rPr lang="de-DE" dirty="0">
                <a:solidFill>
                  <a:srgbClr val="FF0000"/>
                </a:solidFill>
              </a:rPr>
              <a:t>überwerfen</a:t>
            </a:r>
          </a:p>
        </p:txBody>
      </p:sp>
      <p:sp>
        <p:nvSpPr>
          <p:cNvPr id="11" name="Textfeld 10">
            <a:extLst>
              <a:ext uri="{FF2B5EF4-FFF2-40B4-BE49-F238E27FC236}">
                <a16:creationId xmlns:a16="http://schemas.microsoft.com/office/drawing/2014/main" id="{8BDB6353-3D6C-FC75-871B-B78FE347FCB6}"/>
              </a:ext>
            </a:extLst>
          </p:cNvPr>
          <p:cNvSpPr txBox="1"/>
          <p:nvPr/>
        </p:nvSpPr>
        <p:spPr>
          <a:xfrm>
            <a:off x="2431066" y="5416249"/>
            <a:ext cx="1266468" cy="369332"/>
          </a:xfrm>
          <a:prstGeom prst="rect">
            <a:avLst/>
          </a:prstGeom>
          <a:noFill/>
        </p:spPr>
        <p:txBody>
          <a:bodyPr wrap="square" rtlCol="0">
            <a:spAutoFit/>
          </a:bodyPr>
          <a:lstStyle/>
          <a:p>
            <a:r>
              <a:rPr lang="de-DE" dirty="0">
                <a:solidFill>
                  <a:srgbClr val="0070C0"/>
                </a:solidFill>
              </a:rPr>
              <a:t>tragen</a:t>
            </a:r>
          </a:p>
        </p:txBody>
      </p:sp>
      <p:sp>
        <p:nvSpPr>
          <p:cNvPr id="12" name="Textfeld 11">
            <a:extLst>
              <a:ext uri="{FF2B5EF4-FFF2-40B4-BE49-F238E27FC236}">
                <a16:creationId xmlns:a16="http://schemas.microsoft.com/office/drawing/2014/main" id="{C33DF9E8-4F35-CFC8-8301-123613BF6513}"/>
              </a:ext>
            </a:extLst>
          </p:cNvPr>
          <p:cNvSpPr txBox="1"/>
          <p:nvPr/>
        </p:nvSpPr>
        <p:spPr>
          <a:xfrm>
            <a:off x="2861371" y="4371206"/>
            <a:ext cx="1266468" cy="369332"/>
          </a:xfrm>
          <a:prstGeom prst="rect">
            <a:avLst/>
          </a:prstGeom>
          <a:noFill/>
        </p:spPr>
        <p:txBody>
          <a:bodyPr wrap="square" rtlCol="0">
            <a:spAutoFit/>
          </a:bodyPr>
          <a:lstStyle/>
          <a:p>
            <a:r>
              <a:rPr lang="de-DE" dirty="0">
                <a:solidFill>
                  <a:srgbClr val="FF0000"/>
                </a:solidFill>
              </a:rPr>
              <a:t>der Ärmel</a:t>
            </a:r>
          </a:p>
        </p:txBody>
      </p:sp>
      <p:sp>
        <p:nvSpPr>
          <p:cNvPr id="13" name="Textfeld 12">
            <a:extLst>
              <a:ext uri="{FF2B5EF4-FFF2-40B4-BE49-F238E27FC236}">
                <a16:creationId xmlns:a16="http://schemas.microsoft.com/office/drawing/2014/main" id="{14F6F56B-03B6-D245-50D6-0BB38884219E}"/>
              </a:ext>
            </a:extLst>
          </p:cNvPr>
          <p:cNvSpPr txBox="1"/>
          <p:nvPr/>
        </p:nvSpPr>
        <p:spPr>
          <a:xfrm>
            <a:off x="7232413" y="5477435"/>
            <a:ext cx="1266468" cy="369332"/>
          </a:xfrm>
          <a:prstGeom prst="rect">
            <a:avLst/>
          </a:prstGeom>
          <a:noFill/>
        </p:spPr>
        <p:txBody>
          <a:bodyPr wrap="square" rtlCol="0">
            <a:spAutoFit/>
          </a:bodyPr>
          <a:lstStyle/>
          <a:p>
            <a:r>
              <a:rPr lang="de-DE" dirty="0">
                <a:solidFill>
                  <a:srgbClr val="FF0000"/>
                </a:solidFill>
              </a:rPr>
              <a:t>der Parka</a:t>
            </a:r>
          </a:p>
        </p:txBody>
      </p:sp>
      <p:sp>
        <p:nvSpPr>
          <p:cNvPr id="14" name="Textfeld 13">
            <a:extLst>
              <a:ext uri="{FF2B5EF4-FFF2-40B4-BE49-F238E27FC236}">
                <a16:creationId xmlns:a16="http://schemas.microsoft.com/office/drawing/2014/main" id="{46EF98EE-618E-0EC4-A8CC-31F035793A03}"/>
              </a:ext>
            </a:extLst>
          </p:cNvPr>
          <p:cNvSpPr txBox="1"/>
          <p:nvPr/>
        </p:nvSpPr>
        <p:spPr>
          <a:xfrm>
            <a:off x="9267061" y="2734897"/>
            <a:ext cx="1266468" cy="369332"/>
          </a:xfrm>
          <a:prstGeom prst="rect">
            <a:avLst/>
          </a:prstGeom>
          <a:noFill/>
        </p:spPr>
        <p:txBody>
          <a:bodyPr wrap="square" rtlCol="0">
            <a:spAutoFit/>
          </a:bodyPr>
          <a:lstStyle/>
          <a:p>
            <a:r>
              <a:rPr lang="de-DE" dirty="0">
                <a:solidFill>
                  <a:srgbClr val="0070C0"/>
                </a:solidFill>
              </a:rPr>
              <a:t>der Rock</a:t>
            </a:r>
          </a:p>
        </p:txBody>
      </p:sp>
      <p:sp>
        <p:nvSpPr>
          <p:cNvPr id="15" name="Textfeld 14">
            <a:extLst>
              <a:ext uri="{FF2B5EF4-FFF2-40B4-BE49-F238E27FC236}">
                <a16:creationId xmlns:a16="http://schemas.microsoft.com/office/drawing/2014/main" id="{5ECC6CF0-76C5-B3AD-A303-DB2B207C61D1}"/>
              </a:ext>
            </a:extLst>
          </p:cNvPr>
          <p:cNvSpPr txBox="1"/>
          <p:nvPr/>
        </p:nvSpPr>
        <p:spPr>
          <a:xfrm>
            <a:off x="2623980" y="2919563"/>
            <a:ext cx="1266468" cy="369332"/>
          </a:xfrm>
          <a:prstGeom prst="rect">
            <a:avLst/>
          </a:prstGeom>
          <a:noFill/>
        </p:spPr>
        <p:txBody>
          <a:bodyPr wrap="square" rtlCol="0">
            <a:spAutoFit/>
          </a:bodyPr>
          <a:lstStyle/>
          <a:p>
            <a:r>
              <a:rPr lang="de-DE" dirty="0">
                <a:solidFill>
                  <a:srgbClr val="FF0000"/>
                </a:solidFill>
              </a:rPr>
              <a:t>gepunktet</a:t>
            </a:r>
          </a:p>
        </p:txBody>
      </p:sp>
      <p:sp>
        <p:nvSpPr>
          <p:cNvPr id="16" name="Textfeld 15">
            <a:extLst>
              <a:ext uri="{FF2B5EF4-FFF2-40B4-BE49-F238E27FC236}">
                <a16:creationId xmlns:a16="http://schemas.microsoft.com/office/drawing/2014/main" id="{05D01652-D11D-5F26-7387-C5EDDC70D4E1}"/>
              </a:ext>
            </a:extLst>
          </p:cNvPr>
          <p:cNvSpPr txBox="1"/>
          <p:nvPr/>
        </p:nvSpPr>
        <p:spPr>
          <a:xfrm>
            <a:off x="9075542" y="4001874"/>
            <a:ext cx="1457987" cy="369332"/>
          </a:xfrm>
          <a:prstGeom prst="rect">
            <a:avLst/>
          </a:prstGeom>
          <a:noFill/>
        </p:spPr>
        <p:txBody>
          <a:bodyPr wrap="square" rtlCol="0">
            <a:spAutoFit/>
          </a:bodyPr>
          <a:lstStyle/>
          <a:p>
            <a:r>
              <a:rPr lang="de-DE" dirty="0">
                <a:solidFill>
                  <a:srgbClr val="0070C0"/>
                </a:solidFill>
              </a:rPr>
              <a:t>die Tasche </a:t>
            </a:r>
          </a:p>
        </p:txBody>
      </p:sp>
      <p:sp>
        <p:nvSpPr>
          <p:cNvPr id="17" name="Textfeld 16">
            <a:extLst>
              <a:ext uri="{FF2B5EF4-FFF2-40B4-BE49-F238E27FC236}">
                <a16:creationId xmlns:a16="http://schemas.microsoft.com/office/drawing/2014/main" id="{1BCF71EE-6A04-CC2B-A5E1-AACAEE3D9F60}"/>
              </a:ext>
            </a:extLst>
          </p:cNvPr>
          <p:cNvSpPr txBox="1"/>
          <p:nvPr/>
        </p:nvSpPr>
        <p:spPr>
          <a:xfrm>
            <a:off x="648243" y="4827246"/>
            <a:ext cx="2070507" cy="369332"/>
          </a:xfrm>
          <a:prstGeom prst="rect">
            <a:avLst/>
          </a:prstGeom>
          <a:noFill/>
        </p:spPr>
        <p:txBody>
          <a:bodyPr wrap="square" rtlCol="0">
            <a:spAutoFit/>
          </a:bodyPr>
          <a:lstStyle/>
          <a:p>
            <a:r>
              <a:rPr lang="de-DE" dirty="0">
                <a:solidFill>
                  <a:srgbClr val="FF0000"/>
                </a:solidFill>
              </a:rPr>
              <a:t>die Hosentasche</a:t>
            </a:r>
          </a:p>
        </p:txBody>
      </p:sp>
      <p:sp>
        <p:nvSpPr>
          <p:cNvPr id="18" name="Textfeld 17">
            <a:extLst>
              <a:ext uri="{FF2B5EF4-FFF2-40B4-BE49-F238E27FC236}">
                <a16:creationId xmlns:a16="http://schemas.microsoft.com/office/drawing/2014/main" id="{CFFAD910-91B8-79B5-EB09-2187313101BD}"/>
              </a:ext>
            </a:extLst>
          </p:cNvPr>
          <p:cNvSpPr txBox="1"/>
          <p:nvPr/>
        </p:nvSpPr>
        <p:spPr>
          <a:xfrm>
            <a:off x="7011619" y="4298984"/>
            <a:ext cx="1604277" cy="369332"/>
          </a:xfrm>
          <a:prstGeom prst="rect">
            <a:avLst/>
          </a:prstGeom>
          <a:noFill/>
        </p:spPr>
        <p:txBody>
          <a:bodyPr wrap="square" rtlCol="0">
            <a:spAutoFit/>
          </a:bodyPr>
          <a:lstStyle/>
          <a:p>
            <a:r>
              <a:rPr lang="de-DE" dirty="0">
                <a:solidFill>
                  <a:srgbClr val="FF0000"/>
                </a:solidFill>
              </a:rPr>
              <a:t>die Kleidung</a:t>
            </a:r>
          </a:p>
        </p:txBody>
      </p:sp>
      <p:sp>
        <p:nvSpPr>
          <p:cNvPr id="19" name="Textfeld 18">
            <a:extLst>
              <a:ext uri="{FF2B5EF4-FFF2-40B4-BE49-F238E27FC236}">
                <a16:creationId xmlns:a16="http://schemas.microsoft.com/office/drawing/2014/main" id="{2C22C33B-9427-4FE4-8234-3964125A8F77}"/>
              </a:ext>
            </a:extLst>
          </p:cNvPr>
          <p:cNvSpPr txBox="1"/>
          <p:nvPr/>
        </p:nvSpPr>
        <p:spPr>
          <a:xfrm>
            <a:off x="9127700" y="5697244"/>
            <a:ext cx="1266468" cy="369332"/>
          </a:xfrm>
          <a:prstGeom prst="rect">
            <a:avLst/>
          </a:prstGeom>
          <a:noFill/>
        </p:spPr>
        <p:txBody>
          <a:bodyPr wrap="square" rtlCol="0">
            <a:spAutoFit/>
          </a:bodyPr>
          <a:lstStyle/>
          <a:p>
            <a:r>
              <a:rPr lang="de-DE" dirty="0">
                <a:solidFill>
                  <a:srgbClr val="FF0000"/>
                </a:solidFill>
              </a:rPr>
              <a:t>ausziehen</a:t>
            </a:r>
          </a:p>
        </p:txBody>
      </p:sp>
      <p:sp>
        <p:nvSpPr>
          <p:cNvPr id="20" name="Textfeld 19">
            <a:extLst>
              <a:ext uri="{FF2B5EF4-FFF2-40B4-BE49-F238E27FC236}">
                <a16:creationId xmlns:a16="http://schemas.microsoft.com/office/drawing/2014/main" id="{21B53E20-2088-8F6E-0E84-CFD487F8262B}"/>
              </a:ext>
            </a:extLst>
          </p:cNvPr>
          <p:cNvSpPr txBox="1"/>
          <p:nvPr/>
        </p:nvSpPr>
        <p:spPr>
          <a:xfrm>
            <a:off x="661043" y="5652943"/>
            <a:ext cx="1664989" cy="369332"/>
          </a:xfrm>
          <a:prstGeom prst="rect">
            <a:avLst/>
          </a:prstGeom>
          <a:noFill/>
        </p:spPr>
        <p:txBody>
          <a:bodyPr wrap="square" rtlCol="0">
            <a:spAutoFit/>
          </a:bodyPr>
          <a:lstStyle/>
          <a:p>
            <a:r>
              <a:rPr lang="de-DE" dirty="0">
                <a:solidFill>
                  <a:srgbClr val="FF0000"/>
                </a:solidFill>
              </a:rPr>
              <a:t>der Absatz</a:t>
            </a:r>
          </a:p>
        </p:txBody>
      </p:sp>
      <p:sp>
        <p:nvSpPr>
          <p:cNvPr id="21" name="Textfeld 20">
            <a:extLst>
              <a:ext uri="{FF2B5EF4-FFF2-40B4-BE49-F238E27FC236}">
                <a16:creationId xmlns:a16="http://schemas.microsoft.com/office/drawing/2014/main" id="{F5257DA8-ECF7-3DEC-1E5F-1DFAEAFAE833}"/>
              </a:ext>
            </a:extLst>
          </p:cNvPr>
          <p:cNvSpPr txBox="1"/>
          <p:nvPr/>
        </p:nvSpPr>
        <p:spPr>
          <a:xfrm>
            <a:off x="444503" y="3120367"/>
            <a:ext cx="1266468" cy="369332"/>
          </a:xfrm>
          <a:prstGeom prst="rect">
            <a:avLst/>
          </a:prstGeom>
          <a:noFill/>
        </p:spPr>
        <p:txBody>
          <a:bodyPr wrap="square" rtlCol="0">
            <a:spAutoFit/>
          </a:bodyPr>
          <a:lstStyle/>
          <a:p>
            <a:r>
              <a:rPr lang="de-DE" dirty="0">
                <a:solidFill>
                  <a:srgbClr val="FF0000"/>
                </a:solidFill>
              </a:rPr>
              <a:t>anhaben</a:t>
            </a:r>
          </a:p>
        </p:txBody>
      </p:sp>
    </p:spTree>
    <p:extLst>
      <p:ext uri="{BB962C8B-B14F-4D97-AF65-F5344CB8AC3E}">
        <p14:creationId xmlns:p14="http://schemas.microsoft.com/office/powerpoint/2010/main" val="3437735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45C824E-FA69-5105-15E5-E150CB822525}"/>
              </a:ext>
            </a:extLst>
          </p:cNvPr>
          <p:cNvPicPr>
            <a:picLocks noChangeAspect="1"/>
          </p:cNvPicPr>
          <p:nvPr/>
        </p:nvPicPr>
        <p:blipFill>
          <a:blip r:embed="rId3"/>
          <a:stretch>
            <a:fillRect/>
          </a:stretch>
        </p:blipFill>
        <p:spPr>
          <a:xfrm>
            <a:off x="1243789" y="0"/>
            <a:ext cx="9704422" cy="6858000"/>
          </a:xfrm>
          <a:prstGeom prst="rect">
            <a:avLst/>
          </a:prstGeom>
        </p:spPr>
      </p:pic>
    </p:spTree>
    <p:extLst>
      <p:ext uri="{BB962C8B-B14F-4D97-AF65-F5344CB8AC3E}">
        <p14:creationId xmlns:p14="http://schemas.microsoft.com/office/powerpoint/2010/main" val="1885036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1"/>
          </p:nvPr>
        </p:nvSpPr>
        <p:spPr>
          <a:xfrm>
            <a:off x="1404313" y="6395250"/>
            <a:ext cx="8682788" cy="335547"/>
          </a:xfrm>
        </p:spPr>
        <p:txBody>
          <a:bodyPr/>
          <a:lstStyle/>
          <a:p>
            <a:r>
              <a:rPr lang="de-DE" sz="1200" b="1" dirty="0">
                <a:solidFill>
                  <a:schemeClr val="tx1"/>
                </a:solidFill>
              </a:rPr>
              <a:t>aus: Osburg</a:t>
            </a:r>
            <a:r>
              <a:rPr lang="de-DE" sz="1200" dirty="0">
                <a:solidFill>
                  <a:schemeClr val="tx1"/>
                </a:solidFill>
              </a:rPr>
              <a:t>, Claudia u. </a:t>
            </a:r>
            <a:r>
              <a:rPr lang="de-DE" sz="1200" dirty="0" err="1">
                <a:solidFill>
                  <a:schemeClr val="tx1"/>
                </a:solidFill>
              </a:rPr>
              <a:t>Schiefele</a:t>
            </a:r>
            <a:r>
              <a:rPr lang="de-DE" sz="1200" dirty="0">
                <a:solidFill>
                  <a:schemeClr val="tx1"/>
                </a:solidFill>
              </a:rPr>
              <a:t>, Christoph: Wie Ordnung in den Wortschatz kommt. Deutsch differenziert, Heft 3/2020, S. 9.</a:t>
            </a:r>
          </a:p>
        </p:txBody>
      </p:sp>
      <p:pic>
        <p:nvPicPr>
          <p:cNvPr id="5" name="Grafik 4"/>
          <p:cNvPicPr>
            <a:picLocks noChangeAspect="1"/>
          </p:cNvPicPr>
          <p:nvPr/>
        </p:nvPicPr>
        <p:blipFill>
          <a:blip r:embed="rId3"/>
          <a:stretch>
            <a:fillRect/>
          </a:stretch>
        </p:blipFill>
        <p:spPr>
          <a:xfrm>
            <a:off x="1426487" y="1483996"/>
            <a:ext cx="6264270" cy="4084290"/>
          </a:xfrm>
          <a:prstGeom prst="rect">
            <a:avLst/>
          </a:prstGeom>
        </p:spPr>
      </p:pic>
      <p:sp>
        <p:nvSpPr>
          <p:cNvPr id="2" name="Textfeld 1"/>
          <p:cNvSpPr txBox="1"/>
          <p:nvPr/>
        </p:nvSpPr>
        <p:spPr>
          <a:xfrm>
            <a:off x="1023581" y="234377"/>
            <a:ext cx="9444251" cy="1077218"/>
          </a:xfrm>
          <a:prstGeom prst="rect">
            <a:avLst/>
          </a:prstGeom>
          <a:noFill/>
        </p:spPr>
        <p:txBody>
          <a:bodyPr wrap="square" rtlCol="0">
            <a:spAutoFit/>
          </a:bodyPr>
          <a:lstStyle/>
          <a:p>
            <a:pPr algn="ctr"/>
            <a:r>
              <a:rPr lang="de-DE" sz="3200" dirty="0"/>
              <a:t>Was spielt beim Speichern eines Wortes im mentalen Lexikon eine Rolle?</a:t>
            </a:r>
          </a:p>
        </p:txBody>
      </p:sp>
      <p:sp>
        <p:nvSpPr>
          <p:cNvPr id="3" name="Ellipse 2"/>
          <p:cNvSpPr/>
          <p:nvPr/>
        </p:nvSpPr>
        <p:spPr>
          <a:xfrm>
            <a:off x="7838242" y="1731728"/>
            <a:ext cx="3827952" cy="1414463"/>
          </a:xfrm>
          <a:prstGeom prst="ellipse">
            <a:avLst/>
          </a:prstGeom>
          <a:solidFill>
            <a:srgbClr val="7CE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Welche besonderen Herausforderungen ergeben sich für </a:t>
            </a:r>
            <a:r>
              <a:rPr lang="de-DE" dirty="0" err="1">
                <a:solidFill>
                  <a:schemeClr val="tx1"/>
                </a:solidFill>
              </a:rPr>
              <a:t>DaZ</a:t>
            </a:r>
            <a:r>
              <a:rPr lang="de-DE" dirty="0">
                <a:solidFill>
                  <a:schemeClr val="tx1"/>
                </a:solidFill>
              </a:rPr>
              <a:t>-Lernende? </a:t>
            </a:r>
          </a:p>
        </p:txBody>
      </p:sp>
    </p:spTree>
    <p:extLst>
      <p:ext uri="{BB962C8B-B14F-4D97-AF65-F5344CB8AC3E}">
        <p14:creationId xmlns:p14="http://schemas.microsoft.com/office/powerpoint/2010/main" val="2968849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1073066" y="1063913"/>
            <a:ext cx="10367297" cy="4791041"/>
          </a:xfrm>
          <a:prstGeom prst="rect">
            <a:avLst/>
          </a:prstGeom>
        </p:spPr>
      </p:pic>
      <p:sp>
        <p:nvSpPr>
          <p:cNvPr id="4" name="Fußzeilenplatzhalter 3"/>
          <p:cNvSpPr>
            <a:spLocks noGrp="1"/>
          </p:cNvSpPr>
          <p:nvPr>
            <p:ph type="ftr" sz="quarter" idx="11"/>
          </p:nvPr>
        </p:nvSpPr>
        <p:spPr>
          <a:xfrm>
            <a:off x="1337887" y="6433807"/>
            <a:ext cx="8682788" cy="335547"/>
          </a:xfrm>
        </p:spPr>
        <p:txBody>
          <a:bodyPr/>
          <a:lstStyle/>
          <a:p>
            <a:r>
              <a:rPr lang="de-DE" sz="1200" b="1" dirty="0">
                <a:solidFill>
                  <a:schemeClr val="tx1"/>
                </a:solidFill>
              </a:rPr>
              <a:t>aus: Osburg</a:t>
            </a:r>
            <a:r>
              <a:rPr lang="de-DE" sz="1200" dirty="0">
                <a:solidFill>
                  <a:schemeClr val="tx1"/>
                </a:solidFill>
              </a:rPr>
              <a:t>, Claudia u. </a:t>
            </a:r>
            <a:r>
              <a:rPr lang="de-DE" sz="1200" dirty="0" err="1">
                <a:solidFill>
                  <a:schemeClr val="tx1"/>
                </a:solidFill>
              </a:rPr>
              <a:t>Schiefele</a:t>
            </a:r>
            <a:r>
              <a:rPr lang="de-DE" sz="1200" dirty="0">
                <a:solidFill>
                  <a:schemeClr val="tx1"/>
                </a:solidFill>
              </a:rPr>
              <a:t>, Christoph: Wie Ordnung in den Wortschatz kommt. Deutsch differenziert, Heft 3/2020, S. 11.</a:t>
            </a:r>
          </a:p>
        </p:txBody>
      </p:sp>
      <p:sp>
        <p:nvSpPr>
          <p:cNvPr id="2" name="Textfeld 1"/>
          <p:cNvSpPr txBox="1"/>
          <p:nvPr/>
        </p:nvSpPr>
        <p:spPr>
          <a:xfrm>
            <a:off x="1554725" y="299731"/>
            <a:ext cx="8386763" cy="584775"/>
          </a:xfrm>
          <a:prstGeom prst="rect">
            <a:avLst/>
          </a:prstGeom>
          <a:noFill/>
        </p:spPr>
        <p:txBody>
          <a:bodyPr wrap="square" rtlCol="0">
            <a:spAutoFit/>
          </a:bodyPr>
          <a:lstStyle/>
          <a:p>
            <a:pPr algn="ctr"/>
            <a:r>
              <a:rPr lang="de-DE" sz="3200" dirty="0"/>
              <a:t>Versuchen Sie es mit einem anderen Wort.</a:t>
            </a:r>
          </a:p>
        </p:txBody>
      </p:sp>
    </p:spTree>
    <p:extLst>
      <p:ext uri="{BB962C8B-B14F-4D97-AF65-F5344CB8AC3E}">
        <p14:creationId xmlns:p14="http://schemas.microsoft.com/office/powerpoint/2010/main" val="3192331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50A913E8-D8A9-A862-982B-DE5287D0646A}"/>
              </a:ext>
            </a:extLst>
          </p:cNvPr>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4188541" y="174521"/>
            <a:ext cx="5759245" cy="5759245"/>
          </a:xfrm>
          <a:prstGeom prst="rect">
            <a:avLst/>
          </a:prstGeom>
          <a:effectLst>
            <a:softEdge rad="76200"/>
          </a:effectLst>
        </p:spPr>
      </p:pic>
      <p:sp>
        <p:nvSpPr>
          <p:cNvPr id="2" name="Ellipse 1">
            <a:extLst>
              <a:ext uri="{FF2B5EF4-FFF2-40B4-BE49-F238E27FC236}">
                <a16:creationId xmlns:a16="http://schemas.microsoft.com/office/drawing/2014/main" id="{052C2792-2AF8-9BB1-453F-68C44476406A}"/>
              </a:ext>
            </a:extLst>
          </p:cNvPr>
          <p:cNvSpPr/>
          <p:nvPr/>
        </p:nvSpPr>
        <p:spPr>
          <a:xfrm>
            <a:off x="412954" y="1042218"/>
            <a:ext cx="3106994" cy="1533833"/>
          </a:xfrm>
          <a:prstGeom prst="ellipse">
            <a:avLst/>
          </a:prstGeom>
          <a:solidFill>
            <a:srgbClr val="99FF99"/>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Und Ihre schönen Wörter?</a:t>
            </a:r>
          </a:p>
        </p:txBody>
      </p:sp>
    </p:spTree>
    <p:extLst>
      <p:ext uri="{BB962C8B-B14F-4D97-AF65-F5344CB8AC3E}">
        <p14:creationId xmlns:p14="http://schemas.microsoft.com/office/powerpoint/2010/main" val="2498779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E4786B-DC34-3883-343F-35A72103860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4F0E616-20FE-C501-BED8-20C8EC35F0B3}"/>
              </a:ext>
            </a:extLst>
          </p:cNvPr>
          <p:cNvSpPr>
            <a:spLocks noGrp="1"/>
          </p:cNvSpPr>
          <p:nvPr>
            <p:ph type="title"/>
          </p:nvPr>
        </p:nvSpPr>
        <p:spPr>
          <a:xfrm>
            <a:off x="1069848" y="438633"/>
            <a:ext cx="9634011" cy="1325563"/>
          </a:xfrm>
        </p:spPr>
        <p:txBody>
          <a:bodyPr>
            <a:normAutofit/>
          </a:bodyPr>
          <a:lstStyle/>
          <a:p>
            <a:pPr algn="ctr"/>
            <a:r>
              <a:rPr lang="de-DE" dirty="0">
                <a:latin typeface="+mn-lt"/>
              </a:rPr>
              <a:t>Wortschatz: Übungen und Reflexion</a:t>
            </a:r>
          </a:p>
        </p:txBody>
      </p:sp>
      <p:sp>
        <p:nvSpPr>
          <p:cNvPr id="3" name="Inhaltsplatzhalter 2">
            <a:extLst>
              <a:ext uri="{FF2B5EF4-FFF2-40B4-BE49-F238E27FC236}">
                <a16:creationId xmlns:a16="http://schemas.microsoft.com/office/drawing/2014/main" id="{89CFC7DD-8BF2-36A1-075C-5BB898B561F3}"/>
              </a:ext>
            </a:extLst>
          </p:cNvPr>
          <p:cNvSpPr>
            <a:spLocks noGrp="1"/>
          </p:cNvSpPr>
          <p:nvPr>
            <p:ph idx="1"/>
          </p:nvPr>
        </p:nvSpPr>
        <p:spPr/>
        <p:txBody>
          <a:bodyPr/>
          <a:lstStyle/>
          <a:p>
            <a:pPr marL="0" indent="0">
              <a:buNone/>
            </a:pPr>
            <a:endParaRPr lang="de-DE" dirty="0"/>
          </a:p>
          <a:p>
            <a:endParaRPr lang="de-DE" dirty="0"/>
          </a:p>
        </p:txBody>
      </p:sp>
    </p:spTree>
    <p:extLst>
      <p:ext uri="{BB962C8B-B14F-4D97-AF65-F5344CB8AC3E}">
        <p14:creationId xmlns:p14="http://schemas.microsoft.com/office/powerpoint/2010/main" val="4788165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60EE3BD-C4B0-49DE-4630-08F3CE665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738" y="2570887"/>
            <a:ext cx="2265167" cy="2265167"/>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a:extLst>
              <a:ext uri="{FF2B5EF4-FFF2-40B4-BE49-F238E27FC236}">
                <a16:creationId xmlns:a16="http://schemas.microsoft.com/office/drawing/2014/main" id="{7447E9EC-ACBD-3F56-F6AB-2FFB9A3CD89B}"/>
              </a:ext>
            </a:extLst>
          </p:cNvPr>
          <p:cNvSpPr txBox="1"/>
          <p:nvPr/>
        </p:nvSpPr>
        <p:spPr>
          <a:xfrm>
            <a:off x="1103086" y="4981842"/>
            <a:ext cx="2273904" cy="369332"/>
          </a:xfrm>
          <a:prstGeom prst="rect">
            <a:avLst/>
          </a:prstGeom>
          <a:noFill/>
        </p:spPr>
        <p:txBody>
          <a:bodyPr wrap="square" rtlCol="0">
            <a:spAutoFit/>
          </a:bodyPr>
          <a:lstStyle/>
          <a:p>
            <a:r>
              <a:rPr lang="de-DE" dirty="0" err="1"/>
              <a:t>Wordwall</a:t>
            </a:r>
            <a:r>
              <a:rPr lang="de-DE" dirty="0"/>
              <a:t>: Anagramm</a:t>
            </a:r>
          </a:p>
        </p:txBody>
      </p:sp>
      <p:sp>
        <p:nvSpPr>
          <p:cNvPr id="8" name="Textfeld 7">
            <a:extLst>
              <a:ext uri="{FF2B5EF4-FFF2-40B4-BE49-F238E27FC236}">
                <a16:creationId xmlns:a16="http://schemas.microsoft.com/office/drawing/2014/main" id="{5AB34C92-8B54-5B06-A08D-CBB1A7F8DE3E}"/>
              </a:ext>
            </a:extLst>
          </p:cNvPr>
          <p:cNvSpPr txBox="1"/>
          <p:nvPr/>
        </p:nvSpPr>
        <p:spPr>
          <a:xfrm>
            <a:off x="3808791" y="4970813"/>
            <a:ext cx="2104572" cy="1277273"/>
          </a:xfrm>
          <a:prstGeom prst="rect">
            <a:avLst/>
          </a:prstGeom>
          <a:noFill/>
        </p:spPr>
        <p:txBody>
          <a:bodyPr wrap="square" rtlCol="0">
            <a:spAutoFit/>
          </a:bodyPr>
          <a:lstStyle/>
          <a:p>
            <a:r>
              <a:rPr lang="de-DE" dirty="0" err="1"/>
              <a:t>LearningApps</a:t>
            </a:r>
            <a:r>
              <a:rPr lang="de-DE" dirty="0"/>
              <a:t>: Ergänzungsübung</a:t>
            </a:r>
          </a:p>
          <a:p>
            <a:pPr>
              <a:spcBef>
                <a:spcPts val="600"/>
              </a:spcBef>
            </a:pPr>
            <a:r>
              <a:rPr lang="de-DE" dirty="0"/>
              <a:t>      = Tipps</a:t>
            </a:r>
          </a:p>
          <a:p>
            <a:r>
              <a:rPr lang="de-DE" dirty="0"/>
              <a:t>      </a:t>
            </a:r>
          </a:p>
        </p:txBody>
      </p:sp>
      <p:pic>
        <p:nvPicPr>
          <p:cNvPr id="1030" name="Picture 6">
            <a:extLst>
              <a:ext uri="{FF2B5EF4-FFF2-40B4-BE49-F238E27FC236}">
                <a16:creationId xmlns:a16="http://schemas.microsoft.com/office/drawing/2014/main" id="{816150FA-30F8-649D-9AF4-98E389856EE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6835" y="2611603"/>
            <a:ext cx="2224314" cy="2224314"/>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a:extLst>
              <a:ext uri="{FF2B5EF4-FFF2-40B4-BE49-F238E27FC236}">
                <a16:creationId xmlns:a16="http://schemas.microsoft.com/office/drawing/2014/main" id="{E9F9E217-0CDE-1709-5CC3-371BA3101BFD}"/>
              </a:ext>
            </a:extLst>
          </p:cNvPr>
          <p:cNvSpPr txBox="1"/>
          <p:nvPr/>
        </p:nvSpPr>
        <p:spPr>
          <a:xfrm>
            <a:off x="6541104" y="4963119"/>
            <a:ext cx="2104572" cy="646331"/>
          </a:xfrm>
          <a:prstGeom prst="rect">
            <a:avLst/>
          </a:prstGeom>
          <a:noFill/>
        </p:spPr>
        <p:txBody>
          <a:bodyPr wrap="square" rtlCol="0">
            <a:spAutoFit/>
          </a:bodyPr>
          <a:lstStyle/>
          <a:p>
            <a:r>
              <a:rPr lang="de-DE" dirty="0" err="1"/>
              <a:t>LearningApps</a:t>
            </a:r>
            <a:r>
              <a:rPr lang="de-DE" dirty="0"/>
              <a:t>: </a:t>
            </a:r>
          </a:p>
          <a:p>
            <a:r>
              <a:rPr lang="de-DE" dirty="0"/>
              <a:t>Paare zuordnen</a:t>
            </a:r>
          </a:p>
        </p:txBody>
      </p:sp>
      <p:pic>
        <p:nvPicPr>
          <p:cNvPr id="1032" name="Picture 8">
            <a:extLst>
              <a:ext uri="{FF2B5EF4-FFF2-40B4-BE49-F238E27FC236}">
                <a16:creationId xmlns:a16="http://schemas.microsoft.com/office/drawing/2014/main" id="{C56FAE05-2F04-63FA-0BBB-14D748BEB1A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28493" y="2591177"/>
            <a:ext cx="2265167" cy="22651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9CDBD4E-F0CE-E4EC-9B8E-F6EA1D76128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4324" y="2591177"/>
            <a:ext cx="2190448" cy="2190448"/>
          </a:xfrm>
          <a:prstGeom prst="rect">
            <a:avLst/>
          </a:prstGeom>
          <a:noFill/>
          <a:extLst>
            <a:ext uri="{909E8E84-426E-40DD-AFC4-6F175D3DCCD1}">
              <a14:hiddenFill xmlns:a14="http://schemas.microsoft.com/office/drawing/2010/main">
                <a:solidFill>
                  <a:srgbClr val="FFFFFF"/>
                </a:solidFill>
              </a14:hiddenFill>
            </a:ext>
          </a:extLst>
        </p:spPr>
      </p:pic>
      <p:sp>
        <p:nvSpPr>
          <p:cNvPr id="10" name="Textfeld 9">
            <a:extLst>
              <a:ext uri="{FF2B5EF4-FFF2-40B4-BE49-F238E27FC236}">
                <a16:creationId xmlns:a16="http://schemas.microsoft.com/office/drawing/2014/main" id="{FFAD0B7C-A4CF-373A-559F-0F2068AE2FA2}"/>
              </a:ext>
            </a:extLst>
          </p:cNvPr>
          <p:cNvSpPr txBox="1"/>
          <p:nvPr/>
        </p:nvSpPr>
        <p:spPr>
          <a:xfrm>
            <a:off x="9295191" y="4942472"/>
            <a:ext cx="2104572" cy="923330"/>
          </a:xfrm>
          <a:prstGeom prst="rect">
            <a:avLst/>
          </a:prstGeom>
          <a:noFill/>
        </p:spPr>
        <p:txBody>
          <a:bodyPr wrap="square" rtlCol="0">
            <a:spAutoFit/>
          </a:bodyPr>
          <a:lstStyle/>
          <a:p>
            <a:r>
              <a:rPr lang="de-DE" dirty="0" err="1"/>
              <a:t>LearningApps</a:t>
            </a:r>
            <a:r>
              <a:rPr lang="de-DE" dirty="0"/>
              <a:t>: </a:t>
            </a:r>
          </a:p>
          <a:p>
            <a:r>
              <a:rPr lang="de-DE" dirty="0"/>
              <a:t>Wörter auf einem Bild zuordnen</a:t>
            </a:r>
          </a:p>
        </p:txBody>
      </p:sp>
      <p:pic>
        <p:nvPicPr>
          <p:cNvPr id="4" name="Picture 2" descr="Glühbirne Clipart">
            <a:extLst>
              <a:ext uri="{FF2B5EF4-FFF2-40B4-BE49-F238E27FC236}">
                <a16:creationId xmlns:a16="http://schemas.microsoft.com/office/drawing/2014/main" id="{B8FA8F52-B44E-F1AE-26B2-E9EEB063974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894357" y="5609449"/>
            <a:ext cx="261953" cy="395273"/>
          </a:xfrm>
          <a:prstGeom prst="rect">
            <a:avLst/>
          </a:prstGeom>
          <a:noFill/>
          <a:extLst>
            <a:ext uri="{909E8E84-426E-40DD-AFC4-6F175D3DCCD1}">
              <a14:hiddenFill xmlns:a14="http://schemas.microsoft.com/office/drawing/2010/main">
                <a:solidFill>
                  <a:srgbClr val="FFFFFF"/>
                </a:solidFill>
              </a14:hiddenFill>
            </a:ext>
          </a:extLst>
        </p:spPr>
      </p:pic>
      <p:sp>
        <p:nvSpPr>
          <p:cNvPr id="11" name="Inhaltsplatzhalter 10">
            <a:extLst>
              <a:ext uri="{FF2B5EF4-FFF2-40B4-BE49-F238E27FC236}">
                <a16:creationId xmlns:a16="http://schemas.microsoft.com/office/drawing/2014/main" id="{98D47779-9EA6-CD1C-C959-83511186E260}"/>
              </a:ext>
            </a:extLst>
          </p:cNvPr>
          <p:cNvSpPr>
            <a:spLocks noGrp="1"/>
          </p:cNvSpPr>
          <p:nvPr>
            <p:ph idx="1"/>
          </p:nvPr>
        </p:nvSpPr>
        <p:spPr>
          <a:xfrm>
            <a:off x="707571" y="581794"/>
            <a:ext cx="10972800" cy="1086053"/>
          </a:xfrm>
        </p:spPr>
        <p:txBody>
          <a:bodyPr>
            <a:normAutofit/>
          </a:bodyPr>
          <a:lstStyle/>
          <a:p>
            <a:pPr marL="0" indent="0">
              <a:buNone/>
            </a:pPr>
            <a:r>
              <a:rPr lang="de-DE" sz="2800" dirty="0"/>
              <a:t>Bearbeiten Sie die Aufgaben hinter den QR-Codes und bewerten Sie diese.</a:t>
            </a:r>
          </a:p>
        </p:txBody>
      </p:sp>
    </p:spTree>
    <p:extLst>
      <p:ext uri="{BB962C8B-B14F-4D97-AF65-F5344CB8AC3E}">
        <p14:creationId xmlns:p14="http://schemas.microsoft.com/office/powerpoint/2010/main" val="28161687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959D38-FDF0-98DB-E526-027713ECB4B4}"/>
              </a:ext>
            </a:extLst>
          </p:cNvPr>
          <p:cNvSpPr>
            <a:spLocks noGrp="1"/>
          </p:cNvSpPr>
          <p:nvPr>
            <p:ph type="title"/>
          </p:nvPr>
        </p:nvSpPr>
        <p:spPr/>
        <p:txBody>
          <a:bodyPr/>
          <a:lstStyle/>
          <a:p>
            <a:pPr algn="ctr"/>
            <a:r>
              <a:rPr lang="de-DE" dirty="0">
                <a:latin typeface="+mn-lt"/>
              </a:rPr>
              <a:t>Reflexion – Aufgaben zum Wortschatz</a:t>
            </a:r>
          </a:p>
        </p:txBody>
      </p:sp>
      <p:sp>
        <p:nvSpPr>
          <p:cNvPr id="3" name="Inhaltsplatzhalter 2">
            <a:extLst>
              <a:ext uri="{FF2B5EF4-FFF2-40B4-BE49-F238E27FC236}">
                <a16:creationId xmlns:a16="http://schemas.microsoft.com/office/drawing/2014/main" id="{4A17483C-1B07-F11E-39C5-CC53AEBF6071}"/>
              </a:ext>
            </a:extLst>
          </p:cNvPr>
          <p:cNvSpPr>
            <a:spLocks noGrp="1"/>
          </p:cNvSpPr>
          <p:nvPr>
            <p:ph idx="1"/>
          </p:nvPr>
        </p:nvSpPr>
        <p:spPr/>
        <p:txBody>
          <a:bodyPr/>
          <a:lstStyle/>
          <a:p>
            <a:r>
              <a:rPr lang="de-DE" dirty="0"/>
              <a:t>Folgende Übungstypen haben Sie gerade ausprobiert:</a:t>
            </a:r>
          </a:p>
          <a:p>
            <a:pPr marL="514350" lvl="1" indent="-285750">
              <a:buFont typeface="Courier New" panose="02070309020205020404" pitchFamily="49" charset="0"/>
              <a:buChar char="o"/>
            </a:pPr>
            <a:r>
              <a:rPr lang="de-DE" dirty="0"/>
              <a:t>Multiple-Choice-Aufgaben</a:t>
            </a:r>
          </a:p>
          <a:p>
            <a:pPr marL="514350" lvl="1" indent="-285750">
              <a:buFont typeface="Courier New" panose="02070309020205020404" pitchFamily="49" charset="0"/>
              <a:buChar char="o"/>
            </a:pPr>
            <a:r>
              <a:rPr lang="de-DE" dirty="0"/>
              <a:t>Zuordnungsübungen (Wort – Bild, Audio – Wort, Definition – Wort)</a:t>
            </a:r>
          </a:p>
          <a:p>
            <a:pPr marL="514350" lvl="1" indent="-285750">
              <a:buFont typeface="Courier New" panose="02070309020205020404" pitchFamily="49" charset="0"/>
              <a:buChar char="o"/>
            </a:pPr>
            <a:r>
              <a:rPr lang="de-DE" dirty="0"/>
              <a:t>Ergänzungsübungen</a:t>
            </a:r>
          </a:p>
          <a:p>
            <a:pPr marL="514350" lvl="1" indent="-285750">
              <a:buFont typeface="Courier New" panose="02070309020205020404" pitchFamily="49" charset="0"/>
              <a:buChar char="o"/>
            </a:pPr>
            <a:r>
              <a:rPr lang="de-DE" dirty="0"/>
              <a:t>Buchstabierübungen (Anagramm)</a:t>
            </a:r>
          </a:p>
          <a:p>
            <a:r>
              <a:rPr lang="de-DE" dirty="0"/>
              <a:t>Welche weiteren Übungstypen kennen Sie?</a:t>
            </a:r>
          </a:p>
          <a:p>
            <a:r>
              <a:rPr lang="de-DE" dirty="0"/>
              <a:t>Diskutieren Sie Vorteile und Nachteile der verschiedenen Übungstypen!</a:t>
            </a:r>
          </a:p>
          <a:p>
            <a:endParaRPr lang="de-DE" dirty="0"/>
          </a:p>
          <a:p>
            <a:pPr lvl="1"/>
            <a:endParaRPr lang="de-DE" dirty="0"/>
          </a:p>
          <a:p>
            <a:endParaRPr lang="de-DE" dirty="0"/>
          </a:p>
        </p:txBody>
      </p:sp>
    </p:spTree>
    <p:extLst>
      <p:ext uri="{BB962C8B-B14F-4D97-AF65-F5344CB8AC3E}">
        <p14:creationId xmlns:p14="http://schemas.microsoft.com/office/powerpoint/2010/main" val="69894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EAE761B-D573-30D0-9D51-90A364707F48}"/>
              </a:ext>
            </a:extLst>
          </p:cNvPr>
          <p:cNvSpPr>
            <a:spLocks noGrp="1"/>
          </p:cNvSpPr>
          <p:nvPr>
            <p:ph idx="1"/>
          </p:nvPr>
        </p:nvSpPr>
        <p:spPr>
          <a:xfrm>
            <a:off x="212714" y="658762"/>
            <a:ext cx="11428679" cy="5460573"/>
          </a:xfrm>
        </p:spPr>
        <p:txBody>
          <a:bodyPr numCol="2">
            <a:normAutofit fontScale="47500" lnSpcReduction="20000"/>
          </a:bodyPr>
          <a:lstStyle/>
          <a:p>
            <a:pPr marL="0" indent="0">
              <a:buNone/>
            </a:pPr>
            <a:r>
              <a:rPr lang="de-DE" sz="3300" b="1" dirty="0"/>
              <a:t>Organisation/Material: Sitzkreis / großes, weißes Tuch in der Mitte des Sitzkreises/ Struktur des Dominospiels – waagrecht, senkrecht, links, rechts, oben, unten</a:t>
            </a:r>
          </a:p>
          <a:p>
            <a:pPr marL="0" indent="0">
              <a:buNone/>
            </a:pPr>
            <a:r>
              <a:rPr lang="de-DE" sz="3300" b="1" dirty="0"/>
              <a:t>Methode(n) und Impulse</a:t>
            </a:r>
          </a:p>
          <a:p>
            <a:r>
              <a:rPr lang="de-DE" sz="3300" dirty="0"/>
              <a:t>Jedes Kind sucht sich drei unterschiedliche Dinge aus der Schultasche und nimmt diese drei ausgewählten Dinge mit in den Sitzkreis. Alle Kinder sitzen so, dass sie auf die „Spielfläche“ sehen können. </a:t>
            </a:r>
          </a:p>
          <a:p>
            <a:r>
              <a:rPr lang="de-DE" sz="3300" dirty="0"/>
              <a:t>Nun beginnt ein Kind (jüngstes Kind, Kind mit A …), ein Ding in die Mitte zu legen. Die Nachbarin/der Nachbar rechts oder links legt jetzt ein weiteres Material an, das entweder in der Form, der Farbe, der Funktion (Spitzer) oder in der Erweiterung der Funktion (Federpennal, Stift, der gespitzt werden kann) dazu passt.</a:t>
            </a:r>
          </a:p>
          <a:p>
            <a:r>
              <a:rPr lang="de-DE" sz="3300" dirty="0"/>
              <a:t>Jedes darauffolgende Kind kann nun an jeder Stelle des Dominos anlegen.</a:t>
            </a:r>
          </a:p>
          <a:p>
            <a:r>
              <a:rPr lang="de-DE" sz="3300" dirty="0"/>
              <a:t>Jedes Kind kommt mit seinem ersten Gegenstand an die Reihe. Danach gibt es ein zweite und eine dritte Runde, bis alle Gegenstände auf dem „Spielfeld“ liegen. </a:t>
            </a:r>
          </a:p>
          <a:p>
            <a:r>
              <a:rPr lang="de-DE" sz="3300" dirty="0"/>
              <a:t>Wenn nicht verstanden wird, warum der Gegenstand an einer bestimmten Stelle angelegt wird, kann jeder Mitspieler/jede Mitspielerin „Stopp“ sagen und der Anleger bzw. die Anlegerin erklärt, warum der Gegenstand (Form, Farbe, Funktion, erweiterte Funktion, z. B.: „Weil ich das heute versehentlich in das Federpennal gegeben habe.“) dort liegt. </a:t>
            </a:r>
          </a:p>
          <a:p>
            <a:r>
              <a:rPr lang="de-DE" sz="3300" dirty="0"/>
              <a:t>Kreative Antworten sind in jedem Fall möglich und erwünscht. Hier geht es auch um ein flexibles Weiterdenken, Variieren, Phantasieren, Begründen.</a:t>
            </a:r>
          </a:p>
          <a:p>
            <a:r>
              <a:rPr lang="de-DE" sz="3300" dirty="0"/>
              <a:t>Die Übung kann still gespielt werden, aber auch mit Begründung für das Ablegen. Hier ist sowohl das Formulieren von Sätzen wie auch das reine Nennen von Qualitäten, Funktionen möglich.</a:t>
            </a:r>
          </a:p>
          <a:p>
            <a:pPr marL="0" indent="0">
              <a:buNone/>
            </a:pPr>
            <a:endParaRPr lang="de-DE" sz="3300" dirty="0"/>
          </a:p>
          <a:p>
            <a:pPr marL="0" indent="0">
              <a:buNone/>
            </a:pPr>
            <a:endParaRPr lang="de-DE" dirty="0"/>
          </a:p>
        </p:txBody>
      </p:sp>
      <p:sp>
        <p:nvSpPr>
          <p:cNvPr id="3" name="Titel 2">
            <a:extLst>
              <a:ext uri="{FF2B5EF4-FFF2-40B4-BE49-F238E27FC236}">
                <a16:creationId xmlns:a16="http://schemas.microsoft.com/office/drawing/2014/main" id="{556B3A02-D5AA-A9A9-D96E-C554568A5F76}"/>
              </a:ext>
            </a:extLst>
          </p:cNvPr>
          <p:cNvSpPr>
            <a:spLocks noGrp="1"/>
          </p:cNvSpPr>
          <p:nvPr>
            <p:ph type="title"/>
          </p:nvPr>
        </p:nvSpPr>
        <p:spPr>
          <a:xfrm>
            <a:off x="212715" y="214584"/>
            <a:ext cx="9603275" cy="444178"/>
          </a:xfrm>
        </p:spPr>
        <p:txBody>
          <a:bodyPr>
            <a:normAutofit fontScale="90000"/>
          </a:bodyPr>
          <a:lstStyle/>
          <a:p>
            <a:r>
              <a:rPr lang="de-DE" dirty="0"/>
              <a:t>Übung: Drei-Dinge-Domino </a:t>
            </a:r>
          </a:p>
        </p:txBody>
      </p:sp>
      <p:pic>
        <p:nvPicPr>
          <p:cNvPr id="6" name="Grafik 5">
            <a:extLst>
              <a:ext uri="{FF2B5EF4-FFF2-40B4-BE49-F238E27FC236}">
                <a16:creationId xmlns:a16="http://schemas.microsoft.com/office/drawing/2014/main" id="{50030C2D-C267-3913-1025-2B4A67506D04}"/>
              </a:ext>
            </a:extLst>
          </p:cNvPr>
          <p:cNvPicPr>
            <a:picLocks noChangeAspect="1"/>
          </p:cNvPicPr>
          <p:nvPr/>
        </p:nvPicPr>
        <p:blipFill>
          <a:blip r:embed="rId3"/>
          <a:stretch>
            <a:fillRect/>
          </a:stretch>
        </p:blipFill>
        <p:spPr>
          <a:xfrm>
            <a:off x="8001938" y="4235298"/>
            <a:ext cx="2880852" cy="22533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feld 7">
            <a:extLst>
              <a:ext uri="{FF2B5EF4-FFF2-40B4-BE49-F238E27FC236}">
                <a16:creationId xmlns:a16="http://schemas.microsoft.com/office/drawing/2014/main" id="{A74EFA14-8492-AB40-59AB-2C9E8DA7A134}"/>
              </a:ext>
            </a:extLst>
          </p:cNvPr>
          <p:cNvSpPr txBox="1"/>
          <p:nvPr/>
        </p:nvSpPr>
        <p:spPr>
          <a:xfrm>
            <a:off x="212715" y="6119336"/>
            <a:ext cx="7479891" cy="738664"/>
          </a:xfrm>
          <a:prstGeom prst="rect">
            <a:avLst/>
          </a:prstGeom>
          <a:noFill/>
        </p:spPr>
        <p:txBody>
          <a:bodyPr wrap="square">
            <a:spAutoFit/>
          </a:bodyPr>
          <a:lstStyle/>
          <a:p>
            <a:pPr algn="l"/>
            <a:r>
              <a:rPr lang="de-DE" sz="1400" dirty="0">
                <a:latin typeface="Optima"/>
              </a:rPr>
              <a:t>a</a:t>
            </a:r>
            <a:r>
              <a:rPr lang="de-DE" sz="1400" b="0" i="0" u="none" strike="noStrike" baseline="0" dirty="0">
                <a:latin typeface="Optima"/>
              </a:rPr>
              <a:t>us: Österreichisches Sprachen-Kompetenz-Zentrum (Hrsg.). (2017). </a:t>
            </a:r>
            <a:r>
              <a:rPr lang="de-DE" sz="1400" b="0" i="1" u="none" strike="noStrike" baseline="0" dirty="0">
                <a:latin typeface="Optima-Oblique"/>
              </a:rPr>
              <a:t>Aufbau von Bildungssprache in der Grundschule – Fokus Grundstufe I. Wege zu einem vernetzten, sprachsensiblen und inklusiven Deutschunterricht. </a:t>
            </a:r>
            <a:r>
              <a:rPr lang="de-DE" sz="1400" b="0" i="0" u="none" strike="noStrike" baseline="0" dirty="0">
                <a:latin typeface="Optima"/>
              </a:rPr>
              <a:t>(ÖSZ Praxisreihe Heft 27).Graz: ÖSZ, S. 43.</a:t>
            </a:r>
            <a:endParaRPr lang="de-DE" sz="1400" dirty="0"/>
          </a:p>
        </p:txBody>
      </p:sp>
    </p:spTree>
    <p:extLst>
      <p:ext uri="{BB962C8B-B14F-4D97-AF65-F5344CB8AC3E}">
        <p14:creationId xmlns:p14="http://schemas.microsoft.com/office/powerpoint/2010/main" val="38306402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DC833D-D596-42EB-AED7-1F1BCA7DDF4A}"/>
              </a:ext>
            </a:extLst>
          </p:cNvPr>
          <p:cNvSpPr>
            <a:spLocks noGrp="1"/>
          </p:cNvSpPr>
          <p:nvPr>
            <p:ph type="title"/>
          </p:nvPr>
        </p:nvSpPr>
        <p:spPr/>
        <p:txBody>
          <a:bodyPr/>
          <a:lstStyle/>
          <a:p>
            <a:pPr algn="ctr"/>
            <a:r>
              <a:rPr lang="de-DE" b="1" dirty="0">
                <a:latin typeface="+mn-lt"/>
              </a:rPr>
              <a:t>Wortschatz sichern</a:t>
            </a:r>
          </a:p>
        </p:txBody>
      </p:sp>
      <p:sp>
        <p:nvSpPr>
          <p:cNvPr id="3" name="Inhaltsplatzhalter 2">
            <a:extLst>
              <a:ext uri="{FF2B5EF4-FFF2-40B4-BE49-F238E27FC236}">
                <a16:creationId xmlns:a16="http://schemas.microsoft.com/office/drawing/2014/main" id="{5CFA0C01-50F2-9084-E5B8-E392228066C6}"/>
              </a:ext>
            </a:extLst>
          </p:cNvPr>
          <p:cNvSpPr>
            <a:spLocks noGrp="1"/>
          </p:cNvSpPr>
          <p:nvPr>
            <p:ph idx="1"/>
          </p:nvPr>
        </p:nvSpPr>
        <p:spPr>
          <a:xfrm>
            <a:off x="2888343" y="1975607"/>
            <a:ext cx="6347580" cy="4351338"/>
          </a:xfrm>
        </p:spPr>
        <p:txBody>
          <a:bodyPr/>
          <a:lstStyle/>
          <a:p>
            <a:pPr marL="0" indent="0">
              <a:buNone/>
            </a:pPr>
            <a:r>
              <a:rPr lang="de-DE" dirty="0"/>
              <a:t>Man kann neuen Wortschatz in einem Vokabelheft sichern. </a:t>
            </a:r>
          </a:p>
          <a:p>
            <a:r>
              <a:rPr lang="de-DE" dirty="0"/>
              <a:t>Welche Möglichkeiten der Sicherung von neuem Wortschatz kennen Sie noch? </a:t>
            </a:r>
          </a:p>
          <a:p>
            <a:r>
              <a:rPr lang="de-DE" dirty="0"/>
              <a:t>Diskutieren Sie in Ihrer Kleingruppe Vorteile und Nachteile verschiedener Methoden der Sicherung von Wortschatz!</a:t>
            </a:r>
          </a:p>
        </p:txBody>
      </p:sp>
      <p:pic>
        <p:nvPicPr>
          <p:cNvPr id="5" name="Grafik 4">
            <a:extLst>
              <a:ext uri="{FF2B5EF4-FFF2-40B4-BE49-F238E27FC236}">
                <a16:creationId xmlns:a16="http://schemas.microsoft.com/office/drawing/2014/main" id="{BBCF1994-07D6-A87A-54CA-15C4E9E0D88E}"/>
              </a:ext>
            </a:extLst>
          </p:cNvPr>
          <p:cNvPicPr>
            <a:picLocks noChangeAspect="1"/>
          </p:cNvPicPr>
          <p:nvPr/>
        </p:nvPicPr>
        <p:blipFill>
          <a:blip r:embed="rId3"/>
          <a:stretch>
            <a:fillRect/>
          </a:stretch>
        </p:blipFill>
        <p:spPr>
          <a:xfrm>
            <a:off x="9679301" y="2328607"/>
            <a:ext cx="1816386" cy="1440582"/>
          </a:xfrm>
          <a:prstGeom prst="rect">
            <a:avLst/>
          </a:prstGeom>
        </p:spPr>
      </p:pic>
      <p:pic>
        <p:nvPicPr>
          <p:cNvPr id="1026" name="Picture 2" descr="12 Merk-Poster DaZ-Grundwortschatz">
            <a:extLst>
              <a:ext uri="{FF2B5EF4-FFF2-40B4-BE49-F238E27FC236}">
                <a16:creationId xmlns:a16="http://schemas.microsoft.com/office/drawing/2014/main" id="{6449043B-AF2A-B119-33B1-6267C80722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802" y="2101584"/>
            <a:ext cx="2252235" cy="3184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5088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el 1"/>
          <p:cNvSpPr>
            <a:spLocks noGrp="1"/>
          </p:cNvSpPr>
          <p:nvPr>
            <p:ph type="title" idx="4294967295"/>
          </p:nvPr>
        </p:nvSpPr>
        <p:spPr>
          <a:xfrm>
            <a:off x="1493469" y="440446"/>
            <a:ext cx="9604375" cy="1049337"/>
          </a:xfrm>
        </p:spPr>
        <p:txBody>
          <a:bodyPr>
            <a:normAutofit fontScale="90000"/>
          </a:bodyPr>
          <a:lstStyle/>
          <a:p>
            <a:pPr eaLnBrk="1" hangingPunct="1"/>
            <a:r>
              <a:rPr lang="de-DE" altLang="de-DE" sz="2800" b="1" dirty="0"/>
              <a:t>Vierspaltige Gestaltung von  Wortschatzlisten</a:t>
            </a:r>
            <a:br>
              <a:rPr lang="de-DE" altLang="de-DE" sz="2800" b="1" dirty="0"/>
            </a:br>
            <a:endParaRPr lang="de-DE" altLang="de-DE" sz="2800" dirty="0"/>
          </a:p>
        </p:txBody>
      </p:sp>
      <p:graphicFrame>
        <p:nvGraphicFramePr>
          <p:cNvPr id="4" name="Inhaltsplatzhalter 3"/>
          <p:cNvGraphicFramePr>
            <a:graphicFrameLocks noGrp="1"/>
          </p:cNvGraphicFramePr>
          <p:nvPr>
            <p:ph idx="4294967295"/>
            <p:extLst>
              <p:ext uri="{D42A27DB-BD31-4B8C-83A1-F6EECF244321}">
                <p14:modId xmlns:p14="http://schemas.microsoft.com/office/powerpoint/2010/main" val="3272228336"/>
              </p:ext>
            </p:extLst>
          </p:nvPr>
        </p:nvGraphicFramePr>
        <p:xfrm>
          <a:off x="2176463" y="1270104"/>
          <a:ext cx="8351837" cy="3700866"/>
        </p:xfrm>
        <a:graphic>
          <a:graphicData uri="http://schemas.openxmlformats.org/drawingml/2006/table">
            <a:tbl>
              <a:tblPr/>
              <a:tblGrid>
                <a:gridCol w="1446212">
                  <a:extLst>
                    <a:ext uri="{9D8B030D-6E8A-4147-A177-3AD203B41FA5}">
                      <a16:colId xmlns:a16="http://schemas.microsoft.com/office/drawing/2014/main" val="20000"/>
                    </a:ext>
                  </a:extLst>
                </a:gridCol>
                <a:gridCol w="2006600">
                  <a:extLst>
                    <a:ext uri="{9D8B030D-6E8A-4147-A177-3AD203B41FA5}">
                      <a16:colId xmlns:a16="http://schemas.microsoft.com/office/drawing/2014/main" val="20001"/>
                    </a:ext>
                  </a:extLst>
                </a:gridCol>
                <a:gridCol w="2811463">
                  <a:extLst>
                    <a:ext uri="{9D8B030D-6E8A-4147-A177-3AD203B41FA5}">
                      <a16:colId xmlns:a16="http://schemas.microsoft.com/office/drawing/2014/main" val="20002"/>
                    </a:ext>
                  </a:extLst>
                </a:gridCol>
                <a:gridCol w="2087562">
                  <a:extLst>
                    <a:ext uri="{9D8B030D-6E8A-4147-A177-3AD203B41FA5}">
                      <a16:colId xmlns:a16="http://schemas.microsoft.com/office/drawing/2014/main" val="20003"/>
                    </a:ext>
                  </a:extLst>
                </a:gridCol>
              </a:tblGrid>
              <a:tr h="946384">
                <a:tc>
                  <a:txBody>
                    <a:bodyPr/>
                    <a:lstStyle>
                      <a:lvl1pPr algn="l">
                        <a:spcBef>
                          <a:spcPct val="20000"/>
                        </a:spcBef>
                        <a:defRPr sz="2800">
                          <a:solidFill>
                            <a:schemeClr val="tx1"/>
                          </a:solidFill>
                          <a:latin typeface="Arial" charset="0"/>
                          <a:ea typeface="ＭＳ Ｐゴシック" pitchFamily="34" charset="-128"/>
                        </a:defRPr>
                      </a:lvl1pPr>
                      <a:lvl2pPr marL="742950" indent="-285750" algn="l">
                        <a:spcBef>
                          <a:spcPct val="20000"/>
                        </a:spcBef>
                        <a:defRPr sz="2400">
                          <a:solidFill>
                            <a:schemeClr val="tx1"/>
                          </a:solidFill>
                          <a:latin typeface="Arial" charset="0"/>
                          <a:ea typeface="ＭＳ Ｐゴシック" pitchFamily="34" charset="-128"/>
                        </a:defRPr>
                      </a:lvl2pPr>
                      <a:lvl3pPr marL="1143000" indent="-228600" algn="l">
                        <a:spcBef>
                          <a:spcPct val="20000"/>
                        </a:spcBef>
                        <a:defRPr sz="2000">
                          <a:solidFill>
                            <a:schemeClr val="tx1"/>
                          </a:solidFill>
                          <a:latin typeface="Arial" charset="0"/>
                          <a:ea typeface="ＭＳ Ｐゴシック" pitchFamily="34" charset="-128"/>
                        </a:defRPr>
                      </a:lvl3pPr>
                      <a:lvl4pPr marL="1600200" indent="-228600" algn="l">
                        <a:spcBef>
                          <a:spcPct val="20000"/>
                        </a:spcBef>
                        <a:defRPr>
                          <a:solidFill>
                            <a:schemeClr val="tx1"/>
                          </a:solidFill>
                          <a:latin typeface="Arial" charset="0"/>
                          <a:ea typeface="ＭＳ Ｐゴシック" pitchFamily="34" charset="-128"/>
                        </a:defRPr>
                      </a:lvl4pPr>
                      <a:lvl5pPr marL="2057400" indent="-228600" algn="l">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de-DE" altLang="de-DE" sz="1800" b="1" i="0" u="none" strike="noStrike" cap="none" normalizeH="0" baseline="0" dirty="0">
                          <a:ln>
                            <a:noFill/>
                          </a:ln>
                          <a:solidFill>
                            <a:schemeClr val="tx1"/>
                          </a:solidFill>
                          <a:effectLst/>
                          <a:latin typeface="Arial" charset="0"/>
                          <a:ea typeface="ＭＳ Ｐゴシック" pitchFamily="34" charset="-128"/>
                        </a:rPr>
                        <a:t>Artikel</a:t>
                      </a:r>
                      <a:endParaRPr kumimoji="0" lang="de-DE" altLang="de-DE" sz="18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1D1F0"/>
                    </a:solidFill>
                  </a:tcPr>
                </a:tc>
                <a:tc>
                  <a:txBody>
                    <a:bodyPr/>
                    <a:lstStyle>
                      <a:lvl1pPr algn="l">
                        <a:spcBef>
                          <a:spcPct val="20000"/>
                        </a:spcBef>
                        <a:defRPr sz="2800">
                          <a:solidFill>
                            <a:schemeClr val="tx1"/>
                          </a:solidFill>
                          <a:latin typeface="Arial" charset="0"/>
                          <a:ea typeface="ＭＳ Ｐゴシック" pitchFamily="34" charset="-128"/>
                        </a:defRPr>
                      </a:lvl1pPr>
                      <a:lvl2pPr marL="742950" indent="-285750" algn="l">
                        <a:spcBef>
                          <a:spcPct val="20000"/>
                        </a:spcBef>
                        <a:defRPr sz="2400">
                          <a:solidFill>
                            <a:schemeClr val="tx1"/>
                          </a:solidFill>
                          <a:latin typeface="Arial" charset="0"/>
                          <a:ea typeface="ＭＳ Ｐゴシック" pitchFamily="34" charset="-128"/>
                        </a:defRPr>
                      </a:lvl2pPr>
                      <a:lvl3pPr marL="1143000" indent="-228600" algn="l">
                        <a:spcBef>
                          <a:spcPct val="20000"/>
                        </a:spcBef>
                        <a:defRPr sz="2000">
                          <a:solidFill>
                            <a:schemeClr val="tx1"/>
                          </a:solidFill>
                          <a:latin typeface="Arial" charset="0"/>
                          <a:ea typeface="ＭＳ Ｐゴシック" pitchFamily="34" charset="-128"/>
                        </a:defRPr>
                      </a:lvl3pPr>
                      <a:lvl4pPr marL="1600200" indent="-228600" algn="l">
                        <a:spcBef>
                          <a:spcPct val="20000"/>
                        </a:spcBef>
                        <a:defRPr>
                          <a:solidFill>
                            <a:schemeClr val="tx1"/>
                          </a:solidFill>
                          <a:latin typeface="Arial" charset="0"/>
                          <a:ea typeface="ＭＳ Ｐゴシック" pitchFamily="34" charset="-128"/>
                        </a:defRPr>
                      </a:lvl4pPr>
                      <a:lvl5pPr marL="2057400" indent="-228600" algn="l">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de-DE" altLang="de-DE" sz="1800" b="1" i="0" u="none" strike="noStrike" cap="none" normalizeH="0" baseline="0" dirty="0">
                          <a:ln>
                            <a:noFill/>
                          </a:ln>
                          <a:solidFill>
                            <a:schemeClr val="tx1"/>
                          </a:solidFill>
                          <a:effectLst/>
                          <a:latin typeface="Arial" charset="0"/>
                          <a:ea typeface="ＭＳ Ｐゴシック" pitchFamily="34" charset="-128"/>
                        </a:rPr>
                        <a:t>Wort</a:t>
                      </a:r>
                      <a:endParaRPr kumimoji="0" lang="de-DE" altLang="de-DE" sz="18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1D1F0"/>
                    </a:solidFill>
                  </a:tcPr>
                </a:tc>
                <a:tc>
                  <a:txBody>
                    <a:bodyPr/>
                    <a:lstStyle>
                      <a:lvl1pPr algn="l">
                        <a:spcBef>
                          <a:spcPct val="20000"/>
                        </a:spcBef>
                        <a:defRPr sz="2800">
                          <a:solidFill>
                            <a:schemeClr val="tx1"/>
                          </a:solidFill>
                          <a:latin typeface="Arial" charset="0"/>
                          <a:ea typeface="ＭＳ Ｐゴシック" pitchFamily="34" charset="-128"/>
                        </a:defRPr>
                      </a:lvl1pPr>
                      <a:lvl2pPr marL="742950" indent="-285750" algn="l">
                        <a:spcBef>
                          <a:spcPct val="20000"/>
                        </a:spcBef>
                        <a:defRPr sz="2400">
                          <a:solidFill>
                            <a:schemeClr val="tx1"/>
                          </a:solidFill>
                          <a:latin typeface="Arial" charset="0"/>
                          <a:ea typeface="ＭＳ Ｐゴシック" pitchFamily="34" charset="-128"/>
                        </a:defRPr>
                      </a:lvl2pPr>
                      <a:lvl3pPr marL="1143000" indent="-228600" algn="l">
                        <a:spcBef>
                          <a:spcPct val="20000"/>
                        </a:spcBef>
                        <a:defRPr sz="2000">
                          <a:solidFill>
                            <a:schemeClr val="tx1"/>
                          </a:solidFill>
                          <a:latin typeface="Arial" charset="0"/>
                          <a:ea typeface="ＭＳ Ｐゴシック" pitchFamily="34" charset="-128"/>
                        </a:defRPr>
                      </a:lvl3pPr>
                      <a:lvl4pPr marL="1600200" indent="-228600" algn="l">
                        <a:spcBef>
                          <a:spcPct val="20000"/>
                        </a:spcBef>
                        <a:defRPr>
                          <a:solidFill>
                            <a:schemeClr val="tx1"/>
                          </a:solidFill>
                          <a:latin typeface="Arial" charset="0"/>
                          <a:ea typeface="ＭＳ Ｐゴシック" pitchFamily="34" charset="-128"/>
                        </a:defRPr>
                      </a:lvl4pPr>
                      <a:lvl5pPr marL="2057400" indent="-228600" algn="l">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de-DE" altLang="de-DE" sz="1800" b="1" i="0" u="none" strike="noStrike" cap="none" normalizeH="0" baseline="0">
                          <a:ln>
                            <a:noFill/>
                          </a:ln>
                          <a:solidFill>
                            <a:schemeClr val="tx1"/>
                          </a:solidFill>
                          <a:effectLst/>
                          <a:latin typeface="Arial" charset="0"/>
                          <a:ea typeface="ＭＳ Ｐゴシック" pitchFamily="34" charset="-128"/>
                        </a:rPr>
                        <a:t>Beispielsatz/</a:t>
                      </a:r>
                    </a:p>
                    <a:p>
                      <a:pPr marL="0" marR="0" lvl="0" indent="0" algn="l" defTabSz="914400" rtl="0" eaLnBrk="1" fontAlgn="base" latinLnBrk="0" hangingPunct="1">
                        <a:lnSpc>
                          <a:spcPct val="115000"/>
                        </a:lnSpc>
                        <a:spcBef>
                          <a:spcPct val="0"/>
                        </a:spcBef>
                        <a:spcAft>
                          <a:spcPct val="0"/>
                        </a:spcAft>
                        <a:buClrTx/>
                        <a:buSzTx/>
                        <a:buFontTx/>
                        <a:buNone/>
                        <a:tabLst/>
                      </a:pPr>
                      <a:r>
                        <a:rPr kumimoji="0" lang="de-DE" altLang="de-DE" sz="1800" b="1" i="0" u="none" strike="noStrike" cap="none" normalizeH="0" baseline="0">
                          <a:ln>
                            <a:noFill/>
                          </a:ln>
                          <a:solidFill>
                            <a:schemeClr val="tx1"/>
                          </a:solidFill>
                          <a:effectLst/>
                          <a:latin typeface="Arial" charset="0"/>
                          <a:ea typeface="ＭＳ Ｐゴシック" pitchFamily="34" charset="-128"/>
                        </a:rPr>
                        <a:t>Wendung</a:t>
                      </a:r>
                      <a:endParaRPr kumimoji="0" lang="de-DE" altLang="de-DE" sz="18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1D1F0"/>
                    </a:solidFill>
                  </a:tcPr>
                </a:tc>
                <a:tc>
                  <a:txBody>
                    <a:bodyPr/>
                    <a:lstStyle>
                      <a:lvl1pPr algn="l">
                        <a:spcBef>
                          <a:spcPct val="20000"/>
                        </a:spcBef>
                        <a:defRPr sz="2800">
                          <a:solidFill>
                            <a:schemeClr val="tx1"/>
                          </a:solidFill>
                          <a:latin typeface="Arial" charset="0"/>
                          <a:ea typeface="ＭＳ Ｐゴシック" pitchFamily="34" charset="-128"/>
                        </a:defRPr>
                      </a:lvl1pPr>
                      <a:lvl2pPr marL="742950" indent="-285750" algn="l">
                        <a:spcBef>
                          <a:spcPct val="20000"/>
                        </a:spcBef>
                        <a:defRPr sz="2400">
                          <a:solidFill>
                            <a:schemeClr val="tx1"/>
                          </a:solidFill>
                          <a:latin typeface="Arial" charset="0"/>
                          <a:ea typeface="ＭＳ Ｐゴシック" pitchFamily="34" charset="-128"/>
                        </a:defRPr>
                      </a:lvl2pPr>
                      <a:lvl3pPr marL="1143000" indent="-228600" algn="l">
                        <a:spcBef>
                          <a:spcPct val="20000"/>
                        </a:spcBef>
                        <a:defRPr sz="2000">
                          <a:solidFill>
                            <a:schemeClr val="tx1"/>
                          </a:solidFill>
                          <a:latin typeface="Arial" charset="0"/>
                          <a:ea typeface="ＭＳ Ｐゴシック" pitchFamily="34" charset="-128"/>
                        </a:defRPr>
                      </a:lvl3pPr>
                      <a:lvl4pPr marL="1600200" indent="-228600" algn="l">
                        <a:spcBef>
                          <a:spcPct val="20000"/>
                        </a:spcBef>
                        <a:defRPr>
                          <a:solidFill>
                            <a:schemeClr val="tx1"/>
                          </a:solidFill>
                          <a:latin typeface="Arial" charset="0"/>
                          <a:ea typeface="ＭＳ Ｐゴシック" pitchFamily="34" charset="-128"/>
                        </a:defRPr>
                      </a:lvl4pPr>
                      <a:lvl5pPr marL="2057400" indent="-228600" algn="l">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de-DE" altLang="de-DE" sz="1800" b="1" i="0" u="none" strike="noStrike" cap="none" normalizeH="0" baseline="0" dirty="0">
                          <a:ln>
                            <a:noFill/>
                          </a:ln>
                          <a:solidFill>
                            <a:schemeClr val="tx1"/>
                          </a:solidFill>
                          <a:effectLst/>
                          <a:latin typeface="Arial" charset="0"/>
                          <a:ea typeface="ＭＳ Ｐゴシック" pitchFamily="34" charset="-128"/>
                        </a:rPr>
                        <a:t>Übersetzung o. Erklärung  </a:t>
                      </a:r>
                      <a:endParaRPr kumimoji="0" lang="de-DE" altLang="de-DE" sz="18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D1D1F0"/>
                    </a:solidFill>
                  </a:tcPr>
                </a:tc>
                <a:extLst>
                  <a:ext uri="{0D108BD9-81ED-4DB2-BD59-A6C34878D82A}">
                    <a16:rowId xmlns:a16="http://schemas.microsoft.com/office/drawing/2014/main" val="10000"/>
                  </a:ext>
                </a:extLst>
              </a:tr>
              <a:tr h="890501">
                <a:tc>
                  <a:txBody>
                    <a:bodyPr/>
                    <a:lstStyle>
                      <a:lvl1pPr algn="l">
                        <a:spcBef>
                          <a:spcPct val="20000"/>
                        </a:spcBef>
                        <a:defRPr sz="2800">
                          <a:solidFill>
                            <a:schemeClr val="tx1"/>
                          </a:solidFill>
                          <a:latin typeface="Arial" charset="0"/>
                          <a:ea typeface="ＭＳ Ｐゴシック" pitchFamily="34" charset="-128"/>
                        </a:defRPr>
                      </a:lvl1pPr>
                      <a:lvl2pPr marL="742950" indent="-285750" algn="l">
                        <a:spcBef>
                          <a:spcPct val="20000"/>
                        </a:spcBef>
                        <a:defRPr sz="2400">
                          <a:solidFill>
                            <a:schemeClr val="tx1"/>
                          </a:solidFill>
                          <a:latin typeface="Arial" charset="0"/>
                          <a:ea typeface="ＭＳ Ｐゴシック" pitchFamily="34" charset="-128"/>
                        </a:defRPr>
                      </a:lvl2pPr>
                      <a:lvl3pPr marL="1143000" indent="-228600" algn="l">
                        <a:spcBef>
                          <a:spcPct val="20000"/>
                        </a:spcBef>
                        <a:defRPr sz="2000">
                          <a:solidFill>
                            <a:schemeClr val="tx1"/>
                          </a:solidFill>
                          <a:latin typeface="Arial" charset="0"/>
                          <a:ea typeface="ＭＳ Ｐゴシック" pitchFamily="34" charset="-128"/>
                        </a:defRPr>
                      </a:lvl3pPr>
                      <a:lvl4pPr marL="1600200" indent="-228600" algn="l">
                        <a:spcBef>
                          <a:spcPct val="20000"/>
                        </a:spcBef>
                        <a:defRPr>
                          <a:solidFill>
                            <a:schemeClr val="tx1"/>
                          </a:solidFill>
                          <a:latin typeface="Arial" charset="0"/>
                          <a:ea typeface="ＭＳ Ｐゴシック" pitchFamily="34" charset="-128"/>
                        </a:defRPr>
                      </a:lvl4pPr>
                      <a:lvl5pPr marL="2057400" indent="-228600" algn="l">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de-DE" altLang="de-DE" sz="1800" b="1" i="0" u="none" strike="noStrike" cap="none" normalizeH="0" baseline="0">
                          <a:ln>
                            <a:noFill/>
                          </a:ln>
                          <a:solidFill>
                            <a:schemeClr val="tx1"/>
                          </a:solidFill>
                          <a:effectLst/>
                          <a:latin typeface="Arial" charset="0"/>
                          <a:ea typeface="ＭＳ Ｐゴシック" pitchFamily="34" charset="-128"/>
                        </a:rPr>
                        <a:t> </a:t>
                      </a:r>
                      <a:endParaRPr kumimoji="0" lang="de-DE" altLang="de-DE" sz="18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1D1F0"/>
                    </a:solidFill>
                  </a:tcPr>
                </a:tc>
                <a:tc>
                  <a:txBody>
                    <a:bodyPr/>
                    <a:lstStyle>
                      <a:lvl1pPr algn="l">
                        <a:spcBef>
                          <a:spcPct val="20000"/>
                        </a:spcBef>
                        <a:defRPr sz="2800">
                          <a:solidFill>
                            <a:schemeClr val="tx1"/>
                          </a:solidFill>
                          <a:latin typeface="Arial" charset="0"/>
                          <a:ea typeface="ＭＳ Ｐゴシック" pitchFamily="34" charset="-128"/>
                        </a:defRPr>
                      </a:lvl1pPr>
                      <a:lvl2pPr marL="742950" indent="-285750" algn="l">
                        <a:spcBef>
                          <a:spcPct val="20000"/>
                        </a:spcBef>
                        <a:defRPr sz="2400">
                          <a:solidFill>
                            <a:schemeClr val="tx1"/>
                          </a:solidFill>
                          <a:latin typeface="Arial" charset="0"/>
                          <a:ea typeface="ＭＳ Ｐゴシック" pitchFamily="34" charset="-128"/>
                        </a:defRPr>
                      </a:lvl2pPr>
                      <a:lvl3pPr marL="1143000" indent="-228600" algn="l">
                        <a:spcBef>
                          <a:spcPct val="20000"/>
                        </a:spcBef>
                        <a:defRPr sz="2000">
                          <a:solidFill>
                            <a:schemeClr val="tx1"/>
                          </a:solidFill>
                          <a:latin typeface="Arial" charset="0"/>
                          <a:ea typeface="ＭＳ Ｐゴシック" pitchFamily="34" charset="-128"/>
                        </a:defRPr>
                      </a:lvl3pPr>
                      <a:lvl4pPr marL="1600200" indent="-228600" algn="l">
                        <a:spcBef>
                          <a:spcPct val="20000"/>
                        </a:spcBef>
                        <a:defRPr>
                          <a:solidFill>
                            <a:schemeClr val="tx1"/>
                          </a:solidFill>
                          <a:latin typeface="Arial" charset="0"/>
                          <a:ea typeface="ＭＳ Ｐゴシック" pitchFamily="34" charset="-128"/>
                        </a:defRPr>
                      </a:lvl4pPr>
                      <a:lvl5pPr marL="2057400" indent="-228600" algn="l">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de-DE" altLang="de-DE" sz="1800" b="0" i="0" u="none" strike="noStrike" cap="none" normalizeH="0" baseline="0" dirty="0">
                          <a:ln>
                            <a:noFill/>
                          </a:ln>
                          <a:solidFill>
                            <a:schemeClr val="tx1"/>
                          </a:solidFill>
                          <a:effectLst/>
                          <a:latin typeface="Arial" charset="0"/>
                          <a:ea typeface="ＭＳ Ｐゴシック" pitchFamily="34" charset="-128"/>
                        </a:rPr>
                        <a:t>witzig</a:t>
                      </a:r>
                      <a:endParaRPr kumimoji="0" lang="de-DE" altLang="de-DE" sz="18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1D1F0"/>
                    </a:solidFill>
                  </a:tcPr>
                </a:tc>
                <a:tc>
                  <a:txBody>
                    <a:bodyPr/>
                    <a:lstStyle>
                      <a:lvl1pPr algn="l">
                        <a:spcBef>
                          <a:spcPct val="20000"/>
                        </a:spcBef>
                        <a:defRPr sz="2800">
                          <a:solidFill>
                            <a:schemeClr val="tx1"/>
                          </a:solidFill>
                          <a:latin typeface="Arial" charset="0"/>
                          <a:ea typeface="ＭＳ Ｐゴシック" pitchFamily="34" charset="-128"/>
                        </a:defRPr>
                      </a:lvl1pPr>
                      <a:lvl2pPr marL="742950" indent="-285750" algn="l">
                        <a:spcBef>
                          <a:spcPct val="20000"/>
                        </a:spcBef>
                        <a:defRPr sz="2400">
                          <a:solidFill>
                            <a:schemeClr val="tx1"/>
                          </a:solidFill>
                          <a:latin typeface="Arial" charset="0"/>
                          <a:ea typeface="ＭＳ Ｐゴシック" pitchFamily="34" charset="-128"/>
                        </a:defRPr>
                      </a:lvl2pPr>
                      <a:lvl3pPr marL="1143000" indent="-228600" algn="l">
                        <a:spcBef>
                          <a:spcPct val="20000"/>
                        </a:spcBef>
                        <a:defRPr sz="2000">
                          <a:solidFill>
                            <a:schemeClr val="tx1"/>
                          </a:solidFill>
                          <a:latin typeface="Arial" charset="0"/>
                          <a:ea typeface="ＭＳ Ｐゴシック" pitchFamily="34" charset="-128"/>
                        </a:defRPr>
                      </a:lvl3pPr>
                      <a:lvl4pPr marL="1600200" indent="-228600" algn="l">
                        <a:spcBef>
                          <a:spcPct val="20000"/>
                        </a:spcBef>
                        <a:defRPr>
                          <a:solidFill>
                            <a:schemeClr val="tx1"/>
                          </a:solidFill>
                          <a:latin typeface="Arial" charset="0"/>
                          <a:ea typeface="ＭＳ Ｐゴシック" pitchFamily="34" charset="-128"/>
                        </a:defRPr>
                      </a:lvl4pPr>
                      <a:lvl5pPr marL="2057400" indent="-228600" algn="l">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de-DE" altLang="de-DE" sz="18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Du bist witzig!</a:t>
                      </a: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1D1F0"/>
                    </a:solidFill>
                  </a:tcPr>
                </a:tc>
                <a:tc>
                  <a:txBody>
                    <a:bodyPr/>
                    <a:lstStyle>
                      <a:lvl1pPr algn="l">
                        <a:spcBef>
                          <a:spcPct val="20000"/>
                        </a:spcBef>
                        <a:defRPr sz="2800">
                          <a:solidFill>
                            <a:schemeClr val="tx1"/>
                          </a:solidFill>
                          <a:latin typeface="Arial" charset="0"/>
                          <a:ea typeface="ＭＳ Ｐゴシック" pitchFamily="34" charset="-128"/>
                        </a:defRPr>
                      </a:lvl1pPr>
                      <a:lvl2pPr marL="742950" indent="-285750" algn="l">
                        <a:spcBef>
                          <a:spcPct val="20000"/>
                        </a:spcBef>
                        <a:defRPr sz="2400">
                          <a:solidFill>
                            <a:schemeClr val="tx1"/>
                          </a:solidFill>
                          <a:latin typeface="Arial" charset="0"/>
                          <a:ea typeface="ＭＳ Ｐゴシック" pitchFamily="34" charset="-128"/>
                        </a:defRPr>
                      </a:lvl2pPr>
                      <a:lvl3pPr marL="1143000" indent="-228600" algn="l">
                        <a:spcBef>
                          <a:spcPct val="20000"/>
                        </a:spcBef>
                        <a:defRPr sz="2000">
                          <a:solidFill>
                            <a:schemeClr val="tx1"/>
                          </a:solidFill>
                          <a:latin typeface="Arial" charset="0"/>
                          <a:ea typeface="ＭＳ Ｐゴシック" pitchFamily="34" charset="-128"/>
                        </a:defRPr>
                      </a:lvl3pPr>
                      <a:lvl4pPr marL="1600200" indent="-228600" algn="l">
                        <a:spcBef>
                          <a:spcPct val="20000"/>
                        </a:spcBef>
                        <a:defRPr>
                          <a:solidFill>
                            <a:schemeClr val="tx1"/>
                          </a:solidFill>
                          <a:latin typeface="Arial" charset="0"/>
                          <a:ea typeface="ＭＳ Ｐゴシック" pitchFamily="34" charset="-128"/>
                        </a:defRPr>
                      </a:lvl4pPr>
                      <a:lvl5pPr marL="2057400" indent="-228600" algn="l">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defRPr/>
                      </a:pPr>
                      <a:r>
                        <a:rPr kumimoji="0" lang="de-DE" altLang="de-DE" sz="1800" b="1" i="0" u="none" strike="noStrike" cap="none" normalizeH="0" baseline="0" dirty="0">
                          <a:ln>
                            <a:noFill/>
                          </a:ln>
                          <a:solidFill>
                            <a:schemeClr val="tx1"/>
                          </a:solidFill>
                          <a:effectLst/>
                          <a:latin typeface="Arial" charset="0"/>
                          <a:ea typeface="ＭＳ Ｐゴシック" pitchFamily="34" charset="-128"/>
                        </a:rPr>
                        <a:t> </a:t>
                      </a:r>
                      <a:r>
                        <a:rPr kumimoji="0" lang="de-DE" altLang="de-DE" sz="1800" b="0" i="0" u="none" strike="noStrike" cap="none" normalizeH="0" baseline="0" dirty="0">
                          <a:ln>
                            <a:noFill/>
                          </a:ln>
                          <a:solidFill>
                            <a:schemeClr val="tx1"/>
                          </a:solidFill>
                          <a:effectLst/>
                          <a:latin typeface="Arial" charset="0"/>
                          <a:ea typeface="ＭＳ Ｐゴシック" pitchFamily="34" charset="-128"/>
                        </a:rPr>
                        <a:t>Jemand ist witzig, wenn er mich zum Lachen bringt.</a:t>
                      </a:r>
                      <a:endParaRPr kumimoji="0" lang="de-DE" altLang="de-DE" sz="18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de-DE" altLang="de-DE" sz="18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1D1F0"/>
                    </a:solidFill>
                  </a:tcPr>
                </a:tc>
                <a:extLst>
                  <a:ext uri="{0D108BD9-81ED-4DB2-BD59-A6C34878D82A}">
                    <a16:rowId xmlns:a16="http://schemas.microsoft.com/office/drawing/2014/main" val="10001"/>
                  </a:ext>
                </a:extLst>
              </a:tr>
              <a:tr h="647637">
                <a:tc>
                  <a:txBody>
                    <a:bodyPr/>
                    <a:lstStyle>
                      <a:lvl1pPr algn="l">
                        <a:spcBef>
                          <a:spcPct val="20000"/>
                        </a:spcBef>
                        <a:defRPr sz="2800">
                          <a:solidFill>
                            <a:schemeClr val="tx1"/>
                          </a:solidFill>
                          <a:latin typeface="Arial" charset="0"/>
                          <a:ea typeface="ＭＳ Ｐゴシック" pitchFamily="34" charset="-128"/>
                        </a:defRPr>
                      </a:lvl1pPr>
                      <a:lvl2pPr marL="742950" indent="-285750" algn="l">
                        <a:spcBef>
                          <a:spcPct val="20000"/>
                        </a:spcBef>
                        <a:defRPr sz="2400">
                          <a:solidFill>
                            <a:schemeClr val="tx1"/>
                          </a:solidFill>
                          <a:latin typeface="Arial" charset="0"/>
                          <a:ea typeface="ＭＳ Ｐゴシック" pitchFamily="34" charset="-128"/>
                        </a:defRPr>
                      </a:lvl2pPr>
                      <a:lvl3pPr marL="1143000" indent="-228600" algn="l">
                        <a:spcBef>
                          <a:spcPct val="20000"/>
                        </a:spcBef>
                        <a:defRPr sz="2000">
                          <a:solidFill>
                            <a:schemeClr val="tx1"/>
                          </a:solidFill>
                          <a:latin typeface="Arial" charset="0"/>
                          <a:ea typeface="ＭＳ Ｐゴシック" pitchFamily="34" charset="-128"/>
                        </a:defRPr>
                      </a:lvl3pPr>
                      <a:lvl4pPr marL="1600200" indent="-228600" algn="l">
                        <a:spcBef>
                          <a:spcPct val="20000"/>
                        </a:spcBef>
                        <a:defRPr>
                          <a:solidFill>
                            <a:schemeClr val="tx1"/>
                          </a:solidFill>
                          <a:latin typeface="Arial" charset="0"/>
                          <a:ea typeface="ＭＳ Ｐゴシック" pitchFamily="34" charset="-128"/>
                        </a:defRPr>
                      </a:lvl4pPr>
                      <a:lvl5pPr marL="2057400" indent="-228600" algn="l">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de-DE" altLang="de-DE" sz="18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1D1F0"/>
                    </a:solidFill>
                  </a:tcPr>
                </a:tc>
                <a:tc>
                  <a:txBody>
                    <a:bodyPr/>
                    <a:lstStyle>
                      <a:lvl1pPr algn="l">
                        <a:spcBef>
                          <a:spcPct val="20000"/>
                        </a:spcBef>
                        <a:defRPr sz="2800">
                          <a:solidFill>
                            <a:schemeClr val="tx1"/>
                          </a:solidFill>
                          <a:latin typeface="Arial" charset="0"/>
                          <a:ea typeface="ＭＳ Ｐゴシック" pitchFamily="34" charset="-128"/>
                        </a:defRPr>
                      </a:lvl1pPr>
                      <a:lvl2pPr marL="742950" indent="-285750" algn="l">
                        <a:spcBef>
                          <a:spcPct val="20000"/>
                        </a:spcBef>
                        <a:defRPr sz="2400">
                          <a:solidFill>
                            <a:schemeClr val="tx1"/>
                          </a:solidFill>
                          <a:latin typeface="Arial" charset="0"/>
                          <a:ea typeface="ＭＳ Ｐゴシック" pitchFamily="34" charset="-128"/>
                        </a:defRPr>
                      </a:lvl2pPr>
                      <a:lvl3pPr marL="1143000" indent="-228600" algn="l">
                        <a:spcBef>
                          <a:spcPct val="20000"/>
                        </a:spcBef>
                        <a:defRPr sz="2000">
                          <a:solidFill>
                            <a:schemeClr val="tx1"/>
                          </a:solidFill>
                          <a:latin typeface="Arial" charset="0"/>
                          <a:ea typeface="ＭＳ Ｐゴシック" pitchFamily="34" charset="-128"/>
                        </a:defRPr>
                      </a:lvl3pPr>
                      <a:lvl4pPr marL="1600200" indent="-228600" algn="l">
                        <a:spcBef>
                          <a:spcPct val="20000"/>
                        </a:spcBef>
                        <a:defRPr>
                          <a:solidFill>
                            <a:schemeClr val="tx1"/>
                          </a:solidFill>
                          <a:latin typeface="Arial" charset="0"/>
                          <a:ea typeface="ＭＳ Ｐゴシック" pitchFamily="34" charset="-128"/>
                        </a:defRPr>
                      </a:lvl4pPr>
                      <a:lvl5pPr marL="2057400" indent="-228600" algn="l">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de-DE" altLang="de-DE" sz="1800" b="0" i="0" u="none" strike="noStrike" cap="none" normalizeH="0" baseline="0">
                          <a:ln>
                            <a:noFill/>
                          </a:ln>
                          <a:solidFill>
                            <a:schemeClr val="tx1"/>
                          </a:solidFill>
                          <a:effectLst/>
                          <a:latin typeface="Calibri" pitchFamily="34" charset="0"/>
                          <a:ea typeface="Calibri" pitchFamily="34" charset="0"/>
                          <a:cs typeface="Times New Roman" pitchFamily="18" charset="0"/>
                        </a:rPr>
                        <a:t>spielen</a:t>
                      </a: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1D1F0"/>
                    </a:solidFill>
                  </a:tcPr>
                </a:tc>
                <a:tc>
                  <a:txBody>
                    <a:bodyPr/>
                    <a:lstStyle>
                      <a:lvl1pPr algn="l">
                        <a:spcBef>
                          <a:spcPct val="20000"/>
                        </a:spcBef>
                        <a:defRPr sz="2800">
                          <a:solidFill>
                            <a:schemeClr val="tx1"/>
                          </a:solidFill>
                          <a:latin typeface="Arial" charset="0"/>
                          <a:ea typeface="ＭＳ Ｐゴシック" pitchFamily="34" charset="-128"/>
                        </a:defRPr>
                      </a:lvl1pPr>
                      <a:lvl2pPr marL="742950" indent="-285750" algn="l">
                        <a:spcBef>
                          <a:spcPct val="20000"/>
                        </a:spcBef>
                        <a:defRPr sz="2400">
                          <a:solidFill>
                            <a:schemeClr val="tx1"/>
                          </a:solidFill>
                          <a:latin typeface="Arial" charset="0"/>
                          <a:ea typeface="ＭＳ Ｐゴシック" pitchFamily="34" charset="-128"/>
                        </a:defRPr>
                      </a:lvl2pPr>
                      <a:lvl3pPr marL="1143000" indent="-228600" algn="l">
                        <a:spcBef>
                          <a:spcPct val="20000"/>
                        </a:spcBef>
                        <a:defRPr sz="2000">
                          <a:solidFill>
                            <a:schemeClr val="tx1"/>
                          </a:solidFill>
                          <a:latin typeface="Arial" charset="0"/>
                          <a:ea typeface="ＭＳ Ｐゴシック" pitchFamily="34" charset="-128"/>
                        </a:defRPr>
                      </a:lvl3pPr>
                      <a:lvl4pPr marL="1600200" indent="-228600" algn="l">
                        <a:spcBef>
                          <a:spcPct val="20000"/>
                        </a:spcBef>
                        <a:defRPr>
                          <a:solidFill>
                            <a:schemeClr val="tx1"/>
                          </a:solidFill>
                          <a:latin typeface="Arial" charset="0"/>
                          <a:ea typeface="ＭＳ Ｐゴシック" pitchFamily="34" charset="-128"/>
                        </a:defRPr>
                      </a:lvl4pPr>
                      <a:lvl5pPr marL="2057400" indent="-228600" algn="l">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de-DE" altLang="de-DE" sz="1800" b="0" i="0" u="none" strike="noStrike" cap="none" normalizeH="0" baseline="0" dirty="0">
                          <a:ln>
                            <a:noFill/>
                          </a:ln>
                          <a:solidFill>
                            <a:schemeClr val="tx1"/>
                          </a:solidFill>
                          <a:effectLst/>
                          <a:latin typeface="Calibri" pitchFamily="34" charset="0"/>
                          <a:ea typeface="Calibri" pitchFamily="34" charset="0"/>
                          <a:cs typeface="Times New Roman" pitchFamily="18" charset="0"/>
                        </a:rPr>
                        <a:t>Sie spielt mit dem Ball.</a:t>
                      </a: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1D1F0"/>
                    </a:solidFill>
                  </a:tcPr>
                </a:tc>
                <a:tc>
                  <a:txBody>
                    <a:bodyPr/>
                    <a:lstStyle>
                      <a:lvl1pPr algn="l">
                        <a:spcBef>
                          <a:spcPct val="20000"/>
                        </a:spcBef>
                        <a:defRPr sz="2800">
                          <a:solidFill>
                            <a:schemeClr val="tx1"/>
                          </a:solidFill>
                          <a:latin typeface="Arial" charset="0"/>
                          <a:ea typeface="ＭＳ Ｐゴシック" pitchFamily="34" charset="-128"/>
                        </a:defRPr>
                      </a:lvl1pPr>
                      <a:lvl2pPr marL="742950" indent="-285750" algn="l">
                        <a:spcBef>
                          <a:spcPct val="20000"/>
                        </a:spcBef>
                        <a:defRPr sz="2400">
                          <a:solidFill>
                            <a:schemeClr val="tx1"/>
                          </a:solidFill>
                          <a:latin typeface="Arial" charset="0"/>
                          <a:ea typeface="ＭＳ Ｐゴシック" pitchFamily="34" charset="-128"/>
                        </a:defRPr>
                      </a:lvl2pPr>
                      <a:lvl3pPr marL="1143000" indent="-228600" algn="l">
                        <a:spcBef>
                          <a:spcPct val="20000"/>
                        </a:spcBef>
                        <a:defRPr sz="2000">
                          <a:solidFill>
                            <a:schemeClr val="tx1"/>
                          </a:solidFill>
                          <a:latin typeface="Arial" charset="0"/>
                          <a:ea typeface="ＭＳ Ｐゴシック" pitchFamily="34" charset="-128"/>
                        </a:defRPr>
                      </a:lvl3pPr>
                      <a:lvl4pPr marL="1600200" indent="-228600" algn="l">
                        <a:spcBef>
                          <a:spcPct val="20000"/>
                        </a:spcBef>
                        <a:defRPr>
                          <a:solidFill>
                            <a:schemeClr val="tx1"/>
                          </a:solidFill>
                          <a:latin typeface="Arial" charset="0"/>
                          <a:ea typeface="ＭＳ Ｐゴシック" pitchFamily="34" charset="-128"/>
                        </a:defRPr>
                      </a:lvl4pPr>
                      <a:lvl5pPr marL="2057400" indent="-228600" algn="l">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de-DE" altLang="de-DE" sz="1800" b="1" i="0" u="none" strike="noStrike" cap="none" normalizeH="0" baseline="0">
                        <a:ln>
                          <a:noFill/>
                        </a:ln>
                        <a:solidFill>
                          <a:schemeClr val="tx1"/>
                        </a:solidFill>
                        <a:effectLst/>
                        <a:latin typeface="Calibri" pitchFamily="34" charset="0"/>
                        <a:ea typeface="Calibri" pitchFamily="34" charset="0"/>
                        <a:cs typeface="Times New Roman" pitchFamily="18"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1D1F0"/>
                    </a:solidFill>
                  </a:tcPr>
                </a:tc>
                <a:extLst>
                  <a:ext uri="{0D108BD9-81ED-4DB2-BD59-A6C34878D82A}">
                    <a16:rowId xmlns:a16="http://schemas.microsoft.com/office/drawing/2014/main" val="10002"/>
                  </a:ext>
                </a:extLst>
              </a:tr>
              <a:tr h="863515">
                <a:tc>
                  <a:txBody>
                    <a:bodyPr/>
                    <a:lstStyle>
                      <a:lvl1pPr algn="l">
                        <a:spcBef>
                          <a:spcPct val="20000"/>
                        </a:spcBef>
                        <a:defRPr sz="2800">
                          <a:solidFill>
                            <a:schemeClr val="tx1"/>
                          </a:solidFill>
                          <a:latin typeface="Arial" charset="0"/>
                          <a:ea typeface="ＭＳ Ｐゴシック" pitchFamily="34" charset="-128"/>
                        </a:defRPr>
                      </a:lvl1pPr>
                      <a:lvl2pPr marL="742950" indent="-285750" algn="l">
                        <a:spcBef>
                          <a:spcPct val="20000"/>
                        </a:spcBef>
                        <a:defRPr sz="2400">
                          <a:solidFill>
                            <a:schemeClr val="tx1"/>
                          </a:solidFill>
                          <a:latin typeface="Arial" charset="0"/>
                          <a:ea typeface="ＭＳ Ｐゴシック" pitchFamily="34" charset="-128"/>
                        </a:defRPr>
                      </a:lvl2pPr>
                      <a:lvl3pPr marL="1143000" indent="-228600" algn="l">
                        <a:spcBef>
                          <a:spcPct val="20000"/>
                        </a:spcBef>
                        <a:defRPr sz="2000">
                          <a:solidFill>
                            <a:schemeClr val="tx1"/>
                          </a:solidFill>
                          <a:latin typeface="Arial" charset="0"/>
                          <a:ea typeface="ＭＳ Ｐゴシック" pitchFamily="34" charset="-128"/>
                        </a:defRPr>
                      </a:lvl3pPr>
                      <a:lvl4pPr marL="1600200" indent="-228600" algn="l">
                        <a:spcBef>
                          <a:spcPct val="20000"/>
                        </a:spcBef>
                        <a:defRPr>
                          <a:solidFill>
                            <a:schemeClr val="tx1"/>
                          </a:solidFill>
                          <a:latin typeface="Arial" charset="0"/>
                          <a:ea typeface="ＭＳ Ｐゴシック" pitchFamily="34" charset="-128"/>
                        </a:defRPr>
                      </a:lvl4pPr>
                      <a:lvl5pPr marL="2057400" indent="-228600" algn="l">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de-DE" altLang="de-DE" sz="1800" b="0" i="0" u="none" strike="noStrike" cap="none" normalizeH="0" baseline="0" dirty="0">
                          <a:ln>
                            <a:noFill/>
                          </a:ln>
                          <a:solidFill>
                            <a:schemeClr val="tx1"/>
                          </a:solidFill>
                          <a:effectLst/>
                          <a:latin typeface="Arial" charset="0"/>
                          <a:ea typeface="ＭＳ Ｐゴシック" pitchFamily="34" charset="-128"/>
                        </a:rPr>
                        <a:t>               die</a:t>
                      </a:r>
                      <a:endParaRPr kumimoji="0" lang="de-DE" altLang="de-DE" sz="18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1D1F0"/>
                    </a:solidFill>
                  </a:tcPr>
                </a:tc>
                <a:tc>
                  <a:txBody>
                    <a:bodyPr/>
                    <a:lstStyle>
                      <a:lvl1pPr algn="l">
                        <a:spcBef>
                          <a:spcPct val="20000"/>
                        </a:spcBef>
                        <a:defRPr sz="2800">
                          <a:solidFill>
                            <a:schemeClr val="tx1"/>
                          </a:solidFill>
                          <a:latin typeface="Arial" charset="0"/>
                          <a:ea typeface="ＭＳ Ｐゴシック" pitchFamily="34" charset="-128"/>
                        </a:defRPr>
                      </a:lvl1pPr>
                      <a:lvl2pPr marL="742950" indent="-285750" algn="l">
                        <a:spcBef>
                          <a:spcPct val="20000"/>
                        </a:spcBef>
                        <a:defRPr sz="2400">
                          <a:solidFill>
                            <a:schemeClr val="tx1"/>
                          </a:solidFill>
                          <a:latin typeface="Arial" charset="0"/>
                          <a:ea typeface="ＭＳ Ｐゴシック" pitchFamily="34" charset="-128"/>
                        </a:defRPr>
                      </a:lvl2pPr>
                      <a:lvl3pPr marL="1143000" indent="-228600" algn="l">
                        <a:spcBef>
                          <a:spcPct val="20000"/>
                        </a:spcBef>
                        <a:defRPr sz="2000">
                          <a:solidFill>
                            <a:schemeClr val="tx1"/>
                          </a:solidFill>
                          <a:latin typeface="Arial" charset="0"/>
                          <a:ea typeface="ＭＳ Ｐゴシック" pitchFamily="34" charset="-128"/>
                        </a:defRPr>
                      </a:lvl3pPr>
                      <a:lvl4pPr marL="1600200" indent="-228600" algn="l">
                        <a:spcBef>
                          <a:spcPct val="20000"/>
                        </a:spcBef>
                        <a:defRPr>
                          <a:solidFill>
                            <a:schemeClr val="tx1"/>
                          </a:solidFill>
                          <a:latin typeface="Arial" charset="0"/>
                          <a:ea typeface="ＭＳ Ｐゴシック" pitchFamily="34" charset="-128"/>
                        </a:defRPr>
                      </a:lvl4pPr>
                      <a:lvl5pPr marL="2057400" indent="-228600" algn="l">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de-DE" altLang="de-DE" sz="1800" b="0" i="0" u="none" strike="noStrike" cap="none" normalizeH="0" baseline="0" dirty="0">
                          <a:ln>
                            <a:noFill/>
                          </a:ln>
                          <a:solidFill>
                            <a:schemeClr val="tx1"/>
                          </a:solidFill>
                          <a:effectLst/>
                          <a:latin typeface="Arial" charset="0"/>
                          <a:ea typeface="ＭＳ Ｐゴシック" pitchFamily="34" charset="-128"/>
                        </a:rPr>
                        <a:t>  Katze,-n</a:t>
                      </a:r>
                      <a:endParaRPr kumimoji="0" lang="de-DE" altLang="de-DE" sz="18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1D1F0"/>
                    </a:solidFill>
                  </a:tcPr>
                </a:tc>
                <a:tc>
                  <a:txBody>
                    <a:bodyPr/>
                    <a:lstStyle>
                      <a:lvl1pPr algn="l">
                        <a:spcBef>
                          <a:spcPct val="20000"/>
                        </a:spcBef>
                        <a:defRPr sz="2800">
                          <a:solidFill>
                            <a:schemeClr val="tx1"/>
                          </a:solidFill>
                          <a:latin typeface="Arial" charset="0"/>
                          <a:ea typeface="ＭＳ Ｐゴシック" pitchFamily="34" charset="-128"/>
                        </a:defRPr>
                      </a:lvl1pPr>
                      <a:lvl2pPr marL="742950" indent="-285750" algn="l">
                        <a:spcBef>
                          <a:spcPct val="20000"/>
                        </a:spcBef>
                        <a:defRPr sz="2400">
                          <a:solidFill>
                            <a:schemeClr val="tx1"/>
                          </a:solidFill>
                          <a:latin typeface="Arial" charset="0"/>
                          <a:ea typeface="ＭＳ Ｐゴシック" pitchFamily="34" charset="-128"/>
                        </a:defRPr>
                      </a:lvl2pPr>
                      <a:lvl3pPr marL="1143000" indent="-228600" algn="l">
                        <a:spcBef>
                          <a:spcPct val="20000"/>
                        </a:spcBef>
                        <a:defRPr sz="2000">
                          <a:solidFill>
                            <a:schemeClr val="tx1"/>
                          </a:solidFill>
                          <a:latin typeface="Arial" charset="0"/>
                          <a:ea typeface="ＭＳ Ｐゴシック" pitchFamily="34" charset="-128"/>
                        </a:defRPr>
                      </a:lvl3pPr>
                      <a:lvl4pPr marL="1600200" indent="-228600" algn="l">
                        <a:spcBef>
                          <a:spcPct val="20000"/>
                        </a:spcBef>
                        <a:defRPr>
                          <a:solidFill>
                            <a:schemeClr val="tx1"/>
                          </a:solidFill>
                          <a:latin typeface="Arial" charset="0"/>
                          <a:ea typeface="ＭＳ Ｐゴシック" pitchFamily="34" charset="-128"/>
                        </a:defRPr>
                      </a:lvl4pPr>
                      <a:lvl5pPr marL="2057400" indent="-228600" algn="l">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de-DE" altLang="de-DE" sz="1800" b="0" i="0" u="none" strike="noStrike" cap="none" normalizeH="0" baseline="0" dirty="0">
                          <a:ln>
                            <a:noFill/>
                          </a:ln>
                          <a:solidFill>
                            <a:schemeClr val="tx1"/>
                          </a:solidFill>
                          <a:effectLst/>
                          <a:latin typeface="Arial" charset="0"/>
                          <a:ea typeface="ＭＳ Ｐゴシック" pitchFamily="34" charset="-128"/>
                        </a:rPr>
                        <a:t>Meine Katze ist schwarz.</a:t>
                      </a:r>
                      <a:endParaRPr kumimoji="0" lang="de-DE" altLang="de-DE" sz="18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1D1F0"/>
                    </a:solidFill>
                  </a:tcPr>
                </a:tc>
                <a:tc>
                  <a:txBody>
                    <a:bodyPr/>
                    <a:lstStyle>
                      <a:lvl1pPr algn="l">
                        <a:spcBef>
                          <a:spcPct val="20000"/>
                        </a:spcBef>
                        <a:defRPr sz="2800">
                          <a:solidFill>
                            <a:schemeClr val="tx1"/>
                          </a:solidFill>
                          <a:latin typeface="Arial" charset="0"/>
                          <a:ea typeface="ＭＳ Ｐゴシック" pitchFamily="34" charset="-128"/>
                        </a:defRPr>
                      </a:lvl1pPr>
                      <a:lvl2pPr marL="742950" indent="-285750" algn="l">
                        <a:spcBef>
                          <a:spcPct val="20000"/>
                        </a:spcBef>
                        <a:defRPr sz="2400">
                          <a:solidFill>
                            <a:schemeClr val="tx1"/>
                          </a:solidFill>
                          <a:latin typeface="Arial" charset="0"/>
                          <a:ea typeface="ＭＳ Ｐゴシック" pitchFamily="34" charset="-128"/>
                        </a:defRPr>
                      </a:lvl2pPr>
                      <a:lvl3pPr marL="1143000" indent="-228600" algn="l">
                        <a:spcBef>
                          <a:spcPct val="20000"/>
                        </a:spcBef>
                        <a:defRPr sz="2000">
                          <a:solidFill>
                            <a:schemeClr val="tx1"/>
                          </a:solidFill>
                          <a:latin typeface="Arial" charset="0"/>
                          <a:ea typeface="ＭＳ Ｐゴシック" pitchFamily="34" charset="-128"/>
                        </a:defRPr>
                      </a:lvl3pPr>
                      <a:lvl4pPr marL="1600200" indent="-228600" algn="l">
                        <a:spcBef>
                          <a:spcPct val="20000"/>
                        </a:spcBef>
                        <a:defRPr>
                          <a:solidFill>
                            <a:schemeClr val="tx1"/>
                          </a:solidFill>
                          <a:latin typeface="Arial" charset="0"/>
                          <a:ea typeface="ＭＳ Ｐゴシック" pitchFamily="34" charset="-128"/>
                        </a:defRPr>
                      </a:lvl4pPr>
                      <a:lvl5pPr marL="2057400" indent="-228600" algn="l">
                        <a:spcBef>
                          <a:spcPct val="20000"/>
                        </a:spcBef>
                        <a:defRPr>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defRPr>
                          <a:solidFill>
                            <a:schemeClr val="tx1"/>
                          </a:solidFill>
                          <a:latin typeface="Arial" charset="0"/>
                          <a:ea typeface="ＭＳ Ｐゴシック" pitchFamily="34" charset="-128"/>
                        </a:defRPr>
                      </a:lvl9p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de-DE" altLang="de-DE" sz="1800" b="1" i="0" u="none" strike="noStrike" cap="none" normalizeH="0" baseline="0" dirty="0">
                          <a:ln>
                            <a:noFill/>
                          </a:ln>
                          <a:solidFill>
                            <a:schemeClr val="tx1"/>
                          </a:solidFill>
                          <a:effectLst/>
                          <a:latin typeface="Arial" charset="0"/>
                          <a:ea typeface="ＭＳ Ｐゴシック" pitchFamily="34" charset="-128"/>
                        </a:rPr>
                        <a:t> </a:t>
                      </a:r>
                      <a:endParaRPr kumimoji="0" lang="de-DE" altLang="de-DE" sz="1800" b="1"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71" marR="68571"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1D1F0"/>
                    </a:solidFill>
                  </a:tcPr>
                </a:tc>
                <a:extLst>
                  <a:ext uri="{0D108BD9-81ED-4DB2-BD59-A6C34878D82A}">
                    <a16:rowId xmlns:a16="http://schemas.microsoft.com/office/drawing/2014/main" val="10003"/>
                  </a:ext>
                </a:extLst>
              </a:tr>
            </a:tbl>
          </a:graphicData>
        </a:graphic>
      </p:graphicFrame>
      <p:sp>
        <p:nvSpPr>
          <p:cNvPr id="22558" name="Rectangle 1"/>
          <p:cNvSpPr>
            <a:spLocks noChangeArrowheads="1"/>
          </p:cNvSpPr>
          <p:nvPr/>
        </p:nvSpPr>
        <p:spPr bwMode="auto">
          <a:xfrm>
            <a:off x="3171826" y="3212457"/>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lgn="l">
              <a:spcBef>
                <a:spcPct val="20000"/>
              </a:spcBef>
              <a:buChar char="•"/>
              <a:defRPr sz="3200">
                <a:solidFill>
                  <a:schemeClr val="tx1"/>
                </a:solidFill>
                <a:latin typeface="Arial" charset="0"/>
                <a:ea typeface="ＭＳ Ｐゴシック" pitchFamily="34" charset="-128"/>
              </a:defRPr>
            </a:lvl1pPr>
            <a:lvl2pPr marL="742950" indent="-285750" algn="l">
              <a:spcBef>
                <a:spcPct val="20000"/>
              </a:spcBef>
              <a:buChar char="–"/>
              <a:defRPr sz="2800">
                <a:solidFill>
                  <a:schemeClr val="tx1"/>
                </a:solidFill>
                <a:latin typeface="Arial" charset="0"/>
                <a:ea typeface="ＭＳ Ｐゴシック" pitchFamily="34" charset="-128"/>
              </a:defRPr>
            </a:lvl2pPr>
            <a:lvl3pPr marL="1143000" indent="-228600" algn="l">
              <a:spcBef>
                <a:spcPct val="20000"/>
              </a:spcBef>
              <a:buChar char="•"/>
              <a:defRPr sz="2400">
                <a:solidFill>
                  <a:schemeClr val="tx1"/>
                </a:solidFill>
                <a:latin typeface="Arial" charset="0"/>
                <a:ea typeface="ＭＳ Ｐゴシック" pitchFamily="34" charset="-128"/>
              </a:defRPr>
            </a:lvl3pPr>
            <a:lvl4pPr marL="1600200" indent="-228600" algn="l">
              <a:spcBef>
                <a:spcPct val="20000"/>
              </a:spcBef>
              <a:buChar char="–"/>
              <a:defRPr sz="2000">
                <a:solidFill>
                  <a:schemeClr val="tx1"/>
                </a:solidFill>
                <a:latin typeface="Arial" charset="0"/>
                <a:ea typeface="ＭＳ Ｐゴシック" pitchFamily="34" charset="-128"/>
              </a:defRPr>
            </a:lvl4pPr>
            <a:lvl5pPr marL="2057400" indent="-228600" algn="l">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endParaRPr lang="de-DE" altLang="de-DE" sz="2400"/>
          </a:p>
        </p:txBody>
      </p:sp>
      <p:sp>
        <p:nvSpPr>
          <p:cNvPr id="22559" name="Pfeil nach rechts 5"/>
          <p:cNvSpPr>
            <a:spLocks noChangeArrowheads="1"/>
          </p:cNvSpPr>
          <p:nvPr/>
        </p:nvSpPr>
        <p:spPr bwMode="auto">
          <a:xfrm rot="19503964">
            <a:off x="1468867" y="4734322"/>
            <a:ext cx="1800836" cy="1095203"/>
          </a:xfrm>
          <a:prstGeom prst="rightArrow">
            <a:avLst>
              <a:gd name="adj1" fmla="val 50000"/>
              <a:gd name="adj2" fmla="val 49995"/>
            </a:avLst>
          </a:prstGeom>
          <a:solidFill>
            <a:srgbClr val="FFFF00"/>
          </a:solidFill>
          <a:ln w="9525" algn="ctr">
            <a:solidFill>
              <a:schemeClr val="tx1"/>
            </a:solidFill>
            <a:round/>
            <a:headEnd/>
            <a:tailEnd/>
          </a:ln>
          <a:effectLst/>
        </p:spPr>
        <p:txBody>
          <a:bodyPr/>
          <a:lstStyle>
            <a:lvl1pPr algn="l">
              <a:spcBef>
                <a:spcPct val="20000"/>
              </a:spcBef>
              <a:buChar char="•"/>
              <a:defRPr sz="3200">
                <a:solidFill>
                  <a:schemeClr val="tx1"/>
                </a:solidFill>
                <a:latin typeface="Arial" charset="0"/>
                <a:ea typeface="ＭＳ Ｐゴシック" pitchFamily="34" charset="-128"/>
              </a:defRPr>
            </a:lvl1pPr>
            <a:lvl2pPr marL="742950" indent="-285750" algn="l">
              <a:spcBef>
                <a:spcPct val="20000"/>
              </a:spcBef>
              <a:buChar char="–"/>
              <a:defRPr sz="2800">
                <a:solidFill>
                  <a:schemeClr val="tx1"/>
                </a:solidFill>
                <a:latin typeface="Arial" charset="0"/>
                <a:ea typeface="ＭＳ Ｐゴシック" pitchFamily="34" charset="-128"/>
              </a:defRPr>
            </a:lvl2pPr>
            <a:lvl3pPr marL="1143000" indent="-228600" algn="l">
              <a:spcBef>
                <a:spcPct val="20000"/>
              </a:spcBef>
              <a:buChar char="•"/>
              <a:defRPr sz="2400">
                <a:solidFill>
                  <a:schemeClr val="tx1"/>
                </a:solidFill>
                <a:latin typeface="Arial" charset="0"/>
                <a:ea typeface="ＭＳ Ｐゴシック" pitchFamily="34" charset="-128"/>
              </a:defRPr>
            </a:lvl3pPr>
            <a:lvl4pPr marL="1600200" indent="-228600" algn="l">
              <a:spcBef>
                <a:spcPct val="20000"/>
              </a:spcBef>
              <a:buChar char="–"/>
              <a:defRPr sz="2000">
                <a:solidFill>
                  <a:schemeClr val="tx1"/>
                </a:solidFill>
                <a:latin typeface="Arial" charset="0"/>
                <a:ea typeface="ＭＳ Ｐゴシック" pitchFamily="34" charset="-128"/>
              </a:defRPr>
            </a:lvl4pPr>
            <a:lvl5pPr marL="2057400" indent="-228600" algn="l">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lgn="r">
              <a:spcBef>
                <a:spcPct val="0"/>
              </a:spcBef>
              <a:buFontTx/>
              <a:buNone/>
            </a:pPr>
            <a:r>
              <a:rPr lang="de-DE" altLang="de-DE" sz="1400" dirty="0"/>
              <a:t>Nomen immer mit Artikel</a:t>
            </a:r>
          </a:p>
        </p:txBody>
      </p:sp>
      <p:sp>
        <p:nvSpPr>
          <p:cNvPr id="22560" name="Pfeil nach rechts 6"/>
          <p:cNvSpPr>
            <a:spLocks noChangeArrowheads="1"/>
          </p:cNvSpPr>
          <p:nvPr/>
        </p:nvSpPr>
        <p:spPr bwMode="auto">
          <a:xfrm rot="18190802">
            <a:off x="3170105" y="4830250"/>
            <a:ext cx="1575994" cy="954841"/>
          </a:xfrm>
          <a:prstGeom prst="rightArrow">
            <a:avLst>
              <a:gd name="adj1" fmla="val 50000"/>
              <a:gd name="adj2" fmla="val 50049"/>
            </a:avLst>
          </a:prstGeom>
          <a:solidFill>
            <a:srgbClr val="FFFF00"/>
          </a:solidFill>
          <a:ln w="9525" algn="ctr">
            <a:solidFill>
              <a:schemeClr val="tx1"/>
            </a:solidFill>
            <a:round/>
            <a:headEnd/>
            <a:tailEnd/>
          </a:ln>
          <a:effectLst/>
        </p:spPr>
        <p:txBody>
          <a:bodyPr/>
          <a:lstStyle>
            <a:lvl1pPr algn="l">
              <a:spcBef>
                <a:spcPct val="20000"/>
              </a:spcBef>
              <a:buChar char="•"/>
              <a:defRPr sz="3200">
                <a:solidFill>
                  <a:schemeClr val="tx1"/>
                </a:solidFill>
                <a:latin typeface="Arial" charset="0"/>
                <a:ea typeface="ＭＳ Ｐゴシック" pitchFamily="34" charset="-128"/>
              </a:defRPr>
            </a:lvl1pPr>
            <a:lvl2pPr marL="742950" indent="-285750" algn="l">
              <a:spcBef>
                <a:spcPct val="20000"/>
              </a:spcBef>
              <a:buChar char="–"/>
              <a:defRPr sz="2800">
                <a:solidFill>
                  <a:schemeClr val="tx1"/>
                </a:solidFill>
                <a:latin typeface="Arial" charset="0"/>
                <a:ea typeface="ＭＳ Ｐゴシック" pitchFamily="34" charset="-128"/>
              </a:defRPr>
            </a:lvl2pPr>
            <a:lvl3pPr marL="1143000" indent="-228600" algn="l">
              <a:spcBef>
                <a:spcPct val="20000"/>
              </a:spcBef>
              <a:buChar char="•"/>
              <a:defRPr sz="2400">
                <a:solidFill>
                  <a:schemeClr val="tx1"/>
                </a:solidFill>
                <a:latin typeface="Arial" charset="0"/>
                <a:ea typeface="ＭＳ Ｐゴシック" pitchFamily="34" charset="-128"/>
              </a:defRPr>
            </a:lvl3pPr>
            <a:lvl4pPr marL="1600200" indent="-228600" algn="l">
              <a:spcBef>
                <a:spcPct val="20000"/>
              </a:spcBef>
              <a:buChar char="–"/>
              <a:defRPr sz="2000">
                <a:solidFill>
                  <a:schemeClr val="tx1"/>
                </a:solidFill>
                <a:latin typeface="Arial" charset="0"/>
                <a:ea typeface="ＭＳ Ｐゴシック" pitchFamily="34" charset="-128"/>
              </a:defRPr>
            </a:lvl4pPr>
            <a:lvl5pPr marL="2057400" indent="-228600" algn="l">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de-DE" altLang="de-DE" sz="1400" dirty="0"/>
              <a:t>Pluralformen besprechen</a:t>
            </a:r>
          </a:p>
        </p:txBody>
      </p:sp>
      <p:sp>
        <p:nvSpPr>
          <p:cNvPr id="22561" name="Pfeil nach rechts 7"/>
          <p:cNvSpPr>
            <a:spLocks noChangeArrowheads="1"/>
          </p:cNvSpPr>
          <p:nvPr/>
        </p:nvSpPr>
        <p:spPr bwMode="auto">
          <a:xfrm rot="18864273">
            <a:off x="5292925" y="4792893"/>
            <a:ext cx="1700557" cy="1040785"/>
          </a:xfrm>
          <a:prstGeom prst="rightArrow">
            <a:avLst>
              <a:gd name="adj1" fmla="val 43637"/>
              <a:gd name="adj2" fmla="val 49990"/>
            </a:avLst>
          </a:prstGeom>
          <a:solidFill>
            <a:srgbClr val="FFFF00"/>
          </a:solidFill>
          <a:ln w="9525" algn="ctr">
            <a:solidFill>
              <a:schemeClr val="tx1"/>
            </a:solidFill>
            <a:round/>
            <a:headEnd/>
            <a:tailEnd/>
          </a:ln>
          <a:effectLst/>
        </p:spPr>
        <p:txBody>
          <a:bodyPr/>
          <a:lstStyle>
            <a:lvl1pPr algn="l">
              <a:spcBef>
                <a:spcPct val="20000"/>
              </a:spcBef>
              <a:buChar char="•"/>
              <a:defRPr sz="3200">
                <a:solidFill>
                  <a:schemeClr val="tx1"/>
                </a:solidFill>
                <a:latin typeface="Arial" charset="0"/>
                <a:ea typeface="ＭＳ Ｐゴシック" pitchFamily="34" charset="-128"/>
              </a:defRPr>
            </a:lvl1pPr>
            <a:lvl2pPr marL="742950" indent="-285750" algn="l">
              <a:spcBef>
                <a:spcPct val="20000"/>
              </a:spcBef>
              <a:buChar char="–"/>
              <a:defRPr sz="2800">
                <a:solidFill>
                  <a:schemeClr val="tx1"/>
                </a:solidFill>
                <a:latin typeface="Arial" charset="0"/>
                <a:ea typeface="ＭＳ Ｐゴシック" pitchFamily="34" charset="-128"/>
              </a:defRPr>
            </a:lvl2pPr>
            <a:lvl3pPr marL="1143000" indent="-228600" algn="l">
              <a:spcBef>
                <a:spcPct val="20000"/>
              </a:spcBef>
              <a:buChar char="•"/>
              <a:defRPr sz="2400">
                <a:solidFill>
                  <a:schemeClr val="tx1"/>
                </a:solidFill>
                <a:latin typeface="Arial" charset="0"/>
                <a:ea typeface="ＭＳ Ｐゴシック" pitchFamily="34" charset="-128"/>
              </a:defRPr>
            </a:lvl3pPr>
            <a:lvl4pPr marL="1600200" indent="-228600" algn="l">
              <a:spcBef>
                <a:spcPct val="20000"/>
              </a:spcBef>
              <a:buChar char="–"/>
              <a:defRPr sz="2000">
                <a:solidFill>
                  <a:schemeClr val="tx1"/>
                </a:solidFill>
                <a:latin typeface="Arial" charset="0"/>
                <a:ea typeface="ＭＳ Ｐゴシック" pitchFamily="34" charset="-128"/>
              </a:defRPr>
            </a:lvl4pPr>
            <a:lvl5pPr marL="2057400" indent="-228600" algn="l">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de-DE" altLang="de-DE" sz="1400" dirty="0"/>
              <a:t>Kontext durch Beispielsatz</a:t>
            </a:r>
          </a:p>
        </p:txBody>
      </p:sp>
      <p:sp>
        <p:nvSpPr>
          <p:cNvPr id="22562" name="Pfeil nach rechts 8"/>
          <p:cNvSpPr>
            <a:spLocks noChangeArrowheads="1"/>
          </p:cNvSpPr>
          <p:nvPr/>
        </p:nvSpPr>
        <p:spPr bwMode="auto">
          <a:xfrm>
            <a:off x="1524000" y="3418860"/>
            <a:ext cx="1690568" cy="898525"/>
          </a:xfrm>
          <a:prstGeom prst="rightArrow">
            <a:avLst>
              <a:gd name="adj1" fmla="val 50000"/>
              <a:gd name="adj2" fmla="val 50024"/>
            </a:avLst>
          </a:prstGeom>
          <a:solidFill>
            <a:srgbClr val="FFFF00"/>
          </a:solidFill>
          <a:ln w="9525" algn="ctr">
            <a:solidFill>
              <a:schemeClr val="tx1"/>
            </a:solidFill>
            <a:round/>
            <a:headEnd/>
            <a:tailEnd/>
          </a:ln>
          <a:effectLst/>
        </p:spPr>
        <p:txBody>
          <a:bodyPr/>
          <a:lstStyle>
            <a:lvl1pPr algn="l">
              <a:spcBef>
                <a:spcPct val="20000"/>
              </a:spcBef>
              <a:buChar char="•"/>
              <a:defRPr sz="3200">
                <a:solidFill>
                  <a:schemeClr val="tx1"/>
                </a:solidFill>
                <a:latin typeface="Arial" charset="0"/>
                <a:ea typeface="ＭＳ Ｐゴシック" pitchFamily="34" charset="-128"/>
              </a:defRPr>
            </a:lvl1pPr>
            <a:lvl2pPr marL="742950" indent="-285750" algn="l">
              <a:spcBef>
                <a:spcPct val="20000"/>
              </a:spcBef>
              <a:buChar char="–"/>
              <a:defRPr sz="2800">
                <a:solidFill>
                  <a:schemeClr val="tx1"/>
                </a:solidFill>
                <a:latin typeface="Arial" charset="0"/>
                <a:ea typeface="ＭＳ Ｐゴシック" pitchFamily="34" charset="-128"/>
              </a:defRPr>
            </a:lvl2pPr>
            <a:lvl3pPr marL="1143000" indent="-228600" algn="l">
              <a:spcBef>
                <a:spcPct val="20000"/>
              </a:spcBef>
              <a:buChar char="•"/>
              <a:defRPr sz="2400">
                <a:solidFill>
                  <a:schemeClr val="tx1"/>
                </a:solidFill>
                <a:latin typeface="Arial" charset="0"/>
                <a:ea typeface="ＭＳ Ｐゴシック" pitchFamily="34" charset="-128"/>
              </a:defRPr>
            </a:lvl3pPr>
            <a:lvl4pPr marL="1600200" indent="-228600" algn="l">
              <a:spcBef>
                <a:spcPct val="20000"/>
              </a:spcBef>
              <a:buChar char="–"/>
              <a:defRPr sz="2000">
                <a:solidFill>
                  <a:schemeClr val="tx1"/>
                </a:solidFill>
                <a:latin typeface="Arial" charset="0"/>
                <a:ea typeface="ＭＳ Ｐゴシック" pitchFamily="34" charset="-128"/>
              </a:defRPr>
            </a:lvl4pPr>
            <a:lvl5pPr marL="2057400" indent="-228600" algn="l">
              <a:spcBef>
                <a:spcPct val="20000"/>
              </a:spcBef>
              <a:buChar char="»"/>
              <a:defRPr sz="2000">
                <a:solidFill>
                  <a:schemeClr val="tx1"/>
                </a:solidFill>
                <a:latin typeface="Arial" charset="0"/>
                <a:ea typeface="ＭＳ Ｐゴシック" pitchFamily="34"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pitchFamily="34" charset="-128"/>
              </a:defRPr>
            </a:lvl9pPr>
          </a:lstStyle>
          <a:p>
            <a:pPr>
              <a:spcBef>
                <a:spcPct val="0"/>
              </a:spcBef>
              <a:buFontTx/>
              <a:buNone/>
            </a:pPr>
            <a:r>
              <a:rPr lang="de-DE" altLang="de-DE" sz="1400" dirty="0"/>
              <a:t>Verben in der Grundform</a:t>
            </a:r>
          </a:p>
        </p:txBody>
      </p:sp>
    </p:spTree>
    <p:extLst>
      <p:ext uri="{BB962C8B-B14F-4D97-AF65-F5344CB8AC3E}">
        <p14:creationId xmlns:p14="http://schemas.microsoft.com/office/powerpoint/2010/main" val="246646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5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5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59" grpId="0" animBg="1"/>
      <p:bldP spid="22560" grpId="0" animBg="1"/>
      <p:bldP spid="22561" grpId="0" animBg="1"/>
      <p:bldP spid="2256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96F4EB1-64B9-51CF-ED39-E151445D89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438402" y="-1219628"/>
            <a:ext cx="6033004" cy="8472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59784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1451579" y="211540"/>
            <a:ext cx="9603275" cy="1049235"/>
          </a:xfrm>
        </p:spPr>
        <p:txBody>
          <a:bodyPr>
            <a:normAutofit/>
          </a:bodyPr>
          <a:lstStyle/>
          <a:p>
            <a:r>
              <a:rPr lang="de-DE" sz="2800" dirty="0"/>
              <a:t>  Methoden zur Wortschatzarbeit</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62135" y="740391"/>
            <a:ext cx="8666328" cy="537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1300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E5585EC-5820-BE16-4217-589B83BB5CE4}"/>
              </a:ext>
            </a:extLst>
          </p:cNvPr>
          <p:cNvPicPr>
            <a:picLocks noChangeAspect="1"/>
          </p:cNvPicPr>
          <p:nvPr/>
        </p:nvPicPr>
        <p:blipFill>
          <a:blip r:embed="rId2"/>
          <a:stretch>
            <a:fillRect/>
          </a:stretch>
        </p:blipFill>
        <p:spPr>
          <a:xfrm>
            <a:off x="155507" y="1003301"/>
            <a:ext cx="5804639" cy="4500862"/>
          </a:xfrm>
          <a:prstGeom prst="rect">
            <a:avLst/>
          </a:prstGeom>
        </p:spPr>
      </p:pic>
      <p:pic>
        <p:nvPicPr>
          <p:cNvPr id="9" name="Grafik 8">
            <a:extLst>
              <a:ext uri="{FF2B5EF4-FFF2-40B4-BE49-F238E27FC236}">
                <a16:creationId xmlns:a16="http://schemas.microsoft.com/office/drawing/2014/main" id="{919C9F47-C58B-9C28-8C2D-820F8E518DE8}"/>
              </a:ext>
            </a:extLst>
          </p:cNvPr>
          <p:cNvPicPr>
            <a:picLocks noChangeAspect="1"/>
          </p:cNvPicPr>
          <p:nvPr/>
        </p:nvPicPr>
        <p:blipFill>
          <a:blip r:embed="rId3"/>
          <a:stretch>
            <a:fillRect/>
          </a:stretch>
        </p:blipFill>
        <p:spPr>
          <a:xfrm>
            <a:off x="6095999" y="1003301"/>
            <a:ext cx="5742479" cy="4500862"/>
          </a:xfrm>
          <a:prstGeom prst="rect">
            <a:avLst/>
          </a:prstGeom>
        </p:spPr>
      </p:pic>
    </p:spTree>
    <p:extLst>
      <p:ext uri="{BB962C8B-B14F-4D97-AF65-F5344CB8AC3E}">
        <p14:creationId xmlns:p14="http://schemas.microsoft.com/office/powerpoint/2010/main" val="34332073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2D7451-13FE-5233-887E-4F4FDA01DA15}"/>
              </a:ext>
            </a:extLst>
          </p:cNvPr>
          <p:cNvSpPr>
            <a:spLocks noGrp="1"/>
          </p:cNvSpPr>
          <p:nvPr>
            <p:ph type="title"/>
          </p:nvPr>
        </p:nvSpPr>
        <p:spPr>
          <a:xfrm>
            <a:off x="812802" y="771862"/>
            <a:ext cx="11201400" cy="1049235"/>
          </a:xfrm>
        </p:spPr>
        <p:txBody>
          <a:bodyPr>
            <a:normAutofit/>
          </a:bodyPr>
          <a:lstStyle/>
          <a:p>
            <a:r>
              <a:rPr lang="de-DE" sz="2800" dirty="0"/>
              <a:t>Weitere Übungsmöglichkeiten zur Wortschatzarbeit</a:t>
            </a:r>
          </a:p>
        </p:txBody>
      </p:sp>
    </p:spTree>
    <p:extLst>
      <p:ext uri="{BB962C8B-B14F-4D97-AF65-F5344CB8AC3E}">
        <p14:creationId xmlns:p14="http://schemas.microsoft.com/office/powerpoint/2010/main" val="2337207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D0A7DD-A69B-B60B-7C23-6B94859F6896}"/>
              </a:ext>
            </a:extLst>
          </p:cNvPr>
          <p:cNvSpPr>
            <a:spLocks noGrp="1"/>
          </p:cNvSpPr>
          <p:nvPr>
            <p:ph type="title"/>
          </p:nvPr>
        </p:nvSpPr>
        <p:spPr/>
        <p:txBody>
          <a:bodyPr/>
          <a:lstStyle/>
          <a:p>
            <a:r>
              <a:rPr lang="de-DE" dirty="0"/>
              <a:t>Geplanter Ablauf</a:t>
            </a:r>
          </a:p>
        </p:txBody>
      </p:sp>
      <p:sp>
        <p:nvSpPr>
          <p:cNvPr id="3" name="Inhaltsplatzhalter 2">
            <a:extLst>
              <a:ext uri="{FF2B5EF4-FFF2-40B4-BE49-F238E27FC236}">
                <a16:creationId xmlns:a16="http://schemas.microsoft.com/office/drawing/2014/main" id="{DE6B1B26-3480-E253-AFAC-8CDB2CF5FF83}"/>
              </a:ext>
            </a:extLst>
          </p:cNvPr>
          <p:cNvSpPr>
            <a:spLocks noGrp="1"/>
          </p:cNvSpPr>
          <p:nvPr>
            <p:ph idx="1"/>
          </p:nvPr>
        </p:nvSpPr>
        <p:spPr>
          <a:xfrm>
            <a:off x="1294362" y="1966452"/>
            <a:ext cx="9603275" cy="4473287"/>
          </a:xfrm>
        </p:spPr>
        <p:txBody>
          <a:bodyPr numCol="2">
            <a:normAutofit fontScale="77500" lnSpcReduction="20000"/>
          </a:bodyPr>
          <a:lstStyle/>
          <a:p>
            <a:pPr marL="0" indent="0">
              <a:buNone/>
            </a:pPr>
            <a:r>
              <a:rPr lang="de-DE" dirty="0"/>
              <a:t> 8.00 Ankommen/organisatorisches/Besprechung  Unterrichtsbeobachtung/Unterrichtsvorbereitung lesen</a:t>
            </a:r>
          </a:p>
          <a:p>
            <a:pPr marL="0" indent="0">
              <a:buNone/>
            </a:pPr>
            <a:r>
              <a:rPr lang="de-DE" dirty="0"/>
              <a:t> 8.30  Unterricht und Besprechung</a:t>
            </a:r>
          </a:p>
          <a:p>
            <a:pPr marL="0" indent="0">
              <a:buNone/>
            </a:pPr>
            <a:r>
              <a:rPr lang="de-DE" dirty="0"/>
              <a:t>10.00 kurze Pause</a:t>
            </a:r>
          </a:p>
          <a:p>
            <a:pPr marL="0" indent="0">
              <a:buNone/>
            </a:pPr>
            <a:r>
              <a:rPr lang="de-DE" dirty="0"/>
              <a:t>10.15  </a:t>
            </a:r>
            <a:r>
              <a:rPr lang="de-DE" dirty="0" err="1"/>
              <a:t>Whd</a:t>
            </a:r>
            <a:r>
              <a:rPr lang="de-DE" dirty="0"/>
              <a:t>. Curriculare Grundlagen/Besprechung der nachbereitenden Aufgabe</a:t>
            </a:r>
          </a:p>
          <a:p>
            <a:pPr marL="0" indent="0">
              <a:buNone/>
            </a:pPr>
            <a:r>
              <a:rPr lang="de-DE" dirty="0"/>
              <a:t>10.45 Film Pinguinprinzip/Puzzle Komposita – Aussprache</a:t>
            </a:r>
          </a:p>
          <a:p>
            <a:pPr marL="0" indent="0">
              <a:buNone/>
            </a:pPr>
            <a:r>
              <a:rPr lang="de-DE" dirty="0"/>
              <a:t>11.15  didaktisch/methodische Grundsätze der Wortschatzarbeit /Blick in die curricularen Grundlagen</a:t>
            </a:r>
          </a:p>
          <a:p>
            <a:pPr marL="0" indent="0">
              <a:buNone/>
            </a:pPr>
            <a:r>
              <a:rPr lang="de-DE" dirty="0"/>
              <a:t>11.45  Wortschatzeinführung/Übung/Anwendung</a:t>
            </a:r>
          </a:p>
          <a:p>
            <a:pPr marL="0" indent="0">
              <a:buNone/>
            </a:pPr>
            <a:r>
              <a:rPr lang="de-DE" dirty="0"/>
              <a:t>12.15 Übungen zur Wortschatzarbeit im Unterricht (Tiere Bälle/Wimmelbild/Wörtersteckbrief abgewandelt/…)</a:t>
            </a:r>
          </a:p>
          <a:p>
            <a:pPr marL="0" indent="0">
              <a:buNone/>
            </a:pPr>
            <a:r>
              <a:rPr lang="de-DE" dirty="0"/>
              <a:t>13.00 Mittagspause</a:t>
            </a:r>
          </a:p>
          <a:p>
            <a:pPr marL="0" indent="0">
              <a:buNone/>
            </a:pPr>
            <a:r>
              <a:rPr lang="de-DE" dirty="0"/>
              <a:t>13.30 ggf. weitere Übungen</a:t>
            </a:r>
          </a:p>
          <a:p>
            <a:pPr marL="0" indent="0">
              <a:buNone/>
            </a:pPr>
            <a:r>
              <a:rPr lang="de-DE" dirty="0"/>
              <a:t>14.00 Unterrichtsplanung mit dem Schwerpunkt Wortschatzarbeit</a:t>
            </a:r>
          </a:p>
          <a:p>
            <a:pPr marL="0" indent="0">
              <a:buNone/>
            </a:pPr>
            <a:r>
              <a:rPr lang="de-DE" dirty="0"/>
              <a:t>15.30 Beurteilung Wortschatzarbeit im Lehrwerk/Website des </a:t>
            </a:r>
            <a:r>
              <a:rPr lang="de-DE" dirty="0" err="1"/>
              <a:t>Mercatorinstituts</a:t>
            </a:r>
            <a:endParaRPr lang="de-DE" dirty="0"/>
          </a:p>
          <a:p>
            <a:pPr marL="0" indent="0">
              <a:buNone/>
            </a:pPr>
            <a:r>
              <a:rPr lang="de-DE" dirty="0"/>
              <a:t>16.30 Bilderbuchempfehlungen rund um den Wortschatz</a:t>
            </a:r>
          </a:p>
          <a:p>
            <a:pPr marL="0" indent="0">
              <a:buNone/>
            </a:pPr>
            <a:r>
              <a:rPr lang="de-DE" dirty="0"/>
              <a:t>16.50 Feedback und Schluss</a:t>
            </a:r>
          </a:p>
          <a:p>
            <a:endParaRPr lang="de-DE" dirty="0"/>
          </a:p>
          <a:p>
            <a:pPr marL="0" indent="0">
              <a:buNone/>
            </a:pPr>
            <a:endParaRPr lang="de-DE" dirty="0"/>
          </a:p>
        </p:txBody>
      </p:sp>
    </p:spTree>
    <p:extLst>
      <p:ext uri="{BB962C8B-B14F-4D97-AF65-F5344CB8AC3E}">
        <p14:creationId xmlns:p14="http://schemas.microsoft.com/office/powerpoint/2010/main" val="34116358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79960" y="326320"/>
            <a:ext cx="10131425" cy="653720"/>
          </a:xfrm>
        </p:spPr>
        <p:txBody>
          <a:bodyPr>
            <a:normAutofit/>
          </a:bodyPr>
          <a:lstStyle/>
          <a:p>
            <a:pPr algn="ctr"/>
            <a:r>
              <a:rPr lang="de-DE" dirty="0"/>
              <a:t> Übung I:  </a:t>
            </a:r>
            <a:r>
              <a:rPr lang="de-DE" sz="3200" dirty="0"/>
              <a:t>Wörter, die zu Bildern werden</a:t>
            </a:r>
          </a:p>
        </p:txBody>
      </p:sp>
      <p:pic>
        <p:nvPicPr>
          <p:cNvPr id="6" name="Inhaltsplatzhalter 5">
            <a:extLst>
              <a:ext uri="{FF2B5EF4-FFF2-40B4-BE49-F238E27FC236}">
                <a16:creationId xmlns:a16="http://schemas.microsoft.com/office/drawing/2014/main" id="{553790AC-F520-4094-A132-1B18FC785D1B}"/>
              </a:ext>
            </a:extLst>
          </p:cNvPr>
          <p:cNvPicPr>
            <a:picLocks noGrp="1" noChangeAspect="1"/>
          </p:cNvPicPr>
          <p:nvPr>
            <p:ph idx="1"/>
          </p:nvPr>
        </p:nvPicPr>
        <p:blipFill>
          <a:blip r:embed="rId3"/>
          <a:stretch>
            <a:fillRect/>
          </a:stretch>
        </p:blipFill>
        <p:spPr>
          <a:xfrm>
            <a:off x="347122" y="1280246"/>
            <a:ext cx="1962338" cy="2805851"/>
          </a:xfrm>
        </p:spPr>
      </p:pic>
      <p:pic>
        <p:nvPicPr>
          <p:cNvPr id="8" name="Grafik 7">
            <a:extLst>
              <a:ext uri="{FF2B5EF4-FFF2-40B4-BE49-F238E27FC236}">
                <a16:creationId xmlns:a16="http://schemas.microsoft.com/office/drawing/2014/main" id="{EAF8ECFE-43AE-4E30-BCFE-967B23EDB465}"/>
              </a:ext>
            </a:extLst>
          </p:cNvPr>
          <p:cNvPicPr>
            <a:picLocks noChangeAspect="1"/>
          </p:cNvPicPr>
          <p:nvPr/>
        </p:nvPicPr>
        <p:blipFill>
          <a:blip r:embed="rId4"/>
          <a:stretch>
            <a:fillRect/>
          </a:stretch>
        </p:blipFill>
        <p:spPr>
          <a:xfrm>
            <a:off x="8097481" y="1340265"/>
            <a:ext cx="3690335" cy="3922161"/>
          </a:xfrm>
          <a:prstGeom prst="rect">
            <a:avLst/>
          </a:prstGeom>
        </p:spPr>
      </p:pic>
      <p:pic>
        <p:nvPicPr>
          <p:cNvPr id="10" name="Grafik 9">
            <a:extLst>
              <a:ext uri="{FF2B5EF4-FFF2-40B4-BE49-F238E27FC236}">
                <a16:creationId xmlns:a16="http://schemas.microsoft.com/office/drawing/2014/main" id="{4DB65D36-CD8C-4D71-B47A-A06D36120550}"/>
              </a:ext>
            </a:extLst>
          </p:cNvPr>
          <p:cNvPicPr>
            <a:picLocks noChangeAspect="1"/>
          </p:cNvPicPr>
          <p:nvPr/>
        </p:nvPicPr>
        <p:blipFill>
          <a:blip r:embed="rId5"/>
          <a:stretch>
            <a:fillRect/>
          </a:stretch>
        </p:blipFill>
        <p:spPr>
          <a:xfrm>
            <a:off x="4360409" y="1289500"/>
            <a:ext cx="3737072" cy="4023692"/>
          </a:xfrm>
          <a:prstGeom prst="rect">
            <a:avLst/>
          </a:prstGeom>
        </p:spPr>
      </p:pic>
      <p:pic>
        <p:nvPicPr>
          <p:cNvPr id="12" name="Grafik 11">
            <a:extLst>
              <a:ext uri="{FF2B5EF4-FFF2-40B4-BE49-F238E27FC236}">
                <a16:creationId xmlns:a16="http://schemas.microsoft.com/office/drawing/2014/main" id="{AE0024EB-4BF9-49EF-B919-32B020640CC5}"/>
              </a:ext>
            </a:extLst>
          </p:cNvPr>
          <p:cNvPicPr>
            <a:picLocks noChangeAspect="1"/>
          </p:cNvPicPr>
          <p:nvPr/>
        </p:nvPicPr>
        <p:blipFill>
          <a:blip r:embed="rId6"/>
          <a:stretch>
            <a:fillRect/>
          </a:stretch>
        </p:blipFill>
        <p:spPr>
          <a:xfrm>
            <a:off x="2309460" y="1288019"/>
            <a:ext cx="1962339" cy="2788133"/>
          </a:xfrm>
          <a:prstGeom prst="rect">
            <a:avLst/>
          </a:prstGeom>
        </p:spPr>
      </p:pic>
      <p:graphicFrame>
        <p:nvGraphicFramePr>
          <p:cNvPr id="3" name="Tabelle 2">
            <a:extLst>
              <a:ext uri="{FF2B5EF4-FFF2-40B4-BE49-F238E27FC236}">
                <a16:creationId xmlns:a16="http://schemas.microsoft.com/office/drawing/2014/main" id="{9B545A8A-6121-4FF3-AD8F-B6A29E406118}"/>
              </a:ext>
            </a:extLst>
          </p:cNvPr>
          <p:cNvGraphicFramePr>
            <a:graphicFrameLocks noGrp="1"/>
          </p:cNvGraphicFramePr>
          <p:nvPr/>
        </p:nvGraphicFramePr>
        <p:xfrm>
          <a:off x="832143" y="5450322"/>
          <a:ext cx="1789137" cy="1184940"/>
        </p:xfrm>
        <a:graphic>
          <a:graphicData uri="http://schemas.openxmlformats.org/drawingml/2006/table">
            <a:tbl>
              <a:tblPr firstRow="1" firstCol="1" bandRow="1">
                <a:tableStyleId>{5C22544A-7EE6-4342-B048-85BDC9FD1C3A}</a:tableStyleId>
              </a:tblPr>
              <a:tblGrid>
                <a:gridCol w="1789137">
                  <a:extLst>
                    <a:ext uri="{9D8B030D-6E8A-4147-A177-3AD203B41FA5}">
                      <a16:colId xmlns:a16="http://schemas.microsoft.com/office/drawing/2014/main" val="230084576"/>
                    </a:ext>
                  </a:extLst>
                </a:gridCol>
              </a:tblGrid>
              <a:tr h="1184940">
                <a:tc>
                  <a:txBody>
                    <a:bodyPr/>
                    <a:lstStyle/>
                    <a:p>
                      <a:pPr>
                        <a:lnSpc>
                          <a:spcPct val="100000"/>
                        </a:lnSpc>
                        <a:spcAft>
                          <a:spcPts val="0"/>
                        </a:spcAft>
                      </a:pPr>
                      <a:r>
                        <a:rPr lang="de-DE" sz="1800" dirty="0">
                          <a:effectLst/>
                        </a:rPr>
                        <a:t>G </a:t>
                      </a:r>
                    </a:p>
                    <a:p>
                      <a:pPr>
                        <a:lnSpc>
                          <a:spcPct val="100000"/>
                        </a:lnSpc>
                        <a:spcAft>
                          <a:spcPts val="0"/>
                        </a:spcAft>
                      </a:pPr>
                      <a:r>
                        <a:rPr lang="de-DE" sz="1800" dirty="0">
                          <a:effectLst/>
                        </a:rPr>
                        <a:t>kuschelig</a:t>
                      </a:r>
                    </a:p>
                    <a:p>
                      <a:pPr>
                        <a:lnSpc>
                          <a:spcPct val="100000"/>
                        </a:lnSpc>
                        <a:spcAft>
                          <a:spcPts val="0"/>
                        </a:spcAft>
                      </a:pPr>
                      <a:r>
                        <a:rPr lang="de-DE" sz="1800" dirty="0">
                          <a:effectLst/>
                        </a:rPr>
                        <a:t>verspielt</a:t>
                      </a:r>
                    </a:p>
                    <a:p>
                      <a:pPr>
                        <a:lnSpc>
                          <a:spcPct val="100000"/>
                        </a:lnSpc>
                        <a:spcAft>
                          <a:spcPts val="0"/>
                        </a:spcAft>
                      </a:pPr>
                      <a:r>
                        <a:rPr lang="de-DE" sz="1800" dirty="0">
                          <a:effectLst/>
                        </a:rPr>
                        <a:t>jung</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29402076"/>
                  </a:ext>
                </a:extLst>
              </a:tr>
            </a:tbl>
          </a:graphicData>
        </a:graphic>
      </p:graphicFrame>
      <p:graphicFrame>
        <p:nvGraphicFramePr>
          <p:cNvPr id="5" name="Tabelle 4">
            <a:extLst>
              <a:ext uri="{FF2B5EF4-FFF2-40B4-BE49-F238E27FC236}">
                <a16:creationId xmlns:a16="http://schemas.microsoft.com/office/drawing/2014/main" id="{1984F888-76EC-4510-8767-E5F910E56383}"/>
              </a:ext>
            </a:extLst>
          </p:cNvPr>
          <p:cNvGraphicFramePr>
            <a:graphicFrameLocks noGrp="1"/>
          </p:cNvGraphicFramePr>
          <p:nvPr/>
        </p:nvGraphicFramePr>
        <p:xfrm>
          <a:off x="832143" y="5472371"/>
          <a:ext cx="1751623" cy="1184940"/>
        </p:xfrm>
        <a:graphic>
          <a:graphicData uri="http://schemas.openxmlformats.org/drawingml/2006/table">
            <a:tbl>
              <a:tblPr firstRow="1" firstCol="1" bandRow="1">
                <a:tableStyleId>{5C22544A-7EE6-4342-B048-85BDC9FD1C3A}</a:tableStyleId>
              </a:tblPr>
              <a:tblGrid>
                <a:gridCol w="1751623">
                  <a:extLst>
                    <a:ext uri="{9D8B030D-6E8A-4147-A177-3AD203B41FA5}">
                      <a16:colId xmlns:a16="http://schemas.microsoft.com/office/drawing/2014/main" val="3900828018"/>
                    </a:ext>
                  </a:extLst>
                </a:gridCol>
              </a:tblGrid>
              <a:tr h="1184940">
                <a:tc>
                  <a:txBody>
                    <a:bodyPr/>
                    <a:lstStyle/>
                    <a:p>
                      <a:pPr>
                        <a:lnSpc>
                          <a:spcPct val="115000"/>
                        </a:lnSpc>
                        <a:spcAft>
                          <a:spcPts val="0"/>
                        </a:spcAft>
                      </a:pPr>
                      <a:r>
                        <a:rPr lang="de-DE" sz="1600" dirty="0">
                          <a:effectLst/>
                        </a:rPr>
                        <a:t>L </a:t>
                      </a:r>
                    </a:p>
                    <a:p>
                      <a:pPr>
                        <a:lnSpc>
                          <a:spcPct val="115000"/>
                        </a:lnSpc>
                        <a:spcAft>
                          <a:spcPts val="0"/>
                        </a:spcAft>
                      </a:pPr>
                      <a:r>
                        <a:rPr lang="de-DE" sz="1600" dirty="0">
                          <a:effectLst/>
                        </a:rPr>
                        <a:t>viele</a:t>
                      </a:r>
                    </a:p>
                    <a:p>
                      <a:pPr>
                        <a:lnSpc>
                          <a:spcPct val="115000"/>
                        </a:lnSpc>
                        <a:spcAft>
                          <a:spcPts val="0"/>
                        </a:spcAft>
                      </a:pPr>
                      <a:r>
                        <a:rPr lang="de-DE" sz="1600" dirty="0">
                          <a:effectLst/>
                        </a:rPr>
                        <a:t>gleich</a:t>
                      </a:r>
                    </a:p>
                    <a:p>
                      <a:pPr>
                        <a:lnSpc>
                          <a:spcPct val="115000"/>
                        </a:lnSpc>
                        <a:spcAft>
                          <a:spcPts val="0"/>
                        </a:spcAft>
                      </a:pPr>
                      <a:r>
                        <a:rPr lang="de-DE" sz="1600" dirty="0">
                          <a:effectLst/>
                        </a:rPr>
                        <a:t>kopfüber</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30508478"/>
                  </a:ext>
                </a:extLst>
              </a:tr>
            </a:tbl>
          </a:graphicData>
        </a:graphic>
      </p:graphicFrame>
      <p:graphicFrame>
        <p:nvGraphicFramePr>
          <p:cNvPr id="11" name="Tabelle 10">
            <a:extLst>
              <a:ext uri="{FF2B5EF4-FFF2-40B4-BE49-F238E27FC236}">
                <a16:creationId xmlns:a16="http://schemas.microsoft.com/office/drawing/2014/main" id="{C515017E-3218-47AA-B25B-D2A9F1411320}"/>
              </a:ext>
            </a:extLst>
          </p:cNvPr>
          <p:cNvGraphicFramePr>
            <a:graphicFrameLocks noGrp="1"/>
          </p:cNvGraphicFramePr>
          <p:nvPr/>
        </p:nvGraphicFramePr>
        <p:xfrm>
          <a:off x="861792" y="5468066"/>
          <a:ext cx="1961125" cy="1184940"/>
        </p:xfrm>
        <a:graphic>
          <a:graphicData uri="http://schemas.openxmlformats.org/drawingml/2006/table">
            <a:tbl>
              <a:tblPr firstRow="1" firstCol="1" bandRow="1">
                <a:tableStyleId>{5C22544A-7EE6-4342-B048-85BDC9FD1C3A}</a:tableStyleId>
              </a:tblPr>
              <a:tblGrid>
                <a:gridCol w="1961125">
                  <a:extLst>
                    <a:ext uri="{9D8B030D-6E8A-4147-A177-3AD203B41FA5}">
                      <a16:colId xmlns:a16="http://schemas.microsoft.com/office/drawing/2014/main" val="3125421504"/>
                    </a:ext>
                  </a:extLst>
                </a:gridCol>
              </a:tblGrid>
              <a:tr h="1184940">
                <a:tc>
                  <a:txBody>
                    <a:bodyPr/>
                    <a:lstStyle/>
                    <a:p>
                      <a:pPr>
                        <a:lnSpc>
                          <a:spcPct val="115000"/>
                        </a:lnSpc>
                        <a:spcAft>
                          <a:spcPts val="0"/>
                        </a:spcAft>
                      </a:pPr>
                      <a:r>
                        <a:rPr lang="de-DE" sz="1600" dirty="0">
                          <a:effectLst/>
                        </a:rPr>
                        <a:t>A </a:t>
                      </a:r>
                    </a:p>
                    <a:p>
                      <a:pPr>
                        <a:lnSpc>
                          <a:spcPct val="115000"/>
                        </a:lnSpc>
                        <a:spcAft>
                          <a:spcPts val="0"/>
                        </a:spcAft>
                      </a:pPr>
                      <a:r>
                        <a:rPr lang="de-DE" sz="1600" dirty="0">
                          <a:effectLst/>
                        </a:rPr>
                        <a:t>windig</a:t>
                      </a:r>
                    </a:p>
                    <a:p>
                      <a:pPr>
                        <a:lnSpc>
                          <a:spcPct val="115000"/>
                        </a:lnSpc>
                        <a:spcAft>
                          <a:spcPts val="0"/>
                        </a:spcAft>
                      </a:pPr>
                      <a:r>
                        <a:rPr lang="de-DE" sz="1600" dirty="0">
                          <a:effectLst/>
                        </a:rPr>
                        <a:t>einsam</a:t>
                      </a:r>
                    </a:p>
                    <a:p>
                      <a:pPr>
                        <a:lnSpc>
                          <a:spcPct val="115000"/>
                        </a:lnSpc>
                        <a:spcAft>
                          <a:spcPts val="0"/>
                        </a:spcAft>
                      </a:pPr>
                      <a:r>
                        <a:rPr lang="de-DE" sz="1600" dirty="0">
                          <a:effectLst/>
                        </a:rPr>
                        <a:t>sonnig</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8421525"/>
                  </a:ext>
                </a:extLst>
              </a:tr>
            </a:tbl>
          </a:graphicData>
        </a:graphic>
      </p:graphicFrame>
      <p:graphicFrame>
        <p:nvGraphicFramePr>
          <p:cNvPr id="17" name="Tabelle 16">
            <a:extLst>
              <a:ext uri="{FF2B5EF4-FFF2-40B4-BE49-F238E27FC236}">
                <a16:creationId xmlns:a16="http://schemas.microsoft.com/office/drawing/2014/main" id="{59B2B75B-947E-48B1-83D8-A1038B733AA1}"/>
              </a:ext>
            </a:extLst>
          </p:cNvPr>
          <p:cNvGraphicFramePr>
            <a:graphicFrameLocks noGrp="1"/>
          </p:cNvGraphicFramePr>
          <p:nvPr/>
        </p:nvGraphicFramePr>
        <p:xfrm>
          <a:off x="861792" y="5492300"/>
          <a:ext cx="1961125" cy="1225866"/>
        </p:xfrm>
        <a:graphic>
          <a:graphicData uri="http://schemas.openxmlformats.org/drawingml/2006/table">
            <a:tbl>
              <a:tblPr firstRow="1" firstCol="1" bandRow="1">
                <a:tableStyleId>{5C22544A-7EE6-4342-B048-85BDC9FD1C3A}</a:tableStyleId>
              </a:tblPr>
              <a:tblGrid>
                <a:gridCol w="1961125">
                  <a:extLst>
                    <a:ext uri="{9D8B030D-6E8A-4147-A177-3AD203B41FA5}">
                      <a16:colId xmlns:a16="http://schemas.microsoft.com/office/drawing/2014/main" val="3509452940"/>
                    </a:ext>
                  </a:extLst>
                </a:gridCol>
              </a:tblGrid>
              <a:tr h="1225866">
                <a:tc>
                  <a:txBody>
                    <a:bodyPr/>
                    <a:lstStyle/>
                    <a:p>
                      <a:pPr>
                        <a:lnSpc>
                          <a:spcPct val="115000"/>
                        </a:lnSpc>
                        <a:spcAft>
                          <a:spcPts val="0"/>
                        </a:spcAft>
                      </a:pPr>
                      <a:r>
                        <a:rPr lang="de-DE" sz="1600" dirty="0">
                          <a:effectLst/>
                        </a:rPr>
                        <a:t>E </a:t>
                      </a:r>
                    </a:p>
                    <a:p>
                      <a:pPr>
                        <a:lnSpc>
                          <a:spcPct val="115000"/>
                        </a:lnSpc>
                        <a:spcAft>
                          <a:spcPts val="0"/>
                        </a:spcAft>
                      </a:pPr>
                      <a:r>
                        <a:rPr lang="de-DE" sz="1600" dirty="0">
                          <a:effectLst/>
                        </a:rPr>
                        <a:t>sandig</a:t>
                      </a:r>
                    </a:p>
                    <a:p>
                      <a:pPr>
                        <a:lnSpc>
                          <a:spcPct val="115000"/>
                        </a:lnSpc>
                        <a:spcAft>
                          <a:spcPts val="0"/>
                        </a:spcAft>
                      </a:pPr>
                      <a:r>
                        <a:rPr lang="de-DE" sz="1600" dirty="0">
                          <a:effectLst/>
                        </a:rPr>
                        <a:t>abgerissen</a:t>
                      </a:r>
                    </a:p>
                    <a:p>
                      <a:pPr>
                        <a:lnSpc>
                          <a:spcPct val="115000"/>
                        </a:lnSpc>
                        <a:spcAft>
                          <a:spcPts val="0"/>
                        </a:spcAft>
                      </a:pPr>
                      <a:r>
                        <a:rPr lang="de-DE" sz="1600" dirty="0">
                          <a:effectLst/>
                        </a:rPr>
                        <a:t>erobernd</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47499438"/>
                  </a:ext>
                </a:extLst>
              </a:tr>
            </a:tbl>
          </a:graphicData>
        </a:graphic>
      </p:graphicFrame>
      <p:graphicFrame>
        <p:nvGraphicFramePr>
          <p:cNvPr id="18" name="Tabelle 17">
            <a:extLst>
              <a:ext uri="{FF2B5EF4-FFF2-40B4-BE49-F238E27FC236}">
                <a16:creationId xmlns:a16="http://schemas.microsoft.com/office/drawing/2014/main" id="{161EF2CE-6BC8-4418-8C68-1C727EC54324}"/>
              </a:ext>
            </a:extLst>
          </p:cNvPr>
          <p:cNvGraphicFramePr>
            <a:graphicFrameLocks noGrp="1"/>
          </p:cNvGraphicFramePr>
          <p:nvPr/>
        </p:nvGraphicFramePr>
        <p:xfrm>
          <a:off x="891992" y="5490115"/>
          <a:ext cx="1960574" cy="1225866"/>
        </p:xfrm>
        <a:graphic>
          <a:graphicData uri="http://schemas.openxmlformats.org/drawingml/2006/table">
            <a:tbl>
              <a:tblPr firstRow="1" firstCol="1" bandRow="1">
                <a:tableStyleId>{5C22544A-7EE6-4342-B048-85BDC9FD1C3A}</a:tableStyleId>
              </a:tblPr>
              <a:tblGrid>
                <a:gridCol w="1960574">
                  <a:extLst>
                    <a:ext uri="{9D8B030D-6E8A-4147-A177-3AD203B41FA5}">
                      <a16:colId xmlns:a16="http://schemas.microsoft.com/office/drawing/2014/main" val="1783377532"/>
                    </a:ext>
                  </a:extLst>
                </a:gridCol>
              </a:tblGrid>
              <a:tr h="1225866">
                <a:tc>
                  <a:txBody>
                    <a:bodyPr/>
                    <a:lstStyle/>
                    <a:p>
                      <a:pPr>
                        <a:lnSpc>
                          <a:spcPct val="115000"/>
                        </a:lnSpc>
                        <a:spcAft>
                          <a:spcPts val="0"/>
                        </a:spcAft>
                      </a:pPr>
                      <a:r>
                        <a:rPr lang="de-DE" sz="1600" dirty="0">
                          <a:effectLst/>
                        </a:rPr>
                        <a:t>D </a:t>
                      </a:r>
                    </a:p>
                    <a:p>
                      <a:pPr>
                        <a:lnSpc>
                          <a:spcPct val="115000"/>
                        </a:lnSpc>
                        <a:spcAft>
                          <a:spcPts val="0"/>
                        </a:spcAft>
                      </a:pPr>
                      <a:r>
                        <a:rPr lang="de-DE" sz="1600" dirty="0">
                          <a:effectLst/>
                        </a:rPr>
                        <a:t>einzigartig</a:t>
                      </a:r>
                    </a:p>
                    <a:p>
                      <a:pPr>
                        <a:lnSpc>
                          <a:spcPct val="115000"/>
                        </a:lnSpc>
                        <a:spcAft>
                          <a:spcPts val="0"/>
                        </a:spcAft>
                      </a:pPr>
                      <a:r>
                        <a:rPr lang="de-DE" sz="1600" dirty="0">
                          <a:effectLst/>
                        </a:rPr>
                        <a:t>geschichtsträchtig</a:t>
                      </a:r>
                    </a:p>
                    <a:p>
                      <a:pPr>
                        <a:lnSpc>
                          <a:spcPct val="115000"/>
                        </a:lnSpc>
                        <a:spcAft>
                          <a:spcPts val="0"/>
                        </a:spcAft>
                      </a:pPr>
                      <a:r>
                        <a:rPr lang="de-DE" sz="1600" dirty="0">
                          <a:effectLst/>
                        </a:rPr>
                        <a:t>ergreifend</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07374611"/>
                  </a:ext>
                </a:extLst>
              </a:tr>
            </a:tbl>
          </a:graphicData>
        </a:graphic>
      </p:graphicFrame>
      <p:graphicFrame>
        <p:nvGraphicFramePr>
          <p:cNvPr id="19" name="Tabelle 18">
            <a:extLst>
              <a:ext uri="{FF2B5EF4-FFF2-40B4-BE49-F238E27FC236}">
                <a16:creationId xmlns:a16="http://schemas.microsoft.com/office/drawing/2014/main" id="{C290DC82-79FB-4781-8479-A29ECB1E2CF6}"/>
              </a:ext>
            </a:extLst>
          </p:cNvPr>
          <p:cNvGraphicFramePr>
            <a:graphicFrameLocks noGrp="1"/>
          </p:cNvGraphicFramePr>
          <p:nvPr/>
        </p:nvGraphicFramePr>
        <p:xfrm>
          <a:off x="891992" y="5492300"/>
          <a:ext cx="2020020" cy="1346378"/>
        </p:xfrm>
        <a:graphic>
          <a:graphicData uri="http://schemas.openxmlformats.org/drawingml/2006/table">
            <a:tbl>
              <a:tblPr firstRow="1" firstCol="1" bandRow="1">
                <a:tableStyleId>{5C22544A-7EE6-4342-B048-85BDC9FD1C3A}</a:tableStyleId>
              </a:tblPr>
              <a:tblGrid>
                <a:gridCol w="2020020">
                  <a:extLst>
                    <a:ext uri="{9D8B030D-6E8A-4147-A177-3AD203B41FA5}">
                      <a16:colId xmlns:a16="http://schemas.microsoft.com/office/drawing/2014/main" val="46616979"/>
                    </a:ext>
                  </a:extLst>
                </a:gridCol>
              </a:tblGrid>
              <a:tr h="1346378">
                <a:tc>
                  <a:txBody>
                    <a:bodyPr/>
                    <a:lstStyle/>
                    <a:p>
                      <a:pPr>
                        <a:lnSpc>
                          <a:spcPct val="115000"/>
                        </a:lnSpc>
                        <a:spcAft>
                          <a:spcPts val="0"/>
                        </a:spcAft>
                      </a:pPr>
                      <a:r>
                        <a:rPr lang="de-DE" sz="1800" dirty="0">
                          <a:effectLst/>
                        </a:rPr>
                        <a:t>J </a:t>
                      </a:r>
                    </a:p>
                    <a:p>
                      <a:pPr>
                        <a:lnSpc>
                          <a:spcPct val="115000"/>
                        </a:lnSpc>
                        <a:spcAft>
                          <a:spcPts val="0"/>
                        </a:spcAft>
                      </a:pPr>
                      <a:r>
                        <a:rPr lang="de-DE" sz="1800" dirty="0">
                          <a:effectLst/>
                        </a:rPr>
                        <a:t>tierisch</a:t>
                      </a:r>
                    </a:p>
                    <a:p>
                      <a:pPr>
                        <a:lnSpc>
                          <a:spcPct val="115000"/>
                        </a:lnSpc>
                        <a:spcAft>
                          <a:spcPts val="0"/>
                        </a:spcAft>
                      </a:pPr>
                      <a:r>
                        <a:rPr lang="de-DE" sz="1800" dirty="0">
                          <a:effectLst/>
                        </a:rPr>
                        <a:t>herabschauend</a:t>
                      </a:r>
                    </a:p>
                    <a:p>
                      <a:pPr>
                        <a:lnSpc>
                          <a:spcPct val="115000"/>
                        </a:lnSpc>
                        <a:spcAft>
                          <a:spcPts val="0"/>
                        </a:spcAft>
                      </a:pPr>
                      <a:r>
                        <a:rPr lang="de-DE" sz="1800" dirty="0">
                          <a:effectLst/>
                        </a:rPr>
                        <a:t>schwarz</a:t>
                      </a:r>
                      <a:endParaRPr lang="de-DE"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7996654"/>
                  </a:ext>
                </a:extLst>
              </a:tr>
            </a:tbl>
          </a:graphicData>
        </a:graphic>
      </p:graphicFrame>
      <p:graphicFrame>
        <p:nvGraphicFramePr>
          <p:cNvPr id="22" name="Tabelle 21">
            <a:extLst>
              <a:ext uri="{FF2B5EF4-FFF2-40B4-BE49-F238E27FC236}">
                <a16:creationId xmlns:a16="http://schemas.microsoft.com/office/drawing/2014/main" id="{54B75BDA-1F65-42E6-A53E-FAA86D448B5C}"/>
              </a:ext>
            </a:extLst>
          </p:cNvPr>
          <p:cNvGraphicFramePr>
            <a:graphicFrameLocks noGrp="1"/>
          </p:cNvGraphicFramePr>
          <p:nvPr/>
        </p:nvGraphicFramePr>
        <p:xfrm>
          <a:off x="847169" y="5459256"/>
          <a:ext cx="2050220" cy="1354707"/>
        </p:xfrm>
        <a:graphic>
          <a:graphicData uri="http://schemas.openxmlformats.org/drawingml/2006/table">
            <a:tbl>
              <a:tblPr firstRow="1" firstCol="1" bandRow="1">
                <a:tableStyleId>{5C22544A-7EE6-4342-B048-85BDC9FD1C3A}</a:tableStyleId>
              </a:tblPr>
              <a:tblGrid>
                <a:gridCol w="2050220">
                  <a:extLst>
                    <a:ext uri="{9D8B030D-6E8A-4147-A177-3AD203B41FA5}">
                      <a16:colId xmlns:a16="http://schemas.microsoft.com/office/drawing/2014/main" val="838704407"/>
                    </a:ext>
                  </a:extLst>
                </a:gridCol>
              </a:tblGrid>
              <a:tr h="1354707">
                <a:tc>
                  <a:txBody>
                    <a:bodyPr/>
                    <a:lstStyle/>
                    <a:p>
                      <a:pPr>
                        <a:lnSpc>
                          <a:spcPct val="100000"/>
                        </a:lnSpc>
                        <a:spcAft>
                          <a:spcPts val="0"/>
                        </a:spcAft>
                      </a:pPr>
                      <a:r>
                        <a:rPr lang="de-DE" sz="1600" dirty="0">
                          <a:effectLst/>
                        </a:rPr>
                        <a:t>B </a:t>
                      </a:r>
                    </a:p>
                    <a:p>
                      <a:pPr>
                        <a:lnSpc>
                          <a:spcPct val="100000"/>
                        </a:lnSpc>
                        <a:spcAft>
                          <a:spcPts val="1000"/>
                        </a:spcAft>
                      </a:pPr>
                      <a:r>
                        <a:rPr lang="de-DE" sz="1600" dirty="0">
                          <a:effectLst/>
                        </a:rPr>
                        <a:t>zusammen</a:t>
                      </a:r>
                    </a:p>
                    <a:p>
                      <a:pPr>
                        <a:lnSpc>
                          <a:spcPct val="100000"/>
                        </a:lnSpc>
                        <a:spcAft>
                          <a:spcPts val="1000"/>
                        </a:spcAft>
                      </a:pPr>
                      <a:r>
                        <a:rPr lang="de-DE" sz="1600" dirty="0">
                          <a:effectLst/>
                        </a:rPr>
                        <a:t>farbenfroh</a:t>
                      </a:r>
                    </a:p>
                    <a:p>
                      <a:pPr>
                        <a:lnSpc>
                          <a:spcPct val="100000"/>
                        </a:lnSpc>
                        <a:spcAft>
                          <a:spcPts val="1000"/>
                        </a:spcAft>
                      </a:pPr>
                      <a:r>
                        <a:rPr lang="de-DE" sz="1600" dirty="0">
                          <a:effectLst/>
                        </a:rPr>
                        <a:t>vertraut</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745579"/>
                  </a:ext>
                </a:extLst>
              </a:tr>
            </a:tbl>
          </a:graphicData>
        </a:graphic>
      </p:graphicFrame>
      <p:sp>
        <p:nvSpPr>
          <p:cNvPr id="7" name="Textfeld 6"/>
          <p:cNvSpPr txBox="1"/>
          <p:nvPr/>
        </p:nvSpPr>
        <p:spPr>
          <a:xfrm>
            <a:off x="347122" y="4414383"/>
            <a:ext cx="1754633" cy="646331"/>
          </a:xfrm>
          <a:prstGeom prst="rect">
            <a:avLst/>
          </a:prstGeom>
          <a:noFill/>
        </p:spPr>
        <p:txBody>
          <a:bodyPr wrap="square" rtlCol="0">
            <a:spAutoFit/>
          </a:bodyPr>
          <a:lstStyle/>
          <a:p>
            <a:r>
              <a:rPr lang="de-DE" dirty="0"/>
              <a:t>Bild 1</a:t>
            </a:r>
          </a:p>
          <a:p>
            <a:r>
              <a:rPr lang="de-DE" dirty="0"/>
              <a:t>Bild 2</a:t>
            </a:r>
          </a:p>
        </p:txBody>
      </p:sp>
      <p:sp>
        <p:nvSpPr>
          <p:cNvPr id="9" name="Textfeld 8"/>
          <p:cNvSpPr txBox="1"/>
          <p:nvPr/>
        </p:nvSpPr>
        <p:spPr>
          <a:xfrm>
            <a:off x="2553951" y="4421774"/>
            <a:ext cx="1401380" cy="646331"/>
          </a:xfrm>
          <a:prstGeom prst="rect">
            <a:avLst/>
          </a:prstGeom>
          <a:noFill/>
        </p:spPr>
        <p:txBody>
          <a:bodyPr wrap="square" rtlCol="0">
            <a:spAutoFit/>
          </a:bodyPr>
          <a:lstStyle/>
          <a:p>
            <a:r>
              <a:rPr lang="de-DE" dirty="0"/>
              <a:t>Bild 3</a:t>
            </a:r>
          </a:p>
          <a:p>
            <a:r>
              <a:rPr lang="de-DE" dirty="0"/>
              <a:t>Bild 4</a:t>
            </a:r>
          </a:p>
        </p:txBody>
      </p:sp>
      <p:sp>
        <p:nvSpPr>
          <p:cNvPr id="14" name="Textfeld 13"/>
          <p:cNvSpPr txBox="1"/>
          <p:nvPr/>
        </p:nvSpPr>
        <p:spPr>
          <a:xfrm>
            <a:off x="4407527" y="5450322"/>
            <a:ext cx="1774909" cy="923330"/>
          </a:xfrm>
          <a:prstGeom prst="rect">
            <a:avLst/>
          </a:prstGeom>
          <a:noFill/>
        </p:spPr>
        <p:txBody>
          <a:bodyPr wrap="square" rtlCol="0">
            <a:spAutoFit/>
          </a:bodyPr>
          <a:lstStyle/>
          <a:p>
            <a:r>
              <a:rPr lang="de-DE" dirty="0"/>
              <a:t>Bild 5</a:t>
            </a:r>
          </a:p>
          <a:p>
            <a:r>
              <a:rPr lang="de-DE" dirty="0"/>
              <a:t>Bild 6</a:t>
            </a:r>
          </a:p>
          <a:p>
            <a:r>
              <a:rPr lang="de-DE" dirty="0"/>
              <a:t>Bild 7</a:t>
            </a:r>
          </a:p>
        </p:txBody>
      </p:sp>
      <p:sp>
        <p:nvSpPr>
          <p:cNvPr id="16" name="Textfeld 15"/>
          <p:cNvSpPr txBox="1"/>
          <p:nvPr/>
        </p:nvSpPr>
        <p:spPr>
          <a:xfrm>
            <a:off x="6400800" y="5450322"/>
            <a:ext cx="1460310" cy="923330"/>
          </a:xfrm>
          <a:prstGeom prst="rect">
            <a:avLst/>
          </a:prstGeom>
          <a:noFill/>
        </p:spPr>
        <p:txBody>
          <a:bodyPr wrap="square" rtlCol="0">
            <a:spAutoFit/>
          </a:bodyPr>
          <a:lstStyle/>
          <a:p>
            <a:r>
              <a:rPr lang="de-DE" dirty="0"/>
              <a:t>Bild 8</a:t>
            </a:r>
          </a:p>
          <a:p>
            <a:r>
              <a:rPr lang="de-DE" dirty="0"/>
              <a:t>Bild 9</a:t>
            </a:r>
          </a:p>
          <a:p>
            <a:r>
              <a:rPr lang="de-DE" dirty="0"/>
              <a:t>Bild 10</a:t>
            </a:r>
          </a:p>
        </p:txBody>
      </p:sp>
      <p:sp>
        <p:nvSpPr>
          <p:cNvPr id="20" name="Textfeld 19"/>
          <p:cNvSpPr txBox="1"/>
          <p:nvPr/>
        </p:nvSpPr>
        <p:spPr>
          <a:xfrm>
            <a:off x="8215952" y="5450322"/>
            <a:ext cx="1542197" cy="923330"/>
          </a:xfrm>
          <a:prstGeom prst="rect">
            <a:avLst/>
          </a:prstGeom>
          <a:noFill/>
        </p:spPr>
        <p:txBody>
          <a:bodyPr wrap="square" rtlCol="0">
            <a:spAutoFit/>
          </a:bodyPr>
          <a:lstStyle/>
          <a:p>
            <a:r>
              <a:rPr lang="de-DE" dirty="0"/>
              <a:t>Bild 11</a:t>
            </a:r>
          </a:p>
          <a:p>
            <a:r>
              <a:rPr lang="de-DE" dirty="0"/>
              <a:t>Bild 12</a:t>
            </a:r>
          </a:p>
          <a:p>
            <a:r>
              <a:rPr lang="de-DE" dirty="0"/>
              <a:t>Bild 13</a:t>
            </a:r>
          </a:p>
        </p:txBody>
      </p:sp>
      <p:sp>
        <p:nvSpPr>
          <p:cNvPr id="21" name="Textfeld 20"/>
          <p:cNvSpPr txBox="1"/>
          <p:nvPr/>
        </p:nvSpPr>
        <p:spPr>
          <a:xfrm>
            <a:off x="10167582" y="5450322"/>
            <a:ext cx="1487606" cy="923330"/>
          </a:xfrm>
          <a:prstGeom prst="rect">
            <a:avLst/>
          </a:prstGeom>
          <a:noFill/>
        </p:spPr>
        <p:txBody>
          <a:bodyPr wrap="square" rtlCol="0">
            <a:spAutoFit/>
          </a:bodyPr>
          <a:lstStyle/>
          <a:p>
            <a:r>
              <a:rPr lang="de-DE" dirty="0"/>
              <a:t>Bild 14</a:t>
            </a:r>
          </a:p>
          <a:p>
            <a:r>
              <a:rPr lang="de-DE" dirty="0"/>
              <a:t>Bild 15</a:t>
            </a:r>
          </a:p>
          <a:p>
            <a:r>
              <a:rPr lang="de-DE" dirty="0"/>
              <a:t>Bild 16</a:t>
            </a:r>
          </a:p>
        </p:txBody>
      </p:sp>
    </p:spTree>
    <p:extLst>
      <p:ext uri="{BB962C8B-B14F-4D97-AF65-F5344CB8AC3E}">
        <p14:creationId xmlns:p14="http://schemas.microsoft.com/office/powerpoint/2010/main" val="405637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p:cNvPicPr>
            <a:picLocks noGrp="1" noChangeAspect="1"/>
          </p:cNvPicPr>
          <p:nvPr>
            <p:ph idx="4294967295"/>
          </p:nvPr>
        </p:nvPicPr>
        <p:blipFill>
          <a:blip r:embed="rId3"/>
          <a:stretch>
            <a:fillRect/>
          </a:stretch>
        </p:blipFill>
        <p:spPr>
          <a:xfrm>
            <a:off x="1896413" y="1268756"/>
            <a:ext cx="8399174" cy="4566668"/>
          </a:xfrm>
          <a:prstGeom prst="rect">
            <a:avLst/>
          </a:prstGeom>
        </p:spPr>
      </p:pic>
      <p:sp>
        <p:nvSpPr>
          <p:cNvPr id="3" name="Textfeld 2"/>
          <p:cNvSpPr txBox="1"/>
          <p:nvPr/>
        </p:nvSpPr>
        <p:spPr>
          <a:xfrm>
            <a:off x="2838571" y="374719"/>
            <a:ext cx="5854890" cy="707886"/>
          </a:xfrm>
          <a:prstGeom prst="rect">
            <a:avLst/>
          </a:prstGeom>
          <a:noFill/>
        </p:spPr>
        <p:txBody>
          <a:bodyPr wrap="square" rtlCol="0">
            <a:spAutoFit/>
          </a:bodyPr>
          <a:lstStyle/>
          <a:p>
            <a:pPr algn="ctr"/>
            <a:r>
              <a:rPr lang="de-DE" sz="4000" dirty="0"/>
              <a:t>Variante in Präsenz</a:t>
            </a:r>
          </a:p>
        </p:txBody>
      </p:sp>
    </p:spTree>
    <p:extLst>
      <p:ext uri="{BB962C8B-B14F-4D97-AF65-F5344CB8AC3E}">
        <p14:creationId xmlns:p14="http://schemas.microsoft.com/office/powerpoint/2010/main" val="23511265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F68F5-D867-80DC-81AF-05F1C16AA6CA}"/>
            </a:ext>
          </a:extLst>
        </p:cNvPr>
        <p:cNvGrpSpPr/>
        <p:nvPr/>
      </p:nvGrpSpPr>
      <p:grpSpPr>
        <a:xfrm>
          <a:off x="0" y="0"/>
          <a:ext cx="0" cy="0"/>
          <a:chOff x="0" y="0"/>
          <a:chExt cx="0" cy="0"/>
        </a:xfrm>
      </p:grpSpPr>
      <p:sp>
        <p:nvSpPr>
          <p:cNvPr id="2" name="Ellipse 1">
            <a:extLst>
              <a:ext uri="{FF2B5EF4-FFF2-40B4-BE49-F238E27FC236}">
                <a16:creationId xmlns:a16="http://schemas.microsoft.com/office/drawing/2014/main" id="{EFCDFFCB-872B-45FA-15F8-BF073411A8E3}"/>
              </a:ext>
            </a:extLst>
          </p:cNvPr>
          <p:cNvSpPr/>
          <p:nvPr/>
        </p:nvSpPr>
        <p:spPr>
          <a:xfrm>
            <a:off x="983226" y="1347019"/>
            <a:ext cx="9379974" cy="3755923"/>
          </a:xfrm>
          <a:prstGeom prst="ellipse">
            <a:avLst/>
          </a:prstGeom>
          <a:solidFill>
            <a:srgbClr val="7CEB99"/>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tx1"/>
                </a:solidFill>
              </a:rPr>
              <a:t>MITTAGSPAUSEPAUSENMITTAGPAUSE – MITTAG</a:t>
            </a:r>
            <a:r>
              <a:rPr lang="de-DE" sz="3600" dirty="0">
                <a:solidFill>
                  <a:schemeClr val="tx1"/>
                </a:solidFill>
                <a:sym typeface="Wingdings" panose="05000000000000000000" pitchFamily="2" charset="2"/>
              </a:rPr>
              <a:t></a:t>
            </a:r>
            <a:endParaRPr lang="de-DE" sz="3600" dirty="0">
              <a:solidFill>
                <a:schemeClr val="tx1"/>
              </a:solidFill>
            </a:endParaRPr>
          </a:p>
        </p:txBody>
      </p:sp>
    </p:spTree>
    <p:extLst>
      <p:ext uri="{BB962C8B-B14F-4D97-AF65-F5344CB8AC3E}">
        <p14:creationId xmlns:p14="http://schemas.microsoft.com/office/powerpoint/2010/main" val="11732183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FF60A0-28AD-1C48-56D5-4B69A278E569}"/>
              </a:ext>
            </a:extLst>
          </p:cNvPr>
          <p:cNvSpPr>
            <a:spLocks noGrp="1"/>
          </p:cNvSpPr>
          <p:nvPr>
            <p:ph type="title" idx="4294967295"/>
          </p:nvPr>
        </p:nvSpPr>
        <p:spPr>
          <a:xfrm>
            <a:off x="1435327" y="238125"/>
            <a:ext cx="9602787" cy="1049338"/>
          </a:xfrm>
        </p:spPr>
        <p:txBody>
          <a:bodyPr/>
          <a:lstStyle/>
          <a:p>
            <a:pPr algn="ctr"/>
            <a:r>
              <a:rPr lang="de-DE" dirty="0"/>
              <a:t>Übung II:  Wörtersteckbrief</a:t>
            </a:r>
          </a:p>
        </p:txBody>
      </p:sp>
      <p:pic>
        <p:nvPicPr>
          <p:cNvPr id="3" name="Grafik 2">
            <a:extLst>
              <a:ext uri="{FF2B5EF4-FFF2-40B4-BE49-F238E27FC236}">
                <a16:creationId xmlns:a16="http://schemas.microsoft.com/office/drawing/2014/main" id="{3587D43B-6BCD-C3AC-1523-B1B009705556}"/>
              </a:ext>
            </a:extLst>
          </p:cNvPr>
          <p:cNvPicPr>
            <a:picLocks noChangeAspect="1"/>
          </p:cNvPicPr>
          <p:nvPr/>
        </p:nvPicPr>
        <p:blipFill>
          <a:blip r:embed="rId2"/>
          <a:stretch>
            <a:fillRect/>
          </a:stretch>
        </p:blipFill>
        <p:spPr>
          <a:xfrm>
            <a:off x="2088911" y="990600"/>
            <a:ext cx="7974706" cy="4731931"/>
          </a:xfrm>
          <a:prstGeom prst="rect">
            <a:avLst/>
          </a:prstGeom>
        </p:spPr>
      </p:pic>
    </p:spTree>
    <p:extLst>
      <p:ext uri="{BB962C8B-B14F-4D97-AF65-F5344CB8AC3E}">
        <p14:creationId xmlns:p14="http://schemas.microsoft.com/office/powerpoint/2010/main" val="39289440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4D05081-2F3B-BDDE-5268-42F9C08FF2F9}"/>
              </a:ext>
            </a:extLst>
          </p:cNvPr>
          <p:cNvPicPr>
            <a:picLocks noChangeAspect="1"/>
          </p:cNvPicPr>
          <p:nvPr/>
        </p:nvPicPr>
        <p:blipFill>
          <a:blip r:embed="rId2"/>
          <a:stretch>
            <a:fillRect/>
          </a:stretch>
        </p:blipFill>
        <p:spPr>
          <a:xfrm>
            <a:off x="1987267" y="291497"/>
            <a:ext cx="7977980" cy="5665406"/>
          </a:xfrm>
          <a:prstGeom prst="rect">
            <a:avLst/>
          </a:prstGeom>
        </p:spPr>
      </p:pic>
    </p:spTree>
    <p:extLst>
      <p:ext uri="{BB962C8B-B14F-4D97-AF65-F5344CB8AC3E}">
        <p14:creationId xmlns:p14="http://schemas.microsoft.com/office/powerpoint/2010/main" val="38785862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B20BE8D-47F4-A8D9-7B53-36B50C255BBC}"/>
              </a:ext>
            </a:extLst>
          </p:cNvPr>
          <p:cNvSpPr>
            <a:spLocks noGrp="1"/>
          </p:cNvSpPr>
          <p:nvPr>
            <p:ph idx="1"/>
          </p:nvPr>
        </p:nvSpPr>
        <p:spPr/>
        <p:txBody>
          <a:bodyPr/>
          <a:lstStyle/>
          <a:p>
            <a:pPr marL="0" indent="0">
              <a:buNone/>
            </a:pPr>
            <a:r>
              <a:rPr lang="de-DE" u="sng" dirty="0">
                <a:hlinkClick r:id="rId2">
                  <a:extLst>
                    <a:ext uri="{A12FA001-AC4F-418D-AE19-62706E023703}">
                      <ahyp:hlinkClr xmlns:ahyp="http://schemas.microsoft.com/office/drawing/2018/hyperlinkcolor" val="tx"/>
                    </a:ext>
                  </a:extLst>
                </a:hlinkClick>
              </a:rPr>
              <a:t>https://mercator-institut.uni-koeln.de/publikationen-material/material-fuer-die-praxis/methodenpool</a:t>
            </a:r>
            <a:endParaRPr lang="de-DE" dirty="0"/>
          </a:p>
          <a:p>
            <a:pPr marL="0" indent="0">
              <a:buNone/>
            </a:pPr>
            <a:endParaRPr lang="de-DE" dirty="0"/>
          </a:p>
        </p:txBody>
      </p:sp>
      <p:sp>
        <p:nvSpPr>
          <p:cNvPr id="3" name="Titel 2">
            <a:extLst>
              <a:ext uri="{FF2B5EF4-FFF2-40B4-BE49-F238E27FC236}">
                <a16:creationId xmlns:a16="http://schemas.microsoft.com/office/drawing/2014/main" id="{212CD5EB-B1AF-58A9-4888-053884A31C8A}"/>
              </a:ext>
            </a:extLst>
          </p:cNvPr>
          <p:cNvSpPr>
            <a:spLocks noGrp="1"/>
          </p:cNvSpPr>
          <p:nvPr>
            <p:ph type="title"/>
          </p:nvPr>
        </p:nvSpPr>
        <p:spPr/>
        <p:txBody>
          <a:bodyPr/>
          <a:lstStyle/>
          <a:p>
            <a:r>
              <a:rPr lang="de-DE" dirty="0"/>
              <a:t>Methodenpool </a:t>
            </a:r>
            <a:r>
              <a:rPr lang="de-DE" dirty="0" err="1"/>
              <a:t>MercatorInstitut</a:t>
            </a:r>
            <a:r>
              <a:rPr lang="de-DE" dirty="0"/>
              <a:t> Köln</a:t>
            </a:r>
          </a:p>
        </p:txBody>
      </p:sp>
      <p:pic>
        <p:nvPicPr>
          <p:cNvPr id="8" name="Grafik 7">
            <a:extLst>
              <a:ext uri="{FF2B5EF4-FFF2-40B4-BE49-F238E27FC236}">
                <a16:creationId xmlns:a16="http://schemas.microsoft.com/office/drawing/2014/main" id="{A614124B-0270-A80D-5C51-4F3D35223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917" y="2476619"/>
            <a:ext cx="1904762" cy="1904762"/>
          </a:xfrm>
          <a:prstGeom prst="rect">
            <a:avLst/>
          </a:prstGeom>
        </p:spPr>
      </p:pic>
      <p:sp>
        <p:nvSpPr>
          <p:cNvPr id="9" name="Ellipse 8">
            <a:extLst>
              <a:ext uri="{FF2B5EF4-FFF2-40B4-BE49-F238E27FC236}">
                <a16:creationId xmlns:a16="http://schemas.microsoft.com/office/drawing/2014/main" id="{621D17B8-D413-D89C-98FA-FDC8C3311B50}"/>
              </a:ext>
            </a:extLst>
          </p:cNvPr>
          <p:cNvSpPr/>
          <p:nvPr/>
        </p:nvSpPr>
        <p:spPr>
          <a:xfrm>
            <a:off x="2950029" y="2476620"/>
            <a:ext cx="7141027" cy="2628780"/>
          </a:xfrm>
          <a:prstGeom prst="ellipse">
            <a:avLst/>
          </a:prstGeom>
          <a:solidFill>
            <a:srgbClr val="7CE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Verschaffen Sie sich einen Überblick über das Übungsangebot auf der Seite des </a:t>
            </a:r>
            <a:r>
              <a:rPr lang="de-DE" dirty="0" err="1">
                <a:solidFill>
                  <a:schemeClr val="tx1"/>
                </a:solidFill>
              </a:rPr>
              <a:t>Mercatorinstituts</a:t>
            </a:r>
            <a:r>
              <a:rPr lang="de-DE" dirty="0">
                <a:solidFill>
                  <a:schemeClr val="tx1"/>
                </a:solidFill>
              </a:rPr>
              <a:t>.</a:t>
            </a:r>
          </a:p>
          <a:p>
            <a:pPr algn="ctr"/>
            <a:endParaRPr lang="de-DE" dirty="0">
              <a:solidFill>
                <a:schemeClr val="tx1"/>
              </a:solidFill>
            </a:endParaRPr>
          </a:p>
          <a:p>
            <a:pPr marL="285750" indent="-285750" algn="ctr">
              <a:buFont typeface="Wingdings" panose="05000000000000000000" pitchFamily="2" charset="2"/>
              <a:buChar char="Ø"/>
            </a:pPr>
            <a:r>
              <a:rPr lang="de-DE" dirty="0">
                <a:solidFill>
                  <a:schemeClr val="tx1"/>
                </a:solidFill>
              </a:rPr>
              <a:t>Schauen Sie sich die Übungen zum Themenbereich „Wortschatz“ genauer an und bewerten Sie diese im Hinblick auf den unterrichtlichen Einsatz.</a:t>
            </a:r>
          </a:p>
        </p:txBody>
      </p:sp>
    </p:spTree>
    <p:extLst>
      <p:ext uri="{BB962C8B-B14F-4D97-AF65-F5344CB8AC3E}">
        <p14:creationId xmlns:p14="http://schemas.microsoft.com/office/powerpoint/2010/main" val="562384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EB6C009-9480-C9D1-DC36-80C42CC51EE0}"/>
              </a:ext>
            </a:extLst>
          </p:cNvPr>
          <p:cNvSpPr>
            <a:spLocks noGrp="1"/>
          </p:cNvSpPr>
          <p:nvPr>
            <p:ph type="title"/>
          </p:nvPr>
        </p:nvSpPr>
        <p:spPr>
          <a:xfrm>
            <a:off x="653143" y="804519"/>
            <a:ext cx="11190514" cy="1049235"/>
          </a:xfrm>
        </p:spPr>
        <p:txBody>
          <a:bodyPr/>
          <a:lstStyle/>
          <a:p>
            <a:r>
              <a:rPr lang="de-DE" dirty="0"/>
              <a:t>Unterrichtsplanung Schwerpunkt Wortschatz</a:t>
            </a:r>
          </a:p>
        </p:txBody>
      </p:sp>
    </p:spTree>
    <p:extLst>
      <p:ext uri="{BB962C8B-B14F-4D97-AF65-F5344CB8AC3E}">
        <p14:creationId xmlns:p14="http://schemas.microsoft.com/office/powerpoint/2010/main" val="26355799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CE58E-3422-5FA2-194D-029B4597691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5F3FA37-24A4-6152-DDDE-2E427885C8E9}"/>
              </a:ext>
            </a:extLst>
          </p:cNvPr>
          <p:cNvSpPr>
            <a:spLocks noGrp="1"/>
          </p:cNvSpPr>
          <p:nvPr>
            <p:ph type="title" idx="4294967295"/>
          </p:nvPr>
        </p:nvSpPr>
        <p:spPr>
          <a:xfrm>
            <a:off x="0" y="300038"/>
            <a:ext cx="11557000" cy="1325562"/>
          </a:xfrm>
        </p:spPr>
        <p:txBody>
          <a:bodyPr>
            <a:noAutofit/>
          </a:bodyPr>
          <a:lstStyle/>
          <a:p>
            <a:r>
              <a:rPr lang="de-DE" sz="2800" dirty="0">
                <a:latin typeface="+mn-lt"/>
              </a:rPr>
              <a:t>Unterrichtsvorbereitung:</a:t>
            </a:r>
            <a:br>
              <a:rPr lang="de-DE" sz="2800" dirty="0">
                <a:latin typeface="+mn-lt"/>
              </a:rPr>
            </a:br>
            <a:r>
              <a:rPr lang="de-DE" sz="2800" dirty="0">
                <a:latin typeface="+mn-lt"/>
              </a:rPr>
              <a:t>Analyse des Lerngegenstandes und didaktische Entscheidungen</a:t>
            </a:r>
          </a:p>
        </p:txBody>
      </p:sp>
      <p:sp>
        <p:nvSpPr>
          <p:cNvPr id="6" name="Textfeld 5">
            <a:extLst>
              <a:ext uri="{FF2B5EF4-FFF2-40B4-BE49-F238E27FC236}">
                <a16:creationId xmlns:a16="http://schemas.microsoft.com/office/drawing/2014/main" id="{C5D15CDE-6691-E409-4823-87DBCD7506EC}"/>
              </a:ext>
            </a:extLst>
          </p:cNvPr>
          <p:cNvSpPr txBox="1"/>
          <p:nvPr/>
        </p:nvSpPr>
        <p:spPr>
          <a:xfrm>
            <a:off x="7412998" y="2004835"/>
            <a:ext cx="3554912" cy="4770537"/>
          </a:xfrm>
          <a:prstGeom prst="rect">
            <a:avLst/>
          </a:prstGeom>
          <a:noFill/>
        </p:spPr>
        <p:txBody>
          <a:bodyPr wrap="square" rtlCol="0">
            <a:spAutoFit/>
          </a:bodyPr>
          <a:lstStyle/>
          <a:p>
            <a:r>
              <a:rPr lang="de-DE" sz="2200" b="1" dirty="0"/>
              <a:t>Aufgabe:</a:t>
            </a:r>
          </a:p>
          <a:p>
            <a:r>
              <a:rPr lang="de-DE" sz="1700" dirty="0"/>
              <a:t>Füllen Sie das Planungsraster für eine Wortschatzstunde aus, in der Sie im Rahmen einer Einheit zu Weihnachten folgende Vokabeln zum Thema „Plätzchen backen“ einführen wollen: </a:t>
            </a:r>
          </a:p>
          <a:p>
            <a:pPr marL="285750" indent="-285750">
              <a:buFont typeface="Arial" panose="020B0604020202020204" pitchFamily="34" charset="0"/>
              <a:buChar char="•"/>
            </a:pPr>
            <a:r>
              <a:rPr lang="de-DE" sz="1500" dirty="0"/>
              <a:t>das Plätzchen</a:t>
            </a:r>
          </a:p>
          <a:p>
            <a:pPr marL="285750" indent="-285750">
              <a:buFont typeface="Arial" panose="020B0604020202020204" pitchFamily="34" charset="0"/>
              <a:buChar char="•"/>
            </a:pPr>
            <a:r>
              <a:rPr lang="de-DE" sz="1500" dirty="0"/>
              <a:t>das Mehl</a:t>
            </a:r>
          </a:p>
          <a:p>
            <a:pPr marL="285750" indent="-285750">
              <a:buFont typeface="Arial" panose="020B0604020202020204" pitchFamily="34" charset="0"/>
              <a:buChar char="•"/>
            </a:pPr>
            <a:r>
              <a:rPr lang="de-DE" sz="1500" dirty="0"/>
              <a:t>das Backblech</a:t>
            </a:r>
          </a:p>
          <a:p>
            <a:pPr marL="285750" indent="-285750">
              <a:buFont typeface="Arial" panose="020B0604020202020204" pitchFamily="34" charset="0"/>
              <a:buChar char="•"/>
            </a:pPr>
            <a:r>
              <a:rPr lang="de-DE" sz="1500" dirty="0"/>
              <a:t>der Teig</a:t>
            </a:r>
          </a:p>
          <a:p>
            <a:pPr marL="285750" indent="-285750">
              <a:buFont typeface="Arial" panose="020B0604020202020204" pitchFamily="34" charset="0"/>
              <a:buChar char="•"/>
            </a:pPr>
            <a:r>
              <a:rPr lang="de-DE" sz="1500" dirty="0"/>
              <a:t>der Zucker</a:t>
            </a:r>
          </a:p>
          <a:p>
            <a:pPr marL="285750" indent="-285750">
              <a:buFont typeface="Arial" panose="020B0604020202020204" pitchFamily="34" charset="0"/>
              <a:buChar char="•"/>
            </a:pPr>
            <a:r>
              <a:rPr lang="de-DE" sz="1500" dirty="0"/>
              <a:t>das Backpulver</a:t>
            </a:r>
          </a:p>
          <a:p>
            <a:pPr marL="285750" indent="-285750">
              <a:buFont typeface="Arial" panose="020B0604020202020204" pitchFamily="34" charset="0"/>
              <a:buChar char="•"/>
            </a:pPr>
            <a:r>
              <a:rPr lang="de-DE" sz="1500" dirty="0"/>
              <a:t>der Mixer</a:t>
            </a:r>
          </a:p>
          <a:p>
            <a:pPr marL="285750" indent="-285750">
              <a:buFont typeface="Arial" panose="020B0604020202020204" pitchFamily="34" charset="0"/>
              <a:buChar char="•"/>
            </a:pPr>
            <a:r>
              <a:rPr lang="de-DE" sz="1500" dirty="0"/>
              <a:t>der Backofen</a:t>
            </a:r>
          </a:p>
          <a:p>
            <a:pPr marL="285750" indent="-285750">
              <a:buFont typeface="Arial" panose="020B0604020202020204" pitchFamily="34" charset="0"/>
              <a:buChar char="•"/>
            </a:pPr>
            <a:r>
              <a:rPr lang="de-DE" sz="1500" dirty="0"/>
              <a:t>das Förmchen</a:t>
            </a:r>
          </a:p>
          <a:p>
            <a:pPr marL="285750" indent="-285750">
              <a:buFont typeface="Arial" panose="020B0604020202020204" pitchFamily="34" charset="0"/>
              <a:buChar char="•"/>
            </a:pPr>
            <a:r>
              <a:rPr lang="de-DE" sz="1500" dirty="0"/>
              <a:t>backen </a:t>
            </a:r>
          </a:p>
          <a:p>
            <a:pPr marL="285750" indent="-285750">
              <a:buFont typeface="Arial" panose="020B0604020202020204" pitchFamily="34" charset="0"/>
              <a:buChar char="•"/>
            </a:pPr>
            <a:r>
              <a:rPr lang="de-DE" sz="1500" dirty="0"/>
              <a:t>kneten</a:t>
            </a:r>
          </a:p>
          <a:p>
            <a:pPr marL="285750" indent="-285750">
              <a:buFont typeface="Arial" panose="020B0604020202020204" pitchFamily="34" charset="0"/>
              <a:buChar char="•"/>
            </a:pPr>
            <a:r>
              <a:rPr lang="de-DE" sz="1500" dirty="0"/>
              <a:t>ausstechen</a:t>
            </a:r>
          </a:p>
        </p:txBody>
      </p:sp>
      <p:pic>
        <p:nvPicPr>
          <p:cNvPr id="9" name="Grafik 8">
            <a:extLst>
              <a:ext uri="{FF2B5EF4-FFF2-40B4-BE49-F238E27FC236}">
                <a16:creationId xmlns:a16="http://schemas.microsoft.com/office/drawing/2014/main" id="{916ECE78-4E3A-919F-B369-A4AAB0B40820}"/>
              </a:ext>
            </a:extLst>
          </p:cNvPr>
          <p:cNvPicPr>
            <a:picLocks noChangeAspect="1"/>
          </p:cNvPicPr>
          <p:nvPr/>
        </p:nvPicPr>
        <p:blipFill>
          <a:blip r:embed="rId3"/>
          <a:stretch>
            <a:fillRect/>
          </a:stretch>
        </p:blipFill>
        <p:spPr>
          <a:xfrm>
            <a:off x="386773" y="1764196"/>
            <a:ext cx="6690413" cy="4794238"/>
          </a:xfrm>
          <a:prstGeom prst="rect">
            <a:avLst/>
          </a:prstGeom>
        </p:spPr>
      </p:pic>
    </p:spTree>
    <p:extLst>
      <p:ext uri="{BB962C8B-B14F-4D97-AF65-F5344CB8AC3E}">
        <p14:creationId xmlns:p14="http://schemas.microsoft.com/office/powerpoint/2010/main" val="25512749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9A44A-65B2-352E-D3EF-1D6D81F3F58C}"/>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1B377B85-6888-AD5C-01F2-119BC7018498}"/>
              </a:ext>
            </a:extLst>
          </p:cNvPr>
          <p:cNvPicPr>
            <a:picLocks noChangeAspect="1"/>
          </p:cNvPicPr>
          <p:nvPr/>
        </p:nvPicPr>
        <p:blipFill>
          <a:blip r:embed="rId3"/>
          <a:stretch>
            <a:fillRect/>
          </a:stretch>
        </p:blipFill>
        <p:spPr>
          <a:xfrm>
            <a:off x="289657" y="41382"/>
            <a:ext cx="10875004" cy="6816618"/>
          </a:xfrm>
          <a:prstGeom prst="rect">
            <a:avLst/>
          </a:prstGeom>
        </p:spPr>
      </p:pic>
      <p:sp>
        <p:nvSpPr>
          <p:cNvPr id="2" name="Rechteck 1">
            <a:extLst>
              <a:ext uri="{FF2B5EF4-FFF2-40B4-BE49-F238E27FC236}">
                <a16:creationId xmlns:a16="http://schemas.microsoft.com/office/drawing/2014/main" id="{FE87ABFA-D91E-EDD8-61D6-BB943D4D6F7D}"/>
              </a:ext>
            </a:extLst>
          </p:cNvPr>
          <p:cNvSpPr/>
          <p:nvPr/>
        </p:nvSpPr>
        <p:spPr>
          <a:xfrm>
            <a:off x="7266039" y="41382"/>
            <a:ext cx="3342967" cy="519057"/>
          </a:xfrm>
          <a:prstGeom prst="rect">
            <a:avLst/>
          </a:prstGeom>
          <a:solidFill>
            <a:srgbClr val="63A4F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200" dirty="0">
                <a:solidFill>
                  <a:srgbClr val="FFFFFF"/>
                </a:solidFill>
              </a:rPr>
              <a:t>Formulieren Sie die Hauptintention der Stunde, </a:t>
            </a:r>
            <a:r>
              <a:rPr lang="de-DE" sz="1200" b="1" dirty="0">
                <a:solidFill>
                  <a:srgbClr val="FFFFFF"/>
                </a:solidFill>
              </a:rPr>
              <a:t>bevor </a:t>
            </a:r>
            <a:r>
              <a:rPr lang="de-DE" sz="1200">
                <a:solidFill>
                  <a:srgbClr val="FFFFFF"/>
                </a:solidFill>
              </a:rPr>
              <a:t>Sie das Planungsraster </a:t>
            </a:r>
            <a:r>
              <a:rPr lang="de-DE" sz="1200" dirty="0">
                <a:solidFill>
                  <a:srgbClr val="FFFFFF"/>
                </a:solidFill>
              </a:rPr>
              <a:t>ausfüllen.</a:t>
            </a:r>
            <a:endParaRPr lang="de-DE" sz="1200" b="1" dirty="0">
              <a:solidFill>
                <a:srgbClr val="FFFFFF"/>
              </a:solidFill>
            </a:endParaRPr>
          </a:p>
        </p:txBody>
      </p:sp>
    </p:spTree>
    <p:extLst>
      <p:ext uri="{BB962C8B-B14F-4D97-AF65-F5344CB8AC3E}">
        <p14:creationId xmlns:p14="http://schemas.microsoft.com/office/powerpoint/2010/main" val="26306957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635347" y="475507"/>
            <a:ext cx="10362853" cy="1049235"/>
          </a:xfrm>
        </p:spPr>
        <p:txBody>
          <a:bodyPr/>
          <a:lstStyle/>
          <a:p>
            <a:r>
              <a:rPr lang="de-DE" dirty="0"/>
              <a:t>Wortschatzarbeit zu einem  Wimmelbild</a:t>
            </a:r>
          </a:p>
        </p:txBody>
      </p:sp>
      <p:pic>
        <p:nvPicPr>
          <p:cNvPr id="5"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5347" y="1842665"/>
            <a:ext cx="6130007" cy="401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Ellipse 1">
            <a:extLst>
              <a:ext uri="{FF2B5EF4-FFF2-40B4-BE49-F238E27FC236}">
                <a16:creationId xmlns:a16="http://schemas.microsoft.com/office/drawing/2014/main" id="{CF5779DC-BADB-8DF3-BAC3-3384F05227BB}"/>
              </a:ext>
            </a:extLst>
          </p:cNvPr>
          <p:cNvSpPr/>
          <p:nvPr/>
        </p:nvSpPr>
        <p:spPr>
          <a:xfrm>
            <a:off x="6765354" y="1686636"/>
            <a:ext cx="5078303" cy="3262735"/>
          </a:xfrm>
          <a:prstGeom prst="ellipse">
            <a:avLst/>
          </a:prstGeom>
          <a:solidFill>
            <a:srgbClr val="7CE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de-DE" dirty="0">
                <a:solidFill>
                  <a:schemeClr val="tx1"/>
                </a:solidFill>
              </a:rPr>
              <a:t>Entwerfen Sie zu dem folgenden Wimmelbild einen thematischen Wortschatz. </a:t>
            </a:r>
          </a:p>
          <a:p>
            <a:pPr marL="285750" indent="-285750">
              <a:buFont typeface="Arial" panose="020B0604020202020204" pitchFamily="34" charset="0"/>
              <a:buChar char="•"/>
            </a:pPr>
            <a:r>
              <a:rPr lang="de-DE" dirty="0">
                <a:solidFill>
                  <a:schemeClr val="tx1"/>
                </a:solidFill>
              </a:rPr>
              <a:t>Entwickeln Sie Ideen zur Einführung und Weiterarbeit. </a:t>
            </a:r>
          </a:p>
          <a:p>
            <a:pPr marL="285750" indent="-285750">
              <a:buFont typeface="Arial" panose="020B0604020202020204" pitchFamily="34" charset="0"/>
              <a:buChar char="•"/>
            </a:pPr>
            <a:r>
              <a:rPr lang="de-DE" dirty="0">
                <a:solidFill>
                  <a:schemeClr val="tx1"/>
                </a:solidFill>
              </a:rPr>
              <a:t>Berücksichtigen Sie dabei eine Progression.</a:t>
            </a:r>
          </a:p>
        </p:txBody>
      </p:sp>
    </p:spTree>
    <p:extLst>
      <p:ext uri="{BB962C8B-B14F-4D97-AF65-F5344CB8AC3E}">
        <p14:creationId xmlns:p14="http://schemas.microsoft.com/office/powerpoint/2010/main" val="1114593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normAutofit lnSpcReduction="10000"/>
          </a:bodyPr>
          <a:lstStyle/>
          <a:p>
            <a:r>
              <a:rPr lang="de-DE" dirty="0"/>
              <a:t>Wiederholung der Inhalte aus Modul 1/Besprechung der nachbereitenden Aufgabe</a:t>
            </a:r>
          </a:p>
          <a:p>
            <a:r>
              <a:rPr lang="de-DE" dirty="0"/>
              <a:t>Unterricht beobachten und reflektieren</a:t>
            </a:r>
          </a:p>
          <a:p>
            <a:r>
              <a:rPr lang="de-DE" dirty="0"/>
              <a:t>Unterscheidung zwischen Verstehens- und Mitteilungswortschatz /rezeptivem und produktivem Wortschatz</a:t>
            </a:r>
          </a:p>
          <a:p>
            <a:r>
              <a:rPr lang="de-DE" dirty="0"/>
              <a:t>Didaktisch/methodisches Vorgehen der Wortschatzarbeit (Auswahl/Wortschatzübungen/Wortschatz einführen, üben, anwenden/Sicherung von Wortschatz</a:t>
            </a:r>
          </a:p>
          <a:p>
            <a:pPr marL="0" indent="0">
              <a:buNone/>
            </a:pPr>
            <a:endParaRPr lang="de-DE" dirty="0"/>
          </a:p>
          <a:p>
            <a:pPr marL="0" indent="0">
              <a:buNone/>
            </a:pPr>
            <a:endParaRPr lang="de-DE" dirty="0"/>
          </a:p>
          <a:p>
            <a:pPr marL="0" indent="0" algn="ctr">
              <a:buNone/>
            </a:pPr>
            <a:r>
              <a:rPr lang="de-DE" sz="2800" dirty="0"/>
              <a:t>Und es geht heute </a:t>
            </a:r>
            <a:r>
              <a:rPr lang="de-DE" sz="2800" dirty="0" err="1"/>
              <a:t>gaaaaaanz</a:t>
            </a:r>
            <a:r>
              <a:rPr lang="de-DE" sz="2800" dirty="0"/>
              <a:t> praktisch zur Sache</a:t>
            </a:r>
            <a:r>
              <a:rPr lang="de-DE" sz="2800" dirty="0">
                <a:sym typeface="Wingdings" panose="05000000000000000000" pitchFamily="2" charset="2"/>
              </a:rPr>
              <a:t></a:t>
            </a:r>
            <a:endParaRPr lang="de-DE" sz="2800" dirty="0"/>
          </a:p>
        </p:txBody>
      </p:sp>
      <p:sp>
        <p:nvSpPr>
          <p:cNvPr id="3" name="Titel 2"/>
          <p:cNvSpPr>
            <a:spLocks noGrp="1"/>
          </p:cNvSpPr>
          <p:nvPr>
            <p:ph type="title"/>
          </p:nvPr>
        </p:nvSpPr>
        <p:spPr/>
        <p:txBody>
          <a:bodyPr>
            <a:normAutofit/>
          </a:bodyPr>
          <a:lstStyle/>
          <a:p>
            <a:pPr algn="ctr"/>
            <a:r>
              <a:rPr lang="de-DE" sz="2800" b="1" dirty="0"/>
              <a:t>Unsere Schwerpunkte heute:</a:t>
            </a:r>
          </a:p>
        </p:txBody>
      </p:sp>
    </p:spTree>
    <p:extLst>
      <p:ext uri="{BB962C8B-B14F-4D97-AF65-F5344CB8AC3E}">
        <p14:creationId xmlns:p14="http://schemas.microsoft.com/office/powerpoint/2010/main" val="25197788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3D61BF-E3C9-651F-4EDD-1009601B6963}"/>
              </a:ext>
            </a:extLst>
          </p:cNvPr>
          <p:cNvSpPr>
            <a:spLocks noGrp="1"/>
          </p:cNvSpPr>
          <p:nvPr>
            <p:ph type="title" idx="4294967295"/>
          </p:nvPr>
        </p:nvSpPr>
        <p:spPr>
          <a:xfrm>
            <a:off x="0" y="193675"/>
            <a:ext cx="9634538" cy="1325563"/>
          </a:xfrm>
        </p:spPr>
        <p:txBody>
          <a:bodyPr/>
          <a:lstStyle/>
          <a:p>
            <a:r>
              <a:rPr lang="de-DE" dirty="0">
                <a:latin typeface="+mn-lt"/>
              </a:rPr>
              <a:t>Wortschatztraining in Lehrwerken</a:t>
            </a:r>
          </a:p>
        </p:txBody>
      </p:sp>
      <p:sp>
        <p:nvSpPr>
          <p:cNvPr id="3" name="Inhaltsplatzhalter 2">
            <a:extLst>
              <a:ext uri="{FF2B5EF4-FFF2-40B4-BE49-F238E27FC236}">
                <a16:creationId xmlns:a16="http://schemas.microsoft.com/office/drawing/2014/main" id="{890D467E-1E25-7BE8-7A72-547ADC54D0C7}"/>
              </a:ext>
            </a:extLst>
          </p:cNvPr>
          <p:cNvSpPr>
            <a:spLocks noGrp="1"/>
          </p:cNvSpPr>
          <p:nvPr>
            <p:ph idx="4294967295"/>
          </p:nvPr>
        </p:nvSpPr>
        <p:spPr>
          <a:xfrm>
            <a:off x="0" y="1935715"/>
            <a:ext cx="10234613" cy="4962525"/>
          </a:xfrm>
        </p:spPr>
        <p:txBody>
          <a:bodyPr>
            <a:normAutofit/>
          </a:bodyPr>
          <a:lstStyle/>
          <a:p>
            <a:pPr>
              <a:lnSpc>
                <a:spcPct val="120000"/>
              </a:lnSpc>
            </a:pPr>
            <a:r>
              <a:rPr lang="de-DE" dirty="0"/>
              <a:t>Welche Typen von Wortschatzübungen finden Sie in Ihrem Lehrwerk?</a:t>
            </a:r>
          </a:p>
          <a:p>
            <a:pPr>
              <a:lnSpc>
                <a:spcPct val="120000"/>
              </a:lnSpc>
            </a:pPr>
            <a:r>
              <a:rPr lang="de-DE" dirty="0"/>
              <a:t>Leitet das Lehrwerk zur Sicherung und zum Lernen des Wortschatzes an?</a:t>
            </a:r>
          </a:p>
          <a:p>
            <a:pPr>
              <a:lnSpc>
                <a:spcPct val="120000"/>
              </a:lnSpc>
            </a:pPr>
            <a:r>
              <a:rPr lang="de-DE" dirty="0"/>
              <a:t>Schlussfolgerungen zum Wortschatztraining durch das Lehrwerk:</a:t>
            </a:r>
          </a:p>
          <a:p>
            <a:pPr lvl="1">
              <a:lnSpc>
                <a:spcPct val="120000"/>
              </a:lnSpc>
            </a:pPr>
            <a:r>
              <a:rPr lang="de-DE" dirty="0"/>
              <a:t>Ist das Lehrwerk eher für lernschwache oder für lernstarke </a:t>
            </a:r>
            <a:r>
              <a:rPr lang="de-DE" dirty="0" err="1"/>
              <a:t>SuS</a:t>
            </a:r>
            <a:r>
              <a:rPr lang="de-DE" dirty="0"/>
              <a:t> geeignet?</a:t>
            </a:r>
          </a:p>
          <a:p>
            <a:pPr lvl="1">
              <a:lnSpc>
                <a:spcPct val="120000"/>
              </a:lnSpc>
            </a:pPr>
            <a:r>
              <a:rPr lang="de-DE" dirty="0"/>
              <a:t>Ist das Lehrwerk für </a:t>
            </a:r>
            <a:r>
              <a:rPr lang="de-DE" dirty="0" err="1"/>
              <a:t>SuS</a:t>
            </a:r>
            <a:r>
              <a:rPr lang="de-DE" dirty="0"/>
              <a:t> mit Alphabetisierungsbedarf geeignet?</a:t>
            </a:r>
          </a:p>
          <a:p>
            <a:pPr lvl="1">
              <a:lnSpc>
                <a:spcPct val="120000"/>
              </a:lnSpc>
            </a:pPr>
            <a:r>
              <a:rPr lang="de-DE" dirty="0"/>
              <a:t>Wie würden Sie das Angebot des Lehrwerkes für Ihre Lernenden erweitern?</a:t>
            </a:r>
          </a:p>
        </p:txBody>
      </p:sp>
      <p:pic>
        <p:nvPicPr>
          <p:cNvPr id="5" name="Grafik 4">
            <a:extLst>
              <a:ext uri="{FF2B5EF4-FFF2-40B4-BE49-F238E27FC236}">
                <a16:creationId xmlns:a16="http://schemas.microsoft.com/office/drawing/2014/main" id="{EB96F87C-7ED3-B098-9D3D-BEEA9B0E5704}"/>
              </a:ext>
            </a:extLst>
          </p:cNvPr>
          <p:cNvPicPr>
            <a:picLocks noChangeAspect="1"/>
          </p:cNvPicPr>
          <p:nvPr/>
        </p:nvPicPr>
        <p:blipFill>
          <a:blip r:embed="rId3"/>
          <a:stretch>
            <a:fillRect/>
          </a:stretch>
        </p:blipFill>
        <p:spPr>
          <a:xfrm>
            <a:off x="10077377" y="3559628"/>
            <a:ext cx="1634290" cy="2345871"/>
          </a:xfrm>
          <a:prstGeom prst="rect">
            <a:avLst/>
          </a:prstGeom>
        </p:spPr>
      </p:pic>
      <p:sp>
        <p:nvSpPr>
          <p:cNvPr id="6" name="Ellipse 5">
            <a:extLst>
              <a:ext uri="{FF2B5EF4-FFF2-40B4-BE49-F238E27FC236}">
                <a16:creationId xmlns:a16="http://schemas.microsoft.com/office/drawing/2014/main" id="{8167EA97-10F3-787C-8978-B26E629D94F3}"/>
              </a:ext>
            </a:extLst>
          </p:cNvPr>
          <p:cNvSpPr/>
          <p:nvPr/>
        </p:nvSpPr>
        <p:spPr>
          <a:xfrm>
            <a:off x="7783287" y="60551"/>
            <a:ext cx="4082142" cy="1742040"/>
          </a:xfrm>
          <a:prstGeom prst="ellipse">
            <a:avLst/>
          </a:prstGeom>
          <a:solidFill>
            <a:srgbClr val="7CEB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rPr>
              <a:t>Analysieren Sie, wie in dem von Ihnen mitgebrachten  Lehrwerk die Weiterarbeit mit dem Wortschatz  angedacht ist.</a:t>
            </a:r>
          </a:p>
        </p:txBody>
      </p:sp>
    </p:spTree>
    <p:extLst>
      <p:ext uri="{BB962C8B-B14F-4D97-AF65-F5344CB8AC3E}">
        <p14:creationId xmlns:p14="http://schemas.microsoft.com/office/powerpoint/2010/main" val="18570905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1255594" y="498168"/>
            <a:ext cx="9601200" cy="1303337"/>
          </a:xfrm>
        </p:spPr>
        <p:txBody>
          <a:bodyPr/>
          <a:lstStyle/>
          <a:p>
            <a:r>
              <a:rPr lang="de-DE" dirty="0"/>
              <a:t>Meine Bilderbuchempfehlungen</a:t>
            </a:r>
          </a:p>
        </p:txBody>
      </p:sp>
      <p:pic>
        <p:nvPicPr>
          <p:cNvPr id="8" name="Grafik 7"/>
          <p:cNvPicPr>
            <a:picLocks noChangeAspect="1"/>
          </p:cNvPicPr>
          <p:nvPr/>
        </p:nvPicPr>
        <p:blipFill>
          <a:blip r:embed="rId2"/>
          <a:stretch>
            <a:fillRect/>
          </a:stretch>
        </p:blipFill>
        <p:spPr>
          <a:xfrm>
            <a:off x="914400" y="1801505"/>
            <a:ext cx="2603859" cy="3047928"/>
          </a:xfrm>
          <a:prstGeom prst="rect">
            <a:avLst/>
          </a:prstGeom>
        </p:spPr>
      </p:pic>
      <p:sp>
        <p:nvSpPr>
          <p:cNvPr id="10" name="Ellipse 9"/>
          <p:cNvSpPr/>
          <p:nvPr/>
        </p:nvSpPr>
        <p:spPr>
          <a:xfrm>
            <a:off x="3646078" y="1111045"/>
            <a:ext cx="8177874" cy="4903214"/>
          </a:xfrm>
          <a:prstGeom prst="ellipse">
            <a:avLst/>
          </a:prstGeom>
          <a:solidFill>
            <a:srgbClr val="7CEB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de-DE" sz="1600" dirty="0">
                <a:solidFill>
                  <a:prstClr val="black"/>
                </a:solidFill>
              </a:rPr>
              <a:t>„Weit, weit weg von hier kam eines Tages ein kleiner Pinguin zur Welt, der anders war als die anderen. „Ich putze auch meine </a:t>
            </a:r>
            <a:r>
              <a:rPr lang="de-DE" sz="1600" dirty="0" err="1">
                <a:solidFill>
                  <a:prstClr val="black"/>
                </a:solidFill>
              </a:rPr>
              <a:t>Flimmschwossen</a:t>
            </a:r>
            <a:r>
              <a:rPr lang="de-DE" sz="1600" dirty="0">
                <a:solidFill>
                  <a:prstClr val="black"/>
                </a:solidFill>
              </a:rPr>
              <a:t>!“, sagte er, als die anderen ihre Schwimmflossen putzten, und: „Meine Kleider sind auch </a:t>
            </a:r>
            <a:r>
              <a:rPr lang="de-DE" sz="1600" dirty="0" err="1">
                <a:solidFill>
                  <a:prstClr val="black"/>
                </a:solidFill>
              </a:rPr>
              <a:t>warz</a:t>
            </a:r>
            <a:r>
              <a:rPr lang="de-DE" sz="1600" dirty="0">
                <a:solidFill>
                  <a:prstClr val="black"/>
                </a:solidFill>
              </a:rPr>
              <a:t> und schweiß!“ </a:t>
            </a:r>
            <a:r>
              <a:rPr lang="de-DE" sz="1600" i="1" dirty="0">
                <a:solidFill>
                  <a:prstClr val="black"/>
                </a:solidFill>
              </a:rPr>
              <a:t>„Mit</a:t>
            </a:r>
            <a:r>
              <a:rPr lang="de-DE" sz="1600" dirty="0">
                <a:solidFill>
                  <a:prstClr val="black"/>
                </a:solidFill>
              </a:rPr>
              <a:t> dem stimmt doch was nicht!“, riefen die Pinguine und kugelten sich vor Lachen. Der kleine Pinguin wurde immer trauriger. Was sollte er bloß tun? Schließlich hatte er eine Idee. „Ich </a:t>
            </a:r>
            <a:r>
              <a:rPr lang="de-DE" sz="1600" dirty="0" err="1">
                <a:solidFill>
                  <a:prstClr val="black"/>
                </a:solidFill>
              </a:rPr>
              <a:t>rache</a:t>
            </a:r>
            <a:r>
              <a:rPr lang="de-DE" sz="1600" dirty="0">
                <a:solidFill>
                  <a:prstClr val="black"/>
                </a:solidFill>
              </a:rPr>
              <a:t> eine Meise!“, verkündete er. Keiner glaubte, dass </a:t>
            </a:r>
            <a:r>
              <a:rPr lang="de-DE" sz="1600" dirty="0" err="1">
                <a:solidFill>
                  <a:prstClr val="black"/>
                </a:solidFill>
              </a:rPr>
              <a:t>Ginpuin</a:t>
            </a:r>
            <a:r>
              <a:rPr lang="de-DE" sz="1600" dirty="0">
                <a:solidFill>
                  <a:prstClr val="black"/>
                </a:solidFill>
              </a:rPr>
              <a:t> sich das alleine wirklich trauen würde. Aber er traute sich wohl! Ein Bilderbuch vom Liebhaben und Anderssein, vom Suchen und Finden …“ (Verlagsseite </a:t>
            </a:r>
            <a:r>
              <a:rPr lang="de-DE" sz="1600" dirty="0" err="1">
                <a:solidFill>
                  <a:prstClr val="black"/>
                </a:solidFill>
              </a:rPr>
              <a:t>Coppenrath</a:t>
            </a:r>
            <a:r>
              <a:rPr lang="de-DE" sz="1600" dirty="0">
                <a:solidFill>
                  <a:prstClr val="black"/>
                </a:solidFill>
              </a:rPr>
              <a:t>)</a:t>
            </a:r>
          </a:p>
          <a:p>
            <a:pPr lvl="0"/>
            <a:endParaRPr lang="de-DE" sz="1600" dirty="0">
              <a:solidFill>
                <a:prstClr val="black"/>
              </a:solidFill>
            </a:endParaRPr>
          </a:p>
          <a:p>
            <a:pPr lvl="0"/>
            <a:r>
              <a:rPr lang="de-DE" sz="1600" b="1" dirty="0">
                <a:solidFill>
                  <a:prstClr val="black"/>
                </a:solidFill>
              </a:rPr>
              <a:t>Das Buch ist witzig erzählt, fordert geradezu zum Sprechen über Sprache und den Bau von Wörtern heraus, denn jede Wortschöpfung von </a:t>
            </a:r>
            <a:r>
              <a:rPr lang="de-DE" sz="1600" b="1" dirty="0" err="1">
                <a:solidFill>
                  <a:prstClr val="black"/>
                </a:solidFill>
              </a:rPr>
              <a:t>Ginpuin</a:t>
            </a:r>
            <a:r>
              <a:rPr lang="de-DE" sz="1600" b="1" dirty="0">
                <a:solidFill>
                  <a:prstClr val="black"/>
                </a:solidFill>
              </a:rPr>
              <a:t> ist anders…</a:t>
            </a:r>
          </a:p>
        </p:txBody>
      </p:sp>
    </p:spTree>
    <p:extLst>
      <p:ext uri="{BB962C8B-B14F-4D97-AF65-F5344CB8AC3E}">
        <p14:creationId xmlns:p14="http://schemas.microsoft.com/office/powerpoint/2010/main" val="23525421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a:stretch>
            <a:fillRect/>
          </a:stretch>
        </p:blipFill>
        <p:spPr>
          <a:xfrm>
            <a:off x="632133" y="976668"/>
            <a:ext cx="3667125" cy="4686300"/>
          </a:xfrm>
          <a:prstGeom prst="rect">
            <a:avLst/>
          </a:prstGeom>
        </p:spPr>
      </p:pic>
      <p:sp>
        <p:nvSpPr>
          <p:cNvPr id="4" name="Ellipse 3"/>
          <p:cNvSpPr/>
          <p:nvPr/>
        </p:nvSpPr>
        <p:spPr>
          <a:xfrm>
            <a:off x="4418985" y="353961"/>
            <a:ext cx="7716479" cy="5309007"/>
          </a:xfrm>
          <a:prstGeom prst="ellipse">
            <a:avLst/>
          </a:prstGeom>
          <a:solidFill>
            <a:srgbClr val="7CEB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de-DE" sz="1600" dirty="0">
                <a:solidFill>
                  <a:prstClr val="black"/>
                </a:solidFill>
              </a:rPr>
              <a:t>„Oscar findet eine Schatztruhe. Als er sie öffnet, ist er enttäuscht: Nichts als </a:t>
            </a:r>
            <a:r>
              <a:rPr lang="de-DE" sz="1600" dirty="0" err="1">
                <a:solidFill>
                  <a:prstClr val="black"/>
                </a:solidFill>
              </a:rPr>
              <a:t>olle</a:t>
            </a:r>
            <a:r>
              <a:rPr lang="de-DE" sz="1600" dirty="0">
                <a:solidFill>
                  <a:prstClr val="black"/>
                </a:solidFill>
              </a:rPr>
              <a:t> Wörter! Achtlos pfeffert Oscar das Wort »quietschgelb« ins Gebüsch. Gleich darauf rennt ein gelber Igel an ihm vorbei! Da wird Oscar klar, was er mit den gefundenen Wörtern alles anstellen kann. Irgendwann ist die Kiste leer, und Oscar steht wortlos da. Zum Glück zeigt ihm die Sprachkünstlerin Louise, wie er selbst neue Wörter machen kann und erklärt, weshalb er behutsamer mit ihnen umgehen sollte. Sprache ist etwas Lustvolles und Sinnliches, und sie besitzt große Macht. Mit Feinsinn und Humor erzählen Rebecca </a:t>
            </a:r>
            <a:r>
              <a:rPr lang="de-DE" sz="1600" dirty="0" err="1">
                <a:solidFill>
                  <a:prstClr val="black"/>
                </a:solidFill>
              </a:rPr>
              <a:t>Gugger</a:t>
            </a:r>
            <a:r>
              <a:rPr lang="de-DE" sz="1600" dirty="0">
                <a:solidFill>
                  <a:prstClr val="black"/>
                </a:solidFill>
              </a:rPr>
              <a:t> und Simon </a:t>
            </a:r>
            <a:r>
              <a:rPr lang="de-DE" sz="1600" dirty="0" err="1">
                <a:solidFill>
                  <a:prstClr val="black"/>
                </a:solidFill>
              </a:rPr>
              <a:t>Röthlisberger</a:t>
            </a:r>
            <a:r>
              <a:rPr lang="de-DE" sz="1600" dirty="0">
                <a:solidFill>
                  <a:prstClr val="black"/>
                </a:solidFill>
              </a:rPr>
              <a:t> vom bewussten Umgang mit Sprache. Jede Seite bietet ein raffiniertes Zusammenspiel von Bild, Grafik und Text.“ (Verlagsseite </a:t>
            </a:r>
            <a:r>
              <a:rPr lang="de-DE" sz="1600" dirty="0" err="1">
                <a:solidFill>
                  <a:prstClr val="black"/>
                </a:solidFill>
              </a:rPr>
              <a:t>NordSüd</a:t>
            </a:r>
            <a:r>
              <a:rPr lang="de-DE" sz="1600" dirty="0">
                <a:solidFill>
                  <a:prstClr val="black"/>
                </a:solidFill>
              </a:rPr>
              <a:t> Verlag)</a:t>
            </a:r>
          </a:p>
          <a:p>
            <a:pPr lvl="0"/>
            <a:endParaRPr lang="de-DE" sz="1400" dirty="0">
              <a:solidFill>
                <a:prstClr val="black"/>
              </a:solidFill>
            </a:endParaRPr>
          </a:p>
          <a:p>
            <a:pPr lvl="0"/>
            <a:r>
              <a:rPr lang="de-DE" sz="1400" b="1" dirty="0">
                <a:solidFill>
                  <a:prstClr val="black"/>
                </a:solidFill>
              </a:rPr>
              <a:t>Kostenloses Downloadmaterial für den Einsatz im Unterricht, das wirklich gut ist!</a:t>
            </a:r>
          </a:p>
        </p:txBody>
      </p:sp>
    </p:spTree>
    <p:extLst>
      <p:ext uri="{BB962C8B-B14F-4D97-AF65-F5344CB8AC3E}">
        <p14:creationId xmlns:p14="http://schemas.microsoft.com/office/powerpoint/2010/main" val="15029217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llipse 4"/>
          <p:cNvSpPr/>
          <p:nvPr/>
        </p:nvSpPr>
        <p:spPr>
          <a:xfrm>
            <a:off x="4104355" y="3178078"/>
            <a:ext cx="8015286" cy="2828925"/>
          </a:xfrm>
          <a:prstGeom prst="ellipse">
            <a:avLst/>
          </a:prstGeom>
          <a:solidFill>
            <a:srgbClr val="7CEB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solidFill>
                  <a:schemeClr val="tx1"/>
                </a:solidFill>
              </a:rPr>
              <a:t>„Es gibt ein Land, in dem die Menschen fast gar nicht reden. Das ist das Land der großen Wörterfabrik …</a:t>
            </a:r>
          </a:p>
          <a:p>
            <a:r>
              <a:rPr lang="de-DE" dirty="0">
                <a:solidFill>
                  <a:schemeClr val="tx1"/>
                </a:solidFill>
              </a:rPr>
              <a:t>In diesem sonderbaren Land muss man die Wörter kaufen und sie schlucken, um sie aussprechen zu können. Der kleine Paul braucht dringend Wörter, um der hübschen Marie sein Herz zu öffnen. Aber wie soll er das machen? Denn für all das, was er ihr gerne sagen würde, bräuchte er ein Vermögen!“ (Verlagsseite </a:t>
            </a:r>
            <a:r>
              <a:rPr lang="de-DE" dirty="0" err="1">
                <a:solidFill>
                  <a:schemeClr val="tx1"/>
                </a:solidFill>
              </a:rPr>
              <a:t>Mixtvision</a:t>
            </a:r>
            <a:r>
              <a:rPr lang="de-DE" dirty="0">
                <a:solidFill>
                  <a:schemeClr val="tx1"/>
                </a:solidFill>
              </a:rPr>
              <a:t>)</a:t>
            </a:r>
          </a:p>
        </p:txBody>
      </p:sp>
      <p:sp>
        <p:nvSpPr>
          <p:cNvPr id="6" name="Ellipse 5"/>
          <p:cNvSpPr/>
          <p:nvPr/>
        </p:nvSpPr>
        <p:spPr>
          <a:xfrm>
            <a:off x="4495799" y="88584"/>
            <a:ext cx="6681789" cy="2928297"/>
          </a:xfrm>
          <a:prstGeom prst="ellipse">
            <a:avLst/>
          </a:prstGeom>
          <a:solidFill>
            <a:srgbClr val="7CEB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„Heute bin ich zufrieden. Und du? Bist du neugierig? Gelangweilt? Zornig? Mies van </a:t>
            </a:r>
            <a:r>
              <a:rPr lang="de-DE" dirty="0" err="1">
                <a:solidFill>
                  <a:schemeClr val="tx1"/>
                </a:solidFill>
              </a:rPr>
              <a:t>Hout</a:t>
            </a:r>
            <a:r>
              <a:rPr lang="de-DE" dirty="0">
                <a:solidFill>
                  <a:schemeClr val="tx1"/>
                </a:solidFill>
              </a:rPr>
              <a:t> hat Fische in leuchtenden Ölpastellfarben gemalt. Jeder Fisch drückt ein anderes Gefühl aus; mal ist es eine schöne, mal eine verwirrende Stimmung, manchmal eine </a:t>
            </a:r>
            <a:r>
              <a:rPr lang="de-DE" i="1" dirty="0">
                <a:solidFill>
                  <a:schemeClr val="tx1"/>
                </a:solidFill>
              </a:rPr>
              <a:t>heftige</a:t>
            </a:r>
            <a:r>
              <a:rPr lang="de-DE" dirty="0">
                <a:solidFill>
                  <a:schemeClr val="tx1"/>
                </a:solidFill>
              </a:rPr>
              <a:t> Empfindung, manchmal eine ganz zarte.“ (Verlagsseite </a:t>
            </a:r>
            <a:r>
              <a:rPr lang="de-DE" dirty="0" err="1">
                <a:solidFill>
                  <a:schemeClr val="tx1"/>
                </a:solidFill>
              </a:rPr>
              <a:t>aracariverlag</a:t>
            </a:r>
            <a:r>
              <a:rPr lang="de-DE" dirty="0">
                <a:solidFill>
                  <a:schemeClr val="tx1"/>
                </a:solidFill>
              </a:rPr>
              <a:t>)</a:t>
            </a:r>
          </a:p>
        </p:txBody>
      </p:sp>
      <p:pic>
        <p:nvPicPr>
          <p:cNvPr id="2" name="Grafik 1"/>
          <p:cNvPicPr>
            <a:picLocks noChangeAspect="1"/>
          </p:cNvPicPr>
          <p:nvPr/>
        </p:nvPicPr>
        <p:blipFill>
          <a:blip r:embed="rId3"/>
          <a:stretch>
            <a:fillRect/>
          </a:stretch>
        </p:blipFill>
        <p:spPr>
          <a:xfrm>
            <a:off x="1129798" y="674639"/>
            <a:ext cx="2878426" cy="2503439"/>
          </a:xfrm>
          <a:prstGeom prst="rect">
            <a:avLst/>
          </a:prstGeom>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798" y="3386138"/>
            <a:ext cx="2514600" cy="2514600"/>
          </a:xfrm>
          <a:prstGeom prst="rect">
            <a:avLst/>
          </a:prstGeom>
        </p:spPr>
      </p:pic>
    </p:spTree>
    <p:extLst>
      <p:ext uri="{BB962C8B-B14F-4D97-AF65-F5344CB8AC3E}">
        <p14:creationId xmlns:p14="http://schemas.microsoft.com/office/powerpoint/2010/main" val="13416962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p:cNvSpPr/>
          <p:nvPr/>
        </p:nvSpPr>
        <p:spPr>
          <a:xfrm>
            <a:off x="4600574" y="1402905"/>
            <a:ext cx="6686550" cy="3353511"/>
          </a:xfrm>
          <a:prstGeom prst="ellipse">
            <a:avLst/>
          </a:prstGeom>
          <a:solidFill>
            <a:srgbClr val="7CEB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„Amüsante Einblicke in tierische Doppelleben: Was hat der Tapir mit dem Piraten zu schaffen? Warum greift die Urzeit-Echse zu Kamm und Schere? Und woher kommen bloß immer diese verflixten Kopfläuse? In diesem Buch werden die Buchstaben vollkommen </a:t>
            </a:r>
            <a:r>
              <a:rPr lang="de-DE" i="1" dirty="0">
                <a:solidFill>
                  <a:schemeClr val="tx1"/>
                </a:solidFill>
              </a:rPr>
              <a:t>verrückt.</a:t>
            </a:r>
            <a:r>
              <a:rPr lang="de-DE" dirty="0">
                <a:solidFill>
                  <a:schemeClr val="tx1"/>
                </a:solidFill>
              </a:rPr>
              <a:t> Und gerade dadurch zeigen sie, was in Worten stecken kann. Oder eben auch in Tiernamen. Das ist keine Zauberei, das sind Anagramme!“           (Verlagsseite  </a:t>
            </a:r>
            <a:r>
              <a:rPr lang="de-DE" dirty="0" err="1">
                <a:solidFill>
                  <a:schemeClr val="tx1"/>
                </a:solidFill>
              </a:rPr>
              <a:t>Hinstorff</a:t>
            </a:r>
            <a:r>
              <a:rPr lang="de-DE" dirty="0">
                <a:solidFill>
                  <a:schemeClr val="tx1"/>
                </a:solidFill>
              </a:rPr>
              <a:t>)</a:t>
            </a:r>
          </a:p>
        </p:txBody>
      </p:sp>
      <p:pic>
        <p:nvPicPr>
          <p:cNvPr id="6" name="Grafik 5"/>
          <p:cNvPicPr>
            <a:picLocks noChangeAspect="1"/>
          </p:cNvPicPr>
          <p:nvPr/>
        </p:nvPicPr>
        <p:blipFill>
          <a:blip r:embed="rId2"/>
          <a:stretch>
            <a:fillRect/>
          </a:stretch>
        </p:blipFill>
        <p:spPr>
          <a:xfrm>
            <a:off x="642937" y="1632165"/>
            <a:ext cx="3683854" cy="2894989"/>
          </a:xfrm>
          <a:prstGeom prst="rect">
            <a:avLst/>
          </a:prstGeom>
        </p:spPr>
      </p:pic>
    </p:spTree>
    <p:extLst>
      <p:ext uri="{BB962C8B-B14F-4D97-AF65-F5344CB8AC3E}">
        <p14:creationId xmlns:p14="http://schemas.microsoft.com/office/powerpoint/2010/main" val="518454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627531" y="1061325"/>
            <a:ext cx="3577756" cy="3282074"/>
          </a:xfrm>
          <a:prstGeom prst="rect">
            <a:avLst/>
          </a:prstGeom>
        </p:spPr>
      </p:pic>
      <p:sp>
        <p:nvSpPr>
          <p:cNvPr id="4" name="Ellipse 3"/>
          <p:cNvSpPr/>
          <p:nvPr/>
        </p:nvSpPr>
        <p:spPr>
          <a:xfrm>
            <a:off x="4060723" y="255639"/>
            <a:ext cx="8131277" cy="5689986"/>
          </a:xfrm>
          <a:prstGeom prst="ellipse">
            <a:avLst/>
          </a:prstGeom>
          <a:solidFill>
            <a:srgbClr val="7CEB99"/>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tx1"/>
                </a:solidFill>
              </a:rPr>
              <a:t>„Es ist Winter, als </a:t>
            </a:r>
            <a:r>
              <a:rPr lang="de-DE" dirty="0" err="1">
                <a:solidFill>
                  <a:schemeClr val="tx1"/>
                </a:solidFill>
              </a:rPr>
              <a:t>Saída</a:t>
            </a:r>
            <a:r>
              <a:rPr lang="de-DE" dirty="0">
                <a:solidFill>
                  <a:schemeClr val="tx1"/>
                </a:solidFill>
              </a:rPr>
              <a:t> ankommt. Sie kommt mit ihrem Koffer und ohne ein Wort. Das Mädchen, das ihre Freundin werden will, beginnt zu suchen. Überall forscht sie nach </a:t>
            </a:r>
            <a:r>
              <a:rPr lang="de-DE" dirty="0" err="1">
                <a:solidFill>
                  <a:schemeClr val="tx1"/>
                </a:solidFill>
              </a:rPr>
              <a:t>Saídas</a:t>
            </a:r>
            <a:r>
              <a:rPr lang="de-DE" dirty="0">
                <a:solidFill>
                  <a:schemeClr val="tx1"/>
                </a:solidFill>
              </a:rPr>
              <a:t> Wörtern, sie sucht unter Tischen und zwischen Buntstiften, in Manteltaschen und Heften. Erst als sie versteht, dass </a:t>
            </a:r>
            <a:r>
              <a:rPr lang="de-DE" dirty="0" err="1">
                <a:solidFill>
                  <a:schemeClr val="tx1"/>
                </a:solidFill>
              </a:rPr>
              <a:t>Saída</a:t>
            </a:r>
            <a:r>
              <a:rPr lang="de-DE" dirty="0">
                <a:solidFill>
                  <a:schemeClr val="tx1"/>
                </a:solidFill>
              </a:rPr>
              <a:t> ihre Sprache nicht verloren hat, sondern mit ihren Wörtern in diesem fremden Land nichts anfangen kann, beginnen die Mädchen mit dem Tauschen: fremde Wörter gegen eigene, neue Laute gegen vertraute, Schriftzeichen, die wie Blumen aussehen, gegen Buchstaben aus Balken und Kreisen.“</a:t>
            </a:r>
          </a:p>
          <a:p>
            <a:pPr algn="ctr"/>
            <a:r>
              <a:rPr lang="de-DE" dirty="0">
                <a:solidFill>
                  <a:schemeClr val="tx1"/>
                </a:solidFill>
              </a:rPr>
              <a:t>(Verlagsseite Peter Hammer Verlag) </a:t>
            </a:r>
          </a:p>
          <a:p>
            <a:pPr algn="ctr"/>
            <a:endParaRPr lang="de-DE" dirty="0">
              <a:solidFill>
                <a:schemeClr val="tx1"/>
              </a:solidFill>
            </a:endParaRPr>
          </a:p>
          <a:p>
            <a:pPr algn="ctr"/>
            <a:r>
              <a:rPr lang="de-DE" b="1" dirty="0">
                <a:solidFill>
                  <a:schemeClr val="tx1"/>
                </a:solidFill>
              </a:rPr>
              <a:t>Die Geschichte ist ein Lichtblick in der Diskussion um Migration. </a:t>
            </a:r>
            <a:r>
              <a:rPr lang="de-DE" b="1" dirty="0" err="1">
                <a:solidFill>
                  <a:schemeClr val="tx1"/>
                </a:solidFill>
              </a:rPr>
              <a:t>Saída</a:t>
            </a:r>
            <a:r>
              <a:rPr lang="de-DE" b="1" dirty="0">
                <a:solidFill>
                  <a:schemeClr val="tx1"/>
                </a:solidFill>
              </a:rPr>
              <a:t> und die Ich-Erzählerin werden Freundinnen. Interkulturelles Lernen pur!</a:t>
            </a:r>
          </a:p>
        </p:txBody>
      </p:sp>
    </p:spTree>
    <p:extLst>
      <p:ext uri="{BB962C8B-B14F-4D97-AF65-F5344CB8AC3E}">
        <p14:creationId xmlns:p14="http://schemas.microsoft.com/office/powerpoint/2010/main" val="14021319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82833-4E80-2F22-29E1-C30BA6A080F6}"/>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6D0978A7-BC23-0864-2369-F7C568694E90}"/>
              </a:ext>
            </a:extLst>
          </p:cNvPr>
          <p:cNvSpPr>
            <a:spLocks noGrp="1"/>
          </p:cNvSpPr>
          <p:nvPr>
            <p:ph type="title"/>
          </p:nvPr>
        </p:nvSpPr>
        <p:spPr>
          <a:xfrm>
            <a:off x="3247571" y="359664"/>
            <a:ext cx="5299586" cy="1077250"/>
          </a:xfrm>
          <a:ln>
            <a:noFill/>
          </a:ln>
        </p:spPr>
        <p:txBody>
          <a:bodyPr>
            <a:normAutofit/>
          </a:bodyPr>
          <a:lstStyle/>
          <a:p>
            <a:pPr algn="ctr"/>
            <a:r>
              <a:rPr lang="de-DE" sz="4400" dirty="0">
                <a:latin typeface="Avenir Next LT Pro (Textkörper)"/>
              </a:rPr>
              <a:t>Feedback</a:t>
            </a:r>
          </a:p>
        </p:txBody>
      </p:sp>
      <p:sp>
        <p:nvSpPr>
          <p:cNvPr id="4" name="Inhaltsplatzhalter 3">
            <a:extLst>
              <a:ext uri="{FF2B5EF4-FFF2-40B4-BE49-F238E27FC236}">
                <a16:creationId xmlns:a16="http://schemas.microsoft.com/office/drawing/2014/main" id="{7832F2A6-848A-7849-C5D3-2A60C849ACAD}"/>
              </a:ext>
            </a:extLst>
          </p:cNvPr>
          <p:cNvSpPr>
            <a:spLocks noGrp="1"/>
          </p:cNvSpPr>
          <p:nvPr>
            <p:ph idx="1"/>
          </p:nvPr>
        </p:nvSpPr>
        <p:spPr>
          <a:xfrm>
            <a:off x="881743" y="2120102"/>
            <a:ext cx="10031243" cy="3877927"/>
          </a:xfrm>
        </p:spPr>
        <p:txBody>
          <a:bodyPr>
            <a:normAutofit/>
          </a:bodyPr>
          <a:lstStyle/>
          <a:p>
            <a:pPr>
              <a:defRPr/>
            </a:pPr>
            <a:r>
              <a:rPr lang="en-US" sz="2400" dirty="0">
                <a:solidFill>
                  <a:schemeClr val="tx2">
                    <a:lumMod val="50000"/>
                  </a:schemeClr>
                </a:solidFill>
              </a:rPr>
              <a:t>Mein Highlight </a:t>
            </a:r>
            <a:r>
              <a:rPr lang="en-US" sz="2400" dirty="0" err="1">
                <a:solidFill>
                  <a:schemeClr val="tx2">
                    <a:lumMod val="50000"/>
                  </a:schemeClr>
                </a:solidFill>
              </a:rPr>
              <a:t>heute</a:t>
            </a:r>
            <a:r>
              <a:rPr lang="en-US" sz="2400" dirty="0">
                <a:solidFill>
                  <a:schemeClr val="tx2">
                    <a:lumMod val="50000"/>
                  </a:schemeClr>
                </a:solidFill>
              </a:rPr>
              <a:t> war…</a:t>
            </a:r>
          </a:p>
          <a:p>
            <a:pPr>
              <a:defRPr/>
            </a:pPr>
            <a:r>
              <a:rPr lang="en-US" sz="2400" dirty="0" err="1">
                <a:solidFill>
                  <a:schemeClr val="tx2">
                    <a:lumMod val="50000"/>
                  </a:schemeClr>
                </a:solidFill>
              </a:rPr>
              <a:t>Diese</a:t>
            </a:r>
            <a:r>
              <a:rPr lang="en-US" sz="2400" dirty="0">
                <a:solidFill>
                  <a:schemeClr val="tx2">
                    <a:lumMod val="50000"/>
                  </a:schemeClr>
                </a:solidFill>
              </a:rPr>
              <a:t> Methode </a:t>
            </a:r>
            <a:r>
              <a:rPr lang="en-US" sz="2400" dirty="0" err="1">
                <a:solidFill>
                  <a:schemeClr val="tx2">
                    <a:lumMod val="50000"/>
                  </a:schemeClr>
                </a:solidFill>
              </a:rPr>
              <a:t>möchte</a:t>
            </a:r>
            <a:r>
              <a:rPr lang="en-US" sz="2400" dirty="0">
                <a:solidFill>
                  <a:schemeClr val="tx2">
                    <a:lumMod val="50000"/>
                  </a:schemeClr>
                </a:solidFill>
              </a:rPr>
              <a:t> ich </a:t>
            </a:r>
            <a:r>
              <a:rPr lang="en-US" sz="2400" dirty="0" err="1">
                <a:solidFill>
                  <a:schemeClr val="tx2">
                    <a:lumMod val="50000"/>
                  </a:schemeClr>
                </a:solidFill>
              </a:rPr>
              <a:t>ausprobieren</a:t>
            </a:r>
            <a:r>
              <a:rPr lang="en-US" sz="2400" dirty="0">
                <a:solidFill>
                  <a:schemeClr val="tx2">
                    <a:lumMod val="50000"/>
                  </a:schemeClr>
                </a:solidFill>
              </a:rPr>
              <a:t>…</a:t>
            </a:r>
          </a:p>
          <a:p>
            <a:pPr>
              <a:defRPr/>
            </a:pPr>
            <a:r>
              <a:rPr lang="en-US" sz="2400" dirty="0">
                <a:solidFill>
                  <a:schemeClr val="tx2">
                    <a:lumMod val="50000"/>
                  </a:schemeClr>
                </a:solidFill>
              </a:rPr>
              <a:t>Die </a:t>
            </a:r>
            <a:r>
              <a:rPr lang="en-US" sz="2400" dirty="0" err="1">
                <a:solidFill>
                  <a:schemeClr val="tx2">
                    <a:lumMod val="50000"/>
                  </a:schemeClr>
                </a:solidFill>
              </a:rPr>
              <a:t>Unterrichtsplanung</a:t>
            </a:r>
            <a:r>
              <a:rPr lang="en-US" sz="2400" dirty="0">
                <a:solidFill>
                  <a:schemeClr val="tx2">
                    <a:lumMod val="50000"/>
                  </a:schemeClr>
                </a:solidFill>
              </a:rPr>
              <a:t> </a:t>
            </a:r>
            <a:r>
              <a:rPr lang="en-US" sz="2400" dirty="0" err="1">
                <a:solidFill>
                  <a:schemeClr val="tx2">
                    <a:lumMod val="50000"/>
                  </a:schemeClr>
                </a:solidFill>
              </a:rPr>
              <a:t>zum</a:t>
            </a:r>
            <a:r>
              <a:rPr lang="en-US" sz="2400" dirty="0">
                <a:solidFill>
                  <a:schemeClr val="tx2">
                    <a:lumMod val="50000"/>
                  </a:schemeClr>
                </a:solidFill>
              </a:rPr>
              <a:t> Thema </a:t>
            </a:r>
            <a:r>
              <a:rPr lang="en-US" sz="2400" dirty="0" err="1">
                <a:solidFill>
                  <a:schemeClr val="tx2">
                    <a:lumMod val="50000"/>
                  </a:schemeClr>
                </a:solidFill>
              </a:rPr>
              <a:t>Wortschatz</a:t>
            </a:r>
            <a:r>
              <a:rPr lang="en-US" sz="2400" dirty="0">
                <a:solidFill>
                  <a:schemeClr val="tx2">
                    <a:lumMod val="50000"/>
                  </a:schemeClr>
                </a:solidFill>
              </a:rPr>
              <a:t>…</a:t>
            </a:r>
          </a:p>
          <a:p>
            <a:pPr>
              <a:defRPr/>
            </a:pPr>
            <a:r>
              <a:rPr lang="en-US" sz="2400" dirty="0">
                <a:solidFill>
                  <a:schemeClr val="tx2">
                    <a:lumMod val="50000"/>
                  </a:schemeClr>
                </a:solidFill>
              </a:rPr>
              <a:t>Dazu </a:t>
            </a:r>
            <a:r>
              <a:rPr lang="en-US" sz="2400" dirty="0" err="1">
                <a:solidFill>
                  <a:schemeClr val="tx2">
                    <a:lumMod val="50000"/>
                  </a:schemeClr>
                </a:solidFill>
              </a:rPr>
              <a:t>habe</a:t>
            </a:r>
            <a:r>
              <a:rPr lang="en-US" sz="2400" dirty="0">
                <a:solidFill>
                  <a:schemeClr val="tx2">
                    <a:lumMod val="50000"/>
                  </a:schemeClr>
                </a:solidFill>
              </a:rPr>
              <a:t> ich </a:t>
            </a:r>
            <a:r>
              <a:rPr lang="en-US" sz="2400" dirty="0" err="1">
                <a:solidFill>
                  <a:schemeClr val="tx2">
                    <a:lumMod val="50000"/>
                  </a:schemeClr>
                </a:solidFill>
              </a:rPr>
              <a:t>noch</a:t>
            </a:r>
            <a:r>
              <a:rPr lang="en-US" sz="2400" dirty="0">
                <a:solidFill>
                  <a:schemeClr val="tx2">
                    <a:lumMod val="50000"/>
                  </a:schemeClr>
                </a:solidFill>
              </a:rPr>
              <a:t> </a:t>
            </a:r>
            <a:r>
              <a:rPr lang="en-US" sz="2400" dirty="0" err="1">
                <a:solidFill>
                  <a:schemeClr val="tx2">
                    <a:lumMod val="50000"/>
                  </a:schemeClr>
                </a:solidFill>
              </a:rPr>
              <a:t>Fragen</a:t>
            </a:r>
            <a:r>
              <a:rPr lang="en-US" sz="2400" dirty="0">
                <a:solidFill>
                  <a:schemeClr val="tx2">
                    <a:lumMod val="50000"/>
                  </a:schemeClr>
                </a:solidFill>
              </a:rPr>
              <a:t>…</a:t>
            </a:r>
          </a:p>
          <a:p>
            <a:pPr>
              <a:defRPr/>
            </a:pPr>
            <a:r>
              <a:rPr lang="en-US" sz="2400" dirty="0">
                <a:solidFill>
                  <a:schemeClr val="tx2">
                    <a:lumMod val="50000"/>
                  </a:schemeClr>
                </a:solidFill>
              </a:rPr>
              <a:t>Für das </a:t>
            </a:r>
            <a:r>
              <a:rPr lang="en-US" sz="2400" dirty="0" err="1">
                <a:solidFill>
                  <a:schemeClr val="tx2">
                    <a:lumMod val="50000"/>
                  </a:schemeClr>
                </a:solidFill>
              </a:rPr>
              <a:t>nächste</a:t>
            </a:r>
            <a:r>
              <a:rPr lang="en-US" sz="2400" dirty="0">
                <a:solidFill>
                  <a:schemeClr val="tx2">
                    <a:lumMod val="50000"/>
                  </a:schemeClr>
                </a:solidFill>
              </a:rPr>
              <a:t> Mal </a:t>
            </a:r>
            <a:r>
              <a:rPr lang="en-US" sz="2400" dirty="0" err="1">
                <a:solidFill>
                  <a:schemeClr val="tx2">
                    <a:lumMod val="50000"/>
                  </a:schemeClr>
                </a:solidFill>
              </a:rPr>
              <a:t>wünsche</a:t>
            </a:r>
            <a:r>
              <a:rPr lang="en-US" sz="2400" dirty="0">
                <a:solidFill>
                  <a:schemeClr val="tx2">
                    <a:lumMod val="50000"/>
                  </a:schemeClr>
                </a:solidFill>
              </a:rPr>
              <a:t> ich mir …</a:t>
            </a:r>
            <a:endParaRPr lang="de-DE" sz="2400" dirty="0"/>
          </a:p>
        </p:txBody>
      </p:sp>
    </p:spTree>
    <p:extLst>
      <p:ext uri="{BB962C8B-B14F-4D97-AF65-F5344CB8AC3E}">
        <p14:creationId xmlns:p14="http://schemas.microsoft.com/office/powerpoint/2010/main" val="1270145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3DD1BD80-3E6A-3A5A-09C8-25A456753B33}"/>
              </a:ext>
            </a:extLst>
          </p:cNvPr>
          <p:cNvSpPr txBox="1"/>
          <p:nvPr/>
        </p:nvSpPr>
        <p:spPr>
          <a:xfrm>
            <a:off x="2627313" y="838427"/>
            <a:ext cx="6553200" cy="6432530"/>
          </a:xfrm>
          <a:prstGeom prst="rect">
            <a:avLst/>
          </a:prstGeom>
          <a:noFill/>
        </p:spPr>
        <p:txBody>
          <a:bodyPr>
            <a:spAutoFit/>
          </a:bodyPr>
          <a:lstStyle/>
          <a:p>
            <a:pPr algn="ctr">
              <a:defRPr/>
            </a:pPr>
            <a:endParaRPr lang="de-DE" b="1" dirty="0">
              <a:latin typeface="Arial" charset="0"/>
              <a:ea typeface="ＭＳ Ｐゴシック" pitchFamily="1" charset="-128"/>
            </a:endParaRPr>
          </a:p>
          <a:p>
            <a:pPr algn="ctr">
              <a:defRPr/>
            </a:pPr>
            <a:endParaRPr lang="de-DE" b="1" dirty="0">
              <a:latin typeface="Arial" charset="0"/>
              <a:ea typeface="ＭＳ Ｐゴシック" pitchFamily="1" charset="-128"/>
            </a:endParaRPr>
          </a:p>
          <a:p>
            <a:pPr algn="ctr">
              <a:defRPr/>
            </a:pPr>
            <a:endParaRPr lang="de-DE" b="1" dirty="0">
              <a:latin typeface="Arial" charset="0"/>
              <a:ea typeface="ＭＳ Ｐゴシック" pitchFamily="1" charset="-128"/>
            </a:endParaRPr>
          </a:p>
          <a:p>
            <a:pPr algn="ctr">
              <a:defRPr/>
            </a:pPr>
            <a:endParaRPr lang="de-DE" b="1" dirty="0">
              <a:latin typeface="Arial" charset="0"/>
              <a:ea typeface="ＭＳ Ｐゴシック" pitchFamily="1" charset="-128"/>
            </a:endParaRPr>
          </a:p>
          <a:p>
            <a:pPr algn="ctr">
              <a:defRPr/>
            </a:pPr>
            <a:r>
              <a:rPr lang="de-DE" sz="2800" b="1" dirty="0">
                <a:latin typeface="Arial" charset="0"/>
                <a:ea typeface="ＭＳ Ｐゴシック" pitchFamily="1" charset="-128"/>
              </a:rPr>
              <a:t>„Die Studenten verlassen nach der Sprachprüfung  die Sprachschule in alle </a:t>
            </a:r>
            <a:r>
              <a:rPr lang="de-DE" sz="2800" b="1" spc="600" dirty="0">
                <a:latin typeface="Arial" charset="0"/>
                <a:ea typeface="ＭＳ Ｐゴシック" pitchFamily="1" charset="-128"/>
              </a:rPr>
              <a:t>himmlischen Richtungen</a:t>
            </a:r>
            <a:r>
              <a:rPr lang="de-DE" sz="2800" b="1" dirty="0">
                <a:latin typeface="Arial" charset="0"/>
                <a:ea typeface="ＭＳ Ｐゴシック" pitchFamily="1" charset="-128"/>
              </a:rPr>
              <a:t>.</a:t>
            </a:r>
            <a:r>
              <a:rPr lang="de-DE" sz="2800" b="1" dirty="0">
                <a:latin typeface="Verdana" pitchFamily="34" charset="0"/>
                <a:ea typeface="ＭＳ Ｐゴシック" pitchFamily="1" charset="-128"/>
              </a:rPr>
              <a:t>“</a:t>
            </a:r>
          </a:p>
          <a:p>
            <a:pPr algn="ctr">
              <a:defRPr/>
            </a:pPr>
            <a:r>
              <a:rPr lang="de-DE" sz="1200" dirty="0">
                <a:latin typeface="Verdana" pitchFamily="34" charset="0"/>
                <a:ea typeface="ＭＳ Ｐゴシック" pitchFamily="1" charset="-128"/>
              </a:rPr>
              <a:t>aus: Pflaum, S. 16.</a:t>
            </a:r>
          </a:p>
          <a:p>
            <a:pPr algn="ctr">
              <a:defRPr/>
            </a:pPr>
            <a:endParaRPr lang="de-DE" sz="1200" dirty="0">
              <a:latin typeface="Verdana" pitchFamily="34" charset="0"/>
              <a:ea typeface="ＭＳ Ｐゴシック" pitchFamily="1" charset="-128"/>
            </a:endParaRPr>
          </a:p>
          <a:p>
            <a:pPr algn="ctr">
              <a:defRPr/>
            </a:pPr>
            <a:endParaRPr lang="de-DE" sz="1200" dirty="0">
              <a:latin typeface="Verdana" pitchFamily="34" charset="0"/>
              <a:ea typeface="ＭＳ Ｐゴシック" pitchFamily="1" charset="-128"/>
            </a:endParaRPr>
          </a:p>
          <a:p>
            <a:pPr algn="ctr">
              <a:defRPr/>
            </a:pPr>
            <a:endParaRPr lang="de-DE" sz="1200" dirty="0">
              <a:latin typeface="Verdana" pitchFamily="34" charset="0"/>
              <a:ea typeface="ＭＳ Ｐゴシック" pitchFamily="1" charset="-128"/>
            </a:endParaRPr>
          </a:p>
          <a:p>
            <a:pPr algn="ctr">
              <a:defRPr/>
            </a:pPr>
            <a:endParaRPr lang="de-DE" b="1" dirty="0">
              <a:latin typeface="Verdana" pitchFamily="34" charset="0"/>
              <a:ea typeface="ＭＳ Ｐゴシック" pitchFamily="1" charset="-128"/>
            </a:endParaRPr>
          </a:p>
          <a:p>
            <a:pPr algn="ctr">
              <a:defRPr/>
            </a:pPr>
            <a:r>
              <a:rPr lang="de-DE" sz="2000" dirty="0">
                <a:latin typeface="Verdana" pitchFamily="34" charset="0"/>
                <a:ea typeface="ＭＳ Ｐゴシック" pitchFamily="1" charset="-128"/>
              </a:rPr>
              <a:t>In diesem Sinne: Kommen Sie gut heim.</a:t>
            </a:r>
          </a:p>
          <a:p>
            <a:pPr algn="ctr">
              <a:defRPr/>
            </a:pPr>
            <a:endParaRPr lang="de-DE" sz="2000" dirty="0">
              <a:latin typeface="Verdana" pitchFamily="34" charset="0"/>
              <a:ea typeface="ＭＳ Ｐゴシック" pitchFamily="1" charset="-128"/>
            </a:endParaRPr>
          </a:p>
          <a:p>
            <a:pPr algn="ctr">
              <a:defRPr/>
            </a:pPr>
            <a:endParaRPr lang="de-DE" dirty="0">
              <a:latin typeface="Arial" charset="0"/>
              <a:ea typeface="ＭＳ Ｐゴシック" pitchFamily="1" charset="-128"/>
            </a:endParaRPr>
          </a:p>
          <a:p>
            <a:pPr algn="ctr">
              <a:defRPr/>
            </a:pPr>
            <a:endParaRPr lang="de-DE" dirty="0">
              <a:latin typeface="Arial" charset="0"/>
              <a:ea typeface="ＭＳ Ｐゴシック" pitchFamily="1" charset="-128"/>
            </a:endParaRPr>
          </a:p>
          <a:p>
            <a:pPr algn="ctr">
              <a:defRPr/>
            </a:pPr>
            <a:endParaRPr lang="de-DE" dirty="0">
              <a:latin typeface="Arial" charset="0"/>
              <a:ea typeface="ＭＳ Ｐゴシック" pitchFamily="1" charset="-128"/>
            </a:endParaRPr>
          </a:p>
          <a:p>
            <a:pPr algn="ctr">
              <a:defRPr/>
            </a:pPr>
            <a:endParaRPr lang="de-DE" dirty="0">
              <a:latin typeface="Arial" charset="0"/>
              <a:ea typeface="ＭＳ Ｐゴシック" pitchFamily="1" charset="-128"/>
            </a:endParaRPr>
          </a:p>
          <a:p>
            <a:pPr algn="ctr">
              <a:defRPr/>
            </a:pPr>
            <a:endParaRPr lang="de-DE" dirty="0">
              <a:latin typeface="Arial" charset="0"/>
              <a:ea typeface="ＭＳ Ｐゴシック" pitchFamily="1" charset="-128"/>
            </a:endParaRPr>
          </a:p>
          <a:p>
            <a:pPr algn="ctr">
              <a:defRPr/>
            </a:pPr>
            <a:endParaRPr lang="de-DE" dirty="0">
              <a:latin typeface="Arial" charset="0"/>
              <a:ea typeface="ＭＳ Ｐゴシック" pitchFamily="1" charset="-128"/>
            </a:endParaRPr>
          </a:p>
          <a:p>
            <a:pPr algn="ctr">
              <a:defRPr/>
            </a:pPr>
            <a:endParaRPr lang="de-DE" dirty="0">
              <a:latin typeface="Arial" charset="0"/>
              <a:ea typeface="ＭＳ Ｐゴシック" pitchFamily="1" charset="-128"/>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304BFB-FBF8-7F34-14A3-486EE0045048}"/>
              </a:ext>
            </a:extLst>
          </p:cNvPr>
          <p:cNvSpPr>
            <a:spLocks noGrp="1"/>
          </p:cNvSpPr>
          <p:nvPr>
            <p:ph type="title"/>
          </p:nvPr>
        </p:nvSpPr>
        <p:spPr/>
        <p:txBody>
          <a:bodyPr/>
          <a:lstStyle/>
          <a:p>
            <a:r>
              <a:rPr lang="de-DE" dirty="0"/>
              <a:t>Literatur</a:t>
            </a:r>
          </a:p>
        </p:txBody>
      </p:sp>
      <p:sp>
        <p:nvSpPr>
          <p:cNvPr id="3" name="Inhaltsplatzhalter 2">
            <a:extLst>
              <a:ext uri="{FF2B5EF4-FFF2-40B4-BE49-F238E27FC236}">
                <a16:creationId xmlns:a16="http://schemas.microsoft.com/office/drawing/2014/main" id="{FDFE6DE4-6755-3775-DCD2-0C4120527D94}"/>
              </a:ext>
            </a:extLst>
          </p:cNvPr>
          <p:cNvSpPr>
            <a:spLocks noGrp="1"/>
          </p:cNvSpPr>
          <p:nvPr>
            <p:ph idx="1"/>
          </p:nvPr>
        </p:nvSpPr>
        <p:spPr/>
        <p:txBody>
          <a:bodyPr>
            <a:normAutofit/>
          </a:bodyPr>
          <a:lstStyle/>
          <a:p>
            <a:r>
              <a:rPr lang="de-DE" sz="1600" dirty="0">
                <a:solidFill>
                  <a:srgbClr val="000000"/>
                </a:solidFill>
              </a:rPr>
              <a:t>Österreichisches Sprachen-Kompetenz-Zentrum (Hrsg.). (2018). </a:t>
            </a:r>
            <a:r>
              <a:rPr lang="de-DE" sz="1600" i="1" dirty="0">
                <a:solidFill>
                  <a:srgbClr val="000000"/>
                </a:solidFill>
              </a:rPr>
              <a:t>Durchgängige sprachliche Bildung im Fach Deutsch am Übergang von der 4. in die 5. Schulstufe. </a:t>
            </a:r>
            <a:r>
              <a:rPr lang="de-DE" sz="1600" dirty="0">
                <a:solidFill>
                  <a:srgbClr val="000000"/>
                </a:solidFill>
              </a:rPr>
              <a:t>(ÖSZ Praxisreihe Heft 31). Graz: ÖSZ.</a:t>
            </a:r>
            <a:endParaRPr lang="de-DE" sz="1600" dirty="0"/>
          </a:p>
          <a:p>
            <a:r>
              <a:rPr lang="de-DE" sz="1600" dirty="0"/>
              <a:t>Österreichisches Sprachen-Kompetenz-Zentrum (Hrsg.). (2017). Aufbau von Bildungssprache in der Grundschule – Fokus Grundstufe I. Wege zu einem vernetzten, sprachsensiblen und inklusiven Deutschunterricht. (ÖSZ Praxisreihe Heft 27). Graz: ÖSZ.</a:t>
            </a:r>
          </a:p>
          <a:p>
            <a:r>
              <a:rPr lang="de-DE" sz="1600" dirty="0"/>
              <a:t>Weis, Ingrid (2013): DaZ im Fachunterricht. Verlag an der Ruhr.</a:t>
            </a:r>
          </a:p>
          <a:p>
            <a:r>
              <a:rPr lang="de-DE" sz="1600" dirty="0"/>
              <a:t>https://schule.org/thema/sprachfoerderung/, Aufruf 15.10.25</a:t>
            </a:r>
          </a:p>
        </p:txBody>
      </p:sp>
    </p:spTree>
    <p:extLst>
      <p:ext uri="{BB962C8B-B14F-4D97-AF65-F5344CB8AC3E}">
        <p14:creationId xmlns:p14="http://schemas.microsoft.com/office/powerpoint/2010/main" val="4526725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F4E33D0-01A2-71DF-9A26-B58129B5B792}"/>
              </a:ext>
            </a:extLst>
          </p:cNvPr>
          <p:cNvSpPr>
            <a:spLocks noGrp="1"/>
          </p:cNvSpPr>
          <p:nvPr>
            <p:ph type="title" idx="4294967295"/>
          </p:nvPr>
        </p:nvSpPr>
        <p:spPr>
          <a:xfrm>
            <a:off x="1531911" y="239712"/>
            <a:ext cx="9363075" cy="1082675"/>
          </a:xfrm>
        </p:spPr>
        <p:txBody>
          <a:bodyPr anchor="t">
            <a:normAutofit/>
          </a:bodyPr>
          <a:lstStyle/>
          <a:p>
            <a:r>
              <a:rPr lang="de-DE" b="1" dirty="0">
                <a:latin typeface="Avenir Next LT Pro (Textkörper)"/>
              </a:rPr>
              <a:t>Unterrichtshospitation und Reflexion</a:t>
            </a:r>
          </a:p>
        </p:txBody>
      </p:sp>
      <p:graphicFrame>
        <p:nvGraphicFramePr>
          <p:cNvPr id="6" name="Inhaltsplatzhalter 5">
            <a:extLst>
              <a:ext uri="{FF2B5EF4-FFF2-40B4-BE49-F238E27FC236}">
                <a16:creationId xmlns:a16="http://schemas.microsoft.com/office/drawing/2014/main" id="{E25622A0-09C2-F368-58F6-57DD80D8870F}"/>
              </a:ext>
            </a:extLst>
          </p:cNvPr>
          <p:cNvGraphicFramePr>
            <a:graphicFrameLocks noGrp="1"/>
          </p:cNvGraphicFramePr>
          <p:nvPr>
            <p:ph idx="4294967295"/>
            <p:extLst>
              <p:ext uri="{D42A27DB-BD31-4B8C-83A1-F6EECF244321}">
                <p14:modId xmlns:p14="http://schemas.microsoft.com/office/powerpoint/2010/main" val="2871317005"/>
              </p:ext>
            </p:extLst>
          </p:nvPr>
        </p:nvGraphicFramePr>
        <p:xfrm>
          <a:off x="1396180" y="1184275"/>
          <a:ext cx="9634538" cy="489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35638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a:extLst>
              <a:ext uri="{FF2B5EF4-FFF2-40B4-BE49-F238E27FC236}">
                <a16:creationId xmlns:a16="http://schemas.microsoft.com/office/drawing/2014/main" id="{BEA4D31D-7CCD-7CA6-BAFD-9669AD935413}"/>
              </a:ext>
            </a:extLst>
          </p:cNvPr>
          <p:cNvSpPr/>
          <p:nvPr/>
        </p:nvSpPr>
        <p:spPr>
          <a:xfrm>
            <a:off x="2448232" y="1347019"/>
            <a:ext cx="7914968" cy="3755923"/>
          </a:xfrm>
          <a:prstGeom prst="ellipse">
            <a:avLst/>
          </a:prstGeom>
          <a:solidFill>
            <a:srgbClr val="7CEB99"/>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3600" dirty="0">
                <a:solidFill>
                  <a:schemeClr val="tx1"/>
                </a:solidFill>
              </a:rPr>
              <a:t>KAFFEEPAUSE!</a:t>
            </a:r>
          </a:p>
          <a:p>
            <a:pPr algn="ctr"/>
            <a:r>
              <a:rPr lang="de-DE" sz="3600" dirty="0">
                <a:solidFill>
                  <a:schemeClr val="tx1"/>
                </a:solidFill>
              </a:rPr>
              <a:t>PAUSE?</a:t>
            </a:r>
          </a:p>
          <a:p>
            <a:pPr algn="ctr"/>
            <a:r>
              <a:rPr lang="de-DE" sz="3600" dirty="0">
                <a:solidFill>
                  <a:schemeClr val="tx1"/>
                </a:solidFill>
              </a:rPr>
              <a:t>KAFFEEKAFFEEKAFFEE!!!</a:t>
            </a:r>
          </a:p>
          <a:p>
            <a:pPr algn="ctr"/>
            <a:r>
              <a:rPr lang="de-DE" sz="3600" dirty="0">
                <a:solidFill>
                  <a:schemeClr val="tx1"/>
                </a:solidFill>
              </a:rPr>
              <a:t>PAUSENKAFFEE</a:t>
            </a:r>
            <a:r>
              <a:rPr lang="de-DE" sz="3600" dirty="0">
                <a:solidFill>
                  <a:schemeClr val="tx1"/>
                </a:solidFill>
                <a:sym typeface="Wingdings" panose="05000000000000000000" pitchFamily="2" charset="2"/>
              </a:rPr>
              <a:t></a:t>
            </a:r>
          </a:p>
          <a:p>
            <a:pPr algn="ctr"/>
            <a:r>
              <a:rPr lang="de-DE" sz="3600" dirty="0">
                <a:solidFill>
                  <a:schemeClr val="tx1"/>
                </a:solidFill>
                <a:sym typeface="Wingdings" panose="05000000000000000000" pitchFamily="2" charset="2"/>
              </a:rPr>
              <a:t>PAUSE!</a:t>
            </a:r>
            <a:endParaRPr lang="de-DE" sz="3600" dirty="0">
              <a:solidFill>
                <a:schemeClr val="tx1"/>
              </a:solidFill>
            </a:endParaRPr>
          </a:p>
        </p:txBody>
      </p:sp>
    </p:spTree>
    <p:extLst>
      <p:ext uri="{BB962C8B-B14F-4D97-AF65-F5344CB8AC3E}">
        <p14:creationId xmlns:p14="http://schemas.microsoft.com/office/powerpoint/2010/main" val="20709701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6B2C00-8151-56B2-499E-0F32953C69F7}"/>
              </a:ext>
            </a:extLst>
          </p:cNvPr>
          <p:cNvSpPr>
            <a:spLocks noGrp="1"/>
          </p:cNvSpPr>
          <p:nvPr>
            <p:ph type="title"/>
          </p:nvPr>
        </p:nvSpPr>
        <p:spPr>
          <a:xfrm>
            <a:off x="1311065" y="186250"/>
            <a:ext cx="9603275" cy="691858"/>
          </a:xfrm>
        </p:spPr>
        <p:txBody>
          <a:bodyPr/>
          <a:lstStyle/>
          <a:p>
            <a:r>
              <a:rPr lang="de-DE" dirty="0"/>
              <a:t>Wiederholung: Curriculare Grundlagen</a:t>
            </a:r>
          </a:p>
        </p:txBody>
      </p:sp>
      <p:sp>
        <p:nvSpPr>
          <p:cNvPr id="5" name="Ellipse 4">
            <a:extLst>
              <a:ext uri="{FF2B5EF4-FFF2-40B4-BE49-F238E27FC236}">
                <a16:creationId xmlns:a16="http://schemas.microsoft.com/office/drawing/2014/main" id="{08458614-EBA1-16F7-9F97-0C01C8AB3132}"/>
              </a:ext>
            </a:extLst>
          </p:cNvPr>
          <p:cNvSpPr/>
          <p:nvPr/>
        </p:nvSpPr>
        <p:spPr>
          <a:xfrm>
            <a:off x="147250" y="1367524"/>
            <a:ext cx="3421626" cy="1186478"/>
          </a:xfrm>
          <a:prstGeom prst="ellipse">
            <a:avLst/>
          </a:prstGeom>
          <a:solidFill>
            <a:srgbClr val="7CEB99"/>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80BA1D07-D643-5AB3-43B1-EA568F3039F7}"/>
              </a:ext>
            </a:extLst>
          </p:cNvPr>
          <p:cNvSpPr txBox="1"/>
          <p:nvPr/>
        </p:nvSpPr>
        <p:spPr>
          <a:xfrm>
            <a:off x="608593" y="1429096"/>
            <a:ext cx="2628992" cy="954107"/>
          </a:xfrm>
          <a:prstGeom prst="rect">
            <a:avLst/>
          </a:prstGeom>
          <a:noFill/>
        </p:spPr>
        <p:txBody>
          <a:bodyPr wrap="square">
            <a:spAutoFit/>
          </a:bodyPr>
          <a:lstStyle/>
          <a:p>
            <a:r>
              <a:rPr lang="de-DE" sz="1400" b="1" dirty="0">
                <a:effectLst/>
                <a:latin typeface="Verdana" panose="020B0604030504040204" pitchFamily="34" charset="0"/>
                <a:ea typeface="Calibri" panose="020F0502020204030204" pitchFamily="34" charset="0"/>
                <a:cs typeface="Times New Roman" panose="02020603050405020304" pitchFamily="18" charset="0"/>
              </a:rPr>
              <a:t>Was ist mit lebensweltlicher Mehrsprachigkeit gemeint? Erklären Sie.</a:t>
            </a:r>
            <a:endParaRPr lang="de-DE" sz="1400" dirty="0"/>
          </a:p>
        </p:txBody>
      </p:sp>
      <p:sp>
        <p:nvSpPr>
          <p:cNvPr id="11" name="Ellipse 10">
            <a:extLst>
              <a:ext uri="{FF2B5EF4-FFF2-40B4-BE49-F238E27FC236}">
                <a16:creationId xmlns:a16="http://schemas.microsoft.com/office/drawing/2014/main" id="{6CE4918A-2492-8790-9835-F85690B16C11}"/>
              </a:ext>
            </a:extLst>
          </p:cNvPr>
          <p:cNvSpPr/>
          <p:nvPr/>
        </p:nvSpPr>
        <p:spPr>
          <a:xfrm>
            <a:off x="7617642" y="1122762"/>
            <a:ext cx="3965766" cy="1431240"/>
          </a:xfrm>
          <a:prstGeom prst="ellipse">
            <a:avLst/>
          </a:prstGeom>
          <a:solidFill>
            <a:srgbClr val="7CEB99"/>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34F2E2B7-C578-2DB6-060C-07032BA6BB63}"/>
              </a:ext>
            </a:extLst>
          </p:cNvPr>
          <p:cNvSpPr/>
          <p:nvPr/>
        </p:nvSpPr>
        <p:spPr>
          <a:xfrm>
            <a:off x="7933156" y="2876057"/>
            <a:ext cx="3421626" cy="1186478"/>
          </a:xfrm>
          <a:prstGeom prst="ellipse">
            <a:avLst/>
          </a:prstGeom>
          <a:solidFill>
            <a:srgbClr val="7CEB99"/>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7E3A124F-458E-C7C2-B00F-31498A1A3FE2}"/>
              </a:ext>
            </a:extLst>
          </p:cNvPr>
          <p:cNvSpPr/>
          <p:nvPr/>
        </p:nvSpPr>
        <p:spPr>
          <a:xfrm>
            <a:off x="459034" y="4331254"/>
            <a:ext cx="6563432" cy="1999904"/>
          </a:xfrm>
          <a:prstGeom prst="ellipse">
            <a:avLst/>
          </a:prstGeom>
          <a:solidFill>
            <a:srgbClr val="7CEB99"/>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08466609-AA80-4CA3-61A7-FC95C2519798}"/>
              </a:ext>
            </a:extLst>
          </p:cNvPr>
          <p:cNvSpPr/>
          <p:nvPr/>
        </p:nvSpPr>
        <p:spPr>
          <a:xfrm>
            <a:off x="3893518" y="1371578"/>
            <a:ext cx="3421626" cy="1186478"/>
          </a:xfrm>
          <a:prstGeom prst="ellipse">
            <a:avLst/>
          </a:prstGeom>
          <a:solidFill>
            <a:srgbClr val="7CEB99"/>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Textfeld 15">
            <a:extLst>
              <a:ext uri="{FF2B5EF4-FFF2-40B4-BE49-F238E27FC236}">
                <a16:creationId xmlns:a16="http://schemas.microsoft.com/office/drawing/2014/main" id="{7C80584F-E4A5-8634-2554-589499102C8D}"/>
              </a:ext>
            </a:extLst>
          </p:cNvPr>
          <p:cNvSpPr txBox="1"/>
          <p:nvPr/>
        </p:nvSpPr>
        <p:spPr>
          <a:xfrm>
            <a:off x="4164051" y="1703569"/>
            <a:ext cx="2858415" cy="541046"/>
          </a:xfrm>
          <a:prstGeom prst="rect">
            <a:avLst/>
          </a:prstGeom>
          <a:noFill/>
        </p:spPr>
        <p:txBody>
          <a:bodyPr wrap="square">
            <a:spAutoFit/>
          </a:bodyPr>
          <a:lstStyle/>
          <a:p>
            <a:pPr>
              <a:lnSpc>
                <a:spcPct val="107000"/>
              </a:lnSpc>
              <a:spcAft>
                <a:spcPts val="800"/>
              </a:spcAft>
              <a:buNone/>
            </a:pPr>
            <a:r>
              <a:rPr lang="de-DE" sz="1400" b="1" dirty="0">
                <a:effectLst/>
                <a:latin typeface="Verdana" panose="020B0604030504040204" pitchFamily="34" charset="0"/>
                <a:ea typeface="Calibri" panose="020F0502020204030204" pitchFamily="34" charset="0"/>
                <a:cs typeface="Times New Roman" panose="02020603050405020304" pitchFamily="18" charset="0"/>
              </a:rPr>
              <a:t>Erläutern Sie den Begriff der Mehrsprachigkeit. </a:t>
            </a:r>
            <a:endParaRPr lang="de-DE"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feld 17">
            <a:extLst>
              <a:ext uri="{FF2B5EF4-FFF2-40B4-BE49-F238E27FC236}">
                <a16:creationId xmlns:a16="http://schemas.microsoft.com/office/drawing/2014/main" id="{4C759D55-6DC4-A816-0514-2FE052DF2C0C}"/>
              </a:ext>
            </a:extLst>
          </p:cNvPr>
          <p:cNvSpPr txBox="1"/>
          <p:nvPr/>
        </p:nvSpPr>
        <p:spPr>
          <a:xfrm>
            <a:off x="7933156" y="1506156"/>
            <a:ext cx="4029406" cy="771558"/>
          </a:xfrm>
          <a:prstGeom prst="rect">
            <a:avLst/>
          </a:prstGeom>
          <a:noFill/>
        </p:spPr>
        <p:txBody>
          <a:bodyPr wrap="square">
            <a:spAutoFit/>
          </a:bodyPr>
          <a:lstStyle/>
          <a:p>
            <a:pPr>
              <a:lnSpc>
                <a:spcPct val="107000"/>
              </a:lnSpc>
              <a:buNone/>
            </a:pPr>
            <a:r>
              <a:rPr lang="de-DE" sz="1400" b="1" dirty="0">
                <a:effectLst/>
                <a:latin typeface="Verdana" panose="020B0604030504040204" pitchFamily="34" charset="0"/>
                <a:ea typeface="Calibri" panose="020F0502020204030204" pitchFamily="34" charset="0"/>
                <a:cs typeface="Times New Roman" panose="02020603050405020304" pitchFamily="18" charset="0"/>
              </a:rPr>
              <a:t>Erläutern Sie die drei Stufen</a:t>
            </a:r>
          </a:p>
          <a:p>
            <a:pPr>
              <a:lnSpc>
                <a:spcPct val="107000"/>
              </a:lnSpc>
              <a:buNone/>
            </a:pPr>
            <a:r>
              <a:rPr lang="de-DE" sz="1400" b="1" dirty="0">
                <a:effectLst/>
                <a:latin typeface="Verdana" panose="020B0604030504040204" pitchFamily="34" charset="0"/>
                <a:ea typeface="Calibri" panose="020F0502020204030204" pitchFamily="34" charset="0"/>
                <a:cs typeface="Times New Roman" panose="02020603050405020304" pitchFamily="18" charset="0"/>
              </a:rPr>
              <a:t>des DaZ-Konzepts des </a:t>
            </a:r>
          </a:p>
          <a:p>
            <a:pPr>
              <a:lnSpc>
                <a:spcPct val="107000"/>
              </a:lnSpc>
              <a:buNone/>
            </a:pPr>
            <a:r>
              <a:rPr lang="de-DE" sz="1400" b="1" dirty="0">
                <a:effectLst/>
                <a:latin typeface="Verdana" panose="020B0604030504040204" pitchFamily="34" charset="0"/>
                <a:ea typeface="Calibri" panose="020F0502020204030204" pitchFamily="34" charset="0"/>
                <a:cs typeface="Times New Roman" panose="02020603050405020304" pitchFamily="18" charset="0"/>
              </a:rPr>
              <a:t>Landes Schleswig-Holstein. </a:t>
            </a:r>
            <a:endParaRPr lang="de-DE"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Ellipse 18">
            <a:extLst>
              <a:ext uri="{FF2B5EF4-FFF2-40B4-BE49-F238E27FC236}">
                <a16:creationId xmlns:a16="http://schemas.microsoft.com/office/drawing/2014/main" id="{9EBF451F-747A-4CFB-573B-35BFF7E82298}"/>
              </a:ext>
            </a:extLst>
          </p:cNvPr>
          <p:cNvSpPr/>
          <p:nvPr/>
        </p:nvSpPr>
        <p:spPr>
          <a:xfrm>
            <a:off x="8195187" y="4750024"/>
            <a:ext cx="3421626" cy="1186478"/>
          </a:xfrm>
          <a:prstGeom prst="ellipse">
            <a:avLst/>
          </a:prstGeom>
          <a:solidFill>
            <a:srgbClr val="7CEB99"/>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35BBC129-6609-D3EE-9314-0FE921B9034A}"/>
              </a:ext>
            </a:extLst>
          </p:cNvPr>
          <p:cNvSpPr txBox="1"/>
          <p:nvPr/>
        </p:nvSpPr>
        <p:spPr>
          <a:xfrm>
            <a:off x="1024365" y="4827069"/>
            <a:ext cx="6100916" cy="1104661"/>
          </a:xfrm>
          <a:prstGeom prst="rect">
            <a:avLst/>
          </a:prstGeom>
          <a:noFill/>
        </p:spPr>
        <p:txBody>
          <a:bodyPr wrap="square">
            <a:spAutoFit/>
          </a:bodyPr>
          <a:lstStyle/>
          <a:p>
            <a:pPr>
              <a:lnSpc>
                <a:spcPct val="107000"/>
              </a:lnSpc>
              <a:spcAft>
                <a:spcPts val="800"/>
              </a:spcAft>
              <a:buNone/>
            </a:pPr>
            <a:r>
              <a:rPr lang="de-DE" sz="1400" b="1" dirty="0">
                <a:effectLst/>
                <a:latin typeface="Verdana" panose="020B0604030504040204" pitchFamily="34" charset="0"/>
                <a:ea typeface="Calibri" panose="020F0502020204030204" pitchFamily="34" charset="0"/>
                <a:cs typeface="Times New Roman" panose="02020603050405020304" pitchFamily="18" charset="0"/>
              </a:rPr>
              <a:t>Deutsch als Muttersprache/Erstsprache – Deutsch als Fremdsprache - Deutsch als Zweitsprache</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de-DE" sz="1400" b="1" dirty="0">
                <a:effectLst/>
                <a:latin typeface="Verdana" panose="020B0604030504040204" pitchFamily="34" charset="0"/>
                <a:ea typeface="Calibri" panose="020F0502020204030204" pitchFamily="34" charset="0"/>
                <a:cs typeface="Times New Roman" panose="02020603050405020304" pitchFamily="18" charset="0"/>
              </a:rPr>
              <a:t>Nennen und erläutern Sie Gemeinsamkeiten und Unterschiede.</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6" name="Textfeld 25">
            <a:extLst>
              <a:ext uri="{FF2B5EF4-FFF2-40B4-BE49-F238E27FC236}">
                <a16:creationId xmlns:a16="http://schemas.microsoft.com/office/drawing/2014/main" id="{ADF2467D-EC63-738E-A51C-2F8B15F1451A}"/>
              </a:ext>
            </a:extLst>
          </p:cNvPr>
          <p:cNvSpPr txBox="1"/>
          <p:nvPr/>
        </p:nvSpPr>
        <p:spPr>
          <a:xfrm>
            <a:off x="8169594" y="3128090"/>
            <a:ext cx="2861862" cy="771558"/>
          </a:xfrm>
          <a:prstGeom prst="rect">
            <a:avLst/>
          </a:prstGeom>
          <a:noFill/>
        </p:spPr>
        <p:txBody>
          <a:bodyPr wrap="square">
            <a:spAutoFit/>
          </a:bodyPr>
          <a:lstStyle/>
          <a:p>
            <a:pPr>
              <a:lnSpc>
                <a:spcPct val="107000"/>
              </a:lnSpc>
              <a:buNone/>
            </a:pPr>
            <a:r>
              <a:rPr lang="de-DE" sz="1400" b="1" dirty="0">
                <a:effectLst/>
                <a:latin typeface="Verdana" panose="020B0604030504040204" pitchFamily="34" charset="0"/>
                <a:ea typeface="Calibri" panose="020F0502020204030204" pitchFamily="34" charset="0"/>
                <a:cs typeface="Times New Roman" panose="02020603050405020304" pitchFamily="18" charset="0"/>
              </a:rPr>
              <a:t>Nennen und erläutern Sie</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buNone/>
            </a:pPr>
            <a:r>
              <a:rPr lang="de-DE" sz="1400" b="1" dirty="0">
                <a:effectLst/>
                <a:latin typeface="Verdana" panose="020B0604030504040204" pitchFamily="34" charset="0"/>
                <a:ea typeface="Calibri" panose="020F0502020204030204" pitchFamily="34" charset="0"/>
                <a:cs typeface="Times New Roman" panose="02020603050405020304" pitchFamily="18" charset="0"/>
              </a:rPr>
              <a:t>einige Aufgaben und Ziele</a:t>
            </a:r>
          </a:p>
          <a:p>
            <a:pPr>
              <a:lnSpc>
                <a:spcPct val="107000"/>
              </a:lnSpc>
              <a:buNone/>
            </a:pPr>
            <a:r>
              <a:rPr lang="de-DE" sz="1400" b="1" dirty="0">
                <a:effectLst/>
                <a:latin typeface="Verdana" panose="020B0604030504040204" pitchFamily="34" charset="0"/>
                <a:ea typeface="Calibri" panose="020F0502020204030204" pitchFamily="34" charset="0"/>
                <a:cs typeface="Times New Roman" panose="02020603050405020304" pitchFamily="18" charset="0"/>
              </a:rPr>
              <a:t> des DaZ-Unterrichts. </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8" name="Textfeld 27">
            <a:extLst>
              <a:ext uri="{FF2B5EF4-FFF2-40B4-BE49-F238E27FC236}">
                <a16:creationId xmlns:a16="http://schemas.microsoft.com/office/drawing/2014/main" id="{3C61474D-A96F-E41B-8A0E-E9CE5F19722C}"/>
              </a:ext>
            </a:extLst>
          </p:cNvPr>
          <p:cNvSpPr txBox="1"/>
          <p:nvPr/>
        </p:nvSpPr>
        <p:spPr>
          <a:xfrm>
            <a:off x="8293510" y="5030025"/>
            <a:ext cx="3323303" cy="643638"/>
          </a:xfrm>
          <a:prstGeom prst="rect">
            <a:avLst/>
          </a:prstGeom>
          <a:noFill/>
        </p:spPr>
        <p:txBody>
          <a:bodyPr wrap="square">
            <a:spAutoFit/>
          </a:bodyPr>
          <a:lstStyle/>
          <a:p>
            <a:pPr>
              <a:lnSpc>
                <a:spcPct val="107000"/>
              </a:lnSpc>
              <a:spcAft>
                <a:spcPts val="800"/>
              </a:spcAft>
              <a:buNone/>
            </a:pPr>
            <a:r>
              <a:rPr lang="de-DE" sz="1400" b="1" dirty="0">
                <a:effectLst/>
                <a:latin typeface="Verdana" panose="020B0604030504040204" pitchFamily="34" charset="0"/>
                <a:ea typeface="Calibri" panose="020F0502020204030204" pitchFamily="34" charset="0"/>
                <a:cs typeface="Times New Roman" panose="02020603050405020304" pitchFamily="18" charset="0"/>
              </a:rPr>
              <a:t>Nennen und erläutern Sie </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de-DE" sz="1400" b="1" dirty="0">
                <a:effectLst/>
                <a:latin typeface="Verdana" panose="020B0604030504040204" pitchFamily="34" charset="0"/>
                <a:ea typeface="Calibri" panose="020F0502020204030204" pitchFamily="34" charset="0"/>
                <a:cs typeface="Times New Roman" panose="02020603050405020304" pitchFamily="18" charset="0"/>
              </a:rPr>
              <a:t>Prinzipien des DaZ-Unterrichts.</a:t>
            </a:r>
            <a:endParaRPr lang="de-DE"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1" name="Ellipse 30">
            <a:extLst>
              <a:ext uri="{FF2B5EF4-FFF2-40B4-BE49-F238E27FC236}">
                <a16:creationId xmlns:a16="http://schemas.microsoft.com/office/drawing/2014/main" id="{4ACBBD48-8ECB-25ED-5B04-EF964386FD1E}"/>
              </a:ext>
            </a:extLst>
          </p:cNvPr>
          <p:cNvSpPr/>
          <p:nvPr/>
        </p:nvSpPr>
        <p:spPr>
          <a:xfrm>
            <a:off x="1638565" y="2802878"/>
            <a:ext cx="3965766" cy="1431240"/>
          </a:xfrm>
          <a:prstGeom prst="ellipse">
            <a:avLst/>
          </a:prstGeom>
          <a:solidFill>
            <a:srgbClr val="7CEB99"/>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a:extLst>
              <a:ext uri="{FF2B5EF4-FFF2-40B4-BE49-F238E27FC236}">
                <a16:creationId xmlns:a16="http://schemas.microsoft.com/office/drawing/2014/main" id="{CDA4601F-8BD9-7536-0F79-222F37A0BAB9}"/>
              </a:ext>
            </a:extLst>
          </p:cNvPr>
          <p:cNvSpPr txBox="1"/>
          <p:nvPr/>
        </p:nvSpPr>
        <p:spPr>
          <a:xfrm>
            <a:off x="2063994" y="3053444"/>
            <a:ext cx="3559297" cy="1002069"/>
          </a:xfrm>
          <a:prstGeom prst="rect">
            <a:avLst/>
          </a:prstGeom>
          <a:noFill/>
        </p:spPr>
        <p:txBody>
          <a:bodyPr wrap="square">
            <a:spAutoFit/>
          </a:bodyPr>
          <a:lstStyle/>
          <a:p>
            <a:pPr>
              <a:lnSpc>
                <a:spcPct val="107000"/>
              </a:lnSpc>
              <a:buNone/>
            </a:pPr>
            <a:r>
              <a:rPr lang="de-DE" sz="1400" b="1" dirty="0">
                <a:effectLst/>
                <a:latin typeface="Verdana" panose="020B0604030504040204" pitchFamily="34" charset="0"/>
                <a:ea typeface="Calibri" panose="020F0502020204030204" pitchFamily="34" charset="0"/>
                <a:cs typeface="Times New Roman" panose="02020603050405020304" pitchFamily="18" charset="0"/>
              </a:rPr>
              <a:t>Welchen Herausforderungen müssen</a:t>
            </a:r>
          </a:p>
          <a:p>
            <a:pPr>
              <a:lnSpc>
                <a:spcPct val="107000"/>
              </a:lnSpc>
              <a:buNone/>
            </a:pPr>
            <a:r>
              <a:rPr lang="de-DE" sz="1400" b="1" dirty="0">
                <a:effectLst/>
                <a:latin typeface="Verdana" panose="020B0604030504040204" pitchFamily="34" charset="0"/>
                <a:ea typeface="Calibri" panose="020F0502020204030204" pitchFamily="34" charset="0"/>
                <a:cs typeface="Times New Roman" panose="02020603050405020304" pitchFamily="18" charset="0"/>
              </a:rPr>
              <a:t> Sie sich im DaZ-Unterricht stellen? Erklären sie.</a:t>
            </a:r>
            <a:endParaRPr lang="de-DE" sz="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84936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6226C55-B5FC-23C6-4B5F-48A99DE5106B}"/>
              </a:ext>
            </a:extLst>
          </p:cNvPr>
          <p:cNvSpPr>
            <a:spLocks noGrp="1"/>
          </p:cNvSpPr>
          <p:nvPr>
            <p:ph type="title"/>
          </p:nvPr>
        </p:nvSpPr>
        <p:spPr>
          <a:xfrm>
            <a:off x="1461411" y="479113"/>
            <a:ext cx="9603275" cy="1049235"/>
          </a:xfrm>
        </p:spPr>
        <p:txBody>
          <a:bodyPr>
            <a:normAutofit fontScale="90000"/>
          </a:bodyPr>
          <a:lstStyle/>
          <a:p>
            <a:r>
              <a:rPr lang="de-DE" dirty="0"/>
              <a:t>Besprechung der nachbereitenden Aufgabe zum Bilderbuch „am tag, als </a:t>
            </a:r>
            <a:r>
              <a:rPr lang="de-DE" dirty="0" err="1"/>
              <a:t>Saída</a:t>
            </a:r>
            <a:r>
              <a:rPr lang="de-DE" dirty="0"/>
              <a:t> zu uns kam“</a:t>
            </a:r>
          </a:p>
        </p:txBody>
      </p:sp>
      <p:pic>
        <p:nvPicPr>
          <p:cNvPr id="5" name="Inhaltsplatzhalter 4">
            <a:extLst>
              <a:ext uri="{FF2B5EF4-FFF2-40B4-BE49-F238E27FC236}">
                <a16:creationId xmlns:a16="http://schemas.microsoft.com/office/drawing/2014/main" id="{2EA6A6EE-B768-DF94-3F7C-D63F5F5E3AAA}"/>
              </a:ext>
            </a:extLst>
          </p:cNvPr>
          <p:cNvPicPr>
            <a:picLocks noGrp="1" noChangeAspect="1"/>
          </p:cNvPicPr>
          <p:nvPr>
            <p:ph idx="1"/>
          </p:nvPr>
        </p:nvPicPr>
        <p:blipFill>
          <a:blip r:embed="rId3"/>
          <a:stretch>
            <a:fillRect/>
          </a:stretch>
        </p:blipFill>
        <p:spPr>
          <a:xfrm>
            <a:off x="3913239" y="1789472"/>
            <a:ext cx="3787230" cy="3474236"/>
          </a:xfrm>
          <a:prstGeom prst="rect">
            <a:avLst/>
          </a:prstGeom>
        </p:spPr>
      </p:pic>
    </p:spTree>
    <p:extLst>
      <p:ext uri="{BB962C8B-B14F-4D97-AF65-F5344CB8AC3E}">
        <p14:creationId xmlns:p14="http://schemas.microsoft.com/office/powerpoint/2010/main" val="597817016"/>
      </p:ext>
    </p:extLst>
  </p:cSld>
  <p:clrMapOvr>
    <a:masterClrMapping/>
  </p:clrMapOvr>
</p:sld>
</file>

<file path=ppt/theme/theme1.xml><?xml version="1.0" encoding="utf-8"?>
<a:theme xmlns:a="http://schemas.openxmlformats.org/drawingml/2006/main" name="Katalog">
  <a:themeElements>
    <a:clrScheme name="Katalog">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Katalog">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talog">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0</TotalTime>
  <Words>4547</Words>
  <Application>Microsoft Office PowerPoint</Application>
  <PresentationFormat>Breitbild</PresentationFormat>
  <Paragraphs>588</Paragraphs>
  <Slides>58</Slides>
  <Notes>34</Notes>
  <HiddenSlides>0</HiddenSlides>
  <MMClips>1</MMClips>
  <ScaleCrop>false</ScaleCrop>
  <HeadingPairs>
    <vt:vector size="6" baseType="variant">
      <vt:variant>
        <vt:lpstr>Verwendete Schriftarten</vt:lpstr>
      </vt:variant>
      <vt:variant>
        <vt:i4>11</vt:i4>
      </vt:variant>
      <vt:variant>
        <vt:lpstr>Design</vt:lpstr>
      </vt:variant>
      <vt:variant>
        <vt:i4>1</vt:i4>
      </vt:variant>
      <vt:variant>
        <vt:lpstr>Folientitel</vt:lpstr>
      </vt:variant>
      <vt:variant>
        <vt:i4>58</vt:i4>
      </vt:variant>
    </vt:vector>
  </HeadingPairs>
  <TitlesOfParts>
    <vt:vector size="70" baseType="lpstr">
      <vt:lpstr>ＭＳ Ｐゴシック</vt:lpstr>
      <vt:lpstr>Arial</vt:lpstr>
      <vt:lpstr>Avenir Next LT Pro</vt:lpstr>
      <vt:lpstr>Avenir Next LT Pro (Textkörper)</vt:lpstr>
      <vt:lpstr>Calibri</vt:lpstr>
      <vt:lpstr>Courier New</vt:lpstr>
      <vt:lpstr>Gill Sans MT</vt:lpstr>
      <vt:lpstr>Optima</vt:lpstr>
      <vt:lpstr>Optima-Oblique</vt:lpstr>
      <vt:lpstr>Verdana</vt:lpstr>
      <vt:lpstr>Wingdings</vt:lpstr>
      <vt:lpstr>Katalog</vt:lpstr>
      <vt:lpstr>Vorbereitende Aufgabe</vt:lpstr>
      <vt:lpstr>Ausbildungsveranstaltung Sprachliche Mittel A - Schwerpunkt Wortschatz</vt:lpstr>
      <vt:lpstr>PowerPoint-Präsentation</vt:lpstr>
      <vt:lpstr>Geplanter Ablauf</vt:lpstr>
      <vt:lpstr>Unsere Schwerpunkte heute:</vt:lpstr>
      <vt:lpstr>Unterrichtshospitation und Reflexion</vt:lpstr>
      <vt:lpstr>PowerPoint-Präsentation</vt:lpstr>
      <vt:lpstr>Wiederholung: Curriculare Grundlagen</vt:lpstr>
      <vt:lpstr>Besprechung der nachbereitenden Aufgabe zum Bilderbuch „am tag, als Saída zu uns kam“</vt:lpstr>
      <vt:lpstr>Und nun Heben wir schätze – wortschätze…</vt:lpstr>
      <vt:lpstr>PowerPoint-Präsentation</vt:lpstr>
      <vt:lpstr>PowerPoint-Präsentation</vt:lpstr>
      <vt:lpstr>PowerPoint-Präsentation</vt:lpstr>
      <vt:lpstr>PowerPoint-Präsentation</vt:lpstr>
      <vt:lpstr>Übung Komposita </vt:lpstr>
      <vt:lpstr>PowerPoint-Präsentation</vt:lpstr>
      <vt:lpstr>Auflösung</vt:lpstr>
      <vt:lpstr>wortschatzarbeit</vt:lpstr>
      <vt:lpstr>Wortschatzvermittlung – die didaktische perspektive</vt:lpstr>
      <vt:lpstr>PowerPoint-Präsentation</vt:lpstr>
      <vt:lpstr>Wortschatz einführen, üben, anwenden - Warum machen wir das im DaZ-Unterricht?</vt:lpstr>
      <vt:lpstr>Wortschatz einführen, üben, anwenden –  Warum machen wir das im DaZ-Unterricht?</vt:lpstr>
      <vt:lpstr>Wortschatz einführen, üben, anwenden –  Warum machen wir das im DaZ-Unterricht?</vt:lpstr>
      <vt:lpstr>Wortschatz einführen, üben, anwenden –  Warum machen wir das im DaZ-Unterricht?</vt:lpstr>
      <vt:lpstr>Wortschatz einführen, üben, anwenden –  Warum machen wir das im DaZ-Unterricht?</vt:lpstr>
      <vt:lpstr>Wortschatz einführen, üben, anwenden –  Warum machen wir das im DaZ-Unterricht?</vt:lpstr>
      <vt:lpstr>PowerPoint-Präsentation</vt:lpstr>
      <vt:lpstr>PowerPoint-Präsentation</vt:lpstr>
      <vt:lpstr>PowerPoint-Präsentation</vt:lpstr>
      <vt:lpstr>Wortschatz: Übungen und Reflexion</vt:lpstr>
      <vt:lpstr>PowerPoint-Präsentation</vt:lpstr>
      <vt:lpstr>Reflexion – Aufgaben zum Wortschatz</vt:lpstr>
      <vt:lpstr>Übung: Drei-Dinge-Domino </vt:lpstr>
      <vt:lpstr>Wortschatz sichern</vt:lpstr>
      <vt:lpstr>Vierspaltige Gestaltung von  Wortschatzlisten </vt:lpstr>
      <vt:lpstr>PowerPoint-Präsentation</vt:lpstr>
      <vt:lpstr>  Methoden zur Wortschatzarbeit</vt:lpstr>
      <vt:lpstr>PowerPoint-Präsentation</vt:lpstr>
      <vt:lpstr>Weitere Übungsmöglichkeiten zur Wortschatzarbeit</vt:lpstr>
      <vt:lpstr> Übung I:  Wörter, die zu Bildern werden</vt:lpstr>
      <vt:lpstr>PowerPoint-Präsentation</vt:lpstr>
      <vt:lpstr>PowerPoint-Präsentation</vt:lpstr>
      <vt:lpstr>Übung II:  Wörtersteckbrief</vt:lpstr>
      <vt:lpstr>PowerPoint-Präsentation</vt:lpstr>
      <vt:lpstr>Methodenpool MercatorInstitut Köln</vt:lpstr>
      <vt:lpstr>Unterrichtsplanung Schwerpunkt Wortschatz</vt:lpstr>
      <vt:lpstr>Unterrichtsvorbereitung: Analyse des Lerngegenstandes und didaktische Entscheidungen</vt:lpstr>
      <vt:lpstr>PowerPoint-Präsentation</vt:lpstr>
      <vt:lpstr>Wortschatzarbeit zu einem  Wimmelbild</vt:lpstr>
      <vt:lpstr>Wortschatztraining in Lehrwerken</vt:lpstr>
      <vt:lpstr>Meine Bilderbuchempfehlungen</vt:lpstr>
      <vt:lpstr>PowerPoint-Präsentation</vt:lpstr>
      <vt:lpstr>PowerPoint-Präsentation</vt:lpstr>
      <vt:lpstr>PowerPoint-Präsentation</vt:lpstr>
      <vt:lpstr>PowerPoint-Präsentation</vt:lpstr>
      <vt:lpstr>Feedback</vt:lpstr>
      <vt:lpstr>PowerPoint-Präsentation</vt:lpstr>
      <vt:lpstr>Literatur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Claudia Tomaschewski</dc:creator>
  <cp:lastModifiedBy>Claudia Tomaschewski</cp:lastModifiedBy>
  <cp:revision>25</cp:revision>
  <dcterms:created xsi:type="dcterms:W3CDTF">2025-10-01T05:48:43Z</dcterms:created>
  <dcterms:modified xsi:type="dcterms:W3CDTF">2025-10-15T18:28:45Z</dcterms:modified>
</cp:coreProperties>
</file>