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7" r:id="rId2"/>
    <p:sldId id="279" r:id="rId3"/>
    <p:sldId id="332" r:id="rId4"/>
    <p:sldId id="320" r:id="rId5"/>
    <p:sldId id="284" r:id="rId6"/>
    <p:sldId id="323" r:id="rId7"/>
    <p:sldId id="321" r:id="rId8"/>
    <p:sldId id="276" r:id="rId9"/>
    <p:sldId id="258" r:id="rId10"/>
    <p:sldId id="315" r:id="rId11"/>
    <p:sldId id="297" r:id="rId12"/>
    <p:sldId id="282" r:id="rId13"/>
    <p:sldId id="324" r:id="rId14"/>
    <p:sldId id="270" r:id="rId15"/>
    <p:sldId id="331" r:id="rId16"/>
    <p:sldId id="328" r:id="rId17"/>
    <p:sldId id="326" r:id="rId18"/>
    <p:sldId id="327" r:id="rId19"/>
    <p:sldId id="325" r:id="rId20"/>
    <p:sldId id="296" r:id="rId21"/>
    <p:sldId id="330" r:id="rId22"/>
    <p:sldId id="304" r:id="rId23"/>
    <p:sldId id="301" r:id="rId24"/>
    <p:sldId id="277" r:id="rId25"/>
    <p:sldId id="278" r:id="rId2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5" autoAdjust="0"/>
    <p:restoredTop sz="89828" autoAdjust="0"/>
  </p:normalViewPr>
  <p:slideViewPr>
    <p:cSldViewPr snapToGrid="0" snapToObjects="1">
      <p:cViewPr varScale="1">
        <p:scale>
          <a:sx n="78" d="100"/>
          <a:sy n="78" d="100"/>
        </p:scale>
        <p:origin x="132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1CC21-B6EC-0C42-9DDA-2263A9BF50B1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1E2A2-B847-8F4E-ACCA-D71FC283F9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6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14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20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182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Zur Einordnung: Der Begriff Klassenführung“ wird je nach Kontext unterschiedlich gebraucht und bedeutet unterschiedliche Dinge. Wir verwenden ihn hier als eine der drei Tiefenstrukturen von Unterricht (Kunter/Trautmann). Zum Einstieg noch einmal die Gegenüberstellung von Sicht- und Tiefenstrukturen mit dem gängigen Eisbergmodell. (Hier kann man mit der Gruppe diskutieren, ob die Tiefenstrukturen sich als Strukturierungsmodell für die eigene Unterrichtsreflexion eignen.)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92309-42EB-A041-A6A1-358A5991D47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004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Linke Spalte: Es geht nicht um </a:t>
            </a:r>
            <a:r>
              <a:rPr lang="de-DE" dirty="0" err="1"/>
              <a:t>Unterrichtsphasierung</a:t>
            </a:r>
            <a:r>
              <a:rPr lang="de-DE" dirty="0"/>
              <a:t>! Ziel ist es, den Unterricht so zu gestalten, dass er 1. in sich logisch und zielführend aufgebaut ist und 2. der zunehmenden Schülerselbstständigkeit dient.</a:t>
            </a:r>
          </a:p>
          <a:p>
            <a:r>
              <a:rPr lang="de-DE" dirty="0"/>
              <a:t>Im Anschluss </a:t>
            </a:r>
            <a:r>
              <a:rPr lang="de-DE" dirty="0" err="1"/>
              <a:t>andie</a:t>
            </a:r>
            <a:r>
              <a:rPr lang="de-DE" dirty="0"/>
              <a:t> Erläuterungen zu beiden Spalten bietet sich ein Bezug zur hinführenden Hausaufgabe an: </a:t>
            </a:r>
            <a:r>
              <a:rPr lang="de-DE" dirty="0" err="1"/>
              <a:t>LiV</a:t>
            </a:r>
            <a:r>
              <a:rPr lang="de-DE" dirty="0"/>
              <a:t> sollten je drei „Stundenfahrpläne“ von sich mitbringen, die sie den </a:t>
            </a:r>
            <a:r>
              <a:rPr lang="de-DE" dirty="0" err="1"/>
              <a:t>SuS</a:t>
            </a:r>
            <a:r>
              <a:rPr lang="de-DE" dirty="0"/>
              <a:t> zur Transparenz am Stundenbeginn präsentieren – gegenseitige Präsentation und Austausch in Kleingruppen (Fragestellung: Was genau wird transparent gemacht? Welche Unterschiede zeigen sich zwischen den Fahrplänen? Welche Fragestellungen/Probleme tauchen auf?).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12922B-AE44-A64E-BE68-70E7158AB938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636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1E2A2-B847-8F4E-ACCA-D71FC283F94A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188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115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27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221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/>
          <p:cNvGrpSpPr/>
          <p:nvPr userDrawn="1"/>
        </p:nvGrpSpPr>
        <p:grpSpPr>
          <a:xfrm>
            <a:off x="-7557" y="0"/>
            <a:ext cx="9159907" cy="6102449"/>
            <a:chOff x="-7557" y="0"/>
            <a:chExt cx="9159907" cy="6102449"/>
          </a:xfrm>
        </p:grpSpPr>
        <p:sp>
          <p:nvSpPr>
            <p:cNvPr id="8" name="Freihandform 7"/>
            <p:cNvSpPr>
              <a:spLocks noChangeAspect="1"/>
            </p:cNvSpPr>
            <p:nvPr/>
          </p:nvSpPr>
          <p:spPr>
            <a:xfrm>
              <a:off x="-7557" y="0"/>
              <a:ext cx="9159907" cy="5871808"/>
            </a:xfrm>
            <a:custGeom>
              <a:avLst/>
              <a:gdLst>
                <a:gd name="connsiteX0" fmla="*/ 0 w 9151557"/>
                <a:gd name="connsiteY0" fmla="*/ 0 h 5871808"/>
                <a:gd name="connsiteX1" fmla="*/ 9151557 w 9151557"/>
                <a:gd name="connsiteY1" fmla="*/ 0 h 5871808"/>
                <a:gd name="connsiteX2" fmla="*/ 9144000 w 9151557"/>
                <a:gd name="connsiteY2" fmla="*/ 4269719 h 5871808"/>
                <a:gd name="connsiteX3" fmla="*/ 7557 w 9151557"/>
                <a:gd name="connsiteY3" fmla="*/ 5871808 h 5871808"/>
                <a:gd name="connsiteX4" fmla="*/ 0 w 9151557"/>
                <a:gd name="connsiteY4" fmla="*/ 0 h 5871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1557" h="5871808">
                  <a:moveTo>
                    <a:pt x="0" y="0"/>
                  </a:moveTo>
                  <a:lnTo>
                    <a:pt x="9151557" y="0"/>
                  </a:lnTo>
                  <a:lnTo>
                    <a:pt x="9144000" y="4269719"/>
                  </a:lnTo>
                  <a:lnTo>
                    <a:pt x="7557" y="58718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C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Grafik 8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0192" y="5445224"/>
              <a:ext cx="2045970" cy="657225"/>
            </a:xfrm>
            <a:prstGeom prst="rect">
              <a:avLst/>
            </a:prstGeom>
          </p:spPr>
        </p:pic>
      </p:grpSp>
      <p:sp>
        <p:nvSpPr>
          <p:cNvPr id="10" name="Textfeld 9"/>
          <p:cNvSpPr txBox="1"/>
          <p:nvPr userDrawn="1"/>
        </p:nvSpPr>
        <p:spPr>
          <a:xfrm>
            <a:off x="323528" y="6493552"/>
            <a:ext cx="2937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Schleswig-Holstein.</a:t>
            </a:r>
            <a:r>
              <a:rPr lang="de-DE" sz="1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echte Norden.</a:t>
            </a:r>
          </a:p>
        </p:txBody>
      </p:sp>
    </p:spTree>
    <p:extLst>
      <p:ext uri="{BB962C8B-B14F-4D97-AF65-F5344CB8AC3E}">
        <p14:creationId xmlns:p14="http://schemas.microsoft.com/office/powerpoint/2010/main" val="2175694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39527"/>
            <a:ext cx="2045970" cy="689108"/>
          </a:xfrm>
          <a:prstGeom prst="rect">
            <a:avLst/>
          </a:prstGeom>
        </p:spPr>
      </p:pic>
      <p:sp>
        <p:nvSpPr>
          <p:cNvPr id="4" name="Rechteck 3"/>
          <p:cNvSpPr/>
          <p:nvPr userDrawn="1"/>
        </p:nvSpPr>
        <p:spPr>
          <a:xfrm>
            <a:off x="0" y="1484783"/>
            <a:ext cx="9144000" cy="4907577"/>
          </a:xfrm>
          <a:prstGeom prst="rect">
            <a:avLst/>
          </a:prstGeom>
          <a:solidFill>
            <a:srgbClr val="008CC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800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pitel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ihandform 1"/>
          <p:cNvSpPr>
            <a:spLocks noChangeAspect="1"/>
          </p:cNvSpPr>
          <p:nvPr userDrawn="1"/>
        </p:nvSpPr>
        <p:spPr>
          <a:xfrm>
            <a:off x="-7557" y="0"/>
            <a:ext cx="9159907" cy="5871808"/>
          </a:xfrm>
          <a:custGeom>
            <a:avLst/>
            <a:gdLst>
              <a:gd name="connsiteX0" fmla="*/ 0 w 9151557"/>
              <a:gd name="connsiteY0" fmla="*/ 0 h 5871808"/>
              <a:gd name="connsiteX1" fmla="*/ 9151557 w 9151557"/>
              <a:gd name="connsiteY1" fmla="*/ 0 h 5871808"/>
              <a:gd name="connsiteX2" fmla="*/ 9144000 w 9151557"/>
              <a:gd name="connsiteY2" fmla="*/ 4269719 h 5871808"/>
              <a:gd name="connsiteX3" fmla="*/ 7557 w 9151557"/>
              <a:gd name="connsiteY3" fmla="*/ 5871808 h 5871808"/>
              <a:gd name="connsiteX4" fmla="*/ 0 w 9151557"/>
              <a:gd name="connsiteY4" fmla="*/ 0 h 5871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1557" h="5871808">
                <a:moveTo>
                  <a:pt x="0" y="0"/>
                </a:moveTo>
                <a:lnTo>
                  <a:pt x="9151557" y="0"/>
                </a:lnTo>
                <a:lnTo>
                  <a:pt x="9144000" y="4269719"/>
                </a:lnTo>
                <a:lnTo>
                  <a:pt x="7557" y="5871808"/>
                </a:lnTo>
                <a:lnTo>
                  <a:pt x="0" y="0"/>
                </a:lnTo>
                <a:close/>
              </a:path>
            </a:pathLst>
          </a:custGeom>
          <a:solidFill>
            <a:srgbClr val="008CCF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445224"/>
            <a:ext cx="204597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5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20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724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28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6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275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703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59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9B6CF-2FDD-324C-ADA0-67FE1EF8011F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BE05-D851-0349-A044-76FBB5D44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13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flickr.com/photos/seiffert/41016737851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365790" y="685348"/>
            <a:ext cx="78066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Unterrichten und erziehen – eine Klasse führen</a:t>
            </a:r>
          </a:p>
          <a:p>
            <a:endParaRPr lang="de-DE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Ausbildungsveranstaltung 3</a:t>
            </a:r>
          </a:p>
          <a:p>
            <a:endParaRPr lang="de-DE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Friederike Johannsen</a:t>
            </a:r>
          </a:p>
        </p:txBody>
      </p:sp>
    </p:spTree>
    <p:extLst>
      <p:ext uri="{BB962C8B-B14F-4D97-AF65-F5344CB8AC3E}">
        <p14:creationId xmlns:p14="http://schemas.microsoft.com/office/powerpoint/2010/main" val="246746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8" y="231505"/>
            <a:ext cx="6343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Klassenführung </a:t>
            </a:r>
            <a:b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36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6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5674" y="1456224"/>
            <a:ext cx="8543891" cy="486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Gute Klassenführung kann Unterrichtsstörungen reduzieren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Kounin (1970/1976): Techniken der Klassenführung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Allgegenwärtigkeit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withitness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Überlappung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overlapping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 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Reibungslosigkeit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smoothness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Schwung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momentum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Aufrechterhaltung des Gruppenfokus: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Gruppenmobilisierung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alerting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Rechenschaftsprinzip („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encouraging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Beschäftigungsradius („high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formats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>
              <a:lnSpc>
                <a:spcPct val="120000"/>
              </a:lnSpc>
            </a:pPr>
            <a:endParaRPr lang="de-DE" sz="2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5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476672"/>
            <a:ext cx="154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nhaltsplatzhalter 5" descr="10234504-kaffeetasse-carto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746" r="-36746"/>
          <a:stretch>
            <a:fillRect/>
          </a:stretch>
        </p:blipFill>
        <p:spPr>
          <a:xfrm>
            <a:off x="1468647" y="2114640"/>
            <a:ext cx="6260063" cy="330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755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00770" y="344341"/>
            <a:ext cx="39725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0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Gruppenhospitation </a:t>
            </a:r>
          </a:p>
          <a:p>
            <a:r>
              <a:rPr lang="de-DE" sz="30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Reflexion</a:t>
            </a:r>
            <a:endParaRPr lang="de-DE" sz="30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5674" y="1360004"/>
            <a:ext cx="8390159" cy="4932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endParaRPr lang="de-DE" sz="2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3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Besprechung:</a:t>
            </a:r>
          </a:p>
          <a:p>
            <a:pPr marL="1257300" lvl="2" indent="-342900">
              <a:lnSpc>
                <a:spcPct val="130000"/>
              </a:lnSpc>
              <a:buFont typeface="Courier New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0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</a:t>
            </a: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hat das erste Wort.</a:t>
            </a:r>
          </a:p>
          <a:p>
            <a:pPr marL="1257300" lvl="2" indent="-342900">
              <a:lnSpc>
                <a:spcPct val="130000"/>
              </a:lnSpc>
              <a:buFont typeface="Courier New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Runde – Jeder nennt einen Aspekt: Was hat mir gefallen?</a:t>
            </a:r>
            <a:b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strike="sngStrike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„Ich schließe mich an“, „Das fand ich auch“ </a:t>
            </a: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usw. Mehrfachnennungen möglich und erwünscht</a:t>
            </a:r>
          </a:p>
          <a:p>
            <a:pPr marL="1257300" lvl="2" indent="-342900">
              <a:lnSpc>
                <a:spcPct val="130000"/>
              </a:lnSpc>
              <a:buFont typeface="Courier New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Runde (offen): Was hat mir sonst noch gut gefallen?</a:t>
            </a:r>
          </a:p>
          <a:p>
            <a:pPr marL="1257300" lvl="2" indent="-342900">
              <a:lnSpc>
                <a:spcPct val="130000"/>
              </a:lnSpc>
              <a:buFont typeface="Courier New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Runde – kurze Gruppenarbeit: An welcher Stelle könnten wir uns bei einer Wiederholung der Stunde eine andere Variante vorstellen? Was hätten wir uns davon versprochen?</a:t>
            </a:r>
          </a:p>
          <a:p>
            <a:pPr marL="1257300" lvl="2" indent="-342900">
              <a:lnSpc>
                <a:spcPct val="130000"/>
              </a:lnSpc>
              <a:buFont typeface="Courier New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0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</a:t>
            </a: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hat das letzte Wort: Wie habe ich das Gespräch empfunden?</a:t>
            </a:r>
          </a:p>
        </p:txBody>
      </p:sp>
    </p:spTree>
    <p:extLst>
      <p:ext uri="{BB962C8B-B14F-4D97-AF65-F5344CB8AC3E}">
        <p14:creationId xmlns:p14="http://schemas.microsoft.com/office/powerpoint/2010/main" val="22824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429546" y="159309"/>
            <a:ext cx="6343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Klassenführung </a:t>
            </a:r>
            <a:b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36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6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de-DE" sz="36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5674" y="1456224"/>
            <a:ext cx="8543891" cy="4490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Finden Sie sich in Gruppen zu dritt oder viert zusammen.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(arbeitsteilig) den Basistext von Haag/Streber. </a:t>
            </a:r>
          </a:p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Gehen Sie in den Austausch: Stellen Sie Bezüge zwischen dem Gelesenen und Ihren eigenen Unterrichtserfahrungen her und notieren diese in der Tabelle: 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 ich schon/ mach ich schon/ finde ich überzeugend  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neu für mich/ interessiert mich/ ich kann mir vorstellen, das auszuprobieren </a:t>
            </a:r>
          </a:p>
          <a:p>
            <a:pPr marL="800100" lvl="1" indent="-342900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überzeugt mich nicht/ das verstehe ich nicht/ das passt nicht zu mir</a:t>
            </a:r>
          </a:p>
          <a:p>
            <a:pPr lvl="1">
              <a:lnSpc>
                <a:spcPct val="120000"/>
              </a:lnSpc>
            </a:pPr>
            <a:endParaRPr lang="de-DE" sz="20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Plenum: Was nehmen Sie mit?</a:t>
            </a:r>
          </a:p>
        </p:txBody>
      </p:sp>
    </p:spTree>
    <p:extLst>
      <p:ext uri="{BB962C8B-B14F-4D97-AF65-F5344CB8AC3E}">
        <p14:creationId xmlns:p14="http://schemas.microsoft.com/office/powerpoint/2010/main" val="114392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97024" y="264637"/>
            <a:ext cx="395012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3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Mittagspause </a:t>
            </a:r>
          </a:p>
          <a:p>
            <a:r>
              <a:rPr lang="de-DE" sz="33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(13:00 – 14:00 Uhr)</a:t>
            </a:r>
            <a:endParaRPr lang="de-DE" sz="33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97" y="2049945"/>
            <a:ext cx="5603912" cy="384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368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8FF2F-CF2E-4CF8-6AC8-17CEA0CAB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A42EEE7-1871-23BA-E7DF-08141A7C8494}"/>
              </a:ext>
            </a:extLst>
          </p:cNvPr>
          <p:cNvSpPr txBox="1"/>
          <p:nvPr/>
        </p:nvSpPr>
        <p:spPr>
          <a:xfrm>
            <a:off x="323528" y="367206"/>
            <a:ext cx="5878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Portfolio</a:t>
            </a:r>
            <a:endParaRPr lang="de-DE" sz="3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DA16398-52E5-2ACB-4BAD-91822398B37E}"/>
              </a:ext>
            </a:extLst>
          </p:cNvPr>
          <p:cNvSpPr txBox="1"/>
          <p:nvPr/>
        </p:nvSpPr>
        <p:spPr>
          <a:xfrm>
            <a:off x="235674" y="1436980"/>
            <a:ext cx="83921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E-Portfolio  </a:t>
            </a:r>
          </a:p>
          <a:p>
            <a:r>
              <a:rPr lang="de-DE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Verbindlicher Einsatz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Auflistung aller Ausbildungsveranstaltungen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Unterrichtsentwurf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abgeleitete Ziele 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Reflexion über die Umsetzung der Ziele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5 Thesen für die Examensprüfung</a:t>
            </a: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Formblatt mit persönlichen Angaben</a:t>
            </a: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Formblatt Übersicht Ausbildung durch die Schule</a:t>
            </a: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Leistungsnachweise (dienstl. Beurteilung, Gutachten zur HA, IQSH Zertifikatskurs)</a:t>
            </a:r>
          </a:p>
        </p:txBody>
      </p:sp>
    </p:spTree>
    <p:extLst>
      <p:ext uri="{BB962C8B-B14F-4D97-AF65-F5344CB8AC3E}">
        <p14:creationId xmlns:p14="http://schemas.microsoft.com/office/powerpoint/2010/main" val="221383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38DC4-94D8-9E48-E9D7-D5320E936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540BE3F-B26A-360A-366D-2798B739C44B}"/>
              </a:ext>
            </a:extLst>
          </p:cNvPr>
          <p:cNvSpPr txBox="1"/>
          <p:nvPr/>
        </p:nvSpPr>
        <p:spPr>
          <a:xfrm>
            <a:off x="323528" y="367206"/>
            <a:ext cx="5878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Portfolio</a:t>
            </a:r>
            <a:endParaRPr lang="de-DE" sz="3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ACCF95E-B98E-06DE-2AF3-2631149A0B9A}"/>
              </a:ext>
            </a:extLst>
          </p:cNvPr>
          <p:cNvSpPr txBox="1"/>
          <p:nvPr/>
        </p:nvSpPr>
        <p:spPr>
          <a:xfrm>
            <a:off x="235674" y="1436980"/>
            <a:ext cx="83921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E-Portfolio  </a:t>
            </a:r>
          </a:p>
          <a:p>
            <a:r>
              <a:rPr lang="de-DE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Sinnvoller pädagogischer Nutzen</a:t>
            </a:r>
          </a:p>
          <a:p>
            <a:endParaRPr lang="de-DE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Sammeln von Dokumenten aller Art, die für Ihre persönliche Entwicklung und Reflexion bedeutsam sind, um sie gegebenenfalls zu teilen</a:t>
            </a:r>
          </a:p>
          <a:p>
            <a:endParaRPr lang="de-DE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Rechtliche Rahmenbedingungen zum E Portfolio finden Sie in der APVO §10 und §17</a:t>
            </a:r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22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A4BA8-2558-B32D-036E-1A8DD9A0D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8613610-2203-5545-F0EC-2041ED772D5A}"/>
              </a:ext>
            </a:extLst>
          </p:cNvPr>
          <p:cNvSpPr txBox="1"/>
          <p:nvPr/>
        </p:nvSpPr>
        <p:spPr>
          <a:xfrm>
            <a:off x="323528" y="367206"/>
            <a:ext cx="5878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Portfolio</a:t>
            </a:r>
            <a:endParaRPr lang="de-DE" sz="3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3481D38-E59F-520A-2DFC-D85F8188FA43}"/>
              </a:ext>
            </a:extLst>
          </p:cNvPr>
          <p:cNvSpPr txBox="1"/>
          <p:nvPr/>
        </p:nvSpPr>
        <p:spPr>
          <a:xfrm>
            <a:off x="235674" y="1436980"/>
            <a:ext cx="839213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E-Portfolio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Fach 3 Unterrichtsentwürfe und 2 in Pädagogik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abgeleitete Ziele 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Reflexion über die Umsetzung der Ziele</a:t>
            </a:r>
          </a:p>
          <a:p>
            <a:endParaRPr lang="de-DE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Ordnerstruktur anlegen</a:t>
            </a:r>
          </a:p>
          <a:p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Teilen mit den </a:t>
            </a:r>
            <a:r>
              <a:rPr lang="de-DE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StL</a:t>
            </a:r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 zum Umgang mit dem Programm wird noch angeboten</a:t>
            </a:r>
          </a:p>
        </p:txBody>
      </p:sp>
    </p:spTree>
    <p:extLst>
      <p:ext uri="{BB962C8B-B14F-4D97-AF65-F5344CB8AC3E}">
        <p14:creationId xmlns:p14="http://schemas.microsoft.com/office/powerpoint/2010/main" val="102440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5AF9D-7DB2-CB85-F7DE-67E160EDA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CE81A59-29FC-1EBA-8E50-D7B0D720AEBE}"/>
              </a:ext>
            </a:extLst>
          </p:cNvPr>
          <p:cNvSpPr txBox="1"/>
          <p:nvPr/>
        </p:nvSpPr>
        <p:spPr>
          <a:xfrm>
            <a:off x="323528" y="367206"/>
            <a:ext cx="5878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Exabis</a:t>
            </a:r>
            <a:r>
              <a:rPr lang="de-DE" sz="3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de-DE" sz="3200" b="1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endParaRPr lang="de-DE" sz="3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FC29017-E705-2A07-5CF5-49FE2330D79A}"/>
              </a:ext>
            </a:extLst>
          </p:cNvPr>
          <p:cNvSpPr txBox="1"/>
          <p:nvPr/>
        </p:nvSpPr>
        <p:spPr>
          <a:xfrm>
            <a:off x="235674" y="1436980"/>
            <a:ext cx="839213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E-Portfolio – Artefakte (Dokumente)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Fach 3 Unterrichtsentwürfe und 2 in Pädagogik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abgeleitete Ziele </a:t>
            </a:r>
          </a:p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Reflexion über die Umsetzung der Ziele</a:t>
            </a:r>
          </a:p>
          <a:p>
            <a:endParaRPr lang="de-DE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Ordnerstruktur anlegen, um die Übersicht zu bewahren </a:t>
            </a: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Teilen mit den </a:t>
            </a:r>
            <a:r>
              <a:rPr lang="de-DE" sz="2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StL</a:t>
            </a:r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 zum Umgang mit dem Programm wird noch angeboten</a:t>
            </a:r>
          </a:p>
        </p:txBody>
      </p:sp>
    </p:spTree>
    <p:extLst>
      <p:ext uri="{BB962C8B-B14F-4D97-AF65-F5344CB8AC3E}">
        <p14:creationId xmlns:p14="http://schemas.microsoft.com/office/powerpoint/2010/main" val="74180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DD37D-CD7A-164D-5D9C-FF94CC69F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FC8E38D-105A-5B89-577B-83EC1A6954F5}"/>
              </a:ext>
            </a:extLst>
          </p:cNvPr>
          <p:cNvSpPr txBox="1"/>
          <p:nvPr/>
        </p:nvSpPr>
        <p:spPr>
          <a:xfrm>
            <a:off x="323528" y="367206"/>
            <a:ext cx="58783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 aus verschiedenen Perspektiven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CF59679-A166-5A33-594F-72EBC82CEBFD}"/>
              </a:ext>
            </a:extLst>
          </p:cNvPr>
          <p:cNvSpPr txBox="1"/>
          <p:nvPr/>
        </p:nvSpPr>
        <p:spPr>
          <a:xfrm>
            <a:off x="235674" y="1436980"/>
            <a:ext cx="83921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Arbeitsteilige Erarbeitung</a:t>
            </a:r>
          </a:p>
          <a:p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Deutungen und ihre Logik 26 - 28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Die Perspektive der Lernenden 28 - 31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Ich-Botschaften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Konfliktgespräche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Präventions- und Interventionsstrategien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Wiedergutmachung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Akutreaktionen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Bewältigungsstrategien</a:t>
            </a:r>
          </a:p>
          <a:p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64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476672"/>
            <a:ext cx="512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Geplanter Tagesablauf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35674" y="1418875"/>
            <a:ext cx="8737002" cy="4487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30000"/>
              </a:lnSpc>
              <a:buAutoNum type="arabicParenR"/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Geplanter Tagesablauf</a:t>
            </a:r>
          </a:p>
          <a:p>
            <a:pPr marL="457200" indent="-457200">
              <a:lnSpc>
                <a:spcPct val="130000"/>
              </a:lnSpc>
              <a:buAutoNum type="arabicParenR"/>
            </a:pPr>
            <a:r>
              <a:rPr lang="de-DE" sz="20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 Runde</a:t>
            </a:r>
          </a:p>
          <a:p>
            <a:pPr>
              <a:lnSpc>
                <a:spcPct val="130000"/>
              </a:lnSpc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  Unterrichtsstörungen</a:t>
            </a:r>
          </a:p>
          <a:p>
            <a:pPr>
              <a:lnSpc>
                <a:spcPct val="130000"/>
              </a:lnSpc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   Ursachen von Unterrichtsstörungen</a:t>
            </a:r>
          </a:p>
          <a:p>
            <a:pPr>
              <a:lnSpc>
                <a:spcPct val="130000"/>
              </a:lnSpc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   Strukturen, die das Lernen fördern (sollen)</a:t>
            </a:r>
          </a:p>
          <a:p>
            <a:pPr>
              <a:lnSpc>
                <a:spcPct val="130000"/>
              </a:lnSpc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   Klassenführung (</a:t>
            </a:r>
            <a:r>
              <a:rPr lang="de-DE" sz="2000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30000"/>
              </a:lnSpc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</a:t>
            </a:r>
            <a:endParaRPr lang="de-DE" sz="20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30000"/>
              </a:lnSpc>
              <a:buAutoNum type="arabicParenR" startAt="7"/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Gruppenhospitation und Reflexion</a:t>
            </a:r>
          </a:p>
          <a:p>
            <a:pPr marL="457200" indent="-457200">
              <a:lnSpc>
                <a:spcPct val="130000"/>
              </a:lnSpc>
              <a:buAutoNum type="arabicParenR" startAt="7"/>
            </a:pP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Fortsetzung: Klassenführung (</a:t>
            </a:r>
            <a:r>
              <a:rPr lang="de-DE" sz="2000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de-DE" sz="20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000" b="1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de-DE" sz="2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Mittagspause (ca. 13:00 – 14:00 Uhr)</a:t>
            </a:r>
            <a:endParaRPr lang="de-DE" sz="20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78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476672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Pause 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nhaltsplatzhalter 5" descr="10234504-kaffeetasse-carto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746" r="-36746"/>
          <a:stretch>
            <a:fillRect/>
          </a:stretch>
        </p:blipFill>
        <p:spPr>
          <a:xfrm>
            <a:off x="1468647" y="2114640"/>
            <a:ext cx="6260063" cy="330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21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3830-6EBA-8532-C4C6-D27E655DF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FBFFEA5-95CD-12A7-62CB-FBECE787B467}"/>
              </a:ext>
            </a:extLst>
          </p:cNvPr>
          <p:cNvSpPr txBox="1"/>
          <p:nvPr/>
        </p:nvSpPr>
        <p:spPr>
          <a:xfrm>
            <a:off x="323528" y="367206"/>
            <a:ext cx="58783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 aus verschiedenen Perspektiven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A688C96-A0FA-8BE9-C5B7-4284EB6785FA}"/>
              </a:ext>
            </a:extLst>
          </p:cNvPr>
          <p:cNvSpPr txBox="1"/>
          <p:nvPr/>
        </p:nvSpPr>
        <p:spPr>
          <a:xfrm>
            <a:off x="235674" y="1436980"/>
            <a:ext cx="83921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Vorstellung der erarbeiteten Texte</a:t>
            </a:r>
          </a:p>
          <a:p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Deutungen und ihre Logik 26 - 28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Die Perspektive der Lernenden 28 - 31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online Ich-Botschaften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online Konfliktgespräche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online Präventions- und Interventionsstrategien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online Wiedergutmachung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online Akutreaktionen</a:t>
            </a:r>
          </a:p>
          <a:p>
            <a:r>
              <a:rPr lang="de-DE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online Bewältigungsstrategien</a:t>
            </a:r>
          </a:p>
          <a:p>
            <a:endParaRPr lang="de-DE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1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9" y="270764"/>
            <a:ext cx="5551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Unterrichtsstörungen: Intervention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94158" y="1677084"/>
            <a:ext cx="8737002" cy="327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/>
                <a:cs typeface="Arial"/>
              </a:rPr>
              <a:t>Störbelastungen reduzieren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/>
                <a:cs typeface="Arial"/>
              </a:rPr>
              <a:t>Positiv umdeuten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/>
                <a:cs typeface="Arial"/>
              </a:rPr>
              <a:t>Wer profitiert?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/>
                <a:cs typeface="Arial"/>
              </a:rPr>
              <a:t>Rückmeldefunktion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 err="1">
                <a:solidFill>
                  <a:srgbClr val="073064"/>
                </a:solidFill>
                <a:latin typeface="Arial"/>
                <a:cs typeface="Arial"/>
              </a:rPr>
              <a:t>Reframing</a:t>
            </a:r>
            <a:endParaRPr lang="de-DE" sz="2200" dirty="0">
              <a:solidFill>
                <a:srgbClr val="073064"/>
              </a:solidFill>
              <a:latin typeface="Arial"/>
              <a:cs typeface="Arial"/>
            </a:endParaRP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/>
                <a:cs typeface="Arial"/>
              </a:rPr>
              <a:t> Paradoxe Intervention</a:t>
            </a:r>
          </a:p>
          <a:p>
            <a:pPr lvl="1">
              <a:lnSpc>
                <a:spcPct val="120000"/>
              </a:lnSpc>
            </a:pPr>
            <a:endParaRPr lang="de-DE" sz="2200" dirty="0">
              <a:solidFill>
                <a:srgbClr val="073064"/>
              </a:solidFill>
              <a:latin typeface="Arial"/>
              <a:cs typeface="Arial"/>
            </a:endParaRPr>
          </a:p>
          <a:p>
            <a:pPr marL="800100" lvl="1" indent="-342900">
              <a:buFont typeface="Wingdings" charset="2"/>
              <a:buChar char="Ø"/>
            </a:pPr>
            <a:endParaRPr lang="de-DE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374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8" y="231505"/>
            <a:ext cx="6343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9435" y="1456224"/>
            <a:ext cx="8543891" cy="2717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Erinnern Sie sich an eine Unterrichtsstörung aus einer Ihrer Lerngruppen – produktiver Umgang 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000" i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 heute neu entdeckten (oder ins Gedächtnis zurückgeholten) Strategien hätte Ihnen in der damaligen Situation möglicherweise geholfen?</a:t>
            </a:r>
          </a:p>
          <a:p>
            <a:pPr marL="800100" lvl="1" indent="-342900">
              <a:lnSpc>
                <a:spcPct val="120000"/>
              </a:lnSpc>
              <a:buFont typeface="Wingdings" charset="2"/>
              <a:buChar char="Ø"/>
            </a:pPr>
            <a:r>
              <a:rPr lang="de-DE" sz="2000" i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Beschreiben Sie, wie Sie auf diese Art der Störung oder auf diese Schülerin, diesen Schüler in einer ähnlichen Situation reagieren.</a:t>
            </a:r>
            <a:endParaRPr lang="de-DE" sz="2000" i="1" dirty="0">
              <a:solidFill>
                <a:srgbClr val="07306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997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8" y="319350"/>
            <a:ext cx="6343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Abschlussrunde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5674" y="1484769"/>
            <a:ext cx="87370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Fragen</a:t>
            </a:r>
          </a:p>
          <a:p>
            <a:pPr marL="800100" lvl="1" indent="-342900">
              <a:lnSpc>
                <a:spcPct val="15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 zum Tag</a:t>
            </a:r>
          </a:p>
          <a:p>
            <a:pPr lvl="1">
              <a:lnSpc>
                <a:spcPct val="150000"/>
              </a:lnSpc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5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365790" y="1591052"/>
            <a:ext cx="780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Vielen Dank für Ihre Mitarbeit!</a:t>
            </a:r>
          </a:p>
          <a:p>
            <a:r>
              <a:rPr 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Kommen Sie gut nach Hause!</a:t>
            </a:r>
          </a:p>
        </p:txBody>
      </p:sp>
    </p:spTree>
    <p:extLst>
      <p:ext uri="{BB962C8B-B14F-4D97-AF65-F5344CB8AC3E}">
        <p14:creationId xmlns:p14="http://schemas.microsoft.com/office/powerpoint/2010/main" val="279949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7DE20-5C24-C2CC-B5D8-2E9725073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817A96E-F734-097E-AFC9-2C4E46D04EC1}"/>
              </a:ext>
            </a:extLst>
          </p:cNvPr>
          <p:cNvSpPr txBox="1"/>
          <p:nvPr/>
        </p:nvSpPr>
        <p:spPr>
          <a:xfrm>
            <a:off x="323528" y="476672"/>
            <a:ext cx="512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Geplanter Tagesablauf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A4E3D7A-0920-DF5F-DF5A-04E4361FD494}"/>
              </a:ext>
            </a:extLst>
          </p:cNvPr>
          <p:cNvSpPr txBox="1"/>
          <p:nvPr/>
        </p:nvSpPr>
        <p:spPr>
          <a:xfrm>
            <a:off x="235674" y="1418875"/>
            <a:ext cx="8737002" cy="5447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   Organisatorisches (Planung und E Portfolio)</a:t>
            </a:r>
          </a:p>
          <a:p>
            <a:pPr marL="342900" indent="-342900">
              <a:lnSpc>
                <a:spcPct val="130000"/>
              </a:lnSpc>
              <a:buAutoNum type="arabicParenR" startAt="10"/>
            </a:pPr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Unterrichtsstörungen aus verschiedenen Perspektiven - Handlungsmöglichkeiten</a:t>
            </a:r>
          </a:p>
          <a:p>
            <a:pPr marL="342900" indent="-342900">
              <a:lnSpc>
                <a:spcPct val="130000"/>
              </a:lnSpc>
              <a:buAutoNum type="arabicParenR" startAt="10"/>
            </a:pPr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Eigene Erfahrungen produktiv verwenden – wie versuche ich auf Störsituationen in Zukunft zu reagieren?</a:t>
            </a:r>
          </a:p>
          <a:p>
            <a:pPr marL="342900" indent="-342900">
              <a:lnSpc>
                <a:spcPct val="130000"/>
              </a:lnSpc>
              <a:buFontTx/>
              <a:buAutoNum type="arabicParenR" startAt="10"/>
            </a:pPr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Abschluss, Feedback</a:t>
            </a:r>
          </a:p>
          <a:p>
            <a:pPr marL="342900" indent="-342900">
              <a:lnSpc>
                <a:spcPct val="130000"/>
              </a:lnSpc>
              <a:buAutoNum type="arabicParenR" startAt="10"/>
            </a:pPr>
            <a:endParaRPr lang="de-DE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30000"/>
              </a:lnSpc>
              <a:buAutoNum type="arabicParenR" startAt="10"/>
            </a:pPr>
            <a:endParaRPr lang="de-DE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/>
              </a:rPr>
              <a:t/>
            </a:r>
            <a:b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/>
              </a:rPr>
            </a:b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756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476672"/>
            <a:ext cx="3544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 Runde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35674" y="1418875"/>
            <a:ext cx="8737002" cy="5768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2">
              <a:lnSpc>
                <a:spcPct val="130000"/>
              </a:lnSpc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-342900">
              <a:lnSpc>
                <a:spcPct val="130000"/>
              </a:lnSpc>
              <a:buFont typeface="Wingdings" pitchFamily="2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Finden Sie sich in Gruppen zu dritt oder zu viert zusammen.</a:t>
            </a:r>
          </a:p>
          <a:p>
            <a:pPr marL="800100" lvl="2" indent="-342900">
              <a:lnSpc>
                <a:spcPct val="130000"/>
              </a:lnSpc>
              <a:buFont typeface="Wingdings" pitchFamily="2" charset="2"/>
              <a:buChar char="Ø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Tauschen Sie sich aus, folgende Impulse können Ihnen helfen:</a:t>
            </a:r>
          </a:p>
          <a:p>
            <a:pPr marL="1257300" lvl="3" indent="-342900">
              <a:lnSpc>
                <a:spcPct val="130000"/>
              </a:lnSpc>
              <a:buFont typeface="Arial"/>
              <a:buChar char="•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war eine gute Erfahrung in der Schule</a:t>
            </a:r>
          </a:p>
          <a:p>
            <a:pPr marL="1257300" lvl="3" indent="-342900">
              <a:lnSpc>
                <a:spcPct val="130000"/>
              </a:lnSpc>
              <a:buFont typeface="Arial"/>
              <a:buChar char="•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hat mich unterstützt, mir Sicherheit gegeben</a:t>
            </a:r>
          </a:p>
          <a:p>
            <a:pPr marL="1257300" lvl="3" indent="-342900">
              <a:lnSpc>
                <a:spcPct val="130000"/>
              </a:lnSpc>
              <a:buFont typeface="Arial"/>
              <a:buChar char="•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Hierfür brauche ich noch Übung</a:t>
            </a:r>
          </a:p>
          <a:p>
            <a:pPr marL="1257300" lvl="3" indent="-342900">
              <a:lnSpc>
                <a:spcPct val="130000"/>
              </a:lnSpc>
              <a:buFont typeface="Arial"/>
              <a:buChar char="•"/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 wünsche ich mir Inspiration</a:t>
            </a:r>
          </a:p>
          <a:p>
            <a:pPr marL="342900" indent="-342900">
              <a:lnSpc>
                <a:spcPct val="130000"/>
              </a:lnSpc>
              <a:buFont typeface="Wingdings" pitchFamily="2" charset="2"/>
              <a:buChar char="Ø"/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/>
            </a:r>
            <a:b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</a:b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de-DE" sz="2200" dirty="0">
              <a:solidFill>
                <a:srgbClr val="07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6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3528" y="317094"/>
            <a:ext cx="4903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03499" y="1800444"/>
            <a:ext cx="8737002" cy="4007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30000"/>
              </a:lnSpc>
              <a:buFont typeface="Wingdings" charset="2"/>
              <a:buChar char="Ø"/>
            </a:pP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Kartenabfrage 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(bitte jeder max. 3): </a:t>
            </a:r>
            <a:b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i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 Störungen belasten SIE im Alltag am meisten?</a:t>
            </a:r>
          </a:p>
          <a:p>
            <a:pPr marL="800100" lvl="1" indent="-342900">
              <a:lnSpc>
                <a:spcPct val="130000"/>
              </a:lnSpc>
              <a:buFont typeface="Courier New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Kategorisierung</a:t>
            </a:r>
          </a:p>
          <a:p>
            <a:pPr marL="800100" lvl="1" indent="-342900">
              <a:lnSpc>
                <a:spcPct val="130000"/>
              </a:lnSpc>
              <a:buFont typeface="Courier New"/>
              <a:buChar char="o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Einordnung am Störungsbarometer</a:t>
            </a:r>
          </a:p>
          <a:p>
            <a:pPr lvl="1">
              <a:lnSpc>
                <a:spcPct val="130000"/>
              </a:lnSpc>
            </a:pPr>
            <a:endParaRPr lang="de-DE" sz="22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30000"/>
              </a:lnSpc>
              <a:buFont typeface="Wingdings" charset="2"/>
              <a:buChar char="Ø"/>
            </a:pP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 „Unterrichtsstörung“:  </a:t>
            </a:r>
          </a:p>
          <a:p>
            <a:pPr algn="just">
              <a:lnSpc>
                <a:spcPct val="130000"/>
              </a:lnSpc>
            </a:pP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sz="2200" dirty="0">
                <a:solidFill>
                  <a:srgbClr val="0730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Erstellen Sie eine Definition für ein pädagogisches Wörterbuch: </a:t>
            </a:r>
          </a:p>
          <a:p>
            <a:pPr algn="just">
              <a:lnSpc>
                <a:spcPct val="130000"/>
              </a:lnSpc>
            </a:pPr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sz="2200" dirty="0">
                <a:solidFill>
                  <a:srgbClr val="0730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ist eine Unterrichtsstörung?</a:t>
            </a:r>
            <a:endParaRPr lang="de-DE" sz="2200" dirty="0">
              <a:solidFill>
                <a:srgbClr val="07306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charset="2"/>
              <a:buChar char="Ø"/>
            </a:pPr>
            <a:endParaRPr lang="de-DE" sz="2200" b="1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15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3528" y="317094"/>
            <a:ext cx="4903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</a:t>
            </a:r>
            <a:endParaRPr lang="de-DE" sz="36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yui_3_5_1_1_1408369055735_2702">
            <a:extLst>
              <a:ext uri="{FF2B5EF4-FFF2-40B4-BE49-F238E27FC236}">
                <a16:creationId xmlns:a16="http://schemas.microsoft.com/office/drawing/2014/main" id="{6ED26DB8-309C-D222-2EBC-D652CD24E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192" y="1602450"/>
            <a:ext cx="2703443" cy="44010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1CB3697-6571-CE45-93FA-BEAAD3967EFB}"/>
              </a:ext>
            </a:extLst>
          </p:cNvPr>
          <p:cNvSpPr txBox="1"/>
          <p:nvPr/>
        </p:nvSpPr>
        <p:spPr>
          <a:xfrm>
            <a:off x="702365" y="1762539"/>
            <a:ext cx="30989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Ordnen Sie die genannten Unterrichtsstörungen für sich auf dem „Störungsthermometer“ ein.</a:t>
            </a:r>
          </a:p>
        </p:txBody>
      </p:sp>
    </p:spTree>
    <p:extLst>
      <p:ext uri="{BB962C8B-B14F-4D97-AF65-F5344CB8AC3E}">
        <p14:creationId xmlns:p14="http://schemas.microsoft.com/office/powerpoint/2010/main" val="3328634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3528" y="211076"/>
            <a:ext cx="45111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3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Ursachen von </a:t>
            </a:r>
          </a:p>
          <a:p>
            <a:r>
              <a:rPr lang="de-DE" sz="33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Unterrichtsstörungen</a:t>
            </a:r>
            <a:endParaRPr lang="de-DE" sz="3300" dirty="0">
              <a:solidFill>
                <a:srgbClr val="003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23527" y="1946217"/>
            <a:ext cx="8616973" cy="268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4-Ecken-Übung</a:t>
            </a:r>
            <a:r>
              <a:rPr lang="de-DE" sz="2200" b="1" i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lnSpc>
                <a:spcPct val="13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jeder Ecke des Raums liegt eine Rollenkarte: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Schüler:in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200" dirty="0" err="1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Lehrer:in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Eltern, Schulleitung. </a:t>
            </a:r>
          </a:p>
          <a:p>
            <a:pPr marL="342900" indent="-342900" algn="just">
              <a:lnSpc>
                <a:spcPct val="13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Tauschen Sie sich in der jeweiligen Rolle </a:t>
            </a: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Minuten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über Ihre Sicht auf die </a:t>
            </a:r>
            <a:r>
              <a:rPr lang="de-DE" sz="2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Ursachen von Unterrichtsstörungen </a:t>
            </a: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aus.</a:t>
            </a:r>
          </a:p>
          <a:p>
            <a:pPr marL="342900" indent="-342900" algn="just">
              <a:lnSpc>
                <a:spcPct val="130000"/>
              </a:lnSpc>
              <a:buFont typeface="Wingdings" charset="2"/>
              <a:buChar char="Ø"/>
            </a:pPr>
            <a:r>
              <a:rPr lang="de-DE" sz="2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Auswertung im Plenum</a:t>
            </a:r>
          </a:p>
        </p:txBody>
      </p:sp>
    </p:spTree>
    <p:extLst>
      <p:ext uri="{BB962C8B-B14F-4D97-AF65-F5344CB8AC3E}">
        <p14:creationId xmlns:p14="http://schemas.microsoft.com/office/powerpoint/2010/main" val="230944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haltsplatzhalter 5" descr="Ein Bild, das Berg, draußen, Natur, Wasser enthält.&#10;&#10;Automatisch generierte Beschreibung">
            <a:extLst>
              <a:ext uri="{FF2B5EF4-FFF2-40B4-BE49-F238E27FC236}">
                <a16:creationId xmlns:a16="http://schemas.microsoft.com/office/drawing/2014/main" id="{D694791F-C7F6-3C18-982C-37FE323D59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5884" r="8269" b="7613"/>
          <a:stretch/>
        </p:blipFill>
        <p:spPr>
          <a:xfrm>
            <a:off x="2475990" y="1574415"/>
            <a:ext cx="6615000" cy="4752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EF057B8-8BAD-9173-1052-0E262D7F07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" y="1881188"/>
            <a:ext cx="2695308" cy="2133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sz="1600" b="1" u="sng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Sichtstrukturen:</a:t>
            </a:r>
            <a: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Stundenphasierung</a:t>
            </a:r>
            <a: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Methoden</a:t>
            </a:r>
            <a:b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Medien</a:t>
            </a:r>
            <a:b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Sozialformen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D0707DF-7711-A9E3-05F3-71866EC2361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4024313"/>
            <a:ext cx="2695308" cy="1673225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1600" b="1" u="sng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Tiefenstrukturen</a:t>
            </a:r>
            <a:r>
              <a:rPr lang="en-US" sz="1600" b="1" u="sng" dirty="0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1600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Klassenführung</a:t>
            </a:r>
            <a:endParaRPr lang="en-US" sz="1600" dirty="0">
              <a:solidFill>
                <a:srgbClr val="073064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1600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Kognitive</a:t>
            </a:r>
            <a:r>
              <a:rPr lang="en-US" sz="1600" dirty="0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Aktivierung</a:t>
            </a:r>
            <a:endParaRPr lang="en-US" sz="1600" dirty="0">
              <a:solidFill>
                <a:srgbClr val="073064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1600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Konstruktive</a:t>
            </a:r>
            <a:r>
              <a:rPr lang="en-US" sz="1600" dirty="0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730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Unterstützung</a:t>
            </a:r>
            <a:endParaRPr lang="en-US" sz="1600" dirty="0">
              <a:solidFill>
                <a:srgbClr val="073064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B4E38030-EE49-1959-2A92-26437A5C2D81}"/>
              </a:ext>
            </a:extLst>
          </p:cNvPr>
          <p:cNvGrpSpPr/>
          <p:nvPr/>
        </p:nvGrpSpPr>
        <p:grpSpPr>
          <a:xfrm>
            <a:off x="2961328" y="2269734"/>
            <a:ext cx="4526400" cy="1404000"/>
            <a:chOff x="4371975" y="1851416"/>
            <a:chExt cx="6035200" cy="1872000"/>
          </a:xfrm>
        </p:grpSpPr>
        <p:sp>
          <p:nvSpPr>
            <p:cNvPr id="10" name="Geschweifte Klammer rechts 9">
              <a:extLst>
                <a:ext uri="{FF2B5EF4-FFF2-40B4-BE49-F238E27FC236}">
                  <a16:creationId xmlns:a16="http://schemas.microsoft.com/office/drawing/2014/main" id="{E289A2DC-5F08-B357-C63A-E945A6CD4E18}"/>
                </a:ext>
              </a:extLst>
            </p:cNvPr>
            <p:cNvSpPr/>
            <p:nvPr/>
          </p:nvSpPr>
          <p:spPr>
            <a:xfrm>
              <a:off x="4371975" y="1851416"/>
              <a:ext cx="236024" cy="1872000"/>
            </a:xfrm>
            <a:prstGeom prst="rightBrace">
              <a:avLst/>
            </a:prstGeom>
            <a:ln w="31750" cap="rnd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45719"/>
                        <a:gd name="connsiteY0" fmla="*/ 0 h 2428875"/>
                        <a:gd name="connsiteX1" fmla="*/ 22860 w 45719"/>
                        <a:gd name="connsiteY1" fmla="*/ 3810 h 2428875"/>
                        <a:gd name="connsiteX2" fmla="*/ 22860 w 45719"/>
                        <a:gd name="connsiteY2" fmla="*/ 1210628 h 2428875"/>
                        <a:gd name="connsiteX3" fmla="*/ 45720 w 45719"/>
                        <a:gd name="connsiteY3" fmla="*/ 1214438 h 2428875"/>
                        <a:gd name="connsiteX4" fmla="*/ 22860 w 45719"/>
                        <a:gd name="connsiteY4" fmla="*/ 1218248 h 2428875"/>
                        <a:gd name="connsiteX5" fmla="*/ 22860 w 45719"/>
                        <a:gd name="connsiteY5" fmla="*/ 2425065 h 2428875"/>
                        <a:gd name="connsiteX6" fmla="*/ 0 w 45719"/>
                        <a:gd name="connsiteY6" fmla="*/ 2428875 h 2428875"/>
                        <a:gd name="connsiteX7" fmla="*/ 0 w 45719"/>
                        <a:gd name="connsiteY7" fmla="*/ 0 h 2428875"/>
                        <a:gd name="connsiteX0" fmla="*/ 0 w 45719"/>
                        <a:gd name="connsiteY0" fmla="*/ 0 h 2428875"/>
                        <a:gd name="connsiteX1" fmla="*/ 22860 w 45719"/>
                        <a:gd name="connsiteY1" fmla="*/ 3810 h 2428875"/>
                        <a:gd name="connsiteX2" fmla="*/ 22860 w 45719"/>
                        <a:gd name="connsiteY2" fmla="*/ 1210628 h 2428875"/>
                        <a:gd name="connsiteX3" fmla="*/ 45720 w 45719"/>
                        <a:gd name="connsiteY3" fmla="*/ 1214438 h 2428875"/>
                        <a:gd name="connsiteX4" fmla="*/ 22860 w 45719"/>
                        <a:gd name="connsiteY4" fmla="*/ 1218248 h 2428875"/>
                        <a:gd name="connsiteX5" fmla="*/ 22860 w 45719"/>
                        <a:gd name="connsiteY5" fmla="*/ 2425065 h 2428875"/>
                        <a:gd name="connsiteX6" fmla="*/ 0 w 45719"/>
                        <a:gd name="connsiteY6" fmla="*/ 2428875 h 242887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45719" h="2428875" stroke="0" extrusionOk="0">
                          <a:moveTo>
                            <a:pt x="0" y="0"/>
                          </a:moveTo>
                          <a:cubicBezTo>
                            <a:pt x="12512" y="-70"/>
                            <a:pt x="22818" y="1722"/>
                            <a:pt x="22860" y="3810"/>
                          </a:cubicBezTo>
                          <a:cubicBezTo>
                            <a:pt x="48793" y="407422"/>
                            <a:pt x="-84786" y="982796"/>
                            <a:pt x="22860" y="1210628"/>
                          </a:cubicBezTo>
                          <a:cubicBezTo>
                            <a:pt x="21846" y="1213722"/>
                            <a:pt x="32920" y="1215406"/>
                            <a:pt x="45720" y="1214438"/>
                          </a:cubicBezTo>
                          <a:cubicBezTo>
                            <a:pt x="32951" y="1214359"/>
                            <a:pt x="23226" y="1216319"/>
                            <a:pt x="22860" y="1218248"/>
                          </a:cubicBezTo>
                          <a:cubicBezTo>
                            <a:pt x="73205" y="1380301"/>
                            <a:pt x="-71857" y="2114492"/>
                            <a:pt x="22860" y="2425065"/>
                          </a:cubicBezTo>
                          <a:cubicBezTo>
                            <a:pt x="22524" y="2427118"/>
                            <a:pt x="11502" y="2429932"/>
                            <a:pt x="0" y="2428875"/>
                          </a:cubicBezTo>
                          <a:cubicBezTo>
                            <a:pt x="48231" y="1824686"/>
                            <a:pt x="-84455" y="1167534"/>
                            <a:pt x="0" y="0"/>
                          </a:cubicBezTo>
                          <a:close/>
                        </a:path>
                        <a:path w="45719" h="2428875" fill="none" extrusionOk="0">
                          <a:moveTo>
                            <a:pt x="0" y="0"/>
                          </a:moveTo>
                          <a:cubicBezTo>
                            <a:pt x="12818" y="108"/>
                            <a:pt x="23156" y="1777"/>
                            <a:pt x="22860" y="3810"/>
                          </a:cubicBezTo>
                          <a:cubicBezTo>
                            <a:pt x="41329" y="503768"/>
                            <a:pt x="83099" y="912957"/>
                            <a:pt x="22860" y="1210628"/>
                          </a:cubicBezTo>
                          <a:cubicBezTo>
                            <a:pt x="23663" y="1213928"/>
                            <a:pt x="33214" y="1215668"/>
                            <a:pt x="45720" y="1214438"/>
                          </a:cubicBezTo>
                          <a:cubicBezTo>
                            <a:pt x="33314" y="1214776"/>
                            <a:pt x="22912" y="1216207"/>
                            <a:pt x="22860" y="1218248"/>
                          </a:cubicBezTo>
                          <a:cubicBezTo>
                            <a:pt x="-58124" y="1381727"/>
                            <a:pt x="126376" y="2272596"/>
                            <a:pt x="22860" y="2425065"/>
                          </a:cubicBezTo>
                          <a:cubicBezTo>
                            <a:pt x="21639" y="2427369"/>
                            <a:pt x="11532" y="2428121"/>
                            <a:pt x="0" y="2428875"/>
                          </a:cubicBezTo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19E75B36-AEB8-1507-9EE7-DEF7FD6EBBF1}"/>
                </a:ext>
              </a:extLst>
            </p:cNvPr>
            <p:cNvSpPr txBox="1"/>
            <p:nvPr/>
          </p:nvSpPr>
          <p:spPr>
            <a:xfrm>
              <a:off x="4962692" y="2556583"/>
              <a:ext cx="5444483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073064"/>
                  </a:solidFill>
                </a:rPr>
                <a:t>geben den organisatorischen Rahmen vor</a:t>
              </a: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2A4E0130-7B81-5478-1B37-053AA7D588D4}"/>
              </a:ext>
            </a:extLst>
          </p:cNvPr>
          <p:cNvGrpSpPr/>
          <p:nvPr/>
        </p:nvGrpSpPr>
        <p:grpSpPr>
          <a:xfrm>
            <a:off x="2961328" y="4168928"/>
            <a:ext cx="5412615" cy="1458000"/>
            <a:chOff x="5273194" y="4464015"/>
            <a:chExt cx="7216819" cy="1944000"/>
          </a:xfrm>
        </p:grpSpPr>
        <p:sp>
          <p:nvSpPr>
            <p:cNvPr id="12" name="Geschweifte Klammer rechts 11">
              <a:extLst>
                <a:ext uri="{FF2B5EF4-FFF2-40B4-BE49-F238E27FC236}">
                  <a16:creationId xmlns:a16="http://schemas.microsoft.com/office/drawing/2014/main" id="{B9CCC4F7-E2D1-41C4-A587-D58B838E2D5E}"/>
                </a:ext>
              </a:extLst>
            </p:cNvPr>
            <p:cNvSpPr/>
            <p:nvPr/>
          </p:nvSpPr>
          <p:spPr>
            <a:xfrm>
              <a:off x="5273194" y="4464015"/>
              <a:ext cx="236024" cy="1944000"/>
            </a:xfrm>
            <a:prstGeom prst="rightBrace">
              <a:avLst/>
            </a:prstGeom>
            <a:ln w="31750" cap="rnd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xmlns="" sd="1219033472">
                    <a:custGeom>
                      <a:avLst/>
                      <a:gdLst>
                        <a:gd name="connsiteX0" fmla="*/ 0 w 45719"/>
                        <a:gd name="connsiteY0" fmla="*/ 0 h 2428875"/>
                        <a:gd name="connsiteX1" fmla="*/ 22860 w 45719"/>
                        <a:gd name="connsiteY1" fmla="*/ 3810 h 2428875"/>
                        <a:gd name="connsiteX2" fmla="*/ 22860 w 45719"/>
                        <a:gd name="connsiteY2" fmla="*/ 1210628 h 2428875"/>
                        <a:gd name="connsiteX3" fmla="*/ 45720 w 45719"/>
                        <a:gd name="connsiteY3" fmla="*/ 1214438 h 2428875"/>
                        <a:gd name="connsiteX4" fmla="*/ 22860 w 45719"/>
                        <a:gd name="connsiteY4" fmla="*/ 1218248 h 2428875"/>
                        <a:gd name="connsiteX5" fmla="*/ 22860 w 45719"/>
                        <a:gd name="connsiteY5" fmla="*/ 2425065 h 2428875"/>
                        <a:gd name="connsiteX6" fmla="*/ 0 w 45719"/>
                        <a:gd name="connsiteY6" fmla="*/ 2428875 h 2428875"/>
                        <a:gd name="connsiteX7" fmla="*/ 0 w 45719"/>
                        <a:gd name="connsiteY7" fmla="*/ 0 h 2428875"/>
                        <a:gd name="connsiteX0" fmla="*/ 0 w 45719"/>
                        <a:gd name="connsiteY0" fmla="*/ 0 h 2428875"/>
                        <a:gd name="connsiteX1" fmla="*/ 22860 w 45719"/>
                        <a:gd name="connsiteY1" fmla="*/ 3810 h 2428875"/>
                        <a:gd name="connsiteX2" fmla="*/ 22860 w 45719"/>
                        <a:gd name="connsiteY2" fmla="*/ 1210628 h 2428875"/>
                        <a:gd name="connsiteX3" fmla="*/ 45720 w 45719"/>
                        <a:gd name="connsiteY3" fmla="*/ 1214438 h 2428875"/>
                        <a:gd name="connsiteX4" fmla="*/ 22860 w 45719"/>
                        <a:gd name="connsiteY4" fmla="*/ 1218248 h 2428875"/>
                        <a:gd name="connsiteX5" fmla="*/ 22860 w 45719"/>
                        <a:gd name="connsiteY5" fmla="*/ 2425065 h 2428875"/>
                        <a:gd name="connsiteX6" fmla="*/ 0 w 45719"/>
                        <a:gd name="connsiteY6" fmla="*/ 2428875 h 242887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45719" h="2428875" stroke="0" extrusionOk="0">
                          <a:moveTo>
                            <a:pt x="0" y="0"/>
                          </a:moveTo>
                          <a:cubicBezTo>
                            <a:pt x="12512" y="-70"/>
                            <a:pt x="22818" y="1722"/>
                            <a:pt x="22860" y="3810"/>
                          </a:cubicBezTo>
                          <a:cubicBezTo>
                            <a:pt x="48793" y="407422"/>
                            <a:pt x="-84786" y="982796"/>
                            <a:pt x="22860" y="1210628"/>
                          </a:cubicBezTo>
                          <a:cubicBezTo>
                            <a:pt x="21846" y="1213722"/>
                            <a:pt x="32920" y="1215406"/>
                            <a:pt x="45720" y="1214438"/>
                          </a:cubicBezTo>
                          <a:cubicBezTo>
                            <a:pt x="32951" y="1214359"/>
                            <a:pt x="23226" y="1216319"/>
                            <a:pt x="22860" y="1218248"/>
                          </a:cubicBezTo>
                          <a:cubicBezTo>
                            <a:pt x="73205" y="1380301"/>
                            <a:pt x="-71857" y="2114492"/>
                            <a:pt x="22860" y="2425065"/>
                          </a:cubicBezTo>
                          <a:cubicBezTo>
                            <a:pt x="22524" y="2427118"/>
                            <a:pt x="11502" y="2429932"/>
                            <a:pt x="0" y="2428875"/>
                          </a:cubicBezTo>
                          <a:cubicBezTo>
                            <a:pt x="48231" y="1824686"/>
                            <a:pt x="-84455" y="1167534"/>
                            <a:pt x="0" y="0"/>
                          </a:cubicBezTo>
                          <a:close/>
                        </a:path>
                        <a:path w="45719" h="2428875" fill="none" extrusionOk="0">
                          <a:moveTo>
                            <a:pt x="0" y="0"/>
                          </a:moveTo>
                          <a:cubicBezTo>
                            <a:pt x="12818" y="108"/>
                            <a:pt x="23156" y="1777"/>
                            <a:pt x="22860" y="3810"/>
                          </a:cubicBezTo>
                          <a:cubicBezTo>
                            <a:pt x="41329" y="503768"/>
                            <a:pt x="83099" y="912957"/>
                            <a:pt x="22860" y="1210628"/>
                          </a:cubicBezTo>
                          <a:cubicBezTo>
                            <a:pt x="23663" y="1213928"/>
                            <a:pt x="33214" y="1215668"/>
                            <a:pt x="45720" y="1214438"/>
                          </a:cubicBezTo>
                          <a:cubicBezTo>
                            <a:pt x="33314" y="1214776"/>
                            <a:pt x="22912" y="1216207"/>
                            <a:pt x="22860" y="1218248"/>
                          </a:cubicBezTo>
                          <a:cubicBezTo>
                            <a:pt x="-58124" y="1381727"/>
                            <a:pt x="126376" y="2272596"/>
                            <a:pt x="22860" y="2425065"/>
                          </a:cubicBezTo>
                          <a:cubicBezTo>
                            <a:pt x="21639" y="2427369"/>
                            <a:pt x="11532" y="2428121"/>
                            <a:pt x="0" y="2428875"/>
                          </a:cubicBezTo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3570C844-26D2-5778-7988-75E8D3F8FB12}"/>
                </a:ext>
              </a:extLst>
            </p:cNvPr>
            <p:cNvSpPr txBox="1"/>
            <p:nvPr/>
          </p:nvSpPr>
          <p:spPr>
            <a:xfrm>
              <a:off x="5917273" y="5205182"/>
              <a:ext cx="6572740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07306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beziehen sich direkt auf den Lehr-Lernprozess</a:t>
              </a:r>
            </a:p>
          </p:txBody>
        </p:sp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3E04BECB-54A6-1A7D-A8F3-49B24D231B07}"/>
              </a:ext>
            </a:extLst>
          </p:cNvPr>
          <p:cNvSpPr txBox="1"/>
          <p:nvPr/>
        </p:nvSpPr>
        <p:spPr>
          <a:xfrm>
            <a:off x="308084" y="226976"/>
            <a:ext cx="5660524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3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Strukturen, die das Lernen </a:t>
            </a:r>
          </a:p>
          <a:p>
            <a:r>
              <a:rPr lang="de-DE" sz="33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fördern (sollen)</a:t>
            </a:r>
          </a:p>
          <a:p>
            <a:endParaRPr lang="de-DE" sz="3300" dirty="0"/>
          </a:p>
        </p:txBody>
      </p:sp>
    </p:spTree>
    <p:extLst>
      <p:ext uri="{BB962C8B-B14F-4D97-AF65-F5344CB8AC3E}">
        <p14:creationId xmlns:p14="http://schemas.microsoft.com/office/powerpoint/2010/main" val="279589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DC7ED2-9D0D-1F90-0A07-2A6E491DA8F2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5724" y="2174875"/>
            <a:ext cx="3868739" cy="3951288"/>
          </a:xfrm>
          <a:ln w="222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Worum geht es im Großen (Unterrichtseinheit)? 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Worum geht es im Kleinen (Unterrichtsstunde?)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Wozu dient das ganz Kleine (Aufgabenstellung)?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      Ziel ist die wachsende Orientierung und letztlich Selbstständigkeit der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SuS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64AD43-18B4-2BF8-0F4C-5F5A2BE9F1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4556" y="338931"/>
            <a:ext cx="7467531" cy="785812"/>
          </a:xfrm>
        </p:spPr>
        <p:txBody>
          <a:bodyPr>
            <a:noAutofit/>
          </a:bodyPr>
          <a:lstStyle/>
          <a:p>
            <a:pPr algn="l"/>
            <a:r>
              <a:rPr lang="de-DE" sz="3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Klassenführung </a:t>
            </a:r>
            <a:br>
              <a:rPr lang="de-DE" sz="3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30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classroom</a:t>
            </a:r>
            <a:r>
              <a:rPr lang="de-DE" sz="3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dirty="0" err="1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de-DE" sz="3000" b="1" dirty="0">
                <a:solidFill>
                  <a:srgbClr val="07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AF7A723-E291-E089-F90F-B43099CD5D8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5725" y="1365527"/>
            <a:ext cx="3868738" cy="785812"/>
          </a:xfrm>
          <a:solidFill>
            <a:schemeClr val="accent1">
              <a:lumMod val="60000"/>
              <a:lumOff val="4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zielorientierte und transparente Unterrichtsprozesse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E95B0E7-D9F7-5481-5E30-993263D0479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102225" y="1365527"/>
            <a:ext cx="3887787" cy="785812"/>
          </a:xfr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1800" b="1" dirty="0"/>
              <a:t>gut mit Störungen umgehen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29CC4A5B-5A7C-0CEF-6183-7574FF18018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102225" y="2174875"/>
            <a:ext cx="3887787" cy="3951288"/>
          </a:xfrm>
          <a:ln w="222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drei Zeitebenen:</a:t>
            </a:r>
          </a:p>
          <a:p>
            <a:pPr lvl="1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Prävention</a:t>
            </a:r>
          </a:p>
          <a:p>
            <a:pPr lvl="1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Intervention / Reaktion</a:t>
            </a:r>
          </a:p>
          <a:p>
            <a:pPr lvl="1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Nachsorge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Lehrer-Schüler-Beziehung (Präsenz / Kontakt)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Schüler-Schüler-Beziehung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Voraussetzung ist ein guter Kontakt / Umgang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mit mir selbst</a:t>
            </a:r>
          </a:p>
        </p:txBody>
      </p:sp>
      <p:sp>
        <p:nvSpPr>
          <p:cNvPr id="10" name="Eingebuchteter Pfeil nach rechts 9">
            <a:extLst>
              <a:ext uri="{FF2B5EF4-FFF2-40B4-BE49-F238E27FC236}">
                <a16:creationId xmlns:a16="http://schemas.microsoft.com/office/drawing/2014/main" id="{E35C4C5E-07C1-885A-CFE9-733BC9E84EEE}"/>
              </a:ext>
            </a:extLst>
          </p:cNvPr>
          <p:cNvSpPr/>
          <p:nvPr/>
        </p:nvSpPr>
        <p:spPr>
          <a:xfrm>
            <a:off x="525066" y="4271906"/>
            <a:ext cx="351000" cy="243000"/>
          </a:xfrm>
          <a:prstGeom prst="notched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</p:spTree>
    <p:extLst>
      <p:ext uri="{BB962C8B-B14F-4D97-AF65-F5344CB8AC3E}">
        <p14:creationId xmlns:p14="http://schemas.microsoft.com/office/powerpoint/2010/main" val="225108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904</Words>
  <Application>Microsoft Office PowerPoint</Application>
  <PresentationFormat>Bildschirmpräsentation (4:3)</PresentationFormat>
  <Paragraphs>195</Paragraphs>
  <Slides>25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Sichtstrukturen: Stundenphasierung Methoden Medien Sozialformen</vt:lpstr>
      <vt:lpstr>Klassenführung  (classroom management)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Marion Bünger</dc:creator>
  <cp:lastModifiedBy>info</cp:lastModifiedBy>
  <cp:revision>276</cp:revision>
  <dcterms:created xsi:type="dcterms:W3CDTF">2015-05-04T15:17:30Z</dcterms:created>
  <dcterms:modified xsi:type="dcterms:W3CDTF">2025-11-19T08:29:42Z</dcterms:modified>
</cp:coreProperties>
</file>