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9"/>
  </p:notesMasterIdLst>
  <p:sldIdLst>
    <p:sldId id="256" r:id="rId2"/>
    <p:sldId id="257" r:id="rId3"/>
    <p:sldId id="258" r:id="rId4"/>
    <p:sldId id="260" r:id="rId5"/>
    <p:sldId id="261" r:id="rId6"/>
    <p:sldId id="287" r:id="rId7"/>
    <p:sldId id="262" r:id="rId8"/>
    <p:sldId id="259" r:id="rId9"/>
    <p:sldId id="263" r:id="rId10"/>
    <p:sldId id="264" r:id="rId11"/>
    <p:sldId id="265" r:id="rId12"/>
    <p:sldId id="266" r:id="rId13"/>
    <p:sldId id="273" r:id="rId14"/>
    <p:sldId id="267" r:id="rId15"/>
    <p:sldId id="274" r:id="rId16"/>
    <p:sldId id="275" r:id="rId17"/>
    <p:sldId id="276" r:id="rId18"/>
    <p:sldId id="268" r:id="rId19"/>
    <p:sldId id="269" r:id="rId20"/>
    <p:sldId id="271" r:id="rId21"/>
    <p:sldId id="270" r:id="rId22"/>
    <p:sldId id="277" r:id="rId23"/>
    <p:sldId id="278" r:id="rId24"/>
    <p:sldId id="279" r:id="rId25"/>
    <p:sldId id="292" r:id="rId26"/>
    <p:sldId id="280" r:id="rId27"/>
    <p:sldId id="281" r:id="rId28"/>
    <p:sldId id="282" r:id="rId29"/>
    <p:sldId id="283" r:id="rId30"/>
    <p:sldId id="284" r:id="rId31"/>
    <p:sldId id="285" r:id="rId32"/>
    <p:sldId id="293" r:id="rId33"/>
    <p:sldId id="286" r:id="rId34"/>
    <p:sldId id="272" r:id="rId35"/>
    <p:sldId id="291" r:id="rId36"/>
    <p:sldId id="289" r:id="rId37"/>
    <p:sldId id="290" r:id="rId3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7" autoAdjust="0"/>
    <p:restoredTop sz="94660"/>
  </p:normalViewPr>
  <p:slideViewPr>
    <p:cSldViewPr>
      <p:cViewPr varScale="1">
        <p:scale>
          <a:sx n="64" d="100"/>
          <a:sy n="64" d="100"/>
        </p:scale>
        <p:origin x="-131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27A17-0C4C-4A3F-B0EC-B6AC1571AF2E}" type="datetimeFigureOut">
              <a:rPr lang="de-DE" smtClean="0"/>
              <a:t>30.06.2025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42456-1EB4-4BA0-883C-47A181BE91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2865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BE53-F80B-4CD9-867C-D5DFD493F15B}" type="datetimeFigureOut">
              <a:rPr lang="de-DE" smtClean="0"/>
              <a:t>30.06.2025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D72-DE0A-4659-AD05-FC64598BA85E}" type="slidenum">
              <a:rPr lang="de-DE" smtClean="0"/>
              <a:t>‹Nr.›</a:t>
            </a:fld>
            <a:endParaRPr lang="de-DE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BE53-F80B-4CD9-867C-D5DFD493F15B}" type="datetimeFigureOut">
              <a:rPr lang="de-DE" smtClean="0"/>
              <a:t>30.06.2025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D72-DE0A-4659-AD05-FC64598BA85E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BE53-F80B-4CD9-867C-D5DFD493F15B}" type="datetimeFigureOut">
              <a:rPr lang="de-DE" smtClean="0"/>
              <a:t>30.06.2025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D72-DE0A-4659-AD05-FC64598BA85E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BE53-F80B-4CD9-867C-D5DFD493F15B}" type="datetimeFigureOut">
              <a:rPr lang="de-DE" smtClean="0"/>
              <a:t>30.06.2025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D72-DE0A-4659-AD05-FC64598BA85E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BE53-F80B-4CD9-867C-D5DFD493F15B}" type="datetimeFigureOut">
              <a:rPr lang="de-DE" smtClean="0"/>
              <a:t>30.06.2025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D72-DE0A-4659-AD05-FC64598BA85E}" type="slidenum">
              <a:rPr lang="de-DE" smtClean="0"/>
              <a:t>‹Nr.›</a:t>
            </a:fld>
            <a:endParaRPr lang="de-DE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BE53-F80B-4CD9-867C-D5DFD493F15B}" type="datetimeFigureOut">
              <a:rPr lang="de-DE" smtClean="0"/>
              <a:t>30.06.2025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D72-DE0A-4659-AD05-FC64598BA85E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BE53-F80B-4CD9-867C-D5DFD493F15B}" type="datetimeFigureOut">
              <a:rPr lang="de-DE" smtClean="0"/>
              <a:t>30.06.2025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D72-DE0A-4659-AD05-FC64598BA85E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BE53-F80B-4CD9-867C-D5DFD493F15B}" type="datetimeFigureOut">
              <a:rPr lang="de-DE" smtClean="0"/>
              <a:t>30.06.2025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D72-DE0A-4659-AD05-FC64598BA85E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BE53-F80B-4CD9-867C-D5DFD493F15B}" type="datetimeFigureOut">
              <a:rPr lang="de-DE" smtClean="0"/>
              <a:t>30.06.2025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D72-DE0A-4659-AD05-FC64598BA85E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BE53-F80B-4CD9-867C-D5DFD493F15B}" type="datetimeFigureOut">
              <a:rPr lang="de-DE" smtClean="0"/>
              <a:t>30.06.2025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D72-DE0A-4659-AD05-FC64598BA85E}" type="slidenum">
              <a:rPr lang="de-DE" smtClean="0"/>
              <a:t>‹Nr.›</a:t>
            </a:fld>
            <a:endParaRPr lang="de-DE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BE53-F80B-4CD9-867C-D5DFD493F15B}" type="datetimeFigureOut">
              <a:rPr lang="de-DE" smtClean="0"/>
              <a:t>30.06.2025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8D72-DE0A-4659-AD05-FC64598BA85E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7D3BE53-F80B-4CD9-867C-D5DFD493F15B}" type="datetimeFigureOut">
              <a:rPr lang="de-DE" smtClean="0"/>
              <a:t>30.06.2025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69B8D72-DE0A-4659-AD05-FC64598BA85E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e-DE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Emotionale und soziale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Kompetenzen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17032"/>
            <a:ext cx="4012704" cy="2676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5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>Ausgangslage/Bedeutung der Thematik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Grundschule muss einen realen Lernweltbezug haben</a:t>
            </a:r>
          </a:p>
          <a:p>
            <a:r>
              <a:rPr lang="de-DE" dirty="0" smtClean="0"/>
              <a:t>Reale Lern- und Entwicklungsvoraussetzungen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dirty="0" smtClean="0"/>
              <a:t>Kognitive Entwicklung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dirty="0" smtClean="0"/>
              <a:t>Sprachliche Entwicklung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dirty="0" smtClean="0"/>
              <a:t>Körperlich – motorische Entwicklung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dirty="0" smtClean="0"/>
              <a:t>Emotionale und soziale Entwicklung</a:t>
            </a:r>
          </a:p>
          <a:p>
            <a:r>
              <a:rPr lang="de-DE" dirty="0" smtClean="0"/>
              <a:t>Bereich der emotionalen und sozialen Entwicklung – deutlich Entwicklungsunterschiede größer und Besonderheiten komplexer werden</a:t>
            </a:r>
          </a:p>
          <a:p>
            <a:r>
              <a:rPr lang="de-DE" dirty="0" smtClean="0"/>
              <a:t>Einige Kinder Schwierigkeiten sozial kompetentes Verhalten/Emotionen effektiv zu regulieren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131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>Nachgewiesener Rückgang sozialer Kompetenz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/>
              <a:t>Nicht nur Schüler: innen mit besonderen Förderbedarf</a:t>
            </a:r>
          </a:p>
          <a:p>
            <a:r>
              <a:rPr lang="de-DE" dirty="0" smtClean="0"/>
              <a:t>Aktuelle COPSY Studie – Erhöhung des Risikos für psychische Auffälligkeiten während der Pandemie</a:t>
            </a:r>
          </a:p>
          <a:p>
            <a:r>
              <a:rPr lang="de-DE" dirty="0" smtClean="0"/>
              <a:t>Kinder mit Eltern aus der niedrigeren Bildungsschicht sind besonders betroffen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856984" cy="329184"/>
          </a:xfrm>
        </p:spPr>
        <p:txBody>
          <a:bodyPr/>
          <a:lstStyle/>
          <a:p>
            <a:r>
              <a:rPr lang="de-DE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Gutachten der ständigen Wissenschaftlichen Kommission der Kultusministerkonferenz (SWK) "Basale Kompetenzen vermitteln", 2023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7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Gesellschaftliche Veränderungen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10 % der Kinder verbringen den Nachmittag an elektronischen Geräten</a:t>
            </a:r>
          </a:p>
          <a:p>
            <a:r>
              <a:rPr lang="de-DE" dirty="0" smtClean="0"/>
              <a:t>Begrenztes Freizeitangebot</a:t>
            </a:r>
          </a:p>
          <a:p>
            <a:r>
              <a:rPr lang="de-DE" dirty="0" smtClean="0"/>
              <a:t>Kinder mit </a:t>
            </a:r>
            <a:r>
              <a:rPr lang="de-DE" dirty="0" err="1" smtClean="0"/>
              <a:t>Migrationsfordergrund</a:t>
            </a:r>
            <a:r>
              <a:rPr lang="de-DE" dirty="0" smtClean="0"/>
              <a:t> oft benachteiligt</a:t>
            </a:r>
          </a:p>
          <a:p>
            <a:r>
              <a:rPr lang="de-DE" dirty="0" smtClean="0"/>
              <a:t>Sozial-emotionales Lernen kann von Familien oft nicht mehr erfüllt werden</a:t>
            </a:r>
          </a:p>
          <a:p>
            <a:r>
              <a:rPr lang="de-DE" dirty="0" smtClean="0"/>
              <a:t>Schule Bereich übernehmen</a:t>
            </a:r>
          </a:p>
          <a:p>
            <a:r>
              <a:rPr lang="de-DE" dirty="0" smtClean="0"/>
              <a:t>Erziehungsauftrag immer größer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5682" y="6165304"/>
            <a:ext cx="8856984" cy="329184"/>
          </a:xfrm>
        </p:spPr>
        <p:txBody>
          <a:bodyPr/>
          <a:lstStyle/>
          <a:p>
            <a:r>
              <a:rPr lang="de-DE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Studien des Deutschen Jugendinstituts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9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Präventions-Interventionskonzepte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/>
              <a:t>Präventions- und Interventionskonzepte an Schulen umfassen </a:t>
            </a:r>
            <a:r>
              <a:rPr lang="de-DE" dirty="0" smtClean="0"/>
              <a:t>Maßnahmen abzielen:</a:t>
            </a:r>
          </a:p>
          <a:p>
            <a:r>
              <a:rPr lang="de-DE" dirty="0" smtClean="0"/>
              <a:t>Gewalt </a:t>
            </a:r>
          </a:p>
          <a:p>
            <a:r>
              <a:rPr lang="de-DE" dirty="0" smtClean="0"/>
              <a:t>Suchtverhalten</a:t>
            </a:r>
          </a:p>
          <a:p>
            <a:r>
              <a:rPr lang="de-DE" dirty="0" smtClean="0"/>
              <a:t>andere </a:t>
            </a:r>
            <a:r>
              <a:rPr lang="de-DE" dirty="0"/>
              <a:t>Risiken </a:t>
            </a:r>
            <a:r>
              <a:rPr lang="de-DE" dirty="0" smtClean="0"/>
              <a:t>		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	…zu </a:t>
            </a:r>
            <a:r>
              <a:rPr lang="de-DE" dirty="0"/>
              <a:t>vermeiden 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Problemen </a:t>
            </a:r>
            <a:r>
              <a:rPr lang="de-DE" dirty="0"/>
              <a:t>angemessen zu </a:t>
            </a:r>
            <a:r>
              <a:rPr lang="de-DE" dirty="0" smtClean="0"/>
              <a:t>reagieren</a:t>
            </a:r>
          </a:p>
          <a:p>
            <a:r>
              <a:rPr lang="de-DE" dirty="0" smtClean="0"/>
              <a:t>Konzepte </a:t>
            </a:r>
            <a:r>
              <a:rPr lang="de-DE" dirty="0"/>
              <a:t>sind gesetzlich </a:t>
            </a:r>
            <a:r>
              <a:rPr lang="de-DE" dirty="0" smtClean="0"/>
              <a:t>vorgeschrieben</a:t>
            </a:r>
          </a:p>
          <a:p>
            <a:r>
              <a:rPr lang="de-DE" dirty="0" smtClean="0"/>
              <a:t>Umfassen </a:t>
            </a:r>
            <a:r>
              <a:rPr lang="de-DE" dirty="0"/>
              <a:t>verhaltenspräventive als auch verhältnispräventive </a:t>
            </a:r>
            <a:r>
              <a:rPr lang="de-DE" dirty="0" smtClean="0"/>
              <a:t>Ansätze/Schulgemeinschaft ausgerichtet</a:t>
            </a:r>
          </a:p>
        </p:txBody>
      </p:sp>
    </p:spTree>
    <p:extLst>
      <p:ext uri="{BB962C8B-B14F-4D97-AF65-F5344CB8AC3E}">
        <p14:creationId xmlns:p14="http://schemas.microsoft.com/office/powerpoint/2010/main" val="207765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Schulrechtaufgabe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9435" y="2060848"/>
            <a:ext cx="8229600" cy="3888432"/>
          </a:xfrm>
        </p:spPr>
        <p:txBody>
          <a:bodyPr>
            <a:normAutofit/>
          </a:bodyPr>
          <a:lstStyle/>
          <a:p>
            <a:r>
              <a:rPr lang="de-DE" dirty="0" smtClean="0"/>
              <a:t>Welche Aspekte haben Sie markiert in Bezug auf die emotionalen und sozialen Kompetenzentwicklung?</a:t>
            </a:r>
          </a:p>
          <a:p>
            <a:endParaRPr lang="de-DE" dirty="0" smtClean="0"/>
          </a:p>
          <a:p>
            <a:r>
              <a:rPr lang="de-DE" dirty="0" smtClean="0"/>
              <a:t>Was haben Sie herausgefunden bei der Überprüfung des Präventions-Interventionskonzepte </a:t>
            </a:r>
            <a:r>
              <a:rPr lang="de-DE" dirty="0"/>
              <a:t>Ihrer </a:t>
            </a:r>
            <a:r>
              <a:rPr lang="de-DE" dirty="0" smtClean="0"/>
              <a:t>Ausbildungsschule?</a:t>
            </a:r>
            <a:endParaRPr lang="de-DE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de-DE" dirty="0" smtClean="0"/>
              <a:t>Inwieweit </a:t>
            </a:r>
            <a:r>
              <a:rPr lang="de-DE" dirty="0"/>
              <a:t>berücksichtigen die Konzepte die Ausbildung und Förderung </a:t>
            </a:r>
            <a:r>
              <a:rPr lang="de-DE" dirty="0" smtClean="0"/>
              <a:t>der emotionalen </a:t>
            </a:r>
            <a:r>
              <a:rPr lang="de-DE" dirty="0"/>
              <a:t>und sozialen Kompetenzen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DE" dirty="0" smtClean="0"/>
              <a:t>Inwieweit </a:t>
            </a:r>
            <a:r>
              <a:rPr lang="de-DE" dirty="0"/>
              <a:t>sind </a:t>
            </a:r>
            <a:r>
              <a:rPr lang="de-DE" dirty="0" smtClean="0"/>
              <a:t>die Konzepte </a:t>
            </a:r>
            <a:r>
              <a:rPr lang="de-DE" dirty="0"/>
              <a:t>in der Schule implementiert</a:t>
            </a:r>
            <a:r>
              <a:rPr lang="de-DE" dirty="0" smtClean="0"/>
              <a:t>? Was hat das Gespräch mit Ihrer Mentor: in ergeben?</a:t>
            </a:r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666" y="197942"/>
            <a:ext cx="2799774" cy="1574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49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>Präventions-Interventionskonzept</a:t>
            </a:r>
            <a:br>
              <a:rPr lang="de-DE" dirty="0" smtClean="0"/>
            </a:br>
            <a:r>
              <a:rPr lang="de-DE" sz="2200" dirty="0" smtClean="0">
                <a:solidFill>
                  <a:schemeClr val="bg1">
                    <a:lumMod val="65000"/>
                  </a:schemeClr>
                </a:solidFill>
              </a:rPr>
              <a:t>Grundschule am Heidenberger Teich</a:t>
            </a:r>
            <a:endParaRPr lang="de-DE" sz="31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" t="5703" b="13700"/>
          <a:stretch/>
        </p:blipFill>
        <p:spPr bwMode="auto">
          <a:xfrm>
            <a:off x="181594" y="1412776"/>
            <a:ext cx="381434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97466"/>
            <a:ext cx="3911897" cy="517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50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smtClean="0"/>
              <a:t>Präventions-Interventionskonzept</a:t>
            </a:r>
            <a:br>
              <a:rPr lang="de-DE" dirty="0" smtClean="0"/>
            </a:br>
            <a:r>
              <a:rPr lang="de-DE" sz="2200" dirty="0" smtClean="0">
                <a:solidFill>
                  <a:schemeClr val="bg1">
                    <a:lumMod val="65000"/>
                  </a:schemeClr>
                </a:solidFill>
              </a:rPr>
              <a:t>Grundschule am Heidenberger Teich</a:t>
            </a:r>
            <a:endParaRPr lang="de-DE" sz="31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37193"/>
            <a:ext cx="4392488" cy="534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37193"/>
            <a:ext cx="3564396" cy="493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36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427984" cy="519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smtClean="0"/>
              <a:t>Präventions-Interventionskonzept</a:t>
            </a:r>
            <a:br>
              <a:rPr lang="de-DE" dirty="0" smtClean="0"/>
            </a:br>
            <a:r>
              <a:rPr lang="de-DE" sz="2200" dirty="0" smtClean="0">
                <a:solidFill>
                  <a:schemeClr val="bg1">
                    <a:lumMod val="65000"/>
                  </a:schemeClr>
                </a:solidFill>
              </a:rPr>
              <a:t>Grundschule am Heidenberger Teich</a:t>
            </a:r>
            <a:endParaRPr lang="de-DE" sz="3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6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08720"/>
            <a:ext cx="3810000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971619" y="4653136"/>
            <a:ext cx="3010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Mittagspause</a:t>
            </a:r>
            <a:endParaRPr lang="de-DE" sz="36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88024" y="6165304"/>
            <a:ext cx="4114800" cy="329184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"Mach mal Pause" von Elena Mihaela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Ulsamer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2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27" y="3110688"/>
            <a:ext cx="19335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12776"/>
            <a:ext cx="30670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313218" y="1833791"/>
            <a:ext cx="848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Kick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58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Tagestransparenz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smtClean="0"/>
              <a:t>Ankommen</a:t>
            </a:r>
          </a:p>
          <a:p>
            <a:r>
              <a:rPr lang="de-DE" dirty="0" smtClean="0"/>
              <a:t>Begrüßung</a:t>
            </a:r>
          </a:p>
          <a:p>
            <a:r>
              <a:rPr lang="de-DE" dirty="0" smtClean="0"/>
              <a:t>Karten</a:t>
            </a:r>
          </a:p>
          <a:p>
            <a:r>
              <a:rPr lang="de-DE" dirty="0" smtClean="0"/>
              <a:t>Tagebuch</a:t>
            </a:r>
          </a:p>
          <a:p>
            <a:r>
              <a:rPr lang="de-DE" dirty="0" smtClean="0"/>
              <a:t>Hospitation</a:t>
            </a:r>
          </a:p>
          <a:p>
            <a:r>
              <a:rPr lang="de-DE" dirty="0" smtClean="0"/>
              <a:t>Besprechung</a:t>
            </a:r>
          </a:p>
          <a:p>
            <a:r>
              <a:rPr lang="de-DE" dirty="0" smtClean="0"/>
              <a:t>Morgenzeitung</a:t>
            </a:r>
          </a:p>
          <a:p>
            <a:r>
              <a:rPr lang="de-DE" dirty="0" smtClean="0"/>
              <a:t>Prüfer</a:t>
            </a:r>
          </a:p>
          <a:p>
            <a:r>
              <a:rPr lang="de-DE" dirty="0" smtClean="0"/>
              <a:t>Einstieg in die Thematik</a:t>
            </a:r>
          </a:p>
          <a:p>
            <a:r>
              <a:rPr lang="de-DE" dirty="0" smtClean="0"/>
              <a:t>Mittagspause</a:t>
            </a:r>
          </a:p>
          <a:p>
            <a:r>
              <a:rPr lang="de-DE" dirty="0" smtClean="0"/>
              <a:t>Start </a:t>
            </a:r>
            <a:r>
              <a:rPr lang="de-DE" dirty="0" err="1" smtClean="0"/>
              <a:t>up</a:t>
            </a:r>
            <a:endParaRPr lang="de-DE" dirty="0" smtClean="0"/>
          </a:p>
          <a:p>
            <a:r>
              <a:rPr lang="de-DE" dirty="0" smtClean="0"/>
              <a:t>Weiterführung der Thematik</a:t>
            </a:r>
          </a:p>
          <a:p>
            <a:r>
              <a:rPr lang="de-DE" dirty="0" smtClean="0"/>
              <a:t>Reflexion</a:t>
            </a:r>
          </a:p>
          <a:p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18" y="2132856"/>
            <a:ext cx="388843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65" y="2135715"/>
            <a:ext cx="388843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79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Tagebuch</a:t>
            </a:r>
            <a:endParaRPr lang="de-D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12776"/>
            <a:ext cx="3443537" cy="470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70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Expertenaustausch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611560" y="1628800"/>
            <a:ext cx="3708412" cy="181845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Tauschen Sie sich untereinander aus.</a:t>
            </a:r>
            <a:endParaRPr lang="de-D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dirty="0" smtClean="0"/>
              <a:t>Beispiel:</a:t>
            </a:r>
            <a:endParaRPr lang="de-DE" sz="2000" dirty="0" smtClean="0"/>
          </a:p>
          <a:p>
            <a:pPr algn="ctr"/>
            <a:r>
              <a:rPr lang="de-DE" sz="2000" dirty="0" smtClean="0"/>
              <a:t>Gruppe 1 – eine Person </a:t>
            </a:r>
          </a:p>
          <a:p>
            <a:pPr algn="ctr"/>
            <a:r>
              <a:rPr lang="de-DE" sz="2000" dirty="0" smtClean="0"/>
              <a:t>Gruppe 2 – eine Person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4932040" y="3356992"/>
            <a:ext cx="3227514" cy="187220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Tauschen Sie sich so lange aus, bis Sie alle Themen aus den 4 Gruppen gehört haben.</a:t>
            </a: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2775"/>
            <a:ext cx="4032448" cy="1386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935436" y="4491190"/>
            <a:ext cx="3060660" cy="129614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Sie entscheiden, zu wem Sie wechseln.</a:t>
            </a:r>
            <a:endParaRPr lang="de-DE" dirty="0"/>
          </a:p>
        </p:txBody>
      </p:sp>
      <p:sp>
        <p:nvSpPr>
          <p:cNvPr id="8" name="Ellipse 7"/>
          <p:cNvSpPr/>
          <p:nvPr/>
        </p:nvSpPr>
        <p:spPr>
          <a:xfrm>
            <a:off x="6804248" y="5445224"/>
            <a:ext cx="1512168" cy="1152128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Viel Erfolg!!!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959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Das Konzept der Neue Autorität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611560" y="1916832"/>
            <a:ext cx="4824536" cy="208823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Ein konstruktiver Umgang mit Konflikten in Schule und Erziehung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987824" y="6309320"/>
            <a:ext cx="4114800" cy="329184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Pädagogik 6 / 2025 Verlagsgruppe Beltz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83078"/>
            <a:ext cx="4201645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99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84" y="1433025"/>
            <a:ext cx="720080" cy="55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90600"/>
          </a:xfrm>
        </p:spPr>
        <p:txBody>
          <a:bodyPr/>
          <a:lstStyle/>
          <a:p>
            <a:pPr algn="ctr"/>
            <a:r>
              <a:rPr lang="de-DE" dirty="0" smtClean="0"/>
              <a:t>Ziel des Konzepts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Ziel:</a:t>
            </a:r>
          </a:p>
          <a:p>
            <a:pPr marL="0" indent="0">
              <a:buNone/>
            </a:pPr>
            <a:r>
              <a:rPr lang="de-DE" dirty="0"/>
              <a:t>Ein gewaltfreies, unterstützendes Miteinander schaffen durch:</a:t>
            </a:r>
          </a:p>
          <a:p>
            <a:endParaRPr lang="de-DE" dirty="0"/>
          </a:p>
          <a:p>
            <a:r>
              <a:rPr lang="de-DE" dirty="0"/>
              <a:t>    Präsenz</a:t>
            </a:r>
          </a:p>
          <a:p>
            <a:endParaRPr lang="de-DE" dirty="0"/>
          </a:p>
          <a:p>
            <a:r>
              <a:rPr lang="de-DE" dirty="0"/>
              <a:t>    Beziehungsgestaltung</a:t>
            </a:r>
          </a:p>
          <a:p>
            <a:endParaRPr lang="de-DE" dirty="0"/>
          </a:p>
          <a:p>
            <a:r>
              <a:rPr lang="de-DE" dirty="0"/>
              <a:t>    Selbstkontrolle</a:t>
            </a:r>
          </a:p>
          <a:p>
            <a:endParaRPr lang="de-DE" dirty="0"/>
          </a:p>
          <a:p>
            <a:r>
              <a:rPr lang="de-DE" dirty="0"/>
              <a:t>    Kooperation in Netzwerken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987824" y="6309320"/>
            <a:ext cx="4114800" cy="329184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Pädagogik 6 / 2025 Verlagsgruppe Beltz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6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Zentrale Elemente 1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Präsenz</a:t>
            </a:r>
          </a:p>
          <a:p>
            <a:endParaRPr lang="de-DE" dirty="0"/>
          </a:p>
          <a:p>
            <a:r>
              <a:rPr lang="de-DE" dirty="0"/>
              <a:t>    Physisch: Ich bin da und bleibe da.</a:t>
            </a:r>
          </a:p>
          <a:p>
            <a:endParaRPr lang="de-DE" dirty="0"/>
          </a:p>
          <a:p>
            <a:r>
              <a:rPr lang="de-DE" dirty="0"/>
              <a:t>    Emotional-moralisch: Aus Überzeugung handeln</a:t>
            </a:r>
          </a:p>
          <a:p>
            <a:endParaRPr lang="de-DE" dirty="0"/>
          </a:p>
          <a:p>
            <a:r>
              <a:rPr lang="de-DE" dirty="0"/>
              <a:t>    Pragmatisch: Handlungsfähig bleiben</a:t>
            </a:r>
          </a:p>
          <a:p>
            <a:endParaRPr lang="de-DE" dirty="0"/>
          </a:p>
          <a:p>
            <a:r>
              <a:rPr lang="de-DE" dirty="0"/>
              <a:t>    Systemisch: Vernetzt sein und Unterstützung holen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987824" y="6309320"/>
            <a:ext cx="4114800" cy="329184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Pädagogik 6 / 2025 Verlagsgruppe Beltz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7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Päsens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606" y="1268760"/>
            <a:ext cx="4817552" cy="522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81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990600"/>
          </a:xfrm>
        </p:spPr>
        <p:txBody>
          <a:bodyPr/>
          <a:lstStyle/>
          <a:p>
            <a:pPr algn="ctr"/>
            <a:r>
              <a:rPr lang="de-DE" dirty="0" smtClean="0"/>
              <a:t>Zentrale Elemente 2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Beziehungsgestaltung</a:t>
            </a:r>
          </a:p>
          <a:p>
            <a:endParaRPr lang="de-DE" dirty="0"/>
          </a:p>
          <a:p>
            <a:r>
              <a:rPr lang="de-DE" dirty="0"/>
              <a:t>    Wertschätzende, verbindende Beziehungen</a:t>
            </a:r>
          </a:p>
          <a:p>
            <a:endParaRPr lang="de-DE" dirty="0"/>
          </a:p>
          <a:p>
            <a:r>
              <a:rPr lang="de-DE" dirty="0"/>
              <a:t>    Konflikte nicht als Provokation sehen</a:t>
            </a:r>
          </a:p>
          <a:p>
            <a:endParaRPr lang="de-DE" dirty="0"/>
          </a:p>
          <a:p>
            <a:r>
              <a:rPr lang="de-DE" dirty="0"/>
              <a:t>    Halt und Sicherheit vermitteln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Selbstverantwortung</a:t>
            </a:r>
          </a:p>
          <a:p>
            <a:endParaRPr lang="de-DE" dirty="0"/>
          </a:p>
          <a:p>
            <a:r>
              <a:rPr lang="de-DE" dirty="0"/>
              <a:t>    Reflexion und Verantwortung für eigenes Handeln</a:t>
            </a:r>
          </a:p>
        </p:txBody>
      </p:sp>
      <p:sp>
        <p:nvSpPr>
          <p:cNvPr id="4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987824" y="6309320"/>
            <a:ext cx="4114800" cy="329184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Pädagogik 6 / 2025 Verlagsgruppe Beltz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20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Zentrale Elemente 3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Deeskalation</a:t>
            </a:r>
          </a:p>
          <a:p>
            <a:endParaRPr lang="de-DE" dirty="0"/>
          </a:p>
          <a:p>
            <a:r>
              <a:rPr lang="de-DE" dirty="0"/>
              <a:t>    Verzögerte, bewusste Reaktionen</a:t>
            </a:r>
          </a:p>
          <a:p>
            <a:endParaRPr lang="de-DE" dirty="0"/>
          </a:p>
          <a:p>
            <a:r>
              <a:rPr lang="de-DE" dirty="0"/>
              <a:t>    Eigene Emotionen steuern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Gewaltfreier Widerstand</a:t>
            </a:r>
          </a:p>
          <a:p>
            <a:endParaRPr lang="de-DE" dirty="0"/>
          </a:p>
          <a:p>
            <a:r>
              <a:rPr lang="de-DE" dirty="0"/>
              <a:t>    Beharrlich ohne Drohungen oder Gewalt</a:t>
            </a:r>
          </a:p>
        </p:txBody>
      </p:sp>
      <p:sp>
        <p:nvSpPr>
          <p:cNvPr id="4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987824" y="6309320"/>
            <a:ext cx="4114800" cy="329184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Pädagogik 6 / 2025 Verlagsgruppe Beltz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28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Weitere Elemente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Netzwerke &amp; Bündnisse</a:t>
            </a:r>
          </a:p>
          <a:p>
            <a:endParaRPr lang="de-DE" dirty="0"/>
          </a:p>
          <a:p>
            <a:r>
              <a:rPr lang="de-DE" dirty="0"/>
              <a:t>    Zusammenarbeit mit </a:t>
            </a:r>
            <a:r>
              <a:rPr lang="de-DE" dirty="0" err="1" smtClean="0"/>
              <a:t>Kolleg:innen</a:t>
            </a:r>
            <a:r>
              <a:rPr lang="de-DE" dirty="0" smtClean="0"/>
              <a:t> </a:t>
            </a:r>
            <a:r>
              <a:rPr lang="de-DE" dirty="0"/>
              <a:t>und Eltern</a:t>
            </a:r>
          </a:p>
          <a:p>
            <a:endParaRPr lang="de-DE" dirty="0"/>
          </a:p>
          <a:p>
            <a:r>
              <a:rPr lang="de-DE" dirty="0"/>
              <a:t>    Probleme gemeinsam tragen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Transparenz</a:t>
            </a:r>
          </a:p>
          <a:p>
            <a:endParaRPr lang="de-DE" dirty="0"/>
          </a:p>
          <a:p>
            <a:r>
              <a:rPr lang="de-DE" dirty="0"/>
              <a:t>    Klare, offene Kommunikation</a:t>
            </a:r>
          </a:p>
          <a:p>
            <a:endParaRPr lang="de-DE" dirty="0"/>
          </a:p>
          <a:p>
            <a:r>
              <a:rPr lang="de-DE" dirty="0"/>
              <a:t>    Vertrauen schaffen</a:t>
            </a:r>
          </a:p>
        </p:txBody>
      </p:sp>
      <p:sp>
        <p:nvSpPr>
          <p:cNvPr id="4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987824" y="6309320"/>
            <a:ext cx="4114800" cy="329184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Pädagogik 6 / 2025 Verlagsgruppe Beltz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8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Methoden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Methoden der Neuen Autorität:</a:t>
            </a:r>
          </a:p>
          <a:p>
            <a:endParaRPr lang="de-DE" dirty="0"/>
          </a:p>
          <a:p>
            <a:r>
              <a:rPr lang="de-DE" dirty="0"/>
              <a:t>    Wachsame Fürsorge (3 Stufen)</a:t>
            </a:r>
          </a:p>
          <a:p>
            <a:endParaRPr lang="de-DE" dirty="0"/>
          </a:p>
          <a:p>
            <a:r>
              <a:rPr lang="de-DE" dirty="0"/>
              <a:t>    Ankündigung</a:t>
            </a:r>
          </a:p>
          <a:p>
            <a:endParaRPr lang="de-DE" dirty="0"/>
          </a:p>
          <a:p>
            <a:r>
              <a:rPr lang="de-DE" dirty="0"/>
              <a:t>    Das schweigende Gespräch</a:t>
            </a:r>
          </a:p>
          <a:p>
            <a:endParaRPr lang="de-DE" dirty="0"/>
          </a:p>
          <a:p>
            <a:r>
              <a:rPr lang="de-DE" dirty="0"/>
              <a:t>    Wiedergutmachung</a:t>
            </a:r>
          </a:p>
          <a:p>
            <a:endParaRPr lang="de-DE" dirty="0"/>
          </a:p>
          <a:p>
            <a:r>
              <a:rPr lang="de-DE" dirty="0"/>
              <a:t>    Präsente Suspendierung</a:t>
            </a:r>
          </a:p>
        </p:txBody>
      </p:sp>
      <p:sp>
        <p:nvSpPr>
          <p:cNvPr id="4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987824" y="6309320"/>
            <a:ext cx="4114800" cy="329184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Pädagogik 6 / 2025 Verlagsgruppe Beltz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7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Kurzer Einstieg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475568" y="1484784"/>
            <a:ext cx="6120680" cy="302433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Suchen Sie sich gleich eine Karte aus zum Thema...</a:t>
            </a:r>
          </a:p>
          <a:p>
            <a:pPr algn="ctr"/>
            <a:endParaRPr lang="de-D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Heute bin ich…</a:t>
            </a:r>
            <a:endParaRPr lang="de-D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116" y="4005064"/>
            <a:ext cx="2376264" cy="168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89" y="4510712"/>
            <a:ext cx="2218457" cy="158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493699"/>
            <a:ext cx="1692518" cy="1200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949" y="4958416"/>
            <a:ext cx="2338659" cy="1689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27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Vergleich der Autoritätsformen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2573129"/>
              </p:ext>
            </p:extLst>
          </p:nvPr>
        </p:nvGraphicFramePr>
        <p:xfrm>
          <a:off x="611560" y="2132856"/>
          <a:ext cx="8229600" cy="1828800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0">
                <a:tc>
                  <a:txBody>
                    <a:bodyPr/>
                    <a:lstStyle/>
                    <a:p>
                      <a:r>
                        <a:rPr lang="de-DE" b="1" dirty="0"/>
                        <a:t>Herkömmlich</a:t>
                      </a:r>
                      <a:endParaRPr lang="de-DE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b="1"/>
                        <a:t>Neue Autorität</a:t>
                      </a:r>
                      <a:endParaRPr lang="de-DE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b="1"/>
                        <a:t>Permissiv</a:t>
                      </a:r>
                      <a:endParaRPr lang="de-DE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dirty="0"/>
                        <a:t>Furcht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/>
                        <a:t>Präsenz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/>
                        <a:t>Gleichgültigkeit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/>
                        <a:t>Kontrolle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/>
                        <a:t>Selbstkontrolle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/>
                        <a:t>Kontrollverlust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/>
                        <a:t>Strafe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/>
                        <a:t>Wiedergutmachung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/>
                        <a:t>Beliebigkeit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/>
                        <a:t>Hierarchie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Netzwerk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Chaos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987824" y="6309320"/>
            <a:ext cx="4114800" cy="329184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Pädagogik 6 / 2025 Verlagsgruppe Beltz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69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Fazit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Neue Autorität stärkt Lehrpersonen und Schulkultur</a:t>
            </a:r>
          </a:p>
          <a:p>
            <a:r>
              <a:rPr lang="de-DE" dirty="0"/>
              <a:t>Kinder und Jugendliche brauchen:</a:t>
            </a:r>
          </a:p>
          <a:p>
            <a:r>
              <a:rPr lang="de-DE" dirty="0"/>
              <a:t>Präsenz</a:t>
            </a:r>
          </a:p>
          <a:p>
            <a:r>
              <a:rPr lang="de-DE" dirty="0"/>
              <a:t>Beziehung</a:t>
            </a:r>
          </a:p>
          <a:p>
            <a:r>
              <a:rPr lang="de-DE" dirty="0"/>
              <a:t>Verständnis</a:t>
            </a:r>
          </a:p>
          <a:p>
            <a:r>
              <a:rPr lang="de-DE" dirty="0" smtClean="0"/>
              <a:t>Führung</a:t>
            </a:r>
          </a:p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Lernen gelingt am besten in einem Klima von Vertrauen und Verantwortung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.</a:t>
            </a:r>
            <a:endParaRPr lang="de-DE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4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987824" y="6309320"/>
            <a:ext cx="4114800" cy="329184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Pädagogik 6 / 2025 Verlagsgruppe Beltz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7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onal liegende Ecken des Rechtecks schneiden 3"/>
          <p:cNvSpPr/>
          <p:nvPr/>
        </p:nvSpPr>
        <p:spPr>
          <a:xfrm>
            <a:off x="1205272" y="1340768"/>
            <a:ext cx="6624736" cy="4464496"/>
          </a:xfrm>
          <a:prstGeom prst="snip2Diag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de-DE" sz="2400" dirty="0" smtClean="0">
                <a:latin typeface="Ink Free" panose="03080402000500000000" pitchFamily="66" charset="0"/>
              </a:rPr>
              <a:t>„Doch </a:t>
            </a:r>
            <a:r>
              <a:rPr lang="de-DE" sz="2400" dirty="0">
                <a:latin typeface="Ink Free" panose="03080402000500000000" pitchFamily="66" charset="0"/>
              </a:rPr>
              <a:t>das Wissen, dass viele Wutausbrüche </a:t>
            </a:r>
            <a:r>
              <a:rPr lang="de-DE" sz="2400" dirty="0" smtClean="0">
                <a:latin typeface="Ink Free" panose="03080402000500000000" pitchFamily="66" charset="0"/>
              </a:rPr>
              <a:t>oft Ausdruck einer </a:t>
            </a:r>
            <a:r>
              <a:rPr lang="de-DE" sz="2400" dirty="0">
                <a:latin typeface="Ink Free" panose="03080402000500000000" pitchFamily="66" charset="0"/>
              </a:rPr>
              <a:t>erlittenen Verletzung und nicht in erster Linie </a:t>
            </a:r>
            <a:r>
              <a:rPr lang="de-DE" sz="2400" dirty="0" smtClean="0">
                <a:latin typeface="Ink Free" panose="03080402000500000000" pitchFamily="66" charset="0"/>
              </a:rPr>
              <a:t>ein Angriff </a:t>
            </a:r>
            <a:r>
              <a:rPr lang="de-DE" sz="2400" dirty="0">
                <a:latin typeface="Ink Free" panose="03080402000500000000" pitchFamily="66" charset="0"/>
              </a:rPr>
              <a:t>gegen eine andere Person sind, kann dabei helfen, </a:t>
            </a:r>
            <a:r>
              <a:rPr lang="de-DE" sz="2400" dirty="0" smtClean="0">
                <a:latin typeface="Ink Free" panose="03080402000500000000" pitchFamily="66" charset="0"/>
              </a:rPr>
              <a:t>die eigene </a:t>
            </a:r>
            <a:r>
              <a:rPr lang="de-DE" sz="2400" dirty="0">
                <a:latin typeface="Ink Free" panose="03080402000500000000" pitchFamily="66" charset="0"/>
              </a:rPr>
              <a:t>Ruhe zu bewahren</a:t>
            </a:r>
            <a:r>
              <a:rPr lang="de-DE" sz="2400" dirty="0" smtClean="0">
                <a:latin typeface="Ink Free" panose="03080402000500000000" pitchFamily="66" charset="0"/>
              </a:rPr>
              <a:t>.“</a:t>
            </a:r>
          </a:p>
          <a:p>
            <a:pPr algn="just"/>
            <a:endParaRPr lang="de-DE" sz="2400" dirty="0" smtClean="0">
              <a:latin typeface="Ink Free" panose="03080402000500000000" pitchFamily="66" charset="0"/>
            </a:endParaRPr>
          </a:p>
          <a:p>
            <a:pPr algn="just"/>
            <a:endParaRPr lang="de-DE" sz="2400" dirty="0">
              <a:latin typeface="Ink Free" panose="03080402000500000000" pitchFamily="66" charset="0"/>
            </a:endParaRPr>
          </a:p>
          <a:p>
            <a:pPr algn="r"/>
            <a:r>
              <a:rPr lang="de-DE" dirty="0" smtClean="0">
                <a:latin typeface="Ink Free" panose="03080402000500000000" pitchFamily="66" charset="0"/>
              </a:rPr>
              <a:t>Zeitschrift Pädagogik 6/2025</a:t>
            </a:r>
            <a:endParaRPr lang="de-DE" dirty="0">
              <a:latin typeface="Ink Free" panose="03080402000500000000" pitchFamily="66" charset="0"/>
            </a:endParaRPr>
          </a:p>
          <a:p>
            <a:pPr algn="just"/>
            <a:endParaRPr lang="de-DE" sz="2400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204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ussdiagramm: Karte 3"/>
          <p:cNvSpPr/>
          <p:nvPr/>
        </p:nvSpPr>
        <p:spPr>
          <a:xfrm>
            <a:off x="827584" y="1484784"/>
            <a:ext cx="7488832" cy="3240360"/>
          </a:xfrm>
          <a:prstGeom prst="flowChartPunchedCard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„Autorität ist keine Eigenschaft, sondern eine Haltung, die wir gemeinsam gestalten.“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987824" y="6309320"/>
            <a:ext cx="4114800" cy="329184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Pädagogik 6 / 2025 Verlagsgruppe Beltz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95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Fallbeispiel aus der Schule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755576" y="1844824"/>
            <a:ext cx="2088232" cy="129614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Lesen Sie sich den Fall einmal durch.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5197828" y="2780928"/>
            <a:ext cx="2254491" cy="151216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Schreiben Sie Ihre Vermutungen auf.</a:t>
            </a:r>
            <a:endParaRPr lang="de-DE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420" y="1560341"/>
            <a:ext cx="2525266" cy="1323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96952"/>
            <a:ext cx="2292474" cy="2082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feil nach rechts 2"/>
          <p:cNvSpPr/>
          <p:nvPr/>
        </p:nvSpPr>
        <p:spPr>
          <a:xfrm>
            <a:off x="5076056" y="5157192"/>
            <a:ext cx="3290125" cy="1368152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Gruppenarbeit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108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84784"/>
            <a:ext cx="1682552" cy="841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Puppet Pals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044824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Öffnen Sie sie App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Spielen Sie Ihre Szene selbst nach.</a:t>
            </a:r>
          </a:p>
          <a:p>
            <a:endParaRPr lang="de-DE" dirty="0" smtClean="0"/>
          </a:p>
          <a:p>
            <a:r>
              <a:rPr lang="de-DE" dirty="0" smtClean="0"/>
              <a:t>(Die App ist selbsterklärend! </a:t>
            </a:r>
            <a:r>
              <a:rPr lang="de-DE" dirty="0" smtClean="0">
                <a:sym typeface="Wingdings" panose="05000000000000000000" pitchFamily="2" charset="2"/>
              </a:rPr>
              <a:t>)</a:t>
            </a:r>
            <a:endParaRPr lang="de-DE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69255"/>
            <a:ext cx="3501430" cy="1968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19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Einschätzungsbogen für </a:t>
            </a:r>
            <a:r>
              <a:rPr lang="de-DE" dirty="0" smtClean="0"/>
              <a:t>Lehrkräfte &amp;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Selbstreflexionsbogen </a:t>
            </a:r>
            <a:r>
              <a:rPr lang="de-DE" dirty="0" smtClean="0"/>
              <a:t>für Lehrkräfte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44824"/>
            <a:ext cx="3168352" cy="4520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28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96952"/>
            <a:ext cx="5832648" cy="328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Letzten Schritte…</a:t>
            </a:r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4008" y="1196752"/>
            <a:ext cx="4104456" cy="2704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60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14362"/>
            <a:ext cx="5591175" cy="562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327027" y="2060848"/>
            <a:ext cx="40324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Kurzer Vorstellung der Lerngruppe &amp; der Unterrichtsstunde</a:t>
            </a:r>
          </a:p>
          <a:p>
            <a:pPr algn="ctr"/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Beobachtungsaufträge</a:t>
            </a:r>
          </a:p>
          <a:p>
            <a:pPr algn="ctr"/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Hospitation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654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0768"/>
            <a:ext cx="5976664" cy="39844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325211"/>
            <a:ext cx="107899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1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038" y="4620004"/>
            <a:ext cx="3706738" cy="166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082" y="3114313"/>
            <a:ext cx="1563424" cy="141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Besprechung der Stunde</a:t>
            </a:r>
            <a:endParaRPr lang="de-D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94" y="1340341"/>
            <a:ext cx="1656184" cy="1088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309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dirty="0" smtClean="0"/>
              <a:t>Positives Blitzlicht</a:t>
            </a:r>
          </a:p>
          <a:p>
            <a:pPr marL="0" indent="0">
              <a:lnSpc>
                <a:spcPct val="150000"/>
              </a:lnSpc>
              <a:buNone/>
            </a:pPr>
            <a:endParaRPr lang="de-DE" dirty="0" smtClean="0"/>
          </a:p>
          <a:p>
            <a:pPr marL="0" indent="0">
              <a:lnSpc>
                <a:spcPct val="150000"/>
              </a:lnSpc>
              <a:buNone/>
            </a:pPr>
            <a:endParaRPr lang="de-DE" dirty="0" smtClean="0"/>
          </a:p>
          <a:p>
            <a:pPr>
              <a:lnSpc>
                <a:spcPct val="150000"/>
              </a:lnSpc>
            </a:pPr>
            <a:r>
              <a:rPr lang="de-DE" dirty="0" smtClean="0"/>
              <a:t>Eigene Reflexion</a:t>
            </a:r>
          </a:p>
          <a:p>
            <a:pPr>
              <a:lnSpc>
                <a:spcPct val="150000"/>
              </a:lnSpc>
            </a:pPr>
            <a:endParaRPr lang="de-DE" dirty="0" smtClean="0"/>
          </a:p>
          <a:p>
            <a:pPr>
              <a:lnSpc>
                <a:spcPct val="150000"/>
              </a:lnSpc>
            </a:pPr>
            <a:endParaRPr lang="de-DE" dirty="0" smtClean="0"/>
          </a:p>
          <a:p>
            <a:pPr>
              <a:lnSpc>
                <a:spcPct val="150000"/>
              </a:lnSpc>
            </a:pPr>
            <a:r>
              <a:rPr lang="de-DE" dirty="0" smtClean="0"/>
              <a:t>Rückmeldung der Gruppe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652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26717"/>
            <a:ext cx="2768600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65" y="3501008"/>
            <a:ext cx="3005137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67" y="1268759"/>
            <a:ext cx="306705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50367" y="1688186"/>
            <a:ext cx="291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Morgenzeitung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65" y="1268759"/>
            <a:ext cx="306705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5643786" y="1688186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Prüfer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37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Karten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51520" y="4149080"/>
            <a:ext cx="4320480" cy="244827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Nehmen Sie sich eine Karte zum Thema…</a:t>
            </a:r>
          </a:p>
          <a:p>
            <a:pPr algn="ctr"/>
            <a:endParaRPr lang="de-DE" dirty="0"/>
          </a:p>
          <a:p>
            <a:pPr algn="ctr"/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Was verbinden Sie symbolisch mit dem heutigen Veranstaltungsthema?</a:t>
            </a:r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95267"/>
            <a:ext cx="1800200" cy="252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708920"/>
            <a:ext cx="1800200" cy="253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622" y="3501008"/>
            <a:ext cx="1764910" cy="250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446929"/>
            <a:ext cx="3672408" cy="207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1691680" y="1484784"/>
            <a:ext cx="2880320" cy="12241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Stellen Sie sich um die Karten!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724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>Psychosoziale Entwicklung als Grundlage von Lernen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de-DE" dirty="0" smtClean="0"/>
          </a:p>
          <a:p>
            <a:r>
              <a:rPr lang="de-DE" dirty="0" smtClean="0"/>
              <a:t>Grundschule dient nicht nur dem Erwerb: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 smtClean="0"/>
              <a:t>kognitiver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 smtClean="0"/>
              <a:t>sprachlicher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 smtClean="0"/>
              <a:t>mathematischer</a:t>
            </a:r>
          </a:p>
          <a:p>
            <a:pPr marL="274320" lvl="1" indent="0">
              <a:buNone/>
            </a:pPr>
            <a:r>
              <a:rPr lang="de-DE" dirty="0" smtClean="0"/>
              <a:t>… Grundlagen</a:t>
            </a:r>
          </a:p>
          <a:p>
            <a:r>
              <a:rPr lang="de-DE" dirty="0" smtClean="0"/>
              <a:t>Ort der Sozialisation</a:t>
            </a:r>
          </a:p>
          <a:p>
            <a:r>
              <a:rPr lang="de-DE" dirty="0" smtClean="0"/>
              <a:t>Psychosoziale Entwicklung</a:t>
            </a:r>
          </a:p>
          <a:p>
            <a:r>
              <a:rPr lang="de-DE" dirty="0" smtClean="0"/>
              <a:t>Selbstregulationsstrategien - Anstrengung beim Lernen 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- Strategien zu Regulation 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  von Emotionen</a:t>
            </a:r>
          </a:p>
          <a:p>
            <a:r>
              <a:rPr lang="de-DE" dirty="0" smtClean="0"/>
              <a:t>Erwerb sozial-emotionaler Kompetenzen</a:t>
            </a:r>
          </a:p>
          <a:p>
            <a:r>
              <a:rPr lang="de-DE" dirty="0" smtClean="0"/>
              <a:t>Bereitschaft und Fähigkeit zum (lebenslangen) Lernen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856984" cy="329184"/>
          </a:xfrm>
        </p:spPr>
        <p:txBody>
          <a:bodyPr/>
          <a:lstStyle/>
          <a:p>
            <a:r>
              <a:rPr lang="de-DE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Gutachten der ständigen Wissenschaftlichen Kommission der Kultusministerkonferenz (SWK) "Basale Kompetenzen vermitteln", 2023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4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larheit">
  <a:themeElements>
    <a:clrScheme name="Haemera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larhei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0</TotalTime>
  <Words>781</Words>
  <Application>Microsoft Office PowerPoint</Application>
  <PresentationFormat>Bildschirmpräsentation (4:3)</PresentationFormat>
  <Paragraphs>230</Paragraphs>
  <Slides>37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38" baseType="lpstr">
      <vt:lpstr>Klarheit</vt:lpstr>
      <vt:lpstr>Emotionale und soziale Kompetenzen</vt:lpstr>
      <vt:lpstr>Tagestransparenz</vt:lpstr>
      <vt:lpstr>Kurzer Einstieg</vt:lpstr>
      <vt:lpstr>PowerPoint-Präsentation</vt:lpstr>
      <vt:lpstr>PowerPoint-Präsentation</vt:lpstr>
      <vt:lpstr>Besprechung der Stunde</vt:lpstr>
      <vt:lpstr>PowerPoint-Präsentation</vt:lpstr>
      <vt:lpstr>Karten</vt:lpstr>
      <vt:lpstr>Psychosoziale Entwicklung als Grundlage von Lernen</vt:lpstr>
      <vt:lpstr>Ausgangslage/Bedeutung der Thematik</vt:lpstr>
      <vt:lpstr>Nachgewiesener Rückgang sozialer Kompetenz</vt:lpstr>
      <vt:lpstr>Gesellschaftliche Veränderungen</vt:lpstr>
      <vt:lpstr>Präventions-Interventionskonzepte</vt:lpstr>
      <vt:lpstr>Schulrechtaufgabe</vt:lpstr>
      <vt:lpstr>Präventions-Interventionskonzept Grundschule am Heidenberger Teich</vt:lpstr>
      <vt:lpstr>Präventions-Interventionskonzept Grundschule am Heidenberger Teich</vt:lpstr>
      <vt:lpstr>Präventions-Interventionskonzept Grundschule am Heidenberger Teich</vt:lpstr>
      <vt:lpstr>PowerPoint-Präsentation</vt:lpstr>
      <vt:lpstr>PowerPoint-Präsentation</vt:lpstr>
      <vt:lpstr>Tagebuch</vt:lpstr>
      <vt:lpstr>Expertenaustausch</vt:lpstr>
      <vt:lpstr>Das Konzept der Neue Autorität</vt:lpstr>
      <vt:lpstr>Ziel des Konzepts</vt:lpstr>
      <vt:lpstr>Zentrale Elemente 1</vt:lpstr>
      <vt:lpstr>Päsens</vt:lpstr>
      <vt:lpstr>Zentrale Elemente 2</vt:lpstr>
      <vt:lpstr>Zentrale Elemente 3</vt:lpstr>
      <vt:lpstr>Weitere Elemente</vt:lpstr>
      <vt:lpstr>Methoden</vt:lpstr>
      <vt:lpstr>Vergleich der Autoritätsformen</vt:lpstr>
      <vt:lpstr>Fazit</vt:lpstr>
      <vt:lpstr>PowerPoint-Präsentation</vt:lpstr>
      <vt:lpstr>PowerPoint-Präsentation</vt:lpstr>
      <vt:lpstr>Fallbeispiel aus der Schule</vt:lpstr>
      <vt:lpstr>Puppet Pals</vt:lpstr>
      <vt:lpstr>Einschätzungsbogen für Lehrkräfte &amp; Selbstreflexionsbogen für Lehrkräfte</vt:lpstr>
      <vt:lpstr>Letzten Schritte…</vt:lpstr>
    </vt:vector>
  </TitlesOfParts>
  <Company>Schule am Heidenberger Teich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Emotionale und soziale Kompetenzen</dc:title>
  <dc:creator>Julie Dannheim</dc:creator>
  <cp:lastModifiedBy>Julie Dannheim</cp:lastModifiedBy>
  <cp:revision>33</cp:revision>
  <dcterms:created xsi:type="dcterms:W3CDTF">2025-06-25T09:55:15Z</dcterms:created>
  <dcterms:modified xsi:type="dcterms:W3CDTF">2025-06-30T07:49:58Z</dcterms:modified>
</cp:coreProperties>
</file>