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469" r:id="rId2"/>
    <p:sldId id="452" r:id="rId3"/>
    <p:sldId id="483" r:id="rId4"/>
    <p:sldId id="470" r:id="rId5"/>
    <p:sldId id="471" r:id="rId6"/>
    <p:sldId id="451" r:id="rId7"/>
    <p:sldId id="453" r:id="rId8"/>
    <p:sldId id="454" r:id="rId9"/>
    <p:sldId id="455" r:id="rId10"/>
    <p:sldId id="456" r:id="rId11"/>
    <p:sldId id="457" r:id="rId12"/>
    <p:sldId id="458" r:id="rId13"/>
    <p:sldId id="482" r:id="rId14"/>
    <p:sldId id="474" r:id="rId15"/>
    <p:sldId id="459" r:id="rId16"/>
    <p:sldId id="460" r:id="rId17"/>
    <p:sldId id="356" r:id="rId18"/>
    <p:sldId id="461" r:id="rId19"/>
    <p:sldId id="465" r:id="rId20"/>
    <p:sldId id="467" r:id="rId21"/>
    <p:sldId id="466" r:id="rId22"/>
    <p:sldId id="468" r:id="rId23"/>
    <p:sldId id="476" r:id="rId24"/>
    <p:sldId id="477" r:id="rId25"/>
    <p:sldId id="464" r:id="rId26"/>
    <p:sldId id="479" r:id="rId27"/>
    <p:sldId id="480" r:id="rId28"/>
    <p:sldId id="481" r:id="rId29"/>
    <p:sldId id="473"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16" autoAdjust="0"/>
  </p:normalViewPr>
  <p:slideViewPr>
    <p:cSldViewPr snapToGrid="0">
      <p:cViewPr varScale="1">
        <p:scale>
          <a:sx n="71" d="100"/>
          <a:sy n="71" d="100"/>
        </p:scale>
        <p:origin x="110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B9E24-8315-403E-9799-07AEC5E0BCEB}" type="datetimeFigureOut">
              <a:rPr lang="de-DE" smtClean="0"/>
              <a:t>04.06.2025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3706A-9786-445D-A219-93D9467576F1}" type="slidenum">
              <a:rPr lang="de-DE" smtClean="0"/>
              <a:t>‹Nr.›</a:t>
            </a:fld>
            <a:endParaRPr lang="de-DE"/>
          </a:p>
        </p:txBody>
      </p:sp>
    </p:spTree>
    <p:extLst>
      <p:ext uri="{BB962C8B-B14F-4D97-AF65-F5344CB8AC3E}">
        <p14:creationId xmlns:p14="http://schemas.microsoft.com/office/powerpoint/2010/main" val="762756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D23706A-9786-445D-A219-93D9467576F1}" type="slidenum">
              <a:rPr lang="de-DE" smtClean="0"/>
              <a:t>1</a:t>
            </a:fld>
            <a:endParaRPr lang="de-DE"/>
          </a:p>
        </p:txBody>
      </p:sp>
    </p:spTree>
    <p:extLst>
      <p:ext uri="{BB962C8B-B14F-4D97-AF65-F5344CB8AC3E}">
        <p14:creationId xmlns:p14="http://schemas.microsoft.com/office/powerpoint/2010/main" val="2430634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D23706A-9786-445D-A219-93D9467576F1}" type="slidenum">
              <a:rPr lang="de-DE" smtClean="0"/>
              <a:t>14</a:t>
            </a:fld>
            <a:endParaRPr lang="de-DE"/>
          </a:p>
        </p:txBody>
      </p:sp>
    </p:spTree>
    <p:extLst>
      <p:ext uri="{BB962C8B-B14F-4D97-AF65-F5344CB8AC3E}">
        <p14:creationId xmlns:p14="http://schemas.microsoft.com/office/powerpoint/2010/main" val="1856475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D23706A-9786-445D-A219-93D9467576F1}" type="slidenum">
              <a:rPr lang="de-DE" smtClean="0"/>
              <a:t>15</a:t>
            </a:fld>
            <a:endParaRPr lang="de-DE"/>
          </a:p>
        </p:txBody>
      </p:sp>
    </p:spTree>
    <p:extLst>
      <p:ext uri="{BB962C8B-B14F-4D97-AF65-F5344CB8AC3E}">
        <p14:creationId xmlns:p14="http://schemas.microsoft.com/office/powerpoint/2010/main" val="3951916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D23706A-9786-445D-A219-93D9467576F1}" type="slidenum">
              <a:rPr lang="de-DE" smtClean="0"/>
              <a:t>16</a:t>
            </a:fld>
            <a:endParaRPr lang="de-DE"/>
          </a:p>
        </p:txBody>
      </p:sp>
    </p:spTree>
    <p:extLst>
      <p:ext uri="{BB962C8B-B14F-4D97-AF65-F5344CB8AC3E}">
        <p14:creationId xmlns:p14="http://schemas.microsoft.com/office/powerpoint/2010/main" val="1382510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D23706A-9786-445D-A219-93D9467576F1}" type="slidenum">
              <a:rPr lang="de-DE" smtClean="0"/>
              <a:t>19</a:t>
            </a:fld>
            <a:endParaRPr lang="de-DE"/>
          </a:p>
        </p:txBody>
      </p:sp>
    </p:spTree>
    <p:extLst>
      <p:ext uri="{BB962C8B-B14F-4D97-AF65-F5344CB8AC3E}">
        <p14:creationId xmlns:p14="http://schemas.microsoft.com/office/powerpoint/2010/main" val="201194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D23706A-9786-445D-A219-93D9467576F1}" type="slidenum">
              <a:rPr lang="de-DE" smtClean="0"/>
              <a:t>20</a:t>
            </a:fld>
            <a:endParaRPr lang="de-DE"/>
          </a:p>
        </p:txBody>
      </p:sp>
    </p:spTree>
    <p:extLst>
      <p:ext uri="{BB962C8B-B14F-4D97-AF65-F5344CB8AC3E}">
        <p14:creationId xmlns:p14="http://schemas.microsoft.com/office/powerpoint/2010/main" val="1685099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D23706A-9786-445D-A219-93D9467576F1}" type="slidenum">
              <a:rPr lang="de-DE" smtClean="0"/>
              <a:t>21</a:t>
            </a:fld>
            <a:endParaRPr lang="de-DE"/>
          </a:p>
        </p:txBody>
      </p:sp>
    </p:spTree>
    <p:extLst>
      <p:ext uri="{BB962C8B-B14F-4D97-AF65-F5344CB8AC3E}">
        <p14:creationId xmlns:p14="http://schemas.microsoft.com/office/powerpoint/2010/main" val="2392371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D23706A-9786-445D-A219-93D9467576F1}" type="slidenum">
              <a:rPr lang="de-DE" smtClean="0"/>
              <a:t>24</a:t>
            </a:fld>
            <a:endParaRPr lang="de-DE"/>
          </a:p>
        </p:txBody>
      </p:sp>
    </p:spTree>
    <p:extLst>
      <p:ext uri="{BB962C8B-B14F-4D97-AF65-F5344CB8AC3E}">
        <p14:creationId xmlns:p14="http://schemas.microsoft.com/office/powerpoint/2010/main" val="1209162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D23706A-9786-445D-A219-93D9467576F1}" type="slidenum">
              <a:rPr lang="de-DE" smtClean="0"/>
              <a:t>27</a:t>
            </a:fld>
            <a:endParaRPr lang="de-DE"/>
          </a:p>
        </p:txBody>
      </p:sp>
    </p:spTree>
    <p:extLst>
      <p:ext uri="{BB962C8B-B14F-4D97-AF65-F5344CB8AC3E}">
        <p14:creationId xmlns:p14="http://schemas.microsoft.com/office/powerpoint/2010/main" val="587154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D23706A-9786-445D-A219-93D9467576F1}" type="slidenum">
              <a:rPr lang="de-DE" smtClean="0"/>
              <a:t>28</a:t>
            </a:fld>
            <a:endParaRPr lang="de-DE"/>
          </a:p>
        </p:txBody>
      </p:sp>
    </p:spTree>
    <p:extLst>
      <p:ext uri="{BB962C8B-B14F-4D97-AF65-F5344CB8AC3E}">
        <p14:creationId xmlns:p14="http://schemas.microsoft.com/office/powerpoint/2010/main" val="1135971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D23706A-9786-445D-A219-93D9467576F1}" type="slidenum">
              <a:rPr lang="de-DE" smtClean="0"/>
              <a:t>29</a:t>
            </a:fld>
            <a:endParaRPr lang="de-DE"/>
          </a:p>
        </p:txBody>
      </p:sp>
    </p:spTree>
    <p:extLst>
      <p:ext uri="{BB962C8B-B14F-4D97-AF65-F5344CB8AC3E}">
        <p14:creationId xmlns:p14="http://schemas.microsoft.com/office/powerpoint/2010/main" val="1218459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Genutzte Version  GPT-4o/GPT-4o mini</a:t>
            </a:r>
            <a:endParaRPr lang="de-DE" dirty="0"/>
          </a:p>
        </p:txBody>
      </p:sp>
      <p:sp>
        <p:nvSpPr>
          <p:cNvPr id="4" name="Foliennummernplatzhalter 3"/>
          <p:cNvSpPr>
            <a:spLocks noGrp="1"/>
          </p:cNvSpPr>
          <p:nvPr>
            <p:ph type="sldNum" sz="quarter" idx="5"/>
          </p:nvPr>
        </p:nvSpPr>
        <p:spPr/>
        <p:txBody>
          <a:bodyPr/>
          <a:lstStyle/>
          <a:p>
            <a:fld id="{7D23706A-9786-445D-A219-93D9467576F1}" type="slidenum">
              <a:rPr lang="de-DE" smtClean="0"/>
              <a:t>2</a:t>
            </a:fld>
            <a:endParaRPr lang="de-DE"/>
          </a:p>
        </p:txBody>
      </p:sp>
    </p:spTree>
    <p:extLst>
      <p:ext uri="{BB962C8B-B14F-4D97-AF65-F5344CB8AC3E}">
        <p14:creationId xmlns:p14="http://schemas.microsoft.com/office/powerpoint/2010/main" val="417235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D23706A-9786-445D-A219-93D9467576F1}" type="slidenum">
              <a:rPr lang="de-DE" smtClean="0"/>
              <a:t>5</a:t>
            </a:fld>
            <a:endParaRPr lang="de-DE"/>
          </a:p>
        </p:txBody>
      </p:sp>
    </p:spTree>
    <p:extLst>
      <p:ext uri="{BB962C8B-B14F-4D97-AF65-F5344CB8AC3E}">
        <p14:creationId xmlns:p14="http://schemas.microsoft.com/office/powerpoint/2010/main" val="67937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a:t>Idee zum Prompt: </a:t>
            </a:r>
            <a:r>
              <a:rPr lang="de-DE" sz="1200" b="0" dirty="0">
                <a:solidFill>
                  <a:schemeClr val="tx1"/>
                </a:solidFill>
              </a:rPr>
              <a:t>Hartmann, Carina: Differenzierung </a:t>
            </a:r>
            <a:r>
              <a:rPr lang="de-DE" sz="1200" dirty="0">
                <a:solidFill>
                  <a:schemeClr val="tx1"/>
                </a:solidFill>
              </a:rPr>
              <a:t>leicht gemacht - dank KI!. in: Grundschulmagazin, Heft 1/2025, S. 48.</a:t>
            </a:r>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7D23706A-9786-445D-A219-93D9467576F1}" type="slidenum">
              <a:rPr lang="de-DE" smtClean="0"/>
              <a:t>6</a:t>
            </a:fld>
            <a:endParaRPr lang="de-DE"/>
          </a:p>
        </p:txBody>
      </p:sp>
    </p:spTree>
    <p:extLst>
      <p:ext uri="{BB962C8B-B14F-4D97-AF65-F5344CB8AC3E}">
        <p14:creationId xmlns:p14="http://schemas.microsoft.com/office/powerpoint/2010/main" val="2835007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D23706A-9786-445D-A219-93D9467576F1}" type="slidenum">
              <a:rPr lang="de-DE" smtClean="0"/>
              <a:t>7</a:t>
            </a:fld>
            <a:endParaRPr lang="de-DE"/>
          </a:p>
        </p:txBody>
      </p:sp>
    </p:spTree>
    <p:extLst>
      <p:ext uri="{BB962C8B-B14F-4D97-AF65-F5344CB8AC3E}">
        <p14:creationId xmlns:p14="http://schemas.microsoft.com/office/powerpoint/2010/main" val="2978892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D23706A-9786-445D-A219-93D9467576F1}" type="slidenum">
              <a:rPr lang="de-DE" smtClean="0"/>
              <a:t>9</a:t>
            </a:fld>
            <a:endParaRPr lang="de-DE"/>
          </a:p>
        </p:txBody>
      </p:sp>
    </p:spTree>
    <p:extLst>
      <p:ext uri="{BB962C8B-B14F-4D97-AF65-F5344CB8AC3E}">
        <p14:creationId xmlns:p14="http://schemas.microsoft.com/office/powerpoint/2010/main" val="3848604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D23706A-9786-445D-A219-93D9467576F1}" type="slidenum">
              <a:rPr lang="de-DE" smtClean="0"/>
              <a:t>10</a:t>
            </a:fld>
            <a:endParaRPr lang="de-DE"/>
          </a:p>
        </p:txBody>
      </p:sp>
    </p:spTree>
    <p:extLst>
      <p:ext uri="{BB962C8B-B14F-4D97-AF65-F5344CB8AC3E}">
        <p14:creationId xmlns:p14="http://schemas.microsoft.com/office/powerpoint/2010/main" val="721648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D23706A-9786-445D-A219-93D9467576F1}" type="slidenum">
              <a:rPr lang="de-DE" smtClean="0"/>
              <a:t>11</a:t>
            </a:fld>
            <a:endParaRPr lang="de-DE"/>
          </a:p>
        </p:txBody>
      </p:sp>
    </p:spTree>
    <p:extLst>
      <p:ext uri="{BB962C8B-B14F-4D97-AF65-F5344CB8AC3E}">
        <p14:creationId xmlns:p14="http://schemas.microsoft.com/office/powerpoint/2010/main" val="1833895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D23706A-9786-445D-A219-93D9467576F1}" type="slidenum">
              <a:rPr lang="de-DE" smtClean="0"/>
              <a:t>12</a:t>
            </a:fld>
            <a:endParaRPr lang="de-DE"/>
          </a:p>
        </p:txBody>
      </p:sp>
    </p:spTree>
    <p:extLst>
      <p:ext uri="{BB962C8B-B14F-4D97-AF65-F5344CB8AC3E}">
        <p14:creationId xmlns:p14="http://schemas.microsoft.com/office/powerpoint/2010/main" val="1638861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de-DE"/>
              <a:t>Mastertitelformat bearbeiten</a:t>
            </a:r>
            <a:endParaRPr lang="en-US" dirty="0"/>
          </a:p>
        </p:txBody>
      </p:sp>
      <p:sp>
        <p:nvSpPr>
          <p:cNvPr id="3" name="Subtitle 2"/>
          <p:cNvSpPr>
            <a:spLocks noGrp="1"/>
          </p:cNvSpPr>
          <p:nvPr>
            <p:ph type="subTitle" idx="1"/>
          </p:nvPr>
        </p:nvSpPr>
        <p:spPr>
          <a:xfrm>
            <a:off x="2562579" y="3598328"/>
            <a:ext cx="7078488"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8087223" y="5054602"/>
            <a:ext cx="897701" cy="279400"/>
          </a:xfrm>
        </p:spPr>
        <p:txBody>
          <a:bodyPr/>
          <a:lstStyle/>
          <a:p>
            <a:endParaRPr lang="de-DE"/>
          </a:p>
        </p:txBody>
      </p:sp>
      <p:sp>
        <p:nvSpPr>
          <p:cNvPr id="5" name="Footer Placeholder 4"/>
          <p:cNvSpPr>
            <a:spLocks noGrp="1"/>
          </p:cNvSpPr>
          <p:nvPr>
            <p:ph type="ftr" sz="quarter" idx="11"/>
          </p:nvPr>
        </p:nvSpPr>
        <p:spPr>
          <a:xfrm>
            <a:off x="2562579" y="5054602"/>
            <a:ext cx="5419813" cy="279400"/>
          </a:xfrm>
        </p:spPr>
        <p:txBody>
          <a:bodyPr/>
          <a:lstStyle/>
          <a:p>
            <a:r>
              <a:rPr lang="de-DE"/>
              <a:t>Claudia Tomaschewski-Fetzer/Kristin Kröger</a:t>
            </a:r>
          </a:p>
        </p:txBody>
      </p:sp>
      <p:sp>
        <p:nvSpPr>
          <p:cNvPr id="6" name="Slide Number Placeholder 5"/>
          <p:cNvSpPr>
            <a:spLocks noGrp="1"/>
          </p:cNvSpPr>
          <p:nvPr>
            <p:ph type="sldNum" sz="quarter" idx="12"/>
          </p:nvPr>
        </p:nvSpPr>
        <p:spPr>
          <a:xfrm>
            <a:off x="9089757" y="5054602"/>
            <a:ext cx="551311" cy="279400"/>
          </a:xfrm>
        </p:spPr>
        <p:txBody>
          <a:bodyPr/>
          <a:lstStyle/>
          <a:p>
            <a:fld id="{0146067B-B459-412A-BB75-5D21BEE2F72B}" type="slidenum">
              <a:rPr lang="de-DE" smtClean="0"/>
              <a:pPr/>
              <a:t>‹Nr.›</a:t>
            </a:fld>
            <a:endParaRPr lang="de-DE"/>
          </a:p>
        </p:txBody>
      </p:sp>
      <p:cxnSp>
        <p:nvCxnSpPr>
          <p:cNvPr id="15" name="Straight Connector 14"/>
          <p:cNvCxnSpPr/>
          <p:nvPr/>
        </p:nvCxnSpPr>
        <p:spPr>
          <a:xfrm>
            <a:off x="2693101" y="3471329"/>
            <a:ext cx="681744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8572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r>
              <a:rPr lang="de-DE"/>
              <a:t>Claudia Tomaschewski-Fetzer/Kristin Kröger</a:t>
            </a:r>
          </a:p>
        </p:txBody>
      </p:sp>
      <p:sp>
        <p:nvSpPr>
          <p:cNvPr id="7" name="Slide Number Placeholder 6"/>
          <p:cNvSpPr>
            <a:spLocks noGrp="1"/>
          </p:cNvSpPr>
          <p:nvPr>
            <p:ph type="sldNum" sz="quarter" idx="12"/>
          </p:nvPr>
        </p:nvSpPr>
        <p:spPr/>
        <p:txBody>
          <a:bodyPr/>
          <a:lstStyle/>
          <a:p>
            <a:fld id="{0146067B-B459-412A-BB75-5D21BEE2F72B}" type="slidenum">
              <a:rPr lang="de-DE" smtClean="0"/>
              <a:pPr/>
              <a:t>‹Nr.›</a:t>
            </a:fld>
            <a:endParaRPr lang="de-DE"/>
          </a:p>
        </p:txBody>
      </p:sp>
    </p:spTree>
    <p:extLst>
      <p:ext uri="{BB962C8B-B14F-4D97-AF65-F5344CB8AC3E}">
        <p14:creationId xmlns:p14="http://schemas.microsoft.com/office/powerpoint/2010/main" val="2849062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3"/>
            <a:ext cx="9064979" cy="3097860"/>
          </a:xfrm>
        </p:spPr>
        <p:txBody>
          <a:bodyPr anchor="ctr">
            <a:normAutofit/>
          </a:bodyPr>
          <a:lstStyle>
            <a:lvl1pPr algn="ctr">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de-DE"/>
              <a:t>Claudia Tomaschewski-Fetzer/Kristin Kröger</a:t>
            </a:r>
          </a:p>
        </p:txBody>
      </p:sp>
      <p:sp>
        <p:nvSpPr>
          <p:cNvPr id="6" name="Slide Number Placeholder 5"/>
          <p:cNvSpPr>
            <a:spLocks noGrp="1"/>
          </p:cNvSpPr>
          <p:nvPr>
            <p:ph type="sldNum" sz="quarter" idx="12"/>
          </p:nvPr>
        </p:nvSpPr>
        <p:spPr/>
        <p:txBody>
          <a:bodyPr/>
          <a:lstStyle/>
          <a:p>
            <a:fld id="{0146067B-B459-412A-BB75-5D21BEE2F72B}" type="slidenum">
              <a:rPr lang="de-DE" smtClean="0"/>
              <a:pPr/>
              <a:t>‹Nr.›</a:t>
            </a:fld>
            <a:endParaRPr lang="de-DE"/>
          </a:p>
        </p:txBody>
      </p:sp>
      <p:cxnSp>
        <p:nvCxnSpPr>
          <p:cNvPr id="15" name="Straight Connector 14"/>
          <p:cNvCxnSpPr/>
          <p:nvPr/>
        </p:nvCxnSpPr>
        <p:spPr>
          <a:xfrm>
            <a:off x="1704621" y="4140199"/>
            <a:ext cx="8808567"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2104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7" cy="2370668"/>
          </a:xfrm>
        </p:spPr>
        <p:txBody>
          <a:bodyPr anchor="ctr">
            <a:normAutofit/>
          </a:bodyPr>
          <a:lstStyle>
            <a:lvl1pPr algn="ctr">
              <a:defRPr sz="3200" b="0" cap="none">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de-DE"/>
              <a:t>Claudia Tomaschewski-Fetzer/Kristin Kröger</a:t>
            </a:r>
          </a:p>
        </p:txBody>
      </p:sp>
      <p:sp>
        <p:nvSpPr>
          <p:cNvPr id="6" name="Slide Number Placeholder 5"/>
          <p:cNvSpPr>
            <a:spLocks noGrp="1"/>
          </p:cNvSpPr>
          <p:nvPr>
            <p:ph type="sldNum" sz="quarter" idx="12"/>
          </p:nvPr>
        </p:nvSpPr>
        <p:spPr/>
        <p:txBody>
          <a:bodyPr/>
          <a:lstStyle/>
          <a:p>
            <a:fld id="{0146067B-B459-412A-BB75-5D21BEE2F72B}" type="slidenum">
              <a:rPr lang="de-DE" smtClean="0"/>
              <a:pPr/>
              <a:t>‹Nr.›</a:t>
            </a:fld>
            <a:endParaRPr lang="de-DE"/>
          </a:p>
        </p:txBody>
      </p:sp>
      <p:sp>
        <p:nvSpPr>
          <p:cNvPr id="14" name="TextBox 13"/>
          <p:cNvSpPr txBox="1"/>
          <p:nvPr/>
        </p:nvSpPr>
        <p:spPr>
          <a:xfrm>
            <a:off x="1133293" y="905362"/>
            <a:ext cx="60975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10178005" y="2827870"/>
            <a:ext cx="60975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704622" y="4140199"/>
            <a:ext cx="879404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8110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1569158" y="4777381"/>
            <a:ext cx="9064973"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de-DE"/>
              <a:t>Claudia Tomaschewski-Fetzer/Kristin Kröger</a:t>
            </a:r>
          </a:p>
        </p:txBody>
      </p:sp>
      <p:sp>
        <p:nvSpPr>
          <p:cNvPr id="6" name="Slide Number Placeholder 5"/>
          <p:cNvSpPr>
            <a:spLocks noGrp="1"/>
          </p:cNvSpPr>
          <p:nvPr>
            <p:ph type="sldNum" sz="quarter" idx="12"/>
          </p:nvPr>
        </p:nvSpPr>
        <p:spPr/>
        <p:txBody>
          <a:bodyPr/>
          <a:lstStyle/>
          <a:p>
            <a:fld id="{0146067B-B459-412A-BB75-5D21BEE2F72B}" type="slidenum">
              <a:rPr lang="de-DE" smtClean="0"/>
              <a:pPr/>
              <a:t>‹Nr.›</a:t>
            </a:fld>
            <a:endParaRPr lang="de-DE"/>
          </a:p>
        </p:txBody>
      </p:sp>
    </p:spTree>
    <p:extLst>
      <p:ext uri="{BB962C8B-B14F-4D97-AF65-F5344CB8AC3E}">
        <p14:creationId xmlns:p14="http://schemas.microsoft.com/office/powerpoint/2010/main" val="392634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de-DE"/>
              <a:t>Mastertitelformat bearbeiten</a:t>
            </a:r>
            <a:endParaRPr lang="en-US" dirty="0"/>
          </a:p>
        </p:txBody>
      </p:sp>
      <p:sp>
        <p:nvSpPr>
          <p:cNvPr id="14"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de-DE"/>
              <a:t>Claudia Tomaschewski-Fetzer/Kristin Kröger</a:t>
            </a:r>
          </a:p>
        </p:txBody>
      </p:sp>
      <p:sp>
        <p:nvSpPr>
          <p:cNvPr id="6" name="Slide Number Placeholder 5"/>
          <p:cNvSpPr>
            <a:spLocks noGrp="1"/>
          </p:cNvSpPr>
          <p:nvPr>
            <p:ph type="sldNum" sz="quarter" idx="12"/>
          </p:nvPr>
        </p:nvSpPr>
        <p:spPr/>
        <p:txBody>
          <a:bodyPr/>
          <a:lstStyle/>
          <a:p>
            <a:fld id="{0146067B-B459-412A-BB75-5D21BEE2F72B}" type="slidenum">
              <a:rPr lang="de-DE" smtClean="0"/>
              <a:pPr/>
              <a:t>‹Nr.›</a:t>
            </a:fld>
            <a:endParaRPr lang="de-DE"/>
          </a:p>
        </p:txBody>
      </p:sp>
      <p:sp>
        <p:nvSpPr>
          <p:cNvPr id="12" name="TextBox 11"/>
          <p:cNvSpPr txBox="1"/>
          <p:nvPr/>
        </p:nvSpPr>
        <p:spPr>
          <a:xfrm>
            <a:off x="1170747" y="896895"/>
            <a:ext cx="60975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199729" y="2607728"/>
            <a:ext cx="60975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704622" y="3429000"/>
            <a:ext cx="879404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868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2"/>
            <a:ext cx="9064979" cy="2294467"/>
          </a:xfrm>
        </p:spPr>
        <p:txBody>
          <a:bodyPr vert="horz" lIns="91440" tIns="45720" rIns="91440" bIns="45720" rtlCol="0" anchor="ctr">
            <a:normAutofit/>
          </a:bodyPr>
          <a:lstStyle>
            <a:lvl1pPr>
              <a:defRPr lang="en-US" sz="3200" b="0" dirty="0"/>
            </a:lvl1pPr>
          </a:lstStyle>
          <a:p>
            <a:pPr marL="0" lvl="0"/>
            <a:r>
              <a:rPr lang="de-DE"/>
              <a:t>Mastertitelformat bearbeiten</a:t>
            </a:r>
            <a:endParaRPr lang="en-US" dirty="0"/>
          </a:p>
        </p:txBody>
      </p:sp>
      <p:sp>
        <p:nvSpPr>
          <p:cNvPr id="11"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3" name="Text Placeholder 2"/>
          <p:cNvSpPr>
            <a:spLocks noGrp="1"/>
          </p:cNvSpPr>
          <p:nvPr>
            <p:ph type="body" idx="1"/>
          </p:nvPr>
        </p:nvSpPr>
        <p:spPr>
          <a:xfrm>
            <a:off x="1569155" y="4470401"/>
            <a:ext cx="9064979"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de-DE"/>
              <a:t>Claudia Tomaschewski-Fetzer/Kristin Kröger</a:t>
            </a:r>
          </a:p>
        </p:txBody>
      </p:sp>
      <p:sp>
        <p:nvSpPr>
          <p:cNvPr id="6" name="Slide Number Placeholder 5"/>
          <p:cNvSpPr>
            <a:spLocks noGrp="1"/>
          </p:cNvSpPr>
          <p:nvPr>
            <p:ph type="sldNum" sz="quarter" idx="12"/>
          </p:nvPr>
        </p:nvSpPr>
        <p:spPr/>
        <p:txBody>
          <a:bodyPr/>
          <a:lstStyle/>
          <a:p>
            <a:fld id="{0146067B-B459-412A-BB75-5D21BEE2F72B}" type="slidenum">
              <a:rPr lang="de-DE" smtClean="0"/>
              <a:pPr/>
              <a:t>‹Nr.›</a:t>
            </a:fld>
            <a:endParaRPr lang="de-DE"/>
          </a:p>
        </p:txBody>
      </p:sp>
      <p:cxnSp>
        <p:nvCxnSpPr>
          <p:cNvPr id="15" name="Straight Connector 14"/>
          <p:cNvCxnSpPr/>
          <p:nvPr/>
        </p:nvCxnSpPr>
        <p:spPr>
          <a:xfrm>
            <a:off x="1704626" y="3429000"/>
            <a:ext cx="880856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7678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de-DE"/>
              <a:t>Claudia Tomaschewski-Fetzer/Kristin Kröger</a:t>
            </a:r>
          </a:p>
        </p:txBody>
      </p:sp>
      <p:sp>
        <p:nvSpPr>
          <p:cNvPr id="6" name="Slide Number Placeholder 5"/>
          <p:cNvSpPr>
            <a:spLocks noGrp="1"/>
          </p:cNvSpPr>
          <p:nvPr>
            <p:ph type="sldNum" sz="quarter" idx="12"/>
          </p:nvPr>
        </p:nvSpPr>
        <p:spPr/>
        <p:txBody>
          <a:bodyPr/>
          <a:lstStyle/>
          <a:p>
            <a:fld id="{0146067B-B459-412A-BB75-5D21BEE2F72B}" type="slidenum">
              <a:rPr lang="de-DE" smtClean="0"/>
              <a:pPr/>
              <a:t>‹Nr.›</a:t>
            </a:fld>
            <a:endParaRPr lang="de-DE"/>
          </a:p>
        </p:txBody>
      </p:sp>
      <p:cxnSp>
        <p:nvCxnSpPr>
          <p:cNvPr id="14" name="Straight Connector 13"/>
          <p:cNvCxnSpPr/>
          <p:nvPr/>
        </p:nvCxnSpPr>
        <p:spPr>
          <a:xfrm>
            <a:off x="1704622" y="2354670"/>
            <a:ext cx="880856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5563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4"/>
            <a:ext cx="2158573" cy="4968995"/>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de-DE"/>
              <a:t>Claudia Tomaschewski-Fetzer/Kristin Kröger</a:t>
            </a:r>
          </a:p>
        </p:txBody>
      </p:sp>
      <p:sp>
        <p:nvSpPr>
          <p:cNvPr id="6" name="Slide Number Placeholder 5"/>
          <p:cNvSpPr>
            <a:spLocks noGrp="1"/>
          </p:cNvSpPr>
          <p:nvPr>
            <p:ph type="sldNum" sz="quarter" idx="12"/>
          </p:nvPr>
        </p:nvSpPr>
        <p:spPr/>
        <p:txBody>
          <a:bodyPr/>
          <a:lstStyle/>
          <a:p>
            <a:fld id="{0146067B-B459-412A-BB75-5D21BEE2F72B}" type="slidenum">
              <a:rPr lang="de-DE" smtClean="0"/>
              <a:pPr/>
              <a:t>‹Nr.›</a:t>
            </a:fld>
            <a:endParaRPr lang="de-DE"/>
          </a:p>
        </p:txBody>
      </p:sp>
      <p:cxnSp>
        <p:nvCxnSpPr>
          <p:cNvPr id="14" name="Straight Connector 13"/>
          <p:cNvCxnSpPr/>
          <p:nvPr/>
        </p:nvCxnSpPr>
        <p:spPr>
          <a:xfrm>
            <a:off x="8327349" y="906874"/>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2240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el &amp; Punkte">
    <p:spTree>
      <p:nvGrpSpPr>
        <p:cNvPr id="1" name=""/>
        <p:cNvGrpSpPr/>
        <p:nvPr/>
      </p:nvGrpSpPr>
      <p:grpSpPr>
        <a:xfrm>
          <a:off x="0" y="0"/>
          <a:ext cx="0" cy="0"/>
          <a:chOff x="0" y="0"/>
          <a:chExt cx="0" cy="0"/>
        </a:xfrm>
      </p:grpSpPr>
      <p:sp>
        <p:nvSpPr>
          <p:cNvPr id="42" name="Folientitel"/>
          <p:cNvSpPr txBox="1">
            <a:spLocks noGrp="1"/>
          </p:cNvSpPr>
          <p:nvPr>
            <p:ph type="title" hasCustomPrompt="1"/>
          </p:nvPr>
        </p:nvSpPr>
        <p:spPr>
          <a:prstGeom prst="rect">
            <a:avLst/>
          </a:prstGeom>
        </p:spPr>
        <p:txBody>
          <a:bodyPr/>
          <a:lstStyle/>
          <a:p>
            <a:r>
              <a:t>Folientitel</a:t>
            </a:r>
          </a:p>
        </p:txBody>
      </p:sp>
      <p:sp>
        <p:nvSpPr>
          <p:cNvPr id="43" name="Folien-Untertitel"/>
          <p:cNvSpPr txBox="1">
            <a:spLocks noGrp="1"/>
          </p:cNvSpPr>
          <p:nvPr>
            <p:ph type="body" sz="quarter" idx="21" hasCustomPrompt="1"/>
          </p:nvPr>
        </p:nvSpPr>
        <p:spPr>
          <a:xfrm>
            <a:off x="603251" y="1186481"/>
            <a:ext cx="10985500"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Folien-Untertitel</a:t>
            </a:r>
          </a:p>
        </p:txBody>
      </p:sp>
      <p:sp>
        <p:nvSpPr>
          <p:cNvPr id="44" name="Textebene 1…"/>
          <p:cNvSpPr txBox="1">
            <a:spLocks noGrp="1"/>
          </p:cNvSpPr>
          <p:nvPr>
            <p:ph type="body" idx="1" hasCustomPrompt="1"/>
          </p:nvPr>
        </p:nvSpPr>
        <p:spPr>
          <a:prstGeom prst="rect">
            <a:avLst/>
          </a:prstGeom>
        </p:spPr>
        <p:txBody>
          <a:bodyPr/>
          <a:lstStyle/>
          <a:p>
            <a:r>
              <a:t>Text für Folienpunkt</a:t>
            </a:r>
          </a:p>
          <a:p>
            <a:pPr lvl="1"/>
            <a:endParaRPr/>
          </a:p>
          <a:p>
            <a:pPr lvl="2"/>
            <a:endParaRPr/>
          </a:p>
          <a:p>
            <a:pPr lvl="3"/>
            <a:endParaRPr/>
          </a:p>
          <a:p>
            <a:pPr lvl="4"/>
            <a:endParaRPr/>
          </a:p>
        </p:txBody>
      </p:sp>
      <p:sp>
        <p:nvSpPr>
          <p:cNvPr id="4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0091367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7" name="Straight Connector 6"/>
          <p:cNvCxnSpPr/>
          <p:nvPr/>
        </p:nvCxnSpPr>
        <p:spPr>
          <a:xfrm>
            <a:off x="1704622" y="2354670"/>
            <a:ext cx="879404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de-DE"/>
              <a:t>Claudia Tomaschewski-Fetzer/Kristin Kröger</a:t>
            </a:r>
          </a:p>
        </p:txBody>
      </p:sp>
      <p:sp>
        <p:nvSpPr>
          <p:cNvPr id="6" name="Slide Number Placeholder 5"/>
          <p:cNvSpPr>
            <a:spLocks noGrp="1"/>
          </p:cNvSpPr>
          <p:nvPr>
            <p:ph type="sldNum" sz="quarter" idx="12"/>
          </p:nvPr>
        </p:nvSpPr>
        <p:spPr/>
        <p:txBody>
          <a:bodyPr/>
          <a:lstStyle/>
          <a:p>
            <a:fld id="{0146067B-B459-412A-BB75-5D21BEE2F72B}" type="slidenum">
              <a:rPr lang="de-DE" smtClean="0"/>
              <a:pPr/>
              <a:t>‹Nr.›</a:t>
            </a:fld>
            <a:endParaRPr lang="de-DE"/>
          </a:p>
        </p:txBody>
      </p:sp>
    </p:spTree>
    <p:extLst>
      <p:ext uri="{BB962C8B-B14F-4D97-AF65-F5344CB8AC3E}">
        <p14:creationId xmlns:p14="http://schemas.microsoft.com/office/powerpoint/2010/main" val="45220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704620" y="3734860"/>
            <a:ext cx="8794045"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de-DE"/>
              <a:t>Claudia Tomaschewski-Fetzer/Kristin Kröger</a:t>
            </a:r>
          </a:p>
        </p:txBody>
      </p:sp>
      <p:sp>
        <p:nvSpPr>
          <p:cNvPr id="6" name="Slide Number Placeholder 5"/>
          <p:cNvSpPr>
            <a:spLocks noGrp="1"/>
          </p:cNvSpPr>
          <p:nvPr>
            <p:ph type="sldNum" sz="quarter" idx="12"/>
          </p:nvPr>
        </p:nvSpPr>
        <p:spPr/>
        <p:txBody>
          <a:bodyPr/>
          <a:lstStyle/>
          <a:p>
            <a:fld id="{0146067B-B459-412A-BB75-5D21BEE2F72B}" type="slidenum">
              <a:rPr lang="de-DE" smtClean="0"/>
              <a:pPr/>
              <a:t>‹Nr.›</a:t>
            </a:fld>
            <a:endParaRPr lang="de-DE"/>
          </a:p>
        </p:txBody>
      </p:sp>
      <p:cxnSp>
        <p:nvCxnSpPr>
          <p:cNvPr id="31" name="Straight Connector 30"/>
          <p:cNvCxnSpPr/>
          <p:nvPr/>
        </p:nvCxnSpPr>
        <p:spPr>
          <a:xfrm>
            <a:off x="1704622" y="3599392"/>
            <a:ext cx="879404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319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572768" y="2487168"/>
            <a:ext cx="4450080" cy="3447288"/>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r>
              <a:rPr lang="de-DE"/>
              <a:t>Claudia Tomaschewski-Fetzer/Kristin Kröger</a:t>
            </a:r>
          </a:p>
        </p:txBody>
      </p:sp>
      <p:sp>
        <p:nvSpPr>
          <p:cNvPr id="7" name="Slide Number Placeholder 6"/>
          <p:cNvSpPr>
            <a:spLocks noGrp="1"/>
          </p:cNvSpPr>
          <p:nvPr>
            <p:ph type="sldNum" sz="quarter" idx="12"/>
          </p:nvPr>
        </p:nvSpPr>
        <p:spPr/>
        <p:txBody>
          <a:bodyPr/>
          <a:lstStyle/>
          <a:p>
            <a:fld id="{0146067B-B459-412A-BB75-5D21BEE2F72B}" type="slidenum">
              <a:rPr lang="de-DE" smtClean="0"/>
              <a:pPr/>
              <a:t>‹Nr.›</a:t>
            </a:fld>
            <a:endParaRPr lang="de-DE"/>
          </a:p>
        </p:txBody>
      </p:sp>
    </p:spTree>
    <p:extLst>
      <p:ext uri="{BB962C8B-B14F-4D97-AF65-F5344CB8AC3E}">
        <p14:creationId xmlns:p14="http://schemas.microsoft.com/office/powerpoint/2010/main" val="1598460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569157" y="3243262"/>
            <a:ext cx="4450080" cy="2706624"/>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89109" y="3243262"/>
            <a:ext cx="4450080" cy="2706624"/>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endParaRPr lang="de-DE"/>
          </a:p>
        </p:txBody>
      </p:sp>
      <p:sp>
        <p:nvSpPr>
          <p:cNvPr id="8" name="Footer Placeholder 7"/>
          <p:cNvSpPr>
            <a:spLocks noGrp="1"/>
          </p:cNvSpPr>
          <p:nvPr>
            <p:ph type="ftr" sz="quarter" idx="11"/>
          </p:nvPr>
        </p:nvSpPr>
        <p:spPr/>
        <p:txBody>
          <a:bodyPr/>
          <a:lstStyle/>
          <a:p>
            <a:r>
              <a:rPr lang="de-DE"/>
              <a:t>Claudia Tomaschewski-Fetzer/Kristin Kröger</a:t>
            </a:r>
          </a:p>
        </p:txBody>
      </p:sp>
      <p:sp>
        <p:nvSpPr>
          <p:cNvPr id="9" name="Slide Number Placeholder 8"/>
          <p:cNvSpPr>
            <a:spLocks noGrp="1"/>
          </p:cNvSpPr>
          <p:nvPr>
            <p:ph type="sldNum" sz="quarter" idx="12"/>
          </p:nvPr>
        </p:nvSpPr>
        <p:spPr/>
        <p:txBody>
          <a:bodyPr/>
          <a:lstStyle/>
          <a:p>
            <a:fld id="{0146067B-B459-412A-BB75-5D21BEE2F72B}" type="slidenum">
              <a:rPr lang="de-DE" smtClean="0"/>
              <a:pPr/>
              <a:t>‹Nr.›</a:t>
            </a:fld>
            <a:endParaRPr lang="de-DE"/>
          </a:p>
        </p:txBody>
      </p:sp>
      <p:cxnSp>
        <p:nvCxnSpPr>
          <p:cNvPr id="41" name="Straight Connector 40"/>
          <p:cNvCxnSpPr/>
          <p:nvPr/>
        </p:nvCxnSpPr>
        <p:spPr>
          <a:xfrm>
            <a:off x="1704622" y="2354670"/>
            <a:ext cx="879404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140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8"/>
            <a:ext cx="9064980" cy="1303867"/>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endParaRPr lang="de-DE"/>
          </a:p>
        </p:txBody>
      </p:sp>
      <p:sp>
        <p:nvSpPr>
          <p:cNvPr id="4" name="Footer Placeholder 3"/>
          <p:cNvSpPr>
            <a:spLocks noGrp="1"/>
          </p:cNvSpPr>
          <p:nvPr>
            <p:ph type="ftr" sz="quarter" idx="11"/>
          </p:nvPr>
        </p:nvSpPr>
        <p:spPr/>
        <p:txBody>
          <a:bodyPr/>
          <a:lstStyle/>
          <a:p>
            <a:r>
              <a:rPr lang="de-DE"/>
              <a:t>Claudia Tomaschewski-Fetzer/Kristin Kröger</a:t>
            </a:r>
          </a:p>
        </p:txBody>
      </p:sp>
      <p:sp>
        <p:nvSpPr>
          <p:cNvPr id="5" name="Slide Number Placeholder 4"/>
          <p:cNvSpPr>
            <a:spLocks noGrp="1"/>
          </p:cNvSpPr>
          <p:nvPr>
            <p:ph type="sldNum" sz="quarter" idx="12"/>
          </p:nvPr>
        </p:nvSpPr>
        <p:spPr/>
        <p:txBody>
          <a:bodyPr/>
          <a:lstStyle/>
          <a:p>
            <a:fld id="{0146067B-B459-412A-BB75-5D21BEE2F72B}" type="slidenum">
              <a:rPr lang="de-DE" smtClean="0"/>
              <a:pPr/>
              <a:t>‹Nr.›</a:t>
            </a:fld>
            <a:endParaRPr lang="de-DE"/>
          </a:p>
        </p:txBody>
      </p:sp>
      <p:cxnSp>
        <p:nvCxnSpPr>
          <p:cNvPr id="14" name="Straight Connector 13"/>
          <p:cNvCxnSpPr/>
          <p:nvPr/>
        </p:nvCxnSpPr>
        <p:spPr>
          <a:xfrm>
            <a:off x="1704622" y="2354670"/>
            <a:ext cx="879404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199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r>
              <a:rPr lang="de-DE"/>
              <a:t>Claudia Tomaschewski-Fetzer/Kristin Kröger</a:t>
            </a:r>
          </a:p>
        </p:txBody>
      </p:sp>
      <p:sp>
        <p:nvSpPr>
          <p:cNvPr id="4" name="Slide Number Placeholder 3"/>
          <p:cNvSpPr>
            <a:spLocks noGrp="1"/>
          </p:cNvSpPr>
          <p:nvPr>
            <p:ph type="sldNum" sz="quarter" idx="12"/>
          </p:nvPr>
        </p:nvSpPr>
        <p:spPr/>
        <p:txBody>
          <a:bodyPr/>
          <a:lstStyle/>
          <a:p>
            <a:fld id="{0146067B-B459-412A-BB75-5D21BEE2F72B}" type="slidenum">
              <a:rPr lang="de-DE" smtClean="0"/>
              <a:pPr/>
              <a:t>‹Nr.›</a:t>
            </a:fld>
            <a:endParaRPr lang="de-DE"/>
          </a:p>
        </p:txBody>
      </p:sp>
    </p:spTree>
    <p:extLst>
      <p:ext uri="{BB962C8B-B14F-4D97-AF65-F5344CB8AC3E}">
        <p14:creationId xmlns:p14="http://schemas.microsoft.com/office/powerpoint/2010/main" val="1863840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de-DE"/>
              <a:t>Mastertitelformat bearbeiten</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569153" y="3031065"/>
            <a:ext cx="3382397"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r>
              <a:rPr lang="de-DE"/>
              <a:t>Claudia Tomaschewski-Fetzer/Kristin Kröger</a:t>
            </a:r>
          </a:p>
        </p:txBody>
      </p:sp>
      <p:sp>
        <p:nvSpPr>
          <p:cNvPr id="7" name="Slide Number Placeholder 6"/>
          <p:cNvSpPr>
            <a:spLocks noGrp="1"/>
          </p:cNvSpPr>
          <p:nvPr>
            <p:ph type="sldNum" sz="quarter" idx="12"/>
          </p:nvPr>
        </p:nvSpPr>
        <p:spPr/>
        <p:txBody>
          <a:bodyPr/>
          <a:lstStyle/>
          <a:p>
            <a:fld id="{0146067B-B459-412A-BB75-5D21BEE2F72B}" type="slidenum">
              <a:rPr lang="de-DE" smtClean="0"/>
              <a:pPr/>
              <a:t>‹Nr.›</a:t>
            </a:fld>
            <a:endParaRPr lang="de-DE"/>
          </a:p>
        </p:txBody>
      </p:sp>
      <p:cxnSp>
        <p:nvCxnSpPr>
          <p:cNvPr id="16" name="Straight Connector 15"/>
          <p:cNvCxnSpPr/>
          <p:nvPr/>
        </p:nvCxnSpPr>
        <p:spPr>
          <a:xfrm>
            <a:off x="1704621" y="2912533"/>
            <a:ext cx="3111459"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529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de-DE"/>
              <a:t>Mastertitelformat bearbeiten</a:t>
            </a:r>
            <a:endParaRPr lang="en-US" dirty="0"/>
          </a:p>
        </p:txBody>
      </p:sp>
      <p:sp>
        <p:nvSpPr>
          <p:cNvPr id="17" name="Picture Placeholder 2"/>
          <p:cNvSpPr>
            <a:spLocks noGrp="1" noChangeAspect="1"/>
          </p:cNvSpPr>
          <p:nvPr>
            <p:ph type="pic" idx="1"/>
          </p:nvPr>
        </p:nvSpPr>
        <p:spPr>
          <a:xfrm>
            <a:off x="695762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r>
              <a:rPr lang="de-DE"/>
              <a:t>Claudia Tomaschewski-Fetzer/Kristin Kröger</a:t>
            </a:r>
          </a:p>
        </p:txBody>
      </p:sp>
      <p:sp>
        <p:nvSpPr>
          <p:cNvPr id="7" name="Slide Number Placeholder 6"/>
          <p:cNvSpPr>
            <a:spLocks noGrp="1"/>
          </p:cNvSpPr>
          <p:nvPr>
            <p:ph type="sldNum" sz="quarter" idx="12"/>
          </p:nvPr>
        </p:nvSpPr>
        <p:spPr/>
        <p:txBody>
          <a:bodyPr/>
          <a:lstStyle/>
          <a:p>
            <a:fld id="{0146067B-B459-412A-BB75-5D21BEE2F72B}" type="slidenum">
              <a:rPr lang="de-DE" smtClean="0"/>
              <a:pPr/>
              <a:t>‹Nr.›</a:t>
            </a:fld>
            <a:endParaRPr lang="de-DE"/>
          </a:p>
        </p:txBody>
      </p:sp>
    </p:spTree>
    <p:extLst>
      <p:ext uri="{BB962C8B-B14F-4D97-AF65-F5344CB8AC3E}">
        <p14:creationId xmlns:p14="http://schemas.microsoft.com/office/powerpoint/2010/main" val="342786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569155" y="915338"/>
            <a:ext cx="9064979" cy="1303867"/>
          </a:xfrm>
          <a:prstGeom prst="rect">
            <a:avLst/>
          </a:prstGeom>
          <a:effectLst/>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de-DE"/>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de-DE"/>
              <a:t>Claudia Tomaschewski-Fetzer/Kristin Kröger</a:t>
            </a:r>
          </a:p>
        </p:txBody>
      </p:sp>
      <p:sp>
        <p:nvSpPr>
          <p:cNvPr id="6" name="Slide Number Placeholder 5"/>
          <p:cNvSpPr>
            <a:spLocks noGrp="1"/>
          </p:cNvSpPr>
          <p:nvPr>
            <p:ph type="sldNum" sz="quarter" idx="4"/>
          </p:nvPr>
        </p:nvSpPr>
        <p:spPr>
          <a:xfrm>
            <a:off x="10106788"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46067B-B459-412A-BB75-5D21BEE2F72B}" type="slidenum">
              <a:rPr lang="de-DE" smtClean="0"/>
              <a:pPr/>
              <a:t>‹Nr.›</a:t>
            </a:fld>
            <a:endParaRPr lang="de-DE"/>
          </a:p>
        </p:txBody>
      </p:sp>
    </p:spTree>
    <p:extLst>
      <p:ext uri="{BB962C8B-B14F-4D97-AF65-F5344CB8AC3E}">
        <p14:creationId xmlns:p14="http://schemas.microsoft.com/office/powerpoint/2010/main" val="600531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6D9B6-6086-B35E-E6D1-CF1700E65A92}"/>
              </a:ext>
            </a:extLst>
          </p:cNvPr>
          <p:cNvSpPr>
            <a:spLocks noGrp="1"/>
          </p:cNvSpPr>
          <p:nvPr>
            <p:ph type="ctrTitle"/>
          </p:nvPr>
        </p:nvSpPr>
        <p:spPr/>
        <p:txBody>
          <a:bodyPr/>
          <a:lstStyle/>
          <a:p>
            <a:r>
              <a:rPr lang="de-DE" sz="3200" dirty="0"/>
              <a:t>Lern- und Leistungsaufgaben im kompetenzorientierten Deutschunterricht</a:t>
            </a:r>
          </a:p>
        </p:txBody>
      </p:sp>
      <p:sp>
        <p:nvSpPr>
          <p:cNvPr id="3" name="Untertitel 2">
            <a:extLst>
              <a:ext uri="{FF2B5EF4-FFF2-40B4-BE49-F238E27FC236}">
                <a16:creationId xmlns:a16="http://schemas.microsoft.com/office/drawing/2014/main" id="{DCBD1884-B439-48BB-C7A4-EBEEEFBDC740}"/>
              </a:ext>
            </a:extLst>
          </p:cNvPr>
          <p:cNvSpPr>
            <a:spLocks noGrp="1"/>
          </p:cNvSpPr>
          <p:nvPr>
            <p:ph type="subTitle" idx="1"/>
          </p:nvPr>
        </p:nvSpPr>
        <p:spPr/>
        <p:txBody>
          <a:bodyPr/>
          <a:lstStyle/>
          <a:p>
            <a:r>
              <a:rPr lang="de-DE" dirty="0"/>
              <a:t>Unter Einbezug von KI einen Sachtext erstellen und Lern- und Leistungsaufgaben entwickeln</a:t>
            </a:r>
          </a:p>
        </p:txBody>
      </p:sp>
      <p:sp>
        <p:nvSpPr>
          <p:cNvPr id="5" name="Textfeld 4">
            <a:extLst>
              <a:ext uri="{FF2B5EF4-FFF2-40B4-BE49-F238E27FC236}">
                <a16:creationId xmlns:a16="http://schemas.microsoft.com/office/drawing/2014/main" id="{AA923A12-A0A2-049D-D623-D0D607CE8F1F}"/>
              </a:ext>
            </a:extLst>
          </p:cNvPr>
          <p:cNvSpPr txBox="1"/>
          <p:nvPr/>
        </p:nvSpPr>
        <p:spPr>
          <a:xfrm>
            <a:off x="3895725" y="5133975"/>
            <a:ext cx="4400550" cy="369332"/>
          </a:xfrm>
          <a:prstGeom prst="rect">
            <a:avLst/>
          </a:prstGeom>
          <a:noFill/>
        </p:spPr>
        <p:txBody>
          <a:bodyPr wrap="square" rtlCol="0">
            <a:spAutoFit/>
          </a:bodyPr>
          <a:lstStyle/>
          <a:p>
            <a:r>
              <a:rPr lang="de-DE" dirty="0"/>
              <a:t>Fachteam Deutsch Grundschule, Juni 2025</a:t>
            </a:r>
          </a:p>
        </p:txBody>
      </p:sp>
    </p:spTree>
    <p:extLst>
      <p:ext uri="{BB962C8B-B14F-4D97-AF65-F5344CB8AC3E}">
        <p14:creationId xmlns:p14="http://schemas.microsoft.com/office/powerpoint/2010/main" val="402565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2612BAA1-7B56-B404-7B1B-56F405D6D835}"/>
              </a:ext>
            </a:extLst>
          </p:cNvPr>
          <p:cNvSpPr txBox="1"/>
          <p:nvPr/>
        </p:nvSpPr>
        <p:spPr>
          <a:xfrm>
            <a:off x="847725" y="1028343"/>
            <a:ext cx="10172700" cy="3785652"/>
          </a:xfrm>
          <a:prstGeom prst="rect">
            <a:avLst/>
          </a:prstGeom>
          <a:noFill/>
        </p:spPr>
        <p:txBody>
          <a:bodyPr wrap="square">
            <a:spAutoFit/>
          </a:bodyPr>
          <a:lstStyle/>
          <a:p>
            <a:r>
              <a:rPr lang="de-DE" sz="1600" dirty="0">
                <a:solidFill>
                  <a:srgbClr val="000000"/>
                </a:solidFill>
                <a:effectLst/>
                <a:ea typeface="Calibri" panose="020F0502020204030204" pitchFamily="34" charset="0"/>
              </a:rPr>
              <a:t>F</a:t>
            </a:r>
            <a:r>
              <a:rPr lang="de-DE" sz="1600" dirty="0">
                <a:effectLst/>
              </a:rPr>
              <a:t>einde: Trotz ihrer Anpassungsfähigkeit haben Eichhörnchen viele natürliche Feinde. Zu den häufigsten gehören Greifvögel   wie der Habicht und Raubtiere wie Füchse, Marder und Schlangen. Um sich vor diesen Gefahren zu schützen, nutzen             Eichhörnchen ihre Schnelligkeit und Wendigkeit. Sie sind in der Lage, plötzliche Richtungswechsel vorzunehmen und sich in   den Bäumen zu verstecken, um ihren Feinden zu entkommen.</a:t>
            </a:r>
            <a:r>
              <a:rPr lang="de-DE" sz="1600" dirty="0">
                <a:solidFill>
                  <a:srgbClr val="000000"/>
                </a:solidFill>
                <a:effectLst/>
                <a:ea typeface="Calibri" panose="020F0502020204030204" pitchFamily="34" charset="0"/>
              </a:rPr>
              <a:t/>
            </a:r>
            <a:br>
              <a:rPr lang="de-DE" sz="1600" dirty="0">
                <a:solidFill>
                  <a:srgbClr val="000000"/>
                </a:solidFill>
                <a:effectLst/>
                <a:ea typeface="Calibri" panose="020F0502020204030204" pitchFamily="34" charset="0"/>
              </a:rPr>
            </a:br>
            <a:r>
              <a:rPr lang="de-DE" sz="1600" dirty="0">
                <a:solidFill>
                  <a:srgbClr val="000000"/>
                </a:solidFill>
                <a:effectLst/>
                <a:ea typeface="Calibri" panose="020F0502020204030204" pitchFamily="34" charset="0"/>
              </a:rPr>
              <a:t/>
            </a:r>
            <a:br>
              <a:rPr lang="de-DE" sz="1600" dirty="0">
                <a:solidFill>
                  <a:srgbClr val="000000"/>
                </a:solidFill>
                <a:effectLst/>
                <a:ea typeface="Calibri" panose="020F0502020204030204" pitchFamily="34" charset="0"/>
              </a:rPr>
            </a:br>
            <a:r>
              <a:rPr lang="de-DE" sz="1600" dirty="0">
                <a:solidFill>
                  <a:srgbClr val="000000"/>
                </a:solidFill>
                <a:effectLst/>
                <a:ea typeface="Calibri" panose="020F0502020204030204" pitchFamily="34" charset="0"/>
              </a:rPr>
              <a:t>Lebensraum: Eichhörnchen sind in einer Vielzahl von Lebensräumen anzutreffen, von dichten Wäldern bis hin zu städtischen Parks. Sie bevorzugen Gebiete mit vielen Bäumen, da diese ihnen sowohl Nahrung als auch Schutz bieten. Ihre Nester, die als Kobel bezeichnet werden, werden in Baumhöhlen oder in den Astgabeln gebaut und bestehen aus Blättern, Zweigen und       Moos. Diese Nester bieten nicht nur Schutz vor Witterungseinflüssen, sondern auch vor Fressfeinden.</a:t>
            </a:r>
            <a:br>
              <a:rPr lang="de-DE" sz="1600" dirty="0">
                <a:solidFill>
                  <a:srgbClr val="000000"/>
                </a:solidFill>
                <a:effectLst/>
                <a:ea typeface="Calibri" panose="020F0502020204030204" pitchFamily="34" charset="0"/>
              </a:rPr>
            </a:br>
            <a:r>
              <a:rPr lang="de-DE" sz="1600" dirty="0">
                <a:solidFill>
                  <a:srgbClr val="000000"/>
                </a:solidFill>
                <a:effectLst/>
                <a:ea typeface="Calibri" panose="020F0502020204030204" pitchFamily="34" charset="0"/>
              </a:rPr>
              <a:t/>
            </a:r>
            <a:br>
              <a:rPr lang="de-DE" sz="1600" dirty="0">
                <a:solidFill>
                  <a:srgbClr val="000000"/>
                </a:solidFill>
                <a:effectLst/>
                <a:ea typeface="Calibri" panose="020F0502020204030204" pitchFamily="34" charset="0"/>
              </a:rPr>
            </a:br>
            <a:r>
              <a:rPr lang="de-DE" sz="1600" dirty="0">
                <a:solidFill>
                  <a:srgbClr val="000000"/>
                </a:solidFill>
                <a:effectLst/>
                <a:ea typeface="Calibri" panose="020F0502020204030204" pitchFamily="34" charset="0"/>
              </a:rPr>
              <a:t>Besonderheiten: Eichhörnchen sind für ihre bemerkenswerte Geschicklichkeit und Intelligenz bekannt. Sie können bis zu 20  Meter weit springen und sind in der Lage, komplexe Bewegungen in den Bäumen auszuführen. Ihre Fähigkeit, sich an              verschiedene Umgebungen anzupassen, ist ein weiterer Grund für ihren Erfolg als Art. Zudem spielen Eichhörnchen eine      wichtige Rolle im Ökosystem, da sie durch das Verstecken von Nüssen zur Verbreitung von Bäumen und Pflanzen beitragen.</a:t>
            </a:r>
            <a:r>
              <a:rPr lang="de-DE" sz="1600" dirty="0">
                <a:solidFill>
                  <a:srgbClr val="000000"/>
                </a:solidFill>
                <a:effectLst/>
                <a:latin typeface="Calibri" panose="020F0502020204030204" pitchFamily="34" charset="0"/>
                <a:ea typeface="Calibri" panose="020F0502020204030204" pitchFamily="34" charset="0"/>
              </a:rPr>
              <a:t/>
            </a:r>
            <a:br>
              <a:rPr lang="de-DE" sz="1600" dirty="0">
                <a:solidFill>
                  <a:srgbClr val="000000"/>
                </a:solidFill>
                <a:effectLst/>
                <a:latin typeface="Calibri" panose="020F0502020204030204" pitchFamily="34" charset="0"/>
                <a:ea typeface="Calibri" panose="020F0502020204030204" pitchFamily="34" charset="0"/>
              </a:rPr>
            </a:br>
            <a:endParaRPr lang="de-DE" sz="1600" dirty="0"/>
          </a:p>
        </p:txBody>
      </p:sp>
      <p:sp>
        <p:nvSpPr>
          <p:cNvPr id="7" name="Textfeld 6">
            <a:extLst>
              <a:ext uri="{FF2B5EF4-FFF2-40B4-BE49-F238E27FC236}">
                <a16:creationId xmlns:a16="http://schemas.microsoft.com/office/drawing/2014/main" id="{46A9A40F-619A-5B2A-F501-E78CBC14A126}"/>
              </a:ext>
            </a:extLst>
          </p:cNvPr>
          <p:cNvSpPr txBox="1"/>
          <p:nvPr/>
        </p:nvSpPr>
        <p:spPr>
          <a:xfrm>
            <a:off x="10147265" y="6058906"/>
            <a:ext cx="3765050" cy="307777"/>
          </a:xfrm>
          <a:prstGeom prst="rect">
            <a:avLst/>
          </a:prstGeom>
          <a:noFill/>
        </p:spPr>
        <p:txBody>
          <a:bodyPr wrap="square" rtlCol="0">
            <a:spAutoFit/>
          </a:bodyPr>
          <a:lstStyle/>
          <a:p>
            <a:r>
              <a:rPr lang="de-DE" sz="1400" dirty="0"/>
              <a:t>(459 Wörter)</a:t>
            </a:r>
          </a:p>
        </p:txBody>
      </p:sp>
    </p:spTree>
    <p:extLst>
      <p:ext uri="{BB962C8B-B14F-4D97-AF65-F5344CB8AC3E}">
        <p14:creationId xmlns:p14="http://schemas.microsoft.com/office/powerpoint/2010/main" val="99022369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44EF3D93-A6D2-E610-76A9-82866DEE5A84}"/>
              </a:ext>
            </a:extLst>
          </p:cNvPr>
          <p:cNvSpPr txBox="1"/>
          <p:nvPr/>
        </p:nvSpPr>
        <p:spPr>
          <a:xfrm>
            <a:off x="1600200" y="1695450"/>
            <a:ext cx="8458200" cy="4093428"/>
          </a:xfrm>
          <a:prstGeom prst="rect">
            <a:avLst/>
          </a:prstGeom>
          <a:noFill/>
        </p:spPr>
        <p:txBody>
          <a:bodyPr wrap="square">
            <a:spAutoFit/>
          </a:bodyPr>
          <a:lstStyle/>
          <a:p>
            <a:r>
              <a:rPr lang="de-DE" sz="2000" dirty="0">
                <a:solidFill>
                  <a:srgbClr val="000000"/>
                </a:solidFill>
                <a:effectLst/>
                <a:ea typeface="Calibri" panose="020F0502020204030204" pitchFamily="34" charset="0"/>
              </a:rPr>
              <a:t>G</a:t>
            </a:r>
            <a:r>
              <a:rPr lang="de-DE" sz="2000" dirty="0">
                <a:effectLst/>
              </a:rPr>
              <a:t>lossar:</a:t>
            </a:r>
          </a:p>
          <a:p>
            <a:r>
              <a:rPr lang="de-DE" sz="2000" dirty="0">
                <a:solidFill>
                  <a:srgbClr val="000000"/>
                </a:solidFill>
                <a:effectLst/>
                <a:ea typeface="Calibri" panose="020F0502020204030204" pitchFamily="34" charset="0"/>
              </a:rPr>
              <a:t/>
            </a:r>
            <a:br>
              <a:rPr lang="de-DE" sz="2000" dirty="0">
                <a:solidFill>
                  <a:srgbClr val="000000"/>
                </a:solidFill>
                <a:effectLst/>
                <a:ea typeface="Calibri" panose="020F0502020204030204" pitchFamily="34" charset="0"/>
              </a:rPr>
            </a:br>
            <a:r>
              <a:rPr lang="de-DE" sz="2000" dirty="0">
                <a:solidFill>
                  <a:srgbClr val="000000"/>
                </a:solidFill>
                <a:effectLst/>
                <a:ea typeface="Calibri" panose="020F0502020204030204" pitchFamily="34" charset="0"/>
              </a:rPr>
              <a:t>Agil: Beweglich und flink.</a:t>
            </a:r>
          </a:p>
          <a:p>
            <a:r>
              <a:rPr lang="de-DE" sz="2000" dirty="0">
                <a:solidFill>
                  <a:srgbClr val="000000"/>
                </a:solidFill>
                <a:effectLst/>
                <a:ea typeface="Calibri" panose="020F0502020204030204" pitchFamily="34" charset="0"/>
              </a:rPr>
              <a:t/>
            </a:r>
            <a:br>
              <a:rPr lang="de-DE" sz="2000" dirty="0">
                <a:solidFill>
                  <a:srgbClr val="000000"/>
                </a:solidFill>
                <a:effectLst/>
                <a:ea typeface="Calibri" panose="020F0502020204030204" pitchFamily="34" charset="0"/>
              </a:rPr>
            </a:br>
            <a:r>
              <a:rPr lang="de-DE" sz="2000" dirty="0">
                <a:solidFill>
                  <a:srgbClr val="000000"/>
                </a:solidFill>
                <a:effectLst/>
                <a:ea typeface="Calibri" panose="020F0502020204030204" pitchFamily="34" charset="0"/>
              </a:rPr>
              <a:t>Nagetier: Eine Tiergruppe, die Zähne hat, die ständig wachsen und zum Nagen verwendet werden.</a:t>
            </a:r>
          </a:p>
          <a:p>
            <a:r>
              <a:rPr lang="de-DE" sz="2000" dirty="0">
                <a:solidFill>
                  <a:srgbClr val="000000"/>
                </a:solidFill>
                <a:effectLst/>
                <a:ea typeface="Calibri" panose="020F0502020204030204" pitchFamily="34" charset="0"/>
              </a:rPr>
              <a:t/>
            </a:r>
            <a:br>
              <a:rPr lang="de-DE" sz="2000" dirty="0">
                <a:solidFill>
                  <a:srgbClr val="000000"/>
                </a:solidFill>
                <a:effectLst/>
                <a:ea typeface="Calibri" panose="020F0502020204030204" pitchFamily="34" charset="0"/>
              </a:rPr>
            </a:br>
            <a:r>
              <a:rPr lang="de-DE" sz="2000" dirty="0">
                <a:solidFill>
                  <a:srgbClr val="000000"/>
                </a:solidFill>
                <a:effectLst/>
                <a:ea typeface="Calibri" panose="020F0502020204030204" pitchFamily="34" charset="0"/>
              </a:rPr>
              <a:t>Kobel: Das Nest eines Eichhörnchens, das aus Blättern und Zweigen besteht.</a:t>
            </a:r>
          </a:p>
          <a:p>
            <a:r>
              <a:rPr lang="de-DE" sz="2000" dirty="0">
                <a:solidFill>
                  <a:srgbClr val="000000"/>
                </a:solidFill>
                <a:effectLst/>
                <a:ea typeface="Calibri" panose="020F0502020204030204" pitchFamily="34" charset="0"/>
              </a:rPr>
              <a:t/>
            </a:r>
            <a:br>
              <a:rPr lang="de-DE" sz="2000" dirty="0">
                <a:solidFill>
                  <a:srgbClr val="000000"/>
                </a:solidFill>
                <a:effectLst/>
                <a:ea typeface="Calibri" panose="020F0502020204030204" pitchFamily="34" charset="0"/>
              </a:rPr>
            </a:br>
            <a:r>
              <a:rPr lang="de-DE" sz="2000" dirty="0">
                <a:solidFill>
                  <a:srgbClr val="000000"/>
                </a:solidFill>
                <a:effectLst/>
                <a:ea typeface="Calibri" panose="020F0502020204030204" pitchFamily="34" charset="0"/>
              </a:rPr>
              <a:t>Herbivor: Pflanzenfresser, der sich hauptsächlich von pflanzlicher Nahrung ernährt</a:t>
            </a:r>
          </a:p>
          <a:p>
            <a:r>
              <a:rPr lang="de-DE" sz="2000" dirty="0">
                <a:solidFill>
                  <a:srgbClr val="000000"/>
                </a:solidFill>
                <a:effectLst/>
                <a:ea typeface="Calibri" panose="020F0502020204030204" pitchFamily="34" charset="0"/>
              </a:rPr>
              <a:t>  Ökosystem: Ein System, das aus lebenden Organismen und ihrer Umgebung          besteht und in dem sie miteinander interagieren</a:t>
            </a:r>
            <a:endParaRPr lang="de-DE" sz="2000" dirty="0"/>
          </a:p>
        </p:txBody>
      </p:sp>
    </p:spTree>
    <p:extLst>
      <p:ext uri="{BB962C8B-B14F-4D97-AF65-F5344CB8AC3E}">
        <p14:creationId xmlns:p14="http://schemas.microsoft.com/office/powerpoint/2010/main" val="267889527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34CB7C-C7AB-BD85-4E0A-7E287EFFFF26}"/>
              </a:ext>
            </a:extLst>
          </p:cNvPr>
          <p:cNvSpPr>
            <a:spLocks noGrp="1"/>
          </p:cNvSpPr>
          <p:nvPr>
            <p:ph type="title"/>
          </p:nvPr>
        </p:nvSpPr>
        <p:spPr>
          <a:xfrm>
            <a:off x="1563510" y="3045222"/>
            <a:ext cx="9064979" cy="465787"/>
          </a:xfrm>
        </p:spPr>
        <p:txBody>
          <a:bodyPr>
            <a:noAutofit/>
          </a:bodyPr>
          <a:lstStyle/>
          <a:p>
            <a:pPr algn="l">
              <a:lnSpc>
                <a:spcPct val="115000"/>
              </a:lnSpc>
              <a:spcAft>
                <a:spcPts val="800"/>
              </a:spcAft>
            </a:pPr>
            <a:r>
              <a:rPr lang="de-DE" sz="2400" b="1" kern="100" dirty="0">
                <a:solidFill>
                  <a:srgbClr val="000000"/>
                </a:solidFill>
                <a:latin typeface="+mn-lt"/>
                <a:ea typeface="Calibri" panose="020F0502020204030204" pitchFamily="34" charset="0"/>
                <a:cs typeface="Calibri" panose="020F0502020204030204" pitchFamily="34" charset="0"/>
              </a:rPr>
              <a:t>Prompt 2:</a:t>
            </a:r>
            <a:r>
              <a:rPr lang="de-DE" sz="2400" b="1" kern="100" dirty="0">
                <a:solidFill>
                  <a:srgbClr val="000000"/>
                </a:solidFill>
                <a:latin typeface="+mn-lt"/>
                <a:ea typeface="Calibri" panose="020F0502020204030204" pitchFamily="34" charset="0"/>
                <a:cs typeface="Times New Roman" panose="02020603050405020304" pitchFamily="18" charset="0"/>
              </a:rPr>
              <a:t> </a:t>
            </a:r>
            <a:r>
              <a:rPr lang="de-DE" sz="2400" kern="100" dirty="0">
                <a:solidFill>
                  <a:srgbClr val="000000"/>
                </a:solidFill>
                <a:latin typeface="+mn-lt"/>
                <a:ea typeface="Calibri" panose="020F0502020204030204" pitchFamily="34" charset="0"/>
                <a:cs typeface="Times New Roman" panose="02020603050405020304" pitchFamily="18" charset="0"/>
              </a:rPr>
              <a:t/>
            </a:r>
            <a:br>
              <a:rPr lang="de-DE" sz="2400" kern="100" dirty="0">
                <a:solidFill>
                  <a:srgbClr val="000000"/>
                </a:solidFill>
                <a:latin typeface="+mn-lt"/>
                <a:ea typeface="Calibri" panose="020F0502020204030204" pitchFamily="34" charset="0"/>
                <a:cs typeface="Times New Roman" panose="02020603050405020304" pitchFamily="18" charset="0"/>
              </a:rPr>
            </a:br>
            <a:r>
              <a:rPr lang="de-DE" sz="2400" kern="100" dirty="0">
                <a:solidFill>
                  <a:srgbClr val="000000"/>
                </a:solidFill>
                <a:latin typeface="+mn-lt"/>
                <a:ea typeface="Calibri" panose="020F0502020204030204" pitchFamily="34" charset="0"/>
                <a:cs typeface="Times New Roman" panose="02020603050405020304" pitchFamily="18" charset="0"/>
              </a:rPr>
              <a:t>„</a:t>
            </a:r>
            <a:r>
              <a:rPr lang="de-DE" sz="2400" kern="100" dirty="0">
                <a:solidFill>
                  <a:srgbClr val="000000"/>
                </a:solidFill>
                <a:latin typeface="+mn-lt"/>
                <a:ea typeface="Calibri" panose="020F0502020204030204" pitchFamily="34" charset="0"/>
                <a:cs typeface="Calibri" panose="020F0502020204030204" pitchFamily="34" charset="0"/>
              </a:rPr>
              <a:t>Erstelle mir einen Wortspeicher zum Thema Eichhörnchen. Er soll für Nicht-Muttersprachler und Kinder in Klasse 3 hilfreich sein.“</a:t>
            </a:r>
            <a:r>
              <a:rPr lang="de-DE" sz="2400" kern="100" dirty="0">
                <a:latin typeface="+mn-lt"/>
                <a:ea typeface="Calibri" panose="020F0502020204030204" pitchFamily="34" charset="0"/>
                <a:cs typeface="Times New Roman" panose="02020603050405020304" pitchFamily="18" charset="0"/>
              </a:rPr>
              <a:t/>
            </a:r>
            <a:br>
              <a:rPr lang="de-DE" sz="2400" kern="100" dirty="0">
                <a:latin typeface="+mn-lt"/>
                <a:ea typeface="Calibri" panose="020F0502020204030204" pitchFamily="34" charset="0"/>
                <a:cs typeface="Times New Roman" panose="02020603050405020304" pitchFamily="18" charset="0"/>
              </a:rPr>
            </a:br>
            <a:endParaRPr lang="de-DE" sz="2400" dirty="0">
              <a:latin typeface="+mn-lt"/>
            </a:endParaRPr>
          </a:p>
        </p:txBody>
      </p:sp>
    </p:spTree>
    <p:extLst>
      <p:ext uri="{BB962C8B-B14F-4D97-AF65-F5344CB8AC3E}">
        <p14:creationId xmlns:p14="http://schemas.microsoft.com/office/powerpoint/2010/main" val="56726477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3">
            <a:extLst>
              <a:ext uri="{FF2B5EF4-FFF2-40B4-BE49-F238E27FC236}">
                <a16:creationId xmlns:a16="http://schemas.microsoft.com/office/drawing/2014/main" id="{E69FF346-3DED-9BA5-85F8-136C8C34FF1E}"/>
              </a:ext>
            </a:extLst>
          </p:cNvPr>
          <p:cNvSpPr txBox="1">
            <a:spLocks/>
          </p:cNvSpPr>
          <p:nvPr/>
        </p:nvSpPr>
        <p:spPr>
          <a:xfrm>
            <a:off x="1041752" y="1220020"/>
            <a:ext cx="4269671" cy="344499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de-DE" sz="1600" dirty="0">
                <a:solidFill>
                  <a:srgbClr val="000000"/>
                </a:solidFill>
                <a:ea typeface="Calibri" panose="020F0502020204030204" pitchFamily="34" charset="0"/>
              </a:rPr>
              <a:t>1</a:t>
            </a:r>
            <a:r>
              <a:rPr lang="de-DE" sz="1700" dirty="0">
                <a:solidFill>
                  <a:srgbClr val="000000"/>
                </a:solidFill>
                <a:ea typeface="Calibri" panose="020F0502020204030204" pitchFamily="34" charset="0"/>
              </a:rPr>
              <a:t>. Eichhörnchen - Ein kleines Tier mit einem buschigen Schwanz, das in Bäumen lebt.</a:t>
            </a:r>
            <a:br>
              <a:rPr lang="de-DE" sz="1700" dirty="0">
                <a:solidFill>
                  <a:srgbClr val="000000"/>
                </a:solidFill>
                <a:ea typeface="Calibri" panose="020F0502020204030204" pitchFamily="34" charset="0"/>
              </a:rPr>
            </a:br>
            <a:r>
              <a:rPr lang="de-DE" sz="1700" dirty="0">
                <a:solidFill>
                  <a:srgbClr val="000000"/>
                </a:solidFill>
                <a:ea typeface="Calibri" panose="020F0502020204030204" pitchFamily="34" charset="0"/>
              </a:rPr>
              <a:t>2. Baum - Eine große Pflanze mit einem Stamm, Ästen und Blättern, in der Eichhörnchen oft wohnen.</a:t>
            </a:r>
            <a:br>
              <a:rPr lang="de-DE" sz="1700" dirty="0">
                <a:solidFill>
                  <a:srgbClr val="000000"/>
                </a:solidFill>
                <a:ea typeface="Calibri" panose="020F0502020204030204" pitchFamily="34" charset="0"/>
              </a:rPr>
            </a:br>
            <a:r>
              <a:rPr lang="de-DE" sz="1700" dirty="0">
                <a:solidFill>
                  <a:srgbClr val="000000"/>
                </a:solidFill>
                <a:ea typeface="Calibri" panose="020F0502020204030204" pitchFamily="34" charset="0"/>
              </a:rPr>
              <a:t>3. Nüsse - Eine Art von Essen, das Eichhörnchen gerne essen. Beispiele sind Walnüsse und Haselnüsse.</a:t>
            </a:r>
            <a:br>
              <a:rPr lang="de-DE" sz="1700" dirty="0">
                <a:solidFill>
                  <a:srgbClr val="000000"/>
                </a:solidFill>
                <a:ea typeface="Calibri" panose="020F0502020204030204" pitchFamily="34" charset="0"/>
              </a:rPr>
            </a:br>
            <a:r>
              <a:rPr lang="de-DE" sz="1700" dirty="0">
                <a:solidFill>
                  <a:srgbClr val="000000"/>
                </a:solidFill>
                <a:ea typeface="Calibri" panose="020F0502020204030204" pitchFamily="34" charset="0"/>
              </a:rPr>
              <a:t>4. Futter - Nahrung, die Tiere essen. Eichhörnchen fressen Futter wie Nüsse, Samen und Früchte.</a:t>
            </a:r>
            <a:br>
              <a:rPr lang="de-DE" sz="1700" dirty="0">
                <a:solidFill>
                  <a:srgbClr val="000000"/>
                </a:solidFill>
                <a:ea typeface="Calibri" panose="020F0502020204030204" pitchFamily="34" charset="0"/>
              </a:rPr>
            </a:br>
            <a:r>
              <a:rPr lang="de-DE" sz="1700" dirty="0">
                <a:solidFill>
                  <a:srgbClr val="000000"/>
                </a:solidFill>
                <a:ea typeface="Calibri" panose="020F0502020204030204" pitchFamily="34" charset="0"/>
              </a:rPr>
              <a:t>5. Schwanz - Der lange, buschige Teil am Ende des Körpers eines Eichhörnchens, den es zum Balancieren benutzt.</a:t>
            </a:r>
            <a:br>
              <a:rPr lang="de-DE" sz="1700" dirty="0">
                <a:solidFill>
                  <a:srgbClr val="000000"/>
                </a:solidFill>
                <a:ea typeface="Calibri" panose="020F0502020204030204" pitchFamily="34" charset="0"/>
              </a:rPr>
            </a:br>
            <a:r>
              <a:rPr lang="de-DE" sz="1700" dirty="0">
                <a:solidFill>
                  <a:srgbClr val="000000"/>
                </a:solidFill>
                <a:ea typeface="Calibri" panose="020F0502020204030204" pitchFamily="34" charset="0"/>
              </a:rPr>
              <a:t>6. Springen - Die Bewegung, die Eichhörnchen machen, um von einem Ast zum anderen zu gelangen.</a:t>
            </a:r>
            <a:br>
              <a:rPr lang="de-DE" sz="1700" dirty="0">
                <a:solidFill>
                  <a:srgbClr val="000000"/>
                </a:solidFill>
                <a:ea typeface="Calibri" panose="020F0502020204030204" pitchFamily="34" charset="0"/>
              </a:rPr>
            </a:br>
            <a:r>
              <a:rPr lang="de-DE" sz="1700" dirty="0">
                <a:solidFill>
                  <a:srgbClr val="000000"/>
                </a:solidFill>
                <a:ea typeface="Calibri" panose="020F0502020204030204" pitchFamily="34" charset="0"/>
              </a:rPr>
              <a:t>7. Nest - Ein Ort, wo Eichhörnchen wohnen und ihre Jungen aufziehen. Es ist oft aus Blättern und Zweigen gebaut.</a:t>
            </a:r>
            <a:r>
              <a:rPr lang="de-DE" sz="1700" dirty="0">
                <a:solidFill>
                  <a:srgbClr val="000000"/>
                </a:solidFill>
                <a:latin typeface="Calibri" panose="020F0502020204030204" pitchFamily="34" charset="0"/>
                <a:ea typeface="Calibri" panose="020F0502020204030204" pitchFamily="34" charset="0"/>
              </a:rPr>
              <a:t/>
            </a:r>
            <a:br>
              <a:rPr lang="de-DE" sz="1700" dirty="0">
                <a:solidFill>
                  <a:srgbClr val="000000"/>
                </a:solidFill>
                <a:latin typeface="Calibri" panose="020F0502020204030204" pitchFamily="34" charset="0"/>
                <a:ea typeface="Calibri" panose="020F0502020204030204" pitchFamily="34" charset="0"/>
              </a:rPr>
            </a:br>
            <a:endParaRPr lang="de-DE" sz="1700" dirty="0"/>
          </a:p>
        </p:txBody>
      </p:sp>
      <p:sp>
        <p:nvSpPr>
          <p:cNvPr id="6" name="Textfeld 5">
            <a:extLst>
              <a:ext uri="{FF2B5EF4-FFF2-40B4-BE49-F238E27FC236}">
                <a16:creationId xmlns:a16="http://schemas.microsoft.com/office/drawing/2014/main" id="{D31E1308-4052-774E-5060-8A686C9AAAFA}"/>
              </a:ext>
            </a:extLst>
          </p:cNvPr>
          <p:cNvSpPr txBox="1"/>
          <p:nvPr/>
        </p:nvSpPr>
        <p:spPr>
          <a:xfrm>
            <a:off x="5605210" y="1333253"/>
            <a:ext cx="6096000" cy="4016484"/>
          </a:xfrm>
          <a:prstGeom prst="rect">
            <a:avLst/>
          </a:prstGeom>
          <a:noFill/>
        </p:spPr>
        <p:txBody>
          <a:bodyPr wrap="square">
            <a:spAutoFit/>
          </a:bodyPr>
          <a:lstStyle/>
          <a:p>
            <a:r>
              <a:rPr lang="de-DE" sz="1700" dirty="0">
                <a:solidFill>
                  <a:srgbClr val="000000"/>
                </a:solidFill>
                <a:effectLst/>
                <a:ea typeface="Calibri" panose="020F0502020204030204" pitchFamily="34" charset="0"/>
              </a:rPr>
              <a:t>8. Junges - Ein Baby-Eichhörnchen.</a:t>
            </a:r>
            <a:br>
              <a:rPr lang="de-DE" sz="1700" dirty="0">
                <a:solidFill>
                  <a:srgbClr val="000000"/>
                </a:solidFill>
                <a:effectLst/>
                <a:ea typeface="Calibri" panose="020F0502020204030204" pitchFamily="34" charset="0"/>
              </a:rPr>
            </a:br>
            <a:r>
              <a:rPr lang="de-DE" sz="1700" dirty="0">
                <a:solidFill>
                  <a:srgbClr val="000000"/>
                </a:solidFill>
                <a:effectLst/>
                <a:ea typeface="Calibri" panose="020F0502020204030204" pitchFamily="34" charset="0"/>
              </a:rPr>
              <a:t>9. Fell - Das weiche Haar, das den Körper des Eichhörnchens bedeckt. Es kann braun, grau oder rot sein.</a:t>
            </a:r>
            <a:br>
              <a:rPr lang="de-DE" sz="1700" dirty="0">
                <a:solidFill>
                  <a:srgbClr val="000000"/>
                </a:solidFill>
                <a:effectLst/>
                <a:ea typeface="Calibri" panose="020F0502020204030204" pitchFamily="34" charset="0"/>
              </a:rPr>
            </a:br>
            <a:r>
              <a:rPr lang="de-DE" sz="1700" dirty="0">
                <a:solidFill>
                  <a:srgbClr val="000000"/>
                </a:solidFill>
                <a:effectLst/>
                <a:ea typeface="Calibri" panose="020F0502020204030204" pitchFamily="34" charset="0"/>
              </a:rPr>
              <a:t>10. Wald - Ein großer Bereich mit vielen Bäumen, wo Eichhörnchen leben.</a:t>
            </a:r>
            <a:br>
              <a:rPr lang="de-DE" sz="1700" dirty="0">
                <a:solidFill>
                  <a:srgbClr val="000000"/>
                </a:solidFill>
                <a:effectLst/>
                <a:ea typeface="Calibri" panose="020F0502020204030204" pitchFamily="34" charset="0"/>
              </a:rPr>
            </a:br>
            <a:r>
              <a:rPr lang="de-DE" sz="1700" dirty="0">
                <a:solidFill>
                  <a:srgbClr val="000000"/>
                </a:solidFill>
                <a:effectLst/>
                <a:ea typeface="Calibri" panose="020F0502020204030204" pitchFamily="34" charset="0"/>
              </a:rPr>
              <a:t>11. Fressen - Essen oder Nahrung zu sich nehmen.</a:t>
            </a:r>
            <a:br>
              <a:rPr lang="de-DE" sz="1700" dirty="0">
                <a:solidFill>
                  <a:srgbClr val="000000"/>
                </a:solidFill>
                <a:effectLst/>
                <a:ea typeface="Calibri" panose="020F0502020204030204" pitchFamily="34" charset="0"/>
              </a:rPr>
            </a:br>
            <a:r>
              <a:rPr lang="de-DE" sz="1700" dirty="0">
                <a:solidFill>
                  <a:srgbClr val="000000"/>
                </a:solidFill>
                <a:effectLst/>
                <a:ea typeface="Calibri" panose="020F0502020204030204" pitchFamily="34" charset="0"/>
              </a:rPr>
              <a:t>12. Klettern - Die Fähigkeit, auf Bäume oder andere hohe Dinge zu steigen.</a:t>
            </a:r>
            <a:br>
              <a:rPr lang="de-DE" sz="1700" dirty="0">
                <a:solidFill>
                  <a:srgbClr val="000000"/>
                </a:solidFill>
                <a:effectLst/>
                <a:ea typeface="Calibri" panose="020F0502020204030204" pitchFamily="34" charset="0"/>
              </a:rPr>
            </a:br>
            <a:r>
              <a:rPr lang="de-DE" sz="1700" dirty="0">
                <a:solidFill>
                  <a:srgbClr val="000000"/>
                </a:solidFill>
                <a:effectLst/>
                <a:ea typeface="Calibri" panose="020F0502020204030204" pitchFamily="34" charset="0"/>
              </a:rPr>
              <a:t>13. Schnell - Eichhörnchen bewegen sich sehr schnell, besonders wenn sie von einem Baum zum anderen springen.</a:t>
            </a:r>
            <a:br>
              <a:rPr lang="de-DE" sz="1700" dirty="0">
                <a:solidFill>
                  <a:srgbClr val="000000"/>
                </a:solidFill>
                <a:effectLst/>
                <a:ea typeface="Calibri" panose="020F0502020204030204" pitchFamily="34" charset="0"/>
              </a:rPr>
            </a:br>
            <a:r>
              <a:rPr lang="de-DE" sz="1700" dirty="0">
                <a:solidFill>
                  <a:srgbClr val="000000"/>
                </a:solidFill>
                <a:effectLst/>
                <a:ea typeface="Calibri" panose="020F0502020204030204" pitchFamily="34" charset="0"/>
              </a:rPr>
              <a:t>14. Füße - Eichhörnchen haben vier Füße, die ihnen helfen, zu klettern und zu springen.</a:t>
            </a:r>
            <a:br>
              <a:rPr lang="de-DE" sz="1700" dirty="0">
                <a:solidFill>
                  <a:srgbClr val="000000"/>
                </a:solidFill>
                <a:effectLst/>
                <a:ea typeface="Calibri" panose="020F0502020204030204" pitchFamily="34" charset="0"/>
              </a:rPr>
            </a:br>
            <a:r>
              <a:rPr lang="de-DE" sz="1700" dirty="0">
                <a:solidFill>
                  <a:srgbClr val="000000"/>
                </a:solidFill>
                <a:effectLst/>
                <a:ea typeface="Calibri" panose="020F0502020204030204" pitchFamily="34" charset="0"/>
              </a:rPr>
              <a:t>15. Herbst - Die Jahreszeit, in der Eichhörnchen viele Nüsse sammeln, um sich auf den Winter vorzubereiten.</a:t>
            </a:r>
            <a:br>
              <a:rPr lang="de-DE" sz="1700" dirty="0">
                <a:solidFill>
                  <a:srgbClr val="000000"/>
                </a:solidFill>
                <a:effectLst/>
                <a:ea typeface="Calibri" panose="020F0502020204030204" pitchFamily="34" charset="0"/>
              </a:rPr>
            </a:br>
            <a:endParaRPr lang="de-DE" sz="1700" dirty="0"/>
          </a:p>
        </p:txBody>
      </p:sp>
      <p:sp>
        <p:nvSpPr>
          <p:cNvPr id="7" name="Textfeld 6">
            <a:extLst>
              <a:ext uri="{FF2B5EF4-FFF2-40B4-BE49-F238E27FC236}">
                <a16:creationId xmlns:a16="http://schemas.microsoft.com/office/drawing/2014/main" id="{970320C9-378B-0E25-FE4F-C88CEFD4EF4F}"/>
              </a:ext>
            </a:extLst>
          </p:cNvPr>
          <p:cNvSpPr txBox="1"/>
          <p:nvPr/>
        </p:nvSpPr>
        <p:spPr>
          <a:xfrm>
            <a:off x="5605210" y="5251166"/>
            <a:ext cx="6096000" cy="1400383"/>
          </a:xfrm>
          <a:prstGeom prst="rect">
            <a:avLst/>
          </a:prstGeom>
          <a:noFill/>
        </p:spPr>
        <p:txBody>
          <a:bodyPr wrap="square">
            <a:spAutoFit/>
          </a:bodyPr>
          <a:lstStyle/>
          <a:p>
            <a:r>
              <a:rPr lang="de-DE" sz="1700" dirty="0">
                <a:solidFill>
                  <a:srgbClr val="000000"/>
                </a:solidFill>
                <a:effectLst/>
                <a:ea typeface="Calibri" panose="020F0502020204030204" pitchFamily="34" charset="0"/>
              </a:rPr>
              <a:t>Nützliche Sätze:</a:t>
            </a:r>
            <a:br>
              <a:rPr lang="de-DE" sz="1700" dirty="0">
                <a:solidFill>
                  <a:srgbClr val="000000"/>
                </a:solidFill>
                <a:effectLst/>
                <a:ea typeface="Calibri" panose="020F0502020204030204" pitchFamily="34" charset="0"/>
              </a:rPr>
            </a:br>
            <a:r>
              <a:rPr lang="de-DE" sz="1700" dirty="0">
                <a:solidFill>
                  <a:srgbClr val="000000"/>
                </a:solidFill>
                <a:effectLst/>
                <a:ea typeface="Calibri" panose="020F0502020204030204" pitchFamily="34" charset="0"/>
              </a:rPr>
              <a:t>- „Das Eichhörnchen springt von Baum zu Baum.“</a:t>
            </a:r>
            <a:br>
              <a:rPr lang="de-DE" sz="1700" dirty="0">
                <a:solidFill>
                  <a:srgbClr val="000000"/>
                </a:solidFill>
                <a:effectLst/>
                <a:ea typeface="Calibri" panose="020F0502020204030204" pitchFamily="34" charset="0"/>
              </a:rPr>
            </a:br>
            <a:r>
              <a:rPr lang="de-DE" sz="1700" dirty="0">
                <a:solidFill>
                  <a:srgbClr val="000000"/>
                </a:solidFill>
                <a:effectLst/>
                <a:ea typeface="Calibri" panose="020F0502020204030204" pitchFamily="34" charset="0"/>
              </a:rPr>
              <a:t>- „Eichhörnchen sammeln Nüsse für den Winter.“</a:t>
            </a:r>
            <a:br>
              <a:rPr lang="de-DE" sz="1700" dirty="0">
                <a:solidFill>
                  <a:srgbClr val="000000"/>
                </a:solidFill>
                <a:effectLst/>
                <a:ea typeface="Calibri" panose="020F0502020204030204" pitchFamily="34" charset="0"/>
              </a:rPr>
            </a:br>
            <a:r>
              <a:rPr lang="de-DE" sz="1700" dirty="0">
                <a:solidFill>
                  <a:srgbClr val="000000"/>
                </a:solidFill>
                <a:effectLst/>
                <a:ea typeface="Calibri" panose="020F0502020204030204" pitchFamily="34" charset="0"/>
              </a:rPr>
              <a:t>- „Ich habe ein Eichhörnchen im Garten gesehen!“</a:t>
            </a:r>
            <a:br>
              <a:rPr lang="de-DE" sz="1700" dirty="0">
                <a:solidFill>
                  <a:srgbClr val="000000"/>
                </a:solidFill>
                <a:effectLst/>
                <a:ea typeface="Calibri" panose="020F0502020204030204" pitchFamily="34" charset="0"/>
              </a:rPr>
            </a:br>
            <a:endParaRPr lang="de-DE" sz="1700" dirty="0"/>
          </a:p>
        </p:txBody>
      </p:sp>
      <p:sp>
        <p:nvSpPr>
          <p:cNvPr id="9" name="Textfeld 8">
            <a:extLst>
              <a:ext uri="{FF2B5EF4-FFF2-40B4-BE49-F238E27FC236}">
                <a16:creationId xmlns:a16="http://schemas.microsoft.com/office/drawing/2014/main" id="{448F090E-7143-430D-8374-11B2E91897EF}"/>
              </a:ext>
            </a:extLst>
          </p:cNvPr>
          <p:cNvSpPr txBox="1"/>
          <p:nvPr/>
        </p:nvSpPr>
        <p:spPr>
          <a:xfrm>
            <a:off x="1041752" y="601495"/>
            <a:ext cx="6094140" cy="584775"/>
          </a:xfrm>
          <a:prstGeom prst="rect">
            <a:avLst/>
          </a:prstGeom>
          <a:noFill/>
        </p:spPr>
        <p:txBody>
          <a:bodyPr wrap="square">
            <a:spAutoFit/>
          </a:bodyPr>
          <a:lstStyle/>
          <a:p>
            <a:r>
              <a:rPr lang="de-DE" sz="3200" dirty="0"/>
              <a:t>Chat GPT </a:t>
            </a:r>
          </a:p>
        </p:txBody>
      </p:sp>
    </p:spTree>
    <p:extLst>
      <p:ext uri="{BB962C8B-B14F-4D97-AF65-F5344CB8AC3E}">
        <p14:creationId xmlns:p14="http://schemas.microsoft.com/office/powerpoint/2010/main" val="546480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1889A4-D542-7973-8E11-ED26BF7B5009}"/>
              </a:ext>
            </a:extLst>
          </p:cNvPr>
          <p:cNvSpPr>
            <a:spLocks noGrp="1"/>
          </p:cNvSpPr>
          <p:nvPr>
            <p:ph type="title" idx="4294967295"/>
          </p:nvPr>
        </p:nvSpPr>
        <p:spPr>
          <a:xfrm>
            <a:off x="1238864" y="813075"/>
            <a:ext cx="9066213" cy="1474787"/>
          </a:xfrm>
        </p:spPr>
        <p:txBody>
          <a:bodyPr>
            <a:normAutofit fontScale="90000"/>
          </a:bodyPr>
          <a:lstStyle/>
          <a:p>
            <a:pPr algn="l"/>
            <a:r>
              <a:rPr lang="de-DE" sz="2700" b="1" dirty="0">
                <a:solidFill>
                  <a:srgbClr val="000000"/>
                </a:solidFill>
                <a:latin typeface="-apple-system"/>
              </a:rPr>
              <a:t>Prompt 3:</a:t>
            </a:r>
            <a:r>
              <a:rPr lang="de-DE" sz="2700" dirty="0">
                <a:solidFill>
                  <a:srgbClr val="000000"/>
                </a:solidFill>
                <a:latin typeface="-apple-system"/>
              </a:rPr>
              <a:t/>
            </a:r>
            <a:br>
              <a:rPr lang="de-DE" sz="2700" dirty="0">
                <a:solidFill>
                  <a:srgbClr val="000000"/>
                </a:solidFill>
                <a:latin typeface="-apple-system"/>
              </a:rPr>
            </a:br>
            <a:r>
              <a:rPr lang="de-DE" sz="2700" dirty="0">
                <a:solidFill>
                  <a:srgbClr val="000000"/>
                </a:solidFill>
                <a:latin typeface="-apple-system"/>
              </a:rPr>
              <a:t>„Schreibe mir einen Text, in dem interessante Informationen über die Lebensweise des Eichhörnchens stehen. Der Text soll für die Klassenstufe 3 geeignet sein.“</a:t>
            </a:r>
            <a:r>
              <a:rPr lang="de-DE" sz="2700" dirty="0"/>
              <a:t/>
            </a:r>
            <a:br>
              <a:rPr lang="de-DE" sz="2700" dirty="0"/>
            </a:br>
            <a:endParaRPr lang="de-DE" dirty="0"/>
          </a:p>
        </p:txBody>
      </p:sp>
      <p:sp>
        <p:nvSpPr>
          <p:cNvPr id="8" name="Textfeld 7">
            <a:extLst>
              <a:ext uri="{FF2B5EF4-FFF2-40B4-BE49-F238E27FC236}">
                <a16:creationId xmlns:a16="http://schemas.microsoft.com/office/drawing/2014/main" id="{A57DCBC2-DC22-F8B5-98F4-A94A7054836B}"/>
              </a:ext>
            </a:extLst>
          </p:cNvPr>
          <p:cNvSpPr txBox="1"/>
          <p:nvPr/>
        </p:nvSpPr>
        <p:spPr>
          <a:xfrm>
            <a:off x="914836" y="2435346"/>
            <a:ext cx="9714270" cy="3970318"/>
          </a:xfrm>
          <a:prstGeom prst="rect">
            <a:avLst/>
          </a:prstGeom>
          <a:noFill/>
        </p:spPr>
        <p:txBody>
          <a:bodyPr wrap="square">
            <a:spAutoFit/>
          </a:bodyPr>
          <a:lstStyle/>
          <a:p>
            <a:r>
              <a:rPr lang="de-DE" sz="1400" b="0" i="0" dirty="0">
                <a:solidFill>
                  <a:srgbClr val="000000"/>
                </a:solidFill>
                <a:effectLst/>
                <a:latin typeface="-apple-system"/>
              </a:rPr>
              <a:t>Eichhörnchen sind kleine, flinke Tiere, die in Wäldern, Parks und Gärten leben. Sie gehören zur Familie der Nagetiere und sind bekannt für ihre langen, buschigen Schwänze und großen, runden Augen. Hier sind einige interessante Informationen über die                  Lebensweise der Eichhörnchen:</a:t>
            </a:r>
            <a:r>
              <a:rPr lang="de-DE" sz="1400" dirty="0"/>
              <a:t/>
            </a:r>
            <a:br>
              <a:rPr lang="de-DE" sz="1400" dirty="0"/>
            </a:br>
            <a:r>
              <a:rPr lang="de-DE" sz="1400" b="0" i="0" dirty="0">
                <a:solidFill>
                  <a:srgbClr val="000000"/>
                </a:solidFill>
                <a:effectLst/>
                <a:latin typeface="-apple-system"/>
              </a:rPr>
              <a:t>1. Lebensraum: Eichhörnchen leben meistens in Bäumen. Sie bauen ihre Nester, die man auch Kobel nennt, aus Blättern, Zweigen   und Moos. Diese Nester sind oft in den Ästen von Bäumen versteckt, damit sie sicher sind.</a:t>
            </a:r>
            <a:r>
              <a:rPr lang="de-DE" sz="1400" dirty="0"/>
              <a:t/>
            </a:r>
            <a:br>
              <a:rPr lang="de-DE" sz="1400" dirty="0"/>
            </a:br>
            <a:r>
              <a:rPr lang="de-DE" sz="1400" b="0" i="0" dirty="0">
                <a:solidFill>
                  <a:srgbClr val="000000"/>
                </a:solidFill>
                <a:effectLst/>
                <a:latin typeface="-apple-system"/>
              </a:rPr>
              <a:t>2. Ernährung: Eichhörnchen sind Pflanzenfresser. Sie lieben Nüsse, Samen, Früchte und manchmal auch Pilze. Besonders im Herbst  sammeln sie viele Nüsse und verstecken sie in der Erde oder in Baumrinden, um sie später im Winter zu essen. Das nennt man         Vorratshaltung!</a:t>
            </a:r>
            <a:r>
              <a:rPr lang="de-DE" sz="1400" dirty="0"/>
              <a:t/>
            </a:r>
            <a:br>
              <a:rPr lang="de-DE" sz="1400" dirty="0"/>
            </a:br>
            <a:r>
              <a:rPr lang="de-DE" sz="1400" b="0" i="0" dirty="0">
                <a:solidFill>
                  <a:srgbClr val="000000"/>
                </a:solidFill>
                <a:effectLst/>
                <a:latin typeface="-apple-system"/>
              </a:rPr>
              <a:t>3. Aktivitätszeiten: Eichhörnchen sind tagsüber aktiv. Sie klettern geschickt von Ast zu Ast und springen oft von einem Baum zum     anderen. Dabei nutzen sie ihren langen Schwanz, um das Gleichgewicht zu halten.</a:t>
            </a:r>
            <a:r>
              <a:rPr lang="de-DE" sz="1400" dirty="0"/>
              <a:t/>
            </a:r>
            <a:br>
              <a:rPr lang="de-DE" sz="1400" dirty="0"/>
            </a:br>
            <a:r>
              <a:rPr lang="de-DE" sz="1400" b="0" i="0" dirty="0">
                <a:solidFill>
                  <a:srgbClr val="000000"/>
                </a:solidFill>
                <a:effectLst/>
                <a:latin typeface="-apple-system"/>
              </a:rPr>
              <a:t>4. Fortpflanzung: Im Frühling bringen Eichhörnchen ihre Jungen zur Welt. Ein Weibchen kann bis zu fünf kleine Eichhörnchen auf     einmal bekommen. Die kleinen Eichhörnchen sind anfangs blind und hilflos, aber sie wachsen schnell und lernen bald, selbstständig zu sein.</a:t>
            </a:r>
            <a:r>
              <a:rPr lang="de-DE" sz="1400" dirty="0"/>
              <a:t/>
            </a:r>
            <a:br>
              <a:rPr lang="de-DE" sz="1400" dirty="0"/>
            </a:br>
            <a:r>
              <a:rPr lang="de-DE" sz="1400" b="0" i="0" dirty="0">
                <a:solidFill>
                  <a:srgbClr val="000000"/>
                </a:solidFill>
                <a:effectLst/>
                <a:latin typeface="-apple-system"/>
              </a:rPr>
              <a:t>5. Kommunikation: Eichhörnchen kommunizieren miteinander durch verschiedene Geräusche. Sie können quieken, schnattern oder sogar mit ihren Schwänzen wedeln, um anderen Eichhörnchen zu zeigen, dass sie in der Nähe sind.</a:t>
            </a:r>
            <a:r>
              <a:rPr lang="de-DE" sz="1400" dirty="0"/>
              <a:t/>
            </a:r>
            <a:br>
              <a:rPr lang="de-DE" sz="1400" dirty="0"/>
            </a:br>
            <a:r>
              <a:rPr lang="de-DE" sz="1400" b="0" i="0" dirty="0">
                <a:solidFill>
                  <a:srgbClr val="000000"/>
                </a:solidFill>
                <a:effectLst/>
                <a:latin typeface="-apple-system"/>
              </a:rPr>
              <a:t>Eichhörnchen sind also sehr interessante Tiere, die viel über das Leben in der Natur erzählen können! Wenn du das nächste Mal ein Eichhörnchen siehst, achte darauf, wie es sich bewegt und was es frisst. Vielleicht kannst du sogar beobachten, wie es seine Nüsse  versteckt!</a:t>
            </a:r>
            <a:endParaRPr lang="de-DE" sz="1400" dirty="0"/>
          </a:p>
        </p:txBody>
      </p:sp>
    </p:spTree>
    <p:extLst>
      <p:ext uri="{BB962C8B-B14F-4D97-AF65-F5344CB8AC3E}">
        <p14:creationId xmlns:p14="http://schemas.microsoft.com/office/powerpoint/2010/main" val="3116797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33CD9-2B64-B1A5-68F6-CDF025C61D41}"/>
              </a:ext>
            </a:extLst>
          </p:cNvPr>
          <p:cNvSpPr>
            <a:spLocks noGrp="1"/>
          </p:cNvSpPr>
          <p:nvPr>
            <p:ph type="title"/>
          </p:nvPr>
        </p:nvSpPr>
        <p:spPr>
          <a:xfrm>
            <a:off x="1557865" y="1511686"/>
            <a:ext cx="9064979" cy="1303867"/>
          </a:xfrm>
        </p:spPr>
        <p:txBody>
          <a:bodyPr>
            <a:normAutofit/>
          </a:bodyPr>
          <a:lstStyle/>
          <a:p>
            <a:r>
              <a:rPr lang="de-DE" sz="3200" dirty="0"/>
              <a:t>Vier Texte zur Auswahl…</a:t>
            </a:r>
          </a:p>
        </p:txBody>
      </p:sp>
      <p:sp>
        <p:nvSpPr>
          <p:cNvPr id="4" name="Textplatzhalter 3">
            <a:extLst>
              <a:ext uri="{FF2B5EF4-FFF2-40B4-BE49-F238E27FC236}">
                <a16:creationId xmlns:a16="http://schemas.microsoft.com/office/drawing/2014/main" id="{8C96D6DE-2EE1-F172-3E8D-D3CE6A7835F2}"/>
              </a:ext>
            </a:extLst>
          </p:cNvPr>
          <p:cNvSpPr>
            <a:spLocks noGrp="1"/>
          </p:cNvSpPr>
          <p:nvPr>
            <p:ph type="body" idx="1"/>
          </p:nvPr>
        </p:nvSpPr>
        <p:spPr/>
        <p:txBody>
          <a:bodyPr/>
          <a:lstStyle/>
          <a:p>
            <a:pPr marL="0" indent="0">
              <a:buNone/>
            </a:pPr>
            <a:endParaRPr lang="de-DE" dirty="0"/>
          </a:p>
          <a:p>
            <a:pPr marL="0" indent="0">
              <a:buNone/>
            </a:pPr>
            <a:endParaRPr lang="de-DE" dirty="0"/>
          </a:p>
          <a:p>
            <a:pPr marL="0" indent="0">
              <a:buNone/>
            </a:pPr>
            <a:r>
              <a:rPr lang="de-DE" dirty="0"/>
              <a:t>Welchen Text/Welche Texte würden Sie für die Klassenstufe 3 auswählen?</a:t>
            </a:r>
          </a:p>
          <a:p>
            <a:pPr marL="0" indent="0">
              <a:buNone/>
            </a:pPr>
            <a:r>
              <a:rPr lang="de-DE" dirty="0"/>
              <a:t>Begründen Sie.</a:t>
            </a:r>
          </a:p>
        </p:txBody>
      </p:sp>
      <p:sp>
        <p:nvSpPr>
          <p:cNvPr id="3" name="Abgerundetes Rechteck 4">
            <a:extLst>
              <a:ext uri="{FF2B5EF4-FFF2-40B4-BE49-F238E27FC236}">
                <a16:creationId xmlns:a16="http://schemas.microsoft.com/office/drawing/2014/main" id="{E0FED563-0608-AC80-80E2-04B249A73E26}"/>
              </a:ext>
            </a:extLst>
          </p:cNvPr>
          <p:cNvSpPr/>
          <p:nvPr/>
        </p:nvSpPr>
        <p:spPr bwMode="auto">
          <a:xfrm>
            <a:off x="934277" y="855082"/>
            <a:ext cx="10484571" cy="763886"/>
          </a:xfrm>
          <a:prstGeom prst="flowChartAlternateProcess">
            <a:avLst/>
          </a:prstGeom>
          <a:solidFill>
            <a:schemeClr val="tx2">
              <a:lumMod val="50000"/>
              <a:lumOff val="50000"/>
            </a:schemeClr>
          </a:solidFill>
        </p:spPr>
        <p:style>
          <a:lnRef idx="3">
            <a:schemeClr val="lt1"/>
          </a:lnRef>
          <a:fillRef idx="1">
            <a:schemeClr val="accent3"/>
          </a:fillRef>
          <a:effectRef idx="1">
            <a:schemeClr val="accent3"/>
          </a:effectRef>
          <a:fontRef idx="minor">
            <a:schemeClr val="lt1"/>
          </a:fontRef>
        </p:style>
        <p:txBody>
          <a:bodyPr lIns="60960" tIns="60960" rIns="60960" bIns="60960" spcCol="1270" anchor="ctr"/>
          <a:lstStyle/>
          <a:p>
            <a:pPr algn="ctr" defTabSz="2889250">
              <a:lnSpc>
                <a:spcPct val="90000"/>
              </a:lnSpc>
              <a:spcAft>
                <a:spcPct val="35000"/>
              </a:spcAft>
              <a:defRPr/>
            </a:pPr>
            <a:endParaRPr lang="de-DE" b="1" dirty="0">
              <a:solidFill>
                <a:schemeClr val="bg1"/>
              </a:solidFill>
              <a:latin typeface="Arial" panose="020B0604020202020204" pitchFamily="34" charset="0"/>
              <a:cs typeface="Arial" panose="020B0604020202020204" pitchFamily="34" charset="0"/>
            </a:endParaRPr>
          </a:p>
          <a:p>
            <a:pPr algn="ctr" defTabSz="2889250">
              <a:lnSpc>
                <a:spcPct val="90000"/>
              </a:lnSpc>
              <a:spcAft>
                <a:spcPct val="35000"/>
              </a:spcAft>
              <a:defRPr/>
            </a:pPr>
            <a:r>
              <a:rPr lang="de-DE" b="1" dirty="0">
                <a:solidFill>
                  <a:schemeClr val="bg1"/>
                </a:solidFill>
                <a:latin typeface="Arial" panose="020B0604020202020204" pitchFamily="34" charset="0"/>
                <a:cs typeface="Arial" panose="020B0604020202020204" pitchFamily="34" charset="0"/>
              </a:rPr>
              <a:t>3. Entscheidung für einen Text: Textvorentlastung auf der graphischen und inhaltlichen Ebene</a:t>
            </a:r>
          </a:p>
          <a:p>
            <a:pPr algn="ctr" defTabSz="2889250" fontAlgn="auto">
              <a:lnSpc>
                <a:spcPct val="90000"/>
              </a:lnSpc>
              <a:spcAft>
                <a:spcPct val="35000"/>
              </a:spcAft>
              <a:defRPr/>
            </a:pPr>
            <a:endParaRPr lang="de-DE"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33048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10CD9A-F672-4913-22ED-B2533733BBB8}"/>
              </a:ext>
            </a:extLst>
          </p:cNvPr>
          <p:cNvSpPr>
            <a:spLocks noGrp="1"/>
          </p:cNvSpPr>
          <p:nvPr>
            <p:ph type="title"/>
          </p:nvPr>
        </p:nvSpPr>
        <p:spPr/>
        <p:txBody>
          <a:bodyPr>
            <a:normAutofit/>
          </a:bodyPr>
          <a:lstStyle/>
          <a:p>
            <a:r>
              <a:rPr lang="de-DE" sz="3200" dirty="0"/>
              <a:t>Den Text vorentlasten</a:t>
            </a:r>
          </a:p>
        </p:txBody>
      </p:sp>
      <p:sp>
        <p:nvSpPr>
          <p:cNvPr id="4" name="Textplatzhalter 3">
            <a:extLst>
              <a:ext uri="{FF2B5EF4-FFF2-40B4-BE49-F238E27FC236}">
                <a16:creationId xmlns:a16="http://schemas.microsoft.com/office/drawing/2014/main" id="{12F0F04E-E6FA-169E-A78F-3B15CE215D7C}"/>
              </a:ext>
            </a:extLst>
          </p:cNvPr>
          <p:cNvSpPr>
            <a:spLocks noGrp="1"/>
          </p:cNvSpPr>
          <p:nvPr>
            <p:ph type="body" idx="1"/>
          </p:nvPr>
        </p:nvSpPr>
        <p:spPr>
          <a:xfrm>
            <a:off x="1569155" y="2219205"/>
            <a:ext cx="9064981" cy="3444997"/>
          </a:xfrm>
        </p:spPr>
        <p:txBody>
          <a:bodyPr>
            <a:normAutofit fontScale="92500" lnSpcReduction="20000"/>
          </a:bodyPr>
          <a:lstStyle/>
          <a:p>
            <a:pPr marL="0" indent="0">
              <a:buNone/>
            </a:pPr>
            <a:r>
              <a:rPr lang="de-DE" dirty="0">
                <a:solidFill>
                  <a:schemeClr val="tx1"/>
                </a:solidFill>
              </a:rPr>
              <a:t>Wie können Sie die Darstellung des Textes/der Texte auf der graphischen Ebene/durch das Layout/inhaltlich unterstützen? </a:t>
            </a:r>
          </a:p>
          <a:p>
            <a:pPr>
              <a:buFont typeface="Wingdings" panose="05000000000000000000" pitchFamily="2" charset="2"/>
              <a:buChar char="Ø"/>
            </a:pPr>
            <a:r>
              <a:rPr lang="de-DE" dirty="0">
                <a:solidFill>
                  <a:schemeClr val="tx1"/>
                </a:solidFill>
              </a:rPr>
              <a:t>Beziehen Sie Ihre Beispiele konkret auf den ausgewählten Text. Suchen Sie nach passenden Abbildungen.</a:t>
            </a:r>
          </a:p>
          <a:p>
            <a:pPr marL="0" indent="0">
              <a:buNone/>
            </a:pPr>
            <a:endParaRPr lang="de-DE" dirty="0">
              <a:solidFill>
                <a:schemeClr val="tx1"/>
              </a:solidFill>
            </a:endParaRPr>
          </a:p>
          <a:p>
            <a:pPr marL="0" indent="0">
              <a:buNone/>
            </a:pPr>
            <a:r>
              <a:rPr lang="de-DE" dirty="0">
                <a:solidFill>
                  <a:schemeClr val="tx1"/>
                </a:solidFill>
              </a:rPr>
              <a:t>Notieren Sie: Wie könnte ein Wortspeicher/ein Glossar aussehen, das für die Lernenden hilfreich ist? (Nutzen Sie die angebotenen Beispiele der KI und passen Sie diese sinnvoll an.)</a:t>
            </a:r>
          </a:p>
          <a:p>
            <a:pPr>
              <a:buFont typeface="Wingdings" panose="05000000000000000000" pitchFamily="2" charset="2"/>
              <a:buChar char="Ø"/>
            </a:pPr>
            <a:r>
              <a:rPr lang="de-DE" dirty="0">
                <a:solidFill>
                  <a:schemeClr val="tx1"/>
                </a:solidFill>
              </a:rPr>
              <a:t>Beziehen Sie den Wortspeicher auf den von Ihnen gewählten Text.</a:t>
            </a:r>
          </a:p>
          <a:p>
            <a:endParaRPr lang="de-DE" dirty="0">
              <a:solidFill>
                <a:schemeClr val="tx1"/>
              </a:solidFill>
            </a:endParaRPr>
          </a:p>
          <a:p>
            <a:pPr marL="0" indent="0">
              <a:buNone/>
            </a:pPr>
            <a:endParaRPr lang="de-DE" dirty="0"/>
          </a:p>
        </p:txBody>
      </p:sp>
    </p:spTree>
    <p:extLst>
      <p:ext uri="{BB962C8B-B14F-4D97-AF65-F5344CB8AC3E}">
        <p14:creationId xmlns:p14="http://schemas.microsoft.com/office/powerpoint/2010/main" val="412834261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Grafik 4">
            <a:extLst>
              <a:ext uri="{FF2B5EF4-FFF2-40B4-BE49-F238E27FC236}">
                <a16:creationId xmlns:a16="http://schemas.microsoft.com/office/drawing/2014/main" id="{6A7ABE67-C57F-C3AC-E623-0E9323C220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31977"/>
            <a:ext cx="10240963" cy="342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feld 5">
            <a:extLst>
              <a:ext uri="{FF2B5EF4-FFF2-40B4-BE49-F238E27FC236}">
                <a16:creationId xmlns:a16="http://schemas.microsoft.com/office/drawing/2014/main" id="{A101DF58-65E8-8F71-98A9-777775244FE6}"/>
              </a:ext>
            </a:extLst>
          </p:cNvPr>
          <p:cNvSpPr txBox="1">
            <a:spLocks noChangeArrowheads="1"/>
          </p:cNvSpPr>
          <p:nvPr/>
        </p:nvSpPr>
        <p:spPr bwMode="auto">
          <a:xfrm>
            <a:off x="1703388" y="5472114"/>
            <a:ext cx="66325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z="1050" dirty="0"/>
              <a:t>aus: Neugebauer/Nodari (2014): Förderung der Schulsprache in allen Fächern. 3. Auflage. Zürich, S. 43.</a:t>
            </a:r>
          </a:p>
        </p:txBody>
      </p:sp>
      <p:sp>
        <p:nvSpPr>
          <p:cNvPr id="57348" name="Textfeld 6">
            <a:extLst>
              <a:ext uri="{FF2B5EF4-FFF2-40B4-BE49-F238E27FC236}">
                <a16:creationId xmlns:a16="http://schemas.microsoft.com/office/drawing/2014/main" id="{AC5CAB1C-E636-952E-3D53-4B7D6A1C3BC8}"/>
              </a:ext>
            </a:extLst>
          </p:cNvPr>
          <p:cNvSpPr txBox="1">
            <a:spLocks noChangeArrowheads="1"/>
          </p:cNvSpPr>
          <p:nvPr/>
        </p:nvSpPr>
        <p:spPr bwMode="auto">
          <a:xfrm>
            <a:off x="2927351" y="690564"/>
            <a:ext cx="651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de-DE" altLang="de-DE" sz="2700" b="1"/>
              <a:t>Möglichkeiten der Textvorentlastung auf der graphischen Ebene</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7A7843EE-15C4-20E2-8800-7D845826F2E9}"/>
              </a:ext>
            </a:extLst>
          </p:cNvPr>
          <p:cNvSpPr>
            <a:spLocks noGrp="1"/>
          </p:cNvSpPr>
          <p:nvPr>
            <p:ph type="body" idx="1"/>
          </p:nvPr>
        </p:nvSpPr>
        <p:spPr>
          <a:xfrm>
            <a:off x="1479701" y="3106362"/>
            <a:ext cx="9064981" cy="3444997"/>
          </a:xfrm>
        </p:spPr>
        <p:txBody>
          <a:bodyPr/>
          <a:lstStyle/>
          <a:p>
            <a:r>
              <a:rPr lang="de-DE" dirty="0"/>
              <a:t>Vor dem Lesen</a:t>
            </a:r>
          </a:p>
          <a:p>
            <a:r>
              <a:rPr lang="de-DE" dirty="0"/>
              <a:t>Während des Lesens</a:t>
            </a:r>
          </a:p>
          <a:p>
            <a:r>
              <a:rPr lang="de-DE" dirty="0"/>
              <a:t>Nach dem Lesen</a:t>
            </a:r>
          </a:p>
        </p:txBody>
      </p:sp>
      <p:sp>
        <p:nvSpPr>
          <p:cNvPr id="3" name="Abgerundetes Rechteck 4">
            <a:extLst>
              <a:ext uri="{FF2B5EF4-FFF2-40B4-BE49-F238E27FC236}">
                <a16:creationId xmlns:a16="http://schemas.microsoft.com/office/drawing/2014/main" id="{6BBA35D1-5B65-0BFA-9635-733EB06D3E34}"/>
              </a:ext>
            </a:extLst>
          </p:cNvPr>
          <p:cNvSpPr/>
          <p:nvPr/>
        </p:nvSpPr>
        <p:spPr bwMode="auto">
          <a:xfrm>
            <a:off x="1429578" y="503411"/>
            <a:ext cx="9332843" cy="1390759"/>
          </a:xfrm>
          <a:prstGeom prst="flowChartAlternateProcess">
            <a:avLst/>
          </a:prstGeom>
          <a:solidFill>
            <a:schemeClr val="tx2">
              <a:lumMod val="50000"/>
              <a:lumOff val="50000"/>
            </a:schemeClr>
          </a:solidFill>
        </p:spPr>
        <p:style>
          <a:lnRef idx="3">
            <a:schemeClr val="lt1"/>
          </a:lnRef>
          <a:fillRef idx="1">
            <a:schemeClr val="accent3"/>
          </a:fillRef>
          <a:effectRef idx="1">
            <a:schemeClr val="accent3"/>
          </a:effectRef>
          <a:fontRef idx="minor">
            <a:schemeClr val="lt1"/>
          </a:fontRef>
        </p:style>
        <p:txBody>
          <a:bodyPr lIns="60960" tIns="60960" rIns="60960" bIns="60960" spcCol="1270" anchor="ctr"/>
          <a:lstStyle/>
          <a:p>
            <a:pPr algn="ctr" defTabSz="2889250" fontAlgn="auto">
              <a:lnSpc>
                <a:spcPct val="90000"/>
              </a:lnSpc>
              <a:spcAft>
                <a:spcPct val="35000"/>
              </a:spcAft>
              <a:defRPr/>
            </a:pPr>
            <a:r>
              <a:rPr lang="de-DE" b="1" dirty="0">
                <a:solidFill>
                  <a:schemeClr val="bg1"/>
                </a:solidFill>
                <a:latin typeface="Arial" panose="020B0604020202020204" pitchFamily="34" charset="0"/>
                <a:cs typeface="Arial" panose="020B0604020202020204" pitchFamily="34" charset="0"/>
              </a:rPr>
              <a:t>4. Erstellen von Lernaufgaben durch Impulse von ChatGPT – Überarbeitung/Bezug zu den Anforderungsbereichen und Kompetenzen</a:t>
            </a:r>
          </a:p>
        </p:txBody>
      </p:sp>
      <p:sp>
        <p:nvSpPr>
          <p:cNvPr id="7" name="Titel 1">
            <a:extLst>
              <a:ext uri="{FF2B5EF4-FFF2-40B4-BE49-F238E27FC236}">
                <a16:creationId xmlns:a16="http://schemas.microsoft.com/office/drawing/2014/main" id="{A226518E-5C64-CB78-2D63-A2ACDF239F5C}"/>
              </a:ext>
            </a:extLst>
          </p:cNvPr>
          <p:cNvSpPr txBox="1">
            <a:spLocks/>
          </p:cNvSpPr>
          <p:nvPr/>
        </p:nvSpPr>
        <p:spPr>
          <a:xfrm>
            <a:off x="286578" y="1732678"/>
            <a:ext cx="11618843"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t> </a:t>
            </a:r>
            <a:r>
              <a:rPr lang="de-DE" sz="2800" dirty="0"/>
              <a:t>Zum Text „Das Eichhörnchen“ (mittleres Niveau) Lernaufgaben entwickeln</a:t>
            </a:r>
          </a:p>
        </p:txBody>
      </p:sp>
    </p:spTree>
    <p:extLst>
      <p:ext uri="{BB962C8B-B14F-4D97-AF65-F5344CB8AC3E}">
        <p14:creationId xmlns:p14="http://schemas.microsoft.com/office/powerpoint/2010/main" val="77741583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637659-64E2-2B77-DFE2-96F09B463437}"/>
              </a:ext>
            </a:extLst>
          </p:cNvPr>
          <p:cNvSpPr>
            <a:spLocks noGrp="1"/>
          </p:cNvSpPr>
          <p:nvPr>
            <p:ph type="title"/>
          </p:nvPr>
        </p:nvSpPr>
        <p:spPr/>
        <p:txBody>
          <a:bodyPr>
            <a:normAutofit fontScale="90000"/>
          </a:bodyPr>
          <a:lstStyle/>
          <a:p>
            <a:pPr algn="l">
              <a:lnSpc>
                <a:spcPct val="115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de-DE" sz="1800" kern="100" dirty="0">
                <a:effectLst/>
                <a:latin typeface="Calibri" panose="020F0502020204030204" pitchFamily="34" charset="0"/>
                <a:ea typeface="Calibri" panose="020F0502020204030204" pitchFamily="34" charset="0"/>
                <a:cs typeface="Times New Roman" panose="02020603050405020304" pitchFamily="18" charset="0"/>
              </a:rPr>
            </a:br>
            <a:r>
              <a:rPr lang="de-DE" sz="2700" b="1" kern="100" dirty="0">
                <a:effectLst/>
                <a:latin typeface="+mn-lt"/>
                <a:ea typeface="Calibri" panose="020F0502020204030204" pitchFamily="34" charset="0"/>
                <a:cs typeface="Times New Roman" panose="02020603050405020304" pitchFamily="18" charset="0"/>
              </a:rPr>
              <a:t>Prompt 4: </a:t>
            </a:r>
            <a:r>
              <a:rPr lang="de-DE" sz="2700" kern="100" dirty="0">
                <a:effectLst/>
                <a:latin typeface="+mn-lt"/>
                <a:ea typeface="Calibri" panose="020F0502020204030204" pitchFamily="34" charset="0"/>
                <a:cs typeface="Times New Roman" panose="02020603050405020304" pitchFamily="18" charset="0"/>
              </a:rPr>
              <a:t/>
            </a:r>
            <a:br>
              <a:rPr lang="de-DE" sz="2700" kern="100" dirty="0">
                <a:effectLst/>
                <a:latin typeface="+mn-lt"/>
                <a:ea typeface="Calibri" panose="020F0502020204030204" pitchFamily="34" charset="0"/>
                <a:cs typeface="Times New Roman" panose="02020603050405020304" pitchFamily="18" charset="0"/>
              </a:rPr>
            </a:br>
            <a:r>
              <a:rPr lang="de-DE" sz="2700" kern="100" dirty="0">
                <a:effectLst/>
                <a:latin typeface="+mn-lt"/>
                <a:ea typeface="Calibri" panose="020F0502020204030204" pitchFamily="34" charset="0"/>
                <a:cs typeface="Times New Roman" panose="02020603050405020304" pitchFamily="18" charset="0"/>
              </a:rPr>
              <a:t>„</a:t>
            </a:r>
            <a:r>
              <a:rPr lang="de-DE" sz="2700" kern="100" dirty="0">
                <a:solidFill>
                  <a:srgbClr val="000000"/>
                </a:solidFill>
                <a:effectLst/>
                <a:latin typeface="+mn-lt"/>
                <a:ea typeface="Calibri" panose="020F0502020204030204" pitchFamily="34" charset="0"/>
                <a:cs typeface="Times New Roman" panose="02020603050405020304" pitchFamily="18" charset="0"/>
              </a:rPr>
              <a:t>Erstelle mir zu dem folgenden Text </a:t>
            </a:r>
            <a:r>
              <a:rPr lang="de-DE" sz="2700" b="1" kern="100" dirty="0">
                <a:solidFill>
                  <a:srgbClr val="000000"/>
                </a:solidFill>
                <a:effectLst/>
                <a:latin typeface="+mn-lt"/>
                <a:ea typeface="Calibri" panose="020F0502020204030204" pitchFamily="34" charset="0"/>
                <a:cs typeface="Times New Roman" panose="02020603050405020304" pitchFamily="18" charset="0"/>
              </a:rPr>
              <a:t>je drei Lernaufgaben </a:t>
            </a:r>
            <a:r>
              <a:rPr lang="de-DE" sz="2700" kern="100" dirty="0">
                <a:solidFill>
                  <a:srgbClr val="000000"/>
                </a:solidFill>
                <a:effectLst/>
                <a:latin typeface="+mn-lt"/>
                <a:ea typeface="Calibri" panose="020F0502020204030204" pitchFamily="34" charset="0"/>
                <a:cs typeface="Times New Roman" panose="02020603050405020304" pitchFamily="18" charset="0"/>
              </a:rPr>
              <a:t>für die Phasen vor dem Lesen, während des Lesens, nach dem Lesen.“ </a:t>
            </a:r>
            <a:r>
              <a:rPr lang="de-DE" sz="2000" kern="100" dirty="0">
                <a:solidFill>
                  <a:srgbClr val="000000"/>
                </a:solidFill>
                <a:effectLst/>
                <a:latin typeface="+mn-lt"/>
                <a:ea typeface="Calibri" panose="020F0502020204030204" pitchFamily="34" charset="0"/>
                <a:cs typeface="Times New Roman" panose="02020603050405020304" pitchFamily="18" charset="0"/>
              </a:rPr>
              <a:t>(Text Eichhörnchen, mittlere Version eingefügt)</a:t>
            </a:r>
            <a:r>
              <a:rPr lang="de-DE" sz="2700" kern="100" dirty="0">
                <a:effectLst/>
                <a:latin typeface="+mn-lt"/>
                <a:ea typeface="Calibri" panose="020F0502020204030204" pitchFamily="34" charset="0"/>
                <a:cs typeface="Times New Roman" panose="02020603050405020304" pitchFamily="18" charset="0"/>
              </a:rPr>
              <a:t/>
            </a:r>
            <a:br>
              <a:rPr lang="de-DE" sz="2700" kern="100" dirty="0">
                <a:effectLst/>
                <a:latin typeface="+mn-lt"/>
                <a:ea typeface="Calibri" panose="020F0502020204030204" pitchFamily="34" charset="0"/>
                <a:cs typeface="Times New Roman" panose="02020603050405020304" pitchFamily="18" charset="0"/>
              </a:rPr>
            </a:br>
            <a:endParaRPr lang="de-DE" dirty="0">
              <a:latin typeface="+mn-lt"/>
            </a:endParaRPr>
          </a:p>
        </p:txBody>
      </p:sp>
      <p:sp>
        <p:nvSpPr>
          <p:cNvPr id="4" name="Textplatzhalter 3">
            <a:extLst>
              <a:ext uri="{FF2B5EF4-FFF2-40B4-BE49-F238E27FC236}">
                <a16:creationId xmlns:a16="http://schemas.microsoft.com/office/drawing/2014/main" id="{C9A0206B-F132-E0BB-B6AF-9521220CC509}"/>
              </a:ext>
            </a:extLst>
          </p:cNvPr>
          <p:cNvSpPr>
            <a:spLocks noGrp="1"/>
          </p:cNvSpPr>
          <p:nvPr>
            <p:ph type="body" idx="1"/>
          </p:nvPr>
        </p:nvSpPr>
        <p:spPr/>
        <p:txBody>
          <a:bodyPr>
            <a:normAutofit fontScale="92500"/>
          </a:bodyPr>
          <a:lstStyle/>
          <a:p>
            <a:pPr marL="0" indent="0">
              <a:buNone/>
            </a:pPr>
            <a:r>
              <a:rPr lang="de-DE" sz="19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ChatGPT:</a:t>
            </a:r>
          </a:p>
          <a:p>
            <a:pPr marL="0" indent="0">
              <a:buNone/>
            </a:pPr>
            <a:r>
              <a:rPr lang="de-DE" sz="18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Vor dem Lesen</a:t>
            </a:r>
            <a:r>
              <a:rPr lang="de-DE" sz="1800" kern="100" dirty="0">
                <a:effectLst/>
                <a:latin typeface="Calibri" panose="020F0502020204030204" pitchFamily="34" charset="0"/>
                <a:ea typeface="Calibri" panose="020F0502020204030204" pitchFamily="34" charset="0"/>
                <a:cs typeface="Calibri" panose="020F0502020204030204" pitchFamily="34" charset="0"/>
              </a:rPr>
              <a:t/>
            </a:r>
            <a:br>
              <a:rPr lang="de-DE" sz="1800" kern="100" dirty="0">
                <a:effectLst/>
                <a:latin typeface="Calibri" panose="020F0502020204030204" pitchFamily="34" charset="0"/>
                <a:ea typeface="Calibri" panose="020F0502020204030204" pitchFamily="34" charset="0"/>
                <a:cs typeface="Calibri" panose="020F0502020204030204" pitchFamily="34" charset="0"/>
              </a:rPr>
            </a:br>
            <a:r>
              <a:rPr lang="de-DE" sz="1800" kern="100" dirty="0">
                <a:effectLst/>
                <a:latin typeface="Calibri" panose="020F0502020204030204" pitchFamily="34" charset="0"/>
                <a:ea typeface="Calibri" panose="020F0502020204030204" pitchFamily="34" charset="0"/>
                <a:cs typeface="Calibri" panose="020F0502020204030204" pitchFamily="34" charset="0"/>
              </a:rPr>
              <a:t/>
            </a:r>
            <a:br>
              <a:rPr lang="de-DE" sz="1800" kern="100" dirty="0">
                <a:effectLst/>
                <a:latin typeface="Calibri" panose="020F0502020204030204" pitchFamily="34" charset="0"/>
                <a:ea typeface="Calibri" panose="020F0502020204030204" pitchFamily="34" charset="0"/>
                <a:cs typeface="Calibri" panose="020F0502020204030204" pitchFamily="34" charset="0"/>
              </a:rPr>
            </a:br>
            <a:r>
              <a:rPr lang="de-DE" sz="1800" kern="100" dirty="0">
                <a:effectLst/>
                <a:latin typeface="Calibri" panose="020F0502020204030204" pitchFamily="34" charset="0"/>
                <a:ea typeface="Calibri" panose="020F0502020204030204" pitchFamily="34" charset="0"/>
                <a:cs typeface="Calibri" panose="020F0502020204030204" pitchFamily="34" charset="0"/>
              </a:rPr>
              <a:t>Wortschatz aktivieren: Schreibe die Wörter „Eichhörnchen“, „Baum“, „Nüsse“ und „Wald“ an die Tafel. Bitte die Schüler, zu jedem Wort ein Bild zu zeichnen oder eine kurze Erklärung zu geben,   was sie damit verbinden.</a:t>
            </a:r>
            <a:br>
              <a:rPr lang="de-DE" sz="1800" kern="100" dirty="0">
                <a:effectLst/>
                <a:latin typeface="Calibri" panose="020F0502020204030204" pitchFamily="34" charset="0"/>
                <a:ea typeface="Calibri" panose="020F0502020204030204" pitchFamily="34" charset="0"/>
                <a:cs typeface="Calibri" panose="020F0502020204030204" pitchFamily="34" charset="0"/>
              </a:rPr>
            </a:br>
            <a:r>
              <a:rPr lang="de-DE" sz="1800" kern="100" dirty="0">
                <a:effectLst/>
                <a:latin typeface="Calibri" panose="020F0502020204030204" pitchFamily="34" charset="0"/>
                <a:ea typeface="Calibri" panose="020F0502020204030204" pitchFamily="34" charset="0"/>
                <a:cs typeface="Calibri" panose="020F0502020204030204" pitchFamily="34" charset="0"/>
              </a:rPr>
              <a:t/>
            </a:r>
            <a:br>
              <a:rPr lang="de-DE" sz="1800" kern="100" dirty="0">
                <a:effectLst/>
                <a:latin typeface="Calibri" panose="020F0502020204030204" pitchFamily="34" charset="0"/>
                <a:ea typeface="Calibri" panose="020F0502020204030204" pitchFamily="34" charset="0"/>
                <a:cs typeface="Calibri" panose="020F0502020204030204" pitchFamily="34" charset="0"/>
              </a:rPr>
            </a:br>
            <a:r>
              <a:rPr lang="de-DE" sz="1800" kern="100" dirty="0">
                <a:effectLst/>
                <a:latin typeface="Calibri" panose="020F0502020204030204" pitchFamily="34" charset="0"/>
                <a:ea typeface="Calibri" panose="020F0502020204030204" pitchFamily="34" charset="0"/>
                <a:cs typeface="Calibri" panose="020F0502020204030204" pitchFamily="34" charset="0"/>
              </a:rPr>
              <a:t>Vorwissen aktivieren: Frage die Schüler, was sie bereits über Eichhörnchen wissen. Lass sie in  </a:t>
            </a:r>
            <a:r>
              <a:rPr lang="de-DE" sz="1800" kern="100" dirty="0" err="1">
                <a:effectLst/>
                <a:latin typeface="Calibri" panose="020F0502020204030204" pitchFamily="34" charset="0"/>
                <a:ea typeface="Calibri" panose="020F0502020204030204" pitchFamily="34" charset="0"/>
                <a:cs typeface="Calibri" panose="020F0502020204030204" pitchFamily="34" charset="0"/>
              </a:rPr>
              <a:t>kleinenGruppen</a:t>
            </a:r>
            <a:r>
              <a:rPr lang="de-DE" sz="1800" kern="100" dirty="0">
                <a:effectLst/>
                <a:latin typeface="Calibri" panose="020F0502020204030204" pitchFamily="34" charset="0"/>
                <a:ea typeface="Calibri" panose="020F0502020204030204" pitchFamily="34" charset="0"/>
                <a:cs typeface="Calibri" panose="020F0502020204030204" pitchFamily="34" charset="0"/>
              </a:rPr>
              <a:t> darüber sprechen und ihre Ideen auf einem Plakat festhalten.</a:t>
            </a:r>
            <a:br>
              <a:rPr lang="de-DE" sz="1800" kern="100" dirty="0">
                <a:effectLst/>
                <a:latin typeface="Calibri" panose="020F0502020204030204" pitchFamily="34" charset="0"/>
                <a:ea typeface="Calibri" panose="020F0502020204030204" pitchFamily="34" charset="0"/>
                <a:cs typeface="Calibri" panose="020F0502020204030204" pitchFamily="34" charset="0"/>
              </a:rPr>
            </a:br>
            <a:r>
              <a:rPr lang="de-DE" sz="1800" kern="100" dirty="0">
                <a:effectLst/>
                <a:latin typeface="Calibri" panose="020F0502020204030204" pitchFamily="34" charset="0"/>
                <a:ea typeface="Calibri" panose="020F0502020204030204" pitchFamily="34" charset="0"/>
                <a:cs typeface="Calibri" panose="020F0502020204030204" pitchFamily="34" charset="0"/>
              </a:rPr>
              <a:t/>
            </a:r>
            <a:br>
              <a:rPr lang="de-DE" sz="1800" kern="100" dirty="0">
                <a:effectLst/>
                <a:latin typeface="Calibri" panose="020F0502020204030204" pitchFamily="34" charset="0"/>
                <a:ea typeface="Calibri" panose="020F0502020204030204" pitchFamily="34" charset="0"/>
                <a:cs typeface="Calibri" panose="020F0502020204030204" pitchFamily="34" charset="0"/>
              </a:rPr>
            </a:br>
            <a:r>
              <a:rPr lang="de-DE" sz="1800" kern="100" dirty="0">
                <a:effectLst/>
                <a:latin typeface="Calibri" panose="020F0502020204030204" pitchFamily="34" charset="0"/>
                <a:ea typeface="Calibri" panose="020F0502020204030204" pitchFamily="34" charset="0"/>
                <a:cs typeface="Calibri" panose="020F0502020204030204" pitchFamily="34" charset="0"/>
              </a:rPr>
              <a:t>Voraussagen treffen: Zeige den Schülern ein Bild von einem Eichhörnchen und frage sie, was sie denken, was im Text über Eichhörnchen stehen könnte. Lass sie ihre Vermutungen aufschreiben.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3" name="Ellipse 2">
            <a:extLst>
              <a:ext uri="{FF2B5EF4-FFF2-40B4-BE49-F238E27FC236}">
                <a16:creationId xmlns:a16="http://schemas.microsoft.com/office/drawing/2014/main" id="{B224CD64-138C-C5C0-057D-612E6B410E5D}"/>
              </a:ext>
            </a:extLst>
          </p:cNvPr>
          <p:cNvSpPr/>
          <p:nvPr/>
        </p:nvSpPr>
        <p:spPr>
          <a:xfrm>
            <a:off x="6096000" y="1893788"/>
            <a:ext cx="4999383" cy="1192695"/>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Das sind noch keine Aufgaben! Diese müssen erst noch generiert werden.</a:t>
            </a:r>
          </a:p>
        </p:txBody>
      </p:sp>
    </p:spTree>
    <p:extLst>
      <p:ext uri="{BB962C8B-B14F-4D97-AF65-F5344CB8AC3E}">
        <p14:creationId xmlns:p14="http://schemas.microsoft.com/office/powerpoint/2010/main" val="10284132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896396-455C-E04E-5560-270BC22BB999}"/>
              </a:ext>
            </a:extLst>
          </p:cNvPr>
          <p:cNvSpPr>
            <a:spLocks noGrp="1"/>
          </p:cNvSpPr>
          <p:nvPr>
            <p:ph type="title"/>
          </p:nvPr>
        </p:nvSpPr>
        <p:spPr/>
        <p:txBody>
          <a:bodyPr>
            <a:normAutofit/>
          </a:bodyPr>
          <a:lstStyle/>
          <a:p>
            <a:r>
              <a:rPr lang="de-DE" sz="3200" dirty="0"/>
              <a:t>Mit Hilfe von KI Lern- und Leistungsaufgaben zu einem Sachtext entwickeln</a:t>
            </a:r>
          </a:p>
        </p:txBody>
      </p:sp>
      <p:sp>
        <p:nvSpPr>
          <p:cNvPr id="4" name="Textplatzhalter 3">
            <a:extLst>
              <a:ext uri="{FF2B5EF4-FFF2-40B4-BE49-F238E27FC236}">
                <a16:creationId xmlns:a16="http://schemas.microsoft.com/office/drawing/2014/main" id="{690B3763-64AB-B52E-1667-824A28243BD6}"/>
              </a:ext>
            </a:extLst>
          </p:cNvPr>
          <p:cNvSpPr>
            <a:spLocks noGrp="1"/>
          </p:cNvSpPr>
          <p:nvPr>
            <p:ph type="body" idx="1"/>
          </p:nvPr>
        </p:nvSpPr>
        <p:spPr/>
        <p:txBody>
          <a:bodyPr>
            <a:normAutofit fontScale="77500" lnSpcReduction="20000"/>
          </a:bodyPr>
          <a:lstStyle/>
          <a:p>
            <a:pPr marL="0" indent="0">
              <a:buNone/>
            </a:pPr>
            <a:r>
              <a:rPr lang="de-DE" dirty="0"/>
              <a:t>In </a:t>
            </a:r>
            <a:r>
              <a:rPr lang="de-DE" dirty="0">
                <a:solidFill>
                  <a:schemeClr val="tx1"/>
                </a:solidFill>
              </a:rPr>
              <a:t>dieser Präsentation erfahren Sie beispielhaft, wie Sie mit Hilfe von ChatGPT einen Sachtext erstellen und dazu Aufgaben entwickeln können.</a:t>
            </a:r>
          </a:p>
          <a:p>
            <a:pPr marL="0" indent="0">
              <a:buNone/>
            </a:pPr>
            <a:r>
              <a:rPr lang="de-DE" dirty="0">
                <a:solidFill>
                  <a:schemeClr val="tx1"/>
                </a:solidFill>
              </a:rPr>
              <a:t>Zudem gibt es kleine Aufgaben für Sie, damit Sie sich gut in das Thema der Aufgabenentwicklung eindenken können. Diese bearbeiten Sie bitte, denn wir werden diese später diskutieren.</a:t>
            </a:r>
          </a:p>
          <a:p>
            <a:pPr marL="0" indent="0">
              <a:buNone/>
            </a:pPr>
            <a:r>
              <a:rPr lang="de-DE" b="1" dirty="0"/>
              <a:t>Achtung</a:t>
            </a:r>
            <a:r>
              <a:rPr lang="de-DE" dirty="0"/>
              <a:t>: </a:t>
            </a:r>
          </a:p>
          <a:p>
            <a:r>
              <a:rPr lang="de-DE" dirty="0">
                <a:solidFill>
                  <a:schemeClr val="tx1"/>
                </a:solidFill>
              </a:rPr>
              <a:t>Überprüfen Sie immer, was die KI Ihnen vorschlägt, denn oft gibt es Ungereimtheiten/Falschinformationen/Fehleinschätzungen. Es ist wichtig, dass Sie die Übersicht behalten, denn </a:t>
            </a:r>
            <a:r>
              <a:rPr lang="de-DE" b="1" dirty="0">
                <a:solidFill>
                  <a:schemeClr val="tx1"/>
                </a:solidFill>
              </a:rPr>
              <a:t>Sie sind verantwortlich </a:t>
            </a:r>
            <a:r>
              <a:rPr lang="de-DE" dirty="0">
                <a:solidFill>
                  <a:schemeClr val="tx1"/>
                </a:solidFill>
              </a:rPr>
              <a:t>für die Qualität Ihres Unterrichts. </a:t>
            </a:r>
          </a:p>
          <a:p>
            <a:r>
              <a:rPr lang="de-DE" dirty="0">
                <a:solidFill>
                  <a:schemeClr val="tx1"/>
                </a:solidFill>
              </a:rPr>
              <a:t>Übernehmen Sie die vorgeschlagenen Texte und Aufgabenbeispiele nicht kritiklos. Nutzen Sie die Vorschläge als Grundlage sowie für konkrete Aufgabenformulierungen, die den Kriterien für gute Aufgaben folgen.</a:t>
            </a:r>
          </a:p>
        </p:txBody>
      </p:sp>
      <p:sp>
        <p:nvSpPr>
          <p:cNvPr id="5" name="Textfeld 4">
            <a:extLst>
              <a:ext uri="{FF2B5EF4-FFF2-40B4-BE49-F238E27FC236}">
                <a16:creationId xmlns:a16="http://schemas.microsoft.com/office/drawing/2014/main" id="{C2EFF4BF-092E-D36E-168C-F12007C131D6}"/>
              </a:ext>
            </a:extLst>
          </p:cNvPr>
          <p:cNvSpPr txBox="1"/>
          <p:nvPr/>
        </p:nvSpPr>
        <p:spPr>
          <a:xfrm>
            <a:off x="2790460" y="6550223"/>
            <a:ext cx="7587343" cy="307777"/>
          </a:xfrm>
          <a:prstGeom prst="rect">
            <a:avLst/>
          </a:prstGeom>
          <a:noFill/>
        </p:spPr>
        <p:txBody>
          <a:bodyPr wrap="square">
            <a:spAutoFit/>
          </a:bodyPr>
          <a:lstStyle/>
          <a:p>
            <a:r>
              <a:rPr lang="de-DE" sz="1400" dirty="0"/>
              <a:t>für diese PPT genutzte Version:  GPT-4o/GPT-4o mini (OpenAI)</a:t>
            </a:r>
          </a:p>
        </p:txBody>
      </p:sp>
    </p:spTree>
    <p:extLst>
      <p:ext uri="{BB962C8B-B14F-4D97-AF65-F5344CB8AC3E}">
        <p14:creationId xmlns:p14="http://schemas.microsoft.com/office/powerpoint/2010/main" val="99941843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FA1A4-EC1A-3699-9189-95C83559E773}"/>
              </a:ext>
            </a:extLst>
          </p:cNvPr>
          <p:cNvSpPr>
            <a:spLocks noGrp="1"/>
          </p:cNvSpPr>
          <p:nvPr>
            <p:ph type="title"/>
          </p:nvPr>
        </p:nvSpPr>
        <p:spPr>
          <a:xfrm>
            <a:off x="628730" y="703836"/>
            <a:ext cx="11316929" cy="1303867"/>
          </a:xfrm>
        </p:spPr>
        <p:txBody>
          <a:bodyPr>
            <a:normAutofit/>
          </a:bodyPr>
          <a:lstStyle/>
          <a:p>
            <a:r>
              <a:rPr lang="de-DE" sz="3200" dirty="0"/>
              <a:t>Vor dem Lesen: Beispiele für konkrete Aufgaben</a:t>
            </a:r>
            <a:r>
              <a:rPr lang="de-DE" sz="2800" dirty="0"/>
              <a:t/>
            </a:r>
            <a:br>
              <a:rPr lang="de-DE" sz="2800" dirty="0"/>
            </a:br>
            <a:endParaRPr lang="de-DE" sz="2800" dirty="0"/>
          </a:p>
        </p:txBody>
      </p:sp>
      <p:sp>
        <p:nvSpPr>
          <p:cNvPr id="4" name="Textplatzhalter 3">
            <a:extLst>
              <a:ext uri="{FF2B5EF4-FFF2-40B4-BE49-F238E27FC236}">
                <a16:creationId xmlns:a16="http://schemas.microsoft.com/office/drawing/2014/main" id="{BB001EC8-A9AB-5F86-2A79-7C0BDBC4ADDA}"/>
              </a:ext>
            </a:extLst>
          </p:cNvPr>
          <p:cNvSpPr>
            <a:spLocks noGrp="1"/>
          </p:cNvSpPr>
          <p:nvPr>
            <p:ph type="body" idx="1"/>
          </p:nvPr>
        </p:nvSpPr>
        <p:spPr>
          <a:xfrm>
            <a:off x="1563509" y="1876819"/>
            <a:ext cx="9064981" cy="4367864"/>
          </a:xfrm>
        </p:spPr>
        <p:txBody>
          <a:bodyPr>
            <a:normAutofit/>
          </a:bodyPr>
          <a:lstStyle/>
          <a:p>
            <a:pPr marL="0" indent="0">
              <a:buNone/>
            </a:pPr>
            <a:endParaRPr lang="de-DE" sz="1800" dirty="0"/>
          </a:p>
          <a:p>
            <a:r>
              <a:rPr lang="de-DE" sz="1900" b="1" dirty="0"/>
              <a:t>Was weißt du über das Eichhörnchen? Sprich mit deinem Lernpartner/deiner Lernpartnerin. </a:t>
            </a:r>
            <a:r>
              <a:rPr lang="de-DE" sz="1900" dirty="0"/>
              <a:t>(AB I Kompetenz: Vorwissen aktivieren und erweitern)</a:t>
            </a:r>
          </a:p>
          <a:p>
            <a:r>
              <a:rPr lang="de-DE" sz="1900" b="1" dirty="0"/>
              <a:t>Was möchtest du gerne über das Eichhörnchen wissen? Schreibe deine Fragen auf. </a:t>
            </a:r>
            <a:r>
              <a:rPr lang="de-DE" sz="1900" dirty="0"/>
              <a:t>(AB I Kompetenz: Vorwissen aktivieren/Erwartungen an den Text stellen)</a:t>
            </a:r>
          </a:p>
          <a:p>
            <a:r>
              <a:rPr lang="de-DE" sz="1900" b="1" dirty="0">
                <a:solidFill>
                  <a:schemeClr val="tx1"/>
                </a:solidFill>
              </a:rPr>
              <a:t>Schau dir die Bilder/die Fotos/den Film/… an. Was erfährst du über das Eichhörnchen? Schreibe auf.(</a:t>
            </a:r>
            <a:r>
              <a:rPr lang="de-DE" sz="1900" dirty="0">
                <a:solidFill>
                  <a:schemeClr val="tx1"/>
                </a:solidFill>
              </a:rPr>
              <a:t>AB I/II/III, je nach Komplexität; Kompetenz: Vorwissen aktivieren)</a:t>
            </a:r>
          </a:p>
          <a:p>
            <a:r>
              <a:rPr lang="de-DE" sz="1900" b="1" dirty="0" err="1">
                <a:solidFill>
                  <a:schemeClr val="tx1"/>
                </a:solidFill>
              </a:rPr>
              <a:t>Lies</a:t>
            </a:r>
            <a:r>
              <a:rPr lang="de-DE" sz="1900" b="1" dirty="0">
                <a:solidFill>
                  <a:schemeClr val="tx1"/>
                </a:solidFill>
              </a:rPr>
              <a:t> die Überschrift. Worum geht es in dem Text „Das Eichhörnchen“? Was glaubst du? </a:t>
            </a:r>
            <a:r>
              <a:rPr lang="de-DE" sz="1900" dirty="0">
                <a:solidFill>
                  <a:schemeClr val="tx1"/>
                </a:solidFill>
              </a:rPr>
              <a:t>(AB I Kompetenz: Erwartungen an den Text formulieren)</a:t>
            </a:r>
          </a:p>
          <a:p>
            <a:r>
              <a:rPr lang="de-DE" sz="1800" dirty="0">
                <a:solidFill>
                  <a:schemeClr val="tx1"/>
                </a:solidFill>
              </a:rPr>
              <a:t>…</a:t>
            </a:r>
          </a:p>
        </p:txBody>
      </p:sp>
    </p:spTree>
    <p:extLst>
      <p:ext uri="{BB962C8B-B14F-4D97-AF65-F5344CB8AC3E}">
        <p14:creationId xmlns:p14="http://schemas.microsoft.com/office/powerpoint/2010/main" val="171713288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E306DB91-DC31-40FF-4431-0D9026CAC5C8}"/>
              </a:ext>
            </a:extLst>
          </p:cNvPr>
          <p:cNvSpPr txBox="1"/>
          <p:nvPr/>
        </p:nvSpPr>
        <p:spPr>
          <a:xfrm>
            <a:off x="814039" y="1273449"/>
            <a:ext cx="4581525" cy="4801314"/>
          </a:xfrm>
          <a:prstGeom prst="rect">
            <a:avLst/>
          </a:prstGeom>
          <a:noFill/>
        </p:spPr>
        <p:txBody>
          <a:bodyPr wrap="square">
            <a:spAutoFit/>
          </a:bodyPr>
          <a:lstStyle/>
          <a:p>
            <a:endParaRPr lang="de-DE" dirty="0"/>
          </a:p>
          <a:p>
            <a:pPr marL="285750" indent="-285750">
              <a:buFont typeface="Arial" panose="020B0604020202020204" pitchFamily="34" charset="0"/>
              <a:buChar char="•"/>
            </a:pPr>
            <a:r>
              <a:rPr lang="de-DE" dirty="0"/>
              <a:t>Wichtige Informationen markieren: Gib den Schülern einen Text über Eichhörnchen und bitte sie, wichtige Informationen (z. B. Lebensraum, Nahrung, Feinde) mit einem Textmarker zu kennzeichnen.</a:t>
            </a:r>
          </a:p>
          <a:p>
            <a:endParaRPr lang="de-DE" dirty="0"/>
          </a:p>
          <a:p>
            <a:pPr marL="285750" indent="-285750">
              <a:buFont typeface="Arial" panose="020B0604020202020204" pitchFamily="34" charset="0"/>
              <a:buChar char="•"/>
            </a:pPr>
            <a:r>
              <a:rPr lang="de-DE" dirty="0"/>
              <a:t>Fragen stellen: Bitte die Schüler, während des Lesens Fragen zu notieren, die sie über Eichhörnchen haben. Diese Fragen können später im Unterricht besprochen werden.</a:t>
            </a:r>
          </a:p>
          <a:p>
            <a:endParaRPr lang="de-DE" dirty="0"/>
          </a:p>
          <a:p>
            <a:pPr marL="285750" indent="-285750">
              <a:buFont typeface="Arial" panose="020B0604020202020204" pitchFamily="34" charset="0"/>
              <a:buChar char="•"/>
            </a:pPr>
            <a:r>
              <a:rPr lang="de-DE" dirty="0"/>
              <a:t>Zusammenfassen: Lass die Schüler nach jedem Abschnitt des Textes eine kurze Zusammenfassung schreiben, was sie gerade gelesen haben. Dies hilft ihnen, den Inhalt besser zu verstehen.</a:t>
            </a:r>
          </a:p>
        </p:txBody>
      </p:sp>
      <p:sp>
        <p:nvSpPr>
          <p:cNvPr id="10" name="Textfeld 9">
            <a:extLst>
              <a:ext uri="{FF2B5EF4-FFF2-40B4-BE49-F238E27FC236}">
                <a16:creationId xmlns:a16="http://schemas.microsoft.com/office/drawing/2014/main" id="{C38C9282-9267-2035-7BE6-CDFDB1E5580E}"/>
              </a:ext>
            </a:extLst>
          </p:cNvPr>
          <p:cNvSpPr txBox="1"/>
          <p:nvPr/>
        </p:nvSpPr>
        <p:spPr>
          <a:xfrm>
            <a:off x="5505450" y="876717"/>
            <a:ext cx="6096000" cy="3970318"/>
          </a:xfrm>
          <a:prstGeom prst="rect">
            <a:avLst/>
          </a:prstGeom>
          <a:noFill/>
        </p:spPr>
        <p:txBody>
          <a:bodyPr wrap="square">
            <a:spAutoFit/>
          </a:bodyPr>
          <a:lstStyle/>
          <a:p>
            <a:endParaRPr lang="de-DE" dirty="0">
              <a:solidFill>
                <a:srgbClr val="00B050"/>
              </a:solidFill>
            </a:endParaRPr>
          </a:p>
          <a:p>
            <a:r>
              <a:rPr lang="de-DE" dirty="0"/>
              <a:t>Diskussion: Organisiere eine Klassendiskussion, in der die Schüler ihre wichtigsten Erkenntnisse über Eichhörnchen teilen. Frage sie, was sie am meisten überrascht hat.</a:t>
            </a:r>
          </a:p>
          <a:p>
            <a:endParaRPr lang="de-DE" dirty="0"/>
          </a:p>
          <a:p>
            <a:r>
              <a:rPr lang="de-DE" dirty="0"/>
              <a:t>Kreatives Schreiben: Bitte die Schüler, eine kurze Geschichte aus der Sicht eines Eichhörnchens zu schreiben. Sie können beschreiben, wie es ist, in einem Baum zu leben und Nüsse zu sammeln.</a:t>
            </a:r>
          </a:p>
          <a:p>
            <a:endParaRPr lang="de-DE" dirty="0"/>
          </a:p>
          <a:p>
            <a:r>
              <a:rPr lang="de-DE" dirty="0"/>
              <a:t>Plakat gestalten: Lass die Schüler ein Plakat über Eichhörnchen erstellen, auf dem sie Bilder, wichtige Fakten und ihre eigenen Zeichnungen einfügen. Diese Plakate können dann in der Klasse ausgestellt werden.</a:t>
            </a:r>
          </a:p>
        </p:txBody>
      </p:sp>
      <p:sp>
        <p:nvSpPr>
          <p:cNvPr id="2" name="Textfeld 1">
            <a:extLst>
              <a:ext uri="{FF2B5EF4-FFF2-40B4-BE49-F238E27FC236}">
                <a16:creationId xmlns:a16="http://schemas.microsoft.com/office/drawing/2014/main" id="{87486BF9-0141-EFC0-3BF2-7D60119BF1C8}"/>
              </a:ext>
            </a:extLst>
          </p:cNvPr>
          <p:cNvSpPr txBox="1"/>
          <p:nvPr/>
        </p:nvSpPr>
        <p:spPr>
          <a:xfrm>
            <a:off x="1142846" y="442452"/>
            <a:ext cx="3972232" cy="830997"/>
          </a:xfrm>
          <a:prstGeom prst="rect">
            <a:avLst/>
          </a:prstGeom>
          <a:noFill/>
        </p:spPr>
        <p:txBody>
          <a:bodyPr wrap="square" rtlCol="0">
            <a:spAutoFit/>
          </a:bodyPr>
          <a:lstStyle/>
          <a:p>
            <a:r>
              <a:rPr lang="de-DE" sz="2800" b="1" dirty="0">
                <a:solidFill>
                  <a:srgbClr val="00B050"/>
                </a:solidFill>
              </a:rPr>
              <a:t>ChatGPT</a:t>
            </a:r>
          </a:p>
          <a:p>
            <a:r>
              <a:rPr lang="de-DE" b="1" dirty="0">
                <a:solidFill>
                  <a:srgbClr val="00B050"/>
                </a:solidFill>
              </a:rPr>
              <a:t>Während des Lesens</a:t>
            </a:r>
          </a:p>
        </p:txBody>
      </p:sp>
      <p:sp>
        <p:nvSpPr>
          <p:cNvPr id="3" name="Ellipse 2">
            <a:extLst>
              <a:ext uri="{FF2B5EF4-FFF2-40B4-BE49-F238E27FC236}">
                <a16:creationId xmlns:a16="http://schemas.microsoft.com/office/drawing/2014/main" id="{E084D603-B11C-A731-C6C5-E1F708DF416A}"/>
              </a:ext>
            </a:extLst>
          </p:cNvPr>
          <p:cNvSpPr/>
          <p:nvPr/>
        </p:nvSpPr>
        <p:spPr>
          <a:xfrm>
            <a:off x="5285678" y="1739955"/>
            <a:ext cx="6315772" cy="207412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Ellipse 3">
            <a:extLst>
              <a:ext uri="{FF2B5EF4-FFF2-40B4-BE49-F238E27FC236}">
                <a16:creationId xmlns:a16="http://schemas.microsoft.com/office/drawing/2014/main" id="{B1BD664B-22A5-6D66-5E4E-D3957FA4F0B8}"/>
              </a:ext>
            </a:extLst>
          </p:cNvPr>
          <p:cNvSpPr/>
          <p:nvPr/>
        </p:nvSpPr>
        <p:spPr>
          <a:xfrm>
            <a:off x="5943873" y="5124034"/>
            <a:ext cx="4999383" cy="1192695"/>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„Kreatives Schreiben“ ist fachlich falsch!</a:t>
            </a:r>
          </a:p>
        </p:txBody>
      </p:sp>
      <p:sp>
        <p:nvSpPr>
          <p:cNvPr id="5" name="Textfeld 4">
            <a:extLst>
              <a:ext uri="{FF2B5EF4-FFF2-40B4-BE49-F238E27FC236}">
                <a16:creationId xmlns:a16="http://schemas.microsoft.com/office/drawing/2014/main" id="{D5D92C53-46B6-3599-6916-78C5A602662C}"/>
              </a:ext>
            </a:extLst>
          </p:cNvPr>
          <p:cNvSpPr txBox="1"/>
          <p:nvPr/>
        </p:nvSpPr>
        <p:spPr>
          <a:xfrm>
            <a:off x="5505450" y="477339"/>
            <a:ext cx="3972232" cy="830997"/>
          </a:xfrm>
          <a:prstGeom prst="rect">
            <a:avLst/>
          </a:prstGeom>
          <a:noFill/>
        </p:spPr>
        <p:txBody>
          <a:bodyPr wrap="square" rtlCol="0">
            <a:spAutoFit/>
          </a:bodyPr>
          <a:lstStyle/>
          <a:p>
            <a:r>
              <a:rPr lang="de-DE" sz="2800" b="1" dirty="0">
                <a:solidFill>
                  <a:srgbClr val="00B050"/>
                </a:solidFill>
              </a:rPr>
              <a:t>ChatGPT</a:t>
            </a:r>
          </a:p>
          <a:p>
            <a:r>
              <a:rPr lang="de-DE" b="1" dirty="0">
                <a:solidFill>
                  <a:srgbClr val="00B050"/>
                </a:solidFill>
              </a:rPr>
              <a:t>Nach dem Lesen</a:t>
            </a:r>
          </a:p>
        </p:txBody>
      </p:sp>
    </p:spTree>
    <p:extLst>
      <p:ext uri="{BB962C8B-B14F-4D97-AF65-F5344CB8AC3E}">
        <p14:creationId xmlns:p14="http://schemas.microsoft.com/office/powerpoint/2010/main" val="9877698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0D12A8-1FD0-1121-A8FD-319D0AC95590}"/>
              </a:ext>
            </a:extLst>
          </p:cNvPr>
          <p:cNvSpPr>
            <a:spLocks noGrp="1"/>
          </p:cNvSpPr>
          <p:nvPr>
            <p:ph type="title"/>
          </p:nvPr>
        </p:nvSpPr>
        <p:spPr>
          <a:xfrm>
            <a:off x="1563510" y="134378"/>
            <a:ext cx="9064979" cy="1303867"/>
          </a:xfrm>
        </p:spPr>
        <p:txBody>
          <a:bodyPr>
            <a:normAutofit/>
          </a:bodyPr>
          <a:lstStyle/>
          <a:p>
            <a:r>
              <a:rPr lang="de-DE" sz="3200" dirty="0"/>
              <a:t>Während des Lesens – Beispiele für konkrete Aufgaben</a:t>
            </a:r>
          </a:p>
        </p:txBody>
      </p:sp>
      <p:sp>
        <p:nvSpPr>
          <p:cNvPr id="4" name="Textplatzhalter 3">
            <a:extLst>
              <a:ext uri="{FF2B5EF4-FFF2-40B4-BE49-F238E27FC236}">
                <a16:creationId xmlns:a16="http://schemas.microsoft.com/office/drawing/2014/main" id="{4E08BF49-803D-9E39-6609-4D66CF977551}"/>
              </a:ext>
            </a:extLst>
          </p:cNvPr>
          <p:cNvSpPr>
            <a:spLocks noGrp="1"/>
          </p:cNvSpPr>
          <p:nvPr>
            <p:ph type="body" idx="1"/>
          </p:nvPr>
        </p:nvSpPr>
        <p:spPr>
          <a:xfrm>
            <a:off x="1563510" y="1379761"/>
            <a:ext cx="9064981" cy="3444997"/>
          </a:xfrm>
        </p:spPr>
        <p:txBody>
          <a:bodyPr>
            <a:normAutofit/>
          </a:bodyPr>
          <a:lstStyle/>
          <a:p>
            <a:pPr marL="0" indent="0">
              <a:buNone/>
            </a:pPr>
            <a:r>
              <a:rPr lang="de-DE" dirty="0" err="1"/>
              <a:t>Lies</a:t>
            </a:r>
            <a:r>
              <a:rPr lang="de-DE" dirty="0"/>
              <a:t> den Text.</a:t>
            </a:r>
          </a:p>
          <a:p>
            <a:r>
              <a:rPr lang="de-DE" dirty="0"/>
              <a:t>Schreibe einen Satz/zwei Sätze: Worum geht es in dem Text „Das Eichhörnchen“? (</a:t>
            </a:r>
            <a:r>
              <a:rPr lang="de-DE" sz="1600" dirty="0"/>
              <a:t>AB II/III; Kompetenz: SuS verknüpfen Textinformationen und konstruieren ein Gesamtverständnis.)</a:t>
            </a:r>
          </a:p>
          <a:p>
            <a:r>
              <a:rPr lang="de-DE" dirty="0"/>
              <a:t>Trage in die Tabelle zu jedem Beispiel ein/zwei/drei Informationen über das Eichhörnchen ein. Die Informationen findest du im Text. </a:t>
            </a:r>
            <a:r>
              <a:rPr lang="de-DE" sz="1600" dirty="0"/>
              <a:t>(AB I Kompetenz: Ermittlung expliziter Informationen aus dem Text)</a:t>
            </a:r>
          </a:p>
          <a:p>
            <a:pPr marL="0" indent="0">
              <a:buNone/>
            </a:pPr>
            <a:r>
              <a:rPr lang="de-DE" dirty="0"/>
              <a:t> </a:t>
            </a:r>
          </a:p>
          <a:p>
            <a:endParaRPr lang="de-DE" dirty="0"/>
          </a:p>
          <a:p>
            <a:endParaRPr lang="de-DE" dirty="0"/>
          </a:p>
          <a:p>
            <a:endParaRPr lang="de-DE" dirty="0"/>
          </a:p>
          <a:p>
            <a:endParaRPr lang="de-DE" dirty="0"/>
          </a:p>
          <a:p>
            <a:endParaRPr lang="de-DE" dirty="0"/>
          </a:p>
        </p:txBody>
      </p:sp>
      <p:graphicFrame>
        <p:nvGraphicFramePr>
          <p:cNvPr id="6" name="Tabelle 5">
            <a:extLst>
              <a:ext uri="{FF2B5EF4-FFF2-40B4-BE49-F238E27FC236}">
                <a16:creationId xmlns:a16="http://schemas.microsoft.com/office/drawing/2014/main" id="{7BBFB536-61CC-D2ED-A4CD-603091517BC6}"/>
              </a:ext>
            </a:extLst>
          </p:cNvPr>
          <p:cNvGraphicFramePr>
            <a:graphicFrameLocks noGrp="1"/>
          </p:cNvGraphicFramePr>
          <p:nvPr>
            <p:extLst>
              <p:ext uri="{D42A27DB-BD31-4B8C-83A1-F6EECF244321}">
                <p14:modId xmlns:p14="http://schemas.microsoft.com/office/powerpoint/2010/main" val="2449080994"/>
              </p:ext>
            </p:extLst>
          </p:nvPr>
        </p:nvGraphicFramePr>
        <p:xfrm>
          <a:off x="1891342" y="4238183"/>
          <a:ext cx="8066697" cy="1586925"/>
        </p:xfrm>
        <a:graphic>
          <a:graphicData uri="http://schemas.openxmlformats.org/drawingml/2006/table">
            <a:tbl>
              <a:tblPr firstRow="1" firstCol="1" bandRow="1"/>
              <a:tblGrid>
                <a:gridCol w="2669507">
                  <a:extLst>
                    <a:ext uri="{9D8B030D-6E8A-4147-A177-3AD203B41FA5}">
                      <a16:colId xmlns:a16="http://schemas.microsoft.com/office/drawing/2014/main" val="415080649"/>
                    </a:ext>
                  </a:extLst>
                </a:gridCol>
                <a:gridCol w="5397190">
                  <a:extLst>
                    <a:ext uri="{9D8B030D-6E8A-4147-A177-3AD203B41FA5}">
                      <a16:colId xmlns:a16="http://schemas.microsoft.com/office/drawing/2014/main" val="1205270961"/>
                    </a:ext>
                  </a:extLst>
                </a:gridCol>
              </a:tblGrid>
              <a:tr h="314320">
                <a:tc>
                  <a:txBody>
                    <a:bodyPr/>
                    <a:lstStyle/>
                    <a:p>
                      <a:pPr algn="l">
                        <a:lnSpc>
                          <a:spcPct val="115000"/>
                        </a:lnSpc>
                        <a:spcAft>
                          <a:spcPts val="800"/>
                        </a:spcAft>
                        <a:buNone/>
                      </a:pPr>
                      <a:r>
                        <a:rPr lang="de-DE" sz="1600" kern="100" dirty="0">
                          <a:effectLst/>
                          <a:latin typeface="Calibri" panose="020F0502020204030204" pitchFamily="34" charset="0"/>
                          <a:ea typeface="Calibri" panose="020F0502020204030204" pitchFamily="34" charset="0"/>
                          <a:cs typeface="Calibri" panose="020F0502020204030204" pitchFamily="34" charset="0"/>
                        </a:rPr>
                        <a:t>Aussehen</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800"/>
                        </a:spcAft>
                        <a:buNone/>
                      </a:pPr>
                      <a:r>
                        <a:rPr lang="de-DE" sz="1200" kern="100" dirty="0">
                          <a:effectLst/>
                          <a:latin typeface="Calibri" panose="020F0502020204030204" pitchFamily="34" charset="0"/>
                          <a:ea typeface="Calibri" panose="020F0502020204030204" pitchFamily="34" charset="0"/>
                          <a:cs typeface="Calibri" panose="020F0502020204030204" pitchFamily="34"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9455973"/>
                  </a:ext>
                </a:extLst>
              </a:tr>
              <a:tr h="314320">
                <a:tc>
                  <a:txBody>
                    <a:bodyPr/>
                    <a:lstStyle/>
                    <a:p>
                      <a:pPr algn="l">
                        <a:lnSpc>
                          <a:spcPct val="115000"/>
                        </a:lnSpc>
                        <a:spcAft>
                          <a:spcPts val="800"/>
                        </a:spcAft>
                        <a:buNone/>
                      </a:pPr>
                      <a:r>
                        <a:rPr lang="de-DE" sz="1600" kern="100" dirty="0">
                          <a:effectLst/>
                          <a:latin typeface="Calibri" panose="020F0502020204030204" pitchFamily="34" charset="0"/>
                          <a:ea typeface="Calibri" panose="020F0502020204030204" pitchFamily="34" charset="0"/>
                          <a:cs typeface="Calibri" panose="020F0502020204030204" pitchFamily="34" charset="0"/>
                        </a:rPr>
                        <a:t>Nahrung</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800"/>
                        </a:spcAft>
                        <a:buNone/>
                      </a:pPr>
                      <a:r>
                        <a:rPr lang="de-DE" sz="1200" kern="100" dirty="0">
                          <a:effectLst/>
                          <a:latin typeface="Calibri" panose="020F0502020204030204" pitchFamily="34" charset="0"/>
                          <a:ea typeface="Calibri" panose="020F0502020204030204" pitchFamily="34" charset="0"/>
                          <a:cs typeface="Calibri" panose="020F0502020204030204" pitchFamily="34"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0710827"/>
                  </a:ext>
                </a:extLst>
              </a:tr>
              <a:tr h="329645">
                <a:tc>
                  <a:txBody>
                    <a:bodyPr/>
                    <a:lstStyle/>
                    <a:p>
                      <a:pPr algn="l">
                        <a:lnSpc>
                          <a:spcPct val="115000"/>
                        </a:lnSpc>
                        <a:spcAft>
                          <a:spcPts val="800"/>
                        </a:spcAft>
                        <a:buNone/>
                      </a:pPr>
                      <a:r>
                        <a:rPr lang="de-DE" sz="1600" kern="100" dirty="0">
                          <a:effectLst/>
                          <a:latin typeface="Calibri" panose="020F0502020204030204" pitchFamily="34" charset="0"/>
                          <a:ea typeface="Calibri" panose="020F0502020204030204" pitchFamily="34" charset="0"/>
                          <a:cs typeface="Calibri" panose="020F0502020204030204" pitchFamily="34" charset="0"/>
                        </a:rPr>
                        <a:t>Feinde</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800"/>
                        </a:spcAft>
                        <a:buNone/>
                      </a:pPr>
                      <a:r>
                        <a:rPr lang="de-DE" sz="1200" kern="100">
                          <a:effectLst/>
                          <a:latin typeface="Calibri" panose="020F0502020204030204" pitchFamily="34" charset="0"/>
                          <a:ea typeface="Calibri" panose="020F0502020204030204" pitchFamily="34" charset="0"/>
                          <a:cs typeface="Calibri" panose="020F0502020204030204" pitchFamily="34" charset="0"/>
                        </a:rPr>
                        <a:t> </a:t>
                      </a:r>
                      <a:endParaRPr lang="de-D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4061087"/>
                  </a:ext>
                </a:extLst>
              </a:tr>
              <a:tr h="314320">
                <a:tc>
                  <a:txBody>
                    <a:bodyPr/>
                    <a:lstStyle/>
                    <a:p>
                      <a:pPr algn="l">
                        <a:lnSpc>
                          <a:spcPct val="115000"/>
                        </a:lnSpc>
                        <a:spcAft>
                          <a:spcPts val="800"/>
                        </a:spcAft>
                        <a:buNone/>
                      </a:pPr>
                      <a:r>
                        <a:rPr lang="de-DE" sz="1600" kern="100" dirty="0">
                          <a:effectLst/>
                          <a:latin typeface="Calibri" panose="020F0502020204030204" pitchFamily="34" charset="0"/>
                          <a:ea typeface="Calibri" panose="020F0502020204030204" pitchFamily="34" charset="0"/>
                          <a:cs typeface="Calibri" panose="020F0502020204030204" pitchFamily="34" charset="0"/>
                        </a:rPr>
                        <a:t>Lebensraum </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800"/>
                        </a:spcAft>
                        <a:buNone/>
                      </a:pPr>
                      <a:r>
                        <a:rPr lang="de-DE" sz="1200" kern="100">
                          <a:effectLst/>
                          <a:latin typeface="Calibri" panose="020F0502020204030204" pitchFamily="34" charset="0"/>
                          <a:ea typeface="Calibri" panose="020F0502020204030204" pitchFamily="34" charset="0"/>
                          <a:cs typeface="Calibri" panose="020F0502020204030204" pitchFamily="34" charset="0"/>
                        </a:rPr>
                        <a:t> </a:t>
                      </a:r>
                      <a:endParaRPr lang="de-D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9072544"/>
                  </a:ext>
                </a:extLst>
              </a:tr>
              <a:tr h="314320">
                <a:tc>
                  <a:txBody>
                    <a:bodyPr/>
                    <a:lstStyle/>
                    <a:p>
                      <a:pPr algn="l">
                        <a:lnSpc>
                          <a:spcPct val="115000"/>
                        </a:lnSpc>
                        <a:spcAft>
                          <a:spcPts val="800"/>
                        </a:spcAft>
                        <a:buNone/>
                      </a:pPr>
                      <a:r>
                        <a:rPr lang="de-DE" sz="1600" kern="100" dirty="0">
                          <a:effectLst/>
                          <a:latin typeface="Calibri" panose="020F0502020204030204" pitchFamily="34" charset="0"/>
                          <a:ea typeface="Calibri" panose="020F0502020204030204" pitchFamily="34" charset="0"/>
                          <a:cs typeface="Calibri" panose="020F0502020204030204" pitchFamily="34" charset="0"/>
                        </a:rPr>
                        <a:t>Besonderheiten</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800"/>
                        </a:spcAft>
                        <a:buNone/>
                      </a:pPr>
                      <a:r>
                        <a:rPr lang="de-DE" sz="1200" kern="100" dirty="0">
                          <a:effectLst/>
                          <a:latin typeface="Calibri" panose="020F0502020204030204" pitchFamily="34" charset="0"/>
                          <a:ea typeface="Calibri" panose="020F0502020204030204" pitchFamily="34" charset="0"/>
                          <a:cs typeface="Calibri" panose="020F0502020204030204" pitchFamily="34"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4477291"/>
                  </a:ext>
                </a:extLst>
              </a:tr>
            </a:tbl>
          </a:graphicData>
        </a:graphic>
      </p:graphicFrame>
    </p:spTree>
    <p:extLst>
      <p:ext uri="{BB962C8B-B14F-4D97-AF65-F5344CB8AC3E}">
        <p14:creationId xmlns:p14="http://schemas.microsoft.com/office/powerpoint/2010/main" val="156477030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D45AD4CC-E783-A910-D1E8-25E9446DE82B}"/>
              </a:ext>
            </a:extLst>
          </p:cNvPr>
          <p:cNvSpPr>
            <a:spLocks noGrp="1"/>
          </p:cNvSpPr>
          <p:nvPr>
            <p:ph type="body" idx="1"/>
          </p:nvPr>
        </p:nvSpPr>
        <p:spPr>
          <a:xfrm>
            <a:off x="1563509" y="1706501"/>
            <a:ext cx="9064981" cy="3444997"/>
          </a:xfrm>
        </p:spPr>
        <p:txBody>
          <a:bodyPr/>
          <a:lstStyle/>
          <a:p>
            <a:r>
              <a:rPr lang="de-DE" dirty="0"/>
              <a:t>Ergänze die Sätze. </a:t>
            </a:r>
            <a:r>
              <a:rPr lang="de-DE" sz="1800" dirty="0"/>
              <a:t>(AB I Kompetenz:  Ermittlung expliziter Textinformationen))</a:t>
            </a:r>
          </a:p>
          <a:p>
            <a:pPr marL="0" indent="0">
              <a:buNone/>
            </a:pPr>
            <a:r>
              <a:rPr lang="de-DE" dirty="0"/>
              <a:t>    Eichhörnchen fressen gerne ________________________________ .</a:t>
            </a:r>
          </a:p>
          <a:p>
            <a:pPr marL="0" indent="0">
              <a:buNone/>
            </a:pPr>
            <a:r>
              <a:rPr lang="de-DE" dirty="0"/>
              <a:t>    Eichhörnchen leben_______________________________________.</a:t>
            </a:r>
          </a:p>
          <a:p>
            <a:pPr marL="0" indent="0">
              <a:buNone/>
            </a:pPr>
            <a:endParaRPr lang="de-DE" dirty="0"/>
          </a:p>
          <a:p>
            <a:r>
              <a:rPr lang="de-DE" dirty="0"/>
              <a:t>Warum verstecken Eichhörnchen Nüsse in der Erde oder in Baumrinden? Begründe. </a:t>
            </a:r>
            <a:r>
              <a:rPr lang="de-DE" sz="1800" dirty="0"/>
              <a:t>(AB II  Kompetenz: Schlussfolgerungen ziehen)   </a:t>
            </a:r>
            <a:endParaRPr lang="de-DE" dirty="0"/>
          </a:p>
          <a:p>
            <a:pPr marL="0" indent="0">
              <a:buNone/>
            </a:pPr>
            <a:endParaRPr lang="de-DE" dirty="0"/>
          </a:p>
        </p:txBody>
      </p:sp>
    </p:spTree>
    <p:extLst>
      <p:ext uri="{BB962C8B-B14F-4D97-AF65-F5344CB8AC3E}">
        <p14:creationId xmlns:p14="http://schemas.microsoft.com/office/powerpoint/2010/main" val="391248404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2EA69473-B52F-38BD-B090-A8CA8653B17B}"/>
              </a:ext>
            </a:extLst>
          </p:cNvPr>
          <p:cNvSpPr>
            <a:spLocks noGrp="1"/>
          </p:cNvSpPr>
          <p:nvPr>
            <p:ph type="body" idx="1"/>
          </p:nvPr>
        </p:nvSpPr>
        <p:spPr/>
        <p:txBody>
          <a:bodyPr/>
          <a:lstStyle/>
          <a:p>
            <a:r>
              <a:rPr lang="de-DE" dirty="0"/>
              <a:t>Setzt euch mit eurem Lernpartner/eurer Gruppe zusammen.</a:t>
            </a:r>
          </a:p>
          <a:p>
            <a:pPr>
              <a:buFontTx/>
              <a:buChar char="-"/>
            </a:pPr>
            <a:r>
              <a:rPr lang="de-DE" dirty="0"/>
              <a:t>Besprecht, was ihr alles über das Eichhörnchen erfahren habt.</a:t>
            </a:r>
          </a:p>
          <a:p>
            <a:pPr>
              <a:buFontTx/>
              <a:buChar char="-"/>
            </a:pPr>
            <a:r>
              <a:rPr lang="de-DE" dirty="0"/>
              <a:t>Was war für euch am interessantesten? Begründet. </a:t>
            </a:r>
            <a:r>
              <a:rPr lang="de-DE" sz="1800" dirty="0"/>
              <a:t>(AB II/III, Kompetenz: zentrale Textaussagen wiedergeben/wertende Einschätzung zum Text abgeben) </a:t>
            </a:r>
          </a:p>
          <a:p>
            <a:pPr>
              <a:buFont typeface="Arial" panose="020B0604020202020204" pitchFamily="34" charset="0"/>
              <a:buChar char="•"/>
            </a:pPr>
            <a:r>
              <a:rPr lang="de-DE" dirty="0"/>
              <a:t>Stell dir vor, du bist ein Eichhörnchen. Schreibe, was du an einem Tag erlebst. </a:t>
            </a:r>
            <a:r>
              <a:rPr lang="de-DE" sz="1800" dirty="0"/>
              <a:t>(AB III, Kompetenz: Perspektivübernahme zum vertiefenden Textverstehen) </a:t>
            </a:r>
          </a:p>
          <a:p>
            <a:pPr>
              <a:buFont typeface="Arial" panose="020B0604020202020204" pitchFamily="34" charset="0"/>
              <a:buChar char="•"/>
            </a:pPr>
            <a:r>
              <a:rPr lang="de-DE" sz="1800" dirty="0"/>
              <a:t>…</a:t>
            </a:r>
            <a:endParaRPr lang="de-DE" dirty="0"/>
          </a:p>
        </p:txBody>
      </p:sp>
      <p:sp>
        <p:nvSpPr>
          <p:cNvPr id="5" name="Titel 1">
            <a:extLst>
              <a:ext uri="{FF2B5EF4-FFF2-40B4-BE49-F238E27FC236}">
                <a16:creationId xmlns:a16="http://schemas.microsoft.com/office/drawing/2014/main" id="{CB5423F9-439F-37D4-7079-9DDFA03215C6}"/>
              </a:ext>
            </a:extLst>
          </p:cNvPr>
          <p:cNvSpPr>
            <a:spLocks noGrp="1"/>
          </p:cNvSpPr>
          <p:nvPr>
            <p:ph type="title"/>
          </p:nvPr>
        </p:nvSpPr>
        <p:spPr>
          <a:xfrm>
            <a:off x="1557866" y="541864"/>
            <a:ext cx="9064979" cy="1303867"/>
          </a:xfrm>
        </p:spPr>
        <p:txBody>
          <a:bodyPr>
            <a:normAutofit/>
          </a:bodyPr>
          <a:lstStyle/>
          <a:p>
            <a:r>
              <a:rPr lang="de-DE" sz="3200" dirty="0"/>
              <a:t>Nach dem Lesen – Beispiele für konkrete Aufgaben</a:t>
            </a:r>
          </a:p>
        </p:txBody>
      </p:sp>
    </p:spTree>
    <p:extLst>
      <p:ext uri="{BB962C8B-B14F-4D97-AF65-F5344CB8AC3E}">
        <p14:creationId xmlns:p14="http://schemas.microsoft.com/office/powerpoint/2010/main" val="295812411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A79B2-FA97-AB9B-2226-B8C011FDE8DD}"/>
              </a:ext>
            </a:extLst>
          </p:cNvPr>
          <p:cNvSpPr>
            <a:spLocks noGrp="1"/>
          </p:cNvSpPr>
          <p:nvPr>
            <p:ph type="title"/>
          </p:nvPr>
        </p:nvSpPr>
        <p:spPr>
          <a:xfrm>
            <a:off x="286578" y="1732678"/>
            <a:ext cx="11618843" cy="1303867"/>
          </a:xfrm>
        </p:spPr>
        <p:txBody>
          <a:bodyPr>
            <a:normAutofit/>
          </a:bodyPr>
          <a:lstStyle/>
          <a:p>
            <a:r>
              <a:rPr lang="de-DE" dirty="0"/>
              <a:t> </a:t>
            </a:r>
            <a:r>
              <a:rPr lang="de-DE" sz="2800" dirty="0"/>
              <a:t>Zum Text „Das Eichhörnchen“ (mittleres Niveau) Leistungsaufgaben entwickeln</a:t>
            </a:r>
          </a:p>
        </p:txBody>
      </p:sp>
      <p:sp>
        <p:nvSpPr>
          <p:cNvPr id="4" name="Textplatzhalter 3">
            <a:extLst>
              <a:ext uri="{FF2B5EF4-FFF2-40B4-BE49-F238E27FC236}">
                <a16:creationId xmlns:a16="http://schemas.microsoft.com/office/drawing/2014/main" id="{3905B3D5-EECD-4919-ED5A-8FB61D5F78C2}"/>
              </a:ext>
            </a:extLst>
          </p:cNvPr>
          <p:cNvSpPr>
            <a:spLocks noGrp="1"/>
          </p:cNvSpPr>
          <p:nvPr>
            <p:ph type="body" idx="1"/>
          </p:nvPr>
        </p:nvSpPr>
        <p:spPr>
          <a:xfrm>
            <a:off x="1563508" y="3020825"/>
            <a:ext cx="9064981" cy="3444997"/>
          </a:xfrm>
        </p:spPr>
        <p:txBody>
          <a:bodyPr/>
          <a:lstStyle/>
          <a:p>
            <a:pPr marL="0" indent="0">
              <a:buNone/>
            </a:pPr>
            <a:r>
              <a:rPr lang="de-DE" b="1" dirty="0"/>
              <a:t>Prompt 5 :</a:t>
            </a:r>
          </a:p>
          <a:p>
            <a:pPr marL="0" indent="0">
              <a:buNone/>
            </a:pPr>
            <a:r>
              <a:rPr lang="de-DE" sz="2000" kern="100" dirty="0">
                <a:effectLst/>
                <a:ea typeface="Calibri" panose="020F0502020204030204" pitchFamily="34" charset="0"/>
                <a:cs typeface="Calibri" panose="020F0502020204030204" pitchFamily="34" charset="0"/>
              </a:rPr>
              <a:t>„Erstelle mir zu dem folgenden Text </a:t>
            </a:r>
            <a:r>
              <a:rPr lang="de-DE" sz="2000" b="1" kern="100" dirty="0">
                <a:effectLst/>
                <a:ea typeface="Calibri" panose="020F0502020204030204" pitchFamily="34" charset="0"/>
                <a:cs typeface="Calibri" panose="020F0502020204030204" pitchFamily="34" charset="0"/>
              </a:rPr>
              <a:t>sechs Leistungsaufgaben </a:t>
            </a:r>
            <a:r>
              <a:rPr lang="de-DE" sz="2000" kern="100" dirty="0">
                <a:effectLst/>
                <a:ea typeface="Calibri" panose="020F0502020204030204" pitchFamily="34" charset="0"/>
                <a:cs typeface="Calibri" panose="020F0502020204030204" pitchFamily="34" charset="0"/>
              </a:rPr>
              <a:t>in unterschiedlichen Aufgabenformaten. Zwei Aufgaben Multiple Choice, zwei Zuordnungsaufgaben, zwei offene Aufgaben.“</a:t>
            </a:r>
            <a:endParaRPr lang="de-DE" sz="2000" kern="100" dirty="0">
              <a:effectLst/>
              <a:ea typeface="Calibri" panose="020F0502020204030204" pitchFamily="34" charset="0"/>
              <a:cs typeface="Times New Roman" panose="02020603050405020304" pitchFamily="18" charset="0"/>
            </a:endParaRPr>
          </a:p>
          <a:p>
            <a:pPr marL="0" indent="0">
              <a:buNone/>
            </a:pPr>
            <a:endParaRPr lang="de-DE" dirty="0"/>
          </a:p>
        </p:txBody>
      </p:sp>
      <p:sp>
        <p:nvSpPr>
          <p:cNvPr id="3" name="Abgerundetes Rechteck 4">
            <a:extLst>
              <a:ext uri="{FF2B5EF4-FFF2-40B4-BE49-F238E27FC236}">
                <a16:creationId xmlns:a16="http://schemas.microsoft.com/office/drawing/2014/main" id="{ED41615F-651A-F6CC-0433-1348CEB4B38D}"/>
              </a:ext>
            </a:extLst>
          </p:cNvPr>
          <p:cNvSpPr/>
          <p:nvPr/>
        </p:nvSpPr>
        <p:spPr bwMode="auto">
          <a:xfrm>
            <a:off x="1460811" y="392178"/>
            <a:ext cx="9701560" cy="1061378"/>
          </a:xfrm>
          <a:prstGeom prst="flowChartAlternateProcess">
            <a:avLst/>
          </a:prstGeom>
          <a:solidFill>
            <a:schemeClr val="tx2">
              <a:lumMod val="50000"/>
              <a:lumOff val="50000"/>
            </a:schemeClr>
          </a:solidFill>
        </p:spPr>
        <p:style>
          <a:lnRef idx="3">
            <a:schemeClr val="lt1"/>
          </a:lnRef>
          <a:fillRef idx="1">
            <a:schemeClr val="accent3"/>
          </a:fillRef>
          <a:effectRef idx="1">
            <a:schemeClr val="accent3"/>
          </a:effectRef>
          <a:fontRef idx="minor">
            <a:schemeClr val="lt1"/>
          </a:fontRef>
        </p:style>
        <p:txBody>
          <a:bodyPr lIns="60960" tIns="60960" rIns="60960" bIns="60960" spcCol="1270" anchor="ctr"/>
          <a:lstStyle/>
          <a:p>
            <a:pPr algn="ctr" defTabSz="2889250" fontAlgn="auto">
              <a:lnSpc>
                <a:spcPct val="90000"/>
              </a:lnSpc>
              <a:spcAft>
                <a:spcPct val="35000"/>
              </a:spcAft>
              <a:defRPr/>
            </a:pPr>
            <a:r>
              <a:rPr lang="de-DE" b="1" dirty="0">
                <a:solidFill>
                  <a:schemeClr val="bg1"/>
                </a:solidFill>
                <a:latin typeface="Arial" panose="020B0604020202020204" pitchFamily="34" charset="0"/>
                <a:cs typeface="Arial" panose="020B0604020202020204" pitchFamily="34" charset="0"/>
              </a:rPr>
              <a:t>5. Erstellen von Leistungsaufgaben/eines Leistungsaufgabensets durch ChatGPT – Überarbeitung/Bezug zu den Anforderungsbereichen</a:t>
            </a:r>
          </a:p>
        </p:txBody>
      </p:sp>
    </p:spTree>
    <p:extLst>
      <p:ext uri="{BB962C8B-B14F-4D97-AF65-F5344CB8AC3E}">
        <p14:creationId xmlns:p14="http://schemas.microsoft.com/office/powerpoint/2010/main" val="129095320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C005A7EE-52E0-A5D7-4D67-291926F01F3E}"/>
              </a:ext>
            </a:extLst>
          </p:cNvPr>
          <p:cNvSpPr txBox="1"/>
          <p:nvPr/>
        </p:nvSpPr>
        <p:spPr>
          <a:xfrm>
            <a:off x="1162725" y="581600"/>
            <a:ext cx="3972232" cy="523220"/>
          </a:xfrm>
          <a:prstGeom prst="rect">
            <a:avLst/>
          </a:prstGeom>
          <a:noFill/>
        </p:spPr>
        <p:txBody>
          <a:bodyPr wrap="square" rtlCol="0">
            <a:spAutoFit/>
          </a:bodyPr>
          <a:lstStyle/>
          <a:p>
            <a:r>
              <a:rPr lang="de-DE" sz="2800" b="1" dirty="0">
                <a:solidFill>
                  <a:srgbClr val="00B050"/>
                </a:solidFill>
              </a:rPr>
              <a:t>ChatGPT:</a:t>
            </a:r>
          </a:p>
        </p:txBody>
      </p:sp>
      <p:sp>
        <p:nvSpPr>
          <p:cNvPr id="7" name="Textfeld 6">
            <a:extLst>
              <a:ext uri="{FF2B5EF4-FFF2-40B4-BE49-F238E27FC236}">
                <a16:creationId xmlns:a16="http://schemas.microsoft.com/office/drawing/2014/main" id="{8DA206B0-4476-0124-E46D-AA033037D255}"/>
              </a:ext>
            </a:extLst>
          </p:cNvPr>
          <p:cNvSpPr txBox="1"/>
          <p:nvPr/>
        </p:nvSpPr>
        <p:spPr>
          <a:xfrm>
            <a:off x="981489" y="1246355"/>
            <a:ext cx="6097656" cy="4524315"/>
          </a:xfrm>
          <a:prstGeom prst="rect">
            <a:avLst/>
          </a:prstGeom>
          <a:noFill/>
        </p:spPr>
        <p:txBody>
          <a:bodyPr wrap="square">
            <a:spAutoFit/>
          </a:bodyPr>
          <a:lstStyle/>
          <a:p>
            <a:r>
              <a:rPr lang="de-DE" sz="1800" dirty="0">
                <a:effectLst/>
                <a:latin typeface="Calibri" panose="020F0502020204030204" pitchFamily="34" charset="0"/>
                <a:ea typeface="Calibri" panose="020F0502020204030204" pitchFamily="34" charset="0"/>
              </a:rPr>
              <a:t>Multiple Choice Aufgaben</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Aufgabe 1:</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Was ist die Hauptnahrung der Eichhörnchen?</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a) Fleisch</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b) Nüsse, Samen und Früchte</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c) Gemüse</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d) Insekten</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Aufgabe 2:</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Wie hoch können Eichhörnchen in die Bäume springen?</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a) 5 Meter</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b) 10 Meter</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c) 15 Meter</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d) 20 Meter</a:t>
            </a:r>
            <a:br>
              <a:rPr lang="de-DE" sz="1800" dirty="0">
                <a:effectLst/>
                <a:latin typeface="Calibri" panose="020F0502020204030204" pitchFamily="34" charset="0"/>
                <a:ea typeface="Calibri" panose="020F0502020204030204" pitchFamily="34" charset="0"/>
              </a:rPr>
            </a:br>
            <a:endParaRPr lang="de-DE" dirty="0"/>
          </a:p>
        </p:txBody>
      </p:sp>
      <p:sp>
        <p:nvSpPr>
          <p:cNvPr id="10" name="Ellipse 9">
            <a:extLst>
              <a:ext uri="{FF2B5EF4-FFF2-40B4-BE49-F238E27FC236}">
                <a16:creationId xmlns:a16="http://schemas.microsoft.com/office/drawing/2014/main" id="{33113224-CBFD-7513-B362-2AECF531C6EC}"/>
              </a:ext>
            </a:extLst>
          </p:cNvPr>
          <p:cNvSpPr/>
          <p:nvPr/>
        </p:nvSpPr>
        <p:spPr>
          <a:xfrm>
            <a:off x="5454767" y="412354"/>
            <a:ext cx="6198257" cy="3016646"/>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bg1"/>
              </a:solidFill>
            </a:endParaRPr>
          </a:p>
          <a:p>
            <a:pPr marL="285750" indent="-285750">
              <a:buFont typeface="Arial" panose="020B0604020202020204" pitchFamily="34" charset="0"/>
              <a:buChar char="•"/>
            </a:pPr>
            <a:r>
              <a:rPr lang="de-DE" dirty="0">
                <a:solidFill>
                  <a:schemeClr val="bg1"/>
                </a:solidFill>
              </a:rPr>
              <a:t>Handlungsanweisungen fehlen, ansonsten gut zu nutzen</a:t>
            </a:r>
          </a:p>
          <a:p>
            <a:r>
              <a:rPr lang="de-DE" dirty="0">
                <a:solidFill>
                  <a:schemeClr val="bg1"/>
                </a:solidFill>
              </a:rPr>
              <a:t>    (AB I/Kompetenz: explizite</a:t>
            </a:r>
          </a:p>
          <a:p>
            <a:r>
              <a:rPr lang="de-DE" dirty="0">
                <a:solidFill>
                  <a:schemeClr val="bg1"/>
                </a:solidFill>
              </a:rPr>
              <a:t>    Informationen aus dem Text entnehmen)</a:t>
            </a:r>
          </a:p>
          <a:p>
            <a:endParaRPr lang="de-DE" dirty="0">
              <a:solidFill>
                <a:schemeClr val="bg1"/>
              </a:solidFill>
            </a:endParaRPr>
          </a:p>
          <a:p>
            <a:pPr marL="285750" indent="-285750">
              <a:buFont typeface="Wingdings" panose="05000000000000000000" pitchFamily="2" charset="2"/>
              <a:buChar char="Ø"/>
            </a:pPr>
            <a:r>
              <a:rPr lang="de-DE" dirty="0">
                <a:solidFill>
                  <a:schemeClr val="bg1"/>
                </a:solidFill>
              </a:rPr>
              <a:t>Aber Achtung: Achten Sie auf sinnvolle Aufgabeninhalte, die wichtig für das Textverstehen sind. </a:t>
            </a:r>
          </a:p>
        </p:txBody>
      </p:sp>
    </p:spTree>
    <p:extLst>
      <p:ext uri="{BB962C8B-B14F-4D97-AF65-F5344CB8AC3E}">
        <p14:creationId xmlns:p14="http://schemas.microsoft.com/office/powerpoint/2010/main" val="2572027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7B219673-E35F-D333-DBF8-685377AC3AB8}"/>
              </a:ext>
            </a:extLst>
          </p:cNvPr>
          <p:cNvSpPr txBox="1"/>
          <p:nvPr/>
        </p:nvSpPr>
        <p:spPr>
          <a:xfrm>
            <a:off x="631619" y="1460764"/>
            <a:ext cx="4942233" cy="5078313"/>
          </a:xfrm>
          <a:prstGeom prst="rect">
            <a:avLst/>
          </a:prstGeom>
          <a:noFill/>
        </p:spPr>
        <p:txBody>
          <a:bodyPr wrap="square">
            <a:spAutoFit/>
          </a:bodyPr>
          <a:lstStyle/>
          <a:p>
            <a:endParaRPr lang="de-DE" sz="1800" dirty="0">
              <a:effectLst/>
              <a:latin typeface="Calibri" panose="020F0502020204030204" pitchFamily="34" charset="0"/>
              <a:ea typeface="Calibri" panose="020F0502020204030204" pitchFamily="34" charset="0"/>
            </a:endParaRPr>
          </a:p>
          <a:p>
            <a:r>
              <a:rPr lang="de-DE" sz="1800" b="1" dirty="0">
                <a:solidFill>
                  <a:srgbClr val="00B050"/>
                </a:solidFill>
                <a:effectLst/>
                <a:latin typeface="Calibri" panose="020F0502020204030204" pitchFamily="34" charset="0"/>
                <a:ea typeface="Calibri" panose="020F0502020204030204" pitchFamily="34" charset="0"/>
              </a:rPr>
              <a:t>Chat</a:t>
            </a:r>
            <a:r>
              <a:rPr lang="de-DE" b="1" dirty="0">
                <a:solidFill>
                  <a:srgbClr val="00B050"/>
                </a:solidFill>
                <a:latin typeface="Calibri" panose="020F0502020204030204" pitchFamily="34" charset="0"/>
                <a:ea typeface="Calibri" panose="020F0502020204030204" pitchFamily="34" charset="0"/>
              </a:rPr>
              <a:t>GPT: </a:t>
            </a:r>
            <a:r>
              <a:rPr lang="de-DE" sz="1800" b="1" dirty="0">
                <a:solidFill>
                  <a:srgbClr val="00B050"/>
                </a:solidFill>
                <a:effectLst/>
                <a:latin typeface="Calibri" panose="020F0502020204030204" pitchFamily="34" charset="0"/>
                <a:ea typeface="Calibri" panose="020F0502020204030204" pitchFamily="34" charset="0"/>
              </a:rPr>
              <a:t>Zuordnungsaufgaben</a:t>
            </a:r>
            <a:r>
              <a:rPr lang="de-DE" sz="1800" b="1" dirty="0">
                <a:effectLst/>
                <a:latin typeface="Calibri" panose="020F0502020204030204" pitchFamily="34" charset="0"/>
                <a:ea typeface="Calibri" panose="020F0502020204030204" pitchFamily="34" charset="0"/>
              </a:rPr>
              <a:t/>
            </a:r>
            <a:br>
              <a:rPr lang="de-DE" sz="1800" b="1"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Aufgabe 3:</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Ordne die Begriffe den richtigen Beschreibungen zu:</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1. Kobel</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2. Greifvögel</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3. Allesfresser</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4. Lebensraum</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a) Ein Nest, das Eichhörnchen in Bäumen bauen.</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b) Tiere, die Eichhörnchen jagen, wie der Habicht.</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c) Tiere, die sowohl Pflanzen als auch Tiere fressen.</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d) Orte, wo Eichhörnchen leben, wie Wälder und Parks.</a:t>
            </a:r>
            <a:br>
              <a:rPr lang="de-DE" sz="1800" dirty="0">
                <a:effectLst/>
                <a:latin typeface="Calibri" panose="020F0502020204030204" pitchFamily="34" charset="0"/>
                <a:ea typeface="Calibri" panose="020F0502020204030204" pitchFamily="34" charset="0"/>
              </a:rPr>
            </a:br>
            <a:endParaRPr lang="de-DE" dirty="0"/>
          </a:p>
        </p:txBody>
      </p:sp>
      <p:sp>
        <p:nvSpPr>
          <p:cNvPr id="8" name="Textfeld 7">
            <a:extLst>
              <a:ext uri="{FF2B5EF4-FFF2-40B4-BE49-F238E27FC236}">
                <a16:creationId xmlns:a16="http://schemas.microsoft.com/office/drawing/2014/main" id="{D67C5F85-9B3C-BA10-D847-1A06CB43A3EF}"/>
              </a:ext>
            </a:extLst>
          </p:cNvPr>
          <p:cNvSpPr txBox="1"/>
          <p:nvPr/>
        </p:nvSpPr>
        <p:spPr>
          <a:xfrm>
            <a:off x="5911298" y="2051824"/>
            <a:ext cx="6097656" cy="3896195"/>
          </a:xfrm>
          <a:prstGeom prst="rect">
            <a:avLst/>
          </a:prstGeom>
          <a:noFill/>
        </p:spPr>
        <p:txBody>
          <a:bodyPr wrap="square">
            <a:spAutoFit/>
          </a:bodyPr>
          <a:lstStyle/>
          <a:p>
            <a:pPr>
              <a:lnSpc>
                <a:spcPct val="115000"/>
              </a:lnSpc>
              <a:spcAft>
                <a:spcPts val="800"/>
              </a:spcAft>
            </a:pPr>
            <a:r>
              <a:rPr lang="de-DE" sz="1800" kern="100" dirty="0">
                <a:effectLst/>
                <a:latin typeface="Calibri" panose="020F0502020204030204" pitchFamily="34" charset="0"/>
                <a:ea typeface="Calibri" panose="020F0502020204030204" pitchFamily="34" charset="0"/>
                <a:cs typeface="Calibri" panose="020F0502020204030204" pitchFamily="34" charset="0"/>
              </a:rPr>
              <a:t>Aufgabe 4:</a:t>
            </a:r>
            <a:br>
              <a:rPr lang="de-DE" sz="1800" kern="100" dirty="0">
                <a:effectLst/>
                <a:latin typeface="Calibri" panose="020F0502020204030204" pitchFamily="34" charset="0"/>
                <a:ea typeface="Calibri" panose="020F0502020204030204" pitchFamily="34" charset="0"/>
                <a:cs typeface="Calibri" panose="020F0502020204030204" pitchFamily="34" charset="0"/>
              </a:rPr>
            </a:br>
            <a:r>
              <a:rPr lang="de-DE" sz="1800" kern="100" dirty="0">
                <a:effectLst/>
                <a:latin typeface="Calibri" panose="020F0502020204030204" pitchFamily="34" charset="0"/>
                <a:ea typeface="Calibri" panose="020F0502020204030204" pitchFamily="34" charset="0"/>
                <a:cs typeface="Calibri" panose="020F0502020204030204" pitchFamily="34" charset="0"/>
              </a:rPr>
              <a:t>Ordne die Farben den Eichhörnchen zu:</a:t>
            </a:r>
            <a:br>
              <a:rPr lang="de-DE" sz="1800" kern="100" dirty="0">
                <a:effectLst/>
                <a:latin typeface="Calibri" panose="020F0502020204030204" pitchFamily="34" charset="0"/>
                <a:ea typeface="Calibri" panose="020F0502020204030204" pitchFamily="34" charset="0"/>
                <a:cs typeface="Calibri" panose="020F0502020204030204" pitchFamily="34" charset="0"/>
              </a:rPr>
            </a:br>
            <a:r>
              <a:rPr lang="de-DE" sz="1800" kern="100" dirty="0">
                <a:effectLst/>
                <a:latin typeface="Calibri" panose="020F0502020204030204" pitchFamily="34" charset="0"/>
                <a:ea typeface="Calibri" panose="020F0502020204030204" pitchFamily="34" charset="0"/>
                <a:cs typeface="Calibri" panose="020F0502020204030204" pitchFamily="34" charset="0"/>
              </a:rPr>
              <a:t/>
            </a:r>
            <a:br>
              <a:rPr lang="de-DE" sz="1800" kern="100" dirty="0">
                <a:effectLst/>
                <a:latin typeface="Calibri" panose="020F0502020204030204" pitchFamily="34" charset="0"/>
                <a:ea typeface="Calibri" panose="020F0502020204030204" pitchFamily="34" charset="0"/>
                <a:cs typeface="Calibri" panose="020F0502020204030204" pitchFamily="34" charset="0"/>
              </a:rPr>
            </a:br>
            <a:r>
              <a:rPr lang="de-DE" sz="1800" kern="100" dirty="0">
                <a:effectLst/>
                <a:latin typeface="Calibri" panose="020F0502020204030204" pitchFamily="34" charset="0"/>
                <a:ea typeface="Calibri" panose="020F0502020204030204" pitchFamily="34" charset="0"/>
                <a:cs typeface="Calibri" panose="020F0502020204030204" pitchFamily="34" charset="0"/>
              </a:rPr>
              <a:t>1. Braun</a:t>
            </a:r>
            <a:br>
              <a:rPr lang="de-DE" sz="1800" kern="100" dirty="0">
                <a:effectLst/>
                <a:latin typeface="Calibri" panose="020F0502020204030204" pitchFamily="34" charset="0"/>
                <a:ea typeface="Calibri" panose="020F0502020204030204" pitchFamily="34" charset="0"/>
                <a:cs typeface="Calibri" panose="020F0502020204030204" pitchFamily="34" charset="0"/>
              </a:rPr>
            </a:br>
            <a:r>
              <a:rPr lang="de-DE" sz="1800" kern="100" dirty="0">
                <a:effectLst/>
                <a:latin typeface="Calibri" panose="020F0502020204030204" pitchFamily="34" charset="0"/>
                <a:ea typeface="Calibri" panose="020F0502020204030204" pitchFamily="34" charset="0"/>
                <a:cs typeface="Calibri" panose="020F0502020204030204" pitchFamily="34" charset="0"/>
              </a:rPr>
              <a:t>2. Grau</a:t>
            </a:r>
            <a:br>
              <a:rPr lang="de-DE" sz="1800" kern="100" dirty="0">
                <a:effectLst/>
                <a:latin typeface="Calibri" panose="020F0502020204030204" pitchFamily="34" charset="0"/>
                <a:ea typeface="Calibri" panose="020F0502020204030204" pitchFamily="34" charset="0"/>
                <a:cs typeface="Calibri" panose="020F0502020204030204" pitchFamily="34" charset="0"/>
              </a:rPr>
            </a:br>
            <a:r>
              <a:rPr lang="de-DE" sz="1800" kern="100" dirty="0">
                <a:effectLst/>
                <a:latin typeface="Calibri" panose="020F0502020204030204" pitchFamily="34" charset="0"/>
                <a:ea typeface="Calibri" panose="020F0502020204030204" pitchFamily="34" charset="0"/>
                <a:cs typeface="Calibri" panose="020F0502020204030204" pitchFamily="34" charset="0"/>
              </a:rPr>
              <a:t>3. Weiß</a:t>
            </a:r>
            <a:br>
              <a:rPr lang="de-DE" sz="1800" kern="100" dirty="0">
                <a:effectLst/>
                <a:latin typeface="Calibri" panose="020F0502020204030204" pitchFamily="34" charset="0"/>
                <a:ea typeface="Calibri" panose="020F0502020204030204" pitchFamily="34" charset="0"/>
                <a:cs typeface="Calibri" panose="020F0502020204030204" pitchFamily="34" charset="0"/>
              </a:rPr>
            </a:br>
            <a:r>
              <a:rPr lang="de-DE" sz="1800" kern="100" dirty="0">
                <a:effectLst/>
                <a:latin typeface="Calibri" panose="020F0502020204030204" pitchFamily="34" charset="0"/>
                <a:ea typeface="Calibri" panose="020F0502020204030204" pitchFamily="34" charset="0"/>
                <a:cs typeface="Calibri" panose="020F0502020204030204" pitchFamily="34" charset="0"/>
              </a:rPr>
              <a:t>4. Schwarz</a:t>
            </a:r>
            <a:br>
              <a:rPr lang="de-DE" sz="1800" kern="100" dirty="0">
                <a:effectLst/>
                <a:latin typeface="Calibri" panose="020F0502020204030204" pitchFamily="34" charset="0"/>
                <a:ea typeface="Calibri" panose="020F0502020204030204" pitchFamily="34" charset="0"/>
                <a:cs typeface="Calibri" panose="020F0502020204030204" pitchFamily="34" charset="0"/>
              </a:rPr>
            </a:br>
            <a:r>
              <a:rPr lang="de-DE" sz="1800" kern="100" dirty="0">
                <a:effectLst/>
                <a:latin typeface="Calibri" panose="020F0502020204030204" pitchFamily="34" charset="0"/>
                <a:ea typeface="Calibri" panose="020F0502020204030204" pitchFamily="34" charset="0"/>
                <a:cs typeface="Calibri" panose="020F0502020204030204" pitchFamily="34" charset="0"/>
              </a:rPr>
              <a:t/>
            </a:r>
            <a:br>
              <a:rPr lang="de-DE" sz="1800" kern="100" dirty="0">
                <a:effectLst/>
                <a:latin typeface="Calibri" panose="020F0502020204030204" pitchFamily="34" charset="0"/>
                <a:ea typeface="Calibri" panose="020F0502020204030204" pitchFamily="34" charset="0"/>
                <a:cs typeface="Calibri" panose="020F0502020204030204" pitchFamily="34" charset="0"/>
              </a:rPr>
            </a:br>
            <a:r>
              <a:rPr lang="de-DE" sz="1800" kern="100" dirty="0">
                <a:effectLst/>
                <a:latin typeface="Calibri" panose="020F0502020204030204" pitchFamily="34" charset="0"/>
                <a:ea typeface="Calibri" panose="020F0502020204030204" pitchFamily="34" charset="0"/>
                <a:cs typeface="Calibri" panose="020F0502020204030204" pitchFamily="34" charset="0"/>
              </a:rPr>
              <a:t>a) Eine häufige Farbe von Eichhörnchen.</a:t>
            </a:r>
            <a:br>
              <a:rPr lang="de-DE" sz="1800" kern="100" dirty="0">
                <a:effectLst/>
                <a:latin typeface="Calibri" panose="020F0502020204030204" pitchFamily="34" charset="0"/>
                <a:ea typeface="Calibri" panose="020F0502020204030204" pitchFamily="34" charset="0"/>
                <a:cs typeface="Calibri" panose="020F0502020204030204" pitchFamily="34" charset="0"/>
              </a:rPr>
            </a:br>
            <a:r>
              <a:rPr lang="de-DE" sz="1800" kern="100" dirty="0">
                <a:effectLst/>
                <a:latin typeface="Calibri" panose="020F0502020204030204" pitchFamily="34" charset="0"/>
                <a:ea typeface="Calibri" panose="020F0502020204030204" pitchFamily="34" charset="0"/>
                <a:cs typeface="Calibri" panose="020F0502020204030204" pitchFamily="34" charset="0"/>
              </a:rPr>
              <a:t>b) Eine seltene Farbe von Eichhörnchen.</a:t>
            </a:r>
            <a:br>
              <a:rPr lang="de-DE" sz="1800" kern="100" dirty="0">
                <a:effectLst/>
                <a:latin typeface="Calibri" panose="020F0502020204030204" pitchFamily="34" charset="0"/>
                <a:ea typeface="Calibri" panose="020F0502020204030204" pitchFamily="34" charset="0"/>
                <a:cs typeface="Calibri" panose="020F0502020204030204" pitchFamily="34" charset="0"/>
              </a:rPr>
            </a:br>
            <a:r>
              <a:rPr lang="de-DE" sz="1800" kern="100" dirty="0">
                <a:effectLst/>
                <a:latin typeface="Calibri" panose="020F0502020204030204" pitchFamily="34" charset="0"/>
                <a:ea typeface="Calibri" panose="020F0502020204030204" pitchFamily="34" charset="0"/>
                <a:cs typeface="Calibri" panose="020F0502020204030204" pitchFamily="34" charset="0"/>
              </a:rPr>
              <a:t>c) Eine weitere häufige Farbe von Eichhörnchen.</a:t>
            </a:r>
            <a:br>
              <a:rPr lang="de-DE" sz="1800" kern="100" dirty="0">
                <a:effectLst/>
                <a:latin typeface="Calibri" panose="020F0502020204030204" pitchFamily="34" charset="0"/>
                <a:ea typeface="Calibri" panose="020F0502020204030204" pitchFamily="34" charset="0"/>
                <a:cs typeface="Calibri" panose="020F0502020204030204" pitchFamily="34" charset="0"/>
              </a:rPr>
            </a:br>
            <a:r>
              <a:rPr lang="de-DE" sz="1800" kern="100" dirty="0">
                <a:effectLst/>
                <a:latin typeface="Calibri" panose="020F0502020204030204" pitchFamily="34" charset="0"/>
                <a:ea typeface="Calibri" panose="020F0502020204030204" pitchFamily="34" charset="0"/>
                <a:cs typeface="Calibri" panose="020F0502020204030204" pitchFamily="34" charset="0"/>
              </a:rPr>
              <a:t>d) Eine Farbe, die manchmal vorkommt.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Ellipse 8">
            <a:extLst>
              <a:ext uri="{FF2B5EF4-FFF2-40B4-BE49-F238E27FC236}">
                <a16:creationId xmlns:a16="http://schemas.microsoft.com/office/drawing/2014/main" id="{1417C8D9-3054-50DD-65D3-7EF6BC9DF057}"/>
              </a:ext>
            </a:extLst>
          </p:cNvPr>
          <p:cNvSpPr/>
          <p:nvPr/>
        </p:nvSpPr>
        <p:spPr>
          <a:xfrm>
            <a:off x="2415209" y="19822"/>
            <a:ext cx="8144996" cy="2032002"/>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bg1"/>
              </a:solidFill>
            </a:endParaRPr>
          </a:p>
          <a:p>
            <a:pPr marL="285750" indent="-285750">
              <a:buFont typeface="Arial" panose="020B0604020202020204" pitchFamily="34" charset="0"/>
              <a:buChar char="•"/>
            </a:pPr>
            <a:r>
              <a:rPr lang="de-DE" sz="1600" dirty="0">
                <a:solidFill>
                  <a:schemeClr val="bg1"/>
                </a:solidFill>
              </a:rPr>
              <a:t>Aufgabe 3: „Allesfresser“ wird richtig zugeordnet werden, der ´Begriff ist im Text aber nicht erklärt, so dass die Kinder durch Ausschlussverfahren zur richtigen Lösung kommen. Das sollte bei einer guten Aufgabe nicht möglich sein.</a:t>
            </a:r>
          </a:p>
          <a:p>
            <a:r>
              <a:rPr lang="de-DE" sz="1600" dirty="0">
                <a:solidFill>
                  <a:schemeClr val="bg1"/>
                </a:solidFill>
              </a:rPr>
              <a:t>     (AB I Kompetenz: Explizite Informationen aus dem Text </a:t>
            </a:r>
          </a:p>
          <a:p>
            <a:r>
              <a:rPr lang="de-DE" sz="1600" dirty="0">
                <a:solidFill>
                  <a:schemeClr val="bg1"/>
                </a:solidFill>
              </a:rPr>
              <a:t>      entnehmen)</a:t>
            </a:r>
          </a:p>
        </p:txBody>
      </p:sp>
      <p:sp>
        <p:nvSpPr>
          <p:cNvPr id="10" name="Ellipse 9">
            <a:extLst>
              <a:ext uri="{FF2B5EF4-FFF2-40B4-BE49-F238E27FC236}">
                <a16:creationId xmlns:a16="http://schemas.microsoft.com/office/drawing/2014/main" id="{58509447-6364-CF51-6351-31E3F4280C32}"/>
              </a:ext>
            </a:extLst>
          </p:cNvPr>
          <p:cNvSpPr/>
          <p:nvPr/>
        </p:nvSpPr>
        <p:spPr>
          <a:xfrm>
            <a:off x="7089509" y="3061640"/>
            <a:ext cx="4779894" cy="1022186"/>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600" dirty="0">
                <a:solidFill>
                  <a:schemeClr val="bg1"/>
                </a:solidFill>
              </a:rPr>
              <a:t>Aufgabe 4: bezieht sich auf den schweren Text, ist nicht beantwortbar! Zudem so wie hier absolut sinnfrei!</a:t>
            </a:r>
          </a:p>
        </p:txBody>
      </p:sp>
    </p:spTree>
    <p:extLst>
      <p:ext uri="{BB962C8B-B14F-4D97-AF65-F5344CB8AC3E}">
        <p14:creationId xmlns:p14="http://schemas.microsoft.com/office/powerpoint/2010/main" val="1154519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2D8C08A-BF00-D75B-3E86-8E74B5940B12}"/>
              </a:ext>
            </a:extLst>
          </p:cNvPr>
          <p:cNvSpPr txBox="1"/>
          <p:nvPr/>
        </p:nvSpPr>
        <p:spPr>
          <a:xfrm>
            <a:off x="1215483" y="1720840"/>
            <a:ext cx="9790771" cy="2862322"/>
          </a:xfrm>
          <a:prstGeom prst="rect">
            <a:avLst/>
          </a:prstGeom>
          <a:noFill/>
        </p:spPr>
        <p:txBody>
          <a:bodyPr wrap="square">
            <a:spAutoFit/>
          </a:bodyPr>
          <a:lstStyle/>
          <a:p>
            <a:r>
              <a:rPr lang="de-DE" sz="1800" dirty="0">
                <a:effectLst/>
                <a:latin typeface="Calibri" panose="020F0502020204030204" pitchFamily="34" charset="0"/>
                <a:ea typeface="Calibri" panose="020F0502020204030204" pitchFamily="34" charset="0"/>
              </a:rPr>
              <a:t>Offene Aufgaben</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Aufgabe 5:</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Beschreibe, wie Eichhörnchen sich auf den Winter vorbereiten. Welche Strategien nutzen sie, um Nahrung zu finden und zu speichern?</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Aufgabe 6:</a:t>
            </a:r>
            <a:br>
              <a:rPr lang="de-DE" sz="1800" dirty="0">
                <a:effectLst/>
                <a:latin typeface="Calibri" panose="020F0502020204030204" pitchFamily="34" charset="0"/>
                <a:ea typeface="Calibri" panose="020F0502020204030204" pitchFamily="34" charset="0"/>
              </a:rPr>
            </a:br>
            <a:r>
              <a:rPr lang="de-DE" sz="1800" dirty="0">
                <a:effectLst/>
                <a:latin typeface="Calibri" panose="020F0502020204030204" pitchFamily="34" charset="0"/>
                <a:ea typeface="Calibri" panose="020F0502020204030204" pitchFamily="34" charset="0"/>
              </a:rPr>
              <a:t>Erkläre, warum Eichhörnchen als geschickte Kletterer gelten. Welche Fähigkeiten machen sie zu guten Kletterern und wie nutzen sie diese in ihrem Lebensraum?</a:t>
            </a:r>
            <a:br>
              <a:rPr lang="de-DE" sz="1800" dirty="0">
                <a:effectLst/>
                <a:latin typeface="Calibri" panose="020F0502020204030204" pitchFamily="34" charset="0"/>
                <a:ea typeface="Calibri" panose="020F0502020204030204" pitchFamily="34" charset="0"/>
              </a:rPr>
            </a:br>
            <a:endParaRPr lang="de-DE" dirty="0"/>
          </a:p>
        </p:txBody>
      </p:sp>
      <p:sp>
        <p:nvSpPr>
          <p:cNvPr id="5" name="Textfeld 4">
            <a:extLst>
              <a:ext uri="{FF2B5EF4-FFF2-40B4-BE49-F238E27FC236}">
                <a16:creationId xmlns:a16="http://schemas.microsoft.com/office/drawing/2014/main" id="{719FEFBC-09A0-F290-3EF9-D5FF0DD18C10}"/>
              </a:ext>
            </a:extLst>
          </p:cNvPr>
          <p:cNvSpPr txBox="1"/>
          <p:nvPr/>
        </p:nvSpPr>
        <p:spPr>
          <a:xfrm>
            <a:off x="1162725" y="581600"/>
            <a:ext cx="3972232" cy="461665"/>
          </a:xfrm>
          <a:prstGeom prst="rect">
            <a:avLst/>
          </a:prstGeom>
          <a:noFill/>
        </p:spPr>
        <p:txBody>
          <a:bodyPr wrap="square" rtlCol="0">
            <a:spAutoFit/>
          </a:bodyPr>
          <a:lstStyle/>
          <a:p>
            <a:r>
              <a:rPr lang="de-DE" sz="2400" dirty="0">
                <a:solidFill>
                  <a:srgbClr val="00B050"/>
                </a:solidFill>
              </a:rPr>
              <a:t>ChatGPT:</a:t>
            </a:r>
          </a:p>
        </p:txBody>
      </p:sp>
      <p:sp>
        <p:nvSpPr>
          <p:cNvPr id="6" name="Ellipse 5">
            <a:extLst>
              <a:ext uri="{FF2B5EF4-FFF2-40B4-BE49-F238E27FC236}">
                <a16:creationId xmlns:a16="http://schemas.microsoft.com/office/drawing/2014/main" id="{DA27180F-3EAA-76EE-9CF3-6774F1871196}"/>
              </a:ext>
            </a:extLst>
          </p:cNvPr>
          <p:cNvSpPr/>
          <p:nvPr/>
        </p:nvSpPr>
        <p:spPr>
          <a:xfrm>
            <a:off x="5754029" y="758283"/>
            <a:ext cx="5954751" cy="1293552"/>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t>Aufgabe 5 „Strategien“ ersetzen durch einfachere Formulierung:  Was machen sie, um…/Wie gehen sie vor…?/...</a:t>
            </a:r>
          </a:p>
          <a:p>
            <a:endParaRPr lang="de-DE" sz="1600" dirty="0">
              <a:solidFill>
                <a:schemeClr val="bg1"/>
              </a:solidFill>
            </a:endParaRPr>
          </a:p>
        </p:txBody>
      </p:sp>
      <p:sp>
        <p:nvSpPr>
          <p:cNvPr id="7" name="Ellipse 6">
            <a:extLst>
              <a:ext uri="{FF2B5EF4-FFF2-40B4-BE49-F238E27FC236}">
                <a16:creationId xmlns:a16="http://schemas.microsoft.com/office/drawing/2014/main" id="{CF45A4CB-B40B-1A40-7DD7-9BB865B8532C}"/>
              </a:ext>
            </a:extLst>
          </p:cNvPr>
          <p:cNvSpPr/>
          <p:nvPr/>
        </p:nvSpPr>
        <p:spPr>
          <a:xfrm>
            <a:off x="4850781" y="4460488"/>
            <a:ext cx="6597804" cy="1639229"/>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t>Aufgabe 6: sehr komplexe Frage, vereinfachen; zudem nicht aus dem Text komplett beantwortbar, daher keine gute Leistungsaufgabe!</a:t>
            </a:r>
          </a:p>
          <a:p>
            <a:endParaRPr lang="de-DE" sz="1600" dirty="0">
              <a:solidFill>
                <a:schemeClr val="bg1"/>
              </a:solidFill>
            </a:endParaRPr>
          </a:p>
        </p:txBody>
      </p:sp>
    </p:spTree>
    <p:extLst>
      <p:ext uri="{BB962C8B-B14F-4D97-AF65-F5344CB8AC3E}">
        <p14:creationId xmlns:p14="http://schemas.microsoft.com/office/powerpoint/2010/main" val="884239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37D753C2-AC13-B023-5B4D-A76925A2ABB2}"/>
              </a:ext>
            </a:extLst>
          </p:cNvPr>
          <p:cNvSpPr>
            <a:spLocks noGrp="1"/>
          </p:cNvSpPr>
          <p:nvPr>
            <p:ph type="title"/>
          </p:nvPr>
        </p:nvSpPr>
        <p:spPr>
          <a:xfrm>
            <a:off x="1059367" y="915338"/>
            <a:ext cx="10036096" cy="1303867"/>
          </a:xfrm>
        </p:spPr>
        <p:txBody>
          <a:bodyPr>
            <a:normAutofit fontScale="90000"/>
          </a:bodyPr>
          <a:lstStyle/>
          <a:p>
            <a:r>
              <a:rPr lang="de-DE" dirty="0"/>
              <a:t>Und </a:t>
            </a:r>
            <a:r>
              <a:rPr lang="de-DE" sz="4400" dirty="0"/>
              <a:t>nun: Nutzen</a:t>
            </a:r>
            <a:r>
              <a:rPr lang="de-DE" dirty="0"/>
              <a:t> Sie Ihr Wissen zu Lern- und Leistungsaufgaben…</a:t>
            </a:r>
          </a:p>
        </p:txBody>
      </p:sp>
      <p:sp>
        <p:nvSpPr>
          <p:cNvPr id="9" name="Inhaltsplatzhalter 8">
            <a:extLst>
              <a:ext uri="{FF2B5EF4-FFF2-40B4-BE49-F238E27FC236}">
                <a16:creationId xmlns:a16="http://schemas.microsoft.com/office/drawing/2014/main" id="{EC1021F3-98E8-0C8F-3B4A-1ABB2CD6A21B}"/>
              </a:ext>
            </a:extLst>
          </p:cNvPr>
          <p:cNvSpPr>
            <a:spLocks noGrp="1"/>
          </p:cNvSpPr>
          <p:nvPr>
            <p:ph idx="1"/>
          </p:nvPr>
        </p:nvSpPr>
        <p:spPr>
          <a:xfrm>
            <a:off x="1569154" y="2490136"/>
            <a:ext cx="9347890" cy="3444997"/>
          </a:xfrm>
        </p:spPr>
        <p:txBody>
          <a:bodyPr>
            <a:normAutofit fontScale="92500" lnSpcReduction="20000"/>
          </a:bodyPr>
          <a:lstStyle/>
          <a:p>
            <a:endParaRPr lang="de-DE" dirty="0"/>
          </a:p>
          <a:p>
            <a:r>
              <a:rPr lang="de-DE" dirty="0"/>
              <a:t>Notieren Sie Ihre Erkenntnisse, die Sie aus der Arbeit mit dieser PPT mitnehmen.</a:t>
            </a:r>
          </a:p>
          <a:p>
            <a:r>
              <a:rPr lang="de-DE" dirty="0"/>
              <a:t>Erstellen Sie einen Sachtext mit Hilfe einer KI zu einem frei gewählten Thema für Ihre Klassenstufe. Dieser ist Grundlage für die Entwicklung von Lern- und Leistungsaufgaben. Sie können so vorgehen, wie im Beispiel gezeigt.</a:t>
            </a:r>
          </a:p>
          <a:p>
            <a:pPr>
              <a:buFont typeface="Wingdings" panose="05000000000000000000" pitchFamily="2" charset="2"/>
              <a:buChar char="Ø"/>
            </a:pPr>
            <a:r>
              <a:rPr lang="de-DE" dirty="0"/>
              <a:t>Denken Sie immer an die Operatoren und damit verbundene Anforderungsbereiche sowie an den intendierten Kompetenzerwerb.</a:t>
            </a:r>
          </a:p>
          <a:p>
            <a:pPr marL="0" indent="0">
              <a:buNone/>
            </a:pPr>
            <a:r>
              <a:rPr lang="de-DE" dirty="0"/>
              <a:t>(Sie können selbstverständlich auf mit Sachtexten aus Ihrem Schulbuch arbeiten und dazu Aufgaben entwickeln.)</a:t>
            </a:r>
          </a:p>
          <a:p>
            <a:pPr marL="0" indent="0">
              <a:buNone/>
            </a:pPr>
            <a:endParaRPr lang="de-DE" dirty="0"/>
          </a:p>
        </p:txBody>
      </p:sp>
    </p:spTree>
    <p:extLst>
      <p:ext uri="{BB962C8B-B14F-4D97-AF65-F5344CB8AC3E}">
        <p14:creationId xmlns:p14="http://schemas.microsoft.com/office/powerpoint/2010/main" val="2637224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D0826B-F0EC-F967-68F9-02EB75CC6202}"/>
              </a:ext>
            </a:extLst>
          </p:cNvPr>
          <p:cNvSpPr>
            <a:spLocks noGrp="1"/>
          </p:cNvSpPr>
          <p:nvPr>
            <p:ph type="title"/>
          </p:nvPr>
        </p:nvSpPr>
        <p:spPr>
          <a:xfrm>
            <a:off x="1563510" y="416524"/>
            <a:ext cx="9064979" cy="1303867"/>
          </a:xfrm>
        </p:spPr>
        <p:txBody>
          <a:bodyPr>
            <a:normAutofit/>
          </a:bodyPr>
          <a:lstStyle/>
          <a:p>
            <a:r>
              <a:rPr lang="de-DE" sz="3200" dirty="0"/>
              <a:t>DENN: Neuere KI-Modelle weisen höhere Fehlerquoten auf </a:t>
            </a:r>
          </a:p>
        </p:txBody>
      </p:sp>
      <p:sp>
        <p:nvSpPr>
          <p:cNvPr id="4" name="Textplatzhalter 3">
            <a:extLst>
              <a:ext uri="{FF2B5EF4-FFF2-40B4-BE49-F238E27FC236}">
                <a16:creationId xmlns:a16="http://schemas.microsoft.com/office/drawing/2014/main" id="{6F593CB5-B31A-BDB7-DEFA-C1084CBCA70F}"/>
              </a:ext>
            </a:extLst>
          </p:cNvPr>
          <p:cNvSpPr>
            <a:spLocks noGrp="1"/>
          </p:cNvSpPr>
          <p:nvPr>
            <p:ph type="body" idx="1"/>
          </p:nvPr>
        </p:nvSpPr>
        <p:spPr>
          <a:xfrm>
            <a:off x="810870" y="1990108"/>
            <a:ext cx="9064981" cy="3444997"/>
          </a:xfrm>
        </p:spPr>
        <p:txBody>
          <a:bodyPr>
            <a:normAutofit/>
          </a:bodyPr>
          <a:lstStyle/>
          <a:p>
            <a:pPr marL="0" indent="0">
              <a:buNone/>
            </a:pPr>
            <a:r>
              <a:rPr lang="de-DE" sz="1800" dirty="0"/>
              <a:t>https://www.zdf.de/nachrichten/panorama/kuenstliche-intelligenz-ki-chatgpt-sprachmodelle-halluzinationen-entwicklung-100.html</a:t>
            </a:r>
          </a:p>
        </p:txBody>
      </p:sp>
      <p:pic>
        <p:nvPicPr>
          <p:cNvPr id="6" name="Grafik 5">
            <a:extLst>
              <a:ext uri="{FF2B5EF4-FFF2-40B4-BE49-F238E27FC236}">
                <a16:creationId xmlns:a16="http://schemas.microsoft.com/office/drawing/2014/main" id="{A8F64EB3-8776-C322-4CB6-56D162DE6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563" y="3712606"/>
            <a:ext cx="1600200" cy="1600200"/>
          </a:xfrm>
          <a:prstGeom prst="rect">
            <a:avLst/>
          </a:prstGeom>
        </p:spPr>
      </p:pic>
      <p:pic>
        <p:nvPicPr>
          <p:cNvPr id="8" name="Grafik 7">
            <a:extLst>
              <a:ext uri="{FF2B5EF4-FFF2-40B4-BE49-F238E27FC236}">
                <a16:creationId xmlns:a16="http://schemas.microsoft.com/office/drawing/2014/main" id="{214E3C72-627D-94E9-04B3-EE19F6EC0DED}"/>
              </a:ext>
            </a:extLst>
          </p:cNvPr>
          <p:cNvPicPr>
            <a:picLocks noChangeAspect="1"/>
          </p:cNvPicPr>
          <p:nvPr/>
        </p:nvPicPr>
        <p:blipFill>
          <a:blip r:embed="rId3"/>
          <a:stretch>
            <a:fillRect/>
          </a:stretch>
        </p:blipFill>
        <p:spPr>
          <a:xfrm>
            <a:off x="7251463" y="2491424"/>
            <a:ext cx="2992081" cy="3604917"/>
          </a:xfrm>
          <a:prstGeom prst="rect">
            <a:avLst/>
          </a:prstGeom>
        </p:spPr>
      </p:pic>
    </p:spTree>
    <p:extLst>
      <p:ext uri="{BB962C8B-B14F-4D97-AF65-F5344CB8AC3E}">
        <p14:creationId xmlns:p14="http://schemas.microsoft.com/office/powerpoint/2010/main" val="68378633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a:extLst>
              <a:ext uri="{FF2B5EF4-FFF2-40B4-BE49-F238E27FC236}">
                <a16:creationId xmlns:a16="http://schemas.microsoft.com/office/drawing/2014/main" id="{42F03E90-416A-BA58-250E-215AC9499D62}"/>
              </a:ext>
            </a:extLst>
          </p:cNvPr>
          <p:cNvSpPr/>
          <p:nvPr/>
        </p:nvSpPr>
        <p:spPr bwMode="auto">
          <a:xfrm>
            <a:off x="1047749" y="379563"/>
            <a:ext cx="3000143" cy="620003"/>
          </a:xfrm>
          <a:prstGeom prst="flowChartAlternateProcess">
            <a:avLst/>
          </a:prstGeom>
          <a:solidFill>
            <a:schemeClr val="tx2">
              <a:lumMod val="50000"/>
              <a:lumOff val="50000"/>
            </a:schemeClr>
          </a:solidFill>
        </p:spPr>
        <p:style>
          <a:lnRef idx="3">
            <a:schemeClr val="lt1"/>
          </a:lnRef>
          <a:fillRef idx="1">
            <a:schemeClr val="accent3"/>
          </a:fillRef>
          <a:effectRef idx="1">
            <a:schemeClr val="accent3"/>
          </a:effectRef>
          <a:fontRef idx="minor">
            <a:schemeClr val="lt1"/>
          </a:fontRef>
        </p:style>
        <p:txBody>
          <a:bodyPr lIns="60960" tIns="60960" rIns="60960" bIns="60960" spcCol="1270" anchor="ctr"/>
          <a:lstStyle/>
          <a:p>
            <a:pPr defTabSz="2889250" fontAlgn="auto">
              <a:lnSpc>
                <a:spcPct val="90000"/>
              </a:lnSpc>
              <a:spcAft>
                <a:spcPct val="35000"/>
              </a:spcAft>
              <a:defRPr/>
            </a:pPr>
            <a:r>
              <a:rPr lang="de-DE" b="1" dirty="0">
                <a:solidFill>
                  <a:schemeClr val="bg1"/>
                </a:solidFill>
                <a:latin typeface="Arial" panose="020B0604020202020204" pitchFamily="34" charset="0"/>
                <a:cs typeface="Arial" panose="020B0604020202020204" pitchFamily="34" charset="0"/>
              </a:rPr>
              <a:t>1. Grundlage: Sachtext(e)</a:t>
            </a:r>
          </a:p>
        </p:txBody>
      </p:sp>
      <p:sp>
        <p:nvSpPr>
          <p:cNvPr id="6" name="Abgerundetes Rechteck 4">
            <a:extLst>
              <a:ext uri="{FF2B5EF4-FFF2-40B4-BE49-F238E27FC236}">
                <a16:creationId xmlns:a16="http://schemas.microsoft.com/office/drawing/2014/main" id="{D4322AFC-5AC6-8DC8-D407-0214332DD588}"/>
              </a:ext>
            </a:extLst>
          </p:cNvPr>
          <p:cNvSpPr/>
          <p:nvPr/>
        </p:nvSpPr>
        <p:spPr bwMode="auto">
          <a:xfrm>
            <a:off x="1047750" y="1093489"/>
            <a:ext cx="3600450" cy="763886"/>
          </a:xfrm>
          <a:prstGeom prst="flowChartAlternateProcess">
            <a:avLst/>
          </a:prstGeom>
          <a:solidFill>
            <a:schemeClr val="tx2">
              <a:lumMod val="50000"/>
              <a:lumOff val="50000"/>
            </a:schemeClr>
          </a:solidFill>
        </p:spPr>
        <p:style>
          <a:lnRef idx="3">
            <a:schemeClr val="lt1"/>
          </a:lnRef>
          <a:fillRef idx="1">
            <a:schemeClr val="accent3"/>
          </a:fillRef>
          <a:effectRef idx="1">
            <a:schemeClr val="accent3"/>
          </a:effectRef>
          <a:fontRef idx="minor">
            <a:schemeClr val="lt1"/>
          </a:fontRef>
        </p:style>
        <p:txBody>
          <a:bodyPr lIns="60960" tIns="60960" rIns="60960" bIns="60960" spcCol="1270" anchor="ctr"/>
          <a:lstStyle/>
          <a:p>
            <a:pPr defTabSz="2889250" fontAlgn="auto">
              <a:lnSpc>
                <a:spcPct val="90000"/>
              </a:lnSpc>
              <a:spcAft>
                <a:spcPct val="35000"/>
              </a:spcAft>
              <a:defRPr/>
            </a:pPr>
            <a:r>
              <a:rPr lang="de-DE" b="1" dirty="0">
                <a:solidFill>
                  <a:schemeClr val="bg1"/>
                </a:solidFill>
                <a:latin typeface="Arial" panose="020B0604020202020204" pitchFamily="34" charset="0"/>
                <a:cs typeface="Arial" panose="020B0604020202020204" pitchFamily="34" charset="0"/>
              </a:rPr>
              <a:t>2. Nutzung von ChatGPT zur Erstellung eines Sachtextes</a:t>
            </a:r>
          </a:p>
        </p:txBody>
      </p:sp>
      <p:sp>
        <p:nvSpPr>
          <p:cNvPr id="7" name="Abgerundetes Rechteck 4">
            <a:extLst>
              <a:ext uri="{FF2B5EF4-FFF2-40B4-BE49-F238E27FC236}">
                <a16:creationId xmlns:a16="http://schemas.microsoft.com/office/drawing/2014/main" id="{A4591042-EC37-2B4C-8C1A-920E04E61576}"/>
              </a:ext>
            </a:extLst>
          </p:cNvPr>
          <p:cNvSpPr/>
          <p:nvPr/>
        </p:nvSpPr>
        <p:spPr bwMode="auto">
          <a:xfrm>
            <a:off x="1047750" y="1951298"/>
            <a:ext cx="4152900" cy="763886"/>
          </a:xfrm>
          <a:prstGeom prst="flowChartAlternateProcess">
            <a:avLst/>
          </a:prstGeom>
          <a:solidFill>
            <a:schemeClr val="tx2">
              <a:lumMod val="50000"/>
              <a:lumOff val="50000"/>
            </a:schemeClr>
          </a:solidFill>
        </p:spPr>
        <p:style>
          <a:lnRef idx="3">
            <a:schemeClr val="lt1"/>
          </a:lnRef>
          <a:fillRef idx="1">
            <a:schemeClr val="accent3"/>
          </a:fillRef>
          <a:effectRef idx="1">
            <a:schemeClr val="accent3"/>
          </a:effectRef>
          <a:fontRef idx="minor">
            <a:schemeClr val="lt1"/>
          </a:fontRef>
        </p:style>
        <p:txBody>
          <a:bodyPr lIns="60960" tIns="60960" rIns="60960" bIns="60960" spcCol="1270" anchor="ctr"/>
          <a:lstStyle/>
          <a:p>
            <a:pPr algn="ctr" defTabSz="2889250">
              <a:lnSpc>
                <a:spcPct val="90000"/>
              </a:lnSpc>
              <a:spcAft>
                <a:spcPct val="35000"/>
              </a:spcAft>
              <a:defRPr/>
            </a:pPr>
            <a:endParaRPr lang="de-DE" b="1" dirty="0">
              <a:solidFill>
                <a:schemeClr val="bg1"/>
              </a:solidFill>
              <a:latin typeface="Arial" panose="020B0604020202020204" pitchFamily="34" charset="0"/>
              <a:cs typeface="Arial" panose="020B0604020202020204" pitchFamily="34" charset="0"/>
            </a:endParaRPr>
          </a:p>
          <a:p>
            <a:pPr defTabSz="2889250">
              <a:lnSpc>
                <a:spcPct val="90000"/>
              </a:lnSpc>
              <a:spcAft>
                <a:spcPct val="35000"/>
              </a:spcAft>
              <a:defRPr/>
            </a:pPr>
            <a:r>
              <a:rPr lang="de-DE" b="1" dirty="0">
                <a:solidFill>
                  <a:schemeClr val="bg1"/>
                </a:solidFill>
                <a:latin typeface="Arial" panose="020B0604020202020204" pitchFamily="34" charset="0"/>
                <a:cs typeface="Arial" panose="020B0604020202020204" pitchFamily="34" charset="0"/>
              </a:rPr>
              <a:t>3. Entscheidung für einen Text: Textvorentlastung auf der graphischen und inhaltlichen Ebene</a:t>
            </a:r>
          </a:p>
          <a:p>
            <a:pPr algn="ctr" defTabSz="2889250" fontAlgn="auto">
              <a:lnSpc>
                <a:spcPct val="90000"/>
              </a:lnSpc>
              <a:spcAft>
                <a:spcPct val="35000"/>
              </a:spcAft>
              <a:defRPr/>
            </a:pPr>
            <a:endParaRPr lang="de-DE" b="1" dirty="0">
              <a:solidFill>
                <a:schemeClr val="bg1"/>
              </a:solidFill>
              <a:latin typeface="Arial" panose="020B0604020202020204" pitchFamily="34" charset="0"/>
              <a:cs typeface="Arial" panose="020B0604020202020204" pitchFamily="34" charset="0"/>
            </a:endParaRPr>
          </a:p>
        </p:txBody>
      </p:sp>
      <p:sp>
        <p:nvSpPr>
          <p:cNvPr id="8" name="Abgerundetes Rechteck 4">
            <a:extLst>
              <a:ext uri="{FF2B5EF4-FFF2-40B4-BE49-F238E27FC236}">
                <a16:creationId xmlns:a16="http://schemas.microsoft.com/office/drawing/2014/main" id="{DDBDC9F4-6F68-6D42-0E42-344A78FC6E86}"/>
              </a:ext>
            </a:extLst>
          </p:cNvPr>
          <p:cNvSpPr/>
          <p:nvPr/>
        </p:nvSpPr>
        <p:spPr bwMode="auto">
          <a:xfrm>
            <a:off x="1047749" y="2809107"/>
            <a:ext cx="4533900" cy="1390759"/>
          </a:xfrm>
          <a:prstGeom prst="flowChartAlternateProcess">
            <a:avLst/>
          </a:prstGeom>
          <a:solidFill>
            <a:schemeClr val="tx2">
              <a:lumMod val="50000"/>
              <a:lumOff val="50000"/>
            </a:schemeClr>
          </a:solidFill>
        </p:spPr>
        <p:style>
          <a:lnRef idx="3">
            <a:schemeClr val="lt1"/>
          </a:lnRef>
          <a:fillRef idx="1">
            <a:schemeClr val="accent3"/>
          </a:fillRef>
          <a:effectRef idx="1">
            <a:schemeClr val="accent3"/>
          </a:effectRef>
          <a:fontRef idx="minor">
            <a:schemeClr val="lt1"/>
          </a:fontRef>
        </p:style>
        <p:txBody>
          <a:bodyPr lIns="60960" tIns="60960" rIns="60960" bIns="60960" spcCol="1270" anchor="ctr"/>
          <a:lstStyle/>
          <a:p>
            <a:pPr defTabSz="2889250" fontAlgn="auto">
              <a:lnSpc>
                <a:spcPct val="90000"/>
              </a:lnSpc>
              <a:spcAft>
                <a:spcPct val="35000"/>
              </a:spcAft>
              <a:defRPr/>
            </a:pPr>
            <a:r>
              <a:rPr lang="de-DE" b="1" dirty="0">
                <a:solidFill>
                  <a:schemeClr val="bg1"/>
                </a:solidFill>
                <a:latin typeface="Arial" panose="020B0604020202020204" pitchFamily="34" charset="0"/>
                <a:cs typeface="Arial" panose="020B0604020202020204" pitchFamily="34" charset="0"/>
              </a:rPr>
              <a:t>4. Erstellen von Lernaufgaben durch ChatGPT – Überarbeitung/Bezug zu den Anforderungsbereichen und Kompetenzen</a:t>
            </a:r>
          </a:p>
        </p:txBody>
      </p:sp>
      <p:sp>
        <p:nvSpPr>
          <p:cNvPr id="9" name="Abgerundetes Rechteck 4">
            <a:extLst>
              <a:ext uri="{FF2B5EF4-FFF2-40B4-BE49-F238E27FC236}">
                <a16:creationId xmlns:a16="http://schemas.microsoft.com/office/drawing/2014/main" id="{1C3B144B-CFEC-5366-C152-F0138AE97CD6}"/>
              </a:ext>
            </a:extLst>
          </p:cNvPr>
          <p:cNvSpPr/>
          <p:nvPr/>
        </p:nvSpPr>
        <p:spPr bwMode="auto">
          <a:xfrm>
            <a:off x="1047750" y="4263374"/>
            <a:ext cx="5048250" cy="1061378"/>
          </a:xfrm>
          <a:prstGeom prst="flowChartAlternateProcess">
            <a:avLst/>
          </a:prstGeom>
          <a:solidFill>
            <a:schemeClr val="tx2">
              <a:lumMod val="50000"/>
              <a:lumOff val="50000"/>
            </a:schemeClr>
          </a:solidFill>
        </p:spPr>
        <p:style>
          <a:lnRef idx="3">
            <a:schemeClr val="lt1"/>
          </a:lnRef>
          <a:fillRef idx="1">
            <a:schemeClr val="accent3"/>
          </a:fillRef>
          <a:effectRef idx="1">
            <a:schemeClr val="accent3"/>
          </a:effectRef>
          <a:fontRef idx="minor">
            <a:schemeClr val="lt1"/>
          </a:fontRef>
        </p:style>
        <p:txBody>
          <a:bodyPr lIns="60960" tIns="60960" rIns="60960" bIns="60960" spcCol="1270" anchor="ctr"/>
          <a:lstStyle/>
          <a:p>
            <a:pPr defTabSz="2889250" fontAlgn="auto">
              <a:lnSpc>
                <a:spcPct val="90000"/>
              </a:lnSpc>
              <a:spcAft>
                <a:spcPct val="35000"/>
              </a:spcAft>
              <a:defRPr/>
            </a:pPr>
            <a:r>
              <a:rPr lang="de-DE" b="1" dirty="0">
                <a:solidFill>
                  <a:schemeClr val="bg1"/>
                </a:solidFill>
                <a:latin typeface="Arial" panose="020B0604020202020204" pitchFamily="34" charset="0"/>
                <a:cs typeface="Arial" panose="020B0604020202020204" pitchFamily="34" charset="0"/>
              </a:rPr>
              <a:t>5. Erstellen von Leistungsaufgaben/eines Leistungsaufgabensets durch ChatGPT – Überarbeitung/Bezug zu den Anforderungsbereichen</a:t>
            </a:r>
          </a:p>
        </p:txBody>
      </p:sp>
      <p:sp>
        <p:nvSpPr>
          <p:cNvPr id="10" name="Abgerundetes Rechteck 4">
            <a:extLst>
              <a:ext uri="{FF2B5EF4-FFF2-40B4-BE49-F238E27FC236}">
                <a16:creationId xmlns:a16="http://schemas.microsoft.com/office/drawing/2014/main" id="{C83EA2B1-780C-E757-E649-540A0F4CC4EE}"/>
              </a:ext>
            </a:extLst>
          </p:cNvPr>
          <p:cNvSpPr/>
          <p:nvPr/>
        </p:nvSpPr>
        <p:spPr bwMode="auto">
          <a:xfrm>
            <a:off x="7637707" y="2045670"/>
            <a:ext cx="3897067" cy="1339028"/>
          </a:xfrm>
          <a:prstGeom prst="flowChartAlternateProcess">
            <a:avLst/>
          </a:prstGeom>
          <a:solidFill>
            <a:schemeClr val="tx2">
              <a:lumMod val="50000"/>
              <a:lumOff val="50000"/>
            </a:schemeClr>
          </a:solidFill>
        </p:spPr>
        <p:style>
          <a:lnRef idx="3">
            <a:schemeClr val="lt1"/>
          </a:lnRef>
          <a:fillRef idx="1">
            <a:schemeClr val="accent3"/>
          </a:fillRef>
          <a:effectRef idx="1">
            <a:schemeClr val="accent3"/>
          </a:effectRef>
          <a:fontRef idx="minor">
            <a:schemeClr val="lt1"/>
          </a:fontRef>
        </p:style>
        <p:txBody>
          <a:bodyPr lIns="60960" tIns="60960" rIns="60960" bIns="60960" spcCol="1270" anchor="ctr"/>
          <a:lstStyle/>
          <a:p>
            <a:pPr algn="ctr" defTabSz="2889250" fontAlgn="auto">
              <a:lnSpc>
                <a:spcPct val="90000"/>
              </a:lnSpc>
              <a:spcAft>
                <a:spcPct val="35000"/>
              </a:spcAft>
              <a:defRPr/>
            </a:pPr>
            <a:r>
              <a:rPr lang="de-DE" b="1" dirty="0">
                <a:solidFill>
                  <a:schemeClr val="bg1"/>
                </a:solidFill>
                <a:latin typeface="Arial" panose="020B0604020202020204" pitchFamily="34" charset="0"/>
                <a:cs typeface="Arial" panose="020B0604020202020204" pitchFamily="34" charset="0"/>
              </a:rPr>
              <a:t>Zielsetzung: </a:t>
            </a:r>
          </a:p>
          <a:p>
            <a:pPr algn="ctr" defTabSz="2889250" fontAlgn="auto">
              <a:lnSpc>
                <a:spcPct val="90000"/>
              </a:lnSpc>
              <a:spcAft>
                <a:spcPct val="35000"/>
              </a:spcAft>
              <a:defRPr/>
            </a:pPr>
            <a:r>
              <a:rPr lang="de-DE" b="1" dirty="0">
                <a:solidFill>
                  <a:schemeClr val="bg1"/>
                </a:solidFill>
                <a:latin typeface="Arial" panose="020B0604020202020204" pitchFamily="34" charset="0"/>
                <a:cs typeface="Arial" panose="020B0604020202020204" pitchFamily="34" charset="0"/>
              </a:rPr>
              <a:t>Welche Kompetenzen sollen in der Unterrichtseinheit gefördert werden?  </a:t>
            </a:r>
          </a:p>
        </p:txBody>
      </p:sp>
      <p:sp>
        <p:nvSpPr>
          <p:cNvPr id="11" name="Abgerundetes Rechteck 4">
            <a:extLst>
              <a:ext uri="{FF2B5EF4-FFF2-40B4-BE49-F238E27FC236}">
                <a16:creationId xmlns:a16="http://schemas.microsoft.com/office/drawing/2014/main" id="{B5999189-69ED-4FFB-2A37-E7D13D64549B}"/>
              </a:ext>
            </a:extLst>
          </p:cNvPr>
          <p:cNvSpPr/>
          <p:nvPr/>
        </p:nvSpPr>
        <p:spPr bwMode="auto">
          <a:xfrm>
            <a:off x="1047749" y="5445309"/>
            <a:ext cx="5343525" cy="900000"/>
          </a:xfrm>
          <a:prstGeom prst="flowChartAlternateProcess">
            <a:avLst/>
          </a:prstGeom>
          <a:solidFill>
            <a:schemeClr val="tx2">
              <a:lumMod val="50000"/>
              <a:lumOff val="50000"/>
            </a:schemeClr>
          </a:solidFill>
        </p:spPr>
        <p:style>
          <a:lnRef idx="3">
            <a:schemeClr val="lt1"/>
          </a:lnRef>
          <a:fillRef idx="1">
            <a:schemeClr val="accent3"/>
          </a:fillRef>
          <a:effectRef idx="1">
            <a:schemeClr val="accent3"/>
          </a:effectRef>
          <a:fontRef idx="minor">
            <a:schemeClr val="lt1"/>
          </a:fontRef>
        </p:style>
        <p:txBody>
          <a:bodyPr lIns="60960" tIns="60960" rIns="60960" bIns="60960" spcCol="1270" anchor="ctr"/>
          <a:lstStyle/>
          <a:p>
            <a:pPr defTabSz="2889250" fontAlgn="auto">
              <a:lnSpc>
                <a:spcPct val="90000"/>
              </a:lnSpc>
              <a:spcAft>
                <a:spcPct val="35000"/>
              </a:spcAft>
              <a:defRPr/>
            </a:pPr>
            <a:r>
              <a:rPr lang="de-DE" b="1" dirty="0">
                <a:solidFill>
                  <a:schemeClr val="bg1"/>
                </a:solidFill>
                <a:latin typeface="Arial" panose="020B0604020202020204" pitchFamily="34" charset="0"/>
                <a:cs typeface="Arial" panose="020B0604020202020204" pitchFamily="34" charset="0"/>
              </a:rPr>
              <a:t>6. Erkenntnisse und Weiterarbeit</a:t>
            </a:r>
          </a:p>
        </p:txBody>
      </p:sp>
      <p:sp>
        <p:nvSpPr>
          <p:cNvPr id="12" name="Abgerundetes Rechteck 4">
            <a:extLst>
              <a:ext uri="{FF2B5EF4-FFF2-40B4-BE49-F238E27FC236}">
                <a16:creationId xmlns:a16="http://schemas.microsoft.com/office/drawing/2014/main" id="{ECDF26AA-3473-81C1-74E4-94D980996172}"/>
              </a:ext>
            </a:extLst>
          </p:cNvPr>
          <p:cNvSpPr/>
          <p:nvPr/>
        </p:nvSpPr>
        <p:spPr bwMode="auto">
          <a:xfrm>
            <a:off x="7734300" y="3623058"/>
            <a:ext cx="3800474" cy="1691453"/>
          </a:xfrm>
          <a:prstGeom prst="flowChartAlternateProcess">
            <a:avLst/>
          </a:prstGeom>
          <a:solidFill>
            <a:schemeClr val="tx2">
              <a:lumMod val="50000"/>
              <a:lumOff val="50000"/>
            </a:schemeClr>
          </a:solidFill>
        </p:spPr>
        <p:style>
          <a:lnRef idx="3">
            <a:schemeClr val="lt1"/>
          </a:lnRef>
          <a:fillRef idx="1">
            <a:schemeClr val="accent3"/>
          </a:fillRef>
          <a:effectRef idx="1">
            <a:schemeClr val="accent3"/>
          </a:effectRef>
          <a:fontRef idx="minor">
            <a:schemeClr val="lt1"/>
          </a:fontRef>
        </p:style>
        <p:txBody>
          <a:bodyPr lIns="60960" tIns="60960" rIns="60960" bIns="60960" spcCol="1270" anchor="ctr"/>
          <a:lstStyle/>
          <a:p>
            <a:pPr algn="ctr" defTabSz="2889250" fontAlgn="auto">
              <a:lnSpc>
                <a:spcPct val="90000"/>
              </a:lnSpc>
              <a:spcAft>
                <a:spcPct val="35000"/>
              </a:spcAft>
              <a:defRPr/>
            </a:pPr>
            <a:r>
              <a:rPr lang="de-DE" b="1" dirty="0">
                <a:solidFill>
                  <a:schemeClr val="bg1"/>
                </a:solidFill>
                <a:latin typeface="Arial" panose="020B0604020202020204" pitchFamily="34" charset="0"/>
                <a:cs typeface="Arial" panose="020B0604020202020204" pitchFamily="34" charset="0"/>
              </a:rPr>
              <a:t>Passung: </a:t>
            </a:r>
          </a:p>
          <a:p>
            <a:pPr algn="ctr" defTabSz="2889250" fontAlgn="auto">
              <a:lnSpc>
                <a:spcPct val="90000"/>
              </a:lnSpc>
              <a:spcAft>
                <a:spcPct val="35000"/>
              </a:spcAft>
              <a:defRPr/>
            </a:pPr>
            <a:r>
              <a:rPr lang="de-DE" b="1" dirty="0">
                <a:solidFill>
                  <a:schemeClr val="bg1"/>
                </a:solidFill>
                <a:latin typeface="Arial" panose="020B0604020202020204" pitchFamily="34" charset="0"/>
                <a:cs typeface="Arial" panose="020B0604020202020204" pitchFamily="34" charset="0"/>
              </a:rPr>
              <a:t>Mit welchen Aufgaben und Aufgabenformaten  kann ich eine Kompetenzerweiterung erreichen? </a:t>
            </a:r>
          </a:p>
        </p:txBody>
      </p:sp>
      <p:sp>
        <p:nvSpPr>
          <p:cNvPr id="2" name="Ellipse 1">
            <a:extLst>
              <a:ext uri="{FF2B5EF4-FFF2-40B4-BE49-F238E27FC236}">
                <a16:creationId xmlns:a16="http://schemas.microsoft.com/office/drawing/2014/main" id="{13B1A400-A9AA-F04B-D8FE-763D16726A4A}"/>
              </a:ext>
            </a:extLst>
          </p:cNvPr>
          <p:cNvSpPr/>
          <p:nvPr/>
        </p:nvSpPr>
        <p:spPr>
          <a:xfrm>
            <a:off x="7543802" y="664680"/>
            <a:ext cx="3897067" cy="1192695"/>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latin typeface="Arial" panose="020B0604020202020204" pitchFamily="34" charset="0"/>
                <a:cs typeface="Arial" panose="020B0604020202020204" pitchFamily="34" charset="0"/>
              </a:rPr>
              <a:t>Immer mitdenken!</a:t>
            </a:r>
          </a:p>
        </p:txBody>
      </p:sp>
    </p:spTree>
    <p:extLst>
      <p:ext uri="{BB962C8B-B14F-4D97-AF65-F5344CB8AC3E}">
        <p14:creationId xmlns:p14="http://schemas.microsoft.com/office/powerpoint/2010/main" val="1820368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D1614BB-9E58-982A-46A5-B306F61AAF72}"/>
              </a:ext>
            </a:extLst>
          </p:cNvPr>
          <p:cNvSpPr txBox="1"/>
          <p:nvPr/>
        </p:nvSpPr>
        <p:spPr>
          <a:xfrm>
            <a:off x="2066925" y="2273429"/>
            <a:ext cx="8229600" cy="5078313"/>
          </a:xfrm>
          <a:prstGeom prst="rect">
            <a:avLst/>
          </a:prstGeom>
          <a:noFill/>
        </p:spPr>
        <p:txBody>
          <a:bodyPr wrap="square">
            <a:spAutoFit/>
          </a:bodyPr>
          <a:lstStyle/>
          <a:p>
            <a:r>
              <a:rPr lang="de-DE" sz="1800" b="1" i="0" u="none" strike="noStrike" baseline="0" dirty="0">
                <a:solidFill>
                  <a:srgbClr val="484747"/>
                </a:solidFill>
                <a:latin typeface="AvenirNext LT Pro Regular"/>
              </a:rPr>
              <a:t>Zu fördernde Kompetenzen (Beispiele)</a:t>
            </a:r>
          </a:p>
          <a:p>
            <a:r>
              <a:rPr lang="de-DE" sz="1800" b="1" i="0" u="none" strike="noStrike" baseline="0" dirty="0">
                <a:solidFill>
                  <a:srgbClr val="484747"/>
                </a:solidFill>
                <a:latin typeface="AvenirNext LT Pro Regular"/>
              </a:rPr>
              <a:t>Lesefähigkeiten: Leseverstehen </a:t>
            </a:r>
            <a:endParaRPr lang="de-DE" sz="1800" b="0" i="0" u="none" strike="noStrike" baseline="0" dirty="0">
              <a:solidFill>
                <a:srgbClr val="484747"/>
              </a:solidFill>
              <a:latin typeface="AvenirNext LT Pro Regular"/>
            </a:endParaRPr>
          </a:p>
          <a:p>
            <a:r>
              <a:rPr lang="de-DE" sz="1800" b="0" i="0" u="none" strike="noStrike" baseline="0" dirty="0">
                <a:solidFill>
                  <a:srgbClr val="484747"/>
                </a:solidFill>
                <a:latin typeface="AvenirNext LT Pro Regular"/>
              </a:rPr>
              <a:t>Die </a:t>
            </a:r>
            <a:r>
              <a:rPr lang="de-DE" sz="1800" i="0" u="none" strike="noStrike" baseline="0" dirty="0">
                <a:solidFill>
                  <a:srgbClr val="484747"/>
                </a:solidFill>
                <a:latin typeface="AvenirNext LT Pro Regular"/>
              </a:rPr>
              <a:t>Sch</a:t>
            </a:r>
            <a:r>
              <a:rPr lang="de-DE" dirty="0">
                <a:solidFill>
                  <a:srgbClr val="000000"/>
                </a:solidFill>
                <a:latin typeface="AvenirNext LT Pro Regular"/>
              </a:rPr>
              <a:t>ül</a:t>
            </a:r>
            <a:r>
              <a:rPr lang="de-DE" sz="1800" i="0" u="none" strike="noStrike" baseline="0" dirty="0">
                <a:solidFill>
                  <a:srgbClr val="484747"/>
                </a:solidFill>
                <a:latin typeface="AvenirNext LT Pro Regular"/>
              </a:rPr>
              <a:t>erinnen </a:t>
            </a:r>
            <a:r>
              <a:rPr lang="de-DE" sz="1800" b="0" i="0" u="none" strike="noStrike" baseline="0" dirty="0">
                <a:solidFill>
                  <a:srgbClr val="484747"/>
                </a:solidFill>
                <a:latin typeface="AvenirNext LT Pro Regular"/>
              </a:rPr>
              <a:t>und Schüler</a:t>
            </a:r>
          </a:p>
          <a:p>
            <a:pPr marL="285750" indent="-285750">
              <a:buFont typeface="Arial" panose="020B0604020202020204" pitchFamily="34" charset="0"/>
              <a:buChar char="•"/>
            </a:pPr>
            <a:r>
              <a:rPr lang="de-DE" sz="1800" b="0" i="0" u="none" strike="noStrike" baseline="0" dirty="0">
                <a:solidFill>
                  <a:srgbClr val="484747"/>
                </a:solidFill>
                <a:latin typeface="AvenirNext LT Pro Regular"/>
              </a:rPr>
              <a:t> lesen dem Lernstand entsprechende Texte sinnverste</a:t>
            </a:r>
            <a:r>
              <a:rPr lang="de-DE" dirty="0">
                <a:solidFill>
                  <a:srgbClr val="484747"/>
                </a:solidFill>
                <a:latin typeface="AvenirNext LT Pro Regular"/>
              </a:rPr>
              <a:t>hend  </a:t>
            </a:r>
          </a:p>
          <a:p>
            <a:pPr marL="285750" indent="-285750">
              <a:buFont typeface="Arial" panose="020B0604020202020204" pitchFamily="34" charset="0"/>
              <a:buChar char="•"/>
            </a:pPr>
            <a:r>
              <a:rPr lang="de-DE" dirty="0">
                <a:solidFill>
                  <a:srgbClr val="484747"/>
                </a:solidFill>
                <a:latin typeface="AvenirNext LT Pro Regular"/>
              </a:rPr>
              <a:t> </a:t>
            </a:r>
            <a:r>
              <a:rPr lang="de-DE" sz="1800" b="0" i="0" u="none" strike="noStrike" baseline="0" dirty="0">
                <a:solidFill>
                  <a:srgbClr val="484747"/>
                </a:solidFill>
                <a:latin typeface="AvenirNext LT Pro Regular"/>
              </a:rPr>
              <a:t>ermitteln explizite Textinformationen</a:t>
            </a:r>
          </a:p>
          <a:p>
            <a:pPr marL="285750" indent="-285750">
              <a:buFont typeface="Arial" panose="020B0604020202020204" pitchFamily="34" charset="0"/>
              <a:buChar char="•"/>
            </a:pPr>
            <a:r>
              <a:rPr lang="de-DE" sz="1800" b="0" i="0" u="none" strike="noStrike" baseline="0" dirty="0">
                <a:solidFill>
                  <a:srgbClr val="484747"/>
                </a:solidFill>
                <a:latin typeface="AvenirNext LT Pro Regular"/>
              </a:rPr>
              <a:t>verknüpfen Textinformationen, ziehen auch unter Nutzung ihres Vorwissens Schlussfolgerungen und konstruieren ein Gesamtverst</a:t>
            </a:r>
            <a:r>
              <a:rPr lang="de-DE" sz="1800" b="0" i="0" u="none" strike="noStrike" baseline="0" dirty="0">
                <a:solidFill>
                  <a:srgbClr val="000000"/>
                </a:solidFill>
                <a:latin typeface="AvenirNext LT Pro Regular"/>
              </a:rPr>
              <a:t>ä</a:t>
            </a:r>
            <a:r>
              <a:rPr lang="de-DE" sz="1800" b="0" i="0" u="none" strike="noStrike" baseline="0" dirty="0">
                <a:solidFill>
                  <a:srgbClr val="484747"/>
                </a:solidFill>
                <a:latin typeface="AvenirNext LT Pro Regular"/>
              </a:rPr>
              <a:t>ndnis. </a:t>
            </a:r>
          </a:p>
          <a:p>
            <a:pPr marL="285750" indent="-285750">
              <a:buFont typeface="Arial" panose="020B0604020202020204" pitchFamily="34" charset="0"/>
              <a:buChar char="•"/>
            </a:pPr>
            <a:r>
              <a:rPr lang="de-DE" dirty="0">
                <a:solidFill>
                  <a:srgbClr val="484747"/>
                </a:solidFill>
                <a:latin typeface="AvenirNext LT Pro Regular"/>
              </a:rPr>
              <a:t>verfügen über Strategien zum Leseverstehen</a:t>
            </a:r>
            <a:r>
              <a:rPr lang="de-DE" sz="1800" b="0" i="0" u="none" strike="noStrike" baseline="0" dirty="0">
                <a:solidFill>
                  <a:srgbClr val="484747"/>
                </a:solidFill>
                <a:latin typeface="AvenirNext LT Pro Regular"/>
              </a:rPr>
              <a:t>	</a:t>
            </a:r>
          </a:p>
          <a:p>
            <a:r>
              <a:rPr lang="de-DE" sz="1800" b="1" i="0" u="none" strike="noStrike" baseline="0" dirty="0">
                <a:solidFill>
                  <a:srgbClr val="484747"/>
                </a:solidFill>
                <a:latin typeface="AvenirNext LT Pro Regular"/>
              </a:rPr>
              <a:t>Lesefertigkeiten: Über Lesetechniken verfügen </a:t>
            </a:r>
            <a:endParaRPr lang="de-DE" sz="1800" b="0" i="0" u="none" strike="noStrike" baseline="0" dirty="0">
              <a:solidFill>
                <a:srgbClr val="484747"/>
              </a:solidFill>
              <a:latin typeface="AvenirNext LT Pro Regular"/>
            </a:endParaRPr>
          </a:p>
          <a:p>
            <a:r>
              <a:rPr lang="de-DE" sz="1800" b="0" i="0" u="none" strike="noStrike" baseline="0" dirty="0">
                <a:solidFill>
                  <a:srgbClr val="484747"/>
                </a:solidFill>
                <a:latin typeface="AvenirNext LT Pro Regular"/>
              </a:rPr>
              <a:t>Die Schülerinnen und Schüler </a:t>
            </a:r>
          </a:p>
          <a:p>
            <a:pPr marL="285750" indent="-285750">
              <a:buFont typeface="Arial" panose="020B0604020202020204" pitchFamily="34" charset="0"/>
              <a:buChar char="•"/>
            </a:pPr>
            <a:r>
              <a:rPr lang="de-DE" sz="1800" b="0" i="0" u="none" strike="noStrike" baseline="0" dirty="0">
                <a:solidFill>
                  <a:srgbClr val="484747"/>
                </a:solidFill>
                <a:latin typeface="AvenirNext LT Pro Regular"/>
              </a:rPr>
              <a:t>verfügen über Techniken zur Orientierung in und zwischen Texten. </a:t>
            </a:r>
          </a:p>
          <a:p>
            <a:pPr marL="285750" indent="-285750">
              <a:buFont typeface="Arial" panose="020B0604020202020204" pitchFamily="34" charset="0"/>
              <a:buChar char="•"/>
            </a:pPr>
            <a:r>
              <a:rPr lang="de-DE" sz="1800" b="0" i="0" u="none" strike="noStrike" baseline="0" dirty="0">
                <a:solidFill>
                  <a:srgbClr val="484747"/>
                </a:solidFill>
                <a:latin typeface="AvenirNext LT Pro Regular"/>
              </a:rPr>
              <a:t>nutzen Überschriften, </a:t>
            </a:r>
            <a:r>
              <a:rPr lang="de-DE" sz="1800" b="0" i="0" u="none" strike="noStrike" baseline="0" dirty="0" err="1">
                <a:solidFill>
                  <a:srgbClr val="484747"/>
                </a:solidFill>
                <a:latin typeface="AvenirNext LT Pro Regular"/>
              </a:rPr>
              <a:t>Zwischen</a:t>
            </a:r>
            <a:r>
              <a:rPr lang="de-DE" sz="1800" b="0" i="0" u="none" strike="noStrike" baseline="0" dirty="0" err="1">
                <a:solidFill>
                  <a:srgbClr val="000000"/>
                </a:solidFill>
                <a:latin typeface="AvenirNext LT Pro Regular"/>
              </a:rPr>
              <a:t>ü</a:t>
            </a:r>
            <a:r>
              <a:rPr lang="de-DE" sz="1800" b="0" i="0" u="none" strike="noStrike" baseline="0" dirty="0" err="1">
                <a:solidFill>
                  <a:srgbClr val="484747"/>
                </a:solidFill>
                <a:latin typeface="AvenirNext LT Pro Regular"/>
              </a:rPr>
              <a:t>berschriften</a:t>
            </a:r>
            <a:r>
              <a:rPr lang="de-DE" sz="1800" b="0" i="0" u="none" strike="noStrike" baseline="0" dirty="0">
                <a:solidFill>
                  <a:srgbClr val="484747"/>
                </a:solidFill>
                <a:latin typeface="AvenirNext LT Pro Regular"/>
              </a:rPr>
              <a:t>, Abs</a:t>
            </a:r>
            <a:r>
              <a:rPr lang="de-DE" sz="1800" b="0" i="0" u="none" strike="noStrike" baseline="0" dirty="0">
                <a:solidFill>
                  <a:srgbClr val="000000"/>
                </a:solidFill>
                <a:latin typeface="AvenirNext LT Pro Regular"/>
              </a:rPr>
              <a:t>ä</a:t>
            </a:r>
            <a:r>
              <a:rPr lang="de-DE" sz="1800" b="0" i="0" u="none" strike="noStrike" baseline="0" dirty="0">
                <a:solidFill>
                  <a:srgbClr val="484747"/>
                </a:solidFill>
                <a:latin typeface="AvenirNext LT Pro Regular"/>
              </a:rPr>
              <a:t>tze, Abbildungen, Illustrationen,…</a:t>
            </a:r>
          </a:p>
          <a:p>
            <a:r>
              <a:rPr lang="de-DE" sz="1800" b="0" i="0" u="none" strike="noStrike" baseline="0" dirty="0">
                <a:solidFill>
                  <a:srgbClr val="484747"/>
                </a:solidFill>
                <a:latin typeface="AvenirNext LT Pro Regular"/>
              </a:rPr>
              <a:t>	</a:t>
            </a:r>
          </a:p>
          <a:p>
            <a:endParaRPr lang="de-DE" dirty="0">
              <a:solidFill>
                <a:srgbClr val="484747"/>
              </a:solidFill>
              <a:latin typeface="AvenirNext LT Pro Regular"/>
            </a:endParaRPr>
          </a:p>
          <a:p>
            <a:endParaRPr lang="de-DE" sz="1800" b="0" i="0" u="none" strike="noStrike" baseline="0" dirty="0">
              <a:solidFill>
                <a:srgbClr val="484747"/>
              </a:solidFill>
              <a:latin typeface="AvenirNext LT Pro Regular"/>
            </a:endParaRPr>
          </a:p>
          <a:p>
            <a:endParaRPr lang="de-DE" sz="1800" b="0" i="0" u="none" strike="noStrike" baseline="0" dirty="0">
              <a:solidFill>
                <a:srgbClr val="484747"/>
              </a:solidFill>
              <a:latin typeface="AvenirNext LT Pro Regular"/>
            </a:endParaRPr>
          </a:p>
          <a:p>
            <a:endParaRPr lang="de-DE" sz="1800" b="0" i="0" u="none" strike="noStrike" baseline="0" dirty="0">
              <a:solidFill>
                <a:srgbClr val="484747"/>
              </a:solidFill>
              <a:latin typeface="AvenirNext LT Pro Regular"/>
            </a:endParaRPr>
          </a:p>
        </p:txBody>
      </p:sp>
      <p:sp>
        <p:nvSpPr>
          <p:cNvPr id="7" name="Textfeld 6">
            <a:extLst>
              <a:ext uri="{FF2B5EF4-FFF2-40B4-BE49-F238E27FC236}">
                <a16:creationId xmlns:a16="http://schemas.microsoft.com/office/drawing/2014/main" id="{AA0E0459-0401-ADF7-59EF-79D8FD1B278E}"/>
              </a:ext>
            </a:extLst>
          </p:cNvPr>
          <p:cNvSpPr txBox="1"/>
          <p:nvPr/>
        </p:nvSpPr>
        <p:spPr>
          <a:xfrm>
            <a:off x="427704" y="6386052"/>
            <a:ext cx="11764296" cy="276999"/>
          </a:xfrm>
          <a:prstGeom prst="rect">
            <a:avLst/>
          </a:prstGeom>
          <a:noFill/>
        </p:spPr>
        <p:txBody>
          <a:bodyPr wrap="square" rtlCol="0">
            <a:spAutoFit/>
          </a:bodyPr>
          <a:lstStyle/>
          <a:p>
            <a:r>
              <a:rPr lang="de-DE" sz="1200" dirty="0"/>
              <a:t>aus: Ministerium für Allgemeine und Berufliche Bildung, Wissenschaft, Forschung und Kultur (Hrsg.) (2024): Fachanforderungen Deutsch Primarstufe/Grundschule. 2. </a:t>
            </a:r>
            <a:r>
              <a:rPr lang="de-DE" sz="1200" dirty="0" err="1"/>
              <a:t>überarb</a:t>
            </a:r>
            <a:r>
              <a:rPr lang="de-DE" sz="1200" dirty="0"/>
              <a:t>.  Auflage, S. 34ff. .</a:t>
            </a:r>
          </a:p>
        </p:txBody>
      </p:sp>
      <p:sp>
        <p:nvSpPr>
          <p:cNvPr id="9" name="Abgerundetes Rechteck 4">
            <a:extLst>
              <a:ext uri="{FF2B5EF4-FFF2-40B4-BE49-F238E27FC236}">
                <a16:creationId xmlns:a16="http://schemas.microsoft.com/office/drawing/2014/main" id="{D1EC948D-FF47-FE1D-9A71-E36E027A160D}"/>
              </a:ext>
            </a:extLst>
          </p:cNvPr>
          <p:cNvSpPr/>
          <p:nvPr/>
        </p:nvSpPr>
        <p:spPr bwMode="auto">
          <a:xfrm>
            <a:off x="2542943" y="934401"/>
            <a:ext cx="6524625" cy="1339028"/>
          </a:xfrm>
          <a:prstGeom prst="flowChartAlternateProcess">
            <a:avLst/>
          </a:prstGeom>
          <a:solidFill>
            <a:schemeClr val="tx2">
              <a:lumMod val="50000"/>
              <a:lumOff val="50000"/>
            </a:schemeClr>
          </a:solidFill>
        </p:spPr>
        <p:style>
          <a:lnRef idx="3">
            <a:schemeClr val="lt1"/>
          </a:lnRef>
          <a:fillRef idx="1">
            <a:schemeClr val="accent3"/>
          </a:fillRef>
          <a:effectRef idx="1">
            <a:schemeClr val="accent3"/>
          </a:effectRef>
          <a:fontRef idx="minor">
            <a:schemeClr val="lt1"/>
          </a:fontRef>
        </p:style>
        <p:txBody>
          <a:bodyPr lIns="60960" tIns="60960" rIns="60960" bIns="60960" spcCol="1270" anchor="ctr"/>
          <a:lstStyle/>
          <a:p>
            <a:pPr algn="ctr" defTabSz="2889250" fontAlgn="auto">
              <a:lnSpc>
                <a:spcPct val="90000"/>
              </a:lnSpc>
              <a:spcAft>
                <a:spcPct val="35000"/>
              </a:spcAft>
              <a:defRPr/>
            </a:pPr>
            <a:r>
              <a:rPr lang="de-DE" b="1" dirty="0">
                <a:solidFill>
                  <a:schemeClr val="bg1"/>
                </a:solidFill>
                <a:latin typeface="Arial" panose="020B0604020202020204" pitchFamily="34" charset="0"/>
                <a:cs typeface="Arial" panose="020B0604020202020204" pitchFamily="34" charset="0"/>
              </a:rPr>
              <a:t>Unterrichtseinheit: Förderung der Lesekompetenz: Aus Sachtexten Informationen entnehmen</a:t>
            </a:r>
          </a:p>
        </p:txBody>
      </p:sp>
      <p:sp>
        <p:nvSpPr>
          <p:cNvPr id="2" name="Abgerundetes Rechteck 4">
            <a:extLst>
              <a:ext uri="{FF2B5EF4-FFF2-40B4-BE49-F238E27FC236}">
                <a16:creationId xmlns:a16="http://schemas.microsoft.com/office/drawing/2014/main" id="{079FFA37-2251-F6CD-C558-A91E8DDB1869}"/>
              </a:ext>
            </a:extLst>
          </p:cNvPr>
          <p:cNvSpPr/>
          <p:nvPr/>
        </p:nvSpPr>
        <p:spPr bwMode="auto">
          <a:xfrm>
            <a:off x="4192393" y="314398"/>
            <a:ext cx="3000143" cy="620003"/>
          </a:xfrm>
          <a:prstGeom prst="flowChartAlternateProcess">
            <a:avLst/>
          </a:prstGeom>
          <a:solidFill>
            <a:schemeClr val="tx2">
              <a:lumMod val="50000"/>
              <a:lumOff val="50000"/>
            </a:schemeClr>
          </a:solidFill>
        </p:spPr>
        <p:style>
          <a:lnRef idx="3">
            <a:schemeClr val="lt1"/>
          </a:lnRef>
          <a:fillRef idx="1">
            <a:schemeClr val="accent3"/>
          </a:fillRef>
          <a:effectRef idx="1">
            <a:schemeClr val="accent3"/>
          </a:effectRef>
          <a:fontRef idx="minor">
            <a:schemeClr val="lt1"/>
          </a:fontRef>
        </p:style>
        <p:txBody>
          <a:bodyPr lIns="60960" tIns="60960" rIns="60960" bIns="60960" spcCol="1270" anchor="ctr"/>
          <a:lstStyle/>
          <a:p>
            <a:pPr defTabSz="2889250" fontAlgn="auto">
              <a:lnSpc>
                <a:spcPct val="90000"/>
              </a:lnSpc>
              <a:spcAft>
                <a:spcPct val="35000"/>
              </a:spcAft>
              <a:defRPr/>
            </a:pPr>
            <a:r>
              <a:rPr lang="de-DE" b="1" dirty="0">
                <a:solidFill>
                  <a:schemeClr val="bg1"/>
                </a:solidFill>
                <a:latin typeface="Arial" panose="020B0604020202020204" pitchFamily="34" charset="0"/>
                <a:cs typeface="Arial" panose="020B0604020202020204" pitchFamily="34" charset="0"/>
              </a:rPr>
              <a:t>1. Grundlage: Sachtext(e)</a:t>
            </a:r>
          </a:p>
        </p:txBody>
      </p:sp>
    </p:spTree>
    <p:extLst>
      <p:ext uri="{BB962C8B-B14F-4D97-AF65-F5344CB8AC3E}">
        <p14:creationId xmlns:p14="http://schemas.microsoft.com/office/powerpoint/2010/main" val="3098937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2C7D0F-FF3F-D2DB-60E4-62C20C571A92}"/>
              </a:ext>
            </a:extLst>
          </p:cNvPr>
          <p:cNvSpPr>
            <a:spLocks noGrp="1"/>
          </p:cNvSpPr>
          <p:nvPr>
            <p:ph type="title"/>
          </p:nvPr>
        </p:nvSpPr>
        <p:spPr/>
        <p:txBody>
          <a:bodyPr>
            <a:normAutofit/>
          </a:bodyPr>
          <a:lstStyle/>
          <a:p>
            <a:pPr algn="l"/>
            <a:r>
              <a:rPr lang="de-DE" sz="1800" b="0" i="0" u="none" strike="noStrike" baseline="0" dirty="0">
                <a:solidFill>
                  <a:srgbClr val="000000"/>
                </a:solidFill>
                <a:latin typeface="Source Sans Pro" panose="020B0503030403020204" pitchFamily="34" charset="0"/>
              </a:rPr>
              <a:t/>
            </a:r>
            <a:br>
              <a:rPr lang="de-DE" sz="1800" b="0" i="0" u="none" strike="noStrike" baseline="0" dirty="0">
                <a:solidFill>
                  <a:srgbClr val="000000"/>
                </a:solidFill>
                <a:latin typeface="Source Sans Pro" panose="020B0503030403020204" pitchFamily="34" charset="0"/>
              </a:rPr>
            </a:br>
            <a:endParaRPr lang="de-DE" dirty="0">
              <a:solidFill>
                <a:schemeClr val="tx1"/>
              </a:solidFill>
              <a:latin typeface="+mn-lt"/>
            </a:endParaRPr>
          </a:p>
        </p:txBody>
      </p:sp>
      <p:sp>
        <p:nvSpPr>
          <p:cNvPr id="4" name="Textplatzhalter 3">
            <a:extLst>
              <a:ext uri="{FF2B5EF4-FFF2-40B4-BE49-F238E27FC236}">
                <a16:creationId xmlns:a16="http://schemas.microsoft.com/office/drawing/2014/main" id="{1840B53B-9D22-9E51-FC23-D9EFEAF80E11}"/>
              </a:ext>
            </a:extLst>
          </p:cNvPr>
          <p:cNvSpPr>
            <a:spLocks noGrp="1"/>
          </p:cNvSpPr>
          <p:nvPr>
            <p:ph idx="1"/>
          </p:nvPr>
        </p:nvSpPr>
        <p:spPr/>
        <p:txBody>
          <a:bodyPr/>
          <a:lstStyle/>
          <a:p>
            <a:pPr>
              <a:lnSpc>
                <a:spcPct val="115000"/>
              </a:lnSpc>
              <a:spcAft>
                <a:spcPts val="800"/>
              </a:spcAft>
              <a:buNone/>
            </a:pPr>
            <a:r>
              <a:rPr lang="de-DE" sz="1800" b="1" kern="100" dirty="0">
                <a:latin typeface="Calibri" panose="020F0502020204030204" pitchFamily="34" charset="0"/>
                <a:ea typeface="Calibri" panose="020F0502020204030204" pitchFamily="34" charset="0"/>
                <a:cs typeface="Times New Roman" panose="02020603050405020304" pitchFamily="18" charset="0"/>
              </a:rPr>
              <a:t>Prompt 1:</a:t>
            </a:r>
            <a:endParaRPr lang="de-DE"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None/>
            </a:pPr>
            <a:r>
              <a:rPr lang="de-DE" sz="1800" kern="100" dirty="0">
                <a:effectLst/>
                <a:latin typeface="Calibri" panose="020F0502020204030204" pitchFamily="34" charset="0"/>
                <a:ea typeface="Calibri" panose="020F0502020204030204" pitchFamily="34" charset="0"/>
                <a:cs typeface="Calibri" panose="020F0502020204030204" pitchFamily="34" charset="0"/>
              </a:rPr>
              <a:t>„Erstelle drei Texte zum Thema „Das Eichhörnchen“ in drei verschiedenen Schwierigkeitsgraden: leicht, mittel, schwer. Schlagworte: Aussehen, Nahrung, Feinde, Lebensraum, Besonderheiten. Alle Texte sollen je maximal 500 Wörter beinhalten und für eine 3. Klasse konzipiert sein. Berück­sichtige bei der leichten Version die Grundideen in einfa­cher Sprache sowie die Hervorhebung zentraler Begriffe, bei der mittleren Version sollen detailliertere Informati­onen vorkommen und die schwere Version soll komple­xe Argumente, Fachbegriffe sowie ein Glossar beinhalten.“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3" name="Textfeld 2">
            <a:extLst>
              <a:ext uri="{FF2B5EF4-FFF2-40B4-BE49-F238E27FC236}">
                <a16:creationId xmlns:a16="http://schemas.microsoft.com/office/drawing/2014/main" id="{89F0248D-3676-C72F-164B-868F2080F8EA}"/>
              </a:ext>
            </a:extLst>
          </p:cNvPr>
          <p:cNvSpPr txBox="1"/>
          <p:nvPr/>
        </p:nvSpPr>
        <p:spPr>
          <a:xfrm>
            <a:off x="2038350" y="1346775"/>
            <a:ext cx="7143750" cy="584775"/>
          </a:xfrm>
          <a:prstGeom prst="rect">
            <a:avLst/>
          </a:prstGeom>
          <a:noFill/>
        </p:spPr>
        <p:txBody>
          <a:bodyPr wrap="square" rtlCol="0">
            <a:spAutoFit/>
          </a:bodyPr>
          <a:lstStyle/>
          <a:p>
            <a:r>
              <a:rPr lang="de-DE" sz="3200" dirty="0"/>
              <a:t>Auf den Prompt kommt es an…</a:t>
            </a:r>
          </a:p>
        </p:txBody>
      </p:sp>
      <p:sp>
        <p:nvSpPr>
          <p:cNvPr id="5" name="Abgerundetes Rechteck 4">
            <a:extLst>
              <a:ext uri="{FF2B5EF4-FFF2-40B4-BE49-F238E27FC236}">
                <a16:creationId xmlns:a16="http://schemas.microsoft.com/office/drawing/2014/main" id="{3F59066D-C6D1-2C99-64D0-D8D552184FFA}"/>
              </a:ext>
            </a:extLst>
          </p:cNvPr>
          <p:cNvSpPr/>
          <p:nvPr/>
        </p:nvSpPr>
        <p:spPr bwMode="auto">
          <a:xfrm>
            <a:off x="2400300" y="582889"/>
            <a:ext cx="6696075" cy="763886"/>
          </a:xfrm>
          <a:prstGeom prst="flowChartAlternateProcess">
            <a:avLst/>
          </a:prstGeom>
          <a:solidFill>
            <a:schemeClr val="tx2">
              <a:lumMod val="50000"/>
              <a:lumOff val="50000"/>
            </a:schemeClr>
          </a:solidFill>
        </p:spPr>
        <p:style>
          <a:lnRef idx="3">
            <a:schemeClr val="lt1"/>
          </a:lnRef>
          <a:fillRef idx="1">
            <a:schemeClr val="accent3"/>
          </a:fillRef>
          <a:effectRef idx="1">
            <a:schemeClr val="accent3"/>
          </a:effectRef>
          <a:fontRef idx="minor">
            <a:schemeClr val="lt1"/>
          </a:fontRef>
        </p:style>
        <p:txBody>
          <a:bodyPr lIns="60960" tIns="60960" rIns="60960" bIns="60960" spcCol="1270" anchor="ctr"/>
          <a:lstStyle/>
          <a:p>
            <a:pPr algn="ctr" defTabSz="2889250" fontAlgn="auto">
              <a:lnSpc>
                <a:spcPct val="90000"/>
              </a:lnSpc>
              <a:spcAft>
                <a:spcPct val="35000"/>
              </a:spcAft>
              <a:defRPr/>
            </a:pPr>
            <a:r>
              <a:rPr lang="de-DE" b="1" dirty="0">
                <a:solidFill>
                  <a:schemeClr val="bg1"/>
                </a:solidFill>
                <a:latin typeface="Arial" panose="020B0604020202020204" pitchFamily="34" charset="0"/>
                <a:cs typeface="Arial" panose="020B0604020202020204" pitchFamily="34" charset="0"/>
              </a:rPr>
              <a:t>2. Nutzung von ChatGPT zur Erstellung eines Sachtextes</a:t>
            </a:r>
          </a:p>
        </p:txBody>
      </p:sp>
    </p:spTree>
    <p:extLst>
      <p:ext uri="{BB962C8B-B14F-4D97-AF65-F5344CB8AC3E}">
        <p14:creationId xmlns:p14="http://schemas.microsoft.com/office/powerpoint/2010/main" val="1017868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DE96E3-00D5-F3B1-200D-922CDF4AC007}"/>
              </a:ext>
            </a:extLst>
          </p:cNvPr>
          <p:cNvSpPr>
            <a:spLocks noGrp="1"/>
          </p:cNvSpPr>
          <p:nvPr>
            <p:ph type="title"/>
          </p:nvPr>
        </p:nvSpPr>
        <p:spPr>
          <a:xfrm>
            <a:off x="791852" y="673413"/>
            <a:ext cx="10371448" cy="1303867"/>
          </a:xfrm>
        </p:spPr>
        <p:txBody>
          <a:bodyPr>
            <a:normAutofit/>
          </a:bodyPr>
          <a:lstStyle/>
          <a:p>
            <a:r>
              <a:rPr lang="de-DE" sz="3200" dirty="0"/>
              <a:t>ChatGPT – Text Eichhörnchen (leichte Version)</a:t>
            </a:r>
          </a:p>
        </p:txBody>
      </p:sp>
      <p:sp>
        <p:nvSpPr>
          <p:cNvPr id="4" name="Textplatzhalter 3">
            <a:extLst>
              <a:ext uri="{FF2B5EF4-FFF2-40B4-BE49-F238E27FC236}">
                <a16:creationId xmlns:a16="http://schemas.microsoft.com/office/drawing/2014/main" id="{AF3B2E9B-D54C-477C-3024-DCCD90CB8D8D}"/>
              </a:ext>
            </a:extLst>
          </p:cNvPr>
          <p:cNvSpPr>
            <a:spLocks noGrp="1"/>
          </p:cNvSpPr>
          <p:nvPr>
            <p:ph type="body" idx="1"/>
          </p:nvPr>
        </p:nvSpPr>
        <p:spPr>
          <a:xfrm>
            <a:off x="791852" y="2219205"/>
            <a:ext cx="4255243" cy="3444997"/>
          </a:xfrm>
        </p:spPr>
        <p:txBody>
          <a:bodyPr>
            <a:noAutofit/>
          </a:bodyPr>
          <a:lstStyle/>
          <a:p>
            <a:pPr marL="0" indent="0">
              <a:buNone/>
            </a:pPr>
            <a:r>
              <a:rPr lang="de-DE" sz="1300" b="1" dirty="0">
                <a:solidFill>
                  <a:srgbClr val="000000"/>
                </a:solidFill>
                <a:effectLst/>
                <a:latin typeface="Garamond" panose="02020404030301010803" pitchFamily="18" charset="0"/>
                <a:ea typeface="Calibri" panose="020F0502020204030204" pitchFamily="34" charset="0"/>
              </a:rPr>
              <a:t>Das Eichhörnchen</a:t>
            </a:r>
            <a:br>
              <a:rPr lang="de-DE" sz="1300" b="1" dirty="0">
                <a:solidFill>
                  <a:srgbClr val="000000"/>
                </a:solidFill>
                <a:effectLst/>
                <a:latin typeface="Garamond" panose="02020404030301010803" pitchFamily="18" charset="0"/>
                <a:ea typeface="Calibri" panose="020F0502020204030204" pitchFamily="34" charset="0"/>
              </a:rPr>
            </a:br>
            <a:r>
              <a:rPr lang="de-DE" sz="1300" dirty="0">
                <a:solidFill>
                  <a:srgbClr val="000000"/>
                </a:solidFill>
                <a:effectLst/>
                <a:latin typeface="Garamond" panose="02020404030301010803" pitchFamily="18" charset="0"/>
                <a:ea typeface="Calibri" panose="020F0502020204030204" pitchFamily="34" charset="0"/>
              </a:rPr>
              <a:t/>
            </a:r>
            <a:br>
              <a:rPr lang="de-DE" sz="1300" dirty="0">
                <a:solidFill>
                  <a:srgbClr val="000000"/>
                </a:solidFill>
                <a:effectLst/>
                <a:latin typeface="Garamond" panose="02020404030301010803" pitchFamily="18" charset="0"/>
                <a:ea typeface="Calibri" panose="020F0502020204030204" pitchFamily="34" charset="0"/>
              </a:rPr>
            </a:br>
            <a:r>
              <a:rPr lang="de-DE" sz="1300" dirty="0">
                <a:solidFill>
                  <a:srgbClr val="000000"/>
                </a:solidFill>
                <a:effectLst/>
                <a:latin typeface="Garamond" panose="02020404030301010803" pitchFamily="18" charset="0"/>
                <a:ea typeface="Calibri" panose="020F0502020204030204" pitchFamily="34" charset="0"/>
              </a:rPr>
              <a:t>Das Eichhörnchen ist ein kleines Tier, das in Wäldern lebt. Es hat ein weiches, braunes oder graues Fell und einen langen, buschigen Schwanz. Der Schwanz hilft dem Eichhörnchen, das Gleichgewicht zu halten, wenn es von Baum zu Baum springt.</a:t>
            </a:r>
            <a:br>
              <a:rPr lang="de-DE" sz="1300" dirty="0">
                <a:solidFill>
                  <a:srgbClr val="000000"/>
                </a:solidFill>
                <a:effectLst/>
                <a:latin typeface="Garamond" panose="02020404030301010803" pitchFamily="18" charset="0"/>
                <a:ea typeface="Calibri" panose="020F0502020204030204" pitchFamily="34" charset="0"/>
              </a:rPr>
            </a:br>
            <a:r>
              <a:rPr lang="de-DE" sz="1300" dirty="0">
                <a:solidFill>
                  <a:srgbClr val="000000"/>
                </a:solidFill>
                <a:effectLst/>
                <a:latin typeface="Garamond" panose="02020404030301010803" pitchFamily="18" charset="0"/>
                <a:ea typeface="Calibri" panose="020F0502020204030204" pitchFamily="34" charset="0"/>
              </a:rPr>
              <a:t/>
            </a:r>
            <a:br>
              <a:rPr lang="de-DE" sz="1300" dirty="0">
                <a:solidFill>
                  <a:srgbClr val="000000"/>
                </a:solidFill>
                <a:effectLst/>
                <a:latin typeface="Garamond" panose="02020404030301010803" pitchFamily="18" charset="0"/>
                <a:ea typeface="Calibri" panose="020F0502020204030204" pitchFamily="34" charset="0"/>
              </a:rPr>
            </a:br>
            <a:r>
              <a:rPr lang="de-DE" sz="1300" dirty="0">
                <a:solidFill>
                  <a:srgbClr val="000000"/>
                </a:solidFill>
                <a:effectLst/>
                <a:latin typeface="Garamond" panose="02020404030301010803" pitchFamily="18" charset="0"/>
                <a:ea typeface="Calibri" panose="020F0502020204030204" pitchFamily="34" charset="0"/>
              </a:rPr>
              <a:t>Aussehen: Eichhörnchen sind etwa 20 bis 30 Zentimeter lang. Ihr Fell ist meistens braun oder grau, und sie haben große, runde Augen. Die Ohren sind spitz und manchmal haben sie kleine Haarbüschel.</a:t>
            </a:r>
            <a:br>
              <a:rPr lang="de-DE" sz="1300" dirty="0">
                <a:solidFill>
                  <a:srgbClr val="000000"/>
                </a:solidFill>
                <a:effectLst/>
                <a:latin typeface="Garamond" panose="02020404030301010803" pitchFamily="18" charset="0"/>
                <a:ea typeface="Calibri" panose="020F0502020204030204" pitchFamily="34" charset="0"/>
              </a:rPr>
            </a:br>
            <a:r>
              <a:rPr lang="de-DE" sz="1300" dirty="0">
                <a:solidFill>
                  <a:srgbClr val="000000"/>
                </a:solidFill>
                <a:effectLst/>
                <a:latin typeface="Garamond" panose="02020404030301010803" pitchFamily="18" charset="0"/>
                <a:ea typeface="Calibri" panose="020F0502020204030204" pitchFamily="34" charset="0"/>
              </a:rPr>
              <a:t/>
            </a:r>
            <a:br>
              <a:rPr lang="de-DE" sz="1300" dirty="0">
                <a:solidFill>
                  <a:srgbClr val="000000"/>
                </a:solidFill>
                <a:effectLst/>
                <a:latin typeface="Garamond" panose="02020404030301010803" pitchFamily="18" charset="0"/>
                <a:ea typeface="Calibri" panose="020F0502020204030204" pitchFamily="34" charset="0"/>
              </a:rPr>
            </a:br>
            <a:r>
              <a:rPr lang="de-DE" sz="1300" dirty="0">
                <a:solidFill>
                  <a:srgbClr val="000000"/>
                </a:solidFill>
                <a:effectLst/>
                <a:latin typeface="Garamond" panose="02020404030301010803" pitchFamily="18" charset="0"/>
                <a:ea typeface="Calibri" panose="020F0502020204030204" pitchFamily="34" charset="0"/>
              </a:rPr>
              <a:t>Nahrung: Eichhörnchen essen gerne Nüsse, Samen und Früchte. Im Herbst sammeln sie viele Nüsse und verstecken sie im Boden, damit sie im Winter etwas zu essen haben.</a:t>
            </a:r>
            <a:br>
              <a:rPr lang="de-DE" sz="1300" dirty="0">
                <a:solidFill>
                  <a:srgbClr val="000000"/>
                </a:solidFill>
                <a:effectLst/>
                <a:latin typeface="Garamond" panose="02020404030301010803" pitchFamily="18" charset="0"/>
                <a:ea typeface="Calibri" panose="020F0502020204030204" pitchFamily="34" charset="0"/>
              </a:rPr>
            </a:br>
            <a:endParaRPr lang="de-DE" sz="1300" dirty="0">
              <a:latin typeface="Garamond" panose="02020404030301010803" pitchFamily="18" charset="0"/>
            </a:endParaRPr>
          </a:p>
        </p:txBody>
      </p:sp>
      <p:sp>
        <p:nvSpPr>
          <p:cNvPr id="12" name="Textfeld 11">
            <a:extLst>
              <a:ext uri="{FF2B5EF4-FFF2-40B4-BE49-F238E27FC236}">
                <a16:creationId xmlns:a16="http://schemas.microsoft.com/office/drawing/2014/main" id="{CAB7833D-A5BD-8CE8-631A-27D415C5DB50}"/>
              </a:ext>
            </a:extLst>
          </p:cNvPr>
          <p:cNvSpPr txBox="1"/>
          <p:nvPr/>
        </p:nvSpPr>
        <p:spPr>
          <a:xfrm>
            <a:off x="5237595" y="2604412"/>
            <a:ext cx="6023728" cy="2149371"/>
          </a:xfrm>
          <a:prstGeom prst="rect">
            <a:avLst/>
          </a:prstGeom>
          <a:noFill/>
        </p:spPr>
        <p:txBody>
          <a:bodyPr wrap="square">
            <a:spAutoFit/>
          </a:bodyPr>
          <a:lstStyle/>
          <a:p>
            <a:pPr>
              <a:lnSpc>
                <a:spcPct val="115000"/>
              </a:lnSpc>
              <a:spcAft>
                <a:spcPts val="800"/>
              </a:spcAft>
            </a:pPr>
            <a:r>
              <a:rPr lang="de-DE" sz="1300" kern="100" dirty="0">
                <a:solidFill>
                  <a:srgbClr val="000000"/>
                </a:solidFill>
                <a:effectLst/>
                <a:ea typeface="Calibri" panose="020F0502020204030204" pitchFamily="34" charset="0"/>
                <a:cs typeface="Calibri" panose="020F0502020204030204" pitchFamily="34" charset="0"/>
              </a:rPr>
              <a:t>Feinde: Eichhörnchen haben einige Feinde. Dazu gehören Vögel, wie der Habicht, und Raubtiere, wie der Fuchs. Sie müssen immer aufpassen, wenn sie draußen sind.</a:t>
            </a:r>
            <a:br>
              <a:rPr lang="de-DE" sz="1300" kern="100" dirty="0">
                <a:solidFill>
                  <a:srgbClr val="000000"/>
                </a:solidFill>
                <a:effectLst/>
                <a:ea typeface="Calibri" panose="020F0502020204030204" pitchFamily="34" charset="0"/>
                <a:cs typeface="Calibri" panose="020F0502020204030204" pitchFamily="34" charset="0"/>
              </a:rPr>
            </a:br>
            <a:r>
              <a:rPr lang="de-DE" sz="1300" kern="100" dirty="0">
                <a:solidFill>
                  <a:srgbClr val="000000"/>
                </a:solidFill>
                <a:effectLst/>
                <a:ea typeface="Calibri" panose="020F0502020204030204" pitchFamily="34" charset="0"/>
                <a:cs typeface="Calibri" panose="020F0502020204030204" pitchFamily="34" charset="0"/>
              </a:rPr>
              <a:t/>
            </a:r>
            <a:br>
              <a:rPr lang="de-DE" sz="1300" kern="100" dirty="0">
                <a:solidFill>
                  <a:srgbClr val="000000"/>
                </a:solidFill>
                <a:effectLst/>
                <a:ea typeface="Calibri" panose="020F0502020204030204" pitchFamily="34" charset="0"/>
                <a:cs typeface="Calibri" panose="020F0502020204030204" pitchFamily="34" charset="0"/>
              </a:rPr>
            </a:br>
            <a:r>
              <a:rPr lang="de-DE" sz="1300" kern="100" dirty="0">
                <a:solidFill>
                  <a:srgbClr val="000000"/>
                </a:solidFill>
                <a:effectLst/>
                <a:ea typeface="Calibri" panose="020F0502020204030204" pitchFamily="34" charset="0"/>
                <a:cs typeface="Calibri" panose="020F0502020204030204" pitchFamily="34" charset="0"/>
              </a:rPr>
              <a:t>Lebensraum: Eichhörnchen leben in Wäldern, Parks und Gärten. Sie bauen ihre Nester in Bäumen, die man Kobel nennt. Dort sind sie sicher vor Feinden.</a:t>
            </a:r>
            <a:br>
              <a:rPr lang="de-DE" sz="1300" kern="100" dirty="0">
                <a:solidFill>
                  <a:srgbClr val="000000"/>
                </a:solidFill>
                <a:effectLst/>
                <a:ea typeface="Calibri" panose="020F0502020204030204" pitchFamily="34" charset="0"/>
                <a:cs typeface="Calibri" panose="020F0502020204030204" pitchFamily="34" charset="0"/>
              </a:rPr>
            </a:br>
            <a:r>
              <a:rPr lang="de-DE" sz="1300" kern="100" dirty="0">
                <a:solidFill>
                  <a:srgbClr val="000000"/>
                </a:solidFill>
                <a:effectLst/>
                <a:ea typeface="Calibri" panose="020F0502020204030204" pitchFamily="34" charset="0"/>
                <a:cs typeface="Calibri" panose="020F0502020204030204" pitchFamily="34" charset="0"/>
              </a:rPr>
              <a:t/>
            </a:r>
            <a:br>
              <a:rPr lang="de-DE" sz="1300" kern="100" dirty="0">
                <a:solidFill>
                  <a:srgbClr val="000000"/>
                </a:solidFill>
                <a:effectLst/>
                <a:ea typeface="Calibri" panose="020F0502020204030204" pitchFamily="34" charset="0"/>
                <a:cs typeface="Calibri" panose="020F0502020204030204" pitchFamily="34" charset="0"/>
              </a:rPr>
            </a:br>
            <a:r>
              <a:rPr lang="de-DE" sz="1300" kern="100" dirty="0">
                <a:solidFill>
                  <a:srgbClr val="000000"/>
                </a:solidFill>
                <a:effectLst/>
                <a:ea typeface="Calibri" panose="020F0502020204030204" pitchFamily="34" charset="0"/>
                <a:cs typeface="Calibri" panose="020F0502020204030204" pitchFamily="34" charset="0"/>
              </a:rPr>
              <a:t>Besonderheiten: Eichhörnchen sind sehr flink und können schnell klettern. Sie sind auch sehr neugierig und erkunden gerne ihre Umgebung. Wenn du ein Eichhörnchen siehst, kannst du beobachten, wie es mit seinen Pfoten die Nüsse aufknackt!</a:t>
            </a:r>
            <a:endParaRPr lang="de-DE" sz="1300" kern="100" dirty="0">
              <a:effectLst/>
              <a:ea typeface="Calibri" panose="020F0502020204030204" pitchFamily="34" charset="0"/>
              <a:cs typeface="Times New Roman" panose="02020603050405020304" pitchFamily="18" charset="0"/>
            </a:endParaRPr>
          </a:p>
        </p:txBody>
      </p:sp>
      <p:sp>
        <p:nvSpPr>
          <p:cNvPr id="16" name="Textfeld 15">
            <a:extLst>
              <a:ext uri="{FF2B5EF4-FFF2-40B4-BE49-F238E27FC236}">
                <a16:creationId xmlns:a16="http://schemas.microsoft.com/office/drawing/2014/main" id="{80D1A160-F22F-3CF7-7F0C-C97CE14A7165}"/>
              </a:ext>
            </a:extLst>
          </p:cNvPr>
          <p:cNvSpPr txBox="1"/>
          <p:nvPr/>
        </p:nvSpPr>
        <p:spPr>
          <a:xfrm>
            <a:off x="10035753" y="6030698"/>
            <a:ext cx="3765050" cy="307777"/>
          </a:xfrm>
          <a:prstGeom prst="rect">
            <a:avLst/>
          </a:prstGeom>
          <a:noFill/>
        </p:spPr>
        <p:txBody>
          <a:bodyPr wrap="square" rtlCol="0">
            <a:spAutoFit/>
          </a:bodyPr>
          <a:lstStyle/>
          <a:p>
            <a:r>
              <a:rPr lang="de-DE" sz="1400" dirty="0"/>
              <a:t>(183 Wörter)</a:t>
            </a:r>
          </a:p>
        </p:txBody>
      </p:sp>
      <p:sp>
        <p:nvSpPr>
          <p:cNvPr id="3" name="Ellipse 2">
            <a:extLst>
              <a:ext uri="{FF2B5EF4-FFF2-40B4-BE49-F238E27FC236}">
                <a16:creationId xmlns:a16="http://schemas.microsoft.com/office/drawing/2014/main" id="{FCEC9B95-B9E4-8330-A290-48494C96258A}"/>
              </a:ext>
            </a:extLst>
          </p:cNvPr>
          <p:cNvSpPr/>
          <p:nvPr/>
        </p:nvSpPr>
        <p:spPr>
          <a:xfrm>
            <a:off x="5047095" y="3205315"/>
            <a:ext cx="6214229" cy="77674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a:extLst>
              <a:ext uri="{FF2B5EF4-FFF2-40B4-BE49-F238E27FC236}">
                <a16:creationId xmlns:a16="http://schemas.microsoft.com/office/drawing/2014/main" id="{6032E208-A8C3-B081-74F1-F8DC6ADA3B14}"/>
              </a:ext>
            </a:extLst>
          </p:cNvPr>
          <p:cNvSpPr/>
          <p:nvPr/>
        </p:nvSpPr>
        <p:spPr>
          <a:xfrm>
            <a:off x="7144907" y="1629895"/>
            <a:ext cx="3897067" cy="733244"/>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latin typeface="Arial" panose="020B0604020202020204" pitchFamily="34" charset="0"/>
                <a:cs typeface="Arial" panose="020B0604020202020204" pitchFamily="34" charset="0"/>
              </a:rPr>
              <a:t>Wo ist der Fehler?</a:t>
            </a:r>
          </a:p>
        </p:txBody>
      </p:sp>
    </p:spTree>
    <p:extLst>
      <p:ext uri="{BB962C8B-B14F-4D97-AF65-F5344CB8AC3E}">
        <p14:creationId xmlns:p14="http://schemas.microsoft.com/office/powerpoint/2010/main" val="14094047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DF3BED-B648-A7CB-9A34-458D5FD6EAA9}"/>
              </a:ext>
            </a:extLst>
          </p:cNvPr>
          <p:cNvSpPr>
            <a:spLocks noGrp="1"/>
          </p:cNvSpPr>
          <p:nvPr>
            <p:ph type="title"/>
          </p:nvPr>
        </p:nvSpPr>
        <p:spPr>
          <a:xfrm>
            <a:off x="1540875" y="403607"/>
            <a:ext cx="9422499" cy="744969"/>
          </a:xfrm>
        </p:spPr>
        <p:txBody>
          <a:bodyPr>
            <a:normAutofit/>
          </a:bodyPr>
          <a:lstStyle/>
          <a:p>
            <a:pPr algn="l"/>
            <a:r>
              <a:rPr lang="de-DE" sz="3200" dirty="0"/>
              <a:t>Chat GPT – Text Eichhörnchen (mittlere Version)</a:t>
            </a:r>
          </a:p>
        </p:txBody>
      </p:sp>
      <p:sp>
        <p:nvSpPr>
          <p:cNvPr id="4" name="Textplatzhalter 3">
            <a:extLst>
              <a:ext uri="{FF2B5EF4-FFF2-40B4-BE49-F238E27FC236}">
                <a16:creationId xmlns:a16="http://schemas.microsoft.com/office/drawing/2014/main" id="{D60FA43F-F48E-CA8C-EC32-E6B0BFB6410A}"/>
              </a:ext>
            </a:extLst>
          </p:cNvPr>
          <p:cNvSpPr>
            <a:spLocks noGrp="1"/>
          </p:cNvSpPr>
          <p:nvPr>
            <p:ph type="body" idx="1"/>
          </p:nvPr>
        </p:nvSpPr>
        <p:spPr>
          <a:xfrm>
            <a:off x="820132" y="1389078"/>
            <a:ext cx="4873659" cy="3620046"/>
          </a:xfrm>
        </p:spPr>
        <p:txBody>
          <a:bodyPr>
            <a:noAutofit/>
          </a:bodyPr>
          <a:lstStyle/>
          <a:p>
            <a:pPr marL="0" indent="0">
              <a:lnSpc>
                <a:spcPct val="134000"/>
              </a:lnSpc>
              <a:spcBef>
                <a:spcPts val="300"/>
              </a:spcBef>
              <a:buNone/>
            </a:pPr>
            <a:r>
              <a:rPr lang="de-DE" sz="1400" b="1" dirty="0">
                <a:solidFill>
                  <a:srgbClr val="000000"/>
                </a:solidFill>
                <a:effectLst/>
                <a:latin typeface="Calibri" panose="020F0502020204030204" pitchFamily="34" charset="0"/>
                <a:ea typeface="Calibri" panose="020F0502020204030204" pitchFamily="34" charset="0"/>
              </a:rPr>
              <a:t>Das Eichhörnchen</a:t>
            </a:r>
            <a:br>
              <a:rPr lang="de-DE" sz="1400" b="1" dirty="0">
                <a:solidFill>
                  <a:srgbClr val="000000"/>
                </a:solidFill>
                <a:effectLst/>
                <a:latin typeface="Calibri" panose="020F0502020204030204" pitchFamily="34" charset="0"/>
                <a:ea typeface="Calibri" panose="020F0502020204030204" pitchFamily="34" charset="0"/>
              </a:rPr>
            </a:br>
            <a:r>
              <a:rPr lang="de-DE" sz="1400" dirty="0">
                <a:solidFill>
                  <a:srgbClr val="000000"/>
                </a:solidFill>
                <a:effectLst/>
                <a:latin typeface="Calibri" panose="020F0502020204030204" pitchFamily="34" charset="0"/>
                <a:ea typeface="Calibri" panose="020F0502020204030204" pitchFamily="34" charset="0"/>
              </a:rPr>
              <a:t>Das Eichhörnchen ist ein kleines, lebhaftes Tier, das in vielen Wäldern und Parks lebt. Es gehört zur Familie der Nagetiere und ist bekannt für seine flinke Art und seinen buschigen Schwanz.</a:t>
            </a:r>
            <a:br>
              <a:rPr lang="de-DE" sz="1400" dirty="0">
                <a:solidFill>
                  <a:srgbClr val="000000"/>
                </a:solidFill>
                <a:effectLst/>
                <a:latin typeface="Calibri" panose="020F0502020204030204" pitchFamily="34" charset="0"/>
                <a:ea typeface="Calibri" panose="020F0502020204030204" pitchFamily="34" charset="0"/>
              </a:rPr>
            </a:br>
            <a:r>
              <a:rPr lang="de-DE" sz="1400" dirty="0">
                <a:solidFill>
                  <a:srgbClr val="000000"/>
                </a:solidFill>
                <a:effectLst/>
                <a:latin typeface="Calibri" panose="020F0502020204030204" pitchFamily="34" charset="0"/>
                <a:ea typeface="Calibri" panose="020F0502020204030204" pitchFamily="34" charset="0"/>
              </a:rPr>
              <a:t/>
            </a:r>
            <a:br>
              <a:rPr lang="de-DE" sz="1400" dirty="0">
                <a:solidFill>
                  <a:srgbClr val="000000"/>
                </a:solidFill>
                <a:effectLst/>
                <a:latin typeface="Calibri" panose="020F0502020204030204" pitchFamily="34" charset="0"/>
                <a:ea typeface="Calibri" panose="020F0502020204030204" pitchFamily="34" charset="0"/>
              </a:rPr>
            </a:br>
            <a:r>
              <a:rPr lang="de-DE" sz="1400" dirty="0">
                <a:solidFill>
                  <a:srgbClr val="000000"/>
                </a:solidFill>
                <a:effectLst/>
                <a:latin typeface="Calibri" panose="020F0502020204030204" pitchFamily="34" charset="0"/>
                <a:ea typeface="Calibri" panose="020F0502020204030204" pitchFamily="34" charset="0"/>
              </a:rPr>
              <a:t>Aussehen: Eichhörnchen sind etwa 20 bis 30 Zentimeter lang, ohne den Schwanz, der noch einmal so lang sein kann. Ihr Fell ist meist braun oder grau, aber es gibt auch weiße und schwarze Eichhörnchen. Sie haben große, ausdrucksvolle Augen und spitze Ohren, die ihnen helfen, Geräusche aus der Umgebung wahrzunehmen.</a:t>
            </a:r>
            <a:br>
              <a:rPr lang="de-DE" sz="1400" dirty="0">
                <a:solidFill>
                  <a:srgbClr val="000000"/>
                </a:solidFill>
                <a:effectLst/>
                <a:latin typeface="Calibri" panose="020F0502020204030204" pitchFamily="34" charset="0"/>
                <a:ea typeface="Calibri" panose="020F0502020204030204" pitchFamily="34" charset="0"/>
              </a:rPr>
            </a:br>
            <a:r>
              <a:rPr lang="de-DE" sz="1400" dirty="0">
                <a:solidFill>
                  <a:srgbClr val="000000"/>
                </a:solidFill>
                <a:effectLst/>
                <a:latin typeface="Calibri" panose="020F0502020204030204" pitchFamily="34" charset="0"/>
                <a:ea typeface="Calibri" panose="020F0502020204030204" pitchFamily="34" charset="0"/>
              </a:rPr>
              <a:t/>
            </a:r>
            <a:br>
              <a:rPr lang="de-DE" sz="1400" dirty="0">
                <a:solidFill>
                  <a:srgbClr val="000000"/>
                </a:solidFill>
                <a:effectLst/>
                <a:latin typeface="Calibri" panose="020F0502020204030204" pitchFamily="34" charset="0"/>
                <a:ea typeface="Calibri" panose="020F0502020204030204" pitchFamily="34" charset="0"/>
              </a:rPr>
            </a:br>
            <a:r>
              <a:rPr lang="de-DE" sz="1400" dirty="0">
                <a:solidFill>
                  <a:srgbClr val="000000"/>
                </a:solidFill>
                <a:effectLst/>
                <a:latin typeface="Calibri" panose="020F0502020204030204" pitchFamily="34" charset="0"/>
                <a:ea typeface="Calibri" panose="020F0502020204030204" pitchFamily="34" charset="0"/>
              </a:rPr>
              <a:t>Nahrung: Eichhörnchen sind Allesfresser, aber ihre Lieblingsspeisen sind Nüsse, Samen und Früchte. Im Herbst sammeln sie Nüsse und verstecken sie in der Erde oder in Baumrinden. Diese Vorräte helfen ihnen, den Winter zu überstehen, wenn es weniger Nahrung gibt.</a:t>
            </a:r>
            <a:br>
              <a:rPr lang="de-DE" sz="1400" dirty="0">
                <a:solidFill>
                  <a:srgbClr val="000000"/>
                </a:solidFill>
                <a:effectLst/>
                <a:latin typeface="Calibri" panose="020F0502020204030204" pitchFamily="34" charset="0"/>
                <a:ea typeface="Calibri" panose="020F0502020204030204" pitchFamily="34" charset="0"/>
              </a:rPr>
            </a:br>
            <a:endParaRPr lang="de-DE" sz="1400" dirty="0"/>
          </a:p>
        </p:txBody>
      </p:sp>
      <p:sp>
        <p:nvSpPr>
          <p:cNvPr id="7" name="Textplatzhalter 3">
            <a:extLst>
              <a:ext uri="{FF2B5EF4-FFF2-40B4-BE49-F238E27FC236}">
                <a16:creationId xmlns:a16="http://schemas.microsoft.com/office/drawing/2014/main" id="{15A4AC7F-1EC3-C232-8BFD-34B9CE2D5EE7}"/>
              </a:ext>
            </a:extLst>
          </p:cNvPr>
          <p:cNvSpPr txBox="1">
            <a:spLocks/>
          </p:cNvSpPr>
          <p:nvPr/>
        </p:nvSpPr>
        <p:spPr>
          <a:xfrm>
            <a:off x="5771357" y="1231275"/>
            <a:ext cx="5114450" cy="344499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nSpc>
                <a:spcPct val="150000"/>
              </a:lnSpc>
              <a:spcAft>
                <a:spcPts val="800"/>
              </a:spcAft>
              <a:buNone/>
            </a:pPr>
            <a:r>
              <a:rPr lang="de-DE"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Feinde: Eichhörnchen haben viele Feinde. Zu ihren natürlichen Feinden gehören Greifvögel wie der Habicht und Raubtiere wie Füchse und Marder. Um sich zu schützen, sind sie sehr vorsichtig und nutzen ihre Schnelligkeit, um zu entkommen.</a:t>
            </a:r>
            <a:br>
              <a:rPr lang="de-DE"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de-DE"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de-DE"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de-DE"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Lebensraum: Eichhörnchen leben in Wäldern, Parks und Gärten. Sie bauen ihre Nester, die man Kobel nennt, in hohen Bäumen. Diese Nester bestehen aus Blättern, Zweigen und Moos und bieten Schutz vor Wetter und Feinden.</a:t>
            </a:r>
            <a:br>
              <a:rPr lang="de-DE"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de-DE"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de-DE"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de-DE"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Besonderheiten: Eichhörnchen sind sehr geschickte Kletterer und können bis zu 20 Meter hoch in die Bäume springen. Sie haben eine besondere Fähigkeit, sich an ihre Umgebung anzupassen. Wenn sie einen neuen Ort erkunden, sind sie oft sehr neugierig und untersuchen alles mit ihren Pfoten.</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feld 7">
            <a:extLst>
              <a:ext uri="{FF2B5EF4-FFF2-40B4-BE49-F238E27FC236}">
                <a16:creationId xmlns:a16="http://schemas.microsoft.com/office/drawing/2014/main" id="{81F1C8D3-5F90-6657-D9CE-4C7C10226743}"/>
              </a:ext>
            </a:extLst>
          </p:cNvPr>
          <p:cNvSpPr txBox="1"/>
          <p:nvPr/>
        </p:nvSpPr>
        <p:spPr>
          <a:xfrm>
            <a:off x="9673895" y="6066264"/>
            <a:ext cx="1388115" cy="307777"/>
          </a:xfrm>
          <a:prstGeom prst="rect">
            <a:avLst/>
          </a:prstGeom>
          <a:noFill/>
        </p:spPr>
        <p:txBody>
          <a:bodyPr wrap="square" rtlCol="0">
            <a:spAutoFit/>
          </a:bodyPr>
          <a:lstStyle/>
          <a:p>
            <a:r>
              <a:rPr lang="de-DE" sz="1400" dirty="0"/>
              <a:t>(235 Wörter)</a:t>
            </a:r>
          </a:p>
        </p:txBody>
      </p:sp>
    </p:spTree>
    <p:extLst>
      <p:ext uri="{BB962C8B-B14F-4D97-AF65-F5344CB8AC3E}">
        <p14:creationId xmlns:p14="http://schemas.microsoft.com/office/powerpoint/2010/main" val="148434079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8E156-5490-DDC7-61F8-45B03CAF6694}"/>
              </a:ext>
            </a:extLst>
          </p:cNvPr>
          <p:cNvSpPr>
            <a:spLocks noGrp="1"/>
          </p:cNvSpPr>
          <p:nvPr>
            <p:ph type="title"/>
          </p:nvPr>
        </p:nvSpPr>
        <p:spPr>
          <a:xfrm>
            <a:off x="999241" y="448613"/>
            <a:ext cx="10501460" cy="1303867"/>
          </a:xfrm>
        </p:spPr>
        <p:txBody>
          <a:bodyPr>
            <a:normAutofit/>
          </a:bodyPr>
          <a:lstStyle/>
          <a:p>
            <a:pPr algn="l"/>
            <a:r>
              <a:rPr lang="de-DE" sz="3200" dirty="0"/>
              <a:t>Chat GPT – Text Eichhörnchen (schwere Version)</a:t>
            </a:r>
          </a:p>
        </p:txBody>
      </p:sp>
      <p:sp>
        <p:nvSpPr>
          <p:cNvPr id="9" name="Textfeld 8">
            <a:extLst>
              <a:ext uri="{FF2B5EF4-FFF2-40B4-BE49-F238E27FC236}">
                <a16:creationId xmlns:a16="http://schemas.microsoft.com/office/drawing/2014/main" id="{C11B10D0-F246-7912-118D-B2780CDC6727}"/>
              </a:ext>
            </a:extLst>
          </p:cNvPr>
          <p:cNvSpPr txBox="1"/>
          <p:nvPr/>
        </p:nvSpPr>
        <p:spPr>
          <a:xfrm>
            <a:off x="999241" y="1454184"/>
            <a:ext cx="10193518" cy="4708981"/>
          </a:xfrm>
          <a:prstGeom prst="rect">
            <a:avLst/>
          </a:prstGeom>
          <a:noFill/>
        </p:spPr>
        <p:txBody>
          <a:bodyPr wrap="square">
            <a:spAutoFit/>
          </a:bodyPr>
          <a:lstStyle/>
          <a:p>
            <a:r>
              <a:rPr lang="de-DE" sz="1400" b="1" dirty="0">
                <a:solidFill>
                  <a:srgbClr val="000000"/>
                </a:solidFill>
                <a:effectLst/>
                <a:ea typeface="Calibri" panose="020F0502020204030204" pitchFamily="34" charset="0"/>
              </a:rPr>
              <a:t>Das Eichhörnchen</a:t>
            </a:r>
            <a:br>
              <a:rPr lang="de-DE" sz="1400" b="1" dirty="0">
                <a:solidFill>
                  <a:srgbClr val="000000"/>
                </a:solidFill>
                <a:effectLst/>
                <a:ea typeface="Calibri" panose="020F0502020204030204" pitchFamily="34" charset="0"/>
              </a:rPr>
            </a:br>
            <a:r>
              <a:rPr lang="de-DE" sz="1400" dirty="0">
                <a:solidFill>
                  <a:srgbClr val="000000"/>
                </a:solidFill>
                <a:effectLst/>
                <a:ea typeface="Calibri" panose="020F0502020204030204" pitchFamily="34" charset="0"/>
              </a:rPr>
              <a:t/>
            </a:r>
            <a:br>
              <a:rPr lang="de-DE" sz="1400" dirty="0">
                <a:solidFill>
                  <a:srgbClr val="000000"/>
                </a:solidFill>
                <a:effectLst/>
                <a:ea typeface="Calibri" panose="020F0502020204030204" pitchFamily="34" charset="0"/>
              </a:rPr>
            </a:br>
            <a:r>
              <a:rPr lang="de-DE" sz="1600" dirty="0">
                <a:solidFill>
                  <a:srgbClr val="000000"/>
                </a:solidFill>
                <a:effectLst/>
                <a:ea typeface="Calibri" panose="020F0502020204030204" pitchFamily="34" charset="0"/>
              </a:rPr>
              <a:t>Das Eichhörnchen (</a:t>
            </a:r>
            <a:r>
              <a:rPr lang="de-DE" sz="1600" dirty="0" err="1">
                <a:solidFill>
                  <a:srgbClr val="000000"/>
                </a:solidFill>
                <a:effectLst/>
                <a:ea typeface="Calibri" panose="020F0502020204030204" pitchFamily="34" charset="0"/>
              </a:rPr>
              <a:t>Sciurus</a:t>
            </a:r>
            <a:r>
              <a:rPr lang="de-DE" sz="1600" dirty="0">
                <a:solidFill>
                  <a:srgbClr val="000000"/>
                </a:solidFill>
                <a:effectLst/>
                <a:ea typeface="Calibri" panose="020F0502020204030204" pitchFamily="34" charset="0"/>
              </a:rPr>
              <a:t>) ist ein kleines, agiles Nagetier, das in verschiedenen Lebensräumen vorkommt, darunter Wälder, Parks und städtische Gärten. Es gehört zur Familie der </a:t>
            </a:r>
            <a:r>
              <a:rPr lang="de-DE" sz="1600" dirty="0" err="1">
                <a:solidFill>
                  <a:srgbClr val="000000"/>
                </a:solidFill>
                <a:effectLst/>
                <a:ea typeface="Calibri" panose="020F0502020204030204" pitchFamily="34" charset="0"/>
              </a:rPr>
              <a:t>Sciuridae</a:t>
            </a:r>
            <a:r>
              <a:rPr lang="de-DE" sz="1600" dirty="0">
                <a:solidFill>
                  <a:srgbClr val="000000"/>
                </a:solidFill>
                <a:effectLst/>
                <a:ea typeface="Calibri" panose="020F0502020204030204" pitchFamily="34" charset="0"/>
              </a:rPr>
              <a:t> und ist bekannt für seine bemerkenswerte Anpassungsfähigkeit und seine charakteristischen Verhaltensweisen. Eichhörnchen sind vor allem für ihren buschigen Schwanz und ihre flinke Fortbewegung bekannt, die es ihnen ermöglicht, geschickt von Baum zu Baum zu springen.</a:t>
            </a:r>
            <a:r>
              <a:rPr lang="de-DE" sz="1600" dirty="0">
                <a:effectLst/>
              </a:rPr>
              <a:t/>
            </a:r>
            <a:br>
              <a:rPr lang="de-DE" sz="1600" dirty="0">
                <a:effectLst/>
              </a:rPr>
            </a:br>
            <a:r>
              <a:rPr lang="de-DE" sz="1600" dirty="0">
                <a:effectLst/>
              </a:rPr>
              <a:t/>
            </a:r>
            <a:br>
              <a:rPr lang="de-DE" sz="1600" dirty="0">
                <a:effectLst/>
              </a:rPr>
            </a:br>
            <a:r>
              <a:rPr lang="de-DE" sz="1600" dirty="0">
                <a:effectLst/>
              </a:rPr>
              <a:t>Aussehen: Eichhörnchen haben eine Körperlänge von etwa 20 bis 30 Zentimetern,  wobei der Schwanz eine ähnliche Länge     erreichen kann. Ihr Fell variiert in der Farbe, von braun über grau bis hin zu schwarz oder sogar weiß, je nach Art und Region.      Die großen, runden Augen sind ein wichtiges Merkmal,</a:t>
            </a:r>
            <a:r>
              <a:rPr lang="de-DE" sz="1600" dirty="0"/>
              <a:t> das ihnen hilft, in ihrer Umgebung gut zu sehen, insbesondere</a:t>
            </a:r>
            <a:r>
              <a:rPr lang="de-DE" sz="1600" dirty="0">
                <a:effectLst/>
              </a:rPr>
              <a:t>  bei schwachem Licht. Ihre spitzen Ohren sind ebenfalls auffällig und können Bewegungen und Geräusche in  ihrer Umgebung wahrnehmen.</a:t>
            </a:r>
          </a:p>
          <a:p>
            <a:r>
              <a:rPr lang="de-DE" sz="1600" dirty="0">
                <a:solidFill>
                  <a:srgbClr val="000000"/>
                </a:solidFill>
                <a:effectLst/>
                <a:ea typeface="Calibri" panose="020F0502020204030204" pitchFamily="34" charset="0"/>
              </a:rPr>
              <a:t>N</a:t>
            </a:r>
            <a:r>
              <a:rPr lang="de-DE" sz="1600" dirty="0">
                <a:effectLst/>
              </a:rPr>
              <a:t>ahrung: Eichhörnchen sind vorwiegend herbivor, was bedeutet, dass sie hauptsächlich pflanzliche Nahrung zu sich nehmen.  Ihre Ernährung  besteht hauptsächlich aus Nüssen, Samen, Früchten und manchmal auch aus Rinde oder Pilzen. Im Herbst sind sie besonders aktiv beim Sammeln und Verstecken von Nüssen, um sich auf den Winter vorzubereiten. Diese Vorratshaltung ist entscheidend für ihr Überleben, da die Nahrungsressourcen im Winter stark eingeschränkt sind. Eichhörnchen haben ein ausgezeichnetes Gedächtnis, das ihnen hilft, die versteckten Nahrungsquellen wiederzufinden.</a:t>
            </a:r>
            <a:br>
              <a:rPr lang="de-DE" sz="1600" dirty="0">
                <a:effectLst/>
              </a:rPr>
            </a:br>
            <a:endParaRPr lang="de-DE" sz="1600" dirty="0"/>
          </a:p>
        </p:txBody>
      </p:sp>
    </p:spTree>
    <p:extLst>
      <p:ext uri="{BB962C8B-B14F-4D97-AF65-F5344CB8AC3E}">
        <p14:creationId xmlns:p14="http://schemas.microsoft.com/office/powerpoint/2010/main" val="1897611897"/>
      </p:ext>
    </p:extLst>
  </p:cSld>
  <p:clrMapOvr>
    <a:masterClrMapping/>
  </p:clrMapOvr>
  <p:transition spd="med"/>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sch">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4577</Words>
  <Application>Microsoft Office PowerPoint</Application>
  <PresentationFormat>Breitbild</PresentationFormat>
  <Paragraphs>201</Paragraphs>
  <Slides>29</Slides>
  <Notes>19</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29</vt:i4>
      </vt:variant>
    </vt:vector>
  </HeadingPairs>
  <TitlesOfParts>
    <vt:vector size="39" baseType="lpstr">
      <vt:lpstr>ＭＳ Ｐゴシック</vt:lpstr>
      <vt:lpstr>-apple-system</vt:lpstr>
      <vt:lpstr>Arial</vt:lpstr>
      <vt:lpstr>AvenirNext LT Pro Regular</vt:lpstr>
      <vt:lpstr>Calibri</vt:lpstr>
      <vt:lpstr>Garamond</vt:lpstr>
      <vt:lpstr>Source Sans Pro</vt:lpstr>
      <vt:lpstr>Times New Roman</vt:lpstr>
      <vt:lpstr>Wingdings</vt:lpstr>
      <vt:lpstr>Organisch</vt:lpstr>
      <vt:lpstr>Lern- und Leistungsaufgaben im kompetenzorientierten Deutschunterricht</vt:lpstr>
      <vt:lpstr>Mit Hilfe von KI Lern- und Leistungsaufgaben zu einem Sachtext entwickeln</vt:lpstr>
      <vt:lpstr>DENN: Neuere KI-Modelle weisen höhere Fehlerquoten auf </vt:lpstr>
      <vt:lpstr>PowerPoint-Präsentation</vt:lpstr>
      <vt:lpstr>PowerPoint-Präsentation</vt:lpstr>
      <vt:lpstr> </vt:lpstr>
      <vt:lpstr>ChatGPT – Text Eichhörnchen (leichte Version)</vt:lpstr>
      <vt:lpstr>Chat GPT – Text Eichhörnchen (mittlere Version)</vt:lpstr>
      <vt:lpstr>Chat GPT – Text Eichhörnchen (schwere Version)</vt:lpstr>
      <vt:lpstr>PowerPoint-Präsentation</vt:lpstr>
      <vt:lpstr>PowerPoint-Präsentation</vt:lpstr>
      <vt:lpstr>Prompt 2:  „Erstelle mir einen Wortspeicher zum Thema Eichhörnchen. Er soll für Nicht-Muttersprachler und Kinder in Klasse 3 hilfreich sein.“ </vt:lpstr>
      <vt:lpstr>PowerPoint-Präsentation</vt:lpstr>
      <vt:lpstr>Prompt 3: „Schreibe mir einen Text, in dem interessante Informationen über die Lebensweise des Eichhörnchens stehen. Der Text soll für die Klassenstufe 3 geeignet sein.“ </vt:lpstr>
      <vt:lpstr>Vier Texte zur Auswahl…</vt:lpstr>
      <vt:lpstr>Den Text vorentlasten</vt:lpstr>
      <vt:lpstr>PowerPoint-Präsentation</vt:lpstr>
      <vt:lpstr>PowerPoint-Präsentation</vt:lpstr>
      <vt:lpstr> Prompt 4:  „Erstelle mir zu dem folgenden Text je drei Lernaufgaben für die Phasen vor dem Lesen, während des Lesens, nach dem Lesen.“ (Text Eichhörnchen, mittlere Version eingefügt) </vt:lpstr>
      <vt:lpstr>Vor dem Lesen: Beispiele für konkrete Aufgaben </vt:lpstr>
      <vt:lpstr>PowerPoint-Präsentation</vt:lpstr>
      <vt:lpstr>Während des Lesens – Beispiele für konkrete Aufgaben</vt:lpstr>
      <vt:lpstr>PowerPoint-Präsentation</vt:lpstr>
      <vt:lpstr>Nach dem Lesen – Beispiele für konkrete Aufgaben</vt:lpstr>
      <vt:lpstr> Zum Text „Das Eichhörnchen“ (mittleres Niveau) Leistungsaufgaben entwickeln</vt:lpstr>
      <vt:lpstr>PowerPoint-Präsentation</vt:lpstr>
      <vt:lpstr>PowerPoint-Präsentation</vt:lpstr>
      <vt:lpstr>PowerPoint-Präsentation</vt:lpstr>
      <vt:lpstr>Und nun: Nutzen Sie Ihr Wissen zu Lern- und Leistungsaufgaben…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Lern- und Leistungsaufgaben im kompetenzorientierten Deutschunterricht</dc:title>
  <dc:creator>Claudia Tomaschewski</dc:creator>
  <cp:lastModifiedBy>Hansen, Daniela (IQSH)</cp:lastModifiedBy>
  <cp:revision>25</cp:revision>
  <dcterms:created xsi:type="dcterms:W3CDTF">2025-05-12T09:24:55Z</dcterms:created>
  <dcterms:modified xsi:type="dcterms:W3CDTF">2025-06-04T09:15:32Z</dcterms:modified>
</cp:coreProperties>
</file>