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72" r:id="rId1"/>
  </p:sldMasterIdLst>
  <p:notesMasterIdLst>
    <p:notesMasterId r:id="rId51"/>
  </p:notesMasterIdLst>
  <p:sldIdLst>
    <p:sldId id="258" r:id="rId2"/>
    <p:sldId id="313" r:id="rId3"/>
    <p:sldId id="314" r:id="rId4"/>
    <p:sldId id="315" r:id="rId5"/>
    <p:sldId id="261" r:id="rId6"/>
    <p:sldId id="316" r:id="rId7"/>
    <p:sldId id="278" r:id="rId8"/>
    <p:sldId id="262" r:id="rId9"/>
    <p:sldId id="282" r:id="rId10"/>
    <p:sldId id="317" r:id="rId11"/>
    <p:sldId id="283" r:id="rId12"/>
    <p:sldId id="318" r:id="rId13"/>
    <p:sldId id="319" r:id="rId14"/>
    <p:sldId id="322" r:id="rId15"/>
    <p:sldId id="321" r:id="rId16"/>
    <p:sldId id="320" r:id="rId17"/>
    <p:sldId id="323" r:id="rId18"/>
    <p:sldId id="324" r:id="rId19"/>
    <p:sldId id="263" r:id="rId20"/>
    <p:sldId id="288" r:id="rId21"/>
    <p:sldId id="424" r:id="rId22"/>
    <p:sldId id="425" r:id="rId23"/>
    <p:sldId id="327" r:id="rId24"/>
    <p:sldId id="325" r:id="rId25"/>
    <p:sldId id="264" r:id="rId26"/>
    <p:sldId id="291" r:id="rId27"/>
    <p:sldId id="292" r:id="rId28"/>
    <p:sldId id="265" r:id="rId29"/>
    <p:sldId id="330" r:id="rId30"/>
    <p:sldId id="409" r:id="rId31"/>
    <p:sldId id="331" r:id="rId32"/>
    <p:sldId id="410" r:id="rId33"/>
    <p:sldId id="411" r:id="rId34"/>
    <p:sldId id="412" r:id="rId35"/>
    <p:sldId id="426" r:id="rId36"/>
    <p:sldId id="413" r:id="rId37"/>
    <p:sldId id="312" r:id="rId38"/>
    <p:sldId id="414" r:id="rId39"/>
    <p:sldId id="415" r:id="rId40"/>
    <p:sldId id="427" r:id="rId41"/>
    <p:sldId id="293" r:id="rId42"/>
    <p:sldId id="416" r:id="rId43"/>
    <p:sldId id="417" r:id="rId44"/>
    <p:sldId id="418" r:id="rId45"/>
    <p:sldId id="419" r:id="rId46"/>
    <p:sldId id="420" r:id="rId47"/>
    <p:sldId id="421" r:id="rId48"/>
    <p:sldId id="422" r:id="rId49"/>
    <p:sldId id="423"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F2"/>
    <a:srgbClr val="45A8D9"/>
    <a:srgbClr val="A4ADB6"/>
    <a:srgbClr val="BBB2AB"/>
    <a:srgbClr val="008CCF"/>
    <a:srgbClr val="006DA2"/>
    <a:srgbClr val="3AB7D5"/>
    <a:srgbClr val="008BCE"/>
    <a:srgbClr val="405B8A"/>
    <a:srgbClr val="748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897" autoAdjust="0"/>
    <p:restoredTop sz="85217" autoAdjust="0"/>
  </p:normalViewPr>
  <p:slideViewPr>
    <p:cSldViewPr snapToGrid="0" showGuides="1">
      <p:cViewPr>
        <p:scale>
          <a:sx n="90" d="100"/>
          <a:sy n="90" d="100"/>
        </p:scale>
        <p:origin x="248" y="8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3CE6E-2B66-4BBF-AA5F-C610821FA37B}" type="datetimeFigureOut">
              <a:rPr lang="de-DE" smtClean="0"/>
              <a:t>04.05.25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1B259-718E-41BC-9A97-1627054B1256}" type="slidenum">
              <a:rPr lang="de-DE" smtClean="0"/>
              <a:t>‹Nr.›</a:t>
            </a:fld>
            <a:endParaRPr lang="de-DE"/>
          </a:p>
        </p:txBody>
      </p:sp>
    </p:spTree>
    <p:extLst>
      <p:ext uri="{BB962C8B-B14F-4D97-AF65-F5344CB8AC3E}">
        <p14:creationId xmlns:p14="http://schemas.microsoft.com/office/powerpoint/2010/main" val="99877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Übrigens – ein bisschen Pädagogik: Insbesondere schwache SuS glauben mitunter, eine Pr. Sei für sie die günstigere Variante, „weil man die ja (mit ChatGPT) vorbereiten kann“. Gewöhnlich ist das Gegenteil richtig. Eine Pr. stellt hohe Anforderungen an eigene Recherche, Strukturierung und Aufbereitung und wird von SuS gern unterschätzt. Gerade für leistungsschwächere SuS kann eine strukturierte Aufgabenstellung mit einem gelenkten Prüfungsgespräch vorteilhaft sein.</a:t>
            </a:r>
          </a:p>
        </p:txBody>
      </p:sp>
      <p:sp>
        <p:nvSpPr>
          <p:cNvPr id="4" name="Foliennummernplatzhalter 3"/>
          <p:cNvSpPr>
            <a:spLocks noGrp="1"/>
          </p:cNvSpPr>
          <p:nvPr>
            <p:ph type="sldNum" sz="quarter" idx="5"/>
          </p:nvPr>
        </p:nvSpPr>
        <p:spPr/>
        <p:txBody>
          <a:bodyPr/>
          <a:lstStyle/>
          <a:p>
            <a:fld id="{8E61B259-718E-41BC-9A97-1627054B1256}" type="slidenum">
              <a:rPr lang="de-DE" smtClean="0"/>
              <a:t>47</a:t>
            </a:fld>
            <a:endParaRPr lang="de-DE"/>
          </a:p>
        </p:txBody>
      </p:sp>
    </p:spTree>
    <p:extLst>
      <p:ext uri="{BB962C8B-B14F-4D97-AF65-F5344CB8AC3E}">
        <p14:creationId xmlns:p14="http://schemas.microsoft.com/office/powerpoint/2010/main" val="3735329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04.05.25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2720272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04.05.25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152018685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04.05.25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42598877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15" name="Rechteck 14"/>
          <p:cNvSpPr/>
          <p:nvPr userDrawn="1"/>
        </p:nvSpPr>
        <p:spPr>
          <a:xfrm>
            <a:off x="-1" y="3907145"/>
            <a:ext cx="12192001" cy="22021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sz="1800"/>
          </a:p>
        </p:txBody>
      </p:sp>
      <p:sp>
        <p:nvSpPr>
          <p:cNvPr id="8" name="Freihandform 7"/>
          <p:cNvSpPr>
            <a:spLocks noChangeAspect="1"/>
          </p:cNvSpPr>
          <p:nvPr/>
        </p:nvSpPr>
        <p:spPr>
          <a:xfrm>
            <a:off x="-10074" y="0"/>
            <a:ext cx="12213209" cy="5871808"/>
          </a:xfrm>
          <a:custGeom>
            <a:avLst/>
            <a:gdLst>
              <a:gd name="connsiteX0" fmla="*/ 0 w 9151557"/>
              <a:gd name="connsiteY0" fmla="*/ 0 h 5871808"/>
              <a:gd name="connsiteX1" fmla="*/ 9151557 w 9151557"/>
              <a:gd name="connsiteY1" fmla="*/ 0 h 5871808"/>
              <a:gd name="connsiteX2" fmla="*/ 9144000 w 9151557"/>
              <a:gd name="connsiteY2" fmla="*/ 4269719 h 5871808"/>
              <a:gd name="connsiteX3" fmla="*/ 7557 w 9151557"/>
              <a:gd name="connsiteY3" fmla="*/ 5871808 h 5871808"/>
              <a:gd name="connsiteX4" fmla="*/ 0 w 9151557"/>
              <a:gd name="connsiteY4" fmla="*/ 0 h 5871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1557" h="5871808">
                <a:moveTo>
                  <a:pt x="0" y="0"/>
                </a:moveTo>
                <a:lnTo>
                  <a:pt x="9151557" y="0"/>
                </a:lnTo>
                <a:lnTo>
                  <a:pt x="9144000" y="4269719"/>
                </a:lnTo>
                <a:lnTo>
                  <a:pt x="7557" y="5871808"/>
                </a:lnTo>
                <a:lnTo>
                  <a:pt x="0" y="0"/>
                </a:lnTo>
                <a:close/>
              </a:path>
            </a:pathLst>
          </a:custGeom>
          <a:solidFill>
            <a:srgbClr val="00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latin typeface="Arial" panose="020B0604020202020204" pitchFamily="34" charset="0"/>
              <a:cs typeface="Arial" panose="020B0604020202020204" pitchFamily="34" charset="0"/>
            </a:endParaRPr>
          </a:p>
        </p:txBody>
      </p:sp>
      <p:sp>
        <p:nvSpPr>
          <p:cNvPr id="10" name="Textfeld 9"/>
          <p:cNvSpPr txBox="1"/>
          <p:nvPr userDrawn="1"/>
        </p:nvSpPr>
        <p:spPr>
          <a:xfrm>
            <a:off x="8275971" y="134684"/>
            <a:ext cx="2937022" cy="276999"/>
          </a:xfrm>
          <a:prstGeom prst="rect">
            <a:avLst/>
          </a:prstGeom>
          <a:noFill/>
        </p:spPr>
        <p:txBody>
          <a:bodyPr wrap="none" rtlCol="0" anchor="ctr" anchorCtr="0">
            <a:spAutoFit/>
          </a:bodyPr>
          <a:lstStyle/>
          <a:p>
            <a:pPr algn="l"/>
            <a:r>
              <a:rPr lang="de-DE" sz="1200" b="1" dirty="0">
                <a:solidFill>
                  <a:srgbClr val="003064"/>
                </a:solidFill>
                <a:latin typeface="Arial" panose="020B0604020202020204" pitchFamily="34" charset="0"/>
                <a:cs typeface="Arial" panose="020B0604020202020204" pitchFamily="34" charset="0"/>
              </a:rPr>
              <a:t>Schleswig-Holstein.</a:t>
            </a:r>
            <a:r>
              <a:rPr lang="de-DE" sz="1200" dirty="0">
                <a:solidFill>
                  <a:srgbClr val="003064"/>
                </a:solidFill>
                <a:latin typeface="Arial" panose="020B0604020202020204" pitchFamily="34" charset="0"/>
                <a:cs typeface="Arial" panose="020B0604020202020204" pitchFamily="34" charset="0"/>
              </a:rPr>
              <a:t> Der echte Norden.</a:t>
            </a:r>
          </a:p>
        </p:txBody>
      </p:sp>
      <p:sp>
        <p:nvSpPr>
          <p:cNvPr id="2" name="Title 1"/>
          <p:cNvSpPr>
            <a:spLocks noGrp="1"/>
          </p:cNvSpPr>
          <p:nvPr>
            <p:ph type="ctrTitle"/>
          </p:nvPr>
        </p:nvSpPr>
        <p:spPr>
          <a:xfrm>
            <a:off x="914400" y="722286"/>
            <a:ext cx="10363200" cy="2000512"/>
          </a:xfrm>
          <a:prstGeom prst="rect">
            <a:avLst/>
          </a:prstGeom>
        </p:spPr>
        <p:txBody>
          <a:bodyPr anchor="ctr">
            <a:normAutofit/>
          </a:bodyPr>
          <a:lstStyle>
            <a:lvl1pPr algn="l">
              <a:defRPr sz="5400">
                <a:solidFill>
                  <a:schemeClr val="bg1"/>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914400" y="2786604"/>
            <a:ext cx="10363200" cy="1537723"/>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12" name="Textplatzhalter 11"/>
          <p:cNvSpPr>
            <a:spLocks noGrp="1"/>
          </p:cNvSpPr>
          <p:nvPr>
            <p:ph type="body" sz="quarter" idx="13" hasCustomPrompt="1"/>
          </p:nvPr>
        </p:nvSpPr>
        <p:spPr>
          <a:xfrm>
            <a:off x="242849" y="6173054"/>
            <a:ext cx="4800000" cy="288000"/>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Name</a:t>
            </a:r>
          </a:p>
        </p:txBody>
      </p:sp>
      <p:sp>
        <p:nvSpPr>
          <p:cNvPr id="13" name="Textplatzhalter 11"/>
          <p:cNvSpPr>
            <a:spLocks noGrp="1"/>
          </p:cNvSpPr>
          <p:nvPr>
            <p:ph type="body" sz="quarter" idx="14" hasCustomPrompt="1"/>
          </p:nvPr>
        </p:nvSpPr>
        <p:spPr>
          <a:xfrm>
            <a:off x="242849" y="6464164"/>
            <a:ext cx="3840000" cy="286813"/>
          </a:xfrm>
          <a:prstGeom prst="rect">
            <a:avLst/>
          </a:prstGeom>
        </p:spPr>
        <p:txBody>
          <a:bodyPr anchor="ctr"/>
          <a:lstStyle>
            <a:lvl1pPr marL="0" indent="0">
              <a:buNone/>
              <a:defRPr lang="de-DE" sz="1200" b="0" kern="1200" dirty="0" smtClean="0">
                <a:solidFill>
                  <a:srgbClr val="002F63"/>
                </a:solidFill>
                <a:latin typeface="Arial" panose="020B0604020202020204" pitchFamily="34" charset="0"/>
                <a:ea typeface="+mn-ea"/>
                <a:cs typeface="Arial" panose="020B0604020202020204" pitchFamily="34" charset="0"/>
              </a:defRPr>
            </a:lvl1pPr>
            <a:lvl2pPr>
              <a:defRPr lang="de-DE" sz="1200" b="1" kern="1200" dirty="0" smtClean="0">
                <a:solidFill>
                  <a:srgbClr val="003064"/>
                </a:solidFill>
                <a:latin typeface="Arial" panose="020B0604020202020204" pitchFamily="34" charset="0"/>
                <a:ea typeface="+mn-ea"/>
                <a:cs typeface="Arial" panose="020B0604020202020204" pitchFamily="34" charset="0"/>
              </a:defRPr>
            </a:lvl2pPr>
            <a:lvl3pPr>
              <a:defRPr lang="de-DE" sz="1200" b="1" kern="1200" dirty="0" smtClean="0">
                <a:solidFill>
                  <a:srgbClr val="003064"/>
                </a:solidFill>
                <a:latin typeface="Arial" panose="020B0604020202020204" pitchFamily="34" charset="0"/>
                <a:ea typeface="+mn-ea"/>
                <a:cs typeface="Arial" panose="020B0604020202020204" pitchFamily="34" charset="0"/>
              </a:defRPr>
            </a:lvl3pPr>
            <a:lvl4pPr>
              <a:defRPr lang="de-DE" sz="1200" b="1" kern="1200" dirty="0" smtClean="0">
                <a:solidFill>
                  <a:srgbClr val="003064"/>
                </a:solidFill>
                <a:latin typeface="Arial" panose="020B0604020202020204" pitchFamily="34" charset="0"/>
                <a:ea typeface="+mn-ea"/>
                <a:cs typeface="Arial" panose="020B0604020202020204" pitchFamily="34" charset="0"/>
              </a:defRPr>
            </a:lvl4pPr>
            <a:lvl5pPr>
              <a:defRPr lang="de-DE" sz="1200" b="1" kern="1200" dirty="0" smtClean="0">
                <a:solidFill>
                  <a:srgbClr val="003064"/>
                </a:solidFill>
                <a:latin typeface="Arial" panose="020B0604020202020204" pitchFamily="34" charset="0"/>
                <a:ea typeface="+mn-ea"/>
                <a:cs typeface="Arial" panose="020B0604020202020204" pitchFamily="34" charset="0"/>
              </a:defRPr>
            </a:lvl5pPr>
          </a:lstStyle>
          <a:p>
            <a:pPr lvl="0"/>
            <a:r>
              <a:rPr lang="de-DE" dirty="0"/>
              <a:t>Platzhalter Datum</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Tree>
    <p:extLst>
      <p:ext uri="{BB962C8B-B14F-4D97-AF65-F5344CB8AC3E}">
        <p14:creationId xmlns:p14="http://schemas.microsoft.com/office/powerpoint/2010/main" val="18880583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817084" y="225425"/>
            <a:ext cx="10560000" cy="1332000"/>
          </a:xfrm>
          <a:prstGeom prst="rect">
            <a:avLst/>
          </a:prstGeo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44680"/>
            <a:ext cx="5181600" cy="4032249"/>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6172200" y="1844675"/>
            <a:ext cx="5181600" cy="4032250"/>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1"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5"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7E6961B8-E763-4621-9D5D-38F66A348052}" type="datetime1">
              <a:rPr lang="de-DE" smtClean="0"/>
              <a:t>04.05.25</a:t>
            </a:fld>
            <a:endParaRPr lang="de-DE" dirty="0"/>
          </a:p>
        </p:txBody>
      </p:sp>
      <p:sp>
        <p:nvSpPr>
          <p:cNvPr id="16"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7"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77124885"/>
      </p:ext>
    </p:extLst>
  </p:cSld>
  <p:clrMapOvr>
    <a:masterClrMapping/>
  </p:clrMapOvr>
  <p:extLst>
    <p:ext uri="{DCECCB84-F9BA-43D5-87BE-67443E8EF086}">
      <p15:sldGuideLst xmlns:p15="http://schemas.microsoft.com/office/powerpoint/2012/main">
        <p15:guide id="1" orient="horz" pos="14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817084" y="225424"/>
            <a:ext cx="10560000" cy="1332000"/>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B7E06C08-2B17-43F1-A072-02A8688504CF}" type="datetime1">
              <a:rPr lang="de-DE" smtClean="0"/>
              <a:t>04.05.25</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980541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7"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514C555C-37E2-44ED-BE6C-12A21C01C579}" type="datetime1">
              <a:rPr lang="de-DE" smtClean="0"/>
              <a:t>04.05.25</a:t>
            </a:fld>
            <a:endParaRPr lang="de-DE" dirty="0"/>
          </a:p>
        </p:txBody>
      </p:sp>
      <p:sp>
        <p:nvSpPr>
          <p:cNvPr id="8"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9"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05425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4" name="Rechteck 3"/>
          <p:cNvSpPr/>
          <p:nvPr userDrawn="1"/>
        </p:nvSpPr>
        <p:spPr>
          <a:xfrm>
            <a:off x="0" y="3"/>
            <a:ext cx="12192000" cy="60323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F2F1D57B-2905-4E99-8DD2-DA23D35CE01F}" type="datetime1">
              <a:rPr lang="de-DE" smtClean="0"/>
              <a:t>04.05.25</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438175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7" name="Rechteck 6"/>
          <p:cNvSpPr/>
          <p:nvPr userDrawn="1"/>
        </p:nvSpPr>
        <p:spPr>
          <a:xfrm>
            <a:off x="0" y="1683803"/>
            <a:ext cx="12192000" cy="4348518"/>
          </a:xfrm>
          <a:prstGeom prst="rect">
            <a:avLst/>
          </a:prstGeom>
          <a:solidFill>
            <a:srgbClr val="008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 name="Title 1"/>
          <p:cNvSpPr>
            <a:spLocks noGrp="1"/>
          </p:cNvSpPr>
          <p:nvPr>
            <p:ph type="title" hasCustomPrompt="1"/>
          </p:nvPr>
        </p:nvSpPr>
        <p:spPr>
          <a:xfrm>
            <a:off x="831851" y="1844680"/>
            <a:ext cx="10515600" cy="2717801"/>
          </a:xfrm>
          <a:prstGeom prst="rect">
            <a:avLst/>
          </a:prstGeom>
        </p:spPr>
        <p:txBody>
          <a:bodyPr anchor="ctr">
            <a:normAutofit/>
          </a:bodyPr>
          <a:lstStyle>
            <a:lvl1pPr>
              <a:defRPr sz="4800">
                <a:solidFill>
                  <a:schemeClr val="bg1"/>
                </a:solidFill>
              </a:defRPr>
            </a:lvl1pPr>
          </a:lstStyle>
          <a:p>
            <a:r>
              <a:rPr lang="de-DE" dirty="0"/>
              <a:t>Zwischentitelmasterformat durch Klicken bearbeiten</a:t>
            </a:r>
            <a:endParaRPr lang="en-US" dirty="0"/>
          </a:p>
        </p:txBody>
      </p:sp>
      <p:sp>
        <p:nvSpPr>
          <p:cNvPr id="3" name="Text Placeholder 2"/>
          <p:cNvSpPr>
            <a:spLocks noGrp="1"/>
          </p:cNvSpPr>
          <p:nvPr>
            <p:ph type="body" idx="1"/>
          </p:nvPr>
        </p:nvSpPr>
        <p:spPr>
          <a:xfrm>
            <a:off x="831851" y="4589469"/>
            <a:ext cx="10515600" cy="1287461"/>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1" name="Datumsplatzhalter 2"/>
          <p:cNvSpPr>
            <a:spLocks noGrp="1"/>
          </p:cNvSpPr>
          <p:nvPr>
            <p:ph type="dt" sz="half" idx="2"/>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F8B4B845-6DC3-45BC-9049-17AD7992C39F}" type="datetime1">
              <a:rPr lang="de-DE" smtClean="0"/>
              <a:t>04.05.25</a:t>
            </a:fld>
            <a:endParaRPr lang="de-DE" dirty="0"/>
          </a:p>
        </p:txBody>
      </p:sp>
      <p:sp>
        <p:nvSpPr>
          <p:cNvPr id="12"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3"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301341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Zwischen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816000" y="225425"/>
            <a:ext cx="1056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814917" y="1844675"/>
            <a:ext cx="10560000"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814917" y="2809461"/>
            <a:ext cx="10560000"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026D32B0-575C-43B7-B8BD-48B68FBBD667}" type="datetime1">
              <a:rPr lang="de-DE" smtClean="0"/>
              <a:t>04.05.25</a:t>
            </a:fld>
            <a:endParaRPr lang="de-DE" dirty="0"/>
          </a:p>
        </p:txBody>
      </p:sp>
      <p:sp>
        <p:nvSpPr>
          <p:cNvPr id="13"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848789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2" name="Title 1"/>
          <p:cNvSpPr>
            <a:spLocks noGrp="1"/>
          </p:cNvSpPr>
          <p:nvPr>
            <p:ph type="title"/>
          </p:nvPr>
        </p:nvSpPr>
        <p:spPr>
          <a:xfrm>
            <a:off x="817084" y="225425"/>
            <a:ext cx="10560000" cy="1332000"/>
          </a:xfrm>
          <a:prstGeom prst="rect">
            <a:avLst/>
          </a:prstGeom>
        </p:spPr>
        <p:txBody>
          <a:bodyPr/>
          <a:lstStyle/>
          <a:p>
            <a:r>
              <a:rPr lang="de-DE" dirty="0"/>
              <a:t>Titelmasterformat durch Klicken bearbeiten</a:t>
            </a:r>
            <a:endParaRPr lang="en-US" dirty="0"/>
          </a:p>
        </p:txBody>
      </p:sp>
      <p:sp>
        <p:nvSpPr>
          <p:cNvPr id="3" name="Text Placeholder 2"/>
          <p:cNvSpPr>
            <a:spLocks noGrp="1"/>
          </p:cNvSpPr>
          <p:nvPr>
            <p:ph type="body" idx="1"/>
          </p:nvPr>
        </p:nvSpPr>
        <p:spPr>
          <a:xfrm>
            <a:off x="838201" y="1844675"/>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Content Placeholder 3"/>
          <p:cNvSpPr>
            <a:spLocks noGrp="1"/>
          </p:cNvSpPr>
          <p:nvPr>
            <p:ph sz="half" idx="2"/>
          </p:nvPr>
        </p:nvSpPr>
        <p:spPr>
          <a:xfrm>
            <a:off x="839789" y="2809461"/>
            <a:ext cx="5157787" cy="3067464"/>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6172203" y="1844675"/>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6" name="Content Placeholder 5"/>
          <p:cNvSpPr>
            <a:spLocks noGrp="1"/>
          </p:cNvSpPr>
          <p:nvPr>
            <p:ph sz="quarter" idx="4"/>
          </p:nvPr>
        </p:nvSpPr>
        <p:spPr>
          <a:xfrm>
            <a:off x="6172203" y="2835275"/>
            <a:ext cx="5183188" cy="3041650"/>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96C799F4-74F0-4B8C-938F-5A0C36883B70}" type="datetime1">
              <a:rPr lang="de-DE" smtClean="0"/>
              <a:t>04.05.25</a:t>
            </a:fld>
            <a:endParaRPr lang="de-DE" dirty="0"/>
          </a:p>
        </p:txBody>
      </p:sp>
      <p:sp>
        <p:nvSpPr>
          <p:cNvPr id="15" name="Fußzeilenplatzhalter 5"/>
          <p:cNvSpPr>
            <a:spLocks noGrp="1"/>
          </p:cNvSpPr>
          <p:nvPr>
            <p:ph type="ftr" sz="quarter" idx="17"/>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18"/>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24891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5A918E5-D937-4385-B3C1-9CE1C1F817BB}" type="datetime1">
              <a:rPr lang="de-DE" smtClean="0"/>
              <a:t>04.05.25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270517922"/>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1844679"/>
            <a:ext cx="3932237" cy="2064717"/>
          </a:xfrm>
          <a:prstGeom prst="rect">
            <a:avLst/>
          </a:prstGeom>
        </p:spPr>
        <p:txBody>
          <a:bodyPr anchor="ctr"/>
          <a:lstStyle>
            <a:lvl1pPr>
              <a:defRPr sz="3200"/>
            </a:lvl1pPr>
          </a:lstStyle>
          <a:p>
            <a:r>
              <a:rPr lang="de-DE" dirty="0"/>
              <a:t>Titelmasterformat durch Klicken bearbeiten</a:t>
            </a:r>
            <a:endParaRPr lang="en-US" dirty="0"/>
          </a:p>
        </p:txBody>
      </p:sp>
      <p:sp>
        <p:nvSpPr>
          <p:cNvPr id="3" name="Content Placeholder 2"/>
          <p:cNvSpPr>
            <a:spLocks noGrp="1"/>
          </p:cNvSpPr>
          <p:nvPr>
            <p:ph idx="1"/>
          </p:nvPr>
        </p:nvSpPr>
        <p:spPr>
          <a:xfrm>
            <a:off x="5183188" y="1844675"/>
            <a:ext cx="6172200" cy="401637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4041918"/>
            <a:ext cx="3932237"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2"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33F28847-7BF0-413E-A4B4-C02469266E58}" type="datetime1">
              <a:rPr lang="de-DE" smtClean="0"/>
              <a:t>04.05.25</a:t>
            </a:fld>
            <a:endParaRPr lang="de-DE" dirty="0"/>
          </a:p>
        </p:txBody>
      </p:sp>
      <p:sp>
        <p:nvSpPr>
          <p:cNvPr id="13"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4"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498491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8" y="1844675"/>
            <a:ext cx="6172200" cy="4016376"/>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8" name="Title 1"/>
          <p:cNvSpPr>
            <a:spLocks noGrp="1"/>
          </p:cNvSpPr>
          <p:nvPr>
            <p:ph type="title"/>
          </p:nvPr>
        </p:nvSpPr>
        <p:spPr>
          <a:xfrm>
            <a:off x="839788" y="1844679"/>
            <a:ext cx="3932237" cy="2064717"/>
          </a:xfrm>
          <a:prstGeom prst="rect">
            <a:avLst/>
          </a:prstGeom>
        </p:spPr>
        <p:txBody>
          <a:bodyPr anchor="ctr"/>
          <a:lstStyle>
            <a:lvl1pPr>
              <a:defRPr sz="3200"/>
            </a:lvl1pPr>
          </a:lstStyle>
          <a:p>
            <a:r>
              <a:rPr lang="de-DE" dirty="0"/>
              <a:t>Titelmasterformat durch Klicken bearbeiten</a:t>
            </a:r>
            <a:endParaRPr lang="en-US" dirty="0"/>
          </a:p>
        </p:txBody>
      </p:sp>
      <p:sp>
        <p:nvSpPr>
          <p:cNvPr id="9" name="Text Placeholder 3"/>
          <p:cNvSpPr>
            <a:spLocks noGrp="1"/>
          </p:cNvSpPr>
          <p:nvPr>
            <p:ph type="body" sz="half" idx="2"/>
          </p:nvPr>
        </p:nvSpPr>
        <p:spPr>
          <a:xfrm>
            <a:off x="839788" y="4041918"/>
            <a:ext cx="3932237" cy="18270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dirty="0"/>
              <a:t>Textmasterformat bearbeiten</a:t>
            </a:r>
          </a:p>
        </p:txBody>
      </p:sp>
      <p:sp>
        <p:nvSpPr>
          <p:cNvPr id="5" name="Bildplatzhalter 4"/>
          <p:cNvSpPr>
            <a:spLocks noGrp="1"/>
          </p:cNvSpPr>
          <p:nvPr>
            <p:ph type="pic" sz="quarter" idx="15" hasCustomPrompt="1"/>
          </p:nvPr>
        </p:nvSpPr>
        <p:spPr>
          <a:xfrm>
            <a:off x="8227486" y="6173788"/>
            <a:ext cx="1553633" cy="577850"/>
          </a:xfrm>
        </p:spPr>
        <p:txBody>
          <a:bodyPr anchor="ctr">
            <a:normAutofit/>
          </a:bodyPr>
          <a:lstStyle>
            <a:lvl1pPr marL="0" indent="0" algn="ctr">
              <a:buNone/>
              <a:defRPr sz="1400"/>
            </a:lvl1pPr>
          </a:lstStyle>
          <a:p>
            <a:r>
              <a:rPr lang="de-DE" dirty="0"/>
              <a:t>Projektlogo</a:t>
            </a:r>
          </a:p>
        </p:txBody>
      </p:sp>
      <p:sp>
        <p:nvSpPr>
          <p:cNvPr id="14" name="Datumsplatzhalter 2"/>
          <p:cNvSpPr>
            <a:spLocks noGrp="1"/>
          </p:cNvSpPr>
          <p:nvPr>
            <p:ph type="dt" sz="half" idx="16"/>
          </p:nvPr>
        </p:nvSpPr>
        <p:spPr>
          <a:xfrm>
            <a:off x="838202" y="6356353"/>
            <a:ext cx="1250244" cy="365125"/>
          </a:xfrm>
          <a:prstGeom prst="rect">
            <a:avLst/>
          </a:prstGeom>
        </p:spPr>
        <p:txBody>
          <a:bodyPr vert="horz" lIns="91440" tIns="45720" rIns="91440" bIns="45720" rtlCol="0" anchor="ctr"/>
          <a:lstStyle>
            <a:lvl1pPr algn="l">
              <a:defRPr sz="1200">
                <a:solidFill>
                  <a:srgbClr val="A4ADB6"/>
                </a:solidFill>
              </a:defRPr>
            </a:lvl1pPr>
          </a:lstStyle>
          <a:p>
            <a:fld id="{35DF68FC-774B-4D41-A04C-46D2580C019C}" type="datetime1">
              <a:rPr lang="de-DE" smtClean="0"/>
              <a:t>04.05.25</a:t>
            </a:fld>
            <a:endParaRPr lang="de-DE" dirty="0"/>
          </a:p>
        </p:txBody>
      </p:sp>
      <p:sp>
        <p:nvSpPr>
          <p:cNvPr id="15" name="Fußzeilenplatzhalter 5"/>
          <p:cNvSpPr>
            <a:spLocks noGrp="1"/>
          </p:cNvSpPr>
          <p:nvPr>
            <p:ph type="ftr" sz="quarter" idx="3"/>
          </p:nvPr>
        </p:nvSpPr>
        <p:spPr>
          <a:xfrm>
            <a:off x="3340288" y="6356353"/>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6" name="Foliennummernplatzhalter 12"/>
          <p:cNvSpPr>
            <a:spLocks noGrp="1"/>
          </p:cNvSpPr>
          <p:nvPr>
            <p:ph type="sldNum" sz="quarter" idx="4"/>
          </p:nvPr>
        </p:nvSpPr>
        <p:spPr>
          <a:xfrm>
            <a:off x="2245265" y="6356353"/>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466972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15A918E5-D937-4385-B3C1-9CE1C1F817BB}" type="datetime1">
              <a:rPr lang="de-DE" smtClean="0"/>
              <a:t>04.05.25</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56314547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5A918E5-D937-4385-B3C1-9CE1C1F817BB}" type="datetime1">
              <a:rPr lang="de-DE" smtClean="0"/>
              <a:t>04.05.25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12924808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5A918E5-D937-4385-B3C1-9CE1C1F817BB}" type="datetime1">
              <a:rPr lang="de-DE" smtClean="0"/>
              <a:t>04.05.25</a:t>
            </a:fld>
            <a:endParaRPr lang="de-DE" dirty="0"/>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412286458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5A918E5-D937-4385-B3C1-9CE1C1F817BB}" type="datetime1">
              <a:rPr lang="de-DE" smtClean="0"/>
              <a:t>04.05.25</a:t>
            </a:fld>
            <a:endParaRPr lang="de-DE" dirty="0"/>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71189650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918E5-D937-4385-B3C1-9CE1C1F817BB}" type="datetime1">
              <a:rPr lang="de-DE" smtClean="0"/>
              <a:t>04.05.25</a:t>
            </a:fld>
            <a:endParaRPr lang="de-DE" dirty="0"/>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91135220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5A918E5-D937-4385-B3C1-9CE1C1F817BB}" type="datetime1">
              <a:rPr lang="de-DE" smtClean="0"/>
              <a:t>04.05.25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397069293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15A918E5-D937-4385-B3C1-9CE1C1F817BB}" type="datetime1">
              <a:rPr lang="de-DE" smtClean="0"/>
              <a:t>04.05.25</a:t>
            </a:fld>
            <a:endParaRPr lang="de-DE" dirty="0"/>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r>
              <a:rPr lang="de-DE"/>
              <a:t> Folie </a:t>
            </a:r>
            <a:fld id="{812F24F4-33A2-4A6F-87E3-ABC44FA42587}" type="slidenum">
              <a:rPr lang="de-DE" smtClean="0"/>
              <a:pPr/>
              <a:t>‹Nr.›</a:t>
            </a:fld>
            <a:endParaRPr lang="de-DE" dirty="0"/>
          </a:p>
        </p:txBody>
      </p:sp>
    </p:spTree>
    <p:extLst>
      <p:ext uri="{BB962C8B-B14F-4D97-AF65-F5344CB8AC3E}">
        <p14:creationId xmlns:p14="http://schemas.microsoft.com/office/powerpoint/2010/main" val="206787516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tif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918E5-D937-4385-B3C1-9CE1C1F817BB}" type="datetime1">
              <a:rPr lang="de-DE" smtClean="0"/>
              <a:t>04.05.25</a:t>
            </a:fld>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031274"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de-DE"/>
              <a:t> Folie </a:t>
            </a:r>
            <a:fld id="{812F24F4-33A2-4A6F-87E3-ABC44FA42587}" type="slidenum">
              <a:rPr lang="de-DE" smtClean="0"/>
              <a:pPr/>
              <a:t>‹Nr.›</a:t>
            </a:fld>
            <a:endParaRPr lang="de-DE" dirty="0"/>
          </a:p>
        </p:txBody>
      </p:sp>
      <p:sp>
        <p:nvSpPr>
          <p:cNvPr id="7" name="Rechteck 6">
            <a:extLst>
              <a:ext uri="{FF2B5EF4-FFF2-40B4-BE49-F238E27FC236}">
                <a16:creationId xmlns:a16="http://schemas.microsoft.com/office/drawing/2014/main" id="{3B83511D-8196-4682-A40F-0C342EC59218}"/>
              </a:ext>
            </a:extLst>
          </p:cNvPr>
          <p:cNvSpPr/>
          <p:nvPr userDrawn="1"/>
        </p:nvSpPr>
        <p:spPr>
          <a:xfrm>
            <a:off x="0" y="1683803"/>
            <a:ext cx="12192000" cy="4348518"/>
          </a:xfrm>
          <a:prstGeom prst="rect">
            <a:avLst/>
          </a:prstGeom>
          <a:solidFill>
            <a:srgbClr val="CCE9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0395144" y="6268823"/>
            <a:ext cx="1407859" cy="452652"/>
          </a:xfrm>
          <a:prstGeom prst="rect">
            <a:avLst/>
          </a:prstGeom>
        </p:spPr>
      </p:pic>
    </p:spTree>
    <p:extLst>
      <p:ext uri="{BB962C8B-B14F-4D97-AF65-F5344CB8AC3E}">
        <p14:creationId xmlns:p14="http://schemas.microsoft.com/office/powerpoint/2010/main" val="2175431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64" r:id="rId13"/>
    <p:sldLayoutId id="2147483666" r:id="rId14"/>
    <p:sldLayoutId id="2147483671" r:id="rId15"/>
    <p:sldLayoutId id="2147483667" r:id="rId16"/>
    <p:sldLayoutId id="2147483663" r:id="rId17"/>
    <p:sldLayoutId id="2147483670" r:id="rId18"/>
    <p:sldLayoutId id="2147483665" r:id="rId19"/>
    <p:sldLayoutId id="2147483668" r:id="rId20"/>
    <p:sldLayoutId id="2147483669" r:id="rId2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table.media/wp-content/uploads/2025/03/11182238/MBWFK_2502_Erlassentwurf_Leistungsnachweise_2025_Anhoerungsfassung.pdf" TargetMode="External"/><Relationship Id="rId2" Type="http://schemas.openxmlformats.org/officeDocument/2006/relationships/hyperlink" Target="https://www.schleswig-holstein.de/DE/fachinhalte/S/schulrecht/Downloads/Erlasse/Downloads/Leistungsnachweise_Primar_Sek_I.pdf?__blob=publicationFile&amp;v=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learningsnacks.de/share/45362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s://www.schleswig-holstein.de/DE/landesregierung/ministerien-behoerden/III/Service/Broschueren/Bildung/Oberstufe2.pdf?__blob=publicationFile&amp;v=1"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schleswig-holstein.de/DE/landesregierung/ministerien-behoerden/III/Service/Broschueren/Bildung/Oberstufe2.pdf?__blob=publicationFile&amp;v=1"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862E12-A9AD-4F60-AF47-57F046D67955}"/>
              </a:ext>
            </a:extLst>
          </p:cNvPr>
          <p:cNvSpPr>
            <a:spLocks noGrp="1"/>
          </p:cNvSpPr>
          <p:nvPr>
            <p:ph type="ctrTitle"/>
          </p:nvPr>
        </p:nvSpPr>
        <p:spPr/>
        <p:txBody>
          <a:bodyPr>
            <a:normAutofit/>
          </a:bodyPr>
          <a:lstStyle/>
          <a:p>
            <a:r>
              <a:rPr lang="de-DE" dirty="0"/>
              <a:t>Schulrechtsausbildung IQSH Veranstaltung 2</a:t>
            </a:r>
          </a:p>
        </p:txBody>
      </p:sp>
      <p:sp>
        <p:nvSpPr>
          <p:cNvPr id="3" name="Untertitel 2">
            <a:extLst>
              <a:ext uri="{FF2B5EF4-FFF2-40B4-BE49-F238E27FC236}">
                <a16:creationId xmlns:a16="http://schemas.microsoft.com/office/drawing/2014/main" id="{A6476B11-92CB-44B5-96F8-BB3DBB49C262}"/>
              </a:ext>
            </a:extLst>
          </p:cNvPr>
          <p:cNvSpPr>
            <a:spLocks noGrp="1"/>
          </p:cNvSpPr>
          <p:nvPr>
            <p:ph type="subTitle" idx="1"/>
          </p:nvPr>
        </p:nvSpPr>
        <p:spPr/>
        <p:txBody>
          <a:bodyPr>
            <a:normAutofit/>
          </a:bodyPr>
          <a:lstStyle/>
          <a:p>
            <a:r>
              <a:rPr lang="de-DE" dirty="0"/>
              <a:t>Teil 2 – Schulartspezifische Vorschriften</a:t>
            </a:r>
          </a:p>
          <a:p>
            <a:pPr>
              <a:lnSpc>
                <a:spcPct val="110000"/>
              </a:lnSpc>
            </a:pPr>
            <a:r>
              <a:rPr lang="de-DE" b="1" dirty="0">
                <a:solidFill>
                  <a:srgbClr val="FF0000"/>
                </a:solidFill>
                <a:highlight>
                  <a:srgbClr val="C0C0C0"/>
                </a:highlight>
              </a:rPr>
              <a:t>Diese Präsentation darf den LiV </a:t>
            </a:r>
          </a:p>
          <a:p>
            <a:pPr>
              <a:lnSpc>
                <a:spcPct val="110000"/>
              </a:lnSpc>
            </a:pPr>
            <a:r>
              <a:rPr lang="de-DE" b="1" dirty="0">
                <a:solidFill>
                  <a:srgbClr val="FF0000"/>
                </a:solidFill>
                <a:highlight>
                  <a:srgbClr val="C0C0C0"/>
                </a:highlight>
              </a:rPr>
              <a:t>zur Verfügung gestellt werden.</a:t>
            </a:r>
          </a:p>
        </p:txBody>
      </p:sp>
      <p:sp>
        <p:nvSpPr>
          <p:cNvPr id="4" name="Textplatzhalter 3">
            <a:extLst>
              <a:ext uri="{FF2B5EF4-FFF2-40B4-BE49-F238E27FC236}">
                <a16:creationId xmlns:a16="http://schemas.microsoft.com/office/drawing/2014/main" id="{72AF3722-355D-421A-9F47-942E3A6496DD}"/>
              </a:ext>
            </a:extLst>
          </p:cNvPr>
          <p:cNvSpPr>
            <a:spLocks noGrp="1"/>
          </p:cNvSpPr>
          <p:nvPr>
            <p:ph type="body" sz="quarter" idx="13"/>
          </p:nvPr>
        </p:nvSpPr>
        <p:spPr/>
        <p:txBody>
          <a:bodyPr/>
          <a:lstStyle/>
          <a:p>
            <a:r>
              <a:rPr lang="de-DE" dirty="0"/>
              <a:t>Schulartspezifische Kompetenzerwartungen </a:t>
            </a:r>
          </a:p>
        </p:txBody>
      </p:sp>
      <p:sp>
        <p:nvSpPr>
          <p:cNvPr id="5" name="Textplatzhalter 4">
            <a:extLst>
              <a:ext uri="{FF2B5EF4-FFF2-40B4-BE49-F238E27FC236}">
                <a16:creationId xmlns:a16="http://schemas.microsoft.com/office/drawing/2014/main" id="{5F3CB15F-AD9B-4E53-BBB3-F42BDE50F4DD}"/>
              </a:ext>
            </a:extLst>
          </p:cNvPr>
          <p:cNvSpPr>
            <a:spLocks noGrp="1"/>
          </p:cNvSpPr>
          <p:nvPr>
            <p:ph type="body" sz="quarter" idx="14"/>
          </p:nvPr>
        </p:nvSpPr>
        <p:spPr/>
        <p:txBody>
          <a:bodyPr>
            <a:normAutofit/>
          </a:bodyPr>
          <a:lstStyle/>
          <a:p>
            <a:r>
              <a:rPr lang="de-DE" dirty="0"/>
              <a:t>Stand: 5. Mai 2025 / Schulrechtsausschuss IQSH</a:t>
            </a:r>
          </a:p>
        </p:txBody>
      </p:sp>
      <p:pic>
        <p:nvPicPr>
          <p:cNvPr id="6" name="Grafik 5">
            <a:extLst>
              <a:ext uri="{FF2B5EF4-FFF2-40B4-BE49-F238E27FC236}">
                <a16:creationId xmlns:a16="http://schemas.microsoft.com/office/drawing/2014/main" id="{BAB159C1-5F34-7F87-6460-282819C66F9C}"/>
              </a:ext>
            </a:extLst>
          </p:cNvPr>
          <p:cNvPicPr>
            <a:picLocks noChangeAspect="1"/>
          </p:cNvPicPr>
          <p:nvPr/>
        </p:nvPicPr>
        <p:blipFill>
          <a:blip r:embed="rId2"/>
          <a:stretch>
            <a:fillRect/>
          </a:stretch>
        </p:blipFill>
        <p:spPr>
          <a:xfrm>
            <a:off x="7559900" y="2368641"/>
            <a:ext cx="4489360" cy="4489360"/>
          </a:xfrm>
          <a:prstGeom prst="rect">
            <a:avLst/>
          </a:prstGeom>
        </p:spPr>
      </p:pic>
      <p:sp>
        <p:nvSpPr>
          <p:cNvPr id="7" name="Oval 6">
            <a:extLst>
              <a:ext uri="{FF2B5EF4-FFF2-40B4-BE49-F238E27FC236}">
                <a16:creationId xmlns:a16="http://schemas.microsoft.com/office/drawing/2014/main" id="{B93334CA-4EBE-C83A-7E85-FC46197700FD}"/>
              </a:ext>
            </a:extLst>
          </p:cNvPr>
          <p:cNvSpPr/>
          <p:nvPr/>
        </p:nvSpPr>
        <p:spPr>
          <a:xfrm>
            <a:off x="6055218" y="1934733"/>
            <a:ext cx="3009363" cy="243442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dirty="0">
                <a:latin typeface="Cavolini" panose="03000502040302020204" pitchFamily="66" charset="0"/>
                <a:cs typeface="Cavolini" panose="03000502040302020204" pitchFamily="66" charset="0"/>
              </a:rPr>
              <a:t>Hallo, hier ist Klara Fall. Ich werde Sie heute wieder durch die Veranstaltung begleiten.</a:t>
            </a:r>
          </a:p>
        </p:txBody>
      </p:sp>
    </p:spTree>
    <p:extLst>
      <p:ext uri="{BB962C8B-B14F-4D97-AF65-F5344CB8AC3E}">
        <p14:creationId xmlns:p14="http://schemas.microsoft.com/office/powerpoint/2010/main" val="3871270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Regeln für Aufstieg und Versetzung</a:t>
            </a:r>
          </a:p>
        </p:txBody>
      </p:sp>
      <p:sp>
        <p:nvSpPr>
          <p:cNvPr id="3" name="Inhaltsplatzhalter 2"/>
          <p:cNvSpPr>
            <a:spLocks noGrp="1"/>
          </p:cNvSpPr>
          <p:nvPr>
            <p:ph idx="1"/>
          </p:nvPr>
        </p:nvSpPr>
        <p:spPr>
          <a:xfrm>
            <a:off x="838200" y="1825625"/>
            <a:ext cx="8117541" cy="4160396"/>
          </a:xfrm>
        </p:spPr>
        <p:txBody>
          <a:bodyPr anchor="ctr">
            <a:normAutofit lnSpcReduction="10000"/>
          </a:bodyPr>
          <a:lstStyle/>
          <a:p>
            <a:pPr marL="0" indent="0">
              <a:lnSpc>
                <a:spcPct val="100000"/>
              </a:lnSpc>
              <a:spcBef>
                <a:spcPts val="0"/>
              </a:spcBef>
              <a:buNone/>
            </a:pPr>
            <a:r>
              <a:rPr lang="de-DE" dirty="0"/>
              <a:t>Tipp: Nutzen Sie die Flussdiagramme </a:t>
            </a:r>
            <a:r>
              <a:rPr lang="de-DE" b="1" dirty="0"/>
              <a:t>„</a:t>
            </a:r>
            <a:r>
              <a:rPr lang="de-DE" b="1" dirty="0" err="1"/>
              <a:t>GymVO</a:t>
            </a:r>
            <a:r>
              <a:rPr lang="de-DE" b="1" dirty="0"/>
              <a:t> kurzgefasst“</a:t>
            </a:r>
            <a:r>
              <a:rPr lang="de-DE" dirty="0"/>
              <a:t> nicht nur zum Lösen der Fallbeispiele, sondern auch im Berufsalltag bei den </a:t>
            </a:r>
            <a:r>
              <a:rPr lang="de-DE" b="1" dirty="0"/>
              <a:t>Zeugniskonferenzen</a:t>
            </a:r>
            <a:r>
              <a:rPr lang="de-DE" dirty="0"/>
              <a:t> und bei </a:t>
            </a:r>
            <a:r>
              <a:rPr lang="de-DE" b="1" dirty="0"/>
              <a:t>Elterngesprächen</a:t>
            </a:r>
            <a:r>
              <a:rPr lang="de-DE" dirty="0"/>
              <a:t>, um die verschiedenen Möglichkeiten zu visualisieren und gemeinsam zu besprechen.</a:t>
            </a:r>
          </a:p>
          <a:p>
            <a:pPr marL="0" indent="0">
              <a:lnSpc>
                <a:spcPct val="100000"/>
              </a:lnSpc>
              <a:spcBef>
                <a:spcPts val="0"/>
              </a:spcBef>
              <a:buNone/>
            </a:pPr>
            <a:r>
              <a:rPr lang="de-DE" sz="1900" dirty="0">
                <a:solidFill>
                  <a:srgbClr val="FF0000"/>
                </a:solidFill>
              </a:rPr>
              <a:t>KORREKTUR: Die Schaubilder beziehen sich noch auf die SAVOGym von 2019. An den Regeln hat sich nichts geändert, aber die §§ sind jeweils um einen verschoben.</a:t>
            </a:r>
          </a:p>
          <a:p>
            <a:pPr marL="0" indent="0">
              <a:lnSpc>
                <a:spcPct val="100000"/>
              </a:lnSpc>
              <a:spcBef>
                <a:spcPts val="0"/>
              </a:spcBef>
              <a:buNone/>
            </a:pPr>
            <a:r>
              <a:rPr lang="de-DE" sz="1900" dirty="0">
                <a:solidFill>
                  <a:srgbClr val="FF0000"/>
                </a:solidFill>
              </a:rPr>
              <a:t>alt §7 </a:t>
            </a:r>
            <a:r>
              <a:rPr lang="de-DE" sz="1900" dirty="0">
                <a:solidFill>
                  <a:srgbClr val="FF0000"/>
                </a:solidFill>
                <a:sym typeface="Wingdings" pitchFamily="2" charset="2"/>
              </a:rPr>
              <a:t> neu § 8</a:t>
            </a:r>
            <a:br>
              <a:rPr lang="de-DE" dirty="0">
                <a:solidFill>
                  <a:srgbClr val="FF0000"/>
                </a:solidFill>
              </a:rPr>
            </a:br>
            <a:endParaRPr lang="de-DE" dirty="0">
              <a:solidFill>
                <a:srgbClr val="FF0000"/>
              </a:solidFill>
            </a:endParaRPr>
          </a:p>
        </p:txBody>
      </p:sp>
      <p:pic>
        <p:nvPicPr>
          <p:cNvPr id="4" name="Grafik 3">
            <a:extLst>
              <a:ext uri="{FF2B5EF4-FFF2-40B4-BE49-F238E27FC236}">
                <a16:creationId xmlns:a16="http://schemas.microsoft.com/office/drawing/2014/main" id="{FFB7F728-EF01-649A-F423-8A6D40C36641}"/>
              </a:ext>
            </a:extLst>
          </p:cNvPr>
          <p:cNvPicPr>
            <a:picLocks noChangeAspect="1"/>
          </p:cNvPicPr>
          <p:nvPr/>
        </p:nvPicPr>
        <p:blipFill>
          <a:blip r:embed="rId2"/>
          <a:stretch>
            <a:fillRect/>
          </a:stretch>
        </p:blipFill>
        <p:spPr>
          <a:xfrm>
            <a:off x="9154833" y="1933843"/>
            <a:ext cx="2675627" cy="3773594"/>
          </a:xfrm>
          <a:prstGeom prst="rect">
            <a:avLst/>
          </a:prstGeom>
        </p:spPr>
      </p:pic>
      <p:sp>
        <p:nvSpPr>
          <p:cNvPr id="6" name="Textfeld 5">
            <a:extLst>
              <a:ext uri="{FF2B5EF4-FFF2-40B4-BE49-F238E27FC236}">
                <a16:creationId xmlns:a16="http://schemas.microsoft.com/office/drawing/2014/main" id="{FCE8875B-C1BF-066F-F8BD-ABF435A16B53}"/>
              </a:ext>
            </a:extLst>
          </p:cNvPr>
          <p:cNvSpPr txBox="1"/>
          <p:nvPr/>
        </p:nvSpPr>
        <p:spPr>
          <a:xfrm>
            <a:off x="838200" y="5975310"/>
            <a:ext cx="6096000" cy="923330"/>
          </a:xfrm>
          <a:prstGeom prst="rect">
            <a:avLst/>
          </a:prstGeom>
          <a:noFill/>
        </p:spPr>
        <p:txBody>
          <a:bodyPr wrap="square">
            <a:spAutoFit/>
          </a:bodyPr>
          <a:lstStyle/>
          <a:p>
            <a:pPr marL="0" indent="0" algn="just">
              <a:lnSpc>
                <a:spcPct val="100000"/>
              </a:lnSpc>
              <a:spcBef>
                <a:spcPts val="0"/>
              </a:spcBef>
              <a:buNone/>
            </a:pPr>
            <a:r>
              <a:rPr lang="de-DE" sz="1800" dirty="0">
                <a:highlight>
                  <a:srgbClr val="C0C0C0"/>
                </a:highlight>
              </a:rPr>
              <a:t>Herzlichen Dank an die Erstellerin der Übersicht, </a:t>
            </a:r>
            <a:r>
              <a:rPr lang="de-DE" sz="1800" b="1" dirty="0">
                <a:highlight>
                  <a:srgbClr val="C0C0C0"/>
                </a:highlight>
              </a:rPr>
              <a:t>Gaby Krieg </a:t>
            </a:r>
            <a:r>
              <a:rPr lang="de-DE" sz="1800" dirty="0">
                <a:highlight>
                  <a:srgbClr val="C0C0C0"/>
                </a:highlight>
              </a:rPr>
              <a:t>(Mittelstufenleiterin am </a:t>
            </a:r>
            <a:r>
              <a:rPr lang="de-DE" sz="1800" dirty="0" err="1">
                <a:highlight>
                  <a:srgbClr val="C0C0C0"/>
                </a:highlight>
              </a:rPr>
              <a:t>WoBoGym</a:t>
            </a:r>
            <a:r>
              <a:rPr lang="de-DE" sz="1800" dirty="0">
                <a:highlight>
                  <a:srgbClr val="C0C0C0"/>
                </a:highlight>
              </a:rPr>
              <a:t> Halstenbek), für die Erlaubnis zur Nutzung und Verbreitung.</a:t>
            </a:r>
          </a:p>
        </p:txBody>
      </p:sp>
    </p:spTree>
    <p:extLst>
      <p:ext uri="{BB962C8B-B14F-4D97-AF65-F5344CB8AC3E}">
        <p14:creationId xmlns:p14="http://schemas.microsoft.com/office/powerpoint/2010/main" val="414820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Regeln für Aufstieg und Versetzung</a:t>
            </a:r>
          </a:p>
        </p:txBody>
      </p:sp>
      <p:sp>
        <p:nvSpPr>
          <p:cNvPr id="3" name="Inhaltsplatzhalter 2"/>
          <p:cNvSpPr>
            <a:spLocks noGrp="1"/>
          </p:cNvSpPr>
          <p:nvPr>
            <p:ph idx="1"/>
          </p:nvPr>
        </p:nvSpPr>
        <p:spPr>
          <a:xfrm>
            <a:off x="838200" y="1825625"/>
            <a:ext cx="10699376" cy="4160396"/>
          </a:xfrm>
        </p:spPr>
        <p:txBody>
          <a:bodyPr anchor="ctr">
            <a:normAutofit fontScale="92500" lnSpcReduction="10000"/>
          </a:bodyPr>
          <a:lstStyle/>
          <a:p>
            <a:pPr algn="just">
              <a:lnSpc>
                <a:spcPct val="100000"/>
              </a:lnSpc>
              <a:spcBef>
                <a:spcPts val="0"/>
              </a:spcBef>
            </a:pPr>
            <a:r>
              <a:rPr lang="de-DE" dirty="0"/>
              <a:t>Grundsatz: Die SuS steigen ohne Versetzungsbeschluss in die nächste Jahrgangsstufe auf (</a:t>
            </a:r>
            <a:r>
              <a:rPr lang="de-DE" b="1" dirty="0"/>
              <a:t>Aufstieg</a:t>
            </a:r>
            <a:r>
              <a:rPr lang="de-DE" dirty="0"/>
              <a:t>). </a:t>
            </a:r>
          </a:p>
          <a:p>
            <a:pPr marL="0" indent="0" algn="just">
              <a:lnSpc>
                <a:spcPct val="100000"/>
              </a:lnSpc>
              <a:spcBef>
                <a:spcPts val="0"/>
              </a:spcBef>
              <a:buNone/>
            </a:pPr>
            <a:r>
              <a:rPr lang="de-DE" dirty="0"/>
              <a:t>   </a:t>
            </a:r>
            <a:r>
              <a:rPr lang="de-DE" b="1" dirty="0">
                <a:solidFill>
                  <a:srgbClr val="FF0000"/>
                </a:solidFill>
              </a:rPr>
              <a:t>AUSNAHMEN:</a:t>
            </a:r>
          </a:p>
          <a:p>
            <a:pPr algn="just">
              <a:lnSpc>
                <a:spcPct val="100000"/>
              </a:lnSpc>
              <a:spcBef>
                <a:spcPts val="0"/>
              </a:spcBef>
            </a:pPr>
            <a:r>
              <a:rPr lang="de-DE" dirty="0"/>
              <a:t>Der Aufstieg in die Mittel- und in die Oberstufe erfolgt mit </a:t>
            </a:r>
            <a:r>
              <a:rPr lang="de-DE" b="1" dirty="0"/>
              <a:t>Versetzungsbeschluss</a:t>
            </a:r>
            <a:r>
              <a:rPr lang="de-DE" dirty="0"/>
              <a:t> (Verwaltungsakt). </a:t>
            </a:r>
            <a:r>
              <a:rPr lang="de-DE" dirty="0">
                <a:highlight>
                  <a:srgbClr val="FFFF00"/>
                </a:highlight>
              </a:rPr>
              <a:t>Die Zeugnisse am Ende von Klasse 6 und 10 (sowie E) sind die entscheidenden Schnittstellen in der gymnasialen Laufbahn.</a:t>
            </a:r>
          </a:p>
          <a:p>
            <a:pPr algn="just">
              <a:lnSpc>
                <a:spcPct val="100000"/>
              </a:lnSpc>
              <a:spcBef>
                <a:spcPts val="0"/>
              </a:spcBef>
            </a:pPr>
            <a:r>
              <a:rPr lang="de-DE" dirty="0"/>
              <a:t>Wird die Versetzung in Klasse 7 verwehrt, erfolgt die </a:t>
            </a:r>
          </a:p>
          <a:p>
            <a:pPr marL="0" indent="0" algn="just">
              <a:lnSpc>
                <a:spcPct val="100000"/>
              </a:lnSpc>
              <a:spcBef>
                <a:spcPts val="0"/>
              </a:spcBef>
              <a:buNone/>
            </a:pPr>
            <a:r>
              <a:rPr lang="de-DE" b="1" dirty="0"/>
              <a:t>   Schrägversetzung</a:t>
            </a:r>
            <a:r>
              <a:rPr lang="de-DE" dirty="0"/>
              <a:t> an die </a:t>
            </a:r>
            <a:r>
              <a:rPr lang="de-DE" dirty="0" err="1"/>
              <a:t>GemS</a:t>
            </a:r>
            <a:r>
              <a:rPr lang="de-DE" dirty="0"/>
              <a:t> (der/die </a:t>
            </a:r>
            <a:r>
              <a:rPr lang="de-DE" dirty="0" err="1"/>
              <a:t>SoS</a:t>
            </a:r>
            <a:r>
              <a:rPr lang="de-DE" dirty="0"/>
              <a:t> besucht nach </a:t>
            </a:r>
          </a:p>
          <a:p>
            <a:pPr marL="0" indent="0" algn="just">
              <a:lnSpc>
                <a:spcPct val="100000"/>
              </a:lnSpc>
              <a:spcBef>
                <a:spcPts val="0"/>
              </a:spcBef>
              <a:buNone/>
            </a:pPr>
            <a:r>
              <a:rPr lang="de-DE" dirty="0"/>
              <a:t>   den Ferien die 7. Klasse an der neuen Schule). </a:t>
            </a:r>
          </a:p>
          <a:p>
            <a:pPr algn="just">
              <a:lnSpc>
                <a:spcPct val="100000"/>
              </a:lnSpc>
              <a:spcBef>
                <a:spcPts val="0"/>
              </a:spcBef>
            </a:pPr>
            <a:r>
              <a:rPr lang="de-DE" dirty="0"/>
              <a:t>In der </a:t>
            </a:r>
            <a:r>
              <a:rPr lang="de-DE" dirty="0" err="1"/>
              <a:t>GemS</a:t>
            </a:r>
            <a:r>
              <a:rPr lang="de-DE" dirty="0"/>
              <a:t> erfolgt eine Versetzung nur von Klasse 9 nach 10 (= ESA).</a:t>
            </a:r>
          </a:p>
          <a:p>
            <a:pPr algn="just">
              <a:lnSpc>
                <a:spcPct val="100000"/>
              </a:lnSpc>
              <a:spcBef>
                <a:spcPts val="0"/>
              </a:spcBef>
            </a:pPr>
            <a:endParaRPr lang="de-DE" dirty="0"/>
          </a:p>
        </p:txBody>
      </p:sp>
      <p:pic>
        <p:nvPicPr>
          <p:cNvPr id="4" name="Grafik 3">
            <a:extLst>
              <a:ext uri="{FF2B5EF4-FFF2-40B4-BE49-F238E27FC236}">
                <a16:creationId xmlns:a16="http://schemas.microsoft.com/office/drawing/2014/main" id="{367D79BE-BDDD-26E2-79A9-88EB0FFAEEC0}"/>
              </a:ext>
            </a:extLst>
          </p:cNvPr>
          <p:cNvPicPr>
            <a:picLocks noChangeAspect="1"/>
          </p:cNvPicPr>
          <p:nvPr/>
        </p:nvPicPr>
        <p:blipFill>
          <a:blip r:embed="rId2"/>
          <a:stretch>
            <a:fillRect/>
          </a:stretch>
        </p:blipFill>
        <p:spPr>
          <a:xfrm>
            <a:off x="9963417" y="3746183"/>
            <a:ext cx="2228583" cy="2239838"/>
          </a:xfrm>
          <a:prstGeom prst="rect">
            <a:avLst/>
          </a:prstGeom>
        </p:spPr>
      </p:pic>
    </p:spTree>
    <p:extLst>
      <p:ext uri="{BB962C8B-B14F-4D97-AF65-F5344CB8AC3E}">
        <p14:creationId xmlns:p14="http://schemas.microsoft.com/office/powerpoint/2010/main" val="986292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Regeln für Aufstieg und Versetzung</a:t>
            </a:r>
          </a:p>
        </p:txBody>
      </p:sp>
      <p:sp>
        <p:nvSpPr>
          <p:cNvPr id="3" name="Inhaltsplatzhalter 2"/>
          <p:cNvSpPr>
            <a:spLocks noGrp="1"/>
          </p:cNvSpPr>
          <p:nvPr>
            <p:ph idx="1"/>
          </p:nvPr>
        </p:nvSpPr>
        <p:spPr>
          <a:xfrm>
            <a:off x="838200" y="1825625"/>
            <a:ext cx="10699376" cy="4160396"/>
          </a:xfrm>
        </p:spPr>
        <p:txBody>
          <a:bodyPr anchor="ctr">
            <a:normAutofit/>
          </a:bodyPr>
          <a:lstStyle/>
          <a:p>
            <a:pPr marL="0" indent="0" algn="just">
              <a:lnSpc>
                <a:spcPct val="100000"/>
              </a:lnSpc>
              <a:spcBef>
                <a:spcPts val="0"/>
              </a:spcBef>
              <a:buNone/>
            </a:pPr>
            <a:r>
              <a:rPr lang="de-DE" dirty="0">
                <a:solidFill>
                  <a:srgbClr val="C00000"/>
                </a:solidFill>
                <a:highlight>
                  <a:srgbClr val="FFFF00"/>
                </a:highlight>
              </a:rPr>
              <a:t>Im Folgenden können nur die groben Linien wiedergegeben werden; die Einzelheiten müssen in der </a:t>
            </a:r>
            <a:r>
              <a:rPr lang="de-DE" dirty="0" err="1">
                <a:solidFill>
                  <a:srgbClr val="C00000"/>
                </a:solidFill>
                <a:highlight>
                  <a:srgbClr val="FFFF00"/>
                </a:highlight>
              </a:rPr>
              <a:t>GymVO</a:t>
            </a:r>
            <a:r>
              <a:rPr lang="de-DE" dirty="0">
                <a:solidFill>
                  <a:srgbClr val="C00000"/>
                </a:solidFill>
                <a:highlight>
                  <a:srgbClr val="FFFF00"/>
                </a:highlight>
              </a:rPr>
              <a:t> nachgelesen werden.</a:t>
            </a:r>
          </a:p>
          <a:p>
            <a:pPr marL="0" indent="0" algn="just">
              <a:lnSpc>
                <a:spcPct val="100000"/>
              </a:lnSpc>
              <a:spcBef>
                <a:spcPts val="0"/>
              </a:spcBef>
              <a:buNone/>
            </a:pPr>
            <a:endParaRPr lang="de-DE" dirty="0">
              <a:solidFill>
                <a:srgbClr val="C00000"/>
              </a:solidFill>
              <a:highlight>
                <a:srgbClr val="FFFF00"/>
              </a:highlight>
            </a:endParaRPr>
          </a:p>
          <a:p>
            <a:pPr algn="just">
              <a:lnSpc>
                <a:spcPct val="100000"/>
              </a:lnSpc>
              <a:spcBef>
                <a:spcPts val="0"/>
              </a:spcBef>
            </a:pPr>
            <a:r>
              <a:rPr lang="de-DE" dirty="0"/>
              <a:t>Bei einem schwachen Leistungsbild gibt es verschiedene Möglichkeiten (je nach Jahrgang unterschiedlich):</a:t>
            </a:r>
          </a:p>
          <a:p>
            <a:pPr lvl="1" algn="just">
              <a:lnSpc>
                <a:spcPct val="100000"/>
              </a:lnSpc>
              <a:spcBef>
                <a:spcPts val="0"/>
              </a:spcBef>
            </a:pPr>
            <a:r>
              <a:rPr lang="de-DE" dirty="0"/>
              <a:t>Die Konferenz beschließt eine </a:t>
            </a:r>
            <a:r>
              <a:rPr lang="de-DE" b="1" dirty="0"/>
              <a:t>Wiederholung</a:t>
            </a:r>
            <a:r>
              <a:rPr lang="de-DE" dirty="0"/>
              <a:t> des Schuljahres.</a:t>
            </a:r>
          </a:p>
          <a:p>
            <a:pPr lvl="1" algn="just">
              <a:lnSpc>
                <a:spcPct val="100000"/>
              </a:lnSpc>
              <a:spcBef>
                <a:spcPts val="0"/>
              </a:spcBef>
            </a:pPr>
            <a:r>
              <a:rPr lang="de-DE" dirty="0"/>
              <a:t>Die Eltern beantragen eine Wiederholung und die Konferenz stimmt zu.</a:t>
            </a:r>
          </a:p>
          <a:p>
            <a:pPr lvl="1" algn="just">
              <a:lnSpc>
                <a:spcPct val="100000"/>
              </a:lnSpc>
              <a:spcBef>
                <a:spcPts val="0"/>
              </a:spcBef>
            </a:pPr>
            <a:r>
              <a:rPr lang="de-DE" dirty="0"/>
              <a:t>Der </a:t>
            </a:r>
            <a:r>
              <a:rPr lang="de-DE" b="1" dirty="0"/>
              <a:t>Aufstieg</a:t>
            </a:r>
            <a:r>
              <a:rPr lang="de-DE" dirty="0"/>
              <a:t> wird mit einem </a:t>
            </a:r>
            <a:r>
              <a:rPr lang="de-DE" b="1" dirty="0"/>
              <a:t>Vorbehalt</a:t>
            </a:r>
            <a:r>
              <a:rPr lang="de-DE" dirty="0"/>
              <a:t> verbunden: Der Schüler steigt zunächst auf, aber verbessert sich das Zeugnis nicht, beschließt die Konferenz zum  nächsten Halbjahr den </a:t>
            </a:r>
            <a:r>
              <a:rPr lang="de-DE" b="1" dirty="0"/>
              <a:t>Rücktritt</a:t>
            </a:r>
            <a:r>
              <a:rPr lang="de-DE" dirty="0"/>
              <a:t> in die zuvor besuchte Jahrgangsstufe.</a:t>
            </a:r>
          </a:p>
        </p:txBody>
      </p:sp>
    </p:spTree>
    <p:extLst>
      <p:ext uri="{BB962C8B-B14F-4D97-AF65-F5344CB8AC3E}">
        <p14:creationId xmlns:p14="http://schemas.microsoft.com/office/powerpoint/2010/main" val="3803771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Regeln für Aufstieg und Versetzung</a:t>
            </a:r>
          </a:p>
        </p:txBody>
      </p:sp>
      <p:sp>
        <p:nvSpPr>
          <p:cNvPr id="3" name="Inhaltsplatzhalter 2"/>
          <p:cNvSpPr>
            <a:spLocks noGrp="1"/>
          </p:cNvSpPr>
          <p:nvPr>
            <p:ph idx="1"/>
          </p:nvPr>
        </p:nvSpPr>
        <p:spPr>
          <a:xfrm>
            <a:off x="838200" y="1825625"/>
            <a:ext cx="10232571" cy="4160396"/>
          </a:xfrm>
        </p:spPr>
        <p:txBody>
          <a:bodyPr anchor="ctr">
            <a:noAutofit/>
          </a:bodyPr>
          <a:lstStyle/>
          <a:p>
            <a:pPr marL="0" indent="0">
              <a:lnSpc>
                <a:spcPct val="100000"/>
              </a:lnSpc>
              <a:spcBef>
                <a:spcPts val="0"/>
              </a:spcBef>
              <a:buNone/>
            </a:pPr>
            <a:r>
              <a:rPr lang="de-DE" b="1" dirty="0"/>
              <a:t>Orientierungsstufe (</a:t>
            </a:r>
            <a:r>
              <a:rPr lang="de-DE" b="1" dirty="0" err="1"/>
              <a:t>GymVO</a:t>
            </a:r>
            <a:r>
              <a:rPr lang="de-DE" b="1" dirty="0"/>
              <a:t> § 8):</a:t>
            </a:r>
            <a:endParaRPr lang="de-DE" sz="2400" b="1" dirty="0"/>
          </a:p>
          <a:p>
            <a:pPr>
              <a:lnSpc>
                <a:spcPct val="100000"/>
              </a:lnSpc>
              <a:spcBef>
                <a:spcPts val="0"/>
              </a:spcBef>
            </a:pPr>
            <a:r>
              <a:rPr lang="de-DE" sz="2400" dirty="0"/>
              <a:t>Aufstieg von 5 nach 6 ohne Versetzungsbeschluss</a:t>
            </a:r>
          </a:p>
          <a:p>
            <a:pPr>
              <a:lnSpc>
                <a:spcPct val="100000"/>
              </a:lnSpc>
              <a:spcBef>
                <a:spcPts val="0"/>
              </a:spcBef>
            </a:pPr>
            <a:r>
              <a:rPr lang="de-DE" sz="2400" dirty="0"/>
              <a:t>freiwillige Wiederholung/Rücktritt nur im Einzelfall möglich („schwache Leistungen sind kein Einzelfall“; es geht um Umzüge, lange Krankheitsdauer, Schicksalsschläge etc.)</a:t>
            </a:r>
          </a:p>
          <a:p>
            <a:pPr>
              <a:lnSpc>
                <a:spcPct val="100000"/>
              </a:lnSpc>
              <a:spcBef>
                <a:spcPts val="0"/>
              </a:spcBef>
            </a:pPr>
            <a:r>
              <a:rPr lang="de-DE" sz="2400" dirty="0"/>
              <a:t>Bei sehr schwachen Leistungen am Ende der Klasse 5 </a:t>
            </a:r>
            <a:r>
              <a:rPr lang="de-DE" sz="2400" i="1" dirty="0"/>
              <a:t>soll</a:t>
            </a:r>
            <a:r>
              <a:rPr lang="de-DE" sz="2400" dirty="0"/>
              <a:t> die Konferenz einen Wechsel an die </a:t>
            </a:r>
            <a:r>
              <a:rPr lang="de-DE" sz="2400" dirty="0" err="1"/>
              <a:t>GemS</a:t>
            </a:r>
            <a:r>
              <a:rPr lang="de-DE" sz="2400" dirty="0"/>
              <a:t> empfehlen; die Eltern müssen aber zustimmen</a:t>
            </a:r>
          </a:p>
          <a:p>
            <a:pPr>
              <a:lnSpc>
                <a:spcPct val="100000"/>
              </a:lnSpc>
              <a:spcBef>
                <a:spcPts val="0"/>
              </a:spcBef>
            </a:pPr>
            <a:r>
              <a:rPr lang="de-DE" sz="2400" dirty="0"/>
              <a:t>Versetzung in die Jahrgangsstufe 7:</a:t>
            </a:r>
          </a:p>
          <a:p>
            <a:pPr lvl="1">
              <a:lnSpc>
                <a:spcPct val="100000"/>
              </a:lnSpc>
              <a:spcBef>
                <a:spcPts val="0"/>
              </a:spcBef>
            </a:pPr>
            <a:r>
              <a:rPr lang="de-DE" dirty="0"/>
              <a:t>maximal eine 5, keine 6</a:t>
            </a:r>
          </a:p>
          <a:p>
            <a:pPr lvl="1">
              <a:lnSpc>
                <a:spcPct val="100000"/>
              </a:lnSpc>
              <a:spcBef>
                <a:spcPts val="0"/>
              </a:spcBef>
            </a:pPr>
            <a:r>
              <a:rPr lang="de-DE" dirty="0"/>
              <a:t>D/Ma/E ⌀ 4,0</a:t>
            </a:r>
          </a:p>
          <a:p>
            <a:pPr>
              <a:lnSpc>
                <a:spcPct val="100000"/>
              </a:lnSpc>
              <a:spcBef>
                <a:spcPts val="0"/>
              </a:spcBef>
            </a:pPr>
            <a:r>
              <a:rPr lang="de-DE" sz="2400" dirty="0"/>
              <a:t>wenn nicht erfüllt </a:t>
            </a:r>
            <a:r>
              <a:rPr lang="de-DE" sz="2400" dirty="0">
                <a:sym typeface="Wingdings" pitchFamily="2" charset="2"/>
              </a:rPr>
              <a:t> im Regelfall Schrägversetzung</a:t>
            </a:r>
            <a:endParaRPr lang="de-DE" sz="2400" dirty="0"/>
          </a:p>
        </p:txBody>
      </p:sp>
      <p:pic>
        <p:nvPicPr>
          <p:cNvPr id="4" name="Grafik 3">
            <a:extLst>
              <a:ext uri="{FF2B5EF4-FFF2-40B4-BE49-F238E27FC236}">
                <a16:creationId xmlns:a16="http://schemas.microsoft.com/office/drawing/2014/main" id="{C994AACE-C03D-3A4A-2AF8-CA5387306C93}"/>
              </a:ext>
            </a:extLst>
          </p:cNvPr>
          <p:cNvPicPr>
            <a:picLocks noChangeAspect="1"/>
          </p:cNvPicPr>
          <p:nvPr/>
        </p:nvPicPr>
        <p:blipFill>
          <a:blip r:embed="rId2"/>
          <a:stretch>
            <a:fillRect/>
          </a:stretch>
        </p:blipFill>
        <p:spPr>
          <a:xfrm>
            <a:off x="8715829" y="4137933"/>
            <a:ext cx="2354942" cy="2354942"/>
          </a:xfrm>
          <a:prstGeom prst="rect">
            <a:avLst/>
          </a:prstGeom>
        </p:spPr>
      </p:pic>
    </p:spTree>
    <p:extLst>
      <p:ext uri="{BB962C8B-B14F-4D97-AF65-F5344CB8AC3E}">
        <p14:creationId xmlns:p14="http://schemas.microsoft.com/office/powerpoint/2010/main" val="2664523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Regeln für Aufstieg und Versetzung</a:t>
            </a:r>
          </a:p>
        </p:txBody>
      </p:sp>
      <p:sp>
        <p:nvSpPr>
          <p:cNvPr id="3" name="Inhaltsplatzhalter 2"/>
          <p:cNvSpPr>
            <a:spLocks noGrp="1"/>
          </p:cNvSpPr>
          <p:nvPr>
            <p:ph idx="1"/>
          </p:nvPr>
        </p:nvSpPr>
        <p:spPr>
          <a:xfrm>
            <a:off x="838200" y="1825625"/>
            <a:ext cx="10699376" cy="4160396"/>
          </a:xfrm>
        </p:spPr>
        <p:txBody>
          <a:bodyPr anchor="ctr">
            <a:noAutofit/>
          </a:bodyPr>
          <a:lstStyle/>
          <a:p>
            <a:pPr marL="0" indent="0">
              <a:lnSpc>
                <a:spcPct val="100000"/>
              </a:lnSpc>
              <a:spcBef>
                <a:spcPts val="0"/>
              </a:spcBef>
              <a:buNone/>
            </a:pPr>
            <a:r>
              <a:rPr lang="de-DE" b="1" dirty="0"/>
              <a:t>Mittelstufe (</a:t>
            </a:r>
            <a:r>
              <a:rPr lang="de-DE" b="1" dirty="0" err="1"/>
              <a:t>GymVO</a:t>
            </a:r>
            <a:r>
              <a:rPr lang="de-DE" b="1" dirty="0"/>
              <a:t> § 9 – 11) </a:t>
            </a:r>
            <a:r>
              <a:rPr lang="de-DE" sz="2000" dirty="0"/>
              <a:t>(außer Versetzung in die </a:t>
            </a:r>
            <a:r>
              <a:rPr lang="de-DE" sz="2000" dirty="0" err="1"/>
              <a:t>Jgst</a:t>
            </a:r>
            <a:r>
              <a:rPr lang="de-DE" sz="2000" dirty="0"/>
              <a:t>. 10 - Sonderfall)</a:t>
            </a:r>
            <a:br>
              <a:rPr lang="de-DE" sz="2000" b="1" dirty="0"/>
            </a:br>
            <a:endParaRPr lang="de-DE" b="1" dirty="0"/>
          </a:p>
          <a:p>
            <a:pPr marL="0" indent="0">
              <a:lnSpc>
                <a:spcPct val="100000"/>
              </a:lnSpc>
              <a:spcBef>
                <a:spcPts val="0"/>
              </a:spcBef>
              <a:buNone/>
            </a:pPr>
            <a:r>
              <a:rPr lang="de-DE" sz="2200" dirty="0"/>
              <a:t>Bedingungen für den Aufstieg in 8 und 9 sowie die Versetzung in die Oberstufe:</a:t>
            </a:r>
          </a:p>
          <a:p>
            <a:pPr lvl="1">
              <a:lnSpc>
                <a:spcPct val="100000"/>
              </a:lnSpc>
              <a:spcBef>
                <a:spcPts val="0"/>
              </a:spcBef>
            </a:pPr>
            <a:r>
              <a:rPr lang="de-DE" sz="2000" dirty="0"/>
              <a:t>maximal eine 5, keine 6</a:t>
            </a:r>
          </a:p>
          <a:p>
            <a:pPr lvl="1">
              <a:lnSpc>
                <a:spcPct val="100000"/>
              </a:lnSpc>
              <a:spcBef>
                <a:spcPts val="0"/>
              </a:spcBef>
            </a:pPr>
            <a:r>
              <a:rPr lang="de-DE" sz="2000" dirty="0"/>
              <a:t>D/Ma/E ⌀ 4,0</a:t>
            </a:r>
          </a:p>
          <a:p>
            <a:pPr>
              <a:lnSpc>
                <a:spcPct val="100000"/>
              </a:lnSpc>
              <a:spcBef>
                <a:spcPts val="0"/>
              </a:spcBef>
            </a:pPr>
            <a:r>
              <a:rPr lang="de-DE" sz="2200" dirty="0"/>
              <a:t>Bei Nichterfüllung </a:t>
            </a:r>
            <a:r>
              <a:rPr lang="de-DE" sz="2200" b="1" i="1" dirty="0"/>
              <a:t>kann</a:t>
            </a:r>
            <a:r>
              <a:rPr lang="de-DE" sz="2200" dirty="0"/>
              <a:t> die Klassenkonferenz den </a:t>
            </a:r>
            <a:r>
              <a:rPr lang="de-DE" sz="2200" b="1" dirty="0"/>
              <a:t>Aufstieg unter Vorbehalt </a:t>
            </a:r>
            <a:r>
              <a:rPr lang="de-DE" sz="2200" dirty="0"/>
              <a:t>beschließen.</a:t>
            </a:r>
          </a:p>
          <a:p>
            <a:pPr>
              <a:lnSpc>
                <a:spcPct val="100000"/>
              </a:lnSpc>
              <a:spcBef>
                <a:spcPts val="0"/>
              </a:spcBef>
            </a:pPr>
            <a:r>
              <a:rPr lang="de-DE" sz="2200"/>
              <a:t>Der </a:t>
            </a:r>
            <a:r>
              <a:rPr lang="de-DE" sz="2200" b="1"/>
              <a:t>Vorbehalt </a:t>
            </a:r>
            <a:r>
              <a:rPr lang="de-DE" sz="2200" b="1" i="1" dirty="0"/>
              <a:t>ist zu verfügen </a:t>
            </a:r>
            <a:r>
              <a:rPr lang="de-DE" sz="2200" dirty="0"/>
              <a:t>bei</a:t>
            </a:r>
          </a:p>
          <a:p>
            <a:pPr lvl="1">
              <a:lnSpc>
                <a:spcPct val="100000"/>
              </a:lnSpc>
              <a:spcBef>
                <a:spcPts val="0"/>
              </a:spcBef>
            </a:pPr>
            <a:r>
              <a:rPr lang="de-DE" sz="2000" dirty="0"/>
              <a:t>mehr als einer 5 oder einer 6 </a:t>
            </a:r>
            <a:r>
              <a:rPr lang="de-DE" sz="2000" i="1" u="sng" dirty="0"/>
              <a:t>und</a:t>
            </a:r>
          </a:p>
          <a:p>
            <a:pPr lvl="1">
              <a:lnSpc>
                <a:spcPct val="100000"/>
              </a:lnSpc>
              <a:spcBef>
                <a:spcPts val="0"/>
              </a:spcBef>
            </a:pPr>
            <a:r>
              <a:rPr lang="de-DE" sz="2000" dirty="0"/>
              <a:t>D/Ma/E ⌀ </a:t>
            </a:r>
            <a:r>
              <a:rPr lang="de-DE" sz="2000" i="1" dirty="0"/>
              <a:t>nicht</a:t>
            </a:r>
            <a:r>
              <a:rPr lang="de-DE" sz="2000" dirty="0"/>
              <a:t> 4,0</a:t>
            </a:r>
          </a:p>
          <a:p>
            <a:pPr>
              <a:lnSpc>
                <a:spcPct val="100000"/>
              </a:lnSpc>
              <a:spcBef>
                <a:spcPts val="0"/>
              </a:spcBef>
            </a:pPr>
            <a:r>
              <a:rPr lang="de-DE" sz="2200" dirty="0"/>
              <a:t>Die </a:t>
            </a:r>
            <a:r>
              <a:rPr lang="de-DE" sz="2200" b="1" dirty="0"/>
              <a:t>Wiederholung </a:t>
            </a:r>
            <a:r>
              <a:rPr lang="de-DE" sz="2200" b="1" i="1" dirty="0"/>
              <a:t>soll</a:t>
            </a:r>
            <a:r>
              <a:rPr lang="de-DE" sz="2200" b="1" dirty="0"/>
              <a:t> </a:t>
            </a:r>
            <a:r>
              <a:rPr lang="de-DE" sz="2200" dirty="0"/>
              <a:t>beschlossen werden bei</a:t>
            </a:r>
          </a:p>
          <a:p>
            <a:pPr lvl="1">
              <a:lnSpc>
                <a:spcPct val="100000"/>
              </a:lnSpc>
              <a:spcBef>
                <a:spcPts val="0"/>
              </a:spcBef>
            </a:pPr>
            <a:r>
              <a:rPr lang="de-DE" sz="2000" dirty="0"/>
              <a:t>mehr als zwei Mal Note 5 oder einer 6 </a:t>
            </a:r>
            <a:r>
              <a:rPr lang="de-DE" sz="2000" i="1" u="sng" dirty="0"/>
              <a:t>und</a:t>
            </a:r>
          </a:p>
          <a:p>
            <a:pPr lvl="1">
              <a:lnSpc>
                <a:spcPct val="100000"/>
              </a:lnSpc>
              <a:spcBef>
                <a:spcPts val="0"/>
              </a:spcBef>
            </a:pPr>
            <a:r>
              <a:rPr lang="de-DE" sz="2000" dirty="0"/>
              <a:t>D/Ma/E ⌀ </a:t>
            </a:r>
            <a:r>
              <a:rPr lang="de-DE" sz="2000" i="1" dirty="0"/>
              <a:t>nicht</a:t>
            </a:r>
            <a:r>
              <a:rPr lang="de-DE" sz="2000" dirty="0"/>
              <a:t> 4,0</a:t>
            </a:r>
          </a:p>
        </p:txBody>
      </p:sp>
      <p:pic>
        <p:nvPicPr>
          <p:cNvPr id="4" name="Grafik 3">
            <a:extLst>
              <a:ext uri="{FF2B5EF4-FFF2-40B4-BE49-F238E27FC236}">
                <a16:creationId xmlns:a16="http://schemas.microsoft.com/office/drawing/2014/main" id="{8B2FFBF7-5C15-E373-4673-1A62EE74D8E3}"/>
              </a:ext>
            </a:extLst>
          </p:cNvPr>
          <p:cNvPicPr>
            <a:picLocks noChangeAspect="1"/>
          </p:cNvPicPr>
          <p:nvPr/>
        </p:nvPicPr>
        <p:blipFill>
          <a:blip r:embed="rId2"/>
          <a:stretch>
            <a:fillRect/>
          </a:stretch>
        </p:blipFill>
        <p:spPr>
          <a:xfrm>
            <a:off x="6935190" y="4019905"/>
            <a:ext cx="2472970" cy="2472970"/>
          </a:xfrm>
          <a:prstGeom prst="rect">
            <a:avLst/>
          </a:prstGeom>
        </p:spPr>
      </p:pic>
    </p:spTree>
    <p:extLst>
      <p:ext uri="{BB962C8B-B14F-4D97-AF65-F5344CB8AC3E}">
        <p14:creationId xmlns:p14="http://schemas.microsoft.com/office/powerpoint/2010/main" val="4257812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Regeln für Aufstieg und Versetzung</a:t>
            </a:r>
          </a:p>
        </p:txBody>
      </p:sp>
      <p:sp>
        <p:nvSpPr>
          <p:cNvPr id="3" name="Inhaltsplatzhalter 2"/>
          <p:cNvSpPr>
            <a:spLocks noGrp="1"/>
          </p:cNvSpPr>
          <p:nvPr>
            <p:ph idx="1"/>
          </p:nvPr>
        </p:nvSpPr>
        <p:spPr>
          <a:xfrm>
            <a:off x="838200" y="1825625"/>
            <a:ext cx="10699376" cy="4160396"/>
          </a:xfrm>
        </p:spPr>
        <p:txBody>
          <a:bodyPr anchor="ctr">
            <a:normAutofit/>
          </a:bodyPr>
          <a:lstStyle/>
          <a:p>
            <a:pPr algn="just">
              <a:lnSpc>
                <a:spcPct val="100000"/>
              </a:lnSpc>
              <a:spcBef>
                <a:spcPts val="0"/>
              </a:spcBef>
            </a:pPr>
            <a:r>
              <a:rPr lang="de-DE" dirty="0"/>
              <a:t>Selbst wenn die Bedingungen nicht erfüllt sind, kann die Klassenkonferenz </a:t>
            </a:r>
            <a:r>
              <a:rPr lang="de-DE" i="1" u="sng" dirty="0"/>
              <a:t>immer</a:t>
            </a:r>
            <a:r>
              <a:rPr lang="de-DE" dirty="0"/>
              <a:t> einen Aufstieg oder eine Versetzung beschließen, </a:t>
            </a:r>
            <a:r>
              <a:rPr lang="de-DE" i="1" dirty="0"/>
              <a:t>„wenn sie im Einzelfall […] zu der Auffassung gelangt, dass die Schülerin oder der Schüler im Gymnasium erfolgreich mitarbeiten kann.“ </a:t>
            </a:r>
            <a:r>
              <a:rPr lang="de-DE" dirty="0"/>
              <a:t>(oft informell als </a:t>
            </a:r>
            <a:r>
              <a:rPr lang="de-DE" b="1" dirty="0"/>
              <a:t>„pädagogische Versetzung“ </a:t>
            </a:r>
            <a:r>
              <a:rPr lang="de-DE" dirty="0"/>
              <a:t>bezeichnet)</a:t>
            </a:r>
          </a:p>
          <a:p>
            <a:pPr algn="just">
              <a:lnSpc>
                <a:spcPct val="100000"/>
              </a:lnSpc>
              <a:spcBef>
                <a:spcPts val="0"/>
              </a:spcBef>
            </a:pPr>
            <a:r>
              <a:rPr lang="de-DE" dirty="0"/>
              <a:t>Die Eltern können am Ende jeder Jahrgangsstufe eine </a:t>
            </a:r>
            <a:r>
              <a:rPr lang="de-DE" b="1" dirty="0"/>
              <a:t>Wiederholung oder ein Überspringen beantragen</a:t>
            </a:r>
            <a:r>
              <a:rPr lang="de-DE" dirty="0"/>
              <a:t>; die </a:t>
            </a:r>
            <a:r>
              <a:rPr lang="de-DE" dirty="0" err="1"/>
              <a:t>KlaKonf</a:t>
            </a:r>
            <a:r>
              <a:rPr lang="de-DE" dirty="0"/>
              <a:t> entscheidet (§ 12).</a:t>
            </a:r>
          </a:p>
          <a:p>
            <a:pPr algn="just">
              <a:lnSpc>
                <a:spcPct val="100000"/>
              </a:lnSpc>
              <a:spcBef>
                <a:spcPts val="0"/>
              </a:spcBef>
            </a:pPr>
            <a:r>
              <a:rPr lang="de-DE" dirty="0"/>
              <a:t>Nach erfolgloser Wiederholung erfolgt die Schrägversetzung bzw. der Abgang von der Schule.</a:t>
            </a:r>
            <a:endParaRPr lang="de-DE" i="1" dirty="0"/>
          </a:p>
        </p:txBody>
      </p:sp>
    </p:spTree>
    <p:extLst>
      <p:ext uri="{BB962C8B-B14F-4D97-AF65-F5344CB8AC3E}">
        <p14:creationId xmlns:p14="http://schemas.microsoft.com/office/powerpoint/2010/main" val="699186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Regeln für Aufstieg und Versetzung</a:t>
            </a:r>
          </a:p>
        </p:txBody>
      </p:sp>
      <p:sp>
        <p:nvSpPr>
          <p:cNvPr id="3" name="Inhaltsplatzhalter 2"/>
          <p:cNvSpPr>
            <a:spLocks noGrp="1"/>
          </p:cNvSpPr>
          <p:nvPr>
            <p:ph idx="1"/>
          </p:nvPr>
        </p:nvSpPr>
        <p:spPr>
          <a:xfrm>
            <a:off x="838200" y="1825625"/>
            <a:ext cx="9159240" cy="4160396"/>
          </a:xfrm>
        </p:spPr>
        <p:txBody>
          <a:bodyPr anchor="ctr">
            <a:noAutofit/>
          </a:bodyPr>
          <a:lstStyle/>
          <a:p>
            <a:pPr marL="0" indent="0">
              <a:lnSpc>
                <a:spcPct val="100000"/>
              </a:lnSpc>
              <a:spcBef>
                <a:spcPts val="0"/>
              </a:spcBef>
              <a:buNone/>
            </a:pPr>
            <a:r>
              <a:rPr lang="de-DE" dirty="0"/>
              <a:t>Gut zu wissen:</a:t>
            </a:r>
            <a:endParaRPr lang="de-DE" sz="2400" dirty="0"/>
          </a:p>
          <a:p>
            <a:pPr algn="just">
              <a:lnSpc>
                <a:spcPct val="100000"/>
              </a:lnSpc>
              <a:spcBef>
                <a:spcPts val="0"/>
              </a:spcBef>
            </a:pPr>
            <a:r>
              <a:rPr lang="de-DE" sz="2400" dirty="0"/>
              <a:t>Nichtversetzung und Wiederholung sind schriftlich zu </a:t>
            </a:r>
            <a:r>
              <a:rPr lang="de-DE" sz="2400" b="1" dirty="0"/>
              <a:t>begründen</a:t>
            </a:r>
            <a:r>
              <a:rPr lang="de-DE" sz="2400" dirty="0"/>
              <a:t>. Dies geschieht in der Regel über das Argument der nicht erfolgreichen Fördermaßnahmen (meist </a:t>
            </a:r>
            <a:r>
              <a:rPr lang="de-DE" sz="2400" b="1" dirty="0"/>
              <a:t>Lernplan</a:t>
            </a:r>
            <a:r>
              <a:rPr lang="de-DE" sz="2400" dirty="0"/>
              <a:t>). Deshalb ist es wichtig, dass diese Maßnahmen auch tatsächlich erfolgen und dokumentiert werden.</a:t>
            </a:r>
            <a:endParaRPr lang="de-DE" sz="2400" dirty="0">
              <a:solidFill>
                <a:srgbClr val="474747"/>
              </a:solidFill>
              <a:effectLst/>
            </a:endParaRPr>
          </a:p>
          <a:p>
            <a:pPr algn="just">
              <a:lnSpc>
                <a:spcPct val="100000"/>
              </a:lnSpc>
            </a:pPr>
            <a:r>
              <a:rPr lang="de-DE" sz="2400" dirty="0">
                <a:solidFill>
                  <a:srgbClr val="474747"/>
                </a:solidFill>
                <a:effectLst/>
              </a:rPr>
              <a:t>Versetzungs- und </a:t>
            </a:r>
            <a:r>
              <a:rPr lang="de-DE" sz="2400" dirty="0" err="1">
                <a:solidFill>
                  <a:srgbClr val="474747"/>
                </a:solidFill>
                <a:effectLst/>
              </a:rPr>
              <a:t>Prüfungsentscheidungen</a:t>
            </a:r>
            <a:r>
              <a:rPr lang="de-DE" sz="2400" dirty="0">
                <a:solidFill>
                  <a:srgbClr val="474747"/>
                </a:solidFill>
                <a:effectLst/>
              </a:rPr>
              <a:t> sowie Abschlusszeugnisse sind </a:t>
            </a:r>
            <a:r>
              <a:rPr lang="de-DE" sz="2400" b="1" dirty="0">
                <a:solidFill>
                  <a:srgbClr val="474747"/>
                </a:solidFill>
                <a:effectLst/>
              </a:rPr>
              <a:t>begünstigende Verwaltungsakte</a:t>
            </a:r>
            <a:r>
              <a:rPr lang="de-DE" sz="2400" dirty="0">
                <a:solidFill>
                  <a:srgbClr val="474747"/>
                </a:solidFill>
                <a:effectLst/>
              </a:rPr>
              <a:t>, die verwehrt werden können. </a:t>
            </a:r>
            <a:r>
              <a:rPr lang="de-DE" sz="2400" b="1" dirty="0">
                <a:solidFill>
                  <a:srgbClr val="474747"/>
                </a:solidFill>
                <a:effectLst/>
              </a:rPr>
              <a:t>Widersprüche haben keine aufschiebende Wirkung. </a:t>
            </a:r>
            <a:r>
              <a:rPr lang="de-DE" sz="2400" dirty="0">
                <a:solidFill>
                  <a:srgbClr val="474747"/>
                </a:solidFill>
                <a:effectLst/>
              </a:rPr>
              <a:t>Wollten die Betroffenen z. B. vorläufig versetzt werden, </a:t>
            </a:r>
            <a:r>
              <a:rPr lang="de-DE" sz="2400" dirty="0">
                <a:solidFill>
                  <a:srgbClr val="474747"/>
                </a:solidFill>
              </a:rPr>
              <a:t>müssten sie </a:t>
            </a:r>
            <a:r>
              <a:rPr lang="de-DE" sz="2400" dirty="0">
                <a:solidFill>
                  <a:srgbClr val="474747"/>
                </a:solidFill>
                <a:effectLst/>
              </a:rPr>
              <a:t>eine einstweilige Anordnung nach § 123 Verwaltungsgerichtsordnung (VwGO) beim Verwaltungsgericht beantragen.</a:t>
            </a:r>
          </a:p>
        </p:txBody>
      </p:sp>
      <p:pic>
        <p:nvPicPr>
          <p:cNvPr id="5" name="Grafik 4">
            <a:extLst>
              <a:ext uri="{FF2B5EF4-FFF2-40B4-BE49-F238E27FC236}">
                <a16:creationId xmlns:a16="http://schemas.microsoft.com/office/drawing/2014/main" id="{9D72C1F5-A39A-227D-9618-DA7746C2EF7E}"/>
              </a:ext>
            </a:extLst>
          </p:cNvPr>
          <p:cNvPicPr>
            <a:picLocks noChangeAspect="1"/>
          </p:cNvPicPr>
          <p:nvPr/>
        </p:nvPicPr>
        <p:blipFill>
          <a:blip r:embed="rId2"/>
          <a:stretch>
            <a:fillRect/>
          </a:stretch>
        </p:blipFill>
        <p:spPr>
          <a:xfrm>
            <a:off x="9672320" y="1991359"/>
            <a:ext cx="2519680" cy="2618105"/>
          </a:xfrm>
          <a:prstGeom prst="rect">
            <a:avLst/>
          </a:prstGeom>
        </p:spPr>
      </p:pic>
    </p:spTree>
    <p:extLst>
      <p:ext uri="{BB962C8B-B14F-4D97-AF65-F5344CB8AC3E}">
        <p14:creationId xmlns:p14="http://schemas.microsoft.com/office/powerpoint/2010/main" val="353177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Abschlüsse</a:t>
            </a:r>
          </a:p>
        </p:txBody>
      </p:sp>
      <p:sp>
        <p:nvSpPr>
          <p:cNvPr id="3" name="Inhaltsplatzhalter 2"/>
          <p:cNvSpPr>
            <a:spLocks noGrp="1"/>
          </p:cNvSpPr>
          <p:nvPr>
            <p:ph idx="1"/>
          </p:nvPr>
        </p:nvSpPr>
        <p:spPr>
          <a:xfrm>
            <a:off x="838200" y="1825625"/>
            <a:ext cx="10699376" cy="4160396"/>
          </a:xfrm>
        </p:spPr>
        <p:txBody>
          <a:bodyPr anchor="t">
            <a:noAutofit/>
          </a:bodyPr>
          <a:lstStyle/>
          <a:p>
            <a:pPr algn="just">
              <a:lnSpc>
                <a:spcPct val="100000"/>
              </a:lnSpc>
            </a:pPr>
            <a:r>
              <a:rPr lang="de-DE" dirty="0" err="1">
                <a:solidFill>
                  <a:srgbClr val="474747"/>
                </a:solidFill>
                <a:effectLst/>
              </a:rPr>
              <a:t>GymVO</a:t>
            </a:r>
            <a:r>
              <a:rPr lang="de-DE" dirty="0">
                <a:solidFill>
                  <a:srgbClr val="474747"/>
                </a:solidFill>
                <a:effectLst/>
              </a:rPr>
              <a:t> § 13:</a:t>
            </a:r>
          </a:p>
          <a:p>
            <a:pPr lvl="1" algn="just">
              <a:lnSpc>
                <a:spcPct val="100000"/>
              </a:lnSpc>
            </a:pPr>
            <a:r>
              <a:rPr lang="de-DE" dirty="0">
                <a:solidFill>
                  <a:srgbClr val="474747"/>
                </a:solidFill>
                <a:effectLst/>
              </a:rPr>
              <a:t>mit Versetzung in die </a:t>
            </a:r>
            <a:r>
              <a:rPr lang="de-DE" dirty="0" err="1">
                <a:solidFill>
                  <a:srgbClr val="474747"/>
                </a:solidFill>
                <a:effectLst/>
              </a:rPr>
              <a:t>Jgst</a:t>
            </a:r>
            <a:r>
              <a:rPr lang="de-DE" dirty="0">
                <a:solidFill>
                  <a:srgbClr val="474747"/>
                </a:solidFill>
                <a:effectLst/>
              </a:rPr>
              <a:t>. 10 </a:t>
            </a:r>
            <a:r>
              <a:rPr lang="de-DE" dirty="0">
                <a:solidFill>
                  <a:srgbClr val="474747"/>
                </a:solidFill>
                <a:effectLst/>
                <a:sym typeface="Wingdings" pitchFamily="2" charset="2"/>
              </a:rPr>
              <a:t> ESA</a:t>
            </a:r>
          </a:p>
          <a:p>
            <a:pPr lvl="1" algn="just">
              <a:lnSpc>
                <a:spcPct val="100000"/>
              </a:lnSpc>
            </a:pPr>
            <a:r>
              <a:rPr lang="de-DE" dirty="0">
                <a:solidFill>
                  <a:srgbClr val="474747"/>
                </a:solidFill>
              </a:rPr>
              <a:t>m</a:t>
            </a:r>
            <a:r>
              <a:rPr lang="de-DE" dirty="0">
                <a:solidFill>
                  <a:srgbClr val="474747"/>
                </a:solidFill>
                <a:effectLst/>
              </a:rPr>
              <a:t>it Versetzung in die </a:t>
            </a:r>
            <a:r>
              <a:rPr lang="de-DE" dirty="0" err="1">
                <a:solidFill>
                  <a:srgbClr val="474747"/>
                </a:solidFill>
                <a:effectLst/>
              </a:rPr>
              <a:t>Jgst</a:t>
            </a:r>
            <a:r>
              <a:rPr lang="de-DE" dirty="0">
                <a:solidFill>
                  <a:srgbClr val="474747"/>
                </a:solidFill>
                <a:effectLst/>
              </a:rPr>
              <a:t>. 11 </a:t>
            </a:r>
            <a:r>
              <a:rPr lang="de-DE" dirty="0">
                <a:solidFill>
                  <a:srgbClr val="474747"/>
                </a:solidFill>
                <a:effectLst/>
                <a:sym typeface="Wingdings" pitchFamily="2" charset="2"/>
              </a:rPr>
              <a:t> MSA</a:t>
            </a:r>
          </a:p>
          <a:p>
            <a:pPr marL="457200" lvl="1" indent="0" algn="just">
              <a:lnSpc>
                <a:spcPct val="100000"/>
              </a:lnSpc>
              <a:buNone/>
            </a:pPr>
            <a:endParaRPr lang="de-DE" dirty="0">
              <a:solidFill>
                <a:srgbClr val="474747"/>
              </a:solidFill>
              <a:effectLst/>
              <a:sym typeface="Wingdings" pitchFamily="2" charset="2"/>
            </a:endParaRPr>
          </a:p>
          <a:p>
            <a:pPr marL="457200" lvl="1" indent="0" algn="just">
              <a:lnSpc>
                <a:spcPct val="100000"/>
              </a:lnSpc>
              <a:buNone/>
            </a:pPr>
            <a:endParaRPr lang="de-DE" dirty="0">
              <a:solidFill>
                <a:srgbClr val="474747"/>
              </a:solidFill>
              <a:effectLst/>
            </a:endParaRPr>
          </a:p>
        </p:txBody>
      </p:sp>
      <p:pic>
        <p:nvPicPr>
          <p:cNvPr id="5" name="Grafik 4">
            <a:extLst>
              <a:ext uri="{FF2B5EF4-FFF2-40B4-BE49-F238E27FC236}">
                <a16:creationId xmlns:a16="http://schemas.microsoft.com/office/drawing/2014/main" id="{5A1E7F54-D54F-7743-6ED8-33A3C365024A}"/>
              </a:ext>
            </a:extLst>
          </p:cNvPr>
          <p:cNvPicPr>
            <a:picLocks noChangeAspect="1"/>
          </p:cNvPicPr>
          <p:nvPr/>
        </p:nvPicPr>
        <p:blipFill>
          <a:blip r:embed="rId2"/>
          <a:stretch>
            <a:fillRect/>
          </a:stretch>
        </p:blipFill>
        <p:spPr>
          <a:xfrm>
            <a:off x="6825342" y="2106597"/>
            <a:ext cx="4942115" cy="3346023"/>
          </a:xfrm>
          <a:prstGeom prst="rect">
            <a:avLst/>
          </a:prstGeom>
        </p:spPr>
      </p:pic>
      <p:pic>
        <p:nvPicPr>
          <p:cNvPr id="4" name="Grafik 3">
            <a:extLst>
              <a:ext uri="{FF2B5EF4-FFF2-40B4-BE49-F238E27FC236}">
                <a16:creationId xmlns:a16="http://schemas.microsoft.com/office/drawing/2014/main" id="{E5D99406-A482-AE12-5909-BC2252DEB13B}"/>
              </a:ext>
            </a:extLst>
          </p:cNvPr>
          <p:cNvPicPr>
            <a:picLocks noChangeAspect="1"/>
          </p:cNvPicPr>
          <p:nvPr/>
        </p:nvPicPr>
        <p:blipFill>
          <a:blip r:embed="rId3"/>
          <a:stretch>
            <a:fillRect/>
          </a:stretch>
        </p:blipFill>
        <p:spPr>
          <a:xfrm>
            <a:off x="1374140" y="3429000"/>
            <a:ext cx="2466340" cy="2466340"/>
          </a:xfrm>
          <a:prstGeom prst="rect">
            <a:avLst/>
          </a:prstGeom>
        </p:spPr>
      </p:pic>
    </p:spTree>
    <p:extLst>
      <p:ext uri="{BB962C8B-B14F-4D97-AF65-F5344CB8AC3E}">
        <p14:creationId xmlns:p14="http://schemas.microsoft.com/office/powerpoint/2010/main" val="40675674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Abschlüsse</a:t>
            </a:r>
          </a:p>
        </p:txBody>
      </p:sp>
      <p:sp>
        <p:nvSpPr>
          <p:cNvPr id="3" name="Inhaltsplatzhalter 2"/>
          <p:cNvSpPr>
            <a:spLocks noGrp="1"/>
          </p:cNvSpPr>
          <p:nvPr>
            <p:ph idx="1"/>
          </p:nvPr>
        </p:nvSpPr>
        <p:spPr>
          <a:xfrm>
            <a:off x="838200" y="1825625"/>
            <a:ext cx="10699376" cy="4160396"/>
          </a:xfrm>
        </p:spPr>
        <p:txBody>
          <a:bodyPr anchor="t">
            <a:normAutofit fontScale="92500"/>
          </a:bodyPr>
          <a:lstStyle/>
          <a:p>
            <a:pPr algn="just">
              <a:lnSpc>
                <a:spcPct val="100000"/>
              </a:lnSpc>
            </a:pPr>
            <a:r>
              <a:rPr lang="de-DE" dirty="0">
                <a:solidFill>
                  <a:srgbClr val="474747"/>
                </a:solidFill>
                <a:effectLst/>
              </a:rPr>
              <a:t>OAPVO § 36:</a:t>
            </a:r>
          </a:p>
          <a:p>
            <a:pPr lvl="1" algn="just">
              <a:lnSpc>
                <a:spcPct val="100000"/>
              </a:lnSpc>
            </a:pPr>
            <a:r>
              <a:rPr lang="de-DE" dirty="0">
                <a:solidFill>
                  <a:srgbClr val="474747"/>
                </a:solidFill>
                <a:effectLst/>
              </a:rPr>
              <a:t>Am Ende von Q1.2 können SuS den </a:t>
            </a:r>
            <a:r>
              <a:rPr lang="de-DE" b="1" dirty="0">
                <a:solidFill>
                  <a:srgbClr val="474747"/>
                </a:solidFill>
                <a:effectLst/>
              </a:rPr>
              <a:t>schulischen Teil der Fachhochschulreife </a:t>
            </a:r>
            <a:r>
              <a:rPr lang="de-DE" dirty="0">
                <a:solidFill>
                  <a:srgbClr val="474747"/>
                </a:solidFill>
                <a:effectLst/>
              </a:rPr>
              <a:t>erwerben.</a:t>
            </a:r>
          </a:p>
          <a:p>
            <a:pPr lvl="1" algn="just">
              <a:lnSpc>
                <a:spcPct val="100000"/>
              </a:lnSpc>
            </a:pPr>
            <a:r>
              <a:rPr lang="de-DE" dirty="0">
                <a:solidFill>
                  <a:srgbClr val="474747"/>
                </a:solidFill>
                <a:sym typeface="Wingdings" pitchFamily="2" charset="2"/>
              </a:rPr>
              <a:t>Voraussetzung: bestimmte Leistungen in zwei aufeinanderfolgenden Halbjahren der Oberstufe; hierbei reichen durchschnittlich 5 Punkte in allen Fächern aus (vereinfacht)</a:t>
            </a:r>
          </a:p>
          <a:p>
            <a:pPr algn="just">
              <a:lnSpc>
                <a:spcPct val="100000"/>
              </a:lnSpc>
            </a:pPr>
            <a:r>
              <a:rPr lang="de-DE" dirty="0">
                <a:solidFill>
                  <a:srgbClr val="474747"/>
                </a:solidFill>
                <a:effectLst/>
                <a:sym typeface="Wingdings" pitchFamily="2" charset="2"/>
              </a:rPr>
              <a:t>Der berufsbezogene Teil der Fachhochschulreife kann erworben werden durch </a:t>
            </a:r>
          </a:p>
          <a:p>
            <a:pPr lvl="1">
              <a:lnSpc>
                <a:spcPct val="100000"/>
              </a:lnSpc>
            </a:pPr>
            <a:r>
              <a:rPr lang="de-DE" dirty="0">
                <a:solidFill>
                  <a:srgbClr val="474747"/>
                </a:solidFill>
              </a:rPr>
              <a:t>durch ein einjähriges Berufspraktikum</a:t>
            </a:r>
          </a:p>
          <a:p>
            <a:pPr lvl="1">
              <a:lnSpc>
                <a:spcPct val="100000"/>
              </a:lnSpc>
            </a:pPr>
            <a:r>
              <a:rPr lang="de-DE" dirty="0">
                <a:solidFill>
                  <a:srgbClr val="474747"/>
                </a:solidFill>
              </a:rPr>
              <a:t>eine Berufsausbildung,</a:t>
            </a:r>
          </a:p>
          <a:p>
            <a:pPr lvl="1">
              <a:lnSpc>
                <a:spcPct val="100000"/>
              </a:lnSpc>
            </a:pPr>
            <a:r>
              <a:rPr lang="de-DE" dirty="0">
                <a:solidFill>
                  <a:srgbClr val="474747"/>
                </a:solidFill>
              </a:rPr>
              <a:t>Berufstätigkeit / -erfahrung, oder</a:t>
            </a:r>
          </a:p>
          <a:p>
            <a:pPr lvl="1">
              <a:lnSpc>
                <a:spcPct val="100000"/>
              </a:lnSpc>
            </a:pPr>
            <a:r>
              <a:rPr lang="de-DE" dirty="0">
                <a:solidFill>
                  <a:srgbClr val="474747"/>
                </a:solidFill>
              </a:rPr>
              <a:t>Freiwilligendienste (FSJ, FÖJ, </a:t>
            </a:r>
            <a:r>
              <a:rPr lang="de-DE" dirty="0" err="1">
                <a:solidFill>
                  <a:srgbClr val="474747"/>
                </a:solidFill>
              </a:rPr>
              <a:t>BuFDi</a:t>
            </a:r>
            <a:r>
              <a:rPr lang="de-DE" dirty="0">
                <a:solidFill>
                  <a:srgbClr val="474747"/>
                </a:solidFill>
              </a:rPr>
              <a:t>, Wehrdienst, Zivildienst)</a:t>
            </a:r>
          </a:p>
          <a:p>
            <a:pPr algn="just">
              <a:lnSpc>
                <a:spcPct val="100000"/>
              </a:lnSpc>
            </a:pPr>
            <a:endParaRPr lang="de-DE" dirty="0">
              <a:solidFill>
                <a:srgbClr val="474747"/>
              </a:solidFill>
              <a:effectLst/>
              <a:sym typeface="Wingdings" pitchFamily="2" charset="2"/>
            </a:endParaRPr>
          </a:p>
          <a:p>
            <a:pPr marL="457200" lvl="1" indent="0" algn="just">
              <a:lnSpc>
                <a:spcPct val="100000"/>
              </a:lnSpc>
              <a:buNone/>
            </a:pPr>
            <a:endParaRPr lang="de-DE" dirty="0">
              <a:solidFill>
                <a:srgbClr val="474747"/>
              </a:solidFill>
              <a:effectLst/>
            </a:endParaRPr>
          </a:p>
        </p:txBody>
      </p:sp>
      <p:pic>
        <p:nvPicPr>
          <p:cNvPr id="6" name="Grafik 5">
            <a:extLst>
              <a:ext uri="{FF2B5EF4-FFF2-40B4-BE49-F238E27FC236}">
                <a16:creationId xmlns:a16="http://schemas.microsoft.com/office/drawing/2014/main" id="{3217DAE5-676C-21FD-5ABC-770053578269}"/>
              </a:ext>
            </a:extLst>
          </p:cNvPr>
          <p:cNvPicPr>
            <a:picLocks noChangeAspect="1"/>
          </p:cNvPicPr>
          <p:nvPr/>
        </p:nvPicPr>
        <p:blipFill>
          <a:blip r:embed="rId2"/>
          <a:stretch>
            <a:fillRect/>
          </a:stretch>
        </p:blipFill>
        <p:spPr>
          <a:xfrm>
            <a:off x="9075420" y="3707641"/>
            <a:ext cx="2278380" cy="2278380"/>
          </a:xfrm>
          <a:prstGeom prst="rect">
            <a:avLst/>
          </a:prstGeom>
        </p:spPr>
      </p:pic>
    </p:spTree>
    <p:extLst>
      <p:ext uri="{BB962C8B-B14F-4D97-AF65-F5344CB8AC3E}">
        <p14:creationId xmlns:p14="http://schemas.microsoft.com/office/powerpoint/2010/main" val="1890834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1" y="2171700"/>
            <a:ext cx="10515600" cy="2390781"/>
          </a:xfrm>
        </p:spPr>
        <p:txBody>
          <a:bodyPr>
            <a:normAutofit fontScale="90000"/>
          </a:bodyPr>
          <a:lstStyle/>
          <a:p>
            <a:r>
              <a:rPr lang="de-DE" dirty="0"/>
              <a:t>2.4.3 	</a:t>
            </a:r>
            <a:r>
              <a:rPr lang="de-DE" sz="5300" dirty="0"/>
              <a:t>Die LiV kennt den grundsätzlichen Aufbau und die Möglichkeiten der Stundengestaltung durch die Kontingentstundentafel. </a:t>
            </a:r>
            <a:br>
              <a:rPr lang="de-DE" dirty="0"/>
            </a:br>
            <a:endParaRPr lang="de-DE" dirty="0"/>
          </a:p>
        </p:txBody>
      </p:sp>
      <p:sp>
        <p:nvSpPr>
          <p:cNvPr id="3" name="Textplatzhalter 2"/>
          <p:cNvSpPr>
            <a:spLocks noGrp="1"/>
          </p:cNvSpPr>
          <p:nvPr>
            <p:ph type="body" idx="1"/>
          </p:nvPr>
        </p:nvSpPr>
        <p:spPr>
          <a:xfrm>
            <a:off x="831851" y="4857750"/>
            <a:ext cx="10515600" cy="1019180"/>
          </a:xfrm>
        </p:spPr>
        <p:txBody>
          <a:bodyPr/>
          <a:lstStyle/>
          <a:p>
            <a:r>
              <a:rPr lang="de-DE" dirty="0"/>
              <a:t>Kompetenzerwartung 3 (Gymnasium)</a:t>
            </a:r>
            <a:endParaRPr lang="de-DE" sz="4800" dirty="0">
              <a:solidFill>
                <a:schemeClr val="bg1"/>
              </a:solidFill>
              <a:highlight>
                <a:srgbClr val="FFFFFF"/>
              </a:highlight>
              <a:latin typeface="+mj-lt"/>
              <a:ea typeface="+mj-ea"/>
              <a:cs typeface="+mj-cs"/>
            </a:endParaRPr>
          </a:p>
        </p:txBody>
      </p:sp>
    </p:spTree>
    <p:extLst>
      <p:ext uri="{BB962C8B-B14F-4D97-AF65-F5344CB8AC3E}">
        <p14:creationId xmlns:p14="http://schemas.microsoft.com/office/powerpoint/2010/main" val="1471306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Einführung: Schulartverordnungen</a:t>
            </a:r>
          </a:p>
        </p:txBody>
      </p:sp>
      <p:sp>
        <p:nvSpPr>
          <p:cNvPr id="3" name="Inhaltsplatzhalter 2"/>
          <p:cNvSpPr>
            <a:spLocks noGrp="1"/>
          </p:cNvSpPr>
          <p:nvPr>
            <p:ph idx="1"/>
          </p:nvPr>
        </p:nvSpPr>
        <p:spPr>
          <a:xfrm>
            <a:off x="838199" y="1825625"/>
            <a:ext cx="10632141" cy="4160396"/>
          </a:xfrm>
        </p:spPr>
        <p:txBody>
          <a:bodyPr anchor="t">
            <a:normAutofit fontScale="77500" lnSpcReduction="20000"/>
          </a:bodyPr>
          <a:lstStyle/>
          <a:p>
            <a:pPr>
              <a:lnSpc>
                <a:spcPct val="120000"/>
              </a:lnSpc>
              <a:spcBef>
                <a:spcPts val="0"/>
              </a:spcBef>
            </a:pPr>
            <a:r>
              <a:rPr lang="de-DE" sz="3100" dirty="0"/>
              <a:t>Gymnasium: </a:t>
            </a:r>
            <a:r>
              <a:rPr lang="de-DE" sz="3100" b="1" dirty="0" err="1"/>
              <a:t>GymVO</a:t>
            </a:r>
            <a:r>
              <a:rPr lang="de-DE" sz="3100" dirty="0"/>
              <a:t> (Landesverordnung über Gymnasien)</a:t>
            </a:r>
          </a:p>
          <a:p>
            <a:pPr>
              <a:lnSpc>
                <a:spcPct val="120000"/>
              </a:lnSpc>
              <a:spcBef>
                <a:spcPts val="0"/>
              </a:spcBef>
            </a:pPr>
            <a:r>
              <a:rPr lang="de-DE" sz="3100" dirty="0"/>
              <a:t>Gemeinschaftsschule: </a:t>
            </a:r>
            <a:r>
              <a:rPr lang="de-DE" sz="3100" b="1" dirty="0" err="1"/>
              <a:t>GemVO</a:t>
            </a:r>
            <a:endParaRPr lang="de-DE" sz="3100" b="1" dirty="0"/>
          </a:p>
          <a:p>
            <a:pPr>
              <a:lnSpc>
                <a:spcPct val="120000"/>
              </a:lnSpc>
              <a:spcBef>
                <a:spcPts val="0"/>
              </a:spcBef>
            </a:pPr>
            <a:r>
              <a:rPr lang="de-DE" sz="3100" dirty="0"/>
              <a:t>Grundschule: </a:t>
            </a:r>
            <a:r>
              <a:rPr lang="de-DE" sz="3100" b="1" dirty="0" err="1"/>
              <a:t>GrVO</a:t>
            </a:r>
            <a:endParaRPr lang="de-DE" sz="3100" b="1" dirty="0"/>
          </a:p>
          <a:p>
            <a:pPr>
              <a:lnSpc>
                <a:spcPct val="120000"/>
              </a:lnSpc>
              <a:spcBef>
                <a:spcPts val="0"/>
              </a:spcBef>
            </a:pPr>
            <a:r>
              <a:rPr lang="de-DE" sz="3100" dirty="0"/>
              <a:t>Förderschule: </a:t>
            </a:r>
            <a:r>
              <a:rPr lang="de-DE" sz="3100" b="1" dirty="0" err="1"/>
              <a:t>SoFVO</a:t>
            </a:r>
            <a:r>
              <a:rPr lang="de-DE" sz="3100" dirty="0"/>
              <a:t> (Landesverordnung über sonderpädagogische Förderung)</a:t>
            </a:r>
          </a:p>
          <a:p>
            <a:pPr>
              <a:lnSpc>
                <a:spcPct val="120000"/>
              </a:lnSpc>
              <a:spcBef>
                <a:spcPts val="0"/>
              </a:spcBef>
            </a:pPr>
            <a:r>
              <a:rPr lang="de-DE" sz="3100" dirty="0"/>
              <a:t>Für die gymnasiale Oberstufe an Gym und </a:t>
            </a:r>
            <a:r>
              <a:rPr lang="de-DE" sz="3100" dirty="0" err="1"/>
              <a:t>GemS</a:t>
            </a:r>
            <a:r>
              <a:rPr lang="de-DE" sz="3100" dirty="0"/>
              <a:t> gilt die </a:t>
            </a:r>
            <a:r>
              <a:rPr lang="de-DE" sz="3100" b="1" dirty="0"/>
              <a:t>OAPVO </a:t>
            </a:r>
            <a:r>
              <a:rPr lang="de-DE" sz="3100" dirty="0"/>
              <a:t>(Oberstufen- und Abiturprüfungsverordnung).</a:t>
            </a:r>
            <a:br>
              <a:rPr lang="de-DE" dirty="0"/>
            </a:br>
            <a:br>
              <a:rPr lang="de-DE" dirty="0"/>
            </a:br>
            <a:br>
              <a:rPr lang="de-DE" dirty="0"/>
            </a:br>
            <a:br>
              <a:rPr lang="de-DE" dirty="0"/>
            </a:br>
            <a:br>
              <a:rPr lang="de-DE" dirty="0"/>
            </a:br>
            <a:endParaRPr lang="de-DE" dirty="0"/>
          </a:p>
          <a:p>
            <a:pPr lvl="1">
              <a:lnSpc>
                <a:spcPct val="100000"/>
              </a:lnSpc>
              <a:spcBef>
                <a:spcPts val="0"/>
              </a:spcBef>
            </a:pPr>
            <a:endParaRPr lang="de-DE" dirty="0"/>
          </a:p>
          <a:p>
            <a:pPr lvl="1">
              <a:lnSpc>
                <a:spcPct val="100000"/>
              </a:lnSpc>
              <a:spcBef>
                <a:spcPts val="0"/>
              </a:spcBef>
            </a:pPr>
            <a:endParaRPr lang="de-DE" dirty="0"/>
          </a:p>
          <a:p>
            <a:pPr lvl="1">
              <a:lnSpc>
                <a:spcPct val="100000"/>
              </a:lnSpc>
              <a:spcBef>
                <a:spcPts val="0"/>
              </a:spcBef>
            </a:pPr>
            <a:endParaRPr lang="de-DE" dirty="0"/>
          </a:p>
          <a:p>
            <a:pPr marL="457200" lvl="1" indent="0">
              <a:lnSpc>
                <a:spcPct val="100000"/>
              </a:lnSpc>
              <a:spcBef>
                <a:spcPts val="0"/>
              </a:spcBef>
              <a:buNone/>
            </a:pPr>
            <a:endParaRPr lang="de-DE" dirty="0"/>
          </a:p>
        </p:txBody>
      </p:sp>
      <p:pic>
        <p:nvPicPr>
          <p:cNvPr id="5" name="Grafik 4">
            <a:extLst>
              <a:ext uri="{FF2B5EF4-FFF2-40B4-BE49-F238E27FC236}">
                <a16:creationId xmlns:a16="http://schemas.microsoft.com/office/drawing/2014/main" id="{00B9F63A-AFDF-3FA4-8584-A2D4D7C4E0C4}"/>
              </a:ext>
            </a:extLst>
          </p:cNvPr>
          <p:cNvPicPr>
            <a:picLocks noChangeAspect="1"/>
          </p:cNvPicPr>
          <p:nvPr/>
        </p:nvPicPr>
        <p:blipFill>
          <a:blip r:embed="rId2"/>
          <a:stretch>
            <a:fillRect/>
          </a:stretch>
        </p:blipFill>
        <p:spPr>
          <a:xfrm>
            <a:off x="1077951" y="4310042"/>
            <a:ext cx="7772400" cy="2182833"/>
          </a:xfrm>
          <a:prstGeom prst="rect">
            <a:avLst/>
          </a:prstGeom>
        </p:spPr>
      </p:pic>
    </p:spTree>
    <p:extLst>
      <p:ext uri="{BB962C8B-B14F-4D97-AF65-F5344CB8AC3E}">
        <p14:creationId xmlns:p14="http://schemas.microsoft.com/office/powerpoint/2010/main" val="739290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2.4.3 Kontingentstundentafel</a:t>
            </a:r>
          </a:p>
        </p:txBody>
      </p:sp>
      <p:sp>
        <p:nvSpPr>
          <p:cNvPr id="3" name="Inhaltsplatzhalter 2"/>
          <p:cNvSpPr>
            <a:spLocks noGrp="1"/>
          </p:cNvSpPr>
          <p:nvPr>
            <p:ph idx="1"/>
          </p:nvPr>
        </p:nvSpPr>
        <p:spPr>
          <a:xfrm>
            <a:off x="838200" y="1825625"/>
            <a:ext cx="10515600" cy="4160396"/>
          </a:xfrm>
        </p:spPr>
        <p:txBody>
          <a:bodyPr anchor="ctr">
            <a:normAutofit fontScale="92500" lnSpcReduction="10000"/>
          </a:bodyPr>
          <a:lstStyle/>
          <a:p>
            <a:pPr marL="0" indent="0">
              <a:lnSpc>
                <a:spcPct val="100000"/>
              </a:lnSpc>
              <a:spcBef>
                <a:spcPts val="0"/>
              </a:spcBef>
              <a:buNone/>
            </a:pPr>
            <a:r>
              <a:rPr lang="de-DE" b="1" dirty="0">
                <a:solidFill>
                  <a:srgbClr val="FF0000"/>
                </a:solidFill>
              </a:rPr>
              <a:t>NEUFASSUNG </a:t>
            </a:r>
            <a:r>
              <a:rPr lang="de-DE" dirty="0"/>
              <a:t>des Erlasses, gültig </a:t>
            </a:r>
            <a:r>
              <a:rPr lang="de-DE" b="1" dirty="0">
                <a:solidFill>
                  <a:srgbClr val="FF0000"/>
                </a:solidFill>
              </a:rPr>
              <a:t>ab 1.8. 2025</a:t>
            </a:r>
          </a:p>
          <a:p>
            <a:pPr marL="0" indent="0">
              <a:lnSpc>
                <a:spcPct val="100000"/>
              </a:lnSpc>
              <a:spcBef>
                <a:spcPts val="0"/>
              </a:spcBef>
              <a:buNone/>
            </a:pPr>
            <a:endParaRPr lang="de-DE" dirty="0"/>
          </a:p>
          <a:p>
            <a:pPr marL="571500" indent="-571500">
              <a:lnSpc>
                <a:spcPct val="100000"/>
              </a:lnSpc>
              <a:spcBef>
                <a:spcPts val="0"/>
              </a:spcBef>
              <a:buAutoNum type="romanUcPeriod"/>
            </a:pPr>
            <a:r>
              <a:rPr lang="de-DE" dirty="0"/>
              <a:t>Grundsätze (Auszüge):</a:t>
            </a:r>
          </a:p>
          <a:p>
            <a:pPr lvl="1" algn="just">
              <a:lnSpc>
                <a:spcPct val="120000"/>
              </a:lnSpc>
              <a:spcBef>
                <a:spcPts val="0"/>
              </a:spcBef>
            </a:pPr>
            <a:r>
              <a:rPr lang="de-DE" sz="2700" dirty="0"/>
              <a:t>„Eine Voraussetzung für das Gelingen der Förderorientierung im Unterricht ist ein </a:t>
            </a:r>
            <a:r>
              <a:rPr lang="de-DE" sz="2700" b="1" dirty="0"/>
              <a:t>flexibler Umgang mit Lernzeit</a:t>
            </a:r>
            <a:r>
              <a:rPr lang="de-DE" sz="2700" dirty="0"/>
              <a:t>. Diese Voraussetzung schaffen die Kontingentstundentafel und die mit ihr verbundenen </a:t>
            </a:r>
            <a:r>
              <a:rPr lang="de-DE" sz="2700" b="1" dirty="0"/>
              <a:t>Gestaltungsmöglichkeiten</a:t>
            </a:r>
            <a:r>
              <a:rPr lang="de-DE" sz="2700" dirty="0"/>
              <a:t>.“</a:t>
            </a:r>
          </a:p>
          <a:p>
            <a:pPr lvl="1" algn="just">
              <a:lnSpc>
                <a:spcPct val="120000"/>
              </a:lnSpc>
              <a:spcBef>
                <a:spcPts val="0"/>
              </a:spcBef>
            </a:pPr>
            <a:r>
              <a:rPr lang="de-DE" sz="2700" dirty="0"/>
              <a:t>„Die Kontingentstundentafel ermöglicht ebenso die Berücksichtigung der </a:t>
            </a:r>
            <a:r>
              <a:rPr lang="de-DE" sz="2700" b="1" dirty="0"/>
              <a:t>Gegebenheiten und des Profils der Einzelschule </a:t>
            </a:r>
            <a:r>
              <a:rPr lang="de-DE" sz="2700" dirty="0"/>
              <a:t>und stärkt dadurch deren Eigenverantwortung.“</a:t>
            </a:r>
          </a:p>
        </p:txBody>
      </p:sp>
    </p:spTree>
    <p:extLst>
      <p:ext uri="{BB962C8B-B14F-4D97-AF65-F5344CB8AC3E}">
        <p14:creationId xmlns:p14="http://schemas.microsoft.com/office/powerpoint/2010/main" val="304785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D1662-D10B-725B-8E06-57D052F3A6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B01A21D-71D3-BF59-D78F-6E6772CDD07F}"/>
              </a:ext>
            </a:extLst>
          </p:cNvPr>
          <p:cNvSpPr>
            <a:spLocks noGrp="1"/>
          </p:cNvSpPr>
          <p:nvPr>
            <p:ph type="title"/>
          </p:nvPr>
        </p:nvSpPr>
        <p:spPr/>
        <p:txBody>
          <a:bodyPr>
            <a:normAutofit/>
          </a:bodyPr>
          <a:lstStyle/>
          <a:p>
            <a:r>
              <a:rPr lang="de-DE" dirty="0"/>
              <a:t>2.4.3 Kontingentstundentafel</a:t>
            </a:r>
          </a:p>
        </p:txBody>
      </p:sp>
      <p:sp>
        <p:nvSpPr>
          <p:cNvPr id="3" name="Inhaltsplatzhalter 2">
            <a:extLst>
              <a:ext uri="{FF2B5EF4-FFF2-40B4-BE49-F238E27FC236}">
                <a16:creationId xmlns:a16="http://schemas.microsoft.com/office/drawing/2014/main" id="{BD4D4AF2-07A3-7572-737A-94FC79D22488}"/>
              </a:ext>
            </a:extLst>
          </p:cNvPr>
          <p:cNvSpPr>
            <a:spLocks noGrp="1"/>
          </p:cNvSpPr>
          <p:nvPr>
            <p:ph idx="1"/>
          </p:nvPr>
        </p:nvSpPr>
        <p:spPr>
          <a:xfrm>
            <a:off x="838200" y="1825625"/>
            <a:ext cx="10515600" cy="4160396"/>
          </a:xfrm>
        </p:spPr>
        <p:txBody>
          <a:bodyPr anchor="ctr">
            <a:normAutofit/>
          </a:bodyPr>
          <a:lstStyle/>
          <a:p>
            <a:pPr marL="0" indent="0">
              <a:lnSpc>
                <a:spcPct val="100000"/>
              </a:lnSpc>
              <a:spcBef>
                <a:spcPts val="0"/>
              </a:spcBef>
              <a:buNone/>
            </a:pPr>
            <a:r>
              <a:rPr lang="de-DE" dirty="0"/>
              <a:t>(Fortsetzung)</a:t>
            </a:r>
          </a:p>
          <a:p>
            <a:pPr lvl="1" algn="just">
              <a:lnSpc>
                <a:spcPct val="120000"/>
              </a:lnSpc>
              <a:spcBef>
                <a:spcPts val="0"/>
              </a:spcBef>
            </a:pPr>
            <a:r>
              <a:rPr lang="de-DE" sz="2700" dirty="0"/>
              <a:t>„Die Kontingentstundentafel ermöglicht ebenso die Berücksichtigung der Gegebenheiten und des </a:t>
            </a:r>
            <a:r>
              <a:rPr lang="de-DE" sz="2700" b="1" dirty="0"/>
              <a:t>Profils der Einzelschule </a:t>
            </a:r>
            <a:r>
              <a:rPr lang="de-DE" sz="2700" dirty="0"/>
              <a:t>und stärkt dadurch deren Eigenverantwortung. Von den Gestaltungsmöglichkeiten der Stundentafel ist so Gebrauch zu machen, dass dadurch die </a:t>
            </a:r>
            <a:r>
              <a:rPr lang="de-DE" sz="2700" b="1" dirty="0"/>
              <a:t>Ziele der Fachanforderungen und der Bildungsstandards besser erreicht werden können</a:t>
            </a:r>
            <a:r>
              <a:rPr lang="de-DE" sz="2700" dirty="0"/>
              <a:t>.“</a:t>
            </a:r>
          </a:p>
          <a:p>
            <a:pPr lvl="1" algn="just">
              <a:lnSpc>
                <a:spcPct val="120000"/>
              </a:lnSpc>
              <a:spcBef>
                <a:spcPts val="0"/>
              </a:spcBef>
            </a:pPr>
            <a:r>
              <a:rPr lang="de-DE" sz="2700" dirty="0"/>
              <a:t>„Die Gestaltungsentscheidungen sind </a:t>
            </a:r>
            <a:r>
              <a:rPr lang="de-DE" sz="2700" b="1" dirty="0"/>
              <a:t>regelmäßig zu evaluieren</a:t>
            </a:r>
            <a:r>
              <a:rPr lang="de-DE" sz="2700" dirty="0"/>
              <a:t>.“</a:t>
            </a:r>
          </a:p>
        </p:txBody>
      </p:sp>
    </p:spTree>
    <p:extLst>
      <p:ext uri="{BB962C8B-B14F-4D97-AF65-F5344CB8AC3E}">
        <p14:creationId xmlns:p14="http://schemas.microsoft.com/office/powerpoint/2010/main" val="12913646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8044-8F90-81F4-D36F-BBC63A77853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ACFA7C0-686E-4C80-A50C-01A586F38A93}"/>
              </a:ext>
            </a:extLst>
          </p:cNvPr>
          <p:cNvSpPr>
            <a:spLocks noGrp="1"/>
          </p:cNvSpPr>
          <p:nvPr>
            <p:ph type="title"/>
          </p:nvPr>
        </p:nvSpPr>
        <p:spPr/>
        <p:txBody>
          <a:bodyPr>
            <a:normAutofit/>
          </a:bodyPr>
          <a:lstStyle/>
          <a:p>
            <a:r>
              <a:rPr lang="de-DE" dirty="0"/>
              <a:t>2.4.3 Kontingentstundentafel</a:t>
            </a:r>
            <a:endParaRPr lang="de-DE" dirty="0">
              <a:solidFill>
                <a:schemeClr val="accent1"/>
              </a:solidFill>
            </a:endParaRPr>
          </a:p>
        </p:txBody>
      </p:sp>
      <p:sp>
        <p:nvSpPr>
          <p:cNvPr id="3" name="Inhaltsplatzhalter 2">
            <a:extLst>
              <a:ext uri="{FF2B5EF4-FFF2-40B4-BE49-F238E27FC236}">
                <a16:creationId xmlns:a16="http://schemas.microsoft.com/office/drawing/2014/main" id="{750E4AD1-6598-8E6B-5E59-7ECECDA025D2}"/>
              </a:ext>
            </a:extLst>
          </p:cNvPr>
          <p:cNvSpPr>
            <a:spLocks noGrp="1"/>
          </p:cNvSpPr>
          <p:nvPr>
            <p:ph idx="1"/>
          </p:nvPr>
        </p:nvSpPr>
        <p:spPr>
          <a:xfrm>
            <a:off x="838200" y="1825625"/>
            <a:ext cx="10515600" cy="4160396"/>
          </a:xfrm>
        </p:spPr>
        <p:txBody>
          <a:bodyPr anchor="t">
            <a:normAutofit/>
          </a:bodyPr>
          <a:lstStyle/>
          <a:p>
            <a:pPr marL="571500" indent="-571500">
              <a:lnSpc>
                <a:spcPct val="80000"/>
              </a:lnSpc>
              <a:spcBef>
                <a:spcPts val="0"/>
              </a:spcBef>
              <a:buFont typeface="+mj-lt"/>
              <a:buAutoNum type="romanUcPeriod" startAt="2"/>
            </a:pPr>
            <a:r>
              <a:rPr lang="de-DE" sz="2400" dirty="0"/>
              <a:t>Geltungsbereich:</a:t>
            </a:r>
            <a:br>
              <a:rPr lang="de-DE" sz="2400" dirty="0"/>
            </a:br>
            <a:endParaRPr lang="de-DE" sz="2400" dirty="0"/>
          </a:p>
          <a:p>
            <a:pPr lvl="1">
              <a:lnSpc>
                <a:spcPct val="100000"/>
              </a:lnSpc>
              <a:spcBef>
                <a:spcPts val="0"/>
              </a:spcBef>
            </a:pPr>
            <a:r>
              <a:rPr lang="de-DE" sz="2200" dirty="0"/>
              <a:t>Grundschule</a:t>
            </a:r>
          </a:p>
          <a:p>
            <a:pPr lvl="1">
              <a:lnSpc>
                <a:spcPct val="100000"/>
              </a:lnSpc>
              <a:spcBef>
                <a:spcPts val="0"/>
              </a:spcBef>
            </a:pPr>
            <a:r>
              <a:rPr lang="de-DE" sz="2200" dirty="0"/>
              <a:t>Gemeinschaftsschule</a:t>
            </a:r>
          </a:p>
          <a:p>
            <a:pPr lvl="1">
              <a:lnSpc>
                <a:spcPct val="100000"/>
              </a:lnSpc>
              <a:spcBef>
                <a:spcPts val="0"/>
              </a:spcBef>
            </a:pPr>
            <a:r>
              <a:rPr lang="de-DE" sz="2200" dirty="0"/>
              <a:t>Gymnasium Sek I</a:t>
            </a:r>
          </a:p>
        </p:txBody>
      </p:sp>
      <p:sp>
        <p:nvSpPr>
          <p:cNvPr id="5" name="Textfeld 4">
            <a:extLst>
              <a:ext uri="{FF2B5EF4-FFF2-40B4-BE49-F238E27FC236}">
                <a16:creationId xmlns:a16="http://schemas.microsoft.com/office/drawing/2014/main" id="{40674063-0458-3485-9B79-8D5216FA91DA}"/>
              </a:ext>
            </a:extLst>
          </p:cNvPr>
          <p:cNvSpPr txBox="1"/>
          <p:nvPr/>
        </p:nvSpPr>
        <p:spPr>
          <a:xfrm>
            <a:off x="5100909" y="5112089"/>
            <a:ext cx="5677299" cy="800219"/>
          </a:xfrm>
          <a:prstGeom prst="rect">
            <a:avLst/>
          </a:prstGeom>
          <a:noFill/>
        </p:spPr>
        <p:txBody>
          <a:bodyPr wrap="square">
            <a:spAutoFit/>
          </a:bodyPr>
          <a:lstStyle/>
          <a:p>
            <a:r>
              <a:rPr lang="de-DE" sz="1600" b="1" dirty="0"/>
              <a:t>Beispielhafte Stundenverteilung aus der </a:t>
            </a:r>
            <a:r>
              <a:rPr lang="de-DE" sz="1600" b="1" dirty="0" err="1"/>
              <a:t>Hostenschule</a:t>
            </a:r>
            <a:r>
              <a:rPr lang="de-DE" sz="1600" b="1" dirty="0"/>
              <a:t> NMS </a:t>
            </a:r>
            <a:r>
              <a:rPr lang="de-DE" sz="1600" dirty="0"/>
              <a:t>(Fassung bis 2025)</a:t>
            </a:r>
          </a:p>
          <a:p>
            <a:r>
              <a:rPr lang="de-DE" sz="1400" dirty="0"/>
              <a:t>https://</a:t>
            </a:r>
            <a:r>
              <a:rPr lang="de-DE" sz="1400" dirty="0" err="1"/>
              <a:t>www.holstenschule.de</a:t>
            </a:r>
            <a:r>
              <a:rPr lang="de-DE" sz="1400" dirty="0"/>
              <a:t>/</a:t>
            </a:r>
            <a:r>
              <a:rPr lang="de-DE" sz="1400" dirty="0" err="1"/>
              <a:t>info</a:t>
            </a:r>
            <a:r>
              <a:rPr lang="de-DE" sz="1400" dirty="0"/>
              <a:t>/</a:t>
            </a:r>
            <a:r>
              <a:rPr lang="de-DE" sz="1400" dirty="0" err="1"/>
              <a:t>kontingentstundentafel</a:t>
            </a:r>
            <a:r>
              <a:rPr lang="de-DE" sz="1400" dirty="0"/>
              <a:t>/</a:t>
            </a:r>
          </a:p>
        </p:txBody>
      </p:sp>
      <p:pic>
        <p:nvPicPr>
          <p:cNvPr id="8" name="Grafik 7">
            <a:extLst>
              <a:ext uri="{FF2B5EF4-FFF2-40B4-BE49-F238E27FC236}">
                <a16:creationId xmlns:a16="http://schemas.microsoft.com/office/drawing/2014/main" id="{C2D99C9C-5ADC-D71B-A75A-39FD61F1FA05}"/>
              </a:ext>
            </a:extLst>
          </p:cNvPr>
          <p:cNvPicPr>
            <a:picLocks noChangeAspect="1"/>
          </p:cNvPicPr>
          <p:nvPr/>
        </p:nvPicPr>
        <p:blipFill>
          <a:blip r:embed="rId2"/>
          <a:stretch>
            <a:fillRect/>
          </a:stretch>
        </p:blipFill>
        <p:spPr>
          <a:xfrm>
            <a:off x="5100909" y="1970314"/>
            <a:ext cx="5677299" cy="2997086"/>
          </a:xfrm>
          <a:prstGeom prst="rect">
            <a:avLst/>
          </a:prstGeom>
        </p:spPr>
      </p:pic>
    </p:spTree>
    <p:extLst>
      <p:ext uri="{BB962C8B-B14F-4D97-AF65-F5344CB8AC3E}">
        <p14:creationId xmlns:p14="http://schemas.microsoft.com/office/powerpoint/2010/main" val="1226448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2.4.3 Kontingentstundentafel</a:t>
            </a:r>
          </a:p>
        </p:txBody>
      </p:sp>
      <p:sp>
        <p:nvSpPr>
          <p:cNvPr id="3" name="Inhaltsplatzhalter 2"/>
          <p:cNvSpPr>
            <a:spLocks noGrp="1"/>
          </p:cNvSpPr>
          <p:nvPr>
            <p:ph idx="1"/>
          </p:nvPr>
        </p:nvSpPr>
        <p:spPr>
          <a:xfrm>
            <a:off x="838200" y="1825625"/>
            <a:ext cx="10515600" cy="4160396"/>
          </a:xfrm>
        </p:spPr>
        <p:txBody>
          <a:bodyPr anchor="t">
            <a:normAutofit fontScale="92500" lnSpcReduction="10000"/>
          </a:bodyPr>
          <a:lstStyle/>
          <a:p>
            <a:pPr marL="571500" indent="-571500">
              <a:lnSpc>
                <a:spcPct val="80000"/>
              </a:lnSpc>
              <a:spcBef>
                <a:spcPts val="0"/>
              </a:spcBef>
              <a:buFont typeface="+mj-lt"/>
              <a:buAutoNum type="romanUcPeriod" startAt="3"/>
            </a:pPr>
            <a:r>
              <a:rPr lang="de-DE" sz="2400" dirty="0"/>
              <a:t>Handhabung</a:t>
            </a:r>
            <a:br>
              <a:rPr lang="de-DE" sz="2400" dirty="0"/>
            </a:br>
            <a:endParaRPr lang="de-DE" sz="2400" dirty="0"/>
          </a:p>
          <a:p>
            <a:pPr marL="914400" lvl="1" indent="-457200" algn="just">
              <a:lnSpc>
                <a:spcPct val="100000"/>
              </a:lnSpc>
              <a:spcBef>
                <a:spcPts val="0"/>
              </a:spcBef>
              <a:buFont typeface="+mj-lt"/>
              <a:buAutoNum type="arabicPeriod"/>
            </a:pPr>
            <a:r>
              <a:rPr lang="de-DE" sz="2100" dirty="0"/>
              <a:t>Die Fächer können innerhalb des Schuljahres im </a:t>
            </a:r>
            <a:r>
              <a:rPr lang="de-DE" sz="2100" b="1" dirty="0"/>
              <a:t>Epochenunterricht</a:t>
            </a:r>
            <a:r>
              <a:rPr lang="de-DE" sz="2100" dirty="0"/>
              <a:t> erteilt werden.</a:t>
            </a:r>
          </a:p>
          <a:p>
            <a:pPr marL="914400" lvl="1" indent="-457200" algn="just">
              <a:lnSpc>
                <a:spcPct val="100000"/>
              </a:lnSpc>
              <a:spcBef>
                <a:spcPts val="0"/>
              </a:spcBef>
              <a:buFont typeface="+mj-lt"/>
              <a:buAutoNum type="arabicPeriod"/>
            </a:pPr>
            <a:r>
              <a:rPr lang="de-DE" sz="2100" dirty="0"/>
              <a:t>Stundenanteile mehrerer Fächer können in einem </a:t>
            </a:r>
            <a:r>
              <a:rPr lang="de-DE" sz="2100" b="1" dirty="0"/>
              <a:t>Projektunterricht</a:t>
            </a:r>
            <a:r>
              <a:rPr lang="de-DE" sz="2100" dirty="0"/>
              <a:t> zusammengefasst werden.</a:t>
            </a:r>
          </a:p>
          <a:p>
            <a:pPr marL="914400" lvl="1" indent="-457200" algn="just">
              <a:lnSpc>
                <a:spcPct val="100000"/>
              </a:lnSpc>
              <a:spcBef>
                <a:spcPts val="0"/>
              </a:spcBef>
              <a:buFont typeface="+mj-lt"/>
              <a:buAutoNum type="arabicPeriod"/>
            </a:pPr>
            <a:r>
              <a:rPr lang="de-DE" sz="2100" dirty="0"/>
              <a:t>Das in der Stundentafel für ein Fach oder einen Fachbereich vorgesehene Kontingent kann innerhalb der Orientierungsstufe sowie innerhalb der Jahrgangsstufen 7 bis 9 (10) frei auf die Jahrgangsstufen verteilt werden.</a:t>
            </a:r>
          </a:p>
          <a:p>
            <a:pPr marL="914400" lvl="1" indent="-457200" algn="just">
              <a:lnSpc>
                <a:spcPct val="100000"/>
              </a:lnSpc>
              <a:spcBef>
                <a:spcPts val="0"/>
              </a:spcBef>
              <a:buFont typeface="+mj-lt"/>
              <a:buAutoNum type="arabicPeriod"/>
            </a:pPr>
            <a:r>
              <a:rPr lang="de-DE" sz="2100" dirty="0"/>
              <a:t>Stundenanteile eines Faches oder Fachbereichs können einem anderen Fach oder Fachbereich zugewiesen werden. Dabei dürfen die folgenden Mindestkontingente nicht unterschritten werden. Dabei dürfen [die im folgenden genannten] Mindestkontingente nicht unterschritten werden. Eine Ausnahme bildet das Fach Religion, für das ein Mindestkontingent von 6 Stunden für die Jahrgangsstufen 5 bis 10 im neunjährigen Bildungsgang am Gymnasium und für die Jahrgangsstufen 5 bis 9 in einem achtjährigen Bildungsgang am Gymnasium gilt.</a:t>
            </a:r>
            <a:endParaRPr lang="de-DE" sz="1400" dirty="0"/>
          </a:p>
          <a:p>
            <a:pPr marL="914400" lvl="1" indent="-457200" algn="just">
              <a:lnSpc>
                <a:spcPct val="100000"/>
              </a:lnSpc>
              <a:spcBef>
                <a:spcPts val="0"/>
              </a:spcBef>
              <a:buFont typeface="+mj-lt"/>
              <a:buAutoNum type="arabicPeriod"/>
            </a:pPr>
            <a:r>
              <a:rPr lang="de-DE" sz="1400" dirty="0"/>
              <a:t>Zur Profilbildung der Schule können Stundenanteile aller Fächer im Rahmen der Ziffer 4 eingesetzt werden. Die Gestaltung des Wahlpflichtbereichs in der Sekundarstufe I ist Teil der Profilbildung der Schule.</a:t>
            </a:r>
          </a:p>
          <a:p>
            <a:pPr marL="914400" lvl="1" indent="-457200" algn="just">
              <a:lnSpc>
                <a:spcPct val="100000"/>
              </a:lnSpc>
              <a:spcBef>
                <a:spcPts val="0"/>
              </a:spcBef>
              <a:buFont typeface="+mj-lt"/>
              <a:buAutoNum type="arabicPeriod"/>
            </a:pPr>
            <a:r>
              <a:rPr lang="de-DE" sz="1400" dirty="0"/>
              <a:t>G8 Wahlunterricht</a:t>
            </a:r>
          </a:p>
          <a:p>
            <a:pPr marL="914400" lvl="1" indent="-457200" algn="just">
              <a:lnSpc>
                <a:spcPct val="100000"/>
              </a:lnSpc>
              <a:spcBef>
                <a:spcPts val="0"/>
              </a:spcBef>
              <a:buFont typeface="+mj-lt"/>
              <a:buAutoNum type="arabicPeriod"/>
            </a:pPr>
            <a:r>
              <a:rPr lang="de-DE" sz="1400" dirty="0"/>
              <a:t>G8 Intensivierung der Kernfächer</a:t>
            </a:r>
            <a:endParaRPr lang="de-DE" sz="2200" dirty="0"/>
          </a:p>
        </p:txBody>
      </p:sp>
    </p:spTree>
    <p:extLst>
      <p:ext uri="{BB962C8B-B14F-4D97-AF65-F5344CB8AC3E}">
        <p14:creationId xmlns:p14="http://schemas.microsoft.com/office/powerpoint/2010/main" val="933770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BFF5B98-B7AC-E913-0A5F-2A85ED3EA6F4}"/>
              </a:ext>
            </a:extLst>
          </p:cNvPr>
          <p:cNvPicPr>
            <a:picLocks noChangeAspect="1"/>
          </p:cNvPicPr>
          <p:nvPr/>
        </p:nvPicPr>
        <p:blipFill>
          <a:blip r:embed="rId2"/>
          <a:stretch>
            <a:fillRect/>
          </a:stretch>
        </p:blipFill>
        <p:spPr>
          <a:xfrm>
            <a:off x="0" y="407553"/>
            <a:ext cx="7200900" cy="4178300"/>
          </a:xfrm>
          <a:prstGeom prst="rect">
            <a:avLst/>
          </a:prstGeom>
        </p:spPr>
      </p:pic>
      <p:sp>
        <p:nvSpPr>
          <p:cNvPr id="18" name="Textfeld 17">
            <a:extLst>
              <a:ext uri="{FF2B5EF4-FFF2-40B4-BE49-F238E27FC236}">
                <a16:creationId xmlns:a16="http://schemas.microsoft.com/office/drawing/2014/main" id="{E48142DF-A50F-8CA6-2E45-8BA8309948EC}"/>
              </a:ext>
            </a:extLst>
          </p:cNvPr>
          <p:cNvSpPr txBox="1"/>
          <p:nvPr/>
        </p:nvSpPr>
        <p:spPr>
          <a:xfrm>
            <a:off x="7438407" y="186042"/>
            <a:ext cx="3800103" cy="1615827"/>
          </a:xfrm>
          <a:prstGeom prst="rect">
            <a:avLst/>
          </a:prstGeom>
          <a:noFill/>
        </p:spPr>
        <p:txBody>
          <a:bodyPr wrap="square" rtlCol="0">
            <a:spAutoFit/>
          </a:bodyPr>
          <a:lstStyle/>
          <a:p>
            <a:r>
              <a:rPr lang="de-DE" sz="3300" dirty="0"/>
              <a:t>Kontingent-</a:t>
            </a:r>
            <a:r>
              <a:rPr lang="de-DE" sz="3300" dirty="0" err="1"/>
              <a:t>stundentafel</a:t>
            </a:r>
            <a:r>
              <a:rPr lang="de-DE" sz="3300" dirty="0"/>
              <a:t> G9 </a:t>
            </a:r>
            <a:br>
              <a:rPr lang="de-DE" sz="3300" dirty="0"/>
            </a:br>
            <a:r>
              <a:rPr lang="de-DE" sz="3300" dirty="0">
                <a:solidFill>
                  <a:srgbClr val="FF0000"/>
                </a:solidFill>
              </a:rPr>
              <a:t>ab 1.8.25</a:t>
            </a:r>
          </a:p>
        </p:txBody>
      </p:sp>
      <p:pic>
        <p:nvPicPr>
          <p:cNvPr id="21" name="Grafik 20">
            <a:extLst>
              <a:ext uri="{FF2B5EF4-FFF2-40B4-BE49-F238E27FC236}">
                <a16:creationId xmlns:a16="http://schemas.microsoft.com/office/drawing/2014/main" id="{0BEB3469-D307-D5AF-9FF4-5D0F312F6F69}"/>
              </a:ext>
            </a:extLst>
          </p:cNvPr>
          <p:cNvPicPr>
            <a:picLocks noChangeAspect="1"/>
          </p:cNvPicPr>
          <p:nvPr/>
        </p:nvPicPr>
        <p:blipFill>
          <a:blip r:embed="rId3"/>
          <a:stretch>
            <a:fillRect/>
          </a:stretch>
        </p:blipFill>
        <p:spPr>
          <a:xfrm>
            <a:off x="47501" y="4501903"/>
            <a:ext cx="7150924" cy="1701800"/>
          </a:xfrm>
          <a:prstGeom prst="rect">
            <a:avLst/>
          </a:prstGeom>
        </p:spPr>
      </p:pic>
      <p:pic>
        <p:nvPicPr>
          <p:cNvPr id="22" name="Grafik 21">
            <a:extLst>
              <a:ext uri="{FF2B5EF4-FFF2-40B4-BE49-F238E27FC236}">
                <a16:creationId xmlns:a16="http://schemas.microsoft.com/office/drawing/2014/main" id="{40C2FFE3-7BCF-F37F-1FC7-55A5E398EAB6}"/>
              </a:ext>
            </a:extLst>
          </p:cNvPr>
          <p:cNvPicPr>
            <a:picLocks noChangeAspect="1"/>
          </p:cNvPicPr>
          <p:nvPr/>
        </p:nvPicPr>
        <p:blipFill>
          <a:blip r:embed="rId4"/>
          <a:stretch>
            <a:fillRect/>
          </a:stretch>
        </p:blipFill>
        <p:spPr>
          <a:xfrm>
            <a:off x="10272155" y="4322254"/>
            <a:ext cx="1472541" cy="1472541"/>
          </a:xfrm>
          <a:prstGeom prst="rect">
            <a:avLst/>
          </a:prstGeom>
        </p:spPr>
      </p:pic>
      <p:sp>
        <p:nvSpPr>
          <p:cNvPr id="24" name="Textfeld 23">
            <a:extLst>
              <a:ext uri="{FF2B5EF4-FFF2-40B4-BE49-F238E27FC236}">
                <a16:creationId xmlns:a16="http://schemas.microsoft.com/office/drawing/2014/main" id="{924046B1-C05D-B403-DD2A-4B35CA2D5A25}"/>
              </a:ext>
            </a:extLst>
          </p:cNvPr>
          <p:cNvSpPr txBox="1"/>
          <p:nvPr/>
        </p:nvSpPr>
        <p:spPr>
          <a:xfrm>
            <a:off x="7438407" y="2409022"/>
            <a:ext cx="3696194" cy="2462213"/>
          </a:xfrm>
          <a:prstGeom prst="rect">
            <a:avLst/>
          </a:prstGeom>
          <a:noFill/>
        </p:spPr>
        <p:txBody>
          <a:bodyPr wrap="square">
            <a:spAutoFit/>
          </a:bodyPr>
          <a:lstStyle/>
          <a:p>
            <a:r>
              <a:rPr lang="de-DE" sz="2200" dirty="0"/>
              <a:t>IV. Entscheidungszuständigkeit</a:t>
            </a:r>
          </a:p>
          <a:p>
            <a:endParaRPr lang="de-DE" dirty="0"/>
          </a:p>
          <a:p>
            <a:r>
              <a:rPr lang="de-DE" sz="1900" dirty="0"/>
              <a:t>Die erforderlichen Entscheidungen trifft die Schulleiterin oder der Schulleiter unter Berücksichtigung der von der Schulkonferenz nach § 63 Absatz 1 Nummer 3 SchulG beschlossenen Grundsätze.</a:t>
            </a:r>
          </a:p>
        </p:txBody>
      </p:sp>
    </p:spTree>
    <p:extLst>
      <p:ext uri="{BB962C8B-B14F-4D97-AF65-F5344CB8AC3E}">
        <p14:creationId xmlns:p14="http://schemas.microsoft.com/office/powerpoint/2010/main" val="593679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2.4.4 Die LiV kennt wesentliche Inhalte der Klassenarbeitserlasse.</a:t>
            </a:r>
          </a:p>
        </p:txBody>
      </p:sp>
      <p:sp>
        <p:nvSpPr>
          <p:cNvPr id="3" name="Textplatzhalter 2"/>
          <p:cNvSpPr>
            <a:spLocks noGrp="1"/>
          </p:cNvSpPr>
          <p:nvPr>
            <p:ph type="body" idx="1"/>
          </p:nvPr>
        </p:nvSpPr>
        <p:spPr/>
        <p:txBody>
          <a:bodyPr/>
          <a:lstStyle/>
          <a:p>
            <a:r>
              <a:rPr lang="de-DE" dirty="0"/>
              <a:t>Kompetenzerwartung 4 (Gymnasium)</a:t>
            </a:r>
          </a:p>
          <a:p>
            <a:endParaRPr lang="de-DE" dirty="0"/>
          </a:p>
        </p:txBody>
      </p:sp>
    </p:spTree>
    <p:extLst>
      <p:ext uri="{BB962C8B-B14F-4D97-AF65-F5344CB8AC3E}">
        <p14:creationId xmlns:p14="http://schemas.microsoft.com/office/powerpoint/2010/main" val="2061186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2.4.4 Klassenarbeitserlass Sek I </a:t>
            </a:r>
            <a:r>
              <a:rPr lang="de-DE" sz="3600" b="1" dirty="0">
                <a:solidFill>
                  <a:srgbClr val="FF0000"/>
                </a:solidFill>
              </a:rPr>
              <a:t>– siehe Modul 1</a:t>
            </a:r>
            <a:endParaRPr lang="de-DE" b="1" dirty="0">
              <a:solidFill>
                <a:srgbClr val="FF0000"/>
              </a:solidFill>
            </a:endParaRPr>
          </a:p>
        </p:txBody>
      </p:sp>
      <p:sp>
        <p:nvSpPr>
          <p:cNvPr id="3" name="Inhaltsplatzhalter 2"/>
          <p:cNvSpPr>
            <a:spLocks noGrp="1"/>
          </p:cNvSpPr>
          <p:nvPr>
            <p:ph idx="1"/>
          </p:nvPr>
        </p:nvSpPr>
        <p:spPr>
          <a:xfrm>
            <a:off x="838200" y="1825625"/>
            <a:ext cx="10515600" cy="4160396"/>
          </a:xfrm>
        </p:spPr>
        <p:txBody>
          <a:bodyPr anchor="t">
            <a:normAutofit fontScale="77500" lnSpcReduction="20000"/>
          </a:bodyPr>
          <a:lstStyle/>
          <a:p>
            <a:pPr marL="0" indent="0">
              <a:lnSpc>
                <a:spcPct val="100000"/>
              </a:lnSpc>
              <a:spcBef>
                <a:spcPts val="0"/>
              </a:spcBef>
              <a:buNone/>
            </a:pPr>
            <a:r>
              <a:rPr lang="de-DE" sz="1700" dirty="0">
                <a:hlinkClick r:id="rId2"/>
              </a:rPr>
              <a:t>https://www.schleswig-holstein.de/DE/fachinhalte/S/schulrecht/Downloads/Erlasse/Downloads/Leistungsnachweise_Primar_Sek_I.pdf?__blob=publicationFile&amp;v=4</a:t>
            </a:r>
            <a:r>
              <a:rPr lang="de-DE" sz="1700" dirty="0"/>
              <a:t> </a:t>
            </a:r>
          </a:p>
          <a:p>
            <a:pPr marL="0" indent="0">
              <a:lnSpc>
                <a:spcPct val="100000"/>
              </a:lnSpc>
              <a:spcBef>
                <a:spcPts val="0"/>
              </a:spcBef>
              <a:buNone/>
            </a:pPr>
            <a:endParaRPr lang="de-DE" dirty="0"/>
          </a:p>
          <a:p>
            <a:pPr>
              <a:lnSpc>
                <a:spcPct val="100000"/>
              </a:lnSpc>
              <a:spcBef>
                <a:spcPts val="0"/>
              </a:spcBef>
            </a:pPr>
            <a:r>
              <a:rPr lang="de-DE" dirty="0"/>
              <a:t>Der aktuelle Erlass für die Primar- und Sekundarstufe gilt nur noch bis Juli 2025. </a:t>
            </a:r>
            <a:br>
              <a:rPr lang="de-DE" dirty="0"/>
            </a:br>
            <a:r>
              <a:rPr lang="de-DE" dirty="0">
                <a:solidFill>
                  <a:srgbClr val="FF0000"/>
                </a:solidFill>
              </a:rPr>
              <a:t>Ab Schuljahr 2025/26 gilt eine neue Fassung </a:t>
            </a:r>
            <a:r>
              <a:rPr lang="de-DE" sz="1900" dirty="0">
                <a:solidFill>
                  <a:srgbClr val="FF0000"/>
                </a:solidFill>
              </a:rPr>
              <a:t>(derzeit in der Anhörungsphase [Mai 25]):</a:t>
            </a:r>
          </a:p>
          <a:p>
            <a:pPr marL="0" indent="0">
              <a:lnSpc>
                <a:spcPct val="100000"/>
              </a:lnSpc>
              <a:spcBef>
                <a:spcPts val="0"/>
              </a:spcBef>
              <a:buNone/>
            </a:pPr>
            <a:br>
              <a:rPr lang="de-DE" sz="2100" dirty="0">
                <a:solidFill>
                  <a:srgbClr val="FF0000"/>
                </a:solidFill>
                <a:hlinkClick r:id="rId3"/>
              </a:rPr>
            </a:br>
            <a:r>
              <a:rPr lang="de-DE" sz="1700" dirty="0">
                <a:solidFill>
                  <a:srgbClr val="FF0000"/>
                </a:solidFill>
                <a:hlinkClick r:id="rId3"/>
              </a:rPr>
              <a:t>https://table.media/wp-content/uploads/2025/03/11182238/MBWFK_2502_Erlassentwurf_Leistungsnachweise_2025_Anhoerungsfassung.pdf</a:t>
            </a:r>
            <a:r>
              <a:rPr lang="de-DE" sz="1700" dirty="0">
                <a:solidFill>
                  <a:srgbClr val="FF0000"/>
                </a:solidFill>
              </a:rPr>
              <a:t> </a:t>
            </a:r>
            <a:br>
              <a:rPr lang="de-DE" dirty="0">
                <a:solidFill>
                  <a:srgbClr val="FF0000"/>
                </a:solidFill>
              </a:rPr>
            </a:br>
            <a:endParaRPr lang="de-DE" dirty="0">
              <a:solidFill>
                <a:srgbClr val="FF0000"/>
              </a:solidFill>
            </a:endParaRPr>
          </a:p>
          <a:p>
            <a:pPr>
              <a:lnSpc>
                <a:spcPct val="100000"/>
              </a:lnSpc>
              <a:spcBef>
                <a:spcPts val="0"/>
              </a:spcBef>
            </a:pPr>
            <a:r>
              <a:rPr lang="de-DE" dirty="0"/>
              <a:t>Der Erlass regelt </a:t>
            </a:r>
          </a:p>
          <a:p>
            <a:pPr lvl="1">
              <a:lnSpc>
                <a:spcPct val="100000"/>
              </a:lnSpc>
              <a:spcBef>
                <a:spcPts val="0"/>
              </a:spcBef>
            </a:pPr>
            <a:r>
              <a:rPr lang="de-DE" dirty="0"/>
              <a:t>die Anzahl der Leistungsnachweise und die Fächer, in denen sie erfolgen (Tabelle im Anhang des Erlasses)</a:t>
            </a:r>
          </a:p>
          <a:p>
            <a:pPr lvl="1">
              <a:lnSpc>
                <a:spcPct val="100000"/>
              </a:lnSpc>
              <a:spcBef>
                <a:spcPts val="0"/>
              </a:spcBef>
            </a:pPr>
            <a:r>
              <a:rPr lang="de-DE" dirty="0"/>
              <a:t>Korrekturfristen und -regeln (Drittelparagraph)</a:t>
            </a:r>
          </a:p>
          <a:p>
            <a:pPr lvl="1">
              <a:lnSpc>
                <a:spcPct val="100000"/>
              </a:lnSpc>
              <a:spcBef>
                <a:spcPts val="0"/>
              </a:spcBef>
            </a:pPr>
            <a:r>
              <a:rPr lang="de-DE" dirty="0"/>
              <a:t>Anzahl der Nachweise pro Woche</a:t>
            </a:r>
            <a:br>
              <a:rPr lang="de-DE" dirty="0"/>
            </a:br>
            <a:endParaRPr lang="de-DE" dirty="0"/>
          </a:p>
          <a:p>
            <a:pPr>
              <a:lnSpc>
                <a:spcPct val="100000"/>
              </a:lnSpc>
              <a:spcBef>
                <a:spcPts val="0"/>
              </a:spcBef>
            </a:pPr>
            <a:r>
              <a:rPr lang="de-DE" dirty="0"/>
              <a:t>Er regelt NICHT</a:t>
            </a:r>
          </a:p>
          <a:p>
            <a:pPr lvl="1">
              <a:lnSpc>
                <a:spcPct val="100000"/>
              </a:lnSpc>
              <a:spcBef>
                <a:spcPts val="0"/>
              </a:spcBef>
            </a:pPr>
            <a:r>
              <a:rPr lang="de-DE" dirty="0"/>
              <a:t>wann oder wie oft mündliche Noten rückgemeldet werden müssen.</a:t>
            </a:r>
          </a:p>
          <a:p>
            <a:pPr lvl="1">
              <a:lnSpc>
                <a:spcPct val="100000"/>
              </a:lnSpc>
              <a:spcBef>
                <a:spcPts val="0"/>
              </a:spcBef>
            </a:pPr>
            <a:r>
              <a:rPr lang="de-DE" dirty="0"/>
              <a:t>Es empfiehlt sich aber, die Regeln des Erlasses der Sek II analog anzuwenden.</a:t>
            </a:r>
          </a:p>
        </p:txBody>
      </p:sp>
      <p:sp>
        <p:nvSpPr>
          <p:cNvPr id="4" name="Textfeld 3">
            <a:extLst>
              <a:ext uri="{FF2B5EF4-FFF2-40B4-BE49-F238E27FC236}">
                <a16:creationId xmlns:a16="http://schemas.microsoft.com/office/drawing/2014/main" id="{FCC18121-B0AC-B532-F77D-AF122A996C8B}"/>
              </a:ext>
            </a:extLst>
          </p:cNvPr>
          <p:cNvSpPr txBox="1"/>
          <p:nvPr/>
        </p:nvSpPr>
        <p:spPr>
          <a:xfrm>
            <a:off x="9382496" y="4417621"/>
            <a:ext cx="1971304" cy="923330"/>
          </a:xfrm>
          <a:prstGeom prst="rect">
            <a:avLst/>
          </a:prstGeom>
          <a:noFill/>
        </p:spPr>
        <p:txBody>
          <a:bodyPr wrap="square" rtlCol="0">
            <a:spAutoFit/>
          </a:bodyPr>
          <a:lstStyle/>
          <a:p>
            <a:pPr algn="just"/>
            <a:r>
              <a:rPr lang="de-DE" b="1" dirty="0">
                <a:highlight>
                  <a:srgbClr val="FFFF00"/>
                </a:highlight>
              </a:rPr>
              <a:t>KEINE ÄNDERUNG dieser Regelungen im neuen Erlass</a:t>
            </a:r>
          </a:p>
        </p:txBody>
      </p:sp>
    </p:spTree>
    <p:extLst>
      <p:ext uri="{BB962C8B-B14F-4D97-AF65-F5344CB8AC3E}">
        <p14:creationId xmlns:p14="http://schemas.microsoft.com/office/powerpoint/2010/main" val="4112500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7417"/>
            <a:ext cx="10515600" cy="1325563"/>
          </a:xfrm>
        </p:spPr>
        <p:txBody>
          <a:bodyPr>
            <a:normAutofit/>
          </a:bodyPr>
          <a:lstStyle/>
          <a:p>
            <a:r>
              <a:rPr lang="de-DE" dirty="0"/>
              <a:t>2.4.4 Klassenarbeitserlass Sek II</a:t>
            </a:r>
          </a:p>
        </p:txBody>
      </p:sp>
      <p:sp>
        <p:nvSpPr>
          <p:cNvPr id="3" name="Inhaltsplatzhalter 2"/>
          <p:cNvSpPr>
            <a:spLocks noGrp="1"/>
          </p:cNvSpPr>
          <p:nvPr>
            <p:ph idx="1"/>
          </p:nvPr>
        </p:nvSpPr>
        <p:spPr>
          <a:xfrm>
            <a:off x="838200" y="1825625"/>
            <a:ext cx="10515600" cy="4160396"/>
          </a:xfrm>
        </p:spPr>
        <p:txBody>
          <a:bodyPr anchor="t">
            <a:normAutofit/>
          </a:bodyPr>
          <a:lstStyle/>
          <a:p>
            <a:pPr>
              <a:lnSpc>
                <a:spcPct val="100000"/>
              </a:lnSpc>
              <a:spcBef>
                <a:spcPts val="0"/>
              </a:spcBef>
            </a:pPr>
            <a:r>
              <a:rPr lang="de-DE" sz="2400" dirty="0"/>
              <a:t>vorbereitende Aufgabe: </a:t>
            </a:r>
            <a:r>
              <a:rPr lang="de-DE" sz="2400" dirty="0">
                <a:hlinkClick r:id="rId2"/>
              </a:rPr>
              <a:t>https://www.learningsnacks.de/share/453626/</a:t>
            </a:r>
            <a:r>
              <a:rPr lang="de-DE" sz="2400" dirty="0"/>
              <a:t> </a:t>
            </a:r>
          </a:p>
          <a:p>
            <a:pPr>
              <a:lnSpc>
                <a:spcPct val="100000"/>
              </a:lnSpc>
              <a:spcBef>
                <a:spcPts val="0"/>
              </a:spcBef>
            </a:pPr>
            <a:r>
              <a:rPr lang="de-DE" dirty="0">
                <a:solidFill>
                  <a:srgbClr val="C00000"/>
                </a:solidFill>
              </a:rPr>
              <a:t>Haben Sie noch Fragen dazu?</a:t>
            </a:r>
          </a:p>
          <a:p>
            <a:pPr>
              <a:lnSpc>
                <a:spcPct val="100000"/>
              </a:lnSpc>
              <a:spcBef>
                <a:spcPts val="0"/>
              </a:spcBef>
            </a:pPr>
            <a:endParaRPr lang="de-DE" dirty="0">
              <a:solidFill>
                <a:srgbClr val="C00000"/>
              </a:solidFill>
            </a:endParaRPr>
          </a:p>
          <a:p>
            <a:pPr>
              <a:lnSpc>
                <a:spcPct val="100000"/>
              </a:lnSpc>
              <a:spcBef>
                <a:spcPts val="0"/>
              </a:spcBef>
            </a:pPr>
            <a:r>
              <a:rPr lang="de-DE" dirty="0"/>
              <a:t>Tipps für die Praxis:</a:t>
            </a:r>
          </a:p>
          <a:p>
            <a:pPr lvl="1">
              <a:lnSpc>
                <a:spcPct val="100000"/>
              </a:lnSpc>
              <a:spcBef>
                <a:spcPts val="0"/>
              </a:spcBef>
            </a:pPr>
            <a:r>
              <a:rPr lang="de-DE" dirty="0"/>
              <a:t>Auf gute Dokumentation im Kursbuch achten. Das Kursbuch ist eine Urkunde – was dort nicht steht, hat nicht stattgefunden! (Bekanntgabe der Kriterien für Unterrichtsbeiträge, Besprechung des Leistungsstands usw.)</a:t>
            </a:r>
          </a:p>
          <a:p>
            <a:pPr lvl="1"/>
            <a:r>
              <a:rPr lang="de-DE" sz="2000" dirty="0">
                <a:latin typeface="Arial" charset="0"/>
                <a:ea typeface="ＭＳ Ｐゴシック" charset="0"/>
              </a:rPr>
              <a:t>E: </a:t>
            </a:r>
            <a:r>
              <a:rPr lang="de-DE" sz="2000" b="1" dirty="0">
                <a:latin typeface="Arial" charset="0"/>
                <a:ea typeface="ＭＳ Ｐゴシック" charset="0"/>
              </a:rPr>
              <a:t>Ganzjahreszeugnis</a:t>
            </a:r>
            <a:r>
              <a:rPr lang="de-DE" sz="2000" dirty="0">
                <a:latin typeface="Arial" charset="0"/>
                <a:ea typeface="ＭＳ Ｐゴシック" charset="0"/>
              </a:rPr>
              <a:t>; zählt nicht ins Abitur</a:t>
            </a:r>
          </a:p>
          <a:p>
            <a:pPr lvl="1"/>
            <a:r>
              <a:rPr lang="de-DE" sz="2000" dirty="0">
                <a:latin typeface="Arial" charset="0"/>
                <a:ea typeface="ＭＳ Ｐゴシック" charset="0"/>
              </a:rPr>
              <a:t>Q: jedes Halbjahr zählt für sich; ergibt Block I des Abiturs</a:t>
            </a:r>
          </a:p>
          <a:p>
            <a:pPr marL="457200" lvl="1" indent="0">
              <a:buNone/>
            </a:pPr>
            <a:r>
              <a:rPr lang="de-DE" sz="2000" b="1" dirty="0">
                <a:solidFill>
                  <a:srgbClr val="FF0000"/>
                </a:solidFill>
                <a:latin typeface="Arial" charset="0"/>
                <a:ea typeface="ＭＳ Ｐゴシック" charset="0"/>
              </a:rPr>
              <a:t>   Jede Zeugnisnote in Q ist ein Verwaltungsakt!</a:t>
            </a:r>
            <a:endParaRPr lang="de-DE" b="1" dirty="0">
              <a:solidFill>
                <a:srgbClr val="FF0000"/>
              </a:solidFill>
              <a:latin typeface="Arial" charset="0"/>
              <a:ea typeface="ＭＳ Ｐゴシック" charset="0"/>
            </a:endParaRPr>
          </a:p>
          <a:p>
            <a:pPr lvl="1">
              <a:lnSpc>
                <a:spcPct val="100000"/>
              </a:lnSpc>
              <a:spcBef>
                <a:spcPts val="0"/>
              </a:spcBef>
            </a:pPr>
            <a:endParaRPr lang="de-DE" dirty="0"/>
          </a:p>
          <a:p>
            <a:pPr lvl="1">
              <a:lnSpc>
                <a:spcPct val="100000"/>
              </a:lnSpc>
              <a:spcBef>
                <a:spcPts val="0"/>
              </a:spcBef>
            </a:pPr>
            <a:endParaRPr lang="de-DE" dirty="0"/>
          </a:p>
        </p:txBody>
      </p:sp>
      <p:pic>
        <p:nvPicPr>
          <p:cNvPr id="5" name="Grafik 4">
            <a:extLst>
              <a:ext uri="{FF2B5EF4-FFF2-40B4-BE49-F238E27FC236}">
                <a16:creationId xmlns:a16="http://schemas.microsoft.com/office/drawing/2014/main" id="{0F08E361-1056-CE99-B717-6737E92BED3A}"/>
              </a:ext>
            </a:extLst>
          </p:cNvPr>
          <p:cNvPicPr>
            <a:picLocks noChangeAspect="1"/>
          </p:cNvPicPr>
          <p:nvPr/>
        </p:nvPicPr>
        <p:blipFill>
          <a:blip r:embed="rId3"/>
          <a:stretch>
            <a:fillRect/>
          </a:stretch>
        </p:blipFill>
        <p:spPr>
          <a:xfrm flipH="1">
            <a:off x="8295078" y="4127698"/>
            <a:ext cx="2523342" cy="2523342"/>
          </a:xfrm>
          <a:prstGeom prst="rect">
            <a:avLst/>
          </a:prstGeom>
        </p:spPr>
      </p:pic>
    </p:spTree>
    <p:extLst>
      <p:ext uri="{BB962C8B-B14F-4D97-AF65-F5344CB8AC3E}">
        <p14:creationId xmlns:p14="http://schemas.microsoft.com/office/powerpoint/2010/main" val="3797765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2.4.5 	Die LiV ist mit zentralen </a:t>
            </a:r>
            <a:r>
              <a:rPr lang="de-DE" dirty="0" err="1"/>
              <a:t>Strukturanfor</a:t>
            </a:r>
            <a:r>
              <a:rPr lang="de-DE" dirty="0"/>
              <a:t>- </a:t>
            </a:r>
            <a:r>
              <a:rPr lang="de-DE" dirty="0" err="1"/>
              <a:t>derungen</a:t>
            </a:r>
            <a:r>
              <a:rPr lang="de-DE" dirty="0"/>
              <a:t> und -bedingungen der gymnasialen Oberstufe vertraut. </a:t>
            </a:r>
            <a:br>
              <a:rPr lang="de-DE" dirty="0"/>
            </a:br>
            <a:endParaRPr lang="de-DE" dirty="0"/>
          </a:p>
        </p:txBody>
      </p:sp>
      <p:sp>
        <p:nvSpPr>
          <p:cNvPr id="3" name="Textplatzhalter 2"/>
          <p:cNvSpPr>
            <a:spLocks noGrp="1"/>
          </p:cNvSpPr>
          <p:nvPr>
            <p:ph type="body" idx="1"/>
          </p:nvPr>
        </p:nvSpPr>
        <p:spPr/>
        <p:txBody>
          <a:bodyPr/>
          <a:lstStyle/>
          <a:p>
            <a:r>
              <a:rPr lang="de-DE" dirty="0"/>
              <a:t>Kompetenzerwartung 5 (Gymnasium)</a:t>
            </a:r>
          </a:p>
        </p:txBody>
      </p:sp>
    </p:spTree>
    <p:extLst>
      <p:ext uri="{BB962C8B-B14F-4D97-AF65-F5344CB8AC3E}">
        <p14:creationId xmlns:p14="http://schemas.microsoft.com/office/powerpoint/2010/main" val="3476315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B20534-3F07-CF51-64D9-625BA566C84A}"/>
              </a:ext>
            </a:extLst>
          </p:cNvPr>
          <p:cNvSpPr txBox="1">
            <a:spLocks/>
          </p:cNvSpPr>
          <p:nvPr/>
        </p:nvSpPr>
        <p:spPr>
          <a:xfrm>
            <a:off x="838200" y="337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2.4.5 Gliederung der Oberstufe</a:t>
            </a:r>
          </a:p>
        </p:txBody>
      </p:sp>
      <p:pic>
        <p:nvPicPr>
          <p:cNvPr id="10" name="Picture 4">
            <a:extLst>
              <a:ext uri="{FF2B5EF4-FFF2-40B4-BE49-F238E27FC236}">
                <a16:creationId xmlns:a16="http://schemas.microsoft.com/office/drawing/2014/main" id="{2CC856D2-562F-04B9-6754-8F6D7797C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943965" y="1905397"/>
            <a:ext cx="4503798" cy="33027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24A3AE33-5D87-ED93-5E7E-AF6E40F92731}"/>
              </a:ext>
            </a:extLst>
          </p:cNvPr>
          <p:cNvSpPr txBox="1"/>
          <p:nvPr/>
        </p:nvSpPr>
        <p:spPr>
          <a:xfrm>
            <a:off x="838200" y="5597993"/>
            <a:ext cx="8017203" cy="430887"/>
          </a:xfrm>
          <a:prstGeom prst="rect">
            <a:avLst/>
          </a:prstGeom>
          <a:noFill/>
        </p:spPr>
        <p:txBody>
          <a:bodyPr wrap="square">
            <a:spAutoFit/>
          </a:bodyPr>
          <a:lstStyle/>
          <a:p>
            <a:r>
              <a:rPr lang="de-DE" sz="2200" dirty="0">
                <a:ea typeface="ＭＳ Ｐゴシック" charset="0"/>
              </a:rPr>
              <a:t>Einführungsphase 1 Jahr, Qualifikationsphase 2 Jahre (bundesweit)</a:t>
            </a:r>
          </a:p>
        </p:txBody>
      </p:sp>
      <p:sp>
        <p:nvSpPr>
          <p:cNvPr id="12" name="Textfeld 11">
            <a:extLst>
              <a:ext uri="{FF2B5EF4-FFF2-40B4-BE49-F238E27FC236}">
                <a16:creationId xmlns:a16="http://schemas.microsoft.com/office/drawing/2014/main" id="{533E11E4-B6B8-51B9-0A7B-3089846B5D30}"/>
              </a:ext>
            </a:extLst>
          </p:cNvPr>
          <p:cNvSpPr txBox="1"/>
          <p:nvPr/>
        </p:nvSpPr>
        <p:spPr>
          <a:xfrm>
            <a:off x="5597045" y="2448083"/>
            <a:ext cx="1440160" cy="2839239"/>
          </a:xfrm>
          <a:prstGeom prst="rect">
            <a:avLst/>
          </a:prstGeom>
          <a:noFill/>
        </p:spPr>
        <p:txBody>
          <a:bodyPr wrap="square" rtlCol="0">
            <a:spAutoFit/>
          </a:bodyPr>
          <a:lstStyle/>
          <a:p>
            <a:endParaRPr lang="de-DE" dirty="0"/>
          </a:p>
          <a:p>
            <a:endParaRPr lang="de-DE" dirty="0"/>
          </a:p>
          <a:p>
            <a:r>
              <a:rPr lang="de-DE" dirty="0"/>
              <a:t>G9</a:t>
            </a:r>
          </a:p>
          <a:p>
            <a:endParaRPr lang="de-DE" dirty="0"/>
          </a:p>
          <a:p>
            <a:endParaRPr lang="de-DE" sz="900" dirty="0"/>
          </a:p>
          <a:p>
            <a:endParaRPr lang="de-DE" sz="900" dirty="0"/>
          </a:p>
          <a:p>
            <a:r>
              <a:rPr lang="de-DE" sz="1600" dirty="0"/>
              <a:t>13. Klasse</a:t>
            </a:r>
          </a:p>
          <a:p>
            <a:endParaRPr lang="de-DE" sz="500" dirty="0"/>
          </a:p>
          <a:p>
            <a:r>
              <a:rPr lang="de-DE" sz="1600" dirty="0"/>
              <a:t>12. Klasse</a:t>
            </a:r>
          </a:p>
          <a:p>
            <a:endParaRPr lang="de-DE" sz="1050" dirty="0"/>
          </a:p>
          <a:p>
            <a:endParaRPr lang="de-DE" dirty="0"/>
          </a:p>
          <a:p>
            <a:r>
              <a:rPr lang="de-DE" sz="1600" dirty="0"/>
              <a:t>11. Klasse</a:t>
            </a:r>
          </a:p>
        </p:txBody>
      </p:sp>
      <p:pic>
        <p:nvPicPr>
          <p:cNvPr id="13" name="Grafik 12">
            <a:extLst>
              <a:ext uri="{FF2B5EF4-FFF2-40B4-BE49-F238E27FC236}">
                <a16:creationId xmlns:a16="http://schemas.microsoft.com/office/drawing/2014/main" id="{61206555-77C8-879E-7F5E-4BFE2600DC80}"/>
              </a:ext>
            </a:extLst>
          </p:cNvPr>
          <p:cNvPicPr>
            <a:picLocks noChangeAspect="1"/>
          </p:cNvPicPr>
          <p:nvPr/>
        </p:nvPicPr>
        <p:blipFill>
          <a:blip r:embed="rId3"/>
          <a:stretch>
            <a:fillRect/>
          </a:stretch>
        </p:blipFill>
        <p:spPr>
          <a:xfrm>
            <a:off x="9014383" y="1843037"/>
            <a:ext cx="1733230" cy="2454789"/>
          </a:xfrm>
          <a:prstGeom prst="rect">
            <a:avLst/>
          </a:prstGeom>
        </p:spPr>
      </p:pic>
      <p:sp>
        <p:nvSpPr>
          <p:cNvPr id="15" name="Textfeld 14">
            <a:extLst>
              <a:ext uri="{FF2B5EF4-FFF2-40B4-BE49-F238E27FC236}">
                <a16:creationId xmlns:a16="http://schemas.microsoft.com/office/drawing/2014/main" id="{67BAFBE5-8F9F-74D3-88EA-6DD6CFCE6D90}"/>
              </a:ext>
            </a:extLst>
          </p:cNvPr>
          <p:cNvSpPr txBox="1"/>
          <p:nvPr/>
        </p:nvSpPr>
        <p:spPr>
          <a:xfrm>
            <a:off x="8897298" y="4477313"/>
            <a:ext cx="2913844" cy="769441"/>
          </a:xfrm>
          <a:prstGeom prst="rect">
            <a:avLst/>
          </a:prstGeom>
          <a:noFill/>
        </p:spPr>
        <p:txBody>
          <a:bodyPr wrap="square">
            <a:spAutoFit/>
          </a:bodyPr>
          <a:lstStyle/>
          <a:p>
            <a:r>
              <a:rPr lang="de-DE" sz="1100" dirty="0">
                <a:latin typeface="Arial" charset="0"/>
                <a:ea typeface="ＭＳ Ｐゴシック" charset="0"/>
                <a:hlinkClick r:id="rId4"/>
              </a:rPr>
              <a:t>https://www.schleswig-holstein.de/DE/landesregierung/ministerien-behoerden/III/Service/Broschueren/Bildung/Oberstufe2.pdf?__blob=publicationFile&amp;v=1</a:t>
            </a:r>
            <a:endParaRPr lang="de-DE" sz="1100" dirty="0"/>
          </a:p>
        </p:txBody>
      </p:sp>
      <p:sp>
        <p:nvSpPr>
          <p:cNvPr id="3" name="Textfeld 2">
            <a:extLst>
              <a:ext uri="{FF2B5EF4-FFF2-40B4-BE49-F238E27FC236}">
                <a16:creationId xmlns:a16="http://schemas.microsoft.com/office/drawing/2014/main" id="{AAE92F06-FCD5-EBBA-6B40-FA29296266A9}"/>
              </a:ext>
            </a:extLst>
          </p:cNvPr>
          <p:cNvSpPr txBox="1"/>
          <p:nvPr/>
        </p:nvSpPr>
        <p:spPr>
          <a:xfrm>
            <a:off x="838200" y="5232713"/>
            <a:ext cx="6096000" cy="246221"/>
          </a:xfrm>
          <a:prstGeom prst="rect">
            <a:avLst/>
          </a:prstGeom>
          <a:noFill/>
        </p:spPr>
        <p:txBody>
          <a:bodyPr wrap="square">
            <a:spAutoFit/>
          </a:bodyPr>
          <a:lstStyle/>
          <a:p>
            <a:r>
              <a:rPr lang="de-DE" sz="1000" dirty="0"/>
              <a:t>https://</a:t>
            </a:r>
            <a:r>
              <a:rPr lang="de-DE" sz="1000" dirty="0" err="1"/>
              <a:t>www.fsg-ruethen.de</a:t>
            </a:r>
            <a:r>
              <a:rPr lang="de-DE" sz="1000" dirty="0"/>
              <a:t>/</a:t>
            </a:r>
            <a:r>
              <a:rPr lang="de-DE" sz="1000" dirty="0" err="1"/>
              <a:t>fsg</a:t>
            </a:r>
            <a:r>
              <a:rPr lang="de-DE" sz="1000" dirty="0"/>
              <a:t>/</a:t>
            </a:r>
            <a:r>
              <a:rPr lang="de-DE" sz="1000" dirty="0" err="1"/>
              <a:t>wp</a:t>
            </a:r>
            <a:r>
              <a:rPr lang="de-DE" sz="1000" dirty="0"/>
              <a:t>-content/</a:t>
            </a:r>
            <a:r>
              <a:rPr lang="de-DE" sz="1000" dirty="0" err="1"/>
              <a:t>uploads</a:t>
            </a:r>
            <a:r>
              <a:rPr lang="de-DE" sz="1000" dirty="0"/>
              <a:t>/2021/03/</a:t>
            </a:r>
            <a:r>
              <a:rPr lang="de-DE" sz="1000" dirty="0" err="1"/>
              <a:t>oberstufe-phasen.jpg</a:t>
            </a:r>
            <a:endParaRPr lang="de-DE" sz="1000" dirty="0"/>
          </a:p>
        </p:txBody>
      </p:sp>
      <p:sp>
        <p:nvSpPr>
          <p:cNvPr id="2" name="Textfeld 1">
            <a:extLst>
              <a:ext uri="{FF2B5EF4-FFF2-40B4-BE49-F238E27FC236}">
                <a16:creationId xmlns:a16="http://schemas.microsoft.com/office/drawing/2014/main" id="{79D5FF2C-BA16-01BF-012C-7E197A9E67DB}"/>
              </a:ext>
            </a:extLst>
          </p:cNvPr>
          <p:cNvSpPr txBox="1"/>
          <p:nvPr/>
        </p:nvSpPr>
        <p:spPr>
          <a:xfrm>
            <a:off x="8897298" y="5171157"/>
            <a:ext cx="2796759" cy="369332"/>
          </a:xfrm>
          <a:prstGeom prst="rect">
            <a:avLst/>
          </a:prstGeom>
          <a:noFill/>
        </p:spPr>
        <p:txBody>
          <a:bodyPr wrap="square" rtlCol="0">
            <a:spAutoFit/>
          </a:bodyPr>
          <a:lstStyle/>
          <a:p>
            <a:r>
              <a:rPr lang="de-DE" dirty="0">
                <a:solidFill>
                  <a:srgbClr val="FF0000"/>
                </a:solidFill>
              </a:rPr>
              <a:t>noch ohne Neuerung 25/26</a:t>
            </a:r>
          </a:p>
        </p:txBody>
      </p:sp>
    </p:spTree>
    <p:extLst>
      <p:ext uri="{BB962C8B-B14F-4D97-AF65-F5344CB8AC3E}">
        <p14:creationId xmlns:p14="http://schemas.microsoft.com/office/powerpoint/2010/main" val="2945334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Einführung: Schulartverordnungen</a:t>
            </a:r>
          </a:p>
        </p:txBody>
      </p:sp>
      <p:sp>
        <p:nvSpPr>
          <p:cNvPr id="3" name="Inhaltsplatzhalter 2"/>
          <p:cNvSpPr>
            <a:spLocks noGrp="1"/>
          </p:cNvSpPr>
          <p:nvPr>
            <p:ph idx="1"/>
          </p:nvPr>
        </p:nvSpPr>
        <p:spPr>
          <a:xfrm>
            <a:off x="838199" y="1825625"/>
            <a:ext cx="10632141" cy="4160396"/>
          </a:xfrm>
        </p:spPr>
        <p:txBody>
          <a:bodyPr anchor="ctr">
            <a:normAutofit/>
          </a:bodyPr>
          <a:lstStyle/>
          <a:p>
            <a:pPr marL="0" indent="0">
              <a:lnSpc>
                <a:spcPct val="100000"/>
              </a:lnSpc>
              <a:spcBef>
                <a:spcPts val="0"/>
              </a:spcBef>
              <a:buNone/>
            </a:pPr>
            <a:r>
              <a:rPr lang="de-DE" dirty="0"/>
              <a:t>Die Schulartverordnungen regeln unter anderem</a:t>
            </a:r>
          </a:p>
          <a:p>
            <a:pPr lvl="1">
              <a:lnSpc>
                <a:spcPct val="100000"/>
              </a:lnSpc>
              <a:spcBef>
                <a:spcPts val="0"/>
              </a:spcBef>
            </a:pPr>
            <a:r>
              <a:rPr lang="de-DE" dirty="0"/>
              <a:t>die Aufnahme in die Schule</a:t>
            </a:r>
          </a:p>
          <a:p>
            <a:pPr lvl="1">
              <a:lnSpc>
                <a:spcPct val="100000"/>
              </a:lnSpc>
              <a:spcBef>
                <a:spcPts val="0"/>
              </a:spcBef>
            </a:pPr>
            <a:r>
              <a:rPr lang="de-DE" dirty="0"/>
              <a:t>die Organisation der Schule (z. B. Kurse in der </a:t>
            </a:r>
            <a:r>
              <a:rPr lang="de-DE" dirty="0" err="1"/>
              <a:t>GemS</a:t>
            </a:r>
            <a:r>
              <a:rPr lang="de-DE" dirty="0"/>
              <a:t>, klassenübergreifender Unterricht in Jg. 1 und 2)</a:t>
            </a:r>
          </a:p>
          <a:p>
            <a:pPr lvl="1">
              <a:lnSpc>
                <a:spcPct val="100000"/>
              </a:lnSpc>
              <a:spcBef>
                <a:spcPts val="0"/>
              </a:spcBef>
            </a:pPr>
            <a:r>
              <a:rPr lang="de-DE" dirty="0"/>
              <a:t>die Grundlagen des Unterrichts und der Förderung</a:t>
            </a:r>
          </a:p>
          <a:p>
            <a:pPr lvl="1">
              <a:lnSpc>
                <a:spcPct val="100000"/>
              </a:lnSpc>
              <a:spcBef>
                <a:spcPts val="0"/>
              </a:spcBef>
            </a:pPr>
            <a:r>
              <a:rPr lang="de-DE" dirty="0"/>
              <a:t>Verfahren und Abläufe (z. B. bei der Feststellung </a:t>
            </a:r>
            <a:r>
              <a:rPr lang="de-DE" dirty="0" err="1"/>
              <a:t>sopäd</a:t>
            </a:r>
            <a:r>
              <a:rPr lang="de-DE" dirty="0"/>
              <a:t>. Förderbedarfs, Übergang in andere Schularten)</a:t>
            </a:r>
          </a:p>
          <a:p>
            <a:pPr lvl="1">
              <a:lnSpc>
                <a:spcPct val="100000"/>
              </a:lnSpc>
              <a:spcBef>
                <a:spcPts val="0"/>
              </a:spcBef>
            </a:pPr>
            <a:r>
              <a:rPr lang="de-DE" dirty="0"/>
              <a:t>Schulabschlüsse (ESA, MSA)</a:t>
            </a:r>
          </a:p>
          <a:p>
            <a:pPr lvl="1">
              <a:lnSpc>
                <a:spcPct val="100000"/>
              </a:lnSpc>
              <a:spcBef>
                <a:spcPts val="0"/>
              </a:spcBef>
            </a:pPr>
            <a:r>
              <a:rPr lang="de-DE" dirty="0"/>
              <a:t>die Übergänge in die nächste Klassenstufe (Aufstieg, Versetzung, Vorbehalt, Schrägversetzung, Wiederholung).</a:t>
            </a:r>
          </a:p>
        </p:txBody>
      </p:sp>
      <p:pic>
        <p:nvPicPr>
          <p:cNvPr id="4" name="Grafik 3">
            <a:extLst>
              <a:ext uri="{FF2B5EF4-FFF2-40B4-BE49-F238E27FC236}">
                <a16:creationId xmlns:a16="http://schemas.microsoft.com/office/drawing/2014/main" id="{F65750DA-B80A-7FC4-020E-9E1DD03AED46}"/>
              </a:ext>
            </a:extLst>
          </p:cNvPr>
          <p:cNvPicPr>
            <a:picLocks noChangeAspect="1"/>
          </p:cNvPicPr>
          <p:nvPr/>
        </p:nvPicPr>
        <p:blipFill>
          <a:blip r:embed="rId2"/>
          <a:stretch>
            <a:fillRect/>
          </a:stretch>
        </p:blipFill>
        <p:spPr>
          <a:xfrm>
            <a:off x="9531357" y="602413"/>
            <a:ext cx="2176550" cy="2176550"/>
          </a:xfrm>
          <a:prstGeom prst="rect">
            <a:avLst/>
          </a:prstGeom>
        </p:spPr>
      </p:pic>
    </p:spTree>
    <p:extLst>
      <p:ext uri="{BB962C8B-B14F-4D97-AF65-F5344CB8AC3E}">
        <p14:creationId xmlns:p14="http://schemas.microsoft.com/office/powerpoint/2010/main" val="448874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825625"/>
            <a:ext cx="10515600" cy="4160396"/>
          </a:xfrm>
        </p:spPr>
        <p:txBody>
          <a:bodyPr anchor="t">
            <a:normAutofit/>
          </a:bodyPr>
          <a:lstStyle/>
          <a:p>
            <a:pPr algn="just">
              <a:lnSpc>
                <a:spcPct val="100000"/>
              </a:lnSpc>
              <a:spcBef>
                <a:spcPts val="0"/>
              </a:spcBef>
            </a:pPr>
            <a:r>
              <a:rPr lang="de-DE" dirty="0"/>
              <a:t>Versetzung in die Qualifikationsphase durch </a:t>
            </a:r>
            <a:r>
              <a:rPr lang="de-DE" b="1" dirty="0"/>
              <a:t>Versetzungsbeschluss</a:t>
            </a:r>
            <a:r>
              <a:rPr lang="de-DE" dirty="0"/>
              <a:t> </a:t>
            </a:r>
            <a:r>
              <a:rPr lang="de-DE" b="1" dirty="0"/>
              <a:t>am Ende von E</a:t>
            </a:r>
            <a:r>
              <a:rPr lang="de-DE" dirty="0"/>
              <a:t>: nicht mehr als eine 5, keine 6 (OAPVO § 3 (2))</a:t>
            </a:r>
          </a:p>
          <a:p>
            <a:pPr algn="just">
              <a:lnSpc>
                <a:spcPct val="100000"/>
              </a:lnSpc>
              <a:spcBef>
                <a:spcPts val="0"/>
              </a:spcBef>
            </a:pPr>
            <a:r>
              <a:rPr lang="de-DE" dirty="0"/>
              <a:t>Innerhalb der Qualifikationsphase: Aufstieg, „sofern erwartet werden kann, dass die Schülerin oder der Schüler die Voraussetzungen für die Teilnahme an der Abiturprüfung innerhalb der zulässigen Verweildauer erfüllen kann.“ (§ 3 (3))</a:t>
            </a:r>
          </a:p>
          <a:p>
            <a:pPr algn="just">
              <a:lnSpc>
                <a:spcPct val="100000"/>
              </a:lnSpc>
              <a:spcBef>
                <a:spcPts val="0"/>
              </a:spcBef>
            </a:pPr>
            <a:r>
              <a:rPr lang="de-DE" dirty="0"/>
              <a:t>Freiwilliger Rücktritt ist ab Ende E bis Q 2.1 nach jedem Halbjahr möglich; die Höchstverweildauer in der Oberstufe beträgt 4 Jahre (§ 3 (4))</a:t>
            </a:r>
          </a:p>
        </p:txBody>
      </p:sp>
      <p:sp>
        <p:nvSpPr>
          <p:cNvPr id="9" name="Titel 1">
            <a:extLst>
              <a:ext uri="{FF2B5EF4-FFF2-40B4-BE49-F238E27FC236}">
                <a16:creationId xmlns:a16="http://schemas.microsoft.com/office/drawing/2014/main" id="{11B20534-3F07-CF51-64D9-625BA566C84A}"/>
              </a:ext>
            </a:extLst>
          </p:cNvPr>
          <p:cNvSpPr txBox="1">
            <a:spLocks/>
          </p:cNvSpPr>
          <p:nvPr/>
        </p:nvSpPr>
        <p:spPr>
          <a:xfrm>
            <a:off x="838200" y="337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2.4.5 Versetzung, Aufstieg, Rücktritt</a:t>
            </a:r>
          </a:p>
        </p:txBody>
      </p:sp>
    </p:spTree>
    <p:extLst>
      <p:ext uri="{BB962C8B-B14F-4D97-AF65-F5344CB8AC3E}">
        <p14:creationId xmlns:p14="http://schemas.microsoft.com/office/powerpoint/2010/main" val="148635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B20534-3F07-CF51-64D9-625BA566C84A}"/>
              </a:ext>
            </a:extLst>
          </p:cNvPr>
          <p:cNvSpPr txBox="1">
            <a:spLocks/>
          </p:cNvSpPr>
          <p:nvPr/>
        </p:nvSpPr>
        <p:spPr>
          <a:xfrm>
            <a:off x="838200" y="337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2.4.5 Profile, Profilfächer, Profilseminar</a:t>
            </a:r>
          </a:p>
        </p:txBody>
      </p:sp>
      <p:sp>
        <p:nvSpPr>
          <p:cNvPr id="4" name="Inhaltsplatzhalter 2">
            <a:extLst>
              <a:ext uri="{FF2B5EF4-FFF2-40B4-BE49-F238E27FC236}">
                <a16:creationId xmlns:a16="http://schemas.microsoft.com/office/drawing/2014/main" id="{16B1716F-DBCA-E022-D679-7CA13153C420}"/>
              </a:ext>
            </a:extLst>
          </p:cNvPr>
          <p:cNvSpPr>
            <a:spLocks noGrp="1"/>
          </p:cNvSpPr>
          <p:nvPr>
            <p:ph idx="1"/>
          </p:nvPr>
        </p:nvSpPr>
        <p:spPr>
          <a:xfrm>
            <a:off x="838200" y="1825625"/>
            <a:ext cx="10515600" cy="4160396"/>
          </a:xfrm>
        </p:spPr>
        <p:txBody>
          <a:bodyPr anchor="t">
            <a:noAutofit/>
          </a:bodyPr>
          <a:lstStyle/>
          <a:p>
            <a:pPr algn="just">
              <a:lnSpc>
                <a:spcPct val="100000"/>
              </a:lnSpc>
              <a:spcBef>
                <a:spcPts val="0"/>
              </a:spcBef>
            </a:pPr>
            <a:r>
              <a:rPr lang="de-DE" dirty="0"/>
              <a:t>Der/die Schulleiter/in legt die Profile fest (§ 7 (1 und 2)).</a:t>
            </a:r>
          </a:p>
          <a:p>
            <a:pPr lvl="1" algn="just">
              <a:lnSpc>
                <a:spcPct val="100000"/>
              </a:lnSpc>
              <a:spcBef>
                <a:spcPts val="0"/>
              </a:spcBef>
            </a:pPr>
            <a:r>
              <a:rPr lang="de-DE" dirty="0"/>
              <a:t>mindestens ein sprachliches oder ein MINT-Profil</a:t>
            </a:r>
          </a:p>
          <a:p>
            <a:pPr lvl="1" algn="just">
              <a:lnSpc>
                <a:spcPct val="100000"/>
              </a:lnSpc>
              <a:spcBef>
                <a:spcPts val="0"/>
              </a:spcBef>
            </a:pPr>
            <a:r>
              <a:rPr lang="de-DE" dirty="0"/>
              <a:t>dazu gesellschaftswissenschaftliches, ästhetisches, sportliches Profil möglich</a:t>
            </a:r>
          </a:p>
          <a:p>
            <a:pPr algn="just">
              <a:lnSpc>
                <a:spcPct val="100000"/>
              </a:lnSpc>
              <a:spcBef>
                <a:spcPts val="0"/>
              </a:spcBef>
            </a:pPr>
            <a:r>
              <a:rPr lang="de-DE" dirty="0"/>
              <a:t>Profil umfasst ein </a:t>
            </a:r>
            <a:r>
              <a:rPr lang="de-DE" b="1" dirty="0"/>
              <a:t>Profilfach</a:t>
            </a:r>
            <a:r>
              <a:rPr lang="de-DE" dirty="0"/>
              <a:t> und von Q1.1 bis Q 2.1 ein </a:t>
            </a:r>
            <a:r>
              <a:rPr lang="de-DE" b="1" dirty="0"/>
              <a:t>Profilseminar</a:t>
            </a:r>
            <a:r>
              <a:rPr lang="de-DE" dirty="0"/>
              <a:t>, das auch ein weiteres Fach sein kann </a:t>
            </a:r>
          </a:p>
          <a:p>
            <a:pPr lvl="1" algn="just">
              <a:lnSpc>
                <a:spcPct val="100000"/>
              </a:lnSpc>
              <a:spcBef>
                <a:spcPts val="0"/>
              </a:spcBef>
            </a:pPr>
            <a:r>
              <a:rPr lang="de-DE" sz="2200" dirty="0"/>
              <a:t>„In dem Profilseminar werden fachübergreifende und Fächer verbindende Themen des Profils erkundet und in Projekten vertieft. Dabei sind unterschiedliche Arbeitsformen sowie Verfahren der Dokumentation, Präsentation und Erörterung von Ergebnissen anzuwenden, um die allgemeine Studierfähigkeit und die Eigenständigkeit der Schülerinnen und Schüler zu fördern.“ (§ 7 (4)</a:t>
            </a:r>
          </a:p>
        </p:txBody>
      </p:sp>
    </p:spTree>
    <p:extLst>
      <p:ext uri="{BB962C8B-B14F-4D97-AF65-F5344CB8AC3E}">
        <p14:creationId xmlns:p14="http://schemas.microsoft.com/office/powerpoint/2010/main" val="461082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B20534-3F07-CF51-64D9-625BA566C84A}"/>
              </a:ext>
            </a:extLst>
          </p:cNvPr>
          <p:cNvSpPr txBox="1">
            <a:spLocks/>
          </p:cNvSpPr>
          <p:nvPr/>
        </p:nvSpPr>
        <p:spPr>
          <a:xfrm>
            <a:off x="838200" y="337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2.4.5 Profile, Profilfächer, Profilseminar</a:t>
            </a:r>
          </a:p>
        </p:txBody>
      </p:sp>
      <p:sp>
        <p:nvSpPr>
          <p:cNvPr id="2" name="Inhaltsplatzhalter 2">
            <a:extLst>
              <a:ext uri="{FF2B5EF4-FFF2-40B4-BE49-F238E27FC236}">
                <a16:creationId xmlns:a16="http://schemas.microsoft.com/office/drawing/2014/main" id="{31BC82CE-54A1-5894-AF6E-AEC686956187}"/>
              </a:ext>
            </a:extLst>
          </p:cNvPr>
          <p:cNvSpPr>
            <a:spLocks noGrp="1"/>
          </p:cNvSpPr>
          <p:nvPr>
            <p:ph idx="1"/>
          </p:nvPr>
        </p:nvSpPr>
        <p:spPr>
          <a:xfrm>
            <a:off x="7744691" y="1825625"/>
            <a:ext cx="3422074" cy="2105107"/>
          </a:xfrm>
        </p:spPr>
        <p:txBody>
          <a:bodyPr anchor="t">
            <a:normAutofit fontScale="92500"/>
          </a:bodyPr>
          <a:lstStyle/>
          <a:p>
            <a:pPr lvl="8">
              <a:lnSpc>
                <a:spcPct val="100000"/>
              </a:lnSpc>
              <a:spcBef>
                <a:spcPts val="0"/>
              </a:spcBef>
            </a:pPr>
            <a:endParaRPr lang="de-DE" sz="1400" dirty="0"/>
          </a:p>
          <a:p>
            <a:pPr algn="just">
              <a:lnSpc>
                <a:spcPct val="100000"/>
              </a:lnSpc>
              <a:spcBef>
                <a:spcPts val="0"/>
              </a:spcBef>
            </a:pPr>
            <a:r>
              <a:rPr lang="de-DE" sz="2400" dirty="0"/>
              <a:t>Es besteht kein Anspruch auf ein bestimmtes Profil oder Profilfach.</a:t>
            </a:r>
          </a:p>
          <a:p>
            <a:pPr>
              <a:lnSpc>
                <a:spcPct val="100000"/>
              </a:lnSpc>
              <a:spcBef>
                <a:spcPts val="0"/>
              </a:spcBef>
            </a:pPr>
            <a:r>
              <a:rPr lang="de-DE" sz="2400" dirty="0"/>
              <a:t>Ein Wechsel kann bis Ende E zugelassen werden.</a:t>
            </a:r>
          </a:p>
        </p:txBody>
      </p:sp>
      <p:pic>
        <p:nvPicPr>
          <p:cNvPr id="3" name="Grafik 2">
            <a:extLst>
              <a:ext uri="{FF2B5EF4-FFF2-40B4-BE49-F238E27FC236}">
                <a16:creationId xmlns:a16="http://schemas.microsoft.com/office/drawing/2014/main" id="{4E89B6C4-65C8-D18B-5F6F-4161C2445AF2}"/>
              </a:ext>
            </a:extLst>
          </p:cNvPr>
          <p:cNvPicPr>
            <a:picLocks noChangeAspect="1"/>
          </p:cNvPicPr>
          <p:nvPr/>
        </p:nvPicPr>
        <p:blipFill rotWithShape="1">
          <a:blip r:embed="rId2"/>
          <a:srcRect t="5496"/>
          <a:stretch/>
        </p:blipFill>
        <p:spPr>
          <a:xfrm>
            <a:off x="838199" y="1825625"/>
            <a:ext cx="6565075" cy="3290914"/>
          </a:xfrm>
          <a:prstGeom prst="rect">
            <a:avLst/>
          </a:prstGeom>
        </p:spPr>
      </p:pic>
      <p:sp>
        <p:nvSpPr>
          <p:cNvPr id="5" name="Textfeld 4">
            <a:extLst>
              <a:ext uri="{FF2B5EF4-FFF2-40B4-BE49-F238E27FC236}">
                <a16:creationId xmlns:a16="http://schemas.microsoft.com/office/drawing/2014/main" id="{7E70C30E-1609-A7E7-7DC3-A2C73E71B4EE}"/>
              </a:ext>
            </a:extLst>
          </p:cNvPr>
          <p:cNvSpPr txBox="1"/>
          <p:nvPr/>
        </p:nvSpPr>
        <p:spPr>
          <a:xfrm>
            <a:off x="3309870" y="5847008"/>
            <a:ext cx="184731" cy="369332"/>
          </a:xfrm>
          <a:prstGeom prst="rect">
            <a:avLst/>
          </a:prstGeom>
          <a:noFill/>
        </p:spPr>
        <p:txBody>
          <a:bodyPr wrap="none" rtlCol="0">
            <a:spAutoFit/>
          </a:bodyPr>
          <a:lstStyle/>
          <a:p>
            <a:endParaRPr lang="de-DE" dirty="0"/>
          </a:p>
        </p:txBody>
      </p:sp>
      <p:sp>
        <p:nvSpPr>
          <p:cNvPr id="6" name="Textfeld 5">
            <a:extLst>
              <a:ext uri="{FF2B5EF4-FFF2-40B4-BE49-F238E27FC236}">
                <a16:creationId xmlns:a16="http://schemas.microsoft.com/office/drawing/2014/main" id="{2E0EDADB-7762-FE23-7343-9B3F2415A3F0}"/>
              </a:ext>
            </a:extLst>
          </p:cNvPr>
          <p:cNvSpPr txBox="1"/>
          <p:nvPr/>
        </p:nvSpPr>
        <p:spPr>
          <a:xfrm>
            <a:off x="725997" y="5278614"/>
            <a:ext cx="6824729" cy="738664"/>
          </a:xfrm>
          <a:prstGeom prst="rect">
            <a:avLst/>
          </a:prstGeom>
          <a:noFill/>
        </p:spPr>
        <p:txBody>
          <a:bodyPr wrap="square">
            <a:spAutoFit/>
          </a:bodyPr>
          <a:lstStyle/>
          <a:p>
            <a:r>
              <a:rPr lang="de-DE" sz="1400" dirty="0">
                <a:hlinkClick r:id="rId3"/>
              </a:rPr>
              <a:t>https://www.schleswig-holstein.de/DE/landesregierung/ministerien-behoerden/III/Service/Broschueren/Bildung/Oberstufe2.pdf?__blob=publicationFile&amp;v=1</a:t>
            </a:r>
            <a:r>
              <a:rPr lang="de-DE" sz="1400" dirty="0"/>
              <a:t>, Seite 11</a:t>
            </a:r>
          </a:p>
        </p:txBody>
      </p:sp>
      <p:pic>
        <p:nvPicPr>
          <p:cNvPr id="4" name="Grafik 3">
            <a:extLst>
              <a:ext uri="{FF2B5EF4-FFF2-40B4-BE49-F238E27FC236}">
                <a16:creationId xmlns:a16="http://schemas.microsoft.com/office/drawing/2014/main" id="{79874C38-C459-1AE5-3D79-84B101FC1218}"/>
              </a:ext>
            </a:extLst>
          </p:cNvPr>
          <p:cNvPicPr>
            <a:picLocks noChangeAspect="1"/>
          </p:cNvPicPr>
          <p:nvPr/>
        </p:nvPicPr>
        <p:blipFill>
          <a:blip r:embed="rId4"/>
          <a:stretch>
            <a:fillRect/>
          </a:stretch>
        </p:blipFill>
        <p:spPr>
          <a:xfrm>
            <a:off x="10026529" y="3606253"/>
            <a:ext cx="1693377" cy="1693377"/>
          </a:xfrm>
          <a:prstGeom prst="rect">
            <a:avLst/>
          </a:prstGeom>
        </p:spPr>
      </p:pic>
      <p:pic>
        <p:nvPicPr>
          <p:cNvPr id="7" name="Grafik 6">
            <a:extLst>
              <a:ext uri="{FF2B5EF4-FFF2-40B4-BE49-F238E27FC236}">
                <a16:creationId xmlns:a16="http://schemas.microsoft.com/office/drawing/2014/main" id="{EA12676B-9D1C-5166-CED1-ED29BEB08458}"/>
              </a:ext>
            </a:extLst>
          </p:cNvPr>
          <p:cNvPicPr>
            <a:picLocks noChangeAspect="1"/>
          </p:cNvPicPr>
          <p:nvPr/>
        </p:nvPicPr>
        <p:blipFill>
          <a:blip r:embed="rId5"/>
          <a:stretch>
            <a:fillRect/>
          </a:stretch>
        </p:blipFill>
        <p:spPr>
          <a:xfrm>
            <a:off x="9101076" y="4600219"/>
            <a:ext cx="1216918" cy="1216918"/>
          </a:xfrm>
          <a:prstGeom prst="rect">
            <a:avLst/>
          </a:prstGeom>
        </p:spPr>
      </p:pic>
      <p:pic>
        <p:nvPicPr>
          <p:cNvPr id="8" name="Grafik 7">
            <a:extLst>
              <a:ext uri="{FF2B5EF4-FFF2-40B4-BE49-F238E27FC236}">
                <a16:creationId xmlns:a16="http://schemas.microsoft.com/office/drawing/2014/main" id="{9E167FFE-6D72-03F9-6D8B-7E626AFB2DC9}"/>
              </a:ext>
            </a:extLst>
          </p:cNvPr>
          <p:cNvPicPr>
            <a:picLocks noChangeAspect="1"/>
          </p:cNvPicPr>
          <p:nvPr/>
        </p:nvPicPr>
        <p:blipFill>
          <a:blip r:embed="rId6"/>
          <a:stretch>
            <a:fillRect/>
          </a:stretch>
        </p:blipFill>
        <p:spPr>
          <a:xfrm>
            <a:off x="7407699" y="3768493"/>
            <a:ext cx="1693377" cy="1693377"/>
          </a:xfrm>
          <a:prstGeom prst="rect">
            <a:avLst/>
          </a:prstGeom>
        </p:spPr>
      </p:pic>
    </p:spTree>
    <p:extLst>
      <p:ext uri="{BB962C8B-B14F-4D97-AF65-F5344CB8AC3E}">
        <p14:creationId xmlns:p14="http://schemas.microsoft.com/office/powerpoint/2010/main" val="474921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B20534-3F07-CF51-64D9-625BA566C84A}"/>
              </a:ext>
            </a:extLst>
          </p:cNvPr>
          <p:cNvSpPr txBox="1">
            <a:spLocks/>
          </p:cNvSpPr>
          <p:nvPr/>
        </p:nvSpPr>
        <p:spPr>
          <a:xfrm>
            <a:off x="838200" y="337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2.4.5 Fächer und Aufgabenfelder</a:t>
            </a:r>
          </a:p>
        </p:txBody>
      </p:sp>
      <p:graphicFrame>
        <p:nvGraphicFramePr>
          <p:cNvPr id="2" name="Inhaltsplatzhalter 1">
            <a:extLst>
              <a:ext uri="{FF2B5EF4-FFF2-40B4-BE49-F238E27FC236}">
                <a16:creationId xmlns:a16="http://schemas.microsoft.com/office/drawing/2014/main" id="{8725E6CC-EE23-D183-FC14-165EB0E1D788}"/>
              </a:ext>
            </a:extLst>
          </p:cNvPr>
          <p:cNvGraphicFramePr>
            <a:graphicFrameLocks noGrp="1"/>
          </p:cNvGraphicFramePr>
          <p:nvPr>
            <p:ph idx="1"/>
            <p:extLst>
              <p:ext uri="{D42A27DB-BD31-4B8C-83A1-F6EECF244321}">
                <p14:modId xmlns:p14="http://schemas.microsoft.com/office/powerpoint/2010/main" val="3002049461"/>
              </p:ext>
            </p:extLst>
          </p:nvPr>
        </p:nvGraphicFramePr>
        <p:xfrm>
          <a:off x="838200" y="1825625"/>
          <a:ext cx="10515597" cy="347472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317111024"/>
                    </a:ext>
                  </a:extLst>
                </a:gridCol>
                <a:gridCol w="3505199">
                  <a:extLst>
                    <a:ext uri="{9D8B030D-6E8A-4147-A177-3AD203B41FA5}">
                      <a16:colId xmlns:a16="http://schemas.microsoft.com/office/drawing/2014/main" val="809254125"/>
                    </a:ext>
                  </a:extLst>
                </a:gridCol>
                <a:gridCol w="3505199">
                  <a:extLst>
                    <a:ext uri="{9D8B030D-6E8A-4147-A177-3AD203B41FA5}">
                      <a16:colId xmlns:a16="http://schemas.microsoft.com/office/drawing/2014/main" val="3056045220"/>
                    </a:ext>
                  </a:extLst>
                </a:gridCol>
              </a:tblGrid>
              <a:tr h="370840">
                <a:tc>
                  <a:txBody>
                    <a:bodyPr/>
                    <a:lstStyle/>
                    <a:p>
                      <a:r>
                        <a:rPr lang="de-DE" sz="2400" b="0" i="0" kern="1200" dirty="0">
                          <a:solidFill>
                            <a:schemeClr val="lt1"/>
                          </a:solidFill>
                          <a:effectLst/>
                          <a:latin typeface="+mn-lt"/>
                          <a:ea typeface="+mn-ea"/>
                          <a:cs typeface="+mn-cs"/>
                        </a:rPr>
                        <a:t>sprachlich-literarisch-künstlerisches Aufgabenfeld</a:t>
                      </a:r>
                      <a:endParaRPr lang="de-DE" sz="2400" dirty="0"/>
                    </a:p>
                  </a:txBody>
                  <a:tcPr/>
                </a:tc>
                <a:tc>
                  <a:txBody>
                    <a:bodyPr/>
                    <a:lstStyle/>
                    <a:p>
                      <a:r>
                        <a:rPr lang="de-DE" sz="2400" b="0" i="0" kern="1200" dirty="0">
                          <a:solidFill>
                            <a:schemeClr val="lt1"/>
                          </a:solidFill>
                          <a:effectLst/>
                          <a:latin typeface="+mn-lt"/>
                          <a:ea typeface="+mn-ea"/>
                          <a:cs typeface="+mn-cs"/>
                        </a:rPr>
                        <a:t>gesellschaftswissenschaftliches Aufgabenfeld</a:t>
                      </a:r>
                      <a:endParaRPr lang="de-DE" sz="2400" dirty="0"/>
                    </a:p>
                  </a:txBody>
                  <a:tcPr/>
                </a:tc>
                <a:tc>
                  <a:txBody>
                    <a:bodyPr/>
                    <a:lstStyle/>
                    <a:p>
                      <a:r>
                        <a:rPr lang="de-DE" sz="2400" b="0" i="0" kern="1200" dirty="0">
                          <a:solidFill>
                            <a:schemeClr val="lt1"/>
                          </a:solidFill>
                          <a:effectLst/>
                          <a:latin typeface="+mn-lt"/>
                          <a:ea typeface="+mn-ea"/>
                          <a:cs typeface="+mn-cs"/>
                        </a:rPr>
                        <a:t>mathematisch-naturwissenschaftlich-technisches Aufgabenfeld</a:t>
                      </a:r>
                      <a:endParaRPr lang="de-DE" sz="2400" dirty="0"/>
                    </a:p>
                  </a:txBody>
                  <a:tcPr/>
                </a:tc>
                <a:extLst>
                  <a:ext uri="{0D108BD9-81ED-4DB2-BD59-A6C34878D82A}">
                    <a16:rowId xmlns:a16="http://schemas.microsoft.com/office/drawing/2014/main" val="1928806957"/>
                  </a:ext>
                </a:extLst>
              </a:tr>
              <a:tr h="370840">
                <a:tc>
                  <a:txBody>
                    <a:bodyPr/>
                    <a:lstStyle/>
                    <a:p>
                      <a:r>
                        <a:rPr lang="de-DE" sz="2400" b="0" i="0" kern="1200" dirty="0">
                          <a:solidFill>
                            <a:schemeClr val="dk1"/>
                          </a:solidFill>
                          <a:effectLst/>
                          <a:latin typeface="+mn-lt"/>
                          <a:ea typeface="+mn-ea"/>
                          <a:cs typeface="+mn-cs"/>
                        </a:rPr>
                        <a:t>Deutsch</a:t>
                      </a:r>
                      <a:endParaRPr lang="de-DE" sz="2400" dirty="0"/>
                    </a:p>
                  </a:txBody>
                  <a:tcPr/>
                </a:tc>
                <a:tc>
                  <a:txBody>
                    <a:bodyPr/>
                    <a:lstStyle/>
                    <a:p>
                      <a:r>
                        <a:rPr lang="de-DE" sz="2400" b="0" i="0" kern="1200" dirty="0">
                          <a:solidFill>
                            <a:schemeClr val="dk1"/>
                          </a:solidFill>
                          <a:effectLst/>
                          <a:latin typeface="+mn-lt"/>
                          <a:ea typeface="+mn-ea"/>
                          <a:cs typeface="+mn-cs"/>
                        </a:rPr>
                        <a:t>Geschichte</a:t>
                      </a:r>
                      <a:endParaRPr lang="de-DE" sz="2400" dirty="0"/>
                    </a:p>
                  </a:txBody>
                  <a:tcPr/>
                </a:tc>
                <a:tc>
                  <a:txBody>
                    <a:bodyPr/>
                    <a:lstStyle/>
                    <a:p>
                      <a:r>
                        <a:rPr lang="de-DE" sz="2400" b="0" i="0" kern="1200" dirty="0">
                          <a:solidFill>
                            <a:schemeClr val="dk1"/>
                          </a:solidFill>
                          <a:effectLst/>
                          <a:latin typeface="+mn-lt"/>
                          <a:ea typeface="+mn-ea"/>
                          <a:cs typeface="+mn-cs"/>
                        </a:rPr>
                        <a:t>Mathematik</a:t>
                      </a:r>
                      <a:endParaRPr lang="de-DE" sz="2400" dirty="0"/>
                    </a:p>
                  </a:txBody>
                  <a:tcPr/>
                </a:tc>
                <a:extLst>
                  <a:ext uri="{0D108BD9-81ED-4DB2-BD59-A6C34878D82A}">
                    <a16:rowId xmlns:a16="http://schemas.microsoft.com/office/drawing/2014/main" val="2345988288"/>
                  </a:ext>
                </a:extLst>
              </a:tr>
              <a:tr h="370840">
                <a:tc>
                  <a:txBody>
                    <a:bodyPr/>
                    <a:lstStyle/>
                    <a:p>
                      <a:r>
                        <a:rPr lang="de-DE" sz="2400" b="0" i="0" kern="1200" dirty="0">
                          <a:solidFill>
                            <a:schemeClr val="dk1"/>
                          </a:solidFill>
                          <a:effectLst/>
                          <a:latin typeface="+mn-lt"/>
                          <a:ea typeface="+mn-ea"/>
                          <a:cs typeface="+mn-cs"/>
                        </a:rPr>
                        <a:t>Fremdsprachen</a:t>
                      </a:r>
                      <a:endParaRPr lang="de-DE" sz="2400" dirty="0"/>
                    </a:p>
                  </a:txBody>
                  <a:tcPr/>
                </a:tc>
                <a:tc>
                  <a:txBody>
                    <a:bodyPr/>
                    <a:lstStyle/>
                    <a:p>
                      <a:r>
                        <a:rPr lang="de-DE" sz="2400" b="0" i="0" kern="1200" dirty="0">
                          <a:solidFill>
                            <a:schemeClr val="dk1"/>
                          </a:solidFill>
                          <a:effectLst/>
                          <a:latin typeface="+mn-lt"/>
                          <a:ea typeface="+mn-ea"/>
                          <a:cs typeface="+mn-cs"/>
                        </a:rPr>
                        <a:t>Geographie</a:t>
                      </a:r>
                      <a:endParaRPr lang="de-DE" sz="2400" dirty="0"/>
                    </a:p>
                  </a:txBody>
                  <a:tcPr/>
                </a:tc>
                <a:tc>
                  <a:txBody>
                    <a:bodyPr/>
                    <a:lstStyle/>
                    <a:p>
                      <a:r>
                        <a:rPr lang="de-DE" sz="2400" b="0" i="0" kern="1200" dirty="0">
                          <a:solidFill>
                            <a:schemeClr val="dk1"/>
                          </a:solidFill>
                          <a:effectLst/>
                          <a:latin typeface="+mn-lt"/>
                          <a:ea typeface="+mn-ea"/>
                          <a:cs typeface="+mn-cs"/>
                        </a:rPr>
                        <a:t>Biologie</a:t>
                      </a:r>
                      <a:endParaRPr lang="de-DE" sz="2400" dirty="0"/>
                    </a:p>
                  </a:txBody>
                  <a:tcPr/>
                </a:tc>
                <a:extLst>
                  <a:ext uri="{0D108BD9-81ED-4DB2-BD59-A6C34878D82A}">
                    <a16:rowId xmlns:a16="http://schemas.microsoft.com/office/drawing/2014/main" val="11828621"/>
                  </a:ext>
                </a:extLst>
              </a:tr>
              <a:tr h="370840">
                <a:tc>
                  <a:txBody>
                    <a:bodyPr/>
                    <a:lstStyle/>
                    <a:p>
                      <a:r>
                        <a:rPr lang="de-DE" sz="2400" b="0" i="0" kern="1200" dirty="0">
                          <a:solidFill>
                            <a:schemeClr val="dk1"/>
                          </a:solidFill>
                          <a:effectLst/>
                          <a:latin typeface="+mn-lt"/>
                          <a:ea typeface="+mn-ea"/>
                          <a:cs typeface="+mn-cs"/>
                        </a:rPr>
                        <a:t>Kunst</a:t>
                      </a:r>
                      <a:endParaRPr lang="de-DE" sz="2400" dirty="0"/>
                    </a:p>
                  </a:txBody>
                  <a:tcPr/>
                </a:tc>
                <a:tc>
                  <a:txBody>
                    <a:bodyPr/>
                    <a:lstStyle/>
                    <a:p>
                      <a:r>
                        <a:rPr lang="de-DE" sz="2400" b="0" i="0" kern="1200" dirty="0">
                          <a:solidFill>
                            <a:schemeClr val="dk1"/>
                          </a:solidFill>
                          <a:effectLst/>
                          <a:latin typeface="+mn-lt"/>
                          <a:ea typeface="+mn-ea"/>
                          <a:cs typeface="+mn-cs"/>
                        </a:rPr>
                        <a:t>Wirtschaft/Politik</a:t>
                      </a:r>
                      <a:endParaRPr lang="de-DE" sz="2400" dirty="0"/>
                    </a:p>
                  </a:txBody>
                  <a:tcPr/>
                </a:tc>
                <a:tc>
                  <a:txBody>
                    <a:bodyPr/>
                    <a:lstStyle/>
                    <a:p>
                      <a:r>
                        <a:rPr lang="de-DE" sz="2400" b="0" i="0" kern="1200" dirty="0">
                          <a:solidFill>
                            <a:schemeClr val="dk1"/>
                          </a:solidFill>
                          <a:effectLst/>
                          <a:latin typeface="+mn-lt"/>
                          <a:ea typeface="+mn-ea"/>
                          <a:cs typeface="+mn-cs"/>
                        </a:rPr>
                        <a:t>Chemie</a:t>
                      </a:r>
                      <a:endParaRPr lang="de-DE" sz="2400" dirty="0"/>
                    </a:p>
                  </a:txBody>
                  <a:tcPr/>
                </a:tc>
                <a:extLst>
                  <a:ext uri="{0D108BD9-81ED-4DB2-BD59-A6C34878D82A}">
                    <a16:rowId xmlns:a16="http://schemas.microsoft.com/office/drawing/2014/main" val="1392326049"/>
                  </a:ext>
                </a:extLst>
              </a:tr>
              <a:tr h="370840">
                <a:tc>
                  <a:txBody>
                    <a:bodyPr/>
                    <a:lstStyle/>
                    <a:p>
                      <a:r>
                        <a:rPr lang="de-DE" sz="2400" b="0" i="0" kern="1200" dirty="0">
                          <a:solidFill>
                            <a:schemeClr val="dk1"/>
                          </a:solidFill>
                          <a:effectLst/>
                          <a:latin typeface="+mn-lt"/>
                          <a:ea typeface="+mn-ea"/>
                          <a:cs typeface="+mn-cs"/>
                        </a:rPr>
                        <a:t>Musik</a:t>
                      </a:r>
                      <a:endParaRPr lang="de-DE" sz="2400" dirty="0"/>
                    </a:p>
                  </a:txBody>
                  <a:tcPr/>
                </a:tc>
                <a:tc>
                  <a:txBody>
                    <a:bodyPr/>
                    <a:lstStyle/>
                    <a:p>
                      <a:r>
                        <a:rPr lang="de-DE" sz="2400" b="0" i="0" kern="1200" dirty="0">
                          <a:solidFill>
                            <a:schemeClr val="dk1"/>
                          </a:solidFill>
                          <a:effectLst/>
                          <a:latin typeface="+mn-lt"/>
                          <a:ea typeface="+mn-ea"/>
                          <a:cs typeface="+mn-cs"/>
                        </a:rPr>
                        <a:t>Religion</a:t>
                      </a:r>
                      <a:endParaRPr lang="de-DE" sz="2400" dirty="0"/>
                    </a:p>
                  </a:txBody>
                  <a:tcPr/>
                </a:tc>
                <a:tc>
                  <a:txBody>
                    <a:bodyPr/>
                    <a:lstStyle/>
                    <a:p>
                      <a:r>
                        <a:rPr lang="de-DE" sz="2400" b="0" i="0" kern="1200" dirty="0">
                          <a:solidFill>
                            <a:schemeClr val="dk1"/>
                          </a:solidFill>
                          <a:effectLst/>
                          <a:latin typeface="+mn-lt"/>
                          <a:ea typeface="+mn-ea"/>
                          <a:cs typeface="+mn-cs"/>
                        </a:rPr>
                        <a:t>Physik</a:t>
                      </a:r>
                      <a:endParaRPr lang="de-DE" sz="2400" dirty="0"/>
                    </a:p>
                  </a:txBody>
                  <a:tcPr/>
                </a:tc>
                <a:extLst>
                  <a:ext uri="{0D108BD9-81ED-4DB2-BD59-A6C34878D82A}">
                    <a16:rowId xmlns:a16="http://schemas.microsoft.com/office/drawing/2014/main" val="2181340513"/>
                  </a:ext>
                </a:extLst>
              </a:tr>
              <a:tr h="370840">
                <a:tc>
                  <a:txBody>
                    <a:bodyPr/>
                    <a:lstStyle/>
                    <a:p>
                      <a:r>
                        <a:rPr lang="de-DE" sz="2400" b="0" i="0" kern="1200" dirty="0">
                          <a:solidFill>
                            <a:schemeClr val="dk1"/>
                          </a:solidFill>
                          <a:effectLst/>
                          <a:latin typeface="+mn-lt"/>
                          <a:ea typeface="+mn-ea"/>
                          <a:cs typeface="+mn-cs"/>
                        </a:rPr>
                        <a:t>Darstellendes Spiel </a:t>
                      </a:r>
                      <a:endParaRPr lang="de-DE" sz="2400" dirty="0"/>
                    </a:p>
                  </a:txBody>
                  <a:tcPr/>
                </a:tc>
                <a:tc>
                  <a:txBody>
                    <a:bodyPr/>
                    <a:lstStyle/>
                    <a:p>
                      <a:r>
                        <a:rPr lang="de-DE" sz="2400" b="0" i="0" kern="1200" dirty="0">
                          <a:solidFill>
                            <a:schemeClr val="dk1"/>
                          </a:solidFill>
                          <a:effectLst/>
                          <a:latin typeface="+mn-lt"/>
                          <a:ea typeface="+mn-ea"/>
                          <a:cs typeface="+mn-cs"/>
                        </a:rPr>
                        <a:t>Philosophie</a:t>
                      </a:r>
                      <a:endParaRPr lang="de-DE" sz="2400" dirty="0"/>
                    </a:p>
                  </a:txBody>
                  <a:tcPr/>
                </a:tc>
                <a:tc>
                  <a:txBody>
                    <a:bodyPr/>
                    <a:lstStyle/>
                    <a:p>
                      <a:r>
                        <a:rPr lang="de-DE" sz="2400" b="0" i="0" kern="1200" dirty="0">
                          <a:solidFill>
                            <a:schemeClr val="dk1"/>
                          </a:solidFill>
                          <a:effectLst/>
                          <a:latin typeface="+mn-lt"/>
                          <a:ea typeface="+mn-ea"/>
                          <a:cs typeface="+mn-cs"/>
                        </a:rPr>
                        <a:t>Informatik</a:t>
                      </a:r>
                      <a:endParaRPr lang="de-DE" sz="2400" dirty="0"/>
                    </a:p>
                  </a:txBody>
                  <a:tcPr/>
                </a:tc>
                <a:extLst>
                  <a:ext uri="{0D108BD9-81ED-4DB2-BD59-A6C34878D82A}">
                    <a16:rowId xmlns:a16="http://schemas.microsoft.com/office/drawing/2014/main" val="3356235746"/>
                  </a:ext>
                </a:extLst>
              </a:tr>
            </a:tbl>
          </a:graphicData>
        </a:graphic>
      </p:graphicFrame>
      <p:sp>
        <p:nvSpPr>
          <p:cNvPr id="3" name="Textfeld 2">
            <a:extLst>
              <a:ext uri="{FF2B5EF4-FFF2-40B4-BE49-F238E27FC236}">
                <a16:creationId xmlns:a16="http://schemas.microsoft.com/office/drawing/2014/main" id="{99158E1E-A09B-5AD8-B867-4A36C067416A}"/>
              </a:ext>
            </a:extLst>
          </p:cNvPr>
          <p:cNvSpPr txBox="1"/>
          <p:nvPr/>
        </p:nvSpPr>
        <p:spPr>
          <a:xfrm>
            <a:off x="2447306" y="5466252"/>
            <a:ext cx="5499134" cy="461665"/>
          </a:xfrm>
          <a:prstGeom prst="rect">
            <a:avLst/>
          </a:prstGeom>
          <a:noFill/>
        </p:spPr>
        <p:txBody>
          <a:bodyPr wrap="none" rtlCol="0">
            <a:spAutoFit/>
          </a:bodyPr>
          <a:lstStyle/>
          <a:p>
            <a:r>
              <a:rPr lang="de-DE" sz="2400" dirty="0"/>
              <a:t>Sport ist keinem Aufgabenfeld zugeordnet.</a:t>
            </a:r>
          </a:p>
        </p:txBody>
      </p:sp>
      <p:pic>
        <p:nvPicPr>
          <p:cNvPr id="5" name="Grafik 4">
            <a:extLst>
              <a:ext uri="{FF2B5EF4-FFF2-40B4-BE49-F238E27FC236}">
                <a16:creationId xmlns:a16="http://schemas.microsoft.com/office/drawing/2014/main" id="{46C41BFD-5542-E38E-4F14-37865365273F}"/>
              </a:ext>
            </a:extLst>
          </p:cNvPr>
          <p:cNvPicPr>
            <a:picLocks noChangeAspect="1"/>
          </p:cNvPicPr>
          <p:nvPr/>
        </p:nvPicPr>
        <p:blipFill>
          <a:blip r:embed="rId2"/>
          <a:stretch>
            <a:fillRect/>
          </a:stretch>
        </p:blipFill>
        <p:spPr>
          <a:xfrm>
            <a:off x="838200" y="5300345"/>
            <a:ext cx="1716809" cy="1716809"/>
          </a:xfrm>
          <a:prstGeom prst="rect">
            <a:avLst/>
          </a:prstGeom>
        </p:spPr>
      </p:pic>
    </p:spTree>
    <p:extLst>
      <p:ext uri="{BB962C8B-B14F-4D97-AF65-F5344CB8AC3E}">
        <p14:creationId xmlns:p14="http://schemas.microsoft.com/office/powerpoint/2010/main" val="40222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B20534-3F07-CF51-64D9-625BA566C84A}"/>
              </a:ext>
            </a:extLst>
          </p:cNvPr>
          <p:cNvSpPr txBox="1">
            <a:spLocks/>
          </p:cNvSpPr>
          <p:nvPr/>
        </p:nvSpPr>
        <p:spPr>
          <a:xfrm>
            <a:off x="838200" y="337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2.4.5 Fächer und Aufgabenfelder </a:t>
            </a:r>
            <a:r>
              <a:rPr lang="de-DE" dirty="0">
                <a:solidFill>
                  <a:srgbClr val="FF0000"/>
                </a:solidFill>
              </a:rPr>
              <a:t>bis 07/25</a:t>
            </a:r>
          </a:p>
        </p:txBody>
      </p:sp>
      <p:grpSp>
        <p:nvGrpSpPr>
          <p:cNvPr id="11" name="Gruppieren 10">
            <a:extLst>
              <a:ext uri="{FF2B5EF4-FFF2-40B4-BE49-F238E27FC236}">
                <a16:creationId xmlns:a16="http://schemas.microsoft.com/office/drawing/2014/main" id="{14ACD396-DD40-68E8-63A6-BE94EE5CD558}"/>
              </a:ext>
            </a:extLst>
          </p:cNvPr>
          <p:cNvGrpSpPr/>
          <p:nvPr/>
        </p:nvGrpSpPr>
        <p:grpSpPr>
          <a:xfrm>
            <a:off x="838200" y="2372485"/>
            <a:ext cx="10739907" cy="3211535"/>
            <a:chOff x="838199" y="2545321"/>
            <a:chExt cx="10739907" cy="3211535"/>
          </a:xfrm>
        </p:grpSpPr>
        <p:pic>
          <p:nvPicPr>
            <p:cNvPr id="6" name="Grafik 5">
              <a:extLst>
                <a:ext uri="{FF2B5EF4-FFF2-40B4-BE49-F238E27FC236}">
                  <a16:creationId xmlns:a16="http://schemas.microsoft.com/office/drawing/2014/main" id="{35E639DA-E567-57AD-72FE-30D007B08F89}"/>
                </a:ext>
              </a:extLst>
            </p:cNvPr>
            <p:cNvPicPr>
              <a:picLocks noChangeAspect="1"/>
            </p:cNvPicPr>
            <p:nvPr/>
          </p:nvPicPr>
          <p:blipFill>
            <a:blip r:embed="rId2"/>
            <a:stretch>
              <a:fillRect/>
            </a:stretch>
          </p:blipFill>
          <p:spPr>
            <a:xfrm>
              <a:off x="838199" y="4481593"/>
              <a:ext cx="10739907" cy="1275263"/>
            </a:xfrm>
            <a:prstGeom prst="rect">
              <a:avLst/>
            </a:prstGeom>
          </p:spPr>
        </p:pic>
        <p:pic>
          <p:nvPicPr>
            <p:cNvPr id="7" name="Grafik 6">
              <a:extLst>
                <a:ext uri="{FF2B5EF4-FFF2-40B4-BE49-F238E27FC236}">
                  <a16:creationId xmlns:a16="http://schemas.microsoft.com/office/drawing/2014/main" id="{CD52AC15-A755-D9A1-ED6F-893230DF4BFB}"/>
                </a:ext>
              </a:extLst>
            </p:cNvPr>
            <p:cNvPicPr>
              <a:picLocks noChangeAspect="1"/>
            </p:cNvPicPr>
            <p:nvPr/>
          </p:nvPicPr>
          <p:blipFill>
            <a:blip r:embed="rId3"/>
            <a:stretch>
              <a:fillRect/>
            </a:stretch>
          </p:blipFill>
          <p:spPr>
            <a:xfrm>
              <a:off x="838199" y="2545321"/>
              <a:ext cx="10739907" cy="1940455"/>
            </a:xfrm>
            <a:prstGeom prst="rect">
              <a:avLst/>
            </a:prstGeom>
          </p:spPr>
        </p:pic>
      </p:grpSp>
      <p:sp>
        <p:nvSpPr>
          <p:cNvPr id="10" name="Textfeld 9">
            <a:extLst>
              <a:ext uri="{FF2B5EF4-FFF2-40B4-BE49-F238E27FC236}">
                <a16:creationId xmlns:a16="http://schemas.microsoft.com/office/drawing/2014/main" id="{9EAAE865-A795-BCA9-4F2A-27642B977740}"/>
              </a:ext>
            </a:extLst>
          </p:cNvPr>
          <p:cNvSpPr txBox="1"/>
          <p:nvPr/>
        </p:nvSpPr>
        <p:spPr>
          <a:xfrm>
            <a:off x="838200" y="1849265"/>
            <a:ext cx="8478860" cy="523220"/>
          </a:xfrm>
          <a:prstGeom prst="rect">
            <a:avLst/>
          </a:prstGeom>
          <a:noFill/>
        </p:spPr>
        <p:txBody>
          <a:bodyPr wrap="none" rtlCol="0">
            <a:spAutoFit/>
          </a:bodyPr>
          <a:lstStyle/>
          <a:p>
            <a:r>
              <a:rPr lang="de-DE" sz="2800" dirty="0"/>
              <a:t>Kernfächer, Niveaus und Stundenumfang (§ 6 (3) und (5))</a:t>
            </a:r>
          </a:p>
        </p:txBody>
      </p:sp>
    </p:spTree>
    <p:extLst>
      <p:ext uri="{BB962C8B-B14F-4D97-AF65-F5344CB8AC3E}">
        <p14:creationId xmlns:p14="http://schemas.microsoft.com/office/powerpoint/2010/main" val="2152970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798A4-D3E9-EBD5-6A25-F63F05463CBF}"/>
            </a:ext>
          </a:extLst>
        </p:cNvPr>
        <p:cNvGrpSpPr/>
        <p:nvPr/>
      </p:nvGrpSpPr>
      <p:grpSpPr>
        <a:xfrm>
          <a:off x="0" y="0"/>
          <a:ext cx="0" cy="0"/>
          <a:chOff x="0" y="0"/>
          <a:chExt cx="0" cy="0"/>
        </a:xfrm>
      </p:grpSpPr>
      <p:sp>
        <p:nvSpPr>
          <p:cNvPr id="9" name="Titel 1">
            <a:extLst>
              <a:ext uri="{FF2B5EF4-FFF2-40B4-BE49-F238E27FC236}">
                <a16:creationId xmlns:a16="http://schemas.microsoft.com/office/drawing/2014/main" id="{ECBEFD15-CCC5-7B3D-AABB-781343690CA6}"/>
              </a:ext>
            </a:extLst>
          </p:cNvPr>
          <p:cNvSpPr txBox="1">
            <a:spLocks/>
          </p:cNvSpPr>
          <p:nvPr/>
        </p:nvSpPr>
        <p:spPr>
          <a:xfrm>
            <a:off x="838200" y="337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2.4.5 Fächer und Aufgabenfelder </a:t>
            </a:r>
            <a:r>
              <a:rPr lang="de-DE" dirty="0">
                <a:solidFill>
                  <a:srgbClr val="FF0000"/>
                </a:solidFill>
              </a:rPr>
              <a:t>ab 08/25</a:t>
            </a:r>
          </a:p>
        </p:txBody>
      </p:sp>
      <p:grpSp>
        <p:nvGrpSpPr>
          <p:cNvPr id="11" name="Gruppieren 10">
            <a:extLst>
              <a:ext uri="{FF2B5EF4-FFF2-40B4-BE49-F238E27FC236}">
                <a16:creationId xmlns:a16="http://schemas.microsoft.com/office/drawing/2014/main" id="{5D444CC3-8AF6-1AE0-39B6-7B7FBF5AD93B}"/>
              </a:ext>
            </a:extLst>
          </p:cNvPr>
          <p:cNvGrpSpPr/>
          <p:nvPr/>
        </p:nvGrpSpPr>
        <p:grpSpPr>
          <a:xfrm>
            <a:off x="838200" y="2372485"/>
            <a:ext cx="10739907" cy="3211535"/>
            <a:chOff x="838199" y="2545321"/>
            <a:chExt cx="10739907" cy="3211535"/>
          </a:xfrm>
        </p:grpSpPr>
        <p:pic>
          <p:nvPicPr>
            <p:cNvPr id="6" name="Grafik 5">
              <a:extLst>
                <a:ext uri="{FF2B5EF4-FFF2-40B4-BE49-F238E27FC236}">
                  <a16:creationId xmlns:a16="http://schemas.microsoft.com/office/drawing/2014/main" id="{460EB485-6D7B-54CC-2550-568BEE6649CD}"/>
                </a:ext>
              </a:extLst>
            </p:cNvPr>
            <p:cNvPicPr>
              <a:picLocks noChangeAspect="1"/>
            </p:cNvPicPr>
            <p:nvPr/>
          </p:nvPicPr>
          <p:blipFill>
            <a:blip r:embed="rId2"/>
            <a:stretch>
              <a:fillRect/>
            </a:stretch>
          </p:blipFill>
          <p:spPr>
            <a:xfrm>
              <a:off x="838199" y="4481593"/>
              <a:ext cx="10739907" cy="1275263"/>
            </a:xfrm>
            <a:prstGeom prst="rect">
              <a:avLst/>
            </a:prstGeom>
          </p:spPr>
        </p:pic>
        <p:pic>
          <p:nvPicPr>
            <p:cNvPr id="7" name="Grafik 6">
              <a:extLst>
                <a:ext uri="{FF2B5EF4-FFF2-40B4-BE49-F238E27FC236}">
                  <a16:creationId xmlns:a16="http://schemas.microsoft.com/office/drawing/2014/main" id="{637F4793-2654-DDD7-888C-9EC66EFF9C8B}"/>
                </a:ext>
              </a:extLst>
            </p:cNvPr>
            <p:cNvPicPr>
              <a:picLocks noChangeAspect="1"/>
            </p:cNvPicPr>
            <p:nvPr/>
          </p:nvPicPr>
          <p:blipFill>
            <a:blip r:embed="rId3"/>
            <a:stretch>
              <a:fillRect/>
            </a:stretch>
          </p:blipFill>
          <p:spPr>
            <a:xfrm>
              <a:off x="838199" y="2545321"/>
              <a:ext cx="10739907" cy="1940455"/>
            </a:xfrm>
            <a:prstGeom prst="rect">
              <a:avLst/>
            </a:prstGeom>
          </p:spPr>
        </p:pic>
      </p:grpSp>
      <p:sp>
        <p:nvSpPr>
          <p:cNvPr id="10" name="Textfeld 9">
            <a:extLst>
              <a:ext uri="{FF2B5EF4-FFF2-40B4-BE49-F238E27FC236}">
                <a16:creationId xmlns:a16="http://schemas.microsoft.com/office/drawing/2014/main" id="{4B5C30C4-A8F6-20E9-9B0F-E8BD8F7F6359}"/>
              </a:ext>
            </a:extLst>
          </p:cNvPr>
          <p:cNvSpPr txBox="1"/>
          <p:nvPr/>
        </p:nvSpPr>
        <p:spPr>
          <a:xfrm>
            <a:off x="838200" y="1849265"/>
            <a:ext cx="8478860" cy="523220"/>
          </a:xfrm>
          <a:prstGeom prst="rect">
            <a:avLst/>
          </a:prstGeom>
          <a:noFill/>
        </p:spPr>
        <p:txBody>
          <a:bodyPr wrap="none" rtlCol="0">
            <a:spAutoFit/>
          </a:bodyPr>
          <a:lstStyle/>
          <a:p>
            <a:r>
              <a:rPr lang="de-DE" sz="2800" dirty="0"/>
              <a:t>Kernfächer, Niveaus und Stundenumfang (§ 6 (3) und (5))</a:t>
            </a:r>
          </a:p>
        </p:txBody>
      </p:sp>
      <p:sp>
        <p:nvSpPr>
          <p:cNvPr id="2" name="Textfeld 1">
            <a:extLst>
              <a:ext uri="{FF2B5EF4-FFF2-40B4-BE49-F238E27FC236}">
                <a16:creationId xmlns:a16="http://schemas.microsoft.com/office/drawing/2014/main" id="{7A74DDF4-4FFB-B988-3574-FB88BDCE1E62}"/>
              </a:ext>
            </a:extLst>
          </p:cNvPr>
          <p:cNvSpPr txBox="1"/>
          <p:nvPr/>
        </p:nvSpPr>
        <p:spPr>
          <a:xfrm>
            <a:off x="4657725" y="5617547"/>
            <a:ext cx="6920381" cy="646331"/>
          </a:xfrm>
          <a:prstGeom prst="rect">
            <a:avLst/>
          </a:prstGeom>
          <a:noFill/>
        </p:spPr>
        <p:txBody>
          <a:bodyPr wrap="square" rtlCol="0">
            <a:spAutoFit/>
          </a:bodyPr>
          <a:lstStyle/>
          <a:p>
            <a:pPr algn="just"/>
            <a:r>
              <a:rPr lang="de-DE" dirty="0">
                <a:solidFill>
                  <a:srgbClr val="FF0000"/>
                </a:solidFill>
              </a:rPr>
              <a:t>NEU ab 1.8.2025: Es wird ab Q1 nur noch </a:t>
            </a:r>
            <a:r>
              <a:rPr lang="de-DE" b="1" dirty="0">
                <a:solidFill>
                  <a:srgbClr val="FF0000"/>
                </a:solidFill>
              </a:rPr>
              <a:t>ein Kernfach auf erhöhtem Niveau </a:t>
            </a:r>
            <a:r>
              <a:rPr lang="de-DE" dirty="0">
                <a:solidFill>
                  <a:srgbClr val="FF0000"/>
                </a:solidFill>
              </a:rPr>
              <a:t>(5-stündig) unterrichtet, welches zugleich Abiturprüfungsfach ist.</a:t>
            </a:r>
          </a:p>
        </p:txBody>
      </p:sp>
      <p:pic>
        <p:nvPicPr>
          <p:cNvPr id="4" name="Grafik 3">
            <a:extLst>
              <a:ext uri="{FF2B5EF4-FFF2-40B4-BE49-F238E27FC236}">
                <a16:creationId xmlns:a16="http://schemas.microsoft.com/office/drawing/2014/main" id="{14E2262D-CDA0-9F2B-5C26-895525F40D23}"/>
              </a:ext>
            </a:extLst>
          </p:cNvPr>
          <p:cNvPicPr>
            <a:picLocks noChangeAspect="1"/>
          </p:cNvPicPr>
          <p:nvPr/>
        </p:nvPicPr>
        <p:blipFill>
          <a:blip r:embed="rId4"/>
          <a:stretch>
            <a:fillRect/>
          </a:stretch>
        </p:blipFill>
        <p:spPr>
          <a:xfrm>
            <a:off x="6534149" y="4346467"/>
            <a:ext cx="5043957" cy="1172296"/>
          </a:xfrm>
          <a:prstGeom prst="rect">
            <a:avLst/>
          </a:prstGeom>
        </p:spPr>
      </p:pic>
    </p:spTree>
    <p:extLst>
      <p:ext uri="{BB962C8B-B14F-4D97-AF65-F5344CB8AC3E}">
        <p14:creationId xmlns:p14="http://schemas.microsoft.com/office/powerpoint/2010/main" val="12675001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11B20534-3F07-CF51-64D9-625BA566C84A}"/>
              </a:ext>
            </a:extLst>
          </p:cNvPr>
          <p:cNvSpPr txBox="1">
            <a:spLocks/>
          </p:cNvSpPr>
          <p:nvPr/>
        </p:nvSpPr>
        <p:spPr>
          <a:xfrm>
            <a:off x="838200" y="3379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dirty="0"/>
              <a:t>2.4.5 Berufsorientierung</a:t>
            </a:r>
          </a:p>
        </p:txBody>
      </p:sp>
      <p:sp>
        <p:nvSpPr>
          <p:cNvPr id="4" name="Inhaltsplatzhalter 2">
            <a:extLst>
              <a:ext uri="{FF2B5EF4-FFF2-40B4-BE49-F238E27FC236}">
                <a16:creationId xmlns:a16="http://schemas.microsoft.com/office/drawing/2014/main" id="{16B1716F-DBCA-E022-D679-7CA13153C420}"/>
              </a:ext>
            </a:extLst>
          </p:cNvPr>
          <p:cNvSpPr>
            <a:spLocks noGrp="1"/>
          </p:cNvSpPr>
          <p:nvPr>
            <p:ph idx="1"/>
          </p:nvPr>
        </p:nvSpPr>
        <p:spPr>
          <a:xfrm>
            <a:off x="838200" y="1825625"/>
            <a:ext cx="8911442" cy="4160396"/>
          </a:xfrm>
        </p:spPr>
        <p:txBody>
          <a:bodyPr anchor="t">
            <a:noAutofit/>
          </a:bodyPr>
          <a:lstStyle/>
          <a:p>
            <a:pPr algn="just">
              <a:lnSpc>
                <a:spcPct val="100000"/>
              </a:lnSpc>
              <a:spcBef>
                <a:spcPts val="0"/>
              </a:spcBef>
            </a:pPr>
            <a:r>
              <a:rPr lang="de-DE" sz="2400" dirty="0"/>
              <a:t>(3) „In der </a:t>
            </a:r>
            <a:r>
              <a:rPr lang="de-DE" sz="2400" b="1" dirty="0"/>
              <a:t>Einführungsphase</a:t>
            </a:r>
            <a:r>
              <a:rPr lang="de-DE" sz="2400" dirty="0"/>
              <a:t> nehmen alle Schülerinnen und Schüler an einem Seminar teil, das Themen der Beruflichen Orientierung gewidmet ist </a:t>
            </a:r>
            <a:r>
              <a:rPr lang="de-DE" sz="2400" b="1" dirty="0"/>
              <a:t>(BO-Seminar)</a:t>
            </a:r>
            <a:r>
              <a:rPr lang="de-DE" sz="2400" dirty="0"/>
              <a:t>; bei zweistündiger Durchführung erstreckt es sich über ein Schulhalbjahr, bei einstündiger Durchführung über das Schuljahr. […]“</a:t>
            </a:r>
          </a:p>
          <a:p>
            <a:pPr algn="just">
              <a:lnSpc>
                <a:spcPct val="100000"/>
              </a:lnSpc>
              <a:spcBef>
                <a:spcPts val="0"/>
              </a:spcBef>
            </a:pPr>
            <a:r>
              <a:rPr lang="de-DE" sz="2400" dirty="0"/>
              <a:t>„(4) Alle Schülerinnen und Schüler nehmen im Rahmen des Unterrichts im Fach </a:t>
            </a:r>
            <a:r>
              <a:rPr lang="de-DE" sz="2400" b="1" dirty="0"/>
              <a:t>Wirtschaft/Politik </a:t>
            </a:r>
            <a:r>
              <a:rPr lang="de-DE" sz="2400" dirty="0"/>
              <a:t>an einem </a:t>
            </a:r>
            <a:r>
              <a:rPr lang="de-DE" sz="2400" b="1" dirty="0"/>
              <a:t>Wirtschaftspraktikum</a:t>
            </a:r>
            <a:r>
              <a:rPr lang="de-DE" sz="2400" dirty="0"/>
              <a:t> teil. […] Schülerinnen und Schüler, die gemäß Satz 2 nicht am Wirtschaftspraktikum teilnehmen, erbringen nach Maßgabe der Schule im Fach Wirtschaft/Politik einen </a:t>
            </a:r>
            <a:r>
              <a:rPr lang="de-DE" sz="2400" b="1" dirty="0"/>
              <a:t>Leistungsnachweis in der ökonomischen Bildung</a:t>
            </a:r>
            <a:r>
              <a:rPr lang="de-DE" sz="2400" dirty="0"/>
              <a:t>.“</a:t>
            </a:r>
          </a:p>
        </p:txBody>
      </p:sp>
      <p:pic>
        <p:nvPicPr>
          <p:cNvPr id="3" name="Grafik 2">
            <a:extLst>
              <a:ext uri="{FF2B5EF4-FFF2-40B4-BE49-F238E27FC236}">
                <a16:creationId xmlns:a16="http://schemas.microsoft.com/office/drawing/2014/main" id="{D91532D0-B4A8-ED02-A8FA-40C0DB10176A}"/>
              </a:ext>
            </a:extLst>
          </p:cNvPr>
          <p:cNvPicPr>
            <a:picLocks noChangeAspect="1"/>
          </p:cNvPicPr>
          <p:nvPr/>
        </p:nvPicPr>
        <p:blipFill>
          <a:blip r:embed="rId2"/>
          <a:stretch>
            <a:fillRect/>
          </a:stretch>
        </p:blipFill>
        <p:spPr>
          <a:xfrm flipH="1">
            <a:off x="9312402" y="1935678"/>
            <a:ext cx="2682665" cy="2682665"/>
          </a:xfrm>
          <a:prstGeom prst="rect">
            <a:avLst/>
          </a:prstGeom>
        </p:spPr>
      </p:pic>
    </p:spTree>
    <p:extLst>
      <p:ext uri="{BB962C8B-B14F-4D97-AF65-F5344CB8AC3E}">
        <p14:creationId xmlns:p14="http://schemas.microsoft.com/office/powerpoint/2010/main" val="1451955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Die LiV kann die wesentlichen Abläufe der Abiturprüfung erläutern. </a:t>
            </a:r>
            <a:br>
              <a:rPr lang="de-DE" dirty="0"/>
            </a:br>
            <a:endParaRPr lang="de-DE" dirty="0"/>
          </a:p>
        </p:txBody>
      </p:sp>
      <p:sp>
        <p:nvSpPr>
          <p:cNvPr id="3" name="Textplatzhalter 2"/>
          <p:cNvSpPr>
            <a:spLocks noGrp="1"/>
          </p:cNvSpPr>
          <p:nvPr>
            <p:ph type="body" idx="1"/>
          </p:nvPr>
        </p:nvSpPr>
        <p:spPr/>
        <p:txBody>
          <a:bodyPr/>
          <a:lstStyle/>
          <a:p>
            <a:r>
              <a:rPr lang="de-DE" dirty="0"/>
              <a:t>Kompetenzerwartung 6 (Gymnasium)</a:t>
            </a:r>
          </a:p>
        </p:txBody>
      </p:sp>
    </p:spTree>
    <p:extLst>
      <p:ext uri="{BB962C8B-B14F-4D97-AF65-F5344CB8AC3E}">
        <p14:creationId xmlns:p14="http://schemas.microsoft.com/office/powerpoint/2010/main" val="4073626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Zulassung</a:t>
            </a:r>
          </a:p>
        </p:txBody>
      </p:sp>
      <p:sp>
        <p:nvSpPr>
          <p:cNvPr id="3" name="Inhaltsplatzhalter 2"/>
          <p:cNvSpPr>
            <a:spLocks noGrp="1"/>
          </p:cNvSpPr>
          <p:nvPr>
            <p:ph idx="1"/>
          </p:nvPr>
        </p:nvSpPr>
        <p:spPr>
          <a:xfrm>
            <a:off x="838200" y="1825625"/>
            <a:ext cx="10515600" cy="4160396"/>
          </a:xfrm>
        </p:spPr>
        <p:txBody>
          <a:bodyPr anchor="ctr">
            <a:noAutofit/>
          </a:bodyPr>
          <a:lstStyle/>
          <a:p>
            <a:pPr algn="just"/>
            <a:r>
              <a:rPr lang="de-DE" sz="2400" dirty="0">
                <a:ea typeface="ＭＳ Ｐゴシック" charset="0"/>
              </a:rPr>
              <a:t>Das Abiturergebnis wird aus zwei Blöcken gebildet:</a:t>
            </a:r>
          </a:p>
          <a:p>
            <a:pPr lvl="1" algn="just"/>
            <a:r>
              <a:rPr lang="de-DE" sz="2000" dirty="0">
                <a:ea typeface="ＭＳ Ｐゴシック" charset="0"/>
              </a:rPr>
              <a:t>Block I = Ergebnisse der Qualifikationsphase (nicht alle Kurse müssen eingebracht werden, aber doch sehr viele; abhängig vom Profil bzw. den gewählten Kursen)</a:t>
            </a:r>
          </a:p>
          <a:p>
            <a:pPr lvl="1" algn="just"/>
            <a:r>
              <a:rPr lang="de-DE" sz="2000" dirty="0">
                <a:ea typeface="ＭＳ Ｐゴシック" charset="0"/>
              </a:rPr>
              <a:t>Block II = Ergebnisse der Abiturprüfungen	</a:t>
            </a:r>
          </a:p>
          <a:p>
            <a:pPr lvl="1" algn="just"/>
            <a:r>
              <a:rPr lang="de-DE" sz="2000" dirty="0">
                <a:ea typeface="ＭＳ Ｐゴシック" charset="0"/>
              </a:rPr>
              <a:t>In Block I können 600 Punkte erreicht werden, in Block II 300.</a:t>
            </a:r>
          </a:p>
          <a:p>
            <a:pPr marL="457200" lvl="1" indent="0" algn="just">
              <a:buNone/>
            </a:pPr>
            <a:endParaRPr lang="de-DE" sz="2000" dirty="0">
              <a:ea typeface="ＭＳ Ｐゴシック" charset="0"/>
            </a:endParaRPr>
          </a:p>
          <a:p>
            <a:pPr algn="just">
              <a:lnSpc>
                <a:spcPct val="100000"/>
              </a:lnSpc>
            </a:pPr>
            <a:r>
              <a:rPr lang="de-DE" sz="2400" dirty="0">
                <a:ea typeface="ＭＳ Ｐゴシック" charset="0"/>
              </a:rPr>
              <a:t>Die SuS melden sich unmittelbar nach Beginn von Q 2.2 zur schriftlichen Prüfung an. (§15 (1))</a:t>
            </a:r>
          </a:p>
          <a:p>
            <a:pPr algn="just">
              <a:lnSpc>
                <a:spcPct val="100000"/>
              </a:lnSpc>
            </a:pPr>
            <a:r>
              <a:rPr lang="de-DE" sz="2400" dirty="0">
                <a:ea typeface="ＭＳ Ｐゴシック" charset="0"/>
              </a:rPr>
              <a:t>„(2) Die Prüfungskommission beschließt die Zulassung, wenn die Schülerin oder der Schüler die für den Block I der Gesamtqualifikation in § 32 festgesetzten Bedingungen erfüllt.“</a:t>
            </a:r>
          </a:p>
        </p:txBody>
      </p:sp>
      <p:pic>
        <p:nvPicPr>
          <p:cNvPr id="4" name="Grafik 3">
            <a:extLst>
              <a:ext uri="{FF2B5EF4-FFF2-40B4-BE49-F238E27FC236}">
                <a16:creationId xmlns:a16="http://schemas.microsoft.com/office/drawing/2014/main" id="{6EE806B0-545F-9D59-7EE3-4AB428D484DA}"/>
              </a:ext>
            </a:extLst>
          </p:cNvPr>
          <p:cNvPicPr>
            <a:picLocks noChangeAspect="1"/>
          </p:cNvPicPr>
          <p:nvPr/>
        </p:nvPicPr>
        <p:blipFill>
          <a:blip r:embed="rId2"/>
          <a:stretch>
            <a:fillRect/>
          </a:stretch>
        </p:blipFill>
        <p:spPr>
          <a:xfrm>
            <a:off x="3468688" y="5447858"/>
            <a:ext cx="1346200" cy="1346200"/>
          </a:xfrm>
          <a:prstGeom prst="rect">
            <a:avLst/>
          </a:prstGeom>
        </p:spPr>
      </p:pic>
    </p:spTree>
    <p:extLst>
      <p:ext uri="{BB962C8B-B14F-4D97-AF65-F5344CB8AC3E}">
        <p14:creationId xmlns:p14="http://schemas.microsoft.com/office/powerpoint/2010/main" val="644733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Zulassung</a:t>
            </a:r>
          </a:p>
        </p:txBody>
      </p:sp>
      <p:sp>
        <p:nvSpPr>
          <p:cNvPr id="3" name="Inhaltsplatzhalter 2"/>
          <p:cNvSpPr>
            <a:spLocks noGrp="1"/>
          </p:cNvSpPr>
          <p:nvPr>
            <p:ph idx="1"/>
          </p:nvPr>
        </p:nvSpPr>
        <p:spPr>
          <a:xfrm>
            <a:off x="838200" y="1825625"/>
            <a:ext cx="10515600" cy="4160396"/>
          </a:xfrm>
        </p:spPr>
        <p:txBody>
          <a:bodyPr anchor="t">
            <a:noAutofit/>
          </a:bodyPr>
          <a:lstStyle/>
          <a:p>
            <a:r>
              <a:rPr lang="de-DE" b="1" dirty="0">
                <a:ea typeface="ＭＳ Ｐゴシック" charset="0"/>
              </a:rPr>
              <a:t>Zulassung zum schriftlichen Abitur </a:t>
            </a:r>
            <a:r>
              <a:rPr lang="de-DE" dirty="0">
                <a:ea typeface="ＭＳ Ｐゴシック" charset="0"/>
              </a:rPr>
              <a:t>nach § 32</a:t>
            </a:r>
            <a:r>
              <a:rPr lang="de-DE" b="1" dirty="0">
                <a:ea typeface="ＭＳ Ｐゴシック" charset="0"/>
              </a:rPr>
              <a:t>: </a:t>
            </a:r>
          </a:p>
          <a:p>
            <a:pPr lvl="1" algn="just"/>
            <a:r>
              <a:rPr lang="de-DE" dirty="0">
                <a:ea typeface="ＭＳ Ｐゴシック" charset="0"/>
              </a:rPr>
              <a:t>36 </a:t>
            </a:r>
            <a:r>
              <a:rPr lang="de-DE" i="1" dirty="0">
                <a:ea typeface="ＭＳ Ｐゴシック" charset="0"/>
              </a:rPr>
              <a:t>einzubringende</a:t>
            </a:r>
            <a:r>
              <a:rPr lang="de-DE" dirty="0">
                <a:ea typeface="ＭＳ Ｐゴシック" charset="0"/>
              </a:rPr>
              <a:t> Kursergebnisse, </a:t>
            </a:r>
          </a:p>
          <a:p>
            <a:pPr lvl="1" algn="just"/>
            <a:r>
              <a:rPr lang="de-DE" sz="2000" dirty="0">
                <a:ea typeface="ＭＳ Ｐゴシック" charset="0"/>
              </a:rPr>
              <a:t>davon mindestens 29 mal 5 Punkte,</a:t>
            </a:r>
          </a:p>
          <a:p>
            <a:pPr lvl="1" algn="just"/>
            <a:r>
              <a:rPr lang="de-DE" sz="2000" dirty="0">
                <a:ea typeface="ＭＳ Ｐゴシック" charset="0"/>
              </a:rPr>
              <a:t>kein Kurs mit 0 Punkten</a:t>
            </a:r>
          </a:p>
          <a:p>
            <a:pPr lvl="1" algn="just"/>
            <a:r>
              <a:rPr lang="de-DE" dirty="0">
                <a:ea typeface="ＭＳ Ｐゴシック" charset="0"/>
              </a:rPr>
              <a:t>Das bedeutet: nicht alle Kurse müssen eingebracht werden, aber schon die meisten; abhängig vom Profil bzw. den gewählten Kursen.</a:t>
            </a:r>
          </a:p>
          <a:p>
            <a:pPr lvl="1" algn="just"/>
            <a:r>
              <a:rPr lang="de-DE" dirty="0">
                <a:ea typeface="ＭＳ Ｐゴシック" charset="0"/>
              </a:rPr>
              <a:t>Das Schulverwaltungsprogramm berechnet die für die SuS beste Variante.</a:t>
            </a:r>
          </a:p>
          <a:p>
            <a:pPr algn="just"/>
            <a:r>
              <a:rPr lang="de-DE" b="1" dirty="0">
                <a:ea typeface="ＭＳ Ｐゴシック" charset="0"/>
              </a:rPr>
              <a:t>Zulassung zum mündlichen Abitur: </a:t>
            </a:r>
            <a:r>
              <a:rPr lang="de-DE" dirty="0">
                <a:ea typeface="ＭＳ Ｐゴシック" charset="0"/>
              </a:rPr>
              <a:t>solange das Abitur theoretisch bestanden werden kann</a:t>
            </a:r>
            <a:endParaRPr lang="de-DE" sz="2400" dirty="0">
              <a:ea typeface="ＭＳ Ｐゴシック" charset="0"/>
            </a:endParaRPr>
          </a:p>
          <a:p>
            <a:pPr marL="0" indent="0" algn="just">
              <a:lnSpc>
                <a:spcPct val="100000"/>
              </a:lnSpc>
              <a:spcBef>
                <a:spcPts val="0"/>
              </a:spcBef>
              <a:buNone/>
            </a:pPr>
            <a:endParaRPr lang="de-DE" sz="2400" dirty="0"/>
          </a:p>
        </p:txBody>
      </p:sp>
      <p:pic>
        <p:nvPicPr>
          <p:cNvPr id="5" name="Grafik 4">
            <a:extLst>
              <a:ext uri="{FF2B5EF4-FFF2-40B4-BE49-F238E27FC236}">
                <a16:creationId xmlns:a16="http://schemas.microsoft.com/office/drawing/2014/main" id="{86A42FEE-ADAB-BA0E-F3AD-042EDDBACD12}"/>
              </a:ext>
            </a:extLst>
          </p:cNvPr>
          <p:cNvPicPr>
            <a:picLocks noChangeAspect="1"/>
          </p:cNvPicPr>
          <p:nvPr/>
        </p:nvPicPr>
        <p:blipFill>
          <a:blip r:embed="rId2"/>
          <a:stretch>
            <a:fillRect/>
          </a:stretch>
        </p:blipFill>
        <p:spPr>
          <a:xfrm>
            <a:off x="8726488" y="771525"/>
            <a:ext cx="2318192" cy="2318192"/>
          </a:xfrm>
          <a:prstGeom prst="rect">
            <a:avLst/>
          </a:prstGeom>
        </p:spPr>
      </p:pic>
    </p:spTree>
    <p:extLst>
      <p:ext uri="{BB962C8B-B14F-4D97-AF65-F5344CB8AC3E}">
        <p14:creationId xmlns:p14="http://schemas.microsoft.com/office/powerpoint/2010/main" val="921073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Einführung: Schulartverordnungen</a:t>
            </a:r>
          </a:p>
        </p:txBody>
      </p:sp>
      <p:sp>
        <p:nvSpPr>
          <p:cNvPr id="3" name="Inhaltsplatzhalter 2"/>
          <p:cNvSpPr>
            <a:spLocks noGrp="1"/>
          </p:cNvSpPr>
          <p:nvPr>
            <p:ph idx="1"/>
          </p:nvPr>
        </p:nvSpPr>
        <p:spPr>
          <a:xfrm>
            <a:off x="838199" y="1825625"/>
            <a:ext cx="10632141" cy="4160396"/>
          </a:xfrm>
        </p:spPr>
        <p:txBody>
          <a:bodyPr anchor="ctr">
            <a:normAutofit/>
          </a:bodyPr>
          <a:lstStyle/>
          <a:p>
            <a:pPr>
              <a:lnSpc>
                <a:spcPct val="100000"/>
              </a:lnSpc>
              <a:spcBef>
                <a:spcPts val="0"/>
              </a:spcBef>
            </a:pPr>
            <a:r>
              <a:rPr lang="de-DE" dirty="0"/>
              <a:t>Alltagsrelevant dürften vor allem die Vorschriften zum Übergang in die nächste Klassenstufe sein. </a:t>
            </a:r>
          </a:p>
          <a:p>
            <a:pPr>
              <a:lnSpc>
                <a:spcPct val="100000"/>
              </a:lnSpc>
              <a:spcBef>
                <a:spcPts val="0"/>
              </a:spcBef>
            </a:pPr>
            <a:r>
              <a:rPr lang="de-DE" dirty="0"/>
              <a:t>Tipps für die Vorbereitung der Zeugniskonferenz:</a:t>
            </a:r>
          </a:p>
          <a:p>
            <a:pPr lvl="1">
              <a:lnSpc>
                <a:spcPct val="100000"/>
              </a:lnSpc>
              <a:spcBef>
                <a:spcPts val="0"/>
              </a:spcBef>
            </a:pPr>
            <a:r>
              <a:rPr lang="de-DE" sz="2200" dirty="0"/>
              <a:t>als Klassenlehrkraft das Leistungsbild der Klasse im Blick </a:t>
            </a:r>
            <a:br>
              <a:rPr lang="de-DE" sz="2200" dirty="0"/>
            </a:br>
            <a:r>
              <a:rPr lang="de-DE" sz="2200" dirty="0"/>
              <a:t>behalten (Kernfächer)</a:t>
            </a:r>
          </a:p>
          <a:p>
            <a:pPr lvl="1">
              <a:lnSpc>
                <a:spcPct val="100000"/>
              </a:lnSpc>
              <a:spcBef>
                <a:spcPts val="0"/>
              </a:spcBef>
            </a:pPr>
            <a:r>
              <a:rPr lang="de-DE" sz="2200" dirty="0"/>
              <a:t>Schulleitung rechtzeitig über „kritische Fälle“ informieren</a:t>
            </a:r>
          </a:p>
          <a:p>
            <a:pPr lvl="1">
              <a:lnSpc>
                <a:spcPct val="100000"/>
              </a:lnSpc>
              <a:spcBef>
                <a:spcPts val="0"/>
              </a:spcBef>
            </a:pPr>
            <a:r>
              <a:rPr lang="de-DE" sz="2200" dirty="0"/>
              <a:t>Notenänderungen in der Konferenz vermeiden (v. a. Änderungen von Note 4 auf 5)</a:t>
            </a:r>
          </a:p>
          <a:p>
            <a:pPr lvl="1">
              <a:lnSpc>
                <a:spcPct val="100000"/>
              </a:lnSpc>
              <a:spcBef>
                <a:spcPts val="0"/>
              </a:spcBef>
            </a:pPr>
            <a:r>
              <a:rPr lang="de-DE" sz="2200" dirty="0"/>
              <a:t>ggf. bereits </a:t>
            </a:r>
            <a:r>
              <a:rPr lang="de-DE" sz="2200" i="1" u="sng" dirty="0"/>
              <a:t>vor</a:t>
            </a:r>
            <a:r>
              <a:rPr lang="de-DE" sz="2200" dirty="0"/>
              <a:t> der Konferenz Absprachen im Klassenkollegium treffen, z. B. wenn in mehreren Fächern die Note 4- oder 5 im Raum steht</a:t>
            </a:r>
          </a:p>
          <a:p>
            <a:pPr lvl="1">
              <a:lnSpc>
                <a:spcPct val="100000"/>
              </a:lnSpc>
              <a:spcBef>
                <a:spcPts val="0"/>
              </a:spcBef>
            </a:pPr>
            <a:r>
              <a:rPr lang="de-DE" sz="2200" dirty="0"/>
              <a:t>Schulinterne Regelung beachten, in welchen Fällen ein Lernplan erstellt werden muss</a:t>
            </a:r>
          </a:p>
          <a:p>
            <a:pPr lvl="1">
              <a:lnSpc>
                <a:spcPct val="100000"/>
              </a:lnSpc>
              <a:spcBef>
                <a:spcPts val="0"/>
              </a:spcBef>
            </a:pPr>
            <a:r>
              <a:rPr lang="de-DE" dirty="0"/>
              <a:t>… </a:t>
            </a:r>
            <a:r>
              <a:rPr lang="de-DE" sz="2200" i="1" dirty="0"/>
              <a:t>(individuelle Ergänzungen aus der Praxis)</a:t>
            </a:r>
            <a:endParaRPr lang="de-DE" i="1" dirty="0"/>
          </a:p>
        </p:txBody>
      </p:sp>
      <p:pic>
        <p:nvPicPr>
          <p:cNvPr id="5" name="Grafik 4">
            <a:extLst>
              <a:ext uri="{FF2B5EF4-FFF2-40B4-BE49-F238E27FC236}">
                <a16:creationId xmlns:a16="http://schemas.microsoft.com/office/drawing/2014/main" id="{538BBD78-FBF4-7BD3-E3A5-23CE19ED24D6}"/>
              </a:ext>
            </a:extLst>
          </p:cNvPr>
          <p:cNvPicPr>
            <a:picLocks noChangeAspect="1"/>
          </p:cNvPicPr>
          <p:nvPr/>
        </p:nvPicPr>
        <p:blipFill>
          <a:blip r:embed="rId2"/>
          <a:stretch>
            <a:fillRect/>
          </a:stretch>
        </p:blipFill>
        <p:spPr>
          <a:xfrm>
            <a:off x="8953500" y="2214880"/>
            <a:ext cx="1993900" cy="1993900"/>
          </a:xfrm>
          <a:prstGeom prst="rect">
            <a:avLst/>
          </a:prstGeom>
        </p:spPr>
      </p:pic>
    </p:spTree>
    <p:extLst>
      <p:ext uri="{BB962C8B-B14F-4D97-AF65-F5344CB8AC3E}">
        <p14:creationId xmlns:p14="http://schemas.microsoft.com/office/powerpoint/2010/main" val="1472520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3EB0A-99EF-3D47-0ED3-D06A7BFED2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265A1B-5B35-068B-D289-95172AFF7F8D}"/>
              </a:ext>
            </a:extLst>
          </p:cNvPr>
          <p:cNvSpPr>
            <a:spLocks noGrp="1"/>
          </p:cNvSpPr>
          <p:nvPr>
            <p:ph type="title"/>
          </p:nvPr>
        </p:nvSpPr>
        <p:spPr/>
        <p:txBody>
          <a:bodyPr>
            <a:normAutofit/>
          </a:bodyPr>
          <a:lstStyle/>
          <a:p>
            <a:r>
              <a:rPr lang="de-DE" dirty="0"/>
              <a:t>2.4.6 Abiturprüfungsfächer </a:t>
            </a:r>
            <a:r>
              <a:rPr lang="de-DE" dirty="0">
                <a:solidFill>
                  <a:srgbClr val="FF0000"/>
                </a:solidFill>
              </a:rPr>
              <a:t>auslaufend</a:t>
            </a:r>
          </a:p>
        </p:txBody>
      </p:sp>
      <p:sp>
        <p:nvSpPr>
          <p:cNvPr id="3" name="Inhaltsplatzhalter 2">
            <a:extLst>
              <a:ext uri="{FF2B5EF4-FFF2-40B4-BE49-F238E27FC236}">
                <a16:creationId xmlns:a16="http://schemas.microsoft.com/office/drawing/2014/main" id="{886A04DC-CD7A-7CCE-E548-A6FF172A58A2}"/>
              </a:ext>
            </a:extLst>
          </p:cNvPr>
          <p:cNvSpPr>
            <a:spLocks noGrp="1"/>
          </p:cNvSpPr>
          <p:nvPr>
            <p:ph idx="1"/>
          </p:nvPr>
        </p:nvSpPr>
        <p:spPr>
          <a:xfrm>
            <a:off x="838200" y="1825625"/>
            <a:ext cx="10515600" cy="4160396"/>
          </a:xfrm>
        </p:spPr>
        <p:txBody>
          <a:bodyPr anchor="ctr">
            <a:noAutofit/>
          </a:bodyPr>
          <a:lstStyle/>
          <a:p>
            <a:pPr>
              <a:lnSpc>
                <a:spcPct val="100000"/>
              </a:lnSpc>
              <a:spcBef>
                <a:spcPts val="0"/>
              </a:spcBef>
            </a:pPr>
            <a:r>
              <a:rPr lang="de-DE" sz="2400" dirty="0"/>
              <a:t>Vier oder fünf Prüfungsfächer (§ 13):	</a:t>
            </a:r>
          </a:p>
          <a:p>
            <a:pPr lvl="1">
              <a:lnSpc>
                <a:spcPct val="100000"/>
              </a:lnSpc>
              <a:spcBef>
                <a:spcPts val="0"/>
              </a:spcBef>
            </a:pPr>
            <a:r>
              <a:rPr lang="de-DE" sz="2000" b="1" dirty="0"/>
              <a:t>drei schriftliche Prüfungen auf erhöhtem Anforderungsniveau</a:t>
            </a:r>
          </a:p>
          <a:p>
            <a:pPr lvl="2">
              <a:lnSpc>
                <a:spcPct val="100000"/>
              </a:lnSpc>
              <a:spcBef>
                <a:spcPts val="0"/>
              </a:spcBef>
            </a:pPr>
            <a:r>
              <a:rPr lang="de-DE" sz="1600" dirty="0"/>
              <a:t>P3: Profilfach (Aufgabenstellung durch Lehrkraft)</a:t>
            </a:r>
          </a:p>
          <a:p>
            <a:pPr lvl="2">
              <a:lnSpc>
                <a:spcPct val="100000"/>
              </a:lnSpc>
              <a:spcBef>
                <a:spcPts val="0"/>
              </a:spcBef>
            </a:pPr>
            <a:r>
              <a:rPr lang="de-DE" sz="1600" dirty="0"/>
              <a:t>P1 und P2: die Kernfächer auf </a:t>
            </a:r>
            <a:r>
              <a:rPr lang="de-DE" sz="1600" dirty="0" err="1"/>
              <a:t>eA</a:t>
            </a:r>
            <a:r>
              <a:rPr lang="de-DE" sz="1600" dirty="0"/>
              <a:t> (zentrale Aufgabenstellung)</a:t>
            </a:r>
          </a:p>
          <a:p>
            <a:pPr lvl="1">
              <a:lnSpc>
                <a:spcPct val="100000"/>
              </a:lnSpc>
              <a:spcBef>
                <a:spcPts val="0"/>
              </a:spcBef>
            </a:pPr>
            <a:r>
              <a:rPr lang="de-DE" sz="2000" b="1" dirty="0"/>
              <a:t>eine oder zwei mündliche Prüfungen auf grundlegendem Niveau</a:t>
            </a:r>
          </a:p>
          <a:p>
            <a:pPr lvl="2">
              <a:lnSpc>
                <a:spcPct val="100000"/>
              </a:lnSpc>
              <a:spcBef>
                <a:spcPts val="0"/>
              </a:spcBef>
            </a:pPr>
            <a:r>
              <a:rPr lang="de-DE" sz="1600" dirty="0"/>
              <a:t>vierte Prüfung = mündliche Prüfung oder Präsentationsprüfung</a:t>
            </a:r>
          </a:p>
          <a:p>
            <a:pPr lvl="2">
              <a:lnSpc>
                <a:spcPct val="100000"/>
              </a:lnSpc>
              <a:spcBef>
                <a:spcPts val="0"/>
              </a:spcBef>
            </a:pPr>
            <a:r>
              <a:rPr lang="de-DE" sz="1600" dirty="0"/>
              <a:t>fünfte Prüfung = mündliche Prüfung oder besondere Lernleistung</a:t>
            </a:r>
          </a:p>
          <a:p>
            <a:pPr lvl="2">
              <a:lnSpc>
                <a:spcPct val="100000"/>
              </a:lnSpc>
              <a:spcBef>
                <a:spcPts val="0"/>
              </a:spcBef>
            </a:pPr>
            <a:r>
              <a:rPr lang="de-DE" sz="1600" dirty="0"/>
              <a:t>Sport: nur mündliche Prüfung möglich</a:t>
            </a:r>
            <a:endParaRPr lang="de-DE" dirty="0"/>
          </a:p>
          <a:p>
            <a:pPr>
              <a:lnSpc>
                <a:spcPct val="100000"/>
              </a:lnSpc>
              <a:spcBef>
                <a:spcPts val="0"/>
              </a:spcBef>
            </a:pPr>
            <a:r>
              <a:rPr lang="de-DE" sz="2400" b="1" dirty="0"/>
              <a:t>Aus jedem Aufgabenfeld </a:t>
            </a:r>
            <a:r>
              <a:rPr lang="de-DE" sz="2400" dirty="0"/>
              <a:t>ist mindestens </a:t>
            </a:r>
            <a:r>
              <a:rPr lang="de-DE" sz="2400" b="1" dirty="0"/>
              <a:t>ein Fach als Abiturprüfungsfach </a:t>
            </a:r>
            <a:r>
              <a:rPr lang="de-DE" sz="2400" dirty="0"/>
              <a:t>zu wählen. </a:t>
            </a:r>
            <a:r>
              <a:rPr lang="de-DE" sz="2400" i="1" dirty="0"/>
              <a:t>Es muss durchgängig in der Oberstufe unterrichtet worden sein.</a:t>
            </a:r>
          </a:p>
          <a:p>
            <a:pPr>
              <a:lnSpc>
                <a:spcPct val="100000"/>
              </a:lnSpc>
              <a:spcBef>
                <a:spcPts val="0"/>
              </a:spcBef>
            </a:pPr>
            <a:r>
              <a:rPr lang="de-DE" sz="2400" dirty="0"/>
              <a:t>Entscheidung durch die SuS zu Beginn von Q 2.1</a:t>
            </a:r>
          </a:p>
        </p:txBody>
      </p:sp>
      <p:pic>
        <p:nvPicPr>
          <p:cNvPr id="5" name="Grafik 4">
            <a:extLst>
              <a:ext uri="{FF2B5EF4-FFF2-40B4-BE49-F238E27FC236}">
                <a16:creationId xmlns:a16="http://schemas.microsoft.com/office/drawing/2014/main" id="{0C3B2843-F3B6-60DA-8B7F-FE3E0F3B8578}"/>
              </a:ext>
            </a:extLst>
          </p:cNvPr>
          <p:cNvPicPr>
            <a:picLocks noChangeAspect="1"/>
          </p:cNvPicPr>
          <p:nvPr/>
        </p:nvPicPr>
        <p:blipFill>
          <a:blip r:embed="rId2"/>
          <a:stretch>
            <a:fillRect/>
          </a:stretch>
        </p:blipFill>
        <p:spPr>
          <a:xfrm flipH="1">
            <a:off x="8904791" y="-145195"/>
            <a:ext cx="2627138" cy="2627138"/>
          </a:xfrm>
          <a:prstGeom prst="rect">
            <a:avLst/>
          </a:prstGeom>
        </p:spPr>
      </p:pic>
    </p:spTree>
    <p:extLst>
      <p:ext uri="{BB962C8B-B14F-4D97-AF65-F5344CB8AC3E}">
        <p14:creationId xmlns:p14="http://schemas.microsoft.com/office/powerpoint/2010/main" val="3414367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Abiturprüfungsfächer </a:t>
            </a:r>
            <a:r>
              <a:rPr lang="de-DE" dirty="0">
                <a:solidFill>
                  <a:srgbClr val="FF0000"/>
                </a:solidFill>
              </a:rPr>
              <a:t>künftig</a:t>
            </a:r>
          </a:p>
        </p:txBody>
      </p:sp>
      <p:sp>
        <p:nvSpPr>
          <p:cNvPr id="3" name="Inhaltsplatzhalter 2"/>
          <p:cNvSpPr>
            <a:spLocks noGrp="1"/>
          </p:cNvSpPr>
          <p:nvPr>
            <p:ph idx="1"/>
          </p:nvPr>
        </p:nvSpPr>
        <p:spPr>
          <a:xfrm>
            <a:off x="838200" y="1825625"/>
            <a:ext cx="10515600" cy="4160396"/>
          </a:xfrm>
        </p:spPr>
        <p:txBody>
          <a:bodyPr anchor="ctr">
            <a:noAutofit/>
          </a:bodyPr>
          <a:lstStyle/>
          <a:p>
            <a:pPr>
              <a:lnSpc>
                <a:spcPct val="100000"/>
              </a:lnSpc>
              <a:spcBef>
                <a:spcPts val="0"/>
              </a:spcBef>
            </a:pPr>
            <a:r>
              <a:rPr lang="de-DE" sz="2400" dirty="0"/>
              <a:t>Vier oder fünf Prüfungsfächer (§ 13):	</a:t>
            </a:r>
          </a:p>
          <a:p>
            <a:pPr lvl="1">
              <a:lnSpc>
                <a:spcPct val="100000"/>
              </a:lnSpc>
              <a:spcBef>
                <a:spcPts val="0"/>
              </a:spcBef>
            </a:pPr>
            <a:r>
              <a:rPr lang="de-DE" sz="2000" b="1" dirty="0">
                <a:solidFill>
                  <a:srgbClr val="FF0000"/>
                </a:solidFill>
              </a:rPr>
              <a:t>zwei</a:t>
            </a:r>
            <a:r>
              <a:rPr lang="de-DE" sz="2000" b="1" dirty="0"/>
              <a:t> schriftliche Prüfungen auf erhöhtem Anforderungsniveau</a:t>
            </a:r>
          </a:p>
          <a:p>
            <a:pPr lvl="2">
              <a:lnSpc>
                <a:spcPct val="100000"/>
              </a:lnSpc>
              <a:spcBef>
                <a:spcPts val="0"/>
              </a:spcBef>
            </a:pPr>
            <a:r>
              <a:rPr lang="de-DE" sz="1600" dirty="0"/>
              <a:t>P3: Profilfach (Aufgabenstellung durch Lehrkraft, </a:t>
            </a:r>
            <a:r>
              <a:rPr lang="de-DE" sz="1600" dirty="0">
                <a:solidFill>
                  <a:srgbClr val="FF0000"/>
                </a:solidFill>
              </a:rPr>
              <a:t>ABER Bio/</a:t>
            </a:r>
            <a:r>
              <a:rPr lang="de-DE" sz="1600" dirty="0" err="1">
                <a:solidFill>
                  <a:srgbClr val="FF0000"/>
                </a:solidFill>
              </a:rPr>
              <a:t>Che</a:t>
            </a:r>
            <a:r>
              <a:rPr lang="de-DE" sz="1600" dirty="0">
                <a:solidFill>
                  <a:srgbClr val="FF0000"/>
                </a:solidFill>
              </a:rPr>
              <a:t>/</a:t>
            </a:r>
            <a:r>
              <a:rPr lang="de-DE" sz="1600" dirty="0" err="1">
                <a:solidFill>
                  <a:srgbClr val="FF0000"/>
                </a:solidFill>
              </a:rPr>
              <a:t>Phy</a:t>
            </a:r>
            <a:r>
              <a:rPr lang="de-DE" sz="1600" dirty="0">
                <a:solidFill>
                  <a:srgbClr val="FF0000"/>
                </a:solidFill>
              </a:rPr>
              <a:t> ab 2026 zentrale Aufgabenstellung!</a:t>
            </a:r>
            <a:r>
              <a:rPr lang="de-DE" sz="1600" dirty="0"/>
              <a:t>)</a:t>
            </a:r>
          </a:p>
          <a:p>
            <a:pPr lvl="2">
              <a:lnSpc>
                <a:spcPct val="100000"/>
              </a:lnSpc>
              <a:spcBef>
                <a:spcPts val="0"/>
              </a:spcBef>
            </a:pPr>
            <a:r>
              <a:rPr lang="de-DE" sz="1600" dirty="0"/>
              <a:t>P1 und P2: </a:t>
            </a:r>
            <a:r>
              <a:rPr lang="de-DE" sz="1600" dirty="0">
                <a:solidFill>
                  <a:srgbClr val="FF0000"/>
                </a:solidFill>
              </a:rPr>
              <a:t>das Kernfach auf </a:t>
            </a:r>
            <a:r>
              <a:rPr lang="de-DE" sz="1600" dirty="0" err="1">
                <a:solidFill>
                  <a:srgbClr val="FF0000"/>
                </a:solidFill>
              </a:rPr>
              <a:t>eA</a:t>
            </a:r>
            <a:r>
              <a:rPr lang="de-DE" sz="1600" dirty="0">
                <a:solidFill>
                  <a:srgbClr val="FF0000"/>
                </a:solidFill>
              </a:rPr>
              <a:t> sowie ein weiteres KF auf grundlegendem Niveau </a:t>
            </a:r>
            <a:r>
              <a:rPr lang="de-DE" sz="1600" dirty="0"/>
              <a:t>(zentrale Aufgabenstellung)</a:t>
            </a:r>
            <a:endParaRPr lang="de-DE" sz="1600" dirty="0">
              <a:solidFill>
                <a:srgbClr val="FF0000"/>
              </a:solidFill>
            </a:endParaRPr>
          </a:p>
          <a:p>
            <a:pPr lvl="1">
              <a:lnSpc>
                <a:spcPct val="100000"/>
              </a:lnSpc>
              <a:spcBef>
                <a:spcPts val="0"/>
              </a:spcBef>
            </a:pPr>
            <a:r>
              <a:rPr lang="de-DE" sz="2000" b="1" dirty="0">
                <a:solidFill>
                  <a:schemeClr val="bg1">
                    <a:lumMod val="65000"/>
                  </a:schemeClr>
                </a:solidFill>
              </a:rPr>
              <a:t>eine oder zwei mündliche Prüfungen auf grundlegendem Niveau</a:t>
            </a:r>
          </a:p>
          <a:p>
            <a:pPr lvl="2">
              <a:lnSpc>
                <a:spcPct val="100000"/>
              </a:lnSpc>
              <a:spcBef>
                <a:spcPts val="0"/>
              </a:spcBef>
            </a:pPr>
            <a:r>
              <a:rPr lang="de-DE" sz="1600" dirty="0">
                <a:solidFill>
                  <a:schemeClr val="bg1">
                    <a:lumMod val="65000"/>
                  </a:schemeClr>
                </a:solidFill>
              </a:rPr>
              <a:t>vierte Prüfung = mündliche Prüfung oder Präsentationsprüfung</a:t>
            </a:r>
          </a:p>
          <a:p>
            <a:pPr lvl="2">
              <a:lnSpc>
                <a:spcPct val="100000"/>
              </a:lnSpc>
              <a:spcBef>
                <a:spcPts val="0"/>
              </a:spcBef>
            </a:pPr>
            <a:r>
              <a:rPr lang="de-DE" sz="1600" dirty="0">
                <a:solidFill>
                  <a:schemeClr val="bg1">
                    <a:lumMod val="65000"/>
                  </a:schemeClr>
                </a:solidFill>
              </a:rPr>
              <a:t>fünfte Prüfung = mündliche Prüfung oder besondere Lernleistung</a:t>
            </a:r>
          </a:p>
          <a:p>
            <a:pPr lvl="2">
              <a:lnSpc>
                <a:spcPct val="100000"/>
              </a:lnSpc>
              <a:spcBef>
                <a:spcPts val="0"/>
              </a:spcBef>
            </a:pPr>
            <a:r>
              <a:rPr lang="de-DE" sz="1600" dirty="0">
                <a:solidFill>
                  <a:schemeClr val="bg1">
                    <a:lumMod val="65000"/>
                  </a:schemeClr>
                </a:solidFill>
              </a:rPr>
              <a:t>Sport: nur mündliche Prüfung möglich</a:t>
            </a:r>
            <a:endParaRPr lang="de-DE" dirty="0">
              <a:solidFill>
                <a:schemeClr val="bg1">
                  <a:lumMod val="65000"/>
                </a:schemeClr>
              </a:solidFill>
            </a:endParaRPr>
          </a:p>
          <a:p>
            <a:pPr>
              <a:lnSpc>
                <a:spcPct val="100000"/>
              </a:lnSpc>
              <a:spcBef>
                <a:spcPts val="0"/>
              </a:spcBef>
            </a:pPr>
            <a:r>
              <a:rPr lang="de-DE" sz="2400" b="1" dirty="0">
                <a:solidFill>
                  <a:schemeClr val="bg1">
                    <a:lumMod val="65000"/>
                  </a:schemeClr>
                </a:solidFill>
              </a:rPr>
              <a:t>Aus jedem Aufgabenfeld </a:t>
            </a:r>
            <a:r>
              <a:rPr lang="de-DE" sz="2400" dirty="0">
                <a:solidFill>
                  <a:schemeClr val="bg1">
                    <a:lumMod val="65000"/>
                  </a:schemeClr>
                </a:solidFill>
              </a:rPr>
              <a:t>ist mindestens </a:t>
            </a:r>
            <a:r>
              <a:rPr lang="de-DE" sz="2400" b="1" dirty="0">
                <a:solidFill>
                  <a:schemeClr val="bg1">
                    <a:lumMod val="65000"/>
                  </a:schemeClr>
                </a:solidFill>
              </a:rPr>
              <a:t>ein Fach als Abiturprüfungsfach </a:t>
            </a:r>
            <a:r>
              <a:rPr lang="de-DE" sz="2400" dirty="0">
                <a:solidFill>
                  <a:schemeClr val="bg1">
                    <a:lumMod val="65000"/>
                  </a:schemeClr>
                </a:solidFill>
              </a:rPr>
              <a:t>zu wählen. </a:t>
            </a:r>
            <a:r>
              <a:rPr lang="de-DE" sz="2400" i="1" dirty="0">
                <a:solidFill>
                  <a:schemeClr val="bg1">
                    <a:lumMod val="65000"/>
                  </a:schemeClr>
                </a:solidFill>
              </a:rPr>
              <a:t>Es muss durchgängig in der Oberstufe unterrichtet worden sein.</a:t>
            </a:r>
          </a:p>
          <a:p>
            <a:pPr>
              <a:lnSpc>
                <a:spcPct val="100000"/>
              </a:lnSpc>
              <a:spcBef>
                <a:spcPts val="0"/>
              </a:spcBef>
            </a:pPr>
            <a:r>
              <a:rPr lang="de-DE" sz="2400" dirty="0">
                <a:solidFill>
                  <a:schemeClr val="bg1">
                    <a:lumMod val="65000"/>
                  </a:schemeClr>
                </a:solidFill>
              </a:rPr>
              <a:t>Entscheidung durch die SuS zu Beginn von Q 2.1</a:t>
            </a:r>
          </a:p>
        </p:txBody>
      </p:sp>
      <p:pic>
        <p:nvPicPr>
          <p:cNvPr id="5" name="Grafik 4">
            <a:extLst>
              <a:ext uri="{FF2B5EF4-FFF2-40B4-BE49-F238E27FC236}">
                <a16:creationId xmlns:a16="http://schemas.microsoft.com/office/drawing/2014/main" id="{51F20345-E79C-75E6-1056-D421A284C678}"/>
              </a:ext>
            </a:extLst>
          </p:cNvPr>
          <p:cNvPicPr>
            <a:picLocks noChangeAspect="1"/>
          </p:cNvPicPr>
          <p:nvPr/>
        </p:nvPicPr>
        <p:blipFill>
          <a:blip r:embed="rId2"/>
          <a:stretch>
            <a:fillRect/>
          </a:stretch>
        </p:blipFill>
        <p:spPr>
          <a:xfrm flipH="1">
            <a:off x="8904791" y="-145195"/>
            <a:ext cx="2627138" cy="2627138"/>
          </a:xfrm>
          <a:prstGeom prst="rect">
            <a:avLst/>
          </a:prstGeom>
        </p:spPr>
      </p:pic>
    </p:spTree>
    <p:extLst>
      <p:ext uri="{BB962C8B-B14F-4D97-AF65-F5344CB8AC3E}">
        <p14:creationId xmlns:p14="http://schemas.microsoft.com/office/powerpoint/2010/main" val="3679053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Schriftliche Prüfung - Besonderheiten</a:t>
            </a:r>
          </a:p>
        </p:txBody>
      </p:sp>
      <p:sp>
        <p:nvSpPr>
          <p:cNvPr id="3" name="Inhaltsplatzhalter 2"/>
          <p:cNvSpPr>
            <a:spLocks noGrp="1"/>
          </p:cNvSpPr>
          <p:nvPr>
            <p:ph idx="1"/>
          </p:nvPr>
        </p:nvSpPr>
        <p:spPr>
          <a:xfrm>
            <a:off x="838201" y="1825624"/>
            <a:ext cx="7962900" cy="1941511"/>
          </a:xfrm>
        </p:spPr>
        <p:txBody>
          <a:bodyPr anchor="t">
            <a:normAutofit/>
          </a:bodyPr>
          <a:lstStyle/>
          <a:p>
            <a:pPr algn="just">
              <a:lnSpc>
                <a:spcPct val="100000"/>
              </a:lnSpc>
              <a:spcBef>
                <a:spcPts val="0"/>
              </a:spcBef>
            </a:pPr>
            <a:r>
              <a:rPr lang="de-DE" b="1" dirty="0"/>
              <a:t>Kunst/Musik: </a:t>
            </a:r>
            <a:r>
              <a:rPr lang="de-DE" dirty="0"/>
              <a:t>an die Stelle der schriftlichen Prüfung </a:t>
            </a:r>
            <a:r>
              <a:rPr lang="de-DE" i="1" dirty="0"/>
              <a:t>kann</a:t>
            </a:r>
            <a:r>
              <a:rPr lang="de-DE" dirty="0"/>
              <a:t> (mit Genehmigung) eine besondere Fachprüfung treten, die einen praktischen und einen schriftlichen Teil enthält</a:t>
            </a:r>
          </a:p>
          <a:p>
            <a:pPr marL="0" indent="0" algn="just">
              <a:lnSpc>
                <a:spcPct val="100000"/>
              </a:lnSpc>
              <a:spcBef>
                <a:spcPts val="0"/>
              </a:spcBef>
              <a:buNone/>
            </a:pPr>
            <a:endParaRPr lang="de-DE" dirty="0"/>
          </a:p>
          <a:p>
            <a:pPr algn="just">
              <a:lnSpc>
                <a:spcPct val="100000"/>
              </a:lnSpc>
              <a:spcBef>
                <a:spcPts val="0"/>
              </a:spcBef>
            </a:pPr>
            <a:endParaRPr lang="de-DE" dirty="0"/>
          </a:p>
        </p:txBody>
      </p:sp>
      <p:pic>
        <p:nvPicPr>
          <p:cNvPr id="4" name="Grafik 3">
            <a:extLst>
              <a:ext uri="{FF2B5EF4-FFF2-40B4-BE49-F238E27FC236}">
                <a16:creationId xmlns:a16="http://schemas.microsoft.com/office/drawing/2014/main" id="{E2A6505E-C11D-F280-7B6E-8A8972D142C8}"/>
              </a:ext>
            </a:extLst>
          </p:cNvPr>
          <p:cNvPicPr>
            <a:picLocks noChangeAspect="1"/>
          </p:cNvPicPr>
          <p:nvPr/>
        </p:nvPicPr>
        <p:blipFill>
          <a:blip r:embed="rId2"/>
          <a:stretch>
            <a:fillRect/>
          </a:stretch>
        </p:blipFill>
        <p:spPr>
          <a:xfrm flipH="1">
            <a:off x="1868489" y="3429000"/>
            <a:ext cx="2374899" cy="2374899"/>
          </a:xfrm>
          <a:prstGeom prst="rect">
            <a:avLst/>
          </a:prstGeom>
        </p:spPr>
      </p:pic>
      <p:sp>
        <p:nvSpPr>
          <p:cNvPr id="5" name="Textfeld 4">
            <a:extLst>
              <a:ext uri="{FF2B5EF4-FFF2-40B4-BE49-F238E27FC236}">
                <a16:creationId xmlns:a16="http://schemas.microsoft.com/office/drawing/2014/main" id="{9E7C625C-8033-E443-F16C-46BB0BD99969}"/>
              </a:ext>
            </a:extLst>
          </p:cNvPr>
          <p:cNvSpPr txBox="1"/>
          <p:nvPr/>
        </p:nvSpPr>
        <p:spPr>
          <a:xfrm>
            <a:off x="4243388" y="4281788"/>
            <a:ext cx="7110410" cy="892552"/>
          </a:xfrm>
          <a:prstGeom prst="rect">
            <a:avLst/>
          </a:prstGeom>
          <a:noFill/>
        </p:spPr>
        <p:txBody>
          <a:bodyPr wrap="square" rtlCol="0">
            <a:spAutoFit/>
          </a:bodyPr>
          <a:lstStyle/>
          <a:p>
            <a:pPr marL="285750" indent="-285750" algn="r">
              <a:buFont typeface="Arial" panose="020B0604020202020204" pitchFamily="34" charset="0"/>
              <a:buChar char="•"/>
            </a:pPr>
            <a:r>
              <a:rPr lang="de-DE" sz="2600" b="1" dirty="0"/>
              <a:t>Sport</a:t>
            </a:r>
            <a:r>
              <a:rPr lang="de-DE" dirty="0"/>
              <a:t> </a:t>
            </a:r>
            <a:r>
              <a:rPr lang="de-DE" sz="2600" dirty="0"/>
              <a:t>im </a:t>
            </a:r>
            <a:r>
              <a:rPr lang="de-DE" sz="2600" b="1" dirty="0"/>
              <a:t>Sportprofil</a:t>
            </a:r>
            <a:r>
              <a:rPr lang="de-DE" sz="2600" dirty="0"/>
              <a:t>: Fachprüfung mit praktischem und schriftlichem Teil</a:t>
            </a:r>
          </a:p>
        </p:txBody>
      </p:sp>
      <p:pic>
        <p:nvPicPr>
          <p:cNvPr id="6" name="Grafik 5">
            <a:extLst>
              <a:ext uri="{FF2B5EF4-FFF2-40B4-BE49-F238E27FC236}">
                <a16:creationId xmlns:a16="http://schemas.microsoft.com/office/drawing/2014/main" id="{A5B18468-6597-7829-7A8F-F2099AA3F752}"/>
              </a:ext>
            </a:extLst>
          </p:cNvPr>
          <p:cNvPicPr>
            <a:picLocks noChangeAspect="1"/>
          </p:cNvPicPr>
          <p:nvPr/>
        </p:nvPicPr>
        <p:blipFill>
          <a:blip r:embed="rId3"/>
          <a:stretch>
            <a:fillRect/>
          </a:stretch>
        </p:blipFill>
        <p:spPr>
          <a:xfrm>
            <a:off x="9795478" y="1870679"/>
            <a:ext cx="1558321" cy="1558321"/>
          </a:xfrm>
          <a:prstGeom prst="rect">
            <a:avLst/>
          </a:prstGeom>
        </p:spPr>
      </p:pic>
    </p:spTree>
    <p:extLst>
      <p:ext uri="{BB962C8B-B14F-4D97-AF65-F5344CB8AC3E}">
        <p14:creationId xmlns:p14="http://schemas.microsoft.com/office/powerpoint/2010/main" val="27890592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EXTRA: Bewertung</a:t>
            </a:r>
          </a:p>
        </p:txBody>
      </p:sp>
      <p:sp>
        <p:nvSpPr>
          <p:cNvPr id="3" name="Inhaltsplatzhalter 2"/>
          <p:cNvSpPr>
            <a:spLocks noGrp="1"/>
          </p:cNvSpPr>
          <p:nvPr>
            <p:ph idx="1"/>
          </p:nvPr>
        </p:nvSpPr>
        <p:spPr>
          <a:xfrm>
            <a:off x="838200" y="1825625"/>
            <a:ext cx="10515600" cy="4160396"/>
          </a:xfrm>
        </p:spPr>
        <p:txBody>
          <a:bodyPr anchor="t">
            <a:normAutofit/>
          </a:bodyPr>
          <a:lstStyle/>
          <a:p>
            <a:pPr algn="just">
              <a:lnSpc>
                <a:spcPct val="100000"/>
              </a:lnSpc>
              <a:spcBef>
                <a:spcPts val="0"/>
              </a:spcBef>
            </a:pPr>
            <a:r>
              <a:rPr lang="de-DE" b="1" dirty="0"/>
              <a:t>Erstgutachter: </a:t>
            </a:r>
            <a:r>
              <a:rPr lang="de-DE" dirty="0"/>
              <a:t>Lehrkraft mit Sek II-Fakultas, ABER: „In besonderen Ausnahmefällen, insbesondere wenn die Prüfung für eine vorhandene Lerngruppe sonst nicht in zumutbarer Weise durchführbar ist, kann die Schule mit Genehmigung der Schulaufsicht eine andere fachkundige Lehrkraft mit der Übernahme der Prüfungsfunktion betrauen.“ (§ 19 (1))</a:t>
            </a:r>
          </a:p>
          <a:p>
            <a:pPr algn="just">
              <a:lnSpc>
                <a:spcPct val="100000"/>
              </a:lnSpc>
              <a:spcBef>
                <a:spcPts val="0"/>
              </a:spcBef>
            </a:pPr>
            <a:r>
              <a:rPr lang="de-DE" b="1" dirty="0"/>
              <a:t>Zweitgutachter: </a:t>
            </a:r>
            <a:r>
              <a:rPr lang="de-DE" dirty="0"/>
              <a:t>wird von der Abiturprüfungskommission (APK) bestimmt; Fachlehrkraft Sek II „oder im Ausnahmefall eine andere fachkundige Lehrkraft“. (§ 19 (3))</a:t>
            </a:r>
          </a:p>
        </p:txBody>
      </p:sp>
      <p:pic>
        <p:nvPicPr>
          <p:cNvPr id="4" name="Grafik 3">
            <a:extLst>
              <a:ext uri="{FF2B5EF4-FFF2-40B4-BE49-F238E27FC236}">
                <a16:creationId xmlns:a16="http://schemas.microsoft.com/office/drawing/2014/main" id="{D9FBF959-A036-3CD5-FCFF-02EF04DAF167}"/>
              </a:ext>
            </a:extLst>
          </p:cNvPr>
          <p:cNvPicPr>
            <a:picLocks noChangeAspect="1"/>
          </p:cNvPicPr>
          <p:nvPr/>
        </p:nvPicPr>
        <p:blipFill>
          <a:blip r:embed="rId2"/>
          <a:stretch>
            <a:fillRect/>
          </a:stretch>
        </p:blipFill>
        <p:spPr>
          <a:xfrm>
            <a:off x="8140700" y="34573"/>
            <a:ext cx="1674812" cy="1674812"/>
          </a:xfrm>
          <a:prstGeom prst="rect">
            <a:avLst/>
          </a:prstGeom>
        </p:spPr>
      </p:pic>
    </p:spTree>
    <p:extLst>
      <p:ext uri="{BB962C8B-B14F-4D97-AF65-F5344CB8AC3E}">
        <p14:creationId xmlns:p14="http://schemas.microsoft.com/office/powerpoint/2010/main" val="1148158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EXTRA: Bewertung</a:t>
            </a:r>
          </a:p>
        </p:txBody>
      </p:sp>
      <p:sp>
        <p:nvSpPr>
          <p:cNvPr id="3" name="Inhaltsplatzhalter 2"/>
          <p:cNvSpPr>
            <a:spLocks noGrp="1"/>
          </p:cNvSpPr>
          <p:nvPr>
            <p:ph idx="1"/>
          </p:nvPr>
        </p:nvSpPr>
        <p:spPr>
          <a:xfrm>
            <a:off x="838200" y="1825625"/>
            <a:ext cx="10515600" cy="4160396"/>
          </a:xfrm>
        </p:spPr>
        <p:txBody>
          <a:bodyPr anchor="t">
            <a:normAutofit/>
          </a:bodyPr>
          <a:lstStyle/>
          <a:p>
            <a:pPr algn="just">
              <a:lnSpc>
                <a:spcPct val="100000"/>
              </a:lnSpc>
              <a:spcBef>
                <a:spcPts val="0"/>
              </a:spcBef>
            </a:pPr>
            <a:r>
              <a:rPr lang="de-DE" dirty="0"/>
              <a:t>Was passiert, wenn sich Erst- und Zweitgutachter nicht einig sind?</a:t>
            </a:r>
          </a:p>
          <a:p>
            <a:pPr lvl="1" algn="just">
              <a:lnSpc>
                <a:spcPct val="100000"/>
              </a:lnSpc>
              <a:spcBef>
                <a:spcPts val="0"/>
              </a:spcBef>
            </a:pPr>
            <a:r>
              <a:rPr lang="de-DE" dirty="0"/>
              <a:t>Die APK legt die Note fest.</a:t>
            </a:r>
          </a:p>
          <a:p>
            <a:pPr lvl="1" algn="just">
              <a:lnSpc>
                <a:spcPct val="100000"/>
              </a:lnSpc>
              <a:spcBef>
                <a:spcPts val="0"/>
              </a:spcBef>
            </a:pPr>
            <a:r>
              <a:rPr lang="de-DE" dirty="0"/>
              <a:t>Sie kann eine weitere Lehrkraft zur Beratung heranziehen.</a:t>
            </a:r>
          </a:p>
          <a:p>
            <a:pPr lvl="1" algn="just">
              <a:lnSpc>
                <a:spcPct val="100000"/>
              </a:lnSpc>
              <a:spcBef>
                <a:spcPts val="0"/>
              </a:spcBef>
            </a:pPr>
            <a:r>
              <a:rPr lang="de-DE" dirty="0"/>
              <a:t>Kommt keine Mehrheit für eine bestimmte Punktzahl zusammen, setzt die/der APK-Vorsitzende das Ergebnis fest. (§ 19 (4))</a:t>
            </a:r>
          </a:p>
          <a:p>
            <a:pPr algn="just">
              <a:lnSpc>
                <a:spcPct val="100000"/>
              </a:lnSpc>
              <a:spcBef>
                <a:spcPts val="0"/>
              </a:spcBef>
            </a:pPr>
            <a:r>
              <a:rPr lang="de-DE" dirty="0"/>
              <a:t>Abitur-Klausuren werden der Schulaufsichtsbehörde auf Anforderung vorgelegt, die die Bewertung neu festsetzen kann. (§ 19 (5))</a:t>
            </a:r>
          </a:p>
          <a:p>
            <a:pPr algn="just">
              <a:lnSpc>
                <a:spcPct val="100000"/>
              </a:lnSpc>
              <a:spcBef>
                <a:spcPts val="0"/>
              </a:spcBef>
            </a:pPr>
            <a:r>
              <a:rPr lang="de-DE" dirty="0"/>
              <a:t>Klassenlehrkräfte und Tutoren können vor Bekanntgabe der Noten Einsicht in die Arbeiten und Gutachten nehmen. (§ 19 (6))</a:t>
            </a:r>
          </a:p>
        </p:txBody>
      </p:sp>
      <p:pic>
        <p:nvPicPr>
          <p:cNvPr id="5" name="Grafik 4">
            <a:extLst>
              <a:ext uri="{FF2B5EF4-FFF2-40B4-BE49-F238E27FC236}">
                <a16:creationId xmlns:a16="http://schemas.microsoft.com/office/drawing/2014/main" id="{36CF8741-3F2F-2008-CA85-C1CA411EDDED}"/>
              </a:ext>
            </a:extLst>
          </p:cNvPr>
          <p:cNvPicPr>
            <a:picLocks noChangeAspect="1"/>
          </p:cNvPicPr>
          <p:nvPr/>
        </p:nvPicPr>
        <p:blipFill>
          <a:blip r:embed="rId2"/>
          <a:stretch>
            <a:fillRect/>
          </a:stretch>
        </p:blipFill>
        <p:spPr>
          <a:xfrm>
            <a:off x="8140700" y="34573"/>
            <a:ext cx="1674812" cy="1674812"/>
          </a:xfrm>
          <a:prstGeom prst="rect">
            <a:avLst/>
          </a:prstGeom>
        </p:spPr>
      </p:pic>
    </p:spTree>
    <p:extLst>
      <p:ext uri="{BB962C8B-B14F-4D97-AF65-F5344CB8AC3E}">
        <p14:creationId xmlns:p14="http://schemas.microsoft.com/office/powerpoint/2010/main" val="1314936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Mündliche Prüfung</a:t>
            </a:r>
          </a:p>
        </p:txBody>
      </p:sp>
      <p:sp>
        <p:nvSpPr>
          <p:cNvPr id="3" name="Inhaltsplatzhalter 2"/>
          <p:cNvSpPr>
            <a:spLocks noGrp="1"/>
          </p:cNvSpPr>
          <p:nvPr>
            <p:ph idx="1"/>
          </p:nvPr>
        </p:nvSpPr>
        <p:spPr>
          <a:xfrm>
            <a:off x="838200" y="1825625"/>
            <a:ext cx="10515600" cy="4160396"/>
          </a:xfrm>
        </p:spPr>
        <p:txBody>
          <a:bodyPr anchor="t">
            <a:normAutofit fontScale="92500" lnSpcReduction="10000"/>
          </a:bodyPr>
          <a:lstStyle/>
          <a:p>
            <a:pPr algn="just">
              <a:lnSpc>
                <a:spcPct val="100000"/>
              </a:lnSpc>
              <a:spcBef>
                <a:spcPts val="0"/>
              </a:spcBef>
            </a:pPr>
            <a:r>
              <a:rPr lang="de-DE" dirty="0"/>
              <a:t>Einzelprüfung, etwa 20 Minuten</a:t>
            </a:r>
          </a:p>
          <a:p>
            <a:pPr algn="just">
              <a:lnSpc>
                <a:spcPct val="100000"/>
              </a:lnSpc>
              <a:spcBef>
                <a:spcPts val="0"/>
              </a:spcBef>
            </a:pPr>
            <a:r>
              <a:rPr lang="de-DE" dirty="0"/>
              <a:t>Sport und </a:t>
            </a:r>
            <a:r>
              <a:rPr lang="de-DE" dirty="0" err="1"/>
              <a:t>DSp</a:t>
            </a:r>
            <a:r>
              <a:rPr lang="de-DE" dirty="0"/>
              <a:t>: fachpraktischer und mündlicher Teil</a:t>
            </a:r>
          </a:p>
          <a:p>
            <a:pPr algn="just">
              <a:lnSpc>
                <a:spcPct val="100000"/>
              </a:lnSpc>
              <a:spcBef>
                <a:spcPts val="0"/>
              </a:spcBef>
            </a:pPr>
            <a:r>
              <a:rPr lang="de-DE" dirty="0"/>
              <a:t>zwei Aufgaben aus verschiedenen Schulhalbjahren</a:t>
            </a:r>
          </a:p>
          <a:p>
            <a:pPr algn="just">
              <a:lnSpc>
                <a:spcPct val="100000"/>
              </a:lnSpc>
              <a:spcBef>
                <a:spcPts val="0"/>
              </a:spcBef>
            </a:pPr>
            <a:r>
              <a:rPr lang="de-DE" dirty="0"/>
              <a:t>„Die </a:t>
            </a:r>
            <a:r>
              <a:rPr lang="de-DE" b="1" dirty="0"/>
              <a:t>Aufgaben</a:t>
            </a:r>
            <a:r>
              <a:rPr lang="de-DE" dirty="0"/>
              <a:t> für die mündliche Prüfung stellt </a:t>
            </a:r>
            <a:r>
              <a:rPr lang="de-DE" b="1" dirty="0"/>
              <a:t>die Prüferin oder der Prüfer im Einvernehmen mit der oder dem Vorsitzenden des Fachausschusses</a:t>
            </a:r>
            <a:r>
              <a:rPr lang="de-DE" dirty="0"/>
              <a:t>. Die oder der Vorsitzende des Fachausschusses kann eine Änderung der Aufgabenstellung verlangen. Die Aufgaben, die unterrichtlichen Voraussetzungen und die sich daraus ergebenden fachlichen Anforderungen der Aufgaben werden den Mitgliedern des Fachausschusses </a:t>
            </a:r>
            <a:r>
              <a:rPr lang="de-DE" b="1" dirty="0"/>
              <a:t>drei Unterrichtstage vor der mündlichen Prüfung ausgehändigt</a:t>
            </a:r>
            <a:r>
              <a:rPr lang="de-DE" dirty="0"/>
              <a:t>.“ (§ 24 (1))</a:t>
            </a:r>
          </a:p>
        </p:txBody>
      </p:sp>
      <p:pic>
        <p:nvPicPr>
          <p:cNvPr id="5" name="Grafik 4">
            <a:extLst>
              <a:ext uri="{FF2B5EF4-FFF2-40B4-BE49-F238E27FC236}">
                <a16:creationId xmlns:a16="http://schemas.microsoft.com/office/drawing/2014/main" id="{FDD35C98-7D49-CA32-CB49-9A9DB2B9B2D4}"/>
              </a:ext>
            </a:extLst>
          </p:cNvPr>
          <p:cNvPicPr>
            <a:picLocks noChangeAspect="1"/>
          </p:cNvPicPr>
          <p:nvPr/>
        </p:nvPicPr>
        <p:blipFill>
          <a:blip r:embed="rId2"/>
          <a:stretch>
            <a:fillRect/>
          </a:stretch>
        </p:blipFill>
        <p:spPr>
          <a:xfrm>
            <a:off x="8683625" y="557213"/>
            <a:ext cx="2012950" cy="2012950"/>
          </a:xfrm>
          <a:prstGeom prst="rect">
            <a:avLst/>
          </a:prstGeom>
        </p:spPr>
      </p:pic>
    </p:spTree>
    <p:extLst>
      <p:ext uri="{BB962C8B-B14F-4D97-AF65-F5344CB8AC3E}">
        <p14:creationId xmlns:p14="http://schemas.microsoft.com/office/powerpoint/2010/main" val="1673329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Mündliche Prüfung</a:t>
            </a:r>
          </a:p>
        </p:txBody>
      </p:sp>
      <p:sp>
        <p:nvSpPr>
          <p:cNvPr id="3" name="Inhaltsplatzhalter 2"/>
          <p:cNvSpPr>
            <a:spLocks noGrp="1"/>
          </p:cNvSpPr>
          <p:nvPr>
            <p:ph idx="1"/>
          </p:nvPr>
        </p:nvSpPr>
        <p:spPr>
          <a:xfrm>
            <a:off x="838200" y="1825625"/>
            <a:ext cx="10515600" cy="4160396"/>
          </a:xfrm>
        </p:spPr>
        <p:txBody>
          <a:bodyPr anchor="t">
            <a:normAutofit fontScale="85000" lnSpcReduction="10000"/>
          </a:bodyPr>
          <a:lstStyle/>
          <a:p>
            <a:pPr algn="just">
              <a:lnSpc>
                <a:spcPct val="100000"/>
              </a:lnSpc>
              <a:spcBef>
                <a:spcPts val="0"/>
              </a:spcBef>
            </a:pPr>
            <a:r>
              <a:rPr lang="de-DE" dirty="0"/>
              <a:t>Vor den Prüfungen findet meist eine</a:t>
            </a:r>
            <a:r>
              <a:rPr lang="de-DE" b="1" dirty="0"/>
              <a:t> Dienstversammlung </a:t>
            </a:r>
            <a:r>
              <a:rPr lang="de-DE" dirty="0"/>
              <a:t>statt, bei der die Teilnahme für alle Lehrkräfte </a:t>
            </a:r>
            <a:r>
              <a:rPr lang="de-DE" b="1" dirty="0"/>
              <a:t>obligatorisch</a:t>
            </a:r>
            <a:r>
              <a:rPr lang="de-DE" dirty="0"/>
              <a:t> ist, </a:t>
            </a:r>
            <a:r>
              <a:rPr lang="de-DE" b="1" dirty="0"/>
              <a:t>auch wenn sie nicht direkt an den Prüfungen beteiligt sind</a:t>
            </a:r>
            <a:r>
              <a:rPr lang="de-DE" dirty="0"/>
              <a:t>.</a:t>
            </a:r>
          </a:p>
          <a:p>
            <a:pPr algn="just">
              <a:lnSpc>
                <a:spcPct val="100000"/>
              </a:lnSpc>
              <a:spcBef>
                <a:spcPts val="0"/>
              </a:spcBef>
            </a:pPr>
            <a:r>
              <a:rPr lang="de-DE" dirty="0"/>
              <a:t>Vorbereitungszeit: 30 Minuten, höchstens 60 mit Genehmigung der APK bei gestalterischen oder experimentellen Aufgaben (19 (3))</a:t>
            </a:r>
          </a:p>
          <a:p>
            <a:pPr algn="just">
              <a:lnSpc>
                <a:spcPct val="100000"/>
              </a:lnSpc>
              <a:spcBef>
                <a:spcPts val="0"/>
              </a:spcBef>
            </a:pPr>
            <a:r>
              <a:rPr lang="de-DE" dirty="0"/>
              <a:t>„Der Prüfling behandelt die ihm gestellten Aufgaben in </a:t>
            </a:r>
            <a:r>
              <a:rPr lang="de-DE" b="1" dirty="0"/>
              <a:t>selbst gewählter Reihenfolge</a:t>
            </a:r>
            <a:r>
              <a:rPr lang="de-DE" dirty="0"/>
              <a:t> zunächst in </a:t>
            </a:r>
            <a:r>
              <a:rPr lang="de-DE" b="1" dirty="0"/>
              <a:t>freiem Vortrag</a:t>
            </a:r>
            <a:r>
              <a:rPr lang="de-DE" dirty="0"/>
              <a:t>, bei dem er seine während der Vorbereitungszeit angefertigten Aufzeichnungen benutzen kann. In einem </a:t>
            </a:r>
            <a:r>
              <a:rPr lang="de-DE" b="1" dirty="0"/>
              <a:t>anschließenden Prüfungsgespräch </a:t>
            </a:r>
            <a:r>
              <a:rPr lang="de-DE" dirty="0"/>
              <a:t>soll er ergänzende oder weitergehende Kenntnisse und Fähigkeiten nachweisen.“ (19 (4)) </a:t>
            </a:r>
            <a:r>
              <a:rPr lang="de-DE" dirty="0">
                <a:sym typeface="Wingdings" pitchFamily="2" charset="2"/>
              </a:rPr>
              <a:t> </a:t>
            </a:r>
            <a:r>
              <a:rPr lang="de-DE" b="1" dirty="0">
                <a:sym typeface="Wingdings" pitchFamily="2" charset="2"/>
              </a:rPr>
              <a:t>kein 20-Minuten-Monolog!</a:t>
            </a:r>
          </a:p>
          <a:p>
            <a:pPr algn="just">
              <a:lnSpc>
                <a:spcPct val="100000"/>
              </a:lnSpc>
              <a:spcBef>
                <a:spcPts val="0"/>
              </a:spcBef>
            </a:pPr>
            <a:r>
              <a:rPr lang="de-DE" dirty="0">
                <a:sym typeface="Wingdings" pitchFamily="2" charset="2"/>
              </a:rPr>
              <a:t>Die/der Vorsitzende/</a:t>
            </a:r>
            <a:r>
              <a:rPr lang="de-DE" dirty="0" err="1">
                <a:sym typeface="Wingdings" pitchFamily="2" charset="2"/>
              </a:rPr>
              <a:t>r</a:t>
            </a:r>
            <a:r>
              <a:rPr lang="de-DE" dirty="0">
                <a:sym typeface="Wingdings" pitchFamily="2" charset="2"/>
              </a:rPr>
              <a:t> kann in die Prüfung eingreifen und achtet darauf, dass beide Aufgaben im gleichen Umfang geprüft werden. (19 (5))</a:t>
            </a:r>
            <a:endParaRPr lang="de-DE" dirty="0"/>
          </a:p>
        </p:txBody>
      </p:sp>
    </p:spTree>
    <p:extLst>
      <p:ext uri="{BB962C8B-B14F-4D97-AF65-F5344CB8AC3E}">
        <p14:creationId xmlns:p14="http://schemas.microsoft.com/office/powerpoint/2010/main" val="1353335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2.4.6 EXTRA: Präsentationsprüfung</a:t>
            </a:r>
          </a:p>
        </p:txBody>
      </p:sp>
      <p:sp>
        <p:nvSpPr>
          <p:cNvPr id="3" name="Inhaltsplatzhalter 2"/>
          <p:cNvSpPr>
            <a:spLocks noGrp="1"/>
          </p:cNvSpPr>
          <p:nvPr>
            <p:ph idx="1"/>
          </p:nvPr>
        </p:nvSpPr>
        <p:spPr>
          <a:xfrm>
            <a:off x="838200" y="1825625"/>
            <a:ext cx="9634538" cy="4160396"/>
          </a:xfrm>
        </p:spPr>
        <p:txBody>
          <a:bodyPr anchor="t">
            <a:normAutofit fontScale="92500"/>
          </a:bodyPr>
          <a:lstStyle/>
          <a:p>
            <a:pPr algn="just">
              <a:lnSpc>
                <a:spcPct val="100000"/>
              </a:lnSpc>
              <a:spcBef>
                <a:spcPts val="0"/>
              </a:spcBef>
            </a:pPr>
            <a:r>
              <a:rPr lang="de-DE" dirty="0"/>
              <a:t>Ein Prüfling möchte bei Ihnen eine Präsentationsprüfung ablegen – was nun? Keine Panik! Man kann alles nachlesen in § 27 OAPVO.</a:t>
            </a:r>
          </a:p>
          <a:p>
            <a:pPr marL="0" indent="0" algn="just">
              <a:lnSpc>
                <a:spcPct val="100000"/>
              </a:lnSpc>
              <a:spcBef>
                <a:spcPts val="0"/>
              </a:spcBef>
              <a:buNone/>
            </a:pPr>
            <a:endParaRPr lang="de-DE" sz="1600" dirty="0"/>
          </a:p>
          <a:p>
            <a:pPr lvl="1" algn="just">
              <a:lnSpc>
                <a:spcPct val="100000"/>
              </a:lnSpc>
              <a:spcBef>
                <a:spcPts val="0"/>
              </a:spcBef>
            </a:pPr>
            <a:r>
              <a:rPr lang="de-DE" dirty="0"/>
              <a:t>„Eine Präsentation ist ein </a:t>
            </a:r>
            <a:r>
              <a:rPr lang="de-DE" b="1" dirty="0"/>
              <a:t>medienunterstützter</a:t>
            </a:r>
            <a:r>
              <a:rPr lang="de-DE" dirty="0"/>
              <a:t> </a:t>
            </a:r>
            <a:r>
              <a:rPr lang="de-DE" b="1" dirty="0"/>
              <a:t>Vortrag mit anschließendem Kolloquium</a:t>
            </a:r>
            <a:r>
              <a:rPr lang="de-DE" dirty="0"/>
              <a:t>; auch naturwissenschaftliche Experimente sowie musikalische oder künstlerische Darbietungen sind mögliche Bestandteile.“ (1)</a:t>
            </a:r>
          </a:p>
          <a:p>
            <a:pPr lvl="1" algn="just">
              <a:lnSpc>
                <a:spcPct val="100000"/>
              </a:lnSpc>
              <a:spcBef>
                <a:spcPts val="0"/>
              </a:spcBef>
            </a:pPr>
            <a:r>
              <a:rPr lang="de-DE" dirty="0"/>
              <a:t>Aufgabenstellung vier Schulwochen vor der Prüfung</a:t>
            </a:r>
          </a:p>
          <a:p>
            <a:pPr lvl="1" algn="just">
              <a:lnSpc>
                <a:spcPct val="100000"/>
              </a:lnSpc>
              <a:spcBef>
                <a:spcPts val="0"/>
              </a:spcBef>
            </a:pPr>
            <a:r>
              <a:rPr lang="de-DE" dirty="0"/>
              <a:t>Spätestens 10 Tage vor der Prüfung Übergabe der schriftlichen Dokumentation mit Ablauf und Präsentationsinhalten an die/den Prüfer/in (Tipp: auf gute Dokumentation der Formalia achten!)</a:t>
            </a:r>
          </a:p>
          <a:p>
            <a:pPr lvl="1" algn="just">
              <a:lnSpc>
                <a:spcPct val="100000"/>
              </a:lnSpc>
              <a:spcBef>
                <a:spcPts val="0"/>
              </a:spcBef>
            </a:pPr>
            <a:r>
              <a:rPr lang="de-DE" dirty="0"/>
              <a:t>Vortrag höchstens 10 Minuten, Kolloquium mindestens 20 Minuten (3)</a:t>
            </a:r>
          </a:p>
          <a:p>
            <a:pPr lvl="1" algn="just">
              <a:lnSpc>
                <a:spcPct val="100000"/>
              </a:lnSpc>
              <a:spcBef>
                <a:spcPts val="0"/>
              </a:spcBef>
            </a:pPr>
            <a:r>
              <a:rPr lang="de-DE" dirty="0"/>
              <a:t>Fachausschuss und Bewertung analog der mündlichen Prüfung (4)</a:t>
            </a:r>
          </a:p>
        </p:txBody>
      </p:sp>
      <p:pic>
        <p:nvPicPr>
          <p:cNvPr id="5" name="Grafik 4">
            <a:extLst>
              <a:ext uri="{FF2B5EF4-FFF2-40B4-BE49-F238E27FC236}">
                <a16:creationId xmlns:a16="http://schemas.microsoft.com/office/drawing/2014/main" id="{741E320B-4FA9-9A90-228D-DCD73FDD0CC3}"/>
              </a:ext>
            </a:extLst>
          </p:cNvPr>
          <p:cNvPicPr>
            <a:picLocks noChangeAspect="1"/>
          </p:cNvPicPr>
          <p:nvPr/>
        </p:nvPicPr>
        <p:blipFill>
          <a:blip r:embed="rId3"/>
          <a:stretch>
            <a:fillRect/>
          </a:stretch>
        </p:blipFill>
        <p:spPr>
          <a:xfrm>
            <a:off x="9811544" y="2805906"/>
            <a:ext cx="2855912" cy="2855912"/>
          </a:xfrm>
          <a:prstGeom prst="rect">
            <a:avLst/>
          </a:prstGeom>
        </p:spPr>
      </p:pic>
    </p:spTree>
    <p:extLst>
      <p:ext uri="{BB962C8B-B14F-4D97-AF65-F5344CB8AC3E}">
        <p14:creationId xmlns:p14="http://schemas.microsoft.com/office/powerpoint/2010/main" val="3928293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Vielen Dank!</a:t>
            </a:r>
          </a:p>
        </p:txBody>
      </p:sp>
      <p:sp>
        <p:nvSpPr>
          <p:cNvPr id="3" name="Inhaltsplatzhalter 2"/>
          <p:cNvSpPr>
            <a:spLocks noGrp="1"/>
          </p:cNvSpPr>
          <p:nvPr>
            <p:ph idx="1"/>
          </p:nvPr>
        </p:nvSpPr>
        <p:spPr>
          <a:xfrm>
            <a:off x="838200" y="1825625"/>
            <a:ext cx="10515600" cy="4160396"/>
          </a:xfrm>
        </p:spPr>
        <p:txBody>
          <a:bodyPr anchor="t">
            <a:normAutofit fontScale="92500" lnSpcReduction="10000"/>
          </a:bodyPr>
          <a:lstStyle/>
          <a:p>
            <a:pPr marL="0" indent="0" algn="just">
              <a:lnSpc>
                <a:spcPct val="100000"/>
              </a:lnSpc>
              <a:spcBef>
                <a:spcPts val="0"/>
              </a:spcBef>
              <a:buNone/>
            </a:pPr>
            <a:r>
              <a:rPr lang="de-DE" sz="3600" b="1" dirty="0">
                <a:solidFill>
                  <a:schemeClr val="accent1"/>
                </a:solidFill>
              </a:rPr>
              <a:t>Der Schulrechtsausschuss möchte zusätzliche Seminare anbieten, in denen Themen noch einmal vertiefend oder auch über die Ausbildungsinhalte hinaus behandelt werden sollen. Haben Sie Wünsche oder Anregungen dafür?</a:t>
            </a:r>
          </a:p>
          <a:p>
            <a:pPr marL="0" indent="0" algn="just">
              <a:lnSpc>
                <a:spcPct val="100000"/>
              </a:lnSpc>
              <a:spcBef>
                <a:spcPts val="0"/>
              </a:spcBef>
              <a:buNone/>
            </a:pPr>
            <a:br>
              <a:rPr lang="de-DE" sz="2400" dirty="0"/>
            </a:br>
            <a:r>
              <a:rPr lang="de-DE" sz="2400" dirty="0"/>
              <a:t>Beispiele aus dem bisherigen Angebot:</a:t>
            </a:r>
          </a:p>
          <a:p>
            <a:pPr algn="just">
              <a:lnSpc>
                <a:spcPct val="100000"/>
              </a:lnSpc>
              <a:spcBef>
                <a:spcPts val="0"/>
              </a:spcBef>
            </a:pPr>
            <a:r>
              <a:rPr lang="de-DE" sz="2400" dirty="0"/>
              <a:t>Beutelsbacher Konsens (Marco </a:t>
            </a:r>
            <a:r>
              <a:rPr lang="de-DE" sz="2400" dirty="0" err="1"/>
              <a:t>Kahlund</a:t>
            </a:r>
            <a:r>
              <a:rPr lang="de-DE" sz="2400" dirty="0"/>
              <a:t>, </a:t>
            </a:r>
            <a:r>
              <a:rPr lang="de-DE" sz="2400" dirty="0" err="1"/>
              <a:t>GemS</a:t>
            </a:r>
            <a:r>
              <a:rPr lang="de-DE" sz="2400" dirty="0"/>
              <a:t>)</a:t>
            </a:r>
          </a:p>
          <a:p>
            <a:pPr algn="just">
              <a:lnSpc>
                <a:spcPct val="100000"/>
              </a:lnSpc>
              <a:spcBef>
                <a:spcPts val="0"/>
              </a:spcBef>
            </a:pPr>
            <a:r>
              <a:rPr lang="de-DE" sz="2400" dirty="0"/>
              <a:t>Datenschutz (Marion Bünger)</a:t>
            </a:r>
          </a:p>
          <a:p>
            <a:pPr algn="just">
              <a:lnSpc>
                <a:spcPct val="100000"/>
              </a:lnSpc>
              <a:spcBef>
                <a:spcPts val="0"/>
              </a:spcBef>
            </a:pPr>
            <a:r>
              <a:rPr lang="de-DE" sz="2400" dirty="0"/>
              <a:t>(geplant) Lernen am anderen Ort</a:t>
            </a:r>
          </a:p>
        </p:txBody>
      </p:sp>
      <p:pic>
        <p:nvPicPr>
          <p:cNvPr id="4" name="Grafik 3">
            <a:extLst>
              <a:ext uri="{FF2B5EF4-FFF2-40B4-BE49-F238E27FC236}">
                <a16:creationId xmlns:a16="http://schemas.microsoft.com/office/drawing/2014/main" id="{36D34A9D-24E1-F17A-E759-DDF7F7F83BC9}"/>
              </a:ext>
            </a:extLst>
          </p:cNvPr>
          <p:cNvPicPr>
            <a:picLocks noChangeAspect="1"/>
          </p:cNvPicPr>
          <p:nvPr/>
        </p:nvPicPr>
        <p:blipFill>
          <a:blip r:embed="rId2"/>
          <a:stretch>
            <a:fillRect/>
          </a:stretch>
        </p:blipFill>
        <p:spPr>
          <a:xfrm>
            <a:off x="8154988" y="3686175"/>
            <a:ext cx="2170112" cy="2170112"/>
          </a:xfrm>
          <a:prstGeom prst="rect">
            <a:avLst/>
          </a:prstGeom>
        </p:spPr>
      </p:pic>
    </p:spTree>
    <p:extLst>
      <p:ext uri="{BB962C8B-B14F-4D97-AF65-F5344CB8AC3E}">
        <p14:creationId xmlns:p14="http://schemas.microsoft.com/office/powerpoint/2010/main" val="38577695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6581C-2BD3-DB0F-37D9-A24FB90722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EAFAC4D-414F-0275-30F1-46D892F927C4}"/>
              </a:ext>
            </a:extLst>
          </p:cNvPr>
          <p:cNvSpPr>
            <a:spLocks noGrp="1"/>
          </p:cNvSpPr>
          <p:nvPr>
            <p:ph type="title"/>
          </p:nvPr>
        </p:nvSpPr>
        <p:spPr/>
        <p:txBody>
          <a:bodyPr>
            <a:normAutofit/>
          </a:bodyPr>
          <a:lstStyle/>
          <a:p>
            <a:r>
              <a:rPr lang="de-DE" dirty="0"/>
              <a:t>Fallbeispiele</a:t>
            </a:r>
          </a:p>
        </p:txBody>
      </p:sp>
      <p:sp>
        <p:nvSpPr>
          <p:cNvPr id="3" name="Inhaltsplatzhalter 2">
            <a:extLst>
              <a:ext uri="{FF2B5EF4-FFF2-40B4-BE49-F238E27FC236}">
                <a16:creationId xmlns:a16="http://schemas.microsoft.com/office/drawing/2014/main" id="{740C6388-2749-660A-E660-54CBD66E5FBB}"/>
              </a:ext>
            </a:extLst>
          </p:cNvPr>
          <p:cNvSpPr>
            <a:spLocks noGrp="1"/>
          </p:cNvSpPr>
          <p:nvPr>
            <p:ph idx="1"/>
          </p:nvPr>
        </p:nvSpPr>
        <p:spPr>
          <a:xfrm>
            <a:off x="838200" y="1825625"/>
            <a:ext cx="10515600" cy="4160396"/>
          </a:xfrm>
        </p:spPr>
        <p:txBody>
          <a:bodyPr anchor="t">
            <a:normAutofit/>
          </a:bodyPr>
          <a:lstStyle/>
          <a:p>
            <a:pPr marL="0" indent="0" algn="just">
              <a:lnSpc>
                <a:spcPct val="100000"/>
              </a:lnSpc>
              <a:spcBef>
                <a:spcPts val="0"/>
              </a:spcBef>
              <a:buNone/>
            </a:pPr>
            <a:r>
              <a:rPr lang="de-DE" dirty="0"/>
              <a:t>Bitte lösen Sie nun die Fallbeispiele zur </a:t>
            </a:r>
            <a:r>
              <a:rPr lang="de-DE" dirty="0" err="1"/>
              <a:t>GymVO</a:t>
            </a:r>
            <a:r>
              <a:rPr lang="de-DE" dirty="0"/>
              <a:t> und OAPVO. </a:t>
            </a:r>
            <a:r>
              <a:rPr lang="de-DE" i="1" dirty="0"/>
              <a:t>Nutzen Sie für die Fälle 1 bis 4 gern die Flussdiagramme, auch wenn die §§ nicht mehr stimmen (bitte plus 1 rechnen). Die Regelungen sind unverändert.</a:t>
            </a:r>
          </a:p>
          <a:p>
            <a:pPr marL="0" indent="0" algn="just">
              <a:lnSpc>
                <a:spcPct val="100000"/>
              </a:lnSpc>
              <a:spcBef>
                <a:spcPts val="0"/>
              </a:spcBef>
              <a:buNone/>
            </a:pPr>
            <a:endParaRPr lang="de-DE" dirty="0">
              <a:solidFill>
                <a:srgbClr val="FF0000"/>
              </a:solidFill>
            </a:endParaRPr>
          </a:p>
          <a:p>
            <a:pPr marL="0" indent="0" algn="just">
              <a:lnSpc>
                <a:spcPct val="100000"/>
              </a:lnSpc>
              <a:spcBef>
                <a:spcPts val="0"/>
              </a:spcBef>
              <a:buNone/>
            </a:pPr>
            <a:r>
              <a:rPr lang="de-DE" dirty="0">
                <a:solidFill>
                  <a:srgbClr val="FF0000"/>
                </a:solidFill>
              </a:rPr>
              <a:t>Hinweise für die Studienleitungen:</a:t>
            </a:r>
          </a:p>
          <a:p>
            <a:r>
              <a:rPr lang="de-DE" dirty="0">
                <a:solidFill>
                  <a:srgbClr val="FF0000"/>
                </a:solidFill>
              </a:rPr>
              <a:t>Diese Präsentation darf gern an die LiV verteilt werden.</a:t>
            </a:r>
          </a:p>
          <a:p>
            <a:r>
              <a:rPr lang="de-DE" dirty="0">
                <a:solidFill>
                  <a:srgbClr val="FF0000"/>
                </a:solidFill>
              </a:rPr>
              <a:t>Die Lösungen der Fallbeispiele sollen bitte NICHT herausgegeben werden.</a:t>
            </a:r>
          </a:p>
        </p:txBody>
      </p:sp>
    </p:spTree>
    <p:extLst>
      <p:ext uri="{BB962C8B-B14F-4D97-AF65-F5344CB8AC3E}">
        <p14:creationId xmlns:p14="http://schemas.microsoft.com/office/powerpoint/2010/main" val="512020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2.4.1 	Die LiV kann den Aufbau des Gymnasiums darstellen.</a:t>
            </a:r>
          </a:p>
        </p:txBody>
      </p:sp>
      <p:sp>
        <p:nvSpPr>
          <p:cNvPr id="3" name="Textplatzhalter 2"/>
          <p:cNvSpPr>
            <a:spLocks noGrp="1"/>
          </p:cNvSpPr>
          <p:nvPr>
            <p:ph type="body" idx="1"/>
          </p:nvPr>
        </p:nvSpPr>
        <p:spPr/>
        <p:txBody>
          <a:bodyPr/>
          <a:lstStyle/>
          <a:p>
            <a:r>
              <a:rPr lang="de-DE" dirty="0"/>
              <a:t>Kompetenzerwartung 1 (Gymnasium)</a:t>
            </a:r>
          </a:p>
        </p:txBody>
      </p:sp>
    </p:spTree>
    <p:extLst>
      <p:ext uri="{BB962C8B-B14F-4D97-AF65-F5344CB8AC3E}">
        <p14:creationId xmlns:p14="http://schemas.microsoft.com/office/powerpoint/2010/main" val="1239971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2.4.1 Aufbau des Gymnasiums</a:t>
            </a:r>
          </a:p>
        </p:txBody>
      </p:sp>
      <p:sp>
        <p:nvSpPr>
          <p:cNvPr id="3" name="Inhaltsplatzhalter 2"/>
          <p:cNvSpPr>
            <a:spLocks noGrp="1"/>
          </p:cNvSpPr>
          <p:nvPr>
            <p:ph idx="1"/>
          </p:nvPr>
        </p:nvSpPr>
        <p:spPr>
          <a:xfrm>
            <a:off x="838200" y="1825625"/>
            <a:ext cx="10515600" cy="4160396"/>
          </a:xfrm>
        </p:spPr>
        <p:txBody>
          <a:bodyPr anchor="ctr">
            <a:normAutofit/>
          </a:bodyPr>
          <a:lstStyle/>
          <a:p>
            <a:pPr>
              <a:lnSpc>
                <a:spcPct val="100000"/>
              </a:lnSpc>
              <a:spcBef>
                <a:spcPts val="0"/>
              </a:spcBef>
            </a:pPr>
            <a:endParaRPr lang="de-DE" dirty="0"/>
          </a:p>
          <a:p>
            <a:pPr>
              <a:lnSpc>
                <a:spcPct val="100000"/>
              </a:lnSpc>
              <a:spcBef>
                <a:spcPts val="0"/>
              </a:spcBef>
            </a:pPr>
            <a:endParaRPr lang="de-DE" dirty="0"/>
          </a:p>
          <a:p>
            <a:pPr>
              <a:lnSpc>
                <a:spcPct val="100000"/>
              </a:lnSpc>
              <a:spcBef>
                <a:spcPts val="0"/>
              </a:spcBef>
            </a:pPr>
            <a:r>
              <a:rPr lang="de-DE" dirty="0"/>
              <a:t>geregelt in </a:t>
            </a:r>
            <a:r>
              <a:rPr lang="de-DE" dirty="0" err="1"/>
              <a:t>GymVO</a:t>
            </a:r>
            <a:r>
              <a:rPr lang="de-DE" dirty="0"/>
              <a:t> § 2 und § 1 OAPVO</a:t>
            </a:r>
            <a:br>
              <a:rPr lang="de-DE" dirty="0"/>
            </a:br>
            <a:endParaRPr lang="de-DE" dirty="0"/>
          </a:p>
          <a:p>
            <a:pPr>
              <a:lnSpc>
                <a:spcPct val="100000"/>
              </a:lnSpc>
              <a:spcBef>
                <a:spcPts val="0"/>
              </a:spcBef>
            </a:pPr>
            <a:r>
              <a:rPr lang="de-DE" dirty="0"/>
              <a:t>G9:</a:t>
            </a:r>
          </a:p>
          <a:p>
            <a:pPr marL="0" indent="0">
              <a:lnSpc>
                <a:spcPct val="100000"/>
              </a:lnSpc>
              <a:spcBef>
                <a:spcPts val="0"/>
              </a:spcBef>
              <a:buNone/>
            </a:pPr>
            <a:endParaRPr lang="de-DE" dirty="0"/>
          </a:p>
          <a:p>
            <a:pPr>
              <a:lnSpc>
                <a:spcPct val="100000"/>
              </a:lnSpc>
              <a:spcBef>
                <a:spcPts val="0"/>
              </a:spcBef>
            </a:pPr>
            <a:endParaRPr lang="de-DE" dirty="0"/>
          </a:p>
          <a:p>
            <a:pPr>
              <a:lnSpc>
                <a:spcPct val="100000"/>
              </a:lnSpc>
              <a:spcBef>
                <a:spcPts val="0"/>
              </a:spcBef>
            </a:pPr>
            <a:endParaRPr lang="de-DE" dirty="0"/>
          </a:p>
          <a:p>
            <a:pPr>
              <a:lnSpc>
                <a:spcPct val="100000"/>
              </a:lnSpc>
              <a:spcBef>
                <a:spcPts val="0"/>
              </a:spcBef>
            </a:pPr>
            <a:r>
              <a:rPr lang="de-DE" dirty="0"/>
              <a:t>G8:</a:t>
            </a:r>
          </a:p>
          <a:p>
            <a:pPr>
              <a:lnSpc>
                <a:spcPct val="100000"/>
              </a:lnSpc>
              <a:spcBef>
                <a:spcPts val="0"/>
              </a:spcBef>
            </a:pPr>
            <a:endParaRPr lang="de-DE" dirty="0"/>
          </a:p>
          <a:p>
            <a:pPr>
              <a:lnSpc>
                <a:spcPct val="100000"/>
              </a:lnSpc>
              <a:spcBef>
                <a:spcPts val="0"/>
              </a:spcBef>
            </a:pPr>
            <a:endParaRPr lang="de-DE" dirty="0"/>
          </a:p>
          <a:p>
            <a:pPr>
              <a:lnSpc>
                <a:spcPct val="100000"/>
              </a:lnSpc>
              <a:spcBef>
                <a:spcPts val="0"/>
              </a:spcBef>
            </a:pPr>
            <a:endParaRPr lang="de-DE" dirty="0"/>
          </a:p>
          <a:p>
            <a:pPr>
              <a:lnSpc>
                <a:spcPct val="100000"/>
              </a:lnSpc>
              <a:spcBef>
                <a:spcPts val="0"/>
              </a:spcBef>
            </a:pPr>
            <a:endParaRPr lang="de-DE" dirty="0"/>
          </a:p>
        </p:txBody>
      </p:sp>
      <p:graphicFrame>
        <p:nvGraphicFramePr>
          <p:cNvPr id="4" name="Tabelle 3">
            <a:extLst>
              <a:ext uri="{FF2B5EF4-FFF2-40B4-BE49-F238E27FC236}">
                <a16:creationId xmlns:a16="http://schemas.microsoft.com/office/drawing/2014/main" id="{14C7FB71-1DF9-C0C3-4E0F-313C759B397D}"/>
              </a:ext>
            </a:extLst>
          </p:cNvPr>
          <p:cNvGraphicFramePr>
            <a:graphicFrameLocks noGrp="1"/>
          </p:cNvGraphicFramePr>
          <p:nvPr>
            <p:extLst>
              <p:ext uri="{D42A27DB-BD31-4B8C-83A1-F6EECF244321}">
                <p14:modId xmlns:p14="http://schemas.microsoft.com/office/powerpoint/2010/main" val="4278659324"/>
              </p:ext>
            </p:extLst>
          </p:nvPr>
        </p:nvGraphicFramePr>
        <p:xfrm>
          <a:off x="1864930" y="2732120"/>
          <a:ext cx="8128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855648682"/>
                    </a:ext>
                  </a:extLst>
                </a:gridCol>
                <a:gridCol w="2032000">
                  <a:extLst>
                    <a:ext uri="{9D8B030D-6E8A-4147-A177-3AD203B41FA5}">
                      <a16:colId xmlns:a16="http://schemas.microsoft.com/office/drawing/2014/main" val="2169196061"/>
                    </a:ext>
                  </a:extLst>
                </a:gridCol>
                <a:gridCol w="2032000">
                  <a:extLst>
                    <a:ext uri="{9D8B030D-6E8A-4147-A177-3AD203B41FA5}">
                      <a16:colId xmlns:a16="http://schemas.microsoft.com/office/drawing/2014/main" val="3504469864"/>
                    </a:ext>
                  </a:extLst>
                </a:gridCol>
                <a:gridCol w="2032000">
                  <a:extLst>
                    <a:ext uri="{9D8B030D-6E8A-4147-A177-3AD203B41FA5}">
                      <a16:colId xmlns:a16="http://schemas.microsoft.com/office/drawing/2014/main" val="4123184898"/>
                    </a:ext>
                  </a:extLst>
                </a:gridCol>
              </a:tblGrid>
              <a:tr h="370840">
                <a:tc>
                  <a:txBody>
                    <a:bodyPr/>
                    <a:lstStyle/>
                    <a:p>
                      <a:r>
                        <a:rPr lang="de-DE" dirty="0"/>
                        <a:t>Jahrgang 5 - 6</a:t>
                      </a:r>
                    </a:p>
                  </a:txBody>
                  <a:tcPr/>
                </a:tc>
                <a:tc>
                  <a:txBody>
                    <a:bodyPr/>
                    <a:lstStyle/>
                    <a:p>
                      <a:r>
                        <a:rPr lang="de-DE" dirty="0"/>
                        <a:t>Jahrgang 7 - 10</a:t>
                      </a:r>
                    </a:p>
                  </a:txBody>
                  <a:tcPr/>
                </a:tc>
                <a:tc>
                  <a:txBody>
                    <a:bodyPr/>
                    <a:lstStyle/>
                    <a:p>
                      <a:r>
                        <a:rPr lang="de-DE" dirty="0"/>
                        <a:t>Jahrgang 11</a:t>
                      </a:r>
                    </a:p>
                  </a:txBody>
                  <a:tcPr/>
                </a:tc>
                <a:tc>
                  <a:txBody>
                    <a:bodyPr/>
                    <a:lstStyle/>
                    <a:p>
                      <a:r>
                        <a:rPr lang="de-DE" dirty="0"/>
                        <a:t>Jahrgang 12 - 13</a:t>
                      </a:r>
                    </a:p>
                  </a:txBody>
                  <a:tcPr/>
                </a:tc>
                <a:extLst>
                  <a:ext uri="{0D108BD9-81ED-4DB2-BD59-A6C34878D82A}">
                    <a16:rowId xmlns:a16="http://schemas.microsoft.com/office/drawing/2014/main" val="3251161752"/>
                  </a:ext>
                </a:extLst>
              </a:tr>
              <a:tr h="370840">
                <a:tc>
                  <a:txBody>
                    <a:bodyPr/>
                    <a:lstStyle/>
                    <a:p>
                      <a:r>
                        <a:rPr lang="de-DE" dirty="0"/>
                        <a:t>Orientierungsstufe</a:t>
                      </a:r>
                    </a:p>
                  </a:txBody>
                  <a:tcPr/>
                </a:tc>
                <a:tc>
                  <a:txBody>
                    <a:bodyPr/>
                    <a:lstStyle/>
                    <a:p>
                      <a:r>
                        <a:rPr lang="de-DE" dirty="0"/>
                        <a:t>Mittelstufe</a:t>
                      </a:r>
                    </a:p>
                  </a:txBody>
                  <a:tcPr/>
                </a:tc>
                <a:tc gridSpan="2">
                  <a:txBody>
                    <a:bodyPr/>
                    <a:lstStyle/>
                    <a:p>
                      <a:pPr algn="ctr"/>
                      <a:r>
                        <a:rPr lang="de-DE" dirty="0"/>
                        <a:t>Oberstufe</a:t>
                      </a:r>
                    </a:p>
                  </a:txBody>
                  <a:tcPr/>
                </a:tc>
                <a:tc hMerge="1">
                  <a:txBody>
                    <a:bodyPr/>
                    <a:lstStyle/>
                    <a:p>
                      <a:endParaRPr lang="de-DE" dirty="0"/>
                    </a:p>
                  </a:txBody>
                  <a:tcPr/>
                </a:tc>
                <a:extLst>
                  <a:ext uri="{0D108BD9-81ED-4DB2-BD59-A6C34878D82A}">
                    <a16:rowId xmlns:a16="http://schemas.microsoft.com/office/drawing/2014/main" val="347785194"/>
                  </a:ext>
                </a:extLst>
              </a:tr>
              <a:tr h="370840">
                <a:tc gridSpan="2">
                  <a:txBody>
                    <a:bodyPr/>
                    <a:lstStyle/>
                    <a:p>
                      <a:endParaRPr lang="de-DE" dirty="0"/>
                    </a:p>
                  </a:txBody>
                  <a:tcPr/>
                </a:tc>
                <a:tc hMerge="1">
                  <a:txBody>
                    <a:bodyPr/>
                    <a:lstStyle/>
                    <a:p>
                      <a:endParaRPr lang="de-DE" dirty="0"/>
                    </a:p>
                  </a:txBody>
                  <a:tcPr/>
                </a:tc>
                <a:tc>
                  <a:txBody>
                    <a:bodyPr/>
                    <a:lstStyle/>
                    <a:p>
                      <a:r>
                        <a:rPr lang="de-DE" dirty="0"/>
                        <a:t>Einführungsphase</a:t>
                      </a:r>
                    </a:p>
                  </a:txBody>
                  <a:tcPr/>
                </a:tc>
                <a:tc>
                  <a:txBody>
                    <a:bodyPr/>
                    <a:lstStyle/>
                    <a:p>
                      <a:r>
                        <a:rPr lang="de-DE" dirty="0"/>
                        <a:t>Qualifikationsphase</a:t>
                      </a:r>
                    </a:p>
                  </a:txBody>
                  <a:tcPr/>
                </a:tc>
                <a:extLst>
                  <a:ext uri="{0D108BD9-81ED-4DB2-BD59-A6C34878D82A}">
                    <a16:rowId xmlns:a16="http://schemas.microsoft.com/office/drawing/2014/main" val="4060303045"/>
                  </a:ext>
                </a:extLst>
              </a:tr>
            </a:tbl>
          </a:graphicData>
        </a:graphic>
      </p:graphicFrame>
      <p:graphicFrame>
        <p:nvGraphicFramePr>
          <p:cNvPr id="5" name="Tabelle 4">
            <a:extLst>
              <a:ext uri="{FF2B5EF4-FFF2-40B4-BE49-F238E27FC236}">
                <a16:creationId xmlns:a16="http://schemas.microsoft.com/office/drawing/2014/main" id="{EC67E84A-C422-6BFB-501A-ECE82E69CC77}"/>
              </a:ext>
            </a:extLst>
          </p:cNvPr>
          <p:cNvGraphicFramePr>
            <a:graphicFrameLocks noGrp="1"/>
          </p:cNvGraphicFramePr>
          <p:nvPr>
            <p:extLst>
              <p:ext uri="{D42A27DB-BD31-4B8C-83A1-F6EECF244321}">
                <p14:modId xmlns:p14="http://schemas.microsoft.com/office/powerpoint/2010/main" val="2368482194"/>
              </p:ext>
            </p:extLst>
          </p:nvPr>
        </p:nvGraphicFramePr>
        <p:xfrm>
          <a:off x="1864930" y="4349348"/>
          <a:ext cx="8128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69768954"/>
                    </a:ext>
                  </a:extLst>
                </a:gridCol>
                <a:gridCol w="2032000">
                  <a:extLst>
                    <a:ext uri="{9D8B030D-6E8A-4147-A177-3AD203B41FA5}">
                      <a16:colId xmlns:a16="http://schemas.microsoft.com/office/drawing/2014/main" val="67993455"/>
                    </a:ext>
                  </a:extLst>
                </a:gridCol>
                <a:gridCol w="2032000">
                  <a:extLst>
                    <a:ext uri="{9D8B030D-6E8A-4147-A177-3AD203B41FA5}">
                      <a16:colId xmlns:a16="http://schemas.microsoft.com/office/drawing/2014/main" val="2046111874"/>
                    </a:ext>
                  </a:extLst>
                </a:gridCol>
                <a:gridCol w="2032000">
                  <a:extLst>
                    <a:ext uri="{9D8B030D-6E8A-4147-A177-3AD203B41FA5}">
                      <a16:colId xmlns:a16="http://schemas.microsoft.com/office/drawing/2014/main" val="3694107466"/>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Jahrgang 5 - 6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Jahrgang 7 - 9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Jahrgang 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Jahrgang 11 - 12</a:t>
                      </a:r>
                    </a:p>
                  </a:txBody>
                  <a:tcPr/>
                </a:tc>
                <a:extLst>
                  <a:ext uri="{0D108BD9-81ED-4DB2-BD59-A6C34878D82A}">
                    <a16:rowId xmlns:a16="http://schemas.microsoft.com/office/drawing/2014/main" val="1062544567"/>
                  </a:ext>
                </a:extLst>
              </a:tr>
              <a:tr h="370840">
                <a:tc>
                  <a:txBody>
                    <a:bodyPr/>
                    <a:lstStyle/>
                    <a:p>
                      <a:r>
                        <a:rPr lang="de-DE" dirty="0"/>
                        <a:t>Orientierungsstufe</a:t>
                      </a:r>
                    </a:p>
                  </a:txBody>
                  <a:tcPr/>
                </a:tc>
                <a:tc>
                  <a:txBody>
                    <a:bodyPr/>
                    <a:lstStyle/>
                    <a:p>
                      <a:r>
                        <a:rPr lang="de-DE" dirty="0"/>
                        <a:t>Mittelstufe</a:t>
                      </a:r>
                    </a:p>
                  </a:txBody>
                  <a:tcPr/>
                </a:tc>
                <a:tc gridSpan="2">
                  <a:txBody>
                    <a:bodyPr/>
                    <a:lstStyle/>
                    <a:p>
                      <a:pPr algn="ctr"/>
                      <a:r>
                        <a:rPr lang="de-DE" dirty="0"/>
                        <a:t>Oberstufe</a:t>
                      </a:r>
                    </a:p>
                  </a:txBody>
                  <a:tcPr/>
                </a:tc>
                <a:tc hMerge="1">
                  <a:txBody>
                    <a:bodyPr/>
                    <a:lstStyle/>
                    <a:p>
                      <a:endParaRPr lang="de-DE" dirty="0"/>
                    </a:p>
                  </a:txBody>
                  <a:tcPr/>
                </a:tc>
                <a:extLst>
                  <a:ext uri="{0D108BD9-81ED-4DB2-BD59-A6C34878D82A}">
                    <a16:rowId xmlns:a16="http://schemas.microsoft.com/office/drawing/2014/main" val="100896302"/>
                  </a:ext>
                </a:extLst>
              </a:tr>
              <a:tr h="370840">
                <a:tc gridSpan="2">
                  <a:txBody>
                    <a:bodyPr/>
                    <a:lstStyle/>
                    <a:p>
                      <a:endParaRPr lang="de-DE" dirty="0"/>
                    </a:p>
                  </a:txBody>
                  <a:tcPr/>
                </a:tc>
                <a:tc hMerge="1">
                  <a:txBody>
                    <a:bodyPr/>
                    <a:lstStyle/>
                    <a:p>
                      <a:endParaRPr lang="de-DE" dirty="0"/>
                    </a:p>
                  </a:txBody>
                  <a:tcPr/>
                </a:tc>
                <a:tc>
                  <a:txBody>
                    <a:bodyPr/>
                    <a:lstStyle/>
                    <a:p>
                      <a:r>
                        <a:rPr lang="de-DE" dirty="0"/>
                        <a:t>Einführungsphase</a:t>
                      </a:r>
                    </a:p>
                  </a:txBody>
                  <a:tcPr/>
                </a:tc>
                <a:tc>
                  <a:txBody>
                    <a:bodyPr/>
                    <a:lstStyle/>
                    <a:p>
                      <a:r>
                        <a:rPr lang="de-DE" dirty="0"/>
                        <a:t>Qualifikationsphase</a:t>
                      </a:r>
                    </a:p>
                  </a:txBody>
                  <a:tcPr/>
                </a:tc>
                <a:extLst>
                  <a:ext uri="{0D108BD9-81ED-4DB2-BD59-A6C34878D82A}">
                    <a16:rowId xmlns:a16="http://schemas.microsoft.com/office/drawing/2014/main" val="4209670495"/>
                  </a:ext>
                </a:extLst>
              </a:tr>
            </a:tbl>
          </a:graphicData>
        </a:graphic>
      </p:graphicFrame>
      <p:sp>
        <p:nvSpPr>
          <p:cNvPr id="8" name="Textfeld 7">
            <a:extLst>
              <a:ext uri="{FF2B5EF4-FFF2-40B4-BE49-F238E27FC236}">
                <a16:creationId xmlns:a16="http://schemas.microsoft.com/office/drawing/2014/main" id="{CF9645A1-323A-4C10-A2DE-AA83A369E8D6}"/>
              </a:ext>
            </a:extLst>
          </p:cNvPr>
          <p:cNvSpPr txBox="1"/>
          <p:nvPr/>
        </p:nvSpPr>
        <p:spPr>
          <a:xfrm>
            <a:off x="1144495" y="6104965"/>
            <a:ext cx="8128000" cy="584775"/>
          </a:xfrm>
          <a:prstGeom prst="rect">
            <a:avLst/>
          </a:prstGeom>
          <a:noFill/>
        </p:spPr>
        <p:txBody>
          <a:bodyPr wrap="square" rtlCol="0">
            <a:spAutoFit/>
          </a:bodyPr>
          <a:lstStyle/>
          <a:p>
            <a:r>
              <a:rPr lang="de-DE" sz="1600" dirty="0"/>
              <a:t>Da die übergroße Mehrheit der Gymnasien nach dem G9-Modell arbeitet, beziehen sich die nachfolgenden Ausführungen auch nur darauf.</a:t>
            </a:r>
          </a:p>
        </p:txBody>
      </p:sp>
      <p:pic>
        <p:nvPicPr>
          <p:cNvPr id="6" name="Grafik 5">
            <a:extLst>
              <a:ext uri="{FF2B5EF4-FFF2-40B4-BE49-F238E27FC236}">
                <a16:creationId xmlns:a16="http://schemas.microsoft.com/office/drawing/2014/main" id="{A0FD1C7F-F6E3-7E7E-EF7F-99C956147A84}"/>
              </a:ext>
            </a:extLst>
          </p:cNvPr>
          <p:cNvPicPr>
            <a:picLocks noChangeAspect="1"/>
          </p:cNvPicPr>
          <p:nvPr/>
        </p:nvPicPr>
        <p:blipFill>
          <a:blip r:embed="rId2"/>
          <a:stretch>
            <a:fillRect/>
          </a:stretch>
        </p:blipFill>
        <p:spPr>
          <a:xfrm>
            <a:off x="9697020" y="230557"/>
            <a:ext cx="1996855" cy="1996855"/>
          </a:xfrm>
          <a:prstGeom prst="rect">
            <a:avLst/>
          </a:prstGeom>
        </p:spPr>
      </p:pic>
    </p:spTree>
    <p:extLst>
      <p:ext uri="{BB962C8B-B14F-4D97-AF65-F5344CB8AC3E}">
        <p14:creationId xmlns:p14="http://schemas.microsoft.com/office/powerpoint/2010/main" val="253798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2.4.1 Aufbau des Gymnasiums</a:t>
            </a:r>
          </a:p>
        </p:txBody>
      </p:sp>
      <p:sp>
        <p:nvSpPr>
          <p:cNvPr id="3" name="Inhaltsplatzhalter 2"/>
          <p:cNvSpPr>
            <a:spLocks noGrp="1"/>
          </p:cNvSpPr>
          <p:nvPr>
            <p:ph idx="1"/>
          </p:nvPr>
        </p:nvSpPr>
        <p:spPr>
          <a:xfrm>
            <a:off x="838200" y="1825625"/>
            <a:ext cx="10515600" cy="4160396"/>
          </a:xfrm>
        </p:spPr>
        <p:txBody>
          <a:bodyPr anchor="ctr">
            <a:normAutofit/>
          </a:bodyPr>
          <a:lstStyle/>
          <a:p>
            <a:pPr algn="just">
              <a:lnSpc>
                <a:spcPct val="100000"/>
              </a:lnSpc>
              <a:spcBef>
                <a:spcPts val="0"/>
              </a:spcBef>
            </a:pPr>
            <a:r>
              <a:rPr lang="de-DE" b="1" dirty="0"/>
              <a:t>Pro Stufe </a:t>
            </a:r>
            <a:r>
              <a:rPr lang="de-DE" dirty="0"/>
              <a:t>gibt es in der Regel </a:t>
            </a:r>
            <a:r>
              <a:rPr lang="de-DE" b="1" dirty="0"/>
              <a:t>einen</a:t>
            </a:r>
            <a:r>
              <a:rPr lang="de-DE" dirty="0"/>
              <a:t> </a:t>
            </a:r>
            <a:r>
              <a:rPr lang="de-DE" b="1" dirty="0"/>
              <a:t>Koordinator</a:t>
            </a:r>
            <a:r>
              <a:rPr lang="de-DE" dirty="0"/>
              <a:t> oder eine Koordinatorin, der/die meist die Zeugniskonferenzen leitet und die Lehrkräfte fachkompetent bei Klassenkonferenzen, Ordnungsmaßnahmen, SuS mit besonderen Bedürfnissen und sonstigen Fragen unterstützt. Die Koordinatoren sollten immer die ersten Ansprechpartner innerhalb der Schulleitung sein.</a:t>
            </a:r>
          </a:p>
          <a:p>
            <a:pPr>
              <a:lnSpc>
                <a:spcPct val="100000"/>
              </a:lnSpc>
              <a:spcBef>
                <a:spcPts val="0"/>
              </a:spcBef>
            </a:pPr>
            <a:r>
              <a:rPr lang="de-DE" dirty="0"/>
              <a:t>An der </a:t>
            </a:r>
            <a:r>
              <a:rPr lang="de-DE" b="1" dirty="0"/>
              <a:t>Gemeinschaftsschule gibt es diese Einteilung in Stufen nicht</a:t>
            </a:r>
            <a:r>
              <a:rPr lang="de-DE" dirty="0"/>
              <a:t>, stattdessen ist oft ein Koordinator für die Jahrgänge 5-7 und ein weiterer für Jahrgänge 8 – 10 zuständig.</a:t>
            </a:r>
          </a:p>
        </p:txBody>
      </p:sp>
    </p:spTree>
    <p:extLst>
      <p:ext uri="{BB962C8B-B14F-4D97-AF65-F5344CB8AC3E}">
        <p14:creationId xmlns:p14="http://schemas.microsoft.com/office/powerpoint/2010/main" val="642874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2.4.2 	Die LiV kennt die wesentlichen Regeln zum Aufstieg in die nächste Klassenstufe des Gymnasiums und die damit erreichten Schulabschlüsse. </a:t>
            </a:r>
          </a:p>
        </p:txBody>
      </p:sp>
      <p:sp>
        <p:nvSpPr>
          <p:cNvPr id="3" name="Textplatzhalter 2"/>
          <p:cNvSpPr>
            <a:spLocks noGrp="1"/>
          </p:cNvSpPr>
          <p:nvPr>
            <p:ph type="body" idx="1"/>
          </p:nvPr>
        </p:nvSpPr>
        <p:spPr>
          <a:xfrm>
            <a:off x="831851" y="4872038"/>
            <a:ext cx="10515600" cy="1004892"/>
          </a:xfrm>
        </p:spPr>
        <p:txBody>
          <a:bodyPr/>
          <a:lstStyle/>
          <a:p>
            <a:r>
              <a:rPr lang="de-DE" dirty="0"/>
              <a:t>Kompetenzerwartung 2 (Gymnasium)</a:t>
            </a:r>
          </a:p>
        </p:txBody>
      </p:sp>
    </p:spTree>
    <p:extLst>
      <p:ext uri="{BB962C8B-B14F-4D97-AF65-F5344CB8AC3E}">
        <p14:creationId xmlns:p14="http://schemas.microsoft.com/office/powerpoint/2010/main" val="2057044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2.4.2 Regeln für Aufstieg und Versetzung</a:t>
            </a:r>
          </a:p>
        </p:txBody>
      </p:sp>
      <p:sp>
        <p:nvSpPr>
          <p:cNvPr id="3" name="Inhaltsplatzhalter 2"/>
          <p:cNvSpPr>
            <a:spLocks noGrp="1"/>
          </p:cNvSpPr>
          <p:nvPr>
            <p:ph idx="1"/>
          </p:nvPr>
        </p:nvSpPr>
        <p:spPr>
          <a:xfrm>
            <a:off x="838200" y="1825625"/>
            <a:ext cx="10515600" cy="4160396"/>
          </a:xfrm>
        </p:spPr>
        <p:txBody>
          <a:bodyPr anchor="ctr">
            <a:normAutofit/>
          </a:bodyPr>
          <a:lstStyle/>
          <a:p>
            <a:pPr>
              <a:lnSpc>
                <a:spcPct val="100000"/>
              </a:lnSpc>
              <a:spcBef>
                <a:spcPts val="0"/>
              </a:spcBef>
            </a:pPr>
            <a:r>
              <a:rPr lang="de-DE" dirty="0"/>
              <a:t>Begriffe aus der </a:t>
            </a:r>
            <a:r>
              <a:rPr lang="de-DE" dirty="0" err="1"/>
              <a:t>GymVO</a:t>
            </a:r>
            <a:r>
              <a:rPr lang="de-DE" dirty="0"/>
              <a:t> § 8 bis 12:</a:t>
            </a:r>
          </a:p>
          <a:p>
            <a:pPr lvl="1">
              <a:lnSpc>
                <a:spcPct val="100000"/>
              </a:lnSpc>
              <a:spcBef>
                <a:spcPts val="0"/>
              </a:spcBef>
            </a:pPr>
            <a:r>
              <a:rPr lang="de-DE" dirty="0"/>
              <a:t>Aufstieg</a:t>
            </a:r>
          </a:p>
          <a:p>
            <a:pPr lvl="1">
              <a:lnSpc>
                <a:spcPct val="100000"/>
              </a:lnSpc>
              <a:spcBef>
                <a:spcPts val="0"/>
              </a:spcBef>
            </a:pPr>
            <a:r>
              <a:rPr lang="de-DE" dirty="0"/>
              <a:t>Versetzung</a:t>
            </a:r>
          </a:p>
          <a:p>
            <a:pPr lvl="1">
              <a:lnSpc>
                <a:spcPct val="100000"/>
              </a:lnSpc>
              <a:spcBef>
                <a:spcPts val="0"/>
              </a:spcBef>
            </a:pPr>
            <a:r>
              <a:rPr lang="de-DE" dirty="0"/>
              <a:t>Vorbehalt</a:t>
            </a:r>
          </a:p>
          <a:p>
            <a:pPr lvl="1">
              <a:lnSpc>
                <a:spcPct val="100000"/>
              </a:lnSpc>
              <a:spcBef>
                <a:spcPts val="0"/>
              </a:spcBef>
            </a:pPr>
            <a:r>
              <a:rPr lang="de-DE" dirty="0"/>
              <a:t>Schrägversetzung</a:t>
            </a:r>
          </a:p>
          <a:p>
            <a:pPr lvl="1">
              <a:lnSpc>
                <a:spcPct val="100000"/>
              </a:lnSpc>
              <a:spcBef>
                <a:spcPts val="0"/>
              </a:spcBef>
            </a:pPr>
            <a:r>
              <a:rPr lang="de-DE" dirty="0"/>
              <a:t>Wiederholung</a:t>
            </a:r>
          </a:p>
          <a:p>
            <a:pPr lvl="1">
              <a:lnSpc>
                <a:spcPct val="100000"/>
              </a:lnSpc>
              <a:spcBef>
                <a:spcPts val="0"/>
              </a:spcBef>
            </a:pPr>
            <a:r>
              <a:rPr lang="de-DE" dirty="0"/>
              <a:t>Rücktritt</a:t>
            </a:r>
          </a:p>
          <a:p>
            <a:pPr marL="0" indent="0">
              <a:lnSpc>
                <a:spcPct val="100000"/>
              </a:lnSpc>
              <a:spcBef>
                <a:spcPts val="0"/>
              </a:spcBef>
              <a:buNone/>
            </a:pPr>
            <a:br>
              <a:rPr lang="de-DE" dirty="0">
                <a:sym typeface="Wingdings" pitchFamily="2" charset="2"/>
              </a:rPr>
            </a:br>
            <a:r>
              <a:rPr lang="de-DE" dirty="0">
                <a:sym typeface="Wingdings" pitchFamily="2" charset="2"/>
              </a:rPr>
              <a:t> Erläuterung auf den nächsten Folien</a:t>
            </a:r>
            <a:endParaRPr lang="de-DE" dirty="0"/>
          </a:p>
        </p:txBody>
      </p:sp>
      <p:pic>
        <p:nvPicPr>
          <p:cNvPr id="5" name="Grafik 4">
            <a:extLst>
              <a:ext uri="{FF2B5EF4-FFF2-40B4-BE49-F238E27FC236}">
                <a16:creationId xmlns:a16="http://schemas.microsoft.com/office/drawing/2014/main" id="{D925436E-86C3-4B3C-B384-2CAAD3CB636A}"/>
              </a:ext>
            </a:extLst>
          </p:cNvPr>
          <p:cNvPicPr>
            <a:picLocks noChangeAspect="1"/>
          </p:cNvPicPr>
          <p:nvPr/>
        </p:nvPicPr>
        <p:blipFill>
          <a:blip r:embed="rId2"/>
          <a:stretch>
            <a:fillRect/>
          </a:stretch>
        </p:blipFill>
        <p:spPr>
          <a:xfrm>
            <a:off x="7457440" y="2072639"/>
            <a:ext cx="3020819" cy="3020819"/>
          </a:xfrm>
          <a:prstGeom prst="rect">
            <a:avLst/>
          </a:prstGeom>
        </p:spPr>
      </p:pic>
    </p:spTree>
    <p:extLst>
      <p:ext uri="{BB962C8B-B14F-4D97-AF65-F5344CB8AC3E}">
        <p14:creationId xmlns:p14="http://schemas.microsoft.com/office/powerpoint/2010/main" val="1086839626"/>
      </p:ext>
    </p:extLst>
  </p:cSld>
  <p:clrMapOvr>
    <a:masterClrMapping/>
  </p:clrMapOvr>
</p:sld>
</file>

<file path=ppt/theme/theme1.xml><?xml version="1.0" encoding="utf-8"?>
<a:theme xmlns:a="http://schemas.openxmlformats.org/drawingml/2006/main" name="IQS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3739</Words>
  <Application>Microsoft Macintosh PowerPoint</Application>
  <PresentationFormat>Breitbild</PresentationFormat>
  <Paragraphs>343</Paragraphs>
  <Slides>49</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49</vt:i4>
      </vt:variant>
    </vt:vector>
  </HeadingPairs>
  <TitlesOfParts>
    <vt:vector size="56" baseType="lpstr">
      <vt:lpstr>ＭＳ Ｐゴシック</vt:lpstr>
      <vt:lpstr>Arial</vt:lpstr>
      <vt:lpstr>Calibri</vt:lpstr>
      <vt:lpstr>Calibri Light</vt:lpstr>
      <vt:lpstr>Cavolini</vt:lpstr>
      <vt:lpstr>Wingdings</vt:lpstr>
      <vt:lpstr>IQSH</vt:lpstr>
      <vt:lpstr>Schulrechtsausbildung IQSH Veranstaltung 2</vt:lpstr>
      <vt:lpstr>Einführung: Schulartverordnungen</vt:lpstr>
      <vt:lpstr>Einführung: Schulartverordnungen</vt:lpstr>
      <vt:lpstr>Einführung: Schulartverordnungen</vt:lpstr>
      <vt:lpstr>2.4.1  Die LiV kann den Aufbau des Gymnasiums darstellen.</vt:lpstr>
      <vt:lpstr>2.4.1 Aufbau des Gymnasiums</vt:lpstr>
      <vt:lpstr>2.4.1 Aufbau des Gymnasiums</vt:lpstr>
      <vt:lpstr>2.4.2  Die LiV kennt die wesentlichen Regeln zum Aufstieg in die nächste Klassenstufe des Gymnasiums und die damit erreichten Schulabschlüsse. </vt:lpstr>
      <vt:lpstr>2.4.2 Regeln für Aufstieg und Versetzung</vt:lpstr>
      <vt:lpstr>2.4.2 Regeln für Aufstieg und Versetzung</vt:lpstr>
      <vt:lpstr>2.4.2 Regeln für Aufstieg und Versetzung</vt:lpstr>
      <vt:lpstr>2.4.2 Regeln für Aufstieg und Versetzung</vt:lpstr>
      <vt:lpstr>2.4.2 Regeln für Aufstieg und Versetzung</vt:lpstr>
      <vt:lpstr>2.4.2 Regeln für Aufstieg und Versetzung</vt:lpstr>
      <vt:lpstr>2.4.2 Regeln für Aufstieg und Versetzung</vt:lpstr>
      <vt:lpstr>2.4.2 Regeln für Aufstieg und Versetzung</vt:lpstr>
      <vt:lpstr>2.4.2 Abschlüsse</vt:lpstr>
      <vt:lpstr>2.4.2 Abschlüsse</vt:lpstr>
      <vt:lpstr>2.4.3  Die LiV kennt den grundsätzlichen Aufbau und die Möglichkeiten der Stundengestaltung durch die Kontingentstundentafel.  </vt:lpstr>
      <vt:lpstr>2.4.3 Kontingentstundentafel</vt:lpstr>
      <vt:lpstr>2.4.3 Kontingentstundentafel</vt:lpstr>
      <vt:lpstr>2.4.3 Kontingentstundentafel</vt:lpstr>
      <vt:lpstr>2.4.3 Kontingentstundentafel</vt:lpstr>
      <vt:lpstr>PowerPoint-Präsentation</vt:lpstr>
      <vt:lpstr>2.4.4 Die LiV kennt wesentliche Inhalte der Klassenarbeitserlasse.</vt:lpstr>
      <vt:lpstr>2.4.4 Klassenarbeitserlass Sek I – siehe Modul 1</vt:lpstr>
      <vt:lpstr>2.4.4 Klassenarbeitserlass Sek II</vt:lpstr>
      <vt:lpstr>2.4.5  Die LiV ist mit zentralen Strukturanfor- derungen und -bedingungen der gymnasialen Oberstufe vertraut.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2.4.6  Die LiV kann die wesentlichen Abläufe der Abiturprüfung erläutern.  </vt:lpstr>
      <vt:lpstr>2.4.6 Zulassung</vt:lpstr>
      <vt:lpstr>2.4.6 Zulassung</vt:lpstr>
      <vt:lpstr>2.4.6 Abiturprüfungsfächer auslaufend</vt:lpstr>
      <vt:lpstr>2.4.6 Abiturprüfungsfächer künftig</vt:lpstr>
      <vt:lpstr>2.4.6 Schriftliche Prüfung - Besonderheiten</vt:lpstr>
      <vt:lpstr>2.4.6 EXTRA: Bewertung</vt:lpstr>
      <vt:lpstr>2.4.6 EXTRA: Bewertung</vt:lpstr>
      <vt:lpstr>2.4.6 Mündliche Prüfung</vt:lpstr>
      <vt:lpstr>2.4.6 Mündliche Prüfung</vt:lpstr>
      <vt:lpstr>2.4.6 EXTRA: Präsentationsprüfung</vt:lpstr>
      <vt:lpstr>Vielen Dank!</vt:lpstr>
      <vt:lpstr>Fallbeispiele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IQSH</dc:creator>
  <cp:lastModifiedBy>M. B.</cp:lastModifiedBy>
  <cp:revision>228</cp:revision>
  <dcterms:created xsi:type="dcterms:W3CDTF">2015-10-10T11:15:27Z</dcterms:created>
  <dcterms:modified xsi:type="dcterms:W3CDTF">2025-05-05T10:01:22Z</dcterms:modified>
</cp:coreProperties>
</file>