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2" r:id="rId2"/>
    <p:sldId id="303" r:id="rId3"/>
    <p:sldId id="304" r:id="rId4"/>
    <p:sldId id="305" r:id="rId5"/>
    <p:sldId id="30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637"/>
  </p:normalViewPr>
  <p:slideViewPr>
    <p:cSldViewPr snapToGrid="0" showGuides="1">
      <p:cViewPr varScale="1">
        <p:scale>
          <a:sx n="103" d="100"/>
          <a:sy n="103" d="100"/>
        </p:scale>
        <p:origin x="134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DDC18-4861-BC4C-B869-F5DC1D0ED098}" type="doc">
      <dgm:prSet loTypeId="urn:microsoft.com/office/officeart/2005/8/layout/chart3" loCatId="" qsTypeId="urn:microsoft.com/office/officeart/2005/8/quickstyle/simple1#1" qsCatId="simple" csTypeId="urn:microsoft.com/office/officeart/2005/8/colors/colorful1" csCatId="colorful" phldr="1"/>
      <dgm:spPr bwMode="auto"/>
    </dgm:pt>
    <dgm:pt modelId="{EED2B9E8-E9AF-BA41-B2B0-7FF23F5E4FCB}">
      <dgm:prSet phldrT="[Text]" custT="1"/>
      <dgm:spPr bwMode="auto">
        <a:solidFill>
          <a:srgbClr val="7030A0">
            <a:alpha val="40000"/>
          </a:srgbClr>
        </a:solidFill>
      </dgm:spPr>
      <dgm:t>
        <a:bodyPr vert="horz" lIns="0" tIns="0" rIns="0" bIns="0" anchor="b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de-DE" sz="1600"/>
            <a:t>Curriculare Anbindung</a:t>
          </a:r>
          <a:endParaRPr/>
        </a:p>
      </dgm:t>
    </dgm:pt>
    <dgm:pt modelId="{AF8DEC7A-28D0-FA4E-9411-94AFE2F50464}" type="parTrans" cxnId="{A695BA03-B891-8D4F-94C5-8621F66ECE6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FA6992A-BFAE-BD47-BB42-342DFEAF10CE}" type="sibTrans" cxnId="{A695BA03-B891-8D4F-94C5-8621F66ECE6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8743EC04-DF1F-A748-BDD0-82200270388A}">
      <dgm:prSet phldrT="[Text]" custT="1"/>
      <dgm:spPr bwMode="auto">
        <a:solidFill>
          <a:schemeClr val="accent5">
            <a:alpha val="40000"/>
          </a:schemeClr>
        </a:solidFill>
      </dgm:spPr>
      <dgm:t>
        <a:bodyPr vert="horz" lIns="0" tIns="0" rIns="0" bIns="0" anchor="b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de-DE" sz="1600"/>
            <a:t>Realer Bedarf</a:t>
          </a:r>
          <a:endParaRPr/>
        </a:p>
      </dgm:t>
    </dgm:pt>
    <dgm:pt modelId="{F373F838-EF2E-3647-B88D-717D4D118ED2}" type="parTrans" cxnId="{331DDE73-1547-AC46-82C2-866BD0D73D2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A6083F1-6893-4543-BD3C-032DEF590734}" type="sibTrans" cxnId="{331DDE73-1547-AC46-82C2-866BD0D73D2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69042F2-3B53-2444-89F8-1D953763B4CE}">
      <dgm:prSet phldrT="[Text]" custT="1"/>
      <dgm:spPr bwMode="auto">
        <a:solidFill>
          <a:srgbClr val="FFC000">
            <a:alpha val="40000"/>
          </a:srgbClr>
        </a:solidFill>
      </dgm:spPr>
      <dgm:t>
        <a:bodyPr vert="horz" lIns="0" tIns="0" rIns="0" bIns="0" anchor="b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de-DE" sz="1600"/>
            <a:t>Engagement außerhalb der Schule</a:t>
          </a:r>
          <a:endParaRPr/>
        </a:p>
      </dgm:t>
    </dgm:pt>
    <dgm:pt modelId="{638AD8C8-9769-E040-934A-BB50DA8C1F70}" type="parTrans" cxnId="{C711D72F-89EF-F549-A5AB-3A8893A7D39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DBA8121-7F79-2547-85ED-3887A3951718}" type="sibTrans" cxnId="{C711D72F-89EF-F549-A5AB-3A8893A7D39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A38B700E-059A-A545-A889-ECC612C1702C}" type="pres">
      <dgm:prSet presAssocID="{C37DDC18-4861-BC4C-B869-F5DC1D0ED098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A6FD472B-8D80-194A-B402-21776C497744}" type="pres">
      <dgm:prSet presAssocID="{C37DDC18-4861-BC4C-B869-F5DC1D0ED098}" presName="wedge1" presStyleLbl="node1" presStyleIdx="0" presStyleCnt="3" custScaleX="94504" custScaleY="93511"/>
      <dgm:spPr bwMode="auto"/>
    </dgm:pt>
    <dgm:pt modelId="{15039C4C-5D73-0243-B757-4FD268B6F161}" type="pres">
      <dgm:prSet presAssocID="{C37DDC18-4861-BC4C-B869-F5DC1D0ED098}" presName="wedge1Tx" presStyleLbl="node1" presStyleIdx="0" presStyleCnt="3">
        <dgm:presLayoutVars>
          <dgm:chMax val="0"/>
          <dgm:chPref val="0"/>
          <dgm:bulletEnabled val="1"/>
        </dgm:presLayoutVars>
      </dgm:prSet>
      <dgm:spPr bwMode="auto"/>
    </dgm:pt>
    <dgm:pt modelId="{2856967C-0368-114C-9652-27DA7F1852E0}" type="pres">
      <dgm:prSet presAssocID="{C37DDC18-4861-BC4C-B869-F5DC1D0ED098}" presName="wedge2" presStyleLbl="node1" presStyleIdx="1" presStyleCnt="3" custScaleX="93449" custScaleY="98050" custLinFactNeighborX="170"/>
      <dgm:spPr bwMode="auto"/>
    </dgm:pt>
    <dgm:pt modelId="{7553CC08-716A-1A4A-93AE-972641E5E74F}" type="pres">
      <dgm:prSet presAssocID="{C37DDC18-4861-BC4C-B869-F5DC1D0ED098}" presName="wedge2Tx" presStyleLbl="node1" presStyleIdx="1" presStyleCnt="3">
        <dgm:presLayoutVars>
          <dgm:chMax val="0"/>
          <dgm:chPref val="0"/>
          <dgm:bulletEnabled val="1"/>
        </dgm:presLayoutVars>
      </dgm:prSet>
      <dgm:spPr bwMode="auto"/>
    </dgm:pt>
    <dgm:pt modelId="{6BDB9B62-A78A-8A40-9792-C078A1021498}" type="pres">
      <dgm:prSet presAssocID="{C37DDC18-4861-BC4C-B869-F5DC1D0ED098}" presName="wedge3" presStyleLbl="node1" presStyleIdx="2" presStyleCnt="3" custScaleX="94101" custScaleY="93489"/>
      <dgm:spPr bwMode="auto"/>
    </dgm:pt>
    <dgm:pt modelId="{2CB122AC-044D-CF4B-94D4-B62FFC71A4FE}" type="pres">
      <dgm:prSet presAssocID="{C37DDC18-4861-BC4C-B869-F5DC1D0ED098}" presName="wedge3Tx" presStyleLbl="node1" presStyleIdx="2" presStyleCnt="3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A695BA03-B891-8D4F-94C5-8621F66ECE6C}" srcId="{C37DDC18-4861-BC4C-B869-F5DC1D0ED098}" destId="{EED2B9E8-E9AF-BA41-B2B0-7FF23F5E4FCB}" srcOrd="0" destOrd="0" parTransId="{AF8DEC7A-28D0-FA4E-9411-94AFE2F50464}" sibTransId="{4FA6992A-BFAE-BD47-BB42-342DFEAF10CE}"/>
    <dgm:cxn modelId="{5AB81029-E182-D140-A8AE-CE5034F07965}" type="presOf" srcId="{C37DDC18-4861-BC4C-B869-F5DC1D0ED098}" destId="{A38B700E-059A-A545-A889-ECC612C1702C}" srcOrd="0" destOrd="0" presId="urn:microsoft.com/office/officeart/2005/8/layout/chart3"/>
    <dgm:cxn modelId="{C711D72F-89EF-F549-A5AB-3A8893A7D39A}" srcId="{C37DDC18-4861-BC4C-B869-F5DC1D0ED098}" destId="{D69042F2-3B53-2444-89F8-1D953763B4CE}" srcOrd="2" destOrd="0" parTransId="{638AD8C8-9769-E040-934A-BB50DA8C1F70}" sibTransId="{2DBA8121-7F79-2547-85ED-3887A3951718}"/>
    <dgm:cxn modelId="{A94FDB36-42E9-444B-9D1E-565CD76E88AB}" type="presOf" srcId="{EED2B9E8-E9AF-BA41-B2B0-7FF23F5E4FCB}" destId="{A6FD472B-8D80-194A-B402-21776C497744}" srcOrd="0" destOrd="0" presId="urn:microsoft.com/office/officeart/2005/8/layout/chart3"/>
    <dgm:cxn modelId="{9680BB45-051C-C744-9D78-058A2AEDED3F}" type="presOf" srcId="{D69042F2-3B53-2444-89F8-1D953763B4CE}" destId="{6BDB9B62-A78A-8A40-9792-C078A1021498}" srcOrd="0" destOrd="0" presId="urn:microsoft.com/office/officeart/2005/8/layout/chart3"/>
    <dgm:cxn modelId="{331DDE73-1547-AC46-82C2-866BD0D73D2A}" srcId="{C37DDC18-4861-BC4C-B869-F5DC1D0ED098}" destId="{8743EC04-DF1F-A748-BDD0-82200270388A}" srcOrd="1" destOrd="0" parTransId="{F373F838-EF2E-3647-B88D-717D4D118ED2}" sibTransId="{4A6083F1-6893-4543-BD3C-032DEF590734}"/>
    <dgm:cxn modelId="{7DC0559C-9284-ED4D-A176-5C0EC1090186}" type="presOf" srcId="{8743EC04-DF1F-A748-BDD0-82200270388A}" destId="{7553CC08-716A-1A4A-93AE-972641E5E74F}" srcOrd="1" destOrd="0" presId="urn:microsoft.com/office/officeart/2005/8/layout/chart3"/>
    <dgm:cxn modelId="{B739E5C2-56E4-3441-8DBB-94ACF029831C}" type="presOf" srcId="{8743EC04-DF1F-A748-BDD0-82200270388A}" destId="{2856967C-0368-114C-9652-27DA7F1852E0}" srcOrd="0" destOrd="0" presId="urn:microsoft.com/office/officeart/2005/8/layout/chart3"/>
    <dgm:cxn modelId="{6F8CBCC3-58B2-6741-957B-857D58215EB9}" type="presOf" srcId="{D69042F2-3B53-2444-89F8-1D953763B4CE}" destId="{2CB122AC-044D-CF4B-94D4-B62FFC71A4FE}" srcOrd="1" destOrd="0" presId="urn:microsoft.com/office/officeart/2005/8/layout/chart3"/>
    <dgm:cxn modelId="{E401F0D4-56D9-F540-80D8-DF626BD0321F}" type="presOf" srcId="{EED2B9E8-E9AF-BA41-B2B0-7FF23F5E4FCB}" destId="{15039C4C-5D73-0243-B757-4FD268B6F161}" srcOrd="1" destOrd="0" presId="urn:microsoft.com/office/officeart/2005/8/layout/chart3"/>
    <dgm:cxn modelId="{BDBED9A8-3458-7947-9A50-07BDCE0317F1}" type="presParOf" srcId="{A38B700E-059A-A545-A889-ECC612C1702C}" destId="{A6FD472B-8D80-194A-B402-21776C497744}" srcOrd="0" destOrd="0" presId="urn:microsoft.com/office/officeart/2005/8/layout/chart3"/>
    <dgm:cxn modelId="{35713DC7-0ECB-7242-9815-680563FFAEF5}" type="presParOf" srcId="{A38B700E-059A-A545-A889-ECC612C1702C}" destId="{15039C4C-5D73-0243-B757-4FD268B6F161}" srcOrd="1" destOrd="0" presId="urn:microsoft.com/office/officeart/2005/8/layout/chart3"/>
    <dgm:cxn modelId="{83BC33F1-0324-794A-B5C6-A18D2326E563}" type="presParOf" srcId="{A38B700E-059A-A545-A889-ECC612C1702C}" destId="{2856967C-0368-114C-9652-27DA7F1852E0}" srcOrd="2" destOrd="0" presId="urn:microsoft.com/office/officeart/2005/8/layout/chart3"/>
    <dgm:cxn modelId="{D194BE80-6C9C-8E48-8DCA-F8D0329CEB9A}" type="presParOf" srcId="{A38B700E-059A-A545-A889-ECC612C1702C}" destId="{7553CC08-716A-1A4A-93AE-972641E5E74F}" srcOrd="3" destOrd="0" presId="urn:microsoft.com/office/officeart/2005/8/layout/chart3"/>
    <dgm:cxn modelId="{B56520D5-9030-D94E-92BB-7730D08B3907}" type="presParOf" srcId="{A38B700E-059A-A545-A889-ECC612C1702C}" destId="{6BDB9B62-A78A-8A40-9792-C078A1021498}" srcOrd="4" destOrd="0" presId="urn:microsoft.com/office/officeart/2005/8/layout/chart3"/>
    <dgm:cxn modelId="{BE0CCFD9-A3CD-AB42-B0E6-F37DB8EF447B}" type="presParOf" srcId="{A38B700E-059A-A545-A889-ECC612C1702C}" destId="{2CB122AC-044D-CF4B-94D4-B62FFC71A4F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472B-8D80-194A-B402-21776C497744}">
      <dsp:nvSpPr>
        <dsp:cNvPr id="0" name=""/>
        <dsp:cNvSpPr/>
      </dsp:nvSpPr>
      <dsp:spPr bwMode="auto">
        <a:xfrm>
          <a:off x="1791428" y="434866"/>
          <a:ext cx="4050737" cy="4008174"/>
        </a:xfrm>
        <a:prstGeom prst="pie">
          <a:avLst>
            <a:gd name="adj1" fmla="val 16200000"/>
            <a:gd name="adj2" fmla="val 1800000"/>
          </a:avLst>
        </a:prstGeom>
        <a:solidFill>
          <a:srgbClr val="7030A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de-DE" sz="1600" kern="1200"/>
            <a:t>Curriculare Anbindung</a:t>
          </a:r>
          <a:endParaRPr kern="1200"/>
        </a:p>
      </dsp:txBody>
      <dsp:txXfrm>
        <a:off x="3993776" y="1174470"/>
        <a:ext cx="1374357" cy="1336058"/>
      </dsp:txXfrm>
    </dsp:sp>
    <dsp:sp modelId="{2856967C-0368-114C-9652-27DA7F1852E0}">
      <dsp:nvSpPr>
        <dsp:cNvPr id="0" name=""/>
        <dsp:cNvSpPr/>
      </dsp:nvSpPr>
      <dsp:spPr bwMode="auto">
        <a:xfrm>
          <a:off x="1600376" y="465157"/>
          <a:ext cx="4005516" cy="420273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de-DE" sz="1600" kern="1200"/>
            <a:t>Realer Bedarf</a:t>
          </a:r>
          <a:endParaRPr kern="1200"/>
        </a:p>
      </dsp:txBody>
      <dsp:txXfrm>
        <a:off x="2697125" y="3116880"/>
        <a:ext cx="1812019" cy="1300845"/>
      </dsp:txXfrm>
    </dsp:sp>
    <dsp:sp modelId="{6BDB9B62-A78A-8A40-9792-C078A1021498}">
      <dsp:nvSpPr>
        <dsp:cNvPr id="0" name=""/>
        <dsp:cNvSpPr/>
      </dsp:nvSpPr>
      <dsp:spPr bwMode="auto">
        <a:xfrm>
          <a:off x="1579116" y="562906"/>
          <a:ext cx="4033463" cy="4007231"/>
        </a:xfrm>
        <a:prstGeom prst="pie">
          <a:avLst>
            <a:gd name="adj1" fmla="val 9000000"/>
            <a:gd name="adj2" fmla="val 16200000"/>
          </a:avLst>
        </a:prstGeom>
        <a:solidFill>
          <a:srgbClr val="FFC000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de-DE" sz="1600" kern="1200"/>
            <a:t>Engagement außerhalb der Schule</a:t>
          </a:r>
          <a:endParaRPr kern="1200"/>
        </a:p>
      </dsp:txBody>
      <dsp:txXfrm>
        <a:off x="2011273" y="1350041"/>
        <a:ext cx="1368496" cy="1335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989E2-E1DF-2A46-84EF-1CA0F87098F1}" type="datetimeFigureOut">
              <a:rPr lang="de-DE" smtClean="0"/>
              <a:t>07.02.25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229F-7C75-B54E-A84E-CE5956380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98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275276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1671147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Liebe Kolleginnen und Kollegen, </a:t>
            </a:r>
          </a:p>
          <a:p>
            <a:pPr>
              <a:defRPr/>
            </a:pPr>
            <a:r>
              <a:rPr lang="de-DE" dirty="0"/>
              <a:t>sofern Ihr bereits im letzten Halbjahr Themen mit Hilfe von Bosses Ausarbeitung gesammelt habt, könntet ihr in diesem Semester UND-Sätze zu den Themen formulieren. Bitte sammelt die Themen und ladet Sie in unserm </a:t>
            </a:r>
            <a:r>
              <a:rPr lang="de-DE" dirty="0" err="1"/>
              <a:t>LdE</a:t>
            </a:r>
            <a:r>
              <a:rPr lang="de-DE" dirty="0"/>
              <a:t>-Ordner hoch, sodass ihr im nächsten Semester daran anknüpfen könnt.</a:t>
            </a:r>
          </a:p>
        </p:txBody>
      </p:sp>
      <p:sp>
        <p:nvSpPr>
          <p:cNvPr id="1578486929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7170-819D-311C-BAA0-3CD5C530ABAC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94095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04417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083001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ECFBA-E0D7-0FE7-5B39-B805B2C9278A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33703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34136409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(15 Minuten): 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Informieren Sie sich mit Hilfe der Präsentation über das Konzept </a:t>
            </a:r>
            <a:r>
              <a:rPr lang="de-DE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 durch Engagement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 Minuten) </a:t>
            </a:r>
            <a:r>
              <a:rPr lang="de-DE" sz="1800" b="0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 – Lernen durch Engagement im Biologieunterricht (PDF-Datei – es handelt sich um Charlottes Präsentation, die etwas gekürzt </a:t>
            </a:r>
            <a:r>
              <a:rPr lang="de-DE" sz="1800" b="0" i="1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wurde)</a:t>
            </a: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endParaRPr lang="de-DE" sz="1800" b="0" i="1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de-DE" sz="1800" b="0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einem Modul im Semester: 45 Minuten.</a:t>
            </a: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0876739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9F770-635C-158C-1FF5-606B644EB39D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349919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38751407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Gruppenarbeit (20 Minuten)</a:t>
            </a:r>
          </a:p>
          <a:p>
            <a:pPr>
              <a:defRPr/>
            </a:pPr>
            <a:r>
              <a:rPr lang="de-DE" dirty="0"/>
              <a:t>Eine </a:t>
            </a:r>
            <a:r>
              <a:rPr lang="de-DE" dirty="0" err="1"/>
              <a:t>LiV</a:t>
            </a:r>
            <a:r>
              <a:rPr lang="de-DE" dirty="0"/>
              <a:t> oder die Studienleitung hält die Sammlung schriftlich fest und Studienleitung speichert diese für die Weiterarbeit ab. 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de-DE" dirty="0"/>
              <a:t>Mögliche Themenfelder</a:t>
            </a:r>
          </a:p>
          <a:p>
            <a:pPr marL="171450" indent="-171450">
              <a:buFontTx/>
              <a:buChar char="-"/>
              <a:defRPr/>
            </a:pPr>
            <a:endParaRPr lang="de-DE"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Gesundheitsbildung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Resilienzförderung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Biodiversität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Ökologie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Evolution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Immunbiologie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Genetik</a:t>
            </a:r>
            <a:endParaRPr dirty="0"/>
          </a:p>
          <a:p>
            <a:pPr marL="171450" indent="-171450">
              <a:buFontTx/>
              <a:buChar char="-"/>
              <a:defRPr/>
            </a:pPr>
            <a:r>
              <a:rPr lang="de-DE" dirty="0"/>
              <a:t>Usw.</a:t>
            </a:r>
            <a:endParaRPr dirty="0"/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123407678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9F459-4017-000D-D8C2-FB412D38D5E9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6801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969190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2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LiV oder die Studienleitung hält die Sammlung schriftlich fest und Studienleitung speichert diese für die Weiterarbeit ab. </a:t>
            </a:r>
            <a:endParaRPr/>
          </a:p>
        </p:txBody>
      </p:sp>
      <p:sp>
        <p:nvSpPr>
          <p:cNvPr id="12898194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352CC-90F0-25E8-B939-0A699A0E6B24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4885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1455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2566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8480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6321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auto">
          <a:xfrm>
            <a:off x="-1" y="3907145"/>
            <a:ext cx="12192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 bwMode="auto">
          <a:xfrm>
            <a:off x="-10074" y="0"/>
            <a:ext cx="12213209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 extrusionOk="0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 userDrawn="1"/>
        </p:nvSpPr>
        <p:spPr bwMode="auto">
          <a:xfrm>
            <a:off x="8275971" y="134684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3064"/>
                </a:solidFill>
                <a:latin typeface="Arial"/>
                <a:cs typeface="Arial"/>
              </a:rPr>
              <a:t>Schleswig-Holstein.</a:t>
            </a:r>
            <a:r>
              <a:rPr lang="de-DE" sz="1200">
                <a:solidFill>
                  <a:srgbClr val="003064"/>
                </a:solidFill>
                <a:latin typeface="Arial"/>
                <a:cs typeface="Arial"/>
              </a:rPr>
              <a:t> Der echte Norden.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400" y="722286"/>
            <a:ext cx="103632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914400" y="2786604"/>
            <a:ext cx="103632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42849" y="6173054"/>
            <a:ext cx="48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>
                <a:solidFill>
                  <a:srgbClr val="002F63"/>
                </a:solidFill>
                <a:latin typeface="Arial"/>
                <a:ea typeface="+mn-ea"/>
                <a:cs typeface="Arial"/>
              </a:defRPr>
            </a:lvl1pPr>
            <a:lvl2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2pPr>
            <a:lvl3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3pPr>
            <a:lvl4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4pPr>
            <a:lvl5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Platzhalter Name</a:t>
            </a:r>
            <a:endParaRPr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42849" y="6464163"/>
            <a:ext cx="384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>
                <a:solidFill>
                  <a:srgbClr val="002F63"/>
                </a:solidFill>
                <a:latin typeface="Arial"/>
                <a:ea typeface="+mn-ea"/>
                <a:cs typeface="Arial"/>
              </a:defRPr>
            </a:lvl1pPr>
            <a:lvl2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2pPr>
            <a:lvl3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3pPr>
            <a:lvl4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4pPr>
            <a:lvl5pPr>
              <a:defRPr lang="de-DE" sz="1200" b="1">
                <a:solidFill>
                  <a:srgbClr val="003064"/>
                </a:solidFill>
                <a:latin typeface="Arial"/>
                <a:ea typeface="+mn-ea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Platzhalter Datum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5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524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44680"/>
            <a:ext cx="5181600" cy="4032249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44675"/>
            <a:ext cx="5181600" cy="403225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7E6961B8-E763-4621-9D5D-38F66A348052}" type="datetime1">
              <a:rPr lang="de-DE"/>
              <a:t>07.02.25</a:t>
            </a:fld>
            <a:endParaRPr lang="de-DE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1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817084" y="225424"/>
            <a:ext cx="1056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B7E06C08-2B17-43F1-A072-02A8688504CF}" type="datetime1">
              <a:rPr lang="de-DE"/>
              <a:t>07.02.25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82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514C555C-37E2-44ED-BE6C-12A21C01C579}" type="datetime1">
              <a:rPr lang="de-DE"/>
              <a:t>07.02.25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6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3"/>
            <a:ext cx="12192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F2F1D57B-2905-4E99-8DD2-DA23D35CE01F}" type="datetime1">
              <a:rPr lang="de-DE"/>
              <a:t>07.02.25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95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1683803"/>
            <a:ext cx="12192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1851" y="1844680"/>
            <a:ext cx="105156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Zwischentitelmasterformat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4589469"/>
            <a:ext cx="105156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F8B4B845-6DC3-45BC-9049-17AD7992C39F}" type="datetime1">
              <a:rPr lang="de-DE"/>
              <a:t>07.02.25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2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872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Zwischen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16000" y="225425"/>
            <a:ext cx="10560000" cy="133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917" y="1844675"/>
            <a:ext cx="1056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14917" y="2809461"/>
            <a:ext cx="10560000" cy="306746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026D32B0-575C-43B7-B8BD-48B68FBBD667}" type="datetime1">
              <a:rPr lang="de-DE"/>
              <a:t>07.02.25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822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4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809461"/>
            <a:ext cx="5157787" cy="306746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3" y="184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3" y="2835275"/>
            <a:ext cx="5183188" cy="304165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96C799F4-74F0-4B8C-938F-5A0C36883B70}" type="datetime1">
              <a:rPr lang="de-DE"/>
              <a:t>07.02.25</a:t>
            </a:fld>
            <a:endParaRPr lang="de-DE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740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1844675"/>
            <a:ext cx="617220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33F28847-7BF0-413E-A4B4-C02469266E58}" type="datetime1">
              <a:rPr lang="de-DE"/>
              <a:t>07.02.25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26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1844675"/>
            <a:ext cx="617220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8227486" y="6173788"/>
            <a:ext cx="1553633" cy="577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Projektlogo</a:t>
            </a:r>
            <a:endParaRPr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 bwMode="auto"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fld id="{35DF68FC-774B-4D41-A04C-46D2580C019C}" type="datetime1">
              <a:rPr lang="de-DE"/>
              <a:t>07.02.25</a:t>
            </a:fld>
            <a:endParaRPr lang="de-DE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 bwMode="auto"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36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163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fgab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1604520"/>
            <a:ext cx="12192000" cy="441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90687"/>
            <a:ext cx="10972320" cy="408878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48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969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5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07.02.25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1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4" y="6356351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68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5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07.02.25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1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4" y="6356351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75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844675"/>
            <a:ext cx="1056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5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07.02.25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1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4" y="6356351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67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624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221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739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enutzerdefiniertes Layout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70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4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221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6908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918E5-D937-4385-B3C1-9CE1C1F817BB}" type="datetime1">
              <a:rPr lang="de-DE"/>
              <a:t>07.02.25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03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 Folie </a:t>
            </a:r>
            <a:fld id="{812F24F4-33A2-4A6F-87E3-ABC44FA42587}" type="slidenum">
              <a:rPr lang="de-DE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1683803"/>
            <a:ext cx="12192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1"/>
          <a:stretch/>
        </p:blipFill>
        <p:spPr bwMode="auto">
          <a:xfrm>
            <a:off x="10395144" y="6268823"/>
            <a:ext cx="1407859" cy="4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3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643692" name="Textfeld 1"/>
          <p:cNvSpPr txBox="1"/>
          <p:nvPr/>
        </p:nvSpPr>
        <p:spPr bwMode="auto">
          <a:xfrm rot="21165828">
            <a:off x="123231" y="5082133"/>
            <a:ext cx="540069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Studienleitungen Biologie 2024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316235787" name="Titel 2"/>
          <p:cNvSpPr>
            <a:spLocks noGrp="1"/>
          </p:cNvSpPr>
          <p:nvPr>
            <p:ph type="ctrTitle"/>
          </p:nvPr>
        </p:nvSpPr>
        <p:spPr bwMode="auto">
          <a:xfrm>
            <a:off x="836340" y="1190094"/>
            <a:ext cx="10363200" cy="2000511"/>
          </a:xfrm>
        </p:spPr>
        <p:txBody>
          <a:bodyPr/>
          <a:lstStyle/>
          <a:p>
            <a:pPr>
              <a:defRPr/>
            </a:pPr>
            <a:r>
              <a:rPr lang="de-DE" sz="5400"/>
              <a:t>Lernen durch Engagement</a:t>
            </a:r>
            <a:endParaRPr lang="de-DE"/>
          </a:p>
        </p:txBody>
      </p:sp>
      <p:sp>
        <p:nvSpPr>
          <p:cNvPr id="132757236" name="Untertitel 3"/>
          <p:cNvSpPr>
            <a:spLocks noGrp="1"/>
          </p:cNvSpPr>
          <p:nvPr>
            <p:ph type="subTitle" idx="1"/>
          </p:nvPr>
        </p:nvSpPr>
        <p:spPr bwMode="auto">
          <a:xfrm>
            <a:off x="836340" y="3143739"/>
            <a:ext cx="10363200" cy="1537722"/>
          </a:xfrm>
        </p:spPr>
        <p:txBody>
          <a:bodyPr/>
          <a:lstStyle/>
          <a:p>
            <a:pPr>
              <a:defRPr/>
            </a:pPr>
            <a:r>
              <a:rPr lang="de-DE" sz="2400" b="1">
                <a:solidFill>
                  <a:srgbClr val="FFFFFF"/>
                </a:solidFill>
              </a:rPr>
              <a:t>Entwicklung von Projektideen im Fach Biologie</a:t>
            </a:r>
            <a:endParaRPr lang="de-DE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6218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Zielsetzung im Fach Biologie</a:t>
            </a:r>
            <a:endParaRPr/>
          </a:p>
        </p:txBody>
      </p:sp>
      <p:sp>
        <p:nvSpPr>
          <p:cNvPr id="1151663543" name="Inhaltsplatzhalter 2"/>
          <p:cNvSpPr>
            <a:spLocks noGrp="1"/>
          </p:cNvSpPr>
          <p:nvPr>
            <p:ph idx="1"/>
          </p:nvPr>
        </p:nvSpPr>
        <p:spPr bwMode="auto">
          <a:xfrm>
            <a:off x="838199" y="1825624"/>
            <a:ext cx="625214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>
                <a:solidFill>
                  <a:srgbClr val="000000"/>
                </a:solidFill>
              </a:rPr>
              <a:t>Innerhalb der Modulgruppe werden konkrete Ideen für eine praxisnahe Umsetzung von Projekten im Rahmen der Lehr- und Lernform Lernen durch Engagement (LdE) entwickelt und konkretisiert. </a:t>
            </a:r>
            <a:endParaRPr/>
          </a:p>
          <a:p>
            <a:pPr marL="0" indent="0">
              <a:buNone/>
              <a:defRPr/>
            </a:pPr>
            <a:r>
              <a:rPr lang="de-DE">
                <a:solidFill>
                  <a:srgbClr val="000000"/>
                </a:solidFill>
              </a:rPr>
              <a:t>Durch diese Ideen sollen verschiedene Möglichkeiten der Umsetzung von Projekten mit einer fachlichen Anbindung herausgestellt werden.</a:t>
            </a:r>
            <a:endParaRPr/>
          </a:p>
        </p:txBody>
      </p:sp>
      <p:pic>
        <p:nvPicPr>
          <p:cNvPr id="401944181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55096" y="1825624"/>
            <a:ext cx="2960523" cy="3976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71070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Ablauf im Fach Biologie</a:t>
            </a:r>
            <a:endParaRPr dirty="0"/>
          </a:p>
        </p:txBody>
      </p:sp>
      <p:sp>
        <p:nvSpPr>
          <p:cNvPr id="537494376" name="Google Shape;1237;p53"/>
          <p:cNvSpPr/>
          <p:nvPr/>
        </p:nvSpPr>
        <p:spPr bwMode="auto">
          <a:xfrm>
            <a:off x="8631843" y="2354060"/>
            <a:ext cx="1937162" cy="8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Work Sans"/>
                <a:cs typeface="Work Sans"/>
              </a:rPr>
              <a:t>1. HJ 25/26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24121274" name="Google Shape;1239;p53"/>
          <p:cNvSpPr txBox="1"/>
          <p:nvPr/>
        </p:nvSpPr>
        <p:spPr bwMode="auto">
          <a:xfrm>
            <a:off x="989184" y="3390390"/>
            <a:ext cx="1608300" cy="420599"/>
          </a:xfrm>
          <a:prstGeom prst="rect">
            <a:avLst/>
          </a:prstGeom>
        </p:spPr>
        <p:txBody>
          <a:bodyPr spcFirstLastPara="1" vert="horz" wrap="square" lIns="91424" tIns="91424" rIns="91424" bIns="91424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Phase 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22662725" name="Google Shape;1240;p53"/>
          <p:cNvSpPr txBox="1"/>
          <p:nvPr/>
        </p:nvSpPr>
        <p:spPr bwMode="auto">
          <a:xfrm>
            <a:off x="347774" y="4001710"/>
            <a:ext cx="2918012" cy="847800"/>
          </a:xfrm>
          <a:prstGeom prst="rect">
            <a:avLst/>
          </a:prstGeom>
        </p:spPr>
        <p:txBody>
          <a:bodyPr spcFirstLastPara="1" vert="horz" wrap="square" lIns="91424" tIns="91424" rIns="91424" bIns="91424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eaLnBrk="1" fontAlgn="auto" latinLnBrk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Blended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Learning</a:t>
            </a:r>
          </a:p>
          <a:p>
            <a:pPr marL="685800" marR="0" lvl="1" indent="-228600" algn="l" defTabSz="914400" eaLnBrk="1" fontAlgn="auto" latinLnBrk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Curriculare Anbindung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685800" marR="0" lvl="1" indent="-228600" algn="l" defTabSz="914400" eaLnBrk="1" fontAlgn="auto" latinLnBrk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UND-Sätze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0749247" name="Google Shape;1241;p53"/>
          <p:cNvSpPr txBox="1"/>
          <p:nvPr/>
        </p:nvSpPr>
        <p:spPr bwMode="auto">
          <a:xfrm>
            <a:off x="4886006" y="3390390"/>
            <a:ext cx="1608300" cy="420599"/>
          </a:xfrm>
          <a:prstGeom prst="rect">
            <a:avLst/>
          </a:prstGeom>
        </p:spPr>
        <p:txBody>
          <a:bodyPr spcFirstLastPara="1" vert="horz" wrap="square" lIns="91424" tIns="91424" rIns="91424" bIns="91424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Phase 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37772639" name="Google Shape;1243;p53"/>
          <p:cNvSpPr txBox="1"/>
          <p:nvPr/>
        </p:nvSpPr>
        <p:spPr bwMode="auto">
          <a:xfrm>
            <a:off x="8782828" y="3390390"/>
            <a:ext cx="1608300" cy="420599"/>
          </a:xfrm>
          <a:prstGeom prst="rect">
            <a:avLst/>
          </a:prstGeom>
        </p:spPr>
        <p:txBody>
          <a:bodyPr spcFirstLastPara="1" vert="horz" wrap="square" lIns="91424" tIns="91424" rIns="91424" bIns="91424" rtlCol="0" anchor="t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Phase 3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640177154" name="Google Shape;1249;p53"/>
          <p:cNvSpPr/>
          <p:nvPr/>
        </p:nvSpPr>
        <p:spPr bwMode="auto">
          <a:xfrm flipV="1">
            <a:off x="8631843" y="2127831"/>
            <a:ext cx="1937163" cy="176211"/>
          </a:xfrm>
          <a:prstGeom prst="rect">
            <a:avLst/>
          </a:prstGeom>
          <a:solidFill>
            <a:srgbClr val="40898A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51071397" name="Google Shape;1237;p53"/>
          <p:cNvSpPr/>
          <p:nvPr/>
        </p:nvSpPr>
        <p:spPr bwMode="auto">
          <a:xfrm>
            <a:off x="4735022" y="2357860"/>
            <a:ext cx="1937162" cy="8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Work Sans"/>
                <a:cs typeface="Work Sans"/>
              </a:rPr>
              <a:t>2. HJ 24/25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33971397" name="Google Shape;1249;p53"/>
          <p:cNvSpPr/>
          <p:nvPr/>
        </p:nvSpPr>
        <p:spPr bwMode="auto">
          <a:xfrm flipV="1">
            <a:off x="4735020" y="2133823"/>
            <a:ext cx="1937163" cy="1762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49687214" name="Google Shape;1237;p53"/>
          <p:cNvSpPr/>
          <p:nvPr/>
        </p:nvSpPr>
        <p:spPr bwMode="auto">
          <a:xfrm>
            <a:off x="838199" y="2351868"/>
            <a:ext cx="1937162" cy="8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Work Sans"/>
                <a:cs typeface="Work Sans"/>
              </a:rPr>
              <a:t>1. HJ 24/25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053777107" name="Google Shape;1249;p53"/>
          <p:cNvSpPr/>
          <p:nvPr/>
        </p:nvSpPr>
        <p:spPr bwMode="auto">
          <a:xfrm flipV="1">
            <a:off x="838197" y="2127831"/>
            <a:ext cx="1937163" cy="1762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3518793" name="Textfeld 101"/>
          <p:cNvSpPr txBox="1"/>
          <p:nvPr/>
        </p:nvSpPr>
        <p:spPr bwMode="auto">
          <a:xfrm>
            <a:off x="4539728" y="4034277"/>
            <a:ext cx="28181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Blended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Learning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Konkretisierung</a:t>
            </a:r>
            <a:r>
              <a:rPr lang="de-DE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in Form von Projekt-Plakaten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010132540" name="Textfeld 102"/>
          <p:cNvSpPr txBox="1"/>
          <p:nvPr/>
        </p:nvSpPr>
        <p:spPr bwMode="auto">
          <a:xfrm>
            <a:off x="8531634" y="3999519"/>
            <a:ext cx="2918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Blended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 Learning</a:t>
            </a:r>
          </a:p>
          <a:p>
            <a:pPr marL="342900" marR="0" lvl="0" indent="-34290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Erprobung von Unterrichtsmaterial zu konkreten Projekt-Phasen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0795308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Curriculare Anbindung im Fach Biologie</a:t>
            </a:r>
            <a:endParaRPr dirty="0"/>
          </a:p>
        </p:txBody>
      </p:sp>
      <p:graphicFrame>
        <p:nvGraphicFramePr>
          <p:cNvPr id="1830153117" name="Diagramm 1"/>
          <p:cNvGraphicFramePr>
            <a:graphicFrameLocks/>
          </p:cNvGraphicFramePr>
          <p:nvPr/>
        </p:nvGraphicFramePr>
        <p:xfrm>
          <a:off x="-1033929" y="1390119"/>
          <a:ext cx="7421283" cy="510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25783239" name="Inhaltsplatzhalter 3"/>
          <p:cNvSpPr>
            <a:spLocks noGrp="1"/>
          </p:cNvSpPr>
          <p:nvPr>
            <p:ph idx="1"/>
          </p:nvPr>
        </p:nvSpPr>
        <p:spPr bwMode="auto">
          <a:xfrm>
            <a:off x="5609690" y="2348885"/>
            <a:ext cx="5979559" cy="31852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de-DE" sz="2800" dirty="0"/>
              <a:t>Sammeln Sie,</a:t>
            </a:r>
            <a:endParaRPr dirty="0"/>
          </a:p>
          <a:p>
            <a:pPr marL="0" indent="0">
              <a:buNone/>
              <a:defRPr/>
            </a:pPr>
            <a:r>
              <a:rPr lang="de-DE" sz="2800" dirty="0"/>
              <a:t>unter Berücksichtigung der Qualitätskriterien „Realer Bedarf“ und „Engagement außerhalb der Schule“, </a:t>
            </a:r>
            <a:endParaRPr dirty="0"/>
          </a:p>
          <a:p>
            <a:pPr marL="0" indent="0">
              <a:buNone/>
              <a:defRPr/>
            </a:pPr>
            <a:r>
              <a:rPr lang="de-DE" sz="2800" b="1" dirty="0"/>
              <a:t>mögliche Kompetenzen</a:t>
            </a:r>
            <a:r>
              <a:rPr lang="de-DE" sz="2800" dirty="0"/>
              <a:t> im Fach Biologie, an die </a:t>
            </a:r>
            <a:r>
              <a:rPr lang="de-DE" sz="2800" dirty="0" err="1"/>
              <a:t>LdE</a:t>
            </a:r>
            <a:r>
              <a:rPr lang="de-DE" sz="2800" dirty="0"/>
              <a:t>-Projekte curricular angeknüpft werden könnten.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335661" name="Titel 3"/>
          <p:cNvSpPr>
            <a:spLocks noGrp="1"/>
          </p:cNvSpPr>
          <p:nvPr>
            <p:ph type="title"/>
          </p:nvPr>
        </p:nvSpPr>
        <p:spPr bwMode="auto">
          <a:xfrm>
            <a:off x="609599" y="273600"/>
            <a:ext cx="10972319" cy="11448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marL="0" indent="0">
              <a:buNone/>
              <a:defRPr/>
            </a:pPr>
            <a:r>
              <a:rPr lang="de-DE" sz="4000" b="0" i="0" u="none" strike="noStrike" cap="none" spc="0" dirty="0">
                <a:solidFill>
                  <a:schemeClr val="tx1"/>
                </a:solidFill>
                <a:latin typeface="+mj-lt"/>
                <a:ea typeface="Arial"/>
                <a:cs typeface="Arial"/>
              </a:rPr>
              <a:t>Verbinden im Fach Biologie: Realer Bedarf und curriculare Anbindung</a:t>
            </a:r>
            <a:endParaRPr sz="4000" dirty="0">
              <a:latin typeface="+mj-lt"/>
            </a:endParaRPr>
          </a:p>
        </p:txBody>
      </p:sp>
      <p:sp>
        <p:nvSpPr>
          <p:cNvPr id="268187245" name="Untertitel 4"/>
          <p:cNvSpPr>
            <a:spLocks noGrp="1"/>
          </p:cNvSpPr>
          <p:nvPr>
            <p:ph type="subTitle" idx="4294967295"/>
          </p:nvPr>
        </p:nvSpPr>
        <p:spPr bwMode="auto">
          <a:xfrm>
            <a:off x="609599" y="1604520"/>
            <a:ext cx="5254751" cy="3977280"/>
          </a:xfrm>
        </p:spPr>
        <p:txBody>
          <a:bodyPr/>
          <a:lstStyle/>
          <a:p>
            <a:pPr>
              <a:defRPr/>
            </a:pPr>
            <a:endParaRPr lang="de-DE" sz="3200" dirty="0">
              <a:solidFill>
                <a:srgbClr val="003064"/>
              </a:solidFill>
            </a:endParaRPr>
          </a:p>
          <a:p>
            <a:pPr marL="0" indent="0">
              <a:buNone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Formulieren Sie mind. einen UND-Satz:</a:t>
            </a:r>
            <a:endParaRPr lang="de-DE" sz="28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Font typeface="Arial"/>
              <a:buNone/>
              <a:defRPr/>
            </a:pPr>
            <a:r>
              <a:rPr lang="de-DE" sz="28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„</a:t>
            </a:r>
            <a:r>
              <a:rPr lang="de-DE" sz="2800" b="1" i="0" u="none" strike="noStrike" cap="none" spc="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SuS</a:t>
            </a:r>
            <a:r>
              <a:rPr lang="de-DE" sz="28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…</a:t>
            </a:r>
            <a:r>
              <a:rPr lang="de-DE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(Hauptintention der Unterrichtseinheit)</a:t>
            </a:r>
            <a:r>
              <a:rPr lang="de-DE" sz="2800" b="1" i="0" u="none" strike="noStrike" cap="none" spc="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“</a:t>
            </a:r>
            <a:endParaRPr sz="2800" dirty="0">
              <a:latin typeface="Calibri"/>
              <a:cs typeface="Calibri"/>
            </a:endParaRPr>
          </a:p>
          <a:p>
            <a:pPr marL="0" indent="0" algn="ctr">
              <a:buNone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de-DE" sz="2800" b="1" i="0" u="none" strike="noStrike" cap="none" spc="0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„engagieren sich, indem sie …“    </a:t>
            </a:r>
            <a:endParaRPr sz="2800" dirty="0">
              <a:latin typeface="Calibri"/>
              <a:cs typeface="Calibri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705281350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8253" y="2100418"/>
            <a:ext cx="4663397" cy="3154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Q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Macintosh PowerPoint</Application>
  <PresentationFormat>Breitbild</PresentationFormat>
  <Paragraphs>58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Times New Roman</vt:lpstr>
      <vt:lpstr>Work Sans</vt:lpstr>
      <vt:lpstr>IQSH</vt:lpstr>
      <vt:lpstr>Lernen durch Engagement</vt:lpstr>
      <vt:lpstr>Zielsetzung im Fach Biologie</vt:lpstr>
      <vt:lpstr>Ablauf im Fach Biologie</vt:lpstr>
      <vt:lpstr>Curriculare Anbindung im Fach Biologie</vt:lpstr>
      <vt:lpstr>Verbinden im Fach Biologie: Realer Bedarf und curriculare Anbindung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Anna-Sophia Buschhoff</dc:creator>
  <cp:lastModifiedBy>Anna-Sophia Buschhoff</cp:lastModifiedBy>
  <cp:revision>1</cp:revision>
  <dcterms:created xsi:type="dcterms:W3CDTF">2025-02-07T11:12:42Z</dcterms:created>
  <dcterms:modified xsi:type="dcterms:W3CDTF">2025-02-07T11:20:41Z</dcterms:modified>
</cp:coreProperties>
</file>