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6"/>
  </p:notesMasterIdLst>
  <p:sldIdLst>
    <p:sldId id="256" r:id="rId2"/>
    <p:sldId id="278" r:id="rId3"/>
    <p:sldId id="369" r:id="rId4"/>
    <p:sldId id="368" r:id="rId5"/>
    <p:sldId id="311" r:id="rId6"/>
    <p:sldId id="313" r:id="rId7"/>
    <p:sldId id="314" r:id="rId8"/>
    <p:sldId id="315" r:id="rId9"/>
    <p:sldId id="316" r:id="rId10"/>
    <p:sldId id="317" r:id="rId11"/>
    <p:sldId id="280" r:id="rId12"/>
    <p:sldId id="319" r:id="rId13"/>
    <p:sldId id="282" r:id="rId14"/>
    <p:sldId id="281" r:id="rId15"/>
    <p:sldId id="332" r:id="rId16"/>
    <p:sldId id="284" r:id="rId17"/>
    <p:sldId id="333" r:id="rId18"/>
    <p:sldId id="277" r:id="rId19"/>
    <p:sldId id="335" r:id="rId20"/>
    <p:sldId id="370" r:id="rId21"/>
    <p:sldId id="326" r:id="rId22"/>
    <p:sldId id="371" r:id="rId23"/>
    <p:sldId id="328" r:id="rId24"/>
    <p:sldId id="295" r:id="rId25"/>
    <p:sldId id="293" r:id="rId26"/>
    <p:sldId id="447" r:id="rId27"/>
    <p:sldId id="448" r:id="rId28"/>
    <p:sldId id="331" r:id="rId29"/>
    <p:sldId id="286" r:id="rId30"/>
    <p:sldId id="449" r:id="rId31"/>
    <p:sldId id="296" r:id="rId32"/>
    <p:sldId id="288" r:id="rId33"/>
    <p:sldId id="287" r:id="rId34"/>
    <p:sldId id="324" r:id="rId3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9F2"/>
    <a:srgbClr val="45A8D9"/>
    <a:srgbClr val="A4ADB6"/>
    <a:srgbClr val="BBB2AB"/>
    <a:srgbClr val="008CCF"/>
    <a:srgbClr val="006DA2"/>
    <a:srgbClr val="3AB7D5"/>
    <a:srgbClr val="008BCE"/>
    <a:srgbClr val="405B8A"/>
    <a:srgbClr val="7482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87253" autoAdjust="0"/>
  </p:normalViewPr>
  <p:slideViewPr>
    <p:cSldViewPr snapToGrid="0" showGuides="1">
      <p:cViewPr varScale="1">
        <p:scale>
          <a:sx n="111" d="100"/>
          <a:sy n="111" d="100"/>
        </p:scale>
        <p:origin x="16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9T22:25:12.71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3910 105,'-308'-29,"-2"18,148 6,-1330 47,1119 8,5 21,193-28,126-28,-71 33,-167 90,271-131,-104 53,104-50,0 0,1 1,0 0,1 1,-14 15,25-23,0-1,0 0,1 1,-1 0,1 0,0 0,0 0,-3 8,5-11,0-1,0 0,0 1,0-1,0 1,0-1,0 1,0-1,0 0,0 1,0-1,0 1,1-1,-1 1,0 0,6 10,0 0,0 0,1 0,12 14,39 39,-28-34,1-2,1-1,66 42,-71-54,1 0,1-2,0 0,0-2,58 13,-16-12,89 4,73-11,-75-4,379 9,-120 4,-1-14,-159-1,-244 1,310-3,0-16,-40-21,-229 29,-1-3,0-2,61-28,175-107,-259 131,0-1,36-32,-51 39,-1 0,0-2,-2 1,1-1,16-31,-26 42,-1 0,1-1,-1 1,0-1,-1 1,1-1,-1 0,0-9,-1 12,-1-1,1 0,-1 1,0-1,0 1,-1-1,1 1,-1 0,-2-4,-1-4,-8-16,-1 1,-1 0,-2 1,0 1,-2 0,-1 2,-30-29,-49-31,76 66,-1 1,0 2,-27-12,-86-26,-16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9T22:28:24.45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9T22:28:26.5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9T22:28:26.92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9T22:28:40.3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9T22:25:41.72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799 1180,'380'41,"-3"11,-331-45,-41-6,350 40,-197-36,207-18,-186-1,265-30,-19-8,-324 44,166-11,22 15,18-2,-16-2,-48 1,1-11,75-23,-2-17,-1-19,-176 42,-121 30,123-32,-100 24,53-25,-82 32,1-1,-2-1,1 0,-1 0,0-2,-1 1,0-2,12-14,-16 16,0 0,-1 0,0-1,-1 0,0 0,0 0,-1-1,0 0,-1 0,-1 0,3-16,-5 22,0 0,0 0,0 0,-1-1,0 1,-2-6,-11-30,12 36,-3-7,0 0,-1 0,-1 0,0 1,-1 0,0 0,-1 1,-13-13,6 9,0 1,-1 1,0 0,-33-15,0 4,-1 2,-59-16,-112-18,175 44,-325-68,-7 22,-210 21,-135 52,534-3,-187 10,0-17,-208-35,209 6,167 20,-282 30,170 17,126-15,-58 15,189-29,-117 45,-159 97,327-149,1-1,0 2,0-1,1 2,-13 13,19-18,1 0,-1 0,1 1,1 0,-1 0,1 0,0 0,1 1,-1-1,1 1,0 0,1-1,-1 10,2-6,0-1,1 1,0 0,1-1,0 1,5 14,-4-13,9 28,16 38,-21-62,1 0,0 0,0-1,2 0,15 18,14 7,78 60,-99-86,0 0,1-2,1 0,-1-1,2-1,27 8,-5-5,0-2,60 5,95-1,49-11,1-6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9T22:25:47.83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769 1265,'181'9,"323"-23,-35-37,-451 49,103-9,191 8,120 34,53 2,-251-38,-2-11,-173 11,205-16,178-13,193-4,-239-5,-227 24,144-25,-289 39,0-2,0 0,41-21,-51 21,0-1,0-1,-1 0,-1-1,0 0,0-1,10-13,-11 11,0-1,-2 0,0 0,0-1,-1 0,-1-1,-1 0,0 0,-1 0,0-1,2-28,-6 39,-2 0,1 0,-1 0,1 0,-2 0,1 0,-5-10,2 3,-1-6,-2 1,-1 0,0 0,-1 1,-1 0,0 1,-1 0,-1 0,-1 1,0 1,-1 0,-18-14,1 5,-2 1,0 2,-1 2,-38-16,8 9,-97-24,73 30,-119-12,-91 9,137 13,-426-38,358 21,-163-13,-110 34,0 32,-336 47,767-67,-684 92,628-77,-138 44,97-17,-87 28,128-32,106-37,0 2,1 1,-35 24,49-29,-1-1,1 2,0-1,0 1,1 0,0 0,0 0,1 1,0-1,-5 14,2 0,0 0,-6 43,11-44,0 0,1 0,1 1,1-1,1 0,1 0,1 0,0-1,2 1,0-1,11 24,-10-30,0 0,1 0,1-1,0 0,0-1,1 0,1 0,0-1,0 0,16 10,6 0,0-1,64 27,-52-30,-1-1,88 16,87 0,-91-17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9T22:28:23.2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9T22:28:24.45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9T22:28:26.5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9T22:28:26.92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9T22:28:40.3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9T22:28:23.2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3CE6E-2B66-4BBF-AA5F-C610821FA37B}" type="datetimeFigureOut">
              <a:rPr lang="de-DE" smtClean="0"/>
              <a:t>17.02.2025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1B259-718E-41BC-9A97-1627054B12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77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1B259-718E-41BC-9A97-1627054B125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5603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body"/>
          </p:nvPr>
        </p:nvSpPr>
        <p:spPr>
          <a:xfrm>
            <a:off x="915840" y="4747680"/>
            <a:ext cx="5034600" cy="4496400"/>
          </a:xfrm>
          <a:prstGeom prst="rect">
            <a:avLst/>
          </a:prstGeom>
        </p:spPr>
        <p:txBody>
          <a:bodyPr lIns="92880" tIns="46440" rIns="92880" bIns="46440">
            <a:noAutofit/>
          </a:bodyPr>
          <a:lstStyle/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endParaRPr lang="de-DE" sz="2000" b="0" strike="noStrike" spc="-1" dirty="0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3891600" y="9495000"/>
            <a:ext cx="2974320" cy="498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880" tIns="46440" rIns="92880" bIns="46440" anchor="b">
            <a:noAutofit/>
          </a:bodyPr>
          <a:lstStyle/>
          <a:p>
            <a:pPr algn="r">
              <a:lnSpc>
                <a:spcPct val="100000"/>
              </a:lnSpc>
            </a:pPr>
            <a:fld id="{042B350D-993A-4055-AC78-6B667DD5A102}" type="slidenum">
              <a:rPr lang="de-DE" sz="12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27</a:t>
            </a:fld>
            <a:endParaRPr lang="de-DE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492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-1" y="3907144"/>
            <a:ext cx="9144001" cy="22021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8" name="Freihandform 7"/>
          <p:cNvSpPr>
            <a:spLocks noChangeAspect="1"/>
          </p:cNvSpPr>
          <p:nvPr/>
        </p:nvSpPr>
        <p:spPr>
          <a:xfrm>
            <a:off x="-7556" y="0"/>
            <a:ext cx="9159907" cy="5871808"/>
          </a:xfrm>
          <a:custGeom>
            <a:avLst/>
            <a:gdLst>
              <a:gd name="connsiteX0" fmla="*/ 0 w 9151557"/>
              <a:gd name="connsiteY0" fmla="*/ 0 h 5871808"/>
              <a:gd name="connsiteX1" fmla="*/ 9151557 w 9151557"/>
              <a:gd name="connsiteY1" fmla="*/ 0 h 5871808"/>
              <a:gd name="connsiteX2" fmla="*/ 9144000 w 9151557"/>
              <a:gd name="connsiteY2" fmla="*/ 4269719 h 5871808"/>
              <a:gd name="connsiteX3" fmla="*/ 7557 w 9151557"/>
              <a:gd name="connsiteY3" fmla="*/ 5871808 h 5871808"/>
              <a:gd name="connsiteX4" fmla="*/ 0 w 9151557"/>
              <a:gd name="connsiteY4" fmla="*/ 0 h 587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557" h="5871808">
                <a:moveTo>
                  <a:pt x="0" y="0"/>
                </a:moveTo>
                <a:lnTo>
                  <a:pt x="9151557" y="0"/>
                </a:lnTo>
                <a:lnTo>
                  <a:pt x="9144000" y="4269719"/>
                </a:lnTo>
                <a:lnTo>
                  <a:pt x="7557" y="5871808"/>
                </a:lnTo>
                <a:lnTo>
                  <a:pt x="0" y="0"/>
                </a:lnTo>
                <a:close/>
              </a:path>
            </a:pathLst>
          </a:custGeom>
          <a:solidFill>
            <a:srgbClr val="006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6206978" y="134683"/>
            <a:ext cx="293702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de-DE" sz="1200" b="1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Schleswig-Holstein.</a:t>
            </a:r>
            <a:r>
              <a:rPr lang="de-DE" sz="1200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echte Norden.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22286"/>
            <a:ext cx="7772400" cy="20005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86603"/>
            <a:ext cx="7772400" cy="15377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82137" y="6173054"/>
            <a:ext cx="3600000" cy="28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de-DE" sz="1200" b="0" kern="1200" dirty="0" smtClean="0">
                <a:solidFill>
                  <a:srgbClr val="002F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Platzhalter Name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82137" y="6464163"/>
            <a:ext cx="2880000" cy="2868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de-DE" sz="1200" b="0" kern="1200" dirty="0" smtClean="0">
                <a:solidFill>
                  <a:srgbClr val="002F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Platzhalter Datum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</p:spTree>
    <p:extLst>
      <p:ext uri="{BB962C8B-B14F-4D97-AF65-F5344CB8AC3E}">
        <p14:creationId xmlns:p14="http://schemas.microsoft.com/office/powerpoint/2010/main" val="4196666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844676"/>
            <a:ext cx="2949178" cy="2064717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844675"/>
            <a:ext cx="4629150" cy="401637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041915"/>
            <a:ext cx="2949178" cy="182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33F28847-7BF0-413E-A4B4-C02469266E58}" type="datetime1">
              <a:rPr lang="de-DE" smtClean="0"/>
              <a:t>17.02.2025</a:t>
            </a:fld>
            <a:endParaRPr lang="de-DE" dirty="0"/>
          </a:p>
        </p:txBody>
      </p:sp>
      <p:sp>
        <p:nvSpPr>
          <p:cNvPr id="13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849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844675"/>
            <a:ext cx="4629150" cy="401637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9841" y="1844676"/>
            <a:ext cx="2949178" cy="2064717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041915"/>
            <a:ext cx="2949178" cy="182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4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35DF68FC-774B-4D41-A04C-46D2580C019C}" type="datetime1">
              <a:rPr lang="de-DE" smtClean="0"/>
              <a:t>17.02.2025</a:t>
            </a:fld>
            <a:endParaRPr lang="de-DE" dirty="0"/>
          </a:p>
        </p:txBody>
      </p:sp>
      <p:sp>
        <p:nvSpPr>
          <p:cNvPr id="15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6972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3D9371E-746A-497E-A409-0D195469813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39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844675"/>
            <a:ext cx="7920000" cy="4012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F8F04AF4-BE9F-438E-AEB3-1AB29ED1CD12}" type="datetime1">
              <a:rPr lang="de-DE" smtClean="0"/>
              <a:t>17.02.2025</a:t>
            </a:fld>
            <a:endParaRPr lang="de-DE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0311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13" y="225425"/>
            <a:ext cx="7920000" cy="133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44677"/>
            <a:ext cx="3886200" cy="40322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44675"/>
            <a:ext cx="38862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5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7E6961B8-E763-4621-9D5D-38F66A348052}" type="datetime1">
              <a:rPr lang="de-DE" smtClean="0"/>
              <a:t>17.02.2025</a:t>
            </a:fld>
            <a:endParaRPr lang="de-DE" dirty="0"/>
          </a:p>
        </p:txBody>
      </p:sp>
      <p:sp>
        <p:nvSpPr>
          <p:cNvPr id="1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7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124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12813" y="225424"/>
            <a:ext cx="7920000" cy="13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B7E06C08-2B17-43F1-A072-02A8688504CF}" type="datetime1">
              <a:rPr lang="de-DE" smtClean="0"/>
              <a:t>17.02.2025</a:t>
            </a:fld>
            <a:endParaRPr lang="de-DE" dirty="0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054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514C555C-37E2-44ED-BE6C-12A21C01C579}" type="datetime1">
              <a:rPr lang="de-DE" smtClean="0"/>
              <a:t>17.02.2025</a:t>
            </a:fld>
            <a:endParaRPr lang="de-DE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425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144000" cy="6032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F2F1D57B-2905-4E99-8DD2-DA23D35CE01F}" type="datetime1">
              <a:rPr lang="de-DE" smtClean="0"/>
              <a:t>17.02.2025</a:t>
            </a:fld>
            <a:endParaRPr lang="de-DE" dirty="0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817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683803"/>
            <a:ext cx="9144000" cy="4348518"/>
          </a:xfrm>
          <a:prstGeom prst="rect">
            <a:avLst/>
          </a:prstGeom>
          <a:solidFill>
            <a:srgbClr val="008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844677"/>
            <a:ext cx="7886700" cy="27178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287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F8B4B845-6DC3-45BC-9049-17AD7992C39F}" type="datetime1">
              <a:rPr lang="de-DE" smtClean="0"/>
              <a:t>17.02.2025</a:t>
            </a:fld>
            <a:endParaRPr lang="de-DE" dirty="0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134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Zwischen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25425"/>
            <a:ext cx="7920000" cy="1332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844675"/>
            <a:ext cx="7920000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88" y="2809461"/>
            <a:ext cx="7920000" cy="3067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026D32B0-575C-43B7-B8BD-48B68FBBD667}" type="datetime1">
              <a:rPr lang="de-DE" smtClean="0"/>
              <a:t>17.02.2025</a:t>
            </a:fld>
            <a:endParaRPr lang="de-DE" dirty="0"/>
          </a:p>
        </p:txBody>
      </p:sp>
      <p:sp>
        <p:nvSpPr>
          <p:cNvPr id="13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789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13" y="225425"/>
            <a:ext cx="7920000" cy="1332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44675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09461"/>
            <a:ext cx="3868340" cy="3067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844675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835275"/>
            <a:ext cx="3887391" cy="3041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4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96C799F4-74F0-4B8C-938F-5A0C36883B70}" type="datetime1">
              <a:rPr lang="de-DE" smtClean="0"/>
              <a:t>17.02.2025</a:t>
            </a:fld>
            <a:endParaRPr lang="de-DE" dirty="0"/>
          </a:p>
        </p:txBody>
      </p:sp>
      <p:sp>
        <p:nvSpPr>
          <p:cNvPr id="15" name="Fußzeilenplatzhalter 5"/>
          <p:cNvSpPr>
            <a:spLocks noGrp="1"/>
          </p:cNvSpPr>
          <p:nvPr>
            <p:ph type="ftr" sz="quarter" idx="17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Foliennummernplatzhalter 12"/>
          <p:cNvSpPr>
            <a:spLocks noGrp="1"/>
          </p:cNvSpPr>
          <p:nvPr>
            <p:ph type="sldNum" sz="quarter" idx="18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89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052" y="6294708"/>
            <a:ext cx="1613922" cy="47308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0" y="1683803"/>
            <a:ext cx="9144000" cy="4348518"/>
          </a:xfrm>
          <a:prstGeom prst="rect">
            <a:avLst/>
          </a:prstGeom>
          <a:solidFill>
            <a:srgbClr val="CC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12813" y="225425"/>
            <a:ext cx="7920000" cy="13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611188" y="1844675"/>
            <a:ext cx="7920000" cy="401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15A918E5-D937-4385-B3C1-9CE1C1F817BB}" type="datetime1">
              <a:rPr lang="de-DE" smtClean="0"/>
              <a:t>17.02.2025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327415" y="6356350"/>
            <a:ext cx="3787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525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r>
              <a:rPr lang="de-DE"/>
              <a:t> Folie </a:t>
            </a:r>
            <a:fld id="{812F24F4-33A2-4A6F-87E3-ABC44FA4258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467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71" r:id="rId5"/>
    <p:sldLayoutId id="2147483667" r:id="rId6"/>
    <p:sldLayoutId id="2147483663" r:id="rId7"/>
    <p:sldLayoutId id="2147483670" r:id="rId8"/>
    <p:sldLayoutId id="2147483665" r:id="rId9"/>
    <p:sldLayoutId id="2147483668" r:id="rId10"/>
    <p:sldLayoutId id="2147483669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xI8SRmXjOg" TargetMode="External"/><Relationship Id="rId2" Type="http://schemas.openxmlformats.org/officeDocument/2006/relationships/hyperlink" Target="https://www.youtube.com/watch?v=E6TId15xD4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customXml" Target="../ink/ink1.xml"/><Relationship Id="rId7" Type="http://schemas.openxmlformats.org/officeDocument/2006/relationships/image" Target="../media/image5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40.png"/><Relationship Id="rId9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customXml" Target="../ink/ink8.xml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customXml" Target="../ink/ink6.xml"/><Relationship Id="rId4" Type="http://schemas.openxmlformats.org/officeDocument/2006/relationships/customXml" Target="../ink/ink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emf"/><Relationship Id="rId7" Type="http://schemas.openxmlformats.org/officeDocument/2006/relationships/customXml" Target="../ink/ink13.xml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customXml" Target="../ink/ink11.xml"/><Relationship Id="rId4" Type="http://schemas.openxmlformats.org/officeDocument/2006/relationships/customXml" Target="../ink/ink10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094964" y="396946"/>
            <a:ext cx="6954072" cy="1214596"/>
          </a:xfrm>
        </p:spPr>
        <p:txBody>
          <a:bodyPr>
            <a:normAutofit fontScale="90000"/>
          </a:bodyPr>
          <a:lstStyle/>
          <a:p>
            <a:pPr algn="ctr"/>
            <a:br>
              <a:rPr lang="de-DE" dirty="0"/>
            </a:br>
            <a:br>
              <a:rPr lang="de-DE" dirty="0"/>
            </a:br>
            <a:r>
              <a:rPr lang="de-DE" dirty="0">
                <a:latin typeface="+mn-lt"/>
              </a:rPr>
              <a:t>Lehrerpersönlichkeit</a:t>
            </a:r>
            <a:r>
              <a:rPr lang="de-DE" dirty="0"/>
              <a:t> </a:t>
            </a:r>
            <a:br>
              <a:rPr lang="de-DE" dirty="0"/>
            </a:b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182137" y="6173054"/>
            <a:ext cx="4200082" cy="288000"/>
          </a:xfrm>
        </p:spPr>
        <p:txBody>
          <a:bodyPr>
            <a:noAutofit/>
          </a:bodyPr>
          <a:lstStyle/>
          <a:p>
            <a:r>
              <a:rPr lang="de-DE" sz="1600" dirty="0">
                <a:solidFill>
                  <a:srgbClr val="C00000"/>
                </a:solidFill>
              </a:rPr>
              <a:t>Studienleiter </a:t>
            </a:r>
            <a:r>
              <a:rPr lang="de-DE" sz="1600" dirty="0" err="1">
                <a:solidFill>
                  <a:srgbClr val="C00000"/>
                </a:solidFill>
              </a:rPr>
              <a:t>Wi</a:t>
            </a:r>
            <a:r>
              <a:rPr lang="de-DE" sz="1600" dirty="0">
                <a:solidFill>
                  <a:srgbClr val="C00000"/>
                </a:solidFill>
              </a:rPr>
              <a:t>/Po /Pädagogik </a:t>
            </a:r>
          </a:p>
          <a:p>
            <a:r>
              <a:rPr lang="de-DE" sz="1600" dirty="0">
                <a:solidFill>
                  <a:srgbClr val="C00000"/>
                </a:solidFill>
              </a:rPr>
              <a:t>Olaf Lawrenz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961818D-42DA-7B15-185F-BDC576954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49" y="1725282"/>
            <a:ext cx="4888302" cy="4187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7661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E8F929B-3643-4219-A476-2330D151F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31" y="278492"/>
            <a:ext cx="8194431" cy="5498053"/>
          </a:xfrm>
        </p:spPr>
        <p:txBody>
          <a:bodyPr>
            <a:noAutofit/>
          </a:bodyPr>
          <a:lstStyle/>
          <a:p>
            <a:pPr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4000" b="1" u="sng" dirty="0">
                <a:latin typeface="+mn-lt"/>
              </a:rPr>
              <a:t>Terminvergabe  </a:t>
            </a: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endParaRPr lang="de-DE" sz="7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2400" dirty="0"/>
              <a:t>                   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3848EFA-84BD-922D-EB7D-8B4756978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04" y="1936630"/>
            <a:ext cx="4906992" cy="3533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195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0AC12B1-111E-4A0E-9F2F-031FB71A6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u="sng" dirty="0">
                <a:latin typeface="+mn-lt"/>
              </a:rPr>
              <a:t>Fragen bis hierher?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95A8BC6-F93C-4336-8112-231640F13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0" dirty="0">
                <a:solidFill>
                  <a:srgbClr val="FF0000"/>
                </a:solidFill>
              </a:rPr>
              <a:t>   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7188447-CA97-4B9B-1EC6-4C190E3EA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387" y="2174668"/>
            <a:ext cx="47625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076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84FD757-C202-4644-9593-984CA9B69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99" y="2161002"/>
            <a:ext cx="8382531" cy="4012786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latin typeface="+mn-lt"/>
              </a:rPr>
              <a:t>Arbeitsauftrag:</a:t>
            </a:r>
          </a:p>
          <a:p>
            <a:pPr marL="0" indent="0">
              <a:buNone/>
            </a:pPr>
            <a:endParaRPr lang="de-DE" dirty="0">
              <a:latin typeface="+mn-lt"/>
            </a:endParaRPr>
          </a:p>
          <a:p>
            <a:pPr marL="0" indent="0">
              <a:buNone/>
            </a:pPr>
            <a:r>
              <a:rPr lang="de-DE" dirty="0">
                <a:latin typeface="+mn-lt"/>
              </a:rPr>
              <a:t>1.   Kaffee holen</a:t>
            </a:r>
          </a:p>
          <a:p>
            <a:pPr marL="0" indent="0">
              <a:buNone/>
            </a:pPr>
            <a:r>
              <a:rPr lang="de-DE" dirty="0">
                <a:latin typeface="+mn-lt"/>
              </a:rPr>
              <a:t>2.   Notiert aktuelle Anliegen, Wünsche, Fragen auf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      dem Whiteboard und stellt diese im Plenum vor.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0AC12B1-111E-4A0E-9F2F-031FB71A6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13" y="225425"/>
            <a:ext cx="3264595" cy="1332000"/>
          </a:xfrm>
        </p:spPr>
        <p:txBody>
          <a:bodyPr/>
          <a:lstStyle/>
          <a:p>
            <a:pPr algn="ctr"/>
            <a:r>
              <a:rPr lang="de-DE" b="1" u="sng" dirty="0">
                <a:latin typeface="+mn-lt"/>
              </a:rPr>
              <a:t>Austausch</a:t>
            </a:r>
          </a:p>
        </p:txBody>
      </p:sp>
      <p:pic>
        <p:nvPicPr>
          <p:cNvPr id="1032" name="Picture 8" descr="&quot;15 MINUTES ICON&quot; Stock image and royalty-free vector ...">
            <a:extLst>
              <a:ext uri="{FF2B5EF4-FFF2-40B4-BE49-F238E27FC236}">
                <a16:creationId xmlns:a16="http://schemas.microsoft.com/office/drawing/2014/main" id="{D1F3AB78-D560-4FD9-8E00-E811CF08A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22" y="4641793"/>
            <a:ext cx="13320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9D1204C-7E11-13F5-9216-8641BDD593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94" y="319177"/>
            <a:ext cx="2852582" cy="3036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378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59C5281-0ACC-4E23-8123-579B7181E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7" y="1844675"/>
            <a:ext cx="8291273" cy="40127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dirty="0">
                <a:latin typeface="+mn-lt"/>
              </a:rPr>
              <a:t>Arbeitsauftrag: </a:t>
            </a:r>
          </a:p>
          <a:p>
            <a:pPr marL="514350" indent="-514350">
              <a:buAutoNum type="arabicPeriod"/>
            </a:pPr>
            <a:r>
              <a:rPr lang="de-DE" dirty="0">
                <a:latin typeface="+mn-lt"/>
              </a:rPr>
              <a:t>Bearbeitet Handout S. 3 und S. 4 </a:t>
            </a:r>
          </a:p>
          <a:p>
            <a:pPr marL="514350" indent="-514350">
              <a:buAutoNum type="arabicPeriod"/>
            </a:pPr>
            <a:r>
              <a:rPr lang="de-DE" dirty="0">
                <a:latin typeface="+mn-lt"/>
              </a:rPr>
              <a:t>PA Austausch </a:t>
            </a:r>
          </a:p>
          <a:p>
            <a:pPr marL="0" indent="0">
              <a:buNone/>
            </a:pPr>
            <a:endParaRPr lang="de-DE" sz="2200" dirty="0">
              <a:latin typeface="+mn-lt"/>
            </a:endParaRPr>
          </a:p>
          <a:p>
            <a:r>
              <a:rPr lang="de-DE" sz="2200" dirty="0">
                <a:latin typeface="+mn-lt"/>
              </a:rPr>
              <a:t>welche Kompetenzen du bereits mitbringst?</a:t>
            </a:r>
          </a:p>
          <a:p>
            <a:r>
              <a:rPr lang="de-DE" sz="2200" dirty="0">
                <a:latin typeface="+mn-lt"/>
              </a:rPr>
              <a:t>worin deine größten Befürchtungen bestehen?</a:t>
            </a:r>
          </a:p>
          <a:p>
            <a:r>
              <a:rPr lang="de-DE" sz="2200" dirty="0">
                <a:latin typeface="+mn-lt"/>
              </a:rPr>
              <a:t>auf welche Aufgaben als Lehrkraft freust du dich am meisten freust</a:t>
            </a:r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6A4C588-6AF3-47CC-9A05-7BB0F2B13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b="1" u="sng" dirty="0">
                <a:latin typeface="+mn-lt"/>
              </a:rPr>
              <a:t>Warum möchte ich als Lehrer/Lehrerin arbeiten?</a:t>
            </a:r>
          </a:p>
        </p:txBody>
      </p:sp>
    </p:spTree>
    <p:extLst>
      <p:ext uri="{BB962C8B-B14F-4D97-AF65-F5344CB8AC3E}">
        <p14:creationId xmlns:p14="http://schemas.microsoft.com/office/powerpoint/2010/main" val="325809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3A538EA-9DF5-4F7F-B663-04F7724A8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b="0" i="0" dirty="0">
                <a:solidFill>
                  <a:srgbClr val="444444"/>
                </a:solidFill>
                <a:effectLst/>
              </a:rPr>
              <a:t>Was ist ein Kompetenzraster?</a:t>
            </a:r>
          </a:p>
          <a:p>
            <a:pPr marL="0" indent="0">
              <a:buNone/>
            </a:pPr>
            <a:r>
              <a:rPr lang="de-DE" b="0" i="0" dirty="0">
                <a:solidFill>
                  <a:srgbClr val="FF0000"/>
                </a:solidFill>
                <a:effectLst/>
              </a:rPr>
              <a:t>Eine </a:t>
            </a:r>
            <a:r>
              <a:rPr lang="de-DE" dirty="0">
                <a:solidFill>
                  <a:srgbClr val="FF0000"/>
                </a:solidFill>
              </a:rPr>
              <a:t>B</a:t>
            </a:r>
            <a:r>
              <a:rPr lang="de-DE" b="0" i="0" dirty="0">
                <a:solidFill>
                  <a:srgbClr val="FF0000"/>
                </a:solidFill>
                <a:effectLst/>
              </a:rPr>
              <a:t>eschreibung</a:t>
            </a:r>
            <a:r>
              <a:rPr lang="de-DE" dirty="0">
                <a:solidFill>
                  <a:srgbClr val="FF0000"/>
                </a:solidFill>
              </a:rPr>
              <a:t> von Fähig- und Fertigkeiten, die man erlernen kann.</a:t>
            </a:r>
            <a:endParaRPr lang="de-DE" b="0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de-DE" dirty="0">
                <a:solidFill>
                  <a:srgbClr val="444444"/>
                </a:solidFill>
              </a:rPr>
              <a:t>Was leistet ein Kompetenzraster?</a:t>
            </a:r>
          </a:p>
          <a:p>
            <a:pPr marL="0" indent="0">
              <a:buNone/>
            </a:pPr>
            <a:r>
              <a:rPr lang="de-DE" b="0" i="0" dirty="0">
                <a:solidFill>
                  <a:srgbClr val="FF0000"/>
                </a:solidFill>
                <a:effectLst/>
              </a:rPr>
              <a:t>Situation und Leistungen werden in Beziehung gebracht, so dass sich ein differenziertes individuelles Profil über die Fähig- und Fertigkeiten entwickelt. </a:t>
            </a:r>
          </a:p>
          <a:p>
            <a:pPr marL="0" indent="0">
              <a:buNone/>
            </a:pPr>
            <a:endParaRPr lang="de-DE" b="0" i="0" dirty="0">
              <a:solidFill>
                <a:srgbClr val="444444"/>
              </a:solidFill>
              <a:effectLst/>
            </a:endParaRPr>
          </a:p>
          <a:p>
            <a:pPr marL="0" indent="0">
              <a:buNone/>
            </a:pPr>
            <a:endParaRPr lang="de-DE" b="0" i="0" dirty="0">
              <a:solidFill>
                <a:srgbClr val="444444"/>
              </a:solidFill>
              <a:effectLst/>
            </a:endParaRPr>
          </a:p>
          <a:p>
            <a:pPr marL="0" indent="0">
              <a:buNone/>
            </a:pPr>
            <a:endParaRPr lang="de-DE" dirty="0">
              <a:solidFill>
                <a:srgbClr val="444444"/>
              </a:solidFill>
            </a:endParaRPr>
          </a:p>
          <a:p>
            <a:pPr marL="0" indent="0">
              <a:buNone/>
            </a:pPr>
            <a:endParaRPr lang="de-DE" b="0" i="0" dirty="0">
              <a:solidFill>
                <a:srgbClr val="444444"/>
              </a:solidFill>
              <a:effectLst/>
            </a:endParaRPr>
          </a:p>
          <a:p>
            <a:pPr marL="0" indent="0">
              <a:buNone/>
            </a:pPr>
            <a:endParaRPr lang="de-DE" b="0" i="0" dirty="0">
              <a:solidFill>
                <a:srgbClr val="444444"/>
              </a:solidFill>
              <a:effectLst/>
            </a:endParaRPr>
          </a:p>
          <a:p>
            <a:pPr marL="0" indent="0">
              <a:buNone/>
            </a:pPr>
            <a:r>
              <a:rPr lang="de-DE" b="1" dirty="0"/>
              <a:t>Arbeitsauftrag:</a:t>
            </a:r>
          </a:p>
          <a:p>
            <a:pPr marL="0" indent="0">
              <a:buNone/>
            </a:pPr>
            <a:r>
              <a:rPr lang="de-DE" dirty="0"/>
              <a:t>Handout S.5, 6-7 Arbeitsplatz/Zeitmanagement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931219-F8E8-473C-9AFA-924800A02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b="1" u="sng" dirty="0">
                <a:latin typeface="+mn-lt"/>
              </a:rPr>
              <a:t>Kompetenzraster zur Lehrerrolle – Aspekt Zeitmanagement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B57E1CC-31F2-4E1D-9B81-1AD93FF1A08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0136A61-7190-41C9-955D-1731D7149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3598941"/>
            <a:ext cx="7702725" cy="95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6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90C4171-1B85-4258-BD0F-E5C265CE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>
                <a:latin typeface="+mn-lt"/>
              </a:rPr>
              <a:t>Videobetrachtung: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https://www.youtube.com/watch?v=E6TId15xD4E</a:t>
            </a:r>
            <a:endParaRPr lang="de-DE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https://www.youtube.com/watch?v=cxI8SRmXjOg</a:t>
            </a:r>
            <a:endParaRPr lang="de-DE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>
              <a:latin typeface="+mn-lt"/>
            </a:endParaRPr>
          </a:p>
          <a:p>
            <a:pPr marL="0" indent="0">
              <a:buNone/>
            </a:pPr>
            <a:endParaRPr lang="de-DE" dirty="0">
              <a:latin typeface="+mn-lt"/>
            </a:endParaRPr>
          </a:p>
          <a:p>
            <a:pPr marL="0" indent="0">
              <a:buNone/>
            </a:pPr>
            <a:r>
              <a:rPr lang="de-DE" dirty="0">
                <a:latin typeface="+mn-lt"/>
              </a:rPr>
              <a:t>Aufgabe: </a:t>
            </a:r>
          </a:p>
          <a:p>
            <a:pPr marL="0" indent="0">
              <a:buNone/>
            </a:pPr>
            <a:endParaRPr lang="de-DE" dirty="0">
              <a:latin typeface="+mn-lt"/>
            </a:endParaRPr>
          </a:p>
          <a:p>
            <a:pPr marL="514350" indent="-514350">
              <a:buAutoNum type="arabicParenR"/>
            </a:pPr>
            <a:r>
              <a:rPr lang="de-DE" sz="2000" dirty="0">
                <a:latin typeface="+mn-lt"/>
              </a:rPr>
              <a:t>Tauscht euch in Dreierteams über eure Eindrücke aus.</a:t>
            </a:r>
          </a:p>
          <a:p>
            <a:pPr marL="514350" indent="-514350">
              <a:buAutoNum type="arabicParenR"/>
            </a:pPr>
            <a:r>
              <a:rPr lang="de-DE" sz="2000" dirty="0">
                <a:latin typeface="+mn-lt"/>
              </a:rPr>
              <a:t>Wie sieht für euch ein/e perfekte/r </a:t>
            </a:r>
            <a:r>
              <a:rPr lang="de-DE" sz="2000" dirty="0" err="1">
                <a:latin typeface="+mn-lt"/>
              </a:rPr>
              <a:t>LehrerIn</a:t>
            </a:r>
            <a:r>
              <a:rPr lang="de-DE" sz="2000" dirty="0">
                <a:latin typeface="+mn-lt"/>
              </a:rPr>
              <a:t> aus?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AF55BCB-D69D-40BE-BD37-8009D356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+mn-lt"/>
              </a:rPr>
              <a:t>Die Lehrerpersönlichkeit</a:t>
            </a:r>
          </a:p>
        </p:txBody>
      </p:sp>
      <p:pic>
        <p:nvPicPr>
          <p:cNvPr id="6" name="Picture 8" descr="&quot;15 MINUTES ICON&quot; Stock image and royalty-free vector ...">
            <a:extLst>
              <a:ext uri="{FF2B5EF4-FFF2-40B4-BE49-F238E27FC236}">
                <a16:creationId xmlns:a16="http://schemas.microsoft.com/office/drawing/2014/main" id="{1CB6687A-2695-4FB7-911E-8037C3F87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580" y="3915652"/>
            <a:ext cx="843639" cy="84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C4B1533-EAF3-91E2-2356-14F82F6951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02" y="2083279"/>
            <a:ext cx="2557732" cy="2557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098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8E5B235-46EA-4E54-B458-7B10B528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u="sng" dirty="0">
                <a:latin typeface="+mn-lt"/>
              </a:rPr>
              <a:t>Lehrerpersönlichkeit</a:t>
            </a:r>
            <a:r>
              <a:rPr lang="de-DE" u="sng" dirty="0">
                <a:latin typeface="+mn-lt"/>
              </a:rPr>
              <a:t> (Umfrage)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C12A7D7-20CA-4D71-9225-BBC4A2920BBE}"/>
              </a:ext>
            </a:extLst>
          </p:cNvPr>
          <p:cNvSpPr txBox="1"/>
          <p:nvPr/>
        </p:nvSpPr>
        <p:spPr>
          <a:xfrm>
            <a:off x="612813" y="2021057"/>
            <a:ext cx="80232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de-DE" sz="2800" dirty="0"/>
              <a:t>Ich möchte der Freund/ die Freundin meiner Lernenden sein</a:t>
            </a:r>
          </a:p>
          <a:p>
            <a:pPr marL="342900" indent="-342900">
              <a:buAutoNum type="arabicParenR"/>
            </a:pPr>
            <a:r>
              <a:rPr lang="de-DE" sz="2800" dirty="0"/>
              <a:t>Als Lehrkraft bin ich das Vorbild der Lernenden.</a:t>
            </a:r>
          </a:p>
          <a:p>
            <a:pPr marL="342900" indent="-342900">
              <a:buAutoNum type="arabicParenR"/>
            </a:pPr>
            <a:r>
              <a:rPr lang="de-DE" sz="2800" dirty="0"/>
              <a:t>Eine Lehrkraft muss sich der Mehrheitsmeinung der Klasse unterordnen, auch wenn es ihr nicht gefällt.</a:t>
            </a:r>
          </a:p>
          <a:p>
            <a:pPr marL="342900" indent="-342900">
              <a:buAutoNum type="arabicParenR"/>
            </a:pPr>
            <a:r>
              <a:rPr lang="de-DE" sz="2800" dirty="0"/>
              <a:t>Mein Unterricht soll immer Spaß vermitteln.</a:t>
            </a:r>
          </a:p>
          <a:p>
            <a:pPr marL="342900" indent="-342900">
              <a:buAutoNum type="arabicParenR"/>
            </a:pPr>
            <a:r>
              <a:rPr lang="de-DE" sz="2800" dirty="0"/>
              <a:t>Die Jugend hat schlechte Manieren, verachtet die Autorität, hat keinen Respekt vor den Lehrkräften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B8C95B7-D3D2-5B78-781F-4854E16916D3}"/>
              </a:ext>
            </a:extLst>
          </p:cNvPr>
          <p:cNvSpPr txBox="1"/>
          <p:nvPr/>
        </p:nvSpPr>
        <p:spPr>
          <a:xfrm>
            <a:off x="724619" y="5969479"/>
            <a:ext cx="5338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Nehmt im Plenum Stellung zu diesen Aussagen…</a:t>
            </a:r>
          </a:p>
        </p:txBody>
      </p:sp>
    </p:spTree>
    <p:extLst>
      <p:ext uri="{BB962C8B-B14F-4D97-AF65-F5344CB8AC3E}">
        <p14:creationId xmlns:p14="http://schemas.microsoft.com/office/powerpoint/2010/main" val="93161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61C6C9C-44C8-4088-B435-A4389F6DA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3600" b="1" u="sng" dirty="0">
                <a:latin typeface="+mn-lt"/>
              </a:rPr>
              <a:t>Welche Bedeutung der Lehrerpersönlichkeit misst ihr dem Lernerfolg von </a:t>
            </a:r>
            <a:r>
              <a:rPr lang="de-DE" sz="3600" b="1" u="sng" dirty="0" err="1">
                <a:latin typeface="+mn-lt"/>
              </a:rPr>
              <a:t>SuS</a:t>
            </a:r>
            <a:r>
              <a:rPr lang="de-DE" sz="3600" b="1" u="sng" dirty="0">
                <a:latin typeface="+mn-lt"/>
              </a:rPr>
              <a:t> bei?</a:t>
            </a:r>
          </a:p>
        </p:txBody>
      </p:sp>
      <p:pic>
        <p:nvPicPr>
          <p:cNvPr id="5" name="Bild 1" descr="C:\Users\Marco Kahlund\Desktop\Neu\Neue AB von Verlagen\IQSH\Einfluss auf den Lernerfolg.png">
            <a:extLst>
              <a:ext uri="{FF2B5EF4-FFF2-40B4-BE49-F238E27FC236}">
                <a16:creationId xmlns:a16="http://schemas.microsoft.com/office/drawing/2014/main" id="{5C0348CE-9EED-4C56-9578-28A9D94A32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9" b="3305"/>
          <a:stretch>
            <a:fillRect/>
          </a:stretch>
        </p:blipFill>
        <p:spPr bwMode="auto">
          <a:xfrm>
            <a:off x="1814732" y="1844674"/>
            <a:ext cx="5437783" cy="406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70C1925-60A2-4C3E-BB30-4D1D31854219}"/>
              </a:ext>
            </a:extLst>
          </p:cNvPr>
          <p:cNvSpPr txBox="1"/>
          <p:nvPr/>
        </p:nvSpPr>
        <p:spPr>
          <a:xfrm>
            <a:off x="159434" y="6119336"/>
            <a:ext cx="58498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altLang="de-DE" sz="1400" dirty="0"/>
              <a:t>Quelle:</a:t>
            </a:r>
            <a:r>
              <a:rPr lang="de-DE" altLang="de-DE" sz="1400" b="1" dirty="0"/>
              <a:t> </a:t>
            </a:r>
            <a:r>
              <a:rPr lang="de-DE" altLang="de-DE" sz="1400" dirty="0"/>
              <a:t>Hattie-Studie „Visible Learning“: </a:t>
            </a:r>
          </a:p>
          <a:p>
            <a:pPr algn="l"/>
            <a:r>
              <a:rPr lang="de-DE" altLang="de-DE" sz="1400" dirty="0"/>
              <a:t>http://www.visiblelearning.de/einfluss-auf-den-lernerfolg-ergebnisse-der-hattie-studie/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BFA362AA-B24D-40A1-9F05-5C40127823EA}"/>
                  </a:ext>
                </a:extLst>
              </p14:cNvPr>
              <p14:cNvContentPartPr/>
              <p14:nvPr/>
            </p14:nvContentPartPr>
            <p14:xfrm>
              <a:off x="2643074" y="2598342"/>
              <a:ext cx="1626480" cy="3967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BFA362AA-B24D-40A1-9F05-5C40127823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34434" y="2589342"/>
                <a:ext cx="164412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24AD954-8A28-47EB-99AF-F0CFB6FE50C2}"/>
                  </a:ext>
                </a:extLst>
              </p14:cNvPr>
              <p14:cNvContentPartPr/>
              <p14:nvPr/>
            </p14:nvContentPartPr>
            <p14:xfrm>
              <a:off x="1648034" y="1994622"/>
              <a:ext cx="2464200" cy="4780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24AD954-8A28-47EB-99AF-F0CFB6FE50C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9394" y="1985982"/>
                <a:ext cx="248184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787B6489-CA27-423E-9882-C33ECD856B6F}"/>
                  </a:ext>
                </a:extLst>
              </p14:cNvPr>
              <p14:cNvContentPartPr/>
              <p14:nvPr/>
            </p14:nvContentPartPr>
            <p14:xfrm>
              <a:off x="1820114" y="3622182"/>
              <a:ext cx="2296440" cy="4734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787B6489-CA27-423E-9882-C33ECD856B6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11114" y="3613182"/>
                <a:ext cx="2314080" cy="49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977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9A57D47-342C-4FE6-AA3C-C113F52E7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latin typeface="+mn-lt"/>
              </a:rPr>
              <a:t>Aufgabe: </a:t>
            </a:r>
          </a:p>
          <a:p>
            <a:pPr marL="0" indent="0">
              <a:buNone/>
            </a:pPr>
            <a:endParaRPr lang="de-DE" dirty="0">
              <a:latin typeface="+mn-lt"/>
            </a:endParaRPr>
          </a:p>
          <a:p>
            <a:pPr marL="0" indent="0">
              <a:buNone/>
            </a:pPr>
            <a:r>
              <a:rPr lang="de-DE" sz="2200" dirty="0">
                <a:latin typeface="+mn-lt"/>
              </a:rPr>
              <a:t>Hospitiert bei verschiedenen Lehrkräften im Unterricht und notiert mit Hilfe der Kopiervorlage „Mentoren Check“ Ideen und Anregungen. Handout S. 9-10</a:t>
            </a:r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8FE325E-4FA7-4AA2-B4AE-63AA90E24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>
                <a:latin typeface="+mn-lt"/>
              </a:rPr>
              <a:t>Hausaufgabe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AD5CA065-0003-4EBC-A52B-759BA8AF65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242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8423F77A-0B39-31FF-5E38-3C016701AE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7CCDF2ED-094B-D2ED-96DB-010D2F054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873" y="598323"/>
            <a:ext cx="4966254" cy="4966254"/>
          </a:xfrm>
        </p:spPr>
      </p:pic>
    </p:spTree>
    <p:extLst>
      <p:ext uri="{BB962C8B-B14F-4D97-AF65-F5344CB8AC3E}">
        <p14:creationId xmlns:p14="http://schemas.microsoft.com/office/powerpoint/2010/main" val="16141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0557292-E30A-466E-8AC1-06E178548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Ablauf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Kennenlernen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Infos zum Modul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Anliegen, Wünsche, Fragen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Lehrer sein – Vorstellungen, Kompetenzen, Befürchtungen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Beobachtung und Auswertung einer Unterrichtsvideografie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Graf-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zur persönlichen Reflexion der Sitzung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Hausaufgabe zur Onlinesitzung: Beobachtungsaufgabe „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Mentorencheck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08FD751-BA9B-4CB1-8D47-73662C4A3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Tagesordnung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E9A38D1-25E9-176C-3522-34B8D82817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861" y="784795"/>
            <a:ext cx="4076460" cy="2119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889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3CE4F-A312-5319-D147-D942223A2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2A57EB40-9486-03B2-302B-CC7621B18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964" y="396946"/>
            <a:ext cx="6954072" cy="1214596"/>
          </a:xfrm>
        </p:spPr>
        <p:txBody>
          <a:bodyPr>
            <a:normAutofit fontScale="90000"/>
          </a:bodyPr>
          <a:lstStyle/>
          <a:p>
            <a:pPr algn="ctr"/>
            <a:br>
              <a:rPr lang="de-DE" dirty="0"/>
            </a:br>
            <a:br>
              <a:rPr lang="de-DE" dirty="0"/>
            </a:br>
            <a:r>
              <a:rPr lang="de-DE" dirty="0">
                <a:latin typeface="+mn-lt"/>
              </a:rPr>
              <a:t>Lehrerpersönlichkeit Teil II</a:t>
            </a:r>
            <a:r>
              <a:rPr lang="de-DE" dirty="0"/>
              <a:t> </a:t>
            </a:r>
            <a:br>
              <a:rPr lang="de-DE" dirty="0"/>
            </a:b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962A05E-9298-0492-350C-65A264BE68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2137" y="6173054"/>
            <a:ext cx="4200082" cy="288000"/>
          </a:xfrm>
        </p:spPr>
        <p:txBody>
          <a:bodyPr>
            <a:noAutofit/>
          </a:bodyPr>
          <a:lstStyle/>
          <a:p>
            <a:r>
              <a:rPr lang="de-DE" sz="1600" dirty="0">
                <a:solidFill>
                  <a:srgbClr val="C00000"/>
                </a:solidFill>
              </a:rPr>
              <a:t>Studienleiter </a:t>
            </a:r>
            <a:r>
              <a:rPr lang="de-DE" sz="1600" dirty="0" err="1">
                <a:solidFill>
                  <a:srgbClr val="C00000"/>
                </a:solidFill>
              </a:rPr>
              <a:t>Wi</a:t>
            </a:r>
            <a:r>
              <a:rPr lang="de-DE" sz="1600" dirty="0">
                <a:solidFill>
                  <a:srgbClr val="C00000"/>
                </a:solidFill>
              </a:rPr>
              <a:t>/Po /Pädagogik </a:t>
            </a:r>
          </a:p>
          <a:p>
            <a:r>
              <a:rPr lang="de-DE" sz="1600" dirty="0">
                <a:solidFill>
                  <a:srgbClr val="C00000"/>
                </a:solidFill>
              </a:rPr>
              <a:t>Olaf Lawrenz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4F0549E-3327-33C0-A735-A68D1655E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49" y="1725282"/>
            <a:ext cx="4888302" cy="4187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7958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0557292-E30A-466E-8AC1-06E178548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70" y="1557425"/>
            <a:ext cx="8470941" cy="433441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Ablauf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Allgemeiner Austausch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Wünsche Fragen und Anregungen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Was für ein Lehrer möchte ich sein</a:t>
            </a:r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Selbstreflexion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Kounin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Stärken der Persönlichkeit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Fit durch den Job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Lernanalysetools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08FD751-BA9B-4CB1-8D47-73662C4A3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Tagesordnung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4FB3B13B-259B-4824-97FB-24B8AFD8D52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6AA359B-6BD3-64F2-7FA1-1F2B226E9C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995" y="1557425"/>
            <a:ext cx="4076460" cy="2119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69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BFC68-087B-A881-DF79-6C96D2115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573857E-4A45-EFE7-0915-FAE22D4CE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u="sng" dirty="0">
                <a:latin typeface="+mn-lt"/>
              </a:rPr>
              <a:t>Allgemeiner Austausch: Wie geht es mir heute, nach 3 Wochen als Liv?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ECF5004-ADDD-0B50-ED61-95FB2165299A}"/>
              </a:ext>
            </a:extLst>
          </p:cNvPr>
          <p:cNvSpPr txBox="1"/>
          <p:nvPr/>
        </p:nvSpPr>
        <p:spPr>
          <a:xfrm>
            <a:off x="286327" y="6173788"/>
            <a:ext cx="496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Wer mag beginnen ….ihr kommt eh alle dran….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B8F779F-25FE-599C-19F8-B058624BA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2895" y="1721796"/>
            <a:ext cx="4466650" cy="4328808"/>
          </a:xfrm>
        </p:spPr>
        <p:txBody>
          <a:bodyPr>
            <a:noAutofit/>
          </a:bodyPr>
          <a:lstStyle/>
          <a:p>
            <a:r>
              <a:rPr lang="de-DE" sz="2400" dirty="0">
                <a:latin typeface="+mn-lt"/>
              </a:rPr>
              <a:t>Ihr könnt euch einer der Katzen zuordnen ;-)</a:t>
            </a:r>
          </a:p>
          <a:p>
            <a:r>
              <a:rPr lang="de-DE" sz="2400" dirty="0">
                <a:latin typeface="+mn-lt"/>
              </a:rPr>
              <a:t>Was lief gut die letzten Wochen?</a:t>
            </a:r>
          </a:p>
          <a:p>
            <a:r>
              <a:rPr lang="de-DE" sz="2400" dirty="0">
                <a:latin typeface="+mn-lt"/>
              </a:rPr>
              <a:t>Was lief nicht optimal?</a:t>
            </a:r>
          </a:p>
          <a:p>
            <a:r>
              <a:rPr lang="de-DE" sz="2400" dirty="0">
                <a:latin typeface="+mn-lt"/>
              </a:rPr>
              <a:t>Wo habt ihr Fortschritte gemacht?</a:t>
            </a:r>
          </a:p>
          <a:p>
            <a:r>
              <a:rPr lang="de-DE" sz="2400" dirty="0">
                <a:latin typeface="+mn-lt"/>
              </a:rPr>
              <a:t>Was liegt euch auf der Seele?</a:t>
            </a:r>
          </a:p>
          <a:p>
            <a:r>
              <a:rPr lang="de-DE" sz="2400" dirty="0">
                <a:latin typeface="+mn-lt"/>
              </a:rPr>
              <a:t>Wann hast du das letzte Mal richtig gelacht in der Schule?</a:t>
            </a:r>
          </a:p>
        </p:txBody>
      </p:sp>
      <p:pic>
        <p:nvPicPr>
          <p:cNvPr id="2" name="Inhaltsplatzhalter 8">
            <a:extLst>
              <a:ext uri="{FF2B5EF4-FFF2-40B4-BE49-F238E27FC236}">
                <a16:creationId xmlns:a16="http://schemas.microsoft.com/office/drawing/2014/main" id="{C3D71DD5-EBE7-E381-09F6-197B4F285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95" y="1789327"/>
            <a:ext cx="40132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0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8537B86-1969-4DDE-82E7-83FF8AFA5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80" y="1839182"/>
            <a:ext cx="9192235" cy="4334606"/>
          </a:xfrm>
        </p:spPr>
        <p:txBody>
          <a:bodyPr>
            <a:normAutofit/>
          </a:bodyPr>
          <a:lstStyle/>
          <a:p>
            <a:r>
              <a:rPr lang="de-DE" sz="2400" dirty="0">
                <a:latin typeface="+mn-lt"/>
              </a:rPr>
              <a:t>Was bereitet euch Probleme?</a:t>
            </a:r>
          </a:p>
          <a:p>
            <a:r>
              <a:rPr lang="de-DE" sz="2400" dirty="0">
                <a:latin typeface="+mn-lt"/>
              </a:rPr>
              <a:t>Wo benötigt ihr Unterstützung?</a:t>
            </a:r>
          </a:p>
          <a:p>
            <a:r>
              <a:rPr lang="de-DE" sz="2400" dirty="0">
                <a:latin typeface="+mn-lt"/>
              </a:rPr>
              <a:t>Was habt an technischen Schwierigkeiten?</a:t>
            </a:r>
          </a:p>
          <a:p>
            <a:r>
              <a:rPr lang="de-DE" sz="2400" dirty="0">
                <a:latin typeface="+mn-lt"/>
              </a:rPr>
              <a:t>Verständnisschwierigkeiten</a:t>
            </a:r>
          </a:p>
          <a:p>
            <a:r>
              <a:rPr lang="de-DE" sz="2400" dirty="0">
                <a:latin typeface="+mn-lt"/>
              </a:rPr>
              <a:t>Weitere Punkte.</a:t>
            </a:r>
            <a:br>
              <a:rPr lang="de-DE" sz="1600" dirty="0"/>
            </a:br>
            <a:r>
              <a:rPr lang="de-DE" sz="1600" dirty="0"/>
              <a:t>                                               </a:t>
            </a:r>
            <a:endParaRPr lang="de-DE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00FF967-2C50-4D13-BE59-3FC57014A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23" y="216633"/>
            <a:ext cx="9609992" cy="1332000"/>
          </a:xfrm>
        </p:spPr>
        <p:txBody>
          <a:bodyPr>
            <a:normAutofit/>
          </a:bodyPr>
          <a:lstStyle/>
          <a:p>
            <a:r>
              <a:rPr lang="de-DE" sz="3600" b="1" u="sng" dirty="0">
                <a:latin typeface="+mn-lt"/>
              </a:rPr>
              <a:t>Wünsche &amp; Fragen &amp; Befürchtungen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2669DD0-62CA-FBDA-CE92-F892EF66D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93" y="3218220"/>
            <a:ext cx="4748961" cy="2707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6461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BB3432E-EE86-4049-B523-31845FE96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7596" y="1932354"/>
            <a:ext cx="4159282" cy="40132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F290D521-CE1F-4EC6-BFFA-7BF3884A8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u="sng" dirty="0">
                <a:latin typeface="+mn-lt"/>
              </a:rPr>
              <a:t>Was für ein*e Lehrer*in möchte ich sein?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B9E89E9B-C21A-49A0-85DE-1EFD7BB676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F6EC786-9244-490F-B6C2-EBF24BBC7987}"/>
              </a:ext>
            </a:extLst>
          </p:cNvPr>
          <p:cNvSpPr txBox="1"/>
          <p:nvPr/>
        </p:nvSpPr>
        <p:spPr>
          <a:xfrm>
            <a:off x="459545" y="2105465"/>
            <a:ext cx="3812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Aufgabe: Als Lehrperson sind Sie verschiedenen Erwartungen und Anforderungen ausgesetzt. Reflektieren Sie, welche Erwartungen Sie an sich haben und „basteln“ Sie sich Ihre Lehrperson.</a:t>
            </a:r>
          </a:p>
        </p:txBody>
      </p:sp>
    </p:spTree>
    <p:extLst>
      <p:ext uri="{BB962C8B-B14F-4D97-AF65-F5344CB8AC3E}">
        <p14:creationId xmlns:p14="http://schemas.microsoft.com/office/powerpoint/2010/main" val="353136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CCF6CC2-0930-41EA-80D8-F6A304490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>
                <a:latin typeface="+mn-lt"/>
              </a:rPr>
              <a:t>Aufgaben: </a:t>
            </a:r>
          </a:p>
          <a:p>
            <a:pPr marL="514350" indent="-514350">
              <a:buAutoNum type="arabicParenR"/>
            </a:pPr>
            <a:r>
              <a:rPr lang="de-DE" dirty="0">
                <a:latin typeface="+mn-lt"/>
              </a:rPr>
              <a:t>Welche Verhaltensweisen sind hilfreich, damit ihr zu euren </a:t>
            </a:r>
            <a:r>
              <a:rPr lang="de-DE" dirty="0" err="1">
                <a:latin typeface="+mn-lt"/>
              </a:rPr>
              <a:t>SuS</a:t>
            </a:r>
            <a:r>
              <a:rPr lang="de-DE" dirty="0">
                <a:latin typeface="+mn-lt"/>
              </a:rPr>
              <a:t> eine Beziehung aufbauen könnt?</a:t>
            </a:r>
          </a:p>
          <a:p>
            <a:pPr marL="514350" indent="-514350">
              <a:buAutoNum type="arabicParenR"/>
            </a:pPr>
            <a:r>
              <a:rPr lang="de-DE" dirty="0">
                <a:latin typeface="+mn-lt"/>
              </a:rPr>
              <a:t>Nehmen Sie Stellung zu diesem Zitat von Albert Einstein: „Vorbild sein! Zur Not ein schlechtes.“</a:t>
            </a:r>
          </a:p>
          <a:p>
            <a:pPr marL="514350" indent="-514350">
              <a:buAutoNum type="arabicParenR"/>
            </a:pPr>
            <a:r>
              <a:rPr lang="de-DE" dirty="0">
                <a:latin typeface="+mn-lt"/>
              </a:rPr>
              <a:t>Checkliste „Stressfeier durch den Schulalltag“ (Hoppe, S. 204/205)</a:t>
            </a:r>
          </a:p>
          <a:p>
            <a:pPr marL="514350" indent="-514350">
              <a:buAutoNum type="arabicParenR"/>
            </a:pPr>
            <a:r>
              <a:rPr lang="de-DE" dirty="0">
                <a:latin typeface="+mn-lt"/>
              </a:rPr>
              <a:t>Kanon für junge Lehrer 1909 (Hoppe S. 213- 216, </a:t>
            </a:r>
            <a:r>
              <a:rPr lang="de-DE" dirty="0" err="1">
                <a:latin typeface="+mn-lt"/>
              </a:rPr>
              <a:t>Aufg</a:t>
            </a:r>
            <a:r>
              <a:rPr lang="de-DE" dirty="0">
                <a:latin typeface="+mn-lt"/>
              </a:rPr>
              <a:t>. 1 und 2)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5EF9EB5-D973-4A4E-8DFE-8D5B63D9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u="sng" dirty="0">
                <a:latin typeface="+mn-lt"/>
              </a:rPr>
              <a:t>Selbstreflexion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49ED4B1-3B65-4CEC-9AF0-B216B7D287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1329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457200" y="1844640"/>
            <a:ext cx="8228160" cy="4280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086280" lvl="6" indent="-341640">
              <a:buClr>
                <a:srgbClr val="000000"/>
              </a:buClr>
              <a:buFont typeface="Symbol"/>
              <a:buChar char=""/>
            </a:pPr>
            <a:r>
              <a:rPr lang="de-DE" sz="2400" b="0" strike="noStrike" spc="-1" dirty="0">
                <a:solidFill>
                  <a:srgbClr val="000000"/>
                </a:solidFill>
                <a:ea typeface="ＭＳ Ｐゴシック"/>
              </a:rPr>
              <a:t>Jacob </a:t>
            </a:r>
            <a:r>
              <a:rPr lang="de-DE" sz="2400" b="0" strike="noStrike" spc="-1" dirty="0" err="1">
                <a:solidFill>
                  <a:srgbClr val="000000"/>
                </a:solidFill>
                <a:ea typeface="ＭＳ Ｐゴシック"/>
              </a:rPr>
              <a:t>Kounin</a:t>
            </a:r>
            <a:r>
              <a:rPr lang="de-DE" sz="2400" b="0" strike="noStrike" spc="-1" dirty="0">
                <a:solidFill>
                  <a:srgbClr val="000000"/>
                </a:solidFill>
                <a:ea typeface="ＭＳ Ｐゴシック"/>
              </a:rPr>
              <a:t> (1912-1995)</a:t>
            </a:r>
          </a:p>
          <a:p>
            <a:pPr marL="3086280" lvl="6" indent="-341640">
              <a:buClr>
                <a:srgbClr val="000000"/>
              </a:buClr>
              <a:buFont typeface="Symbol"/>
              <a:buChar char=""/>
            </a:pPr>
            <a:r>
              <a:rPr lang="de-DE" sz="2400" spc="-1" dirty="0">
                <a:solidFill>
                  <a:srgbClr val="000000"/>
                </a:solidFill>
                <a:ea typeface="ＭＳ Ｐゴシック"/>
              </a:rPr>
              <a:t>Der Amerikaner, etablierte </a:t>
            </a:r>
            <a:r>
              <a:rPr lang="de-DE" sz="2400" b="1" u="sng" spc="-1" dirty="0">
                <a:solidFill>
                  <a:srgbClr val="000000"/>
                </a:solidFill>
                <a:ea typeface="ＭＳ Ｐゴシック"/>
              </a:rPr>
              <a:t>sieben</a:t>
            </a:r>
            <a:r>
              <a:rPr lang="de-DE" sz="2400" spc="-1" dirty="0">
                <a:solidFill>
                  <a:srgbClr val="000000"/>
                </a:solidFill>
                <a:ea typeface="ＭＳ Ｐゴシック"/>
              </a:rPr>
              <a:t> Prinzipien effizienter Klassenführung!</a:t>
            </a:r>
          </a:p>
          <a:p>
            <a:pPr marL="2744640" lvl="6">
              <a:buClr>
                <a:srgbClr val="000000"/>
              </a:buClr>
            </a:pPr>
            <a:endParaRPr lang="de-DE" sz="2400" spc="-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086280" lvl="6" indent="-341640" algn="ctr">
              <a:buClr>
                <a:srgbClr val="000000"/>
              </a:buClr>
              <a:buFont typeface="Symbol"/>
              <a:buChar char=""/>
            </a:pPr>
            <a:endParaRPr lang="de-DE" sz="2400" b="0" strike="noStrike" spc="-1" dirty="0"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600" b="1" strike="noStrike" spc="-1" dirty="0">
                <a:solidFill>
                  <a:srgbClr val="000000"/>
                </a:solidFill>
                <a:ea typeface="ＭＳ Ｐゴシック"/>
              </a:rPr>
              <a:t>Prinzipien effektiver Klassenführung nach Kounin, 1976</a:t>
            </a:r>
            <a:endParaRPr lang="de-DE" sz="3600" b="1" strike="noStrike" spc="-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1D321A0-E649-BF8E-4C42-FE6873231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30" y="1640610"/>
            <a:ext cx="2200011" cy="2653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97F54BB-45BF-E2BA-D90B-97346F797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33" y="3195536"/>
            <a:ext cx="3605772" cy="1998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F1753E4-2D1C-D604-3022-1EC22AEC8184}"/>
              </a:ext>
            </a:extLst>
          </p:cNvPr>
          <p:cNvSpPr txBox="1"/>
          <p:nvPr/>
        </p:nvSpPr>
        <p:spPr>
          <a:xfrm>
            <a:off x="457200" y="4497770"/>
            <a:ext cx="468386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800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„</a:t>
            </a:r>
            <a:r>
              <a:rPr lang="de-DE" sz="1800" i="1" dirty="0">
                <a:solidFill>
                  <a:schemeClr val="bg2">
                    <a:lumMod val="10000"/>
                  </a:schemeClr>
                </a:solidFill>
                <a:ea typeface="Microsoft YaHei" panose="020B0503020204020204" pitchFamily="34" charset="-122"/>
              </a:rPr>
              <a:t>Beim </a:t>
            </a:r>
            <a:r>
              <a:rPr lang="de-DE" sz="1800" b="1" i="1" dirty="0">
                <a:solidFill>
                  <a:schemeClr val="bg2">
                    <a:lumMod val="10000"/>
                  </a:schemeClr>
                </a:solidFill>
                <a:ea typeface="Microsoft YaHei" panose="020B0503020204020204" pitchFamily="34" charset="-122"/>
              </a:rPr>
              <a:t>Monitoring </a:t>
            </a:r>
            <a:r>
              <a:rPr lang="de-DE" sz="1800" i="1" dirty="0">
                <a:solidFill>
                  <a:schemeClr val="bg2">
                    <a:lumMod val="10000"/>
                  </a:schemeClr>
                </a:solidFill>
                <a:ea typeface="Microsoft YaHei" panose="020B0503020204020204" pitchFamily="34" charset="-122"/>
              </a:rPr>
              <a:t>handelt es sich um die Fähigkeit der Lehrpersonen, einen </a:t>
            </a:r>
            <a:r>
              <a:rPr lang="de-DE" sz="1800" b="1" i="1" dirty="0">
                <a:solidFill>
                  <a:schemeClr val="bg2">
                    <a:lumMod val="10000"/>
                  </a:schemeClr>
                </a:solidFill>
                <a:ea typeface="Microsoft YaHei" panose="020B0503020204020204" pitchFamily="34" charset="-122"/>
              </a:rPr>
              <a:t>Überblick über das Lerngeschehen </a:t>
            </a:r>
            <a:r>
              <a:rPr lang="de-DE" sz="1800" i="1" dirty="0">
                <a:solidFill>
                  <a:schemeClr val="bg2">
                    <a:lumMod val="10000"/>
                  </a:schemeClr>
                </a:solidFill>
                <a:ea typeface="Microsoft YaHei" panose="020B0503020204020204" pitchFamily="34" charset="-122"/>
              </a:rPr>
              <a:t>zu haben und aufgrund ihrer </a:t>
            </a:r>
            <a:r>
              <a:rPr lang="de-DE" sz="1800" b="1" i="1" dirty="0">
                <a:solidFill>
                  <a:schemeClr val="bg2">
                    <a:lumMod val="10000"/>
                  </a:schemeClr>
                </a:solidFill>
                <a:ea typeface="Microsoft YaHei" panose="020B0503020204020204" pitchFamily="34" charset="-122"/>
              </a:rPr>
              <a:t>Präsenz</a:t>
            </a:r>
            <a:r>
              <a:rPr lang="de-DE" sz="1800" i="1" dirty="0">
                <a:solidFill>
                  <a:schemeClr val="bg2">
                    <a:lumMod val="10000"/>
                  </a:schemeClr>
                </a:solidFill>
                <a:ea typeface="Microsoft YaHei" panose="020B0503020204020204" pitchFamily="34" charset="-122"/>
              </a:rPr>
              <a:t> informiert zu sein, was welche Lernenden gerade machen.“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chemeClr val="bg2">
                    <a:lumMod val="10000"/>
                  </a:schemeClr>
                </a:solidFill>
                <a:ea typeface="Microsoft YaHei" panose="020B0503020204020204" pitchFamily="34" charset="-122"/>
              </a:rPr>
              <a:t>Aus: Heft </a:t>
            </a:r>
            <a:r>
              <a:rPr lang="de-DE" sz="1400" dirty="0" err="1">
                <a:solidFill>
                  <a:schemeClr val="bg2">
                    <a:lumMod val="10000"/>
                  </a:schemeClr>
                </a:solidFill>
                <a:ea typeface="Microsoft YaHei" panose="020B0503020204020204" pitchFamily="34" charset="-122"/>
              </a:rPr>
              <a:t>Pädagogigk</a:t>
            </a:r>
            <a:r>
              <a:rPr lang="de-DE" sz="1400" dirty="0">
                <a:solidFill>
                  <a:schemeClr val="bg2">
                    <a:lumMod val="10000"/>
                  </a:schemeClr>
                </a:solidFill>
                <a:ea typeface="Microsoft YaHei" panose="020B0503020204020204" pitchFamily="34" charset="-122"/>
              </a:rPr>
              <a:t> 1, 2023</a:t>
            </a:r>
          </a:p>
        </p:txBody>
      </p:sp>
    </p:spTree>
    <p:extLst>
      <p:ext uri="{BB962C8B-B14F-4D97-AF65-F5344CB8AC3E}">
        <p14:creationId xmlns:p14="http://schemas.microsoft.com/office/powerpoint/2010/main" val="279375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600" b="1" u="sng" strike="noStrike" spc="-1" dirty="0">
                <a:solidFill>
                  <a:srgbClr val="000000"/>
                </a:solidFill>
                <a:ea typeface="ＭＳ Ｐゴシック"/>
              </a:rPr>
              <a:t>7 Prinzipien effektiver Klassenführung nach </a:t>
            </a:r>
            <a:r>
              <a:rPr lang="de-DE" sz="3600" b="1" u="sng" strike="noStrike" spc="-1" dirty="0" err="1">
                <a:solidFill>
                  <a:srgbClr val="000000"/>
                </a:solidFill>
                <a:ea typeface="ＭＳ Ｐゴシック"/>
              </a:rPr>
              <a:t>Kounin</a:t>
            </a:r>
            <a:r>
              <a:rPr lang="de-DE" sz="3600" b="1" u="sng" strike="noStrike" spc="-1" dirty="0">
                <a:solidFill>
                  <a:srgbClr val="000000"/>
                </a:solidFill>
                <a:ea typeface="ＭＳ Ｐゴシック"/>
              </a:rPr>
              <a:t>, 1976</a:t>
            </a:r>
            <a:endParaRPr lang="de-DE" sz="3600" b="1" u="sng" strike="noStrike" spc="-1" dirty="0"/>
          </a:p>
        </p:txBody>
      </p:sp>
      <p:sp>
        <p:nvSpPr>
          <p:cNvPr id="150" name="CustomShape 2"/>
          <p:cNvSpPr/>
          <p:nvPr/>
        </p:nvSpPr>
        <p:spPr>
          <a:xfrm>
            <a:off x="457200" y="1844640"/>
            <a:ext cx="8228160" cy="4280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4340" indent="-34290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de-DE" sz="1600" b="1" strike="noStrike" spc="-1" dirty="0">
                <a:solidFill>
                  <a:srgbClr val="000000"/>
                </a:solidFill>
                <a:ea typeface="ＭＳ Ｐゴシック"/>
              </a:rPr>
              <a:t>Allgegenwärtigkeit</a:t>
            </a:r>
            <a:r>
              <a:rPr lang="de-DE" sz="1600" spc="-1" dirty="0">
                <a:solidFill>
                  <a:srgbClr val="000000"/>
                </a:solidFill>
                <a:ea typeface="ＭＳ Ｐゴシック"/>
              </a:rPr>
              <a:t>/ „Dabeisein“ </a:t>
            </a:r>
            <a:r>
              <a:rPr lang="de-DE" sz="1600" b="0" strike="noStrike" spc="-1" dirty="0">
                <a:solidFill>
                  <a:srgbClr val="000000"/>
                </a:solidFill>
                <a:ea typeface="ＭＳ Ｐゴシック"/>
              </a:rPr>
              <a:t>des Lehrers (</a:t>
            </a:r>
            <a:r>
              <a:rPr lang="de-DE" sz="1600" b="0" strike="noStrike" spc="-1" dirty="0" err="1">
                <a:solidFill>
                  <a:srgbClr val="000000"/>
                </a:solidFill>
                <a:ea typeface="ＭＳ Ｐゴシック"/>
              </a:rPr>
              <a:t>withitness</a:t>
            </a:r>
            <a:r>
              <a:rPr lang="de-DE" sz="1600" b="0" strike="noStrike" spc="-1" dirty="0">
                <a:solidFill>
                  <a:srgbClr val="000000"/>
                </a:solidFill>
                <a:ea typeface="ＭＳ Ｐゴシック"/>
              </a:rPr>
              <a:t>)</a:t>
            </a:r>
          </a:p>
          <a:p>
            <a:pPr marL="344340" indent="-34290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endParaRPr lang="de-DE" sz="1600" b="0" strike="noStrike" spc="-1" dirty="0"/>
          </a:p>
          <a:p>
            <a:pPr marL="344340" indent="-34290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de-DE" sz="1600" b="1" strike="noStrike" spc="-1" dirty="0">
                <a:solidFill>
                  <a:srgbClr val="000000"/>
                </a:solidFill>
                <a:ea typeface="ＭＳ Ｐゴシック"/>
              </a:rPr>
              <a:t>Reibungslosigkeit, Schwung, Zügigkeit </a:t>
            </a:r>
            <a:r>
              <a:rPr lang="de-DE" sz="1600" b="0" strike="noStrike" spc="-1" dirty="0">
                <a:solidFill>
                  <a:srgbClr val="000000"/>
                </a:solidFill>
                <a:ea typeface="ＭＳ Ｐゴシック"/>
              </a:rPr>
              <a:t>(</a:t>
            </a:r>
            <a:r>
              <a:rPr lang="de-DE" sz="1600" b="0" strike="noStrike" spc="-1" dirty="0" err="1">
                <a:solidFill>
                  <a:srgbClr val="000000"/>
                </a:solidFill>
                <a:ea typeface="ＭＳ Ｐゴシック"/>
              </a:rPr>
              <a:t>momentum</a:t>
            </a:r>
            <a:r>
              <a:rPr lang="de-DE" sz="1600" b="0" strike="noStrike" spc="-1" dirty="0">
                <a:solidFill>
                  <a:srgbClr val="000000"/>
                </a:solidFill>
                <a:ea typeface="ＭＳ Ｐゴシック"/>
              </a:rPr>
              <a:t>)</a:t>
            </a:r>
          </a:p>
          <a:p>
            <a:pPr marL="344340" indent="-34290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endParaRPr lang="de-DE" sz="1600" b="0" strike="noStrike" spc="-1" dirty="0"/>
          </a:p>
          <a:p>
            <a:pPr marL="344340" indent="-34290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de-DE" sz="1600" b="1" strike="noStrike" spc="-1" dirty="0">
                <a:solidFill>
                  <a:srgbClr val="000000"/>
                </a:solidFill>
                <a:ea typeface="ＭＳ Ｐゴシック"/>
              </a:rPr>
              <a:t>Geschmeidigkeit</a:t>
            </a:r>
            <a:r>
              <a:rPr lang="de-DE" sz="1600" b="0" strike="noStrike" spc="-1" dirty="0">
                <a:solidFill>
                  <a:srgbClr val="000000"/>
                </a:solidFill>
                <a:ea typeface="ＭＳ Ｐゴシック"/>
              </a:rPr>
              <a:t> des Ablaufs (</a:t>
            </a:r>
            <a:r>
              <a:rPr lang="de-DE" sz="1600" b="0" strike="noStrike" spc="-1" dirty="0" err="1">
                <a:solidFill>
                  <a:srgbClr val="000000"/>
                </a:solidFill>
                <a:ea typeface="ＭＳ Ｐゴシック"/>
              </a:rPr>
              <a:t>smoothness</a:t>
            </a:r>
            <a:r>
              <a:rPr lang="de-DE" sz="1600" b="0" strike="noStrike" spc="-1" dirty="0">
                <a:solidFill>
                  <a:srgbClr val="000000"/>
                </a:solidFill>
                <a:ea typeface="ＭＳ Ｐゴシック"/>
              </a:rPr>
              <a:t>)</a:t>
            </a:r>
          </a:p>
          <a:p>
            <a:pPr marL="344340" indent="-34290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endParaRPr lang="de-DE" sz="1600" b="0" strike="noStrike" spc="-1" dirty="0"/>
          </a:p>
          <a:p>
            <a:pPr marL="344340" indent="-34290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de-DE" sz="1600" b="1" strike="noStrike" spc="-1" dirty="0">
                <a:solidFill>
                  <a:srgbClr val="000000"/>
                </a:solidFill>
                <a:ea typeface="ＭＳ Ｐゴシック"/>
              </a:rPr>
              <a:t>Überlappung</a:t>
            </a:r>
            <a:r>
              <a:rPr lang="de-DE" sz="1600" b="0" strike="noStrike" spc="-1" dirty="0">
                <a:solidFill>
                  <a:srgbClr val="000000"/>
                </a:solidFill>
                <a:ea typeface="ＭＳ Ｐゴシック"/>
              </a:rPr>
              <a:t> von inhaltlicher Arbeit, Regelung von Organisationsaufgaben und Störungsprävention (</a:t>
            </a:r>
            <a:r>
              <a:rPr lang="de-DE" sz="1600" b="0" strike="noStrike" spc="-1" dirty="0" err="1">
                <a:solidFill>
                  <a:srgbClr val="000000"/>
                </a:solidFill>
                <a:ea typeface="ＭＳ Ｐゴシック"/>
              </a:rPr>
              <a:t>overlapping</a:t>
            </a:r>
            <a:r>
              <a:rPr lang="de-DE" sz="1600" spc="-1" dirty="0">
                <a:solidFill>
                  <a:srgbClr val="000000"/>
                </a:solidFill>
                <a:ea typeface="ＭＳ Ｐゴシック"/>
              </a:rPr>
              <a:t>) [</a:t>
            </a:r>
            <a:r>
              <a:rPr lang="de-DE" sz="1600" i="1" spc="-1" dirty="0">
                <a:solidFill>
                  <a:srgbClr val="000000"/>
                </a:solidFill>
                <a:ea typeface="ＭＳ Ｐゴシック"/>
              </a:rPr>
              <a:t>eigentlich ein Automatismus</a:t>
            </a:r>
            <a:r>
              <a:rPr lang="de-DE" sz="1600" spc="-1" dirty="0">
                <a:solidFill>
                  <a:srgbClr val="000000"/>
                </a:solidFill>
                <a:ea typeface="ＭＳ Ｐゴシック"/>
              </a:rPr>
              <a:t>]</a:t>
            </a:r>
          </a:p>
          <a:p>
            <a:pPr marL="344340" indent="-34290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endParaRPr lang="de-DE" sz="1600" b="0" strike="noStrike" spc="-1" dirty="0"/>
          </a:p>
          <a:p>
            <a:pPr marL="344340" indent="-34290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de-DE" sz="1600" spc="-1" dirty="0">
                <a:solidFill>
                  <a:srgbClr val="000000"/>
                </a:solidFill>
                <a:ea typeface="ＭＳ Ｐゴシック"/>
              </a:rPr>
              <a:t>D</a:t>
            </a:r>
            <a:r>
              <a:rPr lang="de-DE" sz="1600" b="0" strike="noStrike" spc="-1" dirty="0">
                <a:solidFill>
                  <a:srgbClr val="000000"/>
                </a:solidFill>
                <a:ea typeface="ＭＳ Ｐゴシック"/>
              </a:rPr>
              <a:t>ie </a:t>
            </a:r>
            <a:r>
              <a:rPr lang="de-DE" sz="1600" b="1" strike="noStrike" spc="-1" dirty="0">
                <a:solidFill>
                  <a:srgbClr val="000000"/>
                </a:solidFill>
                <a:ea typeface="ＭＳ Ｐゴシック"/>
              </a:rPr>
              <a:t>ganze</a:t>
            </a:r>
            <a:r>
              <a:rPr lang="de-DE" sz="1600" b="0" strike="noStrike" spc="-1" dirty="0">
                <a:solidFill>
                  <a:srgbClr val="000000"/>
                </a:solidFill>
                <a:ea typeface="ＭＳ Ｐゴシック"/>
              </a:rPr>
              <a:t> Lerngruppe im </a:t>
            </a:r>
            <a:r>
              <a:rPr lang="de-DE" sz="1600" b="1" strike="noStrike" spc="-1" dirty="0">
                <a:solidFill>
                  <a:srgbClr val="000000"/>
                </a:solidFill>
                <a:ea typeface="ＭＳ Ｐゴシック"/>
              </a:rPr>
              <a:t>Blick</a:t>
            </a:r>
            <a:r>
              <a:rPr lang="de-DE" sz="1600" b="0" strike="noStrike" spc="-1" dirty="0">
                <a:solidFill>
                  <a:srgbClr val="000000"/>
                </a:solidFill>
                <a:ea typeface="ＭＳ Ｐゴシック"/>
              </a:rPr>
              <a:t>  - Gruppenaktivierung (</a:t>
            </a:r>
            <a:r>
              <a:rPr lang="de-DE" sz="1600" b="0" strike="noStrike" spc="-1" dirty="0" err="1">
                <a:solidFill>
                  <a:srgbClr val="000000"/>
                </a:solidFill>
                <a:ea typeface="ＭＳ Ｐゴシック"/>
              </a:rPr>
              <a:t>group</a:t>
            </a:r>
            <a:r>
              <a:rPr lang="de-DE" sz="1600" b="0" strike="noStrike" spc="-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de-DE" sz="1600" b="0" strike="noStrike" spc="-1" dirty="0" err="1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focus</a:t>
            </a:r>
            <a:r>
              <a:rPr lang="de-DE" sz="1600" b="0" strike="noStrike" spc="-1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,</a:t>
            </a:r>
            <a:r>
              <a:rPr lang="de-DE" sz="1600" dirty="0">
                <a:cs typeface="Arial" panose="020B0604020202020204" pitchFamily="34" charset="0"/>
              </a:rPr>
              <a:t> </a:t>
            </a:r>
            <a:r>
              <a:rPr lang="de-DE" sz="1600" dirty="0" err="1">
                <a:cs typeface="Arial" panose="020B0604020202020204" pitchFamily="34" charset="0"/>
              </a:rPr>
              <a:t>Alerting</a:t>
            </a:r>
            <a:r>
              <a:rPr lang="de-DE" sz="1600" dirty="0">
                <a:cs typeface="Arial" panose="020B0604020202020204" pitchFamily="34" charset="0"/>
              </a:rPr>
              <a:t>)</a:t>
            </a:r>
            <a:endParaRPr lang="de-DE" sz="1600" b="0" strike="noStrike" spc="-1" dirty="0">
              <a:solidFill>
                <a:srgbClr val="000000"/>
              </a:solidFill>
              <a:ea typeface="ＭＳ Ｐゴシック"/>
              <a:cs typeface="Arial" panose="020B0604020202020204" pitchFamily="34" charset="0"/>
            </a:endParaRPr>
          </a:p>
          <a:p>
            <a:pPr marL="344340" indent="-34290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endParaRPr lang="de-DE" sz="1600" b="0" strike="noStrike" spc="-1" dirty="0"/>
          </a:p>
          <a:p>
            <a:pPr marL="344340" indent="-34290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de-DE" sz="1600" spc="-1" dirty="0">
                <a:solidFill>
                  <a:srgbClr val="000000"/>
                </a:solidFill>
                <a:ea typeface="ＭＳ Ｐゴシック"/>
              </a:rPr>
              <a:t>G</a:t>
            </a:r>
            <a:r>
              <a:rPr lang="de-DE" sz="1600" b="0" strike="noStrike" spc="-1" dirty="0">
                <a:solidFill>
                  <a:srgbClr val="000000"/>
                </a:solidFill>
                <a:ea typeface="ＭＳ Ｐゴシック"/>
              </a:rPr>
              <a:t>eschicktes Management der </a:t>
            </a:r>
            <a:r>
              <a:rPr lang="de-DE" sz="1600" b="1" strike="noStrike" spc="-1" dirty="0">
                <a:solidFill>
                  <a:srgbClr val="000000"/>
                </a:solidFill>
                <a:ea typeface="ＭＳ Ｐゴシック"/>
              </a:rPr>
              <a:t>Übergänge</a:t>
            </a:r>
            <a:r>
              <a:rPr lang="de-DE" sz="1600" b="0" strike="noStrike" spc="-1" dirty="0">
                <a:solidFill>
                  <a:srgbClr val="000000"/>
                </a:solidFill>
                <a:ea typeface="ＭＳ Ｐゴシック"/>
              </a:rPr>
              <a:t> (</a:t>
            </a:r>
            <a:r>
              <a:rPr lang="de-DE" sz="1600" b="0" strike="noStrike" spc="-1" dirty="0" err="1">
                <a:solidFill>
                  <a:srgbClr val="000000"/>
                </a:solidFill>
                <a:ea typeface="ＭＳ Ｐゴシック"/>
              </a:rPr>
              <a:t>managing</a:t>
            </a:r>
            <a:r>
              <a:rPr lang="de-DE" sz="1600" b="0" strike="noStrike" spc="-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de-DE" sz="1600" b="0" strike="noStrike" spc="-1" dirty="0" err="1">
                <a:solidFill>
                  <a:srgbClr val="000000"/>
                </a:solidFill>
                <a:ea typeface="ＭＳ Ｐゴシック"/>
              </a:rPr>
              <a:t>transitions</a:t>
            </a:r>
            <a:r>
              <a:rPr lang="de-DE" sz="1600" b="0" strike="noStrike" spc="-1" dirty="0">
                <a:solidFill>
                  <a:srgbClr val="000000"/>
                </a:solidFill>
                <a:ea typeface="ＭＳ Ｐゴシック"/>
              </a:rPr>
              <a:t>) Abwechslungsreiche und anspruchsvolle Einzelarbeit</a:t>
            </a:r>
          </a:p>
          <a:p>
            <a:pPr marL="344340" indent="-34290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endParaRPr lang="de-DE" sz="1600" b="0" strike="noStrike" spc="-1" dirty="0"/>
          </a:p>
          <a:p>
            <a:pPr marL="344340" indent="-34290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de-DE" sz="1600" b="0" strike="noStrike" spc="-1" dirty="0">
                <a:solidFill>
                  <a:srgbClr val="000000"/>
                </a:solidFill>
                <a:ea typeface="ＭＳ Ｐゴシック"/>
              </a:rPr>
              <a:t>Erkennen und Vermeiden </a:t>
            </a:r>
            <a:r>
              <a:rPr lang="de-DE" sz="1600" b="1" strike="noStrike" spc="-1" dirty="0">
                <a:solidFill>
                  <a:srgbClr val="000000"/>
                </a:solidFill>
                <a:ea typeface="ＭＳ Ｐゴシック"/>
              </a:rPr>
              <a:t>vorgetäuschter Schüleraufmerksamkeit, also im weitesten Sinne Unterrichtsstörungen</a:t>
            </a:r>
            <a:r>
              <a:rPr lang="de-DE" sz="1600" b="0" strike="noStrike" spc="-1" dirty="0">
                <a:solidFill>
                  <a:srgbClr val="000000"/>
                </a:solidFill>
                <a:ea typeface="ＭＳ Ｐゴシック"/>
              </a:rPr>
              <a:t> (</a:t>
            </a:r>
            <a:r>
              <a:rPr lang="de-DE" sz="1600" b="0" strike="noStrike" spc="-1" dirty="0" err="1">
                <a:solidFill>
                  <a:srgbClr val="000000"/>
                </a:solidFill>
                <a:ea typeface="ＭＳ Ｐゴシック"/>
              </a:rPr>
              <a:t>avoiding</a:t>
            </a:r>
            <a:r>
              <a:rPr lang="de-DE" sz="1600" b="0" strike="noStrike" spc="-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de-DE" sz="1600" b="0" strike="noStrike" spc="-1" dirty="0" err="1">
                <a:solidFill>
                  <a:srgbClr val="000000"/>
                </a:solidFill>
                <a:ea typeface="ＭＳ Ｐゴシック"/>
              </a:rPr>
              <a:t>mock</a:t>
            </a:r>
            <a:r>
              <a:rPr lang="de-DE" sz="1600" b="0" strike="noStrike" spc="-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de-DE" sz="1600" b="0" strike="noStrike" spc="-1" dirty="0" err="1">
                <a:solidFill>
                  <a:srgbClr val="000000"/>
                </a:solidFill>
                <a:ea typeface="ＭＳ Ｐゴシック"/>
              </a:rPr>
              <a:t>participation</a:t>
            </a:r>
            <a:r>
              <a:rPr lang="de-DE" sz="1600" b="0" strike="noStrike" spc="-1" dirty="0">
                <a:solidFill>
                  <a:srgbClr val="000000"/>
                </a:solidFill>
                <a:ea typeface="ＭＳ Ｐゴシック"/>
              </a:rPr>
              <a:t>)</a:t>
            </a:r>
          </a:p>
          <a:p>
            <a:pPr marL="1440">
              <a:lnSpc>
                <a:spcPct val="100000"/>
              </a:lnSpc>
              <a:buClr>
                <a:srgbClr val="000000"/>
              </a:buClr>
            </a:pPr>
            <a:endParaRPr lang="de-DE" sz="1600" b="0" strike="noStrike" spc="-1" dirty="0">
              <a:solidFill>
                <a:srgbClr val="000000"/>
              </a:solidFill>
              <a:ea typeface="ＭＳ Ｐゴシック"/>
            </a:endParaRPr>
          </a:p>
          <a:p>
            <a:pPr>
              <a:lnSpc>
                <a:spcPct val="100000"/>
              </a:lnSpc>
            </a:pPr>
            <a:endParaRPr lang="de-DE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249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5C35CE5-BE04-492F-B9BB-613615E73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u="sng" dirty="0">
                <a:latin typeface="+mn-lt"/>
              </a:rPr>
              <a:t>Partnerarbeit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F22FF36-153F-4B7F-AD9C-E8248540E1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Picture 8" descr="&quot;15 MINUTES ICON&quot; Stock image and royalty-free vector ...">
            <a:extLst>
              <a:ext uri="{FF2B5EF4-FFF2-40B4-BE49-F238E27FC236}">
                <a16:creationId xmlns:a16="http://schemas.microsoft.com/office/drawing/2014/main" id="{C77A132E-CACB-47C4-A74E-8D3F16465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548" y="469605"/>
            <a:ext cx="843639" cy="84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4581687-4B96-EE36-55ED-4D076C6B6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367" y="1859213"/>
            <a:ext cx="7920000" cy="4012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latin typeface="+mn-lt"/>
              </a:rPr>
              <a:t>Arbeitsauftrag:</a:t>
            </a:r>
          </a:p>
          <a:p>
            <a:r>
              <a:rPr lang="de-DE" dirty="0">
                <a:latin typeface="+mn-lt"/>
              </a:rPr>
              <a:t>Gehe mit deinem Partner zugewiesenen Partner in den Gruppenraum.</a:t>
            </a:r>
          </a:p>
          <a:p>
            <a:r>
              <a:rPr lang="de-DE" dirty="0">
                <a:latin typeface="+mn-lt"/>
              </a:rPr>
              <a:t>Findet dort für die 7 Prinzipien von Kounin Unterrichtsbeispiele, Methoden und Abläufe.</a:t>
            </a:r>
          </a:p>
          <a:p>
            <a:r>
              <a:rPr lang="de-DE" dirty="0">
                <a:latin typeface="+mn-lt"/>
              </a:rPr>
              <a:t>Überlegt, wo Grenzen für diesen Ansatz bestehen.</a:t>
            </a:r>
          </a:p>
          <a:p>
            <a:r>
              <a:rPr lang="de-DE" dirty="0">
                <a:latin typeface="+mn-lt"/>
              </a:rPr>
              <a:t>Kommt zurück in die Konferenz und stellt eure Ergebnisse vor.</a:t>
            </a:r>
          </a:p>
        </p:txBody>
      </p:sp>
    </p:spTree>
    <p:extLst>
      <p:ext uri="{BB962C8B-B14F-4D97-AF65-F5344CB8AC3E}">
        <p14:creationId xmlns:p14="http://schemas.microsoft.com/office/powerpoint/2010/main" val="160253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61CB704-BC6D-4577-8525-CB9EBEECB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1" y="1844675"/>
            <a:ext cx="8926182" cy="40127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000" dirty="0">
                <a:latin typeface="+mn-lt"/>
              </a:rPr>
              <a:t>„Die Kompetenzen machen uns stark, die (kleinen) Schwächen liebenswert.“  </a:t>
            </a:r>
            <a:br>
              <a:rPr lang="de-DE" sz="2000" dirty="0">
                <a:latin typeface="+mn-lt"/>
              </a:rPr>
            </a:br>
            <a:r>
              <a:rPr lang="de-DE" sz="2000" dirty="0">
                <a:latin typeface="+mn-lt"/>
              </a:rPr>
              <a:t>(Zitat nach Miller 2005, S. 21)</a:t>
            </a:r>
          </a:p>
          <a:p>
            <a:pPr marL="0" indent="0">
              <a:buNone/>
            </a:pPr>
            <a:endParaRPr lang="de-DE" sz="2000" dirty="0"/>
          </a:p>
          <a:p>
            <a:r>
              <a:rPr lang="de-DE" sz="2000" dirty="0">
                <a:latin typeface="+mn-lt"/>
              </a:rPr>
              <a:t>Bedeutsame Persönlichkeitseigenschaften in Beziehungsberufen</a:t>
            </a:r>
            <a:r>
              <a:rPr lang="de-DE" dirty="0">
                <a:latin typeface="+mn-lt"/>
              </a:rPr>
              <a:t>: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pPr lvl="1"/>
            <a:r>
              <a:rPr lang="de-DE" dirty="0">
                <a:solidFill>
                  <a:srgbClr val="C00000"/>
                </a:solidFill>
                <a:latin typeface="+mn-lt"/>
              </a:rPr>
              <a:t>Emotionale Stabilität</a:t>
            </a:r>
          </a:p>
          <a:p>
            <a:pPr lvl="1"/>
            <a:r>
              <a:rPr lang="de-DE" dirty="0">
                <a:solidFill>
                  <a:srgbClr val="C00000"/>
                </a:solidFill>
                <a:latin typeface="+mn-lt"/>
              </a:rPr>
              <a:t>Gewissenhaftigkeit</a:t>
            </a:r>
          </a:p>
          <a:p>
            <a:pPr lvl="1"/>
            <a:r>
              <a:rPr lang="de-DE" dirty="0">
                <a:solidFill>
                  <a:srgbClr val="C00000"/>
                </a:solidFill>
                <a:latin typeface="+mn-lt"/>
              </a:rPr>
              <a:t>Extraversion</a:t>
            </a:r>
          </a:p>
          <a:p>
            <a:pPr lvl="1"/>
            <a:r>
              <a:rPr lang="de-DE" dirty="0">
                <a:solidFill>
                  <a:srgbClr val="C00000"/>
                </a:solidFill>
                <a:latin typeface="+mn-lt"/>
              </a:rPr>
              <a:t>Offenheit für Erfahrungen</a:t>
            </a:r>
          </a:p>
          <a:p>
            <a:pPr lvl="1"/>
            <a:r>
              <a:rPr lang="de-DE" dirty="0">
                <a:solidFill>
                  <a:srgbClr val="C00000"/>
                </a:solidFill>
                <a:latin typeface="+mn-lt"/>
              </a:rPr>
              <a:t>Verträglichkeit</a:t>
            </a:r>
          </a:p>
          <a:p>
            <a:pPr marL="457200" lvl="1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F57560A-E9BA-4AA1-BC3C-73933762B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u="sng" dirty="0">
                <a:latin typeface="+mn-lt"/>
              </a:rPr>
              <a:t>Stärken der Persönlichkeit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FD26B47-70C8-32D2-995E-8A6B5816F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908" y="3308229"/>
            <a:ext cx="2648669" cy="264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2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E9CB8C7-2E15-47D1-A712-B057F221E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71" y="1844675"/>
            <a:ext cx="8928338" cy="4012786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3 Spiele zum kennenlernen und für die Klassenatmosphäre:</a:t>
            </a:r>
          </a:p>
          <a:p>
            <a:pPr marL="0" indent="0">
              <a:buNone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Das Sockenspiel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Das Portraitspiel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Das Spiel der Gemeinsamkeiten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80D56ED-9D61-5191-50B6-A53BF485D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>
                <a:latin typeface="+mn-lt"/>
              </a:rPr>
              <a:t>Kennenlernen</a:t>
            </a:r>
            <a:r>
              <a:rPr lang="de-DE" dirty="0"/>
              <a:t>	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C2CEABB-AA44-DA8B-7143-C518F0B81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70" y="2238264"/>
            <a:ext cx="2314150" cy="2381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920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A007311-8640-25AE-BDBE-C8880EF60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+mn-lt"/>
              </a:rPr>
              <a:t>Wie schaffe ich es im Beruf lange aktiv, motiviert und begeistert zu bleiben?</a:t>
            </a:r>
          </a:p>
          <a:p>
            <a:pPr marL="0" indent="0">
              <a:buNone/>
            </a:pPr>
            <a:r>
              <a:rPr lang="de-DE" dirty="0">
                <a:latin typeface="+mn-lt"/>
              </a:rPr>
              <a:t>Sehen wir uns gemeinsam die Liste auf Seite 5 und 6 im Reader an.</a:t>
            </a:r>
          </a:p>
          <a:p>
            <a:pPr marL="0" indent="0">
              <a:buNone/>
            </a:pPr>
            <a:endParaRPr lang="de-DE" dirty="0">
              <a:latin typeface="+mn-lt"/>
            </a:endParaRPr>
          </a:p>
          <a:p>
            <a:pPr marL="0" indent="0">
              <a:buNone/>
            </a:pPr>
            <a:endParaRPr lang="de-DE" dirty="0"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CD3F86C-9C1F-4A10-E4E3-01F5AA91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>
                <a:latin typeface="+mn-lt"/>
              </a:rPr>
              <a:t>Fit durch den Job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E1E6DD1-6627-6AB1-D495-B4F2DD46CA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988" y="3376103"/>
            <a:ext cx="3256472" cy="3256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0346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3486A301-F840-4927-8B5C-F67F5227E9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E863257-D876-42EA-B76B-3F398CAAD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91" y="0"/>
            <a:ext cx="4744779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F55CCCD-DCC1-4D26-85F2-C3BEE1E20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807" y="1233268"/>
            <a:ext cx="540627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58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06A8C58-7C30-45E2-A3D9-87E6A7021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1016" y="1792916"/>
            <a:ext cx="3040622" cy="40132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9D455C1-9277-4EAD-8AD5-8766681F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>
                <a:latin typeface="+mn-lt"/>
              </a:rPr>
              <a:t>Graf-</a:t>
            </a:r>
            <a:r>
              <a:rPr lang="de-DE" b="1" u="sng" dirty="0" err="1">
                <a:latin typeface="+mn-lt"/>
              </a:rPr>
              <a:t>iz</a:t>
            </a:r>
            <a:r>
              <a:rPr lang="de-DE" b="1" u="sng" dirty="0">
                <a:latin typeface="+mn-lt"/>
              </a:rPr>
              <a:t> Lehrerpersönlichkeit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6E1379F9-C313-43FE-B242-1BBD6B94CC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80F7165-7F77-4FA1-B772-C66D55D4F013}"/>
              </a:ext>
            </a:extLst>
          </p:cNvPr>
          <p:cNvSpPr txBox="1"/>
          <p:nvPr/>
        </p:nvSpPr>
        <p:spPr>
          <a:xfrm>
            <a:off x="1433146" y="6312877"/>
            <a:ext cx="287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Handout S. 8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8D46C1F-2189-6D0F-427D-D62224D07E90}"/>
              </a:ext>
            </a:extLst>
          </p:cNvPr>
          <p:cNvSpPr txBox="1"/>
          <p:nvPr/>
        </p:nvSpPr>
        <p:spPr>
          <a:xfrm>
            <a:off x="94890" y="2311879"/>
            <a:ext cx="47717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Dieser Bogen kann als </a:t>
            </a:r>
          </a:p>
          <a:p>
            <a:r>
              <a:rPr lang="de-DE" sz="2400" dirty="0"/>
              <a:t>Unterstützung während eurer</a:t>
            </a:r>
          </a:p>
          <a:p>
            <a:r>
              <a:rPr lang="de-DE" sz="2400" dirty="0"/>
              <a:t>Hospitationen im Unterricht genutzt </a:t>
            </a:r>
          </a:p>
          <a:p>
            <a:r>
              <a:rPr lang="de-DE" sz="2400" dirty="0"/>
              <a:t>werden.</a:t>
            </a:r>
          </a:p>
        </p:txBody>
      </p:sp>
    </p:spTree>
    <p:extLst>
      <p:ext uri="{BB962C8B-B14F-4D97-AF65-F5344CB8AC3E}">
        <p14:creationId xmlns:p14="http://schemas.microsoft.com/office/powerpoint/2010/main" val="253968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F1238C2-304F-4184-9591-6C8EAD5E0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844675"/>
            <a:ext cx="8638320" cy="401278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2300" dirty="0"/>
              <a:t>Betrachten Sie das Video: „Gemeinschaftsschule, Natur Wissenschaft, Klasse 10, Raumfahrt Teil 1“ unter dem Beobachtungsschwerpunkt der Lehrerpersönlichkeit. (Handout S. 12)</a:t>
            </a:r>
          </a:p>
          <a:p>
            <a:pPr marL="342900" lvl="0" indent="-342900">
              <a:buFont typeface="Symbol" panose="05050102010706020507" pitchFamily="18" charset="2"/>
              <a:buChar char=""/>
              <a:tabLst>
                <a:tab pos="228600" algn="l"/>
              </a:tabLst>
            </a:pPr>
            <a:r>
              <a:rPr lang="de-DE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Leitungsrolle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"/>
              <a:tabLst>
                <a:tab pos="228600" algn="l"/>
              </a:tabLst>
            </a:pPr>
            <a:r>
              <a:rPr lang="de-DE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Transparenz/“roter Faden“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"/>
              <a:tabLst>
                <a:tab pos="228600" algn="l"/>
              </a:tabLst>
            </a:pPr>
            <a:r>
              <a:rPr lang="de-DE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Lehrer-Schüler-Kontakt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"/>
              <a:tabLst>
                <a:tab pos="228600" algn="l"/>
              </a:tabLst>
            </a:pPr>
            <a:r>
              <a:rPr lang="de-DE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Bestätigung/Kritik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"/>
              <a:tabLst>
                <a:tab pos="228600" algn="l"/>
              </a:tabLst>
            </a:pPr>
            <a:r>
              <a:rPr lang="de-DE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Umgang mit Störungen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"/>
              <a:tabLst>
                <a:tab pos="228600" algn="l"/>
              </a:tabLst>
            </a:pPr>
            <a:r>
              <a:rPr lang="de-DE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Flexibilität/Übersicht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"/>
              <a:tabLst>
                <a:tab pos="228600" algn="l"/>
              </a:tabLst>
            </a:pPr>
            <a:r>
              <a:rPr lang="de-DE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Stimme/Sprache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"/>
              <a:tabLst>
                <a:tab pos="228600" algn="l"/>
              </a:tabLst>
            </a:pPr>
            <a:r>
              <a:rPr lang="de-DE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Arbeitsaufträge/Anweisungen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"/>
              <a:tabLst>
                <a:tab pos="228600" algn="l"/>
              </a:tabLst>
            </a:pPr>
            <a:r>
              <a:rPr lang="de-DE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Impulse/Fragen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"/>
              <a:tabLst>
                <a:tab pos="228600" algn="l"/>
              </a:tabLst>
            </a:pPr>
            <a:r>
              <a:rPr lang="de-DE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Gesprächsführung</a:t>
            </a:r>
          </a:p>
          <a:p>
            <a:pPr marL="342900" lvl="0" indent="-342900">
              <a:buFont typeface="Symbol" panose="05050102010706020507" pitchFamily="18" charset="2"/>
              <a:buChar char=""/>
              <a:tabLst>
                <a:tab pos="228600" algn="l"/>
              </a:tabLst>
            </a:pPr>
            <a:r>
              <a:rPr lang="de-DE" sz="18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Geschlechtsspezifisches Verhalten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DD758D6-A10C-41BD-9D9D-33FA8699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Beobachtung und Auswertung einer Unterrichtsvideografie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D0FDF02-D5F3-44D6-8552-027E5E5DE9AB}"/>
                  </a:ext>
                </a:extLst>
              </p14:cNvPr>
              <p14:cNvContentPartPr/>
              <p14:nvPr/>
            </p14:nvContentPartPr>
            <p14:xfrm>
              <a:off x="3493394" y="829283"/>
              <a:ext cx="360" cy="3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D0FDF02-D5F3-44D6-8552-027E5E5DE9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4754" y="82064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0154FBA-5840-4A20-B754-85DF819DFB0A}"/>
                  </a:ext>
                </a:extLst>
              </p14:cNvPr>
              <p14:cNvContentPartPr/>
              <p14:nvPr/>
            </p14:nvContentPartPr>
            <p14:xfrm>
              <a:off x="2250314" y="1049963"/>
              <a:ext cx="360" cy="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0154FBA-5840-4A20-B754-85DF819DFB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41674" y="104132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0BE69DA-A027-4D4C-859F-798E1E0A3697}"/>
                  </a:ext>
                </a:extLst>
              </p14:cNvPr>
              <p14:cNvContentPartPr/>
              <p14:nvPr/>
            </p14:nvContentPartPr>
            <p14:xfrm>
              <a:off x="4088834" y="1186043"/>
              <a:ext cx="360" cy="3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0BE69DA-A027-4D4C-859F-798E1E0A36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80194" y="117740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076801F6-8A1A-45DF-ACC6-5010633DF649}"/>
                  </a:ext>
                </a:extLst>
              </p14:cNvPr>
              <p14:cNvContentPartPr/>
              <p14:nvPr/>
            </p14:nvContentPartPr>
            <p14:xfrm>
              <a:off x="4088834" y="1186043"/>
              <a:ext cx="360" cy="3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076801F6-8A1A-45DF-ACC6-5010633DF6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80194" y="117740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1B7CE26B-6ABE-459C-9E0C-9F7B2DD6639B}"/>
                  </a:ext>
                </a:extLst>
              </p14:cNvPr>
              <p14:cNvContentPartPr/>
              <p14:nvPr/>
            </p14:nvContentPartPr>
            <p14:xfrm>
              <a:off x="2587994" y="1157963"/>
              <a:ext cx="360" cy="3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1B7CE26B-6ABE-459C-9E0C-9F7B2DD663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8994" y="114896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24468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DD758D6-A10C-41BD-9D9D-33FA8699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Beobachtung und Auswertung einer Unterrichtsvideografie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D0FDF02-D5F3-44D6-8552-027E5E5DE9AB}"/>
                  </a:ext>
                </a:extLst>
              </p14:cNvPr>
              <p14:cNvContentPartPr/>
              <p14:nvPr/>
            </p14:nvContentPartPr>
            <p14:xfrm>
              <a:off x="3493394" y="829283"/>
              <a:ext cx="360" cy="3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D0FDF02-D5F3-44D6-8552-027E5E5DE9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4394" y="82028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0154FBA-5840-4A20-B754-85DF819DFB0A}"/>
                  </a:ext>
                </a:extLst>
              </p14:cNvPr>
              <p14:cNvContentPartPr/>
              <p14:nvPr/>
            </p14:nvContentPartPr>
            <p14:xfrm>
              <a:off x="2250314" y="1049963"/>
              <a:ext cx="360" cy="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0154FBA-5840-4A20-B754-85DF819DFB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41314" y="104096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0BE69DA-A027-4D4C-859F-798E1E0A3697}"/>
                  </a:ext>
                </a:extLst>
              </p14:cNvPr>
              <p14:cNvContentPartPr/>
              <p14:nvPr/>
            </p14:nvContentPartPr>
            <p14:xfrm>
              <a:off x="4088834" y="1186043"/>
              <a:ext cx="360" cy="3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0BE69DA-A027-4D4C-859F-798E1E0A36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79834" y="117704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076801F6-8A1A-45DF-ACC6-5010633DF649}"/>
                  </a:ext>
                </a:extLst>
              </p14:cNvPr>
              <p14:cNvContentPartPr/>
              <p14:nvPr/>
            </p14:nvContentPartPr>
            <p14:xfrm>
              <a:off x="4088834" y="1186043"/>
              <a:ext cx="360" cy="3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076801F6-8A1A-45DF-ACC6-5010633DF6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79834" y="117704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1B7CE26B-6ABE-459C-9E0C-9F7B2DD6639B}"/>
                  </a:ext>
                </a:extLst>
              </p14:cNvPr>
              <p14:cNvContentPartPr/>
              <p14:nvPr/>
            </p14:nvContentPartPr>
            <p14:xfrm>
              <a:off x="2587994" y="1157963"/>
              <a:ext cx="360" cy="3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1B7CE26B-6ABE-459C-9E0C-9F7B2DD663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8994" y="1148963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49DEAC7D-61FD-4176-AA3E-48C02803F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1385826" y="2647950"/>
            <a:ext cx="2924175" cy="1562100"/>
          </a:xfrm>
          <a:prstGeom prst="rect">
            <a:avLst/>
          </a:prstGeom>
        </p:spPr>
      </p:pic>
      <p:pic>
        <p:nvPicPr>
          <p:cNvPr id="13" name="Picture 8" descr="&quot;15 MINUTES ICON&quot; Stock image and royalty-free vector ...">
            <a:extLst>
              <a:ext uri="{FF2B5EF4-FFF2-40B4-BE49-F238E27FC236}">
                <a16:creationId xmlns:a16="http://schemas.microsoft.com/office/drawing/2014/main" id="{4F8A896A-F763-4769-AEB7-C3EC6719D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87" y="2647950"/>
            <a:ext cx="13320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818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u="sng" dirty="0">
                <a:latin typeface="+mn-lt"/>
              </a:rPr>
              <a:t>Allgemeiner Austausch: Wie geht es mir heute, nach 2 Wochen als Liv?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86327" y="6173788"/>
            <a:ext cx="496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Wer mag beginnen ….ihr kommt eh alle dran….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D208262-7219-7711-6427-67C15B828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2895" y="1721796"/>
            <a:ext cx="4466650" cy="4328808"/>
          </a:xfrm>
        </p:spPr>
        <p:txBody>
          <a:bodyPr>
            <a:noAutofit/>
          </a:bodyPr>
          <a:lstStyle/>
          <a:p>
            <a:r>
              <a:rPr lang="de-DE" sz="2400" dirty="0">
                <a:latin typeface="+mn-lt"/>
              </a:rPr>
              <a:t>Ihr könnt euch einer der Katzen zuordnen ;-)</a:t>
            </a:r>
          </a:p>
          <a:p>
            <a:r>
              <a:rPr lang="de-DE" sz="2400" dirty="0">
                <a:latin typeface="+mn-lt"/>
              </a:rPr>
              <a:t>Was lief gut die letzten Wochen?</a:t>
            </a:r>
          </a:p>
          <a:p>
            <a:r>
              <a:rPr lang="de-DE" sz="2400" dirty="0">
                <a:latin typeface="+mn-lt"/>
              </a:rPr>
              <a:t>Was lief nicht optimal?</a:t>
            </a:r>
          </a:p>
          <a:p>
            <a:r>
              <a:rPr lang="de-DE" sz="2400" dirty="0">
                <a:latin typeface="+mn-lt"/>
              </a:rPr>
              <a:t>Wo habt ihr Fortschritte gemacht?</a:t>
            </a:r>
          </a:p>
          <a:p>
            <a:r>
              <a:rPr lang="de-DE" sz="2400" dirty="0">
                <a:latin typeface="+mn-lt"/>
              </a:rPr>
              <a:t>Was liegt euch auf der Seele?</a:t>
            </a:r>
          </a:p>
          <a:p>
            <a:r>
              <a:rPr lang="de-DE" sz="2400" dirty="0">
                <a:latin typeface="+mn-lt"/>
              </a:rPr>
              <a:t>Wann hast du das letzte Mal richtig gelacht in der Schule?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E95A82B-881F-E725-DC59-D1583933C2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7" y="1859213"/>
            <a:ext cx="3542524" cy="385580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55AFC18-BEBE-5778-6586-96567B69BB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398" y="6064510"/>
            <a:ext cx="610251" cy="61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0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0AC12B1-111E-4A0E-9F2F-031FB71A6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u="sng" dirty="0">
                <a:latin typeface="+mn-lt"/>
              </a:rPr>
              <a:t>Zu diesem Modul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E8F929B-3643-4219-A476-2330D151F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65" y="1923690"/>
            <a:ext cx="7920000" cy="4012786"/>
          </a:xfrm>
        </p:spPr>
        <p:txBody>
          <a:bodyPr/>
          <a:lstStyle/>
          <a:p>
            <a:pPr marL="0" indent="0">
              <a:buNone/>
            </a:pPr>
            <a:r>
              <a:rPr lang="de-DE" b="1" dirty="0">
                <a:latin typeface="+mn-lt"/>
              </a:rPr>
              <a:t>3 Fragen</a:t>
            </a:r>
          </a:p>
          <a:p>
            <a:pPr marL="0" indent="0">
              <a:buNone/>
            </a:pPr>
            <a:endParaRPr lang="de-DE" b="1" dirty="0">
              <a:latin typeface="+mn-lt"/>
            </a:endParaRPr>
          </a:p>
          <a:p>
            <a:r>
              <a:rPr lang="de-DE" dirty="0">
                <a:latin typeface="+mn-lt"/>
              </a:rPr>
              <a:t>Wozu?</a:t>
            </a:r>
          </a:p>
          <a:p>
            <a:r>
              <a:rPr lang="de-DE" dirty="0">
                <a:latin typeface="+mn-lt"/>
              </a:rPr>
              <a:t>Was?</a:t>
            </a:r>
          </a:p>
          <a:p>
            <a:r>
              <a:rPr lang="de-DE" dirty="0">
                <a:latin typeface="+mn-lt"/>
              </a:rPr>
              <a:t>Wann und Wie?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B5D3BE8-8493-9B3B-CC86-33E6FC7972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117" y="1923690"/>
            <a:ext cx="5171590" cy="286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579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0AC12B1-111E-4A0E-9F2F-031FB71A6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u="sng" dirty="0">
                <a:latin typeface="+mn-lt"/>
              </a:rPr>
              <a:t>Wozu?</a:t>
            </a:r>
            <a:endParaRPr lang="de-DE" u="sng" dirty="0">
              <a:latin typeface="+mn-lt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E8F929B-3643-4219-A476-2330D151F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187" y="1059491"/>
            <a:ext cx="7920000" cy="4012786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                    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>
                <a:latin typeface="+mn-lt"/>
              </a:rPr>
              <a:t>Den Übergang in die Schule erleichtern.</a:t>
            </a:r>
          </a:p>
          <a:p>
            <a:r>
              <a:rPr lang="de-DE" dirty="0">
                <a:latin typeface="+mn-lt"/>
              </a:rPr>
              <a:t>Helfen in die neue Rolle zu wechseln.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C3B339C-35C9-FBA7-4210-690F2A90C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37" y="3429000"/>
            <a:ext cx="3645064" cy="2027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182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0AC12B1-111E-4A0E-9F2F-031FB71A6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u="sng" dirty="0">
                <a:latin typeface="+mn-lt"/>
              </a:rPr>
              <a:t>Was?</a:t>
            </a:r>
            <a:endParaRPr lang="de-DE" u="sng" dirty="0">
              <a:latin typeface="+mn-lt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E8F929B-3643-4219-A476-2330D151F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41" y="1425468"/>
            <a:ext cx="8366782" cy="4007064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r>
              <a:rPr lang="de-DE" dirty="0">
                <a:latin typeface="+mn-lt"/>
              </a:rPr>
              <a:t>8 pädagogische Themenschwerpunkte </a:t>
            </a:r>
          </a:p>
          <a:p>
            <a:r>
              <a:rPr lang="de-DE" dirty="0">
                <a:latin typeface="+mn-lt"/>
              </a:rPr>
              <a:t>Austausch und Unterstützung </a:t>
            </a:r>
          </a:p>
          <a:p>
            <a:r>
              <a:rPr lang="de-DE" dirty="0">
                <a:latin typeface="+mn-lt"/>
              </a:rPr>
              <a:t>Viele Praxistipps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2147649-837B-BD60-BB99-F82F28E42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083" y="3053751"/>
            <a:ext cx="4683165" cy="2725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213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0AC12B1-111E-4A0E-9F2F-031FB71A6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Wann und wie?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74FC23D6-E109-4FB6-B36F-1761651A0F66}"/>
              </a:ext>
            </a:extLst>
          </p:cNvPr>
          <p:cNvCxnSpPr/>
          <p:nvPr/>
        </p:nvCxnSpPr>
        <p:spPr>
          <a:xfrm>
            <a:off x="6568864" y="2623361"/>
            <a:ext cx="61729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B5CF2F5D-98CA-4ED4-8911-A559F2952547}"/>
              </a:ext>
            </a:extLst>
          </p:cNvPr>
          <p:cNvSpPr txBox="1"/>
          <p:nvPr/>
        </p:nvSpPr>
        <p:spPr>
          <a:xfrm>
            <a:off x="7186161" y="2438695"/>
            <a:ext cx="2149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Präsenz, 3 stündig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39E56771-0650-4C1E-989D-F24A28467BEF}"/>
              </a:ext>
            </a:extLst>
          </p:cNvPr>
          <p:cNvCxnSpPr/>
          <p:nvPr/>
        </p:nvCxnSpPr>
        <p:spPr>
          <a:xfrm>
            <a:off x="6519289" y="2845137"/>
            <a:ext cx="61729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3504CFB5-14FE-4C42-A6CB-0F623C2C0837}"/>
              </a:ext>
            </a:extLst>
          </p:cNvPr>
          <p:cNvSpPr txBox="1"/>
          <p:nvPr/>
        </p:nvSpPr>
        <p:spPr>
          <a:xfrm>
            <a:off x="7186161" y="266047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Online, 2 stündig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4C54E3D3-7A48-468C-8A3A-A9479FED8894}"/>
              </a:ext>
            </a:extLst>
          </p:cNvPr>
          <p:cNvCxnSpPr/>
          <p:nvPr/>
        </p:nvCxnSpPr>
        <p:spPr>
          <a:xfrm>
            <a:off x="6519290" y="5828763"/>
            <a:ext cx="61729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71594B0B-81F1-4959-A7A7-AF4567B0C63A}"/>
              </a:ext>
            </a:extLst>
          </p:cNvPr>
          <p:cNvSpPr txBox="1"/>
          <p:nvPr/>
        </p:nvSpPr>
        <p:spPr>
          <a:xfrm>
            <a:off x="7186161" y="5644097"/>
            <a:ext cx="2149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Präsenz, 3 stündig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658267C9-31CB-E657-EB09-67A37CF53B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016927"/>
              </p:ext>
            </p:extLst>
          </p:nvPr>
        </p:nvGraphicFramePr>
        <p:xfrm>
          <a:off x="67255" y="1355486"/>
          <a:ext cx="6660758" cy="48011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30379">
                  <a:extLst>
                    <a:ext uri="{9D8B030D-6E8A-4147-A177-3AD203B41FA5}">
                      <a16:colId xmlns:a16="http://schemas.microsoft.com/office/drawing/2014/main" val="3461397386"/>
                    </a:ext>
                  </a:extLst>
                </a:gridCol>
                <a:gridCol w="3330379">
                  <a:extLst>
                    <a:ext uri="{9D8B030D-6E8A-4147-A177-3AD203B41FA5}">
                      <a16:colId xmlns:a16="http://schemas.microsoft.com/office/drawing/2014/main" val="3736196171"/>
                    </a:ext>
                  </a:extLst>
                </a:gridCol>
              </a:tblGrid>
              <a:tr h="698412">
                <a:tc gridSpan="2">
                  <a:txBody>
                    <a:bodyPr/>
                    <a:lstStyle/>
                    <a:p>
                      <a:pPr marL="322580">
                        <a:spcBef>
                          <a:spcPts val="1455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FFE89F"/>
                          </a:highlight>
                        </a:rPr>
                        <a:t>Quer-</a:t>
                      </a:r>
                      <a:r>
                        <a:rPr lang="de-DE" sz="1600" spc="-85" dirty="0">
                          <a:solidFill>
                            <a:schemeClr val="tx1"/>
                          </a:solidFill>
                          <a:effectLst/>
                          <a:highlight>
                            <a:srgbClr val="FFE89F"/>
                          </a:highlight>
                        </a:rPr>
                        <a:t> 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FFE89F"/>
                          </a:highlight>
                        </a:rPr>
                        <a:t>und</a:t>
                      </a:r>
                      <a:r>
                        <a:rPr lang="de-DE" sz="1600" spc="-80" dirty="0">
                          <a:solidFill>
                            <a:schemeClr val="tx1"/>
                          </a:solidFill>
                          <a:effectLst/>
                          <a:highlight>
                            <a:srgbClr val="FFE89F"/>
                          </a:highlight>
                        </a:rPr>
                        <a:t> 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FFE89F"/>
                          </a:highlight>
                        </a:rPr>
                        <a:t>Seiteneinstiegsseminar</a:t>
                      </a:r>
                      <a:r>
                        <a:rPr lang="de-DE" sz="1600" spc="-85" dirty="0">
                          <a:solidFill>
                            <a:schemeClr val="tx1"/>
                          </a:solidFill>
                          <a:effectLst/>
                          <a:highlight>
                            <a:srgbClr val="FFE89F"/>
                          </a:highlight>
                        </a:rPr>
                        <a:t> 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FFE89F"/>
                          </a:highlight>
                        </a:rPr>
                        <a:t>Liebert  </a:t>
                      </a:r>
                      <a:r>
                        <a:rPr lang="de-DE" sz="1600" spc="-90" dirty="0">
                          <a:solidFill>
                            <a:schemeClr val="tx1"/>
                          </a:solidFill>
                          <a:effectLst/>
                          <a:highlight>
                            <a:srgbClr val="FFE89F"/>
                          </a:highlight>
                        </a:rPr>
                        <a:t> </a:t>
                      </a:r>
                      <a:r>
                        <a:rPr lang="de-DE" sz="1600" spc="-10" dirty="0">
                          <a:solidFill>
                            <a:schemeClr val="tx1"/>
                          </a:solidFill>
                          <a:effectLst/>
                          <a:highlight>
                            <a:srgbClr val="FFE89F"/>
                          </a:highlight>
                        </a:rPr>
                        <a:t>2024/25.1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highlight>
                          <a:srgbClr val="FFE89F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7824"/>
                  </a:ext>
                </a:extLst>
              </a:tr>
              <a:tr h="205415">
                <a:tc gridSpan="2">
                  <a:txBody>
                    <a:bodyPr/>
                    <a:lstStyle/>
                    <a:p>
                      <a:pPr marL="59055"/>
                      <a:r>
                        <a:rPr lang="de-DE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926702"/>
                  </a:ext>
                </a:extLst>
              </a:tr>
              <a:tr h="308414">
                <a:tc>
                  <a:txBody>
                    <a:bodyPr/>
                    <a:lstStyle/>
                    <a:p>
                      <a:pPr marL="67945">
                        <a:lnSpc>
                          <a:spcPts val="1225"/>
                        </a:lnSpc>
                      </a:pPr>
                      <a:r>
                        <a:rPr lang="de-DE" sz="1100" spc="-10" dirty="0">
                          <a:solidFill>
                            <a:schemeClr val="tx1"/>
                          </a:solidFill>
                          <a:effectLst/>
                          <a:highlight>
                            <a:srgbClr val="FFE89F"/>
                          </a:highlight>
                        </a:rPr>
                        <a:t>Thema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highlight>
                          <a:srgbClr val="FFE89F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225"/>
                        </a:lnSpc>
                      </a:pPr>
                      <a:r>
                        <a:rPr lang="de-DE" sz="1100" spc="-10">
                          <a:solidFill>
                            <a:schemeClr val="tx1"/>
                          </a:solidFill>
                          <a:effectLst/>
                          <a:highlight>
                            <a:srgbClr val="FFE89F"/>
                          </a:highlight>
                        </a:rPr>
                        <a:t>Termine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highlight>
                          <a:srgbClr val="FFE89F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2577463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67945"/>
                      <a:r>
                        <a:rPr lang="de-DE" sz="1100" spc="-10" dirty="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Lehrerpersönlichkeit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highlight>
                          <a:srgbClr val="FFF8E4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180"/>
                        </a:lnSpc>
                      </a:pPr>
                      <a:r>
                        <a:rPr lang="de-DE" sz="1100" spc="-35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03.09.2024  </a:t>
                      </a: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Präsenzveranstaltung</a:t>
                      </a:r>
                      <a:r>
                        <a:rPr lang="de-DE" sz="1100" spc="-2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 </a:t>
                      </a: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15:00</a:t>
                      </a:r>
                      <a:r>
                        <a:rPr lang="de-DE" sz="1100" spc="-25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 </a:t>
                      </a: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–</a:t>
                      </a:r>
                      <a:r>
                        <a:rPr lang="de-DE" sz="1100" spc="-25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 </a:t>
                      </a:r>
                      <a:r>
                        <a:rPr lang="de-DE" sz="1100" spc="-2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18:00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highlight>
                          <a:srgbClr val="FFF8E4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3214406"/>
                  </a:ext>
                </a:extLst>
              </a:tr>
              <a:tr h="20845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225"/>
                        </a:lnSpc>
                        <a:spcBef>
                          <a:spcPts val="45"/>
                        </a:spcBef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10.09.2024</a:t>
                      </a:r>
                      <a:r>
                        <a:rPr lang="de-DE" sz="1100" spc="-30" dirty="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 </a:t>
                      </a: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Onlineveranstaltung</a:t>
                      </a:r>
                      <a:r>
                        <a:rPr lang="de-DE" sz="1100" spc="-15" dirty="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    </a:t>
                      </a: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15:00</a:t>
                      </a:r>
                      <a:r>
                        <a:rPr lang="de-DE" sz="1100" spc="-20" dirty="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 </a:t>
                      </a: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–</a:t>
                      </a:r>
                      <a:r>
                        <a:rPr lang="de-DE" sz="1100" spc="-20" dirty="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 17:00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highlight>
                          <a:srgbClr val="FFF8E4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63376984"/>
                  </a:ext>
                </a:extLst>
              </a:tr>
              <a:tr h="194003">
                <a:tc rowSpan="2">
                  <a:txBody>
                    <a:bodyPr/>
                    <a:lstStyle/>
                    <a:p>
                      <a:pPr marL="67945"/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Unterrichtsplanung</a:t>
                      </a:r>
                      <a:r>
                        <a:rPr lang="de-DE" sz="1100" spc="-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100" spc="-5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180"/>
                        </a:lnSpc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</a:rPr>
                        <a:t>17.09.2024</a:t>
                      </a:r>
                      <a:r>
                        <a:rPr lang="de-DE" sz="1100" spc="-3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</a:rPr>
                        <a:t>Onlineveranstaltung</a:t>
                      </a:r>
                      <a:r>
                        <a:rPr lang="de-DE" sz="1100" spc="-15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</a:rPr>
                        <a:t>15:00</a:t>
                      </a:r>
                      <a:r>
                        <a:rPr lang="de-DE" sz="1100" spc="-2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r>
                        <a:rPr lang="de-DE" sz="1100" spc="-20">
                          <a:solidFill>
                            <a:schemeClr val="tx1"/>
                          </a:solidFill>
                          <a:effectLst/>
                        </a:rPr>
                        <a:t> 18:00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1764145"/>
                  </a:ext>
                </a:extLst>
              </a:tr>
              <a:tr h="20845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225"/>
                        </a:lnSpc>
                        <a:spcBef>
                          <a:spcPts val="45"/>
                        </a:spcBef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</a:rPr>
                        <a:t>24.09.2024</a:t>
                      </a:r>
                      <a:r>
                        <a:rPr lang="de-DE" sz="1100" spc="-3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</a:rPr>
                        <a:t>Onlineveranstaltung </a:t>
                      </a:r>
                      <a:r>
                        <a:rPr lang="de-DE" sz="1100" spc="-15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</a:rPr>
                        <a:t>15:00</a:t>
                      </a:r>
                      <a:r>
                        <a:rPr lang="de-DE" sz="1100" spc="-2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r>
                        <a:rPr lang="de-DE" sz="1100" spc="-20">
                          <a:solidFill>
                            <a:schemeClr val="tx1"/>
                          </a:solidFill>
                          <a:effectLst/>
                        </a:rPr>
                        <a:t> 17:00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94603167"/>
                  </a:ext>
                </a:extLst>
              </a:tr>
              <a:tr h="194003">
                <a:tc rowSpan="2">
                  <a:txBody>
                    <a:bodyPr/>
                    <a:lstStyle/>
                    <a:p>
                      <a:pPr marL="67945"/>
                      <a:r>
                        <a:rPr lang="de-DE" sz="1100" spc="-10" dirty="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Klassenführung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highlight>
                          <a:srgbClr val="FFF8E4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180"/>
                        </a:lnSpc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01.10.2024</a:t>
                      </a:r>
                      <a:r>
                        <a:rPr lang="de-DE" sz="1100" spc="-3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 </a:t>
                      </a: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Onlineveranstaltung</a:t>
                      </a:r>
                      <a:r>
                        <a:rPr lang="de-DE" sz="1100" spc="-15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    </a:t>
                      </a: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15:00</a:t>
                      </a:r>
                      <a:r>
                        <a:rPr lang="de-DE" sz="1100" spc="-2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 </a:t>
                      </a: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–</a:t>
                      </a:r>
                      <a:r>
                        <a:rPr lang="de-DE" sz="1100" spc="-2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 18:00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highlight>
                          <a:srgbClr val="FFF8E4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72705618"/>
                  </a:ext>
                </a:extLst>
              </a:tr>
              <a:tr h="21074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225"/>
                        </a:lnSpc>
                        <a:spcBef>
                          <a:spcPts val="60"/>
                        </a:spcBef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08.10.2024</a:t>
                      </a:r>
                      <a:r>
                        <a:rPr lang="de-DE" sz="1100" spc="-3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 </a:t>
                      </a: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Onlineveranstaltung</a:t>
                      </a:r>
                      <a:r>
                        <a:rPr lang="de-DE" sz="1100" spc="-15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    </a:t>
                      </a: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15:00</a:t>
                      </a:r>
                      <a:r>
                        <a:rPr lang="de-DE" sz="1100" spc="-2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 </a:t>
                      </a: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–</a:t>
                      </a:r>
                      <a:r>
                        <a:rPr lang="de-DE" sz="1100" spc="-2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 17:00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highlight>
                          <a:srgbClr val="FFF8E4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03150244"/>
                  </a:ext>
                </a:extLst>
              </a:tr>
              <a:tr h="194764">
                <a:tc rowSpan="2">
                  <a:txBody>
                    <a:bodyPr/>
                    <a:lstStyle/>
                    <a:p>
                      <a:pPr marL="67945"/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</a:rPr>
                        <a:t>Konstruktive</a:t>
                      </a:r>
                      <a:r>
                        <a:rPr lang="de-DE" sz="1100" spc="-2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100" spc="-10">
                          <a:solidFill>
                            <a:schemeClr val="tx1"/>
                          </a:solidFill>
                          <a:effectLst/>
                        </a:rPr>
                        <a:t>Unterstützung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180"/>
                        </a:lnSpc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</a:rPr>
                        <a:t>15.10.2024</a:t>
                      </a:r>
                      <a:r>
                        <a:rPr lang="de-DE" sz="1100" spc="-3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</a:rPr>
                        <a:t>Onlineveranstaltung</a:t>
                      </a:r>
                      <a:r>
                        <a:rPr lang="de-DE" sz="1100" spc="-15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</a:rPr>
                        <a:t>15:00</a:t>
                      </a:r>
                      <a:r>
                        <a:rPr lang="de-DE" sz="1100" spc="-2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r>
                        <a:rPr lang="de-DE" sz="1100" spc="-20">
                          <a:solidFill>
                            <a:schemeClr val="tx1"/>
                          </a:solidFill>
                          <a:effectLst/>
                        </a:rPr>
                        <a:t> 18:00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2136007"/>
                  </a:ext>
                </a:extLst>
              </a:tr>
              <a:tr h="20845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225"/>
                        </a:lnSpc>
                        <a:spcBef>
                          <a:spcPts val="45"/>
                        </a:spcBef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05.11.2024</a:t>
                      </a:r>
                      <a:r>
                        <a:rPr lang="de-DE" sz="11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Onlineveranstaltung</a:t>
                      </a:r>
                      <a:r>
                        <a:rPr lang="de-DE" sz="1100" spc="-15" dirty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15:00</a:t>
                      </a:r>
                      <a:r>
                        <a:rPr lang="de-DE" sz="110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r>
                        <a:rPr lang="de-DE" sz="1100" spc="-20" dirty="0">
                          <a:solidFill>
                            <a:schemeClr val="tx1"/>
                          </a:solidFill>
                          <a:effectLst/>
                        </a:rPr>
                        <a:t> 17:00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9214633"/>
                  </a:ext>
                </a:extLst>
              </a:tr>
              <a:tr h="194003">
                <a:tc rowSpan="2">
                  <a:txBody>
                    <a:bodyPr/>
                    <a:lstStyle/>
                    <a:p>
                      <a:pPr marL="67945"/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Kognitive</a:t>
                      </a:r>
                      <a:r>
                        <a:rPr lang="de-DE" sz="1100" spc="-20" dirty="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 </a:t>
                      </a:r>
                      <a:r>
                        <a:rPr lang="de-DE" sz="1100" spc="-10" dirty="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Aktivierung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highlight>
                          <a:srgbClr val="FFF8E4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180"/>
                        </a:lnSpc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12.11.2024</a:t>
                      </a:r>
                      <a:r>
                        <a:rPr lang="de-DE" sz="1100" spc="-25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 </a:t>
                      </a: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Onlineveranstaltung</a:t>
                      </a:r>
                      <a:r>
                        <a:rPr lang="de-DE" sz="1100" spc="-2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    </a:t>
                      </a: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15:00</a:t>
                      </a:r>
                      <a:r>
                        <a:rPr lang="de-DE" sz="1100" spc="-25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 </a:t>
                      </a: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–</a:t>
                      </a:r>
                      <a:r>
                        <a:rPr lang="de-DE" sz="1100" spc="-2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 18:00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highlight>
                          <a:srgbClr val="FFF8E4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80448647"/>
                  </a:ext>
                </a:extLst>
              </a:tr>
              <a:tr h="20845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225"/>
                        </a:lnSpc>
                        <a:spcBef>
                          <a:spcPts val="45"/>
                        </a:spcBef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19.11.2024</a:t>
                      </a:r>
                      <a:r>
                        <a:rPr lang="de-DE" sz="1100" spc="-3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 </a:t>
                      </a: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Onlineveranstaltung  </a:t>
                      </a:r>
                      <a:r>
                        <a:rPr lang="de-DE" sz="1100" spc="-15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  </a:t>
                      </a: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15:00</a:t>
                      </a:r>
                      <a:r>
                        <a:rPr lang="de-DE" sz="1100" spc="-2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 </a:t>
                      </a: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–</a:t>
                      </a:r>
                      <a:r>
                        <a:rPr lang="de-DE" sz="1100" spc="-2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 17:00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highlight>
                          <a:srgbClr val="FFF8E4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7870895"/>
                  </a:ext>
                </a:extLst>
              </a:tr>
              <a:tr h="194003">
                <a:tc rowSpan="2">
                  <a:txBody>
                    <a:bodyPr/>
                    <a:lstStyle/>
                    <a:p>
                      <a:pPr marL="67945"/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Unterrichtsplanung</a:t>
                      </a:r>
                      <a:r>
                        <a:rPr lang="de-DE" sz="1100" spc="-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100" spc="-5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180"/>
                        </a:lnSpc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</a:rPr>
                        <a:t>26.11.2024</a:t>
                      </a:r>
                      <a:r>
                        <a:rPr lang="de-DE" sz="1100" spc="-3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</a:rPr>
                        <a:t>Onlineveranstaltung   </a:t>
                      </a:r>
                      <a:r>
                        <a:rPr lang="de-DE" sz="1100" spc="-1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</a:rPr>
                        <a:t>15:00</a:t>
                      </a:r>
                      <a:r>
                        <a:rPr lang="de-DE" sz="1100" spc="-2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r>
                        <a:rPr lang="de-DE" sz="1100" spc="-20">
                          <a:solidFill>
                            <a:schemeClr val="tx1"/>
                          </a:solidFill>
                          <a:effectLst/>
                        </a:rPr>
                        <a:t> 18:00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90249358"/>
                  </a:ext>
                </a:extLst>
              </a:tr>
              <a:tr h="20845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225"/>
                        </a:lnSpc>
                        <a:spcBef>
                          <a:spcPts val="45"/>
                        </a:spcBef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</a:rPr>
                        <a:t>03.12.2024</a:t>
                      </a:r>
                      <a:r>
                        <a:rPr lang="de-DE" sz="1100" spc="-3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</a:rPr>
                        <a:t>Onlineveranstaltung</a:t>
                      </a:r>
                      <a:r>
                        <a:rPr lang="de-DE" sz="1100" spc="-15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</a:rPr>
                        <a:t>15:00</a:t>
                      </a:r>
                      <a:r>
                        <a:rPr lang="de-DE" sz="1100" spc="-2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r>
                        <a:rPr lang="de-DE" sz="1100" spc="-20">
                          <a:solidFill>
                            <a:schemeClr val="tx1"/>
                          </a:solidFill>
                          <a:effectLst/>
                        </a:rPr>
                        <a:t> 17:00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06621660"/>
                  </a:ext>
                </a:extLst>
              </a:tr>
              <a:tr h="195525">
                <a:tc rowSpan="2"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de-DE" sz="1100" spc="-10" dirty="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Kommunikation/Gesprächsführung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highlight>
                          <a:srgbClr val="FFF8E4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180"/>
                        </a:lnSpc>
                        <a:spcBef>
                          <a:spcPts val="10"/>
                        </a:spcBef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10.12.2024</a:t>
                      </a:r>
                      <a:r>
                        <a:rPr lang="de-DE" sz="1100" spc="-25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 </a:t>
                      </a: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Onlineveranstaltung</a:t>
                      </a:r>
                      <a:r>
                        <a:rPr lang="de-DE" sz="1100" spc="-2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    </a:t>
                      </a: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15:00</a:t>
                      </a:r>
                      <a:r>
                        <a:rPr lang="de-DE" sz="1100" spc="-25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 </a:t>
                      </a: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–</a:t>
                      </a:r>
                      <a:r>
                        <a:rPr lang="de-DE" sz="1100" spc="-2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 18:00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highlight>
                          <a:srgbClr val="FFF8E4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58853143"/>
                  </a:ext>
                </a:extLst>
              </a:tr>
              <a:tr h="20845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225"/>
                        </a:lnSpc>
                        <a:spcBef>
                          <a:spcPts val="45"/>
                        </a:spcBef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17.12.2024</a:t>
                      </a:r>
                      <a:r>
                        <a:rPr lang="de-DE" sz="1100" spc="-3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 </a:t>
                      </a: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Onlineveranstaltung</a:t>
                      </a:r>
                      <a:r>
                        <a:rPr lang="de-DE" sz="1100" spc="-15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    </a:t>
                      </a: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15:00</a:t>
                      </a:r>
                      <a:r>
                        <a:rPr lang="de-DE" sz="1100" spc="-2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 </a:t>
                      </a: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–</a:t>
                      </a:r>
                      <a:r>
                        <a:rPr lang="de-DE" sz="1100" spc="-2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 17:00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highlight>
                          <a:srgbClr val="FFF8E4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46808046"/>
                  </a:ext>
                </a:extLst>
              </a:tr>
              <a:tr h="194003">
                <a:tc rowSpan="2">
                  <a:txBody>
                    <a:bodyPr/>
                    <a:lstStyle/>
                    <a:p>
                      <a:pPr marL="67945"/>
                      <a:r>
                        <a:rPr lang="de-DE" sz="1100" spc="-10">
                          <a:solidFill>
                            <a:schemeClr val="tx1"/>
                          </a:solidFill>
                          <a:effectLst/>
                        </a:rPr>
                        <a:t>Inklusion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180"/>
                        </a:lnSpc>
                      </a:pP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</a:rPr>
                        <a:t>14.01.2025</a:t>
                      </a:r>
                      <a:r>
                        <a:rPr lang="de-DE" sz="1100" spc="-3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</a:rPr>
                        <a:t>Onlineveranstaltung   </a:t>
                      </a:r>
                      <a:r>
                        <a:rPr lang="de-DE" sz="1100" spc="-1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</a:rPr>
                        <a:t>15:00</a:t>
                      </a:r>
                      <a:r>
                        <a:rPr lang="de-DE" sz="1100" spc="-2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10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r>
                        <a:rPr lang="de-DE" sz="1100" spc="-20">
                          <a:solidFill>
                            <a:schemeClr val="tx1"/>
                          </a:solidFill>
                          <a:effectLst/>
                        </a:rPr>
                        <a:t> 18:00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39329148"/>
                  </a:ext>
                </a:extLst>
              </a:tr>
              <a:tr h="20845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225"/>
                        </a:lnSpc>
                        <a:spcBef>
                          <a:spcPts val="45"/>
                        </a:spcBef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21.01.2025</a:t>
                      </a:r>
                      <a:r>
                        <a:rPr lang="de-DE" sz="11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Onlineveranstaltung</a:t>
                      </a:r>
                      <a:r>
                        <a:rPr lang="de-DE" sz="1100" spc="-15" dirty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15:00</a:t>
                      </a:r>
                      <a:r>
                        <a:rPr lang="de-DE" sz="110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r>
                        <a:rPr lang="de-DE" sz="1100" spc="-20" dirty="0">
                          <a:solidFill>
                            <a:schemeClr val="tx1"/>
                          </a:solidFill>
                          <a:effectLst/>
                        </a:rPr>
                        <a:t> 17:00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55788431"/>
                  </a:ext>
                </a:extLst>
              </a:tr>
              <a:tr h="203134">
                <a:tc>
                  <a:txBody>
                    <a:bodyPr/>
                    <a:lstStyle/>
                    <a:p>
                      <a:pPr marL="67945">
                        <a:lnSpc>
                          <a:spcPts val="1240"/>
                        </a:lnSpc>
                      </a:pPr>
                      <a:r>
                        <a:rPr lang="de-DE" sz="1100" spc="-1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Evaluation/Resümee</a:t>
                      </a:r>
                      <a:endParaRPr lang="de-DE" sz="1100">
                        <a:solidFill>
                          <a:schemeClr val="tx1"/>
                        </a:solidFill>
                        <a:effectLst/>
                        <a:highlight>
                          <a:srgbClr val="FFF8E4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240"/>
                        </a:lnSpc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28.01.2025</a:t>
                      </a:r>
                      <a:r>
                        <a:rPr lang="de-DE" sz="1100" spc="-35" dirty="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 </a:t>
                      </a: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Präsenzveranstaltung </a:t>
                      </a:r>
                      <a:r>
                        <a:rPr lang="de-DE" sz="1100" spc="-20" dirty="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 </a:t>
                      </a: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15:00</a:t>
                      </a:r>
                      <a:r>
                        <a:rPr lang="de-DE" sz="1100" spc="-25" dirty="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 </a:t>
                      </a: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–18:00</a:t>
                      </a:r>
                      <a:r>
                        <a:rPr lang="de-DE" sz="1100" spc="-25" dirty="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 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highlight>
                          <a:srgbClr val="FFF8E4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26281623"/>
                  </a:ext>
                </a:extLst>
              </a:tr>
              <a:tr h="203134">
                <a:tc>
                  <a:txBody>
                    <a:bodyPr/>
                    <a:lstStyle/>
                    <a:p>
                      <a:pPr marL="67945">
                        <a:lnSpc>
                          <a:spcPts val="1240"/>
                        </a:lnSpc>
                      </a:pPr>
                      <a:r>
                        <a:rPr lang="de-DE" sz="1100" spc="-10" dirty="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 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highlight>
                          <a:srgbClr val="FFF8E4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240"/>
                        </a:lnSpc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8E4"/>
                          </a:highlight>
                        </a:rPr>
                        <a:t> 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highlight>
                          <a:srgbClr val="FFF8E4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7421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867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0AC12B1-111E-4A0E-9F2F-031FB71A6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u="sng" dirty="0">
                <a:latin typeface="+mn-lt"/>
              </a:rPr>
              <a:t>Wann und wie?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F70D1F96-D58F-4409-9002-4D826198B8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E8F929B-3643-4219-A476-2330D151F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01" y="1859213"/>
            <a:ext cx="9770902" cy="4012786"/>
          </a:xfrm>
        </p:spPr>
        <p:txBody>
          <a:bodyPr/>
          <a:lstStyle/>
          <a:p>
            <a:pPr marL="0" indent="0">
              <a:buNone/>
            </a:pPr>
            <a:r>
              <a:rPr lang="de-DE" b="1" dirty="0">
                <a:latin typeface="+mn-lt"/>
              </a:rPr>
              <a:t>1 Beratungsbesuch (Präsenz)</a:t>
            </a:r>
          </a:p>
          <a:p>
            <a:pPr marL="0" indent="0">
              <a:buNone/>
            </a:pPr>
            <a:endParaRPr lang="de-DE" dirty="0">
              <a:latin typeface="+mn-lt"/>
            </a:endParaRPr>
          </a:p>
          <a:p>
            <a:r>
              <a:rPr lang="de-DE" dirty="0">
                <a:latin typeface="+mn-lt"/>
              </a:rPr>
              <a:t>Unterrichtsentwurf 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(3 Seiten und Verlaufsskizze, 2Tage vorher schicken)</a:t>
            </a:r>
          </a:p>
          <a:p>
            <a:r>
              <a:rPr lang="de-DE" dirty="0">
                <a:latin typeface="+mn-lt"/>
              </a:rPr>
              <a:t>Stundenhospitation (immer Donnerstags)</a:t>
            </a:r>
          </a:p>
          <a:p>
            <a:r>
              <a:rPr lang="de-DE" dirty="0">
                <a:latin typeface="+mn-lt"/>
              </a:rPr>
              <a:t>Besprechung der Stunde 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(evtl. mit Mentoren und Schulleitung)</a:t>
            </a:r>
          </a:p>
        </p:txBody>
      </p:sp>
    </p:spTree>
    <p:extLst>
      <p:ext uri="{BB962C8B-B14F-4D97-AF65-F5344CB8AC3E}">
        <p14:creationId xmlns:p14="http://schemas.microsoft.com/office/powerpoint/2010/main" val="16733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Q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1309</Words>
  <Application>Microsoft Office PowerPoint</Application>
  <PresentationFormat>Bildschirmpräsentation (4:3)</PresentationFormat>
  <Paragraphs>244</Paragraphs>
  <Slides>34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3" baseType="lpstr">
      <vt:lpstr>Microsoft YaHei</vt:lpstr>
      <vt:lpstr>ＭＳ Ｐゴシック</vt:lpstr>
      <vt:lpstr>Arial</vt:lpstr>
      <vt:lpstr>Calibri</vt:lpstr>
      <vt:lpstr>Comic Sans MS</vt:lpstr>
      <vt:lpstr>Symbol</vt:lpstr>
      <vt:lpstr>Tahoma</vt:lpstr>
      <vt:lpstr>Times New Roman</vt:lpstr>
      <vt:lpstr>IQSH</vt:lpstr>
      <vt:lpstr>  Lehrerpersönlichkeit  </vt:lpstr>
      <vt:lpstr>Tagesordnung</vt:lpstr>
      <vt:lpstr>Kennenlernen </vt:lpstr>
      <vt:lpstr>Allgemeiner Austausch: Wie geht es mir heute, nach 2 Wochen als Liv?</vt:lpstr>
      <vt:lpstr>Zu diesem Modul</vt:lpstr>
      <vt:lpstr>Wozu?</vt:lpstr>
      <vt:lpstr>Was?</vt:lpstr>
      <vt:lpstr>Wann und wie?</vt:lpstr>
      <vt:lpstr>Wann und wie?</vt:lpstr>
      <vt:lpstr>PowerPoint-Präsentation</vt:lpstr>
      <vt:lpstr>Fragen bis hierher?</vt:lpstr>
      <vt:lpstr>Austausch</vt:lpstr>
      <vt:lpstr>Warum möchte ich als Lehrer/Lehrerin arbeiten?</vt:lpstr>
      <vt:lpstr>Kompetenzraster zur Lehrerrolle – Aspekt Zeitmanagement</vt:lpstr>
      <vt:lpstr>Die Lehrerpersönlichkeit</vt:lpstr>
      <vt:lpstr>Lehrerpersönlichkeit (Umfrage)</vt:lpstr>
      <vt:lpstr>Welche Bedeutung der Lehrerpersönlichkeit misst ihr dem Lernerfolg von SuS bei?</vt:lpstr>
      <vt:lpstr>Hausaufgabe</vt:lpstr>
      <vt:lpstr>PowerPoint-Präsentation</vt:lpstr>
      <vt:lpstr>  Lehrerpersönlichkeit Teil II  </vt:lpstr>
      <vt:lpstr>Tagesordnung</vt:lpstr>
      <vt:lpstr>Allgemeiner Austausch: Wie geht es mir heute, nach 3 Wochen als Liv?</vt:lpstr>
      <vt:lpstr>Wünsche &amp; Fragen &amp; Befürchtungen</vt:lpstr>
      <vt:lpstr>Was für ein*e Lehrer*in möchte ich sein?</vt:lpstr>
      <vt:lpstr>Selbstreflexion</vt:lpstr>
      <vt:lpstr>PowerPoint-Präsentation</vt:lpstr>
      <vt:lpstr>PowerPoint-Präsentation</vt:lpstr>
      <vt:lpstr>Partnerarbeit</vt:lpstr>
      <vt:lpstr>Stärken der Persönlichkeit</vt:lpstr>
      <vt:lpstr>Fit durch den Job</vt:lpstr>
      <vt:lpstr>PowerPoint-Präsentation</vt:lpstr>
      <vt:lpstr>Graf-iz Lehrerpersönlichkeit</vt:lpstr>
      <vt:lpstr>Beobachtung und Auswertung einer Unterrichtsvideografie</vt:lpstr>
      <vt:lpstr>Beobachtung und Auswertung einer Unterrichtsvideografie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IQSH</dc:creator>
  <cp:lastModifiedBy>Olaf Lawrenz</cp:lastModifiedBy>
  <cp:revision>163</cp:revision>
  <dcterms:created xsi:type="dcterms:W3CDTF">2015-10-10T11:15:27Z</dcterms:created>
  <dcterms:modified xsi:type="dcterms:W3CDTF">2025-02-17T16:13:25Z</dcterms:modified>
</cp:coreProperties>
</file>