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55"/>
  </p:notesMasterIdLst>
  <p:sldIdLst>
    <p:sldId id="258" r:id="rId2"/>
    <p:sldId id="260" r:id="rId3"/>
    <p:sldId id="266" r:id="rId4"/>
    <p:sldId id="270" r:id="rId5"/>
    <p:sldId id="269" r:id="rId6"/>
    <p:sldId id="267" r:id="rId7"/>
    <p:sldId id="268" r:id="rId8"/>
    <p:sldId id="304" r:id="rId9"/>
    <p:sldId id="271" r:id="rId10"/>
    <p:sldId id="273" r:id="rId11"/>
    <p:sldId id="272" r:id="rId12"/>
    <p:sldId id="274" r:id="rId13"/>
    <p:sldId id="275" r:id="rId14"/>
    <p:sldId id="305" r:id="rId15"/>
    <p:sldId id="276" r:id="rId16"/>
    <p:sldId id="277" r:id="rId17"/>
    <p:sldId id="261" r:id="rId18"/>
    <p:sldId id="278" r:id="rId19"/>
    <p:sldId id="279" r:id="rId20"/>
    <p:sldId id="280" r:id="rId21"/>
    <p:sldId id="281" r:id="rId22"/>
    <p:sldId id="262" r:id="rId23"/>
    <p:sldId id="282" r:id="rId24"/>
    <p:sldId id="283" r:id="rId25"/>
    <p:sldId id="284" r:id="rId26"/>
    <p:sldId id="285" r:id="rId27"/>
    <p:sldId id="286" r:id="rId28"/>
    <p:sldId id="287" r:id="rId29"/>
    <p:sldId id="263" r:id="rId30"/>
    <p:sldId id="288" r:id="rId31"/>
    <p:sldId id="289" r:id="rId32"/>
    <p:sldId id="298" r:id="rId33"/>
    <p:sldId id="299" r:id="rId34"/>
    <p:sldId id="290" r:id="rId35"/>
    <p:sldId id="300" r:id="rId36"/>
    <p:sldId id="301" r:id="rId37"/>
    <p:sldId id="302" r:id="rId38"/>
    <p:sldId id="264" r:id="rId39"/>
    <p:sldId id="291" r:id="rId40"/>
    <p:sldId id="292" r:id="rId41"/>
    <p:sldId id="303" r:id="rId42"/>
    <p:sldId id="306" r:id="rId43"/>
    <p:sldId id="307" r:id="rId44"/>
    <p:sldId id="265" r:id="rId45"/>
    <p:sldId id="293" r:id="rId46"/>
    <p:sldId id="308" r:id="rId47"/>
    <p:sldId id="309" r:id="rId48"/>
    <p:sldId id="310" r:id="rId49"/>
    <p:sldId id="311" r:id="rId50"/>
    <p:sldId id="294" r:id="rId51"/>
    <p:sldId id="295" r:id="rId52"/>
    <p:sldId id="296" r:id="rId53"/>
    <p:sldId id="297"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9F2"/>
    <a:srgbClr val="45A8D9"/>
    <a:srgbClr val="A4ADB6"/>
    <a:srgbClr val="BBB2AB"/>
    <a:srgbClr val="008CCF"/>
    <a:srgbClr val="006DA2"/>
    <a:srgbClr val="3AB7D5"/>
    <a:srgbClr val="008BCE"/>
    <a:srgbClr val="405B8A"/>
    <a:srgbClr val="7482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66" autoAdjust="0"/>
    <p:restoredTop sz="91446" autoAdjust="0"/>
  </p:normalViewPr>
  <p:slideViewPr>
    <p:cSldViewPr snapToGrid="0" showGuides="1">
      <p:cViewPr varScale="1">
        <p:scale>
          <a:sx n="68" d="100"/>
          <a:sy n="68" d="100"/>
        </p:scale>
        <p:origin x="820"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9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3CE6E-2B66-4BBF-AA5F-C610821FA37B}" type="datetimeFigureOut">
              <a:rPr lang="de-DE" smtClean="0"/>
              <a:t>16.02.2024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1B259-718E-41BC-9A97-1627054B1256}" type="slidenum">
              <a:rPr lang="de-DE" smtClean="0"/>
              <a:t>‹Nr.›</a:t>
            </a:fld>
            <a:endParaRPr lang="de-DE"/>
          </a:p>
        </p:txBody>
      </p:sp>
    </p:spTree>
    <p:extLst>
      <p:ext uri="{BB962C8B-B14F-4D97-AF65-F5344CB8AC3E}">
        <p14:creationId xmlns:p14="http://schemas.microsoft.com/office/powerpoint/2010/main" val="998773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16.02.2024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272027239"/>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16.02.2024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152018685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16.02.2024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259887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15" name="Rechteck 14"/>
          <p:cNvSpPr/>
          <p:nvPr userDrawn="1"/>
        </p:nvSpPr>
        <p:spPr>
          <a:xfrm>
            <a:off x="-1" y="3907145"/>
            <a:ext cx="12192001" cy="220210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800"/>
          </a:p>
        </p:txBody>
      </p:sp>
      <p:sp>
        <p:nvSpPr>
          <p:cNvPr id="8" name="Freihandform 7"/>
          <p:cNvSpPr>
            <a:spLocks noChangeAspect="1"/>
          </p:cNvSpPr>
          <p:nvPr/>
        </p:nvSpPr>
        <p:spPr>
          <a:xfrm>
            <a:off x="-10074" y="0"/>
            <a:ext cx="12213209" cy="5871808"/>
          </a:xfrm>
          <a:custGeom>
            <a:avLst/>
            <a:gdLst>
              <a:gd name="connsiteX0" fmla="*/ 0 w 9151557"/>
              <a:gd name="connsiteY0" fmla="*/ 0 h 5871808"/>
              <a:gd name="connsiteX1" fmla="*/ 9151557 w 9151557"/>
              <a:gd name="connsiteY1" fmla="*/ 0 h 5871808"/>
              <a:gd name="connsiteX2" fmla="*/ 9144000 w 9151557"/>
              <a:gd name="connsiteY2" fmla="*/ 4269719 h 5871808"/>
              <a:gd name="connsiteX3" fmla="*/ 7557 w 9151557"/>
              <a:gd name="connsiteY3" fmla="*/ 5871808 h 5871808"/>
              <a:gd name="connsiteX4" fmla="*/ 0 w 9151557"/>
              <a:gd name="connsiteY4" fmla="*/ 0 h 5871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1557" h="5871808">
                <a:moveTo>
                  <a:pt x="0" y="0"/>
                </a:moveTo>
                <a:lnTo>
                  <a:pt x="9151557" y="0"/>
                </a:lnTo>
                <a:lnTo>
                  <a:pt x="9144000" y="4269719"/>
                </a:lnTo>
                <a:lnTo>
                  <a:pt x="7557" y="5871808"/>
                </a:lnTo>
                <a:lnTo>
                  <a:pt x="0" y="0"/>
                </a:lnTo>
                <a:close/>
              </a:path>
            </a:pathLst>
          </a:custGeom>
          <a:solidFill>
            <a:srgbClr val="006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dirty="0">
              <a:latin typeface="Arial" panose="020B0604020202020204" pitchFamily="34" charset="0"/>
              <a:cs typeface="Arial" panose="020B0604020202020204" pitchFamily="34" charset="0"/>
            </a:endParaRPr>
          </a:p>
        </p:txBody>
      </p:sp>
      <p:sp>
        <p:nvSpPr>
          <p:cNvPr id="10" name="Textfeld 9"/>
          <p:cNvSpPr txBox="1"/>
          <p:nvPr userDrawn="1"/>
        </p:nvSpPr>
        <p:spPr>
          <a:xfrm>
            <a:off x="8275971" y="134684"/>
            <a:ext cx="2937022" cy="276999"/>
          </a:xfrm>
          <a:prstGeom prst="rect">
            <a:avLst/>
          </a:prstGeom>
          <a:noFill/>
        </p:spPr>
        <p:txBody>
          <a:bodyPr wrap="none" rtlCol="0" anchor="ctr" anchorCtr="0">
            <a:spAutoFit/>
          </a:bodyPr>
          <a:lstStyle/>
          <a:p>
            <a:pPr algn="l"/>
            <a:r>
              <a:rPr lang="de-DE" sz="1200" b="1" dirty="0">
                <a:solidFill>
                  <a:srgbClr val="003064"/>
                </a:solidFill>
                <a:latin typeface="Arial" panose="020B0604020202020204" pitchFamily="34" charset="0"/>
                <a:cs typeface="Arial" panose="020B0604020202020204" pitchFamily="34" charset="0"/>
              </a:rPr>
              <a:t>Schleswig-Holstein.</a:t>
            </a:r>
            <a:r>
              <a:rPr lang="de-DE" sz="1200" dirty="0">
                <a:solidFill>
                  <a:srgbClr val="003064"/>
                </a:solidFill>
                <a:latin typeface="Arial" panose="020B0604020202020204" pitchFamily="34" charset="0"/>
                <a:cs typeface="Arial" panose="020B0604020202020204" pitchFamily="34" charset="0"/>
              </a:rPr>
              <a:t> Der echte Norden.</a:t>
            </a:r>
          </a:p>
        </p:txBody>
      </p:sp>
      <p:sp>
        <p:nvSpPr>
          <p:cNvPr id="2" name="Title 1"/>
          <p:cNvSpPr>
            <a:spLocks noGrp="1"/>
          </p:cNvSpPr>
          <p:nvPr>
            <p:ph type="ctrTitle"/>
          </p:nvPr>
        </p:nvSpPr>
        <p:spPr>
          <a:xfrm>
            <a:off x="914400" y="722286"/>
            <a:ext cx="10363200" cy="2000512"/>
          </a:xfrm>
          <a:prstGeom prst="rect">
            <a:avLst/>
          </a:prstGeom>
        </p:spPr>
        <p:txBody>
          <a:bodyPr anchor="ctr">
            <a:normAutofit/>
          </a:bodyPr>
          <a:lstStyle>
            <a:lvl1pPr algn="l">
              <a:defRPr sz="5400">
                <a:solidFill>
                  <a:schemeClr val="bg1"/>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914400" y="2786604"/>
            <a:ext cx="10363200" cy="1537723"/>
          </a:xfrm>
          <a:prstGeom prst="rect">
            <a:avLst/>
          </a:prstGeo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sp>
        <p:nvSpPr>
          <p:cNvPr id="12" name="Textplatzhalter 11"/>
          <p:cNvSpPr>
            <a:spLocks noGrp="1"/>
          </p:cNvSpPr>
          <p:nvPr>
            <p:ph type="body" sz="quarter" idx="13" hasCustomPrompt="1"/>
          </p:nvPr>
        </p:nvSpPr>
        <p:spPr>
          <a:xfrm>
            <a:off x="242849" y="6173054"/>
            <a:ext cx="4800000" cy="288000"/>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Name</a:t>
            </a:r>
          </a:p>
        </p:txBody>
      </p:sp>
      <p:sp>
        <p:nvSpPr>
          <p:cNvPr id="13" name="Textplatzhalter 11"/>
          <p:cNvSpPr>
            <a:spLocks noGrp="1"/>
          </p:cNvSpPr>
          <p:nvPr>
            <p:ph type="body" sz="quarter" idx="14" hasCustomPrompt="1"/>
          </p:nvPr>
        </p:nvSpPr>
        <p:spPr>
          <a:xfrm>
            <a:off x="242849" y="6464164"/>
            <a:ext cx="3840000" cy="286813"/>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Datum</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Tree>
    <p:extLst>
      <p:ext uri="{BB962C8B-B14F-4D97-AF65-F5344CB8AC3E}">
        <p14:creationId xmlns:p14="http://schemas.microsoft.com/office/powerpoint/2010/main" val="18880583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44680"/>
            <a:ext cx="5181600" cy="4032249"/>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6172200" y="1844675"/>
            <a:ext cx="5181600" cy="403225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5"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7E6961B8-E763-4621-9D5D-38F66A348052}" type="datetime1">
              <a:rPr lang="de-DE" smtClean="0"/>
              <a:t>16.02.2024</a:t>
            </a:fld>
            <a:endParaRPr lang="de-DE" dirty="0"/>
          </a:p>
        </p:txBody>
      </p:sp>
      <p:sp>
        <p:nvSpPr>
          <p:cNvPr id="16"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7"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77124885"/>
      </p:ext>
    </p:extLst>
  </p:cSld>
  <p:clrMapOvr>
    <a:masterClrMapping/>
  </p:clrMapOvr>
  <p:extLst>
    <p:ext uri="{DCECCB84-F9BA-43D5-87BE-67443E8EF086}">
      <p15:sldGuideLst xmlns:p15="http://schemas.microsoft.com/office/powerpoint/2012/main">
        <p15:guide id="1" orient="horz" pos="14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817084" y="225424"/>
            <a:ext cx="10560000" cy="1332000"/>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B7E06C08-2B17-43F1-A072-02A8688504CF}" type="datetime1">
              <a:rPr lang="de-DE" smtClean="0"/>
              <a:t>16.02.2024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980541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
        <p:nvSpPr>
          <p:cNvPr id="2"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7"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514C555C-37E2-44ED-BE6C-12A21C01C579}" type="datetime1">
              <a:rPr lang="de-DE" smtClean="0"/>
              <a:t>16.02.2024</a:t>
            </a:fld>
            <a:endParaRPr lang="de-DE" dirty="0"/>
          </a:p>
        </p:txBody>
      </p:sp>
      <p:sp>
        <p:nvSpPr>
          <p:cNvPr id="8"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9"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05425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Leer">
    <p:spTree>
      <p:nvGrpSpPr>
        <p:cNvPr id="1" name=""/>
        <p:cNvGrpSpPr/>
        <p:nvPr/>
      </p:nvGrpSpPr>
      <p:grpSpPr>
        <a:xfrm>
          <a:off x="0" y="0"/>
          <a:ext cx="0" cy="0"/>
          <a:chOff x="0" y="0"/>
          <a:chExt cx="0" cy="0"/>
        </a:xfrm>
      </p:grpSpPr>
      <p:sp>
        <p:nvSpPr>
          <p:cNvPr id="4" name="Rechteck 3"/>
          <p:cNvSpPr/>
          <p:nvPr userDrawn="1"/>
        </p:nvSpPr>
        <p:spPr>
          <a:xfrm>
            <a:off x="0" y="3"/>
            <a:ext cx="12192000" cy="6032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2F1D57B-2905-4E99-8DD2-DA23D35CE01F}" type="datetime1">
              <a:rPr lang="de-DE" smtClean="0"/>
              <a:t>16.02.2024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438175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7" name="Rechteck 6"/>
          <p:cNvSpPr/>
          <p:nvPr userDrawn="1"/>
        </p:nvSpPr>
        <p:spPr>
          <a:xfrm>
            <a:off x="0" y="1683803"/>
            <a:ext cx="12192000" cy="4348518"/>
          </a:xfrm>
          <a:prstGeom prst="rect">
            <a:avLst/>
          </a:prstGeom>
          <a:solidFill>
            <a:srgbClr val="008C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le 1"/>
          <p:cNvSpPr>
            <a:spLocks noGrp="1"/>
          </p:cNvSpPr>
          <p:nvPr>
            <p:ph type="title" hasCustomPrompt="1"/>
          </p:nvPr>
        </p:nvSpPr>
        <p:spPr>
          <a:xfrm>
            <a:off x="831851" y="1844680"/>
            <a:ext cx="10515600" cy="2717801"/>
          </a:xfrm>
          <a:prstGeom prst="rect">
            <a:avLst/>
          </a:prstGeom>
        </p:spPr>
        <p:txBody>
          <a:bodyPr anchor="ctr">
            <a:normAutofit/>
          </a:bodyPr>
          <a:lstStyle>
            <a:lvl1pPr>
              <a:defRPr sz="4800">
                <a:solidFill>
                  <a:schemeClr val="bg1"/>
                </a:solidFill>
              </a:defRPr>
            </a:lvl1pPr>
          </a:lstStyle>
          <a:p>
            <a:r>
              <a:rPr lang="de-DE" dirty="0"/>
              <a:t>Zwischentitelmasterformat durch Klicken bearbeiten</a:t>
            </a:r>
            <a:endParaRPr lang="en-US" dirty="0"/>
          </a:p>
        </p:txBody>
      </p:sp>
      <p:sp>
        <p:nvSpPr>
          <p:cNvPr id="3" name="Text Placeholder 2"/>
          <p:cNvSpPr>
            <a:spLocks noGrp="1"/>
          </p:cNvSpPr>
          <p:nvPr>
            <p:ph type="body" idx="1"/>
          </p:nvPr>
        </p:nvSpPr>
        <p:spPr>
          <a:xfrm>
            <a:off x="831851" y="4589469"/>
            <a:ext cx="10515600" cy="128746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8B4B845-6DC3-45BC-9049-17AD7992C39F}" type="datetime1">
              <a:rPr lang="de-DE" smtClean="0"/>
              <a:t>16.02.2024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301341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Zwischen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816000"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14917" y="1844675"/>
            <a:ext cx="10560000" cy="823912"/>
          </a:xfrm>
          <a:prstGeom prst="rect">
            <a:avLst/>
          </a:prstGeo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14917" y="2809461"/>
            <a:ext cx="10560000"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026D32B0-575C-43B7-B8BD-48B68FBBD667}" type="datetime1">
              <a:rPr lang="de-DE" smtClean="0"/>
              <a:t>16.02.2024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848789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38201" y="1844675"/>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39789" y="2809461"/>
            <a:ext cx="5157787"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p:nvPr>
        </p:nvSpPr>
        <p:spPr>
          <a:xfrm>
            <a:off x="6172203" y="1844675"/>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6" name="Content Placeholder 5"/>
          <p:cNvSpPr>
            <a:spLocks noGrp="1"/>
          </p:cNvSpPr>
          <p:nvPr>
            <p:ph sz="quarter" idx="4"/>
          </p:nvPr>
        </p:nvSpPr>
        <p:spPr>
          <a:xfrm>
            <a:off x="6172203" y="2835275"/>
            <a:ext cx="5183188" cy="30416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96C799F4-74F0-4B8C-938F-5A0C36883B70}" type="datetime1">
              <a:rPr lang="de-DE" smtClean="0"/>
              <a:t>16.02.2024</a:t>
            </a:fld>
            <a:endParaRPr lang="de-DE" dirty="0"/>
          </a:p>
        </p:txBody>
      </p:sp>
      <p:sp>
        <p:nvSpPr>
          <p:cNvPr id="15" name="Fußzeilenplatzhalter 5"/>
          <p:cNvSpPr>
            <a:spLocks noGrp="1"/>
          </p:cNvSpPr>
          <p:nvPr>
            <p:ph type="ftr" sz="quarter" idx="17"/>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18"/>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2489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16.02.2024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270517922"/>
      </p:ext>
    </p:extLst>
  </p:cSld>
  <p:clrMapOvr>
    <a:masterClrMapping/>
  </p:clrMapOvr>
  <p:timing>
    <p:tnLst>
      <p:par>
        <p:cTn id="1" dur="indefinite" restart="never" nodeType="tmRoot"/>
      </p:par>
    </p:tnLst>
  </p:timing>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3" name="Content Placeholder 2"/>
          <p:cNvSpPr>
            <a:spLocks noGrp="1"/>
          </p:cNvSpPr>
          <p:nvPr>
            <p:ph idx="1"/>
          </p:nvPr>
        </p:nvSpPr>
        <p:spPr>
          <a:xfrm>
            <a:off x="5183188" y="1844675"/>
            <a:ext cx="6172200" cy="401637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3F28847-7BF0-413E-A4B4-C02469266E58}" type="datetime1">
              <a:rPr lang="de-DE" smtClean="0"/>
              <a:t>16.02.2024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498491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844675"/>
            <a:ext cx="6172200" cy="4016376"/>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8"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9"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5DF68FC-774B-4D41-A04C-46D2580C019C}" type="datetime1">
              <a:rPr lang="de-DE" smtClean="0"/>
              <a:t>16.02.2024</a:t>
            </a:fld>
            <a:endParaRPr lang="de-DE" dirty="0"/>
          </a:p>
        </p:txBody>
      </p:sp>
      <p:sp>
        <p:nvSpPr>
          <p:cNvPr id="15"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466972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A918E5-D937-4385-B3C1-9CE1C1F817BB}" type="datetime1">
              <a:rPr lang="de-DE" smtClean="0"/>
              <a:t>16.02.2024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563145479"/>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5A918E5-D937-4385-B3C1-9CE1C1F817BB}" type="datetime1">
              <a:rPr lang="de-DE" smtClean="0"/>
              <a:t>16.02.2024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129248087"/>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5A918E5-D937-4385-B3C1-9CE1C1F817BB}" type="datetime1">
              <a:rPr lang="de-DE" smtClean="0"/>
              <a:t>16.02.2024</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1228645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5A918E5-D937-4385-B3C1-9CE1C1F817BB}" type="datetime1">
              <a:rPr lang="de-DE" smtClean="0"/>
              <a:t>16.02.2024</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71189650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918E5-D937-4385-B3C1-9CE1C1F817BB}" type="datetime1">
              <a:rPr lang="de-DE" smtClean="0"/>
              <a:t>16.02.2024</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1135220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16.02.2024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706929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16.02.2024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067875161"/>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tif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918E5-D937-4385-B3C1-9CE1C1F817BB}" type="datetime1">
              <a:rPr lang="de-DE" smtClean="0"/>
              <a:t>16.02.2024</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8610600" y="6356350"/>
            <a:ext cx="2031274"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 Folie </a:t>
            </a:r>
            <a:fld id="{812F24F4-33A2-4A6F-87E3-ABC44FA42587}" type="slidenum">
              <a:rPr lang="de-DE" smtClean="0"/>
              <a:pPr/>
              <a:t>‹Nr.›</a:t>
            </a:fld>
            <a:endParaRPr lang="de-DE" dirty="0"/>
          </a:p>
        </p:txBody>
      </p:sp>
      <p:sp>
        <p:nvSpPr>
          <p:cNvPr id="7" name="Rechteck 6">
            <a:extLst>
              <a:ext uri="{FF2B5EF4-FFF2-40B4-BE49-F238E27FC236}">
                <a16:creationId xmlns:a16="http://schemas.microsoft.com/office/drawing/2014/main" id="{3B83511D-8196-4682-A40F-0C342EC59218}"/>
              </a:ext>
            </a:extLst>
          </p:cNvPr>
          <p:cNvSpPr/>
          <p:nvPr userDrawn="1"/>
        </p:nvSpPr>
        <p:spPr>
          <a:xfrm>
            <a:off x="0" y="1683803"/>
            <a:ext cx="12192000" cy="4348518"/>
          </a:xfrm>
          <a:prstGeom prst="rect">
            <a:avLst/>
          </a:prstGeom>
          <a:solidFill>
            <a:srgbClr val="CCE9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8" name="Grafik 7"/>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0395144" y="6268823"/>
            <a:ext cx="1407859" cy="452652"/>
          </a:xfrm>
          <a:prstGeom prst="rect">
            <a:avLst/>
          </a:prstGeom>
        </p:spPr>
      </p:pic>
    </p:spTree>
    <p:extLst>
      <p:ext uri="{BB962C8B-B14F-4D97-AF65-F5344CB8AC3E}">
        <p14:creationId xmlns:p14="http://schemas.microsoft.com/office/powerpoint/2010/main" val="2175431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64" r:id="rId13"/>
    <p:sldLayoutId id="2147483666" r:id="rId14"/>
    <p:sldLayoutId id="2147483671" r:id="rId15"/>
    <p:sldLayoutId id="2147483667" r:id="rId16"/>
    <p:sldLayoutId id="2147483663" r:id="rId17"/>
    <p:sldLayoutId id="2147483670" r:id="rId18"/>
    <p:sldLayoutId id="2147483665" r:id="rId19"/>
    <p:sldLayoutId id="2147483668" r:id="rId20"/>
    <p:sldLayoutId id="2147483669" r:id="rId2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e.wikipedia.org/wiki/Bild:Zeugnis.jpg" TargetMode="Externa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pload.wikimedia.org/wikipedia/commons/3/3f/Normenhierarchie.png%20(29" TargetMode="External"/><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862E12-A9AD-4F60-AF47-57F046D67955}"/>
              </a:ext>
            </a:extLst>
          </p:cNvPr>
          <p:cNvSpPr>
            <a:spLocks noGrp="1"/>
          </p:cNvSpPr>
          <p:nvPr>
            <p:ph type="ctrTitle"/>
          </p:nvPr>
        </p:nvSpPr>
        <p:spPr/>
        <p:txBody>
          <a:bodyPr>
            <a:normAutofit/>
          </a:bodyPr>
          <a:lstStyle/>
          <a:p>
            <a:r>
              <a:rPr lang="de-DE" dirty="0" smtClean="0"/>
              <a:t>Schulrechtsausbildung IQSH </a:t>
            </a:r>
            <a:r>
              <a:rPr lang="de-DE" dirty="0"/>
              <a:t>V</a:t>
            </a:r>
            <a:r>
              <a:rPr lang="de-DE" dirty="0" smtClean="0"/>
              <a:t>eranstaltung 1</a:t>
            </a:r>
            <a:endParaRPr lang="de-DE" dirty="0"/>
          </a:p>
        </p:txBody>
      </p:sp>
      <p:sp>
        <p:nvSpPr>
          <p:cNvPr id="3" name="Untertitel 2">
            <a:extLst>
              <a:ext uri="{FF2B5EF4-FFF2-40B4-BE49-F238E27FC236}">
                <a16:creationId xmlns:a16="http://schemas.microsoft.com/office/drawing/2014/main" id="{A6476B11-92CB-44B5-96F8-BB3DBB49C262}"/>
              </a:ext>
            </a:extLst>
          </p:cNvPr>
          <p:cNvSpPr>
            <a:spLocks noGrp="1"/>
          </p:cNvSpPr>
          <p:nvPr>
            <p:ph type="subTitle" idx="1"/>
          </p:nvPr>
        </p:nvSpPr>
        <p:spPr/>
        <p:txBody>
          <a:bodyPr/>
          <a:lstStyle/>
          <a:p>
            <a:r>
              <a:rPr lang="de-DE" dirty="0" smtClean="0"/>
              <a:t>3 Std.</a:t>
            </a:r>
            <a:endParaRPr lang="de-DE" dirty="0"/>
          </a:p>
        </p:txBody>
      </p:sp>
      <p:sp>
        <p:nvSpPr>
          <p:cNvPr id="4" name="Textplatzhalter 3">
            <a:extLst>
              <a:ext uri="{FF2B5EF4-FFF2-40B4-BE49-F238E27FC236}">
                <a16:creationId xmlns:a16="http://schemas.microsoft.com/office/drawing/2014/main" id="{72AF3722-355D-421A-9F47-942E3A6496DD}"/>
              </a:ext>
            </a:extLst>
          </p:cNvPr>
          <p:cNvSpPr>
            <a:spLocks noGrp="1"/>
          </p:cNvSpPr>
          <p:nvPr>
            <p:ph type="body" sz="quarter" idx="13"/>
          </p:nvPr>
        </p:nvSpPr>
        <p:spPr/>
        <p:txBody>
          <a:bodyPr/>
          <a:lstStyle/>
          <a:p>
            <a:r>
              <a:rPr lang="de-DE" dirty="0" smtClean="0"/>
              <a:t>Kompetenzerwartungen 1-6</a:t>
            </a:r>
            <a:endParaRPr lang="de-DE" dirty="0"/>
          </a:p>
        </p:txBody>
      </p:sp>
      <p:sp>
        <p:nvSpPr>
          <p:cNvPr id="5" name="Textplatzhalter 4">
            <a:extLst>
              <a:ext uri="{FF2B5EF4-FFF2-40B4-BE49-F238E27FC236}">
                <a16:creationId xmlns:a16="http://schemas.microsoft.com/office/drawing/2014/main" id="{5F3CB15F-AD9B-4E53-BBB3-F42BDE50F4DD}"/>
              </a:ext>
            </a:extLst>
          </p:cNvPr>
          <p:cNvSpPr>
            <a:spLocks noGrp="1"/>
          </p:cNvSpPr>
          <p:nvPr>
            <p:ph type="body" sz="quarter" idx="14"/>
          </p:nvPr>
        </p:nvSpPr>
        <p:spPr/>
        <p:txBody>
          <a:bodyPr>
            <a:normAutofit fontScale="92500"/>
          </a:bodyPr>
          <a:lstStyle/>
          <a:p>
            <a:r>
              <a:rPr lang="de-DE" dirty="0" smtClean="0"/>
              <a:t>Stand: 29. Februar 2024 / Schulrechtsausschuss IQSH</a:t>
            </a:r>
            <a:endParaRPr lang="de-DE" dirty="0"/>
          </a:p>
        </p:txBody>
      </p:sp>
    </p:spTree>
    <p:extLst>
      <p:ext uri="{BB962C8B-B14F-4D97-AF65-F5344CB8AC3E}">
        <p14:creationId xmlns:p14="http://schemas.microsoft.com/office/powerpoint/2010/main" val="3871270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Beispiele II</a:t>
            </a:r>
            <a:endParaRPr lang="de-DE" dirty="0"/>
          </a:p>
        </p:txBody>
      </p:sp>
      <p:sp>
        <p:nvSpPr>
          <p:cNvPr id="3" name="Inhaltsplatzhalter 2"/>
          <p:cNvSpPr>
            <a:spLocks noGrp="1"/>
          </p:cNvSpPr>
          <p:nvPr>
            <p:ph idx="1"/>
          </p:nvPr>
        </p:nvSpPr>
        <p:spPr/>
        <p:txBody>
          <a:bodyPr anchor="ctr">
            <a:normAutofit fontScale="92500" lnSpcReduction="10000"/>
          </a:bodyPr>
          <a:lstStyle/>
          <a:p>
            <a:pPr marL="0" indent="0">
              <a:lnSpc>
                <a:spcPct val="100000"/>
              </a:lnSpc>
              <a:spcBef>
                <a:spcPts val="0"/>
              </a:spcBef>
              <a:buNone/>
            </a:pPr>
            <a:r>
              <a:rPr lang="de-DE" b="1" dirty="0"/>
              <a:t>3</a:t>
            </a:r>
            <a:r>
              <a:rPr lang="de-DE" b="1" dirty="0" smtClean="0"/>
              <a:t>. Verordnung</a:t>
            </a:r>
            <a:endParaRPr lang="de-DE" dirty="0" smtClean="0"/>
          </a:p>
          <a:p>
            <a:pPr marL="0" indent="0">
              <a:lnSpc>
                <a:spcPct val="100000"/>
              </a:lnSpc>
              <a:spcBef>
                <a:spcPts val="0"/>
              </a:spcBef>
              <a:buNone/>
            </a:pPr>
            <a:r>
              <a:rPr lang="de-DE" dirty="0" smtClean="0"/>
              <a:t>Dienstverordnung für Lehrerinnen und Lehrer</a:t>
            </a:r>
          </a:p>
          <a:p>
            <a:pPr marL="0" indent="0">
              <a:lnSpc>
                <a:spcPct val="100000"/>
              </a:lnSpc>
              <a:spcBef>
                <a:spcPts val="0"/>
              </a:spcBef>
              <a:buNone/>
            </a:pPr>
            <a:r>
              <a:rPr lang="de-DE" dirty="0" smtClean="0"/>
              <a:t>Datenschutzverordnung Schule (DSVO)</a:t>
            </a:r>
          </a:p>
          <a:p>
            <a:pPr marL="0" indent="0">
              <a:lnSpc>
                <a:spcPct val="100000"/>
              </a:lnSpc>
              <a:spcBef>
                <a:spcPts val="0"/>
              </a:spcBef>
              <a:buNone/>
            </a:pPr>
            <a:r>
              <a:rPr lang="de-DE" dirty="0" smtClean="0"/>
              <a:t>Verordnung der jeweiligen Schulart (</a:t>
            </a:r>
            <a:r>
              <a:rPr lang="de-DE" dirty="0" err="1" smtClean="0"/>
              <a:t>SAVOGym</a:t>
            </a:r>
            <a:r>
              <a:rPr lang="de-DE" dirty="0" smtClean="0"/>
              <a:t>, </a:t>
            </a:r>
            <a:r>
              <a:rPr lang="de-DE" dirty="0" err="1" smtClean="0"/>
              <a:t>GemVO</a:t>
            </a:r>
            <a:r>
              <a:rPr lang="de-DE" dirty="0" smtClean="0"/>
              <a:t>, …)</a:t>
            </a:r>
          </a:p>
          <a:p>
            <a:pPr marL="0" indent="0">
              <a:lnSpc>
                <a:spcPct val="100000"/>
              </a:lnSpc>
              <a:spcBef>
                <a:spcPts val="0"/>
              </a:spcBef>
              <a:buNone/>
            </a:pPr>
            <a:r>
              <a:rPr lang="de-DE" dirty="0" smtClean="0"/>
              <a:t>Landesverordnung über die Erteilung von Zeugnissen, Noten und anderen- ergänzenden Angaben in Zeugnissen (Zeugnisverordnung – ZVO)</a:t>
            </a:r>
          </a:p>
          <a:p>
            <a:pPr marL="0" indent="0">
              <a:lnSpc>
                <a:spcPct val="100000"/>
              </a:lnSpc>
              <a:spcBef>
                <a:spcPts val="0"/>
              </a:spcBef>
              <a:buNone/>
            </a:pPr>
            <a:r>
              <a:rPr lang="de-DE" dirty="0" smtClean="0"/>
              <a:t>Landesverordnung über die Gewährung von Nachteilsausgleich und Notenschutz</a:t>
            </a:r>
          </a:p>
          <a:p>
            <a:pPr marL="0" indent="0">
              <a:lnSpc>
                <a:spcPct val="100000"/>
              </a:lnSpc>
              <a:spcBef>
                <a:spcPts val="0"/>
              </a:spcBef>
              <a:buNone/>
            </a:pPr>
            <a:r>
              <a:rPr lang="de-DE" b="1" dirty="0" smtClean="0"/>
              <a:t>4.1 Erlass / Richtlinie</a:t>
            </a:r>
          </a:p>
          <a:p>
            <a:pPr marL="0" indent="0">
              <a:lnSpc>
                <a:spcPct val="100000"/>
              </a:lnSpc>
              <a:spcBef>
                <a:spcPts val="0"/>
              </a:spcBef>
              <a:buNone/>
            </a:pPr>
            <a:r>
              <a:rPr lang="de-DE" dirty="0" err="1" smtClean="0"/>
              <a:t>Legasthenieerlass</a:t>
            </a:r>
            <a:endParaRPr lang="de-DE" dirty="0" smtClean="0"/>
          </a:p>
          <a:p>
            <a:pPr marL="0" indent="0">
              <a:lnSpc>
                <a:spcPct val="100000"/>
              </a:lnSpc>
              <a:spcBef>
                <a:spcPts val="0"/>
              </a:spcBef>
              <a:buNone/>
            </a:pPr>
            <a:r>
              <a:rPr lang="de-DE" dirty="0" smtClean="0"/>
              <a:t>Erlass Leistungsnachweise</a:t>
            </a:r>
          </a:p>
        </p:txBody>
      </p:sp>
    </p:spTree>
    <p:extLst>
      <p:ext uri="{BB962C8B-B14F-4D97-AF65-F5344CB8AC3E}">
        <p14:creationId xmlns:p14="http://schemas.microsoft.com/office/powerpoint/2010/main" val="1290359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Beispiele III</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smtClean="0"/>
              <a:t>4.2 Verfügung</a:t>
            </a:r>
          </a:p>
          <a:p>
            <a:pPr marL="0" indent="0">
              <a:lnSpc>
                <a:spcPct val="100000"/>
              </a:lnSpc>
              <a:spcBef>
                <a:spcPts val="0"/>
              </a:spcBef>
              <a:buNone/>
            </a:pPr>
            <a:r>
              <a:rPr lang="de-DE" dirty="0" smtClean="0"/>
              <a:t>Handreichungen (zum Vorbereitungsdienst)</a:t>
            </a:r>
          </a:p>
          <a:p>
            <a:pPr marL="0" indent="0">
              <a:lnSpc>
                <a:spcPct val="100000"/>
              </a:lnSpc>
              <a:spcBef>
                <a:spcPts val="0"/>
              </a:spcBef>
              <a:buNone/>
            </a:pPr>
            <a:r>
              <a:rPr lang="de-DE" dirty="0" smtClean="0"/>
              <a:t>Leitfaden „Lernen am anderen Ort“</a:t>
            </a:r>
          </a:p>
          <a:p>
            <a:pPr marL="0" indent="0">
              <a:lnSpc>
                <a:spcPct val="100000"/>
              </a:lnSpc>
              <a:spcBef>
                <a:spcPts val="0"/>
              </a:spcBef>
              <a:buNone/>
            </a:pPr>
            <a:r>
              <a:rPr lang="de-DE" b="1" dirty="0" smtClean="0"/>
              <a:t>5. Satzung</a:t>
            </a:r>
          </a:p>
          <a:p>
            <a:pPr marL="0" indent="0">
              <a:lnSpc>
                <a:spcPct val="100000"/>
              </a:lnSpc>
              <a:spcBef>
                <a:spcPts val="0"/>
              </a:spcBef>
              <a:buNone/>
            </a:pPr>
            <a:r>
              <a:rPr lang="de-DE" dirty="0" smtClean="0"/>
              <a:t>Schulordnung</a:t>
            </a:r>
          </a:p>
          <a:p>
            <a:pPr marL="0" indent="0">
              <a:lnSpc>
                <a:spcPct val="100000"/>
              </a:lnSpc>
              <a:spcBef>
                <a:spcPts val="0"/>
              </a:spcBef>
              <a:buNone/>
            </a:pPr>
            <a:r>
              <a:rPr lang="de-DE" dirty="0" smtClean="0"/>
              <a:t>Hausordnung</a:t>
            </a:r>
          </a:p>
        </p:txBody>
      </p:sp>
    </p:spTree>
    <p:extLst>
      <p:ext uri="{BB962C8B-B14F-4D97-AF65-F5344CB8AC3E}">
        <p14:creationId xmlns:p14="http://schemas.microsoft.com/office/powerpoint/2010/main" val="2379092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1.1.3 Verwaltungsakt</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dirty="0"/>
              <a:t>Ein Verwaltungsakt ist </a:t>
            </a:r>
            <a:r>
              <a:rPr lang="de-DE" i="1" dirty="0"/>
              <a:t>Entscheidung</a:t>
            </a:r>
            <a:r>
              <a:rPr lang="de-DE" dirty="0"/>
              <a:t>, die eine </a:t>
            </a:r>
            <a:r>
              <a:rPr lang="de-DE" i="1" dirty="0"/>
              <a:t>Behörde</a:t>
            </a:r>
            <a:r>
              <a:rPr lang="de-DE" dirty="0"/>
              <a:t> zur Regelung eines </a:t>
            </a:r>
            <a:r>
              <a:rPr lang="de-DE" i="1" dirty="0"/>
              <a:t>Einzelfalls</a:t>
            </a:r>
            <a:r>
              <a:rPr lang="de-DE" dirty="0"/>
              <a:t> erlässt, die auf </a:t>
            </a:r>
            <a:r>
              <a:rPr lang="de-DE" i="1" dirty="0"/>
              <a:t>Rechtswirkung nach außen</a:t>
            </a:r>
            <a:r>
              <a:rPr lang="de-DE" dirty="0"/>
              <a:t> gerichtet ist (§ 35 Verwaltungsverfahrensgesetz</a:t>
            </a:r>
            <a:r>
              <a:rPr lang="de-DE" dirty="0" smtClean="0"/>
              <a:t>).</a:t>
            </a:r>
            <a:endParaRPr lang="de-DE" dirty="0"/>
          </a:p>
        </p:txBody>
      </p:sp>
    </p:spTree>
    <p:extLst>
      <p:ext uri="{BB962C8B-B14F-4D97-AF65-F5344CB8AC3E}">
        <p14:creationId xmlns:p14="http://schemas.microsoft.com/office/powerpoint/2010/main" val="1613212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1.1.3 Verwaltungsakt - Erläuterung</a:t>
            </a:r>
            <a:endParaRPr lang="de-DE" dirty="0"/>
          </a:p>
        </p:txBody>
      </p:sp>
      <p:sp>
        <p:nvSpPr>
          <p:cNvPr id="3" name="Inhaltsplatzhalter 2"/>
          <p:cNvSpPr>
            <a:spLocks noGrp="1"/>
          </p:cNvSpPr>
          <p:nvPr>
            <p:ph idx="1"/>
          </p:nvPr>
        </p:nvSpPr>
        <p:spPr/>
        <p:txBody>
          <a:bodyPr anchor="ctr">
            <a:normAutofit/>
          </a:bodyPr>
          <a:lstStyle/>
          <a:p>
            <a:r>
              <a:rPr lang="de-DE" dirty="0"/>
              <a:t>Ein Verwaltungsakt ist jede (erhebliche) </a:t>
            </a:r>
            <a:r>
              <a:rPr lang="de-DE" i="1" dirty="0"/>
              <a:t>Entscheidung</a:t>
            </a:r>
            <a:r>
              <a:rPr lang="de-DE" dirty="0"/>
              <a:t>, die eine </a:t>
            </a:r>
            <a:r>
              <a:rPr lang="de-DE" i="1" dirty="0"/>
              <a:t>Behörde</a:t>
            </a:r>
            <a:r>
              <a:rPr lang="de-DE" dirty="0"/>
              <a:t> (= Schule) zur Regelung eines </a:t>
            </a:r>
            <a:r>
              <a:rPr lang="de-DE" i="1" dirty="0"/>
              <a:t>Einzelfalls</a:t>
            </a:r>
            <a:r>
              <a:rPr lang="de-DE" dirty="0"/>
              <a:t> (= es betrifft einen einzelnen Schüler) erlässt, die auf </a:t>
            </a:r>
            <a:r>
              <a:rPr lang="de-DE" i="1" dirty="0"/>
              <a:t>Rechtswirkung nach außen</a:t>
            </a:r>
            <a:r>
              <a:rPr lang="de-DE" dirty="0"/>
              <a:t> (= gegen einen außerhalb der Behörde stehenden Bürger = Schüler) gerichtet ist</a:t>
            </a:r>
            <a:r>
              <a:rPr lang="de-DE" dirty="0" smtClean="0"/>
              <a:t>.</a:t>
            </a:r>
          </a:p>
          <a:p>
            <a:r>
              <a:rPr lang="de-DE" dirty="0"/>
              <a:t>Nur gegen einen Verwaltungsakt sind Widerspruch und Anfechtungsklage vor dem Verwaltungsgericht zulässig</a:t>
            </a:r>
            <a:r>
              <a:rPr lang="de-DE" dirty="0" smtClean="0"/>
              <a:t>.</a:t>
            </a:r>
          </a:p>
          <a:p>
            <a:r>
              <a:rPr lang="de-DE" dirty="0" smtClean="0"/>
              <a:t>Bevor man gegen einen Verwaltungsakt klagen kann, muss zunächst Widerspruch eingelegt werden. Wird diesem nicht stattgegeben, steht der Klageweg offen.</a:t>
            </a:r>
            <a:endParaRPr lang="de-DE" dirty="0"/>
          </a:p>
        </p:txBody>
      </p:sp>
    </p:spTree>
    <p:extLst>
      <p:ext uri="{BB962C8B-B14F-4D97-AF65-F5344CB8AC3E}">
        <p14:creationId xmlns:p14="http://schemas.microsoft.com/office/powerpoint/2010/main" val="2095481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115900" y="6253592"/>
            <a:ext cx="3610467" cy="246221"/>
          </a:xfrm>
          <a:prstGeom prst="rect">
            <a:avLst/>
          </a:prstGeom>
          <a:noFill/>
        </p:spPr>
        <p:txBody>
          <a:bodyPr wrap="square" rtlCol="0">
            <a:spAutoFit/>
          </a:bodyPr>
          <a:lstStyle/>
          <a:p>
            <a:r>
              <a:rPr lang="de-DE" sz="1000" dirty="0">
                <a:hlinkClick r:id="rId2"/>
              </a:rPr>
              <a:t>https://</a:t>
            </a:r>
            <a:r>
              <a:rPr lang="de-DE" sz="1000" dirty="0" smtClean="0">
                <a:hlinkClick r:id="rId2"/>
              </a:rPr>
              <a:t>de.wikipedia.org/wiki/Bild:Zeugnis.jpg</a:t>
            </a:r>
            <a:r>
              <a:rPr lang="de-DE" sz="1000" dirty="0" smtClean="0"/>
              <a:t> (29. Februar 2024)</a:t>
            </a:r>
            <a:endParaRPr lang="de-DE" sz="1000" dirty="0"/>
          </a:p>
        </p:txBody>
      </p:sp>
      <p:pic>
        <p:nvPicPr>
          <p:cNvPr id="5" name="Grafik 4"/>
          <p:cNvPicPr>
            <a:picLocks noChangeAspect="1"/>
          </p:cNvPicPr>
          <p:nvPr/>
        </p:nvPicPr>
        <p:blipFill>
          <a:blip r:embed="rId3"/>
          <a:stretch>
            <a:fillRect/>
          </a:stretch>
        </p:blipFill>
        <p:spPr>
          <a:xfrm>
            <a:off x="3667665" y="0"/>
            <a:ext cx="4506938" cy="6253592"/>
          </a:xfrm>
          <a:prstGeom prst="rect">
            <a:avLst/>
          </a:prstGeom>
        </p:spPr>
      </p:pic>
    </p:spTree>
    <p:extLst>
      <p:ext uri="{BB962C8B-B14F-4D97-AF65-F5344CB8AC3E}">
        <p14:creationId xmlns:p14="http://schemas.microsoft.com/office/powerpoint/2010/main" val="2296361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1.1.3 Verwaltungsakt – weitere Beispiele</a:t>
            </a:r>
            <a:endParaRPr lang="de-DE" dirty="0"/>
          </a:p>
        </p:txBody>
      </p:sp>
      <p:sp>
        <p:nvSpPr>
          <p:cNvPr id="3" name="Inhaltsplatzhalter 2"/>
          <p:cNvSpPr>
            <a:spLocks noGrp="1"/>
          </p:cNvSpPr>
          <p:nvPr>
            <p:ph idx="1"/>
          </p:nvPr>
        </p:nvSpPr>
        <p:spPr>
          <a:xfrm>
            <a:off x="838200" y="1863332"/>
            <a:ext cx="10515600" cy="4351338"/>
          </a:xfrm>
        </p:spPr>
        <p:txBody>
          <a:bodyPr anchor="ctr">
            <a:noAutofit/>
          </a:bodyPr>
          <a:lstStyle/>
          <a:p>
            <a:pPr lvl="0">
              <a:lnSpc>
                <a:spcPct val="120000"/>
              </a:lnSpc>
              <a:spcBef>
                <a:spcPts val="0"/>
              </a:spcBef>
            </a:pPr>
            <a:r>
              <a:rPr lang="de-DE" sz="1800" dirty="0"/>
              <a:t>Auch wenn im Falle einer einzelnen Klassenarbeit eine Einzelfallentscheidung vorliegt und die Wirkung von der Behörde zu einem Schüler nach außen geht, stellt diese </a:t>
            </a:r>
            <a:r>
              <a:rPr lang="de-DE" sz="1800" i="1" dirty="0"/>
              <a:t>keinen</a:t>
            </a:r>
            <a:r>
              <a:rPr lang="de-DE" sz="1800" dirty="0"/>
              <a:t> Verwaltungsakt dar, da eine Klassenarbeit noch keine unmittelbare Rechtswirkung (Versetzung, Schulabschluss o. Ä.) entfaltet</a:t>
            </a:r>
            <a:r>
              <a:rPr lang="de-DE" sz="1800" dirty="0" smtClean="0"/>
              <a:t>.</a:t>
            </a:r>
          </a:p>
          <a:p>
            <a:pPr lvl="0">
              <a:lnSpc>
                <a:spcPct val="120000"/>
              </a:lnSpc>
              <a:spcBef>
                <a:spcPts val="0"/>
              </a:spcBef>
            </a:pPr>
            <a:endParaRPr lang="de-DE" sz="1800" dirty="0"/>
          </a:p>
          <a:p>
            <a:pPr lvl="0">
              <a:lnSpc>
                <a:spcPct val="120000"/>
              </a:lnSpc>
              <a:spcBef>
                <a:spcPts val="0"/>
              </a:spcBef>
            </a:pPr>
            <a:r>
              <a:rPr lang="de-DE" sz="1800" dirty="0"/>
              <a:t>Eine Ordnungsmaßnahme sowie die Nichtversetzung eines Schülers durch die Klassenkonferenz zum Ende eines Schuljahres sind Verwaltungsakte, da eine erhebliche Entscheidung in einem Einzelfall vorliegt und die Rechtswirkung nach außen (von der Schule auf den Schüler) gerichtet ist</a:t>
            </a:r>
            <a:r>
              <a:rPr lang="de-DE" sz="1800" dirty="0" smtClean="0"/>
              <a:t>.</a:t>
            </a:r>
          </a:p>
          <a:p>
            <a:pPr lvl="0">
              <a:lnSpc>
                <a:spcPct val="120000"/>
              </a:lnSpc>
              <a:spcBef>
                <a:spcPts val="0"/>
              </a:spcBef>
            </a:pPr>
            <a:endParaRPr lang="de-DE" sz="1800" dirty="0"/>
          </a:p>
          <a:p>
            <a:pPr lvl="0">
              <a:lnSpc>
                <a:spcPct val="120000"/>
              </a:lnSpc>
              <a:spcBef>
                <a:spcPts val="0"/>
              </a:spcBef>
            </a:pPr>
            <a:r>
              <a:rPr lang="de-DE" sz="1800" dirty="0"/>
              <a:t>Einzelne Noten von wichtigen Abschlussprüfungen (Abitur, Staatsexamen) haben eine so große Bedeutung, dass </a:t>
            </a:r>
            <a:r>
              <a:rPr lang="de-DE" sz="1800" dirty="0" smtClean="0"/>
              <a:t>sie als </a:t>
            </a:r>
            <a:r>
              <a:rPr lang="de-DE" sz="1800" dirty="0"/>
              <a:t>eigene Verwaltungsakte angesehen werden, die daher auch unabhängig von der Gesamtprüfung angefochten werden können. Hier teilt sich die Fachwelt allerdings in Mehrheitsmeinung und Mindermeinung. Unstrittig ist, dass ein Abschlusszeugnis als Ganzes einen Verwaltungsakt darstellt</a:t>
            </a:r>
            <a:r>
              <a:rPr lang="de-DE" sz="1800" dirty="0" smtClean="0"/>
              <a:t>.</a:t>
            </a:r>
          </a:p>
        </p:txBody>
      </p:sp>
    </p:spTree>
    <p:extLst>
      <p:ext uri="{BB962C8B-B14F-4D97-AF65-F5344CB8AC3E}">
        <p14:creationId xmlns:p14="http://schemas.microsoft.com/office/powerpoint/2010/main" val="4080266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1.1.3 formlose Rechtsbehelfe</a:t>
            </a:r>
            <a:endParaRPr lang="de-DE" dirty="0"/>
          </a:p>
        </p:txBody>
      </p:sp>
      <p:sp>
        <p:nvSpPr>
          <p:cNvPr id="3" name="Inhaltsplatzhalter 2"/>
          <p:cNvSpPr>
            <a:spLocks noGrp="1"/>
          </p:cNvSpPr>
          <p:nvPr>
            <p:ph idx="1"/>
          </p:nvPr>
        </p:nvSpPr>
        <p:spPr/>
        <p:txBody>
          <a:bodyPr anchor="ctr">
            <a:normAutofit/>
          </a:bodyPr>
          <a:lstStyle/>
          <a:p>
            <a:r>
              <a:rPr lang="de-DE" dirty="0"/>
              <a:t>z</a:t>
            </a:r>
            <a:r>
              <a:rPr lang="de-DE" dirty="0" smtClean="0"/>
              <a:t>u unterscheiden von Widerspruch und Klage</a:t>
            </a:r>
          </a:p>
          <a:p>
            <a:r>
              <a:rPr lang="de-DE" dirty="0" smtClean="0"/>
              <a:t>„Beschwerden“ können immer und gegen jede Entscheidung eingelegt werden.</a:t>
            </a:r>
          </a:p>
          <a:p>
            <a:r>
              <a:rPr lang="de-DE" dirty="0"/>
              <a:t>z</a:t>
            </a:r>
            <a:r>
              <a:rPr lang="de-DE" dirty="0" smtClean="0"/>
              <a:t>.B. gegen die Benotung einer Klassenarbeit; Folge: schulinterne Abhilfeprüfung durch die Schulleitung, Stattgabe oder Zurückweisung</a:t>
            </a:r>
          </a:p>
          <a:p>
            <a:r>
              <a:rPr lang="de-DE" dirty="0" smtClean="0"/>
              <a:t>„Dienstaufsichtsbeschwerde“: Kritik am dienstlichen Verhalten einer Lehrkraft.</a:t>
            </a:r>
          </a:p>
          <a:p>
            <a:endParaRPr lang="de-DE" dirty="0"/>
          </a:p>
        </p:txBody>
      </p:sp>
    </p:spTree>
    <p:extLst>
      <p:ext uri="{BB962C8B-B14F-4D97-AF65-F5344CB8AC3E}">
        <p14:creationId xmlns:p14="http://schemas.microsoft.com/office/powerpoint/2010/main" val="4207758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1.2 	Die </a:t>
            </a:r>
            <a:r>
              <a:rPr lang="de-DE" dirty="0" err="1" smtClean="0"/>
              <a:t>LiV</a:t>
            </a:r>
            <a:r>
              <a:rPr lang="de-DE" dirty="0" smtClean="0"/>
              <a:t> kann Grundsätze der 	Aufsichtspflicht erläutern.</a:t>
            </a:r>
            <a:endParaRPr lang="de-DE" dirty="0"/>
          </a:p>
        </p:txBody>
      </p:sp>
      <p:sp>
        <p:nvSpPr>
          <p:cNvPr id="3" name="Textplatzhalter 2"/>
          <p:cNvSpPr>
            <a:spLocks noGrp="1"/>
          </p:cNvSpPr>
          <p:nvPr>
            <p:ph type="body" idx="1"/>
          </p:nvPr>
        </p:nvSpPr>
        <p:spPr/>
        <p:txBody>
          <a:bodyPr/>
          <a:lstStyle/>
          <a:p>
            <a:r>
              <a:rPr lang="de-DE" dirty="0"/>
              <a:t>Kompetenzerwartung </a:t>
            </a:r>
            <a:r>
              <a:rPr lang="de-DE" dirty="0" smtClean="0"/>
              <a:t>2</a:t>
            </a:r>
            <a:endParaRPr lang="de-DE" dirty="0"/>
          </a:p>
        </p:txBody>
      </p:sp>
    </p:spTree>
    <p:extLst>
      <p:ext uri="{BB962C8B-B14F-4D97-AF65-F5344CB8AC3E}">
        <p14:creationId xmlns:p14="http://schemas.microsoft.com/office/powerpoint/2010/main" val="1239971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1.2 Prinzipien und Grundsätze der Aufsichtspflicht I</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a:lnSpc>
                <a:spcPct val="100000"/>
              </a:lnSpc>
              <a:spcBef>
                <a:spcPts val="0"/>
              </a:spcBef>
            </a:pPr>
            <a:r>
              <a:rPr lang="de-DE" dirty="0"/>
              <a:t>i</a:t>
            </a:r>
            <a:r>
              <a:rPr lang="de-DE" dirty="0" smtClean="0"/>
              <a:t>n § 17 Schulgesetz geregelt</a:t>
            </a:r>
          </a:p>
          <a:p>
            <a:pPr>
              <a:lnSpc>
                <a:spcPct val="100000"/>
              </a:lnSpc>
              <a:spcBef>
                <a:spcPts val="0"/>
              </a:spcBef>
            </a:pPr>
            <a:r>
              <a:rPr lang="de-DE" dirty="0" smtClean="0"/>
              <a:t>gehört zu den Dienstpflichten einer Lehrkraft</a:t>
            </a:r>
          </a:p>
          <a:p>
            <a:pPr>
              <a:lnSpc>
                <a:spcPct val="100000"/>
              </a:lnSpc>
              <a:spcBef>
                <a:spcPts val="0"/>
              </a:spcBef>
            </a:pPr>
            <a:r>
              <a:rPr lang="de-DE" dirty="0"/>
              <a:t>g</a:t>
            </a:r>
            <a:r>
              <a:rPr lang="de-DE" dirty="0" smtClean="0"/>
              <a:t>ilt allen </a:t>
            </a:r>
            <a:r>
              <a:rPr lang="de-DE" dirty="0" err="1" smtClean="0"/>
              <a:t>SuS</a:t>
            </a:r>
            <a:r>
              <a:rPr lang="de-DE" dirty="0" smtClean="0"/>
              <a:t> gegenüber – mit anderen Maßstäben auch für volljährige </a:t>
            </a:r>
            <a:r>
              <a:rPr lang="de-DE" dirty="0" err="1" smtClean="0"/>
              <a:t>SuS</a:t>
            </a:r>
            <a:endParaRPr lang="de-DE" dirty="0" smtClean="0"/>
          </a:p>
          <a:p>
            <a:pPr>
              <a:lnSpc>
                <a:spcPct val="100000"/>
              </a:lnSpc>
              <a:spcBef>
                <a:spcPts val="0"/>
              </a:spcBef>
            </a:pPr>
            <a:r>
              <a:rPr lang="de-DE" dirty="0" smtClean="0"/>
              <a:t>Intensität der Aufsicht ist abhängig von Zahl der </a:t>
            </a:r>
            <a:r>
              <a:rPr lang="de-DE" dirty="0" err="1" smtClean="0"/>
              <a:t>SuS</a:t>
            </a:r>
            <a:r>
              <a:rPr lang="de-DE" dirty="0" smtClean="0"/>
              <a:t>, Alter, Reife, Disziplin, örtliche Verhältnisse, …</a:t>
            </a:r>
          </a:p>
          <a:p>
            <a:pPr marL="0" indent="0">
              <a:lnSpc>
                <a:spcPct val="100000"/>
              </a:lnSpc>
              <a:spcBef>
                <a:spcPts val="0"/>
              </a:spcBef>
              <a:buNone/>
            </a:pPr>
            <a:endParaRPr lang="de-DE" dirty="0"/>
          </a:p>
          <a:p>
            <a:pPr marL="0" indent="0">
              <a:lnSpc>
                <a:spcPct val="100000"/>
              </a:lnSpc>
              <a:spcBef>
                <a:spcPts val="0"/>
              </a:spcBef>
              <a:buNone/>
            </a:pPr>
            <a:r>
              <a:rPr lang="de-DE" b="1" dirty="0" smtClean="0"/>
              <a:t>Drei Prinzipien</a:t>
            </a:r>
          </a:p>
          <a:p>
            <a:pPr marL="514350" indent="-514350">
              <a:lnSpc>
                <a:spcPct val="100000"/>
              </a:lnSpc>
              <a:spcBef>
                <a:spcPts val="0"/>
              </a:spcBef>
              <a:buAutoNum type="arabicPeriod"/>
            </a:pPr>
            <a:r>
              <a:rPr lang="de-DE" b="1" dirty="0" smtClean="0"/>
              <a:t>kontinuierlich</a:t>
            </a:r>
            <a:r>
              <a:rPr lang="de-DE" dirty="0" smtClean="0"/>
              <a:t>: 	</a:t>
            </a:r>
            <a:r>
              <a:rPr lang="de-DE" dirty="0" err="1" smtClean="0"/>
              <a:t>SuS</a:t>
            </a:r>
            <a:r>
              <a:rPr lang="de-DE" dirty="0" smtClean="0"/>
              <a:t> müssen sich beaufsichtigt fühlen.</a:t>
            </a:r>
          </a:p>
          <a:p>
            <a:pPr marL="514350" indent="-514350">
              <a:lnSpc>
                <a:spcPct val="100000"/>
              </a:lnSpc>
              <a:spcBef>
                <a:spcPts val="0"/>
              </a:spcBef>
              <a:buAutoNum type="arabicPeriod"/>
            </a:pPr>
            <a:r>
              <a:rPr lang="de-DE" b="1" dirty="0" smtClean="0"/>
              <a:t>aktiv</a:t>
            </a:r>
            <a:r>
              <a:rPr lang="de-DE" dirty="0" smtClean="0"/>
              <a:t>: 		Die Lehrkraft muss darauf achten, dass Warnungen und 			Weisungen auch eingehalten werden.</a:t>
            </a:r>
          </a:p>
          <a:p>
            <a:pPr marL="514350" indent="-514350">
              <a:lnSpc>
                <a:spcPct val="100000"/>
              </a:lnSpc>
              <a:spcBef>
                <a:spcPts val="0"/>
              </a:spcBef>
              <a:buAutoNum type="arabicPeriod"/>
            </a:pPr>
            <a:r>
              <a:rPr lang="de-DE" b="1" dirty="0" smtClean="0"/>
              <a:t>präventiv</a:t>
            </a:r>
            <a:r>
              <a:rPr lang="de-DE" dirty="0" smtClean="0"/>
              <a:t>: 	Die Lehrkraft muss umsichtig und voraussichtig handeln.</a:t>
            </a:r>
          </a:p>
          <a:p>
            <a:pPr marL="0" indent="0">
              <a:lnSpc>
                <a:spcPct val="100000"/>
              </a:lnSpc>
              <a:spcBef>
                <a:spcPts val="0"/>
              </a:spcBef>
              <a:buNone/>
            </a:pPr>
            <a:endParaRPr lang="de-DE" dirty="0"/>
          </a:p>
        </p:txBody>
      </p:sp>
    </p:spTree>
    <p:extLst>
      <p:ext uri="{BB962C8B-B14F-4D97-AF65-F5344CB8AC3E}">
        <p14:creationId xmlns:p14="http://schemas.microsoft.com/office/powerpoint/2010/main" val="642874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1.2 Prinzipien und Grundsätze der Aufsichtspflicht II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Lehrkräfte haben ein Weisungsrecht, </a:t>
            </a:r>
            <a:r>
              <a:rPr lang="de-DE" dirty="0" err="1" smtClean="0"/>
              <a:t>SuS</a:t>
            </a:r>
            <a:r>
              <a:rPr lang="de-DE" dirty="0" smtClean="0"/>
              <a:t> haben diese Weisungen zu befolgen.</a:t>
            </a:r>
          </a:p>
          <a:p>
            <a:pPr>
              <a:lnSpc>
                <a:spcPct val="100000"/>
              </a:lnSpc>
              <a:spcBef>
                <a:spcPts val="0"/>
              </a:spcBef>
            </a:pPr>
            <a:r>
              <a:rPr lang="de-DE" dirty="0" smtClean="0"/>
              <a:t>Volljährige </a:t>
            </a:r>
            <a:r>
              <a:rPr lang="de-DE" dirty="0" err="1" smtClean="0"/>
              <a:t>SuS</a:t>
            </a:r>
            <a:r>
              <a:rPr lang="de-DE" dirty="0" smtClean="0"/>
              <a:t> müssen nicht mehr beaufsichtigt werden, ihnen können aber Weisungen erteilt werden, die sie zu befolgen haben.</a:t>
            </a:r>
          </a:p>
          <a:p>
            <a:pPr>
              <a:lnSpc>
                <a:spcPct val="100000"/>
              </a:lnSpc>
              <a:spcBef>
                <a:spcPts val="0"/>
              </a:spcBef>
            </a:pPr>
            <a:r>
              <a:rPr lang="de-DE" dirty="0" smtClean="0"/>
              <a:t>Es gibt keine Quote für die Anzahl der </a:t>
            </a:r>
            <a:r>
              <a:rPr lang="de-DE" dirty="0" err="1" smtClean="0"/>
              <a:t>aufsichtsführenden</a:t>
            </a:r>
            <a:r>
              <a:rPr lang="de-DE" dirty="0" smtClean="0"/>
              <a:t> Lehrkräfte – auch nicht bei Exkursionen.</a:t>
            </a:r>
          </a:p>
          <a:p>
            <a:pPr>
              <a:lnSpc>
                <a:spcPct val="100000"/>
              </a:lnSpc>
              <a:spcBef>
                <a:spcPts val="0"/>
              </a:spcBef>
            </a:pPr>
            <a:r>
              <a:rPr lang="de-DE" dirty="0" smtClean="0"/>
              <a:t>Die Aufsichtspflicht kann grundsätzlich übertragen werden (an Eltern, </a:t>
            </a:r>
            <a:r>
              <a:rPr lang="de-DE" dirty="0" err="1" smtClean="0"/>
              <a:t>SuS</a:t>
            </a:r>
            <a:r>
              <a:rPr lang="de-DE" dirty="0" smtClean="0"/>
              <a:t>).</a:t>
            </a:r>
            <a:endParaRPr lang="de-DE" dirty="0"/>
          </a:p>
        </p:txBody>
      </p:sp>
    </p:spTree>
    <p:extLst>
      <p:ext uri="{BB962C8B-B14F-4D97-AF65-F5344CB8AC3E}">
        <p14:creationId xmlns:p14="http://schemas.microsoft.com/office/powerpoint/2010/main" val="499310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 	Die </a:t>
            </a:r>
            <a:r>
              <a:rPr lang="de-DE" dirty="0" err="1" smtClean="0"/>
              <a:t>LiV</a:t>
            </a:r>
            <a:r>
              <a:rPr lang="de-DE" dirty="0" smtClean="0"/>
              <a:t> kennt grundsätzliche 	Rechtsbegriffe und ihre 	Bindungswirkung.</a:t>
            </a:r>
            <a:endParaRPr lang="de-DE" dirty="0"/>
          </a:p>
        </p:txBody>
      </p:sp>
      <p:sp>
        <p:nvSpPr>
          <p:cNvPr id="3" name="Textplatzhalter 2"/>
          <p:cNvSpPr>
            <a:spLocks noGrp="1"/>
          </p:cNvSpPr>
          <p:nvPr>
            <p:ph type="body" idx="1"/>
          </p:nvPr>
        </p:nvSpPr>
        <p:spPr/>
        <p:txBody>
          <a:bodyPr/>
          <a:lstStyle/>
          <a:p>
            <a:r>
              <a:rPr lang="de-DE" dirty="0"/>
              <a:t>Kompetenzerwartung </a:t>
            </a:r>
            <a:r>
              <a:rPr lang="de-DE" dirty="0" smtClean="0"/>
              <a:t>1</a:t>
            </a:r>
            <a:endParaRPr lang="de-DE" dirty="0"/>
          </a:p>
        </p:txBody>
      </p:sp>
    </p:spTree>
    <p:extLst>
      <p:ext uri="{BB962C8B-B14F-4D97-AF65-F5344CB8AC3E}">
        <p14:creationId xmlns:p14="http://schemas.microsoft.com/office/powerpoint/2010/main" val="1056205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1.2 „Pflichtenkollision“</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Keine Lehrkraft kann an zwei Orten gleichzeitig sein. Die Aufsichtspflicht gilt als wahrgenommen, wenn die Lehrkraft den Unterricht pünktlich beendet und sich dann ohne zu zögern zum Ort der Aufsicht begibt.</a:t>
            </a:r>
          </a:p>
          <a:p>
            <a:pPr>
              <a:lnSpc>
                <a:spcPct val="100000"/>
              </a:lnSpc>
              <a:spcBef>
                <a:spcPts val="0"/>
              </a:spcBef>
            </a:pPr>
            <a:r>
              <a:rPr lang="de-DE" dirty="0" smtClean="0"/>
              <a:t>Die Mitbeaufsichtigung einer Nachbarklasse ist im Notfall zulässig.</a:t>
            </a:r>
            <a:endParaRPr lang="de-DE" dirty="0"/>
          </a:p>
        </p:txBody>
      </p:sp>
    </p:spTree>
    <p:extLst>
      <p:ext uri="{BB962C8B-B14F-4D97-AF65-F5344CB8AC3E}">
        <p14:creationId xmlns:p14="http://schemas.microsoft.com/office/powerpoint/2010/main" val="128849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1.2 Schadensfälle und Haftung</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a:lnSpc>
                <a:spcPct val="100000"/>
              </a:lnSpc>
              <a:spcBef>
                <a:spcPts val="0"/>
              </a:spcBef>
            </a:pPr>
            <a:r>
              <a:rPr lang="de-DE" dirty="0" smtClean="0"/>
              <a:t>Im Falle eines Schadens stellt ein Gericht oder die Schulbehörde, welche Stufe der Schuld vorliegt.</a:t>
            </a:r>
          </a:p>
          <a:p>
            <a:pPr>
              <a:lnSpc>
                <a:spcPct val="100000"/>
              </a:lnSpc>
              <a:spcBef>
                <a:spcPts val="0"/>
              </a:spcBef>
            </a:pPr>
            <a:r>
              <a:rPr lang="de-DE" dirty="0" smtClean="0"/>
              <a:t>Dabei wird unterschieden zwischen:</a:t>
            </a:r>
          </a:p>
          <a:p>
            <a:pPr lvl="2">
              <a:lnSpc>
                <a:spcPct val="100000"/>
              </a:lnSpc>
              <a:spcBef>
                <a:spcPts val="0"/>
              </a:spcBef>
            </a:pPr>
            <a:endParaRPr lang="de-DE" dirty="0" smtClean="0"/>
          </a:p>
          <a:p>
            <a:pPr lvl="2">
              <a:lnSpc>
                <a:spcPct val="100000"/>
              </a:lnSpc>
              <a:spcBef>
                <a:spcPts val="0"/>
              </a:spcBef>
            </a:pPr>
            <a:r>
              <a:rPr lang="de-DE" b="1" dirty="0" smtClean="0"/>
              <a:t>Vorsatz</a:t>
            </a:r>
            <a:r>
              <a:rPr lang="de-DE" dirty="0" smtClean="0"/>
              <a:t> 		(„Das wollte ich!“)</a:t>
            </a:r>
          </a:p>
          <a:p>
            <a:pPr lvl="2">
              <a:lnSpc>
                <a:spcPct val="100000"/>
              </a:lnSpc>
              <a:spcBef>
                <a:spcPts val="0"/>
              </a:spcBef>
            </a:pPr>
            <a:r>
              <a:rPr lang="de-DE" b="1" dirty="0"/>
              <a:t>b</a:t>
            </a:r>
            <a:r>
              <a:rPr lang="de-DE" b="1" dirty="0" smtClean="0"/>
              <a:t>edingter Vorsatz</a:t>
            </a:r>
            <a:r>
              <a:rPr lang="de-DE" dirty="0" smtClean="0"/>
              <a:t> 	(„Na, und wenn schon, es ist mir egal.“)</a:t>
            </a:r>
          </a:p>
          <a:p>
            <a:pPr lvl="2">
              <a:lnSpc>
                <a:spcPct val="100000"/>
              </a:lnSpc>
              <a:spcBef>
                <a:spcPts val="0"/>
              </a:spcBef>
            </a:pPr>
            <a:r>
              <a:rPr lang="de-DE" b="1" dirty="0"/>
              <a:t>g</a:t>
            </a:r>
            <a:r>
              <a:rPr lang="de-DE" b="1" dirty="0" smtClean="0"/>
              <a:t>robe Fahrlässigkeit</a:t>
            </a:r>
            <a:r>
              <a:rPr lang="de-DE" dirty="0" smtClean="0"/>
              <a:t> 	(„Es wird schon nichts passieren.“)</a:t>
            </a:r>
          </a:p>
          <a:p>
            <a:pPr lvl="2">
              <a:lnSpc>
                <a:spcPct val="100000"/>
              </a:lnSpc>
              <a:spcBef>
                <a:spcPts val="0"/>
              </a:spcBef>
            </a:pPr>
            <a:r>
              <a:rPr lang="de-DE" b="1" dirty="0"/>
              <a:t>l</a:t>
            </a:r>
            <a:r>
              <a:rPr lang="de-DE" b="1" dirty="0" smtClean="0"/>
              <a:t>eichte Fahrlässigkeit</a:t>
            </a:r>
            <a:r>
              <a:rPr lang="de-DE" dirty="0" smtClean="0"/>
              <a:t> 	(Man denkt sich nichts dabei, es passiert unbewusst.)</a:t>
            </a:r>
          </a:p>
          <a:p>
            <a:pPr lvl="2">
              <a:lnSpc>
                <a:spcPct val="100000"/>
              </a:lnSpc>
              <a:spcBef>
                <a:spcPts val="0"/>
              </a:spcBef>
            </a:pPr>
            <a:endParaRPr lang="de-DE" dirty="0" smtClean="0"/>
          </a:p>
          <a:p>
            <a:pPr>
              <a:lnSpc>
                <a:spcPct val="100000"/>
              </a:lnSpc>
              <a:spcBef>
                <a:spcPts val="0"/>
              </a:spcBef>
            </a:pPr>
            <a:r>
              <a:rPr lang="de-DE" dirty="0" smtClean="0"/>
              <a:t>Haben Lehrkräfte einen Schaden grob fahrlässig verursacht, können sie in Regress genommen werden und müssen für Schäden selbst aufkommen (</a:t>
            </a:r>
            <a:r>
              <a:rPr lang="de-DE" dirty="0" smtClean="0">
                <a:sym typeface="Wingdings" panose="05000000000000000000" pitchFamily="2" charset="2"/>
              </a:rPr>
              <a:t> Diensthaftpflichtversicherung).</a:t>
            </a:r>
          </a:p>
          <a:p>
            <a:pPr>
              <a:lnSpc>
                <a:spcPct val="100000"/>
              </a:lnSpc>
              <a:spcBef>
                <a:spcPts val="0"/>
              </a:spcBef>
            </a:pPr>
            <a:r>
              <a:rPr lang="de-DE" dirty="0" smtClean="0">
                <a:sym typeface="Wingdings" panose="05000000000000000000" pitchFamily="2" charset="2"/>
              </a:rPr>
              <a:t>Bei leichter Fahrlässigkeit gilt die Amtshaftung, den Schaden übernimmt der Dienstherr.</a:t>
            </a:r>
            <a:endParaRPr lang="de-DE" dirty="0"/>
          </a:p>
        </p:txBody>
      </p:sp>
    </p:spTree>
    <p:extLst>
      <p:ext uri="{BB962C8B-B14F-4D97-AF65-F5344CB8AC3E}">
        <p14:creationId xmlns:p14="http://schemas.microsoft.com/office/powerpoint/2010/main" val="797319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 	Die </a:t>
            </a:r>
            <a:r>
              <a:rPr lang="de-DE" dirty="0" err="1" smtClean="0"/>
              <a:t>LiV</a:t>
            </a:r>
            <a:r>
              <a:rPr lang="de-DE" dirty="0" smtClean="0"/>
              <a:t> kann wesentliche Rechte und 	Pflichten für Lehrkräfte darlegen.</a:t>
            </a:r>
            <a:endParaRPr lang="de-DE" dirty="0"/>
          </a:p>
        </p:txBody>
      </p:sp>
      <p:sp>
        <p:nvSpPr>
          <p:cNvPr id="3" name="Textplatzhalter 2"/>
          <p:cNvSpPr>
            <a:spLocks noGrp="1"/>
          </p:cNvSpPr>
          <p:nvPr>
            <p:ph type="body" idx="1"/>
          </p:nvPr>
        </p:nvSpPr>
        <p:spPr/>
        <p:txBody>
          <a:bodyPr/>
          <a:lstStyle/>
          <a:p>
            <a:r>
              <a:rPr lang="de-DE" dirty="0"/>
              <a:t>Kompetenzerwartung </a:t>
            </a:r>
            <a:r>
              <a:rPr lang="de-DE" dirty="0" smtClean="0"/>
              <a:t>3</a:t>
            </a:r>
            <a:endParaRPr lang="de-DE" dirty="0"/>
          </a:p>
        </p:txBody>
      </p:sp>
    </p:spTree>
    <p:extLst>
      <p:ext uri="{BB962C8B-B14F-4D97-AF65-F5344CB8AC3E}">
        <p14:creationId xmlns:p14="http://schemas.microsoft.com/office/powerpoint/2010/main" val="2057044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1.3.1 Rechte und Pflichten von Lehrkräften - Amtsverschwiegenheit</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Jede Lehrkraft hat nach § 37 Beamtenstatusgesetz über alle Informationen, die sie während des Dienstes erfährt, Verschwiegenheit gegenüber Dritten zu wahren.</a:t>
            </a:r>
          </a:p>
          <a:p>
            <a:pPr>
              <a:lnSpc>
                <a:spcPct val="100000"/>
              </a:lnSpc>
              <a:spcBef>
                <a:spcPts val="0"/>
              </a:spcBef>
            </a:pPr>
            <a:r>
              <a:rPr lang="de-DE" dirty="0" smtClean="0"/>
              <a:t>Gilt nicht</a:t>
            </a:r>
          </a:p>
          <a:p>
            <a:pPr lvl="1">
              <a:lnSpc>
                <a:spcPct val="100000"/>
              </a:lnSpc>
              <a:spcBef>
                <a:spcPts val="0"/>
              </a:spcBef>
            </a:pPr>
            <a:r>
              <a:rPr lang="de-DE" dirty="0" smtClean="0"/>
              <a:t>für den dienstinternen Gebrauch mit anderen Kolleginnen oder Kollegen, die es betrifft,</a:t>
            </a:r>
          </a:p>
          <a:p>
            <a:pPr lvl="1">
              <a:lnSpc>
                <a:spcPct val="100000"/>
              </a:lnSpc>
              <a:spcBef>
                <a:spcPts val="0"/>
              </a:spcBef>
            </a:pPr>
            <a:r>
              <a:rPr lang="de-DE" dirty="0" smtClean="0"/>
              <a:t>für Informationen, die offenkundig sind bzw. allgemein bekannt sind oder</a:t>
            </a:r>
          </a:p>
          <a:p>
            <a:pPr lvl="1">
              <a:lnSpc>
                <a:spcPct val="100000"/>
              </a:lnSpc>
              <a:spcBef>
                <a:spcPts val="0"/>
              </a:spcBef>
            </a:pPr>
            <a:r>
              <a:rPr lang="de-DE" dirty="0" smtClean="0"/>
              <a:t>keiner Geheimhaltung bedürfen („Max trägt heute einen roten Pullover.“).</a:t>
            </a:r>
          </a:p>
          <a:p>
            <a:pPr>
              <a:lnSpc>
                <a:spcPct val="100000"/>
              </a:lnSpc>
              <a:spcBef>
                <a:spcPts val="0"/>
              </a:spcBef>
            </a:pPr>
            <a:r>
              <a:rPr lang="de-DE" dirty="0" smtClean="0"/>
              <a:t>Verschwiegenheit gilt auch für Elternvertretungen.</a:t>
            </a:r>
            <a:endParaRPr lang="de-DE" dirty="0"/>
          </a:p>
        </p:txBody>
      </p:sp>
    </p:spTree>
    <p:extLst>
      <p:ext uri="{BB962C8B-B14F-4D97-AF65-F5344CB8AC3E}">
        <p14:creationId xmlns:p14="http://schemas.microsoft.com/office/powerpoint/2010/main" val="108683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1.3.2 Rechte und Pflichten von Lehrkräften - Dienstweg</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Anträge oder Beschwerden sind immer auf dem Dienstweg zu stellen.</a:t>
            </a:r>
            <a:endParaRPr lang="de-DE" dirty="0"/>
          </a:p>
          <a:p>
            <a:pPr>
              <a:lnSpc>
                <a:spcPct val="100000"/>
              </a:lnSpc>
              <a:spcBef>
                <a:spcPts val="0"/>
              </a:spcBef>
            </a:pPr>
            <a:r>
              <a:rPr lang="de-DE" dirty="0" smtClean="0"/>
              <a:t>Beschwerden über die Schulleiterin oder den Schulleiter sind davon ausgenommen und dürfen bei der vorgesetzten Schulbehörde eingereicht werden.</a:t>
            </a:r>
          </a:p>
          <a:p>
            <a:pPr>
              <a:lnSpc>
                <a:spcPct val="100000"/>
              </a:lnSpc>
              <a:spcBef>
                <a:spcPts val="0"/>
              </a:spcBef>
            </a:pPr>
            <a:r>
              <a:rPr lang="de-DE" dirty="0" smtClean="0"/>
              <a:t>Missstände dürfen nicht in der Öffentlichkeit (Zeitung) angeprangert (keine „Flucht in die Öffentlichkeit).</a:t>
            </a:r>
            <a:endParaRPr lang="de-DE" dirty="0"/>
          </a:p>
        </p:txBody>
      </p:sp>
    </p:spTree>
    <p:extLst>
      <p:ext uri="{BB962C8B-B14F-4D97-AF65-F5344CB8AC3E}">
        <p14:creationId xmlns:p14="http://schemas.microsoft.com/office/powerpoint/2010/main" val="986292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1.3.3 Rechte und Pflichten von Lehrkräften - Nebentätigkeiten</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geregelt im Landesbeamtengesetz §§ 70 bis 77</a:t>
            </a:r>
          </a:p>
          <a:p>
            <a:pPr>
              <a:lnSpc>
                <a:spcPct val="100000"/>
              </a:lnSpc>
              <a:spcBef>
                <a:spcPts val="0"/>
              </a:spcBef>
            </a:pPr>
            <a:r>
              <a:rPr lang="de-DE" dirty="0" smtClean="0"/>
              <a:t>Die Ausübung muss zumeist angezeigt bzw. beantragt werden.</a:t>
            </a:r>
          </a:p>
          <a:p>
            <a:pPr>
              <a:lnSpc>
                <a:spcPct val="100000"/>
              </a:lnSpc>
              <a:spcBef>
                <a:spcPts val="0"/>
              </a:spcBef>
            </a:pPr>
            <a:r>
              <a:rPr lang="de-DE" dirty="0"/>
              <a:t>B</a:t>
            </a:r>
            <a:r>
              <a:rPr lang="de-DE" dirty="0" smtClean="0"/>
              <a:t>ei der Genehmigung wird die zeitliche Inanspruchnahme (nicht mehr als 8 Stunden pro Woche) und die Möglichkeit einer Interessenskollision geprüft.</a:t>
            </a:r>
            <a:endParaRPr lang="de-DE" dirty="0"/>
          </a:p>
        </p:txBody>
      </p:sp>
    </p:spTree>
    <p:extLst>
      <p:ext uri="{BB962C8B-B14F-4D97-AF65-F5344CB8AC3E}">
        <p14:creationId xmlns:p14="http://schemas.microsoft.com/office/powerpoint/2010/main" val="727993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1.3.4 Rechte und Pflichten von Lehrkräften – Verbot der Annahme von Geschenken</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Die Annahme von Geschenken ist grundsätzlich verboten.</a:t>
            </a:r>
          </a:p>
          <a:p>
            <a:pPr>
              <a:lnSpc>
                <a:spcPct val="100000"/>
              </a:lnSpc>
              <a:spcBef>
                <a:spcPts val="0"/>
              </a:spcBef>
            </a:pPr>
            <a:r>
              <a:rPr lang="de-DE" dirty="0" smtClean="0"/>
              <a:t>Ausnahmen sind sehr restriktiv zu handhaben.</a:t>
            </a:r>
          </a:p>
          <a:p>
            <a:pPr>
              <a:lnSpc>
                <a:spcPct val="100000"/>
              </a:lnSpc>
              <a:spcBef>
                <a:spcPts val="0"/>
              </a:spcBef>
            </a:pPr>
            <a:r>
              <a:rPr lang="de-DE" dirty="0" smtClean="0"/>
              <a:t>Als allgemein genehmigt gilt die Annahme von geringwertigen Aufmerksamkeiten bis zu einer Bagatellgrenze von 10€ (Anlage 4 Ziffer IV der Anti-Korruptionsrichtlinie </a:t>
            </a:r>
            <a:r>
              <a:rPr lang="de-DE" dirty="0" err="1" smtClean="0"/>
              <a:t>Schl</a:t>
            </a:r>
            <a:r>
              <a:rPr lang="de-DE" dirty="0" smtClean="0"/>
              <a:t>.-H.).</a:t>
            </a:r>
          </a:p>
          <a:p>
            <a:pPr>
              <a:lnSpc>
                <a:spcPct val="100000"/>
              </a:lnSpc>
              <a:spcBef>
                <a:spcPts val="0"/>
              </a:spcBef>
            </a:pPr>
            <a:r>
              <a:rPr lang="de-DE" dirty="0" smtClean="0"/>
              <a:t>Bei Geschenken mit höherem Wert ist eine Zustimmung bei der Schulleitung vorab schriftlich zu beantragen bzw. unverzüglich einzuholen.</a:t>
            </a:r>
            <a:endParaRPr lang="de-DE" dirty="0"/>
          </a:p>
        </p:txBody>
      </p:sp>
    </p:spTree>
    <p:extLst>
      <p:ext uri="{BB962C8B-B14F-4D97-AF65-F5344CB8AC3E}">
        <p14:creationId xmlns:p14="http://schemas.microsoft.com/office/powerpoint/2010/main" val="42454196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1.3.5 Rechte und Pflichten von Lehrkräften – Weisungsrecht der Schulleitung</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Schulleiterinnen und Schulleiter sind gegenüber Lehrkräften (und den dort tätigen Personen) weisungsberechtigt (§§ 33 und 34 </a:t>
            </a:r>
            <a:r>
              <a:rPr lang="de-DE" dirty="0" err="1" smtClean="0"/>
              <a:t>SchulG</a:t>
            </a:r>
            <a:r>
              <a:rPr lang="de-DE" dirty="0" smtClean="0"/>
              <a:t>, § 35 Beamtenstatusgesetz).</a:t>
            </a:r>
          </a:p>
          <a:p>
            <a:pPr>
              <a:lnSpc>
                <a:spcPct val="100000"/>
              </a:lnSpc>
              <a:spcBef>
                <a:spcPts val="0"/>
              </a:spcBef>
            </a:pPr>
            <a:r>
              <a:rPr lang="de-DE" dirty="0" smtClean="0"/>
              <a:t>Lehrkräfte unterliegen der Pflicht zur Beratung und Unterstützung der Vorgesetzten (§ 35 Beamtenstatusgesetz).</a:t>
            </a:r>
          </a:p>
          <a:p>
            <a:pPr>
              <a:lnSpc>
                <a:spcPct val="100000"/>
              </a:lnSpc>
              <a:spcBef>
                <a:spcPts val="0"/>
              </a:spcBef>
            </a:pPr>
            <a:r>
              <a:rPr lang="de-DE" dirty="0" smtClean="0"/>
              <a:t>Bedenken gegen die Rechtmäßigkeit dienstlicher Anordnungen haben Beamtinnen und Beamte sind unverzüglich auf dem Dienstweg geltend zu machen (§ 36 Beamtenstatusgesetz).</a:t>
            </a:r>
            <a:endParaRPr lang="de-DE" dirty="0"/>
          </a:p>
        </p:txBody>
      </p:sp>
    </p:spTree>
    <p:extLst>
      <p:ext uri="{BB962C8B-B14F-4D97-AF65-F5344CB8AC3E}">
        <p14:creationId xmlns:p14="http://schemas.microsoft.com/office/powerpoint/2010/main" val="3685137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1.3.6 Rechte und Pflichten von Lehrkräften – Weisungsrecht der Lehrkräfte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Lehrkräfte haben ein Weisungsrecht gegenüber Schülerinnen und Schülern § 17 </a:t>
            </a:r>
            <a:r>
              <a:rPr lang="de-DE" dirty="0" err="1" smtClean="0"/>
              <a:t>SchulG</a:t>
            </a:r>
            <a:r>
              <a:rPr lang="de-DE" dirty="0" smtClean="0"/>
              <a:t>)</a:t>
            </a:r>
          </a:p>
          <a:p>
            <a:pPr lvl="1">
              <a:lnSpc>
                <a:spcPct val="100000"/>
              </a:lnSpc>
              <a:spcBef>
                <a:spcPts val="0"/>
              </a:spcBef>
            </a:pPr>
            <a:r>
              <a:rPr lang="de-DE" dirty="0" smtClean="0"/>
              <a:t>um die pädagogischen Ziele der Schule zu erreichen und</a:t>
            </a:r>
          </a:p>
          <a:p>
            <a:pPr lvl="1">
              <a:lnSpc>
                <a:spcPct val="100000"/>
              </a:lnSpc>
              <a:spcBef>
                <a:spcPts val="0"/>
              </a:spcBef>
            </a:pPr>
            <a:r>
              <a:rPr lang="de-DE" dirty="0" smtClean="0"/>
              <a:t>die Ordnung an der Schule aufrechtzuerhalten.</a:t>
            </a:r>
            <a:endParaRPr lang="de-DE" dirty="0"/>
          </a:p>
        </p:txBody>
      </p:sp>
    </p:spTree>
    <p:extLst>
      <p:ext uri="{BB962C8B-B14F-4D97-AF65-F5344CB8AC3E}">
        <p14:creationId xmlns:p14="http://schemas.microsoft.com/office/powerpoint/2010/main" val="2963097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1.4 	Die </a:t>
            </a:r>
            <a:r>
              <a:rPr lang="de-DE" dirty="0" err="1" smtClean="0"/>
              <a:t>LiV</a:t>
            </a:r>
            <a:r>
              <a:rPr lang="de-DE" dirty="0" smtClean="0"/>
              <a:t> kann Maßnahmen im Umgang 	mit Konflikten erläutern.</a:t>
            </a:r>
            <a:endParaRPr lang="de-DE" dirty="0"/>
          </a:p>
        </p:txBody>
      </p:sp>
      <p:sp>
        <p:nvSpPr>
          <p:cNvPr id="3" name="Textplatzhalter 2"/>
          <p:cNvSpPr>
            <a:spLocks noGrp="1"/>
          </p:cNvSpPr>
          <p:nvPr>
            <p:ph type="body" idx="1"/>
          </p:nvPr>
        </p:nvSpPr>
        <p:spPr/>
        <p:txBody>
          <a:bodyPr/>
          <a:lstStyle/>
          <a:p>
            <a:r>
              <a:rPr lang="de-DE" dirty="0"/>
              <a:t>Kompetenzerwartung </a:t>
            </a:r>
            <a:r>
              <a:rPr lang="de-DE" dirty="0" smtClean="0"/>
              <a:t>4</a:t>
            </a:r>
            <a:endParaRPr lang="de-DE" dirty="0"/>
          </a:p>
        </p:txBody>
      </p:sp>
    </p:spTree>
    <p:extLst>
      <p:ext uri="{BB962C8B-B14F-4D97-AF65-F5344CB8AC3E}">
        <p14:creationId xmlns:p14="http://schemas.microsoft.com/office/powerpoint/2010/main" val="147130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1.1.1 Rechtsbegriffe / sprachliche Bindungswirkung</a:t>
            </a:r>
            <a:endParaRPr lang="de-DE" dirty="0"/>
          </a:p>
        </p:txBody>
      </p:sp>
      <p:sp>
        <p:nvSpPr>
          <p:cNvPr id="3" name="Inhaltsplatzhalter 2"/>
          <p:cNvSpPr>
            <a:spLocks noGrp="1"/>
          </p:cNvSpPr>
          <p:nvPr>
            <p:ph idx="1"/>
          </p:nvPr>
        </p:nvSpPr>
        <p:spPr/>
        <p:txBody>
          <a:bodyPr anchor="ctr">
            <a:normAutofit fontScale="70000" lnSpcReduction="20000"/>
          </a:bodyPr>
          <a:lstStyle/>
          <a:p>
            <a:pPr>
              <a:lnSpc>
                <a:spcPct val="100000"/>
              </a:lnSpc>
              <a:spcBef>
                <a:spcPts val="0"/>
              </a:spcBef>
            </a:pPr>
            <a:r>
              <a:rPr lang="de-DE" dirty="0"/>
              <a:t>Die </a:t>
            </a:r>
            <a:r>
              <a:rPr lang="de-DE" b="1" dirty="0"/>
              <a:t>Muss-Regelung</a:t>
            </a:r>
            <a:r>
              <a:rPr lang="de-DE" dirty="0"/>
              <a:t> </a:t>
            </a:r>
            <a:r>
              <a:rPr lang="de-DE" dirty="0" smtClean="0"/>
              <a:t>	impliziert </a:t>
            </a:r>
            <a:r>
              <a:rPr lang="de-DE" dirty="0"/>
              <a:t>die stärkste rechtliche Bindung und lässt dem </a:t>
            </a:r>
            <a:r>
              <a:rPr lang="de-DE" dirty="0" smtClean="0"/>
              <a:t>					Adressaten </a:t>
            </a:r>
            <a:r>
              <a:rPr lang="de-DE" dirty="0"/>
              <a:t>keinen Spielraum (Formulierungen „muss“, „es ist </a:t>
            </a:r>
            <a:r>
              <a:rPr lang="de-DE" dirty="0" smtClean="0"/>
              <a:t>					zu</a:t>
            </a:r>
            <a:r>
              <a:rPr lang="de-DE" dirty="0"/>
              <a:t>…“; Gebrauch des Indikativs). </a:t>
            </a:r>
            <a:endParaRPr lang="de-DE" dirty="0" smtClean="0"/>
          </a:p>
          <a:p>
            <a:pPr>
              <a:lnSpc>
                <a:spcPct val="100000"/>
              </a:lnSpc>
              <a:spcBef>
                <a:spcPts val="0"/>
              </a:spcBef>
            </a:pPr>
            <a:r>
              <a:rPr lang="de-DE" dirty="0"/>
              <a:t>Die </a:t>
            </a:r>
            <a:r>
              <a:rPr lang="de-DE" b="1" dirty="0"/>
              <a:t>Soll-Regelung</a:t>
            </a:r>
            <a:r>
              <a:rPr lang="de-DE" dirty="0"/>
              <a:t> </a:t>
            </a:r>
            <a:r>
              <a:rPr lang="de-DE" dirty="0" smtClean="0"/>
              <a:t>	ist </a:t>
            </a:r>
            <a:r>
              <a:rPr lang="de-DE" dirty="0"/>
              <a:t>grundsätzlich mit der Auslegung der Muss-Regelung </a:t>
            </a:r>
            <a:r>
              <a:rPr lang="de-DE" dirty="0" smtClean="0"/>
              <a:t>					gleichzusetzen</a:t>
            </a:r>
            <a:r>
              <a:rPr lang="de-DE" dirty="0"/>
              <a:t>, wobei aber in Ausnahmefällen begründete </a:t>
            </a:r>
            <a:r>
              <a:rPr lang="de-DE" dirty="0" smtClean="0"/>
              <a:t>					Abweichungen </a:t>
            </a:r>
            <a:r>
              <a:rPr lang="de-DE" dirty="0"/>
              <a:t>möglich </a:t>
            </a:r>
            <a:r>
              <a:rPr lang="de-DE" dirty="0" smtClean="0"/>
              <a:t>sind.</a:t>
            </a:r>
          </a:p>
          <a:p>
            <a:pPr>
              <a:lnSpc>
                <a:spcPct val="100000"/>
              </a:lnSpc>
              <a:spcBef>
                <a:spcPts val="0"/>
              </a:spcBef>
            </a:pPr>
            <a:r>
              <a:rPr lang="de-DE" dirty="0"/>
              <a:t>Die </a:t>
            </a:r>
            <a:r>
              <a:rPr lang="de-DE" b="1" dirty="0"/>
              <a:t>Kann-Regelung</a:t>
            </a:r>
            <a:r>
              <a:rPr lang="de-DE" dirty="0"/>
              <a:t> </a:t>
            </a:r>
            <a:r>
              <a:rPr lang="de-DE" dirty="0" smtClean="0"/>
              <a:t>	lässt </a:t>
            </a:r>
            <a:r>
              <a:rPr lang="de-DE" dirty="0"/>
              <a:t>dem Adressaten den größten Spielraum bei seinen </a:t>
            </a:r>
            <a:r>
              <a:rPr lang="de-DE" dirty="0" smtClean="0"/>
              <a:t>					Entscheidungen</a:t>
            </a:r>
            <a:r>
              <a:rPr lang="de-DE" dirty="0"/>
              <a:t>. Aufgrund ihrer Abstraktheit und der </a:t>
            </a:r>
            <a:r>
              <a:rPr lang="de-DE" dirty="0" smtClean="0"/>
              <a:t>					fehlenden </a:t>
            </a:r>
            <a:r>
              <a:rPr lang="de-DE" dirty="0"/>
              <a:t>Berücksichtigung von Einzelfällen geht mit den Gesetzen </a:t>
            </a:r>
            <a:r>
              <a:rPr lang="de-DE" dirty="0" smtClean="0"/>
              <a:t>				und </a:t>
            </a:r>
            <a:r>
              <a:rPr lang="de-DE" dirty="0"/>
              <a:t>Verordnungen ein Ermessensspielraum einher, der der Schule </a:t>
            </a:r>
            <a:r>
              <a:rPr lang="de-DE" dirty="0" smtClean="0"/>
              <a:t>				bzw</a:t>
            </a:r>
            <a:r>
              <a:rPr lang="de-DE" dirty="0"/>
              <a:t>. der Lehrkraft eine (pädagogisch) flexible Reaktion auf die </a:t>
            </a:r>
            <a:r>
              <a:rPr lang="de-DE" dirty="0" smtClean="0"/>
              <a:t>				unterschiedlichen </a:t>
            </a:r>
            <a:r>
              <a:rPr lang="de-DE" dirty="0"/>
              <a:t>Einzelfälle des Schulalltags ermöglicht. Das </a:t>
            </a:r>
            <a:r>
              <a:rPr lang="de-DE" dirty="0" smtClean="0"/>
              <a:t>					Ermessen </a:t>
            </a:r>
            <a:r>
              <a:rPr lang="de-DE" dirty="0"/>
              <a:t>muss also pflichtgemäß ausgeübt werden und eröffnet </a:t>
            </a:r>
            <a:r>
              <a:rPr lang="de-DE" dirty="0" smtClean="0"/>
              <a:t>				keine </a:t>
            </a:r>
            <a:r>
              <a:rPr lang="de-DE" dirty="0"/>
              <a:t>freie Wahlmöglichkeit, sodass es sachgerechte, also fachliche </a:t>
            </a:r>
            <a:r>
              <a:rPr lang="de-DE" dirty="0" smtClean="0"/>
              <a:t>				oder </a:t>
            </a:r>
            <a:r>
              <a:rPr lang="de-DE" dirty="0"/>
              <a:t>pädagogische Gründe für die Entscheidung der Lehrkraft geben </a:t>
            </a:r>
            <a:r>
              <a:rPr lang="de-DE" dirty="0" smtClean="0"/>
              <a:t>				muss</a:t>
            </a:r>
            <a:r>
              <a:rPr lang="de-DE" dirty="0"/>
              <a:t>.</a:t>
            </a:r>
          </a:p>
          <a:p>
            <a:pPr>
              <a:lnSpc>
                <a:spcPct val="100000"/>
              </a:lnSpc>
              <a:spcBef>
                <a:spcPts val="0"/>
              </a:spcBef>
            </a:pPr>
            <a:endParaRPr lang="de-DE" b="1" dirty="0" smtClean="0"/>
          </a:p>
        </p:txBody>
      </p:sp>
    </p:spTree>
    <p:extLst>
      <p:ext uri="{BB962C8B-B14F-4D97-AF65-F5344CB8AC3E}">
        <p14:creationId xmlns:p14="http://schemas.microsoft.com/office/powerpoint/2010/main" val="2149753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mit oder zwischen Schülerinnen und Schülern</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dirty="0" smtClean="0"/>
              <a:t>Schule bestraft nicht, sie stellt Ordnung her.</a:t>
            </a:r>
          </a:p>
          <a:p>
            <a:pPr marL="0" indent="0">
              <a:lnSpc>
                <a:spcPct val="100000"/>
              </a:lnSpc>
              <a:spcBef>
                <a:spcPts val="0"/>
              </a:spcBef>
              <a:buNone/>
            </a:pPr>
            <a:endParaRPr lang="de-DE" dirty="0"/>
          </a:p>
          <a:p>
            <a:pPr marL="0" indent="0">
              <a:lnSpc>
                <a:spcPct val="100000"/>
              </a:lnSpc>
              <a:spcBef>
                <a:spcPts val="0"/>
              </a:spcBef>
              <a:buNone/>
            </a:pPr>
            <a:r>
              <a:rPr lang="de-DE" dirty="0" smtClean="0"/>
              <a:t>Das Schulgesetz unterscheidet in § 25 zwischen </a:t>
            </a:r>
          </a:p>
          <a:p>
            <a:pPr>
              <a:lnSpc>
                <a:spcPct val="100000"/>
              </a:lnSpc>
              <a:spcBef>
                <a:spcPts val="0"/>
              </a:spcBef>
            </a:pPr>
            <a:r>
              <a:rPr lang="de-DE" b="1" dirty="0" smtClean="0"/>
              <a:t>pädagogischen Maßnahmen </a:t>
            </a:r>
            <a:r>
              <a:rPr lang="de-DE" dirty="0" smtClean="0"/>
              <a:t>und</a:t>
            </a:r>
          </a:p>
          <a:p>
            <a:pPr>
              <a:lnSpc>
                <a:spcPct val="100000"/>
              </a:lnSpc>
              <a:spcBef>
                <a:spcPts val="0"/>
              </a:spcBef>
            </a:pPr>
            <a:r>
              <a:rPr lang="de-DE" b="1" dirty="0" smtClean="0"/>
              <a:t>Ordnungsmaßnahmen</a:t>
            </a:r>
            <a:r>
              <a:rPr lang="de-DE" dirty="0" smtClean="0"/>
              <a:t>.</a:t>
            </a:r>
          </a:p>
        </p:txBody>
      </p:sp>
    </p:spTree>
    <p:extLst>
      <p:ext uri="{BB962C8B-B14F-4D97-AF65-F5344CB8AC3E}">
        <p14:creationId xmlns:p14="http://schemas.microsoft.com/office/powerpoint/2010/main" val="304785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pädagogische Maßnahmen 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smtClean="0"/>
              <a:t>Pädagogische Maßnahmen</a:t>
            </a:r>
          </a:p>
          <a:p>
            <a:pPr marL="0" indent="0">
              <a:lnSpc>
                <a:spcPct val="100000"/>
              </a:lnSpc>
              <a:spcBef>
                <a:spcPts val="0"/>
              </a:spcBef>
              <a:buNone/>
            </a:pPr>
            <a:endParaRPr lang="de-DE" dirty="0" smtClean="0"/>
          </a:p>
          <a:p>
            <a:pPr>
              <a:lnSpc>
                <a:spcPct val="100000"/>
              </a:lnSpc>
              <a:spcBef>
                <a:spcPts val="0"/>
              </a:spcBef>
            </a:pPr>
            <a:r>
              <a:rPr lang="de-DE" dirty="0" smtClean="0"/>
              <a:t>greifen nur geringfügig in die Rechtssphäre der </a:t>
            </a:r>
            <a:r>
              <a:rPr lang="de-DE" dirty="0" err="1" smtClean="0"/>
              <a:t>SuS</a:t>
            </a:r>
            <a:r>
              <a:rPr lang="de-DE" dirty="0" smtClean="0"/>
              <a:t> ein,</a:t>
            </a:r>
          </a:p>
          <a:p>
            <a:pPr>
              <a:lnSpc>
                <a:spcPct val="100000"/>
              </a:lnSpc>
              <a:spcBef>
                <a:spcPts val="0"/>
              </a:spcBef>
            </a:pPr>
            <a:r>
              <a:rPr lang="de-DE" dirty="0" smtClean="0"/>
              <a:t>bedürfen keiner besonderen Rechtsgrundlage,</a:t>
            </a:r>
          </a:p>
          <a:p>
            <a:pPr>
              <a:lnSpc>
                <a:spcPct val="100000"/>
              </a:lnSpc>
              <a:spcBef>
                <a:spcPts val="0"/>
              </a:spcBef>
            </a:pPr>
            <a:r>
              <a:rPr lang="de-DE" dirty="0" smtClean="0"/>
              <a:t>können von jeder Lehrkraft in eigener pädagogischer Verantwortung durchgeführt werden und</a:t>
            </a:r>
          </a:p>
          <a:p>
            <a:pPr>
              <a:lnSpc>
                <a:spcPct val="100000"/>
              </a:lnSpc>
              <a:spcBef>
                <a:spcPts val="0"/>
              </a:spcBef>
            </a:pPr>
            <a:r>
              <a:rPr lang="de-DE" dirty="0" smtClean="0"/>
              <a:t>werden für kleinere Störungen und Konflikte angewandt.</a:t>
            </a:r>
          </a:p>
          <a:p>
            <a:pPr>
              <a:lnSpc>
                <a:spcPct val="100000"/>
              </a:lnSpc>
              <a:spcBef>
                <a:spcPts val="0"/>
              </a:spcBef>
            </a:pPr>
            <a:endParaRPr lang="de-DE" dirty="0"/>
          </a:p>
        </p:txBody>
      </p:sp>
    </p:spTree>
    <p:extLst>
      <p:ext uri="{BB962C8B-B14F-4D97-AF65-F5344CB8AC3E}">
        <p14:creationId xmlns:p14="http://schemas.microsoft.com/office/powerpoint/2010/main" val="1328682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pädagogische Maßnahmen II</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85000" lnSpcReduction="10000"/>
          </a:bodyPr>
          <a:lstStyle/>
          <a:p>
            <a:pPr marL="0" indent="0">
              <a:lnSpc>
                <a:spcPct val="100000"/>
              </a:lnSpc>
              <a:spcBef>
                <a:spcPts val="0"/>
              </a:spcBef>
              <a:buNone/>
            </a:pPr>
            <a:r>
              <a:rPr lang="de-DE" dirty="0"/>
              <a:t>„Zu den Maßnahmen gehören insbesondere gemeinsame Absprachen, die fördernde Betreuung, die Förderung erwünschten Verhaltens, das erzieherische Gespräch mit der Schülerin oder dem Schüler, die Ermahnung, die mündliche oder schriftliche Missbilligung, die Beauftragung mit Aufgaben, die geeignet sind, die Schülerin oder den Schüler Fehler im Verhalten erkennen zu lassen, das Nachholen schuldhaft versäumten Unterrichts nach vorheriger Benachrichtigung der Eltern und die zeitweise Wegnahme von Gegenständen.” </a:t>
            </a:r>
            <a:endParaRPr lang="de-DE" dirty="0" smtClean="0"/>
          </a:p>
          <a:p>
            <a:pPr marL="0" indent="0">
              <a:lnSpc>
                <a:spcPct val="100000"/>
              </a:lnSpc>
              <a:spcBef>
                <a:spcPts val="0"/>
              </a:spcBef>
              <a:buNone/>
            </a:pPr>
            <a:r>
              <a:rPr lang="de-DE" dirty="0" smtClean="0"/>
              <a:t>(</a:t>
            </a:r>
            <a:r>
              <a:rPr lang="de-DE" dirty="0" err="1"/>
              <a:t>SchulG</a:t>
            </a:r>
            <a:r>
              <a:rPr lang="de-DE" dirty="0"/>
              <a:t> § 25 (1)). </a:t>
            </a:r>
            <a:endParaRPr lang="de-DE" dirty="0" smtClean="0"/>
          </a:p>
          <a:p>
            <a:pPr marL="0" indent="0">
              <a:lnSpc>
                <a:spcPct val="100000"/>
              </a:lnSpc>
              <a:spcBef>
                <a:spcPts val="0"/>
              </a:spcBef>
              <a:buNone/>
            </a:pPr>
            <a:endParaRPr lang="de-DE" dirty="0"/>
          </a:p>
          <a:p>
            <a:pPr marL="0" indent="0">
              <a:lnSpc>
                <a:spcPct val="100000"/>
              </a:lnSpc>
              <a:spcBef>
                <a:spcPts val="0"/>
              </a:spcBef>
              <a:buNone/>
            </a:pPr>
            <a:r>
              <a:rPr lang="de-DE" dirty="0" smtClean="0"/>
              <a:t>Das </a:t>
            </a:r>
            <a:r>
              <a:rPr lang="de-DE" dirty="0"/>
              <a:t>Wort „insbesondere” bedeutet, dass diese Aufzählung nicht abschließend ist, das heißt es können auch andere der Situation angemessene Maßnahmen ergriffen </a:t>
            </a:r>
            <a:r>
              <a:rPr lang="de-DE" dirty="0" smtClean="0"/>
              <a:t>werden.</a:t>
            </a:r>
          </a:p>
        </p:txBody>
      </p:sp>
    </p:spTree>
    <p:extLst>
      <p:ext uri="{BB962C8B-B14F-4D97-AF65-F5344CB8AC3E}">
        <p14:creationId xmlns:p14="http://schemas.microsoft.com/office/powerpoint/2010/main" val="6814662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pädagogische Maßnahmen III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b="1" dirty="0" smtClean="0"/>
              <a:t>zeitweise Wegnahme von Gegenständen</a:t>
            </a:r>
            <a:r>
              <a:rPr lang="de-DE" dirty="0" smtClean="0"/>
              <a:t>: maximal bis zum Ende des Schultages (Ausnahme: gefährliche Gegenstände)</a:t>
            </a:r>
          </a:p>
          <a:p>
            <a:pPr>
              <a:lnSpc>
                <a:spcPct val="100000"/>
              </a:lnSpc>
              <a:spcBef>
                <a:spcPts val="0"/>
              </a:spcBef>
            </a:pPr>
            <a:r>
              <a:rPr lang="de-DE" b="1" dirty="0" smtClean="0"/>
              <a:t>Nachholen schuldhaft versäumten Unterrichts</a:t>
            </a:r>
            <a:r>
              <a:rPr lang="de-DE" dirty="0" smtClean="0"/>
              <a:t>: nur möglich bei schuldhaft versäumtem Unterricht</a:t>
            </a:r>
          </a:p>
          <a:p>
            <a:pPr>
              <a:lnSpc>
                <a:spcPct val="100000"/>
              </a:lnSpc>
              <a:spcBef>
                <a:spcPts val="0"/>
              </a:spcBef>
            </a:pPr>
            <a:endParaRPr lang="de-DE" dirty="0" smtClean="0"/>
          </a:p>
          <a:p>
            <a:pPr>
              <a:lnSpc>
                <a:spcPct val="100000"/>
              </a:lnSpc>
              <a:spcBef>
                <a:spcPts val="0"/>
              </a:spcBef>
            </a:pPr>
            <a:r>
              <a:rPr lang="de-DE" dirty="0" smtClean="0"/>
              <a:t>keine Verweigerung des Toilettengangs</a:t>
            </a:r>
          </a:p>
          <a:p>
            <a:pPr>
              <a:lnSpc>
                <a:spcPct val="100000"/>
              </a:lnSpc>
              <a:spcBef>
                <a:spcPts val="0"/>
              </a:spcBef>
            </a:pPr>
            <a:r>
              <a:rPr lang="de-DE" dirty="0" smtClean="0"/>
              <a:t>ein störender Schüler / eine störende Schülerin darf vorübergehend des Raumes verwiesen werden (mit klarer Weisung, wo er sich aufzuhalten hat)</a:t>
            </a:r>
          </a:p>
        </p:txBody>
      </p:sp>
    </p:spTree>
    <p:extLst>
      <p:ext uri="{BB962C8B-B14F-4D97-AF65-F5344CB8AC3E}">
        <p14:creationId xmlns:p14="http://schemas.microsoft.com/office/powerpoint/2010/main" val="41843837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Ordnungsmaßnahmen 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smtClean="0"/>
              <a:t>Ordnungsmaßnahmen</a:t>
            </a:r>
          </a:p>
          <a:p>
            <a:pPr>
              <a:lnSpc>
                <a:spcPct val="100000"/>
              </a:lnSpc>
              <a:spcBef>
                <a:spcPts val="0"/>
              </a:spcBef>
            </a:pPr>
            <a:r>
              <a:rPr lang="de-DE" dirty="0"/>
              <a:t>s</a:t>
            </a:r>
            <a:r>
              <a:rPr lang="de-DE" dirty="0" smtClean="0"/>
              <a:t>ind ein tieferer Eingriff in die Rechtssphäre der </a:t>
            </a:r>
            <a:r>
              <a:rPr lang="de-DE" dirty="0" err="1" smtClean="0"/>
              <a:t>SuS</a:t>
            </a:r>
            <a:r>
              <a:rPr lang="de-DE" dirty="0" smtClean="0"/>
              <a:t>,</a:t>
            </a:r>
            <a:endParaRPr lang="de-DE" dirty="0"/>
          </a:p>
          <a:p>
            <a:pPr>
              <a:lnSpc>
                <a:spcPct val="100000"/>
              </a:lnSpc>
              <a:spcBef>
                <a:spcPts val="0"/>
              </a:spcBef>
            </a:pPr>
            <a:r>
              <a:rPr lang="de-DE" dirty="0" smtClean="0"/>
              <a:t>sind Verwaltungsakte, die einer besonderen rechtlichen Grundlage bedürfen (§ 25 </a:t>
            </a:r>
            <a:r>
              <a:rPr lang="de-DE" dirty="0" err="1" smtClean="0"/>
              <a:t>SchulG</a:t>
            </a:r>
            <a:r>
              <a:rPr lang="de-DE" dirty="0" smtClean="0"/>
              <a:t>),</a:t>
            </a:r>
          </a:p>
          <a:p>
            <a:pPr>
              <a:lnSpc>
                <a:spcPct val="100000"/>
              </a:lnSpc>
              <a:spcBef>
                <a:spcPts val="0"/>
              </a:spcBef>
            </a:pPr>
            <a:r>
              <a:rPr lang="de-DE" dirty="0" smtClean="0"/>
              <a:t>ergehen in einem förmlichen Verfahren (</a:t>
            </a:r>
            <a:r>
              <a:rPr lang="de-DE" dirty="0" smtClean="0">
                <a:sym typeface="Wingdings" panose="05000000000000000000" pitchFamily="2" charset="2"/>
              </a:rPr>
              <a:t> Konferenz, schriftlicher Bescheid mit Begründung und Rechtsbehelfsbelehrung) und</a:t>
            </a:r>
          </a:p>
          <a:p>
            <a:pPr>
              <a:lnSpc>
                <a:spcPct val="100000"/>
              </a:lnSpc>
              <a:spcBef>
                <a:spcPts val="0"/>
              </a:spcBef>
            </a:pPr>
            <a:r>
              <a:rPr lang="de-DE" dirty="0" smtClean="0">
                <a:sym typeface="Wingdings" panose="05000000000000000000" pitchFamily="2" charset="2"/>
              </a:rPr>
              <a:t>sind rechtmäßig, wenn das vorgeschriebene Verfahren eingehalten wird (keine Verfahrens- bzw. Formfehler: Anhörung, fristgerechte, vollständige Einladung, korrekte Durchführung).</a:t>
            </a:r>
            <a:endParaRPr lang="de-DE" dirty="0"/>
          </a:p>
        </p:txBody>
      </p:sp>
    </p:spTree>
    <p:extLst>
      <p:ext uri="{BB962C8B-B14F-4D97-AF65-F5344CB8AC3E}">
        <p14:creationId xmlns:p14="http://schemas.microsoft.com/office/powerpoint/2010/main" val="4233945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Ordnungsmaßnahmen II</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marL="0" indent="0">
              <a:lnSpc>
                <a:spcPct val="100000"/>
              </a:lnSpc>
              <a:spcBef>
                <a:spcPts val="0"/>
              </a:spcBef>
              <a:buNone/>
            </a:pPr>
            <a:r>
              <a:rPr lang="de-DE" dirty="0" smtClean="0"/>
              <a:t>§ 25 bestimmt, in welchen Fällen Ordnungsmaßnahmen verhängt werden können:</a:t>
            </a:r>
          </a:p>
          <a:p>
            <a:pPr marL="0" indent="0">
              <a:lnSpc>
                <a:spcPct val="100000"/>
              </a:lnSpc>
              <a:spcBef>
                <a:spcPts val="0"/>
              </a:spcBef>
              <a:buNone/>
            </a:pPr>
            <a:endParaRPr lang="de-DE" dirty="0"/>
          </a:p>
          <a:p>
            <a:pPr marL="0" indent="0">
              <a:buNone/>
            </a:pPr>
            <a:r>
              <a:rPr lang="de-DE" i="1" dirty="0"/>
              <a:t>„(2) Soweit Maßnahmen nach Absatz 1 Satz 3 [pädagogische Maßnahmen] nicht ausreichen, können Ordnungsmaßnahmen getroffen werden,</a:t>
            </a:r>
          </a:p>
          <a:p>
            <a:pPr marL="0" lvl="0" indent="0" fontAlgn="base">
              <a:buNone/>
            </a:pPr>
            <a:r>
              <a:rPr lang="de-DE" i="1" dirty="0"/>
              <a:t>um die Schülerin oder den Schüler zur Einhaltung der Rechtsnormen oder der Schulordnung anzuhalten, oder</a:t>
            </a:r>
          </a:p>
          <a:p>
            <a:pPr marL="0" lvl="0" indent="0" fontAlgn="base">
              <a:buNone/>
            </a:pPr>
            <a:r>
              <a:rPr lang="de-DE" i="1" dirty="0"/>
              <a:t>um die Schülerin oder den Schüler zur Befolgung von Anordnungen der Schulleitung oder einzelner Lehrkräfte anzuhalten, die zur Erfüllung des Bildungs- und Erziehungsauftrages der Schule erforderlich sind, oder</a:t>
            </a:r>
          </a:p>
          <a:p>
            <a:pPr marL="0" lvl="0" indent="0" fontAlgn="base">
              <a:buNone/>
            </a:pPr>
            <a:r>
              <a:rPr lang="de-DE" i="1" dirty="0"/>
              <a:t>wenn eine Schülerin oder ein Schüler Gewalt als Mittel der Auseinandersetzung anwendet oder dazu aufruft.“</a:t>
            </a:r>
          </a:p>
          <a:p>
            <a:pPr marL="0" indent="0">
              <a:lnSpc>
                <a:spcPct val="100000"/>
              </a:lnSpc>
              <a:spcBef>
                <a:spcPts val="0"/>
              </a:spcBef>
              <a:buNone/>
            </a:pPr>
            <a:endParaRPr lang="de-DE" dirty="0"/>
          </a:p>
        </p:txBody>
      </p:sp>
    </p:spTree>
    <p:extLst>
      <p:ext uri="{BB962C8B-B14F-4D97-AF65-F5344CB8AC3E}">
        <p14:creationId xmlns:p14="http://schemas.microsoft.com/office/powerpoint/2010/main" val="23555859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Ordnungsmaßnahmen III (§ 25 </a:t>
            </a:r>
            <a:r>
              <a:rPr lang="de-DE" dirty="0" err="1" smtClean="0"/>
              <a:t>SchulG</a:t>
            </a:r>
            <a:r>
              <a:rPr lang="de-DE" dirty="0" smtClean="0"/>
              <a:t>)</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55000" lnSpcReduction="20000"/>
          </a:bodyPr>
          <a:lstStyle/>
          <a:p>
            <a:pPr marL="0" indent="0">
              <a:lnSpc>
                <a:spcPct val="100000"/>
              </a:lnSpc>
              <a:spcBef>
                <a:spcPts val="0"/>
              </a:spcBef>
              <a:buNone/>
            </a:pPr>
            <a:r>
              <a:rPr lang="de-DE" dirty="0" smtClean="0"/>
              <a:t>Es dürfen nur die im Gesetz aufgeführten Ordnungsmaßnahmen verhängt werden:</a:t>
            </a:r>
          </a:p>
          <a:p>
            <a:pPr marL="0" indent="0">
              <a:lnSpc>
                <a:spcPct val="100000"/>
              </a:lnSpc>
              <a:spcBef>
                <a:spcPts val="0"/>
              </a:spcBef>
              <a:buNone/>
            </a:pPr>
            <a:endParaRPr lang="de-DE" dirty="0"/>
          </a:p>
          <a:p>
            <a:pPr marL="0" indent="0">
              <a:buNone/>
            </a:pPr>
            <a:r>
              <a:rPr lang="de-DE" i="1" dirty="0" smtClean="0"/>
              <a:t>„(</a:t>
            </a:r>
            <a:r>
              <a:rPr lang="de-DE" i="1" dirty="0"/>
              <a:t>3) Ordnungsmaßnahmen sind:</a:t>
            </a:r>
          </a:p>
          <a:p>
            <a:pPr marL="0" lvl="0" indent="0" fontAlgn="base">
              <a:buNone/>
            </a:pPr>
            <a:r>
              <a:rPr lang="de-DE" i="1" dirty="0"/>
              <a:t>Schriftlicher Verweis,</a:t>
            </a:r>
          </a:p>
          <a:p>
            <a:pPr marL="0" lvl="0" indent="0" fontAlgn="base">
              <a:buNone/>
            </a:pPr>
            <a:r>
              <a:rPr lang="de-DE" i="1" dirty="0"/>
              <a:t>Ausschluss auf Zeit von Schulveranstaltungen außerhalb des Unterrichts,</a:t>
            </a:r>
          </a:p>
          <a:p>
            <a:pPr marL="0" lvl="0" indent="0" fontAlgn="base">
              <a:buNone/>
            </a:pPr>
            <a:r>
              <a:rPr lang="de-DE" i="1" dirty="0"/>
              <a:t>Ausschluss in einem Fach bei schwerer oder wiederholter Störung des Unterrichts in diesem Fach bis zu einer Dauer von drei Wochen,</a:t>
            </a:r>
          </a:p>
          <a:p>
            <a:pPr marL="0" lvl="0" indent="0" fontAlgn="base">
              <a:buNone/>
            </a:pPr>
            <a:r>
              <a:rPr lang="de-DE" i="1" dirty="0"/>
              <a:t>vorübergehende Zuweisung in eine Parallelklasse oder eine entsprechende organisatorische Gliederung bis zu einer Dauer von vier Wochen,</a:t>
            </a:r>
          </a:p>
          <a:p>
            <a:pPr marL="0" lvl="0" indent="0" fontAlgn="base">
              <a:buNone/>
            </a:pPr>
            <a:r>
              <a:rPr lang="de-DE" i="1" dirty="0"/>
              <a:t>Ausschluss vom Unterricht bis zu einer Dauer von drei Wochen,</a:t>
            </a:r>
          </a:p>
          <a:p>
            <a:pPr marL="0" lvl="0" indent="0" fontAlgn="base">
              <a:buNone/>
            </a:pPr>
            <a:r>
              <a:rPr lang="de-DE" i="1" dirty="0"/>
              <a:t>Überweisung in eine Parallelklasse oder eine entsprechende organisatorische Gliederung,</a:t>
            </a:r>
          </a:p>
          <a:p>
            <a:pPr marL="0" lvl="0" indent="0" fontAlgn="base">
              <a:buNone/>
            </a:pPr>
            <a:r>
              <a:rPr lang="de-DE" i="1" dirty="0"/>
              <a:t>Überweisung in eine andere Schule mit dem gleichen Bildungsabschluss.</a:t>
            </a:r>
          </a:p>
          <a:p>
            <a:pPr marL="0" indent="0">
              <a:buNone/>
            </a:pPr>
            <a:r>
              <a:rPr lang="de-DE" i="1" dirty="0"/>
              <a:t> </a:t>
            </a:r>
          </a:p>
          <a:p>
            <a:pPr marL="0" indent="0">
              <a:buNone/>
            </a:pPr>
            <a:r>
              <a:rPr lang="de-DE" i="1" dirty="0"/>
              <a:t>Körperliche Gewalt und andere entwürdigende Maßnahmen sind verboten. Ordnungsmaßnahmen sollen pädagogisch begleitet werden. Die Maßnahmen nach Satz 1 Nummer 4 bis 7 sollen nur bei schwerem oder wiederholtem Fehlverhalten der Schülerin oder des Schülers angewandt werden.”</a:t>
            </a:r>
          </a:p>
          <a:p>
            <a:pPr marL="0" indent="0">
              <a:lnSpc>
                <a:spcPct val="100000"/>
              </a:lnSpc>
              <a:spcBef>
                <a:spcPts val="0"/>
              </a:spcBef>
              <a:buNone/>
            </a:pPr>
            <a:endParaRPr lang="de-DE" dirty="0"/>
          </a:p>
          <a:p>
            <a:pPr marL="0" indent="0">
              <a:lnSpc>
                <a:spcPct val="100000"/>
              </a:lnSpc>
              <a:spcBef>
                <a:spcPts val="0"/>
              </a:spcBef>
              <a:buNone/>
            </a:pPr>
            <a:endParaRPr lang="de-DE" dirty="0"/>
          </a:p>
        </p:txBody>
      </p:sp>
    </p:spTree>
    <p:extLst>
      <p:ext uri="{BB962C8B-B14F-4D97-AF65-F5344CB8AC3E}">
        <p14:creationId xmlns:p14="http://schemas.microsoft.com/office/powerpoint/2010/main" val="29983129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1.4 Maßnahmen bei Konflikten – Ordnungsmaßnahmen IV</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a:lnSpc>
                <a:spcPct val="100000"/>
              </a:lnSpc>
              <a:spcBef>
                <a:spcPts val="0"/>
              </a:spcBef>
            </a:pPr>
            <a:r>
              <a:rPr lang="de-DE" dirty="0" smtClean="0"/>
              <a:t>werden in der Regel aufeinander aufbauend verhängt</a:t>
            </a:r>
          </a:p>
          <a:p>
            <a:pPr>
              <a:lnSpc>
                <a:spcPct val="100000"/>
              </a:lnSpc>
              <a:spcBef>
                <a:spcPts val="0"/>
              </a:spcBef>
            </a:pPr>
            <a:r>
              <a:rPr lang="de-DE" dirty="0"/>
              <a:t>Z</a:t>
            </a:r>
            <a:r>
              <a:rPr lang="de-DE" dirty="0" smtClean="0"/>
              <a:t>unächst werden (in der Regel) mildere (pädagogische) Maßnahmen ergriffen.</a:t>
            </a:r>
          </a:p>
          <a:p>
            <a:pPr>
              <a:lnSpc>
                <a:spcPct val="100000"/>
              </a:lnSpc>
              <a:spcBef>
                <a:spcPts val="0"/>
              </a:spcBef>
            </a:pPr>
            <a:r>
              <a:rPr lang="de-DE" dirty="0" smtClean="0"/>
              <a:t>Zu beachten: </a:t>
            </a:r>
          </a:p>
          <a:p>
            <a:pPr lvl="1">
              <a:lnSpc>
                <a:spcPct val="100000"/>
              </a:lnSpc>
              <a:spcBef>
                <a:spcPts val="0"/>
              </a:spcBef>
            </a:pPr>
            <a:r>
              <a:rPr lang="de-DE" dirty="0" smtClean="0"/>
              <a:t>Grundsatz der Verhältnismäßigkeit (die Maßnahme muss geeignet und erforderlich sein)</a:t>
            </a:r>
          </a:p>
          <a:p>
            <a:pPr lvl="1">
              <a:lnSpc>
                <a:spcPct val="100000"/>
              </a:lnSpc>
              <a:spcBef>
                <a:spcPts val="0"/>
              </a:spcBef>
            </a:pPr>
            <a:r>
              <a:rPr lang="de-DE" dirty="0" smtClean="0"/>
              <a:t>Übermaßverbot</a:t>
            </a:r>
          </a:p>
          <a:p>
            <a:pPr>
              <a:lnSpc>
                <a:spcPct val="100000"/>
              </a:lnSpc>
              <a:spcBef>
                <a:spcPts val="0"/>
              </a:spcBef>
            </a:pPr>
            <a:r>
              <a:rPr lang="de-DE" dirty="0" smtClean="0"/>
              <a:t>Prüfung: </a:t>
            </a:r>
          </a:p>
          <a:p>
            <a:pPr lvl="1">
              <a:lnSpc>
                <a:spcPct val="100000"/>
              </a:lnSpc>
              <a:spcBef>
                <a:spcPts val="0"/>
              </a:spcBef>
            </a:pPr>
            <a:r>
              <a:rPr lang="de-DE" dirty="0" smtClean="0"/>
              <a:t>Kann das Ziel mit der Maßnahme erreicht werden?</a:t>
            </a:r>
          </a:p>
          <a:p>
            <a:pPr lvl="1">
              <a:lnSpc>
                <a:spcPct val="100000"/>
              </a:lnSpc>
              <a:spcBef>
                <a:spcPts val="0"/>
              </a:spcBef>
            </a:pPr>
            <a:r>
              <a:rPr lang="de-DE" dirty="0" smtClean="0"/>
              <a:t>Gibt es ein milderes Mittel</a:t>
            </a:r>
          </a:p>
          <a:p>
            <a:pPr lvl="1">
              <a:lnSpc>
                <a:spcPct val="100000"/>
              </a:lnSpc>
              <a:spcBef>
                <a:spcPts val="0"/>
              </a:spcBef>
            </a:pPr>
            <a:r>
              <a:rPr lang="de-DE" dirty="0" smtClean="0"/>
              <a:t>Stimmt das Verhältnis von Mittel und Maßnahme?</a:t>
            </a:r>
          </a:p>
          <a:p>
            <a:pPr>
              <a:lnSpc>
                <a:spcPct val="100000"/>
              </a:lnSpc>
              <a:spcBef>
                <a:spcPts val="0"/>
              </a:spcBef>
            </a:pPr>
            <a:r>
              <a:rPr lang="de-DE" dirty="0" smtClean="0"/>
              <a:t>Wichtig: Widerspruch und Klage haben – außer beim schriftlichen Verweis – keine aufschiebende Wirkung.</a:t>
            </a:r>
            <a:endParaRPr lang="de-DE" dirty="0"/>
          </a:p>
        </p:txBody>
      </p:sp>
    </p:spTree>
    <p:extLst>
      <p:ext uri="{BB962C8B-B14F-4D97-AF65-F5344CB8AC3E}">
        <p14:creationId xmlns:p14="http://schemas.microsoft.com/office/powerpoint/2010/main" val="16689125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dirty="0" smtClean="0"/>
              <a:t>1.5 	Die </a:t>
            </a:r>
            <a:r>
              <a:rPr lang="de-DE" sz="4000" dirty="0" err="1" smtClean="0"/>
              <a:t>LiV</a:t>
            </a:r>
            <a:r>
              <a:rPr lang="de-DE" sz="4000" dirty="0" smtClean="0"/>
              <a:t> kennt die Möglichkeiten der 	Mitbestimmung und Gestaltung durch die 	Konferenzen an der Schule und kann insbesondere 	Zusammensetzung und Aufgaben erläutern.</a:t>
            </a:r>
            <a:endParaRPr lang="de-DE" sz="4000" dirty="0"/>
          </a:p>
        </p:txBody>
      </p:sp>
      <p:sp>
        <p:nvSpPr>
          <p:cNvPr id="3" name="Textplatzhalter 2"/>
          <p:cNvSpPr>
            <a:spLocks noGrp="1"/>
          </p:cNvSpPr>
          <p:nvPr>
            <p:ph type="body" idx="1"/>
          </p:nvPr>
        </p:nvSpPr>
        <p:spPr/>
        <p:txBody>
          <a:bodyPr/>
          <a:lstStyle/>
          <a:p>
            <a:r>
              <a:rPr lang="de-DE" dirty="0"/>
              <a:t>Kompetenzerwartung </a:t>
            </a:r>
            <a:r>
              <a:rPr lang="de-DE" dirty="0" smtClean="0"/>
              <a:t>5</a:t>
            </a:r>
            <a:endParaRPr lang="de-DE" dirty="0"/>
          </a:p>
          <a:p>
            <a:endParaRPr lang="de-DE" dirty="0"/>
          </a:p>
        </p:txBody>
      </p:sp>
    </p:spTree>
    <p:extLst>
      <p:ext uri="{BB962C8B-B14F-4D97-AF65-F5344CB8AC3E}">
        <p14:creationId xmlns:p14="http://schemas.microsoft.com/office/powerpoint/2010/main" val="20611868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1.5 Konferenzen 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Teilnahme ist nach Einladung Pflicht, Fehlen muss entschuldigt werden.</a:t>
            </a:r>
          </a:p>
          <a:p>
            <a:pPr>
              <a:lnSpc>
                <a:spcPct val="100000"/>
              </a:lnSpc>
              <a:spcBef>
                <a:spcPts val="0"/>
              </a:spcBef>
            </a:pPr>
            <a:r>
              <a:rPr lang="de-DE" dirty="0" smtClean="0"/>
              <a:t>Verfahrensgrundsätze für alle Konferenzen in § 68 </a:t>
            </a:r>
            <a:r>
              <a:rPr lang="de-DE" dirty="0" err="1" smtClean="0"/>
              <a:t>SchulG</a:t>
            </a:r>
            <a:r>
              <a:rPr lang="de-DE" dirty="0" smtClean="0"/>
              <a:t> geregelt (Mitglieder, Fristen, Wahlberechtigte, Abstimmungen, Inhalt des Protokolls).</a:t>
            </a:r>
          </a:p>
          <a:p>
            <a:pPr>
              <a:lnSpc>
                <a:spcPct val="100000"/>
              </a:lnSpc>
              <a:spcBef>
                <a:spcPts val="0"/>
              </a:spcBef>
            </a:pPr>
            <a:r>
              <a:rPr lang="de-DE" dirty="0" smtClean="0"/>
              <a:t>Konferenzen an der Schule:</a:t>
            </a:r>
          </a:p>
          <a:p>
            <a:pPr lvl="2">
              <a:lnSpc>
                <a:spcPct val="100000"/>
              </a:lnSpc>
              <a:spcBef>
                <a:spcPts val="0"/>
              </a:spcBef>
            </a:pPr>
            <a:r>
              <a:rPr lang="de-DE" dirty="0" smtClean="0"/>
              <a:t>Schulkonferenz</a:t>
            </a:r>
          </a:p>
          <a:p>
            <a:pPr lvl="2">
              <a:lnSpc>
                <a:spcPct val="100000"/>
              </a:lnSpc>
              <a:spcBef>
                <a:spcPts val="0"/>
              </a:spcBef>
            </a:pPr>
            <a:r>
              <a:rPr lang="de-DE" dirty="0" smtClean="0"/>
              <a:t>Lehrerkonferenz</a:t>
            </a:r>
          </a:p>
          <a:p>
            <a:pPr lvl="2">
              <a:lnSpc>
                <a:spcPct val="100000"/>
              </a:lnSpc>
              <a:spcBef>
                <a:spcPts val="0"/>
              </a:spcBef>
            </a:pPr>
            <a:r>
              <a:rPr lang="de-DE" dirty="0" smtClean="0"/>
              <a:t>Klassenkonferenz</a:t>
            </a:r>
          </a:p>
          <a:p>
            <a:pPr lvl="2">
              <a:lnSpc>
                <a:spcPct val="100000"/>
              </a:lnSpc>
              <a:spcBef>
                <a:spcPts val="0"/>
              </a:spcBef>
            </a:pPr>
            <a:r>
              <a:rPr lang="de-DE" dirty="0" smtClean="0"/>
              <a:t>Fachkonferenz</a:t>
            </a:r>
            <a:endParaRPr lang="de-DE" dirty="0"/>
          </a:p>
        </p:txBody>
      </p:sp>
    </p:spTree>
    <p:extLst>
      <p:ext uri="{BB962C8B-B14F-4D97-AF65-F5344CB8AC3E}">
        <p14:creationId xmlns:p14="http://schemas.microsoft.com/office/powerpoint/2010/main" val="4112500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1.1.1 Weitere wichtige Begriffe / Formulierungen:</a:t>
            </a:r>
            <a:endParaRPr lang="de-DE" dirty="0"/>
          </a:p>
        </p:txBody>
      </p:sp>
      <p:sp>
        <p:nvSpPr>
          <p:cNvPr id="3" name="Inhaltsplatzhalter 2"/>
          <p:cNvSpPr>
            <a:spLocks noGrp="1"/>
          </p:cNvSpPr>
          <p:nvPr>
            <p:ph idx="1"/>
          </p:nvPr>
        </p:nvSpPr>
        <p:spPr/>
        <p:txBody>
          <a:bodyPr anchor="ctr">
            <a:normAutofit/>
          </a:bodyPr>
          <a:lstStyle/>
          <a:p>
            <a:pPr>
              <a:lnSpc>
                <a:spcPct val="100000"/>
              </a:lnSpc>
              <a:spcBef>
                <a:spcPts val="0"/>
              </a:spcBef>
            </a:pPr>
            <a:r>
              <a:rPr lang="de-DE" b="1" dirty="0"/>
              <a:t>g</a:t>
            </a:r>
            <a:r>
              <a:rPr lang="de-DE" b="1" dirty="0" smtClean="0"/>
              <a:t>rundsätzlich:</a:t>
            </a:r>
            <a:r>
              <a:rPr lang="de-DE" dirty="0" smtClean="0"/>
              <a:t> 	bedeutet nicht „ohne Ausnahme“, sondern „im 				Regelfall“, begründete Ausnahmen sind möglich</a:t>
            </a:r>
          </a:p>
          <a:p>
            <a:pPr>
              <a:lnSpc>
                <a:spcPct val="100000"/>
              </a:lnSpc>
              <a:spcBef>
                <a:spcPts val="0"/>
              </a:spcBef>
            </a:pPr>
            <a:r>
              <a:rPr lang="de-DE" b="1" dirty="0"/>
              <a:t>u</a:t>
            </a:r>
            <a:r>
              <a:rPr lang="de-DE" b="1" dirty="0" smtClean="0"/>
              <a:t>nverzüglich:</a:t>
            </a:r>
            <a:r>
              <a:rPr lang="de-DE" dirty="0" smtClean="0"/>
              <a:t> 	nicht „sofort“, sondern „ohne schuldhaftes Zögern“</a:t>
            </a:r>
          </a:p>
          <a:p>
            <a:pPr>
              <a:lnSpc>
                <a:spcPct val="100000"/>
              </a:lnSpc>
              <a:spcBef>
                <a:spcPts val="0"/>
              </a:spcBef>
            </a:pPr>
            <a:r>
              <a:rPr lang="de-DE" b="1" dirty="0"/>
              <a:t>i</a:t>
            </a:r>
            <a:r>
              <a:rPr lang="de-DE" b="1" dirty="0" smtClean="0"/>
              <a:t>nsbesondere:</a:t>
            </a:r>
            <a:r>
              <a:rPr lang="de-DE" dirty="0" smtClean="0"/>
              <a:t> 	Erscheint </a:t>
            </a:r>
            <a:r>
              <a:rPr lang="de-DE" dirty="0"/>
              <a:t>in einer Aufzählung das Wort </a:t>
            </a:r>
            <a:r>
              <a:rPr lang="de-DE" dirty="0" smtClean="0"/>
              <a:t>					„</a:t>
            </a:r>
            <a:r>
              <a:rPr lang="de-DE" dirty="0"/>
              <a:t>insbesondere“, so ist diese nicht abschließend, </a:t>
            </a:r>
            <a:r>
              <a:rPr lang="de-DE" dirty="0" smtClean="0"/>
              <a:t>				sondern </a:t>
            </a:r>
            <a:r>
              <a:rPr lang="de-DE" dirty="0"/>
              <a:t>nur beispielhaft. Die Liste darf erweitert </a:t>
            </a:r>
            <a:r>
              <a:rPr lang="de-DE" dirty="0" smtClean="0"/>
              <a:t>				werden</a:t>
            </a:r>
            <a:r>
              <a:rPr lang="de-DE" dirty="0"/>
              <a:t>, wenn es zweckmäßig </a:t>
            </a:r>
            <a:r>
              <a:rPr lang="de-DE" dirty="0" smtClean="0"/>
              <a:t>erscheint.</a:t>
            </a:r>
          </a:p>
          <a:p>
            <a:pPr>
              <a:lnSpc>
                <a:spcPct val="100000"/>
              </a:lnSpc>
              <a:spcBef>
                <a:spcPts val="0"/>
              </a:spcBef>
            </a:pPr>
            <a:r>
              <a:rPr lang="de-DE" b="1" dirty="0"/>
              <a:t>i</a:t>
            </a:r>
            <a:r>
              <a:rPr lang="de-DE" b="1" dirty="0" smtClean="0"/>
              <a:t>n der Regel:</a:t>
            </a:r>
            <a:r>
              <a:rPr lang="de-DE" dirty="0" smtClean="0"/>
              <a:t> 	begrenztes Handlungsermessen, es kann 					Ausnahmen geben</a:t>
            </a:r>
          </a:p>
        </p:txBody>
      </p:sp>
    </p:spTree>
    <p:extLst>
      <p:ext uri="{BB962C8B-B14F-4D97-AF65-F5344CB8AC3E}">
        <p14:creationId xmlns:p14="http://schemas.microsoft.com/office/powerpoint/2010/main" val="1830269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7417"/>
            <a:ext cx="10515600" cy="1325563"/>
          </a:xfrm>
        </p:spPr>
        <p:txBody>
          <a:bodyPr>
            <a:normAutofit/>
          </a:bodyPr>
          <a:lstStyle/>
          <a:p>
            <a:r>
              <a:rPr lang="de-DE" dirty="0" smtClean="0"/>
              <a:t>1.5 Konferenzen II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Konferenzen sind nicht öffentlich, Gäste können geladen werden.</a:t>
            </a:r>
          </a:p>
          <a:p>
            <a:pPr>
              <a:lnSpc>
                <a:spcPct val="100000"/>
              </a:lnSpc>
              <a:spcBef>
                <a:spcPts val="0"/>
              </a:spcBef>
            </a:pPr>
            <a:r>
              <a:rPr lang="de-DE" dirty="0" smtClean="0"/>
              <a:t>Die Themen sind im Vorfeld in die Tagesordnung aufzunehmen.</a:t>
            </a:r>
          </a:p>
          <a:p>
            <a:pPr>
              <a:lnSpc>
                <a:spcPct val="100000"/>
              </a:lnSpc>
              <a:spcBef>
                <a:spcPts val="0"/>
              </a:spcBef>
            </a:pPr>
            <a:r>
              <a:rPr lang="de-DE" dirty="0" smtClean="0"/>
              <a:t>Ein Protokoll muss geführt werden.</a:t>
            </a:r>
          </a:p>
          <a:p>
            <a:pPr>
              <a:lnSpc>
                <a:spcPct val="100000"/>
              </a:lnSpc>
              <a:spcBef>
                <a:spcPts val="0"/>
              </a:spcBef>
            </a:pPr>
            <a:r>
              <a:rPr lang="de-DE" dirty="0" smtClean="0"/>
              <a:t>Eine Konferenz ist beschlussfähig, wenn mehr als 50% der geladenen Mitglieder anwesend sind.</a:t>
            </a:r>
            <a:endParaRPr lang="de-DE" dirty="0"/>
          </a:p>
        </p:txBody>
      </p:sp>
    </p:spTree>
    <p:extLst>
      <p:ext uri="{BB962C8B-B14F-4D97-AF65-F5344CB8AC3E}">
        <p14:creationId xmlns:p14="http://schemas.microsoft.com/office/powerpoint/2010/main" val="37977659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1.5 Konferenzen III</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smtClean="0"/>
              <a:t>Regelungen im Schulgesetz</a:t>
            </a:r>
          </a:p>
          <a:p>
            <a:pPr marL="0" indent="0">
              <a:buNone/>
            </a:pPr>
            <a:endParaRPr lang="de-DE" dirty="0"/>
          </a:p>
          <a:p>
            <a:r>
              <a:rPr lang="de-DE" dirty="0"/>
              <a:t>§ 62 und 63: Schulkonferenz</a:t>
            </a:r>
          </a:p>
          <a:p>
            <a:r>
              <a:rPr lang="de-DE" dirty="0"/>
              <a:t>§ 64: Lehrerkonferenz</a:t>
            </a:r>
          </a:p>
          <a:p>
            <a:r>
              <a:rPr lang="de-DE" dirty="0"/>
              <a:t>§ 65: Klassenkonferenz</a:t>
            </a:r>
          </a:p>
          <a:p>
            <a:r>
              <a:rPr lang="de-DE" dirty="0"/>
              <a:t>§ 66: Fachkonferenz</a:t>
            </a:r>
          </a:p>
          <a:p>
            <a:r>
              <a:rPr lang="de-DE" dirty="0"/>
              <a:t>§ 68 Verfahrensgrundsätze</a:t>
            </a:r>
          </a:p>
          <a:p>
            <a:pPr marL="0" indent="0">
              <a:lnSpc>
                <a:spcPct val="100000"/>
              </a:lnSpc>
              <a:spcBef>
                <a:spcPts val="0"/>
              </a:spcBef>
              <a:buNone/>
            </a:pPr>
            <a:endParaRPr lang="de-DE" dirty="0"/>
          </a:p>
        </p:txBody>
      </p:sp>
    </p:spTree>
    <p:extLst>
      <p:ext uri="{BB962C8B-B14F-4D97-AF65-F5344CB8AC3E}">
        <p14:creationId xmlns:p14="http://schemas.microsoft.com/office/powerpoint/2010/main" val="1284423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1.5 Konferenzen in der Übersicht I</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77500" lnSpcReduction="20000"/>
          </a:bodyPr>
          <a:lstStyle/>
          <a:p>
            <a:pPr>
              <a:lnSpc>
                <a:spcPct val="100000"/>
              </a:lnSpc>
              <a:spcBef>
                <a:spcPts val="0"/>
              </a:spcBef>
            </a:pPr>
            <a:r>
              <a:rPr lang="de-DE" b="1" dirty="0" smtClean="0"/>
              <a:t>Schulkonferenz: 	</a:t>
            </a:r>
            <a:r>
              <a:rPr lang="de-DE" dirty="0" smtClean="0"/>
              <a:t>oberstes Beschlussgremium der Schule; setzt sich zusammen 				aus jeweils gleicher Zahl von Vertreterinnen und Vertreter 				der Lehrkräfte, der Eltern und der Schülerinnen und Schüler 				zusammen; Schulleiterin / Schulleiter führt die Geschäfte; 				beschließt über Grundsätze der Schule; tagt mindestens 					einmal im Schulhalbjahr; die oder der Vorsitzende wird aus 				der Mitte für zwei Jahre gewählt</a:t>
            </a:r>
          </a:p>
          <a:p>
            <a:pPr>
              <a:lnSpc>
                <a:spcPct val="100000"/>
              </a:lnSpc>
              <a:spcBef>
                <a:spcPts val="0"/>
              </a:spcBef>
            </a:pPr>
            <a:endParaRPr lang="de-DE" dirty="0" smtClean="0"/>
          </a:p>
          <a:p>
            <a:pPr>
              <a:lnSpc>
                <a:spcPct val="100000"/>
              </a:lnSpc>
              <a:spcBef>
                <a:spcPts val="0"/>
              </a:spcBef>
            </a:pPr>
            <a:r>
              <a:rPr lang="de-DE" b="1" dirty="0" smtClean="0"/>
              <a:t>Lehrerkonferenz: 	</a:t>
            </a:r>
            <a:r>
              <a:rPr lang="de-DE" dirty="0" smtClean="0"/>
              <a:t>berät die Schulleiterin bzw. den Schulleiter bei der Erfüllung 				der Aufgaben, erörtert alle für die Erziehungs- und 					Unterrichtsarbeit in der Schule notwendigen Maßnahmen; 				Mitglieder: Lehrkräfte, eine Vertreterin / ein Vertreter für die 				sozialpädagogischen Fachkräfte und </a:t>
            </a:r>
            <a:r>
              <a:rPr lang="de-DE" dirty="0"/>
              <a:t>die Beschäftigten; die oder </a:t>
            </a:r>
            <a:r>
              <a:rPr lang="de-DE" dirty="0" smtClean="0"/>
              <a:t>				der </a:t>
            </a:r>
            <a:r>
              <a:rPr lang="de-DE" dirty="0"/>
              <a:t>Vorsitzende wird aus der Mitte für zwei Jahre </a:t>
            </a:r>
            <a:r>
              <a:rPr lang="de-DE" dirty="0" smtClean="0"/>
              <a:t>gewählt</a:t>
            </a:r>
          </a:p>
        </p:txBody>
      </p:sp>
    </p:spTree>
    <p:extLst>
      <p:ext uri="{BB962C8B-B14F-4D97-AF65-F5344CB8AC3E}">
        <p14:creationId xmlns:p14="http://schemas.microsoft.com/office/powerpoint/2010/main" val="5242154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1.5 Konferenzen in der Übersicht II</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77500" lnSpcReduction="20000"/>
          </a:bodyPr>
          <a:lstStyle/>
          <a:p>
            <a:pPr>
              <a:lnSpc>
                <a:spcPct val="100000"/>
              </a:lnSpc>
              <a:spcBef>
                <a:spcPts val="0"/>
              </a:spcBef>
            </a:pPr>
            <a:r>
              <a:rPr lang="de-DE" b="1" dirty="0" smtClean="0"/>
              <a:t>Klassenkonferenz: 	</a:t>
            </a:r>
            <a:r>
              <a:rPr lang="de-DE" dirty="0" smtClean="0"/>
              <a:t>beschließt u.a. über Zeugnisse, Versetzungen, 						Ordnungsmaßnahmen; Lehrkräfte die in einer Klasse oder 				Lerngruppe unterrichten, die / der Vorsitzende des 					Klassenelternbeirats, ab Jg. 7 Klassensprecherin oder 					Klassensprecher sind stimmberechtigte Mitglieder; besondere 				Zusammensetzung bei Tätigkeit als Versetzungs- oder 					Zeugniskonferenz; tagt mindestens zweimal im Schuljahr</a:t>
            </a:r>
          </a:p>
          <a:p>
            <a:pPr>
              <a:lnSpc>
                <a:spcPct val="100000"/>
              </a:lnSpc>
              <a:spcBef>
                <a:spcPts val="0"/>
              </a:spcBef>
            </a:pPr>
            <a:endParaRPr lang="de-DE" dirty="0" smtClean="0"/>
          </a:p>
          <a:p>
            <a:pPr>
              <a:lnSpc>
                <a:spcPct val="100000"/>
              </a:lnSpc>
              <a:spcBef>
                <a:spcPts val="0"/>
              </a:spcBef>
            </a:pPr>
            <a:r>
              <a:rPr lang="de-DE" b="1" dirty="0" smtClean="0"/>
              <a:t>Fachkonferenz: 	</a:t>
            </a:r>
            <a:r>
              <a:rPr lang="de-DE" dirty="0" smtClean="0"/>
              <a:t>Abstimmungen über Fragen des Faches; Mitglieder sind Lehrkräfte, 			die für das entsprechende Fach die Lehrbefähigung haben oder on 			ihm unterrichten; je zwei Vertreterinnen und Vertreter der Eltern 			und ab Jg. 7 der </a:t>
            </a:r>
            <a:r>
              <a:rPr lang="de-DE" dirty="0" err="1" smtClean="0"/>
              <a:t>SuS</a:t>
            </a:r>
            <a:r>
              <a:rPr lang="de-DE" dirty="0" smtClean="0"/>
              <a:t> werden eingeladen, nehmen mit beratender 			Stimme teil; eine von der Schulleiterin oder dem Schulleiter 				bestimmte Lehrkraft hat den Vorsitz; tagt zweimal im Schuljahr</a:t>
            </a:r>
          </a:p>
        </p:txBody>
      </p:sp>
    </p:spTree>
    <p:extLst>
      <p:ext uri="{BB962C8B-B14F-4D97-AF65-F5344CB8AC3E}">
        <p14:creationId xmlns:p14="http://schemas.microsoft.com/office/powerpoint/2010/main" val="34248194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1.6 	Die </a:t>
            </a:r>
            <a:r>
              <a:rPr lang="de-DE" dirty="0" err="1" smtClean="0"/>
              <a:t>LiV</a:t>
            </a:r>
            <a:r>
              <a:rPr lang="de-DE" dirty="0" smtClean="0"/>
              <a:t> kann Grundsätze der 	Leistungsbewertung erläutern.</a:t>
            </a:r>
            <a:endParaRPr lang="de-DE" dirty="0"/>
          </a:p>
        </p:txBody>
      </p:sp>
      <p:sp>
        <p:nvSpPr>
          <p:cNvPr id="3" name="Textplatzhalter 2"/>
          <p:cNvSpPr>
            <a:spLocks noGrp="1"/>
          </p:cNvSpPr>
          <p:nvPr>
            <p:ph type="body" idx="1"/>
          </p:nvPr>
        </p:nvSpPr>
        <p:spPr/>
        <p:txBody>
          <a:bodyPr/>
          <a:lstStyle/>
          <a:p>
            <a:r>
              <a:rPr lang="de-DE" dirty="0" smtClean="0"/>
              <a:t>Kompetenzerwartung 6</a:t>
            </a:r>
            <a:endParaRPr lang="de-DE" dirty="0"/>
          </a:p>
        </p:txBody>
      </p:sp>
    </p:spTree>
    <p:extLst>
      <p:ext uri="{BB962C8B-B14F-4D97-AF65-F5344CB8AC3E}">
        <p14:creationId xmlns:p14="http://schemas.microsoft.com/office/powerpoint/2010/main" val="34763150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Unterrichtsbeiträge und Leistungsnachweise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Vorgaben zur Leistungsbeurteilung finden sich in den Fachanforderungen und in den Erlassen zu den Leistungsnachweisen</a:t>
            </a:r>
          </a:p>
          <a:p>
            <a:pPr>
              <a:lnSpc>
                <a:spcPct val="100000"/>
              </a:lnSpc>
              <a:spcBef>
                <a:spcPts val="0"/>
              </a:spcBef>
            </a:pPr>
            <a:r>
              <a:rPr lang="de-DE" dirty="0" smtClean="0"/>
              <a:t>Die Fachanforderungen unterscheiden zwei Beurteilungsbereiche:</a:t>
            </a:r>
          </a:p>
          <a:p>
            <a:pPr marL="0" indent="0">
              <a:lnSpc>
                <a:spcPct val="100000"/>
              </a:lnSpc>
              <a:spcBef>
                <a:spcPts val="0"/>
              </a:spcBef>
              <a:buNone/>
            </a:pPr>
            <a:endParaRPr lang="de-DE" b="1" dirty="0" smtClean="0"/>
          </a:p>
          <a:p>
            <a:pPr>
              <a:lnSpc>
                <a:spcPct val="100000"/>
              </a:lnSpc>
              <a:spcBef>
                <a:spcPts val="0"/>
              </a:spcBef>
            </a:pPr>
            <a:r>
              <a:rPr lang="de-DE" b="1" dirty="0" smtClean="0"/>
              <a:t>Unterrichtsbeiträge</a:t>
            </a:r>
          </a:p>
          <a:p>
            <a:pPr>
              <a:lnSpc>
                <a:spcPct val="100000"/>
              </a:lnSpc>
              <a:spcBef>
                <a:spcPts val="0"/>
              </a:spcBef>
            </a:pPr>
            <a:r>
              <a:rPr lang="de-DE" b="1" dirty="0" smtClean="0"/>
              <a:t>Leistungsnachweise</a:t>
            </a:r>
          </a:p>
          <a:p>
            <a:pPr marL="0" indent="0">
              <a:lnSpc>
                <a:spcPct val="100000"/>
              </a:lnSpc>
              <a:spcBef>
                <a:spcPts val="0"/>
              </a:spcBef>
              <a:buNone/>
            </a:pPr>
            <a:endParaRPr lang="de-DE" dirty="0"/>
          </a:p>
        </p:txBody>
      </p:sp>
    </p:spTree>
    <p:extLst>
      <p:ext uri="{BB962C8B-B14F-4D97-AF65-F5344CB8AC3E}">
        <p14:creationId xmlns:p14="http://schemas.microsoft.com/office/powerpoint/2010/main" val="36790531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Unterrichtsbeiträge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b="1" dirty="0" err="1"/>
              <a:t>Unterrichtsbeiträge</a:t>
            </a:r>
            <a:r>
              <a:rPr lang="en-US" dirty="0"/>
              <a:t> </a:t>
            </a:r>
            <a:r>
              <a:rPr lang="en-US" dirty="0" err="1"/>
              <a:t>umfassen</a:t>
            </a:r>
            <a:r>
              <a:rPr lang="en-US" dirty="0"/>
              <a:t> </a:t>
            </a:r>
            <a:r>
              <a:rPr lang="en-US" dirty="0" err="1"/>
              <a:t>alle</a:t>
            </a:r>
            <a:r>
              <a:rPr lang="en-US" dirty="0"/>
              <a:t> </a:t>
            </a:r>
            <a:r>
              <a:rPr lang="en-US" dirty="0" err="1"/>
              <a:t>Leistungen</a:t>
            </a:r>
            <a:r>
              <a:rPr lang="en-US" dirty="0"/>
              <a:t>, die </a:t>
            </a:r>
            <a:r>
              <a:rPr lang="en-US" dirty="0" err="1"/>
              <a:t>sich</a:t>
            </a:r>
            <a:r>
              <a:rPr lang="en-US" dirty="0"/>
              <a:t> auf die </a:t>
            </a:r>
            <a:r>
              <a:rPr lang="en-US" dirty="0" err="1"/>
              <a:t>Mitarbeit</a:t>
            </a:r>
            <a:r>
              <a:rPr lang="en-US" dirty="0"/>
              <a:t> und </a:t>
            </a:r>
            <a:r>
              <a:rPr lang="en-US" dirty="0" err="1"/>
              <a:t>Mitgestaltung</a:t>
            </a:r>
            <a:r>
              <a:rPr lang="en-US" dirty="0"/>
              <a:t> </a:t>
            </a:r>
            <a:r>
              <a:rPr lang="en-US" dirty="0" err="1"/>
              <a:t>im</a:t>
            </a:r>
            <a:r>
              <a:rPr lang="en-US" dirty="0"/>
              <a:t> </a:t>
            </a:r>
            <a:r>
              <a:rPr lang="en-US" dirty="0" err="1"/>
              <a:t>Unterricht</a:t>
            </a:r>
            <a:r>
              <a:rPr lang="en-US" dirty="0"/>
              <a:t> </a:t>
            </a:r>
            <a:r>
              <a:rPr lang="en-US" dirty="0" err="1"/>
              <a:t>oder</a:t>
            </a:r>
            <a:r>
              <a:rPr lang="en-US" dirty="0"/>
              <a:t> </a:t>
            </a:r>
            <a:r>
              <a:rPr lang="en-US" dirty="0" err="1"/>
              <a:t>im</a:t>
            </a:r>
            <a:r>
              <a:rPr lang="en-US" dirty="0"/>
              <a:t> </a:t>
            </a:r>
            <a:r>
              <a:rPr lang="en-US" dirty="0" err="1"/>
              <a:t>unterrichtlichen</a:t>
            </a:r>
            <a:r>
              <a:rPr lang="en-US" dirty="0"/>
              <a:t> </a:t>
            </a:r>
            <a:r>
              <a:rPr lang="en-US" dirty="0" err="1"/>
              <a:t>Kontext</a:t>
            </a:r>
            <a:r>
              <a:rPr lang="en-US" dirty="0"/>
              <a:t> </a:t>
            </a:r>
            <a:r>
              <a:rPr lang="en-US" dirty="0" err="1"/>
              <a:t>beziehen</a:t>
            </a:r>
            <a:r>
              <a:rPr lang="en-US" dirty="0"/>
              <a:t>. </a:t>
            </a:r>
            <a:r>
              <a:rPr lang="en-US" dirty="0" err="1"/>
              <a:t>Zu</a:t>
            </a:r>
            <a:r>
              <a:rPr lang="en-US" dirty="0"/>
              <a:t> </a:t>
            </a:r>
            <a:r>
              <a:rPr lang="en-US" dirty="0" err="1"/>
              <a:t>ihnen</a:t>
            </a:r>
            <a:r>
              <a:rPr lang="en-US" dirty="0"/>
              <a:t> </a:t>
            </a:r>
            <a:r>
              <a:rPr lang="en-US" dirty="0" err="1"/>
              <a:t>gehören</a:t>
            </a:r>
            <a:r>
              <a:rPr lang="en-US" dirty="0"/>
              <a:t> </a:t>
            </a:r>
            <a:r>
              <a:rPr lang="en-US" dirty="0" err="1"/>
              <a:t>sowohl</a:t>
            </a:r>
            <a:r>
              <a:rPr lang="en-US" dirty="0"/>
              <a:t> </a:t>
            </a:r>
            <a:r>
              <a:rPr lang="en-US" dirty="0" err="1"/>
              <a:t>mündliche</a:t>
            </a:r>
            <a:r>
              <a:rPr lang="en-US" dirty="0"/>
              <a:t> </a:t>
            </a:r>
            <a:r>
              <a:rPr lang="en-US" dirty="0" err="1"/>
              <a:t>als</a:t>
            </a:r>
            <a:r>
              <a:rPr lang="en-US" dirty="0"/>
              <a:t> </a:t>
            </a:r>
            <a:r>
              <a:rPr lang="en-US" dirty="0" err="1"/>
              <a:t>auch</a:t>
            </a:r>
            <a:r>
              <a:rPr lang="en-US" dirty="0"/>
              <a:t> </a:t>
            </a:r>
            <a:r>
              <a:rPr lang="en-US" dirty="0" err="1"/>
              <a:t>praktische</a:t>
            </a:r>
            <a:r>
              <a:rPr lang="en-US" dirty="0"/>
              <a:t> und </a:t>
            </a:r>
            <a:r>
              <a:rPr lang="en-US" dirty="0" err="1"/>
              <a:t>schriftliche</a:t>
            </a:r>
            <a:r>
              <a:rPr lang="en-US" dirty="0"/>
              <a:t> </a:t>
            </a:r>
            <a:r>
              <a:rPr lang="en-US" dirty="0" err="1"/>
              <a:t>Leistungen</a:t>
            </a:r>
            <a:r>
              <a:rPr lang="en-US" dirty="0"/>
              <a:t>.</a:t>
            </a:r>
            <a:endParaRPr lang="de-DE" dirty="0"/>
          </a:p>
        </p:txBody>
      </p:sp>
    </p:spTree>
    <p:extLst>
      <p:ext uri="{BB962C8B-B14F-4D97-AF65-F5344CB8AC3E}">
        <p14:creationId xmlns:p14="http://schemas.microsoft.com/office/powerpoint/2010/main" val="38467512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Leistungsnachweise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b="1" dirty="0" err="1"/>
              <a:t>Leistungsnachweise</a:t>
            </a:r>
            <a:r>
              <a:rPr lang="en-US" dirty="0"/>
              <a:t> </a:t>
            </a:r>
            <a:r>
              <a:rPr lang="en-US" dirty="0" err="1"/>
              <a:t>werden</a:t>
            </a:r>
            <a:r>
              <a:rPr lang="en-US" dirty="0"/>
              <a:t> in Form von </a:t>
            </a:r>
            <a:r>
              <a:rPr lang="en-US" dirty="0" err="1"/>
              <a:t>Klassenarbeiten</a:t>
            </a:r>
            <a:r>
              <a:rPr lang="en-US" dirty="0"/>
              <a:t> und </a:t>
            </a:r>
            <a:r>
              <a:rPr lang="en-US" dirty="0" err="1"/>
              <a:t>Leistungsnachweisen</a:t>
            </a:r>
            <a:r>
              <a:rPr lang="en-US" dirty="0"/>
              <a:t>, die </a:t>
            </a:r>
            <a:r>
              <a:rPr lang="en-US" dirty="0" err="1"/>
              <a:t>diesen</a:t>
            </a:r>
            <a:r>
              <a:rPr lang="en-US" dirty="0"/>
              <a:t> </a:t>
            </a:r>
            <a:r>
              <a:rPr lang="en-US" dirty="0" err="1"/>
              <a:t>gleichwertig</a:t>
            </a:r>
            <a:r>
              <a:rPr lang="en-US" dirty="0"/>
              <a:t> </a:t>
            </a:r>
            <a:r>
              <a:rPr lang="en-US" dirty="0" err="1"/>
              <a:t>sind</a:t>
            </a:r>
            <a:r>
              <a:rPr lang="en-US" dirty="0"/>
              <a:t>, </a:t>
            </a:r>
            <a:r>
              <a:rPr lang="en-US" dirty="0" err="1"/>
              <a:t>erbracht</a:t>
            </a:r>
            <a:r>
              <a:rPr lang="en-US" dirty="0"/>
              <a:t>; </a:t>
            </a:r>
            <a:r>
              <a:rPr lang="en-US" dirty="0" err="1"/>
              <a:t>sie</a:t>
            </a:r>
            <a:r>
              <a:rPr lang="en-US" dirty="0"/>
              <a:t> </a:t>
            </a:r>
            <a:r>
              <a:rPr lang="en-US" dirty="0" err="1"/>
              <a:t>decken</a:t>
            </a:r>
            <a:r>
              <a:rPr lang="en-US" dirty="0"/>
              <a:t> die </a:t>
            </a:r>
            <a:r>
              <a:rPr lang="en-US" dirty="0" err="1"/>
              <a:t>verbindlichen</a:t>
            </a:r>
            <a:r>
              <a:rPr lang="en-US" dirty="0"/>
              <a:t> </a:t>
            </a:r>
            <a:r>
              <a:rPr lang="en-US" dirty="0" err="1"/>
              <a:t>Leistungserwartungen</a:t>
            </a:r>
            <a:r>
              <a:rPr lang="en-US" dirty="0"/>
              <a:t> der </a:t>
            </a:r>
            <a:r>
              <a:rPr lang="en-US" dirty="0" err="1"/>
              <a:t>Fächer</a:t>
            </a:r>
            <a:r>
              <a:rPr lang="en-US" dirty="0"/>
              <a:t> und die </a:t>
            </a:r>
            <a:r>
              <a:rPr lang="en-US" dirty="0" err="1"/>
              <a:t>Kompetenzbereiche</a:t>
            </a:r>
            <a:r>
              <a:rPr lang="en-US" dirty="0"/>
              <a:t> </a:t>
            </a:r>
            <a:r>
              <a:rPr lang="en-US" dirty="0" err="1"/>
              <a:t>angemessen</a:t>
            </a:r>
            <a:r>
              <a:rPr lang="en-US" dirty="0"/>
              <a:t> ab. Art und </a:t>
            </a:r>
            <a:r>
              <a:rPr lang="en-US" dirty="0" err="1"/>
              <a:t>Zahl</a:t>
            </a:r>
            <a:r>
              <a:rPr lang="en-US" dirty="0"/>
              <a:t> der in den </a:t>
            </a:r>
            <a:r>
              <a:rPr lang="en-US" dirty="0" err="1"/>
              <a:t>Fächern</a:t>
            </a:r>
            <a:r>
              <a:rPr lang="en-US" dirty="0"/>
              <a:t> </a:t>
            </a:r>
            <a:r>
              <a:rPr lang="en-US" dirty="0" err="1"/>
              <a:t>zu</a:t>
            </a:r>
            <a:r>
              <a:rPr lang="en-US" dirty="0"/>
              <a:t> </a:t>
            </a:r>
            <a:r>
              <a:rPr lang="en-US" dirty="0" err="1"/>
              <a:t>erbringenden</a:t>
            </a:r>
            <a:r>
              <a:rPr lang="en-US" dirty="0"/>
              <a:t> </a:t>
            </a:r>
            <a:r>
              <a:rPr lang="en-US" dirty="0" err="1"/>
              <a:t>Leistungsnachweise</a:t>
            </a:r>
            <a:r>
              <a:rPr lang="en-US" dirty="0"/>
              <a:t> </a:t>
            </a:r>
            <a:r>
              <a:rPr lang="en-US" dirty="0" err="1"/>
              <a:t>werden</a:t>
            </a:r>
            <a:r>
              <a:rPr lang="en-US" dirty="0"/>
              <a:t> per </a:t>
            </a:r>
            <a:r>
              <a:rPr lang="en-US" dirty="0" err="1"/>
              <a:t>Erlass</a:t>
            </a:r>
            <a:r>
              <a:rPr lang="en-US" dirty="0"/>
              <a:t> </a:t>
            </a:r>
            <a:r>
              <a:rPr lang="en-US" dirty="0" err="1" smtClean="0"/>
              <a:t>geregelt</a:t>
            </a:r>
            <a:r>
              <a:rPr lang="en-US" dirty="0" smtClean="0"/>
              <a:t>.</a:t>
            </a:r>
            <a:endParaRPr lang="de-DE" dirty="0"/>
          </a:p>
        </p:txBody>
      </p:sp>
    </p:spTree>
    <p:extLst>
      <p:ext uri="{BB962C8B-B14F-4D97-AF65-F5344CB8AC3E}">
        <p14:creationId xmlns:p14="http://schemas.microsoft.com/office/powerpoint/2010/main" val="4150525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Kriterien für Noten für Unterrichtsbeiträge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dirty="0" err="1"/>
              <a:t>Kriterien</a:t>
            </a:r>
            <a:r>
              <a:rPr lang="en-US" dirty="0"/>
              <a:t> </a:t>
            </a:r>
            <a:r>
              <a:rPr lang="en-US" dirty="0" err="1"/>
              <a:t>für</a:t>
            </a:r>
            <a:r>
              <a:rPr lang="en-US" dirty="0"/>
              <a:t> </a:t>
            </a:r>
            <a:r>
              <a:rPr lang="en-US" dirty="0" err="1"/>
              <a:t>Noten</a:t>
            </a:r>
            <a:r>
              <a:rPr lang="en-US" dirty="0"/>
              <a:t> </a:t>
            </a:r>
            <a:r>
              <a:rPr lang="en-US" dirty="0" err="1"/>
              <a:t>für</a:t>
            </a:r>
            <a:r>
              <a:rPr lang="en-US" dirty="0"/>
              <a:t> </a:t>
            </a:r>
            <a:r>
              <a:rPr lang="en-US" dirty="0" err="1"/>
              <a:t>Unterrichtsbeiträge</a:t>
            </a:r>
            <a:r>
              <a:rPr lang="en-US" dirty="0"/>
              <a:t> </a:t>
            </a:r>
            <a:r>
              <a:rPr lang="en-US" dirty="0" err="1" smtClean="0"/>
              <a:t>sollten</a:t>
            </a:r>
            <a:r>
              <a:rPr lang="en-US" dirty="0" smtClean="0"/>
              <a:t> </a:t>
            </a:r>
            <a:r>
              <a:rPr lang="en-US" dirty="0"/>
              <a:t>gut </a:t>
            </a:r>
            <a:r>
              <a:rPr lang="en-US" dirty="0" err="1"/>
              <a:t>durchdacht</a:t>
            </a:r>
            <a:r>
              <a:rPr lang="en-US" dirty="0"/>
              <a:t> </a:t>
            </a:r>
            <a:r>
              <a:rPr lang="en-US" dirty="0" smtClean="0"/>
              <a:t>warden.</a:t>
            </a:r>
          </a:p>
          <a:p>
            <a:pPr marL="0" indent="0">
              <a:lnSpc>
                <a:spcPct val="100000"/>
              </a:lnSpc>
              <a:spcBef>
                <a:spcPts val="0"/>
              </a:spcBef>
              <a:buNone/>
            </a:pPr>
            <a:r>
              <a:rPr lang="en-US" dirty="0" err="1" smtClean="0"/>
              <a:t>Für</a:t>
            </a:r>
            <a:r>
              <a:rPr lang="en-US" dirty="0" smtClean="0"/>
              <a:t> </a:t>
            </a:r>
            <a:r>
              <a:rPr lang="en-US" dirty="0"/>
              <a:t>die </a:t>
            </a:r>
            <a:r>
              <a:rPr lang="en-US" dirty="0" err="1"/>
              <a:t>Oberstufe</a:t>
            </a:r>
            <a:r>
              <a:rPr lang="en-US" dirty="0"/>
              <a:t> </a:t>
            </a:r>
            <a:r>
              <a:rPr lang="en-US" dirty="0" err="1"/>
              <a:t>gibt</a:t>
            </a:r>
            <a:r>
              <a:rPr lang="en-US" dirty="0"/>
              <a:t> </a:t>
            </a:r>
            <a:r>
              <a:rPr lang="en-US" dirty="0" err="1"/>
              <a:t>es</a:t>
            </a:r>
            <a:r>
              <a:rPr lang="en-US" dirty="0"/>
              <a:t> </a:t>
            </a:r>
            <a:r>
              <a:rPr lang="en-US" dirty="0" err="1"/>
              <a:t>bezüglich</a:t>
            </a:r>
            <a:r>
              <a:rPr lang="en-US" dirty="0"/>
              <a:t> der </a:t>
            </a:r>
            <a:r>
              <a:rPr lang="en-US" dirty="0" err="1"/>
              <a:t>Transparenz</a:t>
            </a:r>
            <a:r>
              <a:rPr lang="en-US" dirty="0"/>
              <a:t> </a:t>
            </a:r>
            <a:r>
              <a:rPr lang="en-US" dirty="0" err="1"/>
              <a:t>bei</a:t>
            </a:r>
            <a:r>
              <a:rPr lang="en-US" dirty="0"/>
              <a:t> der </a:t>
            </a:r>
            <a:r>
              <a:rPr lang="en-US" dirty="0" err="1"/>
              <a:t>Notengebung</a:t>
            </a:r>
            <a:r>
              <a:rPr lang="en-US" dirty="0"/>
              <a:t> </a:t>
            </a:r>
            <a:r>
              <a:rPr lang="en-US" dirty="0" err="1"/>
              <a:t>konkrete</a:t>
            </a:r>
            <a:r>
              <a:rPr lang="en-US" dirty="0"/>
              <a:t> </a:t>
            </a:r>
            <a:r>
              <a:rPr lang="en-US" dirty="0" err="1"/>
              <a:t>Vorgaben</a:t>
            </a:r>
            <a:r>
              <a:rPr lang="en-US" dirty="0"/>
              <a:t> </a:t>
            </a:r>
            <a:r>
              <a:rPr lang="en-US" dirty="0" err="1"/>
              <a:t>im</a:t>
            </a:r>
            <a:r>
              <a:rPr lang="en-US" dirty="0"/>
              <a:t> </a:t>
            </a:r>
            <a:r>
              <a:rPr lang="en-US" dirty="0" err="1"/>
              <a:t>Erlass</a:t>
            </a:r>
            <a:r>
              <a:rPr lang="en-US" dirty="0"/>
              <a:t> </a:t>
            </a:r>
            <a:r>
              <a:rPr lang="en-US" i="1" dirty="0" err="1"/>
              <a:t>Leistungsnachweise</a:t>
            </a:r>
            <a:r>
              <a:rPr lang="en-US" i="1" dirty="0"/>
              <a:t> und </a:t>
            </a:r>
            <a:r>
              <a:rPr lang="en-US" i="1" dirty="0" err="1"/>
              <a:t>Leistungsbewertung</a:t>
            </a:r>
            <a:r>
              <a:rPr lang="en-US" i="1" dirty="0"/>
              <a:t> in der </a:t>
            </a:r>
            <a:r>
              <a:rPr lang="en-US" i="1" dirty="0" err="1"/>
              <a:t>gymnasialen</a:t>
            </a:r>
            <a:r>
              <a:rPr lang="en-US" i="1" dirty="0"/>
              <a:t> </a:t>
            </a:r>
            <a:r>
              <a:rPr lang="en-US" i="1" dirty="0" err="1"/>
              <a:t>Oberstufe</a:t>
            </a:r>
            <a:r>
              <a:rPr lang="en-US" dirty="0"/>
              <a:t>, </a:t>
            </a:r>
            <a:r>
              <a:rPr lang="en-US" dirty="0" err="1"/>
              <a:t>nicht</a:t>
            </a:r>
            <a:r>
              <a:rPr lang="en-US" dirty="0"/>
              <a:t> so </a:t>
            </a:r>
            <a:r>
              <a:rPr lang="en-US" dirty="0" err="1"/>
              <a:t>jedoch</a:t>
            </a:r>
            <a:r>
              <a:rPr lang="en-US" dirty="0"/>
              <a:t> </a:t>
            </a:r>
            <a:r>
              <a:rPr lang="en-US" dirty="0" err="1"/>
              <a:t>im</a:t>
            </a:r>
            <a:r>
              <a:rPr lang="en-US" dirty="0"/>
              <a:t> </a:t>
            </a:r>
            <a:r>
              <a:rPr lang="en-US" dirty="0" err="1"/>
              <a:t>analogen</a:t>
            </a:r>
            <a:r>
              <a:rPr lang="en-US" dirty="0"/>
              <a:t> </a:t>
            </a:r>
            <a:r>
              <a:rPr lang="en-US" dirty="0" err="1"/>
              <a:t>Erlass</a:t>
            </a:r>
            <a:r>
              <a:rPr lang="en-US" dirty="0"/>
              <a:t> </a:t>
            </a:r>
            <a:r>
              <a:rPr lang="en-US" dirty="0" err="1"/>
              <a:t>für</a:t>
            </a:r>
            <a:r>
              <a:rPr lang="en-US" dirty="0"/>
              <a:t> die </a:t>
            </a:r>
            <a:r>
              <a:rPr lang="en-US" dirty="0" err="1"/>
              <a:t>Primar</a:t>
            </a:r>
            <a:r>
              <a:rPr lang="en-US" dirty="0"/>
              <a:t>- und </a:t>
            </a:r>
            <a:r>
              <a:rPr lang="en-US" dirty="0" err="1"/>
              <a:t>Sekundarstufe</a:t>
            </a:r>
            <a:r>
              <a:rPr lang="en-US" dirty="0"/>
              <a:t> I</a:t>
            </a:r>
            <a:r>
              <a:rPr lang="en-US" dirty="0" smtClean="0"/>
              <a:t>.</a:t>
            </a:r>
          </a:p>
          <a:p>
            <a:pPr marL="0" indent="0">
              <a:lnSpc>
                <a:spcPct val="100000"/>
              </a:lnSpc>
              <a:spcBef>
                <a:spcPts val="0"/>
              </a:spcBef>
              <a:buNone/>
            </a:pPr>
            <a:r>
              <a:rPr lang="en-US" dirty="0" err="1" smtClean="0"/>
              <a:t>Dennoch</a:t>
            </a:r>
            <a:r>
              <a:rPr lang="en-US" dirty="0" smtClean="0"/>
              <a:t> </a:t>
            </a:r>
            <a:r>
              <a:rPr lang="en-US" dirty="0" err="1" smtClean="0"/>
              <a:t>ist</a:t>
            </a:r>
            <a:r>
              <a:rPr lang="en-US" dirty="0" smtClean="0"/>
              <a:t> </a:t>
            </a:r>
            <a:r>
              <a:rPr lang="en-US" dirty="0" err="1" smtClean="0"/>
              <a:t>es</a:t>
            </a:r>
            <a:r>
              <a:rPr lang="en-US" dirty="0" smtClean="0"/>
              <a:t> </a:t>
            </a:r>
            <a:r>
              <a:rPr lang="en-US" dirty="0" err="1" smtClean="0"/>
              <a:t>sinnvoll</a:t>
            </a:r>
            <a:r>
              <a:rPr lang="en-US" dirty="0" smtClean="0"/>
              <a:t>, die </a:t>
            </a:r>
            <a:r>
              <a:rPr lang="en-US" dirty="0" err="1" smtClean="0"/>
              <a:t>Regelungen</a:t>
            </a:r>
            <a:r>
              <a:rPr lang="en-US" dirty="0" smtClean="0"/>
              <a:t> </a:t>
            </a:r>
            <a:r>
              <a:rPr lang="en-US" dirty="0" err="1" smtClean="0"/>
              <a:t>für</a:t>
            </a:r>
            <a:r>
              <a:rPr lang="en-US" dirty="0" smtClean="0"/>
              <a:t> die </a:t>
            </a:r>
            <a:r>
              <a:rPr lang="en-US" dirty="0" err="1" smtClean="0"/>
              <a:t>Oberstufe</a:t>
            </a:r>
            <a:r>
              <a:rPr lang="en-US" dirty="0" smtClean="0"/>
              <a:t> </a:t>
            </a:r>
            <a:r>
              <a:rPr lang="en-US" dirty="0" err="1" smtClean="0"/>
              <a:t>auch</a:t>
            </a:r>
            <a:r>
              <a:rPr lang="en-US" dirty="0" smtClean="0"/>
              <a:t> in den </a:t>
            </a:r>
            <a:r>
              <a:rPr lang="en-US" dirty="0" err="1" smtClean="0"/>
              <a:t>unteren</a:t>
            </a:r>
            <a:r>
              <a:rPr lang="en-US" dirty="0" smtClean="0"/>
              <a:t> </a:t>
            </a:r>
            <a:r>
              <a:rPr lang="en-US" dirty="0" err="1" smtClean="0"/>
              <a:t>Jahrgängen</a:t>
            </a:r>
            <a:r>
              <a:rPr lang="en-US" dirty="0" smtClean="0"/>
              <a:t> </a:t>
            </a:r>
            <a:r>
              <a:rPr lang="en-US" dirty="0" err="1" smtClean="0"/>
              <a:t>anzuwenden</a:t>
            </a:r>
            <a:r>
              <a:rPr lang="en-US" dirty="0" smtClean="0"/>
              <a:t>.</a:t>
            </a:r>
            <a:endParaRPr lang="de-DE" dirty="0"/>
          </a:p>
        </p:txBody>
      </p:sp>
    </p:spTree>
    <p:extLst>
      <p:ext uri="{BB962C8B-B14F-4D97-AF65-F5344CB8AC3E}">
        <p14:creationId xmlns:p14="http://schemas.microsoft.com/office/powerpoint/2010/main" val="5063113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Kriterien für Noten für Unterrichtsbeiträge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smtClean="0"/>
              <a:t>Regelungen für die </a:t>
            </a:r>
            <a:r>
              <a:rPr lang="de-DE" b="1" dirty="0"/>
              <a:t>O</a:t>
            </a:r>
            <a:r>
              <a:rPr lang="de-DE" b="1" dirty="0" smtClean="0"/>
              <a:t>berstufe:</a:t>
            </a:r>
          </a:p>
          <a:p>
            <a:pPr marL="0" indent="0">
              <a:lnSpc>
                <a:spcPct val="100000"/>
              </a:lnSpc>
              <a:spcBef>
                <a:spcPts val="0"/>
              </a:spcBef>
              <a:buNone/>
            </a:pPr>
            <a:endParaRPr lang="de-DE" dirty="0" smtClean="0"/>
          </a:p>
          <a:p>
            <a:pPr>
              <a:lnSpc>
                <a:spcPct val="100000"/>
              </a:lnSpc>
              <a:spcBef>
                <a:spcPts val="0"/>
              </a:spcBef>
            </a:pPr>
            <a:r>
              <a:rPr lang="de-DE" dirty="0" smtClean="0"/>
              <a:t>Bekanntgabe der Kriterien zur mündlichen Leistungsbewertung zu Beginn des Schuljahres</a:t>
            </a:r>
          </a:p>
          <a:p>
            <a:pPr>
              <a:lnSpc>
                <a:spcPct val="100000"/>
              </a:lnSpc>
              <a:spcBef>
                <a:spcPts val="0"/>
              </a:spcBef>
            </a:pPr>
            <a:r>
              <a:rPr lang="de-DE" dirty="0" smtClean="0"/>
              <a:t>Besprechung bzw. Mitteilung des Leistungsstands zweimal pro Halbjahr, das erste Mal vor der ersten Klausur/Klassenarbeit</a:t>
            </a:r>
          </a:p>
          <a:p>
            <a:pPr>
              <a:lnSpc>
                <a:spcPct val="100000"/>
              </a:lnSpc>
              <a:spcBef>
                <a:spcPts val="0"/>
              </a:spcBef>
            </a:pPr>
            <a:r>
              <a:rPr lang="de-DE" dirty="0" smtClean="0"/>
              <a:t>Dokumentation des Vorgehens im </a:t>
            </a:r>
            <a:r>
              <a:rPr lang="de-DE" dirty="0" err="1" smtClean="0"/>
              <a:t>Kursheft</a:t>
            </a:r>
            <a:r>
              <a:rPr lang="de-DE" dirty="0" smtClean="0"/>
              <a:t> bzw. Klassenbuch</a:t>
            </a:r>
          </a:p>
        </p:txBody>
      </p:sp>
    </p:spTree>
    <p:extLst>
      <p:ext uri="{BB962C8B-B14F-4D97-AF65-F5344CB8AC3E}">
        <p14:creationId xmlns:p14="http://schemas.microsoft.com/office/powerpoint/2010/main" val="2403330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Normenhierarchie I</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smtClean="0"/>
              <a:t>1. Grundgesetz / Verfassung</a:t>
            </a:r>
          </a:p>
          <a:p>
            <a:pPr marL="0" indent="0">
              <a:lnSpc>
                <a:spcPct val="100000"/>
              </a:lnSpc>
              <a:spcBef>
                <a:spcPts val="0"/>
              </a:spcBef>
              <a:buNone/>
            </a:pPr>
            <a:r>
              <a:rPr lang="de-DE" dirty="0" smtClean="0"/>
              <a:t>Basis aller Gesetzgebung in Bund/Ländern</a:t>
            </a:r>
            <a:endParaRPr lang="de-DE" dirty="0"/>
          </a:p>
          <a:p>
            <a:pPr marL="0" indent="0">
              <a:lnSpc>
                <a:spcPct val="100000"/>
              </a:lnSpc>
              <a:spcBef>
                <a:spcPts val="0"/>
              </a:spcBef>
              <a:buNone/>
            </a:pPr>
            <a:r>
              <a:rPr lang="de-DE" b="1" dirty="0" smtClean="0"/>
              <a:t>2. Gesetz</a:t>
            </a:r>
          </a:p>
          <a:p>
            <a:pPr marL="0" indent="0">
              <a:lnSpc>
                <a:spcPct val="100000"/>
              </a:lnSpc>
              <a:spcBef>
                <a:spcPts val="0"/>
              </a:spcBef>
              <a:buNone/>
            </a:pPr>
            <a:r>
              <a:rPr lang="de-DE" dirty="0" smtClean="0"/>
              <a:t>Bundes oder Landesgesetz</a:t>
            </a:r>
          </a:p>
          <a:p>
            <a:pPr marL="0" indent="0">
              <a:lnSpc>
                <a:spcPct val="100000"/>
              </a:lnSpc>
              <a:spcBef>
                <a:spcPts val="0"/>
              </a:spcBef>
              <a:buNone/>
            </a:pPr>
            <a:r>
              <a:rPr lang="de-DE" dirty="0"/>
              <a:t>v</a:t>
            </a:r>
            <a:r>
              <a:rPr lang="de-DE" dirty="0" smtClean="0"/>
              <a:t>om Parlament (Legislative) verabschiedet</a:t>
            </a:r>
            <a:endParaRPr lang="de-DE" dirty="0"/>
          </a:p>
          <a:p>
            <a:pPr marL="0" indent="0">
              <a:lnSpc>
                <a:spcPct val="100000"/>
              </a:lnSpc>
              <a:spcBef>
                <a:spcPts val="0"/>
              </a:spcBef>
              <a:buNone/>
            </a:pPr>
            <a:r>
              <a:rPr lang="de-DE" b="1" dirty="0" smtClean="0"/>
              <a:t>3. Verordnung</a:t>
            </a:r>
          </a:p>
          <a:p>
            <a:pPr marL="0" indent="0">
              <a:lnSpc>
                <a:spcPct val="100000"/>
              </a:lnSpc>
              <a:spcBef>
                <a:spcPts val="0"/>
              </a:spcBef>
              <a:buNone/>
            </a:pPr>
            <a:r>
              <a:rPr lang="de-DE" dirty="0" smtClean="0"/>
              <a:t>Vom Bildungsministerium (Exekutive geschaffen aufgrund einer Ermächtigung durch das Parlament / Ankündigung bzw. Verweis im Gesetzestext</a:t>
            </a:r>
          </a:p>
        </p:txBody>
      </p:sp>
    </p:spTree>
    <p:extLst>
      <p:ext uri="{BB962C8B-B14F-4D97-AF65-F5344CB8AC3E}">
        <p14:creationId xmlns:p14="http://schemas.microsoft.com/office/powerpoint/2010/main" val="117824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Bildung der Gesamtnote/Zeugnisse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Die Zeugnisverordnung (ZVO) legt die Beurteilungsbereiche (fachliche Leistungen sowie Lern- und Sozialverhalten), die Zeugnisformen, die Notenstufen bzw. die Übertragungsskala sowie die vorgesehenen zusätzlichen Vermerke fest.</a:t>
            </a:r>
          </a:p>
          <a:p>
            <a:pPr>
              <a:lnSpc>
                <a:spcPct val="100000"/>
              </a:lnSpc>
              <a:spcBef>
                <a:spcPts val="0"/>
              </a:spcBef>
            </a:pPr>
            <a:r>
              <a:rPr lang="de-DE" dirty="0" smtClean="0"/>
              <a:t>Festlegungen rund um die Gewährung von Nachteilsausgleich und Notenschutz werden in der Nachteilsausgleich- und Notenschutzverordnung (</a:t>
            </a:r>
            <a:r>
              <a:rPr lang="de-DE" dirty="0" err="1" smtClean="0"/>
              <a:t>NuNVO</a:t>
            </a:r>
            <a:r>
              <a:rPr lang="de-DE" dirty="0" smtClean="0"/>
              <a:t>) geregelt.</a:t>
            </a:r>
          </a:p>
          <a:p>
            <a:pPr>
              <a:lnSpc>
                <a:spcPct val="100000"/>
              </a:lnSpc>
              <a:spcBef>
                <a:spcPts val="0"/>
              </a:spcBef>
            </a:pPr>
            <a:r>
              <a:rPr lang="de-DE" dirty="0" smtClean="0"/>
              <a:t>Bei der Bildung der Gesamtnote hat die Mitarbeit im laufenden Unterricht zu überwiegen (ohne genaue / prozentuale Vorgabe).</a:t>
            </a:r>
            <a:endParaRPr lang="de-DE" dirty="0"/>
          </a:p>
        </p:txBody>
      </p:sp>
    </p:spTree>
    <p:extLst>
      <p:ext uri="{BB962C8B-B14F-4D97-AF65-F5344CB8AC3E}">
        <p14:creationId xmlns:p14="http://schemas.microsoft.com/office/powerpoint/2010/main" val="7835315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Konflikte bei der Notenvergabe</a:t>
            </a:r>
            <a:endParaRPr lang="de-DE" dirty="0"/>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smtClean="0"/>
              <a:t>Der Klageweg steht nur bei Noten offen, die als Verwaltungsakt anzusehen sind.</a:t>
            </a:r>
          </a:p>
          <a:p>
            <a:pPr>
              <a:lnSpc>
                <a:spcPct val="100000"/>
              </a:lnSpc>
              <a:spcBef>
                <a:spcPts val="0"/>
              </a:spcBef>
            </a:pPr>
            <a:endParaRPr lang="de-DE" dirty="0" smtClean="0"/>
          </a:p>
          <a:p>
            <a:pPr>
              <a:lnSpc>
                <a:spcPct val="100000"/>
              </a:lnSpc>
              <a:spcBef>
                <a:spcPts val="0"/>
              </a:spcBef>
            </a:pPr>
            <a:r>
              <a:rPr lang="de-DE" dirty="0" smtClean="0"/>
              <a:t>Beschwerden sind möglich.</a:t>
            </a:r>
            <a:endParaRPr lang="de-DE" dirty="0"/>
          </a:p>
        </p:txBody>
      </p:sp>
    </p:spTree>
    <p:extLst>
      <p:ext uri="{BB962C8B-B14F-4D97-AF65-F5344CB8AC3E}">
        <p14:creationId xmlns:p14="http://schemas.microsoft.com/office/powerpoint/2010/main" val="25293248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Nachteilsausgleich</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a:lnSpc>
                <a:spcPct val="100000"/>
              </a:lnSpc>
              <a:spcBef>
                <a:spcPts val="0"/>
              </a:spcBef>
            </a:pPr>
            <a:r>
              <a:rPr lang="de-DE" dirty="0" smtClean="0"/>
              <a:t>Der Nachteilsausgleich ist in der Nachteilsausgleich- und Notenschutzverordnung (</a:t>
            </a:r>
            <a:r>
              <a:rPr lang="de-DE" dirty="0" err="1" smtClean="0"/>
              <a:t>NuNVO</a:t>
            </a:r>
            <a:r>
              <a:rPr lang="de-DE" dirty="0" smtClean="0"/>
              <a:t>) geregelt.</a:t>
            </a:r>
          </a:p>
          <a:p>
            <a:pPr>
              <a:lnSpc>
                <a:spcPct val="100000"/>
              </a:lnSpc>
              <a:spcBef>
                <a:spcPts val="0"/>
              </a:spcBef>
            </a:pPr>
            <a:r>
              <a:rPr lang="de-DE" dirty="0"/>
              <a:t>e</a:t>
            </a:r>
            <a:r>
              <a:rPr lang="de-DE" dirty="0" smtClean="0"/>
              <a:t>benso: das Verfahren für eine Lese- und Rechtschreib-Schwäche</a:t>
            </a:r>
          </a:p>
          <a:p>
            <a:pPr>
              <a:lnSpc>
                <a:spcPct val="100000"/>
              </a:lnSpc>
              <a:spcBef>
                <a:spcPts val="0"/>
              </a:spcBef>
            </a:pPr>
            <a:r>
              <a:rPr lang="de-DE" dirty="0" smtClean="0"/>
              <a:t>Notenschutz: eine bestimmte Leistung oder Teilleistung wird von der Bewertung ausgenommen</a:t>
            </a:r>
          </a:p>
          <a:p>
            <a:pPr>
              <a:lnSpc>
                <a:spcPct val="100000"/>
              </a:lnSpc>
              <a:spcBef>
                <a:spcPts val="0"/>
              </a:spcBef>
            </a:pPr>
            <a:r>
              <a:rPr lang="de-DE" dirty="0" smtClean="0"/>
              <a:t>Nachteilsausgleich (z.B. verlängerte Arbeitszeit, spezielle Arbeitsmittel,…): fachliche Anforderungen bleiben bestehen, es werden Ausgleichsmaßnahmen gewährt</a:t>
            </a:r>
          </a:p>
          <a:p>
            <a:pPr lvl="2">
              <a:lnSpc>
                <a:spcPct val="100000"/>
              </a:lnSpc>
              <a:spcBef>
                <a:spcPts val="0"/>
              </a:spcBef>
            </a:pPr>
            <a:r>
              <a:rPr lang="de-DE" dirty="0"/>
              <a:t>f</a:t>
            </a:r>
            <a:r>
              <a:rPr lang="de-DE" dirty="0" smtClean="0"/>
              <a:t>ür alle Arten von körperlichen oder geistigen Beeinträchtigungen – auch vorübergehend</a:t>
            </a:r>
          </a:p>
          <a:p>
            <a:pPr lvl="2">
              <a:lnSpc>
                <a:spcPct val="100000"/>
              </a:lnSpc>
              <a:spcBef>
                <a:spcPts val="0"/>
              </a:spcBef>
            </a:pPr>
            <a:r>
              <a:rPr lang="de-DE" dirty="0" smtClean="0"/>
              <a:t>Anspruch ist durch Vorlage eine fachärztlichen Zeugnisses nachzuweisen.</a:t>
            </a:r>
          </a:p>
          <a:p>
            <a:pPr lvl="2">
              <a:lnSpc>
                <a:spcPct val="100000"/>
              </a:lnSpc>
              <a:spcBef>
                <a:spcPts val="0"/>
              </a:spcBef>
            </a:pPr>
            <a:r>
              <a:rPr lang="de-DE" dirty="0" smtClean="0"/>
              <a:t>Schulleiterin oder Schulleiter entscheiden über Gewährung und legt Art und Umfang fest.</a:t>
            </a:r>
          </a:p>
          <a:p>
            <a:pPr lvl="2">
              <a:lnSpc>
                <a:spcPct val="100000"/>
              </a:lnSpc>
              <a:spcBef>
                <a:spcPts val="0"/>
              </a:spcBef>
            </a:pPr>
            <a:r>
              <a:rPr lang="de-DE" dirty="0" smtClean="0"/>
              <a:t>Nachteilsausgleich ist von Amts wegen zu gewähren.</a:t>
            </a:r>
          </a:p>
          <a:p>
            <a:pPr>
              <a:lnSpc>
                <a:spcPct val="100000"/>
              </a:lnSpc>
              <a:spcBef>
                <a:spcPts val="0"/>
              </a:spcBef>
            </a:pPr>
            <a:endParaRPr lang="de-DE" dirty="0"/>
          </a:p>
        </p:txBody>
      </p:sp>
    </p:spTree>
    <p:extLst>
      <p:ext uri="{BB962C8B-B14F-4D97-AF65-F5344CB8AC3E}">
        <p14:creationId xmlns:p14="http://schemas.microsoft.com/office/powerpoint/2010/main" val="15870694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1.6 Leistungsbewertung – zielgleiche und zieldifferente Beschulung</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marL="0" indent="0">
              <a:lnSpc>
                <a:spcPct val="100000"/>
              </a:lnSpc>
              <a:spcBef>
                <a:spcPts val="0"/>
              </a:spcBef>
              <a:buNone/>
            </a:pPr>
            <a:r>
              <a:rPr lang="de-DE" dirty="0" smtClean="0"/>
              <a:t>Bei der Leistungsbeurteilung von </a:t>
            </a:r>
            <a:r>
              <a:rPr lang="de-DE" dirty="0" err="1" smtClean="0"/>
              <a:t>SuS</a:t>
            </a:r>
            <a:r>
              <a:rPr lang="de-DE" dirty="0" smtClean="0"/>
              <a:t> mit Förderschwerpunkt ist zu beachten, ob </a:t>
            </a:r>
            <a:r>
              <a:rPr lang="de-DE" dirty="0" err="1" smtClean="0"/>
              <a:t>SuS</a:t>
            </a:r>
            <a:r>
              <a:rPr lang="de-DE" dirty="0" smtClean="0"/>
              <a:t> zielgleich oder zieldifferent beschult werden:</a:t>
            </a:r>
          </a:p>
          <a:p>
            <a:pPr>
              <a:lnSpc>
                <a:spcPct val="100000"/>
              </a:lnSpc>
              <a:spcBef>
                <a:spcPts val="0"/>
              </a:spcBef>
            </a:pPr>
            <a:r>
              <a:rPr lang="de-DE" b="1" dirty="0"/>
              <a:t>z</a:t>
            </a:r>
            <a:r>
              <a:rPr lang="de-DE" b="1" dirty="0" smtClean="0"/>
              <a:t>ielgleich: </a:t>
            </a:r>
            <a:r>
              <a:rPr lang="de-DE" dirty="0" smtClean="0"/>
              <a:t>wenn </a:t>
            </a:r>
            <a:r>
              <a:rPr lang="de-DE" dirty="0" err="1" smtClean="0"/>
              <a:t>SuS</a:t>
            </a:r>
            <a:r>
              <a:rPr lang="de-DE" dirty="0" smtClean="0"/>
              <a:t> nach den Leistungsanforderungen einer allgemein bildenden oder einer berufsbildenden Schule unterrichtet werden</a:t>
            </a:r>
          </a:p>
          <a:p>
            <a:pPr>
              <a:lnSpc>
                <a:spcPct val="100000"/>
              </a:lnSpc>
              <a:spcBef>
                <a:spcPts val="0"/>
              </a:spcBef>
            </a:pPr>
            <a:r>
              <a:rPr lang="de-DE" b="1" dirty="0"/>
              <a:t>z</a:t>
            </a:r>
            <a:r>
              <a:rPr lang="de-DE" b="1" dirty="0" smtClean="0"/>
              <a:t>ieldifferent:  </a:t>
            </a:r>
            <a:r>
              <a:rPr lang="de-DE" dirty="0" err="1" smtClean="0"/>
              <a:t>SuS</a:t>
            </a:r>
            <a:r>
              <a:rPr lang="de-DE" dirty="0" smtClean="0"/>
              <a:t> mit sonderpädagogischem Förderbedarf, die nicht oder nicht in allen Fächern nach den Lehrplan- und Fachanforderungen einer allgemein bildenden oder berufsbildenden Schule unterrichtet werden, ist der Förderschwerpunkt im Zeugniskopf aufzuführen; </a:t>
            </a:r>
            <a:r>
              <a:rPr lang="de-DE" dirty="0" err="1" smtClean="0"/>
              <a:t>SuS</a:t>
            </a:r>
            <a:r>
              <a:rPr lang="de-DE" dirty="0" smtClean="0"/>
              <a:t> mit den Förderschwerpunkten Lernen und geistige Entwicklung erhalten im gemeinsamen Unterricht der allgemein bildenden Schulen ein angepasstes, differenziertes Lernangebot und ein Zeugnis in tabellarischer Form</a:t>
            </a:r>
            <a:endParaRPr lang="de-DE" dirty="0"/>
          </a:p>
        </p:txBody>
      </p:sp>
    </p:spTree>
    <p:extLst>
      <p:ext uri="{BB962C8B-B14F-4D97-AF65-F5344CB8AC3E}">
        <p14:creationId xmlns:p14="http://schemas.microsoft.com/office/powerpoint/2010/main" val="129304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Normenhierarchie II</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smtClean="0"/>
              <a:t>4. Verwaltungsvorschrift</a:t>
            </a:r>
          </a:p>
          <a:p>
            <a:pPr marL="0" indent="0">
              <a:lnSpc>
                <a:spcPct val="100000"/>
              </a:lnSpc>
              <a:spcBef>
                <a:spcPts val="0"/>
              </a:spcBef>
              <a:buNone/>
            </a:pPr>
            <a:r>
              <a:rPr lang="de-DE" dirty="0"/>
              <a:t>v</a:t>
            </a:r>
            <a:r>
              <a:rPr lang="de-DE" dirty="0" smtClean="0"/>
              <a:t>om MBWFK erlassen als behördeninterne Weisung</a:t>
            </a:r>
            <a:endParaRPr lang="de-DE" dirty="0"/>
          </a:p>
          <a:p>
            <a:pPr marL="0" indent="0">
              <a:lnSpc>
                <a:spcPct val="100000"/>
              </a:lnSpc>
              <a:spcBef>
                <a:spcPts val="0"/>
              </a:spcBef>
              <a:buNone/>
            </a:pPr>
            <a:r>
              <a:rPr lang="de-DE" b="1" dirty="0" smtClean="0"/>
              <a:t>4.1 Erlass</a:t>
            </a:r>
          </a:p>
          <a:p>
            <a:pPr marL="0" indent="0">
              <a:lnSpc>
                <a:spcPct val="100000"/>
              </a:lnSpc>
              <a:spcBef>
                <a:spcPts val="0"/>
              </a:spcBef>
              <a:buNone/>
            </a:pPr>
            <a:r>
              <a:rPr lang="de-DE" dirty="0" smtClean="0"/>
              <a:t>Verwaltungsanordnung der obersten Verwaltungsbehörde</a:t>
            </a:r>
          </a:p>
          <a:p>
            <a:pPr marL="0" indent="0">
              <a:lnSpc>
                <a:spcPct val="100000"/>
              </a:lnSpc>
              <a:spcBef>
                <a:spcPts val="0"/>
              </a:spcBef>
              <a:buNone/>
            </a:pPr>
            <a:r>
              <a:rPr lang="de-DE" dirty="0"/>
              <a:t>a</a:t>
            </a:r>
            <a:r>
              <a:rPr lang="de-DE" dirty="0" smtClean="0"/>
              <a:t>uch: „Richtlinie“</a:t>
            </a:r>
            <a:endParaRPr lang="de-DE" dirty="0"/>
          </a:p>
          <a:p>
            <a:pPr marL="0" indent="0">
              <a:lnSpc>
                <a:spcPct val="100000"/>
              </a:lnSpc>
              <a:spcBef>
                <a:spcPts val="0"/>
              </a:spcBef>
              <a:buNone/>
            </a:pPr>
            <a:r>
              <a:rPr lang="de-DE" b="1" dirty="0" smtClean="0"/>
              <a:t>4.2 Verfügung</a:t>
            </a:r>
          </a:p>
          <a:p>
            <a:pPr marL="0" indent="0">
              <a:lnSpc>
                <a:spcPct val="100000"/>
              </a:lnSpc>
              <a:spcBef>
                <a:spcPts val="0"/>
              </a:spcBef>
              <a:buNone/>
            </a:pPr>
            <a:r>
              <a:rPr lang="de-DE" dirty="0" smtClean="0"/>
              <a:t>Verwaltungsvorschrift einer nachgeordneten Behörde</a:t>
            </a:r>
          </a:p>
        </p:txBody>
      </p:sp>
    </p:spTree>
    <p:extLst>
      <p:ext uri="{BB962C8B-B14F-4D97-AF65-F5344CB8AC3E}">
        <p14:creationId xmlns:p14="http://schemas.microsoft.com/office/powerpoint/2010/main" val="193144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Normenhierarchie III</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smtClean="0"/>
              <a:t>4.3 Sonstiges</a:t>
            </a:r>
          </a:p>
          <a:p>
            <a:pPr marL="0" indent="0">
              <a:lnSpc>
                <a:spcPct val="100000"/>
              </a:lnSpc>
              <a:spcBef>
                <a:spcPts val="0"/>
              </a:spcBef>
              <a:buNone/>
            </a:pPr>
            <a:r>
              <a:rPr lang="de-DE" dirty="0" smtClean="0"/>
              <a:t>Handreichung, Bekanntmachung, Mitteilung, Dienstvereinbarung, Empfehlung, Brief, Ratgeber, mündliche Anweisung</a:t>
            </a:r>
          </a:p>
          <a:p>
            <a:pPr marL="0" indent="0">
              <a:lnSpc>
                <a:spcPct val="100000"/>
              </a:lnSpc>
              <a:spcBef>
                <a:spcPts val="0"/>
              </a:spcBef>
              <a:buNone/>
            </a:pPr>
            <a:r>
              <a:rPr lang="de-DE" dirty="0" smtClean="0">
                <a:sym typeface="Wingdings" panose="05000000000000000000" pitchFamily="2" charset="2"/>
              </a:rPr>
              <a:t> Jede Bekanntmachung, Mitteilung oder Rundschreiben des Ministeriums gilt als Erlass.</a:t>
            </a:r>
            <a:endParaRPr lang="de-DE" dirty="0"/>
          </a:p>
          <a:p>
            <a:pPr marL="0" indent="0">
              <a:lnSpc>
                <a:spcPct val="100000"/>
              </a:lnSpc>
              <a:spcBef>
                <a:spcPts val="0"/>
              </a:spcBef>
              <a:buNone/>
            </a:pPr>
            <a:r>
              <a:rPr lang="de-DE" b="1" dirty="0" smtClean="0"/>
              <a:t>5. Satzung</a:t>
            </a:r>
            <a:endParaRPr lang="de-DE" dirty="0" smtClean="0"/>
          </a:p>
        </p:txBody>
      </p:sp>
    </p:spTree>
    <p:extLst>
      <p:ext uri="{BB962C8B-B14F-4D97-AF65-F5344CB8AC3E}">
        <p14:creationId xmlns:p14="http://schemas.microsoft.com/office/powerpoint/2010/main" val="3893544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1293779" y="188537"/>
            <a:ext cx="9037806" cy="6033153"/>
          </a:xfrm>
          <a:prstGeom prst="rect">
            <a:avLst/>
          </a:prstGeom>
        </p:spPr>
      </p:pic>
      <p:sp>
        <p:nvSpPr>
          <p:cNvPr id="4" name="Textfeld 3"/>
          <p:cNvSpPr txBox="1"/>
          <p:nvPr/>
        </p:nvSpPr>
        <p:spPr>
          <a:xfrm>
            <a:off x="2941161" y="6221690"/>
            <a:ext cx="8342722" cy="246221"/>
          </a:xfrm>
          <a:prstGeom prst="rect">
            <a:avLst/>
          </a:prstGeom>
          <a:noFill/>
        </p:spPr>
        <p:txBody>
          <a:bodyPr wrap="square" rtlCol="0">
            <a:spAutoFit/>
          </a:bodyPr>
          <a:lstStyle/>
          <a:p>
            <a:r>
              <a:rPr lang="de-DE" sz="1000" dirty="0">
                <a:hlinkClick r:id="rId3"/>
              </a:rPr>
              <a:t>https://</a:t>
            </a:r>
            <a:r>
              <a:rPr lang="de-DE" sz="1000" dirty="0" smtClean="0">
                <a:hlinkClick r:id="rId3"/>
              </a:rPr>
              <a:t>upload.wikimedia.org/wikipedia/commons/3/3f/Normenhierarchie.png</a:t>
            </a:r>
            <a:r>
              <a:rPr lang="de-DE" sz="1000" dirty="0" smtClean="0"/>
              <a:t> (29. Februar 2024)</a:t>
            </a:r>
            <a:endParaRPr lang="de-DE" sz="1000" dirty="0"/>
          </a:p>
        </p:txBody>
      </p:sp>
    </p:spTree>
    <p:extLst>
      <p:ext uri="{BB962C8B-B14F-4D97-AF65-F5344CB8AC3E}">
        <p14:creationId xmlns:p14="http://schemas.microsoft.com/office/powerpoint/2010/main" val="387659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1.1.2 Beispiele I</a:t>
            </a:r>
            <a:endParaRPr lang="de-DE" dirty="0"/>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smtClean="0"/>
              <a:t>1. Verfassung</a:t>
            </a:r>
          </a:p>
          <a:p>
            <a:pPr marL="0" indent="0">
              <a:lnSpc>
                <a:spcPct val="100000"/>
              </a:lnSpc>
              <a:spcBef>
                <a:spcPts val="0"/>
              </a:spcBef>
              <a:buNone/>
            </a:pPr>
            <a:r>
              <a:rPr lang="de-DE" dirty="0" smtClean="0"/>
              <a:t> Grundgesetz Art. 1-7</a:t>
            </a:r>
          </a:p>
          <a:p>
            <a:pPr marL="0" indent="0">
              <a:lnSpc>
                <a:spcPct val="100000"/>
              </a:lnSpc>
              <a:spcBef>
                <a:spcPts val="0"/>
              </a:spcBef>
              <a:buNone/>
            </a:pPr>
            <a:r>
              <a:rPr lang="de-DE" dirty="0" smtClean="0"/>
              <a:t>Verfassung Schleswig-Holsteins / Landessatzung Art. 8 (1): Es besteht allgemeine Schulpflicht.</a:t>
            </a:r>
            <a:endParaRPr lang="de-DE" dirty="0"/>
          </a:p>
          <a:p>
            <a:pPr marL="0" indent="0">
              <a:lnSpc>
                <a:spcPct val="100000"/>
              </a:lnSpc>
              <a:spcBef>
                <a:spcPts val="0"/>
              </a:spcBef>
              <a:buNone/>
            </a:pPr>
            <a:r>
              <a:rPr lang="de-DE" b="1" dirty="0"/>
              <a:t>2</a:t>
            </a:r>
            <a:r>
              <a:rPr lang="de-DE" b="1" dirty="0" smtClean="0"/>
              <a:t>. Gesetz</a:t>
            </a:r>
          </a:p>
          <a:p>
            <a:pPr marL="0" indent="0">
              <a:lnSpc>
                <a:spcPct val="100000"/>
              </a:lnSpc>
              <a:spcBef>
                <a:spcPts val="0"/>
              </a:spcBef>
              <a:buNone/>
            </a:pPr>
            <a:r>
              <a:rPr lang="de-DE" dirty="0" smtClean="0"/>
              <a:t>Schulgesetz</a:t>
            </a:r>
          </a:p>
          <a:p>
            <a:pPr marL="0" indent="0">
              <a:lnSpc>
                <a:spcPct val="100000"/>
              </a:lnSpc>
              <a:spcBef>
                <a:spcPts val="0"/>
              </a:spcBef>
              <a:buNone/>
            </a:pPr>
            <a:r>
              <a:rPr lang="de-DE" dirty="0" smtClean="0"/>
              <a:t>Jugendschutzgesetz</a:t>
            </a:r>
          </a:p>
          <a:p>
            <a:pPr marL="0" indent="0">
              <a:lnSpc>
                <a:spcPct val="100000"/>
              </a:lnSpc>
              <a:spcBef>
                <a:spcPts val="0"/>
              </a:spcBef>
              <a:buNone/>
            </a:pPr>
            <a:r>
              <a:rPr lang="de-DE" dirty="0" smtClean="0"/>
              <a:t>Landesbeamtengesetz</a:t>
            </a:r>
          </a:p>
          <a:p>
            <a:pPr marL="0" indent="0">
              <a:lnSpc>
                <a:spcPct val="100000"/>
              </a:lnSpc>
              <a:spcBef>
                <a:spcPts val="0"/>
              </a:spcBef>
              <a:buNone/>
            </a:pPr>
            <a:r>
              <a:rPr lang="de-DE" dirty="0" smtClean="0"/>
              <a:t>Landesverwaltungsgesetz</a:t>
            </a:r>
          </a:p>
        </p:txBody>
      </p:sp>
    </p:spTree>
    <p:extLst>
      <p:ext uri="{BB962C8B-B14F-4D97-AF65-F5344CB8AC3E}">
        <p14:creationId xmlns:p14="http://schemas.microsoft.com/office/powerpoint/2010/main" val="2638866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QS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3331</Words>
  <Application>Microsoft Office PowerPoint</Application>
  <PresentationFormat>Breitbild</PresentationFormat>
  <Paragraphs>279</Paragraphs>
  <Slides>53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53</vt:i4>
      </vt:variant>
    </vt:vector>
  </HeadingPairs>
  <TitlesOfParts>
    <vt:vector size="58" baseType="lpstr">
      <vt:lpstr>Arial</vt:lpstr>
      <vt:lpstr>Calibri</vt:lpstr>
      <vt:lpstr>Calibri Light</vt:lpstr>
      <vt:lpstr>Wingdings</vt:lpstr>
      <vt:lpstr>IQSH</vt:lpstr>
      <vt:lpstr>Schulrechtsausbildung IQSH Veranstaltung 1</vt:lpstr>
      <vt:lpstr>1.1  Die LiV kennt grundsätzliche  Rechtsbegriffe und ihre  Bindungswirkung.</vt:lpstr>
      <vt:lpstr>1.1.1 Rechtsbegriffe / sprachliche Bindungswirkung</vt:lpstr>
      <vt:lpstr>1.1.1 Weitere wichtige Begriffe / Formulierungen:</vt:lpstr>
      <vt:lpstr>1.1.2 Normenhierarchie I</vt:lpstr>
      <vt:lpstr>1.1.2 Normenhierarchie II</vt:lpstr>
      <vt:lpstr>1.1.2 Normenhierarchie III</vt:lpstr>
      <vt:lpstr>PowerPoint-Präsentation</vt:lpstr>
      <vt:lpstr>1.1.2 Beispiele I</vt:lpstr>
      <vt:lpstr>1.1.2 Beispiele II</vt:lpstr>
      <vt:lpstr>1.1.2 Beispiele III</vt:lpstr>
      <vt:lpstr>1.1.3 Verwaltungsakt</vt:lpstr>
      <vt:lpstr>1.1.3 Verwaltungsakt - Erläuterung</vt:lpstr>
      <vt:lpstr>PowerPoint-Präsentation</vt:lpstr>
      <vt:lpstr>1.1.3 Verwaltungsakt – weitere Beispiele</vt:lpstr>
      <vt:lpstr>1.1.3 formlose Rechtsbehelfe</vt:lpstr>
      <vt:lpstr>1.2  Die LiV kann Grundsätze der  Aufsichtspflicht erläutern.</vt:lpstr>
      <vt:lpstr>1.2 Prinzipien und Grundsätze der Aufsichtspflicht I</vt:lpstr>
      <vt:lpstr>1.2 Prinzipien und Grundsätze der Aufsichtspflicht II</vt:lpstr>
      <vt:lpstr>1.2 „Pflichtenkollision“</vt:lpstr>
      <vt:lpstr>1.2 Schadensfälle und Haftung</vt:lpstr>
      <vt:lpstr>1.3  Die LiV kann wesentliche Rechte und  Pflichten für Lehrkräfte darlegen.</vt:lpstr>
      <vt:lpstr>1.3.1 Rechte und Pflichten von Lehrkräften - Amtsverschwiegenheit</vt:lpstr>
      <vt:lpstr>1.3.2 Rechte und Pflichten von Lehrkräften - Dienstweg</vt:lpstr>
      <vt:lpstr>1.3.3 Rechte und Pflichten von Lehrkräften - Nebentätigkeiten</vt:lpstr>
      <vt:lpstr>1.3.4 Rechte und Pflichten von Lehrkräften – Verbot der Annahme von Geschenken</vt:lpstr>
      <vt:lpstr>1.3.5 Rechte und Pflichten von Lehrkräften – Weisungsrecht der Schulleitung</vt:lpstr>
      <vt:lpstr>1.3.6 Rechte und Pflichten von Lehrkräften – Weisungsrecht der Lehrkräfte</vt:lpstr>
      <vt:lpstr>1.4  Die LiV kann Maßnahmen im Umgang  mit Konflikten erläutern.</vt:lpstr>
      <vt:lpstr>1.4 Maßnahmen bei Konflikten mit oder zwischen Schülerinnen und Schülern</vt:lpstr>
      <vt:lpstr>1.4 Maßnahmen bei Konflikten – pädagogische Maßnahmen I</vt:lpstr>
      <vt:lpstr>1.4 Maßnahmen bei Konflikten – pädagogische Maßnahmen II</vt:lpstr>
      <vt:lpstr>1.4 Maßnahmen bei Konflikten – pädagogische Maßnahmen III</vt:lpstr>
      <vt:lpstr>1.4 Maßnahmen bei Konflikten – Ordnungsmaßnahmen I</vt:lpstr>
      <vt:lpstr>1.4 Maßnahmen bei Konflikten – Ordnungsmaßnahmen II</vt:lpstr>
      <vt:lpstr>1.4 Maßnahmen bei Konflikten – Ordnungsmaßnahmen III (§ 25 SchulG)</vt:lpstr>
      <vt:lpstr>1.4 Maßnahmen bei Konflikten – Ordnungsmaßnahmen IV</vt:lpstr>
      <vt:lpstr>1.5  Die LiV kennt die Möglichkeiten der  Mitbestimmung und Gestaltung durch die  Konferenzen an der Schule und kann insbesondere  Zusammensetzung und Aufgaben erläutern.</vt:lpstr>
      <vt:lpstr>1.5 Konferenzen I</vt:lpstr>
      <vt:lpstr>1.5 Konferenzen II</vt:lpstr>
      <vt:lpstr>1.5 Konferenzen III</vt:lpstr>
      <vt:lpstr>1.5 Konferenzen in der Übersicht I</vt:lpstr>
      <vt:lpstr>1.5 Konferenzen in der Übersicht II</vt:lpstr>
      <vt:lpstr>1.6  Die LiV kann Grundsätze der  Leistungsbewertung erläutern.</vt:lpstr>
      <vt:lpstr>1.6 Leistungsbewertung – Unterrichtsbeiträge und Leistungsnachweise</vt:lpstr>
      <vt:lpstr>1.6 Leistungsbewertung – Unterrichtsbeiträge</vt:lpstr>
      <vt:lpstr>1.6 Leistungsbewertung - Leistungsnachweise</vt:lpstr>
      <vt:lpstr>1.6 Leistungsbewertung – Kriterien für Noten für Unterrichtsbeiträge</vt:lpstr>
      <vt:lpstr>1.6 Leistungsbewertung – Kriterien für Noten für Unterrichtsbeiträge</vt:lpstr>
      <vt:lpstr>1.6 Leistungsbewertung – Bildung der Gesamtnote/Zeugnisse</vt:lpstr>
      <vt:lpstr>1.6 Leistungsbewertung – Konflikte bei der Notenvergabe</vt:lpstr>
      <vt:lpstr>1.6 Leistungsbewertung – Nachteilsausgleich</vt:lpstr>
      <vt:lpstr>1.6 Leistungsbewertung – zielgleiche und zieldifferente Beschulung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IQSH</dc:creator>
  <cp:lastModifiedBy>Günther, Niklas (IQSH)</cp:lastModifiedBy>
  <cp:revision>195</cp:revision>
  <dcterms:created xsi:type="dcterms:W3CDTF">2015-10-10T11:15:27Z</dcterms:created>
  <dcterms:modified xsi:type="dcterms:W3CDTF">2024-02-16T08:35:24Z</dcterms:modified>
</cp:coreProperties>
</file>