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5"/>
  </p:notesMasterIdLst>
  <p:sldIdLst>
    <p:sldId id="256" r:id="rId2"/>
    <p:sldId id="765" r:id="rId3"/>
    <p:sldId id="569" r:id="rId4"/>
    <p:sldId id="570" r:id="rId5"/>
    <p:sldId id="571" r:id="rId6"/>
    <p:sldId id="574" r:id="rId7"/>
    <p:sldId id="806" r:id="rId8"/>
    <p:sldId id="575" r:id="rId9"/>
    <p:sldId id="578" r:id="rId10"/>
    <p:sldId id="577" r:id="rId11"/>
    <p:sldId id="576" r:id="rId12"/>
    <p:sldId id="809" r:id="rId13"/>
    <p:sldId id="580" r:id="rId14"/>
    <p:sldId id="264" r:id="rId15"/>
    <p:sldId id="274" r:id="rId16"/>
    <p:sldId id="277" r:id="rId17"/>
    <p:sldId id="278" r:id="rId18"/>
    <p:sldId id="279" r:id="rId19"/>
    <p:sldId id="280" r:id="rId20"/>
    <p:sldId id="266" r:id="rId21"/>
    <p:sldId id="810" r:id="rId22"/>
    <p:sldId id="812" r:id="rId23"/>
    <p:sldId id="81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9F2"/>
    <a:srgbClr val="45A8D9"/>
    <a:srgbClr val="A4ADB6"/>
    <a:srgbClr val="BBB2AB"/>
    <a:srgbClr val="008CCF"/>
    <a:srgbClr val="006DA2"/>
    <a:srgbClr val="3AB7D5"/>
    <a:srgbClr val="008BCE"/>
    <a:srgbClr val="405B8A"/>
    <a:srgbClr val="7482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66" autoAdjust="0"/>
    <p:restoredTop sz="74614" autoAdjust="0"/>
  </p:normalViewPr>
  <p:slideViewPr>
    <p:cSldViewPr snapToGrid="0" showGuides="1">
      <p:cViewPr varScale="1">
        <p:scale>
          <a:sx n="79" d="100"/>
          <a:sy n="79" d="100"/>
        </p:scale>
        <p:origin x="2058"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4" d="100"/>
          <a:sy n="84" d="100"/>
        </p:scale>
        <p:origin x="319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iver holz" userId="922856def49d1b85" providerId="LiveId" clId="{89016C8C-B3CA-4E65-8DCC-F3A99D49CDE3}"/>
    <pc:docChg chg="custSel delSld modSld">
      <pc:chgData name="oliver holz" userId="922856def49d1b85" providerId="LiveId" clId="{89016C8C-B3CA-4E65-8DCC-F3A99D49CDE3}" dt="2024-11-06T07:44:48.649" v="45" actId="47"/>
      <pc:docMkLst>
        <pc:docMk/>
      </pc:docMkLst>
      <pc:sldChg chg="modSp mod">
        <pc:chgData name="oliver holz" userId="922856def49d1b85" providerId="LiveId" clId="{89016C8C-B3CA-4E65-8DCC-F3A99D49CDE3}" dt="2024-11-06T07:40:42.929" v="19" actId="20577"/>
        <pc:sldMkLst>
          <pc:docMk/>
          <pc:sldMk cId="887661321" sldId="256"/>
        </pc:sldMkLst>
        <pc:spChg chg="mod">
          <ac:chgData name="oliver holz" userId="922856def49d1b85" providerId="LiveId" clId="{89016C8C-B3CA-4E65-8DCC-F3A99D49CDE3}" dt="2024-11-06T07:40:37.809" v="7" actId="20577"/>
          <ac:spMkLst>
            <pc:docMk/>
            <pc:sldMk cId="887661321" sldId="256"/>
            <ac:spMk id="9" creationId="{00000000-0000-0000-0000-000000000000}"/>
          </ac:spMkLst>
        </pc:spChg>
        <pc:spChg chg="mod">
          <ac:chgData name="oliver holz" userId="922856def49d1b85" providerId="LiveId" clId="{89016C8C-B3CA-4E65-8DCC-F3A99D49CDE3}" dt="2024-11-06T07:40:42.929" v="19" actId="20577"/>
          <ac:spMkLst>
            <pc:docMk/>
            <pc:sldMk cId="887661321" sldId="256"/>
            <ac:spMk id="10" creationId="{00000000-0000-0000-0000-000000000000}"/>
          </ac:spMkLst>
        </pc:spChg>
      </pc:sldChg>
      <pc:sldChg chg="del">
        <pc:chgData name="oliver holz" userId="922856def49d1b85" providerId="LiveId" clId="{89016C8C-B3CA-4E65-8DCC-F3A99D49CDE3}" dt="2024-11-06T07:43:03.580" v="34" actId="47"/>
        <pc:sldMkLst>
          <pc:docMk/>
          <pc:sldMk cId="1873366699" sldId="446"/>
        </pc:sldMkLst>
      </pc:sldChg>
      <pc:sldChg chg="del">
        <pc:chgData name="oliver holz" userId="922856def49d1b85" providerId="LiveId" clId="{89016C8C-B3CA-4E65-8DCC-F3A99D49CDE3}" dt="2024-11-06T07:43:07.500" v="36" actId="47"/>
        <pc:sldMkLst>
          <pc:docMk/>
          <pc:sldMk cId="2499630954" sldId="526"/>
        </pc:sldMkLst>
      </pc:sldChg>
      <pc:sldChg chg="del">
        <pc:chgData name="oliver holz" userId="922856def49d1b85" providerId="LiveId" clId="{89016C8C-B3CA-4E65-8DCC-F3A99D49CDE3}" dt="2024-11-06T07:44:48.649" v="45" actId="47"/>
        <pc:sldMkLst>
          <pc:docMk/>
          <pc:sldMk cId="2558451641" sldId="529"/>
        </pc:sldMkLst>
      </pc:sldChg>
      <pc:sldChg chg="del">
        <pc:chgData name="oliver holz" userId="922856def49d1b85" providerId="LiveId" clId="{89016C8C-B3CA-4E65-8DCC-F3A99D49CDE3}" dt="2024-11-06T07:41:39.874" v="33" actId="47"/>
        <pc:sldMkLst>
          <pc:docMk/>
          <pc:sldMk cId="2977020171" sldId="568"/>
        </pc:sldMkLst>
      </pc:sldChg>
      <pc:sldChg chg="modSp mod">
        <pc:chgData name="oliver holz" userId="922856def49d1b85" providerId="LiveId" clId="{89016C8C-B3CA-4E65-8DCC-F3A99D49CDE3}" dt="2024-11-06T07:41:32.853" v="32" actId="207"/>
        <pc:sldMkLst>
          <pc:docMk/>
          <pc:sldMk cId="2010357705" sldId="765"/>
        </pc:sldMkLst>
        <pc:graphicFrameChg chg="modGraphic">
          <ac:chgData name="oliver holz" userId="922856def49d1b85" providerId="LiveId" clId="{89016C8C-B3CA-4E65-8DCC-F3A99D49CDE3}" dt="2024-11-06T07:41:32.853" v="32" actId="207"/>
          <ac:graphicFrameMkLst>
            <pc:docMk/>
            <pc:sldMk cId="2010357705" sldId="765"/>
            <ac:graphicFrameMk id="5" creationId="{E14C574D-BD99-26AE-B5E4-68A033A67BF5}"/>
          </ac:graphicFrameMkLst>
        </pc:graphicFrameChg>
      </pc:sldChg>
      <pc:sldChg chg="del">
        <pc:chgData name="oliver holz" userId="922856def49d1b85" providerId="LiveId" clId="{89016C8C-B3CA-4E65-8DCC-F3A99D49CDE3}" dt="2024-11-06T07:43:05.988" v="35" actId="47"/>
        <pc:sldMkLst>
          <pc:docMk/>
          <pc:sldMk cId="1573157232" sldId="805"/>
        </pc:sldMkLst>
      </pc:sldChg>
      <pc:sldChg chg="modSp mod">
        <pc:chgData name="oliver holz" userId="922856def49d1b85" providerId="LiveId" clId="{89016C8C-B3CA-4E65-8DCC-F3A99D49CDE3}" dt="2024-11-06T07:44:05.191" v="44" actId="20577"/>
        <pc:sldMkLst>
          <pc:docMk/>
          <pc:sldMk cId="1368930707" sldId="811"/>
        </pc:sldMkLst>
        <pc:spChg chg="mod">
          <ac:chgData name="oliver holz" userId="922856def49d1b85" providerId="LiveId" clId="{89016C8C-B3CA-4E65-8DCC-F3A99D49CDE3}" dt="2024-11-06T07:44:05.191" v="44" actId="20577"/>
          <ac:spMkLst>
            <pc:docMk/>
            <pc:sldMk cId="1368930707" sldId="811"/>
            <ac:spMk id="2" creationId="{8D3AFA92-F83B-69A2-D28D-6C2D58EDB1D4}"/>
          </ac:spMkLst>
        </pc:spChg>
      </pc:sldChg>
      <pc:sldMasterChg chg="delSldLayout">
        <pc:chgData name="oliver holz" userId="922856def49d1b85" providerId="LiveId" clId="{89016C8C-B3CA-4E65-8DCC-F3A99D49CDE3}" dt="2024-11-06T07:44:48.649" v="45" actId="47"/>
        <pc:sldMasterMkLst>
          <pc:docMk/>
          <pc:sldMasterMk cId="2175431670" sldId="2147483672"/>
        </pc:sldMasterMkLst>
        <pc:sldLayoutChg chg="del">
          <pc:chgData name="oliver holz" userId="922856def49d1b85" providerId="LiveId" clId="{89016C8C-B3CA-4E65-8DCC-F3A99D49CDE3}" dt="2024-11-06T07:43:03.580" v="34" actId="47"/>
          <pc:sldLayoutMkLst>
            <pc:docMk/>
            <pc:sldMasterMk cId="2175431670" sldId="2147483672"/>
            <pc:sldLayoutMk cId="1855519206" sldId="2147483689"/>
          </pc:sldLayoutMkLst>
        </pc:sldLayoutChg>
        <pc:sldLayoutChg chg="del">
          <pc:chgData name="oliver holz" userId="922856def49d1b85" providerId="LiveId" clId="{89016C8C-B3CA-4E65-8DCC-F3A99D49CDE3}" dt="2024-11-06T07:41:39.874" v="33" actId="47"/>
          <pc:sldLayoutMkLst>
            <pc:docMk/>
            <pc:sldMasterMk cId="2175431670" sldId="2147483672"/>
            <pc:sldLayoutMk cId="470855488" sldId="2147483691"/>
          </pc:sldLayoutMkLst>
        </pc:sldLayoutChg>
        <pc:sldLayoutChg chg="del">
          <pc:chgData name="oliver holz" userId="922856def49d1b85" providerId="LiveId" clId="{89016C8C-B3CA-4E65-8DCC-F3A99D49CDE3}" dt="2024-11-06T07:44:48.649" v="45" actId="47"/>
          <pc:sldLayoutMkLst>
            <pc:docMk/>
            <pc:sldMasterMk cId="2175431670" sldId="2147483672"/>
            <pc:sldLayoutMk cId="4219467578" sldId="214748372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F3CE6E-2B66-4BBF-AA5F-C610821FA37B}" type="datetimeFigureOut">
              <a:rPr lang="de-DE" smtClean="0"/>
              <a:t>06.11.2024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61B259-718E-41BC-9A97-1627054B1256}" type="slidenum">
              <a:rPr lang="de-DE" smtClean="0"/>
              <a:t>‹Nr.›</a:t>
            </a:fld>
            <a:endParaRPr lang="de-DE"/>
          </a:p>
        </p:txBody>
      </p:sp>
    </p:spTree>
    <p:extLst>
      <p:ext uri="{BB962C8B-B14F-4D97-AF65-F5344CB8AC3E}">
        <p14:creationId xmlns:p14="http://schemas.microsoft.com/office/powerpoint/2010/main" val="998773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E61B259-718E-41BC-9A97-1627054B1256}" type="slidenum">
              <a:rPr lang="de-DE" smtClean="0"/>
              <a:t>2</a:t>
            </a:fld>
            <a:endParaRPr lang="de-DE"/>
          </a:p>
        </p:txBody>
      </p:sp>
    </p:spTree>
    <p:extLst>
      <p:ext uri="{BB962C8B-B14F-4D97-AF65-F5344CB8AC3E}">
        <p14:creationId xmlns:p14="http://schemas.microsoft.com/office/powerpoint/2010/main" val="2951626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eaLnBrk="1" hangingPunct="1"/>
            <a:r>
              <a:rPr lang="de-DE" altLang="de-DE" dirty="0"/>
              <a:t>Die Frage: Wer bin ich?  ist so alt wie die Menschheitsgeschichte. Philosophen haben darüber nachgedacht, Pädagogen auch.</a:t>
            </a:r>
          </a:p>
          <a:p>
            <a:pPr eaLnBrk="1" hangingPunct="1"/>
            <a:r>
              <a:rPr lang="de-DE" altLang="de-DE" dirty="0"/>
              <a:t>Entscheidend ist das </a:t>
            </a:r>
            <a:r>
              <a:rPr lang="de-DE" altLang="de-DE" b="1" dirty="0"/>
              <a:t>Selbstkonzept</a:t>
            </a:r>
            <a:r>
              <a:rPr lang="de-DE" altLang="de-DE" dirty="0"/>
              <a:t>: Wie ein Mensch sich selbst sieht. Was er von sich und seinen Fähigkeiten weiß, wie er sich selbst und seine Eigenschaften beurteilt .Es ist zu unterscheiden vom </a:t>
            </a:r>
            <a:r>
              <a:rPr lang="de-DE" altLang="de-DE" b="1" dirty="0"/>
              <a:t>Selbstwertgefühl. </a:t>
            </a:r>
            <a:r>
              <a:rPr lang="de-DE" altLang="de-DE" dirty="0"/>
              <a:t>Das ist Bewertung. Es ist ein Teil, und zwar der affektiv-bewertende Teil des Selbstkonzeptes.</a:t>
            </a:r>
          </a:p>
          <a:p>
            <a:pPr eaLnBrk="1" hangingPunct="1"/>
            <a:r>
              <a:rPr lang="de-DE" altLang="de-DE" dirty="0"/>
              <a:t>Eigene Person zum Gegenstand der Betrachtung machen. Dadurch gewinnt man eine Vorstellung darüber, wer man ist. Ein positives Selbstkonzept ist ein Schlüssel zu persönlichem Glück und effektivem Funktionieren.</a:t>
            </a:r>
          </a:p>
          <a:p>
            <a:pPr eaLnBrk="1" hangingPunct="1"/>
            <a:r>
              <a:rPr lang="de-DE" altLang="de-DE" dirty="0"/>
              <a:t>Selbstkonzept hat mit Leistung zu tun, mit Leistungsbereitschaft, mit Zutrauen, ist nicht objektiv.</a:t>
            </a:r>
          </a:p>
          <a:p>
            <a:pPr eaLnBrk="1" hangingPunct="1"/>
            <a:r>
              <a:rPr lang="de-DE" altLang="de-DE" dirty="0"/>
              <a:t>Die Begriffe Persönlichkeit, Selbst und Ich haben einen ähnlichen Bedeutungsgehalt und werden häufig synonym gebraucht.</a:t>
            </a:r>
          </a:p>
          <a:p>
            <a:pPr eaLnBrk="1" hangingPunct="1"/>
            <a:r>
              <a:rPr lang="de-DE" altLang="de-DE" dirty="0"/>
              <a:t>Definition: Wie ein Mensch sich sieht! Was er über seine Fähigkeiten weiß, wie er sich selbst und seine Eigenschaften beurteilt.</a:t>
            </a:r>
          </a:p>
          <a:p>
            <a:endParaRPr lang="de-DE" dirty="0"/>
          </a:p>
        </p:txBody>
      </p:sp>
      <p:sp>
        <p:nvSpPr>
          <p:cNvPr id="4" name="Foliennummernplatzhalter 3"/>
          <p:cNvSpPr>
            <a:spLocks noGrp="1"/>
          </p:cNvSpPr>
          <p:nvPr>
            <p:ph type="sldNum" sz="quarter" idx="5"/>
          </p:nvPr>
        </p:nvSpPr>
        <p:spPr/>
        <p:txBody>
          <a:bodyPr/>
          <a:lstStyle/>
          <a:p>
            <a:fld id="{8E61B259-718E-41BC-9A97-1627054B1256}" type="slidenum">
              <a:rPr lang="de-DE" smtClean="0"/>
              <a:t>3</a:t>
            </a:fld>
            <a:endParaRPr lang="de-DE"/>
          </a:p>
        </p:txBody>
      </p:sp>
    </p:spTree>
    <p:extLst>
      <p:ext uri="{BB962C8B-B14F-4D97-AF65-F5344CB8AC3E}">
        <p14:creationId xmlns:p14="http://schemas.microsoft.com/office/powerpoint/2010/main" val="2110546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dirty="0"/>
              <a:t>Selbstbild basiert auf zwei Säulen, Selbstbild und Selbstwertgefühl.</a:t>
            </a:r>
          </a:p>
          <a:p>
            <a:r>
              <a:rPr lang="de-DE" altLang="de-DE" dirty="0"/>
              <a:t>Selbstbild: erste Säule umfasst das vorwiegend kognitiv orientierte Selbstbild, welches das Wissen um sich selber enthält z.B.  Über eigene Fähigkeiten, Stärken, Schwächen und das Aussehen. Die zweite Säule, die stärker emotional orientiert ist, ist das Selbstwertgefühl. Hier geht es mehr um die Bewertung bzw. Zufriedenheit mit dem, was man als Selbstbild aufgebaut hat. Dazu gehören z.B. Angstfreiheit, Zutrauen, Reaktion auf Misserfolg, Umgang mit Neuem, Selbstüberzeugung, Selbstakzeptanz, Selbstkontrolle, Geselligkeit und Selbstsicherheit. Das Selbstwertgefühl ist davon abhängig, wie die Person sich selber bewertet und wie die Umwelt auf das, was die Person ist oder tut, reagiert. Insbesondere Lob und Anerkennung wirken sich maßgeblich auf das Selbstvertrauen aus.</a:t>
            </a:r>
          </a:p>
          <a:p>
            <a:r>
              <a:rPr lang="de-DE" altLang="de-DE" dirty="0"/>
              <a:t>Was bedeutet das für die Schule? Kinder benötigen ein positives Selbstkonzept, um neue und herausfordernde Situationen als lösbar zu erkennen und Möglichkeiten zu entwickeln, diese auf der Basis der eigenen Kompetenzen zu bewältigen. Nur so ist Lernen möglich und erfolgreich.</a:t>
            </a:r>
          </a:p>
          <a:p>
            <a:r>
              <a:rPr lang="de-DE" altLang="de-DE" dirty="0"/>
              <a:t>Praxis GS, 1-15, Renate Zimmer</a:t>
            </a:r>
          </a:p>
          <a:p>
            <a:endParaRPr lang="de-DE" dirty="0"/>
          </a:p>
        </p:txBody>
      </p:sp>
      <p:sp>
        <p:nvSpPr>
          <p:cNvPr id="4" name="Foliennummernplatzhalter 3"/>
          <p:cNvSpPr>
            <a:spLocks noGrp="1"/>
          </p:cNvSpPr>
          <p:nvPr>
            <p:ph type="sldNum" sz="quarter" idx="5"/>
          </p:nvPr>
        </p:nvSpPr>
        <p:spPr/>
        <p:txBody>
          <a:bodyPr/>
          <a:lstStyle/>
          <a:p>
            <a:fld id="{8E61B259-718E-41BC-9A97-1627054B1256}" type="slidenum">
              <a:rPr lang="de-DE" smtClean="0"/>
              <a:t>4</a:t>
            </a:fld>
            <a:endParaRPr lang="de-DE"/>
          </a:p>
        </p:txBody>
      </p:sp>
    </p:spTree>
    <p:extLst>
      <p:ext uri="{BB962C8B-B14F-4D97-AF65-F5344CB8AC3E}">
        <p14:creationId xmlns:p14="http://schemas.microsoft.com/office/powerpoint/2010/main" val="3255343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de-DE" dirty="0"/>
              <a:t>In der Grundschule ist der soziale Vergleich schon bedeutungsvoll. Klasse als Spiegel. Vorher waren Eltern und Geschwister für die Bildung des Selbstkonzeptes ausschlaggebend. Jetzt tritt zunehmend die Klasse als Spiegel der Eigenschaften und Fähigkeiten in den Vordergrund. Die Fähigkeit, die Perspektive des anderen zu übernehmen, bildet sich aus. Das Kind kann sich zunehmend mit den Augen der anderen sehen und damit sich selbst und seine Fähigkeiten einschätzen.</a:t>
            </a:r>
          </a:p>
          <a:p>
            <a:endParaRPr lang="de-DE" dirty="0"/>
          </a:p>
        </p:txBody>
      </p:sp>
      <p:sp>
        <p:nvSpPr>
          <p:cNvPr id="4" name="Foliennummernplatzhalter 3"/>
          <p:cNvSpPr>
            <a:spLocks noGrp="1"/>
          </p:cNvSpPr>
          <p:nvPr>
            <p:ph type="sldNum" sz="quarter" idx="5"/>
          </p:nvPr>
        </p:nvSpPr>
        <p:spPr/>
        <p:txBody>
          <a:bodyPr/>
          <a:lstStyle/>
          <a:p>
            <a:fld id="{8E61B259-718E-41BC-9A97-1627054B1256}" type="slidenum">
              <a:rPr lang="de-DE" smtClean="0"/>
              <a:t>5</a:t>
            </a:fld>
            <a:endParaRPr lang="de-DE"/>
          </a:p>
        </p:txBody>
      </p:sp>
    </p:spTree>
    <p:extLst>
      <p:ext uri="{BB962C8B-B14F-4D97-AF65-F5344CB8AC3E}">
        <p14:creationId xmlns:p14="http://schemas.microsoft.com/office/powerpoint/2010/main" val="276878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de-DE" dirty="0"/>
              <a:t>Gefährlicher Teufelskreis: das was sie am meisten befürchten führen sie mit eigenem Verhalten herbei. </a:t>
            </a:r>
          </a:p>
          <a:p>
            <a:endParaRPr lang="de-DE" dirty="0"/>
          </a:p>
        </p:txBody>
      </p:sp>
      <p:sp>
        <p:nvSpPr>
          <p:cNvPr id="4" name="Foliennummernplatzhalter 3"/>
          <p:cNvSpPr>
            <a:spLocks noGrp="1"/>
          </p:cNvSpPr>
          <p:nvPr>
            <p:ph type="sldNum" sz="quarter" idx="5"/>
          </p:nvPr>
        </p:nvSpPr>
        <p:spPr/>
        <p:txBody>
          <a:bodyPr/>
          <a:lstStyle/>
          <a:p>
            <a:fld id="{8E61B259-718E-41BC-9A97-1627054B1256}" type="slidenum">
              <a:rPr lang="de-DE" smtClean="0"/>
              <a:t>6</a:t>
            </a:fld>
            <a:endParaRPr lang="de-DE"/>
          </a:p>
        </p:txBody>
      </p:sp>
    </p:spTree>
    <p:extLst>
      <p:ext uri="{BB962C8B-B14F-4D97-AF65-F5344CB8AC3E}">
        <p14:creationId xmlns:p14="http://schemas.microsoft.com/office/powerpoint/2010/main" val="174524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eaLnBrk="1" hangingPunct="1"/>
            <a:r>
              <a:rPr lang="de-DE" altLang="de-DE" dirty="0"/>
              <a:t>Lehrer muss sich  in die mutlose Lage des Kindes hineinversetzen.</a:t>
            </a:r>
          </a:p>
          <a:p>
            <a:pPr eaLnBrk="1" hangingPunct="1"/>
            <a:r>
              <a:rPr lang="de-DE" altLang="de-DE" dirty="0"/>
              <a:t>Akzeptanz, Zugehörigkeit, sozialer Vergleich heißt nicht Konkurrenz, sondern sich selbst in der Auseinandersetzung mit anderen zu spüren und seinen Standort zu bestimmen.</a:t>
            </a:r>
          </a:p>
          <a:p>
            <a:endParaRPr lang="de-DE" dirty="0"/>
          </a:p>
        </p:txBody>
      </p:sp>
      <p:sp>
        <p:nvSpPr>
          <p:cNvPr id="4" name="Foliennummernplatzhalter 3"/>
          <p:cNvSpPr>
            <a:spLocks noGrp="1"/>
          </p:cNvSpPr>
          <p:nvPr>
            <p:ph type="sldNum" sz="quarter" idx="5"/>
          </p:nvPr>
        </p:nvSpPr>
        <p:spPr/>
        <p:txBody>
          <a:bodyPr/>
          <a:lstStyle/>
          <a:p>
            <a:fld id="{8E61B259-718E-41BC-9A97-1627054B1256}" type="slidenum">
              <a:rPr lang="de-DE" smtClean="0"/>
              <a:t>8</a:t>
            </a:fld>
            <a:endParaRPr lang="de-DE"/>
          </a:p>
        </p:txBody>
      </p:sp>
    </p:spTree>
    <p:extLst>
      <p:ext uri="{BB962C8B-B14F-4D97-AF65-F5344CB8AC3E}">
        <p14:creationId xmlns:p14="http://schemas.microsoft.com/office/powerpoint/2010/main" val="3527890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eaLnBrk="1" hangingPunct="1"/>
            <a:r>
              <a:rPr lang="de-DE" altLang="de-DE" dirty="0"/>
              <a:t>Im ersten Fall mache ich das Kind von meinem Urteil abhängig, beschäme es.</a:t>
            </a:r>
          </a:p>
          <a:p>
            <a:pPr eaLnBrk="1" hangingPunct="1"/>
            <a:r>
              <a:rPr lang="de-DE" altLang="de-DE" dirty="0"/>
              <a:t>Im zweiten Fall lenke ich seine Aufmerksamkeit auf die Tat und dass dem Kind gelungene Werk kann ihm als Ansporn dienen.</a:t>
            </a:r>
          </a:p>
          <a:p>
            <a:pPr eaLnBrk="1" hangingPunct="1"/>
            <a:r>
              <a:rPr lang="de-DE" altLang="de-DE" dirty="0"/>
              <a:t>Pflanzen werden auch nicht wahllos gegossen, sondern den individuellen Bedürfnissen entsprechend. </a:t>
            </a:r>
          </a:p>
          <a:p>
            <a:endParaRPr lang="de-DE" dirty="0"/>
          </a:p>
        </p:txBody>
      </p:sp>
      <p:sp>
        <p:nvSpPr>
          <p:cNvPr id="4" name="Foliennummernplatzhalter 3"/>
          <p:cNvSpPr>
            <a:spLocks noGrp="1"/>
          </p:cNvSpPr>
          <p:nvPr>
            <p:ph type="sldNum" sz="quarter" idx="5"/>
          </p:nvPr>
        </p:nvSpPr>
        <p:spPr/>
        <p:txBody>
          <a:bodyPr/>
          <a:lstStyle/>
          <a:p>
            <a:fld id="{8E61B259-718E-41BC-9A97-1627054B1256}" type="slidenum">
              <a:rPr lang="de-DE" smtClean="0"/>
              <a:t>11</a:t>
            </a:fld>
            <a:endParaRPr lang="de-DE"/>
          </a:p>
        </p:txBody>
      </p:sp>
    </p:spTree>
    <p:extLst>
      <p:ext uri="{BB962C8B-B14F-4D97-AF65-F5344CB8AC3E}">
        <p14:creationId xmlns:p14="http://schemas.microsoft.com/office/powerpoint/2010/main" val="3721185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eaLnBrk="1" hangingPunct="1"/>
            <a:r>
              <a:rPr lang="de-DE" altLang="de-DE" dirty="0"/>
              <a:t>Ausbildung des Selbstkonzeptes kann das emotional und intellektuelle Verhalten des Kindes entscheidend beeinflussen.</a:t>
            </a:r>
          </a:p>
          <a:p>
            <a:pPr eaLnBrk="1" hangingPunct="1"/>
            <a:r>
              <a:rPr lang="de-DE" altLang="de-DE" dirty="0"/>
              <a:t>Zugehörigkeit und Akzeptanz von hoher Bedeutung. Soziales Miteinander auch.</a:t>
            </a:r>
          </a:p>
          <a:p>
            <a:endParaRPr lang="de-DE" dirty="0"/>
          </a:p>
        </p:txBody>
      </p:sp>
      <p:sp>
        <p:nvSpPr>
          <p:cNvPr id="4" name="Foliennummernplatzhalter 3"/>
          <p:cNvSpPr>
            <a:spLocks noGrp="1"/>
          </p:cNvSpPr>
          <p:nvPr>
            <p:ph type="sldNum" sz="quarter" idx="5"/>
          </p:nvPr>
        </p:nvSpPr>
        <p:spPr/>
        <p:txBody>
          <a:bodyPr/>
          <a:lstStyle/>
          <a:p>
            <a:fld id="{8E61B259-718E-41BC-9A97-1627054B1256}" type="slidenum">
              <a:rPr lang="de-DE" smtClean="0"/>
              <a:t>13</a:t>
            </a:fld>
            <a:endParaRPr lang="de-DE"/>
          </a:p>
        </p:txBody>
      </p:sp>
    </p:spTree>
    <p:extLst>
      <p:ext uri="{BB962C8B-B14F-4D97-AF65-F5344CB8AC3E}">
        <p14:creationId xmlns:p14="http://schemas.microsoft.com/office/powerpoint/2010/main" val="1487316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15A918E5-D937-4385-B3C1-9CE1C1F817BB}" type="datetime1">
              <a:rPr lang="de-DE" smtClean="0"/>
              <a:t>06.11.2024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227202723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5A918E5-D937-4385-B3C1-9CE1C1F817BB}" type="datetime1">
              <a:rPr lang="de-DE" smtClean="0"/>
              <a:t>06.11.2024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152018685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5A918E5-D937-4385-B3C1-9CE1C1F817BB}" type="datetime1">
              <a:rPr lang="de-DE" smtClean="0"/>
              <a:t>06.11.2024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42598877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817084" y="225425"/>
            <a:ext cx="10560000" cy="1332000"/>
          </a:xfrm>
          <a:prstGeom prst="rect">
            <a:avLst/>
          </a:prstGeom>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38200" y="1844680"/>
            <a:ext cx="5181600" cy="4032249"/>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Content Placeholder 3"/>
          <p:cNvSpPr>
            <a:spLocks noGrp="1"/>
          </p:cNvSpPr>
          <p:nvPr>
            <p:ph sz="half" idx="2"/>
          </p:nvPr>
        </p:nvSpPr>
        <p:spPr>
          <a:xfrm>
            <a:off x="6172200" y="1844675"/>
            <a:ext cx="5181600" cy="4032250"/>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1"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5" name="Datumsplatzhalter 2"/>
          <p:cNvSpPr>
            <a:spLocks noGrp="1"/>
          </p:cNvSpPr>
          <p:nvPr>
            <p:ph type="dt" sz="half" idx="16"/>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7E6961B8-E763-4621-9D5D-38F66A348052}" type="datetime1">
              <a:rPr lang="de-DE" smtClean="0"/>
              <a:t>06.11.2024</a:t>
            </a:fld>
            <a:endParaRPr lang="de-DE" dirty="0"/>
          </a:p>
        </p:txBody>
      </p:sp>
      <p:sp>
        <p:nvSpPr>
          <p:cNvPr id="16"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7"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77124885"/>
      </p:ext>
    </p:extLst>
  </p:cSld>
  <p:clrMapOvr>
    <a:masterClrMapping/>
  </p:clrMapOvr>
  <p:extLst>
    <p:ext uri="{DCECCB84-F9BA-43D5-87BE-67443E8EF086}">
      <p15:sldGuideLst xmlns:p15="http://schemas.microsoft.com/office/powerpoint/2012/main">
        <p15:guide id="1" orient="horz" pos="142"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817084" y="225424"/>
            <a:ext cx="10560000" cy="1332000"/>
          </a:xfrm>
          <a:prstGeom prst="rect">
            <a:avLst/>
          </a:prstGeom>
        </p:spPr>
        <p:txBody>
          <a:bodyPr vert="horz" lIns="91440" tIns="45720" rIns="91440" bIns="45720" rtlCol="0" anchor="ctr">
            <a:normAutofit/>
          </a:bodyPr>
          <a:lstStyle/>
          <a:p>
            <a:r>
              <a:rPr lang="de-DE" dirty="0"/>
              <a:t>Titelmasterformat durch Klicken bearbeiten</a:t>
            </a:r>
            <a:endParaRPr lang="en-US" dirty="0"/>
          </a:p>
        </p:txBody>
      </p:sp>
      <p:sp>
        <p:nvSpPr>
          <p:cNvPr id="3"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1" name="Datumsplatzhalter 2"/>
          <p:cNvSpPr>
            <a:spLocks noGrp="1"/>
          </p:cNvSpPr>
          <p:nvPr>
            <p:ph type="dt" sz="half" idx="2"/>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B7E06C08-2B17-43F1-A072-02A8688504CF}" type="datetime1">
              <a:rPr lang="de-DE" smtClean="0"/>
              <a:t>06.11.2024</a:t>
            </a:fld>
            <a:endParaRPr lang="de-DE" dirty="0"/>
          </a:p>
        </p:txBody>
      </p:sp>
      <p:sp>
        <p:nvSpPr>
          <p:cNvPr id="12"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3"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2980541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Leer">
    <p:spTree>
      <p:nvGrpSpPr>
        <p:cNvPr id="1" name=""/>
        <p:cNvGrpSpPr/>
        <p:nvPr/>
      </p:nvGrpSpPr>
      <p:grpSpPr>
        <a:xfrm>
          <a:off x="0" y="0"/>
          <a:ext cx="0" cy="0"/>
          <a:chOff x="0" y="0"/>
          <a:chExt cx="0" cy="0"/>
        </a:xfrm>
      </p:grpSpPr>
      <p:sp>
        <p:nvSpPr>
          <p:cNvPr id="2"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7" name="Datumsplatzhalter 2"/>
          <p:cNvSpPr>
            <a:spLocks noGrp="1"/>
          </p:cNvSpPr>
          <p:nvPr>
            <p:ph type="dt" sz="half" idx="2"/>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514C555C-37E2-44ED-BE6C-12A21C01C579}" type="datetime1">
              <a:rPr lang="de-DE" smtClean="0"/>
              <a:t>06.11.2024</a:t>
            </a:fld>
            <a:endParaRPr lang="de-DE" dirty="0"/>
          </a:p>
        </p:txBody>
      </p:sp>
      <p:sp>
        <p:nvSpPr>
          <p:cNvPr id="8"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9"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105425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Leer">
    <p:spTree>
      <p:nvGrpSpPr>
        <p:cNvPr id="1" name=""/>
        <p:cNvGrpSpPr/>
        <p:nvPr/>
      </p:nvGrpSpPr>
      <p:grpSpPr>
        <a:xfrm>
          <a:off x="0" y="0"/>
          <a:ext cx="0" cy="0"/>
          <a:chOff x="0" y="0"/>
          <a:chExt cx="0" cy="0"/>
        </a:xfrm>
      </p:grpSpPr>
      <p:sp>
        <p:nvSpPr>
          <p:cNvPr id="4" name="Rechteck 3"/>
          <p:cNvSpPr/>
          <p:nvPr userDrawn="1"/>
        </p:nvSpPr>
        <p:spPr>
          <a:xfrm>
            <a:off x="0" y="3"/>
            <a:ext cx="12192000" cy="60323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3"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1" name="Datumsplatzhalter 2"/>
          <p:cNvSpPr>
            <a:spLocks noGrp="1"/>
          </p:cNvSpPr>
          <p:nvPr>
            <p:ph type="dt" sz="half" idx="2"/>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F2F1D57B-2905-4E99-8DD2-DA23D35CE01F}" type="datetime1">
              <a:rPr lang="de-DE" smtClean="0"/>
              <a:t>06.11.2024</a:t>
            </a:fld>
            <a:endParaRPr lang="de-DE" dirty="0"/>
          </a:p>
        </p:txBody>
      </p:sp>
      <p:sp>
        <p:nvSpPr>
          <p:cNvPr id="12"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3"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24381753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Zwischentitel">
    <p:spTree>
      <p:nvGrpSpPr>
        <p:cNvPr id="1" name=""/>
        <p:cNvGrpSpPr/>
        <p:nvPr/>
      </p:nvGrpSpPr>
      <p:grpSpPr>
        <a:xfrm>
          <a:off x="0" y="0"/>
          <a:ext cx="0" cy="0"/>
          <a:chOff x="0" y="0"/>
          <a:chExt cx="0" cy="0"/>
        </a:xfrm>
      </p:grpSpPr>
      <p:sp>
        <p:nvSpPr>
          <p:cNvPr id="7" name="Rechteck 6"/>
          <p:cNvSpPr/>
          <p:nvPr userDrawn="1"/>
        </p:nvSpPr>
        <p:spPr>
          <a:xfrm>
            <a:off x="0" y="1683803"/>
            <a:ext cx="12192000" cy="4348518"/>
          </a:xfrm>
          <a:prstGeom prst="rect">
            <a:avLst/>
          </a:prstGeom>
          <a:solidFill>
            <a:srgbClr val="008C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2" name="Title 1"/>
          <p:cNvSpPr>
            <a:spLocks noGrp="1"/>
          </p:cNvSpPr>
          <p:nvPr>
            <p:ph type="title" hasCustomPrompt="1"/>
          </p:nvPr>
        </p:nvSpPr>
        <p:spPr>
          <a:xfrm>
            <a:off x="831851" y="1844680"/>
            <a:ext cx="10515600" cy="2717801"/>
          </a:xfrm>
          <a:prstGeom prst="rect">
            <a:avLst/>
          </a:prstGeom>
        </p:spPr>
        <p:txBody>
          <a:bodyPr anchor="ctr">
            <a:normAutofit/>
          </a:bodyPr>
          <a:lstStyle>
            <a:lvl1pPr>
              <a:defRPr sz="4800">
                <a:solidFill>
                  <a:schemeClr val="bg1"/>
                </a:solidFill>
              </a:defRPr>
            </a:lvl1pPr>
          </a:lstStyle>
          <a:p>
            <a:r>
              <a:rPr lang="de-DE" dirty="0"/>
              <a:t>Zwischentitelmasterformat durch Klicken bearbeiten</a:t>
            </a:r>
            <a:endParaRPr lang="en-US" dirty="0"/>
          </a:p>
        </p:txBody>
      </p:sp>
      <p:sp>
        <p:nvSpPr>
          <p:cNvPr id="3" name="Text Placeholder 2"/>
          <p:cNvSpPr>
            <a:spLocks noGrp="1"/>
          </p:cNvSpPr>
          <p:nvPr>
            <p:ph type="body" idx="1"/>
          </p:nvPr>
        </p:nvSpPr>
        <p:spPr>
          <a:xfrm>
            <a:off x="831851" y="4589469"/>
            <a:ext cx="10515600" cy="1287461"/>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5"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1" name="Datumsplatzhalter 2"/>
          <p:cNvSpPr>
            <a:spLocks noGrp="1"/>
          </p:cNvSpPr>
          <p:nvPr>
            <p:ph type="dt" sz="half" idx="2"/>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F8B4B845-6DC3-45BC-9049-17AD7992C39F}" type="datetime1">
              <a:rPr lang="de-DE" smtClean="0"/>
              <a:t>06.11.2024</a:t>
            </a:fld>
            <a:endParaRPr lang="de-DE" dirty="0"/>
          </a:p>
        </p:txBody>
      </p:sp>
      <p:sp>
        <p:nvSpPr>
          <p:cNvPr id="12"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3"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3013410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el, Zwischen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816000" y="225425"/>
            <a:ext cx="10560000" cy="1332000"/>
          </a:xfrm>
          <a:prstGeom prst="rect">
            <a:avLst/>
          </a:prstGeom>
        </p:spPr>
        <p:txBody>
          <a:bodyPr/>
          <a:lstStyle/>
          <a:p>
            <a:r>
              <a:rPr lang="de-DE" dirty="0"/>
              <a:t>Titelmasterformat durch Klicken bearbeiten</a:t>
            </a:r>
            <a:endParaRPr lang="en-US" dirty="0"/>
          </a:p>
        </p:txBody>
      </p:sp>
      <p:sp>
        <p:nvSpPr>
          <p:cNvPr id="3" name="Text Placeholder 2"/>
          <p:cNvSpPr>
            <a:spLocks noGrp="1"/>
          </p:cNvSpPr>
          <p:nvPr>
            <p:ph type="body" idx="1"/>
          </p:nvPr>
        </p:nvSpPr>
        <p:spPr>
          <a:xfrm>
            <a:off x="814917" y="1844675"/>
            <a:ext cx="10560000" cy="823912"/>
          </a:xfrm>
          <a:prstGeom prst="rect">
            <a:avLst/>
          </a:prstGeo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Content Placeholder 3"/>
          <p:cNvSpPr>
            <a:spLocks noGrp="1"/>
          </p:cNvSpPr>
          <p:nvPr>
            <p:ph sz="half" idx="2"/>
          </p:nvPr>
        </p:nvSpPr>
        <p:spPr>
          <a:xfrm>
            <a:off x="814917" y="2809461"/>
            <a:ext cx="10560000" cy="3067464"/>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5"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2" name="Datumsplatzhalter 2"/>
          <p:cNvSpPr>
            <a:spLocks noGrp="1"/>
          </p:cNvSpPr>
          <p:nvPr>
            <p:ph type="dt" sz="half" idx="16"/>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026D32B0-575C-43B7-B8BD-48B68FBBD667}" type="datetime1">
              <a:rPr lang="de-DE" smtClean="0"/>
              <a:t>06.11.2024</a:t>
            </a:fld>
            <a:endParaRPr lang="de-DE" dirty="0"/>
          </a:p>
        </p:txBody>
      </p:sp>
      <p:sp>
        <p:nvSpPr>
          <p:cNvPr id="13"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4"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8487891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Vergleich">
    <p:spTree>
      <p:nvGrpSpPr>
        <p:cNvPr id="1" name=""/>
        <p:cNvGrpSpPr/>
        <p:nvPr/>
      </p:nvGrpSpPr>
      <p:grpSpPr>
        <a:xfrm>
          <a:off x="0" y="0"/>
          <a:ext cx="0" cy="0"/>
          <a:chOff x="0" y="0"/>
          <a:chExt cx="0" cy="0"/>
        </a:xfrm>
      </p:grpSpPr>
      <p:sp>
        <p:nvSpPr>
          <p:cNvPr id="2" name="Title 1"/>
          <p:cNvSpPr>
            <a:spLocks noGrp="1"/>
          </p:cNvSpPr>
          <p:nvPr>
            <p:ph type="title"/>
          </p:nvPr>
        </p:nvSpPr>
        <p:spPr>
          <a:xfrm>
            <a:off x="817084" y="225425"/>
            <a:ext cx="10560000" cy="1332000"/>
          </a:xfrm>
          <a:prstGeom prst="rect">
            <a:avLst/>
          </a:prstGeom>
        </p:spPr>
        <p:txBody>
          <a:bodyPr/>
          <a:lstStyle/>
          <a:p>
            <a:r>
              <a:rPr lang="de-DE" dirty="0"/>
              <a:t>Titelmasterformat durch Klicken bearbeiten</a:t>
            </a:r>
            <a:endParaRPr lang="en-US" dirty="0"/>
          </a:p>
        </p:txBody>
      </p:sp>
      <p:sp>
        <p:nvSpPr>
          <p:cNvPr id="3" name="Text Placeholder 2"/>
          <p:cNvSpPr>
            <a:spLocks noGrp="1"/>
          </p:cNvSpPr>
          <p:nvPr>
            <p:ph type="body" idx="1"/>
          </p:nvPr>
        </p:nvSpPr>
        <p:spPr>
          <a:xfrm>
            <a:off x="838201" y="1844675"/>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Content Placeholder 3"/>
          <p:cNvSpPr>
            <a:spLocks noGrp="1"/>
          </p:cNvSpPr>
          <p:nvPr>
            <p:ph sz="half" idx="2"/>
          </p:nvPr>
        </p:nvSpPr>
        <p:spPr>
          <a:xfrm>
            <a:off x="839789" y="2809461"/>
            <a:ext cx="5157787" cy="3067464"/>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5" name="Text Placeholder 4"/>
          <p:cNvSpPr>
            <a:spLocks noGrp="1"/>
          </p:cNvSpPr>
          <p:nvPr>
            <p:ph type="body" sz="quarter" idx="3"/>
          </p:nvPr>
        </p:nvSpPr>
        <p:spPr>
          <a:xfrm>
            <a:off x="6172203" y="1844675"/>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6" name="Content Placeholder 5"/>
          <p:cNvSpPr>
            <a:spLocks noGrp="1"/>
          </p:cNvSpPr>
          <p:nvPr>
            <p:ph sz="quarter" idx="4"/>
          </p:nvPr>
        </p:nvSpPr>
        <p:spPr>
          <a:xfrm>
            <a:off x="6172203" y="2835275"/>
            <a:ext cx="5183188" cy="3041650"/>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7"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4" name="Datumsplatzhalter 2"/>
          <p:cNvSpPr>
            <a:spLocks noGrp="1"/>
          </p:cNvSpPr>
          <p:nvPr>
            <p:ph type="dt" sz="half" idx="16"/>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96C799F4-74F0-4B8C-938F-5A0C36883B70}" type="datetime1">
              <a:rPr lang="de-DE" smtClean="0"/>
              <a:t>06.11.2024</a:t>
            </a:fld>
            <a:endParaRPr lang="de-DE" dirty="0"/>
          </a:p>
        </p:txBody>
      </p:sp>
      <p:sp>
        <p:nvSpPr>
          <p:cNvPr id="15" name="Fußzeilenplatzhalter 5"/>
          <p:cNvSpPr>
            <a:spLocks noGrp="1"/>
          </p:cNvSpPr>
          <p:nvPr>
            <p:ph type="ftr" sz="quarter" idx="17"/>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6" name="Foliennummernplatzhalter 12"/>
          <p:cNvSpPr>
            <a:spLocks noGrp="1"/>
          </p:cNvSpPr>
          <p:nvPr>
            <p:ph type="sldNum" sz="quarter" idx="18"/>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24891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1844679"/>
            <a:ext cx="3932237" cy="2064717"/>
          </a:xfrm>
          <a:prstGeom prst="rect">
            <a:avLst/>
          </a:prstGeom>
        </p:spPr>
        <p:txBody>
          <a:bodyPr anchor="ctr"/>
          <a:lstStyle>
            <a:lvl1pPr>
              <a:defRPr sz="3200"/>
            </a:lvl1pPr>
          </a:lstStyle>
          <a:p>
            <a:r>
              <a:rPr lang="de-DE" dirty="0"/>
              <a:t>Titelmasterformat durch Klicken bearbeiten</a:t>
            </a:r>
            <a:endParaRPr lang="en-US" dirty="0"/>
          </a:p>
        </p:txBody>
      </p:sp>
      <p:sp>
        <p:nvSpPr>
          <p:cNvPr id="3" name="Content Placeholder 2"/>
          <p:cNvSpPr>
            <a:spLocks noGrp="1"/>
          </p:cNvSpPr>
          <p:nvPr>
            <p:ph idx="1"/>
          </p:nvPr>
        </p:nvSpPr>
        <p:spPr>
          <a:xfrm>
            <a:off x="5183188" y="1844675"/>
            <a:ext cx="6172200" cy="4016376"/>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4041918"/>
            <a:ext cx="3932237" cy="18270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dirty="0"/>
              <a:t>Textmasterformat bearbeiten</a:t>
            </a:r>
          </a:p>
        </p:txBody>
      </p:sp>
      <p:sp>
        <p:nvSpPr>
          <p:cNvPr id="5"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2" name="Datumsplatzhalter 2"/>
          <p:cNvSpPr>
            <a:spLocks noGrp="1"/>
          </p:cNvSpPr>
          <p:nvPr>
            <p:ph type="dt" sz="half" idx="16"/>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33F28847-7BF0-413E-A4B4-C02469266E58}" type="datetime1">
              <a:rPr lang="de-DE" smtClean="0"/>
              <a:t>06.11.2024</a:t>
            </a:fld>
            <a:endParaRPr lang="de-DE" dirty="0"/>
          </a:p>
        </p:txBody>
      </p:sp>
      <p:sp>
        <p:nvSpPr>
          <p:cNvPr id="13"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4"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498491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5A918E5-D937-4385-B3C1-9CE1C1F817BB}" type="datetime1">
              <a:rPr lang="de-DE" smtClean="0"/>
              <a:t>06.11.2024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3270517922"/>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Bild mit Über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183188" y="1844675"/>
            <a:ext cx="6172200" cy="4016376"/>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8" name="Title 1"/>
          <p:cNvSpPr>
            <a:spLocks noGrp="1"/>
          </p:cNvSpPr>
          <p:nvPr>
            <p:ph type="title"/>
          </p:nvPr>
        </p:nvSpPr>
        <p:spPr>
          <a:xfrm>
            <a:off x="839788" y="1844679"/>
            <a:ext cx="3932237" cy="2064717"/>
          </a:xfrm>
          <a:prstGeom prst="rect">
            <a:avLst/>
          </a:prstGeom>
        </p:spPr>
        <p:txBody>
          <a:bodyPr anchor="ctr"/>
          <a:lstStyle>
            <a:lvl1pPr>
              <a:defRPr sz="3200"/>
            </a:lvl1pPr>
          </a:lstStyle>
          <a:p>
            <a:r>
              <a:rPr lang="de-DE" dirty="0"/>
              <a:t>Titelmasterformat durch Klicken bearbeiten</a:t>
            </a:r>
            <a:endParaRPr lang="en-US" dirty="0"/>
          </a:p>
        </p:txBody>
      </p:sp>
      <p:sp>
        <p:nvSpPr>
          <p:cNvPr id="9" name="Text Placeholder 3"/>
          <p:cNvSpPr>
            <a:spLocks noGrp="1"/>
          </p:cNvSpPr>
          <p:nvPr>
            <p:ph type="body" sz="half" idx="2"/>
          </p:nvPr>
        </p:nvSpPr>
        <p:spPr>
          <a:xfrm>
            <a:off x="839788" y="4041918"/>
            <a:ext cx="3932237" cy="18270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dirty="0"/>
              <a:t>Textmasterformat bearbeiten</a:t>
            </a:r>
          </a:p>
        </p:txBody>
      </p:sp>
      <p:sp>
        <p:nvSpPr>
          <p:cNvPr id="5"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4" name="Datumsplatzhalter 2"/>
          <p:cNvSpPr>
            <a:spLocks noGrp="1"/>
          </p:cNvSpPr>
          <p:nvPr>
            <p:ph type="dt" sz="half" idx="16"/>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35DF68FC-774B-4D41-A04C-46D2580C019C}" type="datetime1">
              <a:rPr lang="de-DE" smtClean="0"/>
              <a:t>06.11.2024</a:t>
            </a:fld>
            <a:endParaRPr lang="de-DE" dirty="0"/>
          </a:p>
        </p:txBody>
      </p:sp>
      <p:sp>
        <p:nvSpPr>
          <p:cNvPr id="15"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6"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14669727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Titelfolie">
    <p:spTree>
      <p:nvGrpSpPr>
        <p:cNvPr id="1" name=""/>
        <p:cNvGrpSpPr/>
        <p:nvPr/>
      </p:nvGrpSpPr>
      <p:grpSpPr>
        <a:xfrm>
          <a:off x="0" y="0"/>
          <a:ext cx="0" cy="0"/>
          <a:chOff x="0" y="0"/>
          <a:chExt cx="0" cy="0"/>
        </a:xfrm>
      </p:grpSpPr>
      <p:sp>
        <p:nvSpPr>
          <p:cNvPr id="15" name="Rechteck 14"/>
          <p:cNvSpPr/>
          <p:nvPr userDrawn="1"/>
        </p:nvSpPr>
        <p:spPr>
          <a:xfrm>
            <a:off x="-1" y="3907145"/>
            <a:ext cx="12192001" cy="220210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sz="1800"/>
          </a:p>
        </p:txBody>
      </p:sp>
      <p:sp>
        <p:nvSpPr>
          <p:cNvPr id="8" name="Freihandform 7"/>
          <p:cNvSpPr>
            <a:spLocks noChangeAspect="1"/>
          </p:cNvSpPr>
          <p:nvPr/>
        </p:nvSpPr>
        <p:spPr>
          <a:xfrm>
            <a:off x="-10074" y="0"/>
            <a:ext cx="12213209" cy="5871808"/>
          </a:xfrm>
          <a:custGeom>
            <a:avLst/>
            <a:gdLst>
              <a:gd name="connsiteX0" fmla="*/ 0 w 9151557"/>
              <a:gd name="connsiteY0" fmla="*/ 0 h 5871808"/>
              <a:gd name="connsiteX1" fmla="*/ 9151557 w 9151557"/>
              <a:gd name="connsiteY1" fmla="*/ 0 h 5871808"/>
              <a:gd name="connsiteX2" fmla="*/ 9144000 w 9151557"/>
              <a:gd name="connsiteY2" fmla="*/ 4269719 h 5871808"/>
              <a:gd name="connsiteX3" fmla="*/ 7557 w 9151557"/>
              <a:gd name="connsiteY3" fmla="*/ 5871808 h 5871808"/>
              <a:gd name="connsiteX4" fmla="*/ 0 w 9151557"/>
              <a:gd name="connsiteY4" fmla="*/ 0 h 5871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1557" h="5871808">
                <a:moveTo>
                  <a:pt x="0" y="0"/>
                </a:moveTo>
                <a:lnTo>
                  <a:pt x="9151557" y="0"/>
                </a:lnTo>
                <a:lnTo>
                  <a:pt x="9144000" y="4269719"/>
                </a:lnTo>
                <a:lnTo>
                  <a:pt x="7557" y="5871808"/>
                </a:lnTo>
                <a:lnTo>
                  <a:pt x="0" y="0"/>
                </a:lnTo>
                <a:close/>
              </a:path>
            </a:pathLst>
          </a:custGeom>
          <a:solidFill>
            <a:srgbClr val="006D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dirty="0">
              <a:latin typeface="Arial" panose="020B0604020202020204" pitchFamily="34" charset="0"/>
              <a:cs typeface="Arial" panose="020B0604020202020204" pitchFamily="34" charset="0"/>
            </a:endParaRPr>
          </a:p>
        </p:txBody>
      </p:sp>
      <p:sp>
        <p:nvSpPr>
          <p:cNvPr id="10" name="Textfeld 9"/>
          <p:cNvSpPr txBox="1"/>
          <p:nvPr userDrawn="1"/>
        </p:nvSpPr>
        <p:spPr>
          <a:xfrm>
            <a:off x="8275971" y="134684"/>
            <a:ext cx="2937022" cy="276999"/>
          </a:xfrm>
          <a:prstGeom prst="rect">
            <a:avLst/>
          </a:prstGeom>
          <a:noFill/>
        </p:spPr>
        <p:txBody>
          <a:bodyPr wrap="none" rtlCol="0" anchor="ctr" anchorCtr="0">
            <a:spAutoFit/>
          </a:bodyPr>
          <a:lstStyle/>
          <a:p>
            <a:pPr algn="l"/>
            <a:r>
              <a:rPr lang="de-DE" sz="1200" b="1" dirty="0">
                <a:solidFill>
                  <a:srgbClr val="003064"/>
                </a:solidFill>
                <a:latin typeface="Arial" panose="020B0604020202020204" pitchFamily="34" charset="0"/>
                <a:cs typeface="Arial" panose="020B0604020202020204" pitchFamily="34" charset="0"/>
              </a:rPr>
              <a:t>Schleswig-Holstein.</a:t>
            </a:r>
            <a:r>
              <a:rPr lang="de-DE" sz="1200" dirty="0">
                <a:solidFill>
                  <a:srgbClr val="003064"/>
                </a:solidFill>
                <a:latin typeface="Arial" panose="020B0604020202020204" pitchFamily="34" charset="0"/>
                <a:cs typeface="Arial" panose="020B0604020202020204" pitchFamily="34" charset="0"/>
              </a:rPr>
              <a:t> Der echte Norden.</a:t>
            </a:r>
          </a:p>
        </p:txBody>
      </p:sp>
      <p:sp>
        <p:nvSpPr>
          <p:cNvPr id="2" name="Title 1"/>
          <p:cNvSpPr>
            <a:spLocks noGrp="1"/>
          </p:cNvSpPr>
          <p:nvPr>
            <p:ph type="ctrTitle"/>
          </p:nvPr>
        </p:nvSpPr>
        <p:spPr>
          <a:xfrm>
            <a:off x="914400" y="722286"/>
            <a:ext cx="10363200" cy="2000512"/>
          </a:xfrm>
          <a:prstGeom prst="rect">
            <a:avLst/>
          </a:prstGeom>
        </p:spPr>
        <p:txBody>
          <a:bodyPr anchor="ctr">
            <a:normAutofit/>
          </a:bodyPr>
          <a:lstStyle>
            <a:lvl1pPr algn="l">
              <a:defRPr sz="5400">
                <a:solidFill>
                  <a:schemeClr val="bg1"/>
                </a:solidFill>
              </a:defRPr>
            </a:lvl1pPr>
          </a:lstStyle>
          <a:p>
            <a:r>
              <a:rPr lang="de-DE" dirty="0"/>
              <a:t>Titelmasterformat durch Klicken bearbeiten</a:t>
            </a:r>
            <a:endParaRPr lang="en-US" dirty="0"/>
          </a:p>
        </p:txBody>
      </p:sp>
      <p:sp>
        <p:nvSpPr>
          <p:cNvPr id="3" name="Subtitle 2"/>
          <p:cNvSpPr>
            <a:spLocks noGrp="1"/>
          </p:cNvSpPr>
          <p:nvPr>
            <p:ph type="subTitle" idx="1"/>
          </p:nvPr>
        </p:nvSpPr>
        <p:spPr>
          <a:xfrm>
            <a:off x="914400" y="2786604"/>
            <a:ext cx="10363200" cy="1537723"/>
          </a:xfrm>
          <a:prstGeom prst="rect">
            <a:avLst/>
          </a:prstGeo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endParaRPr lang="en-US" dirty="0"/>
          </a:p>
        </p:txBody>
      </p:sp>
      <p:sp>
        <p:nvSpPr>
          <p:cNvPr id="12" name="Textplatzhalter 11"/>
          <p:cNvSpPr>
            <a:spLocks noGrp="1"/>
          </p:cNvSpPr>
          <p:nvPr>
            <p:ph type="body" sz="quarter" idx="13" hasCustomPrompt="1"/>
          </p:nvPr>
        </p:nvSpPr>
        <p:spPr>
          <a:xfrm>
            <a:off x="242849" y="6173054"/>
            <a:ext cx="4800000" cy="288000"/>
          </a:xfrm>
          <a:prstGeom prst="rect">
            <a:avLst/>
          </a:prstGeom>
        </p:spPr>
        <p:txBody>
          <a:bodyPr anchor="ctr"/>
          <a:lstStyle>
            <a:lvl1pPr marL="0" indent="0">
              <a:buNone/>
              <a:defRPr lang="de-DE" sz="1200" b="0" kern="1200" dirty="0" smtClean="0">
                <a:solidFill>
                  <a:srgbClr val="002F63"/>
                </a:solidFill>
                <a:latin typeface="Arial" panose="020B0604020202020204" pitchFamily="34" charset="0"/>
                <a:ea typeface="+mn-ea"/>
                <a:cs typeface="Arial" panose="020B0604020202020204" pitchFamily="34" charset="0"/>
              </a:defRPr>
            </a:lvl1pPr>
            <a:lvl2pPr>
              <a:defRPr lang="de-DE" sz="1200" b="1" kern="1200" dirty="0" smtClean="0">
                <a:solidFill>
                  <a:srgbClr val="003064"/>
                </a:solidFill>
                <a:latin typeface="Arial" panose="020B0604020202020204" pitchFamily="34" charset="0"/>
                <a:ea typeface="+mn-ea"/>
                <a:cs typeface="Arial" panose="020B0604020202020204" pitchFamily="34" charset="0"/>
              </a:defRPr>
            </a:lvl2pPr>
            <a:lvl3pPr>
              <a:defRPr lang="de-DE" sz="1200" b="1" kern="1200" dirty="0" smtClean="0">
                <a:solidFill>
                  <a:srgbClr val="003064"/>
                </a:solidFill>
                <a:latin typeface="Arial" panose="020B0604020202020204" pitchFamily="34" charset="0"/>
                <a:ea typeface="+mn-ea"/>
                <a:cs typeface="Arial" panose="020B0604020202020204" pitchFamily="34" charset="0"/>
              </a:defRPr>
            </a:lvl3pPr>
            <a:lvl4pPr>
              <a:defRPr lang="de-DE" sz="1200" b="1" kern="1200" dirty="0" smtClean="0">
                <a:solidFill>
                  <a:srgbClr val="003064"/>
                </a:solidFill>
                <a:latin typeface="Arial" panose="020B0604020202020204" pitchFamily="34" charset="0"/>
                <a:ea typeface="+mn-ea"/>
                <a:cs typeface="Arial" panose="020B0604020202020204" pitchFamily="34" charset="0"/>
              </a:defRPr>
            </a:lvl4pPr>
            <a:lvl5pPr>
              <a:defRPr lang="de-DE" sz="1200" b="1" kern="1200" dirty="0" smtClean="0">
                <a:solidFill>
                  <a:srgbClr val="003064"/>
                </a:solidFill>
                <a:latin typeface="Arial" panose="020B0604020202020204" pitchFamily="34" charset="0"/>
                <a:ea typeface="+mn-ea"/>
                <a:cs typeface="Arial" panose="020B0604020202020204" pitchFamily="34" charset="0"/>
              </a:defRPr>
            </a:lvl5pPr>
          </a:lstStyle>
          <a:p>
            <a:pPr lvl="0"/>
            <a:r>
              <a:rPr lang="de-DE" dirty="0"/>
              <a:t>Platzhalter Name</a:t>
            </a:r>
          </a:p>
        </p:txBody>
      </p:sp>
      <p:sp>
        <p:nvSpPr>
          <p:cNvPr id="13" name="Textplatzhalter 11"/>
          <p:cNvSpPr>
            <a:spLocks noGrp="1"/>
          </p:cNvSpPr>
          <p:nvPr>
            <p:ph type="body" sz="quarter" idx="14" hasCustomPrompt="1"/>
          </p:nvPr>
        </p:nvSpPr>
        <p:spPr>
          <a:xfrm>
            <a:off x="242849" y="6464164"/>
            <a:ext cx="3840000" cy="286813"/>
          </a:xfrm>
          <a:prstGeom prst="rect">
            <a:avLst/>
          </a:prstGeom>
        </p:spPr>
        <p:txBody>
          <a:bodyPr anchor="ctr"/>
          <a:lstStyle>
            <a:lvl1pPr marL="0" indent="0">
              <a:buNone/>
              <a:defRPr lang="de-DE" sz="1200" b="0" kern="1200" dirty="0" smtClean="0">
                <a:solidFill>
                  <a:srgbClr val="002F63"/>
                </a:solidFill>
                <a:latin typeface="Arial" panose="020B0604020202020204" pitchFamily="34" charset="0"/>
                <a:ea typeface="+mn-ea"/>
                <a:cs typeface="Arial" panose="020B0604020202020204" pitchFamily="34" charset="0"/>
              </a:defRPr>
            </a:lvl1pPr>
            <a:lvl2pPr>
              <a:defRPr lang="de-DE" sz="1200" b="1" kern="1200" dirty="0" smtClean="0">
                <a:solidFill>
                  <a:srgbClr val="003064"/>
                </a:solidFill>
                <a:latin typeface="Arial" panose="020B0604020202020204" pitchFamily="34" charset="0"/>
                <a:ea typeface="+mn-ea"/>
                <a:cs typeface="Arial" panose="020B0604020202020204" pitchFamily="34" charset="0"/>
              </a:defRPr>
            </a:lvl2pPr>
            <a:lvl3pPr>
              <a:defRPr lang="de-DE" sz="1200" b="1" kern="1200" dirty="0" smtClean="0">
                <a:solidFill>
                  <a:srgbClr val="003064"/>
                </a:solidFill>
                <a:latin typeface="Arial" panose="020B0604020202020204" pitchFamily="34" charset="0"/>
                <a:ea typeface="+mn-ea"/>
                <a:cs typeface="Arial" panose="020B0604020202020204" pitchFamily="34" charset="0"/>
              </a:defRPr>
            </a:lvl3pPr>
            <a:lvl4pPr>
              <a:defRPr lang="de-DE" sz="1200" b="1" kern="1200" dirty="0" smtClean="0">
                <a:solidFill>
                  <a:srgbClr val="003064"/>
                </a:solidFill>
                <a:latin typeface="Arial" panose="020B0604020202020204" pitchFamily="34" charset="0"/>
                <a:ea typeface="+mn-ea"/>
                <a:cs typeface="Arial" panose="020B0604020202020204" pitchFamily="34" charset="0"/>
              </a:defRPr>
            </a:lvl4pPr>
            <a:lvl5pPr>
              <a:defRPr lang="de-DE" sz="1200" b="1" kern="1200" dirty="0" smtClean="0">
                <a:solidFill>
                  <a:srgbClr val="003064"/>
                </a:solidFill>
                <a:latin typeface="Arial" panose="020B0604020202020204" pitchFamily="34" charset="0"/>
                <a:ea typeface="+mn-ea"/>
                <a:cs typeface="Arial" panose="020B0604020202020204" pitchFamily="34" charset="0"/>
              </a:defRPr>
            </a:lvl5pPr>
          </a:lstStyle>
          <a:p>
            <a:pPr lvl="0"/>
            <a:r>
              <a:rPr lang="de-DE" dirty="0"/>
              <a:t>Platzhalter Datum</a:t>
            </a:r>
          </a:p>
        </p:txBody>
      </p:sp>
      <p:sp>
        <p:nvSpPr>
          <p:cNvPr id="5" name="Bildplatzhalter 4"/>
          <p:cNvSpPr>
            <a:spLocks noGrp="1"/>
          </p:cNvSpPr>
          <p:nvPr>
            <p:ph type="pic" sz="quarter" idx="15" hasCustomPrompt="1"/>
          </p:nvPr>
        </p:nvSpPr>
        <p:spPr>
          <a:xfrm>
            <a:off x="8227485" y="6173788"/>
            <a:ext cx="1553633" cy="577850"/>
          </a:xfrm>
        </p:spPr>
        <p:txBody>
          <a:bodyPr anchor="ctr">
            <a:normAutofit/>
          </a:bodyPr>
          <a:lstStyle>
            <a:lvl1pPr marL="0" indent="0" algn="ctr">
              <a:buNone/>
              <a:defRPr sz="1400"/>
            </a:lvl1pPr>
          </a:lstStyle>
          <a:p>
            <a:r>
              <a:rPr lang="de-DE" dirty="0"/>
              <a:t>Projektlogo</a:t>
            </a:r>
          </a:p>
        </p:txBody>
      </p:sp>
    </p:spTree>
    <p:extLst>
      <p:ext uri="{BB962C8B-B14F-4D97-AF65-F5344CB8AC3E}">
        <p14:creationId xmlns:p14="http://schemas.microsoft.com/office/powerpoint/2010/main" val="6701916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a:xfrm>
            <a:off x="814917" y="1844675"/>
            <a:ext cx="10560000" cy="4012786"/>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el 1"/>
          <p:cNvSpPr>
            <a:spLocks noGrp="1"/>
          </p:cNvSpPr>
          <p:nvPr>
            <p:ph type="title"/>
          </p:nvPr>
        </p:nvSpPr>
        <p:spPr/>
        <p:txBody>
          <a:bodyPr/>
          <a:lstStyle/>
          <a:p>
            <a:r>
              <a:rPr lang="de-DE"/>
              <a:t>Titelmasterformat durch Klicken bearbeiten</a:t>
            </a:r>
          </a:p>
        </p:txBody>
      </p:sp>
      <p:sp>
        <p:nvSpPr>
          <p:cNvPr id="5" name="Bildplatzhalter 4"/>
          <p:cNvSpPr>
            <a:spLocks noGrp="1"/>
          </p:cNvSpPr>
          <p:nvPr>
            <p:ph type="pic" sz="quarter" idx="15" hasCustomPrompt="1"/>
          </p:nvPr>
        </p:nvSpPr>
        <p:spPr>
          <a:xfrm>
            <a:off x="8227485" y="6173788"/>
            <a:ext cx="1553633" cy="577850"/>
          </a:xfrm>
        </p:spPr>
        <p:txBody>
          <a:bodyPr anchor="ctr">
            <a:normAutofit/>
          </a:bodyPr>
          <a:lstStyle>
            <a:lvl1pPr marL="0" indent="0" algn="ctr">
              <a:buNone/>
              <a:defRPr sz="1400"/>
            </a:lvl1pPr>
          </a:lstStyle>
          <a:p>
            <a:r>
              <a:rPr lang="de-DE" dirty="0"/>
              <a:t>Projektlogo</a:t>
            </a:r>
          </a:p>
        </p:txBody>
      </p:sp>
      <p:sp>
        <p:nvSpPr>
          <p:cNvPr id="9" name="Datumsplatzhalter 2"/>
          <p:cNvSpPr>
            <a:spLocks noGrp="1"/>
          </p:cNvSpPr>
          <p:nvPr>
            <p:ph type="dt" sz="half" idx="2"/>
          </p:nvPr>
        </p:nvSpPr>
        <p:spPr>
          <a:xfrm>
            <a:off x="838201" y="6356351"/>
            <a:ext cx="1250244" cy="365125"/>
          </a:xfrm>
          <a:prstGeom prst="rect">
            <a:avLst/>
          </a:prstGeom>
        </p:spPr>
        <p:txBody>
          <a:bodyPr vert="horz" lIns="91440" tIns="45720" rIns="91440" bIns="45720" rtlCol="0" anchor="ctr"/>
          <a:lstStyle>
            <a:lvl1pPr algn="l">
              <a:defRPr sz="1200">
                <a:solidFill>
                  <a:srgbClr val="A4ADB6"/>
                </a:solidFill>
              </a:defRPr>
            </a:lvl1pPr>
          </a:lstStyle>
          <a:p>
            <a:fld id="{F8F04AF4-BE9F-438E-AEB3-1AB29ED1CD12}" type="datetime1">
              <a:rPr lang="de-DE" smtClean="0"/>
              <a:t>06.11.2024</a:t>
            </a:fld>
            <a:endParaRPr lang="de-DE" dirty="0"/>
          </a:p>
        </p:txBody>
      </p:sp>
      <p:sp>
        <p:nvSpPr>
          <p:cNvPr id="10" name="Fußzeilenplatzhalter 5"/>
          <p:cNvSpPr>
            <a:spLocks noGrp="1"/>
          </p:cNvSpPr>
          <p:nvPr>
            <p:ph type="ftr" sz="quarter" idx="3"/>
          </p:nvPr>
        </p:nvSpPr>
        <p:spPr>
          <a:xfrm>
            <a:off x="3340288" y="6356351"/>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1" name="Foliennummernplatzhalter 12"/>
          <p:cNvSpPr>
            <a:spLocks noGrp="1"/>
          </p:cNvSpPr>
          <p:nvPr>
            <p:ph type="sldNum" sz="quarter" idx="4"/>
          </p:nvPr>
        </p:nvSpPr>
        <p:spPr>
          <a:xfrm>
            <a:off x="2245264" y="6356351"/>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730421019"/>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6_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a:xfrm>
            <a:off x="814917" y="1844675"/>
            <a:ext cx="10560000" cy="4012786"/>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el 1"/>
          <p:cNvSpPr>
            <a:spLocks noGrp="1"/>
          </p:cNvSpPr>
          <p:nvPr>
            <p:ph type="title"/>
          </p:nvPr>
        </p:nvSpPr>
        <p:spPr/>
        <p:txBody>
          <a:bodyPr/>
          <a:lstStyle/>
          <a:p>
            <a:r>
              <a:rPr lang="de-DE"/>
              <a:t>Titelmasterformat durch Klicken bearbeiten</a:t>
            </a:r>
          </a:p>
        </p:txBody>
      </p:sp>
      <p:sp>
        <p:nvSpPr>
          <p:cNvPr id="5" name="Bildplatzhalter 4"/>
          <p:cNvSpPr>
            <a:spLocks noGrp="1"/>
          </p:cNvSpPr>
          <p:nvPr>
            <p:ph type="pic" sz="quarter" idx="15" hasCustomPrompt="1"/>
          </p:nvPr>
        </p:nvSpPr>
        <p:spPr>
          <a:xfrm>
            <a:off x="8227485" y="6173788"/>
            <a:ext cx="1553633" cy="577850"/>
          </a:xfrm>
        </p:spPr>
        <p:txBody>
          <a:bodyPr anchor="ctr">
            <a:normAutofit/>
          </a:bodyPr>
          <a:lstStyle>
            <a:lvl1pPr marL="0" indent="0" algn="ctr">
              <a:buNone/>
              <a:defRPr sz="1400"/>
            </a:lvl1pPr>
          </a:lstStyle>
          <a:p>
            <a:r>
              <a:rPr lang="de-DE" dirty="0"/>
              <a:t>Projektlogo</a:t>
            </a:r>
          </a:p>
        </p:txBody>
      </p:sp>
      <p:sp>
        <p:nvSpPr>
          <p:cNvPr id="9" name="Datumsplatzhalter 2"/>
          <p:cNvSpPr>
            <a:spLocks noGrp="1"/>
          </p:cNvSpPr>
          <p:nvPr>
            <p:ph type="dt" sz="half" idx="2"/>
          </p:nvPr>
        </p:nvSpPr>
        <p:spPr>
          <a:xfrm>
            <a:off x="838201" y="6356351"/>
            <a:ext cx="1250244" cy="365125"/>
          </a:xfrm>
          <a:prstGeom prst="rect">
            <a:avLst/>
          </a:prstGeom>
        </p:spPr>
        <p:txBody>
          <a:bodyPr vert="horz" lIns="91440" tIns="45720" rIns="91440" bIns="45720" rtlCol="0" anchor="ctr"/>
          <a:lstStyle>
            <a:lvl1pPr algn="l">
              <a:defRPr sz="1200">
                <a:solidFill>
                  <a:srgbClr val="A4ADB6"/>
                </a:solidFill>
              </a:defRPr>
            </a:lvl1pPr>
          </a:lstStyle>
          <a:p>
            <a:fld id="{F8F04AF4-BE9F-438E-AEB3-1AB29ED1CD12}" type="datetime1">
              <a:rPr lang="de-DE" smtClean="0"/>
              <a:t>06.11.2024</a:t>
            </a:fld>
            <a:endParaRPr lang="de-DE" dirty="0"/>
          </a:p>
        </p:txBody>
      </p:sp>
      <p:sp>
        <p:nvSpPr>
          <p:cNvPr id="10" name="Fußzeilenplatzhalter 5"/>
          <p:cNvSpPr>
            <a:spLocks noGrp="1"/>
          </p:cNvSpPr>
          <p:nvPr>
            <p:ph type="ftr" sz="quarter" idx="3"/>
          </p:nvPr>
        </p:nvSpPr>
        <p:spPr>
          <a:xfrm>
            <a:off x="3340288" y="6356351"/>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1" name="Foliennummernplatzhalter 12"/>
          <p:cNvSpPr>
            <a:spLocks noGrp="1"/>
          </p:cNvSpPr>
          <p:nvPr>
            <p:ph type="sldNum" sz="quarter" idx="4"/>
          </p:nvPr>
        </p:nvSpPr>
        <p:spPr>
          <a:xfrm>
            <a:off x="2245264" y="6356351"/>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763306582"/>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7_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a:xfrm>
            <a:off x="814917" y="1844675"/>
            <a:ext cx="10560000" cy="4012786"/>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el 1"/>
          <p:cNvSpPr>
            <a:spLocks noGrp="1"/>
          </p:cNvSpPr>
          <p:nvPr>
            <p:ph type="title"/>
          </p:nvPr>
        </p:nvSpPr>
        <p:spPr/>
        <p:txBody>
          <a:bodyPr/>
          <a:lstStyle/>
          <a:p>
            <a:r>
              <a:rPr lang="de-DE"/>
              <a:t>Titelmasterformat durch Klicken bearbeiten</a:t>
            </a:r>
          </a:p>
        </p:txBody>
      </p:sp>
      <p:sp>
        <p:nvSpPr>
          <p:cNvPr id="5" name="Bildplatzhalter 4"/>
          <p:cNvSpPr>
            <a:spLocks noGrp="1"/>
          </p:cNvSpPr>
          <p:nvPr>
            <p:ph type="pic" sz="quarter" idx="15" hasCustomPrompt="1"/>
          </p:nvPr>
        </p:nvSpPr>
        <p:spPr>
          <a:xfrm>
            <a:off x="8227485" y="6173788"/>
            <a:ext cx="1553633" cy="577850"/>
          </a:xfrm>
        </p:spPr>
        <p:txBody>
          <a:bodyPr anchor="ctr">
            <a:normAutofit/>
          </a:bodyPr>
          <a:lstStyle>
            <a:lvl1pPr marL="0" indent="0" algn="ctr">
              <a:buNone/>
              <a:defRPr sz="1400"/>
            </a:lvl1pPr>
          </a:lstStyle>
          <a:p>
            <a:r>
              <a:rPr lang="de-DE" dirty="0"/>
              <a:t>Projektlogo</a:t>
            </a:r>
          </a:p>
        </p:txBody>
      </p:sp>
      <p:sp>
        <p:nvSpPr>
          <p:cNvPr id="9" name="Datumsplatzhalter 2"/>
          <p:cNvSpPr>
            <a:spLocks noGrp="1"/>
          </p:cNvSpPr>
          <p:nvPr>
            <p:ph type="dt" sz="half" idx="2"/>
          </p:nvPr>
        </p:nvSpPr>
        <p:spPr>
          <a:xfrm>
            <a:off x="838201" y="6356351"/>
            <a:ext cx="1250244" cy="365125"/>
          </a:xfrm>
          <a:prstGeom prst="rect">
            <a:avLst/>
          </a:prstGeom>
        </p:spPr>
        <p:txBody>
          <a:bodyPr vert="horz" lIns="91440" tIns="45720" rIns="91440" bIns="45720" rtlCol="0" anchor="ctr"/>
          <a:lstStyle>
            <a:lvl1pPr algn="l">
              <a:defRPr sz="1200">
                <a:solidFill>
                  <a:srgbClr val="A4ADB6"/>
                </a:solidFill>
              </a:defRPr>
            </a:lvl1pPr>
          </a:lstStyle>
          <a:p>
            <a:fld id="{F8F04AF4-BE9F-438E-AEB3-1AB29ED1CD12}" type="datetime1">
              <a:rPr lang="de-DE" smtClean="0"/>
              <a:t>06.11.2024</a:t>
            </a:fld>
            <a:endParaRPr lang="de-DE" dirty="0"/>
          </a:p>
        </p:txBody>
      </p:sp>
      <p:sp>
        <p:nvSpPr>
          <p:cNvPr id="10" name="Fußzeilenplatzhalter 5"/>
          <p:cNvSpPr>
            <a:spLocks noGrp="1"/>
          </p:cNvSpPr>
          <p:nvPr>
            <p:ph type="ftr" sz="quarter" idx="3"/>
          </p:nvPr>
        </p:nvSpPr>
        <p:spPr>
          <a:xfrm>
            <a:off x="3340288" y="6356351"/>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1" name="Foliennummernplatzhalter 12"/>
          <p:cNvSpPr>
            <a:spLocks noGrp="1"/>
          </p:cNvSpPr>
          <p:nvPr>
            <p:ph type="sldNum" sz="quarter" idx="4"/>
          </p:nvPr>
        </p:nvSpPr>
        <p:spPr>
          <a:xfrm>
            <a:off x="2245264" y="6356351"/>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239096482"/>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8_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a:xfrm>
            <a:off x="814917" y="1844675"/>
            <a:ext cx="10560000" cy="4012786"/>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el 1"/>
          <p:cNvSpPr>
            <a:spLocks noGrp="1"/>
          </p:cNvSpPr>
          <p:nvPr>
            <p:ph type="title"/>
          </p:nvPr>
        </p:nvSpPr>
        <p:spPr/>
        <p:txBody>
          <a:bodyPr/>
          <a:lstStyle/>
          <a:p>
            <a:r>
              <a:rPr lang="de-DE"/>
              <a:t>Titelmasterformat durch Klicken bearbeiten</a:t>
            </a:r>
          </a:p>
        </p:txBody>
      </p:sp>
      <p:sp>
        <p:nvSpPr>
          <p:cNvPr id="5" name="Bildplatzhalter 4"/>
          <p:cNvSpPr>
            <a:spLocks noGrp="1"/>
          </p:cNvSpPr>
          <p:nvPr>
            <p:ph type="pic" sz="quarter" idx="15" hasCustomPrompt="1"/>
          </p:nvPr>
        </p:nvSpPr>
        <p:spPr>
          <a:xfrm>
            <a:off x="8227485" y="6173788"/>
            <a:ext cx="1553633" cy="577850"/>
          </a:xfrm>
        </p:spPr>
        <p:txBody>
          <a:bodyPr anchor="ctr">
            <a:normAutofit/>
          </a:bodyPr>
          <a:lstStyle>
            <a:lvl1pPr marL="0" indent="0" algn="ctr">
              <a:buNone/>
              <a:defRPr sz="1400"/>
            </a:lvl1pPr>
          </a:lstStyle>
          <a:p>
            <a:r>
              <a:rPr lang="de-DE" dirty="0"/>
              <a:t>Projektlogo</a:t>
            </a:r>
          </a:p>
        </p:txBody>
      </p:sp>
      <p:sp>
        <p:nvSpPr>
          <p:cNvPr id="9" name="Datumsplatzhalter 2"/>
          <p:cNvSpPr>
            <a:spLocks noGrp="1"/>
          </p:cNvSpPr>
          <p:nvPr>
            <p:ph type="dt" sz="half" idx="2"/>
          </p:nvPr>
        </p:nvSpPr>
        <p:spPr>
          <a:xfrm>
            <a:off x="838201" y="6356351"/>
            <a:ext cx="1250244" cy="365125"/>
          </a:xfrm>
          <a:prstGeom prst="rect">
            <a:avLst/>
          </a:prstGeom>
        </p:spPr>
        <p:txBody>
          <a:bodyPr vert="horz" lIns="91440" tIns="45720" rIns="91440" bIns="45720" rtlCol="0" anchor="ctr"/>
          <a:lstStyle>
            <a:lvl1pPr algn="l">
              <a:defRPr sz="1200">
                <a:solidFill>
                  <a:srgbClr val="A4ADB6"/>
                </a:solidFill>
              </a:defRPr>
            </a:lvl1pPr>
          </a:lstStyle>
          <a:p>
            <a:fld id="{F8F04AF4-BE9F-438E-AEB3-1AB29ED1CD12}" type="datetime1">
              <a:rPr lang="de-DE" smtClean="0"/>
              <a:t>06.11.2024</a:t>
            </a:fld>
            <a:endParaRPr lang="de-DE" dirty="0"/>
          </a:p>
        </p:txBody>
      </p:sp>
      <p:sp>
        <p:nvSpPr>
          <p:cNvPr id="10" name="Fußzeilenplatzhalter 5"/>
          <p:cNvSpPr>
            <a:spLocks noGrp="1"/>
          </p:cNvSpPr>
          <p:nvPr>
            <p:ph type="ftr" sz="quarter" idx="3"/>
          </p:nvPr>
        </p:nvSpPr>
        <p:spPr>
          <a:xfrm>
            <a:off x="3340288" y="6356351"/>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1" name="Foliennummernplatzhalter 12"/>
          <p:cNvSpPr>
            <a:spLocks noGrp="1"/>
          </p:cNvSpPr>
          <p:nvPr>
            <p:ph type="sldNum" sz="quarter" idx="4"/>
          </p:nvPr>
        </p:nvSpPr>
        <p:spPr>
          <a:xfrm>
            <a:off x="2245264" y="6356351"/>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147752624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1_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a:xfrm>
            <a:off x="814917" y="1844675"/>
            <a:ext cx="10560000" cy="4012786"/>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el 1"/>
          <p:cNvSpPr>
            <a:spLocks noGrp="1"/>
          </p:cNvSpPr>
          <p:nvPr>
            <p:ph type="title"/>
          </p:nvPr>
        </p:nvSpPr>
        <p:spPr/>
        <p:txBody>
          <a:bodyPr/>
          <a:lstStyle/>
          <a:p>
            <a:r>
              <a:rPr lang="de-DE"/>
              <a:t>Titelmasterformat durch Klicken bearbeiten</a:t>
            </a:r>
          </a:p>
        </p:txBody>
      </p:sp>
      <p:sp>
        <p:nvSpPr>
          <p:cNvPr id="5" name="Bildplatzhalter 4"/>
          <p:cNvSpPr>
            <a:spLocks noGrp="1"/>
          </p:cNvSpPr>
          <p:nvPr>
            <p:ph type="pic" sz="quarter" idx="15" hasCustomPrompt="1"/>
          </p:nvPr>
        </p:nvSpPr>
        <p:spPr>
          <a:xfrm>
            <a:off x="8227485" y="6173788"/>
            <a:ext cx="1553633" cy="577850"/>
          </a:xfrm>
        </p:spPr>
        <p:txBody>
          <a:bodyPr anchor="ctr">
            <a:normAutofit/>
          </a:bodyPr>
          <a:lstStyle>
            <a:lvl1pPr marL="0" indent="0" algn="ctr">
              <a:buNone/>
              <a:defRPr sz="1400"/>
            </a:lvl1pPr>
          </a:lstStyle>
          <a:p>
            <a:r>
              <a:rPr lang="de-DE" dirty="0"/>
              <a:t>Projektlogo</a:t>
            </a:r>
          </a:p>
        </p:txBody>
      </p:sp>
      <p:sp>
        <p:nvSpPr>
          <p:cNvPr id="9" name="Datumsplatzhalter 2"/>
          <p:cNvSpPr>
            <a:spLocks noGrp="1"/>
          </p:cNvSpPr>
          <p:nvPr>
            <p:ph type="dt" sz="half" idx="2"/>
          </p:nvPr>
        </p:nvSpPr>
        <p:spPr>
          <a:xfrm>
            <a:off x="838201" y="6356351"/>
            <a:ext cx="1250244" cy="365125"/>
          </a:xfrm>
          <a:prstGeom prst="rect">
            <a:avLst/>
          </a:prstGeom>
        </p:spPr>
        <p:txBody>
          <a:bodyPr vert="horz" lIns="91440" tIns="45720" rIns="91440" bIns="45720" rtlCol="0" anchor="ctr"/>
          <a:lstStyle>
            <a:lvl1pPr algn="l">
              <a:defRPr sz="1200">
                <a:solidFill>
                  <a:srgbClr val="A4ADB6"/>
                </a:solidFill>
              </a:defRPr>
            </a:lvl1pPr>
          </a:lstStyle>
          <a:p>
            <a:fld id="{F8F04AF4-BE9F-438E-AEB3-1AB29ED1CD12}" type="datetime1">
              <a:rPr lang="de-DE" smtClean="0"/>
              <a:t>06.11.2024</a:t>
            </a:fld>
            <a:endParaRPr lang="de-DE" dirty="0"/>
          </a:p>
        </p:txBody>
      </p:sp>
      <p:sp>
        <p:nvSpPr>
          <p:cNvPr id="10" name="Fußzeilenplatzhalter 5"/>
          <p:cNvSpPr>
            <a:spLocks noGrp="1"/>
          </p:cNvSpPr>
          <p:nvPr>
            <p:ph type="ftr" sz="quarter" idx="3"/>
          </p:nvPr>
        </p:nvSpPr>
        <p:spPr>
          <a:xfrm>
            <a:off x="3340288" y="6356351"/>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1" name="Foliennummernplatzhalter 12"/>
          <p:cNvSpPr>
            <a:spLocks noGrp="1"/>
          </p:cNvSpPr>
          <p:nvPr>
            <p:ph type="sldNum" sz="quarter" idx="4"/>
          </p:nvPr>
        </p:nvSpPr>
        <p:spPr>
          <a:xfrm>
            <a:off x="2245264" y="6356351"/>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2867941957"/>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2_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a:xfrm>
            <a:off x="814917" y="1844675"/>
            <a:ext cx="10560000" cy="4012786"/>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el 1"/>
          <p:cNvSpPr>
            <a:spLocks noGrp="1"/>
          </p:cNvSpPr>
          <p:nvPr>
            <p:ph type="title"/>
          </p:nvPr>
        </p:nvSpPr>
        <p:spPr/>
        <p:txBody>
          <a:bodyPr/>
          <a:lstStyle/>
          <a:p>
            <a:r>
              <a:rPr lang="de-DE"/>
              <a:t>Titelmasterformat durch Klicken bearbeiten</a:t>
            </a:r>
          </a:p>
        </p:txBody>
      </p:sp>
      <p:sp>
        <p:nvSpPr>
          <p:cNvPr id="5" name="Bildplatzhalter 4"/>
          <p:cNvSpPr>
            <a:spLocks noGrp="1"/>
          </p:cNvSpPr>
          <p:nvPr>
            <p:ph type="pic" sz="quarter" idx="15" hasCustomPrompt="1"/>
          </p:nvPr>
        </p:nvSpPr>
        <p:spPr>
          <a:xfrm>
            <a:off x="8227485" y="6173788"/>
            <a:ext cx="1553633" cy="577850"/>
          </a:xfrm>
        </p:spPr>
        <p:txBody>
          <a:bodyPr anchor="ctr">
            <a:normAutofit/>
          </a:bodyPr>
          <a:lstStyle>
            <a:lvl1pPr marL="0" indent="0" algn="ctr">
              <a:buNone/>
              <a:defRPr sz="1400"/>
            </a:lvl1pPr>
          </a:lstStyle>
          <a:p>
            <a:r>
              <a:rPr lang="de-DE" dirty="0"/>
              <a:t>Projektlogo</a:t>
            </a:r>
          </a:p>
        </p:txBody>
      </p:sp>
      <p:sp>
        <p:nvSpPr>
          <p:cNvPr id="9" name="Datumsplatzhalter 2"/>
          <p:cNvSpPr>
            <a:spLocks noGrp="1"/>
          </p:cNvSpPr>
          <p:nvPr>
            <p:ph type="dt" sz="half" idx="2"/>
          </p:nvPr>
        </p:nvSpPr>
        <p:spPr>
          <a:xfrm>
            <a:off x="838201" y="6356351"/>
            <a:ext cx="1250244" cy="365125"/>
          </a:xfrm>
          <a:prstGeom prst="rect">
            <a:avLst/>
          </a:prstGeom>
        </p:spPr>
        <p:txBody>
          <a:bodyPr vert="horz" lIns="91440" tIns="45720" rIns="91440" bIns="45720" rtlCol="0" anchor="ctr"/>
          <a:lstStyle>
            <a:lvl1pPr algn="l">
              <a:defRPr sz="1200">
                <a:solidFill>
                  <a:srgbClr val="A4ADB6"/>
                </a:solidFill>
              </a:defRPr>
            </a:lvl1pPr>
          </a:lstStyle>
          <a:p>
            <a:fld id="{F8F04AF4-BE9F-438E-AEB3-1AB29ED1CD12}" type="datetime1">
              <a:rPr lang="de-DE" smtClean="0"/>
              <a:t>06.11.2024</a:t>
            </a:fld>
            <a:endParaRPr lang="de-DE" dirty="0"/>
          </a:p>
        </p:txBody>
      </p:sp>
      <p:sp>
        <p:nvSpPr>
          <p:cNvPr id="10" name="Fußzeilenplatzhalter 5"/>
          <p:cNvSpPr>
            <a:spLocks noGrp="1"/>
          </p:cNvSpPr>
          <p:nvPr>
            <p:ph type="ftr" sz="quarter" idx="3"/>
          </p:nvPr>
        </p:nvSpPr>
        <p:spPr>
          <a:xfrm>
            <a:off x="3340288" y="6356351"/>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1" name="Foliennummernplatzhalter 12"/>
          <p:cNvSpPr>
            <a:spLocks noGrp="1"/>
          </p:cNvSpPr>
          <p:nvPr>
            <p:ph type="sldNum" sz="quarter" idx="4"/>
          </p:nvPr>
        </p:nvSpPr>
        <p:spPr>
          <a:xfrm>
            <a:off x="2245264" y="6356351"/>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402291312"/>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3_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a:xfrm>
            <a:off x="814917" y="1844675"/>
            <a:ext cx="10560000" cy="4012786"/>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el 1"/>
          <p:cNvSpPr>
            <a:spLocks noGrp="1"/>
          </p:cNvSpPr>
          <p:nvPr>
            <p:ph type="title"/>
          </p:nvPr>
        </p:nvSpPr>
        <p:spPr/>
        <p:txBody>
          <a:bodyPr/>
          <a:lstStyle/>
          <a:p>
            <a:r>
              <a:rPr lang="de-DE"/>
              <a:t>Titelmasterformat durch Klicken bearbeiten</a:t>
            </a:r>
          </a:p>
        </p:txBody>
      </p:sp>
      <p:sp>
        <p:nvSpPr>
          <p:cNvPr id="5" name="Bildplatzhalter 4"/>
          <p:cNvSpPr>
            <a:spLocks noGrp="1"/>
          </p:cNvSpPr>
          <p:nvPr>
            <p:ph type="pic" sz="quarter" idx="15" hasCustomPrompt="1"/>
          </p:nvPr>
        </p:nvSpPr>
        <p:spPr>
          <a:xfrm>
            <a:off x="8227485" y="6173788"/>
            <a:ext cx="1553633" cy="577850"/>
          </a:xfrm>
        </p:spPr>
        <p:txBody>
          <a:bodyPr anchor="ctr">
            <a:normAutofit/>
          </a:bodyPr>
          <a:lstStyle>
            <a:lvl1pPr marL="0" indent="0" algn="ctr">
              <a:buNone/>
              <a:defRPr sz="1400"/>
            </a:lvl1pPr>
          </a:lstStyle>
          <a:p>
            <a:r>
              <a:rPr lang="de-DE" dirty="0"/>
              <a:t>Projektlogo</a:t>
            </a:r>
          </a:p>
        </p:txBody>
      </p:sp>
      <p:sp>
        <p:nvSpPr>
          <p:cNvPr id="9" name="Datumsplatzhalter 2"/>
          <p:cNvSpPr>
            <a:spLocks noGrp="1"/>
          </p:cNvSpPr>
          <p:nvPr>
            <p:ph type="dt" sz="half" idx="2"/>
          </p:nvPr>
        </p:nvSpPr>
        <p:spPr>
          <a:xfrm>
            <a:off x="838201" y="6356351"/>
            <a:ext cx="1250244" cy="365125"/>
          </a:xfrm>
          <a:prstGeom prst="rect">
            <a:avLst/>
          </a:prstGeom>
        </p:spPr>
        <p:txBody>
          <a:bodyPr vert="horz" lIns="91440" tIns="45720" rIns="91440" bIns="45720" rtlCol="0" anchor="ctr"/>
          <a:lstStyle>
            <a:lvl1pPr algn="l">
              <a:defRPr sz="1200">
                <a:solidFill>
                  <a:srgbClr val="A4ADB6"/>
                </a:solidFill>
              </a:defRPr>
            </a:lvl1pPr>
          </a:lstStyle>
          <a:p>
            <a:fld id="{F8F04AF4-BE9F-438E-AEB3-1AB29ED1CD12}" type="datetime1">
              <a:rPr lang="de-DE" smtClean="0"/>
              <a:t>06.11.2024</a:t>
            </a:fld>
            <a:endParaRPr lang="de-DE" dirty="0"/>
          </a:p>
        </p:txBody>
      </p:sp>
      <p:sp>
        <p:nvSpPr>
          <p:cNvPr id="10" name="Fußzeilenplatzhalter 5"/>
          <p:cNvSpPr>
            <a:spLocks noGrp="1"/>
          </p:cNvSpPr>
          <p:nvPr>
            <p:ph type="ftr" sz="quarter" idx="3"/>
          </p:nvPr>
        </p:nvSpPr>
        <p:spPr>
          <a:xfrm>
            <a:off x="3340288" y="6356351"/>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1" name="Foliennummernplatzhalter 12"/>
          <p:cNvSpPr>
            <a:spLocks noGrp="1"/>
          </p:cNvSpPr>
          <p:nvPr>
            <p:ph type="sldNum" sz="quarter" idx="4"/>
          </p:nvPr>
        </p:nvSpPr>
        <p:spPr>
          <a:xfrm>
            <a:off x="2245264" y="6356351"/>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1514170671"/>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4_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a:xfrm>
            <a:off x="814917" y="1844675"/>
            <a:ext cx="10560000" cy="4012786"/>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el 1"/>
          <p:cNvSpPr>
            <a:spLocks noGrp="1"/>
          </p:cNvSpPr>
          <p:nvPr>
            <p:ph type="title"/>
          </p:nvPr>
        </p:nvSpPr>
        <p:spPr/>
        <p:txBody>
          <a:bodyPr/>
          <a:lstStyle/>
          <a:p>
            <a:r>
              <a:rPr lang="de-DE"/>
              <a:t>Titelmasterformat durch Klicken bearbeiten</a:t>
            </a:r>
          </a:p>
        </p:txBody>
      </p:sp>
      <p:sp>
        <p:nvSpPr>
          <p:cNvPr id="5" name="Bildplatzhalter 4"/>
          <p:cNvSpPr>
            <a:spLocks noGrp="1"/>
          </p:cNvSpPr>
          <p:nvPr>
            <p:ph type="pic" sz="quarter" idx="15" hasCustomPrompt="1"/>
          </p:nvPr>
        </p:nvSpPr>
        <p:spPr>
          <a:xfrm>
            <a:off x="8227485" y="6173788"/>
            <a:ext cx="1553633" cy="577850"/>
          </a:xfrm>
        </p:spPr>
        <p:txBody>
          <a:bodyPr anchor="ctr">
            <a:normAutofit/>
          </a:bodyPr>
          <a:lstStyle>
            <a:lvl1pPr marL="0" indent="0" algn="ctr">
              <a:buNone/>
              <a:defRPr sz="1400"/>
            </a:lvl1pPr>
          </a:lstStyle>
          <a:p>
            <a:r>
              <a:rPr lang="de-DE" dirty="0"/>
              <a:t>Projektlogo</a:t>
            </a:r>
          </a:p>
        </p:txBody>
      </p:sp>
      <p:sp>
        <p:nvSpPr>
          <p:cNvPr id="9" name="Datumsplatzhalter 2"/>
          <p:cNvSpPr>
            <a:spLocks noGrp="1"/>
          </p:cNvSpPr>
          <p:nvPr>
            <p:ph type="dt" sz="half" idx="2"/>
          </p:nvPr>
        </p:nvSpPr>
        <p:spPr>
          <a:xfrm>
            <a:off x="838201" y="6356351"/>
            <a:ext cx="1250244" cy="365125"/>
          </a:xfrm>
          <a:prstGeom prst="rect">
            <a:avLst/>
          </a:prstGeom>
        </p:spPr>
        <p:txBody>
          <a:bodyPr vert="horz" lIns="91440" tIns="45720" rIns="91440" bIns="45720" rtlCol="0" anchor="ctr"/>
          <a:lstStyle>
            <a:lvl1pPr algn="l">
              <a:defRPr sz="1200">
                <a:solidFill>
                  <a:srgbClr val="A4ADB6"/>
                </a:solidFill>
              </a:defRPr>
            </a:lvl1pPr>
          </a:lstStyle>
          <a:p>
            <a:fld id="{F8F04AF4-BE9F-438E-AEB3-1AB29ED1CD12}" type="datetime1">
              <a:rPr lang="de-DE" smtClean="0"/>
              <a:t>06.11.2024</a:t>
            </a:fld>
            <a:endParaRPr lang="de-DE" dirty="0"/>
          </a:p>
        </p:txBody>
      </p:sp>
      <p:sp>
        <p:nvSpPr>
          <p:cNvPr id="10" name="Fußzeilenplatzhalter 5"/>
          <p:cNvSpPr>
            <a:spLocks noGrp="1"/>
          </p:cNvSpPr>
          <p:nvPr>
            <p:ph type="ftr" sz="quarter" idx="3"/>
          </p:nvPr>
        </p:nvSpPr>
        <p:spPr>
          <a:xfrm>
            <a:off x="3340288" y="6356351"/>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1" name="Foliennummernplatzhalter 12"/>
          <p:cNvSpPr>
            <a:spLocks noGrp="1"/>
          </p:cNvSpPr>
          <p:nvPr>
            <p:ph type="sldNum" sz="quarter" idx="4"/>
          </p:nvPr>
        </p:nvSpPr>
        <p:spPr>
          <a:xfrm>
            <a:off x="2245264" y="6356351"/>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573988493"/>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15A918E5-D937-4385-B3C1-9CE1C1F817BB}" type="datetime1">
              <a:rPr lang="de-DE" smtClean="0"/>
              <a:t>06.11.2024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2563145479"/>
      </p:ext>
    </p:extLst>
  </p:cSld>
  <p:clrMapOvr>
    <a:masterClrMapping/>
  </p:clrMapOvr>
  <p:hf sldNum="0"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5_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a:xfrm>
            <a:off x="814917" y="1844675"/>
            <a:ext cx="10560000" cy="4012786"/>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el 1"/>
          <p:cNvSpPr>
            <a:spLocks noGrp="1"/>
          </p:cNvSpPr>
          <p:nvPr>
            <p:ph type="title"/>
          </p:nvPr>
        </p:nvSpPr>
        <p:spPr/>
        <p:txBody>
          <a:bodyPr/>
          <a:lstStyle/>
          <a:p>
            <a:r>
              <a:rPr lang="de-DE"/>
              <a:t>Titelmasterformat durch Klicken bearbeiten</a:t>
            </a:r>
          </a:p>
        </p:txBody>
      </p:sp>
      <p:sp>
        <p:nvSpPr>
          <p:cNvPr id="5" name="Bildplatzhalter 4"/>
          <p:cNvSpPr>
            <a:spLocks noGrp="1"/>
          </p:cNvSpPr>
          <p:nvPr>
            <p:ph type="pic" sz="quarter" idx="15" hasCustomPrompt="1"/>
          </p:nvPr>
        </p:nvSpPr>
        <p:spPr>
          <a:xfrm>
            <a:off x="8227485" y="6173788"/>
            <a:ext cx="1553633" cy="577850"/>
          </a:xfrm>
        </p:spPr>
        <p:txBody>
          <a:bodyPr anchor="ctr">
            <a:normAutofit/>
          </a:bodyPr>
          <a:lstStyle>
            <a:lvl1pPr marL="0" indent="0" algn="ctr">
              <a:buNone/>
              <a:defRPr sz="1400"/>
            </a:lvl1pPr>
          </a:lstStyle>
          <a:p>
            <a:r>
              <a:rPr lang="de-DE" dirty="0"/>
              <a:t>Projektlogo</a:t>
            </a:r>
          </a:p>
        </p:txBody>
      </p:sp>
      <p:sp>
        <p:nvSpPr>
          <p:cNvPr id="9" name="Datumsplatzhalter 2"/>
          <p:cNvSpPr>
            <a:spLocks noGrp="1"/>
          </p:cNvSpPr>
          <p:nvPr>
            <p:ph type="dt" sz="half" idx="2"/>
          </p:nvPr>
        </p:nvSpPr>
        <p:spPr>
          <a:xfrm>
            <a:off x="838201" y="6356351"/>
            <a:ext cx="1250244" cy="365125"/>
          </a:xfrm>
          <a:prstGeom prst="rect">
            <a:avLst/>
          </a:prstGeom>
        </p:spPr>
        <p:txBody>
          <a:bodyPr vert="horz" lIns="91440" tIns="45720" rIns="91440" bIns="45720" rtlCol="0" anchor="ctr"/>
          <a:lstStyle>
            <a:lvl1pPr algn="l">
              <a:defRPr sz="1200">
                <a:solidFill>
                  <a:srgbClr val="A4ADB6"/>
                </a:solidFill>
              </a:defRPr>
            </a:lvl1pPr>
          </a:lstStyle>
          <a:p>
            <a:fld id="{F8F04AF4-BE9F-438E-AEB3-1AB29ED1CD12}" type="datetime1">
              <a:rPr lang="de-DE" smtClean="0"/>
              <a:t>06.11.2024</a:t>
            </a:fld>
            <a:endParaRPr lang="de-DE" dirty="0"/>
          </a:p>
        </p:txBody>
      </p:sp>
      <p:sp>
        <p:nvSpPr>
          <p:cNvPr id="10" name="Fußzeilenplatzhalter 5"/>
          <p:cNvSpPr>
            <a:spLocks noGrp="1"/>
          </p:cNvSpPr>
          <p:nvPr>
            <p:ph type="ftr" sz="quarter" idx="3"/>
          </p:nvPr>
        </p:nvSpPr>
        <p:spPr>
          <a:xfrm>
            <a:off x="3340288" y="6356351"/>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1" name="Foliennummernplatzhalter 12"/>
          <p:cNvSpPr>
            <a:spLocks noGrp="1"/>
          </p:cNvSpPr>
          <p:nvPr>
            <p:ph type="sldNum" sz="quarter" idx="4"/>
          </p:nvPr>
        </p:nvSpPr>
        <p:spPr>
          <a:xfrm>
            <a:off x="2245264" y="6356351"/>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1697388922"/>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9_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a:xfrm>
            <a:off x="814917" y="1844675"/>
            <a:ext cx="10560000" cy="4012786"/>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el 1"/>
          <p:cNvSpPr>
            <a:spLocks noGrp="1"/>
          </p:cNvSpPr>
          <p:nvPr>
            <p:ph type="title"/>
          </p:nvPr>
        </p:nvSpPr>
        <p:spPr/>
        <p:txBody>
          <a:bodyPr/>
          <a:lstStyle/>
          <a:p>
            <a:r>
              <a:rPr lang="de-DE"/>
              <a:t>Titelmasterformat durch Klicken bearbeiten</a:t>
            </a:r>
          </a:p>
        </p:txBody>
      </p:sp>
      <p:sp>
        <p:nvSpPr>
          <p:cNvPr id="5" name="Bildplatzhalter 4"/>
          <p:cNvSpPr>
            <a:spLocks noGrp="1"/>
          </p:cNvSpPr>
          <p:nvPr>
            <p:ph type="pic" sz="quarter" idx="15" hasCustomPrompt="1"/>
          </p:nvPr>
        </p:nvSpPr>
        <p:spPr>
          <a:xfrm>
            <a:off x="8227485" y="6173788"/>
            <a:ext cx="1553633" cy="577850"/>
          </a:xfrm>
        </p:spPr>
        <p:txBody>
          <a:bodyPr anchor="ctr">
            <a:normAutofit/>
          </a:bodyPr>
          <a:lstStyle>
            <a:lvl1pPr marL="0" indent="0" algn="ctr">
              <a:buNone/>
              <a:defRPr sz="1400"/>
            </a:lvl1pPr>
          </a:lstStyle>
          <a:p>
            <a:r>
              <a:rPr lang="de-DE" dirty="0"/>
              <a:t>Projektlogo</a:t>
            </a:r>
          </a:p>
        </p:txBody>
      </p:sp>
      <p:sp>
        <p:nvSpPr>
          <p:cNvPr id="9" name="Datumsplatzhalter 2"/>
          <p:cNvSpPr>
            <a:spLocks noGrp="1"/>
          </p:cNvSpPr>
          <p:nvPr>
            <p:ph type="dt" sz="half" idx="2"/>
          </p:nvPr>
        </p:nvSpPr>
        <p:spPr>
          <a:xfrm>
            <a:off x="838201" y="6356351"/>
            <a:ext cx="1250244" cy="365125"/>
          </a:xfrm>
          <a:prstGeom prst="rect">
            <a:avLst/>
          </a:prstGeom>
        </p:spPr>
        <p:txBody>
          <a:bodyPr vert="horz" lIns="91440" tIns="45720" rIns="91440" bIns="45720" rtlCol="0" anchor="ctr"/>
          <a:lstStyle>
            <a:lvl1pPr algn="l">
              <a:defRPr sz="1200">
                <a:solidFill>
                  <a:srgbClr val="A4ADB6"/>
                </a:solidFill>
              </a:defRPr>
            </a:lvl1pPr>
          </a:lstStyle>
          <a:p>
            <a:fld id="{F8F04AF4-BE9F-438E-AEB3-1AB29ED1CD12}" type="datetime1">
              <a:rPr lang="de-DE" smtClean="0"/>
              <a:t>06.11.2024</a:t>
            </a:fld>
            <a:endParaRPr lang="de-DE" dirty="0"/>
          </a:p>
        </p:txBody>
      </p:sp>
      <p:sp>
        <p:nvSpPr>
          <p:cNvPr id="10" name="Fußzeilenplatzhalter 5"/>
          <p:cNvSpPr>
            <a:spLocks noGrp="1"/>
          </p:cNvSpPr>
          <p:nvPr>
            <p:ph type="ftr" sz="quarter" idx="3"/>
          </p:nvPr>
        </p:nvSpPr>
        <p:spPr>
          <a:xfrm>
            <a:off x="3340288" y="6356351"/>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1" name="Foliennummernplatzhalter 12"/>
          <p:cNvSpPr>
            <a:spLocks noGrp="1"/>
          </p:cNvSpPr>
          <p:nvPr>
            <p:ph type="sldNum" sz="quarter" idx="4"/>
          </p:nvPr>
        </p:nvSpPr>
        <p:spPr>
          <a:xfrm>
            <a:off x="2245264" y="6356351"/>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4247669333"/>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15A918E5-D937-4385-B3C1-9CE1C1F817BB}" type="datetime1">
              <a:rPr lang="de-DE" smtClean="0"/>
              <a:t>06.11.2024</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212924808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15A918E5-D937-4385-B3C1-9CE1C1F817BB}" type="datetime1">
              <a:rPr lang="de-DE" smtClean="0"/>
              <a:t>06.11.2024</a:t>
            </a:fld>
            <a:endParaRPr lang="de-DE" dirty="0"/>
          </a:p>
        </p:txBody>
      </p:sp>
      <p:sp>
        <p:nvSpPr>
          <p:cNvPr id="8" name="Footer Placeholder 7"/>
          <p:cNvSpPr>
            <a:spLocks noGrp="1"/>
          </p:cNvSpPr>
          <p:nvPr>
            <p:ph type="ftr" sz="quarter" idx="11"/>
          </p:nvPr>
        </p:nvSpPr>
        <p:spPr/>
        <p:txBody>
          <a:bodyPr/>
          <a:lstStyle/>
          <a:p>
            <a:endParaRPr lang="de-DE" dirty="0"/>
          </a:p>
        </p:txBody>
      </p:sp>
      <p:sp>
        <p:nvSpPr>
          <p:cNvPr id="9" name="Slide Number Placeholder 8"/>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412286458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15A918E5-D937-4385-B3C1-9CE1C1F817BB}" type="datetime1">
              <a:rPr lang="de-DE" smtClean="0"/>
              <a:t>06.11.2024</a:t>
            </a:fld>
            <a:endParaRPr lang="de-DE" dirty="0"/>
          </a:p>
        </p:txBody>
      </p:sp>
      <p:sp>
        <p:nvSpPr>
          <p:cNvPr id="4" name="Footer Placeholder 3"/>
          <p:cNvSpPr>
            <a:spLocks noGrp="1"/>
          </p:cNvSpPr>
          <p:nvPr>
            <p:ph type="ftr" sz="quarter" idx="11"/>
          </p:nvPr>
        </p:nvSpPr>
        <p:spPr/>
        <p:txBody>
          <a:bodyPr/>
          <a:lstStyle/>
          <a:p>
            <a:endParaRPr lang="de-DE" dirty="0"/>
          </a:p>
        </p:txBody>
      </p:sp>
      <p:sp>
        <p:nvSpPr>
          <p:cNvPr id="5" name="Slide Number Placeholder 4"/>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71189650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A918E5-D937-4385-B3C1-9CE1C1F817BB}" type="datetime1">
              <a:rPr lang="de-DE" smtClean="0"/>
              <a:t>06.11.2024</a:t>
            </a:fld>
            <a:endParaRPr lang="de-DE" dirty="0"/>
          </a:p>
        </p:txBody>
      </p:sp>
      <p:sp>
        <p:nvSpPr>
          <p:cNvPr id="3" name="Footer Placeholder 2"/>
          <p:cNvSpPr>
            <a:spLocks noGrp="1"/>
          </p:cNvSpPr>
          <p:nvPr>
            <p:ph type="ftr" sz="quarter" idx="11"/>
          </p:nvPr>
        </p:nvSpPr>
        <p:spPr/>
        <p:txBody>
          <a:bodyPr/>
          <a:lstStyle/>
          <a:p>
            <a:endParaRPr lang="de-DE" dirty="0"/>
          </a:p>
        </p:txBody>
      </p:sp>
      <p:sp>
        <p:nvSpPr>
          <p:cNvPr id="4" name="Slide Number Placeholder 3"/>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391135220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15A918E5-D937-4385-B3C1-9CE1C1F817BB}" type="datetime1">
              <a:rPr lang="de-DE" smtClean="0"/>
              <a:t>06.11.2024</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397069293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15A918E5-D937-4385-B3C1-9CE1C1F817BB}" type="datetime1">
              <a:rPr lang="de-DE" smtClean="0"/>
              <a:t>06.11.2024</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206787516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tif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A918E5-D937-4385-B3C1-9CE1C1F817BB}" type="datetime1">
              <a:rPr lang="de-DE" smtClean="0"/>
              <a:t>06.11.2024</a:t>
            </a:fld>
            <a:endParaRPr lang="de-DE"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Slide Number Placeholder 5"/>
          <p:cNvSpPr>
            <a:spLocks noGrp="1"/>
          </p:cNvSpPr>
          <p:nvPr>
            <p:ph type="sldNum" sz="quarter" idx="4"/>
          </p:nvPr>
        </p:nvSpPr>
        <p:spPr>
          <a:xfrm>
            <a:off x="8610600" y="6356350"/>
            <a:ext cx="2031274"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de-DE"/>
              <a:t> Folie </a:t>
            </a:r>
            <a:fld id="{812F24F4-33A2-4A6F-87E3-ABC44FA42587}" type="slidenum">
              <a:rPr lang="de-DE" smtClean="0"/>
              <a:pPr/>
              <a:t>‹Nr.›</a:t>
            </a:fld>
            <a:endParaRPr lang="de-DE" dirty="0"/>
          </a:p>
        </p:txBody>
      </p:sp>
      <p:sp>
        <p:nvSpPr>
          <p:cNvPr id="7" name="Rechteck 6">
            <a:extLst>
              <a:ext uri="{FF2B5EF4-FFF2-40B4-BE49-F238E27FC236}">
                <a16:creationId xmlns:a16="http://schemas.microsoft.com/office/drawing/2014/main" id="{3B83511D-8196-4682-A40F-0C342EC59218}"/>
              </a:ext>
            </a:extLst>
          </p:cNvPr>
          <p:cNvSpPr/>
          <p:nvPr userDrawn="1"/>
        </p:nvSpPr>
        <p:spPr>
          <a:xfrm>
            <a:off x="0" y="1683803"/>
            <a:ext cx="12192000" cy="4348518"/>
          </a:xfrm>
          <a:prstGeom prst="rect">
            <a:avLst/>
          </a:prstGeom>
          <a:solidFill>
            <a:srgbClr val="CCE9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pic>
        <p:nvPicPr>
          <p:cNvPr id="8" name="Grafik 7"/>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10395144" y="6268823"/>
            <a:ext cx="1407859" cy="452652"/>
          </a:xfrm>
          <a:prstGeom prst="rect">
            <a:avLst/>
          </a:prstGeom>
        </p:spPr>
      </p:pic>
    </p:spTree>
    <p:extLst>
      <p:ext uri="{BB962C8B-B14F-4D97-AF65-F5344CB8AC3E}">
        <p14:creationId xmlns:p14="http://schemas.microsoft.com/office/powerpoint/2010/main" val="21754316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64" r:id="rId12"/>
    <p:sldLayoutId id="2147483666" r:id="rId13"/>
    <p:sldLayoutId id="2147483671" r:id="rId14"/>
    <p:sldLayoutId id="2147483667" r:id="rId15"/>
    <p:sldLayoutId id="2147483663" r:id="rId16"/>
    <p:sldLayoutId id="2147483670" r:id="rId17"/>
    <p:sldLayoutId id="2147483665" r:id="rId18"/>
    <p:sldLayoutId id="2147483668" r:id="rId19"/>
    <p:sldLayoutId id="2147483669" r:id="rId20"/>
    <p:sldLayoutId id="2147483685" r:id="rId21"/>
    <p:sldLayoutId id="2147483688" r:id="rId22"/>
    <p:sldLayoutId id="2147483692" r:id="rId23"/>
    <p:sldLayoutId id="2147483693" r:id="rId24"/>
    <p:sldLayoutId id="2147483694" r:id="rId25"/>
    <p:sldLayoutId id="2147483697" r:id="rId26"/>
    <p:sldLayoutId id="2147483698" r:id="rId27"/>
    <p:sldLayoutId id="2147483699" r:id="rId28"/>
    <p:sldLayoutId id="2147483700" r:id="rId29"/>
    <p:sldLayoutId id="2147483701" r:id="rId30"/>
    <p:sldLayoutId id="2147483705" r:id="rId3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ctrTitle"/>
          </p:nvPr>
        </p:nvSpPr>
        <p:spPr>
          <a:xfrm>
            <a:off x="2209800" y="722286"/>
            <a:ext cx="7772400" cy="1883754"/>
          </a:xfrm>
        </p:spPr>
        <p:txBody>
          <a:bodyPr>
            <a:normAutofit/>
          </a:bodyPr>
          <a:lstStyle/>
          <a:p>
            <a:r>
              <a:rPr lang="de-DE" dirty="0"/>
              <a:t>Soziales Lernen und Selbstkonzept </a:t>
            </a:r>
          </a:p>
        </p:txBody>
      </p:sp>
      <p:sp>
        <p:nvSpPr>
          <p:cNvPr id="9" name="Untertitel 8"/>
          <p:cNvSpPr>
            <a:spLocks noGrp="1"/>
          </p:cNvSpPr>
          <p:nvPr>
            <p:ph type="subTitle" idx="1"/>
          </p:nvPr>
        </p:nvSpPr>
        <p:spPr>
          <a:xfrm>
            <a:off x="2209800" y="3429000"/>
            <a:ext cx="7772400" cy="895326"/>
          </a:xfrm>
        </p:spPr>
        <p:txBody>
          <a:bodyPr/>
          <a:lstStyle/>
          <a:p>
            <a:r>
              <a:rPr lang="de-DE" dirty="0">
                <a:solidFill>
                  <a:schemeClr val="bg1"/>
                </a:solidFill>
              </a:rPr>
              <a:t>AV 6.11.24</a:t>
            </a:r>
          </a:p>
        </p:txBody>
      </p:sp>
      <p:sp>
        <p:nvSpPr>
          <p:cNvPr id="10" name="Textplatzhalter 9"/>
          <p:cNvSpPr>
            <a:spLocks noGrp="1"/>
          </p:cNvSpPr>
          <p:nvPr>
            <p:ph type="body" sz="quarter" idx="13"/>
          </p:nvPr>
        </p:nvSpPr>
        <p:spPr/>
        <p:txBody>
          <a:bodyPr/>
          <a:lstStyle/>
          <a:p>
            <a:endParaRPr lang="de-DE" dirty="0"/>
          </a:p>
        </p:txBody>
      </p:sp>
      <p:sp>
        <p:nvSpPr>
          <p:cNvPr id="11" name="Textplatzhalter 10"/>
          <p:cNvSpPr>
            <a:spLocks noGrp="1"/>
          </p:cNvSpPr>
          <p:nvPr>
            <p:ph type="body" sz="quarter" idx="14"/>
          </p:nvPr>
        </p:nvSpPr>
        <p:spPr/>
        <p:txBody>
          <a:bodyPr/>
          <a:lstStyle/>
          <a:p>
            <a:endParaRPr lang="de-DE"/>
          </a:p>
        </p:txBody>
      </p:sp>
      <p:sp>
        <p:nvSpPr>
          <p:cNvPr id="4" name="Bildplatzhalter 3"/>
          <p:cNvSpPr>
            <a:spLocks noGrp="1"/>
          </p:cNvSpPr>
          <p:nvPr>
            <p:ph type="pic" sz="quarter" idx="15"/>
          </p:nvPr>
        </p:nvSpPr>
        <p:spPr/>
        <p:txBody>
          <a:bodyPr/>
          <a:lstStyle/>
          <a:p>
            <a:endParaRPr lang="de-DE"/>
          </a:p>
        </p:txBody>
      </p:sp>
    </p:spTree>
    <p:extLst>
      <p:ext uri="{BB962C8B-B14F-4D97-AF65-F5344CB8AC3E}">
        <p14:creationId xmlns:p14="http://schemas.microsoft.com/office/powerpoint/2010/main" val="887661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5">
            <a:extLst>
              <a:ext uri="{FF2B5EF4-FFF2-40B4-BE49-F238E27FC236}">
                <a16:creationId xmlns:a16="http://schemas.microsoft.com/office/drawing/2014/main" id="{C41EFF4C-DB52-45E6-8C50-8B020017E1E1}"/>
              </a:ext>
            </a:extLst>
          </p:cNvPr>
          <p:cNvGraphicFramePr>
            <a:graphicFrameLocks noGrp="1"/>
          </p:cNvGraphicFramePr>
          <p:nvPr>
            <p:ph idx="1"/>
            <p:extLst>
              <p:ext uri="{D42A27DB-BD31-4B8C-83A1-F6EECF244321}">
                <p14:modId xmlns:p14="http://schemas.microsoft.com/office/powerpoint/2010/main" val="1938100806"/>
              </p:ext>
            </p:extLst>
          </p:nvPr>
        </p:nvGraphicFramePr>
        <p:xfrm>
          <a:off x="641131" y="2254578"/>
          <a:ext cx="10909738" cy="3535680"/>
        </p:xfrm>
        <a:graphic>
          <a:graphicData uri="http://schemas.openxmlformats.org/drawingml/2006/table">
            <a:tbl>
              <a:tblPr firstRow="1" bandRow="1">
                <a:tableStyleId>{5C22544A-7EE6-4342-B048-85BDC9FD1C3A}</a:tableStyleId>
              </a:tblPr>
              <a:tblGrid>
                <a:gridCol w="5454869">
                  <a:extLst>
                    <a:ext uri="{9D8B030D-6E8A-4147-A177-3AD203B41FA5}">
                      <a16:colId xmlns:a16="http://schemas.microsoft.com/office/drawing/2014/main" val="1289878142"/>
                    </a:ext>
                  </a:extLst>
                </a:gridCol>
                <a:gridCol w="5454869">
                  <a:extLst>
                    <a:ext uri="{9D8B030D-6E8A-4147-A177-3AD203B41FA5}">
                      <a16:colId xmlns:a16="http://schemas.microsoft.com/office/drawing/2014/main" val="629386099"/>
                    </a:ext>
                  </a:extLst>
                </a:gridCol>
              </a:tblGrid>
              <a:tr h="370840">
                <a:tc>
                  <a:txBody>
                    <a:bodyPr/>
                    <a:lstStyle/>
                    <a:p>
                      <a:r>
                        <a:rPr lang="de-DE" sz="2800" dirty="0"/>
                        <a:t>Lob</a:t>
                      </a:r>
                    </a:p>
                  </a:txBody>
                  <a:tcPr/>
                </a:tc>
                <a:tc>
                  <a:txBody>
                    <a:bodyPr/>
                    <a:lstStyle/>
                    <a:p>
                      <a:r>
                        <a:rPr lang="de-DE" sz="2800" dirty="0"/>
                        <a:t>Ermutigung</a:t>
                      </a:r>
                    </a:p>
                  </a:txBody>
                  <a:tcPr/>
                </a:tc>
                <a:extLst>
                  <a:ext uri="{0D108BD9-81ED-4DB2-BD59-A6C34878D82A}">
                    <a16:rowId xmlns:a16="http://schemas.microsoft.com/office/drawing/2014/main" val="972883737"/>
                  </a:ext>
                </a:extLst>
              </a:tr>
              <a:tr h="370840">
                <a:tc>
                  <a:txBody>
                    <a:bodyPr/>
                    <a:lstStyle/>
                    <a:p>
                      <a:pPr eaLnBrk="1" hangingPunct="1"/>
                      <a:r>
                        <a:rPr lang="de-DE" altLang="de-DE" sz="2400" dirty="0"/>
                        <a:t>Du bist der beste Schüler, den ich je hatte.</a:t>
                      </a:r>
                    </a:p>
                    <a:p>
                      <a:pPr eaLnBrk="1" hangingPunct="1"/>
                      <a:endParaRPr lang="de-DE" altLang="de-DE" sz="2400" dirty="0"/>
                    </a:p>
                    <a:p>
                      <a:pPr eaLnBrk="1" hangingPunct="1">
                        <a:buFontTx/>
                        <a:buNone/>
                      </a:pPr>
                      <a:endParaRPr lang="de-DE" altLang="de-DE" sz="2400" dirty="0"/>
                    </a:p>
                    <a:p>
                      <a:pPr eaLnBrk="1" hangingPunct="1"/>
                      <a:r>
                        <a:rPr lang="de-DE" altLang="de-DE" sz="2400" dirty="0"/>
                        <a:t>Du bist immer pünktlich.</a:t>
                      </a:r>
                    </a:p>
                    <a:p>
                      <a:pPr eaLnBrk="1" hangingPunct="1">
                        <a:buFontTx/>
                        <a:buNone/>
                      </a:pPr>
                      <a:endParaRPr lang="de-DE" altLang="de-DE" sz="2400" dirty="0"/>
                    </a:p>
                    <a:p>
                      <a:pPr eaLnBrk="1" hangingPunct="1">
                        <a:buFontTx/>
                        <a:buNone/>
                      </a:pPr>
                      <a:endParaRPr lang="de-DE" altLang="de-DE" sz="2400" dirty="0"/>
                    </a:p>
                    <a:p>
                      <a:pPr eaLnBrk="1" hangingPunct="1"/>
                      <a:r>
                        <a:rPr lang="de-DE" altLang="de-DE" sz="2400" dirty="0"/>
                        <a:t>Ich bin stolz auf dein Bild.</a:t>
                      </a:r>
                      <a:endParaRPr lang="de-DE" sz="2400" dirty="0"/>
                    </a:p>
                  </a:txBody>
                  <a:tcPr/>
                </a:tc>
                <a:tc>
                  <a:txBody>
                    <a:bodyPr/>
                    <a:lstStyle/>
                    <a:p>
                      <a:pPr eaLnBrk="1" hangingPunct="1"/>
                      <a:r>
                        <a:rPr lang="de-DE" altLang="de-DE" sz="2400" dirty="0"/>
                        <a:t>Ich sehe, dass du dich anstrengst, deine Aufgaben sorgfältig zu bearbeiten.  </a:t>
                      </a:r>
                    </a:p>
                    <a:p>
                      <a:pPr eaLnBrk="1" hangingPunct="1"/>
                      <a:endParaRPr lang="de-DE" altLang="de-DE" sz="2400" dirty="0"/>
                    </a:p>
                    <a:p>
                      <a:pPr eaLnBrk="1" hangingPunct="1"/>
                      <a:r>
                        <a:rPr lang="de-DE" altLang="de-DE" sz="2400" dirty="0"/>
                        <a:t>Ich bemerke, dass du dich bemühst, immer pünktlich zu sein.</a:t>
                      </a:r>
                    </a:p>
                    <a:p>
                      <a:pPr eaLnBrk="1" hangingPunct="1"/>
                      <a:endParaRPr lang="de-DE" altLang="de-DE" sz="2400" dirty="0"/>
                    </a:p>
                    <a:p>
                      <a:pPr eaLnBrk="1" hangingPunct="1"/>
                      <a:r>
                        <a:rPr lang="de-DE" altLang="de-DE" sz="2400" dirty="0"/>
                        <a:t>Es ist schön zu sehen, dass du gern malst.</a:t>
                      </a:r>
                    </a:p>
                    <a:p>
                      <a:endParaRPr lang="de-DE" sz="2400" dirty="0"/>
                    </a:p>
                  </a:txBody>
                  <a:tcPr/>
                </a:tc>
                <a:extLst>
                  <a:ext uri="{0D108BD9-81ED-4DB2-BD59-A6C34878D82A}">
                    <a16:rowId xmlns:a16="http://schemas.microsoft.com/office/drawing/2014/main" val="3378391520"/>
                  </a:ext>
                </a:extLst>
              </a:tr>
            </a:tbl>
          </a:graphicData>
        </a:graphic>
      </p:graphicFrame>
      <p:sp>
        <p:nvSpPr>
          <p:cNvPr id="3" name="Titel 2">
            <a:extLst>
              <a:ext uri="{FF2B5EF4-FFF2-40B4-BE49-F238E27FC236}">
                <a16:creationId xmlns:a16="http://schemas.microsoft.com/office/drawing/2014/main" id="{D2E00DEB-E283-40CB-AE1D-AE90D129367D}"/>
              </a:ext>
            </a:extLst>
          </p:cNvPr>
          <p:cNvSpPr>
            <a:spLocks noGrp="1"/>
          </p:cNvSpPr>
          <p:nvPr>
            <p:ph type="title"/>
          </p:nvPr>
        </p:nvSpPr>
        <p:spPr>
          <a:solidFill>
            <a:schemeClr val="accent6">
              <a:lumMod val="60000"/>
              <a:lumOff val="40000"/>
            </a:schemeClr>
          </a:solidFill>
        </p:spPr>
        <p:txBody>
          <a:bodyPr/>
          <a:lstStyle/>
          <a:p>
            <a:r>
              <a:rPr lang="de-DE" dirty="0"/>
              <a:t>Die Wirkung von Ermutigung und Lob</a:t>
            </a:r>
          </a:p>
        </p:txBody>
      </p:sp>
    </p:spTree>
    <p:extLst>
      <p:ext uri="{BB962C8B-B14F-4D97-AF65-F5344CB8AC3E}">
        <p14:creationId xmlns:p14="http://schemas.microsoft.com/office/powerpoint/2010/main" val="1220389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018FC89-F495-4F7A-A4EC-FC0D1B8EAF7E}"/>
              </a:ext>
            </a:extLst>
          </p:cNvPr>
          <p:cNvSpPr>
            <a:spLocks noGrp="1"/>
          </p:cNvSpPr>
          <p:nvPr>
            <p:ph idx="1"/>
          </p:nvPr>
        </p:nvSpPr>
        <p:spPr/>
        <p:txBody>
          <a:bodyPr/>
          <a:lstStyle/>
          <a:p>
            <a:pPr eaLnBrk="1" hangingPunct="1"/>
            <a:r>
              <a:rPr lang="de-DE" altLang="de-DE" dirty="0"/>
              <a:t>Du bist ein tüchtiges Kind!</a:t>
            </a:r>
          </a:p>
          <a:p>
            <a:pPr eaLnBrk="1" hangingPunct="1"/>
            <a:r>
              <a:rPr lang="de-DE" altLang="de-DE" dirty="0"/>
              <a:t>Du hast deinen Schulranzen toll aufgeräumt!</a:t>
            </a:r>
          </a:p>
          <a:p>
            <a:pPr eaLnBrk="1" hangingPunct="1"/>
            <a:r>
              <a:rPr lang="de-DE" altLang="de-DE" dirty="0"/>
              <a:t>Das finde ich super von Dir!</a:t>
            </a:r>
          </a:p>
          <a:p>
            <a:pPr eaLnBrk="1" hangingPunct="1"/>
            <a:r>
              <a:rPr lang="de-DE" altLang="de-DE" dirty="0"/>
              <a:t>Deine Antwort hilft uns bei der Lösung.</a:t>
            </a:r>
          </a:p>
          <a:p>
            <a:pPr eaLnBrk="1" hangingPunct="1"/>
            <a:endParaRPr lang="de-DE" altLang="de-DE" dirty="0"/>
          </a:p>
          <a:p>
            <a:pPr eaLnBrk="1" hangingPunct="1"/>
            <a:endParaRPr lang="de-DE" altLang="de-DE" dirty="0"/>
          </a:p>
          <a:p>
            <a:pPr marL="0" indent="0">
              <a:buNone/>
            </a:pPr>
            <a:endParaRPr lang="de-DE" altLang="de-DE" dirty="0"/>
          </a:p>
          <a:p>
            <a:pPr eaLnBrk="1" hangingPunct="1"/>
            <a:r>
              <a:rPr lang="de-DE" altLang="de-DE" sz="1200" dirty="0"/>
              <a:t>Alfred Adler, Individualpsychologe</a:t>
            </a:r>
          </a:p>
        </p:txBody>
      </p:sp>
      <p:sp>
        <p:nvSpPr>
          <p:cNvPr id="3" name="Titel 2">
            <a:extLst>
              <a:ext uri="{FF2B5EF4-FFF2-40B4-BE49-F238E27FC236}">
                <a16:creationId xmlns:a16="http://schemas.microsoft.com/office/drawing/2014/main" id="{8FAC838B-49E0-480A-9CA6-072EA933EF2D}"/>
              </a:ext>
            </a:extLst>
          </p:cNvPr>
          <p:cNvSpPr>
            <a:spLocks noGrp="1"/>
          </p:cNvSpPr>
          <p:nvPr>
            <p:ph type="title"/>
          </p:nvPr>
        </p:nvSpPr>
        <p:spPr/>
        <p:txBody>
          <a:bodyPr/>
          <a:lstStyle/>
          <a:p>
            <a:r>
              <a:rPr lang="de-DE" dirty="0"/>
              <a:t>Beispiel</a:t>
            </a:r>
          </a:p>
        </p:txBody>
      </p:sp>
      <p:sp>
        <p:nvSpPr>
          <p:cNvPr id="4" name="Bildplatzhalter 3">
            <a:extLst>
              <a:ext uri="{FF2B5EF4-FFF2-40B4-BE49-F238E27FC236}">
                <a16:creationId xmlns:a16="http://schemas.microsoft.com/office/drawing/2014/main" id="{DBDCF098-00E0-450C-936F-F6D7A85E89E9}"/>
              </a:ext>
            </a:extLst>
          </p:cNvPr>
          <p:cNvSpPr>
            <a:spLocks noGrp="1"/>
          </p:cNvSpPr>
          <p:nvPr>
            <p:ph type="pic" sz="quarter" idx="15"/>
          </p:nvPr>
        </p:nvSpPr>
        <p:spPr/>
        <p:txBody>
          <a:bodyPr/>
          <a:lstStyle/>
          <a:p>
            <a:endParaRPr lang="de-DE"/>
          </a:p>
        </p:txBody>
      </p:sp>
      <p:pic>
        <p:nvPicPr>
          <p:cNvPr id="5" name="Picture 9" descr="Bild in Originalgröße anzeigen">
            <a:extLst>
              <a:ext uri="{FF2B5EF4-FFF2-40B4-BE49-F238E27FC236}">
                <a16:creationId xmlns:a16="http://schemas.microsoft.com/office/drawing/2014/main" id="{213ED463-0E38-4FEA-8D10-D9E8A84024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0512" y="4036957"/>
            <a:ext cx="1195387"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5727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C16B4B96-BF80-7DB2-B76B-B87089E9F86E}"/>
              </a:ext>
            </a:extLst>
          </p:cNvPr>
          <p:cNvSpPr>
            <a:spLocks noGrp="1"/>
          </p:cNvSpPr>
          <p:nvPr>
            <p:ph idx="1"/>
          </p:nvPr>
        </p:nvSpPr>
        <p:spPr/>
        <p:txBody>
          <a:bodyPr>
            <a:normAutofit lnSpcReduction="10000"/>
          </a:bodyPr>
          <a:lstStyle/>
          <a:p>
            <a:pPr>
              <a:lnSpc>
                <a:spcPct val="107000"/>
              </a:lnSpc>
              <a:spcAft>
                <a:spcPts val="800"/>
              </a:spcAft>
            </a:pPr>
            <a:r>
              <a:rPr lang="de-DE" sz="1800" dirty="0">
                <a:effectLst/>
                <a:latin typeface="Calibri" panose="020F0502020204030204" pitchFamily="34" charset="0"/>
                <a:ea typeface="Calibri" panose="020F0502020204030204" pitchFamily="34" charset="0"/>
                <a:cs typeface="Times New Roman" panose="02020603050405020304" pitchFamily="18" charset="0"/>
              </a:rPr>
              <a:t>Besonders hervorgehoben wird in der Forschungsliteratur die Rückmeldekultur der Lehrkraft. Die Lehrkraft sollte dazu in der Lage sein, individuelle Leistungsrückmeldungen in Form von differenziertem Feedback zu geben und die soziale Bezugsnorm zu vermeiden. </a:t>
            </a:r>
          </a:p>
          <a:p>
            <a:pPr marL="342900" lvl="0" indent="-342900">
              <a:lnSpc>
                <a:spcPct val="107000"/>
              </a:lnSpc>
              <a:spcAft>
                <a:spcPts val="800"/>
              </a:spcAft>
              <a:buFont typeface="+mj-lt"/>
              <a:buAutoNum type="arabicPeriod"/>
              <a:tabLst>
                <a:tab pos="457200" algn="l"/>
              </a:tabLst>
            </a:pPr>
            <a:r>
              <a:rPr lang="de-DE" sz="1800" b="1" dirty="0">
                <a:effectLst/>
                <a:latin typeface="Calibri" panose="020F0502020204030204" pitchFamily="34" charset="0"/>
                <a:ea typeface="Calibri" panose="020F0502020204030204" pitchFamily="34" charset="0"/>
                <a:cs typeface="Times New Roman" panose="02020603050405020304" pitchFamily="18" charset="0"/>
              </a:rPr>
              <a:t>Feed </a:t>
            </a:r>
            <a:r>
              <a:rPr lang="de-DE" sz="1800" b="1" dirty="0" err="1">
                <a:effectLst/>
                <a:latin typeface="Calibri" panose="020F0502020204030204" pitchFamily="34" charset="0"/>
                <a:ea typeface="Calibri" panose="020F0502020204030204" pitchFamily="34" charset="0"/>
                <a:cs typeface="Times New Roman" panose="02020603050405020304" pitchFamily="18" charset="0"/>
              </a:rPr>
              <a:t>up</a:t>
            </a:r>
            <a:r>
              <a:rPr lang="de-DE" sz="1800" b="1" dirty="0">
                <a:effectLst/>
                <a:latin typeface="Calibri" panose="020F0502020204030204" pitchFamily="34" charset="0"/>
                <a:ea typeface="Calibri" panose="020F0502020204030204" pitchFamily="34" charset="0"/>
                <a:cs typeface="Times New Roman" panose="02020603050405020304" pitchFamily="18" charset="0"/>
              </a:rPr>
              <a:t>:</a:t>
            </a:r>
            <a:r>
              <a:rPr lang="de-DE" sz="1800" dirty="0">
                <a:effectLst/>
                <a:latin typeface="Calibri" panose="020F0502020204030204" pitchFamily="34" charset="0"/>
                <a:ea typeface="Calibri" panose="020F0502020204030204" pitchFamily="34" charset="0"/>
                <a:cs typeface="Times New Roman" panose="02020603050405020304" pitchFamily="18" charset="0"/>
              </a:rPr>
              <a:t> Wo liegt das angepeilte Ziel der oder des Lernenden? (Lernziel)</a:t>
            </a:r>
          </a:p>
          <a:p>
            <a:pPr marL="342900" lvl="0" indent="-342900">
              <a:lnSpc>
                <a:spcPct val="107000"/>
              </a:lnSpc>
              <a:spcAft>
                <a:spcPts val="800"/>
              </a:spcAft>
              <a:buFont typeface="+mj-lt"/>
              <a:buAutoNum type="arabicPeriod"/>
              <a:tabLst>
                <a:tab pos="457200" algn="l"/>
              </a:tabLst>
            </a:pPr>
            <a:r>
              <a:rPr lang="de-DE" sz="1800" b="1" dirty="0">
                <a:effectLst/>
                <a:latin typeface="Calibri" panose="020F0502020204030204" pitchFamily="34" charset="0"/>
                <a:ea typeface="Calibri" panose="020F0502020204030204" pitchFamily="34" charset="0"/>
                <a:cs typeface="Times New Roman" panose="02020603050405020304" pitchFamily="18" charset="0"/>
              </a:rPr>
              <a:t>Feed back:</a:t>
            </a:r>
            <a:r>
              <a:rPr lang="de-DE" sz="1800" dirty="0">
                <a:effectLst/>
                <a:latin typeface="Calibri" panose="020F0502020204030204" pitchFamily="34" charset="0"/>
                <a:ea typeface="Calibri" panose="020F0502020204030204" pitchFamily="34" charset="0"/>
                <a:cs typeface="Times New Roman" panose="02020603050405020304" pitchFamily="18" charset="0"/>
              </a:rPr>
              <a:t> Wo steht der oder die Lernende jetzt? (aktueller Stand)</a:t>
            </a:r>
          </a:p>
          <a:p>
            <a:pPr marL="342900" lvl="0" indent="-342900">
              <a:lnSpc>
                <a:spcPct val="107000"/>
              </a:lnSpc>
              <a:spcAft>
                <a:spcPts val="800"/>
              </a:spcAft>
              <a:buFont typeface="+mj-lt"/>
              <a:buAutoNum type="arabicPeriod"/>
              <a:tabLst>
                <a:tab pos="457200" algn="l"/>
              </a:tabLst>
            </a:pPr>
            <a:r>
              <a:rPr lang="de-DE" sz="1800" b="1" dirty="0">
                <a:effectLst/>
                <a:latin typeface="Calibri" panose="020F0502020204030204" pitchFamily="34" charset="0"/>
                <a:ea typeface="Calibri" panose="020F0502020204030204" pitchFamily="34" charset="0"/>
                <a:cs typeface="Times New Roman" panose="02020603050405020304" pitchFamily="18" charset="0"/>
              </a:rPr>
              <a:t>Feed </a:t>
            </a:r>
            <a:r>
              <a:rPr lang="de-DE" sz="1800" b="1" dirty="0" err="1">
                <a:effectLst/>
                <a:latin typeface="Calibri" panose="020F0502020204030204" pitchFamily="34" charset="0"/>
                <a:ea typeface="Calibri" panose="020F0502020204030204" pitchFamily="34" charset="0"/>
                <a:cs typeface="Times New Roman" panose="02020603050405020304" pitchFamily="18" charset="0"/>
              </a:rPr>
              <a:t>forward</a:t>
            </a:r>
            <a:r>
              <a:rPr lang="de-DE" sz="1800" b="1" dirty="0">
                <a:effectLst/>
                <a:latin typeface="Calibri" panose="020F0502020204030204" pitchFamily="34" charset="0"/>
                <a:ea typeface="Calibri" panose="020F0502020204030204" pitchFamily="34" charset="0"/>
                <a:cs typeface="Times New Roman" panose="02020603050405020304" pitchFamily="18" charset="0"/>
              </a:rPr>
              <a:t>:</a:t>
            </a:r>
            <a:r>
              <a:rPr lang="de-DE" sz="1800" dirty="0">
                <a:effectLst/>
                <a:latin typeface="Calibri" panose="020F0502020204030204" pitchFamily="34" charset="0"/>
                <a:ea typeface="Calibri" panose="020F0502020204030204" pitchFamily="34" charset="0"/>
                <a:cs typeface="Times New Roman" panose="02020603050405020304" pitchFamily="18" charset="0"/>
              </a:rPr>
              <a:t> Wie kommt der oder die Lernende zum Ziel? (Strategien)</a:t>
            </a:r>
          </a:p>
          <a:p>
            <a:pPr marL="0" lvl="0" indent="0">
              <a:lnSpc>
                <a:spcPct val="107000"/>
              </a:lnSpc>
              <a:spcAft>
                <a:spcPts val="800"/>
              </a:spcAft>
              <a:buNone/>
              <a:tabLst>
                <a:tab pos="457200" algn="l"/>
              </a:tabLst>
            </a:pPr>
            <a:endParaRPr lang="de-DE" sz="1800"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tabLst>
                <a:tab pos="457200" algn="l"/>
              </a:tabLst>
            </a:pPr>
            <a:r>
              <a:rPr lang="de-DE" sz="1800" dirty="0">
                <a:effectLst/>
                <a:latin typeface="Calibri" panose="020F0502020204030204" pitchFamily="34" charset="0"/>
                <a:ea typeface="Calibri" panose="020F0502020204030204" pitchFamily="34" charset="0"/>
                <a:cs typeface="Times New Roman" panose="02020603050405020304" pitchFamily="18" charset="0"/>
              </a:rPr>
              <a:t>Pädagogische Fachkräfte sollten dahingehend darauf verzichten, die Ursachenzuschreibung auf die Fähigkeiten des jeweiligen Kindes zu beschränken und </a:t>
            </a:r>
            <a:r>
              <a:rPr lang="de-DE" sz="1800" b="1" dirty="0">
                <a:effectLst/>
                <a:latin typeface="Calibri" panose="020F0502020204030204" pitchFamily="34" charset="0"/>
                <a:ea typeface="Calibri" panose="020F0502020204030204" pitchFamily="34" charset="0"/>
                <a:cs typeface="Times New Roman" panose="02020603050405020304" pitchFamily="18" charset="0"/>
              </a:rPr>
              <a:t>Erfolge sowie Misserfolge stattdessen auf dessen Anstrengung zurückführen</a:t>
            </a:r>
            <a:r>
              <a:rPr lang="de-DE" sz="1800" dirty="0">
                <a:effectLst/>
                <a:latin typeface="Calibri" panose="020F0502020204030204" pitchFamily="34" charset="0"/>
                <a:ea typeface="Calibri" panose="020F0502020204030204" pitchFamily="34" charset="0"/>
                <a:cs typeface="Times New Roman" panose="02020603050405020304" pitchFamily="18" charset="0"/>
              </a:rPr>
              <a:t>.</a:t>
            </a:r>
          </a:p>
          <a:p>
            <a:endParaRPr lang="de-DE" dirty="0"/>
          </a:p>
        </p:txBody>
      </p:sp>
      <p:sp>
        <p:nvSpPr>
          <p:cNvPr id="3" name="Titel 2">
            <a:extLst>
              <a:ext uri="{FF2B5EF4-FFF2-40B4-BE49-F238E27FC236}">
                <a16:creationId xmlns:a16="http://schemas.microsoft.com/office/drawing/2014/main" id="{D0C0CC7F-FA48-8155-9D94-D3FB887DE090}"/>
              </a:ext>
            </a:extLst>
          </p:cNvPr>
          <p:cNvSpPr>
            <a:spLocks noGrp="1"/>
          </p:cNvSpPr>
          <p:nvPr>
            <p:ph type="title"/>
          </p:nvPr>
        </p:nvSpPr>
        <p:spPr>
          <a:solidFill>
            <a:schemeClr val="accent6">
              <a:lumMod val="40000"/>
              <a:lumOff val="60000"/>
            </a:schemeClr>
          </a:solidFill>
        </p:spPr>
        <p:txBody>
          <a:bodyPr/>
          <a:lstStyle/>
          <a:p>
            <a:r>
              <a:rPr lang="de-DE" sz="4400" b="1" dirty="0">
                <a:effectLst/>
                <a:latin typeface="Calibri" panose="020F0502020204030204" pitchFamily="34" charset="0"/>
                <a:ea typeface="Calibri" panose="020F0502020204030204" pitchFamily="34" charset="0"/>
                <a:cs typeface="Times New Roman" panose="02020603050405020304" pitchFamily="18" charset="0"/>
              </a:rPr>
              <a:t>Feedback-Modell nach Hattie und Timperley</a:t>
            </a:r>
            <a:endParaRPr lang="de-DE" dirty="0"/>
          </a:p>
        </p:txBody>
      </p:sp>
      <p:sp>
        <p:nvSpPr>
          <p:cNvPr id="4" name="Bildplatzhalter 3">
            <a:extLst>
              <a:ext uri="{FF2B5EF4-FFF2-40B4-BE49-F238E27FC236}">
                <a16:creationId xmlns:a16="http://schemas.microsoft.com/office/drawing/2014/main" id="{505D1911-CF45-AF9D-B294-69587BD2F825}"/>
              </a:ext>
            </a:extLst>
          </p:cNvPr>
          <p:cNvSpPr>
            <a:spLocks noGrp="1"/>
          </p:cNvSpPr>
          <p:nvPr>
            <p:ph type="pic" sz="quarter" idx="15"/>
          </p:nvPr>
        </p:nvSpPr>
        <p:spPr/>
        <p:txBody>
          <a:bodyPr/>
          <a:lstStyle/>
          <a:p>
            <a:endParaRPr lang="de-DE"/>
          </a:p>
        </p:txBody>
      </p:sp>
    </p:spTree>
    <p:extLst>
      <p:ext uri="{BB962C8B-B14F-4D97-AF65-F5344CB8AC3E}">
        <p14:creationId xmlns:p14="http://schemas.microsoft.com/office/powerpoint/2010/main" val="18778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1E9CE3E-F5A3-49EE-BF5C-F580E8A70E7E}"/>
              </a:ext>
            </a:extLst>
          </p:cNvPr>
          <p:cNvSpPr>
            <a:spLocks noGrp="1"/>
          </p:cNvSpPr>
          <p:nvPr>
            <p:ph idx="1"/>
          </p:nvPr>
        </p:nvSpPr>
        <p:spPr/>
        <p:txBody>
          <a:bodyPr>
            <a:normAutofit fontScale="92500" lnSpcReduction="20000"/>
          </a:bodyPr>
          <a:lstStyle/>
          <a:p>
            <a:pPr eaLnBrk="1" hangingPunct="1"/>
            <a:r>
              <a:rPr lang="de-DE" altLang="de-DE" dirty="0"/>
              <a:t>Entwicklung von Regeln gemeinsam mit Kindern</a:t>
            </a:r>
          </a:p>
          <a:p>
            <a:pPr eaLnBrk="1" hangingPunct="1"/>
            <a:r>
              <a:rPr lang="de-DE" altLang="de-DE" b="1" dirty="0"/>
              <a:t>Ich-Buch gestalten </a:t>
            </a:r>
            <a:r>
              <a:rPr lang="de-DE" altLang="de-DE" dirty="0"/>
              <a:t>(Ute Andresen, B. </a:t>
            </a:r>
            <a:r>
              <a:rPr lang="de-DE" altLang="de-DE" dirty="0" err="1"/>
              <a:t>Blaseio</a:t>
            </a:r>
            <a:r>
              <a:rPr lang="de-DE" altLang="de-DE" dirty="0"/>
              <a:t>)</a:t>
            </a:r>
          </a:p>
          <a:p>
            <a:pPr eaLnBrk="1" hangingPunct="1"/>
            <a:r>
              <a:rPr lang="de-DE" altLang="de-DE" dirty="0"/>
              <a:t>Körperumrisse zeichnen</a:t>
            </a:r>
          </a:p>
          <a:p>
            <a:pPr eaLnBrk="1" hangingPunct="1"/>
            <a:r>
              <a:rPr lang="de-DE" altLang="de-DE" b="1" dirty="0"/>
              <a:t>Gefühlsdarstellungen</a:t>
            </a:r>
          </a:p>
          <a:p>
            <a:pPr eaLnBrk="1" hangingPunct="1"/>
            <a:r>
              <a:rPr lang="de-DE" altLang="de-DE" dirty="0"/>
              <a:t>Rollenspiele</a:t>
            </a:r>
          </a:p>
          <a:p>
            <a:pPr eaLnBrk="1" hangingPunct="1"/>
            <a:r>
              <a:rPr lang="de-DE" altLang="de-DE" b="1" dirty="0"/>
              <a:t>Bilderbücher, Geschichten</a:t>
            </a:r>
          </a:p>
          <a:p>
            <a:pPr eaLnBrk="1" hangingPunct="1"/>
            <a:r>
              <a:rPr lang="de-DE" altLang="de-DE" b="1" dirty="0"/>
              <a:t>Gemeinsame Erlebnisse planen</a:t>
            </a:r>
          </a:p>
          <a:p>
            <a:pPr eaLnBrk="1" hangingPunct="1"/>
            <a:r>
              <a:rPr lang="de-DE" altLang="de-DE" b="1" dirty="0"/>
              <a:t>Glaubenssätze/Bärenstarke Gedanken </a:t>
            </a:r>
          </a:p>
          <a:p>
            <a:pPr eaLnBrk="1" hangingPunct="1"/>
            <a:r>
              <a:rPr lang="de-DE" altLang="de-DE" dirty="0"/>
              <a:t>Individuelle Schatzkisten</a:t>
            </a:r>
          </a:p>
          <a:p>
            <a:pPr eaLnBrk="1" hangingPunct="1"/>
            <a:r>
              <a:rPr lang="de-DE" altLang="de-DE" dirty="0"/>
              <a:t>Reflexionsphasen</a:t>
            </a:r>
          </a:p>
          <a:p>
            <a:endParaRPr lang="de-DE" dirty="0"/>
          </a:p>
        </p:txBody>
      </p:sp>
      <p:sp>
        <p:nvSpPr>
          <p:cNvPr id="3" name="Titel 2">
            <a:extLst>
              <a:ext uri="{FF2B5EF4-FFF2-40B4-BE49-F238E27FC236}">
                <a16:creationId xmlns:a16="http://schemas.microsoft.com/office/drawing/2014/main" id="{DE94FB4C-684A-49B1-8216-15BCF750CFB0}"/>
              </a:ext>
            </a:extLst>
          </p:cNvPr>
          <p:cNvSpPr>
            <a:spLocks noGrp="1"/>
          </p:cNvSpPr>
          <p:nvPr>
            <p:ph type="title"/>
          </p:nvPr>
        </p:nvSpPr>
        <p:spPr>
          <a:solidFill>
            <a:schemeClr val="accent6">
              <a:lumMod val="60000"/>
              <a:lumOff val="40000"/>
            </a:schemeClr>
          </a:solidFill>
        </p:spPr>
        <p:txBody>
          <a:bodyPr/>
          <a:lstStyle/>
          <a:p>
            <a:r>
              <a:rPr lang="de-DE" dirty="0"/>
              <a:t>Wie kann ich im SU dazu arbeiten (Soziales Lernen als Thema? </a:t>
            </a:r>
          </a:p>
        </p:txBody>
      </p:sp>
      <p:sp>
        <p:nvSpPr>
          <p:cNvPr id="4" name="Bildplatzhalter 3">
            <a:extLst>
              <a:ext uri="{FF2B5EF4-FFF2-40B4-BE49-F238E27FC236}">
                <a16:creationId xmlns:a16="http://schemas.microsoft.com/office/drawing/2014/main" id="{A2C688E8-1F12-403B-BC81-A73FE2D0F81F}"/>
              </a:ext>
            </a:extLst>
          </p:cNvPr>
          <p:cNvSpPr>
            <a:spLocks noGrp="1"/>
          </p:cNvSpPr>
          <p:nvPr>
            <p:ph type="pic" sz="quarter" idx="15"/>
          </p:nvPr>
        </p:nvSpPr>
        <p:spPr/>
        <p:txBody>
          <a:bodyPr/>
          <a:lstStyle/>
          <a:p>
            <a:endParaRPr lang="de-DE"/>
          </a:p>
        </p:txBody>
      </p:sp>
      <p:sp>
        <p:nvSpPr>
          <p:cNvPr id="5" name="Rechteck 4">
            <a:extLst>
              <a:ext uri="{FF2B5EF4-FFF2-40B4-BE49-F238E27FC236}">
                <a16:creationId xmlns:a16="http://schemas.microsoft.com/office/drawing/2014/main" id="{1E03A560-29F0-471E-AF52-82CC3B143077}"/>
              </a:ext>
            </a:extLst>
          </p:cNvPr>
          <p:cNvSpPr/>
          <p:nvPr/>
        </p:nvSpPr>
        <p:spPr>
          <a:xfrm>
            <a:off x="7672552" y="3429000"/>
            <a:ext cx="3681248" cy="193127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ln w="0"/>
                <a:solidFill>
                  <a:schemeClr val="tx1"/>
                </a:solidFill>
                <a:effectLst>
                  <a:outerShdw blurRad="38100" dist="19050" dir="2700000" algn="tl" rotWithShape="0">
                    <a:schemeClr val="dk1">
                      <a:alpha val="40000"/>
                    </a:schemeClr>
                  </a:outerShdw>
                </a:effectLst>
              </a:rPr>
              <a:t>Die Ausbildung des Selbstkonzeptes kann das emotional und intellektuelle Verhalten des Kindes entscheidend beeinflussen. </a:t>
            </a:r>
          </a:p>
        </p:txBody>
      </p:sp>
    </p:spTree>
    <p:extLst>
      <p:ext uri="{BB962C8B-B14F-4D97-AF65-F5344CB8AC3E}">
        <p14:creationId xmlns:p14="http://schemas.microsoft.com/office/powerpoint/2010/main" val="2494437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056C6E-A7AC-B1A6-95AC-8CB717715ECD}"/>
              </a:ext>
            </a:extLst>
          </p:cNvPr>
          <p:cNvSpPr>
            <a:spLocks noGrp="1"/>
          </p:cNvSpPr>
          <p:nvPr>
            <p:ph type="title"/>
          </p:nvPr>
        </p:nvSpPr>
        <p:spPr>
          <a:solidFill>
            <a:schemeClr val="accent2">
              <a:lumMod val="60000"/>
              <a:lumOff val="40000"/>
            </a:schemeClr>
          </a:solidFill>
        </p:spPr>
        <p:txBody>
          <a:bodyPr/>
          <a:lstStyle/>
          <a:p>
            <a:r>
              <a:rPr lang="de-DE" dirty="0"/>
              <a:t>Ablauf des Prüfungstages (APVO)</a:t>
            </a:r>
          </a:p>
        </p:txBody>
      </p:sp>
      <p:pic>
        <p:nvPicPr>
          <p:cNvPr id="5" name="Inhaltsplatzhalter 4">
            <a:extLst>
              <a:ext uri="{FF2B5EF4-FFF2-40B4-BE49-F238E27FC236}">
                <a16:creationId xmlns:a16="http://schemas.microsoft.com/office/drawing/2014/main" id="{EF38B98C-B957-AE1C-6478-CCF2EAB968A6}"/>
              </a:ext>
            </a:extLst>
          </p:cNvPr>
          <p:cNvPicPr>
            <a:picLocks noGrp="1" noChangeAspect="1"/>
          </p:cNvPicPr>
          <p:nvPr>
            <p:ph idx="1"/>
          </p:nvPr>
        </p:nvPicPr>
        <p:blipFill>
          <a:blip r:embed="rId2"/>
          <a:stretch>
            <a:fillRect/>
          </a:stretch>
        </p:blipFill>
        <p:spPr>
          <a:xfrm>
            <a:off x="2380344" y="1337365"/>
            <a:ext cx="5225142" cy="5466302"/>
          </a:xfrm>
        </p:spPr>
      </p:pic>
    </p:spTree>
    <p:extLst>
      <p:ext uri="{BB962C8B-B14F-4D97-AF65-F5344CB8AC3E}">
        <p14:creationId xmlns:p14="http://schemas.microsoft.com/office/powerpoint/2010/main" val="1771165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07BBD84-F920-CE67-2F07-1CFDED2DBC96}"/>
              </a:ext>
            </a:extLst>
          </p:cNvPr>
          <p:cNvSpPr>
            <a:spLocks noGrp="1" noChangeArrowheads="1"/>
          </p:cNvSpPr>
          <p:nvPr>
            <p:ph type="title"/>
          </p:nvPr>
        </p:nvSpPr>
        <p:spPr>
          <a:solidFill>
            <a:schemeClr val="accent2">
              <a:lumMod val="60000"/>
              <a:lumOff val="40000"/>
            </a:schemeClr>
          </a:solidFill>
        </p:spPr>
        <p:txBody>
          <a:bodyPr/>
          <a:lstStyle/>
          <a:p>
            <a:pPr eaLnBrk="1" hangingPunct="1"/>
            <a:r>
              <a:rPr lang="de-DE" altLang="de-DE" dirty="0"/>
              <a:t>Leitfragen für das Portfolio</a:t>
            </a:r>
          </a:p>
        </p:txBody>
      </p:sp>
      <p:sp>
        <p:nvSpPr>
          <p:cNvPr id="7171" name="Rectangle 3">
            <a:extLst>
              <a:ext uri="{FF2B5EF4-FFF2-40B4-BE49-F238E27FC236}">
                <a16:creationId xmlns:a16="http://schemas.microsoft.com/office/drawing/2014/main" id="{DE3C7566-1A31-12C4-85B3-FD1C8D45603F}"/>
              </a:ext>
            </a:extLst>
          </p:cNvPr>
          <p:cNvSpPr>
            <a:spLocks noGrp="1" noChangeArrowheads="1"/>
          </p:cNvSpPr>
          <p:nvPr>
            <p:ph type="body" idx="1"/>
          </p:nvPr>
        </p:nvSpPr>
        <p:spPr/>
        <p:txBody>
          <a:bodyPr/>
          <a:lstStyle/>
          <a:p>
            <a:pPr eaLnBrk="1" hangingPunct="1"/>
            <a:r>
              <a:rPr lang="de-DE" altLang="de-DE" sz="4000" dirty="0"/>
              <a:t>Was habe ich getan?</a:t>
            </a:r>
          </a:p>
          <a:p>
            <a:pPr eaLnBrk="1" hangingPunct="1">
              <a:buFont typeface="Wingdings" panose="05000000000000000000" pitchFamily="2" charset="2"/>
              <a:buNone/>
            </a:pPr>
            <a:endParaRPr lang="de-DE" altLang="de-DE" sz="4000" dirty="0"/>
          </a:p>
          <a:p>
            <a:pPr eaLnBrk="1" hangingPunct="1"/>
            <a:r>
              <a:rPr lang="de-DE" altLang="de-DE" sz="4000" dirty="0"/>
              <a:t>Was habe ich daraus gelernt?</a:t>
            </a:r>
          </a:p>
          <a:p>
            <a:pPr eaLnBrk="1" hangingPunct="1">
              <a:buFont typeface="Wingdings" panose="05000000000000000000" pitchFamily="2" charset="2"/>
              <a:buNone/>
            </a:pPr>
            <a:endParaRPr lang="de-DE" altLang="de-DE" sz="4000" dirty="0"/>
          </a:p>
          <a:p>
            <a:pPr eaLnBrk="1" hangingPunct="1"/>
            <a:r>
              <a:rPr lang="de-DE" altLang="de-DE" sz="4000" dirty="0"/>
              <a:t>Welche Konsequenzen ziehe ich daraus?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diamond(in)">
                                      <p:cBhvr>
                                        <p:cTn id="7" dur="20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7171">
                                            <p:txEl>
                                              <p:pRg st="0" end="0"/>
                                            </p:txEl>
                                          </p:spTgt>
                                        </p:tgtEl>
                                        <p:attrNameLst>
                                          <p:attrName>style.visibility</p:attrName>
                                        </p:attrNameLst>
                                      </p:cBhvr>
                                      <p:to>
                                        <p:strVal val="visible"/>
                                      </p:to>
                                    </p:set>
                                    <p:anim calcmode="discrete" valueType="clr">
                                      <p:cBhvr override="childStyle">
                                        <p:cTn id="12" dur="80"/>
                                        <p:tgtEl>
                                          <p:spTgt spid="717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7171">
                                            <p:txEl>
                                              <p:pRg st="0" end="0"/>
                                            </p:txEl>
                                          </p:spTgt>
                                        </p:tgtEl>
                                        <p:attrNameLst>
                                          <p:attrName>fillcolor</p:attrName>
                                        </p:attrNameLst>
                                      </p:cBhvr>
                                      <p:tavLst>
                                        <p:tav tm="0">
                                          <p:val>
                                            <p:clrVal>
                                              <a:schemeClr val="accent2"/>
                                            </p:clrVal>
                                          </p:val>
                                        </p:tav>
                                        <p:tav tm="50000">
                                          <p:val>
                                            <p:clrVal>
                                              <a:schemeClr val="hlink"/>
                                            </p:clrVal>
                                          </p:val>
                                        </p:tav>
                                      </p:tavLst>
                                    </p:anim>
                                    <p:set>
                                      <p:cBhvr>
                                        <p:cTn id="14" dur="80"/>
                                        <p:tgtEl>
                                          <p:spTgt spid="7171">
                                            <p:txEl>
                                              <p:pRg st="0" end="0"/>
                                            </p:txEl>
                                          </p:spTgt>
                                        </p:tgtEl>
                                        <p:attrNameLst>
                                          <p:attrName>fill.type</p:attrName>
                                        </p:attrNameLst>
                                      </p:cBhvr>
                                      <p:to>
                                        <p:strVal val="solid"/>
                                      </p:to>
                                    </p:set>
                                  </p:childTnLst>
                                </p:cTn>
                              </p:par>
                              <p:par>
                                <p:cTn id="15" presetID="27" presetClass="entr" presetSubtype="0" fill="hold" nodeType="withEffect">
                                  <p:stCondLst>
                                    <p:cond delay="0"/>
                                  </p:stCondLst>
                                  <p:iterate type="lt">
                                    <p:tmPct val="50000"/>
                                  </p:iterate>
                                  <p:childTnLst>
                                    <p:set>
                                      <p:cBhvr>
                                        <p:cTn id="16" dur="1" fill="hold">
                                          <p:stCondLst>
                                            <p:cond delay="0"/>
                                          </p:stCondLst>
                                        </p:cTn>
                                        <p:tgtEl>
                                          <p:spTgt spid="7171">
                                            <p:txEl>
                                              <p:pRg st="2" end="2"/>
                                            </p:txEl>
                                          </p:spTgt>
                                        </p:tgtEl>
                                        <p:attrNameLst>
                                          <p:attrName>style.visibility</p:attrName>
                                        </p:attrNameLst>
                                      </p:cBhvr>
                                      <p:to>
                                        <p:strVal val="visible"/>
                                      </p:to>
                                    </p:set>
                                    <p:anim calcmode="discrete" valueType="clr">
                                      <p:cBhvr override="childStyle">
                                        <p:cTn id="17" dur="80"/>
                                        <p:tgtEl>
                                          <p:spTgt spid="7171">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7171">
                                            <p:txEl>
                                              <p:pRg st="2" end="2"/>
                                            </p:txEl>
                                          </p:spTgt>
                                        </p:tgtEl>
                                        <p:attrNameLst>
                                          <p:attrName>fillcolor</p:attrName>
                                        </p:attrNameLst>
                                      </p:cBhvr>
                                      <p:tavLst>
                                        <p:tav tm="0">
                                          <p:val>
                                            <p:clrVal>
                                              <a:schemeClr val="accent2"/>
                                            </p:clrVal>
                                          </p:val>
                                        </p:tav>
                                        <p:tav tm="50000">
                                          <p:val>
                                            <p:clrVal>
                                              <a:schemeClr val="hlink"/>
                                            </p:clrVal>
                                          </p:val>
                                        </p:tav>
                                      </p:tavLst>
                                    </p:anim>
                                    <p:set>
                                      <p:cBhvr>
                                        <p:cTn id="19" dur="80"/>
                                        <p:tgtEl>
                                          <p:spTgt spid="7171">
                                            <p:txEl>
                                              <p:pRg st="2" end="2"/>
                                            </p:txEl>
                                          </p:spTgt>
                                        </p:tgtEl>
                                        <p:attrNameLst>
                                          <p:attrName>fill.type</p:attrName>
                                        </p:attrNameLst>
                                      </p:cBhvr>
                                      <p:to>
                                        <p:strVal val="solid"/>
                                      </p:to>
                                    </p:set>
                                  </p:childTnLst>
                                </p:cTn>
                              </p:par>
                              <p:par>
                                <p:cTn id="20" presetID="27" presetClass="entr" presetSubtype="0" fill="hold" nodeType="withEffect">
                                  <p:stCondLst>
                                    <p:cond delay="0"/>
                                  </p:stCondLst>
                                  <p:iterate type="lt">
                                    <p:tmPct val="50000"/>
                                  </p:iterate>
                                  <p:childTnLst>
                                    <p:set>
                                      <p:cBhvr>
                                        <p:cTn id="21" dur="1" fill="hold">
                                          <p:stCondLst>
                                            <p:cond delay="0"/>
                                          </p:stCondLst>
                                        </p:cTn>
                                        <p:tgtEl>
                                          <p:spTgt spid="7171">
                                            <p:txEl>
                                              <p:pRg st="4" end="4"/>
                                            </p:txEl>
                                          </p:spTgt>
                                        </p:tgtEl>
                                        <p:attrNameLst>
                                          <p:attrName>style.visibility</p:attrName>
                                        </p:attrNameLst>
                                      </p:cBhvr>
                                      <p:to>
                                        <p:strVal val="visible"/>
                                      </p:to>
                                    </p:set>
                                    <p:anim calcmode="discrete" valueType="clr">
                                      <p:cBhvr override="childStyle">
                                        <p:cTn id="22" dur="80"/>
                                        <p:tgtEl>
                                          <p:spTgt spid="7171">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7171">
                                            <p:txEl>
                                              <p:pRg st="4" end="4"/>
                                            </p:txEl>
                                          </p:spTgt>
                                        </p:tgtEl>
                                        <p:attrNameLst>
                                          <p:attrName>fillcolor</p:attrName>
                                        </p:attrNameLst>
                                      </p:cBhvr>
                                      <p:tavLst>
                                        <p:tav tm="0">
                                          <p:val>
                                            <p:clrVal>
                                              <a:schemeClr val="accent2"/>
                                            </p:clrVal>
                                          </p:val>
                                        </p:tav>
                                        <p:tav tm="50000">
                                          <p:val>
                                            <p:clrVal>
                                              <a:schemeClr val="hlink"/>
                                            </p:clrVal>
                                          </p:val>
                                        </p:tav>
                                      </p:tavLst>
                                    </p:anim>
                                    <p:set>
                                      <p:cBhvr>
                                        <p:cTn id="24" dur="80"/>
                                        <p:tgtEl>
                                          <p:spTgt spid="7171">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943FF5B1-D7BA-8426-C609-3AC0FD9A1B59}"/>
              </a:ext>
            </a:extLst>
          </p:cNvPr>
          <p:cNvSpPr>
            <a:spLocks noGrp="1" noChangeArrowheads="1"/>
          </p:cNvSpPr>
          <p:nvPr>
            <p:ph type="title"/>
          </p:nvPr>
        </p:nvSpPr>
        <p:spPr>
          <a:xfrm>
            <a:off x="2063750" y="1916113"/>
            <a:ext cx="8229600" cy="1143000"/>
          </a:xfrm>
        </p:spPr>
        <p:txBody>
          <a:bodyPr/>
          <a:lstStyle/>
          <a:p>
            <a:pPr eaLnBrk="1" hangingPunct="1"/>
            <a:r>
              <a:rPr lang="de-DE" altLang="de-DE" sz="3400"/>
              <a:t>. Mit den Unterlagen dokumentieren Sie Ihre Ausbildung</a:t>
            </a:r>
          </a:p>
        </p:txBody>
      </p:sp>
      <p:sp>
        <p:nvSpPr>
          <p:cNvPr id="14339" name="Rectangle 3">
            <a:extLst>
              <a:ext uri="{FF2B5EF4-FFF2-40B4-BE49-F238E27FC236}">
                <a16:creationId xmlns:a16="http://schemas.microsoft.com/office/drawing/2014/main" id="{F7494834-6C31-44A5-045C-3125B4CC62C6}"/>
              </a:ext>
            </a:extLst>
          </p:cNvPr>
          <p:cNvSpPr>
            <a:spLocks noGrp="1" noChangeArrowheads="1"/>
          </p:cNvSpPr>
          <p:nvPr>
            <p:ph type="body" idx="1"/>
          </p:nvPr>
        </p:nvSpPr>
        <p:spPr>
          <a:xfrm>
            <a:off x="1992313" y="3644900"/>
            <a:ext cx="8229600" cy="1252538"/>
          </a:xfrm>
        </p:spPr>
        <p:txBody>
          <a:bodyPr/>
          <a:lstStyle/>
          <a:p>
            <a:pPr eaLnBrk="1" hangingPunct="1"/>
            <a:r>
              <a:rPr lang="de-DE" altLang="de-DE"/>
              <a:t>Es ist eine </a:t>
            </a:r>
            <a:r>
              <a:rPr lang="de-DE" altLang="de-DE" b="1" i="1"/>
              <a:t>Visitenkarte </a:t>
            </a:r>
            <a:r>
              <a:rPr lang="de-DE" altLang="de-DE"/>
              <a:t>Ihrer Arbeit aus den zwei Jahren der Ausbildung.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500" decel="50000" fill="hold">
                                          <p:stCondLst>
                                            <p:cond delay="0"/>
                                          </p:stCondLst>
                                        </p:cTn>
                                        <p:tgtEl>
                                          <p:spTgt spid="14338"/>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4338"/>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4338"/>
                                        </p:tgtEl>
                                        <p:attrNameLst>
                                          <p:attrName>ppt_w</p:attrName>
                                        </p:attrNameLst>
                                      </p:cBhvr>
                                      <p:tavLst>
                                        <p:tav tm="0">
                                          <p:val>
                                            <p:strVal val="#ppt_w*.05"/>
                                          </p:val>
                                        </p:tav>
                                        <p:tav tm="100000">
                                          <p:val>
                                            <p:strVal val="#ppt_w"/>
                                          </p:val>
                                        </p:tav>
                                      </p:tavLst>
                                    </p:anim>
                                    <p:anim calcmode="lin" valueType="num">
                                      <p:cBhvr>
                                        <p:cTn id="10" dur="1000" fill="hold"/>
                                        <p:tgtEl>
                                          <p:spTgt spid="14338"/>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4338"/>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4338"/>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4338"/>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433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5" presetClass="entr" presetSubtype="0" fill="hold" nodeType="clickEffect">
                                  <p:stCondLst>
                                    <p:cond delay="0"/>
                                  </p:stCondLst>
                                  <p:childTnLst>
                                    <p:set>
                                      <p:cBhvr>
                                        <p:cTn id="18" dur="1" fill="hold">
                                          <p:stCondLst>
                                            <p:cond delay="0"/>
                                          </p:stCondLst>
                                        </p:cTn>
                                        <p:tgtEl>
                                          <p:spTgt spid="14339">
                                            <p:txEl>
                                              <p:pRg st="0" end="0"/>
                                            </p:txEl>
                                          </p:spTgt>
                                        </p:tgtEl>
                                        <p:attrNameLst>
                                          <p:attrName>style.visibility</p:attrName>
                                        </p:attrNameLst>
                                      </p:cBhvr>
                                      <p:to>
                                        <p:strVal val="visible"/>
                                      </p:to>
                                    </p:set>
                                    <p:anim calcmode="lin" valueType="num">
                                      <p:cBhvr>
                                        <p:cTn id="19" dur="500" decel="50000" fill="hold">
                                          <p:stCondLst>
                                            <p:cond delay="0"/>
                                          </p:stCondLst>
                                        </p:cTn>
                                        <p:tgtEl>
                                          <p:spTgt spid="14339">
                                            <p:txEl>
                                              <p:pRg st="0" end="0"/>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14339">
                                            <p:txEl>
                                              <p:pRg st="0" end="0"/>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14339">
                                            <p:txEl>
                                              <p:pRg st="0" end="0"/>
                                            </p:txEl>
                                          </p:spTgt>
                                        </p:tgtEl>
                                        <p:attrNameLst>
                                          <p:attrName>ppt_w</p:attrName>
                                        </p:attrNameLst>
                                      </p:cBhvr>
                                      <p:tavLst>
                                        <p:tav tm="0">
                                          <p:val>
                                            <p:strVal val="#ppt_w*.05"/>
                                          </p:val>
                                        </p:tav>
                                        <p:tav tm="100000">
                                          <p:val>
                                            <p:strVal val="#ppt_w"/>
                                          </p:val>
                                        </p:tav>
                                      </p:tavLst>
                                    </p:anim>
                                    <p:anim calcmode="lin" valueType="num">
                                      <p:cBhvr>
                                        <p:cTn id="22" dur="1000" fill="hold"/>
                                        <p:tgtEl>
                                          <p:spTgt spid="14339">
                                            <p:txEl>
                                              <p:pRg st="0" end="0"/>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14339">
                                            <p:txEl>
                                              <p:pRg st="0" end="0"/>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14339">
                                            <p:txEl>
                                              <p:pRg st="0" end="0"/>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14339">
                                            <p:txEl>
                                              <p:pRg st="0" end="0"/>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143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a:extLst>
              <a:ext uri="{FF2B5EF4-FFF2-40B4-BE49-F238E27FC236}">
                <a16:creationId xmlns:a16="http://schemas.microsoft.com/office/drawing/2014/main" id="{2F7D4FDC-D70A-C936-F0AE-BF9F7F0137E7}"/>
              </a:ext>
            </a:extLst>
          </p:cNvPr>
          <p:cNvSpPr>
            <a:spLocks noGrp="1" noChangeArrowheads="1"/>
          </p:cNvSpPr>
          <p:nvPr>
            <p:ph type="ctrTitle"/>
          </p:nvPr>
        </p:nvSpPr>
        <p:spPr>
          <a:xfrm>
            <a:off x="2208213" y="1384301"/>
            <a:ext cx="7772400" cy="1254125"/>
          </a:xfrm>
        </p:spPr>
        <p:txBody>
          <a:bodyPr/>
          <a:lstStyle/>
          <a:p>
            <a:pPr eaLnBrk="1" hangingPunct="1"/>
            <a:r>
              <a:rPr lang="de-DE" altLang="de-DE" sz="4000"/>
              <a:t>Mit den Berichten legen Sie „</a:t>
            </a:r>
            <a:r>
              <a:rPr lang="de-DE" altLang="de-DE" sz="4000" b="1" i="1"/>
              <a:t>Spuren</a:t>
            </a:r>
            <a:r>
              <a:rPr lang="de-DE" altLang="de-DE" sz="4000"/>
              <a:t>“ </a:t>
            </a:r>
          </a:p>
        </p:txBody>
      </p:sp>
      <p:sp>
        <p:nvSpPr>
          <p:cNvPr id="15365" name="Rectangle 5">
            <a:extLst>
              <a:ext uri="{FF2B5EF4-FFF2-40B4-BE49-F238E27FC236}">
                <a16:creationId xmlns:a16="http://schemas.microsoft.com/office/drawing/2014/main" id="{12D7FD49-2A9B-DC97-56A1-C70DE7D3AA34}"/>
              </a:ext>
            </a:extLst>
          </p:cNvPr>
          <p:cNvSpPr>
            <a:spLocks noGrp="1" noChangeArrowheads="1"/>
          </p:cNvSpPr>
          <p:nvPr>
            <p:ph type="subTitle" idx="1"/>
          </p:nvPr>
        </p:nvSpPr>
        <p:spPr>
          <a:xfrm>
            <a:off x="2895600" y="2997200"/>
            <a:ext cx="6800850" cy="2641600"/>
          </a:xfrm>
        </p:spPr>
        <p:txBody>
          <a:bodyPr/>
          <a:lstStyle/>
          <a:p>
            <a:pPr eaLnBrk="1" hangingPunct="1"/>
            <a:r>
              <a:rPr lang="de-DE" altLang="de-DE" sz="4000"/>
              <a:t>…für die  PDS-Aufgabe </a:t>
            </a:r>
          </a:p>
          <a:p>
            <a:pPr eaLnBrk="1" hangingPunct="1"/>
            <a:r>
              <a:rPr lang="de-DE" altLang="de-DE" sz="4000"/>
              <a:t>und das Prüfungsgespräch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nodeType="clickEffect">
                                  <p:stCondLst>
                                    <p:cond delay="0"/>
                                  </p:stCondLst>
                                  <p:childTnLst>
                                    <p:set>
                                      <p:cBhvr>
                                        <p:cTn id="6" dur="1" fill="hold">
                                          <p:stCondLst>
                                            <p:cond delay="0"/>
                                          </p:stCondLst>
                                        </p:cTn>
                                        <p:tgtEl>
                                          <p:spTgt spid="15364"/>
                                        </p:tgtEl>
                                        <p:attrNameLst>
                                          <p:attrName>style.visibility</p:attrName>
                                        </p:attrNameLst>
                                      </p:cBhvr>
                                      <p:to>
                                        <p:strVal val="visible"/>
                                      </p:to>
                                    </p:set>
                                    <p:anim calcmode="lin" valueType="num">
                                      <p:cBhvr>
                                        <p:cTn id="7" dur="500" decel="50000" fill="hold">
                                          <p:stCondLst>
                                            <p:cond delay="0"/>
                                          </p:stCondLst>
                                        </p:cTn>
                                        <p:tgtEl>
                                          <p:spTgt spid="1536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536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5364"/>
                                        </p:tgtEl>
                                        <p:attrNameLst>
                                          <p:attrName>ppt_w</p:attrName>
                                        </p:attrNameLst>
                                      </p:cBhvr>
                                      <p:tavLst>
                                        <p:tav tm="0">
                                          <p:val>
                                            <p:strVal val="#ppt_w*.05"/>
                                          </p:val>
                                        </p:tav>
                                        <p:tav tm="100000">
                                          <p:val>
                                            <p:strVal val="#ppt_w"/>
                                          </p:val>
                                        </p:tav>
                                      </p:tavLst>
                                    </p:anim>
                                    <p:anim calcmode="lin" valueType="num">
                                      <p:cBhvr>
                                        <p:cTn id="10" dur="1000" fill="hold"/>
                                        <p:tgtEl>
                                          <p:spTgt spid="1536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536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536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536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536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5" presetClass="entr" presetSubtype="0" fill="hold" nodeType="clickEffect">
                                  <p:stCondLst>
                                    <p:cond delay="0"/>
                                  </p:stCondLst>
                                  <p:childTnLst>
                                    <p:set>
                                      <p:cBhvr>
                                        <p:cTn id="18" dur="1" fill="hold">
                                          <p:stCondLst>
                                            <p:cond delay="0"/>
                                          </p:stCondLst>
                                        </p:cTn>
                                        <p:tgtEl>
                                          <p:spTgt spid="15365">
                                            <p:txEl>
                                              <p:pRg st="0" end="0"/>
                                            </p:txEl>
                                          </p:spTgt>
                                        </p:tgtEl>
                                        <p:attrNameLst>
                                          <p:attrName>style.visibility</p:attrName>
                                        </p:attrNameLst>
                                      </p:cBhvr>
                                      <p:to>
                                        <p:strVal val="visible"/>
                                      </p:to>
                                    </p:set>
                                    <p:anim calcmode="lin" valueType="num">
                                      <p:cBhvr>
                                        <p:cTn id="19" dur="500" decel="50000" fill="hold">
                                          <p:stCondLst>
                                            <p:cond delay="0"/>
                                          </p:stCondLst>
                                        </p:cTn>
                                        <p:tgtEl>
                                          <p:spTgt spid="15365">
                                            <p:txEl>
                                              <p:pRg st="0" end="0"/>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15365">
                                            <p:txEl>
                                              <p:pRg st="0" end="0"/>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15365">
                                            <p:txEl>
                                              <p:pRg st="0" end="0"/>
                                            </p:txEl>
                                          </p:spTgt>
                                        </p:tgtEl>
                                        <p:attrNameLst>
                                          <p:attrName>ppt_w</p:attrName>
                                        </p:attrNameLst>
                                      </p:cBhvr>
                                      <p:tavLst>
                                        <p:tav tm="0">
                                          <p:val>
                                            <p:strVal val="#ppt_w*.05"/>
                                          </p:val>
                                        </p:tav>
                                        <p:tav tm="100000">
                                          <p:val>
                                            <p:strVal val="#ppt_w"/>
                                          </p:val>
                                        </p:tav>
                                      </p:tavLst>
                                    </p:anim>
                                    <p:anim calcmode="lin" valueType="num">
                                      <p:cBhvr>
                                        <p:cTn id="22" dur="1000" fill="hold"/>
                                        <p:tgtEl>
                                          <p:spTgt spid="15365">
                                            <p:txEl>
                                              <p:pRg st="0" end="0"/>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15365">
                                            <p:txEl>
                                              <p:pRg st="0" end="0"/>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15365">
                                            <p:txEl>
                                              <p:pRg st="0" end="0"/>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15365">
                                            <p:txEl>
                                              <p:pRg st="0" end="0"/>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15365">
                                            <p:txEl>
                                              <p:pRg st="0" end="0"/>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5" presetClass="entr" presetSubtype="0" fill="hold" nodeType="clickEffect">
                                  <p:stCondLst>
                                    <p:cond delay="0"/>
                                  </p:stCondLst>
                                  <p:childTnLst>
                                    <p:set>
                                      <p:cBhvr>
                                        <p:cTn id="30" dur="1" fill="hold">
                                          <p:stCondLst>
                                            <p:cond delay="0"/>
                                          </p:stCondLst>
                                        </p:cTn>
                                        <p:tgtEl>
                                          <p:spTgt spid="15365">
                                            <p:txEl>
                                              <p:pRg st="1" end="1"/>
                                            </p:txEl>
                                          </p:spTgt>
                                        </p:tgtEl>
                                        <p:attrNameLst>
                                          <p:attrName>style.visibility</p:attrName>
                                        </p:attrNameLst>
                                      </p:cBhvr>
                                      <p:to>
                                        <p:strVal val="visible"/>
                                      </p:to>
                                    </p:set>
                                    <p:anim calcmode="lin" valueType="num">
                                      <p:cBhvr>
                                        <p:cTn id="31" dur="500" decel="50000" fill="hold">
                                          <p:stCondLst>
                                            <p:cond delay="0"/>
                                          </p:stCondLst>
                                        </p:cTn>
                                        <p:tgtEl>
                                          <p:spTgt spid="15365">
                                            <p:txEl>
                                              <p:pRg st="1" end="1"/>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15365">
                                            <p:txEl>
                                              <p:pRg st="1" end="1"/>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15365">
                                            <p:txEl>
                                              <p:pRg st="1" end="1"/>
                                            </p:txEl>
                                          </p:spTgt>
                                        </p:tgtEl>
                                        <p:attrNameLst>
                                          <p:attrName>ppt_w</p:attrName>
                                        </p:attrNameLst>
                                      </p:cBhvr>
                                      <p:tavLst>
                                        <p:tav tm="0">
                                          <p:val>
                                            <p:strVal val="#ppt_w*.05"/>
                                          </p:val>
                                        </p:tav>
                                        <p:tav tm="100000">
                                          <p:val>
                                            <p:strVal val="#ppt_w"/>
                                          </p:val>
                                        </p:tav>
                                      </p:tavLst>
                                    </p:anim>
                                    <p:anim calcmode="lin" valueType="num">
                                      <p:cBhvr>
                                        <p:cTn id="34" dur="1000" fill="hold"/>
                                        <p:tgtEl>
                                          <p:spTgt spid="15365">
                                            <p:txEl>
                                              <p:pRg st="1" end="1"/>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15365">
                                            <p:txEl>
                                              <p:pRg st="1" end="1"/>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15365">
                                            <p:txEl>
                                              <p:pRg st="1" end="1"/>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15365">
                                            <p:txEl>
                                              <p:pRg st="1" end="1"/>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1536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P spid="1536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9FD2505-B3A0-0356-83C6-F8240C498AA7}"/>
              </a:ext>
            </a:extLst>
          </p:cNvPr>
          <p:cNvSpPr>
            <a:spLocks noGrp="1" noChangeArrowheads="1"/>
          </p:cNvSpPr>
          <p:nvPr>
            <p:ph type="title"/>
          </p:nvPr>
        </p:nvSpPr>
        <p:spPr>
          <a:xfrm>
            <a:off x="1992313" y="404814"/>
            <a:ext cx="8229600" cy="3671887"/>
          </a:xfrm>
        </p:spPr>
        <p:txBody>
          <a:bodyPr/>
          <a:lstStyle/>
          <a:p>
            <a:pPr eaLnBrk="1" hangingPunct="1"/>
            <a:r>
              <a:rPr lang="de-DE" altLang="de-DE" b="1" i="1"/>
              <a:t>Kernfrage</a:t>
            </a:r>
            <a:r>
              <a:rPr lang="de-DE" altLang="de-DE"/>
              <a:t> beim Verfassen der Texte:  </a:t>
            </a:r>
            <a:br>
              <a:rPr lang="de-DE" altLang="de-DE"/>
            </a:br>
            <a:br>
              <a:rPr lang="de-DE" altLang="de-DE" b="1" i="1"/>
            </a:br>
            <a:r>
              <a:rPr lang="de-DE" altLang="de-DE" b="1" i="1"/>
              <a:t>Will ich darüber ein Prüfungsgespräch führen?</a:t>
            </a:r>
            <a:r>
              <a:rPr lang="de-DE" altLang="de-DE"/>
              <a:t> </a:t>
            </a:r>
          </a:p>
        </p:txBody>
      </p:sp>
      <p:sp>
        <p:nvSpPr>
          <p:cNvPr id="17411" name="Rectangle 3">
            <a:extLst>
              <a:ext uri="{FF2B5EF4-FFF2-40B4-BE49-F238E27FC236}">
                <a16:creationId xmlns:a16="http://schemas.microsoft.com/office/drawing/2014/main" id="{96079341-08CB-469B-B85D-6CA88F74B321}"/>
              </a:ext>
            </a:extLst>
          </p:cNvPr>
          <p:cNvSpPr>
            <a:spLocks noGrp="1" noChangeArrowheads="1"/>
          </p:cNvSpPr>
          <p:nvPr>
            <p:ph type="body" idx="1"/>
          </p:nvPr>
        </p:nvSpPr>
        <p:spPr>
          <a:xfrm>
            <a:off x="1992313" y="4581525"/>
            <a:ext cx="8229600" cy="1828800"/>
          </a:xfrm>
        </p:spPr>
        <p:txBody>
          <a:bodyPr/>
          <a:lstStyle/>
          <a:p>
            <a:pPr eaLnBrk="1" hangingPunct="1"/>
            <a:r>
              <a:rPr lang="de-DE" altLang="de-DE"/>
              <a:t>Was schreibe ich und was lasse ich weg?  </a:t>
            </a:r>
          </a:p>
          <a:p>
            <a:pPr eaLnBrk="1" hangingPunct="1"/>
            <a:r>
              <a:rPr lang="de-DE" altLang="de-DE"/>
              <a:t>Tipp: Texte mit Lernpartner/in durchsprechen!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17410"/>
                                        </p:tgtEl>
                                        <p:attrNameLst>
                                          <p:attrName>style.visibility</p:attrName>
                                        </p:attrNameLst>
                                      </p:cBhvr>
                                      <p:to>
                                        <p:strVal val="visible"/>
                                      </p:to>
                                    </p:set>
                                    <p:animEffect transition="in" filter="fade">
                                      <p:cBhvr>
                                        <p:cTn id="7" dur="1000"/>
                                        <p:tgtEl>
                                          <p:spTgt spid="17410"/>
                                        </p:tgtEl>
                                      </p:cBhvr>
                                    </p:animEffect>
                                    <p:anim calcmode="lin" valueType="num">
                                      <p:cBhvr>
                                        <p:cTn id="8" dur="1000" fill="hold"/>
                                        <p:tgtEl>
                                          <p:spTgt spid="17410"/>
                                        </p:tgtEl>
                                        <p:attrNameLst>
                                          <p:attrName>ppt_x</p:attrName>
                                        </p:attrNameLst>
                                      </p:cBhvr>
                                      <p:tavLst>
                                        <p:tav tm="0">
                                          <p:val>
                                            <p:strVal val="#ppt_x-.1"/>
                                          </p:val>
                                        </p:tav>
                                        <p:tav tm="100000">
                                          <p:val>
                                            <p:strVal val="#ppt_x"/>
                                          </p:val>
                                        </p:tav>
                                      </p:tavLst>
                                    </p:anim>
                                    <p:anim calcmode="lin" valueType="num">
                                      <p:cBhvr>
                                        <p:cTn id="9" dur="1000" fill="hold"/>
                                        <p:tgtEl>
                                          <p:spTgt spid="17410"/>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3" presetClass="entr" presetSubtype="16" fill="hold" nodeType="clickEffect">
                                  <p:stCondLst>
                                    <p:cond delay="0"/>
                                  </p:stCondLst>
                                  <p:childTnLst>
                                    <p:set>
                                      <p:cBhvr>
                                        <p:cTn id="13" dur="1" fill="hold">
                                          <p:stCondLst>
                                            <p:cond delay="0"/>
                                          </p:stCondLst>
                                        </p:cTn>
                                        <p:tgtEl>
                                          <p:spTgt spid="17411">
                                            <p:txEl>
                                              <p:pRg st="0" end="0"/>
                                            </p:txEl>
                                          </p:spTgt>
                                        </p:tgtEl>
                                        <p:attrNameLst>
                                          <p:attrName>style.visibility</p:attrName>
                                        </p:attrNameLst>
                                      </p:cBhvr>
                                      <p:to>
                                        <p:strVal val="visible"/>
                                      </p:to>
                                    </p:set>
                                    <p:anim calcmode="lin" valueType="num">
                                      <p:cBhvr>
                                        <p:cTn id="14" dur="500" fill="hold"/>
                                        <p:tgtEl>
                                          <p:spTgt spid="17411">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741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3" presetClass="entr" presetSubtype="16" fill="hold" nodeType="clickEffect">
                                  <p:stCondLst>
                                    <p:cond delay="0"/>
                                  </p:stCondLst>
                                  <p:childTnLst>
                                    <p:set>
                                      <p:cBhvr>
                                        <p:cTn id="19" dur="1" fill="hold">
                                          <p:stCondLst>
                                            <p:cond delay="0"/>
                                          </p:stCondLst>
                                        </p:cTn>
                                        <p:tgtEl>
                                          <p:spTgt spid="17411">
                                            <p:txEl>
                                              <p:pRg st="1" end="1"/>
                                            </p:txEl>
                                          </p:spTgt>
                                        </p:tgtEl>
                                        <p:attrNameLst>
                                          <p:attrName>style.visibility</p:attrName>
                                        </p:attrNameLst>
                                      </p:cBhvr>
                                      <p:to>
                                        <p:strVal val="visible"/>
                                      </p:to>
                                    </p:set>
                                    <p:anim calcmode="lin" valueType="num">
                                      <p:cBhvr>
                                        <p:cTn id="20" dur="500" fill="hold"/>
                                        <p:tgtEl>
                                          <p:spTgt spid="17411">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17411">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16866CE7-2899-9A7F-30A1-0CAA5804A160}"/>
              </a:ext>
            </a:extLst>
          </p:cNvPr>
          <p:cNvSpPr>
            <a:spLocks noGrp="1" noChangeArrowheads="1"/>
          </p:cNvSpPr>
          <p:nvPr>
            <p:ph type="title"/>
          </p:nvPr>
        </p:nvSpPr>
        <p:spPr>
          <a:xfrm>
            <a:off x="1992313" y="765175"/>
            <a:ext cx="8229600" cy="1143000"/>
          </a:xfrm>
        </p:spPr>
        <p:txBody>
          <a:bodyPr>
            <a:normAutofit fontScale="90000"/>
          </a:bodyPr>
          <a:lstStyle/>
          <a:p>
            <a:pPr eaLnBrk="1" hangingPunct="1"/>
            <a:r>
              <a:rPr lang="de-DE" altLang="de-DE" sz="3400" b="1" i="1"/>
              <a:t>Bereiche</a:t>
            </a:r>
            <a:r>
              <a:rPr lang="de-DE" altLang="de-DE" sz="3400"/>
              <a:t>, die analysiert, reflektiert und dokumentiert werden:</a:t>
            </a:r>
            <a:br>
              <a:rPr lang="de-DE" altLang="de-DE" sz="3400" u="sng"/>
            </a:br>
            <a:endParaRPr lang="de-DE" altLang="de-DE" sz="3400" u="sng"/>
          </a:p>
        </p:txBody>
      </p:sp>
      <p:sp>
        <p:nvSpPr>
          <p:cNvPr id="18435" name="Rectangle 3">
            <a:extLst>
              <a:ext uri="{FF2B5EF4-FFF2-40B4-BE49-F238E27FC236}">
                <a16:creationId xmlns:a16="http://schemas.microsoft.com/office/drawing/2014/main" id="{E530E0AB-6BAB-CDC0-2C56-9CD95BFAD365}"/>
              </a:ext>
            </a:extLst>
          </p:cNvPr>
          <p:cNvSpPr>
            <a:spLocks noGrp="1" noChangeArrowheads="1"/>
          </p:cNvSpPr>
          <p:nvPr>
            <p:ph type="body" idx="1"/>
          </p:nvPr>
        </p:nvSpPr>
        <p:spPr>
          <a:xfrm>
            <a:off x="2063750" y="1916113"/>
            <a:ext cx="8229600" cy="4525962"/>
          </a:xfrm>
        </p:spPr>
        <p:txBody>
          <a:bodyPr/>
          <a:lstStyle/>
          <a:p>
            <a:pPr lvl="1" eaLnBrk="1" hangingPunct="1"/>
            <a:r>
              <a:rPr lang="de-DE" altLang="de-DE" u="sng"/>
              <a:t>Unterricht</a:t>
            </a:r>
            <a:r>
              <a:rPr lang="de-DE" altLang="de-DE"/>
              <a:t> ( beide Fächer)</a:t>
            </a:r>
            <a:endParaRPr lang="de-DE" altLang="de-DE" u="sng"/>
          </a:p>
          <a:p>
            <a:pPr lvl="1" eaLnBrk="1" hangingPunct="1"/>
            <a:r>
              <a:rPr lang="de-DE" altLang="de-DE" u="sng"/>
              <a:t>Hospitationen</a:t>
            </a:r>
            <a:r>
              <a:rPr lang="de-DE" altLang="de-DE"/>
              <a:t> (bei der Ausbildungslehrkraft, bei Kollegen an der Schule, in Netzwerken,….)</a:t>
            </a:r>
            <a:endParaRPr lang="de-DE" altLang="de-DE" u="sng"/>
          </a:p>
          <a:p>
            <a:pPr lvl="1" eaLnBrk="1" hangingPunct="1"/>
            <a:r>
              <a:rPr lang="de-DE" altLang="de-DE" u="sng"/>
              <a:t>Schulleben</a:t>
            </a:r>
            <a:r>
              <a:rPr lang="de-DE" altLang="de-DE"/>
              <a:t> ( Integration in das Kollegium, Teilnahme an schulischen Veranstaltungen, Verhältnis zu Schülerinnen und Schülern,…)</a:t>
            </a:r>
            <a:endParaRPr lang="de-DE" altLang="de-DE" u="sng"/>
          </a:p>
          <a:p>
            <a:pPr lvl="1" eaLnBrk="1" hangingPunct="1"/>
            <a:r>
              <a:rPr lang="de-DE" altLang="de-DE" u="sng"/>
              <a:t>Module</a:t>
            </a:r>
            <a:r>
              <a:rPr lang="de-DE" altLang="de-DE"/>
              <a:t> (Schwerpunktsetzung mit Begründung </a:t>
            </a:r>
            <a:r>
              <a:rPr lang="de-DE" altLang="de-DE">
                <a:sym typeface="Wingdings" panose="05000000000000000000" pitchFamily="2" charset="2"/>
              </a:rPr>
              <a:t></a:t>
            </a:r>
            <a:r>
              <a:rPr lang="de-DE" altLang="de-DE"/>
              <a:t> z.B. individuelles Interesse, Vorkenntnisse, Erfahrungen,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fltVal val="0"/>
                                          </p:val>
                                        </p:tav>
                                        <p:tav tm="100000">
                                          <p:val>
                                            <p:strVal val="#ppt_w"/>
                                          </p:val>
                                        </p:tav>
                                      </p:tavLst>
                                    </p:anim>
                                    <p:anim calcmode="lin" valueType="num">
                                      <p:cBhvr>
                                        <p:cTn id="8" dur="500" fill="hold"/>
                                        <p:tgtEl>
                                          <p:spTgt spid="1843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18435">
                                            <p:txEl>
                                              <p:pRg st="0" end="0"/>
                                            </p:txEl>
                                          </p:spTgt>
                                        </p:tgtEl>
                                        <p:attrNameLst>
                                          <p:attrName>style.visibility</p:attrName>
                                        </p:attrNameLst>
                                      </p:cBhvr>
                                      <p:to>
                                        <p:strVal val="visible"/>
                                      </p:to>
                                    </p:set>
                                    <p:anim calcmode="lin" valueType="num">
                                      <p:cBhvr>
                                        <p:cTn id="13" dur="500" fill="hold"/>
                                        <p:tgtEl>
                                          <p:spTgt spid="1843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8435">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 calcmode="lin" valueType="num">
                                      <p:cBhvr>
                                        <p:cTn id="17" dur="500" fill="hold"/>
                                        <p:tgtEl>
                                          <p:spTgt spid="18435">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8435">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18435">
                                            <p:txEl>
                                              <p:pRg st="2" end="2"/>
                                            </p:txEl>
                                          </p:spTgt>
                                        </p:tgtEl>
                                        <p:attrNameLst>
                                          <p:attrName>style.visibility</p:attrName>
                                        </p:attrNameLst>
                                      </p:cBhvr>
                                      <p:to>
                                        <p:strVal val="visible"/>
                                      </p:to>
                                    </p:set>
                                    <p:anim calcmode="lin" valueType="num">
                                      <p:cBhvr>
                                        <p:cTn id="21" dur="500" fill="hold"/>
                                        <p:tgtEl>
                                          <p:spTgt spid="1843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8435">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anim calcmode="lin" valueType="num">
                                      <p:cBhvr>
                                        <p:cTn id="25" dur="500" fill="hold"/>
                                        <p:tgtEl>
                                          <p:spTgt spid="18435">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18435">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A877E876-1417-49FA-9039-7BC34209BED4}"/>
              </a:ext>
            </a:extLst>
          </p:cNvPr>
          <p:cNvSpPr>
            <a:spLocks noGrp="1"/>
          </p:cNvSpPr>
          <p:nvPr>
            <p:ph idx="1"/>
          </p:nvPr>
        </p:nvSpPr>
        <p:spPr/>
        <p:txBody>
          <a:bodyPr/>
          <a:lstStyle/>
          <a:p>
            <a:pPr marL="0" indent="0">
              <a:buNone/>
            </a:pPr>
            <a:r>
              <a:rPr lang="de-DE" dirty="0"/>
              <a:t>Beratungsbesuche kommendes Halbjahr: Mail mit Zeiträumen oder im Seminar absprechen</a:t>
            </a:r>
          </a:p>
          <a:p>
            <a:pPr marL="0" indent="0">
              <a:buNone/>
            </a:pPr>
            <a:endParaRPr lang="de-DE" dirty="0"/>
          </a:p>
          <a:p>
            <a:pPr marL="0" indent="0">
              <a:buNone/>
            </a:pPr>
            <a:endParaRPr lang="de-DE" dirty="0"/>
          </a:p>
        </p:txBody>
      </p:sp>
      <p:sp>
        <p:nvSpPr>
          <p:cNvPr id="3" name="Titel 2">
            <a:extLst>
              <a:ext uri="{FF2B5EF4-FFF2-40B4-BE49-F238E27FC236}">
                <a16:creationId xmlns:a16="http://schemas.microsoft.com/office/drawing/2014/main" id="{D34376A0-94B7-4624-AFDC-1ABD413F70CB}"/>
              </a:ext>
            </a:extLst>
          </p:cNvPr>
          <p:cNvSpPr>
            <a:spLocks noGrp="1"/>
          </p:cNvSpPr>
          <p:nvPr>
            <p:ph type="title"/>
          </p:nvPr>
        </p:nvSpPr>
        <p:spPr/>
        <p:txBody>
          <a:bodyPr/>
          <a:lstStyle/>
          <a:p>
            <a:r>
              <a:rPr lang="de-DE" dirty="0"/>
              <a:t>Organisatorisches	</a:t>
            </a:r>
          </a:p>
        </p:txBody>
      </p:sp>
      <p:sp>
        <p:nvSpPr>
          <p:cNvPr id="4" name="Bildplatzhalter 3">
            <a:extLst>
              <a:ext uri="{FF2B5EF4-FFF2-40B4-BE49-F238E27FC236}">
                <a16:creationId xmlns:a16="http://schemas.microsoft.com/office/drawing/2014/main" id="{0658B443-68F4-4E98-B876-FE8F937FB8BB}"/>
              </a:ext>
            </a:extLst>
          </p:cNvPr>
          <p:cNvSpPr>
            <a:spLocks noGrp="1"/>
          </p:cNvSpPr>
          <p:nvPr>
            <p:ph type="pic" sz="quarter" idx="15"/>
          </p:nvPr>
        </p:nvSpPr>
        <p:spPr/>
        <p:txBody>
          <a:bodyPr/>
          <a:lstStyle/>
          <a:p>
            <a:endParaRPr lang="de-DE"/>
          </a:p>
        </p:txBody>
      </p:sp>
      <p:graphicFrame>
        <p:nvGraphicFramePr>
          <p:cNvPr id="5" name="Tabelle 5">
            <a:extLst>
              <a:ext uri="{FF2B5EF4-FFF2-40B4-BE49-F238E27FC236}">
                <a16:creationId xmlns:a16="http://schemas.microsoft.com/office/drawing/2014/main" id="{E14C574D-BD99-26AE-B5E4-68A033A67BF5}"/>
              </a:ext>
            </a:extLst>
          </p:cNvPr>
          <p:cNvGraphicFramePr>
            <a:graphicFrameLocks noGrp="1"/>
          </p:cNvGraphicFramePr>
          <p:nvPr>
            <p:extLst>
              <p:ext uri="{D42A27DB-BD31-4B8C-83A1-F6EECF244321}">
                <p14:modId xmlns:p14="http://schemas.microsoft.com/office/powerpoint/2010/main" val="2512721507"/>
              </p:ext>
            </p:extLst>
          </p:nvPr>
        </p:nvGraphicFramePr>
        <p:xfrm>
          <a:off x="2135189" y="2976769"/>
          <a:ext cx="8136255" cy="2504440"/>
        </p:xfrm>
        <a:graphic>
          <a:graphicData uri="http://schemas.openxmlformats.org/drawingml/2006/table">
            <a:tbl>
              <a:tblPr firstRow="1" bandRow="1">
                <a:tableStyleId>{5C22544A-7EE6-4342-B048-85BDC9FD1C3A}</a:tableStyleId>
              </a:tblPr>
              <a:tblGrid>
                <a:gridCol w="1506856">
                  <a:extLst>
                    <a:ext uri="{9D8B030D-6E8A-4147-A177-3AD203B41FA5}">
                      <a16:colId xmlns:a16="http://schemas.microsoft.com/office/drawing/2014/main" val="4117474958"/>
                    </a:ext>
                  </a:extLst>
                </a:gridCol>
                <a:gridCol w="3917314">
                  <a:extLst>
                    <a:ext uri="{9D8B030D-6E8A-4147-A177-3AD203B41FA5}">
                      <a16:colId xmlns:a16="http://schemas.microsoft.com/office/drawing/2014/main" val="942515197"/>
                    </a:ext>
                  </a:extLst>
                </a:gridCol>
                <a:gridCol w="2712085">
                  <a:extLst>
                    <a:ext uri="{9D8B030D-6E8A-4147-A177-3AD203B41FA5}">
                      <a16:colId xmlns:a16="http://schemas.microsoft.com/office/drawing/2014/main" val="1021753723"/>
                    </a:ext>
                  </a:extLst>
                </a:gridCol>
              </a:tblGrid>
              <a:tr h="372872">
                <a:tc>
                  <a:txBody>
                    <a:bodyPr/>
                    <a:lstStyle/>
                    <a:p>
                      <a:r>
                        <a:rPr lang="de-DE" dirty="0"/>
                        <a:t>Datum </a:t>
                      </a:r>
                    </a:p>
                  </a:txBody>
                  <a:tcPr/>
                </a:tc>
                <a:tc>
                  <a:txBody>
                    <a:bodyPr/>
                    <a:lstStyle/>
                    <a:p>
                      <a:r>
                        <a:rPr lang="de-DE" dirty="0"/>
                        <a:t>Thema </a:t>
                      </a:r>
                    </a:p>
                  </a:txBody>
                  <a:tcPr/>
                </a:tc>
                <a:tc>
                  <a:txBody>
                    <a:bodyPr/>
                    <a:lstStyle/>
                    <a:p>
                      <a:r>
                        <a:rPr lang="de-DE" dirty="0"/>
                        <a:t>Ort </a:t>
                      </a:r>
                    </a:p>
                  </a:txBody>
                  <a:tcPr/>
                </a:tc>
                <a:extLst>
                  <a:ext uri="{0D108BD9-81ED-4DB2-BD59-A6C34878D82A}">
                    <a16:rowId xmlns:a16="http://schemas.microsoft.com/office/drawing/2014/main" val="1699124275"/>
                  </a:ext>
                </a:extLst>
              </a:tr>
              <a:tr h="372872">
                <a:tc>
                  <a:txBody>
                    <a:bodyPr/>
                    <a:lstStyle/>
                    <a:p>
                      <a:r>
                        <a:rPr lang="de-DE" dirty="0"/>
                        <a:t>4.9</a:t>
                      </a:r>
                    </a:p>
                  </a:txBody>
                  <a:tcPr/>
                </a:tc>
                <a:tc>
                  <a:txBody>
                    <a:bodyPr/>
                    <a:lstStyle/>
                    <a:p>
                      <a:r>
                        <a:rPr lang="de-DE" dirty="0"/>
                        <a:t>Politisches und Demokratisches Lernen</a:t>
                      </a:r>
                    </a:p>
                    <a:p>
                      <a:r>
                        <a:rPr lang="de-DE" dirty="0"/>
                        <a:t>Kompetenzorientierung und Planung  </a:t>
                      </a:r>
                    </a:p>
                  </a:txBody>
                  <a:tcPr/>
                </a:tc>
                <a:tc>
                  <a:txBody>
                    <a:bodyPr/>
                    <a:lstStyle/>
                    <a:p>
                      <a:endParaRPr lang="de-DE" dirty="0"/>
                    </a:p>
                  </a:txBody>
                  <a:tcPr/>
                </a:tc>
                <a:extLst>
                  <a:ext uri="{0D108BD9-81ED-4DB2-BD59-A6C34878D82A}">
                    <a16:rowId xmlns:a16="http://schemas.microsoft.com/office/drawing/2014/main" val="2309681433"/>
                  </a:ext>
                </a:extLst>
              </a:tr>
              <a:tr h="372872">
                <a:tc>
                  <a:txBody>
                    <a:bodyPr/>
                    <a:lstStyle/>
                    <a:p>
                      <a:r>
                        <a:rPr lang="de-DE" b="1" dirty="0"/>
                        <a:t>2.10</a:t>
                      </a:r>
                    </a:p>
                  </a:txBody>
                  <a:tcPr/>
                </a:tc>
                <a:tc>
                  <a:txBody>
                    <a:bodyPr/>
                    <a:lstStyle/>
                    <a:p>
                      <a:r>
                        <a:rPr lang="de-DE" b="1" dirty="0"/>
                        <a:t>Soziales Lernen und Selbstkonzept </a:t>
                      </a:r>
                    </a:p>
                  </a:txBody>
                  <a:tcPr/>
                </a:tc>
                <a:tc>
                  <a:txBody>
                    <a:bodyPr/>
                    <a:lstStyle/>
                    <a:p>
                      <a:r>
                        <a:rPr lang="de-DE" b="1" dirty="0"/>
                        <a:t>Online</a:t>
                      </a:r>
                    </a:p>
                  </a:txBody>
                  <a:tcPr/>
                </a:tc>
                <a:extLst>
                  <a:ext uri="{0D108BD9-81ED-4DB2-BD59-A6C34878D82A}">
                    <a16:rowId xmlns:a16="http://schemas.microsoft.com/office/drawing/2014/main" val="442196135"/>
                  </a:ext>
                </a:extLst>
              </a:tr>
              <a:tr h="372872">
                <a:tc>
                  <a:txBody>
                    <a:bodyPr/>
                    <a:lstStyle/>
                    <a:p>
                      <a:r>
                        <a:rPr lang="de-DE" dirty="0"/>
                        <a:t>13.11</a:t>
                      </a:r>
                    </a:p>
                  </a:txBody>
                  <a:tcPr/>
                </a:tc>
                <a:tc>
                  <a:txBody>
                    <a:bodyPr/>
                    <a:lstStyle/>
                    <a:p>
                      <a:r>
                        <a:rPr lang="de-DE" dirty="0"/>
                        <a:t>Mobilität</a:t>
                      </a:r>
                    </a:p>
                  </a:txBody>
                  <a:tcPr/>
                </a:tc>
                <a:tc>
                  <a:txBody>
                    <a:bodyPr/>
                    <a:lstStyle/>
                    <a:p>
                      <a:r>
                        <a:rPr lang="de-DE" dirty="0">
                          <a:solidFill>
                            <a:srgbClr val="FF0000"/>
                          </a:solidFill>
                        </a:rPr>
                        <a:t>Schule</a:t>
                      </a:r>
                    </a:p>
                  </a:txBody>
                  <a:tcPr/>
                </a:tc>
                <a:extLst>
                  <a:ext uri="{0D108BD9-81ED-4DB2-BD59-A6C34878D82A}">
                    <a16:rowId xmlns:a16="http://schemas.microsoft.com/office/drawing/2014/main" val="982499414"/>
                  </a:ext>
                </a:extLst>
              </a:tr>
              <a:tr h="372872">
                <a:tc>
                  <a:txBody>
                    <a:bodyPr/>
                    <a:lstStyle/>
                    <a:p>
                      <a:r>
                        <a:rPr lang="de-DE" dirty="0"/>
                        <a:t>11.12</a:t>
                      </a:r>
                    </a:p>
                  </a:txBody>
                  <a:tcPr/>
                </a:tc>
                <a:tc>
                  <a:txBody>
                    <a:bodyPr/>
                    <a:lstStyle/>
                    <a:p>
                      <a:r>
                        <a:rPr lang="de-DE" dirty="0"/>
                        <a:t>Medien</a:t>
                      </a:r>
                    </a:p>
                  </a:txBody>
                  <a:tcPr/>
                </a:tc>
                <a:tc>
                  <a:txBody>
                    <a:bodyPr/>
                    <a:lstStyle/>
                    <a:p>
                      <a:endParaRPr lang="de-DE" dirty="0"/>
                    </a:p>
                  </a:txBody>
                  <a:tcPr/>
                </a:tc>
                <a:extLst>
                  <a:ext uri="{0D108BD9-81ED-4DB2-BD59-A6C34878D82A}">
                    <a16:rowId xmlns:a16="http://schemas.microsoft.com/office/drawing/2014/main" val="4201187519"/>
                  </a:ext>
                </a:extLst>
              </a:tr>
              <a:tr h="372872">
                <a:tc>
                  <a:txBody>
                    <a:bodyPr/>
                    <a:lstStyle/>
                    <a:p>
                      <a:r>
                        <a:rPr lang="de-DE" dirty="0"/>
                        <a:t>15.1.</a:t>
                      </a:r>
                    </a:p>
                  </a:txBody>
                  <a:tcPr/>
                </a:tc>
                <a:tc>
                  <a:txBody>
                    <a:bodyPr/>
                    <a:lstStyle/>
                    <a:p>
                      <a:r>
                        <a:rPr lang="de-DE" dirty="0"/>
                        <a:t>Gesundheit und sexuelle Bildung </a:t>
                      </a:r>
                    </a:p>
                  </a:txBody>
                  <a:tcPr/>
                </a:tc>
                <a:tc>
                  <a:txBody>
                    <a:bodyPr/>
                    <a:lstStyle/>
                    <a:p>
                      <a:r>
                        <a:rPr lang="de-DE" dirty="0"/>
                        <a:t> </a:t>
                      </a:r>
                    </a:p>
                  </a:txBody>
                  <a:tcPr/>
                </a:tc>
                <a:extLst>
                  <a:ext uri="{0D108BD9-81ED-4DB2-BD59-A6C34878D82A}">
                    <a16:rowId xmlns:a16="http://schemas.microsoft.com/office/drawing/2014/main" val="2263340062"/>
                  </a:ext>
                </a:extLst>
              </a:tr>
            </a:tbl>
          </a:graphicData>
        </a:graphic>
      </p:graphicFrame>
    </p:spTree>
    <p:extLst>
      <p:ext uri="{BB962C8B-B14F-4D97-AF65-F5344CB8AC3E}">
        <p14:creationId xmlns:p14="http://schemas.microsoft.com/office/powerpoint/2010/main" val="2010357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D7D1C7-D255-634A-E5BA-655C35A2DA29}"/>
              </a:ext>
            </a:extLst>
          </p:cNvPr>
          <p:cNvSpPr>
            <a:spLocks noGrp="1"/>
          </p:cNvSpPr>
          <p:nvPr>
            <p:ph type="title"/>
          </p:nvPr>
        </p:nvSpPr>
        <p:spPr>
          <a:solidFill>
            <a:schemeClr val="accent2">
              <a:lumMod val="60000"/>
              <a:lumOff val="40000"/>
            </a:schemeClr>
          </a:solidFill>
        </p:spPr>
        <p:txBody>
          <a:bodyPr/>
          <a:lstStyle/>
          <a:p>
            <a:r>
              <a:rPr lang="de-DE" dirty="0"/>
              <a:t>Prüfungsgespräch ~15 min pro Fach </a:t>
            </a:r>
          </a:p>
        </p:txBody>
      </p:sp>
      <p:sp>
        <p:nvSpPr>
          <p:cNvPr id="3" name="Inhaltsplatzhalter 2">
            <a:extLst>
              <a:ext uri="{FF2B5EF4-FFF2-40B4-BE49-F238E27FC236}">
                <a16:creationId xmlns:a16="http://schemas.microsoft.com/office/drawing/2014/main" id="{82F3385F-D8C0-332D-F316-5D4DB6C5501F}"/>
              </a:ext>
            </a:extLst>
          </p:cNvPr>
          <p:cNvSpPr>
            <a:spLocks noGrp="1"/>
          </p:cNvSpPr>
          <p:nvPr>
            <p:ph idx="1"/>
          </p:nvPr>
        </p:nvSpPr>
        <p:spPr/>
        <p:txBody>
          <a:bodyPr/>
          <a:lstStyle/>
          <a:p>
            <a:r>
              <a:rPr lang="de-DE" dirty="0"/>
              <a:t>Was sind die Ziele und Aufgaben des Faches Sachunterricht?</a:t>
            </a:r>
          </a:p>
          <a:p>
            <a:endParaRPr lang="de-DE" dirty="0"/>
          </a:p>
          <a:p>
            <a:r>
              <a:rPr lang="de-DE" dirty="0"/>
              <a:t>Welche der didaktischen Prinzipien sind Ihnen besonders wichtig gewesen? </a:t>
            </a:r>
          </a:p>
          <a:p>
            <a:endParaRPr lang="de-DE" dirty="0"/>
          </a:p>
          <a:p>
            <a:r>
              <a:rPr lang="de-DE" dirty="0"/>
              <a:t>Konkret bezogen auf den fachlichen Inhalt im Portfolio. </a:t>
            </a:r>
          </a:p>
          <a:p>
            <a:r>
              <a:rPr lang="de-DE" dirty="0"/>
              <a:t>Aber (!) natürlich können auch Querverbindungen zu anderen Bereichen gezogen werden. </a:t>
            </a:r>
          </a:p>
        </p:txBody>
      </p:sp>
    </p:spTree>
    <p:extLst>
      <p:ext uri="{BB962C8B-B14F-4D97-AF65-F5344CB8AC3E}">
        <p14:creationId xmlns:p14="http://schemas.microsoft.com/office/powerpoint/2010/main" val="15420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5356CC-8566-5F05-FA36-853C79DD1818}"/>
              </a:ext>
            </a:extLst>
          </p:cNvPr>
          <p:cNvSpPr>
            <a:spLocks noGrp="1"/>
          </p:cNvSpPr>
          <p:nvPr>
            <p:ph type="title"/>
          </p:nvPr>
        </p:nvSpPr>
        <p:spPr>
          <a:solidFill>
            <a:schemeClr val="accent2">
              <a:lumMod val="60000"/>
              <a:lumOff val="40000"/>
            </a:schemeClr>
          </a:solidFill>
        </p:spPr>
        <p:txBody>
          <a:bodyPr/>
          <a:lstStyle/>
          <a:p>
            <a:r>
              <a:rPr lang="de-DE" dirty="0"/>
              <a:t>PFDS-Aufgabe</a:t>
            </a:r>
          </a:p>
        </p:txBody>
      </p:sp>
      <p:sp>
        <p:nvSpPr>
          <p:cNvPr id="3" name="Inhaltsplatzhalter 2">
            <a:extLst>
              <a:ext uri="{FF2B5EF4-FFF2-40B4-BE49-F238E27FC236}">
                <a16:creationId xmlns:a16="http://schemas.microsoft.com/office/drawing/2014/main" id="{17654741-C4C5-A1B4-7587-85032802FB03}"/>
              </a:ext>
            </a:extLst>
          </p:cNvPr>
          <p:cNvSpPr>
            <a:spLocks noGrp="1"/>
          </p:cNvSpPr>
          <p:nvPr>
            <p:ph idx="1"/>
          </p:nvPr>
        </p:nvSpPr>
        <p:spPr/>
        <p:txBody>
          <a:bodyPr>
            <a:noAutofit/>
          </a:bodyPr>
          <a:lstStyle/>
          <a:p>
            <a:pPr marL="0" indent="0">
              <a:buNone/>
            </a:pPr>
            <a:r>
              <a:rPr lang="de-DE" sz="2400" dirty="0">
                <a:effectLst/>
                <a:ea typeface="Calibri" panose="020F0502020204030204" pitchFamily="34" charset="0"/>
                <a:cs typeface="Times New Roman" panose="02020603050405020304" pitchFamily="18" charset="0"/>
              </a:rPr>
              <a:t>„Eine Erkenntnis: Die Kinder ließen sich vermutlich von Rollen-Klischees beeinflussen. Jungen, die besonders fest daran glaubten, dass Mädchen besser konstruieren, schätzten ihre eigene Kompetenz eher gering ein und konstruierten weniger gerne. Sie schnitten in den Tests auch schlechter ab. Bei den Mädchen waren die Auswirkungen der Vorurteile geringer.“</a:t>
            </a:r>
          </a:p>
          <a:p>
            <a:endParaRPr lang="de-DE" sz="2400" dirty="0"/>
          </a:p>
          <a:p>
            <a:r>
              <a:rPr lang="de-DE" sz="2400" dirty="0">
                <a:effectLst/>
                <a:ea typeface="Calibri" panose="020F0502020204030204" pitchFamily="34" charset="0"/>
                <a:cs typeface="Times New Roman" panose="02020603050405020304" pitchFamily="18" charset="0"/>
              </a:rPr>
              <a:t>Inwiefern entwickelt sich das Selbstkonzept der Kinder in der Grundschulzeit? Wie kann die Entwicklung positiv unterstützt werden?</a:t>
            </a:r>
          </a:p>
          <a:p>
            <a:r>
              <a:rPr lang="de-DE" sz="2400" dirty="0">
                <a:effectLst/>
                <a:ea typeface="Calibri" panose="020F0502020204030204" pitchFamily="34" charset="0"/>
                <a:cs typeface="Times New Roman" panose="02020603050405020304" pitchFamily="18" charset="0"/>
              </a:rPr>
              <a:t>Warum ist soziales Lernen Inhalt im Sachunterricht und in den Fachanforderungen verankert? </a:t>
            </a:r>
          </a:p>
          <a:p>
            <a:r>
              <a:rPr lang="de-DE" sz="2400" dirty="0">
                <a:effectLst/>
                <a:ea typeface="Calibri" panose="020F0502020204030204" pitchFamily="34" charset="0"/>
                <a:cs typeface="Times New Roman" panose="02020603050405020304" pitchFamily="18" charset="0"/>
              </a:rPr>
              <a:t>Welche besondere Bedeutung im Kontext Unterrichtsstörungen kommt dem ‚Sozialen Lernen‘ im Fach Sachunterricht zu?</a:t>
            </a:r>
          </a:p>
          <a:p>
            <a:pPr marL="0" indent="0">
              <a:buNone/>
            </a:pPr>
            <a:endParaRPr lang="de-DE" sz="2400" dirty="0"/>
          </a:p>
        </p:txBody>
      </p:sp>
      <p:sp>
        <p:nvSpPr>
          <p:cNvPr id="4" name="Rechteck 3">
            <a:extLst>
              <a:ext uri="{FF2B5EF4-FFF2-40B4-BE49-F238E27FC236}">
                <a16:creationId xmlns:a16="http://schemas.microsoft.com/office/drawing/2014/main" id="{6A8D660C-70DF-FD66-5CE1-8D68798CE4C9}"/>
              </a:ext>
            </a:extLst>
          </p:cNvPr>
          <p:cNvSpPr/>
          <p:nvPr/>
        </p:nvSpPr>
        <p:spPr>
          <a:xfrm>
            <a:off x="7207623" y="437870"/>
            <a:ext cx="4482353" cy="87882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Beziehen Sie Ihre Erfahrungen aus der Praxis mit ein und belegen Sie Ihre Aussagen mit Modellen und Theorien. </a:t>
            </a:r>
          </a:p>
        </p:txBody>
      </p:sp>
    </p:spTree>
    <p:extLst>
      <p:ext uri="{BB962C8B-B14F-4D97-AF65-F5344CB8AC3E}">
        <p14:creationId xmlns:p14="http://schemas.microsoft.com/office/powerpoint/2010/main" val="4114186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1AE17B-FAA8-2B14-4115-F819BD18951F}"/>
              </a:ext>
            </a:extLst>
          </p:cNvPr>
          <p:cNvSpPr>
            <a:spLocks noGrp="1"/>
          </p:cNvSpPr>
          <p:nvPr>
            <p:ph type="title"/>
          </p:nvPr>
        </p:nvSpPr>
        <p:spPr>
          <a:solidFill>
            <a:schemeClr val="accent2">
              <a:lumMod val="60000"/>
              <a:lumOff val="40000"/>
            </a:schemeClr>
          </a:solidFill>
        </p:spPr>
        <p:txBody>
          <a:bodyPr/>
          <a:lstStyle/>
          <a:p>
            <a:r>
              <a:rPr lang="de-DE" dirty="0"/>
              <a:t>APVO2024 S.35 </a:t>
            </a:r>
          </a:p>
        </p:txBody>
      </p:sp>
      <p:pic>
        <p:nvPicPr>
          <p:cNvPr id="5" name="Inhaltsplatzhalter 4">
            <a:extLst>
              <a:ext uri="{FF2B5EF4-FFF2-40B4-BE49-F238E27FC236}">
                <a16:creationId xmlns:a16="http://schemas.microsoft.com/office/drawing/2014/main" id="{1D055E26-A2A0-7974-78CE-AD8A46665355}"/>
              </a:ext>
            </a:extLst>
          </p:cNvPr>
          <p:cNvPicPr>
            <a:picLocks noGrp="1" noChangeAspect="1"/>
          </p:cNvPicPr>
          <p:nvPr>
            <p:ph idx="1"/>
          </p:nvPr>
        </p:nvPicPr>
        <p:blipFill>
          <a:blip r:embed="rId2"/>
          <a:stretch>
            <a:fillRect/>
          </a:stretch>
        </p:blipFill>
        <p:spPr>
          <a:xfrm>
            <a:off x="838199" y="1268792"/>
            <a:ext cx="10708341" cy="5565172"/>
          </a:xfrm>
        </p:spPr>
      </p:pic>
    </p:spTree>
    <p:extLst>
      <p:ext uri="{BB962C8B-B14F-4D97-AF65-F5344CB8AC3E}">
        <p14:creationId xmlns:p14="http://schemas.microsoft.com/office/powerpoint/2010/main" val="20273304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D7C2F8-8A89-6DA9-BA55-8A2FFCFEC6B7}"/>
              </a:ext>
            </a:extLst>
          </p:cNvPr>
          <p:cNvSpPr>
            <a:spLocks noGrp="1"/>
          </p:cNvSpPr>
          <p:nvPr>
            <p:ph type="title"/>
          </p:nvPr>
        </p:nvSpPr>
        <p:spPr/>
        <p:txBody>
          <a:bodyPr/>
          <a:lstStyle/>
          <a:p>
            <a:endParaRPr lang="de-DE"/>
          </a:p>
        </p:txBody>
      </p:sp>
      <p:pic>
        <p:nvPicPr>
          <p:cNvPr id="5" name="Inhaltsplatzhalter 4">
            <a:extLst>
              <a:ext uri="{FF2B5EF4-FFF2-40B4-BE49-F238E27FC236}">
                <a16:creationId xmlns:a16="http://schemas.microsoft.com/office/drawing/2014/main" id="{BE11A79A-C7C9-A5F0-6F73-4B75793A144D}"/>
              </a:ext>
            </a:extLst>
          </p:cNvPr>
          <p:cNvPicPr>
            <a:picLocks noGrp="1" noChangeAspect="1"/>
          </p:cNvPicPr>
          <p:nvPr>
            <p:ph idx="1"/>
          </p:nvPr>
        </p:nvPicPr>
        <p:blipFill>
          <a:blip r:embed="rId2"/>
          <a:stretch>
            <a:fillRect/>
          </a:stretch>
        </p:blipFill>
        <p:spPr>
          <a:xfrm>
            <a:off x="447234" y="685194"/>
            <a:ext cx="11297531" cy="5807681"/>
          </a:xfrm>
        </p:spPr>
      </p:pic>
    </p:spTree>
    <p:extLst>
      <p:ext uri="{BB962C8B-B14F-4D97-AF65-F5344CB8AC3E}">
        <p14:creationId xmlns:p14="http://schemas.microsoft.com/office/powerpoint/2010/main" val="1603652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1C181A3-B7AE-414B-BF88-E9BDB3BC3423}"/>
              </a:ext>
            </a:extLst>
          </p:cNvPr>
          <p:cNvSpPr>
            <a:spLocks noGrp="1"/>
          </p:cNvSpPr>
          <p:nvPr>
            <p:ph type="title"/>
          </p:nvPr>
        </p:nvSpPr>
        <p:spPr>
          <a:solidFill>
            <a:schemeClr val="accent6">
              <a:lumMod val="60000"/>
              <a:lumOff val="40000"/>
            </a:schemeClr>
          </a:solidFill>
        </p:spPr>
        <p:txBody>
          <a:bodyPr/>
          <a:lstStyle/>
          <a:p>
            <a:r>
              <a:rPr lang="de-DE" dirty="0"/>
              <a:t>Ausgangspunkt ICH</a:t>
            </a:r>
          </a:p>
        </p:txBody>
      </p:sp>
      <p:sp>
        <p:nvSpPr>
          <p:cNvPr id="4" name="Bildplatzhalter 3">
            <a:extLst>
              <a:ext uri="{FF2B5EF4-FFF2-40B4-BE49-F238E27FC236}">
                <a16:creationId xmlns:a16="http://schemas.microsoft.com/office/drawing/2014/main" id="{8C144035-EFD0-40FB-B9D3-0757B5EE91C6}"/>
              </a:ext>
            </a:extLst>
          </p:cNvPr>
          <p:cNvSpPr>
            <a:spLocks noGrp="1"/>
          </p:cNvSpPr>
          <p:nvPr>
            <p:ph type="pic" sz="quarter" idx="15"/>
          </p:nvPr>
        </p:nvSpPr>
        <p:spPr/>
        <p:txBody>
          <a:bodyPr/>
          <a:lstStyle/>
          <a:p>
            <a:endParaRPr lang="de-DE"/>
          </a:p>
        </p:txBody>
      </p:sp>
      <p:pic>
        <p:nvPicPr>
          <p:cNvPr id="5" name="Inhaltsplatzhalter 3">
            <a:extLst>
              <a:ext uri="{FF2B5EF4-FFF2-40B4-BE49-F238E27FC236}">
                <a16:creationId xmlns:a16="http://schemas.microsoft.com/office/drawing/2014/main" id="{1F73D531-09E8-4B6C-9793-28F1A213FBD5}"/>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9002022" y="106362"/>
            <a:ext cx="2698272" cy="2001330"/>
          </a:xfrm>
          <a:noFill/>
        </p:spPr>
      </p:pic>
      <p:sp>
        <p:nvSpPr>
          <p:cNvPr id="2" name="Textfeld 1">
            <a:extLst>
              <a:ext uri="{FF2B5EF4-FFF2-40B4-BE49-F238E27FC236}">
                <a16:creationId xmlns:a16="http://schemas.microsoft.com/office/drawing/2014/main" id="{B810B383-B32D-4C46-A193-D84D13674C31}"/>
              </a:ext>
            </a:extLst>
          </p:cNvPr>
          <p:cNvSpPr txBox="1"/>
          <p:nvPr/>
        </p:nvSpPr>
        <p:spPr>
          <a:xfrm>
            <a:off x="491706" y="2087592"/>
            <a:ext cx="11067690" cy="4524315"/>
          </a:xfrm>
          <a:prstGeom prst="rect">
            <a:avLst/>
          </a:prstGeom>
          <a:noFill/>
        </p:spPr>
        <p:txBody>
          <a:bodyPr wrap="square" rtlCol="0">
            <a:spAutoFit/>
          </a:bodyPr>
          <a:lstStyle/>
          <a:p>
            <a:pPr eaLnBrk="1" hangingPunct="1"/>
            <a:r>
              <a:rPr lang="de-DE" altLang="de-DE" dirty="0"/>
              <a:t>Die Frage: Wer bin ich?  ist so alt wie die Menschheitsgeschichte. Philosophen haben darüber nachgedacht, Pädagogen auch.</a:t>
            </a:r>
          </a:p>
          <a:p>
            <a:pPr eaLnBrk="1" hangingPunct="1"/>
            <a:endParaRPr lang="de-DE" altLang="de-DE" dirty="0"/>
          </a:p>
          <a:p>
            <a:pPr eaLnBrk="1" hangingPunct="1"/>
            <a:r>
              <a:rPr lang="de-DE" altLang="de-DE" dirty="0"/>
              <a:t>Entscheidend ist das </a:t>
            </a:r>
            <a:r>
              <a:rPr lang="de-DE" altLang="de-DE" b="1" dirty="0"/>
              <a:t>Selbstkonzept</a:t>
            </a:r>
            <a:r>
              <a:rPr lang="de-DE" altLang="de-DE" dirty="0"/>
              <a:t>: Wie ein Mensch sich selbst sieht. Was er von sich und seinen Fähigkeiten weiß, wie er sich selbst und seine Eigenschaften beurteilt.</a:t>
            </a:r>
          </a:p>
          <a:p>
            <a:pPr eaLnBrk="1" hangingPunct="1"/>
            <a:r>
              <a:rPr lang="de-DE" altLang="de-DE" dirty="0"/>
              <a:t>Es ist zu unterscheiden vom </a:t>
            </a:r>
            <a:r>
              <a:rPr lang="de-DE" altLang="de-DE" b="1" dirty="0"/>
              <a:t>Selbstwertgefühl. </a:t>
            </a:r>
            <a:r>
              <a:rPr lang="de-DE" altLang="de-DE" dirty="0"/>
              <a:t>Das ist Bewertung. Es ist ein Teil, und zwar der affektiv-bewertende Teil des Selbstkonzeptes.</a:t>
            </a:r>
          </a:p>
          <a:p>
            <a:pPr eaLnBrk="1" hangingPunct="1"/>
            <a:endParaRPr lang="de-DE" altLang="de-DE" dirty="0"/>
          </a:p>
          <a:p>
            <a:pPr eaLnBrk="1" hangingPunct="1"/>
            <a:r>
              <a:rPr lang="de-DE" altLang="de-DE" dirty="0"/>
              <a:t>Eigene Person zum Gegenstand der Betrachtung machen. Dadurch gewinnt man eine Vorstellung darüber, wer man ist. </a:t>
            </a:r>
          </a:p>
          <a:p>
            <a:pPr eaLnBrk="1" hangingPunct="1"/>
            <a:r>
              <a:rPr lang="de-DE" altLang="de-DE" dirty="0"/>
              <a:t>Ein positives Selbstkonzept ist ein Schlüssel zu persönlichem Glück und effektivem Funktionieren.</a:t>
            </a:r>
          </a:p>
          <a:p>
            <a:pPr eaLnBrk="1" hangingPunct="1"/>
            <a:r>
              <a:rPr lang="de-DE" altLang="de-DE" dirty="0"/>
              <a:t>Selbstkonzept hat mit Leistung zu tun, mit Leistungsbereitschaft, mit Zutrauen, ist nicht objektiv.</a:t>
            </a:r>
          </a:p>
          <a:p>
            <a:pPr eaLnBrk="1" hangingPunct="1"/>
            <a:r>
              <a:rPr lang="de-DE" altLang="de-DE" dirty="0"/>
              <a:t>Die Begriffe Persönlichkeit, Selbst und Ich haben einen ähnlichen Bedeutungsgehalt und werden häufig synonym gebraucht.</a:t>
            </a:r>
          </a:p>
          <a:p>
            <a:pPr eaLnBrk="1" hangingPunct="1"/>
            <a:r>
              <a:rPr lang="de-DE" altLang="de-DE" dirty="0"/>
              <a:t>Definition: Wie ein Mensch sich sieht! Was er über seine Fähigkeiten weiß, wie er sich selbst und seine Eigenschaften beurteilt.</a:t>
            </a:r>
          </a:p>
        </p:txBody>
      </p:sp>
    </p:spTree>
    <p:extLst>
      <p:ext uri="{BB962C8B-B14F-4D97-AF65-F5344CB8AC3E}">
        <p14:creationId xmlns:p14="http://schemas.microsoft.com/office/powerpoint/2010/main" val="2362238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5">
            <a:extLst>
              <a:ext uri="{FF2B5EF4-FFF2-40B4-BE49-F238E27FC236}">
                <a16:creationId xmlns:a16="http://schemas.microsoft.com/office/drawing/2014/main" id="{52C0EB1E-D49E-4DA6-98B7-A0E980311C13}"/>
              </a:ext>
            </a:extLst>
          </p:cNvPr>
          <p:cNvGraphicFramePr>
            <a:graphicFrameLocks noGrp="1"/>
          </p:cNvGraphicFramePr>
          <p:nvPr>
            <p:ph idx="1"/>
            <p:extLst>
              <p:ext uri="{D42A27DB-BD31-4B8C-83A1-F6EECF244321}">
                <p14:modId xmlns:p14="http://schemas.microsoft.com/office/powerpoint/2010/main" val="2881569816"/>
              </p:ext>
            </p:extLst>
          </p:nvPr>
        </p:nvGraphicFramePr>
        <p:xfrm>
          <a:off x="630621" y="1690688"/>
          <a:ext cx="10825656" cy="3445354"/>
        </p:xfrm>
        <a:graphic>
          <a:graphicData uri="http://schemas.openxmlformats.org/drawingml/2006/table">
            <a:tbl>
              <a:tblPr firstRow="1" bandRow="1">
                <a:tableStyleId>{5C22544A-7EE6-4342-B048-85BDC9FD1C3A}</a:tableStyleId>
              </a:tblPr>
              <a:tblGrid>
                <a:gridCol w="5412828">
                  <a:extLst>
                    <a:ext uri="{9D8B030D-6E8A-4147-A177-3AD203B41FA5}">
                      <a16:colId xmlns:a16="http://schemas.microsoft.com/office/drawing/2014/main" val="2881789010"/>
                    </a:ext>
                  </a:extLst>
                </a:gridCol>
                <a:gridCol w="5412828">
                  <a:extLst>
                    <a:ext uri="{9D8B030D-6E8A-4147-A177-3AD203B41FA5}">
                      <a16:colId xmlns:a16="http://schemas.microsoft.com/office/drawing/2014/main" val="2609430962"/>
                    </a:ext>
                  </a:extLst>
                </a:gridCol>
              </a:tblGrid>
              <a:tr h="610714">
                <a:tc>
                  <a:txBody>
                    <a:bodyPr/>
                    <a:lstStyle/>
                    <a:p>
                      <a:pPr marL="457200" indent="-457200">
                        <a:buFont typeface="Arial" panose="020B0604020202020204" pitchFamily="34" charset="0"/>
                        <a:buChar char="•"/>
                      </a:pPr>
                      <a:r>
                        <a:rPr lang="de-DE" sz="2800" dirty="0"/>
                        <a:t>Selbstbild</a:t>
                      </a:r>
                    </a:p>
                  </a:txBody>
                  <a:tcPr/>
                </a:tc>
                <a:tc>
                  <a:txBody>
                    <a:bodyPr/>
                    <a:lstStyle/>
                    <a:p>
                      <a:pPr marL="457200" indent="-457200">
                        <a:buFont typeface="Arial" panose="020B0604020202020204" pitchFamily="34" charset="0"/>
                        <a:buChar char="•"/>
                      </a:pPr>
                      <a:r>
                        <a:rPr lang="de-DE" sz="2800" dirty="0"/>
                        <a:t>Selbstwertgefühl</a:t>
                      </a:r>
                    </a:p>
                  </a:txBody>
                  <a:tcPr/>
                </a:tc>
                <a:extLst>
                  <a:ext uri="{0D108BD9-81ED-4DB2-BD59-A6C34878D82A}">
                    <a16:rowId xmlns:a16="http://schemas.microsoft.com/office/drawing/2014/main" val="2467197801"/>
                  </a:ext>
                </a:extLst>
              </a:tr>
              <a:tr h="370840">
                <a:tc>
                  <a:txBody>
                    <a:bodyPr/>
                    <a:lstStyle/>
                    <a:p>
                      <a:pPr marL="457200" indent="-457200">
                        <a:buFont typeface="Arial" panose="020B0604020202020204" pitchFamily="34" charset="0"/>
                        <a:buChar char="•"/>
                        <a:defRPr/>
                      </a:pPr>
                      <a:r>
                        <a:rPr lang="de-DE" sz="2000" dirty="0"/>
                        <a:t>Kognitiv orientierte Selbstbild:</a:t>
                      </a:r>
                    </a:p>
                    <a:p>
                      <a:pPr marL="457200" indent="-457200">
                        <a:buFont typeface="Arial" panose="020B0604020202020204" pitchFamily="34" charset="0"/>
                        <a:buChar char="•"/>
                        <a:defRPr/>
                      </a:pPr>
                      <a:r>
                        <a:rPr lang="de-DE" sz="2000" dirty="0"/>
                        <a:t>Wissen um sich selbst</a:t>
                      </a:r>
                    </a:p>
                    <a:p>
                      <a:pPr marL="457200" indent="-457200">
                        <a:buFont typeface="Arial" panose="020B0604020202020204" pitchFamily="34" charset="0"/>
                        <a:buChar char="•"/>
                        <a:defRPr/>
                      </a:pPr>
                      <a:r>
                        <a:rPr lang="de-DE" sz="2000" dirty="0"/>
                        <a:t>Fähigkeiten</a:t>
                      </a:r>
                    </a:p>
                    <a:p>
                      <a:pPr marL="457200" indent="-457200">
                        <a:buFont typeface="Arial" panose="020B0604020202020204" pitchFamily="34" charset="0"/>
                        <a:buChar char="•"/>
                        <a:defRPr/>
                      </a:pPr>
                      <a:r>
                        <a:rPr lang="de-DE" sz="2000" dirty="0"/>
                        <a:t>Stärken</a:t>
                      </a:r>
                    </a:p>
                    <a:p>
                      <a:pPr marL="457200" indent="-457200">
                        <a:buFont typeface="Arial" panose="020B0604020202020204" pitchFamily="34" charset="0"/>
                        <a:buChar char="•"/>
                        <a:defRPr/>
                      </a:pPr>
                      <a:r>
                        <a:rPr lang="de-DE" sz="2000" dirty="0"/>
                        <a:t>Schwächen</a:t>
                      </a:r>
                    </a:p>
                    <a:p>
                      <a:pPr marL="457200" indent="-457200">
                        <a:buFont typeface="Arial" panose="020B0604020202020204" pitchFamily="34" charset="0"/>
                        <a:buChar char="•"/>
                        <a:defRPr/>
                      </a:pPr>
                      <a:r>
                        <a:rPr lang="de-DE" sz="2000" dirty="0"/>
                        <a:t>Aussehen</a:t>
                      </a:r>
                    </a:p>
                    <a:p>
                      <a:pPr marL="285750" indent="-285750">
                        <a:buFont typeface="Arial" panose="020B0604020202020204" pitchFamily="34" charset="0"/>
                        <a:buChar char="•"/>
                      </a:pPr>
                      <a:endParaRPr lang="de-DE" sz="2000" dirty="0"/>
                    </a:p>
                  </a:txBody>
                  <a:tcPr/>
                </a:tc>
                <a:tc>
                  <a:txBody>
                    <a:bodyPr/>
                    <a:lstStyle/>
                    <a:p>
                      <a:pPr marL="457200" indent="-457200">
                        <a:buFont typeface="Arial" panose="020B0604020202020204" pitchFamily="34" charset="0"/>
                        <a:buChar char="•"/>
                        <a:defRPr/>
                      </a:pPr>
                      <a:r>
                        <a:rPr lang="de-DE" sz="2000" dirty="0"/>
                        <a:t>Eher emotional geprägt</a:t>
                      </a:r>
                    </a:p>
                    <a:p>
                      <a:pPr marL="457200" indent="-457200">
                        <a:buFont typeface="Arial" panose="020B0604020202020204" pitchFamily="34" charset="0"/>
                        <a:buChar char="•"/>
                        <a:defRPr/>
                      </a:pPr>
                      <a:r>
                        <a:rPr lang="de-DE" sz="2000" dirty="0"/>
                        <a:t>Bewertung, bzw. Zufriedenheit mit dem, was man als Selbstbild aufgebaut hat</a:t>
                      </a:r>
                    </a:p>
                    <a:p>
                      <a:pPr marL="457200" indent="-457200">
                        <a:buFont typeface="Arial" panose="020B0604020202020204" pitchFamily="34" charset="0"/>
                        <a:buChar char="•"/>
                        <a:defRPr/>
                      </a:pPr>
                      <a:r>
                        <a:rPr lang="de-DE" sz="2000" dirty="0"/>
                        <a:t>Angstfreiheit</a:t>
                      </a:r>
                    </a:p>
                    <a:p>
                      <a:pPr marL="457200" indent="-457200">
                        <a:buFont typeface="Arial" panose="020B0604020202020204" pitchFamily="34" charset="0"/>
                        <a:buChar char="•"/>
                        <a:defRPr/>
                      </a:pPr>
                      <a:r>
                        <a:rPr lang="de-DE" sz="2000" dirty="0"/>
                        <a:t>Zutrauen, Reaktion auf Misserfolg</a:t>
                      </a:r>
                    </a:p>
                    <a:p>
                      <a:pPr marL="457200" indent="-457200">
                        <a:buFont typeface="Arial" panose="020B0604020202020204" pitchFamily="34" charset="0"/>
                        <a:buChar char="•"/>
                        <a:defRPr/>
                      </a:pPr>
                      <a:r>
                        <a:rPr lang="de-DE" sz="2000" dirty="0"/>
                        <a:t>Selbstüberzeugung, Selbstakzeptanz, Selbstkontrolle</a:t>
                      </a:r>
                    </a:p>
                    <a:p>
                      <a:pPr marL="457200" indent="-457200">
                        <a:buFont typeface="Arial" panose="020B0604020202020204" pitchFamily="34" charset="0"/>
                        <a:buChar char="•"/>
                        <a:defRPr/>
                      </a:pPr>
                      <a:r>
                        <a:rPr lang="de-DE" sz="2000" dirty="0"/>
                        <a:t>Geselligkeit und Selbstsicherheit</a:t>
                      </a:r>
                    </a:p>
                    <a:p>
                      <a:pPr marL="0" indent="0">
                        <a:buFont typeface="Arial" panose="020B0604020202020204" pitchFamily="34" charset="0"/>
                        <a:buNone/>
                      </a:pPr>
                      <a:endParaRPr lang="de-DE" sz="2000" dirty="0"/>
                    </a:p>
                  </a:txBody>
                  <a:tcPr/>
                </a:tc>
                <a:extLst>
                  <a:ext uri="{0D108BD9-81ED-4DB2-BD59-A6C34878D82A}">
                    <a16:rowId xmlns:a16="http://schemas.microsoft.com/office/drawing/2014/main" val="894343735"/>
                  </a:ext>
                </a:extLst>
              </a:tr>
            </a:tbl>
          </a:graphicData>
        </a:graphic>
      </p:graphicFrame>
      <p:sp>
        <p:nvSpPr>
          <p:cNvPr id="3" name="Titel 2">
            <a:extLst>
              <a:ext uri="{FF2B5EF4-FFF2-40B4-BE49-F238E27FC236}">
                <a16:creationId xmlns:a16="http://schemas.microsoft.com/office/drawing/2014/main" id="{BA1B1063-0CA8-4A86-BCBD-05899E843E59}"/>
              </a:ext>
            </a:extLst>
          </p:cNvPr>
          <p:cNvSpPr>
            <a:spLocks noGrp="1"/>
          </p:cNvSpPr>
          <p:nvPr>
            <p:ph type="title"/>
          </p:nvPr>
        </p:nvSpPr>
        <p:spPr>
          <a:solidFill>
            <a:schemeClr val="accent6">
              <a:lumMod val="60000"/>
              <a:lumOff val="40000"/>
            </a:schemeClr>
          </a:solidFill>
        </p:spPr>
        <p:txBody>
          <a:bodyPr/>
          <a:lstStyle/>
          <a:p>
            <a:r>
              <a:rPr lang="de-DE" dirty="0"/>
              <a:t>Selbstkonzept</a:t>
            </a:r>
          </a:p>
        </p:txBody>
      </p:sp>
      <p:sp>
        <p:nvSpPr>
          <p:cNvPr id="2" name="Textfeld 1">
            <a:extLst>
              <a:ext uri="{FF2B5EF4-FFF2-40B4-BE49-F238E27FC236}">
                <a16:creationId xmlns:a16="http://schemas.microsoft.com/office/drawing/2014/main" id="{661A1A23-A45D-4081-A4B2-D75C2D49B588}"/>
              </a:ext>
            </a:extLst>
          </p:cNvPr>
          <p:cNvSpPr txBox="1"/>
          <p:nvPr/>
        </p:nvSpPr>
        <p:spPr>
          <a:xfrm>
            <a:off x="630621" y="5549462"/>
            <a:ext cx="10723179" cy="923330"/>
          </a:xfrm>
          <a:prstGeom prst="rect">
            <a:avLst/>
          </a:prstGeom>
          <a:noFill/>
        </p:spPr>
        <p:txBody>
          <a:bodyPr wrap="square" rtlCol="0">
            <a:spAutoFit/>
          </a:bodyPr>
          <a:lstStyle/>
          <a:p>
            <a:r>
              <a:rPr lang="de-DE" altLang="de-DE"/>
              <a:t>Was bedeutet das für die Schule? Kinder benötigen ein positives Selbstkonzept, um neue und herausfordernde Situationen als lösbar zu erkennen und Möglichkeiten zu entwickeln, diese auf der Basis der eigenen Kompetenzen zu bewältigen. Nur so ist Lernen möglich und erfolgreich.</a:t>
            </a:r>
            <a:endParaRPr lang="de-DE" dirty="0"/>
          </a:p>
        </p:txBody>
      </p:sp>
    </p:spTree>
    <p:extLst>
      <p:ext uri="{BB962C8B-B14F-4D97-AF65-F5344CB8AC3E}">
        <p14:creationId xmlns:p14="http://schemas.microsoft.com/office/powerpoint/2010/main" val="2732353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6AD49B19-D1ED-4ACF-916E-B1931240DCCE}"/>
              </a:ext>
            </a:extLst>
          </p:cNvPr>
          <p:cNvSpPr>
            <a:spLocks noGrp="1"/>
          </p:cNvSpPr>
          <p:nvPr>
            <p:ph type="title"/>
          </p:nvPr>
        </p:nvSpPr>
        <p:spPr>
          <a:solidFill>
            <a:schemeClr val="accent6">
              <a:lumMod val="60000"/>
              <a:lumOff val="40000"/>
            </a:schemeClr>
          </a:solidFill>
        </p:spPr>
        <p:txBody>
          <a:bodyPr/>
          <a:lstStyle/>
          <a:p>
            <a:r>
              <a:rPr lang="de-DE" dirty="0"/>
              <a:t>Und die KLASSE </a:t>
            </a:r>
          </a:p>
        </p:txBody>
      </p:sp>
      <p:sp>
        <p:nvSpPr>
          <p:cNvPr id="4" name="Bildplatzhalter 3">
            <a:extLst>
              <a:ext uri="{FF2B5EF4-FFF2-40B4-BE49-F238E27FC236}">
                <a16:creationId xmlns:a16="http://schemas.microsoft.com/office/drawing/2014/main" id="{2E35EBDE-D748-4370-96FF-15F0D92E92F5}"/>
              </a:ext>
            </a:extLst>
          </p:cNvPr>
          <p:cNvSpPr>
            <a:spLocks noGrp="1"/>
          </p:cNvSpPr>
          <p:nvPr>
            <p:ph type="pic" sz="quarter" idx="15"/>
          </p:nvPr>
        </p:nvSpPr>
        <p:spPr/>
        <p:txBody>
          <a:bodyPr/>
          <a:lstStyle/>
          <a:p>
            <a:endParaRPr lang="de-DE"/>
          </a:p>
        </p:txBody>
      </p:sp>
      <p:pic>
        <p:nvPicPr>
          <p:cNvPr id="5" name="Inhaltsplatzhalter 4">
            <a:extLst>
              <a:ext uri="{FF2B5EF4-FFF2-40B4-BE49-F238E27FC236}">
                <a16:creationId xmlns:a16="http://schemas.microsoft.com/office/drawing/2014/main" id="{7A91A4DF-37BA-432C-9D45-8CA287480F8B}"/>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7756633" y="268614"/>
            <a:ext cx="3683371" cy="2363472"/>
          </a:xfrm>
          <a:noFill/>
        </p:spPr>
      </p:pic>
      <p:sp>
        <p:nvSpPr>
          <p:cNvPr id="2" name="Textfeld 1">
            <a:extLst>
              <a:ext uri="{FF2B5EF4-FFF2-40B4-BE49-F238E27FC236}">
                <a16:creationId xmlns:a16="http://schemas.microsoft.com/office/drawing/2014/main" id="{419113C2-F9D1-4FFF-9411-C4BAB8B1D3FE}"/>
              </a:ext>
            </a:extLst>
          </p:cNvPr>
          <p:cNvSpPr txBox="1"/>
          <p:nvPr/>
        </p:nvSpPr>
        <p:spPr>
          <a:xfrm>
            <a:off x="630621" y="2648607"/>
            <a:ext cx="10804634"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de-DE" sz="2000" dirty="0"/>
              <a:t>In der Grundschule ist der </a:t>
            </a:r>
            <a:r>
              <a:rPr lang="de-DE" altLang="de-DE" sz="2000" b="1" dirty="0"/>
              <a:t>soziale Vergleich </a:t>
            </a:r>
            <a:r>
              <a:rPr lang="de-DE" altLang="de-DE" sz="2000" dirty="0"/>
              <a:t>schon bedeutungsvoll.</a:t>
            </a:r>
          </a:p>
          <a:p>
            <a:pPr marL="0" marR="0" lvl="0" indent="0" algn="l" defTabSz="914400" rtl="0" eaLnBrk="1" fontAlgn="auto" latinLnBrk="0" hangingPunct="1">
              <a:lnSpc>
                <a:spcPct val="100000"/>
              </a:lnSpc>
              <a:spcBef>
                <a:spcPts val="0"/>
              </a:spcBef>
              <a:spcAft>
                <a:spcPts val="0"/>
              </a:spcAft>
              <a:buClrTx/>
              <a:buSzTx/>
              <a:buFontTx/>
              <a:buNone/>
              <a:tabLst/>
              <a:defRPr/>
            </a:pPr>
            <a:r>
              <a:rPr lang="de-DE" altLang="de-DE" sz="2000" dirty="0"/>
              <a:t>Klasse als Spiegel.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altLang="de-DE" sz="2000" dirty="0"/>
              <a:t>Vorher waren Eltern und Geschwister für die Bildung des Selbstkonzeptes ausschlaggebend. Jetzt tritt zunehmend die Klasse als Spiegel der Eigenschaften und Fähigkeiten in den Vordergrund.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altLang="de-DE" sz="200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altLang="de-DE" sz="2000" dirty="0"/>
              <a:t>Die Fähigkeit, die </a:t>
            </a:r>
            <a:r>
              <a:rPr lang="de-DE" altLang="de-DE" sz="2000" b="1" dirty="0"/>
              <a:t>Perspektive des anderen </a:t>
            </a:r>
            <a:r>
              <a:rPr lang="de-DE" altLang="de-DE" sz="2000" dirty="0"/>
              <a:t>zu übernehmen, bildet sich aus. Das Kind kann sich zunehmend mit den Augen der anderen sehen und damit sich selbst und seine Fähigkeiten einschätzen.</a:t>
            </a:r>
          </a:p>
        </p:txBody>
      </p:sp>
    </p:spTree>
    <p:extLst>
      <p:ext uri="{BB962C8B-B14F-4D97-AF65-F5344CB8AC3E}">
        <p14:creationId xmlns:p14="http://schemas.microsoft.com/office/powerpoint/2010/main" val="3465616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652E56C5-0EC3-490D-9FFB-A70E04622BF7}"/>
              </a:ext>
            </a:extLst>
          </p:cNvPr>
          <p:cNvSpPr>
            <a:spLocks noGrp="1"/>
          </p:cNvSpPr>
          <p:nvPr>
            <p:ph idx="1"/>
          </p:nvPr>
        </p:nvSpPr>
        <p:spPr/>
        <p:txBody>
          <a:bodyPr>
            <a:normAutofit lnSpcReduction="10000"/>
          </a:bodyPr>
          <a:lstStyle/>
          <a:p>
            <a:pPr eaLnBrk="1" hangingPunct="1"/>
            <a:r>
              <a:rPr lang="de-DE" altLang="de-DE" dirty="0"/>
              <a:t>Wählen leichtere Aufgaben aus und sind weniger anstrengungsbereit</a:t>
            </a:r>
          </a:p>
          <a:p>
            <a:pPr eaLnBrk="1" hangingPunct="1"/>
            <a:r>
              <a:rPr lang="de-DE" altLang="de-DE" dirty="0"/>
              <a:t>Beschäftigen sich eher mit den Bewertungen durch Erzieher oder Eltern als mit der Lösung der Aufgabe</a:t>
            </a:r>
          </a:p>
          <a:p>
            <a:pPr eaLnBrk="1" hangingPunct="1"/>
            <a:r>
              <a:rPr lang="de-DE" altLang="de-DE" dirty="0"/>
              <a:t>Schätzen ihre Leistungen geringer ein als sie tatsächlich sind.</a:t>
            </a:r>
          </a:p>
          <a:p>
            <a:pPr eaLnBrk="1" hangingPunct="1"/>
            <a:r>
              <a:rPr lang="de-DE" altLang="de-DE" dirty="0"/>
              <a:t>Schreiben Erfolge eher dem Zufall zu</a:t>
            </a:r>
          </a:p>
          <a:p>
            <a:endParaRPr lang="de-DE" dirty="0"/>
          </a:p>
          <a:p>
            <a:endParaRPr lang="de-DE" dirty="0"/>
          </a:p>
          <a:p>
            <a:pPr marL="0" indent="0">
              <a:buNone/>
            </a:pPr>
            <a:r>
              <a:rPr lang="de-DE" altLang="de-DE" dirty="0"/>
              <a:t>Gefährlicher Teufelskreis: das was sie am meisten befürchten führen sie mit eigenem Verhalten herbei. </a:t>
            </a:r>
          </a:p>
          <a:p>
            <a:pPr marL="0" indent="0">
              <a:buNone/>
            </a:pPr>
            <a:endParaRPr lang="de-DE" dirty="0"/>
          </a:p>
        </p:txBody>
      </p:sp>
      <p:sp>
        <p:nvSpPr>
          <p:cNvPr id="3" name="Titel 2">
            <a:extLst>
              <a:ext uri="{FF2B5EF4-FFF2-40B4-BE49-F238E27FC236}">
                <a16:creationId xmlns:a16="http://schemas.microsoft.com/office/drawing/2014/main" id="{B09A4749-6CCE-4A3B-89C1-217C8A84B268}"/>
              </a:ext>
            </a:extLst>
          </p:cNvPr>
          <p:cNvSpPr>
            <a:spLocks noGrp="1"/>
          </p:cNvSpPr>
          <p:nvPr>
            <p:ph type="title"/>
          </p:nvPr>
        </p:nvSpPr>
        <p:spPr>
          <a:solidFill>
            <a:schemeClr val="accent6">
              <a:lumMod val="60000"/>
              <a:lumOff val="40000"/>
            </a:schemeClr>
          </a:solidFill>
        </p:spPr>
        <p:txBody>
          <a:bodyPr/>
          <a:lstStyle/>
          <a:p>
            <a:r>
              <a:rPr lang="de-DE" dirty="0"/>
              <a:t>Negatives Selbstkonzept</a:t>
            </a:r>
          </a:p>
        </p:txBody>
      </p:sp>
      <p:sp>
        <p:nvSpPr>
          <p:cNvPr id="4" name="Bildplatzhalter 3">
            <a:extLst>
              <a:ext uri="{FF2B5EF4-FFF2-40B4-BE49-F238E27FC236}">
                <a16:creationId xmlns:a16="http://schemas.microsoft.com/office/drawing/2014/main" id="{48EECFA0-1B6D-4647-8AE7-6F0D63D7BE19}"/>
              </a:ext>
            </a:extLst>
          </p:cNvPr>
          <p:cNvSpPr>
            <a:spLocks noGrp="1"/>
          </p:cNvSpPr>
          <p:nvPr>
            <p:ph type="pic" sz="quarter" idx="15"/>
          </p:nvPr>
        </p:nvSpPr>
        <p:spPr/>
        <p:txBody>
          <a:bodyPr/>
          <a:lstStyle/>
          <a:p>
            <a:endParaRPr lang="de-DE"/>
          </a:p>
        </p:txBody>
      </p:sp>
    </p:spTree>
    <p:extLst>
      <p:ext uri="{BB962C8B-B14F-4D97-AF65-F5344CB8AC3E}">
        <p14:creationId xmlns:p14="http://schemas.microsoft.com/office/powerpoint/2010/main" val="1050300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FAFFE755-D749-4DB6-909C-3B1D82E51900}"/>
              </a:ext>
            </a:extLst>
          </p:cNvPr>
          <p:cNvSpPr>
            <a:spLocks noGrp="1"/>
          </p:cNvSpPr>
          <p:nvPr>
            <p:ph idx="1"/>
          </p:nvPr>
        </p:nvSpPr>
        <p:spPr/>
        <p:txBody>
          <a:bodyPr/>
          <a:lstStyle/>
          <a:p>
            <a:r>
              <a:rPr lang="de-DE" dirty="0"/>
              <a:t>Im Bezug auf die Kompetenzen der </a:t>
            </a:r>
            <a:r>
              <a:rPr lang="de-DE" dirty="0" err="1"/>
              <a:t>SuS</a:t>
            </a:r>
            <a:r>
              <a:rPr lang="de-DE" dirty="0"/>
              <a:t>: Ermutigung statt Lob; Feedback</a:t>
            </a:r>
          </a:p>
          <a:p>
            <a:r>
              <a:rPr lang="de-DE" dirty="0"/>
              <a:t>Im Bezug auf den sozialen Vergleich: Akzeptanz, Lernatmosphäre schaffen: Fehlerkultur, Beziehungsarbeit</a:t>
            </a:r>
          </a:p>
          <a:p>
            <a:r>
              <a:rPr lang="de-DE" dirty="0"/>
              <a:t>Soziales Lernen als Thema </a:t>
            </a:r>
          </a:p>
          <a:p>
            <a:endParaRPr lang="de-DE" dirty="0"/>
          </a:p>
          <a:p>
            <a:endParaRPr lang="de-DE" dirty="0"/>
          </a:p>
        </p:txBody>
      </p:sp>
      <p:sp>
        <p:nvSpPr>
          <p:cNvPr id="3" name="Titel 2">
            <a:extLst>
              <a:ext uri="{FF2B5EF4-FFF2-40B4-BE49-F238E27FC236}">
                <a16:creationId xmlns:a16="http://schemas.microsoft.com/office/drawing/2014/main" id="{25BCB438-12E9-434A-B0B3-DA7B114F99F5}"/>
              </a:ext>
            </a:extLst>
          </p:cNvPr>
          <p:cNvSpPr>
            <a:spLocks noGrp="1"/>
          </p:cNvSpPr>
          <p:nvPr>
            <p:ph type="title"/>
          </p:nvPr>
        </p:nvSpPr>
        <p:spPr>
          <a:solidFill>
            <a:schemeClr val="accent6">
              <a:lumMod val="60000"/>
              <a:lumOff val="40000"/>
            </a:schemeClr>
          </a:solidFill>
        </p:spPr>
        <p:txBody>
          <a:bodyPr/>
          <a:lstStyle/>
          <a:p>
            <a:r>
              <a:rPr lang="de-DE" dirty="0"/>
              <a:t>Pädagogische Maßnahmen </a:t>
            </a:r>
          </a:p>
        </p:txBody>
      </p:sp>
      <p:sp>
        <p:nvSpPr>
          <p:cNvPr id="4" name="Bildplatzhalter 3">
            <a:extLst>
              <a:ext uri="{FF2B5EF4-FFF2-40B4-BE49-F238E27FC236}">
                <a16:creationId xmlns:a16="http://schemas.microsoft.com/office/drawing/2014/main" id="{1AE3DB23-DDEF-41A9-91A2-7278B0550B7A}"/>
              </a:ext>
            </a:extLst>
          </p:cNvPr>
          <p:cNvSpPr>
            <a:spLocks noGrp="1"/>
          </p:cNvSpPr>
          <p:nvPr>
            <p:ph type="pic" sz="quarter" idx="15"/>
          </p:nvPr>
        </p:nvSpPr>
        <p:spPr/>
        <p:txBody>
          <a:bodyPr/>
          <a:lstStyle/>
          <a:p>
            <a:endParaRPr lang="de-DE"/>
          </a:p>
        </p:txBody>
      </p:sp>
    </p:spTree>
    <p:extLst>
      <p:ext uri="{BB962C8B-B14F-4D97-AF65-F5344CB8AC3E}">
        <p14:creationId xmlns:p14="http://schemas.microsoft.com/office/powerpoint/2010/main" val="832819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4DE0BE38-488F-457E-8FF4-3DF338882133}"/>
              </a:ext>
            </a:extLst>
          </p:cNvPr>
          <p:cNvSpPr>
            <a:spLocks noGrp="1"/>
          </p:cNvSpPr>
          <p:nvPr>
            <p:ph idx="1"/>
          </p:nvPr>
        </p:nvSpPr>
        <p:spPr/>
        <p:txBody>
          <a:bodyPr>
            <a:normAutofit/>
          </a:bodyPr>
          <a:lstStyle/>
          <a:p>
            <a:pPr eaLnBrk="1" hangingPunct="1">
              <a:lnSpc>
                <a:spcPct val="90000"/>
              </a:lnSpc>
            </a:pPr>
            <a:r>
              <a:rPr lang="de-DE" altLang="de-DE" dirty="0"/>
              <a:t>Ermutigung ist mehr als Lob oder positive Verstärkung</a:t>
            </a:r>
          </a:p>
          <a:p>
            <a:pPr eaLnBrk="1" hangingPunct="1">
              <a:lnSpc>
                <a:spcPct val="90000"/>
              </a:lnSpc>
            </a:pPr>
            <a:r>
              <a:rPr lang="de-DE" altLang="de-DE" dirty="0"/>
              <a:t>Lob ist auf die gelungene Leistung ausgerichtet</a:t>
            </a:r>
          </a:p>
          <a:p>
            <a:pPr eaLnBrk="1" hangingPunct="1">
              <a:lnSpc>
                <a:spcPct val="90000"/>
              </a:lnSpc>
            </a:pPr>
            <a:r>
              <a:rPr lang="de-DE" altLang="de-DE" dirty="0"/>
              <a:t>Lob steht am Ende eines Lernprozesses</a:t>
            </a:r>
          </a:p>
          <a:p>
            <a:pPr eaLnBrk="1" hangingPunct="1">
              <a:lnSpc>
                <a:spcPct val="90000"/>
              </a:lnSpc>
            </a:pPr>
            <a:r>
              <a:rPr lang="de-DE" altLang="de-DE" dirty="0"/>
              <a:t>Ermutigung steht dagegen am Anfang und will die Anfangsschwierigkeiten des Kindes überwinden helfen.</a:t>
            </a:r>
          </a:p>
          <a:p>
            <a:pPr eaLnBrk="1" hangingPunct="1">
              <a:lnSpc>
                <a:spcPct val="90000"/>
              </a:lnSpc>
            </a:pPr>
            <a:r>
              <a:rPr lang="de-DE" altLang="de-DE" dirty="0"/>
              <a:t>Ermutigung erlaubt, Teilerfolge positiv zu bewerten und setzt an dem Gelungenen, den Stärken des Kindes an.</a:t>
            </a:r>
          </a:p>
          <a:p>
            <a:r>
              <a:rPr lang="de-DE" altLang="de-DE" dirty="0"/>
              <a:t>Lehrer muss sich  in die mutlose Lage des Kindes hineinversetzen.</a:t>
            </a:r>
          </a:p>
          <a:p>
            <a:endParaRPr lang="de-DE" dirty="0"/>
          </a:p>
        </p:txBody>
      </p:sp>
      <p:sp>
        <p:nvSpPr>
          <p:cNvPr id="3" name="Titel 2">
            <a:extLst>
              <a:ext uri="{FF2B5EF4-FFF2-40B4-BE49-F238E27FC236}">
                <a16:creationId xmlns:a16="http://schemas.microsoft.com/office/drawing/2014/main" id="{09BF0E1F-4670-4C72-809C-7CB41D19C817}"/>
              </a:ext>
            </a:extLst>
          </p:cNvPr>
          <p:cNvSpPr>
            <a:spLocks noGrp="1"/>
          </p:cNvSpPr>
          <p:nvPr>
            <p:ph type="title"/>
          </p:nvPr>
        </p:nvSpPr>
        <p:spPr>
          <a:xfrm>
            <a:off x="838200" y="344105"/>
            <a:ext cx="10515600" cy="1325563"/>
          </a:xfrm>
          <a:solidFill>
            <a:schemeClr val="accent6">
              <a:lumMod val="60000"/>
              <a:lumOff val="40000"/>
            </a:schemeClr>
          </a:solidFill>
        </p:spPr>
        <p:txBody>
          <a:bodyPr/>
          <a:lstStyle/>
          <a:p>
            <a:r>
              <a:rPr lang="de-DE" dirty="0"/>
              <a:t>Ermutigung statt Lob </a:t>
            </a:r>
          </a:p>
        </p:txBody>
      </p:sp>
      <p:sp>
        <p:nvSpPr>
          <p:cNvPr id="4" name="Bildplatzhalter 3">
            <a:extLst>
              <a:ext uri="{FF2B5EF4-FFF2-40B4-BE49-F238E27FC236}">
                <a16:creationId xmlns:a16="http://schemas.microsoft.com/office/drawing/2014/main" id="{E47145AA-E981-4E39-BA66-A667543203EB}"/>
              </a:ext>
            </a:extLst>
          </p:cNvPr>
          <p:cNvSpPr>
            <a:spLocks noGrp="1"/>
          </p:cNvSpPr>
          <p:nvPr>
            <p:ph type="pic" sz="quarter" idx="15"/>
          </p:nvPr>
        </p:nvSpPr>
        <p:spPr/>
        <p:txBody>
          <a:bodyPr/>
          <a:lstStyle/>
          <a:p>
            <a:endParaRPr lang="de-DE"/>
          </a:p>
        </p:txBody>
      </p:sp>
    </p:spTree>
    <p:extLst>
      <p:ext uri="{BB962C8B-B14F-4D97-AF65-F5344CB8AC3E}">
        <p14:creationId xmlns:p14="http://schemas.microsoft.com/office/powerpoint/2010/main" val="3530404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5">
            <a:extLst>
              <a:ext uri="{FF2B5EF4-FFF2-40B4-BE49-F238E27FC236}">
                <a16:creationId xmlns:a16="http://schemas.microsoft.com/office/drawing/2014/main" id="{775B6603-69C2-438C-BE32-E1A4C4FDA77B}"/>
              </a:ext>
            </a:extLst>
          </p:cNvPr>
          <p:cNvGraphicFramePr>
            <a:graphicFrameLocks noGrp="1"/>
          </p:cNvGraphicFramePr>
          <p:nvPr>
            <p:ph idx="1"/>
            <p:extLst>
              <p:ext uri="{D42A27DB-BD31-4B8C-83A1-F6EECF244321}">
                <p14:modId xmlns:p14="http://schemas.microsoft.com/office/powerpoint/2010/main" val="232686125"/>
              </p:ext>
            </p:extLst>
          </p:nvPr>
        </p:nvGraphicFramePr>
        <p:xfrm>
          <a:off x="583323" y="1865694"/>
          <a:ext cx="11025353" cy="4086679"/>
        </p:xfrm>
        <a:graphic>
          <a:graphicData uri="http://schemas.openxmlformats.org/drawingml/2006/table">
            <a:tbl>
              <a:tblPr firstRow="1" bandRow="1">
                <a:tableStyleId>{5C22544A-7EE6-4342-B048-85BDC9FD1C3A}</a:tableStyleId>
              </a:tblPr>
              <a:tblGrid>
                <a:gridCol w="4516271">
                  <a:extLst>
                    <a:ext uri="{9D8B030D-6E8A-4147-A177-3AD203B41FA5}">
                      <a16:colId xmlns:a16="http://schemas.microsoft.com/office/drawing/2014/main" val="998023282"/>
                    </a:ext>
                  </a:extLst>
                </a:gridCol>
                <a:gridCol w="6509082">
                  <a:extLst>
                    <a:ext uri="{9D8B030D-6E8A-4147-A177-3AD203B41FA5}">
                      <a16:colId xmlns:a16="http://schemas.microsoft.com/office/drawing/2014/main" val="3010683694"/>
                    </a:ext>
                  </a:extLst>
                </a:gridCol>
              </a:tblGrid>
              <a:tr h="379466">
                <a:tc>
                  <a:txBody>
                    <a:bodyPr/>
                    <a:lstStyle/>
                    <a:p>
                      <a:r>
                        <a:rPr lang="de-DE" sz="2400" dirty="0"/>
                        <a:t>Lob</a:t>
                      </a:r>
                    </a:p>
                  </a:txBody>
                  <a:tcPr/>
                </a:tc>
                <a:tc>
                  <a:txBody>
                    <a:bodyPr/>
                    <a:lstStyle/>
                    <a:p>
                      <a:r>
                        <a:rPr lang="de-DE" sz="2400" dirty="0"/>
                        <a:t>Ermutigung </a:t>
                      </a:r>
                    </a:p>
                  </a:txBody>
                  <a:tcPr/>
                </a:tc>
                <a:extLst>
                  <a:ext uri="{0D108BD9-81ED-4DB2-BD59-A6C34878D82A}">
                    <a16:rowId xmlns:a16="http://schemas.microsoft.com/office/drawing/2014/main" val="979285261"/>
                  </a:ext>
                </a:extLst>
              </a:tr>
              <a:tr h="3629479">
                <a:tc>
                  <a:txBody>
                    <a:bodyPr/>
                    <a:lstStyle/>
                    <a:p>
                      <a:pPr eaLnBrk="1" hangingPunct="1">
                        <a:lnSpc>
                          <a:spcPct val="80000"/>
                        </a:lnSpc>
                      </a:pPr>
                      <a:r>
                        <a:rPr lang="de-DE" altLang="de-DE" sz="2400" dirty="0"/>
                        <a:t>Fördert Rivalität und Wettbewerb</a:t>
                      </a:r>
                    </a:p>
                    <a:p>
                      <a:pPr eaLnBrk="1" hangingPunct="1">
                        <a:lnSpc>
                          <a:spcPct val="80000"/>
                        </a:lnSpc>
                        <a:buFontTx/>
                        <a:buNone/>
                      </a:pPr>
                      <a:endParaRPr lang="de-DE" altLang="de-DE" sz="2400" dirty="0"/>
                    </a:p>
                    <a:p>
                      <a:pPr eaLnBrk="1" hangingPunct="1">
                        <a:lnSpc>
                          <a:spcPct val="80000"/>
                        </a:lnSpc>
                        <a:buFontTx/>
                        <a:buNone/>
                      </a:pPr>
                      <a:endParaRPr lang="de-DE" altLang="de-DE" sz="2400" dirty="0"/>
                    </a:p>
                    <a:p>
                      <a:pPr eaLnBrk="1" hangingPunct="1">
                        <a:lnSpc>
                          <a:spcPct val="80000"/>
                        </a:lnSpc>
                      </a:pPr>
                      <a:r>
                        <a:rPr lang="de-DE" altLang="de-DE" sz="2400" dirty="0"/>
                        <a:t>Konzentriert sich auf die Qualität des Ergebnisses</a:t>
                      </a:r>
                    </a:p>
                    <a:p>
                      <a:pPr eaLnBrk="1" hangingPunct="1">
                        <a:lnSpc>
                          <a:spcPct val="80000"/>
                        </a:lnSpc>
                      </a:pPr>
                      <a:r>
                        <a:rPr lang="de-DE" altLang="de-DE" sz="2400" dirty="0"/>
                        <a:t>Ist wertend und urteilend</a:t>
                      </a:r>
                    </a:p>
                    <a:p>
                      <a:pPr eaLnBrk="1" hangingPunct="1">
                        <a:lnSpc>
                          <a:spcPct val="80000"/>
                        </a:lnSpc>
                      </a:pPr>
                      <a:endParaRPr lang="de-DE" altLang="de-DE" sz="2400" dirty="0"/>
                    </a:p>
                    <a:p>
                      <a:pPr eaLnBrk="1" hangingPunct="1">
                        <a:lnSpc>
                          <a:spcPct val="80000"/>
                        </a:lnSpc>
                        <a:buFontTx/>
                        <a:buNone/>
                      </a:pPr>
                      <a:endParaRPr lang="de-DE" altLang="de-DE" sz="2400" dirty="0"/>
                    </a:p>
                    <a:p>
                      <a:pPr eaLnBrk="1" hangingPunct="1">
                        <a:lnSpc>
                          <a:spcPct val="80000"/>
                        </a:lnSpc>
                      </a:pPr>
                      <a:r>
                        <a:rPr lang="de-DE" altLang="de-DE" sz="2400" dirty="0"/>
                        <a:t>Fördert die Angst vor Misserfolg</a:t>
                      </a:r>
                    </a:p>
                    <a:p>
                      <a:pPr eaLnBrk="1" hangingPunct="1">
                        <a:lnSpc>
                          <a:spcPct val="80000"/>
                        </a:lnSpc>
                      </a:pPr>
                      <a:endParaRPr lang="de-DE" altLang="de-DE" sz="2400" dirty="0"/>
                    </a:p>
                    <a:p>
                      <a:pPr eaLnBrk="1" hangingPunct="1">
                        <a:lnSpc>
                          <a:spcPct val="80000"/>
                        </a:lnSpc>
                        <a:buFontTx/>
                        <a:buNone/>
                      </a:pPr>
                      <a:endParaRPr lang="de-DE" altLang="de-DE" sz="2400" dirty="0"/>
                    </a:p>
                    <a:p>
                      <a:pPr eaLnBrk="1" hangingPunct="1">
                        <a:lnSpc>
                          <a:spcPct val="80000"/>
                        </a:lnSpc>
                      </a:pPr>
                      <a:r>
                        <a:rPr lang="de-DE" altLang="de-DE" sz="2400" dirty="0"/>
                        <a:t>Fördert Abhängigkeit</a:t>
                      </a:r>
                    </a:p>
                  </a:txBody>
                  <a:tcPr/>
                </a:tc>
                <a:tc>
                  <a:txBody>
                    <a:bodyPr/>
                    <a:lstStyle/>
                    <a:p>
                      <a:pPr eaLnBrk="1" hangingPunct="1">
                        <a:lnSpc>
                          <a:spcPct val="80000"/>
                        </a:lnSpc>
                      </a:pPr>
                      <a:r>
                        <a:rPr lang="de-DE" altLang="de-DE" sz="2400" dirty="0"/>
                        <a:t>Fördert Zusammenarbeit und Beitrag zum Wohle aller</a:t>
                      </a:r>
                    </a:p>
                    <a:p>
                      <a:pPr eaLnBrk="1" hangingPunct="1">
                        <a:lnSpc>
                          <a:spcPct val="80000"/>
                        </a:lnSpc>
                        <a:buFontTx/>
                        <a:buNone/>
                      </a:pPr>
                      <a:endParaRPr lang="de-DE" altLang="de-DE" sz="2400" dirty="0"/>
                    </a:p>
                    <a:p>
                      <a:pPr eaLnBrk="1" hangingPunct="1">
                        <a:lnSpc>
                          <a:spcPct val="80000"/>
                        </a:lnSpc>
                      </a:pPr>
                      <a:r>
                        <a:rPr lang="de-DE" altLang="de-DE" sz="2400" dirty="0"/>
                        <a:t>Konzentriert sich auf das Maß an Bemühung</a:t>
                      </a:r>
                    </a:p>
                    <a:p>
                      <a:pPr eaLnBrk="1" hangingPunct="1">
                        <a:lnSpc>
                          <a:spcPct val="80000"/>
                        </a:lnSpc>
                      </a:pPr>
                      <a:r>
                        <a:rPr lang="de-DE" altLang="de-DE" sz="2400" dirty="0"/>
                        <a:t>Enthält wenig oder keine Wertung der Person: der Mensch fühlt sich akzeptiert.</a:t>
                      </a:r>
                    </a:p>
                    <a:p>
                      <a:pPr eaLnBrk="1" hangingPunct="1">
                        <a:lnSpc>
                          <a:spcPct val="80000"/>
                        </a:lnSpc>
                        <a:buFontTx/>
                        <a:buNone/>
                      </a:pPr>
                      <a:endParaRPr lang="de-DE" altLang="de-DE" sz="2400" dirty="0"/>
                    </a:p>
                    <a:p>
                      <a:pPr eaLnBrk="1" hangingPunct="1">
                        <a:lnSpc>
                          <a:spcPct val="80000"/>
                        </a:lnSpc>
                      </a:pPr>
                      <a:r>
                        <a:rPr lang="de-DE" altLang="de-DE" sz="2400" dirty="0"/>
                        <a:t>Man braucht nicht fehlerlos zu sein.</a:t>
                      </a:r>
                    </a:p>
                    <a:p>
                      <a:pPr eaLnBrk="1" hangingPunct="1">
                        <a:lnSpc>
                          <a:spcPct val="80000"/>
                        </a:lnSpc>
                        <a:buFontTx/>
                        <a:buNone/>
                      </a:pPr>
                      <a:endParaRPr lang="de-DE" altLang="de-DE" sz="2400" dirty="0"/>
                    </a:p>
                    <a:p>
                      <a:pPr eaLnBrk="1" hangingPunct="1">
                        <a:lnSpc>
                          <a:spcPct val="80000"/>
                        </a:lnSpc>
                      </a:pPr>
                      <a:r>
                        <a:rPr lang="de-DE" altLang="de-DE" sz="2400" dirty="0"/>
                        <a:t>Fördert Zufriedenheit mit sich selbst</a:t>
                      </a:r>
                    </a:p>
                  </a:txBody>
                  <a:tcPr/>
                </a:tc>
                <a:extLst>
                  <a:ext uri="{0D108BD9-81ED-4DB2-BD59-A6C34878D82A}">
                    <a16:rowId xmlns:a16="http://schemas.microsoft.com/office/drawing/2014/main" val="3395337475"/>
                  </a:ext>
                </a:extLst>
              </a:tr>
            </a:tbl>
          </a:graphicData>
        </a:graphic>
      </p:graphicFrame>
      <p:sp>
        <p:nvSpPr>
          <p:cNvPr id="3" name="Titel 2">
            <a:extLst>
              <a:ext uri="{FF2B5EF4-FFF2-40B4-BE49-F238E27FC236}">
                <a16:creationId xmlns:a16="http://schemas.microsoft.com/office/drawing/2014/main" id="{9C827141-869E-4B87-8FD0-0D771C2970EE}"/>
              </a:ext>
            </a:extLst>
          </p:cNvPr>
          <p:cNvSpPr>
            <a:spLocks noGrp="1"/>
          </p:cNvSpPr>
          <p:nvPr>
            <p:ph type="title"/>
          </p:nvPr>
        </p:nvSpPr>
        <p:spPr>
          <a:solidFill>
            <a:schemeClr val="accent6">
              <a:lumMod val="60000"/>
              <a:lumOff val="40000"/>
            </a:schemeClr>
          </a:solidFill>
        </p:spPr>
        <p:txBody>
          <a:bodyPr/>
          <a:lstStyle/>
          <a:p>
            <a:r>
              <a:rPr lang="de-DE" dirty="0"/>
              <a:t>Lob vs. Ermutigung </a:t>
            </a:r>
          </a:p>
        </p:txBody>
      </p:sp>
      <p:sp>
        <p:nvSpPr>
          <p:cNvPr id="4" name="Bildplatzhalter 3">
            <a:extLst>
              <a:ext uri="{FF2B5EF4-FFF2-40B4-BE49-F238E27FC236}">
                <a16:creationId xmlns:a16="http://schemas.microsoft.com/office/drawing/2014/main" id="{BCC7A0A8-F6D0-4E6D-A2B0-A41E2EA65E75}"/>
              </a:ext>
            </a:extLst>
          </p:cNvPr>
          <p:cNvSpPr>
            <a:spLocks noGrp="1"/>
          </p:cNvSpPr>
          <p:nvPr>
            <p:ph type="pic" sz="quarter" idx="15"/>
          </p:nvPr>
        </p:nvSpPr>
        <p:spPr/>
        <p:txBody>
          <a:bodyPr/>
          <a:lstStyle/>
          <a:p>
            <a:endParaRPr lang="de-DE"/>
          </a:p>
        </p:txBody>
      </p:sp>
    </p:spTree>
    <p:extLst>
      <p:ext uri="{BB962C8B-B14F-4D97-AF65-F5344CB8AC3E}">
        <p14:creationId xmlns:p14="http://schemas.microsoft.com/office/powerpoint/2010/main" val="3686593642"/>
      </p:ext>
    </p:extLst>
  </p:cSld>
  <p:clrMapOvr>
    <a:masterClrMapping/>
  </p:clrMapOvr>
</p:sld>
</file>

<file path=ppt/theme/theme1.xml><?xml version="1.0" encoding="utf-8"?>
<a:theme xmlns:a="http://schemas.openxmlformats.org/drawingml/2006/main" name="IQSH">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1804</Words>
  <Application>Microsoft Office PowerPoint</Application>
  <PresentationFormat>Breitbild</PresentationFormat>
  <Paragraphs>200</Paragraphs>
  <Slides>23</Slides>
  <Notes>8</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23</vt:i4>
      </vt:variant>
    </vt:vector>
  </HeadingPairs>
  <TitlesOfParts>
    <vt:vector size="28" baseType="lpstr">
      <vt:lpstr>Arial</vt:lpstr>
      <vt:lpstr>Calibri</vt:lpstr>
      <vt:lpstr>Calibri Light</vt:lpstr>
      <vt:lpstr>Wingdings</vt:lpstr>
      <vt:lpstr>IQSH</vt:lpstr>
      <vt:lpstr>Soziales Lernen und Selbstkonzept </vt:lpstr>
      <vt:lpstr>Organisatorisches </vt:lpstr>
      <vt:lpstr>Ausgangspunkt ICH</vt:lpstr>
      <vt:lpstr>Selbstkonzept</vt:lpstr>
      <vt:lpstr>Und die KLASSE </vt:lpstr>
      <vt:lpstr>Negatives Selbstkonzept</vt:lpstr>
      <vt:lpstr>Pädagogische Maßnahmen </vt:lpstr>
      <vt:lpstr>Ermutigung statt Lob </vt:lpstr>
      <vt:lpstr>Lob vs. Ermutigung </vt:lpstr>
      <vt:lpstr>Die Wirkung von Ermutigung und Lob</vt:lpstr>
      <vt:lpstr>Beispiel</vt:lpstr>
      <vt:lpstr>Feedback-Modell nach Hattie und Timperley</vt:lpstr>
      <vt:lpstr>Wie kann ich im SU dazu arbeiten (Soziales Lernen als Thema? </vt:lpstr>
      <vt:lpstr>Ablauf des Prüfungstages (APVO)</vt:lpstr>
      <vt:lpstr>Leitfragen für das Portfolio</vt:lpstr>
      <vt:lpstr>. Mit den Unterlagen dokumentieren Sie Ihre Ausbildung</vt:lpstr>
      <vt:lpstr>Mit den Berichten legen Sie „Spuren“ </vt:lpstr>
      <vt:lpstr>Kernfrage beim Verfassen der Texte:    Will ich darüber ein Prüfungsgespräch führen? </vt:lpstr>
      <vt:lpstr>Bereiche, die analysiert, reflektiert und dokumentiert werden: </vt:lpstr>
      <vt:lpstr>Prüfungsgespräch ~15 min pro Fach </vt:lpstr>
      <vt:lpstr>PFDS-Aufgabe</vt:lpstr>
      <vt:lpstr>APVO2024 S.35 </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IQSH</dc:creator>
  <cp:lastModifiedBy>oliver holz</cp:lastModifiedBy>
  <cp:revision>151</cp:revision>
  <dcterms:created xsi:type="dcterms:W3CDTF">2015-10-10T11:15:27Z</dcterms:created>
  <dcterms:modified xsi:type="dcterms:W3CDTF">2024-11-06T14:54:19Z</dcterms:modified>
</cp:coreProperties>
</file>