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3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70" r:id="rId10"/>
    <p:sldId id="271" r:id="rId11"/>
    <p:sldId id="268" r:id="rId12"/>
    <p:sldId id="269" r:id="rId1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ABEE16-289A-17C8-FC8F-16E9861C5833}" v="44" dt="2025-02-05T09:17:08.085"/>
    <p1510:client id="{5A61BEDF-3A99-1FA9-075D-22A4C89D625B}" v="87" dt="2025-02-05T09:59:50.506"/>
    <p1510:client id="{683FCB02-EBA2-78C2-BBA8-F7279FED7204}" v="274" dt="2025-02-05T17:00:16.525"/>
    <p1510:client id="{AB1B49C8-FB6A-7A3C-B3CC-54A602285B92}" v="45" dt="2025-02-05T09:43:41.1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62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0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09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4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0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22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8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118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68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12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637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‹Nr.›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073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76" r:id="rId6"/>
    <p:sldLayoutId id="2147483772" r:id="rId7"/>
    <p:sldLayoutId id="2147483773" r:id="rId8"/>
    <p:sldLayoutId id="2147483774" r:id="rId9"/>
    <p:sldLayoutId id="2147483775" r:id="rId10"/>
    <p:sldLayoutId id="2147483777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tel:+495513831881" TargetMode="External"/><Relationship Id="rId2" Type="http://schemas.openxmlformats.org/officeDocument/2006/relationships/hyperlink" Target="tel:+4955119240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vl.bund.de/DE/Arbeitsbereiche/01_Lebensmittel/03_Verbraucher/09_InfektionenIntoxikationen/02_Giftnotrufzentralen/lm_LMVergiftung_giftnotrufzentralen_node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5D67320-FCFD-4931-AAF7-C6C853329C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Rosa Blumen und Blätter vor einem weißen Hintergrund">
            <a:extLst>
              <a:ext uri="{FF2B5EF4-FFF2-40B4-BE49-F238E27FC236}">
                <a16:creationId xmlns:a16="http://schemas.microsoft.com/office/drawing/2014/main" id="{2B36A958-7969-9C04-F9E2-02756A1248A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7431" r="14296"/>
          <a:stretch/>
        </p:blipFill>
        <p:spPr>
          <a:xfrm>
            <a:off x="4876158" y="10"/>
            <a:ext cx="7315841" cy="685799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03400" y="908651"/>
            <a:ext cx="3620882" cy="3640345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000"/>
              <a:t>Geben Sie 10 wichtige Tipps zum Start </a:t>
            </a:r>
            <a:br>
              <a:rPr lang="de-DE" sz="4000"/>
            </a:br>
            <a:r>
              <a:rPr lang="de-DE" sz="4000"/>
              <a:t>  - für Schule</a:t>
            </a:r>
            <a:br>
              <a:rPr lang="de-DE" sz="4000"/>
            </a:br>
            <a:r>
              <a:rPr lang="de-DE" sz="4000"/>
              <a:t>    und IQSH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03400" y="4945712"/>
            <a:ext cx="3380437" cy="850392"/>
          </a:xfrm>
        </p:spPr>
        <p:txBody>
          <a:bodyPr anchor="b">
            <a:normAutofit/>
          </a:bodyPr>
          <a:lstStyle/>
          <a:p>
            <a:endParaRPr lang="de-DE" sz="1800"/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6383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749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2C87AE-3F1C-7276-226B-CCA952743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9A15BFA-9696-ECD4-2EFE-855AD90EB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Konstruieren</a:t>
            </a:r>
          </a:p>
          <a:p>
            <a:r>
              <a:rPr lang="de-DE" dirty="0"/>
              <a:t>Lebensraum gestalten</a:t>
            </a:r>
          </a:p>
          <a:p>
            <a:r>
              <a:rPr lang="de-DE" dirty="0"/>
              <a:t>Messen</a:t>
            </a:r>
          </a:p>
          <a:p>
            <a:r>
              <a:rPr lang="de-DE" dirty="0"/>
              <a:t>Wiegen</a:t>
            </a:r>
          </a:p>
          <a:p>
            <a:r>
              <a:rPr lang="de-DE" dirty="0"/>
              <a:t>Vergleichen</a:t>
            </a:r>
          </a:p>
          <a:p>
            <a:r>
              <a:rPr lang="de-DE" dirty="0"/>
              <a:t>Protokoll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843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DE26-7711-BAEF-2E14-54343812B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err="1"/>
              <a:t>Kriterien</a:t>
            </a:r>
            <a:r>
              <a:rPr lang="en-US" dirty="0"/>
              <a:t> für das </a:t>
            </a:r>
            <a:r>
              <a:rPr lang="en-US" dirty="0" err="1"/>
              <a:t>Anfertigen</a:t>
            </a:r>
            <a:r>
              <a:rPr lang="en-US" dirty="0"/>
              <a:t> </a:t>
            </a:r>
            <a:r>
              <a:rPr lang="en-US" dirty="0" err="1"/>
              <a:t>einer</a:t>
            </a:r>
            <a:br>
              <a:rPr lang="en-US" dirty="0"/>
            </a:br>
            <a:r>
              <a:rPr lang="en-US" dirty="0" err="1"/>
              <a:t>Sachzeichnung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3871CB-10B1-EC04-F210-8E438D6E0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Beschriftung</a:t>
            </a:r>
            <a:r>
              <a:rPr lang="en-US" dirty="0"/>
              <a:t> </a:t>
            </a:r>
            <a:r>
              <a:rPr lang="en-US" dirty="0" err="1"/>
              <a:t>mit</a:t>
            </a:r>
            <a:r>
              <a:rPr lang="en-US" dirty="0"/>
              <a:t> </a:t>
            </a:r>
            <a:r>
              <a:rPr lang="en-US" dirty="0" err="1"/>
              <a:t>waagerechten</a:t>
            </a:r>
            <a:r>
              <a:rPr lang="en-US" dirty="0"/>
              <a:t> </a:t>
            </a:r>
            <a:r>
              <a:rPr lang="en-US" dirty="0" err="1"/>
              <a:t>Linien</a:t>
            </a:r>
            <a:r>
              <a:rPr lang="en-US" dirty="0"/>
              <a:t> auf </a:t>
            </a:r>
            <a:r>
              <a:rPr lang="en-US" dirty="0" err="1"/>
              <a:t>unliniertem</a:t>
            </a:r>
            <a:r>
              <a:rPr lang="en-US" dirty="0"/>
              <a:t> Papier</a:t>
            </a:r>
          </a:p>
          <a:p>
            <a:r>
              <a:rPr lang="en-US" dirty="0"/>
              <a:t>Spitzer </a:t>
            </a:r>
            <a:r>
              <a:rPr lang="en-US" dirty="0" err="1"/>
              <a:t>Bleistift</a:t>
            </a:r>
            <a:endParaRPr lang="en-US" dirty="0"/>
          </a:p>
          <a:p>
            <a:r>
              <a:rPr lang="en-US" dirty="0" err="1"/>
              <a:t>Ausreichend</a:t>
            </a:r>
            <a:r>
              <a:rPr lang="en-US" dirty="0"/>
              <a:t> </a:t>
            </a:r>
            <a:r>
              <a:rPr lang="en-US" dirty="0" err="1"/>
              <a:t>groß</a:t>
            </a:r>
            <a:endParaRPr lang="en-US" dirty="0"/>
          </a:p>
          <a:p>
            <a:r>
              <a:rPr lang="en-US" dirty="0" err="1"/>
              <a:t>Vergrößerungen</a:t>
            </a:r>
            <a:r>
              <a:rPr lang="en-US" dirty="0"/>
              <a:t>, </a:t>
            </a:r>
            <a:r>
              <a:rPr lang="en-US" dirty="0" err="1"/>
              <a:t>Verkleinerungen</a:t>
            </a:r>
            <a:r>
              <a:rPr lang="en-US" dirty="0"/>
              <a:t> </a:t>
            </a:r>
            <a:r>
              <a:rPr lang="en-US" dirty="0" err="1"/>
              <a:t>angeben</a:t>
            </a:r>
            <a:endParaRPr lang="en-US" dirty="0"/>
          </a:p>
          <a:p>
            <a:r>
              <a:rPr lang="en-US" dirty="0" err="1"/>
              <a:t>Rahmen</a:t>
            </a:r>
            <a:r>
              <a:rPr lang="en-US" dirty="0"/>
              <a:t> </a:t>
            </a:r>
            <a:r>
              <a:rPr lang="en-US" dirty="0" err="1"/>
              <a:t>geben</a:t>
            </a:r>
            <a:endParaRPr lang="en-US" dirty="0"/>
          </a:p>
          <a:p>
            <a:r>
              <a:rPr lang="en-US" dirty="0"/>
              <a:t>Nur das </a:t>
            </a:r>
            <a:r>
              <a:rPr lang="en-US" dirty="0" err="1"/>
              <a:t>zeichnen</a:t>
            </a:r>
            <a:r>
              <a:rPr lang="en-US" dirty="0"/>
              <a:t>, was ich </a:t>
            </a:r>
            <a:r>
              <a:rPr lang="en-US" dirty="0" err="1"/>
              <a:t>sehe</a:t>
            </a:r>
            <a:endParaRPr lang="en-US" dirty="0"/>
          </a:p>
          <a:p>
            <a:r>
              <a:rPr lang="en-US" dirty="0" err="1"/>
              <a:t>Einfärben</a:t>
            </a:r>
            <a:r>
              <a:rPr lang="en-US" dirty="0"/>
              <a:t> </a:t>
            </a:r>
            <a:r>
              <a:rPr lang="en-US" dirty="0" err="1"/>
              <a:t>realistisch</a:t>
            </a:r>
            <a:endParaRPr lang="en-US" dirty="0"/>
          </a:p>
          <a:p>
            <a:r>
              <a:rPr lang="en-US" dirty="0" err="1"/>
              <a:t>Größenverhältnisse</a:t>
            </a:r>
            <a:r>
              <a:rPr lang="en-US" dirty="0"/>
              <a:t> </a:t>
            </a:r>
            <a:r>
              <a:rPr lang="en-US" dirty="0" err="1"/>
              <a:t>beachten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41DC820C-8E54-3AE7-EB7E-C4393ABB7FA8}"/>
              </a:ext>
            </a:extLst>
          </p:cNvPr>
          <p:cNvSpPr txBox="1">
            <a:spLocks/>
          </p:cNvSpPr>
          <p:nvPr/>
        </p:nvSpPr>
        <p:spPr>
          <a:xfrm>
            <a:off x="7199110" y="3280480"/>
            <a:ext cx="4192790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Überschrift</a:t>
            </a:r>
            <a:r>
              <a:rPr lang="en-US" dirty="0"/>
              <a:t>, Name und Datum</a:t>
            </a:r>
          </a:p>
          <a:p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beachten</a:t>
            </a:r>
            <a:endParaRPr lang="en-US" dirty="0"/>
          </a:p>
          <a:p>
            <a:r>
              <a:rPr lang="en-US" dirty="0" err="1"/>
              <a:t>Evtl</a:t>
            </a:r>
            <a:r>
              <a:rPr lang="en-US" dirty="0"/>
              <a:t>. </a:t>
            </a:r>
            <a:r>
              <a:rPr lang="en-US" dirty="0" err="1"/>
              <a:t>Dokumentenkamera</a:t>
            </a:r>
            <a:r>
              <a:rPr lang="en-US" dirty="0"/>
              <a:t> </a:t>
            </a:r>
            <a:r>
              <a:rPr lang="en-US" dirty="0" err="1"/>
              <a:t>nutzen</a:t>
            </a:r>
            <a:endParaRPr lang="en-US" dirty="0"/>
          </a:p>
          <a:p>
            <a:r>
              <a:rPr lang="en-US" dirty="0" err="1"/>
              <a:t>Zeichnungen</a:t>
            </a:r>
            <a:r>
              <a:rPr lang="en-US" dirty="0"/>
              <a:t> </a:t>
            </a:r>
            <a:r>
              <a:rPr lang="en-US" dirty="0" err="1"/>
              <a:t>teilweise</a:t>
            </a:r>
            <a:r>
              <a:rPr lang="en-US" dirty="0"/>
              <a:t> </a:t>
            </a:r>
            <a:r>
              <a:rPr lang="en-US" dirty="0" err="1"/>
              <a:t>vorgeben</a:t>
            </a:r>
            <a:endParaRPr lang="en-US" dirty="0"/>
          </a:p>
          <a:p>
            <a:r>
              <a:rPr lang="en-US" dirty="0" err="1"/>
              <a:t>Vereinfachungen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zulässig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09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3C8C8-E681-9F26-7FDC-AC61EA379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Sachzeichnung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AC361-A48F-A22E-C26B-D5E3D78B9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Überschrift</a:t>
            </a:r>
            <a:r>
              <a:rPr lang="en-US" dirty="0"/>
              <a:t>, Name und Datum</a:t>
            </a:r>
          </a:p>
          <a:p>
            <a:r>
              <a:rPr lang="en-US" dirty="0" err="1"/>
              <a:t>Perspektive</a:t>
            </a:r>
            <a:r>
              <a:rPr lang="en-US" dirty="0"/>
              <a:t> </a:t>
            </a:r>
            <a:r>
              <a:rPr lang="en-US" dirty="0" err="1"/>
              <a:t>beachten</a:t>
            </a:r>
            <a:endParaRPr lang="en-US" dirty="0"/>
          </a:p>
          <a:p>
            <a:r>
              <a:rPr lang="en-US" dirty="0" err="1"/>
              <a:t>Evtl</a:t>
            </a:r>
            <a:r>
              <a:rPr lang="en-US" dirty="0"/>
              <a:t>. </a:t>
            </a:r>
            <a:r>
              <a:rPr lang="en-US" dirty="0" err="1"/>
              <a:t>Dokumentenkamera</a:t>
            </a:r>
            <a:r>
              <a:rPr lang="en-US" dirty="0"/>
              <a:t> </a:t>
            </a:r>
            <a:r>
              <a:rPr lang="en-US" dirty="0" err="1"/>
              <a:t>nutzen</a:t>
            </a:r>
            <a:endParaRPr lang="en-US" dirty="0"/>
          </a:p>
          <a:p>
            <a:r>
              <a:rPr lang="en-US" dirty="0" err="1"/>
              <a:t>Zeichnungen</a:t>
            </a:r>
            <a:r>
              <a:rPr lang="en-US" dirty="0"/>
              <a:t> </a:t>
            </a:r>
            <a:r>
              <a:rPr lang="en-US" dirty="0" err="1"/>
              <a:t>teilweise</a:t>
            </a:r>
            <a:r>
              <a:rPr lang="en-US" dirty="0"/>
              <a:t> </a:t>
            </a:r>
            <a:r>
              <a:rPr lang="en-US" dirty="0" err="1"/>
              <a:t>vorgeben</a:t>
            </a:r>
            <a:endParaRPr lang="en-US" dirty="0"/>
          </a:p>
          <a:p>
            <a:r>
              <a:rPr lang="en-US" dirty="0" err="1"/>
              <a:t>Vereinfachungen</a:t>
            </a:r>
            <a:r>
              <a:rPr lang="en-US" dirty="0"/>
              <a:t> </a:t>
            </a:r>
            <a:r>
              <a:rPr lang="en-US" dirty="0" err="1"/>
              <a:t>sind</a:t>
            </a:r>
            <a:r>
              <a:rPr lang="en-US" dirty="0"/>
              <a:t> </a:t>
            </a:r>
            <a:r>
              <a:rPr lang="en-US" dirty="0" err="1"/>
              <a:t>zulässig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27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6AD6AD-9744-0102-3CF0-77D58B8B5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5290312"/>
          </a:xfrm>
        </p:spPr>
        <p:txBody>
          <a:bodyPr/>
          <a:lstStyle/>
          <a:p>
            <a:r>
              <a:rPr lang="en-US"/>
              <a:t>Themensammlung </a:t>
            </a:r>
            <a:r>
              <a:rPr lang="en-US" err="1"/>
              <a:t>Pflanzen</a:t>
            </a:r>
            <a:r>
              <a:rPr lang="en-US"/>
              <a:t> </a:t>
            </a:r>
            <a:r>
              <a:rPr lang="en-US" err="1"/>
              <a:t>im</a:t>
            </a:r>
            <a:r>
              <a:rPr lang="en-US"/>
              <a:t> SU: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95837-90C9-CBED-44AB-12EB26DD6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55000" lnSpcReduction="20000"/>
          </a:bodyPr>
          <a:lstStyle/>
          <a:p>
            <a:r>
              <a:rPr lang="en-US" sz="1050" dirty="0" err="1">
                <a:latin typeface="Arial Nova"/>
                <a:ea typeface="Calibri"/>
                <a:cs typeface="Calibri"/>
              </a:rPr>
              <a:t>Giftige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Heilpflanzen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	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Bionik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	Rund um den Apfel,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Apfelmus</a:t>
            </a:r>
            <a:r>
              <a:rPr lang="en-US" sz="1050" dirty="0">
                <a:latin typeface="Arial Nova"/>
                <a:ea typeface="Calibri"/>
                <a:cs typeface="Calibri"/>
              </a:rPr>
              <a:t>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Apfelsaft</a:t>
            </a:r>
            <a:r>
              <a:rPr lang="en-US" sz="1050" dirty="0">
                <a:latin typeface="Arial Nova"/>
                <a:ea typeface="Calibri"/>
                <a:cs typeface="Calibri"/>
              </a:rPr>
              <a:t>		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Frühblüher</a:t>
            </a:r>
            <a:r>
              <a:rPr lang="en-US" sz="1050" dirty="0">
                <a:latin typeface="Arial Nova"/>
                <a:ea typeface="Calibri"/>
                <a:cs typeface="Calibri"/>
              </a:rPr>
              <a:t>  						Wiese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Bäume:Arten</a:t>
            </a:r>
            <a:r>
              <a:rPr lang="en-US" sz="1050" dirty="0">
                <a:latin typeface="Arial Nova"/>
                <a:ea typeface="Calibri"/>
                <a:cs typeface="Calibri"/>
              </a:rPr>
              <a:t>, Blätter,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Früchte</a:t>
            </a:r>
            <a:r>
              <a:rPr lang="en-US" sz="1050" dirty="0">
                <a:latin typeface="Arial Nova"/>
                <a:ea typeface="Calibri"/>
                <a:cs typeface="Calibri"/>
              </a:rPr>
              <a:t> 					Der Apfelbaum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rund</a:t>
            </a:r>
            <a:r>
              <a:rPr lang="en-US" sz="1050" dirty="0">
                <a:latin typeface="Arial Nova"/>
                <a:ea typeface="Calibri"/>
                <a:cs typeface="Calibri"/>
              </a:rPr>
              <a:t> ums Jahr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Stockwerke</a:t>
            </a:r>
            <a:r>
              <a:rPr lang="en-US" sz="1050" dirty="0">
                <a:latin typeface="Arial Nova"/>
                <a:ea typeface="Calibri"/>
                <a:cs typeface="Calibri"/>
              </a:rPr>
              <a:t> des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Waldes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 Knick				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Keimung</a:t>
            </a:r>
            <a:r>
              <a:rPr lang="en-US" sz="1050" dirty="0">
                <a:latin typeface="Arial Nova"/>
                <a:ea typeface="Calibri"/>
                <a:cs typeface="Calibri"/>
              </a:rPr>
              <a:t>: Kresse, Bohnen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Getreide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>
                <a:latin typeface="Arial Nova"/>
                <a:ea typeface="Calibri"/>
                <a:cs typeface="Calibri"/>
              </a:rPr>
              <a:t>Regrowing			                   		                                            Urban gardening</a:t>
            </a:r>
          </a:p>
          <a:p>
            <a:r>
              <a:rPr lang="en-US" sz="1050" dirty="0">
                <a:latin typeface="Arial Nova"/>
                <a:ea typeface="Calibri"/>
                <a:cs typeface="Calibri"/>
              </a:rPr>
              <a:t>“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Unkraut</a:t>
            </a:r>
            <a:r>
              <a:rPr lang="en-US" sz="1050" dirty="0">
                <a:latin typeface="Arial Nova"/>
                <a:ea typeface="Calibri"/>
                <a:cs typeface="Calibri"/>
              </a:rPr>
              <a:t>”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Fleischfressende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Pflanzen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Hochbeete</a:t>
            </a:r>
            <a:r>
              <a:rPr lang="en-US" sz="1050" dirty="0">
                <a:latin typeface="Arial Nova"/>
                <a:ea typeface="Calibri"/>
                <a:cs typeface="Calibri"/>
              </a:rPr>
              <a:t>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Schulgarten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 in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verschiedenen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Biotopen</a:t>
            </a:r>
            <a:r>
              <a:rPr lang="en-US" sz="1050" dirty="0">
                <a:latin typeface="Arial Nova"/>
                <a:ea typeface="Calibri"/>
                <a:cs typeface="Calibri"/>
              </a:rPr>
              <a:t>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z.B.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Salzwiese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>
                <a:latin typeface="Arial Nova"/>
                <a:ea typeface="Calibri"/>
                <a:cs typeface="Calibri"/>
              </a:rPr>
              <a:t>Knick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Wasserpflanzen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>
                <a:latin typeface="Arial Nova"/>
                <a:ea typeface="Calibri"/>
                <a:cs typeface="Calibri"/>
              </a:rPr>
              <a:t>Rund um die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Kartoffel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Nutz- und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Wildpflanzen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unterscheiden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Schulgartenarbeit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Papierherstellung</a:t>
            </a:r>
            <a:r>
              <a:rPr lang="en-US" sz="1050" dirty="0">
                <a:latin typeface="Arial Nova"/>
                <a:ea typeface="Calibri"/>
                <a:cs typeface="Calibri"/>
              </a:rPr>
              <a:t>, BNE (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lokales</a:t>
            </a:r>
            <a:r>
              <a:rPr lang="en-US" sz="1050" dirty="0">
                <a:latin typeface="Arial Nova"/>
                <a:ea typeface="Calibri"/>
                <a:cs typeface="Calibri"/>
              </a:rPr>
              <a:t>, regionals Obst und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Gemüse</a:t>
            </a:r>
            <a:r>
              <a:rPr lang="en-US" sz="1050" dirty="0">
                <a:latin typeface="Arial Nova"/>
                <a:ea typeface="Calibri"/>
                <a:cs typeface="Calibri"/>
              </a:rPr>
              <a:t>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Flugobst</a:t>
            </a:r>
            <a:r>
              <a:rPr lang="en-US" sz="1050" dirty="0">
                <a:latin typeface="Arial Nova"/>
                <a:ea typeface="Calibri"/>
                <a:cs typeface="Calibri"/>
              </a:rPr>
              <a:t> und -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Gemüse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Fleischfressende</a:t>
            </a:r>
            <a:r>
              <a:rPr lang="en-US" sz="1050" dirty="0">
                <a:latin typeface="Arial Nova"/>
                <a:ea typeface="Calibri"/>
                <a:cs typeface="Calibri"/>
              </a:rPr>
              <a:t> 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Bohnen,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Keimung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Kräuter</a:t>
            </a:r>
            <a:r>
              <a:rPr lang="en-US" sz="1050" dirty="0">
                <a:latin typeface="Arial Nova"/>
                <a:ea typeface="Calibri"/>
                <a:cs typeface="Calibri"/>
              </a:rPr>
              <a:t>: Tee,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Salben</a:t>
            </a:r>
            <a:r>
              <a:rPr lang="en-US" sz="1050" dirty="0">
                <a:latin typeface="Arial Nova"/>
                <a:ea typeface="Calibri"/>
                <a:cs typeface="Calibri"/>
              </a:rPr>
              <a:t>, 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Kräutersalz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kartoffeln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Essbare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Wildkräuter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Getreide</a:t>
            </a:r>
            <a:endParaRPr lang="en-US" sz="1050" dirty="0">
              <a:latin typeface="Arial Nova"/>
              <a:ea typeface="Calibri"/>
              <a:cs typeface="Calibri"/>
            </a:endParaRP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Gewürze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Tropische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Früchte</a:t>
            </a:r>
            <a:r>
              <a:rPr lang="en-US" sz="1050" dirty="0">
                <a:latin typeface="Arial Nova"/>
                <a:ea typeface="Calibri"/>
                <a:cs typeface="Calibri"/>
              </a:rPr>
              <a:t>, Kakao</a:t>
            </a:r>
          </a:p>
          <a:p>
            <a:r>
              <a:rPr lang="en-US" sz="1050" dirty="0" err="1">
                <a:latin typeface="Arial Nova"/>
                <a:ea typeface="Calibri"/>
                <a:cs typeface="Calibri"/>
              </a:rPr>
              <a:t>Marmelade</a:t>
            </a:r>
            <a:r>
              <a:rPr lang="en-US" sz="1050" dirty="0">
                <a:latin typeface="Arial Nova"/>
                <a:ea typeface="Calibri"/>
                <a:cs typeface="Calibri"/>
              </a:rPr>
              <a:t>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herstellen</a:t>
            </a:r>
            <a:r>
              <a:rPr lang="en-US" sz="1050" dirty="0">
                <a:latin typeface="Arial Nova"/>
                <a:ea typeface="Calibri"/>
                <a:cs typeface="Calibri"/>
              </a:rPr>
              <a:t>					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Heilpflanzen</a:t>
            </a:r>
            <a:r>
              <a:rPr lang="en-US" sz="1050" dirty="0">
                <a:latin typeface="Arial Nova"/>
                <a:ea typeface="Calibri"/>
                <a:cs typeface="Calibri"/>
              </a:rPr>
              <a:t> (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Hustenbonbons</a:t>
            </a:r>
            <a:r>
              <a:rPr lang="en-US" sz="1050" dirty="0">
                <a:latin typeface="Arial Nova"/>
                <a:ea typeface="Calibri"/>
                <a:cs typeface="Calibri"/>
              </a:rPr>
              <a:t>, </a:t>
            </a:r>
            <a:r>
              <a:rPr lang="en-US" sz="1050" dirty="0" err="1">
                <a:latin typeface="Arial Nova"/>
                <a:ea typeface="Calibri"/>
                <a:cs typeface="Calibri"/>
              </a:rPr>
              <a:t>Salben</a:t>
            </a:r>
            <a:r>
              <a:rPr lang="en-US" sz="1050" dirty="0">
                <a:latin typeface="Arial Nova"/>
                <a:ea typeface="Calibri"/>
                <a:cs typeface="Calibri"/>
              </a:rPr>
              <a:t>)</a:t>
            </a:r>
          </a:p>
          <a:p>
            <a:r>
              <a:rPr lang="en-US" sz="1050" dirty="0">
                <a:latin typeface="Arial Nova"/>
                <a:ea typeface="Calibri"/>
                <a:cs typeface="Calibri"/>
              </a:rPr>
              <a:t>Herbarium</a:t>
            </a:r>
          </a:p>
          <a:p>
            <a:endParaRPr lang="en-US" sz="1050" dirty="0">
              <a:latin typeface="Arial Nova"/>
              <a:ea typeface="Calibri"/>
              <a:cs typeface="Calibri"/>
            </a:endParaRPr>
          </a:p>
          <a:p>
            <a:endParaRPr lang="en-US" sz="3200" dirty="0">
              <a:latin typeface="Arial Nova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50697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1D0EF-0F13-F6C8-204F-7798790B9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Themensammlung  Tiere </a:t>
            </a:r>
            <a:r>
              <a:rPr lang="en-US" err="1"/>
              <a:t>im</a:t>
            </a:r>
            <a:r>
              <a:rPr lang="en-US"/>
              <a:t> 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B28D6-78C0-D344-576F-E7D5FACDA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0635" y="1645920"/>
            <a:ext cx="10691265" cy="43159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1100" dirty="0" err="1">
                <a:latin typeface="Arial Nova"/>
                <a:ea typeface="Calibri"/>
                <a:cs typeface="Calibri"/>
              </a:rPr>
              <a:t>Vogelfütterung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im</a:t>
            </a:r>
            <a:r>
              <a:rPr lang="en-US" sz="1100" dirty="0">
                <a:latin typeface="Arial Nova"/>
                <a:ea typeface="Calibri"/>
                <a:cs typeface="Calibri"/>
              </a:rPr>
              <a:t> Winter		</a:t>
            </a: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Insekten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Haustiere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Tierfreundliches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Schulgelände</a:t>
            </a:r>
            <a:r>
              <a:rPr lang="en-US" sz="1100" dirty="0">
                <a:latin typeface="Arial Nova"/>
                <a:ea typeface="Calibri"/>
                <a:cs typeface="Calibri"/>
              </a:rPr>
              <a:t> für….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Stunde</a:t>
            </a:r>
            <a:r>
              <a:rPr lang="en-US" sz="1100" dirty="0">
                <a:latin typeface="Arial Nova"/>
                <a:ea typeface="Calibri"/>
                <a:cs typeface="Calibri"/>
              </a:rPr>
              <a:t> der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Gartenvögel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Nisthilfen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Tierhaltung</a:t>
            </a:r>
            <a:r>
              <a:rPr lang="en-US" sz="1100" dirty="0">
                <a:latin typeface="Arial Nova"/>
                <a:ea typeface="Calibri"/>
                <a:cs typeface="Calibri"/>
              </a:rPr>
              <a:t>: Schnecken,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Asseln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Regenwürmer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Gespenstschrecken</a:t>
            </a:r>
            <a:r>
              <a:rPr lang="en-US" sz="1100" dirty="0">
                <a:latin typeface="Arial Nova"/>
                <a:ea typeface="Calibri"/>
                <a:cs typeface="Calibri"/>
              </a:rPr>
              <a:t>…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Artenkenntnisse</a:t>
            </a:r>
            <a:r>
              <a:rPr lang="en-US" sz="1100" dirty="0">
                <a:latin typeface="Arial Nova"/>
                <a:ea typeface="Calibri"/>
                <a:cs typeface="Calibri"/>
              </a:rPr>
              <a:t>: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Wirbeltiere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Nutztiere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Bauernhof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Tierhaltung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Tierwohl</a:t>
            </a:r>
            <a:r>
              <a:rPr lang="en-US" sz="1100" dirty="0">
                <a:latin typeface="Arial Nova"/>
                <a:ea typeface="Calibri"/>
                <a:cs typeface="Calibri"/>
              </a:rPr>
              <a:t>			BNE: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Artensterben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Artenschutz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Tierheim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Wildauffangstation</a:t>
            </a:r>
            <a:r>
              <a:rPr lang="en-US" sz="1100" dirty="0">
                <a:latin typeface="Arial Nova"/>
                <a:ea typeface="Calibri"/>
                <a:cs typeface="Calibri"/>
              </a:rPr>
              <a:t>, Zoo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 und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Pflanzen</a:t>
            </a:r>
            <a:r>
              <a:rPr lang="en-US" sz="1100" dirty="0">
                <a:latin typeface="Arial Nova"/>
                <a:ea typeface="Calibri"/>
                <a:cs typeface="Calibri"/>
              </a:rPr>
              <a:t> des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Jahres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 des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Waldes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Sinne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z.B.</a:t>
            </a:r>
            <a:r>
              <a:rPr lang="en-US" sz="1100" dirty="0">
                <a:latin typeface="Arial Nova"/>
                <a:ea typeface="Calibri"/>
                <a:cs typeface="Calibri"/>
              </a:rPr>
              <a:t> Fledermaus</a:t>
            </a: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Bodentiere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Destruenten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im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Wattenmeer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Spinnen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Meerestiere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Nachtaktive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Tiere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Zug- und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Standvögel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Winterschlaf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Winterstarre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Winterruhe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Anpassungen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Tarnung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Warnung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Mimikie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Rekorde</a:t>
            </a:r>
            <a:r>
              <a:rPr lang="en-US" sz="1100" dirty="0">
                <a:latin typeface="Arial Nova"/>
                <a:ea typeface="Calibri"/>
                <a:cs typeface="Calibri"/>
              </a:rPr>
              <a:t>						Dinos</a:t>
            </a: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Insekten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züchten</a:t>
            </a:r>
            <a:r>
              <a:rPr lang="en-US" sz="1100" dirty="0">
                <a:latin typeface="Arial Nova"/>
                <a:ea typeface="Calibri"/>
                <a:cs typeface="Calibri"/>
              </a:rPr>
              <a:t>,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Schmetterlinge</a:t>
            </a:r>
            <a:r>
              <a:rPr lang="en-US" sz="1100" dirty="0">
                <a:latin typeface="Arial Nova"/>
                <a:ea typeface="Calibri"/>
                <a:cs typeface="Calibri"/>
              </a:rPr>
              <a:t>, Metamorphose			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Anpassung</a:t>
            </a:r>
            <a:r>
              <a:rPr lang="en-US" sz="1100" dirty="0">
                <a:latin typeface="Arial Nova"/>
                <a:ea typeface="Calibri"/>
                <a:cs typeface="Calibri"/>
              </a:rPr>
              <a:t> an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verschiedene</a:t>
            </a:r>
            <a:r>
              <a:rPr lang="en-US" sz="1100" dirty="0">
                <a:latin typeface="Arial Nova"/>
                <a:ea typeface="Calibri"/>
                <a:cs typeface="Calibri"/>
              </a:rPr>
              <a:t> </a:t>
            </a:r>
            <a:r>
              <a:rPr lang="en-US" sz="1100" dirty="0" err="1">
                <a:latin typeface="Arial Nova"/>
                <a:ea typeface="Calibri"/>
                <a:cs typeface="Calibri"/>
              </a:rPr>
              <a:t>Lebensräume</a:t>
            </a:r>
            <a:endParaRPr lang="en-US" sz="1100" dirty="0">
              <a:latin typeface="Arial Nova"/>
              <a:ea typeface="Calibri"/>
              <a:cs typeface="Calibri"/>
            </a:endParaRPr>
          </a:p>
          <a:p>
            <a:r>
              <a:rPr lang="en-US" sz="1100" dirty="0" err="1">
                <a:latin typeface="Arial Nova"/>
                <a:ea typeface="Calibri"/>
                <a:cs typeface="Calibri"/>
              </a:rPr>
              <a:t>Assistenztiere</a:t>
            </a:r>
            <a:endParaRPr lang="en-US" sz="1100" dirty="0">
              <a:latin typeface="Arial Nova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56895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873F0-50FF-E356-493F-63440EDE2F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HLA/F </a:t>
            </a:r>
            <a:r>
              <a:rPr lang="en-US" dirty="0" err="1"/>
              <a:t>zum</a:t>
            </a:r>
            <a:r>
              <a:rPr lang="en-US" dirty="0"/>
              <a:t> Thema </a:t>
            </a:r>
            <a:r>
              <a:rPr lang="en-US" dirty="0" err="1"/>
              <a:t>Pflanzen</a:t>
            </a:r>
            <a:r>
              <a:rPr lang="en-US" dirty="0"/>
              <a:t> und </a:t>
            </a:r>
            <a:r>
              <a:rPr lang="en-US" dirty="0" err="1"/>
              <a:t>Tieren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SU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CBA69A-D066-A620-64D9-3766BA5A5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Naturbuffet</a:t>
            </a:r>
            <a:r>
              <a:rPr lang="en-US" sz="1200" dirty="0"/>
              <a:t> für </a:t>
            </a:r>
            <a:r>
              <a:rPr lang="en-US" sz="1200" dirty="0" err="1"/>
              <a:t>unser</a:t>
            </a:r>
            <a:r>
              <a:rPr lang="en-US" sz="1200" dirty="0"/>
              <a:t> </a:t>
            </a:r>
            <a:r>
              <a:rPr lang="en-US" sz="1200" dirty="0" err="1"/>
              <a:t>Klassenfrühstück</a:t>
            </a:r>
            <a:r>
              <a:rPr lang="en-US" sz="1200" dirty="0"/>
              <a:t>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Bestimmungsbuch</a:t>
            </a:r>
            <a:endParaRPr lang="en-US" sz="1200" dirty="0"/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legen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Kräuterbeet</a:t>
            </a:r>
            <a:r>
              <a:rPr lang="en-US" sz="1200" dirty="0"/>
              <a:t> an		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stellen</a:t>
            </a:r>
            <a:r>
              <a:rPr lang="en-US" sz="1200" dirty="0"/>
              <a:t> </a:t>
            </a:r>
            <a:r>
              <a:rPr lang="en-US" sz="1200" dirty="0" err="1"/>
              <a:t>Warmschilder</a:t>
            </a:r>
            <a:r>
              <a:rPr lang="en-US" sz="1200" dirty="0"/>
              <a:t> für </a:t>
            </a:r>
            <a:r>
              <a:rPr lang="en-US" sz="1200" dirty="0" err="1"/>
              <a:t>Giftpflanzen</a:t>
            </a:r>
            <a:r>
              <a:rPr lang="en-US" sz="1200" dirty="0"/>
              <a:t> </a:t>
            </a:r>
            <a:r>
              <a:rPr lang="en-US" sz="1200" dirty="0" err="1"/>
              <a:t>im</a:t>
            </a:r>
            <a:r>
              <a:rPr lang="en-US" sz="1200" dirty="0"/>
              <a:t> Dorf auf</a:t>
            </a:r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besuchen</a:t>
            </a:r>
            <a:r>
              <a:rPr lang="en-US" sz="1200" dirty="0"/>
              <a:t> </a:t>
            </a:r>
            <a:r>
              <a:rPr lang="en-US" sz="1200" dirty="0" err="1"/>
              <a:t>einen</a:t>
            </a:r>
            <a:r>
              <a:rPr lang="en-US" sz="1200" dirty="0"/>
              <a:t> </a:t>
            </a:r>
            <a:r>
              <a:rPr lang="en-US" sz="1200" dirty="0" err="1"/>
              <a:t>Bauernhof</a:t>
            </a:r>
            <a:r>
              <a:rPr lang="en-US" sz="1200" dirty="0"/>
              <a:t>		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Baummemory</a:t>
            </a:r>
            <a:endParaRPr lang="en-US" sz="1200" dirty="0"/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konstruieren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Insektenhotel</a:t>
            </a:r>
            <a:r>
              <a:rPr lang="en-US" sz="1200" dirty="0"/>
              <a:t>		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stellen</a:t>
            </a:r>
            <a:r>
              <a:rPr lang="en-US" sz="1200" dirty="0"/>
              <a:t> </a:t>
            </a:r>
            <a:r>
              <a:rPr lang="en-US" sz="1200" dirty="0" err="1"/>
              <a:t>Kräutersalz</a:t>
            </a:r>
            <a:r>
              <a:rPr lang="en-US" sz="1200" dirty="0"/>
              <a:t> </a:t>
            </a:r>
            <a:r>
              <a:rPr lang="en-US" sz="1200" dirty="0" err="1"/>
              <a:t>aus</a:t>
            </a:r>
            <a:r>
              <a:rPr lang="en-US" sz="1200" dirty="0"/>
              <a:t> </a:t>
            </a:r>
            <a:r>
              <a:rPr lang="en-US" sz="1200" dirty="0" err="1"/>
              <a:t>selbstgezogenen</a:t>
            </a:r>
            <a:r>
              <a:rPr lang="en-US" sz="1200" dirty="0"/>
              <a:t> </a:t>
            </a:r>
            <a:r>
              <a:rPr lang="en-US" sz="1200" dirty="0" err="1"/>
              <a:t>Kräutern</a:t>
            </a:r>
            <a:r>
              <a:rPr lang="en-US" sz="1200" dirty="0"/>
              <a:t> her</a:t>
            </a:r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bauen</a:t>
            </a:r>
            <a:r>
              <a:rPr lang="en-US" sz="1200" dirty="0"/>
              <a:t> den </a:t>
            </a:r>
            <a:r>
              <a:rPr lang="en-US" sz="1200" dirty="0" err="1"/>
              <a:t>Igeln</a:t>
            </a:r>
            <a:r>
              <a:rPr lang="en-US" sz="1200" dirty="0"/>
              <a:t> </a:t>
            </a:r>
            <a:r>
              <a:rPr lang="en-US" sz="1200" dirty="0" err="1"/>
              <a:t>eine</a:t>
            </a:r>
            <a:r>
              <a:rPr lang="en-US" sz="1200" dirty="0"/>
              <a:t> </a:t>
            </a:r>
            <a:r>
              <a:rPr lang="en-US" sz="1200" dirty="0" err="1"/>
              <a:t>Schlafmöglichkeit</a:t>
            </a:r>
            <a:r>
              <a:rPr lang="en-US" sz="1200" dirty="0"/>
              <a:t> für den Winter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</a:t>
            </a:r>
            <a:r>
              <a:rPr lang="en-US" sz="1200" dirty="0"/>
              <a:t> </a:t>
            </a:r>
            <a:r>
              <a:rPr lang="en-US" sz="1200" dirty="0" err="1"/>
              <a:t>Quadrama</a:t>
            </a:r>
            <a:r>
              <a:rPr lang="en-US" sz="1200" dirty="0"/>
              <a:t> </a:t>
            </a:r>
            <a:r>
              <a:rPr lang="en-US" sz="1200" dirty="0" err="1"/>
              <a:t>zum</a:t>
            </a:r>
            <a:r>
              <a:rPr lang="en-US" sz="1200" dirty="0"/>
              <a:t> </a:t>
            </a:r>
            <a:r>
              <a:rPr lang="en-US" sz="1200" dirty="0" err="1"/>
              <a:t>Lebenszyklus</a:t>
            </a:r>
            <a:r>
              <a:rPr lang="en-US" sz="1200" dirty="0"/>
              <a:t> von </a:t>
            </a:r>
            <a:r>
              <a:rPr lang="en-US" sz="1200" dirty="0" err="1"/>
              <a:t>Fröschen</a:t>
            </a:r>
            <a:endParaRPr lang="en-US" sz="1200" dirty="0"/>
          </a:p>
          <a:p>
            <a:r>
              <a:rPr lang="en-US" sz="1200" dirty="0" err="1"/>
              <a:t>Vom</a:t>
            </a:r>
            <a:r>
              <a:rPr lang="en-US" sz="1200" dirty="0"/>
              <a:t> </a:t>
            </a:r>
            <a:r>
              <a:rPr lang="en-US" sz="1200" dirty="0" err="1"/>
              <a:t>Supermarkt</a:t>
            </a:r>
            <a:r>
              <a:rPr lang="en-US" sz="1200" dirty="0"/>
              <a:t> </a:t>
            </a:r>
            <a:r>
              <a:rPr lang="en-US" sz="1200" dirty="0" err="1"/>
              <a:t>zum</a:t>
            </a:r>
            <a:r>
              <a:rPr lang="en-US" sz="1200" dirty="0"/>
              <a:t> </a:t>
            </a:r>
            <a:r>
              <a:rPr lang="en-US" sz="1200" dirty="0" err="1"/>
              <a:t>Samen</a:t>
            </a:r>
            <a:r>
              <a:rPr lang="en-US" sz="1200" dirty="0"/>
              <a:t>				</a:t>
            </a:r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einen</a:t>
            </a:r>
            <a:r>
              <a:rPr lang="en-US" sz="1200" dirty="0"/>
              <a:t> </a:t>
            </a:r>
            <a:r>
              <a:rPr lang="en-US" sz="1200" dirty="0" err="1"/>
              <a:t>Pflanzenführer</a:t>
            </a:r>
            <a:r>
              <a:rPr lang="en-US" sz="1200" dirty="0"/>
              <a:t> für </a:t>
            </a:r>
            <a:r>
              <a:rPr lang="en-US" sz="1200" dirty="0" err="1"/>
              <a:t>unseren</a:t>
            </a:r>
            <a:r>
              <a:rPr lang="en-US" sz="1200" dirty="0"/>
              <a:t> Schulhof</a:t>
            </a:r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einen</a:t>
            </a:r>
            <a:r>
              <a:rPr lang="en-US" sz="1200" dirty="0"/>
              <a:t> </a:t>
            </a:r>
            <a:r>
              <a:rPr lang="en-US" sz="1200" dirty="0" err="1"/>
              <a:t>Bestimmungsschlüssel</a:t>
            </a:r>
            <a:r>
              <a:rPr lang="en-US" sz="1200" dirty="0"/>
              <a:t> für </a:t>
            </a:r>
            <a:r>
              <a:rPr lang="en-US" sz="1200" dirty="0" err="1"/>
              <a:t>heimische</a:t>
            </a:r>
            <a:r>
              <a:rPr lang="en-US" sz="1200" dirty="0"/>
              <a:t> </a:t>
            </a:r>
            <a:r>
              <a:rPr lang="en-US" sz="1200" dirty="0" err="1"/>
              <a:t>Vogelarten</a:t>
            </a:r>
            <a:r>
              <a:rPr lang="en-US" sz="1200" dirty="0"/>
              <a:t>		</a:t>
            </a:r>
            <a:r>
              <a:rPr lang="en-US" sz="1200" dirty="0" err="1"/>
              <a:t>Wir</a:t>
            </a:r>
            <a:r>
              <a:rPr lang="en-US" sz="1200" dirty="0"/>
              <a:t> gestalten </a:t>
            </a:r>
            <a:r>
              <a:rPr lang="en-US" sz="1200" dirty="0" err="1"/>
              <a:t>einen</a:t>
            </a:r>
            <a:r>
              <a:rPr lang="en-US" sz="1200" dirty="0"/>
              <a:t> </a:t>
            </a:r>
            <a:r>
              <a:rPr lang="en-US" sz="1200" dirty="0" err="1"/>
              <a:t>artgerechten</a:t>
            </a:r>
            <a:r>
              <a:rPr lang="en-US" sz="1200" dirty="0"/>
              <a:t> Zoo</a:t>
            </a:r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züchten</a:t>
            </a:r>
            <a:r>
              <a:rPr lang="en-US" sz="1200" dirty="0"/>
              <a:t> </a:t>
            </a:r>
            <a:r>
              <a:rPr lang="en-US" sz="1200" dirty="0" err="1"/>
              <a:t>Schmetterlinge</a:t>
            </a:r>
            <a:r>
              <a:rPr lang="en-US" sz="1200" dirty="0"/>
              <a:t> und </a:t>
            </a:r>
            <a:r>
              <a:rPr lang="en-US" sz="1200" dirty="0" err="1"/>
              <a:t>dokumentieren</a:t>
            </a:r>
            <a:r>
              <a:rPr lang="en-US" sz="1200" dirty="0"/>
              <a:t> die </a:t>
            </a:r>
            <a:r>
              <a:rPr lang="en-US" sz="1200" dirty="0" err="1"/>
              <a:t>Entwicklung</a:t>
            </a:r>
            <a:endParaRPr lang="en-US" sz="1200" dirty="0"/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erstellen</a:t>
            </a:r>
            <a:r>
              <a:rPr lang="en-US" sz="1200" dirty="0"/>
              <a:t> </a:t>
            </a:r>
            <a:r>
              <a:rPr lang="en-US" sz="1200" dirty="0" err="1"/>
              <a:t>Quallenmodelle</a:t>
            </a:r>
            <a:endParaRPr lang="en-US" sz="1200" dirty="0"/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stellen</a:t>
            </a:r>
            <a:r>
              <a:rPr lang="en-US" sz="1200" dirty="0"/>
              <a:t> Butter her</a:t>
            </a:r>
          </a:p>
          <a:p>
            <a:r>
              <a:rPr lang="en-US" sz="1200" dirty="0" err="1"/>
              <a:t>Wir</a:t>
            </a:r>
            <a:r>
              <a:rPr lang="en-US" sz="1200" dirty="0"/>
              <a:t> </a:t>
            </a:r>
            <a:r>
              <a:rPr lang="en-US" sz="1200" dirty="0" err="1"/>
              <a:t>bauen</a:t>
            </a:r>
            <a:r>
              <a:rPr lang="en-US" sz="1200" dirty="0"/>
              <a:t> </a:t>
            </a:r>
            <a:r>
              <a:rPr lang="en-US" sz="1200" dirty="0" err="1"/>
              <a:t>eine</a:t>
            </a:r>
            <a:r>
              <a:rPr lang="en-US" sz="1200" dirty="0"/>
              <a:t> </a:t>
            </a:r>
            <a:r>
              <a:rPr lang="en-US" sz="1200" dirty="0" err="1"/>
              <a:t>Futterstation</a:t>
            </a:r>
            <a:r>
              <a:rPr lang="en-US" sz="1200" dirty="0"/>
              <a:t> (</a:t>
            </a:r>
            <a:r>
              <a:rPr lang="en-US" sz="1200" dirty="0" err="1"/>
              <a:t>Eichhörnchen</a:t>
            </a:r>
            <a:r>
              <a:rPr lang="en-US" sz="1200" dirty="0"/>
              <a:t>, </a:t>
            </a:r>
            <a:r>
              <a:rPr lang="en-US" sz="1200" dirty="0" err="1"/>
              <a:t>Vögel</a:t>
            </a:r>
            <a:r>
              <a:rPr lang="en-US" sz="1200" dirty="0"/>
              <a:t>)</a:t>
            </a:r>
          </a:p>
          <a:p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57955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F0B7A-156C-A178-4672-D57BEF417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5127752"/>
          </a:xfrm>
        </p:spPr>
        <p:txBody>
          <a:bodyPr>
            <a:normAutofit/>
          </a:bodyPr>
          <a:lstStyle/>
          <a:p>
            <a:r>
              <a:rPr lang="en-US">
                <a:latin typeface="Arial"/>
                <a:cs typeface="Arial"/>
              </a:rPr>
              <a:t>Suchen Sie </a:t>
            </a:r>
            <a:r>
              <a:rPr lang="en-US" err="1">
                <a:latin typeface="Arial"/>
                <a:cs typeface="Arial"/>
              </a:rPr>
              <a:t>sich</a:t>
            </a:r>
            <a:r>
              <a:rPr lang="en-US">
                <a:latin typeface="Arial"/>
                <a:cs typeface="Arial"/>
              </a:rPr>
              <a:t>  Je </a:t>
            </a:r>
            <a:r>
              <a:rPr lang="en-US" err="1">
                <a:latin typeface="Arial"/>
                <a:cs typeface="Arial"/>
              </a:rPr>
              <a:t>ein</a:t>
            </a:r>
            <a:r>
              <a:rPr lang="en-US">
                <a:latin typeface="Arial"/>
                <a:cs typeface="Arial"/>
              </a:rPr>
              <a:t> Thema </a:t>
            </a:r>
            <a:r>
              <a:rPr lang="en-US" err="1">
                <a:latin typeface="Arial"/>
                <a:cs typeface="Arial"/>
              </a:rPr>
              <a:t>aus</a:t>
            </a:r>
            <a:r>
              <a:rPr lang="en-US">
                <a:latin typeface="Arial"/>
                <a:cs typeface="Arial"/>
              </a:rPr>
              <a:t> der Tier- und </a:t>
            </a:r>
            <a:r>
              <a:rPr lang="en-US" err="1">
                <a:latin typeface="Arial"/>
                <a:cs typeface="Arial"/>
              </a:rPr>
              <a:t>Pflanzenwelt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aus</a:t>
            </a:r>
            <a:r>
              <a:rPr lang="en-US">
                <a:latin typeface="Arial"/>
                <a:cs typeface="Arial"/>
              </a:rPr>
              <a:t> </a:t>
            </a: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und </a:t>
            </a:r>
            <a:r>
              <a:rPr lang="en-US" err="1">
                <a:latin typeface="Arial"/>
                <a:cs typeface="Arial"/>
              </a:rPr>
              <a:t>erstellen</a:t>
            </a:r>
            <a:r>
              <a:rPr lang="en-US">
                <a:latin typeface="Arial"/>
                <a:cs typeface="Arial"/>
              </a:rPr>
              <a:t> Sie </a:t>
            </a:r>
            <a:r>
              <a:rPr lang="en-US" err="1">
                <a:latin typeface="Arial"/>
                <a:cs typeface="Arial"/>
              </a:rPr>
              <a:t>dazu</a:t>
            </a:r>
            <a:r>
              <a:rPr lang="en-US">
                <a:latin typeface="Arial"/>
                <a:cs typeface="Arial"/>
              </a:rPr>
              <a:t> </a:t>
            </a:r>
            <a:r>
              <a:rPr lang="en-US" err="1">
                <a:latin typeface="Arial"/>
                <a:cs typeface="Arial"/>
              </a:rPr>
              <a:t>eine</a:t>
            </a:r>
            <a:r>
              <a:rPr lang="en-US">
                <a:latin typeface="Arial"/>
                <a:cs typeface="Arial"/>
              </a:rPr>
              <a:t> HLA/F.</a:t>
            </a: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 </a:t>
            </a:r>
            <a:br>
              <a:rPr lang="en-US">
                <a:latin typeface="Arial"/>
                <a:cs typeface="Arial"/>
              </a:rPr>
            </a:br>
            <a:r>
              <a:rPr lang="en-US" err="1">
                <a:latin typeface="Arial"/>
                <a:cs typeface="Arial"/>
              </a:rPr>
              <a:t>notieren</a:t>
            </a:r>
            <a:r>
              <a:rPr lang="en-US">
                <a:latin typeface="Arial"/>
                <a:cs typeface="Arial"/>
              </a:rPr>
              <a:t> Sie </a:t>
            </a:r>
            <a:r>
              <a:rPr lang="en-US" err="1">
                <a:latin typeface="Arial"/>
                <a:cs typeface="Arial"/>
              </a:rPr>
              <a:t>diese</a:t>
            </a:r>
            <a:r>
              <a:rPr lang="en-US">
                <a:latin typeface="Arial"/>
                <a:cs typeface="Arial"/>
              </a:rPr>
              <a:t> auf dem</a:t>
            </a: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 A3- Bogen. </a:t>
            </a:r>
            <a:br>
              <a:rPr lang="en-US">
                <a:latin typeface="Arial"/>
                <a:cs typeface="Arial"/>
              </a:rPr>
            </a:br>
            <a:br>
              <a:rPr lang="en-US">
                <a:latin typeface="Arial"/>
                <a:cs typeface="Arial"/>
              </a:rPr>
            </a:br>
            <a:r>
              <a:rPr lang="en-US">
                <a:latin typeface="Arial"/>
                <a:cs typeface="Arial"/>
              </a:rPr>
              <a:t>Präsentation</a:t>
            </a:r>
          </a:p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EDD4F-7A3A-026C-BCB3-9D90C814E31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V="1">
            <a:off x="700635" y="5961888"/>
            <a:ext cx="10691265" cy="59944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963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3D25-F4CD-7E90-59E8-2C254BBEC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Giftnotrufzentrale</a:t>
            </a:r>
            <a:r>
              <a:rPr lang="en-US" dirty="0"/>
              <a:t> Göttingen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C5F7D-346E-A566-1F53-2C5BAE7F6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err="1">
                <a:latin typeface="Lato"/>
                <a:ea typeface="Lato"/>
                <a:cs typeface="Lato"/>
              </a:rPr>
              <a:t>Adresse</a:t>
            </a:r>
            <a:r>
              <a:rPr lang="en-US" b="1">
                <a:latin typeface="Lato"/>
                <a:ea typeface="Lato"/>
                <a:cs typeface="Lato"/>
              </a:rPr>
              <a:t> und </a:t>
            </a:r>
            <a:r>
              <a:rPr lang="en-US" b="1" err="1">
                <a:latin typeface="Lato"/>
                <a:ea typeface="Lato"/>
                <a:cs typeface="Lato"/>
              </a:rPr>
              <a:t>Kontakt</a:t>
            </a:r>
            <a:endParaRPr lang="en-US" err="1"/>
          </a:p>
          <a:p>
            <a:r>
              <a:rPr lang="en-US">
                <a:latin typeface="Lato"/>
                <a:ea typeface="Lato"/>
                <a:cs typeface="Lato"/>
              </a:rPr>
              <a:t>Giftinformationszentrum Nord</a:t>
            </a:r>
            <a:endParaRPr lang="en-US"/>
          </a:p>
          <a:p>
            <a:r>
              <a:rPr lang="en-US">
                <a:ea typeface="+mn-lt"/>
                <a:cs typeface="+mn-lt"/>
              </a:rPr>
              <a:t>Robert-Koch-</a:t>
            </a:r>
            <a:r>
              <a:rPr lang="en-US" err="1">
                <a:ea typeface="+mn-lt"/>
                <a:cs typeface="+mn-lt"/>
              </a:rPr>
              <a:t>Straße</a:t>
            </a:r>
            <a:r>
              <a:rPr lang="en-US">
                <a:ea typeface="+mn-lt"/>
                <a:cs typeface="+mn-lt"/>
              </a:rPr>
              <a:t> 40</a:t>
            </a:r>
            <a:br>
              <a:rPr lang="en-US" dirty="0">
                <a:ea typeface="+mn-lt"/>
                <a:cs typeface="+mn-lt"/>
              </a:rPr>
            </a:br>
            <a:r>
              <a:rPr lang="en-US">
                <a:ea typeface="+mn-lt"/>
                <a:cs typeface="+mn-lt"/>
              </a:rPr>
              <a:t>37075 Göttingen</a:t>
            </a:r>
            <a:endParaRPr lang="en-US"/>
          </a:p>
          <a:p>
            <a:r>
              <a:rPr lang="en-US" dirty="0">
                <a:ea typeface="+mn-lt"/>
                <a:cs typeface="+mn-lt"/>
                <a:hlinkClick r:id="rId2"/>
              </a:rPr>
              <a:t>+49 551 19240</a:t>
            </a:r>
            <a:endParaRPr lang="en-US"/>
          </a:p>
          <a:p>
            <a:r>
              <a:rPr lang="en-US" dirty="0">
                <a:ea typeface="+mn-lt"/>
                <a:cs typeface="+mn-lt"/>
                <a:hlinkClick r:id="rId3"/>
              </a:rPr>
              <a:t>+49 551 3831881</a:t>
            </a:r>
            <a:endParaRPr lang="en-US"/>
          </a:p>
          <a:p>
            <a:br>
              <a:rPr lang="en-US" dirty="0"/>
            </a:b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24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3EABB-0376-72D9-A2CA-11177821D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Erste Hilfe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44FBB6-7696-E3DA-719F-C0C1E3DE5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sz="1200" dirty="0">
                <a:ea typeface="+mn-lt"/>
                <a:cs typeface="+mn-lt"/>
              </a:rPr>
              <a:t>Kein </a:t>
            </a:r>
            <a:r>
              <a:rPr lang="en-US" sz="1200" dirty="0" err="1">
                <a:ea typeface="+mn-lt"/>
                <a:cs typeface="+mn-lt"/>
              </a:rPr>
              <a:t>Erbrechen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auslösen</a:t>
            </a:r>
            <a:r>
              <a:rPr lang="en-US" sz="1200" dirty="0">
                <a:ea typeface="+mn-lt"/>
                <a:cs typeface="+mn-lt"/>
              </a:rPr>
              <a:t>, </a:t>
            </a:r>
            <a:r>
              <a:rPr lang="en-US" sz="1200" dirty="0" err="1">
                <a:ea typeface="+mn-lt"/>
                <a:cs typeface="+mn-lt"/>
              </a:rPr>
              <a:t>bzw</a:t>
            </a:r>
            <a:r>
              <a:rPr lang="en-US" sz="1200" dirty="0">
                <a:ea typeface="+mn-lt"/>
                <a:cs typeface="+mn-lt"/>
              </a:rPr>
              <a:t>. </a:t>
            </a:r>
            <a:r>
              <a:rPr lang="en-US" sz="1200" dirty="0" err="1">
                <a:ea typeface="+mn-lt"/>
                <a:cs typeface="+mn-lt"/>
              </a:rPr>
              <a:t>kein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Salzwasser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verabreichen</a:t>
            </a:r>
            <a:r>
              <a:rPr lang="en-US" sz="1200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Weitere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Giftaufnahme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stoppen</a:t>
            </a:r>
            <a:r>
              <a:rPr lang="en-US" sz="1200" dirty="0">
                <a:ea typeface="+mn-lt"/>
                <a:cs typeface="+mn-lt"/>
              </a:rPr>
              <a:t> (z. B. </a:t>
            </a:r>
            <a:r>
              <a:rPr lang="en-US" sz="1200" dirty="0" err="1">
                <a:ea typeface="+mn-lt"/>
                <a:cs typeface="+mn-lt"/>
              </a:rPr>
              <a:t>Pflanzenteile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aus</a:t>
            </a:r>
            <a:r>
              <a:rPr lang="en-US" sz="1200" dirty="0">
                <a:ea typeface="+mn-lt"/>
                <a:cs typeface="+mn-lt"/>
              </a:rPr>
              <a:t> dem Mund </a:t>
            </a:r>
            <a:r>
              <a:rPr lang="en-US" sz="1200" dirty="0" err="1">
                <a:ea typeface="+mn-lt"/>
                <a:cs typeface="+mn-lt"/>
              </a:rPr>
              <a:t>entfernen</a:t>
            </a:r>
            <a:r>
              <a:rPr lang="en-US" sz="1200" dirty="0">
                <a:ea typeface="+mn-lt"/>
                <a:cs typeface="+mn-lt"/>
              </a:rPr>
              <a:t>).</a:t>
            </a:r>
            <a:endParaRPr lang="en-US" dirty="0"/>
          </a:p>
          <a:p>
            <a:r>
              <a:rPr lang="en-US" sz="1200" dirty="0">
                <a:ea typeface="+mn-lt"/>
                <a:cs typeface="+mn-lt"/>
              </a:rPr>
              <a:t>Wache Person: Wasser, Saft </a:t>
            </a:r>
            <a:r>
              <a:rPr lang="en-US" sz="1200" dirty="0" err="1">
                <a:ea typeface="+mn-lt"/>
                <a:cs typeface="+mn-lt"/>
              </a:rPr>
              <a:t>oder</a:t>
            </a:r>
            <a:r>
              <a:rPr lang="en-US" sz="1200" dirty="0">
                <a:ea typeface="+mn-lt"/>
                <a:cs typeface="+mn-lt"/>
              </a:rPr>
              <a:t> Tee </a:t>
            </a:r>
            <a:r>
              <a:rPr lang="en-US" sz="1200" dirty="0" err="1">
                <a:ea typeface="+mn-lt"/>
                <a:cs typeface="+mn-lt"/>
              </a:rPr>
              <a:t>trinken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lassen</a:t>
            </a:r>
            <a:r>
              <a:rPr lang="en-US" sz="1200" dirty="0">
                <a:ea typeface="+mn-lt"/>
                <a:cs typeface="+mn-lt"/>
              </a:rPr>
              <a:t> (</a:t>
            </a:r>
            <a:r>
              <a:rPr lang="en-US" sz="1200" dirty="0" err="1">
                <a:ea typeface="+mn-lt"/>
                <a:cs typeface="+mn-lt"/>
              </a:rPr>
              <a:t>keine</a:t>
            </a:r>
            <a:r>
              <a:rPr lang="en-US" sz="1200" dirty="0">
                <a:ea typeface="+mn-lt"/>
                <a:cs typeface="+mn-lt"/>
              </a:rPr>
              <a:t> Milch!).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Giftinformationszentrum</a:t>
            </a:r>
            <a:r>
              <a:rPr lang="en-US" sz="1200" dirty="0">
                <a:ea typeface="+mn-lt"/>
                <a:cs typeface="+mn-lt"/>
              </a:rPr>
              <a:t> (</a:t>
            </a:r>
            <a:r>
              <a:rPr lang="en-US" sz="1200" dirty="0">
                <a:solidFill>
                  <a:srgbClr val="0A7FAE"/>
                </a:solidFill>
                <a:ea typeface="+mn-lt"/>
                <a:cs typeface="+mn-lt"/>
                <a:hlinkClick r:id="rId2"/>
              </a:rPr>
              <a:t>GIZ </a:t>
            </a:r>
            <a:r>
              <a:rPr lang="en-US" sz="1200" dirty="0">
                <a:ea typeface="+mn-lt"/>
                <a:cs typeface="+mn-lt"/>
              </a:rPr>
              <a:t>) </a:t>
            </a:r>
            <a:r>
              <a:rPr lang="en-US" sz="1200" dirty="0" err="1">
                <a:ea typeface="+mn-lt"/>
                <a:cs typeface="+mn-lt"/>
              </a:rPr>
              <a:t>anrufen</a:t>
            </a:r>
            <a:r>
              <a:rPr lang="en-US" sz="1200" dirty="0">
                <a:ea typeface="+mn-lt"/>
                <a:cs typeface="+mn-lt"/>
              </a:rPr>
              <a:t>, </a:t>
            </a:r>
            <a:r>
              <a:rPr lang="en-US" sz="1200" dirty="0" err="1">
                <a:ea typeface="+mn-lt"/>
                <a:cs typeface="+mn-lt"/>
              </a:rPr>
              <a:t>ggf</a:t>
            </a:r>
            <a:r>
              <a:rPr lang="en-US" sz="1200" dirty="0">
                <a:ea typeface="+mn-lt"/>
                <a:cs typeface="+mn-lt"/>
              </a:rPr>
              <a:t>. </a:t>
            </a:r>
            <a:r>
              <a:rPr lang="en-US" sz="1200" dirty="0" err="1">
                <a:ea typeface="+mn-lt"/>
                <a:cs typeface="+mn-lt"/>
              </a:rPr>
              <a:t>Hausarztpraxis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kontaktieren</a:t>
            </a:r>
            <a:r>
              <a:rPr lang="en-US" sz="1200" dirty="0">
                <a:ea typeface="+mn-lt"/>
                <a:cs typeface="+mn-lt"/>
              </a:rPr>
              <a:t>, </a:t>
            </a:r>
            <a:r>
              <a:rPr lang="en-US" sz="1200" dirty="0" err="1">
                <a:ea typeface="+mn-lt"/>
                <a:cs typeface="+mn-lt"/>
              </a:rPr>
              <a:t>Empfehlungen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befolgen</a:t>
            </a:r>
            <a:r>
              <a:rPr lang="en-US" sz="1200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Pflanze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bzw</a:t>
            </a:r>
            <a:r>
              <a:rPr lang="en-US" sz="1200" dirty="0">
                <a:ea typeface="+mn-lt"/>
                <a:cs typeface="+mn-lt"/>
              </a:rPr>
              <a:t>. </a:t>
            </a:r>
            <a:r>
              <a:rPr lang="en-US" sz="1200" dirty="0" err="1">
                <a:ea typeface="+mn-lt"/>
                <a:cs typeface="+mn-lt"/>
              </a:rPr>
              <a:t>Pflanzenteile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zur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Identifikation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aufbewahren</a:t>
            </a:r>
            <a:r>
              <a:rPr lang="en-US" sz="1200" dirty="0">
                <a:ea typeface="+mn-lt"/>
                <a:cs typeface="+mn-lt"/>
              </a:rPr>
              <a:t>, am </a:t>
            </a:r>
            <a:r>
              <a:rPr lang="en-US" sz="1200" dirty="0" err="1">
                <a:ea typeface="+mn-lt"/>
                <a:cs typeface="+mn-lt"/>
              </a:rPr>
              <a:t>besten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einen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ganzen</a:t>
            </a:r>
            <a:r>
              <a:rPr lang="en-US" sz="1200" dirty="0">
                <a:ea typeface="+mn-lt"/>
                <a:cs typeface="+mn-lt"/>
              </a:rPr>
              <a:t> Zweig; </a:t>
            </a:r>
            <a:r>
              <a:rPr lang="en-US" sz="1200" dirty="0" err="1">
                <a:ea typeface="+mn-lt"/>
                <a:cs typeface="+mn-lt"/>
              </a:rPr>
              <a:t>alternativ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Fotodokumentation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möglichst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vieler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Pflanzenteile</a:t>
            </a:r>
            <a:r>
              <a:rPr lang="en-US" sz="1200" dirty="0">
                <a:ea typeface="+mn-lt"/>
                <a:cs typeface="+mn-lt"/>
              </a:rPr>
              <a:t>.</a:t>
            </a:r>
            <a:endParaRPr lang="en-US" dirty="0"/>
          </a:p>
          <a:p>
            <a:r>
              <a:rPr lang="en-US" sz="1200" dirty="0" err="1">
                <a:ea typeface="+mn-lt"/>
                <a:cs typeface="+mn-lt"/>
              </a:rPr>
              <a:t>Verständigen</a:t>
            </a:r>
            <a:r>
              <a:rPr lang="en-US" sz="1200" dirty="0">
                <a:ea typeface="+mn-lt"/>
                <a:cs typeface="+mn-lt"/>
              </a:rPr>
              <a:t> Sie </a:t>
            </a:r>
            <a:r>
              <a:rPr lang="en-US" sz="1200" dirty="0" err="1">
                <a:ea typeface="+mn-lt"/>
                <a:cs typeface="+mn-lt"/>
              </a:rPr>
              <a:t>bei</a:t>
            </a:r>
            <a:r>
              <a:rPr lang="en-US" sz="1200" dirty="0">
                <a:ea typeface="+mn-lt"/>
                <a:cs typeface="+mn-lt"/>
              </a:rPr>
              <a:t> </a:t>
            </a:r>
            <a:r>
              <a:rPr lang="en-US" sz="1200" dirty="0" err="1">
                <a:ea typeface="+mn-lt"/>
                <a:cs typeface="+mn-lt"/>
              </a:rPr>
              <a:t>schweren</a:t>
            </a:r>
            <a:r>
              <a:rPr lang="en-US" sz="1200" dirty="0">
                <a:ea typeface="+mn-lt"/>
                <a:cs typeface="+mn-lt"/>
              </a:rPr>
              <a:t> Symptomen die Notärztin/den </a:t>
            </a:r>
            <a:r>
              <a:rPr lang="en-US" sz="1200" dirty="0" err="1">
                <a:ea typeface="+mn-lt"/>
                <a:cs typeface="+mn-lt"/>
              </a:rPr>
              <a:t>Notarzt</a:t>
            </a:r>
            <a:r>
              <a:rPr lang="en-US" sz="1200" dirty="0">
                <a:ea typeface="+mn-lt"/>
                <a:cs typeface="+mn-lt"/>
              </a:rPr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2976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C0399-B20D-5274-8E94-266F9C991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Richtlinien</a:t>
            </a:r>
            <a:r>
              <a:rPr lang="en-US" dirty="0"/>
              <a:t> </a:t>
            </a:r>
            <a:r>
              <a:rPr lang="en-US" dirty="0" err="1"/>
              <a:t>zur</a:t>
            </a:r>
            <a:r>
              <a:rPr lang="en-US" dirty="0"/>
              <a:t> Sicherheit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Unterricht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B973AA-2F41-D988-F08F-41F6D639B4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400" dirty="0" err="1">
                <a:latin typeface="Arial"/>
                <a:ea typeface="Lato"/>
                <a:cs typeface="Arial"/>
              </a:rPr>
              <a:t>Lesen</a:t>
            </a:r>
            <a:r>
              <a:rPr lang="en-US" sz="2400" dirty="0">
                <a:latin typeface="Arial"/>
                <a:ea typeface="Lato"/>
                <a:cs typeface="Arial"/>
              </a:rPr>
              <a:t> Sie </a:t>
            </a:r>
            <a:r>
              <a:rPr lang="en-US" sz="2400" dirty="0" err="1">
                <a:latin typeface="Arial"/>
                <a:ea typeface="Lato"/>
                <a:cs typeface="Arial"/>
              </a:rPr>
              <a:t>folgende</a:t>
            </a:r>
            <a:r>
              <a:rPr lang="en-US" sz="2400" dirty="0">
                <a:latin typeface="Arial"/>
                <a:ea typeface="Lato"/>
                <a:cs typeface="Arial"/>
              </a:rPr>
              <a:t> Seiten:</a:t>
            </a:r>
          </a:p>
          <a:p>
            <a:r>
              <a:rPr lang="en-US" sz="2400" dirty="0">
                <a:latin typeface="Arial"/>
                <a:ea typeface="Lato"/>
                <a:cs typeface="Arial"/>
              </a:rPr>
              <a:t>16</a:t>
            </a:r>
          </a:p>
          <a:p>
            <a:r>
              <a:rPr lang="en-US" sz="2400" dirty="0">
                <a:latin typeface="Arial"/>
                <a:ea typeface="Lato"/>
                <a:cs typeface="Arial"/>
              </a:rPr>
              <a:t>61</a:t>
            </a:r>
          </a:p>
          <a:p>
            <a:r>
              <a:rPr lang="en-US" sz="2400" dirty="0">
                <a:latin typeface="Arial"/>
                <a:ea typeface="Lato"/>
                <a:cs typeface="Arial"/>
              </a:rPr>
              <a:t>210</a:t>
            </a:r>
          </a:p>
          <a:p>
            <a:r>
              <a:rPr lang="en-US" sz="2400" dirty="0">
                <a:latin typeface="Arial"/>
                <a:ea typeface="Lato"/>
                <a:cs typeface="Arial"/>
              </a:rPr>
              <a:t>211-212</a:t>
            </a:r>
          </a:p>
          <a:p>
            <a:endParaRPr lang="en-US" sz="2400" dirty="0">
              <a:latin typeface="Arial"/>
              <a:ea typeface="Lato"/>
              <a:cs typeface="Arial"/>
            </a:endParaRPr>
          </a:p>
          <a:p>
            <a:r>
              <a:rPr lang="en-US" sz="2400" dirty="0">
                <a:latin typeface="Arial"/>
                <a:ea typeface="Lato"/>
                <a:cs typeface="Arial"/>
              </a:rPr>
              <a:t>Was war neu für </a:t>
            </a:r>
            <a:r>
              <a:rPr lang="en-US" sz="2400" dirty="0" err="1">
                <a:latin typeface="Arial"/>
                <a:ea typeface="Lato"/>
                <a:cs typeface="Arial"/>
              </a:rPr>
              <a:t>mich</a:t>
            </a:r>
            <a:r>
              <a:rPr lang="en-US" sz="2400" dirty="0">
                <a:latin typeface="Arial"/>
                <a:ea typeface="Lato"/>
                <a:cs typeface="Arial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09681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A0D82B-0FED-A397-5392-723356D73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Methodenpool beim Pflegen von Tieren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CFB894D-5D74-A104-9BC9-BE6DE0E2B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Beobachten: Deuten, Reflektieren</a:t>
            </a:r>
          </a:p>
          <a:p>
            <a:r>
              <a:rPr lang="de-DE" dirty="0"/>
              <a:t>Dokumentieren</a:t>
            </a:r>
          </a:p>
          <a:p>
            <a:r>
              <a:rPr lang="de-DE" dirty="0"/>
              <a:t>Planen</a:t>
            </a:r>
          </a:p>
          <a:p>
            <a:r>
              <a:rPr lang="de-DE" dirty="0"/>
              <a:t>Recherchieren</a:t>
            </a:r>
          </a:p>
          <a:p>
            <a:r>
              <a:rPr lang="de-DE" dirty="0"/>
              <a:t>Sachzeichnung</a:t>
            </a:r>
          </a:p>
          <a:p>
            <a:r>
              <a:rPr lang="de-DE" dirty="0"/>
              <a:t>Bestimmen</a:t>
            </a:r>
          </a:p>
          <a:p>
            <a:r>
              <a:rPr lang="de-DE" dirty="0"/>
              <a:t>Präsentieren</a:t>
            </a:r>
          </a:p>
          <a:p>
            <a:r>
              <a:rPr lang="de-DE" dirty="0"/>
              <a:t>Bestimmen und Sammeln von Pflanzen für </a:t>
            </a:r>
            <a:r>
              <a:rPr lang="de-DE" dirty="0" err="1"/>
              <a:t>z.B</a:t>
            </a:r>
            <a:r>
              <a:rPr lang="de-DE" dirty="0"/>
              <a:t> Futter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4398780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801</Words>
  <Application>Microsoft Office PowerPoint</Application>
  <PresentationFormat>Breitbild</PresentationFormat>
  <Paragraphs>107</Paragraphs>
  <Slides>12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8" baseType="lpstr">
      <vt:lpstr>Arial</vt:lpstr>
      <vt:lpstr>Arial Nova</vt:lpstr>
      <vt:lpstr>Calisto MT</vt:lpstr>
      <vt:lpstr>Lato</vt:lpstr>
      <vt:lpstr>Univers Condensed</vt:lpstr>
      <vt:lpstr>ChronicleVTI</vt:lpstr>
      <vt:lpstr>Geben Sie 10 wichtige Tipps zum Start    - für Schule     und IQSH</vt:lpstr>
      <vt:lpstr>Themensammlung Pflanzen im SU:</vt:lpstr>
      <vt:lpstr>Themensammlung  Tiere im SU</vt:lpstr>
      <vt:lpstr>HLA/F zum Thema Pflanzen und Tieren im SU</vt:lpstr>
      <vt:lpstr>Suchen Sie sich  Je ein Thema aus der Tier- und Pflanzenwelt aus  und erstellen Sie dazu eine HLA/F.   notieren Sie diese auf dem  A3- Bogen.   Präsentation </vt:lpstr>
      <vt:lpstr>Giftnotrufzentrale Göttingen</vt:lpstr>
      <vt:lpstr>Erste Hilfe</vt:lpstr>
      <vt:lpstr>Richtlinien zur Sicherheit im Unterricht</vt:lpstr>
      <vt:lpstr>Methodenpool beim Pflegen von Tieren</vt:lpstr>
      <vt:lpstr>PowerPoint-Präsentation</vt:lpstr>
      <vt:lpstr>Kriterien für das Anfertigen einer Sachzeichnung</vt:lpstr>
      <vt:lpstr>Sachzeichnung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Angelika Thiele</cp:lastModifiedBy>
  <cp:revision>45</cp:revision>
  <dcterms:created xsi:type="dcterms:W3CDTF">2025-02-05T09:12:54Z</dcterms:created>
  <dcterms:modified xsi:type="dcterms:W3CDTF">2025-02-19T15:13:38Z</dcterms:modified>
</cp:coreProperties>
</file>