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98" r:id="rId2"/>
    <p:sldId id="508" r:id="rId3"/>
    <p:sldId id="278" r:id="rId4"/>
    <p:sldId id="279" r:id="rId5"/>
    <p:sldId id="280" r:id="rId6"/>
    <p:sldId id="468" r:id="rId7"/>
    <p:sldId id="272" r:id="rId8"/>
    <p:sldId id="301" r:id="rId9"/>
    <p:sldId id="273" r:id="rId10"/>
    <p:sldId id="463" r:id="rId11"/>
    <p:sldId id="331" r:id="rId12"/>
    <p:sldId id="464" r:id="rId13"/>
    <p:sldId id="344" r:id="rId14"/>
    <p:sldId id="342" r:id="rId15"/>
    <p:sldId id="469" r:id="rId16"/>
    <p:sldId id="345" r:id="rId17"/>
    <p:sldId id="332" r:id="rId18"/>
    <p:sldId id="352" r:id="rId19"/>
    <p:sldId id="470" r:id="rId20"/>
    <p:sldId id="353" r:id="rId21"/>
    <p:sldId id="357" r:id="rId22"/>
    <p:sldId id="358" r:id="rId23"/>
    <p:sldId id="505" r:id="rId24"/>
    <p:sldId id="506" r:id="rId25"/>
    <p:sldId id="507" r:id="rId26"/>
    <p:sldId id="354" r:id="rId27"/>
    <p:sldId id="359" r:id="rId28"/>
    <p:sldId id="360" r:id="rId29"/>
    <p:sldId id="355" r:id="rId30"/>
    <p:sldId id="333" r:id="rId31"/>
    <p:sldId id="471" r:id="rId32"/>
    <p:sldId id="472" r:id="rId33"/>
    <p:sldId id="473" r:id="rId34"/>
    <p:sldId id="474" r:id="rId35"/>
    <p:sldId id="476" r:id="rId3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B8A"/>
    <a:srgbClr val="CCE9F2"/>
    <a:srgbClr val="45A8D9"/>
    <a:srgbClr val="A4ADB6"/>
    <a:srgbClr val="BBB2AB"/>
    <a:srgbClr val="008CCF"/>
    <a:srgbClr val="006DA2"/>
    <a:srgbClr val="3AB7D5"/>
    <a:srgbClr val="008BCE"/>
    <a:srgbClr val="748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4" autoAdjust="0"/>
    <p:restoredTop sz="96291" autoAdjust="0"/>
  </p:normalViewPr>
  <p:slideViewPr>
    <p:cSldViewPr snapToGrid="0" showGuides="1">
      <p:cViewPr varScale="1">
        <p:scale>
          <a:sx n="103" d="100"/>
          <a:sy n="103" d="100"/>
        </p:scale>
        <p:origin x="13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45A3A1-52CD-9C47-821D-79907A5A26B3}" type="datetimeFigureOut">
              <a:rPr lang="de-DE" smtClean="0"/>
              <a:t>03.12.2025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D7038D-881B-CB47-A38E-274AB0D0D84C}" type="slidenum">
              <a:rPr lang="de-DE" smtClean="0"/>
              <a:t>‹Nr.›</a:t>
            </a:fld>
            <a:endParaRPr lang="de-DE"/>
          </a:p>
        </p:txBody>
      </p:sp>
    </p:spTree>
    <p:extLst>
      <p:ext uri="{BB962C8B-B14F-4D97-AF65-F5344CB8AC3E}">
        <p14:creationId xmlns:p14="http://schemas.microsoft.com/office/powerpoint/2010/main" val="3655163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3CE6E-2B66-4BBF-AA5F-C610821FA37B}" type="datetimeFigureOut">
              <a:rPr lang="de-DE" smtClean="0"/>
              <a:t>03.12.2025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1B259-718E-41BC-9A97-1627054B1256}" type="slidenum">
              <a:rPr lang="de-DE" smtClean="0"/>
              <a:t>‹Nr.›</a:t>
            </a:fld>
            <a:endParaRPr lang="de-DE"/>
          </a:p>
        </p:txBody>
      </p:sp>
    </p:spTree>
    <p:extLst>
      <p:ext uri="{BB962C8B-B14F-4D97-AF65-F5344CB8AC3E}">
        <p14:creationId xmlns:p14="http://schemas.microsoft.com/office/powerpoint/2010/main" val="9987731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Multikulturelle Gesellschaft als immer als Grundidee bzw. Bezugspunkt </a:t>
            </a:r>
          </a:p>
        </p:txBody>
      </p:sp>
      <p:sp>
        <p:nvSpPr>
          <p:cNvPr id="4" name="Foliennummernplatzhalter 3"/>
          <p:cNvSpPr>
            <a:spLocks noGrp="1"/>
          </p:cNvSpPr>
          <p:nvPr>
            <p:ph type="sldNum" sz="quarter" idx="10"/>
          </p:nvPr>
        </p:nvSpPr>
        <p:spPr/>
        <p:txBody>
          <a:bodyPr/>
          <a:lstStyle/>
          <a:p>
            <a:fld id="{FA6D7628-0F68-4541-8A96-AF09E340E620}" type="slidenum">
              <a:rPr lang="de-DE" smtClean="0">
                <a:solidFill>
                  <a:prstClr val="black"/>
                </a:solidFill>
                <a:latin typeface="Calibri"/>
              </a:rPr>
              <a:pPr/>
              <a:t>3</a:t>
            </a:fld>
            <a:endParaRPr lang="de-DE">
              <a:solidFill>
                <a:prstClr val="black"/>
              </a:solidFill>
              <a:latin typeface="Calibri"/>
            </a:endParaRPr>
          </a:p>
        </p:txBody>
      </p:sp>
    </p:spTree>
    <p:extLst>
      <p:ext uri="{BB962C8B-B14F-4D97-AF65-F5344CB8AC3E}">
        <p14:creationId xmlns:p14="http://schemas.microsoft.com/office/powerpoint/2010/main" val="325538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Multikulturelle Gesellschaft als immer als Grundidee bzw. Bezugspunkt </a:t>
            </a:r>
          </a:p>
        </p:txBody>
      </p:sp>
      <p:sp>
        <p:nvSpPr>
          <p:cNvPr id="4" name="Foliennummernplatzhalter 3"/>
          <p:cNvSpPr>
            <a:spLocks noGrp="1"/>
          </p:cNvSpPr>
          <p:nvPr>
            <p:ph type="sldNum" sz="quarter" idx="10"/>
          </p:nvPr>
        </p:nvSpPr>
        <p:spPr/>
        <p:txBody>
          <a:bodyPr/>
          <a:lstStyle/>
          <a:p>
            <a:fld id="{FA6D7628-0F68-4541-8A96-AF09E340E620}" type="slidenum">
              <a:rPr lang="de-DE" smtClean="0">
                <a:solidFill>
                  <a:prstClr val="black"/>
                </a:solidFill>
                <a:latin typeface="Calibri"/>
              </a:rPr>
              <a:pPr/>
              <a:t>4</a:t>
            </a:fld>
            <a:endParaRPr lang="de-DE">
              <a:solidFill>
                <a:prstClr val="black"/>
              </a:solidFill>
              <a:latin typeface="Calibri"/>
            </a:endParaRPr>
          </a:p>
        </p:txBody>
      </p:sp>
    </p:spTree>
    <p:extLst>
      <p:ext uri="{BB962C8B-B14F-4D97-AF65-F5344CB8AC3E}">
        <p14:creationId xmlns:p14="http://schemas.microsoft.com/office/powerpoint/2010/main" val="325538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Multikulturelle Gesellschaft als immer als Grundidee bzw. Bezugspunkt </a:t>
            </a:r>
          </a:p>
        </p:txBody>
      </p:sp>
      <p:sp>
        <p:nvSpPr>
          <p:cNvPr id="4" name="Foliennummernplatzhalter 3"/>
          <p:cNvSpPr>
            <a:spLocks noGrp="1"/>
          </p:cNvSpPr>
          <p:nvPr>
            <p:ph type="sldNum" sz="quarter" idx="10"/>
          </p:nvPr>
        </p:nvSpPr>
        <p:spPr/>
        <p:txBody>
          <a:bodyPr/>
          <a:lstStyle/>
          <a:p>
            <a:fld id="{FA6D7628-0F68-4541-8A96-AF09E340E620}" type="slidenum">
              <a:rPr lang="de-DE" smtClean="0">
                <a:solidFill>
                  <a:prstClr val="black"/>
                </a:solidFill>
                <a:latin typeface="Calibri"/>
              </a:rPr>
              <a:pPr/>
              <a:t>5</a:t>
            </a:fld>
            <a:endParaRPr lang="de-DE">
              <a:solidFill>
                <a:prstClr val="black"/>
              </a:solidFill>
              <a:latin typeface="Calibri"/>
            </a:endParaRPr>
          </a:p>
        </p:txBody>
      </p:sp>
    </p:spTree>
    <p:extLst>
      <p:ext uri="{BB962C8B-B14F-4D97-AF65-F5344CB8AC3E}">
        <p14:creationId xmlns:p14="http://schemas.microsoft.com/office/powerpoint/2010/main" val="325538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Rechteck 14"/>
          <p:cNvSpPr/>
          <p:nvPr userDrawn="1"/>
        </p:nvSpPr>
        <p:spPr>
          <a:xfrm>
            <a:off x="-1" y="3907144"/>
            <a:ext cx="9144001" cy="2202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sz="1800"/>
          </a:p>
        </p:txBody>
      </p:sp>
      <p:sp>
        <p:nvSpPr>
          <p:cNvPr id="8" name="Freihandform 7"/>
          <p:cNvSpPr>
            <a:spLocks noChangeAspect="1"/>
          </p:cNvSpPr>
          <p:nvPr/>
        </p:nvSpPr>
        <p:spPr>
          <a:xfrm>
            <a:off x="-7556" y="0"/>
            <a:ext cx="9159907" cy="5871808"/>
          </a:xfrm>
          <a:custGeom>
            <a:avLst/>
            <a:gdLst>
              <a:gd name="connsiteX0" fmla="*/ 0 w 9151557"/>
              <a:gd name="connsiteY0" fmla="*/ 0 h 5871808"/>
              <a:gd name="connsiteX1" fmla="*/ 9151557 w 9151557"/>
              <a:gd name="connsiteY1" fmla="*/ 0 h 5871808"/>
              <a:gd name="connsiteX2" fmla="*/ 9144000 w 9151557"/>
              <a:gd name="connsiteY2" fmla="*/ 4269719 h 5871808"/>
              <a:gd name="connsiteX3" fmla="*/ 7557 w 9151557"/>
              <a:gd name="connsiteY3" fmla="*/ 5871808 h 5871808"/>
              <a:gd name="connsiteX4" fmla="*/ 0 w 9151557"/>
              <a:gd name="connsiteY4" fmla="*/ 0 h 5871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557" h="5871808">
                <a:moveTo>
                  <a:pt x="0" y="0"/>
                </a:moveTo>
                <a:lnTo>
                  <a:pt x="9151557" y="0"/>
                </a:lnTo>
                <a:lnTo>
                  <a:pt x="9144000" y="4269719"/>
                </a:lnTo>
                <a:lnTo>
                  <a:pt x="7557" y="5871808"/>
                </a:lnTo>
                <a:lnTo>
                  <a:pt x="0" y="0"/>
                </a:lnTo>
                <a:close/>
              </a:path>
            </a:pathLst>
          </a:custGeom>
          <a:solidFill>
            <a:srgbClr val="00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panose="020B0604020202020204" pitchFamily="34" charset="0"/>
              <a:cs typeface="Arial" panose="020B0604020202020204" pitchFamily="34" charset="0"/>
            </a:endParaRPr>
          </a:p>
        </p:txBody>
      </p:sp>
      <p:sp>
        <p:nvSpPr>
          <p:cNvPr id="10" name="Textfeld 9"/>
          <p:cNvSpPr txBox="1"/>
          <p:nvPr userDrawn="1"/>
        </p:nvSpPr>
        <p:spPr>
          <a:xfrm>
            <a:off x="6206978" y="134683"/>
            <a:ext cx="2937022" cy="276999"/>
          </a:xfrm>
          <a:prstGeom prst="rect">
            <a:avLst/>
          </a:prstGeom>
          <a:noFill/>
        </p:spPr>
        <p:txBody>
          <a:bodyPr wrap="none" rtlCol="0" anchor="ctr" anchorCtr="0">
            <a:spAutoFit/>
          </a:bodyPr>
          <a:lstStyle/>
          <a:p>
            <a:pPr algn="l"/>
            <a:r>
              <a:rPr lang="de-DE" sz="1200" b="1" dirty="0">
                <a:solidFill>
                  <a:srgbClr val="003064"/>
                </a:solidFill>
                <a:latin typeface="Arial" panose="020B0604020202020204" pitchFamily="34" charset="0"/>
                <a:cs typeface="Arial" panose="020B0604020202020204" pitchFamily="34" charset="0"/>
              </a:rPr>
              <a:t>Schleswig-Holstein.</a:t>
            </a:r>
            <a:r>
              <a:rPr lang="de-DE" sz="1200" dirty="0">
                <a:solidFill>
                  <a:srgbClr val="003064"/>
                </a:solidFill>
                <a:latin typeface="Arial" panose="020B0604020202020204" pitchFamily="34" charset="0"/>
                <a:cs typeface="Arial" panose="020B0604020202020204" pitchFamily="34" charset="0"/>
              </a:rPr>
              <a:t> Der echte Norden.</a:t>
            </a:r>
          </a:p>
        </p:txBody>
      </p:sp>
      <p:sp>
        <p:nvSpPr>
          <p:cNvPr id="2" name="Title 1"/>
          <p:cNvSpPr>
            <a:spLocks noGrp="1"/>
          </p:cNvSpPr>
          <p:nvPr>
            <p:ph type="ctrTitle"/>
          </p:nvPr>
        </p:nvSpPr>
        <p:spPr>
          <a:xfrm>
            <a:off x="685800" y="722286"/>
            <a:ext cx="7772400" cy="2000512"/>
          </a:xfrm>
          <a:prstGeom prst="rect">
            <a:avLst/>
          </a:prstGeom>
        </p:spPr>
        <p:txBody>
          <a:bodyPr anchor="ctr">
            <a:normAutofit/>
          </a:bodyPr>
          <a:lstStyle>
            <a:lvl1pPr algn="l">
              <a:defRPr sz="540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685800" y="2786603"/>
            <a:ext cx="7772400" cy="1537723"/>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
        <p:nvSpPr>
          <p:cNvPr id="12" name="Textplatzhalter 11"/>
          <p:cNvSpPr>
            <a:spLocks noGrp="1"/>
          </p:cNvSpPr>
          <p:nvPr>
            <p:ph type="body" sz="quarter" idx="13" hasCustomPrompt="1"/>
          </p:nvPr>
        </p:nvSpPr>
        <p:spPr>
          <a:xfrm>
            <a:off x="182137" y="6173054"/>
            <a:ext cx="3600000" cy="288000"/>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Name</a:t>
            </a:r>
          </a:p>
        </p:txBody>
      </p:sp>
      <p:sp>
        <p:nvSpPr>
          <p:cNvPr id="13" name="Textplatzhalter 11"/>
          <p:cNvSpPr>
            <a:spLocks noGrp="1"/>
          </p:cNvSpPr>
          <p:nvPr>
            <p:ph type="body" sz="quarter" idx="14" hasCustomPrompt="1"/>
          </p:nvPr>
        </p:nvSpPr>
        <p:spPr>
          <a:xfrm>
            <a:off x="182137" y="6464163"/>
            <a:ext cx="2880000" cy="286813"/>
          </a:xfrm>
          <a:prstGeom prst="rect">
            <a:avLst/>
          </a:prstGeom>
        </p:spPr>
        <p:txBody>
          <a:bodyPr anchor="ctr"/>
          <a:lstStyle>
            <a:lvl1pPr marL="0" indent="0">
              <a:buNone/>
              <a:defRPr lang="de-DE" sz="1200" b="0" kern="1200" dirty="0" smtClean="0">
                <a:solidFill>
                  <a:srgbClr val="002F63"/>
                </a:solidFill>
                <a:latin typeface="Arial" panose="020B0604020202020204" pitchFamily="34" charset="0"/>
                <a:ea typeface="+mn-ea"/>
                <a:cs typeface="Arial" panose="020B0604020202020204" pitchFamily="34" charset="0"/>
              </a:defRPr>
            </a:lvl1pPr>
            <a:lvl2pPr>
              <a:defRPr lang="de-DE" sz="1200" b="1" kern="1200" dirty="0" smtClean="0">
                <a:solidFill>
                  <a:srgbClr val="003064"/>
                </a:solidFill>
                <a:latin typeface="Arial" panose="020B0604020202020204" pitchFamily="34" charset="0"/>
                <a:ea typeface="+mn-ea"/>
                <a:cs typeface="Arial" panose="020B0604020202020204" pitchFamily="34" charset="0"/>
              </a:defRPr>
            </a:lvl2pPr>
            <a:lvl3pPr>
              <a:defRPr lang="de-DE" sz="1200" b="1" kern="1200" dirty="0" smtClean="0">
                <a:solidFill>
                  <a:srgbClr val="003064"/>
                </a:solidFill>
                <a:latin typeface="Arial" panose="020B0604020202020204" pitchFamily="34" charset="0"/>
                <a:ea typeface="+mn-ea"/>
                <a:cs typeface="Arial" panose="020B0604020202020204" pitchFamily="34" charset="0"/>
              </a:defRPr>
            </a:lvl3pPr>
            <a:lvl4pPr>
              <a:defRPr lang="de-DE" sz="1200" b="1" kern="1200" dirty="0" smtClean="0">
                <a:solidFill>
                  <a:srgbClr val="003064"/>
                </a:solidFill>
                <a:latin typeface="Arial" panose="020B0604020202020204" pitchFamily="34" charset="0"/>
                <a:ea typeface="+mn-ea"/>
                <a:cs typeface="Arial" panose="020B0604020202020204" pitchFamily="34" charset="0"/>
              </a:defRPr>
            </a:lvl4pPr>
            <a:lvl5pPr>
              <a:defRPr lang="de-DE" sz="1200" b="1" kern="1200" dirty="0" smtClean="0">
                <a:solidFill>
                  <a:srgbClr val="003064"/>
                </a:solidFill>
                <a:latin typeface="Arial" panose="020B0604020202020204" pitchFamily="34" charset="0"/>
                <a:ea typeface="+mn-ea"/>
                <a:cs typeface="Arial" panose="020B0604020202020204" pitchFamily="34" charset="0"/>
              </a:defRPr>
            </a:lvl5pPr>
          </a:lstStyle>
          <a:p>
            <a:pPr lvl="0"/>
            <a:r>
              <a:rPr lang="de-DE" dirty="0"/>
              <a:t>Platzhalter Datum</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Tree>
    <p:extLst>
      <p:ext uri="{BB962C8B-B14F-4D97-AF65-F5344CB8AC3E}">
        <p14:creationId xmlns:p14="http://schemas.microsoft.com/office/powerpoint/2010/main" val="419666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3" name="Content Placeholder 2"/>
          <p:cNvSpPr>
            <a:spLocks noGrp="1"/>
          </p:cNvSpPr>
          <p:nvPr>
            <p:ph idx="1"/>
          </p:nvPr>
        </p:nvSpPr>
        <p:spPr>
          <a:xfrm>
            <a:off x="3887391" y="1844675"/>
            <a:ext cx="4629150" cy="401637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49849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844675"/>
            <a:ext cx="4629150" cy="4016376"/>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8" name="Title 1"/>
          <p:cNvSpPr>
            <a:spLocks noGrp="1"/>
          </p:cNvSpPr>
          <p:nvPr>
            <p:ph type="title"/>
          </p:nvPr>
        </p:nvSpPr>
        <p:spPr>
          <a:xfrm>
            <a:off x="629841" y="1844676"/>
            <a:ext cx="2949178" cy="2064717"/>
          </a:xfrm>
          <a:prstGeom prst="rect">
            <a:avLst/>
          </a:prstGeom>
        </p:spPr>
        <p:txBody>
          <a:bodyPr anchor="ctr"/>
          <a:lstStyle>
            <a:lvl1pPr>
              <a:defRPr sz="3200"/>
            </a:lvl1pPr>
          </a:lstStyle>
          <a:p>
            <a:r>
              <a:rPr lang="de-DE" dirty="0"/>
              <a:t>Titelmasterformat durch Klicken bearbeiten</a:t>
            </a:r>
            <a:endParaRPr lang="en-US" dirty="0"/>
          </a:p>
        </p:txBody>
      </p:sp>
      <p:sp>
        <p:nvSpPr>
          <p:cNvPr id="9" name="Text Placeholder 3"/>
          <p:cNvSpPr>
            <a:spLocks noGrp="1"/>
          </p:cNvSpPr>
          <p:nvPr>
            <p:ph type="body" sz="half" idx="2"/>
          </p:nvPr>
        </p:nvSpPr>
        <p:spPr>
          <a:xfrm>
            <a:off x="629841" y="4041915"/>
            <a:ext cx="2949178" cy="18270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5"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6"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466972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r>
              <a:rPr lang="de-DE"/>
              <a:t>10. März 2021</a:t>
            </a:r>
          </a:p>
        </p:txBody>
      </p:sp>
      <p:sp>
        <p:nvSpPr>
          <p:cNvPr id="5" name="Fußzeilenplatzhalter 4"/>
          <p:cNvSpPr>
            <a:spLocks noGrp="1"/>
          </p:cNvSpPr>
          <p:nvPr>
            <p:ph type="ftr" sz="quarter" idx="11"/>
          </p:nvPr>
        </p:nvSpPr>
        <p:spPr/>
        <p:txBody>
          <a:bodyPr/>
          <a:lstStyle/>
          <a:p>
            <a:r>
              <a:rPr lang="de-DE"/>
              <a:t>Julia Preisigke</a:t>
            </a:r>
          </a:p>
        </p:txBody>
      </p:sp>
      <p:sp>
        <p:nvSpPr>
          <p:cNvPr id="6" name="Foliennummernplatzhalter 5"/>
          <p:cNvSpPr>
            <a:spLocks noGrp="1"/>
          </p:cNvSpPr>
          <p:nvPr>
            <p:ph type="sldNum" sz="quarter" idx="12"/>
          </p:nvPr>
        </p:nvSpPr>
        <p:spPr/>
        <p:txBody>
          <a:bodyPr/>
          <a:lstStyle/>
          <a:p>
            <a:fld id="{8619D3D5-8AD4-485A-84F2-9D748775C88B}" type="slidenum">
              <a:rPr lang="de-DE" smtClean="0"/>
              <a:t>‹Nr.›</a:t>
            </a:fld>
            <a:endParaRPr lang="de-DE"/>
          </a:p>
        </p:txBody>
      </p:sp>
    </p:spTree>
    <p:extLst>
      <p:ext uri="{BB962C8B-B14F-4D97-AF65-F5344CB8AC3E}">
        <p14:creationId xmlns:p14="http://schemas.microsoft.com/office/powerpoint/2010/main" val="295592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844675"/>
            <a:ext cx="7920000" cy="4012786"/>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el 1"/>
          <p:cNvSpPr>
            <a:spLocks noGrp="1"/>
          </p:cNvSpPr>
          <p:nvPr>
            <p:ph type="title"/>
          </p:nvPr>
        </p:nvSpPr>
        <p:spPr/>
        <p:txBody>
          <a:bodyPr/>
          <a:lstStyle/>
          <a:p>
            <a:r>
              <a:rPr lang="de-DE" dirty="0"/>
              <a:t>Titelmasterformat durch Klicken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9" name="Datumsplatzhalter 2"/>
          <p:cNvSpPr>
            <a:spLocks noGrp="1"/>
          </p:cNvSpPr>
          <p:nvPr>
            <p:ph type="dt" sz="half" idx="2"/>
          </p:nvPr>
        </p:nvSpPr>
        <p:spPr>
          <a:xfrm>
            <a:off x="628650" y="6356350"/>
            <a:ext cx="1329359"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0"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1"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230311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44677"/>
            <a:ext cx="3886200" cy="4032249"/>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1844675"/>
            <a:ext cx="3886200" cy="403225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5"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6"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7"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77124885"/>
      </p:ext>
    </p:extLst>
  </p:cSld>
  <p:clrMapOvr>
    <a:masterClrMapping/>
  </p:clrMapOvr>
  <p:extLst>
    <p:ext uri="{DCECCB84-F9BA-43D5-87BE-67443E8EF086}">
      <p15:sldGuideLst xmlns:p15="http://schemas.microsoft.com/office/powerpoint/2012/main">
        <p15:guide id="1" orient="horz" pos="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2813" y="225424"/>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98054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7"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8"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9"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10542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Rechteck 3"/>
          <p:cNvSpPr/>
          <p:nvPr userDrawn="1"/>
        </p:nvSpPr>
        <p:spPr>
          <a:xfrm>
            <a:off x="0" y="0"/>
            <a:ext cx="9144000" cy="603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243817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7" name="Rechteck 6"/>
          <p:cNvSpPr/>
          <p:nvPr userDrawn="1"/>
        </p:nvSpPr>
        <p:spPr>
          <a:xfrm>
            <a:off x="0" y="1683803"/>
            <a:ext cx="9144000" cy="4348518"/>
          </a:xfrm>
          <a:prstGeom prst="rect">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hasCustomPrompt="1"/>
          </p:nvPr>
        </p:nvSpPr>
        <p:spPr>
          <a:xfrm>
            <a:off x="623888" y="1844677"/>
            <a:ext cx="7886700" cy="2717801"/>
          </a:xfrm>
          <a:prstGeom prst="rect">
            <a:avLst/>
          </a:prstGeom>
        </p:spPr>
        <p:txBody>
          <a:bodyPr anchor="ctr">
            <a:normAutofit/>
          </a:bodyPr>
          <a:lstStyle>
            <a:lvl1pPr>
              <a:defRPr sz="4800">
                <a:solidFill>
                  <a:schemeClr val="bg1"/>
                </a:solidFill>
              </a:defRPr>
            </a:lvl1pPr>
          </a:lstStyle>
          <a:p>
            <a:r>
              <a:rPr lang="de-DE" dirty="0"/>
              <a:t>Zwischentitelmasterformat durch Klicken bearbeiten</a:t>
            </a:r>
            <a:endParaRPr lang="en-US" dirty="0"/>
          </a:p>
        </p:txBody>
      </p:sp>
      <p:sp>
        <p:nvSpPr>
          <p:cNvPr id="3" name="Text Placeholder 2"/>
          <p:cNvSpPr>
            <a:spLocks noGrp="1"/>
          </p:cNvSpPr>
          <p:nvPr>
            <p:ph type="body" idx="1"/>
          </p:nvPr>
        </p:nvSpPr>
        <p:spPr>
          <a:xfrm>
            <a:off x="623888" y="4589466"/>
            <a:ext cx="7886700" cy="128746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1"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2"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3"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30134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Zwischen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12000"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11188" y="1844675"/>
            <a:ext cx="7920000" cy="82391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11188" y="2809461"/>
            <a:ext cx="792000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2"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3" name="Fußzeilenplatzhalter 5"/>
          <p:cNvSpPr>
            <a:spLocks noGrp="1"/>
          </p:cNvSpPr>
          <p:nvPr>
            <p:ph type="ftr" sz="quarter" idx="3"/>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4" name="Foliennummernplatzhalter 12"/>
          <p:cNvSpPr>
            <a:spLocks noGrp="1"/>
          </p:cNvSpPr>
          <p:nvPr>
            <p:ph type="sldNum" sz="quarter" idx="4"/>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84878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12813" y="225425"/>
            <a:ext cx="7920000" cy="1332000"/>
          </a:xfrm>
          <a:prstGeom prst="rect">
            <a:avLst/>
          </a:prstGeo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1" y="1844675"/>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9842" y="2809461"/>
            <a:ext cx="3868340" cy="30674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1" y="1844675"/>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1" y="2835275"/>
            <a:ext cx="3887391" cy="30416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Bildplatzhalter 4"/>
          <p:cNvSpPr>
            <a:spLocks noGrp="1"/>
          </p:cNvSpPr>
          <p:nvPr>
            <p:ph type="pic" sz="quarter" idx="15" hasCustomPrompt="1"/>
          </p:nvPr>
        </p:nvSpPr>
        <p:spPr>
          <a:xfrm>
            <a:off x="6170613" y="6173788"/>
            <a:ext cx="1165225" cy="577850"/>
          </a:xfrm>
        </p:spPr>
        <p:txBody>
          <a:bodyPr anchor="ctr">
            <a:normAutofit/>
          </a:bodyPr>
          <a:lstStyle>
            <a:lvl1pPr marL="0" indent="0" algn="ctr">
              <a:buNone/>
              <a:defRPr sz="1400"/>
            </a:lvl1pPr>
          </a:lstStyle>
          <a:p>
            <a:r>
              <a:rPr lang="de-DE" dirty="0"/>
              <a:t>Projektlogo</a:t>
            </a:r>
          </a:p>
        </p:txBody>
      </p:sp>
      <p:sp>
        <p:nvSpPr>
          <p:cNvPr id="14" name="Datumsplatzhalter 2"/>
          <p:cNvSpPr>
            <a:spLocks noGrp="1"/>
          </p:cNvSpPr>
          <p:nvPr>
            <p:ph type="dt" sz="half" idx="16"/>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15" name="Fußzeilenplatzhalter 5"/>
          <p:cNvSpPr>
            <a:spLocks noGrp="1"/>
          </p:cNvSpPr>
          <p:nvPr>
            <p:ph type="ftr" sz="quarter" idx="17"/>
          </p:nvPr>
        </p:nvSpPr>
        <p:spPr>
          <a:xfrm>
            <a:off x="2505216" y="6356350"/>
            <a:ext cx="3582318" cy="365125"/>
          </a:xfrm>
          <a:prstGeom prst="rect">
            <a:avLst/>
          </a:prstGeom>
        </p:spPr>
        <p:txBody>
          <a:bodyPr vert="horz" lIns="91440" tIns="45720" rIns="91440" bIns="45720" rtlCol="0" anchor="ctr"/>
          <a:lstStyle>
            <a:lvl1pPr algn="ctr">
              <a:defRPr sz="1200">
                <a:solidFill>
                  <a:srgbClr val="A4ADB6"/>
                </a:solidFill>
              </a:defRPr>
            </a:lvl1pPr>
          </a:lstStyle>
          <a:p>
            <a:r>
              <a:rPr lang="de-DE"/>
              <a:t>Julia Preisigke</a:t>
            </a:r>
            <a:endParaRPr lang="de-DE" dirty="0"/>
          </a:p>
        </p:txBody>
      </p:sp>
      <p:sp>
        <p:nvSpPr>
          <p:cNvPr id="16" name="Foliennummernplatzhalter 12"/>
          <p:cNvSpPr>
            <a:spLocks noGrp="1"/>
          </p:cNvSpPr>
          <p:nvPr>
            <p:ph type="sldNum" sz="quarter" idx="18"/>
          </p:nvPr>
        </p:nvSpPr>
        <p:spPr>
          <a:xfrm>
            <a:off x="1683948" y="6356350"/>
            <a:ext cx="703652" cy="365125"/>
          </a:xfrm>
          <a:prstGeom prst="rect">
            <a:avLst/>
          </a:prstGeom>
        </p:spPr>
        <p:txBody>
          <a:bodyPr vert="horz" lIns="91440" tIns="45720" rIns="91440" bIns="45720" rtlCol="0" anchor="ctr"/>
          <a:lstStyle>
            <a:lvl1pPr algn="r">
              <a:defRPr sz="1200">
                <a:solidFill>
                  <a:srgbClr val="A4ADB6"/>
                </a:solidFill>
              </a:defRPr>
            </a:lvl1pPr>
          </a:lstStyle>
          <a:p>
            <a:pPr algn="ctr"/>
            <a:r>
              <a:rPr lang="de-DE"/>
              <a:t> Folie </a:t>
            </a:r>
            <a:fld id="{812F24F4-33A2-4A6F-87E3-ABC44FA42587}" type="slidenum">
              <a:rPr lang="de-DE" smtClean="0"/>
              <a:pPr algn="ctr"/>
              <a:t>‹Nr.›</a:t>
            </a:fld>
            <a:endParaRPr lang="de-DE" dirty="0"/>
          </a:p>
        </p:txBody>
      </p:sp>
    </p:spTree>
    <p:extLst>
      <p:ext uri="{BB962C8B-B14F-4D97-AF65-F5344CB8AC3E}">
        <p14:creationId xmlns:p14="http://schemas.microsoft.com/office/powerpoint/2010/main" val="32489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1683803"/>
            <a:ext cx="9144000" cy="4348518"/>
          </a:xfrm>
          <a:prstGeom prst="rect">
            <a:avLst/>
          </a:prstGeom>
          <a:solidFill>
            <a:srgbClr val="CCE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Title Placeholder 1"/>
          <p:cNvSpPr>
            <a:spLocks noGrp="1"/>
          </p:cNvSpPr>
          <p:nvPr>
            <p:ph type="title"/>
          </p:nvPr>
        </p:nvSpPr>
        <p:spPr>
          <a:xfrm>
            <a:off x="612813" y="225425"/>
            <a:ext cx="7920000" cy="1332000"/>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12" name="Text Placeholder 2"/>
          <p:cNvSpPr>
            <a:spLocks noGrp="1"/>
          </p:cNvSpPr>
          <p:nvPr>
            <p:ph type="body" idx="1"/>
          </p:nvPr>
        </p:nvSpPr>
        <p:spPr>
          <a:xfrm>
            <a:off x="611188" y="1844675"/>
            <a:ext cx="7920000" cy="4012721"/>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Datumsplatzhalter 2"/>
          <p:cNvSpPr>
            <a:spLocks noGrp="1"/>
          </p:cNvSpPr>
          <p:nvPr>
            <p:ph type="dt" sz="half" idx="2"/>
          </p:nvPr>
        </p:nvSpPr>
        <p:spPr>
          <a:xfrm>
            <a:off x="628650" y="6356350"/>
            <a:ext cx="937683" cy="365125"/>
          </a:xfrm>
          <a:prstGeom prst="rect">
            <a:avLst/>
          </a:prstGeom>
        </p:spPr>
        <p:txBody>
          <a:bodyPr vert="horz" lIns="91440" tIns="45720" rIns="91440" bIns="45720" rtlCol="0" anchor="ctr"/>
          <a:lstStyle>
            <a:lvl1pPr algn="l">
              <a:defRPr sz="1200">
                <a:solidFill>
                  <a:srgbClr val="A4ADB6"/>
                </a:solidFill>
              </a:defRPr>
            </a:lvl1pPr>
          </a:lstStyle>
          <a:p>
            <a:r>
              <a:rPr lang="de-DE"/>
              <a:t>10. März 2021</a:t>
            </a:r>
            <a:endParaRPr lang="de-DE" dirty="0"/>
          </a:p>
        </p:txBody>
      </p:sp>
      <p:sp>
        <p:nvSpPr>
          <p:cNvPr id="6" name="Fußzeilenplatzhalter 5"/>
          <p:cNvSpPr>
            <a:spLocks noGrp="1"/>
          </p:cNvSpPr>
          <p:nvPr>
            <p:ph type="ftr" sz="quarter" idx="3"/>
          </p:nvPr>
        </p:nvSpPr>
        <p:spPr>
          <a:xfrm>
            <a:off x="2327415" y="6356350"/>
            <a:ext cx="3787635" cy="365125"/>
          </a:xfrm>
          <a:prstGeom prst="rect">
            <a:avLst/>
          </a:prstGeom>
        </p:spPr>
        <p:txBody>
          <a:bodyPr vert="horz" lIns="91440" tIns="45720" rIns="91440" bIns="45720" rtlCol="0" anchor="ctr"/>
          <a:lstStyle>
            <a:lvl1pPr algn="ctr">
              <a:defRPr sz="1200">
                <a:solidFill>
                  <a:srgbClr val="A4ADB6"/>
                </a:solidFill>
              </a:defRPr>
            </a:lvl1pPr>
          </a:lstStyle>
          <a:p>
            <a:r>
              <a:rPr lang="de-DE" dirty="0"/>
              <a:t>Julia Preisigke</a:t>
            </a:r>
          </a:p>
        </p:txBody>
      </p:sp>
      <p:sp>
        <p:nvSpPr>
          <p:cNvPr id="13" name="Foliennummernplatzhalter 12"/>
          <p:cNvSpPr>
            <a:spLocks noGrp="1"/>
          </p:cNvSpPr>
          <p:nvPr>
            <p:ph type="sldNum" sz="quarter" idx="4"/>
          </p:nvPr>
        </p:nvSpPr>
        <p:spPr>
          <a:xfrm>
            <a:off x="1683948" y="6356350"/>
            <a:ext cx="525852" cy="365125"/>
          </a:xfrm>
          <a:prstGeom prst="rect">
            <a:avLst/>
          </a:prstGeom>
        </p:spPr>
        <p:txBody>
          <a:bodyPr vert="horz" lIns="91440" tIns="45720" rIns="91440" bIns="45720" rtlCol="0" anchor="ctr"/>
          <a:lstStyle>
            <a:lvl1pPr algn="r">
              <a:defRPr sz="1200">
                <a:solidFill>
                  <a:srgbClr val="A4ADB6"/>
                </a:solidFill>
              </a:defRPr>
            </a:lvl1pPr>
          </a:lstStyle>
          <a:p>
            <a:r>
              <a:rPr lang="de-DE" dirty="0"/>
              <a:t> Folie </a:t>
            </a:r>
            <a:fld id="{812F24F4-33A2-4A6F-87E3-ABC44FA42587}" type="slidenum">
              <a:rPr lang="de-DE" smtClean="0"/>
              <a:pPr/>
              <a:t>‹Nr.›</a:t>
            </a:fld>
            <a:endParaRPr lang="de-DE" dirty="0"/>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74740" y="6120654"/>
            <a:ext cx="1245991" cy="602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67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71" r:id="rId5"/>
    <p:sldLayoutId id="2147483667" r:id="rId6"/>
    <p:sldLayoutId id="2147483663" r:id="rId7"/>
    <p:sldLayoutId id="2147483670" r:id="rId8"/>
    <p:sldLayoutId id="2147483665" r:id="rId9"/>
    <p:sldLayoutId id="2147483668" r:id="rId10"/>
    <p:sldLayoutId id="2147483669" r:id="rId11"/>
    <p:sldLayoutId id="2147483672"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os-kinderdorf.at/helfen-sie-mit/schule-kindergaerten/unterrichtsmaterialien/starke-10/unterrichtsmaterialien-fuer-schule-und-zu-haus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dirty="0"/>
          </a:p>
        </p:txBody>
      </p:sp>
      <p:sp>
        <p:nvSpPr>
          <p:cNvPr id="4" name="Bildplatzhalter 3"/>
          <p:cNvSpPr>
            <a:spLocks noGrp="1"/>
          </p:cNvSpPr>
          <p:nvPr>
            <p:ph type="pic" sz="quarter" idx="15"/>
          </p:nvPr>
        </p:nvSpPr>
        <p:spPr/>
        <p:txBody>
          <a:bodyPr/>
          <a:lstStyle/>
          <a:p>
            <a:endParaRPr lang="de-DE"/>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dirty="0"/>
              <a:t>Julia </a:t>
            </a:r>
            <a:r>
              <a:rPr lang="de-DE" dirty="0" err="1"/>
              <a:t>Preisigke</a:t>
            </a:r>
            <a:endParaRPr lang="de-DE" dirty="0"/>
          </a:p>
        </p:txBody>
      </p:sp>
      <p:sp>
        <p:nvSpPr>
          <p:cNvPr id="7" name="Inhaltsplatzhalter 2"/>
          <p:cNvSpPr>
            <a:spLocks noGrp="1"/>
          </p:cNvSpPr>
          <p:nvPr>
            <p:ph idx="1"/>
          </p:nvPr>
        </p:nvSpPr>
        <p:spPr>
          <a:xfrm>
            <a:off x="457200" y="1828800"/>
            <a:ext cx="8229600" cy="4745736"/>
          </a:xfrm>
        </p:spPr>
        <p:txBody>
          <a:bodyPr>
            <a:normAutofit/>
          </a:bodyPr>
          <a:lstStyle/>
          <a:p>
            <a:pPr marL="109728" indent="0" algn="ctr">
              <a:buNone/>
            </a:pPr>
            <a:endParaRPr lang="de-DE" sz="3200" dirty="0"/>
          </a:p>
          <a:p>
            <a:pPr marL="109728" indent="0" algn="ctr">
              <a:buNone/>
            </a:pPr>
            <a:endParaRPr lang="de-DE" sz="3200" dirty="0"/>
          </a:p>
          <a:p>
            <a:pPr marL="109728" indent="0" algn="ctr">
              <a:buNone/>
            </a:pPr>
            <a:r>
              <a:rPr lang="de-DE" sz="3200" dirty="0"/>
              <a:t>MOIN</a:t>
            </a:r>
          </a:p>
        </p:txBody>
      </p:sp>
    </p:spTree>
    <p:extLst>
      <p:ext uri="{BB962C8B-B14F-4D97-AF65-F5344CB8AC3E}">
        <p14:creationId xmlns:p14="http://schemas.microsoft.com/office/powerpoint/2010/main" val="414792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97347-B329-BE48-BE08-FE4D9C876445}"/>
              </a:ext>
            </a:extLst>
          </p:cNvPr>
          <p:cNvSpPr>
            <a:spLocks noGrp="1"/>
          </p:cNvSpPr>
          <p:nvPr>
            <p:ph type="title"/>
          </p:nvPr>
        </p:nvSpPr>
        <p:spPr/>
        <p:txBody>
          <a:bodyPr/>
          <a:lstStyle/>
          <a:p>
            <a:endParaRPr lang="de-DE"/>
          </a:p>
        </p:txBody>
      </p:sp>
      <p:pic>
        <p:nvPicPr>
          <p:cNvPr id="7" name="Inhaltsplatzhalter 6">
            <a:extLst>
              <a:ext uri="{FF2B5EF4-FFF2-40B4-BE49-F238E27FC236}">
                <a16:creationId xmlns:a16="http://schemas.microsoft.com/office/drawing/2014/main" id="{80E7CFA4-0C9B-324D-9DA7-9ABA676DF9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187" y="225425"/>
            <a:ext cx="6985000" cy="1206500"/>
          </a:xfrm>
        </p:spPr>
      </p:pic>
      <p:sp>
        <p:nvSpPr>
          <p:cNvPr id="4" name="Datumsplatzhalter 3">
            <a:extLst>
              <a:ext uri="{FF2B5EF4-FFF2-40B4-BE49-F238E27FC236}">
                <a16:creationId xmlns:a16="http://schemas.microsoft.com/office/drawing/2014/main" id="{73D0F700-6DDA-D244-9158-93EA117B9CC6}"/>
              </a:ext>
            </a:extLst>
          </p:cNvPr>
          <p:cNvSpPr>
            <a:spLocks noGrp="1"/>
          </p:cNvSpPr>
          <p:nvPr>
            <p:ph type="dt" sz="half" idx="10"/>
          </p:nvPr>
        </p:nvSpPr>
        <p:spPr>
          <a:xfrm>
            <a:off x="628650" y="6356350"/>
            <a:ext cx="1263212" cy="365125"/>
          </a:xfrm>
        </p:spPr>
        <p:txBody>
          <a:bodyPr/>
          <a:lstStyle/>
          <a:p>
            <a:r>
              <a:rPr lang="de-DE" dirty="0"/>
              <a:t>10. März 2021</a:t>
            </a:r>
          </a:p>
        </p:txBody>
      </p:sp>
      <p:sp>
        <p:nvSpPr>
          <p:cNvPr id="5" name="Fußzeilenplatzhalter 4">
            <a:extLst>
              <a:ext uri="{FF2B5EF4-FFF2-40B4-BE49-F238E27FC236}">
                <a16:creationId xmlns:a16="http://schemas.microsoft.com/office/drawing/2014/main" id="{05385DEC-D452-9F43-B7B4-0C5BC504FCF4}"/>
              </a:ext>
            </a:extLst>
          </p:cNvPr>
          <p:cNvSpPr>
            <a:spLocks noGrp="1"/>
          </p:cNvSpPr>
          <p:nvPr>
            <p:ph type="ftr" sz="quarter" idx="11"/>
          </p:nvPr>
        </p:nvSpPr>
        <p:spPr/>
        <p:txBody>
          <a:bodyPr/>
          <a:lstStyle/>
          <a:p>
            <a:r>
              <a:rPr lang="de-DE"/>
              <a:t>Julia Preisigke</a:t>
            </a:r>
          </a:p>
        </p:txBody>
      </p:sp>
      <p:pic>
        <p:nvPicPr>
          <p:cNvPr id="9" name="Grafik 8">
            <a:extLst>
              <a:ext uri="{FF2B5EF4-FFF2-40B4-BE49-F238E27FC236}">
                <a16:creationId xmlns:a16="http://schemas.microsoft.com/office/drawing/2014/main" id="{DB6A757F-E6A2-4B46-8A9A-19E22AAD2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49" y="1969704"/>
            <a:ext cx="6715125" cy="365125"/>
          </a:xfrm>
          <a:prstGeom prst="rect">
            <a:avLst/>
          </a:prstGeom>
        </p:spPr>
      </p:pic>
      <p:pic>
        <p:nvPicPr>
          <p:cNvPr id="11" name="Grafik 10">
            <a:extLst>
              <a:ext uri="{FF2B5EF4-FFF2-40B4-BE49-F238E27FC236}">
                <a16:creationId xmlns:a16="http://schemas.microsoft.com/office/drawing/2014/main" id="{B7173771-7E41-9C46-B410-B5C47937A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 y="2661634"/>
            <a:ext cx="6710082" cy="575551"/>
          </a:xfrm>
          <a:prstGeom prst="rect">
            <a:avLst/>
          </a:prstGeom>
        </p:spPr>
      </p:pic>
      <p:pic>
        <p:nvPicPr>
          <p:cNvPr id="13" name="Grafik 12">
            <a:extLst>
              <a:ext uri="{FF2B5EF4-FFF2-40B4-BE49-F238E27FC236}">
                <a16:creationId xmlns:a16="http://schemas.microsoft.com/office/drawing/2014/main" id="{34D21A45-FD3C-8743-8C4C-CFBD17F49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49" y="3535966"/>
            <a:ext cx="6712881" cy="373882"/>
          </a:xfrm>
          <a:prstGeom prst="rect">
            <a:avLst/>
          </a:prstGeom>
        </p:spPr>
      </p:pic>
      <p:pic>
        <p:nvPicPr>
          <p:cNvPr id="15" name="Grafik 14">
            <a:extLst>
              <a:ext uri="{FF2B5EF4-FFF2-40B4-BE49-F238E27FC236}">
                <a16:creationId xmlns:a16="http://schemas.microsoft.com/office/drawing/2014/main" id="{F845377C-D9B1-2547-8F45-438301E221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496" y="4301690"/>
            <a:ext cx="6710082" cy="360388"/>
          </a:xfrm>
          <a:prstGeom prst="rect">
            <a:avLst/>
          </a:prstGeom>
        </p:spPr>
      </p:pic>
    </p:spTree>
    <p:extLst>
      <p:ext uri="{BB962C8B-B14F-4D97-AF65-F5344CB8AC3E}">
        <p14:creationId xmlns:p14="http://schemas.microsoft.com/office/powerpoint/2010/main" val="30568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7" name="Bildplatzhalter 6">
            <a:extLst>
              <a:ext uri="{FF2B5EF4-FFF2-40B4-BE49-F238E27FC236}">
                <a16:creationId xmlns:a16="http://schemas.microsoft.com/office/drawing/2014/main" id="{2B63889D-E447-3C4D-B4BD-630865569DB1}"/>
              </a:ext>
            </a:extLst>
          </p:cNvPr>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20768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a:p>
            <a:r>
              <a:rPr lang="de-DE" dirty="0"/>
              <a:t>Mein Familienstammbaum</a:t>
            </a:r>
          </a:p>
          <a:p>
            <a:pPr lvl="1"/>
            <a:r>
              <a:rPr lang="de-DE" dirty="0"/>
              <a:t>Buch: Alles Familie</a:t>
            </a:r>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pic>
        <p:nvPicPr>
          <p:cNvPr id="9" name="Bildplatzhalter 8" descr="Bildschirmfoto 2019-09-09 um 19.29.14.png"/>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71709" r="-71709"/>
          <a:stretch>
            <a:fillRect/>
          </a:stretch>
        </p:blipFill>
        <p:spPr>
          <a:xfrm>
            <a:off x="2705930" y="1707444"/>
            <a:ext cx="8707176" cy="4318000"/>
          </a:xfrm>
        </p:spPr>
      </p:pic>
    </p:spTree>
    <p:extLst>
      <p:ext uri="{BB962C8B-B14F-4D97-AF65-F5344CB8AC3E}">
        <p14:creationId xmlns:p14="http://schemas.microsoft.com/office/powerpoint/2010/main" val="22319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a:p>
            <a:r>
              <a:rPr lang="de-DE" dirty="0"/>
              <a:t>Mein Familienstammbaum</a:t>
            </a:r>
          </a:p>
          <a:p>
            <a:pPr lvl="1"/>
            <a:r>
              <a:rPr lang="de-DE" dirty="0"/>
              <a:t>Buch: Alles Familie</a:t>
            </a:r>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pic>
        <p:nvPicPr>
          <p:cNvPr id="9" name="Bildplatzhalter 8" descr="Bildschirmfoto 2019-09-09 um 19.29.14.png"/>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71709" r="-71709"/>
          <a:stretch>
            <a:fillRect/>
          </a:stretch>
        </p:blipFill>
        <p:spPr>
          <a:xfrm>
            <a:off x="2705930" y="1707444"/>
            <a:ext cx="8707176" cy="4318000"/>
          </a:xfrm>
        </p:spPr>
      </p:pic>
    </p:spTree>
    <p:extLst>
      <p:ext uri="{BB962C8B-B14F-4D97-AF65-F5344CB8AC3E}">
        <p14:creationId xmlns:p14="http://schemas.microsoft.com/office/powerpoint/2010/main" val="281835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a:p>
            <a:r>
              <a:rPr lang="de-DE" dirty="0"/>
              <a:t>Mein Familienstammbaum</a:t>
            </a:r>
          </a:p>
          <a:p>
            <a:pPr lvl="1"/>
            <a:r>
              <a:rPr lang="de-DE" dirty="0"/>
              <a:t>Buch: Alles Familie</a:t>
            </a:r>
          </a:p>
          <a:p>
            <a:r>
              <a:rPr lang="de-DE" dirty="0"/>
              <a:t>Allerlei Klassenzimmer</a:t>
            </a:r>
          </a:p>
          <a:p>
            <a:pPr marL="0" indent="0">
              <a:buNone/>
            </a:pPr>
            <a:endParaRPr lang="de-DE" dirty="0"/>
          </a:p>
          <a:p>
            <a:pPr marL="0" indent="0">
              <a:buNone/>
            </a:pPr>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pic>
        <p:nvPicPr>
          <p:cNvPr id="16" name="Grafik 15">
            <a:extLst>
              <a:ext uri="{FF2B5EF4-FFF2-40B4-BE49-F238E27FC236}">
                <a16:creationId xmlns:a16="http://schemas.microsoft.com/office/drawing/2014/main" id="{C5DFFAD6-49D8-244B-B94E-3458E04A9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384" y="1288820"/>
            <a:ext cx="3463264" cy="4818086"/>
          </a:xfrm>
          <a:prstGeom prst="rect">
            <a:avLst/>
          </a:prstGeom>
        </p:spPr>
      </p:pic>
    </p:spTree>
    <p:extLst>
      <p:ext uri="{BB962C8B-B14F-4D97-AF65-F5344CB8AC3E}">
        <p14:creationId xmlns:p14="http://schemas.microsoft.com/office/powerpoint/2010/main" val="12284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AE53F32D-A794-AF4F-9074-6F31F2A8C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8619"/>
            <a:ext cx="4750251" cy="6569757"/>
          </a:xfrm>
        </p:spPr>
      </p:pic>
      <p:sp>
        <p:nvSpPr>
          <p:cNvPr id="5" name="Datumsplatzhalter 4">
            <a:extLst>
              <a:ext uri="{FF2B5EF4-FFF2-40B4-BE49-F238E27FC236}">
                <a16:creationId xmlns:a16="http://schemas.microsoft.com/office/drawing/2014/main" id="{09702845-E711-2541-97B9-38202F3551E5}"/>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71FD82CE-BEB8-3E47-BD81-5B2EB411C28F}"/>
              </a:ext>
            </a:extLst>
          </p:cNvPr>
          <p:cNvSpPr>
            <a:spLocks noGrp="1"/>
          </p:cNvSpPr>
          <p:nvPr>
            <p:ph type="ftr" sz="quarter" idx="3"/>
          </p:nvPr>
        </p:nvSpPr>
        <p:spPr/>
        <p:txBody>
          <a:bodyPr/>
          <a:lstStyle/>
          <a:p>
            <a:r>
              <a:rPr lang="de-DE"/>
              <a:t>Julia Preisigke</a:t>
            </a:r>
            <a:endParaRPr lang="de-DE" dirty="0"/>
          </a:p>
        </p:txBody>
      </p:sp>
      <p:pic>
        <p:nvPicPr>
          <p:cNvPr id="14" name="Grafik 13">
            <a:extLst>
              <a:ext uri="{FF2B5EF4-FFF2-40B4-BE49-F238E27FC236}">
                <a16:creationId xmlns:a16="http://schemas.microsoft.com/office/drawing/2014/main" id="{739AABBF-D6C1-8742-A013-2C618A9D3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448" y="46579"/>
            <a:ext cx="4729655" cy="6696196"/>
          </a:xfrm>
          <a:prstGeom prst="rect">
            <a:avLst/>
          </a:prstGeom>
        </p:spPr>
      </p:pic>
    </p:spTree>
    <p:extLst>
      <p:ext uri="{BB962C8B-B14F-4D97-AF65-F5344CB8AC3E}">
        <p14:creationId xmlns:p14="http://schemas.microsoft.com/office/powerpoint/2010/main" val="193659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a:p>
            <a:r>
              <a:rPr lang="de-DE" dirty="0"/>
              <a:t>Mein Familienstammbaum</a:t>
            </a:r>
          </a:p>
          <a:p>
            <a:pPr lvl="1"/>
            <a:r>
              <a:rPr lang="de-DE" dirty="0"/>
              <a:t>Buch: Alles Familie</a:t>
            </a:r>
          </a:p>
          <a:p>
            <a:r>
              <a:rPr lang="de-DE" dirty="0"/>
              <a:t>Allerlei Klassenzimmer</a:t>
            </a:r>
          </a:p>
          <a:p>
            <a:r>
              <a:rPr lang="de-DE" dirty="0"/>
              <a:t>Lieblingsspielzeug und Kinderzimmer weltweit</a:t>
            </a:r>
          </a:p>
          <a:p>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22774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a:t>Lieblingsspielzeug und Kinderzimmer weltweit</a:t>
            </a:r>
          </a:p>
          <a:p>
            <a:r>
              <a:rPr lang="de-DE" dirty="0"/>
              <a:t>Italienischer Fotograf Gabriele </a:t>
            </a:r>
            <a:r>
              <a:rPr lang="de-DE" dirty="0" err="1"/>
              <a:t>Galimberti</a:t>
            </a:r>
            <a:r>
              <a:rPr lang="de-DE" dirty="0"/>
              <a:t> </a:t>
            </a:r>
          </a:p>
          <a:p>
            <a:r>
              <a:rPr lang="de-DE" dirty="0"/>
              <a:t>Buch: ‚</a:t>
            </a:r>
            <a:r>
              <a:rPr lang="de-DE" dirty="0" err="1"/>
              <a:t>Toy</a:t>
            </a:r>
            <a:r>
              <a:rPr lang="de-DE" dirty="0"/>
              <a:t> Stories’</a:t>
            </a:r>
          </a:p>
          <a:p>
            <a:r>
              <a:rPr lang="de-DE" dirty="0"/>
              <a:t>Kinder werden mit ihrem Lieblingsspielzeug fotografiert</a:t>
            </a:r>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4" name="Bildplatzhalter 3"/>
          <p:cNvSpPr>
            <a:spLocks noGrp="1"/>
          </p:cNvSpPr>
          <p:nvPr>
            <p:ph type="pic" sz="quarter" idx="15"/>
          </p:nvPr>
        </p:nvSpPr>
        <p:spPr/>
        <p:txBody>
          <a:bodyPr/>
          <a:lstStyle/>
          <a:p>
            <a:endParaRPr lang="de-DE"/>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1197204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a:p>
            <a:r>
              <a:rPr lang="de-DE" dirty="0"/>
              <a:t>Mein Familienstammbaum</a:t>
            </a:r>
          </a:p>
          <a:p>
            <a:pPr lvl="1"/>
            <a:r>
              <a:rPr lang="de-DE" dirty="0"/>
              <a:t>Buch: Alles Familie</a:t>
            </a:r>
          </a:p>
          <a:p>
            <a:r>
              <a:rPr lang="de-DE" dirty="0"/>
              <a:t>Allerlei Klassenzimmer</a:t>
            </a:r>
          </a:p>
          <a:p>
            <a:r>
              <a:rPr lang="de-DE" dirty="0"/>
              <a:t>Lieblingsspielzeug und Kinderzimmer weltweit</a:t>
            </a:r>
          </a:p>
          <a:p>
            <a:r>
              <a:rPr lang="de-DE" dirty="0"/>
              <a:t>Jeder Mensch ist einzigartig (Starke 10)</a:t>
            </a:r>
          </a:p>
          <a:p>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08718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dirty="0"/>
              <a:t>Jeder Mensch ist einzigartig (Starke 10)</a:t>
            </a:r>
          </a:p>
          <a:p>
            <a:pPr marL="0" indent="0">
              <a:buNone/>
            </a:pPr>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Rechteck 3">
            <a:extLst>
              <a:ext uri="{FF2B5EF4-FFF2-40B4-BE49-F238E27FC236}">
                <a16:creationId xmlns:a16="http://schemas.microsoft.com/office/drawing/2014/main" id="{B6804456-A545-074F-BF76-DBC11FADB044}"/>
              </a:ext>
            </a:extLst>
          </p:cNvPr>
          <p:cNvSpPr/>
          <p:nvPr/>
        </p:nvSpPr>
        <p:spPr>
          <a:xfrm>
            <a:off x="1" y="5969298"/>
            <a:ext cx="8986344" cy="954107"/>
          </a:xfrm>
          <a:prstGeom prst="rect">
            <a:avLst/>
          </a:prstGeom>
          <a:solidFill>
            <a:schemeClr val="bg1"/>
          </a:solidFill>
        </p:spPr>
        <p:txBody>
          <a:bodyPr wrap="square">
            <a:spAutoFit/>
          </a:bodyPr>
          <a:lstStyle/>
          <a:p>
            <a:pPr algn="ctr"/>
            <a:endParaRPr lang="de-DE" sz="1400" dirty="0">
              <a:hlinkClick r:id="rId2"/>
            </a:endParaRPr>
          </a:p>
          <a:p>
            <a:pPr algn="ctr"/>
            <a:r>
              <a:rPr lang="de-DE" sz="1400" dirty="0">
                <a:hlinkClick r:id="rId2"/>
              </a:rPr>
              <a:t>https://www.sos-kinderdorf.at/helfen-sie-mit/schule-kindergaerten/unterrichtsmaterialien/starke-10/unterrichtsmaterialien-fuer-schule-und-zu-hause</a:t>
            </a:r>
            <a:endParaRPr lang="de-DE" sz="1400" dirty="0"/>
          </a:p>
          <a:p>
            <a:pPr algn="ctr"/>
            <a:endParaRPr lang="de-DE" sz="1400" dirty="0"/>
          </a:p>
        </p:txBody>
      </p:sp>
      <p:sp>
        <p:nvSpPr>
          <p:cNvPr id="10" name="Bildplatzhalter 9">
            <a:extLst>
              <a:ext uri="{FF2B5EF4-FFF2-40B4-BE49-F238E27FC236}">
                <a16:creationId xmlns:a16="http://schemas.microsoft.com/office/drawing/2014/main" id="{DEC2FE7D-5A1C-E542-A6A1-73FF68CCA97A}"/>
              </a:ext>
            </a:extLst>
          </p:cNvPr>
          <p:cNvSpPr>
            <a:spLocks noGrp="1"/>
          </p:cNvSpPr>
          <p:nvPr>
            <p:ph type="pic" sz="quarter" idx="15"/>
          </p:nvPr>
        </p:nvSpPr>
        <p:spPr/>
        <p:txBody>
          <a:bodyPr/>
          <a:lstStyle/>
          <a:p>
            <a:endParaRPr lang="de-DE"/>
          </a:p>
        </p:txBody>
      </p:sp>
      <p:pic>
        <p:nvPicPr>
          <p:cNvPr id="11" name="Bildplatzhalter 6" descr="Bildschirmfoto 2019-09-09 um 19.47.43.png">
            <a:extLst>
              <a:ext uri="{FF2B5EF4-FFF2-40B4-BE49-F238E27FC236}">
                <a16:creationId xmlns:a16="http://schemas.microsoft.com/office/drawing/2014/main" id="{0B2D9FA0-D53D-A343-84DC-DAECF9935B58}"/>
              </a:ext>
            </a:extLst>
          </p:cNvPr>
          <p:cNvPicPr>
            <a:picLocks noChangeAspect="1"/>
          </p:cNvPicPr>
          <p:nvPr/>
        </p:nvPicPr>
        <p:blipFill>
          <a:blip r:embed="rId3" cstate="print">
            <a:extLst>
              <a:ext uri="{28A0092B-C50C-407E-A947-70E740481C1C}">
                <a14:useLocalDpi xmlns:a14="http://schemas.microsoft.com/office/drawing/2010/main" val="0"/>
              </a:ext>
            </a:extLst>
          </a:blip>
          <a:srcRect l="-90794" r="-90794"/>
          <a:stretch>
            <a:fillRect/>
          </a:stretch>
        </p:blipFill>
        <p:spPr>
          <a:xfrm>
            <a:off x="-1421165" y="2300111"/>
            <a:ext cx="7411416" cy="3675416"/>
          </a:xfrm>
          <a:prstGeom prst="rect">
            <a:avLst/>
          </a:prstGeom>
        </p:spPr>
      </p:pic>
      <p:pic>
        <p:nvPicPr>
          <p:cNvPr id="12" name="Bild 7" descr="Bildschirmfoto 2019-09-09 um 19.47.30.png">
            <a:extLst>
              <a:ext uri="{FF2B5EF4-FFF2-40B4-BE49-F238E27FC236}">
                <a16:creationId xmlns:a16="http://schemas.microsoft.com/office/drawing/2014/main" id="{89915D19-26B3-3F4F-B0F3-D08135F610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4601" y="2314222"/>
            <a:ext cx="2593621" cy="3663089"/>
          </a:xfrm>
          <a:prstGeom prst="rect">
            <a:avLst/>
          </a:prstGeom>
        </p:spPr>
      </p:pic>
    </p:spTree>
    <p:extLst>
      <p:ext uri="{BB962C8B-B14F-4D97-AF65-F5344CB8AC3E}">
        <p14:creationId xmlns:p14="http://schemas.microsoft.com/office/powerpoint/2010/main" val="190383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146A3-04A5-1125-442B-1D3ACFFB66E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ED8EEF9-E4F4-8103-6886-85071916DF10}"/>
              </a:ext>
            </a:extLst>
          </p:cNvPr>
          <p:cNvSpPr>
            <a:spLocks noGrp="1"/>
          </p:cNvSpPr>
          <p:nvPr>
            <p:ph type="title"/>
          </p:nvPr>
        </p:nvSpPr>
        <p:spPr/>
        <p:txBody>
          <a:bodyPr/>
          <a:lstStyle/>
          <a:p>
            <a:r>
              <a:rPr lang="de-DE" dirty="0"/>
              <a:t>Interkulturelles Lernen</a:t>
            </a:r>
          </a:p>
        </p:txBody>
      </p:sp>
      <p:sp>
        <p:nvSpPr>
          <p:cNvPr id="4" name="Bildplatzhalter 3">
            <a:extLst>
              <a:ext uri="{FF2B5EF4-FFF2-40B4-BE49-F238E27FC236}">
                <a16:creationId xmlns:a16="http://schemas.microsoft.com/office/drawing/2014/main" id="{E58612C3-FE5F-C0F5-A483-CFF7DADC859C}"/>
              </a:ext>
            </a:extLst>
          </p:cNvPr>
          <p:cNvSpPr>
            <a:spLocks noGrp="1"/>
          </p:cNvSpPr>
          <p:nvPr>
            <p:ph type="pic" sz="quarter" idx="15"/>
          </p:nvPr>
        </p:nvSpPr>
        <p:spPr/>
        <p:txBody>
          <a:bodyPr/>
          <a:lstStyle/>
          <a:p>
            <a:endParaRPr lang="de-DE"/>
          </a:p>
        </p:txBody>
      </p:sp>
      <p:sp>
        <p:nvSpPr>
          <p:cNvPr id="5" name="Datumsplatzhalter 4">
            <a:extLst>
              <a:ext uri="{FF2B5EF4-FFF2-40B4-BE49-F238E27FC236}">
                <a16:creationId xmlns:a16="http://schemas.microsoft.com/office/drawing/2014/main" id="{A2500F3B-3EA5-8C53-F0E3-6BD96E3CE297}"/>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D97DD325-108F-D4D8-8ED5-A0C3AA0A793B}"/>
              </a:ext>
            </a:extLst>
          </p:cNvPr>
          <p:cNvSpPr>
            <a:spLocks noGrp="1"/>
          </p:cNvSpPr>
          <p:nvPr>
            <p:ph type="ftr" sz="quarter" idx="3"/>
          </p:nvPr>
        </p:nvSpPr>
        <p:spPr/>
        <p:txBody>
          <a:bodyPr/>
          <a:lstStyle/>
          <a:p>
            <a:r>
              <a:rPr lang="de-DE"/>
              <a:t>Julia Preisigke</a:t>
            </a:r>
            <a:endParaRPr lang="de-DE" dirty="0"/>
          </a:p>
        </p:txBody>
      </p:sp>
      <p:sp>
        <p:nvSpPr>
          <p:cNvPr id="7" name="Inhaltsplatzhalter 2">
            <a:extLst>
              <a:ext uri="{FF2B5EF4-FFF2-40B4-BE49-F238E27FC236}">
                <a16:creationId xmlns:a16="http://schemas.microsoft.com/office/drawing/2014/main" id="{D5435C75-2CBB-4AE1-7661-54BA466BD36D}"/>
              </a:ext>
            </a:extLst>
          </p:cNvPr>
          <p:cNvSpPr>
            <a:spLocks noGrp="1"/>
          </p:cNvSpPr>
          <p:nvPr>
            <p:ph idx="1"/>
          </p:nvPr>
        </p:nvSpPr>
        <p:spPr>
          <a:xfrm>
            <a:off x="457200" y="1828800"/>
            <a:ext cx="8229600" cy="4745736"/>
          </a:xfrm>
        </p:spPr>
        <p:txBody>
          <a:bodyPr>
            <a:normAutofit/>
          </a:bodyPr>
          <a:lstStyle/>
          <a:p>
            <a:pPr marL="109728" indent="0" algn="ctr">
              <a:buNone/>
            </a:pPr>
            <a:r>
              <a:rPr lang="de-DE" sz="3200" dirty="0"/>
              <a:t>„Unter Berücksichtigung globaler Zusammenhänge kann interkulturelles Lernen als Lernen von fremden Kulturen/ Gesellschaften bei gleichzeitiger kritischer Auseinandersetzung mit der eigenen Kultur und Gesellschaft (kulturelle Selbstreflexion) definiert werden.“</a:t>
            </a:r>
          </a:p>
        </p:txBody>
      </p:sp>
      <p:sp>
        <p:nvSpPr>
          <p:cNvPr id="9" name="Textfeld 8">
            <a:extLst>
              <a:ext uri="{FF2B5EF4-FFF2-40B4-BE49-F238E27FC236}">
                <a16:creationId xmlns:a16="http://schemas.microsoft.com/office/drawing/2014/main" id="{8231C356-2648-FBA9-80A5-A78450941741}"/>
              </a:ext>
            </a:extLst>
          </p:cNvPr>
          <p:cNvSpPr txBox="1"/>
          <p:nvPr/>
        </p:nvSpPr>
        <p:spPr>
          <a:xfrm>
            <a:off x="4430158" y="5777093"/>
            <a:ext cx="7024744" cy="261610"/>
          </a:xfrm>
          <a:prstGeom prst="rect">
            <a:avLst/>
          </a:prstGeom>
          <a:noFill/>
        </p:spPr>
        <p:txBody>
          <a:bodyPr wrap="square" rtlCol="0">
            <a:spAutoFit/>
          </a:bodyPr>
          <a:lstStyle/>
          <a:p>
            <a:pPr algn="ctr"/>
            <a:r>
              <a:rPr lang="de-DE" sz="1050" dirty="0"/>
              <a:t>Nestvogel  2012, S. 140</a:t>
            </a:r>
          </a:p>
        </p:txBody>
      </p:sp>
    </p:spTree>
    <p:extLst>
      <p:ext uri="{BB962C8B-B14F-4D97-AF65-F5344CB8AC3E}">
        <p14:creationId xmlns:p14="http://schemas.microsoft.com/office/powerpoint/2010/main" val="279237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a:p>
            <a:r>
              <a:rPr lang="de-DE" dirty="0"/>
              <a:t>Mein Familienstammbaum</a:t>
            </a:r>
          </a:p>
          <a:p>
            <a:pPr lvl="1"/>
            <a:r>
              <a:rPr lang="de-DE" dirty="0"/>
              <a:t>Buch: Alles Familie</a:t>
            </a:r>
          </a:p>
          <a:p>
            <a:r>
              <a:rPr lang="de-DE" dirty="0"/>
              <a:t>Allerlei Klassenzimmer</a:t>
            </a:r>
          </a:p>
          <a:p>
            <a:r>
              <a:rPr lang="de-DE" dirty="0"/>
              <a:t>Lieblingsspielzeug und Kinderzimmer weltweit</a:t>
            </a:r>
          </a:p>
          <a:p>
            <a:r>
              <a:rPr lang="de-DE" dirty="0"/>
              <a:t>Jeder Mensch ist einzigartig (Starke 10)</a:t>
            </a:r>
          </a:p>
          <a:p>
            <a:r>
              <a:rPr lang="de-DE" dirty="0"/>
              <a:t>Wenn die Welt ein Dorf wäre</a:t>
            </a:r>
          </a:p>
          <a:p>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91893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welt dorf.jpg"/>
          <p:cNvPicPr>
            <a:picLocks noGrp="1" noChangeAspect="1"/>
          </p:cNvPicPr>
          <p:nvPr>
            <p:ph idx="1"/>
          </p:nvPr>
        </p:nvPicPr>
        <p:blipFill>
          <a:blip r:embed="rId2">
            <a:extLst>
              <a:ext uri="{28A0092B-C50C-407E-A947-70E740481C1C}">
                <a14:useLocalDpi xmlns:a14="http://schemas.microsoft.com/office/drawing/2010/main" val="0"/>
              </a:ext>
            </a:extLst>
          </a:blip>
          <a:srcRect l="-80277" r="-80277"/>
          <a:stretch>
            <a:fillRect/>
          </a:stretch>
        </p:blipFill>
        <p:spPr>
          <a:xfrm>
            <a:off x="474554" y="1859213"/>
            <a:ext cx="7586880" cy="4012786"/>
          </a:xfrm>
        </p:spPr>
      </p:pic>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4" name="Bildplatzhalter 3"/>
          <p:cNvSpPr>
            <a:spLocks noGrp="1"/>
          </p:cNvSpPr>
          <p:nvPr>
            <p:ph type="pic" sz="quarter" idx="15"/>
          </p:nvPr>
        </p:nvSpPr>
        <p:spPr/>
        <p:txBody>
          <a:bodyPr/>
          <a:lstStyle/>
          <a:p>
            <a:endParaRPr lang="de-DE"/>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2" name="Textfeld 1">
            <a:extLst>
              <a:ext uri="{FF2B5EF4-FFF2-40B4-BE49-F238E27FC236}">
                <a16:creationId xmlns:a16="http://schemas.microsoft.com/office/drawing/2014/main" id="{1B47C514-4848-6649-B9DE-C803FAEACAD1}"/>
              </a:ext>
            </a:extLst>
          </p:cNvPr>
          <p:cNvSpPr txBox="1"/>
          <p:nvPr/>
        </p:nvSpPr>
        <p:spPr>
          <a:xfrm>
            <a:off x="6170613" y="4394671"/>
            <a:ext cx="2773690" cy="1200329"/>
          </a:xfrm>
          <a:prstGeom prst="rect">
            <a:avLst/>
          </a:prstGeom>
          <a:noFill/>
        </p:spPr>
        <p:txBody>
          <a:bodyPr wrap="square" rtlCol="0">
            <a:spAutoFit/>
          </a:bodyPr>
          <a:lstStyle/>
          <a:p>
            <a:r>
              <a:rPr lang="de-DE" dirty="0"/>
              <a:t>Zahlen sind etwas veraltet – eine neuere Grafik der Zeit habe ich Ihnen hochgeladen</a:t>
            </a:r>
          </a:p>
        </p:txBody>
      </p:sp>
      <p:sp>
        <p:nvSpPr>
          <p:cNvPr id="8" name="Gewitterblitz 7">
            <a:extLst>
              <a:ext uri="{FF2B5EF4-FFF2-40B4-BE49-F238E27FC236}">
                <a16:creationId xmlns:a16="http://schemas.microsoft.com/office/drawing/2014/main" id="{5D8149E4-3D26-FF4F-8808-C8841D6FB168}"/>
              </a:ext>
            </a:extLst>
          </p:cNvPr>
          <p:cNvSpPr/>
          <p:nvPr/>
        </p:nvSpPr>
        <p:spPr>
          <a:xfrm>
            <a:off x="6758672" y="3560422"/>
            <a:ext cx="798786" cy="834249"/>
          </a:xfrm>
          <a:prstGeom prst="lightningBol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94215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welt dorf.jpg"/>
          <p:cNvPicPr>
            <a:picLocks noGrp="1" noChangeAspect="1"/>
          </p:cNvPicPr>
          <p:nvPr>
            <p:ph idx="1"/>
          </p:nvPr>
        </p:nvPicPr>
        <p:blipFill>
          <a:blip r:embed="rId2">
            <a:extLst>
              <a:ext uri="{28A0092B-C50C-407E-A947-70E740481C1C}">
                <a14:useLocalDpi xmlns:a14="http://schemas.microsoft.com/office/drawing/2010/main" val="0"/>
              </a:ext>
            </a:extLst>
          </a:blip>
          <a:srcRect l="-80277" r="-80277"/>
          <a:stretch>
            <a:fillRect/>
          </a:stretch>
        </p:blipFill>
        <p:spPr>
          <a:xfrm>
            <a:off x="6120542" y="179564"/>
            <a:ext cx="3934646" cy="1993547"/>
          </a:xfrm>
        </p:spPr>
      </p:pic>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pic>
        <p:nvPicPr>
          <p:cNvPr id="2" name="Bildplatzhalter 1" descr="Bildschirmfoto 2019-09-09 um 19.53.07.png"/>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92087" r="-92087"/>
          <a:stretch>
            <a:fillRect/>
          </a:stretch>
        </p:blipFill>
        <p:spPr>
          <a:xfrm>
            <a:off x="-399214" y="1763889"/>
            <a:ext cx="8536448" cy="4233334"/>
          </a:xfrm>
        </p:spPr>
      </p:pic>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103663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75234C91-BEEC-B041-A2F4-972CB448A5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877" y="106362"/>
            <a:ext cx="4401231" cy="5684101"/>
          </a:xfrm>
        </p:spPr>
      </p:pic>
      <p:sp>
        <p:nvSpPr>
          <p:cNvPr id="3" name="Titel 2">
            <a:extLst>
              <a:ext uri="{FF2B5EF4-FFF2-40B4-BE49-F238E27FC236}">
                <a16:creationId xmlns:a16="http://schemas.microsoft.com/office/drawing/2014/main" id="{FB3DB466-005D-F741-BC2D-408E95F5E163}"/>
              </a:ext>
            </a:extLst>
          </p:cNvPr>
          <p:cNvSpPr>
            <a:spLocks noGrp="1"/>
          </p:cNvSpPr>
          <p:nvPr>
            <p:ph type="title"/>
          </p:nvPr>
        </p:nvSpPr>
        <p:spPr>
          <a:xfrm>
            <a:off x="612813" y="225425"/>
            <a:ext cx="3582318" cy="1332000"/>
          </a:xfrm>
        </p:spPr>
        <p:txBody>
          <a:bodyPr>
            <a:noAutofit/>
          </a:bodyPr>
          <a:lstStyle/>
          <a:p>
            <a:r>
              <a:rPr lang="de-DE" sz="2800" dirty="0" err="1"/>
              <a:t>Drösser</a:t>
            </a:r>
            <a:r>
              <a:rPr lang="de-DE" sz="2800" dirty="0"/>
              <a:t>, Christoph: 100 Kinder</a:t>
            </a:r>
          </a:p>
        </p:txBody>
      </p:sp>
      <p:sp>
        <p:nvSpPr>
          <p:cNvPr id="4" name="Bildplatzhalter 3">
            <a:extLst>
              <a:ext uri="{FF2B5EF4-FFF2-40B4-BE49-F238E27FC236}">
                <a16:creationId xmlns:a16="http://schemas.microsoft.com/office/drawing/2014/main" id="{3856078E-E253-344B-8C96-3BB904672715}"/>
              </a:ext>
            </a:extLst>
          </p:cNvPr>
          <p:cNvSpPr>
            <a:spLocks noGrp="1"/>
          </p:cNvSpPr>
          <p:nvPr>
            <p:ph type="pic" sz="quarter" idx="15"/>
          </p:nvPr>
        </p:nvSpPr>
        <p:spPr/>
        <p:txBody>
          <a:bodyPr/>
          <a:lstStyle/>
          <a:p>
            <a:endParaRPr lang="de-DE"/>
          </a:p>
        </p:txBody>
      </p:sp>
      <p:sp>
        <p:nvSpPr>
          <p:cNvPr id="5" name="Datumsplatzhalter 4">
            <a:extLst>
              <a:ext uri="{FF2B5EF4-FFF2-40B4-BE49-F238E27FC236}">
                <a16:creationId xmlns:a16="http://schemas.microsoft.com/office/drawing/2014/main" id="{C3B1D6ED-0227-B344-886B-1E40906AA98C}"/>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16CEA11F-3E4C-494A-B5FD-908471AA79E6}"/>
              </a:ext>
            </a:extLst>
          </p:cNvPr>
          <p:cNvSpPr>
            <a:spLocks noGrp="1"/>
          </p:cNvSpPr>
          <p:nvPr>
            <p:ph type="ftr" sz="quarter" idx="3"/>
          </p:nvPr>
        </p:nvSpPr>
        <p:spPr/>
        <p:txBody>
          <a:bodyPr/>
          <a:lstStyle/>
          <a:p>
            <a:r>
              <a:rPr lang="de-DE"/>
              <a:t>Julia Preisigke</a:t>
            </a:r>
            <a:endParaRPr lang="de-DE" dirty="0"/>
          </a:p>
        </p:txBody>
      </p:sp>
      <p:sp>
        <p:nvSpPr>
          <p:cNvPr id="9" name="Inhaltsplatzhalter 1">
            <a:extLst>
              <a:ext uri="{FF2B5EF4-FFF2-40B4-BE49-F238E27FC236}">
                <a16:creationId xmlns:a16="http://schemas.microsoft.com/office/drawing/2014/main" id="{83CCA137-4467-BA46-BE3F-63180EE6FCE7}"/>
              </a:ext>
            </a:extLst>
          </p:cNvPr>
          <p:cNvSpPr txBox="1">
            <a:spLocks/>
          </p:cNvSpPr>
          <p:nvPr/>
        </p:nvSpPr>
        <p:spPr>
          <a:xfrm>
            <a:off x="611187" y="1844675"/>
            <a:ext cx="3582317" cy="40127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400" dirty="0"/>
              <a:t>Aktuelle Version von „Welt ein Dorf wäre“</a:t>
            </a:r>
          </a:p>
          <a:p>
            <a:r>
              <a:rPr lang="de-DE" sz="2400" dirty="0"/>
              <a:t>Aktuelle Zahlen</a:t>
            </a:r>
          </a:p>
          <a:p>
            <a:r>
              <a:rPr lang="de-DE" sz="2400" dirty="0"/>
              <a:t>Große Empfehlung </a:t>
            </a:r>
            <a:r>
              <a:rPr lang="de-DE" sz="2400" dirty="0">
                <a:sym typeface="Wingdings" pitchFamily="2" charset="2"/>
              </a:rPr>
              <a:t></a:t>
            </a:r>
            <a:r>
              <a:rPr lang="de-DE" sz="2400" dirty="0"/>
              <a:t>, auch im Kontext von Kinderrechten</a:t>
            </a:r>
          </a:p>
          <a:p>
            <a:endParaRPr lang="de-DE" sz="2400" dirty="0"/>
          </a:p>
        </p:txBody>
      </p:sp>
    </p:spTree>
    <p:extLst>
      <p:ext uri="{BB962C8B-B14F-4D97-AF65-F5344CB8AC3E}">
        <p14:creationId xmlns:p14="http://schemas.microsoft.com/office/powerpoint/2010/main" val="55925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37AD9157-E67A-9640-8CDB-4CBDB181B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06" y="457050"/>
            <a:ext cx="8619794" cy="5400825"/>
          </a:xfrm>
        </p:spPr>
      </p:pic>
      <p:sp>
        <p:nvSpPr>
          <p:cNvPr id="3" name="Titel 2">
            <a:extLst>
              <a:ext uri="{FF2B5EF4-FFF2-40B4-BE49-F238E27FC236}">
                <a16:creationId xmlns:a16="http://schemas.microsoft.com/office/drawing/2014/main" id="{5F65DBDE-4E83-174E-B90C-D668F5AB733F}"/>
              </a:ext>
            </a:extLst>
          </p:cNvPr>
          <p:cNvSpPr>
            <a:spLocks noGrp="1"/>
          </p:cNvSpPr>
          <p:nvPr>
            <p:ph type="title"/>
          </p:nvPr>
        </p:nvSpPr>
        <p:spPr/>
        <p:txBody>
          <a:bodyPr/>
          <a:lstStyle/>
          <a:p>
            <a:endParaRPr lang="de-DE"/>
          </a:p>
        </p:txBody>
      </p:sp>
      <p:sp>
        <p:nvSpPr>
          <p:cNvPr id="5" name="Datumsplatzhalter 4">
            <a:extLst>
              <a:ext uri="{FF2B5EF4-FFF2-40B4-BE49-F238E27FC236}">
                <a16:creationId xmlns:a16="http://schemas.microsoft.com/office/drawing/2014/main" id="{41FFAD60-3B31-204F-B312-8B737207F504}"/>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29C1E11C-DCAB-B141-A37D-56C42DA01A24}"/>
              </a:ext>
            </a:extLst>
          </p:cNvPr>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4138487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40ADD682-9EE3-D14B-B83B-39708846E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07" y="641131"/>
            <a:ext cx="8793938" cy="5216744"/>
          </a:xfrm>
        </p:spPr>
      </p:pic>
      <p:sp>
        <p:nvSpPr>
          <p:cNvPr id="3" name="Titel 2">
            <a:extLst>
              <a:ext uri="{FF2B5EF4-FFF2-40B4-BE49-F238E27FC236}">
                <a16:creationId xmlns:a16="http://schemas.microsoft.com/office/drawing/2014/main" id="{5EF57EA0-5DDD-334E-80FC-5A09EC86E1A0}"/>
              </a:ext>
            </a:extLst>
          </p:cNvPr>
          <p:cNvSpPr>
            <a:spLocks noGrp="1"/>
          </p:cNvSpPr>
          <p:nvPr>
            <p:ph type="title"/>
          </p:nvPr>
        </p:nvSpPr>
        <p:spPr/>
        <p:txBody>
          <a:bodyPr/>
          <a:lstStyle/>
          <a:p>
            <a:endParaRPr lang="de-DE"/>
          </a:p>
        </p:txBody>
      </p:sp>
      <p:sp>
        <p:nvSpPr>
          <p:cNvPr id="5" name="Datumsplatzhalter 4">
            <a:extLst>
              <a:ext uri="{FF2B5EF4-FFF2-40B4-BE49-F238E27FC236}">
                <a16:creationId xmlns:a16="http://schemas.microsoft.com/office/drawing/2014/main" id="{96A56A1F-1188-9D47-BE85-7B60AB6DC455}"/>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975DBD7B-10B2-6C4D-B1A1-6BF86BCD3D98}"/>
              </a:ext>
            </a:extLst>
          </p:cNvPr>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157078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Mein Vorname</a:t>
            </a:r>
          </a:p>
          <a:p>
            <a:r>
              <a:rPr lang="de-DE" dirty="0"/>
              <a:t>Mein Familienstammbaum</a:t>
            </a:r>
          </a:p>
          <a:p>
            <a:pPr lvl="1"/>
            <a:r>
              <a:rPr lang="de-DE" dirty="0"/>
              <a:t>Buch: Alles Familie</a:t>
            </a:r>
          </a:p>
          <a:p>
            <a:r>
              <a:rPr lang="de-DE" dirty="0"/>
              <a:t>Allerlei Klassenzimmer</a:t>
            </a:r>
          </a:p>
          <a:p>
            <a:r>
              <a:rPr lang="de-DE" dirty="0"/>
              <a:t>Lieblingsspielzeug und Kinderzimmer weltweit</a:t>
            </a:r>
          </a:p>
          <a:p>
            <a:r>
              <a:rPr lang="de-DE" dirty="0"/>
              <a:t>Jeder Mensch ist einzigartig (Starke 10)</a:t>
            </a:r>
          </a:p>
          <a:p>
            <a:r>
              <a:rPr lang="de-DE" dirty="0"/>
              <a:t>Wenn die Welt ein Dorf wäre</a:t>
            </a:r>
          </a:p>
          <a:p>
            <a:r>
              <a:rPr lang="de-DE" dirty="0"/>
              <a:t>Wasserverteilungsspiel</a:t>
            </a:r>
          </a:p>
          <a:p>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44559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pic>
        <p:nvPicPr>
          <p:cNvPr id="8" name="Inhaltsplatzhalter 7" descr="Bildschirmfoto 2019-09-09 um 19.55.03.png"/>
          <p:cNvPicPr>
            <a:picLocks noGrp="1" noChangeAspect="1"/>
          </p:cNvPicPr>
          <p:nvPr>
            <p:ph idx="1"/>
          </p:nvPr>
        </p:nvPicPr>
        <p:blipFill>
          <a:blip r:embed="rId2">
            <a:extLst>
              <a:ext uri="{28A0092B-C50C-407E-A947-70E740481C1C}">
                <a14:useLocalDpi xmlns:a14="http://schemas.microsoft.com/office/drawing/2010/main" val="0"/>
              </a:ext>
            </a:extLst>
          </a:blip>
          <a:srcRect l="-713" r="-713"/>
          <a:stretch>
            <a:fillRect/>
          </a:stretch>
        </p:blipFill>
        <p:spPr/>
      </p:pic>
    </p:spTree>
    <p:extLst>
      <p:ext uri="{BB962C8B-B14F-4D97-AF65-F5344CB8AC3E}">
        <p14:creationId xmlns:p14="http://schemas.microsoft.com/office/powerpoint/2010/main" val="1421190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pic>
        <p:nvPicPr>
          <p:cNvPr id="7" name="Inhaltsplatzhalter 6" descr="Bildschirmfoto 2019-09-09 um 19.55.48.png"/>
          <p:cNvPicPr>
            <a:picLocks noGrp="1" noChangeAspect="1"/>
          </p:cNvPicPr>
          <p:nvPr>
            <p:ph idx="1"/>
          </p:nvPr>
        </p:nvPicPr>
        <p:blipFill>
          <a:blip r:embed="rId2">
            <a:extLst>
              <a:ext uri="{28A0092B-C50C-407E-A947-70E740481C1C}">
                <a14:useLocalDpi xmlns:a14="http://schemas.microsoft.com/office/drawing/2010/main" val="0"/>
              </a:ext>
            </a:extLst>
          </a:blip>
          <a:srcRect l="-12042" r="-12042"/>
          <a:stretch>
            <a:fillRect/>
          </a:stretch>
        </p:blipFill>
        <p:spPr>
          <a:xfrm>
            <a:off x="352778" y="1762972"/>
            <a:ext cx="8339666" cy="4225416"/>
          </a:xfrm>
        </p:spPr>
      </p:pic>
    </p:spTree>
    <p:extLst>
      <p:ext uri="{BB962C8B-B14F-4D97-AF65-F5344CB8AC3E}">
        <p14:creationId xmlns:p14="http://schemas.microsoft.com/office/powerpoint/2010/main" val="361798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188" y="1844674"/>
            <a:ext cx="7920000" cy="4533547"/>
          </a:xfrm>
        </p:spPr>
        <p:txBody>
          <a:bodyPr/>
          <a:lstStyle/>
          <a:p>
            <a:r>
              <a:rPr lang="de-DE" dirty="0"/>
              <a:t>Mein Vorname</a:t>
            </a:r>
          </a:p>
          <a:p>
            <a:r>
              <a:rPr lang="de-DE" dirty="0"/>
              <a:t>Mein Familienstammbaum</a:t>
            </a:r>
          </a:p>
          <a:p>
            <a:pPr lvl="1"/>
            <a:r>
              <a:rPr lang="de-DE" dirty="0"/>
              <a:t>Buch: Alles Familie</a:t>
            </a:r>
          </a:p>
          <a:p>
            <a:r>
              <a:rPr lang="de-DE" dirty="0"/>
              <a:t>Allerlei Klassenzimmer</a:t>
            </a:r>
          </a:p>
          <a:p>
            <a:r>
              <a:rPr lang="de-DE" dirty="0"/>
              <a:t>Lieblingsspielzeug und Kinderzimmer weltweit</a:t>
            </a:r>
          </a:p>
          <a:p>
            <a:r>
              <a:rPr lang="de-DE" dirty="0"/>
              <a:t>Jeder Mensch ist einzigartig (Starke 10)</a:t>
            </a:r>
          </a:p>
          <a:p>
            <a:r>
              <a:rPr lang="de-DE" dirty="0"/>
              <a:t>Wenn die Welt ein Dorf wäre</a:t>
            </a:r>
          </a:p>
          <a:p>
            <a:r>
              <a:rPr lang="de-DE" dirty="0"/>
              <a:t>Wasserverteilungsspiel</a:t>
            </a:r>
          </a:p>
          <a:p>
            <a:r>
              <a:rPr lang="de-DE" dirty="0"/>
              <a:t>Zwei-Kulturen-Spiel</a:t>
            </a:r>
          </a:p>
          <a:p>
            <a:endParaRPr lang="de-DE" dirty="0"/>
          </a:p>
          <a:p>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8369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485584" y="6192602"/>
            <a:ext cx="4164037" cy="276999"/>
          </a:xfrm>
          <a:prstGeom prst="rect">
            <a:avLst/>
          </a:prstGeom>
          <a:noFill/>
        </p:spPr>
        <p:txBody>
          <a:bodyPr wrap="square" rtlCol="0">
            <a:spAutoFit/>
          </a:bodyPr>
          <a:lstStyle/>
          <a:p>
            <a:pPr algn="r"/>
            <a:r>
              <a:rPr lang="de-DE" sz="1200" dirty="0">
                <a:solidFill>
                  <a:prstClr val="black"/>
                </a:solidFill>
                <a:latin typeface="Calibri"/>
              </a:rPr>
              <a:t>Glossar der IKUD-Seminare, im Internet</a:t>
            </a:r>
          </a:p>
        </p:txBody>
      </p:sp>
      <p:sp>
        <p:nvSpPr>
          <p:cNvPr id="6" name="Titel 1"/>
          <p:cNvSpPr>
            <a:spLocks noGrp="1"/>
          </p:cNvSpPr>
          <p:nvPr>
            <p:ph type="title"/>
          </p:nvPr>
        </p:nvSpPr>
        <p:spPr>
          <a:xfrm>
            <a:off x="1029379" y="539394"/>
            <a:ext cx="7024744" cy="723913"/>
          </a:xfrm>
        </p:spPr>
        <p:txBody>
          <a:bodyPr>
            <a:noAutofit/>
          </a:bodyPr>
          <a:lstStyle/>
          <a:p>
            <a:r>
              <a:rPr lang="de-DE" dirty="0"/>
              <a:t>Multikulturell, Interkulturell, Transkulturell?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529836203"/>
              </p:ext>
            </p:extLst>
          </p:nvPr>
        </p:nvGraphicFramePr>
        <p:xfrm>
          <a:off x="0" y="1597572"/>
          <a:ext cx="9144000" cy="4421604"/>
        </p:xfrm>
        <a:graphic>
          <a:graphicData uri="http://schemas.openxmlformats.org/drawingml/2006/table">
            <a:tbl>
              <a:tblPr firstRow="1" bandRow="1">
                <a:tableStyleId>{5C22544A-7EE6-4342-B048-85BDC9FD1C3A}</a:tableStyleId>
              </a:tblPr>
              <a:tblGrid>
                <a:gridCol w="2882160">
                  <a:extLst>
                    <a:ext uri="{9D8B030D-6E8A-4147-A177-3AD203B41FA5}">
                      <a16:colId xmlns:a16="http://schemas.microsoft.com/office/drawing/2014/main" val="20000"/>
                    </a:ext>
                  </a:extLst>
                </a:gridCol>
                <a:gridCol w="2916473">
                  <a:extLst>
                    <a:ext uri="{9D8B030D-6E8A-4147-A177-3AD203B41FA5}">
                      <a16:colId xmlns:a16="http://schemas.microsoft.com/office/drawing/2014/main" val="20001"/>
                    </a:ext>
                  </a:extLst>
                </a:gridCol>
                <a:gridCol w="3345367">
                  <a:extLst>
                    <a:ext uri="{9D8B030D-6E8A-4147-A177-3AD203B41FA5}">
                      <a16:colId xmlns:a16="http://schemas.microsoft.com/office/drawing/2014/main" val="20002"/>
                    </a:ext>
                  </a:extLst>
                </a:gridCol>
              </a:tblGrid>
              <a:tr h="358088">
                <a:tc>
                  <a:txBody>
                    <a:bodyPr/>
                    <a:lstStyle/>
                    <a:p>
                      <a:r>
                        <a:rPr lang="de-DE" sz="1700" dirty="0"/>
                        <a:t>Multikulturell</a:t>
                      </a:r>
                    </a:p>
                  </a:txBody>
                  <a:tcPr/>
                </a:tc>
                <a:tc>
                  <a:txBody>
                    <a:bodyPr/>
                    <a:lstStyle/>
                    <a:p>
                      <a:r>
                        <a:rPr lang="de-DE" sz="1700" dirty="0"/>
                        <a:t>Interkulturell </a:t>
                      </a:r>
                    </a:p>
                  </a:txBody>
                  <a:tcPr/>
                </a:tc>
                <a:tc>
                  <a:txBody>
                    <a:bodyPr/>
                    <a:lstStyle/>
                    <a:p>
                      <a:r>
                        <a:rPr lang="de-DE" sz="1700" dirty="0"/>
                        <a:t>Transkulturell</a:t>
                      </a:r>
                    </a:p>
                  </a:txBody>
                  <a:tcPr/>
                </a:tc>
                <a:extLst>
                  <a:ext uri="{0D108BD9-81ED-4DB2-BD59-A6C34878D82A}">
                    <a16:rowId xmlns:a16="http://schemas.microsoft.com/office/drawing/2014/main" val="10000"/>
                  </a:ext>
                </a:extLst>
              </a:tr>
              <a:tr h="4063516">
                <a:tc>
                  <a:txBody>
                    <a:bodyPr/>
                    <a:lstStyle/>
                    <a:p>
                      <a:r>
                        <a:rPr lang="de-DE" sz="1700" kern="1200" dirty="0"/>
                        <a:t>„</a:t>
                      </a:r>
                      <a:r>
                        <a:rPr lang="de-DE" sz="1700" kern="1200" dirty="0" err="1"/>
                        <a:t>Multikulturalität</a:t>
                      </a:r>
                      <a:r>
                        <a:rPr lang="de-DE" sz="1700" kern="1200" dirty="0"/>
                        <a:t> bezieht sich auf die sozialen Strukturen einer </a:t>
                      </a:r>
                      <a:r>
                        <a:rPr lang="de-DE" sz="1700" kern="1200" dirty="0" err="1"/>
                        <a:t>Orga-nisation</a:t>
                      </a:r>
                      <a:r>
                        <a:rPr lang="de-DE" sz="1700" kern="1200" dirty="0"/>
                        <a:t> oder Gesellschaft. Im Sinne der </a:t>
                      </a:r>
                      <a:r>
                        <a:rPr lang="de-DE" sz="1700" kern="1200" dirty="0" err="1"/>
                        <a:t>Multikulturalität</a:t>
                      </a:r>
                      <a:r>
                        <a:rPr lang="de-DE" sz="1700" kern="1200" dirty="0"/>
                        <a:t> wird davon ausgegangen, dass es nicht zur </a:t>
                      </a:r>
                      <a:r>
                        <a:rPr lang="de-DE" sz="1700" kern="1200" dirty="0" err="1"/>
                        <a:t>Verschmelz-ung</a:t>
                      </a:r>
                      <a:r>
                        <a:rPr lang="de-DE" sz="1700" kern="1200" dirty="0"/>
                        <a:t> der verschiedenen Kulturen kommt, sondern, dass sie nebeneinander bestehen.“</a:t>
                      </a:r>
                      <a:endParaRPr lang="de-DE" sz="1700" dirty="0"/>
                    </a:p>
                  </a:txBody>
                  <a:tcPr/>
                </a:tc>
                <a:tc>
                  <a:txBody>
                    <a:bodyPr/>
                    <a:lstStyle/>
                    <a:p>
                      <a:r>
                        <a:rPr lang="de-DE" sz="1700" kern="1200" dirty="0"/>
                        <a:t>„Unter Interkulturalität versteht man das </a:t>
                      </a:r>
                      <a:r>
                        <a:rPr lang="de-DE" sz="1700" kern="1200" dirty="0" err="1"/>
                        <a:t>Aufein-andertreffen</a:t>
                      </a:r>
                      <a:r>
                        <a:rPr lang="de-DE" sz="1700" kern="1200" dirty="0"/>
                        <a:t> von zwei oder mehr Kulturen, bei dem es trotz kultureller Unterschiede zur gegenseitigen Beeinflussung kommt.“</a:t>
                      </a:r>
                      <a:endParaRPr lang="de-DE" sz="1700" dirty="0"/>
                    </a:p>
                  </a:txBody>
                  <a:tcPr/>
                </a:tc>
                <a:tc>
                  <a:txBody>
                    <a:bodyPr/>
                    <a:lstStyle/>
                    <a:p>
                      <a:r>
                        <a:rPr lang="de-DE" sz="1700" kern="1200" dirty="0"/>
                        <a:t>„Der Begriff der Transkulturalität geht im Gegensatz zur Interkulturalität und </a:t>
                      </a:r>
                      <a:r>
                        <a:rPr lang="de-DE" sz="1700" kern="1200" dirty="0" err="1"/>
                        <a:t>Multikulturalität</a:t>
                      </a:r>
                      <a:r>
                        <a:rPr lang="de-DE" sz="1700" kern="1200" dirty="0"/>
                        <a:t> davon aus, dass Kulturen nicht homogene, klar voneinander abgrenzbare Einheiten sind, sondern, besonders infolge der Globalisierung, zunehmend vernetzt und vermischt werden. Die Transkulturalität umschreibt genau diesen Aspekt der Entwicklung von klar abgrenzbaren Einzel-kulturen zu einer Global-kultur.“</a:t>
                      </a:r>
                      <a:endParaRPr lang="de-DE" sz="1700" dirty="0"/>
                    </a:p>
                  </a:txBody>
                  <a:tcPr/>
                </a:tc>
                <a:extLst>
                  <a:ext uri="{0D108BD9-81ED-4DB2-BD59-A6C34878D82A}">
                    <a16:rowId xmlns:a16="http://schemas.microsoft.com/office/drawing/2014/main" val="10001"/>
                  </a:ext>
                </a:extLst>
              </a:tr>
            </a:tbl>
          </a:graphicData>
        </a:graphic>
      </p:graphicFrame>
      <p:sp>
        <p:nvSpPr>
          <p:cNvPr id="2" name="Datumsplatzhalter 1"/>
          <p:cNvSpPr>
            <a:spLocks noGrp="1"/>
          </p:cNvSpPr>
          <p:nvPr>
            <p:ph type="dt" sz="half" idx="10"/>
          </p:nvPr>
        </p:nvSpPr>
        <p:spPr>
          <a:xfrm>
            <a:off x="628650" y="6356350"/>
            <a:ext cx="1420867" cy="365125"/>
          </a:xfrm>
        </p:spPr>
        <p:txBody>
          <a:bodyPr/>
          <a:lstStyle/>
          <a:p>
            <a:r>
              <a:rPr lang="de-DE" dirty="0"/>
              <a:t>10. März 2021</a:t>
            </a:r>
          </a:p>
        </p:txBody>
      </p:sp>
      <p:sp>
        <p:nvSpPr>
          <p:cNvPr id="3" name="Fußzeilenplatzhalter 2"/>
          <p:cNvSpPr>
            <a:spLocks noGrp="1"/>
          </p:cNvSpPr>
          <p:nvPr>
            <p:ph type="ftr" sz="quarter" idx="11"/>
          </p:nvPr>
        </p:nvSpPr>
        <p:spPr/>
        <p:txBody>
          <a:bodyPr/>
          <a:lstStyle/>
          <a:p>
            <a:r>
              <a:rPr lang="de-DE"/>
              <a:t>Julia Preisigke</a:t>
            </a:r>
          </a:p>
        </p:txBody>
      </p:sp>
    </p:spTree>
    <p:extLst>
      <p:ext uri="{BB962C8B-B14F-4D97-AF65-F5344CB8AC3E}">
        <p14:creationId xmlns:p14="http://schemas.microsoft.com/office/powerpoint/2010/main" val="2620144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0" indent="0">
              <a:buNone/>
            </a:pPr>
            <a:r>
              <a:rPr lang="de-DE" sz="1800" b="1" dirty="0"/>
              <a:t>Das Zwei-Kulturen-Spiel</a:t>
            </a:r>
          </a:p>
          <a:p>
            <a:pPr>
              <a:spcAft>
                <a:spcPts val="0"/>
              </a:spcAft>
            </a:pPr>
            <a:r>
              <a:rPr lang="de-DE" sz="1800" dirty="0">
                <a:latin typeface="Grundschrift"/>
                <a:ea typeface="Times New Roman" panose="02020603050405020304" pitchFamily="18" charset="0"/>
              </a:rPr>
              <a:t>Ziel: Wie fühlen sich Flüchtlinge in einem Land, dessen Sprache und Kultur sie nicht verstehen? </a:t>
            </a:r>
          </a:p>
          <a:p>
            <a:pPr>
              <a:spcAft>
                <a:spcPts val="0"/>
              </a:spcAft>
            </a:pPr>
            <a:r>
              <a:rPr lang="de-DE" sz="1800" dirty="0">
                <a:latin typeface="Grundschrift"/>
                <a:ea typeface="Times New Roman" panose="02020603050405020304" pitchFamily="18" charset="0"/>
              </a:rPr>
              <a:t>größere Gruppe, die sich auf zwei Räume aufteilt: Jede dieser </a:t>
            </a:r>
            <a:r>
              <a:rPr lang="de-DE" sz="1800" b="1" dirty="0">
                <a:latin typeface="Grundschrift"/>
                <a:ea typeface="Times New Roman" panose="02020603050405020304" pitchFamily="18" charset="0"/>
              </a:rPr>
              <a:t>Teilgruppen ist ein Volk</a:t>
            </a:r>
            <a:r>
              <a:rPr lang="de-DE" sz="1800" dirty="0">
                <a:latin typeface="Grundschrift"/>
                <a:ea typeface="Times New Roman" panose="02020603050405020304" pitchFamily="18" charset="0"/>
              </a:rPr>
              <a:t>, das sich für sein Land </a:t>
            </a:r>
            <a:r>
              <a:rPr lang="de-DE" sz="1800" b="1" dirty="0">
                <a:latin typeface="Grundschrift"/>
                <a:ea typeface="Times New Roman" panose="02020603050405020304" pitchFamily="18" charset="0"/>
              </a:rPr>
              <a:t>bestimmte Regeln</a:t>
            </a:r>
            <a:r>
              <a:rPr lang="de-DE" sz="1800" dirty="0">
                <a:latin typeface="Grundschrift"/>
                <a:ea typeface="Times New Roman" panose="02020603050405020304" pitchFamily="18" charset="0"/>
              </a:rPr>
              <a:t> einfallen lässt, nach denen es während des Spiels handelt</a:t>
            </a:r>
            <a:endParaRPr lang="de-DE" sz="1600" dirty="0">
              <a:latin typeface="Times New Roman" panose="02020603050405020304" pitchFamily="18" charset="0"/>
              <a:ea typeface="Times New Roman" panose="02020603050405020304" pitchFamily="18" charset="0"/>
            </a:endParaRPr>
          </a:p>
          <a:p>
            <a:pPr>
              <a:spcAft>
                <a:spcPts val="0"/>
              </a:spcAft>
            </a:pPr>
            <a:r>
              <a:rPr lang="de-DE" sz="1800" dirty="0">
                <a:latin typeface="Grundschrift"/>
                <a:ea typeface="Times New Roman" panose="02020603050405020304" pitchFamily="18" charset="0"/>
              </a:rPr>
              <a:t>Ferner überlegt sich jede Gruppe </a:t>
            </a:r>
            <a:r>
              <a:rPr lang="de-DE" sz="1800" b="1" dirty="0">
                <a:latin typeface="Grundschrift"/>
                <a:ea typeface="Times New Roman" panose="02020603050405020304" pitchFamily="18" charset="0"/>
              </a:rPr>
              <a:t>eine Aufgabe, der alle nachgehen</a:t>
            </a:r>
            <a:r>
              <a:rPr lang="de-DE" sz="1800" dirty="0">
                <a:latin typeface="Grundschrift"/>
                <a:ea typeface="Times New Roman" panose="02020603050405020304" pitchFamily="18" charset="0"/>
              </a:rPr>
              <a:t> und die ebenfalls eigene Regeln hat</a:t>
            </a:r>
            <a:endParaRPr lang="de-DE" sz="1600" dirty="0">
              <a:latin typeface="Times New Roman" panose="02020603050405020304" pitchFamily="18" charset="0"/>
              <a:ea typeface="Times New Roman" panose="02020603050405020304" pitchFamily="18" charset="0"/>
            </a:endParaRPr>
          </a:p>
          <a:p>
            <a:pPr>
              <a:spcAft>
                <a:spcPts val="0"/>
              </a:spcAft>
            </a:pPr>
            <a:r>
              <a:rPr lang="de-DE" sz="1800" dirty="0">
                <a:latin typeface="Grundschrift"/>
                <a:ea typeface="Times New Roman" panose="02020603050405020304" pitchFamily="18" charset="0"/>
              </a:rPr>
              <a:t>Es gibt also in jeder Teilgruppe </a:t>
            </a:r>
            <a:r>
              <a:rPr lang="de-DE" sz="1800" b="1" dirty="0">
                <a:latin typeface="Grundschrift"/>
                <a:ea typeface="Times New Roman" panose="02020603050405020304" pitchFamily="18" charset="0"/>
              </a:rPr>
              <a:t>bestimmte </a:t>
            </a:r>
            <a:r>
              <a:rPr lang="de-DE" sz="1800" b="1" dirty="0" err="1">
                <a:latin typeface="Grundschrift"/>
                <a:ea typeface="Times New Roman" panose="02020603050405020304" pitchFamily="18" charset="0"/>
              </a:rPr>
              <a:t>Verhaltenregelns</a:t>
            </a:r>
            <a:r>
              <a:rPr lang="de-DE" sz="1800" dirty="0">
                <a:latin typeface="Grundschrift"/>
                <a:ea typeface="Times New Roman" panose="02020603050405020304" pitchFamily="18" charset="0"/>
              </a:rPr>
              <a:t>, an die man sich halten muss und </a:t>
            </a:r>
            <a:r>
              <a:rPr lang="de-DE" sz="1800" b="1" dirty="0">
                <a:latin typeface="Grundschrift"/>
                <a:ea typeface="Times New Roman" panose="02020603050405020304" pitchFamily="18" charset="0"/>
              </a:rPr>
              <a:t>eine gemeinsame Aufgabe</a:t>
            </a:r>
            <a:r>
              <a:rPr lang="de-DE" sz="1800" dirty="0">
                <a:latin typeface="Grundschrift"/>
                <a:ea typeface="Times New Roman" panose="02020603050405020304" pitchFamily="18" charset="0"/>
              </a:rPr>
              <a:t>, an der sich alle beteiligen.</a:t>
            </a:r>
            <a:endParaRPr lang="de-DE" sz="1600" dirty="0">
              <a:latin typeface="Times New Roman" panose="02020603050405020304" pitchFamily="18" charset="0"/>
              <a:ea typeface="Times New Roman" panose="02020603050405020304" pitchFamily="18" charset="0"/>
            </a:endParaRPr>
          </a:p>
          <a:p>
            <a:pPr>
              <a:spcAft>
                <a:spcPts val="0"/>
              </a:spcAft>
            </a:pPr>
            <a:r>
              <a:rPr lang="de-DE" sz="1800" dirty="0">
                <a:latin typeface="Grundschrift"/>
                <a:ea typeface="Times New Roman" panose="02020603050405020304" pitchFamily="18" charset="0"/>
              </a:rPr>
              <a:t>Wer gegen Regeln verstößt, wird bestraft und muss für einige Zeit in eine abgetrennte Ecke, das Gefängnis.</a:t>
            </a:r>
            <a:br>
              <a:rPr lang="de-DE" sz="1800" dirty="0">
                <a:latin typeface="Grundschrift"/>
                <a:ea typeface="Times New Roman" panose="02020603050405020304" pitchFamily="18" charset="0"/>
              </a:rPr>
            </a:br>
            <a:r>
              <a:rPr lang="de-DE" sz="1800" dirty="0">
                <a:latin typeface="Grundschrift"/>
                <a:ea typeface="Times New Roman" panose="02020603050405020304" pitchFamily="18" charset="0"/>
              </a:rPr>
              <a:t>Spielt das alles ein paar Minuten zur Übung durch, bevor es losgeht.</a:t>
            </a:r>
            <a:br>
              <a:rPr lang="de-DE" sz="1800" dirty="0">
                <a:latin typeface="Grundschrift"/>
                <a:ea typeface="Times New Roman" panose="02020603050405020304" pitchFamily="18" charset="0"/>
              </a:rPr>
            </a:br>
            <a:endParaRPr lang="de-DE" sz="1600" dirty="0">
              <a:latin typeface="Times New Roman" panose="02020603050405020304" pitchFamily="18" charset="0"/>
              <a:ea typeface="Times New Roman" panose="02020603050405020304" pitchFamily="18" charset="0"/>
            </a:endParaRPr>
          </a:p>
          <a:p>
            <a:pPr marL="0" indent="0">
              <a:buNone/>
            </a:pPr>
            <a:endParaRPr lang="de-DE" sz="1800" dirty="0"/>
          </a:p>
          <a:p>
            <a:pPr marL="0" indent="0">
              <a:buNone/>
            </a:pPr>
            <a:endParaRPr lang="de-DE" sz="1000"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4" name="Bildplatzhalter 3"/>
          <p:cNvSpPr>
            <a:spLocks noGrp="1"/>
          </p:cNvSpPr>
          <p:nvPr>
            <p:ph type="pic" sz="quarter" idx="15"/>
          </p:nvPr>
        </p:nvSpPr>
        <p:spPr/>
        <p:txBody>
          <a:bodyPr/>
          <a:lstStyle/>
          <a:p>
            <a:endParaRPr lang="de-DE"/>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1197204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D6827F-315B-6047-88FD-B9A160A61AF9}"/>
              </a:ext>
            </a:extLst>
          </p:cNvPr>
          <p:cNvSpPr>
            <a:spLocks noGrp="1"/>
          </p:cNvSpPr>
          <p:nvPr>
            <p:ph idx="1"/>
          </p:nvPr>
        </p:nvSpPr>
        <p:spPr/>
        <p:txBody>
          <a:bodyPr>
            <a:noAutofit/>
          </a:bodyPr>
          <a:lstStyle/>
          <a:p>
            <a:pPr>
              <a:spcAft>
                <a:spcPts val="0"/>
              </a:spcAft>
            </a:pPr>
            <a:r>
              <a:rPr lang="de-DE" sz="1600" dirty="0">
                <a:latin typeface="Grundschrift"/>
                <a:ea typeface="Times New Roman" panose="02020603050405020304" pitchFamily="18" charset="0"/>
              </a:rPr>
              <a:t>Nach dem Üben besuchen jeweils zwei bis drei Personen aus den beiden "Völkern" für fünf Minuten (je nach Gruppengröße auch länger) die andere Gruppe und versuchen herauszufinden, nach welchen Regeln diese lebt und arbeitet. Dabei darf zwar geredet werden, aber weder dürfen die "Einheimischen" Regeln erklären, noch dürfen die Besucherinnen und Besucher direkt fragen. Den Fremden ist es erlaubt, durch Ausprobieren und Mitmachen etwas zu verstehen. Wenn sie dabei aber ungewollt gegen Regeln verstoßen, werden sie natürlich genauso bestraft wie die Einheimischen.</a:t>
            </a:r>
          </a:p>
          <a:p>
            <a:pPr>
              <a:spcAft>
                <a:spcPts val="0"/>
              </a:spcAft>
            </a:pPr>
            <a:r>
              <a:rPr lang="de-DE" sz="1600" dirty="0">
                <a:latin typeface="Grundschrift"/>
                <a:ea typeface="Times New Roman" panose="02020603050405020304" pitchFamily="18" charset="0"/>
              </a:rPr>
              <a:t>Nach Ablauf der Zeit gehen die Besucher wieder zurück in ihre Gruppe und die nächsten Gäste kommen - bis alle einmal im anderen Raum waren.</a:t>
            </a:r>
          </a:p>
          <a:p>
            <a:pPr>
              <a:spcAft>
                <a:spcPts val="0"/>
              </a:spcAft>
            </a:pPr>
            <a:r>
              <a:rPr lang="de-DE" sz="1600" dirty="0">
                <a:latin typeface="Grundschrift"/>
                <a:ea typeface="Times New Roman" panose="02020603050405020304" pitchFamily="18" charset="0"/>
              </a:rPr>
              <a:t>Wenn dies geschehen ist, ist das Rollenspiel beendet. Die beiden Gruppen sammeln Plakate, was sie über die Aufgaben und Verhaltensregeln des anderen Volks herausgefunden haben (ca. 10 Minuten).</a:t>
            </a:r>
            <a:endParaRPr lang="de-DE" sz="1600" dirty="0">
              <a:latin typeface="Times New Roman" panose="02020603050405020304" pitchFamily="18" charset="0"/>
              <a:ea typeface="Times New Roman" panose="02020603050405020304" pitchFamily="18" charset="0"/>
            </a:endParaRPr>
          </a:p>
          <a:p>
            <a:pPr>
              <a:spcAft>
                <a:spcPts val="0"/>
              </a:spcAft>
            </a:pPr>
            <a:r>
              <a:rPr lang="de-DE" sz="1600" dirty="0">
                <a:latin typeface="Grundschrift"/>
                <a:ea typeface="Times New Roman" panose="02020603050405020304" pitchFamily="18" charset="0"/>
              </a:rPr>
              <a:t>Nach einer kleinen Pause kommen die beiden Gruppen zusammen und teilen ihre Ergebnisse der jeweils anderen Gruppe mit. Diese bestätigt, wenn die Ergebnisse richtig sind und ergänzt, was noch fehlt.</a:t>
            </a:r>
            <a:endParaRPr lang="de-DE" sz="1600" dirty="0"/>
          </a:p>
        </p:txBody>
      </p:sp>
      <p:sp>
        <p:nvSpPr>
          <p:cNvPr id="3" name="Titel 2">
            <a:extLst>
              <a:ext uri="{FF2B5EF4-FFF2-40B4-BE49-F238E27FC236}">
                <a16:creationId xmlns:a16="http://schemas.microsoft.com/office/drawing/2014/main" id="{C31B2307-409E-4843-9566-CE2AEE8CEDD9}"/>
              </a:ext>
            </a:extLst>
          </p:cNvPr>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4" name="Bildplatzhalter 3">
            <a:extLst>
              <a:ext uri="{FF2B5EF4-FFF2-40B4-BE49-F238E27FC236}">
                <a16:creationId xmlns:a16="http://schemas.microsoft.com/office/drawing/2014/main" id="{D917BD00-4F5B-3749-A415-F9254571E6F8}"/>
              </a:ext>
            </a:extLst>
          </p:cNvPr>
          <p:cNvSpPr>
            <a:spLocks noGrp="1"/>
          </p:cNvSpPr>
          <p:nvPr>
            <p:ph type="pic" sz="quarter" idx="15"/>
          </p:nvPr>
        </p:nvSpPr>
        <p:spPr/>
        <p:txBody>
          <a:bodyPr/>
          <a:lstStyle/>
          <a:p>
            <a:endParaRPr lang="de-DE"/>
          </a:p>
        </p:txBody>
      </p:sp>
      <p:sp>
        <p:nvSpPr>
          <p:cNvPr id="5" name="Datumsplatzhalter 4">
            <a:extLst>
              <a:ext uri="{FF2B5EF4-FFF2-40B4-BE49-F238E27FC236}">
                <a16:creationId xmlns:a16="http://schemas.microsoft.com/office/drawing/2014/main" id="{6D5BE534-539A-8B4C-BD94-A71D01BBA343}"/>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B399F5A5-63C4-A34C-B754-B1412B541226}"/>
              </a:ext>
            </a:extLst>
          </p:cNvPr>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374371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7D6827F-315B-6047-88FD-B9A160A61AF9}"/>
              </a:ext>
            </a:extLst>
          </p:cNvPr>
          <p:cNvSpPr>
            <a:spLocks noGrp="1"/>
          </p:cNvSpPr>
          <p:nvPr>
            <p:ph idx="1"/>
          </p:nvPr>
        </p:nvSpPr>
        <p:spPr/>
        <p:txBody>
          <a:bodyPr>
            <a:noAutofit/>
          </a:bodyPr>
          <a:lstStyle/>
          <a:p>
            <a:pPr marL="0" indent="0">
              <a:spcAft>
                <a:spcPts val="0"/>
              </a:spcAft>
              <a:buNone/>
            </a:pPr>
            <a:r>
              <a:rPr lang="de-DE" sz="2000" dirty="0">
                <a:latin typeface="Grundschrift"/>
                <a:ea typeface="Times New Roman" panose="02020603050405020304" pitchFamily="18" charset="0"/>
              </a:rPr>
              <a:t>Anschließend sollte ein Auswertungsgespräch stattfinden:</a:t>
            </a:r>
            <a:br>
              <a:rPr lang="de-DE" sz="2000" dirty="0">
                <a:latin typeface="Grundschrift"/>
                <a:ea typeface="Times New Roman" panose="02020603050405020304" pitchFamily="18" charset="0"/>
              </a:rPr>
            </a:br>
            <a:br>
              <a:rPr lang="de-DE" sz="2000" dirty="0">
                <a:latin typeface="Grundschrift"/>
                <a:ea typeface="Times New Roman" panose="02020603050405020304" pitchFamily="18" charset="0"/>
              </a:rPr>
            </a:br>
            <a:r>
              <a:rPr lang="de-DE" sz="2000" dirty="0">
                <a:latin typeface="Grundschrift"/>
                <a:ea typeface="Times New Roman" panose="02020603050405020304" pitchFamily="18" charset="0"/>
              </a:rPr>
              <a:t>- Wie ging es mir in der anderen Gruppe?</a:t>
            </a:r>
            <a:br>
              <a:rPr lang="de-DE" sz="2000" dirty="0">
                <a:latin typeface="Grundschrift"/>
                <a:ea typeface="Times New Roman" panose="02020603050405020304" pitchFamily="18" charset="0"/>
              </a:rPr>
            </a:br>
            <a:r>
              <a:rPr lang="de-DE" sz="2000" dirty="0">
                <a:latin typeface="Grundschrift"/>
                <a:ea typeface="Times New Roman" panose="02020603050405020304" pitchFamily="18" charset="0"/>
              </a:rPr>
              <a:t>- Was hat mich gestört, geängstigt, geärgert?</a:t>
            </a:r>
            <a:br>
              <a:rPr lang="de-DE" sz="2000" dirty="0">
                <a:latin typeface="Grundschrift"/>
                <a:ea typeface="Times New Roman" panose="02020603050405020304" pitchFamily="18" charset="0"/>
              </a:rPr>
            </a:br>
            <a:r>
              <a:rPr lang="de-DE" sz="2000" dirty="0">
                <a:latin typeface="Grundschrift"/>
                <a:ea typeface="Times New Roman" panose="02020603050405020304" pitchFamily="18" charset="0"/>
              </a:rPr>
              <a:t>- In welcher Gruppe habe ich mich wohler gefühlt? Warum?</a:t>
            </a:r>
            <a:br>
              <a:rPr lang="de-DE" sz="2000" dirty="0">
                <a:latin typeface="Grundschrift"/>
                <a:ea typeface="Times New Roman" panose="02020603050405020304" pitchFamily="18" charset="0"/>
              </a:rPr>
            </a:br>
            <a:r>
              <a:rPr lang="de-DE" sz="2000" dirty="0">
                <a:latin typeface="Grundschrift"/>
                <a:ea typeface="Times New Roman" panose="02020603050405020304" pitchFamily="18" charset="0"/>
              </a:rPr>
              <a:t>- Was hat das Spiel wohl mit dem Thema "Ausländer/Flüchtlinge" zu tun?</a:t>
            </a:r>
            <a:endParaRPr lang="de-DE" sz="2000" dirty="0">
              <a:latin typeface="Times New Roman" panose="02020603050405020304" pitchFamily="18" charset="0"/>
              <a:ea typeface="Times New Roman" panose="02020603050405020304" pitchFamily="18" charset="0"/>
            </a:endParaRPr>
          </a:p>
          <a:p>
            <a:pPr marL="0" indent="0">
              <a:buNone/>
            </a:pPr>
            <a:endParaRPr lang="de-DE" sz="2000" dirty="0"/>
          </a:p>
        </p:txBody>
      </p:sp>
      <p:sp>
        <p:nvSpPr>
          <p:cNvPr id="3" name="Titel 2">
            <a:extLst>
              <a:ext uri="{FF2B5EF4-FFF2-40B4-BE49-F238E27FC236}">
                <a16:creationId xmlns:a16="http://schemas.microsoft.com/office/drawing/2014/main" id="{C31B2307-409E-4843-9566-CE2AEE8CEDD9}"/>
              </a:ext>
            </a:extLst>
          </p:cNvPr>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4" name="Bildplatzhalter 3">
            <a:extLst>
              <a:ext uri="{FF2B5EF4-FFF2-40B4-BE49-F238E27FC236}">
                <a16:creationId xmlns:a16="http://schemas.microsoft.com/office/drawing/2014/main" id="{D917BD00-4F5B-3749-A415-F9254571E6F8}"/>
              </a:ext>
            </a:extLst>
          </p:cNvPr>
          <p:cNvSpPr>
            <a:spLocks noGrp="1"/>
          </p:cNvSpPr>
          <p:nvPr>
            <p:ph type="pic" sz="quarter" idx="15"/>
          </p:nvPr>
        </p:nvSpPr>
        <p:spPr/>
        <p:txBody>
          <a:bodyPr/>
          <a:lstStyle/>
          <a:p>
            <a:endParaRPr lang="de-DE"/>
          </a:p>
        </p:txBody>
      </p:sp>
      <p:sp>
        <p:nvSpPr>
          <p:cNvPr id="5" name="Datumsplatzhalter 4">
            <a:extLst>
              <a:ext uri="{FF2B5EF4-FFF2-40B4-BE49-F238E27FC236}">
                <a16:creationId xmlns:a16="http://schemas.microsoft.com/office/drawing/2014/main" id="{6D5BE534-539A-8B4C-BD94-A71D01BBA343}"/>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B399F5A5-63C4-A34C-B754-B1412B541226}"/>
              </a:ext>
            </a:extLst>
          </p:cNvPr>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4116478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188" y="1844674"/>
            <a:ext cx="7920000" cy="4533547"/>
          </a:xfrm>
        </p:spPr>
        <p:txBody>
          <a:bodyPr>
            <a:normAutofit fontScale="92500" lnSpcReduction="10000"/>
          </a:bodyPr>
          <a:lstStyle/>
          <a:p>
            <a:r>
              <a:rPr lang="de-DE" dirty="0"/>
              <a:t>Mein Vorname</a:t>
            </a:r>
          </a:p>
          <a:p>
            <a:r>
              <a:rPr lang="de-DE" dirty="0"/>
              <a:t>Mein Familienstammbaum</a:t>
            </a:r>
          </a:p>
          <a:p>
            <a:pPr lvl="1"/>
            <a:r>
              <a:rPr lang="de-DE" dirty="0"/>
              <a:t>Buch: Alles Familie</a:t>
            </a:r>
          </a:p>
          <a:p>
            <a:r>
              <a:rPr lang="de-DE" dirty="0"/>
              <a:t>Allerlei Klassenzimmer</a:t>
            </a:r>
          </a:p>
          <a:p>
            <a:r>
              <a:rPr lang="de-DE" dirty="0"/>
              <a:t>Lieblingsspielzeug und Kinderzimmer weltweit</a:t>
            </a:r>
          </a:p>
          <a:p>
            <a:r>
              <a:rPr lang="de-DE" dirty="0"/>
              <a:t>Jeder Mensch ist einzigartig (Starke 10)</a:t>
            </a:r>
          </a:p>
          <a:p>
            <a:r>
              <a:rPr lang="de-DE" dirty="0"/>
              <a:t>Wenn die Welt ein Dorf wäre</a:t>
            </a:r>
          </a:p>
          <a:p>
            <a:r>
              <a:rPr lang="de-DE" dirty="0"/>
              <a:t>Wasserverteilungsspiel</a:t>
            </a:r>
          </a:p>
          <a:p>
            <a:r>
              <a:rPr lang="de-DE" dirty="0"/>
              <a:t>Zwei-Kulturen-Spiel</a:t>
            </a:r>
          </a:p>
          <a:p>
            <a:r>
              <a:rPr lang="de-DE" dirty="0"/>
              <a:t>Interkultureller Kalender</a:t>
            </a:r>
          </a:p>
          <a:p>
            <a:endParaRPr lang="de-DE" dirty="0"/>
          </a:p>
          <a:p>
            <a:endParaRPr lang="de-DE" dirty="0"/>
          </a:p>
        </p:txBody>
      </p:sp>
      <p:sp>
        <p:nvSpPr>
          <p:cNvPr id="3" name="Titel 2"/>
          <p:cNvSpPr>
            <a:spLocks noGrp="1"/>
          </p:cNvSpPr>
          <p:nvPr>
            <p:ph type="title"/>
          </p:nvPr>
        </p:nvSpPr>
        <p:spPr/>
        <p:txBody>
          <a:bodyPr>
            <a:normAutofit fontScale="90000"/>
          </a:bodyPr>
          <a:lstStyle/>
          <a:p>
            <a:r>
              <a:rPr lang="de-DE" b="1" dirty="0"/>
              <a:t>Interkulturelles Lernen im Sachunterricht: Ideen und Beispiele</a:t>
            </a:r>
            <a:endParaRPr lang="de-DE" dirty="0"/>
          </a:p>
        </p:txBody>
      </p:sp>
      <p:sp>
        <p:nvSpPr>
          <p:cNvPr id="5" name="Datumsplatzhalter 4"/>
          <p:cNvSpPr>
            <a:spLocks noGrp="1"/>
          </p:cNvSpPr>
          <p:nvPr>
            <p:ph type="dt" sz="half" idx="2"/>
          </p:nvPr>
        </p:nvSpPr>
        <p:spPr/>
        <p:txBody>
          <a:bodyPr/>
          <a:lstStyle/>
          <a:p>
            <a:r>
              <a:rPr lang="de-DE"/>
              <a:t>10. März 2021</a:t>
            </a:r>
            <a:endParaRPr lang="de-DE" dirty="0"/>
          </a:p>
        </p:txBody>
      </p:sp>
      <p:sp>
        <p:nvSpPr>
          <p:cNvPr id="6" name="Fußzeilenplatzhalter 5"/>
          <p:cNvSpPr>
            <a:spLocks noGrp="1"/>
          </p:cNvSpPr>
          <p:nvPr>
            <p:ph type="ftr" sz="quarter" idx="3"/>
          </p:nvPr>
        </p:nvSpPr>
        <p:spPr/>
        <p:txBody>
          <a:bodyPr/>
          <a:lstStyle/>
          <a:p>
            <a:r>
              <a:rPr lang="de-DE"/>
              <a:t>Julia Preisigke</a:t>
            </a:r>
            <a:endParaRPr lang="de-DE" dirty="0"/>
          </a:p>
        </p:txBody>
      </p:sp>
      <p:sp>
        <p:nvSpPr>
          <p:cNvPr id="4" name="Bildplatzhalter 3"/>
          <p:cNvSpPr>
            <a:spLocks noGrp="1"/>
          </p:cNvSpPr>
          <p:nvPr>
            <p:ph type="pic" sz="quarter" idx="15"/>
          </p:nvPr>
        </p:nvSpPr>
        <p:spPr/>
        <p:txBody>
          <a:bodyPr/>
          <a:lstStyle/>
          <a:p>
            <a:endParaRPr lang="de-DE"/>
          </a:p>
        </p:txBody>
      </p:sp>
    </p:spTree>
    <p:extLst>
      <p:ext uri="{BB962C8B-B14F-4D97-AF65-F5344CB8AC3E}">
        <p14:creationId xmlns:p14="http://schemas.microsoft.com/office/powerpoint/2010/main" val="383053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028A94-D7C9-3842-85CA-D7780DF0987E}"/>
              </a:ext>
            </a:extLst>
          </p:cNvPr>
          <p:cNvSpPr>
            <a:spLocks noGrp="1"/>
          </p:cNvSpPr>
          <p:nvPr>
            <p:ph idx="1"/>
          </p:nvPr>
        </p:nvSpPr>
        <p:spPr/>
        <p:txBody>
          <a:bodyPr/>
          <a:lstStyle/>
          <a:p>
            <a:endParaRPr lang="de-DE"/>
          </a:p>
        </p:txBody>
      </p:sp>
      <p:sp>
        <p:nvSpPr>
          <p:cNvPr id="3" name="Titel 2">
            <a:extLst>
              <a:ext uri="{FF2B5EF4-FFF2-40B4-BE49-F238E27FC236}">
                <a16:creationId xmlns:a16="http://schemas.microsoft.com/office/drawing/2014/main" id="{AE27D2EF-4DEC-CF44-B9F4-93B4512434F7}"/>
              </a:ext>
            </a:extLst>
          </p:cNvPr>
          <p:cNvSpPr>
            <a:spLocks noGrp="1"/>
          </p:cNvSpPr>
          <p:nvPr>
            <p:ph type="title"/>
          </p:nvPr>
        </p:nvSpPr>
        <p:spPr/>
        <p:txBody>
          <a:bodyPr/>
          <a:lstStyle/>
          <a:p>
            <a:endParaRPr lang="de-DE"/>
          </a:p>
        </p:txBody>
      </p:sp>
      <p:sp>
        <p:nvSpPr>
          <p:cNvPr id="4" name="Bildplatzhalter 3">
            <a:extLst>
              <a:ext uri="{FF2B5EF4-FFF2-40B4-BE49-F238E27FC236}">
                <a16:creationId xmlns:a16="http://schemas.microsoft.com/office/drawing/2014/main" id="{A1A1B675-DEDE-E94C-ADA9-E34C677FDB4F}"/>
              </a:ext>
            </a:extLst>
          </p:cNvPr>
          <p:cNvSpPr>
            <a:spLocks noGrp="1"/>
          </p:cNvSpPr>
          <p:nvPr>
            <p:ph type="pic" sz="quarter" idx="15"/>
          </p:nvPr>
        </p:nvSpPr>
        <p:spPr/>
        <p:txBody>
          <a:bodyPr/>
          <a:lstStyle/>
          <a:p>
            <a:endParaRPr lang="de-DE"/>
          </a:p>
        </p:txBody>
      </p:sp>
      <p:sp>
        <p:nvSpPr>
          <p:cNvPr id="5" name="Datumsplatzhalter 4">
            <a:extLst>
              <a:ext uri="{FF2B5EF4-FFF2-40B4-BE49-F238E27FC236}">
                <a16:creationId xmlns:a16="http://schemas.microsoft.com/office/drawing/2014/main" id="{5F48D723-668C-A84B-A76E-41C3C7AED0C5}"/>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3A4CEF16-EB5D-B944-A04C-865ADAAF8FA5}"/>
              </a:ext>
            </a:extLst>
          </p:cNvPr>
          <p:cNvSpPr>
            <a:spLocks noGrp="1"/>
          </p:cNvSpPr>
          <p:nvPr>
            <p:ph type="ftr" sz="quarter" idx="3"/>
          </p:nvPr>
        </p:nvSpPr>
        <p:spPr/>
        <p:txBody>
          <a:bodyPr/>
          <a:lstStyle/>
          <a:p>
            <a:r>
              <a:rPr lang="de-DE"/>
              <a:t>Julia Preisigke</a:t>
            </a:r>
            <a:endParaRPr lang="de-DE" dirty="0"/>
          </a:p>
        </p:txBody>
      </p:sp>
      <p:pic>
        <p:nvPicPr>
          <p:cNvPr id="6146" name="Picture 2" descr="Interkultureller Kalender Interkultureller Kalender 2021 - kulturshaker.de">
            <a:extLst>
              <a:ext uri="{FF2B5EF4-FFF2-40B4-BE49-F238E27FC236}">
                <a16:creationId xmlns:a16="http://schemas.microsoft.com/office/drawing/2014/main" id="{D3F98578-F913-AD4A-AA33-1BB044E24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38"/>
            <a:ext cx="9144000" cy="648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2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A2B1A6E-412F-9B44-8697-E6F3F5F9F9CE}"/>
              </a:ext>
            </a:extLst>
          </p:cNvPr>
          <p:cNvSpPr>
            <a:spLocks noGrp="1"/>
          </p:cNvSpPr>
          <p:nvPr>
            <p:ph idx="1"/>
          </p:nvPr>
        </p:nvSpPr>
        <p:spPr/>
        <p:txBody>
          <a:bodyPr/>
          <a:lstStyle/>
          <a:p>
            <a:pPr marL="0" indent="0" algn="ctr">
              <a:buNone/>
            </a:pPr>
            <a:endParaRPr lang="de-DE" dirty="0"/>
          </a:p>
          <a:p>
            <a:pPr marL="0" indent="0" algn="ctr">
              <a:buNone/>
            </a:pPr>
            <a:r>
              <a:rPr lang="de-DE" dirty="0"/>
              <a:t>Sammeln Sie Ideen für mögliche HLA/HLF in einer zufälligen Arbeitsgruppen.</a:t>
            </a:r>
            <a:br>
              <a:rPr lang="de-DE" dirty="0"/>
            </a:br>
            <a:r>
              <a:rPr lang="de-DE" dirty="0"/>
              <a:t>Überlegen Sie auch, welches Produkt am Ende der Einheit steht.</a:t>
            </a:r>
          </a:p>
          <a:p>
            <a:pPr marL="0" indent="0">
              <a:buNone/>
            </a:pPr>
            <a:endParaRPr lang="de-DE" dirty="0"/>
          </a:p>
          <a:p>
            <a:endParaRPr lang="de-DE" dirty="0"/>
          </a:p>
        </p:txBody>
      </p:sp>
      <p:sp>
        <p:nvSpPr>
          <p:cNvPr id="3" name="Titel 2">
            <a:extLst>
              <a:ext uri="{FF2B5EF4-FFF2-40B4-BE49-F238E27FC236}">
                <a16:creationId xmlns:a16="http://schemas.microsoft.com/office/drawing/2014/main" id="{E1639BC8-9409-D94C-BCEF-BF290578781D}"/>
              </a:ext>
            </a:extLst>
          </p:cNvPr>
          <p:cNvSpPr>
            <a:spLocks noGrp="1"/>
          </p:cNvSpPr>
          <p:nvPr>
            <p:ph type="title"/>
          </p:nvPr>
        </p:nvSpPr>
        <p:spPr/>
        <p:txBody>
          <a:bodyPr/>
          <a:lstStyle/>
          <a:p>
            <a:r>
              <a:rPr lang="de-DE" dirty="0"/>
              <a:t>Sammlung möglicher HLA/HLF</a:t>
            </a:r>
          </a:p>
        </p:txBody>
      </p:sp>
      <p:sp>
        <p:nvSpPr>
          <p:cNvPr id="4" name="Bildplatzhalter 3">
            <a:extLst>
              <a:ext uri="{FF2B5EF4-FFF2-40B4-BE49-F238E27FC236}">
                <a16:creationId xmlns:a16="http://schemas.microsoft.com/office/drawing/2014/main" id="{D63C6BCB-336B-CE46-806F-F382EE035BA8}"/>
              </a:ext>
            </a:extLst>
          </p:cNvPr>
          <p:cNvSpPr>
            <a:spLocks noGrp="1"/>
          </p:cNvSpPr>
          <p:nvPr>
            <p:ph type="pic" sz="quarter" idx="15"/>
          </p:nvPr>
        </p:nvSpPr>
        <p:spPr/>
        <p:txBody>
          <a:bodyPr/>
          <a:lstStyle/>
          <a:p>
            <a:endParaRPr lang="de-DE"/>
          </a:p>
        </p:txBody>
      </p:sp>
      <p:sp>
        <p:nvSpPr>
          <p:cNvPr id="5" name="Datumsplatzhalter 4">
            <a:extLst>
              <a:ext uri="{FF2B5EF4-FFF2-40B4-BE49-F238E27FC236}">
                <a16:creationId xmlns:a16="http://schemas.microsoft.com/office/drawing/2014/main" id="{311C2BE4-BED6-A24C-97DE-31B5E1C0447F}"/>
              </a:ext>
            </a:extLst>
          </p:cNvPr>
          <p:cNvSpPr>
            <a:spLocks noGrp="1"/>
          </p:cNvSpPr>
          <p:nvPr>
            <p:ph type="dt" sz="half" idx="2"/>
          </p:nvPr>
        </p:nvSpPr>
        <p:spPr/>
        <p:txBody>
          <a:bodyPr/>
          <a:lstStyle/>
          <a:p>
            <a:r>
              <a:rPr lang="de-DE"/>
              <a:t>10. März 2021</a:t>
            </a:r>
            <a:endParaRPr lang="de-DE" dirty="0"/>
          </a:p>
        </p:txBody>
      </p:sp>
      <p:sp>
        <p:nvSpPr>
          <p:cNvPr id="6" name="Fußzeilenplatzhalter 5">
            <a:extLst>
              <a:ext uri="{FF2B5EF4-FFF2-40B4-BE49-F238E27FC236}">
                <a16:creationId xmlns:a16="http://schemas.microsoft.com/office/drawing/2014/main" id="{BF70DC2A-DE8E-3B42-B131-D0B7F8285960}"/>
              </a:ext>
            </a:extLst>
          </p:cNvPr>
          <p:cNvSpPr>
            <a:spLocks noGrp="1"/>
          </p:cNvSpPr>
          <p:nvPr>
            <p:ph type="ftr" sz="quarter" idx="3"/>
          </p:nvPr>
        </p:nvSpPr>
        <p:spPr/>
        <p:txBody>
          <a:bodyPr/>
          <a:lstStyle/>
          <a:p>
            <a:r>
              <a:rPr lang="de-DE"/>
              <a:t>Julia Preisigke</a:t>
            </a:r>
            <a:endParaRPr lang="de-DE" dirty="0"/>
          </a:p>
        </p:txBody>
      </p:sp>
    </p:spTree>
    <p:extLst>
      <p:ext uri="{BB962C8B-B14F-4D97-AF65-F5344CB8AC3E}">
        <p14:creationId xmlns:p14="http://schemas.microsoft.com/office/powerpoint/2010/main" val="287130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747159" y="628002"/>
            <a:ext cx="7620732" cy="684333"/>
          </a:xfrm>
        </p:spPr>
        <p:txBody>
          <a:bodyPr>
            <a:noAutofit/>
          </a:bodyPr>
          <a:lstStyle/>
          <a:p>
            <a:r>
              <a:rPr lang="de-DE" dirty="0"/>
              <a:t>Kritik an den Konzepten der Inter- und </a:t>
            </a:r>
            <a:r>
              <a:rPr lang="de-DE" dirty="0" err="1"/>
              <a:t>Multikulturalität</a:t>
            </a:r>
            <a:r>
              <a:rPr lang="de-DE" dirty="0"/>
              <a:t> </a:t>
            </a:r>
          </a:p>
        </p:txBody>
      </p:sp>
      <p:sp>
        <p:nvSpPr>
          <p:cNvPr id="3" name="Inhaltsplatzhalter 2"/>
          <p:cNvSpPr>
            <a:spLocks noGrp="1"/>
          </p:cNvSpPr>
          <p:nvPr>
            <p:ph idx="1"/>
          </p:nvPr>
        </p:nvSpPr>
        <p:spPr>
          <a:xfrm>
            <a:off x="703265" y="1676092"/>
            <a:ext cx="7692846" cy="4661752"/>
          </a:xfrm>
        </p:spPr>
        <p:txBody>
          <a:bodyPr>
            <a:normAutofit fontScale="62500" lnSpcReduction="20000"/>
          </a:bodyPr>
          <a:lstStyle/>
          <a:p>
            <a:pPr marL="68580" indent="0">
              <a:lnSpc>
                <a:spcPct val="120000"/>
              </a:lnSpc>
              <a:buNone/>
            </a:pPr>
            <a:r>
              <a:rPr lang="de-DE" dirty="0">
                <a:sym typeface="Wingdings"/>
              </a:rPr>
              <a:t>Beide Konzepte:</a:t>
            </a:r>
          </a:p>
          <a:p>
            <a:pPr>
              <a:lnSpc>
                <a:spcPct val="120000"/>
              </a:lnSpc>
              <a:buFont typeface="Symbol" charset="2"/>
              <a:buChar char="-"/>
            </a:pPr>
            <a:r>
              <a:rPr lang="de-DE" dirty="0">
                <a:sym typeface="Wingdings"/>
              </a:rPr>
              <a:t>gehen von in sich homogenen Kulturen aus,</a:t>
            </a:r>
          </a:p>
          <a:p>
            <a:pPr>
              <a:lnSpc>
                <a:spcPct val="120000"/>
              </a:lnSpc>
              <a:buFont typeface="Symbol" charset="2"/>
              <a:buChar char="-"/>
            </a:pPr>
            <a:r>
              <a:rPr lang="de-DE" dirty="0">
                <a:sym typeface="Wingdings"/>
              </a:rPr>
              <a:t>verstehen Kulturen als klar voneinander unterscheidbar,</a:t>
            </a:r>
          </a:p>
          <a:p>
            <a:pPr>
              <a:lnSpc>
                <a:spcPct val="120000"/>
              </a:lnSpc>
              <a:buFont typeface="Symbol" charset="2"/>
              <a:buChar char="-"/>
            </a:pPr>
            <a:r>
              <a:rPr lang="de-DE" dirty="0">
                <a:sym typeface="Wingdings"/>
              </a:rPr>
              <a:t>fokussieren Differenzen und ‚das Trennende‘</a:t>
            </a:r>
          </a:p>
          <a:p>
            <a:pPr>
              <a:lnSpc>
                <a:spcPct val="120000"/>
              </a:lnSpc>
              <a:buFont typeface="Symbol" charset="2"/>
              <a:buChar char="-"/>
            </a:pPr>
            <a:r>
              <a:rPr lang="de-DE" dirty="0">
                <a:sym typeface="Wingdings"/>
              </a:rPr>
              <a:t>ignorieren, dass kulturelle Differenzen auch innerhalb einer Gesellschaft geben kann. </a:t>
            </a:r>
          </a:p>
          <a:p>
            <a:pPr>
              <a:lnSpc>
                <a:spcPct val="120000"/>
              </a:lnSpc>
              <a:buFont typeface="Wingdings" charset="0"/>
              <a:buChar char="à"/>
            </a:pPr>
            <a:r>
              <a:rPr lang="de-DE" b="1" dirty="0">
                <a:sym typeface="Wingdings"/>
              </a:rPr>
              <a:t>Der Ansatz der Transkulturalität versucht, die traditionellen Kulturkonzepte zu überwinden. </a:t>
            </a:r>
          </a:p>
          <a:p>
            <a:pPr>
              <a:lnSpc>
                <a:spcPct val="120000"/>
              </a:lnSpc>
              <a:buFont typeface="Wingdings" charset="0"/>
              <a:buChar char="à"/>
            </a:pPr>
            <a:endParaRPr lang="de-DE" dirty="0">
              <a:sym typeface="Wingdings"/>
            </a:endParaRPr>
          </a:p>
          <a:p>
            <a:pPr marL="68580" indent="0">
              <a:lnSpc>
                <a:spcPct val="120000"/>
              </a:lnSpc>
              <a:buNone/>
            </a:pPr>
            <a:r>
              <a:rPr lang="de-DE" dirty="0">
                <a:sym typeface="Wingdings"/>
              </a:rPr>
              <a:t>Grundgedanke: Kulturen haben „de facto nicht mehr die unterstellte Form der Homogenität und </a:t>
            </a:r>
            <a:r>
              <a:rPr lang="de-DE" dirty="0" err="1">
                <a:sym typeface="Wingdings"/>
              </a:rPr>
              <a:t>Separiertheit</a:t>
            </a:r>
            <a:r>
              <a:rPr lang="de-DE" dirty="0">
                <a:sym typeface="Wingdings"/>
              </a:rPr>
              <a:t>, sondern sind weitgehend durch Mischung und Durchdringung gekennzeichnet.“ (Welsch 1998)</a:t>
            </a:r>
          </a:p>
          <a:p>
            <a:pPr>
              <a:lnSpc>
                <a:spcPct val="120000"/>
              </a:lnSpc>
              <a:buFont typeface="Symbol" charset="2"/>
              <a:buChar char="-"/>
            </a:pPr>
            <a:endParaRPr lang="de-DE" dirty="0">
              <a:sym typeface="Wingdings"/>
            </a:endParaRPr>
          </a:p>
          <a:p>
            <a:pPr marL="68580" indent="0">
              <a:lnSpc>
                <a:spcPct val="120000"/>
              </a:lnSpc>
              <a:buNone/>
            </a:pPr>
            <a:endParaRPr lang="de-DE" dirty="0">
              <a:sym typeface="Wingdings"/>
            </a:endParaRPr>
          </a:p>
        </p:txBody>
      </p:sp>
      <p:sp>
        <p:nvSpPr>
          <p:cNvPr id="4" name="Textfeld 3"/>
          <p:cNvSpPr txBox="1"/>
          <p:nvPr/>
        </p:nvSpPr>
        <p:spPr>
          <a:xfrm>
            <a:off x="4485584" y="6192602"/>
            <a:ext cx="4164037" cy="276999"/>
          </a:xfrm>
          <a:prstGeom prst="rect">
            <a:avLst/>
          </a:prstGeom>
          <a:noFill/>
        </p:spPr>
        <p:txBody>
          <a:bodyPr wrap="square" rtlCol="0">
            <a:spAutoFit/>
          </a:bodyPr>
          <a:lstStyle/>
          <a:p>
            <a:pPr algn="r"/>
            <a:r>
              <a:rPr lang="de-DE" sz="1200" dirty="0">
                <a:solidFill>
                  <a:prstClr val="black"/>
                </a:solidFill>
                <a:latin typeface="Calibri"/>
              </a:rPr>
              <a:t>Vgl. Welsch 1998, 2002</a:t>
            </a:r>
          </a:p>
        </p:txBody>
      </p:sp>
      <p:sp>
        <p:nvSpPr>
          <p:cNvPr id="2" name="Datumsplatzhalter 1"/>
          <p:cNvSpPr>
            <a:spLocks noGrp="1"/>
          </p:cNvSpPr>
          <p:nvPr>
            <p:ph type="dt" sz="half" idx="10"/>
          </p:nvPr>
        </p:nvSpPr>
        <p:spPr>
          <a:xfrm>
            <a:off x="628650" y="6356350"/>
            <a:ext cx="1483929" cy="365125"/>
          </a:xfrm>
        </p:spPr>
        <p:txBody>
          <a:bodyPr/>
          <a:lstStyle/>
          <a:p>
            <a:r>
              <a:rPr lang="de-DE" dirty="0"/>
              <a:t>10. März 2021</a:t>
            </a:r>
          </a:p>
        </p:txBody>
      </p:sp>
      <p:sp>
        <p:nvSpPr>
          <p:cNvPr id="5" name="Fußzeilenplatzhalter 4"/>
          <p:cNvSpPr>
            <a:spLocks noGrp="1"/>
          </p:cNvSpPr>
          <p:nvPr>
            <p:ph type="ftr" sz="quarter" idx="11"/>
          </p:nvPr>
        </p:nvSpPr>
        <p:spPr/>
        <p:txBody>
          <a:bodyPr/>
          <a:lstStyle/>
          <a:p>
            <a:r>
              <a:rPr lang="de-DE"/>
              <a:t>Julia Preisigke</a:t>
            </a:r>
          </a:p>
        </p:txBody>
      </p:sp>
    </p:spTree>
    <p:extLst>
      <p:ext uri="{BB962C8B-B14F-4D97-AF65-F5344CB8AC3E}">
        <p14:creationId xmlns:p14="http://schemas.microsoft.com/office/powerpoint/2010/main" val="216433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03265" y="1591426"/>
            <a:ext cx="7692846" cy="4661752"/>
          </a:xfrm>
        </p:spPr>
        <p:txBody>
          <a:bodyPr>
            <a:normAutofit fontScale="77500" lnSpcReduction="20000"/>
          </a:bodyPr>
          <a:lstStyle/>
          <a:p>
            <a:pPr marL="68580" indent="0">
              <a:buNone/>
            </a:pPr>
            <a:r>
              <a:rPr lang="de-DE" dirty="0">
                <a:sym typeface="Wingdings"/>
              </a:rPr>
              <a:t>Beide Konzepte:</a:t>
            </a:r>
          </a:p>
          <a:p>
            <a:pPr>
              <a:buFont typeface="Symbol" charset="2"/>
              <a:buChar char="-"/>
            </a:pPr>
            <a:r>
              <a:rPr lang="de-DE" dirty="0">
                <a:sym typeface="Wingdings"/>
              </a:rPr>
              <a:t>gehen von in sich homogenen Kulturen aus,</a:t>
            </a:r>
          </a:p>
          <a:p>
            <a:pPr>
              <a:buFont typeface="Symbol" charset="2"/>
              <a:buChar char="-"/>
            </a:pPr>
            <a:r>
              <a:rPr lang="de-DE" dirty="0">
                <a:sym typeface="Wingdings"/>
              </a:rPr>
              <a:t>verstehen Kulturen als klar voneinander unterscheidbar,</a:t>
            </a:r>
          </a:p>
          <a:p>
            <a:pPr>
              <a:buFont typeface="Symbol" charset="2"/>
              <a:buChar char="-"/>
            </a:pPr>
            <a:r>
              <a:rPr lang="de-DE" dirty="0">
                <a:sym typeface="Wingdings"/>
              </a:rPr>
              <a:t>fokussieren Differenzen und ‚das Trennende‘</a:t>
            </a:r>
          </a:p>
          <a:p>
            <a:pPr>
              <a:buFont typeface="Symbol" charset="2"/>
              <a:buChar char="-"/>
            </a:pPr>
            <a:r>
              <a:rPr lang="de-DE" dirty="0">
                <a:sym typeface="Wingdings"/>
              </a:rPr>
              <a:t>ignorieren, dass kulturelle Differenzen auch innerhalb einer Gesellschaft geben kann. </a:t>
            </a:r>
          </a:p>
          <a:p>
            <a:pPr>
              <a:buFont typeface="Wingdings" charset="0"/>
              <a:buChar char="à"/>
            </a:pPr>
            <a:r>
              <a:rPr lang="de-DE" b="1" dirty="0">
                <a:sym typeface="Wingdings"/>
              </a:rPr>
              <a:t>Der Ansatz der Transkulturalität versucht, die Traditionellen Kulturkonzepte zu überwinden. </a:t>
            </a:r>
          </a:p>
          <a:p>
            <a:pPr>
              <a:buFont typeface="Wingdings" charset="0"/>
              <a:buChar char="à"/>
            </a:pPr>
            <a:endParaRPr lang="de-DE" dirty="0">
              <a:sym typeface="Wingdings"/>
            </a:endParaRPr>
          </a:p>
          <a:p>
            <a:pPr marL="68580" indent="0">
              <a:buNone/>
            </a:pPr>
            <a:r>
              <a:rPr lang="de-DE" dirty="0">
                <a:sym typeface="Wingdings"/>
              </a:rPr>
              <a:t>Grundgedanke: Kulturen haben „de facto nicht mehr die unterstellte Form der Homogenität und </a:t>
            </a:r>
            <a:r>
              <a:rPr lang="de-DE" dirty="0" err="1">
                <a:sym typeface="Wingdings"/>
              </a:rPr>
              <a:t>Separiertheit</a:t>
            </a:r>
            <a:r>
              <a:rPr lang="de-DE" dirty="0">
                <a:sym typeface="Wingdings"/>
              </a:rPr>
              <a:t>, sondern sind weitgehend durch Mischung und Durchdringung gekennzeichnet.“ (Welsch 1998)</a:t>
            </a:r>
          </a:p>
          <a:p>
            <a:pPr>
              <a:buFont typeface="Symbol" charset="2"/>
              <a:buChar char="-"/>
            </a:pPr>
            <a:endParaRPr lang="de-DE" dirty="0">
              <a:sym typeface="Wingdings"/>
            </a:endParaRPr>
          </a:p>
          <a:p>
            <a:pPr marL="68580" indent="0">
              <a:buNone/>
            </a:pPr>
            <a:endParaRPr lang="de-DE" dirty="0">
              <a:sym typeface="Wingdings"/>
            </a:endParaRPr>
          </a:p>
        </p:txBody>
      </p:sp>
      <p:sp>
        <p:nvSpPr>
          <p:cNvPr id="4" name="Textfeld 3"/>
          <p:cNvSpPr txBox="1"/>
          <p:nvPr/>
        </p:nvSpPr>
        <p:spPr>
          <a:xfrm>
            <a:off x="4485584" y="6192602"/>
            <a:ext cx="4164037" cy="276999"/>
          </a:xfrm>
          <a:prstGeom prst="rect">
            <a:avLst/>
          </a:prstGeom>
          <a:noFill/>
        </p:spPr>
        <p:txBody>
          <a:bodyPr wrap="square" rtlCol="0">
            <a:spAutoFit/>
          </a:bodyPr>
          <a:lstStyle/>
          <a:p>
            <a:pPr algn="r"/>
            <a:r>
              <a:rPr lang="de-DE" sz="1200" dirty="0">
                <a:solidFill>
                  <a:prstClr val="black"/>
                </a:solidFill>
                <a:latin typeface="Calibri"/>
              </a:rPr>
              <a:t>Vgl. Welsch 1998, 2002</a:t>
            </a:r>
          </a:p>
        </p:txBody>
      </p:sp>
      <p:sp>
        <p:nvSpPr>
          <p:cNvPr id="2" name="Oval 1"/>
          <p:cNvSpPr/>
          <p:nvPr/>
        </p:nvSpPr>
        <p:spPr>
          <a:xfrm>
            <a:off x="398689" y="2407223"/>
            <a:ext cx="8608723" cy="2879806"/>
          </a:xfrm>
          <a:prstGeom prst="ellipse">
            <a:avLst/>
          </a:prstGeom>
          <a:solidFill>
            <a:schemeClr val="accent3">
              <a:alpha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200" b="1" dirty="0">
                <a:solidFill>
                  <a:schemeClr val="tx1"/>
                </a:solidFill>
              </a:rPr>
              <a:t>Diese Kritik hat sich in pädagogischen und didaktischen Diskursen bisher kaum durchgesetzt! </a:t>
            </a:r>
          </a:p>
        </p:txBody>
      </p:sp>
      <p:sp>
        <p:nvSpPr>
          <p:cNvPr id="7" name="Titel 1"/>
          <p:cNvSpPr txBox="1">
            <a:spLocks/>
          </p:cNvSpPr>
          <p:nvPr/>
        </p:nvSpPr>
        <p:spPr>
          <a:xfrm>
            <a:off x="747159" y="628002"/>
            <a:ext cx="7620732" cy="684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a:t>Kritik an den Konzepten der Inter- und Multikulturalität </a:t>
            </a:r>
            <a:endParaRPr lang="de-DE" dirty="0"/>
          </a:p>
        </p:txBody>
      </p:sp>
      <p:sp>
        <p:nvSpPr>
          <p:cNvPr id="5" name="Datumsplatzhalter 4"/>
          <p:cNvSpPr>
            <a:spLocks noGrp="1"/>
          </p:cNvSpPr>
          <p:nvPr>
            <p:ph type="dt" sz="half" idx="10"/>
          </p:nvPr>
        </p:nvSpPr>
        <p:spPr>
          <a:xfrm>
            <a:off x="628650" y="6356350"/>
            <a:ext cx="1284233" cy="365125"/>
          </a:xfrm>
        </p:spPr>
        <p:txBody>
          <a:bodyPr/>
          <a:lstStyle/>
          <a:p>
            <a:r>
              <a:rPr lang="de-DE" dirty="0"/>
              <a:t>10. März 2021</a:t>
            </a:r>
          </a:p>
        </p:txBody>
      </p:sp>
      <p:sp>
        <p:nvSpPr>
          <p:cNvPr id="6" name="Fußzeilenplatzhalter 5"/>
          <p:cNvSpPr>
            <a:spLocks noGrp="1"/>
          </p:cNvSpPr>
          <p:nvPr>
            <p:ph type="ftr" sz="quarter" idx="11"/>
          </p:nvPr>
        </p:nvSpPr>
        <p:spPr/>
        <p:txBody>
          <a:bodyPr/>
          <a:lstStyle/>
          <a:p>
            <a:r>
              <a:rPr lang="de-DE"/>
              <a:t>Julia Preisigke</a:t>
            </a:r>
          </a:p>
        </p:txBody>
      </p:sp>
    </p:spTree>
    <p:extLst>
      <p:ext uri="{BB962C8B-B14F-4D97-AF65-F5344CB8AC3E}">
        <p14:creationId xmlns:p14="http://schemas.microsoft.com/office/powerpoint/2010/main" val="40175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95890-D9FF-B541-9248-70B4EE2C6582}"/>
              </a:ext>
            </a:extLst>
          </p:cNvPr>
          <p:cNvSpPr>
            <a:spLocks noGrp="1"/>
          </p:cNvSpPr>
          <p:nvPr>
            <p:ph type="title"/>
          </p:nvPr>
        </p:nvSpPr>
        <p:spPr/>
        <p:txBody>
          <a:bodyPr/>
          <a:lstStyle/>
          <a:p>
            <a:r>
              <a:rPr lang="de-DE" dirty="0"/>
              <a:t>Transkulturalität</a:t>
            </a:r>
          </a:p>
        </p:txBody>
      </p:sp>
      <p:sp>
        <p:nvSpPr>
          <p:cNvPr id="3" name="Inhaltsplatzhalter 2">
            <a:extLst>
              <a:ext uri="{FF2B5EF4-FFF2-40B4-BE49-F238E27FC236}">
                <a16:creationId xmlns:a16="http://schemas.microsoft.com/office/drawing/2014/main" id="{9C711723-3961-314B-BC9B-2BA80D851E4F}"/>
              </a:ext>
            </a:extLst>
          </p:cNvPr>
          <p:cNvSpPr>
            <a:spLocks noGrp="1"/>
          </p:cNvSpPr>
          <p:nvPr>
            <p:ph idx="1"/>
          </p:nvPr>
        </p:nvSpPr>
        <p:spPr/>
        <p:txBody>
          <a:bodyPr/>
          <a:lstStyle/>
          <a:p>
            <a:pPr marL="0" indent="0" algn="ctr">
              <a:buNone/>
            </a:pPr>
            <a:endParaRPr lang="de-DE" dirty="0"/>
          </a:p>
          <a:p>
            <a:pPr marL="0" indent="0" algn="ctr">
              <a:buNone/>
            </a:pPr>
            <a:r>
              <a:rPr lang="de-DE" dirty="0" err="1"/>
              <a:t>Transkulturalität</a:t>
            </a:r>
            <a:r>
              <a:rPr lang="de-DE" dirty="0"/>
              <a:t> versteht Kulturen als vernetzte und vermischte Globalisierungsergebnisse, die nicht (mehr) klar voneinander abgrenzbar sind (vgl. ebd., S. 51ff.) und sich nicht auf Nationalkulturen </a:t>
            </a:r>
            <a:r>
              <a:rPr lang="de-DE" dirty="0" err="1"/>
              <a:t>einschränken</a:t>
            </a:r>
            <a:r>
              <a:rPr lang="de-DE" dirty="0"/>
              <a:t> lassen. </a:t>
            </a:r>
          </a:p>
          <a:p>
            <a:pPr marL="0" indent="0" algn="ctr">
              <a:buNone/>
            </a:pPr>
            <a:endParaRPr lang="de-DE" dirty="0"/>
          </a:p>
          <a:p>
            <a:pPr marL="0" indent="0" algn="ctr">
              <a:buNone/>
            </a:pPr>
            <a:endParaRPr lang="de-DE" dirty="0"/>
          </a:p>
        </p:txBody>
      </p:sp>
      <p:sp>
        <p:nvSpPr>
          <p:cNvPr id="4" name="Datumsplatzhalter 3">
            <a:extLst>
              <a:ext uri="{FF2B5EF4-FFF2-40B4-BE49-F238E27FC236}">
                <a16:creationId xmlns:a16="http://schemas.microsoft.com/office/drawing/2014/main" id="{EE9D3F5D-7E8D-E947-AC27-2608EBA242CB}"/>
              </a:ext>
            </a:extLst>
          </p:cNvPr>
          <p:cNvSpPr>
            <a:spLocks noGrp="1"/>
          </p:cNvSpPr>
          <p:nvPr>
            <p:ph type="dt" sz="half" idx="10"/>
          </p:nvPr>
        </p:nvSpPr>
        <p:spPr/>
        <p:txBody>
          <a:bodyPr/>
          <a:lstStyle/>
          <a:p>
            <a:r>
              <a:rPr lang="de-DE"/>
              <a:t>10. März 2021</a:t>
            </a:r>
          </a:p>
        </p:txBody>
      </p:sp>
      <p:sp>
        <p:nvSpPr>
          <p:cNvPr id="5" name="Fußzeilenplatzhalter 4">
            <a:extLst>
              <a:ext uri="{FF2B5EF4-FFF2-40B4-BE49-F238E27FC236}">
                <a16:creationId xmlns:a16="http://schemas.microsoft.com/office/drawing/2014/main" id="{846AF989-6BAC-FA42-BB3D-4440A05030F1}"/>
              </a:ext>
            </a:extLst>
          </p:cNvPr>
          <p:cNvSpPr>
            <a:spLocks noGrp="1"/>
          </p:cNvSpPr>
          <p:nvPr>
            <p:ph type="ftr" sz="quarter" idx="11"/>
          </p:nvPr>
        </p:nvSpPr>
        <p:spPr/>
        <p:txBody>
          <a:bodyPr/>
          <a:lstStyle/>
          <a:p>
            <a:r>
              <a:rPr lang="de-DE"/>
              <a:t>Julia Preisigke</a:t>
            </a:r>
          </a:p>
        </p:txBody>
      </p:sp>
      <p:sp>
        <p:nvSpPr>
          <p:cNvPr id="6" name="Rechteck 5">
            <a:extLst>
              <a:ext uri="{FF2B5EF4-FFF2-40B4-BE49-F238E27FC236}">
                <a16:creationId xmlns:a16="http://schemas.microsoft.com/office/drawing/2014/main" id="{A8B0F01E-1097-9E44-9A1A-09E33F6ECCF8}"/>
              </a:ext>
            </a:extLst>
          </p:cNvPr>
          <p:cNvSpPr/>
          <p:nvPr/>
        </p:nvSpPr>
        <p:spPr>
          <a:xfrm>
            <a:off x="367861" y="5547284"/>
            <a:ext cx="8019393" cy="461665"/>
          </a:xfrm>
          <a:prstGeom prst="rect">
            <a:avLst/>
          </a:prstGeom>
        </p:spPr>
        <p:txBody>
          <a:bodyPr wrap="square">
            <a:spAutoFit/>
          </a:bodyPr>
          <a:lstStyle/>
          <a:p>
            <a:r>
              <a:rPr lang="de-DE" sz="1200" b="1" dirty="0">
                <a:solidFill>
                  <a:srgbClr val="111414"/>
                </a:solidFill>
                <a:latin typeface="Arial" panose="020B0604020202020204" pitchFamily="34" charset="0"/>
                <a:cs typeface="Arial" panose="020B0604020202020204" pitchFamily="34" charset="0"/>
              </a:rPr>
              <a:t>Welsch, W.</a:t>
            </a:r>
            <a:r>
              <a:rPr lang="de-DE" sz="1200" dirty="0">
                <a:solidFill>
                  <a:srgbClr val="111414"/>
                </a:solidFill>
                <a:latin typeface="Arial" panose="020B0604020202020204" pitchFamily="34" charset="0"/>
                <a:cs typeface="Arial" panose="020B0604020202020204" pitchFamily="34" charset="0"/>
              </a:rPr>
              <a:t>, </a:t>
            </a:r>
            <a:r>
              <a:rPr lang="de-DE" sz="1200" dirty="0" err="1">
                <a:solidFill>
                  <a:srgbClr val="111414"/>
                </a:solidFill>
                <a:latin typeface="Arial" panose="020B0604020202020204" pitchFamily="34" charset="0"/>
                <a:cs typeface="Arial" panose="020B0604020202020204" pitchFamily="34" charset="0"/>
              </a:rPr>
              <a:t>Transkulturalität</a:t>
            </a:r>
            <a:r>
              <a:rPr lang="de-DE" sz="1200" dirty="0">
                <a:solidFill>
                  <a:srgbClr val="111414"/>
                </a:solidFill>
                <a:latin typeface="Arial" panose="020B0604020202020204" pitchFamily="34" charset="0"/>
                <a:cs typeface="Arial" panose="020B0604020202020204" pitchFamily="34" charset="0"/>
              </a:rPr>
              <a:t>. Zwischen Globalisierung und </a:t>
            </a:r>
            <a:r>
              <a:rPr lang="de-DE" sz="1200" dirty="0" err="1">
                <a:solidFill>
                  <a:srgbClr val="111414"/>
                </a:solidFill>
                <a:latin typeface="Arial" panose="020B0604020202020204" pitchFamily="34" charset="0"/>
                <a:cs typeface="Arial" panose="020B0604020202020204" pitchFamily="34" charset="0"/>
              </a:rPr>
              <a:t>Partikularisierung</a:t>
            </a:r>
            <a:r>
              <a:rPr lang="de-DE" sz="1200" dirty="0">
                <a:solidFill>
                  <a:srgbClr val="111414"/>
                </a:solidFill>
                <a:latin typeface="Arial" panose="020B0604020202020204" pitchFamily="34" charset="0"/>
                <a:cs typeface="Arial" panose="020B0604020202020204" pitchFamily="34" charset="0"/>
              </a:rPr>
              <a:t>, in: Mainzer </a:t>
            </a:r>
            <a:r>
              <a:rPr lang="de-DE" sz="1200" dirty="0" err="1">
                <a:solidFill>
                  <a:srgbClr val="111414"/>
                </a:solidFill>
                <a:latin typeface="Arial" panose="020B0604020202020204" pitchFamily="34" charset="0"/>
                <a:cs typeface="Arial" panose="020B0604020202020204" pitchFamily="34" charset="0"/>
              </a:rPr>
              <a:t>Universitätsgespräche</a:t>
            </a:r>
            <a:r>
              <a:rPr lang="de-DE" sz="1200" dirty="0">
                <a:solidFill>
                  <a:srgbClr val="111414"/>
                </a:solidFill>
                <a:latin typeface="Arial" panose="020B0604020202020204" pitchFamily="34" charset="0"/>
                <a:cs typeface="Arial" panose="020B0604020202020204" pitchFamily="34" charset="0"/>
              </a:rPr>
              <a:t>. </a:t>
            </a:r>
            <a:r>
              <a:rPr lang="de-DE" sz="1200" dirty="0" err="1">
                <a:solidFill>
                  <a:srgbClr val="111414"/>
                </a:solidFill>
                <a:latin typeface="Arial" panose="020B0604020202020204" pitchFamily="34" charset="0"/>
                <a:cs typeface="Arial" panose="020B0604020202020204" pitchFamily="34" charset="0"/>
              </a:rPr>
              <a:t>Interkulturalität</a:t>
            </a:r>
            <a:r>
              <a:rPr lang="de-DE" sz="1200" dirty="0">
                <a:solidFill>
                  <a:srgbClr val="111414"/>
                </a:solidFill>
                <a:latin typeface="Arial" panose="020B0604020202020204" pitchFamily="34" charset="0"/>
                <a:cs typeface="Arial" panose="020B0604020202020204" pitchFamily="34" charset="0"/>
              </a:rPr>
              <a:t>. Grundprobleme der Kulturbegegnung. Mainzer </a:t>
            </a:r>
            <a:r>
              <a:rPr lang="de-DE" sz="1200" dirty="0" err="1">
                <a:solidFill>
                  <a:srgbClr val="111414"/>
                </a:solidFill>
                <a:latin typeface="Arial" panose="020B0604020202020204" pitchFamily="34" charset="0"/>
                <a:cs typeface="Arial" panose="020B0604020202020204" pitchFamily="34" charset="0"/>
              </a:rPr>
              <a:t>Universitätsgespräche</a:t>
            </a:r>
            <a:r>
              <a:rPr lang="de-DE" sz="1200" dirty="0">
                <a:solidFill>
                  <a:srgbClr val="111414"/>
                </a:solidFill>
                <a:latin typeface="Arial" panose="020B0604020202020204" pitchFamily="34" charset="0"/>
                <a:cs typeface="Arial" panose="020B0604020202020204" pitchFamily="34" charset="0"/>
              </a:rPr>
              <a:t> 1998, o. V. 1998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64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9490" y="742384"/>
            <a:ext cx="7691288" cy="612283"/>
          </a:xfrm>
        </p:spPr>
        <p:txBody>
          <a:bodyPr>
            <a:noAutofit/>
          </a:bodyPr>
          <a:lstStyle/>
          <a:p>
            <a:r>
              <a:rPr lang="de-DE" dirty="0"/>
              <a:t>Interkulturelles Lernen – Ziele </a:t>
            </a:r>
          </a:p>
        </p:txBody>
      </p:sp>
      <p:sp>
        <p:nvSpPr>
          <p:cNvPr id="3" name="Inhaltsplatzhalter 2"/>
          <p:cNvSpPr>
            <a:spLocks noGrp="1"/>
          </p:cNvSpPr>
          <p:nvPr>
            <p:ph idx="1"/>
          </p:nvPr>
        </p:nvSpPr>
        <p:spPr>
          <a:xfrm>
            <a:off x="578556" y="2092223"/>
            <a:ext cx="8071555" cy="3354665"/>
          </a:xfrm>
        </p:spPr>
        <p:txBody>
          <a:bodyPr>
            <a:normAutofit/>
          </a:bodyPr>
          <a:lstStyle/>
          <a:p>
            <a:pPr marL="68580" indent="0" algn="ctr">
              <a:buNone/>
            </a:pPr>
            <a:r>
              <a:rPr lang="de-DE" dirty="0"/>
              <a:t>„Ziel interkultureller Erziehung müsste (...) die Befähigung zur interkulturellen Verständigung und Konfliktaustragung sowie zur kritischen Reflexion und Weiterentwicklung der je eigenen Kultur sein.“ </a:t>
            </a:r>
          </a:p>
          <a:p>
            <a:pPr marL="68580" indent="0" algn="ctr">
              <a:buNone/>
            </a:pPr>
            <a:endParaRPr lang="de-DE" sz="2000" dirty="0"/>
          </a:p>
          <a:p>
            <a:pPr marL="68580" indent="0" algn="ctr">
              <a:buNone/>
            </a:pPr>
            <a:r>
              <a:rPr lang="de-DE" sz="1050" dirty="0" err="1"/>
              <a:t>Auernheimer</a:t>
            </a:r>
            <a:r>
              <a:rPr lang="de-DE" sz="1050" dirty="0"/>
              <a:t>, G. (1996): Einführung in die interkulturelle Erziehung. Darmstadt, S. 5.</a:t>
            </a:r>
          </a:p>
        </p:txBody>
      </p:sp>
      <p:sp>
        <p:nvSpPr>
          <p:cNvPr id="4" name="Datumsplatzhalter 3"/>
          <p:cNvSpPr>
            <a:spLocks noGrp="1"/>
          </p:cNvSpPr>
          <p:nvPr>
            <p:ph type="dt" sz="half" idx="10"/>
          </p:nvPr>
        </p:nvSpPr>
        <p:spPr>
          <a:xfrm>
            <a:off x="628650" y="6356350"/>
            <a:ext cx="1326274" cy="365125"/>
          </a:xfrm>
        </p:spPr>
        <p:txBody>
          <a:bodyPr/>
          <a:lstStyle/>
          <a:p>
            <a:r>
              <a:rPr lang="de-DE" dirty="0"/>
              <a:t>10. März 2021</a:t>
            </a:r>
          </a:p>
        </p:txBody>
      </p:sp>
      <p:sp>
        <p:nvSpPr>
          <p:cNvPr id="5" name="Fußzeilenplatzhalter 4"/>
          <p:cNvSpPr>
            <a:spLocks noGrp="1"/>
          </p:cNvSpPr>
          <p:nvPr>
            <p:ph type="ftr" sz="quarter" idx="11"/>
          </p:nvPr>
        </p:nvSpPr>
        <p:spPr/>
        <p:txBody>
          <a:bodyPr/>
          <a:lstStyle/>
          <a:p>
            <a:r>
              <a:rPr lang="de-DE"/>
              <a:t>Julia Preisigke</a:t>
            </a:r>
          </a:p>
        </p:txBody>
      </p:sp>
    </p:spTree>
    <p:extLst>
      <p:ext uri="{BB962C8B-B14F-4D97-AF65-F5344CB8AC3E}">
        <p14:creationId xmlns:p14="http://schemas.microsoft.com/office/powerpoint/2010/main" val="40326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a:xfrm>
            <a:off x="637310" y="2003085"/>
            <a:ext cx="7870216" cy="3836093"/>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de-DE" sz="2200" dirty="0">
                <a:solidFill>
                  <a:srgbClr val="000000"/>
                </a:solidFill>
              </a:rPr>
              <a:t>„Es geht primär darum, dass durch geeignete Bildungsinhalte und Lehr-/ Lernangebote bei allen Lernenden</a:t>
            </a:r>
          </a:p>
          <a:p>
            <a:pPr>
              <a:buClr>
                <a:schemeClr val="tx1"/>
              </a:buClr>
              <a:buFont typeface="Courier New" panose="02070309020205020404" pitchFamily="49" charset="0"/>
              <a:buChar char="o"/>
            </a:pPr>
            <a:r>
              <a:rPr lang="de-DE" sz="2200" dirty="0">
                <a:solidFill>
                  <a:srgbClr val="000000"/>
                </a:solidFill>
              </a:rPr>
              <a:t>die </a:t>
            </a:r>
            <a:r>
              <a:rPr lang="de-DE" sz="2200" b="1" dirty="0">
                <a:solidFill>
                  <a:srgbClr val="000000"/>
                </a:solidFill>
              </a:rPr>
              <a:t>Wahrnehmung</a:t>
            </a:r>
            <a:r>
              <a:rPr lang="de-DE" sz="2200" dirty="0">
                <a:solidFill>
                  <a:srgbClr val="000000"/>
                </a:solidFill>
              </a:rPr>
              <a:t> und die </a:t>
            </a:r>
            <a:r>
              <a:rPr lang="de-DE" sz="2200" b="1" dirty="0">
                <a:solidFill>
                  <a:srgbClr val="000000"/>
                </a:solidFill>
              </a:rPr>
              <a:t>Anerkennung</a:t>
            </a:r>
            <a:r>
              <a:rPr lang="de-DE" sz="2200" dirty="0">
                <a:solidFill>
                  <a:srgbClr val="000000"/>
                </a:solidFill>
              </a:rPr>
              <a:t> von sprachlicher und soziokultureller Vielfalt,</a:t>
            </a:r>
          </a:p>
          <a:p>
            <a:pPr>
              <a:buClr>
                <a:schemeClr val="tx1"/>
              </a:buClr>
              <a:buFont typeface="Courier New" panose="02070309020205020404" pitchFamily="49" charset="0"/>
              <a:buChar char="o"/>
            </a:pPr>
            <a:r>
              <a:rPr lang="de-DE" sz="2200" dirty="0">
                <a:solidFill>
                  <a:srgbClr val="000000"/>
                </a:solidFill>
              </a:rPr>
              <a:t>die </a:t>
            </a:r>
            <a:r>
              <a:rPr lang="de-DE" sz="2200" b="1" dirty="0">
                <a:solidFill>
                  <a:srgbClr val="000000"/>
                </a:solidFill>
              </a:rPr>
              <a:t>Sensibilisierung</a:t>
            </a:r>
            <a:r>
              <a:rPr lang="de-DE" sz="2200" dirty="0">
                <a:solidFill>
                  <a:srgbClr val="000000"/>
                </a:solidFill>
              </a:rPr>
              <a:t> für soziokulturelle und ethnisch basierte Vorurteile, Konflikte und Missverständnisse, Fremden-feindlichkeit und Rassismus geschult</a:t>
            </a:r>
          </a:p>
          <a:p>
            <a:pPr>
              <a:buClr>
                <a:schemeClr val="tx1"/>
              </a:buClr>
              <a:buFont typeface="Courier New" panose="02070309020205020404" pitchFamily="49" charset="0"/>
              <a:buChar char="o"/>
            </a:pPr>
            <a:r>
              <a:rPr lang="de-DE" sz="2200" dirty="0">
                <a:solidFill>
                  <a:srgbClr val="000000"/>
                </a:solidFill>
              </a:rPr>
              <a:t>sowie die Fähigkeit zur interkulturellen Kommunikation, d.h. die </a:t>
            </a:r>
            <a:r>
              <a:rPr lang="de-DE" sz="2200" b="1" dirty="0">
                <a:solidFill>
                  <a:srgbClr val="000000"/>
                </a:solidFill>
              </a:rPr>
              <a:t>interkulturelle Kompetenz</a:t>
            </a:r>
            <a:r>
              <a:rPr lang="de-DE" sz="2200" dirty="0">
                <a:solidFill>
                  <a:srgbClr val="000000"/>
                </a:solidFill>
              </a:rPr>
              <a:t>, gefördert wird</a:t>
            </a:r>
            <a:r>
              <a:rPr lang="de-DE" sz="1800" dirty="0">
                <a:solidFill>
                  <a:srgbClr val="000000"/>
                </a:solidFill>
              </a:rPr>
              <a:t>. </a:t>
            </a:r>
          </a:p>
          <a:p>
            <a:pPr marL="68580" indent="0">
              <a:buNone/>
            </a:pPr>
            <a:endParaRPr lang="de-DE" sz="1800" dirty="0">
              <a:solidFill>
                <a:srgbClr val="000000"/>
              </a:solidFill>
            </a:endParaRPr>
          </a:p>
          <a:p>
            <a:pPr marL="68580" indent="0">
              <a:buFont typeface="Wingdings 2" pitchFamily="18" charset="2"/>
              <a:buNone/>
            </a:pPr>
            <a:r>
              <a:rPr lang="de-DE" sz="1050" dirty="0" err="1">
                <a:solidFill>
                  <a:srgbClr val="000000"/>
                </a:solidFill>
              </a:rPr>
              <a:t>Allemann-Ghionda</a:t>
            </a:r>
            <a:r>
              <a:rPr lang="de-DE" sz="1050" dirty="0">
                <a:solidFill>
                  <a:srgbClr val="000000"/>
                </a:solidFill>
              </a:rPr>
              <a:t>, C. (2009): Interkulturalität und interkulturelle Bildung. In: Andresen, S., et al. (Hrsg.): Handwörterbuch Erziehungswissenschaft. Weinheim &amp; Basel, S. 424-437 (hier S. 424).</a:t>
            </a:r>
          </a:p>
        </p:txBody>
      </p:sp>
      <p:sp>
        <p:nvSpPr>
          <p:cNvPr id="7" name="Titel 1"/>
          <p:cNvSpPr txBox="1">
            <a:spLocks/>
          </p:cNvSpPr>
          <p:nvPr/>
        </p:nvSpPr>
        <p:spPr>
          <a:xfrm>
            <a:off x="789490" y="742384"/>
            <a:ext cx="7691288" cy="612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a:t>Interkulturelles Lernen – Ziele </a:t>
            </a:r>
            <a:endParaRPr lang="de-DE" dirty="0"/>
          </a:p>
        </p:txBody>
      </p:sp>
      <p:sp>
        <p:nvSpPr>
          <p:cNvPr id="2" name="Datumsplatzhalter 1"/>
          <p:cNvSpPr>
            <a:spLocks noGrp="1"/>
          </p:cNvSpPr>
          <p:nvPr>
            <p:ph type="dt" sz="half" idx="10"/>
          </p:nvPr>
        </p:nvSpPr>
        <p:spPr>
          <a:xfrm>
            <a:off x="628650" y="6356350"/>
            <a:ext cx="1273722" cy="365125"/>
          </a:xfrm>
        </p:spPr>
        <p:txBody>
          <a:bodyPr/>
          <a:lstStyle/>
          <a:p>
            <a:r>
              <a:rPr lang="de-DE" dirty="0"/>
              <a:t>10. März 2021</a:t>
            </a:r>
          </a:p>
        </p:txBody>
      </p:sp>
      <p:sp>
        <p:nvSpPr>
          <p:cNvPr id="3" name="Fußzeilenplatzhalter 2"/>
          <p:cNvSpPr>
            <a:spLocks noGrp="1"/>
          </p:cNvSpPr>
          <p:nvPr>
            <p:ph type="ftr" sz="quarter" idx="11"/>
          </p:nvPr>
        </p:nvSpPr>
        <p:spPr/>
        <p:txBody>
          <a:bodyPr/>
          <a:lstStyle/>
          <a:p>
            <a:r>
              <a:rPr lang="de-DE"/>
              <a:t>Julia Preisigke</a:t>
            </a:r>
          </a:p>
        </p:txBody>
      </p:sp>
    </p:spTree>
    <p:extLst>
      <p:ext uri="{BB962C8B-B14F-4D97-AF65-F5344CB8AC3E}">
        <p14:creationId xmlns:p14="http://schemas.microsoft.com/office/powerpoint/2010/main" val="306292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2" y="698500"/>
            <a:ext cx="7024744" cy="633964"/>
          </a:xfrm>
        </p:spPr>
        <p:txBody>
          <a:bodyPr>
            <a:normAutofit fontScale="90000"/>
          </a:bodyPr>
          <a:lstStyle/>
          <a:p>
            <a:r>
              <a:rPr lang="de-DE" dirty="0"/>
              <a:t>Warum Interkulturelles Lernen?</a:t>
            </a:r>
          </a:p>
        </p:txBody>
      </p:sp>
      <p:sp>
        <p:nvSpPr>
          <p:cNvPr id="3" name="Inhaltsplatzhalter 2"/>
          <p:cNvSpPr>
            <a:spLocks noGrp="1"/>
          </p:cNvSpPr>
          <p:nvPr>
            <p:ph idx="1"/>
          </p:nvPr>
        </p:nvSpPr>
        <p:spPr>
          <a:xfrm>
            <a:off x="310444" y="1735667"/>
            <a:ext cx="8198556" cy="4436534"/>
          </a:xfrm>
        </p:spPr>
        <p:txBody>
          <a:bodyPr>
            <a:noAutofit/>
          </a:bodyPr>
          <a:lstStyle/>
          <a:p>
            <a:pPr marL="109728" indent="0">
              <a:lnSpc>
                <a:spcPts val="3000"/>
              </a:lnSpc>
              <a:buNone/>
            </a:pPr>
            <a:r>
              <a:rPr lang="de-DE" sz="2000" dirty="0"/>
              <a:t>Drei </a:t>
            </a:r>
            <a:r>
              <a:rPr lang="de-DE" sz="2000" b="1" dirty="0"/>
              <a:t>Anlässe bzw. Herausforderungen</a:t>
            </a:r>
            <a:r>
              <a:rPr lang="de-DE" sz="2000" dirty="0"/>
              <a:t> für interkulturelle Erziehung und Bildung:</a:t>
            </a:r>
          </a:p>
          <a:p>
            <a:pPr marL="525780" indent="-457200">
              <a:lnSpc>
                <a:spcPts val="3000"/>
              </a:lnSpc>
              <a:buFont typeface="+mj-lt"/>
              <a:buAutoNum type="arabicPeriod"/>
            </a:pPr>
            <a:r>
              <a:rPr lang="de-DE" sz="2000" dirty="0"/>
              <a:t>„die innergesellschaftliche – vor allem migrationsbedingte – </a:t>
            </a:r>
            <a:r>
              <a:rPr lang="de-DE" sz="2000" b="1" dirty="0" err="1"/>
              <a:t>Multikulturalität</a:t>
            </a:r>
            <a:r>
              <a:rPr lang="de-DE" sz="2000" dirty="0"/>
              <a:t>,</a:t>
            </a:r>
            <a:endParaRPr lang="de-DE" sz="2000" b="1" dirty="0"/>
          </a:p>
          <a:p>
            <a:pPr marL="525780" indent="-457200">
              <a:lnSpc>
                <a:spcPts val="3000"/>
              </a:lnSpc>
              <a:buFont typeface="+mj-lt"/>
              <a:buAutoNum type="arabicPeriod"/>
            </a:pPr>
            <a:r>
              <a:rPr lang="de-DE" sz="2000" dirty="0"/>
              <a:t>die </a:t>
            </a:r>
            <a:r>
              <a:rPr lang="de-DE" sz="2000" b="1" dirty="0"/>
              <a:t>Vereinigung Europas </a:t>
            </a:r>
            <a:r>
              <a:rPr lang="de-DE" sz="2000" dirty="0"/>
              <a:t>mit seinen unterschiedlichen Sprachen, Traditionen und Kollektivgeschichten,</a:t>
            </a:r>
          </a:p>
          <a:p>
            <a:pPr marL="525780" indent="-457200">
              <a:lnSpc>
                <a:spcPts val="3000"/>
              </a:lnSpc>
              <a:buFont typeface="+mj-lt"/>
              <a:buAutoNum type="arabicPeriod"/>
            </a:pPr>
            <a:r>
              <a:rPr lang="de-DE" sz="2000" dirty="0"/>
              <a:t>die Herausbildung der </a:t>
            </a:r>
            <a:r>
              <a:rPr lang="de-DE" sz="2000" b="1" dirty="0"/>
              <a:t>Weltgesellschaft</a:t>
            </a:r>
            <a:r>
              <a:rPr lang="de-DE" sz="2000" dirty="0"/>
              <a:t> mit ihrer kulturellen Vielfalt, mit der Tendenz zu kulturellen Grenzziehung einerseits und dem Zwang zu Kooperation und zum interkulturellen Dialog andererseits.“</a:t>
            </a:r>
          </a:p>
        </p:txBody>
      </p:sp>
      <p:sp>
        <p:nvSpPr>
          <p:cNvPr id="5" name="Textfeld 4"/>
          <p:cNvSpPr txBox="1"/>
          <p:nvPr/>
        </p:nvSpPr>
        <p:spPr>
          <a:xfrm>
            <a:off x="3261174" y="5853469"/>
            <a:ext cx="7024744" cy="261610"/>
          </a:xfrm>
          <a:prstGeom prst="rect">
            <a:avLst/>
          </a:prstGeom>
          <a:noFill/>
        </p:spPr>
        <p:txBody>
          <a:bodyPr wrap="square" rtlCol="0">
            <a:spAutoFit/>
          </a:bodyPr>
          <a:lstStyle/>
          <a:p>
            <a:pPr algn="ctr"/>
            <a:r>
              <a:rPr lang="de-DE" sz="1050" dirty="0" err="1"/>
              <a:t>Auernheimer</a:t>
            </a:r>
            <a:r>
              <a:rPr lang="de-DE" sz="1050" dirty="0"/>
              <a:t>, G. (2003): Einführung in die Interkulturelle Pädagogik. Darmstadt, S. 9.</a:t>
            </a:r>
          </a:p>
        </p:txBody>
      </p:sp>
      <p:sp>
        <p:nvSpPr>
          <p:cNvPr id="4" name="Datumsplatzhalter 3"/>
          <p:cNvSpPr>
            <a:spLocks noGrp="1"/>
          </p:cNvSpPr>
          <p:nvPr>
            <p:ph type="dt" sz="half" idx="10"/>
          </p:nvPr>
        </p:nvSpPr>
        <p:spPr>
          <a:xfrm>
            <a:off x="628650" y="6356350"/>
            <a:ext cx="1258001" cy="365125"/>
          </a:xfrm>
        </p:spPr>
        <p:txBody>
          <a:bodyPr/>
          <a:lstStyle/>
          <a:p>
            <a:r>
              <a:rPr lang="de-DE" dirty="0"/>
              <a:t>10. März 2021</a:t>
            </a:r>
          </a:p>
        </p:txBody>
      </p:sp>
      <p:sp>
        <p:nvSpPr>
          <p:cNvPr id="6" name="Fußzeilenplatzhalter 5"/>
          <p:cNvSpPr>
            <a:spLocks noGrp="1"/>
          </p:cNvSpPr>
          <p:nvPr>
            <p:ph type="ftr" sz="quarter" idx="11"/>
          </p:nvPr>
        </p:nvSpPr>
        <p:spPr/>
        <p:txBody>
          <a:bodyPr/>
          <a:lstStyle/>
          <a:p>
            <a:r>
              <a:rPr lang="de-DE"/>
              <a:t>Julia Preisigke</a:t>
            </a:r>
          </a:p>
        </p:txBody>
      </p:sp>
    </p:spTree>
    <p:extLst>
      <p:ext uri="{BB962C8B-B14F-4D97-AF65-F5344CB8AC3E}">
        <p14:creationId xmlns:p14="http://schemas.microsoft.com/office/powerpoint/2010/main" val="2117645878"/>
      </p:ext>
    </p:extLst>
  </p:cSld>
  <p:clrMapOvr>
    <a:masterClrMapping/>
  </p:clrMapOvr>
</p:sld>
</file>

<file path=ppt/theme/theme1.xml><?xml version="1.0" encoding="utf-8"?>
<a:theme xmlns:a="http://schemas.openxmlformats.org/drawingml/2006/main" name="IQ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1768</Words>
  <Application>Microsoft Office PowerPoint</Application>
  <PresentationFormat>Bildschirmpräsentation (4:3)</PresentationFormat>
  <Paragraphs>233</Paragraphs>
  <Slides>35</Slides>
  <Notes>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Arial</vt:lpstr>
      <vt:lpstr>Calibri</vt:lpstr>
      <vt:lpstr>Courier New</vt:lpstr>
      <vt:lpstr>Grundschrift</vt:lpstr>
      <vt:lpstr>Symbol</vt:lpstr>
      <vt:lpstr>Times New Roman</vt:lpstr>
      <vt:lpstr>Wingdings</vt:lpstr>
      <vt:lpstr>Wingdings 2</vt:lpstr>
      <vt:lpstr>IQSH</vt:lpstr>
      <vt:lpstr>PowerPoint-Präsentation</vt:lpstr>
      <vt:lpstr>Interkulturelles Lernen</vt:lpstr>
      <vt:lpstr>Multikulturell, Interkulturell, Transkulturell? </vt:lpstr>
      <vt:lpstr>Kritik an den Konzepten der Inter- und Multikulturalität </vt:lpstr>
      <vt:lpstr>PowerPoint-Präsentation</vt:lpstr>
      <vt:lpstr>Transkulturalität</vt:lpstr>
      <vt:lpstr>Interkulturelles Lernen – Ziele </vt:lpstr>
      <vt:lpstr>PowerPoint-Präsentation</vt:lpstr>
      <vt:lpstr>Warum Interkulturelles Lernen?</vt:lpstr>
      <vt:lpstr>PowerPoint-Präsentation</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PowerPoint-Präsentation</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Drösser, Christoph: 100 Kinder</vt:lpstr>
      <vt:lpstr>PowerPoint-Präsentation</vt:lpstr>
      <vt:lpstr>PowerPoint-Präsentation</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Interkulturelles Lernen im Sachunterricht: Ideen und Beispiele</vt:lpstr>
      <vt:lpstr>PowerPoint-Präsentation</vt:lpstr>
      <vt:lpstr>Sammlung möglicher HLA/HLF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IQSH</dc:creator>
  <cp:lastModifiedBy>oliver holz</cp:lastModifiedBy>
  <cp:revision>595</cp:revision>
  <dcterms:created xsi:type="dcterms:W3CDTF">2015-10-10T11:15:27Z</dcterms:created>
  <dcterms:modified xsi:type="dcterms:W3CDTF">2025-12-03T07:16:45Z</dcterms:modified>
</cp:coreProperties>
</file>