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2"/>
  </p:notesMasterIdLst>
  <p:sldIdLst>
    <p:sldId id="256" r:id="rId2"/>
    <p:sldId id="268" r:id="rId3"/>
    <p:sldId id="262" r:id="rId4"/>
    <p:sldId id="263" r:id="rId5"/>
    <p:sldId id="260" r:id="rId6"/>
    <p:sldId id="261" r:id="rId7"/>
    <p:sldId id="264" r:id="rId8"/>
    <p:sldId id="266" r:id="rId9"/>
    <p:sldId id="269" r:id="rId10"/>
    <p:sldId id="271" r:id="rId11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CCF"/>
    <a:srgbClr val="CCE9F2"/>
    <a:srgbClr val="006DA2"/>
    <a:srgbClr val="FFD3FF"/>
    <a:srgbClr val="45A8D9"/>
    <a:srgbClr val="3AB7D5"/>
    <a:srgbClr val="A4ADB6"/>
    <a:srgbClr val="BBB2AB"/>
    <a:srgbClr val="008BCE"/>
    <a:srgbClr val="405B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99" autoAdjust="0"/>
    <p:restoredTop sz="48066" autoAdjust="0"/>
  </p:normalViewPr>
  <p:slideViewPr>
    <p:cSldViewPr snapToGrid="0" showGuides="1">
      <p:cViewPr varScale="1">
        <p:scale>
          <a:sx n="54" d="100"/>
          <a:sy n="54" d="100"/>
        </p:scale>
        <p:origin x="2392" y="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F3CE6E-2B66-4BBF-AA5F-C610821FA37B}" type="datetimeFigureOut">
              <a:rPr lang="de-DE" smtClean="0"/>
              <a:t>04.02.21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61B259-718E-41BC-9A97-1627054B125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8773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79519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Wollen wir hier noch etwas zu sagen?</a:t>
            </a:r>
          </a:p>
          <a:p>
            <a:endParaRPr lang="de-DE" dirty="0"/>
          </a:p>
          <a:p>
            <a:r>
              <a:rPr lang="de-DE" dirty="0"/>
              <a:t>Hier finden Sie Fragen, die Sie beim Planen jeder </a:t>
            </a:r>
            <a:r>
              <a:rPr lang="de-DE"/>
              <a:t>Stunde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7577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6943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5230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4647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8623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94147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89551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05247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1787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 userDrawn="1"/>
        </p:nvSpPr>
        <p:spPr>
          <a:xfrm>
            <a:off x="-1" y="3907144"/>
            <a:ext cx="9144001" cy="220210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8" name="Freihandform 7"/>
          <p:cNvSpPr>
            <a:spLocks noChangeAspect="1"/>
          </p:cNvSpPr>
          <p:nvPr/>
        </p:nvSpPr>
        <p:spPr>
          <a:xfrm>
            <a:off x="-7556" y="0"/>
            <a:ext cx="9159907" cy="5871808"/>
          </a:xfrm>
          <a:custGeom>
            <a:avLst/>
            <a:gdLst>
              <a:gd name="connsiteX0" fmla="*/ 0 w 9151557"/>
              <a:gd name="connsiteY0" fmla="*/ 0 h 5871808"/>
              <a:gd name="connsiteX1" fmla="*/ 9151557 w 9151557"/>
              <a:gd name="connsiteY1" fmla="*/ 0 h 5871808"/>
              <a:gd name="connsiteX2" fmla="*/ 9144000 w 9151557"/>
              <a:gd name="connsiteY2" fmla="*/ 4269719 h 5871808"/>
              <a:gd name="connsiteX3" fmla="*/ 7557 w 9151557"/>
              <a:gd name="connsiteY3" fmla="*/ 5871808 h 5871808"/>
              <a:gd name="connsiteX4" fmla="*/ 0 w 9151557"/>
              <a:gd name="connsiteY4" fmla="*/ 0 h 5871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1557" h="5871808">
                <a:moveTo>
                  <a:pt x="0" y="0"/>
                </a:moveTo>
                <a:lnTo>
                  <a:pt x="9151557" y="0"/>
                </a:lnTo>
                <a:lnTo>
                  <a:pt x="9144000" y="4269719"/>
                </a:lnTo>
                <a:lnTo>
                  <a:pt x="7557" y="5871808"/>
                </a:lnTo>
                <a:lnTo>
                  <a:pt x="0" y="0"/>
                </a:lnTo>
                <a:close/>
              </a:path>
            </a:pathLst>
          </a:custGeom>
          <a:solidFill>
            <a:srgbClr val="006D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/>
          <p:cNvSpPr txBox="1"/>
          <p:nvPr userDrawn="1"/>
        </p:nvSpPr>
        <p:spPr>
          <a:xfrm>
            <a:off x="6206978" y="134683"/>
            <a:ext cx="2937022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de-DE" sz="1200" b="1" dirty="0">
                <a:solidFill>
                  <a:srgbClr val="003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Schleswig-Holstein.</a:t>
            </a:r>
            <a:r>
              <a:rPr lang="de-DE" sz="1200" dirty="0">
                <a:solidFill>
                  <a:srgbClr val="003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 echte Norden.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22286"/>
            <a:ext cx="7772400" cy="200051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786603"/>
            <a:ext cx="7772400" cy="153772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  <a:endParaRPr lang="en-US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182137" y="6173054"/>
            <a:ext cx="3600000" cy="288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de-DE" sz="1200" b="0" kern="1200" dirty="0" smtClean="0">
                <a:solidFill>
                  <a:srgbClr val="002F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de-DE" sz="12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de-DE" sz="12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 lang="de-DE" sz="12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>
              <a:defRPr lang="de-DE" sz="12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Platzhalter Name</a:t>
            </a:r>
          </a:p>
        </p:txBody>
      </p:sp>
      <p:sp>
        <p:nvSpPr>
          <p:cNvPr id="13" name="Textplatzhalt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182137" y="6464163"/>
            <a:ext cx="2880000" cy="2868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de-DE" sz="1200" b="0" kern="1200" dirty="0" smtClean="0">
                <a:solidFill>
                  <a:srgbClr val="002F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de-DE" sz="12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de-DE" sz="12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 lang="de-DE" sz="12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>
              <a:defRPr lang="de-DE" sz="12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Platzhalter Datum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70613" y="6173788"/>
            <a:ext cx="1165225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</p:spTree>
    <p:extLst>
      <p:ext uri="{BB962C8B-B14F-4D97-AF65-F5344CB8AC3E}">
        <p14:creationId xmlns:p14="http://schemas.microsoft.com/office/powerpoint/2010/main" val="4196666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844676"/>
            <a:ext cx="2949178" cy="2064717"/>
          </a:xfrm>
          <a:prstGeom prst="rect">
            <a:avLst/>
          </a:prstGeom>
        </p:spPr>
        <p:txBody>
          <a:bodyPr anchor="ctr"/>
          <a:lstStyle>
            <a:lvl1pPr>
              <a:defRPr sz="3200"/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844675"/>
            <a:ext cx="4629150" cy="401637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041915"/>
            <a:ext cx="2949178" cy="1827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70613" y="6173788"/>
            <a:ext cx="1165225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12" name="Datumsplatzhalter 2"/>
          <p:cNvSpPr>
            <a:spLocks noGrp="1"/>
          </p:cNvSpPr>
          <p:nvPr>
            <p:ph type="dt" sz="half" idx="16"/>
          </p:nvPr>
        </p:nvSpPr>
        <p:spPr>
          <a:xfrm>
            <a:off x="628650" y="6356350"/>
            <a:ext cx="937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33F28847-7BF0-413E-A4B4-C02469266E58}" type="datetime1">
              <a:rPr lang="de-DE" smtClean="0"/>
              <a:t>04.02.21</a:t>
            </a:fld>
            <a:endParaRPr lang="de-DE" dirty="0"/>
          </a:p>
        </p:txBody>
      </p:sp>
      <p:sp>
        <p:nvSpPr>
          <p:cNvPr id="13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2505216" y="6356350"/>
            <a:ext cx="35823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4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1683948" y="6356350"/>
            <a:ext cx="703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98491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1844675"/>
            <a:ext cx="4629150" cy="4016376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9841" y="1844676"/>
            <a:ext cx="2949178" cy="2064717"/>
          </a:xfrm>
          <a:prstGeom prst="rect">
            <a:avLst/>
          </a:prstGeom>
        </p:spPr>
        <p:txBody>
          <a:bodyPr anchor="ctr"/>
          <a:lstStyle>
            <a:lvl1pPr>
              <a:defRPr sz="3200"/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041915"/>
            <a:ext cx="2949178" cy="1827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70613" y="6173788"/>
            <a:ext cx="1165225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14" name="Datumsplatzhalter 2"/>
          <p:cNvSpPr>
            <a:spLocks noGrp="1"/>
          </p:cNvSpPr>
          <p:nvPr>
            <p:ph type="dt" sz="half" idx="16"/>
          </p:nvPr>
        </p:nvSpPr>
        <p:spPr>
          <a:xfrm>
            <a:off x="628650" y="6356350"/>
            <a:ext cx="937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35DF68FC-774B-4D41-A04C-46D2580C019C}" type="datetime1">
              <a:rPr lang="de-DE" smtClean="0"/>
              <a:t>04.02.21</a:t>
            </a:fld>
            <a:endParaRPr lang="de-DE" dirty="0"/>
          </a:p>
        </p:txBody>
      </p:sp>
      <p:sp>
        <p:nvSpPr>
          <p:cNvPr id="15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2505216" y="6356350"/>
            <a:ext cx="35823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6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1683948" y="6356350"/>
            <a:ext cx="703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6972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188" y="1844675"/>
            <a:ext cx="7920000" cy="40127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70613" y="6173788"/>
            <a:ext cx="1165225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9" name="Datumsplatzhalter 2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937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F8F04AF4-BE9F-438E-AEB3-1AB29ED1CD12}" type="datetime1">
              <a:rPr lang="de-DE" smtClean="0"/>
              <a:t>04.02.21</a:t>
            </a:fld>
            <a:endParaRPr lang="de-DE" dirty="0"/>
          </a:p>
        </p:txBody>
      </p:sp>
      <p:sp>
        <p:nvSpPr>
          <p:cNvPr id="10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2505216" y="6356350"/>
            <a:ext cx="35823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1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1683948" y="6356350"/>
            <a:ext cx="703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031147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813" y="225425"/>
            <a:ext cx="7920000" cy="1332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44677"/>
            <a:ext cx="3886200" cy="40322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44675"/>
            <a:ext cx="3886200" cy="403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1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70613" y="6173788"/>
            <a:ext cx="1165225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15" name="Datumsplatzhalter 2"/>
          <p:cNvSpPr>
            <a:spLocks noGrp="1"/>
          </p:cNvSpPr>
          <p:nvPr>
            <p:ph type="dt" sz="half" idx="16"/>
          </p:nvPr>
        </p:nvSpPr>
        <p:spPr>
          <a:xfrm>
            <a:off x="628650" y="6356350"/>
            <a:ext cx="937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7E6961B8-E763-4621-9D5D-38F66A348052}" type="datetime1">
              <a:rPr lang="de-DE" smtClean="0"/>
              <a:t>04.02.21</a:t>
            </a:fld>
            <a:endParaRPr lang="de-DE" dirty="0"/>
          </a:p>
        </p:txBody>
      </p:sp>
      <p:sp>
        <p:nvSpPr>
          <p:cNvPr id="16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2505216" y="6356350"/>
            <a:ext cx="35823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7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1683948" y="6356350"/>
            <a:ext cx="703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712488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12813" y="225424"/>
            <a:ext cx="7920000" cy="133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70613" y="6173788"/>
            <a:ext cx="1165225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11" name="Datumsplatzhalter 2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937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B7E06C08-2B17-43F1-A072-02A8688504CF}" type="datetime1">
              <a:rPr lang="de-DE" smtClean="0"/>
              <a:t>04.02.21</a:t>
            </a:fld>
            <a:endParaRPr lang="de-DE" dirty="0"/>
          </a:p>
        </p:txBody>
      </p:sp>
      <p:sp>
        <p:nvSpPr>
          <p:cNvPr id="12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2505216" y="6356350"/>
            <a:ext cx="35823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1683948" y="6356350"/>
            <a:ext cx="703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80541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70613" y="6173788"/>
            <a:ext cx="1165225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7" name="Datumsplatzhalter 2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937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514C555C-37E2-44ED-BE6C-12A21C01C579}" type="datetime1">
              <a:rPr lang="de-DE" smtClean="0"/>
              <a:t>04.02.21</a:t>
            </a:fld>
            <a:endParaRPr lang="de-DE" dirty="0"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2505216" y="6356350"/>
            <a:ext cx="35823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1683948" y="6356350"/>
            <a:ext cx="703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5425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0"/>
            <a:ext cx="9144000" cy="6032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3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70613" y="6173788"/>
            <a:ext cx="1165225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11" name="Datumsplatzhalter 2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937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F2F1D57B-2905-4E99-8DD2-DA23D35CE01F}" type="datetime1">
              <a:rPr lang="de-DE" smtClean="0"/>
              <a:t>04.02.21</a:t>
            </a:fld>
            <a:endParaRPr lang="de-DE" dirty="0"/>
          </a:p>
        </p:txBody>
      </p:sp>
      <p:sp>
        <p:nvSpPr>
          <p:cNvPr id="12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2505216" y="6356350"/>
            <a:ext cx="35823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1683948" y="6356350"/>
            <a:ext cx="703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38175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wisch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683803"/>
            <a:ext cx="9144000" cy="4348518"/>
          </a:xfrm>
          <a:prstGeom prst="rect">
            <a:avLst/>
          </a:prstGeom>
          <a:solidFill>
            <a:srgbClr val="008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844677"/>
            <a:ext cx="7886700" cy="2717801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Zwischentitelmasterformat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2874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70613" y="6173788"/>
            <a:ext cx="1165225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11" name="Datumsplatzhalter 2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937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F8B4B845-6DC3-45BC-9049-17AD7992C39F}" type="datetime1">
              <a:rPr lang="de-DE" smtClean="0"/>
              <a:t>04.02.21</a:t>
            </a:fld>
            <a:endParaRPr lang="de-DE" dirty="0"/>
          </a:p>
        </p:txBody>
      </p:sp>
      <p:sp>
        <p:nvSpPr>
          <p:cNvPr id="12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2505216" y="6356350"/>
            <a:ext cx="35823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1683948" y="6356350"/>
            <a:ext cx="703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01341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, Zwischen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25425"/>
            <a:ext cx="7920000" cy="1332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188" y="1844675"/>
            <a:ext cx="7920000" cy="82391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188" y="2809461"/>
            <a:ext cx="7920000" cy="30674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70613" y="6173788"/>
            <a:ext cx="1165225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12" name="Datumsplatzhalter 2"/>
          <p:cNvSpPr>
            <a:spLocks noGrp="1"/>
          </p:cNvSpPr>
          <p:nvPr>
            <p:ph type="dt" sz="half" idx="16"/>
          </p:nvPr>
        </p:nvSpPr>
        <p:spPr>
          <a:xfrm>
            <a:off x="628650" y="6356350"/>
            <a:ext cx="937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026D32B0-575C-43B7-B8BD-48B68FBBD667}" type="datetime1">
              <a:rPr lang="de-DE" smtClean="0"/>
              <a:t>04.02.21</a:t>
            </a:fld>
            <a:endParaRPr lang="de-DE" dirty="0"/>
          </a:p>
        </p:txBody>
      </p:sp>
      <p:sp>
        <p:nvSpPr>
          <p:cNvPr id="13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2505216" y="6356350"/>
            <a:ext cx="35823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4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1683948" y="6356350"/>
            <a:ext cx="703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48789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813" y="225425"/>
            <a:ext cx="7920000" cy="1332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844675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809461"/>
            <a:ext cx="3868340" cy="30674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844675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835275"/>
            <a:ext cx="3887391" cy="3041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7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70613" y="6173788"/>
            <a:ext cx="1165225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14" name="Datumsplatzhalter 2"/>
          <p:cNvSpPr>
            <a:spLocks noGrp="1"/>
          </p:cNvSpPr>
          <p:nvPr>
            <p:ph type="dt" sz="half" idx="16"/>
          </p:nvPr>
        </p:nvSpPr>
        <p:spPr>
          <a:xfrm>
            <a:off x="628650" y="6356350"/>
            <a:ext cx="937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96C799F4-74F0-4B8C-938F-5A0C36883B70}" type="datetime1">
              <a:rPr lang="de-DE" smtClean="0"/>
              <a:t>04.02.21</a:t>
            </a:fld>
            <a:endParaRPr lang="de-DE" dirty="0"/>
          </a:p>
        </p:txBody>
      </p:sp>
      <p:sp>
        <p:nvSpPr>
          <p:cNvPr id="15" name="Fußzeilenplatzhalter 5"/>
          <p:cNvSpPr>
            <a:spLocks noGrp="1"/>
          </p:cNvSpPr>
          <p:nvPr>
            <p:ph type="ftr" sz="quarter" idx="17"/>
          </p:nvPr>
        </p:nvSpPr>
        <p:spPr>
          <a:xfrm>
            <a:off x="2505216" y="6356350"/>
            <a:ext cx="35823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6" name="Foliennummernplatzhalter 12"/>
          <p:cNvSpPr>
            <a:spLocks noGrp="1"/>
          </p:cNvSpPr>
          <p:nvPr>
            <p:ph type="sldNum" sz="quarter" idx="18"/>
          </p:nvPr>
        </p:nvSpPr>
        <p:spPr>
          <a:xfrm>
            <a:off x="1683948" y="6356350"/>
            <a:ext cx="703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4891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9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/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052" y="6294708"/>
            <a:ext cx="1613922" cy="473084"/>
          </a:xfrm>
          <a:prstGeom prst="rect">
            <a:avLst/>
          </a:prstGeom>
        </p:spPr>
      </p:pic>
      <p:sp>
        <p:nvSpPr>
          <p:cNvPr id="8" name="Rechteck 7"/>
          <p:cNvSpPr/>
          <p:nvPr userDrawn="1"/>
        </p:nvSpPr>
        <p:spPr>
          <a:xfrm>
            <a:off x="0" y="1683803"/>
            <a:ext cx="9144000" cy="4348518"/>
          </a:xfrm>
          <a:prstGeom prst="rect">
            <a:avLst/>
          </a:prstGeom>
          <a:solidFill>
            <a:srgbClr val="CCE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612813" y="225425"/>
            <a:ext cx="7920000" cy="133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611188" y="1844675"/>
            <a:ext cx="7920000" cy="4012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937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15A918E5-D937-4385-B3C1-9CE1C1F817BB}" type="datetime1">
              <a:rPr lang="de-DE" smtClean="0"/>
              <a:t>04.02.21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2327415" y="6356350"/>
            <a:ext cx="37876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1683948" y="6356350"/>
            <a:ext cx="5258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r>
              <a:rPr lang="de-DE"/>
              <a:t> Folie </a:t>
            </a:r>
            <a:fld id="{812F24F4-33A2-4A6F-87E3-ABC44FA4258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94676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6" r:id="rId4"/>
    <p:sldLayoutId id="2147483671" r:id="rId5"/>
    <p:sldLayoutId id="2147483667" r:id="rId6"/>
    <p:sldLayoutId id="2147483663" r:id="rId7"/>
    <p:sldLayoutId id="2147483670" r:id="rId8"/>
    <p:sldLayoutId id="2147483665" r:id="rId9"/>
    <p:sldLayoutId id="2147483668" r:id="rId10"/>
    <p:sldLayoutId id="214748366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2880" userDrawn="1">
          <p15:clr>
            <a:srgbClr val="F26B43"/>
          </p15:clr>
        </p15:guide>
        <p15:guide id="3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tif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3" Type="http://schemas.microsoft.com/office/2007/relationships/media" Target="../media/media10.m4a"/><Relationship Id="rId7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audio" Target="../media/media11.m4a"/><Relationship Id="rId5" Type="http://schemas.microsoft.com/office/2007/relationships/media" Target="../media/media11.m4a"/><Relationship Id="rId10" Type="http://schemas.openxmlformats.org/officeDocument/2006/relationships/image" Target="../media/image3.png"/><Relationship Id="rId4" Type="http://schemas.openxmlformats.org/officeDocument/2006/relationships/audio" Target="../media/media10.m4a"/><Relationship Id="rId9" Type="http://schemas.openxmlformats.org/officeDocument/2006/relationships/image" Target="../media/image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Planen einer Unterrichtseinheit</a:t>
            </a:r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Die bedeutungsvolle Aufgabe ist der Ausgangspunkt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Team Deutsch GS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2021</a:t>
            </a:r>
          </a:p>
        </p:txBody>
      </p:sp>
      <p:pic>
        <p:nvPicPr>
          <p:cNvPr id="7" name="Bildplatzhalter 1">
            <a:extLst>
              <a:ext uri="{FF2B5EF4-FFF2-40B4-BE49-F238E27FC236}">
                <a16:creationId xmlns:a16="http://schemas.microsoft.com/office/drawing/2014/main" id="{17DF3AF6-106F-A84D-887D-D4104C89755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/>
          <a:srcRect l="4314" r="4314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" name="Folie 1">
            <a:hlinkClick r:id="" action="ppaction://media"/>
            <a:extLst>
              <a:ext uri="{FF2B5EF4-FFF2-40B4-BE49-F238E27FC236}">
                <a16:creationId xmlns:a16="http://schemas.microsoft.com/office/drawing/2014/main" id="{06C7C8EB-CB13-0C4A-89B9-780C40401A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6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1">
            <a:extLst>
              <a:ext uri="{FF2B5EF4-FFF2-40B4-BE49-F238E27FC236}">
                <a16:creationId xmlns:a16="http://schemas.microsoft.com/office/drawing/2014/main" id="{C475AB44-F610-314B-A492-9A8CD7A2775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" name="Flussdiagramm: Prozess 31">
            <a:hlinkClick r:id="" action="ppaction://noaction"/>
            <a:extLst>
              <a:ext uri="{FF2B5EF4-FFF2-40B4-BE49-F238E27FC236}">
                <a16:creationId xmlns:a16="http://schemas.microsoft.com/office/drawing/2014/main" id="{1BD5A65B-7DEA-714A-955D-6709F672AC6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flowChartProcess">
            <a:avLst/>
          </a:prstGeom>
          <a:solidFill>
            <a:srgbClr val="006DA2"/>
          </a:solidFill>
          <a:ln w="44450" cap="rnd" cmpd="thickThin">
            <a:solidFill>
              <a:srgbClr val="AAEF9F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18110" tIns="118110" rIns="118110" bIns="118110" spcCol="1270" anchor="ctr"/>
          <a:lstStyle/>
          <a:p>
            <a:pPr lvl="0" algn="ctr"/>
            <a:r>
              <a:rPr lang="de-DE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Planung auf Stundenebene</a:t>
            </a:r>
          </a:p>
          <a:p>
            <a:pPr lvl="0" algn="ctr"/>
            <a:r>
              <a:rPr lang="de-DE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Vorüberlegungen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lvl="0"/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sollen die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 Ende der Unterrichtsstunde verstanden haben bzw. wissen/ können? (Welche Kompetenzen sollen erworben werden?)</a:t>
            </a:r>
          </a:p>
          <a:p>
            <a:pPr lvl="0" algn="ctr"/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de-DE" sz="20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Vorgehen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 mache ich den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den roten Faden klar?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Inwiefern kann jede Phase der Stunde zum Erreichen des Ziels beitragen?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 die Tätigkeit/ Aufgabe/ Übung sinnvoll/ hilfreich, um das Ziel der Stunde zu erreichen?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welches Vorwissen wird inwiefern angeknüpft?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Welches Wissen benötigen die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um die Aufgabe bewältigen zu können?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 sollte die Erarbeitung organisiert sein? (Sozialform und Methoden)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Welche Unterstützungsmöglichkeiten sind sinnvoll (in Hinblick auf das Ziel)?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Welche Anschlussaufgaben sind denkbar?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Inwiefern wird die Reflexion der Lernprozesse berücksichtigt?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Inwiefern können/sollen Arbeitsergebnisse präsentiert werden?</a:t>
            </a:r>
          </a:p>
          <a:p>
            <a:pPr lvl="0" algn="ctr"/>
            <a:endParaRPr lang="de-DE" sz="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655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1">
            <a:extLst>
              <a:ext uri="{FF2B5EF4-FFF2-40B4-BE49-F238E27FC236}">
                <a16:creationId xmlns:a16="http://schemas.microsoft.com/office/drawing/2014/main" id="{4E74B41D-6393-C04E-B2A7-59B67447ADB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" name="Abgerundetes Rechteck 4">
            <a:extLst>
              <a:ext uri="{FF2B5EF4-FFF2-40B4-BE49-F238E27FC236}">
                <a16:creationId xmlns:a16="http://schemas.microsoft.com/office/drawing/2014/main" id="{A1D81B8C-782A-E94B-A8E6-7090270652B3}"/>
              </a:ext>
            </a:extLst>
          </p:cNvPr>
          <p:cNvSpPr/>
          <p:nvPr/>
        </p:nvSpPr>
        <p:spPr bwMode="auto">
          <a:xfrm>
            <a:off x="0" y="56272"/>
            <a:ext cx="2818056" cy="900000"/>
          </a:xfrm>
          <a:prstGeom prst="flowChartAlternateProcess">
            <a:avLst/>
          </a:prstGeom>
          <a:solidFill>
            <a:srgbClr val="45A8D9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0960" tIns="60960" rIns="60960" bIns="60960" spcCol="1270" anchor="ctr"/>
          <a:lstStyle/>
          <a:p>
            <a:pPr algn="ctr" defTabSz="28892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Bedeutungsvolle Aufgabe</a:t>
            </a:r>
          </a:p>
        </p:txBody>
      </p:sp>
      <p:sp>
        <p:nvSpPr>
          <p:cNvPr id="4" name="Abgerundetes Rechteck 4">
            <a:hlinkClick r:id="" action="ppaction://noaction"/>
            <a:extLst>
              <a:ext uri="{FF2B5EF4-FFF2-40B4-BE49-F238E27FC236}">
                <a16:creationId xmlns:a16="http://schemas.microsoft.com/office/drawing/2014/main" id="{5AD76669-6567-2F41-956C-A409BFBF12E1}"/>
              </a:ext>
            </a:extLst>
          </p:cNvPr>
          <p:cNvSpPr/>
          <p:nvPr/>
        </p:nvSpPr>
        <p:spPr bwMode="auto">
          <a:xfrm>
            <a:off x="0" y="1002262"/>
            <a:ext cx="3323036" cy="1159813"/>
          </a:xfrm>
          <a:prstGeom prst="flowChartAlternateProcess">
            <a:avLst/>
          </a:prstGeom>
          <a:solidFill>
            <a:srgbClr val="45A8D9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18110" tIns="118110" rIns="118110" bIns="118110" spcCol="1270" anchor="ctr"/>
          <a:lstStyle/>
          <a:p>
            <a:pPr lvl="0" algn="ctr"/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Welche Anforderungen sind mit der Aufgabe verbunden?</a:t>
            </a:r>
          </a:p>
        </p:txBody>
      </p:sp>
      <p:sp>
        <p:nvSpPr>
          <p:cNvPr id="5" name="Abgerundetes Rechteck 4">
            <a:hlinkClick r:id="" action="ppaction://noaction"/>
            <a:extLst>
              <a:ext uri="{FF2B5EF4-FFF2-40B4-BE49-F238E27FC236}">
                <a16:creationId xmlns:a16="http://schemas.microsoft.com/office/drawing/2014/main" id="{C9C075B6-04C7-7945-9D33-8D4004D1D9F3}"/>
              </a:ext>
            </a:extLst>
          </p:cNvPr>
          <p:cNvSpPr/>
          <p:nvPr/>
        </p:nvSpPr>
        <p:spPr bwMode="auto">
          <a:xfrm>
            <a:off x="0" y="2201836"/>
            <a:ext cx="3939720" cy="1175573"/>
          </a:xfrm>
          <a:prstGeom prst="flowChartAlternateProcess">
            <a:avLst/>
          </a:prstGeom>
          <a:solidFill>
            <a:srgbClr val="45A8D9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18110" tIns="118110" rIns="118110" bIns="118110" spcCol="1270" anchor="ctr"/>
          <a:lstStyle/>
          <a:p>
            <a:pPr lvl="0" algn="ctr"/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Welche Kompetenzen lassen sich an  meiner Einheit entwickeln?</a:t>
            </a:r>
          </a:p>
        </p:txBody>
      </p:sp>
      <p:sp>
        <p:nvSpPr>
          <p:cNvPr id="6" name="Abgerundetes Rechteck 4">
            <a:hlinkClick r:id="" action="ppaction://noaction"/>
            <a:extLst>
              <a:ext uri="{FF2B5EF4-FFF2-40B4-BE49-F238E27FC236}">
                <a16:creationId xmlns:a16="http://schemas.microsoft.com/office/drawing/2014/main" id="{AED75CA5-F1FD-A34E-B62E-7FC440C9D017}"/>
              </a:ext>
            </a:extLst>
          </p:cNvPr>
          <p:cNvSpPr/>
          <p:nvPr/>
        </p:nvSpPr>
        <p:spPr bwMode="auto">
          <a:xfrm>
            <a:off x="0" y="4567375"/>
            <a:ext cx="5683176" cy="1204429"/>
          </a:xfrm>
          <a:prstGeom prst="flowChartAlternateProcess">
            <a:avLst/>
          </a:prstGeom>
          <a:solidFill>
            <a:srgbClr val="45A8D9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18110" tIns="118110" rIns="118110" bIns="118110" spcCol="1270" anchor="ctr"/>
          <a:lstStyle/>
          <a:p>
            <a:pPr lvl="0" algn="ctr"/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 meine Einheit  integrativ angelegt?</a:t>
            </a:r>
          </a:p>
        </p:txBody>
      </p:sp>
      <p:sp>
        <p:nvSpPr>
          <p:cNvPr id="7" name="Abgerundetes Rechteck 4">
            <a:hlinkClick r:id="" action="ppaction://noaction"/>
            <a:extLst>
              <a:ext uri="{FF2B5EF4-FFF2-40B4-BE49-F238E27FC236}">
                <a16:creationId xmlns:a16="http://schemas.microsoft.com/office/drawing/2014/main" id="{188341DD-125D-E54B-956D-DB81ED27D7AA}"/>
              </a:ext>
            </a:extLst>
          </p:cNvPr>
          <p:cNvSpPr/>
          <p:nvPr/>
        </p:nvSpPr>
        <p:spPr bwMode="auto">
          <a:xfrm>
            <a:off x="0" y="3422035"/>
            <a:ext cx="4706112" cy="1145340"/>
          </a:xfrm>
          <a:prstGeom prst="flowChartAlternateProcess">
            <a:avLst/>
          </a:prstGeom>
          <a:solidFill>
            <a:srgbClr val="45A8D9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18110" tIns="118110" rIns="118110" bIns="118110" spcCol="1270" anchor="ctr"/>
          <a:lstStyle/>
          <a:p>
            <a:pPr lvl="0" algn="ctr"/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können meiner Schülerinnen und Schüler bereits? Ermittlung der Lernausgangslage.</a:t>
            </a:r>
          </a:p>
        </p:txBody>
      </p:sp>
      <p:sp>
        <p:nvSpPr>
          <p:cNvPr id="8" name="Abgerundetes Rechteck 4">
            <a:hlinkClick r:id="" action="ppaction://noaction"/>
            <a:extLst>
              <a:ext uri="{FF2B5EF4-FFF2-40B4-BE49-F238E27FC236}">
                <a16:creationId xmlns:a16="http://schemas.microsoft.com/office/drawing/2014/main" id="{013EA6EB-E1C6-4F4E-97CD-9D7E742396D2}"/>
              </a:ext>
            </a:extLst>
          </p:cNvPr>
          <p:cNvSpPr/>
          <p:nvPr/>
        </p:nvSpPr>
        <p:spPr bwMode="auto">
          <a:xfrm>
            <a:off x="0" y="5771804"/>
            <a:ext cx="6817032" cy="1221320"/>
          </a:xfrm>
          <a:prstGeom prst="flowChartAlternateProcess">
            <a:avLst/>
          </a:prstGeom>
          <a:solidFill>
            <a:srgbClr val="45A8D9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18110" tIns="118110" rIns="118110" bIns="118110" spcCol="1270" anchor="ctr"/>
          <a:lstStyle/>
          <a:p>
            <a:pPr lvl="0" algn="ctr"/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 komme ich zu einer sachlogischen Struktur der Einheit?</a:t>
            </a:r>
          </a:p>
        </p:txBody>
      </p:sp>
      <p:sp>
        <p:nvSpPr>
          <p:cNvPr id="10" name="Abgerundetes Rechteck 4">
            <a:extLst>
              <a:ext uri="{FF2B5EF4-FFF2-40B4-BE49-F238E27FC236}">
                <a16:creationId xmlns:a16="http://schemas.microsoft.com/office/drawing/2014/main" id="{A1D81B8C-782A-E94B-A8E6-7090270652B3}"/>
              </a:ext>
            </a:extLst>
          </p:cNvPr>
          <p:cNvSpPr/>
          <p:nvPr/>
        </p:nvSpPr>
        <p:spPr bwMode="auto">
          <a:xfrm>
            <a:off x="5953523" y="56272"/>
            <a:ext cx="3070592" cy="900000"/>
          </a:xfrm>
          <a:prstGeom prst="flowChartAlternateProcess">
            <a:avLst/>
          </a:prstGeom>
          <a:solidFill>
            <a:srgbClr val="45A8D9">
              <a:alpha val="59000"/>
            </a:srgb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0960" tIns="60960" rIns="60960" bIns="60960" spcCol="1270" anchor="ctr"/>
          <a:lstStyle/>
          <a:p>
            <a:pPr algn="ctr" defTabSz="28892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de-DE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Kompetenzbereich: Zielkompetenz</a:t>
            </a:r>
          </a:p>
        </p:txBody>
      </p:sp>
      <p:sp>
        <p:nvSpPr>
          <p:cNvPr id="12" name="Abgerundetes Rechteck 4">
            <a:extLst>
              <a:ext uri="{FF2B5EF4-FFF2-40B4-BE49-F238E27FC236}">
                <a16:creationId xmlns:a16="http://schemas.microsoft.com/office/drawing/2014/main" id="{A1D81B8C-782A-E94B-A8E6-7090270652B3}"/>
              </a:ext>
            </a:extLst>
          </p:cNvPr>
          <p:cNvSpPr/>
          <p:nvPr/>
        </p:nvSpPr>
        <p:spPr bwMode="auto">
          <a:xfrm>
            <a:off x="5953523" y="1015742"/>
            <a:ext cx="3070592" cy="1121218"/>
          </a:xfrm>
          <a:prstGeom prst="flowChartAlternateProcess">
            <a:avLst/>
          </a:prstGeom>
          <a:solidFill>
            <a:srgbClr val="45A8D9">
              <a:alpha val="59000"/>
            </a:srgb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0960" tIns="60960" rIns="60960" bIns="60960" spcCol="1270" anchor="ctr"/>
          <a:lstStyle/>
          <a:p>
            <a:pPr algn="ctr" defTabSz="28892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de-DE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 wird diese Kompetenz aufgebaut (Klasse 1 – 4)? Was ist für meine Klasse angemessen?</a:t>
            </a:r>
          </a:p>
        </p:txBody>
      </p:sp>
      <p:sp>
        <p:nvSpPr>
          <p:cNvPr id="14" name="Abgerundetes Rechteck 4">
            <a:extLst>
              <a:ext uri="{FF2B5EF4-FFF2-40B4-BE49-F238E27FC236}">
                <a16:creationId xmlns:a16="http://schemas.microsoft.com/office/drawing/2014/main" id="{A1D81B8C-782A-E94B-A8E6-7090270652B3}"/>
              </a:ext>
            </a:extLst>
          </p:cNvPr>
          <p:cNvSpPr/>
          <p:nvPr/>
        </p:nvSpPr>
        <p:spPr bwMode="auto">
          <a:xfrm>
            <a:off x="5953523" y="2187458"/>
            <a:ext cx="3190477" cy="1178180"/>
          </a:xfrm>
          <a:prstGeom prst="flowChartAlternateProcess">
            <a:avLst/>
          </a:prstGeom>
          <a:solidFill>
            <a:srgbClr val="45A8D9">
              <a:alpha val="59000"/>
            </a:srgb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0960" tIns="60960" rIns="60960" bIns="60960" spcCol="1270" anchor="ctr"/>
          <a:lstStyle/>
          <a:p>
            <a:pPr algn="ctr" defTabSz="28892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de-DE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welcher bedeutungsvollen Aufgabe lässt sich die Kompetenz entwickeln?</a:t>
            </a:r>
          </a:p>
        </p:txBody>
      </p:sp>
      <p:pic>
        <p:nvPicPr>
          <p:cNvPr id="9" name="Folie 2">
            <a:hlinkClick r:id="" action="ppaction://media"/>
            <a:extLst>
              <a:ext uri="{FF2B5EF4-FFF2-40B4-BE49-F238E27FC236}">
                <a16:creationId xmlns:a16="http://schemas.microsoft.com/office/drawing/2014/main" id="{57742915-6E16-1B4E-8968-95176AB7D7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6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4">
            <a:extLst>
              <a:ext uri="{FF2B5EF4-FFF2-40B4-BE49-F238E27FC236}">
                <a16:creationId xmlns:a16="http://schemas.microsoft.com/office/drawing/2014/main" id="{8E5F62CD-78B5-D746-BBEE-1D5E96FBBB27}"/>
              </a:ext>
            </a:extLst>
          </p:cNvPr>
          <p:cNvSpPr/>
          <p:nvPr/>
        </p:nvSpPr>
        <p:spPr bwMode="auto">
          <a:xfrm>
            <a:off x="2662354" y="284161"/>
            <a:ext cx="3070592" cy="900000"/>
          </a:xfrm>
          <a:prstGeom prst="flowChartAlternateProcess">
            <a:avLst/>
          </a:prstGeom>
          <a:solidFill>
            <a:srgbClr val="45A8D9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0960" tIns="60960" rIns="60960" bIns="60960" spcCol="1270" anchor="ctr"/>
          <a:lstStyle/>
          <a:p>
            <a:pPr algn="ctr" defTabSz="28892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Bedeutungsvolle Aufgabe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550C90D-DB39-A24C-8C76-9B9EE5E38E4C}"/>
              </a:ext>
            </a:extLst>
          </p:cNvPr>
          <p:cNvSpPr txBox="1"/>
          <p:nvPr/>
        </p:nvSpPr>
        <p:spPr>
          <a:xfrm>
            <a:off x="421514" y="1787232"/>
            <a:ext cx="8028217" cy="1200329"/>
          </a:xfrm>
          <a:prstGeom prst="rect">
            <a:avLst/>
          </a:prstGeom>
          <a:solidFill>
            <a:srgbClr val="006DA2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 Lebensweltbezug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 erreichbare Ziele und Teilziele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Lässt SuS sinnvolles Handeln erleben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Entsteht u.U. aus Schülerwünschen/ Fragen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D6C9BDA-5D40-3248-9411-957669E2D73B}"/>
              </a:ext>
            </a:extLst>
          </p:cNvPr>
          <p:cNvSpPr txBox="1"/>
          <p:nvPr/>
        </p:nvSpPr>
        <p:spPr>
          <a:xfrm>
            <a:off x="810979" y="3761469"/>
            <a:ext cx="763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Gruselgeschichten für die Lesenacht schreiben</a:t>
            </a:r>
          </a:p>
        </p:txBody>
      </p:sp>
      <p:sp>
        <p:nvSpPr>
          <p:cNvPr id="7" name="Abgerundetes Rechteck 4">
            <a:hlinkClick r:id="" action="ppaction://noaction"/>
            <a:extLst>
              <a:ext uri="{FF2B5EF4-FFF2-40B4-BE49-F238E27FC236}">
                <a16:creationId xmlns:a16="http://schemas.microsoft.com/office/drawing/2014/main" id="{D810244D-A527-D54E-BB99-27A838DD464B}"/>
              </a:ext>
            </a:extLst>
          </p:cNvPr>
          <p:cNvSpPr/>
          <p:nvPr/>
        </p:nvSpPr>
        <p:spPr bwMode="auto">
          <a:xfrm>
            <a:off x="2662354" y="4997042"/>
            <a:ext cx="2808023" cy="1465671"/>
          </a:xfrm>
          <a:prstGeom prst="flowChartAlternateProcess">
            <a:avLst/>
          </a:prstGeom>
          <a:solidFill>
            <a:srgbClr val="45A8D9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18110" tIns="118110" rIns="118110" bIns="118110" spcCol="1270" anchor="ctr"/>
          <a:lstStyle/>
          <a:p>
            <a:pPr lvl="0" algn="ctr"/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Welche Anforderungen sind mit der Aufgabe verbunden?</a:t>
            </a:r>
          </a:p>
        </p:txBody>
      </p:sp>
      <p:sp>
        <p:nvSpPr>
          <p:cNvPr id="2" name="Pfeil nach unten 1">
            <a:extLst>
              <a:ext uri="{FF2B5EF4-FFF2-40B4-BE49-F238E27FC236}">
                <a16:creationId xmlns:a16="http://schemas.microsoft.com/office/drawing/2014/main" id="{0CA0E620-45DC-664D-B125-E2D0D7D21876}"/>
              </a:ext>
            </a:extLst>
          </p:cNvPr>
          <p:cNvSpPr/>
          <p:nvPr/>
        </p:nvSpPr>
        <p:spPr>
          <a:xfrm>
            <a:off x="4097867" y="3183467"/>
            <a:ext cx="491066" cy="57800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B110F571-4DCD-2E4E-8102-17B08842F2B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pic>
        <p:nvPicPr>
          <p:cNvPr id="3" name="Folie 3">
            <a:hlinkClick r:id="" action="ppaction://media"/>
            <a:extLst>
              <a:ext uri="{FF2B5EF4-FFF2-40B4-BE49-F238E27FC236}">
                <a16:creationId xmlns:a16="http://schemas.microsoft.com/office/drawing/2014/main" id="{C982EF15-CF13-0646-B6AD-A24474D40D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03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/>
      <p:bldP spid="7" grpId="0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bgerundetes Rechteck 4">
            <a:hlinkClick r:id="" action="ppaction://noaction"/>
            <a:extLst>
              <a:ext uri="{FF2B5EF4-FFF2-40B4-BE49-F238E27FC236}">
                <a16:creationId xmlns:a16="http://schemas.microsoft.com/office/drawing/2014/main" id="{68AF755E-5C31-9B4D-8BEA-BD40BBA85B65}"/>
              </a:ext>
            </a:extLst>
          </p:cNvPr>
          <p:cNvSpPr/>
          <p:nvPr/>
        </p:nvSpPr>
        <p:spPr bwMode="auto">
          <a:xfrm>
            <a:off x="2543819" y="465787"/>
            <a:ext cx="3070593" cy="1678926"/>
          </a:xfrm>
          <a:prstGeom prst="flowChartAlternateProcess">
            <a:avLst/>
          </a:prstGeom>
          <a:solidFill>
            <a:srgbClr val="45A8D9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18110" tIns="118110" rIns="118110" bIns="118110" spcCol="1270" anchor="ctr"/>
          <a:lstStyle/>
          <a:p>
            <a:pPr lvl="0" algn="ctr"/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Welche Anforderungen sind mit der Aufgabe verbunden?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4B8EB79-D8E7-864E-B46B-D1C45F68353F}"/>
              </a:ext>
            </a:extLst>
          </p:cNvPr>
          <p:cNvSpPr txBox="1"/>
          <p:nvPr/>
        </p:nvSpPr>
        <p:spPr>
          <a:xfrm>
            <a:off x="558800" y="2534180"/>
            <a:ext cx="7467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Anforderungen</a:t>
            </a:r>
            <a:r>
              <a:rPr lang="de-DE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Texte lesen (Gruselgeschichten lesen), verstehen und darüber sprechen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Texte hören - Zuhörtipps sammeln, einem vorgelesenen Text folgen und die Inhalte wiedergeben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Was macht eine gute Gruselgeschichte aus? Kriterien sammeln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Wortfeldarbeit – gruselige Wörter sammeln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Texte planen – schreiben – überarbeiten - vortragen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Mit Hilfe von Kriterien Rückmeldung zu einer Präsentation geben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07355ADB-34DC-2B4F-B5C9-855DA764323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pic>
        <p:nvPicPr>
          <p:cNvPr id="2" name="Folie 4">
            <a:hlinkClick r:id="" action="ppaction://media"/>
            <a:extLst>
              <a:ext uri="{FF2B5EF4-FFF2-40B4-BE49-F238E27FC236}">
                <a16:creationId xmlns:a16="http://schemas.microsoft.com/office/drawing/2014/main" id="{A52AE8EB-FE58-C545-AC23-B80FD51085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76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57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4B65AAE7-9C39-494B-B9FD-1238792E29F6}"/>
              </a:ext>
            </a:extLst>
          </p:cNvPr>
          <p:cNvSpPr txBox="1"/>
          <p:nvPr/>
        </p:nvSpPr>
        <p:spPr>
          <a:xfrm>
            <a:off x="558800" y="2026180"/>
            <a:ext cx="7467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Kompetenzen</a:t>
            </a:r>
            <a:r>
              <a:rPr lang="de-DE" dirty="0"/>
              <a:t>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de-DE" b="1" dirty="0"/>
              <a:t>Lesen- mit Texten und Medien umgehen</a:t>
            </a:r>
            <a:r>
              <a:rPr lang="de-DE" dirty="0"/>
              <a:t>: Zentrale Aussagen eines Textes erfassen und wiedergeben, Texte präsentieren,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de-DE" b="1" dirty="0"/>
              <a:t>Sprechen und Zuhören</a:t>
            </a:r>
            <a:r>
              <a:rPr lang="de-DE" dirty="0"/>
              <a:t>, verstehend zuhören,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de-DE" b="1" dirty="0"/>
              <a:t>Schreiben</a:t>
            </a:r>
            <a:r>
              <a:rPr lang="de-DE" dirty="0"/>
              <a:t>: Texte planen-schreiben-überarbeiten –; Kriterien für eine Gruselgeschichte; </a:t>
            </a:r>
            <a:r>
              <a:rPr lang="de-DE" b="1" dirty="0"/>
              <a:t>richtig schreiben</a:t>
            </a:r>
            <a:r>
              <a:rPr lang="de-DE" dirty="0"/>
              <a:t>: Rechtschreibstrategien, Wörter sammeln und ordnen, Zeichensetzung: Zeichen bei wörtlicher Rede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de-DE" b="1" dirty="0"/>
              <a:t>Sprache- und Sprachgebrauch untersuchen</a:t>
            </a:r>
            <a:r>
              <a:rPr lang="de-DE" dirty="0"/>
              <a:t>: Verbformen Präsens/Präteritum, Sätze umstellen – operationale Verfahren; </a:t>
            </a:r>
          </a:p>
          <a:p>
            <a:pPr marL="285750" indent="-285750">
              <a:buFont typeface="Wingdings" pitchFamily="2" charset="2"/>
              <a:buChar char="Ø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5" name="Abgerundetes Rechteck 4">
            <a:hlinkClick r:id="" action="ppaction://noaction"/>
            <a:extLst>
              <a:ext uri="{FF2B5EF4-FFF2-40B4-BE49-F238E27FC236}">
                <a16:creationId xmlns:a16="http://schemas.microsoft.com/office/drawing/2014/main" id="{F4863059-9BCF-D449-BD7F-8FB410BD71D1}"/>
              </a:ext>
            </a:extLst>
          </p:cNvPr>
          <p:cNvSpPr/>
          <p:nvPr/>
        </p:nvSpPr>
        <p:spPr bwMode="auto">
          <a:xfrm>
            <a:off x="2800677" y="233684"/>
            <a:ext cx="3369936" cy="1426852"/>
          </a:xfrm>
          <a:prstGeom prst="flowChartAlternateProcess">
            <a:avLst/>
          </a:prstGeom>
          <a:solidFill>
            <a:srgbClr val="45A8D9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18110" tIns="118110" rIns="118110" bIns="118110" spcCol="1270" anchor="ctr"/>
          <a:lstStyle/>
          <a:p>
            <a:pPr lvl="0" algn="ctr"/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Welche Kompetenzen lassen sich an meiner Einheit entwickeln?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C3CB9C49-A877-EA40-9AA2-9C8F2EFD652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pic>
        <p:nvPicPr>
          <p:cNvPr id="2" name="Folie 5">
            <a:hlinkClick r:id="" action="ppaction://media"/>
            <a:extLst>
              <a:ext uri="{FF2B5EF4-FFF2-40B4-BE49-F238E27FC236}">
                <a16:creationId xmlns:a16="http://schemas.microsoft.com/office/drawing/2014/main" id="{B374616D-1F1D-9E4D-B02F-4D7D236ADE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832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13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D11C8B8D-10B5-1848-9404-4305B22D9232}"/>
              </a:ext>
            </a:extLst>
          </p:cNvPr>
          <p:cNvSpPr txBox="1"/>
          <p:nvPr/>
        </p:nvSpPr>
        <p:spPr>
          <a:xfrm>
            <a:off x="287867" y="2218267"/>
            <a:ext cx="8246533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Was können meine SuS bereits bezogen auf das Ziel meiner Einheit?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Welches Wissen/ Fähigkeiten/ Fertigkeiten benötigen meine SuS, um die Aufgabe (Gruselgeschichte schreiben) erfolgreich bewältigen zu können?</a:t>
            </a:r>
          </a:p>
          <a:p>
            <a:endParaRPr lang="de-DE" dirty="0"/>
          </a:p>
        </p:txBody>
      </p:sp>
      <p:sp>
        <p:nvSpPr>
          <p:cNvPr id="7" name="Abgerundetes Rechteck 4">
            <a:hlinkClick r:id="" action="ppaction://noaction"/>
            <a:extLst>
              <a:ext uri="{FF2B5EF4-FFF2-40B4-BE49-F238E27FC236}">
                <a16:creationId xmlns:a16="http://schemas.microsoft.com/office/drawing/2014/main" id="{15C798AB-A86E-5F4C-886F-30FFF3DEFA16}"/>
              </a:ext>
            </a:extLst>
          </p:cNvPr>
          <p:cNvSpPr/>
          <p:nvPr/>
        </p:nvSpPr>
        <p:spPr bwMode="auto">
          <a:xfrm>
            <a:off x="3064933" y="461679"/>
            <a:ext cx="3105680" cy="1468722"/>
          </a:xfrm>
          <a:prstGeom prst="flowChartAlternateProcess">
            <a:avLst/>
          </a:prstGeom>
          <a:solidFill>
            <a:srgbClr val="45A8D9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18110" tIns="118110" rIns="118110" bIns="118110" spcCol="1270" anchor="ctr"/>
          <a:lstStyle/>
          <a:p>
            <a:pPr lvl="0" algn="ctr"/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Welche Kompetenzen bringen meine Schülerinnen und Schüler mit?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A8484AC-465F-F447-A00C-5F3D158A3EE7}"/>
              </a:ext>
            </a:extLst>
          </p:cNvPr>
          <p:cNvSpPr txBox="1"/>
          <p:nvPr/>
        </p:nvSpPr>
        <p:spPr>
          <a:xfrm>
            <a:off x="668866" y="4787851"/>
            <a:ext cx="7484533" cy="646331"/>
          </a:xfrm>
          <a:prstGeom prst="rect">
            <a:avLst/>
          </a:prstGeom>
          <a:solidFill>
            <a:srgbClr val="006DA2"/>
          </a:solidFill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Diagnostische Verfahren: Beobachten, Testen, Befragen </a:t>
            </a:r>
          </a:p>
          <a:p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D02D1BD2-72EC-194D-B1BB-57A33ABD7F5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pic>
        <p:nvPicPr>
          <p:cNvPr id="2" name="Folie 6">
            <a:hlinkClick r:id="" action="ppaction://media"/>
            <a:extLst>
              <a:ext uri="{FF2B5EF4-FFF2-40B4-BE49-F238E27FC236}">
                <a16:creationId xmlns:a16="http://schemas.microsoft.com/office/drawing/2014/main" id="{4AC8F95B-193B-2B4B-9C93-769FEAEDAF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98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D0928D0-E5E8-BB43-9711-396F6AB093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35550"/>
            <a:ext cx="9144000" cy="4386899"/>
          </a:xfrm>
          <a:prstGeom prst="rect">
            <a:avLst/>
          </a:prstGeom>
        </p:spPr>
      </p:pic>
      <p:sp>
        <p:nvSpPr>
          <p:cNvPr id="4" name="Abgerundetes Rechteck 4">
            <a:hlinkClick r:id="" action="ppaction://noaction"/>
            <a:extLst>
              <a:ext uri="{FF2B5EF4-FFF2-40B4-BE49-F238E27FC236}">
                <a16:creationId xmlns:a16="http://schemas.microsoft.com/office/drawing/2014/main" id="{FBE1ED2D-7514-D142-A00A-C389CE9DA01C}"/>
              </a:ext>
            </a:extLst>
          </p:cNvPr>
          <p:cNvSpPr/>
          <p:nvPr/>
        </p:nvSpPr>
        <p:spPr bwMode="auto">
          <a:xfrm>
            <a:off x="3121236" y="234211"/>
            <a:ext cx="2901528" cy="900000"/>
          </a:xfrm>
          <a:prstGeom prst="flowChartAlternateProcess">
            <a:avLst/>
          </a:prstGeom>
          <a:solidFill>
            <a:srgbClr val="45A8D9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18110" tIns="118110" rIns="118110" bIns="118110" spcCol="1270" anchor="ctr"/>
          <a:lstStyle/>
          <a:p>
            <a:pPr lvl="0" algn="ctr"/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 meine Einheit  integrativ angelegt?</a:t>
            </a:r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F154AD9C-62C5-684A-846C-BB7A25988B7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pic>
        <p:nvPicPr>
          <p:cNvPr id="2" name="Folie 7">
            <a:hlinkClick r:id="" action="ppaction://media"/>
            <a:extLst>
              <a:ext uri="{FF2B5EF4-FFF2-40B4-BE49-F238E27FC236}">
                <a16:creationId xmlns:a16="http://schemas.microsoft.com/office/drawing/2014/main" id="{300867DA-D381-E240-B3DF-B2D22CDBC7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44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5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4">
            <a:hlinkClick r:id="" action="ppaction://noaction"/>
            <a:extLst>
              <a:ext uri="{FF2B5EF4-FFF2-40B4-BE49-F238E27FC236}">
                <a16:creationId xmlns:a16="http://schemas.microsoft.com/office/drawing/2014/main" id="{FBE1ED2D-7514-D142-A00A-C389CE9DA01C}"/>
              </a:ext>
            </a:extLst>
          </p:cNvPr>
          <p:cNvSpPr/>
          <p:nvPr/>
        </p:nvSpPr>
        <p:spPr bwMode="auto">
          <a:xfrm>
            <a:off x="6150973" y="95974"/>
            <a:ext cx="2901528" cy="900000"/>
          </a:xfrm>
          <a:prstGeom prst="flowChartAlternateProcess">
            <a:avLst/>
          </a:prstGeom>
          <a:solidFill>
            <a:srgbClr val="45A8D9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18110" tIns="118110" rIns="118110" bIns="118110" spcCol="1270" anchor="ctr"/>
          <a:lstStyle/>
          <a:p>
            <a:pPr lvl="0" algn="ctr"/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 meine Einheit  integrativ angelegt?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64E4D8D-2E36-4548-9299-79A816A3AE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0430"/>
            <a:ext cx="6150973" cy="5651207"/>
          </a:xfrm>
          <a:prstGeom prst="rect">
            <a:avLst/>
          </a:prstGeom>
        </p:spPr>
      </p:pic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F8F2DE3-D58D-EB42-BE80-43BEFF60B24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pic>
        <p:nvPicPr>
          <p:cNvPr id="2" name="Folie 8">
            <a:hlinkClick r:id="" action="ppaction://media"/>
            <a:extLst>
              <a:ext uri="{FF2B5EF4-FFF2-40B4-BE49-F238E27FC236}">
                <a16:creationId xmlns:a16="http://schemas.microsoft.com/office/drawing/2014/main" id="{40B36E7B-BBFA-7D44-919A-07C3ECE3D0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30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07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1">
            <a:extLst>
              <a:ext uri="{FF2B5EF4-FFF2-40B4-BE49-F238E27FC236}">
                <a16:creationId xmlns:a16="http://schemas.microsoft.com/office/drawing/2014/main" id="{A241B670-4554-714E-B5F8-2B6DF3E39B8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9"/>
          <a:srcRect l="4314" r="431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C8B4EF3E-843D-F54A-87E0-AD39A09A0620}"/>
              </a:ext>
            </a:extLst>
          </p:cNvPr>
          <p:cNvSpPr txBox="1"/>
          <p:nvPr/>
        </p:nvSpPr>
        <p:spPr>
          <a:xfrm>
            <a:off x="1862667" y="1257746"/>
            <a:ext cx="7806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Sinnvolle Anordnung Start – Ziel überlegen</a:t>
            </a:r>
          </a:p>
        </p:txBody>
      </p:sp>
      <p:sp>
        <p:nvSpPr>
          <p:cNvPr id="5" name="Abgerundetes Rechteck 4">
            <a:hlinkClick r:id="" action="ppaction://noaction"/>
            <a:extLst>
              <a:ext uri="{FF2B5EF4-FFF2-40B4-BE49-F238E27FC236}">
                <a16:creationId xmlns:a16="http://schemas.microsoft.com/office/drawing/2014/main" id="{C116DFAF-3784-B24A-B0A1-B63DAFBF9467}"/>
              </a:ext>
            </a:extLst>
          </p:cNvPr>
          <p:cNvSpPr/>
          <p:nvPr/>
        </p:nvSpPr>
        <p:spPr bwMode="auto">
          <a:xfrm>
            <a:off x="2370668" y="237014"/>
            <a:ext cx="3799945" cy="932395"/>
          </a:xfrm>
          <a:prstGeom prst="flowChartAlternateProcess">
            <a:avLst/>
          </a:prstGeom>
          <a:solidFill>
            <a:srgbClr val="45A8D9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18110" tIns="118110" rIns="118110" bIns="118110" spcCol="1270" anchor="ctr"/>
          <a:lstStyle/>
          <a:p>
            <a:pPr lvl="0" algn="ctr"/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 komme ich zu einer sachlogischen Struktur der Einheit?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F23D343-9F1E-1445-9E84-B598623DD531}"/>
              </a:ext>
            </a:extLst>
          </p:cNvPr>
          <p:cNvSpPr txBox="1"/>
          <p:nvPr/>
        </p:nvSpPr>
        <p:spPr>
          <a:xfrm>
            <a:off x="135466" y="1781566"/>
            <a:ext cx="2116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Gruselgeschichten lesen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B45B55D-0C2E-654F-9394-6185D33553F6}"/>
              </a:ext>
            </a:extLst>
          </p:cNvPr>
          <p:cNvSpPr txBox="1"/>
          <p:nvPr/>
        </p:nvSpPr>
        <p:spPr>
          <a:xfrm>
            <a:off x="169333" y="2427897"/>
            <a:ext cx="208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Wann ist es gruselig?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1017342-A9FC-7845-AF06-EFDA1A2725F6}"/>
              </a:ext>
            </a:extLst>
          </p:cNvPr>
          <p:cNvSpPr txBox="1"/>
          <p:nvPr/>
        </p:nvSpPr>
        <p:spPr>
          <a:xfrm>
            <a:off x="169333" y="3074228"/>
            <a:ext cx="187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Was macht die Geschichten spannend?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C63E9F5-1CC6-F847-89F7-8FD0AA65F6AB}"/>
              </a:ext>
            </a:extLst>
          </p:cNvPr>
          <p:cNvSpPr txBox="1"/>
          <p:nvPr/>
        </p:nvSpPr>
        <p:spPr>
          <a:xfrm>
            <a:off x="169333" y="3997558"/>
            <a:ext cx="1904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Aufbau von </a:t>
            </a:r>
          </a:p>
          <a:p>
            <a:r>
              <a:rPr lang="de-DE" dirty="0"/>
              <a:t>Gruselgeschichten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8EC93EA-D3E3-E24F-A19C-69F983C6E806}"/>
              </a:ext>
            </a:extLst>
          </p:cNvPr>
          <p:cNvSpPr txBox="1"/>
          <p:nvPr/>
        </p:nvSpPr>
        <p:spPr>
          <a:xfrm>
            <a:off x="4077626" y="1811744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Adressaten klären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5E15A30-B211-0B47-8E8D-C7FFE036276D}"/>
              </a:ext>
            </a:extLst>
          </p:cNvPr>
          <p:cNvSpPr txBox="1"/>
          <p:nvPr/>
        </p:nvSpPr>
        <p:spPr>
          <a:xfrm>
            <a:off x="2209799" y="1811744"/>
            <a:ext cx="16629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Wortspeicher erstellen: Gruselwörter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66A4AFD-7B38-C247-84F1-063E5F86FA34}"/>
              </a:ext>
            </a:extLst>
          </p:cNvPr>
          <p:cNvSpPr txBox="1"/>
          <p:nvPr/>
        </p:nvSpPr>
        <p:spPr>
          <a:xfrm>
            <a:off x="2252133" y="2796432"/>
            <a:ext cx="177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Wörter kategorisieren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A245762-D7C1-2743-88AD-459943E1B5C5}"/>
              </a:ext>
            </a:extLst>
          </p:cNvPr>
          <p:cNvSpPr txBox="1"/>
          <p:nvPr/>
        </p:nvSpPr>
        <p:spPr>
          <a:xfrm>
            <a:off x="4050505" y="2458075"/>
            <a:ext cx="1595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Wie beginne ich eine Geschichte?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BF4EA02-02EF-8343-97D6-370EB0BCDDA2}"/>
              </a:ext>
            </a:extLst>
          </p:cNvPr>
          <p:cNvSpPr txBox="1"/>
          <p:nvPr/>
        </p:nvSpPr>
        <p:spPr>
          <a:xfrm>
            <a:off x="4067572" y="3467373"/>
            <a:ext cx="15443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Textinhalte planen mit  Denkblättern?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69626F1F-3E25-574A-B6EA-61FAE019DE3E}"/>
              </a:ext>
            </a:extLst>
          </p:cNvPr>
          <p:cNvSpPr txBox="1"/>
          <p:nvPr/>
        </p:nvSpPr>
        <p:spPr>
          <a:xfrm>
            <a:off x="4077626" y="4476671"/>
            <a:ext cx="1967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Planungsprozess modellieren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E6BC5DC3-BB01-B24F-8A69-AFD40D562D34}"/>
              </a:ext>
            </a:extLst>
          </p:cNvPr>
          <p:cNvSpPr txBox="1"/>
          <p:nvPr/>
        </p:nvSpPr>
        <p:spPr>
          <a:xfrm>
            <a:off x="5765800" y="1794688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Gruselgeschichte schreiben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197451F5-064B-6041-8D1A-E03DE54CC6B1}"/>
              </a:ext>
            </a:extLst>
          </p:cNvPr>
          <p:cNvSpPr txBox="1"/>
          <p:nvPr/>
        </p:nvSpPr>
        <p:spPr>
          <a:xfrm>
            <a:off x="5823477" y="2544043"/>
            <a:ext cx="1998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Autorenrunden</a:t>
            </a:r>
          </a:p>
        </p:txBody>
      </p:sp>
      <p:sp>
        <p:nvSpPr>
          <p:cNvPr id="21" name="Pfeil nach rechts 20">
            <a:extLst>
              <a:ext uri="{FF2B5EF4-FFF2-40B4-BE49-F238E27FC236}">
                <a16:creationId xmlns:a16="http://schemas.microsoft.com/office/drawing/2014/main" id="{9E84E0CB-FD32-8D4F-869A-7EA7B9A73D32}"/>
              </a:ext>
            </a:extLst>
          </p:cNvPr>
          <p:cNvSpPr/>
          <p:nvPr/>
        </p:nvSpPr>
        <p:spPr>
          <a:xfrm>
            <a:off x="152399" y="5342581"/>
            <a:ext cx="8686800" cy="5769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00D9471C-AFD7-E644-A4AE-EFE84C68B3CB}"/>
              </a:ext>
            </a:extLst>
          </p:cNvPr>
          <p:cNvSpPr txBox="1"/>
          <p:nvPr/>
        </p:nvSpPr>
        <p:spPr>
          <a:xfrm>
            <a:off x="5823477" y="3058240"/>
            <a:ext cx="2350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Geschichten überarbeiten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03EA008E-37A7-5744-952C-F7EF5326EEA4}"/>
              </a:ext>
            </a:extLst>
          </p:cNvPr>
          <p:cNvSpPr txBox="1"/>
          <p:nvPr/>
        </p:nvSpPr>
        <p:spPr>
          <a:xfrm>
            <a:off x="5823477" y="3877983"/>
            <a:ext cx="1998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Sätze umstellen?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841D0C3F-1DDA-0C4D-99F4-38AD51A511ED}"/>
              </a:ext>
            </a:extLst>
          </p:cNvPr>
          <p:cNvSpPr txBox="1"/>
          <p:nvPr/>
        </p:nvSpPr>
        <p:spPr>
          <a:xfrm>
            <a:off x="7501465" y="3411172"/>
            <a:ext cx="13377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Geschichten für die Gruselnacht vortragen üben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7EA3A3DE-CC86-B447-896B-2BE7C952EF9E}"/>
              </a:ext>
            </a:extLst>
          </p:cNvPr>
          <p:cNvSpPr txBox="1"/>
          <p:nvPr/>
        </p:nvSpPr>
        <p:spPr>
          <a:xfrm>
            <a:off x="7501465" y="1699342"/>
            <a:ext cx="14246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Geschichten für die </a:t>
            </a:r>
            <a:r>
              <a:rPr lang="de-DE" dirty="0" err="1"/>
              <a:t>Veröffent-lichung</a:t>
            </a:r>
            <a:r>
              <a:rPr lang="de-DE" dirty="0"/>
              <a:t> vorbereiten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8942C43D-2E9D-5848-902B-DC09CF3A5E79}"/>
              </a:ext>
            </a:extLst>
          </p:cNvPr>
          <p:cNvSpPr txBox="1"/>
          <p:nvPr/>
        </p:nvSpPr>
        <p:spPr>
          <a:xfrm>
            <a:off x="517274" y="6114690"/>
            <a:ext cx="8178800" cy="646331"/>
          </a:xfrm>
          <a:prstGeom prst="rect">
            <a:avLst/>
          </a:prstGeom>
          <a:solidFill>
            <a:srgbClr val="FFD3FF"/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latin typeface="Arial Rounded MT Bold" panose="020F0704030504030204" pitchFamily="34" charset="77"/>
              </a:rPr>
              <a:t>Zu welchen Zeitpunkt ist eine Leitungsüberprüfung sinnvoll? </a:t>
            </a:r>
          </a:p>
          <a:p>
            <a:r>
              <a:rPr lang="de-DE" dirty="0">
                <a:latin typeface="Arial Rounded MT Bold" panose="020F0704030504030204" pitchFamily="34" charset="77"/>
              </a:rPr>
              <a:t>Nach welchem Abschnitt der Unterrichtseinheit plane ich sie ein?</a:t>
            </a:r>
          </a:p>
        </p:txBody>
      </p:sp>
      <p:sp>
        <p:nvSpPr>
          <p:cNvPr id="31" name="Richtungspfeil 30">
            <a:extLst>
              <a:ext uri="{FF2B5EF4-FFF2-40B4-BE49-F238E27FC236}">
                <a16:creationId xmlns:a16="http://schemas.microsoft.com/office/drawing/2014/main" id="{D377B7F9-89A6-DE46-BD73-C68ABBC6C655}"/>
              </a:ext>
            </a:extLst>
          </p:cNvPr>
          <p:cNvSpPr/>
          <p:nvPr/>
        </p:nvSpPr>
        <p:spPr>
          <a:xfrm rot="16200000">
            <a:off x="7600621" y="5297646"/>
            <a:ext cx="696365" cy="20025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ichtungspfeil 31">
            <a:extLst>
              <a:ext uri="{FF2B5EF4-FFF2-40B4-BE49-F238E27FC236}">
                <a16:creationId xmlns:a16="http://schemas.microsoft.com/office/drawing/2014/main" id="{12F5E904-3563-0A40-A691-6F86C27C99D4}"/>
              </a:ext>
            </a:extLst>
          </p:cNvPr>
          <p:cNvSpPr/>
          <p:nvPr/>
        </p:nvSpPr>
        <p:spPr>
          <a:xfrm rot="16200000">
            <a:off x="6186689" y="5328836"/>
            <a:ext cx="696365" cy="20025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Richtungspfeil 32">
            <a:extLst>
              <a:ext uri="{FF2B5EF4-FFF2-40B4-BE49-F238E27FC236}">
                <a16:creationId xmlns:a16="http://schemas.microsoft.com/office/drawing/2014/main" id="{CFC0CC31-CE92-D641-8B89-B8592ADA89A5}"/>
              </a:ext>
            </a:extLst>
          </p:cNvPr>
          <p:cNvSpPr/>
          <p:nvPr/>
        </p:nvSpPr>
        <p:spPr>
          <a:xfrm rot="16200000">
            <a:off x="4358621" y="5328836"/>
            <a:ext cx="696365" cy="20025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Richtungspfeil 33">
            <a:extLst>
              <a:ext uri="{FF2B5EF4-FFF2-40B4-BE49-F238E27FC236}">
                <a16:creationId xmlns:a16="http://schemas.microsoft.com/office/drawing/2014/main" id="{8F1D2CA6-D21F-BA49-A2B2-A5FC9FBC5C6B}"/>
              </a:ext>
            </a:extLst>
          </p:cNvPr>
          <p:cNvSpPr/>
          <p:nvPr/>
        </p:nvSpPr>
        <p:spPr>
          <a:xfrm rot="16200000">
            <a:off x="2475420" y="5328835"/>
            <a:ext cx="696365" cy="20025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Richtungspfeil 34">
            <a:extLst>
              <a:ext uri="{FF2B5EF4-FFF2-40B4-BE49-F238E27FC236}">
                <a16:creationId xmlns:a16="http://schemas.microsoft.com/office/drawing/2014/main" id="{3C450763-AD3A-EF4A-A9A9-711FCA29B38A}"/>
              </a:ext>
            </a:extLst>
          </p:cNvPr>
          <p:cNvSpPr/>
          <p:nvPr/>
        </p:nvSpPr>
        <p:spPr>
          <a:xfrm rot="16200000">
            <a:off x="471687" y="5313378"/>
            <a:ext cx="696365" cy="20025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Folie 9">
            <a:hlinkClick r:id="" action="ppaction://media"/>
            <a:extLst>
              <a:ext uri="{FF2B5EF4-FFF2-40B4-BE49-F238E27FC236}">
                <a16:creationId xmlns:a16="http://schemas.microsoft.com/office/drawing/2014/main" id="{3278C636-378C-C84C-83F7-20F519EAC1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994DA88-9A14-574A-9307-F19CD35ABB1F}"/>
              </a:ext>
            </a:extLst>
          </p:cNvPr>
          <p:cNvSpPr txBox="1"/>
          <p:nvPr/>
        </p:nvSpPr>
        <p:spPr>
          <a:xfrm>
            <a:off x="517274" y="2544043"/>
            <a:ext cx="8178800" cy="954107"/>
          </a:xfrm>
          <a:prstGeom prst="rect">
            <a:avLst/>
          </a:prstGeom>
          <a:solidFill>
            <a:srgbClr val="008CCF"/>
          </a:solidFill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 viele Unterrichtsstunden benötige ich für jeden Abschnitt auf der Zeitleiste?</a:t>
            </a:r>
          </a:p>
        </p:txBody>
      </p:sp>
      <p:pic>
        <p:nvPicPr>
          <p:cNvPr id="19" name="Folie 9">
            <a:hlinkClick r:id="" action="ppaction://media"/>
            <a:extLst>
              <a:ext uri="{FF2B5EF4-FFF2-40B4-BE49-F238E27FC236}">
                <a16:creationId xmlns:a16="http://schemas.microsoft.com/office/drawing/2014/main" id="{9E61616E-DD5B-1C4B-8D2B-3E75450E80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  <p:pic>
        <p:nvPicPr>
          <p:cNvPr id="20" name="Folie 9">
            <a:hlinkClick r:id="" action="ppaction://media"/>
            <a:extLst>
              <a:ext uri="{FF2B5EF4-FFF2-40B4-BE49-F238E27FC236}">
                <a16:creationId xmlns:a16="http://schemas.microsoft.com/office/drawing/2014/main" id="{77C067AE-D878-214F-8539-1BF2B928423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553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25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21" grpId="0" animBg="1"/>
      <p:bldP spid="22" grpId="0"/>
      <p:bldP spid="23" grpId="0"/>
      <p:bldP spid="24" grpId="0"/>
      <p:bldP spid="25" grpId="0"/>
      <p:bldP spid="26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18" grpId="0" animBg="1"/>
    </p:bldLst>
  </p:timing>
</p:sld>
</file>

<file path=ppt/theme/theme1.xml><?xml version="1.0" encoding="utf-8"?>
<a:theme xmlns:a="http://schemas.openxmlformats.org/drawingml/2006/main" name="IQSH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602</Words>
  <Application>Microsoft Macintosh PowerPoint</Application>
  <PresentationFormat>Bildschirmpräsentation (4:3)</PresentationFormat>
  <Paragraphs>91</Paragraphs>
  <Slides>10</Slides>
  <Notes>10</Notes>
  <HiddenSlides>0</HiddenSlides>
  <MMClips>11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5" baseType="lpstr">
      <vt:lpstr>Arial</vt:lpstr>
      <vt:lpstr>Arial Rounded MT Bold</vt:lpstr>
      <vt:lpstr>Calibri</vt:lpstr>
      <vt:lpstr>Wingdings</vt:lpstr>
      <vt:lpstr>IQSH</vt:lpstr>
      <vt:lpstr>Planen einer Unterrichtseinheit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IQSH</dc:creator>
  <cp:lastModifiedBy>Sigrun heisel</cp:lastModifiedBy>
  <cp:revision>100</cp:revision>
  <dcterms:created xsi:type="dcterms:W3CDTF">2015-10-10T11:15:27Z</dcterms:created>
  <dcterms:modified xsi:type="dcterms:W3CDTF">2021-02-04T13:31:28Z</dcterms:modified>
</cp:coreProperties>
</file>