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81F9D-4F16-77B5-0263-929FE2C07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18EDF6-139F-B7D7-C29C-A2B3484FA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985D37-6456-1D56-61A0-B4686BF81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F0E72C-4C8C-8E67-0468-E11A799CA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3BF9E-0392-F573-8595-01328095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904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043211-D5DD-1499-8E8F-717D52FA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03A4A84-2E8E-31DB-E703-B1CBCE6EC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7A3088-3114-28FD-95B8-AF20972E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88A39-A7A8-EA88-3637-A195B067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7201C8-D42E-D54E-72F7-DC3AA543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1209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C5E0F4-E9B2-3C47-D077-4D4A24E1C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879DB8-8E14-5D9B-7827-A67313E0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D15522-9B84-F323-E46B-2B0C5BD96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369904-20D0-DD27-5F55-BB173B8E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E727A3-9DF2-5E6F-DB05-8CE4DB63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56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8BA7B0-8BDF-60A6-52B4-4C23280F2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52F8DD-F094-BE6B-D00B-A5C714F7B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9D88E6-BEBA-6C52-3F87-A1E21AAF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57E260-E965-7430-1C7B-7017FA808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FD541-3357-0626-D933-6D531414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33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2FE18-2D33-0BAC-5BC9-B01FBB4F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BB9EFA-85A0-39E5-EB64-A61672972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226EB2-32F1-4614-BA3F-EE61A5A8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C4C89B-29C6-23B4-EDB0-0AE46D22F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26DB41-07E5-81A6-31D6-3F036F125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54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5E6A8-5D38-7232-2DF0-AB174101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CFDE2B-B479-63B0-A074-876C29356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905BD1-6401-A71C-F42C-F865674C4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0B3550-4B34-1D70-1838-2D3558444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5A5A3E-BC79-9E65-909B-5C5962AEF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82F873-E8DC-952F-E62B-788C49CAC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91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05E9C-3A06-66AC-000A-BAF634159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3181F3-28E2-FC08-2A13-40CF77BA9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2275B2-E7C2-5BCA-2F4F-A8F364BBF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0F61463-2332-2829-7889-9A83A6CFC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8310B3D-8910-E49A-1F89-94CE003DF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1A51AE-DDF5-9121-C17F-9BBBF2A3E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CFE5A57-6A15-B4E9-7F62-7E1A76F1B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3CA92AC-2481-AD1F-17B5-58020727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370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49C6E7-C317-1922-5CD3-EB5A4F3AB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39C0CC-4EB3-B51C-816D-62F8ADAF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EFE24D-D7BD-5F0D-9DC0-9415C92C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662C00-9244-5C49-A77E-A6AA842E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81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E0C3FB-BDD4-17D6-4FCA-C2B8830C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743738-B74D-8C03-401B-861FB2B8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11AE14-93EC-AE24-2D4C-CBE8F1697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29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F65D4-F2FD-8E61-A148-8ACADBE40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577CD8-85DC-C164-33E1-EEEBC3130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04C8BD-8272-3C59-E0CD-D82B308E5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76B68C-2B16-B6D2-7DFA-74A104EB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9968B5-BBA5-9D71-AD0A-9803586F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37F0892-9A30-9F87-AF61-946774C2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78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FE9ED0-A862-3BAD-76E4-C6136D431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3628760-55AB-F103-0635-A6E451BDED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5D55A85-144B-EED7-7997-9F8C4A85B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29835A-E83A-12BB-22A2-2A66CB0FF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046EA6-6B38-7DE1-A9A6-8C663A29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1A398F-2F60-6A5E-FB14-E720E9F6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71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68359E7-B269-79DC-2F5C-2F80F96C6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279A9C-4652-E829-55FC-C3B3AACA4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C498AE-AC30-FCD7-E8E7-44E4C5512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6B7A6A-048B-4762-AE0C-C9C256DEC804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C4E975-9AF4-EA48-535C-ED5BEF517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C5D7D5-7342-4FC5-C6A5-1C8115E27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25E11F-5423-4ABC-8042-F1B9296115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14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38CBA99D-A5C3-F18C-31B9-6AA03EB1E834}"/>
              </a:ext>
            </a:extLst>
          </p:cNvPr>
          <p:cNvSpPr txBox="1"/>
          <p:nvPr/>
        </p:nvSpPr>
        <p:spPr>
          <a:xfrm>
            <a:off x="2914253" y="3080895"/>
            <a:ext cx="2631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Erarbeitungsphase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98848B4-6A29-8EA2-57A3-1381EBCA41F1}"/>
              </a:ext>
            </a:extLst>
          </p:cNvPr>
          <p:cNvSpPr txBox="1"/>
          <p:nvPr/>
        </p:nvSpPr>
        <p:spPr>
          <a:xfrm>
            <a:off x="2903115" y="3482826"/>
            <a:ext cx="2631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Lernprodukt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BB035AA-FE7A-6C16-947A-F4332CCAD578}"/>
              </a:ext>
            </a:extLst>
          </p:cNvPr>
          <p:cNvSpPr txBox="1"/>
          <p:nvPr/>
        </p:nvSpPr>
        <p:spPr>
          <a:xfrm>
            <a:off x="2914250" y="5283920"/>
            <a:ext cx="2631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Sicherungsphase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3BCFB9A-BF99-4B00-8F74-213FB326E885}"/>
              </a:ext>
            </a:extLst>
          </p:cNvPr>
          <p:cNvSpPr txBox="1"/>
          <p:nvPr/>
        </p:nvSpPr>
        <p:spPr>
          <a:xfrm>
            <a:off x="2914253" y="2188267"/>
            <a:ext cx="2631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Einstieg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501290B-1F65-1EDF-7206-ABFCC2CE3CC5}"/>
              </a:ext>
            </a:extLst>
          </p:cNvPr>
          <p:cNvSpPr txBox="1"/>
          <p:nvPr/>
        </p:nvSpPr>
        <p:spPr>
          <a:xfrm>
            <a:off x="6646516" y="2256675"/>
            <a:ext cx="370270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Anknüpfung an Vorwissen, problemorientiert, kontrovers, neuigkeitswert, schülernah, motivierend, Wissenslücke aufzeigen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BA8030C-893B-6F09-3F6D-178B56B8B1C4}"/>
              </a:ext>
            </a:extLst>
          </p:cNvPr>
          <p:cNvSpPr txBox="1"/>
          <p:nvPr/>
        </p:nvSpPr>
        <p:spPr>
          <a:xfrm>
            <a:off x="7169016" y="12258"/>
            <a:ext cx="3542527" cy="36933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Kriterien von guten Lernaufgaben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66A7D2C-7F78-554F-50A9-79E4BDFF5EA0}"/>
              </a:ext>
            </a:extLst>
          </p:cNvPr>
          <p:cNvSpPr txBox="1"/>
          <p:nvPr/>
        </p:nvSpPr>
        <p:spPr>
          <a:xfrm>
            <a:off x="6738252" y="495552"/>
            <a:ext cx="431696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Authentisches und lebensweltliches Setting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BA7984C-0E48-E8B9-09A0-97E83052BA2F}"/>
              </a:ext>
            </a:extLst>
          </p:cNvPr>
          <p:cNvSpPr txBox="1"/>
          <p:nvPr/>
        </p:nvSpPr>
        <p:spPr>
          <a:xfrm>
            <a:off x="3091539" y="858292"/>
            <a:ext cx="263123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dirty="0"/>
              <a:t>Unterricht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1D3AD11-89AA-549B-8D1C-A73E3CF00DD5}"/>
              </a:ext>
            </a:extLst>
          </p:cNvPr>
          <p:cNvSpPr txBox="1"/>
          <p:nvPr/>
        </p:nvSpPr>
        <p:spPr>
          <a:xfrm>
            <a:off x="6738253" y="911643"/>
            <a:ext cx="4316967" cy="116955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de-DE" sz="1400" dirty="0"/>
              <a:t>Exemplarität, schülerorientiert, neuigkeitswert, Potential zur Differenzierung, kontrovers, problemorientiert, urteilsfähig, soziale Interaktion/Förderung von Handlungskompetenz/Diskussion, Förderung von Kompetenzen</a:t>
            </a: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18C12C68-5F19-F338-2C15-B91934C9CFB1}"/>
              </a:ext>
            </a:extLst>
          </p:cNvPr>
          <p:cNvCxnSpPr>
            <a:cxnSpLocks/>
          </p:cNvCxnSpPr>
          <p:nvPr/>
        </p:nvCxnSpPr>
        <p:spPr>
          <a:xfrm>
            <a:off x="236375" y="2108696"/>
            <a:ext cx="11660156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3B0E93BD-5F39-8A2B-B2B2-981D5DF5147E}"/>
              </a:ext>
            </a:extLst>
          </p:cNvPr>
          <p:cNvSpPr txBox="1"/>
          <p:nvPr/>
        </p:nvSpPr>
        <p:spPr>
          <a:xfrm>
            <a:off x="7008073" y="3575140"/>
            <a:ext cx="263123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Eindeutige Operatoren mit kognitiver Aktivierung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129217-7526-C760-9FB8-3D82F6219B39}"/>
              </a:ext>
            </a:extLst>
          </p:cNvPr>
          <p:cNvSpPr txBox="1"/>
          <p:nvPr/>
        </p:nvSpPr>
        <p:spPr>
          <a:xfrm>
            <a:off x="2914252" y="6047557"/>
            <a:ext cx="26312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err="1"/>
              <a:t>Verteifung</a:t>
            </a:r>
            <a:r>
              <a:rPr lang="de-DE" dirty="0"/>
              <a:t>/Urteilsphase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812C0C1-4419-2898-204B-4283C998120B}"/>
              </a:ext>
            </a:extLst>
          </p:cNvPr>
          <p:cNvSpPr txBox="1"/>
          <p:nvPr/>
        </p:nvSpPr>
        <p:spPr>
          <a:xfrm>
            <a:off x="2914250" y="4557220"/>
            <a:ext cx="2631233" cy="369332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Prüfphase</a:t>
            </a: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D8907981-69AC-2AC5-A6B6-DDFDE0C59C7E}"/>
              </a:ext>
            </a:extLst>
          </p:cNvPr>
          <p:cNvCxnSpPr/>
          <p:nvPr/>
        </p:nvCxnSpPr>
        <p:spPr>
          <a:xfrm>
            <a:off x="11560629" y="680218"/>
            <a:ext cx="0" cy="573667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Geschweifte Klammer rechts 22">
            <a:extLst>
              <a:ext uri="{FF2B5EF4-FFF2-40B4-BE49-F238E27FC236}">
                <a16:creationId xmlns:a16="http://schemas.microsoft.com/office/drawing/2014/main" id="{F16C64C2-7CFD-3D28-E188-A97BE8EEF852}"/>
              </a:ext>
            </a:extLst>
          </p:cNvPr>
          <p:cNvSpPr/>
          <p:nvPr/>
        </p:nvSpPr>
        <p:spPr>
          <a:xfrm>
            <a:off x="11055219" y="196923"/>
            <a:ext cx="393441" cy="191177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AE54FAF-5B08-C557-90BB-3F6F71C81782}"/>
              </a:ext>
            </a:extLst>
          </p:cNvPr>
          <p:cNvSpPr txBox="1"/>
          <p:nvPr/>
        </p:nvSpPr>
        <p:spPr>
          <a:xfrm>
            <a:off x="6738252" y="5424494"/>
            <a:ext cx="406659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Vertiefende Auseinandersetzung mit dem Lernprodukt, Gegenstand, Leitfrage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8735435-D0A8-0CA1-F35C-C7492B720D3D}"/>
              </a:ext>
            </a:extLst>
          </p:cNvPr>
          <p:cNvSpPr txBox="1"/>
          <p:nvPr/>
        </p:nvSpPr>
        <p:spPr>
          <a:xfrm>
            <a:off x="6945623" y="4381083"/>
            <a:ext cx="173259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Differenzierung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97DC58A-B1B2-6513-65AA-92189709A5FE}"/>
              </a:ext>
            </a:extLst>
          </p:cNvPr>
          <p:cNvSpPr txBox="1"/>
          <p:nvPr/>
        </p:nvSpPr>
        <p:spPr>
          <a:xfrm rot="5400000">
            <a:off x="9885032" y="4136177"/>
            <a:ext cx="3853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Aktivierend </a:t>
            </a:r>
            <a:r>
              <a:rPr lang="de-DE" sz="1600" dirty="0">
                <a:sym typeface="Wingdings" panose="05000000000000000000" pitchFamily="2" charset="2"/>
              </a:rPr>
              <a:t></a:t>
            </a:r>
            <a:r>
              <a:rPr lang="de-DE" sz="1600" dirty="0"/>
              <a:t> </a:t>
            </a:r>
            <a:r>
              <a:rPr lang="de-DE" sz="1600" b="1" dirty="0"/>
              <a:t>konstruktiv </a:t>
            </a:r>
            <a:r>
              <a:rPr lang="de-DE" sz="1600" b="1" dirty="0">
                <a:sym typeface="Wingdings" panose="05000000000000000000" pitchFamily="2" charset="2"/>
              </a:rPr>
              <a:t></a:t>
            </a:r>
            <a:r>
              <a:rPr lang="de-DE" sz="1600" dirty="0"/>
              <a:t> </a:t>
            </a:r>
            <a:r>
              <a:rPr lang="de-DE" sz="1600" b="1" u="sng" dirty="0"/>
              <a:t>interaktiv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CE61723-452E-3C09-7CF0-7F4C9E4CC377}"/>
              </a:ext>
            </a:extLst>
          </p:cNvPr>
          <p:cNvSpPr txBox="1"/>
          <p:nvPr/>
        </p:nvSpPr>
        <p:spPr>
          <a:xfrm>
            <a:off x="6809017" y="4954161"/>
            <a:ext cx="30293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Neue Lernzuwächse sichern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53BB72F4-6C53-04DD-A7CD-5F560447375A}"/>
              </a:ext>
            </a:extLst>
          </p:cNvPr>
          <p:cNvSpPr txBox="1"/>
          <p:nvPr/>
        </p:nvSpPr>
        <p:spPr>
          <a:xfrm>
            <a:off x="6809017" y="6255914"/>
            <a:ext cx="364126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Neue Lernzuwächse diskutieren</a:t>
            </a:r>
          </a:p>
        </p:txBody>
      </p: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7798F51A-A7B0-2D9E-141B-3710D402B6F0}"/>
              </a:ext>
            </a:extLst>
          </p:cNvPr>
          <p:cNvCxnSpPr>
            <a:stCxn id="7" idx="3"/>
          </p:cNvCxnSpPr>
          <p:nvPr/>
        </p:nvCxnSpPr>
        <p:spPr>
          <a:xfrm>
            <a:off x="5545486" y="2372933"/>
            <a:ext cx="1023265" cy="3236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C249776C-B321-B1E3-F226-5ED15E6902F9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5545486" y="2984719"/>
            <a:ext cx="1019136" cy="280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44C4AB00-2B05-A7DF-20E8-CBEC7D0DB005}"/>
              </a:ext>
            </a:extLst>
          </p:cNvPr>
          <p:cNvCxnSpPr>
            <a:cxnSpLocks/>
          </p:cNvCxnSpPr>
          <p:nvPr/>
        </p:nvCxnSpPr>
        <p:spPr>
          <a:xfrm flipV="1">
            <a:off x="5562718" y="5233051"/>
            <a:ext cx="1164405" cy="1712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BA64058B-65CC-C299-7C8E-55EF8123915C}"/>
              </a:ext>
            </a:extLst>
          </p:cNvPr>
          <p:cNvCxnSpPr>
            <a:cxnSpLocks/>
          </p:cNvCxnSpPr>
          <p:nvPr/>
        </p:nvCxnSpPr>
        <p:spPr>
          <a:xfrm>
            <a:off x="5545483" y="3400356"/>
            <a:ext cx="1380696" cy="3749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11BAAF02-E224-1AA0-4EDF-2580CA102A2E}"/>
              </a:ext>
            </a:extLst>
          </p:cNvPr>
          <p:cNvCxnSpPr>
            <a:cxnSpLocks/>
          </p:cNvCxnSpPr>
          <p:nvPr/>
        </p:nvCxnSpPr>
        <p:spPr>
          <a:xfrm>
            <a:off x="5520608" y="5560370"/>
            <a:ext cx="1135220" cy="2418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F12037B8-F2E8-FB9D-BF11-65BB252F0960}"/>
              </a:ext>
            </a:extLst>
          </p:cNvPr>
          <p:cNvCxnSpPr>
            <a:cxnSpLocks/>
          </p:cNvCxnSpPr>
          <p:nvPr/>
        </p:nvCxnSpPr>
        <p:spPr>
          <a:xfrm flipV="1">
            <a:off x="5682089" y="4664037"/>
            <a:ext cx="1074806" cy="1259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974CA8CA-F218-E8C5-9847-DD76C811069F}"/>
              </a:ext>
            </a:extLst>
          </p:cNvPr>
          <p:cNvCxnSpPr>
            <a:cxnSpLocks/>
          </p:cNvCxnSpPr>
          <p:nvPr/>
        </p:nvCxnSpPr>
        <p:spPr>
          <a:xfrm>
            <a:off x="5606142" y="6327228"/>
            <a:ext cx="1120981" cy="1119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776C1967-C39A-1318-80E3-32BB58A21D0D}"/>
              </a:ext>
            </a:extLst>
          </p:cNvPr>
          <p:cNvCxnSpPr>
            <a:cxnSpLocks/>
          </p:cNvCxnSpPr>
          <p:nvPr/>
        </p:nvCxnSpPr>
        <p:spPr>
          <a:xfrm flipV="1">
            <a:off x="5659001" y="6008759"/>
            <a:ext cx="905621" cy="1070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feld 58">
            <a:extLst>
              <a:ext uri="{FF2B5EF4-FFF2-40B4-BE49-F238E27FC236}">
                <a16:creationId xmlns:a16="http://schemas.microsoft.com/office/drawing/2014/main" id="{72C0D591-A8C2-8C65-C0EF-3DED2C54E72C}"/>
              </a:ext>
            </a:extLst>
          </p:cNvPr>
          <p:cNvSpPr txBox="1"/>
          <p:nvPr/>
        </p:nvSpPr>
        <p:spPr>
          <a:xfrm>
            <a:off x="673359" y="0"/>
            <a:ext cx="1614196" cy="36933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Kompetenzen</a:t>
            </a:r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8E9C78F4-8826-7C36-EFF6-7A7677D2D362}"/>
              </a:ext>
            </a:extLst>
          </p:cNvPr>
          <p:cNvCxnSpPr>
            <a:cxnSpLocks/>
          </p:cNvCxnSpPr>
          <p:nvPr/>
        </p:nvCxnSpPr>
        <p:spPr>
          <a:xfrm>
            <a:off x="5520608" y="3694046"/>
            <a:ext cx="1288409" cy="7351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31015A61-A0DE-3755-7F18-93109F9509C2}"/>
              </a:ext>
            </a:extLst>
          </p:cNvPr>
          <p:cNvSpPr txBox="1"/>
          <p:nvPr/>
        </p:nvSpPr>
        <p:spPr>
          <a:xfrm>
            <a:off x="403297" y="5864215"/>
            <a:ext cx="2093159" cy="369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Urteilskompetenz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D9CD0D7E-4D15-BF62-FA7A-F9E220ABAC39}"/>
              </a:ext>
            </a:extLst>
          </p:cNvPr>
          <p:cNvSpPr txBox="1"/>
          <p:nvPr/>
        </p:nvSpPr>
        <p:spPr>
          <a:xfrm>
            <a:off x="236375" y="3292676"/>
            <a:ext cx="253299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Erschließungskompetenz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D582F0A2-F390-9A3E-1178-3071165C1BBE}"/>
              </a:ext>
            </a:extLst>
          </p:cNvPr>
          <p:cNvSpPr txBox="1"/>
          <p:nvPr/>
        </p:nvSpPr>
        <p:spPr>
          <a:xfrm>
            <a:off x="210922" y="4565749"/>
            <a:ext cx="253299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Erschließungskompetenz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6EB10CF0-172F-4104-4058-9DC0E2E5AA1E}"/>
              </a:ext>
            </a:extLst>
          </p:cNvPr>
          <p:cNvSpPr txBox="1"/>
          <p:nvPr/>
        </p:nvSpPr>
        <p:spPr>
          <a:xfrm>
            <a:off x="430838" y="2225468"/>
            <a:ext cx="2093159" cy="36932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Urteilskompetenz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275E59B2-D0BB-840B-5B87-F4E4A91D004F}"/>
              </a:ext>
            </a:extLst>
          </p:cNvPr>
          <p:cNvSpPr txBox="1"/>
          <p:nvPr/>
        </p:nvSpPr>
        <p:spPr>
          <a:xfrm>
            <a:off x="183380" y="6327228"/>
            <a:ext cx="253299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/>
              <a:t>Handlungskompetenz</a:t>
            </a: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2A295B11-50A2-846B-02E7-E394DF39EEB5}"/>
              </a:ext>
            </a:extLst>
          </p:cNvPr>
          <p:cNvSpPr txBox="1"/>
          <p:nvPr/>
        </p:nvSpPr>
        <p:spPr>
          <a:xfrm rot="5400000">
            <a:off x="9806086" y="4510924"/>
            <a:ext cx="265845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Wissenslücke schließen</a:t>
            </a:r>
          </a:p>
        </p:txBody>
      </p:sp>
    </p:spTree>
    <p:extLst>
      <p:ext uri="{BB962C8B-B14F-4D97-AF65-F5344CB8AC3E}">
        <p14:creationId xmlns:p14="http://schemas.microsoft.com/office/powerpoint/2010/main" val="3548881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B</dc:creator>
  <cp:lastModifiedBy>Patrick B</cp:lastModifiedBy>
  <cp:revision>1</cp:revision>
  <dcterms:created xsi:type="dcterms:W3CDTF">2025-11-12T12:36:31Z</dcterms:created>
  <dcterms:modified xsi:type="dcterms:W3CDTF">2025-11-12T12:37:03Z</dcterms:modified>
</cp:coreProperties>
</file>