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258" r:id="rId3"/>
    <p:sldId id="259" r:id="rId4"/>
    <p:sldId id="262" r:id="rId5"/>
    <p:sldId id="260" r:id="rId6"/>
    <p:sldId id="261" r:id="rId7"/>
    <p:sldId id="265" r:id="rId8"/>
    <p:sldId id="267" r:id="rId9"/>
    <p:sldId id="263" r:id="rId10"/>
    <p:sldId id="266" r:id="rId11"/>
    <p:sldId id="272" r:id="rId12"/>
    <p:sldId id="273" r:id="rId13"/>
    <p:sldId id="274" r:id="rId14"/>
    <p:sldId id="264" r:id="rId15"/>
    <p:sldId id="268" r:id="rId16"/>
    <p:sldId id="271" r:id="rId17"/>
    <p:sldId id="269"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79"/>
    <p:restoredTop sz="64486"/>
  </p:normalViewPr>
  <p:slideViewPr>
    <p:cSldViewPr snapToGrid="0" snapToObjects="1">
      <p:cViewPr varScale="1">
        <p:scale>
          <a:sx n="38" d="100"/>
          <a:sy n="38" d="100"/>
        </p:scale>
        <p:origin x="200"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7DAB1A-C8DE-534D-A012-48AB344027E0}" type="datetimeFigureOut">
              <a:rPr lang="de-DE" smtClean="0"/>
              <a:t>24.02.23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6F49C-FB99-B241-A479-5566C0C22BE5}" type="slidenum">
              <a:rPr lang="de-DE" smtClean="0"/>
              <a:t>‹Nr.›</a:t>
            </a:fld>
            <a:endParaRPr lang="de-DE"/>
          </a:p>
        </p:txBody>
      </p:sp>
    </p:spTree>
    <p:extLst>
      <p:ext uri="{BB962C8B-B14F-4D97-AF65-F5344CB8AC3E}">
        <p14:creationId xmlns:p14="http://schemas.microsoft.com/office/powerpoint/2010/main" val="958466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de.wikipedia.org/wiki/Erweiterter_Kunstbegriff" TargetMode="External"/><Relationship Id="rId3" Type="http://schemas.openxmlformats.org/officeDocument/2006/relationships/hyperlink" Target="https://de.wikipedia.org/wiki/Theorie_der_Kunst" TargetMode="External"/><Relationship Id="rId7" Type="http://schemas.openxmlformats.org/officeDocument/2006/relationships/hyperlink" Target="https://de.wikipedia.org/wiki/Prozes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de.wikipedia.org/wiki/Aktionskunst" TargetMode="External"/><Relationship Id="rId5" Type="http://schemas.openxmlformats.org/officeDocument/2006/relationships/hyperlink" Target="https://de.wikipedia.org/wiki/Gesellschaft_(Soziologie)" TargetMode="External"/><Relationship Id="rId10" Type="http://schemas.openxmlformats.org/officeDocument/2006/relationships/hyperlink" Target="https://de.wikipedia.org/wiki/Soziale_Plastik#cite_note-1" TargetMode="External"/><Relationship Id="rId4" Type="http://schemas.openxmlformats.org/officeDocument/2006/relationships/hyperlink" Target="https://de.wikipedia.org/wiki/Kunst" TargetMode="External"/><Relationship Id="rId9" Type="http://schemas.openxmlformats.org/officeDocument/2006/relationships/hyperlink" Target="https://de.wikipedia.org/wiki/Joseph_Beuy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mb.museum/museen-und-einrichtungen/hamburger-bahnhof/home.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DA6F49C-FB99-B241-A479-5566C0C22BE5}" type="slidenum">
              <a:rPr lang="de-DE" smtClean="0"/>
              <a:t>1</a:t>
            </a:fld>
            <a:endParaRPr lang="de-DE"/>
          </a:p>
        </p:txBody>
      </p:sp>
    </p:spTree>
    <p:extLst>
      <p:ext uri="{BB962C8B-B14F-4D97-AF65-F5344CB8AC3E}">
        <p14:creationId xmlns:p14="http://schemas.microsoft.com/office/powerpoint/2010/main" val="758838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Umdeutungen</a:t>
            </a:r>
          </a:p>
        </p:txBody>
      </p:sp>
      <p:sp>
        <p:nvSpPr>
          <p:cNvPr id="4" name="Foliennummernplatzhalter 3"/>
          <p:cNvSpPr>
            <a:spLocks noGrp="1"/>
          </p:cNvSpPr>
          <p:nvPr>
            <p:ph type="sldNum" sz="quarter" idx="5"/>
          </p:nvPr>
        </p:nvSpPr>
        <p:spPr/>
        <p:txBody>
          <a:bodyPr/>
          <a:lstStyle/>
          <a:p>
            <a:fld id="{3DA6F49C-FB99-B241-A479-5566C0C22BE5}" type="slidenum">
              <a:rPr lang="de-DE" smtClean="0"/>
              <a:t>12</a:t>
            </a:fld>
            <a:endParaRPr lang="de-DE"/>
          </a:p>
        </p:txBody>
      </p:sp>
    </p:spTree>
    <p:extLst>
      <p:ext uri="{BB962C8B-B14F-4D97-AF65-F5344CB8AC3E}">
        <p14:creationId xmlns:p14="http://schemas.microsoft.com/office/powerpoint/2010/main" val="3320831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  Sie schafft </a:t>
            </a:r>
            <a:r>
              <a:rPr lang="de-DE" sz="1200" kern="1200" dirty="0" err="1">
                <a:solidFill>
                  <a:schemeClr val="tx1"/>
                </a:solidFill>
                <a:effectLst/>
                <a:latin typeface="+mn-lt"/>
                <a:ea typeface="+mn-ea"/>
                <a:cs typeface="+mn-cs"/>
              </a:rPr>
              <a:t>imaginäre</a:t>
            </a:r>
            <a:r>
              <a:rPr lang="de-DE" sz="1200" kern="1200" dirty="0">
                <a:solidFill>
                  <a:schemeClr val="tx1"/>
                </a:solidFill>
                <a:effectLst/>
                <a:latin typeface="+mn-lt"/>
                <a:ea typeface="+mn-ea"/>
                <a:cs typeface="+mn-cs"/>
              </a:rPr>
              <a:t> poetische Innen- und </a:t>
            </a:r>
            <a:r>
              <a:rPr lang="de-DE" sz="1200" kern="1200" dirty="0" err="1">
                <a:solidFill>
                  <a:schemeClr val="tx1"/>
                </a:solidFill>
                <a:effectLst/>
                <a:latin typeface="+mn-lt"/>
                <a:ea typeface="+mn-ea"/>
                <a:cs typeface="+mn-cs"/>
              </a:rPr>
              <a:t>Außenräume</a:t>
            </a:r>
            <a:r>
              <a:rPr lang="de-DE" sz="1200" kern="1200" dirty="0">
                <a:solidFill>
                  <a:schemeClr val="tx1"/>
                </a:solidFill>
                <a:effectLst/>
                <a:latin typeface="+mn-lt"/>
                <a:ea typeface="+mn-ea"/>
                <a:cs typeface="+mn-cs"/>
              </a:rPr>
              <a:t>. </a:t>
            </a:r>
            <a:endParaRPr lang="de-DE" dirty="0">
              <a:effectLst/>
            </a:endParaRPr>
          </a:p>
          <a:p>
            <a:r>
              <a:rPr lang="de-DE" sz="1200" kern="1200" dirty="0">
                <a:solidFill>
                  <a:schemeClr val="tx1"/>
                </a:solidFill>
                <a:effectLst/>
                <a:latin typeface="+mn-lt"/>
                <a:ea typeface="+mn-ea"/>
                <a:cs typeface="+mn-cs"/>
              </a:rPr>
              <a:t>-  Ihre innere Fragestellung dabei ist, wie Raum genutzt wird und welche </a:t>
            </a:r>
            <a:endParaRPr lang="de-DE" dirty="0">
              <a:effectLst/>
            </a:endParaRPr>
          </a:p>
          <a:p>
            <a:r>
              <a:rPr lang="de-DE" sz="1200" kern="1200" dirty="0">
                <a:solidFill>
                  <a:schemeClr val="tx1"/>
                </a:solidFill>
                <a:effectLst/>
                <a:latin typeface="+mn-lt"/>
                <a:ea typeface="+mn-ea"/>
                <a:cs typeface="+mn-cs"/>
              </a:rPr>
              <a:t>Idee von Raum und welches </a:t>
            </a:r>
            <a:r>
              <a:rPr lang="de-DE" sz="1200" kern="1200" dirty="0" err="1">
                <a:solidFill>
                  <a:schemeClr val="tx1"/>
                </a:solidFill>
                <a:effectLst/>
                <a:latin typeface="+mn-lt"/>
                <a:ea typeface="+mn-ea"/>
                <a:cs typeface="+mn-cs"/>
              </a:rPr>
              <a:t>Gefühl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Raum dahintersteht. </a:t>
            </a:r>
            <a:endParaRPr lang="de-DE" dirty="0">
              <a:effectLst/>
            </a:endParaRPr>
          </a:p>
          <a:p>
            <a:r>
              <a:rPr lang="de-DE" sz="1200" kern="1200" dirty="0">
                <a:solidFill>
                  <a:schemeClr val="tx1"/>
                </a:solidFill>
                <a:effectLst/>
                <a:latin typeface="+mn-lt"/>
                <a:ea typeface="+mn-ea"/>
                <a:cs typeface="+mn-cs"/>
              </a:rPr>
              <a:t>-  Fragestellung des Betrachters: </a:t>
            </a:r>
            <a:endParaRPr lang="de-DE" dirty="0">
              <a:effectLst/>
            </a:endParaRPr>
          </a:p>
          <a:p>
            <a:r>
              <a:rPr lang="de-DE" sz="1200" kern="1200" dirty="0">
                <a:solidFill>
                  <a:schemeClr val="tx1"/>
                </a:solidFill>
                <a:effectLst/>
                <a:latin typeface="+mn-lt"/>
                <a:ea typeface="+mn-ea"/>
                <a:cs typeface="+mn-cs"/>
              </a:rPr>
              <a:t>Wer </a:t>
            </a:r>
            <a:r>
              <a:rPr lang="de-DE" sz="1200" kern="1200" dirty="0" err="1">
                <a:solidFill>
                  <a:schemeClr val="tx1"/>
                </a:solidFill>
                <a:effectLst/>
                <a:latin typeface="+mn-lt"/>
                <a:ea typeface="+mn-ea"/>
                <a:cs typeface="+mn-cs"/>
              </a:rPr>
              <a:t>könnte</a:t>
            </a:r>
            <a:r>
              <a:rPr lang="de-DE" sz="1200" kern="1200" dirty="0">
                <a:solidFill>
                  <a:schemeClr val="tx1"/>
                </a:solidFill>
                <a:effectLst/>
                <a:latin typeface="+mn-lt"/>
                <a:ea typeface="+mn-ea"/>
                <a:cs typeface="+mn-cs"/>
              </a:rPr>
              <a:t> dieses leere Haus bewohnen? </a:t>
            </a:r>
            <a:endParaRPr lang="de-DE" dirty="0">
              <a:effectLst/>
            </a:endParaRPr>
          </a:p>
          <a:p>
            <a:r>
              <a:rPr lang="de-DE" sz="1200" kern="1200" dirty="0">
                <a:solidFill>
                  <a:schemeClr val="tx1"/>
                </a:solidFill>
                <a:effectLst/>
                <a:latin typeface="+mn-lt"/>
                <a:ea typeface="+mn-ea"/>
                <a:cs typeface="+mn-cs"/>
              </a:rPr>
              <a:t>Wer gießt diese Pflanzen? </a:t>
            </a:r>
            <a:endParaRPr lang="de-DE" dirty="0">
              <a:effectLst/>
            </a:endParaRPr>
          </a:p>
          <a:p>
            <a:r>
              <a:rPr lang="de-DE" sz="1200" kern="1200" dirty="0">
                <a:solidFill>
                  <a:schemeClr val="tx1"/>
                </a:solidFill>
                <a:effectLst/>
                <a:latin typeface="+mn-lt"/>
                <a:ea typeface="+mn-ea"/>
                <a:cs typeface="+mn-cs"/>
              </a:rPr>
              <a:t>-  Ihre Malereien laden den Betrachter ein, eigene </a:t>
            </a:r>
            <a:r>
              <a:rPr lang="de-DE" sz="1200" kern="1200" dirty="0" err="1">
                <a:solidFill>
                  <a:schemeClr val="tx1"/>
                </a:solidFill>
                <a:effectLst/>
                <a:latin typeface="+mn-lt"/>
                <a:ea typeface="+mn-ea"/>
                <a:cs typeface="+mn-cs"/>
              </a:rPr>
              <a:t>Erzählungen</a:t>
            </a:r>
            <a:r>
              <a:rPr lang="de-DE" sz="1200" kern="1200" dirty="0">
                <a:solidFill>
                  <a:schemeClr val="tx1"/>
                </a:solidFill>
                <a:effectLst/>
                <a:latin typeface="+mn-lt"/>
                <a:ea typeface="+mn-ea"/>
                <a:cs typeface="+mn-cs"/>
              </a:rPr>
              <a:t> zu </a:t>
            </a:r>
            <a:endParaRPr lang="de-DE" dirty="0">
              <a:effectLst/>
            </a:endParaRPr>
          </a:p>
          <a:p>
            <a:r>
              <a:rPr lang="de-DE" sz="1200" kern="1200" dirty="0">
                <a:solidFill>
                  <a:schemeClr val="tx1"/>
                </a:solidFill>
                <a:effectLst/>
                <a:latin typeface="+mn-lt"/>
                <a:ea typeface="+mn-ea"/>
                <a:cs typeface="+mn-cs"/>
              </a:rPr>
              <a:t>kreieren und die </a:t>
            </a:r>
            <a:r>
              <a:rPr lang="de-DE" sz="1200" kern="1200" dirty="0" err="1">
                <a:solidFill>
                  <a:schemeClr val="tx1"/>
                </a:solidFill>
                <a:effectLst/>
                <a:latin typeface="+mn-lt"/>
                <a:ea typeface="+mn-ea"/>
                <a:cs typeface="+mn-cs"/>
              </a:rPr>
              <a:t>Räume</a:t>
            </a:r>
            <a:r>
              <a:rPr lang="de-DE" sz="1200" kern="1200" dirty="0">
                <a:solidFill>
                  <a:schemeClr val="tx1"/>
                </a:solidFill>
                <a:effectLst/>
                <a:latin typeface="+mn-lt"/>
                <a:ea typeface="+mn-ea"/>
                <a:cs typeface="+mn-cs"/>
              </a:rPr>
              <a:t> mit seinen Gedanken zu besetzen. </a:t>
            </a:r>
            <a:endParaRPr lang="de-DE" dirty="0">
              <a:effectLst/>
            </a:endParaRPr>
          </a:p>
          <a:p>
            <a:r>
              <a:rPr lang="de-DE" sz="1200" kern="1200" dirty="0">
                <a:solidFill>
                  <a:schemeClr val="tx1"/>
                </a:solidFill>
                <a:effectLst/>
                <a:latin typeface="+mn-lt"/>
                <a:ea typeface="+mn-ea"/>
                <a:cs typeface="+mn-cs"/>
              </a:rPr>
              <a:t>-  Sie selbst vermutet den „Eskapismus“ als </a:t>
            </a:r>
            <a:r>
              <a:rPr lang="de-DE" sz="1200" kern="1200" dirty="0" err="1">
                <a:solidFill>
                  <a:schemeClr val="tx1"/>
                </a:solidFill>
                <a:effectLst/>
                <a:latin typeface="+mn-lt"/>
                <a:ea typeface="+mn-ea"/>
                <a:cs typeface="+mn-cs"/>
              </a:rPr>
              <a:t>Erklärung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den großen Erfolg </a:t>
            </a:r>
            <a:endParaRPr lang="de-DE" dirty="0">
              <a:effectLst/>
            </a:endParaRPr>
          </a:p>
          <a:p>
            <a:r>
              <a:rPr lang="de-DE" sz="1200" kern="1200" dirty="0">
                <a:solidFill>
                  <a:schemeClr val="tx1"/>
                </a:solidFill>
                <a:effectLst/>
                <a:latin typeface="+mn-lt"/>
                <a:ea typeface="+mn-ea"/>
                <a:cs typeface="+mn-cs"/>
              </a:rPr>
              <a:t>ihrer Werke. </a:t>
            </a:r>
            <a:endParaRPr lang="de-DE" dirty="0">
              <a:effectLst/>
            </a:endParaRPr>
          </a:p>
          <a:p>
            <a:r>
              <a:rPr lang="de-DE" sz="1200" kern="1200" dirty="0">
                <a:solidFill>
                  <a:schemeClr val="tx1"/>
                </a:solidFill>
                <a:effectLst/>
                <a:latin typeface="+mn-lt"/>
                <a:ea typeface="+mn-ea"/>
                <a:cs typeface="+mn-cs"/>
              </a:rPr>
              <a:t>-  Die Werke entstehen fast wie Collagen. Charlotte </a:t>
            </a:r>
            <a:r>
              <a:rPr lang="de-DE" sz="1200" kern="1200" dirty="0" err="1">
                <a:solidFill>
                  <a:schemeClr val="tx1"/>
                </a:solidFill>
                <a:effectLst/>
                <a:latin typeface="+mn-lt"/>
                <a:ea typeface="+mn-ea"/>
                <a:cs typeface="+mn-cs"/>
              </a:rPr>
              <a:t>Keates</a:t>
            </a:r>
            <a:r>
              <a:rPr lang="de-DE" sz="1200" kern="1200" dirty="0">
                <a:solidFill>
                  <a:schemeClr val="tx1"/>
                </a:solidFill>
                <a:effectLst/>
                <a:latin typeface="+mn-lt"/>
                <a:ea typeface="+mn-ea"/>
                <a:cs typeface="+mn-cs"/>
              </a:rPr>
              <a:t> setzt sie aus </a:t>
            </a:r>
            <a:endParaRPr lang="de-DE" dirty="0">
              <a:effectLst/>
            </a:endParaRPr>
          </a:p>
          <a:p>
            <a:r>
              <a:rPr lang="de-DE" sz="1200" kern="1200" dirty="0">
                <a:solidFill>
                  <a:schemeClr val="tx1"/>
                </a:solidFill>
                <a:effectLst/>
                <a:latin typeface="+mn-lt"/>
                <a:ea typeface="+mn-ea"/>
                <a:cs typeface="+mn-cs"/>
              </a:rPr>
              <a:t>geometrischen Linien, Kreisen und kontrastierenden Farben (Acryl- und </a:t>
            </a:r>
            <a:r>
              <a:rPr lang="de-DE" sz="1200" kern="1200" dirty="0" err="1">
                <a:solidFill>
                  <a:schemeClr val="tx1"/>
                </a:solidFill>
                <a:effectLst/>
                <a:latin typeface="+mn-lt"/>
                <a:ea typeface="+mn-ea"/>
                <a:cs typeface="+mn-cs"/>
              </a:rPr>
              <a:t>Ölfarbe</a:t>
            </a:r>
            <a:r>
              <a:rPr lang="de-DE" sz="1200" kern="1200" dirty="0">
                <a:solidFill>
                  <a:schemeClr val="tx1"/>
                </a:solidFill>
                <a:effectLst/>
                <a:latin typeface="+mn-lt"/>
                <a:ea typeface="+mn-ea"/>
                <a:cs typeface="+mn-cs"/>
              </a:rPr>
              <a:t>) zusammen. Farben und Texturen haben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Charlotte </a:t>
            </a:r>
            <a:r>
              <a:rPr lang="de-DE" sz="1200" kern="1200" dirty="0" err="1">
                <a:solidFill>
                  <a:schemeClr val="tx1"/>
                </a:solidFill>
                <a:effectLst/>
                <a:latin typeface="+mn-lt"/>
                <a:ea typeface="+mn-ea"/>
                <a:cs typeface="+mn-cs"/>
              </a:rPr>
              <a:t>Keates</a:t>
            </a:r>
            <a:r>
              <a:rPr lang="de-DE" sz="1200" kern="1200" dirty="0">
                <a:solidFill>
                  <a:schemeClr val="tx1"/>
                </a:solidFill>
                <a:effectLst/>
                <a:latin typeface="+mn-lt"/>
                <a:ea typeface="+mn-ea"/>
                <a:cs typeface="+mn-cs"/>
              </a:rPr>
              <a:t> eine </a:t>
            </a:r>
            <a:r>
              <a:rPr lang="de-DE" sz="1200" kern="1200" dirty="0" err="1">
                <a:solidFill>
                  <a:schemeClr val="tx1"/>
                </a:solidFill>
                <a:effectLst/>
                <a:latin typeface="+mn-lt"/>
                <a:ea typeface="+mn-ea"/>
                <a:cs typeface="+mn-cs"/>
              </a:rPr>
              <a:t>Gefühlsverbindung</a:t>
            </a:r>
            <a:r>
              <a:rPr lang="de-DE" sz="1200" kern="1200" dirty="0">
                <a:solidFill>
                  <a:schemeClr val="tx1"/>
                </a:solidFill>
                <a:effectLst/>
                <a:latin typeface="+mn-lt"/>
                <a:ea typeface="+mn-ea"/>
                <a:cs typeface="+mn-cs"/>
              </a:rPr>
              <a:t> basierend auf vergangenen Erlebnissen. </a:t>
            </a:r>
            <a:endParaRPr lang="de-DE" dirty="0">
              <a:effectLst/>
            </a:endParaRPr>
          </a:p>
          <a:p>
            <a:r>
              <a:rPr lang="de-DE" sz="1200" kern="1200" dirty="0">
                <a:solidFill>
                  <a:schemeClr val="tx1"/>
                </a:solidFill>
                <a:effectLst/>
                <a:latin typeface="+mn-lt"/>
                <a:ea typeface="+mn-ea"/>
                <a:cs typeface="+mn-cs"/>
              </a:rPr>
              <a:t>-  Dabei </a:t>
            </a:r>
            <a:r>
              <a:rPr lang="de-DE" sz="1200" kern="1200" dirty="0" err="1">
                <a:solidFill>
                  <a:schemeClr val="tx1"/>
                </a:solidFill>
                <a:effectLst/>
                <a:latin typeface="+mn-lt"/>
                <a:ea typeface="+mn-ea"/>
                <a:cs typeface="+mn-cs"/>
              </a:rPr>
              <a:t>stört</a:t>
            </a:r>
            <a:r>
              <a:rPr lang="de-DE" sz="1200" kern="1200" dirty="0">
                <a:solidFill>
                  <a:schemeClr val="tx1"/>
                </a:solidFill>
                <a:effectLst/>
                <a:latin typeface="+mn-lt"/>
                <a:ea typeface="+mn-ea"/>
                <a:cs typeface="+mn-cs"/>
              </a:rPr>
              <a:t> es Charlotte </a:t>
            </a:r>
            <a:r>
              <a:rPr lang="de-DE" sz="1200" kern="1200" dirty="0" err="1">
                <a:solidFill>
                  <a:schemeClr val="tx1"/>
                </a:solidFill>
                <a:effectLst/>
                <a:latin typeface="+mn-lt"/>
                <a:ea typeface="+mn-ea"/>
                <a:cs typeface="+mn-cs"/>
              </a:rPr>
              <a:t>Keates</a:t>
            </a:r>
            <a:r>
              <a:rPr lang="de-DE" sz="1200" kern="1200" dirty="0">
                <a:solidFill>
                  <a:schemeClr val="tx1"/>
                </a:solidFill>
                <a:effectLst/>
                <a:latin typeface="+mn-lt"/>
                <a:ea typeface="+mn-ea"/>
                <a:cs typeface="+mn-cs"/>
              </a:rPr>
              <a:t> nicht, dass die Proportionen innerhalb der Bilder eigentlich </a:t>
            </a:r>
            <a:r>
              <a:rPr lang="de-DE" sz="1200" kern="1200" dirty="0" err="1">
                <a:solidFill>
                  <a:schemeClr val="tx1"/>
                </a:solidFill>
                <a:effectLst/>
                <a:latin typeface="+mn-lt"/>
                <a:ea typeface="+mn-ea"/>
                <a:cs typeface="+mn-cs"/>
              </a:rPr>
              <a:t>unmöglich</a:t>
            </a:r>
            <a:r>
              <a:rPr lang="de-DE" sz="1200" kern="1200" dirty="0">
                <a:solidFill>
                  <a:schemeClr val="tx1"/>
                </a:solidFill>
                <a:effectLst/>
                <a:latin typeface="+mn-lt"/>
                <a:ea typeface="+mn-ea"/>
                <a:cs typeface="+mn-cs"/>
              </a:rPr>
              <a:t> und ihre Perspektiven surreal sind. („</a:t>
            </a:r>
            <a:r>
              <a:rPr lang="de-DE" sz="1200" kern="1200" dirty="0" err="1">
                <a:solidFill>
                  <a:schemeClr val="tx1"/>
                </a:solidFill>
                <a:effectLst/>
                <a:latin typeface="+mn-lt"/>
                <a:ea typeface="+mn-ea"/>
                <a:cs typeface="+mn-cs"/>
              </a:rPr>
              <a:t>Traumhäuser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müssen</a:t>
            </a:r>
            <a:r>
              <a:rPr lang="de-DE" sz="1200" kern="1200" dirty="0">
                <a:solidFill>
                  <a:schemeClr val="tx1"/>
                </a:solidFill>
                <a:effectLst/>
                <a:latin typeface="+mn-lt"/>
                <a:ea typeface="+mn-ea"/>
                <a:cs typeface="+mn-cs"/>
              </a:rPr>
              <a:t> keinen Vorschriften entsprechen.“). </a:t>
            </a:r>
            <a:endParaRPr lang="de-DE" dirty="0">
              <a:effectLst/>
            </a:endParaRPr>
          </a:p>
          <a:p>
            <a:r>
              <a:rPr lang="de-DE" sz="1200" kern="1200" dirty="0">
                <a:solidFill>
                  <a:schemeClr val="tx1"/>
                </a:solidFill>
                <a:effectLst/>
                <a:latin typeface="+mn-lt"/>
                <a:ea typeface="+mn-ea"/>
                <a:cs typeface="+mn-cs"/>
              </a:rPr>
              <a:t>-  Einer ihrer Vorbilder ist Johannes Vermeer. Zitat: „Er </a:t>
            </a:r>
            <a:r>
              <a:rPr lang="de-DE" sz="1200" kern="1200" dirty="0" err="1">
                <a:solidFill>
                  <a:schemeClr val="tx1"/>
                </a:solidFill>
                <a:effectLst/>
                <a:latin typeface="+mn-lt"/>
                <a:ea typeface="+mn-ea"/>
                <a:cs typeface="+mn-cs"/>
              </a:rPr>
              <a:t>lässt</a:t>
            </a:r>
            <a:r>
              <a:rPr lang="de-DE" sz="1200" kern="1200" dirty="0">
                <a:solidFill>
                  <a:schemeClr val="tx1"/>
                </a:solidFill>
                <a:effectLst/>
                <a:latin typeface="+mn-lt"/>
                <a:ea typeface="+mn-ea"/>
                <a:cs typeface="+mn-cs"/>
              </a:rPr>
              <a:t> mich Licht und Perspektive als Mittel betrachten, um das Auge des Betrachters auf einen bestimmten Punkt zu lenken.“ </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3DA6F49C-FB99-B241-A479-5566C0C22BE5}" type="slidenum">
              <a:rPr lang="de-DE" smtClean="0"/>
              <a:t>13</a:t>
            </a:fld>
            <a:endParaRPr lang="de-DE"/>
          </a:p>
        </p:txBody>
      </p:sp>
    </p:spTree>
    <p:extLst>
      <p:ext uri="{BB962C8B-B14F-4D97-AF65-F5344CB8AC3E}">
        <p14:creationId xmlns:p14="http://schemas.microsoft.com/office/powerpoint/2010/main" val="3789394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DA6F49C-FB99-B241-A479-5566C0C22BE5}" type="slidenum">
              <a:rPr lang="de-DE" smtClean="0"/>
              <a:t>14</a:t>
            </a:fld>
            <a:endParaRPr lang="de-DE"/>
          </a:p>
        </p:txBody>
      </p:sp>
    </p:spTree>
    <p:extLst>
      <p:ext uri="{BB962C8B-B14F-4D97-AF65-F5344CB8AC3E}">
        <p14:creationId xmlns:p14="http://schemas.microsoft.com/office/powerpoint/2010/main" val="2839078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DA6F49C-FB99-B241-A479-5566C0C22BE5}" type="slidenum">
              <a:rPr lang="de-DE" smtClean="0"/>
              <a:t>15</a:t>
            </a:fld>
            <a:endParaRPr lang="de-DE"/>
          </a:p>
        </p:txBody>
      </p:sp>
    </p:spTree>
    <p:extLst>
      <p:ext uri="{BB962C8B-B14F-4D97-AF65-F5344CB8AC3E}">
        <p14:creationId xmlns:p14="http://schemas.microsoft.com/office/powerpoint/2010/main" val="4050866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202122"/>
                </a:solidFill>
                <a:latin typeface="Arial" panose="020B0604020202020204" pitchFamily="34" charset="0"/>
              </a:rPr>
              <a:t>Nach Beuys erhält jeder Mensch mit der Forderung der </a:t>
            </a:r>
            <a:r>
              <a:rPr lang="de-DE" sz="1200" i="1" dirty="0">
                <a:solidFill>
                  <a:srgbClr val="202122"/>
                </a:solidFill>
                <a:latin typeface="Arial" panose="020B0604020202020204" pitchFamily="34" charset="0"/>
              </a:rPr>
              <a:t>Sozialen Plastik</a:t>
            </a:r>
            <a:r>
              <a:rPr lang="de-DE" sz="1200" dirty="0">
                <a:solidFill>
                  <a:srgbClr val="202122"/>
                </a:solidFill>
                <a:latin typeface="Arial" panose="020B0604020202020204" pitchFamily="34" charset="0"/>
              </a:rPr>
              <a:t> im weitesten Sinn die innere und individuelle Freiheit, als einzelner innerhalb der Gesellschaft zu handeln, somit sei der Einzelne auch für die gesamte Gesellschaft verantwortlich. Die </a:t>
            </a:r>
            <a:r>
              <a:rPr lang="de-DE" sz="1200" i="1" dirty="0">
                <a:solidFill>
                  <a:srgbClr val="202122"/>
                </a:solidFill>
                <a:latin typeface="Arial" panose="020B0604020202020204" pitchFamily="34" charset="0"/>
              </a:rPr>
              <a:t>Soziale Plastik</a:t>
            </a:r>
            <a:r>
              <a:rPr lang="de-DE" sz="1200" dirty="0">
                <a:solidFill>
                  <a:srgbClr val="202122"/>
                </a:solidFill>
                <a:latin typeface="Arial" panose="020B0604020202020204" pitchFamily="34" charset="0"/>
              </a:rPr>
              <a:t> bringe die verschiedenen Bereiche der Gesellschaft und insbesondere die Probleme einer Gesellschaft, wie vor allem die militärische Bedrohung, die ökologische Krise oder die Probleme der Wirtschaft, durch eine kreative Gestaltung und Mitverantwortung in eine inhaltliche Überschneidung, die einen „gesunden“ Austausch ermöglichen könne.</a:t>
            </a:r>
            <a:endParaRPr lang="de-DE" sz="1200" dirty="0"/>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Die </a:t>
            </a:r>
            <a:r>
              <a:rPr lang="de-DE" sz="1200" b="1" i="0" u="none" strike="noStrike" kern="1200" dirty="0">
                <a:solidFill>
                  <a:schemeClr val="tx1"/>
                </a:solidFill>
                <a:effectLst/>
                <a:latin typeface="+mn-lt"/>
                <a:ea typeface="+mn-ea"/>
                <a:cs typeface="+mn-cs"/>
              </a:rPr>
              <a:t>Soziale Plastik</a:t>
            </a:r>
            <a:r>
              <a:rPr lang="de-DE" sz="1200" b="0" i="0" u="none" strike="noStrike" kern="1200" dirty="0">
                <a:solidFill>
                  <a:schemeClr val="tx1"/>
                </a:solidFill>
                <a:effectLst/>
                <a:latin typeface="+mn-lt"/>
                <a:ea typeface="+mn-ea"/>
                <a:cs typeface="+mn-cs"/>
              </a:rPr>
              <a:t>, auch genannt die </a:t>
            </a:r>
            <a:r>
              <a:rPr lang="de-DE" sz="1200" b="0" i="1" u="none" strike="noStrike" kern="1200" dirty="0">
                <a:solidFill>
                  <a:schemeClr val="tx1"/>
                </a:solidFill>
                <a:effectLst/>
                <a:latin typeface="+mn-lt"/>
                <a:ea typeface="+mn-ea"/>
                <a:cs typeface="+mn-cs"/>
              </a:rPr>
              <a:t>soziale Skulptur</a:t>
            </a:r>
            <a:r>
              <a:rPr lang="de-DE" sz="1200" b="0" i="0" u="none" strike="noStrike" kern="1200" dirty="0">
                <a:solidFill>
                  <a:schemeClr val="tx1"/>
                </a:solidFill>
                <a:effectLst/>
                <a:latin typeface="+mn-lt"/>
                <a:ea typeface="+mn-ea"/>
                <a:cs typeface="+mn-cs"/>
              </a:rPr>
              <a:t>, ist ein </a:t>
            </a:r>
            <a:r>
              <a:rPr lang="de-DE" sz="1200" b="0" i="0" u="none" strike="noStrike" kern="1200" dirty="0">
                <a:solidFill>
                  <a:schemeClr val="tx1"/>
                </a:solidFill>
                <a:effectLst/>
                <a:latin typeface="+mn-lt"/>
                <a:ea typeface="+mn-ea"/>
                <a:cs typeface="+mn-cs"/>
                <a:hlinkClick r:id="rId3" tooltip="Theorie der Kunst"/>
              </a:rPr>
              <a:t>kunsttheoretischer</a:t>
            </a:r>
            <a:r>
              <a:rPr lang="de-DE" sz="1200" b="0" i="0" u="none" strike="noStrike" kern="1200" dirty="0">
                <a:solidFill>
                  <a:schemeClr val="tx1"/>
                </a:solidFill>
                <a:effectLst/>
                <a:latin typeface="+mn-lt"/>
                <a:ea typeface="+mn-ea"/>
                <a:cs typeface="+mn-cs"/>
              </a:rPr>
              <a:t> Begriff zur Bezeichnung von </a:t>
            </a:r>
            <a:r>
              <a:rPr lang="de-DE" sz="1200" b="0" i="0" u="none" strike="noStrike" kern="1200" dirty="0">
                <a:solidFill>
                  <a:schemeClr val="tx1"/>
                </a:solidFill>
                <a:effectLst/>
                <a:latin typeface="+mn-lt"/>
                <a:ea typeface="+mn-ea"/>
                <a:cs typeface="+mn-cs"/>
                <a:hlinkClick r:id="rId4" tooltip="Kunst"/>
              </a:rPr>
              <a:t>Kunst</a:t>
            </a:r>
            <a:r>
              <a:rPr lang="de-DE" sz="1200" b="0" i="0" u="none" strike="noStrike" kern="1200" dirty="0">
                <a:solidFill>
                  <a:schemeClr val="tx1"/>
                </a:solidFill>
                <a:effectLst/>
                <a:latin typeface="+mn-lt"/>
                <a:ea typeface="+mn-ea"/>
                <a:cs typeface="+mn-cs"/>
              </a:rPr>
              <a:t>, die den Anspruch verfolgt, auf die </a:t>
            </a:r>
            <a:r>
              <a:rPr lang="de-DE" sz="1200" b="0" i="0" u="none" strike="noStrike" kern="1200" dirty="0">
                <a:solidFill>
                  <a:schemeClr val="tx1"/>
                </a:solidFill>
                <a:effectLst/>
                <a:latin typeface="+mn-lt"/>
                <a:ea typeface="+mn-ea"/>
                <a:cs typeface="+mn-cs"/>
                <a:hlinkClick r:id="rId5" tooltip="Gesellschaft (Soziologie)"/>
              </a:rPr>
              <a:t>Gesellschaft</a:t>
            </a:r>
            <a:r>
              <a:rPr lang="de-DE" sz="1200" b="0" i="0" u="none" strike="noStrike" kern="1200" dirty="0">
                <a:solidFill>
                  <a:schemeClr val="tx1"/>
                </a:solidFill>
                <a:effectLst/>
                <a:latin typeface="+mn-lt"/>
                <a:ea typeface="+mn-ea"/>
                <a:cs typeface="+mn-cs"/>
              </a:rPr>
              <a:t> gestaltend einzuwirken. Gesellschaften, </a:t>
            </a:r>
            <a:r>
              <a:rPr lang="de-DE" sz="1200" b="0" i="0" u="none" strike="noStrike" kern="1200" dirty="0">
                <a:solidFill>
                  <a:schemeClr val="tx1"/>
                </a:solidFill>
                <a:effectLst/>
                <a:latin typeface="+mn-lt"/>
                <a:ea typeface="+mn-ea"/>
                <a:cs typeface="+mn-cs"/>
                <a:hlinkClick r:id="rId6" tooltip="Aktionskunst"/>
              </a:rPr>
              <a:t>Aktionen</a:t>
            </a:r>
            <a:r>
              <a:rPr lang="de-DE" sz="1200" b="0" i="0" u="none" strike="noStrike" kern="1200" dirty="0">
                <a:solidFill>
                  <a:schemeClr val="tx1"/>
                </a:solidFill>
                <a:effectLst/>
                <a:latin typeface="+mn-lt"/>
                <a:ea typeface="+mn-ea"/>
                <a:cs typeface="+mn-cs"/>
              </a:rPr>
              <a:t> und </a:t>
            </a:r>
            <a:r>
              <a:rPr lang="de-DE" sz="1200" b="0" i="0" u="none" strike="noStrike" kern="1200" dirty="0">
                <a:solidFill>
                  <a:schemeClr val="tx1"/>
                </a:solidFill>
                <a:effectLst/>
                <a:latin typeface="+mn-lt"/>
                <a:ea typeface="+mn-ea"/>
                <a:cs typeface="+mn-cs"/>
                <a:hlinkClick r:id="rId7" tooltip="Prozess"/>
              </a:rPr>
              <a:t>Prozesse</a:t>
            </a:r>
            <a:r>
              <a:rPr lang="de-DE" sz="1200" b="0" i="0" u="none" strike="noStrike" kern="1200" dirty="0">
                <a:solidFill>
                  <a:schemeClr val="tx1"/>
                </a:solidFill>
                <a:effectLst/>
                <a:latin typeface="+mn-lt"/>
                <a:ea typeface="+mn-ea"/>
                <a:cs typeface="+mn-cs"/>
              </a:rPr>
              <a:t>, in denen Menschen kreativ die Verhältnisse verändern und sie formen, werden ebenfalls so bezeichnet. Auf der Grundlage eines </a:t>
            </a:r>
            <a:r>
              <a:rPr lang="de-DE" sz="1200" b="0" i="1" u="none" strike="noStrike" kern="1200" dirty="0">
                <a:solidFill>
                  <a:schemeClr val="tx1"/>
                </a:solidFill>
                <a:effectLst/>
                <a:latin typeface="+mn-lt"/>
                <a:ea typeface="+mn-ea"/>
                <a:cs typeface="+mn-cs"/>
                <a:hlinkClick r:id="rId8" tooltip="Erweiterter Kunstbegriff"/>
              </a:rPr>
              <a:t>Erweiterten Kunstbegriffs</a:t>
            </a:r>
            <a:r>
              <a:rPr lang="de-DE" sz="1200" b="0" i="0" u="none" strike="noStrike" kern="1200" dirty="0">
                <a:solidFill>
                  <a:schemeClr val="tx1"/>
                </a:solidFill>
                <a:effectLst/>
                <a:latin typeface="+mn-lt"/>
                <a:ea typeface="+mn-ea"/>
                <a:cs typeface="+mn-cs"/>
              </a:rPr>
              <a:t> nutzte der deutsche Künstler </a:t>
            </a:r>
            <a:r>
              <a:rPr lang="de-DE" sz="1200" b="0" i="0" u="none" strike="noStrike" kern="1200" dirty="0">
                <a:solidFill>
                  <a:schemeClr val="tx1"/>
                </a:solidFill>
                <a:effectLst/>
                <a:latin typeface="+mn-lt"/>
                <a:ea typeface="+mn-ea"/>
                <a:cs typeface="+mn-cs"/>
                <a:hlinkClick r:id="rId9" tooltip="Joseph Beuys"/>
              </a:rPr>
              <a:t>Joseph Beuys</a:t>
            </a:r>
            <a:r>
              <a:rPr lang="de-DE" sz="1200" b="0" i="0" u="none" strike="noStrike" kern="1200" dirty="0">
                <a:solidFill>
                  <a:schemeClr val="tx1"/>
                </a:solidFill>
                <a:effectLst/>
                <a:latin typeface="+mn-lt"/>
                <a:ea typeface="+mn-ea"/>
                <a:cs typeface="+mn-cs"/>
              </a:rPr>
              <a:t> diese Begriffe, um damit seine Vorstellung einer gesellschaftsverändernden Kunst zu erläutern. Im ausdrücklichen Gegensatz zu einem formalästhetisch begründeten Verständnis schließt das von Beuys propagierte Kunstkonzept dasjenige menschliche Handeln mit ein, das auf eine Strukturierung und Formung der Gesellschaft ausgerichtet ist. Damit wird der Kunstbegriff nicht mehr nur auf das materiell fassbare Artefakt beschränkt.</a:t>
            </a:r>
            <a:r>
              <a:rPr lang="de-DE" sz="1200" b="0" i="0" u="none" strike="noStrike" kern="1200" baseline="30000" dirty="0">
                <a:solidFill>
                  <a:schemeClr val="tx1"/>
                </a:solidFill>
                <a:effectLst/>
                <a:latin typeface="+mn-lt"/>
                <a:ea typeface="+mn-ea"/>
                <a:cs typeface="+mn-cs"/>
                <a:hlinkClick r:id="rId10"/>
              </a:rPr>
              <a:t>[1]</a:t>
            </a:r>
            <a:endParaRPr lang="de-DE" sz="1200" b="0" i="0" u="none" strike="noStrike" kern="1200" baseline="30000" dirty="0">
              <a:solidFill>
                <a:schemeClr val="tx1"/>
              </a:solidFill>
              <a:effectLst/>
              <a:latin typeface="+mn-lt"/>
              <a:ea typeface="+mn-ea"/>
              <a:cs typeface="+mn-cs"/>
            </a:endParaRPr>
          </a:p>
          <a:p>
            <a:endParaRPr lang="de-DE" sz="1200" b="0" i="0" u="none" strike="noStrike" kern="1200" baseline="30000" dirty="0">
              <a:solidFill>
                <a:schemeClr val="tx1"/>
              </a:solidFill>
              <a:effectLst/>
              <a:latin typeface="+mn-lt"/>
              <a:ea typeface="+mn-ea"/>
              <a:cs typeface="+mn-cs"/>
            </a:endParaRPr>
          </a:p>
          <a:p>
            <a:r>
              <a:rPr lang="de-DE" sz="1200" b="1" i="0" u="none" strike="noStrike" kern="1200" dirty="0">
                <a:solidFill>
                  <a:schemeClr val="tx1"/>
                </a:solidFill>
                <a:effectLst/>
                <a:latin typeface="+mn-lt"/>
                <a:ea typeface="+mn-ea"/>
                <a:cs typeface="+mn-cs"/>
              </a:rPr>
              <a:t>Material=Aktion | Gedanke =Tat.</a:t>
            </a:r>
            <a:r>
              <a:rPr lang="de-DE" sz="1200" b="0" i="0" u="none" strike="noStrike" kern="1200" dirty="0">
                <a:solidFill>
                  <a:schemeClr val="tx1"/>
                </a:solidFill>
                <a:effectLst/>
                <a:latin typeface="+mn-lt"/>
                <a:ea typeface="+mn-ea"/>
                <a:cs typeface="+mn-cs"/>
              </a:rPr>
              <a:t>  Selbst der kleinste vergilbte Zettel, die Rückseite eines Papptellers oder wieder- und weiterverwertete Schreibmaschinenseiten dienen als poetische Projektionsflächen. Stets wird das Vorläufige des Gedankens betont, aber in der Abfolge der faksimilierten Seiten bildet sich doch das Grundgerüst des </a:t>
            </a:r>
            <a:r>
              <a:rPr lang="de-DE" sz="1200" b="0" i="0" u="none" strike="noStrike" kern="1200" dirty="0" err="1">
                <a:solidFill>
                  <a:schemeClr val="tx1"/>
                </a:solidFill>
                <a:effectLst/>
                <a:latin typeface="+mn-lt"/>
                <a:ea typeface="+mn-ea"/>
                <a:cs typeface="+mn-cs"/>
              </a:rPr>
              <a:t>Beuysschen</a:t>
            </a:r>
            <a:r>
              <a:rPr lang="de-DE" sz="1200" b="0" i="0" u="none" strike="noStrike" kern="1200" dirty="0">
                <a:solidFill>
                  <a:schemeClr val="tx1"/>
                </a:solidFill>
                <a:effectLst/>
                <a:latin typeface="+mn-lt"/>
                <a:ea typeface="+mn-ea"/>
                <a:cs typeface="+mn-cs"/>
              </a:rPr>
              <a:t> Denkens ab. Die humanistischen Wurzeln werden freigelegt (Erasmus, </a:t>
            </a:r>
            <a:r>
              <a:rPr lang="de-DE" sz="1200" b="0" i="0" u="none" strike="noStrike" kern="1200" dirty="0" err="1">
                <a:solidFill>
                  <a:schemeClr val="tx1"/>
                </a:solidFill>
                <a:effectLst/>
                <a:latin typeface="+mn-lt"/>
                <a:ea typeface="+mn-ea"/>
                <a:cs typeface="+mn-cs"/>
              </a:rPr>
              <a:t>Cloots</a:t>
            </a:r>
            <a:r>
              <a:rPr lang="de-DE" sz="1200" b="0" i="0" u="none" strike="noStrike" kern="1200" dirty="0">
                <a:solidFill>
                  <a:schemeClr val="tx1"/>
                </a:solidFill>
                <a:effectLst/>
                <a:latin typeface="+mn-lt"/>
                <a:ea typeface="+mn-ea"/>
                <a:cs typeface="+mn-cs"/>
              </a:rPr>
              <a:t>), die </a:t>
            </a:r>
            <a:r>
              <a:rPr lang="de-DE" sz="1200" b="0" i="0" u="none" strike="noStrike" kern="1200" dirty="0" err="1">
                <a:solidFill>
                  <a:schemeClr val="tx1"/>
                </a:solidFill>
                <a:effectLst/>
                <a:latin typeface="+mn-lt"/>
                <a:ea typeface="+mn-ea"/>
                <a:cs typeface="+mn-cs"/>
              </a:rPr>
              <a:t>Antroposophie</a:t>
            </a:r>
            <a:r>
              <a:rPr lang="de-DE" sz="1200" b="0" i="0" u="none" strike="noStrike" kern="1200" dirty="0">
                <a:solidFill>
                  <a:schemeClr val="tx1"/>
                </a:solidFill>
                <a:effectLst/>
                <a:latin typeface="+mn-lt"/>
                <a:ea typeface="+mn-ea"/>
                <a:cs typeface="+mn-cs"/>
              </a:rPr>
              <a:t> klingt an (Steiner), das Naturdenken und die Physik des </a:t>
            </a:r>
            <a:r>
              <a:rPr lang="de-DE" sz="1200" b="0" i="0" u="none" strike="noStrike" kern="1200" dirty="0" err="1">
                <a:solidFill>
                  <a:schemeClr val="tx1"/>
                </a:solidFill>
                <a:effectLst/>
                <a:latin typeface="+mn-lt"/>
                <a:ea typeface="+mn-ea"/>
                <a:cs typeface="+mn-cs"/>
              </a:rPr>
              <a:t>Energieerhaltes</a:t>
            </a:r>
            <a:r>
              <a:rPr lang="de-DE" sz="1200" b="0" i="0" u="none" strike="noStrike" kern="1200" dirty="0">
                <a:solidFill>
                  <a:schemeClr val="tx1"/>
                </a:solidFill>
                <a:effectLst/>
                <a:latin typeface="+mn-lt"/>
                <a:ea typeface="+mn-ea"/>
                <a:cs typeface="+mn-cs"/>
              </a:rPr>
              <a:t> (Heisenberg, Einstein) werden ebenso vereint wie das Kapital (Marx) mit den humanen Ressourcen des Individuums. In Nuce entwickelt sich vor dem Auge des aufmerksamen Lesers/Betrachters der Begriff der »sozialen Plastik«. Also die Idee, die ausgehend von der unitären Trinität der Freiheit, Gleichheit, Brüderlichkeit der französischen Revolution, das Kunstwerk nicht nur als Prozess, Aktion oder permanente Konferenz betrachtet, sondern als Entwicklung der Gesellschaft insgesamt. Die bestreiten und gestalten alle freien Individuen nach schöpferischen Prinzipien.  Beuys versteht seine Revolution der »sozialen Plastik« als ein gewaltfreies, evolutionäres Unterfangen, das in der Pädagogik, in der Lehre der Erweiterung und des Überschreitens aller Konventionen, seinen Anfang nimmt und bis zur Parteigründung führt.</a:t>
            </a:r>
            <a:br>
              <a:rPr lang="de-DE" dirty="0"/>
            </a:br>
            <a:endParaRPr lang="de-DE" dirty="0"/>
          </a:p>
        </p:txBody>
      </p:sp>
      <p:sp>
        <p:nvSpPr>
          <p:cNvPr id="4" name="Foliennummernplatzhalter 3"/>
          <p:cNvSpPr>
            <a:spLocks noGrp="1"/>
          </p:cNvSpPr>
          <p:nvPr>
            <p:ph type="sldNum" sz="quarter" idx="5"/>
          </p:nvPr>
        </p:nvSpPr>
        <p:spPr/>
        <p:txBody>
          <a:bodyPr/>
          <a:lstStyle/>
          <a:p>
            <a:fld id="{3DA6F49C-FB99-B241-A479-5566C0C22BE5}" type="slidenum">
              <a:rPr lang="de-DE" smtClean="0"/>
              <a:t>16</a:t>
            </a:fld>
            <a:endParaRPr lang="de-DE"/>
          </a:p>
        </p:txBody>
      </p:sp>
    </p:spTree>
    <p:extLst>
      <p:ext uri="{BB962C8B-B14F-4D97-AF65-F5344CB8AC3E}">
        <p14:creationId xmlns:p14="http://schemas.microsoft.com/office/powerpoint/2010/main" val="350135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Die </a:t>
            </a:r>
            <a:r>
              <a:rPr lang="de-DE" sz="1200" b="1" i="0" u="none" strike="noStrike" kern="1200" dirty="0">
                <a:solidFill>
                  <a:schemeClr val="tx1"/>
                </a:solidFill>
                <a:effectLst/>
                <a:latin typeface="+mn-lt"/>
                <a:ea typeface="+mn-ea"/>
                <a:cs typeface="+mn-cs"/>
              </a:rPr>
              <a:t>Soziale Plastik</a:t>
            </a:r>
            <a:r>
              <a:rPr lang="de-DE" sz="1200" b="0" i="0" u="none" strike="noStrike" kern="1200" dirty="0">
                <a:solidFill>
                  <a:schemeClr val="tx1"/>
                </a:solidFill>
                <a:effectLst/>
                <a:latin typeface="+mn-lt"/>
                <a:ea typeface="+mn-ea"/>
                <a:cs typeface="+mn-cs"/>
              </a:rPr>
              <a:t> ist </a:t>
            </a:r>
            <a:r>
              <a:rPr lang="de-DE" sz="1200" b="1" i="0" u="none" strike="noStrike" kern="1200" dirty="0">
                <a:solidFill>
                  <a:schemeClr val="tx1"/>
                </a:solidFill>
                <a:effectLst/>
                <a:latin typeface="+mn-lt"/>
                <a:ea typeface="+mn-ea"/>
                <a:cs typeface="+mn-cs"/>
              </a:rPr>
              <a:t>heute</a:t>
            </a:r>
            <a:r>
              <a:rPr lang="de-DE" sz="1200" b="0" i="0" u="none" strike="noStrike" kern="1200" dirty="0">
                <a:solidFill>
                  <a:schemeClr val="tx1"/>
                </a:solidFill>
                <a:effectLst/>
                <a:latin typeface="+mn-lt"/>
                <a:ea typeface="+mn-ea"/>
                <a:cs typeface="+mn-cs"/>
              </a:rPr>
              <a:t> aktueller denn je, denn sie fordert uns auf, achtsam und nachhaltig in unserem Denken und Handeln zu verfahren und macht sichtbar, dass jeder Mensch </a:t>
            </a:r>
            <a:r>
              <a:rPr lang="de-DE" sz="1200" b="0" i="0" u="none" strike="noStrike" kern="1200" dirty="0" err="1">
                <a:solidFill>
                  <a:schemeClr val="tx1"/>
                </a:solidFill>
                <a:effectLst/>
                <a:latin typeface="+mn-lt"/>
                <a:ea typeface="+mn-ea"/>
                <a:cs typeface="+mn-cs"/>
              </a:rPr>
              <a:t>Kreateur</a:t>
            </a:r>
            <a:r>
              <a:rPr lang="de-DE" sz="1200" b="0" i="0" u="none" strike="noStrike" kern="1200" dirty="0">
                <a:solidFill>
                  <a:schemeClr val="tx1"/>
                </a:solidFill>
                <a:effectLst/>
                <a:latin typeface="+mn-lt"/>
                <a:ea typeface="+mn-ea"/>
                <a:cs typeface="+mn-cs"/>
              </a:rPr>
              <a:t> seines Lebens und mithin einer lebenswerten Gesellschaft ist. </a:t>
            </a:r>
          </a:p>
          <a:p>
            <a:r>
              <a:rPr lang="de-DE" sz="1200" b="0" i="0" u="none" strike="noStrike" kern="1200" dirty="0">
                <a:solidFill>
                  <a:schemeClr val="tx1"/>
                </a:solidFill>
                <a:effectLst/>
                <a:latin typeface="+mn-lt"/>
                <a:ea typeface="+mn-ea"/>
                <a:cs typeface="+mn-cs"/>
              </a:rPr>
              <a:t>Je vielfältiger unser Denken ist, desto kreativer können wir sein.</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Beuys ist nicht der Erste, der anregte, selbst zu denken, zu reflektieren und dann entsprechend gemeinwohlorientiert zu handeln. Er steht in guter Gesellschaft mit anderen historischen und zeitgenössischen klugen Personen. Was Beuys aber auszeichnet ist die Idee des </a:t>
            </a:r>
            <a:r>
              <a:rPr lang="de-DE" sz="1200" b="0" i="0" u="none" strike="noStrike" kern="1200" dirty="0" err="1">
                <a:solidFill>
                  <a:schemeClr val="tx1"/>
                </a:solidFill>
                <a:effectLst/>
                <a:latin typeface="+mn-lt"/>
                <a:ea typeface="+mn-ea"/>
                <a:cs typeface="+mn-cs"/>
              </a:rPr>
              <a:t>Plastizierens</a:t>
            </a:r>
            <a:r>
              <a:rPr lang="de-DE" sz="1200" b="0" i="0" u="none" strike="noStrike" kern="1200" dirty="0">
                <a:solidFill>
                  <a:schemeClr val="tx1"/>
                </a:solidFill>
                <a:effectLst/>
                <a:latin typeface="+mn-lt"/>
                <a:ea typeface="+mn-ea"/>
                <a:cs typeface="+mn-cs"/>
              </a:rPr>
              <a:t>, d.h. die Idee, dass Denken bereits Gestaltungscharakter hat. Aus diesem Grund kann man die Arbeit nicht vom Leben und der eigenen Identität trennen. Daher darf sich auch </a:t>
            </a:r>
            <a:r>
              <a:rPr lang="de-DE" sz="1200" b="0" i="0" u="none" strike="noStrike" kern="1200" dirty="0" err="1">
                <a:solidFill>
                  <a:schemeClr val="tx1"/>
                </a:solidFill>
                <a:effectLst/>
                <a:latin typeface="+mn-lt"/>
                <a:ea typeface="+mn-ea"/>
                <a:cs typeface="+mn-cs"/>
              </a:rPr>
              <a:t>jede:r</a:t>
            </a:r>
            <a:r>
              <a:rPr lang="de-DE" sz="1200" b="0" i="0" u="none" strike="noStrike" kern="1200" dirty="0">
                <a:solidFill>
                  <a:schemeClr val="tx1"/>
                </a:solidFill>
                <a:effectLst/>
                <a:latin typeface="+mn-lt"/>
                <a:ea typeface="+mn-ea"/>
                <a:cs typeface="+mn-cs"/>
              </a:rPr>
              <a:t> als </a:t>
            </a:r>
            <a:r>
              <a:rPr lang="de-DE" sz="1200" b="0" i="0" u="none" strike="noStrike" kern="1200" dirty="0" err="1">
                <a:solidFill>
                  <a:schemeClr val="tx1"/>
                </a:solidFill>
                <a:effectLst/>
                <a:latin typeface="+mn-lt"/>
                <a:ea typeface="+mn-ea"/>
                <a:cs typeface="+mn-cs"/>
              </a:rPr>
              <a:t>Künstler:in</a:t>
            </a:r>
            <a:r>
              <a:rPr lang="de-DE" sz="1200" b="0" i="0" u="none" strike="noStrike" kern="1200" dirty="0">
                <a:solidFill>
                  <a:schemeClr val="tx1"/>
                </a:solidFill>
                <a:effectLst/>
                <a:latin typeface="+mn-lt"/>
                <a:ea typeface="+mn-ea"/>
                <a:cs typeface="+mn-cs"/>
              </a:rPr>
              <a:t> verstehen, der selbstbesonnen und selbstbestimmt sein Leben gestaltet.</a:t>
            </a:r>
          </a:p>
          <a:p>
            <a:endParaRPr lang="de-DE" sz="1200" b="0" i="0" u="none" strike="noStrike" kern="1200" dirty="0">
              <a:solidFill>
                <a:schemeClr val="tx1"/>
              </a:solidFill>
              <a:effectLst/>
              <a:latin typeface="+mn-lt"/>
              <a:ea typeface="+mn-ea"/>
              <a:cs typeface="+mn-cs"/>
            </a:endParaRPr>
          </a:p>
          <a:p>
            <a:pPr fontAlgn="base"/>
            <a:r>
              <a:rPr lang="de-DE" sz="1200" b="0" i="0" u="none" strike="noStrike" kern="1200" dirty="0">
                <a:solidFill>
                  <a:schemeClr val="tx1"/>
                </a:solidFill>
                <a:effectLst/>
                <a:latin typeface="+mn-lt"/>
                <a:ea typeface="+mn-ea"/>
                <a:cs typeface="+mn-cs"/>
              </a:rPr>
              <a:t>Wer versteht nicht, dass unsere Lebensweise schädlich für uns selbst und alle Ökosysteme ist und in sozialer Hinsicht vielfach immer noch ausbeuterisch?</a:t>
            </a:r>
          </a:p>
          <a:p>
            <a:pPr fontAlgn="base"/>
            <a:r>
              <a:rPr lang="de-DE" sz="1200" b="0" i="0" u="none" strike="noStrike" kern="1200" dirty="0">
                <a:solidFill>
                  <a:schemeClr val="tx1"/>
                </a:solidFill>
                <a:effectLst/>
                <a:latin typeface="+mn-lt"/>
                <a:ea typeface="+mn-ea"/>
                <a:cs typeface="+mn-cs"/>
              </a:rPr>
              <a:t>Wer versteht nicht, dass Klimaschutzmaßnahmen ökologisch, ökonomisch und sozial sinnvoll, wenn nicht sogar überlebensnotwendig sind?</a:t>
            </a:r>
          </a:p>
          <a:p>
            <a:pPr fontAlgn="base"/>
            <a:r>
              <a:rPr lang="de-DE" sz="1200" b="0" i="0" u="none" strike="noStrike" kern="1200" dirty="0">
                <a:solidFill>
                  <a:schemeClr val="tx1"/>
                </a:solidFill>
                <a:effectLst/>
                <a:latin typeface="+mn-lt"/>
                <a:ea typeface="+mn-ea"/>
                <a:cs typeface="+mn-cs"/>
              </a:rPr>
              <a:t>Wer versteht nicht, dass Sprache unsere Realität formt? Dass so viele unserer Sprachbegriffe so abstrakt sind und dazu führt, dass wir in der Interaktion nicht vom Gleichen reden? Dass das Missverständnis die Regel in der Kommunikation ist?</a:t>
            </a:r>
          </a:p>
          <a:p>
            <a:pPr fontAlgn="base"/>
            <a:r>
              <a:rPr lang="de-DE" sz="1200" b="0" i="0" u="none" strike="noStrike" kern="1200" dirty="0">
                <a:solidFill>
                  <a:schemeClr val="tx1"/>
                </a:solidFill>
                <a:effectLst/>
                <a:latin typeface="+mn-lt"/>
                <a:ea typeface="+mn-ea"/>
                <a:cs typeface="+mn-cs"/>
              </a:rPr>
              <a:t>Wer versteht nicht, dass unser Bildungssystem ausgrenzt statt zu inkludieren?</a:t>
            </a:r>
          </a:p>
          <a:p>
            <a:pPr fontAlgn="base"/>
            <a:r>
              <a:rPr lang="de-DE" sz="1200" b="0" i="0" u="none" strike="noStrike" kern="1200" dirty="0">
                <a:solidFill>
                  <a:schemeClr val="tx1"/>
                </a:solidFill>
                <a:effectLst/>
                <a:latin typeface="+mn-lt"/>
                <a:ea typeface="+mn-ea"/>
                <a:cs typeface="+mn-cs"/>
              </a:rPr>
              <a:t>Wer würde darauf bestehen, dass unser Wirtschaftssystem (inkl. Geldsystem) zukunftsfähig ist, wenn man sich verantwortlich und solidarisch nachfolgenden Generationen gegenüber verhalten will?</a:t>
            </a:r>
          </a:p>
          <a:p>
            <a:endParaRPr lang="de-DE" dirty="0"/>
          </a:p>
        </p:txBody>
      </p:sp>
      <p:sp>
        <p:nvSpPr>
          <p:cNvPr id="4" name="Foliennummernplatzhalter 3"/>
          <p:cNvSpPr>
            <a:spLocks noGrp="1"/>
          </p:cNvSpPr>
          <p:nvPr>
            <p:ph type="sldNum" sz="quarter" idx="5"/>
          </p:nvPr>
        </p:nvSpPr>
        <p:spPr/>
        <p:txBody>
          <a:bodyPr/>
          <a:lstStyle/>
          <a:p>
            <a:fld id="{3DA6F49C-FB99-B241-A479-5566C0C22BE5}" type="slidenum">
              <a:rPr lang="de-DE" smtClean="0"/>
              <a:t>17</a:t>
            </a:fld>
            <a:endParaRPr lang="de-DE"/>
          </a:p>
        </p:txBody>
      </p:sp>
    </p:spTree>
    <p:extLst>
      <p:ext uri="{BB962C8B-B14F-4D97-AF65-F5344CB8AC3E}">
        <p14:creationId xmlns:p14="http://schemas.microsoft.com/office/powerpoint/2010/main" val="4159963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Zwischenräume/ geheime Orte?</a:t>
            </a:r>
          </a:p>
        </p:txBody>
      </p:sp>
      <p:sp>
        <p:nvSpPr>
          <p:cNvPr id="4" name="Foliennummernplatzhalter 3"/>
          <p:cNvSpPr>
            <a:spLocks noGrp="1"/>
          </p:cNvSpPr>
          <p:nvPr>
            <p:ph type="sldNum" sz="quarter" idx="5"/>
          </p:nvPr>
        </p:nvSpPr>
        <p:spPr/>
        <p:txBody>
          <a:bodyPr/>
          <a:lstStyle/>
          <a:p>
            <a:fld id="{3DA6F49C-FB99-B241-A479-5566C0C22BE5}" type="slidenum">
              <a:rPr lang="de-DE" smtClean="0"/>
              <a:t>4</a:t>
            </a:fld>
            <a:endParaRPr lang="de-DE"/>
          </a:p>
        </p:txBody>
      </p:sp>
    </p:spTree>
    <p:extLst>
      <p:ext uri="{BB962C8B-B14F-4D97-AF65-F5344CB8AC3E}">
        <p14:creationId xmlns:p14="http://schemas.microsoft.com/office/powerpoint/2010/main" val="1603280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Alt und neu</a:t>
            </a:r>
          </a:p>
        </p:txBody>
      </p:sp>
      <p:sp>
        <p:nvSpPr>
          <p:cNvPr id="4" name="Foliennummernplatzhalter 3"/>
          <p:cNvSpPr>
            <a:spLocks noGrp="1"/>
          </p:cNvSpPr>
          <p:nvPr>
            <p:ph type="sldNum" sz="quarter" idx="5"/>
          </p:nvPr>
        </p:nvSpPr>
        <p:spPr/>
        <p:txBody>
          <a:bodyPr/>
          <a:lstStyle/>
          <a:p>
            <a:fld id="{3DA6F49C-FB99-B241-A479-5566C0C22BE5}" type="slidenum">
              <a:rPr lang="de-DE" smtClean="0"/>
              <a:t>5</a:t>
            </a:fld>
            <a:endParaRPr lang="de-DE"/>
          </a:p>
        </p:txBody>
      </p:sp>
    </p:spTree>
    <p:extLst>
      <p:ext uri="{BB962C8B-B14F-4D97-AF65-F5344CB8AC3E}">
        <p14:creationId xmlns:p14="http://schemas.microsoft.com/office/powerpoint/2010/main" val="2368228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Zukunftsvisionen, wie wollen wir leben?</a:t>
            </a:r>
          </a:p>
        </p:txBody>
      </p:sp>
      <p:sp>
        <p:nvSpPr>
          <p:cNvPr id="4" name="Foliennummernplatzhalter 3"/>
          <p:cNvSpPr>
            <a:spLocks noGrp="1"/>
          </p:cNvSpPr>
          <p:nvPr>
            <p:ph type="sldNum" sz="quarter" idx="5"/>
          </p:nvPr>
        </p:nvSpPr>
        <p:spPr/>
        <p:txBody>
          <a:bodyPr/>
          <a:lstStyle/>
          <a:p>
            <a:fld id="{3DA6F49C-FB99-B241-A479-5566C0C22BE5}" type="slidenum">
              <a:rPr lang="de-DE" smtClean="0"/>
              <a:t>6</a:t>
            </a:fld>
            <a:endParaRPr lang="de-DE"/>
          </a:p>
        </p:txBody>
      </p:sp>
    </p:spTree>
    <p:extLst>
      <p:ext uri="{BB962C8B-B14F-4D97-AF65-F5344CB8AC3E}">
        <p14:creationId xmlns:p14="http://schemas.microsoft.com/office/powerpoint/2010/main" val="2650864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müssen wir mit dem Leben umgehen?</a:t>
            </a:r>
          </a:p>
        </p:txBody>
      </p:sp>
      <p:sp>
        <p:nvSpPr>
          <p:cNvPr id="4" name="Foliennummernplatzhalter 3"/>
          <p:cNvSpPr>
            <a:spLocks noGrp="1"/>
          </p:cNvSpPr>
          <p:nvPr>
            <p:ph type="sldNum" sz="quarter" idx="5"/>
          </p:nvPr>
        </p:nvSpPr>
        <p:spPr/>
        <p:txBody>
          <a:bodyPr/>
          <a:lstStyle/>
          <a:p>
            <a:fld id="{3DA6F49C-FB99-B241-A479-5566C0C22BE5}" type="slidenum">
              <a:rPr lang="de-DE" smtClean="0"/>
              <a:t>7</a:t>
            </a:fld>
            <a:endParaRPr lang="de-DE"/>
          </a:p>
        </p:txBody>
      </p:sp>
    </p:spTree>
    <p:extLst>
      <p:ext uri="{BB962C8B-B14F-4D97-AF65-F5344CB8AC3E}">
        <p14:creationId xmlns:p14="http://schemas.microsoft.com/office/powerpoint/2010/main" val="22314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Utpoien</a:t>
            </a:r>
            <a:r>
              <a:rPr lang="de-DE" dirty="0"/>
              <a:t>/</a:t>
            </a:r>
            <a:r>
              <a:rPr lang="de-DE" dirty="0" err="1"/>
              <a:t>Dystopien</a:t>
            </a:r>
            <a:endParaRPr lang="de-DE" dirty="0"/>
          </a:p>
        </p:txBody>
      </p:sp>
      <p:sp>
        <p:nvSpPr>
          <p:cNvPr id="4" name="Foliennummernplatzhalter 3"/>
          <p:cNvSpPr>
            <a:spLocks noGrp="1"/>
          </p:cNvSpPr>
          <p:nvPr>
            <p:ph type="sldNum" sz="quarter" idx="5"/>
          </p:nvPr>
        </p:nvSpPr>
        <p:spPr/>
        <p:txBody>
          <a:bodyPr/>
          <a:lstStyle/>
          <a:p>
            <a:fld id="{3DA6F49C-FB99-B241-A479-5566C0C22BE5}" type="slidenum">
              <a:rPr lang="de-DE" smtClean="0"/>
              <a:t>8</a:t>
            </a:fld>
            <a:endParaRPr lang="de-DE"/>
          </a:p>
        </p:txBody>
      </p:sp>
    </p:spTree>
    <p:extLst>
      <p:ext uri="{BB962C8B-B14F-4D97-AF65-F5344CB8AC3E}">
        <p14:creationId xmlns:p14="http://schemas.microsoft.com/office/powerpoint/2010/main" val="267645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gutes Leben?</a:t>
            </a:r>
          </a:p>
        </p:txBody>
      </p:sp>
      <p:sp>
        <p:nvSpPr>
          <p:cNvPr id="4" name="Foliennummernplatzhalter 3"/>
          <p:cNvSpPr>
            <a:spLocks noGrp="1"/>
          </p:cNvSpPr>
          <p:nvPr>
            <p:ph type="sldNum" sz="quarter" idx="5"/>
          </p:nvPr>
        </p:nvSpPr>
        <p:spPr/>
        <p:txBody>
          <a:bodyPr/>
          <a:lstStyle/>
          <a:p>
            <a:fld id="{3DA6F49C-FB99-B241-A479-5566C0C22BE5}" type="slidenum">
              <a:rPr lang="de-DE" smtClean="0"/>
              <a:t>9</a:t>
            </a:fld>
            <a:endParaRPr lang="de-DE"/>
          </a:p>
        </p:txBody>
      </p:sp>
    </p:spTree>
    <p:extLst>
      <p:ext uri="{BB962C8B-B14F-4D97-AF65-F5344CB8AC3E}">
        <p14:creationId xmlns:p14="http://schemas.microsoft.com/office/powerpoint/2010/main" val="4259229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DA6F49C-FB99-B241-A479-5566C0C22BE5}" type="slidenum">
              <a:rPr lang="de-DE" smtClean="0"/>
              <a:t>10</a:t>
            </a:fld>
            <a:endParaRPr lang="de-DE"/>
          </a:p>
        </p:txBody>
      </p:sp>
    </p:spTree>
    <p:extLst>
      <p:ext uri="{BB962C8B-B14F-4D97-AF65-F5344CB8AC3E}">
        <p14:creationId xmlns:p14="http://schemas.microsoft.com/office/powerpoint/2010/main" val="402070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Die Malerei von Katharina </a:t>
            </a:r>
            <a:r>
              <a:rPr lang="de-DE" sz="1200" b="0" i="0" u="none" strike="noStrike" kern="1200" dirty="0" err="1">
                <a:solidFill>
                  <a:schemeClr val="tx1"/>
                </a:solidFill>
                <a:effectLst/>
                <a:latin typeface="+mn-lt"/>
                <a:ea typeface="+mn-ea"/>
                <a:cs typeface="+mn-cs"/>
              </a:rPr>
              <a:t>Grosse</a:t>
            </a:r>
            <a:r>
              <a:rPr lang="de-DE" sz="1200" b="0" i="0" u="none" strike="noStrike" kern="1200" dirty="0">
                <a:solidFill>
                  <a:schemeClr val="tx1"/>
                </a:solidFill>
                <a:effectLst/>
                <a:latin typeface="+mn-lt"/>
                <a:ea typeface="+mn-ea"/>
                <a:cs typeface="+mn-cs"/>
              </a:rPr>
              <a:t> kann überall auftauchen. Ihre raumgreifenden Arbeiten sind multidimensionale Bildwelten, in denen Wände, Decken, Objekte und ganze Gebäude und Landschaften mit leuchtenden Farben überzogen sind. Für die Ausstellung „Katharina </a:t>
            </a:r>
            <a:r>
              <a:rPr lang="de-DE" sz="1200" b="0" i="0" u="none" strike="noStrike" kern="1200" dirty="0" err="1">
                <a:solidFill>
                  <a:schemeClr val="tx1"/>
                </a:solidFill>
                <a:effectLst/>
                <a:latin typeface="+mn-lt"/>
                <a:ea typeface="+mn-ea"/>
                <a:cs typeface="+mn-cs"/>
              </a:rPr>
              <a:t>Grosse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Wasn’t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Us</a:t>
            </a:r>
            <a:r>
              <a:rPr lang="de-DE" sz="1200" b="0" i="0" u="none" strike="noStrike" kern="1200" dirty="0">
                <a:solidFill>
                  <a:schemeClr val="tx1"/>
                </a:solidFill>
                <a:effectLst/>
                <a:latin typeface="+mn-lt"/>
                <a:ea typeface="+mn-ea"/>
                <a:cs typeface="+mn-cs"/>
              </a:rPr>
              <a:t>“ hat die Künstlerin die Historische Halle des </a:t>
            </a:r>
            <a:r>
              <a:rPr lang="de-DE" sz="1200" b="0" i="0" u="sng" strike="noStrike" kern="1200" dirty="0">
                <a:solidFill>
                  <a:schemeClr val="tx1"/>
                </a:solidFill>
                <a:effectLst/>
                <a:latin typeface="+mn-lt"/>
                <a:ea typeface="+mn-ea"/>
                <a:cs typeface="+mn-cs"/>
                <a:hlinkClick r:id="rId3" tooltip="Link zum Hamburger Bahnhof – Museum für Gegenwart – Berlin"/>
              </a:rPr>
              <a:t>Hamburger Bahnhof – Museum für Gegenwart – Berlin</a:t>
            </a:r>
            <a:r>
              <a:rPr lang="de-DE" sz="1200" b="0" i="0" u="none" strike="noStrike" kern="1200" dirty="0">
                <a:solidFill>
                  <a:schemeClr val="tx1"/>
                </a:solidFill>
                <a:effectLst/>
                <a:latin typeface="+mn-lt"/>
                <a:ea typeface="+mn-ea"/>
                <a:cs typeface="+mn-cs"/>
              </a:rPr>
              <a:t> sowie den Außenbereich hinter dem Gebäude in ein expansives Bild verwandelt, das die bestehende Ordnung des musealen Raums radikal destabilisiert.</a:t>
            </a:r>
          </a:p>
          <a:p>
            <a:r>
              <a:rPr lang="de-DE" sz="1200" b="0" i="0" u="none" strike="noStrike" kern="1200" dirty="0">
                <a:solidFill>
                  <a:schemeClr val="tx1"/>
                </a:solidFill>
                <a:effectLst/>
                <a:latin typeface="+mn-lt"/>
                <a:ea typeface="+mn-ea"/>
                <a:cs typeface="+mn-cs"/>
              </a:rPr>
              <a:t>Aus dem Katalog:</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Für ihre ortsbezogene Malerei hat sich Katharina </a:t>
            </a:r>
            <a:r>
              <a:rPr lang="de-DE" sz="1200" b="0" i="0" u="none" strike="noStrike" kern="1200" dirty="0" err="1">
                <a:solidFill>
                  <a:schemeClr val="tx1"/>
                </a:solidFill>
                <a:effectLst/>
                <a:latin typeface="+mn-lt"/>
                <a:ea typeface="+mn-ea"/>
                <a:cs typeface="+mn-cs"/>
              </a:rPr>
              <a:t>Grosse</a:t>
            </a:r>
            <a:r>
              <a:rPr lang="de-DE" sz="1200" b="0" i="0" u="none" strike="noStrike" kern="1200" dirty="0">
                <a:solidFill>
                  <a:schemeClr val="tx1"/>
                </a:solidFill>
                <a:effectLst/>
                <a:latin typeface="+mn-lt"/>
                <a:ea typeface="+mn-ea"/>
                <a:cs typeface="+mn-cs"/>
              </a:rPr>
              <a:t> mit großer Geste und leuchtenden Farben über die Begrenzungen des Gebäudes hinweggesetzt: „Ich male mich aus dem Gebäude heraus“, so beschreibt die Künstlerin ihre Arbeit. In einem wochenlangen Prozess ist ein expansives Bild entstanden, das sich über die Historische Halle hinaus in den öffentlichen Raum erstreckt, sich über das weitläufige Gelände hinter dem Museum ausbreitet und schließlich auf der Fassade der 2004 dem Museum angegliederten sogenannten </a:t>
            </a:r>
            <a:r>
              <a:rPr lang="de-DE" sz="1200" b="0" i="0" u="none" strike="noStrike" kern="1200" dirty="0" err="1">
                <a:solidFill>
                  <a:schemeClr val="tx1"/>
                </a:solidFill>
                <a:effectLst/>
                <a:latin typeface="+mn-lt"/>
                <a:ea typeface="+mn-ea"/>
                <a:cs typeface="+mn-cs"/>
              </a:rPr>
              <a:t>Rieckhallen</a:t>
            </a:r>
            <a:r>
              <a:rPr lang="de-DE" sz="1200" b="0" i="0" u="none" strike="noStrike" kern="1200" dirty="0">
                <a:solidFill>
                  <a:schemeClr val="tx1"/>
                </a:solidFill>
                <a:effectLst/>
                <a:latin typeface="+mn-lt"/>
                <a:ea typeface="+mn-ea"/>
                <a:cs typeface="+mn-cs"/>
              </a:rPr>
              <a:t> landet. Diese kaleidoskopische, multidimensionale Bildwelt bringt die von der Künstlerin gestalteten Farben und Formen, die von Natur gegebenen und von Menschen gebauten Umgebungen sowie die Besucher*innen als Mitwirkende in einem allumfassenden, pulsierenden Farbgeschehen zusammen. Dabei verflüssigen sich die Grenzen zwischen einzelnen Gegenständen, zwischen horizontaler und vertikaler Ausrichtung, und je nach Standpunkt ändern sich die Größenverhältnisse. In der Bewegung durch das Bild eröffnen sich artifizielle assoziationsreiche und doch gänzlich reale Räume, die unsere Sehgewohnheiten, Denk- und Wahrnehmungsformen neu verhandeln.</a:t>
            </a:r>
            <a:endParaRPr lang="de-DE" dirty="0"/>
          </a:p>
        </p:txBody>
      </p:sp>
      <p:sp>
        <p:nvSpPr>
          <p:cNvPr id="4" name="Foliennummernplatzhalter 3"/>
          <p:cNvSpPr>
            <a:spLocks noGrp="1"/>
          </p:cNvSpPr>
          <p:nvPr>
            <p:ph type="sldNum" sz="quarter" idx="5"/>
          </p:nvPr>
        </p:nvSpPr>
        <p:spPr/>
        <p:txBody>
          <a:bodyPr/>
          <a:lstStyle/>
          <a:p>
            <a:fld id="{3DA6F49C-FB99-B241-A479-5566C0C22BE5}" type="slidenum">
              <a:rPr lang="de-DE" smtClean="0"/>
              <a:t>11</a:t>
            </a:fld>
            <a:endParaRPr lang="de-DE"/>
          </a:p>
        </p:txBody>
      </p:sp>
    </p:spTree>
    <p:extLst>
      <p:ext uri="{BB962C8B-B14F-4D97-AF65-F5344CB8AC3E}">
        <p14:creationId xmlns:p14="http://schemas.microsoft.com/office/powerpoint/2010/main" val="805185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1F428-71F5-3848-BC5F-F14D8457BC3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AE73002-9126-8B45-AB90-1C96DA22B6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53A4976F-705F-7147-AA77-216F4248075C}"/>
              </a:ext>
            </a:extLst>
          </p:cNvPr>
          <p:cNvSpPr>
            <a:spLocks noGrp="1"/>
          </p:cNvSpPr>
          <p:nvPr>
            <p:ph type="dt" sz="half" idx="10"/>
          </p:nvPr>
        </p:nvSpPr>
        <p:spPr/>
        <p:txBody>
          <a:bodyPr/>
          <a:lstStyle/>
          <a:p>
            <a:fld id="{C07C09E6-C22F-B14D-B014-5140AC18CF86}" type="datetimeFigureOut">
              <a:rPr lang="de-DE" smtClean="0"/>
              <a:t>24.02.23</a:t>
            </a:fld>
            <a:endParaRPr lang="de-DE"/>
          </a:p>
        </p:txBody>
      </p:sp>
      <p:sp>
        <p:nvSpPr>
          <p:cNvPr id="5" name="Fußzeilenplatzhalter 4">
            <a:extLst>
              <a:ext uri="{FF2B5EF4-FFF2-40B4-BE49-F238E27FC236}">
                <a16:creationId xmlns:a16="http://schemas.microsoft.com/office/drawing/2014/main" id="{702E7B97-A892-D148-958C-67BD49B4982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8FE41A9-C10D-B34A-8631-3C9A332AF67D}"/>
              </a:ext>
            </a:extLst>
          </p:cNvPr>
          <p:cNvSpPr>
            <a:spLocks noGrp="1"/>
          </p:cNvSpPr>
          <p:nvPr>
            <p:ph type="sldNum" sz="quarter" idx="12"/>
          </p:nvPr>
        </p:nvSpPr>
        <p:spPr/>
        <p:txBody>
          <a:bodyPr/>
          <a:lstStyle/>
          <a:p>
            <a:fld id="{1251BD27-597B-FC4F-BDA8-122E6F9399AF}" type="slidenum">
              <a:rPr lang="de-DE" smtClean="0"/>
              <a:t>‹Nr.›</a:t>
            </a:fld>
            <a:endParaRPr lang="de-DE"/>
          </a:p>
        </p:txBody>
      </p:sp>
    </p:spTree>
    <p:extLst>
      <p:ext uri="{BB962C8B-B14F-4D97-AF65-F5344CB8AC3E}">
        <p14:creationId xmlns:p14="http://schemas.microsoft.com/office/powerpoint/2010/main" val="1533947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5EC67E-90C8-1E4F-A309-F5E6C63D2CD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DAEF4D6-0899-B340-B316-C4A4C316B486}"/>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D11892FB-4A4E-A24E-845B-0C151518496C}"/>
              </a:ext>
            </a:extLst>
          </p:cNvPr>
          <p:cNvSpPr>
            <a:spLocks noGrp="1"/>
          </p:cNvSpPr>
          <p:nvPr>
            <p:ph type="dt" sz="half" idx="10"/>
          </p:nvPr>
        </p:nvSpPr>
        <p:spPr/>
        <p:txBody>
          <a:bodyPr/>
          <a:lstStyle/>
          <a:p>
            <a:fld id="{C07C09E6-C22F-B14D-B014-5140AC18CF86}" type="datetimeFigureOut">
              <a:rPr lang="de-DE" smtClean="0"/>
              <a:t>24.02.23</a:t>
            </a:fld>
            <a:endParaRPr lang="de-DE"/>
          </a:p>
        </p:txBody>
      </p:sp>
      <p:sp>
        <p:nvSpPr>
          <p:cNvPr id="5" name="Fußzeilenplatzhalter 4">
            <a:extLst>
              <a:ext uri="{FF2B5EF4-FFF2-40B4-BE49-F238E27FC236}">
                <a16:creationId xmlns:a16="http://schemas.microsoft.com/office/drawing/2014/main" id="{D5C1AE42-5407-9047-9A7E-2941B01ABD4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B6B3C18-9127-324B-8F76-FA7790E5E6C2}"/>
              </a:ext>
            </a:extLst>
          </p:cNvPr>
          <p:cNvSpPr>
            <a:spLocks noGrp="1"/>
          </p:cNvSpPr>
          <p:nvPr>
            <p:ph type="sldNum" sz="quarter" idx="12"/>
          </p:nvPr>
        </p:nvSpPr>
        <p:spPr/>
        <p:txBody>
          <a:bodyPr/>
          <a:lstStyle/>
          <a:p>
            <a:fld id="{1251BD27-597B-FC4F-BDA8-122E6F9399AF}" type="slidenum">
              <a:rPr lang="de-DE" smtClean="0"/>
              <a:t>‹Nr.›</a:t>
            </a:fld>
            <a:endParaRPr lang="de-DE"/>
          </a:p>
        </p:txBody>
      </p:sp>
    </p:spTree>
    <p:extLst>
      <p:ext uri="{BB962C8B-B14F-4D97-AF65-F5344CB8AC3E}">
        <p14:creationId xmlns:p14="http://schemas.microsoft.com/office/powerpoint/2010/main" val="2554905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9B60E66-7369-5343-BBD0-F655C15AB56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647E42A-1150-7E4B-B6CE-6C55CB01A8DB}"/>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D01EDAB7-3FAD-B943-A157-5B84EF48AD7D}"/>
              </a:ext>
            </a:extLst>
          </p:cNvPr>
          <p:cNvSpPr>
            <a:spLocks noGrp="1"/>
          </p:cNvSpPr>
          <p:nvPr>
            <p:ph type="dt" sz="half" idx="10"/>
          </p:nvPr>
        </p:nvSpPr>
        <p:spPr/>
        <p:txBody>
          <a:bodyPr/>
          <a:lstStyle/>
          <a:p>
            <a:fld id="{C07C09E6-C22F-B14D-B014-5140AC18CF86}" type="datetimeFigureOut">
              <a:rPr lang="de-DE" smtClean="0"/>
              <a:t>24.02.23</a:t>
            </a:fld>
            <a:endParaRPr lang="de-DE"/>
          </a:p>
        </p:txBody>
      </p:sp>
      <p:sp>
        <p:nvSpPr>
          <p:cNvPr id="5" name="Fußzeilenplatzhalter 4">
            <a:extLst>
              <a:ext uri="{FF2B5EF4-FFF2-40B4-BE49-F238E27FC236}">
                <a16:creationId xmlns:a16="http://schemas.microsoft.com/office/drawing/2014/main" id="{D0BBF3A0-1842-1D4C-AD32-8AD777251DC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6C8E3B0-83D5-7049-A85B-44A920799C32}"/>
              </a:ext>
            </a:extLst>
          </p:cNvPr>
          <p:cNvSpPr>
            <a:spLocks noGrp="1"/>
          </p:cNvSpPr>
          <p:nvPr>
            <p:ph type="sldNum" sz="quarter" idx="12"/>
          </p:nvPr>
        </p:nvSpPr>
        <p:spPr/>
        <p:txBody>
          <a:bodyPr/>
          <a:lstStyle/>
          <a:p>
            <a:fld id="{1251BD27-597B-FC4F-BDA8-122E6F9399AF}" type="slidenum">
              <a:rPr lang="de-DE" smtClean="0"/>
              <a:t>‹Nr.›</a:t>
            </a:fld>
            <a:endParaRPr lang="de-DE"/>
          </a:p>
        </p:txBody>
      </p:sp>
    </p:spTree>
    <p:extLst>
      <p:ext uri="{BB962C8B-B14F-4D97-AF65-F5344CB8AC3E}">
        <p14:creationId xmlns:p14="http://schemas.microsoft.com/office/powerpoint/2010/main" val="4022190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8C699-6E29-8D40-ACD0-4AE1E23BB62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F8A2D7D-9AE0-9A48-953A-F9F42D76E2FE}"/>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02778806-DD99-584B-AD1A-4C77718283F8}"/>
              </a:ext>
            </a:extLst>
          </p:cNvPr>
          <p:cNvSpPr>
            <a:spLocks noGrp="1"/>
          </p:cNvSpPr>
          <p:nvPr>
            <p:ph type="dt" sz="half" idx="10"/>
          </p:nvPr>
        </p:nvSpPr>
        <p:spPr/>
        <p:txBody>
          <a:bodyPr/>
          <a:lstStyle/>
          <a:p>
            <a:fld id="{C07C09E6-C22F-B14D-B014-5140AC18CF86}" type="datetimeFigureOut">
              <a:rPr lang="de-DE" smtClean="0"/>
              <a:t>24.02.23</a:t>
            </a:fld>
            <a:endParaRPr lang="de-DE"/>
          </a:p>
        </p:txBody>
      </p:sp>
      <p:sp>
        <p:nvSpPr>
          <p:cNvPr id="5" name="Fußzeilenplatzhalter 4">
            <a:extLst>
              <a:ext uri="{FF2B5EF4-FFF2-40B4-BE49-F238E27FC236}">
                <a16:creationId xmlns:a16="http://schemas.microsoft.com/office/drawing/2014/main" id="{FBDD2965-F61C-5946-AABF-3E7EB59B9F7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206738B-1737-EB42-B753-F9F27481FBA7}"/>
              </a:ext>
            </a:extLst>
          </p:cNvPr>
          <p:cNvSpPr>
            <a:spLocks noGrp="1"/>
          </p:cNvSpPr>
          <p:nvPr>
            <p:ph type="sldNum" sz="quarter" idx="12"/>
          </p:nvPr>
        </p:nvSpPr>
        <p:spPr/>
        <p:txBody>
          <a:bodyPr/>
          <a:lstStyle/>
          <a:p>
            <a:fld id="{1251BD27-597B-FC4F-BDA8-122E6F9399AF}" type="slidenum">
              <a:rPr lang="de-DE" smtClean="0"/>
              <a:t>‹Nr.›</a:t>
            </a:fld>
            <a:endParaRPr lang="de-DE"/>
          </a:p>
        </p:txBody>
      </p:sp>
    </p:spTree>
    <p:extLst>
      <p:ext uri="{BB962C8B-B14F-4D97-AF65-F5344CB8AC3E}">
        <p14:creationId xmlns:p14="http://schemas.microsoft.com/office/powerpoint/2010/main" val="4208007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DE6C80-15A2-1A46-8EF1-293BAC5C9FF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84E0136-8A5B-D04D-9EAE-DDF12C65A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ADDDACD3-62B7-BB41-913E-51A46CC332A3}"/>
              </a:ext>
            </a:extLst>
          </p:cNvPr>
          <p:cNvSpPr>
            <a:spLocks noGrp="1"/>
          </p:cNvSpPr>
          <p:nvPr>
            <p:ph type="dt" sz="half" idx="10"/>
          </p:nvPr>
        </p:nvSpPr>
        <p:spPr/>
        <p:txBody>
          <a:bodyPr/>
          <a:lstStyle/>
          <a:p>
            <a:fld id="{C07C09E6-C22F-B14D-B014-5140AC18CF86}" type="datetimeFigureOut">
              <a:rPr lang="de-DE" smtClean="0"/>
              <a:t>24.02.23</a:t>
            </a:fld>
            <a:endParaRPr lang="de-DE"/>
          </a:p>
        </p:txBody>
      </p:sp>
      <p:sp>
        <p:nvSpPr>
          <p:cNvPr id="5" name="Fußzeilenplatzhalter 4">
            <a:extLst>
              <a:ext uri="{FF2B5EF4-FFF2-40B4-BE49-F238E27FC236}">
                <a16:creationId xmlns:a16="http://schemas.microsoft.com/office/drawing/2014/main" id="{795BA280-716E-1D4C-B360-9F0F35292B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DAD37FC-5026-A44D-A010-3F3C286C7140}"/>
              </a:ext>
            </a:extLst>
          </p:cNvPr>
          <p:cNvSpPr>
            <a:spLocks noGrp="1"/>
          </p:cNvSpPr>
          <p:nvPr>
            <p:ph type="sldNum" sz="quarter" idx="12"/>
          </p:nvPr>
        </p:nvSpPr>
        <p:spPr/>
        <p:txBody>
          <a:bodyPr/>
          <a:lstStyle/>
          <a:p>
            <a:fld id="{1251BD27-597B-FC4F-BDA8-122E6F9399AF}" type="slidenum">
              <a:rPr lang="de-DE" smtClean="0"/>
              <a:t>‹Nr.›</a:t>
            </a:fld>
            <a:endParaRPr lang="de-DE"/>
          </a:p>
        </p:txBody>
      </p:sp>
    </p:spTree>
    <p:extLst>
      <p:ext uri="{BB962C8B-B14F-4D97-AF65-F5344CB8AC3E}">
        <p14:creationId xmlns:p14="http://schemas.microsoft.com/office/powerpoint/2010/main" val="2847430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149C7-82AB-9245-9CE6-5CF72631E9F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092CB2F-3CE3-4641-9B79-687777F7E8F3}"/>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9A8A72CC-A03D-4540-B25C-FE25B670C937}"/>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51FA51C9-E49E-844D-9A79-2159D9F43B82}"/>
              </a:ext>
            </a:extLst>
          </p:cNvPr>
          <p:cNvSpPr>
            <a:spLocks noGrp="1"/>
          </p:cNvSpPr>
          <p:nvPr>
            <p:ph type="dt" sz="half" idx="10"/>
          </p:nvPr>
        </p:nvSpPr>
        <p:spPr/>
        <p:txBody>
          <a:bodyPr/>
          <a:lstStyle/>
          <a:p>
            <a:fld id="{C07C09E6-C22F-B14D-B014-5140AC18CF86}" type="datetimeFigureOut">
              <a:rPr lang="de-DE" smtClean="0"/>
              <a:t>24.02.23</a:t>
            </a:fld>
            <a:endParaRPr lang="de-DE"/>
          </a:p>
        </p:txBody>
      </p:sp>
      <p:sp>
        <p:nvSpPr>
          <p:cNvPr id="6" name="Fußzeilenplatzhalter 5">
            <a:extLst>
              <a:ext uri="{FF2B5EF4-FFF2-40B4-BE49-F238E27FC236}">
                <a16:creationId xmlns:a16="http://schemas.microsoft.com/office/drawing/2014/main" id="{389B51FA-6C63-1B4A-8FE1-11F8AC9AA7E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2B92DA4-8783-DF49-8907-D67E042BB451}"/>
              </a:ext>
            </a:extLst>
          </p:cNvPr>
          <p:cNvSpPr>
            <a:spLocks noGrp="1"/>
          </p:cNvSpPr>
          <p:nvPr>
            <p:ph type="sldNum" sz="quarter" idx="12"/>
          </p:nvPr>
        </p:nvSpPr>
        <p:spPr/>
        <p:txBody>
          <a:bodyPr/>
          <a:lstStyle/>
          <a:p>
            <a:fld id="{1251BD27-597B-FC4F-BDA8-122E6F9399AF}" type="slidenum">
              <a:rPr lang="de-DE" smtClean="0"/>
              <a:t>‹Nr.›</a:t>
            </a:fld>
            <a:endParaRPr lang="de-DE"/>
          </a:p>
        </p:txBody>
      </p:sp>
    </p:spTree>
    <p:extLst>
      <p:ext uri="{BB962C8B-B14F-4D97-AF65-F5344CB8AC3E}">
        <p14:creationId xmlns:p14="http://schemas.microsoft.com/office/powerpoint/2010/main" val="21091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64B93-115E-5E45-A2E9-AE91157F491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82675F5-456E-EA4C-823E-3DF5DBD3CB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42322546-68AE-124F-B784-E7CB6E724E81}"/>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D2010542-1695-3446-AA98-CC6F9D4009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D37D07A0-27FC-7442-96CF-F2777CF6B80B}"/>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9EC371A3-3188-A449-8799-22316AA89FC8}"/>
              </a:ext>
            </a:extLst>
          </p:cNvPr>
          <p:cNvSpPr>
            <a:spLocks noGrp="1"/>
          </p:cNvSpPr>
          <p:nvPr>
            <p:ph type="dt" sz="half" idx="10"/>
          </p:nvPr>
        </p:nvSpPr>
        <p:spPr/>
        <p:txBody>
          <a:bodyPr/>
          <a:lstStyle/>
          <a:p>
            <a:fld id="{C07C09E6-C22F-B14D-B014-5140AC18CF86}" type="datetimeFigureOut">
              <a:rPr lang="de-DE" smtClean="0"/>
              <a:t>24.02.23</a:t>
            </a:fld>
            <a:endParaRPr lang="de-DE"/>
          </a:p>
        </p:txBody>
      </p:sp>
      <p:sp>
        <p:nvSpPr>
          <p:cNvPr id="8" name="Fußzeilenplatzhalter 7">
            <a:extLst>
              <a:ext uri="{FF2B5EF4-FFF2-40B4-BE49-F238E27FC236}">
                <a16:creationId xmlns:a16="http://schemas.microsoft.com/office/drawing/2014/main" id="{2D9F8D87-DB1F-2445-BC18-3AA913E5CB0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0F1D3B5-348B-8741-AA38-489497484017}"/>
              </a:ext>
            </a:extLst>
          </p:cNvPr>
          <p:cNvSpPr>
            <a:spLocks noGrp="1"/>
          </p:cNvSpPr>
          <p:nvPr>
            <p:ph type="sldNum" sz="quarter" idx="12"/>
          </p:nvPr>
        </p:nvSpPr>
        <p:spPr/>
        <p:txBody>
          <a:bodyPr/>
          <a:lstStyle/>
          <a:p>
            <a:fld id="{1251BD27-597B-FC4F-BDA8-122E6F9399AF}" type="slidenum">
              <a:rPr lang="de-DE" smtClean="0"/>
              <a:t>‹Nr.›</a:t>
            </a:fld>
            <a:endParaRPr lang="de-DE"/>
          </a:p>
        </p:txBody>
      </p:sp>
    </p:spTree>
    <p:extLst>
      <p:ext uri="{BB962C8B-B14F-4D97-AF65-F5344CB8AC3E}">
        <p14:creationId xmlns:p14="http://schemas.microsoft.com/office/powerpoint/2010/main" val="1432028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5C75F-3782-8D49-A2D7-6B03EE7ACC3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ED74AAB-B2EA-4243-AE1B-2793A0BF42EB}"/>
              </a:ext>
            </a:extLst>
          </p:cNvPr>
          <p:cNvSpPr>
            <a:spLocks noGrp="1"/>
          </p:cNvSpPr>
          <p:nvPr>
            <p:ph type="dt" sz="half" idx="10"/>
          </p:nvPr>
        </p:nvSpPr>
        <p:spPr/>
        <p:txBody>
          <a:bodyPr/>
          <a:lstStyle/>
          <a:p>
            <a:fld id="{C07C09E6-C22F-B14D-B014-5140AC18CF86}" type="datetimeFigureOut">
              <a:rPr lang="de-DE" smtClean="0"/>
              <a:t>24.02.23</a:t>
            </a:fld>
            <a:endParaRPr lang="de-DE"/>
          </a:p>
        </p:txBody>
      </p:sp>
      <p:sp>
        <p:nvSpPr>
          <p:cNvPr id="4" name="Fußzeilenplatzhalter 3">
            <a:extLst>
              <a:ext uri="{FF2B5EF4-FFF2-40B4-BE49-F238E27FC236}">
                <a16:creationId xmlns:a16="http://schemas.microsoft.com/office/drawing/2014/main" id="{6BBF03B5-B9D9-F54D-A0E9-14D5F9E90F4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852B65E-83AD-1B4C-B54C-0ED57F97060F}"/>
              </a:ext>
            </a:extLst>
          </p:cNvPr>
          <p:cNvSpPr>
            <a:spLocks noGrp="1"/>
          </p:cNvSpPr>
          <p:nvPr>
            <p:ph type="sldNum" sz="quarter" idx="12"/>
          </p:nvPr>
        </p:nvSpPr>
        <p:spPr/>
        <p:txBody>
          <a:bodyPr/>
          <a:lstStyle/>
          <a:p>
            <a:fld id="{1251BD27-597B-FC4F-BDA8-122E6F9399AF}" type="slidenum">
              <a:rPr lang="de-DE" smtClean="0"/>
              <a:t>‹Nr.›</a:t>
            </a:fld>
            <a:endParaRPr lang="de-DE"/>
          </a:p>
        </p:txBody>
      </p:sp>
    </p:spTree>
    <p:extLst>
      <p:ext uri="{BB962C8B-B14F-4D97-AF65-F5344CB8AC3E}">
        <p14:creationId xmlns:p14="http://schemas.microsoft.com/office/powerpoint/2010/main" val="66258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6F3ED14-42B2-1848-A0D8-1828B5645495}"/>
              </a:ext>
            </a:extLst>
          </p:cNvPr>
          <p:cNvSpPr>
            <a:spLocks noGrp="1"/>
          </p:cNvSpPr>
          <p:nvPr>
            <p:ph type="dt" sz="half" idx="10"/>
          </p:nvPr>
        </p:nvSpPr>
        <p:spPr/>
        <p:txBody>
          <a:bodyPr/>
          <a:lstStyle/>
          <a:p>
            <a:fld id="{C07C09E6-C22F-B14D-B014-5140AC18CF86}" type="datetimeFigureOut">
              <a:rPr lang="de-DE" smtClean="0"/>
              <a:t>24.02.23</a:t>
            </a:fld>
            <a:endParaRPr lang="de-DE"/>
          </a:p>
        </p:txBody>
      </p:sp>
      <p:sp>
        <p:nvSpPr>
          <p:cNvPr id="3" name="Fußzeilenplatzhalter 2">
            <a:extLst>
              <a:ext uri="{FF2B5EF4-FFF2-40B4-BE49-F238E27FC236}">
                <a16:creationId xmlns:a16="http://schemas.microsoft.com/office/drawing/2014/main" id="{77137120-FAA2-AC4B-89FE-B8B3595F4B6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8EB3F28-149C-BF4C-B3EA-972C22AD4A7A}"/>
              </a:ext>
            </a:extLst>
          </p:cNvPr>
          <p:cNvSpPr>
            <a:spLocks noGrp="1"/>
          </p:cNvSpPr>
          <p:nvPr>
            <p:ph type="sldNum" sz="quarter" idx="12"/>
          </p:nvPr>
        </p:nvSpPr>
        <p:spPr/>
        <p:txBody>
          <a:bodyPr/>
          <a:lstStyle/>
          <a:p>
            <a:fld id="{1251BD27-597B-FC4F-BDA8-122E6F9399AF}" type="slidenum">
              <a:rPr lang="de-DE" smtClean="0"/>
              <a:t>‹Nr.›</a:t>
            </a:fld>
            <a:endParaRPr lang="de-DE"/>
          </a:p>
        </p:txBody>
      </p:sp>
    </p:spTree>
    <p:extLst>
      <p:ext uri="{BB962C8B-B14F-4D97-AF65-F5344CB8AC3E}">
        <p14:creationId xmlns:p14="http://schemas.microsoft.com/office/powerpoint/2010/main" val="2318324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91467-55E5-9342-9E37-EB8A9D4E2C9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C6BEB81-69C6-5548-B7B9-64F8296C91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8ED29B17-E1CD-8646-B345-0909A799D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424BBE2B-42D3-5540-A912-52DB3E9F82BD}"/>
              </a:ext>
            </a:extLst>
          </p:cNvPr>
          <p:cNvSpPr>
            <a:spLocks noGrp="1"/>
          </p:cNvSpPr>
          <p:nvPr>
            <p:ph type="dt" sz="half" idx="10"/>
          </p:nvPr>
        </p:nvSpPr>
        <p:spPr/>
        <p:txBody>
          <a:bodyPr/>
          <a:lstStyle/>
          <a:p>
            <a:fld id="{C07C09E6-C22F-B14D-B014-5140AC18CF86}" type="datetimeFigureOut">
              <a:rPr lang="de-DE" smtClean="0"/>
              <a:t>24.02.23</a:t>
            </a:fld>
            <a:endParaRPr lang="de-DE"/>
          </a:p>
        </p:txBody>
      </p:sp>
      <p:sp>
        <p:nvSpPr>
          <p:cNvPr id="6" name="Fußzeilenplatzhalter 5">
            <a:extLst>
              <a:ext uri="{FF2B5EF4-FFF2-40B4-BE49-F238E27FC236}">
                <a16:creationId xmlns:a16="http://schemas.microsoft.com/office/drawing/2014/main" id="{76FA1163-3C49-F543-BE67-40A11D30D0D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CB3C3F3-5243-874C-851A-26F90D2C75C9}"/>
              </a:ext>
            </a:extLst>
          </p:cNvPr>
          <p:cNvSpPr>
            <a:spLocks noGrp="1"/>
          </p:cNvSpPr>
          <p:nvPr>
            <p:ph type="sldNum" sz="quarter" idx="12"/>
          </p:nvPr>
        </p:nvSpPr>
        <p:spPr/>
        <p:txBody>
          <a:bodyPr/>
          <a:lstStyle/>
          <a:p>
            <a:fld id="{1251BD27-597B-FC4F-BDA8-122E6F9399AF}" type="slidenum">
              <a:rPr lang="de-DE" smtClean="0"/>
              <a:t>‹Nr.›</a:t>
            </a:fld>
            <a:endParaRPr lang="de-DE"/>
          </a:p>
        </p:txBody>
      </p:sp>
    </p:spTree>
    <p:extLst>
      <p:ext uri="{BB962C8B-B14F-4D97-AF65-F5344CB8AC3E}">
        <p14:creationId xmlns:p14="http://schemas.microsoft.com/office/powerpoint/2010/main" val="2799560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C4030-526B-184A-B9D2-6CBC8586AA6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55CF0EC-F9B7-7F45-8D40-55D795CCA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C5F78B3-1E21-014E-8513-E922B2089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E5D6F6EB-712B-5D45-8D02-C87F93CED10B}"/>
              </a:ext>
            </a:extLst>
          </p:cNvPr>
          <p:cNvSpPr>
            <a:spLocks noGrp="1"/>
          </p:cNvSpPr>
          <p:nvPr>
            <p:ph type="dt" sz="half" idx="10"/>
          </p:nvPr>
        </p:nvSpPr>
        <p:spPr/>
        <p:txBody>
          <a:bodyPr/>
          <a:lstStyle/>
          <a:p>
            <a:fld id="{C07C09E6-C22F-B14D-B014-5140AC18CF86}" type="datetimeFigureOut">
              <a:rPr lang="de-DE" smtClean="0"/>
              <a:t>24.02.23</a:t>
            </a:fld>
            <a:endParaRPr lang="de-DE"/>
          </a:p>
        </p:txBody>
      </p:sp>
      <p:sp>
        <p:nvSpPr>
          <p:cNvPr id="6" name="Fußzeilenplatzhalter 5">
            <a:extLst>
              <a:ext uri="{FF2B5EF4-FFF2-40B4-BE49-F238E27FC236}">
                <a16:creationId xmlns:a16="http://schemas.microsoft.com/office/drawing/2014/main" id="{60615492-7A17-B544-9AE5-8948855F46B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106A91B-2562-3D4B-9744-BB9D1222081A}"/>
              </a:ext>
            </a:extLst>
          </p:cNvPr>
          <p:cNvSpPr>
            <a:spLocks noGrp="1"/>
          </p:cNvSpPr>
          <p:nvPr>
            <p:ph type="sldNum" sz="quarter" idx="12"/>
          </p:nvPr>
        </p:nvSpPr>
        <p:spPr/>
        <p:txBody>
          <a:bodyPr/>
          <a:lstStyle/>
          <a:p>
            <a:fld id="{1251BD27-597B-FC4F-BDA8-122E6F9399AF}" type="slidenum">
              <a:rPr lang="de-DE" smtClean="0"/>
              <a:t>‹Nr.›</a:t>
            </a:fld>
            <a:endParaRPr lang="de-DE"/>
          </a:p>
        </p:txBody>
      </p:sp>
    </p:spTree>
    <p:extLst>
      <p:ext uri="{BB962C8B-B14F-4D97-AF65-F5344CB8AC3E}">
        <p14:creationId xmlns:p14="http://schemas.microsoft.com/office/powerpoint/2010/main" val="3912659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C6D4506-5C5E-FD4D-97A3-C6528CEC23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6BCF09B-7FE3-8149-94D8-85075C35CE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01528E5D-639D-2045-9979-5A8149E54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C09E6-C22F-B14D-B014-5140AC18CF86}" type="datetimeFigureOut">
              <a:rPr lang="de-DE" smtClean="0"/>
              <a:t>24.02.23</a:t>
            </a:fld>
            <a:endParaRPr lang="de-DE"/>
          </a:p>
        </p:txBody>
      </p:sp>
      <p:sp>
        <p:nvSpPr>
          <p:cNvPr id="5" name="Fußzeilenplatzhalter 4">
            <a:extLst>
              <a:ext uri="{FF2B5EF4-FFF2-40B4-BE49-F238E27FC236}">
                <a16:creationId xmlns:a16="http://schemas.microsoft.com/office/drawing/2014/main" id="{866D08FD-DFE9-6740-8956-CEE388C39E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D02C877-9109-AE4C-980E-38E23C680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1BD27-597B-FC4F-BDA8-122E6F9399AF}" type="slidenum">
              <a:rPr lang="de-DE" smtClean="0"/>
              <a:t>‹Nr.›</a:t>
            </a:fld>
            <a:endParaRPr lang="de-DE"/>
          </a:p>
        </p:txBody>
      </p:sp>
    </p:spTree>
    <p:extLst>
      <p:ext uri="{BB962C8B-B14F-4D97-AF65-F5344CB8AC3E}">
        <p14:creationId xmlns:p14="http://schemas.microsoft.com/office/powerpoint/2010/main" val="3195668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tiff"/><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EFC30C2-2F7D-B142-ABC1-7837232806E9}"/>
              </a:ext>
            </a:extLst>
          </p:cNvPr>
          <p:cNvPicPr>
            <a:picLocks noChangeAspect="1"/>
          </p:cNvPicPr>
          <p:nvPr/>
        </p:nvPicPr>
        <p:blipFill>
          <a:blip r:embed="rId3">
            <a:alphaModFix amt="53000"/>
          </a:blip>
          <a:stretch>
            <a:fillRect/>
          </a:stretch>
        </p:blipFill>
        <p:spPr>
          <a:xfrm>
            <a:off x="965199" y="114749"/>
            <a:ext cx="10287001" cy="5041452"/>
          </a:xfrm>
          <a:prstGeom prst="rect">
            <a:avLst/>
          </a:prstGeom>
        </p:spPr>
      </p:pic>
      <p:pic>
        <p:nvPicPr>
          <p:cNvPr id="1025" name="Picture 1" descr="page1image55757456">
            <a:extLst>
              <a:ext uri="{FF2B5EF4-FFF2-40B4-BE49-F238E27FC236}">
                <a16:creationId xmlns:a16="http://schemas.microsoft.com/office/drawing/2014/main" id="{7363B9BD-C8DD-C143-9B9F-B6D105753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5395182"/>
            <a:ext cx="2522705" cy="121930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1482CB-01FE-4C41-A5DA-5F06FD1FF78D}"/>
              </a:ext>
            </a:extLst>
          </p:cNvPr>
          <p:cNvSpPr txBox="1"/>
          <p:nvPr/>
        </p:nvSpPr>
        <p:spPr>
          <a:xfrm>
            <a:off x="4085617" y="953311"/>
            <a:ext cx="4220183" cy="1077218"/>
          </a:xfrm>
          <a:prstGeom prst="rect">
            <a:avLst/>
          </a:prstGeom>
          <a:noFill/>
        </p:spPr>
        <p:txBody>
          <a:bodyPr wrap="square" rtlCol="0">
            <a:spAutoFit/>
          </a:bodyPr>
          <a:lstStyle/>
          <a:p>
            <a:pPr algn="ctr"/>
            <a:endParaRPr lang="de-DE" sz="3200" b="1" dirty="0"/>
          </a:p>
          <a:p>
            <a:pPr algn="ctr"/>
            <a:r>
              <a:rPr lang="de-DE" sz="3200" b="1" dirty="0"/>
              <a:t>Architektur und Raum</a:t>
            </a:r>
          </a:p>
        </p:txBody>
      </p:sp>
      <p:sp>
        <p:nvSpPr>
          <p:cNvPr id="3" name="Textfeld 2">
            <a:extLst>
              <a:ext uri="{FF2B5EF4-FFF2-40B4-BE49-F238E27FC236}">
                <a16:creationId xmlns:a16="http://schemas.microsoft.com/office/drawing/2014/main" id="{578C8A7A-5294-CF45-B9BE-3E907BB4D2A5}"/>
              </a:ext>
            </a:extLst>
          </p:cNvPr>
          <p:cNvSpPr txBox="1"/>
          <p:nvPr/>
        </p:nvSpPr>
        <p:spPr>
          <a:xfrm>
            <a:off x="700391" y="6245157"/>
            <a:ext cx="1572866" cy="369332"/>
          </a:xfrm>
          <a:prstGeom prst="rect">
            <a:avLst/>
          </a:prstGeom>
          <a:noFill/>
        </p:spPr>
        <p:txBody>
          <a:bodyPr wrap="none" rtlCol="0">
            <a:spAutoFit/>
          </a:bodyPr>
          <a:lstStyle/>
          <a:p>
            <a:r>
              <a:rPr lang="de-DE" dirty="0" err="1"/>
              <a:t>Annina</a:t>
            </a:r>
            <a:r>
              <a:rPr lang="de-DE" dirty="0"/>
              <a:t> </a:t>
            </a:r>
            <a:r>
              <a:rPr lang="de-DE" dirty="0" err="1"/>
              <a:t>Gamp</a:t>
            </a:r>
            <a:r>
              <a:rPr lang="de-DE"/>
              <a:t>,</a:t>
            </a:r>
            <a:endParaRPr lang="de-DE" dirty="0"/>
          </a:p>
        </p:txBody>
      </p:sp>
    </p:spTree>
    <p:extLst>
      <p:ext uri="{BB962C8B-B14F-4D97-AF65-F5344CB8AC3E}">
        <p14:creationId xmlns:p14="http://schemas.microsoft.com/office/powerpoint/2010/main" val="24490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E4A0FB0-274C-AF4D-AFFF-A0F070C2C758}"/>
              </a:ext>
            </a:extLst>
          </p:cNvPr>
          <p:cNvSpPr txBox="1"/>
          <p:nvPr/>
        </p:nvSpPr>
        <p:spPr>
          <a:xfrm>
            <a:off x="4669277" y="408562"/>
            <a:ext cx="2550698" cy="369332"/>
          </a:xfrm>
          <a:prstGeom prst="rect">
            <a:avLst/>
          </a:prstGeom>
          <a:noFill/>
        </p:spPr>
        <p:txBody>
          <a:bodyPr wrap="none" rtlCol="0">
            <a:spAutoFit/>
          </a:bodyPr>
          <a:lstStyle/>
          <a:p>
            <a:r>
              <a:rPr lang="de-DE" dirty="0"/>
              <a:t>Kurt </a:t>
            </a:r>
            <a:r>
              <a:rPr lang="de-DE" dirty="0" err="1"/>
              <a:t>Schwitters</a:t>
            </a:r>
            <a:r>
              <a:rPr lang="de-DE" dirty="0"/>
              <a:t>, </a:t>
            </a:r>
            <a:r>
              <a:rPr lang="de-DE"/>
              <a:t>Merzbau</a:t>
            </a:r>
            <a:endParaRPr lang="de-DE" dirty="0"/>
          </a:p>
        </p:txBody>
      </p:sp>
      <p:pic>
        <p:nvPicPr>
          <p:cNvPr id="3" name="Grafik 2">
            <a:extLst>
              <a:ext uri="{FF2B5EF4-FFF2-40B4-BE49-F238E27FC236}">
                <a16:creationId xmlns:a16="http://schemas.microsoft.com/office/drawing/2014/main" id="{EF141C75-C579-8F4A-8B7C-50DD790CB208}"/>
              </a:ext>
            </a:extLst>
          </p:cNvPr>
          <p:cNvPicPr>
            <a:picLocks noChangeAspect="1"/>
          </p:cNvPicPr>
          <p:nvPr/>
        </p:nvPicPr>
        <p:blipFill>
          <a:blip r:embed="rId3"/>
          <a:stretch>
            <a:fillRect/>
          </a:stretch>
        </p:blipFill>
        <p:spPr>
          <a:xfrm>
            <a:off x="862517" y="1731522"/>
            <a:ext cx="5134044" cy="3850533"/>
          </a:xfrm>
          <a:prstGeom prst="rect">
            <a:avLst/>
          </a:prstGeom>
        </p:spPr>
      </p:pic>
      <p:pic>
        <p:nvPicPr>
          <p:cNvPr id="4" name="Grafik 3">
            <a:extLst>
              <a:ext uri="{FF2B5EF4-FFF2-40B4-BE49-F238E27FC236}">
                <a16:creationId xmlns:a16="http://schemas.microsoft.com/office/drawing/2014/main" id="{E7D5F543-4CB8-384F-8D7B-FDAF199B445C}"/>
              </a:ext>
            </a:extLst>
          </p:cNvPr>
          <p:cNvPicPr>
            <a:picLocks noChangeAspect="1"/>
          </p:cNvPicPr>
          <p:nvPr/>
        </p:nvPicPr>
        <p:blipFill>
          <a:blip r:embed="rId4"/>
          <a:stretch>
            <a:fillRect/>
          </a:stretch>
        </p:blipFill>
        <p:spPr>
          <a:xfrm>
            <a:off x="6270998" y="1731522"/>
            <a:ext cx="5797743" cy="3850533"/>
          </a:xfrm>
          <a:prstGeom prst="rect">
            <a:avLst/>
          </a:prstGeom>
        </p:spPr>
      </p:pic>
      <p:sp>
        <p:nvSpPr>
          <p:cNvPr id="5" name="Textfeld 4">
            <a:extLst>
              <a:ext uri="{FF2B5EF4-FFF2-40B4-BE49-F238E27FC236}">
                <a16:creationId xmlns:a16="http://schemas.microsoft.com/office/drawing/2014/main" id="{07942008-39BA-914A-B5A0-0383A111DE39}"/>
              </a:ext>
            </a:extLst>
          </p:cNvPr>
          <p:cNvSpPr txBox="1"/>
          <p:nvPr/>
        </p:nvSpPr>
        <p:spPr>
          <a:xfrm>
            <a:off x="7559040" y="408562"/>
            <a:ext cx="1343393" cy="369332"/>
          </a:xfrm>
          <a:prstGeom prst="rect">
            <a:avLst/>
          </a:prstGeom>
          <a:noFill/>
        </p:spPr>
        <p:txBody>
          <a:bodyPr wrap="square" rtlCol="0">
            <a:spAutoFit/>
          </a:bodyPr>
          <a:lstStyle/>
          <a:p>
            <a:r>
              <a:rPr lang="de-DE" dirty="0"/>
              <a:t>1920-36</a:t>
            </a:r>
          </a:p>
        </p:txBody>
      </p:sp>
    </p:spTree>
    <p:extLst>
      <p:ext uri="{BB962C8B-B14F-4D97-AF65-F5344CB8AC3E}">
        <p14:creationId xmlns:p14="http://schemas.microsoft.com/office/powerpoint/2010/main" val="305658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EE9C80-81C9-4442-B24A-21B53B17C99B}"/>
              </a:ext>
            </a:extLst>
          </p:cNvPr>
          <p:cNvSpPr/>
          <p:nvPr/>
        </p:nvSpPr>
        <p:spPr>
          <a:xfrm>
            <a:off x="4667480" y="501134"/>
            <a:ext cx="1776384" cy="369332"/>
          </a:xfrm>
          <a:prstGeom prst="rect">
            <a:avLst/>
          </a:prstGeom>
        </p:spPr>
        <p:txBody>
          <a:bodyPr wrap="none">
            <a:spAutoFit/>
          </a:bodyPr>
          <a:lstStyle/>
          <a:p>
            <a:r>
              <a:rPr lang="de-DE" dirty="0"/>
              <a:t>Katharina </a:t>
            </a:r>
            <a:r>
              <a:rPr lang="de-DE" dirty="0" err="1"/>
              <a:t>Grosse</a:t>
            </a:r>
            <a:endParaRPr lang="de-DE" dirty="0"/>
          </a:p>
        </p:txBody>
      </p:sp>
      <p:pic>
        <p:nvPicPr>
          <p:cNvPr id="3" name="Grafik 2">
            <a:extLst>
              <a:ext uri="{FF2B5EF4-FFF2-40B4-BE49-F238E27FC236}">
                <a16:creationId xmlns:a16="http://schemas.microsoft.com/office/drawing/2014/main" id="{E1B672B6-06F4-D443-9A29-2E82B94EA5A3}"/>
              </a:ext>
            </a:extLst>
          </p:cNvPr>
          <p:cNvPicPr>
            <a:picLocks noChangeAspect="1"/>
          </p:cNvPicPr>
          <p:nvPr/>
        </p:nvPicPr>
        <p:blipFill>
          <a:blip r:embed="rId3"/>
          <a:stretch>
            <a:fillRect/>
          </a:stretch>
        </p:blipFill>
        <p:spPr>
          <a:xfrm>
            <a:off x="1264508" y="1440985"/>
            <a:ext cx="3827037" cy="4144637"/>
          </a:xfrm>
          <a:prstGeom prst="rect">
            <a:avLst/>
          </a:prstGeom>
        </p:spPr>
      </p:pic>
      <p:pic>
        <p:nvPicPr>
          <p:cNvPr id="4" name="Grafik 3">
            <a:extLst>
              <a:ext uri="{FF2B5EF4-FFF2-40B4-BE49-F238E27FC236}">
                <a16:creationId xmlns:a16="http://schemas.microsoft.com/office/drawing/2014/main" id="{816F2635-A78F-4647-A069-24A8B9AFE8F6}"/>
              </a:ext>
            </a:extLst>
          </p:cNvPr>
          <p:cNvPicPr>
            <a:picLocks noChangeAspect="1"/>
          </p:cNvPicPr>
          <p:nvPr/>
        </p:nvPicPr>
        <p:blipFill>
          <a:blip r:embed="rId4"/>
          <a:stretch>
            <a:fillRect/>
          </a:stretch>
        </p:blipFill>
        <p:spPr>
          <a:xfrm>
            <a:off x="6130637" y="1440985"/>
            <a:ext cx="5307906" cy="4144637"/>
          </a:xfrm>
          <a:prstGeom prst="rect">
            <a:avLst/>
          </a:prstGeom>
        </p:spPr>
      </p:pic>
    </p:spTree>
    <p:extLst>
      <p:ext uri="{BB962C8B-B14F-4D97-AF65-F5344CB8AC3E}">
        <p14:creationId xmlns:p14="http://schemas.microsoft.com/office/powerpoint/2010/main" val="1114599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579A3A2-733C-4D43-B282-295F0A24B26D}"/>
              </a:ext>
            </a:extLst>
          </p:cNvPr>
          <p:cNvSpPr/>
          <p:nvPr/>
        </p:nvSpPr>
        <p:spPr>
          <a:xfrm>
            <a:off x="5057101" y="501134"/>
            <a:ext cx="1386918" cy="369332"/>
          </a:xfrm>
          <a:prstGeom prst="rect">
            <a:avLst/>
          </a:prstGeom>
        </p:spPr>
        <p:txBody>
          <a:bodyPr wrap="none">
            <a:spAutoFit/>
          </a:bodyPr>
          <a:lstStyle/>
          <a:p>
            <a:r>
              <a:rPr lang="de-DE" b="1" dirty="0"/>
              <a:t>Felice </a:t>
            </a:r>
            <a:r>
              <a:rPr lang="de-DE" b="1" dirty="0" err="1"/>
              <a:t>Varini</a:t>
            </a:r>
            <a:r>
              <a:rPr lang="de-DE" b="1" dirty="0"/>
              <a:t> </a:t>
            </a:r>
          </a:p>
        </p:txBody>
      </p:sp>
      <p:sp>
        <p:nvSpPr>
          <p:cNvPr id="3" name="Rechteck 2">
            <a:extLst>
              <a:ext uri="{FF2B5EF4-FFF2-40B4-BE49-F238E27FC236}">
                <a16:creationId xmlns:a16="http://schemas.microsoft.com/office/drawing/2014/main" id="{6C719E2F-CE23-C943-BA57-4AF33113EFA7}"/>
              </a:ext>
            </a:extLst>
          </p:cNvPr>
          <p:cNvSpPr/>
          <p:nvPr/>
        </p:nvSpPr>
        <p:spPr>
          <a:xfrm>
            <a:off x="3088640" y="1081316"/>
            <a:ext cx="6096000" cy="1200329"/>
          </a:xfrm>
          <a:prstGeom prst="rect">
            <a:avLst/>
          </a:prstGeom>
        </p:spPr>
        <p:txBody>
          <a:bodyPr>
            <a:spAutoFit/>
          </a:bodyPr>
          <a:lstStyle/>
          <a:p>
            <a:pPr algn="ctr"/>
            <a:r>
              <a:rPr lang="de-DE" dirty="0"/>
              <a:t>Der Schweizer Künstler wurde 1952 in Locarno geboren, lebt und arbeitet seit 1980 in Paris. Seit Ende der 70er-Jahre arbeitet er an Projekten im öffentlichen Raum und kreiert optisch-malerische Installationen in Innenräumen. </a:t>
            </a:r>
          </a:p>
        </p:txBody>
      </p:sp>
      <p:pic>
        <p:nvPicPr>
          <p:cNvPr id="4" name="Bild 6">
            <a:extLst>
              <a:ext uri="{FF2B5EF4-FFF2-40B4-BE49-F238E27FC236}">
                <a16:creationId xmlns:a16="http://schemas.microsoft.com/office/drawing/2014/main" id="{277BB835-D6E6-4C46-B595-E16D8A9BB596}"/>
              </a:ext>
            </a:extLst>
          </p:cNvPr>
          <p:cNvPicPr>
            <a:picLocks noChangeAspect="1"/>
          </p:cNvPicPr>
          <p:nvPr/>
        </p:nvPicPr>
        <p:blipFill>
          <a:blip r:embed="rId3"/>
          <a:stretch>
            <a:fillRect/>
          </a:stretch>
        </p:blipFill>
        <p:spPr>
          <a:xfrm>
            <a:off x="2162810" y="2492495"/>
            <a:ext cx="7175500" cy="3505200"/>
          </a:xfrm>
          <a:prstGeom prst="rect">
            <a:avLst/>
          </a:prstGeom>
        </p:spPr>
      </p:pic>
    </p:spTree>
    <p:extLst>
      <p:ext uri="{BB962C8B-B14F-4D97-AF65-F5344CB8AC3E}">
        <p14:creationId xmlns:p14="http://schemas.microsoft.com/office/powerpoint/2010/main" val="3807076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8F84EE7-CDC6-C848-B5DF-59D5C9CA031E}"/>
              </a:ext>
            </a:extLst>
          </p:cNvPr>
          <p:cNvPicPr>
            <a:picLocks noChangeAspect="1"/>
          </p:cNvPicPr>
          <p:nvPr/>
        </p:nvPicPr>
        <p:blipFill>
          <a:blip r:embed="rId3"/>
          <a:stretch>
            <a:fillRect/>
          </a:stretch>
        </p:blipFill>
        <p:spPr>
          <a:xfrm>
            <a:off x="687185" y="865325"/>
            <a:ext cx="5561215" cy="5705544"/>
          </a:xfrm>
          <a:prstGeom prst="rect">
            <a:avLst/>
          </a:prstGeom>
        </p:spPr>
      </p:pic>
      <p:pic>
        <p:nvPicPr>
          <p:cNvPr id="3" name="Grafik 2">
            <a:extLst>
              <a:ext uri="{FF2B5EF4-FFF2-40B4-BE49-F238E27FC236}">
                <a16:creationId xmlns:a16="http://schemas.microsoft.com/office/drawing/2014/main" id="{5C0E802F-B65B-5E4A-A547-4C3BC256493B}"/>
              </a:ext>
            </a:extLst>
          </p:cNvPr>
          <p:cNvPicPr>
            <a:picLocks noChangeAspect="1"/>
          </p:cNvPicPr>
          <p:nvPr/>
        </p:nvPicPr>
        <p:blipFill>
          <a:blip r:embed="rId4"/>
          <a:stretch>
            <a:fillRect/>
          </a:stretch>
        </p:blipFill>
        <p:spPr>
          <a:xfrm>
            <a:off x="7284721" y="865325"/>
            <a:ext cx="3878695" cy="5705544"/>
          </a:xfrm>
          <a:prstGeom prst="rect">
            <a:avLst/>
          </a:prstGeom>
        </p:spPr>
      </p:pic>
      <p:sp>
        <p:nvSpPr>
          <p:cNvPr id="4" name="Textfeld 3">
            <a:extLst>
              <a:ext uri="{FF2B5EF4-FFF2-40B4-BE49-F238E27FC236}">
                <a16:creationId xmlns:a16="http://schemas.microsoft.com/office/drawing/2014/main" id="{65A944D6-7EA2-A842-8190-DDBFB6664873}"/>
              </a:ext>
            </a:extLst>
          </p:cNvPr>
          <p:cNvSpPr txBox="1"/>
          <p:nvPr/>
        </p:nvSpPr>
        <p:spPr>
          <a:xfrm>
            <a:off x="5059680" y="243840"/>
            <a:ext cx="1728358" cy="369332"/>
          </a:xfrm>
          <a:prstGeom prst="rect">
            <a:avLst/>
          </a:prstGeom>
          <a:noFill/>
        </p:spPr>
        <p:txBody>
          <a:bodyPr wrap="none" rtlCol="0">
            <a:spAutoFit/>
          </a:bodyPr>
          <a:lstStyle/>
          <a:p>
            <a:r>
              <a:rPr lang="de-DE" dirty="0"/>
              <a:t>Charlotte </a:t>
            </a:r>
            <a:r>
              <a:rPr lang="de-DE" dirty="0" err="1"/>
              <a:t>Keates</a:t>
            </a:r>
            <a:endParaRPr lang="de-DE" dirty="0"/>
          </a:p>
        </p:txBody>
      </p:sp>
    </p:spTree>
    <p:extLst>
      <p:ext uri="{BB962C8B-B14F-4D97-AF65-F5344CB8AC3E}">
        <p14:creationId xmlns:p14="http://schemas.microsoft.com/office/powerpoint/2010/main" val="2728799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6221D56-5753-5541-9BAD-B99DE9C93AA1}"/>
              </a:ext>
            </a:extLst>
          </p:cNvPr>
          <p:cNvSpPr/>
          <p:nvPr/>
        </p:nvSpPr>
        <p:spPr>
          <a:xfrm>
            <a:off x="1575881" y="622570"/>
            <a:ext cx="9991279" cy="5262979"/>
          </a:xfrm>
          <a:prstGeom prst="rect">
            <a:avLst/>
          </a:prstGeom>
        </p:spPr>
        <p:txBody>
          <a:bodyPr wrap="square">
            <a:spAutoFit/>
          </a:bodyPr>
          <a:lstStyle/>
          <a:p>
            <a:pPr algn="ctr"/>
            <a:r>
              <a:rPr lang="de-DE" sz="2400" b="1" dirty="0">
                <a:latin typeface="Arial" panose="020B0604020202020204" pitchFamily="34" charset="0"/>
              </a:rPr>
              <a:t>Aufgabe:</a:t>
            </a:r>
          </a:p>
          <a:p>
            <a:pPr algn="ctr"/>
            <a:r>
              <a:rPr lang="de-DE" sz="2400" dirty="0">
                <a:latin typeface="ArialMT"/>
              </a:rPr>
              <a:t>Ein Ort und Haus zum Nachdenken!</a:t>
            </a:r>
          </a:p>
          <a:p>
            <a:pPr algn="ctr"/>
            <a:endParaRPr lang="de-DE" sz="2400" dirty="0">
              <a:latin typeface="ArialMT"/>
            </a:endParaRPr>
          </a:p>
          <a:p>
            <a:pPr algn="ctr"/>
            <a:endParaRPr lang="de-DE" sz="2400" dirty="0">
              <a:latin typeface="ArialMT"/>
            </a:endParaRPr>
          </a:p>
          <a:p>
            <a:pPr algn="ctr"/>
            <a:r>
              <a:rPr lang="de-DE" sz="2400" dirty="0">
                <a:latin typeface="ArialMT"/>
              </a:rPr>
              <a:t>An einem Ort nach freier Wahl, soll zum Nachdenken und Wohnen und/oder  kleines Gebäude entworfen werden.</a:t>
            </a:r>
            <a:br>
              <a:rPr lang="de-DE" sz="2400" dirty="0">
                <a:latin typeface="ArialMT"/>
              </a:rPr>
            </a:br>
            <a:endParaRPr lang="de-DE" sz="2400" dirty="0">
              <a:latin typeface="ArialMT"/>
            </a:endParaRPr>
          </a:p>
          <a:p>
            <a:pPr algn="ctr"/>
            <a:r>
              <a:rPr lang="de-DE" sz="2400" dirty="0">
                <a:latin typeface="ArialMT"/>
              </a:rPr>
              <a:t>Der Ort sollte genau beschrieben werden.</a:t>
            </a:r>
            <a:br>
              <a:rPr lang="de-DE" sz="2400" dirty="0">
                <a:latin typeface="ArialMT"/>
              </a:rPr>
            </a:br>
            <a:endParaRPr lang="de-DE" sz="2400" dirty="0">
              <a:latin typeface="ArialMT"/>
            </a:endParaRPr>
          </a:p>
          <a:p>
            <a:pPr algn="ctr"/>
            <a:r>
              <a:rPr lang="de-DE" sz="2400" dirty="0">
                <a:latin typeface="ArialMT"/>
              </a:rPr>
              <a:t>Der Ort und das Haus soll in Form einer Collage dargestellt werden</a:t>
            </a:r>
            <a:br>
              <a:rPr lang="de-DE" sz="2400" dirty="0">
                <a:latin typeface="ArialMT"/>
              </a:rPr>
            </a:br>
            <a:r>
              <a:rPr lang="de-DE" sz="2400" dirty="0">
                <a:latin typeface="ArialMT"/>
              </a:rPr>
              <a:t>Gedanken, Skizzen, Fotos, Materialien</a:t>
            </a:r>
          </a:p>
          <a:p>
            <a:pPr algn="ctr"/>
            <a:endParaRPr lang="de-DE" sz="2400" dirty="0">
              <a:latin typeface="ArialMT"/>
            </a:endParaRPr>
          </a:p>
          <a:p>
            <a:pPr algn="ctr"/>
            <a:br>
              <a:rPr lang="de-DE" sz="2400" dirty="0">
                <a:latin typeface="ArialMT"/>
              </a:rPr>
            </a:br>
            <a:endParaRPr lang="de-DE" sz="2400" dirty="0"/>
          </a:p>
        </p:txBody>
      </p:sp>
      <p:sp>
        <p:nvSpPr>
          <p:cNvPr id="3" name="Rechteck 2">
            <a:extLst>
              <a:ext uri="{FF2B5EF4-FFF2-40B4-BE49-F238E27FC236}">
                <a16:creationId xmlns:a16="http://schemas.microsoft.com/office/drawing/2014/main" id="{1F1293BE-05DB-D147-ADA9-CD22F0C4DFA0}"/>
              </a:ext>
            </a:extLst>
          </p:cNvPr>
          <p:cNvSpPr/>
          <p:nvPr/>
        </p:nvSpPr>
        <p:spPr>
          <a:xfrm>
            <a:off x="1802860" y="5498839"/>
            <a:ext cx="7963710" cy="646331"/>
          </a:xfrm>
          <a:prstGeom prst="rect">
            <a:avLst/>
          </a:prstGeom>
        </p:spPr>
        <p:txBody>
          <a:bodyPr wrap="square">
            <a:spAutoFit/>
          </a:bodyPr>
          <a:lstStyle/>
          <a:p>
            <a:r>
              <a:rPr lang="de-DE" dirty="0">
                <a:latin typeface="ArialMT"/>
              </a:rPr>
              <a:t>Ziel: </a:t>
            </a:r>
            <a:r>
              <a:rPr lang="de-DE" dirty="0" err="1">
                <a:latin typeface="ArialMT"/>
              </a:rPr>
              <a:t>SuS</a:t>
            </a:r>
            <a:r>
              <a:rPr lang="de-DE" dirty="0">
                <a:latin typeface="ArialMT"/>
              </a:rPr>
              <a:t> lernen eine  Idee zu entwickeln zu formulieren und zu begründen (Verwenden, Beschreiben, Gestalten, Interpretieren,…)</a:t>
            </a:r>
            <a:endParaRPr lang="de-DE" dirty="0"/>
          </a:p>
        </p:txBody>
      </p:sp>
    </p:spTree>
    <p:extLst>
      <p:ext uri="{BB962C8B-B14F-4D97-AF65-F5344CB8AC3E}">
        <p14:creationId xmlns:p14="http://schemas.microsoft.com/office/powerpoint/2010/main" val="417463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3F8065E-32AC-6845-A845-70DC38A461F4}"/>
              </a:ext>
            </a:extLst>
          </p:cNvPr>
          <p:cNvSpPr/>
          <p:nvPr/>
        </p:nvSpPr>
        <p:spPr>
          <a:xfrm>
            <a:off x="1031132" y="856035"/>
            <a:ext cx="10116766" cy="4154984"/>
          </a:xfrm>
          <a:prstGeom prst="rect">
            <a:avLst/>
          </a:prstGeom>
        </p:spPr>
        <p:txBody>
          <a:bodyPr wrap="square">
            <a:spAutoFit/>
          </a:bodyPr>
          <a:lstStyle/>
          <a:p>
            <a:pPr algn="ctr"/>
            <a:r>
              <a:rPr lang="de-DE" sz="2400" b="1" dirty="0">
                <a:latin typeface="ArialMT"/>
              </a:rPr>
              <a:t>Aufgabe</a:t>
            </a:r>
          </a:p>
          <a:p>
            <a:pPr algn="ctr"/>
            <a:r>
              <a:rPr lang="de-DE" sz="2400" dirty="0">
                <a:latin typeface="ArialMT"/>
              </a:rPr>
              <a:t>Zwischenräume</a:t>
            </a:r>
          </a:p>
          <a:p>
            <a:pPr algn="ctr"/>
            <a:br>
              <a:rPr lang="de-DE" sz="2400" dirty="0">
                <a:latin typeface="ArialMT"/>
              </a:rPr>
            </a:br>
            <a:r>
              <a:rPr lang="de-DE" sz="2400" dirty="0">
                <a:latin typeface="ArialMT"/>
              </a:rPr>
              <a:t>Erkunden von Räumen, innerhalb des Schulbereichs, die sich als Zwischenräume eignen. Vorschläge, wie diese Zwischenräume aufgewertet werden können und die zeichnerische Umsetzung auf einem einheitlichen  Format . </a:t>
            </a:r>
          </a:p>
          <a:p>
            <a:pPr algn="ctr"/>
            <a:endParaRPr lang="de-DE" sz="2400" dirty="0">
              <a:latin typeface="ArialMT"/>
            </a:endParaRPr>
          </a:p>
          <a:p>
            <a:pPr algn="ctr"/>
            <a:r>
              <a:rPr lang="de-DE" sz="2400" dirty="0">
                <a:latin typeface="ArialMT"/>
              </a:rPr>
              <a:t>Skizzen, </a:t>
            </a:r>
            <a:r>
              <a:rPr lang="de-DE" sz="2400" dirty="0" err="1">
                <a:latin typeface="ArialMT"/>
              </a:rPr>
              <a:t>Photos</a:t>
            </a:r>
            <a:r>
              <a:rPr lang="de-DE" sz="2400" dirty="0">
                <a:latin typeface="ArialMT"/>
              </a:rPr>
              <a:t>  und Beschreibung der zur Ausführung gewählten Materialien. Mit einer </a:t>
            </a:r>
            <a:r>
              <a:rPr lang="de-DE" sz="2400" dirty="0" err="1">
                <a:latin typeface="ArialMT"/>
              </a:rPr>
              <a:t>abschlieflenden</a:t>
            </a:r>
            <a:r>
              <a:rPr lang="de-DE" sz="2400" dirty="0">
                <a:latin typeface="ArialMT"/>
              </a:rPr>
              <a:t> Präsentation waren die Arbeiten gewürdigt und dokumentiert. </a:t>
            </a:r>
            <a:endParaRPr lang="de-DE" sz="2400" dirty="0"/>
          </a:p>
        </p:txBody>
      </p:sp>
      <p:sp>
        <p:nvSpPr>
          <p:cNvPr id="3" name="Rechteck 2">
            <a:extLst>
              <a:ext uri="{FF2B5EF4-FFF2-40B4-BE49-F238E27FC236}">
                <a16:creationId xmlns:a16="http://schemas.microsoft.com/office/drawing/2014/main" id="{7CBECC8C-2517-1447-B856-164186ECF4D9}"/>
              </a:ext>
            </a:extLst>
          </p:cNvPr>
          <p:cNvSpPr/>
          <p:nvPr/>
        </p:nvSpPr>
        <p:spPr>
          <a:xfrm>
            <a:off x="1031132" y="5011019"/>
            <a:ext cx="10116766" cy="2031325"/>
          </a:xfrm>
          <a:prstGeom prst="rect">
            <a:avLst/>
          </a:prstGeom>
        </p:spPr>
        <p:txBody>
          <a:bodyPr wrap="square">
            <a:spAutoFit/>
          </a:bodyPr>
          <a:lstStyle/>
          <a:p>
            <a:pPr algn="ctr"/>
            <a:r>
              <a:rPr lang="de-DE" dirty="0">
                <a:latin typeface="ArialMT"/>
              </a:rPr>
              <a:t>Ziel der Aufgabe:</a:t>
            </a:r>
          </a:p>
          <a:p>
            <a:pPr algn="ctr"/>
            <a:r>
              <a:rPr lang="de-DE" dirty="0">
                <a:latin typeface="ArialMT"/>
              </a:rPr>
              <a:t>Die </a:t>
            </a:r>
            <a:r>
              <a:rPr lang="de-DE" dirty="0" err="1">
                <a:latin typeface="ArialMT"/>
              </a:rPr>
              <a:t>SuS</a:t>
            </a:r>
            <a:r>
              <a:rPr lang="de-DE" dirty="0">
                <a:latin typeface="ArialMT"/>
              </a:rPr>
              <a:t> werden für  ihre gebaute Umwelt sensibilisiert, hinterfragen sie und gestalten diese. (Wahrnehmen, Herstellen,  Gestalten…)</a:t>
            </a:r>
            <a:br>
              <a:rPr lang="de-DE" dirty="0">
                <a:latin typeface="ArialMT"/>
              </a:rPr>
            </a:br>
            <a:endParaRPr lang="de-DE" dirty="0">
              <a:latin typeface="ArialMT"/>
            </a:endParaRPr>
          </a:p>
          <a:p>
            <a:pPr algn="ctr"/>
            <a:r>
              <a:rPr lang="de-DE" dirty="0">
                <a:latin typeface="ArialMT"/>
              </a:rPr>
              <a:t>Durch die Auseinandersetzung mit der eigenen Schule wird  den </a:t>
            </a:r>
            <a:r>
              <a:rPr lang="de-DE" dirty="0" err="1">
                <a:latin typeface="ArialMT"/>
              </a:rPr>
              <a:t>SuS</a:t>
            </a:r>
            <a:r>
              <a:rPr lang="de-DE" dirty="0">
                <a:latin typeface="ArialMT"/>
              </a:rPr>
              <a:t> eine Identifikation mit ihr erleichtert.</a:t>
            </a:r>
            <a:br>
              <a:rPr lang="de-DE" dirty="0">
                <a:latin typeface="ArialMT"/>
              </a:rPr>
            </a:br>
            <a:endParaRPr lang="de-DE" dirty="0">
              <a:latin typeface="ArialMT"/>
            </a:endParaRPr>
          </a:p>
        </p:txBody>
      </p:sp>
    </p:spTree>
    <p:extLst>
      <p:ext uri="{BB962C8B-B14F-4D97-AF65-F5344CB8AC3E}">
        <p14:creationId xmlns:p14="http://schemas.microsoft.com/office/powerpoint/2010/main" val="2531606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880B04C-9854-DD4A-AED9-05DDC5BD2E3B}"/>
              </a:ext>
            </a:extLst>
          </p:cNvPr>
          <p:cNvSpPr txBox="1"/>
          <p:nvPr/>
        </p:nvSpPr>
        <p:spPr>
          <a:xfrm>
            <a:off x="2371241" y="642026"/>
            <a:ext cx="7224467" cy="523220"/>
          </a:xfrm>
          <a:prstGeom prst="rect">
            <a:avLst/>
          </a:prstGeom>
          <a:noFill/>
        </p:spPr>
        <p:txBody>
          <a:bodyPr wrap="square" rtlCol="0">
            <a:spAutoFit/>
          </a:bodyPr>
          <a:lstStyle/>
          <a:p>
            <a:r>
              <a:rPr lang="de-DE" sz="2800" b="1" dirty="0" err="1"/>
              <a:t>Ökotopien</a:t>
            </a:r>
            <a:r>
              <a:rPr lang="de-DE" sz="2800" b="1" dirty="0"/>
              <a:t>: Joseph Beuys und die soziale Plastik</a:t>
            </a:r>
          </a:p>
        </p:txBody>
      </p:sp>
      <p:sp>
        <p:nvSpPr>
          <p:cNvPr id="3" name="Textfeld 2">
            <a:extLst>
              <a:ext uri="{FF2B5EF4-FFF2-40B4-BE49-F238E27FC236}">
                <a16:creationId xmlns:a16="http://schemas.microsoft.com/office/drawing/2014/main" id="{C2753F58-57CF-AC45-AC28-FFC4F7CF858D}"/>
              </a:ext>
            </a:extLst>
          </p:cNvPr>
          <p:cNvSpPr txBox="1"/>
          <p:nvPr/>
        </p:nvSpPr>
        <p:spPr>
          <a:xfrm>
            <a:off x="800100" y="1600200"/>
            <a:ext cx="9677401" cy="830997"/>
          </a:xfrm>
          <a:prstGeom prst="rect">
            <a:avLst/>
          </a:prstGeom>
          <a:noFill/>
        </p:spPr>
        <p:txBody>
          <a:bodyPr wrap="square" rtlCol="0">
            <a:spAutoFit/>
          </a:bodyPr>
          <a:lstStyle/>
          <a:p>
            <a:pPr algn="ctr"/>
            <a:r>
              <a:rPr lang="de-DE" sz="2400" dirty="0">
                <a:latin typeface="Arial" panose="020B0604020202020204" pitchFamily="34" charset="0"/>
                <a:cs typeface="Arial" panose="020B0604020202020204" pitchFamily="34" charset="0"/>
              </a:rPr>
              <a:t>Die Grundlage der Idee einer Sozialen Plastik ist der Mensch, der durch Denken und Sprache soziale Strukturen entwickelt.</a:t>
            </a:r>
          </a:p>
        </p:txBody>
      </p:sp>
      <p:pic>
        <p:nvPicPr>
          <p:cNvPr id="4" name="Grafik 3">
            <a:extLst>
              <a:ext uri="{FF2B5EF4-FFF2-40B4-BE49-F238E27FC236}">
                <a16:creationId xmlns:a16="http://schemas.microsoft.com/office/drawing/2014/main" id="{E5AF3328-331F-0F47-89F9-508B8FFF4352}"/>
              </a:ext>
            </a:extLst>
          </p:cNvPr>
          <p:cNvPicPr>
            <a:picLocks noChangeAspect="1"/>
          </p:cNvPicPr>
          <p:nvPr/>
        </p:nvPicPr>
        <p:blipFill>
          <a:blip r:embed="rId3"/>
          <a:stretch>
            <a:fillRect/>
          </a:stretch>
        </p:blipFill>
        <p:spPr>
          <a:xfrm>
            <a:off x="800100" y="2866150"/>
            <a:ext cx="4229100" cy="2620249"/>
          </a:xfrm>
          <a:prstGeom prst="rect">
            <a:avLst/>
          </a:prstGeom>
        </p:spPr>
      </p:pic>
      <p:pic>
        <p:nvPicPr>
          <p:cNvPr id="6" name="Grafik 5">
            <a:extLst>
              <a:ext uri="{FF2B5EF4-FFF2-40B4-BE49-F238E27FC236}">
                <a16:creationId xmlns:a16="http://schemas.microsoft.com/office/drawing/2014/main" id="{83DA5FC0-0BEB-8341-B425-7CBCB17C460A}"/>
              </a:ext>
            </a:extLst>
          </p:cNvPr>
          <p:cNvPicPr>
            <a:picLocks noChangeAspect="1"/>
          </p:cNvPicPr>
          <p:nvPr/>
        </p:nvPicPr>
        <p:blipFill>
          <a:blip r:embed="rId4"/>
          <a:stretch>
            <a:fillRect/>
          </a:stretch>
        </p:blipFill>
        <p:spPr>
          <a:xfrm>
            <a:off x="2914650" y="4419599"/>
            <a:ext cx="3810000" cy="2133600"/>
          </a:xfrm>
          <a:prstGeom prst="rect">
            <a:avLst/>
          </a:prstGeom>
        </p:spPr>
      </p:pic>
      <p:pic>
        <p:nvPicPr>
          <p:cNvPr id="7" name="Grafik 6">
            <a:extLst>
              <a:ext uri="{FF2B5EF4-FFF2-40B4-BE49-F238E27FC236}">
                <a16:creationId xmlns:a16="http://schemas.microsoft.com/office/drawing/2014/main" id="{CB54910F-3A8E-B74E-AACD-B9EACA79D630}"/>
              </a:ext>
            </a:extLst>
          </p:cNvPr>
          <p:cNvPicPr>
            <a:picLocks noChangeAspect="1"/>
          </p:cNvPicPr>
          <p:nvPr/>
        </p:nvPicPr>
        <p:blipFill>
          <a:blip r:embed="rId5"/>
          <a:stretch>
            <a:fillRect/>
          </a:stretch>
        </p:blipFill>
        <p:spPr>
          <a:xfrm>
            <a:off x="6137649" y="2431197"/>
            <a:ext cx="5151120" cy="3882754"/>
          </a:xfrm>
          <a:prstGeom prst="rect">
            <a:avLst/>
          </a:prstGeom>
        </p:spPr>
      </p:pic>
    </p:spTree>
    <p:extLst>
      <p:ext uri="{BB962C8B-B14F-4D97-AF65-F5344CB8AC3E}">
        <p14:creationId xmlns:p14="http://schemas.microsoft.com/office/powerpoint/2010/main" val="2583079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6BA5E0E-7521-C44C-8B2C-99DDA9604801}"/>
              </a:ext>
            </a:extLst>
          </p:cNvPr>
          <p:cNvSpPr/>
          <p:nvPr/>
        </p:nvSpPr>
        <p:spPr>
          <a:xfrm>
            <a:off x="1719943" y="2264229"/>
            <a:ext cx="8251371" cy="2062103"/>
          </a:xfrm>
          <a:prstGeom prst="rect">
            <a:avLst/>
          </a:prstGeom>
        </p:spPr>
        <p:txBody>
          <a:bodyPr wrap="square">
            <a:spAutoFit/>
          </a:bodyPr>
          <a:lstStyle/>
          <a:p>
            <a:pPr algn="ctr"/>
            <a:r>
              <a:rPr lang="de-DE" sz="2800" dirty="0">
                <a:latin typeface="Calibri" panose="020F0502020204030204" pitchFamily="34" charset="0"/>
                <a:ea typeface="Calibri" panose="020F0502020204030204" pitchFamily="34" charset="0"/>
                <a:cs typeface="Times New Roman" panose="02020603050405020304" pitchFamily="18" charset="0"/>
              </a:rPr>
              <a:t>Fertige aus Pappe ein Modell deines utopischen Ortes, der dem Grundgedanken der „sozialen Plastik“ folgt!</a:t>
            </a:r>
            <a:endParaRPr lang="de-DE" sz="2800" dirty="0"/>
          </a:p>
          <a:p>
            <a:endParaRPr lang="de-DE" sz="2400" dirty="0"/>
          </a:p>
          <a:p>
            <a:r>
              <a:rPr lang="de-DE" sz="2400" dirty="0"/>
              <a:t>Mögliche Themen, z.B.: Ökosystem, Nachhaltigkeit, Klimaschutz, Sprache/Kommunikation,  Bildung, Wirtschaft</a:t>
            </a:r>
          </a:p>
        </p:txBody>
      </p:sp>
      <p:sp>
        <p:nvSpPr>
          <p:cNvPr id="4" name="Rechteck 3">
            <a:extLst>
              <a:ext uri="{FF2B5EF4-FFF2-40B4-BE49-F238E27FC236}">
                <a16:creationId xmlns:a16="http://schemas.microsoft.com/office/drawing/2014/main" id="{63F90A98-81B1-5143-ABB8-2C08A9F25C6A}"/>
              </a:ext>
            </a:extLst>
          </p:cNvPr>
          <p:cNvSpPr/>
          <p:nvPr/>
        </p:nvSpPr>
        <p:spPr>
          <a:xfrm>
            <a:off x="4204714" y="784163"/>
            <a:ext cx="3781046" cy="923330"/>
          </a:xfrm>
          <a:prstGeom prst="rect">
            <a:avLst/>
          </a:prstGeom>
        </p:spPr>
        <p:txBody>
          <a:bodyPr wrap="square">
            <a:spAutoFit/>
          </a:bodyPr>
          <a:lstStyle/>
          <a:p>
            <a:pPr algn="ctr"/>
            <a:r>
              <a:rPr lang="de-DE" b="1" dirty="0">
                <a:latin typeface="ArialMT"/>
              </a:rPr>
              <a:t>Aufgabe</a:t>
            </a:r>
          </a:p>
          <a:p>
            <a:pPr algn="ctr"/>
            <a:endParaRPr lang="de-DE" b="1" dirty="0">
              <a:latin typeface="ArialMT"/>
            </a:endParaRPr>
          </a:p>
          <a:p>
            <a:pPr algn="ctr"/>
            <a:r>
              <a:rPr lang="de-DE" b="1" dirty="0">
                <a:latin typeface="ArialMT"/>
              </a:rPr>
              <a:t>ökologische Utopien</a:t>
            </a:r>
          </a:p>
        </p:txBody>
      </p:sp>
    </p:spTree>
    <p:extLst>
      <p:ext uri="{BB962C8B-B14F-4D97-AF65-F5344CB8AC3E}">
        <p14:creationId xmlns:p14="http://schemas.microsoft.com/office/powerpoint/2010/main" val="3145525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110B7FD-5707-3A42-9E89-B88AB02265BE}"/>
              </a:ext>
            </a:extLst>
          </p:cNvPr>
          <p:cNvSpPr/>
          <p:nvPr/>
        </p:nvSpPr>
        <p:spPr>
          <a:xfrm>
            <a:off x="4221804" y="447472"/>
            <a:ext cx="3370759" cy="1200329"/>
          </a:xfrm>
          <a:prstGeom prst="rect">
            <a:avLst/>
          </a:prstGeom>
        </p:spPr>
        <p:txBody>
          <a:bodyPr wrap="square">
            <a:spAutoFit/>
          </a:bodyPr>
          <a:lstStyle/>
          <a:p>
            <a:r>
              <a:rPr lang="de-DE" b="1" dirty="0">
                <a:latin typeface="Arial" panose="020B0604020202020204" pitchFamily="34" charset="0"/>
              </a:rPr>
              <a:t>Architektur in der Schule</a:t>
            </a:r>
          </a:p>
          <a:p>
            <a:endParaRPr lang="de-DE" b="1" dirty="0">
              <a:latin typeface="Arial" panose="020B0604020202020204" pitchFamily="34" charset="0"/>
            </a:endParaRPr>
          </a:p>
          <a:p>
            <a:endParaRPr lang="de-DE" b="1" dirty="0">
              <a:latin typeface="Arial" panose="020B0604020202020204" pitchFamily="34" charset="0"/>
            </a:endParaRPr>
          </a:p>
          <a:p>
            <a:r>
              <a:rPr lang="de-DE" b="1" dirty="0">
                <a:latin typeface="Arial" panose="020B0604020202020204" pitchFamily="34" charset="0"/>
              </a:rPr>
              <a:t> </a:t>
            </a:r>
            <a:endParaRPr lang="de-DE" dirty="0">
              <a:effectLst/>
            </a:endParaRPr>
          </a:p>
        </p:txBody>
      </p:sp>
      <p:sp>
        <p:nvSpPr>
          <p:cNvPr id="3" name="Rechteck 2">
            <a:extLst>
              <a:ext uri="{FF2B5EF4-FFF2-40B4-BE49-F238E27FC236}">
                <a16:creationId xmlns:a16="http://schemas.microsoft.com/office/drawing/2014/main" id="{46B84A88-2500-554E-AC99-E031EFF2345F}"/>
              </a:ext>
            </a:extLst>
          </p:cNvPr>
          <p:cNvSpPr/>
          <p:nvPr/>
        </p:nvSpPr>
        <p:spPr>
          <a:xfrm>
            <a:off x="1381327" y="1147863"/>
            <a:ext cx="9163455" cy="2400657"/>
          </a:xfrm>
          <a:prstGeom prst="rect">
            <a:avLst/>
          </a:prstGeom>
        </p:spPr>
        <p:txBody>
          <a:bodyPr wrap="square">
            <a:spAutoFit/>
          </a:bodyPr>
          <a:lstStyle/>
          <a:p>
            <a:pPr algn="ctr"/>
            <a:r>
              <a:rPr lang="de-DE" dirty="0">
                <a:latin typeface="ArialMT"/>
              </a:rPr>
              <a:t>"Architektur bestimmt unser Leben und Architektur als gestalteter Raum ist Auftrag an jeden Kunstunterricht" </a:t>
            </a:r>
            <a:endParaRPr lang="de-DE" dirty="0">
              <a:effectLst/>
            </a:endParaRPr>
          </a:p>
          <a:p>
            <a:pPr algn="ctr"/>
            <a:r>
              <a:rPr lang="de-DE" sz="1200" dirty="0">
                <a:effectLst/>
                <a:latin typeface="ArialMT"/>
              </a:rPr>
              <a:t>(Johannes Kirschenmann in Kunst + Unterricht, Heft 384, 385, 2014, S. 1) </a:t>
            </a:r>
          </a:p>
          <a:p>
            <a:pPr algn="ctr"/>
            <a:endParaRPr lang="de-DE" dirty="0">
              <a:effectLst/>
            </a:endParaRPr>
          </a:p>
          <a:p>
            <a:pPr algn="ctr"/>
            <a:endParaRPr lang="de-DE" dirty="0">
              <a:effectLst/>
            </a:endParaRPr>
          </a:p>
          <a:p>
            <a:pPr algn="ctr"/>
            <a:r>
              <a:rPr lang="de-DE" dirty="0">
                <a:latin typeface="ArialMT"/>
              </a:rPr>
              <a:t>"Es ist ein </a:t>
            </a:r>
            <a:r>
              <a:rPr lang="de-DE" dirty="0" err="1">
                <a:latin typeface="ArialMT"/>
              </a:rPr>
              <a:t>Grundbedürfnis</a:t>
            </a:r>
            <a:r>
              <a:rPr lang="de-DE" dirty="0">
                <a:latin typeface="ArialMT"/>
              </a:rPr>
              <a:t> des Menschen, den individuellen und gemeinschaftlichen Lebensraum mitzugestalten, da seine sozialen Befindlichkeiten aber auch seine individuellen </a:t>
            </a:r>
            <a:r>
              <a:rPr lang="de-DE" dirty="0" err="1">
                <a:latin typeface="ArialMT"/>
              </a:rPr>
              <a:t>Entwicklungsmöglichkeiten</a:t>
            </a:r>
            <a:r>
              <a:rPr lang="de-DE" dirty="0">
                <a:latin typeface="ArialMT"/>
              </a:rPr>
              <a:t> stark an diese </a:t>
            </a:r>
            <a:r>
              <a:rPr lang="de-DE" dirty="0" err="1">
                <a:latin typeface="ArialMT"/>
              </a:rPr>
              <a:t>Räume</a:t>
            </a:r>
            <a:r>
              <a:rPr lang="de-DE" dirty="0">
                <a:latin typeface="ArialMT"/>
              </a:rPr>
              <a:t> gebunden sind</a:t>
            </a:r>
            <a:r>
              <a:rPr lang="de-DE" sz="1600" dirty="0">
                <a:effectLst/>
                <a:latin typeface="ArialMT"/>
              </a:rPr>
              <a:t>" </a:t>
            </a:r>
            <a:endParaRPr lang="de-DE" dirty="0">
              <a:effectLst/>
            </a:endParaRPr>
          </a:p>
          <a:p>
            <a:pPr algn="ctr"/>
            <a:r>
              <a:rPr lang="de-DE" sz="1200" dirty="0">
                <a:effectLst/>
                <a:latin typeface="ArialMT"/>
              </a:rPr>
              <a:t>(Barbara </a:t>
            </a:r>
            <a:r>
              <a:rPr lang="de-DE" sz="1200" dirty="0" err="1">
                <a:effectLst/>
                <a:latin typeface="ArialMT"/>
              </a:rPr>
              <a:t>Shatry</a:t>
            </a:r>
            <a:r>
              <a:rPr lang="de-DE" sz="1200" dirty="0">
                <a:effectLst/>
                <a:latin typeface="ArialMT"/>
              </a:rPr>
              <a:t> in Kunst + Unterricht, Heft 384, 385, 2014, S. 4) </a:t>
            </a:r>
            <a:endParaRPr lang="de-DE" dirty="0">
              <a:effectLst/>
            </a:endParaRPr>
          </a:p>
        </p:txBody>
      </p:sp>
      <p:sp>
        <p:nvSpPr>
          <p:cNvPr id="4" name="Rechteck 3">
            <a:extLst>
              <a:ext uri="{FF2B5EF4-FFF2-40B4-BE49-F238E27FC236}">
                <a16:creationId xmlns:a16="http://schemas.microsoft.com/office/drawing/2014/main" id="{E466F622-F5F0-AE4C-B251-341F9C4AC5DF}"/>
              </a:ext>
            </a:extLst>
          </p:cNvPr>
          <p:cNvSpPr/>
          <p:nvPr/>
        </p:nvSpPr>
        <p:spPr>
          <a:xfrm>
            <a:off x="1381327" y="4248911"/>
            <a:ext cx="8522090" cy="1369606"/>
          </a:xfrm>
          <a:prstGeom prst="rect">
            <a:avLst/>
          </a:prstGeom>
        </p:spPr>
        <p:txBody>
          <a:bodyPr wrap="square">
            <a:spAutoFit/>
          </a:bodyPr>
          <a:lstStyle/>
          <a:p>
            <a:pPr algn="ctr"/>
            <a:r>
              <a:rPr lang="de-DE" dirty="0">
                <a:latin typeface="ArialMT"/>
              </a:rPr>
              <a:t>"Die Raumgestaltung hat </a:t>
            </a:r>
            <a:r>
              <a:rPr lang="de-DE" dirty="0" err="1">
                <a:latin typeface="ArialMT"/>
              </a:rPr>
              <a:t>vielfältige</a:t>
            </a:r>
            <a:r>
              <a:rPr lang="de-DE" dirty="0">
                <a:latin typeface="ArialMT"/>
              </a:rPr>
              <a:t> </a:t>
            </a:r>
            <a:r>
              <a:rPr lang="de-DE" dirty="0" err="1">
                <a:latin typeface="ArialMT"/>
              </a:rPr>
              <a:t>Möglichkeiten</a:t>
            </a:r>
            <a:r>
              <a:rPr lang="de-DE" dirty="0">
                <a:latin typeface="ArialMT"/>
              </a:rPr>
              <a:t> in Bezug auf Maßstab, Proportion, Form, Funktion, Licht, Material und Farbe. Architektur ist ein definierter Ort – ein Innenraum, ein Außenraum, umbauter Raum, privater und </a:t>
            </a:r>
            <a:r>
              <a:rPr lang="de-DE" dirty="0" err="1">
                <a:latin typeface="ArialMT"/>
              </a:rPr>
              <a:t>öffentlicher</a:t>
            </a:r>
            <a:r>
              <a:rPr lang="de-DE" dirty="0">
                <a:latin typeface="ArialMT"/>
              </a:rPr>
              <a:t> Raum." </a:t>
            </a:r>
            <a:endParaRPr lang="de-DE" dirty="0">
              <a:effectLst/>
            </a:endParaRPr>
          </a:p>
          <a:p>
            <a:pPr algn="ctr"/>
            <a:r>
              <a:rPr lang="de-DE" sz="1100" dirty="0">
                <a:effectLst/>
                <a:latin typeface="ArialMT"/>
              </a:rPr>
              <a:t>(Barbara </a:t>
            </a:r>
            <a:r>
              <a:rPr lang="de-DE" sz="1100" dirty="0" err="1">
                <a:effectLst/>
                <a:latin typeface="ArialMT"/>
              </a:rPr>
              <a:t>Shatry</a:t>
            </a:r>
            <a:r>
              <a:rPr lang="de-DE" sz="1100" dirty="0">
                <a:effectLst/>
                <a:latin typeface="ArialMT"/>
              </a:rPr>
              <a:t> in Kunst + Unterricht, Heft 384, 385, 2014, S. 4) </a:t>
            </a:r>
            <a:endParaRPr lang="de-DE" dirty="0">
              <a:effectLst/>
            </a:endParaRPr>
          </a:p>
        </p:txBody>
      </p:sp>
    </p:spTree>
    <p:extLst>
      <p:ext uri="{BB962C8B-B14F-4D97-AF65-F5344CB8AC3E}">
        <p14:creationId xmlns:p14="http://schemas.microsoft.com/office/powerpoint/2010/main" val="2718101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7998499-8DDF-0A4C-BE54-3279983F8128}"/>
              </a:ext>
            </a:extLst>
          </p:cNvPr>
          <p:cNvSpPr/>
          <p:nvPr/>
        </p:nvSpPr>
        <p:spPr>
          <a:xfrm>
            <a:off x="2334638" y="564205"/>
            <a:ext cx="6809362" cy="369332"/>
          </a:xfrm>
          <a:prstGeom prst="rect">
            <a:avLst/>
          </a:prstGeom>
        </p:spPr>
        <p:txBody>
          <a:bodyPr wrap="square">
            <a:spAutoFit/>
          </a:bodyPr>
          <a:lstStyle/>
          <a:p>
            <a:pPr algn="ctr"/>
            <a:r>
              <a:rPr lang="de-DE" b="1" dirty="0">
                <a:latin typeface="ArialMT"/>
              </a:rPr>
              <a:t>Bezug zu den Fachanforderungen Architektur, Arbeitsfeld 7 </a:t>
            </a:r>
            <a:endParaRPr lang="de-DE" b="1" dirty="0">
              <a:effectLst/>
            </a:endParaRPr>
          </a:p>
        </p:txBody>
      </p:sp>
      <p:sp>
        <p:nvSpPr>
          <p:cNvPr id="3" name="Rechteck 2">
            <a:extLst>
              <a:ext uri="{FF2B5EF4-FFF2-40B4-BE49-F238E27FC236}">
                <a16:creationId xmlns:a16="http://schemas.microsoft.com/office/drawing/2014/main" id="{8AC0906D-56B0-0745-A5DE-8DCF325B28B3}"/>
              </a:ext>
            </a:extLst>
          </p:cNvPr>
          <p:cNvSpPr/>
          <p:nvPr/>
        </p:nvSpPr>
        <p:spPr>
          <a:xfrm>
            <a:off x="1792528" y="1789889"/>
            <a:ext cx="7645940" cy="2123658"/>
          </a:xfrm>
          <a:prstGeom prst="rect">
            <a:avLst/>
          </a:prstGeom>
        </p:spPr>
        <p:txBody>
          <a:bodyPr wrap="square">
            <a:spAutoFit/>
          </a:bodyPr>
          <a:lstStyle/>
          <a:p>
            <a:r>
              <a:rPr lang="de-DE" dirty="0">
                <a:latin typeface="ArialMT"/>
              </a:rPr>
              <a:t>"</a:t>
            </a:r>
            <a:r>
              <a:rPr lang="de-DE" b="1" dirty="0">
                <a:latin typeface="Arial" panose="020B0604020202020204" pitchFamily="34" charset="0"/>
              </a:rPr>
              <a:t>Alle </a:t>
            </a:r>
            <a:r>
              <a:rPr lang="de-DE" b="1" dirty="0" err="1">
                <a:latin typeface="Arial" panose="020B0604020202020204" pitchFamily="34" charset="0"/>
              </a:rPr>
              <a:t>Räume</a:t>
            </a:r>
            <a:r>
              <a:rPr lang="de-DE" dirty="0">
                <a:latin typeface="ArialMT"/>
              </a:rPr>
              <a:t>, in denen sich die </a:t>
            </a:r>
            <a:r>
              <a:rPr lang="de-DE" dirty="0" err="1">
                <a:latin typeface="ArialMT"/>
              </a:rPr>
              <a:t>Schülerinnen</a:t>
            </a:r>
            <a:r>
              <a:rPr lang="de-DE" dirty="0">
                <a:latin typeface="ArialMT"/>
              </a:rPr>
              <a:t> und </a:t>
            </a:r>
            <a:r>
              <a:rPr lang="de-DE" dirty="0" err="1">
                <a:latin typeface="ArialMT"/>
              </a:rPr>
              <a:t>Schüler</a:t>
            </a:r>
            <a:r>
              <a:rPr lang="de-DE" dirty="0">
                <a:latin typeface="ArialMT"/>
              </a:rPr>
              <a:t> bewegen, </a:t>
            </a:r>
            <a:r>
              <a:rPr lang="de-DE" b="1" dirty="0">
                <a:latin typeface="Arial" panose="020B0604020202020204" pitchFamily="34" charset="0"/>
              </a:rPr>
              <a:t>sind gestaltet </a:t>
            </a:r>
            <a:r>
              <a:rPr lang="de-DE" dirty="0">
                <a:latin typeface="ArialMT"/>
              </a:rPr>
              <a:t>und </a:t>
            </a:r>
            <a:r>
              <a:rPr lang="de-DE" dirty="0" err="1">
                <a:latin typeface="ArialMT"/>
              </a:rPr>
              <a:t>können</a:t>
            </a:r>
            <a:r>
              <a:rPr lang="de-DE" dirty="0">
                <a:latin typeface="ArialMT"/>
              </a:rPr>
              <a:t> als solche zum Gegenstand des Lernens und der Auseinandersetzung werden. Das Arbeitsfeld umfasst Sakral- und Profanarchitektur verschiedener Bautypen, Funktionen, Stile und Kulturen ebenso wie innere und </a:t>
            </a:r>
            <a:r>
              <a:rPr lang="de-DE" dirty="0" err="1">
                <a:latin typeface="ArialMT"/>
              </a:rPr>
              <a:t>äußere</a:t>
            </a:r>
            <a:r>
              <a:rPr lang="de-DE" dirty="0">
                <a:latin typeface="ArialMT"/>
              </a:rPr>
              <a:t> Gestaltung von </a:t>
            </a:r>
            <a:r>
              <a:rPr lang="de-DE" dirty="0" err="1">
                <a:latin typeface="ArialMT"/>
              </a:rPr>
              <a:t>Gebäuden</a:t>
            </a:r>
            <a:r>
              <a:rPr lang="de-DE" dirty="0">
                <a:latin typeface="ArialMT"/>
              </a:rPr>
              <a:t>, Siedlungen und </a:t>
            </a:r>
            <a:r>
              <a:rPr lang="de-DE" dirty="0" err="1">
                <a:latin typeface="ArialMT"/>
              </a:rPr>
              <a:t>Städtebau</a:t>
            </a:r>
            <a:r>
              <a:rPr lang="de-DE" dirty="0">
                <a:latin typeface="ArialMT"/>
              </a:rPr>
              <a:t> oder Landschaftsarchitektur." </a:t>
            </a:r>
            <a:endParaRPr lang="de-DE" dirty="0">
              <a:effectLst/>
            </a:endParaRPr>
          </a:p>
          <a:p>
            <a:endParaRPr lang="de-DE" sz="1200" dirty="0">
              <a:effectLst/>
              <a:latin typeface="ArialMT"/>
            </a:endParaRPr>
          </a:p>
          <a:p>
            <a:r>
              <a:rPr lang="de-DE" sz="1200" dirty="0">
                <a:effectLst/>
                <a:latin typeface="ArialMT"/>
              </a:rPr>
              <a:t>Fachanforderungen Kunst, 2015, S. 18 </a:t>
            </a:r>
            <a:endParaRPr lang="de-DE" dirty="0">
              <a:effectLst/>
            </a:endParaRPr>
          </a:p>
        </p:txBody>
      </p:sp>
      <p:sp>
        <p:nvSpPr>
          <p:cNvPr id="5" name="Textfeld 4">
            <a:extLst>
              <a:ext uri="{FF2B5EF4-FFF2-40B4-BE49-F238E27FC236}">
                <a16:creationId xmlns:a16="http://schemas.microsoft.com/office/drawing/2014/main" id="{888657C9-41CF-0843-8948-37728F513C24}"/>
              </a:ext>
            </a:extLst>
          </p:cNvPr>
          <p:cNvSpPr txBox="1"/>
          <p:nvPr/>
        </p:nvSpPr>
        <p:spPr>
          <a:xfrm>
            <a:off x="898902" y="4541003"/>
            <a:ext cx="11213957" cy="1107996"/>
          </a:xfrm>
          <a:prstGeom prst="rect">
            <a:avLst/>
          </a:prstGeom>
          <a:noFill/>
        </p:spPr>
        <p:txBody>
          <a:bodyPr wrap="square" rtlCol="0">
            <a:spAutoFit/>
          </a:bodyPr>
          <a:lstStyle/>
          <a:p>
            <a:r>
              <a:rPr lang="de-DE" dirty="0"/>
              <a:t>"Mit der differenzierten Wahrnehmung gebauter Umwelt werden Lebensbedingungen und Kernprobleme, wie </a:t>
            </a:r>
            <a:r>
              <a:rPr lang="de-DE" b="1" dirty="0" err="1"/>
              <a:t>Ökologie</a:t>
            </a:r>
            <a:r>
              <a:rPr lang="de-DE" b="1" dirty="0"/>
              <a:t>, Nachhaltigkeit </a:t>
            </a:r>
            <a:r>
              <a:rPr lang="de-DE" dirty="0"/>
              <a:t>und </a:t>
            </a:r>
            <a:r>
              <a:rPr lang="de-DE" b="1" dirty="0" err="1"/>
              <a:t>Mobilität</a:t>
            </a:r>
            <a:r>
              <a:rPr lang="de-DE" b="1" dirty="0"/>
              <a:t> </a:t>
            </a:r>
            <a:r>
              <a:rPr lang="de-DE" dirty="0"/>
              <a:t>aus individueller Erfahrung heraus gestalt- und </a:t>
            </a:r>
            <a:r>
              <a:rPr lang="de-DE" dirty="0" err="1"/>
              <a:t>reflektierbar</a:t>
            </a:r>
            <a:r>
              <a:rPr lang="de-DE" dirty="0"/>
              <a:t>." </a:t>
            </a:r>
            <a:endParaRPr lang="de-DE" dirty="0">
              <a:effectLst/>
            </a:endParaRPr>
          </a:p>
          <a:p>
            <a:endParaRPr lang="de-DE" dirty="0"/>
          </a:p>
          <a:p>
            <a:r>
              <a:rPr lang="de-DE" sz="1200" dirty="0"/>
              <a:t>Fachanforderungen Kunst, 2015, S. 18 </a:t>
            </a:r>
            <a:endParaRPr lang="de-DE" sz="1200" dirty="0">
              <a:effectLst/>
            </a:endParaRPr>
          </a:p>
        </p:txBody>
      </p:sp>
    </p:spTree>
    <p:extLst>
      <p:ext uri="{BB962C8B-B14F-4D97-AF65-F5344CB8AC3E}">
        <p14:creationId xmlns:p14="http://schemas.microsoft.com/office/powerpoint/2010/main" val="1995455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10638F6-DF62-5842-976D-83FA78F64A4F}"/>
              </a:ext>
            </a:extLst>
          </p:cNvPr>
          <p:cNvSpPr/>
          <p:nvPr/>
        </p:nvSpPr>
        <p:spPr>
          <a:xfrm>
            <a:off x="4411726" y="676232"/>
            <a:ext cx="3619902" cy="461665"/>
          </a:xfrm>
          <a:prstGeom prst="rect">
            <a:avLst/>
          </a:prstGeom>
        </p:spPr>
        <p:txBody>
          <a:bodyPr wrap="none">
            <a:spAutoFit/>
          </a:bodyPr>
          <a:lstStyle/>
          <a:p>
            <a:r>
              <a:rPr lang="de-DE" sz="2400" b="1" dirty="0">
                <a:latin typeface="ArialMT"/>
              </a:rPr>
              <a:t>Aktuelle Themen – z.B. </a:t>
            </a:r>
            <a:endParaRPr lang="de-DE" sz="2400" b="1" dirty="0">
              <a:effectLst/>
            </a:endParaRPr>
          </a:p>
        </p:txBody>
      </p:sp>
      <p:sp>
        <p:nvSpPr>
          <p:cNvPr id="3" name="Rechteck 2">
            <a:extLst>
              <a:ext uri="{FF2B5EF4-FFF2-40B4-BE49-F238E27FC236}">
                <a16:creationId xmlns:a16="http://schemas.microsoft.com/office/drawing/2014/main" id="{BE30575D-A3D7-B048-867A-30A1AEAFD1E7}"/>
              </a:ext>
            </a:extLst>
          </p:cNvPr>
          <p:cNvSpPr/>
          <p:nvPr/>
        </p:nvSpPr>
        <p:spPr>
          <a:xfrm>
            <a:off x="1627322" y="1363851"/>
            <a:ext cx="8121772" cy="4524315"/>
          </a:xfrm>
          <a:prstGeom prst="rect">
            <a:avLst/>
          </a:prstGeom>
        </p:spPr>
        <p:txBody>
          <a:bodyPr wrap="square">
            <a:spAutoFit/>
          </a:bodyPr>
          <a:lstStyle/>
          <a:p>
            <a:endParaRPr lang="de-DE" sz="2400" dirty="0">
              <a:latin typeface="ArialMT"/>
            </a:endParaRPr>
          </a:p>
          <a:p>
            <a:pPr algn="ctr"/>
            <a:r>
              <a:rPr lang="de-DE" sz="2400" dirty="0">
                <a:latin typeface="ArialMT"/>
              </a:rPr>
              <a:t>alte und neue Architektur </a:t>
            </a:r>
          </a:p>
          <a:p>
            <a:pPr algn="ctr"/>
            <a:r>
              <a:rPr lang="de-DE" sz="2400" dirty="0">
                <a:latin typeface="ArialMT"/>
              </a:rPr>
              <a:t>Nachhaltigkeit </a:t>
            </a:r>
          </a:p>
          <a:p>
            <a:pPr algn="ctr"/>
            <a:r>
              <a:rPr lang="de-DE" sz="2400" dirty="0" err="1">
                <a:latin typeface="ArialMT"/>
              </a:rPr>
              <a:t>Städteplanung</a:t>
            </a:r>
            <a:br>
              <a:rPr lang="de-DE" sz="2400" dirty="0">
                <a:latin typeface="ArialMT"/>
              </a:rPr>
            </a:br>
            <a:r>
              <a:rPr lang="de-DE" sz="2400" dirty="0">
                <a:latin typeface="ArialMT"/>
              </a:rPr>
              <a:t>Wie wohnen wir morgen?</a:t>
            </a:r>
          </a:p>
          <a:p>
            <a:pPr algn="ctr"/>
            <a:r>
              <a:rPr lang="de-DE" sz="2400" dirty="0">
                <a:latin typeface="ArialMT"/>
              </a:rPr>
              <a:t>Visionen und Utopien/</a:t>
            </a:r>
            <a:r>
              <a:rPr lang="de-DE" sz="2400" dirty="0" err="1">
                <a:latin typeface="ArialMT"/>
              </a:rPr>
              <a:t>Dystopien</a:t>
            </a:r>
            <a:endParaRPr lang="de-DE" sz="2400" dirty="0">
              <a:latin typeface="ArialMT"/>
            </a:endParaRPr>
          </a:p>
          <a:p>
            <a:pPr algn="ctr"/>
            <a:r>
              <a:rPr lang="de-DE" sz="2400" dirty="0">
                <a:latin typeface="ArialMT"/>
              </a:rPr>
              <a:t>Zwischenräume</a:t>
            </a:r>
          </a:p>
          <a:p>
            <a:pPr algn="ctr"/>
            <a:r>
              <a:rPr lang="de-DE" sz="2400" dirty="0">
                <a:latin typeface="ArialMT"/>
              </a:rPr>
              <a:t>Orte und Nicht-Orte </a:t>
            </a:r>
          </a:p>
          <a:p>
            <a:pPr algn="ctr"/>
            <a:r>
              <a:rPr lang="de-DE" sz="2400" dirty="0">
                <a:effectLst/>
                <a:latin typeface="ArialMT"/>
              </a:rPr>
              <a:t>Geheime Orte</a:t>
            </a:r>
          </a:p>
          <a:p>
            <a:pPr algn="ctr"/>
            <a:r>
              <a:rPr lang="de-DE" sz="2400" dirty="0">
                <a:latin typeface="ArialMT"/>
              </a:rPr>
              <a:t>Erkundungen: das Unbekannte im Bekannten</a:t>
            </a:r>
          </a:p>
          <a:p>
            <a:pPr algn="ctr"/>
            <a:r>
              <a:rPr lang="de-DE" sz="2400" dirty="0">
                <a:effectLst/>
                <a:latin typeface="ArialMT"/>
              </a:rPr>
              <a:t>Umdeutung/Erweiterung von </a:t>
            </a:r>
            <a:r>
              <a:rPr lang="de-DE" sz="2400" dirty="0">
                <a:latin typeface="ArialMT"/>
              </a:rPr>
              <a:t>Räumen</a:t>
            </a:r>
            <a:endParaRPr lang="de-DE" sz="2400" dirty="0">
              <a:effectLst/>
              <a:latin typeface="ArialMT"/>
            </a:endParaRPr>
          </a:p>
          <a:p>
            <a:pPr algn="ctr"/>
            <a:r>
              <a:rPr lang="de-DE" sz="2400" dirty="0">
                <a:latin typeface="ArialMT"/>
              </a:rPr>
              <a:t>….</a:t>
            </a:r>
            <a:endParaRPr lang="de-DE" sz="2400" dirty="0">
              <a:effectLst/>
            </a:endParaRPr>
          </a:p>
        </p:txBody>
      </p:sp>
    </p:spTree>
    <p:extLst>
      <p:ext uri="{BB962C8B-B14F-4D97-AF65-F5344CB8AC3E}">
        <p14:creationId xmlns:p14="http://schemas.microsoft.com/office/powerpoint/2010/main" val="4063686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2B4AB83-7E20-3044-B68E-48CC93D73F24}"/>
              </a:ext>
            </a:extLst>
          </p:cNvPr>
          <p:cNvSpPr/>
          <p:nvPr/>
        </p:nvSpPr>
        <p:spPr>
          <a:xfrm>
            <a:off x="2256817" y="505838"/>
            <a:ext cx="8404698" cy="1361911"/>
          </a:xfrm>
          <a:prstGeom prst="rect">
            <a:avLst/>
          </a:prstGeom>
        </p:spPr>
        <p:txBody>
          <a:bodyPr wrap="square">
            <a:spAutoFit/>
          </a:bodyPr>
          <a:lstStyle/>
          <a:p>
            <a:r>
              <a:rPr lang="de-DE" dirty="0">
                <a:latin typeface="ArialMT"/>
              </a:rPr>
              <a:t>Hamburg, Karolinenviertel, Flora-Neumann-Straße: ehemaliges </a:t>
            </a:r>
            <a:r>
              <a:rPr lang="de-DE" dirty="0" err="1">
                <a:latin typeface="ArialMT"/>
              </a:rPr>
              <a:t>Verwaltungsgebäude</a:t>
            </a:r>
            <a:r>
              <a:rPr lang="de-DE" dirty="0">
                <a:latin typeface="ArialMT"/>
              </a:rPr>
              <a:t> des Kohlekraftwerks "Karoline" (neugotischer Backsteinbau, 1897, Architekt Albert Winkler) und neues </a:t>
            </a:r>
            <a:r>
              <a:rPr lang="de-DE" dirty="0" err="1">
                <a:latin typeface="ArialMT"/>
              </a:rPr>
              <a:t>Messegebäude</a:t>
            </a:r>
            <a:r>
              <a:rPr lang="de-DE" dirty="0">
                <a:latin typeface="ArialMT"/>
              </a:rPr>
              <a:t> (</a:t>
            </a:r>
            <a:r>
              <a:rPr lang="de-DE" dirty="0" err="1">
                <a:latin typeface="ArialMT"/>
              </a:rPr>
              <a:t>Büro</a:t>
            </a:r>
            <a:r>
              <a:rPr lang="de-DE" dirty="0">
                <a:latin typeface="ArialMT"/>
              </a:rPr>
              <a:t> </a:t>
            </a:r>
            <a:r>
              <a:rPr lang="de-DE" dirty="0" err="1">
                <a:latin typeface="ArialMT"/>
              </a:rPr>
              <a:t>Ingenhoven</a:t>
            </a:r>
            <a:r>
              <a:rPr lang="de-DE" dirty="0">
                <a:latin typeface="ArialMT"/>
              </a:rPr>
              <a:t> </a:t>
            </a:r>
            <a:r>
              <a:rPr lang="de-DE" dirty="0" err="1">
                <a:latin typeface="ArialMT"/>
              </a:rPr>
              <a:t>Overdiek</a:t>
            </a:r>
            <a:r>
              <a:rPr lang="de-DE" dirty="0">
                <a:latin typeface="ArialMT"/>
              </a:rPr>
              <a:t> Architekten, 2011) </a:t>
            </a:r>
            <a:endParaRPr lang="de-DE" dirty="0">
              <a:effectLst/>
            </a:endParaRPr>
          </a:p>
          <a:p>
            <a:r>
              <a:rPr lang="de-DE" sz="1050" dirty="0">
                <a:effectLst/>
                <a:latin typeface="ArialMT"/>
              </a:rPr>
              <a:t>https://</a:t>
            </a:r>
            <a:r>
              <a:rPr lang="de-DE" sz="1050" dirty="0" err="1">
                <a:effectLst/>
                <a:latin typeface="ArialMT"/>
              </a:rPr>
              <a:t>www.pinterest.de</a:t>
            </a:r>
            <a:r>
              <a:rPr lang="de-DE" sz="1050" dirty="0">
                <a:effectLst/>
                <a:latin typeface="ArialMT"/>
              </a:rPr>
              <a:t>/</a:t>
            </a:r>
            <a:r>
              <a:rPr lang="de-DE" sz="1050" dirty="0" err="1">
                <a:effectLst/>
                <a:latin typeface="ArialMT"/>
              </a:rPr>
              <a:t>pin</a:t>
            </a:r>
            <a:r>
              <a:rPr lang="de-DE" sz="1050" dirty="0">
                <a:effectLst/>
                <a:latin typeface="ArialMT"/>
              </a:rPr>
              <a:t>/114349278011411672/ </a:t>
            </a:r>
            <a:endParaRPr lang="de-DE" dirty="0">
              <a:effectLst/>
            </a:endParaRPr>
          </a:p>
        </p:txBody>
      </p:sp>
      <p:pic>
        <p:nvPicPr>
          <p:cNvPr id="2050" name="Picture 2" descr="page14image38986720">
            <a:extLst>
              <a:ext uri="{FF2B5EF4-FFF2-40B4-BE49-F238E27FC236}">
                <a16:creationId xmlns:a16="http://schemas.microsoft.com/office/drawing/2014/main" id="{BC32675F-F186-F949-B5DB-406D7EBAB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315" y="2101174"/>
            <a:ext cx="9474200" cy="450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104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B8BC27-4062-E148-80C8-C9203C0CF225}"/>
              </a:ext>
            </a:extLst>
          </p:cNvPr>
          <p:cNvSpPr/>
          <p:nvPr/>
        </p:nvSpPr>
        <p:spPr>
          <a:xfrm>
            <a:off x="2762655" y="544749"/>
            <a:ext cx="7509754" cy="646331"/>
          </a:xfrm>
          <a:prstGeom prst="rect">
            <a:avLst/>
          </a:prstGeom>
        </p:spPr>
        <p:txBody>
          <a:bodyPr wrap="square">
            <a:spAutoFit/>
          </a:bodyPr>
          <a:lstStyle/>
          <a:p>
            <a:r>
              <a:rPr lang="de-DE" dirty="0">
                <a:latin typeface="ArialMT"/>
              </a:rPr>
              <a:t>Stefan </a:t>
            </a:r>
            <a:r>
              <a:rPr lang="de-DE" dirty="0" err="1">
                <a:latin typeface="ArialMT"/>
              </a:rPr>
              <a:t>Häfner</a:t>
            </a:r>
            <a:r>
              <a:rPr lang="de-DE" dirty="0">
                <a:latin typeface="ArialMT"/>
              </a:rPr>
              <a:t>, </a:t>
            </a:r>
            <a:r>
              <a:rPr lang="de-DE" i="1" dirty="0">
                <a:latin typeface="Arial" panose="020B0604020202020204" pitchFamily="34" charset="0"/>
              </a:rPr>
              <a:t>Zukunftsstadt</a:t>
            </a:r>
            <a:r>
              <a:rPr lang="de-DE" dirty="0">
                <a:latin typeface="ArialMT"/>
              </a:rPr>
              <a:t>, diverse Materialien, 2000 – 2010 </a:t>
            </a:r>
          </a:p>
          <a:p>
            <a:r>
              <a:rPr lang="de-DE" dirty="0">
                <a:latin typeface="ArialMT"/>
              </a:rPr>
              <a:t>Stefano </a:t>
            </a:r>
            <a:r>
              <a:rPr lang="de-DE" dirty="0" err="1">
                <a:latin typeface="ArialMT"/>
              </a:rPr>
              <a:t>Boeri</a:t>
            </a:r>
            <a:r>
              <a:rPr lang="de-DE" dirty="0">
                <a:latin typeface="ArialMT"/>
              </a:rPr>
              <a:t>, </a:t>
            </a:r>
            <a:r>
              <a:rPr lang="de-DE" i="1" dirty="0">
                <a:latin typeface="Arial" panose="020B0604020202020204" pitchFamily="34" charset="0"/>
              </a:rPr>
              <a:t>Bosco Vertikale</a:t>
            </a:r>
            <a:r>
              <a:rPr lang="de-DE" dirty="0">
                <a:latin typeface="ArialMT"/>
              </a:rPr>
              <a:t>, Mailand, 2014 </a:t>
            </a:r>
            <a:endParaRPr lang="de-DE" dirty="0">
              <a:effectLst/>
            </a:endParaRPr>
          </a:p>
        </p:txBody>
      </p:sp>
      <p:pic>
        <p:nvPicPr>
          <p:cNvPr id="3073" name="Picture 1" descr="page15image55713296">
            <a:extLst>
              <a:ext uri="{FF2B5EF4-FFF2-40B4-BE49-F238E27FC236}">
                <a16:creationId xmlns:a16="http://schemas.microsoft.com/office/drawing/2014/main" id="{4E851F94-D4A0-1F45-A2B3-2CB2968B8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132" y="1408814"/>
            <a:ext cx="3337668" cy="45601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15image55717872">
            <a:extLst>
              <a:ext uri="{FF2B5EF4-FFF2-40B4-BE49-F238E27FC236}">
                <a16:creationId xmlns:a16="http://schemas.microsoft.com/office/drawing/2014/main" id="{8EB23649-3F90-D44F-82EB-2C3CD6A8B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693" y="1547593"/>
            <a:ext cx="5090808" cy="5096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476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B3CD1EF-8D70-7B4E-8327-5F4D6BAA1FEC}"/>
              </a:ext>
            </a:extLst>
          </p:cNvPr>
          <p:cNvSpPr/>
          <p:nvPr/>
        </p:nvSpPr>
        <p:spPr>
          <a:xfrm>
            <a:off x="2470825" y="505838"/>
            <a:ext cx="8287965" cy="1200329"/>
          </a:xfrm>
          <a:prstGeom prst="rect">
            <a:avLst/>
          </a:prstGeom>
        </p:spPr>
        <p:txBody>
          <a:bodyPr wrap="square">
            <a:spAutoFit/>
          </a:bodyPr>
          <a:lstStyle/>
          <a:p>
            <a:r>
              <a:rPr lang="de-DE" dirty="0">
                <a:latin typeface="ArialMT"/>
              </a:rPr>
              <a:t>Winfried Baumann, </a:t>
            </a:r>
            <a:r>
              <a:rPr lang="de-DE" i="1" dirty="0">
                <a:latin typeface="Arial" panose="020B0604020202020204" pitchFamily="34" charset="0"/>
              </a:rPr>
              <a:t>WBF 240 H- </a:t>
            </a:r>
            <a:r>
              <a:rPr lang="de-DE" i="1" dirty="0" err="1">
                <a:latin typeface="Arial" panose="020B0604020202020204" pitchFamily="34" charset="0"/>
              </a:rPr>
              <a:t>Wohnbehälter</a:t>
            </a:r>
            <a:r>
              <a:rPr lang="de-DE" i="1" dirty="0">
                <a:latin typeface="Arial" panose="020B0604020202020204" pitchFamily="34" charset="0"/>
              </a:rPr>
              <a:t> fahrbar – Haube mit Sichtfenster</a:t>
            </a:r>
            <a:r>
              <a:rPr lang="de-DE" dirty="0">
                <a:latin typeface="ArialMT"/>
              </a:rPr>
              <a:t>, Leichtmetall, 100 x 55 45 cm, 2001 </a:t>
            </a:r>
            <a:endParaRPr lang="de-DE" dirty="0">
              <a:effectLst/>
            </a:endParaRPr>
          </a:p>
          <a:p>
            <a:r>
              <a:rPr lang="de-DE" dirty="0">
                <a:latin typeface="ArialMT"/>
              </a:rPr>
              <a:t>Lucy </a:t>
            </a:r>
            <a:r>
              <a:rPr lang="de-DE" dirty="0" err="1">
                <a:latin typeface="ArialMT"/>
              </a:rPr>
              <a:t>Orta</a:t>
            </a:r>
            <a:r>
              <a:rPr lang="de-DE" dirty="0">
                <a:latin typeface="ArialMT"/>
              </a:rPr>
              <a:t>, </a:t>
            </a:r>
            <a:r>
              <a:rPr lang="de-DE" i="1" dirty="0">
                <a:latin typeface="Arial" panose="020B0604020202020204" pitchFamily="34" charset="0"/>
              </a:rPr>
              <a:t>Refuge </a:t>
            </a:r>
            <a:r>
              <a:rPr lang="de-DE" i="1" dirty="0" err="1">
                <a:latin typeface="Arial" panose="020B0604020202020204" pitchFamily="34" charset="0"/>
              </a:rPr>
              <a:t>Wear-Habitent</a:t>
            </a:r>
            <a:r>
              <a:rPr lang="de-DE" dirty="0">
                <a:latin typeface="ArialMT"/>
              </a:rPr>
              <a:t>, Plastik / Objekt aus aluminiumbeschichteten Polyamid, </a:t>
            </a:r>
            <a:r>
              <a:rPr lang="de-DE" dirty="0" err="1">
                <a:latin typeface="ArialMT"/>
              </a:rPr>
              <a:t>Polarfleece</a:t>
            </a:r>
            <a:r>
              <a:rPr lang="de-DE" dirty="0">
                <a:latin typeface="ArialMT"/>
              </a:rPr>
              <a:t>, Alustangen, Pfeife, Laterne, Tragestange, 1992 / 93 </a:t>
            </a:r>
            <a:endParaRPr lang="de-DE" dirty="0">
              <a:effectLst/>
            </a:endParaRPr>
          </a:p>
        </p:txBody>
      </p:sp>
      <p:pic>
        <p:nvPicPr>
          <p:cNvPr id="4097" name="Picture 1" descr="page16image55742112">
            <a:extLst>
              <a:ext uri="{FF2B5EF4-FFF2-40B4-BE49-F238E27FC236}">
                <a16:creationId xmlns:a16="http://schemas.microsoft.com/office/drawing/2014/main" id="{3292AAD8-6057-6E4D-B638-44D56D6A8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992" y="1964987"/>
            <a:ext cx="4667883" cy="467337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age16image55741280">
            <a:extLst>
              <a:ext uri="{FF2B5EF4-FFF2-40B4-BE49-F238E27FC236}">
                <a16:creationId xmlns:a16="http://schemas.microsoft.com/office/drawing/2014/main" id="{3EF56CF6-4773-BB41-8F62-8F8B762A6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790" y="1964987"/>
            <a:ext cx="4749259" cy="476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46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745A594-94BC-E046-8109-FEEE07710653}"/>
              </a:ext>
            </a:extLst>
          </p:cNvPr>
          <p:cNvSpPr/>
          <p:nvPr/>
        </p:nvSpPr>
        <p:spPr>
          <a:xfrm>
            <a:off x="1712067" y="311285"/>
            <a:ext cx="8832715" cy="2031325"/>
          </a:xfrm>
          <a:prstGeom prst="rect">
            <a:avLst/>
          </a:prstGeom>
        </p:spPr>
        <p:txBody>
          <a:bodyPr wrap="square">
            <a:spAutoFit/>
          </a:bodyPr>
          <a:lstStyle/>
          <a:p>
            <a:r>
              <a:rPr lang="de-DE" sz="3600" dirty="0">
                <a:effectLst/>
                <a:latin typeface="ArialMT"/>
              </a:rPr>
              <a:t>Erwin Wurm, </a:t>
            </a:r>
            <a:r>
              <a:rPr lang="de-DE" sz="3600" i="1" dirty="0">
                <a:effectLst/>
                <a:latin typeface="Arial" panose="020B0604020202020204" pitchFamily="34" charset="0"/>
              </a:rPr>
              <a:t>Narrow House</a:t>
            </a:r>
            <a:r>
              <a:rPr lang="de-DE" sz="3600" dirty="0">
                <a:effectLst/>
                <a:latin typeface="ArialMT"/>
              </a:rPr>
              <a:t>, Mixed Media, 7 x 1,3 x 16 m, 2010 </a:t>
            </a:r>
            <a:endParaRPr lang="de-DE" dirty="0">
              <a:effectLst/>
            </a:endParaRPr>
          </a:p>
          <a:p>
            <a:r>
              <a:rPr lang="de-DE" i="1" dirty="0" err="1">
                <a:latin typeface="Arial" panose="020B0604020202020204" pitchFamily="34" charset="0"/>
              </a:rPr>
              <a:t>hhttps</a:t>
            </a:r>
            <a:r>
              <a:rPr lang="de-DE" i="1" dirty="0">
                <a:latin typeface="Arial" panose="020B0604020202020204" pitchFamily="34" charset="0"/>
              </a:rPr>
              <a:t>://</a:t>
            </a:r>
            <a:r>
              <a:rPr lang="de-DE" i="1" dirty="0" err="1">
                <a:latin typeface="Arial" panose="020B0604020202020204" pitchFamily="34" charset="0"/>
              </a:rPr>
              <a:t>www.lehmannmaupin.com</a:t>
            </a:r>
            <a:r>
              <a:rPr lang="de-DE" i="1" dirty="0">
                <a:latin typeface="Arial" panose="020B0604020202020204" pitchFamily="34" charset="0"/>
              </a:rPr>
              <a:t>/museums-</a:t>
            </a:r>
            <a:r>
              <a:rPr lang="de-DE" i="1" dirty="0" err="1">
                <a:latin typeface="Arial" panose="020B0604020202020204" pitchFamily="34" charset="0"/>
              </a:rPr>
              <a:t>and</a:t>
            </a:r>
            <a:r>
              <a:rPr lang="de-DE" i="1" dirty="0">
                <a:latin typeface="Arial" panose="020B0604020202020204" pitchFamily="34" charset="0"/>
              </a:rPr>
              <a:t>-global-</a:t>
            </a:r>
            <a:r>
              <a:rPr lang="de-DE" i="1" dirty="0" err="1">
                <a:latin typeface="Arial" panose="020B0604020202020204" pitchFamily="34" charset="0"/>
              </a:rPr>
              <a:t>exhibitions</a:t>
            </a:r>
            <a:r>
              <a:rPr lang="de-DE" i="1" dirty="0">
                <a:latin typeface="Arial" panose="020B0604020202020204" pitchFamily="34" charset="0"/>
              </a:rPr>
              <a:t>/erwin-wurm3 https://</a:t>
            </a:r>
            <a:r>
              <a:rPr lang="de-DE" i="1" dirty="0" err="1">
                <a:latin typeface="Arial" panose="020B0604020202020204" pitchFamily="34" charset="0"/>
              </a:rPr>
              <a:t>www.laurentmarre.com</a:t>
            </a:r>
            <a:r>
              <a:rPr lang="de-DE" i="1" dirty="0">
                <a:latin typeface="Arial" panose="020B0604020202020204" pitchFamily="34" charset="0"/>
              </a:rPr>
              <a:t>/</a:t>
            </a:r>
            <a:r>
              <a:rPr lang="de-DE" i="1" dirty="0" err="1">
                <a:latin typeface="Arial" panose="020B0604020202020204" pitchFamily="34" charset="0"/>
              </a:rPr>
              <a:t>actualite-contemporaine</a:t>
            </a:r>
            <a:r>
              <a:rPr lang="de-DE" i="1" dirty="0">
                <a:latin typeface="Arial" panose="020B0604020202020204" pitchFamily="34" charset="0"/>
              </a:rPr>
              <a:t>/</a:t>
            </a:r>
            <a:r>
              <a:rPr lang="de-DE" i="1" dirty="0" err="1">
                <a:latin typeface="Arial" panose="020B0604020202020204" pitchFamily="34" charset="0"/>
              </a:rPr>
              <a:t>erwin</a:t>
            </a:r>
            <a:r>
              <a:rPr lang="de-DE" i="1" dirty="0">
                <a:latin typeface="Arial" panose="020B0604020202020204" pitchFamily="34" charset="0"/>
              </a:rPr>
              <a:t>-wurm-</a:t>
            </a:r>
            <a:r>
              <a:rPr lang="de-DE" i="1" dirty="0" err="1">
                <a:latin typeface="Arial" panose="020B0604020202020204" pitchFamily="34" charset="0"/>
              </a:rPr>
              <a:t>narrow</a:t>
            </a:r>
            <a:r>
              <a:rPr lang="de-DE" i="1" dirty="0">
                <a:latin typeface="Arial" panose="020B0604020202020204" pitchFamily="34" charset="0"/>
              </a:rPr>
              <a:t>-house-a-</a:t>
            </a:r>
            <a:r>
              <a:rPr lang="de-DE" i="1" dirty="0" err="1">
                <a:latin typeface="Arial" panose="020B0604020202020204" pitchFamily="34" charset="0"/>
              </a:rPr>
              <a:t>venise</a:t>
            </a:r>
            <a:r>
              <a:rPr lang="de-DE" i="1" dirty="0">
                <a:latin typeface="Arial" panose="020B0604020202020204" pitchFamily="34" charset="0"/>
              </a:rPr>
              <a:t>/ </a:t>
            </a:r>
            <a:endParaRPr lang="de-DE" dirty="0">
              <a:effectLst/>
            </a:endParaRPr>
          </a:p>
        </p:txBody>
      </p:sp>
      <p:pic>
        <p:nvPicPr>
          <p:cNvPr id="5121" name="Picture 1" descr="page17image39126672">
            <a:extLst>
              <a:ext uri="{FF2B5EF4-FFF2-40B4-BE49-F238E27FC236}">
                <a16:creationId xmlns:a16="http://schemas.microsoft.com/office/drawing/2014/main" id="{05294901-9A62-7141-BD15-CA4ADE0DA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791" y="2821021"/>
            <a:ext cx="5326473" cy="293262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page17image55720368">
            <a:extLst>
              <a:ext uri="{FF2B5EF4-FFF2-40B4-BE49-F238E27FC236}">
                <a16:creationId xmlns:a16="http://schemas.microsoft.com/office/drawing/2014/main" id="{6CEA32F3-9B61-974B-8B0E-B28154BFD6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216" y="2342610"/>
            <a:ext cx="2801565" cy="419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676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13D51AF-EFF4-3544-BCFA-9A9F3E3BB753}"/>
              </a:ext>
            </a:extLst>
          </p:cNvPr>
          <p:cNvSpPr/>
          <p:nvPr/>
        </p:nvSpPr>
        <p:spPr>
          <a:xfrm>
            <a:off x="2295728" y="194554"/>
            <a:ext cx="8735438" cy="1361911"/>
          </a:xfrm>
          <a:prstGeom prst="rect">
            <a:avLst/>
          </a:prstGeom>
        </p:spPr>
        <p:txBody>
          <a:bodyPr wrap="square">
            <a:spAutoFit/>
          </a:bodyPr>
          <a:lstStyle/>
          <a:p>
            <a:r>
              <a:rPr lang="de-DE" dirty="0">
                <a:latin typeface="ArialMT"/>
              </a:rPr>
              <a:t>„Ein halbes gutes Haus“. So nennt der chilenische Architekt Alejandro </a:t>
            </a:r>
            <a:r>
              <a:rPr lang="de-DE" dirty="0" err="1">
                <a:latin typeface="ArialMT"/>
              </a:rPr>
              <a:t>Aravena</a:t>
            </a:r>
            <a:r>
              <a:rPr lang="de-DE" dirty="0">
                <a:latin typeface="ArialMT"/>
              </a:rPr>
              <a:t> sein </a:t>
            </a:r>
            <a:r>
              <a:rPr lang="de-DE" dirty="0" err="1">
                <a:latin typeface="ArialMT"/>
              </a:rPr>
              <a:t>außergewöhnliches</a:t>
            </a:r>
            <a:r>
              <a:rPr lang="de-DE" dirty="0">
                <a:latin typeface="ArialMT"/>
              </a:rPr>
              <a:t> Baukonzept: Ein Zimmer, eine </a:t>
            </a:r>
            <a:r>
              <a:rPr lang="de-DE" dirty="0" err="1">
                <a:latin typeface="ArialMT"/>
              </a:rPr>
              <a:t>Küche</a:t>
            </a:r>
            <a:r>
              <a:rPr lang="de-DE" dirty="0">
                <a:latin typeface="ArialMT"/>
              </a:rPr>
              <a:t>, ein Badezimmer und ein Dach </a:t>
            </a:r>
            <a:r>
              <a:rPr lang="de-DE" dirty="0" err="1">
                <a:latin typeface="ArialMT"/>
              </a:rPr>
              <a:t>über</a:t>
            </a:r>
            <a:r>
              <a:rPr lang="de-DE" dirty="0">
                <a:latin typeface="ArialMT"/>
              </a:rPr>
              <a:t> dem Kopf. Der Rest soll von den Bewohnern des Hauses selbst erledigt werden. Gesamtkosten: 5.000 Dollar. </a:t>
            </a:r>
            <a:endParaRPr lang="de-DE" dirty="0">
              <a:effectLst/>
            </a:endParaRPr>
          </a:p>
          <a:p>
            <a:r>
              <a:rPr lang="de-DE" sz="1050" dirty="0">
                <a:effectLst/>
                <a:latin typeface="ArialMT"/>
              </a:rPr>
              <a:t>https://</a:t>
            </a:r>
            <a:r>
              <a:rPr lang="de-DE" sz="1050" dirty="0" err="1">
                <a:effectLst/>
                <a:latin typeface="ArialMT"/>
              </a:rPr>
              <a:t>www.lebenskonzepte.org</a:t>
            </a:r>
            <a:r>
              <a:rPr lang="de-DE" sz="1050" dirty="0">
                <a:effectLst/>
                <a:latin typeface="ArialMT"/>
              </a:rPr>
              <a:t>/</a:t>
            </a:r>
            <a:r>
              <a:rPr lang="de-DE" sz="1050" dirty="0" err="1">
                <a:effectLst/>
                <a:latin typeface="ArialMT"/>
              </a:rPr>
              <a:t>artikellk</a:t>
            </a:r>
            <a:r>
              <a:rPr lang="de-DE" sz="1050" dirty="0">
                <a:effectLst/>
                <a:latin typeface="ArialMT"/>
              </a:rPr>
              <a:t>/die-losung-ist-halbe-</a:t>
            </a:r>
            <a:r>
              <a:rPr lang="de-DE" sz="1050" dirty="0" err="1">
                <a:effectLst/>
                <a:latin typeface="ArialMT"/>
              </a:rPr>
              <a:t>hauser</a:t>
            </a:r>
            <a:r>
              <a:rPr lang="de-DE" sz="1050" dirty="0">
                <a:effectLst/>
                <a:latin typeface="ArialMT"/>
              </a:rPr>
              <a:t>-zu-bauen </a:t>
            </a:r>
            <a:endParaRPr lang="de-DE" dirty="0">
              <a:effectLst/>
            </a:endParaRPr>
          </a:p>
        </p:txBody>
      </p:sp>
      <p:pic>
        <p:nvPicPr>
          <p:cNvPr id="6145" name="Picture 1" descr="page21image39168736">
            <a:extLst>
              <a:ext uri="{FF2B5EF4-FFF2-40B4-BE49-F238E27FC236}">
                <a16:creationId xmlns:a16="http://schemas.microsoft.com/office/drawing/2014/main" id="{5DB6D77D-0ED8-BE42-9080-40C7329D1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132" y="1984443"/>
            <a:ext cx="9474200" cy="450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0558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834</Words>
  <Application>Microsoft Macintosh PowerPoint</Application>
  <PresentationFormat>Breitbild</PresentationFormat>
  <Paragraphs>131</Paragraphs>
  <Slides>17</Slides>
  <Notes>15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Arial</vt:lpstr>
      <vt:lpstr>ArialMT</vt:lpstr>
      <vt:lpstr>Calibri</vt:lpstr>
      <vt:lpstr>Calibri Light</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Microsoft Office User</cp:lastModifiedBy>
  <cp:revision>22</cp:revision>
  <dcterms:created xsi:type="dcterms:W3CDTF">2022-01-10T14:53:36Z</dcterms:created>
  <dcterms:modified xsi:type="dcterms:W3CDTF">2023-02-24T08:16:24Z</dcterms:modified>
</cp:coreProperties>
</file>