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sldIdLst>
    <p:sldId id="256" r:id="rId2"/>
    <p:sldId id="300" r:id="rId3"/>
    <p:sldId id="257" r:id="rId4"/>
    <p:sldId id="274" r:id="rId5"/>
    <p:sldId id="259" r:id="rId6"/>
    <p:sldId id="260" r:id="rId7"/>
    <p:sldId id="306" r:id="rId8"/>
    <p:sldId id="302" r:id="rId9"/>
    <p:sldId id="315" r:id="rId10"/>
    <p:sldId id="314" r:id="rId11"/>
    <p:sldId id="282" r:id="rId12"/>
    <p:sldId id="304" r:id="rId13"/>
    <p:sldId id="279" r:id="rId14"/>
    <p:sldId id="301" r:id="rId15"/>
    <p:sldId id="303" r:id="rId16"/>
    <p:sldId id="328" r:id="rId17"/>
    <p:sldId id="297" r:id="rId18"/>
    <p:sldId id="309" r:id="rId19"/>
    <p:sldId id="320" r:id="rId20"/>
    <p:sldId id="308" r:id="rId21"/>
    <p:sldId id="261" r:id="rId22"/>
    <p:sldId id="296" r:id="rId23"/>
    <p:sldId id="298" r:id="rId24"/>
    <p:sldId id="299" r:id="rId25"/>
    <p:sldId id="262" r:id="rId26"/>
    <p:sldId id="263" r:id="rId27"/>
    <p:sldId id="281" r:id="rId28"/>
    <p:sldId id="278" r:id="rId29"/>
    <p:sldId id="284" r:id="rId30"/>
    <p:sldId id="323" r:id="rId31"/>
    <p:sldId id="324" r:id="rId32"/>
    <p:sldId id="325" r:id="rId33"/>
    <p:sldId id="326" r:id="rId34"/>
    <p:sldId id="327" r:id="rId35"/>
    <p:sldId id="267" r:id="rId36"/>
    <p:sldId id="310" r:id="rId37"/>
    <p:sldId id="305" r:id="rId38"/>
    <p:sldId id="311" r:id="rId39"/>
    <p:sldId id="322" r:id="rId40"/>
    <p:sldId id="312" r:id="rId41"/>
    <p:sldId id="318" r:id="rId42"/>
    <p:sldId id="319" r:id="rId43"/>
    <p:sldId id="269" r:id="rId44"/>
    <p:sldId id="273" r:id="rId45"/>
    <p:sldId id="288" r:id="rId46"/>
    <p:sldId id="289" r:id="rId47"/>
    <p:sldId id="290" r:id="rId48"/>
    <p:sldId id="292" r:id="rId49"/>
    <p:sldId id="293" r:id="rId50"/>
    <p:sldId id="268" r:id="rId51"/>
    <p:sldId id="287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9F2"/>
    <a:srgbClr val="45A8D9"/>
    <a:srgbClr val="A4ADB6"/>
    <a:srgbClr val="BBB2AB"/>
    <a:srgbClr val="008CCF"/>
    <a:srgbClr val="006DA2"/>
    <a:srgbClr val="3AB7D5"/>
    <a:srgbClr val="008BCE"/>
    <a:srgbClr val="405B8A"/>
    <a:srgbClr val="748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2" autoAdjust="0"/>
    <p:restoredTop sz="78010" autoAdjust="0"/>
  </p:normalViewPr>
  <p:slideViewPr>
    <p:cSldViewPr snapToGrid="0" showGuides="1">
      <p:cViewPr varScale="1">
        <p:scale>
          <a:sx n="96" d="100"/>
          <a:sy n="96" d="100"/>
        </p:scale>
        <p:origin x="202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65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85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Alles läuft über Sprache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53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Ebenen der sprachlichen Analyse:</a:t>
            </a:r>
            <a:br>
              <a:rPr lang="de-DE" b="0" dirty="0"/>
            </a:br>
            <a:r>
              <a:rPr lang="de-DE" b="0" dirty="0"/>
              <a:t>1. Phonetik und Phonologie (Laute und Lautsystem)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2. Morphologie (Wortstruktur)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3. Syntax (Satzstruktur)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4. Semantik und Lexikon (Bedeutung und Wortschatz)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5. Pragmatik (Sprachanwendung)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/>
          </a:p>
          <a:p>
            <a:r>
              <a:rPr lang="de-DE" b="1" dirty="0"/>
              <a:t>Der erste Kontakt zählt:</a:t>
            </a:r>
            <a:r>
              <a:rPr lang="de-DE" dirty="0"/>
              <a:t> Lehrkräfte müssen bewusst </a:t>
            </a:r>
            <a:r>
              <a:rPr lang="de-DE" b="1" dirty="0"/>
              <a:t>konkrete, anschauliche Situationen</a:t>
            </a:r>
            <a:r>
              <a:rPr lang="de-DE" dirty="0"/>
              <a:t> schaffen, in denen neue Fachwörter das erste Mal gehört und mit dem </a:t>
            </a:r>
            <a:r>
              <a:rPr lang="de-DE" i="1" dirty="0"/>
              <a:t>Referenten</a:t>
            </a:r>
            <a:r>
              <a:rPr lang="de-DE" dirty="0"/>
              <a:t> (dem Objekt, dem Bild, der Handlung) verknüpft werden können. Dies ist der Ausgangspunkt für das Fast Mapping.</a:t>
            </a:r>
          </a:p>
          <a:p>
            <a:r>
              <a:rPr lang="de-DE" b="1" dirty="0"/>
              <a:t>Vom </a:t>
            </a:r>
            <a:r>
              <a:rPr lang="de-DE" b="1" i="1" dirty="0"/>
              <a:t>Fast Mapping</a:t>
            </a:r>
            <a:r>
              <a:rPr lang="de-DE" b="1" dirty="0"/>
              <a:t> zum </a:t>
            </a:r>
            <a:r>
              <a:rPr lang="de-DE" b="1" i="1" dirty="0"/>
              <a:t>Slow Mapping</a:t>
            </a:r>
            <a:r>
              <a:rPr lang="de-DE" b="1" dirty="0"/>
              <a:t>:</a:t>
            </a:r>
            <a:r>
              <a:rPr lang="de-DE" dirty="0"/>
              <a:t> Der im Unterricht entscheidende Prozess ist das sogenannte </a:t>
            </a:r>
            <a:r>
              <a:rPr lang="de-DE" b="1" dirty="0"/>
              <a:t>Slow Mapping</a:t>
            </a:r>
            <a:r>
              <a:rPr lang="de-DE" dirty="0"/>
              <a:t>. Hierbei wird die anfängliche, "flüchtige" Bedeutungsskizze durch </a:t>
            </a:r>
            <a:r>
              <a:rPr lang="de-DE" b="1" dirty="0"/>
              <a:t>vielfältige, wiederholte und kontextualisierte Begegnungen</a:t>
            </a:r>
            <a:r>
              <a:rPr lang="de-DE" dirty="0"/>
              <a:t> mit dem neuen Wort gefestigt und ausdifferenziert.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53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33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72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Dem Text sind Fragen beigefügt, die den Leser anleiten, sich mit dem Text näher zu beschäftigen.</a:t>
            </a:r>
          </a:p>
          <a:p>
            <a:pPr marL="228600" indent="-228600">
              <a:buAutoNum type="arabicPeriod"/>
            </a:pPr>
            <a:r>
              <a:rPr lang="de-DE" dirty="0"/>
              <a:t>Der Leser stellt selbst Fragen an den Text, beantwortet sie selbst oder im Partnertausch.</a:t>
            </a:r>
          </a:p>
          <a:p>
            <a:pPr marL="228600" indent="-228600">
              <a:buAutoNum type="arabicPeriod"/>
            </a:pPr>
            <a:r>
              <a:rPr lang="de-DE" dirty="0"/>
              <a:t>Der Leser unterteilt den Text in Sinnabschnitte und formuliert  Überschriften dazu – eine anspruchsvolle Aufgabe für fortgeschrittene Leser</a:t>
            </a:r>
          </a:p>
          <a:p>
            <a:pPr marL="228600" indent="-228600">
              <a:buAutoNum type="arabicPeriod"/>
            </a:pPr>
            <a:r>
              <a:rPr lang="de-DE" dirty="0"/>
              <a:t>Bei nichtkontinuierlichen Texten mit Bildern, Tabellen ,Grafiken oder Zeichnungen wird der Leser aufgefordert , die Abbildungen zu lesen und in den Kontext des Textes zu setzen.</a:t>
            </a:r>
          </a:p>
          <a:p>
            <a:pPr marL="228600" indent="-228600">
              <a:buAutoNum type="arabicPeriod"/>
            </a:pPr>
            <a:r>
              <a:rPr lang="de-DE" dirty="0"/>
              <a:t>Markieren in verschiedenen Farben 6. Bild, Skizze, Tabelle, .. 7. verdichtete Fachtexte durch Erläuterungen und Beispiele expandieren 8. Texte verschiedenen Sprach- und Anspruchsniveaus anbieten</a:t>
            </a:r>
          </a:p>
          <a:p>
            <a:pPr marL="228600" indent="-228600">
              <a:buAutoNum type="arabicPeriod" startAt="9"/>
            </a:pPr>
            <a:r>
              <a:rPr lang="de-DE" dirty="0"/>
              <a:t>Bietet sich nur bei breit expandierten ausführlichen Texten an 10.  -viele der vorangegangenen Strategien werden kombiniert und dienen dem vollkommen selbständigen Erschließen den Sachtexten</a:t>
            </a:r>
          </a:p>
          <a:p>
            <a:pPr marL="228600" indent="-228600">
              <a:buAutoNum type="arabicPeriod" startAt="9"/>
            </a:pPr>
            <a:r>
              <a:rPr lang="de-DE" dirty="0"/>
              <a:t>ALLE Lesestrategien müssen kontinuierlich  geübt werden und können  (Lesecurriculum) </a:t>
            </a:r>
          </a:p>
          <a:p>
            <a:pPr marL="228600" indent="-228600"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194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Texterschließung gelingt über Textteile, die schon verstanden werden, sogenannte </a:t>
            </a:r>
            <a:r>
              <a:rPr lang="de-DE" dirty="0" err="1"/>
              <a:t>Verstehensinseln</a:t>
            </a:r>
            <a:r>
              <a:rPr lang="de-DE" dirty="0"/>
              <a:t>. LK geben  Hinweise zu Lesestrategien und Lesehilfen, um das Unverständliche zu verstehen. Durch den Blick auf das Verstandene wird das </a:t>
            </a:r>
            <a:r>
              <a:rPr lang="de-DE" dirty="0" err="1"/>
              <a:t>Könnensbewusstsein</a:t>
            </a:r>
            <a:r>
              <a:rPr lang="de-DE" dirty="0"/>
              <a:t> gestärkt.</a:t>
            </a:r>
          </a:p>
          <a:p>
            <a:pPr marL="228600" indent="-228600">
              <a:buAutoNum type="arabicPeriod"/>
            </a:pPr>
            <a:r>
              <a:rPr lang="de-DE" dirty="0"/>
              <a:t>Der Leser erzeugt ein Leseprodukt, LK erkennen, wieweit ein Leseverständnis vorliegt. </a:t>
            </a:r>
            <a:r>
              <a:rPr lang="de-DE" dirty="0" err="1"/>
              <a:t>Lesestraegie</a:t>
            </a:r>
            <a:r>
              <a:rPr lang="de-DE" dirty="0"/>
              <a:t> 6 : Den Text in eine andere Darstellungsform bringen: Bilder, Tabellen, Grafik, Modell, Concept-</a:t>
            </a:r>
            <a:r>
              <a:rPr lang="de-DE" dirty="0" err="1"/>
              <a:t>map</a:t>
            </a:r>
            <a:r>
              <a:rPr lang="de-DE" dirty="0"/>
              <a:t>, Plakat,..</a:t>
            </a:r>
          </a:p>
          <a:p>
            <a:pPr marL="228600" indent="-228600">
              <a:buAutoNum type="arabicPeriod"/>
            </a:pPr>
            <a:r>
              <a:rPr lang="de-DE" dirty="0"/>
              <a:t>Zyklische Bearbeitung – Aufträge zur produktiven Bearbeitung des Textes , sodass die orientierendes, intensives, extensives Lesen gefordert wird –sprachliche , fachliche, pragmatische Verarbeitung</a:t>
            </a:r>
          </a:p>
          <a:p>
            <a:pPr marL="228600" indent="-228600">
              <a:buAutoNum type="arabicPeriod"/>
            </a:pPr>
            <a:r>
              <a:rPr lang="de-DE" dirty="0"/>
              <a:t> informeller und formeller Austausch über den Text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7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4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6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34683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Strukturierung entwicklungsfördernder Bedingungen bei erschwerten Aneignungsprozessen von Sachverhalten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Fachteam Sachunterricht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3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19.05.21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419666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Handlungsorientiertes Lernen im </a:t>
            </a:r>
            <a:r>
              <a:rPr lang="de-DE" dirty="0" err="1"/>
              <a:t>Schuntericht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11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4677"/>
            <a:ext cx="38862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4675"/>
            <a:ext cx="38862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2813" y="225424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44677"/>
            <a:ext cx="78867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2809461"/>
            <a:ext cx="792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4467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09461"/>
            <a:ext cx="386834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4467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5275"/>
            <a:ext cx="3887391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40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15A918E5-D937-4385-B3C1-9CE1C1F817BB}" type="datetime1">
              <a:rPr lang="de-DE" smtClean="0"/>
              <a:t>30.09.2025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327415" y="6356350"/>
            <a:ext cx="378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52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40" y="6120654"/>
            <a:ext cx="1245991" cy="60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67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71" r:id="rId5"/>
    <p:sldLayoutId id="2147483667" r:id="rId6"/>
    <p:sldLayoutId id="2147483663" r:id="rId7"/>
    <p:sldLayoutId id="2147483670" r:id="rId8"/>
    <p:sldLayoutId id="2147483665" r:id="rId9"/>
    <p:sldLayoutId id="2147483668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ai.com/index/chatgpt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altLang="de-DE" i="1" dirty="0"/>
            </a:b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685800" y="722286"/>
            <a:ext cx="7772400" cy="3602040"/>
          </a:xfrm>
        </p:spPr>
        <p:txBody>
          <a:bodyPr>
            <a:normAutofit lnSpcReduction="10000"/>
          </a:bodyPr>
          <a:lstStyle/>
          <a:p>
            <a:endParaRPr lang="de-DE" dirty="0">
              <a:solidFill>
                <a:schemeClr val="bg1"/>
              </a:solidFill>
            </a:endParaRPr>
          </a:p>
          <a:p>
            <a:r>
              <a:rPr lang="de-DE" sz="3600" dirty="0">
                <a:solidFill>
                  <a:schemeClr val="bg1"/>
                </a:solidFill>
              </a:rPr>
              <a:t>C 2 Sachfächer kompetenzorientiert unterrichten – zur Bedeutung der Sprache 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01.10.2025</a:t>
            </a:r>
          </a:p>
          <a:p>
            <a:r>
              <a:rPr lang="de-DE" dirty="0">
                <a:solidFill>
                  <a:schemeClr val="bg1"/>
                </a:solidFill>
              </a:rPr>
              <a:t>Martin Müller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Fachteam Sachunterricht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8766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FC99DE9-D783-47DD-B806-E798DF76D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378" y="1844675"/>
            <a:ext cx="7095657" cy="40132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E60F480-754A-4B31-9801-FEA544B1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6D94488-EB38-46C7-9871-61C356989F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73543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C8C79-C67C-B5DC-99BF-5F17EB4AB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Sachunterricht</a:t>
            </a:r>
            <a:r>
              <a:rPr lang="de-DE" dirty="0"/>
              <a:t> </a:t>
            </a:r>
            <a:r>
              <a:rPr lang="de-DE" sz="2800" dirty="0"/>
              <a:t>und</a:t>
            </a:r>
            <a:r>
              <a:rPr lang="de-DE" dirty="0"/>
              <a:t> </a:t>
            </a:r>
            <a:r>
              <a:rPr lang="de-DE" sz="2800" dirty="0"/>
              <a:t>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A4EC8-2A73-CFD9-0F66-8C64C5EBFC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Sprachhandlungen im Alltag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reden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erzählen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schimpfen, meckern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chatten, twittern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unterhalten, telefonieren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lesen, schreiben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…..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503015-9F3B-FAD9-6C3A-681885252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/>
              <a:t>Sprachhandlungen der Bildungssprache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berichten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beschreiben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begründen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argumentieren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modellieren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erläutern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Protokollieren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lesen, schreiben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….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809DA8C-765F-6B3F-6839-7E5A2762FD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74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EB85E7A-CBE8-406C-93C2-29555C6EB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12" y="2002902"/>
            <a:ext cx="8767383" cy="369963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2EC3A07-2456-4C2C-AC66-F94F80A6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60D864-CC8A-4B2C-9AFF-860549A6A580}"/>
              </a:ext>
            </a:extLst>
          </p:cNvPr>
          <p:cNvSpPr txBox="1"/>
          <p:nvPr/>
        </p:nvSpPr>
        <p:spPr>
          <a:xfrm>
            <a:off x="256512" y="5702532"/>
            <a:ext cx="16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Leisen, 2025</a:t>
            </a:r>
          </a:p>
        </p:txBody>
      </p:sp>
    </p:spTree>
    <p:extLst>
      <p:ext uri="{BB962C8B-B14F-4D97-AF65-F5344CB8AC3E}">
        <p14:creationId xmlns:p14="http://schemas.microsoft.com/office/powerpoint/2010/main" val="342394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C8C79-C67C-B5DC-99BF-5F17EB4AB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Sachunterricht</a:t>
            </a:r>
            <a:r>
              <a:rPr lang="de-DE" dirty="0"/>
              <a:t> </a:t>
            </a:r>
            <a:r>
              <a:rPr lang="de-DE" sz="2800" dirty="0"/>
              <a:t>und</a:t>
            </a:r>
            <a:r>
              <a:rPr lang="de-DE" dirty="0"/>
              <a:t> </a:t>
            </a:r>
            <a:r>
              <a:rPr lang="de-DE" sz="2800" dirty="0"/>
              <a:t>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A4EC8-2A73-CFD9-0F66-8C64C5EBFC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Merkmale der Alltagssprache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Unvollständige, einfache Sätze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Unpräziser Wortgebrauch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Füllwörter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Wiederholungen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Gedankensprünge mit grammatikalischen Fehlern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503015-9F3B-FAD9-6C3A-681885252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Merkmale der Bildungssprache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Vollständige und komplexe Sätze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Präziser Wortgebrauch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Keine Füllwörter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Wenige Wiederholungen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Keine Gedankensprünge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/>
              <a:t>Keine grammatikalischen Fehler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809DA8C-765F-6B3F-6839-7E5A2762FD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141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D9CCB6-7015-4DD4-AAD3-CD891EDDD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Informationen zur Lerngruppe</a:t>
            </a:r>
          </a:p>
          <a:p>
            <a:endParaRPr lang="de-DE" dirty="0"/>
          </a:p>
          <a:p>
            <a:r>
              <a:rPr lang="de-DE" dirty="0"/>
              <a:t>Beobachtungsaufträge </a:t>
            </a:r>
          </a:p>
          <a:p>
            <a:endParaRPr lang="de-DE" dirty="0"/>
          </a:p>
          <a:p>
            <a:r>
              <a:rPr lang="de-DE" dirty="0"/>
              <a:t>Fokus auf die Sprache der SuS</a:t>
            </a:r>
          </a:p>
          <a:p>
            <a:pPr lvl="1"/>
            <a:r>
              <a:rPr lang="de-DE" dirty="0"/>
              <a:t>Alltagssprache</a:t>
            </a:r>
          </a:p>
          <a:p>
            <a:pPr lvl="1"/>
            <a:r>
              <a:rPr lang="de-DE" dirty="0"/>
              <a:t>Bildungssprache</a:t>
            </a:r>
          </a:p>
          <a:p>
            <a:pPr lvl="1"/>
            <a:r>
              <a:rPr lang="de-DE" dirty="0"/>
              <a:t>Fachsprache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480CB1-3664-41BD-A854-9D78DAB5B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Vorbereitung Unterrichtshospitation – Sprache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7018722-56EB-4B2C-92AA-2B8C38D50B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99528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1C88DB1-44CB-426B-88BD-4F4B87BE5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60" y="1844675"/>
            <a:ext cx="6312926" cy="4012786"/>
          </a:xfrm>
        </p:spPr>
        <p:txBody>
          <a:bodyPr/>
          <a:lstStyle/>
          <a:p>
            <a:r>
              <a:rPr lang="de-DE" dirty="0"/>
              <a:t>Reflektiert die Stunde und formuliert:</a:t>
            </a:r>
          </a:p>
          <a:p>
            <a:pPr lvl="1"/>
            <a:r>
              <a:rPr lang="de-DE" dirty="0"/>
              <a:t>Gelungene Aspekte, warme Dusche, Lichtmomente etc.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Tipps, Ideen, Entwicklungspotenziale</a:t>
            </a:r>
          </a:p>
          <a:p>
            <a:pPr lvl="1"/>
            <a:endParaRPr lang="de-DE" dirty="0"/>
          </a:p>
          <a:p>
            <a:r>
              <a:rPr lang="de-DE" dirty="0"/>
              <a:t>Notiert in einer Form, die ihr Saskia mitgeben könnt.</a:t>
            </a:r>
          </a:p>
          <a:p>
            <a:pPr lvl="1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CB5388F-75C0-47EB-BD8A-2BE3A435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Unterrichtshospitation und Besprechung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1E599E1-A9B3-4BE4-8DF5-56E60EBB97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C71675-871A-4018-8AC6-B99E70A94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486" y="1760426"/>
            <a:ext cx="995998" cy="9959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77682D8-7857-4AFC-9F6C-7ABAF0D7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049" y="1844675"/>
            <a:ext cx="743764" cy="74376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95F39F5-F7C4-4E1E-B61C-B39A1D48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873" y="3296928"/>
            <a:ext cx="1165225" cy="11652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C2154F1-380F-45AB-AEF1-95E5EB8F0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049" y="3584611"/>
            <a:ext cx="877542" cy="87754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4FC5AE0-C125-4476-BC05-B5223D60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953" y="5064980"/>
            <a:ext cx="691101" cy="6911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40EE086-E5F3-4BF6-9CAC-56AEEE2A5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178230"/>
            <a:ext cx="577851" cy="5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nhaltsplatzhalter 22">
            <a:extLst>
              <a:ext uri="{FF2B5EF4-FFF2-40B4-BE49-F238E27FC236}">
                <a16:creationId xmlns:a16="http://schemas.microsoft.com/office/drawing/2014/main" id="{89F766AF-57AA-4261-8820-20FD27AE2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43" y="1692028"/>
            <a:ext cx="5971683" cy="422085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647B21D-7CB4-454B-9A11-CFF851C9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Unterrichtsreflexion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48D8526-01BC-4412-8FE3-21ACEB82A0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782635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502545F-ECDE-401B-B5E4-167AA52E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Sprache im Sachunterricht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B914EA8-034C-47E8-A35F-5479F8324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187" y="225425"/>
            <a:ext cx="7920000" cy="4176679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549F129-FFD8-4D94-8D06-7BC0B7286AA1}"/>
              </a:ext>
            </a:extLst>
          </p:cNvPr>
          <p:cNvSpPr txBox="1"/>
          <p:nvPr/>
        </p:nvSpPr>
        <p:spPr>
          <a:xfrm>
            <a:off x="208722" y="4460888"/>
            <a:ext cx="7480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b="1" dirty="0"/>
              <a:t>Vorbereitung (Sprachwahl):</a:t>
            </a:r>
            <a:r>
              <a:rPr lang="de-DE" dirty="0"/>
              <a:t> Wählen Sie eine Fremdsprache, in der Sie sich </a:t>
            </a:r>
            <a:r>
              <a:rPr lang="de-DE" b="1" dirty="0"/>
              <a:t>unsicher</a:t>
            </a:r>
            <a:r>
              <a:rPr lang="de-DE" dirty="0"/>
              <a:t> fühlen (z.B. Französisch, Spanisch, Russisch, Latein).</a:t>
            </a:r>
          </a:p>
          <a:p>
            <a:pPr marL="342900" indent="-342900">
              <a:buAutoNum type="arabicPeriod"/>
            </a:pPr>
            <a:endParaRPr lang="de-DE" b="1" dirty="0"/>
          </a:p>
          <a:p>
            <a:pPr marL="342900" indent="-342900">
              <a:buAutoNum type="arabicPeriod"/>
            </a:pPr>
            <a:r>
              <a:rPr lang="de-DE" b="1" dirty="0"/>
              <a:t>Beschreibung:</a:t>
            </a:r>
            <a:r>
              <a:rPr lang="de-DE" dirty="0"/>
              <a:t> Beschreiben Sie die drei dargestellten Schritte des Experiments möglichst präzise. </a:t>
            </a:r>
            <a:r>
              <a:rPr lang="de-DE" i="1" dirty="0"/>
              <a:t>(Was passiert?)</a:t>
            </a:r>
          </a:p>
          <a:p>
            <a:pPr marL="342900" indent="-342900">
              <a:buAutoNum type="arabicPeriod"/>
            </a:pPr>
            <a:endParaRPr lang="de-DE" b="1" i="1" dirty="0"/>
          </a:p>
          <a:p>
            <a:pPr marL="342900" indent="-342900">
              <a:buAutoNum type="arabicPeriod"/>
            </a:pPr>
            <a:r>
              <a:rPr lang="de-DE" b="1" dirty="0"/>
              <a:t>Erklärung :</a:t>
            </a:r>
            <a:r>
              <a:rPr lang="de-DE" dirty="0"/>
              <a:t> Erklären Sie das zugrundeliegende physikalische Prinzip in einfachen Sätzen. </a:t>
            </a:r>
            <a:r>
              <a:rPr lang="de-DE" i="1" dirty="0"/>
              <a:t>(Warum passiert es?)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450151C-616C-4D57-A3B8-488DAFCC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11" y="0"/>
            <a:ext cx="777804" cy="7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38B73A9-04F8-4472-A683-2CE965D5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Reflexionsfragen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C678F54-7FE7-43B9-AD21-A925C7D4A0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8E611C7-900F-4562-8B77-DE4370A89C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1187" y="1588912"/>
            <a:ext cx="834543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Welche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lexikalischen Lücken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(Fachvokabular) hast du am stärksten gespürt?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Welche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grammatikalischen Strukturen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(z.B. Passiv, Nebensätze) haben die Erklärung erschwert?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Welches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emotionale Gefühl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(Frustration, Unsicherheit, Zeitdruck) begleitete den Prozess?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Welche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didaktischen Konsequenzen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ziehst du für den Umgang mit Lernenden, die eine ähnliche sprachliche Herausforderung haben?</a:t>
            </a:r>
          </a:p>
        </p:txBody>
      </p:sp>
    </p:spTree>
    <p:extLst>
      <p:ext uri="{BB962C8B-B14F-4D97-AF65-F5344CB8AC3E}">
        <p14:creationId xmlns:p14="http://schemas.microsoft.com/office/powerpoint/2010/main" val="3379137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4FC4EA4-483E-491B-A486-583C109BA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268" y="3886572"/>
            <a:ext cx="1929930" cy="192993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893575C-8029-4435-A37D-87A7787F4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Sprache und Sachunterricht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F956902-5D49-4FEC-A920-6E14D1346F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0CE7DC-2B60-4B59-9C44-E1CDC03EE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13" y="2352643"/>
            <a:ext cx="1828137" cy="182813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9BF2C97-94A9-456A-B629-BB52F6631580}"/>
              </a:ext>
            </a:extLst>
          </p:cNvPr>
          <p:cNvSpPr txBox="1"/>
          <p:nvPr/>
        </p:nvSpPr>
        <p:spPr>
          <a:xfrm rot="20001107">
            <a:off x="1344390" y="2767053"/>
            <a:ext cx="3315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Und Jetzt?</a:t>
            </a:r>
          </a:p>
        </p:txBody>
      </p:sp>
    </p:spTree>
    <p:extLst>
      <p:ext uri="{BB962C8B-B14F-4D97-AF65-F5344CB8AC3E}">
        <p14:creationId xmlns:p14="http://schemas.microsoft.com/office/powerpoint/2010/main" val="58221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5095730-E417-4D82-A459-E6AFDC5D6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Einsatzort</a:t>
            </a:r>
          </a:p>
          <a:p>
            <a:endParaRPr lang="de-DE" dirty="0"/>
          </a:p>
          <a:p>
            <a:r>
              <a:rPr lang="de-DE" dirty="0"/>
              <a:t>Schule / Förderzentrum</a:t>
            </a:r>
          </a:p>
          <a:p>
            <a:endParaRPr lang="de-DE" dirty="0"/>
          </a:p>
          <a:p>
            <a:r>
              <a:rPr lang="de-DE" dirty="0"/>
              <a:t>Fach und Fachrichtung</a:t>
            </a:r>
          </a:p>
          <a:p>
            <a:endParaRPr lang="de-DE" dirty="0"/>
          </a:p>
          <a:p>
            <a:r>
              <a:rPr lang="de-DE" dirty="0"/>
              <a:t>Wie bist du gestartet?</a:t>
            </a:r>
          </a:p>
          <a:p>
            <a:endParaRPr lang="de-DE" dirty="0"/>
          </a:p>
          <a:p>
            <a:r>
              <a:rPr lang="de-DE" dirty="0"/>
              <a:t>Was du erzählen mags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0D2E07-58AD-4E0F-96BB-4B3E87CC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Begrüßung und Vorstellung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ABB3DC-DA7A-4C5D-822D-F668E217396F}"/>
              </a:ext>
            </a:extLst>
          </p:cNvPr>
          <p:cNvSpPr txBox="1"/>
          <p:nvPr/>
        </p:nvSpPr>
        <p:spPr>
          <a:xfrm>
            <a:off x="4491675" y="1755455"/>
            <a:ext cx="4572812" cy="230832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Martin Müller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Förderzentrum Lernen Henstedt-Ulzburg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Prävention in den 1. Klassen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TIP-Maßnahme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Seit 01.08. Studienleitung im Sachunterricht</a:t>
            </a:r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663196-9BA1-4AD4-B469-F0D9394B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168" y="99086"/>
            <a:ext cx="1364226" cy="13642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7A00C66-CC4E-448C-9420-ACDC90706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794" y="3236180"/>
            <a:ext cx="730857" cy="73085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6078AD0-9FA9-4D1B-B011-7C4BF79F1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836" y="3262021"/>
            <a:ext cx="705016" cy="7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502545F-ECDE-401B-B5E4-167AA52E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Sprache im Sachunterricht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1006A3B-83AA-4F4D-8F54-24E97B804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/>
              <a:t>Umgang</a:t>
            </a:r>
            <a:r>
              <a:rPr lang="de-DE" dirty="0"/>
              <a:t> im Unterricht? </a:t>
            </a:r>
          </a:p>
          <a:p>
            <a:pPr lvl="1"/>
            <a:r>
              <a:rPr lang="de-DE" dirty="0"/>
              <a:t>Explizite Wortschatzarbeit</a:t>
            </a:r>
          </a:p>
          <a:p>
            <a:pPr lvl="1"/>
            <a:r>
              <a:rPr lang="de-DE" dirty="0"/>
              <a:t>Scaffolding</a:t>
            </a:r>
          </a:p>
          <a:p>
            <a:pPr lvl="1"/>
            <a:r>
              <a:rPr lang="de-DE" dirty="0"/>
              <a:t>Rekodierung: Alltagssprachliche Formulierung wird von der Lehrkraft in Bildungssprache umformuliert (Sprachliches Vorbild)</a:t>
            </a:r>
          </a:p>
          <a:p>
            <a:pPr lvl="1"/>
            <a:endParaRPr lang="de-DE" dirty="0"/>
          </a:p>
          <a:p>
            <a:r>
              <a:rPr lang="de-DE" b="1" dirty="0"/>
              <a:t>Ziele</a:t>
            </a:r>
            <a:r>
              <a:rPr lang="de-DE" dirty="0"/>
              <a:t> im Sachunterricht:</a:t>
            </a:r>
          </a:p>
          <a:p>
            <a:pPr lvl="1"/>
            <a:r>
              <a:rPr lang="de-DE" dirty="0"/>
              <a:t>Sachverhalte beschreiben können</a:t>
            </a:r>
          </a:p>
          <a:p>
            <a:pPr lvl="1"/>
            <a:r>
              <a:rPr lang="de-DE" dirty="0"/>
              <a:t>Logische Verbindungen sichtbar machen </a:t>
            </a:r>
          </a:p>
          <a:p>
            <a:pPr lvl="1"/>
            <a:r>
              <a:rPr lang="de-DE" dirty="0"/>
              <a:t>Zu differenzierten Antworten anregen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59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FA899D3-9033-4ADD-931A-63A7F45DB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22" y="2007277"/>
            <a:ext cx="6516303" cy="41665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400" b="1" dirty="0"/>
              <a:t>Fast Mapping –quantitativer Ausbau der Lexikoneinträge</a:t>
            </a:r>
          </a:p>
          <a:p>
            <a:pPr marL="0" indent="0">
              <a:buNone/>
            </a:pPr>
            <a:endParaRPr lang="de-DE" sz="2400" b="1" dirty="0"/>
          </a:p>
          <a:p>
            <a:r>
              <a:rPr lang="de-DE" sz="2400" dirty="0"/>
              <a:t>Erhöhung der Anzahl der Lexikonbeiträge</a:t>
            </a:r>
          </a:p>
          <a:p>
            <a:r>
              <a:rPr lang="de-DE" sz="2400" dirty="0"/>
              <a:t>Wortschatzarbeit in jedem Unterricht</a:t>
            </a:r>
          </a:p>
          <a:p>
            <a:r>
              <a:rPr lang="de-DE" sz="2400" dirty="0"/>
              <a:t>Vorgehen: sprachsensible Unterrichtsplanung: Thematisierung von Wortbedeutung und Wortform</a:t>
            </a:r>
          </a:p>
          <a:p>
            <a:r>
              <a:rPr lang="de-DE" sz="2400" dirty="0"/>
              <a:t>Förderangebot: Einzelwörter, Wörter in Sätzen, Unterrichtssprache, Spontansprache</a:t>
            </a:r>
          </a:p>
          <a:p>
            <a:endParaRPr lang="de-DE" sz="2400" dirty="0"/>
          </a:p>
          <a:p>
            <a:r>
              <a:rPr lang="de-DE" sz="2400" b="1" dirty="0">
                <a:sym typeface="Wingdings" panose="05000000000000000000" pitchFamily="2" charset="2"/>
              </a:rPr>
              <a:t> Mit Handlung verknüpfen!</a:t>
            </a:r>
            <a:endParaRPr lang="de-DE" sz="2400" b="1" dirty="0"/>
          </a:p>
          <a:p>
            <a:pPr>
              <a:buFont typeface="Wingdings" panose="05000000000000000000" pitchFamily="2" charset="2"/>
              <a:buChar char="Ø"/>
            </a:pPr>
            <a:endParaRPr lang="de-DE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294368D-F136-4430-9A46-3957FBCB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3" y="225425"/>
            <a:ext cx="8244940" cy="1332000"/>
          </a:xfrm>
        </p:spPr>
        <p:txBody>
          <a:bodyPr/>
          <a:lstStyle/>
          <a:p>
            <a:r>
              <a:rPr lang="de-DE" dirty="0"/>
              <a:t>Sachunterricht und Sprache – </a:t>
            </a:r>
            <a:r>
              <a:rPr lang="de-DE" b="1" dirty="0"/>
              <a:t>Didaktisches Modell zum Mapping (Rupp)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3E99E0-CF85-4F44-9143-8DC05B4C2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98" y="2007277"/>
            <a:ext cx="2499586" cy="35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7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25F7C7-33A6-6079-11F3-6EA4935C6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21" y="1820829"/>
            <a:ext cx="5350933" cy="40132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F6711E3-BC5F-7C72-55D8-482EC55A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Beispiele: Wortspeicher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FFE3A-1359-3AC8-C0A3-B9782C68D1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F86646-EAEC-4C16-9218-8531B25C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40" y="3139274"/>
            <a:ext cx="3419060" cy="19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4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7EF293-4CF3-4A11-81BE-1532EBC2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95" y="-324669"/>
            <a:ext cx="7920000" cy="1332000"/>
          </a:xfrm>
        </p:spPr>
        <p:txBody>
          <a:bodyPr/>
          <a:lstStyle/>
          <a:p>
            <a:r>
              <a:rPr lang="de-DE" dirty="0"/>
              <a:t>Sachunterricht und Sprache – Möglichkeiten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84A1380-CAE6-4AD8-A174-2D7D67A150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C520DB89-D9F9-4EE4-B919-A1EDFBA78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921776"/>
              </p:ext>
            </p:extLst>
          </p:nvPr>
        </p:nvGraphicFramePr>
        <p:xfrm>
          <a:off x="131297" y="1685240"/>
          <a:ext cx="8796996" cy="4237256"/>
        </p:xfrm>
        <a:graphic>
          <a:graphicData uri="http://schemas.openxmlformats.org/drawingml/2006/table">
            <a:tbl>
              <a:tblPr/>
              <a:tblGrid>
                <a:gridCol w="2199249">
                  <a:extLst>
                    <a:ext uri="{9D8B030D-6E8A-4147-A177-3AD203B41FA5}">
                      <a16:colId xmlns:a16="http://schemas.microsoft.com/office/drawing/2014/main" val="242680628"/>
                    </a:ext>
                  </a:extLst>
                </a:gridCol>
                <a:gridCol w="2199249">
                  <a:extLst>
                    <a:ext uri="{9D8B030D-6E8A-4147-A177-3AD203B41FA5}">
                      <a16:colId xmlns:a16="http://schemas.microsoft.com/office/drawing/2014/main" val="1456043197"/>
                    </a:ext>
                  </a:extLst>
                </a:gridCol>
                <a:gridCol w="2199249">
                  <a:extLst>
                    <a:ext uri="{9D8B030D-6E8A-4147-A177-3AD203B41FA5}">
                      <a16:colId xmlns:a16="http://schemas.microsoft.com/office/drawing/2014/main" val="2352825171"/>
                    </a:ext>
                  </a:extLst>
                </a:gridCol>
                <a:gridCol w="2199249">
                  <a:extLst>
                    <a:ext uri="{9D8B030D-6E8A-4147-A177-3AD203B41FA5}">
                      <a16:colId xmlns:a16="http://schemas.microsoft.com/office/drawing/2014/main" val="2599019788"/>
                    </a:ext>
                  </a:extLst>
                </a:gridCol>
              </a:tblGrid>
              <a:tr h="191524">
                <a:tc>
                  <a:txBody>
                    <a:bodyPr/>
                    <a:lstStyle/>
                    <a:p>
                      <a:r>
                        <a:rPr lang="de-DE" sz="1000"/>
                        <a:t>Merkmal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Mind Map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Concept </a:t>
                      </a:r>
                      <a:r>
                        <a:rPr lang="de-DE" sz="1000" dirty="0" err="1"/>
                        <a:t>Map</a:t>
                      </a:r>
                      <a:endParaRPr lang="de-DE" sz="1000" dirty="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Advance Organizer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953926"/>
                  </a:ext>
                </a:extLst>
              </a:tr>
              <a:tr h="723627">
                <a:tc>
                  <a:txBody>
                    <a:bodyPr/>
                    <a:lstStyle/>
                    <a:p>
                      <a:r>
                        <a:rPr lang="de-DE" sz="1000" b="1"/>
                        <a:t>Hauptzweck</a:t>
                      </a:r>
                      <a:endParaRPr lang="de-DE" sz="100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Ideengenerierung</a:t>
                      </a:r>
                      <a:r>
                        <a:rPr lang="de-DE" sz="1000"/>
                        <a:t> (Brainstorming), schnelle Notizen, Organisation um ein zentrales Thema.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Darstellung</a:t>
                      </a:r>
                      <a:r>
                        <a:rPr lang="de-DE" sz="1000"/>
                        <a:t> von Beziehungen und Zusammenhängen zwischen Konzepten (Wissensstruktur).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Vorbereitung</a:t>
                      </a:r>
                      <a:r>
                        <a:rPr lang="de-DE" sz="1000"/>
                        <a:t> auf neues Wissen, Aktivierung von Vorwissen, Schaffung eines konzeptuellen Rahmens.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972220"/>
                  </a:ext>
                </a:extLst>
              </a:tr>
              <a:tr h="822303">
                <a:tc>
                  <a:txBody>
                    <a:bodyPr/>
                    <a:lstStyle/>
                    <a:p>
                      <a:r>
                        <a:rPr lang="de-DE" sz="1000" b="1"/>
                        <a:t>Struktur</a:t>
                      </a:r>
                      <a:endParaRPr lang="de-DE" sz="100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Radial</a:t>
                      </a:r>
                      <a:r>
                        <a:rPr lang="de-DE" sz="1000"/>
                        <a:t> (strahlenförmig) mit einem </a:t>
                      </a:r>
                      <a:r>
                        <a:rPr lang="de-DE" sz="1000" b="1"/>
                        <a:t>zentralen Thema</a:t>
                      </a:r>
                      <a:r>
                        <a:rPr lang="de-DE" sz="1000"/>
                        <a:t> und Hauptästen.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Hierarchisch</a:t>
                      </a:r>
                      <a:r>
                        <a:rPr lang="de-DE" sz="1000"/>
                        <a:t> (allgemeine Konzepte oben) und </a:t>
                      </a:r>
                      <a:r>
                        <a:rPr lang="de-DE" sz="1000" b="1"/>
                        <a:t>vernetzt</a:t>
                      </a:r>
                      <a:r>
                        <a:rPr lang="de-DE" sz="1000"/>
                        <a:t> mit </a:t>
                      </a:r>
                      <a:r>
                        <a:rPr lang="de-DE" sz="1000" b="1"/>
                        <a:t>Querverbindungen</a:t>
                      </a:r>
                      <a:r>
                        <a:rPr lang="de-DE" sz="1000"/>
                        <a:t>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Typischerweise eine </a:t>
                      </a:r>
                      <a:r>
                        <a:rPr lang="de-DE" sz="1000" b="1"/>
                        <a:t>verbale oder visuelle Einführung</a:t>
                      </a:r>
                      <a:r>
                        <a:rPr lang="de-DE" sz="1000"/>
                        <a:t> (z. B. Zusammenfassung, Analogie, allgemeine Prinzipien).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33748"/>
                  </a:ext>
                </a:extLst>
              </a:tr>
              <a:tr h="920980">
                <a:tc>
                  <a:txBody>
                    <a:bodyPr/>
                    <a:lstStyle/>
                    <a:p>
                      <a:r>
                        <a:rPr lang="de-DE" sz="1000" b="1"/>
                        <a:t>Verbindungen</a:t>
                      </a:r>
                      <a:endParaRPr lang="de-DE" sz="100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Einfache Linien/Äste, Verbindung ist eine </a:t>
                      </a:r>
                      <a:r>
                        <a:rPr lang="de-DE" sz="1000" b="1"/>
                        <a:t>Assoziation</a:t>
                      </a:r>
                      <a:r>
                        <a:rPr lang="de-DE" sz="1000"/>
                        <a:t> zum zentralen Thema oder Oberbegriff.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Explizite </a:t>
                      </a:r>
                      <a:r>
                        <a:rPr lang="de-DE" sz="1000" b="1"/>
                        <a:t>Beschriftung</a:t>
                      </a:r>
                      <a:r>
                        <a:rPr lang="de-DE" sz="1000"/>
                        <a:t> der Pfeile/Linien mit </a:t>
                      </a:r>
                      <a:r>
                        <a:rPr lang="de-DE" sz="1000" b="1"/>
                        <a:t>Bindewörtern</a:t>
                      </a:r>
                      <a:r>
                        <a:rPr lang="de-DE" sz="1000"/>
                        <a:t> (z. B. "führt zu", "besteht aus"), um die Art der Beziehung zu definieren.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Bietet eine </a:t>
                      </a:r>
                      <a:r>
                        <a:rPr lang="de-DE" sz="1000" b="1"/>
                        <a:t>Brücke</a:t>
                      </a:r>
                      <a:r>
                        <a:rPr lang="de-DE" sz="1000"/>
                        <a:t> zwischen dem, was der Lernende weiß, und dem, was er lernen muss.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203518"/>
                  </a:ext>
                </a:extLst>
              </a:tr>
              <a:tr h="526274">
                <a:tc>
                  <a:txBody>
                    <a:bodyPr/>
                    <a:lstStyle/>
                    <a:p>
                      <a:r>
                        <a:rPr lang="de-DE" sz="1000" b="1"/>
                        <a:t>Fokus</a:t>
                      </a:r>
                      <a:endParaRPr lang="de-DE" sz="100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Das zentrale Thema</a:t>
                      </a:r>
                      <a:r>
                        <a:rPr lang="de-DE" sz="1000"/>
                        <a:t> und assoziierte Unterthemen und Details.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Komplexe Beziehungen</a:t>
                      </a:r>
                      <a:r>
                        <a:rPr lang="de-DE" sz="1000"/>
                        <a:t> und deren </a:t>
                      </a:r>
                      <a:r>
                        <a:rPr lang="de-DE" sz="1000" b="1"/>
                        <a:t>logische Struktur</a:t>
                      </a:r>
                      <a:r>
                        <a:rPr lang="de-DE" sz="1000"/>
                        <a:t> im Wissensgebiet.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Das </a:t>
                      </a:r>
                      <a:r>
                        <a:rPr lang="de-DE" sz="1000" b="1"/>
                        <a:t>allgemeine Gerüst</a:t>
                      </a:r>
                      <a:r>
                        <a:rPr lang="de-DE" sz="1000"/>
                        <a:t> des zu lernenden Materials.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919969"/>
                  </a:ext>
                </a:extLst>
              </a:tr>
              <a:tr h="526274">
                <a:tc>
                  <a:txBody>
                    <a:bodyPr/>
                    <a:lstStyle/>
                    <a:p>
                      <a:r>
                        <a:rPr lang="de-DE" sz="1000" b="1"/>
                        <a:t>Position im Lernprozess</a:t>
                      </a:r>
                      <a:endParaRPr lang="de-DE" sz="100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Während</a:t>
                      </a:r>
                      <a:r>
                        <a:rPr lang="de-DE" sz="1000"/>
                        <a:t> der Ideenfindung oder zur schnellen Strukturierung.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/>
                        <a:t>Während</a:t>
                      </a:r>
                      <a:r>
                        <a:rPr lang="de-DE" sz="1000"/>
                        <a:t> oder </a:t>
                      </a:r>
                      <a:r>
                        <a:rPr lang="de-DE" sz="1000" b="1"/>
                        <a:t>nach</a:t>
                      </a:r>
                      <a:r>
                        <a:rPr lang="de-DE" sz="1000"/>
                        <a:t> der Lernphase zur Organisation, oder als Lernhilfe.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 dirty="0"/>
                        <a:t>Vor</a:t>
                      </a:r>
                      <a:r>
                        <a:rPr lang="de-DE" sz="1000" dirty="0"/>
                        <a:t> der eigentlichen Lernphase. Meist von der Lehrperson vorgegeben. Auch prozessorientiert möglich.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168812"/>
                  </a:ext>
                </a:extLst>
              </a:tr>
              <a:tr h="526274">
                <a:tc>
                  <a:txBody>
                    <a:bodyPr/>
                    <a:lstStyle/>
                    <a:p>
                      <a:r>
                        <a:rPr lang="de-DE" sz="1000" b="1"/>
                        <a:t>Gestaltung</a:t>
                      </a:r>
                      <a:endParaRPr lang="de-DE" sz="1000"/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Zentrales Bild/Text, farbige Äste, oft mit Bildern und Symbolen.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/>
                        <a:t>Konzepte in Kästchen/Kreisen, verbunden durch gelabelte Pfeile.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Oft textbasiert, kann aber auch eine sehr allgemeine Grafik sein.</a:t>
                      </a:r>
                    </a:p>
                  </a:txBody>
                  <a:tcPr marL="31600" marR="31600" marT="15800" marB="15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246781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F6EDA08B-E56A-4632-B821-AC5F430AD506}"/>
              </a:ext>
            </a:extLst>
          </p:cNvPr>
          <p:cNvSpPr/>
          <p:nvPr/>
        </p:nvSpPr>
        <p:spPr>
          <a:xfrm>
            <a:off x="4502662" y="1685240"/>
            <a:ext cx="2210161" cy="4308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1723406-28E8-4FD3-87F9-B82C4ACEA972}"/>
              </a:ext>
            </a:extLst>
          </p:cNvPr>
          <p:cNvSpPr/>
          <p:nvPr/>
        </p:nvSpPr>
        <p:spPr>
          <a:xfrm>
            <a:off x="6718132" y="1685240"/>
            <a:ext cx="2210161" cy="4308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89A743-7FE0-4D81-BBE4-4DAC0379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583" y="673127"/>
            <a:ext cx="919701" cy="9197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A8AC12D-12EB-4FC2-ACB9-0752BB31E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526" y="830005"/>
            <a:ext cx="1155160" cy="7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93ECEF9-A454-4F83-8D24-85C4097B4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656" y="1666704"/>
            <a:ext cx="6170613" cy="437509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A392723-5CC8-41E8-9321-1B327F42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Advance Organizer (vor der Einheit)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A6DEEAD-705B-483B-BABA-4619DDE51A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3F8569-D99F-4968-B0B2-210D91C3A965}"/>
              </a:ext>
            </a:extLst>
          </p:cNvPr>
          <p:cNvSpPr txBox="1"/>
          <p:nvPr/>
        </p:nvSpPr>
        <p:spPr>
          <a:xfrm>
            <a:off x="1239656" y="6327157"/>
            <a:ext cx="181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Eigene Abbildung</a:t>
            </a:r>
          </a:p>
        </p:txBody>
      </p:sp>
    </p:spTree>
    <p:extLst>
      <p:ext uri="{BB962C8B-B14F-4D97-AF65-F5344CB8AC3E}">
        <p14:creationId xmlns:p14="http://schemas.microsoft.com/office/powerpoint/2010/main" val="399342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B94570-32A4-43BA-9288-E55F916F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 –Concept-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8945D2D-D06E-4CFE-A89E-B31B1FE76E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3CBB9477-BDD6-4C85-B42B-EDA3D425D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8703" y="2112846"/>
            <a:ext cx="3989044" cy="298354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5ECE4F-AF88-42AF-A46C-B7B41BF2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169962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955AC80-2918-425B-A254-45E40A2FFD41}"/>
              </a:ext>
            </a:extLst>
          </p:cNvPr>
          <p:cNvSpPr txBox="1"/>
          <p:nvPr/>
        </p:nvSpPr>
        <p:spPr>
          <a:xfrm>
            <a:off x="2556386" y="5456903"/>
            <a:ext cx="651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Erstellt</a:t>
            </a:r>
            <a:r>
              <a:rPr lang="de-DE" dirty="0"/>
              <a:t> eine Concept-</a:t>
            </a:r>
            <a:r>
              <a:rPr lang="de-DE" dirty="0" err="1"/>
              <a:t>Map</a:t>
            </a:r>
            <a:r>
              <a:rPr lang="de-DE" dirty="0"/>
              <a:t> zu deinem aktuellen Unterrichtsthema.</a:t>
            </a:r>
          </a:p>
          <a:p>
            <a:r>
              <a:rPr lang="de-DE" b="1" dirty="0"/>
              <a:t>Tauscht</a:t>
            </a:r>
            <a:r>
              <a:rPr lang="de-DE" dirty="0"/>
              <a:t> euch zu den verschiedenen </a:t>
            </a:r>
            <a:r>
              <a:rPr lang="de-DE" dirty="0" err="1"/>
              <a:t>Concep</a:t>
            </a:r>
            <a:r>
              <a:rPr lang="de-DE" dirty="0"/>
              <a:t>-Maps </a:t>
            </a:r>
            <a:r>
              <a:rPr lang="de-DE" b="1" dirty="0"/>
              <a:t>aus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6070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BB2C22-BA65-4889-A080-C1EC69F47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306" y="1844675"/>
            <a:ext cx="6019800" cy="40132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1DEF570-C8E2-4DCD-BDF0-D7D7D777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Sachunterricht </a:t>
            </a:r>
            <a:r>
              <a:rPr lang="de-DE"/>
              <a:t>und Sprache		 </a:t>
            </a:r>
            <a:r>
              <a:rPr lang="de-DE" b="1" dirty="0"/>
              <a:t>PAUSE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7A9AA9C-CDA2-4BA2-B32C-D72505962C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619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49B2D5B-EDB6-8D32-A930-C19C3A1FE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Schulischer Erfolg hängt wesentlich  von der Nutzung von </a:t>
            </a:r>
            <a:r>
              <a:rPr lang="de-DE" sz="2400" b="1" dirty="0"/>
              <a:t>Bildungs- und Fachsprache </a:t>
            </a:r>
            <a:r>
              <a:rPr lang="de-DE" sz="2400" dirty="0"/>
              <a:t>ab:</a:t>
            </a:r>
          </a:p>
          <a:p>
            <a:r>
              <a:rPr lang="de-DE" sz="2400" dirty="0"/>
              <a:t>Fach- und Sachtexte verwenden Bildungs- und Fachsprache (Lesekompetenz)</a:t>
            </a:r>
          </a:p>
          <a:p>
            <a:r>
              <a:rPr lang="de-DE" sz="2400" dirty="0"/>
              <a:t>Verschriftlichungen sind in Bildungs- und Fachsprache zu verfassen (von der Mündlichkeit zur Schriftlichkeit)</a:t>
            </a:r>
          </a:p>
          <a:p>
            <a:r>
              <a:rPr lang="de-DE" sz="2400" dirty="0"/>
              <a:t>Kognitiv und fachlich  differenzierte Beiträge werden in Bildungs- und Fachsprache ausgedrückt</a:t>
            </a:r>
          </a:p>
          <a:p>
            <a:r>
              <a:rPr lang="de-DE" sz="2400" dirty="0"/>
              <a:t>Prüfungen fordern Bildungs- und Fachsprache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1159DE-3506-8E6A-8FE6-40E0995F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Bildungssprache will gelernt sein – zur Bedeutung von Sprache im Sachunterricht</a:t>
            </a:r>
          </a:p>
        </p:txBody>
      </p:sp>
    </p:spTree>
    <p:extLst>
      <p:ext uri="{BB962C8B-B14F-4D97-AF65-F5344CB8AC3E}">
        <p14:creationId xmlns:p14="http://schemas.microsoft.com/office/powerpoint/2010/main" val="2215638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BA592FA-A9B7-0D11-75FD-16E2B5A82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Im sprachsensiblen Sachunterricht geht es um das Kommunizieren und Verstehen im Fach</a:t>
            </a:r>
            <a:r>
              <a:rPr lang="de-DE" sz="2400" dirty="0"/>
              <a:t>.</a:t>
            </a:r>
          </a:p>
          <a:p>
            <a:r>
              <a:rPr lang="de-DE" sz="2400" dirty="0"/>
              <a:t>Sprachbildung ist der Weg von der Alltags- zur Bildungssprache.</a:t>
            </a:r>
          </a:p>
          <a:p>
            <a:r>
              <a:rPr lang="de-DE" sz="2400" dirty="0"/>
              <a:t>Sie  wird in schulischen, akademischen und beruflichen Sprachhandlungen verwendet. </a:t>
            </a:r>
            <a:endParaRPr lang="de-DE" sz="2400" i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FDD1C62-9D25-A09D-209F-867CE584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Sprachbildung im 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1F7F1DD-FBE4-0CCC-1840-195BA1C807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84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BA592FA-A9B7-0D11-75FD-16E2B5A82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61" y="1693788"/>
            <a:ext cx="8843290" cy="448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/>
              <a:t>Im sprachsensiblen Sachunterricht müssen Lehrkräfte Sprachmodell und Sprachvorbild sein.</a:t>
            </a:r>
            <a:endParaRPr lang="de-DE" sz="2400" dirty="0"/>
          </a:p>
          <a:p>
            <a:r>
              <a:rPr lang="de-DE" sz="2400" dirty="0"/>
              <a:t>„</a:t>
            </a:r>
            <a:r>
              <a:rPr lang="de-DE" sz="2400" b="1" dirty="0"/>
              <a:t>Bildungssprachbad –Alltagssprachbad</a:t>
            </a:r>
            <a:r>
              <a:rPr lang="de-DE" sz="2400" dirty="0"/>
              <a:t>“</a:t>
            </a:r>
          </a:p>
          <a:p>
            <a:endParaRPr lang="de-DE" sz="2400" dirty="0"/>
          </a:p>
          <a:p>
            <a:r>
              <a:rPr lang="de-DE" sz="2000" dirty="0"/>
              <a:t>Sprachangebot soll „sprachlich reichhaltig und kognitiv anregend“</a:t>
            </a:r>
          </a:p>
          <a:p>
            <a:endParaRPr lang="de-DE" sz="2000" dirty="0"/>
          </a:p>
          <a:p>
            <a:r>
              <a:rPr lang="de-DE" sz="2000" dirty="0"/>
              <a:t>Sprachangebot soll „ </a:t>
            </a:r>
            <a:r>
              <a:rPr lang="de-DE" sz="2000" b="1" dirty="0"/>
              <a:t>sprachsensibel und sprachfördernd“ </a:t>
            </a:r>
            <a:r>
              <a:rPr lang="de-DE" sz="2000" dirty="0"/>
              <a:t>sein Prinzip der „kalkulierten Herausforderung“ –bewältigbar</a:t>
            </a:r>
          </a:p>
          <a:p>
            <a:endParaRPr lang="de-DE" sz="2000" dirty="0"/>
          </a:p>
          <a:p>
            <a:r>
              <a:rPr lang="de-DE" sz="2000" b="1" dirty="0"/>
              <a:t>Überformende wertschätzende Fehlerkorrektur</a:t>
            </a:r>
          </a:p>
          <a:p>
            <a:pPr lvl="1"/>
            <a:r>
              <a:rPr lang="de-DE" sz="1600" dirty="0"/>
              <a:t>Gestufte Sprachhilfen über </a:t>
            </a:r>
            <a:r>
              <a:rPr lang="de-DE" sz="1600" b="1" dirty="0" err="1"/>
              <a:t>Scaffolding</a:t>
            </a:r>
            <a:endParaRPr lang="de-DE" sz="1600" b="1" dirty="0"/>
          </a:p>
          <a:p>
            <a:pPr lvl="1"/>
            <a:r>
              <a:rPr lang="de-DE" sz="1600" dirty="0"/>
              <a:t>Kognitiv fachliche Anforderungen von sprachlichen trennen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FDD1C62-9D25-A09D-209F-867CE584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Sprachbildung im Unterricht – Josef Leisen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1F7F1DD-FBE4-0CCC-1840-195BA1C807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5BDB9C-D22E-4E32-88AF-25DD1CB1A0DF}"/>
              </a:ext>
            </a:extLst>
          </p:cNvPr>
          <p:cNvSpPr txBox="1"/>
          <p:nvPr/>
        </p:nvSpPr>
        <p:spPr>
          <a:xfrm>
            <a:off x="359009" y="62584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800" dirty="0"/>
              <a:t>Leisen, 2017</a:t>
            </a:r>
          </a:p>
        </p:txBody>
      </p:sp>
    </p:spTree>
    <p:extLst>
      <p:ext uri="{BB962C8B-B14F-4D97-AF65-F5344CB8AC3E}">
        <p14:creationId xmlns:p14="http://schemas.microsoft.com/office/powerpoint/2010/main" val="151942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117" y="1844675"/>
            <a:ext cx="8681884" cy="42077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b="1" dirty="0">
                <a:effectLst/>
                <a:ea typeface="Calibri" panose="020F0502020204030204" pitchFamily="34" charset="0"/>
              </a:rPr>
              <a:t>Tagesordnung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600" b="1" dirty="0">
                <a:ea typeface="Calibri" panose="020F0502020204030204" pitchFamily="34" charset="0"/>
              </a:rPr>
              <a:t>08:30</a:t>
            </a:r>
            <a:r>
              <a:rPr lang="de-DE" sz="1600" b="1" dirty="0">
                <a:effectLst/>
                <a:ea typeface="Calibri" panose="020F0502020204030204" pitchFamily="34" charset="0"/>
              </a:rPr>
              <a:t> Uhr  </a:t>
            </a:r>
            <a:r>
              <a:rPr lang="de-DE" sz="1600" dirty="0">
                <a:effectLst/>
                <a:ea typeface="Calibri" panose="020F0502020204030204" pitchFamily="34" charset="0"/>
              </a:rPr>
              <a:t>	1. Begrüßung</a:t>
            </a:r>
            <a:r>
              <a:rPr lang="de-DE" sz="1600" dirty="0">
                <a:ea typeface="Calibri" panose="020F0502020204030204" pitchFamily="34" charset="0"/>
              </a:rPr>
              <a:t> /</a:t>
            </a:r>
            <a:r>
              <a:rPr lang="de-DE" sz="1600" dirty="0">
                <a:effectLst/>
                <a:ea typeface="Calibri" panose="020F0502020204030204" pitchFamily="34" charset="0"/>
              </a:rPr>
              <a:t> Vorstellung der neuen LIV / Ziele der AV </a:t>
            </a:r>
            <a:br>
              <a:rPr lang="de-DE" sz="1600" dirty="0">
                <a:effectLst/>
                <a:ea typeface="Calibri" panose="020F0502020204030204" pitchFamily="34" charset="0"/>
              </a:rPr>
            </a:br>
            <a:r>
              <a:rPr lang="de-DE" sz="1600" dirty="0">
                <a:effectLst/>
                <a:ea typeface="Calibri" panose="020F0502020204030204" pitchFamily="34" charset="0"/>
              </a:rPr>
              <a:t>		2. Kurzer Input</a:t>
            </a:r>
            <a:r>
              <a:rPr lang="de-DE" sz="1600" dirty="0">
                <a:ea typeface="Calibri" panose="020F0502020204030204" pitchFamily="34" charset="0"/>
              </a:rPr>
              <a:t>: Fachanforderungen / Alltags-</a:t>
            </a:r>
            <a:r>
              <a:rPr lang="de-DE" sz="1600" dirty="0">
                <a:effectLst/>
                <a:ea typeface="Calibri" panose="020F0502020204030204" pitchFamily="34" charset="0"/>
              </a:rPr>
              <a:t>, Bildungs- und Fachsprache</a:t>
            </a:r>
            <a:br>
              <a:rPr lang="de-DE" sz="1600" dirty="0">
                <a:effectLst/>
                <a:ea typeface="Calibri" panose="020F0502020204030204" pitchFamily="34" charset="0"/>
              </a:rPr>
            </a:br>
            <a:r>
              <a:rPr lang="de-DE" sz="1600" dirty="0">
                <a:effectLst/>
                <a:ea typeface="Calibri" panose="020F0502020204030204" pitchFamily="34" charset="0"/>
              </a:rPr>
              <a:t>		3. Informationen zur Lerngruppe / Beobachtungsaufgaben (Sprache)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  <a:t>09:35 Uhr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  <a:t>	Unterrichtshospitation der Stunde von Saskia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  <a:t>		Kurze Reflexion</a:t>
            </a:r>
            <a:r>
              <a:rPr lang="de-DE" sz="1600" dirty="0">
                <a:solidFill>
                  <a:prstClr val="black"/>
                </a:solidFill>
                <a:ea typeface="Calibri" panose="020F0502020204030204" pitchFamily="34" charset="0"/>
              </a:rPr>
              <a:t>- und Kaffeepause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600" b="1" dirty="0">
                <a:solidFill>
                  <a:prstClr val="black"/>
                </a:solidFill>
                <a:effectLst/>
                <a:ea typeface="Calibri" panose="020F0502020204030204" pitchFamily="34" charset="0"/>
              </a:rPr>
              <a:t>10:30 Uhr</a:t>
            </a:r>
            <a:r>
              <a:rPr lang="de-DE" sz="1600" dirty="0">
                <a:solidFill>
                  <a:prstClr val="black"/>
                </a:solidFill>
                <a:effectLst/>
                <a:ea typeface="Calibri" panose="020F0502020204030204" pitchFamily="34" charset="0"/>
              </a:rPr>
              <a:t>	Unterrichtsbesprechung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  <a:t>11:30 Uhr	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  <a:t>	Didaktisches Modell zum Mapping (Rupp) / Erstellen einer Concept-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</a:rPr>
              <a:t>Map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 Uhr</a:t>
            </a: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Mittagspause (30 Minuten)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809D4F-FAEC-4F4E-86CA-6F49CBF5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825" y="243397"/>
            <a:ext cx="1124292" cy="11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048C38-B561-44C9-B3C6-47F4E78B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4" y="225425"/>
            <a:ext cx="8690775" cy="1332000"/>
          </a:xfrm>
        </p:spPr>
        <p:txBody>
          <a:bodyPr/>
          <a:lstStyle/>
          <a:p>
            <a:r>
              <a:rPr lang="de-DE" dirty="0"/>
              <a:t>1. Prinzip: Bildungssprachliches Sprachbad</a:t>
            </a:r>
            <a:br>
              <a:rPr lang="de-DE" dirty="0"/>
            </a:b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4E7E21B-D23E-49D7-9F1E-E548A714FA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3314" name="Picture 2" descr="Bildungssprachliches Sprachbad">
            <a:extLst>
              <a:ext uri="{FF2B5EF4-FFF2-40B4-BE49-F238E27FC236}">
                <a16:creationId xmlns:a16="http://schemas.microsoft.com/office/drawing/2014/main" id="{FCF44279-0CD8-4B22-80D0-BD7F3340E6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9" y="1773112"/>
            <a:ext cx="7267901" cy="43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31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28A733-8F24-4158-AD74-3AC893FF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Prinzip: Wechsel der Darstellungsformen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448FD4A-7FDA-4303-B6AD-8CBBB1486A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4338" name="Picture 2" descr="Darstellungsformen und Sprachen">
            <a:extLst>
              <a:ext uri="{FF2B5EF4-FFF2-40B4-BE49-F238E27FC236}">
                <a16:creationId xmlns:a16="http://schemas.microsoft.com/office/drawing/2014/main" id="{1308C670-18C4-4EA2-A6E5-A8DC900471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7942"/>
            <a:ext cx="5740842" cy="43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7C11A9-26E1-458B-A07E-096128EA2F63}"/>
              </a:ext>
            </a:extLst>
          </p:cNvPr>
          <p:cNvSpPr txBox="1"/>
          <p:nvPr/>
        </p:nvSpPr>
        <p:spPr>
          <a:xfrm>
            <a:off x="6050943" y="1987826"/>
            <a:ext cx="2830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Wissen in unterschiedlichen Formen darstellbar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„fachdidaktisch klug und </a:t>
            </a:r>
            <a:r>
              <a:rPr lang="de-DE" u="sng" dirty="0"/>
              <a:t>sprachdidaktisch zwingend</a:t>
            </a:r>
            <a:r>
              <a:rPr lang="de-DE" dirty="0"/>
              <a:t>“ </a:t>
            </a:r>
            <a:r>
              <a:rPr lang="de-DE" dirty="0">
                <a:sym typeface="Wingdings" panose="05000000000000000000" pitchFamily="2" charset="2"/>
              </a:rPr>
              <a:t> Wechsel der Darstellungsformen für sprachsensiblen Unterricht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5031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0DCA4C4-36B8-41FB-97FA-11CE9127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C0045A6-61D1-4EDE-91E1-B34B33C233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5362" name="Picture 2" descr="Darstellungsebenen und kognitive Operationen">
            <a:extLst>
              <a:ext uri="{FF2B5EF4-FFF2-40B4-BE49-F238E27FC236}">
                <a16:creationId xmlns:a16="http://schemas.microsoft.com/office/drawing/2014/main" id="{205F1310-DAC0-4F55-AC72-54540383F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7" y="1669745"/>
            <a:ext cx="6770522" cy="42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8D0329-819D-43AB-9168-2E1083383A3A}"/>
              </a:ext>
            </a:extLst>
          </p:cNvPr>
          <p:cNvSpPr txBox="1"/>
          <p:nvPr/>
        </p:nvSpPr>
        <p:spPr>
          <a:xfrm>
            <a:off x="612812" y="6173788"/>
            <a:ext cx="135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Leisen, 2025</a:t>
            </a:r>
          </a:p>
        </p:txBody>
      </p:sp>
    </p:spTree>
    <p:extLst>
      <p:ext uri="{BB962C8B-B14F-4D97-AF65-F5344CB8AC3E}">
        <p14:creationId xmlns:p14="http://schemas.microsoft.com/office/powerpoint/2010/main" val="197546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6AB440-20D8-475D-8D1D-9CEDA5C0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186" y="225425"/>
            <a:ext cx="6456459" cy="1332000"/>
          </a:xfrm>
        </p:spPr>
        <p:txBody>
          <a:bodyPr>
            <a:normAutofit fontScale="90000"/>
          </a:bodyPr>
          <a:lstStyle/>
          <a:p>
            <a:r>
              <a:rPr lang="de-DE" dirty="0"/>
              <a:t>3. Prinzip: Kalkulierte sprachliche und kognitive Herausforderung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70423D0-EE6D-4542-85D8-63C7D430FA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6386" name="Picture 2" descr="Kalkulierte sprachliche und kognitive Herausforderung">
            <a:extLst>
              <a:ext uri="{FF2B5EF4-FFF2-40B4-BE49-F238E27FC236}">
                <a16:creationId xmlns:a16="http://schemas.microsoft.com/office/drawing/2014/main" id="{DA56EFDE-A98F-4411-B686-3C5081455D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006"/>
            <a:ext cx="6754333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AF6201-E957-4038-A098-9AD0265839E8}"/>
              </a:ext>
            </a:extLst>
          </p:cNvPr>
          <p:cNvSpPr txBox="1"/>
          <p:nvPr/>
        </p:nvSpPr>
        <p:spPr>
          <a:xfrm>
            <a:off x="6639340" y="2059387"/>
            <a:ext cx="2504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Sprachliche und kognitive Anforderungen liegen knapp über dem Sprachvermögen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Fehlerfreiheit ist nicht das Ziel</a:t>
            </a:r>
          </a:p>
        </p:txBody>
      </p:sp>
    </p:spTree>
    <p:extLst>
      <p:ext uri="{BB962C8B-B14F-4D97-AF65-F5344CB8AC3E}">
        <p14:creationId xmlns:p14="http://schemas.microsoft.com/office/powerpoint/2010/main" val="2765943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5FE35B-D3F6-46FA-9393-8A6251DF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Prinzip: Drei Möglichkeiten im Umgang mit der kalkulierten Herausforderung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3836C2B-32E9-4C79-9F18-18CE86B01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7410" name="Picture 2" descr="Drei Möglichkeiten">
            <a:extLst>
              <a:ext uri="{FF2B5EF4-FFF2-40B4-BE49-F238E27FC236}">
                <a16:creationId xmlns:a16="http://schemas.microsoft.com/office/drawing/2014/main" id="{E69DF031-32D8-40B6-B9DE-AF5AAB77FB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5" y="1859006"/>
            <a:ext cx="6688666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207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6E2F6A1-8C6D-452A-A103-0B4AB67E7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3" y="1716339"/>
            <a:ext cx="7920000" cy="412787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Bitte erarbeitet die folgenden Themen: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Text lesen: </a:t>
            </a:r>
            <a:r>
              <a:rPr lang="de-DE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Reziprokes Lernen und Lehren 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Palinscar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und Brown)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Erarbeitet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mithilfe des reziproken Lernen und Lehren die folgenden Texte und beantwortet die dazugehörigen Fragen: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Sprachförderung über </a:t>
            </a:r>
            <a:r>
              <a:rPr lang="de-DE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Scaffolding </a:t>
            </a:r>
            <a:r>
              <a:rPr lang="de-D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Leitfaden</a:t>
            </a:r>
            <a:r>
              <a:rPr lang="de-D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NAWI)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Zur Bedeutung von  </a:t>
            </a:r>
            <a:r>
              <a:rPr lang="de-DE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Sprache  im Sachunterricht  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(Teil 1+2 Schomaker/Gläser)</a:t>
            </a:r>
            <a:endParaRPr lang="de-DE" sz="18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D03FB04-B2F5-4C55-A8A7-06CA0831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74CF2E6-F490-47FA-A42A-C1F4B6A1D6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42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962504F-C607-49B2-9C1D-65910EC0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Reziprokes Lehren und Lernen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1A90F18-BAF0-4F9B-9FC5-4DF1E7F9D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194" name="Picture 2" descr="Schematische Darstellung: Kreis in 4 Teile, jeder Teil eine Rolle.">
            <a:extLst>
              <a:ext uri="{FF2B5EF4-FFF2-40B4-BE49-F238E27FC236}">
                <a16:creationId xmlns:a16="http://schemas.microsoft.com/office/drawing/2014/main" id="{EDCD8C73-0DAC-4B92-BB90-7E8397BE5D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66" y="1753698"/>
            <a:ext cx="5851770" cy="416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78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BC3DB8B-16E0-4222-904D-E67B82BB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Sprache im Sachunterricht - Scaffolding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70DF9145-863F-4C67-81F6-28E7DDC21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186" y="1170996"/>
            <a:ext cx="6839185" cy="5475419"/>
          </a:xfrm>
        </p:spPr>
      </p:pic>
    </p:spTree>
    <p:extLst>
      <p:ext uri="{BB962C8B-B14F-4D97-AF65-F5344CB8AC3E}">
        <p14:creationId xmlns:p14="http://schemas.microsoft.com/office/powerpoint/2010/main" val="3963720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25226EB5-5D04-4CA4-B17A-33073564DC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67288"/>
              </p:ext>
            </p:extLst>
          </p:nvPr>
        </p:nvGraphicFramePr>
        <p:xfrm>
          <a:off x="8352" y="1631433"/>
          <a:ext cx="8848419" cy="4635357"/>
        </p:xfrm>
        <a:graphic>
          <a:graphicData uri="http://schemas.openxmlformats.org/drawingml/2006/table">
            <a:tbl>
              <a:tblPr/>
              <a:tblGrid>
                <a:gridCol w="2949473">
                  <a:extLst>
                    <a:ext uri="{9D8B030D-6E8A-4147-A177-3AD203B41FA5}">
                      <a16:colId xmlns:a16="http://schemas.microsoft.com/office/drawing/2014/main" val="3072217719"/>
                    </a:ext>
                  </a:extLst>
                </a:gridCol>
                <a:gridCol w="2949473">
                  <a:extLst>
                    <a:ext uri="{9D8B030D-6E8A-4147-A177-3AD203B41FA5}">
                      <a16:colId xmlns:a16="http://schemas.microsoft.com/office/drawing/2014/main" val="2638247506"/>
                    </a:ext>
                  </a:extLst>
                </a:gridCol>
                <a:gridCol w="2949473">
                  <a:extLst>
                    <a:ext uri="{9D8B030D-6E8A-4147-A177-3AD203B41FA5}">
                      <a16:colId xmlns:a16="http://schemas.microsoft.com/office/drawing/2014/main" val="3839816849"/>
                    </a:ext>
                  </a:extLst>
                </a:gridCol>
              </a:tblGrid>
              <a:tr h="340904">
                <a:tc>
                  <a:txBody>
                    <a:bodyPr/>
                    <a:lstStyle/>
                    <a:p>
                      <a:r>
                        <a:rPr lang="de-DE" sz="1400" b="1" dirty="0"/>
                        <a:t>Scaffolding-Dimension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Makro-Scaffolding (Vorausplanung)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Mikro-Scaffolding (Interaktion im Unterricht)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22552"/>
                  </a:ext>
                </a:extLst>
              </a:tr>
              <a:tr h="633108">
                <a:tc>
                  <a:txBody>
                    <a:bodyPr/>
                    <a:lstStyle/>
                    <a:p>
                      <a:r>
                        <a:rPr lang="de-DE" sz="1400" b="1"/>
                        <a:t>Fokus &amp; Timing</a:t>
                      </a:r>
                      <a:endParaRPr lang="de-DE" sz="1400"/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/>
                        <a:t>Vor dem Unterricht</a:t>
                      </a:r>
                      <a:r>
                        <a:rPr lang="de-DE" sz="1400"/>
                        <a:t> (Planung, Vorbereitung, Materialerstellung).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Im Unterricht</a:t>
                      </a:r>
                      <a:r>
                        <a:rPr lang="de-DE" sz="1400" dirty="0"/>
                        <a:t> (Spontane, anlassbezogene verbale Unterstützung durch die Lehrkraft, angemessene Rekodierung).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445042"/>
                  </a:ext>
                </a:extLst>
              </a:tr>
              <a:tr h="925311">
                <a:tc>
                  <a:txBody>
                    <a:bodyPr/>
                    <a:lstStyle/>
                    <a:p>
                      <a:r>
                        <a:rPr lang="de-DE" sz="1400" b="1"/>
                        <a:t>Ziel im Sachunterricht</a:t>
                      </a:r>
                      <a:endParaRPr lang="de-DE" sz="1400"/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Systematische </a:t>
                      </a:r>
                      <a:r>
                        <a:rPr lang="de-DE" sz="1400" b="1" dirty="0"/>
                        <a:t>Integration</a:t>
                      </a:r>
                      <a:r>
                        <a:rPr lang="de-DE" sz="1400" dirty="0"/>
                        <a:t> von Fachwissen und Fachsprache über eine gesamte Unterrichtseinheit oder Lektion.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/>
                        <a:t>Aktive Verständnissicherung</a:t>
                      </a:r>
                      <a:r>
                        <a:rPr lang="de-DE" sz="1400"/>
                        <a:t> und Korrektur/Erweiterung der Schülersprache im konkreten Gespräch.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828969"/>
                  </a:ext>
                </a:extLst>
              </a:tr>
              <a:tr h="779210">
                <a:tc>
                  <a:txBody>
                    <a:bodyPr/>
                    <a:lstStyle/>
                    <a:p>
                      <a:r>
                        <a:rPr lang="de-DE" sz="1400" b="1" dirty="0"/>
                        <a:t>Maßnahmen/Techniken</a:t>
                      </a:r>
                      <a:endParaRPr lang="de-DE" sz="1400" dirty="0"/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Bedarfsanalyse</a:t>
                      </a:r>
                      <a:r>
                        <a:rPr lang="de-DE" sz="1400" dirty="0"/>
                        <a:t> der Fachsprache (z.B. Wörter wie </a:t>
                      </a:r>
                      <a:r>
                        <a:rPr lang="de-DE" sz="1400" i="1" dirty="0"/>
                        <a:t>Aggregatzustand</a:t>
                      </a:r>
                      <a:r>
                        <a:rPr lang="de-DE" sz="1400" dirty="0"/>
                        <a:t> oder </a:t>
                      </a:r>
                      <a:r>
                        <a:rPr lang="de-DE" sz="1400" i="1" dirty="0"/>
                        <a:t>Kreislauf</a:t>
                      </a:r>
                      <a:r>
                        <a:rPr lang="de-DE" sz="1400" dirty="0"/>
                        <a:t>).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Reparaturen/Reformulierungen</a:t>
                      </a:r>
                      <a:r>
                        <a:rPr lang="de-DE" sz="1400" dirty="0"/>
                        <a:t> (Rekodierung der Schülersprache in die Bildungssprache).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155244"/>
                  </a:ext>
                </a:extLst>
              </a:tr>
              <a:tr h="77921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Sequenzierung</a:t>
                      </a:r>
                      <a:r>
                        <a:rPr lang="de-DE" sz="1400" dirty="0"/>
                        <a:t> der Aufgaben von konkret/handlungsorientiert zu abstrakt/textbasiert.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Gezielte Fragen</a:t>
                      </a:r>
                      <a:r>
                        <a:rPr lang="de-DE" sz="1400" dirty="0"/>
                        <a:t>, um Schüler zu einer präziseren oder längeren sprachlichen Äußerung zu bringen.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67354"/>
                  </a:ext>
                </a:extLst>
              </a:tr>
              <a:tr h="779210"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Erstellung von </a:t>
                      </a:r>
                      <a:r>
                        <a:rPr lang="de-DE" sz="1400" b="1" dirty="0"/>
                        <a:t>Advance </a:t>
                      </a:r>
                      <a:r>
                        <a:rPr lang="de-DE" sz="1400" b="1" dirty="0" err="1"/>
                        <a:t>Organizern</a:t>
                      </a:r>
                      <a:r>
                        <a:rPr lang="de-DE" sz="1400" dirty="0"/>
                        <a:t>, Wortspeichern, Concept-Maps oder Satzanfängen für die gesamte Einheit.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/>
                        <a:t>Frage- und Feedbacktechniken</a:t>
                      </a:r>
                      <a:r>
                        <a:rPr lang="de-DE" sz="1400" dirty="0"/>
                        <a:t> zur Überprüfung des Verständnisses.</a:t>
                      </a:r>
                    </a:p>
                  </a:txBody>
                  <a:tcPr marL="46129" marR="46129" marT="23064" marB="230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03959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BAA72387-A5F9-4A58-97A3-E157DCFA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91" y="-140335"/>
            <a:ext cx="7920000" cy="1332000"/>
          </a:xfrm>
        </p:spPr>
        <p:txBody>
          <a:bodyPr/>
          <a:lstStyle/>
          <a:p>
            <a:r>
              <a:rPr lang="de-DE" dirty="0"/>
              <a:t>Sachunterricht und Sprache – Scaffolding</a:t>
            </a:r>
          </a:p>
        </p:txBody>
      </p:sp>
    </p:spTree>
    <p:extLst>
      <p:ext uri="{BB962C8B-B14F-4D97-AF65-F5344CB8AC3E}">
        <p14:creationId xmlns:p14="http://schemas.microsoft.com/office/powerpoint/2010/main" val="1324359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42AC6B5-6FE3-4B47-9E57-96FAEA497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56FCFD8-A70F-4486-B6BA-2C88C81212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C27E879-9746-4743-AC59-722C30BBD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508836"/>
              </p:ext>
            </p:extLst>
          </p:nvPr>
        </p:nvGraphicFramePr>
        <p:xfrm>
          <a:off x="63612" y="1735417"/>
          <a:ext cx="8469201" cy="4357290"/>
        </p:xfrm>
        <a:graphic>
          <a:graphicData uri="http://schemas.openxmlformats.org/drawingml/2006/table">
            <a:tbl>
              <a:tblPr/>
              <a:tblGrid>
                <a:gridCol w="2823067">
                  <a:extLst>
                    <a:ext uri="{9D8B030D-6E8A-4147-A177-3AD203B41FA5}">
                      <a16:colId xmlns:a16="http://schemas.microsoft.com/office/drawing/2014/main" val="2651117139"/>
                    </a:ext>
                  </a:extLst>
                </a:gridCol>
                <a:gridCol w="2823067">
                  <a:extLst>
                    <a:ext uri="{9D8B030D-6E8A-4147-A177-3AD203B41FA5}">
                      <a16:colId xmlns:a16="http://schemas.microsoft.com/office/drawing/2014/main" val="705599661"/>
                    </a:ext>
                  </a:extLst>
                </a:gridCol>
                <a:gridCol w="2823067">
                  <a:extLst>
                    <a:ext uri="{9D8B030D-6E8A-4147-A177-3AD203B41FA5}">
                      <a16:colId xmlns:a16="http://schemas.microsoft.com/office/drawing/2014/main" val="438061104"/>
                    </a:ext>
                  </a:extLst>
                </a:gridCol>
              </a:tblGrid>
              <a:tr h="310652">
                <a:tc>
                  <a:txBody>
                    <a:bodyPr/>
                    <a:lstStyle/>
                    <a:p>
                      <a:r>
                        <a:rPr lang="de-DE" sz="1200" b="1" dirty="0"/>
                        <a:t>Scaffolding-Dimension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Input-Scaffolding (Verstehen unterstützen)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Output-Scaffolding (Produktion unterstützen)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436503"/>
                  </a:ext>
                </a:extLst>
              </a:tr>
              <a:tr h="710063">
                <a:tc>
                  <a:txBody>
                    <a:bodyPr/>
                    <a:lstStyle/>
                    <a:p>
                      <a:r>
                        <a:rPr lang="de-DE" sz="1200" b="1"/>
                        <a:t>Fokus</a:t>
                      </a:r>
                      <a:endParaRPr lang="de-DE" sz="1200"/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Unterstützung des </a:t>
                      </a:r>
                      <a:r>
                        <a:rPr lang="de-DE" sz="1200" b="1"/>
                        <a:t>Verständnisses</a:t>
                      </a:r>
                      <a:r>
                        <a:rPr lang="de-DE" sz="1200"/>
                        <a:t> von Fachinformationen (von der Lehrkraft, aus Texten oder Medien).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Unterstützung der </a:t>
                      </a:r>
                      <a:r>
                        <a:rPr lang="de-DE" sz="1200" b="1" dirty="0"/>
                        <a:t>aktiven sprachlichen Produktion</a:t>
                      </a:r>
                      <a:r>
                        <a:rPr lang="de-DE" sz="1200" dirty="0"/>
                        <a:t> der Lernenden (Sprechen oder Schreiben).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312174"/>
                  </a:ext>
                </a:extLst>
              </a:tr>
              <a:tr h="843200">
                <a:tc>
                  <a:txBody>
                    <a:bodyPr/>
                    <a:lstStyle/>
                    <a:p>
                      <a:r>
                        <a:rPr lang="de-DE" sz="1200" b="1"/>
                        <a:t>Ziel im Sachunterricht</a:t>
                      </a:r>
                      <a:endParaRPr lang="de-DE" sz="1200"/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Sicherstellen, dass die Lernenden die </a:t>
                      </a:r>
                      <a:r>
                        <a:rPr lang="de-DE" sz="1200" b="1" dirty="0"/>
                        <a:t>Fachinhalte, Anweisungen und Erklärungen</a:t>
                      </a:r>
                      <a:r>
                        <a:rPr lang="de-DE" sz="1200" dirty="0"/>
                        <a:t> der Lehrkraft verstehen.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Befähigung der Lernenden, selbst </a:t>
                      </a:r>
                      <a:r>
                        <a:rPr lang="de-DE" sz="1200" b="1"/>
                        <a:t>fach- und bildungssprachliche Äußerungen</a:t>
                      </a:r>
                      <a:r>
                        <a:rPr lang="de-DE" sz="1200"/>
                        <a:t> zu den Sachverhalten zu treffen.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659652"/>
                  </a:ext>
                </a:extLst>
              </a:tr>
              <a:tr h="843200">
                <a:tc>
                  <a:txBody>
                    <a:bodyPr/>
                    <a:lstStyle/>
                    <a:p>
                      <a:r>
                        <a:rPr lang="de-DE" sz="1200" b="1"/>
                        <a:t>Maßnahmen/Techniken</a:t>
                      </a:r>
                      <a:endParaRPr lang="de-DE" sz="1200"/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Verwendung </a:t>
                      </a:r>
                      <a:r>
                        <a:rPr lang="de-DE" sz="1200" b="1" dirty="0"/>
                        <a:t>multimodaler</a:t>
                      </a:r>
                      <a:r>
                        <a:rPr lang="de-DE" sz="1200" dirty="0"/>
                        <a:t> Zugänge (nonverbale Sprache, Bildsprache, Verbalsprache, Symbolsprache) zur Reduzierung des sprachlichen Drucks.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Bereitstellung von </a:t>
                      </a:r>
                      <a:r>
                        <a:rPr lang="de-DE" sz="1200" b="1" dirty="0"/>
                        <a:t>Satzmustern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Sentence</a:t>
                      </a:r>
                      <a:r>
                        <a:rPr lang="de-DE" sz="1200" dirty="0"/>
                        <a:t> Frames) und </a:t>
                      </a:r>
                      <a:r>
                        <a:rPr lang="de-DE" sz="1200" b="1" dirty="0"/>
                        <a:t>Redemittelkarten</a:t>
                      </a:r>
                      <a:r>
                        <a:rPr lang="de-DE" sz="1200" dirty="0"/>
                        <a:t> (z.B. </a:t>
                      </a:r>
                      <a:r>
                        <a:rPr lang="de-DE" sz="1200" i="1" dirty="0"/>
                        <a:t>Ich vermute, </a:t>
                      </a:r>
                      <a:r>
                        <a:rPr lang="de-DE" sz="1200" i="1" dirty="0" err="1"/>
                        <a:t>dass.</a:t>
                      </a:r>
                      <a:r>
                        <a:rPr lang="de-DE" sz="1200" i="1" dirty="0"/>
                        <a:t>..</a:t>
                      </a:r>
                      <a:r>
                        <a:rPr lang="de-DE" sz="1200" dirty="0"/>
                        <a:t>).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319590"/>
                  </a:ext>
                </a:extLst>
              </a:tr>
              <a:tr h="843200"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/>
                        <a:t>Sprachliche Reduktion und Vereinfachung</a:t>
                      </a:r>
                      <a:r>
                        <a:rPr lang="de-DE" sz="1200"/>
                        <a:t> des Lehrkraft-Inputs (kurze Sätze, aktive Form, Vermeidung unnötiger Synonyme).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Wortspeicher</a:t>
                      </a:r>
                      <a:r>
                        <a:rPr lang="de-DE" sz="1200" dirty="0"/>
                        <a:t> und </a:t>
                      </a:r>
                      <a:r>
                        <a:rPr lang="de-DE" sz="1200" b="1" dirty="0"/>
                        <a:t>Fachbegriffslisten </a:t>
                      </a:r>
                      <a:r>
                        <a:rPr lang="de-DE" sz="1200" b="0" dirty="0"/>
                        <a:t>sowie </a:t>
                      </a:r>
                      <a:r>
                        <a:rPr lang="de-DE" sz="1200" b="1" dirty="0"/>
                        <a:t>Concept-Maps</a:t>
                      </a:r>
                      <a:r>
                        <a:rPr lang="de-DE" sz="1200" dirty="0"/>
                        <a:t> zur gezielten Verwendung der Nomen, Verben und Adjektive.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84571"/>
                  </a:ext>
                </a:extLst>
              </a:tr>
              <a:tr h="710063"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Visualisierung</a:t>
                      </a:r>
                      <a:r>
                        <a:rPr lang="de-DE" sz="1200" dirty="0"/>
                        <a:t> von Schlüsselbegriffen (z.B. Markieren der wichtigsten Begriffe in einem Sachtext).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Modellierung</a:t>
                      </a:r>
                      <a:r>
                        <a:rPr lang="de-DE" sz="1200" dirty="0"/>
                        <a:t> durch die Lehrkraft (die Lehrkraft demonstriert, wie die perfekte Antwort sprachlich aufgebaut ist).</a:t>
                      </a:r>
                    </a:p>
                  </a:txBody>
                  <a:tcPr marL="41804" marR="41804" marT="20902" marB="209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39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19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60020" y="1844675"/>
            <a:ext cx="8383979" cy="4012786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de-DE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13:00 Uhr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	Präsentation: Sprachsensibler Unterricht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13:30 Uhr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	Erarbeitung wesentlicher Aspekte zum Thema</a:t>
            </a:r>
            <a:b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		1. Reziprokes Lernen und Lehren</a:t>
            </a:r>
            <a:b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		2. </a:t>
            </a:r>
            <a:r>
              <a:rPr lang="de-DE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Scaffoldung</a:t>
            </a:r>
            <a:b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		3. Zur Bedeutung von Bildungs- und Fachsprache im Sachunterricht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600" b="1" dirty="0"/>
              <a:t>14:30 Uhr </a:t>
            </a:r>
            <a:r>
              <a:rPr lang="de-DE" sz="1600" dirty="0"/>
              <a:t>	Feedback &amp; Ausblick</a:t>
            </a:r>
          </a:p>
          <a:p>
            <a:pPr marL="0" indent="0">
              <a:buNone/>
            </a:pPr>
            <a:r>
              <a:rPr lang="de-DE" sz="1600" b="1" dirty="0"/>
              <a:t>15:00 Uhr</a:t>
            </a:r>
            <a:r>
              <a:rPr lang="de-DE" sz="1600" dirty="0"/>
              <a:t>	Ende </a:t>
            </a:r>
            <a:r>
              <a:rPr lang="de-DE" sz="1600" dirty="0">
                <a:sym typeface="Wingdings" panose="05000000000000000000" pitchFamily="2" charset="2"/>
              </a:rPr>
              <a:t></a:t>
            </a:r>
            <a:endParaRPr lang="de-DE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7557BA-800F-4A63-999C-AC2F4ABC4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825" y="243397"/>
            <a:ext cx="1124292" cy="11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67F125F-8A23-4C39-B1F9-AB7B25F10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2495"/>
            <a:ext cx="3967701" cy="5144977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3B1B83C-116B-4E6A-90A2-DA00B1252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Zur Bedeutung von Sprache im Sachunterricht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E7B7EB0-1BD1-4BD2-85EB-81EDC8B08C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665B093-F876-446E-8FE1-936D9375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075" y="1862349"/>
            <a:ext cx="1225992" cy="12259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82B5AB-436D-4D85-980B-1AE3F4025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540" y="3191822"/>
            <a:ext cx="1300002" cy="13000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7836942-96FB-4A64-B064-AE18EA8A4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006" y="4595305"/>
            <a:ext cx="1349071" cy="13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1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83FC1C-3C80-483C-B9AD-E5432850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33" y="1730242"/>
            <a:ext cx="8454154" cy="47639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Ziele: Die LiV…</a:t>
            </a:r>
          </a:p>
          <a:p>
            <a:pPr marL="0" indent="0">
              <a:buNone/>
            </a:pPr>
            <a:endParaRPr lang="de-DE" b="1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kennen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die Forderungen zur sprachsensiblen Bildung in den Fachanforderungen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unterscheiden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Alltags-, Bildungs- und Fachsprache im Sachunterricht.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Unterschied zwischen einer Sprachförderung und einer Sprachbildung im Fach Sachunterricht und grenzen den jeweiligen Nutzen voneinander ab.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benennen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die Aspekte einer durchgängigen Sprachbildung im Sachunterricht.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egründen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warum das Fach Sachunterricht ein besonders relevanter Ort durchgängiger Sprachbildung ist.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einem Sachthema eine Concept-</a:t>
            </a:r>
            <a:r>
              <a:rPr lang="de-DE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erstellen und erklären welchen Sinn das für die Sprachbildung der SuS hat.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B3049AF-F43E-4831-9534-E8EDC10D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42D4CF-93AC-4385-96C4-7DCF7CDF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913" y="111796"/>
            <a:ext cx="1416552" cy="1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9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2179B3C-CF9E-4364-A0CB-26EE52CDF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didaktische Modell zum Fast Mapping nach Rupp 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vorstellen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wissen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 eine Sprachbildung im Sachunterricht über das Scaffolding umgesetzt werden kann.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Formen des Scaffolding (Makro-, Mikro-, Input-, und Output-Scaffolding) 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darstellen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mit Beispielen 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unterlegen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kennen das Prinzip der kalkulierten Herausforderung und der überformenden Fehlerkorrektur.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wissen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 ein sprachsensibler Sachunterricht geplant, durchgeführt und evaluiert wird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C0C4AE-8E7A-4D84-82B6-BAF96DED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31CB9CC-E1C2-4413-ACE2-F0E48C71A5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1352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7270E71-5C6E-4D9F-81BE-3457EE9A4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23" y="1844674"/>
            <a:ext cx="9033535" cy="432911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b="1" dirty="0"/>
              <a:t>Feedback und Ausblick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dirty="0"/>
              <a:t>Abgleich mit den genannten Zielen zur AV </a:t>
            </a:r>
            <a:r>
              <a:rPr lang="de-DE" sz="2400" dirty="0">
                <a:sym typeface="Wingdings" panose="05000000000000000000" pitchFamily="2" charset="2"/>
              </a:rPr>
              <a:t> Fragen notieren</a:t>
            </a:r>
            <a:endParaRPr lang="de-DE" sz="24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dirty="0"/>
              <a:t>Nächste Veranstaltungen:	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b="1" dirty="0"/>
              <a:t>12.11.2025 </a:t>
            </a:r>
            <a:r>
              <a:rPr lang="de-DE" sz="2400" dirty="0"/>
              <a:t>Denk-, Arbeits- und Handlungsweisen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b="1" dirty="0">
                <a:sym typeface="Wingdings" panose="05000000000000000000" pitchFamily="2" charset="2"/>
              </a:rPr>
              <a:t>Ort?</a:t>
            </a:r>
            <a:endParaRPr lang="de-DE" sz="2400" b="1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b="1" dirty="0"/>
              <a:t>21.01.2026 </a:t>
            </a:r>
            <a:r>
              <a:rPr lang="de-DE" sz="2400" dirty="0"/>
              <a:t>Außerschulischer Lernort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b="1" dirty="0"/>
              <a:t>28.01.2026 </a:t>
            </a:r>
            <a:r>
              <a:rPr lang="de-DE" sz="2400" dirty="0"/>
              <a:t>Diagnostik?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b="1" dirty="0">
                <a:sym typeface="Wingdings" panose="05000000000000000000" pitchFamily="2" charset="2"/>
              </a:rPr>
              <a:t>Ort?</a:t>
            </a:r>
            <a:endParaRPr lang="de-DE" sz="2400" b="1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24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68DC057-4AA2-42C7-8757-30D36449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FFCAD69-1272-47FD-BA89-5566C70993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C88292F-7976-43F8-A67B-4C77D773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59" y="4220072"/>
            <a:ext cx="2534545" cy="8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9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FA07D7B-0F6D-4E16-81E9-B631F76FD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3600" b="1" dirty="0"/>
          </a:p>
          <a:p>
            <a:pPr marL="0" indent="0" algn="ctr">
              <a:buNone/>
            </a:pPr>
            <a:endParaRPr lang="de-DE" sz="3600" b="1" dirty="0"/>
          </a:p>
          <a:p>
            <a:pPr marL="0" indent="0" algn="ctr">
              <a:buNone/>
            </a:pPr>
            <a:endParaRPr lang="de-DE" sz="36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619290B-1D62-4D2C-BEDD-83268E7C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Sachunterricht und Sprache –</a:t>
            </a:r>
            <a:r>
              <a:rPr lang="de-DE" b="1" dirty="0"/>
              <a:t>Zur Vertiefung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7AE34A9-189D-419F-A53D-5A8110A6A7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E23653-834D-4509-9698-E2714251C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231818"/>
            <a:ext cx="4857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05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4F3DEDE-CAD1-1884-8C9E-3915E21B1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560" y="1905635"/>
            <a:ext cx="5108593" cy="397682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C5C20FE-FDF2-7677-06D1-55502E7B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Sachtexte im Grundschulunterricht lesen – aber wie? (Josef Leisen )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364BE37-DA9E-CD29-B6EC-EEE62AA109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657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3CEA8F-24AE-BB50-9AF3-F3CCF91F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Lesestile: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Orientierendes Lesen (</a:t>
            </a:r>
            <a:r>
              <a:rPr lang="de-DE" sz="2400" dirty="0" err="1"/>
              <a:t>skimming</a:t>
            </a:r>
            <a:r>
              <a:rPr lang="de-DE" sz="2400" dirty="0"/>
              <a:t>)</a:t>
            </a:r>
            <a:r>
              <a:rPr lang="de-DE" sz="1800" dirty="0"/>
              <a:t> den Text ausgehend von Überschriften, Bildern etc. überfliegen, um zu                          entscheiden, was man sich  genauer anschauen möchte</a:t>
            </a:r>
          </a:p>
          <a:p>
            <a:pPr marL="0" indent="0">
              <a:buNone/>
            </a:pPr>
            <a:endParaRPr lang="de-DE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Extensives (kursorisches)Lesen </a:t>
            </a:r>
            <a:r>
              <a:rPr lang="de-DE" sz="1800" dirty="0"/>
              <a:t>Häufiges, schnelles draufloslesen verschiedener Texte, um schnell ein globales Verständnis zu erlangen</a:t>
            </a:r>
          </a:p>
          <a:p>
            <a:pPr marL="0" indent="0">
              <a:buNone/>
            </a:pPr>
            <a:endParaRPr lang="de-DE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Selektives (suchendes) Lesen (</a:t>
            </a:r>
            <a:r>
              <a:rPr lang="de-DE" sz="2400" dirty="0" err="1"/>
              <a:t>scanning</a:t>
            </a:r>
            <a:r>
              <a:rPr lang="de-DE" sz="2400" dirty="0"/>
              <a:t>) </a:t>
            </a:r>
          </a:p>
          <a:p>
            <a:pPr marL="0" indent="0">
              <a:buNone/>
            </a:pPr>
            <a:r>
              <a:rPr lang="de-DE" sz="1800" dirty="0"/>
              <a:t>Gezieltes Heraussuchen gewünschter Informationen z.B. Wörter, Daten, um Aufgaben zu beantworten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3CF44-0CA2-F5CA-1FBB-085D0A19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Sachtexte lesen im Sachunterricht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F1E9772-5DAE-40AB-83C5-62196FE9BE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029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3CEA8F-24AE-BB50-9AF3-F3CCF91F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Lesestile: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Intensives ( detailliertes, totales) Lesen</a:t>
            </a:r>
          </a:p>
          <a:p>
            <a:pPr marL="0" indent="0">
              <a:buNone/>
            </a:pPr>
            <a:r>
              <a:rPr lang="de-DE" sz="1800" dirty="0"/>
              <a:t>Der Text wird intensiv mit Strategien gelesen, um ihn als Ganzes im Detail zu verstehen und zu bearbeiten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/>
              <a:t>Zyklisches Lesen</a:t>
            </a:r>
          </a:p>
          <a:p>
            <a:pPr marL="0" indent="0">
              <a:buNone/>
            </a:pPr>
            <a:r>
              <a:rPr lang="de-DE" sz="1800" dirty="0"/>
              <a:t>Ein Text wird zunächst orientierend, dann extensiv und dann intensiv gelesen.</a:t>
            </a:r>
          </a:p>
          <a:p>
            <a:pPr marL="0" indent="0">
              <a:buNone/>
            </a:pPr>
            <a:r>
              <a:rPr lang="de-DE" sz="1800" dirty="0"/>
              <a:t>Voraussetzung ist immer, dass Kinder lesen können,</a:t>
            </a:r>
          </a:p>
          <a:p>
            <a:pPr marL="0" indent="0">
              <a:buNone/>
            </a:pPr>
            <a:r>
              <a:rPr lang="de-DE" sz="1800" dirty="0"/>
              <a:t> in dem Sinne dass Ziffern und Buchstaben  entziffert </a:t>
            </a:r>
          </a:p>
          <a:p>
            <a:pPr marL="0" indent="0">
              <a:buNone/>
            </a:pPr>
            <a:r>
              <a:rPr lang="de-DE" sz="1800" dirty="0"/>
              <a:t>werden können. (Leisen, 2010).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3CF44-0CA2-F5CA-1FBB-085D0A19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Sachtexte lesen im Sachunterricht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F1E9772-5DAE-40AB-83C5-62196FE9BE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32C9C3-B11F-2386-2B33-4D568BE6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493" y="4252565"/>
            <a:ext cx="1923695" cy="16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4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3CEA8F-24AE-BB50-9AF3-F3CCF91F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600" b="1" dirty="0"/>
              <a:t>10 Lesestrategien – Handlungspläne zum Erschließen von Texten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Fragen zum Text beantworten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Fragen an den Text 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Den Text strukturieren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Den Text mit dem Bild lesen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Im Text farborientiert markieren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Den Text in eine andere Darstellungsform bringen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Den Text expandieren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Verschiedene Texte zum Thema vergleichen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Schlüsselwörter suchen und den Text zusammenfassen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/>
              <a:t>Das Fünf-Phasen-Schema anwenden        (Leisen, 2010)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3CF44-0CA2-F5CA-1FBB-085D0A19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Sachtexte </a:t>
            </a:r>
            <a:r>
              <a:rPr lang="de-DE" b="1" dirty="0"/>
              <a:t>intensiv lesen </a:t>
            </a:r>
            <a:r>
              <a:rPr lang="de-DE" dirty="0"/>
              <a:t>im Sachunterricht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F1E9772-5DAE-40AB-83C5-62196FE9BE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076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3CEA8F-24AE-BB50-9AF3-F3CCF91F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 Leseprinzipien</a:t>
            </a:r>
          </a:p>
          <a:p>
            <a:pPr marL="0" indent="0">
              <a:buNone/>
            </a:pPr>
            <a:r>
              <a:rPr lang="de-DE" sz="2000" dirty="0"/>
              <a:t>Lesen als aktiver Prozess einer (Re-)Konstruktion, also Sinnkonstruktion bedeutet ein Einstieg in einen Erarbeitungsprozess</a:t>
            </a:r>
          </a:p>
          <a:p>
            <a:r>
              <a:rPr lang="de-DE" sz="2400" b="1" dirty="0"/>
              <a:t>Prinzip der </a:t>
            </a:r>
            <a:r>
              <a:rPr lang="de-DE" sz="2400" b="1" dirty="0" err="1"/>
              <a:t>Verstehensinseln</a:t>
            </a:r>
            <a:endParaRPr lang="de-DE" sz="2400" b="1" dirty="0"/>
          </a:p>
          <a:p>
            <a:r>
              <a:rPr lang="de-DE" sz="2400" b="1" dirty="0"/>
              <a:t>Prinzip des Leseprodukts</a:t>
            </a:r>
          </a:p>
          <a:p>
            <a:r>
              <a:rPr lang="de-DE" sz="2400" b="1" dirty="0"/>
              <a:t>Prinzip der zyklischen Bearbeitung</a:t>
            </a:r>
          </a:p>
          <a:p>
            <a:r>
              <a:rPr lang="de-DE" sz="2400" b="1" dirty="0"/>
              <a:t>Prinzip der Anschluss- und Begleitkommunikation</a:t>
            </a:r>
          </a:p>
          <a:p>
            <a:endParaRPr lang="de-DE" sz="24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3CF44-0CA2-F5CA-1FBB-085D0A19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Sachtexte </a:t>
            </a:r>
            <a:r>
              <a:rPr lang="de-DE" b="1" dirty="0"/>
              <a:t>intensiv lesen </a:t>
            </a:r>
            <a:r>
              <a:rPr lang="de-DE" dirty="0"/>
              <a:t>im Sachunterricht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F1E9772-5DAE-40AB-83C5-62196FE9BE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3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83FC1C-3C80-483C-B9AD-E54328500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5" y="1671054"/>
            <a:ext cx="8173378" cy="47639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Ziele: Die LiV…</a:t>
            </a:r>
          </a:p>
          <a:p>
            <a:pPr marL="0" indent="0">
              <a:buNone/>
            </a:pPr>
            <a:endParaRPr lang="de-DE" b="1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kennen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die Forderungen zur sprachsensiblen Bildung in den Fachanforderungen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unterscheiden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Alltags-, Bildungs- und Fachsprache im Sachunterricht.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Unterschied zwischen einer Sprachförderung und einer Sprachbildung im Fach Sachunterricht und grenzen den jeweiligen Nutzen voneinander ab.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benennen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die Aspekte einer durchgängigen Sprachbildung im Sachunterricht.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egründen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warum das Fach Sachunterricht ein besonders relevanter Ort durchgängiger Sprachbildung ist.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einem Sachthema eine Concept-</a:t>
            </a:r>
            <a:r>
              <a:rPr lang="de-DE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erstellen und erklären welchen Sinn das für die Sprachbildung der SuS hat.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B3049AF-F43E-4831-9534-E8EDC10D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42D4CF-93AC-4385-96C4-7DCF7CDF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913" y="111796"/>
            <a:ext cx="1416552" cy="1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76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5E5F2EC-D8B1-4F1D-9D53-09689AC14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Sachtexte im Unterricht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Bitte analysiert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einen Sachtext hinsichtlich der schriftsprachlichen „ </a:t>
            </a: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Stolpersteine“.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Nutz dafür bitte auch den Aufsatz von 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Gläser und Schomaker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Verfasse eine Alternative 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Vertiefungsaufgabe </a:t>
            </a:r>
            <a:r>
              <a:rPr lang="de-DE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nachbereitend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Unterricht – auch digitale Lösung </a:t>
            </a:r>
            <a:r>
              <a:rPr lang="de-DE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creator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metacom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</a:t>
            </a:r>
            <a:r>
              <a:rPr lang="de-DE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gtb</a:t>
            </a:r>
            <a:r>
              <a:rPr lang="de-DE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https://openai.com/index/chatgpt</a:t>
            </a:r>
            <a:r>
              <a:rPr lang="de-DE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94E3B5-0E88-47B4-BF96-C6116690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</p:spTree>
    <p:extLst>
      <p:ext uri="{BB962C8B-B14F-4D97-AF65-F5344CB8AC3E}">
        <p14:creationId xmlns:p14="http://schemas.microsoft.com/office/powerpoint/2010/main" val="3920684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B14E0-2F8C-E0BA-DEF1-8047C24C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Sachtexte im Unterricht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400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96F33A18-7385-9358-4F80-15BCA18DBE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3725" y="1635760"/>
            <a:ext cx="3966800" cy="4538028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5ECB91A-8DC6-CF5A-DDBA-375101FD96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0750" y="1635760"/>
            <a:ext cx="4214196" cy="4378960"/>
          </a:xfr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673858B-E681-9312-A09E-36E3075F9D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36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2179B3C-CF9E-4364-A0CB-26EE52CDF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1800" b="1" dirty="0"/>
              <a:t>Ziele: Die LiV…</a:t>
            </a:r>
            <a:endParaRPr lang="de-DE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didaktische Modell zum Fast Mapping nach Rupp 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vorstellen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wissen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 eine Sprachbildung im Sachunterricht über das Scaffolding umgesetzt werden kann.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können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Formen des Scaffolding (Makro-, Mikro-, Input-, und Output-Scaffolding) 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darstellen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mit Beispielen </a:t>
            </a: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unterlegen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kennen das Prinzip der kalkulierten Herausforderung und der überformenden Fehlerkorrektur.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wissen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 ein sprachsensibler Sachunterricht geplant, durchgeführt und evaluiert wird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C0C4AE-8E7A-4D84-82B6-BAF96DED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31CB9CC-E1C2-4413-ACE2-F0E48C71A5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72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8F25D83-9CAE-40F2-B0A8-BB579139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92" y="1844675"/>
            <a:ext cx="8820948" cy="4150608"/>
          </a:xfrm>
        </p:spPr>
        <p:txBody>
          <a:bodyPr>
            <a:normAutofit fontScale="62500" lnSpcReduction="20000"/>
          </a:bodyPr>
          <a:lstStyle/>
          <a:p>
            <a:r>
              <a:rPr lang="de-DE" dirty="0"/>
              <a:t>Durchgängige Sprachbildung explizit in den Fachanforderungen</a:t>
            </a:r>
          </a:p>
          <a:p>
            <a:endParaRPr lang="de-DE" dirty="0"/>
          </a:p>
          <a:p>
            <a:r>
              <a:rPr lang="de-DE" dirty="0"/>
              <a:t>Schlüsselkompetenz für alle Fächer (vgl. Schneider, u.a. 2012)</a:t>
            </a:r>
          </a:p>
          <a:p>
            <a:pPr lvl="1"/>
            <a:r>
              <a:rPr lang="de-DE" dirty="0"/>
              <a:t>Insbesondere Sachunterricht: Sprachsensibler Sachunterricht</a:t>
            </a:r>
          </a:p>
          <a:p>
            <a:pPr lvl="1"/>
            <a:r>
              <a:rPr lang="de-DE" dirty="0"/>
              <a:t>Verknüpfung zwischen </a:t>
            </a:r>
            <a:r>
              <a:rPr lang="de-DE" b="1" dirty="0"/>
              <a:t>sprachlichen</a:t>
            </a:r>
            <a:r>
              <a:rPr lang="de-DE" dirty="0"/>
              <a:t> und </a:t>
            </a:r>
            <a:r>
              <a:rPr lang="de-DE" b="1" dirty="0"/>
              <a:t>sachlichen</a:t>
            </a:r>
            <a:r>
              <a:rPr lang="de-DE" dirty="0"/>
              <a:t> Lernen (vgl. Lichtenstein-Rother, 1955)</a:t>
            </a:r>
          </a:p>
          <a:p>
            <a:endParaRPr lang="de-DE" dirty="0"/>
          </a:p>
          <a:p>
            <a:r>
              <a:rPr lang="de-DE" dirty="0"/>
              <a:t>Sprachliche Fähigkeiten systematisch fördern</a:t>
            </a:r>
          </a:p>
          <a:p>
            <a:endParaRPr lang="de-DE" dirty="0"/>
          </a:p>
          <a:p>
            <a:r>
              <a:rPr lang="de-DE" dirty="0"/>
              <a:t>Grundlegendes Werkzeug für Lernen und Denken</a:t>
            </a:r>
          </a:p>
          <a:p>
            <a:endParaRPr lang="de-DE" dirty="0"/>
          </a:p>
          <a:p>
            <a:r>
              <a:rPr lang="de-DE" dirty="0"/>
              <a:t>Fachinhalte </a:t>
            </a:r>
            <a:r>
              <a:rPr lang="de-DE" dirty="0">
                <a:sym typeface="Wingdings" panose="05000000000000000000" pitchFamily="2" charset="2"/>
              </a:rPr>
              <a:t> Sprachliche Hürden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</a:t>
            </a:r>
            <a:endParaRPr lang="de-DE" dirty="0"/>
          </a:p>
          <a:p>
            <a:r>
              <a:rPr lang="de-DE" dirty="0"/>
              <a:t>Fachanforderungen Sachfächer </a:t>
            </a:r>
            <a:r>
              <a:rPr lang="de-DE" dirty="0">
                <a:sym typeface="Wingdings" panose="05000000000000000000" pitchFamily="2" charset="2"/>
              </a:rPr>
              <a:t> Ohne fachspezifische Sprache oft kein lernen möglich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8CA838-6099-4BAD-B254-1C6C72D19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2" y="225425"/>
            <a:ext cx="8147729" cy="1332000"/>
          </a:xfrm>
        </p:spPr>
        <p:txBody>
          <a:bodyPr/>
          <a:lstStyle/>
          <a:p>
            <a:r>
              <a:rPr lang="de-DE" dirty="0"/>
              <a:t>Sachunterricht und Sprache – Fachanforderungen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2D494C4-59F8-474C-9B83-687FCCED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331">
            <a:off x="5815854" y="3776251"/>
            <a:ext cx="2785864" cy="111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7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DD2D8ADC-B690-4D00-A1FC-43DF45D00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0088"/>
            <a:ext cx="6813809" cy="40132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A67847E-A22A-428C-AA9E-5FBD096B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Alltags-, Bildungs- und Fachsprache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39D2A8E-345B-4C48-9F50-88A3C4A41147}"/>
              </a:ext>
            </a:extLst>
          </p:cNvPr>
          <p:cNvSpPr txBox="1"/>
          <p:nvPr/>
        </p:nvSpPr>
        <p:spPr>
          <a:xfrm>
            <a:off x="155049" y="4813956"/>
            <a:ext cx="16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Leisen, 2025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1DCDDF-F461-4A70-B587-DC042175CBF6}"/>
              </a:ext>
            </a:extLst>
          </p:cNvPr>
          <p:cNvSpPr txBox="1"/>
          <p:nvPr/>
        </p:nvSpPr>
        <p:spPr>
          <a:xfrm>
            <a:off x="155049" y="5400100"/>
            <a:ext cx="7919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Wie erklärst du einem Erstklässler, warum die Taschenlampe </a:t>
            </a:r>
            <a:r>
              <a:rPr lang="de-DE" i="1" dirty="0"/>
              <a:t>nicht</a:t>
            </a:r>
            <a:r>
              <a:rPr lang="de-DE" dirty="0"/>
              <a:t> leuchtet, und wie erklärst du einem Elektriker, warum die Lampe </a:t>
            </a:r>
            <a:r>
              <a:rPr lang="de-DE" i="1" dirty="0"/>
              <a:t>nicht</a:t>
            </a:r>
            <a:r>
              <a:rPr lang="de-DE" dirty="0"/>
              <a:t> leuchtet?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4121E4A-789D-48CD-8BBD-ECC75351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930" y="5263988"/>
            <a:ext cx="782443" cy="78244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5966E05-95C0-4C49-8792-AE1D9C83B123}"/>
              </a:ext>
            </a:extLst>
          </p:cNvPr>
          <p:cNvSpPr txBox="1"/>
          <p:nvPr/>
        </p:nvSpPr>
        <p:spPr>
          <a:xfrm>
            <a:off x="7059268" y="2492196"/>
            <a:ext cx="203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Stelle </a:t>
            </a:r>
            <a:r>
              <a:rPr lang="de-DE" dirty="0"/>
              <a:t>anhand der Fragen einen Beug zur Grafik </a:t>
            </a:r>
            <a:r>
              <a:rPr lang="de-DE" b="1" dirty="0"/>
              <a:t>her.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12AFD99-908D-4727-8E92-4DEA3FEA7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11" y="3417416"/>
            <a:ext cx="2031560" cy="11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4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3A7C36E-7A3E-489E-BF10-1CB77CD4A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9" y="1806858"/>
            <a:ext cx="8524861" cy="419568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17818E4-BBCD-419F-93EC-123E2C33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Sachunterricht und Sprache</a:t>
            </a:r>
          </a:p>
        </p:txBody>
      </p:sp>
    </p:spTree>
    <p:extLst>
      <p:ext uri="{BB962C8B-B14F-4D97-AF65-F5344CB8AC3E}">
        <p14:creationId xmlns:p14="http://schemas.microsoft.com/office/powerpoint/2010/main" val="3289852024"/>
      </p:ext>
    </p:extLst>
  </p:cSld>
  <p:clrMapOvr>
    <a:masterClrMapping/>
  </p:clrMapOvr>
</p:sld>
</file>

<file path=ppt/theme/theme1.xml><?xml version="1.0" encoding="utf-8"?>
<a:theme xmlns:a="http://schemas.openxmlformats.org/drawingml/2006/main" name="IQ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2717</Words>
  <Application>Microsoft Office PowerPoint</Application>
  <PresentationFormat>Bildschirmpräsentation (4:3)</PresentationFormat>
  <Paragraphs>370</Paragraphs>
  <Slides>51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</vt:lpstr>
      <vt:lpstr>IQSH</vt:lpstr>
      <vt:lpstr> </vt:lpstr>
      <vt:lpstr>Begrüßung und Vorstellung</vt:lpstr>
      <vt:lpstr>Sachunterricht und Sprache</vt:lpstr>
      <vt:lpstr>Sachunterricht und Sprache</vt:lpstr>
      <vt:lpstr>Sachunterricht und Sprache</vt:lpstr>
      <vt:lpstr>Sachunterricht und Sprache</vt:lpstr>
      <vt:lpstr>Sachunterricht und Sprache – Fachanforderungen </vt:lpstr>
      <vt:lpstr>Alltags-, Bildungs- und Fachsprache</vt:lpstr>
      <vt:lpstr>Sachunterricht und Sprache</vt:lpstr>
      <vt:lpstr>Sachunterricht und Sprache</vt:lpstr>
      <vt:lpstr>Sachunterricht und Sprache</vt:lpstr>
      <vt:lpstr>PowerPoint-Präsentation</vt:lpstr>
      <vt:lpstr>Sachunterricht und Sprache</vt:lpstr>
      <vt:lpstr>Vorbereitung Unterrichtshospitation – Sprache </vt:lpstr>
      <vt:lpstr>Unterrichtshospitation und Besprechung</vt:lpstr>
      <vt:lpstr>Unterrichtsreflexion</vt:lpstr>
      <vt:lpstr>Sprache im Sachunterricht</vt:lpstr>
      <vt:lpstr>Reflexionsfragen</vt:lpstr>
      <vt:lpstr>Sprache und Sachunterricht</vt:lpstr>
      <vt:lpstr>Sprache im Sachunterricht</vt:lpstr>
      <vt:lpstr>Sachunterricht und Sprache – Didaktisches Modell zum Mapping (Rupp)</vt:lpstr>
      <vt:lpstr>Beispiele: Wortspeicher</vt:lpstr>
      <vt:lpstr>Sachunterricht und Sprache – Möglichkeiten</vt:lpstr>
      <vt:lpstr>Advance Organizer (vor der Einheit)</vt:lpstr>
      <vt:lpstr>Sachunterricht und Sprache –Concept-Map</vt:lpstr>
      <vt:lpstr> Sachunterricht und Sprache   PAUSE</vt:lpstr>
      <vt:lpstr>Bildungssprache will gelernt sein – zur Bedeutung von Sprache im Sachunterricht</vt:lpstr>
      <vt:lpstr>Sprachbildung im Unterricht</vt:lpstr>
      <vt:lpstr>Sprachbildung im Unterricht – Josef Leisen </vt:lpstr>
      <vt:lpstr>1. Prinzip: Bildungssprachliches Sprachbad </vt:lpstr>
      <vt:lpstr>2. Prinzip: Wechsel der Darstellungsformen  </vt:lpstr>
      <vt:lpstr>PowerPoint-Präsentation</vt:lpstr>
      <vt:lpstr>3. Prinzip: Kalkulierte sprachliche und kognitive Herausforderung  </vt:lpstr>
      <vt:lpstr>4. Prinzip: Drei Möglichkeiten im Umgang mit der kalkulierten Herausforderung  </vt:lpstr>
      <vt:lpstr>Sachunterricht und Sprache</vt:lpstr>
      <vt:lpstr>Reziprokes Lehren und Lernen</vt:lpstr>
      <vt:lpstr>Sprache im Sachunterricht - Scaffolding</vt:lpstr>
      <vt:lpstr>Sachunterricht und Sprache – Scaffolding</vt:lpstr>
      <vt:lpstr>PowerPoint-Präsentation</vt:lpstr>
      <vt:lpstr>Zur Bedeutung von Sprache im Sachunterricht</vt:lpstr>
      <vt:lpstr>Sachunterricht und Sprache</vt:lpstr>
      <vt:lpstr>Sachunterricht und Sprache</vt:lpstr>
      <vt:lpstr>Sachunterricht und Sprache</vt:lpstr>
      <vt:lpstr> Sachunterricht und Sprache –Zur Vertiefung</vt:lpstr>
      <vt:lpstr>Sachtexte im Grundschulunterricht lesen – aber wie? (Josef Leisen )</vt:lpstr>
      <vt:lpstr>Sachtexte lesen im Sachunterricht</vt:lpstr>
      <vt:lpstr>Sachtexte lesen im Sachunterricht</vt:lpstr>
      <vt:lpstr>Sachtexte intensiv lesen im Sachunterricht</vt:lpstr>
      <vt:lpstr>Sachtexte intensiv lesen im Sachunterricht</vt:lpstr>
      <vt:lpstr>Sachunterricht und Sprache</vt:lpstr>
      <vt:lpstr>Sachtexte im Unterricht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Martin Müller</cp:lastModifiedBy>
  <cp:revision>193</cp:revision>
  <dcterms:created xsi:type="dcterms:W3CDTF">2015-10-10T11:15:27Z</dcterms:created>
  <dcterms:modified xsi:type="dcterms:W3CDTF">2025-09-30T16:56:50Z</dcterms:modified>
</cp:coreProperties>
</file>