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0" r:id="rId2"/>
  </p:sldMasterIdLst>
  <p:notesMasterIdLst>
    <p:notesMasterId r:id="rId81"/>
  </p:notesMasterIdLst>
  <p:sldIdLst>
    <p:sldId id="256" r:id="rId3"/>
    <p:sldId id="1084" r:id="rId4"/>
    <p:sldId id="257" r:id="rId5"/>
    <p:sldId id="274" r:id="rId6"/>
    <p:sldId id="260" r:id="rId7"/>
    <p:sldId id="259" r:id="rId8"/>
    <p:sldId id="1085" r:id="rId9"/>
    <p:sldId id="1738" r:id="rId10"/>
    <p:sldId id="1739" r:id="rId11"/>
    <p:sldId id="1729" r:id="rId12"/>
    <p:sldId id="1086" r:id="rId13"/>
    <p:sldId id="1732" r:id="rId14"/>
    <p:sldId id="1750" r:id="rId15"/>
    <p:sldId id="1159" r:id="rId16"/>
    <p:sldId id="951" r:id="rId17"/>
    <p:sldId id="1152" r:id="rId18"/>
    <p:sldId id="1164" r:id="rId19"/>
    <p:sldId id="1165" r:id="rId20"/>
    <p:sldId id="1162" r:id="rId21"/>
    <p:sldId id="317" r:id="rId22"/>
    <p:sldId id="879" r:id="rId23"/>
    <p:sldId id="1166" r:id="rId24"/>
    <p:sldId id="1167" r:id="rId25"/>
    <p:sldId id="1757" r:id="rId26"/>
    <p:sldId id="1758" r:id="rId27"/>
    <p:sldId id="1161" r:id="rId28"/>
    <p:sldId id="1157" r:id="rId29"/>
    <p:sldId id="1737" r:id="rId30"/>
    <p:sldId id="1741" r:id="rId31"/>
    <p:sldId id="1742" r:id="rId32"/>
    <p:sldId id="1743" r:id="rId33"/>
    <p:sldId id="1733" r:id="rId34"/>
    <p:sldId id="1735" r:id="rId35"/>
    <p:sldId id="1740" r:id="rId36"/>
    <p:sldId id="1759" r:id="rId37"/>
    <p:sldId id="1744" r:id="rId38"/>
    <p:sldId id="310" r:id="rId39"/>
    <p:sldId id="1767" r:id="rId40"/>
    <p:sldId id="330" r:id="rId41"/>
    <p:sldId id="1768" r:id="rId42"/>
    <p:sldId id="1751" r:id="rId43"/>
    <p:sldId id="1752" r:id="rId44"/>
    <p:sldId id="1761" r:id="rId45"/>
    <p:sldId id="292" r:id="rId46"/>
    <p:sldId id="1769" r:id="rId47"/>
    <p:sldId id="1760" r:id="rId48"/>
    <p:sldId id="1763" r:id="rId49"/>
    <p:sldId id="1745" r:id="rId50"/>
    <p:sldId id="1746" r:id="rId51"/>
    <p:sldId id="328" r:id="rId52"/>
    <p:sldId id="1747" r:id="rId53"/>
    <p:sldId id="1748" r:id="rId54"/>
    <p:sldId id="273" r:id="rId55"/>
    <p:sldId id="277" r:id="rId56"/>
    <p:sldId id="281" r:id="rId57"/>
    <p:sldId id="1062" r:id="rId58"/>
    <p:sldId id="1753" r:id="rId59"/>
    <p:sldId id="282" r:id="rId60"/>
    <p:sldId id="1754" r:id="rId61"/>
    <p:sldId id="291" r:id="rId62"/>
    <p:sldId id="284" r:id="rId63"/>
    <p:sldId id="285" r:id="rId64"/>
    <p:sldId id="296" r:id="rId65"/>
    <p:sldId id="1770" r:id="rId66"/>
    <p:sldId id="1765" r:id="rId67"/>
    <p:sldId id="1061" r:id="rId68"/>
    <p:sldId id="303" r:id="rId69"/>
    <p:sldId id="304" r:id="rId70"/>
    <p:sldId id="1766" r:id="rId71"/>
    <p:sldId id="1755" r:id="rId72"/>
    <p:sldId id="1756" r:id="rId73"/>
    <p:sldId id="269" r:id="rId74"/>
    <p:sldId id="329" r:id="rId75"/>
    <p:sldId id="300" r:id="rId76"/>
    <p:sldId id="298" r:id="rId77"/>
    <p:sldId id="299" r:id="rId78"/>
    <p:sldId id="331" r:id="rId79"/>
    <p:sldId id="1050" r:id="rId8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F2"/>
    <a:srgbClr val="45A8D9"/>
    <a:srgbClr val="A4ADB6"/>
    <a:srgbClr val="BBB2AB"/>
    <a:srgbClr val="008CCF"/>
    <a:srgbClr val="006DA2"/>
    <a:srgbClr val="3AB7D5"/>
    <a:srgbClr val="008BCE"/>
    <a:srgbClr val="405B8A"/>
    <a:srgbClr val="7482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20" autoAdjust="0"/>
    <p:restoredTop sz="77923" autoAdjust="0"/>
  </p:normalViewPr>
  <p:slideViewPr>
    <p:cSldViewPr snapToGrid="0" showGuides="1">
      <p:cViewPr varScale="1">
        <p:scale>
          <a:sx n="77" d="100"/>
          <a:sy n="77" d="100"/>
        </p:scale>
        <p:origin x="1146" y="42"/>
      </p:cViewPr>
      <p:guideLst>
        <p:guide orient="horz" pos="2183"/>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DAE710-AE57-4CFB-8A6A-D4675F4580F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DE"/>
        </a:p>
      </dgm:t>
    </dgm:pt>
    <dgm:pt modelId="{04CAEF11-2456-46B8-9B28-BFC2A20B708F}">
      <dgm:prSet phldrT="[Text]" custT="1"/>
      <dgm:spPr>
        <a:solidFill>
          <a:schemeClr val="accent1">
            <a:lumMod val="75000"/>
          </a:schemeClr>
        </a:solidFill>
      </dgm:spPr>
      <dgm:t>
        <a:bodyPr/>
        <a:lstStyle/>
        <a:p>
          <a:r>
            <a:rPr lang="de-DE" sz="1800"/>
            <a:t> </a:t>
          </a:r>
          <a:r>
            <a:rPr lang="de-DE" sz="1800" b="1" i="0"/>
            <a:t>Ausbildungsblöcke SU </a:t>
          </a:r>
        </a:p>
      </dgm:t>
    </dgm:pt>
    <dgm:pt modelId="{DA789A1E-2CDA-4114-A04F-AA7FCADCF09D}" type="parTrans" cxnId="{2FE93E34-A60C-4C18-A880-F390130F45C7}">
      <dgm:prSet/>
      <dgm:spPr/>
      <dgm:t>
        <a:bodyPr/>
        <a:lstStyle/>
        <a:p>
          <a:endParaRPr lang="de-DE"/>
        </a:p>
      </dgm:t>
    </dgm:pt>
    <dgm:pt modelId="{66F33F3D-9EC5-4731-A08F-B548C7F20200}" type="sibTrans" cxnId="{2FE93E34-A60C-4C18-A880-F390130F45C7}">
      <dgm:prSet/>
      <dgm:spPr/>
      <dgm:t>
        <a:bodyPr/>
        <a:lstStyle/>
        <a:p>
          <a:endParaRPr lang="de-DE"/>
        </a:p>
      </dgm:t>
    </dgm:pt>
    <dgm:pt modelId="{7DE68D65-5656-4CE7-A821-A09BD6B9514A}">
      <dgm:prSet phldrT="[Text]" custT="1"/>
      <dgm:spPr>
        <a:solidFill>
          <a:schemeClr val="accent4">
            <a:lumMod val="50000"/>
          </a:schemeClr>
        </a:solidFill>
      </dgm:spPr>
      <dgm:t>
        <a:bodyPr/>
        <a:lstStyle/>
        <a:p>
          <a:r>
            <a:rPr lang="de-DE" sz="1100"/>
            <a:t>A</a:t>
          </a:r>
        </a:p>
        <a:p>
          <a:r>
            <a:rPr lang="de-DE" sz="1100" b="1"/>
            <a:t>Diagnostik und Leistungsbewertung </a:t>
          </a:r>
        </a:p>
      </dgm:t>
    </dgm:pt>
    <dgm:pt modelId="{8777B442-F21C-4B61-8187-BA631D54B8E4}" type="parTrans" cxnId="{9402EEF6-C055-485E-B4B1-DE96301FCF0C}">
      <dgm:prSet/>
      <dgm:spPr/>
      <dgm:t>
        <a:bodyPr/>
        <a:lstStyle/>
        <a:p>
          <a:endParaRPr lang="de-DE"/>
        </a:p>
      </dgm:t>
    </dgm:pt>
    <dgm:pt modelId="{DA508D30-FE6C-4547-B45E-ABEEEACF35AA}" type="sibTrans" cxnId="{9402EEF6-C055-485E-B4B1-DE96301FCF0C}">
      <dgm:prSet/>
      <dgm:spPr/>
      <dgm:t>
        <a:bodyPr/>
        <a:lstStyle/>
        <a:p>
          <a:endParaRPr lang="de-DE"/>
        </a:p>
      </dgm:t>
    </dgm:pt>
    <dgm:pt modelId="{7DF36EC7-B4FC-4402-83DD-409856374F77}">
      <dgm:prSet phldrT="[Text]" custT="1"/>
      <dgm:spPr>
        <a:solidFill>
          <a:schemeClr val="accent6">
            <a:lumMod val="50000"/>
          </a:schemeClr>
        </a:solidFill>
      </dgm:spPr>
      <dgm:t>
        <a:bodyPr/>
        <a:lstStyle/>
        <a:p>
          <a:r>
            <a:rPr lang="de-DE" sz="1100"/>
            <a:t>C </a:t>
          </a:r>
        </a:p>
        <a:p>
          <a:r>
            <a:rPr lang="de-DE" sz="1100" b="1"/>
            <a:t>Kompetenzorientierter Sachunterricht </a:t>
          </a:r>
        </a:p>
      </dgm:t>
    </dgm:pt>
    <dgm:pt modelId="{DF5C8C56-B9A4-4204-BB25-295BCDB1BD43}" type="parTrans" cxnId="{232F2C55-5AC1-4F2E-936B-7B6825A10027}">
      <dgm:prSet/>
      <dgm:spPr/>
      <dgm:t>
        <a:bodyPr/>
        <a:lstStyle/>
        <a:p>
          <a:endParaRPr lang="de-DE"/>
        </a:p>
      </dgm:t>
    </dgm:pt>
    <dgm:pt modelId="{B1BD8B15-6B22-47E2-9312-F9671EBF163B}" type="sibTrans" cxnId="{232F2C55-5AC1-4F2E-936B-7B6825A10027}">
      <dgm:prSet/>
      <dgm:spPr/>
      <dgm:t>
        <a:bodyPr/>
        <a:lstStyle/>
        <a:p>
          <a:endParaRPr lang="de-DE"/>
        </a:p>
      </dgm:t>
    </dgm:pt>
    <dgm:pt modelId="{6B7CCE9F-9439-48A6-ADC2-3BA7144CCDC6}">
      <dgm:prSet custT="1"/>
      <dgm:spPr>
        <a:solidFill>
          <a:schemeClr val="accent2">
            <a:lumMod val="50000"/>
          </a:schemeClr>
        </a:solidFill>
      </dgm:spPr>
      <dgm:t>
        <a:bodyPr/>
        <a:lstStyle/>
        <a:p>
          <a:r>
            <a:rPr lang="de-DE" sz="1100" dirty="0"/>
            <a:t>B</a:t>
          </a:r>
        </a:p>
        <a:p>
          <a:r>
            <a:rPr lang="de-DE" sz="1100" b="1" dirty="0"/>
            <a:t>Didaktik und Diagnostik von Zeitbewusstsein und Raumbewusstsein </a:t>
          </a:r>
        </a:p>
      </dgm:t>
    </dgm:pt>
    <dgm:pt modelId="{E33ED645-81A8-4613-A244-327AE2014E2D}" type="parTrans" cxnId="{7A0CEACC-F476-4FC9-B3D3-B1CED7C2E257}">
      <dgm:prSet/>
      <dgm:spPr/>
      <dgm:t>
        <a:bodyPr/>
        <a:lstStyle/>
        <a:p>
          <a:endParaRPr lang="de-DE"/>
        </a:p>
      </dgm:t>
    </dgm:pt>
    <dgm:pt modelId="{40A3F043-A5F5-4E89-A8D5-4715B503EBC1}" type="sibTrans" cxnId="{7A0CEACC-F476-4FC9-B3D3-B1CED7C2E257}">
      <dgm:prSet/>
      <dgm:spPr/>
      <dgm:t>
        <a:bodyPr/>
        <a:lstStyle/>
        <a:p>
          <a:endParaRPr lang="de-DE"/>
        </a:p>
      </dgm:t>
    </dgm:pt>
    <dgm:pt modelId="{66E3DF29-8A98-41ED-A23C-32B8C981DEF5}">
      <dgm:prSet custT="1"/>
      <dgm:spPr>
        <a:solidFill>
          <a:schemeClr val="accent4">
            <a:lumMod val="75000"/>
          </a:schemeClr>
        </a:solidFill>
      </dgm:spPr>
      <dgm:t>
        <a:bodyPr/>
        <a:lstStyle/>
        <a:p>
          <a:r>
            <a:rPr lang="de-DE" sz="600"/>
            <a:t>A 1</a:t>
          </a:r>
        </a:p>
        <a:p>
          <a:r>
            <a:rPr lang="de-DE" sz="1100" b="0"/>
            <a:t>Diagnostik</a:t>
          </a:r>
          <a:r>
            <a:rPr lang="de-DE" sz="600" b="0"/>
            <a:t> </a:t>
          </a:r>
          <a:r>
            <a:rPr lang="de-DE" sz="600"/>
            <a:t>in den Sachfächern</a:t>
          </a:r>
        </a:p>
      </dgm:t>
    </dgm:pt>
    <dgm:pt modelId="{E31C19BE-043A-40D6-8CA8-BB0282C90936}" type="parTrans" cxnId="{53ACA628-B35F-482A-A16B-80830B7F3A56}">
      <dgm:prSet/>
      <dgm:spPr/>
      <dgm:t>
        <a:bodyPr/>
        <a:lstStyle/>
        <a:p>
          <a:endParaRPr lang="de-DE"/>
        </a:p>
      </dgm:t>
    </dgm:pt>
    <dgm:pt modelId="{49AA8820-A586-4077-A6D9-76DF37003CBB}" type="sibTrans" cxnId="{53ACA628-B35F-482A-A16B-80830B7F3A56}">
      <dgm:prSet/>
      <dgm:spPr/>
      <dgm:t>
        <a:bodyPr/>
        <a:lstStyle/>
        <a:p>
          <a:endParaRPr lang="de-DE"/>
        </a:p>
      </dgm:t>
    </dgm:pt>
    <dgm:pt modelId="{E646FEA8-6851-4001-8A5C-617E01A05AA9}">
      <dgm:prSet custT="1"/>
      <dgm:spPr>
        <a:solidFill>
          <a:schemeClr val="accent4">
            <a:lumMod val="75000"/>
          </a:schemeClr>
        </a:solidFill>
      </dgm:spPr>
      <dgm:t>
        <a:bodyPr/>
        <a:lstStyle/>
        <a:p>
          <a:r>
            <a:rPr lang="de-DE" sz="600"/>
            <a:t>A2 </a:t>
          </a:r>
        </a:p>
        <a:p>
          <a:r>
            <a:rPr lang="de-DE" sz="600"/>
            <a:t>Möglichkeiten der </a:t>
          </a:r>
          <a:r>
            <a:rPr lang="de-DE" sz="1050" b="0"/>
            <a:t>Leistungsbewertung</a:t>
          </a:r>
          <a:r>
            <a:rPr lang="de-DE" sz="600"/>
            <a:t> in den Sachfächern </a:t>
          </a:r>
        </a:p>
      </dgm:t>
    </dgm:pt>
    <dgm:pt modelId="{7C36A124-A5AC-4E87-9056-310911F8F81D}" type="parTrans" cxnId="{57471034-78AB-473C-99CD-8ED56A115B4D}">
      <dgm:prSet/>
      <dgm:spPr/>
      <dgm:t>
        <a:bodyPr/>
        <a:lstStyle/>
        <a:p>
          <a:endParaRPr lang="de-DE"/>
        </a:p>
      </dgm:t>
    </dgm:pt>
    <dgm:pt modelId="{C1553F46-C7BD-4880-92ED-3F3A2341D979}" type="sibTrans" cxnId="{57471034-78AB-473C-99CD-8ED56A115B4D}">
      <dgm:prSet/>
      <dgm:spPr/>
      <dgm:t>
        <a:bodyPr/>
        <a:lstStyle/>
        <a:p>
          <a:endParaRPr lang="de-DE"/>
        </a:p>
      </dgm:t>
    </dgm:pt>
    <dgm:pt modelId="{98036D54-0430-4120-AF80-C9E205DECF11}">
      <dgm:prSet custT="1"/>
      <dgm:spPr>
        <a:solidFill>
          <a:schemeClr val="accent2">
            <a:lumMod val="75000"/>
          </a:schemeClr>
        </a:solidFill>
      </dgm:spPr>
      <dgm:t>
        <a:bodyPr/>
        <a:lstStyle/>
        <a:p>
          <a:r>
            <a:rPr lang="de-DE" sz="600"/>
            <a:t>B1 </a:t>
          </a:r>
        </a:p>
        <a:p>
          <a:r>
            <a:rPr lang="de-DE" sz="600"/>
            <a:t>Didaktik und Diagnostik von </a:t>
          </a:r>
          <a:r>
            <a:rPr lang="de-DE" sz="1100" b="0"/>
            <a:t>Zeitbewusstsein</a:t>
          </a:r>
        </a:p>
      </dgm:t>
    </dgm:pt>
    <dgm:pt modelId="{FF532343-65CA-48A8-B90C-11A1D6D379B9}" type="parTrans" cxnId="{F5D637C8-01A7-455B-9099-70B9F888FF26}">
      <dgm:prSet/>
      <dgm:spPr/>
      <dgm:t>
        <a:bodyPr/>
        <a:lstStyle/>
        <a:p>
          <a:endParaRPr lang="de-DE"/>
        </a:p>
      </dgm:t>
    </dgm:pt>
    <dgm:pt modelId="{770547EC-068B-4AC9-801D-77296B8D1F7B}" type="sibTrans" cxnId="{F5D637C8-01A7-455B-9099-70B9F888FF26}">
      <dgm:prSet/>
      <dgm:spPr/>
      <dgm:t>
        <a:bodyPr/>
        <a:lstStyle/>
        <a:p>
          <a:endParaRPr lang="de-DE"/>
        </a:p>
      </dgm:t>
    </dgm:pt>
    <dgm:pt modelId="{A78B60E3-5558-45A5-B985-7F800C3B9A4F}">
      <dgm:prSet custT="1"/>
      <dgm:spPr>
        <a:solidFill>
          <a:schemeClr val="accent2">
            <a:lumMod val="75000"/>
          </a:schemeClr>
        </a:solidFill>
      </dgm:spPr>
      <dgm:t>
        <a:bodyPr/>
        <a:lstStyle/>
        <a:p>
          <a:r>
            <a:rPr lang="de-DE" sz="600"/>
            <a:t>B2 </a:t>
          </a:r>
        </a:p>
        <a:p>
          <a:r>
            <a:rPr lang="de-DE" sz="600"/>
            <a:t>Didaktik und Diagnostik von </a:t>
          </a:r>
          <a:r>
            <a:rPr lang="de-DE" sz="1100" b="0"/>
            <a:t>Raumbewusstsein </a:t>
          </a:r>
        </a:p>
      </dgm:t>
    </dgm:pt>
    <dgm:pt modelId="{17D50694-3F31-4036-A1D2-EF90262E90BB}" type="parTrans" cxnId="{BBC84B0C-628F-425E-B7C7-3CE1DF553994}">
      <dgm:prSet/>
      <dgm:spPr/>
      <dgm:t>
        <a:bodyPr/>
        <a:lstStyle/>
        <a:p>
          <a:endParaRPr lang="de-DE"/>
        </a:p>
      </dgm:t>
    </dgm:pt>
    <dgm:pt modelId="{666D2F77-1455-4941-A75B-D249933C7D40}" type="sibTrans" cxnId="{BBC84B0C-628F-425E-B7C7-3CE1DF553994}">
      <dgm:prSet/>
      <dgm:spPr/>
      <dgm:t>
        <a:bodyPr/>
        <a:lstStyle/>
        <a:p>
          <a:endParaRPr lang="de-DE"/>
        </a:p>
      </dgm:t>
    </dgm:pt>
    <dgm:pt modelId="{76C2F914-9D51-43B4-9BAF-667218FE50A0}">
      <dgm:prSet custT="1"/>
      <dgm:spPr>
        <a:solidFill>
          <a:schemeClr val="accent6">
            <a:lumMod val="75000"/>
          </a:schemeClr>
        </a:solidFill>
      </dgm:spPr>
      <dgm:t>
        <a:bodyPr/>
        <a:lstStyle/>
        <a:p>
          <a:r>
            <a:rPr lang="de-DE" sz="600"/>
            <a:t>C1</a:t>
          </a:r>
        </a:p>
        <a:p>
          <a:r>
            <a:rPr lang="de-DE" sz="1100"/>
            <a:t>Handlungsorientierung  </a:t>
          </a:r>
        </a:p>
      </dgm:t>
    </dgm:pt>
    <dgm:pt modelId="{59F92921-4BFB-49AC-A4CE-B6C9B6F263D1}" type="parTrans" cxnId="{25A324F0-139F-4CF2-9004-82F4094B1522}">
      <dgm:prSet/>
      <dgm:spPr/>
      <dgm:t>
        <a:bodyPr/>
        <a:lstStyle/>
        <a:p>
          <a:endParaRPr lang="de-DE"/>
        </a:p>
      </dgm:t>
    </dgm:pt>
    <dgm:pt modelId="{3E70A25C-2DCF-42BE-935C-0E949D865A81}" type="sibTrans" cxnId="{25A324F0-139F-4CF2-9004-82F4094B1522}">
      <dgm:prSet/>
      <dgm:spPr/>
      <dgm:t>
        <a:bodyPr/>
        <a:lstStyle/>
        <a:p>
          <a:endParaRPr lang="de-DE"/>
        </a:p>
      </dgm:t>
    </dgm:pt>
    <dgm:pt modelId="{3A875633-F041-4ECF-9742-FA87081C182A}">
      <dgm:prSet custT="1"/>
      <dgm:spPr>
        <a:solidFill>
          <a:schemeClr val="accent6">
            <a:lumMod val="75000"/>
          </a:schemeClr>
        </a:solidFill>
      </dgm:spPr>
      <dgm:t>
        <a:bodyPr/>
        <a:lstStyle/>
        <a:p>
          <a:r>
            <a:rPr lang="de-DE" sz="600"/>
            <a:t>C2</a:t>
          </a:r>
        </a:p>
        <a:p>
          <a:r>
            <a:rPr lang="de-DE" sz="1100"/>
            <a:t>Bedeutung der Sprache</a:t>
          </a:r>
        </a:p>
      </dgm:t>
    </dgm:pt>
    <dgm:pt modelId="{7529D370-01F9-4BF6-B0D2-D976A4E24A35}" type="parTrans" cxnId="{B3E63F50-0D26-4503-BD17-F991BF5E433F}">
      <dgm:prSet/>
      <dgm:spPr/>
      <dgm:t>
        <a:bodyPr/>
        <a:lstStyle/>
        <a:p>
          <a:endParaRPr lang="de-DE"/>
        </a:p>
      </dgm:t>
    </dgm:pt>
    <dgm:pt modelId="{1F1BD9BB-D7DA-4077-B321-88C07DBFFA5C}" type="sibTrans" cxnId="{B3E63F50-0D26-4503-BD17-F991BF5E433F}">
      <dgm:prSet/>
      <dgm:spPr/>
      <dgm:t>
        <a:bodyPr/>
        <a:lstStyle/>
        <a:p>
          <a:endParaRPr lang="de-DE"/>
        </a:p>
      </dgm:t>
    </dgm:pt>
    <dgm:pt modelId="{D8A60B18-1DC6-4702-A571-24C10B4777FB}">
      <dgm:prSet custT="1"/>
      <dgm:spPr>
        <a:solidFill>
          <a:schemeClr val="accent6">
            <a:lumMod val="75000"/>
          </a:schemeClr>
        </a:solidFill>
      </dgm:spPr>
      <dgm:t>
        <a:bodyPr/>
        <a:lstStyle/>
        <a:p>
          <a:r>
            <a:rPr lang="de-DE" sz="600"/>
            <a:t>C3</a:t>
          </a:r>
        </a:p>
        <a:p>
          <a:r>
            <a:rPr lang="de-DE" sz="1100"/>
            <a:t>Denk-, Arbeits-und Handlungsweisen </a:t>
          </a:r>
        </a:p>
      </dgm:t>
    </dgm:pt>
    <dgm:pt modelId="{6156D961-CF8B-4E6A-B9C8-9CAEFD713D1F}" type="parTrans" cxnId="{46340C46-0292-48CF-B061-868F898C7C57}">
      <dgm:prSet/>
      <dgm:spPr/>
      <dgm:t>
        <a:bodyPr/>
        <a:lstStyle/>
        <a:p>
          <a:endParaRPr lang="de-DE"/>
        </a:p>
      </dgm:t>
    </dgm:pt>
    <dgm:pt modelId="{56C2D734-A26B-4C7D-9967-95FAFF4C7716}" type="sibTrans" cxnId="{46340C46-0292-48CF-B061-868F898C7C57}">
      <dgm:prSet/>
      <dgm:spPr/>
      <dgm:t>
        <a:bodyPr/>
        <a:lstStyle/>
        <a:p>
          <a:endParaRPr lang="de-DE"/>
        </a:p>
      </dgm:t>
    </dgm:pt>
    <dgm:pt modelId="{7A46EA04-266C-4F37-945A-C9CF2375F57F}">
      <dgm:prSet custT="1"/>
      <dgm:spPr>
        <a:solidFill>
          <a:schemeClr val="accent6">
            <a:lumMod val="75000"/>
          </a:schemeClr>
        </a:solidFill>
      </dgm:spPr>
      <dgm:t>
        <a:bodyPr/>
        <a:lstStyle/>
        <a:p>
          <a:r>
            <a:rPr lang="de-DE" sz="600"/>
            <a:t>C4 </a:t>
          </a:r>
        </a:p>
        <a:p>
          <a:r>
            <a:rPr lang="de-DE" sz="1100"/>
            <a:t>außerschulische Lernorte</a:t>
          </a:r>
        </a:p>
      </dgm:t>
    </dgm:pt>
    <dgm:pt modelId="{F8FF2291-319E-4381-8CD4-D87171DD66A5}" type="parTrans" cxnId="{9067FBE5-549D-4F1A-88BB-A50DC47C7910}">
      <dgm:prSet/>
      <dgm:spPr/>
      <dgm:t>
        <a:bodyPr/>
        <a:lstStyle/>
        <a:p>
          <a:endParaRPr lang="de-DE"/>
        </a:p>
      </dgm:t>
    </dgm:pt>
    <dgm:pt modelId="{2BAA9669-105F-41D4-BD0A-E0D653303AAF}" type="sibTrans" cxnId="{9067FBE5-549D-4F1A-88BB-A50DC47C7910}">
      <dgm:prSet/>
      <dgm:spPr/>
      <dgm:t>
        <a:bodyPr/>
        <a:lstStyle/>
        <a:p>
          <a:endParaRPr lang="de-DE"/>
        </a:p>
      </dgm:t>
    </dgm:pt>
    <dgm:pt modelId="{01EDB4AC-B65A-4085-903D-619585E9C6A8}" type="pres">
      <dgm:prSet presAssocID="{55DAE710-AE57-4CFB-8A6A-D4675F4580FA}" presName="hierChild1" presStyleCnt="0">
        <dgm:presLayoutVars>
          <dgm:orgChart val="1"/>
          <dgm:chPref val="1"/>
          <dgm:dir/>
          <dgm:animOne val="branch"/>
          <dgm:animLvl val="lvl"/>
          <dgm:resizeHandles/>
        </dgm:presLayoutVars>
      </dgm:prSet>
      <dgm:spPr/>
    </dgm:pt>
    <dgm:pt modelId="{771A09AA-9961-439D-A71C-0152020149E5}" type="pres">
      <dgm:prSet presAssocID="{04CAEF11-2456-46B8-9B28-BFC2A20B708F}" presName="hierRoot1" presStyleCnt="0">
        <dgm:presLayoutVars>
          <dgm:hierBranch val="init"/>
        </dgm:presLayoutVars>
      </dgm:prSet>
      <dgm:spPr/>
    </dgm:pt>
    <dgm:pt modelId="{1FD2DD23-4B7F-45D8-BA6B-DBD2FCEB691C}" type="pres">
      <dgm:prSet presAssocID="{04CAEF11-2456-46B8-9B28-BFC2A20B708F}" presName="rootComposite1" presStyleCnt="0"/>
      <dgm:spPr/>
    </dgm:pt>
    <dgm:pt modelId="{F0FBDF2B-DE84-4498-8555-E96775682405}" type="pres">
      <dgm:prSet presAssocID="{04CAEF11-2456-46B8-9B28-BFC2A20B708F}" presName="rootText1" presStyleLbl="node0" presStyleIdx="0" presStyleCnt="1" custScaleX="379239">
        <dgm:presLayoutVars>
          <dgm:chPref val="3"/>
        </dgm:presLayoutVars>
      </dgm:prSet>
      <dgm:spPr/>
    </dgm:pt>
    <dgm:pt modelId="{FCD9185A-8277-4515-95BC-CBCF2DAE31C7}" type="pres">
      <dgm:prSet presAssocID="{04CAEF11-2456-46B8-9B28-BFC2A20B708F}" presName="rootConnector1" presStyleLbl="node1" presStyleIdx="0" presStyleCnt="0"/>
      <dgm:spPr/>
    </dgm:pt>
    <dgm:pt modelId="{652C3E44-A09F-45A4-98BA-C0D9D6C03AF6}" type="pres">
      <dgm:prSet presAssocID="{04CAEF11-2456-46B8-9B28-BFC2A20B708F}" presName="hierChild2" presStyleCnt="0"/>
      <dgm:spPr/>
    </dgm:pt>
    <dgm:pt modelId="{8B4AED93-BD3E-48CC-9063-05DD4F6C0FC3}" type="pres">
      <dgm:prSet presAssocID="{8777B442-F21C-4B61-8187-BA631D54B8E4}" presName="Name37" presStyleLbl="parChTrans1D2" presStyleIdx="0" presStyleCnt="3"/>
      <dgm:spPr/>
    </dgm:pt>
    <dgm:pt modelId="{CA895A60-1A45-4F7C-B1A4-2DF8FCAFDBED}" type="pres">
      <dgm:prSet presAssocID="{7DE68D65-5656-4CE7-A821-A09BD6B9514A}" presName="hierRoot2" presStyleCnt="0">
        <dgm:presLayoutVars>
          <dgm:hierBranch val="init"/>
        </dgm:presLayoutVars>
      </dgm:prSet>
      <dgm:spPr/>
    </dgm:pt>
    <dgm:pt modelId="{38297A5E-C58A-4C54-97BD-41F769989F27}" type="pres">
      <dgm:prSet presAssocID="{7DE68D65-5656-4CE7-A821-A09BD6B9514A}" presName="rootComposite" presStyleCnt="0"/>
      <dgm:spPr/>
    </dgm:pt>
    <dgm:pt modelId="{004CEC61-27E5-41F4-8B3A-2486A31B2B8F}" type="pres">
      <dgm:prSet presAssocID="{7DE68D65-5656-4CE7-A821-A09BD6B9514A}" presName="rootText" presStyleLbl="node2" presStyleIdx="0" presStyleCnt="3" custScaleX="155745" custScaleY="143311">
        <dgm:presLayoutVars>
          <dgm:chPref val="3"/>
        </dgm:presLayoutVars>
      </dgm:prSet>
      <dgm:spPr/>
    </dgm:pt>
    <dgm:pt modelId="{4DF8B231-3DC6-42BD-831F-7C566512438E}" type="pres">
      <dgm:prSet presAssocID="{7DE68D65-5656-4CE7-A821-A09BD6B9514A}" presName="rootConnector" presStyleLbl="node2" presStyleIdx="0" presStyleCnt="3"/>
      <dgm:spPr/>
    </dgm:pt>
    <dgm:pt modelId="{B6BE9F40-ECA4-4CDB-A14A-9137A907736F}" type="pres">
      <dgm:prSet presAssocID="{7DE68D65-5656-4CE7-A821-A09BD6B9514A}" presName="hierChild4" presStyleCnt="0"/>
      <dgm:spPr/>
    </dgm:pt>
    <dgm:pt modelId="{873A6451-1AC5-4987-995C-7CAA10C8B136}" type="pres">
      <dgm:prSet presAssocID="{E31C19BE-043A-40D6-8CA8-BB0282C90936}" presName="Name37" presStyleLbl="parChTrans1D3" presStyleIdx="0" presStyleCnt="8"/>
      <dgm:spPr/>
    </dgm:pt>
    <dgm:pt modelId="{6812AAB9-CAC7-4E95-B86F-320892E99A66}" type="pres">
      <dgm:prSet presAssocID="{66E3DF29-8A98-41ED-A23C-32B8C981DEF5}" presName="hierRoot2" presStyleCnt="0">
        <dgm:presLayoutVars>
          <dgm:hierBranch val="init"/>
        </dgm:presLayoutVars>
      </dgm:prSet>
      <dgm:spPr/>
    </dgm:pt>
    <dgm:pt modelId="{7F82289B-A492-4A7C-A478-E77A07810847}" type="pres">
      <dgm:prSet presAssocID="{66E3DF29-8A98-41ED-A23C-32B8C981DEF5}" presName="rootComposite" presStyleCnt="0"/>
      <dgm:spPr/>
    </dgm:pt>
    <dgm:pt modelId="{5F980CDC-7045-4B85-BD83-81D825751396}" type="pres">
      <dgm:prSet presAssocID="{66E3DF29-8A98-41ED-A23C-32B8C981DEF5}" presName="rootText" presStyleLbl="node3" presStyleIdx="0" presStyleCnt="8" custScaleX="129137" custScaleY="103166">
        <dgm:presLayoutVars>
          <dgm:chPref val="3"/>
        </dgm:presLayoutVars>
      </dgm:prSet>
      <dgm:spPr/>
    </dgm:pt>
    <dgm:pt modelId="{BE5CFE56-0415-430C-9657-6D3CEC1807C2}" type="pres">
      <dgm:prSet presAssocID="{66E3DF29-8A98-41ED-A23C-32B8C981DEF5}" presName="rootConnector" presStyleLbl="node3" presStyleIdx="0" presStyleCnt="8"/>
      <dgm:spPr/>
    </dgm:pt>
    <dgm:pt modelId="{503CBA68-44A9-4D92-BAEC-65B3DB2C1883}" type="pres">
      <dgm:prSet presAssocID="{66E3DF29-8A98-41ED-A23C-32B8C981DEF5}" presName="hierChild4" presStyleCnt="0"/>
      <dgm:spPr/>
    </dgm:pt>
    <dgm:pt modelId="{E1E0231E-F998-48F1-BFE5-3F99ED6AAF9F}" type="pres">
      <dgm:prSet presAssocID="{66E3DF29-8A98-41ED-A23C-32B8C981DEF5}" presName="hierChild5" presStyleCnt="0"/>
      <dgm:spPr/>
    </dgm:pt>
    <dgm:pt modelId="{914CA622-CDF3-4E9C-9FF3-9EB26E88F58C}" type="pres">
      <dgm:prSet presAssocID="{7C36A124-A5AC-4E87-9056-310911F8F81D}" presName="Name37" presStyleLbl="parChTrans1D3" presStyleIdx="1" presStyleCnt="8"/>
      <dgm:spPr/>
    </dgm:pt>
    <dgm:pt modelId="{94889902-7AED-4B46-962C-397D9017FA9D}" type="pres">
      <dgm:prSet presAssocID="{E646FEA8-6851-4001-8A5C-617E01A05AA9}" presName="hierRoot2" presStyleCnt="0">
        <dgm:presLayoutVars>
          <dgm:hierBranch val="init"/>
        </dgm:presLayoutVars>
      </dgm:prSet>
      <dgm:spPr/>
    </dgm:pt>
    <dgm:pt modelId="{A544C10D-57A3-413B-AC51-CD8B747A07BD}" type="pres">
      <dgm:prSet presAssocID="{E646FEA8-6851-4001-8A5C-617E01A05AA9}" presName="rootComposite" presStyleCnt="0"/>
      <dgm:spPr/>
    </dgm:pt>
    <dgm:pt modelId="{47075203-9037-435F-857C-3EB5F1C232A7}" type="pres">
      <dgm:prSet presAssocID="{E646FEA8-6851-4001-8A5C-617E01A05AA9}" presName="rootText" presStyleLbl="node3" presStyleIdx="1" presStyleCnt="8" custScaleX="127106" custScaleY="119079" custLinFactNeighborX="-749">
        <dgm:presLayoutVars>
          <dgm:chPref val="3"/>
        </dgm:presLayoutVars>
      </dgm:prSet>
      <dgm:spPr/>
    </dgm:pt>
    <dgm:pt modelId="{A34A8ECD-89E7-4A38-BD93-EA3E1E1AD36F}" type="pres">
      <dgm:prSet presAssocID="{E646FEA8-6851-4001-8A5C-617E01A05AA9}" presName="rootConnector" presStyleLbl="node3" presStyleIdx="1" presStyleCnt="8"/>
      <dgm:spPr/>
    </dgm:pt>
    <dgm:pt modelId="{DBE8828D-7088-4024-8453-2885A2F24BBD}" type="pres">
      <dgm:prSet presAssocID="{E646FEA8-6851-4001-8A5C-617E01A05AA9}" presName="hierChild4" presStyleCnt="0"/>
      <dgm:spPr/>
    </dgm:pt>
    <dgm:pt modelId="{A3515ADA-A6CF-46D4-87D5-45CC9B01887F}" type="pres">
      <dgm:prSet presAssocID="{E646FEA8-6851-4001-8A5C-617E01A05AA9}" presName="hierChild5" presStyleCnt="0"/>
      <dgm:spPr/>
    </dgm:pt>
    <dgm:pt modelId="{93356063-F05F-4734-874F-98948404F3E6}" type="pres">
      <dgm:prSet presAssocID="{7DE68D65-5656-4CE7-A821-A09BD6B9514A}" presName="hierChild5" presStyleCnt="0"/>
      <dgm:spPr/>
    </dgm:pt>
    <dgm:pt modelId="{A5384347-F0AB-4311-9D13-AC7F6DF27572}" type="pres">
      <dgm:prSet presAssocID="{E33ED645-81A8-4613-A244-327AE2014E2D}" presName="Name37" presStyleLbl="parChTrans1D2" presStyleIdx="1" presStyleCnt="3"/>
      <dgm:spPr/>
    </dgm:pt>
    <dgm:pt modelId="{4FD7D3B0-5CD6-4F1D-892A-565B4BA8C8C5}" type="pres">
      <dgm:prSet presAssocID="{6B7CCE9F-9439-48A6-ADC2-3BA7144CCDC6}" presName="hierRoot2" presStyleCnt="0">
        <dgm:presLayoutVars>
          <dgm:hierBranch val="init"/>
        </dgm:presLayoutVars>
      </dgm:prSet>
      <dgm:spPr/>
    </dgm:pt>
    <dgm:pt modelId="{A1489B84-CAA5-4D70-AE2C-A652222C12DE}" type="pres">
      <dgm:prSet presAssocID="{6B7CCE9F-9439-48A6-ADC2-3BA7144CCDC6}" presName="rootComposite" presStyleCnt="0"/>
      <dgm:spPr/>
    </dgm:pt>
    <dgm:pt modelId="{B943FDB1-AAD0-4C66-9DA4-F76583B34E66}" type="pres">
      <dgm:prSet presAssocID="{6B7CCE9F-9439-48A6-ADC2-3BA7144CCDC6}" presName="rootText" presStyleLbl="node2" presStyleIdx="1" presStyleCnt="3" custScaleX="196241" custScaleY="147774">
        <dgm:presLayoutVars>
          <dgm:chPref val="3"/>
        </dgm:presLayoutVars>
      </dgm:prSet>
      <dgm:spPr/>
    </dgm:pt>
    <dgm:pt modelId="{359F86C9-D9FC-4BD5-9758-B0AB35748333}" type="pres">
      <dgm:prSet presAssocID="{6B7CCE9F-9439-48A6-ADC2-3BA7144CCDC6}" presName="rootConnector" presStyleLbl="node2" presStyleIdx="1" presStyleCnt="3"/>
      <dgm:spPr/>
    </dgm:pt>
    <dgm:pt modelId="{5C67BD18-9AC9-4FF5-AA8A-BE78B41B20D9}" type="pres">
      <dgm:prSet presAssocID="{6B7CCE9F-9439-48A6-ADC2-3BA7144CCDC6}" presName="hierChild4" presStyleCnt="0"/>
      <dgm:spPr/>
    </dgm:pt>
    <dgm:pt modelId="{5139D484-32A1-4D4B-B08B-CFF17B9D48A3}" type="pres">
      <dgm:prSet presAssocID="{FF532343-65CA-48A8-B90C-11A1D6D379B9}" presName="Name37" presStyleLbl="parChTrans1D3" presStyleIdx="2" presStyleCnt="8"/>
      <dgm:spPr/>
    </dgm:pt>
    <dgm:pt modelId="{03C35327-9CA0-415C-8CFF-EA77EA329F4D}" type="pres">
      <dgm:prSet presAssocID="{98036D54-0430-4120-AF80-C9E205DECF11}" presName="hierRoot2" presStyleCnt="0">
        <dgm:presLayoutVars>
          <dgm:hierBranch val="init"/>
        </dgm:presLayoutVars>
      </dgm:prSet>
      <dgm:spPr/>
    </dgm:pt>
    <dgm:pt modelId="{66E78B94-D4F7-4C17-A53F-50D1910C3C82}" type="pres">
      <dgm:prSet presAssocID="{98036D54-0430-4120-AF80-C9E205DECF11}" presName="rootComposite" presStyleCnt="0"/>
      <dgm:spPr/>
    </dgm:pt>
    <dgm:pt modelId="{FA7C73C6-4546-4769-BB5A-7C4FA4472ED3}" type="pres">
      <dgm:prSet presAssocID="{98036D54-0430-4120-AF80-C9E205DECF11}" presName="rootText" presStyleLbl="node3" presStyleIdx="2" presStyleCnt="8" custScaleX="118283" custScaleY="103397">
        <dgm:presLayoutVars>
          <dgm:chPref val="3"/>
        </dgm:presLayoutVars>
      </dgm:prSet>
      <dgm:spPr/>
    </dgm:pt>
    <dgm:pt modelId="{B9FCB8E9-A650-40E5-84F7-4C949B907BA4}" type="pres">
      <dgm:prSet presAssocID="{98036D54-0430-4120-AF80-C9E205DECF11}" presName="rootConnector" presStyleLbl="node3" presStyleIdx="2" presStyleCnt="8"/>
      <dgm:spPr/>
    </dgm:pt>
    <dgm:pt modelId="{F4AB863B-86B6-417F-9AE0-A37DC3545340}" type="pres">
      <dgm:prSet presAssocID="{98036D54-0430-4120-AF80-C9E205DECF11}" presName="hierChild4" presStyleCnt="0"/>
      <dgm:spPr/>
    </dgm:pt>
    <dgm:pt modelId="{E128FB49-39F5-4C5A-A0E0-907F31A74E15}" type="pres">
      <dgm:prSet presAssocID="{98036D54-0430-4120-AF80-C9E205DECF11}" presName="hierChild5" presStyleCnt="0"/>
      <dgm:spPr/>
    </dgm:pt>
    <dgm:pt modelId="{9D1BEC72-8F1A-4248-8FED-02EB831345D5}" type="pres">
      <dgm:prSet presAssocID="{17D50694-3F31-4036-A1D2-EF90262E90BB}" presName="Name37" presStyleLbl="parChTrans1D3" presStyleIdx="3" presStyleCnt="8"/>
      <dgm:spPr/>
    </dgm:pt>
    <dgm:pt modelId="{43ED308D-692E-42C9-9BF1-12706F617E35}" type="pres">
      <dgm:prSet presAssocID="{A78B60E3-5558-45A5-B985-7F800C3B9A4F}" presName="hierRoot2" presStyleCnt="0">
        <dgm:presLayoutVars>
          <dgm:hierBranch val="init"/>
        </dgm:presLayoutVars>
      </dgm:prSet>
      <dgm:spPr/>
    </dgm:pt>
    <dgm:pt modelId="{A988DA45-CFE6-41B5-8588-3B1807C557C7}" type="pres">
      <dgm:prSet presAssocID="{A78B60E3-5558-45A5-B985-7F800C3B9A4F}" presName="rootComposite" presStyleCnt="0"/>
      <dgm:spPr/>
    </dgm:pt>
    <dgm:pt modelId="{E6858168-6962-4125-8614-D8BAE88E1F3B}" type="pres">
      <dgm:prSet presAssocID="{A78B60E3-5558-45A5-B985-7F800C3B9A4F}" presName="rootText" presStyleLbl="node3" presStyleIdx="3" presStyleCnt="8" custScaleX="117603" custScaleY="106164">
        <dgm:presLayoutVars>
          <dgm:chPref val="3"/>
        </dgm:presLayoutVars>
      </dgm:prSet>
      <dgm:spPr/>
    </dgm:pt>
    <dgm:pt modelId="{9CAB9F8D-9FB3-4887-A2F7-B293AE091AA6}" type="pres">
      <dgm:prSet presAssocID="{A78B60E3-5558-45A5-B985-7F800C3B9A4F}" presName="rootConnector" presStyleLbl="node3" presStyleIdx="3" presStyleCnt="8"/>
      <dgm:spPr/>
    </dgm:pt>
    <dgm:pt modelId="{7063146C-2310-477D-A24F-9DEA1549174D}" type="pres">
      <dgm:prSet presAssocID="{A78B60E3-5558-45A5-B985-7F800C3B9A4F}" presName="hierChild4" presStyleCnt="0"/>
      <dgm:spPr/>
    </dgm:pt>
    <dgm:pt modelId="{AD328836-287B-46D9-8FEC-1EA840DE8E05}" type="pres">
      <dgm:prSet presAssocID="{A78B60E3-5558-45A5-B985-7F800C3B9A4F}" presName="hierChild5" presStyleCnt="0"/>
      <dgm:spPr/>
    </dgm:pt>
    <dgm:pt modelId="{2FFE1A99-1757-43B1-BAB1-7DBFAC8D892E}" type="pres">
      <dgm:prSet presAssocID="{6B7CCE9F-9439-48A6-ADC2-3BA7144CCDC6}" presName="hierChild5" presStyleCnt="0"/>
      <dgm:spPr/>
    </dgm:pt>
    <dgm:pt modelId="{DE0E52BD-F65E-4A86-8ECB-090AAA11A097}" type="pres">
      <dgm:prSet presAssocID="{DF5C8C56-B9A4-4204-BB25-295BCDB1BD43}" presName="Name37" presStyleLbl="parChTrans1D2" presStyleIdx="2" presStyleCnt="3"/>
      <dgm:spPr/>
    </dgm:pt>
    <dgm:pt modelId="{550F1394-9F8A-4924-B710-DB48A5C88E89}" type="pres">
      <dgm:prSet presAssocID="{7DF36EC7-B4FC-4402-83DD-409856374F77}" presName="hierRoot2" presStyleCnt="0">
        <dgm:presLayoutVars>
          <dgm:hierBranch val="init"/>
        </dgm:presLayoutVars>
      </dgm:prSet>
      <dgm:spPr/>
    </dgm:pt>
    <dgm:pt modelId="{6C6E3DA0-306B-4F3E-BE9B-864EBD31FEEA}" type="pres">
      <dgm:prSet presAssocID="{7DF36EC7-B4FC-4402-83DD-409856374F77}" presName="rootComposite" presStyleCnt="0"/>
      <dgm:spPr/>
    </dgm:pt>
    <dgm:pt modelId="{9C91D735-1C8B-4B68-9DDD-53E119CF9D83}" type="pres">
      <dgm:prSet presAssocID="{7DF36EC7-B4FC-4402-83DD-409856374F77}" presName="rootText" presStyleLbl="node2" presStyleIdx="2" presStyleCnt="3" custScaleX="294805" custScaleY="147074">
        <dgm:presLayoutVars>
          <dgm:chPref val="3"/>
        </dgm:presLayoutVars>
      </dgm:prSet>
      <dgm:spPr/>
    </dgm:pt>
    <dgm:pt modelId="{C41E4EE0-F15A-4214-94F3-336FEFB5192A}" type="pres">
      <dgm:prSet presAssocID="{7DF36EC7-B4FC-4402-83DD-409856374F77}" presName="rootConnector" presStyleLbl="node2" presStyleIdx="2" presStyleCnt="3"/>
      <dgm:spPr/>
    </dgm:pt>
    <dgm:pt modelId="{D3818642-418E-4A24-B17A-9F17E111EDE5}" type="pres">
      <dgm:prSet presAssocID="{7DF36EC7-B4FC-4402-83DD-409856374F77}" presName="hierChild4" presStyleCnt="0"/>
      <dgm:spPr/>
    </dgm:pt>
    <dgm:pt modelId="{B2E38213-1502-4D48-8C08-54EA201F0CEC}" type="pres">
      <dgm:prSet presAssocID="{59F92921-4BFB-49AC-A4CE-B6C9B6F263D1}" presName="Name37" presStyleLbl="parChTrans1D3" presStyleIdx="4" presStyleCnt="8"/>
      <dgm:spPr/>
    </dgm:pt>
    <dgm:pt modelId="{95DB50AD-0E69-409C-BB29-86D18268277E}" type="pres">
      <dgm:prSet presAssocID="{76C2F914-9D51-43B4-9BAF-667218FE50A0}" presName="hierRoot2" presStyleCnt="0">
        <dgm:presLayoutVars>
          <dgm:hierBranch val="init"/>
        </dgm:presLayoutVars>
      </dgm:prSet>
      <dgm:spPr/>
    </dgm:pt>
    <dgm:pt modelId="{DB15E5D2-CEA5-47AD-8AF9-D65687C77870}" type="pres">
      <dgm:prSet presAssocID="{76C2F914-9D51-43B4-9BAF-667218FE50A0}" presName="rootComposite" presStyleCnt="0"/>
      <dgm:spPr/>
    </dgm:pt>
    <dgm:pt modelId="{0DF9C9FA-10F3-42A2-9685-267F6F70997F}" type="pres">
      <dgm:prSet presAssocID="{76C2F914-9D51-43B4-9BAF-667218FE50A0}" presName="rootText" presStyleLbl="node3" presStyleIdx="4" presStyleCnt="8" custScaleX="129277" custScaleY="115869" custLinFactNeighborX="-1144" custLinFactNeighborY="-2287">
        <dgm:presLayoutVars>
          <dgm:chPref val="3"/>
        </dgm:presLayoutVars>
      </dgm:prSet>
      <dgm:spPr/>
    </dgm:pt>
    <dgm:pt modelId="{9C01F784-87A1-4AD4-A84C-70DC7A8A4EE5}" type="pres">
      <dgm:prSet presAssocID="{76C2F914-9D51-43B4-9BAF-667218FE50A0}" presName="rootConnector" presStyleLbl="node3" presStyleIdx="4" presStyleCnt="8"/>
      <dgm:spPr/>
    </dgm:pt>
    <dgm:pt modelId="{7D8E7D10-93F8-4752-BAE3-F6E1DACDCC39}" type="pres">
      <dgm:prSet presAssocID="{76C2F914-9D51-43B4-9BAF-667218FE50A0}" presName="hierChild4" presStyleCnt="0"/>
      <dgm:spPr/>
    </dgm:pt>
    <dgm:pt modelId="{72FF17C1-4407-4FC7-98F0-E452630BCF37}" type="pres">
      <dgm:prSet presAssocID="{76C2F914-9D51-43B4-9BAF-667218FE50A0}" presName="hierChild5" presStyleCnt="0"/>
      <dgm:spPr/>
    </dgm:pt>
    <dgm:pt modelId="{C7F01FDD-D2BB-48D0-8FCC-1661B4CD8CFA}" type="pres">
      <dgm:prSet presAssocID="{7529D370-01F9-4BF6-B0D2-D976A4E24A35}" presName="Name37" presStyleLbl="parChTrans1D3" presStyleIdx="5" presStyleCnt="8"/>
      <dgm:spPr/>
    </dgm:pt>
    <dgm:pt modelId="{A4612234-B9AA-4959-A4EB-0771B80E4A2A}" type="pres">
      <dgm:prSet presAssocID="{3A875633-F041-4ECF-9742-FA87081C182A}" presName="hierRoot2" presStyleCnt="0">
        <dgm:presLayoutVars>
          <dgm:hierBranch val="init"/>
        </dgm:presLayoutVars>
      </dgm:prSet>
      <dgm:spPr/>
    </dgm:pt>
    <dgm:pt modelId="{024DEA2F-5697-4031-88EF-A058D5510947}" type="pres">
      <dgm:prSet presAssocID="{3A875633-F041-4ECF-9742-FA87081C182A}" presName="rootComposite" presStyleCnt="0"/>
      <dgm:spPr/>
    </dgm:pt>
    <dgm:pt modelId="{4AEA7171-4B55-407C-A989-12235C59ED04}" type="pres">
      <dgm:prSet presAssocID="{3A875633-F041-4ECF-9742-FA87081C182A}" presName="rootText" presStyleLbl="node3" presStyleIdx="5" presStyleCnt="8" custScaleX="123499" custScaleY="121023">
        <dgm:presLayoutVars>
          <dgm:chPref val="3"/>
        </dgm:presLayoutVars>
      </dgm:prSet>
      <dgm:spPr/>
    </dgm:pt>
    <dgm:pt modelId="{A3B8AC6D-33BD-40D0-ABC8-CFD2A88FC6B0}" type="pres">
      <dgm:prSet presAssocID="{3A875633-F041-4ECF-9742-FA87081C182A}" presName="rootConnector" presStyleLbl="node3" presStyleIdx="5" presStyleCnt="8"/>
      <dgm:spPr/>
    </dgm:pt>
    <dgm:pt modelId="{92DCE209-14B1-4A90-A7B4-21F7A1A02177}" type="pres">
      <dgm:prSet presAssocID="{3A875633-F041-4ECF-9742-FA87081C182A}" presName="hierChild4" presStyleCnt="0"/>
      <dgm:spPr/>
    </dgm:pt>
    <dgm:pt modelId="{7D0018BC-AB3F-4260-ADAA-042124496117}" type="pres">
      <dgm:prSet presAssocID="{3A875633-F041-4ECF-9742-FA87081C182A}" presName="hierChild5" presStyleCnt="0"/>
      <dgm:spPr/>
    </dgm:pt>
    <dgm:pt modelId="{3AF98CFB-1624-46F1-B231-C8E7D2089432}" type="pres">
      <dgm:prSet presAssocID="{6156D961-CF8B-4E6A-B9C8-9CAEFD713D1F}" presName="Name37" presStyleLbl="parChTrans1D3" presStyleIdx="6" presStyleCnt="8"/>
      <dgm:spPr/>
    </dgm:pt>
    <dgm:pt modelId="{1CCCD5D9-27CB-4DF7-BDAB-3A77190BDC9E}" type="pres">
      <dgm:prSet presAssocID="{D8A60B18-1DC6-4702-A571-24C10B4777FB}" presName="hierRoot2" presStyleCnt="0">
        <dgm:presLayoutVars>
          <dgm:hierBranch val="init"/>
        </dgm:presLayoutVars>
      </dgm:prSet>
      <dgm:spPr/>
    </dgm:pt>
    <dgm:pt modelId="{173FAD9C-1674-4B63-AD93-263B48B70166}" type="pres">
      <dgm:prSet presAssocID="{D8A60B18-1DC6-4702-A571-24C10B4777FB}" presName="rootComposite" presStyleCnt="0"/>
      <dgm:spPr/>
    </dgm:pt>
    <dgm:pt modelId="{A39558DD-9BD5-4291-82D9-06C26415BD19}" type="pres">
      <dgm:prSet presAssocID="{D8A60B18-1DC6-4702-A571-24C10B4777FB}" presName="rootText" presStyleLbl="node3" presStyleIdx="6" presStyleCnt="8" custScaleX="124234" custScaleY="117594">
        <dgm:presLayoutVars>
          <dgm:chPref val="3"/>
        </dgm:presLayoutVars>
      </dgm:prSet>
      <dgm:spPr/>
    </dgm:pt>
    <dgm:pt modelId="{F2224A1E-16D7-4067-B777-F1D169727F5D}" type="pres">
      <dgm:prSet presAssocID="{D8A60B18-1DC6-4702-A571-24C10B4777FB}" presName="rootConnector" presStyleLbl="node3" presStyleIdx="6" presStyleCnt="8"/>
      <dgm:spPr/>
    </dgm:pt>
    <dgm:pt modelId="{237E7532-E44F-440E-AF9F-BCB7E8EF0DCB}" type="pres">
      <dgm:prSet presAssocID="{D8A60B18-1DC6-4702-A571-24C10B4777FB}" presName="hierChild4" presStyleCnt="0"/>
      <dgm:spPr/>
    </dgm:pt>
    <dgm:pt modelId="{D339A9CE-4C41-481C-B6F9-12148F6501ED}" type="pres">
      <dgm:prSet presAssocID="{D8A60B18-1DC6-4702-A571-24C10B4777FB}" presName="hierChild5" presStyleCnt="0"/>
      <dgm:spPr/>
    </dgm:pt>
    <dgm:pt modelId="{34AA3A32-351F-41C2-B745-8529EF601A53}" type="pres">
      <dgm:prSet presAssocID="{F8FF2291-319E-4381-8CD4-D87171DD66A5}" presName="Name37" presStyleLbl="parChTrans1D3" presStyleIdx="7" presStyleCnt="8"/>
      <dgm:spPr/>
    </dgm:pt>
    <dgm:pt modelId="{0CC4682D-068E-4ACD-A3E5-AD605879F8A3}" type="pres">
      <dgm:prSet presAssocID="{7A46EA04-266C-4F37-945A-C9CF2375F57F}" presName="hierRoot2" presStyleCnt="0">
        <dgm:presLayoutVars>
          <dgm:hierBranch val="init"/>
        </dgm:presLayoutVars>
      </dgm:prSet>
      <dgm:spPr/>
    </dgm:pt>
    <dgm:pt modelId="{5D4F4D1B-2DE8-4BBE-A2F9-BD2A3D37F22D}" type="pres">
      <dgm:prSet presAssocID="{7A46EA04-266C-4F37-945A-C9CF2375F57F}" presName="rootComposite" presStyleCnt="0"/>
      <dgm:spPr/>
    </dgm:pt>
    <dgm:pt modelId="{6D9C3526-E96D-4B93-9C7C-5EA295139DE7}" type="pres">
      <dgm:prSet presAssocID="{7A46EA04-266C-4F37-945A-C9CF2375F57F}" presName="rootText" presStyleLbl="node3" presStyleIdx="7" presStyleCnt="8" custScaleX="122108" custScaleY="126648">
        <dgm:presLayoutVars>
          <dgm:chPref val="3"/>
        </dgm:presLayoutVars>
      </dgm:prSet>
      <dgm:spPr/>
    </dgm:pt>
    <dgm:pt modelId="{99931EE9-B4DE-4C1B-9AC9-BA6B96D8DE39}" type="pres">
      <dgm:prSet presAssocID="{7A46EA04-266C-4F37-945A-C9CF2375F57F}" presName="rootConnector" presStyleLbl="node3" presStyleIdx="7" presStyleCnt="8"/>
      <dgm:spPr/>
    </dgm:pt>
    <dgm:pt modelId="{D943AC53-3819-4B4A-B165-B7E6123BA97E}" type="pres">
      <dgm:prSet presAssocID="{7A46EA04-266C-4F37-945A-C9CF2375F57F}" presName="hierChild4" presStyleCnt="0"/>
      <dgm:spPr/>
    </dgm:pt>
    <dgm:pt modelId="{A5595B97-970C-4B01-B55D-92F359C6F1BF}" type="pres">
      <dgm:prSet presAssocID="{7A46EA04-266C-4F37-945A-C9CF2375F57F}" presName="hierChild5" presStyleCnt="0"/>
      <dgm:spPr/>
    </dgm:pt>
    <dgm:pt modelId="{FA3FD93C-5413-4A0A-B9CE-5B4487343F48}" type="pres">
      <dgm:prSet presAssocID="{7DF36EC7-B4FC-4402-83DD-409856374F77}" presName="hierChild5" presStyleCnt="0"/>
      <dgm:spPr/>
    </dgm:pt>
    <dgm:pt modelId="{92CC716D-6993-4961-B914-71410F4E7571}" type="pres">
      <dgm:prSet presAssocID="{04CAEF11-2456-46B8-9B28-BFC2A20B708F}" presName="hierChild3" presStyleCnt="0"/>
      <dgm:spPr/>
    </dgm:pt>
  </dgm:ptLst>
  <dgm:cxnLst>
    <dgm:cxn modelId="{87211C0B-C17E-4D6F-90CF-1150A3103A86}" type="presOf" srcId="{55DAE710-AE57-4CFB-8A6A-D4675F4580FA}" destId="{01EDB4AC-B65A-4085-903D-619585E9C6A8}" srcOrd="0" destOrd="0" presId="urn:microsoft.com/office/officeart/2005/8/layout/orgChart1"/>
    <dgm:cxn modelId="{4A752C0B-6EC4-4486-9C65-6E3D18EEA699}" type="presOf" srcId="{6156D961-CF8B-4E6A-B9C8-9CAEFD713D1F}" destId="{3AF98CFB-1624-46F1-B231-C8E7D2089432}" srcOrd="0" destOrd="0" presId="urn:microsoft.com/office/officeart/2005/8/layout/orgChart1"/>
    <dgm:cxn modelId="{BBC84B0C-628F-425E-B7C7-3CE1DF553994}" srcId="{6B7CCE9F-9439-48A6-ADC2-3BA7144CCDC6}" destId="{A78B60E3-5558-45A5-B985-7F800C3B9A4F}" srcOrd="1" destOrd="0" parTransId="{17D50694-3F31-4036-A1D2-EF90262E90BB}" sibTransId="{666D2F77-1455-4941-A75B-D249933C7D40}"/>
    <dgm:cxn modelId="{4FCC6C0F-E468-42DD-8FF8-74F5979EE791}" type="presOf" srcId="{76C2F914-9D51-43B4-9BAF-667218FE50A0}" destId="{0DF9C9FA-10F3-42A2-9685-267F6F70997F}" srcOrd="0" destOrd="0" presId="urn:microsoft.com/office/officeart/2005/8/layout/orgChart1"/>
    <dgm:cxn modelId="{56C4A01C-DD41-4684-A170-DE4A50F45955}" type="presOf" srcId="{7A46EA04-266C-4F37-945A-C9CF2375F57F}" destId="{99931EE9-B4DE-4C1B-9AC9-BA6B96D8DE39}" srcOrd="1" destOrd="0" presId="urn:microsoft.com/office/officeart/2005/8/layout/orgChart1"/>
    <dgm:cxn modelId="{FF66821E-E20E-4453-87CE-CC4B7CB31337}" type="presOf" srcId="{59F92921-4BFB-49AC-A4CE-B6C9B6F263D1}" destId="{B2E38213-1502-4D48-8C08-54EA201F0CEC}" srcOrd="0" destOrd="0" presId="urn:microsoft.com/office/officeart/2005/8/layout/orgChart1"/>
    <dgm:cxn modelId="{5B929A1F-2170-4044-9219-3DBF16CDC1D4}" type="presOf" srcId="{04CAEF11-2456-46B8-9B28-BFC2A20B708F}" destId="{FCD9185A-8277-4515-95BC-CBCF2DAE31C7}" srcOrd="1" destOrd="0" presId="urn:microsoft.com/office/officeart/2005/8/layout/orgChart1"/>
    <dgm:cxn modelId="{9E34D51F-2121-44A5-A6AB-0910D7FAA06E}" type="presOf" srcId="{7DE68D65-5656-4CE7-A821-A09BD6B9514A}" destId="{004CEC61-27E5-41F4-8B3A-2486A31B2B8F}" srcOrd="0" destOrd="0" presId="urn:microsoft.com/office/officeart/2005/8/layout/orgChart1"/>
    <dgm:cxn modelId="{7659B322-1652-4B3F-96F2-0CD7817697AD}" type="presOf" srcId="{E646FEA8-6851-4001-8A5C-617E01A05AA9}" destId="{A34A8ECD-89E7-4A38-BD93-EA3E1E1AD36F}" srcOrd="1" destOrd="0" presId="urn:microsoft.com/office/officeart/2005/8/layout/orgChart1"/>
    <dgm:cxn modelId="{FB1A2526-D864-4667-BD1A-7CA4A1B404B1}" type="presOf" srcId="{D8A60B18-1DC6-4702-A571-24C10B4777FB}" destId="{A39558DD-9BD5-4291-82D9-06C26415BD19}" srcOrd="0" destOrd="0" presId="urn:microsoft.com/office/officeart/2005/8/layout/orgChart1"/>
    <dgm:cxn modelId="{53ACA628-B35F-482A-A16B-80830B7F3A56}" srcId="{7DE68D65-5656-4CE7-A821-A09BD6B9514A}" destId="{66E3DF29-8A98-41ED-A23C-32B8C981DEF5}" srcOrd="0" destOrd="0" parTransId="{E31C19BE-043A-40D6-8CA8-BB0282C90936}" sibTransId="{49AA8820-A586-4077-A6D9-76DF37003CBB}"/>
    <dgm:cxn modelId="{57471034-78AB-473C-99CD-8ED56A115B4D}" srcId="{7DE68D65-5656-4CE7-A821-A09BD6B9514A}" destId="{E646FEA8-6851-4001-8A5C-617E01A05AA9}" srcOrd="1" destOrd="0" parTransId="{7C36A124-A5AC-4E87-9056-310911F8F81D}" sibTransId="{C1553F46-C7BD-4880-92ED-3F3A2341D979}"/>
    <dgm:cxn modelId="{2FE93E34-A60C-4C18-A880-F390130F45C7}" srcId="{55DAE710-AE57-4CFB-8A6A-D4675F4580FA}" destId="{04CAEF11-2456-46B8-9B28-BFC2A20B708F}" srcOrd="0" destOrd="0" parTransId="{DA789A1E-2CDA-4114-A04F-AA7FCADCF09D}" sibTransId="{66F33F3D-9EC5-4731-A08F-B548C7F20200}"/>
    <dgm:cxn modelId="{2B855437-903B-4D56-BDB7-C1AB399E7E6F}" type="presOf" srcId="{E646FEA8-6851-4001-8A5C-617E01A05AA9}" destId="{47075203-9037-435F-857C-3EB5F1C232A7}" srcOrd="0" destOrd="0" presId="urn:microsoft.com/office/officeart/2005/8/layout/orgChart1"/>
    <dgm:cxn modelId="{CA83493D-669F-4277-B83D-446E3D893C6B}" type="presOf" srcId="{6B7CCE9F-9439-48A6-ADC2-3BA7144CCDC6}" destId="{B943FDB1-AAD0-4C66-9DA4-F76583B34E66}" srcOrd="0" destOrd="0" presId="urn:microsoft.com/office/officeart/2005/8/layout/orgChart1"/>
    <dgm:cxn modelId="{D154943D-E96E-4DB0-99AE-0987E1A7C399}" type="presOf" srcId="{04CAEF11-2456-46B8-9B28-BFC2A20B708F}" destId="{F0FBDF2B-DE84-4498-8555-E96775682405}" srcOrd="0" destOrd="0" presId="urn:microsoft.com/office/officeart/2005/8/layout/orgChart1"/>
    <dgm:cxn modelId="{55D4105B-DEF1-4B80-AE7A-08A11D851CEB}" type="presOf" srcId="{7DF36EC7-B4FC-4402-83DD-409856374F77}" destId="{9C91D735-1C8B-4B68-9DDD-53E119CF9D83}" srcOrd="0" destOrd="0" presId="urn:microsoft.com/office/officeart/2005/8/layout/orgChart1"/>
    <dgm:cxn modelId="{46340C46-0292-48CF-B061-868F898C7C57}" srcId="{7DF36EC7-B4FC-4402-83DD-409856374F77}" destId="{D8A60B18-1DC6-4702-A571-24C10B4777FB}" srcOrd="2" destOrd="0" parTransId="{6156D961-CF8B-4E6A-B9C8-9CAEFD713D1F}" sibTransId="{56C2D734-A26B-4C7D-9967-95FAFF4C7716}"/>
    <dgm:cxn modelId="{7CCB5049-E339-450A-AF6E-408DD3CAF8CE}" type="presOf" srcId="{66E3DF29-8A98-41ED-A23C-32B8C981DEF5}" destId="{5F980CDC-7045-4B85-BD83-81D825751396}" srcOrd="0" destOrd="0" presId="urn:microsoft.com/office/officeart/2005/8/layout/orgChart1"/>
    <dgm:cxn modelId="{FBBB1450-4109-45A0-8D0C-25052ECC9FCE}" type="presOf" srcId="{76C2F914-9D51-43B4-9BAF-667218FE50A0}" destId="{9C01F784-87A1-4AD4-A84C-70DC7A8A4EE5}" srcOrd="1" destOrd="0" presId="urn:microsoft.com/office/officeart/2005/8/layout/orgChart1"/>
    <dgm:cxn modelId="{B3E63F50-0D26-4503-BD17-F991BF5E433F}" srcId="{7DF36EC7-B4FC-4402-83DD-409856374F77}" destId="{3A875633-F041-4ECF-9742-FA87081C182A}" srcOrd="1" destOrd="0" parTransId="{7529D370-01F9-4BF6-B0D2-D976A4E24A35}" sibTransId="{1F1BD9BB-D7DA-4077-B321-88C07DBFFA5C}"/>
    <dgm:cxn modelId="{8CEE4251-07BF-4D00-B417-A026B927585B}" type="presOf" srcId="{8777B442-F21C-4B61-8187-BA631D54B8E4}" destId="{8B4AED93-BD3E-48CC-9063-05DD4F6C0FC3}" srcOrd="0" destOrd="0" presId="urn:microsoft.com/office/officeart/2005/8/layout/orgChart1"/>
    <dgm:cxn modelId="{61CE0354-A6D6-4A89-82EE-841E5ABC4C14}" type="presOf" srcId="{A78B60E3-5558-45A5-B985-7F800C3B9A4F}" destId="{E6858168-6962-4125-8614-D8BAE88E1F3B}" srcOrd="0" destOrd="0" presId="urn:microsoft.com/office/officeart/2005/8/layout/orgChart1"/>
    <dgm:cxn modelId="{232F2C55-5AC1-4F2E-936B-7B6825A10027}" srcId="{04CAEF11-2456-46B8-9B28-BFC2A20B708F}" destId="{7DF36EC7-B4FC-4402-83DD-409856374F77}" srcOrd="2" destOrd="0" parTransId="{DF5C8C56-B9A4-4204-BB25-295BCDB1BD43}" sibTransId="{B1BD8B15-6B22-47E2-9312-F9671EBF163B}"/>
    <dgm:cxn modelId="{B27FBD75-A977-4660-B43D-AEA765914C5A}" type="presOf" srcId="{F8FF2291-319E-4381-8CD4-D87171DD66A5}" destId="{34AA3A32-351F-41C2-B745-8529EF601A53}" srcOrd="0" destOrd="0" presId="urn:microsoft.com/office/officeart/2005/8/layout/orgChart1"/>
    <dgm:cxn modelId="{E893CB59-CD70-4E04-AAC6-42D165CFB953}" type="presOf" srcId="{98036D54-0430-4120-AF80-C9E205DECF11}" destId="{FA7C73C6-4546-4769-BB5A-7C4FA4472ED3}" srcOrd="0" destOrd="0" presId="urn:microsoft.com/office/officeart/2005/8/layout/orgChart1"/>
    <dgm:cxn modelId="{82501288-4523-41C4-89E0-5DC091E4C29C}" type="presOf" srcId="{17D50694-3F31-4036-A1D2-EF90262E90BB}" destId="{9D1BEC72-8F1A-4248-8FED-02EB831345D5}" srcOrd="0" destOrd="0" presId="urn:microsoft.com/office/officeart/2005/8/layout/orgChart1"/>
    <dgm:cxn modelId="{49AAB98C-CD74-424F-BAB9-C5999201E62A}" type="presOf" srcId="{6B7CCE9F-9439-48A6-ADC2-3BA7144CCDC6}" destId="{359F86C9-D9FC-4BD5-9758-B0AB35748333}" srcOrd="1" destOrd="0" presId="urn:microsoft.com/office/officeart/2005/8/layout/orgChart1"/>
    <dgm:cxn modelId="{A9248E8D-986E-49BD-944E-077105A01A7E}" type="presOf" srcId="{7DE68D65-5656-4CE7-A821-A09BD6B9514A}" destId="{4DF8B231-3DC6-42BD-831F-7C566512438E}" srcOrd="1" destOrd="0" presId="urn:microsoft.com/office/officeart/2005/8/layout/orgChart1"/>
    <dgm:cxn modelId="{1C509C97-AC15-4AEC-AB35-2DD711F6071D}" type="presOf" srcId="{7529D370-01F9-4BF6-B0D2-D976A4E24A35}" destId="{C7F01FDD-D2BB-48D0-8FCC-1661B4CD8CFA}" srcOrd="0" destOrd="0" presId="urn:microsoft.com/office/officeart/2005/8/layout/orgChart1"/>
    <dgm:cxn modelId="{6E2DF0AB-68B3-4030-94EF-545EC20277E9}" type="presOf" srcId="{3A875633-F041-4ECF-9742-FA87081C182A}" destId="{4AEA7171-4B55-407C-A989-12235C59ED04}" srcOrd="0" destOrd="0" presId="urn:microsoft.com/office/officeart/2005/8/layout/orgChart1"/>
    <dgm:cxn modelId="{08AA5CB1-B7D3-4435-BF9E-A4B0EE63E022}" type="presOf" srcId="{E33ED645-81A8-4613-A244-327AE2014E2D}" destId="{A5384347-F0AB-4311-9D13-AC7F6DF27572}" srcOrd="0" destOrd="0" presId="urn:microsoft.com/office/officeart/2005/8/layout/orgChart1"/>
    <dgm:cxn modelId="{718286B2-ADDC-494E-BACB-FCB5E6035932}" type="presOf" srcId="{A78B60E3-5558-45A5-B985-7F800C3B9A4F}" destId="{9CAB9F8D-9FB3-4887-A2F7-B293AE091AA6}" srcOrd="1" destOrd="0" presId="urn:microsoft.com/office/officeart/2005/8/layout/orgChart1"/>
    <dgm:cxn modelId="{6A7741B9-F818-4F30-B3A5-BED497780877}" type="presOf" srcId="{3A875633-F041-4ECF-9742-FA87081C182A}" destId="{A3B8AC6D-33BD-40D0-ABC8-CFD2A88FC6B0}" srcOrd="1" destOrd="0" presId="urn:microsoft.com/office/officeart/2005/8/layout/orgChart1"/>
    <dgm:cxn modelId="{D78D5CBC-EBAE-49A7-8DC7-25180AC6E1C5}" type="presOf" srcId="{7DF36EC7-B4FC-4402-83DD-409856374F77}" destId="{C41E4EE0-F15A-4214-94F3-336FEFB5192A}" srcOrd="1" destOrd="0" presId="urn:microsoft.com/office/officeart/2005/8/layout/orgChart1"/>
    <dgm:cxn modelId="{59299BBD-A28C-48F1-9292-6BE503CAD9D0}" type="presOf" srcId="{E31C19BE-043A-40D6-8CA8-BB0282C90936}" destId="{873A6451-1AC5-4987-995C-7CAA10C8B136}" srcOrd="0" destOrd="0" presId="urn:microsoft.com/office/officeart/2005/8/layout/orgChart1"/>
    <dgm:cxn modelId="{F5D637C8-01A7-455B-9099-70B9F888FF26}" srcId="{6B7CCE9F-9439-48A6-ADC2-3BA7144CCDC6}" destId="{98036D54-0430-4120-AF80-C9E205DECF11}" srcOrd="0" destOrd="0" parTransId="{FF532343-65CA-48A8-B90C-11A1D6D379B9}" sibTransId="{770547EC-068B-4AC9-801D-77296B8D1F7B}"/>
    <dgm:cxn modelId="{7A0CEACC-F476-4FC9-B3D3-B1CED7C2E257}" srcId="{04CAEF11-2456-46B8-9B28-BFC2A20B708F}" destId="{6B7CCE9F-9439-48A6-ADC2-3BA7144CCDC6}" srcOrd="1" destOrd="0" parTransId="{E33ED645-81A8-4613-A244-327AE2014E2D}" sibTransId="{40A3F043-A5F5-4E89-A8D5-4715B503EBC1}"/>
    <dgm:cxn modelId="{8E436FCD-93F6-448A-ABC5-9069CAB76F74}" type="presOf" srcId="{7C36A124-A5AC-4E87-9056-310911F8F81D}" destId="{914CA622-CDF3-4E9C-9FF3-9EB26E88F58C}" srcOrd="0" destOrd="0" presId="urn:microsoft.com/office/officeart/2005/8/layout/orgChart1"/>
    <dgm:cxn modelId="{23E15DE3-45CE-4171-B97D-54DA01776ABC}" type="presOf" srcId="{7A46EA04-266C-4F37-945A-C9CF2375F57F}" destId="{6D9C3526-E96D-4B93-9C7C-5EA295139DE7}" srcOrd="0" destOrd="0" presId="urn:microsoft.com/office/officeart/2005/8/layout/orgChart1"/>
    <dgm:cxn modelId="{96B188E3-4AE1-4B6F-9AB1-45108244ECC6}" type="presOf" srcId="{98036D54-0430-4120-AF80-C9E205DECF11}" destId="{B9FCB8E9-A650-40E5-84F7-4C949B907BA4}" srcOrd="1" destOrd="0" presId="urn:microsoft.com/office/officeart/2005/8/layout/orgChart1"/>
    <dgm:cxn modelId="{9067FBE5-549D-4F1A-88BB-A50DC47C7910}" srcId="{7DF36EC7-B4FC-4402-83DD-409856374F77}" destId="{7A46EA04-266C-4F37-945A-C9CF2375F57F}" srcOrd="3" destOrd="0" parTransId="{F8FF2291-319E-4381-8CD4-D87171DD66A5}" sibTransId="{2BAA9669-105F-41D4-BD0A-E0D653303AAF}"/>
    <dgm:cxn modelId="{25A324F0-139F-4CF2-9004-82F4094B1522}" srcId="{7DF36EC7-B4FC-4402-83DD-409856374F77}" destId="{76C2F914-9D51-43B4-9BAF-667218FE50A0}" srcOrd="0" destOrd="0" parTransId="{59F92921-4BFB-49AC-A4CE-B6C9B6F263D1}" sibTransId="{3E70A25C-2DCF-42BE-935C-0E949D865A81}"/>
    <dgm:cxn modelId="{2B5941F6-476B-420C-BE93-381540D16D49}" type="presOf" srcId="{DF5C8C56-B9A4-4204-BB25-295BCDB1BD43}" destId="{DE0E52BD-F65E-4A86-8ECB-090AAA11A097}" srcOrd="0" destOrd="0" presId="urn:microsoft.com/office/officeart/2005/8/layout/orgChart1"/>
    <dgm:cxn modelId="{0874B3F6-98C1-4AB6-BA37-C46166EE2D33}" type="presOf" srcId="{66E3DF29-8A98-41ED-A23C-32B8C981DEF5}" destId="{BE5CFE56-0415-430C-9657-6D3CEC1807C2}" srcOrd="1" destOrd="0" presId="urn:microsoft.com/office/officeart/2005/8/layout/orgChart1"/>
    <dgm:cxn modelId="{9402EEF6-C055-485E-B4B1-DE96301FCF0C}" srcId="{04CAEF11-2456-46B8-9B28-BFC2A20B708F}" destId="{7DE68D65-5656-4CE7-A821-A09BD6B9514A}" srcOrd="0" destOrd="0" parTransId="{8777B442-F21C-4B61-8187-BA631D54B8E4}" sibTransId="{DA508D30-FE6C-4547-B45E-ABEEEACF35AA}"/>
    <dgm:cxn modelId="{5BBE22F7-0BE7-4785-9095-F7D547A04EAF}" type="presOf" srcId="{FF532343-65CA-48A8-B90C-11A1D6D379B9}" destId="{5139D484-32A1-4D4B-B08B-CFF17B9D48A3}" srcOrd="0" destOrd="0" presId="urn:microsoft.com/office/officeart/2005/8/layout/orgChart1"/>
    <dgm:cxn modelId="{172C6FF7-0221-4130-A28F-0D090A42A01A}" type="presOf" srcId="{D8A60B18-1DC6-4702-A571-24C10B4777FB}" destId="{F2224A1E-16D7-4067-B777-F1D169727F5D}" srcOrd="1" destOrd="0" presId="urn:microsoft.com/office/officeart/2005/8/layout/orgChart1"/>
    <dgm:cxn modelId="{1E434580-174B-48D0-8847-69899E2E73DC}" type="presParOf" srcId="{01EDB4AC-B65A-4085-903D-619585E9C6A8}" destId="{771A09AA-9961-439D-A71C-0152020149E5}" srcOrd="0" destOrd="0" presId="urn:microsoft.com/office/officeart/2005/8/layout/orgChart1"/>
    <dgm:cxn modelId="{ED21AA9B-0917-44F2-938C-2B614F76BCA9}" type="presParOf" srcId="{771A09AA-9961-439D-A71C-0152020149E5}" destId="{1FD2DD23-4B7F-45D8-BA6B-DBD2FCEB691C}" srcOrd="0" destOrd="0" presId="urn:microsoft.com/office/officeart/2005/8/layout/orgChart1"/>
    <dgm:cxn modelId="{8A05A4EC-828E-4908-95A0-C31F14DB4579}" type="presParOf" srcId="{1FD2DD23-4B7F-45D8-BA6B-DBD2FCEB691C}" destId="{F0FBDF2B-DE84-4498-8555-E96775682405}" srcOrd="0" destOrd="0" presId="urn:microsoft.com/office/officeart/2005/8/layout/orgChart1"/>
    <dgm:cxn modelId="{21FFE34D-9531-441F-AA01-B95512304B52}" type="presParOf" srcId="{1FD2DD23-4B7F-45D8-BA6B-DBD2FCEB691C}" destId="{FCD9185A-8277-4515-95BC-CBCF2DAE31C7}" srcOrd="1" destOrd="0" presId="urn:microsoft.com/office/officeart/2005/8/layout/orgChart1"/>
    <dgm:cxn modelId="{BF2AD983-03F3-4F2F-9666-B284D94317A0}" type="presParOf" srcId="{771A09AA-9961-439D-A71C-0152020149E5}" destId="{652C3E44-A09F-45A4-98BA-C0D9D6C03AF6}" srcOrd="1" destOrd="0" presId="urn:microsoft.com/office/officeart/2005/8/layout/orgChart1"/>
    <dgm:cxn modelId="{91FD14B6-9969-43A9-B72A-67B4E8C31660}" type="presParOf" srcId="{652C3E44-A09F-45A4-98BA-C0D9D6C03AF6}" destId="{8B4AED93-BD3E-48CC-9063-05DD4F6C0FC3}" srcOrd="0" destOrd="0" presId="urn:microsoft.com/office/officeart/2005/8/layout/orgChart1"/>
    <dgm:cxn modelId="{56DDE705-AD28-4232-A8F7-BA23C6A782BD}" type="presParOf" srcId="{652C3E44-A09F-45A4-98BA-C0D9D6C03AF6}" destId="{CA895A60-1A45-4F7C-B1A4-2DF8FCAFDBED}" srcOrd="1" destOrd="0" presId="urn:microsoft.com/office/officeart/2005/8/layout/orgChart1"/>
    <dgm:cxn modelId="{94CE5BE8-60AA-4263-9799-A0E7B0C5CD11}" type="presParOf" srcId="{CA895A60-1A45-4F7C-B1A4-2DF8FCAFDBED}" destId="{38297A5E-C58A-4C54-97BD-41F769989F27}" srcOrd="0" destOrd="0" presId="urn:microsoft.com/office/officeart/2005/8/layout/orgChart1"/>
    <dgm:cxn modelId="{A7115FA6-1282-4D41-A70B-C99D25DEEA95}" type="presParOf" srcId="{38297A5E-C58A-4C54-97BD-41F769989F27}" destId="{004CEC61-27E5-41F4-8B3A-2486A31B2B8F}" srcOrd="0" destOrd="0" presId="urn:microsoft.com/office/officeart/2005/8/layout/orgChart1"/>
    <dgm:cxn modelId="{47320E96-D7C2-4C90-B07A-4BB20488D390}" type="presParOf" srcId="{38297A5E-C58A-4C54-97BD-41F769989F27}" destId="{4DF8B231-3DC6-42BD-831F-7C566512438E}" srcOrd="1" destOrd="0" presId="urn:microsoft.com/office/officeart/2005/8/layout/orgChart1"/>
    <dgm:cxn modelId="{0FD7DCC6-7C59-42C7-9D42-932FCA91FC2C}" type="presParOf" srcId="{CA895A60-1A45-4F7C-B1A4-2DF8FCAFDBED}" destId="{B6BE9F40-ECA4-4CDB-A14A-9137A907736F}" srcOrd="1" destOrd="0" presId="urn:microsoft.com/office/officeart/2005/8/layout/orgChart1"/>
    <dgm:cxn modelId="{91197A0E-1482-4599-99D3-B697042182D5}" type="presParOf" srcId="{B6BE9F40-ECA4-4CDB-A14A-9137A907736F}" destId="{873A6451-1AC5-4987-995C-7CAA10C8B136}" srcOrd="0" destOrd="0" presId="urn:microsoft.com/office/officeart/2005/8/layout/orgChart1"/>
    <dgm:cxn modelId="{BC4D1378-F221-487A-A8A2-846910189AA0}" type="presParOf" srcId="{B6BE9F40-ECA4-4CDB-A14A-9137A907736F}" destId="{6812AAB9-CAC7-4E95-B86F-320892E99A66}" srcOrd="1" destOrd="0" presId="urn:microsoft.com/office/officeart/2005/8/layout/orgChart1"/>
    <dgm:cxn modelId="{65CEEEE2-3649-49D6-86BE-5F5784D73CDA}" type="presParOf" srcId="{6812AAB9-CAC7-4E95-B86F-320892E99A66}" destId="{7F82289B-A492-4A7C-A478-E77A07810847}" srcOrd="0" destOrd="0" presId="urn:microsoft.com/office/officeart/2005/8/layout/orgChart1"/>
    <dgm:cxn modelId="{22DFF0DD-B160-48B2-A08F-DC38CEDB77ED}" type="presParOf" srcId="{7F82289B-A492-4A7C-A478-E77A07810847}" destId="{5F980CDC-7045-4B85-BD83-81D825751396}" srcOrd="0" destOrd="0" presId="urn:microsoft.com/office/officeart/2005/8/layout/orgChart1"/>
    <dgm:cxn modelId="{B7546BCE-742A-4AEA-9B96-441B33CA2864}" type="presParOf" srcId="{7F82289B-A492-4A7C-A478-E77A07810847}" destId="{BE5CFE56-0415-430C-9657-6D3CEC1807C2}" srcOrd="1" destOrd="0" presId="urn:microsoft.com/office/officeart/2005/8/layout/orgChart1"/>
    <dgm:cxn modelId="{9C147EEE-D714-440E-9364-734B86246139}" type="presParOf" srcId="{6812AAB9-CAC7-4E95-B86F-320892E99A66}" destId="{503CBA68-44A9-4D92-BAEC-65B3DB2C1883}" srcOrd="1" destOrd="0" presId="urn:microsoft.com/office/officeart/2005/8/layout/orgChart1"/>
    <dgm:cxn modelId="{C7D56C21-65E7-40BF-A3EB-5B3D5B75FFDA}" type="presParOf" srcId="{6812AAB9-CAC7-4E95-B86F-320892E99A66}" destId="{E1E0231E-F998-48F1-BFE5-3F99ED6AAF9F}" srcOrd="2" destOrd="0" presId="urn:microsoft.com/office/officeart/2005/8/layout/orgChart1"/>
    <dgm:cxn modelId="{81EC314C-0562-41A5-AA20-35FD49C19740}" type="presParOf" srcId="{B6BE9F40-ECA4-4CDB-A14A-9137A907736F}" destId="{914CA622-CDF3-4E9C-9FF3-9EB26E88F58C}" srcOrd="2" destOrd="0" presId="urn:microsoft.com/office/officeart/2005/8/layout/orgChart1"/>
    <dgm:cxn modelId="{1E60A637-36DB-4C5F-BE24-49B48635CFED}" type="presParOf" srcId="{B6BE9F40-ECA4-4CDB-A14A-9137A907736F}" destId="{94889902-7AED-4B46-962C-397D9017FA9D}" srcOrd="3" destOrd="0" presId="urn:microsoft.com/office/officeart/2005/8/layout/orgChart1"/>
    <dgm:cxn modelId="{DE7F0916-5BFC-45A9-9B69-16789FEA7EA7}" type="presParOf" srcId="{94889902-7AED-4B46-962C-397D9017FA9D}" destId="{A544C10D-57A3-413B-AC51-CD8B747A07BD}" srcOrd="0" destOrd="0" presId="urn:microsoft.com/office/officeart/2005/8/layout/orgChart1"/>
    <dgm:cxn modelId="{C15257D5-EE1B-44AC-9DE2-794D5672DAC0}" type="presParOf" srcId="{A544C10D-57A3-413B-AC51-CD8B747A07BD}" destId="{47075203-9037-435F-857C-3EB5F1C232A7}" srcOrd="0" destOrd="0" presId="urn:microsoft.com/office/officeart/2005/8/layout/orgChart1"/>
    <dgm:cxn modelId="{C13E3E77-033E-4A98-A3F1-A86A0BA94855}" type="presParOf" srcId="{A544C10D-57A3-413B-AC51-CD8B747A07BD}" destId="{A34A8ECD-89E7-4A38-BD93-EA3E1E1AD36F}" srcOrd="1" destOrd="0" presId="urn:microsoft.com/office/officeart/2005/8/layout/orgChart1"/>
    <dgm:cxn modelId="{6643F334-C917-486E-8184-7F56FF114F67}" type="presParOf" srcId="{94889902-7AED-4B46-962C-397D9017FA9D}" destId="{DBE8828D-7088-4024-8453-2885A2F24BBD}" srcOrd="1" destOrd="0" presId="urn:microsoft.com/office/officeart/2005/8/layout/orgChart1"/>
    <dgm:cxn modelId="{B60C4064-6EB1-48D8-93C5-367BB0F6405E}" type="presParOf" srcId="{94889902-7AED-4B46-962C-397D9017FA9D}" destId="{A3515ADA-A6CF-46D4-87D5-45CC9B01887F}" srcOrd="2" destOrd="0" presId="urn:microsoft.com/office/officeart/2005/8/layout/orgChart1"/>
    <dgm:cxn modelId="{067BC2B6-1EEE-49EC-B40C-4A71BE20C8FC}" type="presParOf" srcId="{CA895A60-1A45-4F7C-B1A4-2DF8FCAFDBED}" destId="{93356063-F05F-4734-874F-98948404F3E6}" srcOrd="2" destOrd="0" presId="urn:microsoft.com/office/officeart/2005/8/layout/orgChart1"/>
    <dgm:cxn modelId="{DEA1F30D-4F3C-45F8-80AE-27140946AF0A}" type="presParOf" srcId="{652C3E44-A09F-45A4-98BA-C0D9D6C03AF6}" destId="{A5384347-F0AB-4311-9D13-AC7F6DF27572}" srcOrd="2" destOrd="0" presId="urn:microsoft.com/office/officeart/2005/8/layout/orgChart1"/>
    <dgm:cxn modelId="{1F2AFB07-29B7-4FFD-B8B3-465C3B06C266}" type="presParOf" srcId="{652C3E44-A09F-45A4-98BA-C0D9D6C03AF6}" destId="{4FD7D3B0-5CD6-4F1D-892A-565B4BA8C8C5}" srcOrd="3" destOrd="0" presId="urn:microsoft.com/office/officeart/2005/8/layout/orgChart1"/>
    <dgm:cxn modelId="{E621B3F5-3984-4353-8389-87E0A4D14D5A}" type="presParOf" srcId="{4FD7D3B0-5CD6-4F1D-892A-565B4BA8C8C5}" destId="{A1489B84-CAA5-4D70-AE2C-A652222C12DE}" srcOrd="0" destOrd="0" presId="urn:microsoft.com/office/officeart/2005/8/layout/orgChart1"/>
    <dgm:cxn modelId="{FE06A56A-9434-475B-940E-0395CAAD6A9B}" type="presParOf" srcId="{A1489B84-CAA5-4D70-AE2C-A652222C12DE}" destId="{B943FDB1-AAD0-4C66-9DA4-F76583B34E66}" srcOrd="0" destOrd="0" presId="urn:microsoft.com/office/officeart/2005/8/layout/orgChart1"/>
    <dgm:cxn modelId="{899F7A7A-F09A-46E5-9C61-3DD53F157A5B}" type="presParOf" srcId="{A1489B84-CAA5-4D70-AE2C-A652222C12DE}" destId="{359F86C9-D9FC-4BD5-9758-B0AB35748333}" srcOrd="1" destOrd="0" presId="urn:microsoft.com/office/officeart/2005/8/layout/orgChart1"/>
    <dgm:cxn modelId="{F240535F-1E42-46C6-A73E-7EBD9918DBD1}" type="presParOf" srcId="{4FD7D3B0-5CD6-4F1D-892A-565B4BA8C8C5}" destId="{5C67BD18-9AC9-4FF5-AA8A-BE78B41B20D9}" srcOrd="1" destOrd="0" presId="urn:microsoft.com/office/officeart/2005/8/layout/orgChart1"/>
    <dgm:cxn modelId="{38C6C2CC-A67E-450A-A25D-A95CD412E7FB}" type="presParOf" srcId="{5C67BD18-9AC9-4FF5-AA8A-BE78B41B20D9}" destId="{5139D484-32A1-4D4B-B08B-CFF17B9D48A3}" srcOrd="0" destOrd="0" presId="urn:microsoft.com/office/officeart/2005/8/layout/orgChart1"/>
    <dgm:cxn modelId="{B545CBFC-D625-4723-88B3-607CC2F11852}" type="presParOf" srcId="{5C67BD18-9AC9-4FF5-AA8A-BE78B41B20D9}" destId="{03C35327-9CA0-415C-8CFF-EA77EA329F4D}" srcOrd="1" destOrd="0" presId="urn:microsoft.com/office/officeart/2005/8/layout/orgChart1"/>
    <dgm:cxn modelId="{D9E5E972-207D-4978-B5E0-1BED8573A1EE}" type="presParOf" srcId="{03C35327-9CA0-415C-8CFF-EA77EA329F4D}" destId="{66E78B94-D4F7-4C17-A53F-50D1910C3C82}" srcOrd="0" destOrd="0" presId="urn:microsoft.com/office/officeart/2005/8/layout/orgChart1"/>
    <dgm:cxn modelId="{5FCB716A-BBA6-4F62-96E1-54A6C3081E39}" type="presParOf" srcId="{66E78B94-D4F7-4C17-A53F-50D1910C3C82}" destId="{FA7C73C6-4546-4769-BB5A-7C4FA4472ED3}" srcOrd="0" destOrd="0" presId="urn:microsoft.com/office/officeart/2005/8/layout/orgChart1"/>
    <dgm:cxn modelId="{1A59BCFB-C93F-449E-816E-F122463FA730}" type="presParOf" srcId="{66E78B94-D4F7-4C17-A53F-50D1910C3C82}" destId="{B9FCB8E9-A650-40E5-84F7-4C949B907BA4}" srcOrd="1" destOrd="0" presId="urn:microsoft.com/office/officeart/2005/8/layout/orgChart1"/>
    <dgm:cxn modelId="{02FAC0CD-FFC6-4517-8D7E-268FC0C61D9E}" type="presParOf" srcId="{03C35327-9CA0-415C-8CFF-EA77EA329F4D}" destId="{F4AB863B-86B6-417F-9AE0-A37DC3545340}" srcOrd="1" destOrd="0" presId="urn:microsoft.com/office/officeart/2005/8/layout/orgChart1"/>
    <dgm:cxn modelId="{1F3571D5-AE99-4DDC-BE66-B3FAEABA98A4}" type="presParOf" srcId="{03C35327-9CA0-415C-8CFF-EA77EA329F4D}" destId="{E128FB49-39F5-4C5A-A0E0-907F31A74E15}" srcOrd="2" destOrd="0" presId="urn:microsoft.com/office/officeart/2005/8/layout/orgChart1"/>
    <dgm:cxn modelId="{CFA68309-AC42-4E60-B751-C2319A6C64AA}" type="presParOf" srcId="{5C67BD18-9AC9-4FF5-AA8A-BE78B41B20D9}" destId="{9D1BEC72-8F1A-4248-8FED-02EB831345D5}" srcOrd="2" destOrd="0" presId="urn:microsoft.com/office/officeart/2005/8/layout/orgChart1"/>
    <dgm:cxn modelId="{3B391F7B-E4BF-4729-981F-56D311D1FD5B}" type="presParOf" srcId="{5C67BD18-9AC9-4FF5-AA8A-BE78B41B20D9}" destId="{43ED308D-692E-42C9-9BF1-12706F617E35}" srcOrd="3" destOrd="0" presId="urn:microsoft.com/office/officeart/2005/8/layout/orgChart1"/>
    <dgm:cxn modelId="{D50AB739-2A98-4BF4-B0C0-3D887CCB3528}" type="presParOf" srcId="{43ED308D-692E-42C9-9BF1-12706F617E35}" destId="{A988DA45-CFE6-41B5-8588-3B1807C557C7}" srcOrd="0" destOrd="0" presId="urn:microsoft.com/office/officeart/2005/8/layout/orgChart1"/>
    <dgm:cxn modelId="{79814B06-7CDC-4326-A37C-0BDFE6C3D01E}" type="presParOf" srcId="{A988DA45-CFE6-41B5-8588-3B1807C557C7}" destId="{E6858168-6962-4125-8614-D8BAE88E1F3B}" srcOrd="0" destOrd="0" presId="urn:microsoft.com/office/officeart/2005/8/layout/orgChart1"/>
    <dgm:cxn modelId="{3962DC73-C1A0-4CB2-88D0-A3BC7774095F}" type="presParOf" srcId="{A988DA45-CFE6-41B5-8588-3B1807C557C7}" destId="{9CAB9F8D-9FB3-4887-A2F7-B293AE091AA6}" srcOrd="1" destOrd="0" presId="urn:microsoft.com/office/officeart/2005/8/layout/orgChart1"/>
    <dgm:cxn modelId="{2C2302F3-0533-4E87-BB91-B78CE53CCF08}" type="presParOf" srcId="{43ED308D-692E-42C9-9BF1-12706F617E35}" destId="{7063146C-2310-477D-A24F-9DEA1549174D}" srcOrd="1" destOrd="0" presId="urn:microsoft.com/office/officeart/2005/8/layout/orgChart1"/>
    <dgm:cxn modelId="{4B2BCAF0-81E8-4107-9DA4-B221A3FB86C4}" type="presParOf" srcId="{43ED308D-692E-42C9-9BF1-12706F617E35}" destId="{AD328836-287B-46D9-8FEC-1EA840DE8E05}" srcOrd="2" destOrd="0" presId="urn:microsoft.com/office/officeart/2005/8/layout/orgChart1"/>
    <dgm:cxn modelId="{7F710C6B-F8CB-4218-A3DB-41143ADAC86C}" type="presParOf" srcId="{4FD7D3B0-5CD6-4F1D-892A-565B4BA8C8C5}" destId="{2FFE1A99-1757-43B1-BAB1-7DBFAC8D892E}" srcOrd="2" destOrd="0" presId="urn:microsoft.com/office/officeart/2005/8/layout/orgChart1"/>
    <dgm:cxn modelId="{8B86603E-697F-4783-99B3-242C9423D2D9}" type="presParOf" srcId="{652C3E44-A09F-45A4-98BA-C0D9D6C03AF6}" destId="{DE0E52BD-F65E-4A86-8ECB-090AAA11A097}" srcOrd="4" destOrd="0" presId="urn:microsoft.com/office/officeart/2005/8/layout/orgChart1"/>
    <dgm:cxn modelId="{83AA0BD5-FF54-4348-860C-3F3C53B1201E}" type="presParOf" srcId="{652C3E44-A09F-45A4-98BA-C0D9D6C03AF6}" destId="{550F1394-9F8A-4924-B710-DB48A5C88E89}" srcOrd="5" destOrd="0" presId="urn:microsoft.com/office/officeart/2005/8/layout/orgChart1"/>
    <dgm:cxn modelId="{A17BB4D4-59A0-406B-B518-047A5340BB2E}" type="presParOf" srcId="{550F1394-9F8A-4924-B710-DB48A5C88E89}" destId="{6C6E3DA0-306B-4F3E-BE9B-864EBD31FEEA}" srcOrd="0" destOrd="0" presId="urn:microsoft.com/office/officeart/2005/8/layout/orgChart1"/>
    <dgm:cxn modelId="{6B992DB9-47E9-41C4-9FBA-3A9B0A425C87}" type="presParOf" srcId="{6C6E3DA0-306B-4F3E-BE9B-864EBD31FEEA}" destId="{9C91D735-1C8B-4B68-9DDD-53E119CF9D83}" srcOrd="0" destOrd="0" presId="urn:microsoft.com/office/officeart/2005/8/layout/orgChart1"/>
    <dgm:cxn modelId="{B1F4ADB0-E8E2-4DBB-8833-F83A8709B71D}" type="presParOf" srcId="{6C6E3DA0-306B-4F3E-BE9B-864EBD31FEEA}" destId="{C41E4EE0-F15A-4214-94F3-336FEFB5192A}" srcOrd="1" destOrd="0" presId="urn:microsoft.com/office/officeart/2005/8/layout/orgChart1"/>
    <dgm:cxn modelId="{7C55A2C6-E498-4358-AEC9-E229D5DCEACD}" type="presParOf" srcId="{550F1394-9F8A-4924-B710-DB48A5C88E89}" destId="{D3818642-418E-4A24-B17A-9F17E111EDE5}" srcOrd="1" destOrd="0" presId="urn:microsoft.com/office/officeart/2005/8/layout/orgChart1"/>
    <dgm:cxn modelId="{527B7ACE-21A4-4178-80F3-9FE2578EF5D1}" type="presParOf" srcId="{D3818642-418E-4A24-B17A-9F17E111EDE5}" destId="{B2E38213-1502-4D48-8C08-54EA201F0CEC}" srcOrd="0" destOrd="0" presId="urn:microsoft.com/office/officeart/2005/8/layout/orgChart1"/>
    <dgm:cxn modelId="{765B6792-8357-48E5-8B60-C5CA867B5736}" type="presParOf" srcId="{D3818642-418E-4A24-B17A-9F17E111EDE5}" destId="{95DB50AD-0E69-409C-BB29-86D18268277E}" srcOrd="1" destOrd="0" presId="urn:microsoft.com/office/officeart/2005/8/layout/orgChart1"/>
    <dgm:cxn modelId="{88D57A7F-8762-443E-A24E-9AA8564B77A0}" type="presParOf" srcId="{95DB50AD-0E69-409C-BB29-86D18268277E}" destId="{DB15E5D2-CEA5-47AD-8AF9-D65687C77870}" srcOrd="0" destOrd="0" presId="urn:microsoft.com/office/officeart/2005/8/layout/orgChart1"/>
    <dgm:cxn modelId="{3C57C9CD-FEAB-4379-BBF3-C3B5B30BEFEF}" type="presParOf" srcId="{DB15E5D2-CEA5-47AD-8AF9-D65687C77870}" destId="{0DF9C9FA-10F3-42A2-9685-267F6F70997F}" srcOrd="0" destOrd="0" presId="urn:microsoft.com/office/officeart/2005/8/layout/orgChart1"/>
    <dgm:cxn modelId="{0AA89DEA-735D-48AD-B784-387BB89E670F}" type="presParOf" srcId="{DB15E5D2-CEA5-47AD-8AF9-D65687C77870}" destId="{9C01F784-87A1-4AD4-A84C-70DC7A8A4EE5}" srcOrd="1" destOrd="0" presId="urn:microsoft.com/office/officeart/2005/8/layout/orgChart1"/>
    <dgm:cxn modelId="{46D01D3F-6C89-413C-A183-C6CE09A686A9}" type="presParOf" srcId="{95DB50AD-0E69-409C-BB29-86D18268277E}" destId="{7D8E7D10-93F8-4752-BAE3-F6E1DACDCC39}" srcOrd="1" destOrd="0" presId="urn:microsoft.com/office/officeart/2005/8/layout/orgChart1"/>
    <dgm:cxn modelId="{393BF796-8B45-4664-9D42-4636B9F3A4C4}" type="presParOf" srcId="{95DB50AD-0E69-409C-BB29-86D18268277E}" destId="{72FF17C1-4407-4FC7-98F0-E452630BCF37}" srcOrd="2" destOrd="0" presId="urn:microsoft.com/office/officeart/2005/8/layout/orgChart1"/>
    <dgm:cxn modelId="{E5E65FDA-9FD2-4246-9EEC-A27E909FCC1C}" type="presParOf" srcId="{D3818642-418E-4A24-B17A-9F17E111EDE5}" destId="{C7F01FDD-D2BB-48D0-8FCC-1661B4CD8CFA}" srcOrd="2" destOrd="0" presId="urn:microsoft.com/office/officeart/2005/8/layout/orgChart1"/>
    <dgm:cxn modelId="{EF9844A3-9026-470E-88BE-17983331480F}" type="presParOf" srcId="{D3818642-418E-4A24-B17A-9F17E111EDE5}" destId="{A4612234-B9AA-4959-A4EB-0771B80E4A2A}" srcOrd="3" destOrd="0" presId="urn:microsoft.com/office/officeart/2005/8/layout/orgChart1"/>
    <dgm:cxn modelId="{AE870D46-9EEC-4F5B-A32B-2F68CBB686DB}" type="presParOf" srcId="{A4612234-B9AA-4959-A4EB-0771B80E4A2A}" destId="{024DEA2F-5697-4031-88EF-A058D5510947}" srcOrd="0" destOrd="0" presId="urn:microsoft.com/office/officeart/2005/8/layout/orgChart1"/>
    <dgm:cxn modelId="{11664898-7CC9-410A-9055-FC15488B57E5}" type="presParOf" srcId="{024DEA2F-5697-4031-88EF-A058D5510947}" destId="{4AEA7171-4B55-407C-A989-12235C59ED04}" srcOrd="0" destOrd="0" presId="urn:microsoft.com/office/officeart/2005/8/layout/orgChart1"/>
    <dgm:cxn modelId="{EBB183AF-01E4-4262-90BE-39747D7D2B56}" type="presParOf" srcId="{024DEA2F-5697-4031-88EF-A058D5510947}" destId="{A3B8AC6D-33BD-40D0-ABC8-CFD2A88FC6B0}" srcOrd="1" destOrd="0" presId="urn:microsoft.com/office/officeart/2005/8/layout/orgChart1"/>
    <dgm:cxn modelId="{B595DEC4-0B83-4C35-9332-9E012E66FEB8}" type="presParOf" srcId="{A4612234-B9AA-4959-A4EB-0771B80E4A2A}" destId="{92DCE209-14B1-4A90-A7B4-21F7A1A02177}" srcOrd="1" destOrd="0" presId="urn:microsoft.com/office/officeart/2005/8/layout/orgChart1"/>
    <dgm:cxn modelId="{7AF555E7-718E-475B-B853-057CF77286FA}" type="presParOf" srcId="{A4612234-B9AA-4959-A4EB-0771B80E4A2A}" destId="{7D0018BC-AB3F-4260-ADAA-042124496117}" srcOrd="2" destOrd="0" presId="urn:microsoft.com/office/officeart/2005/8/layout/orgChart1"/>
    <dgm:cxn modelId="{5FF4B2D1-4EAE-4D8C-9A61-08D71968CD8C}" type="presParOf" srcId="{D3818642-418E-4A24-B17A-9F17E111EDE5}" destId="{3AF98CFB-1624-46F1-B231-C8E7D2089432}" srcOrd="4" destOrd="0" presId="urn:microsoft.com/office/officeart/2005/8/layout/orgChart1"/>
    <dgm:cxn modelId="{9849F498-477A-4C98-984C-00240921D762}" type="presParOf" srcId="{D3818642-418E-4A24-B17A-9F17E111EDE5}" destId="{1CCCD5D9-27CB-4DF7-BDAB-3A77190BDC9E}" srcOrd="5" destOrd="0" presId="urn:microsoft.com/office/officeart/2005/8/layout/orgChart1"/>
    <dgm:cxn modelId="{50224579-8952-4D29-A1D0-37877F0C264E}" type="presParOf" srcId="{1CCCD5D9-27CB-4DF7-BDAB-3A77190BDC9E}" destId="{173FAD9C-1674-4B63-AD93-263B48B70166}" srcOrd="0" destOrd="0" presId="urn:microsoft.com/office/officeart/2005/8/layout/orgChart1"/>
    <dgm:cxn modelId="{6C732A39-CD85-4EF7-ACAC-6737FDBA767A}" type="presParOf" srcId="{173FAD9C-1674-4B63-AD93-263B48B70166}" destId="{A39558DD-9BD5-4291-82D9-06C26415BD19}" srcOrd="0" destOrd="0" presId="urn:microsoft.com/office/officeart/2005/8/layout/orgChart1"/>
    <dgm:cxn modelId="{ECD0488F-0C05-4696-8B16-3CF8D04E3A1F}" type="presParOf" srcId="{173FAD9C-1674-4B63-AD93-263B48B70166}" destId="{F2224A1E-16D7-4067-B777-F1D169727F5D}" srcOrd="1" destOrd="0" presId="urn:microsoft.com/office/officeart/2005/8/layout/orgChart1"/>
    <dgm:cxn modelId="{BD13DCE5-6AF5-44DC-91D0-00766EF7C549}" type="presParOf" srcId="{1CCCD5D9-27CB-4DF7-BDAB-3A77190BDC9E}" destId="{237E7532-E44F-440E-AF9F-BCB7E8EF0DCB}" srcOrd="1" destOrd="0" presId="urn:microsoft.com/office/officeart/2005/8/layout/orgChart1"/>
    <dgm:cxn modelId="{92656F0F-0EC1-497A-99F9-A9B4FC2FB9AC}" type="presParOf" srcId="{1CCCD5D9-27CB-4DF7-BDAB-3A77190BDC9E}" destId="{D339A9CE-4C41-481C-B6F9-12148F6501ED}" srcOrd="2" destOrd="0" presId="urn:microsoft.com/office/officeart/2005/8/layout/orgChart1"/>
    <dgm:cxn modelId="{E50417E3-D193-4CC8-AB49-2DA85FCB1A5A}" type="presParOf" srcId="{D3818642-418E-4A24-B17A-9F17E111EDE5}" destId="{34AA3A32-351F-41C2-B745-8529EF601A53}" srcOrd="6" destOrd="0" presId="urn:microsoft.com/office/officeart/2005/8/layout/orgChart1"/>
    <dgm:cxn modelId="{38C82C2E-031E-4090-98D4-B643F0B0CCD2}" type="presParOf" srcId="{D3818642-418E-4A24-B17A-9F17E111EDE5}" destId="{0CC4682D-068E-4ACD-A3E5-AD605879F8A3}" srcOrd="7" destOrd="0" presId="urn:microsoft.com/office/officeart/2005/8/layout/orgChart1"/>
    <dgm:cxn modelId="{956D732B-4E1C-4167-BA2A-90B4C7AACC80}" type="presParOf" srcId="{0CC4682D-068E-4ACD-A3E5-AD605879F8A3}" destId="{5D4F4D1B-2DE8-4BBE-A2F9-BD2A3D37F22D}" srcOrd="0" destOrd="0" presId="urn:microsoft.com/office/officeart/2005/8/layout/orgChart1"/>
    <dgm:cxn modelId="{FD20FFA3-5CB7-405D-8897-5056B4AF5547}" type="presParOf" srcId="{5D4F4D1B-2DE8-4BBE-A2F9-BD2A3D37F22D}" destId="{6D9C3526-E96D-4B93-9C7C-5EA295139DE7}" srcOrd="0" destOrd="0" presId="urn:microsoft.com/office/officeart/2005/8/layout/orgChart1"/>
    <dgm:cxn modelId="{2D88E27A-30F2-4C48-A7D8-FCA9C6EA69F8}" type="presParOf" srcId="{5D4F4D1B-2DE8-4BBE-A2F9-BD2A3D37F22D}" destId="{99931EE9-B4DE-4C1B-9AC9-BA6B96D8DE39}" srcOrd="1" destOrd="0" presId="urn:microsoft.com/office/officeart/2005/8/layout/orgChart1"/>
    <dgm:cxn modelId="{9D3120F0-115F-4F50-96DA-181D7769A1C8}" type="presParOf" srcId="{0CC4682D-068E-4ACD-A3E5-AD605879F8A3}" destId="{D943AC53-3819-4B4A-B165-B7E6123BA97E}" srcOrd="1" destOrd="0" presId="urn:microsoft.com/office/officeart/2005/8/layout/orgChart1"/>
    <dgm:cxn modelId="{91E9871B-1051-4A13-88F0-E1E8F92CEB64}" type="presParOf" srcId="{0CC4682D-068E-4ACD-A3E5-AD605879F8A3}" destId="{A5595B97-970C-4B01-B55D-92F359C6F1BF}" srcOrd="2" destOrd="0" presId="urn:microsoft.com/office/officeart/2005/8/layout/orgChart1"/>
    <dgm:cxn modelId="{CA0CFF0D-D066-4F13-A4D5-25CD3C966DA8}" type="presParOf" srcId="{550F1394-9F8A-4924-B710-DB48A5C88E89}" destId="{FA3FD93C-5413-4A0A-B9CE-5B4487343F48}" srcOrd="2" destOrd="0" presId="urn:microsoft.com/office/officeart/2005/8/layout/orgChart1"/>
    <dgm:cxn modelId="{1FF5CCA3-7E19-42C2-8FE8-6563C2C6AE19}" type="presParOf" srcId="{771A09AA-9961-439D-A71C-0152020149E5}" destId="{92CC716D-6993-4961-B914-71410F4E757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808BF34-FC90-46C8-92C9-C07EE3794A84}"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de-DE"/>
        </a:p>
      </dgm:t>
    </dgm:pt>
    <dgm:pt modelId="{88F79889-FE9B-4AC1-A53D-EA9D42BA50C2}">
      <dgm:prSet phldrT="[Text]"/>
      <dgm:spPr>
        <a:solidFill>
          <a:schemeClr val="accent2">
            <a:lumMod val="75000"/>
          </a:schemeClr>
        </a:solidFill>
      </dgm:spPr>
      <dgm:t>
        <a:bodyPr/>
        <a:lstStyle/>
        <a:p>
          <a:pPr>
            <a:buNone/>
          </a:pPr>
          <a:r>
            <a:rPr lang="de-DE" dirty="0"/>
            <a:t>Makro-</a:t>
          </a:r>
          <a:r>
            <a:rPr lang="de-DE" dirty="0" err="1"/>
            <a:t>Scaffolding</a:t>
          </a:r>
          <a:r>
            <a:rPr lang="de-DE" dirty="0"/>
            <a:t> (Unterrichtsplanung)</a:t>
          </a:r>
        </a:p>
      </dgm:t>
    </dgm:pt>
    <dgm:pt modelId="{DDCCF2FC-E2B4-41D4-9F5C-786826B4D7AB}" type="parTrans" cxnId="{39CA18EE-7A1E-466D-AA41-7AD3BCCE7247}">
      <dgm:prSet/>
      <dgm:spPr/>
      <dgm:t>
        <a:bodyPr/>
        <a:lstStyle/>
        <a:p>
          <a:endParaRPr lang="de-DE"/>
        </a:p>
      </dgm:t>
    </dgm:pt>
    <dgm:pt modelId="{2DCE001B-6398-417E-AD49-8F4130765C50}" type="sibTrans" cxnId="{39CA18EE-7A1E-466D-AA41-7AD3BCCE7247}">
      <dgm:prSet/>
      <dgm:spPr/>
      <dgm:t>
        <a:bodyPr/>
        <a:lstStyle/>
        <a:p>
          <a:endParaRPr lang="de-DE"/>
        </a:p>
      </dgm:t>
    </dgm:pt>
    <dgm:pt modelId="{6BFB25F8-70B4-4695-954C-6FD89083E87B}">
      <dgm:prSet phldrT="[Text]"/>
      <dgm:spPr>
        <a:solidFill>
          <a:schemeClr val="accent6">
            <a:lumMod val="75000"/>
          </a:schemeClr>
        </a:solidFill>
      </dgm:spPr>
      <dgm:t>
        <a:bodyPr/>
        <a:lstStyle/>
        <a:p>
          <a:pPr>
            <a:buNone/>
          </a:pPr>
          <a:r>
            <a:rPr lang="de-DE" dirty="0"/>
            <a:t>Mikro-</a:t>
          </a:r>
          <a:r>
            <a:rPr lang="de-DE" dirty="0" err="1"/>
            <a:t>Scaffolding</a:t>
          </a:r>
          <a:r>
            <a:rPr lang="de-DE" dirty="0"/>
            <a:t> (Verhalten im Unterricht) </a:t>
          </a:r>
        </a:p>
      </dgm:t>
    </dgm:pt>
    <dgm:pt modelId="{5D4A4ACC-6B98-4B3A-886C-B513629097A7}" type="parTrans" cxnId="{661E728D-61B9-4178-8E58-D3C9C78AE81C}">
      <dgm:prSet/>
      <dgm:spPr/>
      <dgm:t>
        <a:bodyPr/>
        <a:lstStyle/>
        <a:p>
          <a:endParaRPr lang="de-DE"/>
        </a:p>
      </dgm:t>
    </dgm:pt>
    <dgm:pt modelId="{83B2F292-6F61-42ED-94B3-0709D95FD75F}" type="sibTrans" cxnId="{661E728D-61B9-4178-8E58-D3C9C78AE81C}">
      <dgm:prSet/>
      <dgm:spPr/>
      <dgm:t>
        <a:bodyPr/>
        <a:lstStyle/>
        <a:p>
          <a:endParaRPr lang="de-DE"/>
        </a:p>
      </dgm:t>
    </dgm:pt>
    <dgm:pt modelId="{2BE0039F-4A50-4A88-8121-4A3A52A46D90}">
      <dgm:prSet phldrT="[Text]"/>
      <dgm:spPr>
        <a:solidFill>
          <a:schemeClr val="accent4">
            <a:lumMod val="75000"/>
          </a:schemeClr>
        </a:solidFill>
      </dgm:spPr>
      <dgm:t>
        <a:bodyPr/>
        <a:lstStyle/>
        <a:p>
          <a:pPr>
            <a:buNone/>
          </a:pPr>
          <a:r>
            <a:rPr lang="de-DE" dirty="0"/>
            <a:t>Input-</a:t>
          </a:r>
          <a:r>
            <a:rPr lang="de-DE" dirty="0" err="1"/>
            <a:t>Scaffolding</a:t>
          </a:r>
          <a:r>
            <a:rPr lang="de-DE" dirty="0"/>
            <a:t> (Leseförderung)</a:t>
          </a:r>
        </a:p>
      </dgm:t>
    </dgm:pt>
    <dgm:pt modelId="{E1F36012-1EFA-41A0-ABD9-C7B4A0762CB4}" type="parTrans" cxnId="{E16314D5-B34E-4333-9995-264B5F891863}">
      <dgm:prSet/>
      <dgm:spPr/>
      <dgm:t>
        <a:bodyPr/>
        <a:lstStyle/>
        <a:p>
          <a:endParaRPr lang="de-DE"/>
        </a:p>
      </dgm:t>
    </dgm:pt>
    <dgm:pt modelId="{5058308B-9EFA-444D-AC33-2B258AEC2936}" type="sibTrans" cxnId="{E16314D5-B34E-4333-9995-264B5F891863}">
      <dgm:prSet/>
      <dgm:spPr/>
      <dgm:t>
        <a:bodyPr/>
        <a:lstStyle/>
        <a:p>
          <a:endParaRPr lang="de-DE"/>
        </a:p>
      </dgm:t>
    </dgm:pt>
    <dgm:pt modelId="{55ABD372-099B-4980-85C1-098BC322A10A}">
      <dgm:prSet phldrT="[Text]"/>
      <dgm:spPr>
        <a:solidFill>
          <a:srgbClr val="0070C0"/>
        </a:solidFill>
      </dgm:spPr>
      <dgm:t>
        <a:bodyPr/>
        <a:lstStyle/>
        <a:p>
          <a:pPr>
            <a:buNone/>
          </a:pPr>
          <a:r>
            <a:rPr lang="de-DE" dirty="0"/>
            <a:t>Output-</a:t>
          </a:r>
          <a:r>
            <a:rPr lang="de-DE" dirty="0" err="1"/>
            <a:t>Scaffolding</a:t>
          </a:r>
          <a:r>
            <a:rPr lang="de-DE" dirty="0"/>
            <a:t> (Sprech- und Schreibförderung)</a:t>
          </a:r>
        </a:p>
      </dgm:t>
    </dgm:pt>
    <dgm:pt modelId="{F35F0EDB-1DD7-4D61-8D77-31157CD54F07}" type="parTrans" cxnId="{47D633D0-B681-49AF-BC6D-A6D91B4922FE}">
      <dgm:prSet/>
      <dgm:spPr/>
      <dgm:t>
        <a:bodyPr/>
        <a:lstStyle/>
        <a:p>
          <a:endParaRPr lang="de-DE"/>
        </a:p>
      </dgm:t>
    </dgm:pt>
    <dgm:pt modelId="{4CB5729E-2AF3-4681-9743-0DC6BA9F7402}" type="sibTrans" cxnId="{47D633D0-B681-49AF-BC6D-A6D91B4922FE}">
      <dgm:prSet/>
      <dgm:spPr/>
      <dgm:t>
        <a:bodyPr/>
        <a:lstStyle/>
        <a:p>
          <a:endParaRPr lang="de-DE"/>
        </a:p>
      </dgm:t>
    </dgm:pt>
    <dgm:pt modelId="{792DF663-5F1E-4496-A255-C4737AD5AE18}" type="pres">
      <dgm:prSet presAssocID="{8808BF34-FC90-46C8-92C9-C07EE3794A84}" presName="matrix" presStyleCnt="0">
        <dgm:presLayoutVars>
          <dgm:chMax val="1"/>
          <dgm:dir/>
          <dgm:resizeHandles val="exact"/>
        </dgm:presLayoutVars>
      </dgm:prSet>
      <dgm:spPr/>
    </dgm:pt>
    <dgm:pt modelId="{7D2F79DC-DEFD-433E-B0D6-308E277F8355}" type="pres">
      <dgm:prSet presAssocID="{8808BF34-FC90-46C8-92C9-C07EE3794A84}" presName="diamond" presStyleLbl="bgShp" presStyleIdx="0" presStyleCnt="1"/>
      <dgm:spPr/>
    </dgm:pt>
    <dgm:pt modelId="{5A2DD35E-0B8F-4EB2-98B9-3E7B2342B9E6}" type="pres">
      <dgm:prSet presAssocID="{8808BF34-FC90-46C8-92C9-C07EE3794A84}" presName="quad1" presStyleLbl="node1" presStyleIdx="0" presStyleCnt="4">
        <dgm:presLayoutVars>
          <dgm:chMax val="0"/>
          <dgm:chPref val="0"/>
          <dgm:bulletEnabled val="1"/>
        </dgm:presLayoutVars>
      </dgm:prSet>
      <dgm:spPr/>
    </dgm:pt>
    <dgm:pt modelId="{8B1747D8-560F-4EE8-81F6-F1978A1F6217}" type="pres">
      <dgm:prSet presAssocID="{8808BF34-FC90-46C8-92C9-C07EE3794A84}" presName="quad2" presStyleLbl="node1" presStyleIdx="1" presStyleCnt="4">
        <dgm:presLayoutVars>
          <dgm:chMax val="0"/>
          <dgm:chPref val="0"/>
          <dgm:bulletEnabled val="1"/>
        </dgm:presLayoutVars>
      </dgm:prSet>
      <dgm:spPr/>
    </dgm:pt>
    <dgm:pt modelId="{8D6DD529-96A8-45ED-AEC3-6C5507334A55}" type="pres">
      <dgm:prSet presAssocID="{8808BF34-FC90-46C8-92C9-C07EE3794A84}" presName="quad3" presStyleLbl="node1" presStyleIdx="2" presStyleCnt="4">
        <dgm:presLayoutVars>
          <dgm:chMax val="0"/>
          <dgm:chPref val="0"/>
          <dgm:bulletEnabled val="1"/>
        </dgm:presLayoutVars>
      </dgm:prSet>
      <dgm:spPr/>
    </dgm:pt>
    <dgm:pt modelId="{AB4D57D9-B00A-4B80-A64C-C3B0E1D3B6CD}" type="pres">
      <dgm:prSet presAssocID="{8808BF34-FC90-46C8-92C9-C07EE3794A84}" presName="quad4" presStyleLbl="node1" presStyleIdx="3" presStyleCnt="4">
        <dgm:presLayoutVars>
          <dgm:chMax val="0"/>
          <dgm:chPref val="0"/>
          <dgm:bulletEnabled val="1"/>
        </dgm:presLayoutVars>
      </dgm:prSet>
      <dgm:spPr/>
    </dgm:pt>
  </dgm:ptLst>
  <dgm:cxnLst>
    <dgm:cxn modelId="{4514A650-4B74-4722-8500-D3A4D06D51F9}" type="presOf" srcId="{6BFB25F8-70B4-4695-954C-6FD89083E87B}" destId="{8B1747D8-560F-4EE8-81F6-F1978A1F6217}" srcOrd="0" destOrd="0" presId="urn:microsoft.com/office/officeart/2005/8/layout/matrix3"/>
    <dgm:cxn modelId="{661E728D-61B9-4178-8E58-D3C9C78AE81C}" srcId="{8808BF34-FC90-46C8-92C9-C07EE3794A84}" destId="{6BFB25F8-70B4-4695-954C-6FD89083E87B}" srcOrd="1" destOrd="0" parTransId="{5D4A4ACC-6B98-4B3A-886C-B513629097A7}" sibTransId="{83B2F292-6F61-42ED-94B3-0709D95FD75F}"/>
    <dgm:cxn modelId="{817AA392-E8E0-4C07-AD2E-E5845D9F163C}" type="presOf" srcId="{55ABD372-099B-4980-85C1-098BC322A10A}" destId="{AB4D57D9-B00A-4B80-A64C-C3B0E1D3B6CD}" srcOrd="0" destOrd="0" presId="urn:microsoft.com/office/officeart/2005/8/layout/matrix3"/>
    <dgm:cxn modelId="{18A0D8BC-A811-44DC-9508-4F80E0F1D133}" type="presOf" srcId="{88F79889-FE9B-4AC1-A53D-EA9D42BA50C2}" destId="{5A2DD35E-0B8F-4EB2-98B9-3E7B2342B9E6}" srcOrd="0" destOrd="0" presId="urn:microsoft.com/office/officeart/2005/8/layout/matrix3"/>
    <dgm:cxn modelId="{8BC264CD-78CD-48B4-948E-783AC75319FC}" type="presOf" srcId="{2BE0039F-4A50-4A88-8121-4A3A52A46D90}" destId="{8D6DD529-96A8-45ED-AEC3-6C5507334A55}" srcOrd="0" destOrd="0" presId="urn:microsoft.com/office/officeart/2005/8/layout/matrix3"/>
    <dgm:cxn modelId="{47D633D0-B681-49AF-BC6D-A6D91B4922FE}" srcId="{8808BF34-FC90-46C8-92C9-C07EE3794A84}" destId="{55ABD372-099B-4980-85C1-098BC322A10A}" srcOrd="3" destOrd="0" parTransId="{F35F0EDB-1DD7-4D61-8D77-31157CD54F07}" sibTransId="{4CB5729E-2AF3-4681-9743-0DC6BA9F7402}"/>
    <dgm:cxn modelId="{E16314D5-B34E-4333-9995-264B5F891863}" srcId="{8808BF34-FC90-46C8-92C9-C07EE3794A84}" destId="{2BE0039F-4A50-4A88-8121-4A3A52A46D90}" srcOrd="2" destOrd="0" parTransId="{E1F36012-1EFA-41A0-ABD9-C7B4A0762CB4}" sibTransId="{5058308B-9EFA-444D-AC33-2B258AEC2936}"/>
    <dgm:cxn modelId="{39CA18EE-7A1E-466D-AA41-7AD3BCCE7247}" srcId="{8808BF34-FC90-46C8-92C9-C07EE3794A84}" destId="{88F79889-FE9B-4AC1-A53D-EA9D42BA50C2}" srcOrd="0" destOrd="0" parTransId="{DDCCF2FC-E2B4-41D4-9F5C-786826B4D7AB}" sibTransId="{2DCE001B-6398-417E-AD49-8F4130765C50}"/>
    <dgm:cxn modelId="{387E64FB-EDBF-4939-880A-4C4FFBF57FB0}" type="presOf" srcId="{8808BF34-FC90-46C8-92C9-C07EE3794A84}" destId="{792DF663-5F1E-4496-A255-C4737AD5AE18}" srcOrd="0" destOrd="0" presId="urn:microsoft.com/office/officeart/2005/8/layout/matrix3"/>
    <dgm:cxn modelId="{92BA5B34-E82B-40F2-BA71-21CEE95CAED8}" type="presParOf" srcId="{792DF663-5F1E-4496-A255-C4737AD5AE18}" destId="{7D2F79DC-DEFD-433E-B0D6-308E277F8355}" srcOrd="0" destOrd="0" presId="urn:microsoft.com/office/officeart/2005/8/layout/matrix3"/>
    <dgm:cxn modelId="{E28C6446-4DB7-404A-B63D-555AF569E558}" type="presParOf" srcId="{792DF663-5F1E-4496-A255-C4737AD5AE18}" destId="{5A2DD35E-0B8F-4EB2-98B9-3E7B2342B9E6}" srcOrd="1" destOrd="0" presId="urn:microsoft.com/office/officeart/2005/8/layout/matrix3"/>
    <dgm:cxn modelId="{462FD9AD-CBE3-4DA5-B95B-D534D23930A1}" type="presParOf" srcId="{792DF663-5F1E-4496-A255-C4737AD5AE18}" destId="{8B1747D8-560F-4EE8-81F6-F1978A1F6217}" srcOrd="2" destOrd="0" presId="urn:microsoft.com/office/officeart/2005/8/layout/matrix3"/>
    <dgm:cxn modelId="{0FCBB4F1-2A0D-45FC-8666-B5D42E56F147}" type="presParOf" srcId="{792DF663-5F1E-4496-A255-C4737AD5AE18}" destId="{8D6DD529-96A8-45ED-AEC3-6C5507334A55}" srcOrd="3" destOrd="0" presId="urn:microsoft.com/office/officeart/2005/8/layout/matrix3"/>
    <dgm:cxn modelId="{E8EF6B62-9E53-4A10-93BE-4EC88706F5FB}" type="presParOf" srcId="{792DF663-5F1E-4496-A255-C4737AD5AE18}" destId="{AB4D57D9-B00A-4B80-A64C-C3B0E1D3B6CD}" srcOrd="4" destOrd="0" presId="urn:microsoft.com/office/officeart/2005/8/layout/matrix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A3A32-351F-41C2-B745-8529EF601A53}">
      <dsp:nvSpPr>
        <dsp:cNvPr id="0" name=""/>
        <dsp:cNvSpPr/>
      </dsp:nvSpPr>
      <dsp:spPr>
        <a:xfrm>
          <a:off x="5757808" y="1638139"/>
          <a:ext cx="500129" cy="3312708"/>
        </a:xfrm>
        <a:custGeom>
          <a:avLst/>
          <a:gdLst/>
          <a:ahLst/>
          <a:cxnLst/>
          <a:rect l="0" t="0" r="0" b="0"/>
          <a:pathLst>
            <a:path>
              <a:moveTo>
                <a:pt x="0" y="0"/>
              </a:moveTo>
              <a:lnTo>
                <a:pt x="0" y="3312708"/>
              </a:lnTo>
              <a:lnTo>
                <a:pt x="500129" y="33127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F98CFB-1624-46F1-B231-C8E7D2089432}">
      <dsp:nvSpPr>
        <dsp:cNvPr id="0" name=""/>
        <dsp:cNvSpPr/>
      </dsp:nvSpPr>
      <dsp:spPr>
        <a:xfrm>
          <a:off x="5757808" y="1638139"/>
          <a:ext cx="500129" cy="2384617"/>
        </a:xfrm>
        <a:custGeom>
          <a:avLst/>
          <a:gdLst/>
          <a:ahLst/>
          <a:cxnLst/>
          <a:rect l="0" t="0" r="0" b="0"/>
          <a:pathLst>
            <a:path>
              <a:moveTo>
                <a:pt x="0" y="0"/>
              </a:moveTo>
              <a:lnTo>
                <a:pt x="0" y="2384617"/>
              </a:lnTo>
              <a:lnTo>
                <a:pt x="500129" y="238461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F01FDD-D2BB-48D0-8FCC-1661B4CD8CFA}">
      <dsp:nvSpPr>
        <dsp:cNvPr id="0" name=""/>
        <dsp:cNvSpPr/>
      </dsp:nvSpPr>
      <dsp:spPr>
        <a:xfrm>
          <a:off x="5757808" y="1638139"/>
          <a:ext cx="500129" cy="1472430"/>
        </a:xfrm>
        <a:custGeom>
          <a:avLst/>
          <a:gdLst/>
          <a:ahLst/>
          <a:cxnLst/>
          <a:rect l="0" t="0" r="0" b="0"/>
          <a:pathLst>
            <a:path>
              <a:moveTo>
                <a:pt x="0" y="0"/>
              </a:moveTo>
              <a:lnTo>
                <a:pt x="0" y="1472430"/>
              </a:lnTo>
              <a:lnTo>
                <a:pt x="500129" y="14724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E38213-1502-4D48-8C08-54EA201F0CEC}">
      <dsp:nvSpPr>
        <dsp:cNvPr id="0" name=""/>
        <dsp:cNvSpPr/>
      </dsp:nvSpPr>
      <dsp:spPr>
        <a:xfrm>
          <a:off x="5757808" y="1638139"/>
          <a:ext cx="487191" cy="552188"/>
        </a:xfrm>
        <a:custGeom>
          <a:avLst/>
          <a:gdLst/>
          <a:ahLst/>
          <a:cxnLst/>
          <a:rect l="0" t="0" r="0" b="0"/>
          <a:pathLst>
            <a:path>
              <a:moveTo>
                <a:pt x="0" y="0"/>
              </a:moveTo>
              <a:lnTo>
                <a:pt x="0" y="552188"/>
              </a:lnTo>
              <a:lnTo>
                <a:pt x="487191" y="5521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0E52BD-F65E-4A86-8ECB-090AAA11A097}">
      <dsp:nvSpPr>
        <dsp:cNvPr id="0" name=""/>
        <dsp:cNvSpPr/>
      </dsp:nvSpPr>
      <dsp:spPr>
        <a:xfrm>
          <a:off x="4863528" y="568940"/>
          <a:ext cx="2227959" cy="237506"/>
        </a:xfrm>
        <a:custGeom>
          <a:avLst/>
          <a:gdLst/>
          <a:ahLst/>
          <a:cxnLst/>
          <a:rect l="0" t="0" r="0" b="0"/>
          <a:pathLst>
            <a:path>
              <a:moveTo>
                <a:pt x="0" y="0"/>
              </a:moveTo>
              <a:lnTo>
                <a:pt x="0" y="118753"/>
              </a:lnTo>
              <a:lnTo>
                <a:pt x="2227959" y="118753"/>
              </a:lnTo>
              <a:lnTo>
                <a:pt x="2227959" y="2375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1BEC72-8F1A-4248-8FED-02EB831345D5}">
      <dsp:nvSpPr>
        <dsp:cNvPr id="0" name=""/>
        <dsp:cNvSpPr/>
      </dsp:nvSpPr>
      <dsp:spPr>
        <a:xfrm>
          <a:off x="3189373" y="1642097"/>
          <a:ext cx="332918" cy="1359889"/>
        </a:xfrm>
        <a:custGeom>
          <a:avLst/>
          <a:gdLst/>
          <a:ahLst/>
          <a:cxnLst/>
          <a:rect l="0" t="0" r="0" b="0"/>
          <a:pathLst>
            <a:path>
              <a:moveTo>
                <a:pt x="0" y="0"/>
              </a:moveTo>
              <a:lnTo>
                <a:pt x="0" y="1359889"/>
              </a:lnTo>
              <a:lnTo>
                <a:pt x="332918" y="13598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39D484-32A1-4D4B-B08B-CFF17B9D48A3}">
      <dsp:nvSpPr>
        <dsp:cNvPr id="0" name=""/>
        <dsp:cNvSpPr/>
      </dsp:nvSpPr>
      <dsp:spPr>
        <a:xfrm>
          <a:off x="3189373" y="1642097"/>
          <a:ext cx="332918" cy="529857"/>
        </a:xfrm>
        <a:custGeom>
          <a:avLst/>
          <a:gdLst/>
          <a:ahLst/>
          <a:cxnLst/>
          <a:rect l="0" t="0" r="0" b="0"/>
          <a:pathLst>
            <a:path>
              <a:moveTo>
                <a:pt x="0" y="0"/>
              </a:moveTo>
              <a:lnTo>
                <a:pt x="0" y="529857"/>
              </a:lnTo>
              <a:lnTo>
                <a:pt x="332918" y="5298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384347-F0AB-4311-9D13-AC7F6DF27572}">
      <dsp:nvSpPr>
        <dsp:cNvPr id="0" name=""/>
        <dsp:cNvSpPr/>
      </dsp:nvSpPr>
      <dsp:spPr>
        <a:xfrm>
          <a:off x="4077154" y="568940"/>
          <a:ext cx="786373" cy="237506"/>
        </a:xfrm>
        <a:custGeom>
          <a:avLst/>
          <a:gdLst/>
          <a:ahLst/>
          <a:cxnLst/>
          <a:rect l="0" t="0" r="0" b="0"/>
          <a:pathLst>
            <a:path>
              <a:moveTo>
                <a:pt x="786373" y="0"/>
              </a:moveTo>
              <a:lnTo>
                <a:pt x="786373" y="118753"/>
              </a:lnTo>
              <a:lnTo>
                <a:pt x="0" y="118753"/>
              </a:lnTo>
              <a:lnTo>
                <a:pt x="0" y="2375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4CA622-CDF3-4E9C-9FF3-9EB26E88F58C}">
      <dsp:nvSpPr>
        <dsp:cNvPr id="0" name=""/>
        <dsp:cNvSpPr/>
      </dsp:nvSpPr>
      <dsp:spPr>
        <a:xfrm>
          <a:off x="1144615" y="1616859"/>
          <a:ext cx="255746" cy="1395099"/>
        </a:xfrm>
        <a:custGeom>
          <a:avLst/>
          <a:gdLst/>
          <a:ahLst/>
          <a:cxnLst/>
          <a:rect l="0" t="0" r="0" b="0"/>
          <a:pathLst>
            <a:path>
              <a:moveTo>
                <a:pt x="0" y="0"/>
              </a:moveTo>
              <a:lnTo>
                <a:pt x="0" y="1395099"/>
              </a:lnTo>
              <a:lnTo>
                <a:pt x="255746" y="139509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3A6451-1AC5-4987-995C-7CAA10C8B136}">
      <dsp:nvSpPr>
        <dsp:cNvPr id="0" name=""/>
        <dsp:cNvSpPr/>
      </dsp:nvSpPr>
      <dsp:spPr>
        <a:xfrm>
          <a:off x="1144615" y="1616859"/>
          <a:ext cx="264217" cy="529204"/>
        </a:xfrm>
        <a:custGeom>
          <a:avLst/>
          <a:gdLst/>
          <a:ahLst/>
          <a:cxnLst/>
          <a:rect l="0" t="0" r="0" b="0"/>
          <a:pathLst>
            <a:path>
              <a:moveTo>
                <a:pt x="0" y="0"/>
              </a:moveTo>
              <a:lnTo>
                <a:pt x="0" y="529204"/>
              </a:lnTo>
              <a:lnTo>
                <a:pt x="264217" y="5292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4AED93-BD3E-48CC-9063-05DD4F6C0FC3}">
      <dsp:nvSpPr>
        <dsp:cNvPr id="0" name=""/>
        <dsp:cNvSpPr/>
      </dsp:nvSpPr>
      <dsp:spPr>
        <a:xfrm>
          <a:off x="1849195" y="568940"/>
          <a:ext cx="3014332" cy="237506"/>
        </a:xfrm>
        <a:custGeom>
          <a:avLst/>
          <a:gdLst/>
          <a:ahLst/>
          <a:cxnLst/>
          <a:rect l="0" t="0" r="0" b="0"/>
          <a:pathLst>
            <a:path>
              <a:moveTo>
                <a:pt x="3014332" y="0"/>
              </a:moveTo>
              <a:lnTo>
                <a:pt x="3014332" y="118753"/>
              </a:lnTo>
              <a:lnTo>
                <a:pt x="0" y="118753"/>
              </a:lnTo>
              <a:lnTo>
                <a:pt x="0" y="2375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FBDF2B-DE84-4498-8555-E96775682405}">
      <dsp:nvSpPr>
        <dsp:cNvPr id="0" name=""/>
        <dsp:cNvSpPr/>
      </dsp:nvSpPr>
      <dsp:spPr>
        <a:xfrm>
          <a:off x="2718961" y="3448"/>
          <a:ext cx="4289132" cy="565491"/>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a:t> </a:t>
          </a:r>
          <a:r>
            <a:rPr lang="de-DE" sz="1800" b="1" i="0" kern="1200"/>
            <a:t>Ausbildungsblöcke SU </a:t>
          </a:r>
        </a:p>
      </dsp:txBody>
      <dsp:txXfrm>
        <a:off x="2718961" y="3448"/>
        <a:ext cx="4289132" cy="565491"/>
      </dsp:txXfrm>
    </dsp:sp>
    <dsp:sp modelId="{004CEC61-27E5-41F4-8B3A-2486A31B2B8F}">
      <dsp:nvSpPr>
        <dsp:cNvPr id="0" name=""/>
        <dsp:cNvSpPr/>
      </dsp:nvSpPr>
      <dsp:spPr>
        <a:xfrm>
          <a:off x="968470" y="806447"/>
          <a:ext cx="1761451" cy="810412"/>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a:t>A</a:t>
          </a:r>
        </a:p>
        <a:p>
          <a:pPr marL="0" lvl="0" indent="0" algn="ctr" defTabSz="488950">
            <a:lnSpc>
              <a:spcPct val="90000"/>
            </a:lnSpc>
            <a:spcBef>
              <a:spcPct val="0"/>
            </a:spcBef>
            <a:spcAft>
              <a:spcPct val="35000"/>
            </a:spcAft>
            <a:buNone/>
          </a:pPr>
          <a:r>
            <a:rPr lang="de-DE" sz="1100" b="1" kern="1200"/>
            <a:t>Diagnostik und Leistungsbewertung </a:t>
          </a:r>
        </a:p>
      </dsp:txBody>
      <dsp:txXfrm>
        <a:off x="968470" y="806447"/>
        <a:ext cx="1761451" cy="810412"/>
      </dsp:txXfrm>
    </dsp:sp>
    <dsp:sp modelId="{5F980CDC-7045-4B85-BD83-81D825751396}">
      <dsp:nvSpPr>
        <dsp:cNvPr id="0" name=""/>
        <dsp:cNvSpPr/>
      </dsp:nvSpPr>
      <dsp:spPr>
        <a:xfrm>
          <a:off x="1408832" y="1854366"/>
          <a:ext cx="1460518" cy="583395"/>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A 1</a:t>
          </a:r>
        </a:p>
        <a:p>
          <a:pPr marL="0" lvl="0" indent="0" algn="ctr" defTabSz="266700">
            <a:lnSpc>
              <a:spcPct val="90000"/>
            </a:lnSpc>
            <a:spcBef>
              <a:spcPct val="0"/>
            </a:spcBef>
            <a:spcAft>
              <a:spcPct val="35000"/>
            </a:spcAft>
            <a:buNone/>
          </a:pPr>
          <a:r>
            <a:rPr lang="de-DE" sz="1100" b="0" kern="1200"/>
            <a:t>Diagnostik</a:t>
          </a:r>
          <a:r>
            <a:rPr lang="de-DE" sz="600" b="0" kern="1200"/>
            <a:t> </a:t>
          </a:r>
          <a:r>
            <a:rPr lang="de-DE" sz="600" kern="1200"/>
            <a:t>in den Sachfächern</a:t>
          </a:r>
        </a:p>
      </dsp:txBody>
      <dsp:txXfrm>
        <a:off x="1408832" y="1854366"/>
        <a:ext cx="1460518" cy="583395"/>
      </dsp:txXfrm>
    </dsp:sp>
    <dsp:sp modelId="{47075203-9037-435F-857C-3EB5F1C232A7}">
      <dsp:nvSpPr>
        <dsp:cNvPr id="0" name=""/>
        <dsp:cNvSpPr/>
      </dsp:nvSpPr>
      <dsp:spPr>
        <a:xfrm>
          <a:off x="1400361" y="2675268"/>
          <a:ext cx="1437548" cy="673382"/>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A2 </a:t>
          </a:r>
        </a:p>
        <a:p>
          <a:pPr marL="0" lvl="0" indent="0" algn="ctr" defTabSz="266700">
            <a:lnSpc>
              <a:spcPct val="90000"/>
            </a:lnSpc>
            <a:spcBef>
              <a:spcPct val="0"/>
            </a:spcBef>
            <a:spcAft>
              <a:spcPct val="35000"/>
            </a:spcAft>
            <a:buNone/>
          </a:pPr>
          <a:r>
            <a:rPr lang="de-DE" sz="600" kern="1200"/>
            <a:t>Möglichkeiten der </a:t>
          </a:r>
          <a:r>
            <a:rPr lang="de-DE" sz="1050" b="0" kern="1200"/>
            <a:t>Leistungsbewertung</a:t>
          </a:r>
          <a:r>
            <a:rPr lang="de-DE" sz="600" kern="1200"/>
            <a:t> in den Sachfächern </a:t>
          </a:r>
        </a:p>
      </dsp:txBody>
      <dsp:txXfrm>
        <a:off x="1400361" y="2675268"/>
        <a:ext cx="1437548" cy="673382"/>
      </dsp:txXfrm>
    </dsp:sp>
    <dsp:sp modelId="{B943FDB1-AAD0-4C66-9DA4-F76583B34E66}">
      <dsp:nvSpPr>
        <dsp:cNvPr id="0" name=""/>
        <dsp:cNvSpPr/>
      </dsp:nvSpPr>
      <dsp:spPr>
        <a:xfrm>
          <a:off x="2967427" y="806447"/>
          <a:ext cx="2219454" cy="835650"/>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a:t>B</a:t>
          </a:r>
        </a:p>
        <a:p>
          <a:pPr marL="0" lvl="0" indent="0" algn="ctr" defTabSz="488950">
            <a:lnSpc>
              <a:spcPct val="90000"/>
            </a:lnSpc>
            <a:spcBef>
              <a:spcPct val="0"/>
            </a:spcBef>
            <a:spcAft>
              <a:spcPct val="35000"/>
            </a:spcAft>
            <a:buNone/>
          </a:pPr>
          <a:r>
            <a:rPr lang="de-DE" sz="1100" b="1" kern="1200" dirty="0"/>
            <a:t>Didaktik und Diagnostik von Zeitbewusstsein und Raumbewusstsein </a:t>
          </a:r>
        </a:p>
      </dsp:txBody>
      <dsp:txXfrm>
        <a:off x="2967427" y="806447"/>
        <a:ext cx="2219454" cy="835650"/>
      </dsp:txXfrm>
    </dsp:sp>
    <dsp:sp modelId="{FA7C73C6-4546-4769-BB5A-7C4FA4472ED3}">
      <dsp:nvSpPr>
        <dsp:cNvPr id="0" name=""/>
        <dsp:cNvSpPr/>
      </dsp:nvSpPr>
      <dsp:spPr>
        <a:xfrm>
          <a:off x="3522291" y="1879604"/>
          <a:ext cx="1337761" cy="584701"/>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B1 </a:t>
          </a:r>
        </a:p>
        <a:p>
          <a:pPr marL="0" lvl="0" indent="0" algn="ctr" defTabSz="266700">
            <a:lnSpc>
              <a:spcPct val="90000"/>
            </a:lnSpc>
            <a:spcBef>
              <a:spcPct val="0"/>
            </a:spcBef>
            <a:spcAft>
              <a:spcPct val="35000"/>
            </a:spcAft>
            <a:buNone/>
          </a:pPr>
          <a:r>
            <a:rPr lang="de-DE" sz="600" kern="1200"/>
            <a:t>Didaktik und Diagnostik von </a:t>
          </a:r>
          <a:r>
            <a:rPr lang="de-DE" sz="1100" b="0" kern="1200"/>
            <a:t>Zeitbewusstsein</a:t>
          </a:r>
        </a:p>
      </dsp:txBody>
      <dsp:txXfrm>
        <a:off x="3522291" y="1879604"/>
        <a:ext cx="1337761" cy="584701"/>
      </dsp:txXfrm>
    </dsp:sp>
    <dsp:sp modelId="{E6858168-6962-4125-8614-D8BAE88E1F3B}">
      <dsp:nvSpPr>
        <dsp:cNvPr id="0" name=""/>
        <dsp:cNvSpPr/>
      </dsp:nvSpPr>
      <dsp:spPr>
        <a:xfrm>
          <a:off x="3522291" y="2701812"/>
          <a:ext cx="1330071" cy="600348"/>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B2 </a:t>
          </a:r>
        </a:p>
        <a:p>
          <a:pPr marL="0" lvl="0" indent="0" algn="ctr" defTabSz="266700">
            <a:lnSpc>
              <a:spcPct val="90000"/>
            </a:lnSpc>
            <a:spcBef>
              <a:spcPct val="0"/>
            </a:spcBef>
            <a:spcAft>
              <a:spcPct val="35000"/>
            </a:spcAft>
            <a:buNone/>
          </a:pPr>
          <a:r>
            <a:rPr lang="de-DE" sz="600" kern="1200"/>
            <a:t>Didaktik und Diagnostik von </a:t>
          </a:r>
          <a:r>
            <a:rPr lang="de-DE" sz="1100" b="0" kern="1200"/>
            <a:t>Raumbewusstsein </a:t>
          </a:r>
        </a:p>
      </dsp:txBody>
      <dsp:txXfrm>
        <a:off x="3522291" y="2701812"/>
        <a:ext cx="1330071" cy="600348"/>
      </dsp:txXfrm>
    </dsp:sp>
    <dsp:sp modelId="{9C91D735-1C8B-4B68-9DDD-53E119CF9D83}">
      <dsp:nvSpPr>
        <dsp:cNvPr id="0" name=""/>
        <dsp:cNvSpPr/>
      </dsp:nvSpPr>
      <dsp:spPr>
        <a:xfrm>
          <a:off x="5424388" y="806447"/>
          <a:ext cx="3334197" cy="83169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a:t>C </a:t>
          </a:r>
        </a:p>
        <a:p>
          <a:pPr marL="0" lvl="0" indent="0" algn="ctr" defTabSz="488950">
            <a:lnSpc>
              <a:spcPct val="90000"/>
            </a:lnSpc>
            <a:spcBef>
              <a:spcPct val="0"/>
            </a:spcBef>
            <a:spcAft>
              <a:spcPct val="35000"/>
            </a:spcAft>
            <a:buNone/>
          </a:pPr>
          <a:r>
            <a:rPr lang="de-DE" sz="1100" b="1" kern="1200"/>
            <a:t>Kompetenzorientierter Sachunterricht </a:t>
          </a:r>
        </a:p>
      </dsp:txBody>
      <dsp:txXfrm>
        <a:off x="5424388" y="806447"/>
        <a:ext cx="3334197" cy="831691"/>
      </dsp:txXfrm>
    </dsp:sp>
    <dsp:sp modelId="{0DF9C9FA-10F3-42A2-9685-267F6F70997F}">
      <dsp:nvSpPr>
        <dsp:cNvPr id="0" name=""/>
        <dsp:cNvSpPr/>
      </dsp:nvSpPr>
      <dsp:spPr>
        <a:xfrm>
          <a:off x="6244999" y="1862713"/>
          <a:ext cx="1462102" cy="655229"/>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C1</a:t>
          </a:r>
        </a:p>
        <a:p>
          <a:pPr marL="0" lvl="0" indent="0" algn="ctr" defTabSz="266700">
            <a:lnSpc>
              <a:spcPct val="90000"/>
            </a:lnSpc>
            <a:spcBef>
              <a:spcPct val="0"/>
            </a:spcBef>
            <a:spcAft>
              <a:spcPct val="35000"/>
            </a:spcAft>
            <a:buNone/>
          </a:pPr>
          <a:r>
            <a:rPr lang="de-DE" sz="1100" kern="1200"/>
            <a:t>Handlungsorientierung  </a:t>
          </a:r>
        </a:p>
      </dsp:txBody>
      <dsp:txXfrm>
        <a:off x="6244999" y="1862713"/>
        <a:ext cx="1462102" cy="655229"/>
      </dsp:txXfrm>
    </dsp:sp>
    <dsp:sp modelId="{4AEA7171-4B55-407C-A989-12235C59ED04}">
      <dsp:nvSpPr>
        <dsp:cNvPr id="0" name=""/>
        <dsp:cNvSpPr/>
      </dsp:nvSpPr>
      <dsp:spPr>
        <a:xfrm>
          <a:off x="6257937" y="2768382"/>
          <a:ext cx="1396753" cy="68437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C2</a:t>
          </a:r>
        </a:p>
        <a:p>
          <a:pPr marL="0" lvl="0" indent="0" algn="ctr" defTabSz="266700">
            <a:lnSpc>
              <a:spcPct val="90000"/>
            </a:lnSpc>
            <a:spcBef>
              <a:spcPct val="0"/>
            </a:spcBef>
            <a:spcAft>
              <a:spcPct val="35000"/>
            </a:spcAft>
            <a:buNone/>
          </a:pPr>
          <a:r>
            <a:rPr lang="de-DE" sz="1100" kern="1200"/>
            <a:t>Bedeutung der Sprache</a:t>
          </a:r>
        </a:p>
      </dsp:txBody>
      <dsp:txXfrm>
        <a:off x="6257937" y="2768382"/>
        <a:ext cx="1396753" cy="684375"/>
      </dsp:txXfrm>
    </dsp:sp>
    <dsp:sp modelId="{A39558DD-9BD5-4291-82D9-06C26415BD19}">
      <dsp:nvSpPr>
        <dsp:cNvPr id="0" name=""/>
        <dsp:cNvSpPr/>
      </dsp:nvSpPr>
      <dsp:spPr>
        <a:xfrm>
          <a:off x="6257937" y="3690264"/>
          <a:ext cx="1405066" cy="664984"/>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C3</a:t>
          </a:r>
        </a:p>
        <a:p>
          <a:pPr marL="0" lvl="0" indent="0" algn="ctr" defTabSz="266700">
            <a:lnSpc>
              <a:spcPct val="90000"/>
            </a:lnSpc>
            <a:spcBef>
              <a:spcPct val="0"/>
            </a:spcBef>
            <a:spcAft>
              <a:spcPct val="35000"/>
            </a:spcAft>
            <a:buNone/>
          </a:pPr>
          <a:r>
            <a:rPr lang="de-DE" sz="1100" kern="1200"/>
            <a:t>Denk-, Arbeits-und Handlungsweisen </a:t>
          </a:r>
        </a:p>
      </dsp:txBody>
      <dsp:txXfrm>
        <a:off x="6257937" y="3690264"/>
        <a:ext cx="1405066" cy="664984"/>
      </dsp:txXfrm>
    </dsp:sp>
    <dsp:sp modelId="{6D9C3526-E96D-4B93-9C7C-5EA295139DE7}">
      <dsp:nvSpPr>
        <dsp:cNvPr id="0" name=""/>
        <dsp:cNvSpPr/>
      </dsp:nvSpPr>
      <dsp:spPr>
        <a:xfrm>
          <a:off x="6257937" y="4592755"/>
          <a:ext cx="1381021" cy="716184"/>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de-DE" sz="600" kern="1200"/>
            <a:t>C4 </a:t>
          </a:r>
        </a:p>
        <a:p>
          <a:pPr marL="0" lvl="0" indent="0" algn="ctr" defTabSz="266700">
            <a:lnSpc>
              <a:spcPct val="90000"/>
            </a:lnSpc>
            <a:spcBef>
              <a:spcPct val="0"/>
            </a:spcBef>
            <a:spcAft>
              <a:spcPct val="35000"/>
            </a:spcAft>
            <a:buNone/>
          </a:pPr>
          <a:r>
            <a:rPr lang="de-DE" sz="1100" kern="1200"/>
            <a:t>außerschulische Lernorte</a:t>
          </a:r>
        </a:p>
      </dsp:txBody>
      <dsp:txXfrm>
        <a:off x="6257937" y="4592755"/>
        <a:ext cx="1381021" cy="7161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F79DC-DEFD-433E-B0D6-308E277F8355}">
      <dsp:nvSpPr>
        <dsp:cNvPr id="0" name=""/>
        <dsp:cNvSpPr/>
      </dsp:nvSpPr>
      <dsp:spPr>
        <a:xfrm>
          <a:off x="2026581" y="0"/>
          <a:ext cx="5222722" cy="5222722"/>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2DD35E-0B8F-4EB2-98B9-3E7B2342B9E6}">
      <dsp:nvSpPr>
        <dsp:cNvPr id="0" name=""/>
        <dsp:cNvSpPr/>
      </dsp:nvSpPr>
      <dsp:spPr>
        <a:xfrm>
          <a:off x="2522740" y="496158"/>
          <a:ext cx="2036861" cy="2036861"/>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Makro-</a:t>
          </a:r>
          <a:r>
            <a:rPr lang="de-DE" sz="1500" kern="1200" dirty="0" err="1"/>
            <a:t>Scaffolding</a:t>
          </a:r>
          <a:r>
            <a:rPr lang="de-DE" sz="1500" kern="1200" dirty="0"/>
            <a:t> (Unterrichtsplanung)</a:t>
          </a:r>
        </a:p>
      </dsp:txBody>
      <dsp:txXfrm>
        <a:off x="2622171" y="595589"/>
        <a:ext cx="1837999" cy="1837999"/>
      </dsp:txXfrm>
    </dsp:sp>
    <dsp:sp modelId="{8B1747D8-560F-4EE8-81F6-F1978A1F6217}">
      <dsp:nvSpPr>
        <dsp:cNvPr id="0" name=""/>
        <dsp:cNvSpPr/>
      </dsp:nvSpPr>
      <dsp:spPr>
        <a:xfrm>
          <a:off x="4716283" y="496158"/>
          <a:ext cx="2036861" cy="2036861"/>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Mikro-</a:t>
          </a:r>
          <a:r>
            <a:rPr lang="de-DE" sz="1500" kern="1200" dirty="0" err="1"/>
            <a:t>Scaffolding</a:t>
          </a:r>
          <a:r>
            <a:rPr lang="de-DE" sz="1500" kern="1200" dirty="0"/>
            <a:t> (Verhalten im Unterricht) </a:t>
          </a:r>
        </a:p>
      </dsp:txBody>
      <dsp:txXfrm>
        <a:off x="4815714" y="595589"/>
        <a:ext cx="1837999" cy="1837999"/>
      </dsp:txXfrm>
    </dsp:sp>
    <dsp:sp modelId="{8D6DD529-96A8-45ED-AEC3-6C5507334A55}">
      <dsp:nvSpPr>
        <dsp:cNvPr id="0" name=""/>
        <dsp:cNvSpPr/>
      </dsp:nvSpPr>
      <dsp:spPr>
        <a:xfrm>
          <a:off x="2522740" y="2689702"/>
          <a:ext cx="2036861" cy="2036861"/>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Input-</a:t>
          </a:r>
          <a:r>
            <a:rPr lang="de-DE" sz="1500" kern="1200" dirty="0" err="1"/>
            <a:t>Scaffolding</a:t>
          </a:r>
          <a:r>
            <a:rPr lang="de-DE" sz="1500" kern="1200" dirty="0"/>
            <a:t> (Leseförderung)</a:t>
          </a:r>
        </a:p>
      </dsp:txBody>
      <dsp:txXfrm>
        <a:off x="2622171" y="2789133"/>
        <a:ext cx="1837999" cy="1837999"/>
      </dsp:txXfrm>
    </dsp:sp>
    <dsp:sp modelId="{AB4D57D9-B00A-4B80-A64C-C3B0E1D3B6CD}">
      <dsp:nvSpPr>
        <dsp:cNvPr id="0" name=""/>
        <dsp:cNvSpPr/>
      </dsp:nvSpPr>
      <dsp:spPr>
        <a:xfrm>
          <a:off x="4716283" y="2689702"/>
          <a:ext cx="2036861" cy="2036861"/>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Output-</a:t>
          </a:r>
          <a:r>
            <a:rPr lang="de-DE" sz="1500" kern="1200" dirty="0" err="1"/>
            <a:t>Scaffolding</a:t>
          </a:r>
          <a:r>
            <a:rPr lang="de-DE" sz="1500" kern="1200" dirty="0"/>
            <a:t> (Sprech- und Schreibförderung)</a:t>
          </a:r>
        </a:p>
      </dsp:txBody>
      <dsp:txXfrm>
        <a:off x="4815714" y="2789133"/>
        <a:ext cx="1837999" cy="183799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3CE6E-2B66-4BBF-AA5F-C610821FA37B}" type="datetimeFigureOut">
              <a:rPr lang="de-DE" smtClean="0"/>
              <a:t>12.11.2025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1B259-718E-41BC-9A97-1627054B1256}" type="slidenum">
              <a:rPr lang="de-DE" smtClean="0"/>
              <a:t>‹Nr.›</a:t>
            </a:fld>
            <a:endParaRPr lang="de-DE"/>
          </a:p>
        </p:txBody>
      </p:sp>
    </p:spTree>
    <p:extLst>
      <p:ext uri="{BB962C8B-B14F-4D97-AF65-F5344CB8AC3E}">
        <p14:creationId xmlns:p14="http://schemas.microsoft.com/office/powerpoint/2010/main" val="998773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wird ein D Block kommen.</a:t>
            </a:r>
          </a:p>
        </p:txBody>
      </p:sp>
      <p:sp>
        <p:nvSpPr>
          <p:cNvPr id="4" name="Foliennummernplatzhalter 3"/>
          <p:cNvSpPr>
            <a:spLocks noGrp="1"/>
          </p:cNvSpPr>
          <p:nvPr>
            <p:ph type="sldNum" sz="quarter" idx="5"/>
          </p:nvPr>
        </p:nvSpPr>
        <p:spPr/>
        <p:txBody>
          <a:bodyPr/>
          <a:lstStyle/>
          <a:p>
            <a:fld id="{8E61B259-718E-41BC-9A97-1627054B1256}" type="slidenum">
              <a:rPr lang="de-DE" smtClean="0"/>
              <a:t>2</a:t>
            </a:fld>
            <a:endParaRPr lang="de-DE"/>
          </a:p>
        </p:txBody>
      </p:sp>
    </p:spTree>
    <p:extLst>
      <p:ext uri="{BB962C8B-B14F-4D97-AF65-F5344CB8AC3E}">
        <p14:creationId xmlns:p14="http://schemas.microsoft.com/office/powerpoint/2010/main" val="845530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3B7EB-4634-8085-D284-D76D87D2BD9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561937-77B7-2C2B-8FBD-3AEA1C204BC7}"/>
              </a:ext>
            </a:extLst>
          </p:cNvPr>
          <p:cNvSpPr>
            <a:spLocks noGrp="1" noRot="1" noChangeAspect="1"/>
          </p:cNvSpPr>
          <p:nvPr>
            <p:ph type="sldImg"/>
          </p:nvPr>
        </p:nvSpPr>
        <p:spPr>
          <a:xfrm>
            <a:off x="1249363" y="1279525"/>
            <a:ext cx="4605337" cy="3454400"/>
          </a:xfrm>
        </p:spPr>
      </p:sp>
      <p:sp>
        <p:nvSpPr>
          <p:cNvPr id="3" name="Notizenplatzhalter 2">
            <a:extLst>
              <a:ext uri="{FF2B5EF4-FFF2-40B4-BE49-F238E27FC236}">
                <a16:creationId xmlns:a16="http://schemas.microsoft.com/office/drawing/2014/main" id="{54EF9010-ECD9-3AA8-5359-4B3A0ACD84E1}"/>
              </a:ext>
            </a:extLst>
          </p:cNvPr>
          <p:cNvSpPr>
            <a:spLocks noGrp="1"/>
          </p:cNvSpPr>
          <p:nvPr>
            <p:ph type="body" idx="1"/>
          </p:nvPr>
        </p:nvSpPr>
        <p:spPr/>
        <p:txBody>
          <a:bodyPr/>
          <a:lstStyle/>
          <a:p>
            <a:br>
              <a:rPr lang="de-DE" dirty="0"/>
            </a:br>
            <a:r>
              <a:rPr lang="de-DE" dirty="0"/>
              <a:t>Auch die</a:t>
            </a:r>
            <a:r>
              <a:rPr lang="de-DE" dirty="0">
                <a:effectLst/>
              </a:rPr>
              <a:t> Pädagogen </a:t>
            </a:r>
            <a:r>
              <a:rPr lang="de-DE" dirty="0"/>
              <a:t>Marcus Hasselhorn und Andreas Gold unterscheiden in ihren Arbeiten, insbesondere in der </a:t>
            </a:r>
            <a:r>
              <a:rPr lang="de-DE" b="1" dirty="0"/>
              <a:t>Pädagogischen Psychologie</a:t>
            </a:r>
            <a:r>
              <a:rPr lang="de-DE" dirty="0"/>
              <a:t>, vier Hauptarten von Wissen: </a:t>
            </a:r>
          </a:p>
          <a:p>
            <a:endParaRPr lang="de-DE" b="1" dirty="0"/>
          </a:p>
          <a:p>
            <a:r>
              <a:rPr lang="de-DE" b="1" dirty="0"/>
              <a:t>Situatives Wissen</a:t>
            </a:r>
            <a:r>
              <a:rPr lang="de-DE" dirty="0"/>
              <a:t>: Bezieht sich auf das spezifische Wissen, das in einer bestimmten Situation oder bei einer bestimmten Aufgabe relevant ist. Es hilft dabei, Handlungen in einem bestimmten Kontext auszuführen.</a:t>
            </a:r>
          </a:p>
          <a:p>
            <a:r>
              <a:rPr lang="de-DE" b="1" dirty="0"/>
              <a:t>Konzeptuelles (oder deklaratives) Wissen</a:t>
            </a:r>
            <a:r>
              <a:rPr lang="de-DE" dirty="0"/>
              <a:t>: Beschreibt das Wissen über Fakten, Konzepte und Regeln. Es handelt sich um "Wissen, dass" und dient als Grundlage für das Verständnis von Zusammenhängen.</a:t>
            </a:r>
          </a:p>
          <a:p>
            <a:r>
              <a:rPr lang="de-DE" b="1" dirty="0"/>
              <a:t>Prozedurales Wissen</a:t>
            </a:r>
            <a:r>
              <a:rPr lang="de-DE" dirty="0"/>
              <a:t>: Beinhaltet das "Wissen, wie", also das Wissen über die Ausführung von Handlungen und Handlungssequenzen. Es umfasst Fähigkeiten und Fertigkeiten.</a:t>
            </a:r>
          </a:p>
          <a:p>
            <a:r>
              <a:rPr lang="de-DE" b="1" dirty="0"/>
              <a:t>Strategisches Wissen</a:t>
            </a:r>
            <a:r>
              <a:rPr lang="de-DE" dirty="0"/>
              <a:t>: Umfasst das Wissen über Handlungs- und Problemlösemöglichkeiten. Es geht darum, wann und warum bestimmte Strategien eingesetzt werden sollten</a:t>
            </a:r>
          </a:p>
          <a:p>
            <a:endParaRPr lang="de-DE" dirty="0"/>
          </a:p>
        </p:txBody>
      </p:sp>
      <p:sp>
        <p:nvSpPr>
          <p:cNvPr id="4" name="Foliennummernplatzhalter 3">
            <a:extLst>
              <a:ext uri="{FF2B5EF4-FFF2-40B4-BE49-F238E27FC236}">
                <a16:creationId xmlns:a16="http://schemas.microsoft.com/office/drawing/2014/main" id="{E95A2BB0-B878-1C45-DD38-063FF38A535B}"/>
              </a:ext>
            </a:extLst>
          </p:cNvPr>
          <p:cNvSpPr>
            <a:spLocks noGrp="1"/>
          </p:cNvSpPr>
          <p:nvPr>
            <p:ph type="sldNum" sz="quarter" idx="5"/>
          </p:nvPr>
        </p:nvSpPr>
        <p:spPr/>
        <p:txBody>
          <a:bodyPr/>
          <a:lstStyle/>
          <a:p>
            <a:fld id="{8E61B259-718E-41BC-9A97-1627054B1256}" type="slidenum">
              <a:rPr lang="de-DE" smtClean="0"/>
              <a:t>21</a:t>
            </a:fld>
            <a:endParaRPr lang="de-DE"/>
          </a:p>
        </p:txBody>
      </p:sp>
    </p:spTree>
    <p:extLst>
      <p:ext uri="{BB962C8B-B14F-4D97-AF65-F5344CB8AC3E}">
        <p14:creationId xmlns:p14="http://schemas.microsoft.com/office/powerpoint/2010/main" val="2129869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Außenring übergeordnete Kompetenzbereiche</a:t>
            </a:r>
          </a:p>
          <a:p>
            <a:endParaRPr lang="de-DE" dirty="0"/>
          </a:p>
          <a:p>
            <a:r>
              <a:rPr lang="de-DE" dirty="0"/>
              <a:t>Innenring grundlegende DAH auch für weiterführende Schule</a:t>
            </a:r>
          </a:p>
        </p:txBody>
      </p:sp>
      <p:sp>
        <p:nvSpPr>
          <p:cNvPr id="4" name="Foliennummernplatzhalter 3"/>
          <p:cNvSpPr>
            <a:spLocks noGrp="1"/>
          </p:cNvSpPr>
          <p:nvPr>
            <p:ph type="sldNum" sz="quarter" idx="5"/>
          </p:nvPr>
        </p:nvSpPr>
        <p:spPr/>
        <p:txBody>
          <a:bodyPr/>
          <a:lstStyle/>
          <a:p>
            <a:fld id="{8E61B259-718E-41BC-9A97-1627054B1256}" type="slidenum">
              <a:rPr lang="de-DE" smtClean="0"/>
              <a:t>24</a:t>
            </a:fld>
            <a:endParaRPr lang="de-DE"/>
          </a:p>
        </p:txBody>
      </p:sp>
    </p:spTree>
    <p:extLst>
      <p:ext uri="{BB962C8B-B14F-4D97-AF65-F5344CB8AC3E}">
        <p14:creationId xmlns:p14="http://schemas.microsoft.com/office/powerpoint/2010/main" val="682082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26</a:t>
            </a:fld>
            <a:endParaRPr lang="de-DE"/>
          </a:p>
        </p:txBody>
      </p:sp>
    </p:spTree>
    <p:extLst>
      <p:ext uri="{BB962C8B-B14F-4D97-AF65-F5344CB8AC3E}">
        <p14:creationId xmlns:p14="http://schemas.microsoft.com/office/powerpoint/2010/main" val="2082631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DAH‘s</a:t>
            </a:r>
            <a:endParaRPr lang="de-DE" dirty="0"/>
          </a:p>
          <a:p>
            <a:r>
              <a:rPr lang="de-DE" dirty="0"/>
              <a:t>1: Versuche zum Thema Luft (was kann Luft, Eigenschaften) </a:t>
            </a:r>
          </a:p>
          <a:p>
            <a:r>
              <a:rPr lang="de-DE" dirty="0"/>
              <a:t>2: Methoden: Versuche, Experimente, Protokolle </a:t>
            </a:r>
          </a:p>
          <a:p>
            <a:r>
              <a:rPr lang="de-DE" dirty="0"/>
              <a:t>3: Regelhaftigkeit: Zusammensetzung von Luft, Notwendigkeit für das Leben auf unserem Planeten (Atmosphäre) </a:t>
            </a:r>
          </a:p>
          <a:p>
            <a:r>
              <a:rPr lang="de-DE" dirty="0"/>
              <a:t>4: Lüften im Klassenraum – Erstellen eines </a:t>
            </a:r>
            <a:r>
              <a:rPr lang="de-DE" dirty="0" err="1"/>
              <a:t>Lüftprotokolls</a:t>
            </a:r>
            <a:r>
              <a:rPr lang="de-DE" dirty="0"/>
              <a:t> (aus Corona Zeiten besonders relevant) </a:t>
            </a:r>
          </a:p>
          <a:p>
            <a:r>
              <a:rPr lang="de-DE" dirty="0"/>
              <a:t>Themenbereiche </a:t>
            </a:r>
          </a:p>
          <a:p>
            <a:r>
              <a:rPr lang="de-DE" dirty="0"/>
              <a:t>Eigenschaften von Stoffen:  Luft </a:t>
            </a:r>
          </a:p>
        </p:txBody>
      </p:sp>
      <p:sp>
        <p:nvSpPr>
          <p:cNvPr id="4" name="Foliennummernplatzhalter 3"/>
          <p:cNvSpPr>
            <a:spLocks noGrp="1"/>
          </p:cNvSpPr>
          <p:nvPr>
            <p:ph type="sldNum" sz="quarter" idx="5"/>
          </p:nvPr>
        </p:nvSpPr>
        <p:spPr/>
        <p:txBody>
          <a:bodyPr/>
          <a:lstStyle/>
          <a:p>
            <a:fld id="{8E61B259-718E-41BC-9A97-1627054B1256}" type="slidenum">
              <a:rPr lang="de-DE" smtClean="0"/>
              <a:t>27</a:t>
            </a:fld>
            <a:endParaRPr lang="de-DE"/>
          </a:p>
        </p:txBody>
      </p:sp>
    </p:spTree>
    <p:extLst>
      <p:ext uri="{BB962C8B-B14F-4D97-AF65-F5344CB8AC3E}">
        <p14:creationId xmlns:p14="http://schemas.microsoft.com/office/powerpoint/2010/main" val="3696247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werden heute viel anreißen und Impulse setzen und ggf. einige Dinge wenn gewünscht vertiefen</a:t>
            </a:r>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31</a:t>
            </a:fld>
            <a:endParaRPr lang="de-DE"/>
          </a:p>
        </p:txBody>
      </p:sp>
    </p:spTree>
    <p:extLst>
      <p:ext uri="{BB962C8B-B14F-4D97-AF65-F5344CB8AC3E}">
        <p14:creationId xmlns:p14="http://schemas.microsoft.com/office/powerpoint/2010/main" val="3387986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Beispiel, welches extra auch für Weltkunde / </a:t>
            </a:r>
            <a:r>
              <a:rPr lang="de-DE" dirty="0" err="1"/>
              <a:t>Geo</a:t>
            </a:r>
            <a:r>
              <a:rPr lang="de-DE" dirty="0"/>
              <a:t> gelten könnte…</a:t>
            </a:r>
          </a:p>
        </p:txBody>
      </p:sp>
      <p:sp>
        <p:nvSpPr>
          <p:cNvPr id="4" name="Foliennummernplatzhalter 3"/>
          <p:cNvSpPr>
            <a:spLocks noGrp="1"/>
          </p:cNvSpPr>
          <p:nvPr>
            <p:ph type="sldNum" sz="quarter" idx="5"/>
          </p:nvPr>
        </p:nvSpPr>
        <p:spPr/>
        <p:txBody>
          <a:bodyPr/>
          <a:lstStyle/>
          <a:p>
            <a:fld id="{8E61B259-718E-41BC-9A97-1627054B1256}" type="slidenum">
              <a:rPr lang="de-DE" smtClean="0"/>
              <a:t>32</a:t>
            </a:fld>
            <a:endParaRPr lang="de-DE"/>
          </a:p>
        </p:txBody>
      </p:sp>
    </p:spTree>
    <p:extLst>
      <p:ext uri="{BB962C8B-B14F-4D97-AF65-F5344CB8AC3E}">
        <p14:creationId xmlns:p14="http://schemas.microsoft.com/office/powerpoint/2010/main" val="3031072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Nutzt die Fachanforderungen digital im Raum oder analog von mir</a:t>
            </a:r>
          </a:p>
          <a:p>
            <a:endParaRPr lang="de-DE" dirty="0"/>
          </a:p>
          <a:p>
            <a:r>
              <a:rPr lang="de-DE" dirty="0"/>
              <a:t>Operatoren oft Hinweis auf die DAH</a:t>
            </a:r>
          </a:p>
          <a:p>
            <a:endParaRPr lang="de-DE" dirty="0"/>
          </a:p>
          <a:p>
            <a:r>
              <a:rPr lang="de-DE" dirty="0"/>
              <a:t>Ziel ist es eine Einheit möglichst vielperspektivisch zu planen </a:t>
            </a:r>
          </a:p>
        </p:txBody>
      </p:sp>
      <p:sp>
        <p:nvSpPr>
          <p:cNvPr id="4" name="Foliennummernplatzhalter 3"/>
          <p:cNvSpPr>
            <a:spLocks noGrp="1"/>
          </p:cNvSpPr>
          <p:nvPr>
            <p:ph type="sldNum" sz="quarter" idx="5"/>
          </p:nvPr>
        </p:nvSpPr>
        <p:spPr/>
        <p:txBody>
          <a:bodyPr/>
          <a:lstStyle/>
          <a:p>
            <a:fld id="{8E61B259-718E-41BC-9A97-1627054B1256}" type="slidenum">
              <a:rPr lang="de-DE" smtClean="0"/>
              <a:t>34</a:t>
            </a:fld>
            <a:endParaRPr lang="de-DE"/>
          </a:p>
        </p:txBody>
      </p:sp>
    </p:spTree>
    <p:extLst>
      <p:ext uri="{BB962C8B-B14F-4D97-AF65-F5344CB8AC3E}">
        <p14:creationId xmlns:p14="http://schemas.microsoft.com/office/powerpoint/2010/main" val="312886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Aufgabe 2</a:t>
            </a:r>
          </a:p>
        </p:txBody>
      </p:sp>
      <p:sp>
        <p:nvSpPr>
          <p:cNvPr id="4" name="Foliennummernplatzhalter 3"/>
          <p:cNvSpPr>
            <a:spLocks noGrp="1"/>
          </p:cNvSpPr>
          <p:nvPr>
            <p:ph type="sldNum" sz="quarter" idx="5"/>
          </p:nvPr>
        </p:nvSpPr>
        <p:spPr/>
        <p:txBody>
          <a:bodyPr/>
          <a:lstStyle/>
          <a:p>
            <a:fld id="{8E61B259-718E-41BC-9A97-1627054B1256}" type="slidenum">
              <a:rPr lang="de-DE" smtClean="0"/>
              <a:t>36</a:t>
            </a:fld>
            <a:endParaRPr lang="de-DE"/>
          </a:p>
        </p:txBody>
      </p:sp>
    </p:spTree>
    <p:extLst>
      <p:ext uri="{BB962C8B-B14F-4D97-AF65-F5344CB8AC3E}">
        <p14:creationId xmlns:p14="http://schemas.microsoft.com/office/powerpoint/2010/main" val="1027936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a:t>
            </a:r>
            <a:r>
              <a:rPr lang="de-DE" b="1" dirty="0"/>
              <a:t>Laborieren</a:t>
            </a:r>
            <a:r>
              <a:rPr lang="de-DE" dirty="0"/>
              <a:t> liegt der Fokus auf der </a:t>
            </a:r>
            <a:r>
              <a:rPr lang="de-DE" b="1" dirty="0"/>
              <a:t>korrekten Durchführung</a:t>
            </a:r>
            <a:r>
              <a:rPr lang="de-DE" dirty="0"/>
              <a:t> einer Methode zur Beantwortung einer gestellten Frage.</a:t>
            </a:r>
          </a:p>
          <a:p>
            <a:endParaRPr lang="de-DE" dirty="0"/>
          </a:p>
          <a:p>
            <a:r>
              <a:rPr lang="de-DE" dirty="0"/>
              <a:t>Bei </a:t>
            </a:r>
            <a:r>
              <a:rPr lang="de-DE" b="1" dirty="0"/>
              <a:t>Versuche durchführen</a:t>
            </a:r>
            <a:r>
              <a:rPr lang="de-DE" dirty="0"/>
              <a:t> liegt der Fokus rein auf der </a:t>
            </a:r>
            <a:r>
              <a:rPr lang="de-DE" b="1" dirty="0"/>
              <a:t>Umsetzung der Anleitung</a:t>
            </a:r>
            <a:r>
              <a:rPr lang="de-DE" dirty="0"/>
              <a:t>, ohne eine eigene oder gestellte wissenschaftliche Frage zu beantworten.</a:t>
            </a:r>
          </a:p>
          <a:p>
            <a:endParaRPr lang="de-DE" dirty="0"/>
          </a:p>
          <a:p>
            <a:r>
              <a:rPr lang="de-DE" dirty="0"/>
              <a:t>Beim </a:t>
            </a:r>
            <a:r>
              <a:rPr lang="de-DE" b="1" dirty="0"/>
              <a:t>Experimentieren</a:t>
            </a:r>
            <a:r>
              <a:rPr lang="de-DE" dirty="0"/>
              <a:t> müssen die Lernenden sowohl die </a:t>
            </a:r>
            <a:r>
              <a:rPr lang="de-DE" b="1" dirty="0"/>
              <a:t>Frage beantworten</a:t>
            </a:r>
            <a:r>
              <a:rPr lang="de-DE" dirty="0"/>
              <a:t> als auch den </a:t>
            </a:r>
            <a:r>
              <a:rPr lang="de-DE" b="1" dirty="0"/>
              <a:t>gesamten Prozess</a:t>
            </a:r>
            <a:r>
              <a:rPr lang="de-DE" dirty="0"/>
              <a:t> (Versuchsaufbau, Durchführung, Materialien) </a:t>
            </a:r>
            <a:r>
              <a:rPr lang="de-DE" b="1" dirty="0"/>
              <a:t>selbstständig planen</a:t>
            </a:r>
            <a:r>
              <a:rPr lang="de-DE" dirty="0"/>
              <a:t> – dies entspricht der höchsten Kompetenzstufe.</a:t>
            </a:r>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41</a:t>
            </a:fld>
            <a:endParaRPr lang="de-DE"/>
          </a:p>
        </p:txBody>
      </p:sp>
    </p:spTree>
    <p:extLst>
      <p:ext uri="{BB962C8B-B14F-4D97-AF65-F5344CB8AC3E}">
        <p14:creationId xmlns:p14="http://schemas.microsoft.com/office/powerpoint/2010/main" val="1463817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42</a:t>
            </a:fld>
            <a:endParaRPr lang="de-DE"/>
          </a:p>
        </p:txBody>
      </p:sp>
    </p:spTree>
    <p:extLst>
      <p:ext uri="{BB962C8B-B14F-4D97-AF65-F5344CB8AC3E}">
        <p14:creationId xmlns:p14="http://schemas.microsoft.com/office/powerpoint/2010/main" val="43408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t>3</a:t>
            </a:fld>
            <a:endParaRPr lang="de-DE"/>
          </a:p>
        </p:txBody>
      </p:sp>
    </p:spTree>
    <p:extLst>
      <p:ext uri="{BB962C8B-B14F-4D97-AF65-F5344CB8AC3E}">
        <p14:creationId xmlns:p14="http://schemas.microsoft.com/office/powerpoint/2010/main" val="2204650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Problemlösen vollzieht sich in verschiedenen Teilschritten oder Etappen und bildet die Grundlage für naturwissenschaftliches Lernen. Im Bereich der Naturwissenschaften ist das </a:t>
            </a:r>
            <a:r>
              <a:rPr lang="de-DE" b="1" dirty="0"/>
              <a:t>Experiment</a:t>
            </a:r>
            <a:r>
              <a:rPr lang="de-DE" dirty="0"/>
              <a:t> oft der Lösungsweg. Das Experiment ist jedoch ein </a:t>
            </a:r>
            <a:r>
              <a:rPr lang="de-DE" b="1" dirty="0"/>
              <a:t>Erkenntnishandeln von besonderer Komplexität</a:t>
            </a:r>
            <a:r>
              <a:rPr lang="de-DE" dirty="0"/>
              <a:t>, das auf der Verifikation bzw. Falsifikation von Hypothesen/Theorien basiert. Es ist </a:t>
            </a:r>
            <a:r>
              <a:rPr lang="de-DE" b="1" dirty="0"/>
              <a:t>theoriegeführt</a:t>
            </a:r>
            <a:r>
              <a:rPr lang="de-DE" dirty="0"/>
              <a:t> und setzt </a:t>
            </a:r>
            <a:r>
              <a:rPr lang="de-DE" b="1" dirty="0"/>
              <a:t>solide fachwissenschaftliche Vorkenntnisse</a:t>
            </a:r>
            <a:r>
              <a:rPr lang="de-DE" dirty="0"/>
              <a:t> voraus.</a:t>
            </a:r>
          </a:p>
          <a:p>
            <a:endParaRPr lang="de-DE" dirty="0"/>
          </a:p>
          <a:p>
            <a:r>
              <a:rPr lang="de-DE" dirty="0"/>
              <a:t>Daher stehen Experimente nicht am Beginn, sondern am </a:t>
            </a:r>
            <a:r>
              <a:rPr lang="de-DE" b="1" dirty="0"/>
              <a:t>Ende</a:t>
            </a:r>
            <a:r>
              <a:rPr lang="de-DE" dirty="0"/>
              <a:t> eines wissenschaftlichen Prozesses und sind in der Grundschule nur </a:t>
            </a:r>
            <a:r>
              <a:rPr lang="de-DE" b="1" dirty="0"/>
              <a:t>bedingt</a:t>
            </a:r>
            <a:r>
              <a:rPr lang="de-DE" dirty="0"/>
              <a:t> einsetzungsfähig. Kinder haben oft eine inadäquate Vorstellung von Experimentieren: Sie sehen es als </a:t>
            </a:r>
            <a:r>
              <a:rPr lang="de-DE" b="1" dirty="0"/>
              <a:t>Ausprobieren, um zu sehen, ob etwas funktioniert</a:t>
            </a:r>
            <a:r>
              <a:rPr lang="de-DE" dirty="0"/>
              <a:t>, nicht als Hypothesentest.</a:t>
            </a:r>
          </a:p>
          <a:p>
            <a:endParaRPr lang="de-DE" dirty="0"/>
          </a:p>
          <a:p>
            <a:r>
              <a:rPr lang="de-DE" dirty="0"/>
              <a:t>Der </a:t>
            </a:r>
            <a:r>
              <a:rPr lang="de-DE" b="1" dirty="0"/>
              <a:t>Versuch</a:t>
            </a:r>
            <a:r>
              <a:rPr lang="de-DE" dirty="0"/>
              <a:t> dient als </a:t>
            </a:r>
            <a:r>
              <a:rPr lang="de-DE" b="1" dirty="0"/>
              <a:t>Brücke</a:t>
            </a:r>
            <a:r>
              <a:rPr lang="de-DE" dirty="0"/>
              <a:t> vom kindlichen Explorieren zum Experiment. Er ermöglicht es, mit Erfahrung begründete Vermutungen </a:t>
            </a:r>
            <a:r>
              <a:rPr lang="de-DE" b="1" dirty="0"/>
              <a:t>experimentell zu prüfen</a:t>
            </a:r>
            <a:r>
              <a:rPr lang="de-DE" dirty="0"/>
              <a:t>. Der Versuch weist den Weg vom praktischen Handeln (Effekt ist Ziel) zum </a:t>
            </a:r>
            <a:r>
              <a:rPr lang="de-DE" b="1" dirty="0"/>
              <a:t>geistigen Handeln (Erkenntnis ist Ziel)</a:t>
            </a:r>
            <a:r>
              <a:rPr lang="de-DE" dirty="0"/>
              <a:t>. Er ist unerlässlich, um den Kindern den Weg zum wissenschaftlichen Denken und damit zum </a:t>
            </a:r>
            <a:r>
              <a:rPr lang="de-DE" b="1" dirty="0"/>
              <a:t>tiefen Verstehen des Experiments</a:t>
            </a:r>
            <a:r>
              <a:rPr lang="de-DE" dirty="0"/>
              <a:t> zu bahnen.</a:t>
            </a:r>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43</a:t>
            </a:fld>
            <a:endParaRPr lang="de-DE"/>
          </a:p>
        </p:txBody>
      </p:sp>
    </p:spTree>
    <p:extLst>
      <p:ext uri="{BB962C8B-B14F-4D97-AF65-F5344CB8AC3E}">
        <p14:creationId xmlns:p14="http://schemas.microsoft.com/office/powerpoint/2010/main" val="4290214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Dokument betont, dass im Bereich der Naturwissenschaften das </a:t>
            </a:r>
            <a:r>
              <a:rPr lang="de-DE" b="1" dirty="0"/>
              <a:t>Experiment</a:t>
            </a:r>
            <a:r>
              <a:rPr lang="de-DE" dirty="0"/>
              <a:t> oft der Lösungsweg ist. Das </a:t>
            </a:r>
            <a:r>
              <a:rPr lang="de-DE" b="1" dirty="0"/>
              <a:t>(Schüler-)Experiment</a:t>
            </a:r>
            <a:r>
              <a:rPr lang="de-DE" dirty="0"/>
              <a:t> ist dabei eng mit dem Problemlösen verbunden und umfasst die Phasen: </a:t>
            </a:r>
            <a:r>
              <a:rPr lang="de-DE" b="1" dirty="0"/>
              <a:t>Problem formulieren, Hypothese bilden, Versuchsdurchführung, Ergebnis feststellen, Gültigkeit überprüfen, Ergebnis verallgemeinern/transferieren</a:t>
            </a:r>
            <a:r>
              <a:rPr lang="de-DE" dirty="0"/>
              <a:t>.</a:t>
            </a:r>
          </a:p>
          <a:p>
            <a:endParaRPr lang="de-DE" dirty="0"/>
          </a:p>
          <a:p>
            <a:r>
              <a:rPr lang="de-DE" dirty="0"/>
              <a:t>Im schulischen Lernen – insbesondere in der Grundschule – wird jedoch eher der </a:t>
            </a:r>
            <a:r>
              <a:rPr lang="de-DE" b="1" dirty="0"/>
              <a:t>Versuch</a:t>
            </a:r>
            <a:r>
              <a:rPr lang="de-DE" dirty="0"/>
              <a:t> anstelle des wissenschaftlichen </a:t>
            </a:r>
            <a:r>
              <a:rPr lang="de-DE" b="1" dirty="0"/>
              <a:t>Experiments</a:t>
            </a:r>
            <a:r>
              <a:rPr lang="de-DE" dirty="0"/>
              <a:t> durchgeführt.</a:t>
            </a:r>
          </a:p>
          <a:p>
            <a:endParaRPr lang="de-DE" dirty="0"/>
          </a:p>
          <a:p>
            <a:pPr>
              <a:buFont typeface="Arial" panose="020B0604020202020204" pitchFamily="34" charset="0"/>
              <a:buChar char="•"/>
            </a:pPr>
            <a:r>
              <a:rPr lang="de-DE" b="1" dirty="0"/>
              <a:t>Versuch:</a:t>
            </a:r>
            <a:r>
              <a:rPr lang="de-DE" dirty="0"/>
              <a:t> Dient als </a:t>
            </a:r>
            <a:r>
              <a:rPr lang="de-DE" b="1" dirty="0"/>
              <a:t>Brücke</a:t>
            </a:r>
            <a:r>
              <a:rPr lang="de-DE" dirty="0"/>
              <a:t> vom kindlichen Explorieren zum Experiment; es werden mit Erfahrung begründete Vermutungen </a:t>
            </a:r>
            <a:r>
              <a:rPr lang="de-DE" b="1" dirty="0"/>
              <a:t>experimentell geprüft</a:t>
            </a:r>
            <a:r>
              <a:rPr lang="de-DE" dirty="0"/>
              <a:t>, um neue Erkenntnisse zu gewinnen. Hier ist die </a:t>
            </a:r>
            <a:r>
              <a:rPr lang="de-DE" b="1" dirty="0"/>
              <a:t>Erkenntnis das Handlungsziel</a:t>
            </a:r>
            <a:r>
              <a:rPr lang="de-DE" dirty="0"/>
              <a:t>. </a:t>
            </a:r>
          </a:p>
          <a:p>
            <a:pPr>
              <a:buFont typeface="Arial" panose="020B0604020202020204" pitchFamily="34" charset="0"/>
              <a:buChar char="•"/>
            </a:pPr>
            <a:endParaRPr lang="de-DE" dirty="0"/>
          </a:p>
          <a:p>
            <a:pPr>
              <a:buFont typeface="Arial" panose="020B0604020202020204" pitchFamily="34" charset="0"/>
              <a:buChar char="•"/>
            </a:pPr>
            <a:r>
              <a:rPr lang="de-DE" b="1" dirty="0"/>
              <a:t>Experiment (wissenschaftlich):</a:t>
            </a:r>
            <a:r>
              <a:rPr lang="de-DE" dirty="0"/>
              <a:t> Steht am </a:t>
            </a:r>
            <a:r>
              <a:rPr lang="de-DE" b="1" dirty="0"/>
              <a:t>Ende</a:t>
            </a:r>
            <a:r>
              <a:rPr lang="de-DE" dirty="0"/>
              <a:t> eines Erkenntnisprozesses, ist </a:t>
            </a:r>
            <a:r>
              <a:rPr lang="de-DE" b="1" dirty="0"/>
              <a:t>theoriegeführt</a:t>
            </a:r>
            <a:r>
              <a:rPr lang="de-DE" dirty="0"/>
              <a:t> und auf die </a:t>
            </a:r>
            <a:r>
              <a:rPr lang="de-DE" b="1" dirty="0"/>
              <a:t>Verifikation/Falsifikation</a:t>
            </a:r>
            <a:r>
              <a:rPr lang="de-DE" dirty="0"/>
              <a:t> einer Hypothese gerichtet. Es beruht auf </a:t>
            </a:r>
            <a:r>
              <a:rPr lang="de-DE" b="1" dirty="0"/>
              <a:t>soliden fachwissenschaftlichen Vorkenntnissen</a:t>
            </a:r>
            <a:r>
              <a:rPr lang="de-DE" dirty="0"/>
              <a:t> und ist daher nur </a:t>
            </a:r>
            <a:r>
              <a:rPr lang="de-DE" b="1" dirty="0"/>
              <a:t>bedingt</a:t>
            </a:r>
            <a:r>
              <a:rPr lang="de-DE" dirty="0"/>
              <a:t> in der Grundschule einsetzbar. </a:t>
            </a:r>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44</a:t>
            </a:fld>
            <a:endParaRPr lang="de-DE"/>
          </a:p>
        </p:txBody>
      </p:sp>
    </p:spTree>
    <p:extLst>
      <p:ext uri="{BB962C8B-B14F-4D97-AF65-F5344CB8AC3E}">
        <p14:creationId xmlns:p14="http://schemas.microsoft.com/office/powerpoint/2010/main" val="2592764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55</a:t>
            </a:fld>
            <a:endParaRPr lang="de-DE"/>
          </a:p>
        </p:txBody>
      </p:sp>
    </p:spTree>
    <p:extLst>
      <p:ext uri="{BB962C8B-B14F-4D97-AF65-F5344CB8AC3E}">
        <p14:creationId xmlns:p14="http://schemas.microsoft.com/office/powerpoint/2010/main" val="2802929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Aufgabe 3</a:t>
            </a:r>
          </a:p>
        </p:txBody>
      </p:sp>
      <p:sp>
        <p:nvSpPr>
          <p:cNvPr id="4" name="Foliennummernplatzhalter 3"/>
          <p:cNvSpPr>
            <a:spLocks noGrp="1"/>
          </p:cNvSpPr>
          <p:nvPr>
            <p:ph type="sldNum" sz="quarter" idx="5"/>
          </p:nvPr>
        </p:nvSpPr>
        <p:spPr/>
        <p:txBody>
          <a:bodyPr/>
          <a:lstStyle/>
          <a:p>
            <a:fld id="{8E61B259-718E-41BC-9A97-1627054B1256}" type="slidenum">
              <a:rPr lang="de-DE" smtClean="0"/>
              <a:t>59</a:t>
            </a:fld>
            <a:endParaRPr lang="de-DE"/>
          </a:p>
        </p:txBody>
      </p:sp>
    </p:spTree>
    <p:extLst>
      <p:ext uri="{BB962C8B-B14F-4D97-AF65-F5344CB8AC3E}">
        <p14:creationId xmlns:p14="http://schemas.microsoft.com/office/powerpoint/2010/main" val="2105244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60</a:t>
            </a:fld>
            <a:endParaRPr lang="de-DE"/>
          </a:p>
        </p:txBody>
      </p:sp>
    </p:spTree>
    <p:extLst>
      <p:ext uri="{BB962C8B-B14F-4D97-AF65-F5344CB8AC3E}">
        <p14:creationId xmlns:p14="http://schemas.microsoft.com/office/powerpoint/2010/main" val="1476052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Ausdrucken, Warm-Up nach der Mittagspause…</a:t>
            </a:r>
          </a:p>
        </p:txBody>
      </p:sp>
      <p:sp>
        <p:nvSpPr>
          <p:cNvPr id="4" name="Foliennummernplatzhalter 3"/>
          <p:cNvSpPr>
            <a:spLocks noGrp="1"/>
          </p:cNvSpPr>
          <p:nvPr>
            <p:ph type="sldNum" sz="quarter" idx="5"/>
          </p:nvPr>
        </p:nvSpPr>
        <p:spPr/>
        <p:txBody>
          <a:bodyPr/>
          <a:lstStyle/>
          <a:p>
            <a:fld id="{8E61B259-718E-41BC-9A97-1627054B1256}" type="slidenum">
              <a:rPr lang="de-DE" smtClean="0"/>
              <a:t>66</a:t>
            </a:fld>
            <a:endParaRPr lang="de-DE"/>
          </a:p>
        </p:txBody>
      </p:sp>
    </p:spTree>
    <p:extLst>
      <p:ext uri="{BB962C8B-B14F-4D97-AF65-F5344CB8AC3E}">
        <p14:creationId xmlns:p14="http://schemas.microsoft.com/office/powerpoint/2010/main" val="1339108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72</a:t>
            </a:fld>
            <a:endParaRPr lang="de-DE"/>
          </a:p>
        </p:txBody>
      </p:sp>
    </p:spTree>
    <p:extLst>
      <p:ext uri="{BB962C8B-B14F-4D97-AF65-F5344CB8AC3E}">
        <p14:creationId xmlns:p14="http://schemas.microsoft.com/office/powerpoint/2010/main" val="2804720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geht um das </a:t>
            </a:r>
            <a:r>
              <a:rPr lang="de-DE" dirty="0" err="1"/>
              <a:t>verstehensorientierte</a:t>
            </a:r>
            <a:r>
              <a:rPr lang="de-DE" dirty="0"/>
              <a:t> Lernen </a:t>
            </a:r>
          </a:p>
          <a:p>
            <a:r>
              <a:rPr lang="de-DE" dirty="0" err="1"/>
              <a:t>Phänonmen</a:t>
            </a:r>
            <a:r>
              <a:rPr lang="de-DE" dirty="0"/>
              <a:t> oder Fragestellung steht im </a:t>
            </a:r>
            <a:r>
              <a:rPr lang="de-DE" dirty="0" err="1"/>
              <a:t>Mttelpunkt</a:t>
            </a:r>
            <a:endParaRPr lang="de-DE" dirty="0"/>
          </a:p>
          <a:p>
            <a:r>
              <a:rPr lang="de-DE" dirty="0"/>
              <a:t>Wichtig ist es Positionen nicht gleich auszuschließen oder als eindeutig richtig zu deklarieren</a:t>
            </a:r>
          </a:p>
          <a:p>
            <a:r>
              <a:rPr lang="de-DE" dirty="0"/>
              <a:t>Fähigkeit des wissenschaftlichen Argumentierens wird dadurch </a:t>
            </a:r>
            <a:r>
              <a:rPr lang="de-DE" dirty="0" err="1"/>
              <a:t>verbesser</a:t>
            </a:r>
            <a:r>
              <a:rPr lang="de-DE" dirty="0"/>
              <a:t>. Dies zeigen Studien </a:t>
            </a:r>
          </a:p>
          <a:p>
            <a:r>
              <a:rPr lang="de-DE" dirty="0"/>
              <a:t>Ins Gespräch kommen trotz unterschiedlicher </a:t>
            </a:r>
            <a:r>
              <a:rPr lang="de-DE" dirty="0" err="1"/>
              <a:t>Lernvorasetzungen</a:t>
            </a:r>
            <a:r>
              <a:rPr lang="de-DE" dirty="0"/>
              <a:t> </a:t>
            </a:r>
          </a:p>
          <a:p>
            <a:r>
              <a:rPr lang="de-DE" dirty="0"/>
              <a:t>Frage gibt keine Lösungswege vor </a:t>
            </a:r>
          </a:p>
          <a:p>
            <a:r>
              <a:rPr lang="de-DE" dirty="0"/>
              <a:t>Lösung kommunikativ oder handelnd</a:t>
            </a:r>
          </a:p>
          <a:p>
            <a:r>
              <a:rPr lang="de-DE" dirty="0"/>
              <a:t>Ich mache es so wie machst du es?</a:t>
            </a:r>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74</a:t>
            </a:fld>
            <a:endParaRPr lang="de-DE"/>
          </a:p>
        </p:txBody>
      </p:sp>
    </p:spTree>
    <p:extLst>
      <p:ext uri="{BB962C8B-B14F-4D97-AF65-F5344CB8AC3E}">
        <p14:creationId xmlns:p14="http://schemas.microsoft.com/office/powerpoint/2010/main" val="634231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t>4</a:t>
            </a:fld>
            <a:endParaRPr lang="de-DE"/>
          </a:p>
        </p:txBody>
      </p:sp>
    </p:spTree>
    <p:extLst>
      <p:ext uri="{BB962C8B-B14F-4D97-AF65-F5344CB8AC3E}">
        <p14:creationId xmlns:p14="http://schemas.microsoft.com/office/powerpoint/2010/main" val="3106859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5</a:t>
            </a:fld>
            <a:endParaRPr lang="de-DE"/>
          </a:p>
        </p:txBody>
      </p:sp>
    </p:spTree>
    <p:extLst>
      <p:ext uri="{BB962C8B-B14F-4D97-AF65-F5344CB8AC3E}">
        <p14:creationId xmlns:p14="http://schemas.microsoft.com/office/powerpoint/2010/main" val="27853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6</a:t>
            </a:fld>
            <a:endParaRPr lang="de-DE"/>
          </a:p>
        </p:txBody>
      </p:sp>
    </p:spTree>
    <p:extLst>
      <p:ext uri="{BB962C8B-B14F-4D97-AF65-F5344CB8AC3E}">
        <p14:creationId xmlns:p14="http://schemas.microsoft.com/office/powerpoint/2010/main" val="3542027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Termine für Beratungen machen! </a:t>
            </a:r>
          </a:p>
        </p:txBody>
      </p:sp>
      <p:sp>
        <p:nvSpPr>
          <p:cNvPr id="4" name="Foliennummernplatzhalter 3"/>
          <p:cNvSpPr>
            <a:spLocks noGrp="1"/>
          </p:cNvSpPr>
          <p:nvPr>
            <p:ph type="sldNum" sz="quarter" idx="5"/>
          </p:nvPr>
        </p:nvSpPr>
        <p:spPr/>
        <p:txBody>
          <a:bodyPr/>
          <a:lstStyle/>
          <a:p>
            <a:fld id="{8E61B259-718E-41BC-9A97-1627054B1256}" type="slidenum">
              <a:rPr lang="de-DE" smtClean="0"/>
              <a:t>7</a:t>
            </a:fld>
            <a:endParaRPr lang="de-DE"/>
          </a:p>
        </p:txBody>
      </p:sp>
    </p:spTree>
    <p:extLst>
      <p:ext uri="{BB962C8B-B14F-4D97-AF65-F5344CB8AC3E}">
        <p14:creationId xmlns:p14="http://schemas.microsoft.com/office/powerpoint/2010/main" val="1284188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10</a:t>
            </a:fld>
            <a:endParaRPr lang="de-DE"/>
          </a:p>
        </p:txBody>
      </p:sp>
    </p:spTree>
    <p:extLst>
      <p:ext uri="{BB962C8B-B14F-4D97-AF65-F5344CB8AC3E}">
        <p14:creationId xmlns:p14="http://schemas.microsoft.com/office/powerpoint/2010/main" val="2439163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12</a:t>
            </a:fld>
            <a:endParaRPr lang="de-DE"/>
          </a:p>
        </p:txBody>
      </p:sp>
    </p:spTree>
    <p:extLst>
      <p:ext uri="{BB962C8B-B14F-4D97-AF65-F5344CB8AC3E}">
        <p14:creationId xmlns:p14="http://schemas.microsoft.com/office/powerpoint/2010/main" val="1402311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https://gs-fds.seminare-bw.de/,Lde/Startseite/Bereiche_Faecher/Sachunterricht+_+Medienbildung</a:t>
            </a:r>
          </a:p>
          <a:p>
            <a:endParaRPr lang="de-DE" dirty="0"/>
          </a:p>
          <a:p>
            <a:r>
              <a:rPr lang="de-DE" dirty="0"/>
              <a:t>Lehramtsanwärter*innen kommen mit unterschiedlichen Studienfächern (z. B. Biologie, Geschichte, Technik, Wirtschaft etc.) ans Seminar.</a:t>
            </a:r>
          </a:p>
          <a:p>
            <a:endParaRPr lang="de-DE" dirty="0"/>
          </a:p>
          <a:p>
            <a:r>
              <a:rPr lang="de-DE" dirty="0"/>
              <a:t>Im Sachunterricht erfolgt </a:t>
            </a:r>
            <a:r>
              <a:rPr lang="de-DE" b="1" dirty="0"/>
              <a:t>keine Trennung in Einzelfächer</a:t>
            </a:r>
            <a:r>
              <a:rPr lang="de-DE" dirty="0"/>
              <a:t>, da kindliches Lernen </a:t>
            </a:r>
            <a:r>
              <a:rPr lang="de-DE" b="1" dirty="0"/>
              <a:t>ganzheitlich</a:t>
            </a:r>
            <a:r>
              <a:rPr lang="de-DE" dirty="0"/>
              <a:t> ist.</a:t>
            </a:r>
          </a:p>
          <a:p>
            <a:endParaRPr lang="de-DE" dirty="0"/>
          </a:p>
          <a:p>
            <a:r>
              <a:rPr lang="de-DE" b="1" dirty="0"/>
              <a:t>Ziel der Ausbildung:</a:t>
            </a:r>
            <a:endParaRPr lang="de-DE" dirty="0"/>
          </a:p>
          <a:p>
            <a:pPr>
              <a:buFont typeface="Arial" panose="020B0604020202020204" pitchFamily="34" charset="0"/>
              <a:buChar char="•"/>
            </a:pPr>
            <a:r>
              <a:rPr lang="de-DE" dirty="0"/>
              <a:t>Kindliche Sichtweisen erkennen und verstehen.</a:t>
            </a:r>
          </a:p>
          <a:p>
            <a:pPr>
              <a:buFont typeface="Arial" panose="020B0604020202020204" pitchFamily="34" charset="0"/>
              <a:buChar char="•"/>
            </a:pPr>
            <a:r>
              <a:rPr lang="de-DE" dirty="0"/>
              <a:t>Daraus </a:t>
            </a:r>
            <a:r>
              <a:rPr lang="de-DE" b="1" dirty="0"/>
              <a:t>didaktische und methodische Konsequenzen</a:t>
            </a:r>
            <a:r>
              <a:rPr lang="de-DE" dirty="0"/>
              <a:t> ableiten.</a:t>
            </a:r>
          </a:p>
          <a:p>
            <a:endParaRPr lang="de-DE" dirty="0"/>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16</a:t>
            </a:fld>
            <a:endParaRPr lang="de-DE"/>
          </a:p>
        </p:txBody>
      </p:sp>
    </p:spTree>
    <p:extLst>
      <p:ext uri="{BB962C8B-B14F-4D97-AF65-F5344CB8AC3E}">
        <p14:creationId xmlns:p14="http://schemas.microsoft.com/office/powerpoint/2010/main" val="234420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5" name="Rechteck 14"/>
          <p:cNvSpPr/>
          <p:nvPr userDrawn="1"/>
        </p:nvSpPr>
        <p:spPr>
          <a:xfrm>
            <a:off x="-1" y="3907144"/>
            <a:ext cx="9144001" cy="22021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800"/>
          </a:p>
        </p:txBody>
      </p:sp>
      <p:sp>
        <p:nvSpPr>
          <p:cNvPr id="8" name="Freihandform 7"/>
          <p:cNvSpPr>
            <a:spLocks noChangeAspect="1"/>
          </p:cNvSpPr>
          <p:nvPr/>
        </p:nvSpPr>
        <p:spPr>
          <a:xfrm>
            <a:off x="-7556" y="0"/>
            <a:ext cx="9159907" cy="5871808"/>
          </a:xfrm>
          <a:custGeom>
            <a:avLst/>
            <a:gdLst>
              <a:gd name="connsiteX0" fmla="*/ 0 w 9151557"/>
              <a:gd name="connsiteY0" fmla="*/ 0 h 5871808"/>
              <a:gd name="connsiteX1" fmla="*/ 9151557 w 9151557"/>
              <a:gd name="connsiteY1" fmla="*/ 0 h 5871808"/>
              <a:gd name="connsiteX2" fmla="*/ 9144000 w 9151557"/>
              <a:gd name="connsiteY2" fmla="*/ 4269719 h 5871808"/>
              <a:gd name="connsiteX3" fmla="*/ 7557 w 9151557"/>
              <a:gd name="connsiteY3" fmla="*/ 5871808 h 5871808"/>
              <a:gd name="connsiteX4" fmla="*/ 0 w 9151557"/>
              <a:gd name="connsiteY4" fmla="*/ 0 h 587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1557" h="5871808">
                <a:moveTo>
                  <a:pt x="0" y="0"/>
                </a:moveTo>
                <a:lnTo>
                  <a:pt x="9151557" y="0"/>
                </a:lnTo>
                <a:lnTo>
                  <a:pt x="9144000" y="4269719"/>
                </a:lnTo>
                <a:lnTo>
                  <a:pt x="7557" y="5871808"/>
                </a:lnTo>
                <a:lnTo>
                  <a:pt x="0" y="0"/>
                </a:lnTo>
                <a:close/>
              </a:path>
            </a:pathLst>
          </a:custGeom>
          <a:solidFill>
            <a:srgbClr val="00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latin typeface="Arial" panose="020B0604020202020204" pitchFamily="34" charset="0"/>
              <a:cs typeface="Arial" panose="020B0604020202020204" pitchFamily="34" charset="0"/>
            </a:endParaRPr>
          </a:p>
        </p:txBody>
      </p:sp>
      <p:sp>
        <p:nvSpPr>
          <p:cNvPr id="10" name="Textfeld 9"/>
          <p:cNvSpPr txBox="1"/>
          <p:nvPr userDrawn="1"/>
        </p:nvSpPr>
        <p:spPr>
          <a:xfrm>
            <a:off x="6206978" y="134683"/>
            <a:ext cx="2937022" cy="276999"/>
          </a:xfrm>
          <a:prstGeom prst="rect">
            <a:avLst/>
          </a:prstGeom>
          <a:noFill/>
        </p:spPr>
        <p:txBody>
          <a:bodyPr wrap="none" rtlCol="0" anchor="ctr" anchorCtr="0">
            <a:spAutoFit/>
          </a:bodyPr>
          <a:lstStyle/>
          <a:p>
            <a:pPr algn="l"/>
            <a:r>
              <a:rPr lang="de-DE" sz="1200" b="1" dirty="0">
                <a:solidFill>
                  <a:srgbClr val="003064"/>
                </a:solidFill>
                <a:latin typeface="Arial" panose="020B0604020202020204" pitchFamily="34" charset="0"/>
                <a:cs typeface="Arial" panose="020B0604020202020204" pitchFamily="34" charset="0"/>
              </a:rPr>
              <a:t>Schleswig-Holstein.</a:t>
            </a:r>
            <a:r>
              <a:rPr lang="de-DE" sz="1200" dirty="0">
                <a:solidFill>
                  <a:srgbClr val="003064"/>
                </a:solidFill>
                <a:latin typeface="Arial" panose="020B0604020202020204" pitchFamily="34" charset="0"/>
                <a:cs typeface="Arial" panose="020B0604020202020204" pitchFamily="34" charset="0"/>
              </a:rPr>
              <a:t> Der echte Norden.</a:t>
            </a:r>
          </a:p>
        </p:txBody>
      </p:sp>
      <p:sp>
        <p:nvSpPr>
          <p:cNvPr id="2" name="Title 1"/>
          <p:cNvSpPr>
            <a:spLocks noGrp="1"/>
          </p:cNvSpPr>
          <p:nvPr>
            <p:ph type="ctrTitle" hasCustomPrompt="1"/>
          </p:nvPr>
        </p:nvSpPr>
        <p:spPr>
          <a:xfrm>
            <a:off x="685800" y="722286"/>
            <a:ext cx="7772400" cy="2000512"/>
          </a:xfrm>
          <a:prstGeom prst="rect">
            <a:avLst/>
          </a:prstGeom>
        </p:spPr>
        <p:txBody>
          <a:bodyPr anchor="ctr">
            <a:normAutofit/>
          </a:bodyPr>
          <a:lstStyle>
            <a:lvl1pPr algn="l">
              <a:defRPr sz="3600">
                <a:solidFill>
                  <a:schemeClr val="bg1"/>
                </a:solidFill>
              </a:defRPr>
            </a:lvl1pPr>
          </a:lstStyle>
          <a:p>
            <a:r>
              <a:rPr lang="de-DE" dirty="0"/>
              <a:t>Strukturierung entwicklungsfördernder Bedingungen bei erschwerten Aneignungsprozessen von Sachverhalten I</a:t>
            </a:r>
            <a:endParaRPr lang="en-US" dirty="0"/>
          </a:p>
        </p:txBody>
      </p:sp>
      <p:sp>
        <p:nvSpPr>
          <p:cNvPr id="3" name="Subtitle 2"/>
          <p:cNvSpPr>
            <a:spLocks noGrp="1"/>
          </p:cNvSpPr>
          <p:nvPr>
            <p:ph type="subTitle" idx="1"/>
          </p:nvPr>
        </p:nvSpPr>
        <p:spPr>
          <a:xfrm>
            <a:off x="685800" y="2786603"/>
            <a:ext cx="7772400" cy="1537723"/>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12" name="Textplatzhalter 11"/>
          <p:cNvSpPr>
            <a:spLocks noGrp="1"/>
          </p:cNvSpPr>
          <p:nvPr>
            <p:ph type="body" sz="quarter" idx="13" hasCustomPrompt="1"/>
          </p:nvPr>
        </p:nvSpPr>
        <p:spPr>
          <a:xfrm>
            <a:off x="182137" y="6173054"/>
            <a:ext cx="3600000" cy="288000"/>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Fachteam Sachunterricht</a:t>
            </a:r>
          </a:p>
        </p:txBody>
      </p:sp>
      <p:sp>
        <p:nvSpPr>
          <p:cNvPr id="13" name="Textplatzhalter 11"/>
          <p:cNvSpPr>
            <a:spLocks noGrp="1"/>
          </p:cNvSpPr>
          <p:nvPr>
            <p:ph type="body" sz="quarter" idx="14" hasCustomPrompt="1"/>
          </p:nvPr>
        </p:nvSpPr>
        <p:spPr>
          <a:xfrm>
            <a:off x="182137" y="6464163"/>
            <a:ext cx="2880000" cy="286813"/>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19.05.21</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Tree>
    <p:extLst>
      <p:ext uri="{BB962C8B-B14F-4D97-AF65-F5344CB8AC3E}">
        <p14:creationId xmlns:p14="http://schemas.microsoft.com/office/powerpoint/2010/main" val="4196666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1844676"/>
            <a:ext cx="2949178" cy="2064717"/>
          </a:xfrm>
          <a:prstGeom prst="rect">
            <a:avLst/>
          </a:prstGeom>
        </p:spPr>
        <p:txBody>
          <a:bodyPr anchor="ctr"/>
          <a:lstStyle>
            <a:lvl1pPr>
              <a:defRPr sz="3200"/>
            </a:lvl1pPr>
          </a:lstStyle>
          <a:p>
            <a:r>
              <a:rPr lang="de-DE" dirty="0"/>
              <a:t>Titelmasterformat durch Klicken bearbeiten</a:t>
            </a:r>
            <a:endParaRPr lang="en-US" dirty="0"/>
          </a:p>
        </p:txBody>
      </p:sp>
      <p:sp>
        <p:nvSpPr>
          <p:cNvPr id="3" name="Content Placeholder 2"/>
          <p:cNvSpPr>
            <a:spLocks noGrp="1"/>
          </p:cNvSpPr>
          <p:nvPr>
            <p:ph idx="1"/>
          </p:nvPr>
        </p:nvSpPr>
        <p:spPr>
          <a:xfrm>
            <a:off x="3887391" y="1844675"/>
            <a:ext cx="4629150" cy="401637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4041915"/>
            <a:ext cx="2949178"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33F28847-7BF0-413E-A4B4-C02469266E58}" type="datetime1">
              <a:rPr lang="de-DE" smtClean="0"/>
              <a:t>12.11.2025</a:t>
            </a:fld>
            <a:endParaRPr lang="de-DE" dirty="0"/>
          </a:p>
        </p:txBody>
      </p:sp>
      <p:sp>
        <p:nvSpPr>
          <p:cNvPr id="13"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498491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844675"/>
            <a:ext cx="4629150" cy="4016376"/>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8" name="Title 1"/>
          <p:cNvSpPr>
            <a:spLocks noGrp="1"/>
          </p:cNvSpPr>
          <p:nvPr>
            <p:ph type="title"/>
          </p:nvPr>
        </p:nvSpPr>
        <p:spPr>
          <a:xfrm>
            <a:off x="629841" y="1844676"/>
            <a:ext cx="2949178" cy="2064717"/>
          </a:xfrm>
          <a:prstGeom prst="rect">
            <a:avLst/>
          </a:prstGeom>
        </p:spPr>
        <p:txBody>
          <a:bodyPr anchor="ctr"/>
          <a:lstStyle>
            <a:lvl1pPr>
              <a:defRPr sz="3200"/>
            </a:lvl1pPr>
          </a:lstStyle>
          <a:p>
            <a:r>
              <a:rPr lang="de-DE" dirty="0"/>
              <a:t>Titelmasterformat durch Klicken bearbeiten</a:t>
            </a:r>
            <a:endParaRPr lang="en-US" dirty="0"/>
          </a:p>
        </p:txBody>
      </p:sp>
      <p:sp>
        <p:nvSpPr>
          <p:cNvPr id="9" name="Text Placeholder 3"/>
          <p:cNvSpPr>
            <a:spLocks noGrp="1"/>
          </p:cNvSpPr>
          <p:nvPr>
            <p:ph type="body" sz="half" idx="2"/>
          </p:nvPr>
        </p:nvSpPr>
        <p:spPr>
          <a:xfrm>
            <a:off x="629841" y="4041915"/>
            <a:ext cx="2949178"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35DF68FC-774B-4D41-A04C-46D2580C019C}" type="datetime1">
              <a:rPr lang="de-DE" smtClean="0"/>
              <a:t>12.11.2025</a:t>
            </a:fld>
            <a:endParaRPr lang="de-DE" dirty="0"/>
          </a:p>
        </p:txBody>
      </p:sp>
      <p:sp>
        <p:nvSpPr>
          <p:cNvPr id="15"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466972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7">
            <a:extLst>
              <a:ext uri="{FF2B5EF4-FFF2-40B4-BE49-F238E27FC236}">
                <a16:creationId xmlns:a16="http://schemas.microsoft.com/office/drawing/2014/main" id="{C9520950-DA60-4964-9539-0EC4363A3BDC}"/>
              </a:ext>
            </a:extLst>
          </p:cNvPr>
          <p:cNvSpPr>
            <a:spLocks noGrp="1" noChangeArrowheads="1"/>
          </p:cNvSpPr>
          <p:nvPr>
            <p:ph type="sldNum" idx="10"/>
          </p:nvPr>
        </p:nvSpPr>
        <p:spPr>
          <a:ln/>
        </p:spPr>
        <p:txBody>
          <a:bodyPr/>
          <a:lstStyle>
            <a:lvl1pPr>
              <a:defRPr/>
            </a:lvl1pPr>
          </a:lstStyle>
          <a:p>
            <a:pPr>
              <a:defRPr/>
            </a:pPr>
            <a:fld id="{7E0CC500-F48A-49B5-AE2B-74D867E6280E}" type="slidenum">
              <a:rPr lang="de-DE" altLang="de-DE"/>
              <a:pPr>
                <a:defRPr/>
              </a:pPr>
              <a:t>‹Nr.›</a:t>
            </a:fld>
            <a:endParaRPr lang="de-DE" altLang="de-DE"/>
          </a:p>
        </p:txBody>
      </p:sp>
    </p:spTree>
    <p:extLst>
      <p:ext uri="{BB962C8B-B14F-4D97-AF65-F5344CB8AC3E}">
        <p14:creationId xmlns:p14="http://schemas.microsoft.com/office/powerpoint/2010/main" val="310707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5" name="Rechteck 14"/>
          <p:cNvSpPr/>
          <p:nvPr userDrawn="1"/>
        </p:nvSpPr>
        <p:spPr>
          <a:xfrm>
            <a:off x="-1" y="3907144"/>
            <a:ext cx="9144001" cy="22021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800"/>
          </a:p>
        </p:txBody>
      </p:sp>
      <p:sp>
        <p:nvSpPr>
          <p:cNvPr id="8" name="Freihandform 7"/>
          <p:cNvSpPr>
            <a:spLocks noChangeAspect="1"/>
          </p:cNvSpPr>
          <p:nvPr/>
        </p:nvSpPr>
        <p:spPr>
          <a:xfrm>
            <a:off x="-7556" y="0"/>
            <a:ext cx="9159907" cy="5871808"/>
          </a:xfrm>
          <a:custGeom>
            <a:avLst/>
            <a:gdLst>
              <a:gd name="connsiteX0" fmla="*/ 0 w 9151557"/>
              <a:gd name="connsiteY0" fmla="*/ 0 h 5871808"/>
              <a:gd name="connsiteX1" fmla="*/ 9151557 w 9151557"/>
              <a:gd name="connsiteY1" fmla="*/ 0 h 5871808"/>
              <a:gd name="connsiteX2" fmla="*/ 9144000 w 9151557"/>
              <a:gd name="connsiteY2" fmla="*/ 4269719 h 5871808"/>
              <a:gd name="connsiteX3" fmla="*/ 7557 w 9151557"/>
              <a:gd name="connsiteY3" fmla="*/ 5871808 h 5871808"/>
              <a:gd name="connsiteX4" fmla="*/ 0 w 9151557"/>
              <a:gd name="connsiteY4" fmla="*/ 0 h 587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1557" h="5871808">
                <a:moveTo>
                  <a:pt x="0" y="0"/>
                </a:moveTo>
                <a:lnTo>
                  <a:pt x="9151557" y="0"/>
                </a:lnTo>
                <a:lnTo>
                  <a:pt x="9144000" y="4269719"/>
                </a:lnTo>
                <a:lnTo>
                  <a:pt x="7557" y="5871808"/>
                </a:lnTo>
                <a:lnTo>
                  <a:pt x="0" y="0"/>
                </a:lnTo>
                <a:close/>
              </a:path>
            </a:pathLst>
          </a:custGeom>
          <a:solidFill>
            <a:srgbClr val="00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latin typeface="Arial" panose="020B0604020202020204" pitchFamily="34" charset="0"/>
              <a:cs typeface="Arial" panose="020B0604020202020204" pitchFamily="34" charset="0"/>
            </a:endParaRPr>
          </a:p>
        </p:txBody>
      </p:sp>
      <p:sp>
        <p:nvSpPr>
          <p:cNvPr id="10" name="Textfeld 9"/>
          <p:cNvSpPr txBox="1"/>
          <p:nvPr userDrawn="1"/>
        </p:nvSpPr>
        <p:spPr>
          <a:xfrm>
            <a:off x="6206978" y="134683"/>
            <a:ext cx="2937022" cy="276999"/>
          </a:xfrm>
          <a:prstGeom prst="rect">
            <a:avLst/>
          </a:prstGeom>
          <a:noFill/>
        </p:spPr>
        <p:txBody>
          <a:bodyPr wrap="none" rtlCol="0" anchor="ctr" anchorCtr="0">
            <a:spAutoFit/>
          </a:bodyPr>
          <a:lstStyle/>
          <a:p>
            <a:pPr algn="l"/>
            <a:r>
              <a:rPr lang="de-DE" sz="1200" b="1" dirty="0">
                <a:solidFill>
                  <a:srgbClr val="003064"/>
                </a:solidFill>
                <a:latin typeface="Arial" panose="020B0604020202020204" pitchFamily="34" charset="0"/>
                <a:cs typeface="Arial" panose="020B0604020202020204" pitchFamily="34" charset="0"/>
              </a:rPr>
              <a:t>Schleswig-Holstein.</a:t>
            </a:r>
            <a:r>
              <a:rPr lang="de-DE" sz="1200" dirty="0">
                <a:solidFill>
                  <a:srgbClr val="003064"/>
                </a:solidFill>
                <a:latin typeface="Arial" panose="020B0604020202020204" pitchFamily="34" charset="0"/>
                <a:cs typeface="Arial" panose="020B0604020202020204" pitchFamily="34" charset="0"/>
              </a:rPr>
              <a:t> Der echte Norden.</a:t>
            </a:r>
          </a:p>
        </p:txBody>
      </p:sp>
      <p:sp>
        <p:nvSpPr>
          <p:cNvPr id="2" name="Title 1"/>
          <p:cNvSpPr>
            <a:spLocks noGrp="1"/>
          </p:cNvSpPr>
          <p:nvPr>
            <p:ph type="ctrTitle"/>
          </p:nvPr>
        </p:nvSpPr>
        <p:spPr>
          <a:xfrm>
            <a:off x="685800" y="722286"/>
            <a:ext cx="7772400" cy="2000512"/>
          </a:xfrm>
          <a:prstGeom prst="rect">
            <a:avLst/>
          </a:prstGeom>
        </p:spPr>
        <p:txBody>
          <a:bodyPr anchor="ctr">
            <a:normAutofit/>
          </a:bodyPr>
          <a:lstStyle>
            <a:lvl1pPr algn="l">
              <a:defRPr sz="5400">
                <a:solidFill>
                  <a:schemeClr val="bg1"/>
                </a:solidFill>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685800" y="2786603"/>
            <a:ext cx="7772400" cy="1537723"/>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12" name="Textplatzhalter 11"/>
          <p:cNvSpPr>
            <a:spLocks noGrp="1"/>
          </p:cNvSpPr>
          <p:nvPr>
            <p:ph type="body" sz="quarter" idx="13" hasCustomPrompt="1"/>
          </p:nvPr>
        </p:nvSpPr>
        <p:spPr>
          <a:xfrm>
            <a:off x="182137" y="6173054"/>
            <a:ext cx="3600000" cy="288000"/>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Name</a:t>
            </a:r>
          </a:p>
        </p:txBody>
      </p:sp>
      <p:sp>
        <p:nvSpPr>
          <p:cNvPr id="13" name="Textplatzhalter 11"/>
          <p:cNvSpPr>
            <a:spLocks noGrp="1"/>
          </p:cNvSpPr>
          <p:nvPr>
            <p:ph type="body" sz="quarter" idx="14" hasCustomPrompt="1"/>
          </p:nvPr>
        </p:nvSpPr>
        <p:spPr>
          <a:xfrm>
            <a:off x="182137" y="6464163"/>
            <a:ext cx="2880000" cy="286813"/>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Datum</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Tree>
    <p:extLst>
      <p:ext uri="{BB962C8B-B14F-4D97-AF65-F5344CB8AC3E}">
        <p14:creationId xmlns:p14="http://schemas.microsoft.com/office/powerpoint/2010/main" val="3168671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188" y="1844675"/>
            <a:ext cx="792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pPr/>
              <a:t>12.11.2025</a:t>
            </a:fld>
            <a:endParaRPr lang="de-DE" dirty="0"/>
          </a:p>
        </p:txBody>
      </p:sp>
      <p:sp>
        <p:nvSpPr>
          <p:cNvPr id="10"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3033331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12813" y="225425"/>
            <a:ext cx="7920000" cy="1332000"/>
          </a:xfrm>
          <a:prstGeom prst="rect">
            <a:avLst/>
          </a:prstGeo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44677"/>
            <a:ext cx="3886200" cy="4032249"/>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844675"/>
            <a:ext cx="3886200" cy="40322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5"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7E6961B8-E763-4621-9D5D-38F66A348052}" type="datetime1">
              <a:rPr lang="de-DE" smtClean="0"/>
              <a:pPr/>
              <a:t>12.11.2025</a:t>
            </a:fld>
            <a:endParaRPr lang="de-DE" dirty="0"/>
          </a:p>
        </p:txBody>
      </p:sp>
      <p:sp>
        <p:nvSpPr>
          <p:cNvPr id="16"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7"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776121162"/>
      </p:ext>
    </p:extLst>
  </p:cSld>
  <p:clrMapOvr>
    <a:masterClrMapping/>
  </p:clrMapOvr>
  <p:extLst>
    <p:ext uri="{DCECCB84-F9BA-43D5-87BE-67443E8EF086}">
      <p15:sldGuideLst xmlns:p15="http://schemas.microsoft.com/office/powerpoint/2012/main">
        <p15:guide id="1" orient="horz" pos="14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2813" y="225424"/>
            <a:ext cx="7920000" cy="1332000"/>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B7E06C08-2B17-43F1-A072-02A8688504CF}" type="datetime1">
              <a:rPr lang="de-DE" smtClean="0"/>
              <a:pPr/>
              <a:t>12.11.2025</a:t>
            </a:fld>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108993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7"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514C555C-37E2-44ED-BE6C-12A21C01C579}" type="datetime1">
              <a:rPr lang="de-DE" smtClean="0"/>
              <a:pPr/>
              <a:t>12.11.2025</a:t>
            </a:fld>
            <a:endParaRPr lang="de-DE" dirty="0"/>
          </a:p>
        </p:txBody>
      </p:sp>
      <p:sp>
        <p:nvSpPr>
          <p:cNvPr id="8"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9"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21846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Rechteck 3"/>
          <p:cNvSpPr/>
          <p:nvPr userDrawn="1"/>
        </p:nvSpPr>
        <p:spPr>
          <a:xfrm>
            <a:off x="0" y="0"/>
            <a:ext cx="9144000" cy="6032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F2F1D57B-2905-4E99-8DD2-DA23D35CE01F}" type="datetime1">
              <a:rPr lang="de-DE" smtClean="0"/>
              <a:pPr/>
              <a:t>12.11.2025</a:t>
            </a:fld>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441132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7" name="Rechteck 6"/>
          <p:cNvSpPr/>
          <p:nvPr userDrawn="1"/>
        </p:nvSpPr>
        <p:spPr>
          <a:xfrm>
            <a:off x="0" y="1683803"/>
            <a:ext cx="9144000" cy="4348518"/>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title" hasCustomPrompt="1"/>
          </p:nvPr>
        </p:nvSpPr>
        <p:spPr>
          <a:xfrm>
            <a:off x="623888" y="1844677"/>
            <a:ext cx="7886700" cy="2717801"/>
          </a:xfrm>
          <a:prstGeom prst="rect">
            <a:avLst/>
          </a:prstGeom>
        </p:spPr>
        <p:txBody>
          <a:bodyPr anchor="ctr">
            <a:normAutofit/>
          </a:bodyPr>
          <a:lstStyle>
            <a:lvl1pPr>
              <a:defRPr sz="4800">
                <a:solidFill>
                  <a:schemeClr val="bg1"/>
                </a:solidFill>
              </a:defRPr>
            </a:lvl1pPr>
          </a:lstStyle>
          <a:p>
            <a:r>
              <a:rPr lang="de-DE" dirty="0"/>
              <a:t>Zwischentitelmasterformat durch Klicken bearbeiten</a:t>
            </a:r>
            <a:endParaRPr lang="en-US" dirty="0"/>
          </a:p>
        </p:txBody>
      </p:sp>
      <p:sp>
        <p:nvSpPr>
          <p:cNvPr id="3" name="Text Placeholder 2"/>
          <p:cNvSpPr>
            <a:spLocks noGrp="1"/>
          </p:cNvSpPr>
          <p:nvPr>
            <p:ph type="body" idx="1"/>
          </p:nvPr>
        </p:nvSpPr>
        <p:spPr>
          <a:xfrm>
            <a:off x="623888" y="4589466"/>
            <a:ext cx="7886700" cy="1287461"/>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F8B4B845-6DC3-45BC-9049-17AD7992C39F}" type="datetime1">
              <a:rPr lang="de-DE" smtClean="0"/>
              <a:pPr/>
              <a:t>12.11.2025</a:t>
            </a:fld>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58900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188" y="1844675"/>
            <a:ext cx="792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hasCustomPrompt="1"/>
          </p:nvPr>
        </p:nvSpPr>
        <p:spPr/>
        <p:txBody>
          <a:bodyPr>
            <a:normAutofit/>
          </a:bodyPr>
          <a:lstStyle>
            <a:lvl1pPr>
              <a:defRPr sz="2800"/>
            </a:lvl1pPr>
          </a:lstStyle>
          <a:p>
            <a:r>
              <a:rPr lang="de-DE" dirty="0"/>
              <a:t>Handlungsorientiertes Lernen im </a:t>
            </a:r>
            <a:r>
              <a:rPr lang="de-DE" dirty="0" err="1"/>
              <a:t>Schuntericht</a:t>
            </a:r>
            <a:endParaRPr lang="de-DE" dirty="0"/>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12.11.2025</a:t>
            </a:fld>
            <a:endParaRPr lang="de-DE" dirty="0"/>
          </a:p>
        </p:txBody>
      </p:sp>
      <p:sp>
        <p:nvSpPr>
          <p:cNvPr id="10"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2303114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Zwischen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12000" y="225425"/>
            <a:ext cx="792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611188" y="1844675"/>
            <a:ext cx="7920000"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611188" y="2809461"/>
            <a:ext cx="7920000"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026D32B0-575C-43B7-B8BD-48B68FBBD667}" type="datetime1">
              <a:rPr lang="de-DE" smtClean="0"/>
              <a:pPr/>
              <a:t>12.11.2025</a:t>
            </a:fld>
            <a:endParaRPr lang="de-DE" dirty="0"/>
          </a:p>
        </p:txBody>
      </p:sp>
      <p:sp>
        <p:nvSpPr>
          <p:cNvPr id="13"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908351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12813" y="225425"/>
            <a:ext cx="792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628651" y="1844675"/>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629842" y="2809461"/>
            <a:ext cx="3868340"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4629151" y="1844675"/>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6" name="Content Placeholder 5"/>
          <p:cNvSpPr>
            <a:spLocks noGrp="1"/>
          </p:cNvSpPr>
          <p:nvPr>
            <p:ph sz="quarter" idx="4"/>
          </p:nvPr>
        </p:nvSpPr>
        <p:spPr>
          <a:xfrm>
            <a:off x="4629151" y="2835275"/>
            <a:ext cx="3887391" cy="3041650"/>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96C799F4-74F0-4B8C-938F-5A0C36883B70}" type="datetime1">
              <a:rPr lang="de-DE" smtClean="0"/>
              <a:pPr/>
              <a:t>12.11.2025</a:t>
            </a:fld>
            <a:endParaRPr lang="de-DE" dirty="0"/>
          </a:p>
        </p:txBody>
      </p:sp>
      <p:sp>
        <p:nvSpPr>
          <p:cNvPr id="15" name="Fußzeilenplatzhalter 5"/>
          <p:cNvSpPr>
            <a:spLocks noGrp="1"/>
          </p:cNvSpPr>
          <p:nvPr>
            <p:ph type="ftr" sz="quarter" idx="17"/>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18"/>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58515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1844676"/>
            <a:ext cx="2949178" cy="2064717"/>
          </a:xfrm>
          <a:prstGeom prst="rect">
            <a:avLst/>
          </a:prstGeom>
        </p:spPr>
        <p:txBody>
          <a:bodyPr anchor="ctr"/>
          <a:lstStyle>
            <a:lvl1pPr>
              <a:defRPr sz="3200"/>
            </a:lvl1pPr>
          </a:lstStyle>
          <a:p>
            <a:r>
              <a:rPr lang="de-DE" dirty="0"/>
              <a:t>Titelmasterformat durch Klicken bearbeiten</a:t>
            </a:r>
            <a:endParaRPr lang="en-US" dirty="0"/>
          </a:p>
        </p:txBody>
      </p:sp>
      <p:sp>
        <p:nvSpPr>
          <p:cNvPr id="3" name="Content Placeholder 2"/>
          <p:cNvSpPr>
            <a:spLocks noGrp="1"/>
          </p:cNvSpPr>
          <p:nvPr>
            <p:ph idx="1"/>
          </p:nvPr>
        </p:nvSpPr>
        <p:spPr>
          <a:xfrm>
            <a:off x="3887391" y="1844675"/>
            <a:ext cx="4629150" cy="401637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4041915"/>
            <a:ext cx="2949178"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33F28847-7BF0-413E-A4B4-C02469266E58}" type="datetime1">
              <a:rPr lang="de-DE" smtClean="0"/>
              <a:pPr/>
              <a:t>12.11.2025</a:t>
            </a:fld>
            <a:endParaRPr lang="de-DE" dirty="0"/>
          </a:p>
        </p:txBody>
      </p:sp>
      <p:sp>
        <p:nvSpPr>
          <p:cNvPr id="13"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033594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844675"/>
            <a:ext cx="4629150" cy="4016376"/>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8" name="Title 1"/>
          <p:cNvSpPr>
            <a:spLocks noGrp="1"/>
          </p:cNvSpPr>
          <p:nvPr>
            <p:ph type="title"/>
          </p:nvPr>
        </p:nvSpPr>
        <p:spPr>
          <a:xfrm>
            <a:off x="629841" y="1844676"/>
            <a:ext cx="2949178" cy="2064717"/>
          </a:xfrm>
          <a:prstGeom prst="rect">
            <a:avLst/>
          </a:prstGeom>
        </p:spPr>
        <p:txBody>
          <a:bodyPr anchor="ctr"/>
          <a:lstStyle>
            <a:lvl1pPr>
              <a:defRPr sz="3200"/>
            </a:lvl1pPr>
          </a:lstStyle>
          <a:p>
            <a:r>
              <a:rPr lang="de-DE" dirty="0"/>
              <a:t>Titelmasterformat durch Klicken bearbeiten</a:t>
            </a:r>
            <a:endParaRPr lang="en-US" dirty="0"/>
          </a:p>
        </p:txBody>
      </p:sp>
      <p:sp>
        <p:nvSpPr>
          <p:cNvPr id="9" name="Text Placeholder 3"/>
          <p:cNvSpPr>
            <a:spLocks noGrp="1"/>
          </p:cNvSpPr>
          <p:nvPr>
            <p:ph type="body" sz="half" idx="2"/>
          </p:nvPr>
        </p:nvSpPr>
        <p:spPr>
          <a:xfrm>
            <a:off x="629841" y="4041915"/>
            <a:ext cx="2949178"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35DF68FC-774B-4D41-A04C-46D2580C019C}" type="datetime1">
              <a:rPr lang="de-DE" smtClean="0"/>
              <a:pPr/>
              <a:t>12.11.2025</a:t>
            </a:fld>
            <a:endParaRPr lang="de-DE" dirty="0"/>
          </a:p>
        </p:txBody>
      </p:sp>
      <p:sp>
        <p:nvSpPr>
          <p:cNvPr id="15"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555623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7">
            <a:extLst>
              <a:ext uri="{FF2B5EF4-FFF2-40B4-BE49-F238E27FC236}">
                <a16:creationId xmlns:a16="http://schemas.microsoft.com/office/drawing/2014/main" id="{C9520950-DA60-4964-9539-0EC4363A3BDC}"/>
              </a:ext>
            </a:extLst>
          </p:cNvPr>
          <p:cNvSpPr>
            <a:spLocks noGrp="1" noChangeArrowheads="1"/>
          </p:cNvSpPr>
          <p:nvPr>
            <p:ph type="sldNum" idx="10"/>
          </p:nvPr>
        </p:nvSpPr>
        <p:spPr>
          <a:ln/>
        </p:spPr>
        <p:txBody>
          <a:bodyPr/>
          <a:lstStyle>
            <a:lvl1pPr>
              <a:defRPr/>
            </a:lvl1pPr>
          </a:lstStyle>
          <a:p>
            <a:pPr>
              <a:defRPr/>
            </a:pPr>
            <a:fld id="{7E0CC500-F48A-49B5-AE2B-74D867E6280E}" type="slidenum">
              <a:rPr lang="de-DE" altLang="de-DE"/>
              <a:pPr>
                <a:defRPr/>
              </a:pPr>
              <a:t>‹Nr.›</a:t>
            </a:fld>
            <a:endParaRPr lang="de-DE" altLang="de-DE"/>
          </a:p>
        </p:txBody>
      </p:sp>
    </p:spTree>
    <p:extLst>
      <p:ext uri="{BB962C8B-B14F-4D97-AF65-F5344CB8AC3E}">
        <p14:creationId xmlns:p14="http://schemas.microsoft.com/office/powerpoint/2010/main" val="4080583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Zwischentitel">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857EE71-DD37-4BF5-868F-67636B84D0B0}"/>
              </a:ext>
            </a:extLst>
          </p:cNvPr>
          <p:cNvSpPr/>
          <p:nvPr userDrawn="1"/>
        </p:nvSpPr>
        <p:spPr>
          <a:xfrm>
            <a:off x="0" y="1684338"/>
            <a:ext cx="9144000" cy="4348162"/>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 name="Title 1"/>
          <p:cNvSpPr>
            <a:spLocks noGrp="1"/>
          </p:cNvSpPr>
          <p:nvPr>
            <p:ph type="title"/>
          </p:nvPr>
        </p:nvSpPr>
        <p:spPr>
          <a:xfrm>
            <a:off x="628650" y="2325565"/>
            <a:ext cx="7886700" cy="1722564"/>
          </a:xfrm>
          <a:prstGeom prst="rect">
            <a:avLst/>
          </a:prstGeom>
        </p:spPr>
        <p:txBody>
          <a:bodyPr>
            <a:normAutofit/>
          </a:bodyPr>
          <a:lstStyle>
            <a:lvl1pPr>
              <a:defRPr sz="3600">
                <a:solidFill>
                  <a:schemeClr val="bg1"/>
                </a:solidFill>
              </a:defRPr>
            </a:lvl1pPr>
          </a:lstStyle>
          <a:p>
            <a:r>
              <a:rPr lang="de-DE"/>
              <a:t>Mastertitelformat bearbeiten</a:t>
            </a:r>
            <a:endParaRPr lang="en-US" dirty="0"/>
          </a:p>
        </p:txBody>
      </p:sp>
      <p:sp>
        <p:nvSpPr>
          <p:cNvPr id="3" name="Text Placeholder 2"/>
          <p:cNvSpPr>
            <a:spLocks noGrp="1"/>
          </p:cNvSpPr>
          <p:nvPr>
            <p:ph type="body" idx="1"/>
          </p:nvPr>
        </p:nvSpPr>
        <p:spPr>
          <a:xfrm>
            <a:off x="628650" y="4075118"/>
            <a:ext cx="7886700" cy="1287461"/>
          </a:xfrm>
          <a:prstGeom prst="rect">
            <a:avLst/>
          </a:prstGeo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dirty="0"/>
              <a:t>Textmasterformat bearbeiten</a:t>
            </a:r>
          </a:p>
        </p:txBody>
      </p:sp>
    </p:spTree>
    <p:extLst>
      <p:ext uri="{BB962C8B-B14F-4D97-AF65-F5344CB8AC3E}">
        <p14:creationId xmlns:p14="http://schemas.microsoft.com/office/powerpoint/2010/main" val="584095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12813" y="225425"/>
            <a:ext cx="7920000" cy="1332000"/>
          </a:xfrm>
          <a:prstGeom prst="rect">
            <a:avLst/>
          </a:prstGeo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44677"/>
            <a:ext cx="3886200" cy="4032249"/>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844675"/>
            <a:ext cx="3886200" cy="40322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5"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7E6961B8-E763-4621-9D5D-38F66A348052}" type="datetime1">
              <a:rPr lang="de-DE" smtClean="0"/>
              <a:t>12.11.2025</a:t>
            </a:fld>
            <a:endParaRPr lang="de-DE" dirty="0"/>
          </a:p>
        </p:txBody>
      </p:sp>
      <p:sp>
        <p:nvSpPr>
          <p:cNvPr id="16"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7"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77124885"/>
      </p:ext>
    </p:extLst>
  </p:cSld>
  <p:clrMapOvr>
    <a:masterClrMapping/>
  </p:clrMapOvr>
  <p:extLst>
    <p:ext uri="{DCECCB84-F9BA-43D5-87BE-67443E8EF086}">
      <p15:sldGuideLst xmlns:p15="http://schemas.microsoft.com/office/powerpoint/2012/main">
        <p15:guide id="1" orient="horz" pos="1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2813" y="225424"/>
            <a:ext cx="7920000" cy="1332000"/>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B7E06C08-2B17-43F1-A072-02A8688504CF}" type="datetime1">
              <a:rPr lang="de-DE" smtClean="0"/>
              <a:t>12.11.2025</a:t>
            </a:fld>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980541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7"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514C555C-37E2-44ED-BE6C-12A21C01C579}" type="datetime1">
              <a:rPr lang="de-DE" smtClean="0"/>
              <a:t>12.11.2025</a:t>
            </a:fld>
            <a:endParaRPr lang="de-DE" dirty="0"/>
          </a:p>
        </p:txBody>
      </p:sp>
      <p:sp>
        <p:nvSpPr>
          <p:cNvPr id="8"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9"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05425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Rechteck 3"/>
          <p:cNvSpPr/>
          <p:nvPr userDrawn="1"/>
        </p:nvSpPr>
        <p:spPr>
          <a:xfrm>
            <a:off x="0" y="0"/>
            <a:ext cx="9144000" cy="6032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F2F1D57B-2905-4E99-8DD2-DA23D35CE01F}" type="datetime1">
              <a:rPr lang="de-DE" smtClean="0"/>
              <a:t>12.11.2025</a:t>
            </a:fld>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438175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7" name="Rechteck 6"/>
          <p:cNvSpPr/>
          <p:nvPr userDrawn="1"/>
        </p:nvSpPr>
        <p:spPr>
          <a:xfrm>
            <a:off x="0" y="1683803"/>
            <a:ext cx="9144000" cy="4348518"/>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title" hasCustomPrompt="1"/>
          </p:nvPr>
        </p:nvSpPr>
        <p:spPr>
          <a:xfrm>
            <a:off x="623888" y="1844677"/>
            <a:ext cx="7886700" cy="2717801"/>
          </a:xfrm>
          <a:prstGeom prst="rect">
            <a:avLst/>
          </a:prstGeom>
        </p:spPr>
        <p:txBody>
          <a:bodyPr anchor="ctr">
            <a:normAutofit/>
          </a:bodyPr>
          <a:lstStyle>
            <a:lvl1pPr>
              <a:defRPr sz="4800">
                <a:solidFill>
                  <a:schemeClr val="bg1"/>
                </a:solidFill>
              </a:defRPr>
            </a:lvl1pPr>
          </a:lstStyle>
          <a:p>
            <a:r>
              <a:rPr lang="de-DE" dirty="0"/>
              <a:t>Zwischentitelmasterformat durch Klicken bearbeiten</a:t>
            </a:r>
            <a:endParaRPr lang="en-US" dirty="0"/>
          </a:p>
        </p:txBody>
      </p:sp>
      <p:sp>
        <p:nvSpPr>
          <p:cNvPr id="3" name="Text Placeholder 2"/>
          <p:cNvSpPr>
            <a:spLocks noGrp="1"/>
          </p:cNvSpPr>
          <p:nvPr>
            <p:ph type="body" idx="1"/>
          </p:nvPr>
        </p:nvSpPr>
        <p:spPr>
          <a:xfrm>
            <a:off x="623888" y="4589466"/>
            <a:ext cx="7886700" cy="1287461"/>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F8B4B845-6DC3-45BC-9049-17AD7992C39F}" type="datetime1">
              <a:rPr lang="de-DE" smtClean="0"/>
              <a:t>12.11.2025</a:t>
            </a:fld>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301341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Zwischen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12000" y="225425"/>
            <a:ext cx="792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611188" y="1844675"/>
            <a:ext cx="7920000"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611188" y="2809461"/>
            <a:ext cx="7920000"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026D32B0-575C-43B7-B8BD-48B68FBBD667}" type="datetime1">
              <a:rPr lang="de-DE" smtClean="0"/>
              <a:t>12.11.2025</a:t>
            </a:fld>
            <a:endParaRPr lang="de-DE" dirty="0"/>
          </a:p>
        </p:txBody>
      </p:sp>
      <p:sp>
        <p:nvSpPr>
          <p:cNvPr id="13"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84878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12813" y="225425"/>
            <a:ext cx="792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628651" y="1844675"/>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629842" y="2809461"/>
            <a:ext cx="3868340"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4629151" y="1844675"/>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6" name="Content Placeholder 5"/>
          <p:cNvSpPr>
            <a:spLocks noGrp="1"/>
          </p:cNvSpPr>
          <p:nvPr>
            <p:ph sz="quarter" idx="4"/>
          </p:nvPr>
        </p:nvSpPr>
        <p:spPr>
          <a:xfrm>
            <a:off x="4629151" y="2835275"/>
            <a:ext cx="3887391" cy="3041650"/>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96C799F4-74F0-4B8C-938F-5A0C36883B70}" type="datetime1">
              <a:rPr lang="de-DE" smtClean="0"/>
              <a:t>12.11.2025</a:t>
            </a:fld>
            <a:endParaRPr lang="de-DE" dirty="0"/>
          </a:p>
        </p:txBody>
      </p:sp>
      <p:sp>
        <p:nvSpPr>
          <p:cNvPr id="15" name="Fußzeilenplatzhalter 5"/>
          <p:cNvSpPr>
            <a:spLocks noGrp="1"/>
          </p:cNvSpPr>
          <p:nvPr>
            <p:ph type="ftr" sz="quarter" idx="17"/>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18"/>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24891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1683803"/>
            <a:ext cx="9144000" cy="4348518"/>
          </a:xfrm>
          <a:prstGeom prst="rect">
            <a:avLst/>
          </a:prstGeom>
          <a:solidFill>
            <a:srgbClr val="CC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1" name="Title Placeholder 1"/>
          <p:cNvSpPr>
            <a:spLocks noGrp="1"/>
          </p:cNvSpPr>
          <p:nvPr>
            <p:ph type="title"/>
          </p:nvPr>
        </p:nvSpPr>
        <p:spPr>
          <a:xfrm>
            <a:off x="612813" y="225425"/>
            <a:ext cx="7920000" cy="1332000"/>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12" name="Text Placeholder 2"/>
          <p:cNvSpPr>
            <a:spLocks noGrp="1"/>
          </p:cNvSpPr>
          <p:nvPr>
            <p:ph type="body" idx="1"/>
          </p:nvPr>
        </p:nvSpPr>
        <p:spPr>
          <a:xfrm>
            <a:off x="611188" y="1844675"/>
            <a:ext cx="7920000" cy="4012721"/>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3"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15A918E5-D937-4385-B3C1-9CE1C1F817BB}" type="datetime1">
              <a:rPr lang="de-DE" smtClean="0"/>
              <a:t>12.11.2025</a:t>
            </a:fld>
            <a:endParaRPr lang="de-DE" dirty="0"/>
          </a:p>
        </p:txBody>
      </p:sp>
      <p:sp>
        <p:nvSpPr>
          <p:cNvPr id="6" name="Fußzeilenplatzhalter 5"/>
          <p:cNvSpPr>
            <a:spLocks noGrp="1"/>
          </p:cNvSpPr>
          <p:nvPr>
            <p:ph type="ftr" sz="quarter" idx="3"/>
          </p:nvPr>
        </p:nvSpPr>
        <p:spPr>
          <a:xfrm>
            <a:off x="2327415" y="6356350"/>
            <a:ext cx="3787635"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525852" cy="365125"/>
          </a:xfrm>
          <a:prstGeom prst="rect">
            <a:avLst/>
          </a:prstGeom>
        </p:spPr>
        <p:txBody>
          <a:bodyPr vert="horz" lIns="91440" tIns="45720" rIns="91440" bIns="45720" rtlCol="0" anchor="ctr"/>
          <a:lstStyle>
            <a:lvl1pPr algn="r">
              <a:defRPr sz="1200">
                <a:solidFill>
                  <a:srgbClr val="A4ADB6"/>
                </a:solidFill>
              </a:defRPr>
            </a:lvl1pPr>
          </a:lstStyle>
          <a:p>
            <a:r>
              <a:rPr lang="de-DE"/>
              <a:t> Folie </a:t>
            </a:r>
            <a:fld id="{812F24F4-33A2-4A6F-87E3-ABC44FA42587}" type="slidenum">
              <a:rPr lang="de-DE" smtClean="0"/>
              <a:pPr/>
              <a:t>‹Nr.›</a:t>
            </a:fld>
            <a:endParaRPr lang="de-DE" dirty="0"/>
          </a:p>
        </p:txBody>
      </p:sp>
      <p:pic>
        <p:nvPicPr>
          <p:cNvPr id="1026"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274740" y="6120654"/>
            <a:ext cx="1245991" cy="60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676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71" r:id="rId5"/>
    <p:sldLayoutId id="2147483667" r:id="rId6"/>
    <p:sldLayoutId id="2147483663" r:id="rId7"/>
    <p:sldLayoutId id="2147483670" r:id="rId8"/>
    <p:sldLayoutId id="2147483665" r:id="rId9"/>
    <p:sldLayoutId id="2147483668" r:id="rId10"/>
    <p:sldLayoutId id="2147483669" r:id="rId11"/>
    <p:sldLayoutId id="214748370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F26B43"/>
          </p15:clr>
        </p15:guide>
        <p15:guide id="3"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1683803"/>
            <a:ext cx="9144000" cy="4348518"/>
          </a:xfrm>
          <a:prstGeom prst="rect">
            <a:avLst/>
          </a:prstGeom>
          <a:solidFill>
            <a:srgbClr val="CC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1" name="Title Placeholder 1"/>
          <p:cNvSpPr>
            <a:spLocks noGrp="1"/>
          </p:cNvSpPr>
          <p:nvPr>
            <p:ph type="title"/>
          </p:nvPr>
        </p:nvSpPr>
        <p:spPr>
          <a:xfrm>
            <a:off x="612813" y="225425"/>
            <a:ext cx="7920000" cy="1332000"/>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12" name="Text Placeholder 2"/>
          <p:cNvSpPr>
            <a:spLocks noGrp="1"/>
          </p:cNvSpPr>
          <p:nvPr>
            <p:ph type="body" idx="1"/>
          </p:nvPr>
        </p:nvSpPr>
        <p:spPr>
          <a:xfrm>
            <a:off x="611188" y="1844675"/>
            <a:ext cx="7920000" cy="4012721"/>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3"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15A918E5-D937-4385-B3C1-9CE1C1F817BB}" type="datetime1">
              <a:rPr lang="de-DE" smtClean="0"/>
              <a:pPr/>
              <a:t>12.11.2025</a:t>
            </a:fld>
            <a:endParaRPr lang="de-DE" dirty="0"/>
          </a:p>
        </p:txBody>
      </p:sp>
      <p:sp>
        <p:nvSpPr>
          <p:cNvPr id="6" name="Fußzeilenplatzhalter 5"/>
          <p:cNvSpPr>
            <a:spLocks noGrp="1"/>
          </p:cNvSpPr>
          <p:nvPr>
            <p:ph type="ftr" sz="quarter" idx="3"/>
          </p:nvPr>
        </p:nvSpPr>
        <p:spPr>
          <a:xfrm>
            <a:off x="2327415" y="6356350"/>
            <a:ext cx="3787635"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525852" cy="365125"/>
          </a:xfrm>
          <a:prstGeom prst="rect">
            <a:avLst/>
          </a:prstGeom>
        </p:spPr>
        <p:txBody>
          <a:bodyPr vert="horz" lIns="91440" tIns="45720" rIns="91440" bIns="45720" rtlCol="0" anchor="ctr"/>
          <a:lstStyle>
            <a:lvl1pPr algn="r">
              <a:defRPr sz="1200">
                <a:solidFill>
                  <a:srgbClr val="A4ADB6"/>
                </a:solidFill>
              </a:defRPr>
            </a:lvl1pPr>
          </a:lstStyle>
          <a:p>
            <a:r>
              <a:rPr lang="de-DE"/>
              <a:t> Folie </a:t>
            </a:r>
            <a:fld id="{812F24F4-33A2-4A6F-87E3-ABC44FA42587}" type="slidenum">
              <a:rPr lang="de-DE" smtClean="0"/>
              <a:pPr/>
              <a:t>‹Nr.›</a:t>
            </a:fld>
            <a:endParaRPr lang="de-DE" dirty="0"/>
          </a:p>
        </p:txBody>
      </p:sp>
      <p:pic>
        <p:nvPicPr>
          <p:cNvPr id="1026"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274740" y="6120654"/>
            <a:ext cx="1245991" cy="60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3537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3"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7.png"/><Relationship Id="rId17" Type="http://schemas.microsoft.com/office/2007/relationships/hdphoto" Target="../media/hdphoto6.wdp"/><Relationship Id="rId2" Type="http://schemas.openxmlformats.org/officeDocument/2006/relationships/notesSlide" Target="../notesSlides/notesSlide8.xml"/><Relationship Id="rId16"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microsoft.com/office/2007/relationships/hdphoto" Target="../media/hdphoto3.wdp"/><Relationship Id="rId5" Type="http://schemas.openxmlformats.org/officeDocument/2006/relationships/diagramQuickStyle" Target="../diagrams/quickStyle2.xml"/><Relationship Id="rId15" Type="http://schemas.microsoft.com/office/2007/relationships/hdphoto" Target="../media/hdphoto5.wdp"/><Relationship Id="rId10" Type="http://schemas.openxmlformats.org/officeDocument/2006/relationships/image" Target="../media/image16.png"/><Relationship Id="rId4" Type="http://schemas.openxmlformats.org/officeDocument/2006/relationships/diagramLayout" Target="../diagrams/layout2.xml"/><Relationship Id="rId9" Type="http://schemas.microsoft.com/office/2007/relationships/hdphoto" Target="../media/hdphoto2.wdp"/><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image" Target="../media/image27.png"/><Relationship Id="rId5" Type="http://schemas.microsoft.com/office/2007/relationships/hdphoto" Target="../media/hdphoto7.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1.pn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30.png"/><Relationship Id="rId7" Type="http://schemas.openxmlformats.org/officeDocument/2006/relationships/image" Target="../media/image43.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notesSlide" Target="../notesSlides/notesSlide12.xml"/><Relationship Id="rId16" Type="http://schemas.openxmlformats.org/officeDocument/2006/relationships/image" Target="../media/image51.png"/><Relationship Id="rId1" Type="http://schemas.openxmlformats.org/officeDocument/2006/relationships/slideLayout" Target="../slideLayouts/slideLayout16.xml"/><Relationship Id="rId6" Type="http://schemas.openxmlformats.org/officeDocument/2006/relationships/image" Target="../media/image42.png"/><Relationship Id="rId11" Type="http://schemas.microsoft.com/office/2007/relationships/hdphoto" Target="../media/hdphoto8.wdp"/><Relationship Id="rId5" Type="http://schemas.openxmlformats.org/officeDocument/2006/relationships/image" Target="../media/image41.svg"/><Relationship Id="rId15" Type="http://schemas.openxmlformats.org/officeDocument/2006/relationships/image" Target="../media/image50.svg"/><Relationship Id="rId10" Type="http://schemas.openxmlformats.org/officeDocument/2006/relationships/image" Target="../media/image46.png"/><Relationship Id="rId19" Type="http://schemas.microsoft.com/office/2007/relationships/hdphoto" Target="../media/hdphoto9.wdp"/><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package" Target="../embeddings/Microsoft_Word_Document.docx"/></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png"/><Relationship Id="rId1" Type="http://schemas.openxmlformats.org/officeDocument/2006/relationships/slideLayout" Target="../slideLayouts/slideLayout24.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png"/><Relationship Id="rId1" Type="http://schemas.openxmlformats.org/officeDocument/2006/relationships/slideLayout" Target="../slideLayouts/slideLayout24.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6.png"/><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2.png"/><Relationship Id="rId4" Type="http://schemas.microsoft.com/office/2007/relationships/hdphoto" Target="../media/hdphoto10.wd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pn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pn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109.jpeg"/><Relationship Id="rId4" Type="http://schemas.openxmlformats.org/officeDocument/2006/relationships/image" Target="../media/image108.jpeg"/></Relationships>
</file>

<file path=ppt/slides/_rels/slide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685800" y="722286"/>
            <a:ext cx="7772400" cy="2152650"/>
          </a:xfrm>
        </p:spPr>
        <p:txBody>
          <a:bodyPr>
            <a:normAutofit fontScale="90000"/>
          </a:bodyPr>
          <a:lstStyle/>
          <a:p>
            <a:r>
              <a:rPr lang="de-DE" sz="3600" dirty="0"/>
              <a:t>C3 Sachfächer kompetenzorientiert unterrichten </a:t>
            </a:r>
            <a:br>
              <a:rPr lang="de-DE" sz="3600" dirty="0"/>
            </a:br>
            <a:br>
              <a:rPr lang="de-DE" sz="3600" dirty="0"/>
            </a:br>
            <a:r>
              <a:rPr lang="de-DE" sz="2200" dirty="0"/>
              <a:t>Denk-, Arbeits- und Handlungsweisen, Operatoren und prozessbezogene Kompetenzen der Fachanforderungen</a:t>
            </a:r>
          </a:p>
        </p:txBody>
      </p:sp>
      <p:sp>
        <p:nvSpPr>
          <p:cNvPr id="9" name="Untertitel 8"/>
          <p:cNvSpPr>
            <a:spLocks noGrp="1"/>
          </p:cNvSpPr>
          <p:nvPr>
            <p:ph type="subTitle" idx="1"/>
          </p:nvPr>
        </p:nvSpPr>
        <p:spPr>
          <a:xfrm>
            <a:off x="685800" y="3267464"/>
            <a:ext cx="7772400" cy="1537723"/>
          </a:xfrm>
        </p:spPr>
        <p:txBody>
          <a:bodyPr>
            <a:normAutofit/>
          </a:bodyPr>
          <a:lstStyle/>
          <a:p>
            <a:r>
              <a:rPr lang="de-DE" sz="1800" dirty="0">
                <a:solidFill>
                  <a:schemeClr val="bg1"/>
                </a:solidFill>
              </a:rPr>
              <a:t>Vom Phänomen zum Sachverhalt</a:t>
            </a:r>
          </a:p>
          <a:p>
            <a:r>
              <a:rPr lang="de-DE" sz="1800" dirty="0">
                <a:solidFill>
                  <a:schemeClr val="bg1"/>
                </a:solidFill>
              </a:rPr>
              <a:t>Grundlagen eines guten naturwissenschaftlichen Sachunterrichts</a:t>
            </a:r>
          </a:p>
        </p:txBody>
      </p:sp>
      <p:sp>
        <p:nvSpPr>
          <p:cNvPr id="11" name="Textplatzhalter 10"/>
          <p:cNvSpPr>
            <a:spLocks noGrp="1"/>
          </p:cNvSpPr>
          <p:nvPr>
            <p:ph type="body" sz="quarter" idx="14"/>
          </p:nvPr>
        </p:nvSpPr>
        <p:spPr/>
        <p:txBody>
          <a:bodyPr/>
          <a:lstStyle/>
          <a:p>
            <a:r>
              <a:rPr lang="de-DE" dirty="0"/>
              <a:t>12.11.2025</a:t>
            </a:r>
          </a:p>
        </p:txBody>
      </p:sp>
      <p:sp>
        <p:nvSpPr>
          <p:cNvPr id="3" name="Textplatzhalter 2">
            <a:extLst>
              <a:ext uri="{FF2B5EF4-FFF2-40B4-BE49-F238E27FC236}">
                <a16:creationId xmlns:a16="http://schemas.microsoft.com/office/drawing/2014/main" id="{C9D6DC81-8AD4-68DE-4C0B-1431221F72A0}"/>
              </a:ext>
            </a:extLst>
          </p:cNvPr>
          <p:cNvSpPr>
            <a:spLocks noGrp="1"/>
          </p:cNvSpPr>
          <p:nvPr>
            <p:ph type="body" sz="quarter" idx="13"/>
          </p:nvPr>
        </p:nvSpPr>
        <p:spPr/>
        <p:txBody>
          <a:bodyPr/>
          <a:lstStyle/>
          <a:p>
            <a:r>
              <a:rPr lang="de-DE" dirty="0"/>
              <a:t>Martin Müller</a:t>
            </a:r>
          </a:p>
        </p:txBody>
      </p:sp>
    </p:spTree>
    <p:extLst>
      <p:ext uri="{BB962C8B-B14F-4D97-AF65-F5344CB8AC3E}">
        <p14:creationId xmlns:p14="http://schemas.microsoft.com/office/powerpoint/2010/main" val="887661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BE74A1-970E-4E1F-85DD-6A9CDE093497}"/>
              </a:ext>
            </a:extLst>
          </p:cNvPr>
          <p:cNvSpPr>
            <a:spLocks noGrp="1"/>
          </p:cNvSpPr>
          <p:nvPr>
            <p:ph type="title"/>
          </p:nvPr>
        </p:nvSpPr>
        <p:spPr>
          <a:xfrm>
            <a:off x="628649" y="2325565"/>
            <a:ext cx="7700704" cy="3070406"/>
          </a:xfrm>
        </p:spPr>
        <p:txBody>
          <a:bodyPr>
            <a:normAutofit/>
          </a:bodyPr>
          <a:lstStyle/>
          <a:p>
            <a:r>
              <a:rPr lang="de-DE" dirty="0"/>
              <a:t>Rückblick</a:t>
            </a:r>
            <a:br>
              <a:rPr lang="de-DE" dirty="0"/>
            </a:br>
            <a:br>
              <a:rPr lang="de-DE" sz="2800" dirty="0"/>
            </a:br>
            <a:r>
              <a:rPr lang="de-DE" sz="2800" dirty="0"/>
              <a:t>an die letzte AV  – zur Bedeutung der Sprache </a:t>
            </a:r>
          </a:p>
        </p:txBody>
      </p:sp>
      <p:pic>
        <p:nvPicPr>
          <p:cNvPr id="4" name="Grafik 3">
            <a:extLst>
              <a:ext uri="{FF2B5EF4-FFF2-40B4-BE49-F238E27FC236}">
                <a16:creationId xmlns:a16="http://schemas.microsoft.com/office/drawing/2014/main" id="{80110585-5A48-41F6-914D-E42B216DF59D}"/>
              </a:ext>
            </a:extLst>
          </p:cNvPr>
          <p:cNvPicPr>
            <a:picLocks noChangeAspect="1"/>
          </p:cNvPicPr>
          <p:nvPr/>
        </p:nvPicPr>
        <p:blipFill>
          <a:blip r:embed="rId3"/>
          <a:stretch>
            <a:fillRect/>
          </a:stretch>
        </p:blipFill>
        <p:spPr>
          <a:xfrm>
            <a:off x="7359535" y="165244"/>
            <a:ext cx="1296785" cy="1296785"/>
          </a:xfrm>
          <a:prstGeom prst="rect">
            <a:avLst/>
          </a:prstGeom>
        </p:spPr>
      </p:pic>
    </p:spTree>
    <p:extLst>
      <p:ext uri="{BB962C8B-B14F-4D97-AF65-F5344CB8AC3E}">
        <p14:creationId xmlns:p14="http://schemas.microsoft.com/office/powerpoint/2010/main" val="1717536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1F5E93B-4A15-4000-AE0F-B70B19406480}"/>
              </a:ext>
            </a:extLst>
          </p:cNvPr>
          <p:cNvSpPr>
            <a:spLocks noGrp="1"/>
          </p:cNvSpPr>
          <p:nvPr>
            <p:ph idx="1"/>
          </p:nvPr>
        </p:nvSpPr>
        <p:spPr>
          <a:xfrm>
            <a:off x="612000" y="2003701"/>
            <a:ext cx="7920000" cy="4012786"/>
          </a:xfrm>
        </p:spPr>
        <p:txBody>
          <a:bodyPr/>
          <a:lstStyle/>
          <a:p>
            <a:r>
              <a:rPr lang="de-DE" dirty="0"/>
              <a:t>Concept </a:t>
            </a:r>
            <a:r>
              <a:rPr lang="de-DE" dirty="0" err="1"/>
              <a:t>Map</a:t>
            </a:r>
            <a:endParaRPr lang="de-DE" dirty="0"/>
          </a:p>
          <a:p>
            <a:endParaRPr lang="de-DE" dirty="0"/>
          </a:p>
          <a:p>
            <a:r>
              <a:rPr lang="de-DE" dirty="0"/>
              <a:t>Alltags-, Bildungs- und Fachsprache</a:t>
            </a:r>
          </a:p>
          <a:p>
            <a:endParaRPr lang="de-DE" dirty="0"/>
          </a:p>
          <a:p>
            <a:r>
              <a:rPr lang="de-DE" dirty="0"/>
              <a:t>Formen des Scaffolding </a:t>
            </a:r>
          </a:p>
          <a:p>
            <a:endParaRPr lang="de-DE" dirty="0"/>
          </a:p>
        </p:txBody>
      </p:sp>
      <p:sp>
        <p:nvSpPr>
          <p:cNvPr id="3" name="Titel 2">
            <a:extLst>
              <a:ext uri="{FF2B5EF4-FFF2-40B4-BE49-F238E27FC236}">
                <a16:creationId xmlns:a16="http://schemas.microsoft.com/office/drawing/2014/main" id="{C930A427-CB0D-4629-80AC-1E04F9112CF7}"/>
              </a:ext>
            </a:extLst>
          </p:cNvPr>
          <p:cNvSpPr>
            <a:spLocks noGrp="1"/>
          </p:cNvSpPr>
          <p:nvPr>
            <p:ph type="title"/>
          </p:nvPr>
        </p:nvSpPr>
        <p:spPr/>
        <p:txBody>
          <a:bodyPr/>
          <a:lstStyle/>
          <a:p>
            <a:r>
              <a:rPr lang="de-DE" dirty="0"/>
              <a:t>Bedeutung der Sprache </a:t>
            </a:r>
          </a:p>
        </p:txBody>
      </p:sp>
      <p:sp>
        <p:nvSpPr>
          <p:cNvPr id="4" name="Bildplatzhalter 3">
            <a:extLst>
              <a:ext uri="{FF2B5EF4-FFF2-40B4-BE49-F238E27FC236}">
                <a16:creationId xmlns:a16="http://schemas.microsoft.com/office/drawing/2014/main" id="{261BB276-ACBD-4479-A5DF-DC362E858881}"/>
              </a:ext>
            </a:extLst>
          </p:cNvPr>
          <p:cNvSpPr>
            <a:spLocks noGrp="1"/>
          </p:cNvSpPr>
          <p:nvPr>
            <p:ph type="pic" sz="quarter" idx="15"/>
          </p:nvPr>
        </p:nvSpPr>
        <p:spPr/>
      </p:sp>
    </p:spTree>
    <p:extLst>
      <p:ext uri="{BB962C8B-B14F-4D97-AF65-F5344CB8AC3E}">
        <p14:creationId xmlns:p14="http://schemas.microsoft.com/office/powerpoint/2010/main" val="785637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a:extLst>
              <a:ext uri="{FF2B5EF4-FFF2-40B4-BE49-F238E27FC236}">
                <a16:creationId xmlns:a16="http://schemas.microsoft.com/office/drawing/2014/main" id="{13842294-3487-4F07-A820-F671010B0280}"/>
              </a:ext>
            </a:extLst>
          </p:cNvPr>
          <p:cNvGraphicFramePr>
            <a:graphicFrameLocks noGrp="1"/>
          </p:cNvGraphicFramePr>
          <p:nvPr>
            <p:ph idx="1"/>
            <p:extLst>
              <p:ext uri="{D42A27DB-BD31-4B8C-83A1-F6EECF244321}">
                <p14:modId xmlns:p14="http://schemas.microsoft.com/office/powerpoint/2010/main" val="2314071289"/>
              </p:ext>
            </p:extLst>
          </p:nvPr>
        </p:nvGraphicFramePr>
        <p:xfrm>
          <a:off x="125937" y="1193647"/>
          <a:ext cx="9275886" cy="5222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el 2">
            <a:extLst>
              <a:ext uri="{FF2B5EF4-FFF2-40B4-BE49-F238E27FC236}">
                <a16:creationId xmlns:a16="http://schemas.microsoft.com/office/drawing/2014/main" id="{50155858-6B2A-448B-A1AF-BF83C119489A}"/>
              </a:ext>
            </a:extLst>
          </p:cNvPr>
          <p:cNvSpPr>
            <a:spLocks noGrp="1"/>
          </p:cNvSpPr>
          <p:nvPr>
            <p:ph type="title"/>
          </p:nvPr>
        </p:nvSpPr>
        <p:spPr/>
        <p:txBody>
          <a:bodyPr/>
          <a:lstStyle/>
          <a:p>
            <a:pPr algn="ctr"/>
            <a:r>
              <a:rPr lang="de-DE" dirty="0"/>
              <a:t>Rückblick </a:t>
            </a:r>
            <a:r>
              <a:rPr lang="de-DE" dirty="0" err="1"/>
              <a:t>Scaffolding</a:t>
            </a:r>
            <a:endParaRPr lang="de-DE" dirty="0"/>
          </a:p>
        </p:txBody>
      </p:sp>
      <p:sp>
        <p:nvSpPr>
          <p:cNvPr id="4" name="Bildplatzhalter 3">
            <a:extLst>
              <a:ext uri="{FF2B5EF4-FFF2-40B4-BE49-F238E27FC236}">
                <a16:creationId xmlns:a16="http://schemas.microsoft.com/office/drawing/2014/main" id="{40DB6D82-C1DE-42F2-965C-6F6ABE956931}"/>
              </a:ext>
            </a:extLst>
          </p:cNvPr>
          <p:cNvSpPr>
            <a:spLocks noGrp="1"/>
          </p:cNvSpPr>
          <p:nvPr>
            <p:ph type="pic" sz="quarter" idx="15"/>
          </p:nvPr>
        </p:nvSpPr>
        <p:spPr/>
      </p:sp>
      <p:pic>
        <p:nvPicPr>
          <p:cNvPr id="6" name="Grafik 5">
            <a:extLst>
              <a:ext uri="{FF2B5EF4-FFF2-40B4-BE49-F238E27FC236}">
                <a16:creationId xmlns:a16="http://schemas.microsoft.com/office/drawing/2014/main" id="{A55F843A-9B60-4EA3-8CFC-0B9B6CB870E0}"/>
              </a:ext>
            </a:extLst>
          </p:cNvPr>
          <p:cNvPicPr/>
          <p:nvPr/>
        </p:nvPicPr>
        <p:blipFill rotWithShape="1">
          <a:blip r:embed="rId8" cstate="print">
            <a:extLst>
              <a:ext uri="{BEBA8EAE-BF5A-486C-A8C5-ECC9F3942E4B}">
                <a14:imgProps xmlns:a14="http://schemas.microsoft.com/office/drawing/2010/main">
                  <a14:imgLayer r:embed="rId9">
                    <a14:imgEffect>
                      <a14:backgroundRemoval t="49312" b="73394" l="23648" r="40716">
                        <a14:foregroundMark x1="31287" y1="71445" x2="33480" y2="58372"/>
                        <a14:foregroundMark x1="33480" y1="58372" x2="40680" y2="65654"/>
                        <a14:foregroundMark x1="40680" y1="65654" x2="33882" y2="73394"/>
                        <a14:foregroundMark x1="33882" y1="73394" x2="25146" y2="71158"/>
                        <a14:foregroundMark x1="25146" y1="71158" x2="23794" y2="58257"/>
                        <a14:foregroundMark x1="23794" y1="58257" x2="32712" y2="51548"/>
                        <a14:foregroundMark x1="32712" y1="51548" x2="36513" y2="53498"/>
                        <a14:foregroundMark x1="40716" y1="73394" x2="39108" y2="66055"/>
                        <a14:foregroundMark x1="33772" y1="51147" x2="33297" y2="51892"/>
                        <a14:foregroundMark x1="34430" y1="53211" x2="33406" y2="52007"/>
                        <a14:foregroundMark x1="33406" y1="52007" x2="28363" y2="51147"/>
                        <a14:foregroundMark x1="28363" y1="51147" x2="32237" y2="50401"/>
                      </a14:backgroundRemoval>
                    </a14:imgEffect>
                  </a14:imgLayer>
                </a14:imgProps>
              </a:ext>
              <a:ext uri="{28A0092B-C50C-407E-A947-70E740481C1C}">
                <a14:useLocalDpi xmlns:a14="http://schemas.microsoft.com/office/drawing/2010/main" val="0"/>
              </a:ext>
            </a:extLst>
          </a:blip>
          <a:srcRect l="21660" t="46429" r="57920" b="24383"/>
          <a:stretch/>
        </p:blipFill>
        <p:spPr bwMode="auto">
          <a:xfrm>
            <a:off x="1309846" y="1932194"/>
            <a:ext cx="1622868" cy="1445729"/>
          </a:xfrm>
          <a:prstGeom prst="rect">
            <a:avLst/>
          </a:prstGeom>
          <a:ln>
            <a:noFill/>
          </a:ln>
          <a:extLst>
            <a:ext uri="{53640926-AAD7-44D8-BBD7-CCE9431645EC}">
              <a14:shadowObscured xmlns:a14="http://schemas.microsoft.com/office/drawing/2010/main"/>
            </a:ext>
          </a:extLst>
        </p:spPr>
      </p:pic>
      <p:pic>
        <p:nvPicPr>
          <p:cNvPr id="7" name="Grafik 6">
            <a:extLst>
              <a:ext uri="{FF2B5EF4-FFF2-40B4-BE49-F238E27FC236}">
                <a16:creationId xmlns:a16="http://schemas.microsoft.com/office/drawing/2014/main" id="{03B414C5-44AE-4870-99CC-965A0769E4A6}"/>
              </a:ext>
            </a:extLst>
          </p:cNvPr>
          <p:cNvPicPr/>
          <p:nvPr/>
        </p:nvPicPr>
        <p:blipFill rotWithShape="1">
          <a:blip r:embed="rId10" cstate="print">
            <a:extLst>
              <a:ext uri="{BEBA8EAE-BF5A-486C-A8C5-ECC9F3942E4B}">
                <a14:imgProps xmlns:a14="http://schemas.microsoft.com/office/drawing/2010/main">
                  <a14:imgLayer r:embed="rId11">
                    <a14:imgEffect>
                      <a14:backgroundRemoval t="40310" b="67947" l="24415" r="41484">
                        <a14:foregroundMark x1="28143" y1="52408" x2="33516" y2="63188"/>
                        <a14:foregroundMark x1="33516" y1="63188" x2="35709" y2="50631"/>
                        <a14:foregroundMark x1="35709" y1="50631" x2="28034" y2="52122"/>
                        <a14:foregroundMark x1="30336" y1="44667" x2="34795" y2="45126"/>
                        <a14:foregroundMark x1="34686" y1="63475" x2="28765" y2="52122"/>
                        <a14:foregroundMark x1="28765" y1="52122" x2="32712" y2="40310"/>
                        <a14:foregroundMark x1="32712" y1="40310" x2="35965" y2="52638"/>
                        <a14:foregroundMark x1="35965" y1="52638" x2="33443" y2="64048"/>
                        <a14:foregroundMark x1="27376" y1="65424" x2="26901" y2="52007"/>
                        <a14:foregroundMark x1="26901" y1="52007" x2="32273" y2="41456"/>
                        <a14:foregroundMark x1="32273" y1="41456" x2="36806" y2="53555"/>
                        <a14:foregroundMark x1="36806" y1="53555" x2="32785" y2="65826"/>
                        <a14:foregroundMark x1="32785" y1="65826" x2="28509" y2="64966"/>
                        <a14:foregroundMark x1="28509" y1="64966" x2="29240" y2="51663"/>
                        <a14:foregroundMark x1="29240" y1="51663" x2="37610" y2="55849"/>
                        <a14:foregroundMark x1="37610" y1="55849" x2="33333" y2="67087"/>
                        <a14:foregroundMark x1="33333" y1="67087" x2="28801" y2="63188"/>
                        <a14:foregroundMark x1="28801" y1="63188" x2="29898" y2="49484"/>
                        <a14:foregroundMark x1="29898" y1="49484" x2="38048" y2="52695"/>
                        <a14:foregroundMark x1="38048" y1="52695" x2="40497" y2="65138"/>
                        <a14:foregroundMark x1="40497" y1="65138" x2="31798" y2="67661"/>
                        <a14:foregroundMark x1="31798" y1="67661" x2="23465" y2="66227"/>
                        <a14:foregroundMark x1="23465" y1="66227" x2="26133" y2="53670"/>
                        <a14:foregroundMark x1="26133" y1="53670" x2="31067" y2="42489"/>
                        <a14:foregroundMark x1="31067" y1="42489" x2="37537" y2="51663"/>
                        <a14:foregroundMark x1="37537" y1="51663" x2="41520" y2="63704"/>
                        <a14:foregroundMark x1="41520" y1="63704" x2="32127" y2="66571"/>
                        <a14:foregroundMark x1="32127" y1="66571" x2="28801" y2="51835"/>
                        <a14:foregroundMark x1="28801" y1="51835" x2="26133" y2="64507"/>
                        <a14:foregroundMark x1="26133" y1="64507" x2="28728" y2="51548"/>
                        <a14:foregroundMark x1="28728" y1="51548" x2="26718" y2="65310"/>
                        <a14:foregroundMark x1="26718" y1="65310" x2="30885" y2="51892"/>
                        <a14:foregroundMark x1="30885" y1="51892" x2="38085" y2="59862"/>
                        <a14:foregroundMark x1="38085" y1="59862" x2="33735" y2="47706"/>
                        <a14:foregroundMark x1="33735" y1="47706" x2="28692" y2="60092"/>
                        <a14:foregroundMark x1="28692" y1="60092" x2="37683" y2="62959"/>
                        <a14:foregroundMark x1="37683" y1="62959" x2="27924" y2="62787"/>
                        <a14:foregroundMark x1="27924" y1="62787" x2="36477" y2="63016"/>
                        <a14:foregroundMark x1="36477" y1="63016" x2="39730" y2="65080"/>
                        <a14:foregroundMark x1="40863" y1="66743" x2="27083" y2="66170"/>
                        <a14:foregroundMark x1="24415" y1="67947" x2="25000" y2="61525"/>
                      </a14:backgroundRemoval>
                    </a14:imgEffect>
                  </a14:imgLayer>
                </a14:imgProps>
              </a:ext>
              <a:ext uri="{28A0092B-C50C-407E-A947-70E740481C1C}">
                <a14:useLocalDpi xmlns:a14="http://schemas.microsoft.com/office/drawing/2010/main" val="0"/>
              </a:ext>
            </a:extLst>
          </a:blip>
          <a:srcRect l="23065" t="39829" r="57671" b="30740"/>
          <a:stretch/>
        </p:blipFill>
        <p:spPr bwMode="auto">
          <a:xfrm>
            <a:off x="1651934" y="4256687"/>
            <a:ext cx="1392416" cy="1331999"/>
          </a:xfrm>
          <a:prstGeom prst="rect">
            <a:avLst/>
          </a:prstGeom>
          <a:ln>
            <a:noFill/>
          </a:ln>
          <a:extLst>
            <a:ext uri="{53640926-AAD7-44D8-BBD7-CCE9431645EC}">
              <a14:shadowObscured xmlns:a14="http://schemas.microsoft.com/office/drawing/2010/main"/>
            </a:ext>
          </a:extLst>
        </p:spPr>
      </p:pic>
      <p:grpSp>
        <p:nvGrpSpPr>
          <p:cNvPr id="8" name="Gruppieren 7">
            <a:extLst>
              <a:ext uri="{FF2B5EF4-FFF2-40B4-BE49-F238E27FC236}">
                <a16:creationId xmlns:a16="http://schemas.microsoft.com/office/drawing/2014/main" id="{E09DD367-C87B-407D-95AF-CFDF6BBE23F8}"/>
              </a:ext>
            </a:extLst>
          </p:cNvPr>
          <p:cNvGrpSpPr/>
          <p:nvPr/>
        </p:nvGrpSpPr>
        <p:grpSpPr>
          <a:xfrm>
            <a:off x="6685761" y="3940525"/>
            <a:ext cx="1392416" cy="1897995"/>
            <a:chOff x="0" y="0"/>
            <a:chExt cx="1176020" cy="1651635"/>
          </a:xfrm>
        </p:grpSpPr>
        <p:pic>
          <p:nvPicPr>
            <p:cNvPr id="9" name="Grafik 8">
              <a:extLst>
                <a:ext uri="{FF2B5EF4-FFF2-40B4-BE49-F238E27FC236}">
                  <a16:creationId xmlns:a16="http://schemas.microsoft.com/office/drawing/2014/main" id="{BC1BD8F1-1123-4853-84CD-55EA58E79773}"/>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4266" b="70642" l="22734" r="41082">
                          <a14:foregroundMark x1="31323" y1="60780" x2="29057" y2="73394"/>
                          <a14:foregroundMark x1="29057" y1="73394" x2="22770" y2="64392"/>
                          <a14:foregroundMark x1="22770" y1="64392" x2="30848" y2="61353"/>
                          <a14:foregroundMark x1="30848" y1="61353" x2="30848" y2="61353"/>
                          <a14:foregroundMark x1="30592" y1="63589" x2="22917" y2="68750"/>
                          <a14:foregroundMark x1="22917" y1="68750" x2="29423" y2="65080"/>
                          <a14:foregroundMark x1="32493" y1="45356" x2="34759" y2="44323"/>
                          <a14:foregroundMark x1="28947" y1="62844" x2="30190" y2="60780"/>
                          <a14:foregroundMark x1="33991" y1="60780" x2="39547" y2="71044"/>
                          <a14:foregroundMark x1="39547" y1="71044" x2="40680" y2="58085"/>
                          <a14:foregroundMark x1="40680" y1="58085" x2="38414" y2="70642"/>
                          <a14:foregroundMark x1="38414" y1="70642" x2="38487" y2="68807"/>
                        </a14:backgroundRemoval>
                      </a14:imgEffect>
                    </a14:imgLayer>
                  </a14:imgProps>
                </a:ext>
                <a:ext uri="{28A0092B-C50C-407E-A947-70E740481C1C}">
                  <a14:useLocalDpi xmlns:a14="http://schemas.microsoft.com/office/drawing/2010/main" val="0"/>
                </a:ext>
              </a:extLst>
            </a:blip>
            <a:srcRect l="22740" t="43187" r="56830" b="26979"/>
            <a:stretch/>
          </p:blipFill>
          <p:spPr bwMode="auto">
            <a:xfrm>
              <a:off x="0" y="0"/>
              <a:ext cx="1176020" cy="1094740"/>
            </a:xfrm>
            <a:prstGeom prst="rect">
              <a:avLst/>
            </a:prstGeom>
            <a:ln>
              <a:noFill/>
            </a:ln>
            <a:extLst>
              <a:ext uri="{53640926-AAD7-44D8-BBD7-CCE9431645EC}">
                <a14:shadowObscured xmlns:a14="http://schemas.microsoft.com/office/drawing/2010/main"/>
              </a:ext>
            </a:extLst>
          </p:spPr>
        </p:pic>
        <p:pic>
          <p:nvPicPr>
            <p:cNvPr id="10" name="Grafik 9">
              <a:extLst>
                <a:ext uri="{FF2B5EF4-FFF2-40B4-BE49-F238E27FC236}">
                  <a16:creationId xmlns:a16="http://schemas.microsoft.com/office/drawing/2014/main" id="{04846FAB-C19D-4F1C-9974-FBB523509E2A}"/>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9518" b="82569" l="24342" r="40314">
                          <a14:foregroundMark x1="26060" y1="72477" x2="27449" y2="73739"/>
                          <a14:foregroundMark x1="28180" y1="76548" x2="26170" y2="75401"/>
                          <a14:foregroundMark x1="28582" y1="76433" x2="24342" y2="74771"/>
                        </a14:backgroundRemoval>
                      </a14:imgEffect>
                    </a14:imgLayer>
                  </a14:imgProps>
                </a:ext>
                <a:ext uri="{28A0092B-C50C-407E-A947-70E740481C1C}">
                  <a14:useLocalDpi xmlns:a14="http://schemas.microsoft.com/office/drawing/2010/main" val="0"/>
                </a:ext>
              </a:extLst>
            </a:blip>
            <a:srcRect l="22987" t="56675" r="57752" b="14528"/>
            <a:stretch/>
          </p:blipFill>
          <p:spPr bwMode="auto">
            <a:xfrm rot="19477310">
              <a:off x="171450" y="962025"/>
              <a:ext cx="723900" cy="689610"/>
            </a:xfrm>
            <a:prstGeom prst="rect">
              <a:avLst/>
            </a:prstGeom>
            <a:ln>
              <a:noFill/>
            </a:ln>
            <a:extLst>
              <a:ext uri="{53640926-AAD7-44D8-BBD7-CCE9431645EC}">
                <a14:shadowObscured xmlns:a14="http://schemas.microsoft.com/office/drawing/2010/main"/>
              </a:ext>
            </a:extLst>
          </p:spPr>
        </p:pic>
      </p:grpSp>
      <p:pic>
        <p:nvPicPr>
          <p:cNvPr id="11" name="Grafik 10">
            <a:extLst>
              <a:ext uri="{FF2B5EF4-FFF2-40B4-BE49-F238E27FC236}">
                <a16:creationId xmlns:a16="http://schemas.microsoft.com/office/drawing/2014/main" id="{0F459082-8F89-4752-A1BD-F45C0C03880E}"/>
              </a:ext>
            </a:extLst>
          </p:cNvPr>
          <p:cNvPicPr/>
          <p:nvPr/>
        </p:nvPicPr>
        <p:blipFill rotWithShape="1">
          <a:blip r:embed="rId16">
            <a:extLst>
              <a:ext uri="{BEBA8EAE-BF5A-486C-A8C5-ECC9F3942E4B}">
                <a14:imgProps xmlns:a14="http://schemas.microsoft.com/office/drawing/2010/main">
                  <a14:imgLayer r:embed="rId17">
                    <a14:imgEffect>
                      <a14:backgroundRemoval t="44209" b="71732" l="23173" r="40863">
                        <a14:foregroundMark x1="26901" y1="54128" x2="32273" y2="44037"/>
                        <a14:foregroundMark x1="32273" y1="44037" x2="40863" y2="44209"/>
                        <a14:foregroundMark x1="40863" y1="44209" x2="40497" y2="58888"/>
                        <a14:foregroundMark x1="25183" y1="63933" x2="24598" y2="57225"/>
                        <a14:foregroundMark x1="29057" y1="66170" x2="36842" y2="71732"/>
                        <a14:foregroundMark x1="36842" y1="71732" x2="30921" y2="62156"/>
                        <a14:foregroundMark x1="30921" y1="62156" x2="28399" y2="64679"/>
                        <a14:foregroundMark x1="27156" y1="56651" x2="24598" y2="56193"/>
                        <a14:foregroundMark x1="29349" y1="64679" x2="39730" y2="66055"/>
                        <a14:foregroundMark x1="23173" y1="61239" x2="23173" y2="62328"/>
                      </a14:backgroundRemoval>
                    </a14:imgEffect>
                  </a14:imgLayer>
                </a14:imgProps>
              </a:ext>
            </a:extLst>
          </a:blip>
          <a:srcRect l="22821" t="42150" r="57830" b="26711"/>
          <a:stretch/>
        </p:blipFill>
        <p:spPr bwMode="auto">
          <a:xfrm>
            <a:off x="6513649" y="2073104"/>
            <a:ext cx="1736640" cy="1546441"/>
          </a:xfrm>
          <a:prstGeom prst="rect">
            <a:avLst/>
          </a:prstGeom>
          <a:ln>
            <a:noFill/>
          </a:ln>
          <a:extLst>
            <a:ext uri="{53640926-AAD7-44D8-BBD7-CCE9431645EC}">
              <a14:shadowObscured xmlns:a14="http://schemas.microsoft.com/office/drawing/2010/main"/>
            </a:ext>
          </a:extLst>
        </p:spPr>
      </p:pic>
      <p:sp>
        <p:nvSpPr>
          <p:cNvPr id="2" name="Rechteck 1">
            <a:extLst>
              <a:ext uri="{FF2B5EF4-FFF2-40B4-BE49-F238E27FC236}">
                <a16:creationId xmlns:a16="http://schemas.microsoft.com/office/drawing/2014/main" id="{09FEFDAE-6FC6-4FD7-8DA1-4CDA3F2D095C}"/>
              </a:ext>
            </a:extLst>
          </p:cNvPr>
          <p:cNvSpPr/>
          <p:nvPr/>
        </p:nvSpPr>
        <p:spPr>
          <a:xfrm>
            <a:off x="2842260" y="2705100"/>
            <a:ext cx="172974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29A490E5-448E-4000-B892-33CE877C0EE1}"/>
              </a:ext>
            </a:extLst>
          </p:cNvPr>
          <p:cNvSpPr/>
          <p:nvPr/>
        </p:nvSpPr>
        <p:spPr>
          <a:xfrm>
            <a:off x="4956021" y="2623292"/>
            <a:ext cx="1729740" cy="468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603D1977-5DF6-4717-A04C-B22B44FF0E88}"/>
              </a:ext>
            </a:extLst>
          </p:cNvPr>
          <p:cNvSpPr/>
          <p:nvPr/>
        </p:nvSpPr>
        <p:spPr>
          <a:xfrm>
            <a:off x="2879860" y="4915060"/>
            <a:ext cx="1729740"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E2DBC659-CEDE-43AE-B530-4B59872C1A9C}"/>
              </a:ext>
            </a:extLst>
          </p:cNvPr>
          <p:cNvSpPr/>
          <p:nvPr/>
        </p:nvSpPr>
        <p:spPr>
          <a:xfrm>
            <a:off x="5023485" y="4810299"/>
            <a:ext cx="1729740" cy="468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01659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0"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fltVal val="0"/>
                                          </p:val>
                                        </p:tav>
                                      </p:tavLst>
                                    </p:anim>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0" nodeType="clickEffect">
                                  <p:stCondLst>
                                    <p:cond delay="0"/>
                                  </p:stCondLst>
                                  <p:childTnLst>
                                    <p:animEffect transition="out" filter="barn(inVertical)">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19C5A1CC-48EF-4AB1-B062-60D03717C607}"/>
              </a:ext>
            </a:extLst>
          </p:cNvPr>
          <p:cNvPicPr>
            <a:picLocks noGrp="1" noChangeAspect="1"/>
          </p:cNvPicPr>
          <p:nvPr>
            <p:ph idx="1"/>
          </p:nvPr>
        </p:nvPicPr>
        <p:blipFill>
          <a:blip r:embed="rId2"/>
          <a:stretch>
            <a:fillRect/>
          </a:stretch>
        </p:blipFill>
        <p:spPr>
          <a:xfrm>
            <a:off x="2565400" y="1661795"/>
            <a:ext cx="4013200" cy="4013200"/>
          </a:xfrm>
        </p:spPr>
      </p:pic>
      <p:sp>
        <p:nvSpPr>
          <p:cNvPr id="3" name="Titel 2">
            <a:extLst>
              <a:ext uri="{FF2B5EF4-FFF2-40B4-BE49-F238E27FC236}">
                <a16:creationId xmlns:a16="http://schemas.microsoft.com/office/drawing/2014/main" id="{05A8FD5C-B236-48D0-B4F7-C1994BA84FE1}"/>
              </a:ext>
            </a:extLst>
          </p:cNvPr>
          <p:cNvSpPr>
            <a:spLocks noGrp="1"/>
          </p:cNvSpPr>
          <p:nvPr>
            <p:ph type="title"/>
          </p:nvPr>
        </p:nvSpPr>
        <p:spPr>
          <a:xfrm>
            <a:off x="1224000" y="217559"/>
            <a:ext cx="7920000" cy="1332000"/>
          </a:xfrm>
        </p:spPr>
        <p:txBody>
          <a:bodyPr/>
          <a:lstStyle/>
          <a:p>
            <a:r>
              <a:rPr lang="de-DE" dirty="0"/>
              <a:t>Versorgt euch mit Kaffee</a:t>
            </a:r>
          </a:p>
        </p:txBody>
      </p:sp>
      <p:sp>
        <p:nvSpPr>
          <p:cNvPr id="4" name="Bildplatzhalter 3">
            <a:extLst>
              <a:ext uri="{FF2B5EF4-FFF2-40B4-BE49-F238E27FC236}">
                <a16:creationId xmlns:a16="http://schemas.microsoft.com/office/drawing/2014/main" id="{06F8C9E0-7302-4D51-B1BE-1E5C189A83E0}"/>
              </a:ext>
            </a:extLst>
          </p:cNvPr>
          <p:cNvSpPr>
            <a:spLocks noGrp="1"/>
          </p:cNvSpPr>
          <p:nvPr>
            <p:ph type="pic" sz="quarter" idx="15"/>
          </p:nvPr>
        </p:nvSpPr>
        <p:spPr/>
      </p:sp>
    </p:spTree>
    <p:extLst>
      <p:ext uri="{BB962C8B-B14F-4D97-AF65-F5344CB8AC3E}">
        <p14:creationId xmlns:p14="http://schemas.microsoft.com/office/powerpoint/2010/main" val="2224867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8D8783-D8F7-4EB4-ABC6-05C7FE886E42}"/>
              </a:ext>
            </a:extLst>
          </p:cNvPr>
          <p:cNvSpPr>
            <a:spLocks noGrp="1"/>
          </p:cNvSpPr>
          <p:nvPr>
            <p:ph type="title"/>
          </p:nvPr>
        </p:nvSpPr>
        <p:spPr/>
        <p:txBody>
          <a:bodyPr>
            <a:normAutofit fontScale="90000"/>
          </a:bodyPr>
          <a:lstStyle/>
          <a:p>
            <a:br>
              <a:rPr lang="de-DE" sz="4000" dirty="0"/>
            </a:br>
            <a:r>
              <a:rPr lang="de-DE" sz="4000" dirty="0"/>
              <a:t> </a:t>
            </a:r>
            <a:br>
              <a:rPr lang="de-DE" sz="4000" dirty="0"/>
            </a:br>
            <a:r>
              <a:rPr lang="de-DE" sz="4000" dirty="0"/>
              <a:t>Denk- Arbeits- und Handlungsweisen als Erkenntniswege im Sachunterricht</a:t>
            </a:r>
            <a:br>
              <a:rPr lang="de-DE" sz="4000" dirty="0"/>
            </a:br>
            <a:br>
              <a:rPr lang="de-DE" sz="4000" dirty="0"/>
            </a:br>
            <a:endParaRPr lang="de-DE" sz="2700" dirty="0"/>
          </a:p>
        </p:txBody>
      </p:sp>
      <p:sp>
        <p:nvSpPr>
          <p:cNvPr id="4" name="Bildplatzhalter 3">
            <a:extLst>
              <a:ext uri="{FF2B5EF4-FFF2-40B4-BE49-F238E27FC236}">
                <a16:creationId xmlns:a16="http://schemas.microsoft.com/office/drawing/2014/main" id="{6955B08A-2B30-42D0-9483-F504651A071A}"/>
              </a:ext>
            </a:extLst>
          </p:cNvPr>
          <p:cNvSpPr>
            <a:spLocks noGrp="1"/>
          </p:cNvSpPr>
          <p:nvPr>
            <p:ph type="pic" sz="quarter" idx="15"/>
          </p:nvPr>
        </p:nvSpPr>
        <p:spPr/>
      </p:sp>
    </p:spTree>
    <p:extLst>
      <p:ext uri="{BB962C8B-B14F-4D97-AF65-F5344CB8AC3E}">
        <p14:creationId xmlns:p14="http://schemas.microsoft.com/office/powerpoint/2010/main" val="3181198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D191E4-FFC9-463C-8302-992FF84211C9}"/>
              </a:ext>
            </a:extLst>
          </p:cNvPr>
          <p:cNvSpPr>
            <a:spLocks noGrp="1"/>
          </p:cNvSpPr>
          <p:nvPr>
            <p:ph type="title"/>
          </p:nvPr>
        </p:nvSpPr>
        <p:spPr/>
        <p:txBody>
          <a:bodyPr>
            <a:normAutofit/>
          </a:bodyPr>
          <a:lstStyle/>
          <a:p>
            <a:r>
              <a:rPr lang="de-DE" dirty="0"/>
              <a:t>Unterrichtsprinzipien</a:t>
            </a:r>
            <a:br>
              <a:rPr lang="de-DE" dirty="0"/>
            </a:br>
            <a:r>
              <a:rPr lang="de-DE" sz="1800" dirty="0"/>
              <a:t>Fachanforderungen Primarstufe Sachunterricht S. 10/11</a:t>
            </a:r>
          </a:p>
        </p:txBody>
      </p:sp>
      <p:pic>
        <p:nvPicPr>
          <p:cNvPr id="4" name="Grafik 3">
            <a:extLst>
              <a:ext uri="{FF2B5EF4-FFF2-40B4-BE49-F238E27FC236}">
                <a16:creationId xmlns:a16="http://schemas.microsoft.com/office/drawing/2014/main" id="{C9D915FA-D686-4A4A-9149-CFE7E65E1ADA}"/>
              </a:ext>
            </a:extLst>
          </p:cNvPr>
          <p:cNvPicPr/>
          <p:nvPr/>
        </p:nvPicPr>
        <p:blipFill rotWithShape="1">
          <a:blip r:embed="rId2"/>
          <a:srcRect l="21745" t="24783" r="44181" b="35314"/>
          <a:stretch/>
        </p:blipFill>
        <p:spPr bwMode="auto">
          <a:xfrm>
            <a:off x="259517" y="2079171"/>
            <a:ext cx="4311671" cy="3261894"/>
          </a:xfrm>
          <a:prstGeom prst="rect">
            <a:avLst/>
          </a:prstGeom>
          <a:ln>
            <a:noFill/>
          </a:ln>
          <a:extLst>
            <a:ext uri="{53640926-AAD7-44D8-BBD7-CCE9431645EC}">
              <a14:shadowObscured xmlns:a14="http://schemas.microsoft.com/office/drawing/2010/main"/>
            </a:ext>
          </a:extLst>
        </p:spPr>
      </p:pic>
      <p:pic>
        <p:nvPicPr>
          <p:cNvPr id="5" name="Inhaltsplatzhalter 4">
            <a:extLst>
              <a:ext uri="{FF2B5EF4-FFF2-40B4-BE49-F238E27FC236}">
                <a16:creationId xmlns:a16="http://schemas.microsoft.com/office/drawing/2014/main" id="{33BB24E5-69A4-47EE-8444-A70542CA0B29}"/>
              </a:ext>
            </a:extLst>
          </p:cNvPr>
          <p:cNvPicPr>
            <a:picLocks noGrp="1"/>
          </p:cNvPicPr>
          <p:nvPr>
            <p:ph idx="1"/>
          </p:nvPr>
        </p:nvPicPr>
        <p:blipFill rotWithShape="1">
          <a:blip r:embed="rId2"/>
          <a:srcRect l="21745" t="64804" r="45195" b="20332"/>
          <a:stretch/>
        </p:blipFill>
        <p:spPr bwMode="auto">
          <a:xfrm>
            <a:off x="4502952" y="2079171"/>
            <a:ext cx="4311671" cy="1367476"/>
          </a:xfrm>
          <a:prstGeom prst="rect">
            <a:avLst/>
          </a:prstGeom>
          <a:ln>
            <a:noFill/>
          </a:ln>
          <a:extLst>
            <a:ext uri="{53640926-AAD7-44D8-BBD7-CCE9431645EC}">
              <a14:shadowObscured xmlns:a14="http://schemas.microsoft.com/office/drawing/2010/main"/>
            </a:ext>
          </a:extLst>
        </p:spPr>
      </p:pic>
      <p:pic>
        <p:nvPicPr>
          <p:cNvPr id="6" name="Grafik 5">
            <a:extLst>
              <a:ext uri="{FF2B5EF4-FFF2-40B4-BE49-F238E27FC236}">
                <a16:creationId xmlns:a16="http://schemas.microsoft.com/office/drawing/2014/main" id="{2C3ACBEF-8BE6-4631-B0A8-93A26F53BCB8}"/>
              </a:ext>
            </a:extLst>
          </p:cNvPr>
          <p:cNvPicPr/>
          <p:nvPr/>
        </p:nvPicPr>
        <p:blipFill rotWithShape="1">
          <a:blip r:embed="rId3"/>
          <a:srcRect l="21971" t="16640" r="45194" b="63295"/>
          <a:stretch/>
        </p:blipFill>
        <p:spPr bwMode="auto">
          <a:xfrm>
            <a:off x="4537070" y="3429000"/>
            <a:ext cx="4277553" cy="1476579"/>
          </a:xfrm>
          <a:prstGeom prst="rect">
            <a:avLst/>
          </a:prstGeom>
          <a:ln>
            <a:noFill/>
          </a:ln>
          <a:extLst>
            <a:ext uri="{53640926-AAD7-44D8-BBD7-CCE9431645EC}">
              <a14:shadowObscured xmlns:a14="http://schemas.microsoft.com/office/drawing/2010/main"/>
            </a:ext>
          </a:extLst>
        </p:spPr>
      </p:pic>
      <p:sp>
        <p:nvSpPr>
          <p:cNvPr id="7" name="Runde Klammer links/rechts 6">
            <a:extLst>
              <a:ext uri="{FF2B5EF4-FFF2-40B4-BE49-F238E27FC236}">
                <a16:creationId xmlns:a16="http://schemas.microsoft.com/office/drawing/2014/main" id="{5BBC5609-9938-460E-A4A2-79B72C1583B5}"/>
              </a:ext>
            </a:extLst>
          </p:cNvPr>
          <p:cNvSpPr/>
          <p:nvPr/>
        </p:nvSpPr>
        <p:spPr>
          <a:xfrm>
            <a:off x="281271" y="2109502"/>
            <a:ext cx="1006891" cy="912255"/>
          </a:xfrm>
          <a:prstGeom prst="bracketPair">
            <a:avLst/>
          </a:prstGeom>
          <a:noFill/>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8" name="Runde Klammer links/rechts 7">
            <a:extLst>
              <a:ext uri="{FF2B5EF4-FFF2-40B4-BE49-F238E27FC236}">
                <a16:creationId xmlns:a16="http://schemas.microsoft.com/office/drawing/2014/main" id="{89699675-7AB9-418D-B2A3-D53D0753B7EB}"/>
              </a:ext>
            </a:extLst>
          </p:cNvPr>
          <p:cNvSpPr/>
          <p:nvPr/>
        </p:nvSpPr>
        <p:spPr>
          <a:xfrm>
            <a:off x="290387" y="4822349"/>
            <a:ext cx="997775" cy="483492"/>
          </a:xfrm>
          <a:prstGeom prst="bracketPair">
            <a:avLst/>
          </a:prstGeom>
          <a:noFill/>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Runde Klammer links/rechts 8">
            <a:extLst>
              <a:ext uri="{FF2B5EF4-FFF2-40B4-BE49-F238E27FC236}">
                <a16:creationId xmlns:a16="http://schemas.microsoft.com/office/drawing/2014/main" id="{E0BD35D2-9239-47C2-A6EC-A7FA8FA5BEB0}"/>
              </a:ext>
            </a:extLst>
          </p:cNvPr>
          <p:cNvSpPr/>
          <p:nvPr/>
        </p:nvSpPr>
        <p:spPr>
          <a:xfrm>
            <a:off x="4544560" y="2109502"/>
            <a:ext cx="1010415" cy="593346"/>
          </a:xfrm>
          <a:prstGeom prst="bracketPair">
            <a:avLst/>
          </a:prstGeom>
          <a:noFill/>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Runde Klammer links/rechts 9">
            <a:extLst>
              <a:ext uri="{FF2B5EF4-FFF2-40B4-BE49-F238E27FC236}">
                <a16:creationId xmlns:a16="http://schemas.microsoft.com/office/drawing/2014/main" id="{F3B6689A-5859-41E6-A43D-EFBF59373E9A}"/>
              </a:ext>
            </a:extLst>
          </p:cNvPr>
          <p:cNvSpPr/>
          <p:nvPr/>
        </p:nvSpPr>
        <p:spPr>
          <a:xfrm>
            <a:off x="4533822" y="3899825"/>
            <a:ext cx="1031893" cy="968901"/>
          </a:xfrm>
          <a:prstGeom prst="bracketPair">
            <a:avLst/>
          </a:prstGeom>
          <a:noFill/>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 name="Ellipse 2">
            <a:extLst>
              <a:ext uri="{FF2B5EF4-FFF2-40B4-BE49-F238E27FC236}">
                <a16:creationId xmlns:a16="http://schemas.microsoft.com/office/drawing/2014/main" id="{9099C9A7-DA7B-449D-805F-EA38C3DBF053}"/>
              </a:ext>
            </a:extLst>
          </p:cNvPr>
          <p:cNvSpPr/>
          <p:nvPr/>
        </p:nvSpPr>
        <p:spPr>
          <a:xfrm>
            <a:off x="5240006" y="1423191"/>
            <a:ext cx="2420148" cy="655980"/>
          </a:xfrm>
          <a:prstGeom prst="ellipse">
            <a:avLst/>
          </a:prstGeom>
          <a:solidFill>
            <a:srgbClr val="FB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C00000"/>
                </a:solidFill>
              </a:rPr>
              <a:t>C4 </a:t>
            </a:r>
            <a:r>
              <a:rPr lang="de-DE" sz="1200" dirty="0">
                <a:solidFill>
                  <a:srgbClr val="C00000"/>
                </a:solidFill>
              </a:rPr>
              <a:t>Außerschulisches Lernen </a:t>
            </a:r>
          </a:p>
        </p:txBody>
      </p:sp>
      <p:sp>
        <p:nvSpPr>
          <p:cNvPr id="11" name="Ellipse 10">
            <a:extLst>
              <a:ext uri="{FF2B5EF4-FFF2-40B4-BE49-F238E27FC236}">
                <a16:creationId xmlns:a16="http://schemas.microsoft.com/office/drawing/2014/main" id="{3D49A809-1AF4-46B3-B8F7-8B778AC7C9F5}"/>
              </a:ext>
            </a:extLst>
          </p:cNvPr>
          <p:cNvSpPr/>
          <p:nvPr/>
        </p:nvSpPr>
        <p:spPr>
          <a:xfrm>
            <a:off x="371419" y="1516935"/>
            <a:ext cx="2612701" cy="593719"/>
          </a:xfrm>
          <a:prstGeom prst="ellipse">
            <a:avLst/>
          </a:prstGeom>
          <a:solidFill>
            <a:srgbClr val="FB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C00000"/>
                </a:solidFill>
              </a:rPr>
              <a:t>C3 </a:t>
            </a:r>
            <a:r>
              <a:rPr lang="de-DE" sz="1200" dirty="0" err="1">
                <a:solidFill>
                  <a:srgbClr val="C00000"/>
                </a:solidFill>
              </a:rPr>
              <a:t>DAH‘s</a:t>
            </a:r>
            <a:r>
              <a:rPr lang="de-DE" sz="1200" dirty="0">
                <a:solidFill>
                  <a:srgbClr val="C00000"/>
                </a:solidFill>
              </a:rPr>
              <a:t> </a:t>
            </a:r>
          </a:p>
        </p:txBody>
      </p:sp>
      <p:sp>
        <p:nvSpPr>
          <p:cNvPr id="12" name="Ellipse 11">
            <a:extLst>
              <a:ext uri="{FF2B5EF4-FFF2-40B4-BE49-F238E27FC236}">
                <a16:creationId xmlns:a16="http://schemas.microsoft.com/office/drawing/2014/main" id="{2FD781BB-03F3-4D22-8019-91714BB700C4}"/>
              </a:ext>
            </a:extLst>
          </p:cNvPr>
          <p:cNvSpPr/>
          <p:nvPr/>
        </p:nvSpPr>
        <p:spPr>
          <a:xfrm>
            <a:off x="460031" y="5305841"/>
            <a:ext cx="2435475" cy="684561"/>
          </a:xfrm>
          <a:prstGeom prst="ellipse">
            <a:avLst/>
          </a:prstGeom>
          <a:solidFill>
            <a:srgbClr val="FB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C00000"/>
                </a:solidFill>
              </a:rPr>
              <a:t>C1 </a:t>
            </a:r>
            <a:r>
              <a:rPr lang="de-DE" sz="1200" dirty="0">
                <a:solidFill>
                  <a:srgbClr val="C00000"/>
                </a:solidFill>
              </a:rPr>
              <a:t>Handlungsorientierung</a:t>
            </a:r>
          </a:p>
        </p:txBody>
      </p:sp>
      <p:sp>
        <p:nvSpPr>
          <p:cNvPr id="13" name="Ellipse 12">
            <a:extLst>
              <a:ext uri="{FF2B5EF4-FFF2-40B4-BE49-F238E27FC236}">
                <a16:creationId xmlns:a16="http://schemas.microsoft.com/office/drawing/2014/main" id="{186402BA-E541-48AA-B528-E6D699DA1A4E}"/>
              </a:ext>
            </a:extLst>
          </p:cNvPr>
          <p:cNvSpPr/>
          <p:nvPr/>
        </p:nvSpPr>
        <p:spPr>
          <a:xfrm>
            <a:off x="4734439" y="4868726"/>
            <a:ext cx="2361743" cy="684561"/>
          </a:xfrm>
          <a:prstGeom prst="ellipse">
            <a:avLst/>
          </a:prstGeom>
          <a:solidFill>
            <a:srgbClr val="FB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C00000"/>
                </a:solidFill>
              </a:rPr>
              <a:t>C2 </a:t>
            </a:r>
            <a:r>
              <a:rPr lang="de-DE" sz="1200" dirty="0">
                <a:solidFill>
                  <a:srgbClr val="C00000"/>
                </a:solidFill>
              </a:rPr>
              <a:t>Bedeutung der Sprache </a:t>
            </a:r>
          </a:p>
        </p:txBody>
      </p:sp>
      <p:sp>
        <p:nvSpPr>
          <p:cNvPr id="14" name="Runde Klammer links/rechts 13">
            <a:extLst>
              <a:ext uri="{FF2B5EF4-FFF2-40B4-BE49-F238E27FC236}">
                <a16:creationId xmlns:a16="http://schemas.microsoft.com/office/drawing/2014/main" id="{79C2A5A8-471C-4C4A-A0F9-2FF0766CF85A}"/>
              </a:ext>
            </a:extLst>
          </p:cNvPr>
          <p:cNvSpPr/>
          <p:nvPr/>
        </p:nvSpPr>
        <p:spPr>
          <a:xfrm>
            <a:off x="290387" y="4857573"/>
            <a:ext cx="997775" cy="483492"/>
          </a:xfrm>
          <a:prstGeom prst="bracketPair">
            <a:avLst/>
          </a:prstGeom>
          <a:noFill/>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Ellipse 14">
            <a:extLst>
              <a:ext uri="{FF2B5EF4-FFF2-40B4-BE49-F238E27FC236}">
                <a16:creationId xmlns:a16="http://schemas.microsoft.com/office/drawing/2014/main" id="{1422154D-2B58-4B3E-BAC9-E78F9E53CD6B}"/>
              </a:ext>
            </a:extLst>
          </p:cNvPr>
          <p:cNvSpPr/>
          <p:nvPr/>
        </p:nvSpPr>
        <p:spPr>
          <a:xfrm>
            <a:off x="460031" y="5341065"/>
            <a:ext cx="2435475" cy="684561"/>
          </a:xfrm>
          <a:prstGeom prst="ellipse">
            <a:avLst/>
          </a:prstGeom>
          <a:solidFill>
            <a:srgbClr val="FB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C00000"/>
                </a:solidFill>
              </a:rPr>
              <a:t>C1 </a:t>
            </a:r>
            <a:r>
              <a:rPr lang="de-DE" sz="1200" dirty="0">
                <a:solidFill>
                  <a:srgbClr val="C00000"/>
                </a:solidFill>
              </a:rPr>
              <a:t>Handlungsorientierung</a:t>
            </a:r>
          </a:p>
        </p:txBody>
      </p:sp>
    </p:spTree>
    <p:extLst>
      <p:ext uri="{BB962C8B-B14F-4D97-AF65-F5344CB8AC3E}">
        <p14:creationId xmlns:p14="http://schemas.microsoft.com/office/powerpoint/2010/main" val="10222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3" grpId="0" animBg="1"/>
      <p:bldP spid="11"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4D4B5D5-0F33-422E-AFDE-384453257848}"/>
              </a:ext>
            </a:extLst>
          </p:cNvPr>
          <p:cNvSpPr>
            <a:spLocks noGrp="1"/>
          </p:cNvSpPr>
          <p:nvPr>
            <p:ph type="title"/>
          </p:nvPr>
        </p:nvSpPr>
        <p:spPr>
          <a:xfrm>
            <a:off x="344516" y="229235"/>
            <a:ext cx="7920000" cy="1332000"/>
          </a:xfrm>
        </p:spPr>
        <p:txBody>
          <a:bodyPr/>
          <a:lstStyle/>
          <a:p>
            <a:r>
              <a:rPr lang="de-DE" dirty="0"/>
              <a:t>Intention des Faches SU </a:t>
            </a:r>
          </a:p>
        </p:txBody>
      </p:sp>
      <p:sp>
        <p:nvSpPr>
          <p:cNvPr id="4" name="Bildplatzhalter 3">
            <a:extLst>
              <a:ext uri="{FF2B5EF4-FFF2-40B4-BE49-F238E27FC236}">
                <a16:creationId xmlns:a16="http://schemas.microsoft.com/office/drawing/2014/main" id="{B5370484-D5A1-4B57-8FCE-E81BA943D2FF}"/>
              </a:ext>
            </a:extLst>
          </p:cNvPr>
          <p:cNvSpPr>
            <a:spLocks noGrp="1"/>
          </p:cNvSpPr>
          <p:nvPr>
            <p:ph type="pic" sz="quarter" idx="15"/>
          </p:nvPr>
        </p:nvSpPr>
        <p:spPr/>
      </p:sp>
      <p:pic>
        <p:nvPicPr>
          <p:cNvPr id="5" name="Grafik 4">
            <a:extLst>
              <a:ext uri="{FF2B5EF4-FFF2-40B4-BE49-F238E27FC236}">
                <a16:creationId xmlns:a16="http://schemas.microsoft.com/office/drawing/2014/main" id="{ACE56559-54CF-4DC3-8E00-F9BF2C987DA3}"/>
              </a:ext>
            </a:extLst>
          </p:cNvPr>
          <p:cNvPicPr>
            <a:picLocks noChangeAspect="1"/>
          </p:cNvPicPr>
          <p:nvPr/>
        </p:nvPicPr>
        <p:blipFill rotWithShape="1">
          <a:blip r:embed="rId3">
            <a:extLst>
              <a:ext uri="{28A0092B-C50C-407E-A947-70E740481C1C}">
                <a14:useLocalDpi xmlns:a14="http://schemas.microsoft.com/office/drawing/2010/main" val="0"/>
              </a:ext>
            </a:extLst>
          </a:blip>
          <a:srcRect t="11456" b="13532"/>
          <a:stretch/>
        </p:blipFill>
        <p:spPr>
          <a:xfrm>
            <a:off x="1003574" y="2422934"/>
            <a:ext cx="6900023" cy="3555947"/>
          </a:xfrm>
          <a:prstGeom prst="rect">
            <a:avLst/>
          </a:prstGeom>
        </p:spPr>
      </p:pic>
      <p:pic>
        <p:nvPicPr>
          <p:cNvPr id="8" name="Grafik 7" descr="Glas-Murmeln, 25mm, 12Stück">
            <a:extLst>
              <a:ext uri="{FF2B5EF4-FFF2-40B4-BE49-F238E27FC236}">
                <a16:creationId xmlns:a16="http://schemas.microsoft.com/office/drawing/2014/main" id="{C41A95EE-0063-441E-BD2D-024C972EAB6F}"/>
              </a:ext>
            </a:extLst>
          </p:cNvPr>
          <p:cNvPicPr/>
          <p:nvPr/>
        </p:nvPicPr>
        <p:blipFill rotWithShape="1">
          <a:blip r:embed="rId4" cstate="print">
            <a:extLst>
              <a:ext uri="{28A0092B-C50C-407E-A947-70E740481C1C}">
                <a14:useLocalDpi xmlns:a14="http://schemas.microsoft.com/office/drawing/2010/main" val="0"/>
              </a:ext>
            </a:extLst>
          </a:blip>
          <a:srcRect l="13642" t="14657" r="8457" b="15411"/>
          <a:stretch/>
        </p:blipFill>
        <p:spPr bwMode="auto">
          <a:xfrm>
            <a:off x="7117043" y="412000"/>
            <a:ext cx="1414145" cy="966470"/>
          </a:xfrm>
          <a:prstGeom prst="rect">
            <a:avLst/>
          </a:prstGeom>
          <a:noFill/>
          <a:ln>
            <a:noFill/>
          </a:ln>
          <a:extLst>
            <a:ext uri="{53640926-AAD7-44D8-BBD7-CCE9431645EC}">
              <a14:shadowObscured xmlns:a14="http://schemas.microsoft.com/office/drawing/2010/main"/>
            </a:ext>
          </a:extLst>
        </p:spPr>
      </p:pic>
      <p:sp>
        <p:nvSpPr>
          <p:cNvPr id="9" name="Inhaltsplatzhalter 8">
            <a:extLst>
              <a:ext uri="{FF2B5EF4-FFF2-40B4-BE49-F238E27FC236}">
                <a16:creationId xmlns:a16="http://schemas.microsoft.com/office/drawing/2014/main" id="{43510971-BE69-4297-BBB0-4433F8986586}"/>
              </a:ext>
            </a:extLst>
          </p:cNvPr>
          <p:cNvSpPr>
            <a:spLocks noGrp="1"/>
          </p:cNvSpPr>
          <p:nvPr>
            <p:ph idx="1"/>
          </p:nvPr>
        </p:nvSpPr>
        <p:spPr>
          <a:xfrm>
            <a:off x="442481" y="1728897"/>
            <a:ext cx="8149531" cy="646331"/>
          </a:xfrm>
          <a:prstGeom prst="rect">
            <a:avLst/>
          </a:prstGeom>
          <a:ln>
            <a:solidFill>
              <a:srgbClr val="FF0000"/>
            </a:solidFill>
          </a:ln>
        </p:spPr>
        <p:txBody>
          <a:bodyPr wrap="square">
            <a:spAutoFit/>
          </a:bodyPr>
          <a:lstStyle/>
          <a:p>
            <a:pPr marL="0" indent="0" algn="ctr">
              <a:buNone/>
            </a:pPr>
            <a:r>
              <a:rPr lang="de-DE" sz="2000" dirty="0"/>
              <a:t>Worin besteht der spezifische Beitrag zur Bildung durch das Fach SU, gerade in der Primarstufe? Welche Ziele verfolgt der Sachunterricht? </a:t>
            </a:r>
          </a:p>
        </p:txBody>
      </p:sp>
    </p:spTree>
    <p:extLst>
      <p:ext uri="{BB962C8B-B14F-4D97-AF65-F5344CB8AC3E}">
        <p14:creationId xmlns:p14="http://schemas.microsoft.com/office/powerpoint/2010/main" val="402461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41330-4A8B-48C8-AD07-F6D19C949605}"/>
              </a:ext>
            </a:extLst>
          </p:cNvPr>
          <p:cNvSpPr>
            <a:spLocks noGrp="1"/>
          </p:cNvSpPr>
          <p:nvPr>
            <p:ph type="title"/>
          </p:nvPr>
        </p:nvSpPr>
        <p:spPr/>
        <p:txBody>
          <a:bodyPr>
            <a:normAutofit/>
          </a:bodyPr>
          <a:lstStyle/>
          <a:p>
            <a:r>
              <a:rPr lang="de-DE" sz="3600" dirty="0"/>
              <a:t>Der Beitrag des Faches zur allgemeinen und fachlichen Bildung</a:t>
            </a:r>
          </a:p>
        </p:txBody>
      </p:sp>
      <p:sp>
        <p:nvSpPr>
          <p:cNvPr id="3" name="Bildplatzhalter 2">
            <a:extLst>
              <a:ext uri="{FF2B5EF4-FFF2-40B4-BE49-F238E27FC236}">
                <a16:creationId xmlns:a16="http://schemas.microsoft.com/office/drawing/2014/main" id="{6576D7DF-66F7-48A1-9671-592FA82658F7}"/>
              </a:ext>
            </a:extLst>
          </p:cNvPr>
          <p:cNvSpPr>
            <a:spLocks noGrp="1"/>
          </p:cNvSpPr>
          <p:nvPr>
            <p:ph type="pic" sz="quarter" idx="15"/>
          </p:nvPr>
        </p:nvSpPr>
        <p:spPr/>
      </p:sp>
      <p:sp>
        <p:nvSpPr>
          <p:cNvPr id="4" name="Rechteck 3">
            <a:extLst>
              <a:ext uri="{FF2B5EF4-FFF2-40B4-BE49-F238E27FC236}">
                <a16:creationId xmlns:a16="http://schemas.microsoft.com/office/drawing/2014/main" id="{AA6075C4-64A7-4C11-BBBE-595C4C828BA4}"/>
              </a:ext>
            </a:extLst>
          </p:cNvPr>
          <p:cNvSpPr/>
          <p:nvPr/>
        </p:nvSpPr>
        <p:spPr>
          <a:xfrm>
            <a:off x="483903" y="2009008"/>
            <a:ext cx="8048910" cy="4308872"/>
          </a:xfrm>
          <a:prstGeom prst="rect">
            <a:avLst/>
          </a:prstGeom>
        </p:spPr>
        <p:txBody>
          <a:bodyPr wrap="square">
            <a:spAutoFit/>
          </a:bodyPr>
          <a:lstStyle/>
          <a:p>
            <a:r>
              <a:rPr lang="de-DE" sz="2000" b="1" dirty="0"/>
              <a:t>Kernaspekte des Sachunterrichts</a:t>
            </a:r>
          </a:p>
          <a:p>
            <a:endParaRPr lang="de-DE" sz="2000" b="1" dirty="0"/>
          </a:p>
          <a:p>
            <a:pPr>
              <a:buFont typeface="Arial" panose="020B0604020202020204" pitchFamily="34" charset="0"/>
              <a:buChar char="•"/>
            </a:pPr>
            <a:r>
              <a:rPr lang="de-DE" sz="2000" dirty="0"/>
              <a:t>Erschließen und Verstehen der natürlichen, gesellschaftlichen &amp; technischen Umwelt</a:t>
            </a:r>
          </a:p>
          <a:p>
            <a:pPr>
              <a:buFont typeface="Arial" panose="020B0604020202020204" pitchFamily="34" charset="0"/>
              <a:buChar char="•"/>
            </a:pPr>
            <a:endParaRPr lang="de-DE" sz="2000" dirty="0"/>
          </a:p>
          <a:p>
            <a:pPr>
              <a:buFont typeface="Arial" panose="020B0604020202020204" pitchFamily="34" charset="0"/>
              <a:buChar char="•"/>
            </a:pPr>
            <a:r>
              <a:rPr lang="de-DE" sz="2000" dirty="0"/>
              <a:t>Aufbau grundlegender Kompetenzen für weiterführendes Lernen</a:t>
            </a:r>
          </a:p>
          <a:p>
            <a:pPr>
              <a:buFont typeface="Arial" panose="020B0604020202020204" pitchFamily="34" charset="0"/>
              <a:buChar char="•"/>
            </a:pPr>
            <a:endParaRPr lang="de-DE" sz="2000" dirty="0"/>
          </a:p>
          <a:p>
            <a:pPr>
              <a:buFont typeface="Arial" panose="020B0604020202020204" pitchFamily="34" charset="0"/>
              <a:buChar char="•"/>
            </a:pPr>
            <a:r>
              <a:rPr lang="de-DE" sz="2000" dirty="0"/>
              <a:t>Anknüpfung an Lebenswelt, Erfahrungen &amp; Fragen der Kinder</a:t>
            </a:r>
          </a:p>
          <a:p>
            <a:pPr>
              <a:buFont typeface="Arial" panose="020B0604020202020204" pitchFamily="34" charset="0"/>
              <a:buChar char="•"/>
            </a:pPr>
            <a:endParaRPr lang="de-DE" sz="2000" dirty="0"/>
          </a:p>
          <a:p>
            <a:pPr>
              <a:buFont typeface="Arial" panose="020B0604020202020204" pitchFamily="34" charset="0"/>
              <a:buChar char="•"/>
            </a:pPr>
            <a:r>
              <a:rPr lang="de-DE" sz="2000" dirty="0"/>
              <a:t>Aktives, handlungsorientiertes und sinnstiftendes Lernen</a:t>
            </a:r>
          </a:p>
          <a:p>
            <a:pPr>
              <a:buFont typeface="Arial" panose="020B0604020202020204" pitchFamily="34" charset="0"/>
              <a:buChar char="•"/>
            </a:pPr>
            <a:endParaRPr lang="de-DE" sz="2000" dirty="0"/>
          </a:p>
          <a:p>
            <a:pPr>
              <a:buFont typeface="Arial" panose="020B0604020202020204" pitchFamily="34" charset="0"/>
              <a:buChar char="•"/>
            </a:pPr>
            <a:r>
              <a:rPr lang="de-DE" sz="2000" dirty="0"/>
              <a:t>Exemplarische Themen für Transfer auf neue Kontexte</a:t>
            </a:r>
          </a:p>
          <a:p>
            <a:pPr>
              <a:buFont typeface="Arial" panose="020B0604020202020204" pitchFamily="34" charset="0"/>
              <a:buChar char="•"/>
            </a:pPr>
            <a:endParaRPr lang="de-DE" sz="2000" dirty="0"/>
          </a:p>
          <a:p>
            <a:r>
              <a:rPr lang="de-DE" sz="1400" dirty="0">
                <a:solidFill>
                  <a:srgbClr val="494948"/>
                </a:solidFill>
                <a:latin typeface="+mj-lt"/>
              </a:rPr>
              <a:t>(Auszug Fachanforderungen S. 9) </a:t>
            </a:r>
            <a:endParaRPr lang="de-DE" sz="1400" dirty="0">
              <a:latin typeface="+mj-lt"/>
            </a:endParaRPr>
          </a:p>
        </p:txBody>
      </p:sp>
    </p:spTree>
    <p:extLst>
      <p:ext uri="{BB962C8B-B14F-4D97-AF65-F5344CB8AC3E}">
        <p14:creationId xmlns:p14="http://schemas.microsoft.com/office/powerpoint/2010/main" val="237981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AA869C-8DC4-4AC3-8FC6-D20DCCAC34EA}"/>
              </a:ext>
            </a:extLst>
          </p:cNvPr>
          <p:cNvSpPr>
            <a:spLocks noGrp="1"/>
          </p:cNvSpPr>
          <p:nvPr>
            <p:ph type="title"/>
          </p:nvPr>
        </p:nvSpPr>
        <p:spPr>
          <a:xfrm>
            <a:off x="612813" y="225424"/>
            <a:ext cx="8345022" cy="1332000"/>
          </a:xfrm>
        </p:spPr>
        <p:txBody>
          <a:bodyPr>
            <a:normAutofit/>
          </a:bodyPr>
          <a:lstStyle/>
          <a:p>
            <a:r>
              <a:rPr lang="de-DE" dirty="0"/>
              <a:t>Wie funktioniert die Umsetzung?</a:t>
            </a:r>
          </a:p>
        </p:txBody>
      </p:sp>
      <p:sp>
        <p:nvSpPr>
          <p:cNvPr id="3" name="Bildplatzhalter 2">
            <a:extLst>
              <a:ext uri="{FF2B5EF4-FFF2-40B4-BE49-F238E27FC236}">
                <a16:creationId xmlns:a16="http://schemas.microsoft.com/office/drawing/2014/main" id="{9DBEC2FE-AFC1-4974-8748-25AF5839822F}"/>
              </a:ext>
            </a:extLst>
          </p:cNvPr>
          <p:cNvSpPr>
            <a:spLocks noGrp="1"/>
          </p:cNvSpPr>
          <p:nvPr>
            <p:ph type="pic" sz="quarter" idx="15"/>
          </p:nvPr>
        </p:nvSpPr>
        <p:spPr/>
      </p:sp>
      <p:pic>
        <p:nvPicPr>
          <p:cNvPr id="5" name="Grafik 4">
            <a:extLst>
              <a:ext uri="{FF2B5EF4-FFF2-40B4-BE49-F238E27FC236}">
                <a16:creationId xmlns:a16="http://schemas.microsoft.com/office/drawing/2014/main" id="{F790EB89-A54F-4E90-9CC8-E530F67BD0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1651" t="14172" r="44487" b="11702"/>
          <a:stretch>
            <a:fillRect/>
          </a:stretch>
        </p:blipFill>
        <p:spPr bwMode="auto">
          <a:xfrm rot="-1043928">
            <a:off x="1764109" y="2190310"/>
            <a:ext cx="255587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7">
            <a:extLst>
              <a:ext uri="{FF2B5EF4-FFF2-40B4-BE49-F238E27FC236}">
                <a16:creationId xmlns:a16="http://schemas.microsoft.com/office/drawing/2014/main" id="{17192042-567F-4B8E-B6E9-3AFE4270A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6702">
            <a:off x="3459559" y="1801372"/>
            <a:ext cx="2703513"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nhaltsplatzhalter 1">
            <a:extLst>
              <a:ext uri="{FF2B5EF4-FFF2-40B4-BE49-F238E27FC236}">
                <a16:creationId xmlns:a16="http://schemas.microsoft.com/office/drawing/2014/main" id="{050AD71D-EB32-47CE-99A2-A356C1EB3FFE}"/>
              </a:ext>
            </a:extLst>
          </p:cNvPr>
          <p:cNvSpPr txBox="1">
            <a:spLocks noChangeArrowheads="1"/>
          </p:cNvSpPr>
          <p:nvPr/>
        </p:nvSpPr>
        <p:spPr>
          <a:xfrm>
            <a:off x="3799273" y="5180085"/>
            <a:ext cx="1926588" cy="2954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tLang="de-DE" sz="1000" dirty="0"/>
              <a:t>ISBN-10 : 3781519929 / 5,00 € </a:t>
            </a:r>
            <a:endParaRPr lang="de-DE" altLang="de-DE" sz="1000" dirty="0"/>
          </a:p>
        </p:txBody>
      </p:sp>
      <p:pic>
        <p:nvPicPr>
          <p:cNvPr id="9" name="Grafik 4">
            <a:extLst>
              <a:ext uri="{FF2B5EF4-FFF2-40B4-BE49-F238E27FC236}">
                <a16:creationId xmlns:a16="http://schemas.microsoft.com/office/drawing/2014/main" id="{59888F92-B790-42B1-ACA6-3F3AB9CEF92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5700" b="87959" l="24781" r="52303">
                        <a14:foregroundMark x1="23977" y1="63647" x2="26535" y2="53899"/>
                        <a14:foregroundMark x1="26535" y1="53899" x2="28618" y2="49885"/>
                        <a14:foregroundMark x1="28618" y1="49885" x2="31360" y2="47018"/>
                        <a14:foregroundMark x1="31360" y1="47018" x2="37610" y2="44209"/>
                        <a14:foregroundMark x1="37610" y1="44209" x2="44152" y2="46502"/>
                        <a14:foregroundMark x1="44152" y1="46502" x2="49708" y2="52752"/>
                        <a14:foregroundMark x1="49708" y1="52752" x2="52522" y2="62328"/>
                        <a14:foregroundMark x1="52522" y1="62328" x2="51279" y2="78326"/>
                        <a14:foregroundMark x1="51279" y1="78326" x2="47076" y2="86353"/>
                        <a14:foregroundMark x1="47076" y1="86353" x2="40387" y2="89335"/>
                        <a14:foregroundMark x1="40387" y1="89335" x2="34137" y2="87385"/>
                        <a14:foregroundMark x1="34137" y1="87385" x2="28509" y2="82282"/>
                        <a14:foregroundMark x1="28509" y1="82282" x2="24159" y2="73681"/>
                        <a14:foregroundMark x1="24159" y1="73681" x2="23392" y2="68349"/>
                        <a14:foregroundMark x1="23392" y1="68349" x2="23575" y2="63417"/>
                        <a14:foregroundMark x1="23575" y1="63417" x2="26901" y2="53555"/>
                        <a14:foregroundMark x1="26901" y1="53555" x2="29678" y2="49599"/>
                        <a14:foregroundMark x1="29678" y1="49599" x2="36367" y2="47305"/>
                        <a14:foregroundMark x1="36367" y1="47305" x2="39985" y2="47477"/>
                        <a14:foregroundMark x1="39985" y1="47477" x2="43019" y2="49025"/>
                        <a14:foregroundMark x1="43019" y1="49025" x2="47990" y2="57856"/>
                        <a14:foregroundMark x1="47990" y1="57856" x2="49159" y2="62729"/>
                        <a14:foregroundMark x1="49159" y1="62729" x2="49488" y2="69209"/>
                        <a14:foregroundMark x1="49488" y1="69209" x2="48063" y2="75287"/>
                        <a14:foregroundMark x1="48063" y1="75287" x2="44152" y2="80275"/>
                        <a14:foregroundMark x1="44152" y1="80275" x2="38743" y2="80734"/>
                        <a14:foregroundMark x1="38743" y1="80734" x2="29423" y2="75631"/>
                        <a14:foregroundMark x1="29423" y1="75631" x2="27558" y2="67661"/>
                        <a14:foregroundMark x1="27558" y1="67661" x2="28107" y2="61869"/>
                        <a14:foregroundMark x1="28107" y1="61869" x2="29971" y2="55677"/>
                        <a14:foregroundMark x1="29971" y1="55677" x2="34320" y2="50688"/>
                        <a14:foregroundMark x1="34320" y1="50688" x2="37719" y2="49828"/>
                        <a14:foregroundMark x1="37719" y1="49828" x2="41082" y2="50344"/>
                        <a14:foregroundMark x1="41082" y1="50344" x2="45395" y2="52982"/>
                        <a14:foregroundMark x1="45395" y1="52982" x2="48136" y2="57741"/>
                        <a14:foregroundMark x1="48136" y1="57741" x2="49708" y2="64048"/>
                        <a14:foregroundMark x1="49708" y1="64048" x2="49415" y2="69897"/>
                        <a14:foregroundMark x1="49415" y1="69897" x2="45322" y2="78784"/>
                        <a14:foregroundMark x1="45322" y1="78784" x2="38852" y2="83888"/>
                        <a14:foregroundMark x1="38852" y1="83888" x2="34613" y2="84461"/>
                        <a14:foregroundMark x1="34613" y1="84461" x2="30373" y2="82167"/>
                        <a14:foregroundMark x1="30373" y1="82167" x2="27449" y2="78268"/>
                        <a14:foregroundMark x1="27449" y1="78268" x2="25219" y2="70183"/>
                        <a14:foregroundMark x1="25219" y1="70183" x2="26535" y2="60952"/>
                        <a14:foregroundMark x1="26535" y1="60952" x2="29825" y2="54014"/>
                        <a14:foregroundMark x1="29825" y1="54014" x2="36550" y2="49255"/>
                        <a14:foregroundMark x1="36550" y1="49255" x2="41338" y2="49312"/>
                        <a14:foregroundMark x1="41338" y1="49312" x2="45504" y2="52179"/>
                        <a14:foregroundMark x1="45504" y1="52179" x2="47770" y2="56365"/>
                        <a14:foregroundMark x1="47770" y1="56365" x2="50000" y2="68922"/>
                        <a14:foregroundMark x1="50000" y1="68922" x2="49159" y2="73853"/>
                        <a14:foregroundMark x1="49159" y1="73853" x2="46893" y2="78211"/>
                        <a14:foregroundMark x1="46893" y1="78211" x2="39254" y2="86067"/>
                        <a14:foregroundMark x1="39254" y1="86067" x2="42434" y2="86640"/>
                        <a14:foregroundMark x1="42434" y1="86640" x2="50365" y2="73050"/>
                        <a14:foregroundMark x1="50365" y1="73050" x2="51170" y2="59920"/>
                        <a14:foregroundMark x1="51170" y1="59920" x2="48904" y2="54243"/>
                        <a14:foregroundMark x1="48904" y1="54243" x2="41411" y2="48452"/>
                        <a14:foregroundMark x1="41411" y1="48452" x2="37683" y2="47764"/>
                        <a14:foregroundMark x1="31871" y1="46674" x2="38450" y2="45069"/>
                        <a14:foregroundMark x1="38450" y1="45069" x2="41886" y2="45700"/>
                        <a14:foregroundMark x1="41886" y1="45700" x2="43933" y2="47420"/>
                        <a14:foregroundMark x1="25950" y1="56823" x2="24452" y2="67202"/>
                        <a14:foregroundMark x1="24452" y1="67202" x2="24817" y2="72764"/>
                        <a14:foregroundMark x1="24817" y1="72764" x2="26170" y2="77580"/>
                        <a14:foregroundMark x1="31031" y1="85722" x2="34028" y2="88303"/>
                        <a14:foregroundMark x1="34028" y1="88303" x2="41484" y2="87787"/>
                        <a14:foregroundMark x1="41484" y1="87787" x2="48538" y2="84060"/>
                        <a14:foregroundMark x1="48538" y1="84060" x2="52266" y2="74255"/>
                        <a14:foregroundMark x1="52266" y1="74255" x2="52303" y2="63131"/>
                        <a14:foregroundMark x1="52303" y1="63131" x2="51572" y2="59117"/>
                        <a14:foregroundMark x1="30921" y1="85493" x2="34064" y2="89278"/>
                        <a14:foregroundMark x1="34064" y1="89278" x2="37683" y2="89679"/>
                        <a14:foregroundMark x1="37683" y1="89679" x2="41959" y2="89048"/>
                        <a14:foregroundMark x1="41959" y1="89048" x2="45651" y2="86411"/>
                        <a14:foregroundMark x1="45651" y1="86411" x2="47624" y2="83257"/>
                        <a14:foregroundMark x1="45066" y1="86067" x2="31871" y2="85092"/>
                        <a14:foregroundMark x1="31871" y1="85092" x2="31871" y2="85092"/>
                        <a14:foregroundMark x1="32164" y1="86640" x2="43129" y2="87271"/>
                        <a14:foregroundMark x1="43129" y1="87271" x2="43165" y2="87099"/>
                        <a14:foregroundMark x1="43129" y1="87959" x2="33041" y2="87557"/>
                        <a14:foregroundMark x1="33041" y1="87557" x2="36001" y2="89335"/>
                        <a14:foregroundMark x1="36001" y1="89335" x2="39620" y2="89679"/>
                        <a14:foregroundMark x1="39620" y1="89679" x2="42909" y2="87557"/>
                        <a14:foregroundMark x1="42909" y1="87557" x2="44408" y2="85436"/>
                        <a14:foregroundMark x1="38450" y1="84461" x2="32054" y2="79817"/>
                        <a14:foregroundMark x1="32054" y1="79817" x2="33991" y2="75688"/>
                        <a14:foregroundMark x1="33991" y1="75688" x2="41484" y2="78268"/>
                        <a14:foregroundMark x1="41484" y1="78268" x2="41594" y2="83773"/>
                        <a14:foregroundMark x1="41594" y1="83773" x2="37829" y2="85952"/>
                        <a14:foregroundMark x1="37829" y1="85952" x2="36550" y2="84748"/>
                        <a14:foregroundMark x1="31250" y1="78842" x2="28253" y2="66112"/>
                        <a14:foregroundMark x1="28253" y1="66112" x2="31287" y2="54071"/>
                        <a14:foregroundMark x1="31287" y1="54071" x2="34613" y2="51548"/>
                        <a14:foregroundMark x1="34613" y1="51548" x2="41703" y2="55849"/>
                        <a14:foregroundMark x1="41703" y1="55849" x2="44993" y2="59977"/>
                        <a14:foregroundMark x1="44993" y1="59977" x2="47113" y2="66227"/>
                        <a14:foregroundMark x1="47113" y1="66227" x2="45980" y2="73911"/>
                        <a14:foregroundMark x1="45980" y1="73911" x2="44262" y2="78211"/>
                        <a14:foregroundMark x1="44262" y1="78211" x2="41338" y2="81307"/>
                        <a14:foregroundMark x1="41338" y1="81307" x2="34868" y2="82626"/>
                        <a14:foregroundMark x1="33626" y1="80619" x2="30556" y2="69839"/>
                        <a14:foregroundMark x1="30556" y1="69839" x2="29971" y2="62041"/>
                        <a14:foregroundMark x1="29971" y1="62041" x2="30738" y2="56938"/>
                        <a14:foregroundMark x1="30738" y1="56938" x2="35234" y2="48624"/>
                        <a14:foregroundMark x1="35234" y1="48624" x2="39437" y2="44495"/>
                        <a14:foregroundMark x1="39437" y1="44495" x2="45870" y2="48394"/>
                        <a14:foregroundMark x1="45870" y1="48394" x2="48355" y2="53096"/>
                        <a14:foregroundMark x1="48355" y1="53096" x2="49781" y2="64622"/>
                        <a14:foregroundMark x1="49781" y1="64622" x2="49342" y2="69610"/>
                        <a14:foregroundMark x1="49342" y1="69610" x2="44298" y2="77408"/>
                        <a14:foregroundMark x1="44298" y1="77408" x2="39730" y2="79989"/>
                        <a14:foregroundMark x1="39730" y1="79989" x2="33991" y2="79243"/>
                        <a14:foregroundMark x1="33991" y1="79243" x2="30811" y2="76835"/>
                        <a14:foregroundMark x1="30811" y1="76835" x2="32420" y2="68521"/>
                        <a14:foregroundMark x1="32420" y1="68521" x2="38121" y2="64736"/>
                        <a14:foregroundMark x1="38121" y1="64736" x2="44298" y2="69495"/>
                        <a14:foregroundMark x1="44298" y1="69495" x2="47807" y2="78842"/>
                        <a14:foregroundMark x1="47807" y1="78842" x2="47076" y2="84518"/>
                        <a14:foregroundMark x1="47076" y1="84518" x2="43202" y2="88819"/>
                        <a14:foregroundMark x1="43202" y1="88819" x2="37135" y2="87959"/>
                        <a14:foregroundMark x1="37135" y1="87959" x2="31360" y2="80791"/>
                        <a14:foregroundMark x1="31360" y1="80791" x2="27814" y2="66456"/>
                        <a14:foregroundMark x1="27814" y1="66456" x2="32200" y2="57683"/>
                        <a14:foregroundMark x1="32200" y1="57683" x2="42325" y2="61411"/>
                        <a14:foregroundMark x1="42325" y1="61411" x2="48721" y2="75401"/>
                        <a14:foregroundMark x1="48721" y1="75401" x2="49086" y2="81307"/>
                        <a14:foregroundMark x1="49086" y1="81307" x2="46235" y2="84346"/>
                        <a14:foregroundMark x1="46235" y1="84346" x2="40095" y2="83085"/>
                        <a14:foregroundMark x1="40095" y1="83085" x2="33955" y2="71560"/>
                        <a14:foregroundMark x1="33955" y1="71560" x2="35344" y2="62844"/>
                        <a14:foregroundMark x1="35344" y1="62844" x2="43494" y2="63589"/>
                        <a14:foregroundMark x1="43494" y1="63589" x2="46893" y2="68635"/>
                        <a14:foregroundMark x1="46893" y1="68635" x2="40022" y2="73280"/>
                        <a14:foregroundMark x1="40022" y1="73280" x2="35051" y2="69438"/>
                        <a14:foregroundMark x1="35051" y1="69438" x2="34430" y2="60722"/>
                        <a14:foregroundMark x1="34430" y1="60722" x2="42178" y2="58601"/>
                        <a14:foregroundMark x1="42178" y1="58601" x2="45249" y2="62844"/>
                        <a14:foregroundMark x1="45249" y1="62844" x2="40972" y2="67603"/>
                        <a14:foregroundMark x1="40972" y1="67603" x2="36440" y2="67144"/>
                        <a14:foregroundMark x1="36440" y1="67144" x2="36038" y2="58544"/>
                        <a14:foregroundMark x1="36038" y1="58544" x2="39876" y2="56938"/>
                        <a14:foregroundMark x1="39876" y1="56938" x2="42069" y2="61009"/>
                        <a14:foregroundMark x1="42069" y1="61009" x2="38925" y2="63360"/>
                        <a14:foregroundMark x1="38925" y1="63360" x2="36806" y2="59862"/>
                        <a14:foregroundMark x1="36806" y1="59862" x2="38487" y2="54702"/>
                        <a14:foregroundMark x1="38487" y1="54702" x2="41959" y2="54644"/>
                        <a14:foregroundMark x1="41959" y1="54644" x2="38889" y2="56307"/>
                        <a14:foregroundMark x1="38889" y1="56307" x2="43640" y2="56594"/>
                        <a14:foregroundMark x1="43640" y1="56594" x2="41923" y2="60780"/>
                        <a14:foregroundMark x1="41923" y1="60780" x2="38231" y2="63016"/>
                        <a14:foregroundMark x1="38231" y1="63016" x2="42361" y2="64622"/>
                        <a14:foregroundMark x1="42361" y1="64622" x2="42251" y2="71330"/>
                        <a14:foregroundMark x1="42251" y1="71330" x2="40936" y2="61239"/>
                        <a14:foregroundMark x1="40936" y1="61239" x2="44371" y2="62901"/>
                        <a14:foregroundMark x1="44371" y1="62901" x2="43202" y2="72248"/>
                        <a14:foregroundMark x1="43202" y1="72248" x2="37683" y2="75917"/>
                        <a14:foregroundMark x1="37683" y1="75917" x2="35928" y2="67603"/>
                        <a14:foregroundMark x1="35928" y1="67603" x2="40022" y2="63016"/>
                        <a14:foregroundMark x1="40022" y1="63016" x2="42873" y2="66800"/>
                        <a14:foregroundMark x1="42873" y1="66800" x2="39291" y2="70241"/>
                        <a14:foregroundMark x1="39291" y1="70241" x2="34320" y2="65998"/>
                        <a14:foregroundMark x1="34320" y1="65998" x2="36440" y2="56938"/>
                        <a14:foregroundMark x1="36440" y1="56938" x2="46016" y2="61009"/>
                        <a14:foregroundMark x1="46016" y1="61009" x2="46418" y2="69495"/>
                        <a14:foregroundMark x1="46418" y1="69495" x2="34137" y2="70814"/>
                        <a14:foregroundMark x1="34137" y1="70814" x2="28655" y2="57225"/>
                        <a14:foregroundMark x1="28655" y1="57225" x2="39876" y2="53784"/>
                        <a14:foregroundMark x1="39876" y1="53784" x2="47149" y2="65424"/>
                        <a14:foregroundMark x1="47149" y1="65424" x2="38304" y2="68406"/>
                        <a14:foregroundMark x1="38304" y1="68406" x2="33553" y2="65023"/>
                        <a14:foregroundMark x1="33553" y1="65023" x2="40789" y2="66342"/>
                        <a14:foregroundMark x1="40789" y1="66342" x2="45870" y2="73796"/>
                        <a14:foregroundMark x1="45870" y1="73796" x2="40716" y2="76204"/>
                        <a14:foregroundMark x1="40716" y1="76204" x2="37390" y2="73050"/>
                        <a14:foregroundMark x1="37390" y1="73050" x2="42032" y2="74828"/>
                        <a14:foregroundMark x1="42032" y1="74828" x2="38194" y2="72420"/>
                        <a14:foregroundMark x1="38194" y1="72420" x2="39693" y2="68119"/>
                        <a14:foregroundMark x1="39693" y1="68119" x2="37135" y2="64794"/>
                        <a14:foregroundMark x1="37135" y1="64794" x2="37427" y2="71216"/>
                        <a14:foregroundMark x1="37427" y1="71216" x2="38523" y2="65424"/>
                        <a14:foregroundMark x1="38523" y1="65424" x2="40643" y2="70126"/>
                        <a14:foregroundMark x1="40643" y1="70126" x2="42434" y2="67374"/>
                        <a14:foregroundMark x1="45504" y1="67144" x2="44993" y2="60378"/>
                        <a14:foregroundMark x1="44993" y1="60378" x2="38231" y2="50975"/>
                        <a14:foregroundMark x1="38231" y1="50975" x2="41411" y2="50172"/>
                        <a14:foregroundMark x1="41411" y1="50172" x2="36732" y2="50459"/>
                        <a14:foregroundMark x1="36732" y1="50459" x2="39730" y2="51892"/>
                        <a14:foregroundMark x1="39730" y1="51892" x2="36367" y2="51892"/>
                        <a14:foregroundMark x1="36367" y1="51892" x2="40278" y2="52638"/>
                        <a14:foregroundMark x1="40278" y1="52638" x2="44773" y2="59289"/>
                        <a14:foregroundMark x1="44773" y1="59289" x2="47734" y2="60722"/>
                        <a14:foregroundMark x1="47734" y1="60722" x2="47624" y2="65539"/>
                        <a14:foregroundMark x1="47624" y1="65539" x2="46382" y2="58945"/>
                        <a14:foregroundMark x1="46382" y1="58945" x2="47844" y2="63303"/>
                        <a14:foregroundMark x1="47844" y1="63303" x2="46528" y2="58888"/>
                        <a14:foregroundMark x1="46528" y1="58888" x2="48904" y2="64851"/>
                        <a14:foregroundMark x1="48904" y1="64851" x2="46930" y2="65940"/>
                        <a14:foregroundMark x1="46966" y1="58142" x2="44700" y2="54530"/>
                        <a14:foregroundMark x1="44700" y1="54530" x2="45322" y2="60837"/>
                        <a14:foregroundMark x1="45322" y1="60837" x2="44956" y2="53956"/>
                        <a14:foregroundMark x1="44956" y1="53956" x2="46674" y2="60436"/>
                        <a14:foregroundMark x1="46674" y1="60436" x2="45687" y2="52810"/>
                        <a14:foregroundMark x1="45687" y1="52810" x2="48026" y2="58085"/>
                        <a14:foregroundMark x1="48026" y1="58085" x2="47478" y2="56766"/>
                      </a14:backgroundRemoval>
                    </a14:imgEffect>
                  </a14:imgLayer>
                </a14:imgProps>
              </a:ext>
              <a:ext uri="{28A0092B-C50C-407E-A947-70E740481C1C}">
                <a14:useLocalDpi xmlns:a14="http://schemas.microsoft.com/office/drawing/2010/main" val="0"/>
              </a:ext>
            </a:extLst>
          </a:blip>
          <a:srcRect l="23225" t="42587" r="46062" b="10468"/>
          <a:stretch>
            <a:fillRect/>
          </a:stretch>
        </p:blipFill>
        <p:spPr bwMode="auto">
          <a:xfrm>
            <a:off x="0" y="3757888"/>
            <a:ext cx="2356244" cy="229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94DA8DC0-22C7-4C27-B6F7-676154FC95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8026" t="9050" r="6763" b="10100"/>
          <a:stretch>
            <a:fillRect/>
          </a:stretch>
        </p:blipFill>
        <p:spPr bwMode="auto">
          <a:xfrm rot="580807">
            <a:off x="5556767" y="1808525"/>
            <a:ext cx="1637120" cy="182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C2EDA90D-B7A3-4364-A916-CD02D1A37534}"/>
              </a:ext>
            </a:extLst>
          </p:cNvPr>
          <p:cNvPicPr>
            <a:picLocks noChangeAspect="1"/>
          </p:cNvPicPr>
          <p:nvPr/>
        </p:nvPicPr>
        <p:blipFill>
          <a:blip r:embed="rId7"/>
          <a:stretch>
            <a:fillRect/>
          </a:stretch>
        </p:blipFill>
        <p:spPr>
          <a:xfrm>
            <a:off x="7505491" y="1823064"/>
            <a:ext cx="1313448" cy="1934824"/>
          </a:xfrm>
          <a:prstGeom prst="rect">
            <a:avLst/>
          </a:prstGeom>
        </p:spPr>
      </p:pic>
      <p:pic>
        <p:nvPicPr>
          <p:cNvPr id="2054" name="Picture 6" descr="Fachanforderungen Weltkunde – Schmidt &amp; Klaunig I Onlineshop">
            <a:extLst>
              <a:ext uri="{FF2B5EF4-FFF2-40B4-BE49-F238E27FC236}">
                <a16:creationId xmlns:a16="http://schemas.microsoft.com/office/drawing/2014/main" id="{C5FDC511-1904-4000-861D-19946EF1FB1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573" t="11371" r="24269" b="7377"/>
          <a:stretch/>
        </p:blipFill>
        <p:spPr bwMode="auto">
          <a:xfrm>
            <a:off x="7505491" y="3757888"/>
            <a:ext cx="1313448" cy="193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258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420351C-28B6-44B0-8BA2-8F78E771CFF9}"/>
              </a:ext>
            </a:extLst>
          </p:cNvPr>
          <p:cNvSpPr>
            <a:spLocks noGrp="1"/>
          </p:cNvSpPr>
          <p:nvPr>
            <p:ph idx="1"/>
          </p:nvPr>
        </p:nvSpPr>
        <p:spPr/>
        <p:txBody>
          <a:bodyPr>
            <a:normAutofit fontScale="92500" lnSpcReduction="20000"/>
          </a:bodyPr>
          <a:lstStyle/>
          <a:p>
            <a:pPr marL="0" indent="0">
              <a:buNone/>
            </a:pPr>
            <a:r>
              <a:rPr lang="de-DE" sz="2000" dirty="0">
                <a:solidFill>
                  <a:srgbClr val="494948"/>
                </a:solidFill>
                <a:latin typeface="+mj-lt"/>
                <a:cs typeface="+mn-cs"/>
              </a:rPr>
              <a:t>Die Ausrichtung und die Anliegen des Sachunterrichts werden als zu fördernde Kompetenzen und als Kompetenzerwartungen für die Schülerinnen und Schüler beschrieben. </a:t>
            </a:r>
          </a:p>
          <a:p>
            <a:pPr marL="0" indent="0">
              <a:buNone/>
            </a:pPr>
            <a:r>
              <a:rPr lang="de-DE" sz="2000" dirty="0">
                <a:solidFill>
                  <a:srgbClr val="494948"/>
                </a:solidFill>
                <a:latin typeface="+mj-lt"/>
                <a:cs typeface="+mn-cs"/>
              </a:rPr>
              <a:t>“Kompetent sein“ heißt, kompetent für etwas zu sein. Wir betrachten Kompetenzen daher als Leistungsdispositionen zur Bewältigung von Anforderungen, die sich in der Fähigkeit des Handelns finden. </a:t>
            </a:r>
          </a:p>
          <a:p>
            <a:pPr marL="0" indent="0">
              <a:buNone/>
            </a:pPr>
            <a:r>
              <a:rPr lang="de-DE" sz="2000" dirty="0">
                <a:solidFill>
                  <a:srgbClr val="494948"/>
                </a:solidFill>
                <a:latin typeface="+mj-lt"/>
                <a:cs typeface="+mn-cs"/>
              </a:rPr>
              <a:t>Dies impliziert ein Verständnis von Kompetenzen, das nicht nur kognitive Elemente und praktische Fähigkeiten und Fertigkeiten beinhaltet, sondern auch motivationale, volitionale und soziale Bereitschaften und Fähigkeiten mit einschließt. </a:t>
            </a:r>
          </a:p>
          <a:p>
            <a:pPr marL="0" indent="0">
              <a:buNone/>
            </a:pPr>
            <a:r>
              <a:rPr lang="de-DE" sz="2000" b="1" dirty="0">
                <a:solidFill>
                  <a:srgbClr val="494948"/>
                </a:solidFill>
                <a:latin typeface="+mj-lt"/>
                <a:cs typeface="+mn-cs"/>
              </a:rPr>
              <a:t>Im kompetenten Handeln werden neben diesen motivationalen, volitionalen und sozialen Komponenten vor allem anwendungsfähiges Wissen über Inhaltsbereiche (deklaratives Wissen) sowie Denk-, Arbeits- und Handlungsweisen (prozedurales Wissen) wirksam. </a:t>
            </a:r>
          </a:p>
          <a:p>
            <a:pPr marL="0" indent="0">
              <a:buNone/>
            </a:pPr>
            <a:r>
              <a:rPr lang="de-DE" sz="2000" dirty="0">
                <a:solidFill>
                  <a:srgbClr val="494948"/>
                </a:solidFill>
                <a:latin typeface="+mj-lt"/>
                <a:cs typeface="+mn-cs"/>
              </a:rPr>
              <a:t>(Auszug Perspektivrahmen S.12f.)</a:t>
            </a:r>
          </a:p>
        </p:txBody>
      </p:sp>
      <p:pic>
        <p:nvPicPr>
          <p:cNvPr id="4" name="Picture 2">
            <a:extLst>
              <a:ext uri="{FF2B5EF4-FFF2-40B4-BE49-F238E27FC236}">
                <a16:creationId xmlns:a16="http://schemas.microsoft.com/office/drawing/2014/main" id="{4687EC6B-1C9B-48CE-8C3F-701C1C48F6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8026" t="9050" r="6763" b="10100"/>
          <a:stretch>
            <a:fillRect/>
          </a:stretch>
        </p:blipFill>
        <p:spPr bwMode="auto">
          <a:xfrm>
            <a:off x="7621824" y="225425"/>
            <a:ext cx="1089615" cy="121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a:extLst>
              <a:ext uri="{FF2B5EF4-FFF2-40B4-BE49-F238E27FC236}">
                <a16:creationId xmlns:a16="http://schemas.microsoft.com/office/drawing/2014/main" id="{9D6D1576-5A8E-4937-B8F7-8CB6F8F3B4BA}"/>
              </a:ext>
            </a:extLst>
          </p:cNvPr>
          <p:cNvSpPr txBox="1">
            <a:spLocks/>
          </p:cNvSpPr>
          <p:nvPr/>
        </p:nvSpPr>
        <p:spPr>
          <a:xfrm>
            <a:off x="791439" y="167433"/>
            <a:ext cx="7920000" cy="133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altLang="de-DE" dirty="0"/>
              <a:t>Das </a:t>
            </a:r>
            <a:r>
              <a:rPr lang="en-GB" altLang="de-DE" dirty="0" err="1"/>
              <a:t>Kompetenzmodell</a:t>
            </a:r>
            <a:br>
              <a:rPr lang="en-GB" altLang="de-DE" dirty="0"/>
            </a:br>
            <a:r>
              <a:rPr lang="en-GB" altLang="de-DE" sz="1600" dirty="0"/>
              <a:t>des </a:t>
            </a:r>
            <a:r>
              <a:rPr lang="en-GB" altLang="de-DE" sz="1600" dirty="0" err="1"/>
              <a:t>Perspektivrahmens</a:t>
            </a:r>
            <a:r>
              <a:rPr lang="en-GB" altLang="de-DE" sz="1600" dirty="0"/>
              <a:t> </a:t>
            </a:r>
            <a:r>
              <a:rPr lang="en-GB" altLang="de-DE" sz="1600" dirty="0" err="1"/>
              <a:t>Sachunterricht</a:t>
            </a:r>
            <a:r>
              <a:rPr lang="en-GB" altLang="de-DE" sz="1600" dirty="0"/>
              <a:t> </a:t>
            </a:r>
            <a:endParaRPr lang="de-DE" sz="1600" dirty="0"/>
          </a:p>
        </p:txBody>
      </p:sp>
    </p:spTree>
    <p:extLst>
      <p:ext uri="{BB962C8B-B14F-4D97-AF65-F5344CB8AC3E}">
        <p14:creationId xmlns:p14="http://schemas.microsoft.com/office/powerpoint/2010/main" val="2810594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a:extLst>
              <a:ext uri="{FF2B5EF4-FFF2-40B4-BE49-F238E27FC236}">
                <a16:creationId xmlns:a16="http://schemas.microsoft.com/office/drawing/2014/main" id="{F79FEDF8-3159-4ACD-9435-99FA0625B85B}"/>
              </a:ext>
            </a:extLst>
          </p:cNvPr>
          <p:cNvGraphicFramePr/>
          <p:nvPr/>
        </p:nvGraphicFramePr>
        <p:xfrm>
          <a:off x="-291528" y="666119"/>
          <a:ext cx="9727056" cy="5312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Grafik 12">
            <a:extLst>
              <a:ext uri="{FF2B5EF4-FFF2-40B4-BE49-F238E27FC236}">
                <a16:creationId xmlns:a16="http://schemas.microsoft.com/office/drawing/2014/main" id="{5E6B4861-17BC-4D63-A627-1FEFED89E6F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94" b="99844" l="10000" r="90000">
                        <a14:foregroundMark x1="24118" y1="5576" x2="25207" y2="5420"/>
                        <a14:foregroundMark x1="72556" y1="90469" x2="77111" y2="95469"/>
                        <a14:foregroundMark x1="77111" y1="95469" x2="84556" y2="99375"/>
                        <a14:foregroundMark x1="84556" y1="99375" x2="84000" y2="91406"/>
                        <a14:foregroundMark x1="84000" y1="91406" x2="82000" y2="88438"/>
                        <a14:foregroundMark x1="84667" y1="92188" x2="82667" y2="99844"/>
                        <a14:foregroundMark x1="82667" y1="99844" x2="77222" y2="95938"/>
                        <a14:foregroundMark x1="35146" y1="2162" x2="33556" y2="1719"/>
                        <a14:foregroundMark x1="33556" y1="1719" x2="29444" y2="3281"/>
                        <a14:foregroundMark x1="21778" y1="8750" x2="25444" y2="5156"/>
                        <a14:backgroundMark x1="24222" y1="9219" x2="31421" y2="6913"/>
                        <a14:backgroundMark x1="45666" y1="9199" x2="46444" y2="9688"/>
                        <a14:backgroundMark x1="46444" y1="9688" x2="47333" y2="10938"/>
                        <a14:backgroundMark x1="51889" y1="7344" x2="46222" y2="313"/>
                        <a14:backgroundMark x1="26333" y1="2344" x2="28338" y2="1247"/>
                        <a14:backgroundMark x1="47333" y1="3438" x2="44015" y2="1727"/>
                        <a14:backgroundMark x1="56889" y1="9063" x2="51222" y2="5156"/>
                        <a14:backgroundMark x1="22889" y1="12500" x2="25778" y2="8438"/>
                        <a14:backgroundMark x1="34889" y1="2656" x2="45222" y2="5625"/>
                      </a14:backgroundRemoval>
                    </a14:imgEffect>
                  </a14:imgLayer>
                </a14:imgProps>
              </a:ext>
              <a:ext uri="{28A0092B-C50C-407E-A947-70E740481C1C}">
                <a14:useLocalDpi xmlns:a14="http://schemas.microsoft.com/office/drawing/2010/main" val="0"/>
              </a:ext>
            </a:extLst>
          </a:blip>
          <a:srcRect b="-141"/>
          <a:stretch/>
        </p:blipFill>
        <p:spPr>
          <a:xfrm rot="20480146">
            <a:off x="5866340" y="3819237"/>
            <a:ext cx="2510758" cy="2518251"/>
          </a:xfrm>
          <a:prstGeom prst="rect">
            <a:avLst/>
          </a:prstGeom>
        </p:spPr>
      </p:pic>
    </p:spTree>
    <p:extLst>
      <p:ext uri="{BB962C8B-B14F-4D97-AF65-F5344CB8AC3E}">
        <p14:creationId xmlns:p14="http://schemas.microsoft.com/office/powerpoint/2010/main" val="2932256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4A06BC0A-7E41-462D-8AA9-E88DEB064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26" t="9050" r="6763" b="10100"/>
          <a:stretch>
            <a:fillRect/>
          </a:stretch>
        </p:blipFill>
        <p:spPr bwMode="auto">
          <a:xfrm>
            <a:off x="1407230" y="1169303"/>
            <a:ext cx="4949767" cy="55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Grafik 5">
            <a:extLst>
              <a:ext uri="{FF2B5EF4-FFF2-40B4-BE49-F238E27FC236}">
                <a16:creationId xmlns:a16="http://schemas.microsoft.com/office/drawing/2014/main" id="{E364C5E1-FC8C-412E-A3B1-6C6BE244C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571" y="1912434"/>
            <a:ext cx="1555879" cy="209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1">
            <a:extLst>
              <a:ext uri="{FF2B5EF4-FFF2-40B4-BE49-F238E27FC236}">
                <a16:creationId xmlns:a16="http://schemas.microsoft.com/office/drawing/2014/main" id="{5F2C2BF2-24CC-41ED-A024-F1F0B9FA0472}"/>
              </a:ext>
            </a:extLst>
          </p:cNvPr>
          <p:cNvSpPr>
            <a:spLocks noGrp="1" noChangeArrowheads="1"/>
          </p:cNvSpPr>
          <p:nvPr>
            <p:ph type="title"/>
          </p:nvPr>
        </p:nvSpPr>
        <p:spPr>
          <a:xfrm>
            <a:off x="457200" y="522972"/>
            <a:ext cx="5680778" cy="646331"/>
          </a:xfrm>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1440" tIns="45720" rIns="91440" bIns="45720">
            <a:spAutoFit/>
          </a:bodyPr>
          <a:lstStyle/>
          <a:p>
            <a:pPr algn="l">
              <a:buClrTx/>
              <a:buSzTx/>
            </a:pPr>
            <a:r>
              <a:rPr lang="en-GB" altLang="de-DE" sz="4000" dirty="0">
                <a:solidFill>
                  <a:schemeClr val="tx1"/>
                </a:solidFill>
              </a:rPr>
              <a:t>Das </a:t>
            </a:r>
            <a:r>
              <a:rPr lang="en-GB" altLang="de-DE" sz="4000" dirty="0" err="1">
                <a:solidFill>
                  <a:schemeClr val="tx1"/>
                </a:solidFill>
              </a:rPr>
              <a:t>Kompetenzmodell</a:t>
            </a:r>
            <a:endParaRPr lang="en-GB" altLang="de-DE" sz="1100" dirty="0">
              <a:solidFill>
                <a:schemeClr val="tx1"/>
              </a:solidFill>
            </a:endParaRPr>
          </a:p>
        </p:txBody>
      </p:sp>
      <p:pic>
        <p:nvPicPr>
          <p:cNvPr id="6" name="Picture 2">
            <a:extLst>
              <a:ext uri="{FF2B5EF4-FFF2-40B4-BE49-F238E27FC236}">
                <a16:creationId xmlns:a16="http://schemas.microsoft.com/office/drawing/2014/main" id="{8A8BBE97-1679-40D2-A76F-133E5F1AC3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8026" t="9050" r="6763" b="10100"/>
          <a:stretch>
            <a:fillRect/>
          </a:stretch>
        </p:blipFill>
        <p:spPr bwMode="auto">
          <a:xfrm>
            <a:off x="7939401" y="579843"/>
            <a:ext cx="772038" cy="86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86868-6247-ABBF-7880-C0311A3D74A5}"/>
            </a:ext>
          </a:extLst>
        </p:cNvPr>
        <p:cNvGrpSpPr/>
        <p:nvPr/>
      </p:nvGrpSpPr>
      <p:grpSpPr>
        <a:xfrm>
          <a:off x="0" y="0"/>
          <a:ext cx="0" cy="0"/>
          <a:chOff x="0" y="0"/>
          <a:chExt cx="0" cy="0"/>
        </a:xfrm>
      </p:grpSpPr>
      <p:graphicFrame>
        <p:nvGraphicFramePr>
          <p:cNvPr id="19" name="Tabelle 18">
            <a:extLst>
              <a:ext uri="{FF2B5EF4-FFF2-40B4-BE49-F238E27FC236}">
                <a16:creationId xmlns:a16="http://schemas.microsoft.com/office/drawing/2014/main" id="{E7E92433-60EF-1BF2-09D9-931E340FFE78}"/>
              </a:ext>
            </a:extLst>
          </p:cNvPr>
          <p:cNvGraphicFramePr>
            <a:graphicFrameLocks noGrp="1"/>
          </p:cNvGraphicFramePr>
          <p:nvPr/>
        </p:nvGraphicFramePr>
        <p:xfrm>
          <a:off x="1010540" y="1230375"/>
          <a:ext cx="7612381" cy="4770375"/>
        </p:xfrm>
        <a:graphic>
          <a:graphicData uri="http://schemas.openxmlformats.org/drawingml/2006/table">
            <a:tbl>
              <a:tblPr firstRow="1" firstCol="1" bandRow="1"/>
              <a:tblGrid>
                <a:gridCol w="1663266">
                  <a:extLst>
                    <a:ext uri="{9D8B030D-6E8A-4147-A177-3AD203B41FA5}">
                      <a16:colId xmlns:a16="http://schemas.microsoft.com/office/drawing/2014/main" val="826859368"/>
                    </a:ext>
                  </a:extLst>
                </a:gridCol>
                <a:gridCol w="1189487">
                  <a:extLst>
                    <a:ext uri="{9D8B030D-6E8A-4147-A177-3AD203B41FA5}">
                      <a16:colId xmlns:a16="http://schemas.microsoft.com/office/drawing/2014/main" val="2305193302"/>
                    </a:ext>
                  </a:extLst>
                </a:gridCol>
                <a:gridCol w="1189487">
                  <a:extLst>
                    <a:ext uri="{9D8B030D-6E8A-4147-A177-3AD203B41FA5}">
                      <a16:colId xmlns:a16="http://schemas.microsoft.com/office/drawing/2014/main" val="2173863240"/>
                    </a:ext>
                  </a:extLst>
                </a:gridCol>
                <a:gridCol w="1190327">
                  <a:extLst>
                    <a:ext uri="{9D8B030D-6E8A-4147-A177-3AD203B41FA5}">
                      <a16:colId xmlns:a16="http://schemas.microsoft.com/office/drawing/2014/main" val="2555529460"/>
                    </a:ext>
                  </a:extLst>
                </a:gridCol>
                <a:gridCol w="1189487">
                  <a:extLst>
                    <a:ext uri="{9D8B030D-6E8A-4147-A177-3AD203B41FA5}">
                      <a16:colId xmlns:a16="http://schemas.microsoft.com/office/drawing/2014/main" val="2686852903"/>
                    </a:ext>
                  </a:extLst>
                </a:gridCol>
                <a:gridCol w="1190327">
                  <a:extLst>
                    <a:ext uri="{9D8B030D-6E8A-4147-A177-3AD203B41FA5}">
                      <a16:colId xmlns:a16="http://schemas.microsoft.com/office/drawing/2014/main" val="2039081548"/>
                    </a:ext>
                  </a:extLst>
                </a:gridCol>
              </a:tblGrid>
              <a:tr h="1051560">
                <a:tc>
                  <a:txBody>
                    <a:bodyPr/>
                    <a:lstStyle/>
                    <a:p>
                      <a:pPr algn="r">
                        <a:lnSpc>
                          <a:spcPct val="100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Qualitäts- </a:t>
                      </a:r>
                    </a:p>
                    <a:p>
                      <a:pPr algn="r">
                        <a:lnSpc>
                          <a:spcPct val="100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r>
                        <a:rPr lang="de-DE" sz="1400" dirty="0" err="1">
                          <a:effectLst/>
                          <a:latin typeface="Calibri" panose="020F0502020204030204" pitchFamily="34" charset="0"/>
                          <a:ea typeface="Calibri" panose="020F0502020204030204" pitchFamily="34" charset="0"/>
                          <a:cs typeface="Times New Roman" panose="02020603050405020304" pitchFamily="18" charset="0"/>
                        </a:rPr>
                        <a:t>merkmale</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0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Wissensarten</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00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QM 1:</a:t>
                      </a:r>
                    </a:p>
                    <a:p>
                      <a:pPr algn="ctr">
                        <a:lnSpc>
                          <a:spcPct val="100000"/>
                        </a:lnSpc>
                        <a:spcAft>
                          <a:spcPts val="800"/>
                        </a:spcAft>
                      </a:pPr>
                      <a:r>
                        <a:rPr lang="de-DE" sz="1400" dirty="0" err="1">
                          <a:effectLst/>
                          <a:latin typeface="Calibri" panose="020F0502020204030204" pitchFamily="34" charset="0"/>
                          <a:ea typeface="Calibri" panose="020F0502020204030204" pitchFamily="34" charset="0"/>
                          <a:cs typeface="Times New Roman" panose="02020603050405020304" pitchFamily="18" charset="0"/>
                        </a:rPr>
                        <a:t>hierarchi</a:t>
                      </a:r>
                      <a:r>
                        <a:rPr lang="de-DE" sz="1400" dirty="0">
                          <a:effectLst/>
                          <a:latin typeface="Calibri" panose="020F0502020204030204" pitchFamily="34" charset="0"/>
                          <a:ea typeface="Calibri" panose="020F0502020204030204" pitchFamily="34" charset="0"/>
                          <a:cs typeface="Times New Roman" panose="02020603050405020304" pitchFamily="18" charset="0"/>
                        </a:rPr>
                        <a:t>-  scher Status</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QM 2:</a:t>
                      </a:r>
                    </a:p>
                    <a:p>
                      <a:pPr algn="ctr">
                        <a:lnSpc>
                          <a:spcPct val="100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Eingebunden-</a:t>
                      </a:r>
                      <a:r>
                        <a:rPr lang="de-DE" sz="1400" dirty="0" err="1">
                          <a:effectLst/>
                          <a:latin typeface="Calibri" panose="020F0502020204030204" pitchFamily="34" charset="0"/>
                          <a:ea typeface="Calibri" panose="020F0502020204030204" pitchFamily="34" charset="0"/>
                          <a:cs typeface="Times New Roman" panose="02020603050405020304" pitchFamily="18" charset="0"/>
                        </a:rPr>
                        <a:t>heit</a:t>
                      </a:r>
                      <a:r>
                        <a:rPr lang="de-DE" sz="1400" dirty="0">
                          <a:effectLst/>
                          <a:latin typeface="Calibri" panose="020F0502020204030204" pitchFamily="34" charset="0"/>
                          <a:ea typeface="Calibri" panose="020F0502020204030204" pitchFamily="34" charset="0"/>
                          <a:cs typeface="Times New Roman" panose="02020603050405020304" pitchFamily="18" charset="0"/>
                        </a:rPr>
                        <a:t> von Wissen</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QM 3:</a:t>
                      </a:r>
                    </a:p>
                    <a:p>
                      <a:pPr algn="ctr">
                        <a:lnSpc>
                          <a:spcPct val="100000"/>
                        </a:lnSpc>
                        <a:spcAft>
                          <a:spcPts val="800"/>
                        </a:spcAft>
                      </a:pPr>
                      <a:r>
                        <a:rPr lang="de-DE" sz="1400" dirty="0" err="1">
                          <a:effectLst/>
                          <a:latin typeface="Calibri" panose="020F0502020204030204" pitchFamily="34" charset="0"/>
                          <a:ea typeface="Calibri" panose="020F0502020204030204" pitchFamily="34" charset="0"/>
                          <a:cs typeface="Times New Roman" panose="02020603050405020304" pitchFamily="18" charset="0"/>
                        </a:rPr>
                        <a:t>Automatisie-rungsgrad</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QM 4:</a:t>
                      </a:r>
                    </a:p>
                    <a:p>
                      <a:pPr algn="ctr">
                        <a:lnSpc>
                          <a:spcPct val="100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Modalität</a:t>
                      </a:r>
                    </a:p>
                    <a:p>
                      <a:pPr algn="ctr">
                        <a:lnSpc>
                          <a:spcPct val="100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(Abstr.-Niveau)</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0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QM 5:</a:t>
                      </a:r>
                    </a:p>
                    <a:p>
                      <a:pPr algn="ctr">
                        <a:lnSpc>
                          <a:spcPct val="100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Allgemein-</a:t>
                      </a:r>
                      <a:r>
                        <a:rPr lang="de-DE" sz="1400" dirty="0" err="1">
                          <a:effectLst/>
                          <a:latin typeface="Calibri" panose="020F0502020204030204" pitchFamily="34" charset="0"/>
                          <a:ea typeface="Calibri" panose="020F0502020204030204" pitchFamily="34" charset="0"/>
                          <a:cs typeface="Times New Roman" panose="02020603050405020304" pitchFamily="18" charset="0"/>
                        </a:rPr>
                        <a:t>heitsgrad</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77916692"/>
                  </a:ext>
                </a:extLst>
              </a:tr>
              <a:tr h="650606">
                <a:tc>
                  <a:txBody>
                    <a:bodyPr/>
                    <a:lstStyle/>
                    <a:p>
                      <a:pPr>
                        <a:lnSpc>
                          <a:spcPct val="107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Wissen über Situationen (</a:t>
                      </a:r>
                      <a:r>
                        <a:rPr lang="de-DE" sz="1400" b="1" dirty="0">
                          <a:effectLst/>
                          <a:latin typeface="Calibri" panose="020F0502020204030204" pitchFamily="34" charset="0"/>
                          <a:ea typeface="Calibri" panose="020F0502020204030204" pitchFamily="34" charset="0"/>
                          <a:cs typeface="Times New Roman" panose="02020603050405020304" pitchFamily="18" charset="0"/>
                        </a:rPr>
                        <a:t>situationales Wissen</a:t>
                      </a:r>
                      <a:r>
                        <a:rPr lang="de-DE" sz="1400" dirty="0">
                          <a:effectLst/>
                          <a:latin typeface="Calibri" panose="020F0502020204030204" pitchFamily="34" charset="0"/>
                          <a:ea typeface="Calibri" panose="020F0502020204030204" pitchFamily="34" charset="0"/>
                          <a:cs typeface="Times New Roman" panose="02020603050405020304" pitchFamily="18" charset="0"/>
                        </a:rPr>
                        <a:t>)</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de-DE" sz="1400" i="1" dirty="0">
                          <a:effectLst/>
                          <a:latin typeface="Calibri" panose="020F0502020204030204" pitchFamily="34" charset="0"/>
                          <a:ea typeface="Calibri" panose="020F0502020204030204" pitchFamily="34" charset="0"/>
                          <a:cs typeface="Times New Roman" panose="02020603050405020304" pitchFamily="18" charset="0"/>
                        </a:rPr>
                        <a:t>sehr oberflächlich</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a:lnSpc>
                          <a:spcPct val="107000"/>
                        </a:lnSpc>
                        <a:spcAft>
                          <a:spcPts val="800"/>
                        </a:spcAft>
                      </a:pPr>
                      <a:r>
                        <a:rPr lang="de-DE" sz="1400" i="1" dirty="0">
                          <a:effectLst/>
                          <a:latin typeface="Calibri" panose="020F0502020204030204" pitchFamily="34" charset="0"/>
                          <a:ea typeface="Calibri" panose="020F0502020204030204" pitchFamily="34" charset="0"/>
                          <a:cs typeface="Times New Roman" panose="02020603050405020304" pitchFamily="18" charset="0"/>
                        </a:rPr>
                        <a:t>isoliert</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a:lnSpc>
                          <a:spcPct val="107000"/>
                        </a:lnSpc>
                        <a:spcAft>
                          <a:spcPts val="800"/>
                        </a:spcAft>
                      </a:pPr>
                      <a:r>
                        <a:rPr lang="de-DE" sz="1400" i="1" dirty="0">
                          <a:effectLst/>
                          <a:latin typeface="Calibri" panose="020F0502020204030204" pitchFamily="34" charset="0"/>
                          <a:ea typeface="Calibri" panose="020F0502020204030204" pitchFamily="34" charset="0"/>
                          <a:cs typeface="Times New Roman" panose="02020603050405020304" pitchFamily="18" charset="0"/>
                        </a:rPr>
                        <a:t>hohe Belastung des AG</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a:lnSpc>
                          <a:spcPct val="107000"/>
                        </a:lnSpc>
                        <a:spcAft>
                          <a:spcPts val="800"/>
                        </a:spcAft>
                      </a:pPr>
                      <a:r>
                        <a:rPr lang="de-DE" sz="1400" i="1" dirty="0">
                          <a:effectLst/>
                          <a:latin typeface="Calibri" panose="020F0502020204030204" pitchFamily="34" charset="0"/>
                          <a:ea typeface="Calibri" panose="020F0502020204030204" pitchFamily="34" charset="0"/>
                          <a:cs typeface="Times New Roman" panose="02020603050405020304" pitchFamily="18" charset="0"/>
                        </a:rPr>
                        <a:t>bildlich</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ctr">
                        <a:lnSpc>
                          <a:spcPct val="107000"/>
                        </a:lnSpc>
                        <a:spcAft>
                          <a:spcPts val="800"/>
                        </a:spcAft>
                      </a:pPr>
                      <a:r>
                        <a:rPr lang="de-DE" sz="1400" i="1" dirty="0">
                          <a:effectLst/>
                          <a:latin typeface="Calibri" panose="020F0502020204030204" pitchFamily="34" charset="0"/>
                          <a:ea typeface="Calibri" panose="020F0502020204030204" pitchFamily="34" charset="0"/>
                          <a:cs typeface="Times New Roman" panose="02020603050405020304" pitchFamily="18" charset="0"/>
                        </a:rPr>
                        <a:t>bereichs-spezifisch begrenzt </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3346235105"/>
                  </a:ext>
                </a:extLst>
              </a:tr>
              <a:tr h="650606">
                <a:tc>
                  <a:txBody>
                    <a:bodyPr/>
                    <a:lstStyle/>
                    <a:p>
                      <a:pPr>
                        <a:lnSpc>
                          <a:spcPct val="107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Wissen über Fakten (</a:t>
                      </a:r>
                      <a:r>
                        <a:rPr lang="de-DE" sz="1400" b="1" dirty="0">
                          <a:effectLst/>
                          <a:latin typeface="Calibri" panose="020F0502020204030204" pitchFamily="34" charset="0"/>
                          <a:ea typeface="Calibri" panose="020F0502020204030204" pitchFamily="34" charset="0"/>
                          <a:cs typeface="Times New Roman" panose="02020603050405020304" pitchFamily="18" charset="0"/>
                        </a:rPr>
                        <a:t>konzeptuelles/</a:t>
                      </a:r>
                      <a:r>
                        <a:rPr lang="de-DE" sz="1400" b="1" dirty="0" err="1">
                          <a:effectLst/>
                          <a:latin typeface="Calibri" panose="020F0502020204030204" pitchFamily="34" charset="0"/>
                          <a:ea typeface="Calibri" panose="020F0502020204030204" pitchFamily="34" charset="0"/>
                          <a:cs typeface="Times New Roman" panose="02020603050405020304" pitchFamily="18" charset="0"/>
                        </a:rPr>
                        <a:t>dekla-ratives</a:t>
                      </a:r>
                      <a:r>
                        <a:rPr lang="de-DE" sz="1400" b="1" dirty="0">
                          <a:effectLst/>
                          <a:latin typeface="Calibri" panose="020F0502020204030204" pitchFamily="34" charset="0"/>
                          <a:ea typeface="Calibri" panose="020F0502020204030204" pitchFamily="34" charset="0"/>
                          <a:cs typeface="Times New Roman" panose="02020603050405020304" pitchFamily="18" charset="0"/>
                        </a:rPr>
                        <a:t> Wissen</a:t>
                      </a:r>
                      <a:r>
                        <a:rPr lang="de-DE" sz="1400" dirty="0">
                          <a:effectLst/>
                          <a:latin typeface="Calibri" panose="020F0502020204030204" pitchFamily="34" charset="0"/>
                          <a:ea typeface="Calibri" panose="020F0502020204030204" pitchFamily="34" charset="0"/>
                          <a:cs typeface="Times New Roman" panose="02020603050405020304" pitchFamily="18" charset="0"/>
                        </a:rPr>
                        <a:t>)</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4102012217"/>
                  </a:ext>
                </a:extLst>
              </a:tr>
              <a:tr h="650606">
                <a:tc>
                  <a:txBody>
                    <a:bodyPr/>
                    <a:lstStyle/>
                    <a:p>
                      <a:pPr>
                        <a:lnSpc>
                          <a:spcPct val="107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Wissen über Handlungen (</a:t>
                      </a:r>
                      <a:r>
                        <a:rPr lang="de-DE" sz="1400" b="1" dirty="0">
                          <a:effectLst/>
                          <a:latin typeface="Calibri" panose="020F0502020204030204" pitchFamily="34" charset="0"/>
                          <a:ea typeface="Calibri" panose="020F0502020204030204" pitchFamily="34" charset="0"/>
                          <a:cs typeface="Times New Roman" panose="02020603050405020304" pitchFamily="18" charset="0"/>
                        </a:rPr>
                        <a:t>pro-</a:t>
                      </a:r>
                      <a:r>
                        <a:rPr lang="de-DE" sz="1400" b="1" dirty="0" err="1">
                          <a:effectLst/>
                          <a:latin typeface="Calibri" panose="020F0502020204030204" pitchFamily="34" charset="0"/>
                          <a:ea typeface="Calibri" panose="020F0502020204030204" pitchFamily="34" charset="0"/>
                          <a:cs typeface="Times New Roman" panose="02020603050405020304" pitchFamily="18" charset="0"/>
                        </a:rPr>
                        <a:t>zedurales</a:t>
                      </a:r>
                      <a:r>
                        <a:rPr lang="de-DE" sz="1400" b="1" dirty="0">
                          <a:effectLst/>
                          <a:latin typeface="Calibri" panose="020F0502020204030204" pitchFamily="34" charset="0"/>
                          <a:ea typeface="Calibri" panose="020F0502020204030204" pitchFamily="34" charset="0"/>
                          <a:cs typeface="Times New Roman" panose="02020603050405020304" pitchFamily="18" charset="0"/>
                        </a:rPr>
                        <a:t> Wissen</a:t>
                      </a:r>
                      <a:r>
                        <a:rPr lang="de-DE" sz="1400" dirty="0">
                          <a:effectLst/>
                          <a:latin typeface="Calibri" panose="020F0502020204030204" pitchFamily="34" charset="0"/>
                          <a:ea typeface="Calibri" panose="020F0502020204030204" pitchFamily="34" charset="0"/>
                          <a:cs typeface="Times New Roman" panose="02020603050405020304" pitchFamily="18" charset="0"/>
                        </a:rPr>
                        <a:t>)</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de-DE" sz="1200">
                          <a:effectLst/>
                          <a:latin typeface="Calibri" panose="020F0502020204030204" pitchFamily="34" charset="0"/>
                          <a:ea typeface="Calibri" panose="020F0502020204030204" pitchFamily="34" charset="0"/>
                          <a:cs typeface="Times New Roman" panose="02020603050405020304" pitchFamily="18" charset="0"/>
                        </a:rPr>
                        <a:t> </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047495843"/>
                  </a:ext>
                </a:extLst>
              </a:tr>
              <a:tr h="1283939">
                <a:tc>
                  <a:txBody>
                    <a:bodyPr/>
                    <a:lstStyle/>
                    <a:p>
                      <a:pPr>
                        <a:lnSpc>
                          <a:spcPct val="107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Wissen über Möglichkeiten, das eigene Handeln kontrollieren zu können (</a:t>
                      </a:r>
                      <a:r>
                        <a:rPr lang="de-DE" sz="1400" b="1" dirty="0" err="1">
                          <a:effectLst/>
                          <a:latin typeface="Calibri" panose="020F0502020204030204" pitchFamily="34" charset="0"/>
                          <a:ea typeface="Calibri" panose="020F0502020204030204" pitchFamily="34" charset="0"/>
                          <a:cs typeface="Times New Roman" panose="02020603050405020304" pitchFamily="18" charset="0"/>
                        </a:rPr>
                        <a:t>strategi-sches</a:t>
                      </a:r>
                      <a:r>
                        <a:rPr lang="de-DE" sz="1400" b="1" dirty="0">
                          <a:effectLst/>
                          <a:latin typeface="Calibri" panose="020F0502020204030204" pitchFamily="34" charset="0"/>
                          <a:ea typeface="Calibri" panose="020F0502020204030204" pitchFamily="34" charset="0"/>
                          <a:cs typeface="Times New Roman" panose="02020603050405020304" pitchFamily="18" charset="0"/>
                        </a:rPr>
                        <a:t> Wissen</a:t>
                      </a:r>
                      <a:r>
                        <a:rPr lang="de-DE" sz="1400" dirty="0">
                          <a:effectLst/>
                          <a:latin typeface="Calibri" panose="020F0502020204030204" pitchFamily="34" charset="0"/>
                          <a:ea typeface="Calibri" panose="020F0502020204030204" pitchFamily="34" charset="0"/>
                          <a:cs typeface="Times New Roman" panose="02020603050405020304" pitchFamily="18" charset="0"/>
                        </a:rPr>
                        <a:t>)</a:t>
                      </a:r>
                    </a:p>
                  </a:txBody>
                  <a:tcPr marL="49012" marR="490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de-DE" sz="1400" i="1" dirty="0">
                          <a:effectLst/>
                          <a:latin typeface="Calibri" panose="020F0502020204030204" pitchFamily="34" charset="0"/>
                          <a:ea typeface="Calibri" panose="020F0502020204030204" pitchFamily="34" charset="0"/>
                          <a:cs typeface="Times New Roman" panose="02020603050405020304" pitchFamily="18" charset="0"/>
                        </a:rPr>
                        <a:t>sehr tief</a:t>
                      </a:r>
                    </a:p>
                  </a:txBody>
                  <a:tcPr marL="49012" marR="4901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de-DE" sz="1400" i="1" dirty="0">
                          <a:effectLst/>
                          <a:latin typeface="Calibri" panose="020F0502020204030204" pitchFamily="34" charset="0"/>
                          <a:ea typeface="Calibri" panose="020F0502020204030204" pitchFamily="34" charset="0"/>
                          <a:cs typeface="Times New Roman" panose="02020603050405020304" pitchFamily="18" charset="0"/>
                        </a:rPr>
                        <a:t>vernetzt</a:t>
                      </a:r>
                    </a:p>
                  </a:txBody>
                  <a:tcPr marL="49012" marR="4901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de-DE" sz="1400" i="1" dirty="0">
                          <a:effectLst/>
                          <a:latin typeface="Calibri" panose="020F0502020204030204" pitchFamily="34" charset="0"/>
                          <a:ea typeface="Calibri" panose="020F0502020204030204" pitchFamily="34" charset="0"/>
                          <a:cs typeface="Times New Roman" panose="02020603050405020304" pitchFamily="18" charset="0"/>
                        </a:rPr>
                        <a:t>kaum Belastung des AG</a:t>
                      </a:r>
                    </a:p>
                  </a:txBody>
                  <a:tcPr marL="49012" marR="4901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de-DE" sz="1400" i="1" dirty="0">
                          <a:effectLst/>
                          <a:latin typeface="Calibri" panose="020F0502020204030204" pitchFamily="34" charset="0"/>
                          <a:ea typeface="Calibri" panose="020F0502020204030204" pitchFamily="34" charset="0"/>
                          <a:cs typeface="Times New Roman" panose="02020603050405020304" pitchFamily="18" charset="0"/>
                        </a:rPr>
                        <a:t>verbal</a:t>
                      </a:r>
                    </a:p>
                  </a:txBody>
                  <a:tcPr marL="49012" marR="4901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de-DE" sz="1400" i="1" dirty="0">
                          <a:effectLst/>
                          <a:latin typeface="Calibri" panose="020F0502020204030204" pitchFamily="34" charset="0"/>
                          <a:ea typeface="Calibri" panose="020F0502020204030204" pitchFamily="34" charset="0"/>
                          <a:cs typeface="Times New Roman" panose="02020603050405020304" pitchFamily="18" charset="0"/>
                        </a:rPr>
                        <a:t>generell</a:t>
                      </a:r>
                    </a:p>
                  </a:txBody>
                  <a:tcPr marL="49012" marR="4901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6328555"/>
                  </a:ext>
                </a:extLst>
              </a:tr>
            </a:tbl>
          </a:graphicData>
        </a:graphic>
      </p:graphicFrame>
      <p:grpSp>
        <p:nvGrpSpPr>
          <p:cNvPr id="5" name="Gruppieren 4">
            <a:extLst>
              <a:ext uri="{FF2B5EF4-FFF2-40B4-BE49-F238E27FC236}">
                <a16:creationId xmlns:a16="http://schemas.microsoft.com/office/drawing/2014/main" id="{923F8157-279C-4750-643C-EADF6E498E46}"/>
              </a:ext>
            </a:extLst>
          </p:cNvPr>
          <p:cNvGrpSpPr/>
          <p:nvPr/>
        </p:nvGrpSpPr>
        <p:grpSpPr>
          <a:xfrm>
            <a:off x="3006090" y="3136717"/>
            <a:ext cx="5169218" cy="2147888"/>
            <a:chOff x="3054321" y="2839041"/>
            <a:chExt cx="3940175" cy="2863850"/>
          </a:xfrm>
        </p:grpSpPr>
        <p:sp>
          <p:nvSpPr>
            <p:cNvPr id="21" name="Gleichschenkliges Dreieck 20">
              <a:extLst>
                <a:ext uri="{FF2B5EF4-FFF2-40B4-BE49-F238E27FC236}">
                  <a16:creationId xmlns:a16="http://schemas.microsoft.com/office/drawing/2014/main" id="{FEA99BD9-70DA-5A80-67D4-4A93762D6B87}"/>
                </a:ext>
              </a:extLst>
            </p:cNvPr>
            <p:cNvSpPr/>
            <p:nvPr/>
          </p:nvSpPr>
          <p:spPr>
            <a:xfrm>
              <a:off x="3054321" y="2850154"/>
              <a:ext cx="336550" cy="2851150"/>
            </a:xfrm>
            <a:prstGeom prst="triangle">
              <a:avLst/>
            </a:prstGeom>
            <a:solidFill>
              <a:srgbClr val="4472C4">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de-DE" sz="1350"/>
            </a:p>
          </p:txBody>
        </p:sp>
        <p:sp>
          <p:nvSpPr>
            <p:cNvPr id="22" name="Gleichschenkliges Dreieck 21">
              <a:extLst>
                <a:ext uri="{FF2B5EF4-FFF2-40B4-BE49-F238E27FC236}">
                  <a16:creationId xmlns:a16="http://schemas.microsoft.com/office/drawing/2014/main" id="{F01DAE82-F3CD-C03B-783D-65EF6D629514}"/>
                </a:ext>
              </a:extLst>
            </p:cNvPr>
            <p:cNvSpPr/>
            <p:nvPr/>
          </p:nvSpPr>
          <p:spPr>
            <a:xfrm>
              <a:off x="3938559" y="2851741"/>
              <a:ext cx="336550" cy="2851150"/>
            </a:xfrm>
            <a:prstGeom prst="triangle">
              <a:avLst/>
            </a:prstGeom>
            <a:solidFill>
              <a:srgbClr val="4472C4">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de-DE" sz="1350"/>
            </a:p>
          </p:txBody>
        </p:sp>
        <p:sp>
          <p:nvSpPr>
            <p:cNvPr id="23" name="Gleichschenkliges Dreieck 22">
              <a:extLst>
                <a:ext uri="{FF2B5EF4-FFF2-40B4-BE49-F238E27FC236}">
                  <a16:creationId xmlns:a16="http://schemas.microsoft.com/office/drawing/2014/main" id="{5D592EF6-4902-3C68-C73B-BCF6ECA66ACD}"/>
                </a:ext>
              </a:extLst>
            </p:cNvPr>
            <p:cNvSpPr/>
            <p:nvPr/>
          </p:nvSpPr>
          <p:spPr>
            <a:xfrm>
              <a:off x="4860896" y="2845391"/>
              <a:ext cx="336550" cy="2851150"/>
            </a:xfrm>
            <a:prstGeom prst="triangle">
              <a:avLst/>
            </a:prstGeom>
            <a:solidFill>
              <a:srgbClr val="4472C4">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de-DE" sz="1350"/>
            </a:p>
          </p:txBody>
        </p:sp>
        <p:sp>
          <p:nvSpPr>
            <p:cNvPr id="24" name="Gleichschenkliges Dreieck 23">
              <a:extLst>
                <a:ext uri="{FF2B5EF4-FFF2-40B4-BE49-F238E27FC236}">
                  <a16:creationId xmlns:a16="http://schemas.microsoft.com/office/drawing/2014/main" id="{BC06A79E-8E39-29CE-6CA7-0011D1FF3E23}"/>
                </a:ext>
              </a:extLst>
            </p:cNvPr>
            <p:cNvSpPr/>
            <p:nvPr/>
          </p:nvSpPr>
          <p:spPr>
            <a:xfrm>
              <a:off x="5753071" y="2845391"/>
              <a:ext cx="336550" cy="2851150"/>
            </a:xfrm>
            <a:prstGeom prst="triangle">
              <a:avLst/>
            </a:prstGeom>
            <a:solidFill>
              <a:srgbClr val="4472C4">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de-DE" sz="1350"/>
            </a:p>
          </p:txBody>
        </p:sp>
        <p:sp>
          <p:nvSpPr>
            <p:cNvPr id="25" name="Gleichschenkliges Dreieck 24">
              <a:extLst>
                <a:ext uri="{FF2B5EF4-FFF2-40B4-BE49-F238E27FC236}">
                  <a16:creationId xmlns:a16="http://schemas.microsoft.com/office/drawing/2014/main" id="{BCEC75D3-5110-BDC5-BEAD-F1EC50D34E4C}"/>
                </a:ext>
              </a:extLst>
            </p:cNvPr>
            <p:cNvSpPr/>
            <p:nvPr/>
          </p:nvSpPr>
          <p:spPr>
            <a:xfrm>
              <a:off x="6657946" y="2839041"/>
              <a:ext cx="336550" cy="2851150"/>
            </a:xfrm>
            <a:prstGeom prst="triangle">
              <a:avLst/>
            </a:prstGeom>
            <a:solidFill>
              <a:srgbClr val="4472C4">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de-DE" sz="1350"/>
            </a:p>
          </p:txBody>
        </p:sp>
      </p:grpSp>
      <p:sp>
        <p:nvSpPr>
          <p:cNvPr id="20" name="Rectangle 18">
            <a:extLst>
              <a:ext uri="{FF2B5EF4-FFF2-40B4-BE49-F238E27FC236}">
                <a16:creationId xmlns:a16="http://schemas.microsoft.com/office/drawing/2014/main" id="{6BD1A909-48EF-AEED-2C6D-24CD18DBBA48}"/>
              </a:ext>
            </a:extLst>
          </p:cNvPr>
          <p:cNvSpPr>
            <a:spLocks noChangeArrowheads="1"/>
          </p:cNvSpPr>
          <p:nvPr/>
        </p:nvSpPr>
        <p:spPr bwMode="auto">
          <a:xfrm>
            <a:off x="2380929" y="215747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de-DE" sz="1350"/>
          </a:p>
        </p:txBody>
      </p:sp>
      <p:sp>
        <p:nvSpPr>
          <p:cNvPr id="6" name="Textfeld 5">
            <a:extLst>
              <a:ext uri="{FF2B5EF4-FFF2-40B4-BE49-F238E27FC236}">
                <a16:creationId xmlns:a16="http://schemas.microsoft.com/office/drawing/2014/main" id="{75397DBD-2936-8969-8A16-95FCC25F5D44}"/>
              </a:ext>
            </a:extLst>
          </p:cNvPr>
          <p:cNvSpPr txBox="1"/>
          <p:nvPr/>
        </p:nvSpPr>
        <p:spPr>
          <a:xfrm rot="16200000">
            <a:off x="6521894" y="3314478"/>
            <a:ext cx="4570293" cy="300082"/>
          </a:xfrm>
          <a:prstGeom prst="rect">
            <a:avLst/>
          </a:prstGeom>
          <a:noFill/>
        </p:spPr>
        <p:txBody>
          <a:bodyPr wrap="square">
            <a:spAutoFit/>
          </a:bodyPr>
          <a:lstStyle/>
          <a:p>
            <a:r>
              <a:rPr lang="de-DE" sz="1350" dirty="0">
                <a:latin typeface="Calibri" panose="020F0502020204030204" pitchFamily="34" charset="0"/>
                <a:ea typeface="MinionPro-Regular"/>
              </a:rPr>
              <a:t>De Jong und Ferguson-Hessler (1996) </a:t>
            </a:r>
            <a:endParaRPr lang="de-DE" sz="1350" dirty="0"/>
          </a:p>
        </p:txBody>
      </p:sp>
      <p:sp>
        <p:nvSpPr>
          <p:cNvPr id="15" name="Titel 3">
            <a:extLst>
              <a:ext uri="{FF2B5EF4-FFF2-40B4-BE49-F238E27FC236}">
                <a16:creationId xmlns:a16="http://schemas.microsoft.com/office/drawing/2014/main" id="{1E187266-D896-4A17-B686-5AB61DBB757C}"/>
              </a:ext>
            </a:extLst>
          </p:cNvPr>
          <p:cNvSpPr txBox="1">
            <a:spLocks/>
          </p:cNvSpPr>
          <p:nvPr/>
        </p:nvSpPr>
        <p:spPr>
          <a:xfrm>
            <a:off x="1867128" y="180372"/>
            <a:ext cx="6087415" cy="999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de-DE" sz="3200"/>
              <a:t>Kleiner Rückblick: Wissensarten</a:t>
            </a:r>
            <a:endParaRPr lang="de-DE" sz="3200" dirty="0"/>
          </a:p>
        </p:txBody>
      </p:sp>
      <p:pic>
        <p:nvPicPr>
          <p:cNvPr id="16" name="Picture 2">
            <a:extLst>
              <a:ext uri="{FF2B5EF4-FFF2-40B4-BE49-F238E27FC236}">
                <a16:creationId xmlns:a16="http://schemas.microsoft.com/office/drawing/2014/main" id="{6982CB1E-0355-4E79-A406-CF7CCB0694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8026" t="9050" r="6763" b="10100"/>
          <a:stretch>
            <a:fillRect/>
          </a:stretch>
        </p:blipFill>
        <p:spPr bwMode="auto">
          <a:xfrm>
            <a:off x="8084222" y="276537"/>
            <a:ext cx="722818" cy="8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3984032"/>
      </p:ext>
    </p:extLst>
  </p:cSld>
  <p:clrMapOvr>
    <a:masterClrMapping/>
  </p:clrMapOvr>
  <mc:AlternateContent xmlns:mc="http://schemas.openxmlformats.org/markup-compatibility/2006" xmlns:p14="http://schemas.microsoft.com/office/powerpoint/2010/main">
    <mc:Choice Requires="p14">
      <p:transition spd="slow" p14:dur="2000" advTm="203092"/>
    </mc:Choice>
    <mc:Fallback xmlns="">
      <p:transition spd="slow" advTm="20309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6CD25E-BE45-4FEF-8984-F314845D5124}"/>
              </a:ext>
            </a:extLst>
          </p:cNvPr>
          <p:cNvSpPr>
            <a:spLocks noGrp="1"/>
          </p:cNvSpPr>
          <p:nvPr>
            <p:ph type="title"/>
          </p:nvPr>
        </p:nvSpPr>
        <p:spPr/>
        <p:txBody>
          <a:bodyPr>
            <a:normAutofit/>
          </a:bodyPr>
          <a:lstStyle/>
          <a:p>
            <a:r>
              <a:rPr lang="en-GB" altLang="de-DE" dirty="0"/>
              <a:t>Das </a:t>
            </a:r>
            <a:r>
              <a:rPr lang="en-GB" altLang="de-DE" dirty="0" err="1"/>
              <a:t>Kompetenzmodell</a:t>
            </a:r>
            <a:br>
              <a:rPr lang="en-GB" altLang="de-DE" dirty="0"/>
            </a:br>
            <a:r>
              <a:rPr lang="en-GB" altLang="de-DE" sz="1600" dirty="0"/>
              <a:t>des </a:t>
            </a:r>
            <a:r>
              <a:rPr lang="en-GB" altLang="de-DE" sz="1600" dirty="0" err="1"/>
              <a:t>Perspektivrahmens</a:t>
            </a:r>
            <a:r>
              <a:rPr lang="en-GB" altLang="de-DE" sz="1600" dirty="0"/>
              <a:t> </a:t>
            </a:r>
            <a:r>
              <a:rPr lang="en-GB" altLang="de-DE" sz="1600" dirty="0" err="1"/>
              <a:t>Sachunterricht</a:t>
            </a:r>
            <a:r>
              <a:rPr lang="en-GB" altLang="de-DE" sz="1600" dirty="0"/>
              <a:t> </a:t>
            </a:r>
            <a:endParaRPr lang="de-DE" sz="1600" dirty="0"/>
          </a:p>
        </p:txBody>
      </p:sp>
      <p:pic>
        <p:nvPicPr>
          <p:cNvPr id="4" name="Picture 2">
            <a:extLst>
              <a:ext uri="{FF2B5EF4-FFF2-40B4-BE49-F238E27FC236}">
                <a16:creationId xmlns:a16="http://schemas.microsoft.com/office/drawing/2014/main" id="{D9E5A97E-5E3C-4DB5-ABC2-E3F9D654BA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8026" t="9050" r="6763" b="10100"/>
          <a:stretch>
            <a:fillRect/>
          </a:stretch>
        </p:blipFill>
        <p:spPr bwMode="auto">
          <a:xfrm>
            <a:off x="7621824" y="225425"/>
            <a:ext cx="1089615" cy="121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8528EC25-CF61-45C0-8C76-1B1AF0784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026" t="9050" r="6763" b="10100"/>
          <a:stretch>
            <a:fillRect/>
          </a:stretch>
        </p:blipFill>
        <p:spPr bwMode="auto">
          <a:xfrm>
            <a:off x="2759368" y="1762820"/>
            <a:ext cx="3847495" cy="429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lipse 6">
            <a:extLst>
              <a:ext uri="{FF2B5EF4-FFF2-40B4-BE49-F238E27FC236}">
                <a16:creationId xmlns:a16="http://schemas.microsoft.com/office/drawing/2014/main" id="{E459BEB5-E286-4BA5-AB92-FB8C167F9899}"/>
              </a:ext>
            </a:extLst>
          </p:cNvPr>
          <p:cNvSpPr/>
          <p:nvPr/>
        </p:nvSpPr>
        <p:spPr>
          <a:xfrm>
            <a:off x="2583063" y="2952033"/>
            <a:ext cx="1023919" cy="31046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BFC3A748-9F97-4825-B330-D35D3504B6F4}"/>
              </a:ext>
            </a:extLst>
          </p:cNvPr>
          <p:cNvSpPr/>
          <p:nvPr/>
        </p:nvSpPr>
        <p:spPr>
          <a:xfrm>
            <a:off x="5764723" y="2878575"/>
            <a:ext cx="1023919" cy="310460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7CAA36E3-9DAD-49A0-8DE2-DCE172D5A9F5}"/>
              </a:ext>
            </a:extLst>
          </p:cNvPr>
          <p:cNvSpPr txBox="1"/>
          <p:nvPr/>
        </p:nvSpPr>
        <p:spPr>
          <a:xfrm>
            <a:off x="246395" y="3361926"/>
            <a:ext cx="2556183" cy="800219"/>
          </a:xfrm>
          <a:prstGeom prst="rect">
            <a:avLst/>
          </a:prstGeom>
          <a:noFill/>
        </p:spPr>
        <p:txBody>
          <a:bodyPr wrap="square" rtlCol="0">
            <a:spAutoFit/>
          </a:bodyPr>
          <a:lstStyle/>
          <a:p>
            <a:r>
              <a:rPr lang="de-DE" dirty="0"/>
              <a:t>Prozedurales Wissen: </a:t>
            </a:r>
          </a:p>
          <a:p>
            <a:r>
              <a:rPr lang="de-DE" sz="1400" dirty="0" err="1"/>
              <a:t>DAH‘s</a:t>
            </a:r>
            <a:r>
              <a:rPr lang="de-DE" sz="1400" dirty="0"/>
              <a:t> einer Perspektive (!)</a:t>
            </a:r>
          </a:p>
          <a:p>
            <a:r>
              <a:rPr lang="de-DE" sz="1400" dirty="0"/>
              <a:t> </a:t>
            </a:r>
          </a:p>
        </p:txBody>
      </p:sp>
      <p:sp>
        <p:nvSpPr>
          <p:cNvPr id="10" name="Textfeld 9">
            <a:extLst>
              <a:ext uri="{FF2B5EF4-FFF2-40B4-BE49-F238E27FC236}">
                <a16:creationId xmlns:a16="http://schemas.microsoft.com/office/drawing/2014/main" id="{B76AA2AE-118A-4B83-BE7C-3F7305A6E91D}"/>
              </a:ext>
            </a:extLst>
          </p:cNvPr>
          <p:cNvSpPr txBox="1"/>
          <p:nvPr/>
        </p:nvSpPr>
        <p:spPr>
          <a:xfrm>
            <a:off x="6831605" y="3356451"/>
            <a:ext cx="2197411" cy="800219"/>
          </a:xfrm>
          <a:prstGeom prst="rect">
            <a:avLst/>
          </a:prstGeom>
          <a:noFill/>
        </p:spPr>
        <p:txBody>
          <a:bodyPr wrap="square" rtlCol="0">
            <a:spAutoFit/>
          </a:bodyPr>
          <a:lstStyle/>
          <a:p>
            <a:r>
              <a:rPr lang="de-DE" dirty="0"/>
              <a:t>Deklaratives Wissen: </a:t>
            </a:r>
          </a:p>
          <a:p>
            <a:r>
              <a:rPr lang="de-DE" sz="1400" dirty="0"/>
              <a:t>Themenbereich / Themenfeld</a:t>
            </a:r>
            <a:endParaRPr lang="de-DE" dirty="0"/>
          </a:p>
        </p:txBody>
      </p:sp>
      <p:cxnSp>
        <p:nvCxnSpPr>
          <p:cNvPr id="12" name="Gerade Verbindung mit Pfeil 11">
            <a:extLst>
              <a:ext uri="{FF2B5EF4-FFF2-40B4-BE49-F238E27FC236}">
                <a16:creationId xmlns:a16="http://schemas.microsoft.com/office/drawing/2014/main" id="{A4192C0B-5426-43B9-AE87-DF78942E4159}"/>
              </a:ext>
            </a:extLst>
          </p:cNvPr>
          <p:cNvCxnSpPr/>
          <p:nvPr/>
        </p:nvCxnSpPr>
        <p:spPr>
          <a:xfrm>
            <a:off x="870596" y="4123013"/>
            <a:ext cx="1511224"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67C69947-E783-44B9-BC6D-0383E9C92EEC}"/>
              </a:ext>
            </a:extLst>
          </p:cNvPr>
          <p:cNvCxnSpPr>
            <a:cxnSpLocks/>
          </p:cNvCxnSpPr>
          <p:nvPr/>
        </p:nvCxnSpPr>
        <p:spPr>
          <a:xfrm flipH="1">
            <a:off x="6835640" y="4494431"/>
            <a:ext cx="1572367"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AAC4F0B2-1128-47F2-9D2A-1FB0C50D6F9E}"/>
              </a:ext>
            </a:extLst>
          </p:cNvPr>
          <p:cNvSpPr/>
          <p:nvPr/>
        </p:nvSpPr>
        <p:spPr>
          <a:xfrm rot="16200000">
            <a:off x="4171155" y="564343"/>
            <a:ext cx="1023919" cy="310460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24EE1C32-F518-4D3C-A932-0911F8B8DB6E}"/>
              </a:ext>
            </a:extLst>
          </p:cNvPr>
          <p:cNvSpPr/>
          <p:nvPr/>
        </p:nvSpPr>
        <p:spPr>
          <a:xfrm rot="16200000">
            <a:off x="4263325" y="4467609"/>
            <a:ext cx="1023919" cy="310460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8BB6310F-BE79-4EB7-BF1B-A48378677F98}"/>
              </a:ext>
            </a:extLst>
          </p:cNvPr>
          <p:cNvSpPr txBox="1"/>
          <p:nvPr/>
        </p:nvSpPr>
        <p:spPr>
          <a:xfrm>
            <a:off x="6193076" y="1807393"/>
            <a:ext cx="2720955" cy="800219"/>
          </a:xfrm>
          <a:prstGeom prst="rect">
            <a:avLst/>
          </a:prstGeom>
          <a:noFill/>
        </p:spPr>
        <p:txBody>
          <a:bodyPr wrap="square" rtlCol="0">
            <a:spAutoFit/>
          </a:bodyPr>
          <a:lstStyle/>
          <a:p>
            <a:r>
              <a:rPr lang="de-DE" dirty="0"/>
              <a:t>Prozedurales Wissen: </a:t>
            </a:r>
          </a:p>
          <a:p>
            <a:r>
              <a:rPr lang="de-DE" sz="1400" dirty="0"/>
              <a:t>Perspektivübergreifende </a:t>
            </a:r>
            <a:r>
              <a:rPr lang="de-DE" sz="1400" dirty="0" err="1"/>
              <a:t>DAH‘s</a:t>
            </a:r>
            <a:r>
              <a:rPr lang="de-DE" sz="1400" dirty="0"/>
              <a:t> (!)</a:t>
            </a:r>
          </a:p>
          <a:p>
            <a:r>
              <a:rPr lang="de-DE" sz="1400" dirty="0"/>
              <a:t> </a:t>
            </a:r>
          </a:p>
        </p:txBody>
      </p:sp>
      <p:sp>
        <p:nvSpPr>
          <p:cNvPr id="20" name="Textfeld 19">
            <a:extLst>
              <a:ext uri="{FF2B5EF4-FFF2-40B4-BE49-F238E27FC236}">
                <a16:creationId xmlns:a16="http://schemas.microsoft.com/office/drawing/2014/main" id="{53F623EF-F8A3-4531-80A2-E81D50670423}"/>
              </a:ext>
            </a:extLst>
          </p:cNvPr>
          <p:cNvSpPr txBox="1"/>
          <p:nvPr/>
        </p:nvSpPr>
        <p:spPr>
          <a:xfrm>
            <a:off x="793763" y="5820204"/>
            <a:ext cx="2190357" cy="1292662"/>
          </a:xfrm>
          <a:prstGeom prst="rect">
            <a:avLst/>
          </a:prstGeom>
          <a:noFill/>
        </p:spPr>
        <p:txBody>
          <a:bodyPr wrap="square" rtlCol="0">
            <a:spAutoFit/>
          </a:bodyPr>
          <a:lstStyle/>
          <a:p>
            <a:r>
              <a:rPr lang="de-DE" dirty="0"/>
              <a:t>Deklaratives Wissen: </a:t>
            </a:r>
          </a:p>
          <a:p>
            <a:r>
              <a:rPr lang="de-DE" sz="1400" dirty="0"/>
              <a:t>Perspektivübergreifende Themenbereiche / Themenfelder</a:t>
            </a:r>
          </a:p>
          <a:p>
            <a:r>
              <a:rPr lang="de-DE" dirty="0"/>
              <a:t> </a:t>
            </a:r>
          </a:p>
        </p:txBody>
      </p:sp>
      <p:cxnSp>
        <p:nvCxnSpPr>
          <p:cNvPr id="21" name="Gerade Verbindung mit Pfeil 20">
            <a:extLst>
              <a:ext uri="{FF2B5EF4-FFF2-40B4-BE49-F238E27FC236}">
                <a16:creationId xmlns:a16="http://schemas.microsoft.com/office/drawing/2014/main" id="{3DC0E504-66CE-4208-A37B-2A5D198360EA}"/>
              </a:ext>
            </a:extLst>
          </p:cNvPr>
          <p:cNvCxnSpPr>
            <a:cxnSpLocks/>
          </p:cNvCxnSpPr>
          <p:nvPr/>
        </p:nvCxnSpPr>
        <p:spPr>
          <a:xfrm flipV="1">
            <a:off x="2248645" y="6313193"/>
            <a:ext cx="1074953" cy="21868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3196CBDD-9046-4B0B-B6B4-8485AFACEC89}"/>
              </a:ext>
            </a:extLst>
          </p:cNvPr>
          <p:cNvCxnSpPr>
            <a:cxnSpLocks/>
          </p:cNvCxnSpPr>
          <p:nvPr/>
        </p:nvCxnSpPr>
        <p:spPr>
          <a:xfrm flipH="1">
            <a:off x="6193076" y="2465413"/>
            <a:ext cx="960189" cy="23456"/>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3" name="Gemini Kompetenzmodell Perspektivrahmen">
            <a:hlinkClick r:id="" action="ppaction://media"/>
            <a:extLst>
              <a:ext uri="{FF2B5EF4-FFF2-40B4-BE49-F238E27FC236}">
                <a16:creationId xmlns:a16="http://schemas.microsoft.com/office/drawing/2014/main" id="{9368A340-B804-426E-A46D-A095DDF2F4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7910" y="5203153"/>
            <a:ext cx="304800" cy="304800"/>
          </a:xfrm>
          <a:prstGeom prst="rect">
            <a:avLst/>
          </a:prstGeom>
        </p:spPr>
      </p:pic>
    </p:spTree>
    <p:extLst>
      <p:ext uri="{BB962C8B-B14F-4D97-AF65-F5344CB8AC3E}">
        <p14:creationId xmlns:p14="http://schemas.microsoft.com/office/powerpoint/2010/main" val="102158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4043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P spid="9" grpId="0"/>
      <p:bldP spid="10" grpId="0"/>
      <p:bldP spid="17" grpId="0" animBg="1"/>
      <p:bldP spid="18" grpId="0" animBg="1"/>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7A6DBF-2F48-4BAA-A306-AD8AE4F58AE6}"/>
              </a:ext>
            </a:extLst>
          </p:cNvPr>
          <p:cNvSpPr>
            <a:spLocks noGrp="1"/>
          </p:cNvSpPr>
          <p:nvPr>
            <p:ph type="title"/>
          </p:nvPr>
        </p:nvSpPr>
        <p:spPr>
          <a:xfrm>
            <a:off x="361380" y="158473"/>
            <a:ext cx="8782620" cy="1332000"/>
          </a:xfrm>
        </p:spPr>
        <p:txBody>
          <a:bodyPr>
            <a:normAutofit/>
          </a:bodyPr>
          <a:lstStyle/>
          <a:p>
            <a:r>
              <a:rPr lang="de-DE" sz="4000" dirty="0"/>
              <a:t>Abgleich Fachanforderungen</a:t>
            </a:r>
          </a:p>
        </p:txBody>
      </p:sp>
      <p:sp>
        <p:nvSpPr>
          <p:cNvPr id="3" name="Inhaltsplatzhalter 2">
            <a:extLst>
              <a:ext uri="{FF2B5EF4-FFF2-40B4-BE49-F238E27FC236}">
                <a16:creationId xmlns:a16="http://schemas.microsoft.com/office/drawing/2014/main" id="{DD9D6D71-09FF-4A05-8CC0-28E5732A2469}"/>
              </a:ext>
            </a:extLst>
          </p:cNvPr>
          <p:cNvSpPr>
            <a:spLocks noGrp="1"/>
          </p:cNvSpPr>
          <p:nvPr>
            <p:ph idx="1"/>
          </p:nvPr>
        </p:nvSpPr>
        <p:spPr>
          <a:xfrm>
            <a:off x="5097642" y="1977554"/>
            <a:ext cx="3723306" cy="4012170"/>
          </a:xfrm>
        </p:spPr>
        <p:txBody>
          <a:bodyPr>
            <a:normAutofit fontScale="55000" lnSpcReduction="20000"/>
          </a:bodyPr>
          <a:lstStyle/>
          <a:p>
            <a:pPr marL="0" indent="0">
              <a:buNone/>
            </a:pPr>
            <a:r>
              <a:rPr lang="de-DE" dirty="0"/>
              <a:t>10 Themenfelder:</a:t>
            </a:r>
          </a:p>
          <a:p>
            <a:pPr marL="0" indent="0">
              <a:buNone/>
            </a:pPr>
            <a:r>
              <a:rPr lang="de-DE" dirty="0"/>
              <a:t> </a:t>
            </a:r>
          </a:p>
          <a:p>
            <a:pPr marL="514350" indent="-514350">
              <a:buFont typeface="+mj-lt"/>
              <a:buAutoNum type="arabicPeriod"/>
            </a:pPr>
            <a:r>
              <a:rPr lang="de-DE" dirty="0"/>
              <a:t>Arbeit und Wirtschaft</a:t>
            </a:r>
          </a:p>
          <a:p>
            <a:pPr marL="514350" indent="-514350">
              <a:buFont typeface="+mj-lt"/>
              <a:buAutoNum type="arabicPeriod"/>
            </a:pPr>
            <a:r>
              <a:rPr lang="de-DE" dirty="0"/>
              <a:t>Zeit und Entwicklung</a:t>
            </a:r>
          </a:p>
          <a:p>
            <a:pPr marL="514350" indent="-514350">
              <a:buFont typeface="+mj-lt"/>
              <a:buAutoNum type="arabicPeriod"/>
            </a:pPr>
            <a:r>
              <a:rPr lang="de-DE" dirty="0"/>
              <a:t>Gesundheit</a:t>
            </a:r>
          </a:p>
          <a:p>
            <a:pPr marL="514350" indent="-514350">
              <a:buFont typeface="+mj-lt"/>
              <a:buAutoNum type="arabicPeriod"/>
            </a:pPr>
            <a:r>
              <a:rPr lang="de-DE" dirty="0"/>
              <a:t>Soziales und Politisches</a:t>
            </a:r>
          </a:p>
          <a:p>
            <a:pPr marL="514350" indent="-514350">
              <a:buFont typeface="+mj-lt"/>
              <a:buAutoNum type="arabicPeriod"/>
            </a:pPr>
            <a:r>
              <a:rPr lang="de-DE" dirty="0"/>
              <a:t>Technische Erfindungen</a:t>
            </a:r>
          </a:p>
          <a:p>
            <a:pPr marL="514350" indent="-514350">
              <a:buFont typeface="+mj-lt"/>
              <a:buAutoNum type="arabicPeriod"/>
            </a:pPr>
            <a:r>
              <a:rPr lang="de-DE" dirty="0"/>
              <a:t>Mobilität</a:t>
            </a:r>
          </a:p>
          <a:p>
            <a:pPr marL="514350" indent="-514350">
              <a:buFont typeface="+mj-lt"/>
              <a:buAutoNum type="arabicPeriod"/>
            </a:pPr>
            <a:r>
              <a:rPr lang="de-DE" dirty="0"/>
              <a:t>Natürliche Lebensräume und Tiere und Pflanzen</a:t>
            </a:r>
          </a:p>
          <a:p>
            <a:pPr marL="514350" indent="-514350">
              <a:buFont typeface="+mj-lt"/>
              <a:buAutoNum type="arabicPeriod"/>
            </a:pPr>
            <a:r>
              <a:rPr lang="de-DE" dirty="0"/>
              <a:t>Phänomene der unbelebten Natur</a:t>
            </a:r>
          </a:p>
          <a:p>
            <a:pPr marL="514350" indent="-514350">
              <a:buFont typeface="+mj-lt"/>
              <a:buAutoNum type="arabicPeriod"/>
            </a:pPr>
            <a:r>
              <a:rPr lang="de-DE" dirty="0"/>
              <a:t>Räume, Globales und Regionales</a:t>
            </a:r>
          </a:p>
          <a:p>
            <a:pPr marL="514350" indent="-514350">
              <a:buFont typeface="+mj-lt"/>
              <a:buAutoNum type="arabicPeriod"/>
            </a:pPr>
            <a:r>
              <a:rPr lang="de-DE" dirty="0"/>
              <a:t>Medien</a:t>
            </a:r>
          </a:p>
          <a:p>
            <a:endParaRPr lang="de-DE" dirty="0"/>
          </a:p>
        </p:txBody>
      </p:sp>
      <p:pic>
        <p:nvPicPr>
          <p:cNvPr id="4" name="Grafik 4">
            <a:extLst>
              <a:ext uri="{FF2B5EF4-FFF2-40B4-BE49-F238E27FC236}">
                <a16:creationId xmlns:a16="http://schemas.microsoft.com/office/drawing/2014/main" id="{786D32E4-6138-40FD-921B-07E8EA6C9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225" t="42587" r="46062" b="10468"/>
          <a:stretch>
            <a:fillRect/>
          </a:stretch>
        </p:blipFill>
        <p:spPr bwMode="auto">
          <a:xfrm>
            <a:off x="501987" y="1663212"/>
            <a:ext cx="4486148" cy="437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0C4E949A-B7DB-4DFA-995A-7BB69E68A87A}"/>
              </a:ext>
            </a:extLst>
          </p:cNvPr>
          <p:cNvSpPr txBox="1"/>
          <p:nvPr/>
        </p:nvSpPr>
        <p:spPr>
          <a:xfrm>
            <a:off x="3984867" y="5763522"/>
            <a:ext cx="2974428" cy="646331"/>
          </a:xfrm>
          <a:prstGeom prst="rect">
            <a:avLst/>
          </a:prstGeom>
          <a:solidFill>
            <a:schemeClr val="accent4">
              <a:lumMod val="40000"/>
              <a:lumOff val="60000"/>
            </a:schemeClr>
          </a:solidFill>
          <a:ln w="6350">
            <a:solidFill>
              <a:schemeClr val="accent4">
                <a:lumMod val="50000"/>
              </a:schemeClr>
            </a:solidFill>
          </a:ln>
        </p:spPr>
        <p:txBody>
          <a:bodyPr wrap="square" rtlCol="0">
            <a:spAutoFit/>
          </a:bodyPr>
          <a:lstStyle/>
          <a:p>
            <a:r>
              <a:rPr lang="de-DE" sz="1200" dirty="0"/>
              <a:t>Die Themenfelder sind in der Eingangsphase (1,2) und in den Jahrgangsstufen 3 und 4 jeweils einmal zu bearbeiten! </a:t>
            </a:r>
          </a:p>
        </p:txBody>
      </p:sp>
      <p:pic>
        <p:nvPicPr>
          <p:cNvPr id="6" name="Picture 2">
            <a:extLst>
              <a:ext uri="{FF2B5EF4-FFF2-40B4-BE49-F238E27FC236}">
                <a16:creationId xmlns:a16="http://schemas.microsoft.com/office/drawing/2014/main" id="{648281D8-8D50-4550-BCAD-42A99F80B8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8026" t="9050" r="6763" b="10100"/>
          <a:stretch>
            <a:fillRect/>
          </a:stretch>
        </p:blipFill>
        <p:spPr bwMode="auto">
          <a:xfrm>
            <a:off x="7780612" y="317412"/>
            <a:ext cx="815843" cy="91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2997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C0E1AB-136F-49C9-BF0D-4EEC269B4DF3}"/>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BFFD738A-8D4D-404D-BA31-EB0FDE8F9286}"/>
              </a:ext>
            </a:extLst>
          </p:cNvPr>
          <p:cNvPicPr>
            <a:picLocks noGrp="1" noChangeAspect="1"/>
          </p:cNvPicPr>
          <p:nvPr>
            <p:ph idx="1"/>
          </p:nvPr>
        </p:nvPicPr>
        <p:blipFill rotWithShape="1">
          <a:blip r:embed="rId3"/>
          <a:srcRect t="31232"/>
          <a:stretch/>
        </p:blipFill>
        <p:spPr>
          <a:xfrm>
            <a:off x="746760" y="1760220"/>
            <a:ext cx="7330440" cy="4161092"/>
          </a:xfrm>
        </p:spPr>
      </p:pic>
    </p:spTree>
    <p:extLst>
      <p:ext uri="{BB962C8B-B14F-4D97-AF65-F5344CB8AC3E}">
        <p14:creationId xmlns:p14="http://schemas.microsoft.com/office/powerpoint/2010/main" val="4243966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386F7-DFC8-4FE3-9C7B-51013E3D86BD}"/>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41852F86-2574-4D1D-8F48-891423411280}"/>
              </a:ext>
            </a:extLst>
          </p:cNvPr>
          <p:cNvPicPr>
            <a:picLocks noGrp="1" noChangeAspect="1"/>
          </p:cNvPicPr>
          <p:nvPr>
            <p:ph idx="1"/>
          </p:nvPr>
        </p:nvPicPr>
        <p:blipFill>
          <a:blip r:embed="rId2"/>
          <a:stretch>
            <a:fillRect/>
          </a:stretch>
        </p:blipFill>
        <p:spPr>
          <a:xfrm>
            <a:off x="985553" y="296065"/>
            <a:ext cx="2916526" cy="6184913"/>
          </a:xfrm>
        </p:spPr>
      </p:pic>
      <p:pic>
        <p:nvPicPr>
          <p:cNvPr id="7" name="Grafik 6">
            <a:extLst>
              <a:ext uri="{FF2B5EF4-FFF2-40B4-BE49-F238E27FC236}">
                <a16:creationId xmlns:a16="http://schemas.microsoft.com/office/drawing/2014/main" id="{2B4B671B-8320-4E7E-8DB0-9FC87E177A79}"/>
              </a:ext>
            </a:extLst>
          </p:cNvPr>
          <p:cNvPicPr>
            <a:picLocks noChangeAspect="1"/>
          </p:cNvPicPr>
          <p:nvPr/>
        </p:nvPicPr>
        <p:blipFill>
          <a:blip r:embed="rId3"/>
          <a:stretch>
            <a:fillRect/>
          </a:stretch>
        </p:blipFill>
        <p:spPr>
          <a:xfrm>
            <a:off x="4274819" y="224011"/>
            <a:ext cx="2706622" cy="6329020"/>
          </a:xfrm>
          <a:prstGeom prst="rect">
            <a:avLst/>
          </a:prstGeom>
        </p:spPr>
      </p:pic>
    </p:spTree>
    <p:extLst>
      <p:ext uri="{BB962C8B-B14F-4D97-AF65-F5344CB8AC3E}">
        <p14:creationId xmlns:p14="http://schemas.microsoft.com/office/powerpoint/2010/main" val="2363969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18A324-1BE3-4405-9ACB-FDC3B042D10E}"/>
              </a:ext>
            </a:extLst>
          </p:cNvPr>
          <p:cNvSpPr>
            <a:spLocks noGrp="1"/>
          </p:cNvSpPr>
          <p:nvPr>
            <p:ph type="title"/>
          </p:nvPr>
        </p:nvSpPr>
        <p:spPr>
          <a:xfrm>
            <a:off x="519730" y="798756"/>
            <a:ext cx="6855700" cy="770639"/>
          </a:xfrm>
        </p:spPr>
        <p:txBody>
          <a:bodyPr>
            <a:normAutofit fontScale="90000"/>
          </a:bodyPr>
          <a:lstStyle/>
          <a:p>
            <a:r>
              <a:rPr lang="de-DE" sz="4000" dirty="0"/>
              <a:t>An einem Beispiel…</a:t>
            </a:r>
            <a:br>
              <a:rPr lang="de-DE" sz="4000" dirty="0"/>
            </a:br>
            <a:r>
              <a:rPr lang="de-DE" dirty="0"/>
              <a:t>Thema Luft</a:t>
            </a:r>
            <a:br>
              <a:rPr lang="de-DE" dirty="0"/>
            </a:br>
            <a:endParaRPr lang="de-DE" dirty="0"/>
          </a:p>
        </p:txBody>
      </p:sp>
      <p:sp>
        <p:nvSpPr>
          <p:cNvPr id="3" name="Bildplatzhalter 2">
            <a:extLst>
              <a:ext uri="{FF2B5EF4-FFF2-40B4-BE49-F238E27FC236}">
                <a16:creationId xmlns:a16="http://schemas.microsoft.com/office/drawing/2014/main" id="{C86A65BE-2C3A-4D05-873C-6A5F4F848B1F}"/>
              </a:ext>
            </a:extLst>
          </p:cNvPr>
          <p:cNvSpPr>
            <a:spLocks noGrp="1"/>
          </p:cNvSpPr>
          <p:nvPr>
            <p:ph type="pic" sz="quarter" idx="15"/>
          </p:nvPr>
        </p:nvSpPr>
        <p:spPr/>
      </p:sp>
      <p:pic>
        <p:nvPicPr>
          <p:cNvPr id="4" name="Picture 2">
            <a:extLst>
              <a:ext uri="{FF2B5EF4-FFF2-40B4-BE49-F238E27FC236}">
                <a16:creationId xmlns:a16="http://schemas.microsoft.com/office/drawing/2014/main" id="{1B14636D-4F48-4B2E-A44B-BE5ED90350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8026" t="9050" r="6763" b="10100"/>
          <a:stretch>
            <a:fillRect/>
          </a:stretch>
        </p:blipFill>
        <p:spPr bwMode="auto">
          <a:xfrm>
            <a:off x="7621824" y="225425"/>
            <a:ext cx="1089615" cy="121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62E45335-9233-4EBE-9D44-F2EAB2FED755}"/>
              </a:ext>
            </a:extLst>
          </p:cNvPr>
          <p:cNvSpPr txBox="1"/>
          <p:nvPr/>
        </p:nvSpPr>
        <p:spPr>
          <a:xfrm>
            <a:off x="2597223" y="2618015"/>
            <a:ext cx="4219240" cy="2308324"/>
          </a:xfrm>
          <a:prstGeom prst="rect">
            <a:avLst/>
          </a:prstGeom>
          <a:noFill/>
        </p:spPr>
        <p:txBody>
          <a:bodyPr wrap="square" rtlCol="0">
            <a:spAutoFit/>
          </a:bodyPr>
          <a:lstStyle/>
          <a:p>
            <a:pPr marL="571500" indent="-571500">
              <a:buFontTx/>
              <a:buChar char="-"/>
            </a:pPr>
            <a:r>
              <a:rPr lang="de-DE" dirty="0"/>
              <a:t>Was kann Luft? </a:t>
            </a:r>
          </a:p>
          <a:p>
            <a:pPr marL="571500" indent="-571500">
              <a:buFontTx/>
              <a:buChar char="-"/>
            </a:pPr>
            <a:r>
              <a:rPr lang="de-DE" dirty="0"/>
              <a:t>Woraus besteht Luft? </a:t>
            </a:r>
          </a:p>
          <a:p>
            <a:pPr marL="571500" indent="-571500">
              <a:buFontTx/>
              <a:buChar char="-"/>
            </a:pPr>
            <a:r>
              <a:rPr lang="de-DE" dirty="0"/>
              <a:t>Wer braucht Luft? </a:t>
            </a:r>
          </a:p>
          <a:p>
            <a:pPr marL="571500" indent="-571500">
              <a:buFontTx/>
              <a:buChar char="-"/>
            </a:pPr>
            <a:r>
              <a:rPr lang="de-DE" dirty="0"/>
              <a:t>Wir bauen ein Luft-Messgerät</a:t>
            </a:r>
          </a:p>
          <a:p>
            <a:pPr marL="571500" indent="-571500">
              <a:buFontTx/>
              <a:buChar char="-"/>
            </a:pPr>
            <a:r>
              <a:rPr lang="de-DE" dirty="0"/>
              <a:t>Wir messen die Luftqualität </a:t>
            </a:r>
          </a:p>
          <a:p>
            <a:r>
              <a:rPr lang="de-DE" dirty="0"/>
              <a:t>           in unserem Klassenzimmer </a:t>
            </a:r>
          </a:p>
          <a:p>
            <a:pPr marL="571500" indent="-571500">
              <a:buFontTx/>
              <a:buChar char="-"/>
            </a:pPr>
            <a:r>
              <a:rPr lang="de-DE" dirty="0"/>
              <a:t>Wir erstellen ein „</a:t>
            </a:r>
            <a:r>
              <a:rPr lang="de-DE" dirty="0" err="1"/>
              <a:t>Lüftprotokoll</a:t>
            </a:r>
            <a:r>
              <a:rPr lang="de-DE" dirty="0"/>
              <a:t>“</a:t>
            </a:r>
          </a:p>
          <a:p>
            <a:pPr marL="571500" indent="-571500">
              <a:buFontTx/>
              <a:buChar char="-"/>
            </a:pPr>
            <a:r>
              <a:rPr lang="de-DE" dirty="0"/>
              <a:t>…</a:t>
            </a:r>
          </a:p>
        </p:txBody>
      </p:sp>
      <p:grpSp>
        <p:nvGrpSpPr>
          <p:cNvPr id="6" name="Gruppieren 5">
            <a:extLst>
              <a:ext uri="{FF2B5EF4-FFF2-40B4-BE49-F238E27FC236}">
                <a16:creationId xmlns:a16="http://schemas.microsoft.com/office/drawing/2014/main" id="{3AB80EDF-D1AD-4DC9-8F0A-D81C963D62E4}"/>
              </a:ext>
            </a:extLst>
          </p:cNvPr>
          <p:cNvGrpSpPr/>
          <p:nvPr/>
        </p:nvGrpSpPr>
        <p:grpSpPr>
          <a:xfrm>
            <a:off x="6170613" y="1595866"/>
            <a:ext cx="2117213" cy="2052054"/>
            <a:chOff x="1" y="0"/>
            <a:chExt cx="2752725" cy="2705099"/>
          </a:xfrm>
        </p:grpSpPr>
        <p:sp>
          <p:nvSpPr>
            <p:cNvPr id="7" name="Ellipse 6">
              <a:extLst>
                <a:ext uri="{FF2B5EF4-FFF2-40B4-BE49-F238E27FC236}">
                  <a16:creationId xmlns:a16="http://schemas.microsoft.com/office/drawing/2014/main" id="{20CCBC18-F68C-4738-894D-1296B709FFE0}"/>
                </a:ext>
              </a:extLst>
            </p:cNvPr>
            <p:cNvSpPr/>
            <p:nvPr/>
          </p:nvSpPr>
          <p:spPr>
            <a:xfrm>
              <a:off x="1" y="0"/>
              <a:ext cx="2752725" cy="270509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8" name="Grafik 7" descr="Korn">
              <a:extLst>
                <a:ext uri="{FF2B5EF4-FFF2-40B4-BE49-F238E27FC236}">
                  <a16:creationId xmlns:a16="http://schemas.microsoft.com/office/drawing/2014/main" id="{0EFE7D3D-8C6C-470D-B2D0-00DE2A1401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876598" flipH="1">
              <a:off x="285751" y="409574"/>
              <a:ext cx="1333500" cy="1333501"/>
            </a:xfrm>
            <a:prstGeom prst="rect">
              <a:avLst/>
            </a:prstGeom>
          </p:spPr>
        </p:pic>
        <p:pic>
          <p:nvPicPr>
            <p:cNvPr id="9" name="Grafik 8" descr="Becherglas">
              <a:extLst>
                <a:ext uri="{FF2B5EF4-FFF2-40B4-BE49-F238E27FC236}">
                  <a16:creationId xmlns:a16="http://schemas.microsoft.com/office/drawing/2014/main" id="{2C45E11C-D65E-4F28-B301-3E084C203F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5350" y="1362074"/>
              <a:ext cx="1104900" cy="1104900"/>
            </a:xfrm>
            <a:prstGeom prst="rect">
              <a:avLst/>
            </a:prstGeom>
          </p:spPr>
        </p:pic>
        <p:pic>
          <p:nvPicPr>
            <p:cNvPr id="10" name="Grafik 9" descr="Käfer unter Lupe">
              <a:extLst>
                <a:ext uri="{FF2B5EF4-FFF2-40B4-BE49-F238E27FC236}">
                  <a16:creationId xmlns:a16="http://schemas.microsoft.com/office/drawing/2014/main" id="{5EF0319A-2779-4469-9C1C-8754290622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95400" y="266700"/>
              <a:ext cx="1143000" cy="1143000"/>
            </a:xfrm>
            <a:prstGeom prst="rect">
              <a:avLst/>
            </a:prstGeom>
          </p:spPr>
        </p:pic>
      </p:grpSp>
      <p:pic>
        <p:nvPicPr>
          <p:cNvPr id="11" name="Grafik 10">
            <a:extLst>
              <a:ext uri="{FF2B5EF4-FFF2-40B4-BE49-F238E27FC236}">
                <a16:creationId xmlns:a16="http://schemas.microsoft.com/office/drawing/2014/main" id="{17388D90-F914-48A1-8FBA-C1DD256A92BB}"/>
              </a:ext>
            </a:extLst>
          </p:cNvPr>
          <p:cNvPicPr/>
          <p:nvPr/>
        </p:nvPicPr>
        <p:blipFill rotWithShape="1">
          <a:blip r:embed="rId10">
            <a:extLst>
              <a:ext uri="{BEBA8EAE-BF5A-486C-A8C5-ECC9F3942E4B}">
                <a14:imgProps xmlns:a14="http://schemas.microsoft.com/office/drawing/2010/main">
                  <a14:imgLayer r:embed="rId11">
                    <a14:imgEffect>
                      <a14:backgroundRemoval t="43865" b="83544" l="25110" r="50037">
                        <a14:foregroundMark x1="25950" y1="55906" x2="25877" y2="69151"/>
                        <a14:foregroundMark x1="25877" y1="69151" x2="28436" y2="74484"/>
                        <a14:foregroundMark x1="34576" y1="81479" x2="41009" y2="82397"/>
                        <a14:foregroundMark x1="49781" y1="57454" x2="49598" y2="69151"/>
                        <a14:foregroundMark x1="25694" y1="60321" x2="25694" y2="60321"/>
                        <a14:foregroundMark x1="25146" y1="62500" x2="25146" y2="67431"/>
                        <a14:foregroundMark x1="35051" y1="83544" x2="40863" y2="82110"/>
                        <a14:foregroundMark x1="49525" y1="70585" x2="50037" y2="59404"/>
                        <a14:foregroundMark x1="35051" y1="44209" x2="39766" y2="43979"/>
                      </a14:backgroundRemoval>
                    </a14:imgEffect>
                  </a14:imgLayer>
                </a14:imgProps>
              </a:ext>
            </a:extLst>
          </a:blip>
          <a:srcRect l="22817" t="39037" r="46925" b="11933"/>
          <a:stretch/>
        </p:blipFill>
        <p:spPr bwMode="auto">
          <a:xfrm>
            <a:off x="7338132" y="3008341"/>
            <a:ext cx="1670151" cy="1683788"/>
          </a:xfrm>
          <a:prstGeom prst="rect">
            <a:avLst/>
          </a:prstGeom>
          <a:ln>
            <a:noFill/>
          </a:ln>
          <a:extLst>
            <a:ext uri="{53640926-AAD7-44D8-BBD7-CCE9431645EC}">
              <a14:shadowObscured xmlns:a14="http://schemas.microsoft.com/office/drawing/2010/main"/>
            </a:ext>
          </a:extLst>
        </p:spPr>
      </p:pic>
      <p:sp>
        <p:nvSpPr>
          <p:cNvPr id="12" name="Textfeld 11">
            <a:extLst>
              <a:ext uri="{FF2B5EF4-FFF2-40B4-BE49-F238E27FC236}">
                <a16:creationId xmlns:a16="http://schemas.microsoft.com/office/drawing/2014/main" id="{A84C79D1-10D4-41E3-936E-DE472B1C718A}"/>
              </a:ext>
            </a:extLst>
          </p:cNvPr>
          <p:cNvSpPr txBox="1"/>
          <p:nvPr/>
        </p:nvSpPr>
        <p:spPr>
          <a:xfrm>
            <a:off x="6501277" y="4589681"/>
            <a:ext cx="2729809" cy="1477328"/>
          </a:xfrm>
          <a:prstGeom prst="rect">
            <a:avLst/>
          </a:prstGeom>
          <a:noFill/>
        </p:spPr>
        <p:txBody>
          <a:bodyPr wrap="square" rtlCol="0">
            <a:spAutoFit/>
          </a:bodyPr>
          <a:lstStyle/>
          <a:p>
            <a:r>
              <a:rPr lang="de-DE" sz="1500" b="1" dirty="0"/>
              <a:t>Mögliche Denk-, Arbeits- und Handlungsweisen:</a:t>
            </a:r>
          </a:p>
          <a:p>
            <a:r>
              <a:rPr lang="de-DE" sz="1500" dirty="0"/>
              <a:t>betrachten, zeichnen und skizzieren, zählen,</a:t>
            </a:r>
          </a:p>
          <a:p>
            <a:r>
              <a:rPr lang="de-DE" sz="1500" dirty="0"/>
              <a:t>vergleichen, planen, sammeln, ordnen, versuchen, explorieren</a:t>
            </a:r>
            <a:endParaRPr lang="de-DE" sz="1500" b="1" dirty="0"/>
          </a:p>
        </p:txBody>
      </p:sp>
      <p:sp>
        <p:nvSpPr>
          <p:cNvPr id="13" name="Textfeld 12">
            <a:extLst>
              <a:ext uri="{FF2B5EF4-FFF2-40B4-BE49-F238E27FC236}">
                <a16:creationId xmlns:a16="http://schemas.microsoft.com/office/drawing/2014/main" id="{40777E6F-829B-4523-ABC0-79F1AB5300FB}"/>
              </a:ext>
            </a:extLst>
          </p:cNvPr>
          <p:cNvSpPr txBox="1"/>
          <p:nvPr/>
        </p:nvSpPr>
        <p:spPr>
          <a:xfrm>
            <a:off x="369288" y="5033118"/>
            <a:ext cx="2806003" cy="1477328"/>
          </a:xfrm>
          <a:prstGeom prst="rect">
            <a:avLst/>
          </a:prstGeom>
          <a:noFill/>
        </p:spPr>
        <p:txBody>
          <a:bodyPr wrap="square" rtlCol="0">
            <a:spAutoFit/>
          </a:bodyPr>
          <a:lstStyle/>
          <a:p>
            <a:r>
              <a:rPr lang="de-DE" sz="1500" b="1" dirty="0"/>
              <a:t>Mögliche Denk-, Arbeits- und Handlungsweisen:</a:t>
            </a:r>
          </a:p>
          <a:p>
            <a:r>
              <a:rPr lang="de-DE" sz="1500" dirty="0"/>
              <a:t>messen, erfinden, berechnen, Tabellen lesen und erstellen,</a:t>
            </a:r>
          </a:p>
          <a:p>
            <a:r>
              <a:rPr lang="de-DE" sz="1500" dirty="0"/>
              <a:t>zeichnen und skizzieren, planen, analysieren, beurteilen</a:t>
            </a:r>
            <a:endParaRPr lang="de-DE" sz="1500" b="1" dirty="0"/>
          </a:p>
        </p:txBody>
      </p:sp>
      <p:grpSp>
        <p:nvGrpSpPr>
          <p:cNvPr id="14" name="Gruppieren 13">
            <a:extLst>
              <a:ext uri="{FF2B5EF4-FFF2-40B4-BE49-F238E27FC236}">
                <a16:creationId xmlns:a16="http://schemas.microsoft.com/office/drawing/2014/main" id="{B504E813-DC27-4D79-B6E6-96F4C230204B}"/>
              </a:ext>
            </a:extLst>
          </p:cNvPr>
          <p:cNvGrpSpPr/>
          <p:nvPr/>
        </p:nvGrpSpPr>
        <p:grpSpPr>
          <a:xfrm>
            <a:off x="135717" y="2824208"/>
            <a:ext cx="2191822" cy="2052054"/>
            <a:chOff x="0" y="0"/>
            <a:chExt cx="2800350" cy="2705100"/>
          </a:xfrm>
        </p:grpSpPr>
        <p:sp>
          <p:nvSpPr>
            <p:cNvPr id="15" name="Ellipse 14">
              <a:extLst>
                <a:ext uri="{FF2B5EF4-FFF2-40B4-BE49-F238E27FC236}">
                  <a16:creationId xmlns:a16="http://schemas.microsoft.com/office/drawing/2014/main" id="{4757C61B-4871-4326-BDAB-B05E4C21C7FF}"/>
                </a:ext>
              </a:extLst>
            </p:cNvPr>
            <p:cNvSpPr/>
            <p:nvPr/>
          </p:nvSpPr>
          <p:spPr>
            <a:xfrm>
              <a:off x="0" y="0"/>
              <a:ext cx="2752725" cy="2705100"/>
            </a:xfrm>
            <a:prstGeom prst="ellipse">
              <a:avLst/>
            </a:prstGeom>
            <a:solidFill>
              <a:srgbClr val="F93D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16" name="Grafik 15" descr="Robot">
              <a:extLst>
                <a:ext uri="{FF2B5EF4-FFF2-40B4-BE49-F238E27FC236}">
                  <a16:creationId xmlns:a16="http://schemas.microsoft.com/office/drawing/2014/main" id="{A6E569CA-7914-4A16-8448-B91615BF257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90650" y="495300"/>
              <a:ext cx="1409700" cy="1409700"/>
            </a:xfrm>
            <a:prstGeom prst="rect">
              <a:avLst/>
            </a:prstGeom>
          </p:spPr>
        </p:pic>
        <p:pic>
          <p:nvPicPr>
            <p:cNvPr id="17" name="Grafik 16" descr="Zahnräder">
              <a:extLst>
                <a:ext uri="{FF2B5EF4-FFF2-40B4-BE49-F238E27FC236}">
                  <a16:creationId xmlns:a16="http://schemas.microsoft.com/office/drawing/2014/main" id="{B2C3C9B2-7FBD-4FF0-97B4-B0EBB2ACB6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104416">
              <a:off x="381000" y="123825"/>
              <a:ext cx="1304925" cy="1304925"/>
            </a:xfrm>
            <a:prstGeom prst="rect">
              <a:avLst/>
            </a:prstGeom>
          </p:spPr>
        </p:pic>
        <p:pic>
          <p:nvPicPr>
            <p:cNvPr id="18" name="Grafik 17" descr="Internet">
              <a:extLst>
                <a:ext uri="{FF2B5EF4-FFF2-40B4-BE49-F238E27FC236}">
                  <a16:creationId xmlns:a16="http://schemas.microsoft.com/office/drawing/2014/main" id="{C3A3B313-8EB3-4A34-96AD-6FC08B4611C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2925" y="1076325"/>
              <a:ext cx="1228725" cy="1228725"/>
            </a:xfrm>
            <a:prstGeom prst="rect">
              <a:avLst/>
            </a:prstGeom>
          </p:spPr>
        </p:pic>
      </p:grpSp>
      <p:pic>
        <p:nvPicPr>
          <p:cNvPr id="19" name="Grafik 18">
            <a:extLst>
              <a:ext uri="{FF2B5EF4-FFF2-40B4-BE49-F238E27FC236}">
                <a16:creationId xmlns:a16="http://schemas.microsoft.com/office/drawing/2014/main" id="{73D66647-1A05-4498-B3F0-999DC3EDC0C9}"/>
              </a:ext>
            </a:extLst>
          </p:cNvPr>
          <p:cNvPicPr/>
          <p:nvPr/>
        </p:nvPicPr>
        <p:blipFill rotWithShape="1">
          <a:blip r:embed="rId18">
            <a:extLst>
              <a:ext uri="{BEBA8EAE-BF5A-486C-A8C5-ECC9F3942E4B}">
                <a14:imgProps xmlns:a14="http://schemas.microsoft.com/office/drawing/2010/main">
                  <a14:imgLayer r:embed="rId19">
                    <a14:imgEffect>
                      <a14:backgroundRemoval t="31881" b="70413" l="26535" r="53692">
                        <a14:foregroundMark x1="44481" y1="69782" x2="35673" y2="70700"/>
                        <a14:foregroundMark x1="35673" y1="70700" x2="29020" y2="61697"/>
                        <a14:foregroundMark x1="29020" y1="61697" x2="26133" y2="49197"/>
                        <a14:foregroundMark x1="26133" y1="49197" x2="30811" y2="38131"/>
                        <a14:foregroundMark x1="30811" y1="38131" x2="38194" y2="31881"/>
                        <a14:foregroundMark x1="38194" y1="31881" x2="43969" y2="34002"/>
                        <a14:foregroundMark x1="26535" y1="55103" x2="26937" y2="47592"/>
                      </a14:backgroundRemoval>
                    </a14:imgEffect>
                  </a14:imgLayer>
                </a14:imgProps>
              </a:ext>
            </a:extLst>
          </a:blip>
          <a:srcRect l="23644" t="28272" r="42956" b="24779"/>
          <a:stretch/>
        </p:blipFill>
        <p:spPr bwMode="auto">
          <a:xfrm>
            <a:off x="918783" y="1754834"/>
            <a:ext cx="1796017" cy="1558404"/>
          </a:xfrm>
          <a:prstGeom prst="rect">
            <a:avLst/>
          </a:prstGeom>
          <a:ln>
            <a:noFill/>
          </a:ln>
          <a:extLst>
            <a:ext uri="{53640926-AAD7-44D8-BBD7-CCE9431645EC}">
              <a14:shadowObscured xmlns:a14="http://schemas.microsoft.com/office/drawing/2010/main"/>
            </a:ext>
          </a:extLst>
        </p:spPr>
      </p:pic>
      <p:sp>
        <p:nvSpPr>
          <p:cNvPr id="20" name="Rechteck 19">
            <a:extLst>
              <a:ext uri="{FF2B5EF4-FFF2-40B4-BE49-F238E27FC236}">
                <a16:creationId xmlns:a16="http://schemas.microsoft.com/office/drawing/2014/main" id="{153D6EDF-5D0B-4C40-B26E-E46B2BA3A7C3}"/>
              </a:ext>
            </a:extLst>
          </p:cNvPr>
          <p:cNvSpPr/>
          <p:nvPr/>
        </p:nvSpPr>
        <p:spPr>
          <a:xfrm rot="530437">
            <a:off x="3679145" y="5206874"/>
            <a:ext cx="2318277" cy="738664"/>
          </a:xfrm>
          <a:prstGeom prst="rect">
            <a:avLst/>
          </a:prstGeom>
          <a:solidFill>
            <a:schemeClr val="accent4">
              <a:lumMod val="40000"/>
              <a:lumOff val="60000"/>
            </a:schemeClr>
          </a:solidFill>
          <a:ln>
            <a:solidFill>
              <a:schemeClr val="tx1"/>
            </a:solidFill>
          </a:ln>
        </p:spPr>
        <p:txBody>
          <a:bodyPr wrap="square">
            <a:spAutoFit/>
          </a:bodyPr>
          <a:lstStyle/>
          <a:p>
            <a:r>
              <a:rPr lang="de-DE" sz="1400" dirty="0"/>
              <a:t>FA Themenfeld 8: Phänomene der unbelebten Natur</a:t>
            </a:r>
          </a:p>
        </p:txBody>
      </p:sp>
      <p:sp>
        <p:nvSpPr>
          <p:cNvPr id="21" name="Rechteck 20">
            <a:extLst>
              <a:ext uri="{FF2B5EF4-FFF2-40B4-BE49-F238E27FC236}">
                <a16:creationId xmlns:a16="http://schemas.microsoft.com/office/drawing/2014/main" id="{FD995259-E142-455F-B80C-EA3C13599D1B}"/>
              </a:ext>
            </a:extLst>
          </p:cNvPr>
          <p:cNvSpPr/>
          <p:nvPr/>
        </p:nvSpPr>
        <p:spPr>
          <a:xfrm>
            <a:off x="2973388" y="2082546"/>
            <a:ext cx="3004733" cy="461665"/>
          </a:xfrm>
          <a:prstGeom prst="rect">
            <a:avLst/>
          </a:prstGeom>
        </p:spPr>
        <p:txBody>
          <a:bodyPr wrap="none">
            <a:spAutoFit/>
          </a:bodyPr>
          <a:lstStyle/>
          <a:p>
            <a:r>
              <a:rPr lang="de-DE" sz="2400" dirty="0">
                <a:solidFill>
                  <a:schemeClr val="accent1">
                    <a:lumMod val="50000"/>
                  </a:schemeClr>
                </a:solidFill>
              </a:rPr>
              <a:t>Luft ist (nicht) Nichts!?</a:t>
            </a:r>
            <a:endParaRPr lang="de-DE" sz="2400" dirty="0"/>
          </a:p>
        </p:txBody>
      </p:sp>
    </p:spTree>
    <p:extLst>
      <p:ext uri="{BB962C8B-B14F-4D97-AF65-F5344CB8AC3E}">
        <p14:creationId xmlns:p14="http://schemas.microsoft.com/office/powerpoint/2010/main" val="748109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56CFDD-DA7D-46A6-A759-13E046B0165D}"/>
              </a:ext>
            </a:extLst>
          </p:cNvPr>
          <p:cNvSpPr>
            <a:spLocks noGrp="1"/>
          </p:cNvSpPr>
          <p:nvPr>
            <p:ph type="title"/>
          </p:nvPr>
        </p:nvSpPr>
        <p:spPr/>
        <p:txBody>
          <a:bodyPr>
            <a:normAutofit/>
          </a:bodyPr>
          <a:lstStyle/>
          <a:p>
            <a:r>
              <a:rPr lang="de-DE" sz="3500" dirty="0"/>
              <a:t>Perspektivbezogene Denk-, Arbeits-      und Handlungsweisen und Themen</a:t>
            </a:r>
          </a:p>
        </p:txBody>
      </p:sp>
      <p:pic>
        <p:nvPicPr>
          <p:cNvPr id="4" name="Grafik 3">
            <a:extLst>
              <a:ext uri="{FF2B5EF4-FFF2-40B4-BE49-F238E27FC236}">
                <a16:creationId xmlns:a16="http://schemas.microsoft.com/office/drawing/2014/main" id="{F8D06D0B-51FB-4D7A-A559-078B3E8B97E9}"/>
              </a:ext>
            </a:extLst>
          </p:cNvPr>
          <p:cNvPicPr/>
          <p:nvPr/>
        </p:nvPicPr>
        <p:blipFill rotWithShape="1">
          <a:blip r:embed="rId3"/>
          <a:srcRect l="24513" t="33865" r="25996" b="25889"/>
          <a:stretch/>
        </p:blipFill>
        <p:spPr bwMode="auto">
          <a:xfrm>
            <a:off x="467710" y="1707932"/>
            <a:ext cx="8339959" cy="4230414"/>
          </a:xfrm>
          <a:prstGeom prst="rect">
            <a:avLst/>
          </a:prstGeom>
          <a:ln>
            <a:noFill/>
          </a:ln>
          <a:extLst>
            <a:ext uri="{53640926-AAD7-44D8-BBD7-CCE9431645EC}">
              <a14:shadowObscured xmlns:a14="http://schemas.microsoft.com/office/drawing/2010/main"/>
            </a:ext>
          </a:extLst>
        </p:spPr>
      </p:pic>
      <p:sp>
        <p:nvSpPr>
          <p:cNvPr id="6" name="Rechteck 5">
            <a:extLst>
              <a:ext uri="{FF2B5EF4-FFF2-40B4-BE49-F238E27FC236}">
                <a16:creationId xmlns:a16="http://schemas.microsoft.com/office/drawing/2014/main" id="{90472431-FE3F-486B-953A-272637B6DA3B}"/>
              </a:ext>
            </a:extLst>
          </p:cNvPr>
          <p:cNvSpPr/>
          <p:nvPr/>
        </p:nvSpPr>
        <p:spPr>
          <a:xfrm>
            <a:off x="467710" y="2507756"/>
            <a:ext cx="8339959" cy="1440043"/>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787C7ACF-859E-472C-9CC9-27FAD728FDBE}"/>
              </a:ext>
            </a:extLst>
          </p:cNvPr>
          <p:cNvSpPr/>
          <p:nvPr/>
        </p:nvSpPr>
        <p:spPr>
          <a:xfrm>
            <a:off x="478661" y="4669647"/>
            <a:ext cx="8339959" cy="37871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Picture 2">
            <a:extLst>
              <a:ext uri="{FF2B5EF4-FFF2-40B4-BE49-F238E27FC236}">
                <a16:creationId xmlns:a16="http://schemas.microsoft.com/office/drawing/2014/main" id="{9B0A71EA-7AC9-4BA1-8EC1-0B69667AC8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8026" t="9050" r="6763" b="10100"/>
          <a:stretch>
            <a:fillRect/>
          </a:stretch>
        </p:blipFill>
        <p:spPr bwMode="auto">
          <a:xfrm>
            <a:off x="7835366" y="207495"/>
            <a:ext cx="1089615" cy="121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4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5">
            <a:extLst>
              <a:ext uri="{FF2B5EF4-FFF2-40B4-BE49-F238E27FC236}">
                <a16:creationId xmlns:a16="http://schemas.microsoft.com/office/drawing/2014/main" id="{27898E8A-D234-480A-9E75-0FBD48D2E266}"/>
              </a:ext>
            </a:extLst>
          </p:cNvPr>
          <p:cNvGraphicFramePr>
            <a:graphicFrameLocks noGrp="1"/>
          </p:cNvGraphicFramePr>
          <p:nvPr>
            <p:ph idx="1"/>
            <p:extLst>
              <p:ext uri="{D42A27DB-BD31-4B8C-83A1-F6EECF244321}">
                <p14:modId xmlns:p14="http://schemas.microsoft.com/office/powerpoint/2010/main" val="4075127225"/>
              </p:ext>
            </p:extLst>
          </p:nvPr>
        </p:nvGraphicFramePr>
        <p:xfrm>
          <a:off x="0" y="1159932"/>
          <a:ext cx="9144000" cy="4859867"/>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542874574"/>
                    </a:ext>
                  </a:extLst>
                </a:gridCol>
                <a:gridCol w="1704975">
                  <a:extLst>
                    <a:ext uri="{9D8B030D-6E8A-4147-A177-3AD203B41FA5}">
                      <a16:colId xmlns:a16="http://schemas.microsoft.com/office/drawing/2014/main" val="1522040625"/>
                    </a:ext>
                  </a:extLst>
                </a:gridCol>
                <a:gridCol w="1885950">
                  <a:extLst>
                    <a:ext uri="{9D8B030D-6E8A-4147-A177-3AD203B41FA5}">
                      <a16:colId xmlns:a16="http://schemas.microsoft.com/office/drawing/2014/main" val="537723080"/>
                    </a:ext>
                  </a:extLst>
                </a:gridCol>
                <a:gridCol w="2038350">
                  <a:extLst>
                    <a:ext uri="{9D8B030D-6E8A-4147-A177-3AD203B41FA5}">
                      <a16:colId xmlns:a16="http://schemas.microsoft.com/office/drawing/2014/main" val="2695485408"/>
                    </a:ext>
                  </a:extLst>
                </a:gridCol>
                <a:gridCol w="1685925">
                  <a:extLst>
                    <a:ext uri="{9D8B030D-6E8A-4147-A177-3AD203B41FA5}">
                      <a16:colId xmlns:a16="http://schemas.microsoft.com/office/drawing/2014/main" val="2190353838"/>
                    </a:ext>
                  </a:extLst>
                </a:gridCol>
              </a:tblGrid>
              <a:tr h="623147">
                <a:tc>
                  <a:txBody>
                    <a:bodyPr/>
                    <a:lstStyle/>
                    <a:p>
                      <a:r>
                        <a:rPr lang="de-DE" sz="1600" dirty="0"/>
                        <a:t>Sozialwissenschaftliche Perspektive</a:t>
                      </a:r>
                    </a:p>
                  </a:txBody>
                  <a:tcPr/>
                </a:tc>
                <a:tc>
                  <a:txBody>
                    <a:bodyPr/>
                    <a:lstStyle/>
                    <a:p>
                      <a:r>
                        <a:rPr lang="de-DE" sz="1600" dirty="0"/>
                        <a:t>Naturwissenschaftliche Perspektive</a:t>
                      </a:r>
                    </a:p>
                  </a:txBody>
                  <a:tcPr/>
                </a:tc>
                <a:tc>
                  <a:txBody>
                    <a:bodyPr/>
                    <a:lstStyle/>
                    <a:p>
                      <a:r>
                        <a:rPr lang="de-DE" sz="1600" dirty="0"/>
                        <a:t>Geographische Perspektive</a:t>
                      </a:r>
                    </a:p>
                  </a:txBody>
                  <a:tcPr/>
                </a:tc>
                <a:tc>
                  <a:txBody>
                    <a:bodyPr/>
                    <a:lstStyle/>
                    <a:p>
                      <a:r>
                        <a:rPr lang="de-DE" sz="1600" dirty="0"/>
                        <a:t>Historische Perspektive</a:t>
                      </a:r>
                    </a:p>
                  </a:txBody>
                  <a:tcPr/>
                </a:tc>
                <a:tc>
                  <a:txBody>
                    <a:bodyPr/>
                    <a:lstStyle/>
                    <a:p>
                      <a:r>
                        <a:rPr lang="de-DE" sz="1600" dirty="0"/>
                        <a:t>Technische Perspektive</a:t>
                      </a:r>
                    </a:p>
                  </a:txBody>
                  <a:tcPr/>
                </a:tc>
                <a:extLst>
                  <a:ext uri="{0D108BD9-81ED-4DB2-BD59-A6C34878D82A}">
                    <a16:rowId xmlns:a16="http://schemas.microsoft.com/office/drawing/2014/main" val="697767975"/>
                  </a:ext>
                </a:extLst>
              </a:tr>
              <a:tr h="4034058">
                <a:tc>
                  <a:txBody>
                    <a:bodyPr/>
                    <a:lstStyle/>
                    <a:p>
                      <a:r>
                        <a:rPr lang="de-DE" sz="1600" dirty="0"/>
                        <a:t>„Denk-, Arbeits- und Handlungsweisen der Sozialwissenschaften werden im Unterricht angewendet und reflektiert. Vor allem das </a:t>
                      </a:r>
                      <a:r>
                        <a:rPr lang="de-DE" sz="1600" b="1" dirty="0"/>
                        <a:t>Diskutieren</a:t>
                      </a:r>
                      <a:r>
                        <a:rPr lang="de-DE" sz="1600" dirty="0"/>
                        <a:t>, </a:t>
                      </a:r>
                      <a:r>
                        <a:rPr lang="de-DE" sz="1600" b="1" dirty="0"/>
                        <a:t>Argumentieren</a:t>
                      </a:r>
                      <a:r>
                        <a:rPr lang="de-DE" sz="1600" dirty="0"/>
                        <a:t>, </a:t>
                      </a:r>
                      <a:r>
                        <a:rPr lang="de-DE" sz="1600" b="1" dirty="0"/>
                        <a:t>Urteilen</a:t>
                      </a:r>
                      <a:r>
                        <a:rPr lang="de-DE" sz="1600" dirty="0"/>
                        <a:t> und </a:t>
                      </a:r>
                      <a:r>
                        <a:rPr lang="de-DE" sz="1600" b="1" dirty="0"/>
                        <a:t>Partizipieren</a:t>
                      </a:r>
                      <a:r>
                        <a:rPr lang="de-DE" sz="1600" dirty="0"/>
                        <a:t> werden gefördert.“ </a:t>
                      </a:r>
                    </a:p>
                  </a:txBody>
                  <a:tcPr/>
                </a:tc>
                <a:tc>
                  <a:txBody>
                    <a:bodyPr/>
                    <a:lstStyle/>
                    <a:p>
                      <a:r>
                        <a:rPr lang="de-DE" sz="1600" dirty="0"/>
                        <a:t>„Denk-, Arbeits- und Handlungsweisen der Naturwissenschaften werden im Unterricht angewendet und reflektiert. Vor allem das </a:t>
                      </a:r>
                      <a:r>
                        <a:rPr lang="de-DE" sz="1600" b="1" dirty="0"/>
                        <a:t>Experimentieren</a:t>
                      </a:r>
                      <a:r>
                        <a:rPr lang="de-DE" sz="1600" dirty="0"/>
                        <a:t>, </a:t>
                      </a:r>
                      <a:r>
                        <a:rPr lang="de-DE" sz="1600" b="1" dirty="0"/>
                        <a:t>Beobachten</a:t>
                      </a:r>
                      <a:r>
                        <a:rPr lang="de-DE" sz="1600" dirty="0"/>
                        <a:t> und </a:t>
                      </a:r>
                      <a:r>
                        <a:rPr lang="de-DE" sz="1600" b="1" dirty="0"/>
                        <a:t>Bestimmen</a:t>
                      </a:r>
                      <a:r>
                        <a:rPr lang="de-DE" sz="1600" dirty="0"/>
                        <a:t> werden gefördert.“</a:t>
                      </a:r>
                    </a:p>
                  </a:txBody>
                  <a:tcPr/>
                </a:tc>
                <a:tc>
                  <a:txBody>
                    <a:bodyPr/>
                    <a:lstStyle/>
                    <a:p>
                      <a:r>
                        <a:rPr lang="de-DE" sz="1600" dirty="0"/>
                        <a:t>„ [DAH] der Geographie werden im Unterricht angewendet und reflektiert, insbesondere das </a:t>
                      </a:r>
                      <a:r>
                        <a:rPr lang="de-DE" sz="1600" b="1" dirty="0"/>
                        <a:t>Wahrnehmen</a:t>
                      </a:r>
                      <a:r>
                        <a:rPr lang="de-DE" sz="1600" dirty="0"/>
                        <a:t> und </a:t>
                      </a:r>
                      <a:r>
                        <a:rPr lang="de-DE" sz="1600" b="1" dirty="0"/>
                        <a:t>Erkunden</a:t>
                      </a:r>
                      <a:r>
                        <a:rPr lang="de-DE" sz="1600" dirty="0"/>
                        <a:t> von Räumen sowie die </a:t>
                      </a:r>
                      <a:r>
                        <a:rPr lang="de-DE" sz="1600" b="1" dirty="0"/>
                        <a:t>Orientierung</a:t>
                      </a:r>
                      <a:r>
                        <a:rPr lang="de-DE" sz="1600" dirty="0"/>
                        <a:t> in diesen. Das </a:t>
                      </a:r>
                      <a:r>
                        <a:rPr lang="de-DE" sz="1600" b="1" dirty="0"/>
                        <a:t>Recherchieren</a:t>
                      </a:r>
                      <a:r>
                        <a:rPr lang="de-DE" sz="1600" dirty="0"/>
                        <a:t> und </a:t>
                      </a:r>
                      <a:r>
                        <a:rPr lang="de-DE" sz="1600" b="1" dirty="0"/>
                        <a:t>Dokumentieren</a:t>
                      </a:r>
                      <a:r>
                        <a:rPr lang="de-DE" sz="1600" dirty="0"/>
                        <a:t> von Informationen werden gefördert.“</a:t>
                      </a:r>
                    </a:p>
                  </a:txBody>
                  <a:tcPr/>
                </a:tc>
                <a:tc>
                  <a:txBody>
                    <a:bodyPr/>
                    <a:lstStyle/>
                    <a:p>
                      <a:r>
                        <a:rPr lang="de-DE" sz="1600" dirty="0"/>
                        <a:t>„[…] Vor allem die historische Frage-, Methoden- und </a:t>
                      </a:r>
                      <a:r>
                        <a:rPr lang="de-DE" sz="1600" b="1" dirty="0" err="1"/>
                        <a:t>Narrationskompetenz</a:t>
                      </a:r>
                      <a:r>
                        <a:rPr lang="de-DE" sz="1600" dirty="0"/>
                        <a:t> wird gefördert. Mithilfe von ausgewählten Quellen lernen die Schülerinnen und Schüler zunehmend, vergangene Ereignisse zu </a:t>
                      </a:r>
                      <a:r>
                        <a:rPr lang="de-DE" sz="1600" b="1" dirty="0"/>
                        <a:t>rekonstruieren</a:t>
                      </a:r>
                      <a:r>
                        <a:rPr lang="de-DE" sz="1600" dirty="0"/>
                        <a:t>, </a:t>
                      </a:r>
                      <a:r>
                        <a:rPr lang="de-DE" sz="1600" b="1" dirty="0"/>
                        <a:t>nachzuerzählen</a:t>
                      </a:r>
                      <a:r>
                        <a:rPr lang="de-DE" sz="1600" dirty="0"/>
                        <a:t> und </a:t>
                      </a:r>
                      <a:r>
                        <a:rPr lang="de-DE" sz="1600" b="1" dirty="0"/>
                        <a:t>kritisch</a:t>
                      </a:r>
                      <a:r>
                        <a:rPr lang="de-DE" sz="1600" dirty="0"/>
                        <a:t> zu </a:t>
                      </a:r>
                      <a:r>
                        <a:rPr lang="de-DE" sz="1600" b="1" dirty="0"/>
                        <a:t>reflektieren</a:t>
                      </a:r>
                      <a:r>
                        <a:rPr lang="de-DE" sz="1600" b="0" dirty="0"/>
                        <a:t>.“</a:t>
                      </a:r>
                      <a:endParaRPr lang="de-DE" sz="1600" b="1" dirty="0"/>
                    </a:p>
                  </a:txBody>
                  <a:tcPr/>
                </a:tc>
                <a:tc>
                  <a:txBody>
                    <a:bodyPr/>
                    <a:lstStyle/>
                    <a:p>
                      <a:r>
                        <a:rPr lang="de-DE" sz="1600" dirty="0"/>
                        <a:t>„[…] </a:t>
                      </a:r>
                      <a:r>
                        <a:rPr lang="de-DE" sz="1600" b="1" dirty="0"/>
                        <a:t>Bauen</a:t>
                      </a:r>
                      <a:r>
                        <a:rPr lang="de-DE" sz="1600" dirty="0"/>
                        <a:t> und </a:t>
                      </a:r>
                      <a:r>
                        <a:rPr lang="de-DE" sz="1600" b="1" dirty="0"/>
                        <a:t>Konstruieren</a:t>
                      </a:r>
                      <a:r>
                        <a:rPr lang="de-DE" sz="1600" b="0" dirty="0"/>
                        <a:t> […] </a:t>
                      </a:r>
                      <a:r>
                        <a:rPr lang="de-DE" sz="1600" dirty="0"/>
                        <a:t>Neben dem </a:t>
                      </a:r>
                      <a:r>
                        <a:rPr lang="de-DE" sz="1600" b="1" dirty="0"/>
                        <a:t>problemlösenden</a:t>
                      </a:r>
                      <a:r>
                        <a:rPr lang="de-DE" sz="1600" dirty="0"/>
                        <a:t> </a:t>
                      </a:r>
                      <a:r>
                        <a:rPr lang="de-DE" sz="1600" b="1" dirty="0"/>
                        <a:t>Handeln</a:t>
                      </a:r>
                      <a:r>
                        <a:rPr lang="de-DE" sz="1600" dirty="0"/>
                        <a:t> ist das gedankliche Durchdringen technischer Prinzipien und Funktionsweisen ebenso anzustreben wie das altersgemäße </a:t>
                      </a:r>
                      <a:r>
                        <a:rPr lang="de-DE" sz="1600" b="1" dirty="0"/>
                        <a:t>Bewerten</a:t>
                      </a:r>
                      <a:r>
                        <a:rPr lang="de-DE" sz="1600" dirty="0"/>
                        <a:t> von Technik und das </a:t>
                      </a:r>
                      <a:r>
                        <a:rPr lang="de-DE" sz="1600" b="1" dirty="0"/>
                        <a:t>Kommunizieren</a:t>
                      </a:r>
                      <a:r>
                        <a:rPr lang="de-DE" sz="1600" dirty="0"/>
                        <a:t> über diese“.</a:t>
                      </a:r>
                    </a:p>
                  </a:txBody>
                  <a:tcPr/>
                </a:tc>
                <a:extLst>
                  <a:ext uri="{0D108BD9-81ED-4DB2-BD59-A6C34878D82A}">
                    <a16:rowId xmlns:a16="http://schemas.microsoft.com/office/drawing/2014/main" val="1171596602"/>
                  </a:ext>
                </a:extLst>
              </a:tr>
            </a:tbl>
          </a:graphicData>
        </a:graphic>
      </p:graphicFrame>
      <p:sp>
        <p:nvSpPr>
          <p:cNvPr id="3" name="Titel 2">
            <a:extLst>
              <a:ext uri="{FF2B5EF4-FFF2-40B4-BE49-F238E27FC236}">
                <a16:creationId xmlns:a16="http://schemas.microsoft.com/office/drawing/2014/main" id="{86A02C25-90B3-4A52-BE4C-9651D02ADCD9}"/>
              </a:ext>
            </a:extLst>
          </p:cNvPr>
          <p:cNvSpPr>
            <a:spLocks noGrp="1"/>
          </p:cNvSpPr>
          <p:nvPr>
            <p:ph type="title"/>
          </p:nvPr>
        </p:nvSpPr>
        <p:spPr>
          <a:xfrm>
            <a:off x="612000" y="-88900"/>
            <a:ext cx="7920000" cy="1332000"/>
          </a:xfrm>
        </p:spPr>
        <p:txBody>
          <a:bodyPr/>
          <a:lstStyle/>
          <a:p>
            <a:r>
              <a:rPr lang="de-DE" dirty="0"/>
              <a:t>Die fünf Perspektiven: DAH</a:t>
            </a:r>
          </a:p>
        </p:txBody>
      </p:sp>
      <p:sp>
        <p:nvSpPr>
          <p:cNvPr id="6" name="Textfeld 5">
            <a:extLst>
              <a:ext uri="{FF2B5EF4-FFF2-40B4-BE49-F238E27FC236}">
                <a16:creationId xmlns:a16="http://schemas.microsoft.com/office/drawing/2014/main" id="{12878BC0-5A38-4A02-8206-019029C4C4FB}"/>
              </a:ext>
            </a:extLst>
          </p:cNvPr>
          <p:cNvSpPr txBox="1"/>
          <p:nvPr/>
        </p:nvSpPr>
        <p:spPr>
          <a:xfrm>
            <a:off x="0" y="6019799"/>
            <a:ext cx="6962775" cy="369332"/>
          </a:xfrm>
          <a:prstGeom prst="rect">
            <a:avLst/>
          </a:prstGeom>
          <a:noFill/>
        </p:spPr>
        <p:txBody>
          <a:bodyPr wrap="square" rtlCol="0">
            <a:spAutoFit/>
          </a:bodyPr>
          <a:lstStyle/>
          <a:p>
            <a:r>
              <a:rPr lang="de-DE" dirty="0"/>
              <a:t>Aus Fachanforderungen Sachunterricht, S. 13f.</a:t>
            </a:r>
          </a:p>
        </p:txBody>
      </p:sp>
    </p:spTree>
    <p:extLst>
      <p:ext uri="{BB962C8B-B14F-4D97-AF65-F5344CB8AC3E}">
        <p14:creationId xmlns:p14="http://schemas.microsoft.com/office/powerpoint/2010/main" val="990403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BEECB766-CA8B-4460-972B-A59A784F9537}"/>
              </a:ext>
            </a:extLst>
          </p:cNvPr>
          <p:cNvPicPr>
            <a:picLocks noGrp="1" noChangeAspect="1"/>
          </p:cNvPicPr>
          <p:nvPr>
            <p:ph idx="1"/>
          </p:nvPr>
        </p:nvPicPr>
        <p:blipFill>
          <a:blip r:embed="rId2"/>
          <a:stretch>
            <a:fillRect/>
          </a:stretch>
        </p:blipFill>
        <p:spPr>
          <a:xfrm>
            <a:off x="2058317" y="1859006"/>
            <a:ext cx="5027365" cy="4013200"/>
          </a:xfrm>
        </p:spPr>
      </p:pic>
      <p:sp>
        <p:nvSpPr>
          <p:cNvPr id="3" name="Titel 2">
            <a:extLst>
              <a:ext uri="{FF2B5EF4-FFF2-40B4-BE49-F238E27FC236}">
                <a16:creationId xmlns:a16="http://schemas.microsoft.com/office/drawing/2014/main" id="{45B23087-BA75-4221-B9B5-D0A17707990C}"/>
              </a:ext>
            </a:extLst>
          </p:cNvPr>
          <p:cNvSpPr>
            <a:spLocks noGrp="1"/>
          </p:cNvSpPr>
          <p:nvPr>
            <p:ph type="title"/>
          </p:nvPr>
        </p:nvSpPr>
        <p:spPr>
          <a:xfrm>
            <a:off x="612812" y="225425"/>
            <a:ext cx="8236547" cy="1332000"/>
          </a:xfrm>
        </p:spPr>
        <p:txBody>
          <a:bodyPr>
            <a:normAutofit fontScale="90000"/>
          </a:bodyPr>
          <a:lstStyle/>
          <a:p>
            <a:r>
              <a:rPr lang="de-DE" dirty="0"/>
              <a:t>Vielperspektivisch unterrichten am Beispiel „Nordseeküste 2030 – Menschen und Natur im Einklang!“ </a:t>
            </a:r>
          </a:p>
        </p:txBody>
      </p:sp>
      <p:sp>
        <p:nvSpPr>
          <p:cNvPr id="4" name="Bildplatzhalter 3">
            <a:extLst>
              <a:ext uri="{FF2B5EF4-FFF2-40B4-BE49-F238E27FC236}">
                <a16:creationId xmlns:a16="http://schemas.microsoft.com/office/drawing/2014/main" id="{2BFA5740-5A4F-411E-BE0F-6FBC845CBFEB}"/>
              </a:ext>
            </a:extLst>
          </p:cNvPr>
          <p:cNvSpPr>
            <a:spLocks noGrp="1"/>
          </p:cNvSpPr>
          <p:nvPr>
            <p:ph type="pic" sz="quarter" idx="15"/>
          </p:nvPr>
        </p:nvSpPr>
        <p:spPr/>
      </p:sp>
    </p:spTree>
    <p:extLst>
      <p:ext uri="{BB962C8B-B14F-4D97-AF65-F5344CB8AC3E}">
        <p14:creationId xmlns:p14="http://schemas.microsoft.com/office/powerpoint/2010/main" val="1345417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31058" y="1844675"/>
            <a:ext cx="8681884" cy="4207782"/>
          </a:xfrm>
        </p:spPr>
        <p:txBody>
          <a:bodyPr>
            <a:normAutofit fontScale="92500" lnSpcReduction="10000"/>
          </a:bodyPr>
          <a:lstStyle/>
          <a:p>
            <a:pPr marL="0" indent="0" algn="ctr">
              <a:lnSpc>
                <a:spcPct val="115000"/>
              </a:lnSpc>
              <a:spcAft>
                <a:spcPts val="1000"/>
              </a:spcAft>
              <a:buNone/>
            </a:pPr>
            <a:r>
              <a:rPr lang="de-DE" sz="2000" b="1" dirty="0">
                <a:effectLst/>
                <a:ea typeface="Calibri" panose="020F0502020204030204" pitchFamily="34" charset="0"/>
              </a:rPr>
              <a:t>Tagesordnung</a:t>
            </a:r>
          </a:p>
          <a:p>
            <a:pPr marL="0" indent="0">
              <a:lnSpc>
                <a:spcPct val="115000"/>
              </a:lnSpc>
              <a:spcAft>
                <a:spcPts val="1000"/>
              </a:spcAft>
              <a:buNone/>
            </a:pPr>
            <a:r>
              <a:rPr lang="de-DE" sz="1600" b="1" dirty="0">
                <a:ea typeface="Calibri" panose="020F0502020204030204" pitchFamily="34" charset="0"/>
              </a:rPr>
              <a:t>08:30</a:t>
            </a:r>
            <a:r>
              <a:rPr lang="de-DE" sz="1600" b="1" dirty="0">
                <a:effectLst/>
                <a:ea typeface="Calibri" panose="020F0502020204030204" pitchFamily="34" charset="0"/>
              </a:rPr>
              <a:t> – 09:00 </a:t>
            </a:r>
            <a:r>
              <a:rPr lang="de-DE" sz="1600" dirty="0">
                <a:effectLst/>
                <a:ea typeface="Calibri" panose="020F0502020204030204" pitchFamily="34" charset="0"/>
              </a:rPr>
              <a:t>	Begrüßung</a:t>
            </a:r>
            <a:r>
              <a:rPr lang="de-DE" sz="1600" dirty="0">
                <a:ea typeface="Calibri" panose="020F0502020204030204" pitchFamily="34" charset="0"/>
              </a:rPr>
              <a:t> /</a:t>
            </a:r>
            <a:r>
              <a:rPr lang="de-DE" sz="1600" dirty="0">
                <a:effectLst/>
                <a:ea typeface="Calibri" panose="020F0502020204030204" pitchFamily="34" charset="0"/>
              </a:rPr>
              <a:t> Abstimmen der Tagespunkte/ Ziele der AV / Aktuelles? </a:t>
            </a:r>
            <a:br>
              <a:rPr lang="de-DE" sz="1600" dirty="0">
                <a:effectLst/>
                <a:ea typeface="Calibri" panose="020F0502020204030204" pitchFamily="34" charset="0"/>
              </a:rPr>
            </a:br>
            <a:r>
              <a:rPr lang="de-DE" sz="1600" dirty="0">
                <a:effectLst/>
                <a:ea typeface="Calibri" panose="020F0502020204030204" pitchFamily="34" charset="0"/>
              </a:rPr>
              <a:t>		Rückblick: Sprachsensibler Unterricht / Fragen / Concept </a:t>
            </a:r>
            <a:r>
              <a:rPr lang="de-DE" sz="1600" dirty="0" err="1">
                <a:effectLst/>
                <a:ea typeface="Calibri" panose="020F0502020204030204" pitchFamily="34" charset="0"/>
              </a:rPr>
              <a:t>Map</a:t>
            </a:r>
            <a:r>
              <a:rPr lang="de-DE" sz="1600" dirty="0">
                <a:effectLst/>
                <a:ea typeface="Calibri" panose="020F0502020204030204" pitchFamily="34" charset="0"/>
              </a:rPr>
              <a:t>? / Scaffolding</a:t>
            </a:r>
          </a:p>
          <a:p>
            <a:pPr marL="0" indent="0">
              <a:lnSpc>
                <a:spcPct val="115000"/>
              </a:lnSpc>
              <a:spcAft>
                <a:spcPts val="1000"/>
              </a:spcAft>
              <a:buNone/>
            </a:pPr>
            <a:r>
              <a:rPr lang="de-DE" sz="1600" b="1" dirty="0">
                <a:effectLst/>
                <a:ea typeface="Calibri" panose="020F0502020204030204" pitchFamily="34" charset="0"/>
              </a:rPr>
              <a:t>10 Minuten</a:t>
            </a:r>
            <a:r>
              <a:rPr lang="de-DE" sz="1600" dirty="0">
                <a:effectLst/>
                <a:ea typeface="Calibri" panose="020F0502020204030204" pitchFamily="34" charset="0"/>
              </a:rPr>
              <a:t>	Kaffeepause</a:t>
            </a:r>
          </a:p>
          <a:p>
            <a:pPr marL="0" indent="0">
              <a:lnSpc>
                <a:spcPct val="115000"/>
              </a:lnSpc>
              <a:spcAft>
                <a:spcPts val="1000"/>
              </a:spcAft>
              <a:buNone/>
            </a:pPr>
            <a:r>
              <a:rPr kumimoji="0" lang="de-DE" sz="1600" b="1" i="0" u="none" strike="noStrike" kern="1200" cap="none" spc="0" normalizeH="0" baseline="0" noProof="0" dirty="0">
                <a:ln>
                  <a:noFill/>
                </a:ln>
                <a:solidFill>
                  <a:prstClr val="black"/>
                </a:solidFill>
                <a:uLnTx/>
                <a:uFillTx/>
                <a:ea typeface="Calibri" panose="020F0502020204030204" pitchFamily="34" charset="0"/>
              </a:rPr>
              <a:t>09:10 – </a:t>
            </a:r>
            <a:r>
              <a:rPr lang="de-DE" sz="1600" b="1" dirty="0">
                <a:solidFill>
                  <a:prstClr val="black"/>
                </a:solidFill>
                <a:ea typeface="Calibri" panose="020F0502020204030204" pitchFamily="34" charset="0"/>
              </a:rPr>
              <a:t>10</a:t>
            </a:r>
            <a:r>
              <a:rPr kumimoji="0" lang="de-DE" sz="1600" b="1" i="0" u="none" strike="noStrike" kern="1200" cap="none" spc="0" normalizeH="0" baseline="0" noProof="0" dirty="0">
                <a:ln>
                  <a:noFill/>
                </a:ln>
                <a:solidFill>
                  <a:prstClr val="black"/>
                </a:solidFill>
                <a:uLnTx/>
                <a:uFillTx/>
                <a:ea typeface="Calibri" panose="020F0502020204030204" pitchFamily="34" charset="0"/>
              </a:rPr>
              <a:t>:00 </a:t>
            </a:r>
            <a:r>
              <a:rPr kumimoji="0" lang="de-DE" sz="1600" b="0" i="0" u="none" strike="noStrike" kern="1200" cap="none" spc="0" normalizeH="0" baseline="0" noProof="0" dirty="0">
                <a:ln>
                  <a:noFill/>
                </a:ln>
                <a:solidFill>
                  <a:prstClr val="black"/>
                </a:solidFill>
                <a:uLnTx/>
                <a:uFillTx/>
                <a:ea typeface="Calibri" panose="020F0502020204030204" pitchFamily="34" charset="0"/>
              </a:rPr>
              <a:t>	</a:t>
            </a:r>
            <a:r>
              <a:rPr lang="de-DE" sz="1600" dirty="0">
                <a:solidFill>
                  <a:prstClr val="black"/>
                </a:solidFill>
                <a:ea typeface="Calibri" panose="020F0502020204030204" pitchFamily="34" charset="0"/>
              </a:rPr>
              <a:t>Einstieg in die Denk-, Arbeits- und Handlungsweisen als Erkenntniswege des 		Sachunterrichts / Kompetenzmodell / Eigene DAH Unterricht / Ideenvorstellung</a:t>
            </a:r>
            <a:endParaRPr kumimoji="0" lang="de-DE" sz="1600" b="0" i="0" u="none" strike="noStrike" kern="1200" cap="none" spc="0" normalizeH="0" baseline="0" noProof="0" dirty="0">
              <a:ln>
                <a:noFill/>
              </a:ln>
              <a:solidFill>
                <a:prstClr val="black"/>
              </a:solidFill>
              <a:uLnTx/>
              <a:uFillTx/>
              <a:ea typeface="Calibri" panose="020F0502020204030204" pitchFamily="34" charset="0"/>
            </a:endParaRPr>
          </a:p>
          <a:p>
            <a:pPr marL="0" indent="0">
              <a:lnSpc>
                <a:spcPct val="115000"/>
              </a:lnSpc>
              <a:spcAft>
                <a:spcPts val="1000"/>
              </a:spcAft>
              <a:buNone/>
            </a:pPr>
            <a:r>
              <a:rPr lang="de-DE" sz="1600" b="1" dirty="0">
                <a:solidFill>
                  <a:prstClr val="black"/>
                </a:solidFill>
                <a:ea typeface="Calibri" panose="020F0502020204030204" pitchFamily="34" charset="0"/>
              </a:rPr>
              <a:t>10</a:t>
            </a:r>
            <a:r>
              <a:rPr lang="de-DE" sz="1600" b="1" dirty="0">
                <a:solidFill>
                  <a:prstClr val="black"/>
                </a:solidFill>
                <a:effectLst/>
                <a:ea typeface="Calibri" panose="020F0502020204030204" pitchFamily="34" charset="0"/>
              </a:rPr>
              <a:t>:00 – 10:45</a:t>
            </a:r>
            <a:r>
              <a:rPr lang="de-DE" sz="1600" dirty="0">
                <a:solidFill>
                  <a:prstClr val="black"/>
                </a:solidFill>
                <a:effectLst/>
                <a:ea typeface="Calibri" panose="020F0502020204030204" pitchFamily="34" charset="0"/>
              </a:rPr>
              <a:t>	Grundlagentexte zum Thema Experimente und Versuche / Stolpersteine </a:t>
            </a:r>
          </a:p>
          <a:p>
            <a:pPr marL="0" indent="0">
              <a:lnSpc>
                <a:spcPct val="115000"/>
              </a:lnSpc>
              <a:spcAft>
                <a:spcPts val="1000"/>
              </a:spcAft>
              <a:buNone/>
            </a:pPr>
            <a:r>
              <a:rPr kumimoji="0" lang="de-DE" sz="1600" b="1" i="0" u="none" strike="noStrike" kern="1200" cap="none" spc="0" normalizeH="0" baseline="0" noProof="0" dirty="0">
                <a:ln>
                  <a:noFill/>
                </a:ln>
                <a:solidFill>
                  <a:prstClr val="black"/>
                </a:solidFill>
                <a:uLnTx/>
                <a:uFillTx/>
                <a:ea typeface="Calibri" panose="020F0502020204030204" pitchFamily="34" charset="0"/>
              </a:rPr>
              <a:t>10:45 – 13:00	</a:t>
            </a:r>
            <a:r>
              <a:rPr kumimoji="0" lang="de-DE" sz="1600" i="0" u="none" strike="noStrike" kern="1200" cap="none" spc="0" normalizeH="0" baseline="0" noProof="0" dirty="0">
                <a:ln>
                  <a:noFill/>
                </a:ln>
                <a:solidFill>
                  <a:prstClr val="black"/>
                </a:solidFill>
                <a:uLnTx/>
                <a:uFillTx/>
                <a:ea typeface="Calibri" panose="020F0502020204030204" pitchFamily="34" charset="0"/>
              </a:rPr>
              <a:t>Unterrichtsplanung / Beobachtungsaufträge / </a:t>
            </a:r>
            <a:r>
              <a:rPr lang="de-DE" sz="1600" dirty="0">
                <a:solidFill>
                  <a:prstClr val="black"/>
                </a:solidFill>
                <a:ea typeface="Calibri" panose="020F0502020204030204" pitchFamily="34" charset="0"/>
              </a:rPr>
              <a:t>Unterrichtshospitation /</a:t>
            </a:r>
            <a:br>
              <a:rPr lang="de-DE" sz="1600" dirty="0">
                <a:solidFill>
                  <a:prstClr val="black"/>
                </a:solidFill>
                <a:ea typeface="Calibri" panose="020F0502020204030204" pitchFamily="34" charset="0"/>
              </a:rPr>
            </a:br>
            <a:r>
              <a:rPr lang="de-DE" sz="1600" dirty="0">
                <a:solidFill>
                  <a:prstClr val="black"/>
                </a:solidFill>
                <a:ea typeface="Calibri" panose="020F0502020204030204" pitchFamily="34" charset="0"/>
              </a:rPr>
              <a:t>		Reflexions- und Unterrichtsbesprechung </a:t>
            </a:r>
            <a:endParaRPr kumimoji="0" lang="de-DE" sz="1600" b="0" i="0" u="none" strike="noStrike" kern="1200" cap="none" spc="0" normalizeH="0" baseline="0" noProof="0" dirty="0">
              <a:ln>
                <a:noFill/>
              </a:ln>
              <a:solidFill>
                <a:prstClr val="black"/>
              </a:solidFill>
              <a:uLnTx/>
              <a:uFillTx/>
              <a:ea typeface="Calibri" panose="020F0502020204030204" pitchFamily="34" charset="0"/>
            </a:endParaRPr>
          </a:p>
          <a:p>
            <a:pPr marL="0" indent="0">
              <a:lnSpc>
                <a:spcPct val="115000"/>
              </a:lnSpc>
              <a:spcAft>
                <a:spcPts val="1000"/>
              </a:spcAft>
              <a:buNone/>
            </a:pPr>
            <a:r>
              <a:rPr lang="de-DE" sz="1600" b="1" dirty="0">
                <a:effectLst/>
                <a:latin typeface="Arial" panose="020B0604020202020204" pitchFamily="34" charset="0"/>
                <a:ea typeface="Calibri" panose="020F0502020204030204" pitchFamily="34" charset="0"/>
                <a:cs typeface="Times New Roman" panose="02020603050405020304" pitchFamily="18" charset="0"/>
              </a:rPr>
              <a:t>13:00 – 13:30</a:t>
            </a:r>
            <a:r>
              <a:rPr lang="de-DE" sz="1600" dirty="0">
                <a:effectLst/>
                <a:latin typeface="Arial" panose="020B0604020202020204" pitchFamily="34" charset="0"/>
                <a:ea typeface="Calibri" panose="020F0502020204030204" pitchFamily="34" charset="0"/>
                <a:cs typeface="Times New Roman" panose="02020603050405020304" pitchFamily="18" charset="0"/>
              </a:rPr>
              <a:t>	Mittagspause (30 Minuten)</a:t>
            </a:r>
          </a:p>
          <a:p>
            <a:pPr marL="0" indent="0">
              <a:lnSpc>
                <a:spcPct val="115000"/>
              </a:lnSpc>
              <a:spcAft>
                <a:spcPts val="1000"/>
              </a:spcAft>
              <a:buNone/>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DE" sz="2000" dirty="0"/>
          </a:p>
        </p:txBody>
      </p:sp>
      <p:sp>
        <p:nvSpPr>
          <p:cNvPr id="3" name="Titel 2"/>
          <p:cNvSpPr>
            <a:spLocks noGrp="1"/>
          </p:cNvSpPr>
          <p:nvPr>
            <p:ph type="title"/>
          </p:nvPr>
        </p:nvSpPr>
        <p:spPr/>
        <p:txBody>
          <a:bodyPr/>
          <a:lstStyle/>
          <a:p>
            <a:r>
              <a:rPr lang="de-DE" dirty="0"/>
              <a:t>Sachunterricht und DAH</a:t>
            </a:r>
          </a:p>
        </p:txBody>
      </p:sp>
      <p:pic>
        <p:nvPicPr>
          <p:cNvPr id="6" name="Grafik 5">
            <a:extLst>
              <a:ext uri="{FF2B5EF4-FFF2-40B4-BE49-F238E27FC236}">
                <a16:creationId xmlns:a16="http://schemas.microsoft.com/office/drawing/2014/main" id="{E3809D4F-FAEC-4F4E-86CA-6F49CBF55AEF}"/>
              </a:ext>
            </a:extLst>
          </p:cNvPr>
          <p:cNvPicPr>
            <a:picLocks noChangeAspect="1"/>
          </p:cNvPicPr>
          <p:nvPr/>
        </p:nvPicPr>
        <p:blipFill>
          <a:blip r:embed="rId3"/>
          <a:stretch>
            <a:fillRect/>
          </a:stretch>
        </p:blipFill>
        <p:spPr>
          <a:xfrm>
            <a:off x="7621825" y="243397"/>
            <a:ext cx="1124292" cy="1124292"/>
          </a:xfrm>
          <a:prstGeom prst="rect">
            <a:avLst/>
          </a:prstGeom>
        </p:spPr>
      </p:pic>
      <p:pic>
        <p:nvPicPr>
          <p:cNvPr id="5" name="Grafik 4">
            <a:extLst>
              <a:ext uri="{FF2B5EF4-FFF2-40B4-BE49-F238E27FC236}">
                <a16:creationId xmlns:a16="http://schemas.microsoft.com/office/drawing/2014/main" id="{2D03215B-EE38-47F6-B250-7FEB520FBD98}"/>
              </a:ext>
            </a:extLst>
          </p:cNvPr>
          <p:cNvPicPr>
            <a:picLocks noChangeAspect="1"/>
          </p:cNvPicPr>
          <p:nvPr/>
        </p:nvPicPr>
        <p:blipFill>
          <a:blip r:embed="rId4"/>
          <a:stretch>
            <a:fillRect/>
          </a:stretch>
        </p:blipFill>
        <p:spPr>
          <a:xfrm>
            <a:off x="3527367" y="2941321"/>
            <a:ext cx="487679" cy="487679"/>
          </a:xfrm>
          <a:prstGeom prst="rect">
            <a:avLst/>
          </a:prstGeom>
        </p:spPr>
      </p:pic>
      <p:pic>
        <p:nvPicPr>
          <p:cNvPr id="8" name="Grafik 7">
            <a:extLst>
              <a:ext uri="{FF2B5EF4-FFF2-40B4-BE49-F238E27FC236}">
                <a16:creationId xmlns:a16="http://schemas.microsoft.com/office/drawing/2014/main" id="{11E8C6E6-50EB-4ADF-914A-DFFEDF7E53E4}"/>
              </a:ext>
            </a:extLst>
          </p:cNvPr>
          <p:cNvPicPr>
            <a:picLocks noChangeAspect="1"/>
          </p:cNvPicPr>
          <p:nvPr/>
        </p:nvPicPr>
        <p:blipFill>
          <a:blip r:embed="rId5"/>
          <a:stretch>
            <a:fillRect/>
          </a:stretch>
        </p:blipFill>
        <p:spPr>
          <a:xfrm>
            <a:off x="4769809" y="5370022"/>
            <a:ext cx="552795" cy="552795"/>
          </a:xfrm>
          <a:prstGeom prst="rect">
            <a:avLst/>
          </a:prstGeom>
        </p:spPr>
      </p:pic>
    </p:spTree>
    <p:extLst>
      <p:ext uri="{BB962C8B-B14F-4D97-AF65-F5344CB8AC3E}">
        <p14:creationId xmlns:p14="http://schemas.microsoft.com/office/powerpoint/2010/main" val="218812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9596C5B9-8CB3-40D5-8D44-7772893631E9}"/>
              </a:ext>
            </a:extLst>
          </p:cNvPr>
          <p:cNvPicPr>
            <a:picLocks noGrp="1" noChangeAspect="1"/>
          </p:cNvPicPr>
          <p:nvPr>
            <p:ph idx="1"/>
          </p:nvPr>
        </p:nvPicPr>
        <p:blipFill>
          <a:blip r:embed="rId2"/>
          <a:stretch>
            <a:fillRect/>
          </a:stretch>
        </p:blipFill>
        <p:spPr>
          <a:xfrm>
            <a:off x="117917" y="1773555"/>
            <a:ext cx="2615820" cy="2097405"/>
          </a:xfrm>
        </p:spPr>
      </p:pic>
      <p:sp>
        <p:nvSpPr>
          <p:cNvPr id="3" name="Titel 2">
            <a:extLst>
              <a:ext uri="{FF2B5EF4-FFF2-40B4-BE49-F238E27FC236}">
                <a16:creationId xmlns:a16="http://schemas.microsoft.com/office/drawing/2014/main" id="{3F822757-6628-4E26-89A1-1EC64A682B78}"/>
              </a:ext>
            </a:extLst>
          </p:cNvPr>
          <p:cNvSpPr>
            <a:spLocks noGrp="1"/>
          </p:cNvSpPr>
          <p:nvPr>
            <p:ph type="title"/>
          </p:nvPr>
        </p:nvSpPr>
        <p:spPr/>
        <p:txBody>
          <a:bodyPr/>
          <a:lstStyle/>
          <a:p>
            <a:endParaRPr lang="de-DE"/>
          </a:p>
        </p:txBody>
      </p:sp>
      <p:sp>
        <p:nvSpPr>
          <p:cNvPr id="4" name="Bildplatzhalter 3">
            <a:extLst>
              <a:ext uri="{FF2B5EF4-FFF2-40B4-BE49-F238E27FC236}">
                <a16:creationId xmlns:a16="http://schemas.microsoft.com/office/drawing/2014/main" id="{E6858ED3-A1EC-4622-926F-A7F88D518B3D}"/>
              </a:ext>
            </a:extLst>
          </p:cNvPr>
          <p:cNvSpPr>
            <a:spLocks noGrp="1"/>
          </p:cNvSpPr>
          <p:nvPr>
            <p:ph type="pic" sz="quarter" idx="15"/>
          </p:nvPr>
        </p:nvSpPr>
        <p:spPr/>
      </p:sp>
      <p:pic>
        <p:nvPicPr>
          <p:cNvPr id="8" name="Grafik 7">
            <a:extLst>
              <a:ext uri="{FF2B5EF4-FFF2-40B4-BE49-F238E27FC236}">
                <a16:creationId xmlns:a16="http://schemas.microsoft.com/office/drawing/2014/main" id="{63774CE1-E51C-43B5-B532-06D3BECD4250}"/>
              </a:ext>
            </a:extLst>
          </p:cNvPr>
          <p:cNvPicPr>
            <a:picLocks noChangeAspect="1"/>
          </p:cNvPicPr>
          <p:nvPr/>
        </p:nvPicPr>
        <p:blipFill>
          <a:blip r:embed="rId3"/>
          <a:stretch>
            <a:fillRect/>
          </a:stretch>
        </p:blipFill>
        <p:spPr>
          <a:xfrm>
            <a:off x="2825935" y="1773555"/>
            <a:ext cx="2955106" cy="1024262"/>
          </a:xfrm>
          <a:prstGeom prst="rect">
            <a:avLst/>
          </a:prstGeom>
        </p:spPr>
      </p:pic>
      <p:pic>
        <p:nvPicPr>
          <p:cNvPr id="10" name="Grafik 9">
            <a:extLst>
              <a:ext uri="{FF2B5EF4-FFF2-40B4-BE49-F238E27FC236}">
                <a16:creationId xmlns:a16="http://schemas.microsoft.com/office/drawing/2014/main" id="{19EE9EA0-0F15-4B84-9C09-8BD090ADF1D1}"/>
              </a:ext>
            </a:extLst>
          </p:cNvPr>
          <p:cNvPicPr>
            <a:picLocks noChangeAspect="1"/>
          </p:cNvPicPr>
          <p:nvPr/>
        </p:nvPicPr>
        <p:blipFill>
          <a:blip r:embed="rId4"/>
          <a:stretch>
            <a:fillRect/>
          </a:stretch>
        </p:blipFill>
        <p:spPr>
          <a:xfrm>
            <a:off x="2825935" y="2968030"/>
            <a:ext cx="2955106" cy="2161524"/>
          </a:xfrm>
          <a:prstGeom prst="rect">
            <a:avLst/>
          </a:prstGeom>
        </p:spPr>
      </p:pic>
      <p:pic>
        <p:nvPicPr>
          <p:cNvPr id="12" name="Grafik 11">
            <a:extLst>
              <a:ext uri="{FF2B5EF4-FFF2-40B4-BE49-F238E27FC236}">
                <a16:creationId xmlns:a16="http://schemas.microsoft.com/office/drawing/2014/main" id="{B5E1658B-BCA9-497F-8EB4-162B71C178B1}"/>
              </a:ext>
            </a:extLst>
          </p:cNvPr>
          <p:cNvPicPr>
            <a:picLocks noChangeAspect="1"/>
          </p:cNvPicPr>
          <p:nvPr/>
        </p:nvPicPr>
        <p:blipFill>
          <a:blip r:embed="rId5"/>
          <a:stretch>
            <a:fillRect/>
          </a:stretch>
        </p:blipFill>
        <p:spPr>
          <a:xfrm>
            <a:off x="117918" y="4182799"/>
            <a:ext cx="2615820" cy="946755"/>
          </a:xfrm>
          <a:prstGeom prst="rect">
            <a:avLst/>
          </a:prstGeom>
        </p:spPr>
      </p:pic>
      <p:pic>
        <p:nvPicPr>
          <p:cNvPr id="14" name="Grafik 13">
            <a:extLst>
              <a:ext uri="{FF2B5EF4-FFF2-40B4-BE49-F238E27FC236}">
                <a16:creationId xmlns:a16="http://schemas.microsoft.com/office/drawing/2014/main" id="{73A6B066-7272-4D22-9979-9189E2D28B16}"/>
              </a:ext>
            </a:extLst>
          </p:cNvPr>
          <p:cNvPicPr>
            <a:picLocks noChangeAspect="1"/>
          </p:cNvPicPr>
          <p:nvPr/>
        </p:nvPicPr>
        <p:blipFill>
          <a:blip r:embed="rId6"/>
          <a:stretch>
            <a:fillRect/>
          </a:stretch>
        </p:blipFill>
        <p:spPr>
          <a:xfrm>
            <a:off x="117918" y="5129554"/>
            <a:ext cx="2615820" cy="460673"/>
          </a:xfrm>
          <a:prstGeom prst="rect">
            <a:avLst/>
          </a:prstGeom>
        </p:spPr>
      </p:pic>
      <p:sp>
        <p:nvSpPr>
          <p:cNvPr id="15" name="Textfeld 14">
            <a:extLst>
              <a:ext uri="{FF2B5EF4-FFF2-40B4-BE49-F238E27FC236}">
                <a16:creationId xmlns:a16="http://schemas.microsoft.com/office/drawing/2014/main" id="{CE6A4B60-6F3F-411C-8A2D-8D8B341FCA20}"/>
              </a:ext>
            </a:extLst>
          </p:cNvPr>
          <p:cNvSpPr txBox="1"/>
          <p:nvPr/>
        </p:nvSpPr>
        <p:spPr>
          <a:xfrm>
            <a:off x="3027680" y="5230614"/>
            <a:ext cx="2062480" cy="369332"/>
          </a:xfrm>
          <a:prstGeom prst="rect">
            <a:avLst/>
          </a:prstGeom>
          <a:noFill/>
        </p:spPr>
        <p:txBody>
          <a:bodyPr wrap="square" rtlCol="0">
            <a:spAutoFit/>
          </a:bodyPr>
          <a:lstStyle/>
          <a:p>
            <a:r>
              <a:rPr lang="de-DE" dirty="0"/>
              <a:t>Etc….</a:t>
            </a:r>
          </a:p>
        </p:txBody>
      </p:sp>
      <p:pic>
        <p:nvPicPr>
          <p:cNvPr id="17" name="Grafik 16">
            <a:extLst>
              <a:ext uri="{FF2B5EF4-FFF2-40B4-BE49-F238E27FC236}">
                <a16:creationId xmlns:a16="http://schemas.microsoft.com/office/drawing/2014/main" id="{6D3F26C4-D2C0-4C16-990F-A723AA18295E}"/>
              </a:ext>
            </a:extLst>
          </p:cNvPr>
          <p:cNvPicPr>
            <a:picLocks noChangeAspect="1"/>
          </p:cNvPicPr>
          <p:nvPr/>
        </p:nvPicPr>
        <p:blipFill>
          <a:blip r:embed="rId7"/>
          <a:stretch>
            <a:fillRect/>
          </a:stretch>
        </p:blipFill>
        <p:spPr>
          <a:xfrm>
            <a:off x="5933502" y="1773555"/>
            <a:ext cx="2983378" cy="2097405"/>
          </a:xfrm>
          <a:prstGeom prst="rect">
            <a:avLst/>
          </a:prstGeom>
        </p:spPr>
      </p:pic>
      <p:pic>
        <p:nvPicPr>
          <p:cNvPr id="19" name="Grafik 18">
            <a:extLst>
              <a:ext uri="{FF2B5EF4-FFF2-40B4-BE49-F238E27FC236}">
                <a16:creationId xmlns:a16="http://schemas.microsoft.com/office/drawing/2014/main" id="{C660EE6A-BFD1-471F-84A0-A84D0441383E}"/>
              </a:ext>
            </a:extLst>
          </p:cNvPr>
          <p:cNvPicPr>
            <a:picLocks noChangeAspect="1"/>
          </p:cNvPicPr>
          <p:nvPr/>
        </p:nvPicPr>
        <p:blipFill>
          <a:blip r:embed="rId8"/>
          <a:stretch>
            <a:fillRect/>
          </a:stretch>
        </p:blipFill>
        <p:spPr>
          <a:xfrm>
            <a:off x="5933502" y="3959589"/>
            <a:ext cx="2983378" cy="1271025"/>
          </a:xfrm>
          <a:prstGeom prst="rect">
            <a:avLst/>
          </a:prstGeom>
        </p:spPr>
      </p:pic>
    </p:spTree>
    <p:extLst>
      <p:ext uri="{BB962C8B-B14F-4D97-AF65-F5344CB8AC3E}">
        <p14:creationId xmlns:p14="http://schemas.microsoft.com/office/powerpoint/2010/main" val="1939018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71F83D69-45BD-41EA-B51A-726C0768C1DC}"/>
              </a:ext>
            </a:extLst>
          </p:cNvPr>
          <p:cNvPicPr>
            <a:picLocks noGrp="1" noChangeAspect="1"/>
          </p:cNvPicPr>
          <p:nvPr>
            <p:ph idx="1"/>
          </p:nvPr>
        </p:nvPicPr>
        <p:blipFill>
          <a:blip r:embed="rId3"/>
          <a:stretch>
            <a:fillRect/>
          </a:stretch>
        </p:blipFill>
        <p:spPr>
          <a:xfrm>
            <a:off x="7339" y="-1"/>
            <a:ext cx="5451402" cy="6751639"/>
          </a:xfrm>
        </p:spPr>
      </p:pic>
      <p:sp>
        <p:nvSpPr>
          <p:cNvPr id="4" name="Bildplatzhalter 3">
            <a:extLst>
              <a:ext uri="{FF2B5EF4-FFF2-40B4-BE49-F238E27FC236}">
                <a16:creationId xmlns:a16="http://schemas.microsoft.com/office/drawing/2014/main" id="{7CEA1DAD-D9AA-4B49-A25D-12951E9C5C42}"/>
              </a:ext>
            </a:extLst>
          </p:cNvPr>
          <p:cNvSpPr>
            <a:spLocks noGrp="1"/>
          </p:cNvSpPr>
          <p:nvPr>
            <p:ph type="pic" sz="quarter" idx="15"/>
          </p:nvPr>
        </p:nvSpPr>
        <p:spPr/>
      </p:sp>
      <p:sp>
        <p:nvSpPr>
          <p:cNvPr id="7" name="Rechteck 6">
            <a:extLst>
              <a:ext uri="{FF2B5EF4-FFF2-40B4-BE49-F238E27FC236}">
                <a16:creationId xmlns:a16="http://schemas.microsoft.com/office/drawing/2014/main" id="{5675FDAE-34F0-47D7-A92C-5C9FA9D3E47D}"/>
              </a:ext>
            </a:extLst>
          </p:cNvPr>
          <p:cNvSpPr/>
          <p:nvPr/>
        </p:nvSpPr>
        <p:spPr>
          <a:xfrm>
            <a:off x="1584960" y="223520"/>
            <a:ext cx="1148080" cy="5384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87FD1F76-27D4-46CD-91D1-508BCD93EEDB}"/>
              </a:ext>
            </a:extLst>
          </p:cNvPr>
          <p:cNvSpPr txBox="1"/>
          <p:nvPr/>
        </p:nvSpPr>
        <p:spPr>
          <a:xfrm>
            <a:off x="5598160" y="1696720"/>
            <a:ext cx="3347720" cy="1754326"/>
          </a:xfrm>
          <a:prstGeom prst="rect">
            <a:avLst/>
          </a:prstGeom>
          <a:noFill/>
        </p:spPr>
        <p:txBody>
          <a:bodyPr wrap="square" rtlCol="0">
            <a:spAutoFit/>
          </a:bodyPr>
          <a:lstStyle/>
          <a:p>
            <a:r>
              <a:rPr lang="de-DE" dirty="0"/>
              <a:t>Beispiel für weitere Planung und Spezifizierung einer Einheit</a:t>
            </a:r>
          </a:p>
          <a:p>
            <a:endParaRPr lang="de-DE" dirty="0"/>
          </a:p>
          <a:p>
            <a:r>
              <a:rPr lang="de-DE" dirty="0"/>
              <a:t>Nicht heute in der Präzisierung … </a:t>
            </a:r>
          </a:p>
          <a:p>
            <a:endParaRPr lang="de-DE" dirty="0"/>
          </a:p>
          <a:p>
            <a:endParaRPr lang="de-DE" dirty="0"/>
          </a:p>
        </p:txBody>
      </p:sp>
    </p:spTree>
    <p:extLst>
      <p:ext uri="{BB962C8B-B14F-4D97-AF65-F5344CB8AC3E}">
        <p14:creationId xmlns:p14="http://schemas.microsoft.com/office/powerpoint/2010/main" val="832340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ED66BF-7BD8-44A1-8EA5-0B78182965BC}"/>
              </a:ext>
            </a:extLst>
          </p:cNvPr>
          <p:cNvSpPr>
            <a:spLocks noGrp="1"/>
          </p:cNvSpPr>
          <p:nvPr>
            <p:ph type="title"/>
          </p:nvPr>
        </p:nvSpPr>
        <p:spPr/>
        <p:txBody>
          <a:bodyPr/>
          <a:lstStyle/>
          <a:p>
            <a:r>
              <a:rPr lang="de-DE" sz="4000" dirty="0" err="1">
                <a:solidFill>
                  <a:schemeClr val="accent5">
                    <a:lumMod val="50000"/>
                  </a:schemeClr>
                </a:solidFill>
              </a:rPr>
              <a:t>DAH‘s</a:t>
            </a:r>
            <a:r>
              <a:rPr lang="de-DE" sz="4000" dirty="0">
                <a:solidFill>
                  <a:schemeClr val="accent5">
                    <a:lumMod val="50000"/>
                  </a:schemeClr>
                </a:solidFill>
              </a:rPr>
              <a:t> und mein SU </a:t>
            </a:r>
            <a:br>
              <a:rPr lang="de-DE" dirty="0"/>
            </a:br>
            <a:r>
              <a:rPr lang="de-DE" sz="2800" dirty="0">
                <a:solidFill>
                  <a:srgbClr val="C00000"/>
                </a:solidFill>
              </a:rPr>
              <a:t>eine kleine Anwendung… 10‘Min </a:t>
            </a:r>
          </a:p>
        </p:txBody>
      </p:sp>
      <p:graphicFrame>
        <p:nvGraphicFramePr>
          <p:cNvPr id="4" name="Objekt 3">
            <a:extLst>
              <a:ext uri="{FF2B5EF4-FFF2-40B4-BE49-F238E27FC236}">
                <a16:creationId xmlns:a16="http://schemas.microsoft.com/office/drawing/2014/main" id="{7E581267-5BEF-48D2-B939-3B4708AAA8DE}"/>
              </a:ext>
            </a:extLst>
          </p:cNvPr>
          <p:cNvGraphicFramePr>
            <a:graphicFrameLocks noChangeAspect="1"/>
          </p:cNvGraphicFramePr>
          <p:nvPr/>
        </p:nvGraphicFramePr>
        <p:xfrm>
          <a:off x="908461" y="1557425"/>
          <a:ext cx="7028292" cy="4933487"/>
        </p:xfrm>
        <a:graphic>
          <a:graphicData uri="http://schemas.openxmlformats.org/presentationml/2006/ole">
            <mc:AlternateContent xmlns:mc="http://schemas.openxmlformats.org/markup-compatibility/2006">
              <mc:Choice xmlns:v="urn:schemas-microsoft-com:vml" Requires="v">
                <p:oleObj spid="_x0000_s1068" name="Document" r:id="rId4" imgW="10601661" imgH="7442835" progId="Word.Document.12">
                  <p:embed/>
                </p:oleObj>
              </mc:Choice>
              <mc:Fallback>
                <p:oleObj name="Document" r:id="rId4" imgW="10601661" imgH="7442835" progId="Word.Document.12">
                  <p:embed/>
                  <p:pic>
                    <p:nvPicPr>
                      <p:cNvPr id="4" name="Objekt 3">
                        <a:extLst>
                          <a:ext uri="{FF2B5EF4-FFF2-40B4-BE49-F238E27FC236}">
                            <a16:creationId xmlns:a16="http://schemas.microsoft.com/office/drawing/2014/main" id="{7E581267-5BEF-48D2-B939-3B4708AAA8DE}"/>
                          </a:ext>
                        </a:extLst>
                      </p:cNvPr>
                      <p:cNvPicPr/>
                      <p:nvPr/>
                    </p:nvPicPr>
                    <p:blipFill>
                      <a:blip r:embed="rId5"/>
                      <a:stretch>
                        <a:fillRect/>
                      </a:stretch>
                    </p:blipFill>
                    <p:spPr>
                      <a:xfrm>
                        <a:off x="908461" y="1557425"/>
                        <a:ext cx="7028292" cy="4933487"/>
                      </a:xfrm>
                      <a:prstGeom prst="rect">
                        <a:avLst/>
                      </a:prstGeom>
                      <a:solidFill>
                        <a:schemeClr val="bg1"/>
                      </a:solidFill>
                    </p:spPr>
                  </p:pic>
                </p:oleObj>
              </mc:Fallback>
            </mc:AlternateContent>
          </a:graphicData>
        </a:graphic>
      </p:graphicFrame>
      <p:pic>
        <p:nvPicPr>
          <p:cNvPr id="7" name="Picture 2">
            <a:extLst>
              <a:ext uri="{FF2B5EF4-FFF2-40B4-BE49-F238E27FC236}">
                <a16:creationId xmlns:a16="http://schemas.microsoft.com/office/drawing/2014/main" id="{3E7C42CD-D45D-4EAE-9336-772F0B3100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8026" t="9050" r="6763" b="10100"/>
          <a:stretch>
            <a:fillRect/>
          </a:stretch>
        </p:blipFill>
        <p:spPr bwMode="auto">
          <a:xfrm>
            <a:off x="7787478" y="353407"/>
            <a:ext cx="964185" cy="107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114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3C96C9-638A-4F0C-88CD-5466DA2158A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794DCB7-1A5D-4387-9ACE-275F215B28A7}"/>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073AA06D-AAFD-4CBD-8FFF-05766C8E1A70}"/>
              </a:ext>
            </a:extLst>
          </p:cNvPr>
          <p:cNvPicPr>
            <a:picLocks noChangeAspect="1"/>
          </p:cNvPicPr>
          <p:nvPr/>
        </p:nvPicPr>
        <p:blipFill rotWithShape="1">
          <a:blip r:embed="rId2">
            <a:extLst>
              <a:ext uri="{28A0092B-C50C-407E-A947-70E740481C1C}">
                <a14:useLocalDpi xmlns:a14="http://schemas.microsoft.com/office/drawing/2010/main" val="0"/>
              </a:ext>
            </a:extLst>
          </a:blip>
          <a:srcRect l="2156" t="2091" r="653" b="7800"/>
          <a:stretch/>
        </p:blipFill>
        <p:spPr>
          <a:xfrm>
            <a:off x="207796" y="88790"/>
            <a:ext cx="8726783" cy="6068255"/>
          </a:xfrm>
          <a:prstGeom prst="rect">
            <a:avLst/>
          </a:prstGeom>
        </p:spPr>
      </p:pic>
      <p:pic>
        <p:nvPicPr>
          <p:cNvPr id="5" name="Grafik 4">
            <a:extLst>
              <a:ext uri="{FF2B5EF4-FFF2-40B4-BE49-F238E27FC236}">
                <a16:creationId xmlns:a16="http://schemas.microsoft.com/office/drawing/2014/main" id="{823AB7DE-4D19-4BF4-9356-52C754B0C2D1}"/>
              </a:ext>
            </a:extLst>
          </p:cNvPr>
          <p:cNvPicPr/>
          <p:nvPr/>
        </p:nvPicPr>
        <p:blipFill rotWithShape="1">
          <a:blip r:embed="rId3" cstate="print">
            <a:extLst>
              <a:ext uri="{28A0092B-C50C-407E-A947-70E740481C1C}">
                <a14:useLocalDpi xmlns:a14="http://schemas.microsoft.com/office/drawing/2010/main" val="0"/>
              </a:ext>
            </a:extLst>
          </a:blip>
          <a:srcRect l="33298" t="28431" r="12421" b="14880"/>
          <a:stretch/>
        </p:blipFill>
        <p:spPr bwMode="auto">
          <a:xfrm>
            <a:off x="1308539" y="4385056"/>
            <a:ext cx="3124835" cy="2080260"/>
          </a:xfrm>
          <a:prstGeom prst="rect">
            <a:avLst/>
          </a:prstGeom>
          <a:ln>
            <a:noFill/>
          </a:ln>
          <a:extLst>
            <a:ext uri="{53640926-AAD7-44D8-BBD7-CCE9431645EC}">
              <a14:shadowObscured xmlns:a14="http://schemas.microsoft.com/office/drawing/2010/main"/>
            </a:ext>
          </a:extLst>
        </p:spPr>
      </p:pic>
      <p:pic>
        <p:nvPicPr>
          <p:cNvPr id="6" name="Grafik 5">
            <a:extLst>
              <a:ext uri="{FF2B5EF4-FFF2-40B4-BE49-F238E27FC236}">
                <a16:creationId xmlns:a16="http://schemas.microsoft.com/office/drawing/2014/main" id="{44C28B41-7D4C-457B-823D-0F1C49E21CCA}"/>
              </a:ext>
            </a:extLst>
          </p:cNvPr>
          <p:cNvPicPr/>
          <p:nvPr/>
        </p:nvPicPr>
        <p:blipFill rotWithShape="1">
          <a:blip r:embed="rId4" cstate="print">
            <a:extLst>
              <a:ext uri="{28A0092B-C50C-407E-A947-70E740481C1C}">
                <a14:useLocalDpi xmlns:a14="http://schemas.microsoft.com/office/drawing/2010/main" val="0"/>
              </a:ext>
            </a:extLst>
          </a:blip>
          <a:srcRect l="33410" t="24162" r="13021" b="30873"/>
          <a:stretch/>
        </p:blipFill>
        <p:spPr bwMode="auto">
          <a:xfrm>
            <a:off x="4571187" y="4744935"/>
            <a:ext cx="3084195" cy="16503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4995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9DB2AA-1EB6-4790-9A5B-645A50527B13}"/>
              </a:ext>
            </a:extLst>
          </p:cNvPr>
          <p:cNvSpPr>
            <a:spLocks noGrp="1"/>
          </p:cNvSpPr>
          <p:nvPr>
            <p:ph type="title"/>
          </p:nvPr>
        </p:nvSpPr>
        <p:spPr>
          <a:xfrm>
            <a:off x="493675" y="242879"/>
            <a:ext cx="8932265" cy="1332000"/>
          </a:xfrm>
        </p:spPr>
        <p:txBody>
          <a:bodyPr>
            <a:noAutofit/>
          </a:bodyPr>
          <a:lstStyle/>
          <a:p>
            <a:r>
              <a:rPr lang="de-DE" sz="2800" b="1" dirty="0"/>
              <a:t>Aufgabe 1: </a:t>
            </a:r>
            <a:r>
              <a:rPr lang="de-DE" sz="2800" dirty="0"/>
              <a:t>Eigene Denk-, Arbeits- und Handlungsweisen im Unterricht</a:t>
            </a:r>
            <a:br>
              <a:rPr lang="de-DE" sz="2800" dirty="0"/>
            </a:br>
            <a:endParaRPr lang="de-DE" sz="2800" dirty="0"/>
          </a:p>
        </p:txBody>
      </p:sp>
      <p:sp>
        <p:nvSpPr>
          <p:cNvPr id="3" name="Inhaltsplatzhalter 2">
            <a:extLst>
              <a:ext uri="{FF2B5EF4-FFF2-40B4-BE49-F238E27FC236}">
                <a16:creationId xmlns:a16="http://schemas.microsoft.com/office/drawing/2014/main" id="{2DCB417D-76DF-4F38-A815-A58DCD660146}"/>
              </a:ext>
            </a:extLst>
          </p:cNvPr>
          <p:cNvSpPr>
            <a:spLocks noGrp="1"/>
          </p:cNvSpPr>
          <p:nvPr>
            <p:ph idx="1"/>
          </p:nvPr>
        </p:nvSpPr>
        <p:spPr/>
        <p:txBody>
          <a:bodyPr>
            <a:normAutofit fontScale="70000" lnSpcReduction="20000"/>
          </a:bodyPr>
          <a:lstStyle/>
          <a:p>
            <a:pPr marL="0" indent="0">
              <a:buNone/>
            </a:pPr>
            <a:r>
              <a:rPr lang="de-DE" sz="4000" dirty="0"/>
              <a:t>1a:</a:t>
            </a:r>
          </a:p>
          <a:p>
            <a:pPr>
              <a:buFont typeface="Arial" panose="020B0604020202020204" pitchFamily="34" charset="0"/>
              <a:buChar char="•"/>
            </a:pPr>
            <a:r>
              <a:rPr lang="de-DE" b="1" dirty="0"/>
              <a:t>Teilt </a:t>
            </a:r>
            <a:r>
              <a:rPr lang="de-DE" dirty="0"/>
              <a:t>euch die fünf Perspektiven </a:t>
            </a:r>
            <a:r>
              <a:rPr lang="de-DE" b="1" dirty="0"/>
              <a:t>auf</a:t>
            </a:r>
            <a:r>
              <a:rPr lang="de-DE" dirty="0"/>
              <a:t>. </a:t>
            </a:r>
            <a:r>
              <a:rPr lang="de-DE" b="1" dirty="0"/>
              <a:t>Lest </a:t>
            </a:r>
            <a:r>
              <a:rPr lang="de-DE" dirty="0"/>
              <a:t>die jeweilige Perspektive.</a:t>
            </a:r>
          </a:p>
          <a:p>
            <a:pPr>
              <a:buFont typeface="Arial" panose="020B0604020202020204" pitchFamily="34" charset="0"/>
              <a:buChar char="•"/>
            </a:pPr>
            <a:r>
              <a:rPr lang="de-DE" b="1" dirty="0"/>
              <a:t>Erläutert </a:t>
            </a:r>
            <a:r>
              <a:rPr lang="de-DE" dirty="0"/>
              <a:t>euch gegenseitig die Perspektiven</a:t>
            </a:r>
          </a:p>
          <a:p>
            <a:pPr marL="0" indent="0">
              <a:buNone/>
            </a:pPr>
            <a:endParaRPr lang="de-DE" sz="4000" dirty="0"/>
          </a:p>
          <a:p>
            <a:pPr marL="0" indent="0">
              <a:buNone/>
            </a:pPr>
            <a:r>
              <a:rPr lang="de-DE" sz="4000" dirty="0"/>
              <a:t>1b:</a:t>
            </a:r>
          </a:p>
          <a:p>
            <a:pPr>
              <a:buFont typeface="Arial" panose="020B0604020202020204" pitchFamily="34" charset="0"/>
              <a:buChar char="•"/>
            </a:pPr>
            <a:r>
              <a:rPr lang="de-DE" b="1" dirty="0"/>
              <a:t>Entscheidet</a:t>
            </a:r>
            <a:r>
              <a:rPr lang="de-DE" dirty="0"/>
              <a:t>, ob ihr alleine oder ggf. zu zweit eine Einheit mit spezifischen Handlungs- und Themenfeldern unter Berücksichtigung der Denk-, Arbeits- und Handlungsweisen der jeweiligen Perspektiven </a:t>
            </a:r>
            <a:r>
              <a:rPr lang="de-DE" b="1" dirty="0"/>
              <a:t>plant</a:t>
            </a:r>
            <a:r>
              <a:rPr lang="de-DE" dirty="0"/>
              <a:t>.</a:t>
            </a:r>
          </a:p>
          <a:p>
            <a:pPr>
              <a:buFont typeface="Arial" panose="020B0604020202020204" pitchFamily="34" charset="0"/>
              <a:buChar char="•"/>
            </a:pPr>
            <a:r>
              <a:rPr lang="de-DE" b="1" dirty="0"/>
              <a:t>Erarbeitet </a:t>
            </a:r>
            <a:r>
              <a:rPr lang="de-DE" dirty="0"/>
              <a:t>mithilfe der Methode </a:t>
            </a:r>
            <a:r>
              <a:rPr lang="de-DE" dirty="0" err="1"/>
              <a:t>Placemat</a:t>
            </a:r>
            <a:r>
              <a:rPr lang="de-DE" dirty="0"/>
              <a:t> die verschiedenen Aspekte der Einheit und die damit einhergehenden DAH.</a:t>
            </a:r>
          </a:p>
          <a:p>
            <a:pPr>
              <a:buFont typeface="Arial" panose="020B0604020202020204" pitchFamily="34" charset="0"/>
              <a:buChar char="•"/>
            </a:pPr>
            <a:r>
              <a:rPr lang="de-DE" b="1" dirty="0"/>
              <a:t>Präsentiert </a:t>
            </a:r>
            <a:r>
              <a:rPr lang="de-DE" dirty="0"/>
              <a:t>die Ergebnisse.</a:t>
            </a:r>
          </a:p>
          <a:p>
            <a:endParaRPr lang="de-DE" dirty="0"/>
          </a:p>
        </p:txBody>
      </p:sp>
      <p:pic>
        <p:nvPicPr>
          <p:cNvPr id="4" name="Grafik 3">
            <a:extLst>
              <a:ext uri="{FF2B5EF4-FFF2-40B4-BE49-F238E27FC236}">
                <a16:creationId xmlns:a16="http://schemas.microsoft.com/office/drawing/2014/main" id="{90BD46A3-2A7B-4BEA-8AD1-B4B983304D70}"/>
              </a:ext>
            </a:extLst>
          </p:cNvPr>
          <p:cNvPicPr>
            <a:picLocks noChangeAspect="1"/>
          </p:cNvPicPr>
          <p:nvPr/>
        </p:nvPicPr>
        <p:blipFill>
          <a:blip r:embed="rId3"/>
          <a:stretch>
            <a:fillRect/>
          </a:stretch>
        </p:blipFill>
        <p:spPr>
          <a:xfrm>
            <a:off x="7693390" y="2563728"/>
            <a:ext cx="578718" cy="578718"/>
          </a:xfrm>
          <a:prstGeom prst="rect">
            <a:avLst/>
          </a:prstGeom>
        </p:spPr>
      </p:pic>
      <p:sp>
        <p:nvSpPr>
          <p:cNvPr id="5" name="Textfeld 4">
            <a:extLst>
              <a:ext uri="{FF2B5EF4-FFF2-40B4-BE49-F238E27FC236}">
                <a16:creationId xmlns:a16="http://schemas.microsoft.com/office/drawing/2014/main" id="{FA894AB2-1115-42F7-B332-6DDF3F1F6BE3}"/>
              </a:ext>
            </a:extLst>
          </p:cNvPr>
          <p:cNvSpPr txBox="1"/>
          <p:nvPr/>
        </p:nvSpPr>
        <p:spPr>
          <a:xfrm>
            <a:off x="7417185" y="2194396"/>
            <a:ext cx="1291088" cy="369332"/>
          </a:xfrm>
          <a:prstGeom prst="rect">
            <a:avLst/>
          </a:prstGeom>
          <a:noFill/>
        </p:spPr>
        <p:txBody>
          <a:bodyPr wrap="square" rtlCol="0">
            <a:spAutoFit/>
          </a:bodyPr>
          <a:lstStyle/>
          <a:p>
            <a:r>
              <a:rPr lang="de-DE" b="1" dirty="0"/>
              <a:t>20 Minuten</a:t>
            </a:r>
          </a:p>
        </p:txBody>
      </p:sp>
      <p:pic>
        <p:nvPicPr>
          <p:cNvPr id="11" name="Grafik 10">
            <a:extLst>
              <a:ext uri="{FF2B5EF4-FFF2-40B4-BE49-F238E27FC236}">
                <a16:creationId xmlns:a16="http://schemas.microsoft.com/office/drawing/2014/main" id="{28195930-56F2-47BF-818C-5FB1F66FBBCB}"/>
              </a:ext>
            </a:extLst>
          </p:cNvPr>
          <p:cNvPicPr>
            <a:picLocks noChangeAspect="1"/>
          </p:cNvPicPr>
          <p:nvPr/>
        </p:nvPicPr>
        <p:blipFill>
          <a:blip r:embed="rId3"/>
          <a:stretch>
            <a:fillRect/>
          </a:stretch>
        </p:blipFill>
        <p:spPr>
          <a:xfrm>
            <a:off x="8129555" y="5383371"/>
            <a:ext cx="578718" cy="578718"/>
          </a:xfrm>
          <a:prstGeom prst="rect">
            <a:avLst/>
          </a:prstGeom>
        </p:spPr>
      </p:pic>
      <p:sp>
        <p:nvSpPr>
          <p:cNvPr id="12" name="Textfeld 11">
            <a:extLst>
              <a:ext uri="{FF2B5EF4-FFF2-40B4-BE49-F238E27FC236}">
                <a16:creationId xmlns:a16="http://schemas.microsoft.com/office/drawing/2014/main" id="{5155C8FD-3D66-44E7-9A10-2B03A42F80AA}"/>
              </a:ext>
            </a:extLst>
          </p:cNvPr>
          <p:cNvSpPr txBox="1"/>
          <p:nvPr/>
        </p:nvSpPr>
        <p:spPr>
          <a:xfrm>
            <a:off x="7853350" y="5014039"/>
            <a:ext cx="1290650" cy="369332"/>
          </a:xfrm>
          <a:prstGeom prst="rect">
            <a:avLst/>
          </a:prstGeom>
          <a:noFill/>
        </p:spPr>
        <p:txBody>
          <a:bodyPr wrap="square" rtlCol="0">
            <a:spAutoFit/>
          </a:bodyPr>
          <a:lstStyle/>
          <a:p>
            <a:r>
              <a:rPr lang="de-DE" b="1" dirty="0"/>
              <a:t>30 Minuten</a:t>
            </a:r>
          </a:p>
        </p:txBody>
      </p:sp>
    </p:spTree>
    <p:extLst>
      <p:ext uri="{BB962C8B-B14F-4D97-AF65-F5344CB8AC3E}">
        <p14:creationId xmlns:p14="http://schemas.microsoft.com/office/powerpoint/2010/main" val="4190612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F99EE-CC81-42D3-9064-8DFC3CC78527}"/>
              </a:ext>
            </a:extLst>
          </p:cNvPr>
          <p:cNvSpPr>
            <a:spLocks noGrp="1"/>
          </p:cNvSpPr>
          <p:nvPr>
            <p:ph type="title"/>
          </p:nvPr>
        </p:nvSpPr>
        <p:spPr>
          <a:xfrm>
            <a:off x="205740" y="225425"/>
            <a:ext cx="8793479" cy="1332000"/>
          </a:xfrm>
        </p:spPr>
        <p:txBody>
          <a:bodyPr/>
          <a:lstStyle/>
          <a:p>
            <a:r>
              <a:rPr lang="de-DE" dirty="0"/>
              <a:t>Ergebnispräsentation &amp; Sicherung </a:t>
            </a:r>
          </a:p>
        </p:txBody>
      </p:sp>
      <p:pic>
        <p:nvPicPr>
          <p:cNvPr id="5" name="Inhaltsplatzhalter 4">
            <a:extLst>
              <a:ext uri="{FF2B5EF4-FFF2-40B4-BE49-F238E27FC236}">
                <a16:creationId xmlns:a16="http://schemas.microsoft.com/office/drawing/2014/main" id="{C9AC191F-C871-460E-9245-ED351D0571CF}"/>
              </a:ext>
            </a:extLst>
          </p:cNvPr>
          <p:cNvPicPr>
            <a:picLocks noGrp="1" noChangeAspect="1"/>
          </p:cNvPicPr>
          <p:nvPr>
            <p:ph idx="1"/>
          </p:nvPr>
        </p:nvPicPr>
        <p:blipFill>
          <a:blip r:embed="rId2"/>
          <a:stretch>
            <a:fillRect/>
          </a:stretch>
        </p:blipFill>
        <p:spPr>
          <a:xfrm>
            <a:off x="613886" y="2196703"/>
            <a:ext cx="2723674" cy="2723674"/>
          </a:xfrm>
        </p:spPr>
      </p:pic>
      <p:sp>
        <p:nvSpPr>
          <p:cNvPr id="7" name="Textfeld 6">
            <a:extLst>
              <a:ext uri="{FF2B5EF4-FFF2-40B4-BE49-F238E27FC236}">
                <a16:creationId xmlns:a16="http://schemas.microsoft.com/office/drawing/2014/main" id="{B28F8AA9-17A9-473C-96B3-B24F2D2DBE08}"/>
              </a:ext>
            </a:extLst>
          </p:cNvPr>
          <p:cNvSpPr txBox="1"/>
          <p:nvPr/>
        </p:nvSpPr>
        <p:spPr>
          <a:xfrm>
            <a:off x="4189095" y="2597140"/>
            <a:ext cx="4659630" cy="3416320"/>
          </a:xfrm>
          <a:prstGeom prst="rect">
            <a:avLst/>
          </a:prstGeom>
          <a:noFill/>
        </p:spPr>
        <p:txBody>
          <a:bodyPr wrap="square">
            <a:spAutoFit/>
          </a:bodyPr>
          <a:lstStyle/>
          <a:p>
            <a:r>
              <a:rPr lang="de-DE" sz="1800" b="1" dirty="0"/>
              <a:t>… erklären</a:t>
            </a:r>
            <a:r>
              <a:rPr lang="de-DE" sz="1800" dirty="0"/>
              <a:t>, was unter den Denk-,Arbeits- und Handlungsweisen zu verstehen ist und können diese dem Perspektivrahmen aber auch den Fachanforderungen </a:t>
            </a:r>
            <a:r>
              <a:rPr lang="de-DE" sz="1800" b="1" dirty="0"/>
              <a:t>zuordnen</a:t>
            </a:r>
            <a:r>
              <a:rPr lang="de-DE" sz="1800" dirty="0"/>
              <a:t> sowie exemplarische Operatoren der jeweiligen Perspektive </a:t>
            </a:r>
            <a:r>
              <a:rPr lang="de-DE" sz="1800" b="1" dirty="0"/>
              <a:t>nennen</a:t>
            </a:r>
            <a:r>
              <a:rPr lang="de-DE" sz="1800" dirty="0"/>
              <a:t>.</a:t>
            </a:r>
          </a:p>
          <a:p>
            <a:endParaRPr lang="de-DE" sz="1800" dirty="0"/>
          </a:p>
          <a:p>
            <a:r>
              <a:rPr lang="de-DE" sz="1800" dirty="0"/>
              <a:t>… können mithilfe des Perspektivrahmens und den Fachanforderungen spezifische DAH als Erkenntniswege </a:t>
            </a:r>
            <a:r>
              <a:rPr lang="de-DE" sz="1800" b="1" dirty="0"/>
              <a:t>identifizieren</a:t>
            </a:r>
            <a:r>
              <a:rPr lang="de-DE" sz="1800" dirty="0"/>
              <a:t> und den Fachinhalten </a:t>
            </a:r>
            <a:r>
              <a:rPr lang="de-DE" sz="1800" b="1" dirty="0"/>
              <a:t>zuordnen</a:t>
            </a:r>
            <a:r>
              <a:rPr lang="de-DE" sz="1800" dirty="0"/>
              <a:t> und </a:t>
            </a:r>
            <a:r>
              <a:rPr lang="de-DE" sz="1800" b="1" dirty="0"/>
              <a:t>begründet</a:t>
            </a:r>
            <a:r>
              <a:rPr lang="de-DE" sz="1800" dirty="0"/>
              <a:t> einsetzen.</a:t>
            </a:r>
          </a:p>
        </p:txBody>
      </p:sp>
      <p:pic>
        <p:nvPicPr>
          <p:cNvPr id="8" name="Grafik 7">
            <a:extLst>
              <a:ext uri="{FF2B5EF4-FFF2-40B4-BE49-F238E27FC236}">
                <a16:creationId xmlns:a16="http://schemas.microsoft.com/office/drawing/2014/main" id="{F04F28AC-DC41-494E-AF4A-8C357A8A315D}"/>
              </a:ext>
            </a:extLst>
          </p:cNvPr>
          <p:cNvPicPr>
            <a:picLocks noChangeAspect="1"/>
          </p:cNvPicPr>
          <p:nvPr/>
        </p:nvPicPr>
        <p:blipFill>
          <a:blip r:embed="rId3"/>
          <a:stretch>
            <a:fillRect/>
          </a:stretch>
        </p:blipFill>
        <p:spPr>
          <a:xfrm>
            <a:off x="5625373" y="1087156"/>
            <a:ext cx="1416552" cy="1416552"/>
          </a:xfrm>
          <a:prstGeom prst="rect">
            <a:avLst/>
          </a:prstGeom>
        </p:spPr>
      </p:pic>
      <p:pic>
        <p:nvPicPr>
          <p:cNvPr id="4" name="Grafik 3">
            <a:extLst>
              <a:ext uri="{FF2B5EF4-FFF2-40B4-BE49-F238E27FC236}">
                <a16:creationId xmlns:a16="http://schemas.microsoft.com/office/drawing/2014/main" id="{5140AA23-34E5-4BE3-839A-4A6C6A44950C}"/>
              </a:ext>
            </a:extLst>
          </p:cNvPr>
          <p:cNvPicPr>
            <a:picLocks noChangeAspect="1"/>
          </p:cNvPicPr>
          <p:nvPr/>
        </p:nvPicPr>
        <p:blipFill>
          <a:blip r:embed="rId4"/>
          <a:stretch>
            <a:fillRect/>
          </a:stretch>
        </p:blipFill>
        <p:spPr>
          <a:xfrm>
            <a:off x="8351519" y="3558540"/>
            <a:ext cx="647700" cy="647700"/>
          </a:xfrm>
          <a:prstGeom prst="rect">
            <a:avLst/>
          </a:prstGeom>
        </p:spPr>
      </p:pic>
      <p:pic>
        <p:nvPicPr>
          <p:cNvPr id="9" name="Grafik 8">
            <a:extLst>
              <a:ext uri="{FF2B5EF4-FFF2-40B4-BE49-F238E27FC236}">
                <a16:creationId xmlns:a16="http://schemas.microsoft.com/office/drawing/2014/main" id="{2EC6A2C6-155A-4934-9B92-A0BF06F90229}"/>
              </a:ext>
            </a:extLst>
          </p:cNvPr>
          <p:cNvPicPr>
            <a:picLocks noChangeAspect="1"/>
          </p:cNvPicPr>
          <p:nvPr/>
        </p:nvPicPr>
        <p:blipFill>
          <a:blip r:embed="rId4"/>
          <a:stretch>
            <a:fillRect/>
          </a:stretch>
        </p:blipFill>
        <p:spPr>
          <a:xfrm>
            <a:off x="8351519" y="5006340"/>
            <a:ext cx="647700" cy="647700"/>
          </a:xfrm>
          <a:prstGeom prst="rect">
            <a:avLst/>
          </a:prstGeom>
        </p:spPr>
      </p:pic>
    </p:spTree>
    <p:extLst>
      <p:ext uri="{BB962C8B-B14F-4D97-AF65-F5344CB8AC3E}">
        <p14:creationId xmlns:p14="http://schemas.microsoft.com/office/powerpoint/2010/main" val="1759068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1E5A8-E605-4D2A-AB1C-99FCD11489DB}"/>
              </a:ext>
            </a:extLst>
          </p:cNvPr>
          <p:cNvSpPr>
            <a:spLocks noGrp="1"/>
          </p:cNvSpPr>
          <p:nvPr>
            <p:ph type="title"/>
          </p:nvPr>
        </p:nvSpPr>
        <p:spPr/>
        <p:txBody>
          <a:bodyPr/>
          <a:lstStyle/>
          <a:p>
            <a:r>
              <a:rPr lang="de-DE" b="1" dirty="0"/>
              <a:t>Aufgabe 2</a:t>
            </a:r>
            <a:r>
              <a:rPr lang="de-DE" dirty="0"/>
              <a:t>: Experimente und Versuche</a:t>
            </a:r>
          </a:p>
        </p:txBody>
      </p:sp>
      <p:sp>
        <p:nvSpPr>
          <p:cNvPr id="3" name="Inhaltsplatzhalter 2">
            <a:extLst>
              <a:ext uri="{FF2B5EF4-FFF2-40B4-BE49-F238E27FC236}">
                <a16:creationId xmlns:a16="http://schemas.microsoft.com/office/drawing/2014/main" id="{7AFC79C8-9E76-4D21-8F8E-CFB884E3B17D}"/>
              </a:ext>
            </a:extLst>
          </p:cNvPr>
          <p:cNvSpPr>
            <a:spLocks noGrp="1"/>
          </p:cNvSpPr>
          <p:nvPr>
            <p:ph idx="1"/>
          </p:nvPr>
        </p:nvSpPr>
        <p:spPr>
          <a:xfrm>
            <a:off x="198120" y="1844675"/>
            <a:ext cx="7061437" cy="4012721"/>
          </a:xfrm>
        </p:spPr>
        <p:txBody>
          <a:bodyPr>
            <a:normAutofit/>
          </a:bodyPr>
          <a:lstStyle/>
          <a:p>
            <a:pPr marL="0" indent="0">
              <a:buNone/>
            </a:pPr>
            <a:endParaRPr lang="de-DE" sz="2000" dirty="0"/>
          </a:p>
          <a:p>
            <a:r>
              <a:rPr lang="de-DE" sz="2000" b="1" dirty="0"/>
              <a:t>Erarbeitet</a:t>
            </a:r>
            <a:r>
              <a:rPr lang="de-DE" sz="2000" dirty="0"/>
              <a:t> in 2er-Gruppen mithilfe des reziproken Lehrens und Lernens die folgenden Grundlagentexte abschnittsweise.</a:t>
            </a:r>
          </a:p>
          <a:p>
            <a:pPr lvl="1"/>
            <a:r>
              <a:rPr lang="de-DE" sz="1600" dirty="0"/>
              <a:t>Fokus auf Verständnisfragen A und Zusammenfassungen C</a:t>
            </a:r>
          </a:p>
          <a:p>
            <a:endParaRPr lang="de-DE" sz="2000" dirty="0"/>
          </a:p>
          <a:p>
            <a:r>
              <a:rPr lang="de-DE" sz="2000" b="1" dirty="0"/>
              <a:t>Beantwortet</a:t>
            </a:r>
            <a:r>
              <a:rPr lang="de-DE" sz="2000" dirty="0"/>
              <a:t> die dazugehörigen Fragen.</a:t>
            </a:r>
          </a:p>
          <a:p>
            <a:endParaRPr lang="de-DE" sz="2000" dirty="0"/>
          </a:p>
          <a:p>
            <a:r>
              <a:rPr lang="de-DE" sz="2000" b="1" dirty="0"/>
              <a:t>Tauscht</a:t>
            </a:r>
            <a:r>
              <a:rPr lang="de-DE" sz="2000" dirty="0"/>
              <a:t> euch über eure Erkenntnisse </a:t>
            </a:r>
            <a:r>
              <a:rPr lang="de-DE" sz="2000" b="1" dirty="0"/>
              <a:t>aus</a:t>
            </a:r>
            <a:r>
              <a:rPr lang="de-DE" sz="2000" dirty="0"/>
              <a:t>.</a:t>
            </a:r>
          </a:p>
          <a:p>
            <a:endParaRPr lang="de-DE" sz="2000" dirty="0"/>
          </a:p>
        </p:txBody>
      </p:sp>
      <p:pic>
        <p:nvPicPr>
          <p:cNvPr id="6" name="Picture 2" descr="Schematische Darstellung: Kreis in 4 Teile, jeder Teil eine Rolle.">
            <a:extLst>
              <a:ext uri="{FF2B5EF4-FFF2-40B4-BE49-F238E27FC236}">
                <a16:creationId xmlns:a16="http://schemas.microsoft.com/office/drawing/2014/main" id="{E07E8C00-5209-43E1-9B01-5345F45D00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6880" y="3464590"/>
            <a:ext cx="3566161" cy="253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337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962504F-C607-49B2-9C1D-65910EC0D47E}"/>
              </a:ext>
            </a:extLst>
          </p:cNvPr>
          <p:cNvSpPr>
            <a:spLocks noGrp="1"/>
          </p:cNvSpPr>
          <p:nvPr>
            <p:ph type="title"/>
          </p:nvPr>
        </p:nvSpPr>
        <p:spPr/>
        <p:txBody>
          <a:bodyPr/>
          <a:lstStyle/>
          <a:p>
            <a:r>
              <a:rPr lang="de-DE" dirty="0"/>
              <a:t>Reziprokes Lehren und Lernen</a:t>
            </a:r>
          </a:p>
        </p:txBody>
      </p:sp>
      <p:sp>
        <p:nvSpPr>
          <p:cNvPr id="4" name="Bildplatzhalter 3">
            <a:extLst>
              <a:ext uri="{FF2B5EF4-FFF2-40B4-BE49-F238E27FC236}">
                <a16:creationId xmlns:a16="http://schemas.microsoft.com/office/drawing/2014/main" id="{B1A90F18-BAF0-4F9B-9FC5-4DF1E7F9D96B}"/>
              </a:ext>
            </a:extLst>
          </p:cNvPr>
          <p:cNvSpPr>
            <a:spLocks noGrp="1"/>
          </p:cNvSpPr>
          <p:nvPr>
            <p:ph type="pic" sz="quarter" idx="15"/>
          </p:nvPr>
        </p:nvSpPr>
        <p:spPr/>
      </p:sp>
      <p:pic>
        <p:nvPicPr>
          <p:cNvPr id="8194" name="Picture 2" descr="Schematische Darstellung: Kreis in 4 Teile, jeder Teil eine Rolle.">
            <a:extLst>
              <a:ext uri="{FF2B5EF4-FFF2-40B4-BE49-F238E27FC236}">
                <a16:creationId xmlns:a16="http://schemas.microsoft.com/office/drawing/2014/main" id="{EDCD8C73-0DAC-4B92-BB90-7E8397BE5D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2066" y="1753698"/>
            <a:ext cx="5851770" cy="4162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778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2BEA656-C2DF-44E0-9AA4-F0F4F1B91535}"/>
              </a:ext>
            </a:extLst>
          </p:cNvPr>
          <p:cNvSpPr>
            <a:spLocks noGrp="1"/>
          </p:cNvSpPr>
          <p:nvPr>
            <p:ph idx="1"/>
          </p:nvPr>
        </p:nvSpPr>
        <p:spPr>
          <a:xfrm>
            <a:off x="150878" y="59418"/>
            <a:ext cx="8993122" cy="5999476"/>
          </a:xfrm>
        </p:spPr>
        <p:txBody>
          <a:bodyPr>
            <a:normAutofit lnSpcReduction="10000"/>
          </a:bodyPr>
          <a:lstStyle/>
          <a:p>
            <a:endParaRPr lang="de-DE"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Klärung der Begrifflichkeiten und die Problematik der Übertragung</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mj-lt"/>
              <a:buAutoNum type="arabicPeriod"/>
              <a:tabLst>
                <a:tab pos="457200" algn="l"/>
              </a:tabLst>
            </a:pP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unklare Begrifflichkeit</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was dazu führt, dass die eindeutigen Vorzüge dieser Form der Unterrichtsgestaltung nicht mehr deutlich werden.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mj-lt"/>
              <a:buAutoNum type="arabicPeriod"/>
              <a:tabLst>
                <a:tab pos="457200" algn="l"/>
              </a:tabLs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Das Experiment ist die </a:t>
            </a: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wichtigste empirische Methode der modernen Naturwissenschaft</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und planmäßige Vorbereitung, Wiederholbarkeit (Reliabilität) und die </a:t>
            </a:r>
            <a:r>
              <a:rPr lang="de-DE" sz="1800" b="1" dirty="0" err="1">
                <a:effectLst/>
                <a:latin typeface="Times New Roman" panose="02020603050405020304" pitchFamily="18" charset="0"/>
                <a:ea typeface="Times New Roman" panose="02020603050405020304" pitchFamily="18" charset="0"/>
                <a:cs typeface="Times New Roman" panose="02020603050405020304" pitchFamily="18" charset="0"/>
              </a:rPr>
              <a:t>Variierbarkeit</a:t>
            </a: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 der Bedingungen</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werden voraussetzt. Es setzt eine Hypothese bzw. Erkenntnis voraus, die lediglich bestätigt oder falsifiziert werden soll. Wenn eine Erkenntnis aber erst durch eine Beobachtung gewonnen wird, handelt es sich streng genommen nicht um ein Experiment, sondern eher um einen Versuch.</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mj-lt"/>
              <a:buAutoNum type="arabicPeriod"/>
              <a:tabLst>
                <a:tab pos="457200" algn="l"/>
              </a:tabLst>
            </a:pP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Hierarchische Verfahren (SAPA):</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Im Konzept SAPA (Science - A </a:t>
            </a:r>
            <a:r>
              <a:rPr lang="de-DE" sz="1800" dirty="0" err="1">
                <a:effectLst/>
                <a:latin typeface="Times New Roman" panose="02020603050405020304" pitchFamily="18" charset="0"/>
                <a:ea typeface="Times New Roman" panose="02020603050405020304" pitchFamily="18" charset="0"/>
                <a:cs typeface="Times New Roman" panose="02020603050405020304" pitchFamily="18" charset="0"/>
              </a:rPr>
              <a:t>Process</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Approach) steht das </a:t>
            </a: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Experimentieren an der Spitze</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der naturwissenschaftlichen Verfahren. Es ist erst dann möglich, wenn die </a:t>
            </a: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hierarchisch niedrigeren Verfahren</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wie 'Klassifizieren', 'Schlussfolgern', 'Formulieren von Hypothesen' und 'Variablenkontrolle' beherrscht werden.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mj-lt"/>
              <a:buAutoNum type="arabicPeriod"/>
              <a:tabLst>
                <a:tab pos="457200" algn="l"/>
              </a:tabLst>
            </a:pP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Hartingers Begründung für "Versuch":</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Hartinger möchte </a:t>
            </a: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nicht mehr von 'Experimenten' sprechen</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da Schreier in seiner Analyse zeigt, dass es </a:t>
            </a: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nicht gelungen ist</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Experimente im naturwissenschaftlichen Verständnis sinnvoll in den Sachunterricht zu übertragen.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8488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3B8A97B-8048-4846-855A-9AAED4F55534}"/>
              </a:ext>
            </a:extLst>
          </p:cNvPr>
          <p:cNvSpPr>
            <a:spLocks noGrp="1"/>
          </p:cNvSpPr>
          <p:nvPr>
            <p:ph type="title"/>
          </p:nvPr>
        </p:nvSpPr>
        <p:spPr/>
        <p:txBody>
          <a:bodyPr/>
          <a:lstStyle/>
          <a:p>
            <a:pPr algn="ctr"/>
            <a:r>
              <a:rPr lang="de-DE" dirty="0"/>
              <a:t>Experiment vs. Versuch</a:t>
            </a:r>
          </a:p>
        </p:txBody>
      </p:sp>
      <p:sp>
        <p:nvSpPr>
          <p:cNvPr id="4" name="Bildplatzhalter 3">
            <a:extLst>
              <a:ext uri="{FF2B5EF4-FFF2-40B4-BE49-F238E27FC236}">
                <a16:creationId xmlns:a16="http://schemas.microsoft.com/office/drawing/2014/main" id="{6EDC8401-E988-4EB1-B8C6-10C6C0040276}"/>
              </a:ext>
            </a:extLst>
          </p:cNvPr>
          <p:cNvSpPr>
            <a:spLocks noGrp="1"/>
          </p:cNvSpPr>
          <p:nvPr>
            <p:ph type="pic" sz="quarter" idx="15"/>
          </p:nvPr>
        </p:nvSpPr>
        <p:spPr/>
      </p:sp>
      <p:pic>
        <p:nvPicPr>
          <p:cNvPr id="1026" name="Picture 2">
            <a:extLst>
              <a:ext uri="{FF2B5EF4-FFF2-40B4-BE49-F238E27FC236}">
                <a16:creationId xmlns:a16="http://schemas.microsoft.com/office/drawing/2014/main" id="{12B21DDB-45A1-49FB-8415-25E61EF04D8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1301" y="2004268"/>
            <a:ext cx="4370699" cy="32780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9C333BB-20FE-40F8-B0B7-D258B8733B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8386" y="2004268"/>
            <a:ext cx="4370699" cy="327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314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12813" y="2720329"/>
            <a:ext cx="8423563" cy="4012786"/>
          </a:xfrm>
        </p:spPr>
        <p:txBody>
          <a:bodyPr>
            <a:normAutofit/>
          </a:bodyPr>
          <a:lstStyle/>
          <a:p>
            <a:pPr marL="0" indent="0">
              <a:lnSpc>
                <a:spcPct val="115000"/>
              </a:lnSpc>
              <a:spcAft>
                <a:spcPts val="1000"/>
              </a:spcAft>
              <a:buNone/>
            </a:pPr>
            <a:r>
              <a:rPr lang="de-DE" sz="1500" b="1" dirty="0">
                <a:ea typeface="Calibri" panose="020F0502020204030204" pitchFamily="34" charset="0"/>
                <a:cs typeface="Times New Roman" panose="02020603050405020304" pitchFamily="18" charset="0"/>
              </a:rPr>
              <a:t>13:30 – 14:45</a:t>
            </a:r>
            <a:r>
              <a:rPr lang="de-DE" sz="1500" dirty="0">
                <a:ea typeface="Calibri" panose="020F0502020204030204" pitchFamily="34" charset="0"/>
                <a:cs typeface="Times New Roman" panose="02020603050405020304" pitchFamily="18" charset="0"/>
              </a:rPr>
              <a:t>	Vom Phänomen zum Sachverhalt / Genetisch-Sokratisches Gespräch / 			Konzeptdialog / GRAFIZ / Erproben eigener Versuche zum Thema Luft</a:t>
            </a:r>
          </a:p>
          <a:p>
            <a:pPr marL="0" indent="0">
              <a:lnSpc>
                <a:spcPct val="115000"/>
              </a:lnSpc>
              <a:spcAft>
                <a:spcPts val="1000"/>
              </a:spcAft>
              <a:buNone/>
            </a:pPr>
            <a:r>
              <a:rPr lang="de-DE" sz="1500" b="1" dirty="0">
                <a:ea typeface="Calibri" panose="020F0502020204030204" pitchFamily="34" charset="0"/>
                <a:cs typeface="Times New Roman" panose="02020603050405020304" pitchFamily="18" charset="0"/>
              </a:rPr>
              <a:t>14:45 – 15:00</a:t>
            </a:r>
            <a:r>
              <a:rPr lang="de-DE" sz="1500" dirty="0">
                <a:ea typeface="Calibri" panose="020F0502020204030204" pitchFamily="34" charset="0"/>
                <a:cs typeface="Times New Roman" panose="02020603050405020304" pitchFamily="18" charset="0"/>
              </a:rPr>
              <a:t>	Zusammenfassung / Offene Fragen / Feedback / Ausblick</a:t>
            </a:r>
          </a:p>
          <a:p>
            <a:pPr marL="0" indent="0">
              <a:buNone/>
            </a:pPr>
            <a:r>
              <a:rPr lang="de-DE" sz="1500" b="1" dirty="0"/>
              <a:t>15:00 Uhr</a:t>
            </a:r>
            <a:r>
              <a:rPr lang="de-DE" sz="1500" dirty="0"/>
              <a:t>	Ende </a:t>
            </a:r>
            <a:r>
              <a:rPr lang="de-DE" sz="1500" dirty="0">
                <a:sym typeface="Wingdings" panose="05000000000000000000" pitchFamily="2" charset="2"/>
              </a:rPr>
              <a:t></a:t>
            </a:r>
            <a:endParaRPr lang="de-DE" sz="1500" dirty="0"/>
          </a:p>
        </p:txBody>
      </p:sp>
      <p:sp>
        <p:nvSpPr>
          <p:cNvPr id="3" name="Titel 2"/>
          <p:cNvSpPr>
            <a:spLocks noGrp="1"/>
          </p:cNvSpPr>
          <p:nvPr>
            <p:ph type="title"/>
          </p:nvPr>
        </p:nvSpPr>
        <p:spPr/>
        <p:txBody>
          <a:bodyPr/>
          <a:lstStyle/>
          <a:p>
            <a:r>
              <a:rPr lang="de-DE" dirty="0"/>
              <a:t>Sachunterricht und DAH</a:t>
            </a:r>
          </a:p>
        </p:txBody>
      </p:sp>
      <p:pic>
        <p:nvPicPr>
          <p:cNvPr id="5" name="Grafik 4">
            <a:extLst>
              <a:ext uri="{FF2B5EF4-FFF2-40B4-BE49-F238E27FC236}">
                <a16:creationId xmlns:a16="http://schemas.microsoft.com/office/drawing/2014/main" id="{D37557BA-800F-4A63-999C-AC2F4ABC4D81}"/>
              </a:ext>
            </a:extLst>
          </p:cNvPr>
          <p:cNvPicPr>
            <a:picLocks noChangeAspect="1"/>
          </p:cNvPicPr>
          <p:nvPr/>
        </p:nvPicPr>
        <p:blipFill>
          <a:blip r:embed="rId3"/>
          <a:stretch>
            <a:fillRect/>
          </a:stretch>
        </p:blipFill>
        <p:spPr>
          <a:xfrm>
            <a:off x="7621825" y="243397"/>
            <a:ext cx="1124292" cy="1124292"/>
          </a:xfrm>
          <a:prstGeom prst="rect">
            <a:avLst/>
          </a:prstGeom>
        </p:spPr>
      </p:pic>
    </p:spTree>
    <p:extLst>
      <p:ext uri="{BB962C8B-B14F-4D97-AF65-F5344CB8AC3E}">
        <p14:creationId xmlns:p14="http://schemas.microsoft.com/office/powerpoint/2010/main" val="3317468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7EEE43-1C7B-488F-9DB0-9D43F6E3D33C}"/>
              </a:ext>
            </a:extLst>
          </p:cNvPr>
          <p:cNvSpPr>
            <a:spLocks noGrp="1"/>
          </p:cNvSpPr>
          <p:nvPr>
            <p:ph type="title"/>
          </p:nvPr>
        </p:nvSpPr>
        <p:spPr/>
        <p:txBody>
          <a:bodyPr/>
          <a:lstStyle/>
          <a:p>
            <a:r>
              <a:rPr lang="de-DE" dirty="0"/>
              <a:t>Konsequenzen für euren SU</a:t>
            </a:r>
          </a:p>
        </p:txBody>
      </p:sp>
      <p:sp>
        <p:nvSpPr>
          <p:cNvPr id="3" name="Inhaltsplatzhalter 2">
            <a:extLst>
              <a:ext uri="{FF2B5EF4-FFF2-40B4-BE49-F238E27FC236}">
                <a16:creationId xmlns:a16="http://schemas.microsoft.com/office/drawing/2014/main" id="{575B74D9-4429-43CA-BD0C-7DB60CBA12C2}"/>
              </a:ext>
            </a:extLst>
          </p:cNvPr>
          <p:cNvSpPr>
            <a:spLocks noGrp="1"/>
          </p:cNvSpPr>
          <p:nvPr>
            <p:ph idx="1"/>
          </p:nvPr>
        </p:nvSpPr>
        <p:spPr/>
        <p:txBody>
          <a:bodyPr>
            <a:normAutofit fontScale="92500" lnSpcReduction="10000"/>
          </a:bodyPr>
          <a:lstStyle/>
          <a:p>
            <a:r>
              <a:rPr lang="de-DE" dirty="0"/>
              <a:t>Versuche um Sachverhalte zu verdeutlichen, Komplexe Konzepte veranschaulichen</a:t>
            </a:r>
          </a:p>
          <a:p>
            <a:endParaRPr lang="de-DE" dirty="0"/>
          </a:p>
          <a:p>
            <a:r>
              <a:rPr lang="de-DE" dirty="0"/>
              <a:t>Naturwissenschaftliches Denken unterstützen</a:t>
            </a:r>
          </a:p>
          <a:p>
            <a:endParaRPr lang="de-DE" dirty="0"/>
          </a:p>
          <a:p>
            <a:r>
              <a:rPr lang="de-DE" dirty="0"/>
              <a:t>Lebenswelt und Fragen der SuS miteinbeziehen</a:t>
            </a:r>
          </a:p>
          <a:p>
            <a:endParaRPr lang="de-DE" dirty="0"/>
          </a:p>
          <a:p>
            <a:r>
              <a:rPr lang="de-DE" dirty="0"/>
              <a:t>Dokumentationsformen (DAH) nutzen, um weiterführende Diskussionen zu ermöglichen</a:t>
            </a:r>
          </a:p>
          <a:p>
            <a:endParaRPr lang="de-DE" dirty="0"/>
          </a:p>
          <a:p>
            <a:endParaRPr lang="de-DE" dirty="0"/>
          </a:p>
          <a:p>
            <a:endParaRPr lang="de-DE" dirty="0"/>
          </a:p>
        </p:txBody>
      </p:sp>
    </p:spTree>
    <p:extLst>
      <p:ext uri="{BB962C8B-B14F-4D97-AF65-F5344CB8AC3E}">
        <p14:creationId xmlns:p14="http://schemas.microsoft.com/office/powerpoint/2010/main" val="1006936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E6A3A1-451C-4262-AEFD-4E00E32F395E}"/>
              </a:ext>
            </a:extLst>
          </p:cNvPr>
          <p:cNvSpPr>
            <a:spLocks noGrp="1"/>
          </p:cNvSpPr>
          <p:nvPr>
            <p:ph type="title"/>
          </p:nvPr>
        </p:nvSpPr>
        <p:spPr/>
        <p:txBody>
          <a:bodyPr/>
          <a:lstStyle/>
          <a:p>
            <a:r>
              <a:rPr lang="de-DE" dirty="0"/>
              <a:t>Niveaustufen nach Hartinger</a:t>
            </a:r>
          </a:p>
        </p:txBody>
      </p:sp>
      <p:graphicFrame>
        <p:nvGraphicFramePr>
          <p:cNvPr id="4" name="Inhaltsplatzhalter 3">
            <a:extLst>
              <a:ext uri="{FF2B5EF4-FFF2-40B4-BE49-F238E27FC236}">
                <a16:creationId xmlns:a16="http://schemas.microsoft.com/office/drawing/2014/main" id="{4AFD91B5-DDBC-4889-86BD-F051D4D81E02}"/>
              </a:ext>
            </a:extLst>
          </p:cNvPr>
          <p:cNvGraphicFramePr>
            <a:graphicFrameLocks noGrp="1"/>
          </p:cNvGraphicFramePr>
          <p:nvPr>
            <p:ph idx="1"/>
            <p:extLst>
              <p:ext uri="{D42A27DB-BD31-4B8C-83A1-F6EECF244321}">
                <p14:modId xmlns:p14="http://schemas.microsoft.com/office/powerpoint/2010/main" val="3670187054"/>
              </p:ext>
            </p:extLst>
          </p:nvPr>
        </p:nvGraphicFramePr>
        <p:xfrm>
          <a:off x="612813" y="1844675"/>
          <a:ext cx="7748868" cy="4013201"/>
        </p:xfrm>
        <a:graphic>
          <a:graphicData uri="http://schemas.openxmlformats.org/drawingml/2006/table">
            <a:tbl>
              <a:tblPr/>
              <a:tblGrid>
                <a:gridCol w="1937217">
                  <a:extLst>
                    <a:ext uri="{9D8B030D-6E8A-4147-A177-3AD203B41FA5}">
                      <a16:colId xmlns:a16="http://schemas.microsoft.com/office/drawing/2014/main" val="3814426653"/>
                    </a:ext>
                  </a:extLst>
                </a:gridCol>
                <a:gridCol w="1937217">
                  <a:extLst>
                    <a:ext uri="{9D8B030D-6E8A-4147-A177-3AD203B41FA5}">
                      <a16:colId xmlns:a16="http://schemas.microsoft.com/office/drawing/2014/main" val="230851099"/>
                    </a:ext>
                  </a:extLst>
                </a:gridCol>
                <a:gridCol w="1937217">
                  <a:extLst>
                    <a:ext uri="{9D8B030D-6E8A-4147-A177-3AD203B41FA5}">
                      <a16:colId xmlns:a16="http://schemas.microsoft.com/office/drawing/2014/main" val="2957006612"/>
                    </a:ext>
                  </a:extLst>
                </a:gridCol>
                <a:gridCol w="1937217">
                  <a:extLst>
                    <a:ext uri="{9D8B030D-6E8A-4147-A177-3AD203B41FA5}">
                      <a16:colId xmlns:a16="http://schemas.microsoft.com/office/drawing/2014/main" val="3690306409"/>
                    </a:ext>
                  </a:extLst>
                </a:gridCol>
              </a:tblGrid>
              <a:tr h="525691">
                <a:tc>
                  <a:txBody>
                    <a:bodyPr/>
                    <a:lstStyle/>
                    <a:p>
                      <a:pPr rtl="0"/>
                      <a:r>
                        <a:rPr lang="de-DE" sz="1500" b="1">
                          <a:solidFill>
                            <a:srgbClr val="1B1C1D"/>
                          </a:solidFill>
                          <a:effectLst/>
                          <a:latin typeface="Google Sans Text"/>
                        </a:rPr>
                        <a:t>Niveaustufe</a:t>
                      </a:r>
                      <a:endParaRPr lang="de-DE" sz="1500">
                        <a:solidFill>
                          <a:srgbClr val="1B1C1D"/>
                        </a:solidFill>
                        <a:effectLst/>
                        <a:latin typeface="Google Sans Text"/>
                      </a:endParaRP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500" b="1">
                          <a:solidFill>
                            <a:srgbClr val="1B1C1D"/>
                          </a:solidFill>
                          <a:effectLst/>
                          <a:latin typeface="Google Sans Text"/>
                        </a:rPr>
                        <a:t>Fragestellung (Hypothese)</a:t>
                      </a:r>
                      <a:endParaRPr lang="de-DE" sz="1500">
                        <a:solidFill>
                          <a:srgbClr val="1B1C1D"/>
                        </a:solidFill>
                        <a:effectLst/>
                        <a:latin typeface="Google Sans Text"/>
                      </a:endParaRP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500" b="1">
                          <a:solidFill>
                            <a:srgbClr val="1B1C1D"/>
                          </a:solidFill>
                          <a:effectLst/>
                          <a:latin typeface="Google Sans Text"/>
                        </a:rPr>
                        <a:t>Vorgehensweise (Ablauf/Methode)</a:t>
                      </a:r>
                      <a:endParaRPr lang="de-DE" sz="1500">
                        <a:solidFill>
                          <a:srgbClr val="1B1C1D"/>
                        </a:solidFill>
                        <a:effectLst/>
                        <a:latin typeface="Google Sans Text"/>
                      </a:endParaRP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500" b="1">
                          <a:solidFill>
                            <a:srgbClr val="1B1C1D"/>
                          </a:solidFill>
                          <a:effectLst/>
                          <a:latin typeface="Google Sans Text"/>
                        </a:rPr>
                        <a:t>Prägnantes Detail</a:t>
                      </a:r>
                      <a:endParaRPr lang="de-DE" sz="1500">
                        <a:solidFill>
                          <a:srgbClr val="1B1C1D"/>
                        </a:solidFill>
                        <a:effectLst/>
                        <a:latin typeface="Google Sans Text"/>
                      </a:endParaRP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95161348"/>
                  </a:ext>
                </a:extLst>
              </a:tr>
              <a:tr h="525691">
                <a:tc>
                  <a:txBody>
                    <a:bodyPr/>
                    <a:lstStyle/>
                    <a:p>
                      <a:pPr rtl="0"/>
                      <a:r>
                        <a:rPr lang="de-DE" sz="1500" b="1">
                          <a:solidFill>
                            <a:srgbClr val="1B1C1D"/>
                          </a:solidFill>
                          <a:effectLst/>
                          <a:latin typeface="Google Sans Text"/>
                        </a:rPr>
                        <a:t>1. Explorieren</a:t>
                      </a:r>
                      <a:endParaRPr lang="de-DE" sz="1500">
                        <a:solidFill>
                          <a:srgbClr val="1B1C1D"/>
                        </a:solidFill>
                        <a:effectLst/>
                        <a:latin typeface="Google Sans Text"/>
                      </a:endParaRP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500">
                          <a:solidFill>
                            <a:srgbClr val="1B1C1D"/>
                          </a:solidFill>
                          <a:effectLst/>
                          <a:latin typeface="Google Sans Text"/>
                        </a:rPr>
                        <a:t>Keine Angabe</a:t>
                      </a: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500">
                          <a:solidFill>
                            <a:srgbClr val="1B1C1D"/>
                          </a:solidFill>
                          <a:effectLst/>
                          <a:latin typeface="Google Sans Text"/>
                        </a:rPr>
                        <a:t>Keine Angabe</a:t>
                      </a: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500" b="1">
                          <a:solidFill>
                            <a:srgbClr val="1B1C1D"/>
                          </a:solidFill>
                          <a:effectLst/>
                          <a:latin typeface="Google Sans Text"/>
                        </a:rPr>
                        <a:t>Freier Umgang mit den Materialien</a:t>
                      </a:r>
                      <a:endParaRPr lang="de-DE" sz="1500">
                        <a:solidFill>
                          <a:srgbClr val="1B1C1D"/>
                        </a:solidFill>
                        <a:effectLst/>
                        <a:latin typeface="Google Sans Text"/>
                      </a:endParaRP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14196545"/>
                  </a:ext>
                </a:extLst>
              </a:tr>
              <a:tr h="756482">
                <a:tc>
                  <a:txBody>
                    <a:bodyPr/>
                    <a:lstStyle/>
                    <a:p>
                      <a:pPr rtl="0"/>
                      <a:r>
                        <a:rPr lang="de-DE" sz="1500" b="1">
                          <a:solidFill>
                            <a:srgbClr val="1B1C1D"/>
                          </a:solidFill>
                          <a:effectLst/>
                          <a:latin typeface="Google Sans Text"/>
                        </a:rPr>
                        <a:t>2. Laborieren</a:t>
                      </a:r>
                      <a:endParaRPr lang="de-DE" sz="1500">
                        <a:solidFill>
                          <a:srgbClr val="1B1C1D"/>
                        </a:solidFill>
                        <a:effectLst/>
                        <a:latin typeface="Google Sans Text"/>
                      </a:endParaRP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500" b="1">
                          <a:solidFill>
                            <a:srgbClr val="1B1C1D"/>
                          </a:solidFill>
                          <a:effectLst/>
                          <a:latin typeface="Google Sans Text"/>
                        </a:rPr>
                        <a:t>Vorhanden</a:t>
                      </a:r>
                      <a:endParaRPr lang="de-DE" sz="1500">
                        <a:solidFill>
                          <a:srgbClr val="1B1C1D"/>
                        </a:solidFill>
                        <a:effectLst/>
                        <a:latin typeface="Google Sans Text"/>
                      </a:endParaRP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500" b="1">
                          <a:solidFill>
                            <a:srgbClr val="1B1C1D"/>
                          </a:solidFill>
                          <a:effectLst/>
                          <a:latin typeface="Google Sans Text"/>
                        </a:rPr>
                        <a:t>Vorgegeben</a:t>
                      </a:r>
                      <a:endParaRPr lang="de-DE" sz="1500">
                        <a:solidFill>
                          <a:srgbClr val="1B1C1D"/>
                        </a:solidFill>
                        <a:effectLst/>
                        <a:latin typeface="Google Sans Text"/>
                      </a:endParaRP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500" dirty="0">
                          <a:solidFill>
                            <a:srgbClr val="1B1C1D"/>
                          </a:solidFill>
                          <a:effectLst/>
                          <a:latin typeface="Google Sans Text"/>
                        </a:rPr>
                        <a:t>Fokussierte Anwendung einer Methode</a:t>
                      </a: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65480031"/>
                  </a:ext>
                </a:extLst>
              </a:tr>
              <a:tr h="987273">
                <a:tc>
                  <a:txBody>
                    <a:bodyPr/>
                    <a:lstStyle/>
                    <a:p>
                      <a:pPr rtl="0"/>
                      <a:r>
                        <a:rPr lang="de-DE" sz="1500" b="1">
                          <a:solidFill>
                            <a:srgbClr val="1B1C1D"/>
                          </a:solidFill>
                          <a:effectLst/>
                          <a:latin typeface="Google Sans Text"/>
                        </a:rPr>
                        <a:t>3. Versuche durchführen</a:t>
                      </a:r>
                      <a:endParaRPr lang="de-DE" sz="1500">
                        <a:solidFill>
                          <a:srgbClr val="1B1C1D"/>
                        </a:solidFill>
                        <a:effectLst/>
                        <a:latin typeface="Google Sans Text"/>
                      </a:endParaRP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500" b="1">
                          <a:solidFill>
                            <a:srgbClr val="1B1C1D"/>
                          </a:solidFill>
                          <a:effectLst/>
                          <a:latin typeface="Google Sans Text"/>
                        </a:rPr>
                        <a:t>Keine</a:t>
                      </a:r>
                      <a:r>
                        <a:rPr lang="de-DE" sz="1500">
                          <a:solidFill>
                            <a:srgbClr val="1B1C1D"/>
                          </a:solidFill>
                          <a:effectLst/>
                          <a:latin typeface="Google Sans Text"/>
                        </a:rPr>
                        <a:t> Angabe</a:t>
                      </a: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500" b="1">
                          <a:solidFill>
                            <a:srgbClr val="1B1C1D"/>
                          </a:solidFill>
                          <a:effectLst/>
                          <a:latin typeface="Google Sans Text"/>
                        </a:rPr>
                        <a:t>Vorgegeben</a:t>
                      </a:r>
                      <a:endParaRPr lang="de-DE" sz="1500">
                        <a:solidFill>
                          <a:srgbClr val="1B1C1D"/>
                        </a:solidFill>
                        <a:effectLst/>
                        <a:latin typeface="Google Sans Text"/>
                      </a:endParaRP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500">
                          <a:solidFill>
                            <a:srgbClr val="1B1C1D"/>
                          </a:solidFill>
                          <a:effectLst/>
                          <a:latin typeface="Google Sans Text"/>
                        </a:rPr>
                        <a:t>Umsetzung einer Anleitung ohne eigene Fragestellung</a:t>
                      </a: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35675894"/>
                  </a:ext>
                </a:extLst>
              </a:tr>
              <a:tr h="1218064">
                <a:tc>
                  <a:txBody>
                    <a:bodyPr/>
                    <a:lstStyle/>
                    <a:p>
                      <a:pPr rtl="0"/>
                      <a:r>
                        <a:rPr lang="de-DE" sz="1500" b="1">
                          <a:solidFill>
                            <a:srgbClr val="1B1C1D"/>
                          </a:solidFill>
                          <a:effectLst/>
                          <a:latin typeface="Google Sans Text"/>
                        </a:rPr>
                        <a:t>4. Experimentieren</a:t>
                      </a:r>
                      <a:endParaRPr lang="de-DE" sz="1500">
                        <a:solidFill>
                          <a:srgbClr val="1B1C1D"/>
                        </a:solidFill>
                        <a:effectLst/>
                        <a:latin typeface="Google Sans Text"/>
                      </a:endParaRP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500" b="1">
                          <a:solidFill>
                            <a:srgbClr val="1B1C1D"/>
                          </a:solidFill>
                          <a:effectLst/>
                          <a:latin typeface="Google Sans Text"/>
                        </a:rPr>
                        <a:t>Vorhanden</a:t>
                      </a:r>
                      <a:endParaRPr lang="de-DE" sz="1500">
                        <a:solidFill>
                          <a:srgbClr val="1B1C1D"/>
                        </a:solidFill>
                        <a:effectLst/>
                        <a:latin typeface="Google Sans Text"/>
                      </a:endParaRP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500" b="1">
                          <a:solidFill>
                            <a:srgbClr val="1B1C1D"/>
                          </a:solidFill>
                          <a:effectLst/>
                          <a:latin typeface="Google Sans Text"/>
                        </a:rPr>
                        <a:t>Wird selbst entwickelt</a:t>
                      </a:r>
                      <a:endParaRPr lang="de-DE" sz="1500">
                        <a:solidFill>
                          <a:srgbClr val="1B1C1D"/>
                        </a:solidFill>
                        <a:effectLst/>
                        <a:latin typeface="Google Sans Text"/>
                      </a:endParaRP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500" dirty="0">
                          <a:solidFill>
                            <a:srgbClr val="1B1C1D"/>
                          </a:solidFill>
                          <a:effectLst/>
                          <a:latin typeface="Google Sans Text"/>
                        </a:rPr>
                        <a:t>Höchste Eigenständigkeit und Erkenntnisgewinnung</a:t>
                      </a:r>
                    </a:p>
                  </a:txBody>
                  <a:tcPr marL="48081" marR="48081" marT="32054" marB="32054"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90548645"/>
                  </a:ext>
                </a:extLst>
              </a:tr>
            </a:tbl>
          </a:graphicData>
        </a:graphic>
      </p:graphicFrame>
      <p:sp>
        <p:nvSpPr>
          <p:cNvPr id="6" name="Textfeld 5">
            <a:extLst>
              <a:ext uri="{FF2B5EF4-FFF2-40B4-BE49-F238E27FC236}">
                <a16:creationId xmlns:a16="http://schemas.microsoft.com/office/drawing/2014/main" id="{A28A159E-E0E7-4A43-B04B-D598B2C8E704}"/>
              </a:ext>
            </a:extLst>
          </p:cNvPr>
          <p:cNvSpPr txBox="1"/>
          <p:nvPr/>
        </p:nvSpPr>
        <p:spPr>
          <a:xfrm>
            <a:off x="135924" y="6145126"/>
            <a:ext cx="7748867" cy="646331"/>
          </a:xfrm>
          <a:prstGeom prst="rect">
            <a:avLst/>
          </a:prstGeom>
          <a:noFill/>
        </p:spPr>
        <p:txBody>
          <a:bodyPr wrap="square">
            <a:spAutoFit/>
          </a:bodyPr>
          <a:lstStyle/>
          <a:p>
            <a:pPr marL="0" indent="0">
              <a:buNone/>
            </a:pPr>
            <a:r>
              <a:rPr lang="de-DE" sz="1800" dirty="0"/>
              <a:t>(Definition nach Andreas Hartinger Experimente und Versuche. In: </a:t>
            </a:r>
            <a:r>
              <a:rPr lang="de-DE" sz="1800" dirty="0" err="1"/>
              <a:t>Reeken</a:t>
            </a:r>
            <a:r>
              <a:rPr lang="de-DE" sz="1800" dirty="0"/>
              <a:t>, D. von: Handbuch Methoden im Sachunterricht. Hohengehren 2003 )</a:t>
            </a:r>
            <a:endParaRPr lang="de-DE" sz="2800" dirty="0"/>
          </a:p>
        </p:txBody>
      </p:sp>
    </p:spTree>
    <p:extLst>
      <p:ext uri="{BB962C8B-B14F-4D97-AF65-F5344CB8AC3E}">
        <p14:creationId xmlns:p14="http://schemas.microsoft.com/office/powerpoint/2010/main" val="4239551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04C7E4-D28D-4708-9349-BAFF5D039C3E}"/>
              </a:ext>
            </a:extLst>
          </p:cNvPr>
          <p:cNvSpPr>
            <a:spLocks noGrp="1"/>
          </p:cNvSpPr>
          <p:nvPr>
            <p:ph type="title"/>
          </p:nvPr>
        </p:nvSpPr>
        <p:spPr/>
        <p:txBody>
          <a:bodyPr/>
          <a:lstStyle/>
          <a:p>
            <a:endParaRPr lang="de-DE"/>
          </a:p>
        </p:txBody>
      </p:sp>
      <p:graphicFrame>
        <p:nvGraphicFramePr>
          <p:cNvPr id="4" name="Inhaltsplatzhalter 3">
            <a:extLst>
              <a:ext uri="{FF2B5EF4-FFF2-40B4-BE49-F238E27FC236}">
                <a16:creationId xmlns:a16="http://schemas.microsoft.com/office/drawing/2014/main" id="{4CF8550F-96B2-49B3-9666-D03F0FE7A8B9}"/>
              </a:ext>
            </a:extLst>
          </p:cNvPr>
          <p:cNvGraphicFramePr>
            <a:graphicFrameLocks noGrp="1"/>
          </p:cNvGraphicFramePr>
          <p:nvPr>
            <p:ph idx="1"/>
            <p:extLst>
              <p:ext uri="{D42A27DB-BD31-4B8C-83A1-F6EECF244321}">
                <p14:modId xmlns:p14="http://schemas.microsoft.com/office/powerpoint/2010/main" val="4181958580"/>
              </p:ext>
            </p:extLst>
          </p:nvPr>
        </p:nvGraphicFramePr>
        <p:xfrm>
          <a:off x="116841" y="1768475"/>
          <a:ext cx="8910318" cy="4226848"/>
        </p:xfrm>
        <a:graphic>
          <a:graphicData uri="http://schemas.openxmlformats.org/drawingml/2006/table">
            <a:tbl>
              <a:tblPr/>
              <a:tblGrid>
                <a:gridCol w="1485053">
                  <a:extLst>
                    <a:ext uri="{9D8B030D-6E8A-4147-A177-3AD203B41FA5}">
                      <a16:colId xmlns:a16="http://schemas.microsoft.com/office/drawing/2014/main" val="3425636576"/>
                    </a:ext>
                  </a:extLst>
                </a:gridCol>
                <a:gridCol w="1485053">
                  <a:extLst>
                    <a:ext uri="{9D8B030D-6E8A-4147-A177-3AD203B41FA5}">
                      <a16:colId xmlns:a16="http://schemas.microsoft.com/office/drawing/2014/main" val="2230809243"/>
                    </a:ext>
                  </a:extLst>
                </a:gridCol>
                <a:gridCol w="1485053">
                  <a:extLst>
                    <a:ext uri="{9D8B030D-6E8A-4147-A177-3AD203B41FA5}">
                      <a16:colId xmlns:a16="http://schemas.microsoft.com/office/drawing/2014/main" val="2636278132"/>
                    </a:ext>
                  </a:extLst>
                </a:gridCol>
                <a:gridCol w="1485053">
                  <a:extLst>
                    <a:ext uri="{9D8B030D-6E8A-4147-A177-3AD203B41FA5}">
                      <a16:colId xmlns:a16="http://schemas.microsoft.com/office/drawing/2014/main" val="3051180122"/>
                    </a:ext>
                  </a:extLst>
                </a:gridCol>
                <a:gridCol w="1485053">
                  <a:extLst>
                    <a:ext uri="{9D8B030D-6E8A-4147-A177-3AD203B41FA5}">
                      <a16:colId xmlns:a16="http://schemas.microsoft.com/office/drawing/2014/main" val="2978424120"/>
                    </a:ext>
                  </a:extLst>
                </a:gridCol>
                <a:gridCol w="1485053">
                  <a:extLst>
                    <a:ext uri="{9D8B030D-6E8A-4147-A177-3AD203B41FA5}">
                      <a16:colId xmlns:a16="http://schemas.microsoft.com/office/drawing/2014/main" val="1576230672"/>
                    </a:ext>
                  </a:extLst>
                </a:gridCol>
              </a:tblGrid>
              <a:tr h="266638">
                <a:tc>
                  <a:txBody>
                    <a:bodyPr/>
                    <a:lstStyle/>
                    <a:p>
                      <a:pPr rtl="0"/>
                      <a:r>
                        <a:rPr lang="de-DE" sz="1050" b="1">
                          <a:solidFill>
                            <a:srgbClr val="1B1C1D"/>
                          </a:solidFill>
                          <a:effectLst/>
                          <a:latin typeface="Google Sans Text"/>
                        </a:rPr>
                        <a:t>Niveaustufe</a:t>
                      </a:r>
                      <a:endParaRPr lang="de-DE" sz="1050">
                        <a:solidFill>
                          <a:srgbClr val="1B1C1D"/>
                        </a:solidFill>
                        <a:effectLst/>
                        <a:latin typeface="Google Sans Text"/>
                      </a:endParaRP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Ziel der Tätigkeit (Fokus)</a:t>
                      </a:r>
                      <a:endParaRPr lang="de-DE" sz="1050">
                        <a:solidFill>
                          <a:srgbClr val="1B1C1D"/>
                        </a:solidFill>
                        <a:effectLst/>
                        <a:latin typeface="Google Sans Text"/>
                      </a:endParaRP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Rolle des Schülers</a:t>
                      </a:r>
                      <a:endParaRPr lang="de-DE" sz="1050">
                        <a:solidFill>
                          <a:srgbClr val="1B1C1D"/>
                        </a:solidFill>
                        <a:effectLst/>
                        <a:latin typeface="Google Sans Text"/>
                      </a:endParaRP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Fragestellung (Hypothese)</a:t>
                      </a:r>
                      <a:endParaRPr lang="de-DE" sz="1050">
                        <a:solidFill>
                          <a:srgbClr val="1B1C1D"/>
                        </a:solidFill>
                        <a:effectLst/>
                        <a:latin typeface="Google Sans Text"/>
                      </a:endParaRP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Vorgehensweise (Methode)</a:t>
                      </a:r>
                      <a:endParaRPr lang="de-DE" sz="1050">
                        <a:solidFill>
                          <a:srgbClr val="1B1C1D"/>
                        </a:solidFill>
                        <a:effectLst/>
                        <a:latin typeface="Google Sans Text"/>
                      </a:endParaRP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Pädagogische Einordnung</a:t>
                      </a:r>
                      <a:endParaRPr lang="de-DE" sz="1050">
                        <a:solidFill>
                          <a:srgbClr val="1B1C1D"/>
                        </a:solidFill>
                        <a:effectLst/>
                        <a:latin typeface="Google Sans Text"/>
                      </a:endParaRP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04710708"/>
                  </a:ext>
                </a:extLst>
              </a:tr>
              <a:tr h="836068">
                <a:tc>
                  <a:txBody>
                    <a:bodyPr/>
                    <a:lstStyle/>
                    <a:p>
                      <a:pPr rtl="0"/>
                      <a:r>
                        <a:rPr lang="de-DE" sz="1050" b="1">
                          <a:solidFill>
                            <a:srgbClr val="1B1C1D"/>
                          </a:solidFill>
                          <a:effectLst/>
                          <a:latin typeface="Google Sans Text"/>
                        </a:rPr>
                        <a:t>1. Explorieren</a:t>
                      </a:r>
                      <a:endParaRPr lang="de-DE" sz="1050">
                        <a:solidFill>
                          <a:srgbClr val="1B1C1D"/>
                        </a:solidFill>
                        <a:effectLst/>
                        <a:latin typeface="Google Sans Text"/>
                      </a:endParaRP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Kennenlernen</a:t>
                      </a:r>
                      <a:r>
                        <a:rPr lang="de-DE" sz="1050">
                          <a:solidFill>
                            <a:srgbClr val="1B1C1D"/>
                          </a:solidFill>
                          <a:effectLst/>
                          <a:latin typeface="Google Sans Text"/>
                        </a:rPr>
                        <a:t> von Materialeigenschaften und Funktionen; </a:t>
                      </a:r>
                      <a:r>
                        <a:rPr lang="de-DE" sz="1050" b="1">
                          <a:solidFill>
                            <a:srgbClr val="1B1C1D"/>
                          </a:solidFill>
                          <a:effectLst/>
                          <a:latin typeface="Google Sans Text"/>
                        </a:rPr>
                        <a:t>ungeleitete</a:t>
                      </a:r>
                      <a:r>
                        <a:rPr lang="de-DE" sz="1050">
                          <a:solidFill>
                            <a:srgbClr val="1B1C1D"/>
                          </a:solidFill>
                          <a:effectLst/>
                          <a:latin typeface="Google Sans Text"/>
                        </a:rPr>
                        <a:t> Beobachtung.</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Entdecker, Spielender.</a:t>
                      </a:r>
                      <a:endParaRPr lang="de-DE" sz="1050">
                        <a:solidFill>
                          <a:srgbClr val="1B1C1D"/>
                        </a:solidFill>
                        <a:effectLst/>
                        <a:latin typeface="Google Sans Text"/>
                      </a:endParaRP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a:solidFill>
                            <a:srgbClr val="1B1C1D"/>
                          </a:solidFill>
                          <a:effectLst/>
                          <a:latin typeface="Google Sans Text"/>
                        </a:rPr>
                        <a:t>Nicht vorhanden (offen).</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Nicht vorgegeben</a:t>
                      </a:r>
                      <a:r>
                        <a:rPr lang="de-DE" sz="1050">
                          <a:solidFill>
                            <a:srgbClr val="1B1C1D"/>
                          </a:solidFill>
                          <a:effectLst/>
                          <a:latin typeface="Google Sans Text"/>
                        </a:rPr>
                        <a:t> (freier Umgang, trial-and-error).</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a:solidFill>
                            <a:srgbClr val="1B1C1D"/>
                          </a:solidFill>
                          <a:effectLst/>
                          <a:latin typeface="Google Sans Text"/>
                        </a:rPr>
                        <a:t>Dient der </a:t>
                      </a:r>
                      <a:r>
                        <a:rPr lang="de-DE" sz="1050" b="1">
                          <a:solidFill>
                            <a:srgbClr val="1B1C1D"/>
                          </a:solidFill>
                          <a:effectLst/>
                          <a:latin typeface="Google Sans Text"/>
                        </a:rPr>
                        <a:t>Motivation</a:t>
                      </a:r>
                      <a:r>
                        <a:rPr lang="de-DE" sz="1050">
                          <a:solidFill>
                            <a:srgbClr val="1B1C1D"/>
                          </a:solidFill>
                          <a:effectLst/>
                          <a:latin typeface="Google Sans Text"/>
                        </a:rPr>
                        <a:t> und der </a:t>
                      </a:r>
                      <a:r>
                        <a:rPr lang="de-DE" sz="1050" b="1">
                          <a:solidFill>
                            <a:srgbClr val="1B1C1D"/>
                          </a:solidFill>
                          <a:effectLst/>
                          <a:latin typeface="Google Sans Text"/>
                        </a:rPr>
                        <a:t>Materialerfahrung</a:t>
                      </a:r>
                      <a:r>
                        <a:rPr lang="de-DE" sz="1050">
                          <a:solidFill>
                            <a:srgbClr val="1B1C1D"/>
                          </a:solidFill>
                          <a:effectLst/>
                          <a:latin typeface="Google Sans Text"/>
                        </a:rPr>
                        <a:t> (sensorische und haptische Auseinandersetzung).</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46807430"/>
                  </a:ext>
                </a:extLst>
              </a:tr>
              <a:tr h="917415">
                <a:tc>
                  <a:txBody>
                    <a:bodyPr/>
                    <a:lstStyle/>
                    <a:p>
                      <a:pPr rtl="0"/>
                      <a:r>
                        <a:rPr lang="de-DE" sz="1050" b="1">
                          <a:solidFill>
                            <a:srgbClr val="1B1C1D"/>
                          </a:solidFill>
                          <a:effectLst/>
                          <a:latin typeface="Google Sans Text"/>
                        </a:rPr>
                        <a:t>2. Laborieren</a:t>
                      </a:r>
                      <a:endParaRPr lang="de-DE" sz="1050">
                        <a:solidFill>
                          <a:srgbClr val="1B1C1D"/>
                        </a:solidFill>
                        <a:effectLst/>
                        <a:latin typeface="Google Sans Text"/>
                      </a:endParaRP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Beantwortung</a:t>
                      </a:r>
                      <a:r>
                        <a:rPr lang="de-DE" sz="1050">
                          <a:solidFill>
                            <a:srgbClr val="1B1C1D"/>
                          </a:solidFill>
                          <a:effectLst/>
                          <a:latin typeface="Google Sans Text"/>
                        </a:rPr>
                        <a:t> einer gestellten wissenschaftlichen Frage; Erlernen eines </a:t>
                      </a:r>
                      <a:r>
                        <a:rPr lang="de-DE" sz="1050" b="1">
                          <a:solidFill>
                            <a:srgbClr val="1B1C1D"/>
                          </a:solidFill>
                          <a:effectLst/>
                          <a:latin typeface="Google Sans Text"/>
                        </a:rPr>
                        <a:t>spezifischen Ablaufs</a:t>
                      </a:r>
                      <a:r>
                        <a:rPr lang="de-DE" sz="1050">
                          <a:solidFill>
                            <a:srgbClr val="1B1C1D"/>
                          </a:solidFill>
                          <a:effectLst/>
                          <a:latin typeface="Google Sans Text"/>
                        </a:rPr>
                        <a:t>.</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Ausführender, Anwender.</a:t>
                      </a:r>
                      <a:endParaRPr lang="de-DE" sz="1050">
                        <a:solidFill>
                          <a:srgbClr val="1B1C1D"/>
                        </a:solidFill>
                        <a:effectLst/>
                        <a:latin typeface="Google Sans Text"/>
                      </a:endParaRP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Vorhanden</a:t>
                      </a:r>
                      <a:r>
                        <a:rPr lang="de-DE" sz="1050">
                          <a:solidFill>
                            <a:srgbClr val="1B1C1D"/>
                          </a:solidFill>
                          <a:effectLst/>
                          <a:latin typeface="Google Sans Text"/>
                        </a:rPr>
                        <a:t> (wird von der Lehrkraft gestellt oder formuliert).</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Vollständig vorgegeben</a:t>
                      </a:r>
                      <a:r>
                        <a:rPr lang="de-DE" sz="1050">
                          <a:solidFill>
                            <a:srgbClr val="1B1C1D"/>
                          </a:solidFill>
                          <a:effectLst/>
                          <a:latin typeface="Google Sans Text"/>
                        </a:rPr>
                        <a:t> (Schritt-für-Schritt-Anleitung, Rezept).</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a:solidFill>
                            <a:srgbClr val="1B1C1D"/>
                          </a:solidFill>
                          <a:effectLst/>
                          <a:latin typeface="Google Sans Text"/>
                        </a:rPr>
                        <a:t>Fördert die </a:t>
                      </a:r>
                      <a:r>
                        <a:rPr lang="de-DE" sz="1050" b="1">
                          <a:solidFill>
                            <a:srgbClr val="1B1C1D"/>
                          </a:solidFill>
                          <a:effectLst/>
                          <a:latin typeface="Google Sans Text"/>
                        </a:rPr>
                        <a:t>Durchführungskompetenz</a:t>
                      </a:r>
                      <a:r>
                        <a:rPr lang="de-DE" sz="1050">
                          <a:solidFill>
                            <a:srgbClr val="1B1C1D"/>
                          </a:solidFill>
                          <a:effectLst/>
                          <a:latin typeface="Google Sans Text"/>
                        </a:rPr>
                        <a:t> und das saubere Protokollieren; Anforderungsbereich </a:t>
                      </a:r>
                      <a:r>
                        <a:rPr lang="de-DE" sz="1050" b="1">
                          <a:solidFill>
                            <a:srgbClr val="1B1C1D"/>
                          </a:solidFill>
                          <a:effectLst/>
                          <a:latin typeface="Google Sans Text"/>
                        </a:rPr>
                        <a:t>I (Reproduzieren)</a:t>
                      </a:r>
                      <a:r>
                        <a:rPr lang="de-DE" sz="1050">
                          <a:solidFill>
                            <a:srgbClr val="1B1C1D"/>
                          </a:solidFill>
                          <a:effectLst/>
                          <a:latin typeface="Google Sans Text"/>
                        </a:rPr>
                        <a:t>.</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37657893"/>
                  </a:ext>
                </a:extLst>
              </a:tr>
              <a:tr h="754721">
                <a:tc>
                  <a:txBody>
                    <a:bodyPr/>
                    <a:lstStyle/>
                    <a:p>
                      <a:pPr rtl="0"/>
                      <a:r>
                        <a:rPr lang="de-DE" sz="1050" b="1">
                          <a:solidFill>
                            <a:srgbClr val="1B1C1D"/>
                          </a:solidFill>
                          <a:effectLst/>
                          <a:latin typeface="Google Sans Text"/>
                        </a:rPr>
                        <a:t>3. Versuche durchführen</a:t>
                      </a:r>
                      <a:endParaRPr lang="de-DE" sz="1050">
                        <a:solidFill>
                          <a:srgbClr val="1B1C1D"/>
                        </a:solidFill>
                        <a:effectLst/>
                        <a:latin typeface="Google Sans Text"/>
                      </a:endParaRP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Demonstration</a:t>
                      </a:r>
                      <a:r>
                        <a:rPr lang="de-DE" sz="1050">
                          <a:solidFill>
                            <a:srgbClr val="1B1C1D"/>
                          </a:solidFill>
                          <a:effectLst/>
                          <a:latin typeface="Google Sans Text"/>
                        </a:rPr>
                        <a:t> eines bekannten Phänomens; </a:t>
                      </a:r>
                      <a:r>
                        <a:rPr lang="de-DE" sz="1050" b="1">
                          <a:solidFill>
                            <a:srgbClr val="1B1C1D"/>
                          </a:solidFill>
                          <a:effectLst/>
                          <a:latin typeface="Google Sans Text"/>
                        </a:rPr>
                        <a:t>Wiederholung</a:t>
                      </a:r>
                      <a:r>
                        <a:rPr lang="de-DE" sz="1050">
                          <a:solidFill>
                            <a:srgbClr val="1B1C1D"/>
                          </a:solidFill>
                          <a:effectLst/>
                          <a:latin typeface="Google Sans Text"/>
                        </a:rPr>
                        <a:t> eines Ablaufs.</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Abarbeiter</a:t>
                      </a:r>
                      <a:r>
                        <a:rPr lang="de-DE" sz="1050">
                          <a:solidFill>
                            <a:srgbClr val="1B1C1D"/>
                          </a:solidFill>
                          <a:effectLst/>
                          <a:latin typeface="Google Sans Text"/>
                        </a:rPr>
                        <a:t> einer Anweisung; </a:t>
                      </a:r>
                      <a:r>
                        <a:rPr lang="de-DE" sz="1050" b="1">
                          <a:solidFill>
                            <a:srgbClr val="1B1C1D"/>
                          </a:solidFill>
                          <a:effectLst/>
                          <a:latin typeface="Google Sans Text"/>
                        </a:rPr>
                        <a:t>Befolger.</a:t>
                      </a:r>
                      <a:endParaRPr lang="de-DE" sz="1050">
                        <a:solidFill>
                          <a:srgbClr val="1B1C1D"/>
                        </a:solidFill>
                        <a:effectLst/>
                        <a:latin typeface="Google Sans Text"/>
                      </a:endParaRP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Keine</a:t>
                      </a:r>
                      <a:r>
                        <a:rPr lang="de-DE" sz="1050">
                          <a:solidFill>
                            <a:srgbClr val="1B1C1D"/>
                          </a:solidFill>
                          <a:effectLst/>
                          <a:latin typeface="Google Sans Text"/>
                        </a:rPr>
                        <a:t> Angabe (keine wissenschaftliche Frage im Fokus der Lernenden).</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Vollständig vorgegeben</a:t>
                      </a:r>
                      <a:r>
                        <a:rPr lang="de-DE" sz="1050">
                          <a:solidFill>
                            <a:srgbClr val="1B1C1D"/>
                          </a:solidFill>
                          <a:effectLst/>
                          <a:latin typeface="Google Sans Text"/>
                        </a:rPr>
                        <a:t> (Anleitung wird befolgt).</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a:solidFill>
                            <a:srgbClr val="1B1C1D"/>
                          </a:solidFill>
                          <a:effectLst/>
                          <a:latin typeface="Google Sans Text"/>
                        </a:rPr>
                        <a:t>Dient dem </a:t>
                      </a:r>
                      <a:r>
                        <a:rPr lang="de-DE" sz="1050" b="1">
                          <a:solidFill>
                            <a:srgbClr val="1B1C1D"/>
                          </a:solidFill>
                          <a:effectLst/>
                          <a:latin typeface="Google Sans Text"/>
                        </a:rPr>
                        <a:t>Funktionstraining</a:t>
                      </a:r>
                      <a:r>
                        <a:rPr lang="de-DE" sz="1050">
                          <a:solidFill>
                            <a:srgbClr val="1B1C1D"/>
                          </a:solidFill>
                          <a:effectLst/>
                          <a:latin typeface="Google Sans Text"/>
                        </a:rPr>
                        <a:t> und der Veranschaulichung; niedriger </a:t>
                      </a:r>
                      <a:r>
                        <a:rPr lang="de-DE" sz="1050" b="1">
                          <a:solidFill>
                            <a:srgbClr val="1B1C1D"/>
                          </a:solidFill>
                          <a:effectLst/>
                          <a:latin typeface="Google Sans Text"/>
                        </a:rPr>
                        <a:t>Erkenntnisgewinn</a:t>
                      </a:r>
                      <a:r>
                        <a:rPr lang="de-DE" sz="1050">
                          <a:solidFill>
                            <a:srgbClr val="1B1C1D"/>
                          </a:solidFill>
                          <a:effectLst/>
                          <a:latin typeface="Google Sans Text"/>
                        </a:rPr>
                        <a:t>.</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87691664"/>
                  </a:ext>
                </a:extLst>
              </a:tr>
              <a:tr h="1242804">
                <a:tc>
                  <a:txBody>
                    <a:bodyPr/>
                    <a:lstStyle/>
                    <a:p>
                      <a:pPr rtl="0"/>
                      <a:r>
                        <a:rPr lang="de-DE" sz="1050" b="1">
                          <a:solidFill>
                            <a:srgbClr val="1B1C1D"/>
                          </a:solidFill>
                          <a:effectLst/>
                          <a:latin typeface="Google Sans Text"/>
                        </a:rPr>
                        <a:t>4. Experimentieren</a:t>
                      </a:r>
                      <a:endParaRPr lang="de-DE" sz="1050">
                        <a:solidFill>
                          <a:srgbClr val="1B1C1D"/>
                        </a:solidFill>
                        <a:effectLst/>
                        <a:latin typeface="Google Sans Text"/>
                      </a:endParaRP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Selbstständige Erkenntnisgewinnung</a:t>
                      </a:r>
                      <a:r>
                        <a:rPr lang="de-DE" sz="1050">
                          <a:solidFill>
                            <a:srgbClr val="1B1C1D"/>
                          </a:solidFill>
                          <a:effectLst/>
                          <a:latin typeface="Google Sans Text"/>
                        </a:rPr>
                        <a:t>; </a:t>
                      </a:r>
                      <a:r>
                        <a:rPr lang="de-DE" sz="1050" b="1">
                          <a:solidFill>
                            <a:srgbClr val="1B1C1D"/>
                          </a:solidFill>
                          <a:effectLst/>
                          <a:latin typeface="Google Sans Text"/>
                        </a:rPr>
                        <a:t>Entwicklung</a:t>
                      </a:r>
                      <a:r>
                        <a:rPr lang="de-DE" sz="1050">
                          <a:solidFill>
                            <a:srgbClr val="1B1C1D"/>
                          </a:solidFill>
                          <a:effectLst/>
                          <a:latin typeface="Google Sans Text"/>
                        </a:rPr>
                        <a:t> und </a:t>
                      </a:r>
                      <a:r>
                        <a:rPr lang="de-DE" sz="1050" b="1">
                          <a:solidFill>
                            <a:srgbClr val="1B1C1D"/>
                          </a:solidFill>
                          <a:effectLst/>
                          <a:latin typeface="Google Sans Text"/>
                        </a:rPr>
                        <a:t>Überprüfung</a:t>
                      </a:r>
                      <a:r>
                        <a:rPr lang="de-DE" sz="1050">
                          <a:solidFill>
                            <a:srgbClr val="1B1C1D"/>
                          </a:solidFill>
                          <a:effectLst/>
                          <a:latin typeface="Google Sans Text"/>
                        </a:rPr>
                        <a:t> von Hypothesen.</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Wissenschaftler, Planer, Problemlöser.</a:t>
                      </a:r>
                      <a:endParaRPr lang="de-DE" sz="1050">
                        <a:solidFill>
                          <a:srgbClr val="1B1C1D"/>
                        </a:solidFill>
                        <a:effectLst/>
                        <a:latin typeface="Google Sans Text"/>
                      </a:endParaRP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dirty="0">
                          <a:solidFill>
                            <a:srgbClr val="1B1C1D"/>
                          </a:solidFill>
                          <a:effectLst/>
                          <a:latin typeface="Google Sans Text"/>
                        </a:rPr>
                        <a:t>Vorhanden</a:t>
                      </a:r>
                      <a:r>
                        <a:rPr lang="de-DE" sz="1050" dirty="0">
                          <a:solidFill>
                            <a:srgbClr val="1B1C1D"/>
                          </a:solidFill>
                          <a:effectLst/>
                          <a:latin typeface="Google Sans Text"/>
                        </a:rPr>
                        <a:t> (wird vom Schüler selbst entwickelt/abgeleitet).</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dirty="0">
                          <a:solidFill>
                            <a:srgbClr val="1B1C1D"/>
                          </a:solidFill>
                          <a:effectLst/>
                          <a:latin typeface="Google Sans Text"/>
                        </a:rPr>
                        <a:t>Wird selbst entwickelt</a:t>
                      </a:r>
                      <a:r>
                        <a:rPr lang="de-DE" sz="1050" dirty="0">
                          <a:solidFill>
                            <a:srgbClr val="1B1C1D"/>
                          </a:solidFill>
                          <a:effectLst/>
                          <a:latin typeface="Google Sans Text"/>
                        </a:rPr>
                        <a:t> (Materialauswahl, Aufbau, Kontrollplanung und Durchführung).</a:t>
                      </a:r>
                    </a:p>
                    <a:p>
                      <a:pPr rtl="0"/>
                      <a:r>
                        <a:rPr lang="de-DE" sz="1050" b="1" dirty="0">
                          <a:solidFill>
                            <a:srgbClr val="1B1C1D"/>
                          </a:solidFill>
                          <a:effectLst/>
                          <a:latin typeface="Google Sans Text"/>
                        </a:rPr>
                        <a:t>Deduktiv</a:t>
                      </a:r>
                      <a:r>
                        <a:rPr lang="de-DE" sz="1050" dirty="0">
                          <a:solidFill>
                            <a:srgbClr val="1B1C1D"/>
                          </a:solidFill>
                          <a:effectLst/>
                          <a:latin typeface="Google Sans Text"/>
                        </a:rPr>
                        <a:t> oder </a:t>
                      </a:r>
                      <a:r>
                        <a:rPr lang="de-DE" sz="1050" b="1" dirty="0">
                          <a:solidFill>
                            <a:srgbClr val="1B1C1D"/>
                          </a:solidFill>
                          <a:effectLst/>
                          <a:latin typeface="Google Sans Text"/>
                        </a:rPr>
                        <a:t>induktiv</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dirty="0">
                          <a:solidFill>
                            <a:srgbClr val="1B1C1D"/>
                          </a:solidFill>
                          <a:effectLst/>
                          <a:latin typeface="Google Sans Text"/>
                        </a:rPr>
                        <a:t>Höchste Stufe der </a:t>
                      </a:r>
                      <a:r>
                        <a:rPr lang="de-DE" sz="1050" b="1" dirty="0">
                          <a:solidFill>
                            <a:srgbClr val="1B1C1D"/>
                          </a:solidFill>
                          <a:effectLst/>
                          <a:latin typeface="Google Sans Text"/>
                        </a:rPr>
                        <a:t>Selbstständigkeit</a:t>
                      </a:r>
                      <a:r>
                        <a:rPr lang="de-DE" sz="1050" dirty="0">
                          <a:solidFill>
                            <a:srgbClr val="1B1C1D"/>
                          </a:solidFill>
                          <a:effectLst/>
                          <a:latin typeface="Google Sans Text"/>
                        </a:rPr>
                        <a:t>; fördert </a:t>
                      </a:r>
                      <a:r>
                        <a:rPr lang="de-DE" sz="1050" b="1" dirty="0">
                          <a:solidFill>
                            <a:srgbClr val="1B1C1D"/>
                          </a:solidFill>
                          <a:effectLst/>
                          <a:latin typeface="Google Sans Text"/>
                        </a:rPr>
                        <a:t>Transfer</a:t>
                      </a:r>
                      <a:r>
                        <a:rPr lang="de-DE" sz="1050" dirty="0">
                          <a:solidFill>
                            <a:srgbClr val="1B1C1D"/>
                          </a:solidFill>
                          <a:effectLst/>
                          <a:latin typeface="Google Sans Text"/>
                        </a:rPr>
                        <a:t> und </a:t>
                      </a:r>
                      <a:r>
                        <a:rPr lang="de-DE" sz="1050" b="1" dirty="0">
                          <a:solidFill>
                            <a:srgbClr val="1B1C1D"/>
                          </a:solidFill>
                          <a:effectLst/>
                          <a:latin typeface="Google Sans Text"/>
                        </a:rPr>
                        <a:t>kritisches Denken</a:t>
                      </a:r>
                      <a:r>
                        <a:rPr lang="de-DE" sz="1050" dirty="0">
                          <a:solidFill>
                            <a:srgbClr val="1B1C1D"/>
                          </a:solidFill>
                          <a:effectLst/>
                          <a:latin typeface="Google Sans Text"/>
                        </a:rPr>
                        <a:t>; Anforderungsbereiche </a:t>
                      </a:r>
                      <a:r>
                        <a:rPr lang="de-DE" sz="1050" b="1" dirty="0">
                          <a:solidFill>
                            <a:srgbClr val="1B1C1D"/>
                          </a:solidFill>
                          <a:effectLst/>
                          <a:latin typeface="Google Sans Text"/>
                        </a:rPr>
                        <a:t>II (Anwenden) &amp; III (Beurteilen/Reflektieren)</a:t>
                      </a:r>
                      <a:r>
                        <a:rPr lang="de-DE" sz="1050" dirty="0">
                          <a:solidFill>
                            <a:srgbClr val="1B1C1D"/>
                          </a:solidFill>
                          <a:effectLst/>
                          <a:latin typeface="Google Sans Text"/>
                        </a:rPr>
                        <a:t>.</a:t>
                      </a:r>
                    </a:p>
                  </a:txBody>
                  <a:tcPr marL="16929" marR="16929" marT="11286" marB="11286"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7583653"/>
                  </a:ext>
                </a:extLst>
              </a:tr>
            </a:tbl>
          </a:graphicData>
        </a:graphic>
      </p:graphicFrame>
    </p:spTree>
    <p:extLst>
      <p:ext uri="{BB962C8B-B14F-4D97-AF65-F5344CB8AC3E}">
        <p14:creationId xmlns:p14="http://schemas.microsoft.com/office/powerpoint/2010/main" val="2535065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5" name="Inhaltsplatzhalter 4">
            <a:extLst>
              <a:ext uri="{FF2B5EF4-FFF2-40B4-BE49-F238E27FC236}">
                <a16:creationId xmlns:a16="http://schemas.microsoft.com/office/drawing/2014/main" id="{F297C60A-E6BE-4D81-AE55-5A1C072A9485}"/>
              </a:ext>
            </a:extLst>
          </p:cNvPr>
          <p:cNvGraphicFramePr>
            <a:graphicFrameLocks noGrp="1"/>
          </p:cNvGraphicFramePr>
          <p:nvPr>
            <p:ph idx="1"/>
            <p:extLst>
              <p:ext uri="{D42A27DB-BD31-4B8C-83A1-F6EECF244321}">
                <p14:modId xmlns:p14="http://schemas.microsoft.com/office/powerpoint/2010/main" val="2560148691"/>
              </p:ext>
            </p:extLst>
          </p:nvPr>
        </p:nvGraphicFramePr>
        <p:xfrm>
          <a:off x="92279" y="1500496"/>
          <a:ext cx="8942667" cy="4473448"/>
        </p:xfrm>
        <a:graphic>
          <a:graphicData uri="http://schemas.openxmlformats.org/drawingml/2006/table">
            <a:tbl>
              <a:tblPr/>
              <a:tblGrid>
                <a:gridCol w="2980889">
                  <a:extLst>
                    <a:ext uri="{9D8B030D-6E8A-4147-A177-3AD203B41FA5}">
                      <a16:colId xmlns:a16="http://schemas.microsoft.com/office/drawing/2014/main" val="1861090310"/>
                    </a:ext>
                  </a:extLst>
                </a:gridCol>
                <a:gridCol w="2980889">
                  <a:extLst>
                    <a:ext uri="{9D8B030D-6E8A-4147-A177-3AD203B41FA5}">
                      <a16:colId xmlns:a16="http://schemas.microsoft.com/office/drawing/2014/main" val="2463961546"/>
                    </a:ext>
                  </a:extLst>
                </a:gridCol>
                <a:gridCol w="2980889">
                  <a:extLst>
                    <a:ext uri="{9D8B030D-6E8A-4147-A177-3AD203B41FA5}">
                      <a16:colId xmlns:a16="http://schemas.microsoft.com/office/drawing/2014/main" val="2709097421"/>
                    </a:ext>
                  </a:extLst>
                </a:gridCol>
              </a:tblGrid>
              <a:tr h="94091">
                <a:tc>
                  <a:txBody>
                    <a:bodyPr/>
                    <a:lstStyle/>
                    <a:p>
                      <a:pPr rtl="0"/>
                      <a:r>
                        <a:rPr lang="de-DE" sz="1050" b="1">
                          <a:solidFill>
                            <a:srgbClr val="1B1C1D"/>
                          </a:solidFill>
                          <a:effectLst/>
                          <a:latin typeface="Google Sans Text"/>
                        </a:rPr>
                        <a:t>Etappe</a:t>
                      </a:r>
                      <a:endParaRPr lang="de-DE" sz="1050">
                        <a:solidFill>
                          <a:srgbClr val="1B1C1D"/>
                        </a:solidFill>
                        <a:effectLst/>
                        <a:latin typeface="Google Sans Text"/>
                      </a:endParaRP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Lerntätigkeit</a:t>
                      </a:r>
                      <a:endParaRPr lang="de-DE" sz="1050">
                        <a:solidFill>
                          <a:srgbClr val="1B1C1D"/>
                        </a:solidFill>
                        <a:effectLst/>
                        <a:latin typeface="Google Sans Text"/>
                      </a:endParaRP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Lehrtätigkeit</a:t>
                      </a:r>
                      <a:endParaRPr lang="de-DE" sz="1050">
                        <a:solidFill>
                          <a:srgbClr val="1B1C1D"/>
                        </a:solidFill>
                        <a:effectLst/>
                        <a:latin typeface="Google Sans Text"/>
                      </a:endParaRP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74119335"/>
                  </a:ext>
                </a:extLst>
              </a:tr>
              <a:tr h="683185">
                <a:tc>
                  <a:txBody>
                    <a:bodyPr/>
                    <a:lstStyle/>
                    <a:p>
                      <a:pPr rtl="0"/>
                      <a:r>
                        <a:rPr lang="de-DE" sz="1050" b="1">
                          <a:solidFill>
                            <a:srgbClr val="1B1C1D"/>
                          </a:solidFill>
                          <a:effectLst/>
                          <a:latin typeface="Google Sans Text"/>
                        </a:rPr>
                        <a:t>1a. Problemstellung</a:t>
                      </a:r>
                      <a:endParaRPr lang="de-DE" sz="1050">
                        <a:solidFill>
                          <a:srgbClr val="1B1C1D"/>
                        </a:solidFill>
                        <a:effectLst/>
                        <a:latin typeface="Google Sans Text"/>
                      </a:endParaRP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dirty="0">
                          <a:solidFill>
                            <a:srgbClr val="1B1C1D"/>
                          </a:solidFill>
                          <a:effectLst/>
                          <a:latin typeface="Google Sans Text"/>
                        </a:rPr>
                        <a:t>Worin besteht das Problem,</a:t>
                      </a:r>
                      <a:r>
                        <a:rPr lang="de-DE" sz="1050" dirty="0">
                          <a:solidFill>
                            <a:srgbClr val="1B1C1D"/>
                          </a:solidFill>
                          <a:effectLst/>
                          <a:latin typeface="Google Sans Text"/>
                        </a:rPr>
                        <a:t> dessen Lösung ich suche? (Implizite Auseinandersetzung)</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endParaRPr lang="de-DE" sz="1050" dirty="0">
                        <a:solidFill>
                          <a:srgbClr val="1B1C1D"/>
                        </a:solidFill>
                        <a:effectLst/>
                        <a:latin typeface="Google Sans Text"/>
                      </a:endParaRPr>
                    </a:p>
                    <a:p>
                      <a:pPr rtl="0"/>
                      <a:r>
                        <a:rPr lang="de-DE" sz="1050" b="1" dirty="0" err="1">
                          <a:solidFill>
                            <a:srgbClr val="1B1C1D"/>
                          </a:solidFill>
                          <a:effectLst/>
                          <a:latin typeface="Google Sans Text"/>
                        </a:rPr>
                        <a:t>Induzierung</a:t>
                      </a:r>
                      <a:r>
                        <a:rPr lang="de-DE" sz="1050" dirty="0">
                          <a:solidFill>
                            <a:srgbClr val="1B1C1D"/>
                          </a:solidFill>
                          <a:effectLst/>
                          <a:latin typeface="Google Sans Text"/>
                        </a:rPr>
                        <a:t> eines Lernproblems durch sinnstiftende Problemstellungen, </a:t>
                      </a:r>
                      <a:r>
                        <a:rPr lang="de-DE" sz="1050" b="1" dirty="0">
                          <a:solidFill>
                            <a:srgbClr val="1B1C1D"/>
                          </a:solidFill>
                          <a:effectLst/>
                          <a:latin typeface="Google Sans Text"/>
                        </a:rPr>
                        <a:t>widerspruchsvolle Situationen</a:t>
                      </a:r>
                      <a:r>
                        <a:rPr lang="de-DE" sz="1050" dirty="0">
                          <a:solidFill>
                            <a:srgbClr val="1B1C1D"/>
                          </a:solidFill>
                          <a:effectLst/>
                          <a:latin typeface="Google Sans Text"/>
                        </a:rPr>
                        <a:t> oder Phänomene, die Interesse wecken müssen. </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63577643"/>
                  </a:ext>
                </a:extLst>
              </a:tr>
              <a:tr h="315001">
                <a:tc>
                  <a:txBody>
                    <a:bodyPr/>
                    <a:lstStyle/>
                    <a:p>
                      <a:pPr rtl="0"/>
                      <a:r>
                        <a:rPr lang="de-DE" sz="1050" b="1">
                          <a:solidFill>
                            <a:srgbClr val="1B1C1D"/>
                          </a:solidFill>
                          <a:effectLst/>
                          <a:latin typeface="Google Sans Text"/>
                        </a:rPr>
                        <a:t>1b. Frage(n) formulieren</a:t>
                      </a:r>
                      <a:endParaRPr lang="de-DE" sz="1050">
                        <a:solidFill>
                          <a:srgbClr val="1B1C1D"/>
                        </a:solidFill>
                        <a:effectLst/>
                        <a:latin typeface="Google Sans Text"/>
                      </a:endParaRP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dirty="0">
                          <a:solidFill>
                            <a:srgbClr val="1B1C1D"/>
                          </a:solidFill>
                          <a:effectLst/>
                          <a:latin typeface="Google Sans Text"/>
                        </a:rPr>
                        <a:t>Formulierung des Problems</a:t>
                      </a:r>
                      <a:r>
                        <a:rPr lang="de-DE" sz="1050" dirty="0">
                          <a:solidFill>
                            <a:srgbClr val="1B1C1D"/>
                          </a:solidFill>
                          <a:effectLst/>
                          <a:latin typeface="Google Sans Text"/>
                        </a:rPr>
                        <a:t> mit eigenen Worten! (Was ist die Frage?) </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dirty="0">
                          <a:solidFill>
                            <a:srgbClr val="1B1C1D"/>
                          </a:solidFill>
                          <a:effectLst/>
                          <a:latin typeface="Google Sans Text"/>
                        </a:rPr>
                        <a:t>Gezielte </a:t>
                      </a:r>
                      <a:r>
                        <a:rPr lang="de-DE" sz="1050" b="1" dirty="0">
                          <a:solidFill>
                            <a:srgbClr val="1B1C1D"/>
                          </a:solidFill>
                          <a:effectLst/>
                          <a:latin typeface="Google Sans Text"/>
                        </a:rPr>
                        <a:t>Unterstützung</a:t>
                      </a:r>
                      <a:r>
                        <a:rPr lang="de-DE" sz="1050" dirty="0">
                          <a:solidFill>
                            <a:srgbClr val="1B1C1D"/>
                          </a:solidFill>
                          <a:effectLst/>
                          <a:latin typeface="Google Sans Text"/>
                        </a:rPr>
                        <a:t> bei der Analyse der Problemlage. </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12409549"/>
                  </a:ext>
                </a:extLst>
              </a:tr>
              <a:tr h="535911">
                <a:tc>
                  <a:txBody>
                    <a:bodyPr/>
                    <a:lstStyle/>
                    <a:p>
                      <a:pPr rtl="0"/>
                      <a:r>
                        <a:rPr lang="de-DE" sz="1050" b="1">
                          <a:solidFill>
                            <a:srgbClr val="1B1C1D"/>
                          </a:solidFill>
                          <a:effectLst/>
                          <a:latin typeface="Google Sans Text"/>
                        </a:rPr>
                        <a:t>2a. Informationssuche</a:t>
                      </a:r>
                      <a:endParaRPr lang="de-DE" sz="1050">
                        <a:solidFill>
                          <a:srgbClr val="1B1C1D"/>
                        </a:solidFill>
                        <a:effectLst/>
                        <a:latin typeface="Google Sans Text"/>
                      </a:endParaRP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dirty="0">
                          <a:solidFill>
                            <a:srgbClr val="1B1C1D"/>
                          </a:solidFill>
                          <a:effectLst/>
                          <a:latin typeface="Google Sans Text"/>
                        </a:rPr>
                        <a:t>Suchraum bewusst machen</a:t>
                      </a:r>
                      <a:r>
                        <a:rPr lang="de-DE" sz="1050" dirty="0">
                          <a:solidFill>
                            <a:srgbClr val="1B1C1D"/>
                          </a:solidFill>
                          <a:effectLst/>
                          <a:latin typeface="Google Sans Text"/>
                        </a:rPr>
                        <a:t> und einengen. Klären, welches Wissen bereits vorhanden ist und welche </a:t>
                      </a:r>
                      <a:r>
                        <a:rPr lang="de-DE" sz="1050" b="1" dirty="0">
                          <a:solidFill>
                            <a:srgbClr val="1B1C1D"/>
                          </a:solidFill>
                          <a:effectLst/>
                          <a:latin typeface="Google Sans Text"/>
                        </a:rPr>
                        <a:t>weiteren Informationen</a:t>
                      </a:r>
                      <a:r>
                        <a:rPr lang="de-DE" sz="1050" dirty="0">
                          <a:solidFill>
                            <a:srgbClr val="1B1C1D"/>
                          </a:solidFill>
                          <a:effectLst/>
                          <a:latin typeface="Google Sans Text"/>
                        </a:rPr>
                        <a:t> benötigt werden. </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dirty="0">
                          <a:solidFill>
                            <a:srgbClr val="1B1C1D"/>
                          </a:solidFill>
                          <a:effectLst/>
                          <a:latin typeface="Google Sans Text"/>
                        </a:rPr>
                        <a:t>Gezielte </a:t>
                      </a:r>
                      <a:r>
                        <a:rPr lang="de-DE" sz="1050" b="1" dirty="0">
                          <a:solidFill>
                            <a:srgbClr val="1B1C1D"/>
                          </a:solidFill>
                          <a:effectLst/>
                          <a:latin typeface="Google Sans Text"/>
                        </a:rPr>
                        <a:t>Unterstützung</a:t>
                      </a:r>
                      <a:r>
                        <a:rPr lang="de-DE" sz="1050" dirty="0">
                          <a:solidFill>
                            <a:srgbClr val="1B1C1D"/>
                          </a:solidFill>
                          <a:effectLst/>
                          <a:latin typeface="Google Sans Text"/>
                        </a:rPr>
                        <a:t> bei der Analyse. </a:t>
                      </a:r>
                      <a:r>
                        <a:rPr lang="de-DE" sz="1050" b="1" dirty="0">
                          <a:solidFill>
                            <a:srgbClr val="1B1C1D"/>
                          </a:solidFill>
                          <a:effectLst/>
                          <a:latin typeface="Google Sans Text"/>
                        </a:rPr>
                        <a:t>Verfügbarmachen/Beschaffen</a:t>
                      </a:r>
                      <a:r>
                        <a:rPr lang="de-DE" sz="1050" dirty="0">
                          <a:solidFill>
                            <a:srgbClr val="1B1C1D"/>
                          </a:solidFill>
                          <a:effectLst/>
                          <a:latin typeface="Google Sans Text"/>
                        </a:rPr>
                        <a:t> von Informationen, die den Suchraum einengen. </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30904782"/>
                  </a:ext>
                </a:extLst>
              </a:tr>
              <a:tr h="535911">
                <a:tc>
                  <a:txBody>
                    <a:bodyPr/>
                    <a:lstStyle/>
                    <a:p>
                      <a:pPr rtl="0"/>
                      <a:r>
                        <a:rPr lang="de-DE" sz="1050" b="1">
                          <a:solidFill>
                            <a:srgbClr val="1B1C1D"/>
                          </a:solidFill>
                          <a:effectLst/>
                          <a:latin typeface="Google Sans Text"/>
                        </a:rPr>
                        <a:t>2b. Vermutungs- bzw. Hypothesenbildung!</a:t>
                      </a:r>
                      <a:endParaRPr lang="de-DE" sz="1050">
                        <a:solidFill>
                          <a:srgbClr val="1B1C1D"/>
                        </a:solidFill>
                        <a:effectLst/>
                        <a:latin typeface="Google Sans Text"/>
                      </a:endParaRP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dirty="0">
                          <a:solidFill>
                            <a:srgbClr val="1B1C1D"/>
                          </a:solidFill>
                          <a:effectLst/>
                          <a:latin typeface="Google Sans Text"/>
                        </a:rPr>
                        <a:t>Vermutungen äußern</a:t>
                      </a:r>
                      <a:r>
                        <a:rPr lang="de-DE" sz="1050" dirty="0">
                          <a:solidFill>
                            <a:srgbClr val="1B1C1D"/>
                          </a:solidFill>
                          <a:effectLst/>
                          <a:latin typeface="Google Sans Text"/>
                        </a:rPr>
                        <a:t> und erste Lösungsversuche beginnen. </a:t>
                      </a:r>
                      <a:r>
                        <a:rPr lang="de-DE" sz="1050" b="1" dirty="0">
                          <a:solidFill>
                            <a:srgbClr val="1B1C1D"/>
                          </a:solidFill>
                          <a:effectLst/>
                          <a:latin typeface="Google Sans Text"/>
                        </a:rPr>
                        <a:t>Begründung</a:t>
                      </a:r>
                      <a:r>
                        <a:rPr lang="de-DE" sz="1050" dirty="0">
                          <a:solidFill>
                            <a:srgbClr val="1B1C1D"/>
                          </a:solidFill>
                          <a:effectLst/>
                          <a:latin typeface="Google Sans Text"/>
                        </a:rPr>
                        <a:t> der Vermutung/Hypothese unter Einbeziehung vorhandener Informationen. </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dirty="0">
                          <a:solidFill>
                            <a:srgbClr val="1B1C1D"/>
                          </a:solidFill>
                          <a:effectLst/>
                          <a:latin typeface="Google Sans Text"/>
                        </a:rPr>
                        <a:t>Unterstützung des Suchprozesses durch </a:t>
                      </a:r>
                      <a:r>
                        <a:rPr lang="de-DE" sz="1050" b="1" dirty="0">
                          <a:solidFill>
                            <a:srgbClr val="1B1C1D"/>
                          </a:solidFill>
                          <a:effectLst/>
                          <a:latin typeface="Google Sans Text"/>
                        </a:rPr>
                        <a:t>Informationsfragen, Hinweise</a:t>
                      </a:r>
                      <a:r>
                        <a:rPr lang="de-DE" sz="1050" dirty="0">
                          <a:solidFill>
                            <a:srgbClr val="1B1C1D"/>
                          </a:solidFill>
                          <a:effectLst/>
                          <a:latin typeface="Google Sans Text"/>
                        </a:rPr>
                        <a:t> und </a:t>
                      </a:r>
                      <a:r>
                        <a:rPr lang="de-DE" sz="1050" b="1" dirty="0">
                          <a:solidFill>
                            <a:srgbClr val="1B1C1D"/>
                          </a:solidFill>
                          <a:effectLst/>
                          <a:latin typeface="Google Sans Text"/>
                        </a:rPr>
                        <a:t>Verfügbarmachen von Faktenwissen</a:t>
                      </a:r>
                      <a:r>
                        <a:rPr lang="de-DE" sz="1050" dirty="0">
                          <a:solidFill>
                            <a:srgbClr val="1B1C1D"/>
                          </a:solidFill>
                          <a:effectLst/>
                          <a:latin typeface="Google Sans Text"/>
                        </a:rPr>
                        <a:t>. </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22664956"/>
                  </a:ext>
                </a:extLst>
              </a:tr>
              <a:tr h="315001">
                <a:tc>
                  <a:txBody>
                    <a:bodyPr/>
                    <a:lstStyle/>
                    <a:p>
                      <a:pPr rtl="0"/>
                      <a:r>
                        <a:rPr lang="de-DE" sz="1050" b="1">
                          <a:solidFill>
                            <a:srgbClr val="1B1C1D"/>
                          </a:solidFill>
                          <a:effectLst/>
                          <a:latin typeface="Google Sans Text"/>
                        </a:rPr>
                        <a:t>3a. Planung der konkreten Problemlösung</a:t>
                      </a:r>
                      <a:endParaRPr lang="de-DE" sz="1050">
                        <a:solidFill>
                          <a:srgbClr val="1B1C1D"/>
                        </a:solidFill>
                        <a:effectLst/>
                        <a:latin typeface="Google Sans Text"/>
                      </a:endParaRP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dirty="0">
                          <a:solidFill>
                            <a:srgbClr val="1B1C1D"/>
                          </a:solidFill>
                          <a:effectLst/>
                          <a:latin typeface="Google Sans Text"/>
                        </a:rPr>
                        <a:t>Suche nach Mitteln und Wegen zur Lösung. </a:t>
                      </a:r>
                      <a:r>
                        <a:rPr lang="de-DE" sz="1050" b="1" dirty="0">
                          <a:solidFill>
                            <a:srgbClr val="1B1C1D"/>
                          </a:solidFill>
                          <a:effectLst/>
                          <a:latin typeface="Google Sans Text"/>
                        </a:rPr>
                        <a:t>Planung und Organisation</a:t>
                      </a:r>
                      <a:r>
                        <a:rPr lang="de-DE" sz="1050" dirty="0">
                          <a:solidFill>
                            <a:srgbClr val="1B1C1D"/>
                          </a:solidFill>
                          <a:effectLst/>
                          <a:latin typeface="Google Sans Text"/>
                        </a:rPr>
                        <a:t> der "Untersuchung". </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dirty="0">
                          <a:solidFill>
                            <a:srgbClr val="1B1C1D"/>
                          </a:solidFill>
                          <a:effectLst/>
                          <a:latin typeface="Google Sans Text"/>
                        </a:rPr>
                        <a:t>(Unterstützung ist impliziert) </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07914249"/>
                  </a:ext>
                </a:extLst>
              </a:tr>
              <a:tr h="535911">
                <a:tc>
                  <a:txBody>
                    <a:bodyPr/>
                    <a:lstStyle/>
                    <a:p>
                      <a:pPr rtl="0"/>
                      <a:r>
                        <a:rPr lang="de-DE" sz="1050" b="1">
                          <a:solidFill>
                            <a:srgbClr val="1B1C1D"/>
                          </a:solidFill>
                          <a:effectLst/>
                          <a:latin typeface="Google Sans Text"/>
                        </a:rPr>
                        <a:t>3b. Durchführung der Problemlösung...</a:t>
                      </a:r>
                      <a:endParaRPr lang="de-DE" sz="1050">
                        <a:solidFill>
                          <a:srgbClr val="1B1C1D"/>
                        </a:solidFill>
                        <a:effectLst/>
                        <a:latin typeface="Google Sans Text"/>
                      </a:endParaRP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endParaRPr lang="de-DE" sz="1050" dirty="0">
                        <a:solidFill>
                          <a:srgbClr val="1B1C1D"/>
                        </a:solidFill>
                        <a:effectLst/>
                        <a:latin typeface="Google Sans Text"/>
                      </a:endParaRPr>
                    </a:p>
                    <a:p>
                      <a:pPr rtl="0"/>
                      <a:r>
                        <a:rPr lang="de-DE" sz="1050" b="1" dirty="0">
                          <a:solidFill>
                            <a:srgbClr val="1B1C1D"/>
                          </a:solidFill>
                          <a:effectLst/>
                          <a:latin typeface="Google Sans Text"/>
                        </a:rPr>
                        <a:t>Verifikation oder Falsifikation</a:t>
                      </a:r>
                      <a:r>
                        <a:rPr lang="de-DE" sz="1050" dirty="0">
                          <a:solidFill>
                            <a:srgbClr val="1B1C1D"/>
                          </a:solidFill>
                          <a:effectLst/>
                          <a:latin typeface="Google Sans Text"/>
                        </a:rPr>
                        <a:t> der Hypothese/Vermutung durch die Durchführung einer "Untersuchung" und </a:t>
                      </a:r>
                      <a:r>
                        <a:rPr lang="de-DE" sz="1050" b="1" dirty="0">
                          <a:solidFill>
                            <a:srgbClr val="1B1C1D"/>
                          </a:solidFill>
                          <a:effectLst/>
                          <a:latin typeface="Google Sans Text"/>
                        </a:rPr>
                        <a:t>Festhalten der Daten</a:t>
                      </a:r>
                      <a:r>
                        <a:rPr lang="de-DE" sz="1050" dirty="0">
                          <a:solidFill>
                            <a:srgbClr val="1B1C1D"/>
                          </a:solidFill>
                          <a:effectLst/>
                          <a:latin typeface="Google Sans Text"/>
                        </a:rPr>
                        <a:t>. </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endParaRPr lang="de-DE" sz="1050" dirty="0">
                        <a:solidFill>
                          <a:srgbClr val="1B1C1D"/>
                        </a:solidFill>
                        <a:effectLst/>
                        <a:latin typeface="Google Sans Text"/>
                      </a:endParaRPr>
                    </a:p>
                    <a:p>
                      <a:pPr rtl="0"/>
                      <a:r>
                        <a:rPr lang="de-DE" sz="1050" b="1" dirty="0">
                          <a:solidFill>
                            <a:srgbClr val="1B1C1D"/>
                          </a:solidFill>
                          <a:effectLst/>
                          <a:latin typeface="Google Sans Text"/>
                        </a:rPr>
                        <a:t>Unterstützung, Ratschläge, Anregungen</a:t>
                      </a:r>
                      <a:r>
                        <a:rPr lang="de-DE" sz="1050" dirty="0">
                          <a:solidFill>
                            <a:srgbClr val="1B1C1D"/>
                          </a:solidFill>
                          <a:effectLst/>
                          <a:latin typeface="Google Sans Text"/>
                        </a:rPr>
                        <a:t> zum Nachdenken geben. </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36570139"/>
                  </a:ext>
                </a:extLst>
              </a:tr>
              <a:tr h="462275">
                <a:tc>
                  <a:txBody>
                    <a:bodyPr/>
                    <a:lstStyle/>
                    <a:p>
                      <a:pPr rtl="0"/>
                      <a:r>
                        <a:rPr lang="de-DE" sz="1050" b="1">
                          <a:solidFill>
                            <a:srgbClr val="1B1C1D"/>
                          </a:solidFill>
                          <a:effectLst/>
                          <a:latin typeface="Google Sans Text"/>
                        </a:rPr>
                        <a:t>4. Fixierung der Ergebnisse</a:t>
                      </a:r>
                      <a:endParaRPr lang="de-DE" sz="1050">
                        <a:solidFill>
                          <a:srgbClr val="1B1C1D"/>
                        </a:solidFill>
                        <a:effectLst/>
                        <a:latin typeface="Google Sans Text"/>
                      </a:endParaRP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endParaRPr lang="de-DE" sz="1050" dirty="0">
                        <a:solidFill>
                          <a:srgbClr val="1B1C1D"/>
                        </a:solidFill>
                        <a:effectLst/>
                        <a:latin typeface="Google Sans Text"/>
                      </a:endParaRPr>
                    </a:p>
                    <a:p>
                      <a:pPr rtl="0"/>
                      <a:r>
                        <a:rPr lang="de-DE" sz="1050" b="1" dirty="0">
                          <a:solidFill>
                            <a:srgbClr val="1B1C1D"/>
                          </a:solidFill>
                          <a:effectLst/>
                          <a:latin typeface="Google Sans Text"/>
                        </a:rPr>
                        <a:t>Fixieren des Ergebnisses</a:t>
                      </a:r>
                      <a:r>
                        <a:rPr lang="de-DE" sz="1050" dirty="0">
                          <a:solidFill>
                            <a:srgbClr val="1B1C1D"/>
                          </a:solidFill>
                          <a:effectLst/>
                          <a:latin typeface="Google Sans Text"/>
                        </a:rPr>
                        <a:t> und Formulieren einer </a:t>
                      </a:r>
                      <a:r>
                        <a:rPr lang="de-DE" sz="1050" b="1" dirty="0">
                          <a:solidFill>
                            <a:srgbClr val="1B1C1D"/>
                          </a:solidFill>
                          <a:effectLst/>
                          <a:latin typeface="Google Sans Text"/>
                        </a:rPr>
                        <a:t>Antwort (neue Erkenntnis)</a:t>
                      </a:r>
                      <a:r>
                        <a:rPr lang="de-DE" sz="1050" dirty="0">
                          <a:solidFill>
                            <a:srgbClr val="1B1C1D"/>
                          </a:solidFill>
                          <a:effectLst/>
                          <a:latin typeface="Google Sans Text"/>
                        </a:rPr>
                        <a:t> auf die ursprüngliche Frage. </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endParaRPr lang="de-DE" sz="1050" dirty="0">
                        <a:solidFill>
                          <a:srgbClr val="1B1C1D"/>
                        </a:solidFill>
                        <a:effectLst/>
                        <a:latin typeface="Google Sans Text"/>
                      </a:endParaRPr>
                    </a:p>
                    <a:p>
                      <a:pPr rtl="0"/>
                      <a:r>
                        <a:rPr lang="de-DE" sz="1050" b="1" dirty="0">
                          <a:solidFill>
                            <a:srgbClr val="1B1C1D"/>
                          </a:solidFill>
                          <a:effectLst/>
                          <a:latin typeface="Google Sans Text"/>
                        </a:rPr>
                        <a:t>Unterstützung, Ratschläge, Anregungen</a:t>
                      </a:r>
                      <a:r>
                        <a:rPr lang="de-DE" sz="1050" dirty="0">
                          <a:solidFill>
                            <a:srgbClr val="1B1C1D"/>
                          </a:solidFill>
                          <a:effectLst/>
                          <a:latin typeface="Google Sans Text"/>
                        </a:rPr>
                        <a:t> zum Nachdenken geben. </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00010777"/>
                  </a:ext>
                </a:extLst>
              </a:tr>
              <a:tr h="535911">
                <a:tc>
                  <a:txBody>
                    <a:bodyPr/>
                    <a:lstStyle/>
                    <a:p>
                      <a:pPr rtl="0"/>
                      <a:r>
                        <a:rPr lang="de-DE" sz="1050" b="1">
                          <a:solidFill>
                            <a:srgbClr val="1B1C1D"/>
                          </a:solidFill>
                          <a:effectLst/>
                          <a:latin typeface="Google Sans Text"/>
                        </a:rPr>
                        <a:t>5. Überprüfung der Lösung!</a:t>
                      </a:r>
                      <a:endParaRPr lang="de-DE" sz="1050">
                        <a:solidFill>
                          <a:srgbClr val="1B1C1D"/>
                        </a:solidFill>
                        <a:effectLst/>
                        <a:latin typeface="Google Sans Text"/>
                      </a:endParaRP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dirty="0">
                          <a:solidFill>
                            <a:srgbClr val="1B1C1D"/>
                          </a:solidFill>
                          <a:effectLst/>
                          <a:latin typeface="Google Sans Text"/>
                        </a:rPr>
                        <a:t>Vergleich der Lösung</a:t>
                      </a:r>
                      <a:r>
                        <a:rPr lang="de-DE" sz="1050" dirty="0">
                          <a:solidFill>
                            <a:srgbClr val="1B1C1D"/>
                          </a:solidFill>
                          <a:effectLst/>
                          <a:latin typeface="Google Sans Text"/>
                        </a:rPr>
                        <a:t> mit der Ausgangsfrage. Bei "Nein": </a:t>
                      </a:r>
                      <a:r>
                        <a:rPr lang="de-DE" sz="1050" b="1" dirty="0">
                          <a:solidFill>
                            <a:srgbClr val="1B1C1D"/>
                          </a:solidFill>
                          <a:effectLst/>
                          <a:latin typeface="Google Sans Text"/>
                        </a:rPr>
                        <a:t>Fehleranalyse</a:t>
                      </a:r>
                      <a:r>
                        <a:rPr lang="de-DE" sz="1050" dirty="0">
                          <a:solidFill>
                            <a:srgbClr val="1B1C1D"/>
                          </a:solidFill>
                          <a:effectLst/>
                          <a:latin typeface="Google Sans Text"/>
                        </a:rPr>
                        <a:t> oder Aufwerfen einer neuen Frage. </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dirty="0">
                          <a:solidFill>
                            <a:srgbClr val="1B1C1D"/>
                          </a:solidFill>
                          <a:effectLst/>
                          <a:latin typeface="Google Sans Text"/>
                        </a:rPr>
                        <a:t>Unterstützung beim </a:t>
                      </a:r>
                      <a:r>
                        <a:rPr lang="de-DE" sz="1050" b="1" dirty="0">
                          <a:solidFill>
                            <a:srgbClr val="1B1C1D"/>
                          </a:solidFill>
                          <a:effectLst/>
                          <a:latin typeface="Google Sans Text"/>
                        </a:rPr>
                        <a:t>Rückblick</a:t>
                      </a:r>
                      <a:r>
                        <a:rPr lang="de-DE" sz="1050" dirty="0">
                          <a:solidFill>
                            <a:srgbClr val="1B1C1D"/>
                          </a:solidFill>
                          <a:effectLst/>
                          <a:latin typeface="Google Sans Text"/>
                        </a:rPr>
                        <a:t> und Bewusstmachen des Lösungsvollzuges. </a:t>
                      </a:r>
                      <a:r>
                        <a:rPr lang="de-DE" sz="1050" b="1" dirty="0">
                          <a:solidFill>
                            <a:srgbClr val="1B1C1D"/>
                          </a:solidFill>
                          <a:effectLst/>
                          <a:latin typeface="Google Sans Text"/>
                        </a:rPr>
                        <a:t>Einbeziehen der Ergebnisse</a:t>
                      </a:r>
                      <a:r>
                        <a:rPr lang="de-DE" sz="1050" dirty="0">
                          <a:solidFill>
                            <a:srgbClr val="1B1C1D"/>
                          </a:solidFill>
                          <a:effectLst/>
                          <a:latin typeface="Google Sans Text"/>
                        </a:rPr>
                        <a:t> in den weiteren Unterricht. </a:t>
                      </a:r>
                    </a:p>
                  </a:txBody>
                  <a:tcPr marL="15341" marR="15341" marT="10227" marB="10227"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659529"/>
                  </a:ext>
                </a:extLst>
              </a:tr>
            </a:tbl>
          </a:graphicData>
        </a:graphic>
      </p:graphicFrame>
      <p:sp>
        <p:nvSpPr>
          <p:cNvPr id="3" name="Titel 2">
            <a:extLst>
              <a:ext uri="{FF2B5EF4-FFF2-40B4-BE49-F238E27FC236}">
                <a16:creationId xmlns:a16="http://schemas.microsoft.com/office/drawing/2014/main" id="{FE4A2C4E-BAD3-445D-BD5C-CA9D1B051BC0}"/>
              </a:ext>
            </a:extLst>
          </p:cNvPr>
          <p:cNvSpPr>
            <a:spLocks noGrp="1"/>
          </p:cNvSpPr>
          <p:nvPr>
            <p:ph type="title"/>
          </p:nvPr>
        </p:nvSpPr>
        <p:spPr>
          <a:xfrm>
            <a:off x="92279" y="-98460"/>
            <a:ext cx="9051721" cy="1332000"/>
          </a:xfrm>
        </p:spPr>
        <p:txBody>
          <a:bodyPr>
            <a:normAutofit/>
          </a:bodyPr>
          <a:lstStyle/>
          <a:p>
            <a:r>
              <a:rPr lang="de-DE" sz="4000" dirty="0"/>
              <a:t>Etappen eines Experiments nach </a:t>
            </a:r>
            <a:r>
              <a:rPr lang="de-DE" sz="4000" dirty="0" err="1"/>
              <a:t>Giest</a:t>
            </a:r>
            <a:endParaRPr lang="de-DE" sz="4000" dirty="0"/>
          </a:p>
        </p:txBody>
      </p:sp>
    </p:spTree>
    <p:extLst>
      <p:ext uri="{BB962C8B-B14F-4D97-AF65-F5344CB8AC3E}">
        <p14:creationId xmlns:p14="http://schemas.microsoft.com/office/powerpoint/2010/main" val="4209143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056C4AC-E18A-D3A4-4192-EA4DB40B9743}"/>
              </a:ext>
            </a:extLst>
          </p:cNvPr>
          <p:cNvSpPr>
            <a:spLocks noGrp="1"/>
          </p:cNvSpPr>
          <p:nvPr>
            <p:ph idx="1"/>
          </p:nvPr>
        </p:nvSpPr>
        <p:spPr/>
        <p:txBody>
          <a:bodyPr>
            <a:normAutofit/>
          </a:bodyPr>
          <a:lstStyle/>
          <a:p>
            <a:pPr marL="0" indent="0">
              <a:buNone/>
            </a:pPr>
            <a:r>
              <a:rPr lang="de-DE" sz="2400" dirty="0"/>
              <a:t>Mögliche Phasen eines Schülerexperiments</a:t>
            </a:r>
          </a:p>
          <a:p>
            <a:pPr marL="457200" indent="-457200">
              <a:buAutoNum type="arabicPeriod"/>
            </a:pPr>
            <a:r>
              <a:rPr lang="de-DE" sz="2400" dirty="0"/>
              <a:t>Frage formulieren</a:t>
            </a:r>
          </a:p>
          <a:p>
            <a:pPr marL="457200" indent="-457200">
              <a:buAutoNum type="arabicPeriod"/>
            </a:pPr>
            <a:r>
              <a:rPr lang="de-DE" sz="2400" dirty="0"/>
              <a:t>Vermutungen/ Hypothesen </a:t>
            </a:r>
          </a:p>
          <a:p>
            <a:pPr marL="457200" indent="-457200">
              <a:buAutoNum type="arabicPeriod"/>
            </a:pPr>
            <a:r>
              <a:rPr lang="de-DE" sz="2400" dirty="0"/>
              <a:t>Versuchsdurchführung</a:t>
            </a:r>
          </a:p>
          <a:p>
            <a:pPr marL="457200" indent="-457200">
              <a:buAutoNum type="arabicPeriod"/>
            </a:pPr>
            <a:r>
              <a:rPr lang="de-DE" sz="2400" dirty="0"/>
              <a:t>Beobachtung</a:t>
            </a:r>
          </a:p>
          <a:p>
            <a:pPr marL="457200" indent="-457200">
              <a:buAutoNum type="arabicPeriod"/>
            </a:pPr>
            <a:r>
              <a:rPr lang="de-DE" sz="2400" dirty="0"/>
              <a:t>Ergebnis feststellen</a:t>
            </a:r>
          </a:p>
          <a:p>
            <a:pPr marL="457200" indent="-457200">
              <a:buAutoNum type="arabicPeriod"/>
            </a:pPr>
            <a:r>
              <a:rPr lang="de-DE" sz="2400" dirty="0"/>
              <a:t>Gültigkeit der Hypothese prüfen</a:t>
            </a:r>
          </a:p>
          <a:p>
            <a:pPr marL="457200" indent="-457200">
              <a:buAutoNum type="arabicPeriod"/>
            </a:pPr>
            <a:r>
              <a:rPr lang="de-DE" sz="2400" dirty="0"/>
              <a:t>Ergebnis verallgemeinern -Transfer</a:t>
            </a:r>
          </a:p>
        </p:txBody>
      </p:sp>
      <p:sp>
        <p:nvSpPr>
          <p:cNvPr id="3" name="Titel 2">
            <a:extLst>
              <a:ext uri="{FF2B5EF4-FFF2-40B4-BE49-F238E27FC236}">
                <a16:creationId xmlns:a16="http://schemas.microsoft.com/office/drawing/2014/main" id="{1280D913-A205-60EC-E7A2-82AA65103FD3}"/>
              </a:ext>
            </a:extLst>
          </p:cNvPr>
          <p:cNvSpPr>
            <a:spLocks noGrp="1"/>
          </p:cNvSpPr>
          <p:nvPr>
            <p:ph type="title"/>
          </p:nvPr>
        </p:nvSpPr>
        <p:spPr/>
        <p:txBody>
          <a:bodyPr/>
          <a:lstStyle/>
          <a:p>
            <a:r>
              <a:rPr lang="de-DE" b="1" dirty="0"/>
              <a:t>Problemlösen als Lernhandlung</a:t>
            </a:r>
          </a:p>
        </p:txBody>
      </p:sp>
      <p:sp>
        <p:nvSpPr>
          <p:cNvPr id="4" name="Bildplatzhalter 3">
            <a:extLst>
              <a:ext uri="{FF2B5EF4-FFF2-40B4-BE49-F238E27FC236}">
                <a16:creationId xmlns:a16="http://schemas.microsoft.com/office/drawing/2014/main" id="{E87970E8-F49E-F92B-C641-03C2F70A1FD4}"/>
              </a:ext>
            </a:extLst>
          </p:cNvPr>
          <p:cNvSpPr>
            <a:spLocks noGrp="1"/>
          </p:cNvSpPr>
          <p:nvPr>
            <p:ph type="pic" sz="quarter" idx="15"/>
          </p:nvPr>
        </p:nvSpPr>
        <p:spPr/>
        <p:txBody>
          <a:bodyPr/>
          <a:lstStyle/>
          <a:p>
            <a:endParaRPr lang="de-DE"/>
          </a:p>
        </p:txBody>
      </p:sp>
    </p:spTree>
    <p:extLst>
      <p:ext uri="{BB962C8B-B14F-4D97-AF65-F5344CB8AC3E}">
        <p14:creationId xmlns:p14="http://schemas.microsoft.com/office/powerpoint/2010/main" val="325844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4EEB7C5-157F-4E7E-95F1-68718FDD05D5}"/>
              </a:ext>
            </a:extLst>
          </p:cNvPr>
          <p:cNvSpPr>
            <a:spLocks noGrp="1"/>
          </p:cNvSpPr>
          <p:nvPr>
            <p:ph idx="1"/>
          </p:nvPr>
        </p:nvSpPr>
        <p:spPr>
          <a:xfrm>
            <a:off x="612000" y="183514"/>
            <a:ext cx="7920000" cy="5440045"/>
          </a:xfrm>
        </p:spPr>
        <p:txBody>
          <a:bodyPr>
            <a:normAutofit/>
          </a:bodyPr>
          <a:lstStyle/>
          <a:p>
            <a:pPr marL="0" indent="0" algn="ctr">
              <a:buNone/>
            </a:pPr>
            <a:r>
              <a:rPr lang="de-DE"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Der von </a:t>
            </a:r>
            <a:r>
              <a:rPr lang="de-DE" sz="1800" i="1" dirty="0" err="1">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Ramseger</a:t>
            </a:r>
            <a:r>
              <a:rPr lang="de-DE"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vorgeschlagene zweite Qualitätsmaßstab für einen naturwissenschaftlichen Unterricht lautet: Bildender Unterricht setzt eine Frage an die Natur voraus und nimmt von dieser ihren Ausgang. Die Frage muss dem lernenden Subjekt wichtig und bedeutsam erscheinen, wenn es einen erfolgreichen Lernprozess durchlaufen soll.</a:t>
            </a:r>
          </a:p>
          <a:p>
            <a:pPr marL="0" indent="0" algn="ctr">
              <a:buNone/>
            </a:pPr>
            <a:endParaRPr lang="de-DE" sz="1800" i="1" dirty="0">
              <a:solidFill>
                <a:srgbClr val="4472C4"/>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de-DE" sz="1800" i="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de-DE" sz="1800" dirty="0">
                <a:ea typeface="Calibri" panose="020F0502020204030204" pitchFamily="34" charset="0"/>
              </a:rPr>
              <a:t>Eure Umsetzungsideen?</a:t>
            </a:r>
          </a:p>
          <a:p>
            <a:pPr marL="0" indent="0">
              <a:buNone/>
            </a:pPr>
            <a:endParaRPr lang="de-DE" sz="1800" dirty="0">
              <a:ea typeface="Calibri" panose="020F0502020204030204" pitchFamily="34" charset="0"/>
            </a:endParaRPr>
          </a:p>
          <a:p>
            <a:pPr marL="0" indent="0">
              <a:buNone/>
            </a:pPr>
            <a:endParaRPr lang="de-DE" sz="1800" dirty="0">
              <a:effectLst/>
              <a:ea typeface="Calibri" panose="020F0502020204030204" pitchFamily="34" charset="0"/>
            </a:endParaRPr>
          </a:p>
          <a:p>
            <a:pPr marL="0" indent="0">
              <a:buNone/>
            </a:pPr>
            <a:r>
              <a:rPr lang="de-DE" sz="1800" dirty="0">
                <a:ea typeface="Calibri" panose="020F0502020204030204" pitchFamily="34" charset="0"/>
              </a:rPr>
              <a:t>Welche Fragen stellt ihr in eurem Unterricht?</a:t>
            </a:r>
          </a:p>
          <a:p>
            <a:pPr marL="0" indent="0">
              <a:buNone/>
            </a:pPr>
            <a:endParaRPr lang="de-DE" sz="1800" dirty="0">
              <a:ea typeface="Calibri" panose="020F0502020204030204" pitchFamily="34" charset="0"/>
            </a:endParaRPr>
          </a:p>
          <a:p>
            <a:pPr marL="0" indent="0">
              <a:buNone/>
            </a:pPr>
            <a:endParaRPr lang="de-DE" sz="1800" dirty="0">
              <a:effectLst/>
              <a:ea typeface="Calibri" panose="020F0502020204030204" pitchFamily="34" charset="0"/>
            </a:endParaRPr>
          </a:p>
          <a:p>
            <a:pPr marL="0" indent="0">
              <a:buNone/>
            </a:pPr>
            <a:r>
              <a:rPr lang="de-DE" sz="1800" dirty="0">
                <a:ea typeface="Calibri" panose="020F0502020204030204" pitchFamily="34" charset="0"/>
              </a:rPr>
              <a:t>Wie denkt ihr nach dem Lesen der Texte darüber?</a:t>
            </a:r>
            <a:endParaRPr lang="de-DE" sz="1800" dirty="0">
              <a:effectLst/>
              <a:ea typeface="Calibri" panose="020F0502020204030204" pitchFamily="34" charset="0"/>
            </a:endParaRPr>
          </a:p>
          <a:p>
            <a:endParaRPr lang="de-DE" dirty="0"/>
          </a:p>
        </p:txBody>
      </p:sp>
      <p:sp>
        <p:nvSpPr>
          <p:cNvPr id="4" name="Bildplatzhalter 3">
            <a:extLst>
              <a:ext uri="{FF2B5EF4-FFF2-40B4-BE49-F238E27FC236}">
                <a16:creationId xmlns:a16="http://schemas.microsoft.com/office/drawing/2014/main" id="{916079CF-FA87-45B2-B39E-A6187A192514}"/>
              </a:ext>
            </a:extLst>
          </p:cNvPr>
          <p:cNvSpPr>
            <a:spLocks noGrp="1"/>
          </p:cNvSpPr>
          <p:nvPr>
            <p:ph type="pic" sz="quarter" idx="15"/>
          </p:nvPr>
        </p:nvSpPr>
        <p:spPr/>
      </p:sp>
    </p:spTree>
    <p:extLst>
      <p:ext uri="{BB962C8B-B14F-4D97-AF65-F5344CB8AC3E}">
        <p14:creationId xmlns:p14="http://schemas.microsoft.com/office/powerpoint/2010/main" val="652655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1C2561-9D7D-45B9-9581-E1C8D017049A}"/>
              </a:ext>
            </a:extLst>
          </p:cNvPr>
          <p:cNvSpPr>
            <a:spLocks noGrp="1"/>
          </p:cNvSpPr>
          <p:nvPr>
            <p:ph type="title"/>
          </p:nvPr>
        </p:nvSpPr>
        <p:spPr/>
        <p:txBody>
          <a:bodyPr/>
          <a:lstStyle/>
          <a:p>
            <a:r>
              <a:rPr lang="de-DE" dirty="0"/>
              <a:t>Stolpersteine</a:t>
            </a:r>
          </a:p>
        </p:txBody>
      </p:sp>
      <p:graphicFrame>
        <p:nvGraphicFramePr>
          <p:cNvPr id="4" name="Inhaltsplatzhalter 3">
            <a:extLst>
              <a:ext uri="{FF2B5EF4-FFF2-40B4-BE49-F238E27FC236}">
                <a16:creationId xmlns:a16="http://schemas.microsoft.com/office/drawing/2014/main" id="{8C4068A6-4CEA-43E8-8132-5DC20B06854B}"/>
              </a:ext>
            </a:extLst>
          </p:cNvPr>
          <p:cNvGraphicFramePr>
            <a:graphicFrameLocks noGrp="1"/>
          </p:cNvGraphicFramePr>
          <p:nvPr>
            <p:ph idx="1"/>
            <p:extLst>
              <p:ext uri="{D42A27DB-BD31-4B8C-83A1-F6EECF244321}">
                <p14:modId xmlns:p14="http://schemas.microsoft.com/office/powerpoint/2010/main" val="2018760885"/>
              </p:ext>
            </p:extLst>
          </p:nvPr>
        </p:nvGraphicFramePr>
        <p:xfrm>
          <a:off x="546568" y="1817532"/>
          <a:ext cx="8050863" cy="4194029"/>
        </p:xfrm>
        <a:graphic>
          <a:graphicData uri="http://schemas.openxmlformats.org/drawingml/2006/table">
            <a:tbl>
              <a:tblPr/>
              <a:tblGrid>
                <a:gridCol w="2683621">
                  <a:extLst>
                    <a:ext uri="{9D8B030D-6E8A-4147-A177-3AD203B41FA5}">
                      <a16:colId xmlns:a16="http://schemas.microsoft.com/office/drawing/2014/main" val="2042334137"/>
                    </a:ext>
                  </a:extLst>
                </a:gridCol>
                <a:gridCol w="2683621">
                  <a:extLst>
                    <a:ext uri="{9D8B030D-6E8A-4147-A177-3AD203B41FA5}">
                      <a16:colId xmlns:a16="http://schemas.microsoft.com/office/drawing/2014/main" val="1546009846"/>
                    </a:ext>
                  </a:extLst>
                </a:gridCol>
                <a:gridCol w="2683621">
                  <a:extLst>
                    <a:ext uri="{9D8B030D-6E8A-4147-A177-3AD203B41FA5}">
                      <a16:colId xmlns:a16="http://schemas.microsoft.com/office/drawing/2014/main" val="1585232244"/>
                    </a:ext>
                  </a:extLst>
                </a:gridCol>
              </a:tblGrid>
              <a:tr h="253596">
                <a:tc>
                  <a:txBody>
                    <a:bodyPr/>
                    <a:lstStyle/>
                    <a:p>
                      <a:pPr rtl="0"/>
                      <a:r>
                        <a:rPr lang="de-DE" sz="1050" b="1">
                          <a:solidFill>
                            <a:srgbClr val="1B1C1D"/>
                          </a:solidFill>
                          <a:effectLst/>
                          <a:latin typeface="Google Sans Text"/>
                        </a:rPr>
                        <a:t>Stolperstein (Problem)</a:t>
                      </a:r>
                      <a:endParaRPr lang="de-DE" sz="1050">
                        <a:solidFill>
                          <a:srgbClr val="1B1C1D"/>
                        </a:solidFill>
                        <a:effectLst/>
                        <a:latin typeface="Google Sans Text"/>
                      </a:endParaRP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Kurzbeschreibung der Gefahr</a:t>
                      </a:r>
                      <a:endParaRPr lang="de-DE" sz="1050">
                        <a:solidFill>
                          <a:srgbClr val="1B1C1D"/>
                        </a:solidFill>
                        <a:effectLst/>
                        <a:latin typeface="Google Sans Text"/>
                      </a:endParaRP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Lösungsidee (Produktive Fragen &amp; Haltung)</a:t>
                      </a:r>
                      <a:endParaRPr lang="de-DE" sz="1050">
                        <a:solidFill>
                          <a:srgbClr val="1B1C1D"/>
                        </a:solidFill>
                        <a:effectLst/>
                        <a:latin typeface="Google Sans Text"/>
                      </a:endParaRP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5240042"/>
                  </a:ext>
                </a:extLst>
              </a:tr>
              <a:tr h="699005">
                <a:tc>
                  <a:txBody>
                    <a:bodyPr/>
                    <a:lstStyle/>
                    <a:p>
                      <a:pPr rtl="0"/>
                      <a:r>
                        <a:rPr lang="de-DE" sz="1050" b="1">
                          <a:solidFill>
                            <a:srgbClr val="1B1C1D"/>
                          </a:solidFill>
                          <a:effectLst/>
                          <a:latin typeface="Google Sans Text"/>
                        </a:rPr>
                        <a:t>1. Der "Gleisfahrer"</a:t>
                      </a:r>
                      <a:endParaRPr lang="de-DE" sz="1050">
                        <a:solidFill>
                          <a:srgbClr val="1B1C1D"/>
                        </a:solidFill>
                        <a:effectLst/>
                        <a:latin typeface="Google Sans Text"/>
                      </a:endParaRP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a:solidFill>
                            <a:srgbClr val="1B1C1D"/>
                          </a:solidFill>
                          <a:effectLst/>
                          <a:latin typeface="Google Sans Text"/>
                        </a:rPr>
                        <a:t>Experimente ohne vorgängige, </a:t>
                      </a:r>
                      <a:r>
                        <a:rPr lang="de-DE" sz="1050" b="1">
                          <a:solidFill>
                            <a:srgbClr val="1B1C1D"/>
                          </a:solidFill>
                          <a:effectLst/>
                          <a:latin typeface="Google Sans Text"/>
                        </a:rPr>
                        <a:t>bedeutsame Frage</a:t>
                      </a:r>
                      <a:r>
                        <a:rPr lang="de-DE" sz="1050">
                          <a:solidFill>
                            <a:srgbClr val="1B1C1D"/>
                          </a:solidFill>
                          <a:effectLst/>
                          <a:latin typeface="Google Sans Text"/>
                        </a:rPr>
                        <a:t> führen nur zur Abarbeitung einer Anleitung (Ramseger).</a:t>
                      </a: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"Gleisleger" werden:</a:t>
                      </a:r>
                      <a:r>
                        <a:rPr lang="de-DE" sz="1050">
                          <a:solidFill>
                            <a:srgbClr val="1B1C1D"/>
                          </a:solidFill>
                          <a:effectLst/>
                          <a:latin typeface="Google Sans Text"/>
                        </a:rPr>
                        <a:t> Der </a:t>
                      </a:r>
                      <a:r>
                        <a:rPr lang="de-DE" sz="1050" b="1">
                          <a:solidFill>
                            <a:srgbClr val="1B1C1D"/>
                          </a:solidFill>
                          <a:effectLst/>
                          <a:latin typeface="Google Sans Text"/>
                        </a:rPr>
                        <a:t>gesamte Erkenntnisweg</a:t>
                      </a:r>
                      <a:r>
                        <a:rPr lang="de-DE" sz="1050">
                          <a:solidFill>
                            <a:srgbClr val="1B1C1D"/>
                          </a:solidFill>
                          <a:effectLst/>
                          <a:latin typeface="Google Sans Text"/>
                        </a:rPr>
                        <a:t> muss durchlaufen werden. Ausgangspunkt ist eine </a:t>
                      </a:r>
                      <a:r>
                        <a:rPr lang="de-DE" sz="1050" b="1">
                          <a:solidFill>
                            <a:srgbClr val="1B1C1D"/>
                          </a:solidFill>
                          <a:effectLst/>
                          <a:latin typeface="Google Sans Text"/>
                        </a:rPr>
                        <a:t>Frage an die Natur</a:t>
                      </a:r>
                      <a:r>
                        <a:rPr lang="de-DE" sz="1050">
                          <a:solidFill>
                            <a:srgbClr val="1B1C1D"/>
                          </a:solidFill>
                          <a:effectLst/>
                          <a:latin typeface="Google Sans Text"/>
                        </a:rPr>
                        <a:t>, die den Lernenden wichtig ist.</a:t>
                      </a: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41399133"/>
                  </a:ext>
                </a:extLst>
              </a:tr>
              <a:tr h="810357">
                <a:tc>
                  <a:txBody>
                    <a:bodyPr/>
                    <a:lstStyle/>
                    <a:p>
                      <a:pPr rtl="0"/>
                      <a:r>
                        <a:rPr lang="de-DE" sz="1050" b="1">
                          <a:solidFill>
                            <a:srgbClr val="1B1C1D"/>
                          </a:solidFill>
                          <a:effectLst/>
                          <a:latin typeface="Google Sans Text"/>
                        </a:rPr>
                        <a:t>2. Falsche (Unproduktive) Fragen</a:t>
                      </a:r>
                      <a:endParaRPr lang="de-DE" sz="1050">
                        <a:solidFill>
                          <a:srgbClr val="1B1C1D"/>
                        </a:solidFill>
                        <a:effectLst/>
                        <a:latin typeface="Google Sans Text"/>
                      </a:endParaRP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a:solidFill>
                            <a:srgbClr val="1B1C1D"/>
                          </a:solidFill>
                          <a:effectLst/>
                          <a:latin typeface="Google Sans Text"/>
                        </a:rPr>
                        <a:t>Weitschweifige, verbale Fragen ("Warum...") suchen nur nach </a:t>
                      </a:r>
                      <a:r>
                        <a:rPr lang="de-DE" sz="1050" b="1">
                          <a:solidFill>
                            <a:srgbClr val="1B1C1D"/>
                          </a:solidFill>
                          <a:effectLst/>
                          <a:latin typeface="Google Sans Text"/>
                        </a:rPr>
                        <a:t>auswendig gelernten Worten</a:t>
                      </a:r>
                      <a:r>
                        <a:rPr lang="de-DE" sz="1050">
                          <a:solidFill>
                            <a:srgbClr val="1B1C1D"/>
                          </a:solidFill>
                          <a:effectLst/>
                          <a:latin typeface="Google Sans Text"/>
                        </a:rPr>
                        <a:t> und Phrasen aus Büchern (Elstgeest).</a:t>
                      </a: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Produktive Fragen stellen:</a:t>
                      </a:r>
                      <a:r>
                        <a:rPr lang="de-DE" sz="1050">
                          <a:solidFill>
                            <a:srgbClr val="1B1C1D"/>
                          </a:solidFill>
                          <a:effectLst/>
                          <a:latin typeface="Google Sans Text"/>
                        </a:rPr>
                        <a:t> Fragen müssen zur </a:t>
                      </a:r>
                      <a:r>
                        <a:rPr lang="de-DE" sz="1050" b="1">
                          <a:solidFill>
                            <a:srgbClr val="1B1C1D"/>
                          </a:solidFill>
                          <a:effectLst/>
                          <a:latin typeface="Google Sans Text"/>
                        </a:rPr>
                        <a:t>Aktivität</a:t>
                      </a:r>
                      <a:r>
                        <a:rPr lang="de-DE" sz="1050">
                          <a:solidFill>
                            <a:srgbClr val="1B1C1D"/>
                          </a:solidFill>
                          <a:effectLst/>
                          <a:latin typeface="Google Sans Text"/>
                        </a:rPr>
                        <a:t> anregen und fordern, die Antwort </a:t>
                      </a:r>
                      <a:r>
                        <a:rPr lang="de-DE" sz="1050" b="1">
                          <a:solidFill>
                            <a:srgbClr val="1B1C1D"/>
                          </a:solidFill>
                          <a:effectLst/>
                          <a:latin typeface="Google Sans Text"/>
                        </a:rPr>
                        <a:t>zu zeigen</a:t>
                      </a:r>
                      <a:r>
                        <a:rPr lang="de-DE" sz="1050">
                          <a:solidFill>
                            <a:srgbClr val="1B1C1D"/>
                          </a:solidFill>
                          <a:effectLst/>
                          <a:latin typeface="Google Sans Text"/>
                        </a:rPr>
                        <a:t> (z.B. </a:t>
                      </a:r>
                      <a:r>
                        <a:rPr lang="de-DE" sz="1050" b="1">
                          <a:solidFill>
                            <a:srgbClr val="1B1C1D"/>
                          </a:solidFill>
                          <a:effectLst/>
                          <a:latin typeface="Google Sans Text"/>
                        </a:rPr>
                        <a:t>Handlungsfragen:</a:t>
                      </a:r>
                      <a:r>
                        <a:rPr lang="de-DE" sz="1050">
                          <a:solidFill>
                            <a:srgbClr val="1B1C1D"/>
                          </a:solidFill>
                          <a:effectLst/>
                          <a:latin typeface="Google Sans Text"/>
                        </a:rPr>
                        <a:t> "Was geschieht, wenn...?").</a:t>
                      </a: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71015772"/>
                  </a:ext>
                </a:extLst>
              </a:tr>
              <a:tr h="810357">
                <a:tc>
                  <a:txBody>
                    <a:bodyPr/>
                    <a:lstStyle/>
                    <a:p>
                      <a:pPr rtl="0"/>
                      <a:r>
                        <a:rPr lang="de-DE" sz="1050" b="1">
                          <a:solidFill>
                            <a:srgbClr val="1B1C1D"/>
                          </a:solidFill>
                          <a:effectLst/>
                          <a:latin typeface="Google Sans Text"/>
                        </a:rPr>
                        <a:t>3. Verfrühte Abstraktion</a:t>
                      </a:r>
                      <a:endParaRPr lang="de-DE" sz="1050">
                        <a:solidFill>
                          <a:srgbClr val="1B1C1D"/>
                        </a:solidFill>
                        <a:effectLst/>
                        <a:latin typeface="Google Sans Text"/>
                      </a:endParaRP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a:solidFill>
                            <a:srgbClr val="1B1C1D"/>
                          </a:solidFill>
                          <a:effectLst/>
                          <a:latin typeface="Google Sans Text"/>
                        </a:rPr>
                        <a:t>Einführung abstrakter Modelle (z.B. Atom, Globus) und Fachbegriffe </a:t>
                      </a:r>
                      <a:r>
                        <a:rPr lang="de-DE" sz="1050" b="1">
                          <a:solidFill>
                            <a:srgbClr val="1B1C1D"/>
                          </a:solidFill>
                          <a:effectLst/>
                          <a:latin typeface="Google Sans Text"/>
                        </a:rPr>
                        <a:t>ohne eigene Lebenserfahrung</a:t>
                      </a:r>
                      <a:r>
                        <a:rPr lang="de-DE" sz="1050">
                          <a:solidFill>
                            <a:srgbClr val="1B1C1D"/>
                          </a:solidFill>
                          <a:effectLst/>
                          <a:latin typeface="Google Sans Text"/>
                        </a:rPr>
                        <a:t> (Ramseger).</a:t>
                      </a: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a:solidFill>
                            <a:srgbClr val="1B1C1D"/>
                          </a:solidFill>
                          <a:effectLst/>
                          <a:latin typeface="Google Sans Text"/>
                        </a:rPr>
                        <a:t>Fokus auf Erfahrung:</a:t>
                      </a:r>
                      <a:r>
                        <a:rPr lang="de-DE" sz="1050">
                          <a:solidFill>
                            <a:srgbClr val="1B1C1D"/>
                          </a:solidFill>
                          <a:effectLst/>
                          <a:latin typeface="Google Sans Text"/>
                        </a:rPr>
                        <a:t> Nur Fragen stellen, die auf </a:t>
                      </a:r>
                      <a:r>
                        <a:rPr lang="de-DE" sz="1050" b="1">
                          <a:solidFill>
                            <a:srgbClr val="1B1C1D"/>
                          </a:solidFill>
                          <a:effectLst/>
                          <a:latin typeface="Google Sans Text"/>
                        </a:rPr>
                        <a:t>eigenen, phänomenalen Beobachtungen</a:t>
                      </a:r>
                      <a:r>
                        <a:rPr lang="de-DE" sz="1050">
                          <a:solidFill>
                            <a:srgbClr val="1B1C1D"/>
                          </a:solidFill>
                          <a:effectLst/>
                          <a:latin typeface="Google Sans Text"/>
                        </a:rPr>
                        <a:t> basieren. Abstraktion nur mit dem nötigen </a:t>
                      </a:r>
                      <a:r>
                        <a:rPr lang="de-DE" sz="1050" b="1">
                          <a:solidFill>
                            <a:srgbClr val="1B1C1D"/>
                          </a:solidFill>
                          <a:effectLst/>
                          <a:latin typeface="Google Sans Text"/>
                        </a:rPr>
                        <a:t>Reichtum an Erfahrungen</a:t>
                      </a:r>
                      <a:r>
                        <a:rPr lang="de-DE" sz="1050">
                          <a:solidFill>
                            <a:srgbClr val="1B1C1D"/>
                          </a:solidFill>
                          <a:effectLst/>
                          <a:latin typeface="Google Sans Text"/>
                        </a:rPr>
                        <a:t> füllen.</a:t>
                      </a: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0307966"/>
                  </a:ext>
                </a:extLst>
              </a:tr>
              <a:tr h="810357">
                <a:tc>
                  <a:txBody>
                    <a:bodyPr/>
                    <a:lstStyle/>
                    <a:p>
                      <a:pPr rtl="0"/>
                      <a:r>
                        <a:rPr lang="de-DE" sz="1050" b="1">
                          <a:solidFill>
                            <a:srgbClr val="1B1C1D"/>
                          </a:solidFill>
                          <a:effectLst/>
                          <a:latin typeface="Google Sans Text"/>
                        </a:rPr>
                        <a:t>4. Zeitmangel &amp; Reflexion</a:t>
                      </a:r>
                      <a:endParaRPr lang="de-DE" sz="1050">
                        <a:solidFill>
                          <a:srgbClr val="1B1C1D"/>
                        </a:solidFill>
                        <a:effectLst/>
                        <a:latin typeface="Google Sans Text"/>
                      </a:endParaRP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a:solidFill>
                            <a:srgbClr val="1B1C1D"/>
                          </a:solidFill>
                          <a:effectLst/>
                          <a:latin typeface="Google Sans Text"/>
                        </a:rPr>
                        <a:t>Mangelnde Zeit für </a:t>
                      </a:r>
                      <a:r>
                        <a:rPr lang="de-DE" sz="1050" b="1">
                          <a:solidFill>
                            <a:srgbClr val="1B1C1D"/>
                          </a:solidFill>
                          <a:effectLst/>
                          <a:latin typeface="Google Sans Text"/>
                        </a:rPr>
                        <a:t>Vertiefung und Besinnung</a:t>
                      </a:r>
                      <a:r>
                        <a:rPr lang="de-DE" sz="1050">
                          <a:solidFill>
                            <a:srgbClr val="1B1C1D"/>
                          </a:solidFill>
                          <a:effectLst/>
                          <a:latin typeface="Google Sans Text"/>
                        </a:rPr>
                        <a:t> vernachlässigt die Auswertung und Ko-Konstruktion von Wissen (Ramseger).</a:t>
                      </a: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dirty="0">
                          <a:solidFill>
                            <a:srgbClr val="1B1C1D"/>
                          </a:solidFill>
                          <a:effectLst/>
                          <a:latin typeface="Google Sans Text"/>
                        </a:rPr>
                        <a:t>"Grenzenlos" Zeit geben:</a:t>
                      </a:r>
                      <a:r>
                        <a:rPr lang="de-DE" sz="1050" dirty="0">
                          <a:solidFill>
                            <a:srgbClr val="1B1C1D"/>
                          </a:solidFill>
                          <a:effectLst/>
                          <a:latin typeface="Google Sans Text"/>
                        </a:rPr>
                        <a:t> Stoffkataloge reduzieren und </a:t>
                      </a:r>
                      <a:r>
                        <a:rPr lang="de-DE" sz="1050" b="1" dirty="0">
                          <a:solidFill>
                            <a:srgbClr val="1B1C1D"/>
                          </a:solidFill>
                          <a:effectLst/>
                          <a:latin typeface="Google Sans Text"/>
                        </a:rPr>
                        <a:t>hinreichend Zeit</a:t>
                      </a:r>
                      <a:r>
                        <a:rPr lang="de-DE" sz="1050" dirty="0">
                          <a:solidFill>
                            <a:srgbClr val="1B1C1D"/>
                          </a:solidFill>
                          <a:effectLst/>
                          <a:latin typeface="Google Sans Text"/>
                        </a:rPr>
                        <a:t> für Auswertung und den </a:t>
                      </a:r>
                      <a:r>
                        <a:rPr lang="de-DE" sz="1050" b="1" dirty="0">
                          <a:solidFill>
                            <a:srgbClr val="1B1C1D"/>
                          </a:solidFill>
                          <a:effectLst/>
                          <a:latin typeface="Google Sans Text"/>
                        </a:rPr>
                        <a:t>Dialog der Lerngemeinschaft</a:t>
                      </a:r>
                      <a:r>
                        <a:rPr lang="de-DE" sz="1050" dirty="0">
                          <a:solidFill>
                            <a:srgbClr val="1B1C1D"/>
                          </a:solidFill>
                          <a:effectLst/>
                          <a:latin typeface="Google Sans Text"/>
                        </a:rPr>
                        <a:t> einplanen.</a:t>
                      </a: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03715823"/>
                  </a:ext>
                </a:extLst>
              </a:tr>
              <a:tr h="810357">
                <a:tc>
                  <a:txBody>
                    <a:bodyPr/>
                    <a:lstStyle/>
                    <a:p>
                      <a:pPr rtl="0"/>
                      <a:r>
                        <a:rPr lang="de-DE" sz="1050" b="1">
                          <a:solidFill>
                            <a:srgbClr val="1B1C1D"/>
                          </a:solidFill>
                          <a:effectLst/>
                          <a:latin typeface="Google Sans Text"/>
                        </a:rPr>
                        <a:t>5. Der "Testreflex"</a:t>
                      </a:r>
                      <a:endParaRPr lang="de-DE" sz="1050">
                        <a:solidFill>
                          <a:srgbClr val="1B1C1D"/>
                        </a:solidFill>
                        <a:effectLst/>
                        <a:latin typeface="Google Sans Text"/>
                      </a:endParaRP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dirty="0">
                          <a:solidFill>
                            <a:srgbClr val="1B1C1D"/>
                          </a:solidFill>
                          <a:effectLst/>
                          <a:latin typeface="Google Sans Text"/>
                        </a:rPr>
                        <a:t>"Wie"- und "Warum"-Fragen werden von Kindern als </a:t>
                      </a:r>
                      <a:r>
                        <a:rPr lang="de-DE" sz="1050" b="1" dirty="0">
                          <a:solidFill>
                            <a:srgbClr val="1B1C1D"/>
                          </a:solidFill>
                          <a:effectLst/>
                          <a:latin typeface="Google Sans Text"/>
                        </a:rPr>
                        <a:t>Testfragen</a:t>
                      </a:r>
                      <a:r>
                        <a:rPr lang="de-DE" sz="1050" dirty="0">
                          <a:solidFill>
                            <a:srgbClr val="1B1C1D"/>
                          </a:solidFill>
                          <a:effectLst/>
                          <a:latin typeface="Google Sans Text"/>
                        </a:rPr>
                        <a:t> missverstanden, was Angst auslöst (</a:t>
                      </a:r>
                      <a:r>
                        <a:rPr lang="de-DE" sz="1050" dirty="0" err="1">
                          <a:solidFill>
                            <a:srgbClr val="1B1C1D"/>
                          </a:solidFill>
                          <a:effectLst/>
                          <a:latin typeface="Google Sans Text"/>
                        </a:rPr>
                        <a:t>Elstgeest</a:t>
                      </a:r>
                      <a:r>
                        <a:rPr lang="de-DE" sz="1050" dirty="0">
                          <a:solidFill>
                            <a:srgbClr val="1B1C1D"/>
                          </a:solidFill>
                          <a:effectLst/>
                          <a:latin typeface="Google Sans Text"/>
                        </a:rPr>
                        <a:t>).</a:t>
                      </a: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tc>
                  <a:txBody>
                    <a:bodyPr/>
                    <a:lstStyle/>
                    <a:p>
                      <a:pPr rtl="0"/>
                      <a:r>
                        <a:rPr lang="de-DE" sz="1050" b="1" dirty="0">
                          <a:solidFill>
                            <a:srgbClr val="1B1C1D"/>
                          </a:solidFill>
                          <a:effectLst/>
                          <a:latin typeface="Google Sans Text"/>
                        </a:rPr>
                        <a:t>Unabhängiges Urteilen fördern:</a:t>
                      </a:r>
                      <a:r>
                        <a:rPr lang="de-DE" sz="1050" dirty="0">
                          <a:solidFill>
                            <a:srgbClr val="1B1C1D"/>
                          </a:solidFill>
                          <a:effectLst/>
                          <a:latin typeface="Google Sans Text"/>
                        </a:rPr>
                        <a:t> "Warum"-Fragen mit </a:t>
                      </a:r>
                      <a:r>
                        <a:rPr lang="de-DE" sz="1050" b="1" dirty="0">
                          <a:solidFill>
                            <a:srgbClr val="1B1C1D"/>
                          </a:solidFill>
                          <a:effectLst/>
                          <a:latin typeface="Google Sans Text"/>
                        </a:rPr>
                        <a:t>"Warum, denkst du...?"</a:t>
                      </a:r>
                      <a:r>
                        <a:rPr lang="de-DE" sz="1050" dirty="0">
                          <a:solidFill>
                            <a:srgbClr val="1B1C1D"/>
                          </a:solidFill>
                          <a:effectLst/>
                          <a:latin typeface="Google Sans Text"/>
                        </a:rPr>
                        <a:t> ergänzen. Nur so kann das Kind sein eigenes Urteil auf Basis seiner Erfahrungen ausdrücken.</a:t>
                      </a:r>
                    </a:p>
                  </a:txBody>
                  <a:tcPr marL="22197" marR="22197" marT="14798" marB="14798" anchor="ctr">
                    <a:lnL w="4763" cap="flat" cmpd="sng" algn="ctr">
                      <a:solidFill>
                        <a:schemeClr val="bg1"/>
                      </a:solidFill>
                      <a:prstDash val="solid"/>
                      <a:round/>
                      <a:headEnd type="none" w="med" len="med"/>
                      <a:tailEnd type="none" w="med" len="med"/>
                    </a:lnL>
                    <a:lnR w="4763" cap="flat" cmpd="sng" algn="ctr">
                      <a:solidFill>
                        <a:schemeClr val="bg1"/>
                      </a:solidFill>
                      <a:prstDash val="solid"/>
                      <a:round/>
                      <a:headEnd type="none" w="med" len="med"/>
                      <a:tailEnd type="none" w="med" len="med"/>
                    </a:lnR>
                    <a:lnT w="4763" cap="flat" cmpd="sng" algn="ctr">
                      <a:solidFill>
                        <a:schemeClr val="bg1"/>
                      </a:solidFill>
                      <a:prstDash val="solid"/>
                      <a:round/>
                      <a:headEnd type="none" w="med" len="med"/>
                      <a:tailEnd type="none" w="med" len="med"/>
                    </a:lnT>
                    <a:lnB w="4763"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90724391"/>
                  </a:ext>
                </a:extLst>
              </a:tr>
            </a:tbl>
          </a:graphicData>
        </a:graphic>
      </p:graphicFrame>
    </p:spTree>
    <p:extLst>
      <p:ext uri="{BB962C8B-B14F-4D97-AF65-F5344CB8AC3E}">
        <p14:creationId xmlns:p14="http://schemas.microsoft.com/office/powerpoint/2010/main" val="2512296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F99EE-CC81-42D3-9064-8DFC3CC78527}"/>
              </a:ext>
            </a:extLst>
          </p:cNvPr>
          <p:cNvSpPr>
            <a:spLocks noGrp="1"/>
          </p:cNvSpPr>
          <p:nvPr>
            <p:ph type="title"/>
          </p:nvPr>
        </p:nvSpPr>
        <p:spPr>
          <a:xfrm>
            <a:off x="205740" y="225425"/>
            <a:ext cx="8793479" cy="1332000"/>
          </a:xfrm>
        </p:spPr>
        <p:txBody>
          <a:bodyPr/>
          <a:lstStyle/>
          <a:p>
            <a:r>
              <a:rPr lang="de-DE" dirty="0"/>
              <a:t>Ergebnispräsentation &amp; Sicherung </a:t>
            </a:r>
          </a:p>
        </p:txBody>
      </p:sp>
      <p:pic>
        <p:nvPicPr>
          <p:cNvPr id="5" name="Inhaltsplatzhalter 4">
            <a:extLst>
              <a:ext uri="{FF2B5EF4-FFF2-40B4-BE49-F238E27FC236}">
                <a16:creationId xmlns:a16="http://schemas.microsoft.com/office/drawing/2014/main" id="{C9AC191F-C871-460E-9245-ED351D0571CF}"/>
              </a:ext>
            </a:extLst>
          </p:cNvPr>
          <p:cNvPicPr>
            <a:picLocks noGrp="1" noChangeAspect="1"/>
          </p:cNvPicPr>
          <p:nvPr>
            <p:ph idx="1"/>
          </p:nvPr>
        </p:nvPicPr>
        <p:blipFill>
          <a:blip r:embed="rId2"/>
          <a:stretch>
            <a:fillRect/>
          </a:stretch>
        </p:blipFill>
        <p:spPr>
          <a:xfrm>
            <a:off x="613886" y="2196703"/>
            <a:ext cx="2723674" cy="2723674"/>
          </a:xfrm>
        </p:spPr>
      </p:pic>
      <p:sp>
        <p:nvSpPr>
          <p:cNvPr id="7" name="Textfeld 6">
            <a:extLst>
              <a:ext uri="{FF2B5EF4-FFF2-40B4-BE49-F238E27FC236}">
                <a16:creationId xmlns:a16="http://schemas.microsoft.com/office/drawing/2014/main" id="{B28F8AA9-17A9-473C-96B3-B24F2D2DBE08}"/>
              </a:ext>
            </a:extLst>
          </p:cNvPr>
          <p:cNvSpPr txBox="1"/>
          <p:nvPr/>
        </p:nvSpPr>
        <p:spPr>
          <a:xfrm>
            <a:off x="4189095" y="2597140"/>
            <a:ext cx="4659630" cy="2862322"/>
          </a:xfrm>
          <a:prstGeom prst="rect">
            <a:avLst/>
          </a:prstGeom>
          <a:noFill/>
        </p:spPr>
        <p:txBody>
          <a:bodyPr wrap="square">
            <a:spAutoFit/>
          </a:bodyPr>
          <a:lstStyle/>
          <a:p>
            <a:r>
              <a:rPr lang="de-DE" sz="1800" b="1" dirty="0">
                <a:solidFill>
                  <a:prstClr val="black"/>
                </a:solidFill>
              </a:rPr>
              <a:t>… vergleichen</a:t>
            </a:r>
            <a:r>
              <a:rPr lang="de-DE" sz="1800" dirty="0">
                <a:solidFill>
                  <a:prstClr val="black"/>
                </a:solidFill>
              </a:rPr>
              <a:t> die Unterschiede zwischen einem Experiment, einem Versuch, dem Laborieren und dem Explorieren unter dem Aspekt einer guten Differenzierung und </a:t>
            </a:r>
            <a:r>
              <a:rPr lang="de-DE" sz="1800" b="1" dirty="0">
                <a:solidFill>
                  <a:prstClr val="black"/>
                </a:solidFill>
              </a:rPr>
              <a:t>bewerten</a:t>
            </a:r>
            <a:r>
              <a:rPr lang="de-DE" sz="1800" dirty="0">
                <a:solidFill>
                  <a:prstClr val="black"/>
                </a:solidFill>
              </a:rPr>
              <a:t> die verschiedenen Herangehensweisen.</a:t>
            </a:r>
          </a:p>
          <a:p>
            <a:endParaRPr lang="de-DE" sz="1800" dirty="0"/>
          </a:p>
          <a:p>
            <a:r>
              <a:rPr lang="de-DE" sz="1800" b="1" dirty="0"/>
              <a:t>… benennen</a:t>
            </a:r>
            <a:r>
              <a:rPr lang="de-DE" sz="1800" dirty="0"/>
              <a:t> die verschiedenen Phasen eines Schülerexperimentes und können Stolpersteine dabei </a:t>
            </a:r>
            <a:r>
              <a:rPr lang="de-DE" sz="1800" b="1" dirty="0"/>
              <a:t>ausmachen</a:t>
            </a:r>
            <a:r>
              <a:rPr lang="de-DE" sz="1800" dirty="0"/>
              <a:t>.</a:t>
            </a:r>
          </a:p>
          <a:p>
            <a:endParaRPr lang="de-DE" sz="1800" dirty="0"/>
          </a:p>
        </p:txBody>
      </p:sp>
      <p:pic>
        <p:nvPicPr>
          <p:cNvPr id="8" name="Grafik 7">
            <a:extLst>
              <a:ext uri="{FF2B5EF4-FFF2-40B4-BE49-F238E27FC236}">
                <a16:creationId xmlns:a16="http://schemas.microsoft.com/office/drawing/2014/main" id="{F04F28AC-DC41-494E-AF4A-8C357A8A315D}"/>
              </a:ext>
            </a:extLst>
          </p:cNvPr>
          <p:cNvPicPr>
            <a:picLocks noChangeAspect="1"/>
          </p:cNvPicPr>
          <p:nvPr/>
        </p:nvPicPr>
        <p:blipFill>
          <a:blip r:embed="rId3"/>
          <a:stretch>
            <a:fillRect/>
          </a:stretch>
        </p:blipFill>
        <p:spPr>
          <a:xfrm>
            <a:off x="5625373" y="1087156"/>
            <a:ext cx="1416552" cy="1416552"/>
          </a:xfrm>
          <a:prstGeom prst="rect">
            <a:avLst/>
          </a:prstGeom>
        </p:spPr>
      </p:pic>
      <p:pic>
        <p:nvPicPr>
          <p:cNvPr id="6" name="Grafik 5">
            <a:extLst>
              <a:ext uri="{FF2B5EF4-FFF2-40B4-BE49-F238E27FC236}">
                <a16:creationId xmlns:a16="http://schemas.microsoft.com/office/drawing/2014/main" id="{61FB5224-E8AB-4190-BD5F-76A0D1B7E4FA}"/>
              </a:ext>
            </a:extLst>
          </p:cNvPr>
          <p:cNvPicPr>
            <a:picLocks noChangeAspect="1"/>
          </p:cNvPicPr>
          <p:nvPr/>
        </p:nvPicPr>
        <p:blipFill>
          <a:blip r:embed="rId4"/>
          <a:stretch>
            <a:fillRect/>
          </a:stretch>
        </p:blipFill>
        <p:spPr>
          <a:xfrm>
            <a:off x="8351519" y="3558540"/>
            <a:ext cx="647700" cy="647700"/>
          </a:xfrm>
          <a:prstGeom prst="rect">
            <a:avLst/>
          </a:prstGeom>
        </p:spPr>
      </p:pic>
      <p:pic>
        <p:nvPicPr>
          <p:cNvPr id="9" name="Grafik 8">
            <a:extLst>
              <a:ext uri="{FF2B5EF4-FFF2-40B4-BE49-F238E27FC236}">
                <a16:creationId xmlns:a16="http://schemas.microsoft.com/office/drawing/2014/main" id="{6B2D65FD-DCF0-485C-9FB4-15AD0F70F6D8}"/>
              </a:ext>
            </a:extLst>
          </p:cNvPr>
          <p:cNvPicPr>
            <a:picLocks noChangeAspect="1"/>
          </p:cNvPicPr>
          <p:nvPr/>
        </p:nvPicPr>
        <p:blipFill>
          <a:blip r:embed="rId4"/>
          <a:stretch>
            <a:fillRect/>
          </a:stretch>
        </p:blipFill>
        <p:spPr>
          <a:xfrm>
            <a:off x="8351519" y="4843790"/>
            <a:ext cx="647700" cy="647700"/>
          </a:xfrm>
          <a:prstGeom prst="rect">
            <a:avLst/>
          </a:prstGeom>
        </p:spPr>
      </p:pic>
    </p:spTree>
    <p:extLst>
      <p:ext uri="{BB962C8B-B14F-4D97-AF65-F5344CB8AC3E}">
        <p14:creationId xmlns:p14="http://schemas.microsoft.com/office/powerpoint/2010/main" val="2429700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CD9CCB6-7015-4DD4-AAD3-CD891EDDD6FE}"/>
              </a:ext>
            </a:extLst>
          </p:cNvPr>
          <p:cNvSpPr>
            <a:spLocks noGrp="1"/>
          </p:cNvSpPr>
          <p:nvPr>
            <p:ph idx="1"/>
          </p:nvPr>
        </p:nvSpPr>
        <p:spPr>
          <a:xfrm>
            <a:off x="355600" y="1727200"/>
            <a:ext cx="8564880" cy="4317999"/>
          </a:xfrm>
        </p:spPr>
        <p:txBody>
          <a:bodyPr>
            <a:normAutofit fontScale="92500" lnSpcReduction="20000"/>
          </a:bodyPr>
          <a:lstStyle/>
          <a:p>
            <a:r>
              <a:rPr lang="de-DE" b="1" dirty="0"/>
              <a:t>Informationen</a:t>
            </a:r>
            <a:r>
              <a:rPr lang="de-DE" dirty="0"/>
              <a:t> zur Lerngruppe</a:t>
            </a:r>
          </a:p>
          <a:p>
            <a:endParaRPr lang="de-DE" dirty="0"/>
          </a:p>
          <a:p>
            <a:r>
              <a:rPr lang="de-DE" b="1" dirty="0"/>
              <a:t>Beobachtungsaufträge</a:t>
            </a:r>
            <a:r>
              <a:rPr lang="de-DE" dirty="0"/>
              <a:t> zu bestimmten SuS</a:t>
            </a:r>
          </a:p>
          <a:p>
            <a:endParaRPr lang="de-DE" dirty="0"/>
          </a:p>
          <a:p>
            <a:r>
              <a:rPr lang="de-DE" dirty="0"/>
              <a:t>Fokus auf die </a:t>
            </a:r>
            <a:r>
              <a:rPr lang="de-DE" b="1" dirty="0"/>
              <a:t>Denk-, Arbeits- und Handlungsweisen</a:t>
            </a:r>
            <a:r>
              <a:rPr lang="de-DE" dirty="0"/>
              <a:t> im Unterricht</a:t>
            </a:r>
          </a:p>
          <a:p>
            <a:endParaRPr lang="de-DE" dirty="0"/>
          </a:p>
          <a:p>
            <a:pPr lvl="1"/>
            <a:r>
              <a:rPr lang="de-DE" dirty="0"/>
              <a:t>Welche </a:t>
            </a:r>
            <a:r>
              <a:rPr lang="de-DE" i="1" dirty="0"/>
              <a:t>perspektivbezogenen</a:t>
            </a:r>
            <a:r>
              <a:rPr lang="de-DE" dirty="0"/>
              <a:t> DAH findet ihr berücksichtigt?</a:t>
            </a:r>
          </a:p>
          <a:p>
            <a:pPr lvl="1"/>
            <a:endParaRPr lang="de-DE" dirty="0"/>
          </a:p>
          <a:p>
            <a:pPr lvl="1"/>
            <a:r>
              <a:rPr lang="de-DE" dirty="0"/>
              <a:t>Welche </a:t>
            </a:r>
            <a:r>
              <a:rPr lang="de-DE" i="1" dirty="0"/>
              <a:t>spezifischen</a:t>
            </a:r>
            <a:r>
              <a:rPr lang="de-DE" dirty="0"/>
              <a:t> DAH werden im Unterricht genutzt?</a:t>
            </a:r>
          </a:p>
          <a:p>
            <a:pPr lvl="1"/>
            <a:endParaRPr lang="de-DE" dirty="0"/>
          </a:p>
          <a:p>
            <a:pPr lvl="1"/>
            <a:r>
              <a:rPr lang="de-DE" dirty="0"/>
              <a:t>Welche </a:t>
            </a:r>
            <a:r>
              <a:rPr lang="de-DE" i="1" dirty="0"/>
              <a:t>übergreifenden</a:t>
            </a:r>
            <a:r>
              <a:rPr lang="de-DE" dirty="0"/>
              <a:t> DAH werden im Unterricht gefördert? </a:t>
            </a:r>
          </a:p>
        </p:txBody>
      </p:sp>
      <p:sp>
        <p:nvSpPr>
          <p:cNvPr id="3" name="Titel 2">
            <a:extLst>
              <a:ext uri="{FF2B5EF4-FFF2-40B4-BE49-F238E27FC236}">
                <a16:creationId xmlns:a16="http://schemas.microsoft.com/office/drawing/2014/main" id="{EA480CB1-3664-41BD-A854-9D78DAB5B872}"/>
              </a:ext>
            </a:extLst>
          </p:cNvPr>
          <p:cNvSpPr>
            <a:spLocks noGrp="1"/>
          </p:cNvSpPr>
          <p:nvPr>
            <p:ph type="title"/>
          </p:nvPr>
        </p:nvSpPr>
        <p:spPr/>
        <p:txBody>
          <a:bodyPr>
            <a:normAutofit/>
          </a:bodyPr>
          <a:lstStyle/>
          <a:p>
            <a:r>
              <a:rPr lang="de-DE" dirty="0"/>
              <a:t>Vorbereitung Unterrichtshospitation – DAH </a:t>
            </a:r>
          </a:p>
        </p:txBody>
      </p:sp>
      <p:sp>
        <p:nvSpPr>
          <p:cNvPr id="5" name="Textfeld 4">
            <a:extLst>
              <a:ext uri="{FF2B5EF4-FFF2-40B4-BE49-F238E27FC236}">
                <a16:creationId xmlns:a16="http://schemas.microsoft.com/office/drawing/2014/main" id="{BA7BADA1-8B63-4290-A7A6-3B5BDA55E14C}"/>
              </a:ext>
            </a:extLst>
          </p:cNvPr>
          <p:cNvSpPr txBox="1"/>
          <p:nvPr/>
        </p:nvSpPr>
        <p:spPr>
          <a:xfrm>
            <a:off x="467360" y="6146800"/>
            <a:ext cx="6228080" cy="369332"/>
          </a:xfrm>
          <a:prstGeom prst="rect">
            <a:avLst/>
          </a:prstGeom>
          <a:noFill/>
        </p:spPr>
        <p:txBody>
          <a:bodyPr wrap="square" rtlCol="0">
            <a:spAutoFit/>
          </a:bodyPr>
          <a:lstStyle/>
          <a:p>
            <a:r>
              <a:rPr lang="de-DE" dirty="0">
                <a:solidFill>
                  <a:srgbClr val="FF0000"/>
                </a:solidFill>
              </a:rPr>
              <a:t>Hast du einen Wunsch für einen Beobachtungsschwerpunkt?</a:t>
            </a:r>
          </a:p>
        </p:txBody>
      </p:sp>
    </p:spTree>
    <p:extLst>
      <p:ext uri="{BB962C8B-B14F-4D97-AF65-F5344CB8AC3E}">
        <p14:creationId xmlns:p14="http://schemas.microsoft.com/office/powerpoint/2010/main" val="1995287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1C88DB1-44CB-426B-88BD-4F4B87BE5B3B}"/>
              </a:ext>
            </a:extLst>
          </p:cNvPr>
          <p:cNvSpPr>
            <a:spLocks noGrp="1"/>
          </p:cNvSpPr>
          <p:nvPr>
            <p:ph idx="1"/>
          </p:nvPr>
        </p:nvSpPr>
        <p:spPr>
          <a:xfrm>
            <a:off x="302560" y="1844675"/>
            <a:ext cx="6312926" cy="4012786"/>
          </a:xfrm>
        </p:spPr>
        <p:txBody>
          <a:bodyPr/>
          <a:lstStyle/>
          <a:p>
            <a:r>
              <a:rPr lang="de-DE" dirty="0"/>
              <a:t>Reflektiert die Stunde und formuliert:</a:t>
            </a:r>
          </a:p>
          <a:p>
            <a:pPr lvl="1"/>
            <a:r>
              <a:rPr lang="de-DE" dirty="0"/>
              <a:t>Gelungene Aspekte, warme Dusche, Lichtmomente etc.</a:t>
            </a:r>
          </a:p>
          <a:p>
            <a:pPr lvl="1"/>
            <a:endParaRPr lang="de-DE" dirty="0"/>
          </a:p>
          <a:p>
            <a:pPr lvl="1"/>
            <a:endParaRPr lang="de-DE" dirty="0"/>
          </a:p>
          <a:p>
            <a:pPr lvl="1"/>
            <a:r>
              <a:rPr lang="de-DE" dirty="0"/>
              <a:t>Tipps, Ideen, Entwicklungspotenziale</a:t>
            </a:r>
          </a:p>
          <a:p>
            <a:pPr lvl="1"/>
            <a:endParaRPr lang="de-DE" dirty="0"/>
          </a:p>
          <a:p>
            <a:r>
              <a:rPr lang="de-DE" dirty="0"/>
              <a:t>Notiert eure Beobachtungen</a:t>
            </a:r>
          </a:p>
          <a:p>
            <a:r>
              <a:rPr lang="de-DE" dirty="0"/>
              <a:t>Einer schreibt für Anna mit</a:t>
            </a:r>
          </a:p>
          <a:p>
            <a:pPr lvl="1"/>
            <a:endParaRPr lang="de-DE" dirty="0"/>
          </a:p>
        </p:txBody>
      </p:sp>
      <p:sp>
        <p:nvSpPr>
          <p:cNvPr id="3" name="Titel 2">
            <a:extLst>
              <a:ext uri="{FF2B5EF4-FFF2-40B4-BE49-F238E27FC236}">
                <a16:creationId xmlns:a16="http://schemas.microsoft.com/office/drawing/2014/main" id="{ACB5388F-75C0-47EB-BD8A-2BE3A435128D}"/>
              </a:ext>
            </a:extLst>
          </p:cNvPr>
          <p:cNvSpPr>
            <a:spLocks noGrp="1"/>
          </p:cNvSpPr>
          <p:nvPr>
            <p:ph type="title"/>
          </p:nvPr>
        </p:nvSpPr>
        <p:spPr/>
        <p:txBody>
          <a:bodyPr/>
          <a:lstStyle/>
          <a:p>
            <a:r>
              <a:rPr lang="de-DE" dirty="0"/>
              <a:t>Unterrichtshospitation und Besprechung</a:t>
            </a:r>
          </a:p>
        </p:txBody>
      </p:sp>
      <p:pic>
        <p:nvPicPr>
          <p:cNvPr id="6" name="Grafik 5">
            <a:extLst>
              <a:ext uri="{FF2B5EF4-FFF2-40B4-BE49-F238E27FC236}">
                <a16:creationId xmlns:a16="http://schemas.microsoft.com/office/drawing/2014/main" id="{DFC71675-871A-4018-8AC6-B99E70A94166}"/>
              </a:ext>
            </a:extLst>
          </p:cNvPr>
          <p:cNvPicPr>
            <a:picLocks noChangeAspect="1"/>
          </p:cNvPicPr>
          <p:nvPr/>
        </p:nvPicPr>
        <p:blipFill>
          <a:blip r:embed="rId2"/>
          <a:stretch>
            <a:fillRect/>
          </a:stretch>
        </p:blipFill>
        <p:spPr>
          <a:xfrm>
            <a:off x="6615486" y="1760426"/>
            <a:ext cx="995998" cy="995998"/>
          </a:xfrm>
          <a:prstGeom prst="rect">
            <a:avLst/>
          </a:prstGeom>
        </p:spPr>
      </p:pic>
      <p:pic>
        <p:nvPicPr>
          <p:cNvPr id="8" name="Grafik 7">
            <a:extLst>
              <a:ext uri="{FF2B5EF4-FFF2-40B4-BE49-F238E27FC236}">
                <a16:creationId xmlns:a16="http://schemas.microsoft.com/office/drawing/2014/main" id="{A77682D8-7857-4AFC-9F6C-7ABAF0D71BFD}"/>
              </a:ext>
            </a:extLst>
          </p:cNvPr>
          <p:cNvPicPr>
            <a:picLocks noChangeAspect="1"/>
          </p:cNvPicPr>
          <p:nvPr/>
        </p:nvPicPr>
        <p:blipFill>
          <a:blip r:embed="rId3"/>
          <a:stretch>
            <a:fillRect/>
          </a:stretch>
        </p:blipFill>
        <p:spPr>
          <a:xfrm>
            <a:off x="7789049" y="1844675"/>
            <a:ext cx="743764" cy="743764"/>
          </a:xfrm>
          <a:prstGeom prst="rect">
            <a:avLst/>
          </a:prstGeom>
        </p:spPr>
      </p:pic>
      <p:pic>
        <p:nvPicPr>
          <p:cNvPr id="12" name="Grafik 11">
            <a:extLst>
              <a:ext uri="{FF2B5EF4-FFF2-40B4-BE49-F238E27FC236}">
                <a16:creationId xmlns:a16="http://schemas.microsoft.com/office/drawing/2014/main" id="{095F39F5-F7C4-4E1E-B61C-B39A1D48C5CF}"/>
              </a:ext>
            </a:extLst>
          </p:cNvPr>
          <p:cNvPicPr>
            <a:picLocks noChangeAspect="1"/>
          </p:cNvPicPr>
          <p:nvPr/>
        </p:nvPicPr>
        <p:blipFill>
          <a:blip r:embed="rId4"/>
          <a:stretch>
            <a:fillRect/>
          </a:stretch>
        </p:blipFill>
        <p:spPr>
          <a:xfrm>
            <a:off x="6530873" y="3296928"/>
            <a:ext cx="1165225" cy="1165225"/>
          </a:xfrm>
          <a:prstGeom prst="rect">
            <a:avLst/>
          </a:prstGeom>
        </p:spPr>
      </p:pic>
      <p:pic>
        <p:nvPicPr>
          <p:cNvPr id="14" name="Grafik 13">
            <a:extLst>
              <a:ext uri="{FF2B5EF4-FFF2-40B4-BE49-F238E27FC236}">
                <a16:creationId xmlns:a16="http://schemas.microsoft.com/office/drawing/2014/main" id="{CC2154F1-380F-45AB-AEF1-95E5EB8F00A3}"/>
              </a:ext>
            </a:extLst>
          </p:cNvPr>
          <p:cNvPicPr>
            <a:picLocks noChangeAspect="1"/>
          </p:cNvPicPr>
          <p:nvPr/>
        </p:nvPicPr>
        <p:blipFill>
          <a:blip r:embed="rId5"/>
          <a:stretch>
            <a:fillRect/>
          </a:stretch>
        </p:blipFill>
        <p:spPr>
          <a:xfrm>
            <a:off x="7655271" y="3429000"/>
            <a:ext cx="877542" cy="877542"/>
          </a:xfrm>
          <a:prstGeom prst="rect">
            <a:avLst/>
          </a:prstGeom>
        </p:spPr>
      </p:pic>
      <p:pic>
        <p:nvPicPr>
          <p:cNvPr id="16" name="Grafik 15">
            <a:extLst>
              <a:ext uri="{FF2B5EF4-FFF2-40B4-BE49-F238E27FC236}">
                <a16:creationId xmlns:a16="http://schemas.microsoft.com/office/drawing/2014/main" id="{74FC5AE0-C125-4476-BC05-B5223D602715}"/>
              </a:ext>
            </a:extLst>
          </p:cNvPr>
          <p:cNvPicPr>
            <a:picLocks noChangeAspect="1"/>
          </p:cNvPicPr>
          <p:nvPr/>
        </p:nvPicPr>
        <p:blipFill>
          <a:blip r:embed="rId6"/>
          <a:stretch>
            <a:fillRect/>
          </a:stretch>
        </p:blipFill>
        <p:spPr>
          <a:xfrm>
            <a:off x="5195073" y="4719320"/>
            <a:ext cx="878840" cy="878840"/>
          </a:xfrm>
          <a:prstGeom prst="rect">
            <a:avLst/>
          </a:prstGeom>
        </p:spPr>
      </p:pic>
    </p:spTree>
    <p:extLst>
      <p:ext uri="{BB962C8B-B14F-4D97-AF65-F5344CB8AC3E}">
        <p14:creationId xmlns:p14="http://schemas.microsoft.com/office/powerpoint/2010/main" val="3286925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179B3C-CF9E-4364-A0CB-26EE52CDFCAE}"/>
              </a:ext>
            </a:extLst>
          </p:cNvPr>
          <p:cNvSpPr>
            <a:spLocks noGrp="1"/>
          </p:cNvSpPr>
          <p:nvPr>
            <p:ph idx="1"/>
          </p:nvPr>
        </p:nvSpPr>
        <p:spPr>
          <a:xfrm>
            <a:off x="611187" y="1844675"/>
            <a:ext cx="8084277" cy="4012786"/>
          </a:xfrm>
        </p:spPr>
        <p:txBody>
          <a:bodyPr>
            <a:normAutofit fontScale="92500" lnSpcReduction="20000"/>
          </a:bodyPr>
          <a:lstStyle/>
          <a:p>
            <a:pPr marL="0" indent="0">
              <a:lnSpc>
                <a:spcPct val="115000"/>
              </a:lnSpc>
              <a:spcAft>
                <a:spcPts val="1000"/>
              </a:spcAft>
              <a:buNone/>
            </a:pPr>
            <a:r>
              <a:rPr lang="de-DE" sz="1800" b="1" dirty="0"/>
              <a:t>Ziele: Die LiV…</a:t>
            </a:r>
            <a:endParaRPr lang="de-DE" sz="1800" i="1" dirty="0">
              <a:effectLst/>
              <a:latin typeface="Arial" panose="020B0604020202020204" pitchFamily="34" charset="0"/>
              <a:ea typeface="Calibri" panose="020F0502020204030204" pitchFamily="34" charset="0"/>
              <a:cs typeface="Times New Roman" panose="02020603050405020304" pitchFamily="18" charset="0"/>
            </a:endParaRPr>
          </a:p>
          <a:p>
            <a:r>
              <a:rPr lang="de-DE" sz="1800" b="1" dirty="0"/>
              <a:t>erklären</a:t>
            </a:r>
            <a:r>
              <a:rPr lang="de-DE" sz="1800" dirty="0"/>
              <a:t>, was unter den Denk-,Arbeits- und Handlungsweisen zu verstehen ist und können diese dem Perspektivrahmen aber auch den Fachanforderungen </a:t>
            </a:r>
            <a:r>
              <a:rPr lang="de-DE" sz="1800" b="1" dirty="0"/>
              <a:t>zuordnen</a:t>
            </a:r>
            <a:r>
              <a:rPr lang="de-DE" sz="1800" dirty="0"/>
              <a:t> sowie exemplarische Operatoren der jeweiligen Perspektive </a:t>
            </a:r>
            <a:r>
              <a:rPr lang="de-DE" sz="1800" b="1" dirty="0"/>
              <a:t>nennen</a:t>
            </a:r>
            <a:r>
              <a:rPr lang="de-DE" sz="1800" dirty="0"/>
              <a:t>.</a:t>
            </a:r>
          </a:p>
          <a:p>
            <a:endParaRPr lang="de-DE" sz="1800" dirty="0"/>
          </a:p>
          <a:p>
            <a:r>
              <a:rPr lang="de-DE" sz="1800" dirty="0"/>
              <a:t>können mithilfe des Perspektivrahmens und den Fachanforderungen spezifische DAH als Erkenntniswege </a:t>
            </a:r>
            <a:r>
              <a:rPr lang="de-DE" sz="1800" b="1" dirty="0"/>
              <a:t>identifizieren</a:t>
            </a:r>
            <a:r>
              <a:rPr lang="de-DE" sz="1800" dirty="0"/>
              <a:t> und den Fachinhalten </a:t>
            </a:r>
            <a:r>
              <a:rPr lang="de-DE" sz="1800" b="1" dirty="0"/>
              <a:t>zuordnen</a:t>
            </a:r>
            <a:r>
              <a:rPr lang="de-DE" sz="1800" dirty="0"/>
              <a:t> und </a:t>
            </a:r>
            <a:r>
              <a:rPr lang="de-DE" sz="1800" b="1" dirty="0"/>
              <a:t>begründet</a:t>
            </a:r>
            <a:r>
              <a:rPr lang="de-DE" sz="1800" dirty="0"/>
              <a:t> einsetzen.</a:t>
            </a:r>
          </a:p>
          <a:p>
            <a:endParaRPr lang="de-DE" sz="1800" dirty="0"/>
          </a:p>
          <a:p>
            <a:r>
              <a:rPr lang="de-DE" sz="1800" b="1" dirty="0">
                <a:solidFill>
                  <a:prstClr val="black"/>
                </a:solidFill>
              </a:rPr>
              <a:t>vergleichen</a:t>
            </a:r>
            <a:r>
              <a:rPr lang="de-DE" sz="1800" dirty="0">
                <a:solidFill>
                  <a:prstClr val="black"/>
                </a:solidFill>
              </a:rPr>
              <a:t> die Unterschiede zwischen einem Experiment, einem Versuch, dem Laborieren und dem Explorieren unter dem Aspekt einer guten Differenzierung und </a:t>
            </a:r>
            <a:r>
              <a:rPr lang="de-DE" sz="1800" b="1" dirty="0">
                <a:solidFill>
                  <a:prstClr val="black"/>
                </a:solidFill>
              </a:rPr>
              <a:t>bewerten</a:t>
            </a:r>
            <a:r>
              <a:rPr lang="de-DE" sz="1800" dirty="0">
                <a:solidFill>
                  <a:prstClr val="black"/>
                </a:solidFill>
              </a:rPr>
              <a:t> die verschiedenen Herangehensweisen.</a:t>
            </a:r>
          </a:p>
          <a:p>
            <a:endParaRPr lang="de-DE" sz="1800" dirty="0"/>
          </a:p>
          <a:p>
            <a:r>
              <a:rPr lang="de-DE" sz="1800" b="1" dirty="0"/>
              <a:t>benennen</a:t>
            </a:r>
            <a:r>
              <a:rPr lang="de-DE" sz="1800" dirty="0"/>
              <a:t> die verschiedenen Phasen eines Schülerexperimentes und können Stolpersteine dabei </a:t>
            </a:r>
            <a:r>
              <a:rPr lang="de-DE" sz="1800" b="1" dirty="0"/>
              <a:t>ausmachen</a:t>
            </a:r>
            <a:r>
              <a:rPr lang="de-DE" sz="1800" dirty="0"/>
              <a:t>.</a:t>
            </a:r>
          </a:p>
          <a:p>
            <a:endParaRPr lang="de-DE" sz="1800" dirty="0"/>
          </a:p>
          <a:p>
            <a:endParaRPr lang="de-DE" sz="1800" dirty="0"/>
          </a:p>
          <a:p>
            <a:endParaRPr lang="de-DE" sz="1800" dirty="0"/>
          </a:p>
          <a:p>
            <a:pPr>
              <a:lnSpc>
                <a:spcPct val="115000"/>
              </a:lnSpc>
              <a:spcAft>
                <a:spcPts val="1000"/>
              </a:spcAft>
            </a:pPr>
            <a:endParaRPr lang="de-DE" sz="1800" dirty="0">
              <a:ea typeface="Calibri" panose="020F0502020204030204" pitchFamily="34" charset="0"/>
              <a:cs typeface="Times New Roman" panose="02020603050405020304" pitchFamily="18" charset="0"/>
            </a:endParaRPr>
          </a:p>
        </p:txBody>
      </p:sp>
      <p:sp>
        <p:nvSpPr>
          <p:cNvPr id="3" name="Titel 2">
            <a:extLst>
              <a:ext uri="{FF2B5EF4-FFF2-40B4-BE49-F238E27FC236}">
                <a16:creationId xmlns:a16="http://schemas.microsoft.com/office/drawing/2014/main" id="{7AC0C4AE-8E7A-4D84-82B6-BAF96DED08B2}"/>
              </a:ext>
            </a:extLst>
          </p:cNvPr>
          <p:cNvSpPr>
            <a:spLocks noGrp="1"/>
          </p:cNvSpPr>
          <p:nvPr>
            <p:ph type="title"/>
          </p:nvPr>
        </p:nvSpPr>
        <p:spPr/>
        <p:txBody>
          <a:bodyPr/>
          <a:lstStyle/>
          <a:p>
            <a:r>
              <a:rPr lang="de-DE" dirty="0"/>
              <a:t>Sachunterricht und DAH</a:t>
            </a:r>
          </a:p>
        </p:txBody>
      </p:sp>
      <p:sp>
        <p:nvSpPr>
          <p:cNvPr id="4" name="Bildplatzhalter 3">
            <a:extLst>
              <a:ext uri="{FF2B5EF4-FFF2-40B4-BE49-F238E27FC236}">
                <a16:creationId xmlns:a16="http://schemas.microsoft.com/office/drawing/2014/main" id="{531CB9CC-E1C2-4413-ACE2-F0E48C71A580}"/>
              </a:ext>
            </a:extLst>
          </p:cNvPr>
          <p:cNvSpPr>
            <a:spLocks noGrp="1"/>
          </p:cNvSpPr>
          <p:nvPr>
            <p:ph type="pic" sz="quarter" idx="15"/>
          </p:nvPr>
        </p:nvSpPr>
        <p:spPr/>
        <p:txBody>
          <a:bodyPr/>
          <a:lstStyle/>
          <a:p>
            <a:endParaRPr lang="de-DE" dirty="0"/>
          </a:p>
        </p:txBody>
      </p:sp>
      <p:pic>
        <p:nvPicPr>
          <p:cNvPr id="5" name="Grafik 4">
            <a:extLst>
              <a:ext uri="{FF2B5EF4-FFF2-40B4-BE49-F238E27FC236}">
                <a16:creationId xmlns:a16="http://schemas.microsoft.com/office/drawing/2014/main" id="{0C0D841D-7FA8-4AD3-BD8F-85E39E41A6C2}"/>
              </a:ext>
            </a:extLst>
          </p:cNvPr>
          <p:cNvPicPr>
            <a:picLocks noChangeAspect="1"/>
          </p:cNvPicPr>
          <p:nvPr/>
        </p:nvPicPr>
        <p:blipFill>
          <a:blip r:embed="rId3"/>
          <a:stretch>
            <a:fillRect/>
          </a:stretch>
        </p:blipFill>
        <p:spPr>
          <a:xfrm>
            <a:off x="7278913" y="111796"/>
            <a:ext cx="1416552" cy="1416552"/>
          </a:xfrm>
          <a:prstGeom prst="rect">
            <a:avLst/>
          </a:prstGeom>
        </p:spPr>
      </p:pic>
    </p:spTree>
    <p:extLst>
      <p:ext uri="{BB962C8B-B14F-4D97-AF65-F5344CB8AC3E}">
        <p14:creationId xmlns:p14="http://schemas.microsoft.com/office/powerpoint/2010/main" val="16367288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nhaltsplatzhalter 22">
            <a:extLst>
              <a:ext uri="{FF2B5EF4-FFF2-40B4-BE49-F238E27FC236}">
                <a16:creationId xmlns:a16="http://schemas.microsoft.com/office/drawing/2014/main" id="{89F766AF-57AA-4261-8820-20FD27AE215C}"/>
              </a:ext>
            </a:extLst>
          </p:cNvPr>
          <p:cNvPicPr>
            <a:picLocks noGrp="1" noChangeAspect="1"/>
          </p:cNvPicPr>
          <p:nvPr>
            <p:ph idx="1"/>
          </p:nvPr>
        </p:nvPicPr>
        <p:blipFill>
          <a:blip r:embed="rId2"/>
          <a:stretch>
            <a:fillRect/>
          </a:stretch>
        </p:blipFill>
        <p:spPr>
          <a:xfrm>
            <a:off x="151703" y="1692028"/>
            <a:ext cx="6989900" cy="4940547"/>
          </a:xfrm>
          <a:prstGeom prst="rect">
            <a:avLst/>
          </a:prstGeom>
        </p:spPr>
      </p:pic>
      <p:sp>
        <p:nvSpPr>
          <p:cNvPr id="3" name="Titel 2">
            <a:extLst>
              <a:ext uri="{FF2B5EF4-FFF2-40B4-BE49-F238E27FC236}">
                <a16:creationId xmlns:a16="http://schemas.microsoft.com/office/drawing/2014/main" id="{8647B21D-7CB4-454B-9A11-CFF851C9D9AF}"/>
              </a:ext>
            </a:extLst>
          </p:cNvPr>
          <p:cNvSpPr>
            <a:spLocks noGrp="1"/>
          </p:cNvSpPr>
          <p:nvPr>
            <p:ph type="title"/>
          </p:nvPr>
        </p:nvSpPr>
        <p:spPr/>
        <p:txBody>
          <a:bodyPr/>
          <a:lstStyle/>
          <a:p>
            <a:r>
              <a:rPr lang="de-DE" dirty="0"/>
              <a:t>Unterrichtsreflexion</a:t>
            </a:r>
          </a:p>
        </p:txBody>
      </p:sp>
    </p:spTree>
    <p:extLst>
      <p:ext uri="{BB962C8B-B14F-4D97-AF65-F5344CB8AC3E}">
        <p14:creationId xmlns:p14="http://schemas.microsoft.com/office/powerpoint/2010/main" val="7826353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7AF14A53-D690-4CCA-9867-B165DE7F6AA8}"/>
              </a:ext>
            </a:extLst>
          </p:cNvPr>
          <p:cNvPicPr>
            <a:picLocks noGrp="1" noChangeAspect="1"/>
          </p:cNvPicPr>
          <p:nvPr>
            <p:ph idx="1"/>
          </p:nvPr>
        </p:nvPicPr>
        <p:blipFill>
          <a:blip r:embed="rId2"/>
          <a:stretch>
            <a:fillRect/>
          </a:stretch>
        </p:blipFill>
        <p:spPr>
          <a:xfrm>
            <a:off x="398635" y="624390"/>
            <a:ext cx="3432492" cy="1674852"/>
          </a:xfrm>
        </p:spPr>
      </p:pic>
      <p:sp>
        <p:nvSpPr>
          <p:cNvPr id="3" name="Titel 2">
            <a:extLst>
              <a:ext uri="{FF2B5EF4-FFF2-40B4-BE49-F238E27FC236}">
                <a16:creationId xmlns:a16="http://schemas.microsoft.com/office/drawing/2014/main" id="{A9467BA0-4A7C-41CA-9F4D-2ACE3E086CFA}"/>
              </a:ext>
            </a:extLst>
          </p:cNvPr>
          <p:cNvSpPr>
            <a:spLocks noGrp="1"/>
          </p:cNvSpPr>
          <p:nvPr>
            <p:ph type="title"/>
          </p:nvPr>
        </p:nvSpPr>
        <p:spPr>
          <a:xfrm>
            <a:off x="1352875" y="-239627"/>
            <a:ext cx="7920000" cy="1332000"/>
          </a:xfrm>
        </p:spPr>
        <p:txBody>
          <a:bodyPr/>
          <a:lstStyle/>
          <a:p>
            <a:r>
              <a:rPr lang="de-DE" dirty="0"/>
              <a:t>Verhalten der Lehrkraft</a:t>
            </a:r>
          </a:p>
        </p:txBody>
      </p:sp>
      <p:sp>
        <p:nvSpPr>
          <p:cNvPr id="4" name="Bildplatzhalter 3">
            <a:extLst>
              <a:ext uri="{FF2B5EF4-FFF2-40B4-BE49-F238E27FC236}">
                <a16:creationId xmlns:a16="http://schemas.microsoft.com/office/drawing/2014/main" id="{E7626127-E991-4001-863E-E98F62F75BB3}"/>
              </a:ext>
            </a:extLst>
          </p:cNvPr>
          <p:cNvSpPr>
            <a:spLocks noGrp="1"/>
          </p:cNvSpPr>
          <p:nvPr>
            <p:ph type="pic" sz="quarter" idx="15"/>
          </p:nvPr>
        </p:nvSpPr>
        <p:spPr/>
      </p:sp>
      <p:pic>
        <p:nvPicPr>
          <p:cNvPr id="8" name="Grafik 7">
            <a:extLst>
              <a:ext uri="{FF2B5EF4-FFF2-40B4-BE49-F238E27FC236}">
                <a16:creationId xmlns:a16="http://schemas.microsoft.com/office/drawing/2014/main" id="{F69FF5B7-5FEA-43F2-AE8B-B7AEF9CB6280}"/>
              </a:ext>
            </a:extLst>
          </p:cNvPr>
          <p:cNvPicPr>
            <a:picLocks noChangeAspect="1"/>
          </p:cNvPicPr>
          <p:nvPr/>
        </p:nvPicPr>
        <p:blipFill>
          <a:blip r:embed="rId3"/>
          <a:stretch>
            <a:fillRect/>
          </a:stretch>
        </p:blipFill>
        <p:spPr>
          <a:xfrm>
            <a:off x="103189" y="2453640"/>
            <a:ext cx="2795784" cy="2456109"/>
          </a:xfrm>
          <a:prstGeom prst="rect">
            <a:avLst/>
          </a:prstGeom>
        </p:spPr>
      </p:pic>
      <p:pic>
        <p:nvPicPr>
          <p:cNvPr id="10" name="Grafik 9">
            <a:extLst>
              <a:ext uri="{FF2B5EF4-FFF2-40B4-BE49-F238E27FC236}">
                <a16:creationId xmlns:a16="http://schemas.microsoft.com/office/drawing/2014/main" id="{EAD554E8-0745-4848-BD05-54A0AD5630AB}"/>
              </a:ext>
            </a:extLst>
          </p:cNvPr>
          <p:cNvPicPr>
            <a:picLocks noChangeAspect="1"/>
          </p:cNvPicPr>
          <p:nvPr/>
        </p:nvPicPr>
        <p:blipFill>
          <a:blip r:embed="rId4"/>
          <a:stretch>
            <a:fillRect/>
          </a:stretch>
        </p:blipFill>
        <p:spPr>
          <a:xfrm>
            <a:off x="3119034" y="2453640"/>
            <a:ext cx="2479214" cy="2456109"/>
          </a:xfrm>
          <a:prstGeom prst="rect">
            <a:avLst/>
          </a:prstGeom>
        </p:spPr>
      </p:pic>
      <p:pic>
        <p:nvPicPr>
          <p:cNvPr id="12" name="Grafik 11">
            <a:extLst>
              <a:ext uri="{FF2B5EF4-FFF2-40B4-BE49-F238E27FC236}">
                <a16:creationId xmlns:a16="http://schemas.microsoft.com/office/drawing/2014/main" id="{59D80926-0E5F-4DA4-B73B-14454B12CBB7}"/>
              </a:ext>
            </a:extLst>
          </p:cNvPr>
          <p:cNvPicPr>
            <a:picLocks noChangeAspect="1"/>
          </p:cNvPicPr>
          <p:nvPr/>
        </p:nvPicPr>
        <p:blipFill>
          <a:blip r:embed="rId5"/>
          <a:stretch>
            <a:fillRect/>
          </a:stretch>
        </p:blipFill>
        <p:spPr>
          <a:xfrm>
            <a:off x="4358641" y="784243"/>
            <a:ext cx="3965229" cy="1488750"/>
          </a:xfrm>
          <a:prstGeom prst="rect">
            <a:avLst/>
          </a:prstGeom>
        </p:spPr>
      </p:pic>
      <p:pic>
        <p:nvPicPr>
          <p:cNvPr id="14" name="Grafik 13">
            <a:extLst>
              <a:ext uri="{FF2B5EF4-FFF2-40B4-BE49-F238E27FC236}">
                <a16:creationId xmlns:a16="http://schemas.microsoft.com/office/drawing/2014/main" id="{339335F3-6009-45C5-A48D-3AF51621400E}"/>
              </a:ext>
            </a:extLst>
          </p:cNvPr>
          <p:cNvPicPr>
            <a:picLocks noChangeAspect="1"/>
          </p:cNvPicPr>
          <p:nvPr/>
        </p:nvPicPr>
        <p:blipFill>
          <a:blip r:embed="rId6"/>
          <a:stretch>
            <a:fillRect/>
          </a:stretch>
        </p:blipFill>
        <p:spPr>
          <a:xfrm>
            <a:off x="5694757" y="2371764"/>
            <a:ext cx="3423495" cy="1695599"/>
          </a:xfrm>
          <a:prstGeom prst="rect">
            <a:avLst/>
          </a:prstGeom>
        </p:spPr>
      </p:pic>
      <p:pic>
        <p:nvPicPr>
          <p:cNvPr id="16" name="Grafik 15">
            <a:extLst>
              <a:ext uri="{FF2B5EF4-FFF2-40B4-BE49-F238E27FC236}">
                <a16:creationId xmlns:a16="http://schemas.microsoft.com/office/drawing/2014/main" id="{CC0403E9-9212-49A1-AF22-8659B6EEC7EA}"/>
              </a:ext>
            </a:extLst>
          </p:cNvPr>
          <p:cNvPicPr>
            <a:picLocks noChangeAspect="1"/>
          </p:cNvPicPr>
          <p:nvPr/>
        </p:nvPicPr>
        <p:blipFill>
          <a:blip r:embed="rId7"/>
          <a:stretch>
            <a:fillRect/>
          </a:stretch>
        </p:blipFill>
        <p:spPr>
          <a:xfrm>
            <a:off x="5758764" y="4463397"/>
            <a:ext cx="3323709" cy="1610360"/>
          </a:xfrm>
          <a:prstGeom prst="rect">
            <a:avLst/>
          </a:prstGeom>
        </p:spPr>
      </p:pic>
      <p:pic>
        <p:nvPicPr>
          <p:cNvPr id="18" name="Grafik 17">
            <a:extLst>
              <a:ext uri="{FF2B5EF4-FFF2-40B4-BE49-F238E27FC236}">
                <a16:creationId xmlns:a16="http://schemas.microsoft.com/office/drawing/2014/main" id="{5D73FC17-8A96-4C49-A575-7BA3B5603A72}"/>
              </a:ext>
            </a:extLst>
          </p:cNvPr>
          <p:cNvPicPr>
            <a:picLocks noChangeAspect="1"/>
          </p:cNvPicPr>
          <p:nvPr/>
        </p:nvPicPr>
        <p:blipFill>
          <a:blip r:embed="rId8"/>
          <a:stretch>
            <a:fillRect/>
          </a:stretch>
        </p:blipFill>
        <p:spPr>
          <a:xfrm>
            <a:off x="103189" y="4972707"/>
            <a:ext cx="3562840" cy="1031608"/>
          </a:xfrm>
          <a:prstGeom prst="rect">
            <a:avLst/>
          </a:prstGeom>
        </p:spPr>
      </p:pic>
    </p:spTree>
    <p:extLst>
      <p:ext uri="{BB962C8B-B14F-4D97-AF65-F5344CB8AC3E}">
        <p14:creationId xmlns:p14="http://schemas.microsoft.com/office/powerpoint/2010/main" val="558584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541385A-07A9-4B93-8B98-E21E10C20DF9}"/>
              </a:ext>
            </a:extLst>
          </p:cNvPr>
          <p:cNvSpPr>
            <a:spLocks noGrp="1"/>
          </p:cNvSpPr>
          <p:nvPr>
            <p:ph type="title"/>
          </p:nvPr>
        </p:nvSpPr>
        <p:spPr/>
        <p:txBody>
          <a:bodyPr/>
          <a:lstStyle/>
          <a:p>
            <a:endParaRPr lang="de-DE"/>
          </a:p>
        </p:txBody>
      </p:sp>
      <p:sp>
        <p:nvSpPr>
          <p:cNvPr id="4" name="Bildplatzhalter 3">
            <a:extLst>
              <a:ext uri="{FF2B5EF4-FFF2-40B4-BE49-F238E27FC236}">
                <a16:creationId xmlns:a16="http://schemas.microsoft.com/office/drawing/2014/main" id="{BEF8A145-C553-4198-917B-39D15F15EF07}"/>
              </a:ext>
            </a:extLst>
          </p:cNvPr>
          <p:cNvSpPr>
            <a:spLocks noGrp="1"/>
          </p:cNvSpPr>
          <p:nvPr>
            <p:ph type="pic" sz="quarter" idx="15"/>
          </p:nvPr>
        </p:nvSpPr>
        <p:spPr/>
      </p:sp>
      <p:pic>
        <p:nvPicPr>
          <p:cNvPr id="8" name="Grafik 7">
            <a:extLst>
              <a:ext uri="{FF2B5EF4-FFF2-40B4-BE49-F238E27FC236}">
                <a16:creationId xmlns:a16="http://schemas.microsoft.com/office/drawing/2014/main" id="{CCA68D5F-A530-43E3-A6E4-F70880EF1B7F}"/>
              </a:ext>
            </a:extLst>
          </p:cNvPr>
          <p:cNvPicPr>
            <a:picLocks noChangeAspect="1"/>
          </p:cNvPicPr>
          <p:nvPr/>
        </p:nvPicPr>
        <p:blipFill>
          <a:blip r:embed="rId2"/>
          <a:stretch>
            <a:fillRect/>
          </a:stretch>
        </p:blipFill>
        <p:spPr>
          <a:xfrm>
            <a:off x="5786975" y="1831322"/>
            <a:ext cx="2264313" cy="1362497"/>
          </a:xfrm>
          <a:prstGeom prst="rect">
            <a:avLst/>
          </a:prstGeom>
        </p:spPr>
      </p:pic>
      <p:pic>
        <p:nvPicPr>
          <p:cNvPr id="10" name="Grafik 9">
            <a:extLst>
              <a:ext uri="{FF2B5EF4-FFF2-40B4-BE49-F238E27FC236}">
                <a16:creationId xmlns:a16="http://schemas.microsoft.com/office/drawing/2014/main" id="{C996F9E0-574F-4C80-868D-7F860F192268}"/>
              </a:ext>
            </a:extLst>
          </p:cNvPr>
          <p:cNvPicPr>
            <a:picLocks noChangeAspect="1"/>
          </p:cNvPicPr>
          <p:nvPr/>
        </p:nvPicPr>
        <p:blipFill>
          <a:blip r:embed="rId3"/>
          <a:stretch>
            <a:fillRect/>
          </a:stretch>
        </p:blipFill>
        <p:spPr>
          <a:xfrm>
            <a:off x="247936" y="1790999"/>
            <a:ext cx="2748058" cy="2239158"/>
          </a:xfrm>
          <a:prstGeom prst="rect">
            <a:avLst/>
          </a:prstGeom>
        </p:spPr>
      </p:pic>
      <p:pic>
        <p:nvPicPr>
          <p:cNvPr id="12" name="Grafik 11">
            <a:extLst>
              <a:ext uri="{FF2B5EF4-FFF2-40B4-BE49-F238E27FC236}">
                <a16:creationId xmlns:a16="http://schemas.microsoft.com/office/drawing/2014/main" id="{06FD7688-EFCB-48AD-9C7D-C15ACA04EF32}"/>
              </a:ext>
            </a:extLst>
          </p:cNvPr>
          <p:cNvPicPr>
            <a:picLocks noChangeAspect="1"/>
          </p:cNvPicPr>
          <p:nvPr/>
        </p:nvPicPr>
        <p:blipFill>
          <a:blip r:embed="rId4"/>
          <a:stretch>
            <a:fillRect/>
          </a:stretch>
        </p:blipFill>
        <p:spPr>
          <a:xfrm>
            <a:off x="3077416" y="1831322"/>
            <a:ext cx="2605530" cy="4450080"/>
          </a:xfrm>
          <a:prstGeom prst="rect">
            <a:avLst/>
          </a:prstGeom>
        </p:spPr>
      </p:pic>
      <p:pic>
        <p:nvPicPr>
          <p:cNvPr id="16" name="Inhaltsplatzhalter 15">
            <a:extLst>
              <a:ext uri="{FF2B5EF4-FFF2-40B4-BE49-F238E27FC236}">
                <a16:creationId xmlns:a16="http://schemas.microsoft.com/office/drawing/2014/main" id="{9A64C09D-11AD-401E-8F17-804DFC5BAAB9}"/>
              </a:ext>
            </a:extLst>
          </p:cNvPr>
          <p:cNvPicPr>
            <a:picLocks noGrp="1" noChangeAspect="1"/>
          </p:cNvPicPr>
          <p:nvPr>
            <p:ph idx="1"/>
          </p:nvPr>
        </p:nvPicPr>
        <p:blipFill>
          <a:blip r:embed="rId5"/>
          <a:stretch>
            <a:fillRect/>
          </a:stretch>
        </p:blipFill>
        <p:spPr>
          <a:xfrm>
            <a:off x="235826" y="4156393"/>
            <a:ext cx="2737561" cy="2520559"/>
          </a:xfrm>
        </p:spPr>
      </p:pic>
      <p:pic>
        <p:nvPicPr>
          <p:cNvPr id="18" name="Grafik 17">
            <a:extLst>
              <a:ext uri="{FF2B5EF4-FFF2-40B4-BE49-F238E27FC236}">
                <a16:creationId xmlns:a16="http://schemas.microsoft.com/office/drawing/2014/main" id="{70114036-E39E-43BA-AC52-14760F4C2043}"/>
              </a:ext>
            </a:extLst>
          </p:cNvPr>
          <p:cNvPicPr>
            <a:picLocks noChangeAspect="1"/>
          </p:cNvPicPr>
          <p:nvPr/>
        </p:nvPicPr>
        <p:blipFill>
          <a:blip r:embed="rId6"/>
          <a:stretch>
            <a:fillRect/>
          </a:stretch>
        </p:blipFill>
        <p:spPr>
          <a:xfrm>
            <a:off x="5797608" y="3467716"/>
            <a:ext cx="2861803" cy="2430894"/>
          </a:xfrm>
          <a:prstGeom prst="rect">
            <a:avLst/>
          </a:prstGeom>
        </p:spPr>
      </p:pic>
    </p:spTree>
    <p:extLst>
      <p:ext uri="{BB962C8B-B14F-4D97-AF65-F5344CB8AC3E}">
        <p14:creationId xmlns:p14="http://schemas.microsoft.com/office/powerpoint/2010/main" val="1559728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FA07D7B-0F6D-4E16-81E9-B631F76FD846}"/>
              </a:ext>
            </a:extLst>
          </p:cNvPr>
          <p:cNvSpPr>
            <a:spLocks noGrp="1"/>
          </p:cNvSpPr>
          <p:nvPr>
            <p:ph idx="1"/>
          </p:nvPr>
        </p:nvSpPr>
        <p:spPr/>
        <p:txBody>
          <a:bodyPr>
            <a:normAutofit/>
          </a:bodyPr>
          <a:lstStyle/>
          <a:p>
            <a:pPr marL="0" indent="0" algn="ctr">
              <a:buNone/>
            </a:pPr>
            <a:endParaRPr lang="de-DE" sz="3600" b="1" dirty="0"/>
          </a:p>
          <a:p>
            <a:pPr marL="0" indent="0" algn="ctr">
              <a:buNone/>
            </a:pPr>
            <a:endParaRPr lang="de-DE" sz="3600" b="1" dirty="0"/>
          </a:p>
          <a:p>
            <a:pPr marL="0" indent="0" algn="ctr">
              <a:buNone/>
            </a:pPr>
            <a:endParaRPr lang="de-DE" sz="3600" b="1" dirty="0"/>
          </a:p>
        </p:txBody>
      </p:sp>
      <p:sp>
        <p:nvSpPr>
          <p:cNvPr id="3" name="Titel 2">
            <a:extLst>
              <a:ext uri="{FF2B5EF4-FFF2-40B4-BE49-F238E27FC236}">
                <a16:creationId xmlns:a16="http://schemas.microsoft.com/office/drawing/2014/main" id="{A619290B-1D62-4D2C-BEDD-83268E7C625F}"/>
              </a:ext>
            </a:extLst>
          </p:cNvPr>
          <p:cNvSpPr>
            <a:spLocks noGrp="1"/>
          </p:cNvSpPr>
          <p:nvPr>
            <p:ph type="title"/>
          </p:nvPr>
        </p:nvSpPr>
        <p:spPr>
          <a:xfrm>
            <a:off x="193040" y="190536"/>
            <a:ext cx="6336628" cy="1332000"/>
          </a:xfrm>
        </p:spPr>
        <p:txBody>
          <a:bodyPr/>
          <a:lstStyle/>
          <a:p>
            <a:pPr algn="ctr"/>
            <a:r>
              <a:rPr lang="de-DE" b="1" dirty="0"/>
              <a:t> 			30 Minuten Pause</a:t>
            </a:r>
          </a:p>
        </p:txBody>
      </p:sp>
      <p:sp>
        <p:nvSpPr>
          <p:cNvPr id="4" name="Bildplatzhalter 3">
            <a:extLst>
              <a:ext uri="{FF2B5EF4-FFF2-40B4-BE49-F238E27FC236}">
                <a16:creationId xmlns:a16="http://schemas.microsoft.com/office/drawing/2014/main" id="{07AE34A9-189D-419F-A53D-5A8110A6A7D3}"/>
              </a:ext>
            </a:extLst>
          </p:cNvPr>
          <p:cNvSpPr>
            <a:spLocks noGrp="1"/>
          </p:cNvSpPr>
          <p:nvPr>
            <p:ph type="pic" sz="quarter" idx="15"/>
          </p:nvPr>
        </p:nvSpPr>
        <p:spPr/>
        <p:txBody>
          <a:bodyPr/>
          <a:lstStyle/>
          <a:p>
            <a:endParaRPr lang="de-DE"/>
          </a:p>
        </p:txBody>
      </p:sp>
      <p:pic>
        <p:nvPicPr>
          <p:cNvPr id="7" name="Grafik 6">
            <a:extLst>
              <a:ext uri="{FF2B5EF4-FFF2-40B4-BE49-F238E27FC236}">
                <a16:creationId xmlns:a16="http://schemas.microsoft.com/office/drawing/2014/main" id="{2761C077-9BB2-4151-91CD-C1F4E724B963}"/>
              </a:ext>
            </a:extLst>
          </p:cNvPr>
          <p:cNvPicPr>
            <a:picLocks noChangeAspect="1"/>
          </p:cNvPicPr>
          <p:nvPr/>
        </p:nvPicPr>
        <p:blipFill>
          <a:blip r:embed="rId2"/>
          <a:stretch>
            <a:fillRect/>
          </a:stretch>
        </p:blipFill>
        <p:spPr>
          <a:xfrm>
            <a:off x="274320" y="3337560"/>
            <a:ext cx="2438400" cy="2438400"/>
          </a:xfrm>
          <a:prstGeom prst="rect">
            <a:avLst/>
          </a:prstGeom>
        </p:spPr>
      </p:pic>
      <p:pic>
        <p:nvPicPr>
          <p:cNvPr id="9" name="Grafik 8">
            <a:extLst>
              <a:ext uri="{FF2B5EF4-FFF2-40B4-BE49-F238E27FC236}">
                <a16:creationId xmlns:a16="http://schemas.microsoft.com/office/drawing/2014/main" id="{00FB184A-F9D9-42B5-B6A9-AC2693C95FAC}"/>
              </a:ext>
            </a:extLst>
          </p:cNvPr>
          <p:cNvPicPr>
            <a:picLocks noChangeAspect="1"/>
          </p:cNvPicPr>
          <p:nvPr/>
        </p:nvPicPr>
        <p:blipFill>
          <a:blip r:embed="rId3"/>
          <a:stretch>
            <a:fillRect/>
          </a:stretch>
        </p:blipFill>
        <p:spPr>
          <a:xfrm>
            <a:off x="3201988" y="1753028"/>
            <a:ext cx="2209800" cy="2209800"/>
          </a:xfrm>
          <a:prstGeom prst="rect">
            <a:avLst/>
          </a:prstGeom>
        </p:spPr>
      </p:pic>
      <p:pic>
        <p:nvPicPr>
          <p:cNvPr id="13" name="Grafik 12">
            <a:extLst>
              <a:ext uri="{FF2B5EF4-FFF2-40B4-BE49-F238E27FC236}">
                <a16:creationId xmlns:a16="http://schemas.microsoft.com/office/drawing/2014/main" id="{DF174BE2-F6AB-4784-AE06-B3CD15E72D30}"/>
              </a:ext>
            </a:extLst>
          </p:cNvPr>
          <p:cNvPicPr>
            <a:picLocks noChangeAspect="1"/>
          </p:cNvPicPr>
          <p:nvPr/>
        </p:nvPicPr>
        <p:blipFill>
          <a:blip r:embed="rId4"/>
          <a:stretch>
            <a:fillRect/>
          </a:stretch>
        </p:blipFill>
        <p:spPr>
          <a:xfrm>
            <a:off x="4441508" y="4755101"/>
            <a:ext cx="1102360" cy="1102360"/>
          </a:xfrm>
          <a:prstGeom prst="rect">
            <a:avLst/>
          </a:prstGeom>
        </p:spPr>
      </p:pic>
      <p:pic>
        <p:nvPicPr>
          <p:cNvPr id="17" name="Grafik 16">
            <a:extLst>
              <a:ext uri="{FF2B5EF4-FFF2-40B4-BE49-F238E27FC236}">
                <a16:creationId xmlns:a16="http://schemas.microsoft.com/office/drawing/2014/main" id="{5567D266-DCDD-4078-9C2C-EA210411522B}"/>
              </a:ext>
            </a:extLst>
          </p:cNvPr>
          <p:cNvPicPr>
            <a:picLocks noChangeAspect="1"/>
          </p:cNvPicPr>
          <p:nvPr/>
        </p:nvPicPr>
        <p:blipFill>
          <a:blip r:embed="rId5"/>
          <a:stretch>
            <a:fillRect/>
          </a:stretch>
        </p:blipFill>
        <p:spPr>
          <a:xfrm>
            <a:off x="6753225" y="2547620"/>
            <a:ext cx="1579880" cy="1579880"/>
          </a:xfrm>
          <a:prstGeom prst="rect">
            <a:avLst/>
          </a:prstGeom>
        </p:spPr>
      </p:pic>
      <p:pic>
        <p:nvPicPr>
          <p:cNvPr id="19" name="Grafik 18">
            <a:extLst>
              <a:ext uri="{FF2B5EF4-FFF2-40B4-BE49-F238E27FC236}">
                <a16:creationId xmlns:a16="http://schemas.microsoft.com/office/drawing/2014/main" id="{A05850FE-F406-4A10-AF89-FBA49272DD07}"/>
              </a:ext>
            </a:extLst>
          </p:cNvPr>
          <p:cNvPicPr>
            <a:picLocks noChangeAspect="1"/>
          </p:cNvPicPr>
          <p:nvPr/>
        </p:nvPicPr>
        <p:blipFill>
          <a:blip r:embed="rId6"/>
          <a:stretch>
            <a:fillRect/>
          </a:stretch>
        </p:blipFill>
        <p:spPr>
          <a:xfrm>
            <a:off x="2194560" y="439976"/>
            <a:ext cx="833120" cy="833120"/>
          </a:xfrm>
          <a:prstGeom prst="rect">
            <a:avLst/>
          </a:prstGeom>
        </p:spPr>
      </p:pic>
    </p:spTree>
    <p:extLst>
      <p:ext uri="{BB962C8B-B14F-4D97-AF65-F5344CB8AC3E}">
        <p14:creationId xmlns:p14="http://schemas.microsoft.com/office/powerpoint/2010/main" val="674405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7756C3-4EF0-4DB9-8E93-029E6349E2CA}"/>
              </a:ext>
            </a:extLst>
          </p:cNvPr>
          <p:cNvSpPr>
            <a:spLocks noGrp="1"/>
          </p:cNvSpPr>
          <p:nvPr>
            <p:ph type="title"/>
          </p:nvPr>
        </p:nvSpPr>
        <p:spPr>
          <a:xfrm>
            <a:off x="450227" y="179163"/>
            <a:ext cx="4717766" cy="1264284"/>
          </a:xfrm>
        </p:spPr>
        <p:txBody>
          <a:bodyPr>
            <a:normAutofit/>
          </a:bodyPr>
          <a:lstStyle/>
          <a:p>
            <a:r>
              <a:rPr lang="de-DE" sz="2400" b="1" dirty="0"/>
              <a:t>Phänomen und Sachverhalt</a:t>
            </a:r>
          </a:p>
        </p:txBody>
      </p:sp>
      <p:pic>
        <p:nvPicPr>
          <p:cNvPr id="6" name="Inhaltsplatzhalter 5">
            <a:extLst>
              <a:ext uri="{FF2B5EF4-FFF2-40B4-BE49-F238E27FC236}">
                <a16:creationId xmlns:a16="http://schemas.microsoft.com/office/drawing/2014/main" id="{7604C9B1-C00D-4321-8DC5-43E5906605EB}"/>
              </a:ext>
            </a:extLst>
          </p:cNvPr>
          <p:cNvPicPr>
            <a:picLocks noGrp="1" noChangeAspect="1"/>
          </p:cNvPicPr>
          <p:nvPr>
            <p:ph idx="1"/>
          </p:nvPr>
        </p:nvPicPr>
        <p:blipFill>
          <a:blip r:embed="rId2"/>
          <a:stretch>
            <a:fillRect/>
          </a:stretch>
        </p:blipFill>
        <p:spPr>
          <a:xfrm>
            <a:off x="4276937" y="1443447"/>
            <a:ext cx="3426763" cy="2217420"/>
          </a:xfrm>
          <a:prstGeom prst="rect">
            <a:avLst/>
          </a:prstGeom>
        </p:spPr>
      </p:pic>
      <p:sp>
        <p:nvSpPr>
          <p:cNvPr id="4" name="Textplatzhalter 3">
            <a:extLst>
              <a:ext uri="{FF2B5EF4-FFF2-40B4-BE49-F238E27FC236}">
                <a16:creationId xmlns:a16="http://schemas.microsoft.com/office/drawing/2014/main" id="{CD7C7499-7690-4F7D-9374-10CF69CF1495}"/>
              </a:ext>
            </a:extLst>
          </p:cNvPr>
          <p:cNvSpPr>
            <a:spLocks noGrp="1"/>
          </p:cNvSpPr>
          <p:nvPr>
            <p:ph type="body" sz="half" idx="2"/>
          </p:nvPr>
        </p:nvSpPr>
        <p:spPr>
          <a:xfrm>
            <a:off x="65314" y="2089750"/>
            <a:ext cx="3856038" cy="2995470"/>
          </a:xfrm>
        </p:spPr>
        <p:txBody>
          <a:bodyPr>
            <a:noAutofit/>
          </a:bodyPr>
          <a:lstStyle/>
          <a:p>
            <a:pPr marL="342900" indent="-342900">
              <a:buFont typeface="Wingdings" panose="05000000000000000000" pitchFamily="2" charset="2"/>
              <a:buChar char="Ø"/>
            </a:pPr>
            <a:r>
              <a:rPr lang="de-DE" sz="2000" dirty="0"/>
              <a:t>Setzt am Staunen und Wundern über Naturphänomene an ,z.B. Tautropfen, Regenbogen</a:t>
            </a:r>
          </a:p>
          <a:p>
            <a:pPr marL="342900" indent="-342900">
              <a:buFont typeface="Wingdings" panose="05000000000000000000" pitchFamily="2" charset="2"/>
              <a:buChar char="Ø"/>
            </a:pPr>
            <a:r>
              <a:rPr lang="de-DE" sz="2000" dirty="0"/>
              <a:t>Spricht alle Sinne an</a:t>
            </a:r>
          </a:p>
          <a:p>
            <a:pPr marL="342900" indent="-342900">
              <a:buFont typeface="Wingdings" panose="05000000000000000000" pitchFamily="2" charset="2"/>
              <a:buChar char="Ø"/>
            </a:pPr>
            <a:r>
              <a:rPr lang="de-DE" sz="2000" dirty="0"/>
              <a:t>Erzeugt  Bedeutung und Neugier</a:t>
            </a:r>
          </a:p>
          <a:p>
            <a:pPr marL="342900" indent="-342900">
              <a:buFont typeface="Wingdings" panose="05000000000000000000" pitchFamily="2" charset="2"/>
              <a:buChar char="Ø"/>
            </a:pPr>
            <a:r>
              <a:rPr lang="de-DE" sz="2000" dirty="0"/>
              <a:t>Begründet von Martin Wagenschein (1973)</a:t>
            </a:r>
          </a:p>
        </p:txBody>
      </p:sp>
      <p:sp>
        <p:nvSpPr>
          <p:cNvPr id="5" name="Bildplatzhalter 4">
            <a:extLst>
              <a:ext uri="{FF2B5EF4-FFF2-40B4-BE49-F238E27FC236}">
                <a16:creationId xmlns:a16="http://schemas.microsoft.com/office/drawing/2014/main" id="{E5175CC1-E6C9-4A80-A28B-4D7B78E728D6}"/>
              </a:ext>
            </a:extLst>
          </p:cNvPr>
          <p:cNvSpPr>
            <a:spLocks noGrp="1"/>
          </p:cNvSpPr>
          <p:nvPr>
            <p:ph type="pic" sz="quarter" idx="15"/>
          </p:nvPr>
        </p:nvSpPr>
        <p:spPr/>
        <p:txBody>
          <a:bodyPr/>
          <a:lstStyle/>
          <a:p>
            <a:endParaRPr lang="de-DE"/>
          </a:p>
        </p:txBody>
      </p:sp>
      <p:pic>
        <p:nvPicPr>
          <p:cNvPr id="7" name="Inhaltsplatzhalter 5">
            <a:extLst>
              <a:ext uri="{FF2B5EF4-FFF2-40B4-BE49-F238E27FC236}">
                <a16:creationId xmlns:a16="http://schemas.microsoft.com/office/drawing/2014/main" id="{4000C42B-8706-410E-9980-C9168178E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2139" y="3706536"/>
            <a:ext cx="3176683" cy="1786800"/>
          </a:xfrm>
          <a:prstGeom prst="rect">
            <a:avLst/>
          </a:prstGeom>
        </p:spPr>
      </p:pic>
    </p:spTree>
    <p:extLst>
      <p:ext uri="{BB962C8B-B14F-4D97-AF65-F5344CB8AC3E}">
        <p14:creationId xmlns:p14="http://schemas.microsoft.com/office/powerpoint/2010/main" val="3711677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4B0CDC6-DBAB-492B-B0EE-F8AB4CB278A6}"/>
              </a:ext>
            </a:extLst>
          </p:cNvPr>
          <p:cNvSpPr>
            <a:spLocks noGrp="1"/>
          </p:cNvSpPr>
          <p:nvPr>
            <p:ph idx="1"/>
          </p:nvPr>
        </p:nvSpPr>
        <p:spPr/>
        <p:txBody>
          <a:bodyPr/>
          <a:lstStyle/>
          <a:p>
            <a:endParaRPr lang="de-DE" dirty="0"/>
          </a:p>
          <a:p>
            <a:r>
              <a:rPr lang="de-DE" b="1" dirty="0"/>
              <a:t>An welche Phänomene erinnert ihr euch aus eurer Kindheit, die euch zum Staunen gebracht haben?</a:t>
            </a:r>
          </a:p>
          <a:p>
            <a:endParaRPr lang="de-DE" b="1" dirty="0"/>
          </a:p>
          <a:p>
            <a:r>
              <a:rPr lang="de-DE" b="1" dirty="0"/>
              <a:t>Welche kindlichen Erklärungsmuster erinnert ihr?</a:t>
            </a:r>
          </a:p>
        </p:txBody>
      </p:sp>
      <p:sp>
        <p:nvSpPr>
          <p:cNvPr id="3" name="Titel 2">
            <a:extLst>
              <a:ext uri="{FF2B5EF4-FFF2-40B4-BE49-F238E27FC236}">
                <a16:creationId xmlns:a16="http://schemas.microsoft.com/office/drawing/2014/main" id="{19746917-E028-4657-AFD6-677F28025C52}"/>
              </a:ext>
            </a:extLst>
          </p:cNvPr>
          <p:cNvSpPr>
            <a:spLocks noGrp="1"/>
          </p:cNvSpPr>
          <p:nvPr>
            <p:ph type="title"/>
          </p:nvPr>
        </p:nvSpPr>
        <p:spPr/>
        <p:txBody>
          <a:bodyPr/>
          <a:lstStyle/>
          <a:p>
            <a:r>
              <a:rPr lang="de-DE" dirty="0"/>
              <a:t>Lernen an Phänomenen</a:t>
            </a:r>
          </a:p>
        </p:txBody>
      </p:sp>
      <p:sp>
        <p:nvSpPr>
          <p:cNvPr id="4" name="Bildplatzhalter 3">
            <a:extLst>
              <a:ext uri="{FF2B5EF4-FFF2-40B4-BE49-F238E27FC236}">
                <a16:creationId xmlns:a16="http://schemas.microsoft.com/office/drawing/2014/main" id="{A0EC4EA0-D362-457C-ACF9-E466F18FE0ED}"/>
              </a:ext>
            </a:extLst>
          </p:cNvPr>
          <p:cNvSpPr>
            <a:spLocks noGrp="1"/>
          </p:cNvSpPr>
          <p:nvPr>
            <p:ph type="pic" sz="quarter" idx="15"/>
          </p:nvPr>
        </p:nvSpPr>
        <p:spPr/>
        <p:txBody>
          <a:bodyPr/>
          <a:lstStyle/>
          <a:p>
            <a:endParaRPr lang="de-DE"/>
          </a:p>
        </p:txBody>
      </p:sp>
    </p:spTree>
    <p:extLst>
      <p:ext uri="{BB962C8B-B14F-4D97-AF65-F5344CB8AC3E}">
        <p14:creationId xmlns:p14="http://schemas.microsoft.com/office/powerpoint/2010/main" val="26873806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55F5D6-A36D-4C56-AEFB-5757A0C29445}"/>
              </a:ext>
            </a:extLst>
          </p:cNvPr>
          <p:cNvSpPr>
            <a:spLocks noGrp="1"/>
          </p:cNvSpPr>
          <p:nvPr>
            <p:ph type="title"/>
          </p:nvPr>
        </p:nvSpPr>
        <p:spPr>
          <a:xfrm>
            <a:off x="196243" y="1642084"/>
            <a:ext cx="3536962" cy="2064717"/>
          </a:xfrm>
        </p:spPr>
        <p:txBody>
          <a:bodyPr/>
          <a:lstStyle/>
          <a:p>
            <a:r>
              <a:rPr lang="de-DE" dirty="0"/>
              <a:t>Naturerscheinung</a:t>
            </a:r>
          </a:p>
        </p:txBody>
      </p:sp>
      <p:sp>
        <p:nvSpPr>
          <p:cNvPr id="4" name="Textplatzhalter 3">
            <a:extLst>
              <a:ext uri="{FF2B5EF4-FFF2-40B4-BE49-F238E27FC236}">
                <a16:creationId xmlns:a16="http://schemas.microsoft.com/office/drawing/2014/main" id="{C12B87E2-E434-4B47-9579-35F1E58C652E}"/>
              </a:ext>
            </a:extLst>
          </p:cNvPr>
          <p:cNvSpPr>
            <a:spLocks noGrp="1"/>
          </p:cNvSpPr>
          <p:nvPr>
            <p:ph type="body" sz="half" idx="2"/>
          </p:nvPr>
        </p:nvSpPr>
        <p:spPr>
          <a:xfrm>
            <a:off x="300959" y="3283631"/>
            <a:ext cx="3228590" cy="2064717"/>
          </a:xfrm>
        </p:spPr>
        <p:txBody>
          <a:bodyPr/>
          <a:lstStyle/>
          <a:p>
            <a:pPr marL="342900" indent="-342900">
              <a:buFont typeface="Wingdings" panose="05000000000000000000" pitchFamily="2" charset="2"/>
              <a:buChar char="Ø"/>
            </a:pPr>
            <a:r>
              <a:rPr lang="de-DE" sz="2000" dirty="0"/>
              <a:t>Geht dem Sachverhalt voraus</a:t>
            </a:r>
          </a:p>
          <a:p>
            <a:pPr marL="342900" indent="-342900">
              <a:buFont typeface="Wingdings" panose="05000000000000000000" pitchFamily="2" charset="2"/>
              <a:buChar char="Ø"/>
            </a:pPr>
            <a:r>
              <a:rPr lang="de-DE" sz="2000" dirty="0"/>
              <a:t>Lenkt die Aufmerksamkeit auf den Sachverhalt</a:t>
            </a:r>
          </a:p>
          <a:p>
            <a:pPr marL="342900" indent="-342900">
              <a:buFont typeface="Wingdings" panose="05000000000000000000" pitchFamily="2" charset="2"/>
              <a:buChar char="Ø"/>
            </a:pPr>
            <a:r>
              <a:rPr lang="de-DE" sz="2000" dirty="0"/>
              <a:t>Entdeckendes Lernen</a:t>
            </a:r>
          </a:p>
          <a:p>
            <a:endParaRPr lang="de-DE" dirty="0"/>
          </a:p>
        </p:txBody>
      </p:sp>
      <p:sp>
        <p:nvSpPr>
          <p:cNvPr id="5" name="Bildplatzhalter 4">
            <a:extLst>
              <a:ext uri="{FF2B5EF4-FFF2-40B4-BE49-F238E27FC236}">
                <a16:creationId xmlns:a16="http://schemas.microsoft.com/office/drawing/2014/main" id="{EAFF7EA8-A33A-4654-9FB0-2374D1030055}"/>
              </a:ext>
            </a:extLst>
          </p:cNvPr>
          <p:cNvSpPr>
            <a:spLocks noGrp="1"/>
          </p:cNvSpPr>
          <p:nvPr>
            <p:ph type="pic" sz="quarter" idx="15"/>
          </p:nvPr>
        </p:nvSpPr>
        <p:spPr/>
      </p:sp>
      <p:pic>
        <p:nvPicPr>
          <p:cNvPr id="6" name="Inhaltsplatzhalter 7">
            <a:extLst>
              <a:ext uri="{FF2B5EF4-FFF2-40B4-BE49-F238E27FC236}">
                <a16:creationId xmlns:a16="http://schemas.microsoft.com/office/drawing/2014/main" id="{C29EBDF0-EEDF-40A1-B4C3-ABBC75B4BE36}"/>
              </a:ext>
            </a:extLst>
          </p:cNvPr>
          <p:cNvPicPr>
            <a:picLocks noGrp="1" noChangeAspect="1"/>
          </p:cNvPicPr>
          <p:nvPr>
            <p:ph idx="1"/>
          </p:nvPr>
        </p:nvPicPr>
        <p:blipFill>
          <a:blip r:embed="rId2"/>
          <a:stretch>
            <a:fillRect/>
          </a:stretch>
        </p:blipFill>
        <p:spPr>
          <a:xfrm>
            <a:off x="3733205" y="2177158"/>
            <a:ext cx="5109836" cy="3406557"/>
          </a:xfrm>
          <a:prstGeom prst="rect">
            <a:avLst/>
          </a:prstGeom>
        </p:spPr>
      </p:pic>
    </p:spTree>
    <p:extLst>
      <p:ext uri="{BB962C8B-B14F-4D97-AF65-F5344CB8AC3E}">
        <p14:creationId xmlns:p14="http://schemas.microsoft.com/office/powerpoint/2010/main" val="16093525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4B0CDC6-DBAB-492B-B0EE-F8AB4CB278A6}"/>
              </a:ext>
            </a:extLst>
          </p:cNvPr>
          <p:cNvSpPr>
            <a:spLocks noGrp="1"/>
          </p:cNvSpPr>
          <p:nvPr>
            <p:ph idx="1"/>
          </p:nvPr>
        </p:nvSpPr>
        <p:spPr>
          <a:xfrm>
            <a:off x="364792" y="1893954"/>
            <a:ext cx="3754757" cy="4012786"/>
          </a:xfrm>
        </p:spPr>
        <p:txBody>
          <a:bodyPr>
            <a:normAutofit/>
          </a:bodyPr>
          <a:lstStyle/>
          <a:p>
            <a:pPr marL="0" indent="0">
              <a:buNone/>
            </a:pPr>
            <a:endParaRPr lang="de-DE" sz="2000" dirty="0"/>
          </a:p>
          <a:p>
            <a:pPr>
              <a:buFont typeface="Wingdings" panose="05000000000000000000" pitchFamily="2" charset="2"/>
              <a:buChar char="Ø"/>
            </a:pPr>
            <a:r>
              <a:rPr lang="de-DE" sz="2000" dirty="0"/>
              <a:t>Unmittelbare Begegnung ermöglichen</a:t>
            </a:r>
          </a:p>
          <a:p>
            <a:pPr>
              <a:buFont typeface="Wingdings" panose="05000000000000000000" pitchFamily="2" charset="2"/>
              <a:buChar char="Ø"/>
            </a:pPr>
            <a:r>
              <a:rPr lang="de-DE" sz="2000" dirty="0"/>
              <a:t>(Primärerfahrungen vs. Sekundärwissen)</a:t>
            </a:r>
          </a:p>
          <a:p>
            <a:pPr>
              <a:buFont typeface="Wingdings" panose="05000000000000000000" pitchFamily="2" charset="2"/>
              <a:buChar char="Ø"/>
            </a:pPr>
            <a:r>
              <a:rPr lang="de-DE" sz="2000" dirty="0"/>
              <a:t>Neugierde wecken</a:t>
            </a:r>
          </a:p>
          <a:p>
            <a:pPr>
              <a:buFont typeface="Wingdings" panose="05000000000000000000" pitchFamily="2" charset="2"/>
              <a:buChar char="Ø"/>
            </a:pPr>
            <a:r>
              <a:rPr lang="de-DE" sz="2000" dirty="0"/>
              <a:t>Erklärungsmodelle der </a:t>
            </a:r>
            <a:r>
              <a:rPr lang="de-DE" sz="2000" dirty="0" err="1"/>
              <a:t>SuS</a:t>
            </a:r>
            <a:r>
              <a:rPr lang="de-DE" sz="2000" dirty="0"/>
              <a:t> zulassen und  erfragen</a:t>
            </a:r>
          </a:p>
          <a:p>
            <a:pPr>
              <a:buFont typeface="Wingdings" panose="05000000000000000000" pitchFamily="2" charset="2"/>
              <a:buChar char="Ø"/>
            </a:pPr>
            <a:r>
              <a:rPr lang="de-DE" sz="2000" dirty="0"/>
              <a:t>Exemplarisches Lernen ermöglichen</a:t>
            </a:r>
          </a:p>
        </p:txBody>
      </p:sp>
      <p:sp>
        <p:nvSpPr>
          <p:cNvPr id="3" name="Titel 2">
            <a:extLst>
              <a:ext uri="{FF2B5EF4-FFF2-40B4-BE49-F238E27FC236}">
                <a16:creationId xmlns:a16="http://schemas.microsoft.com/office/drawing/2014/main" id="{19746917-E028-4657-AFD6-677F28025C52}"/>
              </a:ext>
            </a:extLst>
          </p:cNvPr>
          <p:cNvSpPr>
            <a:spLocks noGrp="1"/>
          </p:cNvSpPr>
          <p:nvPr>
            <p:ph type="title"/>
          </p:nvPr>
        </p:nvSpPr>
        <p:spPr>
          <a:xfrm>
            <a:off x="240920" y="225425"/>
            <a:ext cx="8771669" cy="1332000"/>
          </a:xfrm>
        </p:spPr>
        <p:txBody>
          <a:bodyPr>
            <a:normAutofit/>
          </a:bodyPr>
          <a:lstStyle/>
          <a:p>
            <a:r>
              <a:rPr lang="de-DE" sz="4000" dirty="0"/>
              <a:t>Lernen an Phänomenen im Unterricht</a:t>
            </a:r>
          </a:p>
        </p:txBody>
      </p:sp>
      <p:sp>
        <p:nvSpPr>
          <p:cNvPr id="4" name="Bildplatzhalter 3">
            <a:extLst>
              <a:ext uri="{FF2B5EF4-FFF2-40B4-BE49-F238E27FC236}">
                <a16:creationId xmlns:a16="http://schemas.microsoft.com/office/drawing/2014/main" id="{A0EC4EA0-D362-457C-ACF9-E466F18FE0ED}"/>
              </a:ext>
            </a:extLst>
          </p:cNvPr>
          <p:cNvSpPr>
            <a:spLocks noGrp="1"/>
          </p:cNvSpPr>
          <p:nvPr>
            <p:ph type="pic" sz="quarter" idx="15"/>
          </p:nvPr>
        </p:nvSpPr>
        <p:spPr/>
      </p:sp>
      <p:pic>
        <p:nvPicPr>
          <p:cNvPr id="5" name="Inhaltsplatzhalter 5">
            <a:extLst>
              <a:ext uri="{FF2B5EF4-FFF2-40B4-BE49-F238E27FC236}">
                <a16:creationId xmlns:a16="http://schemas.microsoft.com/office/drawing/2014/main" id="{EAF193F3-CFD0-408D-A27F-805E1AC0E2A3}"/>
              </a:ext>
            </a:extLst>
          </p:cNvPr>
          <p:cNvPicPr>
            <a:picLocks noChangeAspect="1"/>
          </p:cNvPicPr>
          <p:nvPr/>
        </p:nvPicPr>
        <p:blipFill>
          <a:blip r:embed="rId2"/>
          <a:stretch>
            <a:fillRect/>
          </a:stretch>
        </p:blipFill>
        <p:spPr>
          <a:xfrm>
            <a:off x="3933384" y="2159250"/>
            <a:ext cx="4789006" cy="3098912"/>
          </a:xfrm>
          <a:prstGeom prst="rect">
            <a:avLst/>
          </a:prstGeom>
        </p:spPr>
      </p:pic>
      <p:sp>
        <p:nvSpPr>
          <p:cNvPr id="7" name="Textfeld 6">
            <a:extLst>
              <a:ext uri="{FF2B5EF4-FFF2-40B4-BE49-F238E27FC236}">
                <a16:creationId xmlns:a16="http://schemas.microsoft.com/office/drawing/2014/main" id="{2DCB45A8-9A23-4E54-B9FA-4C41EAD21444}"/>
              </a:ext>
            </a:extLst>
          </p:cNvPr>
          <p:cNvSpPr txBox="1"/>
          <p:nvPr/>
        </p:nvSpPr>
        <p:spPr>
          <a:xfrm>
            <a:off x="364792" y="5395056"/>
            <a:ext cx="4572000" cy="646331"/>
          </a:xfrm>
          <a:prstGeom prst="rect">
            <a:avLst/>
          </a:prstGeom>
          <a:noFill/>
        </p:spPr>
        <p:txBody>
          <a:bodyPr wrap="square">
            <a:spAutoFit/>
          </a:bodyPr>
          <a:lstStyle/>
          <a:p>
            <a:pPr marL="0" indent="0">
              <a:buNone/>
            </a:pPr>
            <a:r>
              <a:rPr lang="de-DE" sz="1800" dirty="0"/>
              <a:t>( Ulrich Bosse: Lernen an Phänomenen im Handbuch Methoden im Sachunterricht 2003)</a:t>
            </a:r>
          </a:p>
        </p:txBody>
      </p:sp>
    </p:spTree>
    <p:extLst>
      <p:ext uri="{BB962C8B-B14F-4D97-AF65-F5344CB8AC3E}">
        <p14:creationId xmlns:p14="http://schemas.microsoft.com/office/powerpoint/2010/main" val="361595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4B0CDC6-DBAB-492B-B0EE-F8AB4CB278A6}"/>
              </a:ext>
            </a:extLst>
          </p:cNvPr>
          <p:cNvSpPr>
            <a:spLocks noGrp="1"/>
          </p:cNvSpPr>
          <p:nvPr>
            <p:ph idx="1"/>
          </p:nvPr>
        </p:nvSpPr>
        <p:spPr/>
        <p:txBody>
          <a:bodyPr/>
          <a:lstStyle/>
          <a:p>
            <a:pPr>
              <a:buFont typeface="Wingdings" panose="05000000000000000000" pitchFamily="2" charset="2"/>
              <a:buChar char="Ø"/>
            </a:pPr>
            <a:r>
              <a:rPr lang="de-DE" dirty="0"/>
              <a:t>Entwicklung von Schülervorstellungen</a:t>
            </a:r>
          </a:p>
          <a:p>
            <a:pPr>
              <a:buFont typeface="Wingdings" panose="05000000000000000000" pitchFamily="2" charset="2"/>
              <a:buChar char="Ø"/>
            </a:pPr>
            <a:r>
              <a:rPr lang="de-DE" dirty="0"/>
              <a:t> kognitive Aktivierung</a:t>
            </a:r>
          </a:p>
          <a:p>
            <a:pPr>
              <a:buFont typeface="Wingdings" panose="05000000000000000000" pitchFamily="2" charset="2"/>
              <a:buChar char="Ø"/>
            </a:pPr>
            <a:r>
              <a:rPr lang="de-DE" dirty="0"/>
              <a:t>Förderung von kindlichen Erklärungsversuchen</a:t>
            </a:r>
          </a:p>
          <a:p>
            <a:pPr>
              <a:buFont typeface="Wingdings" panose="05000000000000000000" pitchFamily="2" charset="2"/>
              <a:buChar char="Ø"/>
            </a:pPr>
            <a:r>
              <a:rPr lang="de-DE" dirty="0"/>
              <a:t>Entwicklung von Modellvorstellungen</a:t>
            </a:r>
          </a:p>
          <a:p>
            <a:pPr>
              <a:buFont typeface="Wingdings" panose="05000000000000000000" pitchFamily="2" charset="2"/>
              <a:buChar char="Ø"/>
            </a:pPr>
            <a:r>
              <a:rPr lang="de-DE" dirty="0"/>
              <a:t>Anbahnung naturwissenschaftlichen Denkens</a:t>
            </a:r>
          </a:p>
          <a:p>
            <a:pPr>
              <a:buFont typeface="Wingdings" panose="05000000000000000000" pitchFamily="2" charset="2"/>
              <a:buChar char="Ø"/>
            </a:pPr>
            <a:r>
              <a:rPr lang="de-DE" dirty="0"/>
              <a:t>Genetisches Lernen versus </a:t>
            </a:r>
            <a:r>
              <a:rPr lang="de-DE" dirty="0" err="1"/>
              <a:t>Wissenschaftorientierung</a:t>
            </a:r>
            <a:endParaRPr lang="de-DE" dirty="0"/>
          </a:p>
        </p:txBody>
      </p:sp>
      <p:sp>
        <p:nvSpPr>
          <p:cNvPr id="3" name="Titel 2">
            <a:extLst>
              <a:ext uri="{FF2B5EF4-FFF2-40B4-BE49-F238E27FC236}">
                <a16:creationId xmlns:a16="http://schemas.microsoft.com/office/drawing/2014/main" id="{19746917-E028-4657-AFD6-677F28025C52}"/>
              </a:ext>
            </a:extLst>
          </p:cNvPr>
          <p:cNvSpPr>
            <a:spLocks noGrp="1"/>
          </p:cNvSpPr>
          <p:nvPr>
            <p:ph type="title"/>
          </p:nvPr>
        </p:nvSpPr>
        <p:spPr/>
        <p:txBody>
          <a:bodyPr/>
          <a:lstStyle/>
          <a:p>
            <a:r>
              <a:rPr lang="de-DE" dirty="0"/>
              <a:t>Lernen an Phänomenen</a:t>
            </a:r>
          </a:p>
        </p:txBody>
      </p:sp>
      <p:sp>
        <p:nvSpPr>
          <p:cNvPr id="4" name="Bildplatzhalter 3">
            <a:extLst>
              <a:ext uri="{FF2B5EF4-FFF2-40B4-BE49-F238E27FC236}">
                <a16:creationId xmlns:a16="http://schemas.microsoft.com/office/drawing/2014/main" id="{A0EC4EA0-D362-457C-ACF9-E466F18FE0ED}"/>
              </a:ext>
            </a:extLst>
          </p:cNvPr>
          <p:cNvSpPr>
            <a:spLocks noGrp="1"/>
          </p:cNvSpPr>
          <p:nvPr>
            <p:ph type="pic" sz="quarter" idx="15"/>
          </p:nvPr>
        </p:nvSpPr>
        <p:spPr/>
        <p:txBody>
          <a:bodyPr/>
          <a:lstStyle/>
          <a:p>
            <a:endParaRPr lang="de-DE"/>
          </a:p>
        </p:txBody>
      </p:sp>
    </p:spTree>
    <p:extLst>
      <p:ext uri="{BB962C8B-B14F-4D97-AF65-F5344CB8AC3E}">
        <p14:creationId xmlns:p14="http://schemas.microsoft.com/office/powerpoint/2010/main" val="3174500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746AF-0E99-4624-91B5-340305E7AE98}"/>
              </a:ext>
            </a:extLst>
          </p:cNvPr>
          <p:cNvSpPr>
            <a:spLocks noGrp="1"/>
          </p:cNvSpPr>
          <p:nvPr>
            <p:ph type="title"/>
          </p:nvPr>
        </p:nvSpPr>
        <p:spPr/>
        <p:txBody>
          <a:bodyPr>
            <a:normAutofit/>
          </a:bodyPr>
          <a:lstStyle/>
          <a:p>
            <a:r>
              <a:rPr lang="de-DE" sz="4000" b="1" dirty="0"/>
              <a:t>Aufgabe 3: </a:t>
            </a:r>
            <a:r>
              <a:rPr lang="de-DE" sz="4000" dirty="0"/>
              <a:t>Lernen an Phänomenen</a:t>
            </a:r>
          </a:p>
        </p:txBody>
      </p:sp>
      <p:sp>
        <p:nvSpPr>
          <p:cNvPr id="3" name="Inhaltsplatzhalter 2">
            <a:extLst>
              <a:ext uri="{FF2B5EF4-FFF2-40B4-BE49-F238E27FC236}">
                <a16:creationId xmlns:a16="http://schemas.microsoft.com/office/drawing/2014/main" id="{BDAAD156-7457-4DBB-A8E9-3FA0F503B032}"/>
              </a:ext>
            </a:extLst>
          </p:cNvPr>
          <p:cNvSpPr>
            <a:spLocks noGrp="1"/>
          </p:cNvSpPr>
          <p:nvPr>
            <p:ph idx="1"/>
          </p:nvPr>
        </p:nvSpPr>
        <p:spPr/>
        <p:txBody>
          <a:bodyPr/>
          <a:lstStyle/>
          <a:p>
            <a:pPr algn="l"/>
            <a:r>
              <a:rPr lang="de-DE" b="1" i="0" dirty="0">
                <a:solidFill>
                  <a:srgbClr val="1D2125"/>
                </a:solidFill>
                <a:effectLst/>
                <a:latin typeface="-apple-system"/>
              </a:rPr>
              <a:t>Lest </a:t>
            </a:r>
            <a:r>
              <a:rPr lang="de-DE" b="0" i="0" dirty="0">
                <a:solidFill>
                  <a:srgbClr val="1D2125"/>
                </a:solidFill>
                <a:effectLst/>
                <a:latin typeface="-apple-system"/>
              </a:rPr>
              <a:t>das Tischpapier.</a:t>
            </a:r>
          </a:p>
          <a:p>
            <a:pPr algn="l"/>
            <a:endParaRPr lang="de-DE" b="0" i="0" dirty="0">
              <a:solidFill>
                <a:srgbClr val="1D2125"/>
              </a:solidFill>
              <a:effectLst/>
              <a:latin typeface="-apple-system"/>
            </a:endParaRPr>
          </a:p>
          <a:p>
            <a:pPr algn="l"/>
            <a:r>
              <a:rPr lang="de-DE" b="1" i="0" dirty="0">
                <a:solidFill>
                  <a:srgbClr val="1D2125"/>
                </a:solidFill>
                <a:effectLst/>
                <a:latin typeface="-apple-system"/>
              </a:rPr>
              <a:t>Beantwortet </a:t>
            </a:r>
            <a:r>
              <a:rPr lang="de-DE" b="0" i="0" dirty="0">
                <a:solidFill>
                  <a:srgbClr val="1D2125"/>
                </a:solidFill>
                <a:effectLst/>
                <a:latin typeface="-apple-system"/>
              </a:rPr>
              <a:t>die Fragen (3AA) mündlich.</a:t>
            </a:r>
          </a:p>
          <a:p>
            <a:pPr algn="l"/>
            <a:r>
              <a:rPr lang="de-DE" b="0" i="0" dirty="0">
                <a:solidFill>
                  <a:srgbClr val="1D2125"/>
                </a:solidFill>
                <a:effectLst/>
                <a:latin typeface="-apple-system"/>
              </a:rPr>
              <a:t>Wir klären Fragen!</a:t>
            </a:r>
          </a:p>
          <a:p>
            <a:pPr algn="l"/>
            <a:endParaRPr lang="de-DE" b="0" i="0" dirty="0">
              <a:solidFill>
                <a:srgbClr val="1D2125"/>
              </a:solidFill>
              <a:effectLst/>
              <a:latin typeface="-apple-system"/>
            </a:endParaRPr>
          </a:p>
          <a:p>
            <a:pPr algn="l"/>
            <a:r>
              <a:rPr lang="de-DE" b="0" i="0" dirty="0">
                <a:solidFill>
                  <a:srgbClr val="1D2125"/>
                </a:solidFill>
                <a:effectLst/>
                <a:latin typeface="-apple-system"/>
              </a:rPr>
              <a:t>Bei Interesse könnt ihr den ganzen Text von Bosse bei den Grundlagentexten finden.</a:t>
            </a:r>
          </a:p>
        </p:txBody>
      </p:sp>
      <p:pic>
        <p:nvPicPr>
          <p:cNvPr id="5" name="Grafik 4">
            <a:extLst>
              <a:ext uri="{FF2B5EF4-FFF2-40B4-BE49-F238E27FC236}">
                <a16:creationId xmlns:a16="http://schemas.microsoft.com/office/drawing/2014/main" id="{6D1FD5FD-F2D3-4DC7-B2A5-6793D034CFCE}"/>
              </a:ext>
            </a:extLst>
          </p:cNvPr>
          <p:cNvPicPr>
            <a:picLocks noChangeAspect="1"/>
          </p:cNvPicPr>
          <p:nvPr/>
        </p:nvPicPr>
        <p:blipFill>
          <a:blip r:embed="rId3"/>
          <a:stretch>
            <a:fillRect/>
          </a:stretch>
        </p:blipFill>
        <p:spPr>
          <a:xfrm>
            <a:off x="8045087" y="675461"/>
            <a:ext cx="850666" cy="850666"/>
          </a:xfrm>
          <a:prstGeom prst="rect">
            <a:avLst/>
          </a:prstGeom>
        </p:spPr>
      </p:pic>
      <p:sp>
        <p:nvSpPr>
          <p:cNvPr id="6" name="Textfeld 5">
            <a:extLst>
              <a:ext uri="{FF2B5EF4-FFF2-40B4-BE49-F238E27FC236}">
                <a16:creationId xmlns:a16="http://schemas.microsoft.com/office/drawing/2014/main" id="{0E5EC7B3-5432-4326-BC93-B16C3E6165D2}"/>
              </a:ext>
            </a:extLst>
          </p:cNvPr>
          <p:cNvSpPr txBox="1"/>
          <p:nvPr/>
        </p:nvSpPr>
        <p:spPr>
          <a:xfrm>
            <a:off x="7924800" y="325615"/>
            <a:ext cx="1219200" cy="369332"/>
          </a:xfrm>
          <a:prstGeom prst="rect">
            <a:avLst/>
          </a:prstGeom>
          <a:noFill/>
        </p:spPr>
        <p:txBody>
          <a:bodyPr wrap="square" rtlCol="0">
            <a:spAutoFit/>
          </a:bodyPr>
          <a:lstStyle/>
          <a:p>
            <a:r>
              <a:rPr lang="de-DE" b="1" dirty="0"/>
              <a:t>5 Minuten</a:t>
            </a:r>
          </a:p>
        </p:txBody>
      </p:sp>
      <p:pic>
        <p:nvPicPr>
          <p:cNvPr id="8" name="Grafik 7">
            <a:extLst>
              <a:ext uri="{FF2B5EF4-FFF2-40B4-BE49-F238E27FC236}">
                <a16:creationId xmlns:a16="http://schemas.microsoft.com/office/drawing/2014/main" id="{194E724C-E11A-491B-AFAE-26FA725C99B0}"/>
              </a:ext>
            </a:extLst>
          </p:cNvPr>
          <p:cNvPicPr>
            <a:picLocks noChangeAspect="1"/>
          </p:cNvPicPr>
          <p:nvPr/>
        </p:nvPicPr>
        <p:blipFill>
          <a:blip r:embed="rId4"/>
          <a:stretch>
            <a:fillRect/>
          </a:stretch>
        </p:blipFill>
        <p:spPr>
          <a:xfrm>
            <a:off x="7139940" y="630944"/>
            <a:ext cx="905147" cy="905147"/>
          </a:xfrm>
          <a:prstGeom prst="rect">
            <a:avLst/>
          </a:prstGeom>
        </p:spPr>
      </p:pic>
    </p:spTree>
    <p:extLst>
      <p:ext uri="{BB962C8B-B14F-4D97-AF65-F5344CB8AC3E}">
        <p14:creationId xmlns:p14="http://schemas.microsoft.com/office/powerpoint/2010/main" val="544982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C83FC1C-3C80-483C-B9AD-E543285005FC}"/>
              </a:ext>
            </a:extLst>
          </p:cNvPr>
          <p:cNvSpPr>
            <a:spLocks noGrp="1"/>
          </p:cNvSpPr>
          <p:nvPr>
            <p:ph idx="1"/>
          </p:nvPr>
        </p:nvSpPr>
        <p:spPr>
          <a:xfrm>
            <a:off x="382385" y="1780144"/>
            <a:ext cx="8517775" cy="4184072"/>
          </a:xfrm>
        </p:spPr>
        <p:txBody>
          <a:bodyPr>
            <a:normAutofit/>
          </a:bodyPr>
          <a:lstStyle/>
          <a:p>
            <a:pPr marL="0" indent="0">
              <a:buNone/>
            </a:pPr>
            <a:r>
              <a:rPr lang="de-DE" sz="1700" b="1" dirty="0"/>
              <a:t>Ziele: Die LiV…</a:t>
            </a:r>
            <a:endParaRPr lang="de-DE" sz="1700" i="1" dirty="0">
              <a:ea typeface="Calibri" panose="020F0502020204030204" pitchFamily="34" charset="0"/>
              <a:cs typeface="Times New Roman" panose="02020603050405020304" pitchFamily="18" charset="0"/>
            </a:endParaRPr>
          </a:p>
          <a:p>
            <a:pPr lvl="0">
              <a:defRPr/>
            </a:pPr>
            <a:endParaRPr lang="de-DE" sz="1700" i="1" dirty="0">
              <a:solidFill>
                <a:prstClr val="black"/>
              </a:solidFill>
            </a:endParaRPr>
          </a:p>
          <a:p>
            <a:pPr>
              <a:defRPr/>
            </a:pPr>
            <a:r>
              <a:rPr lang="de-DE" sz="1700" dirty="0"/>
              <a:t> </a:t>
            </a:r>
            <a:r>
              <a:rPr lang="de-DE" sz="1700" b="1" dirty="0"/>
              <a:t>erläutern</a:t>
            </a:r>
            <a:r>
              <a:rPr lang="de-DE" sz="1700" dirty="0"/>
              <a:t> die Bedeutung des phänomenologischen Lernens vor dem Hintergrund einer Förderung bei erschwerten Aneignungsprozessen. </a:t>
            </a:r>
          </a:p>
          <a:p>
            <a:pPr marL="0" lvl="0" indent="0">
              <a:buNone/>
              <a:defRPr/>
            </a:pPr>
            <a:endParaRPr lang="de-DE" sz="1700" i="1" dirty="0">
              <a:solidFill>
                <a:prstClr val="black"/>
              </a:solidFill>
            </a:endParaRPr>
          </a:p>
          <a:p>
            <a:pPr lvl="0">
              <a:defRPr/>
            </a:pPr>
            <a:r>
              <a:rPr lang="de-DE" sz="1700" b="1" dirty="0">
                <a:solidFill>
                  <a:prstClr val="black"/>
                </a:solidFill>
              </a:rPr>
              <a:t>erklären</a:t>
            </a:r>
            <a:r>
              <a:rPr kumimoji="0" lang="de-DE"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kognitiv aktivierende Unterrichtseinstiege wie das genetisch-sokratische Gespräch oder den (Konzeptdialog) und können es anwenden und bewerten.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sz="1700" b="1" dirty="0">
                <a:solidFill>
                  <a:prstClr val="black"/>
                </a:solidFill>
              </a:rPr>
              <a:t>erklären</a:t>
            </a:r>
            <a:r>
              <a:rPr kumimoji="0" lang="de-DE"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das Instrument GRAFIZ und können den Einsatz vor dem Hintergrund heterogener/ inklusiver Lerngruppen bewerten.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sz="1700" b="1" dirty="0">
                <a:solidFill>
                  <a:prstClr val="black"/>
                </a:solidFill>
              </a:rPr>
              <a:t>sammeln</a:t>
            </a:r>
            <a:r>
              <a:rPr lang="de-DE" sz="1700" dirty="0">
                <a:solidFill>
                  <a:prstClr val="black"/>
                </a:solidFill>
              </a:rPr>
              <a:t> Erfahrungen beim Durchführen von Versuchen zum Thema Luft, um die Bedeutsamkeit von Primärerfahrungen zu erfahren.</a:t>
            </a:r>
            <a:endParaRPr kumimoji="0" lang="de-DE"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gn="just">
              <a:lnSpc>
                <a:spcPct val="115000"/>
              </a:lnSpc>
              <a:spcAft>
                <a:spcPts val="1000"/>
              </a:spcAft>
            </a:pPr>
            <a:endParaRPr lang="de-DE" b="1" dirty="0"/>
          </a:p>
        </p:txBody>
      </p:sp>
      <p:sp>
        <p:nvSpPr>
          <p:cNvPr id="3" name="Titel 2">
            <a:extLst>
              <a:ext uri="{FF2B5EF4-FFF2-40B4-BE49-F238E27FC236}">
                <a16:creationId xmlns:a16="http://schemas.microsoft.com/office/drawing/2014/main" id="{7B3049AF-F43E-4831-9534-E8EDC10D4F6D}"/>
              </a:ext>
            </a:extLst>
          </p:cNvPr>
          <p:cNvSpPr>
            <a:spLocks noGrp="1"/>
          </p:cNvSpPr>
          <p:nvPr>
            <p:ph type="title"/>
          </p:nvPr>
        </p:nvSpPr>
        <p:spPr/>
        <p:txBody>
          <a:bodyPr/>
          <a:lstStyle/>
          <a:p>
            <a:r>
              <a:rPr lang="de-DE" dirty="0"/>
              <a:t>Sachunterricht und DAH</a:t>
            </a:r>
          </a:p>
        </p:txBody>
      </p:sp>
      <p:pic>
        <p:nvPicPr>
          <p:cNvPr id="6" name="Grafik 5">
            <a:extLst>
              <a:ext uri="{FF2B5EF4-FFF2-40B4-BE49-F238E27FC236}">
                <a16:creationId xmlns:a16="http://schemas.microsoft.com/office/drawing/2014/main" id="{A842D4CF-93AC-4385-96C4-7DCF7CDFB778}"/>
              </a:ext>
            </a:extLst>
          </p:cNvPr>
          <p:cNvPicPr>
            <a:picLocks noChangeAspect="1"/>
          </p:cNvPicPr>
          <p:nvPr/>
        </p:nvPicPr>
        <p:blipFill>
          <a:blip r:embed="rId3"/>
          <a:stretch>
            <a:fillRect/>
          </a:stretch>
        </p:blipFill>
        <p:spPr>
          <a:xfrm>
            <a:off x="7278913" y="111796"/>
            <a:ext cx="1416552" cy="1416552"/>
          </a:xfrm>
          <a:prstGeom prst="rect">
            <a:avLst/>
          </a:prstGeom>
        </p:spPr>
      </p:pic>
    </p:spTree>
    <p:extLst>
      <p:ext uri="{BB962C8B-B14F-4D97-AF65-F5344CB8AC3E}">
        <p14:creationId xmlns:p14="http://schemas.microsoft.com/office/powerpoint/2010/main" val="2222807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785A871-8944-4352-A9ED-CF818AA57B9C}"/>
              </a:ext>
            </a:extLst>
          </p:cNvPr>
          <p:cNvSpPr>
            <a:spLocks noGrp="1"/>
          </p:cNvSpPr>
          <p:nvPr>
            <p:ph type="title"/>
          </p:nvPr>
        </p:nvSpPr>
        <p:spPr>
          <a:xfrm>
            <a:off x="299519" y="249329"/>
            <a:ext cx="8544961" cy="1332000"/>
          </a:xfrm>
        </p:spPr>
        <p:txBody>
          <a:bodyPr>
            <a:normAutofit/>
          </a:bodyPr>
          <a:lstStyle/>
          <a:p>
            <a:r>
              <a:rPr lang="de-DE" sz="4000" dirty="0"/>
              <a:t>Das genetisch-sokratische Gespräch </a:t>
            </a:r>
            <a:r>
              <a:rPr lang="de-DE" sz="1500" dirty="0"/>
              <a:t>(nach Martin Wagenschein)  </a:t>
            </a:r>
          </a:p>
        </p:txBody>
      </p:sp>
      <p:sp>
        <p:nvSpPr>
          <p:cNvPr id="4" name="Bildplatzhalter 3">
            <a:extLst>
              <a:ext uri="{FF2B5EF4-FFF2-40B4-BE49-F238E27FC236}">
                <a16:creationId xmlns:a16="http://schemas.microsoft.com/office/drawing/2014/main" id="{B3F2B7E6-AC12-4AF2-B23C-3CC37B218011}"/>
              </a:ext>
            </a:extLst>
          </p:cNvPr>
          <p:cNvSpPr>
            <a:spLocks noGrp="1"/>
          </p:cNvSpPr>
          <p:nvPr>
            <p:ph type="pic" sz="quarter" idx="15"/>
          </p:nvPr>
        </p:nvSpPr>
        <p:spPr/>
      </p:sp>
      <p:grpSp>
        <p:nvGrpSpPr>
          <p:cNvPr id="5" name="Gruppieren 4">
            <a:extLst>
              <a:ext uri="{FF2B5EF4-FFF2-40B4-BE49-F238E27FC236}">
                <a16:creationId xmlns:a16="http://schemas.microsoft.com/office/drawing/2014/main" id="{5A3CF575-394C-458D-B4C6-BCF702707DF1}"/>
              </a:ext>
            </a:extLst>
          </p:cNvPr>
          <p:cNvGrpSpPr/>
          <p:nvPr/>
        </p:nvGrpSpPr>
        <p:grpSpPr>
          <a:xfrm>
            <a:off x="5289283" y="1987588"/>
            <a:ext cx="3602877" cy="2664533"/>
            <a:chOff x="0" y="0"/>
            <a:chExt cx="8112738" cy="6101080"/>
          </a:xfrm>
        </p:grpSpPr>
        <p:pic>
          <p:nvPicPr>
            <p:cNvPr id="6" name="Grafik 5" descr="Antike Tempelruinen — Stockillustration">
              <a:extLst>
                <a:ext uri="{FF2B5EF4-FFF2-40B4-BE49-F238E27FC236}">
                  <a16:creationId xmlns:a16="http://schemas.microsoft.com/office/drawing/2014/main" id="{945722EA-6F78-4348-8E02-6450EFA0B85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664948" y="0"/>
              <a:ext cx="6447790" cy="6101080"/>
            </a:xfrm>
            <a:prstGeom prst="rect">
              <a:avLst/>
            </a:prstGeom>
            <a:noFill/>
            <a:ln>
              <a:noFill/>
            </a:ln>
          </p:spPr>
        </p:pic>
        <p:pic>
          <p:nvPicPr>
            <p:cNvPr id="7" name="Grafik 6" descr="socrates by cactus cowboy">
              <a:extLst>
                <a:ext uri="{FF2B5EF4-FFF2-40B4-BE49-F238E27FC236}">
                  <a16:creationId xmlns:a16="http://schemas.microsoft.com/office/drawing/2014/main" id="{9750B59C-F952-4816-ABD3-78BDCC77E91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775944"/>
              <a:ext cx="3136265" cy="4262755"/>
            </a:xfrm>
            <a:prstGeom prst="rect">
              <a:avLst/>
            </a:prstGeom>
            <a:noFill/>
            <a:ln>
              <a:noFill/>
            </a:ln>
          </p:spPr>
        </p:pic>
      </p:grpSp>
      <p:sp>
        <p:nvSpPr>
          <p:cNvPr id="8" name="Inhaltsplatzhalter 1">
            <a:extLst>
              <a:ext uri="{FF2B5EF4-FFF2-40B4-BE49-F238E27FC236}">
                <a16:creationId xmlns:a16="http://schemas.microsoft.com/office/drawing/2014/main" id="{35175DF3-71FA-4564-855C-4AD7D9C100BF}"/>
              </a:ext>
            </a:extLst>
          </p:cNvPr>
          <p:cNvSpPr txBox="1">
            <a:spLocks/>
          </p:cNvSpPr>
          <p:nvPr/>
        </p:nvSpPr>
        <p:spPr>
          <a:xfrm>
            <a:off x="275779" y="1707974"/>
            <a:ext cx="5606892" cy="4465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400" dirty="0"/>
              <a:t>Das Ziel der Methode besteht darin, das eigenständige Denken zu fördern und zwar als eine bewusste Anknüpfung an ein individuelles Netz an Vorwissen und subjektiven Erfahrungen. </a:t>
            </a:r>
          </a:p>
          <a:p>
            <a:r>
              <a:rPr lang="de-DE" sz="1400" dirty="0"/>
              <a:t>Wagenschein propergiert wirkliches, tiefes Verstehen-&gt; Grundannahme: Jeder Mensch kann wirkliche Erkenntnis nur durch sich selbst erlangen (Konstruktivistischer Lernbegriff)</a:t>
            </a:r>
          </a:p>
          <a:p>
            <a:r>
              <a:rPr lang="de-DE" sz="1400" dirty="0"/>
              <a:t>5 Gesprächsphasen</a:t>
            </a:r>
          </a:p>
          <a:p>
            <a:r>
              <a:rPr lang="de-DE" sz="1400" dirty="0"/>
              <a:t>Rolle des Moderators: </a:t>
            </a:r>
          </a:p>
          <a:p>
            <a:pPr lvl="1">
              <a:buFont typeface="Wingdings" panose="05000000000000000000" pitchFamily="2" charset="2"/>
              <a:buChar char="Ø"/>
            </a:pPr>
            <a:r>
              <a:rPr lang="de-DE" sz="1400" dirty="0"/>
              <a:t>Zurückhaltung </a:t>
            </a:r>
          </a:p>
          <a:p>
            <a:pPr lvl="1">
              <a:buFont typeface="Wingdings" panose="05000000000000000000" pitchFamily="2" charset="2"/>
              <a:buChar char="Ø"/>
            </a:pPr>
            <a:r>
              <a:rPr lang="de-DE" sz="1400" dirty="0"/>
              <a:t>Ermutigung der </a:t>
            </a:r>
            <a:r>
              <a:rPr lang="de-DE" sz="1400" dirty="0" err="1"/>
              <a:t>SuS</a:t>
            </a:r>
            <a:r>
              <a:rPr lang="de-DE" sz="1400" dirty="0"/>
              <a:t> zum Sprechen und äußern von Gedanken </a:t>
            </a:r>
          </a:p>
          <a:p>
            <a:pPr lvl="1">
              <a:buFont typeface="Wingdings" panose="05000000000000000000" pitchFamily="2" charset="2"/>
              <a:buChar char="Ø"/>
            </a:pPr>
            <a:r>
              <a:rPr lang="de-DE" sz="1400" dirty="0"/>
              <a:t>Positive Fehlertoleranz (Irrwege sind erlaubt und wertvoll!) </a:t>
            </a:r>
          </a:p>
          <a:p>
            <a:pPr lvl="1">
              <a:buFont typeface="Wingdings" panose="05000000000000000000" pitchFamily="2" charset="2"/>
              <a:buChar char="Ø"/>
            </a:pPr>
            <a:r>
              <a:rPr lang="de-DE" sz="1400" dirty="0"/>
              <a:t>Keine Wertung der </a:t>
            </a:r>
            <a:r>
              <a:rPr lang="de-DE" sz="1400" dirty="0" err="1"/>
              <a:t>SuS</a:t>
            </a:r>
            <a:r>
              <a:rPr lang="de-DE" sz="1400" dirty="0"/>
              <a:t> Aussagen (verbal wie nonverbal) </a:t>
            </a:r>
          </a:p>
          <a:p>
            <a:pPr lvl="1">
              <a:buFont typeface="Wingdings" panose="05000000000000000000" pitchFamily="2" charset="2"/>
              <a:buChar char="Ø"/>
            </a:pPr>
            <a:r>
              <a:rPr lang="de-DE" sz="1400" dirty="0"/>
              <a:t>Einhaltung der Regeln auch als Moderator </a:t>
            </a:r>
          </a:p>
          <a:p>
            <a:pPr lvl="1">
              <a:buFont typeface="Wingdings" panose="05000000000000000000" pitchFamily="2" charset="2"/>
              <a:buChar char="Ø"/>
            </a:pPr>
            <a:r>
              <a:rPr lang="de-DE" sz="1400" dirty="0"/>
              <a:t>In der Lerngruppe für die Einhaltung sorgen (bspw. keine Nebengespräche)</a:t>
            </a:r>
          </a:p>
          <a:p>
            <a:pPr lvl="1">
              <a:buFont typeface="Wingdings" panose="05000000000000000000" pitchFamily="2" charset="2"/>
              <a:buChar char="Ø"/>
            </a:pPr>
            <a:r>
              <a:rPr lang="de-DE" sz="1400" dirty="0"/>
              <a:t>Impulse setzen z.B. durch Fragen, Nachfragen, Anregungen wenn das Gespräch ins Stocken gerät</a:t>
            </a:r>
          </a:p>
        </p:txBody>
      </p:sp>
    </p:spTree>
    <p:extLst>
      <p:ext uri="{BB962C8B-B14F-4D97-AF65-F5344CB8AC3E}">
        <p14:creationId xmlns:p14="http://schemas.microsoft.com/office/powerpoint/2010/main" val="183760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additive="base">
                                        <p:cTn id="2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 calcmode="lin" valueType="num">
                                      <p:cBhvr additive="base">
                                        <p:cTn id="3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 calcmode="lin" valueType="num">
                                      <p:cBhvr additive="base">
                                        <p:cTn id="4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anim calcmode="lin" valueType="num">
                                      <p:cBhvr additive="base">
                                        <p:cTn id="47"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xEl>
                                              <p:pRg st="8" end="8"/>
                                            </p:txEl>
                                          </p:spTgt>
                                        </p:tgtEl>
                                        <p:attrNameLst>
                                          <p:attrName>style.visibility</p:attrName>
                                        </p:attrNameLst>
                                      </p:cBhvr>
                                      <p:to>
                                        <p:strVal val="visible"/>
                                      </p:to>
                                    </p:set>
                                    <p:anim calcmode="lin" valueType="num">
                                      <p:cBhvr additive="base">
                                        <p:cTn id="5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
                                            <p:txEl>
                                              <p:pRg st="9" end="9"/>
                                            </p:txEl>
                                          </p:spTgt>
                                        </p:tgtEl>
                                        <p:attrNameLst>
                                          <p:attrName>style.visibility</p:attrName>
                                        </p:attrNameLst>
                                      </p:cBhvr>
                                      <p:to>
                                        <p:strVal val="visible"/>
                                      </p:to>
                                    </p:set>
                                    <p:anim calcmode="lin" valueType="num">
                                      <p:cBhvr additive="base">
                                        <p:cTn id="59"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8">
                                            <p:txEl>
                                              <p:pRg st="10" end="10"/>
                                            </p:txEl>
                                          </p:spTgt>
                                        </p:tgtEl>
                                        <p:attrNameLst>
                                          <p:attrName>style.visibility</p:attrName>
                                        </p:attrNameLst>
                                      </p:cBhvr>
                                      <p:to>
                                        <p:strVal val="visible"/>
                                      </p:to>
                                    </p:set>
                                    <p:anim calcmode="lin" valueType="num">
                                      <p:cBhvr additive="base">
                                        <p:cTn id="65"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4B0CDC6-DBAB-492B-B0EE-F8AB4CB278A6}"/>
              </a:ext>
            </a:extLst>
          </p:cNvPr>
          <p:cNvSpPr>
            <a:spLocks noGrp="1"/>
          </p:cNvSpPr>
          <p:nvPr>
            <p:ph idx="1"/>
          </p:nvPr>
        </p:nvSpPr>
        <p:spPr/>
        <p:txBody>
          <a:bodyPr>
            <a:normAutofit fontScale="85000" lnSpcReduction="20000"/>
          </a:bodyPr>
          <a:lstStyle/>
          <a:p>
            <a:pPr marL="0" indent="0">
              <a:buNone/>
            </a:pPr>
            <a:endParaRPr lang="de-DE" dirty="0"/>
          </a:p>
          <a:p>
            <a:r>
              <a:rPr lang="de-DE" dirty="0"/>
              <a:t>An der „Muttersprache“ ansetzen</a:t>
            </a:r>
          </a:p>
          <a:p>
            <a:endParaRPr lang="de-DE" dirty="0"/>
          </a:p>
          <a:p>
            <a:r>
              <a:rPr lang="de-DE" dirty="0"/>
              <a:t>Alltagssprache der SuS zulassen</a:t>
            </a:r>
          </a:p>
          <a:p>
            <a:endParaRPr lang="de-DE" dirty="0"/>
          </a:p>
          <a:p>
            <a:r>
              <a:rPr lang="de-DE" dirty="0"/>
              <a:t>Genauigkeit in der Sprache im Prozess anstreben</a:t>
            </a:r>
          </a:p>
          <a:p>
            <a:endParaRPr lang="de-DE" dirty="0"/>
          </a:p>
          <a:p>
            <a:r>
              <a:rPr lang="de-DE" dirty="0"/>
              <a:t>Bildungs- und Fachsprache sukzessiv einführen</a:t>
            </a:r>
          </a:p>
          <a:p>
            <a:endParaRPr lang="de-DE" dirty="0"/>
          </a:p>
          <a:p>
            <a:r>
              <a:rPr lang="de-DE" dirty="0" err="1"/>
              <a:t>Scaffolding</a:t>
            </a:r>
            <a:endParaRPr lang="de-DE" dirty="0"/>
          </a:p>
        </p:txBody>
      </p:sp>
      <p:sp>
        <p:nvSpPr>
          <p:cNvPr id="3" name="Titel 2">
            <a:extLst>
              <a:ext uri="{FF2B5EF4-FFF2-40B4-BE49-F238E27FC236}">
                <a16:creationId xmlns:a16="http://schemas.microsoft.com/office/drawing/2014/main" id="{19746917-E028-4657-AFD6-677F28025C52}"/>
              </a:ext>
            </a:extLst>
          </p:cNvPr>
          <p:cNvSpPr>
            <a:spLocks noGrp="1"/>
          </p:cNvSpPr>
          <p:nvPr>
            <p:ph type="title"/>
          </p:nvPr>
        </p:nvSpPr>
        <p:spPr/>
        <p:txBody>
          <a:bodyPr/>
          <a:lstStyle/>
          <a:p>
            <a:r>
              <a:rPr lang="de-DE" dirty="0"/>
              <a:t>Lernen an Phänomenen und Sprache</a:t>
            </a:r>
          </a:p>
        </p:txBody>
      </p:sp>
      <p:sp>
        <p:nvSpPr>
          <p:cNvPr id="4" name="Bildplatzhalter 3">
            <a:extLst>
              <a:ext uri="{FF2B5EF4-FFF2-40B4-BE49-F238E27FC236}">
                <a16:creationId xmlns:a16="http://schemas.microsoft.com/office/drawing/2014/main" id="{A0EC4EA0-D362-457C-ACF9-E466F18FE0ED}"/>
              </a:ext>
            </a:extLst>
          </p:cNvPr>
          <p:cNvSpPr>
            <a:spLocks noGrp="1"/>
          </p:cNvSpPr>
          <p:nvPr>
            <p:ph type="pic" sz="quarter" idx="15"/>
          </p:nvPr>
        </p:nvSpPr>
        <p:spPr/>
        <p:txBody>
          <a:bodyPr/>
          <a:lstStyle/>
          <a:p>
            <a:endParaRPr lang="de-DE"/>
          </a:p>
        </p:txBody>
      </p:sp>
    </p:spTree>
    <p:extLst>
      <p:ext uri="{BB962C8B-B14F-4D97-AF65-F5344CB8AC3E}">
        <p14:creationId xmlns:p14="http://schemas.microsoft.com/office/powerpoint/2010/main" val="23126742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4B0CDC6-DBAB-492B-B0EE-F8AB4CB278A6}"/>
              </a:ext>
            </a:extLst>
          </p:cNvPr>
          <p:cNvSpPr>
            <a:spLocks noGrp="1"/>
          </p:cNvSpPr>
          <p:nvPr>
            <p:ph idx="1"/>
          </p:nvPr>
        </p:nvSpPr>
        <p:spPr/>
        <p:txBody>
          <a:bodyPr>
            <a:normAutofit lnSpcReduction="10000"/>
          </a:bodyPr>
          <a:lstStyle/>
          <a:p>
            <a:pPr marL="0" indent="0">
              <a:buNone/>
            </a:pPr>
            <a:r>
              <a:rPr lang="de-DE" b="1" dirty="0"/>
              <a:t>Erkenntniswege im Sachunterricht:</a:t>
            </a:r>
          </a:p>
          <a:p>
            <a:pPr marL="0" indent="0">
              <a:buNone/>
            </a:pPr>
            <a:r>
              <a:rPr lang="de-DE" dirty="0"/>
              <a:t>Beobachten und betrachten</a:t>
            </a:r>
          </a:p>
          <a:p>
            <a:pPr marL="0" indent="0">
              <a:buNone/>
            </a:pPr>
            <a:r>
              <a:rPr lang="de-DE" dirty="0"/>
              <a:t>Erkennen und benennen</a:t>
            </a:r>
          </a:p>
          <a:p>
            <a:pPr marL="0" indent="0">
              <a:buNone/>
            </a:pPr>
            <a:r>
              <a:rPr lang="de-DE" dirty="0"/>
              <a:t>Ordnen</a:t>
            </a:r>
          </a:p>
          <a:p>
            <a:pPr marL="0" indent="0">
              <a:buNone/>
            </a:pPr>
            <a:r>
              <a:rPr lang="de-DE" dirty="0"/>
              <a:t>Kategorien bilden</a:t>
            </a:r>
          </a:p>
          <a:p>
            <a:pPr marL="0" indent="0">
              <a:buNone/>
            </a:pPr>
            <a:r>
              <a:rPr lang="de-DE" dirty="0"/>
              <a:t>Recherchieren</a:t>
            </a:r>
          </a:p>
          <a:p>
            <a:pPr marL="0" indent="0">
              <a:buNone/>
            </a:pPr>
            <a:r>
              <a:rPr lang="de-DE" dirty="0"/>
              <a:t>Schülerzeichnungen</a:t>
            </a:r>
          </a:p>
          <a:p>
            <a:pPr marL="0" indent="0">
              <a:buNone/>
            </a:pPr>
            <a:r>
              <a:rPr lang="de-DE" dirty="0"/>
              <a:t>Dokumentieren</a:t>
            </a:r>
          </a:p>
        </p:txBody>
      </p:sp>
      <p:sp>
        <p:nvSpPr>
          <p:cNvPr id="3" name="Titel 2">
            <a:extLst>
              <a:ext uri="{FF2B5EF4-FFF2-40B4-BE49-F238E27FC236}">
                <a16:creationId xmlns:a16="http://schemas.microsoft.com/office/drawing/2014/main" id="{19746917-E028-4657-AFD6-677F28025C52}"/>
              </a:ext>
            </a:extLst>
          </p:cNvPr>
          <p:cNvSpPr>
            <a:spLocks noGrp="1"/>
          </p:cNvSpPr>
          <p:nvPr>
            <p:ph type="title"/>
          </p:nvPr>
        </p:nvSpPr>
        <p:spPr/>
        <p:txBody>
          <a:bodyPr/>
          <a:lstStyle/>
          <a:p>
            <a:r>
              <a:rPr lang="de-DE"/>
              <a:t>Vom Phänomen </a:t>
            </a:r>
            <a:r>
              <a:rPr lang="de-DE" dirty="0"/>
              <a:t>zum Sachverhalt</a:t>
            </a:r>
          </a:p>
        </p:txBody>
      </p:sp>
      <p:sp>
        <p:nvSpPr>
          <p:cNvPr id="4" name="Bildplatzhalter 3">
            <a:extLst>
              <a:ext uri="{FF2B5EF4-FFF2-40B4-BE49-F238E27FC236}">
                <a16:creationId xmlns:a16="http://schemas.microsoft.com/office/drawing/2014/main" id="{A0EC4EA0-D362-457C-ACF9-E466F18FE0ED}"/>
              </a:ext>
            </a:extLst>
          </p:cNvPr>
          <p:cNvSpPr>
            <a:spLocks noGrp="1"/>
          </p:cNvSpPr>
          <p:nvPr>
            <p:ph type="pic" sz="quarter" idx="15"/>
          </p:nvPr>
        </p:nvSpPr>
        <p:spPr/>
        <p:txBody>
          <a:bodyPr/>
          <a:lstStyle/>
          <a:p>
            <a:endParaRPr lang="de-DE"/>
          </a:p>
        </p:txBody>
      </p:sp>
    </p:spTree>
    <p:extLst>
      <p:ext uri="{BB962C8B-B14F-4D97-AF65-F5344CB8AC3E}">
        <p14:creationId xmlns:p14="http://schemas.microsoft.com/office/powerpoint/2010/main" val="25999696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3A9E50FB-A039-A2EF-95BB-3FCE0A5B8AD7}"/>
              </a:ext>
            </a:extLst>
          </p:cNvPr>
          <p:cNvPicPr>
            <a:picLocks noGrp="1" noChangeAspect="1"/>
          </p:cNvPicPr>
          <p:nvPr>
            <p:ph idx="1"/>
          </p:nvPr>
        </p:nvPicPr>
        <p:blipFill>
          <a:blip r:embed="rId2"/>
          <a:stretch>
            <a:fillRect/>
          </a:stretch>
        </p:blipFill>
        <p:spPr>
          <a:xfrm>
            <a:off x="611188" y="1798320"/>
            <a:ext cx="7920037" cy="4135120"/>
          </a:xfrm>
        </p:spPr>
      </p:pic>
      <p:sp>
        <p:nvSpPr>
          <p:cNvPr id="3" name="Titel 2">
            <a:extLst>
              <a:ext uri="{FF2B5EF4-FFF2-40B4-BE49-F238E27FC236}">
                <a16:creationId xmlns:a16="http://schemas.microsoft.com/office/drawing/2014/main" id="{AFDA9716-AA0C-26DA-9EB5-73101E859F5F}"/>
              </a:ext>
            </a:extLst>
          </p:cNvPr>
          <p:cNvSpPr>
            <a:spLocks noGrp="1"/>
          </p:cNvSpPr>
          <p:nvPr>
            <p:ph type="title"/>
          </p:nvPr>
        </p:nvSpPr>
        <p:spPr/>
        <p:txBody>
          <a:bodyPr/>
          <a:lstStyle/>
          <a:p>
            <a:r>
              <a:rPr lang="de-DE" b="1" dirty="0"/>
              <a:t>Exemplarisches Lernen </a:t>
            </a:r>
            <a:br>
              <a:rPr lang="de-DE" dirty="0"/>
            </a:br>
            <a:r>
              <a:rPr lang="de-DE" dirty="0"/>
              <a:t>–</a:t>
            </a:r>
            <a:r>
              <a:rPr lang="de-DE" sz="2400" dirty="0"/>
              <a:t>Denk-, Arbeits- und Handlungsweisen</a:t>
            </a:r>
          </a:p>
        </p:txBody>
      </p:sp>
      <p:sp>
        <p:nvSpPr>
          <p:cNvPr id="4" name="Bildplatzhalter 3">
            <a:extLst>
              <a:ext uri="{FF2B5EF4-FFF2-40B4-BE49-F238E27FC236}">
                <a16:creationId xmlns:a16="http://schemas.microsoft.com/office/drawing/2014/main" id="{6FA7DC66-00F4-C4D0-4D47-E56AC06E2BE8}"/>
              </a:ext>
            </a:extLst>
          </p:cNvPr>
          <p:cNvSpPr>
            <a:spLocks noGrp="1"/>
          </p:cNvSpPr>
          <p:nvPr>
            <p:ph type="pic" sz="quarter" idx="15"/>
          </p:nvPr>
        </p:nvSpPr>
        <p:spPr/>
        <p:txBody>
          <a:bodyPr/>
          <a:lstStyle/>
          <a:p>
            <a:endParaRPr lang="de-DE"/>
          </a:p>
        </p:txBody>
      </p:sp>
    </p:spTree>
    <p:extLst>
      <p:ext uri="{BB962C8B-B14F-4D97-AF65-F5344CB8AC3E}">
        <p14:creationId xmlns:p14="http://schemas.microsoft.com/office/powerpoint/2010/main" val="8040267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0772487-F893-490B-95A2-C3C78AA7644B}"/>
              </a:ext>
            </a:extLst>
          </p:cNvPr>
          <p:cNvSpPr>
            <a:spLocks noGrp="1"/>
          </p:cNvSpPr>
          <p:nvPr>
            <p:ph idx="1"/>
          </p:nvPr>
        </p:nvSpPr>
        <p:spPr/>
        <p:txBody>
          <a:bodyPr>
            <a:normAutofit/>
          </a:bodyPr>
          <a:lstStyle/>
          <a:p>
            <a:pPr algn="l"/>
            <a:r>
              <a:rPr lang="de-DE" sz="2400" b="1" i="0" dirty="0">
                <a:solidFill>
                  <a:srgbClr val="1D2125"/>
                </a:solidFill>
                <a:effectLst/>
              </a:rPr>
              <a:t>Erprobt </a:t>
            </a:r>
            <a:r>
              <a:rPr lang="de-DE" sz="2400" b="0" i="0" dirty="0">
                <a:solidFill>
                  <a:srgbClr val="1D2125"/>
                </a:solidFill>
                <a:effectLst/>
              </a:rPr>
              <a:t>selbstständig das genetisch sokratische Lerngespräch.</a:t>
            </a:r>
          </a:p>
          <a:p>
            <a:pPr algn="l"/>
            <a:endParaRPr lang="de-DE" sz="2400" b="0" i="0" dirty="0">
              <a:solidFill>
                <a:srgbClr val="1D2125"/>
              </a:solidFill>
              <a:effectLst/>
            </a:endParaRPr>
          </a:p>
          <a:p>
            <a:pPr algn="l"/>
            <a:endParaRPr lang="de-DE" sz="2400" b="0" i="0" dirty="0">
              <a:solidFill>
                <a:srgbClr val="1D2125"/>
              </a:solidFill>
              <a:effectLst/>
            </a:endParaRPr>
          </a:p>
          <a:p>
            <a:pPr algn="l"/>
            <a:r>
              <a:rPr lang="de-DE" sz="2400" b="1" i="0" dirty="0">
                <a:solidFill>
                  <a:srgbClr val="1D2125"/>
                </a:solidFill>
                <a:effectLst/>
              </a:rPr>
              <a:t>Übt </a:t>
            </a:r>
            <a:r>
              <a:rPr lang="de-DE" sz="2400" b="0" i="0" dirty="0">
                <a:solidFill>
                  <a:srgbClr val="1D2125"/>
                </a:solidFill>
                <a:effectLst/>
              </a:rPr>
              <a:t>die Rolle des Moderators.</a:t>
            </a:r>
          </a:p>
          <a:p>
            <a:endParaRPr lang="de-DE" sz="2400" dirty="0"/>
          </a:p>
          <a:p>
            <a:r>
              <a:rPr lang="de-DE" sz="2400" b="1" dirty="0"/>
              <a:t>Nutzt</a:t>
            </a:r>
            <a:r>
              <a:rPr lang="de-DE" sz="2400" dirty="0"/>
              <a:t> die Dokumente zur Hilfe.</a:t>
            </a:r>
          </a:p>
        </p:txBody>
      </p:sp>
      <p:sp>
        <p:nvSpPr>
          <p:cNvPr id="3" name="Titel 2">
            <a:extLst>
              <a:ext uri="{FF2B5EF4-FFF2-40B4-BE49-F238E27FC236}">
                <a16:creationId xmlns:a16="http://schemas.microsoft.com/office/drawing/2014/main" id="{4DFADABC-4361-4C6B-A501-B6555B3BDB85}"/>
              </a:ext>
            </a:extLst>
          </p:cNvPr>
          <p:cNvSpPr>
            <a:spLocks noGrp="1"/>
          </p:cNvSpPr>
          <p:nvPr>
            <p:ph type="title"/>
          </p:nvPr>
        </p:nvSpPr>
        <p:spPr/>
        <p:txBody>
          <a:bodyPr/>
          <a:lstStyle/>
          <a:p>
            <a:r>
              <a:rPr lang="de-DE" b="1" dirty="0"/>
              <a:t>Aufgabe 4</a:t>
            </a:r>
            <a:r>
              <a:rPr lang="de-DE" dirty="0"/>
              <a:t>: Selbsterprobung des genetisch-sokratischen Gesprächs </a:t>
            </a:r>
          </a:p>
        </p:txBody>
      </p:sp>
      <p:sp>
        <p:nvSpPr>
          <p:cNvPr id="4" name="Bildplatzhalter 3">
            <a:extLst>
              <a:ext uri="{FF2B5EF4-FFF2-40B4-BE49-F238E27FC236}">
                <a16:creationId xmlns:a16="http://schemas.microsoft.com/office/drawing/2014/main" id="{6E165BAA-1941-41EA-A724-7F50EE98C82D}"/>
              </a:ext>
            </a:extLst>
          </p:cNvPr>
          <p:cNvSpPr>
            <a:spLocks noGrp="1"/>
          </p:cNvSpPr>
          <p:nvPr>
            <p:ph type="pic" sz="quarter" idx="15"/>
          </p:nvPr>
        </p:nvSpPr>
        <p:spPr/>
      </p:sp>
      <p:pic>
        <p:nvPicPr>
          <p:cNvPr id="6" name="Grafik 5">
            <a:extLst>
              <a:ext uri="{FF2B5EF4-FFF2-40B4-BE49-F238E27FC236}">
                <a16:creationId xmlns:a16="http://schemas.microsoft.com/office/drawing/2014/main" id="{DCAE10AB-B7D5-4EAA-8FC0-C856A6922AFC}"/>
              </a:ext>
            </a:extLst>
          </p:cNvPr>
          <p:cNvPicPr>
            <a:picLocks noChangeAspect="1"/>
          </p:cNvPicPr>
          <p:nvPr/>
        </p:nvPicPr>
        <p:blipFill>
          <a:blip r:embed="rId2"/>
          <a:stretch>
            <a:fillRect/>
          </a:stretch>
        </p:blipFill>
        <p:spPr>
          <a:xfrm>
            <a:off x="6414770" y="3217338"/>
            <a:ext cx="1395730" cy="1395730"/>
          </a:xfrm>
          <a:prstGeom prst="rect">
            <a:avLst/>
          </a:prstGeom>
        </p:spPr>
      </p:pic>
    </p:spTree>
    <p:extLst>
      <p:ext uri="{BB962C8B-B14F-4D97-AF65-F5344CB8AC3E}">
        <p14:creationId xmlns:p14="http://schemas.microsoft.com/office/powerpoint/2010/main" val="3523731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F99EE-CC81-42D3-9064-8DFC3CC78527}"/>
              </a:ext>
            </a:extLst>
          </p:cNvPr>
          <p:cNvSpPr>
            <a:spLocks noGrp="1"/>
          </p:cNvSpPr>
          <p:nvPr>
            <p:ph type="title"/>
          </p:nvPr>
        </p:nvSpPr>
        <p:spPr>
          <a:xfrm>
            <a:off x="205740" y="225425"/>
            <a:ext cx="8793479" cy="1332000"/>
          </a:xfrm>
        </p:spPr>
        <p:txBody>
          <a:bodyPr/>
          <a:lstStyle/>
          <a:p>
            <a:r>
              <a:rPr lang="de-DE" dirty="0"/>
              <a:t>Ergebnispräsentation &amp; Sicherung </a:t>
            </a:r>
          </a:p>
        </p:txBody>
      </p:sp>
      <p:pic>
        <p:nvPicPr>
          <p:cNvPr id="5" name="Inhaltsplatzhalter 4">
            <a:extLst>
              <a:ext uri="{FF2B5EF4-FFF2-40B4-BE49-F238E27FC236}">
                <a16:creationId xmlns:a16="http://schemas.microsoft.com/office/drawing/2014/main" id="{C9AC191F-C871-460E-9245-ED351D0571CF}"/>
              </a:ext>
            </a:extLst>
          </p:cNvPr>
          <p:cNvPicPr>
            <a:picLocks noGrp="1" noChangeAspect="1"/>
          </p:cNvPicPr>
          <p:nvPr>
            <p:ph idx="1"/>
          </p:nvPr>
        </p:nvPicPr>
        <p:blipFill>
          <a:blip r:embed="rId2"/>
          <a:stretch>
            <a:fillRect/>
          </a:stretch>
        </p:blipFill>
        <p:spPr>
          <a:xfrm>
            <a:off x="613886" y="2196703"/>
            <a:ext cx="2723674" cy="2723674"/>
          </a:xfrm>
        </p:spPr>
      </p:pic>
      <p:sp>
        <p:nvSpPr>
          <p:cNvPr id="7" name="Textfeld 6">
            <a:extLst>
              <a:ext uri="{FF2B5EF4-FFF2-40B4-BE49-F238E27FC236}">
                <a16:creationId xmlns:a16="http://schemas.microsoft.com/office/drawing/2014/main" id="{B28F8AA9-17A9-473C-96B3-B24F2D2DBE08}"/>
              </a:ext>
            </a:extLst>
          </p:cNvPr>
          <p:cNvSpPr txBox="1"/>
          <p:nvPr/>
        </p:nvSpPr>
        <p:spPr>
          <a:xfrm>
            <a:off x="4189095" y="2597140"/>
            <a:ext cx="4659630" cy="3139321"/>
          </a:xfrm>
          <a:prstGeom prst="rect">
            <a:avLst/>
          </a:prstGeom>
          <a:noFill/>
        </p:spPr>
        <p:txBody>
          <a:bodyPr wrap="square">
            <a:spAutoFit/>
          </a:bodyPr>
          <a:lstStyle/>
          <a:p>
            <a:pPr>
              <a:defRPr/>
            </a:pPr>
            <a:r>
              <a:rPr lang="de-DE" sz="1800" b="1" dirty="0">
                <a:latin typeface="Arial" panose="020B0604020202020204" pitchFamily="34" charset="0"/>
                <a:cs typeface="Arial" panose="020B0604020202020204" pitchFamily="34" charset="0"/>
              </a:rPr>
              <a:t>… erläutern</a:t>
            </a:r>
            <a:r>
              <a:rPr lang="de-DE" sz="1800" dirty="0">
                <a:latin typeface="Arial" panose="020B0604020202020204" pitchFamily="34" charset="0"/>
                <a:cs typeface="Arial" panose="020B0604020202020204" pitchFamily="34" charset="0"/>
              </a:rPr>
              <a:t> die Bedeutung des phänomenologischen Lernens vor dem Hintergrund einer Förderung bei erschwerten Aneignungsprozessen. </a:t>
            </a:r>
          </a:p>
          <a:p>
            <a:pPr marL="0" lvl="0" indent="0">
              <a:buNone/>
              <a:defRPr/>
            </a:pPr>
            <a:endParaRPr lang="de-DE" sz="1800" i="1" dirty="0">
              <a:solidFill>
                <a:prstClr val="black"/>
              </a:solidFill>
              <a:latin typeface="Arial" panose="020B0604020202020204" pitchFamily="34" charset="0"/>
              <a:cs typeface="Arial" panose="020B0604020202020204" pitchFamily="34" charset="0"/>
            </a:endParaRPr>
          </a:p>
          <a:p>
            <a:pPr lvl="0">
              <a:defRPr/>
            </a:pPr>
            <a:r>
              <a:rPr lang="de-DE" sz="1800" b="1" dirty="0">
                <a:solidFill>
                  <a:prstClr val="black"/>
                </a:solidFill>
                <a:latin typeface="Arial" panose="020B0604020202020204" pitchFamily="34" charset="0"/>
                <a:cs typeface="Arial" panose="020B0604020202020204" pitchFamily="34" charset="0"/>
              </a:rPr>
              <a:t>… erklären</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kognitiv aktivierende Unterrichtseinstiege wie das genetisch-sokratische Gespräch oder den (Konzeptdialog) und können es anwenden und bewerten.</a:t>
            </a:r>
          </a:p>
          <a:p>
            <a:endParaRPr lang="de-DE" sz="1800" dirty="0"/>
          </a:p>
        </p:txBody>
      </p:sp>
      <p:pic>
        <p:nvPicPr>
          <p:cNvPr id="8" name="Grafik 7">
            <a:extLst>
              <a:ext uri="{FF2B5EF4-FFF2-40B4-BE49-F238E27FC236}">
                <a16:creationId xmlns:a16="http://schemas.microsoft.com/office/drawing/2014/main" id="{F04F28AC-DC41-494E-AF4A-8C357A8A315D}"/>
              </a:ext>
            </a:extLst>
          </p:cNvPr>
          <p:cNvPicPr>
            <a:picLocks noChangeAspect="1"/>
          </p:cNvPicPr>
          <p:nvPr/>
        </p:nvPicPr>
        <p:blipFill>
          <a:blip r:embed="rId3"/>
          <a:stretch>
            <a:fillRect/>
          </a:stretch>
        </p:blipFill>
        <p:spPr>
          <a:xfrm>
            <a:off x="5625373" y="1087156"/>
            <a:ext cx="1416552" cy="1416552"/>
          </a:xfrm>
          <a:prstGeom prst="rect">
            <a:avLst/>
          </a:prstGeom>
        </p:spPr>
      </p:pic>
      <p:pic>
        <p:nvPicPr>
          <p:cNvPr id="6" name="Grafik 5">
            <a:extLst>
              <a:ext uri="{FF2B5EF4-FFF2-40B4-BE49-F238E27FC236}">
                <a16:creationId xmlns:a16="http://schemas.microsoft.com/office/drawing/2014/main" id="{0CDFF6FA-F2EA-491F-83AE-FE45CE28E369}"/>
              </a:ext>
            </a:extLst>
          </p:cNvPr>
          <p:cNvPicPr>
            <a:picLocks noChangeAspect="1"/>
          </p:cNvPicPr>
          <p:nvPr/>
        </p:nvPicPr>
        <p:blipFill>
          <a:blip r:embed="rId4"/>
          <a:stretch>
            <a:fillRect/>
          </a:stretch>
        </p:blipFill>
        <p:spPr>
          <a:xfrm>
            <a:off x="8351519" y="3558540"/>
            <a:ext cx="647700" cy="647700"/>
          </a:xfrm>
          <a:prstGeom prst="rect">
            <a:avLst/>
          </a:prstGeom>
        </p:spPr>
      </p:pic>
      <p:pic>
        <p:nvPicPr>
          <p:cNvPr id="9" name="Grafik 8">
            <a:extLst>
              <a:ext uri="{FF2B5EF4-FFF2-40B4-BE49-F238E27FC236}">
                <a16:creationId xmlns:a16="http://schemas.microsoft.com/office/drawing/2014/main" id="{3A67C472-8C63-469E-8A36-77CE4F655048}"/>
              </a:ext>
            </a:extLst>
          </p:cNvPr>
          <p:cNvPicPr>
            <a:picLocks noChangeAspect="1"/>
          </p:cNvPicPr>
          <p:nvPr/>
        </p:nvPicPr>
        <p:blipFill>
          <a:blip r:embed="rId4"/>
          <a:stretch>
            <a:fillRect/>
          </a:stretch>
        </p:blipFill>
        <p:spPr>
          <a:xfrm>
            <a:off x="8351519" y="4843790"/>
            <a:ext cx="647700" cy="647700"/>
          </a:xfrm>
          <a:prstGeom prst="rect">
            <a:avLst/>
          </a:prstGeom>
        </p:spPr>
      </p:pic>
    </p:spTree>
    <p:extLst>
      <p:ext uri="{BB962C8B-B14F-4D97-AF65-F5344CB8AC3E}">
        <p14:creationId xmlns:p14="http://schemas.microsoft.com/office/powerpoint/2010/main" val="3455702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B230759-A7A4-4AD4-B13F-AA65E45253BF}"/>
              </a:ext>
            </a:extLst>
          </p:cNvPr>
          <p:cNvPicPr>
            <a:picLocks noChangeAspect="1"/>
          </p:cNvPicPr>
          <p:nvPr/>
        </p:nvPicPr>
        <p:blipFill rotWithShape="1">
          <a:blip r:embed="rId3"/>
          <a:srcRect l="20420" t="13340" r="42575" b="986"/>
          <a:stretch/>
        </p:blipFill>
        <p:spPr>
          <a:xfrm>
            <a:off x="2201130" y="192597"/>
            <a:ext cx="4363933" cy="6439978"/>
          </a:xfrm>
          <a:prstGeom prst="rect">
            <a:avLst/>
          </a:prstGeom>
        </p:spPr>
      </p:pic>
    </p:spTree>
    <p:extLst>
      <p:ext uri="{BB962C8B-B14F-4D97-AF65-F5344CB8AC3E}">
        <p14:creationId xmlns:p14="http://schemas.microsoft.com/office/powerpoint/2010/main" val="41477988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9F71EE-9605-74C3-97E8-C584E11962BC}"/>
              </a:ext>
            </a:extLst>
          </p:cNvPr>
          <p:cNvSpPr>
            <a:spLocks noGrp="1"/>
          </p:cNvSpPr>
          <p:nvPr>
            <p:ph type="title"/>
          </p:nvPr>
        </p:nvSpPr>
        <p:spPr/>
        <p:txBody>
          <a:bodyPr/>
          <a:lstStyle/>
          <a:p>
            <a:r>
              <a:rPr lang="de-DE" dirty="0"/>
              <a:t>GRAFIZ</a:t>
            </a:r>
          </a:p>
        </p:txBody>
      </p:sp>
      <p:sp>
        <p:nvSpPr>
          <p:cNvPr id="3" name="Inhaltsplatzhalter 2">
            <a:extLst>
              <a:ext uri="{FF2B5EF4-FFF2-40B4-BE49-F238E27FC236}">
                <a16:creationId xmlns:a16="http://schemas.microsoft.com/office/drawing/2014/main" id="{F87C7F71-528A-3B3F-2482-E9BE9E36C696}"/>
              </a:ext>
            </a:extLst>
          </p:cNvPr>
          <p:cNvSpPr>
            <a:spLocks noGrp="1"/>
          </p:cNvSpPr>
          <p:nvPr>
            <p:ph sz="half" idx="1"/>
          </p:nvPr>
        </p:nvSpPr>
        <p:spPr/>
        <p:txBody>
          <a:bodyPr>
            <a:normAutofit fontScale="92500" lnSpcReduction="10000"/>
          </a:bodyPr>
          <a:lstStyle/>
          <a:p>
            <a:r>
              <a:rPr lang="de-DE" sz="2000" dirty="0"/>
              <a:t>Methode für den NAWI Unterricht –</a:t>
            </a:r>
            <a:r>
              <a:rPr lang="de-DE" sz="2000" b="1" dirty="0"/>
              <a:t>Lernplakat</a:t>
            </a:r>
          </a:p>
          <a:p>
            <a:r>
              <a:rPr lang="de-DE" sz="2000" dirty="0"/>
              <a:t>Präkonzepte erfassen (</a:t>
            </a:r>
            <a:r>
              <a:rPr lang="de-DE" sz="2000" b="1" dirty="0"/>
              <a:t>Diagnostik)</a:t>
            </a:r>
          </a:p>
          <a:p>
            <a:r>
              <a:rPr lang="de-DE" sz="2000" b="1" dirty="0"/>
              <a:t>Protokoll</a:t>
            </a:r>
            <a:r>
              <a:rPr lang="de-DE" sz="2000" dirty="0"/>
              <a:t> – individuelle Erfassung der Lernergebnisse</a:t>
            </a:r>
          </a:p>
          <a:p>
            <a:r>
              <a:rPr lang="de-DE" sz="2000" b="1" dirty="0"/>
              <a:t>Transformation</a:t>
            </a:r>
            <a:r>
              <a:rPr lang="de-DE" sz="2000" dirty="0"/>
              <a:t> –Zeichnung –Text</a:t>
            </a:r>
          </a:p>
          <a:p>
            <a:r>
              <a:rPr lang="de-DE" sz="2000" b="1" dirty="0"/>
              <a:t>Lernbarriere Schriftsprache </a:t>
            </a:r>
            <a:r>
              <a:rPr lang="de-DE" sz="2000" dirty="0"/>
              <a:t>wird kompensiert durch die Zeichnung</a:t>
            </a:r>
          </a:p>
          <a:p>
            <a:r>
              <a:rPr lang="de-DE" sz="2000" dirty="0"/>
              <a:t>Offene Fragen–</a:t>
            </a:r>
            <a:r>
              <a:rPr lang="de-DE" sz="2000" b="1" dirty="0"/>
              <a:t>Forscherfragen</a:t>
            </a:r>
            <a:r>
              <a:rPr lang="de-DE" sz="2000" dirty="0"/>
              <a:t> Differenzierung nach oben</a:t>
            </a:r>
          </a:p>
          <a:p>
            <a:endParaRPr lang="de-DE" sz="2000" dirty="0"/>
          </a:p>
        </p:txBody>
      </p:sp>
      <p:pic>
        <p:nvPicPr>
          <p:cNvPr id="7" name="Inhaltsplatzhalter 6">
            <a:extLst>
              <a:ext uri="{FF2B5EF4-FFF2-40B4-BE49-F238E27FC236}">
                <a16:creationId xmlns:a16="http://schemas.microsoft.com/office/drawing/2014/main" id="{6C1A8BC4-E775-2BFF-7E41-0A04372610BE}"/>
              </a:ext>
            </a:extLst>
          </p:cNvPr>
          <p:cNvPicPr>
            <a:picLocks noGrp="1" noChangeAspect="1"/>
          </p:cNvPicPr>
          <p:nvPr>
            <p:ph sz="half" idx="2"/>
          </p:nvPr>
        </p:nvPicPr>
        <p:blipFill>
          <a:blip r:embed="rId2"/>
          <a:stretch>
            <a:fillRect/>
          </a:stretch>
        </p:blipFill>
        <p:spPr>
          <a:xfrm>
            <a:off x="4876800" y="477520"/>
            <a:ext cx="3678151" cy="5572125"/>
          </a:xfrm>
        </p:spPr>
      </p:pic>
      <p:sp>
        <p:nvSpPr>
          <p:cNvPr id="5" name="Bildplatzhalter 4">
            <a:extLst>
              <a:ext uri="{FF2B5EF4-FFF2-40B4-BE49-F238E27FC236}">
                <a16:creationId xmlns:a16="http://schemas.microsoft.com/office/drawing/2014/main" id="{8119B827-48D2-2EDB-523C-B1668FB64853}"/>
              </a:ext>
            </a:extLst>
          </p:cNvPr>
          <p:cNvSpPr>
            <a:spLocks noGrp="1"/>
          </p:cNvSpPr>
          <p:nvPr>
            <p:ph type="pic" sz="quarter" idx="15"/>
          </p:nvPr>
        </p:nvSpPr>
        <p:spPr/>
        <p:txBody>
          <a:bodyPr/>
          <a:lstStyle/>
          <a:p>
            <a:endParaRPr lang="de-DE"/>
          </a:p>
        </p:txBody>
      </p:sp>
    </p:spTree>
    <p:extLst>
      <p:ext uri="{BB962C8B-B14F-4D97-AF65-F5344CB8AC3E}">
        <p14:creationId xmlns:p14="http://schemas.microsoft.com/office/powerpoint/2010/main" val="20146960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7C10EF4-8EB5-6198-3F87-30BDADF0F711}"/>
              </a:ext>
            </a:extLst>
          </p:cNvPr>
          <p:cNvSpPr>
            <a:spLocks noGrp="1"/>
          </p:cNvSpPr>
          <p:nvPr>
            <p:ph idx="1"/>
          </p:nvPr>
        </p:nvSpPr>
        <p:spPr/>
        <p:txBody>
          <a:bodyPr>
            <a:normAutofit fontScale="92500" lnSpcReduction="20000"/>
          </a:bodyPr>
          <a:lstStyle/>
          <a:p>
            <a:pPr algn="l"/>
            <a:r>
              <a:rPr lang="de-DE" b="1" i="0" dirty="0">
                <a:solidFill>
                  <a:srgbClr val="1D2125"/>
                </a:solidFill>
                <a:effectLst/>
                <a:latin typeface="-apple-system"/>
              </a:rPr>
              <a:t>Führt </a:t>
            </a:r>
            <a:r>
              <a:rPr lang="de-DE" b="0" i="0" dirty="0">
                <a:solidFill>
                  <a:srgbClr val="1D2125"/>
                </a:solidFill>
                <a:effectLst/>
                <a:latin typeface="-apple-system"/>
              </a:rPr>
              <a:t>selbst Versuche zum Thema Luft </a:t>
            </a:r>
            <a:r>
              <a:rPr lang="de-DE" b="1" i="0" dirty="0">
                <a:solidFill>
                  <a:srgbClr val="1D2125"/>
                </a:solidFill>
                <a:effectLst/>
                <a:latin typeface="-apple-system"/>
              </a:rPr>
              <a:t>durch</a:t>
            </a:r>
            <a:r>
              <a:rPr lang="de-DE" b="0" i="0" dirty="0">
                <a:solidFill>
                  <a:srgbClr val="1D2125"/>
                </a:solidFill>
                <a:effectLst/>
                <a:latin typeface="-apple-system"/>
              </a:rPr>
              <a:t>. </a:t>
            </a:r>
          </a:p>
          <a:p>
            <a:pPr algn="l"/>
            <a:endParaRPr lang="de-DE" b="0" i="0" dirty="0">
              <a:solidFill>
                <a:srgbClr val="1D2125"/>
              </a:solidFill>
              <a:effectLst/>
              <a:latin typeface="-apple-system"/>
            </a:endParaRPr>
          </a:p>
          <a:p>
            <a:pPr algn="l"/>
            <a:r>
              <a:rPr lang="de-DE" b="1" i="0" dirty="0">
                <a:solidFill>
                  <a:srgbClr val="1D2125"/>
                </a:solidFill>
                <a:effectLst/>
                <a:latin typeface="-apple-system"/>
              </a:rPr>
              <a:t>Nutzt </a:t>
            </a:r>
            <a:r>
              <a:rPr lang="de-DE" b="0" i="0" dirty="0">
                <a:solidFill>
                  <a:srgbClr val="1D2125"/>
                </a:solidFill>
                <a:effectLst/>
                <a:latin typeface="-apple-system"/>
              </a:rPr>
              <a:t>die Versuchskarten.</a:t>
            </a:r>
          </a:p>
          <a:p>
            <a:pPr algn="l"/>
            <a:endParaRPr lang="de-DE" b="0" i="0" dirty="0">
              <a:solidFill>
                <a:srgbClr val="1D2125"/>
              </a:solidFill>
              <a:effectLst/>
              <a:latin typeface="-apple-system"/>
            </a:endParaRPr>
          </a:p>
          <a:p>
            <a:r>
              <a:rPr lang="de-DE" b="1" i="0" dirty="0">
                <a:solidFill>
                  <a:srgbClr val="1D2125"/>
                </a:solidFill>
                <a:effectLst/>
                <a:latin typeface="-apple-system"/>
              </a:rPr>
              <a:t>Erprobt </a:t>
            </a:r>
            <a:r>
              <a:rPr lang="de-DE" b="0" i="0" dirty="0">
                <a:solidFill>
                  <a:srgbClr val="1D2125"/>
                </a:solidFill>
                <a:effectLst/>
                <a:latin typeface="-apple-system"/>
              </a:rPr>
              <a:t>für ein Versuch die Methode GRAFIZ. </a:t>
            </a:r>
            <a:r>
              <a:rPr lang="de-DE" dirty="0"/>
              <a:t> </a:t>
            </a:r>
            <a:endParaRPr lang="de-DE" b="0" i="0" dirty="0">
              <a:solidFill>
                <a:srgbClr val="1D2125"/>
              </a:solidFill>
              <a:effectLst/>
              <a:latin typeface="-apple-system"/>
            </a:endParaRPr>
          </a:p>
          <a:p>
            <a:pPr marL="0" indent="0">
              <a:buNone/>
            </a:pPr>
            <a:endParaRPr lang="de-DE" b="1" dirty="0"/>
          </a:p>
          <a:p>
            <a:pPr>
              <a:buFont typeface="Wingdings" panose="05000000000000000000" pitchFamily="2" charset="2"/>
              <a:buChar char="Ø"/>
            </a:pPr>
            <a:r>
              <a:rPr lang="de-DE" sz="2400" dirty="0"/>
              <a:t>Versuche durchführen – wo ist der Unterschied zum Experiment?</a:t>
            </a:r>
          </a:p>
          <a:p>
            <a:pPr>
              <a:buFont typeface="Wingdings" panose="05000000000000000000" pitchFamily="2" charset="2"/>
              <a:buChar char="Ø"/>
            </a:pPr>
            <a:r>
              <a:rPr lang="de-DE" sz="2400" dirty="0"/>
              <a:t>Formuliere eine Frage an  den Versuch.</a:t>
            </a:r>
          </a:p>
          <a:p>
            <a:pPr>
              <a:buFont typeface="Wingdings" panose="05000000000000000000" pitchFamily="2" charset="2"/>
              <a:buChar char="Ø"/>
            </a:pPr>
            <a:r>
              <a:rPr lang="de-DE" sz="2400" dirty="0"/>
              <a:t>Problemlösen als Lernhandlung – Ordnet zu.</a:t>
            </a:r>
          </a:p>
          <a:p>
            <a:pPr marL="0" indent="0">
              <a:buNone/>
            </a:pPr>
            <a:endParaRPr lang="de-DE" dirty="0"/>
          </a:p>
        </p:txBody>
      </p:sp>
      <p:sp>
        <p:nvSpPr>
          <p:cNvPr id="3" name="Titel 2">
            <a:extLst>
              <a:ext uri="{FF2B5EF4-FFF2-40B4-BE49-F238E27FC236}">
                <a16:creationId xmlns:a16="http://schemas.microsoft.com/office/drawing/2014/main" id="{F1928AE9-173A-6059-5627-0778FEC27F23}"/>
              </a:ext>
            </a:extLst>
          </p:cNvPr>
          <p:cNvSpPr>
            <a:spLocks noGrp="1"/>
          </p:cNvSpPr>
          <p:nvPr>
            <p:ph type="title"/>
          </p:nvPr>
        </p:nvSpPr>
        <p:spPr/>
        <p:txBody>
          <a:bodyPr/>
          <a:lstStyle/>
          <a:p>
            <a:r>
              <a:rPr lang="de-DE" b="1" dirty="0"/>
              <a:t>Aufgabe 5: Luft ist mehr als Nichts –Versuche zum Phänomen Luft</a:t>
            </a:r>
          </a:p>
        </p:txBody>
      </p:sp>
      <p:sp>
        <p:nvSpPr>
          <p:cNvPr id="4" name="Bildplatzhalter 3">
            <a:extLst>
              <a:ext uri="{FF2B5EF4-FFF2-40B4-BE49-F238E27FC236}">
                <a16:creationId xmlns:a16="http://schemas.microsoft.com/office/drawing/2014/main" id="{739BBD53-4798-7C73-71B9-6E1A0914A082}"/>
              </a:ext>
            </a:extLst>
          </p:cNvPr>
          <p:cNvSpPr>
            <a:spLocks noGrp="1"/>
          </p:cNvSpPr>
          <p:nvPr>
            <p:ph type="pic" sz="quarter" idx="15"/>
          </p:nvPr>
        </p:nvSpPr>
        <p:spPr/>
        <p:txBody>
          <a:bodyPr/>
          <a:lstStyle/>
          <a:p>
            <a:endParaRPr lang="de-DE"/>
          </a:p>
        </p:txBody>
      </p:sp>
    </p:spTree>
    <p:extLst>
      <p:ext uri="{BB962C8B-B14F-4D97-AF65-F5344CB8AC3E}">
        <p14:creationId xmlns:p14="http://schemas.microsoft.com/office/powerpoint/2010/main" val="39677992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F99EE-CC81-42D3-9064-8DFC3CC78527}"/>
              </a:ext>
            </a:extLst>
          </p:cNvPr>
          <p:cNvSpPr>
            <a:spLocks noGrp="1"/>
          </p:cNvSpPr>
          <p:nvPr>
            <p:ph type="title"/>
          </p:nvPr>
        </p:nvSpPr>
        <p:spPr>
          <a:xfrm>
            <a:off x="205740" y="225425"/>
            <a:ext cx="8793479" cy="1332000"/>
          </a:xfrm>
        </p:spPr>
        <p:txBody>
          <a:bodyPr/>
          <a:lstStyle/>
          <a:p>
            <a:r>
              <a:rPr lang="de-DE" dirty="0"/>
              <a:t>Ergebnispräsentation &amp; Sicherung </a:t>
            </a:r>
          </a:p>
        </p:txBody>
      </p:sp>
      <p:pic>
        <p:nvPicPr>
          <p:cNvPr id="5" name="Inhaltsplatzhalter 4">
            <a:extLst>
              <a:ext uri="{FF2B5EF4-FFF2-40B4-BE49-F238E27FC236}">
                <a16:creationId xmlns:a16="http://schemas.microsoft.com/office/drawing/2014/main" id="{C9AC191F-C871-460E-9245-ED351D0571CF}"/>
              </a:ext>
            </a:extLst>
          </p:cNvPr>
          <p:cNvPicPr>
            <a:picLocks noGrp="1" noChangeAspect="1"/>
          </p:cNvPicPr>
          <p:nvPr>
            <p:ph idx="1"/>
          </p:nvPr>
        </p:nvPicPr>
        <p:blipFill>
          <a:blip r:embed="rId2"/>
          <a:stretch>
            <a:fillRect/>
          </a:stretch>
        </p:blipFill>
        <p:spPr>
          <a:xfrm>
            <a:off x="613886" y="2196703"/>
            <a:ext cx="2723674" cy="2723674"/>
          </a:xfrm>
        </p:spPr>
      </p:pic>
      <p:sp>
        <p:nvSpPr>
          <p:cNvPr id="7" name="Textfeld 6">
            <a:extLst>
              <a:ext uri="{FF2B5EF4-FFF2-40B4-BE49-F238E27FC236}">
                <a16:creationId xmlns:a16="http://schemas.microsoft.com/office/drawing/2014/main" id="{B28F8AA9-17A9-473C-96B3-B24F2D2DBE08}"/>
              </a:ext>
            </a:extLst>
          </p:cNvPr>
          <p:cNvSpPr txBox="1"/>
          <p:nvPr/>
        </p:nvSpPr>
        <p:spPr>
          <a:xfrm>
            <a:off x="4189095" y="2597140"/>
            <a:ext cx="4659630" cy="2744854"/>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erklären</a:t>
            </a:r>
            <a:r>
              <a:rPr kumimoji="0" lang="de-DE"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das Instrument GRAFIZ und können den Einsatz vor dem Hintergrund heterogener/ inklusiver Lerngruppen bewerten.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sammeln</a:t>
            </a:r>
            <a:r>
              <a:rPr kumimoji="0" lang="de-DE"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Erfahrungen beim Durchführen von Versuchen zum Thema Luft, um die Bedeutsamkeit von Primärerfahrungen zu erfahren.</a:t>
            </a:r>
          </a:p>
          <a:p>
            <a:endParaRPr lang="de-DE" sz="1800" dirty="0"/>
          </a:p>
        </p:txBody>
      </p:sp>
      <p:pic>
        <p:nvPicPr>
          <p:cNvPr id="8" name="Grafik 7">
            <a:extLst>
              <a:ext uri="{FF2B5EF4-FFF2-40B4-BE49-F238E27FC236}">
                <a16:creationId xmlns:a16="http://schemas.microsoft.com/office/drawing/2014/main" id="{F04F28AC-DC41-494E-AF4A-8C357A8A315D}"/>
              </a:ext>
            </a:extLst>
          </p:cNvPr>
          <p:cNvPicPr>
            <a:picLocks noChangeAspect="1"/>
          </p:cNvPicPr>
          <p:nvPr/>
        </p:nvPicPr>
        <p:blipFill>
          <a:blip r:embed="rId3"/>
          <a:stretch>
            <a:fillRect/>
          </a:stretch>
        </p:blipFill>
        <p:spPr>
          <a:xfrm>
            <a:off x="5625373" y="1087156"/>
            <a:ext cx="1416552" cy="1416552"/>
          </a:xfrm>
          <a:prstGeom prst="rect">
            <a:avLst/>
          </a:prstGeom>
        </p:spPr>
      </p:pic>
      <p:pic>
        <p:nvPicPr>
          <p:cNvPr id="6" name="Grafik 5">
            <a:extLst>
              <a:ext uri="{FF2B5EF4-FFF2-40B4-BE49-F238E27FC236}">
                <a16:creationId xmlns:a16="http://schemas.microsoft.com/office/drawing/2014/main" id="{AC082CE0-5021-4056-BAC0-618BBFEEF6A8}"/>
              </a:ext>
            </a:extLst>
          </p:cNvPr>
          <p:cNvPicPr>
            <a:picLocks noChangeAspect="1"/>
          </p:cNvPicPr>
          <p:nvPr/>
        </p:nvPicPr>
        <p:blipFill>
          <a:blip r:embed="rId4"/>
          <a:stretch>
            <a:fillRect/>
          </a:stretch>
        </p:blipFill>
        <p:spPr>
          <a:xfrm>
            <a:off x="8115300" y="3105150"/>
            <a:ext cx="647700" cy="647700"/>
          </a:xfrm>
          <a:prstGeom prst="rect">
            <a:avLst/>
          </a:prstGeom>
        </p:spPr>
      </p:pic>
      <p:pic>
        <p:nvPicPr>
          <p:cNvPr id="9" name="Grafik 8">
            <a:extLst>
              <a:ext uri="{FF2B5EF4-FFF2-40B4-BE49-F238E27FC236}">
                <a16:creationId xmlns:a16="http://schemas.microsoft.com/office/drawing/2014/main" id="{22B515A1-D51B-49F7-B87D-A07A61E41F69}"/>
              </a:ext>
            </a:extLst>
          </p:cNvPr>
          <p:cNvPicPr>
            <a:picLocks noChangeAspect="1"/>
          </p:cNvPicPr>
          <p:nvPr/>
        </p:nvPicPr>
        <p:blipFill>
          <a:blip r:embed="rId4"/>
          <a:stretch>
            <a:fillRect/>
          </a:stretch>
        </p:blipFill>
        <p:spPr>
          <a:xfrm>
            <a:off x="8115300" y="4916091"/>
            <a:ext cx="647700" cy="647700"/>
          </a:xfrm>
          <a:prstGeom prst="rect">
            <a:avLst/>
          </a:prstGeom>
        </p:spPr>
      </p:pic>
    </p:spTree>
    <p:extLst>
      <p:ext uri="{BB962C8B-B14F-4D97-AF65-F5344CB8AC3E}">
        <p14:creationId xmlns:p14="http://schemas.microsoft.com/office/powerpoint/2010/main" val="4182967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8293CE2E-0477-4D19-976C-972FDA506892}"/>
              </a:ext>
            </a:extLst>
          </p:cNvPr>
          <p:cNvPicPr>
            <a:picLocks noGrp="1" noChangeAspect="1"/>
          </p:cNvPicPr>
          <p:nvPr>
            <p:ph idx="1"/>
          </p:nvPr>
        </p:nvPicPr>
        <p:blipFill>
          <a:blip r:embed="rId3"/>
          <a:stretch>
            <a:fillRect/>
          </a:stretch>
        </p:blipFill>
        <p:spPr>
          <a:xfrm>
            <a:off x="1804873" y="3618808"/>
            <a:ext cx="1917642" cy="1917642"/>
          </a:xfrm>
        </p:spPr>
      </p:pic>
      <p:sp>
        <p:nvSpPr>
          <p:cNvPr id="3" name="Titel 2">
            <a:extLst>
              <a:ext uri="{FF2B5EF4-FFF2-40B4-BE49-F238E27FC236}">
                <a16:creationId xmlns:a16="http://schemas.microsoft.com/office/drawing/2014/main" id="{E225A59C-C8D4-4687-89DF-CA9B2EEE4BE5}"/>
              </a:ext>
            </a:extLst>
          </p:cNvPr>
          <p:cNvSpPr>
            <a:spLocks noGrp="1"/>
          </p:cNvSpPr>
          <p:nvPr>
            <p:ph type="title"/>
          </p:nvPr>
        </p:nvSpPr>
        <p:spPr/>
        <p:txBody>
          <a:bodyPr/>
          <a:lstStyle/>
          <a:p>
            <a:r>
              <a:rPr lang="de-DE" dirty="0"/>
              <a:t>Aktuelles? Was liegt oben auf?</a:t>
            </a:r>
          </a:p>
        </p:txBody>
      </p:sp>
      <p:pic>
        <p:nvPicPr>
          <p:cNvPr id="8" name="Grafik 7">
            <a:extLst>
              <a:ext uri="{FF2B5EF4-FFF2-40B4-BE49-F238E27FC236}">
                <a16:creationId xmlns:a16="http://schemas.microsoft.com/office/drawing/2014/main" id="{5AF3B548-D08E-42B6-9A0C-25F36795F7EE}"/>
              </a:ext>
            </a:extLst>
          </p:cNvPr>
          <p:cNvPicPr>
            <a:picLocks noChangeAspect="1"/>
          </p:cNvPicPr>
          <p:nvPr/>
        </p:nvPicPr>
        <p:blipFill>
          <a:blip r:embed="rId4"/>
          <a:stretch>
            <a:fillRect/>
          </a:stretch>
        </p:blipFill>
        <p:spPr>
          <a:xfrm>
            <a:off x="687186" y="2261062"/>
            <a:ext cx="1167938" cy="1167938"/>
          </a:xfrm>
          <a:prstGeom prst="rect">
            <a:avLst/>
          </a:prstGeom>
        </p:spPr>
      </p:pic>
      <p:pic>
        <p:nvPicPr>
          <p:cNvPr id="10" name="Grafik 9">
            <a:extLst>
              <a:ext uri="{FF2B5EF4-FFF2-40B4-BE49-F238E27FC236}">
                <a16:creationId xmlns:a16="http://schemas.microsoft.com/office/drawing/2014/main" id="{755BABA1-DF4E-485E-ABB4-3A2F6EDC6672}"/>
              </a:ext>
            </a:extLst>
          </p:cNvPr>
          <p:cNvPicPr>
            <a:picLocks noChangeAspect="1"/>
          </p:cNvPicPr>
          <p:nvPr/>
        </p:nvPicPr>
        <p:blipFill>
          <a:blip r:embed="rId5"/>
          <a:stretch>
            <a:fillRect/>
          </a:stretch>
        </p:blipFill>
        <p:spPr>
          <a:xfrm>
            <a:off x="3818313" y="2122516"/>
            <a:ext cx="1794164" cy="1794164"/>
          </a:xfrm>
          <a:prstGeom prst="rect">
            <a:avLst/>
          </a:prstGeom>
        </p:spPr>
      </p:pic>
      <p:pic>
        <p:nvPicPr>
          <p:cNvPr id="12" name="Grafik 11">
            <a:extLst>
              <a:ext uri="{FF2B5EF4-FFF2-40B4-BE49-F238E27FC236}">
                <a16:creationId xmlns:a16="http://schemas.microsoft.com/office/drawing/2014/main" id="{55FFB039-569F-4326-90F0-617A41127385}"/>
              </a:ext>
            </a:extLst>
          </p:cNvPr>
          <p:cNvPicPr>
            <a:picLocks noChangeAspect="1"/>
          </p:cNvPicPr>
          <p:nvPr/>
        </p:nvPicPr>
        <p:blipFill>
          <a:blip r:embed="rId6"/>
          <a:stretch>
            <a:fillRect/>
          </a:stretch>
        </p:blipFill>
        <p:spPr>
          <a:xfrm>
            <a:off x="5752407" y="4051069"/>
            <a:ext cx="1317567" cy="1317567"/>
          </a:xfrm>
          <a:prstGeom prst="rect">
            <a:avLst/>
          </a:prstGeom>
        </p:spPr>
      </p:pic>
      <p:pic>
        <p:nvPicPr>
          <p:cNvPr id="14" name="Grafik 13">
            <a:extLst>
              <a:ext uri="{FF2B5EF4-FFF2-40B4-BE49-F238E27FC236}">
                <a16:creationId xmlns:a16="http://schemas.microsoft.com/office/drawing/2014/main" id="{4C122122-4F13-4AFB-B322-43A7D798FA14}"/>
              </a:ext>
            </a:extLst>
          </p:cNvPr>
          <p:cNvPicPr>
            <a:picLocks noChangeAspect="1"/>
          </p:cNvPicPr>
          <p:nvPr/>
        </p:nvPicPr>
        <p:blipFill>
          <a:blip r:embed="rId7"/>
          <a:stretch>
            <a:fillRect/>
          </a:stretch>
        </p:blipFill>
        <p:spPr>
          <a:xfrm>
            <a:off x="7134023" y="2510963"/>
            <a:ext cx="1398790" cy="1398790"/>
          </a:xfrm>
          <a:prstGeom prst="rect">
            <a:avLst/>
          </a:prstGeom>
        </p:spPr>
      </p:pic>
    </p:spTree>
    <p:extLst>
      <p:ext uri="{BB962C8B-B14F-4D97-AF65-F5344CB8AC3E}">
        <p14:creationId xmlns:p14="http://schemas.microsoft.com/office/powerpoint/2010/main" val="13473365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179B3C-CF9E-4364-A0CB-26EE52CDFCAE}"/>
              </a:ext>
            </a:extLst>
          </p:cNvPr>
          <p:cNvSpPr>
            <a:spLocks noGrp="1"/>
          </p:cNvSpPr>
          <p:nvPr>
            <p:ph idx="1"/>
          </p:nvPr>
        </p:nvSpPr>
        <p:spPr>
          <a:xfrm>
            <a:off x="611187" y="1844675"/>
            <a:ext cx="8084277" cy="4012786"/>
          </a:xfrm>
        </p:spPr>
        <p:txBody>
          <a:bodyPr>
            <a:normAutofit fontScale="92500" lnSpcReduction="20000"/>
          </a:bodyPr>
          <a:lstStyle/>
          <a:p>
            <a:pPr marL="0" indent="0">
              <a:lnSpc>
                <a:spcPct val="115000"/>
              </a:lnSpc>
              <a:spcAft>
                <a:spcPts val="1000"/>
              </a:spcAft>
              <a:buNone/>
            </a:pPr>
            <a:r>
              <a:rPr lang="de-DE" sz="1800" b="1" dirty="0"/>
              <a:t>Ziele: Die LiV…</a:t>
            </a:r>
            <a:endParaRPr lang="de-DE" sz="1800" i="1" dirty="0">
              <a:effectLst/>
              <a:latin typeface="Arial" panose="020B0604020202020204" pitchFamily="34" charset="0"/>
              <a:ea typeface="Calibri" panose="020F0502020204030204" pitchFamily="34" charset="0"/>
              <a:cs typeface="Times New Roman" panose="02020603050405020304" pitchFamily="18" charset="0"/>
            </a:endParaRPr>
          </a:p>
          <a:p>
            <a:r>
              <a:rPr lang="de-DE" sz="1800" b="1" dirty="0"/>
              <a:t>erklären</a:t>
            </a:r>
            <a:r>
              <a:rPr lang="de-DE" sz="1800" dirty="0"/>
              <a:t>, was unter den Denk-,Arbeits- und Handlungsweisen zu verstehen ist und können diese dem Perspektivrahmen aber auch den Fachanforderungen </a:t>
            </a:r>
            <a:r>
              <a:rPr lang="de-DE" sz="1800" b="1" dirty="0"/>
              <a:t>zuordnen</a:t>
            </a:r>
            <a:r>
              <a:rPr lang="de-DE" sz="1800" dirty="0"/>
              <a:t> sowie exemplarische Operatoren der jeweiligen Perspektive </a:t>
            </a:r>
            <a:r>
              <a:rPr lang="de-DE" sz="1800" b="1" dirty="0"/>
              <a:t>nennen</a:t>
            </a:r>
            <a:r>
              <a:rPr lang="de-DE" sz="1800" dirty="0"/>
              <a:t>.</a:t>
            </a:r>
          </a:p>
          <a:p>
            <a:endParaRPr lang="de-DE" sz="1800" dirty="0"/>
          </a:p>
          <a:p>
            <a:r>
              <a:rPr lang="de-DE" sz="1800" dirty="0"/>
              <a:t>können mithilfe des Perspektivrahmens und den Fachanforderungen spezifische DAH als Erkenntniswege </a:t>
            </a:r>
            <a:r>
              <a:rPr lang="de-DE" sz="1800" b="1" dirty="0"/>
              <a:t>identifizieren</a:t>
            </a:r>
            <a:r>
              <a:rPr lang="de-DE" sz="1800" dirty="0"/>
              <a:t> und den Fachinhalten </a:t>
            </a:r>
            <a:r>
              <a:rPr lang="de-DE" sz="1800" b="1" dirty="0"/>
              <a:t>zuordnen</a:t>
            </a:r>
            <a:r>
              <a:rPr lang="de-DE" sz="1800" dirty="0"/>
              <a:t> und </a:t>
            </a:r>
            <a:r>
              <a:rPr lang="de-DE" sz="1800" b="1" dirty="0"/>
              <a:t>begründet</a:t>
            </a:r>
            <a:r>
              <a:rPr lang="de-DE" sz="1800" dirty="0"/>
              <a:t> einsetzen.</a:t>
            </a:r>
          </a:p>
          <a:p>
            <a:endParaRPr lang="de-DE" sz="1800" dirty="0"/>
          </a:p>
          <a:p>
            <a:r>
              <a:rPr lang="de-DE" sz="1800" b="1" dirty="0">
                <a:solidFill>
                  <a:prstClr val="black"/>
                </a:solidFill>
              </a:rPr>
              <a:t>vergleichen</a:t>
            </a:r>
            <a:r>
              <a:rPr lang="de-DE" sz="1800" dirty="0">
                <a:solidFill>
                  <a:prstClr val="black"/>
                </a:solidFill>
              </a:rPr>
              <a:t> die Unterschiede zwischen einem Experiment, einem Versuch, dem Laborieren und dem Explorieren unter dem Aspekt einer guten Differenzierung und </a:t>
            </a:r>
            <a:r>
              <a:rPr lang="de-DE" sz="1800" b="1" dirty="0">
                <a:solidFill>
                  <a:prstClr val="black"/>
                </a:solidFill>
              </a:rPr>
              <a:t>bewerten</a:t>
            </a:r>
            <a:r>
              <a:rPr lang="de-DE" sz="1800" dirty="0">
                <a:solidFill>
                  <a:prstClr val="black"/>
                </a:solidFill>
              </a:rPr>
              <a:t> die verschiedenen Herangehensweisen.</a:t>
            </a:r>
          </a:p>
          <a:p>
            <a:endParaRPr lang="de-DE" sz="1800" dirty="0"/>
          </a:p>
          <a:p>
            <a:r>
              <a:rPr lang="de-DE" sz="1800" b="1" dirty="0"/>
              <a:t>benennen</a:t>
            </a:r>
            <a:r>
              <a:rPr lang="de-DE" sz="1800" dirty="0"/>
              <a:t> die verschiedenen Phasen eines Schülerexperimentes und können diese an einem Beispiel exemplarisch zuordnen.</a:t>
            </a:r>
          </a:p>
          <a:p>
            <a:endParaRPr lang="de-DE" sz="1800" dirty="0"/>
          </a:p>
          <a:p>
            <a:endParaRPr lang="de-DE" sz="1800" dirty="0"/>
          </a:p>
          <a:p>
            <a:endParaRPr lang="de-DE" sz="1800" dirty="0"/>
          </a:p>
          <a:p>
            <a:pPr>
              <a:lnSpc>
                <a:spcPct val="115000"/>
              </a:lnSpc>
              <a:spcAft>
                <a:spcPts val="1000"/>
              </a:spcAft>
            </a:pPr>
            <a:endParaRPr lang="de-DE" sz="1800" dirty="0">
              <a:ea typeface="Calibri" panose="020F0502020204030204" pitchFamily="34" charset="0"/>
              <a:cs typeface="Times New Roman" panose="02020603050405020304" pitchFamily="18" charset="0"/>
            </a:endParaRPr>
          </a:p>
        </p:txBody>
      </p:sp>
      <p:sp>
        <p:nvSpPr>
          <p:cNvPr id="3" name="Titel 2">
            <a:extLst>
              <a:ext uri="{FF2B5EF4-FFF2-40B4-BE49-F238E27FC236}">
                <a16:creationId xmlns:a16="http://schemas.microsoft.com/office/drawing/2014/main" id="{7AC0C4AE-8E7A-4D84-82B6-BAF96DED08B2}"/>
              </a:ext>
            </a:extLst>
          </p:cNvPr>
          <p:cNvSpPr>
            <a:spLocks noGrp="1"/>
          </p:cNvSpPr>
          <p:nvPr>
            <p:ph type="title"/>
          </p:nvPr>
        </p:nvSpPr>
        <p:spPr/>
        <p:txBody>
          <a:bodyPr/>
          <a:lstStyle/>
          <a:p>
            <a:r>
              <a:rPr lang="de-DE" dirty="0"/>
              <a:t>Sachunterricht und DAH</a:t>
            </a:r>
          </a:p>
        </p:txBody>
      </p:sp>
      <p:sp>
        <p:nvSpPr>
          <p:cNvPr id="4" name="Bildplatzhalter 3">
            <a:extLst>
              <a:ext uri="{FF2B5EF4-FFF2-40B4-BE49-F238E27FC236}">
                <a16:creationId xmlns:a16="http://schemas.microsoft.com/office/drawing/2014/main" id="{531CB9CC-E1C2-4413-ACE2-F0E48C71A580}"/>
              </a:ext>
            </a:extLst>
          </p:cNvPr>
          <p:cNvSpPr>
            <a:spLocks noGrp="1"/>
          </p:cNvSpPr>
          <p:nvPr>
            <p:ph type="pic" sz="quarter" idx="15"/>
          </p:nvPr>
        </p:nvSpPr>
        <p:spPr/>
        <p:txBody>
          <a:bodyPr/>
          <a:lstStyle/>
          <a:p>
            <a:endParaRPr lang="de-DE" dirty="0"/>
          </a:p>
        </p:txBody>
      </p:sp>
      <p:pic>
        <p:nvPicPr>
          <p:cNvPr id="5" name="Grafik 4">
            <a:extLst>
              <a:ext uri="{FF2B5EF4-FFF2-40B4-BE49-F238E27FC236}">
                <a16:creationId xmlns:a16="http://schemas.microsoft.com/office/drawing/2014/main" id="{0C0D841D-7FA8-4AD3-BD8F-85E39E41A6C2}"/>
              </a:ext>
            </a:extLst>
          </p:cNvPr>
          <p:cNvPicPr>
            <a:picLocks noChangeAspect="1"/>
          </p:cNvPicPr>
          <p:nvPr/>
        </p:nvPicPr>
        <p:blipFill>
          <a:blip r:embed="rId3"/>
          <a:stretch>
            <a:fillRect/>
          </a:stretch>
        </p:blipFill>
        <p:spPr>
          <a:xfrm>
            <a:off x="7278913" y="111796"/>
            <a:ext cx="1416552" cy="1416552"/>
          </a:xfrm>
          <a:prstGeom prst="rect">
            <a:avLst/>
          </a:prstGeom>
        </p:spPr>
      </p:pic>
    </p:spTree>
    <p:extLst>
      <p:ext uri="{BB962C8B-B14F-4D97-AF65-F5344CB8AC3E}">
        <p14:creationId xmlns:p14="http://schemas.microsoft.com/office/powerpoint/2010/main" val="38149781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C83FC1C-3C80-483C-B9AD-E543285005FC}"/>
              </a:ext>
            </a:extLst>
          </p:cNvPr>
          <p:cNvSpPr>
            <a:spLocks noGrp="1"/>
          </p:cNvSpPr>
          <p:nvPr>
            <p:ph idx="1"/>
          </p:nvPr>
        </p:nvSpPr>
        <p:spPr>
          <a:xfrm>
            <a:off x="382385" y="1780144"/>
            <a:ext cx="8517775" cy="4184072"/>
          </a:xfrm>
        </p:spPr>
        <p:txBody>
          <a:bodyPr>
            <a:normAutofit/>
          </a:bodyPr>
          <a:lstStyle/>
          <a:p>
            <a:pPr marL="0" indent="0">
              <a:buNone/>
            </a:pPr>
            <a:r>
              <a:rPr lang="de-DE" sz="1700" b="1" dirty="0"/>
              <a:t>Ziele: Die LiV…</a:t>
            </a:r>
            <a:endParaRPr lang="de-DE" sz="1700" i="1" dirty="0">
              <a:ea typeface="Calibri" panose="020F0502020204030204" pitchFamily="34" charset="0"/>
              <a:cs typeface="Times New Roman" panose="02020603050405020304" pitchFamily="18" charset="0"/>
            </a:endParaRPr>
          </a:p>
          <a:p>
            <a:pPr lvl="0">
              <a:defRPr/>
            </a:pPr>
            <a:endParaRPr lang="de-DE" sz="1700" i="1" dirty="0">
              <a:solidFill>
                <a:prstClr val="black"/>
              </a:solidFill>
            </a:endParaRPr>
          </a:p>
          <a:p>
            <a:pPr>
              <a:defRPr/>
            </a:pPr>
            <a:r>
              <a:rPr lang="de-DE" sz="1700" dirty="0"/>
              <a:t> </a:t>
            </a:r>
            <a:r>
              <a:rPr lang="de-DE" sz="1700" b="1" dirty="0"/>
              <a:t>erläutern</a:t>
            </a:r>
            <a:r>
              <a:rPr lang="de-DE" sz="1700" dirty="0"/>
              <a:t> die Bedeutung des phänomenologischen Lernens vor dem Hintergrund einer Förderung bei erschwerten Aneignungsprozessen. </a:t>
            </a:r>
          </a:p>
          <a:p>
            <a:pPr marL="0" lvl="0" indent="0">
              <a:buNone/>
              <a:defRPr/>
            </a:pPr>
            <a:endParaRPr lang="de-DE" sz="1700" i="1" dirty="0">
              <a:solidFill>
                <a:prstClr val="black"/>
              </a:solidFill>
            </a:endParaRPr>
          </a:p>
          <a:p>
            <a:pPr lvl="0">
              <a:defRPr/>
            </a:pPr>
            <a:r>
              <a:rPr lang="de-DE" sz="1700" b="1" dirty="0">
                <a:solidFill>
                  <a:prstClr val="black"/>
                </a:solidFill>
              </a:rPr>
              <a:t>erklären</a:t>
            </a:r>
            <a:r>
              <a:rPr kumimoji="0" lang="de-DE"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kognitiv aktivierende Unterrichtseinstiege wie das genetisch-sokratische Gespräch oder den Konzeptdialog und können es anwenden und bewerten.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sz="1700" b="1" dirty="0">
                <a:solidFill>
                  <a:prstClr val="black"/>
                </a:solidFill>
              </a:rPr>
              <a:t>erklären</a:t>
            </a:r>
            <a:r>
              <a:rPr kumimoji="0" lang="de-DE"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das Instrument GRAFIZ und können den Einsatz vor dem Hintergrund heterogener/ inklusiver Lerngruppen bewerten.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DE" sz="1700" b="1" dirty="0">
                <a:solidFill>
                  <a:prstClr val="black"/>
                </a:solidFill>
              </a:rPr>
              <a:t>sammeln</a:t>
            </a:r>
            <a:r>
              <a:rPr lang="de-DE" sz="1700" dirty="0">
                <a:solidFill>
                  <a:prstClr val="black"/>
                </a:solidFill>
              </a:rPr>
              <a:t> Erfahrungen beim Durchführen von Versuchen zum Thema Luft, um die Bedeutsamkeit von Primärerfahrungen zu erfahren.</a:t>
            </a:r>
            <a:endParaRPr kumimoji="0" lang="de-DE"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gn="just">
              <a:lnSpc>
                <a:spcPct val="115000"/>
              </a:lnSpc>
              <a:spcAft>
                <a:spcPts val="1000"/>
              </a:spcAft>
            </a:pPr>
            <a:endParaRPr lang="de-DE" b="1" dirty="0"/>
          </a:p>
        </p:txBody>
      </p:sp>
      <p:sp>
        <p:nvSpPr>
          <p:cNvPr id="3" name="Titel 2">
            <a:extLst>
              <a:ext uri="{FF2B5EF4-FFF2-40B4-BE49-F238E27FC236}">
                <a16:creationId xmlns:a16="http://schemas.microsoft.com/office/drawing/2014/main" id="{7B3049AF-F43E-4831-9534-E8EDC10D4F6D}"/>
              </a:ext>
            </a:extLst>
          </p:cNvPr>
          <p:cNvSpPr>
            <a:spLocks noGrp="1"/>
          </p:cNvSpPr>
          <p:nvPr>
            <p:ph type="title"/>
          </p:nvPr>
        </p:nvSpPr>
        <p:spPr/>
        <p:txBody>
          <a:bodyPr/>
          <a:lstStyle/>
          <a:p>
            <a:r>
              <a:rPr lang="de-DE" dirty="0"/>
              <a:t>Sachunterricht und DAH</a:t>
            </a:r>
          </a:p>
        </p:txBody>
      </p:sp>
      <p:pic>
        <p:nvPicPr>
          <p:cNvPr id="6" name="Grafik 5">
            <a:extLst>
              <a:ext uri="{FF2B5EF4-FFF2-40B4-BE49-F238E27FC236}">
                <a16:creationId xmlns:a16="http://schemas.microsoft.com/office/drawing/2014/main" id="{A842D4CF-93AC-4385-96C4-7DCF7CDFB778}"/>
              </a:ext>
            </a:extLst>
          </p:cNvPr>
          <p:cNvPicPr>
            <a:picLocks noChangeAspect="1"/>
          </p:cNvPicPr>
          <p:nvPr/>
        </p:nvPicPr>
        <p:blipFill>
          <a:blip r:embed="rId3"/>
          <a:stretch>
            <a:fillRect/>
          </a:stretch>
        </p:blipFill>
        <p:spPr>
          <a:xfrm>
            <a:off x="7278913" y="111796"/>
            <a:ext cx="1416552" cy="1416552"/>
          </a:xfrm>
          <a:prstGeom prst="rect">
            <a:avLst/>
          </a:prstGeom>
        </p:spPr>
      </p:pic>
    </p:spTree>
    <p:extLst>
      <p:ext uri="{BB962C8B-B14F-4D97-AF65-F5344CB8AC3E}">
        <p14:creationId xmlns:p14="http://schemas.microsoft.com/office/powerpoint/2010/main" val="22771738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7270E71-5C6E-4D9F-81BE-3457EE9A4705}"/>
              </a:ext>
            </a:extLst>
          </p:cNvPr>
          <p:cNvSpPr>
            <a:spLocks noGrp="1"/>
          </p:cNvSpPr>
          <p:nvPr>
            <p:ph idx="1"/>
          </p:nvPr>
        </p:nvSpPr>
        <p:spPr>
          <a:xfrm>
            <a:off x="100739" y="1844674"/>
            <a:ext cx="9043261" cy="4246159"/>
          </a:xfrm>
        </p:spPr>
        <p:txBody>
          <a:bodyPr>
            <a:normAutofit fontScale="92500"/>
          </a:bodyPr>
          <a:lstStyle/>
          <a:p>
            <a:pPr>
              <a:lnSpc>
                <a:spcPct val="107000"/>
              </a:lnSpc>
              <a:spcAft>
                <a:spcPts val="800"/>
              </a:spcAft>
            </a:pPr>
            <a:endParaRPr lang="de-DE" sz="2400" dirty="0"/>
          </a:p>
          <a:p>
            <a:pPr>
              <a:lnSpc>
                <a:spcPct val="107000"/>
              </a:lnSpc>
              <a:spcAft>
                <a:spcPts val="800"/>
              </a:spcAft>
            </a:pPr>
            <a:r>
              <a:rPr lang="de-DE" sz="2400" dirty="0"/>
              <a:t>Abgleich mit den genannten Zielen zur AV </a:t>
            </a:r>
            <a:r>
              <a:rPr lang="de-DE" sz="2400" dirty="0">
                <a:sym typeface="Wingdings" panose="05000000000000000000" pitchFamily="2" charset="2"/>
              </a:rPr>
              <a:t> Fragen notieren</a:t>
            </a:r>
            <a:endParaRPr lang="de-DE" sz="2400" dirty="0"/>
          </a:p>
          <a:p>
            <a:pPr>
              <a:lnSpc>
                <a:spcPct val="107000"/>
              </a:lnSpc>
              <a:spcAft>
                <a:spcPts val="800"/>
              </a:spcAft>
            </a:pPr>
            <a:r>
              <a:rPr lang="de-DE" sz="2400" dirty="0"/>
              <a:t>Nächste Veranstaltungen:			</a:t>
            </a:r>
          </a:p>
          <a:p>
            <a:pPr marL="0" indent="0">
              <a:lnSpc>
                <a:spcPct val="107000"/>
              </a:lnSpc>
              <a:spcAft>
                <a:spcPts val="800"/>
              </a:spcAft>
              <a:buNone/>
            </a:pPr>
            <a:r>
              <a:rPr lang="de-DE" sz="2400" b="1" dirty="0"/>
              <a:t>21.01.2026 </a:t>
            </a:r>
            <a:r>
              <a:rPr lang="de-DE" sz="2400" dirty="0"/>
              <a:t>Außerschulischer Lernort </a:t>
            </a:r>
            <a:r>
              <a:rPr lang="de-DE" sz="2400" dirty="0">
                <a:sym typeface="Wingdings" panose="05000000000000000000" pitchFamily="2" charset="2"/>
              </a:rPr>
              <a:t> Multimar Wattforum in Tönning</a:t>
            </a:r>
          </a:p>
          <a:p>
            <a:pPr marL="0" indent="0">
              <a:lnSpc>
                <a:spcPct val="107000"/>
              </a:lnSpc>
              <a:spcAft>
                <a:spcPts val="800"/>
              </a:spcAft>
              <a:buNone/>
            </a:pPr>
            <a:endParaRPr lang="de-DE" sz="2400" dirty="0">
              <a:sym typeface="Wingdings" panose="05000000000000000000" pitchFamily="2" charset="2"/>
            </a:endParaRPr>
          </a:p>
          <a:p>
            <a:pPr marL="0" indent="0">
              <a:lnSpc>
                <a:spcPct val="107000"/>
              </a:lnSpc>
              <a:spcAft>
                <a:spcPts val="800"/>
              </a:spcAft>
              <a:buNone/>
            </a:pPr>
            <a:endParaRPr lang="de-DE" sz="2400" dirty="0"/>
          </a:p>
          <a:p>
            <a:pPr marL="0" indent="0">
              <a:lnSpc>
                <a:spcPct val="107000"/>
              </a:lnSpc>
              <a:spcAft>
                <a:spcPts val="800"/>
              </a:spcAft>
              <a:buNone/>
            </a:pPr>
            <a:r>
              <a:rPr lang="de-DE" sz="2400" b="1" dirty="0"/>
              <a:t>28.01.2026 </a:t>
            </a:r>
            <a:r>
              <a:rPr lang="de-DE" sz="2400" dirty="0"/>
              <a:t>Diagnostik? </a:t>
            </a:r>
            <a:r>
              <a:rPr lang="de-DE" sz="2400" dirty="0">
                <a:sym typeface="Wingdings" panose="05000000000000000000" pitchFamily="2" charset="2"/>
              </a:rPr>
              <a:t> </a:t>
            </a:r>
            <a:r>
              <a:rPr lang="de-DE" sz="2400" b="1" dirty="0">
                <a:sym typeface="Wingdings" panose="05000000000000000000" pitchFamily="2" charset="2"/>
              </a:rPr>
              <a:t>Ort?</a:t>
            </a:r>
            <a:endParaRPr lang="de-DE" sz="2400" b="1" dirty="0"/>
          </a:p>
          <a:p>
            <a:pPr marL="0" indent="0">
              <a:lnSpc>
                <a:spcPct val="107000"/>
              </a:lnSpc>
              <a:spcAft>
                <a:spcPts val="800"/>
              </a:spcAft>
              <a:buNone/>
            </a:pPr>
            <a:endParaRPr lang="de-DE" sz="2400" b="1" dirty="0"/>
          </a:p>
        </p:txBody>
      </p:sp>
      <p:sp>
        <p:nvSpPr>
          <p:cNvPr id="3" name="Titel 2">
            <a:extLst>
              <a:ext uri="{FF2B5EF4-FFF2-40B4-BE49-F238E27FC236}">
                <a16:creationId xmlns:a16="http://schemas.microsoft.com/office/drawing/2014/main" id="{D68DC057-4AA2-42C7-8757-30D36449AC75}"/>
              </a:ext>
            </a:extLst>
          </p:cNvPr>
          <p:cNvSpPr>
            <a:spLocks noGrp="1"/>
          </p:cNvSpPr>
          <p:nvPr>
            <p:ph type="title"/>
          </p:nvPr>
        </p:nvSpPr>
        <p:spPr/>
        <p:txBody>
          <a:bodyPr/>
          <a:lstStyle/>
          <a:p>
            <a:r>
              <a:rPr lang="de-DE" dirty="0"/>
              <a:t>Feedback und Ausblick</a:t>
            </a:r>
          </a:p>
        </p:txBody>
      </p:sp>
      <p:sp>
        <p:nvSpPr>
          <p:cNvPr id="4" name="Bildplatzhalter 3">
            <a:extLst>
              <a:ext uri="{FF2B5EF4-FFF2-40B4-BE49-F238E27FC236}">
                <a16:creationId xmlns:a16="http://schemas.microsoft.com/office/drawing/2014/main" id="{FFFCAD69-1272-47FD-BA89-5566C7099313}"/>
              </a:ext>
            </a:extLst>
          </p:cNvPr>
          <p:cNvSpPr>
            <a:spLocks noGrp="1"/>
          </p:cNvSpPr>
          <p:nvPr>
            <p:ph type="pic" sz="quarter" idx="15"/>
          </p:nvPr>
        </p:nvSpPr>
        <p:spPr/>
        <p:txBody>
          <a:bodyPr/>
          <a:lstStyle/>
          <a:p>
            <a:endParaRPr lang="de-DE"/>
          </a:p>
        </p:txBody>
      </p:sp>
      <p:pic>
        <p:nvPicPr>
          <p:cNvPr id="9218" name="Picture 2">
            <a:extLst>
              <a:ext uri="{FF2B5EF4-FFF2-40B4-BE49-F238E27FC236}">
                <a16:creationId xmlns:a16="http://schemas.microsoft.com/office/drawing/2014/main" id="{4C88292F-7976-43F8-A67B-4C77D773D4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8456" y="4009229"/>
            <a:ext cx="3655578" cy="12197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ntdecke eine ganze Welt | Multimar Wattforum">
            <a:extLst>
              <a:ext uri="{FF2B5EF4-FFF2-40B4-BE49-F238E27FC236}">
                <a16:creationId xmlns:a16="http://schemas.microsoft.com/office/drawing/2014/main" id="{0EAB6212-DBA3-46B8-9625-37996BF9D0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06" y="4024618"/>
            <a:ext cx="1603500" cy="12044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att´n Ausflug! Mit der ganzen Klasse ins Nationalpark-Ze | Multimar  Wattforum">
            <a:extLst>
              <a:ext uri="{FF2B5EF4-FFF2-40B4-BE49-F238E27FC236}">
                <a16:creationId xmlns:a16="http://schemas.microsoft.com/office/drawing/2014/main" id="{704DEE88-580D-4545-884F-5735C4FA9C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5348" y="4024618"/>
            <a:ext cx="1804648" cy="120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2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2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E64064-994E-453C-9B9F-3C8DA3B3059E}"/>
              </a:ext>
            </a:extLst>
          </p:cNvPr>
          <p:cNvSpPr>
            <a:spLocks noGrp="1"/>
          </p:cNvSpPr>
          <p:nvPr>
            <p:ph type="title"/>
          </p:nvPr>
        </p:nvSpPr>
        <p:spPr/>
        <p:txBody>
          <a:bodyPr/>
          <a:lstStyle/>
          <a:p>
            <a:r>
              <a:rPr lang="de-DE" dirty="0"/>
              <a:t>Feedback</a:t>
            </a:r>
          </a:p>
        </p:txBody>
      </p:sp>
      <p:pic>
        <p:nvPicPr>
          <p:cNvPr id="1026" name="Picture 2">
            <a:extLst>
              <a:ext uri="{FF2B5EF4-FFF2-40B4-BE49-F238E27FC236}">
                <a16:creationId xmlns:a16="http://schemas.microsoft.com/office/drawing/2014/main" id="{C4CF44FE-CE92-4182-8711-27D85DB0E36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0715" y="1718345"/>
            <a:ext cx="4361745" cy="2578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5-Finger-Feedback: Tipps für gute Rückmeldungen">
            <a:extLst>
              <a:ext uri="{FF2B5EF4-FFF2-40B4-BE49-F238E27FC236}">
                <a16:creationId xmlns:a16="http://schemas.microsoft.com/office/drawing/2014/main" id="{4FDAABA2-1465-4CE4-AF70-B438EDD9F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520" y="2923784"/>
            <a:ext cx="3885293" cy="3011398"/>
          </a:xfrm>
          <a:prstGeom prst="rect">
            <a:avLst/>
          </a:prstGeom>
          <a:noFill/>
          <a:extLst>
            <a:ext uri="{909E8E84-426E-40DD-AFC4-6F175D3DCCD1}">
              <a14:hiddenFill xmlns:a14="http://schemas.microsoft.com/office/drawing/2010/main">
                <a:solidFill>
                  <a:srgbClr val="FFFFFF"/>
                </a:solidFill>
              </a14:hiddenFill>
            </a:ext>
          </a:extLst>
        </p:spPr>
      </p:pic>
      <p:sp>
        <p:nvSpPr>
          <p:cNvPr id="9" name="Bildplatzhalter 8">
            <a:extLst>
              <a:ext uri="{FF2B5EF4-FFF2-40B4-BE49-F238E27FC236}">
                <a16:creationId xmlns:a16="http://schemas.microsoft.com/office/drawing/2014/main" id="{691D6420-4C18-40C7-B1DB-2E22D5C15503}"/>
              </a:ext>
            </a:extLst>
          </p:cNvPr>
          <p:cNvSpPr>
            <a:spLocks noGrp="1"/>
          </p:cNvSpPr>
          <p:nvPr>
            <p:ph type="pic" sz="quarter" idx="15"/>
          </p:nvPr>
        </p:nvSpPr>
        <p:spPr/>
      </p:sp>
    </p:spTree>
    <p:extLst>
      <p:ext uri="{BB962C8B-B14F-4D97-AF65-F5344CB8AC3E}">
        <p14:creationId xmlns:p14="http://schemas.microsoft.com/office/powerpoint/2010/main" val="11436562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B738F21-9763-B91F-5D1A-EF31F2DA732A}"/>
              </a:ext>
            </a:extLst>
          </p:cNvPr>
          <p:cNvSpPr>
            <a:spLocks noGrp="1"/>
          </p:cNvSpPr>
          <p:nvPr>
            <p:ph idx="1"/>
          </p:nvPr>
        </p:nvSpPr>
        <p:spPr/>
        <p:txBody>
          <a:bodyPr>
            <a:normAutofit lnSpcReduction="10000"/>
          </a:bodyPr>
          <a:lstStyle/>
          <a:p>
            <a:r>
              <a:rPr lang="de-DE" sz="2000" dirty="0"/>
              <a:t>Individuelle Sichtweisen und Präkonzepte der </a:t>
            </a:r>
            <a:r>
              <a:rPr lang="de-DE" sz="2000" dirty="0" err="1"/>
              <a:t>SuS</a:t>
            </a:r>
            <a:r>
              <a:rPr lang="de-DE" sz="2000" dirty="0"/>
              <a:t> werden zum Ausdruck gebracht.</a:t>
            </a:r>
          </a:p>
          <a:p>
            <a:r>
              <a:rPr lang="de-DE" sz="2000" dirty="0"/>
              <a:t>Es gibt einen offenen Arbeitsauftrag, für den kein Lösungsweg vorgegeben ist. </a:t>
            </a:r>
          </a:p>
          <a:p>
            <a:r>
              <a:rPr lang="de-DE" sz="2000" dirty="0"/>
              <a:t>Verschiedene Ansichten und mögliche Lösungsansätze werden – visualisiert vorgegeben und zur Diskussion gestellt – kognitive Aktivierung.</a:t>
            </a:r>
          </a:p>
          <a:p>
            <a:r>
              <a:rPr lang="de-DE" sz="2000" dirty="0"/>
              <a:t>Die Beispiele regen die Entwicklung eigener Ideen der </a:t>
            </a:r>
            <a:r>
              <a:rPr lang="de-DE" sz="2000" dirty="0" err="1"/>
              <a:t>SuS</a:t>
            </a:r>
            <a:r>
              <a:rPr lang="de-DE" sz="2000" dirty="0"/>
              <a:t> an.</a:t>
            </a:r>
          </a:p>
          <a:p>
            <a:pPr marL="0" indent="0">
              <a:buNone/>
            </a:pPr>
            <a:r>
              <a:rPr lang="de-DE" sz="2000" dirty="0"/>
              <a:t>• Der Konzeptdialog kann in der Orientierungsphase,  auch in der Aneignungsphase begleitend als Protokoll oder Hilfekarte genutzt werden. Durch eine Erweiterung um eine Metaebene könnte er zudem als Erklärungs- oder Reflexionsmethode 	genutzt werden        ( vertiefende Strukturierung)</a:t>
            </a:r>
          </a:p>
        </p:txBody>
      </p:sp>
      <p:sp>
        <p:nvSpPr>
          <p:cNvPr id="3" name="Titel 2">
            <a:extLst>
              <a:ext uri="{FF2B5EF4-FFF2-40B4-BE49-F238E27FC236}">
                <a16:creationId xmlns:a16="http://schemas.microsoft.com/office/drawing/2014/main" id="{1079F2E7-26B9-C054-9E79-379D843641B3}"/>
              </a:ext>
            </a:extLst>
          </p:cNvPr>
          <p:cNvSpPr>
            <a:spLocks noGrp="1"/>
          </p:cNvSpPr>
          <p:nvPr>
            <p:ph type="title"/>
          </p:nvPr>
        </p:nvSpPr>
        <p:spPr/>
        <p:txBody>
          <a:bodyPr/>
          <a:lstStyle/>
          <a:p>
            <a:r>
              <a:rPr lang="de-DE" dirty="0"/>
              <a:t>Konzeptdialog nach Schomaker</a:t>
            </a:r>
          </a:p>
        </p:txBody>
      </p:sp>
      <p:sp>
        <p:nvSpPr>
          <p:cNvPr id="4" name="Bildplatzhalter 3">
            <a:extLst>
              <a:ext uri="{FF2B5EF4-FFF2-40B4-BE49-F238E27FC236}">
                <a16:creationId xmlns:a16="http://schemas.microsoft.com/office/drawing/2014/main" id="{7BA6BB19-1594-FADD-FFDB-B2EE2ABF5689}"/>
              </a:ext>
            </a:extLst>
          </p:cNvPr>
          <p:cNvSpPr>
            <a:spLocks noGrp="1"/>
          </p:cNvSpPr>
          <p:nvPr>
            <p:ph type="pic" sz="quarter" idx="15"/>
          </p:nvPr>
        </p:nvSpPr>
        <p:spPr/>
        <p:txBody>
          <a:bodyPr/>
          <a:lstStyle/>
          <a:p>
            <a:endParaRPr lang="de-DE"/>
          </a:p>
        </p:txBody>
      </p:sp>
    </p:spTree>
    <p:extLst>
      <p:ext uri="{BB962C8B-B14F-4D97-AF65-F5344CB8AC3E}">
        <p14:creationId xmlns:p14="http://schemas.microsoft.com/office/powerpoint/2010/main" val="19861972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B9582957-9C9A-DDE0-F07E-EDEF3192E095}"/>
              </a:ext>
            </a:extLst>
          </p:cNvPr>
          <p:cNvPicPr>
            <a:picLocks noGrp="1" noChangeAspect="1"/>
          </p:cNvPicPr>
          <p:nvPr>
            <p:ph idx="1"/>
          </p:nvPr>
        </p:nvPicPr>
        <p:blipFill>
          <a:blip r:embed="rId2"/>
          <a:stretch>
            <a:fillRect/>
          </a:stretch>
        </p:blipFill>
        <p:spPr>
          <a:xfrm>
            <a:off x="529908" y="2042330"/>
            <a:ext cx="7920037" cy="3882049"/>
          </a:xfrm>
        </p:spPr>
      </p:pic>
      <p:sp>
        <p:nvSpPr>
          <p:cNvPr id="3" name="Titel 2">
            <a:extLst>
              <a:ext uri="{FF2B5EF4-FFF2-40B4-BE49-F238E27FC236}">
                <a16:creationId xmlns:a16="http://schemas.microsoft.com/office/drawing/2014/main" id="{9D4CB0CF-E738-2CD1-3146-AD2D004251BF}"/>
              </a:ext>
            </a:extLst>
          </p:cNvPr>
          <p:cNvSpPr>
            <a:spLocks noGrp="1"/>
          </p:cNvSpPr>
          <p:nvPr>
            <p:ph type="title"/>
          </p:nvPr>
        </p:nvSpPr>
        <p:spPr/>
        <p:txBody>
          <a:bodyPr/>
          <a:lstStyle/>
          <a:p>
            <a:r>
              <a:rPr lang="de-DE" dirty="0"/>
              <a:t>Präkonzepte sichtbar machen – ins Gespräch kommen</a:t>
            </a:r>
          </a:p>
        </p:txBody>
      </p:sp>
      <p:sp>
        <p:nvSpPr>
          <p:cNvPr id="4" name="Bildplatzhalter 3">
            <a:extLst>
              <a:ext uri="{FF2B5EF4-FFF2-40B4-BE49-F238E27FC236}">
                <a16:creationId xmlns:a16="http://schemas.microsoft.com/office/drawing/2014/main" id="{4CACCCC4-725A-2713-4D4F-41B68D4EA3F1}"/>
              </a:ext>
            </a:extLst>
          </p:cNvPr>
          <p:cNvSpPr>
            <a:spLocks noGrp="1"/>
          </p:cNvSpPr>
          <p:nvPr>
            <p:ph type="pic" sz="quarter" idx="15"/>
          </p:nvPr>
        </p:nvSpPr>
        <p:spPr/>
        <p:txBody>
          <a:bodyPr/>
          <a:lstStyle/>
          <a:p>
            <a:endParaRPr lang="de-DE"/>
          </a:p>
        </p:txBody>
      </p:sp>
    </p:spTree>
    <p:extLst>
      <p:ext uri="{BB962C8B-B14F-4D97-AF65-F5344CB8AC3E}">
        <p14:creationId xmlns:p14="http://schemas.microsoft.com/office/powerpoint/2010/main" val="41688746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CDC34820-1069-A56C-1014-DB51EAAC0DA1}"/>
              </a:ext>
            </a:extLst>
          </p:cNvPr>
          <p:cNvPicPr>
            <a:picLocks noGrp="1" noChangeAspect="1"/>
          </p:cNvPicPr>
          <p:nvPr>
            <p:ph idx="1"/>
          </p:nvPr>
        </p:nvPicPr>
        <p:blipFill>
          <a:blip r:embed="rId2"/>
          <a:stretch>
            <a:fillRect/>
          </a:stretch>
        </p:blipFill>
        <p:spPr>
          <a:xfrm>
            <a:off x="2125158" y="1844675"/>
            <a:ext cx="4892097" cy="4013200"/>
          </a:xfrm>
        </p:spPr>
      </p:pic>
      <p:sp>
        <p:nvSpPr>
          <p:cNvPr id="3" name="Titel 2">
            <a:extLst>
              <a:ext uri="{FF2B5EF4-FFF2-40B4-BE49-F238E27FC236}">
                <a16:creationId xmlns:a16="http://schemas.microsoft.com/office/drawing/2014/main" id="{67DE6457-FA69-1135-CB0A-7E1851864542}"/>
              </a:ext>
            </a:extLst>
          </p:cNvPr>
          <p:cNvSpPr>
            <a:spLocks noGrp="1"/>
          </p:cNvSpPr>
          <p:nvPr>
            <p:ph type="title"/>
          </p:nvPr>
        </p:nvSpPr>
        <p:spPr/>
        <p:txBody>
          <a:bodyPr/>
          <a:lstStyle/>
          <a:p>
            <a:r>
              <a:rPr lang="de-DE" dirty="0"/>
              <a:t>Kann der Mensch das Klima ändern?</a:t>
            </a:r>
          </a:p>
        </p:txBody>
      </p:sp>
      <p:sp>
        <p:nvSpPr>
          <p:cNvPr id="4" name="Bildplatzhalter 3">
            <a:extLst>
              <a:ext uri="{FF2B5EF4-FFF2-40B4-BE49-F238E27FC236}">
                <a16:creationId xmlns:a16="http://schemas.microsoft.com/office/drawing/2014/main" id="{5457AA75-2455-18AD-ECA4-56964E3AEE74}"/>
              </a:ext>
            </a:extLst>
          </p:cNvPr>
          <p:cNvSpPr>
            <a:spLocks noGrp="1"/>
          </p:cNvSpPr>
          <p:nvPr>
            <p:ph type="pic" sz="quarter" idx="15"/>
          </p:nvPr>
        </p:nvSpPr>
        <p:spPr/>
        <p:txBody>
          <a:bodyPr/>
          <a:lstStyle/>
          <a:p>
            <a:endParaRPr lang="de-DE"/>
          </a:p>
        </p:txBody>
      </p:sp>
    </p:spTree>
    <p:extLst>
      <p:ext uri="{BB962C8B-B14F-4D97-AF65-F5344CB8AC3E}">
        <p14:creationId xmlns:p14="http://schemas.microsoft.com/office/powerpoint/2010/main" val="35679033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F6BCADEF-2382-4AD3-AFC3-1FE6E14E80BC}"/>
              </a:ext>
            </a:extLst>
          </p:cNvPr>
          <p:cNvPicPr>
            <a:picLocks noGrp="1" noChangeAspect="1"/>
          </p:cNvPicPr>
          <p:nvPr>
            <p:ph idx="1"/>
          </p:nvPr>
        </p:nvPicPr>
        <p:blipFill>
          <a:blip r:embed="rId2"/>
          <a:stretch>
            <a:fillRect/>
          </a:stretch>
        </p:blipFill>
        <p:spPr>
          <a:xfrm>
            <a:off x="1821779" y="1844675"/>
            <a:ext cx="5498855" cy="4013200"/>
          </a:xfrm>
        </p:spPr>
      </p:pic>
      <p:sp>
        <p:nvSpPr>
          <p:cNvPr id="3" name="Titel 2">
            <a:extLst>
              <a:ext uri="{FF2B5EF4-FFF2-40B4-BE49-F238E27FC236}">
                <a16:creationId xmlns:a16="http://schemas.microsoft.com/office/drawing/2014/main" id="{DA58187C-6AC8-402B-B1F7-5207287D3BA4}"/>
              </a:ext>
            </a:extLst>
          </p:cNvPr>
          <p:cNvSpPr>
            <a:spLocks noGrp="1"/>
          </p:cNvSpPr>
          <p:nvPr>
            <p:ph type="title"/>
          </p:nvPr>
        </p:nvSpPr>
        <p:spPr/>
        <p:txBody>
          <a:bodyPr/>
          <a:lstStyle/>
          <a:p>
            <a:endParaRPr lang="de-DE"/>
          </a:p>
        </p:txBody>
      </p:sp>
      <p:sp>
        <p:nvSpPr>
          <p:cNvPr id="4" name="Bildplatzhalter 3">
            <a:extLst>
              <a:ext uri="{FF2B5EF4-FFF2-40B4-BE49-F238E27FC236}">
                <a16:creationId xmlns:a16="http://schemas.microsoft.com/office/drawing/2014/main" id="{327CC8B0-4BD7-4CA5-8362-DB3A671A04C9}"/>
              </a:ext>
            </a:extLst>
          </p:cNvPr>
          <p:cNvSpPr>
            <a:spLocks noGrp="1"/>
          </p:cNvSpPr>
          <p:nvPr>
            <p:ph type="pic" sz="quarter" idx="15"/>
          </p:nvPr>
        </p:nvSpPr>
        <p:spPr/>
      </p:sp>
    </p:spTree>
    <p:extLst>
      <p:ext uri="{BB962C8B-B14F-4D97-AF65-F5344CB8AC3E}">
        <p14:creationId xmlns:p14="http://schemas.microsoft.com/office/powerpoint/2010/main" val="13464721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5AB576-D2A9-4802-B654-784401152C4B}"/>
              </a:ext>
            </a:extLst>
          </p:cNvPr>
          <p:cNvSpPr>
            <a:spLocks noGrp="1"/>
          </p:cNvSpPr>
          <p:nvPr>
            <p:ph idx="1"/>
          </p:nvPr>
        </p:nvSpPr>
        <p:spPr>
          <a:xfrm>
            <a:off x="173152" y="1823324"/>
            <a:ext cx="3785598" cy="4411320"/>
          </a:xfrm>
        </p:spPr>
        <p:txBody>
          <a:bodyPr>
            <a:normAutofit fontScale="92500" lnSpcReduction="20000"/>
          </a:bodyPr>
          <a:lstStyle/>
          <a:p>
            <a:r>
              <a:rPr lang="de-DE" sz="1600" dirty="0"/>
              <a:t>Individuelle Sichtweisen der </a:t>
            </a:r>
            <a:r>
              <a:rPr lang="de-DE" sz="1600" dirty="0" err="1"/>
              <a:t>SuS</a:t>
            </a:r>
            <a:r>
              <a:rPr lang="de-DE" sz="1600" dirty="0"/>
              <a:t> sollen zum Ausdruck gebracht werden. </a:t>
            </a:r>
          </a:p>
          <a:p>
            <a:r>
              <a:rPr lang="de-DE" sz="1600" dirty="0"/>
              <a:t>Es gibt einen offenen Arbeitsauftrag, für den kein Lösungsweg  vorgegeben ist.</a:t>
            </a:r>
          </a:p>
          <a:p>
            <a:r>
              <a:rPr lang="de-DE" sz="1600" dirty="0"/>
              <a:t>Verschiedene Ansichten und mögliche Lösungsansätze werden – visuell unterstützt-Aufgezeigt und zur Diskussion gestellt </a:t>
            </a:r>
          </a:p>
          <a:p>
            <a:r>
              <a:rPr lang="de-DE" sz="1600" dirty="0"/>
              <a:t>Diese Beispielansichten sollen die Entwicklung eigener Ideen der </a:t>
            </a:r>
            <a:r>
              <a:rPr lang="de-DE" sz="1600" dirty="0" err="1"/>
              <a:t>SuS</a:t>
            </a:r>
            <a:r>
              <a:rPr lang="de-DE" sz="1600" dirty="0"/>
              <a:t> anregen</a:t>
            </a:r>
          </a:p>
          <a:p>
            <a:r>
              <a:rPr lang="de-DE" sz="1600" dirty="0"/>
              <a:t>Erweitere Form des „Concept-Cartoons“ (nach </a:t>
            </a:r>
            <a:r>
              <a:rPr lang="de-DE" sz="1600" dirty="0" err="1"/>
              <a:t>Keogh</a:t>
            </a:r>
            <a:r>
              <a:rPr lang="de-DE" sz="1600" dirty="0"/>
              <a:t>/ </a:t>
            </a:r>
            <a:r>
              <a:rPr lang="de-DE" sz="1600" dirty="0" err="1"/>
              <a:t>Naylor</a:t>
            </a:r>
            <a:r>
              <a:rPr lang="de-DE" sz="1600" dirty="0"/>
              <a:t>) durch eine explizite Fragestellung am Anfang</a:t>
            </a:r>
          </a:p>
          <a:p>
            <a:r>
              <a:rPr lang="de-DE" sz="1600" dirty="0"/>
              <a:t>Dieser kann in der Orientierungsphase, aber auch in der Aneignungsphase begleitend genutzt werden als Protokoll oder Hilfekarte. Durch eine Erweiterung um eine Metaebene könnte er zudem als Erklärungs- oder Reflexionsmethode genutzt werden.</a:t>
            </a:r>
          </a:p>
        </p:txBody>
      </p:sp>
      <p:sp>
        <p:nvSpPr>
          <p:cNvPr id="3" name="Titel 2">
            <a:extLst>
              <a:ext uri="{FF2B5EF4-FFF2-40B4-BE49-F238E27FC236}">
                <a16:creationId xmlns:a16="http://schemas.microsoft.com/office/drawing/2014/main" id="{3A0715EB-C180-41C1-881B-5626C571F1CC}"/>
              </a:ext>
            </a:extLst>
          </p:cNvPr>
          <p:cNvSpPr>
            <a:spLocks noGrp="1"/>
          </p:cNvSpPr>
          <p:nvPr>
            <p:ph type="title"/>
          </p:nvPr>
        </p:nvSpPr>
        <p:spPr>
          <a:xfrm>
            <a:off x="612000" y="214474"/>
            <a:ext cx="7920000" cy="1332000"/>
          </a:xfrm>
        </p:spPr>
        <p:txBody>
          <a:bodyPr/>
          <a:lstStyle/>
          <a:p>
            <a:r>
              <a:rPr lang="de-DE" dirty="0"/>
              <a:t>Der Konzeptdialog </a:t>
            </a:r>
            <a:r>
              <a:rPr lang="de-DE" sz="1500" dirty="0"/>
              <a:t>(nach Claudia Schomaker)</a:t>
            </a:r>
          </a:p>
        </p:txBody>
      </p:sp>
      <p:sp>
        <p:nvSpPr>
          <p:cNvPr id="4" name="Bildplatzhalter 3">
            <a:extLst>
              <a:ext uri="{FF2B5EF4-FFF2-40B4-BE49-F238E27FC236}">
                <a16:creationId xmlns:a16="http://schemas.microsoft.com/office/drawing/2014/main" id="{05182592-D7B2-4B53-A5B6-06E987B5EBC5}"/>
              </a:ext>
            </a:extLst>
          </p:cNvPr>
          <p:cNvSpPr>
            <a:spLocks noGrp="1"/>
          </p:cNvSpPr>
          <p:nvPr>
            <p:ph type="pic" sz="quarter" idx="15"/>
          </p:nvPr>
        </p:nvSpPr>
        <p:spPr/>
      </p:sp>
      <p:pic>
        <p:nvPicPr>
          <p:cNvPr id="5" name="Grafik 4" descr="https://blogs.uni-paderborn.de/fips/files/2014/11/Konzeptdialog_Magnetismus_Wie-kann-Paul-seine-M%C3%BCnze-zur%C3%BCckholen.png">
            <a:extLst>
              <a:ext uri="{FF2B5EF4-FFF2-40B4-BE49-F238E27FC236}">
                <a16:creationId xmlns:a16="http://schemas.microsoft.com/office/drawing/2014/main" id="{F9B60A84-CB5A-4796-8F5A-E6080E4BE88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836334" y="1954734"/>
            <a:ext cx="5083173" cy="3723307"/>
          </a:xfrm>
          <a:prstGeom prst="rect">
            <a:avLst/>
          </a:prstGeom>
          <a:noFill/>
          <a:ln>
            <a:noFill/>
          </a:ln>
        </p:spPr>
      </p:pic>
    </p:spTree>
    <p:extLst>
      <p:ext uri="{BB962C8B-B14F-4D97-AF65-F5344CB8AC3E}">
        <p14:creationId xmlns:p14="http://schemas.microsoft.com/office/powerpoint/2010/main" val="1352660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2AB21E72-8764-4194-A80D-BDDF9826BA28}"/>
              </a:ext>
            </a:extLst>
          </p:cNvPr>
          <p:cNvPicPr>
            <a:picLocks noGrp="1" noChangeAspect="1"/>
          </p:cNvPicPr>
          <p:nvPr>
            <p:ph idx="1"/>
          </p:nvPr>
        </p:nvPicPr>
        <p:blipFill>
          <a:blip r:embed="rId2"/>
          <a:stretch>
            <a:fillRect/>
          </a:stretch>
        </p:blipFill>
        <p:spPr>
          <a:xfrm>
            <a:off x="232778" y="1748429"/>
            <a:ext cx="8455024" cy="4234355"/>
          </a:xfrm>
        </p:spPr>
      </p:pic>
      <p:sp>
        <p:nvSpPr>
          <p:cNvPr id="3" name="Titel 2">
            <a:extLst>
              <a:ext uri="{FF2B5EF4-FFF2-40B4-BE49-F238E27FC236}">
                <a16:creationId xmlns:a16="http://schemas.microsoft.com/office/drawing/2014/main" id="{904CDD29-0D9B-4F41-B266-22AC182FF408}"/>
              </a:ext>
            </a:extLst>
          </p:cNvPr>
          <p:cNvSpPr>
            <a:spLocks noGrp="1"/>
          </p:cNvSpPr>
          <p:nvPr>
            <p:ph type="title"/>
          </p:nvPr>
        </p:nvSpPr>
        <p:spPr/>
        <p:txBody>
          <a:bodyPr/>
          <a:lstStyle/>
          <a:p>
            <a:r>
              <a:rPr lang="de-DE" dirty="0"/>
              <a:t>Glossar zu den Fachtermini</a:t>
            </a:r>
          </a:p>
        </p:txBody>
      </p:sp>
      <p:sp>
        <p:nvSpPr>
          <p:cNvPr id="4" name="Bildplatzhalter 3">
            <a:extLst>
              <a:ext uri="{FF2B5EF4-FFF2-40B4-BE49-F238E27FC236}">
                <a16:creationId xmlns:a16="http://schemas.microsoft.com/office/drawing/2014/main" id="{4EF86F2D-45F3-4F63-BFAE-69FF57D8C17D}"/>
              </a:ext>
            </a:extLst>
          </p:cNvPr>
          <p:cNvSpPr>
            <a:spLocks noGrp="1"/>
          </p:cNvSpPr>
          <p:nvPr>
            <p:ph type="pic" sz="quarter" idx="15"/>
          </p:nvPr>
        </p:nvSpPr>
        <p:spPr/>
      </p:sp>
      <p:sp>
        <p:nvSpPr>
          <p:cNvPr id="9" name="Rechteck 8">
            <a:extLst>
              <a:ext uri="{FF2B5EF4-FFF2-40B4-BE49-F238E27FC236}">
                <a16:creationId xmlns:a16="http://schemas.microsoft.com/office/drawing/2014/main" id="{72786B82-68B6-449F-87C2-CEC44DD56BD1}"/>
              </a:ext>
            </a:extLst>
          </p:cNvPr>
          <p:cNvSpPr/>
          <p:nvPr/>
        </p:nvSpPr>
        <p:spPr>
          <a:xfrm>
            <a:off x="456198" y="3429000"/>
            <a:ext cx="1418902" cy="598990"/>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78456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04CDD29-0D9B-4F41-B266-22AC182FF408}"/>
              </a:ext>
            </a:extLst>
          </p:cNvPr>
          <p:cNvSpPr>
            <a:spLocks noGrp="1"/>
          </p:cNvSpPr>
          <p:nvPr>
            <p:ph type="title"/>
          </p:nvPr>
        </p:nvSpPr>
        <p:spPr/>
        <p:txBody>
          <a:bodyPr/>
          <a:lstStyle/>
          <a:p>
            <a:r>
              <a:rPr lang="de-DE" dirty="0"/>
              <a:t>Glossar zu den Fachtermini</a:t>
            </a:r>
          </a:p>
        </p:txBody>
      </p:sp>
      <p:sp>
        <p:nvSpPr>
          <p:cNvPr id="4" name="Bildplatzhalter 3">
            <a:extLst>
              <a:ext uri="{FF2B5EF4-FFF2-40B4-BE49-F238E27FC236}">
                <a16:creationId xmlns:a16="http://schemas.microsoft.com/office/drawing/2014/main" id="{4EF86F2D-45F3-4F63-BFAE-69FF57D8C17D}"/>
              </a:ext>
            </a:extLst>
          </p:cNvPr>
          <p:cNvSpPr>
            <a:spLocks noGrp="1"/>
          </p:cNvSpPr>
          <p:nvPr>
            <p:ph type="pic" sz="quarter" idx="15"/>
          </p:nvPr>
        </p:nvSpPr>
        <p:spPr/>
      </p:sp>
      <p:pic>
        <p:nvPicPr>
          <p:cNvPr id="8" name="Grafik 7">
            <a:extLst>
              <a:ext uri="{FF2B5EF4-FFF2-40B4-BE49-F238E27FC236}">
                <a16:creationId xmlns:a16="http://schemas.microsoft.com/office/drawing/2014/main" id="{1BD603EB-1FC9-42BB-A616-D541F6CFE1E8}"/>
              </a:ext>
            </a:extLst>
          </p:cNvPr>
          <p:cNvPicPr>
            <a:picLocks noChangeAspect="1"/>
          </p:cNvPicPr>
          <p:nvPr/>
        </p:nvPicPr>
        <p:blipFill>
          <a:blip r:embed="rId2"/>
          <a:stretch>
            <a:fillRect/>
          </a:stretch>
        </p:blipFill>
        <p:spPr>
          <a:xfrm>
            <a:off x="107828" y="1848038"/>
            <a:ext cx="8928344" cy="3760913"/>
          </a:xfrm>
          <a:prstGeom prst="rect">
            <a:avLst/>
          </a:prstGeom>
        </p:spPr>
      </p:pic>
    </p:spTree>
    <p:extLst>
      <p:ext uri="{BB962C8B-B14F-4D97-AF65-F5344CB8AC3E}">
        <p14:creationId xmlns:p14="http://schemas.microsoft.com/office/powerpoint/2010/main" val="22515852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heme/theme1.xml><?xml version="1.0" encoding="utf-8"?>
<a:theme xmlns:a="http://schemas.openxmlformats.org/drawingml/2006/main" name="IQSH">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QSH">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4616</Words>
  <Application>Microsoft Office PowerPoint</Application>
  <PresentationFormat>Bildschirmpräsentation (4:3)</PresentationFormat>
  <Paragraphs>642</Paragraphs>
  <Slides>78</Slides>
  <Notes>29</Notes>
  <HiddenSlides>0</HiddenSlides>
  <MMClips>1</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1</vt:i4>
      </vt:variant>
      <vt:variant>
        <vt:lpstr>Folientitel</vt:lpstr>
      </vt:variant>
      <vt:variant>
        <vt:i4>78</vt:i4>
      </vt:variant>
    </vt:vector>
  </HeadingPairs>
  <TitlesOfParts>
    <vt:vector size="88" baseType="lpstr">
      <vt:lpstr>-apple-system</vt:lpstr>
      <vt:lpstr>Arial</vt:lpstr>
      <vt:lpstr>Calibri</vt:lpstr>
      <vt:lpstr>Calibri Light</vt:lpstr>
      <vt:lpstr>Google Sans Text</vt:lpstr>
      <vt:lpstr>Times New Roman</vt:lpstr>
      <vt:lpstr>Wingdings</vt:lpstr>
      <vt:lpstr>IQSH</vt:lpstr>
      <vt:lpstr>1_IQSH</vt:lpstr>
      <vt:lpstr>Document</vt:lpstr>
      <vt:lpstr>C3 Sachfächer kompetenzorientiert unterrichten   Denk-, Arbeits- und Handlungsweisen, Operatoren und prozessbezogene Kompetenzen der Fachanforderungen</vt:lpstr>
      <vt:lpstr>PowerPoint-Präsentation</vt:lpstr>
      <vt:lpstr>Sachunterricht und DAH</vt:lpstr>
      <vt:lpstr>Sachunterricht und DAH</vt:lpstr>
      <vt:lpstr>Sachunterricht und DAH</vt:lpstr>
      <vt:lpstr>Sachunterricht und DAH</vt:lpstr>
      <vt:lpstr>Aktuelles? Was liegt oben auf?</vt:lpstr>
      <vt:lpstr>Glossar zu den Fachtermini</vt:lpstr>
      <vt:lpstr>Glossar zu den Fachtermini</vt:lpstr>
      <vt:lpstr>Rückblick  an die letzte AV  – zur Bedeutung der Sprache </vt:lpstr>
      <vt:lpstr>Bedeutung der Sprache </vt:lpstr>
      <vt:lpstr>Rückblick Scaffolding</vt:lpstr>
      <vt:lpstr>Versorgt euch mit Kaffee</vt:lpstr>
      <vt:lpstr>   Denk- Arbeits- und Handlungsweisen als Erkenntniswege im Sachunterricht  </vt:lpstr>
      <vt:lpstr>Unterrichtsprinzipien Fachanforderungen Primarstufe Sachunterricht S. 10/11</vt:lpstr>
      <vt:lpstr>Intention des Faches SU </vt:lpstr>
      <vt:lpstr>Der Beitrag des Faches zur allgemeinen und fachlichen Bildung</vt:lpstr>
      <vt:lpstr>Wie funktioniert die Umsetzung?</vt:lpstr>
      <vt:lpstr>PowerPoint-Präsentation</vt:lpstr>
      <vt:lpstr>Das Kompetenzmodell</vt:lpstr>
      <vt:lpstr>PowerPoint-Präsentation</vt:lpstr>
      <vt:lpstr>Das Kompetenzmodell des Perspektivrahmens Sachunterricht </vt:lpstr>
      <vt:lpstr>Abgleich Fachanforderungen</vt:lpstr>
      <vt:lpstr>PowerPoint-Präsentation</vt:lpstr>
      <vt:lpstr>PowerPoint-Präsentation</vt:lpstr>
      <vt:lpstr>An einem Beispiel… Thema Luft </vt:lpstr>
      <vt:lpstr>Perspektivbezogene Denk-, Arbeits-      und Handlungsweisen und Themen</vt:lpstr>
      <vt:lpstr>Die fünf Perspektiven: DAH</vt:lpstr>
      <vt:lpstr>Vielperspektivisch unterrichten am Beispiel „Nordseeküste 2030 – Menschen und Natur im Einklang!“ </vt:lpstr>
      <vt:lpstr>PowerPoint-Präsentation</vt:lpstr>
      <vt:lpstr>PowerPoint-Präsentation</vt:lpstr>
      <vt:lpstr>DAH‘s und mein SU  eine kleine Anwendung… 10‘Min </vt:lpstr>
      <vt:lpstr>PowerPoint-Präsentation</vt:lpstr>
      <vt:lpstr>Aufgabe 1: Eigene Denk-, Arbeits- und Handlungsweisen im Unterricht </vt:lpstr>
      <vt:lpstr>Ergebnispräsentation &amp; Sicherung </vt:lpstr>
      <vt:lpstr>Aufgabe 2: Experimente und Versuche</vt:lpstr>
      <vt:lpstr>Reziprokes Lehren und Lernen</vt:lpstr>
      <vt:lpstr>PowerPoint-Präsentation</vt:lpstr>
      <vt:lpstr>Experiment vs. Versuch</vt:lpstr>
      <vt:lpstr>Konsequenzen für euren SU</vt:lpstr>
      <vt:lpstr>Niveaustufen nach Hartinger</vt:lpstr>
      <vt:lpstr>PowerPoint-Präsentation</vt:lpstr>
      <vt:lpstr>Etappen eines Experiments nach Giest</vt:lpstr>
      <vt:lpstr>Problemlösen als Lernhandlung</vt:lpstr>
      <vt:lpstr>PowerPoint-Präsentation</vt:lpstr>
      <vt:lpstr>Stolpersteine</vt:lpstr>
      <vt:lpstr>Ergebnispräsentation &amp; Sicherung </vt:lpstr>
      <vt:lpstr>Vorbereitung Unterrichtshospitation – DAH </vt:lpstr>
      <vt:lpstr>Unterrichtshospitation und Besprechung</vt:lpstr>
      <vt:lpstr>Unterrichtsreflexion</vt:lpstr>
      <vt:lpstr>Verhalten der Lehrkraft</vt:lpstr>
      <vt:lpstr>PowerPoint-Präsentation</vt:lpstr>
      <vt:lpstr>    30 Minuten Pause</vt:lpstr>
      <vt:lpstr>Phänomen und Sachverhalt</vt:lpstr>
      <vt:lpstr>Lernen an Phänomenen</vt:lpstr>
      <vt:lpstr>Naturerscheinung</vt:lpstr>
      <vt:lpstr>Lernen an Phänomenen im Unterricht</vt:lpstr>
      <vt:lpstr>Lernen an Phänomenen</vt:lpstr>
      <vt:lpstr>Aufgabe 3: Lernen an Phänomenen</vt:lpstr>
      <vt:lpstr>Das genetisch-sokratische Gespräch (nach Martin Wagenschein)  </vt:lpstr>
      <vt:lpstr>Lernen an Phänomenen und Sprache</vt:lpstr>
      <vt:lpstr>Vom Phänomen zum Sachverhalt</vt:lpstr>
      <vt:lpstr>Exemplarisches Lernen  –Denk-, Arbeits- und Handlungsweisen</vt:lpstr>
      <vt:lpstr>Aufgabe 4: Selbsterprobung des genetisch-sokratischen Gesprächs </vt:lpstr>
      <vt:lpstr>Ergebnispräsentation &amp; Sicherung </vt:lpstr>
      <vt:lpstr>PowerPoint-Präsentation</vt:lpstr>
      <vt:lpstr>GRAFIZ</vt:lpstr>
      <vt:lpstr>Aufgabe 5: Luft ist mehr als Nichts –Versuche zum Phänomen Luft</vt:lpstr>
      <vt:lpstr>Ergebnispräsentation &amp; Sicherung </vt:lpstr>
      <vt:lpstr>Sachunterricht und DAH</vt:lpstr>
      <vt:lpstr>Sachunterricht und DAH</vt:lpstr>
      <vt:lpstr>Feedback und Ausblick</vt:lpstr>
      <vt:lpstr>Feedback</vt:lpstr>
      <vt:lpstr>Konzeptdialog nach Schomaker</vt:lpstr>
      <vt:lpstr>Präkonzepte sichtbar machen – ins Gespräch kommen</vt:lpstr>
      <vt:lpstr>Kann der Mensch das Klima ändern?</vt:lpstr>
      <vt:lpstr>PowerPoint-Präsentation</vt:lpstr>
      <vt:lpstr>Der Konzeptdialog (nach Claudia Schomaker)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IQSH</dc:creator>
  <cp:lastModifiedBy>Martin Müller</cp:lastModifiedBy>
  <cp:revision>205</cp:revision>
  <dcterms:created xsi:type="dcterms:W3CDTF">2015-10-10T11:15:27Z</dcterms:created>
  <dcterms:modified xsi:type="dcterms:W3CDTF">2025-11-12T07:47:14Z</dcterms:modified>
</cp:coreProperties>
</file>