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6" r:id="rId3"/>
    <p:sldId id="269" r:id="rId4"/>
    <p:sldId id="268" r:id="rId5"/>
    <p:sldId id="267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99" r:id="rId18"/>
    <p:sldId id="300" r:id="rId19"/>
    <p:sldId id="301" r:id="rId20"/>
    <p:sldId id="302" r:id="rId21"/>
    <p:sldId id="287" r:id="rId22"/>
    <p:sldId id="298" r:id="rId23"/>
    <p:sldId id="281" r:id="rId24"/>
    <p:sldId id="257" r:id="rId25"/>
    <p:sldId id="262" r:id="rId26"/>
    <p:sldId id="282" r:id="rId27"/>
    <p:sldId id="283" r:id="rId28"/>
    <p:sldId id="265" r:id="rId29"/>
    <p:sldId id="303" r:id="rId30"/>
    <p:sldId id="284" r:id="rId31"/>
    <p:sldId id="285" r:id="rId32"/>
    <p:sldId id="286" r:id="rId33"/>
    <p:sldId id="288" r:id="rId34"/>
    <p:sldId id="289" r:id="rId35"/>
    <p:sldId id="290" r:id="rId36"/>
    <p:sldId id="292" r:id="rId37"/>
    <p:sldId id="293" r:id="rId38"/>
    <p:sldId id="294" r:id="rId39"/>
    <p:sldId id="295" r:id="rId40"/>
    <p:sldId id="296" r:id="rId41"/>
    <p:sldId id="261" r:id="rId42"/>
    <p:sldId id="304" r:id="rId43"/>
    <p:sldId id="297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18" d="100"/>
          <a:sy n="118" d="100"/>
        </p:scale>
        <p:origin x="-1434" y="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hteck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hteck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hteck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hteck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Abgerundetes Rechteck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Abgerundetes Rechteck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hteck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hteck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hteck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hteck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  <p:sp>
        <p:nvSpPr>
          <p:cNvPr id="28" name="Datumsplatzhalt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BCAD085-E8A6-8845-BD4E-CB4CCA059FC4}" type="datetimeFigureOut">
              <a:rPr lang="en-US" smtClean="0"/>
              <a:t>11/16/2025</a:t>
            </a:fld>
            <a:endParaRPr lang="en-US" dirty="0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C1FF6DA9-008F-8B48-92A6-B652298478BF}" type="slidenum">
              <a:rPr lang="en-US" smtClean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11/16/2025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11/16/2025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11/16/2025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11/16/2025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11/16/2025</a:t>
            </a:fld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26" name="Datumsplatzhalt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CAD085-E8A6-8845-BD4E-CB4CCA059FC4}" type="datetimeFigureOut">
              <a:rPr lang="en-US" smtClean="0"/>
              <a:t>11/16/2025</a:t>
            </a:fld>
            <a:endParaRPr lang="en-US" dirty="0"/>
          </a:p>
        </p:txBody>
      </p:sp>
      <p:sp>
        <p:nvSpPr>
          <p:cNvPr id="27" name="Foliennummernplatzhalt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1FF6DA9-008F-8B48-92A6-B652298478BF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28" name="Fußzeilenplatzhalt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BCAD085-E8A6-8845-BD4E-CB4CCA059FC4}" type="datetimeFigureOut">
              <a:rPr lang="en-US" smtClean="0"/>
              <a:t>11/16/2025</a:t>
            </a:fld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11/16/2025</a:t>
            </a:fld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11/16/2025</a:t>
            </a:fld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de-DE" smtClean="0"/>
              <a:t>Bild durch Klicken auf Symbol hinzufügen</a:t>
            </a:r>
            <a:endParaRPr kumimoji="0"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11/16/2025</a:t>
            </a:fld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hteck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hteck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hteck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hteck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Abgerundetes Rechteck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Abgerundetes Rechteck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hteck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hteck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hteck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hteck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hteck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hteck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smtClean="0"/>
              <a:t>Textmasterformat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11/16/2025</a:t>
            </a:fld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C1FF6DA9-008F-8B48-92A6-B652298478BF}" type="slidenum">
              <a:rPr lang="en-US" smtClean="0"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dirty="0"/>
              <a:t>Pädagogische Diagnostik in der Grundschule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643" y="327659"/>
            <a:ext cx="2937513" cy="19583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584" y="5545928"/>
            <a:ext cx="2707816" cy="870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42047" y="6320118"/>
            <a:ext cx="256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j-lt"/>
              </a:rPr>
              <a:t>Julie Dannheim - Milde</a:t>
            </a:r>
            <a:endParaRPr lang="de-DE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87" y="623732"/>
            <a:ext cx="8575655" cy="5712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6414493" y="6588786"/>
            <a:ext cx="2640495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" dirty="0"/>
              <a:t>https://</a:t>
            </a:r>
            <a:r>
              <a:rPr lang="de-DE" sz="600" dirty="0" smtClean="0"/>
              <a:t>www.timetomutiny.org/post/the-world-is-in-chaos-embrace.it</a:t>
            </a:r>
            <a:endParaRPr lang="de-DE" sz="600" dirty="0"/>
          </a:p>
        </p:txBody>
      </p:sp>
    </p:spTree>
    <p:extLst>
      <p:ext uri="{BB962C8B-B14F-4D97-AF65-F5344CB8AC3E}">
        <p14:creationId xmlns:p14="http://schemas.microsoft.com/office/powerpoint/2010/main" val="341159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23442"/>
            <a:ext cx="8229600" cy="4325112"/>
          </a:xfrm>
        </p:spPr>
        <p:txBody>
          <a:bodyPr/>
          <a:lstStyle/>
          <a:p>
            <a:pPr marL="109728" indent="0">
              <a:buNone/>
            </a:pPr>
            <a:r>
              <a:rPr lang="de-DE" dirty="0" smtClean="0"/>
              <a:t>Du siehst </a:t>
            </a:r>
            <a:r>
              <a:rPr lang="de-DE" dirty="0"/>
              <a:t>das Bild gleich noch einmal für 20 Sekunden</a:t>
            </a:r>
            <a:r>
              <a:rPr lang="de-DE" dirty="0" smtClean="0"/>
              <a:t>.</a:t>
            </a:r>
          </a:p>
          <a:p>
            <a:pPr marL="109728" indent="0">
              <a:buNone/>
            </a:pPr>
            <a:endParaRPr lang="de-DE" dirty="0"/>
          </a:p>
          <a:p>
            <a:pPr marL="109728" indent="0">
              <a:buNone/>
            </a:pPr>
            <a:r>
              <a:rPr lang="de-DE" dirty="0" smtClean="0"/>
              <a:t>Achte </a:t>
            </a:r>
            <a:r>
              <a:rPr lang="de-DE" dirty="0"/>
              <a:t>bitte auf </a:t>
            </a:r>
            <a:r>
              <a:rPr lang="de-DE" dirty="0" smtClean="0"/>
              <a:t>folgenden </a:t>
            </a:r>
            <a:r>
              <a:rPr lang="de-DE" dirty="0"/>
              <a:t>Schwerpunkte: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dirty="0" smtClean="0"/>
              <a:t>Hintergrund</a:t>
            </a:r>
            <a:endParaRPr lang="de-DE" dirty="0"/>
          </a:p>
          <a:p>
            <a:pPr>
              <a:buFont typeface="Wingdings" panose="05000000000000000000" pitchFamily="2" charset="2"/>
              <a:buChar char="Ø"/>
            </a:pPr>
            <a:r>
              <a:rPr lang="de-DE" dirty="0" smtClean="0"/>
              <a:t>Ausbreitung </a:t>
            </a:r>
            <a:r>
              <a:rPr lang="de-DE" dirty="0"/>
              <a:t>des Feuers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dirty="0" smtClean="0"/>
              <a:t>Kleidung </a:t>
            </a:r>
            <a:r>
              <a:rPr lang="de-DE" dirty="0"/>
              <a:t>des mutmaßlichen Täters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dirty="0" smtClean="0"/>
              <a:t>Türeingänge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6867"/>
            <a:ext cx="2371725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921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87" y="623732"/>
            <a:ext cx="8575655" cy="5712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6414493" y="6588786"/>
            <a:ext cx="2640495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" dirty="0"/>
              <a:t>https://</a:t>
            </a:r>
            <a:r>
              <a:rPr lang="de-DE" sz="600" dirty="0" smtClean="0"/>
              <a:t>www.timetomutiny.org/post/the-world-is-in-chaos-embrace.it</a:t>
            </a:r>
            <a:endParaRPr lang="de-DE" sz="600" dirty="0"/>
          </a:p>
        </p:txBody>
      </p:sp>
    </p:spTree>
    <p:extLst>
      <p:ext uri="{BB962C8B-B14F-4D97-AF65-F5344CB8AC3E}">
        <p14:creationId xmlns:p14="http://schemas.microsoft.com/office/powerpoint/2010/main" val="49704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17" y="538247"/>
            <a:ext cx="2371725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efaltete Ecke 4"/>
          <p:cNvSpPr/>
          <p:nvPr/>
        </p:nvSpPr>
        <p:spPr>
          <a:xfrm>
            <a:off x="606901" y="2019384"/>
            <a:ext cx="2468071" cy="2694647"/>
          </a:xfrm>
          <a:prstGeom prst="foldedCorne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D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</a:t>
            </a:r>
            <a:r>
              <a:rPr lang="de-D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konntest du </a:t>
            </a:r>
            <a:r>
              <a:rPr lang="de-D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beobachten?</a:t>
            </a:r>
            <a:endParaRPr lang="de-DE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Gefaltete Ecke 7"/>
          <p:cNvSpPr/>
          <p:nvPr/>
        </p:nvSpPr>
        <p:spPr>
          <a:xfrm>
            <a:off x="4903774" y="2759384"/>
            <a:ext cx="3478226" cy="3301549"/>
          </a:xfrm>
          <a:prstGeom prst="foldedCorne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DE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bedeutet das für die pädagogische Diagnostik?</a:t>
            </a:r>
            <a:endParaRPr lang="de-DE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835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2" y="1302819"/>
            <a:ext cx="9017932" cy="407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76086" y="2565173"/>
            <a:ext cx="1691235" cy="979811"/>
          </a:xfrm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Fokus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513211" y="5551136"/>
            <a:ext cx="6700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Schuhe des mutmaßlichen Täters</a:t>
            </a:r>
            <a:endParaRPr lang="de-DE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266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87" y="623732"/>
            <a:ext cx="8575655" cy="5712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6414493" y="6588786"/>
            <a:ext cx="2640495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" dirty="0"/>
              <a:t>https://</a:t>
            </a:r>
            <a:r>
              <a:rPr lang="de-DE" sz="600" dirty="0" smtClean="0"/>
              <a:t>www.timetomutiny.org/post/the-world-is-in-chaos-embrace.it</a:t>
            </a:r>
            <a:endParaRPr lang="de-DE" sz="600" dirty="0"/>
          </a:p>
        </p:txBody>
      </p:sp>
    </p:spTree>
    <p:extLst>
      <p:ext uri="{BB962C8B-B14F-4D97-AF65-F5344CB8AC3E}">
        <p14:creationId xmlns:p14="http://schemas.microsoft.com/office/powerpoint/2010/main" val="188318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2" y="1302819"/>
            <a:ext cx="9017932" cy="407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76086" y="2565173"/>
            <a:ext cx="1691235" cy="979811"/>
          </a:xfrm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Fokus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095838" y="5551136"/>
            <a:ext cx="5324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 Schwerpunkt reicht aus!</a:t>
            </a:r>
            <a:endParaRPr lang="de-DE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679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19" y="881552"/>
            <a:ext cx="5626801" cy="5598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eck 5"/>
          <p:cNvSpPr/>
          <p:nvPr/>
        </p:nvSpPr>
        <p:spPr>
          <a:xfrm>
            <a:off x="2499019" y="278796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/>
            <a:r>
              <a:rPr lang="de-DE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/>
              </a:rPr>
              <a:t>Kurzvorstellung der Lerngruppe &amp; Unterrichtsstunde</a:t>
            </a:r>
          </a:p>
          <a:p>
            <a:pPr algn="ctr" defTabSz="914400"/>
            <a:endParaRPr lang="de-DE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/>
            </a:endParaRPr>
          </a:p>
          <a:p>
            <a:pPr algn="ctr" defTabSz="914400"/>
            <a:r>
              <a:rPr lang="de-DE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/>
              </a:rPr>
              <a:t>Beobachtungsaufträge</a:t>
            </a:r>
          </a:p>
          <a:p>
            <a:pPr algn="ctr" defTabSz="914400"/>
            <a:endParaRPr lang="de-DE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/>
            </a:endParaRPr>
          </a:p>
          <a:p>
            <a:pPr algn="ctr" defTabSz="914400"/>
            <a:r>
              <a:rPr lang="de-DE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/>
              </a:rPr>
              <a:t>Hospitation</a:t>
            </a:r>
          </a:p>
        </p:txBody>
      </p:sp>
    </p:spTree>
    <p:extLst>
      <p:ext uri="{BB962C8B-B14F-4D97-AF65-F5344CB8AC3E}">
        <p14:creationId xmlns:p14="http://schemas.microsoft.com/office/powerpoint/2010/main" val="191475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816" y="1792281"/>
            <a:ext cx="2965871" cy="38825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7534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chtungspfeil 3"/>
          <p:cNvSpPr/>
          <p:nvPr/>
        </p:nvSpPr>
        <p:spPr>
          <a:xfrm>
            <a:off x="1804524" y="1149069"/>
            <a:ext cx="4466803" cy="1351370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Besprechung der Stunde</a:t>
            </a:r>
            <a:endParaRPr lang="de-DE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02" y="2891120"/>
            <a:ext cx="3578225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lussdiagramm: Karte 4"/>
          <p:cNvSpPr/>
          <p:nvPr/>
        </p:nvSpPr>
        <p:spPr>
          <a:xfrm>
            <a:off x="5421665" y="3685921"/>
            <a:ext cx="3188262" cy="1448476"/>
          </a:xfrm>
          <a:prstGeom prst="flowChartPunchedCar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ohne Schülerbeobachtungen</a:t>
            </a:r>
            <a:endParaRPr lang="de-DE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673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29" y="1367474"/>
            <a:ext cx="6831107" cy="4554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2059">
            <a:off x="7230115" y="1342409"/>
            <a:ext cx="1563148" cy="1563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179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Austausch Schülerbeobachtungen</a:t>
            </a:r>
            <a:endParaRPr lang="de-DE" dirty="0"/>
          </a:p>
        </p:txBody>
      </p:sp>
      <p:sp>
        <p:nvSpPr>
          <p:cNvPr id="5" name="Richtungspfeil 4"/>
          <p:cNvSpPr/>
          <p:nvPr/>
        </p:nvSpPr>
        <p:spPr>
          <a:xfrm>
            <a:off x="704007" y="2362875"/>
            <a:ext cx="3867993" cy="1068148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Notizen zusammentragen!</a:t>
            </a:r>
            <a:endParaRPr lang="de-DE" dirty="0"/>
          </a:p>
        </p:txBody>
      </p:sp>
      <p:sp>
        <p:nvSpPr>
          <p:cNvPr id="6" name="Richtungspfeil 5"/>
          <p:cNvSpPr/>
          <p:nvPr/>
        </p:nvSpPr>
        <p:spPr>
          <a:xfrm>
            <a:off x="4097941" y="5153278"/>
            <a:ext cx="4217299" cy="1068148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Trage deine </a:t>
            </a:r>
            <a:r>
              <a:rPr lang="de-DE" dirty="0" smtClean="0"/>
              <a:t>Beobachtungen vor!</a:t>
            </a:r>
            <a:endParaRPr lang="de-DE" dirty="0"/>
          </a:p>
        </p:txBody>
      </p:sp>
      <p:sp>
        <p:nvSpPr>
          <p:cNvPr id="7" name="Flussdiagramm: Karte 6"/>
          <p:cNvSpPr/>
          <p:nvPr/>
        </p:nvSpPr>
        <p:spPr>
          <a:xfrm>
            <a:off x="3799209" y="3058790"/>
            <a:ext cx="2342646" cy="1715512"/>
          </a:xfrm>
          <a:prstGeom prst="flowChartPunchedCard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Welche Unterschiede </a:t>
            </a:r>
            <a:r>
              <a:rPr lang="de-DE" dirty="0" smtClean="0"/>
              <a:t>stellst du </a:t>
            </a:r>
            <a:r>
              <a:rPr lang="de-DE" dirty="0" smtClean="0"/>
              <a:t>zwischen den Notizen fest?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277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3600" dirty="0" smtClean="0"/>
              <a:t>Definitionen</a:t>
            </a:r>
          </a:p>
          <a:p>
            <a:pPr>
              <a:lnSpc>
                <a:spcPct val="150000"/>
              </a:lnSpc>
            </a:pPr>
            <a:r>
              <a:rPr lang="de-DE" sz="3600" dirty="0" smtClean="0"/>
              <a:t>Modell: 3 Ebenen</a:t>
            </a:r>
          </a:p>
          <a:p>
            <a:pPr>
              <a:lnSpc>
                <a:spcPct val="150000"/>
              </a:lnSpc>
            </a:pPr>
            <a:r>
              <a:rPr lang="de-DE" sz="3600" dirty="0" smtClean="0"/>
              <a:t>Verfahren</a:t>
            </a:r>
          </a:p>
          <a:p>
            <a:pPr>
              <a:lnSpc>
                <a:spcPct val="150000"/>
              </a:lnSpc>
            </a:pPr>
            <a:r>
              <a:rPr lang="de-DE" sz="3600" dirty="0" smtClean="0"/>
              <a:t>Diagnostische Werkzeuge</a:t>
            </a:r>
            <a:endParaRPr lang="de-DE" sz="3600" dirty="0"/>
          </a:p>
        </p:txBody>
      </p:sp>
      <p:sp>
        <p:nvSpPr>
          <p:cNvPr id="5" name="Textfeld 4"/>
          <p:cNvSpPr txBox="1"/>
          <p:nvPr/>
        </p:nvSpPr>
        <p:spPr>
          <a:xfrm>
            <a:off x="1776203" y="825388"/>
            <a:ext cx="523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de-DE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Faktenlage</a:t>
            </a:r>
            <a:r>
              <a:rPr lang="de-DE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de-DE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47" b="9234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84" y="448592"/>
            <a:ext cx="1731696" cy="1399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386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900239"/>
            <a:ext cx="8229600" cy="1066800"/>
          </a:xfrm>
        </p:spPr>
        <p:txBody>
          <a:bodyPr/>
          <a:lstStyle/>
          <a:p>
            <a:r>
              <a:rPr lang="de-DE" dirty="0" smtClean="0"/>
              <a:t>Definition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967039"/>
            <a:ext cx="8229600" cy="4325112"/>
          </a:xfrm>
        </p:spPr>
        <p:txBody>
          <a:bodyPr/>
          <a:lstStyle/>
          <a:p>
            <a:r>
              <a:rPr lang="de-DE" dirty="0" smtClean="0"/>
              <a:t>Schreibe deine </a:t>
            </a:r>
            <a:r>
              <a:rPr lang="de-DE" dirty="0" smtClean="0"/>
              <a:t>Definition auf einen Zettel. </a:t>
            </a:r>
            <a:r>
              <a:rPr lang="de-DE" sz="2000" dirty="0" smtClean="0"/>
              <a:t>(Ohne </a:t>
            </a:r>
            <a:r>
              <a:rPr lang="de-DE" sz="2000" dirty="0" smtClean="0"/>
              <a:t>deinen </a:t>
            </a:r>
            <a:r>
              <a:rPr lang="de-DE" sz="2000" dirty="0" smtClean="0"/>
              <a:t>Namen)</a:t>
            </a:r>
          </a:p>
          <a:p>
            <a:r>
              <a:rPr lang="de-DE" dirty="0" smtClean="0"/>
              <a:t>Alle Zettel kommen in den </a:t>
            </a:r>
            <a:r>
              <a:rPr lang="de-DE" dirty="0" smtClean="0"/>
              <a:t>Beutel.</a:t>
            </a:r>
            <a:endParaRPr lang="de-DE" dirty="0" smtClean="0"/>
          </a:p>
          <a:p>
            <a:r>
              <a:rPr lang="de-DE" dirty="0" smtClean="0"/>
              <a:t>Ziehe einen </a:t>
            </a:r>
            <a:r>
              <a:rPr lang="de-DE" dirty="0" smtClean="0"/>
              <a:t>Zettel.</a:t>
            </a:r>
          </a:p>
          <a:p>
            <a:r>
              <a:rPr lang="de-DE" dirty="0" smtClean="0"/>
              <a:t>Finde dich jeweils in:</a:t>
            </a:r>
            <a:endParaRPr lang="de-DE" dirty="0" smtClean="0"/>
          </a:p>
          <a:p>
            <a:pPr lvl="8"/>
            <a:r>
              <a:rPr lang="de-DE" sz="2000" dirty="0" smtClean="0"/>
              <a:t>3 mal eine 3er Gruppe</a:t>
            </a:r>
          </a:p>
          <a:p>
            <a:pPr lvl="8"/>
            <a:r>
              <a:rPr lang="de-DE" sz="2000" dirty="0" smtClean="0"/>
              <a:t>1 mal eine 4er Gruppe</a:t>
            </a:r>
          </a:p>
          <a:p>
            <a:pPr marL="109728" indent="0">
              <a:buNone/>
            </a:pPr>
            <a:r>
              <a:rPr lang="de-DE" dirty="0" smtClean="0"/>
              <a:t>    zusammen.</a:t>
            </a:r>
          </a:p>
          <a:p>
            <a:r>
              <a:rPr lang="de-DE" dirty="0" smtClean="0"/>
              <a:t>Schreibt in eurer Gruppe jeweils </a:t>
            </a:r>
            <a:r>
              <a:rPr lang="de-DE" dirty="0" smtClean="0"/>
              <a:t>eine Definition zu „Pädagogische Diagnostik“</a:t>
            </a:r>
          </a:p>
          <a:p>
            <a:pPr marL="109728" indent="0">
              <a:buNone/>
            </a:pPr>
            <a:endParaRPr lang="de-DE" dirty="0" smtClean="0"/>
          </a:p>
          <a:p>
            <a:endParaRPr lang="de-DE" sz="3400" dirty="0"/>
          </a:p>
        </p:txBody>
      </p:sp>
    </p:spTree>
    <p:extLst>
      <p:ext uri="{BB962C8B-B14F-4D97-AF65-F5344CB8AC3E}">
        <p14:creationId xmlns:p14="http://schemas.microsoft.com/office/powerpoint/2010/main" val="178763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70766"/>
            <a:ext cx="8229600" cy="1066800"/>
          </a:xfrm>
        </p:spPr>
        <p:txBody>
          <a:bodyPr/>
          <a:lstStyle/>
          <a:p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Definitionen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942763"/>
            <a:ext cx="8229600" cy="4631773"/>
          </a:xfrm>
        </p:spPr>
        <p:txBody>
          <a:bodyPr>
            <a:normAutofit lnSpcReduction="10000"/>
          </a:bodyPr>
          <a:lstStyle/>
          <a:p>
            <a:pPr marL="109728" indent="0">
              <a:buNone/>
            </a:pPr>
            <a:r>
              <a:rPr lang="de-DE" dirty="0" smtClean="0"/>
              <a:t>„Diagnosekompetenz bezeichnet die Fähigkeit der Lehrenden nach festgelegten Kriterien angemessene Urteile über das Lern- und Leistungsverhalten ihrer </a:t>
            </a:r>
            <a:r>
              <a:rPr lang="de-DE" dirty="0" err="1" smtClean="0"/>
              <a:t>Schüler:in</a:t>
            </a:r>
            <a:r>
              <a:rPr lang="de-DE" dirty="0" smtClean="0"/>
              <a:t> abzugeben.“</a:t>
            </a:r>
          </a:p>
          <a:p>
            <a:pPr marL="109728" indent="0">
              <a:buNone/>
            </a:pPr>
            <a:r>
              <a:rPr lang="de-DE" sz="1700" dirty="0" smtClean="0"/>
              <a:t>(L. Paradies U.A., 2011)</a:t>
            </a:r>
          </a:p>
          <a:p>
            <a:pPr marL="109728" indent="0">
              <a:buNone/>
            </a:pPr>
            <a:endParaRPr lang="de-DE" sz="1700" dirty="0" smtClean="0"/>
          </a:p>
          <a:p>
            <a:pPr marL="109728" indent="0">
              <a:buNone/>
            </a:pPr>
            <a:r>
              <a:rPr lang="de-DE" dirty="0" smtClean="0"/>
              <a:t>„… Eine Haltung und eine Philosophie, in der es als Aufgabe der Lehrerin oder des Lehrers gesehen wird, junge Menschen bei der Entwicklung Ihrer Persönlichkeit und ihres einzigartigen Potenzials zu unterstützen.“</a:t>
            </a:r>
          </a:p>
          <a:p>
            <a:pPr marL="109728" indent="0">
              <a:buNone/>
            </a:pPr>
            <a:r>
              <a:rPr lang="de-DE" sz="1600" dirty="0" smtClean="0"/>
              <a:t>(Ilse Brunner, 2006)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17562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7315"/>
            <a:ext cx="8229600" cy="1066800"/>
          </a:xfrm>
        </p:spPr>
        <p:txBody>
          <a:bodyPr>
            <a:normAutofit fontScale="90000"/>
          </a:bodyPr>
          <a:lstStyle/>
          <a:p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Allgemeines zur pädagogischen Diagnostik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488" y="2087664"/>
            <a:ext cx="8229600" cy="4325112"/>
          </a:xfrm>
        </p:spPr>
        <p:txBody>
          <a:bodyPr>
            <a:normAutofit fontScale="77500" lnSpcReduction="20000"/>
          </a:bodyPr>
          <a:lstStyle/>
          <a:p>
            <a:r>
              <a:rPr dirty="0" smtClean="0"/>
              <a:t>Pädagogische </a:t>
            </a:r>
            <a:r>
              <a:rPr dirty="0"/>
              <a:t>Diagnostik dient der Erfassung von Lernvoraussetzungen, Lernprozessen und Lernergebnissen</a:t>
            </a:r>
            <a:r>
              <a:rPr dirty="0" smtClean="0"/>
              <a:t>.</a:t>
            </a:r>
            <a:endParaRPr lang="de-DE" dirty="0" smtClean="0"/>
          </a:p>
          <a:p>
            <a:pPr marL="0" indent="0">
              <a:buNone/>
            </a:pPr>
            <a:endParaRPr dirty="0"/>
          </a:p>
          <a:p>
            <a:r>
              <a:rPr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Ziel</a:t>
            </a: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dirty="0"/>
              <a:t> </a:t>
            </a: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      </a:t>
            </a:r>
            <a:r>
              <a:rPr dirty="0" smtClean="0"/>
              <a:t>Kinder </a:t>
            </a:r>
            <a:r>
              <a:rPr dirty="0"/>
              <a:t>individuell fördern und unterstützen</a:t>
            </a:r>
            <a:r>
              <a:rPr dirty="0" smtClean="0"/>
              <a:t>.</a:t>
            </a:r>
            <a:endParaRPr lang="de-DE" dirty="0"/>
          </a:p>
          <a:p>
            <a:pPr marL="0" indent="0">
              <a:buNone/>
            </a:pPr>
            <a:endParaRPr dirty="0"/>
          </a:p>
          <a:p>
            <a:r>
              <a:rPr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Methoden</a:t>
            </a: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dirty="0"/>
              <a:t> </a:t>
            </a:r>
            <a:endParaRPr lang="de-DE" dirty="0" smtClean="0"/>
          </a:p>
          <a:p>
            <a:pPr marL="0" indent="0">
              <a:buNone/>
            </a:pPr>
            <a:r>
              <a:rPr lang="de-DE" dirty="0"/>
              <a:t> </a:t>
            </a:r>
            <a:r>
              <a:rPr lang="de-DE" dirty="0" smtClean="0"/>
              <a:t>     </a:t>
            </a:r>
            <a:r>
              <a:rPr dirty="0" err="1" smtClean="0"/>
              <a:t>Beobachtung</a:t>
            </a:r>
            <a:r>
              <a:rPr dirty="0"/>
              <a:t>, Gespräche, Tests, Lernstandserhebungen</a:t>
            </a:r>
            <a:r>
              <a:rPr dirty="0" smtClean="0"/>
              <a:t>.</a:t>
            </a:r>
            <a:endParaRPr lang="de-DE" dirty="0" smtClean="0"/>
          </a:p>
          <a:p>
            <a:pPr marL="0" indent="0">
              <a:buNone/>
            </a:pPr>
            <a:endParaRPr dirty="0"/>
          </a:p>
          <a:p>
            <a:r>
              <a:rPr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Wichtige </a:t>
            </a:r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Prinzipien: </a:t>
            </a:r>
            <a:endParaRPr lang="de-D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de-DE" dirty="0"/>
              <a:t> </a:t>
            </a:r>
            <a:r>
              <a:rPr lang="de-DE" dirty="0" smtClean="0"/>
              <a:t>     </a:t>
            </a:r>
            <a:r>
              <a:rPr dirty="0" err="1" smtClean="0"/>
              <a:t>Objektivität</a:t>
            </a:r>
            <a:r>
              <a:rPr dirty="0"/>
              <a:t>, Reliabilität, Validität</a:t>
            </a:r>
            <a:r>
              <a:rPr dirty="0" smtClean="0"/>
              <a:t>.</a:t>
            </a:r>
            <a:endParaRPr lang="de-DE" dirty="0" smtClean="0"/>
          </a:p>
          <a:p>
            <a:pPr marL="0" indent="0">
              <a:buNone/>
            </a:pPr>
            <a:endParaRPr dirty="0"/>
          </a:p>
          <a:p>
            <a:r>
              <a:rPr dirty="0" smtClean="0"/>
              <a:t>Diagnostik </a:t>
            </a:r>
            <a:r>
              <a:rPr dirty="0"/>
              <a:t>als Grundlage für pädagogische Entscheidungen (z. B. Förderbedarf, Unterrichtsgestaltung).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96558"/>
            <a:ext cx="8229600" cy="1066800"/>
          </a:xfrm>
        </p:spPr>
        <p:txBody>
          <a:bodyPr/>
          <a:lstStyle/>
          <a:p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Ziele der pädagogischen Diagnostik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91235"/>
            <a:ext cx="8229600" cy="4883301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Optimierung des Lernens:</a:t>
            </a:r>
          </a:p>
          <a:p>
            <a:pPr>
              <a:lnSpc>
                <a:spcPct val="120000"/>
              </a:lnSpc>
            </a:pPr>
            <a:r>
              <a:rPr lang="de-DE" dirty="0" smtClean="0"/>
              <a:t>individuellen </a:t>
            </a:r>
            <a:r>
              <a:rPr lang="de-DE" dirty="0"/>
              <a:t>Lernvoraussetzungen </a:t>
            </a:r>
            <a:endParaRPr lang="de-DE" dirty="0" smtClean="0"/>
          </a:p>
          <a:p>
            <a:pPr>
              <a:lnSpc>
                <a:spcPct val="120000"/>
              </a:lnSpc>
            </a:pPr>
            <a:r>
              <a:rPr lang="de-DE" dirty="0" smtClean="0"/>
              <a:t>Lernfortschritts </a:t>
            </a:r>
            <a:r>
              <a:rPr lang="de-DE" dirty="0"/>
              <a:t>soll das Lernen der einzelnen Schüler*innen und der Lerngruppe insgesamt verbessert </a:t>
            </a:r>
            <a:endParaRPr lang="de-DE" dirty="0" smtClean="0"/>
          </a:p>
          <a:p>
            <a:pPr marL="109728" indent="0">
              <a:lnSpc>
                <a:spcPct val="120000"/>
              </a:lnSpc>
              <a:buNone/>
            </a:pPr>
            <a:endParaRPr lang="de-DE" dirty="0"/>
          </a:p>
          <a:p>
            <a:pPr marL="0" indent="0">
              <a:lnSpc>
                <a:spcPct val="120000"/>
              </a:lnSpc>
              <a:buNone/>
            </a:pP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Individuelle Förderung:</a:t>
            </a:r>
          </a:p>
          <a:p>
            <a:pPr>
              <a:lnSpc>
                <a:spcPct val="120000"/>
              </a:lnSpc>
            </a:pPr>
            <a:r>
              <a:rPr lang="de-DE" dirty="0" smtClean="0"/>
              <a:t>Auswahl </a:t>
            </a:r>
            <a:r>
              <a:rPr lang="de-DE" dirty="0"/>
              <a:t>und Gestaltung geeigneter Fördermaßnahmen und -</a:t>
            </a:r>
            <a:r>
              <a:rPr lang="de-DE" dirty="0" smtClean="0"/>
              <a:t>programme</a:t>
            </a:r>
          </a:p>
          <a:p>
            <a:pPr marL="0" indent="0">
              <a:lnSpc>
                <a:spcPct val="120000"/>
              </a:lnSpc>
              <a:buNone/>
            </a:pPr>
            <a:endParaRPr lang="de-DE" dirty="0"/>
          </a:p>
          <a:p>
            <a:pPr marL="0" indent="0">
              <a:lnSpc>
                <a:spcPct val="120000"/>
              </a:lnSpc>
              <a:buNone/>
            </a:pP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Unterrichtsentwicklung:</a:t>
            </a:r>
          </a:p>
          <a:p>
            <a:pPr>
              <a:lnSpc>
                <a:spcPct val="120000"/>
              </a:lnSpc>
            </a:pPr>
            <a:r>
              <a:rPr lang="de-DE" dirty="0" smtClean="0"/>
              <a:t>Wirksamkeit </a:t>
            </a:r>
            <a:r>
              <a:rPr lang="de-DE" dirty="0"/>
              <a:t>des eigenen Unterrichts zu überprüfen und die Qualität der Lehre zu </a:t>
            </a:r>
            <a:r>
              <a:rPr lang="de-DE" dirty="0" smtClean="0"/>
              <a:t>verbessern</a:t>
            </a: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Beratung und </a:t>
            </a:r>
            <a:r>
              <a:rPr lang="de-DE" dirty="0" smtClean="0"/>
              <a:t>Entscheidungsfindung</a:t>
            </a:r>
            <a:endParaRPr lang="de-DE" dirty="0"/>
          </a:p>
          <a:p>
            <a:pPr>
              <a:lnSpc>
                <a:spcPct val="120000"/>
              </a:lnSpc>
            </a:pPr>
            <a:r>
              <a:rPr lang="de-DE" dirty="0" smtClean="0"/>
              <a:t>Ergebnisse Basis </a:t>
            </a:r>
            <a:r>
              <a:rPr lang="de-DE" dirty="0"/>
              <a:t>für </a:t>
            </a:r>
            <a:r>
              <a:rPr lang="de-DE" dirty="0" smtClean="0"/>
              <a:t>Entscheidungen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198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78858"/>
            <a:ext cx="8229600" cy="1066800"/>
          </a:xfrm>
        </p:spPr>
        <p:txBody>
          <a:bodyPr>
            <a:normAutofit fontScale="90000"/>
          </a:bodyPr>
          <a:lstStyle/>
          <a:p>
            <a:pPr algn="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Drei Ebenen Pädagogischer Diagnostik </a:t>
            </a:r>
            <a:r>
              <a:rPr lang="de-DE" sz="2200" dirty="0" smtClean="0"/>
              <a:t>(Marianne </a:t>
            </a:r>
            <a:r>
              <a:rPr lang="de-DE" sz="2200" dirty="0" err="1" smtClean="0"/>
              <a:t>Horsterkemper</a:t>
            </a:r>
            <a:r>
              <a:rPr lang="de-DE" sz="2200" dirty="0" smtClean="0"/>
              <a:t>)</a:t>
            </a:r>
            <a:endParaRPr lang="de-DE" sz="2200" dirty="0"/>
          </a:p>
        </p:txBody>
      </p:sp>
      <p:sp>
        <p:nvSpPr>
          <p:cNvPr id="4" name="Gleichschenkliges Dreieck 3"/>
          <p:cNvSpPr/>
          <p:nvPr/>
        </p:nvSpPr>
        <p:spPr>
          <a:xfrm>
            <a:off x="946769" y="1505116"/>
            <a:ext cx="6789218" cy="5000880"/>
          </a:xfrm>
          <a:prstGeom prst="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Diagnostik als…</a:t>
            </a:r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 smtClean="0"/>
          </a:p>
          <a:p>
            <a:pPr algn="ctr"/>
            <a:endParaRPr lang="de-DE" dirty="0"/>
          </a:p>
          <a:p>
            <a:pPr algn="ctr"/>
            <a:endParaRPr lang="de-DE" dirty="0" smtClean="0"/>
          </a:p>
          <a:p>
            <a:pPr algn="ctr"/>
            <a:endParaRPr lang="de-DE" dirty="0"/>
          </a:p>
          <a:p>
            <a:pPr algn="ctr"/>
            <a:endParaRPr lang="de-DE" dirty="0" smtClean="0"/>
          </a:p>
          <a:p>
            <a:pPr algn="ctr"/>
            <a:endParaRPr lang="de-DE" dirty="0"/>
          </a:p>
          <a:p>
            <a:pPr algn="ctr"/>
            <a:endParaRPr lang="de-DE" dirty="0" smtClean="0"/>
          </a:p>
          <a:p>
            <a:pPr algn="ctr"/>
            <a:endParaRPr lang="de-DE" dirty="0"/>
          </a:p>
          <a:p>
            <a:pPr algn="ctr"/>
            <a:endParaRPr lang="de-DE" dirty="0" smtClean="0"/>
          </a:p>
          <a:p>
            <a:pPr algn="ctr"/>
            <a:endParaRPr lang="de-DE" dirty="0"/>
          </a:p>
          <a:p>
            <a:pPr algn="ctr"/>
            <a:endParaRPr lang="de-DE" dirty="0" smtClean="0"/>
          </a:p>
          <a:p>
            <a:pPr algn="ctr"/>
            <a:endParaRPr lang="de-DE" dirty="0"/>
          </a:p>
          <a:p>
            <a:pPr algn="ctr"/>
            <a:endParaRPr lang="de-DE" dirty="0" smtClean="0"/>
          </a:p>
          <a:p>
            <a:pPr algn="ctr"/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2799843" y="3778978"/>
            <a:ext cx="3074974" cy="77683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Ebene 1: Didaktische Herausforderungen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799843" y="4659658"/>
            <a:ext cx="3074974" cy="77683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Ebene 2: selbstreflektorischer Prozess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2799843" y="5632057"/>
            <a:ext cx="3074974" cy="77683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Ebene 3: dialogisch – kooperative Prozess</a:t>
            </a:r>
            <a:endParaRPr lang="de-DE" dirty="0"/>
          </a:p>
        </p:txBody>
      </p:sp>
      <p:pic>
        <p:nvPicPr>
          <p:cNvPr id="5122" name="Picture 2" descr="Sticky / Strichmännchen - Richtung, Ziel, Weg Stock Vector | Adobe 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776" y="3796636"/>
            <a:ext cx="699048" cy="863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elbstreflektion-Bilder: Stock-Fotos &amp; -Videos. | Adobe 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776" y="4795382"/>
            <a:ext cx="1104566" cy="641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2.1 Selbstständiges Lernen fördern - ZS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776" y="5674891"/>
            <a:ext cx="1398096" cy="734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07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14122"/>
            <a:ext cx="8229600" cy="1066800"/>
          </a:xfrm>
        </p:spPr>
        <p:txBody>
          <a:bodyPr/>
          <a:lstStyle/>
          <a:p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drei Ebenen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80922"/>
            <a:ext cx="8229600" cy="4793614"/>
          </a:xfrm>
        </p:spPr>
        <p:txBody>
          <a:bodyPr>
            <a:normAutofit fontScale="77500" lnSpcReduction="20000"/>
          </a:bodyPr>
          <a:lstStyle/>
          <a:p>
            <a:pPr marL="109728" indent="0">
              <a:buNone/>
            </a:pP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Ebene 1: </a:t>
            </a:r>
          </a:p>
          <a:p>
            <a:pPr marL="109728" indent="0">
              <a:buNone/>
            </a:pPr>
            <a:r>
              <a:rPr lang="de-DE" dirty="0" smtClean="0"/>
              <a:t>Qualität </a:t>
            </a:r>
            <a:r>
              <a:rPr lang="de-DE" dirty="0"/>
              <a:t>des Unterrichts </a:t>
            </a:r>
            <a:r>
              <a:rPr lang="de-DE" dirty="0" smtClean="0"/>
              <a:t>durch: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dirty="0" smtClean="0"/>
              <a:t>Art </a:t>
            </a:r>
            <a:r>
              <a:rPr lang="de-DE" dirty="0"/>
              <a:t>des Lernens </a:t>
            </a:r>
            <a:endParaRPr lang="de-DE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de-DE" dirty="0" smtClean="0"/>
              <a:t>individuelle </a:t>
            </a:r>
            <a:r>
              <a:rPr lang="de-DE" dirty="0"/>
              <a:t>Anpassung </a:t>
            </a:r>
          </a:p>
          <a:p>
            <a:pPr marL="109728" indent="0">
              <a:buNone/>
            </a:pPr>
            <a:r>
              <a:rPr lang="de-DE" dirty="0" smtClean="0">
                <a:latin typeface="Arial"/>
                <a:cs typeface="Arial"/>
              </a:rPr>
              <a:t>→ </a:t>
            </a:r>
            <a:r>
              <a:rPr lang="de-DE" dirty="0" smtClean="0"/>
              <a:t>nicht </a:t>
            </a:r>
            <a:r>
              <a:rPr lang="de-DE" dirty="0"/>
              <a:t>durch die Menge des </a:t>
            </a:r>
            <a:r>
              <a:rPr lang="de-DE" dirty="0" smtClean="0"/>
              <a:t>Stoffes ​</a:t>
            </a:r>
          </a:p>
          <a:p>
            <a:pPr marL="109728" indent="0">
              <a:buNone/>
            </a:pPr>
            <a:endParaRPr lang="de-DE" sz="2100" dirty="0"/>
          </a:p>
          <a:p>
            <a:pPr marL="109728" indent="0">
              <a:buNone/>
            </a:pP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Ebene 2: </a:t>
            </a:r>
            <a:endParaRPr lang="de-D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e-DE" dirty="0" smtClean="0"/>
              <a:t>Lehrkräfte </a:t>
            </a:r>
            <a:r>
              <a:rPr lang="de-DE" dirty="0"/>
              <a:t>reflektieren ihre Arbeit </a:t>
            </a:r>
            <a:r>
              <a:rPr lang="de-DE" dirty="0" smtClean="0"/>
              <a:t>kritisch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dirty="0" smtClean="0"/>
              <a:t>erkennen </a:t>
            </a:r>
            <a:r>
              <a:rPr lang="de-DE" dirty="0"/>
              <a:t>Zusammenhänge zwischen Unterrichtsqualität und </a:t>
            </a:r>
            <a:r>
              <a:rPr lang="de-DE" dirty="0" smtClean="0"/>
              <a:t>Lernerfolg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dirty="0" smtClean="0"/>
              <a:t>optimieren Lernprozesse</a:t>
            </a:r>
          </a:p>
          <a:p>
            <a:pPr marL="109728" indent="0">
              <a:buNone/>
            </a:pPr>
            <a:endParaRPr lang="de-DE" sz="2100" dirty="0"/>
          </a:p>
          <a:p>
            <a:pPr marL="109728" indent="0">
              <a:buNone/>
            </a:pP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Ebene 3: </a:t>
            </a:r>
            <a:endParaRPr lang="de-D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e-DE" dirty="0" smtClean="0"/>
              <a:t>Zusammenarbeit </a:t>
            </a:r>
            <a:r>
              <a:rPr lang="de-DE" dirty="0"/>
              <a:t>im </a:t>
            </a:r>
            <a:r>
              <a:rPr lang="de-DE" dirty="0" smtClean="0"/>
              <a:t>Kollegium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dirty="0" smtClean="0"/>
              <a:t>Förderung </a:t>
            </a:r>
            <a:r>
              <a:rPr lang="de-DE" dirty="0"/>
              <a:t>selbstgesteuerten Lernens der Schüler*innen durch Selbstkontrolle, Rückmeldungen und </a:t>
            </a:r>
            <a:r>
              <a:rPr lang="de-DE" dirty="0" smtClean="0"/>
              <a:t>Lernberatungen</a:t>
            </a:r>
            <a:endParaRPr lang="de-DE" dirty="0"/>
          </a:p>
          <a:p>
            <a:pPr marL="109728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181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4169" y="787998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Diagnosekreislauf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							</a:t>
            </a:r>
            <a:r>
              <a:rPr lang="de-DE" sz="1800" dirty="0" smtClean="0"/>
              <a:t>(nach A. Helmke)</a:t>
            </a:r>
            <a:endParaRPr lang="de-DE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975" y="1854798"/>
            <a:ext cx="4369586" cy="4369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693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lkenförmige Legende 4"/>
          <p:cNvSpPr/>
          <p:nvPr/>
        </p:nvSpPr>
        <p:spPr>
          <a:xfrm>
            <a:off x="1238082" y="979137"/>
            <a:ext cx="7072439" cy="1958272"/>
          </a:xfrm>
          <a:prstGeom prst="cloudCallout">
            <a:avLst>
              <a:gd name="adj1" fmla="val -28673"/>
              <a:gd name="adj2" fmla="val 8853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Mögliche Diagnosen  </a:t>
            </a:r>
            <a:r>
              <a:rPr lang="de-DE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de-DE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027688" y="3940821"/>
            <a:ext cx="7525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 smtClean="0"/>
              <a:t>ADHS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 smtClean="0"/>
              <a:t>…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821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814114"/>
            <a:ext cx="8516867" cy="1066800"/>
          </a:xfrm>
        </p:spPr>
        <p:txBody>
          <a:bodyPr/>
          <a:lstStyle/>
          <a:p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Detektivarbeit</a:t>
            </a:r>
            <a:r>
              <a:rPr lang="de-DE" dirty="0" smtClean="0"/>
              <a:t> … </a:t>
            </a:r>
            <a:r>
              <a:rPr lang="de-DE" sz="1600" dirty="0" smtClean="0"/>
              <a:t>ist ein bisschen wie pädagogische Diagnostik.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2005" y="1789879"/>
            <a:ext cx="8229600" cy="4325112"/>
          </a:xfrm>
        </p:spPr>
        <p:txBody>
          <a:bodyPr>
            <a:normAutofit lnSpcReduction="10000"/>
          </a:bodyPr>
          <a:lstStyle/>
          <a:p>
            <a:pPr marL="624078" indent="-514350">
              <a:lnSpc>
                <a:spcPct val="250000"/>
              </a:lnSpc>
              <a:buFont typeface="+mj-lt"/>
              <a:buAutoNum type="arabicPeriod"/>
            </a:pPr>
            <a:r>
              <a:rPr lang="de-DE" dirty="0" smtClean="0"/>
              <a:t>Spurensuche</a:t>
            </a:r>
          </a:p>
          <a:p>
            <a:pPr marL="624078" indent="-514350">
              <a:lnSpc>
                <a:spcPct val="250000"/>
              </a:lnSpc>
              <a:buFont typeface="+mj-lt"/>
              <a:buAutoNum type="arabicPeriod"/>
            </a:pPr>
            <a:r>
              <a:rPr lang="de-DE" dirty="0" smtClean="0"/>
              <a:t>Faktenlage</a:t>
            </a:r>
          </a:p>
          <a:p>
            <a:pPr marL="624078" indent="-514350">
              <a:lnSpc>
                <a:spcPct val="250000"/>
              </a:lnSpc>
              <a:buFont typeface="+mj-lt"/>
              <a:buAutoNum type="arabicPeriod"/>
            </a:pPr>
            <a:r>
              <a:rPr lang="de-DE" dirty="0" smtClean="0"/>
              <a:t>Überführung</a:t>
            </a:r>
          </a:p>
          <a:p>
            <a:pPr marL="624078" indent="-514350">
              <a:lnSpc>
                <a:spcPct val="250000"/>
              </a:lnSpc>
              <a:buFont typeface="+mj-lt"/>
              <a:buAutoNum type="arabicPeriod"/>
            </a:pPr>
            <a:r>
              <a:rPr lang="de-DE" dirty="0" smtClean="0"/>
              <a:t>Fahndungserfolg</a:t>
            </a:r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" t="21796" r="4127" b="5079"/>
          <a:stretch/>
        </p:blipFill>
        <p:spPr bwMode="auto">
          <a:xfrm>
            <a:off x="3288654" y="1879744"/>
            <a:ext cx="1780248" cy="890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47" b="9234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62" y="2769868"/>
            <a:ext cx="1731696" cy="1399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6" descr="Gegenüberstellung –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8" descr="Gegenüberstellung – Wikip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586" y="4025264"/>
            <a:ext cx="1660385" cy="1204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6" t="41351" r="31711" b="23250"/>
          <a:stretch/>
        </p:blipFill>
        <p:spPr bwMode="auto">
          <a:xfrm>
            <a:off x="3895557" y="5373110"/>
            <a:ext cx="2346690" cy="1092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682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43595"/>
            <a:ext cx="8229600" cy="1066800"/>
          </a:xfrm>
        </p:spPr>
        <p:txBody>
          <a:bodyPr/>
          <a:lstStyle/>
          <a:p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Verfahren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feil nach rechts 3"/>
          <p:cNvSpPr/>
          <p:nvPr/>
        </p:nvSpPr>
        <p:spPr>
          <a:xfrm>
            <a:off x="840224" y="1910395"/>
            <a:ext cx="2832212" cy="1375646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Beobachten</a:t>
            </a:r>
            <a:endParaRPr lang="de-DE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feil nach rechts 4"/>
          <p:cNvSpPr/>
          <p:nvPr/>
        </p:nvSpPr>
        <p:spPr>
          <a:xfrm>
            <a:off x="1762716" y="3447207"/>
            <a:ext cx="2832212" cy="1375646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Testen</a:t>
            </a:r>
            <a:endParaRPr lang="de-DE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Pfeil nach rechts 5"/>
          <p:cNvSpPr/>
          <p:nvPr/>
        </p:nvSpPr>
        <p:spPr>
          <a:xfrm>
            <a:off x="2677116" y="4894333"/>
            <a:ext cx="2832212" cy="1375646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Befragen</a:t>
            </a:r>
            <a:endParaRPr lang="de-DE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Beobachten-Bilder: Stock-Fotos &amp; -Videos. | Adobe 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544" y="1310769"/>
            <a:ext cx="2215391" cy="205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Test Schreiben&quot;-Bilder: Stock-Fotos &amp; -Videos. | Adobe 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463" y="3138897"/>
            <a:ext cx="1381911" cy="138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Wfragen-Bilder: Stock-Fotos &amp; -Videos. | Adobe 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131" y="4720633"/>
            <a:ext cx="1536278" cy="160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3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44189"/>
            <a:ext cx="8229600" cy="1066800"/>
          </a:xfrm>
        </p:spPr>
        <p:txBody>
          <a:bodyPr/>
          <a:lstStyle/>
          <a:p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Diagnostische Werkzeuge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46212" y="1683655"/>
            <a:ext cx="8229600" cy="1358950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Welche „Werkzeuge“ 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kennst du, 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 zweckmäßige pädagogische Maßnahmen zu finden?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ichtungspfeil 3"/>
          <p:cNvSpPr/>
          <p:nvPr/>
        </p:nvSpPr>
        <p:spPr>
          <a:xfrm>
            <a:off x="335820" y="2840304"/>
            <a:ext cx="2670372" cy="825388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Alltagsbeobachtungen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ichtungspfeil 4"/>
          <p:cNvSpPr/>
          <p:nvPr/>
        </p:nvSpPr>
        <p:spPr>
          <a:xfrm>
            <a:off x="2569221" y="3778981"/>
            <a:ext cx="2670372" cy="825388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Systematische Beobachtungen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ichtungspfeil 5"/>
          <p:cNvSpPr/>
          <p:nvPr/>
        </p:nvSpPr>
        <p:spPr>
          <a:xfrm>
            <a:off x="5797944" y="3091158"/>
            <a:ext cx="2670372" cy="825388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Fragebogen (Selbstwahrnehmung)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ichtungspfeil 6"/>
          <p:cNvSpPr/>
          <p:nvPr/>
        </p:nvSpPr>
        <p:spPr>
          <a:xfrm>
            <a:off x="643317" y="5760181"/>
            <a:ext cx="2670372" cy="825388"/>
          </a:xfrm>
          <a:prstGeom prst="homePlat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Feedback 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ichtungspfeil 7"/>
          <p:cNvSpPr/>
          <p:nvPr/>
        </p:nvSpPr>
        <p:spPr>
          <a:xfrm>
            <a:off x="3669738" y="4934793"/>
            <a:ext cx="2670372" cy="825388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Portfolio oder Lerntagebuch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ichtungspfeil 8"/>
          <p:cNvSpPr/>
          <p:nvPr/>
        </p:nvSpPr>
        <p:spPr>
          <a:xfrm>
            <a:off x="6105440" y="5742648"/>
            <a:ext cx="2670372" cy="825388"/>
          </a:xfrm>
          <a:prstGeom prst="homePlat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Gespräch oder Interview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705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3600" dirty="0" smtClean="0"/>
              <a:t>Grundfragen</a:t>
            </a:r>
          </a:p>
          <a:p>
            <a:pPr>
              <a:lnSpc>
                <a:spcPct val="150000"/>
              </a:lnSpc>
            </a:pPr>
            <a:r>
              <a:rPr lang="de-DE" sz="3600" dirty="0" smtClean="0"/>
              <a:t>Prozessdiagnostik</a:t>
            </a:r>
          </a:p>
          <a:p>
            <a:pPr>
              <a:lnSpc>
                <a:spcPct val="150000"/>
              </a:lnSpc>
            </a:pPr>
            <a:r>
              <a:rPr lang="de-DE" sz="3600" dirty="0" smtClean="0"/>
              <a:t>Smarte Ziele</a:t>
            </a:r>
          </a:p>
          <a:p>
            <a:pPr>
              <a:lnSpc>
                <a:spcPct val="150000"/>
              </a:lnSpc>
            </a:pPr>
            <a:r>
              <a:rPr lang="de-DE" sz="3600" dirty="0" smtClean="0"/>
              <a:t>Transparenz</a:t>
            </a:r>
            <a:endParaRPr lang="de-DE" sz="3600" dirty="0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41" y="546256"/>
            <a:ext cx="1660385" cy="1204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776203" y="825388"/>
            <a:ext cx="523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Überführung</a:t>
            </a:r>
            <a:r>
              <a:rPr lang="de-DE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de-DE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237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Grundfragen</a:t>
            </a:r>
            <a:r>
              <a:rPr lang="de-DE" dirty="0" smtClean="0"/>
              <a:t> 			</a:t>
            </a:r>
            <a:r>
              <a:rPr lang="de-DE" sz="1600" dirty="0" smtClean="0"/>
              <a:t>(nach Mechthild Dehn)</a:t>
            </a:r>
            <a:endParaRPr lang="de-DE" sz="1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718762"/>
            <a:ext cx="8229600" cy="2775730"/>
          </a:xfrm>
        </p:spPr>
        <p:txBody>
          <a:bodyPr>
            <a:normAutofit/>
          </a:bodyPr>
          <a:lstStyle/>
          <a:p>
            <a:pPr marL="109728" indent="0">
              <a:lnSpc>
                <a:spcPct val="150000"/>
              </a:lnSpc>
              <a:buNone/>
            </a:pPr>
            <a:r>
              <a:rPr lang="de-DE" sz="3200" dirty="0" smtClean="0"/>
              <a:t>Was kann die Schülerin/der Schüler schon?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de-DE" sz="3200" dirty="0" smtClean="0"/>
              <a:t>Was muss sie/er noch lernen?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de-DE" sz="3200" dirty="0" smtClean="0"/>
              <a:t>Was ist der nächste Schritt?</a:t>
            </a:r>
            <a:endParaRPr lang="de-DE" sz="3200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421" y="286836"/>
            <a:ext cx="1393346" cy="1010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16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6459" y="859779"/>
            <a:ext cx="8229600" cy="1066800"/>
          </a:xfrm>
        </p:spPr>
        <p:txBody>
          <a:bodyPr/>
          <a:lstStyle/>
          <a:p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Prozessdiagnostik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415" y="416783"/>
            <a:ext cx="1660385" cy="1204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38" y="2151693"/>
            <a:ext cx="7074842" cy="4162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02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Prozessdiagnostik</a:t>
            </a:r>
            <a:endParaRPr lang="de-DE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415" y="416783"/>
            <a:ext cx="1660385" cy="1204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03087"/>
            <a:ext cx="8023253" cy="4104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87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dirty="0" smtClean="0"/>
              <a:t>Zeitökonomisch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dirty="0" smtClean="0"/>
              <a:t>Auf das Kind bezogen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dirty="0" smtClean="0"/>
              <a:t>Relevant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dirty="0" smtClean="0"/>
              <a:t>Zielgerichtet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dirty="0" smtClean="0"/>
              <a:t>Eindeutig Formuliert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dirty="0" err="1" smtClean="0"/>
              <a:t>Dokumentierbar</a:t>
            </a:r>
            <a:endParaRPr lang="de-DE" dirty="0" smtClean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dirty="0" err="1" smtClean="0"/>
              <a:t>Überprüpfbar</a:t>
            </a:r>
            <a:endParaRPr lang="de-DE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3" y="243681"/>
            <a:ext cx="2249487" cy="17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6807" y="985634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sollte pädagogische Diagnostik gestaltet sein…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503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Smarte Ziele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3" y="243681"/>
            <a:ext cx="2249487" cy="17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997" y="2665145"/>
            <a:ext cx="6283189" cy="2457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934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975519"/>
            <a:ext cx="8229600" cy="1066800"/>
          </a:xfrm>
        </p:spPr>
        <p:txBody>
          <a:bodyPr/>
          <a:lstStyle/>
          <a:p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Transparenz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3" y="243681"/>
            <a:ext cx="2249487" cy="17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efaltete Ecke 4"/>
          <p:cNvSpPr/>
          <p:nvPr/>
        </p:nvSpPr>
        <p:spPr>
          <a:xfrm>
            <a:off x="663546" y="2362874"/>
            <a:ext cx="3058789" cy="1594131"/>
          </a:xfrm>
          <a:prstGeom prst="foldedCorne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000" dirty="0" smtClean="0"/>
              <a:t>Wie </a:t>
            </a:r>
            <a:r>
              <a:rPr lang="de-DE" sz="2000" dirty="0" smtClean="0"/>
              <a:t>machst du </a:t>
            </a:r>
            <a:r>
              <a:rPr lang="de-DE" sz="2000" dirty="0" smtClean="0"/>
              <a:t>Erfolge für </a:t>
            </a:r>
            <a:r>
              <a:rPr lang="de-DE" sz="2000" dirty="0" smtClean="0"/>
              <a:t>deine </a:t>
            </a:r>
            <a:r>
              <a:rPr lang="de-DE" sz="2000" dirty="0" smtClean="0"/>
              <a:t>Schüler: innen sichtbar?</a:t>
            </a:r>
            <a:endParaRPr lang="de-DE" sz="2000" dirty="0"/>
          </a:p>
        </p:txBody>
      </p:sp>
      <p:sp>
        <p:nvSpPr>
          <p:cNvPr id="6" name="Gefaltete Ecke 5"/>
          <p:cNvSpPr/>
          <p:nvPr/>
        </p:nvSpPr>
        <p:spPr>
          <a:xfrm>
            <a:off x="4683939" y="3957005"/>
            <a:ext cx="3058789" cy="1594131"/>
          </a:xfrm>
          <a:prstGeom prst="foldedCorne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000" dirty="0" smtClean="0"/>
              <a:t>Wie </a:t>
            </a:r>
            <a:r>
              <a:rPr lang="de-DE" sz="2000" dirty="0" smtClean="0"/>
              <a:t>verstärkst du </a:t>
            </a:r>
            <a:r>
              <a:rPr lang="de-DE" sz="2000" dirty="0" smtClean="0"/>
              <a:t>positiv?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16185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7661" y="542840"/>
            <a:ext cx="8229600" cy="1066800"/>
          </a:xfrm>
        </p:spPr>
        <p:txBody>
          <a:bodyPr/>
          <a:lstStyle/>
          <a:p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Achtung!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Subjektive Fehlerquellen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llipse 3"/>
          <p:cNvSpPr/>
          <p:nvPr/>
        </p:nvSpPr>
        <p:spPr>
          <a:xfrm>
            <a:off x="225227" y="1553671"/>
            <a:ext cx="3730430" cy="89821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1. Zusatzinformationen</a:t>
            </a:r>
            <a:endParaRPr lang="de-DE" dirty="0"/>
          </a:p>
        </p:txBody>
      </p:sp>
      <p:sp>
        <p:nvSpPr>
          <p:cNvPr id="5" name="Ellipse 4"/>
          <p:cNvSpPr/>
          <p:nvPr/>
        </p:nvSpPr>
        <p:spPr>
          <a:xfrm>
            <a:off x="4745977" y="1609640"/>
            <a:ext cx="3350104" cy="89821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2. Sympathie - Effekt</a:t>
            </a:r>
            <a:endParaRPr lang="de-DE" dirty="0"/>
          </a:p>
        </p:txBody>
      </p:sp>
      <p:sp>
        <p:nvSpPr>
          <p:cNvPr id="6" name="Ellipse 5"/>
          <p:cNvSpPr/>
          <p:nvPr/>
        </p:nvSpPr>
        <p:spPr>
          <a:xfrm>
            <a:off x="412695" y="2600915"/>
            <a:ext cx="2906388" cy="89821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3. Erster Eindruck</a:t>
            </a:r>
            <a:endParaRPr lang="de-DE" dirty="0"/>
          </a:p>
        </p:txBody>
      </p:sp>
      <p:sp>
        <p:nvSpPr>
          <p:cNvPr id="7" name="Ellipse 6"/>
          <p:cNvSpPr/>
          <p:nvPr/>
        </p:nvSpPr>
        <p:spPr>
          <a:xfrm>
            <a:off x="3507897" y="2600915"/>
            <a:ext cx="2913132" cy="898216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4. Voreinstellung - Effekt</a:t>
            </a:r>
            <a:endParaRPr lang="de-DE" dirty="0"/>
          </a:p>
        </p:txBody>
      </p:sp>
      <p:sp>
        <p:nvSpPr>
          <p:cNvPr id="8" name="Ellipse 7"/>
          <p:cNvSpPr/>
          <p:nvPr/>
        </p:nvSpPr>
        <p:spPr>
          <a:xfrm>
            <a:off x="6447328" y="2948198"/>
            <a:ext cx="2526065" cy="89821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5. Reihenfolge - Effekt</a:t>
            </a:r>
            <a:endParaRPr lang="de-DE" dirty="0"/>
          </a:p>
        </p:txBody>
      </p:sp>
      <p:sp>
        <p:nvSpPr>
          <p:cNvPr id="9" name="Ellipse 8"/>
          <p:cNvSpPr/>
          <p:nvPr/>
        </p:nvSpPr>
        <p:spPr>
          <a:xfrm>
            <a:off x="225227" y="3652879"/>
            <a:ext cx="2675769" cy="81257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6. Stabilen </a:t>
            </a:r>
            <a:r>
              <a:rPr lang="de-DE" dirty="0" err="1" smtClean="0"/>
              <a:t>Urteistendenzen</a:t>
            </a:r>
            <a:endParaRPr lang="de-DE" dirty="0"/>
          </a:p>
        </p:txBody>
      </p:sp>
      <p:sp>
        <p:nvSpPr>
          <p:cNvPr id="10" name="Ellipse 9"/>
          <p:cNvSpPr/>
          <p:nvPr/>
        </p:nvSpPr>
        <p:spPr>
          <a:xfrm>
            <a:off x="5097984" y="4264835"/>
            <a:ext cx="3350104" cy="898216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8. Akteur – Beobachter - Effekt</a:t>
            </a:r>
            <a:endParaRPr lang="de-DE" dirty="0"/>
          </a:p>
        </p:txBody>
      </p:sp>
      <p:sp>
        <p:nvSpPr>
          <p:cNvPr id="11" name="Ellipse 10"/>
          <p:cNvSpPr/>
          <p:nvPr/>
        </p:nvSpPr>
        <p:spPr>
          <a:xfrm>
            <a:off x="958907" y="4560869"/>
            <a:ext cx="2646096" cy="89821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9. Matthäus - Effekt</a:t>
            </a:r>
            <a:endParaRPr lang="de-DE" dirty="0"/>
          </a:p>
        </p:txBody>
      </p:sp>
      <p:sp>
        <p:nvSpPr>
          <p:cNvPr id="12" name="Ellipse 11"/>
          <p:cNvSpPr/>
          <p:nvPr/>
        </p:nvSpPr>
        <p:spPr>
          <a:xfrm>
            <a:off x="3031817" y="3610058"/>
            <a:ext cx="2468073" cy="8982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7. Halo - Effekt</a:t>
            </a:r>
            <a:endParaRPr lang="de-DE" dirty="0"/>
          </a:p>
        </p:txBody>
      </p:sp>
      <p:sp>
        <p:nvSpPr>
          <p:cNvPr id="13" name="Ellipse 12"/>
          <p:cNvSpPr/>
          <p:nvPr/>
        </p:nvSpPr>
        <p:spPr>
          <a:xfrm>
            <a:off x="3196351" y="5270274"/>
            <a:ext cx="2538203" cy="89821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10. Biografie - Effekt</a:t>
            </a:r>
            <a:endParaRPr lang="de-DE" dirty="0"/>
          </a:p>
        </p:txBody>
      </p:sp>
      <p:sp>
        <p:nvSpPr>
          <p:cNvPr id="14" name="Ellipse 13"/>
          <p:cNvSpPr/>
          <p:nvPr/>
        </p:nvSpPr>
        <p:spPr>
          <a:xfrm>
            <a:off x="683777" y="5551812"/>
            <a:ext cx="2380408" cy="89821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11. </a:t>
            </a:r>
            <a:r>
              <a:rPr lang="de-DE" dirty="0" err="1" smtClean="0"/>
              <a:t>Beziehungs</a:t>
            </a:r>
            <a:r>
              <a:rPr lang="de-DE" dirty="0" smtClean="0"/>
              <a:t> - Effekt</a:t>
            </a:r>
            <a:endParaRPr lang="de-DE" dirty="0"/>
          </a:p>
        </p:txBody>
      </p:sp>
      <p:sp>
        <p:nvSpPr>
          <p:cNvPr id="15" name="Ellipse 14"/>
          <p:cNvSpPr/>
          <p:nvPr/>
        </p:nvSpPr>
        <p:spPr>
          <a:xfrm>
            <a:off x="6162084" y="5217001"/>
            <a:ext cx="2565177" cy="8982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12. Mach - Effekt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047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3777" y="1814639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de-DE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Tauscht euch </a:t>
            </a:r>
            <a:r>
              <a:rPr lang="de-DE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aus!</a:t>
            </a:r>
            <a:br>
              <a:rPr lang="de-DE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dirty="0" smtClean="0"/>
              <a:t>- Pädagogische Diagnostik - 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277153" y="2945339"/>
            <a:ext cx="8229600" cy="1650937"/>
          </a:xfrm>
        </p:spPr>
        <p:txBody>
          <a:bodyPr/>
          <a:lstStyle/>
          <a:p>
            <a:pPr marL="624078" indent="-514350">
              <a:buFont typeface="+mj-lt"/>
              <a:buAutoNum type="arabicPeriod"/>
            </a:pPr>
            <a:r>
              <a:rPr lang="de-DE" dirty="0" smtClean="0"/>
              <a:t>Was </a:t>
            </a:r>
            <a:r>
              <a:rPr lang="de-DE" dirty="0" smtClean="0"/>
              <a:t>weißt du über </a:t>
            </a:r>
            <a:r>
              <a:rPr lang="de-DE" dirty="0" smtClean="0"/>
              <a:t>die Thematik?</a:t>
            </a:r>
          </a:p>
          <a:p>
            <a:pPr marL="624078" indent="-514350">
              <a:buFont typeface="+mj-lt"/>
              <a:buAutoNum type="arabicPeriod"/>
            </a:pPr>
            <a:r>
              <a:rPr lang="de-DE" dirty="0" smtClean="0"/>
              <a:t>Was brauche ich?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63" y="4097344"/>
            <a:ext cx="3388969" cy="2464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agonal liegende Ecken des Rechtecks schneiden 4"/>
          <p:cNvSpPr/>
          <p:nvPr/>
        </p:nvSpPr>
        <p:spPr>
          <a:xfrm>
            <a:off x="4976602" y="3835624"/>
            <a:ext cx="3884177" cy="2233402"/>
          </a:xfrm>
          <a:prstGeom prst="snip2Diag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 smtClean="0"/>
              <a:t>Wenn </a:t>
            </a:r>
            <a:r>
              <a:rPr lang="de-DE" sz="2800" dirty="0" smtClean="0"/>
              <a:t>ihr </a:t>
            </a:r>
            <a:r>
              <a:rPr lang="de-DE" sz="2800" dirty="0" smtClean="0"/>
              <a:t>fertig </a:t>
            </a:r>
            <a:r>
              <a:rPr lang="de-DE" sz="2800" dirty="0" smtClean="0"/>
              <a:t>seit, kommt nach </a:t>
            </a:r>
            <a:r>
              <a:rPr lang="de-DE" sz="2800" dirty="0" smtClean="0"/>
              <a:t>vorne und </a:t>
            </a:r>
            <a:r>
              <a:rPr lang="de-DE" sz="2800" dirty="0" smtClean="0"/>
              <a:t>setzt </a:t>
            </a:r>
            <a:r>
              <a:rPr lang="de-DE" sz="2800" dirty="0" smtClean="0"/>
              <a:t>für </a:t>
            </a:r>
            <a:r>
              <a:rPr lang="de-DE" sz="2800" dirty="0" smtClean="0"/>
              <a:t>euch </a:t>
            </a:r>
            <a:r>
              <a:rPr lang="de-DE" sz="2800" dirty="0" smtClean="0"/>
              <a:t>jeweils </a:t>
            </a:r>
            <a:r>
              <a:rPr lang="de-DE" sz="2800" dirty="0" smtClean="0"/>
              <a:t>einen </a:t>
            </a:r>
            <a:r>
              <a:rPr lang="de-DE" sz="2800" dirty="0" smtClean="0"/>
              <a:t>Punkt.</a:t>
            </a:r>
            <a:endParaRPr lang="de-DE" sz="28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" t="21796" r="4127" b="5079"/>
          <a:stretch/>
        </p:blipFill>
        <p:spPr bwMode="auto">
          <a:xfrm>
            <a:off x="237956" y="528005"/>
            <a:ext cx="1780248" cy="890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776203" y="631179"/>
            <a:ext cx="523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Spurensuch</a:t>
            </a:r>
            <a:r>
              <a:rPr lang="de-DE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endParaRPr lang="de-DE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624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9337" y="1595507"/>
            <a:ext cx="8229600" cy="1066800"/>
          </a:xfrm>
        </p:spPr>
        <p:txBody>
          <a:bodyPr/>
          <a:lstStyle/>
          <a:p>
            <a:r>
              <a:rPr lang="de-DE" dirty="0" smtClean="0"/>
              <a:t>Meine Erfolge…</a:t>
            </a:r>
            <a:endParaRPr lang="de-DE" dirty="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6" t="41351" r="31711" b="23250"/>
          <a:stretch/>
        </p:blipFill>
        <p:spPr bwMode="auto">
          <a:xfrm>
            <a:off x="92301" y="570973"/>
            <a:ext cx="2234161" cy="1040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73969" y="4197435"/>
            <a:ext cx="3979882" cy="459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ad 5"/>
          <p:cNvSpPr/>
          <p:nvPr/>
        </p:nvSpPr>
        <p:spPr>
          <a:xfrm>
            <a:off x="778863" y="6012382"/>
            <a:ext cx="307498" cy="509799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" name="Gefaltete Ecke 6"/>
          <p:cNvSpPr/>
          <p:nvPr/>
        </p:nvSpPr>
        <p:spPr>
          <a:xfrm>
            <a:off x="6619285" y="2662307"/>
            <a:ext cx="2298138" cy="2888856"/>
          </a:xfrm>
          <a:prstGeom prst="foldedCorne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Meine Erkenntnisse</a:t>
            </a:r>
          </a:p>
          <a:p>
            <a:pPr algn="ctr"/>
            <a:endParaRPr lang="de-DE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Zahl = Kenntnis</a:t>
            </a:r>
            <a:endParaRPr lang="de-DE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ad 8"/>
          <p:cNvSpPr/>
          <p:nvPr/>
        </p:nvSpPr>
        <p:spPr>
          <a:xfrm>
            <a:off x="778863" y="2461044"/>
            <a:ext cx="307498" cy="509799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0" name="Flussdiagramm: Prozess 9"/>
          <p:cNvSpPr/>
          <p:nvPr/>
        </p:nvSpPr>
        <p:spPr>
          <a:xfrm>
            <a:off x="614995" y="2461044"/>
            <a:ext cx="72829" cy="50103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2213173" y="705714"/>
            <a:ext cx="523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Fahndungserfolg</a:t>
            </a:r>
            <a:endParaRPr lang="de-DE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llipse 2"/>
          <p:cNvSpPr/>
          <p:nvPr/>
        </p:nvSpPr>
        <p:spPr>
          <a:xfrm>
            <a:off x="7609211" y="5830311"/>
            <a:ext cx="436970" cy="43697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179" y="5887939"/>
            <a:ext cx="54292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Ellipse 11"/>
          <p:cNvSpPr/>
          <p:nvPr/>
        </p:nvSpPr>
        <p:spPr>
          <a:xfrm>
            <a:off x="4641458" y="5885607"/>
            <a:ext cx="436970" cy="43697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/>
          <p:cNvSpPr/>
          <p:nvPr/>
        </p:nvSpPr>
        <p:spPr>
          <a:xfrm>
            <a:off x="4859943" y="6303696"/>
            <a:ext cx="436970" cy="43697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5746104" y="5114193"/>
            <a:ext cx="436970" cy="43697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5452684" y="6373826"/>
            <a:ext cx="436970" cy="43697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>
          <a:xfrm>
            <a:off x="5127654" y="5448637"/>
            <a:ext cx="436970" cy="43697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/>
          <p:cNvSpPr/>
          <p:nvPr/>
        </p:nvSpPr>
        <p:spPr>
          <a:xfrm>
            <a:off x="7112899" y="5725606"/>
            <a:ext cx="436970" cy="43697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/>
          <p:cNvSpPr/>
          <p:nvPr/>
        </p:nvSpPr>
        <p:spPr>
          <a:xfrm>
            <a:off x="5889654" y="5669454"/>
            <a:ext cx="436970" cy="436970"/>
          </a:xfrm>
          <a:prstGeom prst="ellipse">
            <a:avLst/>
          </a:prstGeom>
          <a:solidFill>
            <a:srgbClr val="FF66CC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/>
          <p:cNvSpPr/>
          <p:nvPr/>
        </p:nvSpPr>
        <p:spPr>
          <a:xfrm>
            <a:off x="7331384" y="6303696"/>
            <a:ext cx="436970" cy="436970"/>
          </a:xfrm>
          <a:prstGeom prst="ellipse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/>
          <p:cNvSpPr/>
          <p:nvPr/>
        </p:nvSpPr>
        <p:spPr>
          <a:xfrm>
            <a:off x="5992152" y="6218729"/>
            <a:ext cx="436970" cy="43697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/>
          <p:cNvSpPr/>
          <p:nvPr/>
        </p:nvSpPr>
        <p:spPr>
          <a:xfrm>
            <a:off x="8114205" y="5980015"/>
            <a:ext cx="436970" cy="436970"/>
          </a:xfrm>
          <a:prstGeom prst="ellipse">
            <a:avLst/>
          </a:prstGeom>
          <a:solidFill>
            <a:srgbClr val="92D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/>
          <p:cNvSpPr/>
          <p:nvPr/>
        </p:nvSpPr>
        <p:spPr>
          <a:xfrm>
            <a:off x="6539713" y="6048796"/>
            <a:ext cx="436970" cy="43697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128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9846"/>
            <a:ext cx="8229600" cy="1066800"/>
          </a:xfrm>
        </p:spPr>
        <p:txBody>
          <a:bodyPr/>
          <a:lstStyle/>
          <a:p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Fahndungserfolge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42763"/>
            <a:ext cx="8229600" cy="4631773"/>
          </a:xfrm>
        </p:spPr>
        <p:txBody>
          <a:bodyPr>
            <a:normAutofit fontScale="92500" lnSpcReduction="20000"/>
          </a:bodyPr>
          <a:lstStyle/>
          <a:p>
            <a:pPr marL="109728" indent="0" algn="ctr">
              <a:buNone/>
            </a:pPr>
            <a:r>
              <a:rPr lang="de-DE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Ich </a:t>
            </a:r>
            <a:r>
              <a:rPr lang="de-DE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erweitere meine pädagogisch-diagnostische Kompetenz.</a:t>
            </a:r>
            <a:endParaRPr lang="de-DE" sz="3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de-DE" dirty="0" smtClean="0"/>
              <a:t>Ich </a:t>
            </a:r>
            <a:r>
              <a:rPr lang="de-DE" dirty="0"/>
              <a:t>kenne Definitionen, Verfahren, diagnostische Werkzeuge und Grundfragen pädagogischer Diagnostik</a:t>
            </a:r>
            <a:r>
              <a:rPr lang="de-DE" dirty="0" smtClean="0"/>
              <a:t>.</a:t>
            </a:r>
            <a:endParaRPr lang="de-DE" dirty="0"/>
          </a:p>
          <a:p>
            <a:pPr>
              <a:lnSpc>
                <a:spcPct val="150000"/>
              </a:lnSpc>
            </a:pPr>
            <a:r>
              <a:rPr lang="de-DE" dirty="0" smtClean="0"/>
              <a:t>Ich </a:t>
            </a:r>
            <a:r>
              <a:rPr lang="de-DE" dirty="0"/>
              <a:t>habe meinen pädagogisch-diagnostischen Blick geschärft.</a:t>
            </a:r>
          </a:p>
          <a:p>
            <a:pPr>
              <a:lnSpc>
                <a:spcPct val="150000"/>
              </a:lnSpc>
            </a:pPr>
            <a:r>
              <a:rPr lang="de-DE" dirty="0" smtClean="0"/>
              <a:t>Ich </a:t>
            </a:r>
            <a:r>
              <a:rPr lang="de-DE" dirty="0"/>
              <a:t>habe Ideen zur Zielführung und Umsetzung im Schulalltag.</a:t>
            </a:r>
          </a:p>
          <a:p>
            <a:endParaRPr dirty="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6" t="41351" r="31711" b="23250"/>
          <a:stretch/>
        </p:blipFill>
        <p:spPr bwMode="auto">
          <a:xfrm>
            <a:off x="6242247" y="574533"/>
            <a:ext cx="2346690" cy="1092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561" y="1788340"/>
            <a:ext cx="4946227" cy="3726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987228" y="2799844"/>
            <a:ext cx="75417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istina" panose="03060402040406080204" pitchFamily="66" charset="0"/>
              </a:rPr>
              <a:t>Herzlichen Glückwunsch!!!</a:t>
            </a:r>
            <a:endParaRPr lang="de-DE" sz="6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istina" panose="03060402040406080204" pitchFamily="66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9906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5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Feedback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AutoShape 2" descr="https://encrypted-tbn0.gstatic.com/shopping?q=tbn:ANd9GcTVK0kmd7KSl8RsJhsGFrE-lPI4YP5B50neG5mOsKROzGIgmIMf5YsglcwTfGlbHHmJ2BnjwrmQ4a0o-ZNFNelB9jbClA7OlqF0TE0OIr3PkzIgYLE1QC9t1_rNs9l3VG15J3a88Wc&amp;usqp=CAc"/>
          <p:cNvSpPr>
            <a:spLocks noChangeAspect="1" noChangeArrowheads="1"/>
          </p:cNvSpPr>
          <p:nvPr/>
        </p:nvSpPr>
        <p:spPr bwMode="auto">
          <a:xfrm>
            <a:off x="155575" y="-693738"/>
            <a:ext cx="1447800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532" y="3730429"/>
            <a:ext cx="2237068" cy="2237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979" y="2622726"/>
            <a:ext cx="2630839" cy="263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679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675048" y="3058788"/>
            <a:ext cx="5470214" cy="631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feil nach rechts 6"/>
          <p:cNvSpPr/>
          <p:nvPr/>
        </p:nvSpPr>
        <p:spPr>
          <a:xfrm>
            <a:off x="1217850" y="5664425"/>
            <a:ext cx="7460858" cy="485522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Eine Ecke des Rechtecks schneiden 5"/>
          <p:cNvSpPr/>
          <p:nvPr/>
        </p:nvSpPr>
        <p:spPr>
          <a:xfrm>
            <a:off x="1505119" y="987229"/>
            <a:ext cx="2079653" cy="938676"/>
          </a:xfrm>
          <a:prstGeom prst="snip1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Bedeutung des Themas für den Beruf  </a:t>
            </a:r>
            <a:r>
              <a:rPr lang="de-DE" dirty="0" err="1" smtClean="0"/>
              <a:t>Lehrer:in</a:t>
            </a:r>
            <a:endParaRPr lang="de-DE" dirty="0"/>
          </a:p>
        </p:txBody>
      </p:sp>
      <p:sp>
        <p:nvSpPr>
          <p:cNvPr id="10" name="Eine Ecke des Rechtecks schneiden 9"/>
          <p:cNvSpPr/>
          <p:nvPr/>
        </p:nvSpPr>
        <p:spPr>
          <a:xfrm>
            <a:off x="6599054" y="4661013"/>
            <a:ext cx="2079653" cy="938676"/>
          </a:xfrm>
          <a:prstGeom prst="snip1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Mein Kenntnisstand zur Thematik</a:t>
            </a:r>
            <a:endParaRPr lang="de-DE" dirty="0"/>
          </a:p>
        </p:txBody>
      </p:sp>
      <p:sp>
        <p:nvSpPr>
          <p:cNvPr id="8" name="Kreuz 7"/>
          <p:cNvSpPr/>
          <p:nvPr/>
        </p:nvSpPr>
        <p:spPr>
          <a:xfrm>
            <a:off x="210393" y="898217"/>
            <a:ext cx="428878" cy="416740"/>
          </a:xfrm>
          <a:prstGeom prst="pl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669" y="6149947"/>
            <a:ext cx="53657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ad 8"/>
          <p:cNvSpPr/>
          <p:nvPr/>
        </p:nvSpPr>
        <p:spPr>
          <a:xfrm>
            <a:off x="477430" y="5903138"/>
            <a:ext cx="323682" cy="412694"/>
          </a:xfrm>
          <a:prstGeom prst="don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5143838" y="1049266"/>
            <a:ext cx="388417" cy="35605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817" y="339304"/>
            <a:ext cx="500063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255" y="1105632"/>
            <a:ext cx="500063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667" y="1602223"/>
            <a:ext cx="500063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Ellipse 17"/>
          <p:cNvSpPr/>
          <p:nvPr/>
        </p:nvSpPr>
        <p:spPr>
          <a:xfrm>
            <a:off x="4069002" y="1675894"/>
            <a:ext cx="388417" cy="35605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/>
          <p:cNvSpPr/>
          <p:nvPr/>
        </p:nvSpPr>
        <p:spPr>
          <a:xfrm>
            <a:off x="5532255" y="660850"/>
            <a:ext cx="388417" cy="35605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/>
          <p:cNvSpPr/>
          <p:nvPr/>
        </p:nvSpPr>
        <p:spPr>
          <a:xfrm>
            <a:off x="3838351" y="1340582"/>
            <a:ext cx="388417" cy="35605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/>
          <p:cNvSpPr/>
          <p:nvPr/>
        </p:nvSpPr>
        <p:spPr>
          <a:xfrm>
            <a:off x="4237558" y="489569"/>
            <a:ext cx="388417" cy="35605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/>
          <p:cNvSpPr/>
          <p:nvPr/>
        </p:nvSpPr>
        <p:spPr>
          <a:xfrm>
            <a:off x="4774034" y="1165254"/>
            <a:ext cx="388417" cy="35605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Ellipse 22"/>
          <p:cNvSpPr/>
          <p:nvPr/>
        </p:nvSpPr>
        <p:spPr>
          <a:xfrm>
            <a:off x="4321175" y="1246173"/>
            <a:ext cx="388417" cy="35605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23"/>
          <p:cNvSpPr/>
          <p:nvPr/>
        </p:nvSpPr>
        <p:spPr>
          <a:xfrm>
            <a:off x="3932758" y="890123"/>
            <a:ext cx="388417" cy="35605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Ellipse 24"/>
          <p:cNvSpPr/>
          <p:nvPr/>
        </p:nvSpPr>
        <p:spPr>
          <a:xfrm>
            <a:off x="4529397" y="809204"/>
            <a:ext cx="388417" cy="35605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Ellipse 25"/>
          <p:cNvSpPr/>
          <p:nvPr/>
        </p:nvSpPr>
        <p:spPr>
          <a:xfrm>
            <a:off x="4981730" y="671640"/>
            <a:ext cx="388417" cy="35605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Ellipse 26"/>
          <p:cNvSpPr/>
          <p:nvPr/>
        </p:nvSpPr>
        <p:spPr>
          <a:xfrm>
            <a:off x="7890986" y="4213253"/>
            <a:ext cx="388417" cy="35605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Ellipse 27"/>
          <p:cNvSpPr/>
          <p:nvPr/>
        </p:nvSpPr>
        <p:spPr>
          <a:xfrm>
            <a:off x="8172956" y="3924637"/>
            <a:ext cx="388417" cy="35605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Ellipse 28"/>
          <p:cNvSpPr/>
          <p:nvPr/>
        </p:nvSpPr>
        <p:spPr>
          <a:xfrm>
            <a:off x="8367164" y="4268549"/>
            <a:ext cx="388417" cy="35605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Ellipse 29"/>
          <p:cNvSpPr/>
          <p:nvPr/>
        </p:nvSpPr>
        <p:spPr>
          <a:xfrm>
            <a:off x="8704235" y="4543678"/>
            <a:ext cx="388417" cy="35605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Ellipse 30"/>
          <p:cNvSpPr/>
          <p:nvPr/>
        </p:nvSpPr>
        <p:spPr>
          <a:xfrm>
            <a:off x="8690650" y="3928684"/>
            <a:ext cx="388417" cy="35605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Ellipse 31"/>
          <p:cNvSpPr/>
          <p:nvPr/>
        </p:nvSpPr>
        <p:spPr>
          <a:xfrm>
            <a:off x="7381188" y="3060138"/>
            <a:ext cx="388417" cy="35605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Ellipse 32"/>
          <p:cNvSpPr/>
          <p:nvPr/>
        </p:nvSpPr>
        <p:spPr>
          <a:xfrm>
            <a:off x="7793881" y="2751293"/>
            <a:ext cx="388417" cy="35605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Ellipse 33"/>
          <p:cNvSpPr/>
          <p:nvPr/>
        </p:nvSpPr>
        <p:spPr>
          <a:xfrm>
            <a:off x="8240193" y="2994052"/>
            <a:ext cx="388417" cy="35605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Ellipse 34"/>
          <p:cNvSpPr/>
          <p:nvPr/>
        </p:nvSpPr>
        <p:spPr>
          <a:xfrm>
            <a:off x="8484498" y="3416188"/>
            <a:ext cx="388417" cy="35605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Ellipse 35"/>
          <p:cNvSpPr/>
          <p:nvPr/>
        </p:nvSpPr>
        <p:spPr>
          <a:xfrm>
            <a:off x="7814111" y="3238163"/>
            <a:ext cx="388417" cy="35605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Ellipse 36"/>
          <p:cNvSpPr/>
          <p:nvPr/>
        </p:nvSpPr>
        <p:spPr>
          <a:xfrm>
            <a:off x="8052827" y="3561844"/>
            <a:ext cx="388417" cy="35605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Ellipse 37"/>
          <p:cNvSpPr/>
          <p:nvPr/>
        </p:nvSpPr>
        <p:spPr>
          <a:xfrm>
            <a:off x="7510759" y="3561844"/>
            <a:ext cx="388417" cy="35605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Ellipse 38"/>
          <p:cNvSpPr/>
          <p:nvPr/>
        </p:nvSpPr>
        <p:spPr>
          <a:xfrm>
            <a:off x="7638880" y="3924637"/>
            <a:ext cx="388417" cy="35605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019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Ziele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iagonal liegende Ecken des Rechtecks schneiden 3"/>
          <p:cNvSpPr/>
          <p:nvPr/>
        </p:nvSpPr>
        <p:spPr>
          <a:xfrm>
            <a:off x="2120113" y="1351370"/>
            <a:ext cx="5170810" cy="2258352"/>
          </a:xfrm>
          <a:prstGeom prst="snip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ge Italic" panose="03070502040507070304" pitchFamily="66" charset="0"/>
              </a:rPr>
              <a:t>A </a:t>
            </a:r>
            <a:r>
              <a:rPr lang="de-DE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ge Italic" panose="03070502040507070304" pitchFamily="66" charset="0"/>
              </a:rPr>
              <a:t>goal</a:t>
            </a:r>
            <a:r>
              <a:rPr lang="de-DE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ge Italic" panose="03070502040507070304" pitchFamily="66" charset="0"/>
              </a:rPr>
              <a:t> </a:t>
            </a:r>
            <a:r>
              <a:rPr lang="de-DE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ge Italic" panose="03070502040507070304" pitchFamily="66" charset="0"/>
              </a:rPr>
              <a:t>without</a:t>
            </a:r>
            <a:r>
              <a:rPr lang="de-DE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ge Italic" panose="03070502040507070304" pitchFamily="66" charset="0"/>
              </a:rPr>
              <a:t> a plan </a:t>
            </a:r>
            <a:r>
              <a:rPr lang="de-DE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ge Italic" panose="03070502040507070304" pitchFamily="66" charset="0"/>
              </a:rPr>
              <a:t>is</a:t>
            </a:r>
            <a:r>
              <a:rPr lang="de-DE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ge Italic" panose="03070502040507070304" pitchFamily="66" charset="0"/>
              </a:rPr>
              <a:t> just a </a:t>
            </a:r>
            <a:r>
              <a:rPr lang="de-DE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ge Italic" panose="03070502040507070304" pitchFamily="66" charset="0"/>
              </a:rPr>
              <a:t>wish</a:t>
            </a:r>
            <a:r>
              <a:rPr lang="de-DE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ge Italic" panose="03070502040507070304" pitchFamily="66" charset="0"/>
              </a:rPr>
              <a:t>!</a:t>
            </a:r>
            <a:endParaRPr lang="de-DE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ge Italic" panose="03070502040507070304" pitchFamily="66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530027" y="3973190"/>
            <a:ext cx="8350981" cy="246806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D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Ich erweitere meine pädagogisch-diagnostische Kompetenz</a:t>
            </a:r>
            <a:r>
              <a:rPr lang="de-DE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de-DE" sz="2000" dirty="0"/>
          </a:p>
          <a:p>
            <a:pPr>
              <a:lnSpc>
                <a:spcPct val="150000"/>
              </a:lnSpc>
            </a:pPr>
            <a:r>
              <a:rPr lang="de-DE" sz="2000" dirty="0" smtClean="0">
                <a:latin typeface="Arial"/>
                <a:cs typeface="Arial"/>
              </a:rPr>
              <a:t>→ </a:t>
            </a:r>
            <a:r>
              <a:rPr lang="de-DE" sz="2000" dirty="0" smtClean="0"/>
              <a:t>Ich </a:t>
            </a:r>
            <a:r>
              <a:rPr lang="de-DE" sz="2000" dirty="0"/>
              <a:t>kenne Definitionen, Verfahren, diagnostische Werkzeuge und Grundfragen pädagogischer Diagnostik.</a:t>
            </a:r>
          </a:p>
          <a:p>
            <a:pPr>
              <a:lnSpc>
                <a:spcPct val="150000"/>
              </a:lnSpc>
            </a:pPr>
            <a:r>
              <a:rPr lang="de-DE" sz="2000" dirty="0" smtClean="0">
                <a:latin typeface="Arial"/>
                <a:cs typeface="Arial"/>
              </a:rPr>
              <a:t>→</a:t>
            </a:r>
            <a:r>
              <a:rPr lang="de-DE" sz="2000" dirty="0" smtClean="0"/>
              <a:t>Ich </a:t>
            </a:r>
            <a:r>
              <a:rPr lang="de-DE" sz="2000" dirty="0"/>
              <a:t>habe meinen pädagogisch-diagnostischen Blick geschärft.</a:t>
            </a:r>
          </a:p>
          <a:p>
            <a:pPr>
              <a:lnSpc>
                <a:spcPct val="150000"/>
              </a:lnSpc>
            </a:pPr>
            <a:r>
              <a:rPr lang="de-DE" sz="2000" dirty="0" smtClean="0">
                <a:latin typeface="Arial"/>
                <a:cs typeface="Arial"/>
              </a:rPr>
              <a:t>→</a:t>
            </a:r>
            <a:r>
              <a:rPr lang="de-DE" sz="2000" dirty="0" smtClean="0"/>
              <a:t>Ich </a:t>
            </a:r>
            <a:r>
              <a:rPr lang="de-DE" sz="2000" dirty="0"/>
              <a:t>habe Ideen zur Zielführung und Umsetzung im Schulalltag.</a:t>
            </a:r>
          </a:p>
        </p:txBody>
      </p:sp>
    </p:spTree>
    <p:extLst>
      <p:ext uri="{BB962C8B-B14F-4D97-AF65-F5344CB8AC3E}">
        <p14:creationId xmlns:p14="http://schemas.microsoft.com/office/powerpoint/2010/main" val="141755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odunnit (720p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816" y="1003412"/>
            <a:ext cx="8905450" cy="5008970"/>
          </a:xfrm>
        </p:spPr>
      </p:pic>
    </p:spTree>
    <p:extLst>
      <p:ext uri="{BB962C8B-B14F-4D97-AF65-F5344CB8AC3E}">
        <p14:creationId xmlns:p14="http://schemas.microsoft.com/office/powerpoint/2010/main" val="252967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924515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Auf Spurensuche mit dem 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Buddybook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99" y="2209801"/>
            <a:ext cx="5085920" cy="2878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ine Ecke des Rechtecks schneiden 3"/>
          <p:cNvSpPr/>
          <p:nvPr/>
        </p:nvSpPr>
        <p:spPr>
          <a:xfrm>
            <a:off x="5672516" y="4580092"/>
            <a:ext cx="2900995" cy="1513211"/>
          </a:xfrm>
          <a:prstGeom prst="snip1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/>
              <a:t>Falte dein eigenes </a:t>
            </a:r>
            <a:r>
              <a:rPr lang="de-DE" b="1" dirty="0" err="1" smtClean="0"/>
              <a:t>Buddybook</a:t>
            </a:r>
            <a:r>
              <a:rPr lang="de-DE" b="1" dirty="0" smtClean="0"/>
              <a:t>!</a:t>
            </a:r>
            <a:endParaRPr lang="de-DE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" t="21796" r="4127" b="5079"/>
          <a:stretch/>
        </p:blipFill>
        <p:spPr bwMode="auto">
          <a:xfrm>
            <a:off x="521177" y="440783"/>
            <a:ext cx="1388543" cy="694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02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95042"/>
            <a:ext cx="8229600" cy="1066800"/>
          </a:xfrm>
        </p:spPr>
        <p:txBody>
          <a:bodyPr/>
          <a:lstStyle/>
          <a:p>
            <a:r>
              <a:rPr lang="de-DE" dirty="0" smtClean="0"/>
              <a:t>		 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Spurensuche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49424"/>
            <a:ext cx="8229600" cy="2516785"/>
          </a:xfrm>
        </p:spPr>
        <p:txBody>
          <a:bodyPr>
            <a:normAutofit lnSpcReduction="10000"/>
          </a:bodyPr>
          <a:lstStyle/>
          <a:p>
            <a:pPr marL="109728" indent="0">
              <a:lnSpc>
                <a:spcPct val="150000"/>
              </a:lnSpc>
              <a:buNone/>
            </a:pPr>
            <a:r>
              <a:rPr lang="de-DE" sz="3600" dirty="0" smtClean="0"/>
              <a:t>Du siehst </a:t>
            </a:r>
            <a:r>
              <a:rPr lang="de-DE" sz="3600" dirty="0"/>
              <a:t>gleich für 10 Sekunden ein Bild. </a:t>
            </a:r>
            <a:r>
              <a:rPr lang="de-DE" sz="3600" dirty="0" smtClean="0"/>
              <a:t>Mache dir </a:t>
            </a:r>
            <a:r>
              <a:rPr lang="de-DE" sz="3600" dirty="0" smtClean="0"/>
              <a:t>Notizen, was </a:t>
            </a:r>
            <a:r>
              <a:rPr lang="de-DE" sz="3600" dirty="0" smtClean="0"/>
              <a:t>du  </a:t>
            </a:r>
            <a:r>
              <a:rPr lang="de-DE" sz="3600" dirty="0" smtClean="0"/>
              <a:t>gesehen </a:t>
            </a:r>
            <a:r>
              <a:rPr lang="de-DE" sz="3600" dirty="0" smtClean="0"/>
              <a:t>hast.</a:t>
            </a:r>
            <a:endParaRPr lang="de-DE" sz="3600" dirty="0" smtClean="0"/>
          </a:p>
          <a:p>
            <a:pPr marL="109728" indent="0">
              <a:lnSpc>
                <a:spcPct val="150000"/>
              </a:lnSpc>
              <a:buNone/>
            </a:pPr>
            <a:endParaRPr lang="de-DE" sz="3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" t="21796" r="4127" b="5079"/>
          <a:stretch/>
        </p:blipFill>
        <p:spPr bwMode="auto">
          <a:xfrm>
            <a:off x="602098" y="915748"/>
            <a:ext cx="1780248" cy="890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Gefaltete Ecke 4"/>
          <p:cNvSpPr/>
          <p:nvPr/>
        </p:nvSpPr>
        <p:spPr>
          <a:xfrm>
            <a:off x="5696793" y="4337330"/>
            <a:ext cx="2532807" cy="2006825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DE" dirty="0" smtClean="0"/>
              <a:t>Tausche dich kurz </a:t>
            </a:r>
            <a:r>
              <a:rPr lang="de-DE" dirty="0" smtClean="0"/>
              <a:t>mit </a:t>
            </a:r>
            <a:r>
              <a:rPr lang="de-DE" dirty="0" smtClean="0"/>
              <a:t>deinem </a:t>
            </a:r>
            <a:r>
              <a:rPr lang="de-DE" dirty="0" smtClean="0"/>
              <a:t>Nachbarn aus, was </a:t>
            </a:r>
            <a:r>
              <a:rPr lang="de-DE" dirty="0" smtClean="0"/>
              <a:t>ihr </a:t>
            </a:r>
            <a:r>
              <a:rPr lang="de-DE" dirty="0" smtClean="0"/>
              <a:t>gesehen </a:t>
            </a:r>
            <a:r>
              <a:rPr lang="de-DE" dirty="0" smtClean="0"/>
              <a:t>habt.</a:t>
            </a:r>
            <a:endParaRPr lang="de-DE" dirty="0" smtClean="0"/>
          </a:p>
          <a:p>
            <a:pPr algn="r"/>
            <a:r>
              <a:rPr lang="de-DE" dirty="0" smtClean="0"/>
              <a:t>5 Min.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74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hea">
  <a:themeElements>
    <a:clrScheme name="Rhea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Rhea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0</TotalTime>
  <Words>803</Words>
  <Application>Microsoft Office PowerPoint</Application>
  <PresentationFormat>Bildschirmpräsentation (4:3)</PresentationFormat>
  <Paragraphs>196</Paragraphs>
  <Slides>43</Slides>
  <Notes>0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43</vt:i4>
      </vt:variant>
    </vt:vector>
  </HeadingPairs>
  <TitlesOfParts>
    <vt:vector size="44" baseType="lpstr">
      <vt:lpstr>Rhea</vt:lpstr>
      <vt:lpstr>Pädagogische Diagnostik in der Grundschule</vt:lpstr>
      <vt:lpstr>PowerPoint-Präsentation</vt:lpstr>
      <vt:lpstr>Detektivarbeit … ist ein bisschen wie pädagogische Diagnostik.</vt:lpstr>
      <vt:lpstr>Tauscht euch aus! - Pädagogische Diagnostik - </vt:lpstr>
      <vt:lpstr>PowerPoint-Präsentation</vt:lpstr>
      <vt:lpstr>Ziele</vt:lpstr>
      <vt:lpstr>PowerPoint-Präsentation</vt:lpstr>
      <vt:lpstr>Auf Spurensuche mit dem Buddybook</vt:lpstr>
      <vt:lpstr>   Spurensuche</vt:lpstr>
      <vt:lpstr>PowerPoint-Präsentation</vt:lpstr>
      <vt:lpstr>PowerPoint-Präsentation</vt:lpstr>
      <vt:lpstr>PowerPoint-Präsentation</vt:lpstr>
      <vt:lpstr>PowerPoint-Präsentation</vt:lpstr>
      <vt:lpstr>Fokus</vt:lpstr>
      <vt:lpstr>PowerPoint-Präsentation</vt:lpstr>
      <vt:lpstr>Fokus</vt:lpstr>
      <vt:lpstr>PowerPoint-Präsentation</vt:lpstr>
      <vt:lpstr>PowerPoint-Präsentation</vt:lpstr>
      <vt:lpstr>PowerPoint-Präsentation</vt:lpstr>
      <vt:lpstr>Austausch Schülerbeobachtungen</vt:lpstr>
      <vt:lpstr>PowerPoint-Präsentation</vt:lpstr>
      <vt:lpstr>Definition</vt:lpstr>
      <vt:lpstr>Definitionen</vt:lpstr>
      <vt:lpstr>Allgemeines zur pädagogischen Diagnostik</vt:lpstr>
      <vt:lpstr>Ziele der pädagogischen Diagnostik</vt:lpstr>
      <vt:lpstr>Drei Ebenen Pädagogischer Diagnostik (Marianne Horsterkemper)</vt:lpstr>
      <vt:lpstr>Die drei Ebenen</vt:lpstr>
      <vt:lpstr>Diagnosekreislauf         (nach A. Helmke)</vt:lpstr>
      <vt:lpstr>PowerPoint-Präsentation</vt:lpstr>
      <vt:lpstr>Verfahren</vt:lpstr>
      <vt:lpstr>Diagnostische Werkzeuge</vt:lpstr>
      <vt:lpstr>PowerPoint-Präsentation</vt:lpstr>
      <vt:lpstr>Grundfragen    (nach Mechthild Dehn)</vt:lpstr>
      <vt:lpstr>Prozessdiagnostik</vt:lpstr>
      <vt:lpstr>Prozessdiagnostik</vt:lpstr>
      <vt:lpstr>So sollte pädagogische Diagnostik gestaltet sein…</vt:lpstr>
      <vt:lpstr>Smarte Ziele</vt:lpstr>
      <vt:lpstr>Transparenz</vt:lpstr>
      <vt:lpstr>Achtung! Subjektive Fehlerquellen</vt:lpstr>
      <vt:lpstr>Meine Erfolge…</vt:lpstr>
      <vt:lpstr>Fahndungserfolge</vt:lpstr>
      <vt:lpstr>PowerPoint-Präsentation</vt:lpstr>
      <vt:lpstr>Feedback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Pädagogische Diagnostik in der Grundschule</dc:title>
  <dc:creator>JulieThinkPad</dc:creator>
  <dc:description>generated using python-pptx</dc:description>
  <cp:lastModifiedBy>Julie Dannheim</cp:lastModifiedBy>
  <cp:revision>46</cp:revision>
  <dcterms:created xsi:type="dcterms:W3CDTF">2013-01-27T09:14:16Z</dcterms:created>
  <dcterms:modified xsi:type="dcterms:W3CDTF">2025-11-16T15:49:29Z</dcterms:modified>
</cp:coreProperties>
</file>