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78" r:id="rId3"/>
    <p:sldId id="258" r:id="rId4"/>
    <p:sldId id="259" r:id="rId5"/>
    <p:sldId id="260" r:id="rId6"/>
    <p:sldId id="261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8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86682"/>
  </p:normalViewPr>
  <p:slideViewPr>
    <p:cSldViewPr snapToGrid="0" snapToObjects="1">
      <p:cViewPr varScale="1">
        <p:scale>
          <a:sx n="71" d="100"/>
          <a:sy n="71" d="100"/>
        </p:scale>
        <p:origin x="13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F35F-BF0E-5C41-89FA-600CDFDED57A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718F-A7B2-E448-81EF-522E6B14B7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greifen zum Beispiel Architektur, Stadt und Raum, Industrie- und Alltagsdesign Aspekte des Alltags auf, die das unmittelbare Lebensumfeld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betreffen und der sinnlichen Wahrnehmung unterliegen. Medien, analoge und digitale Kommunikations- und Massenmedien spielen im Alltag von Kindern eine zentrale Rolle, und mit ihnen vor allem fotografische Bilder und Filme, die sprachliche Informationen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ergänzen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modifizieren. In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Beschäftigung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allen diesen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Phänomenen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kultureller Existenz und in der reflexiven Konfrontation mit der eigenen historisch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geprägten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Sozialisation werden den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neue Perspektiven auf ihre Lebenswirklichkeit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eröffnet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/>
          </a:p>
          <a:p>
            <a:r>
              <a:rPr lang="de-DE" dirty="0"/>
              <a:t>Übersicht AVs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8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/>
              <a:t>Führt</a:t>
            </a:r>
            <a:r>
              <a:rPr lang="de-DE" sz="1200" dirty="0"/>
              <a:t>  der Einstieg zum Problem der Stunde (oder lenkt er davon ab)?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Entspricht die Problematisierung dem Thema? </a:t>
            </a:r>
          </a:p>
          <a:p>
            <a:endParaRPr lang="de-DE" sz="1200" dirty="0"/>
          </a:p>
          <a:p>
            <a:r>
              <a:rPr lang="de-DE" sz="1200" dirty="0"/>
              <a:t> Sind die Arbeitsmaterialien klar strukturiert, ansprechend aufbereitet und im Umfang angemessen?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18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474747"/>
                </a:solidFill>
                <a:latin typeface="AvenirNextLTPro"/>
              </a:rPr>
              <a:t>In einem kompetenzorientierten Kunstunterricht werden drei Anforderungsbereiche unterschieden, die den zunehmend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Umgang mit Gelerntem widerspiegeln. </a:t>
            </a:r>
          </a:p>
          <a:p>
            <a:endParaRPr lang="de-DE" dirty="0">
              <a:solidFill>
                <a:srgbClr val="474747"/>
              </a:solidFill>
              <a:latin typeface="AvenirNextLTPro"/>
            </a:endParaRPr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 Anforderungsbereiche erleichtern die Konzeption und Formulierung gezielter Aufgabenstellungen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gewährleisten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eine den Anforderungen angemessene, vergleichbare Gewichtung bei der Bewertung der Leistungen von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Zu allen drei Anforderungsbereichen sind Aufgaben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alle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bereitzustellen.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 drei Anforderungsbereiche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nicht eindeutig voneinander getrennt werden. Daher ergeben sich in der Praxis der Aufgabenstellung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Überschneidungen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Den Anforderungsbereichen zugeordnet sind Operatoren. Diese dienen dazu, den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die Anforderungen der Aufgabenstellung(en) transparent zu machen. Der Umgang mit den Operatoren wird bereits in der Primarstufe vermittelt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eingeübt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06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Intention: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gestalten ein Haus im Papierflechtverfahren nach dem Vorbild von Friedensreich Hundertwasser, entscheiden intuitiv und wenden ihr Fachwissen dazu 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Gestalten: AF II/III Kennen Technik, setzen sie bewusst ein (anwenden/ neuartige Bildlösungen/Variation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III: Beurteilen: eigene Positionen vertreten und begründen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I: Beschreiben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8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Helvetica" pitchFamily="2" charset="0"/>
              </a:rPr>
              <a:t> </a:t>
            </a:r>
            <a:r>
              <a:rPr lang="de-DE" sz="1200" dirty="0">
                <a:latin typeface="ArialMT"/>
              </a:rPr>
              <a:t>wird nicht benotet </a:t>
            </a:r>
            <a:endParaRPr lang="de-DE" sz="120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7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MT"/>
              </a:rPr>
              <a:t>Die Kompetenzbereiche, die in der Stunde </a:t>
            </a:r>
            <a:r>
              <a:rPr lang="de-DE" sz="1200" dirty="0" err="1">
                <a:latin typeface="ArialMT"/>
              </a:rPr>
              <a:t>gefördert</a:t>
            </a:r>
            <a:r>
              <a:rPr lang="de-DE" sz="1200" dirty="0">
                <a:latin typeface="ArialMT"/>
              </a:rPr>
              <a:t> werden sollen, werden kurz beschrieben.  </a:t>
            </a:r>
            <a:endParaRPr lang="de-DE" sz="120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98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60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>
                <a:latin typeface="ArialMT"/>
              </a:rPr>
              <a:t>Austausch von Experten mit </a:t>
            </a:r>
            <a:r>
              <a:rPr lang="de-DE" sz="1200" b="1" dirty="0">
                <a:latin typeface="Arial" panose="020B0604020202020204" pitchFamily="34" charset="0"/>
              </a:rPr>
              <a:t>unterschiedlichen </a:t>
            </a:r>
            <a:r>
              <a:rPr lang="de-DE" sz="1200" dirty="0">
                <a:latin typeface="ArialMT"/>
              </a:rPr>
              <a:t>Erfahrungen und Perspektiven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Eine Beurteilung durch Noten ist </a:t>
            </a:r>
            <a:r>
              <a:rPr lang="de-DE" sz="1200" b="1" dirty="0">
                <a:latin typeface="Arial" panose="020B0604020202020204" pitchFamily="34" charset="0"/>
              </a:rPr>
              <a:t>nicht </a:t>
            </a:r>
            <a:r>
              <a:rPr lang="de-DE" sz="1200" dirty="0">
                <a:latin typeface="ArialMT"/>
              </a:rPr>
              <a:t>vorgesehen </a:t>
            </a:r>
            <a:endParaRPr lang="de-DE" sz="12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 </a:t>
            </a:r>
            <a:r>
              <a:rPr lang="de-DE" sz="1200" dirty="0">
                <a:latin typeface="ArialMT"/>
              </a:rPr>
              <a:t>Die Ausbildungsberatung stellt die </a:t>
            </a:r>
            <a:r>
              <a:rPr lang="de-DE" sz="1200" b="1" dirty="0">
                <a:latin typeface="Arial" panose="020B0604020202020204" pitchFamily="34" charset="0"/>
              </a:rPr>
              <a:t>Ausbildungsstandards </a:t>
            </a:r>
            <a:r>
              <a:rPr lang="de-DE" sz="1200" dirty="0">
                <a:latin typeface="ArialMT"/>
              </a:rPr>
              <a:t>ins Zentrum </a:t>
            </a:r>
            <a:endParaRPr lang="de-DE" sz="12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ArialMT"/>
              </a:rPr>
              <a:t>•</a:t>
            </a:r>
            <a:r>
              <a:rPr lang="de-DE" sz="1200" dirty="0">
                <a:latin typeface="Helvetica" pitchFamily="2" charset="0"/>
              </a:rPr>
              <a:t> </a:t>
            </a:r>
            <a:r>
              <a:rPr lang="de-DE" sz="1200" dirty="0">
                <a:latin typeface="ArialMT"/>
              </a:rPr>
              <a:t>Die Ausbildungsberatung </a:t>
            </a:r>
            <a:r>
              <a:rPr lang="de-DE" sz="1200" b="1" dirty="0" err="1">
                <a:latin typeface="Arial" panose="020B0604020202020204" pitchFamily="34" charset="0"/>
              </a:rPr>
              <a:t>unterstützt</a:t>
            </a:r>
            <a:r>
              <a:rPr lang="de-DE" sz="1200" b="1" dirty="0">
                <a:latin typeface="Arial" panose="020B0604020202020204" pitchFamily="34" charset="0"/>
              </a:rPr>
              <a:t> </a:t>
            </a:r>
            <a:r>
              <a:rPr lang="de-DE" sz="1200" dirty="0">
                <a:latin typeface="ArialMT"/>
              </a:rPr>
              <a:t>die Ausbildung durch die </a:t>
            </a:r>
            <a:r>
              <a:rPr lang="de-DE" sz="1200" dirty="0" err="1">
                <a:latin typeface="ArialMT"/>
              </a:rPr>
              <a:t>Ausbildungslehrkräfte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6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Sie haben in Auseinandersetzung mit ihrer Lebensumwelt bereits vor Beginn der Schulzeit ein eigenes Repertoire zeichnerischer Darstellungen entwickelt. </a:t>
            </a:r>
          </a:p>
          <a:p>
            <a:endParaRPr lang="de-DE" sz="1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Zentral bei diesen Aneignungs- und Gestaltungsprozessen sind immer die kindliche Wahrnehmung und eine damit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verknüpfte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Wirklichkeitskonstruktion. </a:t>
            </a: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Diese liefert zahlreiche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Möglichkeiten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zur lustvollen sowie kritischen Auseinandersetzung zwischen realer und abgebildeter oder medial konstruierter Welt. </a:t>
            </a:r>
          </a:p>
          <a:p>
            <a:endParaRPr lang="de-DE" sz="1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In der Eingangsphase erwerben die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Kompetenzen in allen Arbeitsfeldern, die spiralcurricular in den Jahrgangsstufen 3 und 4 sowie in der Sekundarstufe weiterentwickelt werden. </a:t>
            </a:r>
          </a:p>
          <a:p>
            <a:r>
              <a:rPr lang="de-DE" sz="1400" dirty="0">
                <a:solidFill>
                  <a:srgbClr val="474747"/>
                </a:solidFill>
                <a:latin typeface="AvenirNextLTPro"/>
              </a:rPr>
              <a:t>Grundlegende Arbeits- und Organisationsformen werden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eingeübt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und bilden die Basis </a:t>
            </a:r>
            <a:r>
              <a:rPr lang="de-DE" sz="1400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sz="1400" dirty="0">
                <a:solidFill>
                  <a:srgbClr val="474747"/>
                </a:solidFill>
                <a:latin typeface="AvenirNextLTPro"/>
              </a:rPr>
              <a:t> die drei Dimensionen im Umgang mit Bildern. 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1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Kunstunterricht der Primarstufe hat den Auftrag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durch Rezeption, Produktion und Reflexion von Bildern den systematischen, alters-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lungsgemäßen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Erwerb von Kompetenzen zu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ermöglichen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 ist der Aufbau einer umfassenden Bildkompetenz. </a:t>
            </a:r>
            <a:endParaRPr lang="de-DE" dirty="0"/>
          </a:p>
          <a:p>
            <a:endParaRPr lang="de-DE" dirty="0"/>
          </a:p>
          <a:p>
            <a:r>
              <a:rPr lang="de-DE" dirty="0"/>
              <a:t>8 KBs</a:t>
            </a:r>
          </a:p>
          <a:p>
            <a:r>
              <a:rPr lang="de-DE" dirty="0"/>
              <a:t>9AF</a:t>
            </a:r>
          </a:p>
          <a:p>
            <a:r>
              <a:rPr lang="de-DE" dirty="0"/>
              <a:t>Im Zentrum des Faches steht das Bild</a:t>
            </a:r>
          </a:p>
          <a:p>
            <a:r>
              <a:rPr lang="de-DE" dirty="0"/>
              <a:t>Erweiterter Bildbegriff: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Mittelpunkt des Faches Kunst steht das Bild. „Bild“ wird im Sinne des erweiterten Bildbegriffs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Vielzahl gestalteter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Phänomene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verwendet. Damit sind verschiedene Erscheinungsformen der Kunst gemeint – neben der Bildenden Kunst beispielsweise Architektur, Produktdesign und Kommunikationsdesign – aber auch Erscheinungsformen kindlicher und jugendkultureller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Alltagsästhetik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 sind von Beginn ihres Lebens an von analogen und digitalen Bildwelten umgeben.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2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plane ich denn konkret eine Einheit?</a:t>
            </a:r>
          </a:p>
          <a:p>
            <a:r>
              <a:rPr lang="de-DE" dirty="0"/>
              <a:t>Tipps im Leitfaden und hier jetzt ein paar grundsätzliche Gedanken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Unterrichtseinheiten im Kunstunterricht sind kompetenz- und themenorientiert angelegt. Ausgehend von einem Thema wird eine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übergeordnete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Aufgabe/Fragestellung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gesamte Unterrichtseinheit formuliert. Bei der Themenfindung sind insbesondere der Lebensweltbezug und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kunstpädagogische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Bedeutsamkeit zu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berück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sichtigen. Die Funktion einzelner Unterrichtsschritte wird im Hinblick auf die Zielvorstellung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übergeordneten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Aufgabe mit den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nachvollziehbar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geklärt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endParaRPr lang="de-DE" dirty="0"/>
          </a:p>
          <a:p>
            <a:r>
              <a:rPr lang="de-DE" dirty="0"/>
              <a:t>Mit Bezug auf Unterrichtsbeispiel!?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1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B718F-A7B2-E448-81EF-522E6B14B7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156AF-66AC-864B-B8B0-08D337DB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916909-1AB8-7446-8AF2-FA81FB66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66339-0E42-FF4F-B86F-834567AB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242922-3B1F-964F-823D-6C193FD4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F7B03-3C2C-3C4D-92BF-FA8497D6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CE149-4605-0A44-AABE-37FCFD35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9B8D78-EA1D-164A-B7D5-AB94CE49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4058D0-9450-0645-974E-E3CCDC33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B7965-DC77-0944-B9C1-8351ADE1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52E1A-7AAB-0447-B1C0-D93F8AF7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4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D74E5A-1259-4445-B931-E21468CF0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CB1E78-2200-B44A-9113-A81206508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80E6C-D2E4-1347-96A8-40E08619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B2ADF-A289-0D40-973A-733FB8D8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1D2119-0FFB-FC4F-989B-2EA7B742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9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133E7-8259-D248-90B4-C7C4C927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38734-9D1A-294D-B6A3-875279A1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2657FD-C0E6-D94E-AEDD-1200050C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71755F-D1E9-4348-ABAF-EB3B32FA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00779-C740-3F45-8A05-3FDD8E31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84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1AA42-3E81-D74D-B38A-31A18E86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E9992E-01DF-DA4D-A0E3-DF3341A7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A9D78-8DDE-5C4F-B5F3-D37179C7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50152A-C13C-634F-8D91-4B0A897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887E7-782A-7140-B113-90F04C14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0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66BEA-1C3D-8045-9D69-8AA354A7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4281C3-165F-2643-95E0-CE95025C6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6FCEC7-F504-1C42-8F25-E1C36A9D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4207EC-C940-0A43-B9C4-21B0978A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A223B0-5D7D-B449-96FB-BD74BB63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8A36C2-050C-5443-9E9F-1AD93550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06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DF14A-F6D7-534D-BAD1-DB6A61C5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7FD29-7AA1-2541-A3B0-C9E9904E1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219796-F07C-D54B-A230-E82F0B3B2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68F174-4D91-F048-82C7-0A41E587C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436ADF0-24DA-CA49-9797-18A41DB6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9FD9AD-CE08-E74D-A328-8EF0BF77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1ED959-E5A5-AA4E-9F15-1C80ED14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57CE02-F475-4C43-8061-EEF56CF2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4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88AD2-8E6A-5942-A88B-4879DF1D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5207E0-970C-E843-957D-4FD60E6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A7F3C2-E4D4-6A47-A242-996190B5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9F4606-AB2C-D14C-A0EB-870639B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9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356EAD-19E3-004F-BFDF-5EEAAE5C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D0EE09-22C3-C744-8FA9-AE5E0525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201D3-367B-5B41-AA79-E4D5CF17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1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55D29-DBF0-8D46-B9EC-0BB61CFF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5A8AA-60E1-4343-8230-DD275733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B9988F-852F-2548-9301-076967099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2D6F3F-CC67-9D42-AF7A-25666F43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431B98-9E56-1049-B3C1-7C4CF13F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8A1B7-8106-6949-B1B2-5D1ABCAB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70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6709A-2449-0241-B634-AA82EE26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B4B202-48D5-8A4F-A8B8-566A2A59A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B751F5-B700-8E4B-9E52-4F11C47E3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A19F8-BD37-B347-9766-8108E4D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8DE069-863E-5849-83FD-47CE0BE4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8E623A-D350-124B-8854-C236A508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15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FF32EE-C896-B044-A28F-1CB71F6A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A5263-A17A-9943-B3F6-A727FB84E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5DA23-6A22-8D41-AFA5-D7D4CFD38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8C8A-3AEB-924C-9AEE-C552E6DDEBB6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DDF9D-9A96-CC4E-B51A-9C8D05AA3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DEA412-6AF1-3345-9990-DAFE0810C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DC29-E788-A441-8E51-7E5930B3F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51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15image2506069504">
            <a:extLst>
              <a:ext uri="{FF2B5EF4-FFF2-40B4-BE49-F238E27FC236}">
                <a16:creationId xmlns:a16="http://schemas.microsoft.com/office/drawing/2014/main" id="{E942C1A8-7F81-5446-8568-9F9F9D00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90" y="5502443"/>
            <a:ext cx="2849919" cy="11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D0224AC-05D1-D041-9AED-B1CD010ED7F1}"/>
              </a:ext>
            </a:extLst>
          </p:cNvPr>
          <p:cNvSpPr txBox="1"/>
          <p:nvPr/>
        </p:nvSpPr>
        <p:spPr>
          <a:xfrm>
            <a:off x="-1985445" y="340228"/>
            <a:ext cx="16564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Ausgewählte</a:t>
            </a:r>
            <a:r>
              <a:rPr lang="de-DE" sz="4000" b="1" dirty="0"/>
              <a:t> Aspekte des Kunstunterrichts</a:t>
            </a:r>
          </a:p>
          <a:p>
            <a:pPr algn="ctr"/>
            <a:endParaRPr lang="de-DE" sz="3600" b="1" dirty="0"/>
          </a:p>
          <a:p>
            <a:pPr algn="ctr"/>
            <a:endParaRPr lang="de-DE" sz="36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B8376C-822F-3043-96B9-56C7DB5C3376}"/>
              </a:ext>
            </a:extLst>
          </p:cNvPr>
          <p:cNvSpPr txBox="1"/>
          <p:nvPr/>
        </p:nvSpPr>
        <p:spPr>
          <a:xfrm>
            <a:off x="1796716" y="2245895"/>
            <a:ext cx="87589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000" dirty="0"/>
          </a:p>
          <a:p>
            <a:pPr algn="ctr"/>
            <a:r>
              <a:rPr lang="de-DE" sz="2800" dirty="0"/>
              <a:t>   Einführung in die Grundlagen der Ausbildung</a:t>
            </a:r>
          </a:p>
          <a:p>
            <a:pPr algn="ctr"/>
            <a:endParaRPr lang="de-DE" sz="2800" dirty="0"/>
          </a:p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1818D1-D249-B745-BD37-42FCAC257F20}"/>
              </a:ext>
            </a:extLst>
          </p:cNvPr>
          <p:cNvSpPr txBox="1"/>
          <p:nvPr/>
        </p:nvSpPr>
        <p:spPr>
          <a:xfrm>
            <a:off x="8462682" y="4984376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Annina</a:t>
            </a:r>
            <a:r>
              <a:rPr lang="de-DE" dirty="0"/>
              <a:t> </a:t>
            </a:r>
            <a:r>
              <a:rPr lang="de-DE" dirty="0" err="1"/>
              <a:t>Gamp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16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1DF3F5-B4EC-8047-8585-66E900E7D8E2}"/>
              </a:ext>
            </a:extLst>
          </p:cNvPr>
          <p:cNvSpPr/>
          <p:nvPr/>
        </p:nvSpPr>
        <p:spPr>
          <a:xfrm>
            <a:off x="2470484" y="786063"/>
            <a:ext cx="66735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latin typeface="Arial" panose="020B0604020202020204" pitchFamily="34" charset="0"/>
              </a:rPr>
              <a:t>Mögliche</a:t>
            </a:r>
            <a:r>
              <a:rPr lang="de-DE" sz="2800" b="1" dirty="0">
                <a:latin typeface="Arial" panose="020B0604020202020204" pitchFamily="34" charset="0"/>
              </a:rPr>
              <a:t> Tipps </a:t>
            </a:r>
            <a:r>
              <a:rPr lang="de-DE" sz="2800" b="1" dirty="0" err="1">
                <a:latin typeface="Arial" panose="020B0604020202020204" pitchFamily="34" charset="0"/>
              </a:rPr>
              <a:t>für</a:t>
            </a:r>
            <a:r>
              <a:rPr lang="de-DE" sz="2800" b="1" dirty="0">
                <a:latin typeface="Arial" panose="020B0604020202020204" pitchFamily="34" charset="0"/>
              </a:rPr>
              <a:t> den Anfang: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schulinterne Fachcurricula nutzen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</a:t>
            </a:r>
            <a:r>
              <a:rPr lang="de-DE" sz="2000" dirty="0" err="1">
                <a:latin typeface="ArialMT"/>
              </a:rPr>
              <a:t>Schulbücher</a:t>
            </a:r>
            <a:r>
              <a:rPr lang="de-DE" sz="2000" dirty="0">
                <a:latin typeface="ArialMT"/>
              </a:rPr>
              <a:t> und </a:t>
            </a:r>
            <a:r>
              <a:rPr lang="de-DE" sz="2000" dirty="0" err="1">
                <a:latin typeface="ArialMT"/>
              </a:rPr>
              <a:t>Lehrerhandbücher</a:t>
            </a:r>
            <a:r>
              <a:rPr lang="de-DE" sz="2000" dirty="0">
                <a:latin typeface="ArialMT"/>
              </a:rPr>
              <a:t> nutzen (Achtung: Keine Schablonen und Vorgefertigtes!)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fertige Unterrichtseinheiten und Materialsammlungen</a:t>
            </a:r>
          </a:p>
          <a:p>
            <a:r>
              <a:rPr lang="de-DE" sz="2000" dirty="0">
                <a:latin typeface="ArialMT"/>
              </a:rPr>
              <a:t>   der Kolleginnen und Kollegen sichten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MT"/>
              </a:rPr>
              <a:t>Sprechen Sie mit den Kindern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EB3A6B-19A6-8548-A6D8-3CF583910C4C}"/>
              </a:ext>
            </a:extLst>
          </p:cNvPr>
          <p:cNvSpPr/>
          <p:nvPr/>
        </p:nvSpPr>
        <p:spPr>
          <a:xfrm>
            <a:off x="914400" y="2971277"/>
            <a:ext cx="9464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latin typeface="ArialMT"/>
            </a:endParaRPr>
          </a:p>
          <a:p>
            <a:endParaRPr lang="de-DE" sz="2000" dirty="0">
              <a:latin typeface="ArialMT"/>
            </a:endParaRPr>
          </a:p>
          <a:p>
            <a:r>
              <a:rPr lang="de-DE" sz="2000" dirty="0">
                <a:latin typeface="ArialMT"/>
              </a:rPr>
              <a:t>* Zeitraster mit Grobdaten </a:t>
            </a:r>
            <a:r>
              <a:rPr lang="de-DE" sz="2000" dirty="0" err="1">
                <a:latin typeface="ArialMT"/>
              </a:rPr>
              <a:t>für</a:t>
            </a:r>
            <a:r>
              <a:rPr lang="de-DE" sz="2000" dirty="0">
                <a:latin typeface="ArialMT"/>
              </a:rPr>
              <a:t> ein Halbjahr erstellen </a:t>
            </a:r>
          </a:p>
          <a:p>
            <a:r>
              <a:rPr lang="de-DE" sz="2000" dirty="0">
                <a:effectLst/>
                <a:latin typeface="ArialMT"/>
              </a:rPr>
              <a:t>-</a:t>
            </a:r>
            <a:r>
              <a:rPr lang="de-DE" sz="2000" dirty="0">
                <a:latin typeface="ArialMT"/>
              </a:rPr>
              <a:t>&gt; Tipps zum Planen einer Unterrichtseinheit im Leitfaden Kunst Primarstufe</a:t>
            </a:r>
            <a:endParaRPr lang="de-DE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50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977FE24-D5E9-5C4F-873B-EBF5651E9438}"/>
              </a:ext>
            </a:extLst>
          </p:cNvPr>
          <p:cNvSpPr/>
          <p:nvPr/>
        </p:nvSpPr>
        <p:spPr>
          <a:xfrm>
            <a:off x="2310063" y="641684"/>
            <a:ext cx="6833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MT"/>
              </a:rPr>
              <a:t>den unterrichtlichen Dreischritt aus </a:t>
            </a:r>
          </a:p>
          <a:p>
            <a:endParaRPr lang="de-DE" dirty="0">
              <a:effectLst/>
            </a:endParaRPr>
          </a:p>
          <a:p>
            <a:r>
              <a:rPr lang="de-DE" b="1">
                <a:latin typeface="Arial" panose="020B0604020202020204" pitchFamily="34" charset="0"/>
              </a:rPr>
              <a:t>1. Einstieg </a:t>
            </a:r>
            <a:r>
              <a:rPr lang="de-DE" b="1" dirty="0">
                <a:latin typeface="Arial" panose="020B0604020202020204" pitchFamily="34" charset="0"/>
              </a:rPr>
              <a:t>/ Orientierung </a:t>
            </a:r>
          </a:p>
          <a:p>
            <a:r>
              <a:rPr lang="de-DE" b="1" dirty="0">
                <a:latin typeface="Arial" panose="020B0604020202020204" pitchFamily="34" charset="0"/>
              </a:rPr>
              <a:t>2. Aneignung / Erarbeitung </a:t>
            </a:r>
          </a:p>
          <a:p>
            <a:r>
              <a:rPr lang="de-DE" b="1" dirty="0">
                <a:latin typeface="Arial" panose="020B0604020202020204" pitchFamily="34" charset="0"/>
              </a:rPr>
              <a:t>3. Auswertung / Reflexion 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immer wieder </a:t>
            </a:r>
            <a:r>
              <a:rPr lang="de-DE" dirty="0" err="1">
                <a:latin typeface="ArialMT"/>
              </a:rPr>
              <a:t>üben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allmählich</a:t>
            </a:r>
            <a:r>
              <a:rPr lang="de-DE" dirty="0">
                <a:latin typeface="ArialMT"/>
              </a:rPr>
              <a:t> variantenreicher gestalten </a:t>
            </a:r>
            <a:endParaRPr lang="de-DE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43AC57D-1A18-F143-9024-1C8DA144E27E}"/>
              </a:ext>
            </a:extLst>
          </p:cNvPr>
          <p:cNvSpPr/>
          <p:nvPr/>
        </p:nvSpPr>
        <p:spPr>
          <a:xfrm>
            <a:off x="670560" y="3592286"/>
            <a:ext cx="1005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</a:rPr>
              <a:t>Thema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Passen Thema und Inhalt zusammen?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Ist der fachliche Inhalt korrekt?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MT"/>
              </a:rPr>
              <a:t>•</a:t>
            </a:r>
            <a:r>
              <a:rPr lang="de-DE" dirty="0">
                <a:latin typeface="Helvetica" pitchFamily="2" charset="0"/>
              </a:rPr>
              <a:t>  </a:t>
            </a:r>
            <a:r>
              <a:rPr lang="de-DE" dirty="0">
                <a:latin typeface="ArialMT"/>
              </a:rPr>
              <a:t>Ist im Thema ein </a:t>
            </a:r>
            <a:r>
              <a:rPr lang="de-DE" dirty="0" err="1">
                <a:latin typeface="ArialMT"/>
              </a:rPr>
              <a:t>Anknüpfungspunkt</a:t>
            </a:r>
            <a:r>
              <a:rPr lang="de-DE" dirty="0">
                <a:latin typeface="ArialMT"/>
              </a:rPr>
              <a:t> </a:t>
            </a:r>
            <a:r>
              <a:rPr lang="de-DE" dirty="0" err="1">
                <a:latin typeface="ArialMT"/>
              </a:rPr>
              <a:t>für</a:t>
            </a:r>
            <a:r>
              <a:rPr lang="de-DE" dirty="0">
                <a:latin typeface="ArialMT"/>
              </a:rPr>
              <a:t> die </a:t>
            </a:r>
            <a:r>
              <a:rPr lang="de-DE" dirty="0" err="1">
                <a:latin typeface="ArialMT"/>
              </a:rPr>
              <a:t>Schülerinnen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Schüler</a:t>
            </a:r>
            <a:r>
              <a:rPr lang="de-DE" dirty="0">
                <a:latin typeface="ArialMT"/>
              </a:rPr>
              <a:t> angelegt (Lebensweltbezug)?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99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DD0B3CC-D195-1E4C-90C0-6A1425BBA6DB}"/>
              </a:ext>
            </a:extLst>
          </p:cNvPr>
          <p:cNvSpPr/>
          <p:nvPr/>
        </p:nvSpPr>
        <p:spPr>
          <a:xfrm>
            <a:off x="857250" y="529389"/>
            <a:ext cx="9791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u="sng" dirty="0">
                <a:latin typeface="ArialMT"/>
              </a:rPr>
              <a:t>Grundprinzipien: </a:t>
            </a:r>
            <a:r>
              <a:rPr lang="de-DE" sz="2800" b="1" u="sng" dirty="0">
                <a:latin typeface="Arial" panose="020B0604020202020204" pitchFamily="34" charset="0"/>
              </a:rPr>
              <a:t>Stundenplanung / Typische Phasen </a:t>
            </a:r>
            <a:endParaRPr lang="de-DE" sz="2800" u="sng" dirty="0">
              <a:effectLst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23B6886-634F-E244-91D9-6626925A8B80}"/>
              </a:ext>
            </a:extLst>
          </p:cNvPr>
          <p:cNvSpPr/>
          <p:nvPr/>
        </p:nvSpPr>
        <p:spPr>
          <a:xfrm>
            <a:off x="857250" y="1636295"/>
            <a:ext cx="10972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Einstieg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Problematisierung / </a:t>
            </a:r>
            <a:r>
              <a:rPr lang="de-DE" sz="2800" dirty="0" err="1">
                <a:latin typeface="ArialMT"/>
              </a:rPr>
              <a:t>Überleitung</a:t>
            </a:r>
            <a:r>
              <a:rPr lang="de-DE" sz="2800" dirty="0">
                <a:latin typeface="ArialMT"/>
              </a:rPr>
              <a:t> zur Leitfrage (</a:t>
            </a:r>
            <a:r>
              <a:rPr lang="de-DE" sz="2800" dirty="0" err="1">
                <a:latin typeface="ArialMT"/>
              </a:rPr>
              <a:t>vgl.Hauptintention</a:t>
            </a:r>
            <a:r>
              <a:rPr lang="de-DE" sz="2800" dirty="0">
                <a:latin typeface="ArialMT"/>
              </a:rPr>
              <a:t>)</a:t>
            </a:r>
          </a:p>
          <a:p>
            <a:r>
              <a:rPr lang="de-DE" sz="2800" dirty="0">
                <a:latin typeface="ArialMT"/>
              </a:rPr>
              <a:t>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Erarbeitung (ggf. mehrere Schritte)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Sicherung / </a:t>
            </a:r>
            <a:r>
              <a:rPr lang="de-DE" sz="2800" dirty="0" err="1">
                <a:latin typeface="ArialMT"/>
              </a:rPr>
              <a:t>Präsentation</a:t>
            </a:r>
            <a:r>
              <a:rPr lang="de-DE" sz="2800" dirty="0">
                <a:latin typeface="ArialMT"/>
              </a:rPr>
              <a:t> </a:t>
            </a:r>
          </a:p>
          <a:p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•</a:t>
            </a:r>
            <a:r>
              <a:rPr lang="de-DE" sz="2800" dirty="0">
                <a:latin typeface="Helvetica" pitchFamily="2" charset="0"/>
              </a:rPr>
              <a:t>  </a:t>
            </a:r>
            <a:r>
              <a:rPr lang="de-DE" sz="2800" dirty="0">
                <a:latin typeface="ArialMT"/>
              </a:rPr>
              <a:t>Transfer / Reflexion </a:t>
            </a:r>
            <a:endParaRPr lang="de-D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52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3940E4-98D1-764B-AFAF-891D274B386D}"/>
              </a:ext>
            </a:extLst>
          </p:cNvPr>
          <p:cNvSpPr txBox="1"/>
          <p:nvPr/>
        </p:nvSpPr>
        <p:spPr>
          <a:xfrm>
            <a:off x="685801" y="190501"/>
            <a:ext cx="118491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Einstieg </a:t>
            </a:r>
            <a:endParaRPr lang="de-DE" sz="2400" dirty="0">
              <a:effectLst/>
            </a:endParaRPr>
          </a:p>
          <a:p>
            <a:r>
              <a:rPr lang="de-DE" sz="2400" dirty="0"/>
              <a:t>• Ist der Einstieg funktional? </a:t>
            </a:r>
            <a:endParaRPr lang="de-DE" sz="2400" dirty="0">
              <a:effectLst/>
            </a:endParaRPr>
          </a:p>
          <a:p>
            <a:r>
              <a:rPr lang="de-DE" sz="2400" dirty="0"/>
              <a:t>• Wirkt eher z.B. motivierend / konzentrierend </a:t>
            </a:r>
            <a:endParaRPr lang="de-DE" sz="2400" dirty="0">
              <a:effectLst/>
            </a:endParaRPr>
          </a:p>
          <a:p>
            <a:endParaRPr lang="de-DE" sz="2400" b="1" dirty="0"/>
          </a:p>
          <a:p>
            <a:r>
              <a:rPr lang="de-DE" sz="2400" b="1" dirty="0"/>
              <a:t>Problematisierung (vgl. Hauptintention) </a:t>
            </a:r>
            <a:endParaRPr lang="de-DE" sz="2400" dirty="0">
              <a:effectLst/>
            </a:endParaRPr>
          </a:p>
          <a:p>
            <a:r>
              <a:rPr lang="de-DE" sz="2400" dirty="0"/>
              <a:t>• Kann das Problem </a:t>
            </a:r>
            <a:r>
              <a:rPr lang="de-DE" sz="2400" dirty="0" err="1"/>
              <a:t>über</a:t>
            </a:r>
            <a:r>
              <a:rPr lang="de-DE" sz="2400" dirty="0"/>
              <a:t> die ganze Stunde tragen und als roter Faden wirken? </a:t>
            </a:r>
          </a:p>
          <a:p>
            <a:r>
              <a:rPr lang="de-DE" sz="2400" b="1" dirty="0">
                <a:effectLst/>
              </a:rPr>
              <a:t>Texte: „Auslösen spontaner Lernimpulse“ </a:t>
            </a:r>
            <a:r>
              <a:rPr lang="de-DE" sz="2400" b="1" dirty="0"/>
              <a:t> und Seite 9, Fachanforderungen Kunst Primarstufe</a:t>
            </a:r>
          </a:p>
          <a:p>
            <a:endParaRPr lang="de-DE" sz="2400" b="1" dirty="0">
              <a:effectLst/>
            </a:endParaRPr>
          </a:p>
          <a:p>
            <a:r>
              <a:rPr lang="de-DE" sz="2400" b="1" dirty="0"/>
              <a:t>Erarbeitung (ggf. mehrere Schritte) </a:t>
            </a:r>
            <a:endParaRPr lang="de-DE" sz="2400" dirty="0">
              <a:effectLst/>
            </a:endParaRPr>
          </a:p>
          <a:p>
            <a:r>
              <a:rPr lang="de-DE" sz="2400" dirty="0"/>
              <a:t>•  Wird das erarbeitet, was problematisiert wurde? </a:t>
            </a:r>
            <a:endParaRPr lang="de-DE" sz="2400" dirty="0">
              <a:effectLst/>
            </a:endParaRPr>
          </a:p>
          <a:p>
            <a:r>
              <a:rPr lang="de-DE" sz="2400" dirty="0"/>
              <a:t>•  Ist der Arbeitsauftrag klar formuliert? (Verwendung von Operatoren) </a:t>
            </a:r>
            <a:endParaRPr lang="de-DE" sz="2400" dirty="0">
              <a:effectLst/>
            </a:endParaRPr>
          </a:p>
          <a:p>
            <a:endParaRPr lang="de-DE" sz="2400" dirty="0">
              <a:effectLst/>
            </a:endParaRPr>
          </a:p>
          <a:p>
            <a:r>
              <a:rPr lang="de-DE" sz="2400" b="1" dirty="0"/>
              <a:t>Sicherung / </a:t>
            </a:r>
            <a:r>
              <a:rPr lang="de-DE" sz="2400" b="1" dirty="0" err="1"/>
              <a:t>Präsentation</a:t>
            </a:r>
            <a:r>
              <a:rPr lang="de-DE" sz="2400" b="1" dirty="0"/>
              <a:t> </a:t>
            </a:r>
            <a:endParaRPr lang="de-DE" sz="2400" dirty="0">
              <a:effectLst/>
            </a:endParaRPr>
          </a:p>
          <a:p>
            <a:r>
              <a:rPr lang="de-DE" sz="2400" dirty="0"/>
              <a:t>• Wird das gesichert, was erarbeitet wurde? </a:t>
            </a:r>
            <a:endParaRPr lang="de-DE" sz="2400" dirty="0">
              <a:effectLst/>
            </a:endParaRPr>
          </a:p>
          <a:p>
            <a:r>
              <a:rPr lang="de-DE" sz="2400" b="1" dirty="0"/>
              <a:t>Transfer / Reflexion </a:t>
            </a:r>
            <a:endParaRPr lang="de-DE" sz="2400" dirty="0">
              <a:effectLst/>
            </a:endParaRPr>
          </a:p>
          <a:p>
            <a:r>
              <a:rPr lang="de-DE" sz="2400" dirty="0"/>
              <a:t>• Wird das Gelernte auf etwas anderes </a:t>
            </a:r>
            <a:r>
              <a:rPr lang="de-DE" sz="2400" dirty="0" err="1"/>
              <a:t>übertragen</a:t>
            </a:r>
            <a:r>
              <a:rPr lang="de-DE" sz="2400" dirty="0"/>
              <a:t> oder reflektiert </a:t>
            </a:r>
          </a:p>
          <a:p>
            <a:r>
              <a:rPr lang="de-DE" sz="2400" dirty="0"/>
              <a:t>   oder ggf. noch einmal vertieft? </a:t>
            </a:r>
            <a:endParaRPr lang="de-DE" sz="2400" dirty="0">
              <a:effectLst/>
            </a:endParaRPr>
          </a:p>
          <a:p>
            <a:endParaRPr lang="de-DE" sz="2400" dirty="0">
              <a:effectLst/>
            </a:endParaRPr>
          </a:p>
          <a:p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16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7941651-A4C3-EF0D-63ED-43041CF7A729}"/>
              </a:ext>
            </a:extLst>
          </p:cNvPr>
          <p:cNvSpPr txBox="1"/>
          <p:nvPr/>
        </p:nvSpPr>
        <p:spPr>
          <a:xfrm>
            <a:off x="720762" y="408791"/>
            <a:ext cx="109728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474747"/>
                </a:solidFill>
                <a:latin typeface="AvenirNextLTPro"/>
              </a:rPr>
              <a:t>Die 3 Anforderungsbereiche des Kunstunterrichts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474747"/>
              </a:solidFill>
              <a:latin typeface="AvenirNextLT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474747"/>
                </a:solidFill>
                <a:latin typeface="AvenirNextLTPro"/>
              </a:rPr>
              <a:t>In einem kompetenzorientierten Kunstunterricht werden drei Anforderungsbereiche unterschieden, die den zunehmend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selbstständigen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Umgang mit Gelerntem widerspiegeln. </a:t>
            </a:r>
          </a:p>
          <a:p>
            <a:endParaRPr lang="de-DE" sz="20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000" dirty="0">
                <a:solidFill>
                  <a:srgbClr val="474747"/>
                </a:solidFill>
                <a:latin typeface="AvenirNextLTPro"/>
              </a:rPr>
              <a:t>Die Anforderungsbereiche erleichtern die Konzeption und Formulierung gezielter Aufgabenstellungen und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gewährleisten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eine den Anforderungen angemessene, vergleichbare Gewichtung bei der Bewertung der Leistungen von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endParaRPr lang="de-DE" sz="20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000" dirty="0">
                <a:solidFill>
                  <a:srgbClr val="474747"/>
                </a:solidFill>
                <a:latin typeface="AvenirNextLTPro"/>
              </a:rPr>
              <a:t>Zu allen drei Anforderungsbereichen sind Aufgaben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alle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bereitzustellen. </a:t>
            </a:r>
            <a:endParaRPr lang="de-DE" sz="2000" dirty="0"/>
          </a:p>
          <a:p>
            <a:r>
              <a:rPr lang="de-DE" sz="2000" dirty="0">
                <a:solidFill>
                  <a:srgbClr val="474747"/>
                </a:solidFill>
                <a:latin typeface="AvenirNextLTPro"/>
              </a:rPr>
              <a:t>Die drei Anforderungsbereiche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nicht eindeutig voneinander getrennt werden. Daher ergeben sich in der Praxis der Aufgabenstellung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Überschneidungen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endParaRPr lang="de-DE" sz="2000" dirty="0"/>
          </a:p>
          <a:p>
            <a:r>
              <a:rPr lang="de-DE" sz="2000" dirty="0">
                <a:solidFill>
                  <a:srgbClr val="474747"/>
                </a:solidFill>
                <a:latin typeface="AvenirNextLTPro"/>
              </a:rPr>
              <a:t>Den Anforderungsbereichen zugeordnet sind </a:t>
            </a:r>
            <a:r>
              <a:rPr lang="de-DE" sz="2000" b="1" dirty="0">
                <a:solidFill>
                  <a:srgbClr val="474747"/>
                </a:solidFill>
                <a:latin typeface="AvenirNextLTPro"/>
              </a:rPr>
              <a:t>Operatoren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. Diese dienen dazu, den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Schülern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 die Anforderungen der Aufgabenstellung(en) transparent zu machen. Der Umgang mit den Operatoren wird bereits in der Primarstufe vermittelt und </a:t>
            </a:r>
            <a:r>
              <a:rPr lang="de-DE" sz="2000" dirty="0" err="1">
                <a:solidFill>
                  <a:srgbClr val="474747"/>
                </a:solidFill>
                <a:latin typeface="AvenirNextLTPro"/>
              </a:rPr>
              <a:t>eingeübt</a:t>
            </a:r>
            <a:r>
              <a:rPr lang="de-DE" sz="2000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5588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2BA44D7-E546-6E46-85FB-F841A5A43C98}"/>
              </a:ext>
            </a:extLst>
          </p:cNvPr>
          <p:cNvSpPr/>
          <p:nvPr/>
        </p:nvSpPr>
        <p:spPr>
          <a:xfrm>
            <a:off x="1127760" y="198120"/>
            <a:ext cx="8884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I: Wiedergeben </a:t>
            </a:r>
          </a:p>
          <a:p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Dieser Anforderungsbereich umfasst die Wiedergabe von im Unterricht vermittelten Sachverhalten und Kenntnissen sowie das Nutzen gelernter und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geübter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Fertigkeiten wie Arbeitstechniken und Herstellungsverfahren. </a:t>
            </a:r>
            <a:endParaRPr lang="de-DE" dirty="0"/>
          </a:p>
          <a:p>
            <a:endParaRPr lang="de-DE" b="1" dirty="0">
              <a:solidFill>
                <a:srgbClr val="474747"/>
              </a:solidFill>
              <a:latin typeface="AvenirNextLTPro"/>
            </a:endParaRPr>
          </a:p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II: Anwenden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Dieser Anforderungsbereich umfasst das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Auswählen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Anordnen, Verarbeiten und Darstellen bekannter Sachverhalte und Prozesse unter vorgegebenen Gesichtspunkten in einem durch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Übung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bekannten Zusammenhang. Das Gelernte wird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</a:t>
            </a:r>
            <a:br>
              <a:rPr lang="de-DE" dirty="0">
                <a:solidFill>
                  <a:srgbClr val="474747"/>
                </a:solidFill>
                <a:latin typeface="AvenirNextLTPro"/>
              </a:rPr>
            </a:br>
            <a:r>
              <a:rPr lang="de-DE" dirty="0">
                <a:solidFill>
                  <a:srgbClr val="474747"/>
                </a:solidFill>
                <a:latin typeface="AvenirNextLTPro"/>
              </a:rPr>
              <a:t>auf vergleichbare, jedoch neue Situationen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übertragen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wobei es entweder um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veränderte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Fragestellungen, um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veränderte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Sachzusammenhänge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oder um abgewandelte Verfahrensweisen gehen kann. </a:t>
            </a:r>
            <a:endParaRPr lang="de-DE" dirty="0"/>
          </a:p>
          <a:p>
            <a:endParaRPr lang="de-DE" b="1" dirty="0">
              <a:solidFill>
                <a:srgbClr val="474747"/>
              </a:solidFill>
              <a:latin typeface="AvenirNextLTPro"/>
            </a:endParaRPr>
          </a:p>
          <a:p>
            <a:r>
              <a:rPr lang="de-DE" b="1" dirty="0">
                <a:solidFill>
                  <a:srgbClr val="474747"/>
                </a:solidFill>
                <a:latin typeface="AvenirNextLTPro"/>
              </a:rPr>
              <a:t>Anforderungsbereich III: </a:t>
            </a:r>
            <a:r>
              <a:rPr lang="de-DE" b="1" dirty="0" err="1">
                <a:solidFill>
                  <a:srgbClr val="474747"/>
                </a:solidFill>
                <a:latin typeface="AvenirNextLTPro"/>
              </a:rPr>
              <a:t>Problemlösen</a:t>
            </a:r>
            <a:r>
              <a:rPr lang="de-DE" b="1" dirty="0">
                <a:solidFill>
                  <a:srgbClr val="474747"/>
                </a:solidFill>
                <a:latin typeface="AvenirNextLTPro"/>
              </a:rPr>
              <a:t> und Werten </a:t>
            </a:r>
            <a:endParaRPr lang="de-DE" dirty="0"/>
          </a:p>
          <a:p>
            <a:r>
              <a:rPr lang="de-DE" dirty="0">
                <a:solidFill>
                  <a:srgbClr val="474747"/>
                </a:solidFill>
                <a:latin typeface="AvenirNextLTPro"/>
              </a:rPr>
              <a:t>Der Anforderungsbereich umfasst das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planmäßige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Verarbeiten komplexer Gegebenheiten mit dem Ziel, zu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Lösungen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Gestaltungen oder Deutungen, Folgerungen,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Begründungen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und Wertungen zu gelangen. Aus bereits gelernten Methoden oder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Lösungsverfahren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werden zur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Bewältigung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der Aufgabe geeignete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selbstständig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ausgewählt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oder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für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eine neue Problemstellung angepasst. Es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 Alternativen zum eigenen Vorgehen aufgezeigt werden. Die Aufgaben werden im Wesentlichen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eigenständig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, kreativ und originell </a:t>
            </a:r>
            <a:r>
              <a:rPr lang="de-DE" dirty="0" err="1">
                <a:solidFill>
                  <a:srgbClr val="474747"/>
                </a:solidFill>
                <a:latin typeface="AvenirNextLTPro"/>
              </a:rPr>
              <a:t>ausgeführt</a:t>
            </a:r>
            <a:r>
              <a:rPr lang="de-DE" dirty="0">
                <a:solidFill>
                  <a:srgbClr val="474747"/>
                </a:solidFill>
                <a:latin typeface="AvenirNextLTPro"/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38835D-1EAA-524B-AD51-BBF984C76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86" y="193828"/>
            <a:ext cx="9129837" cy="64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DEC162-19B7-594D-B080-0C04FF3D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7" y="806824"/>
            <a:ext cx="8071945" cy="60511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728BE61-1333-B442-9888-DC607726F661}"/>
              </a:ext>
            </a:extLst>
          </p:cNvPr>
          <p:cNvSpPr txBox="1"/>
          <p:nvPr/>
        </p:nvSpPr>
        <p:spPr>
          <a:xfrm>
            <a:off x="3209365" y="233082"/>
            <a:ext cx="447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405385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43A1D3-9F0F-0248-9C4A-9B6A93E0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94" y="466164"/>
            <a:ext cx="7413011" cy="639183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7EBCCC-658D-FC4A-A7D7-F58444E1AE32}"/>
              </a:ext>
            </a:extLst>
          </p:cNvPr>
          <p:cNvSpPr txBox="1"/>
          <p:nvPr/>
        </p:nvSpPr>
        <p:spPr>
          <a:xfrm>
            <a:off x="3872753" y="161365"/>
            <a:ext cx="447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278946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F2C3DA-548D-F54A-9381-0633B9FE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85" y="573740"/>
            <a:ext cx="7779829" cy="62842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CFC866-D0E3-3A47-99D8-CF0336188AF6}"/>
              </a:ext>
            </a:extLst>
          </p:cNvPr>
          <p:cNvSpPr txBox="1"/>
          <p:nvPr/>
        </p:nvSpPr>
        <p:spPr>
          <a:xfrm>
            <a:off x="3603811" y="204408"/>
            <a:ext cx="49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Blick in die Fachanforderungen der Sek I/II</a:t>
            </a:r>
          </a:p>
        </p:txBody>
      </p:sp>
    </p:spTree>
    <p:extLst>
      <p:ext uri="{BB962C8B-B14F-4D97-AF65-F5344CB8AC3E}">
        <p14:creationId xmlns:p14="http://schemas.microsoft.com/office/powerpoint/2010/main" val="372407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006072A-8907-C04F-BB84-965177B9F320}"/>
              </a:ext>
            </a:extLst>
          </p:cNvPr>
          <p:cNvSpPr txBox="1"/>
          <p:nvPr/>
        </p:nvSpPr>
        <p:spPr>
          <a:xfrm>
            <a:off x="1065212" y="240632"/>
            <a:ext cx="501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    Unser Raum bei </a:t>
            </a:r>
            <a:r>
              <a:rPr lang="de-DE" sz="2400" dirty="0" err="1"/>
              <a:t>Moodle</a:t>
            </a:r>
            <a:r>
              <a:rPr lang="de-DE" sz="2400" dirty="0"/>
              <a:t>: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9F1B8A-7897-6647-8D32-A6100089C4A6}"/>
              </a:ext>
            </a:extLst>
          </p:cNvPr>
          <p:cNvSpPr txBox="1"/>
          <p:nvPr/>
        </p:nvSpPr>
        <p:spPr>
          <a:xfrm>
            <a:off x="4780547" y="240632"/>
            <a:ext cx="376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       GS-KUNST-Schaddach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D73B21-C72F-E4C4-F4AE-672D59F8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14" y="656223"/>
            <a:ext cx="6283529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7A2B7AC-822D-504D-A516-08978AE0A80C}"/>
              </a:ext>
            </a:extLst>
          </p:cNvPr>
          <p:cNvSpPr txBox="1"/>
          <p:nvPr/>
        </p:nvSpPr>
        <p:spPr>
          <a:xfrm>
            <a:off x="510988" y="914400"/>
            <a:ext cx="109190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Wie formuliere ich die Intention einer Stunde und wie ordne ich sie an?</a:t>
            </a:r>
          </a:p>
          <a:p>
            <a:r>
              <a:rPr lang="de-DE" sz="2800" b="1" dirty="0"/>
              <a:t> </a:t>
            </a:r>
            <a:endParaRPr lang="de-DE" sz="2800" dirty="0"/>
          </a:p>
          <a:p>
            <a:r>
              <a:rPr lang="de-DE" sz="2800" dirty="0"/>
              <a:t>Die Intention soll so formuliert sein, dass die angestrebte Lernleistung der </a:t>
            </a:r>
            <a:r>
              <a:rPr lang="de-DE" sz="2800" dirty="0" err="1"/>
              <a:t>SchülerInnen</a:t>
            </a:r>
            <a:r>
              <a:rPr lang="de-DE" sz="2800" dirty="0"/>
              <a:t> sicher benannt wird. </a:t>
            </a:r>
          </a:p>
          <a:p>
            <a:endParaRPr lang="de-DE" sz="2800" dirty="0"/>
          </a:p>
          <a:p>
            <a:r>
              <a:rPr lang="de-DE" sz="2800" dirty="0"/>
              <a:t>Dazu dienen konkrete Verben = Operatoren, die Lernleistungen der </a:t>
            </a:r>
            <a:r>
              <a:rPr lang="de-DE" sz="2800" dirty="0" err="1"/>
              <a:t>SchülerInnen</a:t>
            </a:r>
            <a:r>
              <a:rPr lang="de-DE" sz="2800" dirty="0"/>
              <a:t> drei verschiedenen Anforderungsbereichen zuweisen</a:t>
            </a:r>
          </a:p>
          <a:p>
            <a:endParaRPr lang="de-DE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i="1" dirty="0"/>
              <a:t>Beispiel:</a:t>
            </a:r>
            <a: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de-DE" sz="2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Schülerinnen</a:t>
            </a:r>
            <a: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28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Schüler</a:t>
            </a:r>
            <a: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gestalten (AF II/III) ein Haus im Papierflechtverfahren nach dem Vorbild von Friedensreich Hundertwasser, entscheiden (AF III) </a:t>
            </a:r>
            <a:r>
              <a:rPr lang="de-DE" sz="2800" i="1" dirty="0"/>
              <a:t>sich</a:t>
            </a:r>
            <a: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wenden ihr Fachwissen dazu an. </a:t>
            </a:r>
            <a:b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2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(anwenden= AF I)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85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DD6E4F0-C31D-7C46-BADD-7346D3F66C58}"/>
              </a:ext>
            </a:extLst>
          </p:cNvPr>
          <p:cNvSpPr/>
          <p:nvPr/>
        </p:nvSpPr>
        <p:spPr>
          <a:xfrm>
            <a:off x="1317812" y="887507"/>
            <a:ext cx="100852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 zu entscheiden, ob das Anspruchsniveau Ihres Unterrichts passend ist, sollten Sie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überprüfen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ob sich Ihre Intentionen den drei Anforderungsbereichen zuordnen lassen. </a:t>
            </a: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endParaRPr lang="de-DE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der Regel (außer bei reinen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Übungs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oder Wiederholungsstunden)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gehört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übergeordnete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Intention der Stunde zum Anforderungsbereich 3</a:t>
            </a:r>
            <a:endParaRPr lang="de-D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0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9A0FCF3-7364-B441-81D4-756C72C529CE}"/>
              </a:ext>
            </a:extLst>
          </p:cNvPr>
          <p:cNvSpPr/>
          <p:nvPr/>
        </p:nvSpPr>
        <p:spPr>
          <a:xfrm>
            <a:off x="860612" y="726141"/>
            <a:ext cx="103542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914400" algn="l"/>
              </a:tabLst>
            </a:pP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Intentionen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können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nur mit Angabe eines Lerninhaltes beschrieben werden. Die Intentionen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dürfen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nicht lediglich Unterrichtsschritte (=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Tätigkeiten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Lerngruppe) benennen, sondern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müssen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angestrebte Lernleistung durch Angaben zum Wissen- oder Erkenntniszugewinn inhaltlich konkretisieren. </a:t>
            </a:r>
          </a:p>
        </p:txBody>
      </p:sp>
    </p:spTree>
    <p:extLst>
      <p:ext uri="{BB962C8B-B14F-4D97-AF65-F5344CB8AC3E}">
        <p14:creationId xmlns:p14="http://schemas.microsoft.com/office/powerpoint/2010/main" val="64561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9DA5B14-0415-9066-5748-A77BCE4CF1A2}"/>
              </a:ext>
            </a:extLst>
          </p:cNvPr>
          <p:cNvSpPr txBox="1"/>
          <p:nvPr/>
        </p:nvSpPr>
        <p:spPr>
          <a:xfrm>
            <a:off x="1204856" y="1215614"/>
            <a:ext cx="7936454" cy="525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Intention-Beispiele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-Die Schülerinnen und Schüler setzen ihr Fachwissen zum Farbenmischen warmer Farben ein und gestalten ein Bild in warmen Farbtönen.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-Die Schülerinnen und Schüler kennen die Kriterien einer Skulptur. Sie lernen die „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-Minute-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Sculptures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nach E. Wurm kennen und gestalten mit ihrer Tischgruppe eine OMS nach festgelegten Kriterien.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3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C78EFB9-A71B-C04C-85FC-04190E0AA161}"/>
              </a:ext>
            </a:extLst>
          </p:cNvPr>
          <p:cNvSpPr/>
          <p:nvPr/>
        </p:nvSpPr>
        <p:spPr>
          <a:xfrm>
            <a:off x="3064042" y="449179"/>
            <a:ext cx="6613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Die schriftliche Unterrichtsvorbereitung </a:t>
            </a:r>
            <a:endParaRPr lang="de-DE" sz="2400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4D9C26-DE9A-0947-ABBB-EC6F62FF2A9A}"/>
              </a:ext>
            </a:extLst>
          </p:cNvPr>
          <p:cNvSpPr/>
          <p:nvPr/>
        </p:nvSpPr>
        <p:spPr>
          <a:xfrm>
            <a:off x="285750" y="1123950"/>
            <a:ext cx="117347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dient der Information </a:t>
            </a:r>
            <a:r>
              <a:rPr lang="de-DE" sz="2400" dirty="0" err="1">
                <a:latin typeface="ArialMT"/>
              </a:rPr>
              <a:t>über</a:t>
            </a:r>
            <a:r>
              <a:rPr lang="de-DE" sz="2400" dirty="0">
                <a:latin typeface="ArialMT"/>
              </a:rPr>
              <a:t> die Planung und Konzeption der Stunde und der eigenen Durchdringung der Stunde </a:t>
            </a:r>
            <a:endParaRPr lang="de-DE" sz="24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ist die Grundlage </a:t>
            </a:r>
            <a:r>
              <a:rPr lang="de-DE" sz="2400" dirty="0" err="1">
                <a:latin typeface="ArialMT"/>
              </a:rPr>
              <a:t>für</a:t>
            </a:r>
            <a:r>
              <a:rPr lang="de-DE" sz="2400" dirty="0">
                <a:latin typeface="ArialMT"/>
              </a:rPr>
              <a:t> die Besprechung und den Abgleich von Planung und </a:t>
            </a:r>
            <a:r>
              <a:rPr lang="de-DE" sz="2400" dirty="0" err="1">
                <a:latin typeface="ArialMT"/>
              </a:rPr>
              <a:t>Durchführung</a:t>
            </a:r>
            <a:r>
              <a:rPr lang="de-DE" sz="2400" dirty="0">
                <a:latin typeface="ArialM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MT"/>
              </a:rPr>
              <a:t>legt die Zielsetzungen/Hauptintention und die zu erwartenden </a:t>
            </a:r>
            <a:r>
              <a:rPr lang="de-DE" sz="2400" dirty="0" err="1">
                <a:latin typeface="ArialMT"/>
              </a:rPr>
              <a:t>Kompetenzzuwächse</a:t>
            </a:r>
            <a:r>
              <a:rPr lang="de-DE" sz="2400" dirty="0">
                <a:latin typeface="ArialMT"/>
              </a:rPr>
              <a:t> der Stunde dar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 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begründet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und reflektiert die didaktischen Entscheidungen der Stunde mit Bezug auf die Voraussetzungen der Lerngruppe sowie die curricularen Bedingungen 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konzentriert sich in der Darstellung auf relevante Punkte der angegebenen Aspekte</a:t>
            </a:r>
          </a:p>
          <a:p>
            <a:pPr marL="342900" indent="-342900">
              <a:buFontTx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bezieht die Aussagen zu Zielsetzungen, Hauptintention und Kompetenzerwerb,  Lerngruppe und didaktisch- methodische Entscheidungen argumentierend aufeinander (nicht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aufzählend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beschreibend) </a:t>
            </a:r>
            <a:endParaRPr lang="de-DE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10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682D08-7BA1-DC4E-BCC7-2B3981A13813}"/>
              </a:ext>
            </a:extLst>
          </p:cNvPr>
          <p:cNvSpPr/>
          <p:nvPr/>
        </p:nvSpPr>
        <p:spPr>
          <a:xfrm>
            <a:off x="1143000" y="742950"/>
            <a:ext cx="10382250" cy="382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Umfang / Aufbau : </a:t>
            </a:r>
            <a:r>
              <a:rPr lang="de-DE" sz="2400" dirty="0">
                <a:latin typeface="ArialMT"/>
              </a:rPr>
              <a:t>Nicht mehr als </a:t>
            </a:r>
            <a:r>
              <a:rPr lang="de-DE" sz="2400" b="1" dirty="0">
                <a:latin typeface="Arial" panose="020B0604020202020204" pitchFamily="34" charset="0"/>
              </a:rPr>
              <a:t>drei Seiten </a:t>
            </a:r>
          </a:p>
          <a:p>
            <a:r>
              <a:rPr lang="de-DE" sz="2400" dirty="0">
                <a:latin typeface="ArialMT"/>
              </a:rPr>
              <a:t>(Arial, </a:t>
            </a:r>
            <a:r>
              <a:rPr lang="de-DE" sz="2400" dirty="0" err="1">
                <a:latin typeface="ArialMT"/>
              </a:rPr>
              <a:t>Schriftgröße</a:t>
            </a:r>
            <a:r>
              <a:rPr lang="de-DE" sz="2400" dirty="0">
                <a:latin typeface="ArialMT"/>
              </a:rPr>
              <a:t> 12, Zeilenabstand 1,0) </a:t>
            </a:r>
          </a:p>
          <a:p>
            <a:endParaRPr lang="de-DE" sz="2400" dirty="0">
              <a:effectLst/>
            </a:endParaRPr>
          </a:p>
          <a:p>
            <a:r>
              <a:rPr lang="de-DE" sz="2400" b="1" dirty="0" err="1">
                <a:latin typeface="Arial" panose="020B0604020202020204" pitchFamily="34" charset="0"/>
              </a:rPr>
              <a:t>Zusätzliche</a:t>
            </a:r>
            <a:r>
              <a:rPr lang="de-DE" sz="2400" b="1" dirty="0">
                <a:latin typeface="Arial" panose="020B0604020202020204" pitchFamily="34" charset="0"/>
              </a:rPr>
              <a:t> Anlagen: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Stundenraster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Arbeitsmaterialien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Texte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 err="1">
                <a:latin typeface="ArialMT"/>
              </a:rPr>
              <a:t>Aufgabenblätter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Literaturverzeichnis </a:t>
            </a: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... </a:t>
            </a:r>
            <a:endParaRPr lang="de-DE" sz="2400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E9653D7-9DD5-5947-ABDE-860A7D293945}"/>
              </a:ext>
            </a:extLst>
          </p:cNvPr>
          <p:cNvSpPr/>
          <p:nvPr/>
        </p:nvSpPr>
        <p:spPr>
          <a:xfrm>
            <a:off x="1143000" y="3705726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>
              <a:latin typeface="Arial" panose="020B0604020202020204" pitchFamily="34" charset="0"/>
            </a:endParaRPr>
          </a:p>
          <a:p>
            <a:endParaRPr lang="de-DE" sz="2000" b="1" dirty="0">
              <a:latin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</a:rPr>
              <a:t> K</a:t>
            </a:r>
            <a:r>
              <a:rPr lang="de-DE" sz="2400" b="1" dirty="0">
                <a:latin typeface="Arial" panose="020B0604020202020204" pitchFamily="34" charset="0"/>
              </a:rPr>
              <a:t>opfleiste / Deckblatt </a:t>
            </a:r>
          </a:p>
          <a:p>
            <a:endParaRPr lang="de-DE" sz="2400" dirty="0">
              <a:effectLst/>
            </a:endParaRP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Name der Lehrkraft im Vorbereitungsdienst (</a:t>
            </a:r>
            <a:r>
              <a:rPr lang="de-DE" sz="2000" dirty="0" err="1">
                <a:latin typeface="ArialMT"/>
              </a:rPr>
              <a:t>LiV</a:t>
            </a:r>
            <a:r>
              <a:rPr lang="de-DE" sz="2000" dirty="0">
                <a:latin typeface="ArialMT"/>
              </a:rPr>
              <a:t>) /SL/AL  </a:t>
            </a: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Schule </a:t>
            </a:r>
            <a:endParaRPr lang="de-DE" sz="2000" dirty="0">
              <a:effectLst/>
            </a:endParaRPr>
          </a:p>
          <a:p>
            <a:r>
              <a:rPr lang="de-DE" sz="2000" dirty="0">
                <a:latin typeface="ArialMT"/>
              </a:rPr>
              <a:t>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Klasse 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Raum •</a:t>
            </a:r>
            <a:r>
              <a:rPr lang="de-DE" sz="2000" dirty="0">
                <a:latin typeface="Helvetica" pitchFamily="2" charset="0"/>
              </a:rPr>
              <a:t> </a:t>
            </a:r>
            <a:r>
              <a:rPr lang="de-DE" sz="2000" dirty="0">
                <a:latin typeface="ArialMT"/>
              </a:rPr>
              <a:t>Zeit </a:t>
            </a:r>
            <a:endParaRPr lang="de-DE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7886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366713-C71A-4749-A7F6-2214D0413D79}"/>
              </a:ext>
            </a:extLst>
          </p:cNvPr>
          <p:cNvSpPr/>
          <p:nvPr/>
        </p:nvSpPr>
        <p:spPr>
          <a:xfrm>
            <a:off x="1423851" y="365760"/>
            <a:ext cx="93530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Kurzdarstellung der Stunde (eine Seite)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Thema der Einheit und Thema der Stunde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Bezug zu Fachanforderungen und zu anderen curricularen Vorgaben 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Zielsetzungen, Hauptintention der Stunde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Die Hauptintention / Zielsetzung wird </a:t>
            </a:r>
            <a:r>
              <a:rPr lang="de-DE" sz="2400" i="1" dirty="0">
                <a:latin typeface="ArialMT"/>
              </a:rPr>
              <a:t>in einem Satz formuliert</a:t>
            </a:r>
            <a:r>
              <a:rPr lang="de-DE" sz="2400" dirty="0">
                <a:latin typeface="ArialMT"/>
              </a:rPr>
              <a:t>. Sie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gibt Antwort auf die Fragen: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- Was sollen die </a:t>
            </a:r>
            <a:r>
              <a:rPr lang="de-DE" sz="2400" dirty="0" err="1">
                <a:latin typeface="ArialMT"/>
              </a:rPr>
              <a:t>Schülerinnen</a:t>
            </a:r>
            <a:r>
              <a:rPr lang="de-DE" sz="2400" dirty="0">
                <a:latin typeface="ArialMT"/>
              </a:rPr>
              <a:t> und </a:t>
            </a:r>
            <a:r>
              <a:rPr lang="de-DE" sz="2400" dirty="0" err="1">
                <a:latin typeface="ArialMT"/>
              </a:rPr>
              <a:t>Schüler</a:t>
            </a:r>
            <a:r>
              <a:rPr lang="de-DE" sz="2400" dirty="0">
                <a:latin typeface="ArialMT"/>
              </a:rPr>
              <a:t> in dieser Stunde lernen? - Welcher Kompetenz- oder Entwicklungsbereich soll dabei vorrangig </a:t>
            </a:r>
            <a:r>
              <a:rPr lang="de-DE" sz="2400" dirty="0" err="1">
                <a:latin typeface="ArialMT"/>
              </a:rPr>
              <a:t>gefördert</a:t>
            </a:r>
            <a:r>
              <a:rPr lang="de-DE" sz="2400" dirty="0">
                <a:latin typeface="ArialMT"/>
              </a:rPr>
              <a:t> werden?</a:t>
            </a:r>
          </a:p>
          <a:p>
            <a:r>
              <a:rPr lang="de-DE" sz="2400" dirty="0">
                <a:latin typeface="ArialMT"/>
              </a:rPr>
              <a:t> </a:t>
            </a:r>
          </a:p>
          <a:p>
            <a:r>
              <a:rPr lang="de-DE" sz="2400" dirty="0">
                <a:latin typeface="ArialMT"/>
              </a:rPr>
              <a:t>- Einbindung in die laufende Unterrichtseinheit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- Die Themen / Inhalte der einzelnen Unterrichtsstunden / die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  thematische Struktur der Unterrichtseinheit werden aufgelistet </a:t>
            </a:r>
          </a:p>
          <a:p>
            <a:r>
              <a:rPr lang="de-DE" sz="2400" dirty="0">
                <a:latin typeface="ArialMT"/>
              </a:rPr>
              <a:t>-angestrebte und zu </a:t>
            </a:r>
            <a:r>
              <a:rPr lang="de-DE" sz="2400" dirty="0" err="1">
                <a:latin typeface="ArialMT"/>
              </a:rPr>
              <a:t>fördernde</a:t>
            </a:r>
            <a:r>
              <a:rPr lang="de-DE" sz="2400" dirty="0">
                <a:latin typeface="ArialMT"/>
              </a:rPr>
              <a:t> Kompetenzen: werden kurz beschrieben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80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C0D13A9-F351-2549-9823-CEEE7B014795}"/>
              </a:ext>
            </a:extLst>
          </p:cNvPr>
          <p:cNvSpPr/>
          <p:nvPr/>
        </p:nvSpPr>
        <p:spPr>
          <a:xfrm>
            <a:off x="1698171" y="431074"/>
            <a:ext cx="74458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u="sng" dirty="0">
                <a:latin typeface="ArialMT"/>
              </a:rPr>
              <a:t>Lernausgangslage der </a:t>
            </a:r>
            <a:r>
              <a:rPr lang="de-DE" sz="2400" b="1" u="sng" dirty="0" err="1">
                <a:latin typeface="ArialMT"/>
              </a:rPr>
              <a:t>SuS</a:t>
            </a:r>
            <a:endParaRPr lang="de-DE" sz="2400" b="1" u="sng" dirty="0">
              <a:effectLst/>
            </a:endParaRPr>
          </a:p>
          <a:p>
            <a:pPr algn="ctr"/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Angaben zur Lerngruppe, unterrichtliche Voraussetzungen </a:t>
            </a:r>
            <a:r>
              <a:rPr lang="de-DE" sz="2400" b="1" dirty="0">
                <a:latin typeface="ArialMT"/>
              </a:rPr>
              <a:t>(</a:t>
            </a: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Jahrgangsstufe / Lernjahr, Wochenstunden usw. </a:t>
            </a:r>
            <a:endParaRPr lang="de-DE" sz="2400" dirty="0">
              <a:effectLst/>
            </a:endParaRP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Unterrichtserfahrung (Umfang / Dauer)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Besonderheiten dieser Lerngruppe                           (z.B. </a:t>
            </a:r>
            <a:r>
              <a:rPr lang="de-DE" sz="2400" dirty="0" err="1">
                <a:latin typeface="ArialMT"/>
              </a:rPr>
              <a:t>Arbeitsatmosphäre</a:t>
            </a:r>
            <a:r>
              <a:rPr lang="de-DE" sz="2400" dirty="0">
                <a:latin typeface="ArialMT"/>
              </a:rPr>
              <a:t>)</a:t>
            </a:r>
            <a:br>
              <a:rPr lang="de-DE" sz="2400" dirty="0">
                <a:latin typeface="ArialMT"/>
              </a:rPr>
            </a:b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 err="1">
                <a:latin typeface="ArialMT"/>
              </a:rPr>
              <a:t>Schülerzahl</a:t>
            </a:r>
            <a:r>
              <a:rPr lang="de-DE" sz="2400" dirty="0">
                <a:latin typeface="ArialMT"/>
              </a:rPr>
              <a:t> (weiblich / </a:t>
            </a:r>
            <a:r>
              <a:rPr lang="de-DE" sz="2400" dirty="0" err="1">
                <a:latin typeface="ArialMT"/>
              </a:rPr>
              <a:t>männlich</a:t>
            </a:r>
            <a:r>
              <a:rPr lang="de-DE" sz="2400" dirty="0">
                <a:latin typeface="ArialMT"/>
              </a:rPr>
              <a:t> − keine Namen)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Lernausgangslage und Leistungsniveau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Unterstützung</a:t>
            </a:r>
            <a:r>
              <a:rPr lang="de-DE" sz="2400" dirty="0">
                <a:latin typeface="ArialMT"/>
              </a:rPr>
              <a:t> durch weitere Personen </a:t>
            </a:r>
            <a:r>
              <a:rPr lang="de-DE" sz="2400" dirty="0">
                <a:effectLst/>
                <a:latin typeface="ArialMT"/>
              </a:rPr>
              <a:t>(die Angaben </a:t>
            </a:r>
            <a:r>
              <a:rPr lang="de-DE" sz="2400" dirty="0" err="1">
                <a:effectLst/>
                <a:latin typeface="ArialMT"/>
              </a:rPr>
              <a:t>können</a:t>
            </a:r>
            <a:r>
              <a:rPr lang="de-DE" sz="2400" dirty="0">
                <a:effectLst/>
                <a:latin typeface="ArialMT"/>
              </a:rPr>
              <a:t> auch in tabellarischer Form erfolgen)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85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A4F212B-41FE-CF44-A2EC-CB6866982FDC}"/>
              </a:ext>
            </a:extLst>
          </p:cNvPr>
          <p:cNvSpPr/>
          <p:nvPr/>
        </p:nvSpPr>
        <p:spPr>
          <a:xfrm>
            <a:off x="809897" y="72228"/>
            <a:ext cx="108813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1" dirty="0">
                <a:latin typeface="ArialMT"/>
              </a:rPr>
              <a:t>Kurze</a:t>
            </a:r>
            <a:r>
              <a:rPr lang="de-DE" sz="2400" dirty="0">
                <a:latin typeface="ArialMT"/>
              </a:rPr>
              <a:t> Darstellung des </a:t>
            </a:r>
            <a:r>
              <a:rPr lang="de-DE" sz="2400" b="1" u="sng" dirty="0">
                <a:latin typeface="ArialMT"/>
              </a:rPr>
              <a:t>Lerngegenstands</a:t>
            </a:r>
            <a:r>
              <a:rPr lang="de-DE" sz="2400" dirty="0">
                <a:latin typeface="ArialMT"/>
              </a:rPr>
              <a:t>, auf den sich der Lerninhalt und die     Hauptintention bezieht. Begründung, warum Sie diesen Lerngegenstand gewählt haben (Einbettung in Ziele und Hauptintention).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latin typeface="ArialMT"/>
            </a:endParaRPr>
          </a:p>
          <a:p>
            <a:pPr algn="ctr"/>
            <a:r>
              <a:rPr lang="de-DE" sz="2400" b="1" u="sng" dirty="0">
                <a:latin typeface="Arial" panose="020B0604020202020204" pitchFamily="34" charset="0"/>
              </a:rPr>
              <a:t>Didaktische </a:t>
            </a:r>
            <a:r>
              <a:rPr lang="de-DE" sz="2400" b="1" u="sng" dirty="0" err="1">
                <a:latin typeface="Arial" panose="020B0604020202020204" pitchFamily="34" charset="0"/>
              </a:rPr>
              <a:t>Überlegungen</a:t>
            </a:r>
            <a:r>
              <a:rPr lang="de-DE" sz="2400" b="1" u="sng" dirty="0">
                <a:latin typeface="Arial" panose="020B0604020202020204" pitchFamily="34" charset="0"/>
              </a:rPr>
              <a:t> und Entscheidungen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Vorstellen des Lerninhalts, auf den sich die Hauptintention bezieht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Begründung</a:t>
            </a:r>
            <a:r>
              <a:rPr lang="de-DE" sz="2400" dirty="0">
                <a:latin typeface="ArialMT"/>
              </a:rPr>
              <a:t> der Wahl des Lerninhalts, didaktische Reduktion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Sachanalyse / Analyse der Anforderungen, auch in Hinblick auf zu</a:t>
            </a:r>
          </a:p>
          <a:p>
            <a:r>
              <a:rPr lang="de-DE" sz="2400" dirty="0">
                <a:latin typeface="ArialMT"/>
              </a:rPr>
              <a:t>  erwartende Schwierigkeiten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Darstellung von Aufgaben, Medien, Materialien,</a:t>
            </a:r>
          </a:p>
          <a:p>
            <a:r>
              <a:rPr lang="de-DE" sz="2400" dirty="0">
                <a:latin typeface="ArialMT"/>
              </a:rPr>
              <a:t>  </a:t>
            </a:r>
            <a:r>
              <a:rPr lang="de-DE" sz="2400" dirty="0" err="1">
                <a:latin typeface="ArialMT"/>
              </a:rPr>
              <a:t>Unterstützungsangeboten</a:t>
            </a:r>
            <a:r>
              <a:rPr lang="de-DE" sz="2400" dirty="0">
                <a:latin typeface="ArialMT"/>
              </a:rPr>
              <a:t> (Aussagen zu vorhandenen und anzustrebenden</a:t>
            </a:r>
          </a:p>
          <a:p>
            <a:r>
              <a:rPr lang="de-DE" sz="2400" dirty="0">
                <a:latin typeface="ArialMT"/>
              </a:rPr>
              <a:t>  Kompetenzen, abzuleitende Maßnahmen und </a:t>
            </a:r>
            <a:r>
              <a:rPr lang="de-DE" sz="2400" dirty="0" err="1">
                <a:latin typeface="ArialMT"/>
              </a:rPr>
              <a:t>lernförderliche</a:t>
            </a:r>
            <a:r>
              <a:rPr lang="de-DE" sz="2400" dirty="0">
                <a:latin typeface="ArialMT"/>
              </a:rPr>
              <a:t> Bedingungen)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Aufzeigen der </a:t>
            </a:r>
            <a:r>
              <a:rPr lang="de-DE" sz="2400" dirty="0" err="1">
                <a:latin typeface="ArialMT"/>
              </a:rPr>
              <a:t>Möglichkeiten</a:t>
            </a:r>
            <a:r>
              <a:rPr lang="de-DE" sz="2400" dirty="0">
                <a:latin typeface="ArialMT"/>
              </a:rPr>
              <a:t> zur kurzfristigen / langfristigen </a:t>
            </a:r>
            <a:r>
              <a:rPr lang="de-DE" sz="2400" dirty="0" err="1">
                <a:latin typeface="ArialMT"/>
              </a:rPr>
              <a:t>Überprüfung</a:t>
            </a:r>
            <a:r>
              <a:rPr lang="de-DE" sz="2400" dirty="0">
                <a:latin typeface="ArialMT"/>
              </a:rPr>
              <a:t> des</a:t>
            </a:r>
          </a:p>
          <a:p>
            <a:r>
              <a:rPr lang="de-DE" sz="2400" dirty="0">
                <a:latin typeface="ArialMT"/>
              </a:rPr>
              <a:t> Lernerfolgs beziehungsweise des Kompetenzzuwachses (Woran ist </a:t>
            </a:r>
          </a:p>
          <a:p>
            <a:r>
              <a:rPr lang="de-DE" sz="2400" dirty="0">
                <a:latin typeface="ArialMT"/>
              </a:rPr>
              <a:t> erkennbar, ob die Hauptintention / Zielsetzung erreicht wurde?)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869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1AF6A7-DB0F-9E46-932D-B456340266DD}"/>
              </a:ext>
            </a:extLst>
          </p:cNvPr>
          <p:cNvSpPr/>
          <p:nvPr/>
        </p:nvSpPr>
        <p:spPr>
          <a:xfrm>
            <a:off x="441064" y="287383"/>
            <a:ext cx="114853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</a:endParaRPr>
          </a:p>
          <a:p>
            <a:pPr algn="ctr"/>
            <a:r>
              <a:rPr lang="de-DE" sz="2800" b="1" u="sng" dirty="0">
                <a:latin typeface="Arial" panose="020B0604020202020204" pitchFamily="34" charset="0"/>
              </a:rPr>
              <a:t>Methodische </a:t>
            </a:r>
            <a:r>
              <a:rPr lang="de-DE" sz="2800" b="1" u="sng" dirty="0" err="1">
                <a:latin typeface="Arial" panose="020B0604020202020204" pitchFamily="34" charset="0"/>
              </a:rPr>
              <a:t>Begründungen</a:t>
            </a:r>
            <a:r>
              <a:rPr lang="de-DE" sz="2800" b="1" u="sng" dirty="0">
                <a:latin typeface="Arial" panose="020B0604020202020204" pitchFamily="34" charset="0"/>
              </a:rPr>
              <a:t> und Entscheidungen</a:t>
            </a:r>
          </a:p>
          <a:p>
            <a:pPr algn="ctr"/>
            <a:r>
              <a:rPr lang="de-DE" sz="2800" b="1" u="sng" dirty="0">
                <a:latin typeface="Arial" panose="020B0604020202020204" pitchFamily="34" charset="0"/>
              </a:rPr>
              <a:t> </a:t>
            </a:r>
            <a:endParaRPr lang="de-DE" sz="2800" u="sng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</a:t>
            </a:r>
            <a:r>
              <a:rPr lang="de-DE" sz="2800" dirty="0" err="1">
                <a:latin typeface="ArialMT"/>
              </a:rPr>
              <a:t>Begründung</a:t>
            </a:r>
            <a:r>
              <a:rPr lang="de-DE" sz="2800" dirty="0">
                <a:latin typeface="ArialMT"/>
              </a:rPr>
              <a:t> der Aktions- und Sozialformen, der</a:t>
            </a:r>
          </a:p>
          <a:p>
            <a:r>
              <a:rPr lang="de-DE" sz="2800" dirty="0">
                <a:latin typeface="ArialMT"/>
              </a:rPr>
              <a:t>  Unterrichtsschritte sowie der Wahl der Medien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Umsetzung der Unterrichtsschritte (z. B. Art des</a:t>
            </a:r>
          </a:p>
          <a:p>
            <a:r>
              <a:rPr lang="de-DE" sz="2800" dirty="0">
                <a:latin typeface="ArialMT"/>
              </a:rPr>
              <a:t>  Einstieges, der Sicherung, Antizipation, evtl. Schwierigkeiten)</a:t>
            </a:r>
          </a:p>
          <a:p>
            <a:r>
              <a:rPr lang="de-DE" sz="2800" dirty="0">
                <a:latin typeface="ArialMT"/>
              </a:rPr>
              <a:t>  und ihr Ineinandergreifen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ArialMT"/>
              </a:rPr>
              <a:t> Eventuell Diskussion methodischer Alternativen </a:t>
            </a:r>
            <a:endParaRPr lang="de-DE" sz="2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ArialMT"/>
              </a:rPr>
              <a:t> </a:t>
            </a:r>
            <a:r>
              <a:rPr lang="de-DE" sz="2800" b="1" dirty="0">
                <a:effectLst/>
                <a:latin typeface="ArialMT"/>
              </a:rPr>
              <a:t>Es ist </a:t>
            </a:r>
            <a:r>
              <a:rPr lang="de-DE" sz="2800" b="1" dirty="0" err="1">
                <a:effectLst/>
                <a:latin typeface="ArialMT"/>
              </a:rPr>
              <a:t>möglich</a:t>
            </a:r>
            <a:r>
              <a:rPr lang="de-DE" sz="2800" b="1" dirty="0">
                <a:effectLst/>
                <a:latin typeface="ArialMT"/>
              </a:rPr>
              <a:t>, die methodischen Entscheidungen im </a:t>
            </a:r>
          </a:p>
          <a:p>
            <a:r>
              <a:rPr lang="de-DE" sz="2800" b="1" dirty="0">
                <a:latin typeface="ArialMT"/>
              </a:rPr>
              <a:t> </a:t>
            </a:r>
            <a:r>
              <a:rPr lang="de-DE" sz="2800" b="1" dirty="0">
                <a:effectLst/>
                <a:latin typeface="ArialMT"/>
              </a:rPr>
              <a:t> Zusammenhang mit den didaktischen Entscheidungen  darzustellen.</a:t>
            </a:r>
          </a:p>
          <a:p>
            <a:endParaRPr lang="de-DE" sz="28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2646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F43F055-B78C-9149-80CA-324597D074EA}"/>
              </a:ext>
            </a:extLst>
          </p:cNvPr>
          <p:cNvSpPr txBox="1"/>
          <p:nvPr/>
        </p:nvSpPr>
        <p:spPr>
          <a:xfrm>
            <a:off x="3801979" y="497305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Die Ausbildung im Fach Kunst </a:t>
            </a:r>
            <a:endParaRPr lang="de-DE" sz="2400" b="1" dirty="0">
              <a:effectLst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F1A598-2523-7649-AA84-CDF59C8B120E}"/>
              </a:ext>
            </a:extLst>
          </p:cNvPr>
          <p:cNvSpPr txBox="1"/>
          <p:nvPr/>
        </p:nvSpPr>
        <p:spPr>
          <a:xfrm>
            <a:off x="1668380" y="1443790"/>
            <a:ext cx="10432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Leitlinien der Ausbildung im Fach Kunst</a:t>
            </a:r>
            <a:br>
              <a:rPr lang="de-DE" sz="2400" dirty="0"/>
            </a:br>
            <a:r>
              <a:rPr lang="de-DE" sz="2400" dirty="0"/>
              <a:t>Das Fach Kunst umfasst laut Fachanforderungen und Bildungsstandards des Fachverbandes </a:t>
            </a:r>
            <a:r>
              <a:rPr lang="de-DE" sz="2400" dirty="0" err="1"/>
              <a:t>für</a:t>
            </a:r>
            <a:r>
              <a:rPr lang="de-DE" sz="2400" dirty="0"/>
              <a:t> </a:t>
            </a:r>
            <a:r>
              <a:rPr lang="de-DE" sz="2400" dirty="0" err="1"/>
              <a:t>Kunstpädagogik</a:t>
            </a:r>
            <a:r>
              <a:rPr lang="de-DE" sz="2400" dirty="0"/>
              <a:t> (2008) neben der bildenden Kunst im engen Sinn viele weitere Bereiche. 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  <a:r>
              <a:rPr lang="de-DE" sz="2400" b="1" dirty="0"/>
              <a:t>Die fachspezifischen Ausbildungsstandards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/>
              <a:t>I Planung, </a:t>
            </a:r>
            <a:r>
              <a:rPr lang="de-DE" sz="2400" dirty="0" err="1"/>
              <a:t>Durchführung</a:t>
            </a:r>
            <a:r>
              <a:rPr lang="de-DE" sz="2400" dirty="0"/>
              <a:t> und Evaluation von Unterricht </a:t>
            </a:r>
            <a:endParaRPr lang="de-DE" sz="2400" dirty="0">
              <a:effectLst/>
            </a:endParaRPr>
          </a:p>
          <a:p>
            <a:r>
              <a:rPr lang="de-DE" sz="2400" dirty="0"/>
              <a:t>II. Mitgestaltung und Entwicklung von Schule </a:t>
            </a:r>
          </a:p>
          <a:p>
            <a:r>
              <a:rPr lang="de-DE" sz="2400" dirty="0"/>
              <a:t>III. Erziehung und Beratung </a:t>
            </a:r>
          </a:p>
          <a:p>
            <a:endParaRPr lang="de-DE" sz="2400" dirty="0"/>
          </a:p>
          <a:p>
            <a:endParaRPr lang="de-DE" dirty="0"/>
          </a:p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09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66EE4D7-685D-E94C-80FC-776960D38620}"/>
              </a:ext>
            </a:extLst>
          </p:cNvPr>
          <p:cNvSpPr/>
          <p:nvPr/>
        </p:nvSpPr>
        <p:spPr>
          <a:xfrm>
            <a:off x="1097280" y="721895"/>
            <a:ext cx="96273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u="sng" dirty="0">
                <a:latin typeface="Arial" panose="020B0604020202020204" pitchFamily="34" charset="0"/>
              </a:rPr>
              <a:t>Entscheidungen </a:t>
            </a:r>
            <a:r>
              <a:rPr lang="de-DE" sz="2000" b="1" u="sng" dirty="0" err="1">
                <a:latin typeface="Arial" panose="020B0604020202020204" pitchFamily="34" charset="0"/>
              </a:rPr>
              <a:t>für</a:t>
            </a:r>
            <a:r>
              <a:rPr lang="de-DE" sz="2000" b="1" u="sng" dirty="0">
                <a:latin typeface="Arial" panose="020B0604020202020204" pitchFamily="34" charset="0"/>
              </a:rPr>
              <a:t> individuell zu </a:t>
            </a:r>
            <a:r>
              <a:rPr lang="de-DE" sz="2000" b="1" u="sng" dirty="0" err="1">
                <a:latin typeface="Arial" panose="020B0604020202020204" pitchFamily="34" charset="0"/>
              </a:rPr>
              <a:t>fördernde</a:t>
            </a:r>
            <a:r>
              <a:rPr lang="de-DE" sz="2000" b="1" u="sng" dirty="0">
                <a:latin typeface="Arial" panose="020B0604020202020204" pitchFamily="34" charset="0"/>
              </a:rPr>
              <a:t> </a:t>
            </a:r>
            <a:r>
              <a:rPr lang="de-DE" sz="2000" b="1" u="sng" dirty="0" err="1">
                <a:latin typeface="Arial" panose="020B0604020202020204" pitchFamily="34" charset="0"/>
              </a:rPr>
              <a:t>Schülerinnen</a:t>
            </a:r>
            <a:r>
              <a:rPr lang="de-DE" sz="2000" b="1" u="sng" dirty="0">
                <a:latin typeface="Arial" panose="020B0604020202020204" pitchFamily="34" charset="0"/>
              </a:rPr>
              <a:t> und </a:t>
            </a:r>
            <a:r>
              <a:rPr lang="de-DE" sz="2000" b="1" u="sng" dirty="0" err="1">
                <a:latin typeface="Arial" panose="020B0604020202020204" pitchFamily="34" charset="0"/>
              </a:rPr>
              <a:t>Schüler</a:t>
            </a:r>
            <a:r>
              <a:rPr lang="de-DE" sz="2000" b="1" u="sng" dirty="0">
                <a:latin typeface="Arial" panose="020B0604020202020204" pitchFamily="34" charset="0"/>
              </a:rPr>
              <a:t>:</a:t>
            </a:r>
          </a:p>
          <a:p>
            <a:r>
              <a:rPr lang="de-DE" sz="2000" b="1" dirty="0">
                <a:latin typeface="Arial" panose="020B0604020202020204" pitchFamily="34" charset="0"/>
              </a:rPr>
              <a:t>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Beschreibung der aktuellen Kompetenz in Bezug auf</a:t>
            </a:r>
          </a:p>
          <a:p>
            <a:r>
              <a:rPr lang="de-DE" sz="2000" dirty="0">
                <a:latin typeface="ArialMT"/>
              </a:rPr>
              <a:t>  den  Lerngegenstand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Ableitende Darstellung der individuellen Zielsetzung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Darstellung der Aufgaben, Medien, Materialien,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</a:t>
            </a:r>
            <a:r>
              <a:rPr lang="de-DE" sz="2000" dirty="0" err="1">
                <a:latin typeface="ArialMT"/>
              </a:rPr>
              <a:t>Unterstützungsangebote</a:t>
            </a:r>
            <a:r>
              <a:rPr lang="de-DE" sz="2000" dirty="0">
                <a:latin typeface="ArialMT"/>
              </a:rPr>
              <a:t> </a:t>
            </a:r>
            <a:endParaRPr lang="de-DE" sz="20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 Umsetzung in Unterrichtsschritte </a:t>
            </a:r>
          </a:p>
          <a:p>
            <a:endParaRPr lang="de-DE" sz="2000" dirty="0">
              <a:latin typeface="ArialMT"/>
            </a:endParaRPr>
          </a:p>
          <a:p>
            <a:pPr algn="ctr"/>
            <a:r>
              <a:rPr lang="de-DE" sz="2000" b="1" u="sng" dirty="0">
                <a:latin typeface="ArialMT"/>
              </a:rPr>
              <a:t>Verlaufsplanung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MT"/>
              </a:rPr>
              <a:t>Tabellarischer Ablauf der Unterrichtsstunde</a:t>
            </a:r>
          </a:p>
          <a:p>
            <a:endParaRPr lang="de-DE" sz="2000" dirty="0">
              <a:latin typeface="ArialMT"/>
            </a:endParaRPr>
          </a:p>
          <a:p>
            <a:pPr algn="ctr"/>
            <a:r>
              <a:rPr lang="de-DE" sz="2000" b="1" u="sng" dirty="0">
                <a:latin typeface="ArialMT"/>
              </a:rPr>
              <a:t>Anhang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MT"/>
              </a:rPr>
              <a:t>Ggf</a:t>
            </a:r>
            <a:r>
              <a:rPr lang="de-DE" sz="2000" dirty="0">
                <a:latin typeface="ArialMT"/>
              </a:rPr>
              <a:t> Gestaltungskriterien und Tafelbild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MT"/>
              </a:rPr>
              <a:t>Ggf</a:t>
            </a:r>
            <a:r>
              <a:rPr lang="de-DE" sz="2000" dirty="0">
                <a:latin typeface="ArialMT"/>
              </a:rPr>
              <a:t> Arbeit (Gemälde, Fotografie, Videostill…), auf die in vorliegender Stunde Bezug genommen wird</a:t>
            </a:r>
          </a:p>
          <a:p>
            <a:endParaRPr lang="de-DE" sz="2000" dirty="0">
              <a:latin typeface="ArialMT"/>
            </a:endParaRPr>
          </a:p>
          <a:p>
            <a:pPr algn="ctr"/>
            <a:r>
              <a:rPr lang="de-DE" sz="2000" b="1" u="sng" dirty="0">
                <a:latin typeface="ArialMT"/>
              </a:rPr>
              <a:t>Literatur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8589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24462E-0E89-664F-B762-C466DA747558}"/>
              </a:ext>
            </a:extLst>
          </p:cNvPr>
          <p:cNvSpPr/>
          <p:nvPr/>
        </p:nvSpPr>
        <p:spPr>
          <a:xfrm>
            <a:off x="742950" y="152401"/>
            <a:ext cx="98913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MT"/>
              </a:rPr>
              <a:t>Die Lehrkraft im Vorbereitungsdienst  </a:t>
            </a:r>
            <a:r>
              <a:rPr lang="de-DE" dirty="0">
                <a:latin typeface="ArialMT"/>
              </a:rPr>
              <a:t>(Auswahl aus I.)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entwickelt Zielvorstellungen vor dem Hintergrund </a:t>
            </a:r>
            <a:r>
              <a:rPr lang="de-DE" dirty="0" err="1">
                <a:latin typeface="ArialMT"/>
              </a:rPr>
              <a:t>kunstpädagogischer</a:t>
            </a:r>
            <a:r>
              <a:rPr lang="de-DE" dirty="0">
                <a:latin typeface="ArialMT"/>
              </a:rPr>
              <a:t> Relevanz, lebensweltlichem Bezug und aktuellen fachdidaktischen Konzepten (Theorien, Modellen)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MT"/>
            </a:endParaRPr>
          </a:p>
          <a:p>
            <a:r>
              <a:rPr lang="de-DE" dirty="0" err="1">
                <a:latin typeface="ArialMT"/>
              </a:rPr>
              <a:t>verfügt</a:t>
            </a:r>
            <a:r>
              <a:rPr lang="de-DE" dirty="0">
                <a:latin typeface="ArialMT"/>
              </a:rPr>
              <a:t> </a:t>
            </a:r>
            <a:r>
              <a:rPr lang="de-DE" dirty="0" err="1">
                <a:latin typeface="ArialMT"/>
              </a:rPr>
              <a:t>über</a:t>
            </a:r>
            <a:r>
              <a:rPr lang="de-DE" dirty="0">
                <a:latin typeface="ArialMT"/>
              </a:rPr>
              <a:t> theoretisches Fachwissen und </a:t>
            </a:r>
            <a:r>
              <a:rPr lang="de-DE" dirty="0" err="1">
                <a:latin typeface="ArialMT"/>
              </a:rPr>
              <a:t>praktisch-künstlerische</a:t>
            </a:r>
            <a:r>
              <a:rPr lang="de-DE" dirty="0">
                <a:latin typeface="ArialMT"/>
              </a:rPr>
              <a:t> Erfahrungen (Bild- und Medienkompetenz, </a:t>
            </a:r>
            <a:r>
              <a:rPr lang="de-DE" dirty="0" err="1">
                <a:latin typeface="ArialMT"/>
              </a:rPr>
              <a:t>künstlerische</a:t>
            </a:r>
            <a:r>
              <a:rPr lang="de-DE" dirty="0">
                <a:latin typeface="ArialMT"/>
              </a:rPr>
              <a:t> Praxis, Kunstgeschichte, Kunsttheorie) </a:t>
            </a:r>
          </a:p>
          <a:p>
            <a:endParaRPr lang="de-DE" dirty="0">
              <a:latin typeface="ArialMT"/>
            </a:endParaRPr>
          </a:p>
          <a:p>
            <a:r>
              <a:rPr lang="de-DE" dirty="0">
                <a:latin typeface="ArialMT"/>
              </a:rPr>
              <a:t>plant Unterricht in Kenntnis der in den Fachanforderungen und in den </a:t>
            </a:r>
            <a:r>
              <a:rPr lang="de-DE" dirty="0" err="1">
                <a:latin typeface="ArialMT"/>
              </a:rPr>
              <a:t>Abschlüssen</a:t>
            </a:r>
            <a:r>
              <a:rPr lang="de-DE" dirty="0">
                <a:latin typeface="ArialMT"/>
              </a:rPr>
              <a:t> der einzelnen </a:t>
            </a:r>
            <a:r>
              <a:rPr lang="de-DE" dirty="0" err="1">
                <a:latin typeface="ArialMT"/>
              </a:rPr>
              <a:t>Bildungsgänge</a:t>
            </a:r>
            <a:r>
              <a:rPr lang="de-DE" dirty="0">
                <a:latin typeface="ArialMT"/>
              </a:rPr>
              <a:t> formulierten Kompetenzen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MT"/>
            </a:endParaRPr>
          </a:p>
          <a:p>
            <a:r>
              <a:rPr lang="de-DE" dirty="0">
                <a:latin typeface="ArialMT"/>
              </a:rPr>
              <a:t>-gestaltet Lernprozesse themenorientiert in funktionaler </a:t>
            </a:r>
            <a:r>
              <a:rPr lang="de-DE" dirty="0" err="1">
                <a:latin typeface="ArialMT"/>
              </a:rPr>
              <a:t>Verschränkung</a:t>
            </a:r>
            <a:r>
              <a:rPr lang="de-DE" dirty="0">
                <a:latin typeface="ArialMT"/>
              </a:rPr>
              <a:t> von Praxis- und Reflexionsphasen in komplexen Lernsituationen</a:t>
            </a:r>
          </a:p>
          <a:p>
            <a:r>
              <a:rPr lang="de-DE" dirty="0">
                <a:latin typeface="ArialMT"/>
              </a:rPr>
              <a:t> </a:t>
            </a:r>
            <a:r>
              <a:rPr lang="de-DE" dirty="0">
                <a:latin typeface="Helvetica" pitchFamily="2" charset="0"/>
              </a:rPr>
              <a:t>- </a:t>
            </a:r>
            <a:r>
              <a:rPr lang="de-DE" dirty="0">
                <a:latin typeface="ArialMT"/>
              </a:rPr>
              <a:t>initiiert die Kommunikation mit Bildern und </a:t>
            </a:r>
            <a:r>
              <a:rPr lang="de-DE" dirty="0" err="1">
                <a:latin typeface="ArialMT"/>
              </a:rPr>
              <a:t>über</a:t>
            </a:r>
            <a:r>
              <a:rPr lang="de-DE" dirty="0">
                <a:latin typeface="ArialMT"/>
              </a:rPr>
              <a:t> Bilder und begleitet die Erarbeitung visueller Kompetenzen als Basis </a:t>
            </a:r>
            <a:r>
              <a:rPr lang="de-DE" dirty="0" err="1">
                <a:latin typeface="ArialMT"/>
              </a:rPr>
              <a:t>für</a:t>
            </a:r>
            <a:r>
              <a:rPr lang="de-DE" dirty="0">
                <a:latin typeface="ArialMT"/>
              </a:rPr>
              <a:t> den Erwerb von Bild- und Medienkompetenz </a:t>
            </a:r>
          </a:p>
          <a:p>
            <a:endParaRPr lang="de-DE" dirty="0">
              <a:effectLst/>
            </a:endParaRPr>
          </a:p>
          <a:p>
            <a:r>
              <a:rPr lang="de-DE" dirty="0">
                <a:latin typeface="ArialMT"/>
              </a:rPr>
              <a:t>-vermittelt Inhalte in kulturellen Kontexten und kooperiert mit außerschulischen Einrichtungen und deren Experten </a:t>
            </a:r>
          </a:p>
          <a:p>
            <a:endParaRPr lang="de-DE" dirty="0">
              <a:latin typeface="ArialMT"/>
            </a:endParaRPr>
          </a:p>
          <a:p>
            <a:r>
              <a:rPr lang="de-DE" dirty="0">
                <a:latin typeface="Helvetica" pitchFamily="2" charset="0"/>
              </a:rPr>
              <a:t>- </a:t>
            </a:r>
            <a:r>
              <a:rPr lang="de-DE" dirty="0">
                <a:latin typeface="ArialMT"/>
              </a:rPr>
              <a:t>initiiert die eigenverantwortliche </a:t>
            </a:r>
            <a:r>
              <a:rPr lang="de-DE" dirty="0" err="1">
                <a:latin typeface="ArialMT"/>
              </a:rPr>
              <a:t>Überprüfung</a:t>
            </a:r>
            <a:r>
              <a:rPr lang="de-DE" dirty="0">
                <a:latin typeface="ArialMT"/>
              </a:rPr>
              <a:t> der Kompetenzerweiterung der </a:t>
            </a:r>
            <a:r>
              <a:rPr lang="de-DE" dirty="0" err="1">
                <a:latin typeface="ArialMT"/>
              </a:rPr>
              <a:t>Schülerinnen</a:t>
            </a:r>
            <a:r>
              <a:rPr lang="de-DE" dirty="0">
                <a:latin typeface="ArialMT"/>
              </a:rPr>
              <a:t> und </a:t>
            </a:r>
            <a:r>
              <a:rPr lang="de-DE" dirty="0" err="1">
                <a:latin typeface="ArialMT"/>
              </a:rPr>
              <a:t>Schüler</a:t>
            </a:r>
            <a:r>
              <a:rPr lang="de-DE" dirty="0">
                <a:latin typeface="ArialMT"/>
              </a:rPr>
              <a:t> durch die Vermittlung fachtypischer Strategien (z. B. Skizzenbuch, Werk- oder Arbeitsprozesstagebuch, Kunstmappe, Portfolio, Blog)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793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327AEB9-2C3C-CD49-96F1-9F58F3BAA402}"/>
              </a:ext>
            </a:extLst>
          </p:cNvPr>
          <p:cNvSpPr/>
          <p:nvPr/>
        </p:nvSpPr>
        <p:spPr>
          <a:xfrm>
            <a:off x="2534653" y="449179"/>
            <a:ext cx="6609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MT"/>
              </a:rPr>
              <a:t> </a:t>
            </a:r>
            <a:r>
              <a:rPr lang="de-DE" sz="2400" b="1" dirty="0">
                <a:latin typeface="Arial" panose="020B0604020202020204" pitchFamily="34" charset="0"/>
              </a:rPr>
              <a:t>Die Ausbildungsberatung</a:t>
            </a:r>
          </a:p>
          <a:p>
            <a:pPr algn="ctr"/>
            <a:endParaRPr lang="de-DE" sz="2400" b="1" dirty="0">
              <a:latin typeface="Arial" panose="020B0604020202020204" pitchFamily="34" charset="0"/>
            </a:endParaRPr>
          </a:p>
          <a:p>
            <a:pPr algn="ctr"/>
            <a:r>
              <a:rPr lang="de-DE" sz="2400" b="1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de-DE" sz="2400" dirty="0">
              <a:effectLst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C60B5F-50E0-4643-953C-341EC15FFDE7}"/>
              </a:ext>
            </a:extLst>
          </p:cNvPr>
          <p:cNvSpPr/>
          <p:nvPr/>
        </p:nvSpPr>
        <p:spPr>
          <a:xfrm>
            <a:off x="806824" y="1524000"/>
            <a:ext cx="110265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/>
              <a:t>Termine werden langfristig vereinbart</a:t>
            </a:r>
          </a:p>
          <a:p>
            <a:br>
              <a:rPr lang="de-DE" sz="2400" dirty="0"/>
            </a:br>
            <a:r>
              <a:rPr lang="de-DE" sz="2400" dirty="0"/>
              <a:t>- Drei Tage vor dem Termin soll schriftlich mitgeteilt werden: </a:t>
            </a:r>
          </a:p>
          <a:p>
            <a:endParaRPr lang="de-DE" sz="2400" dirty="0">
              <a:effectLst/>
            </a:endParaRPr>
          </a:p>
          <a:p>
            <a:r>
              <a:rPr lang="de-DE" sz="2400" dirty="0"/>
              <a:t>• das Thema der Unterrichtseinheit und die Einbettung der geplanten Unterrichtsstunde in diese Unterrichtseinheit, </a:t>
            </a:r>
            <a:endParaRPr lang="de-DE" sz="2400" dirty="0">
              <a:effectLst/>
            </a:endParaRPr>
          </a:p>
          <a:p>
            <a:r>
              <a:rPr lang="de-DE" sz="2400" dirty="0"/>
              <a:t>• die von der Lehrkraft im Vorbereitungsdienst, der Ausbildungslehrkraft und gegebenenfalls durch die Ausbildungsschule </a:t>
            </a:r>
            <a:r>
              <a:rPr lang="de-DE" sz="2400" dirty="0" err="1"/>
              <a:t>gewünschten</a:t>
            </a:r>
            <a:r>
              <a:rPr lang="de-DE" sz="2400" dirty="0"/>
              <a:t> Schwerpunkte der Beratung. </a:t>
            </a:r>
            <a:endParaRPr lang="de-DE" sz="2400" dirty="0">
              <a:effectLst/>
            </a:endParaRPr>
          </a:p>
          <a:p>
            <a:endParaRPr lang="de-DE" sz="2400" dirty="0"/>
          </a:p>
          <a:p>
            <a:r>
              <a:rPr lang="de-DE" sz="2400" dirty="0"/>
              <a:t>Außerdem sollte mitgeteilt werden, welche Personen an der Beratung teilnehmen. </a:t>
            </a:r>
            <a:endParaRPr lang="de-DE" sz="2400" dirty="0">
              <a:effectLst/>
            </a:endParaRPr>
          </a:p>
          <a:p>
            <a:r>
              <a:rPr lang="de-DE" sz="2400" dirty="0"/>
              <a:t>1-3 Tage vor der Beratung versendet die </a:t>
            </a:r>
            <a:r>
              <a:rPr lang="de-DE" sz="2400" dirty="0" err="1"/>
              <a:t>LiV</a:t>
            </a:r>
            <a:r>
              <a:rPr lang="de-DE" sz="2400" dirty="0"/>
              <a:t> eine schriftliche Unterrichtsvorbereitung.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57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ED91E7-B176-1444-8713-CEFE8445EBCD}"/>
              </a:ext>
            </a:extLst>
          </p:cNvPr>
          <p:cNvSpPr/>
          <p:nvPr/>
        </p:nvSpPr>
        <p:spPr>
          <a:xfrm>
            <a:off x="1090863" y="529389"/>
            <a:ext cx="10491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</a:rPr>
              <a:t>Die auswertende Besprechung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Reflexion der </a:t>
            </a:r>
            <a:r>
              <a:rPr lang="de-DE" sz="2400" dirty="0" err="1">
                <a:latin typeface="ArialMT"/>
              </a:rPr>
              <a:t>LiV</a:t>
            </a:r>
            <a:r>
              <a:rPr lang="de-DE" sz="2400" dirty="0">
                <a:latin typeface="ArialMT"/>
              </a:rPr>
              <a:t>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Die Studienleiterin oder der Studienleiter </a:t>
            </a:r>
            <a:r>
              <a:rPr lang="de-DE" sz="2400" dirty="0" err="1">
                <a:latin typeface="ArialMT"/>
              </a:rPr>
              <a:t>schlägt</a:t>
            </a:r>
            <a:r>
              <a:rPr lang="de-DE" sz="2400" dirty="0">
                <a:latin typeface="ArialMT"/>
              </a:rPr>
              <a:t> eine inhaltliche und zeitliche Struktur vor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</a:rPr>
              <a:t>Die Inhalte ergeben sich aus den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vereinbarten Beobachtungsschwerpunkten, aus der Reflexion und aus den Aspekten, die die Beteiligten im </a:t>
            </a:r>
            <a:r>
              <a:rPr lang="de-DE" sz="2400" dirty="0" err="1">
                <a:latin typeface="ArialMT"/>
              </a:rPr>
              <a:t>Rückblick</a:t>
            </a:r>
            <a:r>
              <a:rPr lang="de-DE" sz="2400" dirty="0">
                <a:latin typeface="ArialMT"/>
              </a:rPr>
              <a:t> auf die Unterrichtsstunde thematisieren </a:t>
            </a:r>
            <a:r>
              <a:rPr lang="de-DE" sz="2400" dirty="0" err="1">
                <a:latin typeface="ArialMT"/>
              </a:rPr>
              <a:t>möchten</a:t>
            </a:r>
            <a:r>
              <a:rPr lang="de-DE" sz="2400" dirty="0">
                <a:latin typeface="ArialMT"/>
              </a:rPr>
              <a:t>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Aus dem </a:t>
            </a:r>
            <a:r>
              <a:rPr lang="de-DE" sz="2400" dirty="0" err="1">
                <a:latin typeface="ArialMT"/>
              </a:rPr>
              <a:t>Gespräch</a:t>
            </a:r>
            <a:r>
              <a:rPr lang="de-DE" sz="2400" dirty="0">
                <a:latin typeface="ArialMT"/>
              </a:rPr>
              <a:t> heraus werden konkrete (bis zu 3) Entwicklungsperspektiven formuliert und </a:t>
            </a:r>
            <a:r>
              <a:rPr lang="de-DE" sz="2400" dirty="0" err="1">
                <a:latin typeface="ArialMT"/>
              </a:rPr>
              <a:t>mögliche</a:t>
            </a:r>
            <a:r>
              <a:rPr lang="de-DE" sz="2400" dirty="0">
                <a:latin typeface="ArialMT"/>
              </a:rPr>
              <a:t> Wege der Umsetzung skizziert. die getroffenen Verabredungen werden schriftlich fixiert.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Am Ende sollten einige Gedanken zum Verlauf des </a:t>
            </a:r>
            <a:r>
              <a:rPr lang="de-DE" sz="2400" dirty="0" err="1">
                <a:latin typeface="ArialMT"/>
              </a:rPr>
              <a:t>Gesprächs</a:t>
            </a:r>
            <a:r>
              <a:rPr lang="de-DE" sz="2400" dirty="0">
                <a:latin typeface="ArialMT"/>
              </a:rPr>
              <a:t> stehen. Die </a:t>
            </a:r>
            <a:r>
              <a:rPr lang="de-DE" sz="2400" dirty="0" err="1">
                <a:latin typeface="ArialMT"/>
              </a:rPr>
              <a:t>Gesprächspartner</a:t>
            </a: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können</a:t>
            </a:r>
            <a:r>
              <a:rPr lang="de-DE" sz="2400" dirty="0">
                <a:latin typeface="ArialMT"/>
              </a:rPr>
              <a:t> sich ein Feedback zum Verlauf und zum Ergebnis geben.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543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A2F9C28-683E-3D44-981E-AF36EA15389B}"/>
              </a:ext>
            </a:extLst>
          </p:cNvPr>
          <p:cNvSpPr/>
          <p:nvPr/>
        </p:nvSpPr>
        <p:spPr>
          <a:xfrm>
            <a:off x="2470484" y="625643"/>
            <a:ext cx="667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</a:rPr>
              <a:t>Unterrichtsplanung</a:t>
            </a:r>
            <a:r>
              <a:rPr lang="de-DE" b="1" dirty="0">
                <a:latin typeface="Arial" panose="020B0604020202020204" pitchFamily="34" charset="0"/>
              </a:rPr>
              <a:t> </a:t>
            </a:r>
            <a:endParaRPr lang="de-DE" dirty="0">
              <a:effectLst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1DFE00-2E3D-1944-87B2-9573FEB4026E}"/>
              </a:ext>
            </a:extLst>
          </p:cNvPr>
          <p:cNvSpPr/>
          <p:nvPr/>
        </p:nvSpPr>
        <p:spPr>
          <a:xfrm>
            <a:off x="1255059" y="1255059"/>
            <a:ext cx="1016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</a:rPr>
              <a:t>Zeitplanung:</a:t>
            </a:r>
          </a:p>
          <a:p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 err="1">
                <a:latin typeface="ArialMT"/>
              </a:rPr>
              <a:t>Übersicht</a:t>
            </a:r>
            <a:r>
              <a:rPr lang="de-DE" sz="2400" dirty="0">
                <a:latin typeface="ArialMT"/>
              </a:rPr>
              <a:t> </a:t>
            </a:r>
            <a:r>
              <a:rPr lang="de-DE" sz="2400" dirty="0" err="1">
                <a:latin typeface="ArialMT"/>
              </a:rPr>
              <a:t>über</a:t>
            </a:r>
            <a:r>
              <a:rPr lang="de-DE" sz="2400" dirty="0">
                <a:latin typeface="ArialMT"/>
              </a:rPr>
              <a:t> die Einheiten eines Halbjahres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Verteilung des Kompetenzerwerbs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Grobplanung der Unterrichtseinheiten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 </a:t>
            </a:r>
            <a:r>
              <a:rPr lang="de-DE" sz="2400" dirty="0">
                <a:latin typeface="ArialMT"/>
              </a:rPr>
              <a:t>Einteilung der einzelnen Stunden in zeitlich festgelegte Phasen </a:t>
            </a:r>
          </a:p>
          <a:p>
            <a:endParaRPr lang="de-DE" sz="2400" dirty="0">
              <a:effectLst/>
            </a:endParaRPr>
          </a:p>
          <a:p>
            <a:r>
              <a:rPr lang="de-DE" sz="2400" b="1" dirty="0">
                <a:latin typeface="Arial" panose="020B0604020202020204" pitchFamily="34" charset="0"/>
              </a:rPr>
              <a:t>Vorgaben: </a:t>
            </a:r>
            <a:endParaRPr lang="de-DE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MT"/>
              </a:rPr>
              <a:t> Fachanforderungen Kunst (Hilfestellung: Leitfaden)</a:t>
            </a:r>
          </a:p>
          <a:p>
            <a:r>
              <a:rPr lang="de-DE" sz="2400" dirty="0">
                <a:latin typeface="ArialMT"/>
              </a:rPr>
              <a:t>•</a:t>
            </a:r>
            <a:r>
              <a:rPr lang="de-DE" sz="2400" dirty="0">
                <a:latin typeface="Helvetica" pitchFamily="2" charset="0"/>
              </a:rPr>
              <a:t> </a:t>
            </a:r>
            <a:r>
              <a:rPr lang="de-DE" sz="2400" dirty="0">
                <a:latin typeface="ArialMT"/>
              </a:rPr>
              <a:t>Schulinternes Fachcurriculum </a:t>
            </a:r>
            <a:endParaRPr lang="de-DE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970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BD98F7C-BBB2-B141-97F4-7F7ADB233AFF}"/>
              </a:ext>
            </a:extLst>
          </p:cNvPr>
          <p:cNvSpPr/>
          <p:nvPr/>
        </p:nvSpPr>
        <p:spPr>
          <a:xfrm>
            <a:off x="1082040" y="487680"/>
            <a:ext cx="105575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AvenirNextLTPro"/>
              </a:rPr>
              <a:t>Das Fach Kunst in der Eingangsphase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Der Kunstunterricht in der Eingangsphase greift vorschulische Bildungsprozesse auf und entwickelt diese weiter. </a:t>
            </a:r>
          </a:p>
          <a:p>
            <a:endParaRPr lang="de-DE" sz="2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Die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Schülerinnen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und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Schüler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verfügen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über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vielfältige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sinnliche Grunderfahrungen und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können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sich in der Regel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altersgemäß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sprachlich, mimisch, gestisch und gestalterisch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verständigen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. </a:t>
            </a:r>
          </a:p>
          <a:p>
            <a:endParaRPr lang="de-DE" sz="2400" dirty="0">
              <a:solidFill>
                <a:srgbClr val="474747"/>
              </a:solidFill>
              <a:latin typeface="AvenirNextLTPro"/>
            </a:endParaRPr>
          </a:p>
          <a:p>
            <a:r>
              <a:rPr lang="de-DE" sz="2400" dirty="0">
                <a:solidFill>
                  <a:srgbClr val="474747"/>
                </a:solidFill>
                <a:latin typeface="AvenirNextLTPro"/>
              </a:rPr>
              <a:t>Der Kunstunterricht der Eingangsphase </a:t>
            </a:r>
            <a:r>
              <a:rPr lang="de-DE" sz="2400" dirty="0" err="1">
                <a:solidFill>
                  <a:srgbClr val="474747"/>
                </a:solidFill>
                <a:latin typeface="AvenirNextLTPro"/>
              </a:rPr>
              <a:t>berücksichtigt</a:t>
            </a:r>
            <a:r>
              <a:rPr lang="de-DE" sz="2400" dirty="0">
                <a:solidFill>
                  <a:srgbClr val="474747"/>
                </a:solidFill>
                <a:latin typeface="AvenirNextLTPro"/>
              </a:rPr>
              <a:t> die individuellen Lernausgangslagen und nimmt diese differenzierend in Aufgabenstellungen auf.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3388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24image2505949648">
            <a:extLst>
              <a:ext uri="{FF2B5EF4-FFF2-40B4-BE49-F238E27FC236}">
                <a16:creationId xmlns:a16="http://schemas.microsoft.com/office/drawing/2014/main" id="{37926346-058A-AA48-998C-4BE47FDF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0"/>
            <a:ext cx="6614384" cy="661002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8D4275-3DA6-A645-9199-CCAC285A8579}"/>
              </a:ext>
            </a:extLst>
          </p:cNvPr>
          <p:cNvSpPr txBox="1"/>
          <p:nvPr/>
        </p:nvSpPr>
        <p:spPr>
          <a:xfrm>
            <a:off x="8031704" y="2015252"/>
            <a:ext cx="4155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AF</a:t>
            </a:r>
          </a:p>
          <a:p>
            <a:r>
              <a:rPr lang="de-DE" b="1" dirty="0"/>
              <a:t>Zeichnen</a:t>
            </a:r>
          </a:p>
          <a:p>
            <a:r>
              <a:rPr lang="de-DE" b="1" dirty="0"/>
              <a:t>Grafik</a:t>
            </a:r>
          </a:p>
          <a:p>
            <a:r>
              <a:rPr lang="de-DE" b="1" dirty="0"/>
              <a:t>Malerei</a:t>
            </a:r>
          </a:p>
          <a:p>
            <a:r>
              <a:rPr lang="de-DE" b="1" dirty="0"/>
              <a:t>Plastik &amp; Installation</a:t>
            </a:r>
          </a:p>
          <a:p>
            <a:r>
              <a:rPr lang="de-DE" dirty="0"/>
              <a:t>werden im Schwerpunkt behandelt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72ACBB-6786-1239-019B-0A70DD257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588" y="247979"/>
            <a:ext cx="4563112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2974</Words>
  <Application>Microsoft Office PowerPoint</Application>
  <PresentationFormat>Breitbild</PresentationFormat>
  <Paragraphs>302</Paragraphs>
  <Slides>30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ArialMT</vt:lpstr>
      <vt:lpstr>AvenirNextLTPro</vt:lpstr>
      <vt:lpstr>Calibri</vt:lpstr>
      <vt:lpstr>Calibri Light</vt:lpstr>
      <vt:lpstr>Helvetica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Agathe Sch</cp:lastModifiedBy>
  <cp:revision>39</cp:revision>
  <dcterms:created xsi:type="dcterms:W3CDTF">2021-02-09T11:29:11Z</dcterms:created>
  <dcterms:modified xsi:type="dcterms:W3CDTF">2025-02-04T15:35:11Z</dcterms:modified>
</cp:coreProperties>
</file>