
<file path=[Content_Types].xml><?xml version="1.0" encoding="utf-8"?>
<Types xmlns="http://schemas.openxmlformats.org/package/2006/content-types">
  <Default Extension="png" ContentType="image/png"/>
  <Default Extension="jpeg" ContentType="image/jpeg"/>
  <Default Extension="JPG" ContentType="image/.jpg"/>
  <Default Extension="emf" ContentType="image/x-emf"/>
  <Default Extension="wmv" ContentType="video/x-ms-wmv"/>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61" r:id="rId3"/>
    <p:sldMasterId id="2147483673" r:id="rId4"/>
  </p:sldMasterIdLst>
  <p:notesMasterIdLst>
    <p:notesMasterId r:id="rId6"/>
  </p:notesMasterIdLst>
  <p:sldIdLst>
    <p:sldId id="256" r:id="rId5"/>
    <p:sldId id="480" r:id="rId7"/>
    <p:sldId id="310" r:id="rId8"/>
    <p:sldId id="1656" r:id="rId9"/>
    <p:sldId id="1684" r:id="rId10"/>
    <p:sldId id="1649" r:id="rId11"/>
    <p:sldId id="1678" r:id="rId12"/>
    <p:sldId id="1658" r:id="rId13"/>
    <p:sldId id="1653" r:id="rId14"/>
    <p:sldId id="1680" r:id="rId15"/>
    <p:sldId id="1681" r:id="rId16"/>
    <p:sldId id="1682" r:id="rId17"/>
    <p:sldId id="1679" r:id="rId18"/>
    <p:sldId id="1389" r:id="rId19"/>
    <p:sldId id="1650" r:id="rId20"/>
    <p:sldId id="1299" r:id="rId21"/>
    <p:sldId id="1652" r:id="rId22"/>
    <p:sldId id="1657" r:id="rId23"/>
    <p:sldId id="257" r:id="rId24"/>
    <p:sldId id="1303" r:id="rId25"/>
    <p:sldId id="260" r:id="rId26"/>
    <p:sldId id="261" r:id="rId27"/>
    <p:sldId id="1169" r:id="rId28"/>
    <p:sldId id="1170" r:id="rId29"/>
    <p:sldId id="1171" r:id="rId30"/>
    <p:sldId id="1688" r:id="rId31"/>
    <p:sldId id="1817" r:id="rId32"/>
    <p:sldId id="1689" r:id="rId33"/>
    <p:sldId id="827" r:id="rId34"/>
    <p:sldId id="1172" r:id="rId35"/>
    <p:sldId id="1210" r:id="rId36"/>
    <p:sldId id="1205" r:id="rId37"/>
    <p:sldId id="829" r:id="rId38"/>
    <p:sldId id="1676" r:id="rId39"/>
    <p:sldId id="1371" r:id="rId40"/>
    <p:sldId id="1202" r:id="rId41"/>
    <p:sldId id="1201" r:id="rId42"/>
    <p:sldId id="1677" r:id="rId43"/>
    <p:sldId id="1387" r:id="rId44"/>
    <p:sldId id="942" r:id="rId45"/>
    <p:sldId id="1693" r:id="rId46"/>
    <p:sldId id="1694" r:id="rId47"/>
    <p:sldId id="1811" r:id="rId48"/>
    <p:sldId id="1307" r:id="rId49"/>
    <p:sldId id="1812" r:id="rId50"/>
    <p:sldId id="277" r:id="rId51"/>
    <p:sldId id="1810" r:id="rId52"/>
    <p:sldId id="278" r:id="rId53"/>
    <p:sldId id="279" r:id="rId54"/>
    <p:sldId id="1595" r:id="rId55"/>
    <p:sldId id="1813" r:id="rId56"/>
    <p:sldId id="1691" r:id="rId57"/>
    <p:sldId id="1690" r:id="rId58"/>
    <p:sldId id="1197" r:id="rId59"/>
    <p:sldId id="1190" r:id="rId60"/>
    <p:sldId id="1665" r:id="rId61"/>
    <p:sldId id="1666" r:id="rId62"/>
    <p:sldId id="1667" r:id="rId63"/>
    <p:sldId id="1668" r:id="rId64"/>
    <p:sldId id="1192" r:id="rId65"/>
    <p:sldId id="1669" r:id="rId66"/>
    <p:sldId id="1670" r:id="rId67"/>
    <p:sldId id="1671" r:id="rId68"/>
    <p:sldId id="1596" r:id="rId69"/>
    <p:sldId id="675" r:id="rId70"/>
    <p:sldId id="676" r:id="rId71"/>
    <p:sldId id="1672" r:id="rId72"/>
    <p:sldId id="1577" r:id="rId73"/>
    <p:sldId id="1814" r:id="rId74"/>
    <p:sldId id="1195" r:id="rId75"/>
    <p:sldId id="1196" r:id="rId76"/>
    <p:sldId id="1235" r:id="rId77"/>
    <p:sldId id="1238" r:id="rId78"/>
    <p:sldId id="1237" r:id="rId79"/>
    <p:sldId id="1236" r:id="rId80"/>
    <p:sldId id="1206" r:id="rId81"/>
    <p:sldId id="684" r:id="rId82"/>
    <p:sldId id="1816" r:id="rId83"/>
    <p:sldId id="1821" r:id="rId84"/>
    <p:sldId id="1815" r:id="rId85"/>
    <p:sldId id="1589" r:id="rId86"/>
    <p:sldId id="1590" r:id="rId87"/>
    <p:sldId id="1591" r:id="rId88"/>
    <p:sldId id="1592" r:id="rId89"/>
    <p:sldId id="1594" r:id="rId90"/>
    <p:sldId id="1593" r:id="rId91"/>
    <p:sldId id="1674" r:id="rId92"/>
    <p:sldId id="1187" r:id="rId93"/>
    <p:sldId id="1675" r:id="rId94"/>
    <p:sldId id="1608" r:id="rId95"/>
    <p:sldId id="1692" r:id="rId96"/>
    <p:sldId id="1384" r:id="rId97"/>
    <p:sldId id="1819" r:id="rId98"/>
    <p:sldId id="1820" r:id="rId99"/>
    <p:sldId id="1818" r:id="rId100"/>
    <p:sldId id="1418" r:id="rId101"/>
    <p:sldId id="1383" r:id="rId102"/>
    <p:sldId id="1208" r:id="rId103"/>
    <p:sldId id="1385" r:id="rId104"/>
    <p:sldId id="998" r:id="rId105"/>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02" autoAdjust="0"/>
    <p:restoredTop sz="89965" autoAdjust="0"/>
  </p:normalViewPr>
  <p:slideViewPr>
    <p:cSldViewPr snapToGrid="0">
      <p:cViewPr varScale="1">
        <p:scale>
          <a:sx n="102" d="100"/>
          <a:sy n="102" d="100"/>
        </p:scale>
        <p:origin x="21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4.xml"/><Relationship Id="rId98" Type="http://schemas.openxmlformats.org/officeDocument/2006/relationships/slide" Target="slides/slide93.xml"/><Relationship Id="rId97" Type="http://schemas.openxmlformats.org/officeDocument/2006/relationships/slide" Target="slides/slide92.xml"/><Relationship Id="rId96" Type="http://schemas.openxmlformats.org/officeDocument/2006/relationships/slide" Target="slides/slide91.xml"/><Relationship Id="rId95" Type="http://schemas.openxmlformats.org/officeDocument/2006/relationships/slide" Target="slides/slide90.xml"/><Relationship Id="rId94" Type="http://schemas.openxmlformats.org/officeDocument/2006/relationships/slide" Target="slides/slide89.xml"/><Relationship Id="rId93" Type="http://schemas.openxmlformats.org/officeDocument/2006/relationships/slide" Target="slides/slide88.xml"/><Relationship Id="rId92" Type="http://schemas.openxmlformats.org/officeDocument/2006/relationships/slide" Target="slides/slide87.xml"/><Relationship Id="rId91" Type="http://schemas.openxmlformats.org/officeDocument/2006/relationships/slide" Target="slides/slide86.xml"/><Relationship Id="rId90" Type="http://schemas.openxmlformats.org/officeDocument/2006/relationships/slide" Target="slides/slide85.xml"/><Relationship Id="rId9" Type="http://schemas.openxmlformats.org/officeDocument/2006/relationships/slide" Target="slides/slide4.xml"/><Relationship Id="rId89" Type="http://schemas.openxmlformats.org/officeDocument/2006/relationships/slide" Target="slides/slide84.xml"/><Relationship Id="rId88" Type="http://schemas.openxmlformats.org/officeDocument/2006/relationships/slide" Target="slides/slide83.xml"/><Relationship Id="rId87" Type="http://schemas.openxmlformats.org/officeDocument/2006/relationships/slide" Target="slides/slide82.xml"/><Relationship Id="rId86" Type="http://schemas.openxmlformats.org/officeDocument/2006/relationships/slide" Target="slides/slide81.xml"/><Relationship Id="rId85" Type="http://schemas.openxmlformats.org/officeDocument/2006/relationships/slide" Target="slides/slide80.xml"/><Relationship Id="rId84" Type="http://schemas.openxmlformats.org/officeDocument/2006/relationships/slide" Target="slides/slide79.xml"/><Relationship Id="rId83" Type="http://schemas.openxmlformats.org/officeDocument/2006/relationships/slide" Target="slides/slide78.xml"/><Relationship Id="rId82" Type="http://schemas.openxmlformats.org/officeDocument/2006/relationships/slide" Target="slides/slide77.xml"/><Relationship Id="rId81" Type="http://schemas.openxmlformats.org/officeDocument/2006/relationships/slide" Target="slides/slide76.xml"/><Relationship Id="rId80" Type="http://schemas.openxmlformats.org/officeDocument/2006/relationships/slide" Target="slides/slide75.xml"/><Relationship Id="rId8" Type="http://schemas.openxmlformats.org/officeDocument/2006/relationships/slide" Target="slides/slide3.xml"/><Relationship Id="rId79" Type="http://schemas.openxmlformats.org/officeDocument/2006/relationships/slide" Target="slides/slide74.xml"/><Relationship Id="rId78" Type="http://schemas.openxmlformats.org/officeDocument/2006/relationships/slide" Target="slides/slide73.xml"/><Relationship Id="rId77" Type="http://schemas.openxmlformats.org/officeDocument/2006/relationships/slide" Target="slides/slide72.xml"/><Relationship Id="rId76" Type="http://schemas.openxmlformats.org/officeDocument/2006/relationships/slide" Target="slides/slide71.xml"/><Relationship Id="rId75" Type="http://schemas.openxmlformats.org/officeDocument/2006/relationships/slide" Target="slides/slide70.xml"/><Relationship Id="rId74" Type="http://schemas.openxmlformats.org/officeDocument/2006/relationships/slide" Target="slides/slide69.xml"/><Relationship Id="rId73" Type="http://schemas.openxmlformats.org/officeDocument/2006/relationships/slide" Target="slides/slide68.xml"/><Relationship Id="rId72" Type="http://schemas.openxmlformats.org/officeDocument/2006/relationships/slide" Target="slides/slide67.xml"/><Relationship Id="rId71" Type="http://schemas.openxmlformats.org/officeDocument/2006/relationships/slide" Target="slides/slide66.xml"/><Relationship Id="rId70" Type="http://schemas.openxmlformats.org/officeDocument/2006/relationships/slide" Target="slides/slide65.xml"/><Relationship Id="rId7" Type="http://schemas.openxmlformats.org/officeDocument/2006/relationships/slide" Target="slides/slide2.xml"/><Relationship Id="rId69" Type="http://schemas.openxmlformats.org/officeDocument/2006/relationships/slide" Target="slides/slide64.xml"/><Relationship Id="rId68" Type="http://schemas.openxmlformats.org/officeDocument/2006/relationships/slide" Target="slides/slide63.xml"/><Relationship Id="rId67" Type="http://schemas.openxmlformats.org/officeDocument/2006/relationships/slide" Target="slides/slide62.xml"/><Relationship Id="rId66" Type="http://schemas.openxmlformats.org/officeDocument/2006/relationships/slide" Target="slides/slide61.xml"/><Relationship Id="rId65" Type="http://schemas.openxmlformats.org/officeDocument/2006/relationships/slide" Target="slides/slide60.xml"/><Relationship Id="rId64" Type="http://schemas.openxmlformats.org/officeDocument/2006/relationships/slide" Target="slides/slide59.xml"/><Relationship Id="rId63" Type="http://schemas.openxmlformats.org/officeDocument/2006/relationships/slide" Target="slides/slide58.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notesMaster" Target="notesMasters/notesMaster1.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8" Type="http://schemas.openxmlformats.org/officeDocument/2006/relationships/tableStyles" Target="tableStyles.xml"/><Relationship Id="rId107" Type="http://schemas.openxmlformats.org/officeDocument/2006/relationships/viewProps" Target="viewProps.xml"/><Relationship Id="rId106" Type="http://schemas.openxmlformats.org/officeDocument/2006/relationships/presProps" Target="presProps.xml"/><Relationship Id="rId105" Type="http://schemas.openxmlformats.org/officeDocument/2006/relationships/slide" Target="slides/slide100.xml"/><Relationship Id="rId104" Type="http://schemas.openxmlformats.org/officeDocument/2006/relationships/slide" Target="slides/slide99.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45"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de-DE" sz="4400" b="0" strike="noStrike" spc="-1">
                <a:latin typeface="Arial" panose="020B0604020202020204"/>
              </a:rPr>
              <a:t>Folie mittels Klicken verschieben</a:t>
            </a:r>
            <a:endParaRPr lang="de-DE" sz="4400" b="0" strike="noStrike" spc="-1">
              <a:latin typeface="Arial" panose="020B0604020202020204"/>
            </a:endParaRPr>
          </a:p>
        </p:txBody>
      </p:sp>
      <p:sp>
        <p:nvSpPr>
          <p:cNvPr id="446" name="PlaceHolder 2"/>
          <p:cNvSpPr>
            <a:spLocks noGrp="1"/>
          </p:cNvSpPr>
          <p:nvPr>
            <p:ph type="body"/>
          </p:nvPr>
        </p:nvSpPr>
        <p:spPr>
          <a:xfrm>
            <a:off x="756000" y="5078520"/>
            <a:ext cx="6047640" cy="4811040"/>
          </a:xfrm>
          <a:prstGeom prst="rect">
            <a:avLst/>
          </a:prstGeom>
        </p:spPr>
        <p:txBody>
          <a:bodyPr lIns="0" tIns="0" rIns="0" bIns="0">
            <a:noAutofit/>
          </a:bodyPr>
          <a:lstStyle/>
          <a:p>
            <a:r>
              <a:rPr lang="de-DE" sz="2000" b="0" strike="noStrike" spc="-1">
                <a:latin typeface="Arial" panose="020B0604020202020204"/>
              </a:rPr>
              <a:t>Format der Notizen mittels Klicken bearbeiten</a:t>
            </a:r>
            <a:endParaRPr lang="de-DE" sz="2000" b="0" strike="noStrike" spc="-1">
              <a:latin typeface="Arial" panose="020B0604020202020204"/>
            </a:endParaRPr>
          </a:p>
        </p:txBody>
      </p:sp>
      <p:sp>
        <p:nvSpPr>
          <p:cNvPr id="447" name="PlaceHolder 3"/>
          <p:cNvSpPr>
            <a:spLocks noGrp="1"/>
          </p:cNvSpPr>
          <p:nvPr>
            <p:ph type="hdr"/>
          </p:nvPr>
        </p:nvSpPr>
        <p:spPr>
          <a:xfrm>
            <a:off x="0" y="0"/>
            <a:ext cx="3280680" cy="534240"/>
          </a:xfrm>
          <a:prstGeom prst="rect">
            <a:avLst/>
          </a:prstGeom>
        </p:spPr>
        <p:txBody>
          <a:bodyPr lIns="0" tIns="0" rIns="0" bIns="0">
            <a:noAutofit/>
          </a:bodyPr>
          <a:lstStyle/>
          <a:p>
            <a:r>
              <a:rPr lang="de-DE" sz="1400" b="0" strike="noStrike" spc="-1">
                <a:latin typeface="Times New Roman" panose="02020603050405020304"/>
              </a:rPr>
              <a:t>&lt;Kopfzeile&gt;</a:t>
            </a:r>
            <a:endParaRPr lang="de-DE" sz="1400" b="0" strike="noStrike" spc="-1">
              <a:latin typeface="Times New Roman" panose="02020603050405020304"/>
            </a:endParaRPr>
          </a:p>
        </p:txBody>
      </p:sp>
      <p:sp>
        <p:nvSpPr>
          <p:cNvPr id="448"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de-DE" sz="1400" b="0" strike="noStrike" spc="-1">
                <a:latin typeface="Times New Roman" panose="02020603050405020304"/>
              </a:rPr>
              <a:t>&lt;Datum/Uhrzeit&gt;</a:t>
            </a:r>
            <a:endParaRPr lang="de-DE" sz="1400" b="0" strike="noStrike" spc="-1">
              <a:latin typeface="Times New Roman" panose="02020603050405020304"/>
            </a:endParaRPr>
          </a:p>
        </p:txBody>
      </p:sp>
      <p:sp>
        <p:nvSpPr>
          <p:cNvPr id="449" name="PlaceHolder 5"/>
          <p:cNvSpPr>
            <a:spLocks noGrp="1"/>
          </p:cNvSpPr>
          <p:nvPr>
            <p:ph type="ftr"/>
          </p:nvPr>
        </p:nvSpPr>
        <p:spPr>
          <a:xfrm>
            <a:off x="0" y="10157400"/>
            <a:ext cx="3280680" cy="534240"/>
          </a:xfrm>
          <a:prstGeom prst="rect">
            <a:avLst/>
          </a:prstGeom>
        </p:spPr>
        <p:txBody>
          <a:bodyPr lIns="0" tIns="0" rIns="0" bIns="0" anchor="b">
            <a:noAutofit/>
          </a:bodyPr>
          <a:lstStyle/>
          <a:p>
            <a:r>
              <a:rPr lang="de-DE" sz="1400" b="0" strike="noStrike" spc="-1">
                <a:latin typeface="Times New Roman" panose="02020603050405020304"/>
              </a:rPr>
              <a:t>&lt;Fußzeile&gt;</a:t>
            </a:r>
            <a:endParaRPr lang="de-DE" sz="1400" b="0" strike="noStrike" spc="-1">
              <a:latin typeface="Times New Roman" panose="02020603050405020304"/>
            </a:endParaRPr>
          </a:p>
        </p:txBody>
      </p:sp>
      <p:sp>
        <p:nvSpPr>
          <p:cNvPr id="450"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C7123CD0-A27F-40D2-BB08-0B03E01C741E}" type="slidenum">
              <a:rPr lang="de-DE" sz="1400" b="0" strike="noStrike" spc="-1">
                <a:latin typeface="Times New Roman" panose="02020603050405020304"/>
              </a:rPr>
            </a:fld>
            <a:endParaRPr lang="de-DE" sz="1400" b="0" strike="noStrike" spc="-1">
              <a:latin typeface="Times New Roman" panose="02020603050405020304"/>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Folienbildplatzhalter 1"/>
          <p:cNvSpPr/>
          <p:nvPr>
            <p:ph type="sldImg"/>
          </p:nvPr>
        </p:nvSpPr>
        <p:spPr/>
      </p:sp>
      <p:sp>
        <p:nvSpPr>
          <p:cNvPr id="3" name="Textplatzhalter 2"/>
          <p:cNvSpPr/>
          <p:nvPr>
            <p:ph type="body"/>
          </p:nvPr>
        </p:nvSpPr>
        <p:spPr/>
        <p:txBody>
          <a:bodyPr/>
          <a:p>
            <a:endParaRPr lang="de-DE"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Folienbildplatzhalter 1"/>
          <p:cNvSpPr/>
          <p:nvPr>
            <p:ph type="sldImg"/>
          </p:nvPr>
        </p:nvSpPr>
        <p:spPr/>
      </p:sp>
      <p:sp>
        <p:nvSpPr>
          <p:cNvPr id="3" name="Textplatzhalter 2"/>
          <p:cNvSpPr/>
          <p:nvPr>
            <p:ph type="body"/>
          </p:nvPr>
        </p:nvSpPr>
        <p:spPr/>
        <p:txBody>
          <a:bodyPr/>
          <a:p>
            <a:endParaRPr lang="de-DE"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Folienbildplatzhalter 1"/>
          <p:cNvSpPr/>
          <p:nvPr>
            <p:ph type="sldImg"/>
          </p:nvPr>
        </p:nvSpPr>
        <p:spPr/>
      </p:sp>
      <p:sp>
        <p:nvSpPr>
          <p:cNvPr id="3" name="Textplatzhalter 2"/>
          <p:cNvSpPr/>
          <p:nvPr>
            <p:ph type="body"/>
          </p:nvPr>
        </p:nvSpPr>
        <p:spPr/>
        <p:txBody>
          <a:bodyPr/>
          <a:p>
            <a:endParaRPr lang="de-DE"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Folienbildplatzhalter 1"/>
          <p:cNvSpPr/>
          <p:nvPr>
            <p:ph type="sldImg"/>
          </p:nvPr>
        </p:nvSpPr>
        <p:spPr/>
      </p:sp>
      <p:sp>
        <p:nvSpPr>
          <p:cNvPr id="3" name="Textplatzhalter 2"/>
          <p:cNvSpPr/>
          <p:nvPr>
            <p:ph type="body"/>
          </p:nvPr>
        </p:nvSpPr>
        <p:spPr/>
        <p:txBody>
          <a:bodyPr/>
          <a:p>
            <a:endParaRPr lang="de-DE"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Folienbildplatzhalter 1"/>
          <p:cNvSpPr/>
          <p:nvPr>
            <p:ph type="sldImg"/>
          </p:nvPr>
        </p:nvSpPr>
        <p:spPr/>
      </p:sp>
      <p:sp>
        <p:nvSpPr>
          <p:cNvPr id="3" name="Textplatzhalter 2"/>
          <p:cNvSpPr/>
          <p:nvPr>
            <p:ph type="body"/>
          </p:nvPr>
        </p:nvSpPr>
        <p:spPr/>
        <p:txBody>
          <a:bodyPr/>
          <a:p>
            <a:endParaRPr lang="de-DE"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r>
              <a:rPr lang="de-DE" dirty="0"/>
              <a:t>Hier Fragen der </a:t>
            </a:r>
            <a:r>
              <a:rPr lang="de-DE" dirty="0" err="1"/>
              <a:t>LiV</a:t>
            </a:r>
            <a:r>
              <a:rPr lang="de-DE" baseline="0" dirty="0"/>
              <a:t> aufgreifen</a:t>
            </a:r>
            <a:endParaRPr lang="de-DE" dirty="0"/>
          </a:p>
        </p:txBody>
      </p:sp>
      <p:sp>
        <p:nvSpPr>
          <p:cNvPr id="4" name="Foliennummernplatzhalter 3"/>
          <p:cNvSpPr>
            <a:spLocks noGrp="1"/>
          </p:cNvSpPr>
          <p:nvPr>
            <p:ph type="sldNum" idx="10"/>
          </p:nvPr>
        </p:nvSpPr>
        <p:spPr/>
        <p:txBody>
          <a:bodyPr/>
          <a:lstStyle/>
          <a:p>
            <a:pPr algn="r"/>
            <a:fld id="{2A8AE463-15F5-4416-AF75-39760494519A}" type="slidenum">
              <a:rPr lang="de-DE" sz="1400" b="0" strike="noStrike" spc="-1" smtClean="0">
                <a:latin typeface="Times New Roman" panose="02020603050405020304"/>
              </a:rPr>
            </a:fld>
            <a:endParaRPr lang="de-DE" sz="1400" b="0" strike="noStrike" spc="-1">
              <a:latin typeface="Times New Roman" panose="02020603050405020304"/>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sp>
      <p:sp>
        <p:nvSpPr>
          <p:cNvPr id="3" name="Notizenplatzhalter 2"/>
          <p:cNvSpPr>
            <a:spLocks noGrp="1"/>
          </p:cNvSpPr>
          <p:nvPr>
            <p:ph type="body" idx="1"/>
          </p:nvPr>
        </p:nvSpPr>
        <p:spPr/>
        <p:txBody>
          <a:bodyPr/>
          <a:lstStyle/>
          <a:p>
            <a:r>
              <a:rPr lang="de-DE" dirty="0"/>
              <a:t>Hier Fragen der </a:t>
            </a:r>
            <a:r>
              <a:rPr lang="de-DE" dirty="0" err="1"/>
              <a:t>LiV</a:t>
            </a:r>
            <a:r>
              <a:rPr lang="de-DE" baseline="0" dirty="0"/>
              <a:t> aufgreifen</a:t>
            </a:r>
            <a:endParaRPr lang="de-DE" dirty="0"/>
          </a:p>
        </p:txBody>
      </p:sp>
      <p:sp>
        <p:nvSpPr>
          <p:cNvPr id="4" name="Foliennummernplatzhalter 3"/>
          <p:cNvSpPr>
            <a:spLocks noGrp="1"/>
          </p:cNvSpPr>
          <p:nvPr>
            <p:ph type="sldNum" idx="10"/>
          </p:nvPr>
        </p:nvSpPr>
        <p:spPr/>
        <p:txBody>
          <a:bodyPr/>
          <a:lstStyle/>
          <a:p>
            <a:pPr algn="r"/>
            <a:fld id="{2A8AE463-15F5-4416-AF75-39760494519A}" type="slidenum">
              <a:rPr lang="de-DE" sz="1400" b="0" strike="noStrike" spc="-1" smtClean="0">
                <a:latin typeface="Times New Roman" panose="02020603050405020304"/>
              </a:rPr>
            </a:fld>
            <a:endParaRPr lang="de-DE" sz="1400" b="0" strike="noStrike" spc="-1">
              <a:latin typeface="Times New Roman" panose="02020603050405020304"/>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r>
              <a:rPr lang="de-DE" dirty="0"/>
              <a:t>Hier Fragen der </a:t>
            </a:r>
            <a:r>
              <a:rPr lang="de-DE" dirty="0" err="1"/>
              <a:t>LiV</a:t>
            </a:r>
            <a:r>
              <a:rPr lang="de-DE" baseline="0" dirty="0"/>
              <a:t> aufgreifen</a:t>
            </a:r>
            <a:endParaRPr lang="de-DE" dirty="0"/>
          </a:p>
        </p:txBody>
      </p:sp>
      <p:sp>
        <p:nvSpPr>
          <p:cNvPr id="4" name="Foliennummernplatzhalter 3"/>
          <p:cNvSpPr>
            <a:spLocks noGrp="1"/>
          </p:cNvSpPr>
          <p:nvPr>
            <p:ph type="sldNum" idx="10"/>
          </p:nvPr>
        </p:nvSpPr>
        <p:spPr/>
        <p:txBody>
          <a:bodyPr/>
          <a:lstStyle/>
          <a:p>
            <a:pPr algn="r"/>
            <a:fld id="{2A8AE463-15F5-4416-AF75-39760494519A}" type="slidenum">
              <a:rPr lang="de-DE" sz="1400" b="0" strike="noStrike" spc="-1" smtClean="0">
                <a:latin typeface="Times New Roman" panose="02020603050405020304"/>
              </a:rPr>
            </a:fld>
            <a:endParaRPr lang="de-DE" sz="1400" b="0" strike="noStrike" spc="-1">
              <a:latin typeface="Times New Roman" panose="02020603050405020304"/>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E61B259-718E-41BC-9A97-1627054B1256}" type="slidenum">
              <a:rPr lang="de-DE" smtClean="0"/>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Folienbildplatzhalter 1"/>
          <p:cNvSpPr/>
          <p:nvPr>
            <p:ph type="sldImg"/>
          </p:nvPr>
        </p:nvSpPr>
        <p:spPr/>
      </p:sp>
      <p:sp>
        <p:nvSpPr>
          <p:cNvPr id="3" name="Textplatzhalter 2"/>
          <p:cNvSpPr/>
          <p:nvPr>
            <p:ph type="body"/>
          </p:nvPr>
        </p:nvSpPr>
        <p:spPr/>
        <p:txBody>
          <a:bodyPr/>
          <a:p>
            <a:endParaRPr lang="de-DE"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E61B259-718E-41BC-9A97-1627054B1256}" type="slidenum">
              <a:rPr lang="de-DE" smtClean="0"/>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p:nvPr>
        </p:nvSpPr>
        <p:spPr/>
        <p:txBody>
          <a:bodyPr/>
          <a:lstStyle/>
          <a:p>
            <a:pPr algn="r"/>
            <a:fld id="{C7123CD0-A27F-40D2-BB08-0B03E01C741E}" type="slidenum">
              <a:rPr lang="de-DE" sz="1400" b="0" strike="noStrike" spc="-1" smtClean="0">
                <a:latin typeface="Times New Roman" panose="02020603050405020304"/>
              </a:rPr>
            </a:fld>
            <a:endParaRPr lang="de-DE" sz="1400" b="0" strike="noStrike" spc="-1">
              <a:latin typeface="Times New Roman" panose="02020603050405020304"/>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r>
              <a:rPr lang="de-DE" dirty="0"/>
              <a:t>Alles außer 13.15 und 15 Grad</a:t>
            </a:r>
            <a:endParaRPr lang="de-DE" dirty="0"/>
          </a:p>
        </p:txBody>
      </p:sp>
      <p:sp>
        <p:nvSpPr>
          <p:cNvPr id="4" name="Foliennummernplatzhalter 3"/>
          <p:cNvSpPr>
            <a:spLocks noGrp="1"/>
          </p:cNvSpPr>
          <p:nvPr>
            <p:ph type="sldNum"/>
          </p:nvPr>
        </p:nvSpPr>
        <p:spPr/>
        <p:txBody>
          <a:bodyPr/>
          <a:lstStyle/>
          <a:p>
            <a:pPr algn="r"/>
            <a:fld id="{C7123CD0-A27F-40D2-BB08-0B03E01C741E}" type="slidenum">
              <a:rPr lang="de-DE" sz="1400" b="0" strike="noStrike" spc="-1" smtClean="0">
                <a:latin typeface="Times New Roman" panose="02020603050405020304"/>
              </a:rPr>
            </a:fld>
            <a:endParaRPr lang="de-DE" sz="1400" b="0" strike="noStrike" spc="-1">
              <a:latin typeface="Times New Roman" panose="02020603050405020304"/>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Folienbildplatzhalter 1"/>
          <p:cNvSpPr/>
          <p:nvPr>
            <p:ph type="sldImg"/>
          </p:nvPr>
        </p:nvSpPr>
        <p:spPr/>
      </p:sp>
      <p:sp>
        <p:nvSpPr>
          <p:cNvPr id="3" name="Textplatzhalter 2"/>
          <p:cNvSpPr/>
          <p:nvPr>
            <p:ph type="body"/>
          </p:nvPr>
        </p:nvSpPr>
        <p:spPr/>
        <p:txBody>
          <a:bodyPr/>
          <a:p>
            <a:endParaRPr lang="de-DE"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Folienbildplatzhalter 1"/>
          <p:cNvSpPr/>
          <p:nvPr>
            <p:ph type="sldImg"/>
          </p:nvPr>
        </p:nvSpPr>
        <p:spPr/>
      </p:sp>
      <p:sp>
        <p:nvSpPr>
          <p:cNvPr id="3" name="Textplatzhalter 2"/>
          <p:cNvSpPr/>
          <p:nvPr>
            <p:ph type="body"/>
          </p:nvPr>
        </p:nvSpPr>
        <p:spPr/>
        <p:txBody>
          <a:bodyPr/>
          <a:p>
            <a:endParaRPr lang="de-DE"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Folienbildplatzhalter 1"/>
          <p:cNvSpPr/>
          <p:nvPr>
            <p:ph type="sldImg"/>
          </p:nvPr>
        </p:nvSpPr>
        <p:spPr/>
      </p:sp>
      <p:sp>
        <p:nvSpPr>
          <p:cNvPr id="3" name="Textplatzhalter 2"/>
          <p:cNvSpPr/>
          <p:nvPr>
            <p:ph type="body"/>
          </p:nvPr>
        </p:nvSpPr>
        <p:spPr/>
        <p:txBody>
          <a:bodyPr/>
          <a:p>
            <a:endParaRPr lang="de-DE"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sp>
      <p:sp>
        <p:nvSpPr>
          <p:cNvPr id="3" name="Notizenplatzhalter 2"/>
          <p:cNvSpPr>
            <a:spLocks noGrp="1"/>
          </p:cNvSpPr>
          <p:nvPr>
            <p:ph type="body" idx="1"/>
          </p:nvPr>
        </p:nvSpPr>
        <p:spPr/>
        <p:txBody>
          <a:bodyPr/>
          <a:lstStyle/>
          <a:p>
            <a:r>
              <a:rPr lang="de-DE" dirty="0"/>
              <a:t>Multiplikation mit Größen geht nicht</a:t>
            </a:r>
            <a:endParaRPr lang="de-DE" dirty="0"/>
          </a:p>
          <a:p>
            <a:r>
              <a:rPr lang="de-DE" dirty="0"/>
              <a:t>Länge x Länge ergibt neuen Größenbereich, sonst geht es nicht</a:t>
            </a:r>
            <a:endParaRPr lang="de-DE" dirty="0"/>
          </a:p>
        </p:txBody>
      </p:sp>
      <p:sp>
        <p:nvSpPr>
          <p:cNvPr id="4" name="Foliennummernplatzhalter 3"/>
          <p:cNvSpPr>
            <a:spLocks noGrp="1"/>
          </p:cNvSpPr>
          <p:nvPr>
            <p:ph type="sldNum"/>
          </p:nvPr>
        </p:nvSpPr>
        <p:spPr/>
        <p:txBody>
          <a:bodyPr/>
          <a:lstStyle/>
          <a:p>
            <a:pPr algn="r"/>
            <a:fld id="{C7123CD0-A27F-40D2-BB08-0B03E01C741E}" type="slidenum">
              <a:rPr lang="de-DE" sz="1400" b="0" strike="noStrike" spc="-1" smtClean="0">
                <a:latin typeface="Times New Roman" panose="02020603050405020304"/>
              </a:rPr>
            </a:fld>
            <a:endParaRPr lang="de-DE" sz="1400" b="0" strike="noStrike" spc="-1">
              <a:latin typeface="Times New Roman" panose="02020603050405020304"/>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sp>
      <p:sp>
        <p:nvSpPr>
          <p:cNvPr id="3" name="Notizenplatzhalter 2"/>
          <p:cNvSpPr>
            <a:spLocks noGrp="1"/>
          </p:cNvSpPr>
          <p:nvPr>
            <p:ph type="body" idx="1"/>
          </p:nvPr>
        </p:nvSpPr>
        <p:spPr/>
        <p:txBody>
          <a:bodyPr/>
          <a:lstStyle/>
          <a:p>
            <a:r>
              <a:rPr lang="de-DE" dirty="0"/>
              <a:t>Buch S. 12</a:t>
            </a:r>
            <a:endParaRPr lang="de-DE" dirty="0"/>
          </a:p>
        </p:txBody>
      </p:sp>
      <p:sp>
        <p:nvSpPr>
          <p:cNvPr id="4" name="Foliennummernplatzhalter 3"/>
          <p:cNvSpPr>
            <a:spLocks noGrp="1"/>
          </p:cNvSpPr>
          <p:nvPr>
            <p:ph type="sldNum"/>
          </p:nvPr>
        </p:nvSpPr>
        <p:spPr/>
        <p:txBody>
          <a:bodyPr/>
          <a:lstStyle/>
          <a:p>
            <a:pPr algn="r"/>
            <a:fld id="{C7123CD0-A27F-40D2-BB08-0B03E01C741E}" type="slidenum">
              <a:rPr lang="de-DE" sz="1400" b="0" strike="noStrike" spc="-1" smtClean="0">
                <a:latin typeface="Times New Roman" panose="02020603050405020304"/>
              </a:rPr>
            </a:fld>
            <a:endParaRPr lang="de-DE" sz="1400" b="0" strike="noStrike" spc="-1">
              <a:latin typeface="Times New Roman" panose="02020603050405020304"/>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Folienbildplatzhalter 1"/>
          <p:cNvSpPr/>
          <p:nvPr>
            <p:ph type="sldImg"/>
          </p:nvPr>
        </p:nvSpPr>
        <p:spPr/>
      </p:sp>
      <p:sp>
        <p:nvSpPr>
          <p:cNvPr id="3" name="Textplatzhalter 2"/>
          <p:cNvSpPr/>
          <p:nvPr>
            <p:ph type="body"/>
          </p:nvPr>
        </p:nvSpPr>
        <p:spPr/>
        <p:txBody>
          <a:bodyPr/>
          <a:p>
            <a:endParaRPr lang="de-DE"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sp>
      <p:sp>
        <p:nvSpPr>
          <p:cNvPr id="3" name="Notizenplatzhalter 2"/>
          <p:cNvSpPr>
            <a:spLocks noGrp="1"/>
          </p:cNvSpPr>
          <p:nvPr>
            <p:ph type="body" idx="1"/>
          </p:nvPr>
        </p:nvSpPr>
        <p:spPr/>
        <p:txBody>
          <a:bodyPr/>
          <a:lstStyle/>
          <a:p>
            <a:r>
              <a:rPr lang="de-DE" dirty="0"/>
              <a:t>Buch S.12</a:t>
            </a:r>
            <a:endParaRPr lang="de-DE" dirty="0"/>
          </a:p>
        </p:txBody>
      </p:sp>
      <p:sp>
        <p:nvSpPr>
          <p:cNvPr id="4" name="Foliennummernplatzhalter 3"/>
          <p:cNvSpPr>
            <a:spLocks noGrp="1"/>
          </p:cNvSpPr>
          <p:nvPr>
            <p:ph type="sldNum"/>
          </p:nvPr>
        </p:nvSpPr>
        <p:spPr/>
        <p:txBody>
          <a:bodyPr/>
          <a:lstStyle/>
          <a:p>
            <a:pPr algn="r"/>
            <a:fld id="{C7123CD0-A27F-40D2-BB08-0B03E01C741E}" type="slidenum">
              <a:rPr lang="de-DE" sz="1400" b="0" strike="noStrike" spc="-1" smtClean="0">
                <a:latin typeface="Times New Roman" panose="02020603050405020304"/>
              </a:rPr>
            </a:fld>
            <a:endParaRPr lang="de-DE" sz="1400" b="0" strike="noStrike" spc="-1">
              <a:latin typeface="Times New Roman" panose="02020603050405020304"/>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Folienbildplatzhalter 1"/>
          <p:cNvSpPr/>
          <p:nvPr>
            <p:ph type="sldImg"/>
          </p:nvPr>
        </p:nvSpPr>
        <p:spPr/>
      </p:sp>
      <p:sp>
        <p:nvSpPr>
          <p:cNvPr id="3" name="Textplatzhalter 2"/>
          <p:cNvSpPr/>
          <p:nvPr>
            <p:ph type="body"/>
          </p:nvPr>
        </p:nvSpPr>
        <p:spPr/>
        <p:txBody>
          <a:bodyPr/>
          <a:p>
            <a:endParaRPr lang="de-DE"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de-DE" dirty="0"/>
              <a:t>Alles außer 13.15 und 15 Grad</a:t>
            </a:r>
            <a:endParaRPr lang="de-DE" dirty="0"/>
          </a:p>
          <a:p>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Zahlen sind </a:t>
            </a:r>
            <a:r>
              <a:rPr lang="de-DE" sz="1200" kern="1200" dirty="0" err="1">
                <a:solidFill>
                  <a:schemeClr val="tx1"/>
                </a:solidFill>
                <a:effectLst/>
                <a:latin typeface="+mn-lt"/>
                <a:ea typeface="+mn-ea"/>
                <a:cs typeface="+mn-cs"/>
              </a:rPr>
              <a:t>Größen</a:t>
            </a:r>
            <a:r>
              <a:rPr lang="de-DE" sz="1200" kern="1200" dirty="0">
                <a:solidFill>
                  <a:schemeClr val="tx1"/>
                </a:solidFill>
                <a:effectLst/>
                <a:latin typeface="+mn-lt"/>
                <a:ea typeface="+mn-ea"/>
                <a:cs typeface="+mn-cs"/>
              </a:rPr>
              <a:t>! D. h. man muss mit </a:t>
            </a:r>
            <a:r>
              <a:rPr lang="de-DE" sz="1200" kern="1200" dirty="0" err="1">
                <a:solidFill>
                  <a:schemeClr val="tx1"/>
                </a:solidFill>
                <a:effectLst/>
                <a:latin typeface="+mn-lt"/>
                <a:ea typeface="+mn-ea"/>
                <a:cs typeface="+mn-cs"/>
              </a:rPr>
              <a:t>Größen</a:t>
            </a:r>
            <a:r>
              <a:rPr lang="de-DE" sz="1200" kern="1200" dirty="0">
                <a:solidFill>
                  <a:schemeClr val="tx1"/>
                </a:solidFill>
                <a:effectLst/>
                <a:latin typeface="+mn-lt"/>
                <a:ea typeface="+mn-ea"/>
                <a:cs typeface="+mn-cs"/>
              </a:rPr>
              <a:t> das gleiche „machen“ </a:t>
            </a:r>
            <a:r>
              <a:rPr lang="de-DE" sz="1200" kern="1200" dirty="0" err="1">
                <a:solidFill>
                  <a:schemeClr val="tx1"/>
                </a:solidFill>
                <a:effectLst/>
                <a:latin typeface="+mn-lt"/>
                <a:ea typeface="+mn-ea"/>
                <a:cs typeface="+mn-cs"/>
              </a:rPr>
              <a:t>können</a:t>
            </a:r>
            <a:r>
              <a:rPr lang="de-DE" sz="1200" kern="1200" dirty="0">
                <a:solidFill>
                  <a:schemeClr val="tx1"/>
                </a:solidFill>
                <a:effectLst/>
                <a:latin typeface="+mn-lt"/>
                <a:ea typeface="+mn-ea"/>
                <a:cs typeface="+mn-cs"/>
              </a:rPr>
              <a:t> wie mit Zahlen. </a:t>
            </a:r>
            <a:endParaRPr lang="de-DE" sz="1200" kern="1200" dirty="0">
              <a:solidFill>
                <a:schemeClr val="tx1"/>
              </a:solidFill>
              <a:effectLst/>
              <a:latin typeface="+mn-lt"/>
              <a:ea typeface="+mn-ea"/>
              <a:cs typeface="+mn-cs"/>
            </a:endParaRPr>
          </a:p>
          <a:p>
            <a:endParaRPr lang="de-DE" dirty="0">
              <a:effectLst/>
            </a:endParaRPr>
          </a:p>
          <a:p>
            <a:r>
              <a:rPr lang="de-DE" sz="1200" kern="1200" dirty="0">
                <a:solidFill>
                  <a:schemeClr val="tx1"/>
                </a:solidFill>
                <a:effectLst/>
                <a:latin typeface="+mn-lt"/>
                <a:ea typeface="+mn-ea"/>
                <a:cs typeface="+mn-cs"/>
              </a:rPr>
              <a:t>Man kann </a:t>
            </a:r>
            <a:r>
              <a:rPr lang="de-DE" sz="1200" kern="1200" dirty="0" err="1">
                <a:solidFill>
                  <a:schemeClr val="tx1"/>
                </a:solidFill>
                <a:effectLst/>
                <a:latin typeface="+mn-lt"/>
                <a:ea typeface="+mn-ea"/>
                <a:cs typeface="+mn-cs"/>
              </a:rPr>
              <a:t>Größen</a:t>
            </a:r>
            <a:r>
              <a:rPr lang="de-DE" sz="1200" kern="1200" dirty="0">
                <a:solidFill>
                  <a:schemeClr val="tx1"/>
                </a:solidFill>
                <a:effectLst/>
                <a:latin typeface="+mn-lt"/>
                <a:ea typeface="+mn-ea"/>
                <a:cs typeface="+mn-cs"/>
              </a:rPr>
              <a:t> ein und desselben Bereiches miteinander vergleichen. 7 kg &lt; 9 h oder 1l = 1kg ist </a:t>
            </a:r>
            <a:r>
              <a:rPr lang="de-DE" sz="1200" kern="1200" dirty="0" err="1">
                <a:solidFill>
                  <a:schemeClr val="tx1"/>
                </a:solidFill>
                <a:effectLst/>
                <a:latin typeface="+mn-lt"/>
                <a:ea typeface="+mn-ea"/>
                <a:cs typeface="+mn-cs"/>
              </a:rPr>
              <a:t>Blödsinn</a:t>
            </a:r>
            <a:r>
              <a:rPr lang="de-DE"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Aber 3 </a:t>
            </a:r>
            <a:r>
              <a:rPr lang="de-DE" sz="1200" kern="1200" dirty="0" err="1">
                <a:solidFill>
                  <a:schemeClr val="tx1"/>
                </a:solidFill>
                <a:effectLst/>
                <a:latin typeface="+mn-lt"/>
                <a:ea typeface="+mn-ea"/>
                <a:cs typeface="+mn-cs"/>
              </a:rPr>
              <a:t>dm</a:t>
            </a:r>
            <a:r>
              <a:rPr lang="de-DE" sz="1200" kern="1200" dirty="0">
                <a:solidFill>
                  <a:schemeClr val="tx1"/>
                </a:solidFill>
                <a:effectLst/>
                <a:latin typeface="+mn-lt"/>
                <a:ea typeface="+mn-ea"/>
                <a:cs typeface="+mn-cs"/>
              </a:rPr>
              <a:t> &lt; 2 m; obwohl 3&gt;2 </a:t>
            </a:r>
            <a:endParaRPr lang="de-DE" dirty="0">
              <a:effectLst/>
            </a:endParaRP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Man kann </a:t>
            </a:r>
            <a:r>
              <a:rPr lang="de-DE" sz="1200" kern="1200" dirty="0" err="1">
                <a:solidFill>
                  <a:schemeClr val="tx1"/>
                </a:solidFill>
                <a:effectLst/>
                <a:latin typeface="+mn-lt"/>
                <a:ea typeface="+mn-ea"/>
                <a:cs typeface="+mn-cs"/>
              </a:rPr>
              <a:t>Größen</a:t>
            </a:r>
            <a:r>
              <a:rPr lang="de-DE" sz="1200" kern="1200" dirty="0">
                <a:solidFill>
                  <a:schemeClr val="tx1"/>
                </a:solidFill>
                <a:effectLst/>
                <a:latin typeface="+mn-lt"/>
                <a:ea typeface="+mn-ea"/>
                <a:cs typeface="+mn-cs"/>
              </a:rPr>
              <a:t> ein und desselben Bereiches miteinander addieren.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 + 12 ... = 192 ... </a:t>
            </a:r>
            <a:r>
              <a:rPr lang="de-DE" sz="1200" kern="1200" dirty="0" err="1">
                <a:solidFill>
                  <a:schemeClr val="tx1"/>
                </a:solidFill>
                <a:effectLst/>
                <a:latin typeface="+mn-lt"/>
                <a:ea typeface="+mn-ea"/>
                <a:cs typeface="+mn-cs"/>
              </a:rPr>
              <a:t>Ergänzen</a:t>
            </a:r>
            <a:r>
              <a:rPr lang="de-DE" sz="1200" kern="1200" dirty="0">
                <a:solidFill>
                  <a:schemeClr val="tx1"/>
                </a:solidFill>
                <a:effectLst/>
                <a:latin typeface="+mn-lt"/>
                <a:ea typeface="+mn-ea"/>
                <a:cs typeface="+mn-cs"/>
              </a:rPr>
              <a:t> Sie die Gleichung um die passende Einheiten. </a:t>
            </a:r>
            <a:endParaRPr lang="de-DE" dirty="0">
              <a:effectLst/>
            </a:endParaRP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Man kann </a:t>
            </a:r>
            <a:r>
              <a:rPr lang="de-DE" sz="1200" kern="1200" dirty="0" err="1">
                <a:solidFill>
                  <a:schemeClr val="tx1"/>
                </a:solidFill>
                <a:effectLst/>
                <a:latin typeface="+mn-lt"/>
                <a:ea typeface="+mn-ea"/>
                <a:cs typeface="+mn-cs"/>
              </a:rPr>
              <a:t>Größen</a:t>
            </a:r>
            <a:r>
              <a:rPr lang="de-DE" sz="1200" kern="1200" dirty="0">
                <a:solidFill>
                  <a:schemeClr val="tx1"/>
                </a:solidFill>
                <a:effectLst/>
                <a:latin typeface="+mn-lt"/>
                <a:ea typeface="+mn-ea"/>
                <a:cs typeface="+mn-cs"/>
              </a:rPr>
              <a:t> vervielfachen (mit </a:t>
            </a:r>
            <a:r>
              <a:rPr lang="de-DE" sz="1200" kern="1200" dirty="0" err="1">
                <a:solidFill>
                  <a:schemeClr val="tx1"/>
                </a:solidFill>
                <a:effectLst/>
                <a:latin typeface="+mn-lt"/>
                <a:ea typeface="+mn-ea"/>
                <a:cs typeface="+mn-cs"/>
              </a:rPr>
              <a:t>natürlichen</a:t>
            </a:r>
            <a:r>
              <a:rPr lang="de-DE" sz="1200" kern="1200" dirty="0">
                <a:solidFill>
                  <a:schemeClr val="tx1"/>
                </a:solidFill>
                <a:effectLst/>
                <a:latin typeface="+mn-lt"/>
                <a:ea typeface="+mn-ea"/>
                <a:cs typeface="+mn-cs"/>
              </a:rPr>
              <a:t> Zahlen und Bruchzahlen. Achtung!! Die Vervielfachung hat zwei Umkehrungen: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15 cm : 3 = 5 cm</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15 cm : 5 cm = 3 </a:t>
            </a:r>
            <a:endParaRPr lang="de-DE" dirty="0">
              <a:effectLst/>
            </a:endParaRPr>
          </a:p>
          <a:p>
            <a:endParaRPr lang="de-DE" dirty="0"/>
          </a:p>
        </p:txBody>
      </p:sp>
      <p:sp>
        <p:nvSpPr>
          <p:cNvPr id="4" name="Foliennummernplatzhalter 3"/>
          <p:cNvSpPr>
            <a:spLocks noGrp="1"/>
          </p:cNvSpPr>
          <p:nvPr>
            <p:ph type="sldNum" sz="quarter" idx="5"/>
          </p:nvPr>
        </p:nvSpPr>
        <p:spPr/>
        <p:txBody>
          <a:bodyPr/>
          <a:lstStyle/>
          <a:p>
            <a:fld id="{71BA0880-B593-475C-96D2-D8634775EB7F}" type="slidenum">
              <a:rPr lang="de-DE" smtClean="0"/>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E61B259-718E-41BC-9A97-1627054B1256}" type="slidenum">
              <a:rPr lang="de-DE" smtClean="0"/>
            </a:fld>
            <a:endParaRPr 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de-DE" dirty="0"/>
              <a:t>Größenbereiche sind Größen der gleichen Äquivalenzrelation (z.B. … ist genauso schwer wie… =&gt; GB Gewichte)</a:t>
            </a:r>
            <a:endParaRPr lang="de-DE" dirty="0"/>
          </a:p>
          <a:p>
            <a:endParaRPr lang="de-DE" dirty="0"/>
          </a:p>
        </p:txBody>
      </p:sp>
      <p:sp>
        <p:nvSpPr>
          <p:cNvPr id="4" name="Foliennummernplatzhalter 3"/>
          <p:cNvSpPr>
            <a:spLocks noGrp="1"/>
          </p:cNvSpPr>
          <p:nvPr>
            <p:ph type="sldNum" sz="quarter" idx="5"/>
          </p:nvPr>
        </p:nvSpPr>
        <p:spPr/>
        <p:txBody>
          <a:bodyPr/>
          <a:lstStyle/>
          <a:p>
            <a:fld id="{71BA0880-B593-475C-96D2-D8634775EB7F}" type="slidenum">
              <a:rPr lang="de-DE" smtClean="0"/>
            </a:fld>
            <a:endParaRPr 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Folienbildplatzhalter 1"/>
          <p:cNvSpPr/>
          <p:nvPr>
            <p:ph type="sldImg"/>
          </p:nvPr>
        </p:nvSpPr>
        <p:spPr/>
      </p:sp>
      <p:sp>
        <p:nvSpPr>
          <p:cNvPr id="3" name="Textplatzhalter 2"/>
          <p:cNvSpPr/>
          <p:nvPr>
            <p:ph type="body"/>
          </p:nvPr>
        </p:nvSpPr>
        <p:spPr/>
        <p:txBody>
          <a:bodyPr/>
          <a:p>
            <a:endParaRPr lang="de-DE"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Folienbildplatzhalter 1"/>
          <p:cNvSpPr/>
          <p:nvPr>
            <p:ph type="sldImg"/>
          </p:nvPr>
        </p:nvSpPr>
        <p:spPr/>
      </p:sp>
      <p:sp>
        <p:nvSpPr>
          <p:cNvPr id="3" name="Textplatzhalter 2"/>
          <p:cNvSpPr/>
          <p:nvPr>
            <p:ph type="body"/>
          </p:nvPr>
        </p:nvSpPr>
        <p:spPr/>
        <p:txBody>
          <a:bodyPr/>
          <a:p>
            <a:endParaRPr lang="de-DE"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Folienbildplatzhalter 1"/>
          <p:cNvSpPr/>
          <p:nvPr>
            <p:ph type="sldImg"/>
          </p:nvPr>
        </p:nvSpPr>
        <p:spPr/>
      </p:sp>
      <p:sp>
        <p:nvSpPr>
          <p:cNvPr id="3" name="Textplatzhalter 2"/>
          <p:cNvSpPr/>
          <p:nvPr>
            <p:ph type="body"/>
          </p:nvPr>
        </p:nvSpPr>
        <p:spPr/>
        <p:txBody>
          <a:bodyPr/>
          <a:p>
            <a:endParaRPr lang="de-DE"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sp>
      <p:sp>
        <p:nvSpPr>
          <p:cNvPr id="3" name="Notizenplatzhalter 2"/>
          <p:cNvSpPr>
            <a:spLocks noGrp="1"/>
          </p:cNvSpPr>
          <p:nvPr>
            <p:ph type="body" idx="1"/>
          </p:nvPr>
        </p:nvSpPr>
        <p:spPr/>
        <p:txBody>
          <a:bodyPr/>
          <a:lstStyle/>
          <a:p>
            <a:pPr marL="285750" indent="-285750">
              <a:spcAft>
                <a:spcPts val="600"/>
              </a:spcAft>
              <a:buFont typeface="Arial" panose="020B0604020202020204" pitchFamily="34" charset="0"/>
              <a:buChar char="•"/>
            </a:pPr>
            <a:r>
              <a:rPr lang="de-DE" sz="1200" dirty="0"/>
              <a:t>trotz stringenter Umsetzung des Stufenmodells geringer Erfolg: </a:t>
            </a:r>
            <a:br>
              <a:rPr lang="de-DE" sz="1200" dirty="0"/>
            </a:br>
            <a:r>
              <a:rPr lang="de-DE" sz="1200" dirty="0">
                <a:solidFill>
                  <a:srgbClr val="C00000"/>
                </a:solidFill>
              </a:rPr>
              <a:t>kein hinreichendes </a:t>
            </a:r>
            <a:r>
              <a:rPr lang="de-DE" sz="1200" dirty="0" err="1">
                <a:solidFill>
                  <a:srgbClr val="C00000"/>
                </a:solidFill>
              </a:rPr>
              <a:t>Messverständnis</a:t>
            </a:r>
            <a:r>
              <a:rPr lang="de-DE" sz="1200" dirty="0">
                <a:solidFill>
                  <a:srgbClr val="C00000"/>
                </a:solidFill>
              </a:rPr>
              <a:t> </a:t>
            </a:r>
            <a:r>
              <a:rPr lang="de-DE" sz="1200" dirty="0"/>
              <a:t>bzw. </a:t>
            </a:r>
            <a:r>
              <a:rPr lang="de-DE" sz="1200" dirty="0">
                <a:solidFill>
                  <a:srgbClr val="C00000"/>
                </a:solidFill>
                <a:highlight>
                  <a:srgbClr val="FFFF00"/>
                </a:highlight>
              </a:rPr>
              <a:t>keine </a:t>
            </a:r>
            <a:r>
              <a:rPr lang="de-DE" sz="1200" dirty="0" err="1">
                <a:solidFill>
                  <a:srgbClr val="C00000"/>
                </a:solidFill>
                <a:highlight>
                  <a:srgbClr val="FFFF00"/>
                </a:highlight>
              </a:rPr>
              <a:t>Größenvorstellungen</a:t>
            </a:r>
            <a:r>
              <a:rPr lang="de-DE" sz="1200" dirty="0">
                <a:solidFill>
                  <a:srgbClr val="C00000"/>
                </a:solidFill>
                <a:highlight>
                  <a:srgbClr val="FFFF00"/>
                </a:highlight>
              </a:rPr>
              <a:t> </a:t>
            </a:r>
            <a:r>
              <a:rPr lang="de-DE" sz="1200" dirty="0" err="1"/>
              <a:t>über</a:t>
            </a:r>
            <a:r>
              <a:rPr lang="de-DE" sz="1200" dirty="0"/>
              <a:t> konventionelle Einheiten am Ende der GS-Zeit </a:t>
            </a:r>
            <a:endParaRPr lang="de-DE" sz="1200" dirty="0"/>
          </a:p>
          <a:p>
            <a:pPr marL="285750" indent="-285750">
              <a:spcAft>
                <a:spcPts val="600"/>
              </a:spcAft>
              <a:buFont typeface="Arial" panose="020B0604020202020204" pitchFamily="34" charset="0"/>
              <a:buChar char="•"/>
            </a:pPr>
            <a:r>
              <a:rPr lang="de-DE" sz="1200" dirty="0"/>
              <a:t>Einstieg in das Messen </a:t>
            </a:r>
            <a:r>
              <a:rPr lang="de-DE" sz="1200" dirty="0" err="1"/>
              <a:t>über</a:t>
            </a:r>
            <a:r>
              <a:rPr lang="de-DE" sz="1200" dirty="0"/>
              <a:t> nicht standardisierte Einheiten: </a:t>
            </a:r>
            <a:br>
              <a:rPr lang="de-DE" sz="1200" dirty="0"/>
            </a:br>
            <a:r>
              <a:rPr lang="de-DE" sz="1200" dirty="0">
                <a:sym typeface="Wingdings" panose="05000000000000000000" pitchFamily="2" charset="2"/>
              </a:rPr>
              <a:t></a:t>
            </a:r>
            <a:r>
              <a:rPr lang="de-DE" sz="1200" dirty="0"/>
              <a:t> fehlender Skalierung </a:t>
            </a:r>
            <a:br>
              <a:rPr lang="de-DE" sz="1200" dirty="0"/>
            </a:br>
            <a:r>
              <a:rPr lang="de-DE" sz="1200" dirty="0">
                <a:sym typeface="Wingdings" panose="05000000000000000000" pitchFamily="2" charset="2"/>
              </a:rPr>
              <a:t> </a:t>
            </a:r>
            <a:r>
              <a:rPr lang="de-DE" sz="1200" dirty="0">
                <a:solidFill>
                  <a:srgbClr val="C00000"/>
                </a:solidFill>
              </a:rPr>
              <a:t>rein arithmetische Deutung des Messens</a:t>
            </a:r>
            <a:r>
              <a:rPr lang="de-DE" sz="1200" dirty="0"/>
              <a:t> wird unterstützt &gt; </a:t>
            </a:r>
            <a:r>
              <a:rPr lang="de-DE" dirty="0" err="1"/>
              <a:t>Abzählen</a:t>
            </a:r>
            <a:endParaRPr lang="de-DE" dirty="0"/>
          </a:p>
          <a:p>
            <a:pPr marL="285750" indent="-285750">
              <a:spcAft>
                <a:spcPts val="600"/>
              </a:spcAft>
              <a:buFont typeface="Arial" panose="020B0604020202020204" pitchFamily="34" charset="0"/>
              <a:buChar char="•"/>
            </a:pPr>
            <a:r>
              <a:rPr lang="de-DE" sz="1200" dirty="0"/>
              <a:t>Messen von </a:t>
            </a:r>
            <a:r>
              <a:rPr lang="de-DE" sz="1200" dirty="0" err="1"/>
              <a:t>Längen</a:t>
            </a:r>
            <a:r>
              <a:rPr lang="de-DE" sz="1200" dirty="0"/>
              <a:t> mittels „</a:t>
            </a:r>
            <a:r>
              <a:rPr lang="de-DE" sz="1200" dirty="0" err="1"/>
              <a:t>flächiger</a:t>
            </a:r>
            <a:r>
              <a:rPr lang="de-DE" sz="1200" dirty="0"/>
              <a:t>“ Objekte (z.B. Heft) </a:t>
            </a:r>
            <a:br>
              <a:rPr lang="de-DE" sz="1200" dirty="0"/>
            </a:br>
            <a:r>
              <a:rPr lang="de-DE" sz="1200" dirty="0">
                <a:sym typeface="Wingdings" panose="05000000000000000000" pitchFamily="2" charset="2"/>
              </a:rPr>
              <a:t> </a:t>
            </a:r>
            <a:r>
              <a:rPr lang="de-DE" sz="1200" dirty="0" err="1">
                <a:solidFill>
                  <a:srgbClr val="C00000"/>
                </a:solidFill>
              </a:rPr>
              <a:t>flächige</a:t>
            </a:r>
            <a:r>
              <a:rPr lang="de-DE" sz="1200" dirty="0">
                <a:solidFill>
                  <a:srgbClr val="C00000"/>
                </a:solidFill>
              </a:rPr>
              <a:t> Vorstellungen von </a:t>
            </a:r>
            <a:r>
              <a:rPr lang="de-DE" sz="1200" dirty="0" err="1">
                <a:solidFill>
                  <a:srgbClr val="C00000"/>
                </a:solidFill>
              </a:rPr>
              <a:t>Längen</a:t>
            </a:r>
            <a:r>
              <a:rPr lang="de-DE" sz="1200" dirty="0">
                <a:solidFill>
                  <a:srgbClr val="C00000"/>
                </a:solidFill>
              </a:rPr>
              <a:t> </a:t>
            </a:r>
            <a:br>
              <a:rPr lang="de-DE" sz="1200" dirty="0">
                <a:solidFill>
                  <a:srgbClr val="C00000"/>
                </a:solidFill>
              </a:rPr>
            </a:br>
            <a:r>
              <a:rPr lang="de-DE" sz="1200" dirty="0">
                <a:sym typeface="Wingdings" panose="05000000000000000000" pitchFamily="2" charset="2"/>
              </a:rPr>
              <a:t></a:t>
            </a:r>
            <a:r>
              <a:rPr lang="de-DE" sz="1200" dirty="0">
                <a:solidFill>
                  <a:srgbClr val="C00000"/>
                </a:solidFill>
                <a:sym typeface="Wingdings" panose="05000000000000000000" pitchFamily="2" charset="2"/>
              </a:rPr>
              <a:t> </a:t>
            </a:r>
            <a:r>
              <a:rPr lang="de-DE" sz="1050" dirty="0"/>
              <a:t>in Sek I: Schwierigkeiten bei Unterscheidung von </a:t>
            </a:r>
            <a:r>
              <a:rPr lang="de-DE" sz="1050" dirty="0" err="1"/>
              <a:t>Längen</a:t>
            </a:r>
            <a:r>
              <a:rPr lang="de-DE" sz="1050" dirty="0"/>
              <a:t>, </a:t>
            </a:r>
            <a:r>
              <a:rPr lang="de-DE" sz="1050" dirty="0" err="1"/>
              <a:t>Flächen</a:t>
            </a:r>
            <a:r>
              <a:rPr lang="de-DE" sz="1050" dirty="0"/>
              <a:t> und Volumina </a:t>
            </a:r>
            <a:endParaRPr lang="de-DE" sz="1050" dirty="0"/>
          </a:p>
          <a:p>
            <a:pPr marL="285750" indent="-285750">
              <a:spcAft>
                <a:spcPts val="600"/>
              </a:spcAft>
              <a:buFont typeface="Arial" panose="020B0604020202020204" pitchFamily="34" charset="0"/>
              <a:buChar char="•"/>
            </a:pPr>
            <a:r>
              <a:rPr lang="de-DE" sz="1200" dirty="0"/>
              <a:t>Nicht standardisierte Einheiten lassen sich nicht </a:t>
            </a:r>
            <a:r>
              <a:rPr lang="de-DE" sz="1200" dirty="0" err="1"/>
              <a:t>vergröbern</a:t>
            </a:r>
            <a:r>
              <a:rPr lang="de-DE" sz="1200" dirty="0"/>
              <a:t> o. verfeinern. </a:t>
            </a:r>
            <a:r>
              <a:rPr lang="de-DE" sz="1200" dirty="0">
                <a:sym typeface="Wingdings" panose="05000000000000000000" pitchFamily="2" charset="2"/>
              </a:rPr>
              <a:t></a:t>
            </a:r>
            <a:r>
              <a:rPr lang="de-DE" sz="1200" dirty="0"/>
              <a:t> Kinder entwickeln </a:t>
            </a:r>
            <a:r>
              <a:rPr lang="de-DE" sz="1200" dirty="0">
                <a:solidFill>
                  <a:srgbClr val="C00000"/>
                </a:solidFill>
              </a:rPr>
              <a:t>keine </a:t>
            </a:r>
            <a:r>
              <a:rPr lang="de-DE" sz="1200" dirty="0" err="1">
                <a:solidFill>
                  <a:srgbClr val="C00000"/>
                </a:solidFill>
              </a:rPr>
              <a:t>Zusammenhänge</a:t>
            </a:r>
            <a:r>
              <a:rPr lang="de-DE" sz="1200" dirty="0">
                <a:solidFill>
                  <a:srgbClr val="C00000"/>
                </a:solidFill>
              </a:rPr>
              <a:t> zwischen Maßeinheiten. </a:t>
            </a:r>
            <a:endParaRPr lang="de-DE" sz="1200" dirty="0">
              <a:solidFill>
                <a:srgbClr val="C00000"/>
              </a:solidFill>
            </a:endParaRPr>
          </a:p>
          <a:p>
            <a:endParaRPr lang="de-DE" dirty="0"/>
          </a:p>
        </p:txBody>
      </p:sp>
      <p:sp>
        <p:nvSpPr>
          <p:cNvPr id="4" name="Foliennummernplatzhalter 3"/>
          <p:cNvSpPr>
            <a:spLocks noGrp="1"/>
          </p:cNvSpPr>
          <p:nvPr>
            <p:ph type="sldNum"/>
          </p:nvPr>
        </p:nvSpPr>
        <p:spPr/>
        <p:txBody>
          <a:bodyPr/>
          <a:lstStyle/>
          <a:p>
            <a:pPr algn="r"/>
            <a:fld id="{C7123CD0-A27F-40D2-BB08-0B03E01C741E}" type="slidenum">
              <a:rPr lang="de-DE" sz="1400" b="0" strike="noStrike" spc="-1" smtClean="0">
                <a:latin typeface="Times New Roman" panose="02020603050405020304"/>
              </a:rPr>
            </a:fld>
            <a:endParaRPr lang="de-DE" sz="1400" b="0" strike="noStrike" spc="-1">
              <a:latin typeface="Times New Roman" panose="02020603050405020304"/>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Folienbildplatzhalter 1"/>
          <p:cNvSpPr/>
          <p:nvPr>
            <p:ph type="sldImg"/>
          </p:nvPr>
        </p:nvSpPr>
        <p:spPr/>
      </p:sp>
      <p:sp>
        <p:nvSpPr>
          <p:cNvPr id="3" name="Textplatzhalter 2"/>
          <p:cNvSpPr/>
          <p:nvPr>
            <p:ph type="body"/>
          </p:nvPr>
        </p:nvSpPr>
        <p:spPr/>
        <p:txBody>
          <a:bodyPr/>
          <a:p>
            <a:endParaRPr lang="de-DE"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1BA0880-B593-475C-96D2-D8634775EB7F}" type="slidenum">
              <a:rPr lang="de-DE" smtClean="0"/>
            </a:fld>
            <a:endParaRPr 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Folienbildplatzhalter 1"/>
          <p:cNvSpPr/>
          <p:nvPr>
            <p:ph type="sldImg"/>
          </p:nvPr>
        </p:nvSpPr>
        <p:spPr/>
      </p:sp>
      <p:sp>
        <p:nvSpPr>
          <p:cNvPr id="3" name="Textplatzhalter 2"/>
          <p:cNvSpPr/>
          <p:nvPr>
            <p:ph type="body"/>
          </p:nvPr>
        </p:nvSpPr>
        <p:spPr/>
        <p:txBody>
          <a:bodyPr/>
          <a:p>
            <a:endParaRPr lang="de-DE"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r>
              <a:rPr lang="de-DE" dirty="0"/>
              <a:t>Hier Fragen der </a:t>
            </a:r>
            <a:r>
              <a:rPr lang="de-DE" dirty="0" err="1"/>
              <a:t>LiV</a:t>
            </a:r>
            <a:r>
              <a:rPr lang="de-DE" baseline="0" dirty="0"/>
              <a:t> aufgreifen</a:t>
            </a:r>
            <a:endParaRPr lang="de-DE" dirty="0"/>
          </a:p>
        </p:txBody>
      </p:sp>
      <p:sp>
        <p:nvSpPr>
          <p:cNvPr id="4" name="Foliennummernplatzhalter 3"/>
          <p:cNvSpPr>
            <a:spLocks noGrp="1"/>
          </p:cNvSpPr>
          <p:nvPr>
            <p:ph type="sldNum" idx="10"/>
          </p:nvPr>
        </p:nvSpPr>
        <p:spPr/>
        <p:txBody>
          <a:bodyPr/>
          <a:lstStyle/>
          <a:p>
            <a:pPr algn="r"/>
            <a:fld id="{2A8AE463-15F5-4416-AF75-39760494519A}" type="slidenum">
              <a:rPr lang="de-DE" sz="1400" b="0" strike="noStrike" spc="-1" smtClean="0">
                <a:latin typeface="Times New Roman" panose="02020603050405020304"/>
              </a:rPr>
            </a:fld>
            <a:endParaRPr lang="de-DE" sz="1400" b="0" strike="noStrike" spc="-1">
              <a:latin typeface="Times New Roman" panose="02020603050405020304"/>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1BA0880-B593-475C-96D2-D8634775EB7F}" type="slidenum">
              <a:rPr lang="de-DE" smtClean="0"/>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Folienbildplatzhalter 1"/>
          <p:cNvSpPr/>
          <p:nvPr>
            <p:ph type="sldImg"/>
          </p:nvPr>
        </p:nvSpPr>
        <p:spPr/>
      </p:sp>
      <p:sp>
        <p:nvSpPr>
          <p:cNvPr id="3" name="Textplatzhalter 2"/>
          <p:cNvSpPr/>
          <p:nvPr>
            <p:ph type="body"/>
          </p:nvPr>
        </p:nvSpPr>
        <p:spPr/>
        <p:txBody>
          <a:bodyPr/>
          <a:p>
            <a:endParaRPr lang="de-DE"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1BA0880-B593-475C-96D2-D8634775EB7F}" type="slidenum">
              <a:rPr lang="de-DE" smtClean="0"/>
            </a:fld>
            <a:endParaRPr lang="de-D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9663" y="814388"/>
            <a:ext cx="5353050" cy="4014787"/>
          </a:xfrm>
        </p:spPr>
      </p:sp>
      <p:sp>
        <p:nvSpPr>
          <p:cNvPr id="3" name="Notizenplatzhalter 2"/>
          <p:cNvSpPr>
            <a:spLocks noGrp="1"/>
          </p:cNvSpPr>
          <p:nvPr>
            <p:ph type="body" idx="1"/>
          </p:nvPr>
        </p:nvSpPr>
        <p:spPr/>
        <p:txBody>
          <a:bodyPr/>
          <a:lstStyle/>
          <a:p>
            <a:r>
              <a:rPr lang="de-DE" dirty="0"/>
              <a:t>Beispielhaft den Aufbau der FA erläutern. Hier ist das Beispiel für die Eingangsphase und daraus dann überleiten welche </a:t>
            </a:r>
            <a:r>
              <a:rPr lang="de-DE"/>
              <a:t>Schülertätigkeiten sich daraus nach </a:t>
            </a:r>
            <a:r>
              <a:rPr lang="de-DE" dirty="0"/>
              <a:t>Franke ergeben und überleiten auf die nächste Folie</a:t>
            </a:r>
            <a:endParaRPr lang="de-DE" dirty="0"/>
          </a:p>
        </p:txBody>
      </p:sp>
      <p:sp>
        <p:nvSpPr>
          <p:cNvPr id="4" name="Foliennummernplatzhalter 3"/>
          <p:cNvSpPr>
            <a:spLocks noGrp="1"/>
          </p:cNvSpPr>
          <p:nvPr>
            <p:ph type="sldNum"/>
          </p:nvPr>
        </p:nvSpPr>
        <p:spPr/>
        <p:txBody>
          <a:bodyPr/>
          <a:lstStyle/>
          <a:p>
            <a:pPr algn="r"/>
            <a:fld id="{C7123CD0-A27F-40D2-BB08-0B03E01C741E}" type="slidenum">
              <a:rPr lang="de-DE" sz="1400" spc="-1">
                <a:latin typeface="Times New Roman" panose="02020603050405020304"/>
              </a:rPr>
            </a:fld>
            <a:endParaRPr lang="de-DE" sz="1400" spc="-1">
              <a:latin typeface="Times New Roman" panose="02020603050405020304"/>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9663" y="814388"/>
            <a:ext cx="5353050" cy="4014787"/>
          </a:xfrm>
        </p:spPr>
      </p:sp>
      <p:sp>
        <p:nvSpPr>
          <p:cNvPr id="3" name="Notizenplatzhalter 2"/>
          <p:cNvSpPr>
            <a:spLocks noGrp="1"/>
          </p:cNvSpPr>
          <p:nvPr>
            <p:ph type="body" idx="1"/>
          </p:nvPr>
        </p:nvSpPr>
        <p:spPr/>
        <p:txBody>
          <a:bodyPr/>
          <a:lstStyle/>
          <a:p>
            <a:pPr marL="313055" indent="-299085"/>
            <a:r>
              <a:rPr lang="de-DE" b="1" dirty="0"/>
              <a:t>Direktes Vergleichen </a:t>
            </a:r>
            <a:endParaRPr lang="de-DE" b="1" dirty="0"/>
          </a:p>
          <a:p>
            <a:pPr marL="313055" indent="-299085">
              <a:buFont typeface="Arial" panose="020B0604020202020204" pitchFamily="34" charset="0"/>
              <a:buChar char="•"/>
            </a:pPr>
            <a:r>
              <a:rPr lang="de-DE" dirty="0"/>
              <a:t>durch Nebeneinanderhalten </a:t>
            </a:r>
            <a:r>
              <a:rPr lang="de-DE" sz="1100" dirty="0"/>
              <a:t>(</a:t>
            </a:r>
            <a:r>
              <a:rPr lang="de-DE" sz="1100" dirty="0" err="1"/>
              <a:t>Längen</a:t>
            </a:r>
            <a:r>
              <a:rPr lang="de-DE" sz="1100" dirty="0"/>
              <a:t>), </a:t>
            </a:r>
            <a:r>
              <a:rPr lang="de-DE" dirty="0"/>
              <a:t>Abwiegen mit den </a:t>
            </a:r>
            <a:r>
              <a:rPr lang="de-DE" dirty="0" err="1"/>
              <a:t>Händen</a:t>
            </a:r>
            <a:r>
              <a:rPr lang="de-DE" dirty="0"/>
              <a:t> </a:t>
            </a:r>
            <a:r>
              <a:rPr lang="de-DE" sz="1100" dirty="0"/>
              <a:t>(Gewicht), </a:t>
            </a:r>
            <a:r>
              <a:rPr lang="de-DE" dirty="0" err="1"/>
              <a:t>Kleiderbügelwaage</a:t>
            </a:r>
            <a:r>
              <a:rPr lang="de-DE" dirty="0"/>
              <a:t> </a:t>
            </a:r>
            <a:r>
              <a:rPr lang="de-DE" sz="1100" dirty="0"/>
              <a:t>(Gewicht) </a:t>
            </a:r>
            <a:endParaRPr lang="de-DE" sz="1100" dirty="0"/>
          </a:p>
          <a:p>
            <a:pPr marL="313055" indent="-299085">
              <a:buFont typeface="Arial" panose="020B0604020202020204" pitchFamily="34" charset="0"/>
              <a:buChar char="•"/>
            </a:pPr>
            <a:r>
              <a:rPr lang="de-DE" dirty="0"/>
              <a:t>sortieren und ordnen vom Kleinsten zum </a:t>
            </a:r>
            <a:r>
              <a:rPr lang="de-DE" dirty="0" err="1"/>
              <a:t>Größten</a:t>
            </a:r>
            <a:r>
              <a:rPr lang="de-DE" dirty="0"/>
              <a:t>, vom Leichtesten zum Schwersten</a:t>
            </a:r>
            <a:endParaRPr lang="de-DE" dirty="0"/>
          </a:p>
        </p:txBody>
      </p:sp>
      <p:sp>
        <p:nvSpPr>
          <p:cNvPr id="4" name="Foliennummernplatzhalter 3"/>
          <p:cNvSpPr>
            <a:spLocks noGrp="1"/>
          </p:cNvSpPr>
          <p:nvPr>
            <p:ph type="sldNum"/>
          </p:nvPr>
        </p:nvSpPr>
        <p:spPr/>
        <p:txBody>
          <a:bodyPr/>
          <a:lstStyle/>
          <a:p>
            <a:pPr algn="r"/>
            <a:fld id="{C7123CD0-A27F-40D2-BB08-0B03E01C741E}" type="slidenum">
              <a:rPr lang="de-DE" sz="1400" spc="-1">
                <a:latin typeface="Times New Roman" panose="02020603050405020304"/>
              </a:rPr>
            </a:fld>
            <a:endParaRPr lang="de-DE" sz="1400" spc="-1">
              <a:latin typeface="Times New Roman" panose="02020603050405020304"/>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9663" y="814388"/>
            <a:ext cx="5353050" cy="4014787"/>
          </a:xfrm>
        </p:spPr>
      </p:sp>
      <p:sp>
        <p:nvSpPr>
          <p:cNvPr id="3" name="Notizenplatzhalter 2"/>
          <p:cNvSpPr>
            <a:spLocks noGrp="1"/>
          </p:cNvSpPr>
          <p:nvPr>
            <p:ph type="body" idx="1"/>
          </p:nvPr>
        </p:nvSpPr>
        <p:spPr/>
        <p:txBody>
          <a:bodyPr/>
          <a:lstStyle/>
          <a:p>
            <a:pPr marL="313055" indent="-299085"/>
            <a:r>
              <a:rPr lang="de-DE" b="1" dirty="0"/>
              <a:t>Direktes Vergleichen </a:t>
            </a:r>
            <a:endParaRPr lang="de-DE" b="1" dirty="0"/>
          </a:p>
          <a:p>
            <a:pPr marL="313055" indent="-299085">
              <a:buFont typeface="Arial" panose="020B0604020202020204" pitchFamily="34" charset="0"/>
              <a:buChar char="•"/>
            </a:pPr>
            <a:r>
              <a:rPr lang="de-DE" dirty="0"/>
              <a:t>durch Nebeneinanderhalten </a:t>
            </a:r>
            <a:r>
              <a:rPr lang="de-DE" sz="1100" dirty="0"/>
              <a:t>(</a:t>
            </a:r>
            <a:r>
              <a:rPr lang="de-DE" sz="1100" dirty="0" err="1"/>
              <a:t>Längen</a:t>
            </a:r>
            <a:r>
              <a:rPr lang="de-DE" sz="1100" dirty="0"/>
              <a:t>), </a:t>
            </a:r>
            <a:r>
              <a:rPr lang="de-DE" dirty="0"/>
              <a:t>Abwiegen mit den </a:t>
            </a:r>
            <a:r>
              <a:rPr lang="de-DE" dirty="0" err="1"/>
              <a:t>Händen</a:t>
            </a:r>
            <a:r>
              <a:rPr lang="de-DE" dirty="0"/>
              <a:t> </a:t>
            </a:r>
            <a:r>
              <a:rPr lang="de-DE" sz="1100" dirty="0"/>
              <a:t>(Gewicht), </a:t>
            </a:r>
            <a:r>
              <a:rPr lang="de-DE" dirty="0" err="1"/>
              <a:t>Kleiderbügelwaage</a:t>
            </a:r>
            <a:r>
              <a:rPr lang="de-DE" dirty="0"/>
              <a:t> </a:t>
            </a:r>
            <a:r>
              <a:rPr lang="de-DE" sz="1100" dirty="0"/>
              <a:t>(Gewicht) </a:t>
            </a:r>
            <a:endParaRPr lang="de-DE" sz="1100" dirty="0"/>
          </a:p>
          <a:p>
            <a:pPr marL="313055" indent="-299085">
              <a:buFont typeface="Arial" panose="020B0604020202020204" pitchFamily="34" charset="0"/>
              <a:buChar char="•"/>
            </a:pPr>
            <a:r>
              <a:rPr lang="de-DE" dirty="0"/>
              <a:t>sortieren und ordnen vom Kleinsten zum </a:t>
            </a:r>
            <a:r>
              <a:rPr lang="de-DE" dirty="0" err="1"/>
              <a:t>Größten</a:t>
            </a:r>
            <a:r>
              <a:rPr lang="de-DE" dirty="0"/>
              <a:t>, vom Leichtesten zum Schwersten</a:t>
            </a:r>
            <a:endParaRPr lang="de-DE" dirty="0"/>
          </a:p>
        </p:txBody>
      </p:sp>
      <p:sp>
        <p:nvSpPr>
          <p:cNvPr id="4" name="Foliennummernplatzhalter 3"/>
          <p:cNvSpPr>
            <a:spLocks noGrp="1"/>
          </p:cNvSpPr>
          <p:nvPr>
            <p:ph type="sldNum"/>
          </p:nvPr>
        </p:nvSpPr>
        <p:spPr/>
        <p:txBody>
          <a:bodyPr/>
          <a:lstStyle/>
          <a:p>
            <a:pPr algn="r"/>
            <a:fld id="{C7123CD0-A27F-40D2-BB08-0B03E01C741E}" type="slidenum">
              <a:rPr lang="de-DE" sz="1400" spc="-1">
                <a:latin typeface="Times New Roman" panose="02020603050405020304"/>
              </a:rPr>
            </a:fld>
            <a:endParaRPr lang="de-DE" sz="1400" spc="-1">
              <a:latin typeface="Times New Roman" panose="02020603050405020304"/>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9663" y="814388"/>
            <a:ext cx="5353050" cy="4014787"/>
          </a:xfrm>
        </p:spPr>
      </p:sp>
      <p:sp>
        <p:nvSpPr>
          <p:cNvPr id="3" name="Notizenplatzhalter 2"/>
          <p:cNvSpPr>
            <a:spLocks noGrp="1"/>
          </p:cNvSpPr>
          <p:nvPr>
            <p:ph type="body" idx="1"/>
          </p:nvPr>
        </p:nvSpPr>
        <p:spPr/>
        <p:txBody>
          <a:bodyPr/>
          <a:lstStyle/>
          <a:p>
            <a:r>
              <a:rPr lang="de-DE" dirty="0"/>
              <a:t>Messinstrumente sammeln lassen, Messvorgänge können von Kindern gut nachvollzogen werden</a:t>
            </a:r>
            <a:endParaRPr lang="de-DE" dirty="0"/>
          </a:p>
        </p:txBody>
      </p:sp>
      <p:sp>
        <p:nvSpPr>
          <p:cNvPr id="4" name="Foliennummernplatzhalter 3"/>
          <p:cNvSpPr>
            <a:spLocks noGrp="1"/>
          </p:cNvSpPr>
          <p:nvPr>
            <p:ph type="sldNum"/>
          </p:nvPr>
        </p:nvSpPr>
        <p:spPr/>
        <p:txBody>
          <a:bodyPr/>
          <a:lstStyle/>
          <a:p>
            <a:pPr algn="r"/>
            <a:fld id="{C7123CD0-A27F-40D2-BB08-0B03E01C741E}" type="slidenum">
              <a:rPr lang="de-DE" sz="1400" spc="-1">
                <a:latin typeface="Times New Roman" panose="02020603050405020304"/>
              </a:rPr>
            </a:fld>
            <a:endParaRPr lang="de-DE" sz="1400" spc="-1">
              <a:latin typeface="Times New Roman" panose="02020603050405020304"/>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1374775" y="1144588"/>
            <a:ext cx="4121150" cy="3090862"/>
          </a:xfrm>
          <a:prstGeom prst="rect">
            <a:avLst/>
          </a:prstGeom>
        </p:spPr>
      </p:sp>
      <p:sp>
        <p:nvSpPr>
          <p:cNvPr id="607" name="PlaceHolder 2"/>
          <p:cNvSpPr>
            <a:spLocks noGrp="1"/>
          </p:cNvSpPr>
          <p:nvPr>
            <p:ph type="body"/>
          </p:nvPr>
        </p:nvSpPr>
        <p:spPr>
          <a:xfrm>
            <a:off x="686997" y="4407751"/>
            <a:ext cx="5495256" cy="3605457"/>
          </a:xfrm>
          <a:prstGeom prst="rect">
            <a:avLst/>
          </a:prstGeom>
        </p:spPr>
        <p:txBody>
          <a:bodyPr lIns="0" tIns="0" rIns="0" bIns="0">
            <a:normAutofit lnSpcReduction="10000"/>
          </a:bodyPr>
          <a:lstStyle/>
          <a:p>
            <a:pPr marL="216535" indent="-215900"/>
            <a:r>
              <a:rPr lang="de-DE" sz="2000" spc="-1" dirty="0">
                <a:latin typeface="Arial" panose="020B0604020202020204"/>
              </a:rPr>
              <a:t>Messen</a:t>
            </a:r>
            <a:endParaRPr lang="de-DE" sz="2000" spc="-1" dirty="0">
              <a:latin typeface="Arial" panose="020B0604020202020204"/>
            </a:endParaRPr>
          </a:p>
          <a:p>
            <a:pPr marL="216535" indent="-215900"/>
            <a:endParaRPr lang="de-DE" sz="2000" spc="-1" dirty="0">
              <a:latin typeface="Arial" panose="020B0604020202020204"/>
            </a:endParaRPr>
          </a:p>
          <a:p>
            <a:pPr marL="216535" indent="-215900"/>
            <a:r>
              <a:rPr lang="de-DE" sz="2000" spc="-1" dirty="0">
                <a:latin typeface="Arial" panose="020B0604020202020204"/>
              </a:rPr>
              <a:t>„Beim ausschließlichen ‚Messen’ mit willkürlichen Messwerkzeugen, das sich über mehrere Unterrichtsstunden hinzieht, entsteht bei vielen Kindern die Fehlvorstellung, Messen sei gleichzusetzen mit Zählen. Dem kann nur durch den frühen Einsatz standardisierter Einheiten … vorgebeugt werden“ (Peter-Koop 2008, S. 21). Bei der Arbeit mit alten Maßeinheiten erkennen die Kinder jedoch, dass sich die heute gebräuchlichen Längenmaße entwickelt haben.</a:t>
            </a:r>
            <a:endParaRPr lang="de-DE" sz="2000" spc="-1" dirty="0">
              <a:latin typeface="Arial" panose="020B0604020202020204"/>
            </a:endParaRPr>
          </a:p>
        </p:txBody>
      </p:sp>
      <p:sp>
        <p:nvSpPr>
          <p:cNvPr id="608" name="CustomShape 3"/>
          <p:cNvSpPr/>
          <p:nvPr/>
        </p:nvSpPr>
        <p:spPr>
          <a:xfrm>
            <a:off x="3891541" y="8699395"/>
            <a:ext cx="2976267" cy="458660"/>
          </a:xfrm>
          <a:prstGeom prst="rect">
            <a:avLst/>
          </a:prstGeom>
          <a:noFill/>
          <a:ln>
            <a:noFill/>
          </a:ln>
        </p:spPr>
        <p:style>
          <a:lnRef idx="0">
            <a:scrgbClr r="0" g="0" b="0"/>
          </a:lnRef>
          <a:fillRef idx="0">
            <a:scrgbClr r="0" g="0" b="0"/>
          </a:fillRef>
          <a:effectRef idx="0">
            <a:scrgbClr r="0" g="0" b="0"/>
          </a:effectRef>
          <a:fontRef idx="minor"/>
        </p:style>
        <p:txBody>
          <a:bodyPr lIns="90144" tIns="45072" rIns="90144" bIns="45072" anchor="b">
            <a:noAutofit/>
          </a:bodyPr>
          <a:lstStyle/>
          <a:p>
            <a:pPr algn="r">
              <a:lnSpc>
                <a:spcPct val="100000"/>
              </a:lnSpc>
            </a:pPr>
            <a:fld id="{0791532F-5883-424F-886B-DCAA469B3361}" type="slidenum">
              <a:rPr lang="de-DE" sz="1200" spc="-1">
                <a:solidFill>
                  <a:srgbClr val="000000"/>
                </a:solidFill>
              </a:rPr>
            </a:fld>
            <a:endParaRPr lang="de-DE" sz="1200" spc="-1">
              <a:latin typeface="Arial" panose="020B0604020202020204"/>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1BA0880-B593-475C-96D2-D8634775EB7F}" type="slidenum">
              <a:rPr lang="de-DE" smtClean="0"/>
            </a:fld>
            <a:endParaRPr lang="de-DE"/>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r>
              <a:rPr lang="de-DE" sz="1400" kern="1200" dirty="0">
                <a:solidFill>
                  <a:schemeClr val="tx1"/>
                </a:solidFill>
                <a:effectLst/>
                <a:latin typeface="+mn-lt"/>
                <a:ea typeface="+mn-ea"/>
                <a:cs typeface="+mn-cs"/>
              </a:rPr>
              <a:t>- Aufbau von </a:t>
            </a:r>
            <a:r>
              <a:rPr lang="de-DE" sz="1400" kern="1200" dirty="0" err="1">
                <a:solidFill>
                  <a:schemeClr val="tx1"/>
                </a:solidFill>
                <a:effectLst/>
                <a:latin typeface="+mn-lt"/>
                <a:ea typeface="+mn-ea"/>
                <a:cs typeface="+mn-cs"/>
              </a:rPr>
              <a:t>Größenvorstellungen</a:t>
            </a:r>
            <a:r>
              <a:rPr lang="de-DE" sz="1400" kern="1200" dirty="0">
                <a:solidFill>
                  <a:schemeClr val="tx1"/>
                </a:solidFill>
                <a:effectLst/>
                <a:latin typeface="+mn-lt"/>
                <a:ea typeface="+mn-ea"/>
                <a:cs typeface="+mn-cs"/>
              </a:rPr>
              <a:t>: durch Ineinandergreifen von Wissen, Vorerfahrungen und neuen Messerfahrungen </a:t>
            </a:r>
            <a:endParaRPr lang="de-DE" sz="1400" kern="1200" dirty="0">
              <a:solidFill>
                <a:schemeClr val="tx1"/>
              </a:solidFill>
              <a:effectLst/>
              <a:latin typeface="+mn-lt"/>
              <a:ea typeface="+mn-ea"/>
              <a:cs typeface="+mn-cs"/>
            </a:endParaRPr>
          </a:p>
          <a:p>
            <a:endParaRPr lang="de-DE" sz="1400" kern="1200" dirty="0">
              <a:solidFill>
                <a:schemeClr val="tx1"/>
              </a:solidFill>
              <a:effectLst/>
              <a:latin typeface="+mn-lt"/>
              <a:ea typeface="+mn-ea"/>
              <a:cs typeface="+mn-cs"/>
            </a:endParaRPr>
          </a:p>
          <a:p>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SuS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müssen</a:t>
            </a:r>
            <a:r>
              <a:rPr lang="de-DE" sz="1400" kern="1200" dirty="0">
                <a:solidFill>
                  <a:schemeClr val="tx1"/>
                </a:solidFill>
                <a:effectLst/>
                <a:latin typeface="+mn-lt"/>
                <a:ea typeface="+mn-ea"/>
                <a:cs typeface="+mn-cs"/>
              </a:rPr>
              <a:t> im Unterricht </a:t>
            </a:r>
            <a:r>
              <a:rPr lang="de-DE" sz="1400" kern="1200" dirty="0" err="1">
                <a:solidFill>
                  <a:schemeClr val="tx1"/>
                </a:solidFill>
                <a:effectLst/>
                <a:latin typeface="+mn-lt"/>
                <a:ea typeface="+mn-ea"/>
                <a:cs typeface="+mn-cs"/>
              </a:rPr>
              <a:t>Repräsentanten</a:t>
            </a:r>
            <a:r>
              <a:rPr lang="de-DE" sz="1400" kern="1200" dirty="0">
                <a:solidFill>
                  <a:schemeClr val="tx1"/>
                </a:solidFill>
                <a:effectLst/>
                <a:latin typeface="+mn-lt"/>
                <a:ea typeface="+mn-ea"/>
                <a:cs typeface="+mn-cs"/>
              </a:rPr>
              <a:t> kennen- und nutzen lernen (</a:t>
            </a:r>
            <a:r>
              <a:rPr lang="de-DE" sz="1400" kern="1200" dirty="0" err="1">
                <a:solidFill>
                  <a:schemeClr val="tx1"/>
                </a:solidFill>
                <a:effectLst/>
                <a:latin typeface="+mn-lt"/>
                <a:ea typeface="+mn-ea"/>
                <a:cs typeface="+mn-cs"/>
              </a:rPr>
              <a:t>Länge</a:t>
            </a:r>
            <a:r>
              <a:rPr lang="de-DE" sz="1400" kern="1200" dirty="0">
                <a:solidFill>
                  <a:schemeClr val="tx1"/>
                </a:solidFill>
                <a:effectLst/>
                <a:latin typeface="+mn-lt"/>
                <a:ea typeface="+mn-ea"/>
                <a:cs typeface="+mn-cs"/>
              </a:rPr>
              <a:t>, Masse/Gewicht, Preis, Dauer, </a:t>
            </a:r>
            <a:r>
              <a:rPr lang="de-DE" sz="1400" kern="1200" dirty="0" err="1">
                <a:solidFill>
                  <a:schemeClr val="tx1"/>
                </a:solidFill>
                <a:effectLst/>
                <a:latin typeface="+mn-lt"/>
                <a:ea typeface="+mn-ea"/>
                <a:cs typeface="+mn-cs"/>
              </a:rPr>
              <a:t>Fassungsvermögen</a:t>
            </a:r>
            <a:r>
              <a:rPr lang="de-DE" sz="1400" kern="1200" dirty="0">
                <a:solidFill>
                  <a:schemeClr val="tx1"/>
                </a:solidFill>
                <a:effectLst/>
                <a:latin typeface="+mn-lt"/>
                <a:ea typeface="+mn-ea"/>
                <a:cs typeface="+mn-cs"/>
              </a:rPr>
              <a:t>/Volumen) </a:t>
            </a:r>
            <a:endParaRPr lang="de-DE" sz="1400" kern="1200" dirty="0">
              <a:solidFill>
                <a:schemeClr val="tx1"/>
              </a:solidFill>
              <a:effectLst/>
              <a:latin typeface="+mn-lt"/>
              <a:ea typeface="+mn-ea"/>
              <a:cs typeface="+mn-cs"/>
            </a:endParaRPr>
          </a:p>
          <a:p>
            <a:endParaRPr lang="de-DE" sz="1400" kern="1200" dirty="0">
              <a:solidFill>
                <a:schemeClr val="tx1"/>
              </a:solidFill>
              <a:effectLst/>
              <a:latin typeface="+mn-lt"/>
              <a:ea typeface="+mn-ea"/>
              <a:cs typeface="+mn-cs"/>
            </a:endParaRPr>
          </a:p>
          <a:p>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SuS</a:t>
            </a:r>
            <a:r>
              <a:rPr lang="de-DE" sz="1400" kern="1200" dirty="0">
                <a:solidFill>
                  <a:schemeClr val="tx1"/>
                </a:solidFill>
                <a:effectLst/>
                <a:latin typeface="+mn-lt"/>
                <a:ea typeface="+mn-ea"/>
                <a:cs typeface="+mn-cs"/>
              </a:rPr>
              <a:t> sollten </a:t>
            </a:r>
            <a:r>
              <a:rPr lang="de-DE" sz="1400" kern="1200" dirty="0" err="1">
                <a:solidFill>
                  <a:schemeClr val="tx1"/>
                </a:solidFill>
                <a:effectLst/>
                <a:latin typeface="+mn-lt"/>
                <a:ea typeface="+mn-ea"/>
                <a:cs typeface="+mn-cs"/>
              </a:rPr>
              <a:t>Stützpunktvorstellungen</a:t>
            </a:r>
            <a:r>
              <a:rPr lang="de-DE" sz="1400" kern="1200" dirty="0">
                <a:solidFill>
                  <a:schemeClr val="tx1"/>
                </a:solidFill>
                <a:effectLst/>
                <a:latin typeface="+mn-lt"/>
                <a:ea typeface="+mn-ea"/>
                <a:cs typeface="+mn-cs"/>
              </a:rPr>
              <a:t> zu den Standardeinheiten und zu den Vielfachen und Teilen dieser Einheiten aufbauen </a:t>
            </a:r>
            <a:endParaRPr lang="de-DE" sz="1400" kern="1200" dirty="0">
              <a:solidFill>
                <a:schemeClr val="tx1"/>
              </a:solidFill>
              <a:effectLst/>
              <a:latin typeface="+mn-lt"/>
              <a:ea typeface="+mn-ea"/>
              <a:cs typeface="+mn-cs"/>
            </a:endParaRPr>
          </a:p>
          <a:p>
            <a:endParaRPr lang="de-DE" sz="1400" kern="1200" dirty="0">
              <a:solidFill>
                <a:schemeClr val="tx1"/>
              </a:solidFill>
              <a:effectLst/>
              <a:latin typeface="+mn-lt"/>
              <a:ea typeface="+mn-ea"/>
              <a:cs typeface="+mn-cs"/>
            </a:endParaRPr>
          </a:p>
          <a:p>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Größe</a:t>
            </a:r>
            <a:r>
              <a:rPr lang="de-DE" sz="1400" kern="1200" dirty="0">
                <a:solidFill>
                  <a:schemeClr val="tx1"/>
                </a:solidFill>
                <a:effectLst/>
                <a:latin typeface="+mn-lt"/>
                <a:ea typeface="+mn-ea"/>
                <a:cs typeface="+mn-cs"/>
              </a:rPr>
              <a:t> der Objekte sollte von </a:t>
            </a:r>
            <a:r>
              <a:rPr lang="de-DE" sz="1400" kern="1200" dirty="0" err="1">
                <a:solidFill>
                  <a:schemeClr val="tx1"/>
                </a:solidFill>
                <a:effectLst/>
                <a:latin typeface="+mn-lt"/>
                <a:ea typeface="+mn-ea"/>
                <a:cs typeface="+mn-cs"/>
              </a:rPr>
              <a:t>SuS</a:t>
            </a:r>
            <a:r>
              <a:rPr lang="de-DE" sz="1400" kern="1200" dirty="0">
                <a:solidFill>
                  <a:schemeClr val="tx1"/>
                </a:solidFill>
                <a:effectLst/>
                <a:latin typeface="+mn-lt"/>
                <a:ea typeface="+mn-ea"/>
                <a:cs typeface="+mn-cs"/>
              </a:rPr>
              <a:t> selbst ermittelt werden </a:t>
            </a:r>
            <a:endParaRPr lang="de-DE" sz="1400" kern="1200" dirty="0">
              <a:solidFill>
                <a:schemeClr val="tx1"/>
              </a:solidFill>
              <a:effectLst/>
              <a:latin typeface="+mn-lt"/>
              <a:ea typeface="+mn-ea"/>
              <a:cs typeface="+mn-cs"/>
            </a:endParaRPr>
          </a:p>
          <a:p>
            <a:endParaRPr lang="de-DE" sz="1400" kern="1200" dirty="0">
              <a:solidFill>
                <a:schemeClr val="tx1"/>
              </a:solidFill>
              <a:effectLst/>
              <a:latin typeface="+mn-lt"/>
              <a:ea typeface="+mn-ea"/>
              <a:cs typeface="+mn-cs"/>
            </a:endParaRPr>
          </a:p>
          <a:p>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Stützpunktvorstellungen</a:t>
            </a:r>
            <a:r>
              <a:rPr lang="de-DE" sz="1400" kern="1200" dirty="0">
                <a:solidFill>
                  <a:schemeClr val="tx1"/>
                </a:solidFill>
                <a:effectLst/>
                <a:latin typeface="+mn-lt"/>
                <a:ea typeface="+mn-ea"/>
                <a:cs typeface="+mn-cs"/>
              </a:rPr>
              <a:t> sollten im Laufe der GS-Zeit ebenso </a:t>
            </a:r>
            <a:r>
              <a:rPr lang="de-DE" sz="1400" kern="1200" dirty="0" err="1">
                <a:solidFill>
                  <a:schemeClr val="tx1"/>
                </a:solidFill>
                <a:effectLst/>
                <a:latin typeface="+mn-lt"/>
                <a:ea typeface="+mn-ea"/>
                <a:cs typeface="+mn-cs"/>
              </a:rPr>
              <a:t>selbstverständlich</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verfügbar</a:t>
            </a:r>
            <a:r>
              <a:rPr lang="de-DE" sz="1400" kern="1200" dirty="0">
                <a:solidFill>
                  <a:schemeClr val="tx1"/>
                </a:solidFill>
                <a:effectLst/>
                <a:latin typeface="+mn-lt"/>
                <a:ea typeface="+mn-ea"/>
                <a:cs typeface="+mn-cs"/>
              </a:rPr>
              <a:t> sein wie das kleine 1x1 </a:t>
            </a:r>
            <a:endParaRPr lang="de-DE" sz="14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71BA0880-B593-475C-96D2-D8634775EB7F}" type="slidenum">
              <a:rPr lang="de-DE" smtClean="0"/>
            </a:fld>
            <a:endParaRPr lang="de-DE"/>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1BA0880-B593-475C-96D2-D8634775EB7F}" type="slidenum">
              <a:rPr lang="de-DE" smtClean="0"/>
            </a:fld>
            <a:endParaRPr lang="de-DE"/>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1BA0880-B593-475C-96D2-D8634775EB7F}" type="slidenum">
              <a:rPr lang="de-DE" smtClean="0"/>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Folienbildplatzhalter 1"/>
          <p:cNvSpPr/>
          <p:nvPr>
            <p:ph type="sldImg"/>
          </p:nvPr>
        </p:nvSpPr>
        <p:spPr/>
      </p:sp>
      <p:sp>
        <p:nvSpPr>
          <p:cNvPr id="3" name="Textplatzhalter 2"/>
          <p:cNvSpPr/>
          <p:nvPr>
            <p:ph type="body"/>
          </p:nvPr>
        </p:nvSpPr>
        <p:spPr/>
        <p:txBody>
          <a:bodyPr/>
          <a:p>
            <a:endParaRPr lang="de-DE"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r>
              <a:rPr lang="de-DE" altLang="de-DE" sz="1200" dirty="0">
                <a:latin typeface="Arial" panose="020B0604020202020204" pitchFamily="34" charset="0"/>
              </a:rPr>
              <a:t>…durch konkrete Handlungserfahrungen! …in der Schule oder auch in der Freizeit/ zu Hause/ Alltagssituationen!</a:t>
            </a:r>
            <a:endParaRPr lang="de-DE" altLang="de-DE" sz="1200" dirty="0">
              <a:latin typeface="Arial" panose="020B0604020202020204" pitchFamily="34" charset="0"/>
            </a:endParaRPr>
          </a:p>
          <a:p>
            <a:r>
              <a:rPr lang="de-DE" altLang="de-DE" sz="1200" dirty="0">
                <a:latin typeface="Arial" panose="020B0604020202020204" pitchFamily="34" charset="0"/>
              </a:rPr>
              <a:t>Hier: eigenes Gewicht ermitteln; Wie viele </a:t>
            </a:r>
            <a:r>
              <a:rPr lang="de-DE" altLang="de-DE" sz="1200" dirty="0" err="1">
                <a:latin typeface="Arial" panose="020B0604020202020204" pitchFamily="34" charset="0"/>
              </a:rPr>
              <a:t>SuS</a:t>
            </a:r>
            <a:r>
              <a:rPr lang="de-DE" altLang="de-DE" sz="1200" dirty="0">
                <a:latin typeface="Arial" panose="020B0604020202020204" pitchFamily="34" charset="0"/>
              </a:rPr>
              <a:t> passen auf einen m²; Wie viele </a:t>
            </a:r>
            <a:r>
              <a:rPr lang="de-DE" altLang="de-DE" sz="1200" dirty="0" err="1">
                <a:latin typeface="Arial" panose="020B0604020202020204" pitchFamily="34" charset="0"/>
              </a:rPr>
              <a:t>SuS</a:t>
            </a:r>
            <a:r>
              <a:rPr lang="de-DE" altLang="de-DE" sz="1200" dirty="0">
                <a:latin typeface="Arial" panose="020B0604020202020204" pitchFamily="34" charset="0"/>
              </a:rPr>
              <a:t> passen in einen m³?; Längen ausmessen (nicht nur im Klassenraum); Countdown-Uhr in Arbeitsphasen (um eine Zeitvorstellung zu gewinnen); </a:t>
            </a:r>
            <a:endParaRPr lang="de-DE" altLang="de-DE" sz="1200" dirty="0">
              <a:latin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71BA0880-B593-475C-96D2-D8634775EB7F}" type="slidenum">
              <a:rPr lang="de-DE" smtClean="0"/>
            </a:fld>
            <a:endParaRPr lang="de-DE"/>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1BA0880-B593-475C-96D2-D8634775EB7F}" type="slidenum">
              <a:rPr lang="de-DE" smtClean="0"/>
            </a:fld>
            <a:endParaRPr lang="de-DE"/>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de-DE" dirty="0"/>
          </a:p>
        </p:txBody>
      </p:sp>
      <p:sp>
        <p:nvSpPr>
          <p:cNvPr id="4" name="Foliennummernplatzhalter 3"/>
          <p:cNvSpPr>
            <a:spLocks noGrp="1"/>
          </p:cNvSpPr>
          <p:nvPr>
            <p:ph type="sldNum" sz="quarter" idx="5"/>
          </p:nvPr>
        </p:nvSpPr>
        <p:spPr/>
        <p:txBody>
          <a:bodyPr/>
          <a:lstStyle/>
          <a:p>
            <a:fld id="{71BA0880-B593-475C-96D2-D8634775EB7F}" type="slidenum">
              <a:rPr lang="de-DE" smtClean="0"/>
            </a:fld>
            <a:endParaRPr lang="de-DE"/>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endParaRPr lang="de-DE" dirty="0">
              <a:effectLst/>
            </a:endParaRPr>
          </a:p>
        </p:txBody>
      </p:sp>
      <p:sp>
        <p:nvSpPr>
          <p:cNvPr id="4" name="Foliennummernplatzhalter 3"/>
          <p:cNvSpPr>
            <a:spLocks noGrp="1"/>
          </p:cNvSpPr>
          <p:nvPr>
            <p:ph type="sldNum" sz="quarter" idx="5"/>
          </p:nvPr>
        </p:nvSpPr>
        <p:spPr/>
        <p:txBody>
          <a:bodyPr/>
          <a:lstStyle/>
          <a:p>
            <a:fld id="{71BA0880-B593-475C-96D2-D8634775EB7F}" type="slidenum">
              <a:rPr lang="de-DE" smtClean="0"/>
            </a:fld>
            <a:endParaRPr lang="de-DE"/>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r>
              <a:rPr lang="de-DE" dirty="0"/>
              <a:t>Strategien thematisieren!</a:t>
            </a:r>
            <a:endParaRPr lang="de-DE" dirty="0"/>
          </a:p>
          <a:p>
            <a:r>
              <a:rPr lang="de-DE"/>
              <a:t>Schätzen immer wieder vom Raten und Messen abgrenzen!</a:t>
            </a:r>
            <a:endParaRPr lang="de-DE"/>
          </a:p>
          <a:p>
            <a:endParaRPr lang="de-DE" dirty="0">
              <a:effectLst/>
            </a:endParaRPr>
          </a:p>
        </p:txBody>
      </p:sp>
      <p:sp>
        <p:nvSpPr>
          <p:cNvPr id="4" name="Foliennummernplatzhalter 3"/>
          <p:cNvSpPr>
            <a:spLocks noGrp="1"/>
          </p:cNvSpPr>
          <p:nvPr>
            <p:ph type="sldNum" sz="quarter" idx="5"/>
          </p:nvPr>
        </p:nvSpPr>
        <p:spPr/>
        <p:txBody>
          <a:bodyPr/>
          <a:lstStyle/>
          <a:p>
            <a:fld id="{71BA0880-B593-475C-96D2-D8634775EB7F}" type="slidenum">
              <a:rPr lang="de-DE" smtClean="0"/>
            </a:fld>
            <a:endParaRPr lang="de-DE"/>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Nach dem Bearbeiten von </a:t>
            </a:r>
            <a:r>
              <a:rPr lang="de-DE" sz="1200" kern="1200" dirty="0" err="1">
                <a:solidFill>
                  <a:schemeClr val="tx1"/>
                </a:solidFill>
                <a:effectLst/>
                <a:latin typeface="+mn-lt"/>
                <a:ea typeface="+mn-ea"/>
                <a:cs typeface="+mn-cs"/>
              </a:rPr>
              <a:t>Schätzaufgaben</a:t>
            </a:r>
            <a:r>
              <a:rPr lang="de-DE" sz="1200" kern="1200" dirty="0">
                <a:solidFill>
                  <a:schemeClr val="tx1"/>
                </a:solidFill>
                <a:effectLst/>
                <a:latin typeface="+mn-lt"/>
                <a:ea typeface="+mn-ea"/>
                <a:cs typeface="+mn-cs"/>
              </a:rPr>
              <a:t> muss man mit den Kindern </a:t>
            </a:r>
            <a:r>
              <a:rPr lang="de-DE" sz="1200" kern="1200" dirty="0" err="1">
                <a:solidFill>
                  <a:schemeClr val="tx1"/>
                </a:solidFill>
                <a:effectLst/>
                <a:latin typeface="+mn-lt"/>
                <a:ea typeface="+mn-ea"/>
                <a:cs typeface="+mn-cs"/>
              </a:rPr>
              <a:t>über</a:t>
            </a:r>
            <a:r>
              <a:rPr lang="de-DE" sz="1200" kern="1200" dirty="0">
                <a:solidFill>
                  <a:schemeClr val="tx1"/>
                </a:solidFill>
                <a:effectLst/>
                <a:latin typeface="+mn-lt"/>
                <a:ea typeface="+mn-ea"/>
                <a:cs typeface="+mn-cs"/>
              </a:rPr>
              <a:t> die Ergebnisse und v.a. </a:t>
            </a:r>
            <a:r>
              <a:rPr lang="de-DE" sz="1200" kern="1200" dirty="0" err="1">
                <a:solidFill>
                  <a:schemeClr val="tx1"/>
                </a:solidFill>
                <a:effectLst/>
                <a:latin typeface="+mn-lt"/>
                <a:ea typeface="+mn-ea"/>
                <a:cs typeface="+mn-cs"/>
              </a:rPr>
              <a:t>über</a:t>
            </a:r>
            <a:r>
              <a:rPr lang="de-DE" sz="1200" kern="1200" dirty="0">
                <a:solidFill>
                  <a:schemeClr val="tx1"/>
                </a:solidFill>
                <a:effectLst/>
                <a:latin typeface="+mn-lt"/>
                <a:ea typeface="+mn-ea"/>
                <a:cs typeface="+mn-cs"/>
              </a:rPr>
              <a:t> ihre Strategien sprechen. </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de-DE" sz="1200" kern="1200" dirty="0">
              <a:solidFill>
                <a:schemeClr val="tx1"/>
              </a:solidFill>
              <a:effectLst/>
              <a:latin typeface="+mn-lt"/>
              <a:ea typeface="+mn-ea"/>
              <a:cs typeface="+mn-cs"/>
            </a:endParaRPr>
          </a:p>
          <a:p>
            <a:endParaRPr lang="de-DE" dirty="0">
              <a:effectLst/>
            </a:endParaRPr>
          </a:p>
        </p:txBody>
      </p:sp>
      <p:sp>
        <p:nvSpPr>
          <p:cNvPr id="4" name="Foliennummernplatzhalter 3"/>
          <p:cNvSpPr>
            <a:spLocks noGrp="1"/>
          </p:cNvSpPr>
          <p:nvPr>
            <p:ph type="sldNum" sz="quarter" idx="5"/>
          </p:nvPr>
        </p:nvSpPr>
        <p:spPr/>
        <p:txBody>
          <a:bodyPr/>
          <a:lstStyle/>
          <a:p>
            <a:fld id="{71BA0880-B593-475C-96D2-D8634775EB7F}" type="slidenum">
              <a:rPr lang="de-DE" smtClean="0"/>
            </a:fld>
            <a:endParaRPr lang="de-DE"/>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de-DE" sz="1200" kern="1200" dirty="0">
                <a:solidFill>
                  <a:schemeClr val="tx1"/>
                </a:solidFill>
                <a:effectLst/>
                <a:latin typeface="+mn-lt"/>
                <a:ea typeface="+mn-ea"/>
                <a:cs typeface="+mn-cs"/>
              </a:rPr>
              <a:t>Anzahlen schätzen anders als Schätzen von Größen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sym typeface="Wingdings" panose="05000000000000000000" pitchFamily="2" charset="2"/>
              </a:rPr>
              <a:t> Vergleiche sind schwierig, weil Größe, Anordnung und Abstand übereinstimmen </a:t>
            </a:r>
            <a:r>
              <a:rPr lang="de-DE" sz="1200" kern="1200" dirty="0" err="1">
                <a:solidFill>
                  <a:schemeClr val="tx1"/>
                </a:solidFill>
                <a:effectLst/>
                <a:latin typeface="+mn-lt"/>
                <a:ea typeface="+mn-ea"/>
                <a:cs typeface="+mn-cs"/>
                <a:sym typeface="Wingdings" panose="05000000000000000000" pitchFamily="2" charset="2"/>
              </a:rPr>
              <a:t>mssen</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de-DE" sz="1200" kern="1200" dirty="0">
                <a:solidFill>
                  <a:schemeClr val="tx1"/>
                </a:solidFill>
                <a:effectLst/>
                <a:latin typeface="+mn-lt"/>
                <a:ea typeface="+mn-ea"/>
                <a:cs typeface="+mn-cs"/>
              </a:rPr>
              <a:t>wichtig: Schätzaufgaben zu Beginn nicht in Klassenarbeiten; besser: Beobachtungen beim Schätzen im Unterricht regelmäßig dokumentieren</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de-DE" sz="1200" kern="1200" dirty="0">
                <a:solidFill>
                  <a:schemeClr val="tx1"/>
                </a:solidFill>
                <a:effectLst/>
                <a:latin typeface="+mn-lt"/>
                <a:ea typeface="+mn-ea"/>
                <a:cs typeface="+mn-cs"/>
              </a:rPr>
              <a:t>Entscheidend: Gespräche über das Schätzen führen</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de-DE" sz="1200" kern="1200" dirty="0">
                <a:solidFill>
                  <a:schemeClr val="tx1"/>
                </a:solidFill>
                <a:effectLst/>
                <a:latin typeface="+mn-lt"/>
                <a:ea typeface="+mn-ea"/>
                <a:cs typeface="+mn-cs"/>
              </a:rPr>
              <a:t>Fragen: Strategien, Beschreiben und Begründen des Vorgehens,  usw.</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71BA0880-B593-475C-96D2-D8634775EB7F}" type="slidenum">
              <a:rPr lang="de-DE" smtClean="0"/>
            </a:fld>
            <a:endParaRPr lang="de-DE"/>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1BA0880-B593-475C-96D2-D8634775EB7F}" type="slidenum">
              <a:rPr lang="de-DE" smtClean="0"/>
            </a:fld>
            <a:endParaRPr lang="de-DE"/>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9663" y="814388"/>
            <a:ext cx="5353050" cy="4014787"/>
          </a:xfrm>
        </p:spPr>
      </p:sp>
      <p:sp>
        <p:nvSpPr>
          <p:cNvPr id="3" name="Notizenplatzhalter 2"/>
          <p:cNvSpPr>
            <a:spLocks noGrp="1"/>
          </p:cNvSpPr>
          <p:nvPr>
            <p:ph type="body" idx="1"/>
          </p:nvPr>
        </p:nvSpPr>
        <p:spPr/>
        <p:txBody>
          <a:bodyPr/>
          <a:lstStyle/>
          <a:p>
            <a:r>
              <a:rPr lang="de-DE" dirty="0"/>
              <a:t>Beispielhaft den Aufbau der FA erläutern. Hier ist das Beispiel für die Eingangsphase und daraus dann überleiten welche </a:t>
            </a:r>
            <a:r>
              <a:rPr lang="de-DE"/>
              <a:t>Schülertätigkeiten sich daraus nach </a:t>
            </a:r>
            <a:r>
              <a:rPr lang="de-DE" dirty="0"/>
              <a:t>Franke ergeben und überleiten auf die nächste Folie</a:t>
            </a:r>
            <a:endParaRPr lang="de-DE" dirty="0"/>
          </a:p>
        </p:txBody>
      </p:sp>
      <p:sp>
        <p:nvSpPr>
          <p:cNvPr id="4" name="Foliennummernplatzhalter 3"/>
          <p:cNvSpPr>
            <a:spLocks noGrp="1"/>
          </p:cNvSpPr>
          <p:nvPr>
            <p:ph type="sldNum"/>
          </p:nvPr>
        </p:nvSpPr>
        <p:spPr/>
        <p:txBody>
          <a:bodyPr/>
          <a:lstStyle/>
          <a:p>
            <a:pPr algn="r"/>
            <a:fld id="{C7123CD0-A27F-40D2-BB08-0B03E01C741E}" type="slidenum">
              <a:rPr lang="de-DE" sz="1400" spc="-1">
                <a:latin typeface="Times New Roman" panose="02020603050405020304"/>
              </a:rPr>
            </a:fld>
            <a:endParaRPr lang="de-DE" sz="1400" spc="-1">
              <a:latin typeface="Times New Roman" panose="02020603050405020304"/>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normAutofit/>
          </a:bodyPr>
          <a:lstStyle/>
          <a:p>
            <a:pPr marL="344805" indent="-344805">
              <a:buFont typeface="Arial" panose="020B0604020202020204" pitchFamily="34" charset="0"/>
              <a:buChar char="•"/>
            </a:pPr>
            <a:r>
              <a:rPr lang="de-DE" sz="1200" b="1" dirty="0"/>
              <a:t>Dezimaler Aufbau der </a:t>
            </a:r>
            <a:r>
              <a:rPr lang="de-DE" sz="1200" b="1" dirty="0" err="1"/>
              <a:t>Größenbereiche</a:t>
            </a:r>
            <a:r>
              <a:rPr lang="de-DE" sz="1200" b="1" dirty="0"/>
              <a:t>  </a:t>
            </a:r>
            <a:r>
              <a:rPr lang="de-DE" sz="1200" dirty="0"/>
              <a:t>(Ausnahme: Zeit)</a:t>
            </a:r>
            <a:endParaRPr lang="de-DE" sz="1200" dirty="0"/>
          </a:p>
          <a:p>
            <a:pPr marL="344805" indent="-344805">
              <a:buFont typeface="Arial" panose="020B0604020202020204" pitchFamily="34" charset="0"/>
              <a:buChar char="•"/>
            </a:pPr>
            <a:r>
              <a:rPr lang="de-DE" sz="1200" b="1" dirty="0"/>
              <a:t>Umwandlung von </a:t>
            </a:r>
            <a:r>
              <a:rPr lang="de-DE" sz="1200" b="1" dirty="0" err="1"/>
              <a:t>Längen</a:t>
            </a:r>
            <a:r>
              <a:rPr lang="de-DE" sz="1200" b="1" dirty="0"/>
              <a:t> und </a:t>
            </a:r>
            <a:r>
              <a:rPr lang="de-DE" sz="1200" b="1" dirty="0" err="1"/>
              <a:t>Geldbeträgen</a:t>
            </a:r>
            <a:r>
              <a:rPr lang="de-DE" sz="1200" b="1" dirty="0"/>
              <a:t> </a:t>
            </a:r>
            <a:r>
              <a:rPr lang="de-DE" sz="1200" dirty="0"/>
              <a:t>ab Klasse 3 </a:t>
            </a:r>
            <a:endParaRPr lang="de-DE" sz="1200" dirty="0"/>
          </a:p>
          <a:p>
            <a:pPr marL="344805" indent="-344805">
              <a:buFont typeface="Arial" panose="020B0604020202020204" pitchFamily="34" charset="0"/>
              <a:buChar char="•"/>
            </a:pPr>
            <a:r>
              <a:rPr lang="de-DE" sz="1200" b="1" dirty="0"/>
              <a:t>Umwandlung von Gewichten und Hohlmaßen </a:t>
            </a:r>
            <a:r>
              <a:rPr lang="de-DE" sz="1200" dirty="0"/>
              <a:t>ab Klasse 4 </a:t>
            </a:r>
            <a:endParaRPr lang="de-DE" sz="1200" dirty="0"/>
          </a:p>
          <a:p>
            <a:pPr marL="360680"/>
            <a:r>
              <a:rPr lang="de-DE" sz="1100" dirty="0"/>
              <a:t>(arithmetische Vor., v.a. ZR- Erweiterung, </a:t>
            </a:r>
            <a:r>
              <a:rPr lang="de-DE" sz="1100" dirty="0" err="1"/>
              <a:t>müssen</a:t>
            </a:r>
            <a:r>
              <a:rPr lang="de-DE" sz="1100" dirty="0"/>
              <a:t> gesichert sein) </a:t>
            </a:r>
            <a:endParaRPr lang="de-DE" sz="1100" dirty="0"/>
          </a:p>
          <a:p>
            <a:pPr>
              <a:spcAft>
                <a:spcPts val="500"/>
              </a:spcAft>
            </a:pPr>
            <a:endParaRPr lang="de-DE" sz="1200" b="1" dirty="0">
              <a:solidFill>
                <a:srgbClr val="002060"/>
              </a:solidFill>
            </a:endParaRPr>
          </a:p>
          <a:p>
            <a:pPr>
              <a:spcAft>
                <a:spcPts val="500"/>
              </a:spcAft>
            </a:pPr>
            <a:endParaRPr lang="de-DE" sz="1200" b="1" dirty="0">
              <a:solidFill>
                <a:srgbClr val="002060"/>
              </a:solidFill>
            </a:endParaRPr>
          </a:p>
          <a:p>
            <a:pPr>
              <a:spcAft>
                <a:spcPts val="500"/>
              </a:spcAft>
            </a:pPr>
            <a:r>
              <a:rPr lang="de-DE" sz="1200" b="1" dirty="0">
                <a:solidFill>
                  <a:srgbClr val="002060"/>
                </a:solidFill>
              </a:rPr>
              <a:t>Wichtig:</a:t>
            </a:r>
            <a:endParaRPr lang="de-DE" sz="1200" b="1" dirty="0">
              <a:solidFill>
                <a:srgbClr val="002060"/>
              </a:solidFill>
            </a:endParaRPr>
          </a:p>
          <a:p>
            <a:pPr marL="234950" indent="-234950">
              <a:buFont typeface="Arial" panose="020B0604020202020204" pitchFamily="34" charset="0"/>
              <a:buChar char="•"/>
            </a:pPr>
            <a:r>
              <a:rPr lang="de-DE" sz="1200" dirty="0">
                <a:solidFill>
                  <a:srgbClr val="002060"/>
                </a:solidFill>
              </a:rPr>
              <a:t>Kinder nicht nur umrechnen lassen, sondern Beziehungen zwischen den Einheiten anhand konkreter Objekte, deren Zerlegung sowie Unterteilungen an Messinstrumenten erfahren lassen. </a:t>
            </a:r>
            <a:endParaRPr lang="de-DE" sz="1200" dirty="0">
              <a:solidFill>
                <a:srgbClr val="002060"/>
              </a:solidFill>
            </a:endParaRPr>
          </a:p>
          <a:p>
            <a:pPr marL="234950" indent="-234950">
              <a:buFont typeface="Arial" panose="020B0604020202020204" pitchFamily="34" charset="0"/>
              <a:buChar char="•"/>
            </a:pPr>
            <a:r>
              <a:rPr lang="de-DE" sz="1200" dirty="0">
                <a:solidFill>
                  <a:srgbClr val="002060"/>
                </a:solidFill>
                <a:effectLst/>
              </a:rPr>
              <a:t>Kommaschreibweise: Nutzung der Stellen</a:t>
            </a:r>
            <a:r>
              <a:rPr lang="de-DE" sz="1200" dirty="0">
                <a:solidFill>
                  <a:srgbClr val="002060"/>
                </a:solidFill>
              </a:rPr>
              <a:t>tafel immer wieder mit konkreten Messungen verknüpfen</a:t>
            </a:r>
            <a:endParaRPr lang="de-DE" sz="1200" dirty="0">
              <a:solidFill>
                <a:srgbClr val="002060"/>
              </a:solidFill>
              <a:effectLst/>
            </a:endParaRPr>
          </a:p>
          <a:p>
            <a:endParaRPr lang="de-DE" dirty="0"/>
          </a:p>
          <a:p>
            <a:endParaRPr lang="de-DE" dirty="0"/>
          </a:p>
          <a:p>
            <a:r>
              <a:rPr lang="de-DE" dirty="0"/>
              <a:t>z.B. einen 1m Papierstreifen in hundert 1cm Streifen einteilen durch einzeichnen (100 cm auch am Ende noch enthalten) oder durch zerschneiden (100 Einzelelemente)</a:t>
            </a:r>
            <a:endParaRPr lang="de-DE" dirty="0"/>
          </a:p>
          <a:p>
            <a:r>
              <a:rPr lang="de-DE" dirty="0"/>
              <a:t>Schwierigkeit Sortentrennung: Vorstellung aufbauen, dass es sich um die Trennung von zwei Größen handelt</a:t>
            </a:r>
            <a:endParaRPr lang="de-DE" dirty="0"/>
          </a:p>
          <a:p>
            <a:r>
              <a:rPr lang="de-DE" dirty="0"/>
              <a:t>Brüche…</a:t>
            </a:r>
            <a:endParaRPr lang="de-DE" dirty="0"/>
          </a:p>
          <a:p>
            <a:endParaRPr lang="de-DE" dirty="0"/>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71BA0880-B593-475C-96D2-D8634775EB7F}" type="slidenum">
              <a:rPr lang="de-DE" smtClean="0"/>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sp>
      <p:sp>
        <p:nvSpPr>
          <p:cNvPr id="3" name="Notizenplatzhalter 2"/>
          <p:cNvSpPr>
            <a:spLocks noGrp="1"/>
          </p:cNvSpPr>
          <p:nvPr>
            <p:ph type="body" idx="1"/>
          </p:nvPr>
        </p:nvSpPr>
        <p:spPr/>
        <p:txBody>
          <a:bodyPr/>
          <a:lstStyle/>
          <a:p>
            <a:r>
              <a:rPr lang="de-DE" dirty="0">
                <a:latin typeface="Calibri" panose="020F0502020204030204" pitchFamily="34" charset="0"/>
                <a:cs typeface="Calibri" panose="020F0502020204030204" pitchFamily="34" charset="0"/>
              </a:rPr>
              <a:t>Das Journal, dient Ihnen dazu  Gedanken, Wissen, Vorhaben individuell zu notieren.</a:t>
            </a:r>
            <a:endParaRPr lang="de-DE" dirty="0">
              <a:latin typeface="Calibri" panose="020F0502020204030204" pitchFamily="34" charset="0"/>
              <a:cs typeface="Calibri" panose="020F0502020204030204" pitchFamily="34" charset="0"/>
            </a:endParaRPr>
          </a:p>
          <a:p>
            <a:r>
              <a:rPr lang="de-DE" dirty="0">
                <a:latin typeface="Calibri" panose="020F0502020204030204" pitchFamily="34" charset="0"/>
                <a:cs typeface="Calibri" panose="020F0502020204030204" pitchFamily="34" charset="0"/>
              </a:rPr>
              <a:t>2-seitiges Dokument</a:t>
            </a:r>
            <a:endParaRPr lang="de-DE" dirty="0">
              <a:latin typeface="Calibri" panose="020F0502020204030204" pitchFamily="34" charset="0"/>
              <a:cs typeface="Calibri" panose="020F0502020204030204" pitchFamily="34" charset="0"/>
            </a:endParaRPr>
          </a:p>
          <a:p>
            <a:r>
              <a:rPr lang="de-DE" dirty="0">
                <a:latin typeface="Calibri" panose="020F0502020204030204" pitchFamily="34" charset="0"/>
                <a:cs typeface="Calibri" panose="020F0502020204030204" pitchFamily="34" charset="0"/>
              </a:rPr>
              <a:t>Zur Prüfungsvorbereitung können Sie mit dem Journal einen Überblick verschaffen, bevor Sie in die Folien schauen</a:t>
            </a:r>
            <a:endParaRPr lang="de-DE" dirty="0">
              <a:latin typeface="Calibri" panose="020F0502020204030204" pitchFamily="34" charset="0"/>
              <a:cs typeface="Calibri" panose="020F0502020204030204" pitchFamily="34" charset="0"/>
            </a:endParaRPr>
          </a:p>
          <a:p>
            <a:endParaRPr lang="de-DE" dirty="0"/>
          </a:p>
        </p:txBody>
      </p:sp>
      <p:sp>
        <p:nvSpPr>
          <p:cNvPr id="4" name="Foliennummernplatzhalter 3"/>
          <p:cNvSpPr>
            <a:spLocks noGrp="1"/>
          </p:cNvSpPr>
          <p:nvPr>
            <p:ph type="sldNum"/>
          </p:nvPr>
        </p:nvSpPr>
        <p:spPr/>
        <p:txBody>
          <a:bodyPr/>
          <a:lstStyle/>
          <a:p>
            <a:pPr algn="r"/>
            <a:fld id="{C7123CD0-A27F-40D2-BB08-0B03E01C741E}" type="slidenum">
              <a:rPr lang="de-DE" sz="1400" b="0" strike="noStrike" spc="-1" smtClean="0">
                <a:latin typeface="Times New Roman" panose="02020603050405020304"/>
              </a:rPr>
            </a:fld>
            <a:endParaRPr lang="de-DE" sz="1400" b="0" strike="noStrike" spc="-1">
              <a:latin typeface="Times New Roman" panose="02020603050405020304"/>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r>
              <a:rPr lang="de-DE" dirty="0"/>
              <a:t>z.B. einen 1m Papierstreifen in hundert 1cm Streifen einteilen durch einzeichnen (100 cm auch am Ende noch enthalten) oder durch zerschneiden (100 Einzelelemente)</a:t>
            </a:r>
            <a:endParaRPr lang="de-DE" dirty="0"/>
          </a:p>
          <a:p>
            <a:r>
              <a:rPr lang="de-DE" dirty="0"/>
              <a:t>Schwierigkeit Sortentrennung: Vorstellung aufbauen, dass es sich um die Trennung von zwei Größen handelt</a:t>
            </a:r>
            <a:endParaRPr lang="de-DE" dirty="0"/>
          </a:p>
          <a:p>
            <a:r>
              <a:rPr lang="de-DE" dirty="0"/>
              <a:t>Brüche…</a:t>
            </a: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71BA0880-B593-475C-96D2-D8634775EB7F}" type="slidenum">
              <a:rPr lang="de-DE" smtClean="0"/>
            </a:fld>
            <a:endParaRPr lang="de-DE"/>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r>
              <a:rPr lang="de-DE" dirty="0"/>
              <a:t>z.B. einen 1m Papierstreifen in hundert 1cm Streifen einteilen durch einzeichnen (100 cm auch am Ende noch enthalten) oder durch zerschneiden (100 Einzelelemente)</a:t>
            </a:r>
            <a:endParaRPr lang="de-DE" dirty="0"/>
          </a:p>
          <a:p>
            <a:r>
              <a:rPr lang="de-DE" dirty="0"/>
              <a:t>Schwierigkeit Sortentrennung: Vorstellung aufbauen, dass es sich um die Trennung von zwei Größen handelt</a:t>
            </a:r>
            <a:endParaRPr lang="de-DE" dirty="0"/>
          </a:p>
          <a:p>
            <a:r>
              <a:rPr lang="de-DE" dirty="0"/>
              <a:t>Brüche…</a:t>
            </a: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71BA0880-B593-475C-96D2-D8634775EB7F}" type="slidenum">
              <a:rPr lang="de-DE" smtClean="0"/>
            </a:fld>
            <a:endParaRPr lang="de-DE"/>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r>
              <a:rPr lang="de-DE" sz="1200" b="1" dirty="0"/>
              <a:t>Wichtig: Rechnen mit Größen in Sachverhalten</a:t>
            </a:r>
            <a:endParaRPr lang="de-DE" sz="1200" dirty="0"/>
          </a:p>
          <a:p>
            <a:endParaRPr lang="de-DE" sz="1200" b="1" dirty="0"/>
          </a:p>
          <a:p>
            <a:r>
              <a:rPr lang="de-DE" sz="1200" b="1" dirty="0"/>
              <a:t>Rechnerische Anforderungen in Sachsituationen: </a:t>
            </a:r>
            <a:endParaRPr lang="de-DE" sz="1200" b="1" dirty="0"/>
          </a:p>
          <a:p>
            <a:pPr marL="342900" indent="-342900">
              <a:buFont typeface="Arial" panose="020B0604020202020204" pitchFamily="34" charset="0"/>
              <a:buChar char="•"/>
            </a:pPr>
            <a:r>
              <a:rPr lang="de-DE" sz="1200" dirty="0"/>
              <a:t>sicheres Beherrschen der Umwandlungszahlen </a:t>
            </a:r>
            <a:endParaRPr lang="de-DE" sz="1200" dirty="0"/>
          </a:p>
          <a:p>
            <a:pPr marL="342900" indent="-342900">
              <a:buFont typeface="Arial" panose="020B0604020202020204" pitchFamily="34" charset="0"/>
              <a:buChar char="•"/>
            </a:pPr>
            <a:r>
              <a:rPr lang="de-DE" sz="1200" dirty="0"/>
              <a:t>Vergleichen und Ordnen von Größenangaben in unterschiedlichen Einheiten</a:t>
            </a:r>
            <a:endParaRPr lang="de-DE" sz="1200" dirty="0"/>
          </a:p>
          <a:p>
            <a:pPr marL="342900" indent="-342900">
              <a:buFont typeface="Arial" panose="020B0604020202020204" pitchFamily="34" charset="0"/>
              <a:buChar char="•"/>
            </a:pPr>
            <a:r>
              <a:rPr lang="de-DE" sz="1200" dirty="0"/>
              <a:t>Ergänzen von in unterschiedlicher Schreibweise gegebenen Größenangaben zur nächstgrößeren Einheit</a:t>
            </a:r>
            <a:endParaRPr lang="de-DE" sz="1200" dirty="0"/>
          </a:p>
          <a:p>
            <a:endParaRPr lang="de-DE" dirty="0"/>
          </a:p>
          <a:p>
            <a:endParaRPr lang="de-DE" dirty="0"/>
          </a:p>
        </p:txBody>
      </p:sp>
      <p:sp>
        <p:nvSpPr>
          <p:cNvPr id="4" name="Foliennummernplatzhalter 3"/>
          <p:cNvSpPr>
            <a:spLocks noGrp="1"/>
          </p:cNvSpPr>
          <p:nvPr>
            <p:ph type="sldNum" sz="quarter" idx="5"/>
          </p:nvPr>
        </p:nvSpPr>
        <p:spPr/>
        <p:txBody>
          <a:bodyPr/>
          <a:lstStyle/>
          <a:p>
            <a:fld id="{71BA0880-B593-475C-96D2-D8634775EB7F}" type="slidenum">
              <a:rPr lang="de-DE" smtClean="0"/>
            </a:fld>
            <a:endParaRPr lang="de-DE"/>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r>
              <a:rPr lang="de-DE" sz="1200" b="1" dirty="0"/>
              <a:t>Wichtig: Rechnen mit Größen in Sachverhalten</a:t>
            </a:r>
            <a:endParaRPr lang="de-DE" sz="1200" dirty="0"/>
          </a:p>
          <a:p>
            <a:endParaRPr lang="de-DE" sz="1200" b="1" dirty="0"/>
          </a:p>
          <a:p>
            <a:r>
              <a:rPr lang="de-DE" sz="1200" b="1" dirty="0"/>
              <a:t>Rechnerische Anforderungen in Sachsituationen: </a:t>
            </a:r>
            <a:endParaRPr lang="de-DE" sz="1200" b="1" dirty="0"/>
          </a:p>
          <a:p>
            <a:pPr marL="342900" indent="-342900">
              <a:buFont typeface="Arial" panose="020B0604020202020204" pitchFamily="34" charset="0"/>
              <a:buChar char="•"/>
            </a:pPr>
            <a:r>
              <a:rPr lang="de-DE" sz="1200" dirty="0"/>
              <a:t>sicheres Beherrschen der Umwandlungszahlen </a:t>
            </a:r>
            <a:endParaRPr lang="de-DE" sz="1200" dirty="0"/>
          </a:p>
          <a:p>
            <a:pPr marL="342900" indent="-342900">
              <a:buFont typeface="Arial" panose="020B0604020202020204" pitchFamily="34" charset="0"/>
              <a:buChar char="•"/>
            </a:pPr>
            <a:r>
              <a:rPr lang="de-DE" sz="1200" dirty="0"/>
              <a:t>Vergleichen und Ordnen von Größenangaben in unterschiedlichen Einheiten</a:t>
            </a:r>
            <a:endParaRPr lang="de-DE" sz="1200" dirty="0"/>
          </a:p>
          <a:p>
            <a:pPr marL="342900" indent="-342900">
              <a:buFont typeface="Arial" panose="020B0604020202020204" pitchFamily="34" charset="0"/>
              <a:buChar char="•"/>
            </a:pPr>
            <a:r>
              <a:rPr lang="de-DE" sz="1200" dirty="0"/>
              <a:t>Ergänzen von in unterschiedlicher Schreibweise gegebenen Größenangaben zur nächstgrößeren Einheit</a:t>
            </a:r>
            <a:endParaRPr lang="de-DE" sz="1200" dirty="0"/>
          </a:p>
          <a:p>
            <a:endParaRPr lang="de-DE" dirty="0"/>
          </a:p>
          <a:p>
            <a:endParaRPr lang="de-DE" dirty="0"/>
          </a:p>
        </p:txBody>
      </p:sp>
      <p:sp>
        <p:nvSpPr>
          <p:cNvPr id="4" name="Foliennummernplatzhalter 3"/>
          <p:cNvSpPr>
            <a:spLocks noGrp="1"/>
          </p:cNvSpPr>
          <p:nvPr>
            <p:ph type="sldNum" sz="quarter" idx="5"/>
          </p:nvPr>
        </p:nvSpPr>
        <p:spPr/>
        <p:txBody>
          <a:bodyPr/>
          <a:lstStyle/>
          <a:p>
            <a:fld id="{71BA0880-B593-475C-96D2-D8634775EB7F}" type="slidenum">
              <a:rPr lang="de-DE" smtClean="0"/>
            </a:fld>
            <a:endParaRPr lang="de-DE"/>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r>
              <a:rPr lang="de-DE" dirty="0"/>
              <a:t>z.B. einen 1m Papierstreifen in hundert 1cm Streifen einteilen durch einzeichnen (100 cm auch am Ende noch enthalten) oder durch zerschneiden (100 Einzelelemente)</a:t>
            </a:r>
            <a:endParaRPr lang="de-DE" dirty="0"/>
          </a:p>
          <a:p>
            <a:r>
              <a:rPr lang="de-DE" dirty="0"/>
              <a:t>Schwierigkeit Sortentrennung: Vorstellung aufbauen, dass es sich um die Trennung von zwei Größen handelt</a:t>
            </a:r>
            <a:endParaRPr lang="de-DE" dirty="0"/>
          </a:p>
          <a:p>
            <a:r>
              <a:rPr lang="de-DE" dirty="0"/>
              <a:t>Brüche…</a:t>
            </a: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71BA0880-B593-475C-96D2-D8634775EB7F}" type="slidenum">
              <a:rPr lang="de-DE" smtClean="0"/>
            </a:fld>
            <a:endParaRPr lang="de-DE"/>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PlaceHolder 1"/>
          <p:cNvSpPr>
            <a:spLocks noGrp="1"/>
          </p:cNvSpPr>
          <p:nvPr>
            <p:ph type="body"/>
          </p:nvPr>
        </p:nvSpPr>
        <p:spPr>
          <a:xfrm>
            <a:off x="997513" y="3025484"/>
            <a:ext cx="7978009" cy="2474293"/>
          </a:xfrm>
          <a:prstGeom prst="rect">
            <a:avLst/>
          </a:prstGeom>
        </p:spPr>
        <p:txBody>
          <a:bodyPr lIns="0" tIns="0" rIns="0" bIns="0"/>
          <a:lstStyle/>
          <a:p>
            <a:endParaRPr lang="de-DE" sz="2000" b="0" strike="noStrike" spc="-1">
              <a:solidFill>
                <a:srgbClr val="000000"/>
              </a:solidFill>
              <a:uFill>
                <a:solidFill>
                  <a:srgbClr val="FFFFFF"/>
                </a:solidFill>
              </a:uFill>
              <a:latin typeface="Arial" panose="020B0604020202020204"/>
            </a:endParaRPr>
          </a:p>
        </p:txBody>
      </p:sp>
      <p:sp>
        <p:nvSpPr>
          <p:cNvPr id="355" name="CustomShape 2"/>
          <p:cNvSpPr/>
          <p:nvPr/>
        </p:nvSpPr>
        <p:spPr>
          <a:xfrm>
            <a:off x="5650479" y="5971271"/>
            <a:ext cx="4320462" cy="31433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nSpc>
                <a:spcPct val="100000"/>
              </a:lnSpc>
            </a:pPr>
            <a:fld id="{1A7341DE-976E-4FE4-B943-38EDDC8BFE9E}" type="slidenum">
              <a:rPr lang="de-DE" sz="1800" b="0" strike="noStrike" spc="-1">
                <a:solidFill>
                  <a:srgbClr val="000000"/>
                </a:solidFill>
                <a:uFill>
                  <a:solidFill>
                    <a:srgbClr val="FFFFFF"/>
                  </a:solidFill>
                </a:uFill>
                <a:latin typeface="Arial" panose="020B0604020202020204"/>
              </a:rPr>
            </a:fld>
            <a:endParaRPr lang="de-DE" sz="1800" b="0" strike="noStrike" spc="-1">
              <a:solidFill>
                <a:srgbClr val="000000"/>
              </a:solidFill>
              <a:uFill>
                <a:solidFill>
                  <a:srgbClr val="FFFFFF"/>
                </a:solidFill>
              </a:uFill>
              <a:latin typeface="Arial" panose="020B0604020202020204"/>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PlaceHolder 1"/>
          <p:cNvSpPr>
            <a:spLocks noGrp="1"/>
          </p:cNvSpPr>
          <p:nvPr>
            <p:ph type="body"/>
          </p:nvPr>
        </p:nvSpPr>
        <p:spPr>
          <a:xfrm>
            <a:off x="997513" y="3025484"/>
            <a:ext cx="7978009" cy="2474293"/>
          </a:xfrm>
          <a:prstGeom prst="rect">
            <a:avLst/>
          </a:prstGeom>
        </p:spPr>
        <p:txBody>
          <a:bodyPr lIns="0" tIns="0" rIns="0" bIns="0">
            <a:normAutofit/>
          </a:bodyPr>
          <a:lstStyle/>
          <a:p>
            <a:pPr marL="285750" indent="-285750">
              <a:buFontTx/>
              <a:buChar char="-"/>
            </a:pPr>
            <a:r>
              <a:rPr lang="de-DE" sz="1400" dirty="0"/>
              <a:t>TN untersuchen in eigenen Schulbüchern</a:t>
            </a:r>
            <a:r>
              <a:rPr lang="de-DE" sz="1400" baseline="0" dirty="0"/>
              <a:t> die Seiten zu den Größen. </a:t>
            </a:r>
            <a:endParaRPr lang="de-DE" sz="1400" baseline="0" dirty="0"/>
          </a:p>
          <a:p>
            <a:pPr marL="285750" indent="-285750">
              <a:buFontTx/>
              <a:buChar char="-"/>
            </a:pPr>
            <a:r>
              <a:rPr lang="de-DE" sz="1400" dirty="0"/>
              <a:t>Die von den TN gefundenen</a:t>
            </a:r>
            <a:r>
              <a:rPr lang="de-DE" sz="1400" baseline="0" dirty="0"/>
              <a:t> Schwerpunkte werden gemeinsam sortiert und mit Überschriften versehen: </a:t>
            </a:r>
            <a:br>
              <a:rPr lang="de-DE" sz="1400" baseline="0" dirty="0"/>
            </a:br>
            <a:r>
              <a:rPr lang="de-DE" sz="1400" baseline="0" dirty="0">
                <a:sym typeface="Wingdings" panose="05000000000000000000" pitchFamily="2" charset="2"/>
              </a:rPr>
              <a:t> </a:t>
            </a:r>
            <a:r>
              <a:rPr lang="de-DE" sz="1400" baseline="0" dirty="0"/>
              <a:t>Messen</a:t>
            </a:r>
            <a:br>
              <a:rPr lang="de-DE" sz="1400" baseline="0" dirty="0"/>
            </a:br>
            <a:r>
              <a:rPr lang="de-DE" sz="1400" baseline="0" dirty="0">
                <a:sym typeface="Wingdings" panose="05000000000000000000" pitchFamily="2" charset="2"/>
              </a:rPr>
              <a:t></a:t>
            </a:r>
            <a:r>
              <a:rPr lang="de-DE" sz="1400" baseline="0" dirty="0"/>
              <a:t> Repräsentanten kennen</a:t>
            </a:r>
            <a:br>
              <a:rPr lang="de-DE" sz="1400" baseline="0" dirty="0"/>
            </a:br>
            <a:r>
              <a:rPr lang="de-DE" sz="1400" baseline="0" dirty="0">
                <a:sym typeface="Wingdings" panose="05000000000000000000" pitchFamily="2" charset="2"/>
              </a:rPr>
              <a:t> </a:t>
            </a:r>
            <a:r>
              <a:rPr lang="de-DE" sz="1400" baseline="0" dirty="0"/>
              <a:t>Schätzen</a:t>
            </a:r>
            <a:br>
              <a:rPr lang="de-DE" sz="1400" baseline="0" dirty="0"/>
            </a:br>
            <a:r>
              <a:rPr lang="de-DE" sz="1400" baseline="0" dirty="0">
                <a:sym typeface="Wingdings" panose="05000000000000000000" pitchFamily="2" charset="2"/>
              </a:rPr>
              <a:t> </a:t>
            </a:r>
            <a:r>
              <a:rPr lang="de-DE" sz="1400" baseline="0" dirty="0"/>
              <a:t>Umwandeln</a:t>
            </a:r>
            <a:br>
              <a:rPr lang="de-DE" sz="1400" baseline="0" dirty="0"/>
            </a:br>
            <a:r>
              <a:rPr lang="de-DE" sz="1400" baseline="0" dirty="0">
                <a:sym typeface="Wingdings" panose="05000000000000000000" pitchFamily="2" charset="2"/>
              </a:rPr>
              <a:t> </a:t>
            </a:r>
            <a:r>
              <a:rPr lang="de-DE" sz="1400" baseline="0" dirty="0"/>
              <a:t>Rechnen. </a:t>
            </a:r>
            <a:endParaRPr lang="de-DE" sz="1400" baseline="0" dirty="0"/>
          </a:p>
          <a:p>
            <a:pPr marL="285750" indent="-285750">
              <a:buFontTx/>
              <a:buChar char="-"/>
            </a:pPr>
            <a:endParaRPr lang="de-DE" sz="1400" baseline="0" dirty="0"/>
          </a:p>
          <a:p>
            <a:pPr marL="285750" indent="-285750">
              <a:buFontTx/>
              <a:buChar char="-"/>
            </a:pPr>
            <a:r>
              <a:rPr lang="de-DE" sz="1400" baseline="0" dirty="0"/>
              <a:t>Dabei wird noch nicht die Reihenfolge beachtet. Erst sollen die TN darüber nachdenken, in welcher Reihenfolge diese Inhalte thematisiert werden sollten. </a:t>
            </a:r>
            <a:endParaRPr lang="de-DE" sz="2000" b="0" strike="noStrike" spc="-1" dirty="0">
              <a:solidFill>
                <a:srgbClr val="000000"/>
              </a:solidFill>
              <a:uFill>
                <a:solidFill>
                  <a:srgbClr val="FFFFFF"/>
                </a:solidFill>
              </a:uFill>
              <a:latin typeface="Arial" panose="020B0604020202020204"/>
            </a:endParaRPr>
          </a:p>
        </p:txBody>
      </p:sp>
      <p:sp>
        <p:nvSpPr>
          <p:cNvPr id="355" name="CustomShape 2"/>
          <p:cNvSpPr/>
          <p:nvPr/>
        </p:nvSpPr>
        <p:spPr>
          <a:xfrm>
            <a:off x="5650479" y="5971271"/>
            <a:ext cx="4320462" cy="31433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nSpc>
                <a:spcPct val="100000"/>
              </a:lnSpc>
            </a:pPr>
            <a:fld id="{1A7341DE-976E-4FE4-B943-38EDDC8BFE9E}" type="slidenum">
              <a:rPr lang="de-DE" sz="1800" b="0" strike="noStrike" spc="-1">
                <a:solidFill>
                  <a:srgbClr val="000000"/>
                </a:solidFill>
                <a:uFill>
                  <a:solidFill>
                    <a:srgbClr val="FFFFFF"/>
                  </a:solidFill>
                </a:uFill>
                <a:latin typeface="Arial" panose="020B0604020202020204"/>
              </a:rPr>
            </a:fld>
            <a:endParaRPr lang="de-DE" sz="1800" b="0" strike="noStrike" spc="-1">
              <a:solidFill>
                <a:srgbClr val="000000"/>
              </a:solidFill>
              <a:uFill>
                <a:solidFill>
                  <a:srgbClr val="FFFFFF"/>
                </a:solidFill>
              </a:uFill>
              <a:latin typeface="Arial" panose="020B0604020202020204"/>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r>
              <a:rPr lang="de-DE" dirty="0"/>
              <a:t>Schätzen als eigenes Thema</a:t>
            </a:r>
            <a:endParaRPr lang="de-DE" dirty="0"/>
          </a:p>
          <a:p>
            <a:endParaRPr lang="de-DE" dirty="0"/>
          </a:p>
          <a:p>
            <a:r>
              <a:rPr lang="de-DE" dirty="0"/>
              <a:t>Unterricht: “Schätze zuerst. Überprüfe anschließend mit dem Lineal“</a:t>
            </a:r>
            <a:endParaRPr lang="de-DE" dirty="0"/>
          </a:p>
          <a:p>
            <a:endParaRPr lang="de-DE" dirty="0"/>
          </a:p>
          <a:p>
            <a:r>
              <a:rPr lang="de-DE" dirty="0"/>
              <a:t>Ohne Schätzstrategien verkommt Schätzen zum Raten</a:t>
            </a:r>
            <a:endParaRPr lang="de-DE" dirty="0"/>
          </a:p>
          <a:p>
            <a:endParaRPr lang="de-DE" dirty="0"/>
          </a:p>
        </p:txBody>
      </p:sp>
      <p:sp>
        <p:nvSpPr>
          <p:cNvPr id="4" name="Foliennummernplatzhalter 3"/>
          <p:cNvSpPr>
            <a:spLocks noGrp="1"/>
          </p:cNvSpPr>
          <p:nvPr>
            <p:ph type="sldNum" sz="quarter" idx="5"/>
          </p:nvPr>
        </p:nvSpPr>
        <p:spPr/>
        <p:txBody>
          <a:bodyPr/>
          <a:lstStyle/>
          <a:p>
            <a:fld id="{71BA0880-B593-475C-96D2-D8634775EB7F}" type="slidenum">
              <a:rPr lang="de-DE" smtClean="0"/>
            </a:fld>
            <a:endParaRPr lang="de-DE"/>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r>
              <a:rPr lang="de-DE" dirty="0"/>
              <a:t>AB „Tabelle“</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1BA0880-B593-475C-96D2-D8634775EB7F}" type="slidenum">
              <a:rPr kumimoji="0" lang="de-DE" sz="1300" b="0" i="0" u="none" strike="noStrike" kern="1200" cap="none" spc="0" normalizeH="0" baseline="0" noProof="0" smtClean="0">
                <a:ln>
                  <a:noFill/>
                </a:ln>
                <a:solidFill>
                  <a:prstClr val="black"/>
                </a:solidFill>
                <a:effectLst/>
                <a:uLnTx/>
                <a:uFillTx/>
                <a:latin typeface="Calibri"/>
                <a:ea typeface="+mn-ea"/>
                <a:cs typeface="+mn-cs"/>
              </a:rPr>
            </a:fld>
            <a:endParaRPr kumimoji="0" lang="de-DE" sz="13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E61B259-718E-41BC-9A97-1627054B1256}" type="slidenum">
              <a:rPr lang="de-DE" smtClean="0"/>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1BA0880-B593-475C-96D2-D8634775EB7F}" type="slidenum">
              <a:rPr lang="de-DE" smtClean="0"/>
            </a:fld>
            <a:endParaRPr lang="de-DE"/>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sp>
      <p:sp>
        <p:nvSpPr>
          <p:cNvPr id="3" name="Notizenplatzhalter 2"/>
          <p:cNvSpPr>
            <a:spLocks noGrp="1"/>
          </p:cNvSpPr>
          <p:nvPr>
            <p:ph type="body" idx="1"/>
          </p:nvPr>
        </p:nvSpPr>
        <p:spPr/>
        <p:txBody>
          <a:bodyPr/>
          <a:lstStyle/>
          <a:p>
            <a:r>
              <a:rPr lang="de-DE" dirty="0"/>
              <a:t>AB „Tabelle“</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1BA0880-B593-475C-96D2-D8634775EB7F}" type="slidenum">
              <a:rPr kumimoji="0" lang="de-DE" sz="1300" b="0" i="0" u="none" strike="noStrike" kern="1200" cap="none" spc="0" normalizeH="0" baseline="0" noProof="0" smtClean="0">
                <a:ln>
                  <a:noFill/>
                </a:ln>
                <a:solidFill>
                  <a:prstClr val="black"/>
                </a:solidFill>
                <a:effectLst/>
                <a:uLnTx/>
                <a:uFillTx/>
                <a:latin typeface="Calibri"/>
                <a:ea typeface="+mn-ea"/>
                <a:cs typeface="+mn-cs"/>
              </a:rPr>
            </a:fld>
            <a:endParaRPr kumimoji="0" lang="de-DE" sz="13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sp>
      <p:sp>
        <p:nvSpPr>
          <p:cNvPr id="3" name="Notizenplatzhalter 2"/>
          <p:cNvSpPr>
            <a:spLocks noGrp="1"/>
          </p:cNvSpPr>
          <p:nvPr>
            <p:ph type="body" idx="1"/>
          </p:nvPr>
        </p:nvSpPr>
        <p:spPr/>
        <p:txBody>
          <a:bodyPr/>
          <a:lstStyle/>
          <a:p>
            <a:r>
              <a:rPr lang="de-DE" dirty="0"/>
              <a:t>AB „Tabelle“</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1BA0880-B593-475C-96D2-D8634775EB7F}" type="slidenum">
              <a:rPr kumimoji="0" lang="de-DE" sz="1300" b="0" i="0" u="none" strike="noStrike" kern="1200" cap="none" spc="0" normalizeH="0" baseline="0" noProof="0" smtClean="0">
                <a:ln>
                  <a:noFill/>
                </a:ln>
                <a:solidFill>
                  <a:prstClr val="black"/>
                </a:solidFill>
                <a:effectLst/>
                <a:uLnTx/>
                <a:uFillTx/>
                <a:latin typeface="Calibri"/>
                <a:ea typeface="+mn-ea"/>
                <a:cs typeface="+mn-cs"/>
              </a:rPr>
            </a:fld>
            <a:endParaRPr kumimoji="0" lang="de-DE" sz="13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E61B259-718E-41BC-9A97-1627054B1256}" type="slidenum">
              <a:rPr lang="de-DE" smtClean="0"/>
            </a:fld>
            <a:endParaRPr lang="de-DE"/>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sp>
      <p:sp>
        <p:nvSpPr>
          <p:cNvPr id="3" name="Notizenplatzhalter 2"/>
          <p:cNvSpPr>
            <a:spLocks noGrp="1"/>
          </p:cNvSpPr>
          <p:nvPr>
            <p:ph type="body" idx="1"/>
          </p:nvPr>
        </p:nvSpPr>
        <p:spPr/>
        <p:txBody>
          <a:bodyPr/>
          <a:lstStyle/>
          <a:p>
            <a:r>
              <a:rPr lang="de-DE" dirty="0"/>
              <a:t>Währenddessen Fragen der Erstsemester beantworten</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1BA0880-B593-475C-96D2-D8634775EB7F}" type="slidenum">
              <a:rPr kumimoji="0" lang="de-DE" sz="1300" b="0" i="0" u="none" strike="noStrike" kern="1200" cap="none" spc="0" normalizeH="0" baseline="0" noProof="0" smtClean="0">
                <a:ln>
                  <a:noFill/>
                </a:ln>
                <a:solidFill>
                  <a:prstClr val="black"/>
                </a:solidFill>
                <a:effectLst/>
                <a:uLnTx/>
                <a:uFillTx/>
                <a:latin typeface="Calibri"/>
                <a:ea typeface="+mn-ea"/>
                <a:cs typeface="+mn-cs"/>
              </a:rPr>
            </a:fld>
            <a:endParaRPr kumimoji="0" lang="de-DE" sz="13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Folienbildplatzhalter 1"/>
          <p:cNvSpPr/>
          <p:nvPr>
            <p:ph type="sldImg"/>
          </p:nvPr>
        </p:nvSpPr>
        <p:spPr/>
      </p:sp>
      <p:sp>
        <p:nvSpPr>
          <p:cNvPr id="3" name="Textplatzhalter 2"/>
          <p:cNvSpPr/>
          <p:nvPr>
            <p:ph type="body"/>
          </p:nvPr>
        </p:nvSpPr>
        <p:spPr/>
        <p:txBody>
          <a:bodyPr/>
          <a:p>
            <a:endParaRPr lang="de-DE"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85800" y="2130480"/>
            <a:ext cx="7771680" cy="1469160"/>
          </a:xfrm>
          <a:prstGeom prst="rect">
            <a:avLst/>
          </a:prstGeom>
        </p:spPr>
        <p:txBody>
          <a:bodyPr lIns="0" tIns="0" rIns="0" bIns="0" anchor="ctr">
            <a:noAutofit/>
          </a:bodyPr>
          <a:lstStyle/>
          <a:p>
            <a:pPr algn="ctr"/>
            <a:endParaRPr lang="de-DE" sz="4400" b="0" strike="noStrike" spc="-1">
              <a:latin typeface="Arial" panose="020B0604020202020204"/>
            </a:endParaRPr>
          </a:p>
        </p:txBody>
      </p:sp>
      <p:sp>
        <p:nvSpPr>
          <p:cNvPr id="29"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de-DE" sz="3200" b="0" strike="noStrike" spc="-1">
              <a:latin typeface="Arial" panose="020B0604020202020204"/>
            </a:endParaRPr>
          </a:p>
        </p:txBody>
      </p:sp>
      <p:sp>
        <p:nvSpPr>
          <p:cNvPr id="30"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latin typeface="Arial" panose="020B0604020202020204"/>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85800" y="2130480"/>
            <a:ext cx="7771680" cy="1469160"/>
          </a:xfrm>
          <a:prstGeom prst="rect">
            <a:avLst/>
          </a:prstGeom>
        </p:spPr>
        <p:txBody>
          <a:bodyPr lIns="0" tIns="0" rIns="0" bIns="0" anchor="ctr">
            <a:noAutofit/>
          </a:bodyPr>
          <a:lstStyle/>
          <a:p>
            <a:pPr algn="ctr"/>
            <a:endParaRPr lang="de-DE" sz="4400" b="0" strike="noStrike" spc="-1">
              <a:latin typeface="Arial" panose="020B0604020202020204"/>
            </a:endParaRPr>
          </a:p>
        </p:txBody>
      </p:sp>
      <p:sp>
        <p:nvSpPr>
          <p:cNvPr id="3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latin typeface="Arial" panose="020B0604020202020204"/>
            </a:endParaRPr>
          </a:p>
        </p:txBody>
      </p:sp>
      <p:sp>
        <p:nvSpPr>
          <p:cNvPr id="3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latin typeface="Arial" panose="020B0604020202020204"/>
            </a:endParaRPr>
          </a:p>
        </p:txBody>
      </p:sp>
      <p:sp>
        <p:nvSpPr>
          <p:cNvPr id="3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latin typeface="Arial" panose="020B0604020202020204"/>
            </a:endParaRPr>
          </a:p>
        </p:txBody>
      </p:sp>
      <p:sp>
        <p:nvSpPr>
          <p:cNvPr id="35"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latin typeface="Arial" panose="020B060402020202020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685800" y="2130480"/>
            <a:ext cx="7771680" cy="1469160"/>
          </a:xfrm>
          <a:prstGeom prst="rect">
            <a:avLst/>
          </a:prstGeom>
        </p:spPr>
        <p:txBody>
          <a:bodyPr lIns="0" tIns="0" rIns="0" bIns="0" anchor="ctr">
            <a:noAutofit/>
          </a:bodyPr>
          <a:lstStyle/>
          <a:p>
            <a:pPr algn="ctr"/>
            <a:endParaRPr lang="de-DE" sz="4400" b="0" strike="noStrike" spc="-1">
              <a:latin typeface="Arial" panose="020B0604020202020204"/>
            </a:endParaRPr>
          </a:p>
        </p:txBody>
      </p:sp>
      <p:sp>
        <p:nvSpPr>
          <p:cNvPr id="37"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de-DE" sz="3200" b="0" strike="noStrike" spc="-1">
              <a:latin typeface="Arial" panose="020B0604020202020204"/>
            </a:endParaRPr>
          </a:p>
        </p:txBody>
      </p:sp>
      <p:sp>
        <p:nvSpPr>
          <p:cNvPr id="38"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de-DE" sz="3200" b="0" strike="noStrike" spc="-1">
              <a:latin typeface="Arial" panose="020B0604020202020204"/>
            </a:endParaRPr>
          </a:p>
        </p:txBody>
      </p:sp>
      <p:sp>
        <p:nvSpPr>
          <p:cNvPr id="39"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de-DE" sz="3200" b="0" strike="noStrike" spc="-1">
              <a:latin typeface="Arial" panose="020B0604020202020204"/>
            </a:endParaRPr>
          </a:p>
        </p:txBody>
      </p:sp>
      <p:sp>
        <p:nvSpPr>
          <p:cNvPr id="40"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de-DE" sz="3200" b="0" strike="noStrike" spc="-1">
              <a:latin typeface="Arial" panose="020B0604020202020204"/>
            </a:endParaRPr>
          </a:p>
        </p:txBody>
      </p:sp>
      <p:sp>
        <p:nvSpPr>
          <p:cNvPr id="41"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de-DE" sz="3200" b="0" strike="noStrike" spc="-1">
              <a:latin typeface="Arial" panose="020B0604020202020204"/>
            </a:endParaRPr>
          </a:p>
        </p:txBody>
      </p:sp>
      <p:sp>
        <p:nvSpPr>
          <p:cNvPr id="42"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de-DE" sz="3200" b="0" strike="noStrike" spc="-1">
              <a:latin typeface="Arial" panose="020B0604020202020204"/>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143000" y="1122363"/>
            <a:ext cx="6858000" cy="2387600"/>
          </a:xfrm>
        </p:spPr>
        <p:txBody>
          <a:bodyPr anchor="b"/>
          <a:lstStyle>
            <a:lvl1pPr algn="ctr">
              <a:defRPr sz="6000"/>
            </a:lvl1pPr>
          </a:lstStyle>
          <a:p>
            <a:r>
              <a:rPr lang="de-DE"/>
              <a:t>Mastertitelformat bearbeiten</a:t>
            </a:r>
            <a:endParaRPr lang="de-DE"/>
          </a:p>
        </p:txBody>
      </p:sp>
      <p:sp>
        <p:nvSpPr>
          <p:cNvPr id="3" name="Untertitel 2"/>
          <p:cNvSpPr>
            <a:spLocks noGrp="1"/>
          </p:cNvSpPr>
          <p:nvPr>
            <p:ph type="subTitle" idx="1" hasCustomPrompt="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A8E3551-85FB-4CEB-8C34-94D4A98321D7}" type="slidenum">
              <a:rPr lang="de-DE" smtClean="0"/>
            </a:fld>
            <a:endParaRPr lang="de-D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a:t>Mastertitelformat bearbeiten</a:t>
            </a:r>
            <a:endParaRPr lang="de-DE"/>
          </a:p>
        </p:txBody>
      </p:sp>
      <p:sp>
        <p:nvSpPr>
          <p:cNvPr id="3" name="Inhaltsplatzhalter 2"/>
          <p:cNvSpPr>
            <a:spLocks noGrp="1"/>
          </p:cNvSpPr>
          <p:nvPr>
            <p:ph idx="1" hasCustomPrompt="1"/>
          </p:nvPr>
        </p:nvSpPr>
        <p:spPr/>
        <p:txBody>
          <a:body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de-DE"/>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A8E3551-85FB-4CEB-8C34-94D4A98321D7}" type="slidenum">
              <a:rPr lang="de-DE" smtClean="0"/>
            </a:fld>
            <a:endParaRPr lang="de-D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23888" y="1709738"/>
            <a:ext cx="7886700" cy="2852737"/>
          </a:xfrm>
        </p:spPr>
        <p:txBody>
          <a:bodyPr anchor="b"/>
          <a:lstStyle>
            <a:lvl1pPr>
              <a:defRPr sz="6000"/>
            </a:lvl1pPr>
          </a:lstStyle>
          <a:p>
            <a:r>
              <a:rPr lang="de-DE"/>
              <a:t>Mastertitelformat bearbeiten</a:t>
            </a:r>
            <a:endParaRPr lang="de-DE"/>
          </a:p>
        </p:txBody>
      </p:sp>
      <p:sp>
        <p:nvSpPr>
          <p:cNvPr id="3" name="Textplatzhalter 2"/>
          <p:cNvSpPr>
            <a:spLocks noGrp="1"/>
          </p:cNvSpPr>
          <p:nvPr>
            <p:ph type="body" idx="1" hasCustomPrompt="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endParaRPr lang="de-DE"/>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A8E3551-85FB-4CEB-8C34-94D4A98321D7}" type="slidenum">
              <a:rPr lang="de-DE" smtClean="0"/>
            </a:fld>
            <a:endParaRPr lang="de-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a:t>Mastertitelformat bearbeiten</a:t>
            </a:r>
            <a:endParaRPr lang="de-DE"/>
          </a:p>
        </p:txBody>
      </p:sp>
      <p:sp>
        <p:nvSpPr>
          <p:cNvPr id="3" name="Inhaltsplatzhalter 2"/>
          <p:cNvSpPr>
            <a:spLocks noGrp="1"/>
          </p:cNvSpPr>
          <p:nvPr>
            <p:ph sz="half" idx="1" hasCustomPrompt="1"/>
          </p:nvPr>
        </p:nvSpPr>
        <p:spPr>
          <a:xfrm>
            <a:off x="628650" y="1825625"/>
            <a:ext cx="3867150" cy="4351338"/>
          </a:xfrm>
        </p:spPr>
        <p:txBody>
          <a:body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de-DE"/>
          </a:p>
        </p:txBody>
      </p:sp>
      <p:sp>
        <p:nvSpPr>
          <p:cNvPr id="4" name="Inhaltsplatzhalter 3"/>
          <p:cNvSpPr>
            <a:spLocks noGrp="1"/>
          </p:cNvSpPr>
          <p:nvPr>
            <p:ph sz="half" idx="2" hasCustomPrompt="1"/>
          </p:nvPr>
        </p:nvSpPr>
        <p:spPr>
          <a:xfrm>
            <a:off x="4648200" y="1825625"/>
            <a:ext cx="3867150" cy="4351338"/>
          </a:xfrm>
        </p:spPr>
        <p:txBody>
          <a:body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de-DE"/>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A8E3551-85FB-4CEB-8C34-94D4A98321D7}" type="slidenum">
              <a:rPr lang="de-DE" smtClean="0"/>
            </a:fld>
            <a:endParaRPr lang="de-D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0238" y="365125"/>
            <a:ext cx="7886700" cy="1325563"/>
          </a:xfrm>
        </p:spPr>
        <p:txBody>
          <a:bodyPr/>
          <a:lstStyle/>
          <a:p>
            <a:r>
              <a:rPr lang="de-DE"/>
              <a:t>Mastertitelformat bearbeiten</a:t>
            </a:r>
            <a:endParaRPr lang="de-DE"/>
          </a:p>
        </p:txBody>
      </p:sp>
      <p:sp>
        <p:nvSpPr>
          <p:cNvPr id="3" name="Textplatzhalter 2"/>
          <p:cNvSpPr>
            <a:spLocks noGrp="1"/>
          </p:cNvSpPr>
          <p:nvPr>
            <p:ph type="body" idx="1" hasCustomPrompt="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endParaRPr lang="de-DE"/>
          </a:p>
        </p:txBody>
      </p:sp>
      <p:sp>
        <p:nvSpPr>
          <p:cNvPr id="4" name="Inhaltsplatzhalter 3"/>
          <p:cNvSpPr>
            <a:spLocks noGrp="1"/>
          </p:cNvSpPr>
          <p:nvPr>
            <p:ph sz="half" idx="2" hasCustomPrompt="1"/>
          </p:nvPr>
        </p:nvSpPr>
        <p:spPr>
          <a:xfrm>
            <a:off x="630238" y="2505075"/>
            <a:ext cx="3868737" cy="3684588"/>
          </a:xfrm>
        </p:spPr>
        <p:txBody>
          <a:body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de-DE"/>
          </a:p>
        </p:txBody>
      </p:sp>
      <p:sp>
        <p:nvSpPr>
          <p:cNvPr id="5" name="Textplatzhalter 4"/>
          <p:cNvSpPr>
            <a:spLocks noGrp="1"/>
          </p:cNvSpPr>
          <p:nvPr>
            <p:ph type="body" sz="quarter" idx="3" hasCustomPrompt="1"/>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endParaRPr lang="de-DE"/>
          </a:p>
        </p:txBody>
      </p:sp>
      <p:sp>
        <p:nvSpPr>
          <p:cNvPr id="6" name="Inhaltsplatzhalter 5"/>
          <p:cNvSpPr>
            <a:spLocks noGrp="1"/>
          </p:cNvSpPr>
          <p:nvPr>
            <p:ph sz="quarter" idx="4" hasCustomPrompt="1"/>
          </p:nvPr>
        </p:nvSpPr>
        <p:spPr>
          <a:xfrm>
            <a:off x="4629150" y="2505075"/>
            <a:ext cx="3887788" cy="3684588"/>
          </a:xfrm>
        </p:spPr>
        <p:txBody>
          <a:body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de-DE"/>
          </a:p>
        </p:txBody>
      </p:sp>
      <p:sp>
        <p:nvSpPr>
          <p:cNvPr id="7" name="Datumsplatzhalter 6"/>
          <p:cNvSpPr>
            <a:spLocks noGrp="1"/>
          </p:cNvSpPr>
          <p:nvPr>
            <p:ph type="dt" sz="half" idx="10"/>
          </p:nvPr>
        </p:nvSpPr>
        <p:spPr/>
        <p:txBody>
          <a:bodyPr/>
          <a:lstStyle/>
          <a:p>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3A8E3551-85FB-4CEB-8C34-94D4A98321D7}" type="slidenum">
              <a:rPr lang="de-DE" smtClean="0"/>
            </a:fld>
            <a:endParaRPr lang="de-D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a:t>Mastertitelformat bearbeiten</a:t>
            </a:r>
            <a:endParaRPr lang="de-DE"/>
          </a:p>
        </p:txBody>
      </p:sp>
      <p:sp>
        <p:nvSpPr>
          <p:cNvPr id="3" name="Datumsplatzhalter 2"/>
          <p:cNvSpPr>
            <a:spLocks noGrp="1"/>
          </p:cNvSpPr>
          <p:nvPr>
            <p:ph type="dt" sz="half" idx="10"/>
          </p:nvPr>
        </p:nvSpPr>
        <p:spPr/>
        <p:txBody>
          <a:bodyPr/>
          <a:lstStyle/>
          <a:p>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3A8E3551-85FB-4CEB-8C34-94D4A98321D7}" type="slidenum">
              <a:rPr lang="de-DE" smtClean="0"/>
            </a:fld>
            <a:endParaRPr lang="de-D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3A8E3551-85FB-4CEB-8C34-94D4A98321D7}" type="slidenum">
              <a:rPr lang="de-DE" smtClean="0"/>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685800" y="2130480"/>
            <a:ext cx="7771680" cy="1469160"/>
          </a:xfrm>
          <a:prstGeom prst="rect">
            <a:avLst/>
          </a:prstGeom>
        </p:spPr>
        <p:txBody>
          <a:bodyPr lIns="0" tIns="0" rIns="0" bIns="0" anchor="ctr">
            <a:noAutofit/>
          </a:bodyPr>
          <a:lstStyle/>
          <a:p>
            <a:pPr algn="ctr"/>
            <a:endParaRPr lang="de-DE" sz="4400" b="0" strike="noStrike" spc="-1">
              <a:latin typeface="Arial" panose="020B0604020202020204"/>
            </a:endParaRPr>
          </a:p>
        </p:txBody>
      </p:sp>
      <p:sp>
        <p:nvSpPr>
          <p:cNvPr id="8"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de-DE" sz="3200" b="0" strike="noStrike" spc="-1">
              <a:latin typeface="Arial" panose="020B0604020202020204"/>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0238" y="457200"/>
            <a:ext cx="2949575" cy="1600200"/>
          </a:xfrm>
        </p:spPr>
        <p:txBody>
          <a:bodyPr anchor="b"/>
          <a:lstStyle>
            <a:lvl1pPr>
              <a:defRPr sz="3200"/>
            </a:lvl1pPr>
          </a:lstStyle>
          <a:p>
            <a:r>
              <a:rPr lang="de-DE"/>
              <a:t>Mastertitelformat bearbeiten</a:t>
            </a:r>
            <a:endParaRPr lang="de-DE"/>
          </a:p>
        </p:txBody>
      </p:sp>
      <p:sp>
        <p:nvSpPr>
          <p:cNvPr id="3" name="Inhaltsplatzhalter 2"/>
          <p:cNvSpPr>
            <a:spLocks noGrp="1"/>
          </p:cNvSpPr>
          <p:nvPr>
            <p:ph idx="1" hasCustomPrompt="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de-DE"/>
          </a:p>
        </p:txBody>
      </p:sp>
      <p:sp>
        <p:nvSpPr>
          <p:cNvPr id="4" name="Textplatzhalter 3"/>
          <p:cNvSpPr>
            <a:spLocks noGrp="1"/>
          </p:cNvSpPr>
          <p:nvPr>
            <p:ph type="body" sz="half" idx="2" hasCustomPrompt="1"/>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endParaRPr lang="de-DE"/>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A8E3551-85FB-4CEB-8C34-94D4A98321D7}" type="slidenum">
              <a:rPr lang="de-DE" smtClean="0"/>
            </a:fld>
            <a:endParaRPr lang="de-D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0238" y="457200"/>
            <a:ext cx="2949575" cy="1600200"/>
          </a:xfrm>
        </p:spPr>
        <p:txBody>
          <a:bodyPr anchor="b"/>
          <a:lstStyle>
            <a:lvl1pPr>
              <a:defRPr sz="3200"/>
            </a:lvl1pPr>
          </a:lstStyle>
          <a:p>
            <a:r>
              <a:rPr lang="de-DE"/>
              <a:t>Mastertitelformat bearbeiten</a:t>
            </a:r>
            <a:endParaRPr lang="de-DE"/>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hasCustomPrompt="1"/>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endParaRPr lang="de-DE"/>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A8E3551-85FB-4CEB-8C34-94D4A98321D7}" type="slidenum">
              <a:rPr lang="de-DE" smtClean="0"/>
            </a:fld>
            <a:endParaRPr lang="de-D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a:t>Mastertitelformat bearbeiten</a:t>
            </a:r>
            <a:endParaRPr lang="de-DE"/>
          </a:p>
        </p:txBody>
      </p:sp>
      <p:sp>
        <p:nvSpPr>
          <p:cNvPr id="3" name="Vertikaler Textplatzhalter 2"/>
          <p:cNvSpPr>
            <a:spLocks noGrp="1"/>
          </p:cNvSpPr>
          <p:nvPr>
            <p:ph type="body" orient="vert" idx="1" hasCustomPrompt="1"/>
          </p:nvPr>
        </p:nvSpPr>
        <p:spPr/>
        <p:txBody>
          <a:bodyPr vert="eaVert"/>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de-DE"/>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A8E3551-85FB-4CEB-8C34-94D4A98321D7}" type="slidenum">
              <a:rPr lang="de-DE" smtClean="0"/>
            </a:fld>
            <a:endParaRPr lang="de-D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hasCustomPrompt="1"/>
          </p:nvPr>
        </p:nvSpPr>
        <p:spPr>
          <a:xfrm>
            <a:off x="6543675" y="365125"/>
            <a:ext cx="1971675" cy="5811838"/>
          </a:xfrm>
        </p:spPr>
        <p:txBody>
          <a:bodyPr vert="eaVert"/>
          <a:lstStyle/>
          <a:p>
            <a:r>
              <a:rPr lang="de-DE"/>
              <a:t>Mastertitelformat bearbeiten</a:t>
            </a:r>
            <a:endParaRPr lang="de-DE"/>
          </a:p>
        </p:txBody>
      </p:sp>
      <p:sp>
        <p:nvSpPr>
          <p:cNvPr id="3" name="Vertikaler Textplatzhalter 2"/>
          <p:cNvSpPr>
            <a:spLocks noGrp="1"/>
          </p:cNvSpPr>
          <p:nvPr>
            <p:ph type="body" orient="vert" idx="1" hasCustomPrompt="1"/>
          </p:nvPr>
        </p:nvSpPr>
        <p:spPr>
          <a:xfrm>
            <a:off x="628650" y="365125"/>
            <a:ext cx="5762625" cy="5811838"/>
          </a:xfrm>
        </p:spPr>
        <p:txBody>
          <a:bodyPr vert="eaVert"/>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de-DE"/>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A8E3551-85FB-4CEB-8C34-94D4A98321D7}" type="slidenum">
              <a:rPr lang="de-DE" smtClean="0"/>
            </a:fld>
            <a:endParaRPr lang="de-D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67" name="PlaceHolder 1"/>
          <p:cNvSpPr>
            <a:spLocks noGrp="1"/>
          </p:cNvSpPr>
          <p:nvPr>
            <p:ph type="title"/>
          </p:nvPr>
        </p:nvSpPr>
        <p:spPr>
          <a:xfrm>
            <a:off x="685800" y="2130480"/>
            <a:ext cx="7771680" cy="1469160"/>
          </a:xfrm>
          <a:prstGeom prst="rect">
            <a:avLst/>
          </a:prstGeom>
        </p:spPr>
        <p:txBody>
          <a:bodyPr lIns="0" tIns="0" rIns="0" bIns="0" anchor="ctr">
            <a:noAutofit/>
          </a:bodyPr>
          <a:lstStyle/>
          <a:p>
            <a:pPr algn="ctr"/>
            <a:endParaRPr lang="de-DE" sz="4400" b="0" strike="noStrike" spc="-1">
              <a:latin typeface="Arial" panose="020B0604020202020204"/>
            </a:endParaRPr>
          </a:p>
        </p:txBody>
      </p:sp>
      <p:sp>
        <p:nvSpPr>
          <p:cNvPr id="368"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de-DE" sz="3200" b="0" strike="noStrike" spc="-1">
              <a:latin typeface="Arial" panose="020B0604020202020204"/>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69" name="PlaceHolder 1"/>
          <p:cNvSpPr>
            <a:spLocks noGrp="1"/>
          </p:cNvSpPr>
          <p:nvPr>
            <p:ph type="title"/>
          </p:nvPr>
        </p:nvSpPr>
        <p:spPr>
          <a:xfrm>
            <a:off x="685800" y="2130480"/>
            <a:ext cx="7771680" cy="1469160"/>
          </a:xfrm>
          <a:prstGeom prst="rect">
            <a:avLst/>
          </a:prstGeom>
        </p:spPr>
        <p:txBody>
          <a:bodyPr lIns="0" tIns="0" rIns="0" bIns="0" anchor="ctr">
            <a:noAutofit/>
          </a:bodyPr>
          <a:lstStyle/>
          <a:p>
            <a:pPr algn="ctr"/>
            <a:endParaRPr lang="de-DE" sz="4400" b="0" strike="noStrike" spc="-1">
              <a:latin typeface="Arial" panose="020B0604020202020204"/>
            </a:endParaRPr>
          </a:p>
        </p:txBody>
      </p:sp>
      <p:sp>
        <p:nvSpPr>
          <p:cNvPr id="370"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de-DE" sz="3200" b="0" strike="noStrike" spc="-1">
              <a:latin typeface="Arial" panose="020B0604020202020204"/>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71" name="PlaceHolder 1"/>
          <p:cNvSpPr>
            <a:spLocks noGrp="1"/>
          </p:cNvSpPr>
          <p:nvPr>
            <p:ph type="title"/>
          </p:nvPr>
        </p:nvSpPr>
        <p:spPr>
          <a:xfrm>
            <a:off x="685800" y="2130480"/>
            <a:ext cx="7771680" cy="1469160"/>
          </a:xfrm>
          <a:prstGeom prst="rect">
            <a:avLst/>
          </a:prstGeom>
        </p:spPr>
        <p:txBody>
          <a:bodyPr lIns="0" tIns="0" rIns="0" bIns="0" anchor="ctr">
            <a:noAutofit/>
          </a:bodyPr>
          <a:lstStyle/>
          <a:p>
            <a:pPr algn="ctr"/>
            <a:endParaRPr lang="de-DE" sz="4400" b="0" strike="noStrike" spc="-1">
              <a:latin typeface="Arial" panose="020B0604020202020204"/>
            </a:endParaRPr>
          </a:p>
        </p:txBody>
      </p:sp>
      <p:sp>
        <p:nvSpPr>
          <p:cNvPr id="37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latin typeface="Arial" panose="020B0604020202020204"/>
            </a:endParaRPr>
          </a:p>
        </p:txBody>
      </p:sp>
      <p:sp>
        <p:nvSpPr>
          <p:cNvPr id="37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latin typeface="Arial" panose="020B0604020202020204"/>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74" name="PlaceHolder 1"/>
          <p:cNvSpPr>
            <a:spLocks noGrp="1"/>
          </p:cNvSpPr>
          <p:nvPr>
            <p:ph type="title"/>
          </p:nvPr>
        </p:nvSpPr>
        <p:spPr>
          <a:xfrm>
            <a:off x="685800" y="2130480"/>
            <a:ext cx="7771680" cy="1469160"/>
          </a:xfrm>
          <a:prstGeom prst="rect">
            <a:avLst/>
          </a:prstGeom>
        </p:spPr>
        <p:txBody>
          <a:bodyPr lIns="0" tIns="0" rIns="0" bIns="0" anchor="ctr">
            <a:noAutofit/>
          </a:bodyPr>
          <a:lstStyle/>
          <a:p>
            <a:pPr algn="ctr"/>
            <a:endParaRPr lang="de-DE" sz="4400" b="0" strike="noStrike" spc="-1">
              <a:latin typeface="Arial" panose="020B0604020202020204"/>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75" name="PlaceHolder 1"/>
          <p:cNvSpPr>
            <a:spLocks noGrp="1"/>
          </p:cNvSpPr>
          <p:nvPr>
            <p:ph type="subTitle"/>
          </p:nvPr>
        </p:nvSpPr>
        <p:spPr>
          <a:xfrm>
            <a:off x="685800" y="2130480"/>
            <a:ext cx="7771680" cy="6811560"/>
          </a:xfrm>
          <a:prstGeom prst="rect">
            <a:avLst/>
          </a:prstGeom>
        </p:spPr>
        <p:txBody>
          <a:bodyPr lIns="0" tIns="0" rIns="0" bIns="0" anchor="ctr">
            <a:noAutofit/>
          </a:bodyPr>
          <a:lstStyle/>
          <a:p>
            <a:pPr algn="ctr"/>
            <a:endParaRPr lang="de-DE" sz="3200" b="0" strike="noStrike" spc="-1">
              <a:latin typeface="Arial" panose="020B0604020202020204"/>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85800" y="2130480"/>
            <a:ext cx="7771680" cy="1469160"/>
          </a:xfrm>
          <a:prstGeom prst="rect">
            <a:avLst/>
          </a:prstGeom>
        </p:spPr>
        <p:txBody>
          <a:bodyPr lIns="0" tIns="0" rIns="0" bIns="0" anchor="ctr">
            <a:noAutofit/>
          </a:bodyPr>
          <a:lstStyle/>
          <a:p>
            <a:pPr algn="ctr"/>
            <a:endParaRPr lang="de-DE" sz="4400" b="0" strike="noStrike" spc="-1">
              <a:latin typeface="Arial" panose="020B0604020202020204"/>
            </a:endParaRPr>
          </a:p>
        </p:txBody>
      </p:sp>
      <p:sp>
        <p:nvSpPr>
          <p:cNvPr id="10"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de-DE" sz="3200" b="0" strike="noStrike" spc="-1">
              <a:latin typeface="Arial" panose="020B0604020202020204"/>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76" name="PlaceHolder 1"/>
          <p:cNvSpPr>
            <a:spLocks noGrp="1"/>
          </p:cNvSpPr>
          <p:nvPr>
            <p:ph type="title"/>
          </p:nvPr>
        </p:nvSpPr>
        <p:spPr>
          <a:xfrm>
            <a:off x="685800" y="2130480"/>
            <a:ext cx="7771680" cy="1469160"/>
          </a:xfrm>
          <a:prstGeom prst="rect">
            <a:avLst/>
          </a:prstGeom>
        </p:spPr>
        <p:txBody>
          <a:bodyPr lIns="0" tIns="0" rIns="0" bIns="0" anchor="ctr">
            <a:noAutofit/>
          </a:bodyPr>
          <a:lstStyle/>
          <a:p>
            <a:pPr algn="ctr"/>
            <a:endParaRPr lang="de-DE" sz="4400" b="0" strike="noStrike" spc="-1">
              <a:latin typeface="Arial" panose="020B0604020202020204"/>
            </a:endParaRPr>
          </a:p>
        </p:txBody>
      </p:sp>
      <p:sp>
        <p:nvSpPr>
          <p:cNvPr id="37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latin typeface="Arial" panose="020B0604020202020204"/>
            </a:endParaRPr>
          </a:p>
        </p:txBody>
      </p:sp>
      <p:sp>
        <p:nvSpPr>
          <p:cNvPr id="37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latin typeface="Arial" panose="020B0604020202020204"/>
            </a:endParaRPr>
          </a:p>
        </p:txBody>
      </p:sp>
      <p:sp>
        <p:nvSpPr>
          <p:cNvPr id="37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latin typeface="Arial" panose="020B0604020202020204"/>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80" name="PlaceHolder 1"/>
          <p:cNvSpPr>
            <a:spLocks noGrp="1"/>
          </p:cNvSpPr>
          <p:nvPr>
            <p:ph type="title"/>
          </p:nvPr>
        </p:nvSpPr>
        <p:spPr>
          <a:xfrm>
            <a:off x="685800" y="2130480"/>
            <a:ext cx="7771680" cy="1469160"/>
          </a:xfrm>
          <a:prstGeom prst="rect">
            <a:avLst/>
          </a:prstGeom>
        </p:spPr>
        <p:txBody>
          <a:bodyPr lIns="0" tIns="0" rIns="0" bIns="0" anchor="ctr">
            <a:noAutofit/>
          </a:bodyPr>
          <a:lstStyle/>
          <a:p>
            <a:pPr algn="ctr"/>
            <a:endParaRPr lang="de-DE" sz="4400" b="0" strike="noStrike" spc="-1">
              <a:latin typeface="Arial" panose="020B0604020202020204"/>
            </a:endParaRPr>
          </a:p>
        </p:txBody>
      </p:sp>
      <p:sp>
        <p:nvSpPr>
          <p:cNvPr id="38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latin typeface="Arial" panose="020B0604020202020204"/>
            </a:endParaRPr>
          </a:p>
        </p:txBody>
      </p:sp>
      <p:sp>
        <p:nvSpPr>
          <p:cNvPr id="38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latin typeface="Arial" panose="020B0604020202020204"/>
            </a:endParaRPr>
          </a:p>
        </p:txBody>
      </p:sp>
      <p:sp>
        <p:nvSpPr>
          <p:cNvPr id="383"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latin typeface="Arial" panose="020B0604020202020204"/>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84" name="PlaceHolder 1"/>
          <p:cNvSpPr>
            <a:spLocks noGrp="1"/>
          </p:cNvSpPr>
          <p:nvPr>
            <p:ph type="title"/>
          </p:nvPr>
        </p:nvSpPr>
        <p:spPr>
          <a:xfrm>
            <a:off x="685800" y="2130480"/>
            <a:ext cx="7771680" cy="1469160"/>
          </a:xfrm>
          <a:prstGeom prst="rect">
            <a:avLst/>
          </a:prstGeom>
        </p:spPr>
        <p:txBody>
          <a:bodyPr lIns="0" tIns="0" rIns="0" bIns="0" anchor="ctr">
            <a:noAutofit/>
          </a:bodyPr>
          <a:lstStyle/>
          <a:p>
            <a:pPr algn="ctr"/>
            <a:endParaRPr lang="de-DE" sz="4400" b="0" strike="noStrike" spc="-1">
              <a:latin typeface="Arial" panose="020B0604020202020204"/>
            </a:endParaRPr>
          </a:p>
        </p:txBody>
      </p:sp>
      <p:sp>
        <p:nvSpPr>
          <p:cNvPr id="38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latin typeface="Arial" panose="020B0604020202020204"/>
            </a:endParaRPr>
          </a:p>
        </p:txBody>
      </p:sp>
      <p:sp>
        <p:nvSpPr>
          <p:cNvPr id="38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latin typeface="Arial" panose="020B0604020202020204"/>
            </a:endParaRPr>
          </a:p>
        </p:txBody>
      </p:sp>
      <p:sp>
        <p:nvSpPr>
          <p:cNvPr id="387"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latin typeface="Arial" panose="020B0604020202020204"/>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88" name="PlaceHolder 1"/>
          <p:cNvSpPr>
            <a:spLocks noGrp="1"/>
          </p:cNvSpPr>
          <p:nvPr>
            <p:ph type="title"/>
          </p:nvPr>
        </p:nvSpPr>
        <p:spPr>
          <a:xfrm>
            <a:off x="685800" y="2130480"/>
            <a:ext cx="7771680" cy="1469160"/>
          </a:xfrm>
          <a:prstGeom prst="rect">
            <a:avLst/>
          </a:prstGeom>
        </p:spPr>
        <p:txBody>
          <a:bodyPr lIns="0" tIns="0" rIns="0" bIns="0" anchor="ctr">
            <a:noAutofit/>
          </a:bodyPr>
          <a:lstStyle/>
          <a:p>
            <a:pPr algn="ctr"/>
            <a:endParaRPr lang="de-DE" sz="4400" b="0" strike="noStrike" spc="-1">
              <a:latin typeface="Arial" panose="020B0604020202020204"/>
            </a:endParaRPr>
          </a:p>
        </p:txBody>
      </p:sp>
      <p:sp>
        <p:nvSpPr>
          <p:cNvPr id="389"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de-DE" sz="3200" b="0" strike="noStrike" spc="-1">
              <a:latin typeface="Arial" panose="020B0604020202020204"/>
            </a:endParaRPr>
          </a:p>
        </p:txBody>
      </p:sp>
      <p:sp>
        <p:nvSpPr>
          <p:cNvPr id="390"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latin typeface="Arial" panose="020B0604020202020204"/>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91" name="PlaceHolder 1"/>
          <p:cNvSpPr>
            <a:spLocks noGrp="1"/>
          </p:cNvSpPr>
          <p:nvPr>
            <p:ph type="title"/>
          </p:nvPr>
        </p:nvSpPr>
        <p:spPr>
          <a:xfrm>
            <a:off x="685800" y="2130480"/>
            <a:ext cx="7771680" cy="1469160"/>
          </a:xfrm>
          <a:prstGeom prst="rect">
            <a:avLst/>
          </a:prstGeom>
        </p:spPr>
        <p:txBody>
          <a:bodyPr lIns="0" tIns="0" rIns="0" bIns="0" anchor="ctr">
            <a:noAutofit/>
          </a:bodyPr>
          <a:lstStyle/>
          <a:p>
            <a:pPr algn="ctr"/>
            <a:endParaRPr lang="de-DE" sz="4400" b="0" strike="noStrike" spc="-1">
              <a:latin typeface="Arial" panose="020B0604020202020204"/>
            </a:endParaRPr>
          </a:p>
        </p:txBody>
      </p:sp>
      <p:sp>
        <p:nvSpPr>
          <p:cNvPr id="39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latin typeface="Arial" panose="020B0604020202020204"/>
            </a:endParaRPr>
          </a:p>
        </p:txBody>
      </p:sp>
      <p:sp>
        <p:nvSpPr>
          <p:cNvPr id="39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latin typeface="Arial" panose="020B0604020202020204"/>
            </a:endParaRPr>
          </a:p>
        </p:txBody>
      </p:sp>
      <p:sp>
        <p:nvSpPr>
          <p:cNvPr id="39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latin typeface="Arial" panose="020B0604020202020204"/>
            </a:endParaRPr>
          </a:p>
        </p:txBody>
      </p:sp>
      <p:sp>
        <p:nvSpPr>
          <p:cNvPr id="395"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latin typeface="Arial" panose="020B0604020202020204"/>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96" name="PlaceHolder 1"/>
          <p:cNvSpPr>
            <a:spLocks noGrp="1"/>
          </p:cNvSpPr>
          <p:nvPr>
            <p:ph type="title"/>
          </p:nvPr>
        </p:nvSpPr>
        <p:spPr>
          <a:xfrm>
            <a:off x="685800" y="2130480"/>
            <a:ext cx="7771680" cy="1469160"/>
          </a:xfrm>
          <a:prstGeom prst="rect">
            <a:avLst/>
          </a:prstGeom>
        </p:spPr>
        <p:txBody>
          <a:bodyPr lIns="0" tIns="0" rIns="0" bIns="0" anchor="ctr">
            <a:noAutofit/>
          </a:bodyPr>
          <a:lstStyle/>
          <a:p>
            <a:pPr algn="ctr"/>
            <a:endParaRPr lang="de-DE" sz="4400" b="0" strike="noStrike" spc="-1">
              <a:latin typeface="Arial" panose="020B0604020202020204"/>
            </a:endParaRPr>
          </a:p>
        </p:txBody>
      </p:sp>
      <p:sp>
        <p:nvSpPr>
          <p:cNvPr id="397"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de-DE" sz="3200" b="0" strike="noStrike" spc="-1">
              <a:latin typeface="Arial" panose="020B0604020202020204"/>
            </a:endParaRPr>
          </a:p>
        </p:txBody>
      </p:sp>
      <p:sp>
        <p:nvSpPr>
          <p:cNvPr id="398"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de-DE" sz="3200" b="0" strike="noStrike" spc="-1">
              <a:latin typeface="Arial" panose="020B0604020202020204"/>
            </a:endParaRPr>
          </a:p>
        </p:txBody>
      </p:sp>
      <p:sp>
        <p:nvSpPr>
          <p:cNvPr id="399"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de-DE" sz="3200" b="0" strike="noStrike" spc="-1">
              <a:latin typeface="Arial" panose="020B0604020202020204"/>
            </a:endParaRPr>
          </a:p>
        </p:txBody>
      </p:sp>
      <p:sp>
        <p:nvSpPr>
          <p:cNvPr id="400"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de-DE" sz="3200" b="0" strike="noStrike" spc="-1">
              <a:latin typeface="Arial" panose="020B0604020202020204"/>
            </a:endParaRPr>
          </a:p>
        </p:txBody>
      </p:sp>
      <p:sp>
        <p:nvSpPr>
          <p:cNvPr id="401"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de-DE" sz="3200" b="0" strike="noStrike" spc="-1">
              <a:latin typeface="Arial" panose="020B0604020202020204"/>
            </a:endParaRPr>
          </a:p>
        </p:txBody>
      </p:sp>
      <p:sp>
        <p:nvSpPr>
          <p:cNvPr id="402"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de-DE" sz="3200" b="0" strike="noStrike" spc="-1">
              <a:latin typeface="Arial" panose="020B0604020202020204"/>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11188" y="1844675"/>
            <a:ext cx="7920000" cy="4012786"/>
          </a:xfrm>
          <a:prstGeom prst="rect">
            <a:avLst/>
          </a:prstGeom>
        </p:spPr>
        <p:txBody>
          <a:bodyPr/>
          <a:lstStyle/>
          <a:p>
            <a:pPr lvl="0"/>
            <a:r>
              <a:rPr lang="de-DE" dirty="0"/>
              <a:t>Textmasterformat bearbeiten</a:t>
            </a:r>
            <a:endParaRPr lang="de-DE" dirty="0"/>
          </a:p>
          <a:p>
            <a:pPr lvl="1"/>
            <a:r>
              <a:rPr lang="de-DE" dirty="0"/>
              <a:t>Zweite Ebene</a:t>
            </a:r>
            <a:endParaRPr lang="de-DE" dirty="0"/>
          </a:p>
          <a:p>
            <a:pPr lvl="2"/>
            <a:r>
              <a:rPr lang="de-DE" dirty="0"/>
              <a:t>Dritte Ebene</a:t>
            </a:r>
            <a:endParaRPr lang="de-DE" dirty="0"/>
          </a:p>
          <a:p>
            <a:pPr lvl="3"/>
            <a:r>
              <a:rPr lang="de-DE" dirty="0"/>
              <a:t>Vierte Ebene</a:t>
            </a:r>
            <a:endParaRPr lang="de-DE" dirty="0"/>
          </a:p>
          <a:p>
            <a:pPr lvl="4"/>
            <a:r>
              <a:rPr lang="de-DE" dirty="0"/>
              <a:t>Fünfte Ebene</a:t>
            </a:r>
            <a:endParaRPr lang="en-US" dirty="0"/>
          </a:p>
        </p:txBody>
      </p:sp>
      <p:sp>
        <p:nvSpPr>
          <p:cNvPr id="2" name="Titel 1"/>
          <p:cNvSpPr>
            <a:spLocks noGrp="1"/>
          </p:cNvSpPr>
          <p:nvPr>
            <p:ph type="title"/>
          </p:nvPr>
        </p:nvSpPr>
        <p:spPr/>
        <p:txBody>
          <a:bodyPr/>
          <a:lstStyle/>
          <a:p>
            <a:r>
              <a:rPr lang="de-DE"/>
              <a:t>Titelmasterformat durch Klicken bearbeiten</a:t>
            </a:r>
            <a:endParaRPr lang="de-DE"/>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endParaRPr lang="de-DE" dirty="0"/>
          </a:p>
        </p:txBody>
      </p:sp>
      <p:sp>
        <p:nvSpPr>
          <p:cNvPr id="9"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endParaRPr lang="de-DE" dirty="0"/>
          </a:p>
        </p:txBody>
      </p:sp>
      <p:sp>
        <p:nvSpPr>
          <p:cNvPr id="10"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1"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dirty="0"/>
              <a:t> Folie </a:t>
            </a:r>
            <a:fld id="{812F24F4-33A2-4A6F-87E3-ABC44FA42587}" type="slidenum">
              <a:rPr lang="de-DE" smtClean="0"/>
            </a:fld>
            <a:endParaRPr lang="de-DE"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11188" y="1844675"/>
            <a:ext cx="7920000" cy="4012786"/>
          </a:xfrm>
          <a:prstGeom prst="rect">
            <a:avLst/>
          </a:prstGeom>
        </p:spPr>
        <p:txBody>
          <a:bodyPr/>
          <a:lstStyle/>
          <a:p>
            <a:pPr lvl="0"/>
            <a:r>
              <a:rPr lang="de-DE" dirty="0"/>
              <a:t>Textmasterformat bearbeiten</a:t>
            </a:r>
            <a:endParaRPr lang="de-DE" dirty="0"/>
          </a:p>
          <a:p>
            <a:pPr lvl="1"/>
            <a:r>
              <a:rPr lang="de-DE" dirty="0"/>
              <a:t>Zweite Ebene</a:t>
            </a:r>
            <a:endParaRPr lang="de-DE" dirty="0"/>
          </a:p>
          <a:p>
            <a:pPr lvl="2"/>
            <a:r>
              <a:rPr lang="de-DE" dirty="0"/>
              <a:t>Dritte Ebene</a:t>
            </a:r>
            <a:endParaRPr lang="de-DE" dirty="0"/>
          </a:p>
          <a:p>
            <a:pPr lvl="3"/>
            <a:r>
              <a:rPr lang="de-DE" dirty="0"/>
              <a:t>Vierte Ebene</a:t>
            </a:r>
            <a:endParaRPr lang="de-DE" dirty="0"/>
          </a:p>
          <a:p>
            <a:pPr lvl="4"/>
            <a:r>
              <a:rPr lang="de-DE" dirty="0"/>
              <a:t>Fünfte Ebene</a:t>
            </a:r>
            <a:endParaRPr lang="en-US" dirty="0"/>
          </a:p>
        </p:txBody>
      </p:sp>
      <p:sp>
        <p:nvSpPr>
          <p:cNvPr id="2" name="Titel 1"/>
          <p:cNvSpPr>
            <a:spLocks noGrp="1"/>
          </p:cNvSpPr>
          <p:nvPr>
            <p:ph type="title"/>
          </p:nvPr>
        </p:nvSpPr>
        <p:spPr/>
        <p:txBody>
          <a:bodyPr/>
          <a:lstStyle/>
          <a:p>
            <a:r>
              <a:rPr lang="de-DE"/>
              <a:t>Titelmasterformat durch Klicken bearbeiten</a:t>
            </a:r>
            <a:endParaRPr lang="de-DE"/>
          </a:p>
        </p:txBody>
      </p:sp>
      <p:sp>
        <p:nvSpPr>
          <p:cNvPr id="5" name="Foliennummernplatzhalter 12"/>
          <p:cNvSpPr txBox="1"/>
          <p:nvPr userDrawn="1"/>
        </p:nvSpPr>
        <p:spPr>
          <a:xfrm>
            <a:off x="1683948" y="6356350"/>
            <a:ext cx="703652"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rgbClr val="A4ADB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a:t> Folie </a:t>
            </a:r>
            <a:fld id="{812F24F4-33A2-4A6F-87E3-ABC44FA42587}" type="slidenum">
              <a:rPr lang="de-DE" smtClean="0"/>
            </a:fld>
            <a:endParaRPr lang="de-DE"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Zwischentitel">
    <p:spTree>
      <p:nvGrpSpPr>
        <p:cNvPr id="1" name=""/>
        <p:cNvGrpSpPr/>
        <p:nvPr/>
      </p:nvGrpSpPr>
      <p:grpSpPr>
        <a:xfrm>
          <a:off x="0" y="0"/>
          <a:ext cx="0" cy="0"/>
          <a:chOff x="0" y="0"/>
          <a:chExt cx="0" cy="0"/>
        </a:xfrm>
      </p:grpSpPr>
      <p:sp>
        <p:nvSpPr>
          <p:cNvPr id="7" name="Rechteck 6"/>
          <p:cNvSpPr/>
          <p:nvPr userDrawn="1"/>
        </p:nvSpPr>
        <p:spPr>
          <a:xfrm>
            <a:off x="0" y="1683803"/>
            <a:ext cx="9144000" cy="4348518"/>
          </a:xfrm>
          <a:prstGeom prst="rect">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title" hasCustomPrompt="1"/>
          </p:nvPr>
        </p:nvSpPr>
        <p:spPr>
          <a:xfrm>
            <a:off x="623888" y="1844677"/>
            <a:ext cx="7886700" cy="2717801"/>
          </a:xfrm>
          <a:prstGeom prst="rect">
            <a:avLst/>
          </a:prstGeom>
        </p:spPr>
        <p:txBody>
          <a:bodyPr anchor="ctr">
            <a:normAutofit/>
          </a:bodyPr>
          <a:lstStyle>
            <a:lvl1pPr>
              <a:defRPr sz="4800">
                <a:solidFill>
                  <a:schemeClr val="bg1"/>
                </a:solidFill>
              </a:defRPr>
            </a:lvl1pPr>
          </a:lstStyle>
          <a:p>
            <a:r>
              <a:rPr lang="de-DE" dirty="0"/>
              <a:t>Zwischentitelmasterformat durch Klicken bearbeiten</a:t>
            </a:r>
            <a:endParaRPr lang="en-US" dirty="0"/>
          </a:p>
        </p:txBody>
      </p:sp>
      <p:sp>
        <p:nvSpPr>
          <p:cNvPr id="3" name="Text Placeholder 2"/>
          <p:cNvSpPr>
            <a:spLocks noGrp="1"/>
          </p:cNvSpPr>
          <p:nvPr>
            <p:ph type="body" idx="1" hasCustomPrompt="1"/>
          </p:nvPr>
        </p:nvSpPr>
        <p:spPr>
          <a:xfrm>
            <a:off x="623888" y="4589466"/>
            <a:ext cx="7886700" cy="1287461"/>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endParaRPr lang="de-DE"/>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endParaRPr lang="de-DE" dirty="0"/>
          </a:p>
        </p:txBody>
      </p:sp>
      <p:sp>
        <p:nvSpPr>
          <p:cNvPr id="11"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endParaRPr lang="de-DE" dirty="0"/>
          </a:p>
        </p:txBody>
      </p:sp>
      <p:sp>
        <p:nvSpPr>
          <p:cNvPr id="12"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fld>
            <a:endParaRPr lang="de-DE"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1_Titel und Inhal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11188" y="1844675"/>
            <a:ext cx="7920000" cy="4012786"/>
          </a:xfrm>
          <a:prstGeom prst="rect">
            <a:avLst/>
          </a:prstGeom>
        </p:spPr>
        <p:txBody>
          <a:bodyPr/>
          <a:lstStyle/>
          <a:p>
            <a:pPr lvl="0"/>
            <a:r>
              <a:rPr lang="de-DE" dirty="0"/>
              <a:t>Textmasterformat bearbeiten</a:t>
            </a:r>
            <a:endParaRPr lang="de-DE" dirty="0"/>
          </a:p>
          <a:p>
            <a:pPr lvl="1"/>
            <a:r>
              <a:rPr lang="de-DE" dirty="0"/>
              <a:t>Zweite Ebene</a:t>
            </a:r>
            <a:endParaRPr lang="de-DE" dirty="0"/>
          </a:p>
          <a:p>
            <a:pPr lvl="2"/>
            <a:r>
              <a:rPr lang="de-DE" dirty="0"/>
              <a:t>Dritte Ebene</a:t>
            </a:r>
            <a:endParaRPr lang="de-DE" dirty="0"/>
          </a:p>
          <a:p>
            <a:pPr lvl="3"/>
            <a:r>
              <a:rPr lang="de-DE" dirty="0"/>
              <a:t>Vierte Ebene</a:t>
            </a:r>
            <a:endParaRPr lang="de-DE" dirty="0"/>
          </a:p>
          <a:p>
            <a:pPr lvl="4"/>
            <a:r>
              <a:rPr lang="de-DE" dirty="0"/>
              <a:t>Fünfte Ebene</a:t>
            </a:r>
            <a:endParaRPr lang="en-US" dirty="0"/>
          </a:p>
        </p:txBody>
      </p:sp>
      <p:sp>
        <p:nvSpPr>
          <p:cNvPr id="2" name="Titel 1"/>
          <p:cNvSpPr>
            <a:spLocks noGrp="1"/>
          </p:cNvSpPr>
          <p:nvPr>
            <p:ph type="title"/>
          </p:nvPr>
        </p:nvSpPr>
        <p:spPr/>
        <p:txBody>
          <a:bodyPr/>
          <a:lstStyle/>
          <a:p>
            <a:r>
              <a:rPr lang="de-DE"/>
              <a:t>Titelmasterformat durch Klicken bearbeiten</a:t>
            </a:r>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85800" y="2130480"/>
            <a:ext cx="7771680" cy="1469160"/>
          </a:xfrm>
          <a:prstGeom prst="rect">
            <a:avLst/>
          </a:prstGeom>
        </p:spPr>
        <p:txBody>
          <a:bodyPr lIns="0" tIns="0" rIns="0" bIns="0" anchor="ctr">
            <a:noAutofit/>
          </a:bodyPr>
          <a:lstStyle/>
          <a:p>
            <a:pPr algn="ctr"/>
            <a:endParaRPr lang="de-DE" sz="4400" b="0" strike="noStrike" spc="-1">
              <a:latin typeface="Arial" panose="020B0604020202020204"/>
            </a:endParaRPr>
          </a:p>
        </p:txBody>
      </p:sp>
      <p:sp>
        <p:nvSpPr>
          <p:cNvPr id="1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latin typeface="Arial" panose="020B0604020202020204"/>
            </a:endParaRPr>
          </a:p>
        </p:txBody>
      </p:sp>
      <p:sp>
        <p:nvSpPr>
          <p:cNvPr id="1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latin typeface="Arial" panose="020B0604020202020204"/>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de-DE" dirty="0"/>
          </a:p>
        </p:txBody>
      </p:sp>
      <p:sp>
        <p:nvSpPr>
          <p:cNvPr id="4" name="Textplatzhalter 3"/>
          <p:cNvSpPr>
            <a:spLocks noGrp="1"/>
          </p:cNvSpPr>
          <p:nvPr>
            <p:ph type="body" sz="quarter" idx="10" hasCustomPrompt="1"/>
          </p:nvPr>
        </p:nvSpPr>
        <p:spPr>
          <a:xfrm>
            <a:off x="457200" y="1841500"/>
            <a:ext cx="8369300" cy="4013200"/>
          </a:xfrm>
        </p:spPr>
        <p:txBody>
          <a:bodyPr/>
          <a:lstStyle/>
          <a:p>
            <a:pPr lvl="0"/>
            <a:r>
              <a:rPr lang="de-DE" dirty="0"/>
              <a:t>Textmasterformat bearbeiten</a:t>
            </a:r>
            <a:endParaRPr lang="de-DE" dirty="0"/>
          </a:p>
          <a:p>
            <a:pPr lvl="1"/>
            <a:r>
              <a:rPr lang="de-DE" dirty="0"/>
              <a:t>Zweite Ebene</a:t>
            </a:r>
            <a:endParaRPr lang="de-DE" dirty="0"/>
          </a:p>
          <a:p>
            <a:pPr lvl="2"/>
            <a:r>
              <a:rPr lang="de-DE" dirty="0"/>
              <a:t>Dritte Ebene</a:t>
            </a:r>
            <a:endParaRPr lang="de-DE" dirty="0"/>
          </a:p>
          <a:p>
            <a:pPr lvl="3"/>
            <a:r>
              <a:rPr lang="de-DE" dirty="0"/>
              <a:t>Vierte Ebene</a:t>
            </a:r>
            <a:endParaRPr lang="de-DE" dirty="0"/>
          </a:p>
          <a:p>
            <a:pPr lvl="4"/>
            <a:r>
              <a:rPr lang="de-DE" dirty="0"/>
              <a:t>Fünfte Ebene</a:t>
            </a:r>
            <a:endParaRPr lang="de-DE"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Nur Titel">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12813" y="225424"/>
            <a:ext cx="7920000" cy="1332000"/>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endParaRPr lang="de-DE" dirty="0"/>
          </a:p>
        </p:txBody>
      </p:sp>
      <p:sp>
        <p:nvSpPr>
          <p:cNvPr id="11"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519176A0-F78F-45A5-B104-7DDCE8CC9622}" type="datetimeFigureOut">
              <a:rPr lang="de-DE" smtClean="0"/>
            </a:fld>
            <a:endParaRPr lang="de-DE"/>
          </a:p>
        </p:txBody>
      </p:sp>
      <p:sp>
        <p:nvSpPr>
          <p:cNvPr id="12"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a:p>
        </p:txBody>
      </p:sp>
      <p:sp>
        <p:nvSpPr>
          <p:cNvPr id="13"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fld id="{E51E17CA-A53B-44EC-91DA-0F05E603D516}" type="slidenum">
              <a:rPr lang="de-DE" smtClean="0"/>
            </a:fld>
            <a:endParaRPr lang="de-D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1_Leer">
    <p:spTree>
      <p:nvGrpSpPr>
        <p:cNvPr id="1" name=""/>
        <p:cNvGrpSpPr/>
        <p:nvPr/>
      </p:nvGrpSpPr>
      <p:grpSpPr>
        <a:xfrm>
          <a:off x="0" y="0"/>
          <a:ext cx="0" cy="0"/>
          <a:chOff x="0" y="0"/>
          <a:chExt cx="0" cy="0"/>
        </a:xfrm>
      </p:grpSpPr>
      <p:sp>
        <p:nvSpPr>
          <p:cNvPr id="2"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endParaRPr lang="de-DE" dirty="0"/>
          </a:p>
        </p:txBody>
      </p:sp>
      <p:sp>
        <p:nvSpPr>
          <p:cNvPr id="7"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519176A0-F78F-45A5-B104-7DDCE8CC9622}" type="datetimeFigureOut">
              <a:rPr lang="de-DE" smtClean="0"/>
            </a:fld>
            <a:endParaRPr lang="de-DE"/>
          </a:p>
        </p:txBody>
      </p:sp>
      <p:sp>
        <p:nvSpPr>
          <p:cNvPr id="8"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a:p>
        </p:txBody>
      </p:sp>
      <p:sp>
        <p:nvSpPr>
          <p:cNvPr id="9"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fld id="{E51E17CA-A53B-44EC-91DA-0F05E603D516}" type="slidenum">
              <a:rPr lang="de-DE" smtClean="0"/>
            </a:fld>
            <a:endParaRPr lang="de-D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pPr>
              <a:defRPr/>
            </a:pPr>
            <a:fld id="{AB5DB725-7498-45AC-B852-05FD75FB690B}" type="datetimeFigureOut">
              <a:rPr lang="de-DE"/>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smtClean="0"/>
            </a:lvl1pPr>
          </a:lstStyle>
          <a:p>
            <a:pPr>
              <a:defRPr/>
            </a:pPr>
            <a:fld id="{51F36ACA-9BC4-445B-8E88-766FE3ACD5C3}" type="slidenum">
              <a:rPr lang="de-DE"/>
            </a:fld>
            <a:endParaRPr lang="de-DE"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11188" y="1844675"/>
            <a:ext cx="7920000" cy="4012786"/>
          </a:xfrm>
          <a:prstGeom prst="rect">
            <a:avLst/>
          </a:prstGeom>
        </p:spPr>
        <p:txBody>
          <a:bodyPr/>
          <a:lstStyle/>
          <a:p>
            <a:pPr lvl="0"/>
            <a:r>
              <a:rPr lang="de-DE" dirty="0"/>
              <a:t>Textmasterformat bearbeiten</a:t>
            </a:r>
            <a:endParaRPr lang="de-DE" dirty="0"/>
          </a:p>
          <a:p>
            <a:pPr lvl="1"/>
            <a:r>
              <a:rPr lang="de-DE" dirty="0"/>
              <a:t>Zweite Ebene</a:t>
            </a:r>
            <a:endParaRPr lang="de-DE" dirty="0"/>
          </a:p>
          <a:p>
            <a:pPr lvl="2"/>
            <a:r>
              <a:rPr lang="de-DE" dirty="0"/>
              <a:t>Dritte Ebene</a:t>
            </a:r>
            <a:endParaRPr lang="de-DE" dirty="0"/>
          </a:p>
          <a:p>
            <a:pPr lvl="3"/>
            <a:r>
              <a:rPr lang="de-DE" dirty="0"/>
              <a:t>Vierte Ebene</a:t>
            </a:r>
            <a:endParaRPr lang="de-DE" dirty="0"/>
          </a:p>
          <a:p>
            <a:pPr lvl="4"/>
            <a:r>
              <a:rPr lang="de-DE" dirty="0"/>
              <a:t>Fünfte Ebene</a:t>
            </a:r>
            <a:endParaRPr lang="en-US" dirty="0"/>
          </a:p>
        </p:txBody>
      </p:sp>
      <p:sp>
        <p:nvSpPr>
          <p:cNvPr id="2" name="Titel 1"/>
          <p:cNvSpPr>
            <a:spLocks noGrp="1"/>
          </p:cNvSpPr>
          <p:nvPr>
            <p:ph type="title"/>
          </p:nvPr>
        </p:nvSpPr>
        <p:spPr/>
        <p:txBody>
          <a:bodyPr/>
          <a:lstStyle/>
          <a:p>
            <a:r>
              <a:rPr lang="de-DE"/>
              <a:t>Titelmasterformat durch Klicken bearbeiten</a:t>
            </a:r>
            <a:endParaRPr lang="de-DE"/>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endParaRPr lang="de-DE" dirty="0"/>
          </a:p>
        </p:txBody>
      </p:sp>
      <p:sp>
        <p:nvSpPr>
          <p:cNvPr id="9"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endParaRPr lang="de-DE" dirty="0"/>
          </a:p>
        </p:txBody>
      </p:sp>
      <p:sp>
        <p:nvSpPr>
          <p:cNvPr id="10"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1"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dirty="0"/>
              <a:t> Folie </a:t>
            </a:r>
            <a:fld id="{812F24F4-33A2-4A6F-87E3-ABC44FA42587}" type="slidenum">
              <a:rPr lang="de-DE" smtClean="0"/>
            </a:fld>
            <a:endParaRPr lang="de-DE"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Zwischentitel">
    <p:spTree>
      <p:nvGrpSpPr>
        <p:cNvPr id="1" name=""/>
        <p:cNvGrpSpPr/>
        <p:nvPr/>
      </p:nvGrpSpPr>
      <p:grpSpPr>
        <a:xfrm>
          <a:off x="0" y="0"/>
          <a:ext cx="0" cy="0"/>
          <a:chOff x="0" y="0"/>
          <a:chExt cx="0" cy="0"/>
        </a:xfrm>
      </p:grpSpPr>
      <p:sp>
        <p:nvSpPr>
          <p:cNvPr id="7" name="Rechteck 6"/>
          <p:cNvSpPr/>
          <p:nvPr userDrawn="1"/>
        </p:nvSpPr>
        <p:spPr>
          <a:xfrm>
            <a:off x="0" y="1683803"/>
            <a:ext cx="9144000" cy="4348518"/>
          </a:xfrm>
          <a:prstGeom prst="rect">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title" hasCustomPrompt="1"/>
          </p:nvPr>
        </p:nvSpPr>
        <p:spPr>
          <a:xfrm>
            <a:off x="623888" y="1844677"/>
            <a:ext cx="7886700" cy="2717801"/>
          </a:xfrm>
          <a:prstGeom prst="rect">
            <a:avLst/>
          </a:prstGeom>
        </p:spPr>
        <p:txBody>
          <a:bodyPr anchor="ctr">
            <a:normAutofit/>
          </a:bodyPr>
          <a:lstStyle>
            <a:lvl1pPr>
              <a:defRPr sz="4800">
                <a:solidFill>
                  <a:schemeClr val="bg1"/>
                </a:solidFill>
              </a:defRPr>
            </a:lvl1pPr>
          </a:lstStyle>
          <a:p>
            <a:r>
              <a:rPr lang="de-DE" dirty="0"/>
              <a:t>Zwischentitelmasterformat durch Klicken bearbeiten</a:t>
            </a:r>
            <a:endParaRPr lang="en-US" dirty="0"/>
          </a:p>
        </p:txBody>
      </p:sp>
      <p:sp>
        <p:nvSpPr>
          <p:cNvPr id="3" name="Text Placeholder 2"/>
          <p:cNvSpPr>
            <a:spLocks noGrp="1"/>
          </p:cNvSpPr>
          <p:nvPr>
            <p:ph type="body" idx="1" hasCustomPrompt="1"/>
          </p:nvPr>
        </p:nvSpPr>
        <p:spPr>
          <a:xfrm>
            <a:off x="623888" y="4589466"/>
            <a:ext cx="7886700" cy="1287461"/>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endParaRPr lang="de-DE"/>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endParaRPr lang="de-DE" dirty="0"/>
          </a:p>
        </p:txBody>
      </p:sp>
      <p:sp>
        <p:nvSpPr>
          <p:cNvPr id="11"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endParaRPr lang="de-DE" dirty="0"/>
          </a:p>
        </p:txBody>
      </p:sp>
      <p:sp>
        <p:nvSpPr>
          <p:cNvPr id="12"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fld>
            <a:endParaRPr lang="de-DE"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11188" y="1844675"/>
            <a:ext cx="7920000" cy="4012786"/>
          </a:xfrm>
          <a:prstGeom prst="rect">
            <a:avLst/>
          </a:prstGeom>
        </p:spPr>
        <p:txBody>
          <a:bodyPr/>
          <a:lstStyle/>
          <a:p>
            <a:pPr lvl="0"/>
            <a:r>
              <a:rPr lang="de-DE" dirty="0"/>
              <a:t>Textmasterformat bearbeiten</a:t>
            </a:r>
            <a:endParaRPr lang="de-DE" dirty="0"/>
          </a:p>
          <a:p>
            <a:pPr lvl="1"/>
            <a:r>
              <a:rPr lang="de-DE" dirty="0"/>
              <a:t>Zweite Ebene</a:t>
            </a:r>
            <a:endParaRPr lang="de-DE" dirty="0"/>
          </a:p>
          <a:p>
            <a:pPr lvl="2"/>
            <a:r>
              <a:rPr lang="de-DE" dirty="0"/>
              <a:t>Dritte Ebene</a:t>
            </a:r>
            <a:endParaRPr lang="de-DE" dirty="0"/>
          </a:p>
          <a:p>
            <a:pPr lvl="3"/>
            <a:r>
              <a:rPr lang="de-DE" dirty="0"/>
              <a:t>Vierte Ebene</a:t>
            </a:r>
            <a:endParaRPr lang="de-DE" dirty="0"/>
          </a:p>
          <a:p>
            <a:pPr lvl="4"/>
            <a:r>
              <a:rPr lang="de-DE" dirty="0"/>
              <a:t>Fünfte Ebene</a:t>
            </a:r>
            <a:endParaRPr lang="en-US" dirty="0"/>
          </a:p>
        </p:txBody>
      </p:sp>
      <p:sp>
        <p:nvSpPr>
          <p:cNvPr id="2" name="Titel 1"/>
          <p:cNvSpPr>
            <a:spLocks noGrp="1"/>
          </p:cNvSpPr>
          <p:nvPr>
            <p:ph type="title"/>
          </p:nvPr>
        </p:nvSpPr>
        <p:spPr/>
        <p:txBody>
          <a:bodyPr/>
          <a:lstStyle/>
          <a:p>
            <a:r>
              <a:rPr lang="de-DE"/>
              <a:t>Titelmasterformat durch Klicken bearbeiten</a:t>
            </a:r>
            <a:endParaRPr lang="de-DE"/>
          </a:p>
        </p:txBody>
      </p:sp>
      <p:sp>
        <p:nvSpPr>
          <p:cNvPr id="11" name="Foliennummernplatzhalter 12"/>
          <p:cNvSpPr>
            <a:spLocks noGrp="1"/>
          </p:cNvSpPr>
          <p:nvPr>
            <p:ph type="sldNum" sz="quarter" idx="4"/>
          </p:nvPr>
        </p:nvSpPr>
        <p:spPr>
          <a:xfrm>
            <a:off x="611188" y="6196794"/>
            <a:ext cx="1270078" cy="466334"/>
          </a:xfrm>
          <a:prstGeom prst="rect">
            <a:avLst/>
          </a:prstGeom>
        </p:spPr>
        <p:txBody>
          <a:bodyPr vert="horz" lIns="91440" tIns="45720" rIns="91440" bIns="45720" rtlCol="0" anchor="ctr"/>
          <a:lstStyle>
            <a:lvl1pPr algn="r">
              <a:defRPr sz="1600">
                <a:solidFill>
                  <a:srgbClr val="A4ADB6"/>
                </a:solidFill>
                <a:latin typeface="Arial" panose="020B0604020202020204" pitchFamily="34" charset="0"/>
                <a:cs typeface="Arial" panose="020B0604020202020204" pitchFamily="34" charset="0"/>
              </a:defRPr>
            </a:lvl1pPr>
          </a:lstStyle>
          <a:p>
            <a:pPr algn="ctr"/>
            <a:r>
              <a:rPr lang="de-DE" dirty="0"/>
              <a:t> Folie </a:t>
            </a:r>
            <a:fld id="{812F24F4-33A2-4A6F-87E3-ABC44FA42587}" type="slidenum">
              <a:rPr lang="de-DE" smtClean="0"/>
            </a:fld>
            <a:endParaRPr lang="de-DE"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12813" y="225425"/>
            <a:ext cx="7920000" cy="1332000"/>
          </a:xfrm>
          <a:prstGeom prst="rect">
            <a:avLst/>
          </a:prstGeom>
        </p:spPr>
        <p:txBody>
          <a:bodyPr/>
          <a:lstStyle/>
          <a:p>
            <a:r>
              <a:rPr lang="de-DE"/>
              <a:t>Titelmasterformat durch Klicken bearbeiten</a:t>
            </a:r>
            <a:endParaRPr lang="en-US" dirty="0"/>
          </a:p>
        </p:txBody>
      </p:sp>
      <p:sp>
        <p:nvSpPr>
          <p:cNvPr id="3" name="Text Placeholder 2"/>
          <p:cNvSpPr>
            <a:spLocks noGrp="1"/>
          </p:cNvSpPr>
          <p:nvPr>
            <p:ph type="body" idx="1" hasCustomPrompt="1"/>
          </p:nvPr>
        </p:nvSpPr>
        <p:spPr>
          <a:xfrm>
            <a:off x="628651" y="1844675"/>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 bearbeiten</a:t>
            </a:r>
            <a:endParaRPr lang="de-DE"/>
          </a:p>
        </p:txBody>
      </p:sp>
      <p:sp>
        <p:nvSpPr>
          <p:cNvPr id="4" name="Content Placeholder 3"/>
          <p:cNvSpPr>
            <a:spLocks noGrp="1"/>
          </p:cNvSpPr>
          <p:nvPr>
            <p:ph sz="half" idx="2" hasCustomPrompt="1"/>
          </p:nvPr>
        </p:nvSpPr>
        <p:spPr>
          <a:xfrm>
            <a:off x="629842" y="2809461"/>
            <a:ext cx="3868340" cy="3067464"/>
          </a:xfrm>
          <a:prstGeom prst="rect">
            <a:avLst/>
          </a:prstGeom>
        </p:spPr>
        <p:txBody>
          <a:bodyPr/>
          <a:lstStyle/>
          <a:p>
            <a:pPr lvl="0"/>
            <a:r>
              <a:rPr lang="de-DE"/>
              <a:t>Textmasterformat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5" name="Text Placeholder 4"/>
          <p:cNvSpPr>
            <a:spLocks noGrp="1"/>
          </p:cNvSpPr>
          <p:nvPr>
            <p:ph type="body" sz="quarter" idx="3" hasCustomPrompt="1"/>
          </p:nvPr>
        </p:nvSpPr>
        <p:spPr>
          <a:xfrm>
            <a:off x="4629152" y="1844675"/>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 bearbeiten</a:t>
            </a:r>
            <a:endParaRPr lang="de-DE"/>
          </a:p>
        </p:txBody>
      </p:sp>
      <p:sp>
        <p:nvSpPr>
          <p:cNvPr id="6" name="Content Placeholder 5"/>
          <p:cNvSpPr>
            <a:spLocks noGrp="1"/>
          </p:cNvSpPr>
          <p:nvPr>
            <p:ph sz="quarter" idx="4" hasCustomPrompt="1"/>
          </p:nvPr>
        </p:nvSpPr>
        <p:spPr>
          <a:xfrm>
            <a:off x="4629152" y="2835275"/>
            <a:ext cx="3887391" cy="3041650"/>
          </a:xfrm>
          <a:prstGeom prst="rect">
            <a:avLst/>
          </a:prstGeom>
        </p:spPr>
        <p:txBody>
          <a:bodyPr/>
          <a:lstStyle/>
          <a:p>
            <a:pPr lvl="0"/>
            <a:r>
              <a:rPr lang="de-DE"/>
              <a:t>Textmasterformat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7" name="Bildplatzhalter 4"/>
          <p:cNvSpPr>
            <a:spLocks noGrp="1"/>
          </p:cNvSpPr>
          <p:nvPr>
            <p:ph type="pic" sz="quarter" idx="15" hasCustomPrompt="1"/>
          </p:nvPr>
        </p:nvSpPr>
        <p:spPr>
          <a:xfrm>
            <a:off x="6170614" y="6173788"/>
            <a:ext cx="1165225" cy="577850"/>
          </a:xfrm>
        </p:spPr>
        <p:txBody>
          <a:bodyPr anchor="ctr">
            <a:normAutofit/>
          </a:bodyPr>
          <a:lstStyle>
            <a:lvl1pPr marL="0" indent="0" algn="ctr">
              <a:buNone/>
              <a:defRPr sz="1050"/>
            </a:lvl1pPr>
          </a:lstStyle>
          <a:p>
            <a:r>
              <a:rPr lang="de-DE" dirty="0"/>
              <a:t>Projektlogo</a:t>
            </a:r>
            <a:endParaRPr lang="de-DE" dirty="0"/>
          </a:p>
        </p:txBody>
      </p:sp>
      <p:sp>
        <p:nvSpPr>
          <p:cNvPr id="14" name="Datumsplatzhalter 2"/>
          <p:cNvSpPr>
            <a:spLocks noGrp="1"/>
          </p:cNvSpPr>
          <p:nvPr>
            <p:ph type="dt" sz="half" idx="16"/>
          </p:nvPr>
        </p:nvSpPr>
        <p:spPr>
          <a:xfrm>
            <a:off x="628651" y="6356352"/>
            <a:ext cx="937683" cy="365125"/>
          </a:xfrm>
          <a:prstGeom prst="rect">
            <a:avLst/>
          </a:prstGeom>
        </p:spPr>
        <p:txBody>
          <a:bodyPr vert="horz" lIns="91440" tIns="45720" rIns="91440" bIns="45720" rtlCol="0" anchor="ctr"/>
          <a:lstStyle>
            <a:lvl1pPr algn="l">
              <a:defRPr sz="900">
                <a:solidFill>
                  <a:srgbClr val="A4ADB6"/>
                </a:solidFill>
              </a:defRPr>
            </a:lvl1pPr>
          </a:lstStyle>
          <a:p>
            <a:fld id="{519176A0-F78F-45A5-B104-7DDCE8CC9622}" type="datetimeFigureOut">
              <a:rPr lang="de-DE" smtClean="0"/>
            </a:fld>
            <a:endParaRPr lang="de-DE"/>
          </a:p>
        </p:txBody>
      </p:sp>
      <p:sp>
        <p:nvSpPr>
          <p:cNvPr id="15" name="Fußzeilenplatzhalter 5"/>
          <p:cNvSpPr>
            <a:spLocks noGrp="1"/>
          </p:cNvSpPr>
          <p:nvPr>
            <p:ph type="ftr" sz="quarter" idx="17"/>
          </p:nvPr>
        </p:nvSpPr>
        <p:spPr>
          <a:xfrm>
            <a:off x="2505216" y="6356352"/>
            <a:ext cx="3582318" cy="365125"/>
          </a:xfrm>
          <a:prstGeom prst="rect">
            <a:avLst/>
          </a:prstGeom>
        </p:spPr>
        <p:txBody>
          <a:bodyPr vert="horz" lIns="91440" tIns="45720" rIns="91440" bIns="45720" rtlCol="0" anchor="ctr"/>
          <a:lstStyle>
            <a:lvl1pPr algn="ctr">
              <a:defRPr sz="900">
                <a:solidFill>
                  <a:srgbClr val="A4ADB6"/>
                </a:solidFill>
              </a:defRPr>
            </a:lvl1pPr>
          </a:lstStyle>
          <a:p>
            <a:endParaRPr lang="de-DE"/>
          </a:p>
        </p:txBody>
      </p:sp>
      <p:sp>
        <p:nvSpPr>
          <p:cNvPr id="16" name="Foliennummernplatzhalter 12"/>
          <p:cNvSpPr>
            <a:spLocks noGrp="1"/>
          </p:cNvSpPr>
          <p:nvPr>
            <p:ph type="sldNum" sz="quarter" idx="18"/>
          </p:nvPr>
        </p:nvSpPr>
        <p:spPr>
          <a:xfrm>
            <a:off x="1683949" y="6356352"/>
            <a:ext cx="703652" cy="365125"/>
          </a:xfrm>
          <a:prstGeom prst="rect">
            <a:avLst/>
          </a:prstGeom>
        </p:spPr>
        <p:txBody>
          <a:bodyPr vert="horz" lIns="91440" tIns="45720" rIns="91440" bIns="45720" rtlCol="0" anchor="ctr"/>
          <a:lstStyle>
            <a:lvl1pPr algn="r">
              <a:defRPr sz="900">
                <a:solidFill>
                  <a:srgbClr val="A4ADB6"/>
                </a:solidFill>
              </a:defRPr>
            </a:lvl1pPr>
          </a:lstStyle>
          <a:p>
            <a:fld id="{E51E17CA-A53B-44EC-91DA-0F05E603D516}" type="slidenum">
              <a:rPr lang="de-DE" smtClean="0"/>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685800" y="2130480"/>
            <a:ext cx="7771680" cy="1469160"/>
          </a:xfrm>
          <a:prstGeom prst="rect">
            <a:avLst/>
          </a:prstGeom>
        </p:spPr>
        <p:txBody>
          <a:bodyPr lIns="0" tIns="0" rIns="0" bIns="0" anchor="ctr">
            <a:noAutofit/>
          </a:bodyPr>
          <a:lstStyle/>
          <a:p>
            <a:pPr algn="ctr"/>
            <a:endParaRPr lang="de-DE" sz="4400" b="0" strike="noStrike" spc="-1">
              <a:latin typeface="Arial" panose="020B0604020202020204"/>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685800" y="2130480"/>
            <a:ext cx="7771680" cy="6811560"/>
          </a:xfrm>
          <a:prstGeom prst="rect">
            <a:avLst/>
          </a:prstGeom>
        </p:spPr>
        <p:txBody>
          <a:bodyPr lIns="0" tIns="0" rIns="0" bIns="0" anchor="ctr">
            <a:noAutofit/>
          </a:bodyPr>
          <a:lstStyle/>
          <a:p>
            <a:pPr algn="ctr"/>
            <a:endParaRPr lang="de-DE" sz="3200" b="0" strike="noStrike" spc="-1">
              <a:latin typeface="Arial" panose="020B0604020202020204"/>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85800" y="2130480"/>
            <a:ext cx="7771680" cy="1469160"/>
          </a:xfrm>
          <a:prstGeom prst="rect">
            <a:avLst/>
          </a:prstGeom>
        </p:spPr>
        <p:txBody>
          <a:bodyPr lIns="0" tIns="0" rIns="0" bIns="0" anchor="ctr">
            <a:noAutofit/>
          </a:bodyPr>
          <a:lstStyle/>
          <a:p>
            <a:pPr algn="ctr"/>
            <a:endParaRPr lang="de-DE" sz="4400" b="0" strike="noStrike" spc="-1">
              <a:latin typeface="Arial" panose="020B0604020202020204"/>
            </a:endParaRPr>
          </a:p>
        </p:txBody>
      </p:sp>
      <p:sp>
        <p:nvSpPr>
          <p:cNvPr id="1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latin typeface="Arial" panose="020B0604020202020204"/>
            </a:endParaRPr>
          </a:p>
        </p:txBody>
      </p:sp>
      <p:sp>
        <p:nvSpPr>
          <p:cNvPr id="1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latin typeface="Arial" panose="020B0604020202020204"/>
            </a:endParaRPr>
          </a:p>
        </p:txBody>
      </p:sp>
      <p:sp>
        <p:nvSpPr>
          <p:cNvPr id="1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latin typeface="Arial" panose="020B0604020202020204"/>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85800" y="2130480"/>
            <a:ext cx="7771680" cy="1469160"/>
          </a:xfrm>
          <a:prstGeom prst="rect">
            <a:avLst/>
          </a:prstGeom>
        </p:spPr>
        <p:txBody>
          <a:bodyPr lIns="0" tIns="0" rIns="0" bIns="0" anchor="ctr">
            <a:noAutofit/>
          </a:bodyPr>
          <a:lstStyle/>
          <a:p>
            <a:pPr algn="ctr"/>
            <a:endParaRPr lang="de-DE" sz="4400" b="0" strike="noStrike" spc="-1">
              <a:latin typeface="Arial" panose="020B0604020202020204"/>
            </a:endParaRPr>
          </a:p>
        </p:txBody>
      </p:sp>
      <p:sp>
        <p:nvSpPr>
          <p:cNvPr id="2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latin typeface="Arial" panose="020B0604020202020204"/>
            </a:endParaRPr>
          </a:p>
        </p:txBody>
      </p:sp>
      <p:sp>
        <p:nvSpPr>
          <p:cNvPr id="2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latin typeface="Arial" panose="020B0604020202020204"/>
            </a:endParaRPr>
          </a:p>
        </p:txBody>
      </p:sp>
      <p:sp>
        <p:nvSpPr>
          <p:cNvPr id="23"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latin typeface="Arial" panose="020B0604020202020204"/>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85800" y="2130480"/>
            <a:ext cx="7771680" cy="1469160"/>
          </a:xfrm>
          <a:prstGeom prst="rect">
            <a:avLst/>
          </a:prstGeom>
        </p:spPr>
        <p:txBody>
          <a:bodyPr lIns="0" tIns="0" rIns="0" bIns="0" anchor="ctr">
            <a:noAutofit/>
          </a:bodyPr>
          <a:lstStyle/>
          <a:p>
            <a:pPr algn="ctr"/>
            <a:endParaRPr lang="de-DE" sz="4400" b="0" strike="noStrike" spc="-1">
              <a:latin typeface="Arial" panose="020B0604020202020204"/>
            </a:endParaRPr>
          </a:p>
        </p:txBody>
      </p:sp>
      <p:sp>
        <p:nvSpPr>
          <p:cNvPr id="2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latin typeface="Arial" panose="020B0604020202020204"/>
            </a:endParaRPr>
          </a:p>
        </p:txBody>
      </p:sp>
      <p:sp>
        <p:nvSpPr>
          <p:cNvPr id="2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latin typeface="Arial" panose="020B0604020202020204"/>
            </a:endParaRPr>
          </a:p>
        </p:txBody>
      </p:sp>
      <p:sp>
        <p:nvSpPr>
          <p:cNvPr id="27"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latin typeface="Arial" panose="020B0604020202020204"/>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6" Type="http://schemas.openxmlformats.org/officeDocument/2006/relationships/theme" Target="../theme/theme3.xml"/><Relationship Id="rId25" Type="http://schemas.openxmlformats.org/officeDocument/2006/relationships/image" Target="../media/image1.png"/><Relationship Id="rId24" Type="http://schemas.openxmlformats.org/officeDocument/2006/relationships/slideLayout" Target="../slideLayouts/slideLayout47.xml"/><Relationship Id="rId23" Type="http://schemas.openxmlformats.org/officeDocument/2006/relationships/slideLayout" Target="../slideLayouts/slideLayout46.xml"/><Relationship Id="rId22" Type="http://schemas.openxmlformats.org/officeDocument/2006/relationships/slideLayout" Target="../slideLayouts/slideLayout45.xml"/><Relationship Id="rId21" Type="http://schemas.openxmlformats.org/officeDocument/2006/relationships/slideLayout" Target="../slideLayouts/slideLayout44.xml"/><Relationship Id="rId20" Type="http://schemas.openxmlformats.org/officeDocument/2006/relationships/slideLayout" Target="../slideLayouts/slideLayout43.xml"/><Relationship Id="rId2" Type="http://schemas.openxmlformats.org/officeDocument/2006/relationships/slideLayout" Target="../slideLayouts/slideLayout25.xml"/><Relationship Id="rId19" Type="http://schemas.openxmlformats.org/officeDocument/2006/relationships/slideLayout" Target="../slideLayouts/slideLayout42.xml"/><Relationship Id="rId18" Type="http://schemas.openxmlformats.org/officeDocument/2006/relationships/slideLayout" Target="../slideLayouts/slideLayout41.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CustomShape 1"/>
          <p:cNvSpPr/>
          <p:nvPr/>
        </p:nvSpPr>
        <p:spPr>
          <a:xfrm>
            <a:off x="0" y="1683720"/>
            <a:ext cx="9143280" cy="4347720"/>
          </a:xfrm>
          <a:prstGeom prst="rect">
            <a:avLst/>
          </a:prstGeom>
          <a:solidFill>
            <a:srgbClr val="CCE9F2"/>
          </a:solidFill>
          <a:ln>
            <a:noFill/>
          </a:ln>
        </p:spPr>
        <p:style>
          <a:lnRef idx="2">
            <a:schemeClr val="accent1">
              <a:shade val="50000"/>
            </a:schemeClr>
          </a:lnRef>
          <a:fillRef idx="1">
            <a:schemeClr val="accent1"/>
          </a:fillRef>
          <a:effectRef idx="0">
            <a:schemeClr val="accent1"/>
          </a:effectRef>
          <a:fontRef idx="minor"/>
        </p:style>
        <p:txBody>
          <a:bodyPr/>
          <a:lstStyle/>
          <a:p>
            <a:endParaRPr lang="de-DE"/>
          </a:p>
        </p:txBody>
      </p:sp>
      <p:sp>
        <p:nvSpPr>
          <p:cNvPr id="2" name="CustomShape 2"/>
          <p:cNvSpPr/>
          <p:nvPr/>
        </p:nvSpPr>
        <p:spPr>
          <a:xfrm>
            <a:off x="0" y="3907080"/>
            <a:ext cx="9143280" cy="2201400"/>
          </a:xfrm>
          <a:prstGeom prst="rect">
            <a:avLst/>
          </a:prstGeom>
          <a:ln>
            <a:noFill/>
          </a:ln>
        </p:spPr>
        <p:style>
          <a:lnRef idx="2">
            <a:schemeClr val="accent6"/>
          </a:lnRef>
          <a:fillRef idx="1">
            <a:schemeClr val="lt1"/>
          </a:fillRef>
          <a:effectRef idx="0">
            <a:schemeClr val="accent6"/>
          </a:effectRef>
          <a:fontRef idx="minor"/>
        </p:style>
        <p:txBody>
          <a:bodyPr/>
          <a:lstStyle/>
          <a:p>
            <a:endParaRPr lang="de-DE"/>
          </a:p>
        </p:txBody>
      </p:sp>
      <p:sp>
        <p:nvSpPr>
          <p:cNvPr id="3" name="CustomShape 3"/>
          <p:cNvSpPr/>
          <p:nvPr/>
        </p:nvSpPr>
        <p:spPr>
          <a:xfrm>
            <a:off x="-7560" y="0"/>
            <a:ext cx="9159120" cy="5871240"/>
          </a:xfrm>
          <a:custGeom>
            <a:avLst/>
            <a:gdLst/>
            <a:ahLst/>
            <a:cxnLst/>
            <a:rect l="l" t="t" r="r" b="b"/>
            <a:pathLst>
              <a:path w="9151557" h="5871808">
                <a:moveTo>
                  <a:pt x="0" y="0"/>
                </a:moveTo>
                <a:lnTo>
                  <a:pt x="9151557" y="0"/>
                </a:lnTo>
                <a:lnTo>
                  <a:pt x="9144000" y="4269719"/>
                </a:lnTo>
                <a:lnTo>
                  <a:pt x="7557" y="5871808"/>
                </a:lnTo>
                <a:lnTo>
                  <a:pt x="0" y="0"/>
                </a:lnTo>
                <a:close/>
              </a:path>
            </a:pathLst>
          </a:custGeom>
          <a:solidFill>
            <a:srgbClr val="006DA2"/>
          </a:solidFill>
          <a:ln>
            <a:noFill/>
          </a:ln>
        </p:spPr>
        <p:style>
          <a:lnRef idx="2">
            <a:schemeClr val="accent1">
              <a:shade val="50000"/>
            </a:schemeClr>
          </a:lnRef>
          <a:fillRef idx="1">
            <a:schemeClr val="accent1"/>
          </a:fillRef>
          <a:effectRef idx="0">
            <a:schemeClr val="accent1"/>
          </a:effectRef>
          <a:fontRef idx="minor"/>
        </p:style>
        <p:txBody>
          <a:bodyPr/>
          <a:lstStyle/>
          <a:p>
            <a:endParaRPr lang="de-DE"/>
          </a:p>
        </p:txBody>
      </p:sp>
      <p:sp>
        <p:nvSpPr>
          <p:cNvPr id="4" name="CustomShape 4"/>
          <p:cNvSpPr/>
          <p:nvPr/>
        </p:nvSpPr>
        <p:spPr>
          <a:xfrm>
            <a:off x="6216840" y="136080"/>
            <a:ext cx="2916360" cy="27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de-DE" sz="1200" b="1" strike="noStrike" spc="-1">
                <a:solidFill>
                  <a:srgbClr val="003064"/>
                </a:solidFill>
                <a:latin typeface="Arial" panose="020B0604020202020204"/>
                <a:ea typeface="DejaVu Sans"/>
              </a:rPr>
              <a:t>Schleswig-Holstein.</a:t>
            </a:r>
            <a:r>
              <a:rPr lang="de-DE" sz="1200" b="0" strike="noStrike" spc="-1">
                <a:solidFill>
                  <a:srgbClr val="003064"/>
                </a:solidFill>
                <a:latin typeface="Arial" panose="020B0604020202020204"/>
                <a:ea typeface="DejaVu Sans"/>
              </a:rPr>
              <a:t> Der echte Norden.</a:t>
            </a:r>
            <a:endParaRPr lang="de-DE" sz="1200" b="0" strike="noStrike" spc="-1">
              <a:latin typeface="Arial" panose="020B0604020202020204"/>
            </a:endParaRPr>
          </a:p>
        </p:txBody>
      </p:sp>
      <p:sp>
        <p:nvSpPr>
          <p:cNvPr id="5" name="PlaceHolder 5"/>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de-DE" sz="4400" b="0" strike="noStrike" spc="-1">
                <a:latin typeface="Arial" panose="020B0604020202020204"/>
              </a:rPr>
              <a:t>Format des Titeltextes durch Klicken bearbeiten</a:t>
            </a:r>
            <a:endParaRPr lang="de-DE" sz="4400" b="0" strike="noStrike" spc="-1">
              <a:latin typeface="Arial" panose="020B0604020202020204"/>
            </a:endParaRPr>
          </a:p>
        </p:txBody>
      </p:sp>
      <p:sp>
        <p:nvSpPr>
          <p:cNvPr id="6" name="PlaceHolder 6"/>
          <p:cNvSpPr>
            <a:spLocks noGrp="1"/>
          </p:cNvSpPr>
          <p:nvPr>
            <p:ph type="body"/>
          </p:nvPr>
        </p:nvSpPr>
        <p:spPr>
          <a:xfrm>
            <a:off x="457200" y="1604520"/>
            <a:ext cx="8229240" cy="3977280"/>
          </a:xfrm>
          <a:prstGeom prst="rect">
            <a:avLst/>
          </a:prstGeom>
        </p:spPr>
        <p:txBody>
          <a:bodyPr lIns="0" tIns="0" rIns="0" bIns="0">
            <a:normAutofit/>
          </a:bodyPr>
          <a:lstStyle/>
          <a:p>
            <a:pPr marL="431800" indent="-323850">
              <a:spcBef>
                <a:spcPts val="1415"/>
              </a:spcBef>
              <a:buClr>
                <a:srgbClr val="000000"/>
              </a:buClr>
              <a:buSzPct val="45000"/>
              <a:buFont typeface="Wingdings" panose="05000000000000000000" pitchFamily="2" charset="2"/>
              <a:buChar char=""/>
            </a:pPr>
            <a:r>
              <a:rPr lang="de-DE" sz="3200" b="0" strike="noStrike" spc="-1">
                <a:latin typeface="Arial" panose="020B0604020202020204"/>
              </a:rPr>
              <a:t>Format des Gliederungstextes durch Klicken bearbeiten</a:t>
            </a:r>
            <a:endParaRPr lang="de-DE" sz="3200" b="0" strike="noStrike" spc="-1">
              <a:latin typeface="Arial" panose="020B0604020202020204"/>
            </a:endParaRPr>
          </a:p>
          <a:p>
            <a:pPr marL="864235" lvl="1" indent="-323850">
              <a:spcBef>
                <a:spcPts val="1135"/>
              </a:spcBef>
              <a:buClr>
                <a:srgbClr val="000000"/>
              </a:buClr>
              <a:buSzPct val="75000"/>
              <a:buFont typeface="Symbol" charset="2"/>
              <a:buChar char=""/>
            </a:pPr>
            <a:r>
              <a:rPr lang="de-DE" sz="2800" b="0" strike="noStrike" spc="-1">
                <a:latin typeface="Arial" panose="020B0604020202020204"/>
              </a:rPr>
              <a:t>Zweite Gliederungsebene</a:t>
            </a:r>
            <a:endParaRPr lang="de-DE" sz="2800" b="0" strike="noStrike" spc="-1">
              <a:latin typeface="Arial" panose="020B0604020202020204"/>
            </a:endParaRPr>
          </a:p>
          <a:p>
            <a:pPr marL="1296035" lvl="2" indent="-288290">
              <a:spcBef>
                <a:spcPts val="850"/>
              </a:spcBef>
              <a:buClr>
                <a:srgbClr val="000000"/>
              </a:buClr>
              <a:buSzPct val="45000"/>
              <a:buFont typeface="Wingdings" panose="05000000000000000000" pitchFamily="2" charset="2"/>
              <a:buChar char=""/>
            </a:pPr>
            <a:r>
              <a:rPr lang="de-DE" sz="2400" b="0" strike="noStrike" spc="-1">
                <a:latin typeface="Arial" panose="020B0604020202020204"/>
              </a:rPr>
              <a:t>Dritte Gliederungsebene</a:t>
            </a:r>
            <a:endParaRPr lang="de-DE" sz="2400" b="0" strike="noStrike" spc="-1">
              <a:latin typeface="Arial" panose="020B0604020202020204"/>
            </a:endParaRPr>
          </a:p>
          <a:p>
            <a:pPr marL="1727835" lvl="3" indent="-215900">
              <a:spcBef>
                <a:spcPts val="565"/>
              </a:spcBef>
              <a:buClr>
                <a:srgbClr val="000000"/>
              </a:buClr>
              <a:buSzPct val="75000"/>
              <a:buFont typeface="Symbol" charset="2"/>
              <a:buChar char=""/>
            </a:pPr>
            <a:r>
              <a:rPr lang="de-DE" sz="2000" b="0" strike="noStrike" spc="-1">
                <a:latin typeface="Arial" panose="020B0604020202020204"/>
              </a:rPr>
              <a:t>Vierte Gliederungsebene</a:t>
            </a:r>
            <a:endParaRPr lang="de-DE" sz="2000" b="0" strike="noStrike" spc="-1">
              <a:latin typeface="Arial" panose="020B0604020202020204"/>
            </a:endParaRPr>
          </a:p>
          <a:p>
            <a:pPr marL="2160270" lvl="4" indent="-215900">
              <a:spcBef>
                <a:spcPts val="285"/>
              </a:spcBef>
              <a:buClr>
                <a:srgbClr val="000000"/>
              </a:buClr>
              <a:buSzPct val="45000"/>
              <a:buFont typeface="Wingdings" panose="05000000000000000000" pitchFamily="2" charset="2"/>
              <a:buChar char=""/>
            </a:pPr>
            <a:r>
              <a:rPr lang="de-DE" sz="2000" b="0" strike="noStrike" spc="-1">
                <a:latin typeface="Arial" panose="020B0604020202020204"/>
              </a:rPr>
              <a:t>Fünfte Gliederungsebene</a:t>
            </a:r>
            <a:endParaRPr lang="de-DE" sz="2000" b="0" strike="noStrike" spc="-1">
              <a:latin typeface="Arial" panose="020B0604020202020204"/>
            </a:endParaRPr>
          </a:p>
          <a:p>
            <a:pPr marL="2592070" lvl="5" indent="-215900">
              <a:spcBef>
                <a:spcPts val="285"/>
              </a:spcBef>
              <a:buClr>
                <a:srgbClr val="000000"/>
              </a:buClr>
              <a:buSzPct val="45000"/>
              <a:buFont typeface="Wingdings" panose="05000000000000000000" pitchFamily="2" charset="2"/>
              <a:buChar char=""/>
            </a:pPr>
            <a:r>
              <a:rPr lang="de-DE" sz="2000" b="0" strike="noStrike" spc="-1">
                <a:latin typeface="Arial" panose="020B0604020202020204"/>
              </a:rPr>
              <a:t>Sechste Gliederungsebene</a:t>
            </a:r>
            <a:endParaRPr lang="de-DE" sz="2000" b="0" strike="noStrike" spc="-1">
              <a:latin typeface="Arial" panose="020B0604020202020204"/>
            </a:endParaRPr>
          </a:p>
          <a:p>
            <a:pPr marL="3023870" lvl="6" indent="-215900">
              <a:spcBef>
                <a:spcPts val="285"/>
              </a:spcBef>
              <a:buClr>
                <a:srgbClr val="000000"/>
              </a:buClr>
              <a:buSzPct val="45000"/>
              <a:buFont typeface="Wingdings" panose="05000000000000000000" pitchFamily="2" charset="2"/>
              <a:buChar char=""/>
            </a:pPr>
            <a:r>
              <a:rPr lang="de-DE" sz="2000" b="0" strike="noStrike" spc="-1">
                <a:latin typeface="Arial" panose="020B0604020202020204"/>
              </a:rPr>
              <a:t>Siebte Gliederungsebene</a:t>
            </a:r>
            <a:endParaRPr lang="de-DE" sz="2000" b="0" strike="noStrike" spc="-1">
              <a:latin typeface="Arial" panose="020B0604020202020204"/>
            </a:endParaRPr>
          </a:p>
        </p:txBody>
      </p:sp>
      <p:pic>
        <p:nvPicPr>
          <p:cNvPr id="9" name="Grafik 8"/>
          <p:cNvPicPr/>
          <p:nvPr userDrawn="1"/>
        </p:nvPicPr>
        <p:blipFill>
          <a:blip r:embed="rId13" cstate="print">
            <a:extLst>
              <a:ext uri="{28A0092B-C50C-407E-A947-70E740481C1C}">
                <a14:useLocalDpi xmlns:a14="http://schemas.microsoft.com/office/drawing/2010/main" val="0"/>
              </a:ext>
            </a:extLst>
          </a:blip>
          <a:stretch>
            <a:fillRect/>
          </a:stretch>
        </p:blipFill>
        <p:spPr>
          <a:xfrm>
            <a:off x="7460052" y="6294708"/>
            <a:ext cx="1613922" cy="47308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Mastertitelformat bearbeiten</a:t>
            </a:r>
            <a:endParaRPr lang="de-DE"/>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de-DE"/>
          </a:p>
        </p:txBody>
      </p:sp>
      <p:sp>
        <p:nvSpPr>
          <p:cNvPr id="4" name="Datumsplatzhalt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5" name="Fußzeilenplatzhalt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8E3551-85FB-4CEB-8C34-94D4A98321D7}" type="slidenum">
              <a:rPr lang="de-DE" smtClean="0"/>
            </a:fld>
            <a:endParaRPr lang="de-DE"/>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3" name="CustomShape 1"/>
          <p:cNvSpPr/>
          <p:nvPr/>
        </p:nvSpPr>
        <p:spPr>
          <a:xfrm>
            <a:off x="0" y="1683720"/>
            <a:ext cx="9142920" cy="4347360"/>
          </a:xfrm>
          <a:prstGeom prst="rect">
            <a:avLst/>
          </a:prstGeom>
          <a:solidFill>
            <a:srgbClr val="CCE9F2"/>
          </a:solidFill>
          <a:ln>
            <a:noFill/>
          </a:ln>
        </p:spPr>
        <p:style>
          <a:lnRef idx="2">
            <a:schemeClr val="accent1">
              <a:shade val="50000"/>
            </a:schemeClr>
          </a:lnRef>
          <a:fillRef idx="1">
            <a:schemeClr val="accent1"/>
          </a:fillRef>
          <a:effectRef idx="0">
            <a:schemeClr val="accent1"/>
          </a:effectRef>
          <a:fontRef idx="minor"/>
        </p:style>
        <p:txBody>
          <a:bodyPr/>
          <a:lstStyle/>
          <a:p>
            <a:endParaRPr lang="de-DE"/>
          </a:p>
        </p:txBody>
      </p:sp>
      <p:sp>
        <p:nvSpPr>
          <p:cNvPr id="365" name="PlaceHolder 2"/>
          <p:cNvSpPr>
            <a:spLocks noGrp="1"/>
          </p:cNvSpPr>
          <p:nvPr>
            <p:ph type="title"/>
          </p:nvPr>
        </p:nvSpPr>
        <p:spPr>
          <a:xfrm>
            <a:off x="457200" y="273600"/>
            <a:ext cx="8228880" cy="1144440"/>
          </a:xfrm>
          <a:prstGeom prst="rect">
            <a:avLst/>
          </a:prstGeom>
        </p:spPr>
        <p:txBody>
          <a:bodyPr lIns="0" tIns="0" rIns="0" bIns="0" anchor="ctr">
            <a:noAutofit/>
          </a:bodyPr>
          <a:lstStyle/>
          <a:p>
            <a:pPr algn="ctr"/>
            <a:r>
              <a:rPr lang="de-DE" sz="1800" b="0" strike="noStrike" spc="-1">
                <a:latin typeface="Arial" panose="020B0604020202020204"/>
              </a:rPr>
              <a:t>Format des Titeltextes durch Klicken bearbeiten</a:t>
            </a:r>
            <a:endParaRPr lang="de-DE" sz="1800" b="0" strike="noStrike" spc="-1">
              <a:latin typeface="Arial" panose="020B0604020202020204"/>
            </a:endParaRPr>
          </a:p>
        </p:txBody>
      </p:sp>
      <p:sp>
        <p:nvSpPr>
          <p:cNvPr id="366" name="PlaceHolder 3"/>
          <p:cNvSpPr>
            <a:spLocks noGrp="1"/>
          </p:cNvSpPr>
          <p:nvPr>
            <p:ph type="body"/>
          </p:nvPr>
        </p:nvSpPr>
        <p:spPr>
          <a:xfrm>
            <a:off x="457200" y="1604520"/>
            <a:ext cx="8228880" cy="3976920"/>
          </a:xfrm>
          <a:prstGeom prst="rect">
            <a:avLst/>
          </a:prstGeom>
        </p:spPr>
        <p:txBody>
          <a:bodyPr lIns="0" tIns="0" rIns="0" bIns="0">
            <a:normAutofit/>
          </a:bodyPr>
          <a:lstStyle/>
          <a:p>
            <a:pPr marL="431800" indent="-323850" algn="ctr">
              <a:spcBef>
                <a:spcPts val="1415"/>
              </a:spcBef>
              <a:buClr>
                <a:srgbClr val="000000"/>
              </a:buClr>
              <a:buSzPct val="45000"/>
              <a:buFont typeface="Wingdings" panose="05000000000000000000" pitchFamily="2" charset="2"/>
              <a:buChar char=""/>
            </a:pPr>
            <a:r>
              <a:rPr lang="de-DE" sz="1800" b="0" strike="noStrike" spc="-1">
                <a:latin typeface="Arial" panose="020B0604020202020204"/>
              </a:rPr>
              <a:t>Format des Gliederungstextes durch Klicken bearbeiten</a:t>
            </a:r>
            <a:endParaRPr lang="de-DE" sz="1800" b="0" strike="noStrike" spc="-1">
              <a:latin typeface="Arial" panose="020B0604020202020204"/>
            </a:endParaRPr>
          </a:p>
          <a:p>
            <a:pPr marL="864235" lvl="1" indent="-323850" algn="ctr">
              <a:spcBef>
                <a:spcPts val="1135"/>
              </a:spcBef>
              <a:buClr>
                <a:srgbClr val="000000"/>
              </a:buClr>
              <a:buSzPct val="75000"/>
              <a:buFont typeface="Symbol" charset="2"/>
              <a:buChar char=""/>
            </a:pPr>
            <a:r>
              <a:rPr lang="de-DE" sz="1800" b="0" strike="noStrike" spc="-1">
                <a:latin typeface="Arial" panose="020B0604020202020204"/>
              </a:rPr>
              <a:t>Zweite Gliederungsebene</a:t>
            </a:r>
            <a:endParaRPr lang="de-DE" sz="1800" b="0" strike="noStrike" spc="-1">
              <a:latin typeface="Arial" panose="020B0604020202020204"/>
            </a:endParaRPr>
          </a:p>
          <a:p>
            <a:pPr marL="1296035" lvl="2" indent="-288290" algn="ctr">
              <a:spcBef>
                <a:spcPts val="850"/>
              </a:spcBef>
              <a:buClr>
                <a:srgbClr val="000000"/>
              </a:buClr>
              <a:buSzPct val="45000"/>
              <a:buFont typeface="Wingdings" panose="05000000000000000000" pitchFamily="2" charset="2"/>
              <a:buChar char=""/>
            </a:pPr>
            <a:r>
              <a:rPr lang="de-DE" sz="1800" b="0" strike="noStrike" spc="-1">
                <a:latin typeface="Arial" panose="020B0604020202020204"/>
              </a:rPr>
              <a:t>Dritte Gliederungsebene</a:t>
            </a:r>
            <a:endParaRPr lang="de-DE" sz="1800" b="0" strike="noStrike" spc="-1">
              <a:latin typeface="Arial" panose="020B0604020202020204"/>
            </a:endParaRPr>
          </a:p>
          <a:p>
            <a:pPr marL="1727835" lvl="3" indent="-215900" algn="ctr">
              <a:spcBef>
                <a:spcPts val="565"/>
              </a:spcBef>
              <a:buClr>
                <a:srgbClr val="000000"/>
              </a:buClr>
              <a:buSzPct val="75000"/>
              <a:buFont typeface="Symbol" charset="2"/>
              <a:buChar char=""/>
            </a:pPr>
            <a:r>
              <a:rPr lang="de-DE" sz="1800" b="0" strike="noStrike" spc="-1">
                <a:latin typeface="Arial" panose="020B0604020202020204"/>
              </a:rPr>
              <a:t>Vierte Gliederungsebene</a:t>
            </a:r>
            <a:endParaRPr lang="de-DE" sz="1800" b="0" strike="noStrike" spc="-1">
              <a:latin typeface="Arial" panose="020B0604020202020204"/>
            </a:endParaRPr>
          </a:p>
          <a:p>
            <a:pPr marL="2160270" lvl="4" indent="-215900" algn="ctr">
              <a:spcBef>
                <a:spcPts val="285"/>
              </a:spcBef>
              <a:buClr>
                <a:srgbClr val="000000"/>
              </a:buClr>
              <a:buSzPct val="45000"/>
              <a:buFont typeface="Wingdings" panose="05000000000000000000" pitchFamily="2" charset="2"/>
              <a:buChar char=""/>
            </a:pPr>
            <a:r>
              <a:rPr lang="de-DE" sz="1800" b="0" strike="noStrike" spc="-1">
                <a:latin typeface="Arial" panose="020B0604020202020204"/>
              </a:rPr>
              <a:t>Fünfte Gliederungsebene</a:t>
            </a:r>
            <a:endParaRPr lang="de-DE" sz="1800" b="0" strike="noStrike" spc="-1">
              <a:latin typeface="Arial" panose="020B0604020202020204"/>
            </a:endParaRPr>
          </a:p>
          <a:p>
            <a:pPr marL="2592070" lvl="5" indent="-215900" algn="ctr">
              <a:spcBef>
                <a:spcPts val="285"/>
              </a:spcBef>
              <a:buClr>
                <a:srgbClr val="000000"/>
              </a:buClr>
              <a:buSzPct val="45000"/>
              <a:buFont typeface="Wingdings" panose="05000000000000000000" pitchFamily="2" charset="2"/>
              <a:buChar char=""/>
            </a:pPr>
            <a:r>
              <a:rPr lang="de-DE" sz="1800" b="0" strike="noStrike" spc="-1">
                <a:latin typeface="Arial" panose="020B0604020202020204"/>
              </a:rPr>
              <a:t>Sechste Gliederungsebene</a:t>
            </a:r>
            <a:endParaRPr lang="de-DE" sz="1800" b="0" strike="noStrike" spc="-1">
              <a:latin typeface="Arial" panose="020B0604020202020204"/>
            </a:endParaRPr>
          </a:p>
          <a:p>
            <a:pPr marL="3023870" lvl="6" indent="-215900" algn="ctr">
              <a:spcBef>
                <a:spcPts val="285"/>
              </a:spcBef>
              <a:buClr>
                <a:srgbClr val="000000"/>
              </a:buClr>
              <a:buSzPct val="45000"/>
              <a:buFont typeface="Wingdings" panose="05000000000000000000" pitchFamily="2" charset="2"/>
              <a:buChar char=""/>
            </a:pPr>
            <a:r>
              <a:rPr lang="de-DE" sz="1800" b="0" strike="noStrike" spc="-1">
                <a:latin typeface="Arial" panose="020B0604020202020204"/>
              </a:rPr>
              <a:t>Siebte Gliederungsebene</a:t>
            </a:r>
            <a:endParaRPr lang="de-DE" sz="1800" b="0" strike="noStrike" spc="-1">
              <a:latin typeface="Arial" panose="020B0604020202020204"/>
            </a:endParaRPr>
          </a:p>
        </p:txBody>
      </p:sp>
      <p:pic>
        <p:nvPicPr>
          <p:cNvPr id="2" name="Grafik 1"/>
          <p:cNvPicPr/>
          <p:nvPr userDrawn="1"/>
        </p:nvPicPr>
        <p:blipFill>
          <a:blip r:embed="rId25" cstate="print">
            <a:extLst>
              <a:ext uri="{28A0092B-C50C-407E-A947-70E740481C1C}">
                <a14:useLocalDpi xmlns:a14="http://schemas.microsoft.com/office/drawing/2010/main" val="0"/>
              </a:ext>
            </a:extLst>
          </a:blip>
          <a:stretch>
            <a:fillRect/>
          </a:stretch>
        </p:blipFill>
        <p:spPr>
          <a:xfrm>
            <a:off x="7460052" y="6294708"/>
            <a:ext cx="1613922" cy="473084"/>
          </a:xfrm>
          <a:prstGeom prst="rect">
            <a:avLst/>
          </a:prstGeom>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0.xml"/><Relationship Id="rId1" Type="http://schemas.openxmlformats.org/officeDocument/2006/relationships/image" Target="../media/image17.emf"/></Relationships>
</file>

<file path=ppt/slides/_rels/slide100.xml.rels><?xml version="1.0" encoding="UTF-8" standalone="yes"?>
<Relationships xmlns="http://schemas.openxmlformats.org/package/2006/relationships"><Relationship Id="rId4" Type="http://schemas.openxmlformats.org/officeDocument/2006/relationships/slideLayout" Target="../slideLayouts/slideLayout39.xml"/><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0.xml"/><Relationship Id="rId1" Type="http://schemas.openxmlformats.org/officeDocument/2006/relationships/image" Target="../media/image18.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0.xml"/><Relationship Id="rId1" Type="http://schemas.openxmlformats.org/officeDocument/2006/relationships/image" Target="../media/image19.emf"/></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40.xml"/><Relationship Id="rId2" Type="http://schemas.openxmlformats.org/officeDocument/2006/relationships/image" Target="../media/image21.png"/><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41.xml"/><Relationship Id="rId2" Type="http://schemas.openxmlformats.org/officeDocument/2006/relationships/image" Target="../media/image23.png"/><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8.xml"/><Relationship Id="rId1"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8.xml"/><Relationship Id="rId1"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8.xml"/><Relationship Id="rId1" Type="http://schemas.openxmlformats.org/officeDocument/2006/relationships/image" Target="../media/image26.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4.xml"/><Relationship Id="rId1"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0.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6.xml"/><Relationship Id="rId1"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6.xml"/><Relationship Id="rId1"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6.xml"/><Relationship Id="rId1"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6.xml"/><Relationship Id="rId1"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9.xml"/><Relationship Id="rId1"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9.xml"/><Relationship Id="rId1"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2.xml"/><Relationship Id="rId1"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6.xml"/><Relationship Id="rId1"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1.xml"/><Relationship Id="rId1"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6.xml"/><Relationship Id="rId1"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6.xml"/><Relationship Id="rId1"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6.xml"/><Relationship Id="rId1"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0.xml"/><Relationship Id="rId1" Type="http://schemas.openxmlformats.org/officeDocument/2006/relationships/image" Target="../media/image38.png"/></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28.xml"/><Relationship Id="rId4" Type="http://schemas.openxmlformats.org/officeDocument/2006/relationships/image" Target="../media/image40.jpeg"/><Relationship Id="rId3" Type="http://schemas.openxmlformats.org/officeDocument/2006/relationships/hyperlink" Target="https://creativecommons.org/licenses/by-nd/3.0/" TargetMode="External"/><Relationship Id="rId2" Type="http://schemas.openxmlformats.org/officeDocument/2006/relationships/hyperlink" Target="https://calaborlawnews.com/legal-news/california-labor-law-lawsuit-146-20878.php" TargetMode="External"/><Relationship Id="rId1" Type="http://schemas.openxmlformats.org/officeDocument/2006/relationships/image" Target="../media/image39.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6.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3.xml"/><Relationship Id="rId1"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2.xml"/><Relationship Id="rId1" Type="http://schemas.openxmlformats.org/officeDocument/2006/relationships/image" Target="../media/image4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43.xml"/><Relationship Id="rId4" Type="http://schemas.openxmlformats.org/officeDocument/2006/relationships/slideLayout" Target="../slideLayouts/slideLayout42.xml"/><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2.xml"/><Relationship Id="rId1" Type="http://schemas.openxmlformats.org/officeDocument/2006/relationships/image" Target="../media/image45.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46.em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2.xml"/><Relationship Id="rId1" Type="http://schemas.openxmlformats.org/officeDocument/2006/relationships/image" Target="../media/image47.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4.xml"/><Relationship Id="rId1"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48.jpe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26.xml"/><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image" Target="../media/image49.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6.xml"/><Relationship Id="rId1" Type="http://schemas.openxmlformats.org/officeDocument/2006/relationships/image" Target="../media/image52.jpeg"/></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36.xml"/><Relationship Id="rId3" Type="http://schemas.openxmlformats.org/officeDocument/2006/relationships/image" Target="../media/image53.png"/><Relationship Id="rId2" Type="http://schemas.microsoft.com/office/2007/relationships/media" Target="../media/media1.wmv"/><Relationship Id="rId1" Type="http://schemas.openxmlformats.org/officeDocument/2006/relationships/video" Target="../media/media1.wmv"/></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26.xml"/><Relationship Id="rId2" Type="http://schemas.openxmlformats.org/officeDocument/2006/relationships/image" Target="../media/image54.png"/><Relationship Id="rId1" Type="http://schemas.openxmlformats.org/officeDocument/2006/relationships/image" Target="../media/image2.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55.jpeg"/></Relationships>
</file>

<file path=ppt/slides/_rels/slide59.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26.xml"/><Relationship Id="rId2" Type="http://schemas.openxmlformats.org/officeDocument/2006/relationships/image" Target="../media/image56.png"/><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36.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57.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58.png"/></Relationships>
</file>

<file path=ppt/slides/_rels/slide62.xml.rels><?xml version="1.0" encoding="UTF-8" standalone="yes"?>
<Relationships xmlns="http://schemas.openxmlformats.org/package/2006/relationships"><Relationship Id="rId4" Type="http://schemas.openxmlformats.org/officeDocument/2006/relationships/slideLayout" Target="../slideLayouts/slideLayout37.xml"/><Relationship Id="rId3" Type="http://schemas.openxmlformats.org/officeDocument/2006/relationships/image" Target="../media/image59.png"/><Relationship Id="rId2" Type="http://schemas.microsoft.com/office/2007/relationships/media" Target="../media/media2.wmv"/><Relationship Id="rId1" Type="http://schemas.openxmlformats.org/officeDocument/2006/relationships/video" Target="../media/media2.wmv"/></Relationships>
</file>

<file path=ppt/slides/_rels/slide63.xml.rels><?xml version="1.0" encoding="UTF-8" standalone="yes"?>
<Relationships xmlns="http://schemas.openxmlformats.org/package/2006/relationships"><Relationship Id="rId4" Type="http://schemas.openxmlformats.org/officeDocument/2006/relationships/slideLayout" Target="../slideLayouts/slideLayout37.xml"/><Relationship Id="rId3" Type="http://schemas.openxmlformats.org/officeDocument/2006/relationships/image" Target="../media/image60.png"/><Relationship Id="rId2" Type="http://schemas.microsoft.com/office/2007/relationships/media" Target="../media/media3.wmv"/><Relationship Id="rId1" Type="http://schemas.openxmlformats.org/officeDocument/2006/relationships/video" Target="../media/media3.wmv"/></Relationships>
</file>

<file path=ppt/slides/_rels/slide64.xml.rels><?xml version="1.0" encoding="UTF-8" standalone="yes"?>
<Relationships xmlns="http://schemas.openxmlformats.org/package/2006/relationships"><Relationship Id="rId5" Type="http://schemas.openxmlformats.org/officeDocument/2006/relationships/notesSlide" Target="../notesSlides/notesSlide50.xml"/><Relationship Id="rId4" Type="http://schemas.openxmlformats.org/officeDocument/2006/relationships/slideLayout" Target="../slideLayouts/slideLayout26.xml"/><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4" Type="http://schemas.openxmlformats.org/officeDocument/2006/relationships/slideLayout" Target="../slideLayouts/slideLayout37.xml"/><Relationship Id="rId3" Type="http://schemas.openxmlformats.org/officeDocument/2006/relationships/image" Target="../media/image64.png"/><Relationship Id="rId2" Type="http://schemas.microsoft.com/office/2007/relationships/media" Target="../media/media4.wmv"/><Relationship Id="rId1" Type="http://schemas.openxmlformats.org/officeDocument/2006/relationships/video" Target="../media/media4.wmv"/></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65.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8.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6.xml"/><Relationship Id="rId2" Type="http://schemas.openxmlformats.org/officeDocument/2006/relationships/image" Target="../media/image12.png"/><Relationship Id="rId1"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66.pn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67.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6" Type="http://schemas.openxmlformats.org/officeDocument/2006/relationships/notesSlide" Target="../notesSlides/notesSlide56.xml"/><Relationship Id="rId5" Type="http://schemas.openxmlformats.org/officeDocument/2006/relationships/slideLayout" Target="../slideLayouts/slideLayout26.xml"/><Relationship Id="rId4" Type="http://schemas.openxmlformats.org/officeDocument/2006/relationships/image" Target="../media/image71.png"/><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2.xml"/><Relationship Id="rId1" Type="http://schemas.openxmlformats.org/officeDocument/2006/relationships/image" Target="../media/image42.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6.xml"/><Relationship Id="rId1" Type="http://schemas.openxmlformats.org/officeDocument/2006/relationships/image" Target="../media/image2.jpeg"/></Relationships>
</file>

<file path=ppt/slides/_rels/slide82.xml.rels><?xml version="1.0" encoding="UTF-8" standalone="yes"?>
<Relationships xmlns="http://schemas.openxmlformats.org/package/2006/relationships"><Relationship Id="rId4" Type="http://schemas.openxmlformats.org/officeDocument/2006/relationships/notesSlide" Target="../notesSlides/notesSlide60.xml"/><Relationship Id="rId3" Type="http://schemas.openxmlformats.org/officeDocument/2006/relationships/slideLayout" Target="../slideLayouts/slideLayout26.xml"/><Relationship Id="rId2" Type="http://schemas.openxmlformats.org/officeDocument/2006/relationships/image" Target="../media/image72.jpeg"/><Relationship Id="rId1" Type="http://schemas.openxmlformats.org/officeDocument/2006/relationships/image" Target="../media/image2.jpeg"/></Relationships>
</file>

<file path=ppt/slides/_rels/slide83.xml.rels><?xml version="1.0" encoding="UTF-8" standalone="yes"?>
<Relationships xmlns="http://schemas.openxmlformats.org/package/2006/relationships"><Relationship Id="rId4" Type="http://schemas.openxmlformats.org/officeDocument/2006/relationships/notesSlide" Target="../notesSlides/notesSlide61.xml"/><Relationship Id="rId3" Type="http://schemas.openxmlformats.org/officeDocument/2006/relationships/slideLayout" Target="../slideLayouts/slideLayout26.xml"/><Relationship Id="rId2" Type="http://schemas.openxmlformats.org/officeDocument/2006/relationships/image" Target="../media/image73.jpeg"/><Relationship Id="rId1" Type="http://schemas.openxmlformats.org/officeDocument/2006/relationships/image" Target="../media/image2.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6.xml"/><Relationship Id="rId1" Type="http://schemas.openxmlformats.org/officeDocument/2006/relationships/image" Target="../media/image2.jpeg"/></Relationships>
</file>

<file path=ppt/slides/_rels/slide85.xml.rels><?xml version="1.0" encoding="UTF-8" standalone="yes"?>
<Relationships xmlns="http://schemas.openxmlformats.org/package/2006/relationships"><Relationship Id="rId4" Type="http://schemas.openxmlformats.org/officeDocument/2006/relationships/notesSlide" Target="../notesSlides/notesSlide63.xml"/><Relationship Id="rId3" Type="http://schemas.openxmlformats.org/officeDocument/2006/relationships/slideLayout" Target="../slideLayouts/slideLayout26.xml"/><Relationship Id="rId2" Type="http://schemas.openxmlformats.org/officeDocument/2006/relationships/image" Target="../media/image74.png"/><Relationship Id="rId1" Type="http://schemas.openxmlformats.org/officeDocument/2006/relationships/image" Target="../media/image2.jpeg"/></Relationships>
</file>

<file path=ppt/slides/_rels/slide86.xml.rels><?xml version="1.0" encoding="UTF-8" standalone="yes"?>
<Relationships xmlns="http://schemas.openxmlformats.org/package/2006/relationships"><Relationship Id="rId4" Type="http://schemas.openxmlformats.org/officeDocument/2006/relationships/notesSlide" Target="../notesSlides/notesSlide64.xml"/><Relationship Id="rId3" Type="http://schemas.openxmlformats.org/officeDocument/2006/relationships/slideLayout" Target="../slideLayouts/slideLayout26.xml"/><Relationship Id="rId2" Type="http://schemas.openxmlformats.org/officeDocument/2006/relationships/image" Target="../media/image75.emf"/><Relationship Id="rId1" Type="http://schemas.openxmlformats.org/officeDocument/2006/relationships/image" Target="../media/image2.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6.xml"/></Relationships>
</file>

<file path=ppt/slides/_rels/slide88.xml.rels><?xml version="1.0" encoding="UTF-8" standalone="yes"?>
<Relationships xmlns="http://schemas.openxmlformats.org/package/2006/relationships"><Relationship Id="rId5" Type="http://schemas.openxmlformats.org/officeDocument/2006/relationships/notesSlide" Target="../notesSlides/notesSlide66.xml"/><Relationship Id="rId4" Type="http://schemas.openxmlformats.org/officeDocument/2006/relationships/slideLayout" Target="../slideLayouts/slideLayout36.xml"/><Relationship Id="rId3" Type="http://schemas.openxmlformats.org/officeDocument/2006/relationships/image" Target="../media/image76.png"/><Relationship Id="rId2" Type="http://schemas.openxmlformats.org/officeDocument/2006/relationships/image" Target="../media/image50.jpeg"/><Relationship Id="rId1" Type="http://schemas.openxmlformats.org/officeDocument/2006/relationships/image" Target="../media/image49.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47.xml"/><Relationship Id="rId4" Type="http://schemas.openxmlformats.org/officeDocument/2006/relationships/image" Target="../media/image16.png"/><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13.jpeg"/></Relationships>
</file>

<file path=ppt/slides/_rels/slide90.xml.rels><?xml version="1.0" encoding="UTF-8" standalone="yes"?>
<Relationships xmlns="http://schemas.openxmlformats.org/package/2006/relationships"><Relationship Id="rId6" Type="http://schemas.openxmlformats.org/officeDocument/2006/relationships/notesSlide" Target="../notesSlides/notesSlide68.xml"/><Relationship Id="rId5" Type="http://schemas.openxmlformats.org/officeDocument/2006/relationships/slideLayout" Target="../slideLayouts/slideLayout36.xml"/><Relationship Id="rId4" Type="http://schemas.openxmlformats.org/officeDocument/2006/relationships/image" Target="../media/image79.png"/><Relationship Id="rId3" Type="http://schemas.openxmlformats.org/officeDocument/2006/relationships/image" Target="../media/image78.png"/><Relationship Id="rId2" Type="http://schemas.openxmlformats.org/officeDocument/2006/relationships/image" Target="../media/image49.png"/><Relationship Id="rId1" Type="http://schemas.openxmlformats.org/officeDocument/2006/relationships/image" Target="../media/image77.e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8.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44.xml"/><Relationship Id="rId1" Type="http://schemas.openxmlformats.org/officeDocument/2006/relationships/image" Target="../media/image80.png"/></Relationships>
</file>

<file path=ppt/slides/_rels/slide94.xml.rels><?xml version="1.0" encoding="UTF-8" standalone="yes"?>
<Relationships xmlns="http://schemas.openxmlformats.org/package/2006/relationships"><Relationship Id="rId4" Type="http://schemas.openxmlformats.org/officeDocument/2006/relationships/notesSlide" Target="../notesSlides/notesSlide71.xml"/><Relationship Id="rId3" Type="http://schemas.openxmlformats.org/officeDocument/2006/relationships/slideLayout" Target="../slideLayouts/slideLayout44.xml"/><Relationship Id="rId2" Type="http://schemas.openxmlformats.org/officeDocument/2006/relationships/image" Target="../media/image81.png"/><Relationship Id="rId1" Type="http://schemas.openxmlformats.org/officeDocument/2006/relationships/image" Target="../media/image49.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8.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image" Target="../media/image83.jpeg"/><Relationship Id="rId1" Type="http://schemas.openxmlformats.org/officeDocument/2006/relationships/image" Target="../media/image82.png"/></Relationships>
</file>

<file path=ppt/slides/_rels/slide97.xml.rels><?xml version="1.0" encoding="UTF-8" standalone="yes"?>
<Relationships xmlns="http://schemas.openxmlformats.org/package/2006/relationships"><Relationship Id="rId4" Type="http://schemas.openxmlformats.org/officeDocument/2006/relationships/notesSlide" Target="../notesSlides/notesSlide73.xml"/><Relationship Id="rId3" Type="http://schemas.openxmlformats.org/officeDocument/2006/relationships/slideLayout" Target="../slideLayouts/slideLayout37.xml"/><Relationship Id="rId2" Type="http://schemas.openxmlformats.org/officeDocument/2006/relationships/image" Target="../media/image85.jpeg"/><Relationship Id="rId1" Type="http://schemas.openxmlformats.org/officeDocument/2006/relationships/image" Target="../media/image84.jpeg"/></Relationships>
</file>

<file path=ppt/slides/_rels/slide98.xml.rels><?xml version="1.0" encoding="UTF-8" standalone="yes"?>
<Relationships xmlns="http://schemas.openxmlformats.org/package/2006/relationships"><Relationship Id="rId5" Type="http://schemas.openxmlformats.org/officeDocument/2006/relationships/slideLayout" Target="../slideLayouts/slideLayout26.xml"/><Relationship Id="rId4" Type="http://schemas.openxmlformats.org/officeDocument/2006/relationships/image" Target="../media/image89.png"/><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6.jpeg"/></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9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7"/>
          <p:cNvSpPr txBox="1"/>
          <p:nvPr/>
        </p:nvSpPr>
        <p:spPr>
          <a:xfrm>
            <a:off x="685800" y="722160"/>
            <a:ext cx="7772040" cy="2000160"/>
          </a:xfrm>
          <a:prstGeom prst="rect">
            <a:avLst/>
          </a:prstGeom>
          <a:noFill/>
          <a:ln w="0">
            <a:noFill/>
          </a:ln>
        </p:spPr>
        <p:txBody>
          <a:bodyPr anchor="ctr">
            <a:normAutofit/>
          </a:bodyPr>
          <a:lstStyle/>
          <a:p>
            <a:pPr algn="ctr">
              <a:lnSpc>
                <a:spcPct val="90000"/>
              </a:lnSpc>
            </a:pPr>
            <a:r>
              <a:rPr lang="de-DE" sz="4800" b="0" strike="noStrike" spc="-1" dirty="0">
                <a:solidFill>
                  <a:srgbClr val="FFFFFF"/>
                </a:solidFill>
                <a:latin typeface="Calibri" panose="020F0502020204030204" pitchFamily="34" charset="0"/>
                <a:cs typeface="Calibri" panose="020F0502020204030204" pitchFamily="34" charset="0"/>
              </a:rPr>
              <a:t>Aufbau von Stützpunktvorstellungen</a:t>
            </a:r>
            <a:endParaRPr lang="de-DE" sz="4800" b="0" strike="noStrike" spc="-1" dirty="0">
              <a:solidFill>
                <a:srgbClr val="000000"/>
              </a:solidFill>
              <a:latin typeface="Calibri" panose="020F0502020204030204" pitchFamily="34" charset="0"/>
              <a:cs typeface="Calibri" panose="020F0502020204030204" pitchFamily="34" charset="0"/>
            </a:endParaRPr>
          </a:p>
        </p:txBody>
      </p:sp>
      <p:sp>
        <p:nvSpPr>
          <p:cNvPr id="7" name="Untertitel 8"/>
          <p:cNvSpPr txBox="1"/>
          <p:nvPr/>
        </p:nvSpPr>
        <p:spPr>
          <a:xfrm>
            <a:off x="685800" y="2745897"/>
            <a:ext cx="7772040" cy="1537200"/>
          </a:xfrm>
          <a:prstGeom prst="rect">
            <a:avLst/>
          </a:prstGeom>
          <a:noFill/>
          <a:ln w="0">
            <a:noFill/>
          </a:ln>
        </p:spPr>
        <p:txBody>
          <a:bodyPr>
            <a:noAutofit/>
          </a:bodyPr>
          <a:lstStyle/>
          <a:p>
            <a:pPr algn="ctr">
              <a:lnSpc>
                <a:spcPct val="90000"/>
              </a:lnSpc>
              <a:spcBef>
                <a:spcPts val="1000"/>
              </a:spcBef>
              <a:tabLst>
                <a:tab pos="0" algn="l"/>
              </a:tabLst>
            </a:pPr>
            <a:r>
              <a:rPr lang="de-DE" sz="3200" spc="-1" dirty="0">
                <a:solidFill>
                  <a:srgbClr val="FFFFFF"/>
                </a:solidFill>
                <a:latin typeface="Calibri" panose="020F0502020204030204" pitchFamily="34" charset="0"/>
                <a:cs typeface="Calibri" panose="020F0502020204030204" pitchFamily="34" charset="0"/>
              </a:rPr>
              <a:t>Ausbildungsveranstaltung – AV 11</a:t>
            </a:r>
            <a:endParaRPr lang="de-DE" sz="3200" spc="-1" dirty="0">
              <a:solidFill>
                <a:srgbClr val="FFFFFF"/>
              </a:solidFill>
              <a:latin typeface="Calibri" panose="020F0502020204030204" pitchFamily="34" charset="0"/>
              <a:cs typeface="Calibri" panose="020F0502020204030204" pitchFamily="34" charset="0"/>
            </a:endParaRPr>
          </a:p>
          <a:p>
            <a:pPr algn="ctr">
              <a:lnSpc>
                <a:spcPct val="90000"/>
              </a:lnSpc>
              <a:spcBef>
                <a:spcPts val="1000"/>
              </a:spcBef>
              <a:tabLst>
                <a:tab pos="0" algn="l"/>
              </a:tabLst>
            </a:pPr>
            <a:r>
              <a:rPr lang="de-DE" sz="3200" b="0" strike="noStrike" spc="-1" dirty="0">
                <a:solidFill>
                  <a:srgbClr val="FFFFFF"/>
                </a:solidFill>
                <a:latin typeface="Calibri" panose="020F0502020204030204" pitchFamily="34" charset="0"/>
                <a:cs typeface="Calibri" panose="020F0502020204030204" pitchFamily="34" charset="0"/>
              </a:rPr>
              <a:t>M</a:t>
            </a:r>
            <a:r>
              <a:rPr lang="de-DE" sz="3200" spc="-1" dirty="0">
                <a:solidFill>
                  <a:srgbClr val="FFFFFF"/>
                </a:solidFill>
                <a:latin typeface="Calibri" panose="020F0502020204030204" pitchFamily="34" charset="0"/>
                <a:cs typeface="Calibri" panose="020F0502020204030204" pitchFamily="34" charset="0"/>
              </a:rPr>
              <a:t>athematik</a:t>
            </a:r>
            <a:endParaRPr lang="de-DE" sz="3200" spc="-1" dirty="0">
              <a:solidFill>
                <a:srgbClr val="FFFFFF"/>
              </a:solidFill>
              <a:latin typeface="Calibri" panose="020F0502020204030204" pitchFamily="34" charset="0"/>
              <a:cs typeface="Calibri" panose="020F0502020204030204" pitchFamily="34" charset="0"/>
            </a:endParaRPr>
          </a:p>
          <a:p>
            <a:pPr algn="ctr">
              <a:lnSpc>
                <a:spcPct val="90000"/>
              </a:lnSpc>
              <a:spcBef>
                <a:spcPts val="1000"/>
              </a:spcBef>
              <a:tabLst>
                <a:tab pos="0" algn="l"/>
              </a:tabLst>
            </a:pPr>
            <a:r>
              <a:rPr lang="de-DE" sz="2500" b="0" strike="noStrike" spc="-1" dirty="0">
                <a:solidFill>
                  <a:srgbClr val="FFFFFF"/>
                </a:solidFill>
                <a:latin typeface="Calibri" panose="020F0502020204030204" pitchFamily="34" charset="0"/>
                <a:cs typeface="Calibri" panose="020F0502020204030204" pitchFamily="34" charset="0"/>
              </a:rPr>
              <a:t>Schuljahr 2025/2026</a:t>
            </a:r>
            <a:endParaRPr lang="de-DE" sz="2500" b="0" strike="noStrike" spc="-1" dirty="0">
              <a:latin typeface="Calibri" panose="020F0502020204030204" pitchFamily="34" charset="0"/>
              <a:cs typeface="Calibri" panose="020F0502020204030204" pitchFamily="34" charset="0"/>
            </a:endParaRPr>
          </a:p>
        </p:txBody>
      </p:sp>
      <p:sp>
        <p:nvSpPr>
          <p:cNvPr id="8" name="Textplatzhalter 9"/>
          <p:cNvSpPr txBox="1"/>
          <p:nvPr/>
        </p:nvSpPr>
        <p:spPr>
          <a:xfrm>
            <a:off x="182095" y="6172972"/>
            <a:ext cx="3600000" cy="288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lang="de-DE" sz="1200" b="0" kern="1200" dirty="0" smtClean="0">
                <a:solidFill>
                  <a:srgbClr val="002F6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de-DE" sz="1200" b="1" kern="1200" dirty="0" smtClean="0">
                <a:solidFill>
                  <a:srgbClr val="0030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de-DE" sz="1200" b="1" kern="1200" dirty="0" smtClean="0">
                <a:solidFill>
                  <a:srgbClr val="0030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de-DE" sz="1200" b="1" kern="1200" dirty="0" smtClean="0">
                <a:solidFill>
                  <a:srgbClr val="0030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de-DE" sz="1200" b="1" kern="1200" dirty="0" smtClean="0">
                <a:solidFill>
                  <a:srgbClr val="0030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600" dirty="0">
                <a:latin typeface="Calibri" panose="020F0502020204030204" pitchFamily="34" charset="0"/>
                <a:cs typeface="Calibri" panose="020F0502020204030204" pitchFamily="34" charset="0"/>
              </a:rPr>
              <a:t>Robert Braune - 01525 9616647 </a:t>
            </a:r>
            <a:endParaRPr lang="de-DE" sz="1600" dirty="0">
              <a:latin typeface="Calibri" panose="020F0502020204030204" pitchFamily="34" charset="0"/>
              <a:cs typeface="Calibri" panose="020F0502020204030204" pitchFamily="34" charset="0"/>
            </a:endParaRPr>
          </a:p>
        </p:txBody>
      </p:sp>
      <p:sp>
        <p:nvSpPr>
          <p:cNvPr id="9" name="Textplatzhalter 10"/>
          <p:cNvSpPr txBox="1"/>
          <p:nvPr/>
        </p:nvSpPr>
        <p:spPr>
          <a:xfrm>
            <a:off x="182137" y="6461054"/>
            <a:ext cx="3599640" cy="3969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002060"/>
                </a:solidFill>
                <a:latin typeface="Calibri" panose="020F0502020204030204" pitchFamily="34" charset="0"/>
                <a:cs typeface="Calibri" panose="020F0502020204030204" pitchFamily="34" charset="0"/>
              </a:rPr>
              <a:t>04.03.2026    08:30 bis 16:00 Uhr</a:t>
            </a:r>
            <a:endParaRPr lang="de-DE" sz="1600" dirty="0">
              <a:solidFill>
                <a:srgbClr val="002060"/>
              </a:solidFill>
              <a:latin typeface="Calibri" panose="020F0502020204030204" pitchFamily="34" charset="0"/>
              <a:cs typeface="Calibri" panose="020F0502020204030204" pitchFamily="34" charset="0"/>
            </a:endParaRPr>
          </a:p>
        </p:txBody>
      </p:sp>
      <p:pic>
        <p:nvPicPr>
          <p:cNvPr id="2" name="Grafik 1"/>
          <p:cNvPicPr/>
          <p:nvPr/>
        </p:nvPicPr>
        <p:blipFill>
          <a:blip r:embed="rId1"/>
          <a:stretch>
            <a:fillRect/>
          </a:stretch>
        </p:blipFill>
        <p:spPr>
          <a:xfrm>
            <a:off x="3528000" y="5362560"/>
            <a:ext cx="3126240" cy="1313640"/>
          </a:xfrm>
          <a:prstGeom prst="rect">
            <a:avLst/>
          </a:prstGeom>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6613" y="457257"/>
            <a:ext cx="8686440" cy="1144440"/>
          </a:xfrm>
        </p:spPr>
        <p:txBody>
          <a:bodyPr/>
          <a:lstStyle/>
          <a:p>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Basisdimensionen guten Unterrichts</a:t>
            </a:r>
            <a:endParaRPr lang="de-DE"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Grafik 3"/>
          <p:cNvPicPr>
            <a:picLocks noChangeAspect="1"/>
          </p:cNvPicPr>
          <p:nvPr/>
        </p:nvPicPr>
        <p:blipFill>
          <a:blip r:embed="rId1"/>
          <a:stretch>
            <a:fillRect/>
          </a:stretch>
        </p:blipFill>
        <p:spPr>
          <a:xfrm>
            <a:off x="1654645" y="1987991"/>
            <a:ext cx="5344869" cy="3720217"/>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a:spLocks noGrp="1"/>
          </p:cNvSpPr>
          <p:nvPr>
            <p:ph idx="1"/>
          </p:nvPr>
        </p:nvSpPr>
        <p:spPr>
          <a:xfrm>
            <a:off x="991870" y="575310"/>
            <a:ext cx="7156450" cy="1849120"/>
          </a:xfrm>
          <a:noFill/>
          <a:ln>
            <a:noFill/>
          </a:ln>
        </p:spPr>
        <p:txBody>
          <a:bodyPr lIns="144000" tIns="72000" rIns="144000" bIns="72000">
            <a:noAutofit/>
          </a:bodyPr>
          <a:lstStyle/>
          <a:p>
            <a:pPr marL="0" indent="0" algn="ctr">
              <a:buNone/>
            </a:pPr>
            <a:r>
              <a:rPr lang="de-DE" sz="4000" b="1" dirty="0">
                <a:solidFill>
                  <a:srgbClr val="002060"/>
                </a:solidFill>
                <a:latin typeface="Calibri" panose="020F0502020204030204" pitchFamily="34" charset="0"/>
                <a:ea typeface="Calibri" panose="020F0502020204030204" pitchFamily="34" charset="0"/>
                <a:cs typeface="Calibri" panose="020F0502020204030204" pitchFamily="34" charset="0"/>
              </a:rPr>
              <a:t>Wünsche, Fragen, Offenes?</a:t>
            </a:r>
            <a:endParaRPr lang="de-DE" sz="4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lgn="ctr">
              <a:buNone/>
            </a:pPr>
            <a:endParaRPr lang="de-DE" sz="2600" dirty="0">
              <a:latin typeface="Calibri" panose="020F0502020204030204" pitchFamily="34" charset="0"/>
              <a:ea typeface="Calibri" panose="020F0502020204030204" pitchFamily="34" charset="0"/>
              <a:cs typeface="Calibri" panose="020F0502020204030204" pitchFamily="34" charset="0"/>
            </a:endParaRPr>
          </a:p>
        </p:txBody>
      </p:sp>
      <p:pic>
        <p:nvPicPr>
          <p:cNvPr id="7" name="Grafik 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189086" y="2197780"/>
            <a:ext cx="4457700" cy="2536386"/>
          </a:xfrm>
          <a:prstGeom prst="rect">
            <a:avLst/>
          </a:prstGeom>
        </p:spPr>
      </p:pic>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975987" y="3465973"/>
            <a:ext cx="584077" cy="412748"/>
          </a:xfrm>
          <a:prstGeom prst="rect">
            <a:avLst/>
          </a:prstGeom>
        </p:spPr>
      </p:pic>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93585" y="1894831"/>
            <a:ext cx="767276" cy="52705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1"/>
          <a:stretch>
            <a:fillRect/>
          </a:stretch>
        </p:blipFill>
        <p:spPr>
          <a:xfrm>
            <a:off x="1502741" y="2077653"/>
            <a:ext cx="5594231" cy="3540894"/>
          </a:xfrm>
          <a:prstGeom prst="rect">
            <a:avLst/>
          </a:prstGeom>
        </p:spPr>
      </p:pic>
      <p:sp>
        <p:nvSpPr>
          <p:cNvPr id="6" name="Titel 1"/>
          <p:cNvSpPr txBox="1"/>
          <p:nvPr/>
        </p:nvSpPr>
        <p:spPr>
          <a:xfrm>
            <a:off x="96613" y="457257"/>
            <a:ext cx="8686440" cy="114444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a:solidFill>
                  <a:srgbClr val="002060"/>
                </a:solidFill>
                <a:latin typeface="Calibri" panose="020F0502020204030204" pitchFamily="34" charset="0"/>
                <a:ea typeface="Calibri" panose="020F0502020204030204" pitchFamily="34" charset="0"/>
                <a:cs typeface="Calibri" panose="020F0502020204030204" pitchFamily="34" charset="0"/>
              </a:rPr>
              <a:t>Basisdimensionen guten Unterrichts</a:t>
            </a:r>
            <a:endParaRPr lang="de-DE"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1"/>
          <a:stretch>
            <a:fillRect/>
          </a:stretch>
        </p:blipFill>
        <p:spPr>
          <a:xfrm>
            <a:off x="1576764" y="2015671"/>
            <a:ext cx="5781827" cy="3712196"/>
          </a:xfrm>
          <a:prstGeom prst="rect">
            <a:avLst/>
          </a:prstGeom>
        </p:spPr>
      </p:pic>
      <p:sp>
        <p:nvSpPr>
          <p:cNvPr id="5" name="Titel 1"/>
          <p:cNvSpPr>
            <a:spLocks noGrp="1"/>
          </p:cNvSpPr>
          <p:nvPr>
            <p:ph type="title"/>
          </p:nvPr>
        </p:nvSpPr>
        <p:spPr>
          <a:xfrm>
            <a:off x="96613" y="457257"/>
            <a:ext cx="8686440" cy="1144440"/>
          </a:xfrm>
        </p:spPr>
        <p:txBody>
          <a:bodyPr/>
          <a:lstStyle/>
          <a:p>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Basisdimensionen guten Unterrichts</a:t>
            </a:r>
            <a:endParaRPr lang="de-DE"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0554" y="356320"/>
            <a:ext cx="8542421" cy="1144440"/>
          </a:xfrm>
        </p:spPr>
        <p:txBody>
          <a:bodyPr/>
          <a:lstStyle/>
          <a:p>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Unterrichtsentwurf </a:t>
            </a:r>
            <a:b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&amp; Reflexionsbogen</a:t>
            </a:r>
            <a:endParaRPr lang="de-DE"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Grafik 4"/>
          <p:cNvPicPr>
            <a:picLocks noChangeAspect="1"/>
          </p:cNvPicPr>
          <p:nvPr/>
        </p:nvPicPr>
        <p:blipFill>
          <a:blip r:embed="rId1"/>
          <a:stretch>
            <a:fillRect/>
          </a:stretch>
        </p:blipFill>
        <p:spPr>
          <a:xfrm>
            <a:off x="5334635" y="1007110"/>
            <a:ext cx="3581400" cy="4843780"/>
          </a:xfrm>
          <a:prstGeom prst="rect">
            <a:avLst/>
          </a:prstGeom>
        </p:spPr>
      </p:pic>
      <p:pic>
        <p:nvPicPr>
          <p:cNvPr id="3" name="Bild 2" descr="Bildschirmfoto 2026-02-25 um 10.19.02"/>
          <p:cNvPicPr>
            <a:picLocks noChangeAspect="1"/>
          </p:cNvPicPr>
          <p:nvPr/>
        </p:nvPicPr>
        <p:blipFill>
          <a:blip r:embed="rId2"/>
          <a:stretch>
            <a:fillRect/>
          </a:stretch>
        </p:blipFill>
        <p:spPr>
          <a:xfrm>
            <a:off x="377190" y="2306955"/>
            <a:ext cx="4596130" cy="32448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p:cNvSpPr txBox="1">
            <a:spLocks noGrp="1"/>
          </p:cNvSpPr>
          <p:nvPr>
            <p:ph type="title"/>
          </p:nvPr>
        </p:nvSpPr>
        <p:spPr>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000" b="1" dirty="0">
                <a:solidFill>
                  <a:srgbClr val="002060"/>
                </a:solidFill>
                <a:latin typeface="Calibri" panose="020F0502020204030204" pitchFamily="34" charset="0"/>
                <a:cs typeface="Calibri" panose="020F0502020204030204" pitchFamily="34" charset="0"/>
              </a:rPr>
              <a:t>Beobachtungsschwerpunkte</a:t>
            </a:r>
            <a:endParaRPr lang="de-DE" sz="3000" b="1" dirty="0">
              <a:solidFill>
                <a:srgbClr val="002060"/>
              </a:solidFill>
              <a:latin typeface="Calibri" panose="020F0502020204030204" pitchFamily="34" charset="0"/>
              <a:cs typeface="Calibri" panose="020F0502020204030204" pitchFamily="34" charset="0"/>
            </a:endParaRPr>
          </a:p>
        </p:txBody>
      </p:sp>
      <p:pic>
        <p:nvPicPr>
          <p:cNvPr id="7" name="Grafik 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619672" y="1772816"/>
            <a:ext cx="6026507" cy="3980734"/>
          </a:xfrm>
          <a:prstGeom prst="rect">
            <a:avLst/>
          </a:prstGeom>
        </p:spPr>
      </p:pic>
      <p:pic>
        <p:nvPicPr>
          <p:cNvPr id="14" name="Grafik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312" y="197443"/>
            <a:ext cx="1400734" cy="137665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CustomShape 1"/>
          <p:cNvSpPr/>
          <p:nvPr/>
        </p:nvSpPr>
        <p:spPr>
          <a:xfrm>
            <a:off x="611280" y="1844640"/>
            <a:ext cx="7919280" cy="401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635">
              <a:lnSpc>
                <a:spcPct val="90000"/>
              </a:lnSpc>
              <a:spcBef>
                <a:spcPts val="1000"/>
              </a:spcBef>
              <a:buClr>
                <a:srgbClr val="000000"/>
              </a:buClr>
            </a:pPr>
            <a:endParaRPr lang="de-DE" sz="2800" b="0" strike="noStrike" spc="-1" dirty="0">
              <a:latin typeface="Arial" panose="020B0604020202020204"/>
            </a:endParaRPr>
          </a:p>
        </p:txBody>
      </p:sp>
      <p:sp>
        <p:nvSpPr>
          <p:cNvPr id="7" name="Titel 3"/>
          <p:cNvSpPr txBox="1"/>
          <p:nvPr/>
        </p:nvSpPr>
        <p:spPr>
          <a:xfrm>
            <a:off x="156460" y="425096"/>
            <a:ext cx="8828920" cy="11521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de-DE" sz="3000" b="1" dirty="0">
                <a:solidFill>
                  <a:srgbClr val="002060"/>
                </a:solidFill>
                <a:latin typeface="Calibri" panose="020F0502020204030204" pitchFamily="34" charset="0"/>
                <a:cs typeface="Calibri" panose="020F0502020204030204" pitchFamily="34" charset="0"/>
              </a:rPr>
            </a:br>
            <a:r>
              <a:rPr lang="de-DE" sz="3000" b="1" dirty="0">
                <a:solidFill>
                  <a:srgbClr val="002060"/>
                </a:solidFill>
                <a:latin typeface="Calibri" panose="020F0502020204030204" pitchFamily="34" charset="0"/>
                <a:cs typeface="Calibri" panose="020F0502020204030204" pitchFamily="34" charset="0"/>
              </a:rPr>
              <a:t>Unterrichtshospitation</a:t>
            </a:r>
            <a:endParaRPr lang="de-DE" sz="3000" b="1" dirty="0">
              <a:solidFill>
                <a:srgbClr val="002060"/>
              </a:solidFill>
              <a:latin typeface="Calibri" panose="020F0502020204030204" pitchFamily="34" charset="0"/>
              <a:cs typeface="Calibri" panose="020F0502020204030204" pitchFamily="34" charset="0"/>
            </a:endParaRPr>
          </a:p>
        </p:txBody>
      </p:sp>
      <p:pic>
        <p:nvPicPr>
          <p:cNvPr id="1026" name="Picture 2" descr="Glückliche Schüler in einem Klassenzimmer 360377 Vektor Kunst bei Vecteezy"/>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355023" y="2155871"/>
            <a:ext cx="4431794" cy="3559277"/>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6103475" y="5687563"/>
            <a:ext cx="1366684" cy="169277"/>
          </a:xfrm>
          <a:prstGeom prst="rect">
            <a:avLst/>
          </a:prstGeom>
          <a:noFill/>
        </p:spPr>
        <p:txBody>
          <a:bodyPr wrap="square" rtlCol="0">
            <a:spAutoFit/>
          </a:bodyPr>
          <a:lstStyle/>
          <a:p>
            <a:r>
              <a:rPr lang="de-DE" sz="500" dirty="0"/>
              <a:t>Quelle: </a:t>
            </a:r>
            <a:r>
              <a:rPr lang="de-DE" sz="500" b="0" i="0" u="none" strike="noStrike" baseline="0" dirty="0">
                <a:latin typeface="Inter-Regular"/>
              </a:rPr>
              <a:t>Vecteezy.com</a:t>
            </a:r>
            <a:endParaRPr lang="de-DE" sz="500" dirty="0"/>
          </a:p>
        </p:txBody>
      </p:sp>
      <p:sp>
        <p:nvSpPr>
          <p:cNvPr id="3" name="Textfeld 2"/>
          <p:cNvSpPr txBox="1"/>
          <p:nvPr/>
        </p:nvSpPr>
        <p:spPr>
          <a:xfrm>
            <a:off x="3413636" y="1688400"/>
            <a:ext cx="2957668" cy="398780"/>
          </a:xfrm>
          <a:prstGeom prst="rect">
            <a:avLst/>
          </a:prstGeom>
          <a:noFill/>
        </p:spPr>
        <p:txBody>
          <a:bodyPr wrap="square" rtlCol="0">
            <a:spAutoFit/>
          </a:bodyPr>
          <a:lstStyle/>
          <a:p>
            <a:r>
              <a:rPr lang="de-DE" sz="2000" dirty="0"/>
              <a:t>09.35 bis 10.20 Uhr</a:t>
            </a:r>
            <a:endParaRPr lang="de-DE" sz="2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CustomShape 1"/>
          <p:cNvSpPr/>
          <p:nvPr/>
        </p:nvSpPr>
        <p:spPr>
          <a:xfrm>
            <a:off x="611280" y="1844640"/>
            <a:ext cx="7919280" cy="401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635">
              <a:lnSpc>
                <a:spcPct val="90000"/>
              </a:lnSpc>
              <a:spcBef>
                <a:spcPts val="1000"/>
              </a:spcBef>
              <a:buClr>
                <a:srgbClr val="000000"/>
              </a:buClr>
            </a:pPr>
            <a:endParaRPr lang="de-DE" sz="2800" b="0" strike="noStrike" spc="-1" dirty="0">
              <a:latin typeface="Arial" panose="020B0604020202020204"/>
            </a:endParaRPr>
          </a:p>
        </p:txBody>
      </p:sp>
      <p:sp>
        <p:nvSpPr>
          <p:cNvPr id="7" name="Titel 3"/>
          <p:cNvSpPr txBox="1"/>
          <p:nvPr/>
        </p:nvSpPr>
        <p:spPr>
          <a:xfrm>
            <a:off x="315080" y="425096"/>
            <a:ext cx="8828920" cy="11521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de-DE" sz="3000" b="1" dirty="0">
                <a:solidFill>
                  <a:srgbClr val="002060"/>
                </a:solidFill>
                <a:latin typeface="Calibri" panose="020F0502020204030204" pitchFamily="34" charset="0"/>
                <a:cs typeface="Calibri" panose="020F0502020204030204" pitchFamily="34" charset="0"/>
              </a:rPr>
            </a:br>
            <a:r>
              <a:rPr lang="de-DE" sz="3000" b="1" dirty="0">
                <a:solidFill>
                  <a:srgbClr val="002060"/>
                </a:solidFill>
                <a:latin typeface="Calibri" panose="020F0502020204030204" pitchFamily="34" charset="0"/>
                <a:cs typeface="Calibri" panose="020F0502020204030204" pitchFamily="34" charset="0"/>
              </a:rPr>
              <a:t>Feedbackkarten &amp; kurze Kaffeepause</a:t>
            </a:r>
            <a:endParaRPr lang="de-DE" sz="3000" b="1" dirty="0">
              <a:solidFill>
                <a:srgbClr val="002060"/>
              </a:solidFill>
              <a:latin typeface="Calibri" panose="020F0502020204030204" pitchFamily="34" charset="0"/>
              <a:cs typeface="Calibri" panose="020F0502020204030204" pitchFamily="34" charset="0"/>
            </a:endParaRPr>
          </a:p>
        </p:txBody>
      </p:sp>
      <p:pic>
        <p:nvPicPr>
          <p:cNvPr id="3" name="Grafik 2"/>
          <p:cNvPicPr>
            <a:picLocks noChangeAspect="1"/>
          </p:cNvPicPr>
          <p:nvPr/>
        </p:nvPicPr>
        <p:blipFill>
          <a:blip r:embed="rId1"/>
          <a:stretch>
            <a:fillRect/>
          </a:stretch>
        </p:blipFill>
        <p:spPr>
          <a:xfrm>
            <a:off x="5884334" y="2498954"/>
            <a:ext cx="2878702" cy="2703571"/>
          </a:xfrm>
          <a:prstGeom prst="rect">
            <a:avLst/>
          </a:prstGeom>
        </p:spPr>
      </p:pic>
      <p:sp>
        <p:nvSpPr>
          <p:cNvPr id="4" name="Textfeld 3"/>
          <p:cNvSpPr txBox="1"/>
          <p:nvPr/>
        </p:nvSpPr>
        <p:spPr>
          <a:xfrm>
            <a:off x="516649" y="2285212"/>
            <a:ext cx="2500728" cy="923330"/>
          </a:xfrm>
          <a:prstGeom prst="rect">
            <a:avLst/>
          </a:prstGeom>
          <a:solidFill>
            <a:srgbClr val="00B050"/>
          </a:solidFill>
          <a:ln>
            <a:solidFill>
              <a:srgbClr val="00B050"/>
            </a:solidFill>
          </a:ln>
          <a:effectLst>
            <a:outerShdw blurRad="50800" dist="38100" algn="l" rotWithShape="0">
              <a:prstClr val="black">
                <a:alpha val="40000"/>
              </a:prstClr>
            </a:outerShdw>
          </a:effectLst>
        </p:spPr>
        <p:txBody>
          <a:bodyPr wrap="square" rtlCol="0">
            <a:spAutoFit/>
          </a:bodyPr>
          <a:lstStyle/>
          <a:p>
            <a:endParaRPr lang="de-DE" dirty="0"/>
          </a:p>
          <a:p>
            <a:pPr algn="ctr"/>
            <a:r>
              <a:rPr lang="de-DE" dirty="0"/>
              <a:t>Positives Feedback</a:t>
            </a:r>
            <a:endParaRPr lang="de-DE" dirty="0"/>
          </a:p>
          <a:p>
            <a:endParaRPr lang="de-DE" dirty="0"/>
          </a:p>
        </p:txBody>
      </p:sp>
      <p:sp>
        <p:nvSpPr>
          <p:cNvPr id="5" name="Textfeld 4"/>
          <p:cNvSpPr txBox="1"/>
          <p:nvPr/>
        </p:nvSpPr>
        <p:spPr>
          <a:xfrm>
            <a:off x="2363433" y="4001055"/>
            <a:ext cx="2505426" cy="923330"/>
          </a:xfrm>
          <a:prstGeom prst="rect">
            <a:avLst/>
          </a:prstGeom>
          <a:solidFill>
            <a:schemeClr val="accent2"/>
          </a:solidFill>
          <a:ln>
            <a:noFill/>
          </a:ln>
          <a:effectLst>
            <a:outerShdw blurRad="50800" dist="38100" dir="18900000" algn="bl" rotWithShape="0">
              <a:prstClr val="black">
                <a:alpha val="40000"/>
              </a:prstClr>
            </a:outerShdw>
          </a:effectLst>
        </p:spPr>
        <p:txBody>
          <a:bodyPr wrap="square" rtlCol="0">
            <a:spAutoFit/>
          </a:bodyPr>
          <a:lstStyle/>
          <a:p>
            <a:endParaRPr lang="de-DE" dirty="0"/>
          </a:p>
          <a:p>
            <a:pPr algn="ctr"/>
            <a:r>
              <a:rPr lang="de-DE" dirty="0"/>
              <a:t>Ein Tipp</a:t>
            </a:r>
            <a:endParaRPr lang="de-DE" dirty="0"/>
          </a:p>
          <a:p>
            <a:endParaRPr lang="de-DE"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lkenförmige Legende 1"/>
          <p:cNvSpPr/>
          <p:nvPr/>
        </p:nvSpPr>
        <p:spPr>
          <a:xfrm>
            <a:off x="155575" y="5362575"/>
            <a:ext cx="4514850" cy="1153160"/>
          </a:xfrm>
          <a:prstGeom prst="cloudCallout">
            <a:avLst>
              <a:gd name="adj1" fmla="val 71752"/>
              <a:gd name="adj2" fmla="val 64812"/>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de-DE" altLang="en-US"/>
          </a:p>
        </p:txBody>
      </p:sp>
      <p:sp>
        <p:nvSpPr>
          <p:cNvPr id="180" name="CustomShape 1"/>
          <p:cNvSpPr/>
          <p:nvPr/>
        </p:nvSpPr>
        <p:spPr>
          <a:xfrm>
            <a:off x="611280" y="1844640"/>
            <a:ext cx="7919280" cy="401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635">
              <a:lnSpc>
                <a:spcPct val="90000"/>
              </a:lnSpc>
              <a:spcBef>
                <a:spcPts val="1000"/>
              </a:spcBef>
              <a:buClr>
                <a:srgbClr val="000000"/>
              </a:buClr>
            </a:pPr>
            <a:endParaRPr lang="de-DE" sz="2800" b="0" strike="noStrike" spc="-1" dirty="0">
              <a:latin typeface="Arial" panose="020B0604020202020204"/>
            </a:endParaRPr>
          </a:p>
        </p:txBody>
      </p:sp>
      <p:sp>
        <p:nvSpPr>
          <p:cNvPr id="7" name="Titel 3"/>
          <p:cNvSpPr txBox="1"/>
          <p:nvPr/>
        </p:nvSpPr>
        <p:spPr>
          <a:xfrm>
            <a:off x="156460" y="425096"/>
            <a:ext cx="8828920" cy="11521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de-DE" sz="3000" b="1" dirty="0">
                <a:solidFill>
                  <a:srgbClr val="002060"/>
                </a:solidFill>
                <a:latin typeface="Calibri" panose="020F0502020204030204" pitchFamily="34" charset="0"/>
                <a:cs typeface="Calibri" panose="020F0502020204030204" pitchFamily="34" charset="0"/>
              </a:rPr>
            </a:br>
            <a:r>
              <a:rPr lang="de-DE" sz="3000" b="1" dirty="0">
                <a:solidFill>
                  <a:srgbClr val="002060"/>
                </a:solidFill>
                <a:latin typeface="Calibri" panose="020F0502020204030204" pitchFamily="34" charset="0"/>
                <a:cs typeface="Calibri" panose="020F0502020204030204" pitchFamily="34" charset="0"/>
              </a:rPr>
              <a:t>Nachbesprechung der Unterrichtshospitation </a:t>
            </a:r>
            <a:endParaRPr lang="de-DE" sz="3000" b="1" dirty="0">
              <a:solidFill>
                <a:srgbClr val="002060"/>
              </a:solidFill>
              <a:latin typeface="Calibri" panose="020F0502020204030204" pitchFamily="34" charset="0"/>
              <a:cs typeface="Calibri" panose="020F0502020204030204" pitchFamily="34" charset="0"/>
            </a:endParaRPr>
          </a:p>
        </p:txBody>
      </p:sp>
      <p:sp>
        <p:nvSpPr>
          <p:cNvPr id="3" name="Textfeld 2"/>
          <p:cNvSpPr txBox="1"/>
          <p:nvPr/>
        </p:nvSpPr>
        <p:spPr>
          <a:xfrm>
            <a:off x="324485" y="1951355"/>
            <a:ext cx="8413115" cy="4154170"/>
          </a:xfrm>
          <a:prstGeom prst="rect">
            <a:avLst/>
          </a:prstGeom>
          <a:noFill/>
        </p:spPr>
        <p:txBody>
          <a:bodyPr wrap="square" rtlCol="0">
            <a:spAutoFit/>
          </a:bodyPr>
          <a:lstStyle/>
          <a:p>
            <a:pPr marL="342900" indent="-342900">
              <a:buAutoNum type="arabicPeriod"/>
            </a:pPr>
            <a:r>
              <a:rPr lang="de-DE" sz="2200" dirty="0">
                <a:solidFill>
                  <a:srgbClr val="002060"/>
                </a:solidFill>
                <a:latin typeface="Calibri" panose="020F0502020204030204" pitchFamily="34" charset="0"/>
                <a:ea typeface="Calibri" panose="020F0502020204030204" pitchFamily="34" charset="0"/>
                <a:cs typeface="Calibri" panose="020F0502020204030204" pitchFamily="34" charset="0"/>
              </a:rPr>
              <a:t>Eigenreflexion von Frau Wulff</a:t>
            </a:r>
            <a:endParaRPr lang="de-DE" sz="2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342900" indent="-342900">
              <a:buAutoNum type="arabicPeriod"/>
            </a:pPr>
            <a:endParaRPr lang="de-DE" sz="2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342900" indent="-342900">
              <a:buAutoNum type="arabicPeriod"/>
            </a:pPr>
            <a:r>
              <a:rPr lang="de-DE" sz="2200" dirty="0">
                <a:solidFill>
                  <a:srgbClr val="002060"/>
                </a:solidFill>
                <a:latin typeface="Calibri" panose="020F0502020204030204" pitchFamily="34" charset="0"/>
                <a:ea typeface="Calibri" panose="020F0502020204030204" pitchFamily="34" charset="0"/>
                <a:cs typeface="Calibri" panose="020F0502020204030204" pitchFamily="34" charset="0"/>
              </a:rPr>
              <a:t>Positivblitzlicht </a:t>
            </a:r>
            <a:endParaRPr lang="de-DE" sz="2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342900" indent="-342900">
              <a:buAutoNum type="arabicPeriod"/>
            </a:pPr>
            <a:endParaRPr lang="de-DE" sz="2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342900" indent="-342900">
              <a:buAutoNum type="arabicPeriod"/>
            </a:pPr>
            <a:r>
              <a:rPr lang="de-DE" sz="2200" dirty="0">
                <a:solidFill>
                  <a:srgbClr val="002060"/>
                </a:solidFill>
                <a:latin typeface="Calibri" panose="020F0502020204030204" pitchFamily="34" charset="0"/>
                <a:ea typeface="Calibri" panose="020F0502020204030204" pitchFamily="34" charset="0"/>
                <a:cs typeface="Calibri" panose="020F0502020204030204" pitchFamily="34" charset="0"/>
              </a:rPr>
              <a:t>Austausch in Beobachtungsgruppen und sortieren der Tipps</a:t>
            </a:r>
            <a:endParaRPr lang="de-DE" sz="2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342900" indent="-342900">
              <a:buAutoNum type="arabicPeriod"/>
            </a:pPr>
            <a:endParaRPr lang="de-DE" sz="2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342900" indent="-342900">
              <a:buAutoNum type="arabicPeriod"/>
            </a:pPr>
            <a:r>
              <a:rPr lang="de-DE" sz="2200" dirty="0">
                <a:solidFill>
                  <a:srgbClr val="002060"/>
                </a:solidFill>
                <a:latin typeface="Calibri" panose="020F0502020204030204" pitchFamily="34" charset="0"/>
                <a:ea typeface="Calibri" panose="020F0502020204030204" pitchFamily="34" charset="0"/>
                <a:cs typeface="Calibri" panose="020F0502020204030204" pitchFamily="34" charset="0"/>
              </a:rPr>
              <a:t>Feedback zu den Beobachtungschwerpunkten</a:t>
            </a:r>
            <a:endParaRPr lang="de-DE" sz="2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342900" indent="-342900">
              <a:buAutoNum type="arabicPeriod"/>
            </a:pPr>
            <a:endParaRPr lang="de-DE" sz="2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342900" indent="-342900">
              <a:buAutoNum type="arabicPeriod"/>
            </a:pPr>
            <a:r>
              <a:rPr lang="de-DE" sz="2200" dirty="0">
                <a:solidFill>
                  <a:srgbClr val="002060"/>
                </a:solidFill>
                <a:latin typeface="Calibri" panose="020F0502020204030204" pitchFamily="34" charset="0"/>
                <a:ea typeface="Calibri" panose="020F0502020204030204" pitchFamily="34" charset="0"/>
                <a:cs typeface="Calibri" panose="020F0502020204030204" pitchFamily="34" charset="0"/>
              </a:rPr>
              <a:t>Fragen zu den Tipps?</a:t>
            </a:r>
            <a:endParaRPr lang="de-DE" sz="2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indent="0">
              <a:buNone/>
            </a:pPr>
            <a:endParaRPr lang="de-DE" sz="2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indent="0">
              <a:buNone/>
            </a:pPr>
            <a:endParaRPr lang="de-DE" sz="2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indent="0">
              <a:buNone/>
            </a:pPr>
            <a:r>
              <a:rPr lang="de-DE" sz="2200" i="1"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    Wer schreibt Protokoll?</a:t>
            </a:r>
            <a:endParaRPr lang="de-DE" sz="2200" i="1"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Grafik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04455" y="123825"/>
            <a:ext cx="1176020" cy="70167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7041" y="2070099"/>
            <a:ext cx="8766959" cy="2717801"/>
          </a:xfrm>
        </p:spPr>
        <p:txBody>
          <a:bodyPr>
            <a:normAutofit/>
          </a:bodyPr>
          <a:lstStyle/>
          <a:p>
            <a:pPr algn="ctr"/>
            <a:r>
              <a:rPr lang="de-DE" sz="3000" b="1" dirty="0">
                <a:latin typeface="Calibri" panose="020F0502020204030204" pitchFamily="34" charset="0"/>
                <a:cs typeface="Calibri" panose="020F0502020204030204" pitchFamily="34" charset="0"/>
              </a:rPr>
              <a:t>Q &amp; A Erstsemester </a:t>
            </a:r>
            <a:endParaRPr lang="de-DE" sz="3000" b="1" dirty="0">
              <a:latin typeface="Calibri" panose="020F0502020204030204" pitchFamily="34" charset="0"/>
              <a:cs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 name="Grafik 4"/>
          <p:cNvPicPr/>
          <p:nvPr/>
        </p:nvPicPr>
        <p:blipFill>
          <a:blip r:embed="rId1"/>
          <a:stretch>
            <a:fillRect/>
          </a:stretch>
        </p:blipFill>
        <p:spPr>
          <a:xfrm>
            <a:off x="7348320" y="187200"/>
            <a:ext cx="1615320" cy="1151280"/>
          </a:xfrm>
          <a:prstGeom prst="rect">
            <a:avLst/>
          </a:prstGeom>
          <a:ln>
            <a:noFill/>
          </a:ln>
        </p:spPr>
      </p:pic>
      <p:sp>
        <p:nvSpPr>
          <p:cNvPr id="6" name="Titel 3"/>
          <p:cNvSpPr txBox="1"/>
          <p:nvPr/>
        </p:nvSpPr>
        <p:spPr>
          <a:xfrm>
            <a:off x="395434" y="576988"/>
            <a:ext cx="8353132" cy="11521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200" dirty="0">
                <a:solidFill>
                  <a:srgbClr val="002060"/>
                </a:solidFill>
                <a:latin typeface="Calibri" panose="020F0502020204030204" pitchFamily="34" charset="0"/>
                <a:cs typeface="Calibri" panose="020F0502020204030204" pitchFamily="34" charset="0"/>
              </a:rPr>
              <a:t>Aufbau von Stützpunktvorstellungen</a:t>
            </a:r>
            <a:endParaRPr lang="de-DE" sz="2200" dirty="0">
              <a:solidFill>
                <a:srgbClr val="002060"/>
              </a:solidFill>
              <a:latin typeface="Calibri" panose="020F0502020204030204" pitchFamily="34" charset="0"/>
              <a:cs typeface="Calibri" panose="020F0502020204030204" pitchFamily="34" charset="0"/>
            </a:endParaRPr>
          </a:p>
          <a:p>
            <a:r>
              <a:rPr lang="de-DE" sz="3600" b="1" dirty="0">
                <a:solidFill>
                  <a:srgbClr val="002060"/>
                </a:solidFill>
                <a:latin typeface="Calibri" panose="020F0502020204030204" pitchFamily="34" charset="0"/>
                <a:cs typeface="Calibri" panose="020F0502020204030204" pitchFamily="34" charset="0"/>
              </a:rPr>
              <a:t>Ziele der Veranstaltung</a:t>
            </a:r>
            <a:endParaRPr lang="de-DE" sz="3600" b="1" dirty="0">
              <a:solidFill>
                <a:srgbClr val="002060"/>
              </a:solidFill>
              <a:latin typeface="Calibri" panose="020F0502020204030204" pitchFamily="34" charset="0"/>
              <a:cs typeface="Calibri" panose="020F0502020204030204" pitchFamily="34" charset="0"/>
            </a:endParaRPr>
          </a:p>
        </p:txBody>
      </p:sp>
      <p:sp>
        <p:nvSpPr>
          <p:cNvPr id="2" name="CustomShape 1"/>
          <p:cNvSpPr/>
          <p:nvPr/>
        </p:nvSpPr>
        <p:spPr>
          <a:xfrm>
            <a:off x="150133" y="1937348"/>
            <a:ext cx="8843733" cy="4248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spcAft>
                <a:spcPts val="600"/>
              </a:spcAft>
            </a:pPr>
            <a:r>
              <a:rPr lang="de-DE" sz="1600" b="1" strike="noStrike" spc="-1" dirty="0">
                <a:solidFill>
                  <a:srgbClr val="002060"/>
                </a:solidFill>
                <a:uFill>
                  <a:solidFill>
                    <a:srgbClr val="FFFFFF"/>
                  </a:solidFill>
                </a:uFill>
                <a:latin typeface="Calibri" panose="020F0502020204030204" pitchFamily="34" charset="0"/>
                <a:ea typeface="DejaVu Sans"/>
                <a:cs typeface="Calibri" panose="020F0502020204030204" pitchFamily="34" charset="0"/>
              </a:rPr>
              <a:t>Sie </a:t>
            </a:r>
            <a:endParaRPr lang="de-DE" sz="1600" b="1" strike="noStrike" spc="-1" dirty="0">
              <a:solidFill>
                <a:srgbClr val="002060"/>
              </a:solidFill>
              <a:uFill>
                <a:solidFill>
                  <a:srgbClr val="FFFFFF"/>
                </a:solidFill>
              </a:uFill>
              <a:latin typeface="Calibri" panose="020F0502020204030204" pitchFamily="34" charset="0"/>
              <a:ea typeface="DejaVu Sans"/>
              <a:cs typeface="Calibri" panose="020F0502020204030204" pitchFamily="34" charset="0"/>
            </a:endParaRPr>
          </a:p>
          <a:p>
            <a:pPr marL="342900" lvl="0" indent="-342900">
              <a:lnSpc>
                <a:spcPct val="150000"/>
              </a:lnSpc>
              <a:spcAft>
                <a:spcPts val="800"/>
              </a:spcAft>
              <a:buFont typeface="Arial" panose="020B0604020202020204" pitchFamily="34" charset="0"/>
              <a:buChar char="•"/>
            </a:pPr>
            <a:r>
              <a:rPr lang="de-DE" sz="1600" dirty="0">
                <a:solidFill>
                  <a:srgbClr val="002060"/>
                </a:solidFill>
              </a:rPr>
              <a:t>setzen das tradierte Konzept der didaktischen Stufenfolge mit verschiedenen Tätigkeiten im Bereich der Größen (Messen, Schätzen, Kenntnis von Repräsentanten, Umwandeln und Rechnen mit Größen) in Beziehung.</a:t>
            </a:r>
            <a:endParaRPr lang="de-DE" sz="1600" dirty="0">
              <a:solidFill>
                <a:srgbClr val="002060"/>
              </a:solidFill>
            </a:endParaRPr>
          </a:p>
          <a:p>
            <a:pPr marL="342900" lvl="0" indent="-342900">
              <a:lnSpc>
                <a:spcPct val="150000"/>
              </a:lnSpc>
              <a:spcAft>
                <a:spcPts val="800"/>
              </a:spcAft>
              <a:buFont typeface="Arial" panose="020B0604020202020204" pitchFamily="34" charset="0"/>
              <a:buChar char="•"/>
            </a:pPr>
            <a:r>
              <a:rPr lang="de-DE" sz="1600" dirty="0">
                <a:solidFill>
                  <a:srgbClr val="002060"/>
                </a:solidFill>
              </a:rPr>
              <a:t>priorisieren die verschiedenen Tätigkeiten im Größenbereich Längen, um einen optimalen Aufbau von Stützpunktvorstellungen bei den Lernenden zu ermöglichen.</a:t>
            </a:r>
            <a:endParaRPr lang="de-DE" sz="1600" dirty="0">
              <a:solidFill>
                <a:srgbClr val="002060"/>
              </a:solidFill>
            </a:endParaRPr>
          </a:p>
          <a:p>
            <a:pPr marL="342900" lvl="0" indent="-342900">
              <a:lnSpc>
                <a:spcPct val="150000"/>
              </a:lnSpc>
              <a:spcAft>
                <a:spcPts val="800"/>
              </a:spcAft>
              <a:buFont typeface="Arial" panose="020B0604020202020204" pitchFamily="34" charset="0"/>
              <a:buChar char="•"/>
            </a:pPr>
            <a:r>
              <a:rPr lang="de-DE" sz="1600" dirty="0">
                <a:solidFill>
                  <a:srgbClr val="002060"/>
                </a:solidFill>
              </a:rPr>
              <a:t>entwickeln auf dieser Grundlage eine Unterrichtseinheit.</a:t>
            </a:r>
            <a:endParaRPr lang="de-DE" sz="1600" dirty="0">
              <a:solidFill>
                <a:srgbClr val="00206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0"/>
          </p:nvPr>
        </p:nvSpPr>
        <p:spPr>
          <a:xfrm>
            <a:off x="248825" y="1789789"/>
            <a:ext cx="8751418" cy="4504007"/>
          </a:xfrm>
        </p:spPr>
        <p:txBody>
          <a:bodyPr>
            <a:noAutofit/>
          </a:bodyPr>
          <a:lstStyle/>
          <a:p>
            <a:pPr marL="0" indent="0">
              <a:lnSpc>
                <a:spcPct val="120000"/>
              </a:lnSpc>
              <a:spcBef>
                <a:spcPts val="0"/>
              </a:spcBef>
              <a:buNone/>
            </a:pPr>
            <a:r>
              <a:rPr lang="de-DE" sz="1400" b="1" dirty="0">
                <a:solidFill>
                  <a:srgbClr val="002060"/>
                </a:solidFill>
                <a:latin typeface="Calibri" panose="020F0502020204030204" pitchFamily="34" charset="0"/>
                <a:cs typeface="Calibri" panose="020F0502020204030204" pitchFamily="34" charset="0"/>
              </a:rPr>
              <a:t>8.30 bis 9.00 Uhr  </a:t>
            </a:r>
            <a:endParaRPr lang="de-DE" sz="1400" b="1" dirty="0">
              <a:solidFill>
                <a:srgbClr val="002060"/>
              </a:solidFill>
              <a:latin typeface="Calibri" panose="020F0502020204030204" pitchFamily="34" charset="0"/>
              <a:cs typeface="Calibri" panose="020F0502020204030204" pitchFamily="34" charset="0"/>
            </a:endParaRPr>
          </a:p>
          <a:p>
            <a:pPr marL="0" indent="0">
              <a:lnSpc>
                <a:spcPct val="120000"/>
              </a:lnSpc>
              <a:spcBef>
                <a:spcPts val="0"/>
              </a:spcBef>
              <a:buNone/>
            </a:pPr>
            <a:r>
              <a:rPr lang="de-DE" sz="1400" dirty="0">
                <a:solidFill>
                  <a:srgbClr val="002060"/>
                </a:solidFill>
                <a:latin typeface="Calibri" panose="020F0502020204030204" pitchFamily="34" charset="0"/>
                <a:cs typeface="Calibri" panose="020F0502020204030204" pitchFamily="34" charset="0"/>
              </a:rPr>
              <a:t>Aktuelle Runde – Kennenlernen - Journal</a:t>
            </a:r>
            <a:endParaRPr lang="de-DE" sz="1400" dirty="0">
              <a:solidFill>
                <a:srgbClr val="002060"/>
              </a:solidFill>
              <a:latin typeface="Calibri" panose="020F0502020204030204" pitchFamily="34" charset="0"/>
              <a:cs typeface="Calibri" panose="020F0502020204030204" pitchFamily="34" charset="0"/>
            </a:endParaRPr>
          </a:p>
          <a:p>
            <a:pPr marL="0" indent="0">
              <a:lnSpc>
                <a:spcPct val="120000"/>
              </a:lnSpc>
              <a:spcBef>
                <a:spcPts val="0"/>
              </a:spcBef>
              <a:buNone/>
            </a:pPr>
            <a:endParaRPr lang="de-DE" sz="400" dirty="0">
              <a:solidFill>
                <a:srgbClr val="002060"/>
              </a:solidFill>
              <a:latin typeface="Calibri" panose="020F0502020204030204" pitchFamily="34" charset="0"/>
              <a:cs typeface="Calibri" panose="020F0502020204030204" pitchFamily="34" charset="0"/>
            </a:endParaRPr>
          </a:p>
          <a:p>
            <a:pPr marL="0" indent="0">
              <a:lnSpc>
                <a:spcPct val="120000"/>
              </a:lnSpc>
              <a:spcBef>
                <a:spcPts val="0"/>
              </a:spcBef>
              <a:buNone/>
            </a:pPr>
            <a:endParaRPr lang="de-DE" sz="400" dirty="0">
              <a:solidFill>
                <a:srgbClr val="002060"/>
              </a:solidFill>
              <a:latin typeface="Calibri" panose="020F0502020204030204" pitchFamily="34" charset="0"/>
              <a:cs typeface="Calibri" panose="020F0502020204030204" pitchFamily="34" charset="0"/>
            </a:endParaRPr>
          </a:p>
          <a:p>
            <a:pPr marL="0" indent="0">
              <a:lnSpc>
                <a:spcPct val="120000"/>
              </a:lnSpc>
              <a:spcBef>
                <a:spcPts val="0"/>
              </a:spcBef>
              <a:buNone/>
            </a:pPr>
            <a:r>
              <a:rPr lang="de-DE" sz="1400" b="1" dirty="0">
                <a:solidFill>
                  <a:srgbClr val="002060"/>
                </a:solidFill>
                <a:latin typeface="Calibri" panose="020F0502020204030204" pitchFamily="34" charset="0"/>
                <a:cs typeface="Calibri" panose="020F0502020204030204" pitchFamily="34" charset="0"/>
              </a:rPr>
              <a:t>9.00 bis 11.00 Uhr </a:t>
            </a:r>
            <a:endParaRPr lang="de-DE" sz="1400" b="1" dirty="0">
              <a:solidFill>
                <a:srgbClr val="002060"/>
              </a:solidFill>
              <a:latin typeface="Calibri" panose="020F0502020204030204" pitchFamily="34" charset="0"/>
              <a:cs typeface="Calibri" panose="020F0502020204030204" pitchFamily="34" charset="0"/>
            </a:endParaRPr>
          </a:p>
          <a:p>
            <a:pPr marL="0" indent="0">
              <a:lnSpc>
                <a:spcPct val="120000"/>
              </a:lnSpc>
              <a:spcBef>
                <a:spcPts val="0"/>
              </a:spcBef>
              <a:buNone/>
            </a:pPr>
            <a:r>
              <a:rPr lang="de-DE" sz="1400" dirty="0">
                <a:solidFill>
                  <a:srgbClr val="002060"/>
                </a:solidFill>
                <a:latin typeface="Calibri" panose="020F0502020204030204" pitchFamily="34" charset="0"/>
                <a:cs typeface="Calibri" panose="020F0502020204030204" pitchFamily="34" charset="0"/>
              </a:rPr>
              <a:t>Vorbereitung Hospitation - Unterrichtshospitation (Frau Wulff) – Nachbesprechung</a:t>
            </a:r>
            <a:endParaRPr lang="de-DE" sz="1400" dirty="0">
              <a:solidFill>
                <a:srgbClr val="002060"/>
              </a:solidFill>
              <a:latin typeface="Calibri" panose="020F0502020204030204" pitchFamily="34" charset="0"/>
              <a:cs typeface="Calibri" panose="020F0502020204030204" pitchFamily="34" charset="0"/>
            </a:endParaRPr>
          </a:p>
          <a:p>
            <a:pPr marL="0" indent="0">
              <a:lnSpc>
                <a:spcPct val="120000"/>
              </a:lnSpc>
              <a:spcBef>
                <a:spcPts val="0"/>
              </a:spcBef>
              <a:buNone/>
            </a:pPr>
            <a:endParaRPr lang="de-DE" sz="400" dirty="0">
              <a:solidFill>
                <a:srgbClr val="002060"/>
              </a:solidFill>
              <a:latin typeface="Calibri" panose="020F0502020204030204" pitchFamily="34" charset="0"/>
              <a:cs typeface="Calibri" panose="020F0502020204030204" pitchFamily="34" charset="0"/>
            </a:endParaRPr>
          </a:p>
          <a:p>
            <a:pPr marL="0" indent="0">
              <a:lnSpc>
                <a:spcPct val="120000"/>
              </a:lnSpc>
              <a:spcBef>
                <a:spcPts val="0"/>
              </a:spcBef>
              <a:buNone/>
            </a:pPr>
            <a:r>
              <a:rPr lang="de-DE" sz="1400" b="1" dirty="0">
                <a:solidFill>
                  <a:srgbClr val="002060"/>
                </a:solidFill>
                <a:latin typeface="Calibri" panose="020F0502020204030204" pitchFamily="34" charset="0"/>
                <a:cs typeface="Calibri" panose="020F0502020204030204" pitchFamily="34" charset="0"/>
                <a:sym typeface="+mn-ea"/>
              </a:rPr>
              <a:t>11.00 bis 12.00 Uhr</a:t>
            </a:r>
            <a:endParaRPr lang="de-DE" sz="1400" b="1" dirty="0">
              <a:solidFill>
                <a:srgbClr val="002060"/>
              </a:solidFill>
              <a:latin typeface="Calibri" panose="020F0502020204030204" pitchFamily="34" charset="0"/>
              <a:cs typeface="Calibri" panose="020F0502020204030204" pitchFamily="34" charset="0"/>
            </a:endParaRPr>
          </a:p>
          <a:p>
            <a:pPr marL="0" indent="0">
              <a:lnSpc>
                <a:spcPct val="120000"/>
              </a:lnSpc>
              <a:spcBef>
                <a:spcPts val="0"/>
              </a:spcBef>
              <a:buNone/>
            </a:pPr>
            <a:r>
              <a:rPr lang="de-DE" sz="1400" dirty="0">
                <a:solidFill>
                  <a:srgbClr val="002060"/>
                </a:solidFill>
                <a:latin typeface="Calibri" panose="020F0502020204030204" pitchFamily="34" charset="0"/>
                <a:cs typeface="Calibri" panose="020F0502020204030204" pitchFamily="34" charset="0"/>
                <a:sym typeface="+mn-ea"/>
              </a:rPr>
              <a:t>Q&amp;A Erstsemester </a:t>
            </a:r>
            <a:endParaRPr lang="de-DE" sz="1400" dirty="0">
              <a:solidFill>
                <a:srgbClr val="002060"/>
              </a:solidFill>
              <a:latin typeface="Calibri" panose="020F0502020204030204" pitchFamily="34" charset="0"/>
              <a:cs typeface="Calibri" panose="020F0502020204030204" pitchFamily="34" charset="0"/>
            </a:endParaRPr>
          </a:p>
          <a:p>
            <a:pPr marL="0" indent="0">
              <a:lnSpc>
                <a:spcPct val="120000"/>
              </a:lnSpc>
              <a:spcBef>
                <a:spcPts val="0"/>
              </a:spcBef>
              <a:buNone/>
            </a:pPr>
            <a:endParaRPr lang="de-DE" sz="400" dirty="0">
              <a:solidFill>
                <a:srgbClr val="002060"/>
              </a:solidFill>
              <a:latin typeface="Calibri" panose="020F0502020204030204" pitchFamily="34" charset="0"/>
              <a:cs typeface="Calibri" panose="020F0502020204030204" pitchFamily="34" charset="0"/>
            </a:endParaRPr>
          </a:p>
          <a:p>
            <a:pPr marL="0" indent="0">
              <a:lnSpc>
                <a:spcPct val="120000"/>
              </a:lnSpc>
              <a:spcBef>
                <a:spcPts val="0"/>
              </a:spcBef>
              <a:buNone/>
            </a:pPr>
            <a:r>
              <a:rPr lang="de-DE" sz="1400" b="1" dirty="0">
                <a:solidFill>
                  <a:srgbClr val="002060"/>
                </a:solidFill>
                <a:latin typeface="Calibri" panose="020F0502020204030204" pitchFamily="34" charset="0"/>
                <a:cs typeface="Calibri" panose="020F0502020204030204" pitchFamily="34" charset="0"/>
              </a:rPr>
              <a:t>12.00 – 12.45 Uhr</a:t>
            </a:r>
            <a:endParaRPr lang="de-DE" sz="1400" b="1" dirty="0">
              <a:solidFill>
                <a:srgbClr val="002060"/>
              </a:solidFill>
              <a:latin typeface="Calibri" panose="020F0502020204030204" pitchFamily="34" charset="0"/>
              <a:cs typeface="Calibri" panose="020F0502020204030204" pitchFamily="34" charset="0"/>
            </a:endParaRPr>
          </a:p>
          <a:p>
            <a:pPr marL="0" indent="0">
              <a:lnSpc>
                <a:spcPct val="120000"/>
              </a:lnSpc>
              <a:spcBef>
                <a:spcPts val="0"/>
              </a:spcBef>
              <a:buNone/>
            </a:pPr>
            <a:r>
              <a:rPr lang="de-DE" sz="1400" dirty="0">
                <a:solidFill>
                  <a:srgbClr val="002060"/>
                </a:solidFill>
                <a:latin typeface="Calibri" panose="020F0502020204030204" pitchFamily="34" charset="0"/>
                <a:cs typeface="Calibri" panose="020F0502020204030204" pitchFamily="34" charset="0"/>
              </a:rPr>
              <a:t>Einstieg Größen &amp; Grundbegriffe - Aufbau eines Größenverständnis I</a:t>
            </a:r>
            <a:endParaRPr lang="de-DE" sz="1400" dirty="0">
              <a:solidFill>
                <a:srgbClr val="002060"/>
              </a:solidFill>
              <a:latin typeface="Calibri" panose="020F0502020204030204" pitchFamily="34" charset="0"/>
              <a:cs typeface="Calibri" panose="020F0502020204030204" pitchFamily="34" charset="0"/>
            </a:endParaRPr>
          </a:p>
          <a:p>
            <a:pPr marL="0" indent="0">
              <a:lnSpc>
                <a:spcPct val="120000"/>
              </a:lnSpc>
              <a:spcBef>
                <a:spcPts val="0"/>
              </a:spcBef>
              <a:buNone/>
            </a:pPr>
            <a:endParaRPr lang="de-DE" sz="700" dirty="0">
              <a:solidFill>
                <a:srgbClr val="002060"/>
              </a:solidFill>
              <a:latin typeface="Calibri" panose="020F0502020204030204" pitchFamily="34" charset="0"/>
              <a:cs typeface="Calibri" panose="020F0502020204030204" pitchFamily="34" charset="0"/>
            </a:endParaRPr>
          </a:p>
          <a:p>
            <a:pPr marL="0" indent="0">
              <a:lnSpc>
                <a:spcPct val="120000"/>
              </a:lnSpc>
              <a:spcBef>
                <a:spcPts val="0"/>
              </a:spcBef>
              <a:buNone/>
            </a:pPr>
            <a:r>
              <a:rPr lang="de-DE" sz="1400" b="1" dirty="0">
                <a:solidFill>
                  <a:srgbClr val="002060"/>
                </a:solidFill>
                <a:latin typeface="Calibri" panose="020F0502020204030204" pitchFamily="34" charset="0"/>
                <a:cs typeface="Calibri" panose="020F0502020204030204" pitchFamily="34" charset="0"/>
              </a:rPr>
              <a:t>12.45 bis 13.30 Uhr </a:t>
            </a:r>
            <a:endParaRPr lang="de-DE" sz="1400" b="1" dirty="0">
              <a:solidFill>
                <a:srgbClr val="002060"/>
              </a:solidFill>
              <a:latin typeface="Calibri" panose="020F0502020204030204" pitchFamily="34" charset="0"/>
              <a:cs typeface="Calibri" panose="020F0502020204030204" pitchFamily="34" charset="0"/>
            </a:endParaRPr>
          </a:p>
          <a:p>
            <a:pPr marL="0" indent="0">
              <a:lnSpc>
                <a:spcPct val="120000"/>
              </a:lnSpc>
              <a:spcBef>
                <a:spcPts val="0"/>
              </a:spcBef>
              <a:buNone/>
            </a:pPr>
            <a:r>
              <a:rPr lang="de-DE" sz="1400" dirty="0">
                <a:solidFill>
                  <a:srgbClr val="002060"/>
                </a:solidFill>
                <a:latin typeface="Calibri" panose="020F0502020204030204" pitchFamily="34" charset="0"/>
                <a:cs typeface="Calibri" panose="020F0502020204030204" pitchFamily="34" charset="0"/>
              </a:rPr>
              <a:t>Mittagspause </a:t>
            </a:r>
            <a:endParaRPr lang="de-DE" sz="1400" dirty="0">
              <a:solidFill>
                <a:srgbClr val="002060"/>
              </a:solidFill>
              <a:latin typeface="Calibri" panose="020F0502020204030204" pitchFamily="34" charset="0"/>
              <a:cs typeface="Calibri" panose="020F0502020204030204" pitchFamily="34" charset="0"/>
            </a:endParaRPr>
          </a:p>
          <a:p>
            <a:pPr marL="0" indent="0">
              <a:lnSpc>
                <a:spcPct val="120000"/>
              </a:lnSpc>
              <a:spcBef>
                <a:spcPts val="0"/>
              </a:spcBef>
              <a:buNone/>
            </a:pPr>
            <a:endParaRPr lang="de-DE" sz="500" dirty="0">
              <a:solidFill>
                <a:srgbClr val="002060"/>
              </a:solidFill>
              <a:latin typeface="Calibri" panose="020F0502020204030204" pitchFamily="34" charset="0"/>
              <a:cs typeface="Calibri" panose="020F0502020204030204" pitchFamily="34" charset="0"/>
            </a:endParaRPr>
          </a:p>
          <a:p>
            <a:pPr marL="0" indent="0">
              <a:lnSpc>
                <a:spcPct val="120000"/>
              </a:lnSpc>
              <a:spcBef>
                <a:spcPts val="0"/>
              </a:spcBef>
              <a:buNone/>
            </a:pPr>
            <a:r>
              <a:rPr lang="de-DE" sz="1400" b="1" dirty="0">
                <a:solidFill>
                  <a:srgbClr val="002060"/>
                </a:solidFill>
                <a:latin typeface="Calibri" panose="020F0502020204030204" pitchFamily="34" charset="0"/>
                <a:cs typeface="Calibri" panose="020F0502020204030204" pitchFamily="34" charset="0"/>
              </a:rPr>
              <a:t>13.30 bis 15.15 Uhr</a:t>
            </a:r>
            <a:endParaRPr lang="de-DE" sz="1400" b="1" dirty="0">
              <a:solidFill>
                <a:srgbClr val="002060"/>
              </a:solidFill>
              <a:latin typeface="Calibri" panose="020F0502020204030204" pitchFamily="34" charset="0"/>
              <a:cs typeface="Calibri" panose="020F0502020204030204" pitchFamily="34" charset="0"/>
            </a:endParaRPr>
          </a:p>
          <a:p>
            <a:pPr marL="0" indent="0">
              <a:lnSpc>
                <a:spcPct val="120000"/>
              </a:lnSpc>
              <a:spcBef>
                <a:spcPts val="0"/>
              </a:spcBef>
              <a:buNone/>
            </a:pPr>
            <a:r>
              <a:rPr lang="de-DE" sz="1400" dirty="0">
                <a:solidFill>
                  <a:srgbClr val="002060"/>
                </a:solidFill>
                <a:latin typeface="Calibri" panose="020F0502020204030204" pitchFamily="34" charset="0"/>
                <a:cs typeface="Calibri" panose="020F0502020204030204" pitchFamily="34" charset="0"/>
              </a:rPr>
              <a:t>Aufbau eines Größenverständnis II - Planung einer Unterrichtseinheit </a:t>
            </a:r>
            <a:endParaRPr lang="de-DE" sz="1400" dirty="0">
              <a:solidFill>
                <a:srgbClr val="002060"/>
              </a:solidFill>
              <a:latin typeface="Calibri" panose="020F0502020204030204" pitchFamily="34" charset="0"/>
              <a:cs typeface="Calibri" panose="020F0502020204030204" pitchFamily="34" charset="0"/>
            </a:endParaRPr>
          </a:p>
          <a:p>
            <a:pPr marL="0" indent="0">
              <a:lnSpc>
                <a:spcPct val="120000"/>
              </a:lnSpc>
              <a:spcBef>
                <a:spcPts val="0"/>
              </a:spcBef>
              <a:buNone/>
            </a:pPr>
            <a:endParaRPr lang="de-DE" sz="500" dirty="0">
              <a:solidFill>
                <a:srgbClr val="002060"/>
              </a:solidFill>
              <a:latin typeface="Calibri" panose="020F0502020204030204" pitchFamily="34" charset="0"/>
              <a:cs typeface="Calibri" panose="020F0502020204030204" pitchFamily="34" charset="0"/>
            </a:endParaRPr>
          </a:p>
          <a:p>
            <a:pPr marL="0" indent="0">
              <a:lnSpc>
                <a:spcPct val="120000"/>
              </a:lnSpc>
              <a:spcBef>
                <a:spcPts val="0"/>
              </a:spcBef>
              <a:buNone/>
            </a:pPr>
            <a:r>
              <a:rPr lang="de-DE" sz="1400" b="1" dirty="0">
                <a:solidFill>
                  <a:srgbClr val="002060"/>
                </a:solidFill>
                <a:latin typeface="Calibri" panose="020F0502020204030204" pitchFamily="34" charset="0"/>
                <a:cs typeface="Calibri" panose="020F0502020204030204" pitchFamily="34" charset="0"/>
              </a:rPr>
              <a:t>15.15 bis 16.00 Uhr</a:t>
            </a:r>
            <a:endParaRPr lang="de-DE" sz="1400" b="1" dirty="0">
              <a:solidFill>
                <a:srgbClr val="002060"/>
              </a:solidFill>
              <a:latin typeface="Calibri" panose="020F0502020204030204" pitchFamily="34" charset="0"/>
              <a:cs typeface="Calibri" panose="020F0502020204030204" pitchFamily="34" charset="0"/>
            </a:endParaRPr>
          </a:p>
          <a:p>
            <a:pPr marL="0" indent="0">
              <a:lnSpc>
                <a:spcPct val="120000"/>
              </a:lnSpc>
              <a:spcBef>
                <a:spcPts val="0"/>
              </a:spcBef>
              <a:buNone/>
            </a:pPr>
            <a:r>
              <a:rPr lang="de-DE" sz="1400" dirty="0">
                <a:solidFill>
                  <a:srgbClr val="002060"/>
                </a:solidFill>
                <a:latin typeface="Calibri" panose="020F0502020204030204" pitchFamily="34" charset="0"/>
                <a:cs typeface="Calibri" panose="020F0502020204030204" pitchFamily="34" charset="0"/>
              </a:rPr>
              <a:t>Nachbereitende Aufgabe  - Feedback - Ausblick</a:t>
            </a:r>
            <a:endParaRPr lang="de-DE" sz="1400" dirty="0">
              <a:solidFill>
                <a:srgbClr val="002060"/>
              </a:solidFill>
              <a:latin typeface="Calibri" panose="020F0502020204030204" pitchFamily="34" charset="0"/>
              <a:cs typeface="Calibri" panose="020F0502020204030204" pitchFamily="34" charset="0"/>
            </a:endParaRPr>
          </a:p>
          <a:p>
            <a:pPr marL="0" indent="0">
              <a:lnSpc>
                <a:spcPct val="120000"/>
              </a:lnSpc>
              <a:spcBef>
                <a:spcPts val="0"/>
              </a:spcBef>
              <a:buNone/>
            </a:pPr>
            <a:endParaRPr lang="de-DE" sz="600" dirty="0">
              <a:solidFill>
                <a:srgbClr val="002060"/>
              </a:solidFill>
              <a:latin typeface="Calibri" panose="020F0502020204030204" pitchFamily="34" charset="0"/>
              <a:cs typeface="Calibri" panose="020F0502020204030204" pitchFamily="34" charset="0"/>
            </a:endParaRPr>
          </a:p>
          <a:p>
            <a:pPr marL="0" indent="0">
              <a:lnSpc>
                <a:spcPct val="120000"/>
              </a:lnSpc>
              <a:spcBef>
                <a:spcPts val="0"/>
              </a:spcBef>
              <a:buNone/>
            </a:pPr>
            <a:endParaRPr lang="de-DE" sz="700" dirty="0">
              <a:solidFill>
                <a:srgbClr val="002060"/>
              </a:solidFill>
              <a:latin typeface="Calibri" panose="020F0502020204030204" pitchFamily="34" charset="0"/>
              <a:cs typeface="Calibri" panose="020F0502020204030204" pitchFamily="34" charset="0"/>
            </a:endParaRPr>
          </a:p>
          <a:p>
            <a:pPr marL="0" indent="0">
              <a:lnSpc>
                <a:spcPct val="120000"/>
              </a:lnSpc>
              <a:spcBef>
                <a:spcPts val="0"/>
              </a:spcBef>
              <a:buNone/>
            </a:pPr>
            <a:endParaRPr lang="de-DE" sz="700" dirty="0">
              <a:solidFill>
                <a:srgbClr val="002060"/>
              </a:solidFill>
              <a:latin typeface="Calibri" panose="020F0502020204030204" pitchFamily="34" charset="0"/>
              <a:cs typeface="Calibri" panose="020F0502020204030204" pitchFamily="34" charset="0"/>
            </a:endParaRPr>
          </a:p>
          <a:p>
            <a:pPr marL="0" indent="0">
              <a:lnSpc>
                <a:spcPct val="120000"/>
              </a:lnSpc>
              <a:spcBef>
                <a:spcPts val="0"/>
              </a:spcBef>
              <a:buNone/>
            </a:pPr>
            <a:endParaRPr lang="de-DE" sz="700" dirty="0">
              <a:solidFill>
                <a:srgbClr val="002060"/>
              </a:solidFill>
              <a:latin typeface="Calibri" panose="020F0502020204030204" pitchFamily="34" charset="0"/>
              <a:cs typeface="Calibri" panose="020F0502020204030204" pitchFamily="34" charset="0"/>
            </a:endParaRPr>
          </a:p>
          <a:p>
            <a:pPr marL="0" indent="0">
              <a:lnSpc>
                <a:spcPct val="120000"/>
              </a:lnSpc>
              <a:spcBef>
                <a:spcPts val="0"/>
              </a:spcBef>
              <a:buNone/>
            </a:pPr>
            <a:endParaRPr lang="de-DE" sz="700" dirty="0">
              <a:solidFill>
                <a:srgbClr val="002060"/>
              </a:solidFill>
              <a:latin typeface="Calibri" panose="020F0502020204030204" pitchFamily="34" charset="0"/>
              <a:cs typeface="Calibri" panose="020F0502020204030204" pitchFamily="34" charset="0"/>
            </a:endParaRPr>
          </a:p>
          <a:p>
            <a:pPr marL="0" indent="0">
              <a:lnSpc>
                <a:spcPct val="120000"/>
              </a:lnSpc>
              <a:spcBef>
                <a:spcPts val="0"/>
              </a:spcBef>
              <a:buNone/>
            </a:pPr>
            <a:endParaRPr lang="de-DE" sz="700" dirty="0">
              <a:solidFill>
                <a:srgbClr val="002060"/>
              </a:solidFill>
              <a:latin typeface="Calibri" panose="020F0502020204030204" pitchFamily="34" charset="0"/>
              <a:cs typeface="Calibri" panose="020F0502020204030204" pitchFamily="34" charset="0"/>
            </a:endParaRPr>
          </a:p>
          <a:p>
            <a:pPr marL="0" indent="0">
              <a:lnSpc>
                <a:spcPct val="120000"/>
              </a:lnSpc>
              <a:spcBef>
                <a:spcPts val="0"/>
              </a:spcBef>
              <a:buNone/>
            </a:pPr>
            <a:endParaRPr lang="de-DE" sz="700" dirty="0">
              <a:solidFill>
                <a:srgbClr val="002060"/>
              </a:solidFill>
              <a:latin typeface="Calibri" panose="020F0502020204030204" pitchFamily="34" charset="0"/>
              <a:cs typeface="Calibri" panose="020F0502020204030204" pitchFamily="34" charset="0"/>
            </a:endParaRPr>
          </a:p>
          <a:p>
            <a:pPr marL="0" indent="0">
              <a:buNone/>
            </a:pPr>
            <a:endParaRPr lang="de-DE" sz="700" dirty="0">
              <a:solidFill>
                <a:srgbClr val="002060"/>
              </a:solidFill>
              <a:latin typeface="Calibri" panose="020F0502020204030204" pitchFamily="34" charset="0"/>
              <a:cs typeface="Calibri" panose="020F0502020204030204" pitchFamily="34" charset="0"/>
            </a:endParaRPr>
          </a:p>
          <a:p>
            <a:pPr marL="0" indent="0">
              <a:buNone/>
            </a:pPr>
            <a:endParaRPr lang="de-DE" sz="700" dirty="0">
              <a:solidFill>
                <a:srgbClr val="002060"/>
              </a:solidFill>
              <a:latin typeface="Calibri" panose="020F0502020204030204" pitchFamily="34" charset="0"/>
              <a:cs typeface="Calibri" panose="020F0502020204030204" pitchFamily="34" charset="0"/>
            </a:endParaRPr>
          </a:p>
          <a:p>
            <a:pPr marL="0" indent="0">
              <a:buNone/>
            </a:pPr>
            <a:endParaRPr lang="de-DE" sz="700" dirty="0">
              <a:solidFill>
                <a:srgbClr val="002060"/>
              </a:solidFill>
              <a:latin typeface="Calibri" panose="020F0502020204030204" pitchFamily="34" charset="0"/>
              <a:cs typeface="Calibri" panose="020F0502020204030204" pitchFamily="34" charset="0"/>
            </a:endParaRPr>
          </a:p>
          <a:p>
            <a:pPr marL="0" indent="0">
              <a:buNone/>
            </a:pPr>
            <a:endParaRPr lang="de-DE" sz="700" dirty="0">
              <a:solidFill>
                <a:srgbClr val="002060"/>
              </a:solidFill>
              <a:latin typeface="Calibri" panose="020F0502020204030204" pitchFamily="34" charset="0"/>
              <a:cs typeface="Calibri" panose="020F0502020204030204" pitchFamily="34" charset="0"/>
            </a:endParaRPr>
          </a:p>
          <a:p>
            <a:pPr marL="514350" indent="-514350">
              <a:buAutoNum type="arabicPeriod"/>
            </a:pPr>
            <a:endParaRPr lang="de-DE" sz="600" dirty="0">
              <a:solidFill>
                <a:srgbClr val="002060"/>
              </a:solidFill>
            </a:endParaRPr>
          </a:p>
        </p:txBody>
      </p:sp>
      <p:pic>
        <p:nvPicPr>
          <p:cNvPr id="8" name="Picture 4"/>
          <p:cNvPicPr/>
          <p:nvPr/>
        </p:nvPicPr>
        <p:blipFill>
          <a:blip r:embed="rId1"/>
          <a:stretch>
            <a:fillRect/>
          </a:stretch>
        </p:blipFill>
        <p:spPr>
          <a:xfrm>
            <a:off x="7266895" y="564204"/>
            <a:ext cx="1628280" cy="813960"/>
          </a:xfrm>
          <a:prstGeom prst="rect">
            <a:avLst/>
          </a:prstGeom>
          <a:ln w="0">
            <a:noFill/>
          </a:ln>
        </p:spPr>
      </p:pic>
      <p:sp>
        <p:nvSpPr>
          <p:cNvPr id="9" name="Titel 3"/>
          <p:cNvSpPr txBox="1"/>
          <p:nvPr/>
        </p:nvSpPr>
        <p:spPr>
          <a:xfrm>
            <a:off x="248825" y="583445"/>
            <a:ext cx="8353132" cy="11521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de-DE" sz="2400" b="1" dirty="0">
                <a:solidFill>
                  <a:srgbClr val="002060"/>
                </a:solidFill>
                <a:latin typeface="Calibri" panose="020F0502020204030204" pitchFamily="34" charset="0"/>
                <a:cs typeface="Calibri" panose="020F0502020204030204" pitchFamily="34" charset="0"/>
              </a:rPr>
            </a:br>
            <a:r>
              <a:rPr lang="de-DE" sz="3600" b="1" dirty="0">
                <a:solidFill>
                  <a:srgbClr val="002060"/>
                </a:solidFill>
                <a:latin typeface="Calibri" panose="020F0502020204030204" pitchFamily="34" charset="0"/>
                <a:cs typeface="Calibri" panose="020F0502020204030204" pitchFamily="34" charset="0"/>
              </a:rPr>
              <a:t>Ablauf der Veranstaltung</a:t>
            </a:r>
            <a:endParaRPr lang="de-DE" sz="3600" b="1" dirty="0">
              <a:solidFill>
                <a:srgbClr val="002060"/>
              </a:solidFill>
              <a:latin typeface="Calibri" panose="020F0502020204030204" pitchFamily="34" charset="0"/>
              <a:cs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8278" y="1693285"/>
            <a:ext cx="9055510" cy="2717801"/>
          </a:xfrm>
        </p:spPr>
        <p:txBody>
          <a:bodyPr>
            <a:normAutofit/>
          </a:bodyPr>
          <a:lstStyle/>
          <a:p>
            <a:pPr algn="ctr"/>
            <a:r>
              <a:rPr lang="de-DE" sz="3600" b="1" dirty="0">
                <a:latin typeface="Calibri" panose="020F0502020204030204" pitchFamily="34" charset="0"/>
                <a:cs typeface="Calibri" panose="020F0502020204030204" pitchFamily="34" charset="0"/>
              </a:rPr>
              <a:t>Einstieg Größen &amp; Grundbegriffe</a:t>
            </a:r>
            <a:endParaRPr lang="de-DE" sz="3600" b="1" dirty="0">
              <a:latin typeface="Calibri" panose="020F0502020204030204" pitchFamily="34" charset="0"/>
              <a:cs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extShape 1"/>
          <p:cNvSpPr txBox="1"/>
          <p:nvPr/>
        </p:nvSpPr>
        <p:spPr>
          <a:xfrm>
            <a:off x="457200" y="705600"/>
            <a:ext cx="8229240" cy="806400"/>
          </a:xfrm>
          <a:prstGeom prst="rect">
            <a:avLst/>
          </a:prstGeom>
          <a:noFill/>
          <a:ln>
            <a:noFill/>
          </a:ln>
        </p:spPr>
        <p:txBody>
          <a:bodyPr lIns="0" tIns="0" rIns="0" bIns="0" anchor="ctr"/>
          <a:lstStyle/>
          <a:p>
            <a:r>
              <a:rPr lang="de-DE" sz="3600" b="1" strike="noStrike" spc="-1" dirty="0">
                <a:solidFill>
                  <a:srgbClr val="002060"/>
                </a:solidFill>
                <a:uFill>
                  <a:solidFill>
                    <a:srgbClr val="FFFFFF"/>
                  </a:solidFill>
                </a:uFill>
                <a:latin typeface="Calibri"/>
              </a:rPr>
              <a:t>Was ist eine Größe?</a:t>
            </a:r>
            <a:endParaRPr lang="de-DE" sz="3600" b="0" strike="noStrike" spc="-1" dirty="0">
              <a:solidFill>
                <a:srgbClr val="002060"/>
              </a:solidFill>
              <a:uFill>
                <a:solidFill>
                  <a:srgbClr val="FFFFFF"/>
                </a:solidFill>
              </a:uFill>
              <a:latin typeface="Calibri"/>
            </a:endParaRPr>
          </a:p>
        </p:txBody>
      </p:sp>
      <p:sp>
        <p:nvSpPr>
          <p:cNvPr id="108" name="TextShape 2"/>
          <p:cNvSpPr txBox="1"/>
          <p:nvPr/>
        </p:nvSpPr>
        <p:spPr>
          <a:xfrm>
            <a:off x="457200" y="1930167"/>
            <a:ext cx="8229240" cy="4680000"/>
          </a:xfrm>
          <a:prstGeom prst="rect">
            <a:avLst/>
          </a:prstGeom>
          <a:noFill/>
          <a:ln>
            <a:noFill/>
          </a:ln>
        </p:spPr>
        <p:txBody>
          <a:bodyPr lIns="0" tIns="0" rIns="0" bIns="0"/>
          <a:lstStyle/>
          <a:p>
            <a:r>
              <a:rPr lang="de-DE" sz="2800" b="0" strike="noStrike" spc="-1" dirty="0">
                <a:solidFill>
                  <a:srgbClr val="002060"/>
                </a:solidFill>
                <a:uFill>
                  <a:solidFill>
                    <a:srgbClr val="FFFFFF"/>
                  </a:solidFill>
                </a:uFill>
                <a:latin typeface="Calibri"/>
                <a:ea typeface="DejaVu Sans"/>
              </a:rPr>
              <a:t>Welche der folgenden Angaben sind Größen?</a:t>
            </a:r>
            <a:br>
              <a:rPr lang="de-DE" sz="2800" b="0" strike="noStrike" spc="-1" dirty="0">
                <a:solidFill>
                  <a:srgbClr val="002060"/>
                </a:solidFill>
                <a:uFill>
                  <a:solidFill>
                    <a:srgbClr val="FFFFFF"/>
                  </a:solidFill>
                </a:uFill>
                <a:latin typeface="Calibri"/>
                <a:ea typeface="DejaVu Sans"/>
              </a:rPr>
            </a:br>
            <a:endParaRPr lang="de-DE" sz="2000" b="0" strike="noStrike" spc="-1" dirty="0">
              <a:solidFill>
                <a:srgbClr val="002060"/>
              </a:solidFill>
              <a:uFill>
                <a:solidFill>
                  <a:srgbClr val="FFFFFF"/>
                </a:solidFill>
              </a:uFill>
              <a:latin typeface="Calibri"/>
            </a:endParaRPr>
          </a:p>
          <a:p>
            <a:pPr marL="1793240">
              <a:buClr>
                <a:srgbClr val="000000"/>
              </a:buClr>
              <a:buSzPct val="45000"/>
              <a:buFont typeface="Wingdings" panose="05000000000000000000" pitchFamily="2" charset="2"/>
              <a:buChar char=""/>
            </a:pPr>
            <a:r>
              <a:rPr lang="de-DE" sz="2800" b="0" strike="noStrike" spc="-1" dirty="0">
                <a:solidFill>
                  <a:srgbClr val="002060"/>
                </a:solidFill>
                <a:uFill>
                  <a:solidFill>
                    <a:srgbClr val="FFFFFF"/>
                  </a:solidFill>
                </a:uFill>
                <a:latin typeface="Calibri"/>
                <a:ea typeface="DejaVu Sans"/>
              </a:rPr>
              <a:t>  15 Euro</a:t>
            </a:r>
            <a:endParaRPr lang="de-DE" sz="3200" b="0" strike="noStrike" spc="-1" dirty="0">
              <a:solidFill>
                <a:srgbClr val="002060"/>
              </a:solidFill>
              <a:uFill>
                <a:solidFill>
                  <a:srgbClr val="FFFFFF"/>
                </a:solidFill>
              </a:uFill>
              <a:latin typeface="Calibri"/>
            </a:endParaRPr>
          </a:p>
          <a:p>
            <a:pPr marL="1793240">
              <a:buClr>
                <a:srgbClr val="000000"/>
              </a:buClr>
              <a:buSzPct val="45000"/>
              <a:buFont typeface="Wingdings" panose="05000000000000000000" pitchFamily="2" charset="2"/>
              <a:buChar char=""/>
            </a:pPr>
            <a:r>
              <a:rPr lang="de-DE" sz="2800" b="0" strike="noStrike" spc="-1" dirty="0">
                <a:solidFill>
                  <a:srgbClr val="002060"/>
                </a:solidFill>
                <a:uFill>
                  <a:solidFill>
                    <a:srgbClr val="FFFFFF"/>
                  </a:solidFill>
                </a:uFill>
                <a:latin typeface="Calibri"/>
                <a:ea typeface="DejaVu Sans"/>
              </a:rPr>
              <a:t>  7 m</a:t>
            </a:r>
            <a:endParaRPr lang="de-DE" sz="3200" b="0" strike="noStrike" spc="-1" dirty="0">
              <a:solidFill>
                <a:srgbClr val="002060"/>
              </a:solidFill>
              <a:uFill>
                <a:solidFill>
                  <a:srgbClr val="FFFFFF"/>
                </a:solidFill>
              </a:uFill>
              <a:latin typeface="Calibri"/>
            </a:endParaRPr>
          </a:p>
          <a:p>
            <a:pPr marL="1793240">
              <a:buClr>
                <a:srgbClr val="000000"/>
              </a:buClr>
              <a:buSzPct val="45000"/>
              <a:buFont typeface="Wingdings" panose="05000000000000000000" pitchFamily="2" charset="2"/>
              <a:buChar char=""/>
            </a:pPr>
            <a:r>
              <a:rPr lang="de-DE" sz="2800" b="0" strike="noStrike" spc="-1" dirty="0">
                <a:solidFill>
                  <a:srgbClr val="002060"/>
                </a:solidFill>
                <a:uFill>
                  <a:solidFill>
                    <a:srgbClr val="FFFFFF"/>
                  </a:solidFill>
                </a:uFill>
                <a:latin typeface="Calibri"/>
                <a:ea typeface="DejaVu Sans"/>
              </a:rPr>
              <a:t>  13.15 Uhr</a:t>
            </a:r>
            <a:endParaRPr lang="de-DE" sz="3200" b="0" strike="noStrike" spc="-1" dirty="0">
              <a:solidFill>
                <a:srgbClr val="002060"/>
              </a:solidFill>
              <a:uFill>
                <a:solidFill>
                  <a:srgbClr val="FFFFFF"/>
                </a:solidFill>
              </a:uFill>
              <a:latin typeface="Calibri"/>
            </a:endParaRPr>
          </a:p>
          <a:p>
            <a:pPr marL="1793240">
              <a:buClr>
                <a:srgbClr val="000000"/>
              </a:buClr>
              <a:buSzPct val="45000"/>
              <a:buFont typeface="Wingdings" panose="05000000000000000000" pitchFamily="2" charset="2"/>
              <a:buChar char=""/>
            </a:pPr>
            <a:r>
              <a:rPr lang="de-DE" sz="2800" b="0" strike="noStrike" spc="-1" dirty="0">
                <a:solidFill>
                  <a:srgbClr val="002060"/>
                </a:solidFill>
                <a:uFill>
                  <a:solidFill>
                    <a:srgbClr val="FFFFFF"/>
                  </a:solidFill>
                </a:uFill>
                <a:latin typeface="Calibri"/>
                <a:ea typeface="DejaVu Sans"/>
              </a:rPr>
              <a:t>  + 17</a:t>
            </a:r>
            <a:endParaRPr lang="de-DE" sz="3200" b="0" strike="noStrike" spc="-1" dirty="0">
              <a:solidFill>
                <a:srgbClr val="002060"/>
              </a:solidFill>
              <a:uFill>
                <a:solidFill>
                  <a:srgbClr val="FFFFFF"/>
                </a:solidFill>
              </a:uFill>
              <a:latin typeface="Calibri"/>
            </a:endParaRPr>
          </a:p>
          <a:p>
            <a:pPr marL="1793240">
              <a:buClr>
                <a:srgbClr val="000000"/>
              </a:buClr>
              <a:buSzPct val="45000"/>
              <a:buFont typeface="Wingdings" panose="05000000000000000000" pitchFamily="2" charset="2"/>
              <a:buChar char=""/>
            </a:pPr>
            <a:r>
              <a:rPr lang="de-DE" sz="2800" b="0" strike="noStrike" spc="-1" dirty="0">
                <a:solidFill>
                  <a:srgbClr val="002060"/>
                </a:solidFill>
                <a:uFill>
                  <a:solidFill>
                    <a:srgbClr val="FFFFFF"/>
                  </a:solidFill>
                </a:uFill>
                <a:latin typeface="Calibri"/>
                <a:ea typeface="DejaVu Sans"/>
              </a:rPr>
              <a:t>  15 </a:t>
            </a:r>
            <a:r>
              <a:rPr lang="de-DE" sz="2800" b="0" strike="noStrike" spc="-1" dirty="0">
                <a:solidFill>
                  <a:srgbClr val="002060"/>
                </a:solidFill>
                <a:uFill>
                  <a:solidFill>
                    <a:srgbClr val="FFFFFF"/>
                  </a:solidFill>
                </a:uFill>
                <a:latin typeface="Calibri"/>
                <a:ea typeface="Calibri"/>
              </a:rPr>
              <a:t>°</a:t>
            </a:r>
            <a:r>
              <a:rPr lang="de-DE" sz="2800" b="0" strike="noStrike" spc="-1" dirty="0">
                <a:solidFill>
                  <a:srgbClr val="002060"/>
                </a:solidFill>
                <a:uFill>
                  <a:solidFill>
                    <a:srgbClr val="FFFFFF"/>
                  </a:solidFill>
                </a:uFill>
                <a:latin typeface="Calibri"/>
                <a:ea typeface="DejaVu Sans"/>
              </a:rPr>
              <a:t>C</a:t>
            </a:r>
            <a:endParaRPr lang="de-DE" sz="3200" b="0" strike="noStrike" spc="-1" dirty="0">
              <a:solidFill>
                <a:srgbClr val="002060"/>
              </a:solidFill>
              <a:uFill>
                <a:solidFill>
                  <a:srgbClr val="FFFFFF"/>
                </a:solidFill>
              </a:uFill>
              <a:latin typeface="Calibri"/>
            </a:endParaRPr>
          </a:p>
          <a:p>
            <a:pPr marL="1793240">
              <a:buClr>
                <a:srgbClr val="000000"/>
              </a:buClr>
              <a:buSzPct val="45000"/>
              <a:buFont typeface="Wingdings" panose="05000000000000000000" pitchFamily="2" charset="2"/>
              <a:buChar char=""/>
            </a:pPr>
            <a:r>
              <a:rPr lang="de-DE" sz="2800" b="0" strike="noStrike" spc="-1" dirty="0">
                <a:solidFill>
                  <a:srgbClr val="002060"/>
                </a:solidFill>
                <a:uFill>
                  <a:solidFill>
                    <a:srgbClr val="FFFFFF"/>
                  </a:solidFill>
                </a:uFill>
                <a:latin typeface="Calibri"/>
                <a:ea typeface="DejaVu Sans"/>
              </a:rPr>
              <a:t>  6 h 27 min</a:t>
            </a:r>
            <a:endParaRPr lang="de-DE" sz="3200" b="0" strike="noStrike" spc="-1" dirty="0">
              <a:solidFill>
                <a:srgbClr val="002060"/>
              </a:solidFill>
              <a:uFill>
                <a:solidFill>
                  <a:srgbClr val="FFFFFF"/>
                </a:solidFill>
              </a:uFill>
              <a:latin typeface="Calibri"/>
            </a:endParaRPr>
          </a:p>
          <a:p>
            <a:pPr marL="1793240">
              <a:buClr>
                <a:srgbClr val="000000"/>
              </a:buClr>
              <a:buSzPct val="45000"/>
              <a:buFont typeface="Wingdings" panose="05000000000000000000" pitchFamily="2" charset="2"/>
              <a:buChar char=""/>
            </a:pPr>
            <a:r>
              <a:rPr lang="de-DE" sz="2800" b="0" strike="noStrike" spc="-1" dirty="0">
                <a:solidFill>
                  <a:srgbClr val="002060"/>
                </a:solidFill>
                <a:uFill>
                  <a:solidFill>
                    <a:srgbClr val="FFFFFF"/>
                  </a:solidFill>
                </a:uFill>
                <a:latin typeface="Calibri"/>
                <a:ea typeface="DejaVu Sans"/>
              </a:rPr>
              <a:t>  29 l</a:t>
            </a:r>
            <a:endParaRPr lang="de-DE" sz="3200" b="0" strike="noStrike" spc="-1" dirty="0">
              <a:solidFill>
                <a:srgbClr val="002060"/>
              </a:solidFill>
              <a:uFill>
                <a:solidFill>
                  <a:srgbClr val="FFFFFF"/>
                </a:solidFill>
              </a:uFill>
              <a:latin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Shape 1"/>
          <p:cNvSpPr txBox="1"/>
          <p:nvPr/>
        </p:nvSpPr>
        <p:spPr>
          <a:xfrm>
            <a:off x="457200" y="764704"/>
            <a:ext cx="8229240" cy="806400"/>
          </a:xfrm>
          <a:prstGeom prst="rect">
            <a:avLst/>
          </a:prstGeom>
          <a:noFill/>
          <a:ln>
            <a:noFill/>
          </a:ln>
        </p:spPr>
        <p:txBody>
          <a:bodyPr lIns="0" tIns="0" rIns="0" bIns="0" anchor="ctr"/>
          <a:lstStyle/>
          <a:p>
            <a:r>
              <a:rPr lang="de-DE" sz="3600" b="1" strike="noStrike" spc="-1" dirty="0">
                <a:solidFill>
                  <a:srgbClr val="002060"/>
                </a:solidFill>
                <a:uFill>
                  <a:solidFill>
                    <a:srgbClr val="FFFFFF"/>
                  </a:solidFill>
                </a:uFill>
                <a:latin typeface="Calibri"/>
              </a:rPr>
              <a:t>Was ist eine Größe? Begriffsklärung</a:t>
            </a:r>
            <a:endParaRPr lang="de-DE" sz="3600" b="0" strike="noStrike" spc="-1" dirty="0">
              <a:solidFill>
                <a:srgbClr val="002060"/>
              </a:solidFill>
              <a:uFill>
                <a:solidFill>
                  <a:srgbClr val="FFFFFF"/>
                </a:solidFill>
              </a:uFill>
              <a:latin typeface="Calibri"/>
            </a:endParaRPr>
          </a:p>
        </p:txBody>
      </p:sp>
      <p:sp>
        <p:nvSpPr>
          <p:cNvPr id="110" name="TextShape 2"/>
          <p:cNvSpPr txBox="1"/>
          <p:nvPr/>
        </p:nvSpPr>
        <p:spPr>
          <a:xfrm>
            <a:off x="504000" y="3960000"/>
            <a:ext cx="8229240" cy="1872000"/>
          </a:xfrm>
          <a:prstGeom prst="rect">
            <a:avLst/>
          </a:prstGeom>
          <a:noFill/>
          <a:ln>
            <a:noFill/>
          </a:ln>
        </p:spPr>
        <p:txBody>
          <a:bodyPr lIns="0" tIns="0" rIns="0" bIns="0"/>
          <a:lstStyle/>
          <a:p>
            <a:r>
              <a:rPr lang="de-DE" sz="2800" b="0" strike="noStrike" spc="-1" dirty="0">
                <a:solidFill>
                  <a:srgbClr val="000000"/>
                </a:solidFill>
                <a:uFill>
                  <a:solidFill>
                    <a:srgbClr val="FFFFFF"/>
                  </a:solidFill>
                </a:uFill>
                <a:latin typeface="Calibri"/>
                <a:ea typeface="Microsoft YaHei"/>
              </a:rPr>
              <a:t>„Größen dienen der Beschreibung einer bestimmten Eigenschaft realer Objekte. (…) eine </a:t>
            </a:r>
            <a:r>
              <a:rPr lang="de-DE" sz="2800" b="0" strike="noStrike" spc="-1" dirty="0">
                <a:solidFill>
                  <a:srgbClr val="C00000"/>
                </a:solidFill>
                <a:uFill>
                  <a:solidFill>
                    <a:srgbClr val="FFFFFF"/>
                  </a:solidFill>
                </a:uFill>
                <a:latin typeface="Calibri"/>
                <a:ea typeface="Microsoft YaHei"/>
              </a:rPr>
              <a:t>objektiv messbare </a:t>
            </a:r>
            <a:r>
              <a:rPr lang="de-DE" sz="2800" b="0" strike="noStrike" spc="-1" dirty="0">
                <a:solidFill>
                  <a:srgbClr val="000000"/>
                </a:solidFill>
                <a:uFill>
                  <a:solidFill>
                    <a:srgbClr val="FFFFFF"/>
                  </a:solidFill>
                </a:uFill>
                <a:latin typeface="Calibri"/>
                <a:ea typeface="Microsoft YaHei"/>
              </a:rPr>
              <a:t>Eigenschaft.“ </a:t>
            </a:r>
            <a:r>
              <a:rPr lang="de-DE" sz="1800" b="0" strike="noStrike" spc="-1" dirty="0">
                <a:solidFill>
                  <a:srgbClr val="000000"/>
                </a:solidFill>
                <a:uFill>
                  <a:solidFill>
                    <a:srgbClr val="FFFFFF"/>
                  </a:solidFill>
                </a:uFill>
                <a:latin typeface="Arial" panose="020B0604020202020204"/>
                <a:ea typeface="DejaVu Sans"/>
              </a:rPr>
              <a:t>
</a:t>
            </a:r>
            <a:r>
              <a:rPr lang="de-DE" sz="1600" b="0" strike="noStrike" spc="-1" dirty="0">
                <a:solidFill>
                  <a:srgbClr val="808080"/>
                </a:solidFill>
                <a:uFill>
                  <a:solidFill>
                    <a:srgbClr val="FFFFFF"/>
                  </a:solidFill>
                </a:uFill>
                <a:latin typeface="Calibri"/>
                <a:ea typeface="Microsoft YaHei"/>
              </a:rPr>
              <a:t>(</a:t>
            </a:r>
            <a:r>
              <a:rPr lang="de-DE" sz="1600" b="0" strike="noStrike" spc="-1" dirty="0" err="1">
                <a:solidFill>
                  <a:srgbClr val="808080"/>
                </a:solidFill>
                <a:uFill>
                  <a:solidFill>
                    <a:srgbClr val="FFFFFF"/>
                  </a:solidFill>
                </a:uFill>
                <a:latin typeface="Calibri"/>
                <a:ea typeface="Microsoft YaHei"/>
              </a:rPr>
              <a:t>Greefrath</a:t>
            </a:r>
            <a:r>
              <a:rPr lang="de-DE" sz="1600" b="0" strike="noStrike" spc="-1" dirty="0">
                <a:solidFill>
                  <a:srgbClr val="808080"/>
                </a:solidFill>
                <a:uFill>
                  <a:solidFill>
                    <a:srgbClr val="FFFFFF"/>
                  </a:solidFill>
                </a:uFill>
                <a:latin typeface="Calibri"/>
                <a:ea typeface="Microsoft YaHei"/>
              </a:rPr>
              <a:t> 2010, S. 100)</a:t>
            </a:r>
            <a:endParaRPr lang="de-DE" sz="1600" b="0" strike="noStrike" spc="-1" dirty="0">
              <a:solidFill>
                <a:srgbClr val="000000"/>
              </a:solidFill>
              <a:uFill>
                <a:solidFill>
                  <a:srgbClr val="FFFFFF"/>
                </a:solidFill>
              </a:uFill>
              <a:latin typeface="Calibri"/>
            </a:endParaRPr>
          </a:p>
        </p:txBody>
      </p:sp>
      <p:pic>
        <p:nvPicPr>
          <p:cNvPr id="2" name="Grafik 1"/>
          <p:cNvPicPr>
            <a:picLocks noChangeAspect="1"/>
          </p:cNvPicPr>
          <p:nvPr/>
        </p:nvPicPr>
        <p:blipFill>
          <a:blip r:embed="rId1"/>
          <a:stretch>
            <a:fillRect/>
          </a:stretch>
        </p:blipFill>
        <p:spPr>
          <a:xfrm>
            <a:off x="6961700" y="2041285"/>
            <a:ext cx="1140899" cy="171343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Shape 1"/>
          <p:cNvSpPr txBox="1"/>
          <p:nvPr/>
        </p:nvSpPr>
        <p:spPr>
          <a:xfrm>
            <a:off x="457200" y="764704"/>
            <a:ext cx="8229240" cy="806400"/>
          </a:xfrm>
          <a:prstGeom prst="rect">
            <a:avLst/>
          </a:prstGeom>
          <a:noFill/>
          <a:ln>
            <a:noFill/>
          </a:ln>
        </p:spPr>
        <p:txBody>
          <a:bodyPr lIns="0" tIns="0" rIns="0" bIns="0" anchor="ctr"/>
          <a:lstStyle/>
          <a:p>
            <a:r>
              <a:rPr lang="de-DE" sz="3600" b="1" strike="noStrike" spc="-1" dirty="0">
                <a:solidFill>
                  <a:srgbClr val="002060"/>
                </a:solidFill>
                <a:uFill>
                  <a:solidFill>
                    <a:srgbClr val="FFFFFF"/>
                  </a:solidFill>
                </a:uFill>
                <a:latin typeface="Calibri"/>
              </a:rPr>
              <a:t>Was ist eine Größe? Begriffsklärung</a:t>
            </a:r>
            <a:endParaRPr lang="de-DE" sz="3600" b="0" strike="noStrike" spc="-1" dirty="0">
              <a:solidFill>
                <a:srgbClr val="002060"/>
              </a:solidFill>
              <a:uFill>
                <a:solidFill>
                  <a:srgbClr val="FFFFFF"/>
                </a:solidFill>
              </a:uFill>
              <a:latin typeface="Calibri"/>
            </a:endParaRPr>
          </a:p>
        </p:txBody>
      </p:sp>
      <p:sp>
        <p:nvSpPr>
          <p:cNvPr id="6" name="CustomShape 2"/>
          <p:cNvSpPr/>
          <p:nvPr/>
        </p:nvSpPr>
        <p:spPr>
          <a:xfrm>
            <a:off x="457010" y="4756055"/>
            <a:ext cx="8423640" cy="107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90000"/>
              </a:lnSpc>
            </a:pPr>
            <a:r>
              <a:rPr lang="de-DE" sz="2800" b="0" strike="noStrike" spc="-1">
                <a:solidFill>
                  <a:srgbClr val="000000"/>
                </a:solidFill>
                <a:uFill>
                  <a:solidFill>
                    <a:srgbClr val="FFFFFF"/>
                  </a:solidFill>
                </a:uFill>
                <a:latin typeface="Calibri"/>
                <a:ea typeface="Microsoft YaHei"/>
              </a:rPr>
              <a:t>Alle Eigenschaften von Gegenständen, die in Zahlen angegeben werden können, sind Größen.</a:t>
            </a:r>
            <a:endParaRPr lang="de-DE" sz="2800" b="0" strike="noStrike" spc="-1">
              <a:solidFill>
                <a:srgbClr val="000000"/>
              </a:solidFill>
              <a:uFill>
                <a:solidFill>
                  <a:srgbClr val="FFFFFF"/>
                </a:solidFill>
              </a:uFill>
              <a:latin typeface="Calibri"/>
              <a:ea typeface="Microsoft YaHei"/>
            </a:endParaRPr>
          </a:p>
        </p:txBody>
      </p:sp>
      <p:sp>
        <p:nvSpPr>
          <p:cNvPr id="7" name="CustomShape 3"/>
          <p:cNvSpPr/>
          <p:nvPr/>
        </p:nvSpPr>
        <p:spPr>
          <a:xfrm>
            <a:off x="6740866" y="4000409"/>
            <a:ext cx="1547280" cy="431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90000"/>
              </a:lnSpc>
            </a:pPr>
            <a:r>
              <a:rPr lang="de-DE" sz="2800" b="1" spc="-1" dirty="0">
                <a:solidFill>
                  <a:srgbClr val="000000"/>
                </a:solidFill>
                <a:uFill>
                  <a:solidFill>
                    <a:srgbClr val="FFFFFF"/>
                  </a:solidFill>
                </a:uFill>
                <a:latin typeface="Calibri"/>
                <a:ea typeface="Microsoft YaHei"/>
              </a:rPr>
              <a:t>1</a:t>
            </a:r>
            <a:r>
              <a:rPr lang="de-DE" sz="2800" b="1" strike="noStrike" spc="-1" dirty="0">
                <a:solidFill>
                  <a:srgbClr val="000000"/>
                </a:solidFill>
                <a:uFill>
                  <a:solidFill>
                    <a:srgbClr val="FFFFFF"/>
                  </a:solidFill>
                </a:uFill>
                <a:latin typeface="Calibri"/>
                <a:ea typeface="Microsoft YaHei"/>
              </a:rPr>
              <a:t> kg</a:t>
            </a:r>
            <a:endParaRPr lang="de-DE" sz="1800" b="0" strike="noStrike" spc="-1" dirty="0">
              <a:solidFill>
                <a:srgbClr val="000000"/>
              </a:solidFill>
              <a:uFill>
                <a:solidFill>
                  <a:srgbClr val="FFFFFF"/>
                </a:solidFill>
              </a:uFill>
              <a:latin typeface="Arial" panose="020B0604020202020204"/>
            </a:endParaRPr>
          </a:p>
        </p:txBody>
      </p:sp>
      <p:sp>
        <p:nvSpPr>
          <p:cNvPr id="8" name="Line 4"/>
          <p:cNvSpPr/>
          <p:nvPr/>
        </p:nvSpPr>
        <p:spPr>
          <a:xfrm flipH="1">
            <a:off x="5039800" y="3055505"/>
            <a:ext cx="864000" cy="216000"/>
          </a:xfrm>
          <a:prstGeom prst="line">
            <a:avLst/>
          </a:prstGeom>
          <a:ln w="36000">
            <a:solidFill>
              <a:srgbClr val="FF950E"/>
            </a:solidFill>
            <a:round/>
            <a:headEnd type="triangle" w="med" len="med"/>
            <a:tailEnd type="triangle" w="med" len="med"/>
          </a:ln>
        </p:spPr>
        <p:style>
          <a:lnRef idx="0">
            <a:scrgbClr r="0" g="0" b="0"/>
          </a:lnRef>
          <a:fillRef idx="0">
            <a:scrgbClr r="0" g="0" b="0"/>
          </a:fillRef>
          <a:effectRef idx="0">
            <a:scrgbClr r="0" g="0" b="0"/>
          </a:effectRef>
          <a:fontRef idx="minor"/>
        </p:style>
        <p:txBody>
          <a:bodyPr/>
          <a:lstStyle/>
          <a:p>
            <a:endParaRPr lang="de-DE"/>
          </a:p>
        </p:txBody>
      </p:sp>
      <p:sp>
        <p:nvSpPr>
          <p:cNvPr id="9" name="Line 5"/>
          <p:cNvSpPr/>
          <p:nvPr/>
        </p:nvSpPr>
        <p:spPr>
          <a:xfrm>
            <a:off x="4715215" y="3658275"/>
            <a:ext cx="1512000" cy="360000"/>
          </a:xfrm>
          <a:prstGeom prst="line">
            <a:avLst/>
          </a:prstGeom>
          <a:ln w="36000">
            <a:solidFill>
              <a:srgbClr val="FF950E"/>
            </a:solidFill>
            <a:round/>
            <a:headEnd type="triangle" w="med" len="med"/>
            <a:tailEnd type="triangle" w="med" len="med"/>
          </a:ln>
        </p:spPr>
        <p:style>
          <a:lnRef idx="0">
            <a:scrgbClr r="0" g="0" b="0"/>
          </a:lnRef>
          <a:fillRef idx="0">
            <a:scrgbClr r="0" g="0" b="0"/>
          </a:fillRef>
          <a:effectRef idx="0">
            <a:scrgbClr r="0" g="0" b="0"/>
          </a:effectRef>
          <a:fontRef idx="minor"/>
        </p:style>
        <p:txBody>
          <a:bodyPr/>
          <a:lstStyle/>
          <a:p>
            <a:endParaRPr lang="de-DE"/>
          </a:p>
        </p:txBody>
      </p:sp>
      <p:sp>
        <p:nvSpPr>
          <p:cNvPr id="10" name="CustomShape 6"/>
          <p:cNvSpPr/>
          <p:nvPr/>
        </p:nvSpPr>
        <p:spPr>
          <a:xfrm>
            <a:off x="576360" y="3055320"/>
            <a:ext cx="4356000" cy="603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90000"/>
              </a:lnSpc>
            </a:pPr>
            <a:r>
              <a:rPr lang="de-DE" sz="2600" b="0" strike="noStrike" spc="-1" dirty="0">
                <a:solidFill>
                  <a:srgbClr val="000000"/>
                </a:solidFill>
                <a:uFill>
                  <a:solidFill>
                    <a:srgbClr val="FFFFFF"/>
                  </a:solidFill>
                </a:uFill>
                <a:latin typeface="Calibri"/>
                <a:ea typeface="Microsoft YaHei"/>
              </a:rPr>
              <a:t>1. Repräsentant einer Größe</a:t>
            </a:r>
            <a:endParaRPr lang="de-DE" sz="1800" b="0" strike="noStrike" spc="-1" dirty="0">
              <a:solidFill>
                <a:srgbClr val="000000"/>
              </a:solidFill>
              <a:uFill>
                <a:solidFill>
                  <a:srgbClr val="FFFFFF"/>
                </a:solidFill>
              </a:uFill>
              <a:latin typeface="Arial" panose="020B0604020202020204"/>
            </a:endParaRPr>
          </a:p>
          <a:p>
            <a:pPr>
              <a:lnSpc>
                <a:spcPct val="90000"/>
              </a:lnSpc>
            </a:pPr>
            <a:r>
              <a:rPr lang="de-DE" sz="2600" b="0" strike="noStrike" spc="-1" dirty="0">
                <a:solidFill>
                  <a:srgbClr val="000000"/>
                </a:solidFill>
                <a:uFill>
                  <a:solidFill>
                    <a:srgbClr val="FFFFFF"/>
                  </a:solidFill>
                </a:uFill>
                <a:latin typeface="Calibri"/>
                <a:ea typeface="Microsoft YaHei"/>
              </a:rPr>
              <a:t>2. Benennung einer Größe</a:t>
            </a:r>
            <a:endParaRPr lang="de-DE" sz="1800" b="0" strike="noStrike" spc="-1" dirty="0">
              <a:solidFill>
                <a:srgbClr val="000000"/>
              </a:solidFill>
              <a:uFill>
                <a:solidFill>
                  <a:srgbClr val="FFFFFF"/>
                </a:solidFill>
              </a:uFill>
              <a:latin typeface="Arial" panose="020B0604020202020204"/>
            </a:endParaRPr>
          </a:p>
        </p:txBody>
      </p:sp>
      <p:pic>
        <p:nvPicPr>
          <p:cNvPr id="4" name="Grafik 3"/>
          <p:cNvPicPr>
            <a:picLocks noChangeAspect="1"/>
          </p:cNvPicPr>
          <p:nvPr/>
        </p:nvPicPr>
        <p:blipFill>
          <a:blip r:embed="rId1"/>
          <a:stretch>
            <a:fillRect/>
          </a:stretch>
        </p:blipFill>
        <p:spPr>
          <a:xfrm>
            <a:off x="6521434" y="1935123"/>
            <a:ext cx="1354188" cy="203375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Shape 1"/>
          <p:cNvSpPr txBox="1"/>
          <p:nvPr/>
        </p:nvSpPr>
        <p:spPr>
          <a:xfrm>
            <a:off x="457200" y="764704"/>
            <a:ext cx="8229240" cy="806400"/>
          </a:xfrm>
          <a:prstGeom prst="rect">
            <a:avLst/>
          </a:prstGeom>
          <a:noFill/>
          <a:ln>
            <a:noFill/>
          </a:ln>
        </p:spPr>
        <p:txBody>
          <a:bodyPr lIns="0" tIns="0" rIns="0" bIns="0" anchor="ctr"/>
          <a:lstStyle/>
          <a:p>
            <a:r>
              <a:rPr lang="de-DE" sz="3600" b="1" strike="noStrike" spc="-1" dirty="0">
                <a:solidFill>
                  <a:srgbClr val="002060"/>
                </a:solidFill>
                <a:uFill>
                  <a:solidFill>
                    <a:srgbClr val="FFFFFF"/>
                  </a:solidFill>
                </a:uFill>
                <a:latin typeface="Calibri"/>
              </a:rPr>
              <a:t>Was ist eine Größe? Begriffsklärung</a:t>
            </a:r>
            <a:endParaRPr lang="de-DE" sz="3600" b="0" strike="noStrike" spc="-1" dirty="0">
              <a:solidFill>
                <a:srgbClr val="002060"/>
              </a:solidFill>
              <a:uFill>
                <a:solidFill>
                  <a:srgbClr val="FFFFFF"/>
                </a:solidFill>
              </a:uFill>
              <a:latin typeface="Calibri"/>
            </a:endParaRPr>
          </a:p>
        </p:txBody>
      </p:sp>
      <p:sp>
        <p:nvSpPr>
          <p:cNvPr id="12" name="CustomShape 2"/>
          <p:cNvSpPr/>
          <p:nvPr/>
        </p:nvSpPr>
        <p:spPr>
          <a:xfrm>
            <a:off x="6300180" y="4014000"/>
            <a:ext cx="1547280" cy="431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90000"/>
              </a:lnSpc>
            </a:pPr>
            <a:r>
              <a:rPr lang="de-DE" sz="2800" b="1" strike="noStrike" spc="-1" dirty="0">
                <a:solidFill>
                  <a:srgbClr val="000000"/>
                </a:solidFill>
                <a:uFill>
                  <a:solidFill>
                    <a:srgbClr val="FFFFFF"/>
                  </a:solidFill>
                </a:uFill>
                <a:latin typeface="Calibri"/>
                <a:ea typeface="Microsoft YaHei"/>
              </a:rPr>
              <a:t> 1 kg</a:t>
            </a:r>
            <a:endParaRPr lang="de-DE" sz="1800" b="0" strike="noStrike" spc="-1" dirty="0">
              <a:solidFill>
                <a:srgbClr val="000000"/>
              </a:solidFill>
              <a:uFill>
                <a:solidFill>
                  <a:srgbClr val="FFFFFF"/>
                </a:solidFill>
              </a:uFill>
              <a:latin typeface="Arial" panose="020B0604020202020204"/>
            </a:endParaRPr>
          </a:p>
        </p:txBody>
      </p:sp>
      <p:sp>
        <p:nvSpPr>
          <p:cNvPr id="13" name="Line 3"/>
          <p:cNvSpPr/>
          <p:nvPr/>
        </p:nvSpPr>
        <p:spPr>
          <a:xfrm flipH="1">
            <a:off x="4931850" y="3055505"/>
            <a:ext cx="864000" cy="216000"/>
          </a:xfrm>
          <a:prstGeom prst="line">
            <a:avLst/>
          </a:prstGeom>
          <a:ln w="36000">
            <a:solidFill>
              <a:srgbClr val="FF950E"/>
            </a:solidFill>
            <a:round/>
            <a:headEnd type="triangle" w="med" len="med"/>
            <a:tailEnd type="triangle" w="med" len="med"/>
          </a:ln>
        </p:spPr>
        <p:style>
          <a:lnRef idx="0">
            <a:scrgbClr r="0" g="0" b="0"/>
          </a:lnRef>
          <a:fillRef idx="0">
            <a:scrgbClr r="0" g="0" b="0"/>
          </a:fillRef>
          <a:effectRef idx="0">
            <a:scrgbClr r="0" g="0" b="0"/>
          </a:effectRef>
          <a:fontRef idx="minor"/>
        </p:style>
        <p:txBody>
          <a:bodyPr/>
          <a:lstStyle/>
          <a:p>
            <a:endParaRPr lang="de-DE"/>
          </a:p>
        </p:txBody>
      </p:sp>
      <p:sp>
        <p:nvSpPr>
          <p:cNvPr id="14" name="Line 4"/>
          <p:cNvSpPr/>
          <p:nvPr/>
        </p:nvSpPr>
        <p:spPr>
          <a:xfrm>
            <a:off x="4607265" y="3658275"/>
            <a:ext cx="1512000" cy="360000"/>
          </a:xfrm>
          <a:prstGeom prst="line">
            <a:avLst/>
          </a:prstGeom>
          <a:ln w="36000">
            <a:solidFill>
              <a:srgbClr val="FF950E"/>
            </a:solidFill>
            <a:round/>
            <a:headEnd type="triangle" w="med" len="med"/>
            <a:tailEnd type="triangle" w="med" len="med"/>
          </a:ln>
        </p:spPr>
        <p:style>
          <a:lnRef idx="0">
            <a:scrgbClr r="0" g="0" b="0"/>
          </a:lnRef>
          <a:fillRef idx="0">
            <a:scrgbClr r="0" g="0" b="0"/>
          </a:fillRef>
          <a:effectRef idx="0">
            <a:scrgbClr r="0" g="0" b="0"/>
          </a:effectRef>
          <a:fontRef idx="minor"/>
        </p:style>
        <p:txBody>
          <a:bodyPr/>
          <a:lstStyle/>
          <a:p>
            <a:endParaRPr lang="de-DE"/>
          </a:p>
        </p:txBody>
      </p:sp>
      <p:sp>
        <p:nvSpPr>
          <p:cNvPr id="15" name="CustomShape 5"/>
          <p:cNvSpPr/>
          <p:nvPr/>
        </p:nvSpPr>
        <p:spPr>
          <a:xfrm>
            <a:off x="576360" y="3055320"/>
            <a:ext cx="4356000" cy="603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90000"/>
              </a:lnSpc>
            </a:pPr>
            <a:r>
              <a:rPr lang="de-DE" sz="2600" b="0" strike="noStrike" spc="-1" dirty="0">
                <a:solidFill>
                  <a:srgbClr val="000000"/>
                </a:solidFill>
                <a:uFill>
                  <a:solidFill>
                    <a:srgbClr val="FFFFFF"/>
                  </a:solidFill>
                </a:uFill>
                <a:latin typeface="Calibri"/>
                <a:ea typeface="Microsoft YaHei"/>
              </a:rPr>
              <a:t>1. Repräsentant einer Größe</a:t>
            </a:r>
            <a:endParaRPr lang="de-DE" sz="1800" b="0" strike="noStrike" spc="-1" dirty="0">
              <a:solidFill>
                <a:srgbClr val="000000"/>
              </a:solidFill>
              <a:uFill>
                <a:solidFill>
                  <a:srgbClr val="FFFFFF"/>
                </a:solidFill>
              </a:uFill>
              <a:latin typeface="Arial" panose="020B0604020202020204"/>
            </a:endParaRPr>
          </a:p>
          <a:p>
            <a:pPr>
              <a:lnSpc>
                <a:spcPct val="90000"/>
              </a:lnSpc>
            </a:pPr>
            <a:r>
              <a:rPr lang="de-DE" sz="2600" b="0" strike="noStrike" spc="-1" dirty="0">
                <a:solidFill>
                  <a:srgbClr val="000000"/>
                </a:solidFill>
                <a:uFill>
                  <a:solidFill>
                    <a:srgbClr val="FFFFFF"/>
                  </a:solidFill>
                </a:uFill>
                <a:latin typeface="Calibri"/>
                <a:ea typeface="Microsoft YaHei"/>
              </a:rPr>
              <a:t>2. Benennung einer Größe</a:t>
            </a:r>
            <a:endParaRPr lang="de-DE" sz="1800" b="0" strike="noStrike" spc="-1" dirty="0">
              <a:solidFill>
                <a:srgbClr val="000000"/>
              </a:solidFill>
              <a:uFill>
                <a:solidFill>
                  <a:srgbClr val="FFFFFF"/>
                </a:solidFill>
              </a:uFill>
              <a:latin typeface="Arial" panose="020B0604020202020204"/>
            </a:endParaRPr>
          </a:p>
        </p:txBody>
      </p:sp>
      <p:sp>
        <p:nvSpPr>
          <p:cNvPr id="16" name="CustomShape 6"/>
          <p:cNvSpPr/>
          <p:nvPr/>
        </p:nvSpPr>
        <p:spPr>
          <a:xfrm>
            <a:off x="5529580" y="4803775"/>
            <a:ext cx="3155950" cy="60325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90000"/>
              </a:lnSpc>
            </a:pPr>
            <a:r>
              <a:rPr lang="de-DE" sz="2000" b="0" strike="noStrike" spc="-1">
                <a:solidFill>
                  <a:srgbClr val="000000"/>
                </a:solidFill>
                <a:uFill>
                  <a:solidFill>
                    <a:srgbClr val="FFFFFF"/>
                  </a:solidFill>
                </a:uFill>
                <a:latin typeface="Calibri"/>
                <a:ea typeface="Microsoft YaHei"/>
              </a:rPr>
              <a:t>Maßzahl         Maßeinheit</a:t>
            </a:r>
            <a:endParaRPr lang="de-DE" sz="2000" b="0" strike="noStrike" spc="-1">
              <a:solidFill>
                <a:srgbClr val="000000"/>
              </a:solidFill>
              <a:uFill>
                <a:solidFill>
                  <a:srgbClr val="FFFFFF"/>
                </a:solidFill>
              </a:uFill>
              <a:latin typeface="Calibri"/>
              <a:ea typeface="Microsoft YaHei"/>
            </a:endParaRPr>
          </a:p>
        </p:txBody>
      </p:sp>
      <p:sp>
        <p:nvSpPr>
          <p:cNvPr id="17" name="Line 7"/>
          <p:cNvSpPr/>
          <p:nvPr/>
        </p:nvSpPr>
        <p:spPr>
          <a:xfrm flipV="1">
            <a:off x="6126840" y="4457160"/>
            <a:ext cx="346680" cy="34668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txBody>
          <a:bodyPr/>
          <a:lstStyle/>
          <a:p>
            <a:endParaRPr lang="de-DE"/>
          </a:p>
        </p:txBody>
      </p:sp>
      <p:sp>
        <p:nvSpPr>
          <p:cNvPr id="18" name="Line 8"/>
          <p:cNvSpPr/>
          <p:nvPr/>
        </p:nvSpPr>
        <p:spPr>
          <a:xfrm flipH="1" flipV="1">
            <a:off x="7213660" y="4462200"/>
            <a:ext cx="385560" cy="38556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txBody>
          <a:bodyPr/>
          <a:lstStyle/>
          <a:p>
            <a:endParaRPr lang="de-DE"/>
          </a:p>
        </p:txBody>
      </p:sp>
      <p:sp>
        <p:nvSpPr>
          <p:cNvPr id="19" name="CustomShape 9"/>
          <p:cNvSpPr/>
          <p:nvPr/>
        </p:nvSpPr>
        <p:spPr>
          <a:xfrm>
            <a:off x="1511645" y="5336400"/>
            <a:ext cx="7632000" cy="1008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90000"/>
              </a:lnSpc>
            </a:pPr>
            <a:r>
              <a:rPr lang="de-DE" b="0" strike="noStrike" spc="-1" dirty="0">
                <a:solidFill>
                  <a:srgbClr val="000000"/>
                </a:solidFill>
                <a:uFill>
                  <a:solidFill>
                    <a:srgbClr val="FFFFFF"/>
                  </a:solidFill>
                </a:uFill>
                <a:latin typeface="Calibri"/>
                <a:ea typeface="Microsoft YaHei"/>
              </a:rPr>
              <a:t>Für Größen sind verschiedene</a:t>
            </a:r>
            <a:r>
              <a:rPr lang="de-DE" sz="1200" b="0" strike="noStrike" spc="-1" dirty="0">
                <a:solidFill>
                  <a:srgbClr val="000000"/>
                </a:solidFill>
                <a:uFill>
                  <a:solidFill>
                    <a:srgbClr val="FFFFFF"/>
                  </a:solidFill>
                </a:uFill>
                <a:latin typeface="Arial" panose="020B0604020202020204"/>
                <a:ea typeface="DejaVu Sans"/>
              </a:rPr>
              <a:t>
</a:t>
            </a:r>
            <a:r>
              <a:rPr lang="de-DE" b="0" strike="noStrike" spc="-1" dirty="0">
                <a:solidFill>
                  <a:srgbClr val="000000"/>
                </a:solidFill>
                <a:uFill>
                  <a:solidFill>
                    <a:srgbClr val="FFFFFF"/>
                  </a:solidFill>
                </a:uFill>
                <a:latin typeface="Calibri"/>
                <a:ea typeface="Microsoft YaHei"/>
              </a:rPr>
              <a:t>Namen möglich.                                                   </a:t>
            </a:r>
            <a:r>
              <a:rPr lang="de-DE" b="1" spc="-1" dirty="0">
                <a:solidFill>
                  <a:srgbClr val="000000"/>
                </a:solidFill>
                <a:uFill>
                  <a:solidFill>
                    <a:srgbClr val="FFFFFF"/>
                  </a:solidFill>
                </a:uFill>
                <a:latin typeface="Calibri"/>
                <a:ea typeface="Microsoft YaHei"/>
              </a:rPr>
              <a:t>1000</a:t>
            </a:r>
            <a:r>
              <a:rPr lang="de-DE" b="1" strike="noStrike" spc="-1" dirty="0">
                <a:solidFill>
                  <a:srgbClr val="000000"/>
                </a:solidFill>
                <a:uFill>
                  <a:solidFill>
                    <a:srgbClr val="FFFFFF"/>
                  </a:solidFill>
                </a:uFill>
                <a:latin typeface="Calibri"/>
                <a:ea typeface="Microsoft YaHei"/>
              </a:rPr>
              <a:t> g</a:t>
            </a:r>
            <a:endParaRPr lang="de-DE" b="1" strike="noStrike" spc="-1" dirty="0">
              <a:solidFill>
                <a:srgbClr val="000000"/>
              </a:solidFill>
              <a:uFill>
                <a:solidFill>
                  <a:srgbClr val="FFFFFF"/>
                </a:solidFill>
              </a:uFill>
              <a:latin typeface="Calibri"/>
              <a:ea typeface="Microsoft YaHei"/>
            </a:endParaRPr>
          </a:p>
        </p:txBody>
      </p:sp>
      <p:sp>
        <p:nvSpPr>
          <p:cNvPr id="21" name="Line 11"/>
          <p:cNvSpPr/>
          <p:nvPr/>
        </p:nvSpPr>
        <p:spPr>
          <a:xfrm flipH="1">
            <a:off x="7272655" y="5157470"/>
            <a:ext cx="326390" cy="35941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txBody>
          <a:bodyPr/>
          <a:lstStyle/>
          <a:p>
            <a:endParaRPr lang="de-DE"/>
          </a:p>
        </p:txBody>
      </p:sp>
      <p:pic>
        <p:nvPicPr>
          <p:cNvPr id="2" name="Grafik 1"/>
          <p:cNvPicPr>
            <a:picLocks noChangeAspect="1"/>
          </p:cNvPicPr>
          <p:nvPr/>
        </p:nvPicPr>
        <p:blipFill>
          <a:blip r:embed="rId1"/>
          <a:stretch>
            <a:fillRect/>
          </a:stretch>
        </p:blipFill>
        <p:spPr>
          <a:xfrm>
            <a:off x="6244560" y="1890391"/>
            <a:ext cx="1354188" cy="2033753"/>
          </a:xfrm>
          <a:prstGeom prst="rect">
            <a:avLst/>
          </a:prstGeom>
        </p:spPr>
      </p:pic>
      <p:sp>
        <p:nvSpPr>
          <p:cNvPr id="4" name="Line 10"/>
          <p:cNvSpPr/>
          <p:nvPr/>
        </p:nvSpPr>
        <p:spPr>
          <a:xfrm>
            <a:off x="6083660" y="5157430"/>
            <a:ext cx="326880" cy="32688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txBody>
          <a:bodyPr/>
          <a:p>
            <a:endParaRPr lang="de-DE"/>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Shape 1"/>
          <p:cNvSpPr txBox="1"/>
          <p:nvPr/>
        </p:nvSpPr>
        <p:spPr>
          <a:xfrm>
            <a:off x="457200" y="764704"/>
            <a:ext cx="8229240" cy="806400"/>
          </a:xfrm>
          <a:prstGeom prst="rect">
            <a:avLst/>
          </a:prstGeom>
          <a:noFill/>
          <a:ln>
            <a:noFill/>
          </a:ln>
        </p:spPr>
        <p:txBody>
          <a:bodyPr lIns="0" tIns="0" rIns="0" bIns="0" anchor="ctr"/>
          <a:lstStyle/>
          <a:p>
            <a:r>
              <a:rPr lang="de-DE" sz="3600" b="1" strike="noStrike" spc="-1" dirty="0">
                <a:solidFill>
                  <a:srgbClr val="002060"/>
                </a:solidFill>
                <a:uFill>
                  <a:solidFill>
                    <a:srgbClr val="FFFFFF"/>
                  </a:solidFill>
                </a:uFill>
                <a:latin typeface="Calibri"/>
              </a:rPr>
              <a:t>Was gilt für Größen</a:t>
            </a:r>
            <a:endParaRPr lang="de-DE" sz="3600" b="0" strike="noStrike" spc="-1" dirty="0">
              <a:solidFill>
                <a:srgbClr val="002060"/>
              </a:solidFill>
              <a:uFill>
                <a:solidFill>
                  <a:srgbClr val="FFFFFF"/>
                </a:solidFill>
              </a:uFill>
              <a:latin typeface="Calibri"/>
            </a:endParaRPr>
          </a:p>
        </p:txBody>
      </p:sp>
      <p:sp>
        <p:nvSpPr>
          <p:cNvPr id="22" name="CustomShape 2"/>
          <p:cNvSpPr/>
          <p:nvPr/>
        </p:nvSpPr>
        <p:spPr>
          <a:xfrm>
            <a:off x="6120000" y="3984840"/>
            <a:ext cx="1296000" cy="431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90000"/>
              </a:lnSpc>
            </a:pPr>
            <a:r>
              <a:rPr lang="de-DE" sz="2800" b="1" strike="noStrike" spc="-1">
                <a:solidFill>
                  <a:srgbClr val="000000"/>
                </a:solidFill>
                <a:uFill>
                  <a:solidFill>
                    <a:srgbClr val="FFFFFF"/>
                  </a:solidFill>
                </a:uFill>
                <a:latin typeface="Calibri"/>
                <a:ea typeface="Microsoft YaHei"/>
              </a:rPr>
              <a:t>3</a:t>
            </a:r>
            <a:endParaRPr lang="de-DE" sz="1800" b="0" strike="noStrike" spc="-1">
              <a:solidFill>
                <a:srgbClr val="000000"/>
              </a:solidFill>
              <a:uFill>
                <a:solidFill>
                  <a:srgbClr val="FFFFFF"/>
                </a:solidFill>
              </a:uFill>
              <a:latin typeface="Arial" panose="020B0604020202020204"/>
            </a:endParaRPr>
          </a:p>
        </p:txBody>
      </p:sp>
      <p:sp>
        <p:nvSpPr>
          <p:cNvPr id="23" name="Line 3"/>
          <p:cNvSpPr/>
          <p:nvPr/>
        </p:nvSpPr>
        <p:spPr>
          <a:xfrm flipH="1">
            <a:off x="4931850" y="3080345"/>
            <a:ext cx="864000" cy="216000"/>
          </a:xfrm>
          <a:prstGeom prst="line">
            <a:avLst/>
          </a:prstGeom>
          <a:ln w="36000">
            <a:solidFill>
              <a:srgbClr val="FF950E"/>
            </a:solidFill>
            <a:round/>
            <a:headEnd type="triangle" w="med" len="med"/>
            <a:tailEnd type="triangle" w="med" len="med"/>
          </a:ln>
        </p:spPr>
        <p:style>
          <a:lnRef idx="0">
            <a:scrgbClr r="0" g="0" b="0"/>
          </a:lnRef>
          <a:fillRef idx="0">
            <a:scrgbClr r="0" g="0" b="0"/>
          </a:fillRef>
          <a:effectRef idx="0">
            <a:scrgbClr r="0" g="0" b="0"/>
          </a:effectRef>
          <a:fontRef idx="minor"/>
        </p:style>
        <p:txBody>
          <a:bodyPr/>
          <a:lstStyle/>
          <a:p>
            <a:endParaRPr lang="de-DE"/>
          </a:p>
        </p:txBody>
      </p:sp>
      <p:sp>
        <p:nvSpPr>
          <p:cNvPr id="24" name="Line 4"/>
          <p:cNvSpPr/>
          <p:nvPr/>
        </p:nvSpPr>
        <p:spPr>
          <a:xfrm>
            <a:off x="4733630" y="3782175"/>
            <a:ext cx="1512000" cy="360000"/>
          </a:xfrm>
          <a:prstGeom prst="line">
            <a:avLst/>
          </a:prstGeom>
          <a:ln w="36000">
            <a:solidFill>
              <a:srgbClr val="FF950E"/>
            </a:solidFill>
            <a:round/>
            <a:headEnd type="triangle" w="med" len="med"/>
            <a:tailEnd type="triangle" w="med" len="med"/>
          </a:ln>
        </p:spPr>
        <p:style>
          <a:lnRef idx="0">
            <a:scrgbClr r="0" g="0" b="0"/>
          </a:lnRef>
          <a:fillRef idx="0">
            <a:scrgbClr r="0" g="0" b="0"/>
          </a:fillRef>
          <a:effectRef idx="0">
            <a:scrgbClr r="0" g="0" b="0"/>
          </a:effectRef>
          <a:fontRef idx="minor"/>
        </p:style>
        <p:txBody>
          <a:bodyPr/>
          <a:lstStyle/>
          <a:p>
            <a:endParaRPr lang="de-DE"/>
          </a:p>
        </p:txBody>
      </p:sp>
      <p:sp>
        <p:nvSpPr>
          <p:cNvPr id="25" name="CustomShape 5"/>
          <p:cNvSpPr/>
          <p:nvPr/>
        </p:nvSpPr>
        <p:spPr>
          <a:xfrm>
            <a:off x="576360" y="3080160"/>
            <a:ext cx="4356000" cy="603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90000"/>
              </a:lnSpc>
            </a:pPr>
            <a:r>
              <a:rPr lang="de-DE" sz="2600" b="0" strike="noStrike" spc="-1" dirty="0">
                <a:solidFill>
                  <a:srgbClr val="002060"/>
                </a:solidFill>
                <a:uFill>
                  <a:solidFill>
                    <a:srgbClr val="FFFFFF"/>
                  </a:solidFill>
                </a:uFill>
                <a:latin typeface="Calibri"/>
                <a:ea typeface="Microsoft YaHei"/>
              </a:rPr>
              <a:t>1. Repräsentant einer Größe</a:t>
            </a:r>
            <a:endParaRPr lang="de-DE" sz="1800" b="0" strike="noStrike" spc="-1" dirty="0">
              <a:solidFill>
                <a:srgbClr val="002060"/>
              </a:solidFill>
              <a:uFill>
                <a:solidFill>
                  <a:srgbClr val="FFFFFF"/>
                </a:solidFill>
              </a:uFill>
              <a:latin typeface="Arial" panose="020B0604020202020204"/>
            </a:endParaRPr>
          </a:p>
          <a:p>
            <a:pPr>
              <a:lnSpc>
                <a:spcPct val="90000"/>
              </a:lnSpc>
            </a:pPr>
            <a:r>
              <a:rPr lang="de-DE" sz="2600" b="0" strike="noStrike" spc="-1" dirty="0">
                <a:solidFill>
                  <a:srgbClr val="002060"/>
                </a:solidFill>
                <a:uFill>
                  <a:solidFill>
                    <a:srgbClr val="FFFFFF"/>
                  </a:solidFill>
                </a:uFill>
                <a:latin typeface="Calibri"/>
                <a:ea typeface="Microsoft YaHei"/>
              </a:rPr>
              <a:t>2. Benennung einer Größe</a:t>
            </a:r>
            <a:endParaRPr lang="de-DE" sz="1800" b="0" strike="noStrike" spc="-1" dirty="0">
              <a:solidFill>
                <a:srgbClr val="002060"/>
              </a:solidFill>
              <a:uFill>
                <a:solidFill>
                  <a:srgbClr val="FFFFFF"/>
                </a:solidFill>
              </a:uFill>
              <a:latin typeface="Arial" panose="020B0604020202020204"/>
            </a:endParaRPr>
          </a:p>
        </p:txBody>
      </p:sp>
      <p:pic>
        <p:nvPicPr>
          <p:cNvPr id="26" name="Grafik 133"/>
          <p:cNvPicPr/>
          <p:nvPr/>
        </p:nvPicPr>
        <p:blipFill>
          <a:blip r:embed="rId1"/>
          <a:srcRect l="10700" t="20071" r="26693" b="19914"/>
          <a:stretch>
            <a:fillRect/>
          </a:stretch>
        </p:blipFill>
        <p:spPr>
          <a:xfrm>
            <a:off x="5976360" y="2160360"/>
            <a:ext cx="1583280" cy="1511280"/>
          </a:xfrm>
          <a:prstGeom prst="rect">
            <a:avLst/>
          </a:prstGeom>
          <a:ln>
            <a:noFill/>
          </a:ln>
        </p:spPr>
      </p:pic>
      <p:sp>
        <p:nvSpPr>
          <p:cNvPr id="27" name="CustomShape 6"/>
          <p:cNvSpPr/>
          <p:nvPr/>
        </p:nvSpPr>
        <p:spPr>
          <a:xfrm>
            <a:off x="623160" y="4415876"/>
            <a:ext cx="8135640" cy="1323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90000"/>
              </a:lnSpc>
            </a:pPr>
            <a:r>
              <a:rPr lang="de-DE" sz="2400" b="0" strike="noStrike" spc="-1" dirty="0">
                <a:solidFill>
                  <a:srgbClr val="002060"/>
                </a:solidFill>
                <a:uFill>
                  <a:solidFill>
                    <a:srgbClr val="FFFFFF"/>
                  </a:solidFill>
                </a:uFill>
                <a:latin typeface="Calibri"/>
                <a:ea typeface="Microsoft YaHei"/>
              </a:rPr>
              <a:t>Fazit: </a:t>
            </a:r>
            <a:r>
              <a:rPr lang="de-DE" sz="2400" b="1" strike="noStrike" spc="-1" dirty="0">
                <a:solidFill>
                  <a:srgbClr val="002060"/>
                </a:solidFill>
                <a:uFill>
                  <a:solidFill>
                    <a:srgbClr val="FFFFFF"/>
                  </a:solidFill>
                </a:uFill>
                <a:latin typeface="Calibri"/>
                <a:ea typeface="Microsoft YaHei"/>
              </a:rPr>
              <a:t>Zahlen sind Größen!</a:t>
            </a:r>
            <a:r>
              <a:rPr lang="de-DE" sz="1600" b="0" strike="noStrike" spc="-1" dirty="0">
                <a:solidFill>
                  <a:srgbClr val="002060"/>
                </a:solidFill>
                <a:uFill>
                  <a:solidFill>
                    <a:srgbClr val="FFFFFF"/>
                  </a:solidFill>
                </a:uFill>
                <a:latin typeface="Arial" panose="020B0604020202020204"/>
                <a:ea typeface="DejaVu Sans"/>
              </a:rPr>
              <a:t>
</a:t>
            </a:r>
            <a:r>
              <a:rPr lang="de-DE" sz="2400" b="0" strike="noStrike" spc="-1" dirty="0">
                <a:solidFill>
                  <a:srgbClr val="002060"/>
                </a:solidFill>
                <a:uFill>
                  <a:solidFill>
                    <a:srgbClr val="FFFFFF"/>
                  </a:solidFill>
                </a:uFill>
                <a:latin typeface="Calibri"/>
                <a:ea typeface="Microsoft YaHei"/>
              </a:rPr>
              <a:t>D.h. man muss mit Größen das gleiche „machen“ können wie mit Zahlen: vergleichen, addieren, vervielfachen.</a:t>
            </a:r>
            <a:br>
              <a:rPr lang="de-DE" sz="1600" b="0" strike="noStrike" spc="-1" dirty="0">
                <a:solidFill>
                  <a:srgbClr val="002060"/>
                </a:solidFill>
                <a:uFill>
                  <a:solidFill>
                    <a:srgbClr val="FFFFFF"/>
                  </a:solidFill>
                </a:uFill>
                <a:latin typeface="Arial" panose="020B0604020202020204"/>
              </a:rPr>
            </a:br>
            <a:endParaRPr lang="de-DE" sz="1600" b="0" strike="noStrike" spc="-1" dirty="0">
              <a:solidFill>
                <a:srgbClr val="002060"/>
              </a:solidFill>
              <a:uFill>
                <a:solidFill>
                  <a:srgbClr val="FFFFFF"/>
                </a:solidFill>
              </a:uFill>
              <a:latin typeface="Arial" panose="020B0604020202020204"/>
            </a:endParaRPr>
          </a:p>
          <a:p>
            <a:pPr>
              <a:lnSpc>
                <a:spcPct val="90000"/>
              </a:lnSpc>
            </a:pPr>
            <a:r>
              <a:rPr lang="de-DE" sz="2400" b="0" strike="noStrike" spc="-1" dirty="0">
                <a:solidFill>
                  <a:srgbClr val="000000"/>
                </a:solidFill>
                <a:uFill>
                  <a:solidFill>
                    <a:srgbClr val="FFFFFF"/>
                  </a:solidFill>
                </a:uFill>
                <a:latin typeface="Calibri"/>
                <a:ea typeface="Microsoft YaHei"/>
              </a:rPr>
              <a:t>	</a:t>
            </a:r>
            <a:r>
              <a:rPr lang="de-DE" sz="2400" b="0" strike="noStrike" spc="-1" dirty="0">
                <a:solidFill>
                  <a:srgbClr val="FF950E"/>
                </a:solidFill>
                <a:uFill>
                  <a:solidFill>
                    <a:srgbClr val="FFFFFF"/>
                  </a:solidFill>
                </a:uFill>
                <a:latin typeface="Calibri"/>
                <a:ea typeface="Microsoft YaHei"/>
              </a:rPr>
              <a:t>Bsp.: 3… + 12 … = 192...</a:t>
            </a:r>
            <a:endParaRPr lang="de-DE" sz="2400" b="0" strike="noStrike" spc="-1" dirty="0">
              <a:solidFill>
                <a:srgbClr val="FF950E"/>
              </a:solidFill>
              <a:uFill>
                <a:solidFill>
                  <a:srgbClr val="FFFFFF"/>
                </a:solidFill>
              </a:uFill>
              <a:latin typeface="Calibri"/>
              <a:ea typeface="Microsoft YaHe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Shape 1"/>
          <p:cNvSpPr txBox="1"/>
          <p:nvPr/>
        </p:nvSpPr>
        <p:spPr>
          <a:xfrm>
            <a:off x="457200" y="764704"/>
            <a:ext cx="8229240" cy="806400"/>
          </a:xfrm>
          <a:prstGeom prst="rect">
            <a:avLst/>
          </a:prstGeom>
          <a:noFill/>
          <a:ln>
            <a:noFill/>
          </a:ln>
        </p:spPr>
        <p:txBody>
          <a:bodyPr lIns="0" tIns="0" rIns="0" bIns="0" anchor="ctr"/>
          <a:lstStyle/>
          <a:p>
            <a:r>
              <a:rPr lang="de-DE" sz="3600" b="1" strike="noStrike" spc="-1" dirty="0">
                <a:solidFill>
                  <a:srgbClr val="002060"/>
                </a:solidFill>
                <a:uFill>
                  <a:solidFill>
                    <a:srgbClr val="FFFFFF"/>
                  </a:solidFill>
                </a:uFill>
                <a:latin typeface="Calibri"/>
              </a:rPr>
              <a:t>Was gilt für Größen - Rechenoperationen</a:t>
            </a:r>
            <a:endParaRPr lang="de-DE" sz="3600" b="0" strike="noStrike" spc="-1" dirty="0">
              <a:solidFill>
                <a:srgbClr val="002060"/>
              </a:solidFill>
              <a:uFill>
                <a:solidFill>
                  <a:srgbClr val="FFFFFF"/>
                </a:solidFill>
              </a:uFill>
              <a:latin typeface="Calibri"/>
            </a:endParaRPr>
          </a:p>
        </p:txBody>
      </p:sp>
      <p:sp>
        <p:nvSpPr>
          <p:cNvPr id="8" name="Inhaltsplatzhalter 3"/>
          <p:cNvSpPr>
            <a:spLocks noGrp="1"/>
          </p:cNvSpPr>
          <p:nvPr>
            <p:ph idx="1"/>
          </p:nvPr>
        </p:nvSpPr>
        <p:spPr>
          <a:xfrm>
            <a:off x="547003" y="1919915"/>
            <a:ext cx="8395010" cy="3801005"/>
          </a:xfrm>
        </p:spPr>
        <p:txBody>
          <a:bodyPr>
            <a:normAutofit/>
          </a:bodyPr>
          <a:lstStyle/>
          <a:p>
            <a:r>
              <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Man kann zwei Größen des gleichen Größenbereichs addieren und subtrahieren.</a:t>
            </a:r>
            <a:endPar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r>
              <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Vervielfältigen als wiederholtes aufaddieren (Karton Milch)</a:t>
            </a:r>
            <a:endPar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r>
              <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Multiplikation zweier Gewichtsangaben ergibt kein sinnvolles Ergebnis</a:t>
            </a:r>
            <a:endPar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Was ist mit der Multiplikation zweier Längen?</a:t>
            </a:r>
            <a:endPar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Man verlässt den Größenbereich Längen und wechselt zu Flächeninhalt!</a:t>
            </a:r>
            <a:endPar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p:nvPr/>
        </p:nvSpPr>
        <p:spPr>
          <a:xfrm>
            <a:off x="300873" y="3410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de-DE" sz="4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Was für Größen gilt: Transitivität</a:t>
            </a:r>
            <a:endParaRPr kumimoji="0" lang="de-DE" sz="4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8" name="Inhaltsplatzhalter 4" descr="Ein Bild, das Text, Screenshot, Software, Multimedia-Software enthält.&#10;&#10;KI-generierte Inhalte können fehlerhaft sein."/>
          <p:cNvPicPr>
            <a:picLocks noChangeAspect="1"/>
          </p:cNvPicPr>
          <p:nvPr/>
        </p:nvPicPr>
        <p:blipFill>
          <a:blip r:embed="rId1"/>
          <a:srcRect l="21286" t="36847" r="17248" b="26903"/>
          <a:stretch>
            <a:fillRect/>
          </a:stretch>
        </p:blipFill>
        <p:spPr>
          <a:xfrm>
            <a:off x="1813621" y="4024129"/>
            <a:ext cx="5516756" cy="1830078"/>
          </a:xfrm>
          <a:prstGeom prst="rect">
            <a:avLst/>
          </a:prstGeom>
        </p:spPr>
      </p:pic>
      <p:sp>
        <p:nvSpPr>
          <p:cNvPr id="9" name="Textfeld 8"/>
          <p:cNvSpPr txBox="1"/>
          <p:nvPr/>
        </p:nvSpPr>
        <p:spPr>
          <a:xfrm>
            <a:off x="300873" y="1956708"/>
            <a:ext cx="8184995" cy="1691640"/>
          </a:xfrm>
          <a:prstGeom prst="rect">
            <a:avLst/>
          </a:prstGeom>
          <a:noFill/>
        </p:spPr>
        <p:txBody>
          <a:bodyPr wrap="square" rtlCol="0">
            <a:spAutoFit/>
          </a:bodyPr>
          <a:lstStyle/>
          <a:p>
            <a:pPr marL="285750" indent="-285750">
              <a:buFont typeface="Arial" panose="020B0604020202020204" pitchFamily="34" charset="0"/>
              <a:buChar char="•"/>
            </a:pPr>
            <a:r>
              <a:rPr lang="de-DE" dirty="0">
                <a:solidFill>
                  <a:srgbClr val="002060"/>
                </a:solidFill>
                <a:latin typeface="Calibri" panose="020F0502020204030204" pitchFamily="34" charset="0"/>
                <a:ea typeface="Calibri" panose="020F0502020204030204" pitchFamily="34" charset="0"/>
                <a:cs typeface="Calibri" panose="020F0502020204030204" pitchFamily="34" charset="0"/>
              </a:rPr>
              <a:t>Größen eines Größenbereichs kann man stets eindeutig vergleichen.</a:t>
            </a:r>
            <a:endParaRPr lang="de-DE"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de-DE"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e-DE" dirty="0">
                <a:solidFill>
                  <a:srgbClr val="002060"/>
                </a:solidFill>
                <a:latin typeface="Calibri" panose="020F0502020204030204" pitchFamily="34" charset="0"/>
                <a:ea typeface="Calibri" panose="020F0502020204030204" pitchFamily="34" charset="0"/>
                <a:cs typeface="Calibri" panose="020F0502020204030204" pitchFamily="34" charset="0"/>
              </a:rPr>
              <a:t>Es gilt die Transitivitätsrelation</a:t>
            </a:r>
            <a:endParaRPr lang="de-DE"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de-DE"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r>
              <a:rPr lang="de-DE" sz="1600" dirty="0">
                <a:solidFill>
                  <a:srgbClr val="002060"/>
                </a:solidFill>
                <a:latin typeface="Calibri" panose="020F0502020204030204" pitchFamily="34" charset="0"/>
                <a:ea typeface="Calibri" panose="020F0502020204030204" pitchFamily="34" charset="0"/>
                <a:cs typeface="Calibri" panose="020F0502020204030204" pitchFamily="34" charset="0"/>
              </a:rPr>
              <a:t>Wenn Größe 1 größer ist als Größe 2 und Größe 2 größer ist als Größe 3, dann kann hieraus geschlussfolgert werden, dass Größe 1 auch größer ist als Größe 2.</a:t>
            </a:r>
            <a:endParaRPr lang="de-DE"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a:xfrm>
            <a:off x="212795" y="327418"/>
            <a:ext cx="10515600" cy="1325563"/>
          </a:xfrm>
        </p:spPr>
        <p:txBody>
          <a:bodyPr/>
          <a:lstStyle/>
          <a:p>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Was für Größen gilt: Invarianz</a:t>
            </a:r>
            <a:endParaRPr lang="de-DE"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Inhaltsplatzhalter 3"/>
          <p:cNvSpPr>
            <a:spLocks noGrp="1"/>
          </p:cNvSpPr>
          <p:nvPr>
            <p:ph idx="1"/>
          </p:nvPr>
        </p:nvSpPr>
        <p:spPr>
          <a:xfrm>
            <a:off x="329152" y="2055569"/>
            <a:ext cx="8418922" cy="2501048"/>
          </a:xfrm>
        </p:spPr>
        <p:txBody>
          <a:bodyPr/>
          <a:lstStyle/>
          <a:p>
            <a:r>
              <a:rPr lang="de-DE" dirty="0">
                <a:solidFill>
                  <a:srgbClr val="002060"/>
                </a:solidFill>
                <a:latin typeface="Calibri" panose="020F0502020204030204" pitchFamily="34" charset="0"/>
                <a:ea typeface="Calibri" panose="020F0502020204030204" pitchFamily="34" charset="0"/>
                <a:cs typeface="Calibri" panose="020F0502020204030204" pitchFamily="34" charset="0"/>
              </a:rPr>
              <a:t>Eine Veränderung in Form oder Lage ist bei Größen ohne Auswirkung </a:t>
            </a:r>
            <a:r>
              <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rPr>
              <a:t>(Einsicht bereits Vorläuferfähigkeit)</a:t>
            </a:r>
            <a:endPar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r>
              <a:rPr lang="de-DE" dirty="0">
                <a:solidFill>
                  <a:srgbClr val="002060"/>
                </a:solidFill>
                <a:latin typeface="Calibri" panose="020F0502020204030204" pitchFamily="34" charset="0"/>
                <a:ea typeface="Calibri" panose="020F0502020204030204" pitchFamily="34" charset="0"/>
                <a:cs typeface="Calibri" panose="020F0502020204030204" pitchFamily="34" charset="0"/>
              </a:rPr>
              <a:t>Gilt auch für andere Größenbereiche </a:t>
            </a:r>
            <a:br>
              <a:rPr lang="de-DE"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de-DE" sz="2000" dirty="0">
                <a:solidFill>
                  <a:srgbClr val="002060"/>
                </a:solidFill>
                <a:latin typeface="Calibri" panose="020F0502020204030204" pitchFamily="34" charset="0"/>
                <a:ea typeface="Calibri" panose="020F0502020204030204" pitchFamily="34" charset="0"/>
                <a:cs typeface="Calibri" panose="020F0502020204030204" pitchFamily="34" charset="0"/>
              </a:rPr>
              <a:t>(Flächeninhalte: Einheitsquadrate umlegen)</a:t>
            </a:r>
            <a:endParaRPr lang="de-DE"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Grafik 8" descr="Ein Bild, das Text, Screenshot, Software, Computersymbol enthält.&#10;&#10;KI-generierte Inhalte können fehlerhaft sein."/>
          <p:cNvPicPr>
            <a:picLocks noChangeAspect="1"/>
          </p:cNvPicPr>
          <p:nvPr/>
        </p:nvPicPr>
        <p:blipFill>
          <a:blip r:embed="rId1"/>
          <a:srcRect l="40969" t="42500" r="29687" b="23666"/>
          <a:stretch>
            <a:fillRect/>
          </a:stretch>
        </p:blipFill>
        <p:spPr>
          <a:xfrm>
            <a:off x="5470595" y="3806072"/>
            <a:ext cx="2910619" cy="188771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p:nvPr/>
        </p:nvPicPr>
        <p:blipFill>
          <a:blip r:embed="rId1"/>
          <a:srcRect l="21550" t="57143" r="50812" b="26907"/>
          <a:stretch>
            <a:fillRect/>
          </a:stretch>
        </p:blipFill>
        <p:spPr>
          <a:xfrm>
            <a:off x="2044800" y="1872000"/>
            <a:ext cx="4939200" cy="2160000"/>
          </a:xfrm>
          <a:prstGeom prst="rect">
            <a:avLst/>
          </a:prstGeom>
          <a:ln>
            <a:noFill/>
          </a:ln>
        </p:spPr>
      </p:pic>
      <p:sp>
        <p:nvSpPr>
          <p:cNvPr id="4" name="TextShape 1"/>
          <p:cNvSpPr txBox="1"/>
          <p:nvPr/>
        </p:nvSpPr>
        <p:spPr>
          <a:xfrm>
            <a:off x="612720" y="540360"/>
            <a:ext cx="7919640" cy="1331640"/>
          </a:xfrm>
          <a:prstGeom prst="rect">
            <a:avLst/>
          </a:prstGeom>
          <a:noFill/>
          <a:ln>
            <a:noFill/>
          </a:ln>
        </p:spPr>
        <p:txBody>
          <a:bodyPr anchor="ctr"/>
          <a:lstStyle/>
          <a:p>
            <a:pPr>
              <a:lnSpc>
                <a:spcPct val="90000"/>
              </a:lnSpc>
            </a:pPr>
            <a:r>
              <a:rPr lang="de-DE" sz="3600" b="1" strike="noStrike" spc="-1" dirty="0">
                <a:solidFill>
                  <a:srgbClr val="002060"/>
                </a:solidFill>
                <a:latin typeface="Calibri"/>
              </a:rPr>
              <a:t>Analogie - Zahlbegriff und Größen</a:t>
            </a:r>
            <a:endParaRPr lang="de-DE" sz="3600" b="0" strike="noStrike" spc="-1" dirty="0">
              <a:solidFill>
                <a:srgbClr val="002060"/>
              </a:solidFill>
              <a:latin typeface="Calibri"/>
            </a:endParaRPr>
          </a:p>
        </p:txBody>
      </p:sp>
      <p:sp>
        <p:nvSpPr>
          <p:cNvPr id="5" name="TextShape 2"/>
          <p:cNvSpPr txBox="1"/>
          <p:nvPr/>
        </p:nvSpPr>
        <p:spPr>
          <a:xfrm>
            <a:off x="432000" y="4258372"/>
            <a:ext cx="8280000" cy="1728000"/>
          </a:xfrm>
          <a:prstGeom prst="rect">
            <a:avLst/>
          </a:prstGeom>
          <a:noFill/>
          <a:ln>
            <a:noFill/>
          </a:ln>
        </p:spPr>
        <p:txBody>
          <a:bodyPr lIns="90000" tIns="45000" rIns="90000" bIns="45000"/>
          <a:lstStyle/>
          <a:p>
            <a:r>
              <a:rPr lang="de-DE" sz="2000" b="0"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rPr>
              <a:t>Da Zahlen und Größen strukturell das Gleiche sind, bedeutet das:</a:t>
            </a:r>
            <a:endParaRPr lang="de-DE" sz="2000" b="0"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de-DE" sz="2000" b="0"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r>
              <a:rPr lang="de-DE" b="1"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rPr>
              <a:t>&gt;&gt; Bei der Einführung des Größenbegriffes gelten die gleichen didaktischen Grundprinzipien wie bei der Einführung des Zahlbegriffs.</a:t>
            </a:r>
            <a:r>
              <a:rPr lang="de-DE" sz="2000" b="1"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de-DE" sz="2000" b="1" strike="noStrike" spc="-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7343" y="2070099"/>
            <a:ext cx="8766959" cy="2717801"/>
          </a:xfrm>
        </p:spPr>
        <p:txBody>
          <a:bodyPr>
            <a:normAutofit/>
          </a:bodyPr>
          <a:lstStyle/>
          <a:p>
            <a:pPr algn="ctr"/>
            <a:r>
              <a:rPr lang="de-DE" sz="3000" b="1" dirty="0">
                <a:latin typeface="Calibri" panose="020F0502020204030204" pitchFamily="34" charset="0"/>
                <a:cs typeface="Calibri" panose="020F0502020204030204" pitchFamily="34" charset="0"/>
              </a:rPr>
              <a:t>Aktuelle Runde – Kennenlernen - Journal</a:t>
            </a:r>
            <a:br>
              <a:rPr lang="de-DE" sz="3000" dirty="0">
                <a:latin typeface="Calibri" panose="020F0502020204030204" pitchFamily="34" charset="0"/>
                <a:cs typeface="Calibri" panose="020F0502020204030204" pitchFamily="34" charset="0"/>
              </a:rPr>
            </a:br>
            <a:endParaRPr lang="de-DE" sz="3000" b="1" dirty="0">
              <a:latin typeface="Calibri" panose="020F0502020204030204" pitchFamily="34" charset="0"/>
              <a:cs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2"/>
          <p:cNvSpPr txBox="1"/>
          <p:nvPr/>
        </p:nvSpPr>
        <p:spPr>
          <a:xfrm>
            <a:off x="457200" y="1916832"/>
            <a:ext cx="8229240" cy="4680000"/>
          </a:xfrm>
          <a:prstGeom prst="rect">
            <a:avLst/>
          </a:prstGeom>
          <a:noFill/>
          <a:ln>
            <a:noFill/>
          </a:ln>
        </p:spPr>
        <p:txBody>
          <a:bodyPr lIns="0" tIns="0" rIns="0" bIns="0"/>
          <a:lstStyle/>
          <a:p>
            <a:br>
              <a:rPr lang="de-DE" sz="2800" b="0" strike="noStrike" spc="-1" dirty="0">
                <a:solidFill>
                  <a:srgbClr val="000000"/>
                </a:solidFill>
                <a:uFill>
                  <a:solidFill>
                    <a:srgbClr val="FFFFFF"/>
                  </a:solidFill>
                </a:uFill>
                <a:latin typeface="Calibri"/>
                <a:ea typeface="DejaVu Sans"/>
              </a:rPr>
            </a:br>
            <a:endParaRPr lang="de-DE" sz="2000" b="0" strike="noStrike" spc="-1" dirty="0">
              <a:solidFill>
                <a:srgbClr val="000000"/>
              </a:solidFill>
              <a:uFill>
                <a:solidFill>
                  <a:srgbClr val="FFFFFF"/>
                </a:solidFill>
              </a:uFill>
              <a:latin typeface="Calibri"/>
            </a:endParaRPr>
          </a:p>
          <a:p>
            <a:pPr marL="1793240">
              <a:buClr>
                <a:srgbClr val="CCE9F3"/>
              </a:buClr>
              <a:buSzPct val="45000"/>
              <a:buFont typeface="Wingdings" panose="05000000000000000000" pitchFamily="2" charset="2"/>
              <a:buChar char=""/>
            </a:pPr>
            <a:r>
              <a:rPr lang="de-DE" sz="2800" b="0" strike="noStrike" spc="-1" dirty="0">
                <a:solidFill>
                  <a:srgbClr val="CCE9F3"/>
                </a:solidFill>
                <a:uFill>
                  <a:solidFill>
                    <a:srgbClr val="FFFFFF"/>
                  </a:solidFill>
                </a:uFill>
                <a:latin typeface="Calibri"/>
                <a:ea typeface="DejaVu Sans"/>
              </a:rPr>
              <a:t>  15 Euro</a:t>
            </a:r>
            <a:r>
              <a:rPr lang="de-DE" sz="2800" spc="-1" dirty="0">
                <a:solidFill>
                  <a:srgbClr val="CCE9F3"/>
                </a:solidFill>
                <a:uFill>
                  <a:solidFill>
                    <a:srgbClr val="FFFFFF"/>
                  </a:solidFill>
                </a:uFill>
                <a:latin typeface="Calibri"/>
                <a:ea typeface="DejaVu Sans"/>
              </a:rPr>
              <a:t> </a:t>
            </a:r>
            <a:r>
              <a:rPr lang="de-DE" sz="2800" spc="-1" dirty="0">
                <a:solidFill>
                  <a:srgbClr val="579D1C"/>
                </a:solidFill>
                <a:uFill>
                  <a:solidFill>
                    <a:srgbClr val="FFFFFF"/>
                  </a:solidFill>
                </a:uFill>
                <a:latin typeface="Wingdings" panose="05000000000000000000"/>
                <a:ea typeface="Wingdings" panose="05000000000000000000"/>
              </a:rPr>
              <a:t></a:t>
            </a:r>
            <a:endParaRPr lang="de-DE" sz="2800" b="0" strike="noStrike" spc="-1" dirty="0">
              <a:solidFill>
                <a:srgbClr val="000000"/>
              </a:solidFill>
              <a:uFill>
                <a:solidFill>
                  <a:srgbClr val="FFFFFF"/>
                </a:solidFill>
              </a:uFill>
              <a:latin typeface="Calibri"/>
            </a:endParaRPr>
          </a:p>
          <a:p>
            <a:pPr marL="1793240">
              <a:buClr>
                <a:srgbClr val="CCE9F3"/>
              </a:buClr>
              <a:buSzPct val="45000"/>
              <a:buFont typeface="Wingdings" panose="05000000000000000000" pitchFamily="2" charset="2"/>
              <a:buChar char=""/>
            </a:pPr>
            <a:r>
              <a:rPr lang="de-DE" sz="2800" b="0" strike="noStrike" spc="-1" dirty="0">
                <a:solidFill>
                  <a:srgbClr val="CCE9F3"/>
                </a:solidFill>
                <a:uFill>
                  <a:solidFill>
                    <a:srgbClr val="FFFFFF"/>
                  </a:solidFill>
                </a:uFill>
                <a:latin typeface="Calibri"/>
                <a:ea typeface="DejaVu Sans"/>
              </a:rPr>
              <a:t>  7 m </a:t>
            </a:r>
            <a:r>
              <a:rPr lang="de-DE" sz="2800" spc="-1" dirty="0">
                <a:solidFill>
                  <a:srgbClr val="579D1C"/>
                </a:solidFill>
                <a:uFill>
                  <a:solidFill>
                    <a:srgbClr val="FFFFFF"/>
                  </a:solidFill>
                </a:uFill>
                <a:latin typeface="Wingdings" panose="05000000000000000000"/>
                <a:ea typeface="Wingdings" panose="05000000000000000000"/>
              </a:rPr>
              <a:t></a:t>
            </a:r>
            <a:endParaRPr lang="de-DE" sz="2800" b="0" strike="noStrike" spc="-1" dirty="0">
              <a:solidFill>
                <a:srgbClr val="000000"/>
              </a:solidFill>
              <a:uFill>
                <a:solidFill>
                  <a:srgbClr val="FFFFFF"/>
                </a:solidFill>
              </a:uFill>
              <a:latin typeface="Calibri"/>
            </a:endParaRPr>
          </a:p>
          <a:p>
            <a:pPr marL="1793240">
              <a:buClr>
                <a:srgbClr val="CCE9F3"/>
              </a:buClr>
              <a:buSzPct val="45000"/>
              <a:buFont typeface="Wingdings" panose="05000000000000000000" pitchFamily="2" charset="2"/>
              <a:buChar char=""/>
            </a:pPr>
            <a:r>
              <a:rPr lang="de-DE" sz="2800" b="0" strike="noStrike" spc="-1" dirty="0">
                <a:solidFill>
                  <a:srgbClr val="CCE9F3"/>
                </a:solidFill>
                <a:uFill>
                  <a:solidFill>
                    <a:srgbClr val="FFFFFF"/>
                  </a:solidFill>
                </a:uFill>
                <a:latin typeface="Calibri"/>
                <a:ea typeface="DejaVu Sans"/>
              </a:rPr>
              <a:t>  13.15 Uhr </a:t>
            </a:r>
            <a:r>
              <a:rPr lang="de-DE" sz="2800" spc="-1" dirty="0">
                <a:solidFill>
                  <a:srgbClr val="FF3333"/>
                </a:solidFill>
                <a:uFill>
                  <a:solidFill>
                    <a:srgbClr val="FFFFFF"/>
                  </a:solidFill>
                </a:uFill>
                <a:latin typeface="Wingdings" panose="05000000000000000000"/>
                <a:ea typeface="Wingdings" panose="05000000000000000000"/>
              </a:rPr>
              <a:t></a:t>
            </a:r>
            <a:endParaRPr lang="de-DE" sz="2800" b="0" strike="noStrike" spc="-1" dirty="0">
              <a:solidFill>
                <a:srgbClr val="000000"/>
              </a:solidFill>
              <a:uFill>
                <a:solidFill>
                  <a:srgbClr val="FFFFFF"/>
                </a:solidFill>
              </a:uFill>
              <a:latin typeface="Calibri"/>
            </a:endParaRPr>
          </a:p>
          <a:p>
            <a:pPr marL="1793240">
              <a:buClr>
                <a:srgbClr val="CCE9F3"/>
              </a:buClr>
              <a:buSzPct val="45000"/>
              <a:buFont typeface="Wingdings" panose="05000000000000000000" pitchFamily="2" charset="2"/>
              <a:buChar char=""/>
            </a:pPr>
            <a:r>
              <a:rPr lang="de-DE" sz="2800" b="0" strike="noStrike" spc="-1" dirty="0">
                <a:solidFill>
                  <a:srgbClr val="CCE9F3"/>
                </a:solidFill>
                <a:uFill>
                  <a:solidFill>
                    <a:srgbClr val="FFFFFF"/>
                  </a:solidFill>
                </a:uFill>
                <a:latin typeface="Calibri"/>
                <a:ea typeface="DejaVu Sans"/>
              </a:rPr>
              <a:t>  + 17 </a:t>
            </a:r>
            <a:r>
              <a:rPr lang="de-DE" sz="2800" spc="-1" dirty="0">
                <a:solidFill>
                  <a:srgbClr val="579D1C"/>
                </a:solidFill>
                <a:uFill>
                  <a:solidFill>
                    <a:srgbClr val="FFFFFF"/>
                  </a:solidFill>
                </a:uFill>
                <a:latin typeface="Wingdings" panose="05000000000000000000"/>
                <a:ea typeface="Wingdings" panose="05000000000000000000"/>
              </a:rPr>
              <a:t></a:t>
            </a:r>
            <a:endParaRPr lang="de-DE" sz="3200" b="0" strike="noStrike" spc="-1" dirty="0">
              <a:solidFill>
                <a:srgbClr val="000000"/>
              </a:solidFill>
              <a:uFill>
                <a:solidFill>
                  <a:srgbClr val="FFFFFF"/>
                </a:solidFill>
              </a:uFill>
              <a:latin typeface="Calibri"/>
            </a:endParaRPr>
          </a:p>
          <a:p>
            <a:pPr marL="1793240">
              <a:buClr>
                <a:srgbClr val="CCE9F3"/>
              </a:buClr>
              <a:buSzPct val="45000"/>
              <a:buFont typeface="Wingdings" panose="05000000000000000000" pitchFamily="2" charset="2"/>
              <a:buChar char=""/>
            </a:pPr>
            <a:r>
              <a:rPr lang="de-DE" sz="2800" b="0" strike="noStrike" spc="-1" dirty="0">
                <a:solidFill>
                  <a:srgbClr val="CCE9F3"/>
                </a:solidFill>
                <a:uFill>
                  <a:solidFill>
                    <a:srgbClr val="FFFFFF"/>
                  </a:solidFill>
                </a:uFill>
                <a:latin typeface="Calibri"/>
                <a:ea typeface="DejaVu Sans"/>
              </a:rPr>
              <a:t>  15 </a:t>
            </a:r>
            <a:r>
              <a:rPr lang="de-DE" sz="2800" b="0" strike="noStrike" spc="-1" dirty="0">
                <a:solidFill>
                  <a:srgbClr val="CCE9F3"/>
                </a:solidFill>
                <a:uFill>
                  <a:solidFill>
                    <a:srgbClr val="FFFFFF"/>
                  </a:solidFill>
                </a:uFill>
                <a:latin typeface="Calibri"/>
                <a:ea typeface="Calibri"/>
              </a:rPr>
              <a:t>°</a:t>
            </a:r>
            <a:r>
              <a:rPr lang="de-DE" sz="2800" b="0" strike="noStrike" spc="-1" dirty="0">
                <a:solidFill>
                  <a:srgbClr val="CCE9F3"/>
                </a:solidFill>
                <a:uFill>
                  <a:solidFill>
                    <a:srgbClr val="FFFFFF"/>
                  </a:solidFill>
                </a:uFill>
                <a:latin typeface="Calibri"/>
                <a:ea typeface="DejaVu Sans"/>
              </a:rPr>
              <a:t>C  </a:t>
            </a:r>
            <a:r>
              <a:rPr lang="de-DE" sz="2800" spc="-1" dirty="0">
                <a:solidFill>
                  <a:srgbClr val="FF3333"/>
                </a:solidFill>
                <a:uFill>
                  <a:solidFill>
                    <a:srgbClr val="FFFFFF"/>
                  </a:solidFill>
                </a:uFill>
                <a:latin typeface="Wingdings" panose="05000000000000000000"/>
                <a:ea typeface="Wingdings" panose="05000000000000000000"/>
              </a:rPr>
              <a:t></a:t>
            </a:r>
            <a:endParaRPr lang="de-DE" sz="3200" b="0" strike="noStrike" spc="-1" dirty="0">
              <a:solidFill>
                <a:srgbClr val="000000"/>
              </a:solidFill>
              <a:uFill>
                <a:solidFill>
                  <a:srgbClr val="FFFFFF"/>
                </a:solidFill>
              </a:uFill>
              <a:latin typeface="Calibri"/>
            </a:endParaRPr>
          </a:p>
          <a:p>
            <a:pPr marL="1793240">
              <a:buClr>
                <a:srgbClr val="CCE9F3"/>
              </a:buClr>
              <a:buSzPct val="45000"/>
              <a:buFont typeface="Wingdings" panose="05000000000000000000" pitchFamily="2" charset="2"/>
              <a:buChar char=""/>
            </a:pPr>
            <a:r>
              <a:rPr lang="de-DE" sz="2800" b="0" strike="noStrike" spc="-1" dirty="0">
                <a:solidFill>
                  <a:srgbClr val="CCE9F3"/>
                </a:solidFill>
                <a:uFill>
                  <a:solidFill>
                    <a:srgbClr val="FFFFFF"/>
                  </a:solidFill>
                </a:uFill>
                <a:latin typeface="Calibri"/>
                <a:ea typeface="DejaVu Sans"/>
              </a:rPr>
              <a:t>  6 h 27 min </a:t>
            </a:r>
            <a:r>
              <a:rPr lang="de-DE" sz="2800" spc="-1" dirty="0">
                <a:solidFill>
                  <a:srgbClr val="579D1C"/>
                </a:solidFill>
                <a:uFill>
                  <a:solidFill>
                    <a:srgbClr val="FFFFFF"/>
                  </a:solidFill>
                </a:uFill>
                <a:latin typeface="Wingdings" panose="05000000000000000000"/>
                <a:ea typeface="Wingdings" panose="05000000000000000000"/>
              </a:rPr>
              <a:t></a:t>
            </a:r>
            <a:endParaRPr lang="de-DE" sz="3200" b="0" strike="noStrike" spc="-1" dirty="0">
              <a:solidFill>
                <a:srgbClr val="000000"/>
              </a:solidFill>
              <a:uFill>
                <a:solidFill>
                  <a:srgbClr val="FFFFFF"/>
                </a:solidFill>
              </a:uFill>
              <a:latin typeface="Calibri"/>
            </a:endParaRPr>
          </a:p>
          <a:p>
            <a:pPr marL="1793240">
              <a:buClr>
                <a:srgbClr val="CCE9F3"/>
              </a:buClr>
              <a:buSzPct val="45000"/>
              <a:buFont typeface="Wingdings" panose="05000000000000000000" pitchFamily="2" charset="2"/>
              <a:buChar char=""/>
            </a:pPr>
            <a:r>
              <a:rPr lang="de-DE" sz="2800" b="0" strike="noStrike" spc="-1" dirty="0">
                <a:solidFill>
                  <a:srgbClr val="000000"/>
                </a:solidFill>
                <a:uFill>
                  <a:solidFill>
                    <a:srgbClr val="FFFFFF"/>
                  </a:solidFill>
                </a:uFill>
                <a:latin typeface="Calibri"/>
                <a:ea typeface="DejaVu Sans"/>
              </a:rPr>
              <a:t>  </a:t>
            </a:r>
            <a:r>
              <a:rPr lang="de-DE" sz="2800" b="0" strike="noStrike" spc="-1" dirty="0">
                <a:solidFill>
                  <a:srgbClr val="CCE9F3"/>
                </a:solidFill>
                <a:uFill>
                  <a:solidFill>
                    <a:srgbClr val="FFFFFF"/>
                  </a:solidFill>
                </a:uFill>
                <a:latin typeface="Calibri"/>
                <a:ea typeface="DejaVu Sans"/>
              </a:rPr>
              <a:t>29 l </a:t>
            </a:r>
            <a:r>
              <a:rPr lang="de-DE" sz="2800" spc="-1" dirty="0">
                <a:solidFill>
                  <a:srgbClr val="579D1C"/>
                </a:solidFill>
                <a:uFill>
                  <a:solidFill>
                    <a:srgbClr val="FFFFFF"/>
                  </a:solidFill>
                </a:uFill>
                <a:latin typeface="Wingdings" panose="05000000000000000000"/>
                <a:ea typeface="Wingdings" panose="05000000000000000000"/>
              </a:rPr>
              <a:t></a:t>
            </a:r>
            <a:endParaRPr lang="de-DE" sz="2800" b="0" strike="noStrike" spc="-1" dirty="0">
              <a:solidFill>
                <a:srgbClr val="000000"/>
              </a:solidFill>
              <a:uFill>
                <a:solidFill>
                  <a:srgbClr val="FFFFFF"/>
                </a:solidFill>
              </a:uFill>
              <a:latin typeface="Calibri"/>
            </a:endParaRPr>
          </a:p>
        </p:txBody>
      </p:sp>
      <p:sp>
        <p:nvSpPr>
          <p:cNvPr id="108" name="TextShape 2"/>
          <p:cNvSpPr txBox="1"/>
          <p:nvPr/>
        </p:nvSpPr>
        <p:spPr>
          <a:xfrm>
            <a:off x="467217" y="1899356"/>
            <a:ext cx="8229240" cy="4680000"/>
          </a:xfrm>
          <a:prstGeom prst="rect">
            <a:avLst/>
          </a:prstGeom>
          <a:noFill/>
          <a:ln>
            <a:noFill/>
          </a:ln>
        </p:spPr>
        <p:txBody>
          <a:bodyPr lIns="0" tIns="0" rIns="0" bIns="0"/>
          <a:lstStyle/>
          <a:p>
            <a:r>
              <a:rPr lang="de-DE" sz="2800" b="0" strike="noStrike" spc="-1" dirty="0">
                <a:solidFill>
                  <a:srgbClr val="002060"/>
                </a:solidFill>
                <a:uFill>
                  <a:solidFill>
                    <a:srgbClr val="FFFFFF"/>
                  </a:solidFill>
                </a:uFill>
                <a:latin typeface="Calibri"/>
                <a:ea typeface="DejaVu Sans"/>
              </a:rPr>
              <a:t>Welche der folgenden Angaben sind Größen?</a:t>
            </a:r>
            <a:br>
              <a:rPr lang="de-DE" sz="2800" b="0" strike="noStrike" spc="-1" dirty="0">
                <a:solidFill>
                  <a:srgbClr val="002060"/>
                </a:solidFill>
                <a:uFill>
                  <a:solidFill>
                    <a:srgbClr val="FFFFFF"/>
                  </a:solidFill>
                </a:uFill>
                <a:latin typeface="Calibri"/>
                <a:ea typeface="DejaVu Sans"/>
              </a:rPr>
            </a:br>
            <a:endParaRPr lang="de-DE" sz="2000" b="0" strike="noStrike" spc="-1" dirty="0">
              <a:solidFill>
                <a:srgbClr val="002060"/>
              </a:solidFill>
              <a:uFill>
                <a:solidFill>
                  <a:srgbClr val="FFFFFF"/>
                </a:solidFill>
              </a:uFill>
              <a:latin typeface="Calibri"/>
            </a:endParaRPr>
          </a:p>
          <a:p>
            <a:pPr marL="1793240">
              <a:buClr>
                <a:srgbClr val="000000"/>
              </a:buClr>
              <a:buSzPct val="45000"/>
              <a:buFont typeface="Wingdings" panose="05000000000000000000" pitchFamily="2" charset="2"/>
              <a:buChar char=""/>
            </a:pPr>
            <a:r>
              <a:rPr lang="de-DE" sz="2800" b="0" strike="noStrike" spc="-1" dirty="0">
                <a:solidFill>
                  <a:srgbClr val="002060"/>
                </a:solidFill>
                <a:uFill>
                  <a:solidFill>
                    <a:srgbClr val="FFFFFF"/>
                  </a:solidFill>
                </a:uFill>
                <a:latin typeface="Calibri"/>
                <a:ea typeface="DejaVu Sans"/>
              </a:rPr>
              <a:t>  15 Euro</a:t>
            </a:r>
            <a:r>
              <a:rPr lang="de-DE" sz="2800" spc="-1" dirty="0">
                <a:solidFill>
                  <a:srgbClr val="002060"/>
                </a:solidFill>
                <a:uFill>
                  <a:solidFill>
                    <a:srgbClr val="FFFFFF"/>
                  </a:solidFill>
                </a:uFill>
                <a:latin typeface="Calibri"/>
                <a:ea typeface="DejaVu Sans"/>
              </a:rPr>
              <a:t> </a:t>
            </a:r>
            <a:endParaRPr lang="de-DE" sz="2800" b="0" strike="noStrike" spc="-1" dirty="0">
              <a:solidFill>
                <a:srgbClr val="002060"/>
              </a:solidFill>
              <a:uFill>
                <a:solidFill>
                  <a:srgbClr val="FFFFFF"/>
                </a:solidFill>
              </a:uFill>
              <a:latin typeface="Calibri"/>
            </a:endParaRPr>
          </a:p>
          <a:p>
            <a:pPr marL="1793240">
              <a:buClr>
                <a:srgbClr val="000000"/>
              </a:buClr>
              <a:buSzPct val="45000"/>
              <a:buFont typeface="Wingdings" panose="05000000000000000000" pitchFamily="2" charset="2"/>
              <a:buChar char=""/>
            </a:pPr>
            <a:r>
              <a:rPr lang="de-DE" sz="2800" b="0" strike="noStrike" spc="-1" dirty="0">
                <a:solidFill>
                  <a:srgbClr val="002060"/>
                </a:solidFill>
                <a:uFill>
                  <a:solidFill>
                    <a:srgbClr val="FFFFFF"/>
                  </a:solidFill>
                </a:uFill>
                <a:latin typeface="Calibri"/>
                <a:ea typeface="DejaVu Sans"/>
              </a:rPr>
              <a:t>  7 m </a:t>
            </a:r>
            <a:endParaRPr lang="de-DE" sz="2800" b="0" strike="noStrike" spc="-1" dirty="0">
              <a:solidFill>
                <a:srgbClr val="002060"/>
              </a:solidFill>
              <a:uFill>
                <a:solidFill>
                  <a:srgbClr val="FFFFFF"/>
                </a:solidFill>
              </a:uFill>
              <a:latin typeface="Calibri"/>
            </a:endParaRPr>
          </a:p>
          <a:p>
            <a:pPr marL="1793240">
              <a:buClr>
                <a:srgbClr val="000000"/>
              </a:buClr>
              <a:buSzPct val="45000"/>
              <a:buFont typeface="Wingdings" panose="05000000000000000000" pitchFamily="2" charset="2"/>
              <a:buChar char=""/>
            </a:pPr>
            <a:r>
              <a:rPr lang="de-DE" sz="2800" b="0" strike="noStrike" spc="-1" dirty="0">
                <a:solidFill>
                  <a:srgbClr val="002060"/>
                </a:solidFill>
                <a:uFill>
                  <a:solidFill>
                    <a:srgbClr val="FFFFFF"/>
                  </a:solidFill>
                </a:uFill>
                <a:latin typeface="Calibri"/>
                <a:ea typeface="DejaVu Sans"/>
              </a:rPr>
              <a:t>  13.15 Uhr </a:t>
            </a:r>
            <a:endParaRPr lang="de-DE" sz="2800" b="0" strike="noStrike" spc="-1" dirty="0">
              <a:solidFill>
                <a:srgbClr val="002060"/>
              </a:solidFill>
              <a:uFill>
                <a:solidFill>
                  <a:srgbClr val="FFFFFF"/>
                </a:solidFill>
              </a:uFill>
              <a:latin typeface="Calibri"/>
            </a:endParaRPr>
          </a:p>
          <a:p>
            <a:pPr marL="1793240">
              <a:buClr>
                <a:srgbClr val="000000"/>
              </a:buClr>
              <a:buSzPct val="45000"/>
              <a:buFont typeface="Wingdings" panose="05000000000000000000" pitchFamily="2" charset="2"/>
              <a:buChar char=""/>
            </a:pPr>
            <a:r>
              <a:rPr lang="de-DE" sz="2800" b="0" strike="noStrike" spc="-1" dirty="0">
                <a:solidFill>
                  <a:srgbClr val="002060"/>
                </a:solidFill>
                <a:uFill>
                  <a:solidFill>
                    <a:srgbClr val="FFFFFF"/>
                  </a:solidFill>
                </a:uFill>
                <a:latin typeface="Calibri"/>
                <a:ea typeface="DejaVu Sans"/>
              </a:rPr>
              <a:t>  + 17 </a:t>
            </a:r>
            <a:endParaRPr lang="de-DE" sz="3200" b="0" strike="noStrike" spc="-1" dirty="0">
              <a:solidFill>
                <a:srgbClr val="002060"/>
              </a:solidFill>
              <a:uFill>
                <a:solidFill>
                  <a:srgbClr val="FFFFFF"/>
                </a:solidFill>
              </a:uFill>
              <a:latin typeface="Calibri"/>
            </a:endParaRPr>
          </a:p>
          <a:p>
            <a:pPr marL="1793240">
              <a:buClr>
                <a:srgbClr val="000000"/>
              </a:buClr>
              <a:buSzPct val="45000"/>
              <a:buFont typeface="Wingdings" panose="05000000000000000000" pitchFamily="2" charset="2"/>
              <a:buChar char=""/>
            </a:pPr>
            <a:r>
              <a:rPr lang="de-DE" sz="2800" b="0" strike="noStrike" spc="-1" dirty="0">
                <a:solidFill>
                  <a:srgbClr val="002060"/>
                </a:solidFill>
                <a:uFill>
                  <a:solidFill>
                    <a:srgbClr val="FFFFFF"/>
                  </a:solidFill>
                </a:uFill>
                <a:latin typeface="Calibri"/>
                <a:ea typeface="DejaVu Sans"/>
              </a:rPr>
              <a:t>  15 </a:t>
            </a:r>
            <a:r>
              <a:rPr lang="de-DE" sz="2800" b="0" strike="noStrike" spc="-1" dirty="0">
                <a:solidFill>
                  <a:srgbClr val="002060"/>
                </a:solidFill>
                <a:uFill>
                  <a:solidFill>
                    <a:srgbClr val="FFFFFF"/>
                  </a:solidFill>
                </a:uFill>
                <a:latin typeface="Calibri"/>
                <a:ea typeface="Calibri"/>
              </a:rPr>
              <a:t>°</a:t>
            </a:r>
            <a:r>
              <a:rPr lang="de-DE" sz="2800" b="0" strike="noStrike" spc="-1" dirty="0">
                <a:solidFill>
                  <a:srgbClr val="002060"/>
                </a:solidFill>
                <a:uFill>
                  <a:solidFill>
                    <a:srgbClr val="FFFFFF"/>
                  </a:solidFill>
                </a:uFill>
                <a:latin typeface="Calibri"/>
                <a:ea typeface="DejaVu Sans"/>
              </a:rPr>
              <a:t>C  </a:t>
            </a:r>
            <a:endParaRPr lang="de-DE" sz="3200" b="0" strike="noStrike" spc="-1" dirty="0">
              <a:solidFill>
                <a:srgbClr val="002060"/>
              </a:solidFill>
              <a:uFill>
                <a:solidFill>
                  <a:srgbClr val="FFFFFF"/>
                </a:solidFill>
              </a:uFill>
              <a:latin typeface="Calibri"/>
            </a:endParaRPr>
          </a:p>
          <a:p>
            <a:pPr marL="1793240">
              <a:buClr>
                <a:srgbClr val="000000"/>
              </a:buClr>
              <a:buSzPct val="45000"/>
              <a:buFont typeface="Wingdings" panose="05000000000000000000" pitchFamily="2" charset="2"/>
              <a:buChar char=""/>
            </a:pPr>
            <a:r>
              <a:rPr lang="de-DE" sz="2800" b="0" strike="noStrike" spc="-1" dirty="0">
                <a:solidFill>
                  <a:srgbClr val="002060"/>
                </a:solidFill>
                <a:uFill>
                  <a:solidFill>
                    <a:srgbClr val="FFFFFF"/>
                  </a:solidFill>
                </a:uFill>
                <a:latin typeface="Calibri"/>
                <a:ea typeface="DejaVu Sans"/>
              </a:rPr>
              <a:t>  6 h 27 min </a:t>
            </a:r>
            <a:endParaRPr lang="de-DE" sz="3200" b="0" strike="noStrike" spc="-1" dirty="0">
              <a:solidFill>
                <a:srgbClr val="002060"/>
              </a:solidFill>
              <a:uFill>
                <a:solidFill>
                  <a:srgbClr val="FFFFFF"/>
                </a:solidFill>
              </a:uFill>
              <a:latin typeface="Calibri"/>
            </a:endParaRPr>
          </a:p>
          <a:p>
            <a:pPr marL="1793240">
              <a:buClr>
                <a:srgbClr val="000000"/>
              </a:buClr>
              <a:buSzPct val="45000"/>
              <a:buFont typeface="Wingdings" panose="05000000000000000000" pitchFamily="2" charset="2"/>
              <a:buChar char=""/>
            </a:pPr>
            <a:r>
              <a:rPr lang="de-DE" sz="2800" b="0" strike="noStrike" spc="-1" dirty="0">
                <a:solidFill>
                  <a:srgbClr val="002060"/>
                </a:solidFill>
                <a:uFill>
                  <a:solidFill>
                    <a:srgbClr val="FFFFFF"/>
                  </a:solidFill>
                </a:uFill>
                <a:latin typeface="Calibri"/>
                <a:ea typeface="DejaVu Sans"/>
              </a:rPr>
              <a:t>  29 l </a:t>
            </a:r>
            <a:endParaRPr lang="de-DE" sz="2800" b="0" strike="noStrike" spc="-1" dirty="0">
              <a:solidFill>
                <a:srgbClr val="002060"/>
              </a:solidFill>
              <a:uFill>
                <a:solidFill>
                  <a:srgbClr val="FFFFFF"/>
                </a:solidFill>
              </a:uFill>
              <a:latin typeface="Calibri"/>
            </a:endParaRPr>
          </a:p>
        </p:txBody>
      </p:sp>
      <p:sp>
        <p:nvSpPr>
          <p:cNvPr id="107" name="TextShape 1"/>
          <p:cNvSpPr txBox="1"/>
          <p:nvPr/>
        </p:nvSpPr>
        <p:spPr>
          <a:xfrm>
            <a:off x="457200" y="705600"/>
            <a:ext cx="8229240" cy="806400"/>
          </a:xfrm>
          <a:prstGeom prst="rect">
            <a:avLst/>
          </a:prstGeom>
          <a:noFill/>
          <a:ln>
            <a:noFill/>
          </a:ln>
        </p:spPr>
        <p:txBody>
          <a:bodyPr lIns="0" tIns="0" rIns="0" bIns="0" anchor="ctr"/>
          <a:lstStyle/>
          <a:p>
            <a:r>
              <a:rPr lang="de-DE" sz="3600" b="1" strike="noStrike" spc="-1" dirty="0">
                <a:solidFill>
                  <a:srgbClr val="002060"/>
                </a:solidFill>
                <a:uFill>
                  <a:solidFill>
                    <a:srgbClr val="FFFFFF"/>
                  </a:solidFill>
                </a:uFill>
                <a:latin typeface="Calibri"/>
              </a:rPr>
              <a:t>Was ist eine Größe?</a:t>
            </a:r>
            <a:endParaRPr lang="de-DE" sz="3600" b="0" strike="noStrike" spc="-1" dirty="0">
              <a:solidFill>
                <a:srgbClr val="002060"/>
              </a:solidFill>
              <a:uFill>
                <a:solidFill>
                  <a:srgbClr val="FFFFFF"/>
                </a:solidFill>
              </a:u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extShape 1"/>
          <p:cNvSpPr txBox="1"/>
          <p:nvPr/>
        </p:nvSpPr>
        <p:spPr>
          <a:xfrm>
            <a:off x="457200" y="705600"/>
            <a:ext cx="8229240" cy="806400"/>
          </a:xfrm>
          <a:prstGeom prst="rect">
            <a:avLst/>
          </a:prstGeom>
          <a:noFill/>
          <a:ln>
            <a:noFill/>
          </a:ln>
        </p:spPr>
        <p:txBody>
          <a:bodyPr lIns="0" tIns="0" rIns="0" bIns="0" anchor="ctr"/>
          <a:lstStyle/>
          <a:p>
            <a:r>
              <a:rPr lang="de-DE" sz="3600" b="1" strike="noStrike" spc="-1" dirty="0">
                <a:solidFill>
                  <a:srgbClr val="002060"/>
                </a:solidFill>
                <a:uFill>
                  <a:solidFill>
                    <a:srgbClr val="FFFFFF"/>
                  </a:solidFill>
                </a:uFill>
                <a:latin typeface="Calibri"/>
              </a:rPr>
              <a:t>Größenbereiche in der GS</a:t>
            </a:r>
            <a:endParaRPr lang="de-DE" sz="3600" b="0" strike="noStrike" spc="-1" dirty="0">
              <a:solidFill>
                <a:srgbClr val="002060"/>
              </a:solidFill>
              <a:uFill>
                <a:solidFill>
                  <a:srgbClr val="FFFFFF"/>
                </a:solidFill>
              </a:uFill>
              <a:latin typeface="Calibri"/>
            </a:endParaRPr>
          </a:p>
        </p:txBody>
      </p:sp>
      <p:sp>
        <p:nvSpPr>
          <p:cNvPr id="4" name="Inhaltsplatzhalter 2"/>
          <p:cNvSpPr txBox="1"/>
          <p:nvPr/>
        </p:nvSpPr>
        <p:spPr>
          <a:xfrm>
            <a:off x="386405" y="1938122"/>
            <a:ext cx="6779456" cy="36724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675" indent="-269875"/>
            <a:r>
              <a:rPr lang="de-DE" sz="3200" b="1" dirty="0">
                <a:solidFill>
                  <a:srgbClr val="00B050"/>
                </a:solidFill>
                <a:latin typeface="Calibri" panose="020F0502020204030204" pitchFamily="34" charset="0"/>
                <a:cs typeface="Calibri" panose="020F0502020204030204" pitchFamily="34" charset="0"/>
              </a:rPr>
              <a:t>Längen</a:t>
            </a:r>
            <a:endParaRPr lang="de-DE" sz="3200" b="1" dirty="0">
              <a:solidFill>
                <a:srgbClr val="00B050"/>
              </a:solidFill>
              <a:latin typeface="Calibri" panose="020F0502020204030204" pitchFamily="34" charset="0"/>
              <a:cs typeface="Calibri" panose="020F0502020204030204" pitchFamily="34" charset="0"/>
            </a:endParaRPr>
          </a:p>
          <a:p>
            <a:pPr marL="320675" indent="-269875"/>
            <a:r>
              <a:rPr lang="de-DE" sz="3200" dirty="0">
                <a:solidFill>
                  <a:srgbClr val="002060"/>
                </a:solidFill>
                <a:latin typeface="Calibri" panose="020F0502020204030204" pitchFamily="34" charset="0"/>
                <a:cs typeface="Calibri" panose="020F0502020204030204" pitchFamily="34" charset="0"/>
              </a:rPr>
              <a:t>Geld </a:t>
            </a:r>
            <a:endParaRPr lang="de-DE" sz="3200" dirty="0">
              <a:solidFill>
                <a:srgbClr val="002060"/>
              </a:solidFill>
              <a:latin typeface="Calibri" panose="020F0502020204030204" pitchFamily="34" charset="0"/>
              <a:cs typeface="Calibri" panose="020F0502020204030204" pitchFamily="34" charset="0"/>
            </a:endParaRPr>
          </a:p>
          <a:p>
            <a:pPr marL="320675" indent="-269875"/>
            <a:r>
              <a:rPr lang="de-DE" sz="3200" dirty="0">
                <a:solidFill>
                  <a:srgbClr val="002060"/>
                </a:solidFill>
                <a:latin typeface="Calibri" panose="020F0502020204030204" pitchFamily="34" charset="0"/>
                <a:cs typeface="Calibri" panose="020F0502020204030204" pitchFamily="34" charset="0"/>
              </a:rPr>
              <a:t>Gewichte </a:t>
            </a:r>
            <a:endParaRPr lang="de-DE" sz="3200" dirty="0">
              <a:solidFill>
                <a:srgbClr val="002060"/>
              </a:solidFill>
              <a:latin typeface="Calibri" panose="020F0502020204030204" pitchFamily="34" charset="0"/>
              <a:cs typeface="Calibri" panose="020F0502020204030204" pitchFamily="34" charset="0"/>
            </a:endParaRPr>
          </a:p>
          <a:p>
            <a:pPr marL="320675" indent="-269875"/>
            <a:r>
              <a:rPr lang="de-DE" sz="3200" dirty="0">
                <a:solidFill>
                  <a:srgbClr val="002060"/>
                </a:solidFill>
                <a:latin typeface="Calibri" panose="020F0502020204030204" pitchFamily="34" charset="0"/>
                <a:cs typeface="Calibri" panose="020F0502020204030204" pitchFamily="34" charset="0"/>
              </a:rPr>
              <a:t>Zeitspannen</a:t>
            </a:r>
            <a:endParaRPr lang="de-DE" sz="3200" dirty="0">
              <a:solidFill>
                <a:srgbClr val="002060"/>
              </a:solidFill>
              <a:latin typeface="Calibri" panose="020F0502020204030204" pitchFamily="34" charset="0"/>
              <a:cs typeface="Calibri" panose="020F0502020204030204" pitchFamily="34" charset="0"/>
            </a:endParaRPr>
          </a:p>
          <a:p>
            <a:pPr marL="320675" indent="-269875"/>
            <a:r>
              <a:rPr lang="de-DE" sz="3200" dirty="0">
                <a:solidFill>
                  <a:srgbClr val="002060"/>
                </a:solidFill>
                <a:latin typeface="Calibri" panose="020F0502020204030204" pitchFamily="34" charset="0"/>
                <a:cs typeface="Calibri" panose="020F0502020204030204" pitchFamily="34" charset="0"/>
              </a:rPr>
              <a:t>Flächeninhalte</a:t>
            </a:r>
            <a:endParaRPr lang="de-DE" sz="3200" dirty="0">
              <a:solidFill>
                <a:srgbClr val="002060"/>
              </a:solidFill>
              <a:latin typeface="Calibri" panose="020F0502020204030204" pitchFamily="34" charset="0"/>
              <a:cs typeface="Calibri" panose="020F0502020204030204" pitchFamily="34" charset="0"/>
            </a:endParaRPr>
          </a:p>
          <a:p>
            <a:pPr marL="320675" indent="-269875"/>
            <a:r>
              <a:rPr lang="de-DE" sz="3200" dirty="0">
                <a:solidFill>
                  <a:srgbClr val="002060"/>
                </a:solidFill>
                <a:latin typeface="Calibri" panose="020F0502020204030204" pitchFamily="34" charset="0"/>
                <a:cs typeface="Calibri" panose="020F0502020204030204" pitchFamily="34" charset="0"/>
              </a:rPr>
              <a:t>Rauminhalt (Volumen)</a:t>
            </a:r>
            <a:endParaRPr lang="de-DE" sz="3200" dirty="0">
              <a:solidFill>
                <a:srgbClr val="002060"/>
              </a:solidFill>
              <a:latin typeface="Calibri" panose="020F0502020204030204" pitchFamily="34" charset="0"/>
              <a:cs typeface="Calibri" panose="020F0502020204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1"/>
          <p:cNvSpPr/>
          <p:nvPr/>
        </p:nvSpPr>
        <p:spPr>
          <a:xfrm>
            <a:off x="395536" y="764704"/>
            <a:ext cx="7918560" cy="854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90000"/>
              </a:lnSpc>
            </a:pPr>
            <a:r>
              <a:rPr lang="de-DE" sz="4000" b="1" strike="noStrike" spc="-1" dirty="0">
                <a:solidFill>
                  <a:srgbClr val="002060"/>
                </a:solidFill>
                <a:uFill>
                  <a:solidFill>
                    <a:srgbClr val="FFFFFF"/>
                  </a:solidFill>
                </a:uFill>
                <a:latin typeface="Calibri"/>
                <a:ea typeface="DejaVu Sans"/>
              </a:rPr>
              <a:t>Fachanforderungen</a:t>
            </a:r>
            <a:endParaRPr lang="de-DE" sz="1800" b="0" strike="noStrike" spc="-1" dirty="0">
              <a:solidFill>
                <a:srgbClr val="002060"/>
              </a:solidFill>
              <a:uFill>
                <a:solidFill>
                  <a:srgbClr val="FFFFFF"/>
                </a:solidFill>
              </a:uFill>
              <a:latin typeface="Arial" panose="020B0604020202020204"/>
            </a:endParaRPr>
          </a:p>
        </p:txBody>
      </p:sp>
      <p:sp>
        <p:nvSpPr>
          <p:cNvPr id="6" name="CustomShape 1"/>
          <p:cNvSpPr/>
          <p:nvPr/>
        </p:nvSpPr>
        <p:spPr>
          <a:xfrm>
            <a:off x="410724" y="1866032"/>
            <a:ext cx="7917840" cy="4032448"/>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spcBef>
                <a:spcPts val="600"/>
              </a:spcBef>
              <a:spcAft>
                <a:spcPts val="600"/>
              </a:spcAft>
            </a:pPr>
            <a:r>
              <a:rPr lang="de-DE" sz="2500" b="0" strike="noStrike" spc="-1" dirty="0">
                <a:solidFill>
                  <a:srgbClr val="000000"/>
                </a:solidFill>
                <a:uFill>
                  <a:solidFill>
                    <a:srgbClr val="FFFFFF"/>
                  </a:solidFill>
                </a:uFill>
                <a:latin typeface="Calibri" panose="020F0502020204030204" pitchFamily="34" charset="0"/>
                <a:ea typeface="Microsoft YaHei"/>
                <a:cs typeface="Calibri" panose="020F0502020204030204" pitchFamily="34" charset="0"/>
              </a:rPr>
              <a:t>Der Inhaltsbereich </a:t>
            </a:r>
            <a:r>
              <a:rPr lang="de-DE" sz="2500" b="1" strike="noStrike" spc="-1" dirty="0">
                <a:solidFill>
                  <a:srgbClr val="000000"/>
                </a:solidFill>
                <a:uFill>
                  <a:solidFill>
                    <a:srgbClr val="FFFFFF"/>
                  </a:solidFill>
                </a:uFill>
                <a:latin typeface="Calibri" panose="020F0502020204030204" pitchFamily="34" charset="0"/>
                <a:ea typeface="Microsoft YaHei"/>
                <a:cs typeface="Calibri" panose="020F0502020204030204" pitchFamily="34" charset="0"/>
              </a:rPr>
              <a:t>Größen und Messen</a:t>
            </a:r>
            <a:r>
              <a:rPr lang="de-DE" sz="2500" b="0" strike="noStrike" spc="-1" dirty="0">
                <a:solidFill>
                  <a:srgbClr val="000000"/>
                </a:solidFill>
                <a:uFill>
                  <a:solidFill>
                    <a:srgbClr val="FFFFFF"/>
                  </a:solidFill>
                </a:uFill>
                <a:latin typeface="Calibri" panose="020F0502020204030204" pitchFamily="34" charset="0"/>
                <a:ea typeface="Microsoft YaHei"/>
                <a:cs typeface="Calibri" panose="020F0502020204030204" pitchFamily="34" charset="0"/>
              </a:rPr>
              <a:t> </a:t>
            </a:r>
            <a:endParaRPr lang="de-DE" sz="2500" b="0" strike="noStrike" spc="-1" dirty="0">
              <a:solidFill>
                <a:srgbClr val="000000"/>
              </a:solidFill>
              <a:uFill>
                <a:solidFill>
                  <a:srgbClr val="FFFFFF"/>
                </a:solidFill>
              </a:uFill>
              <a:latin typeface="Calibri" panose="020F0502020204030204" pitchFamily="34" charset="0"/>
              <a:ea typeface="Microsoft YaHei"/>
              <a:cs typeface="Calibri" panose="020F0502020204030204" pitchFamily="34" charset="0"/>
            </a:endParaRPr>
          </a:p>
          <a:p>
            <a:pPr>
              <a:spcBef>
                <a:spcPts val="600"/>
              </a:spcBef>
              <a:spcAft>
                <a:spcPts val="600"/>
              </a:spcAft>
            </a:pPr>
            <a:r>
              <a:rPr lang="de-DE" sz="2500" b="0" strike="noStrike" spc="-1" dirty="0">
                <a:solidFill>
                  <a:srgbClr val="000000"/>
                </a:solidFill>
                <a:uFill>
                  <a:solidFill>
                    <a:srgbClr val="FFFFFF"/>
                  </a:solidFill>
                </a:uFill>
                <a:latin typeface="Calibri" panose="020F0502020204030204" pitchFamily="34" charset="0"/>
                <a:ea typeface="Microsoft YaHei"/>
                <a:cs typeface="Calibri" panose="020F0502020204030204" pitchFamily="34" charset="0"/>
              </a:rPr>
              <a:t>öffnet Kindern die Tür zum </a:t>
            </a:r>
            <a:r>
              <a:rPr lang="de-DE" sz="2500" b="1" strike="noStrike" spc="-1" dirty="0">
                <a:solidFill>
                  <a:srgbClr val="000000"/>
                </a:solidFill>
                <a:uFill>
                  <a:solidFill>
                    <a:srgbClr val="FFFFFF"/>
                  </a:solidFill>
                </a:uFill>
                <a:latin typeface="Calibri" panose="020F0502020204030204" pitchFamily="34" charset="0"/>
                <a:ea typeface="Microsoft YaHei"/>
                <a:cs typeface="Calibri" panose="020F0502020204030204" pitchFamily="34" charset="0"/>
              </a:rPr>
              <a:t>Verstehen ihrer Umwelt</a:t>
            </a:r>
            <a:r>
              <a:rPr lang="de-DE" sz="2500" b="0" strike="noStrike" spc="-1" dirty="0">
                <a:solidFill>
                  <a:srgbClr val="000000"/>
                </a:solidFill>
                <a:uFill>
                  <a:solidFill>
                    <a:srgbClr val="FFFFFF"/>
                  </a:solidFill>
                </a:uFill>
                <a:latin typeface="Calibri" panose="020F0502020204030204" pitchFamily="34" charset="0"/>
                <a:ea typeface="Microsoft YaHei"/>
                <a:cs typeface="Calibri" panose="020F0502020204030204" pitchFamily="34" charset="0"/>
              </a:rPr>
              <a:t>, denn Zahlen stehen im Alltag häufig als Maßzahlen im Zusammenhang mit Größen. </a:t>
            </a:r>
            <a:endParaRPr lang="de-DE" sz="2500" b="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a:p>
            <a:pPr>
              <a:spcBef>
                <a:spcPts val="600"/>
              </a:spcBef>
              <a:spcAft>
                <a:spcPts val="600"/>
              </a:spcAft>
            </a:pPr>
            <a:r>
              <a:rPr lang="de-DE" sz="2500" b="0" strike="noStrike" spc="-1" dirty="0">
                <a:solidFill>
                  <a:srgbClr val="000000"/>
                </a:solidFill>
                <a:uFill>
                  <a:solidFill>
                    <a:srgbClr val="FFFFFF"/>
                  </a:solidFill>
                </a:uFill>
                <a:latin typeface="Calibri" panose="020F0502020204030204" pitchFamily="34" charset="0"/>
                <a:ea typeface="Microsoft YaHei"/>
                <a:cs typeface="Calibri" panose="020F0502020204030204" pitchFamily="34" charset="0"/>
              </a:rPr>
              <a:t>Ziel ist der Aufbau von Grundvorstellungen über Größen und die Einsicht in Messprozesse als wichtiges </a:t>
            </a:r>
            <a:r>
              <a:rPr lang="de-DE" sz="2500" b="1" strike="noStrike" spc="-1" dirty="0">
                <a:solidFill>
                  <a:srgbClr val="000000"/>
                </a:solidFill>
                <a:uFill>
                  <a:solidFill>
                    <a:srgbClr val="FFFFFF"/>
                  </a:solidFill>
                </a:uFill>
                <a:latin typeface="Calibri" panose="020F0502020204030204" pitchFamily="34" charset="0"/>
                <a:ea typeface="Microsoft YaHei"/>
                <a:cs typeface="Calibri" panose="020F0502020204030204" pitchFamily="34" charset="0"/>
              </a:rPr>
              <a:t>Bindeglied</a:t>
            </a:r>
            <a:r>
              <a:rPr lang="de-DE" sz="2500" b="0" strike="noStrike" spc="-1" dirty="0">
                <a:solidFill>
                  <a:srgbClr val="000000"/>
                </a:solidFill>
                <a:uFill>
                  <a:solidFill>
                    <a:srgbClr val="FFFFFF"/>
                  </a:solidFill>
                </a:uFill>
                <a:latin typeface="Calibri" panose="020F0502020204030204" pitchFamily="34" charset="0"/>
                <a:ea typeface="Microsoft YaHei"/>
                <a:cs typeface="Calibri" panose="020F0502020204030204" pitchFamily="34" charset="0"/>
              </a:rPr>
              <a:t> zwischen den Inhaltsbereichen Zahlen und Operation, sowie Raum und Form</a:t>
            </a:r>
            <a:r>
              <a:rPr lang="de-DE" sz="2400" b="0" strike="noStrike" spc="-1" dirty="0">
                <a:solidFill>
                  <a:srgbClr val="000000"/>
                </a:solidFill>
                <a:uFill>
                  <a:solidFill>
                    <a:srgbClr val="FFFFFF"/>
                  </a:solidFill>
                </a:uFill>
                <a:latin typeface="Calibri" panose="020F0502020204030204" pitchFamily="34" charset="0"/>
                <a:ea typeface="Microsoft YaHei"/>
                <a:cs typeface="Calibri" panose="020F0502020204030204" pitchFamily="34" charset="0"/>
              </a:rPr>
              <a:t>. </a:t>
            </a:r>
            <a:endParaRPr lang="de-DE" sz="2400" spc="-1" dirty="0">
              <a:solidFill>
                <a:srgbClr val="000000"/>
              </a:solidFill>
              <a:uFill>
                <a:solidFill>
                  <a:srgbClr val="FFFFFF"/>
                </a:solidFill>
              </a:uFill>
              <a:latin typeface="Calibri" panose="020F0502020204030204" pitchFamily="34" charset="0"/>
              <a:ea typeface="Microsoft YaHei"/>
              <a:cs typeface="Calibri" panose="020F0502020204030204" pitchFamily="34" charset="0"/>
            </a:endParaRPr>
          </a:p>
          <a:p>
            <a:pPr>
              <a:spcBef>
                <a:spcPts val="600"/>
              </a:spcBef>
              <a:spcAft>
                <a:spcPts val="600"/>
              </a:spcAft>
            </a:pPr>
            <a:r>
              <a:rPr lang="de-DE" sz="2200" b="0" strike="noStrike" spc="-1" dirty="0">
                <a:solidFill>
                  <a:srgbClr val="000000"/>
                </a:solidFill>
                <a:uFill>
                  <a:solidFill>
                    <a:srgbClr val="FFFFFF"/>
                  </a:solidFill>
                </a:uFill>
                <a:latin typeface="Calibri" panose="020F0502020204030204" pitchFamily="34" charset="0"/>
                <a:ea typeface="Microsoft YaHei"/>
                <a:cs typeface="Calibri" panose="020F0502020204030204" pitchFamily="34" charset="0"/>
              </a:rPr>
              <a:t>(Fachanforderungen  S. 36, 2024)</a:t>
            </a:r>
            <a:endParaRPr lang="de-DE" sz="1800" b="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pic>
        <p:nvPicPr>
          <p:cNvPr id="3" name="Grafik 2"/>
          <p:cNvPicPr>
            <a:picLocks noChangeAspect="1"/>
          </p:cNvPicPr>
          <p:nvPr/>
        </p:nvPicPr>
        <p:blipFill>
          <a:blip r:embed="rId1"/>
          <a:srcRect l="61025" t="10800" r="5113" b="3801"/>
          <a:stretch>
            <a:fillRect/>
          </a:stretch>
        </p:blipFill>
        <p:spPr>
          <a:xfrm>
            <a:off x="7908664" y="313048"/>
            <a:ext cx="839800" cy="119134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2813" y="548680"/>
            <a:ext cx="7920000" cy="1332000"/>
          </a:xfrm>
        </p:spPr>
        <p:txBody>
          <a:bodyPr/>
          <a:lstStyle/>
          <a:p>
            <a:r>
              <a:rPr lang="de-DE" sz="4000" b="1" spc="-1" dirty="0">
                <a:solidFill>
                  <a:srgbClr val="000000"/>
                </a:solidFill>
                <a:latin typeface="Calibri"/>
              </a:rPr>
              <a:t>Austausch zur VA</a:t>
            </a:r>
            <a:endParaRPr lang="de-DE" sz="4000" b="1" spc="-1" dirty="0">
              <a:solidFill>
                <a:srgbClr val="000000"/>
              </a:solidFill>
              <a:latin typeface="Calibri"/>
            </a:endParaRPr>
          </a:p>
        </p:txBody>
      </p:sp>
      <p:pic>
        <p:nvPicPr>
          <p:cNvPr id="4" name="Grafik 3" descr="Ein Bild, das ClipArt, Vektorgrafiken enthält.&#10;&#10;Automatisch generierte Beschreibung"/>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88224" y="0"/>
            <a:ext cx="2406994" cy="1582936"/>
          </a:xfrm>
          <a:prstGeom prst="rect">
            <a:avLst/>
          </a:prstGeom>
        </p:spPr>
      </p:pic>
      <p:sp>
        <p:nvSpPr>
          <p:cNvPr id="6" name="Textfeld 5"/>
          <p:cNvSpPr txBox="1"/>
          <p:nvPr/>
        </p:nvSpPr>
        <p:spPr>
          <a:xfrm>
            <a:off x="506401" y="1880680"/>
            <a:ext cx="8162622" cy="923330"/>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de-D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„Markieren Sie in dem Artikel von Silke Ruwisch „Warum nicht Größenvorstellungen?“ wichtige Kernaussagen. Stellen Sie diese grafisch/bildlich dar und bringen Sie Ihre Darstellung mit zur Veranstaltung.“</a:t>
            </a:r>
            <a:r>
              <a:rPr lang="de-DE" dirty="0">
                <a:effectLst/>
                <a:latin typeface="Calibri" panose="020F0502020204030204" pitchFamily="34" charset="0"/>
                <a:cs typeface="Calibri" panose="020F0502020204030204" pitchFamily="34" charset="0"/>
              </a:rPr>
              <a:t> </a:t>
            </a:r>
            <a:endParaRPr lang="de-DE" dirty="0">
              <a:latin typeface="Calibri" panose="020F0502020204030204" pitchFamily="34" charset="0"/>
              <a:cs typeface="Calibri" panose="020F0502020204030204" pitchFamily="34" charset="0"/>
            </a:endParaRPr>
          </a:p>
        </p:txBody>
      </p:sp>
      <p:sp>
        <p:nvSpPr>
          <p:cNvPr id="9" name="TextShape 2"/>
          <p:cNvSpPr txBox="1"/>
          <p:nvPr/>
        </p:nvSpPr>
        <p:spPr>
          <a:xfrm>
            <a:off x="506214" y="2979494"/>
            <a:ext cx="8403987" cy="4680000"/>
          </a:xfrm>
          <a:prstGeom prst="rect">
            <a:avLst/>
          </a:prstGeom>
          <a:noFill/>
          <a:ln>
            <a:noFill/>
          </a:ln>
        </p:spPr>
        <p:txBody>
          <a:bodyPr lIns="0" tIns="0" rIns="0" bIns="0"/>
          <a:lstStyle/>
          <a:p>
            <a:pPr>
              <a:spcAft>
                <a:spcPts val="300"/>
              </a:spcAft>
            </a:pPr>
            <a:r>
              <a:rPr lang="de-DE" sz="2800" b="1" strike="noStrike" spc="-1" dirty="0">
                <a:solidFill>
                  <a:srgbClr val="002060"/>
                </a:solidFill>
                <a:uFill>
                  <a:solidFill>
                    <a:srgbClr val="FFFFFF"/>
                  </a:solidFill>
                </a:uFill>
                <a:latin typeface="Calibri"/>
              </a:rPr>
              <a:t>Museumsgang:</a:t>
            </a:r>
            <a:endParaRPr lang="de-DE" sz="2800" b="1" strike="noStrike" spc="-1" dirty="0">
              <a:solidFill>
                <a:srgbClr val="002060"/>
              </a:solidFill>
              <a:uFill>
                <a:solidFill>
                  <a:srgbClr val="FFFFFF"/>
                </a:solidFill>
              </a:uFill>
              <a:latin typeface="Calibri"/>
            </a:endParaRPr>
          </a:p>
          <a:p>
            <a:pPr marL="368300" indent="-368300">
              <a:spcAft>
                <a:spcPts val="300"/>
              </a:spcAft>
              <a:buAutoNum type="arabicPeriod"/>
            </a:pPr>
            <a:r>
              <a:rPr lang="de-DE" sz="2400" spc="-1" dirty="0">
                <a:solidFill>
                  <a:srgbClr val="002060"/>
                </a:solidFill>
                <a:uFill>
                  <a:solidFill>
                    <a:srgbClr val="FFFFFF"/>
                  </a:solidFill>
                </a:uFill>
                <a:latin typeface="Calibri"/>
              </a:rPr>
              <a:t>Betrachten Sie die ausgestellten Darstellungen.</a:t>
            </a:r>
            <a:endParaRPr lang="de-DE" sz="2400" spc="-1" dirty="0">
              <a:solidFill>
                <a:srgbClr val="002060"/>
              </a:solidFill>
              <a:uFill>
                <a:solidFill>
                  <a:srgbClr val="FFFFFF"/>
                </a:solidFill>
              </a:uFill>
              <a:latin typeface="Calibri"/>
            </a:endParaRPr>
          </a:p>
          <a:p>
            <a:pPr marL="368300" indent="-368300">
              <a:spcAft>
                <a:spcPts val="300"/>
              </a:spcAft>
              <a:buAutoNum type="arabicPeriod"/>
            </a:pPr>
            <a:r>
              <a:rPr lang="de-DE" sz="2400" b="0" strike="noStrike" spc="-1" dirty="0">
                <a:solidFill>
                  <a:srgbClr val="002060"/>
                </a:solidFill>
                <a:uFill>
                  <a:solidFill>
                    <a:srgbClr val="FFFFFF"/>
                  </a:solidFill>
                </a:uFill>
                <a:latin typeface="Calibri"/>
              </a:rPr>
              <a:t>Machen Sie sich Notizen:</a:t>
            </a:r>
            <a:endParaRPr lang="de-DE" sz="2400" b="0" strike="noStrike" spc="-1" dirty="0">
              <a:solidFill>
                <a:srgbClr val="002060"/>
              </a:solidFill>
              <a:uFill>
                <a:solidFill>
                  <a:srgbClr val="FFFFFF"/>
                </a:solidFill>
              </a:uFill>
              <a:latin typeface="Calibri"/>
            </a:endParaRPr>
          </a:p>
          <a:p>
            <a:pPr marL="668655" indent="-259080">
              <a:spcAft>
                <a:spcPts val="300"/>
              </a:spcAft>
              <a:buFont typeface="Arial" panose="020B0604020202020204" pitchFamily="34" charset="0"/>
              <a:buChar char="•"/>
            </a:pPr>
            <a:r>
              <a:rPr lang="de-DE" sz="2400" b="0" strike="noStrike" spc="-1" dirty="0">
                <a:solidFill>
                  <a:srgbClr val="002060"/>
                </a:solidFill>
                <a:uFill>
                  <a:solidFill>
                    <a:srgbClr val="FFFFFF"/>
                  </a:solidFill>
                </a:uFill>
                <a:latin typeface="Calibri"/>
              </a:rPr>
              <a:t>Was überrascht Sie?</a:t>
            </a:r>
            <a:endParaRPr lang="de-DE" sz="2400" b="0" strike="noStrike" spc="-1" dirty="0">
              <a:solidFill>
                <a:srgbClr val="002060"/>
              </a:solidFill>
              <a:uFill>
                <a:solidFill>
                  <a:srgbClr val="FFFFFF"/>
                </a:solidFill>
              </a:uFill>
              <a:latin typeface="Calibri"/>
            </a:endParaRPr>
          </a:p>
          <a:p>
            <a:pPr marL="668655" indent="-259080">
              <a:spcAft>
                <a:spcPts val="300"/>
              </a:spcAft>
              <a:buFont typeface="Arial" panose="020B0604020202020204" pitchFamily="34" charset="0"/>
              <a:buChar char="•"/>
            </a:pPr>
            <a:r>
              <a:rPr lang="de-DE" sz="2400" b="0" strike="noStrike" spc="-1" dirty="0">
                <a:solidFill>
                  <a:srgbClr val="002060"/>
                </a:solidFill>
                <a:uFill>
                  <a:solidFill>
                    <a:srgbClr val="FFFFFF"/>
                  </a:solidFill>
                </a:uFill>
                <a:latin typeface="Calibri"/>
              </a:rPr>
              <a:t>Welcher Aspekt ist neu?</a:t>
            </a:r>
            <a:endParaRPr lang="de-DE" sz="2400" spc="-1" dirty="0">
              <a:solidFill>
                <a:srgbClr val="002060"/>
              </a:solidFill>
              <a:uFill>
                <a:solidFill>
                  <a:srgbClr val="FFFFFF"/>
                </a:solidFill>
              </a:uFill>
              <a:latin typeface="Calibri"/>
            </a:endParaRPr>
          </a:p>
          <a:p>
            <a:pPr marL="668655" indent="-259080">
              <a:spcAft>
                <a:spcPts val="300"/>
              </a:spcAft>
              <a:buFont typeface="Arial" panose="020B0604020202020204" pitchFamily="34" charset="0"/>
              <a:buChar char="•"/>
            </a:pPr>
            <a:r>
              <a:rPr lang="de-DE" sz="2400" b="0" strike="noStrike" spc="-1" dirty="0">
                <a:solidFill>
                  <a:srgbClr val="002060"/>
                </a:solidFill>
                <a:uFill>
                  <a:solidFill>
                    <a:srgbClr val="FFFFFF"/>
                  </a:solidFill>
                </a:uFill>
                <a:latin typeface="Calibri"/>
              </a:rPr>
              <a:t>Welche Elemente finden Sie in Ihrer Darstellung wieder?</a:t>
            </a:r>
            <a:endParaRPr lang="de-DE" sz="2400" spc="-1" dirty="0">
              <a:solidFill>
                <a:srgbClr val="002060"/>
              </a:solidFill>
              <a:uFill>
                <a:solidFill>
                  <a:srgbClr val="FFFFFF"/>
                </a:solidFill>
              </a:uFill>
              <a:latin typeface="Calibri"/>
            </a:endParaRPr>
          </a:p>
          <a:p>
            <a:pPr marL="668655" indent="-259080">
              <a:spcAft>
                <a:spcPts val="300"/>
              </a:spcAft>
              <a:buFont typeface="Arial" panose="020B0604020202020204" pitchFamily="34" charset="0"/>
              <a:buChar char="•"/>
            </a:pPr>
            <a:r>
              <a:rPr lang="de-DE" sz="2400" b="0" strike="noStrike" spc="-1" dirty="0">
                <a:solidFill>
                  <a:srgbClr val="002060"/>
                </a:solidFill>
                <a:uFill>
                  <a:solidFill>
                    <a:srgbClr val="FFFFFF"/>
                  </a:solidFill>
                </a:uFill>
                <a:latin typeface="Calibri"/>
              </a:rPr>
              <a:t>…</a:t>
            </a:r>
            <a:endParaRPr lang="de-DE" sz="2400" b="0" strike="noStrike" spc="-1" dirty="0">
              <a:solidFill>
                <a:srgbClr val="002060"/>
              </a:solidFill>
              <a:uFill>
                <a:solidFill>
                  <a:srgbClr val="FFFFFF"/>
                </a:solidFill>
              </a:uFill>
              <a:latin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0383" y="514788"/>
            <a:ext cx="8228880" cy="1144440"/>
          </a:xfrm>
        </p:spPr>
        <p:txBody>
          <a:bodyPr/>
          <a:lstStyle/>
          <a:p>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Größenverständnis</a:t>
            </a:r>
            <a:endParaRPr lang="de-DE"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platzhalter 2"/>
          <p:cNvSpPr>
            <a:spLocks noGrp="1"/>
          </p:cNvSpPr>
          <p:nvPr>
            <p:ph type="body" sz="quarter" idx="10"/>
          </p:nvPr>
        </p:nvSpPr>
        <p:spPr>
          <a:xfrm>
            <a:off x="387350" y="1841500"/>
            <a:ext cx="8369300" cy="4013200"/>
          </a:xfrm>
        </p:spPr>
        <p:txBody>
          <a:bodyPr>
            <a:normAutofit fontScale="62500" lnSpcReduction="20000"/>
          </a:bodyPr>
          <a:lstStyle/>
          <a:p>
            <a:pPr>
              <a:lnSpc>
                <a:spcPct val="160000"/>
              </a:lnSpc>
            </a:pPr>
            <a:r>
              <a:rPr lang="de-DE" dirty="0">
                <a:solidFill>
                  <a:srgbClr val="002060"/>
                </a:solidFill>
                <a:latin typeface="Calibri" panose="020F0502020204030204" pitchFamily="34" charset="0"/>
                <a:ea typeface="Calibri" panose="020F0502020204030204" pitchFamily="34" charset="0"/>
                <a:cs typeface="Calibri" panose="020F0502020204030204" pitchFamily="34" charset="0"/>
              </a:rPr>
              <a:t>Aufbau eines Größenverständnisses ist Ziel der Behandlung von allen Größenbereichen im Unterricht</a:t>
            </a:r>
            <a:endParaRPr lang="de-DE"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nSpc>
                <a:spcPct val="160000"/>
              </a:lnSpc>
            </a:pPr>
            <a:r>
              <a:rPr lang="de-DE" dirty="0">
                <a:solidFill>
                  <a:srgbClr val="002060"/>
                </a:solidFill>
                <a:latin typeface="Calibri" panose="020F0502020204030204" pitchFamily="34" charset="0"/>
                <a:ea typeface="Calibri" panose="020F0502020204030204" pitchFamily="34" charset="0"/>
                <a:cs typeface="Calibri" panose="020F0502020204030204" pitchFamily="34" charset="0"/>
              </a:rPr>
              <a:t>Aufbau über mehrere Schuljahre unter Berücksichtigung der Vorkenntnisse der SuS</a:t>
            </a:r>
            <a:endParaRPr lang="de-DE"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nSpc>
                <a:spcPct val="160000"/>
              </a:lnSpc>
            </a:pPr>
            <a:r>
              <a:rPr lang="de-DE" dirty="0">
                <a:solidFill>
                  <a:srgbClr val="002060"/>
                </a:solidFill>
                <a:latin typeface="Calibri" panose="020F0502020204030204" pitchFamily="34" charset="0"/>
                <a:ea typeface="Calibri" panose="020F0502020204030204" pitchFamily="34" charset="0"/>
                <a:cs typeface="Calibri" panose="020F0502020204030204" pitchFamily="34" charset="0"/>
              </a:rPr>
              <a:t>Kerntätigkeiten:</a:t>
            </a:r>
            <a:endParaRPr lang="de-DE"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lvl="1">
              <a:lnSpc>
                <a:spcPct val="160000"/>
              </a:lnSpc>
              <a:buFont typeface="Wingdings" panose="05000000000000000000" pitchFamily="2" charset="2"/>
              <a:buChar char="Ø"/>
            </a:pPr>
            <a:r>
              <a:rPr lang="de-DE" dirty="0">
                <a:solidFill>
                  <a:srgbClr val="002060"/>
                </a:solidFill>
                <a:latin typeface="Calibri" panose="020F0502020204030204" pitchFamily="34" charset="0"/>
                <a:ea typeface="Calibri" panose="020F0502020204030204" pitchFamily="34" charset="0"/>
                <a:cs typeface="Calibri" panose="020F0502020204030204" pitchFamily="34" charset="0"/>
              </a:rPr>
              <a:t>Vergleichen</a:t>
            </a:r>
            <a:endParaRPr lang="de-DE"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lvl="1">
              <a:lnSpc>
                <a:spcPct val="160000"/>
              </a:lnSpc>
              <a:buFont typeface="Wingdings" panose="05000000000000000000" pitchFamily="2" charset="2"/>
              <a:buChar char="Ø"/>
            </a:pPr>
            <a:r>
              <a:rPr lang="de-DE" dirty="0">
                <a:solidFill>
                  <a:srgbClr val="002060"/>
                </a:solidFill>
                <a:latin typeface="Calibri" panose="020F0502020204030204" pitchFamily="34" charset="0"/>
                <a:ea typeface="Calibri" panose="020F0502020204030204" pitchFamily="34" charset="0"/>
                <a:cs typeface="Calibri" panose="020F0502020204030204" pitchFamily="34" charset="0"/>
              </a:rPr>
              <a:t>Messen</a:t>
            </a:r>
            <a:endParaRPr lang="de-DE"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lvl="1">
              <a:lnSpc>
                <a:spcPct val="160000"/>
              </a:lnSpc>
              <a:buFont typeface="Wingdings" panose="05000000000000000000" pitchFamily="2" charset="2"/>
              <a:buChar char="Ø"/>
            </a:pPr>
            <a:r>
              <a:rPr lang="de-DE" dirty="0">
                <a:solidFill>
                  <a:srgbClr val="002060"/>
                </a:solidFill>
                <a:latin typeface="Calibri" panose="020F0502020204030204" pitchFamily="34" charset="0"/>
                <a:ea typeface="Calibri" panose="020F0502020204030204" pitchFamily="34" charset="0"/>
                <a:cs typeface="Calibri" panose="020F0502020204030204" pitchFamily="34" charset="0"/>
              </a:rPr>
              <a:t>Schätzen</a:t>
            </a:r>
            <a:endParaRPr lang="de-DE"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nSpc>
                <a:spcPct val="160000"/>
              </a:lnSpc>
            </a:pPr>
            <a:r>
              <a:rPr lang="de-DE" dirty="0">
                <a:solidFill>
                  <a:srgbClr val="002060"/>
                </a:solidFill>
                <a:latin typeface="Calibri" panose="020F0502020204030204" pitchFamily="34" charset="0"/>
                <a:ea typeface="Calibri" panose="020F0502020204030204" pitchFamily="34" charset="0"/>
                <a:cs typeface="Calibri" panose="020F0502020204030204" pitchFamily="34" charset="0"/>
              </a:rPr>
              <a:t>Aufbau von Stützpunktwissen und Stützpunktvorstellungen</a:t>
            </a:r>
            <a:endParaRPr lang="de-DE"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lvl="1"/>
            <a:endParaRPr lang="de-DE" dirty="0"/>
          </a:p>
          <a:p>
            <a:pPr lvl="1">
              <a:buFont typeface="Wingdings" panose="05000000000000000000" pitchFamily="2" charset="2"/>
              <a:buChar char="Ø"/>
            </a:pPr>
            <a:endParaRPr lang="de-DE" dirty="0"/>
          </a:p>
          <a:p>
            <a:pPr lvl="1">
              <a:buFont typeface="Wingdings" panose="05000000000000000000" pitchFamily="2" charset="2"/>
              <a:buChar char="Ø"/>
            </a:pPr>
            <a:endParaRPr lang="de-DE" dirty="0"/>
          </a:p>
          <a:p>
            <a:pPr lvl="1">
              <a:buFont typeface="Wingdings" panose="05000000000000000000" pitchFamily="2" charset="2"/>
              <a:buChar char="Ø"/>
            </a:pPr>
            <a:endParaRPr lang="de-DE" dirty="0"/>
          </a:p>
          <a:p>
            <a:pPr lvl="1">
              <a:buFont typeface="Wingdings" panose="05000000000000000000" pitchFamily="2" charset="2"/>
              <a:buChar char="Ø"/>
            </a:pPr>
            <a:endParaRPr lang="de-DE" dirty="0"/>
          </a:p>
          <a:p>
            <a:pPr marL="457200" lvl="1" indent="0">
              <a:buNone/>
            </a:pPr>
            <a:endParaRPr lang="de-DE" dirty="0"/>
          </a:p>
          <a:p>
            <a:pPr marL="457200" lvl="1" indent="0">
              <a:buNone/>
            </a:pPr>
            <a:endParaRPr lang="de-DE" dirty="0"/>
          </a:p>
          <a:p>
            <a:pPr marL="457200" lvl="1" indent="0">
              <a:buNone/>
            </a:pPr>
            <a:endParaRPr lang="de-DE" dirty="0"/>
          </a:p>
          <a:p>
            <a:pPr marL="457200" lvl="1" indent="0">
              <a:buNone/>
            </a:pPr>
            <a:endParaRPr lang="de-DE" dirty="0"/>
          </a:p>
        </p:txBody>
      </p:sp>
      <p:sp>
        <p:nvSpPr>
          <p:cNvPr id="4" name="Textfeld 3"/>
          <p:cNvSpPr txBox="1"/>
          <p:nvPr/>
        </p:nvSpPr>
        <p:spPr>
          <a:xfrm>
            <a:off x="6693089" y="5751381"/>
            <a:ext cx="2450969" cy="246221"/>
          </a:xfrm>
          <a:prstGeom prst="rect">
            <a:avLst/>
          </a:prstGeom>
          <a:noFill/>
        </p:spPr>
        <p:txBody>
          <a:bodyPr wrap="square" rtlCol="0">
            <a:spAutoFit/>
          </a:bodyPr>
          <a:lstStyle/>
          <a:p>
            <a:r>
              <a:rPr lang="de-DE" sz="1000" dirty="0">
                <a:latin typeface="Calibri" panose="020F0502020204030204" pitchFamily="34" charset="0"/>
                <a:ea typeface="Calibri" panose="020F0502020204030204" pitchFamily="34" charset="0"/>
                <a:cs typeface="Calibri" panose="020F0502020204030204" pitchFamily="34" charset="0"/>
              </a:rPr>
              <a:t>nach Reuter und Schuler 2023, S. 237</a:t>
            </a:r>
            <a:endParaRPr lang="de-DE" sz="10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Shape 3"/>
          <p:cNvSpPr txBox="1"/>
          <p:nvPr/>
        </p:nvSpPr>
        <p:spPr>
          <a:xfrm>
            <a:off x="457200" y="665451"/>
            <a:ext cx="8229240" cy="808200"/>
          </a:xfrm>
          <a:prstGeom prst="rect">
            <a:avLst/>
          </a:prstGeom>
          <a:noFill/>
          <a:ln>
            <a:noFill/>
          </a:ln>
        </p:spPr>
        <p:txBody>
          <a:bodyPr lIns="0" tIns="0" rIns="0" bIns="0" anchor="ctr"/>
          <a:lstStyle/>
          <a:p>
            <a:r>
              <a:rPr lang="de-DE" sz="3200" b="1" strike="noStrike" spc="-1" dirty="0">
                <a:solidFill>
                  <a:srgbClr val="000000"/>
                </a:solidFill>
                <a:uFill>
                  <a:solidFill>
                    <a:srgbClr val="FFFFFF"/>
                  </a:solidFill>
                </a:uFill>
                <a:latin typeface="Calibri"/>
                <a:ea typeface="DejaVu Sans"/>
              </a:rPr>
              <a:t>Die didaktische Stufenfolge</a:t>
            </a:r>
            <a:endParaRPr lang="de-DE" sz="3200" b="0" strike="noStrike" spc="-1" dirty="0">
              <a:solidFill>
                <a:srgbClr val="000000"/>
              </a:solidFill>
              <a:uFill>
                <a:solidFill>
                  <a:srgbClr val="FFFFFF"/>
                </a:solidFill>
              </a:uFill>
              <a:latin typeface="Calibri"/>
            </a:endParaRPr>
          </a:p>
        </p:txBody>
      </p:sp>
      <p:sp>
        <p:nvSpPr>
          <p:cNvPr id="8" name="CustomShape 1"/>
          <p:cNvSpPr/>
          <p:nvPr/>
        </p:nvSpPr>
        <p:spPr>
          <a:xfrm>
            <a:off x="2229120" y="3410640"/>
            <a:ext cx="6122880" cy="864000"/>
          </a:xfrm>
          <a:prstGeom prst="rect">
            <a:avLst/>
          </a:prstGeom>
          <a:solidFill>
            <a:srgbClr val="99CCCC"/>
          </a:solidFill>
          <a:ln w="36000">
            <a:solidFill>
              <a:srgbClr val="669999"/>
            </a:solidFill>
            <a:round/>
          </a:ln>
        </p:spPr>
        <p:style>
          <a:lnRef idx="0">
            <a:scrgbClr r="0" g="0" b="0"/>
          </a:lnRef>
          <a:fillRef idx="0">
            <a:scrgbClr r="0" g="0" b="0"/>
          </a:fillRef>
          <a:effectRef idx="0">
            <a:scrgbClr r="0" g="0" b="0"/>
          </a:effectRef>
          <a:fontRef idx="minor"/>
        </p:style>
        <p:txBody>
          <a:bodyPr wrap="none" lIns="108000" tIns="63000" rIns="108000" bIns="63000" anchor="ctr"/>
          <a:lstStyle/>
          <a:p>
            <a:r>
              <a:rPr lang="de-DE" sz="1800" b="1" strike="noStrike" spc="-1" dirty="0">
                <a:solidFill>
                  <a:srgbClr val="FFFFFF"/>
                </a:solidFill>
                <a:uFill>
                  <a:solidFill>
                    <a:srgbClr val="FFFFFF"/>
                  </a:solidFill>
                </a:uFill>
                <a:latin typeface="Arial" panose="020B0604020202020204"/>
              </a:rPr>
              <a:t>  Indirektes Vergleichen von Repräsentanten:</a:t>
            </a:r>
            <a:endParaRPr lang="de-DE" sz="1800" b="0" strike="noStrike" spc="-1" dirty="0">
              <a:solidFill>
                <a:srgbClr val="000000"/>
              </a:solidFill>
              <a:uFill>
                <a:solidFill>
                  <a:srgbClr val="FFFFFF"/>
                </a:solidFill>
              </a:uFill>
              <a:latin typeface="Arial" panose="020B0604020202020204"/>
            </a:endParaRPr>
          </a:p>
          <a:p>
            <a:r>
              <a:rPr lang="de-DE" sz="1200" b="1" strike="noStrike" spc="-1" dirty="0">
                <a:solidFill>
                  <a:srgbClr val="FFFFFF"/>
                </a:solidFill>
                <a:uFill>
                  <a:solidFill>
                    <a:srgbClr val="FFFFFF"/>
                  </a:solidFill>
                </a:uFill>
                <a:latin typeface="Arial" panose="020B0604020202020204"/>
              </a:rPr>
              <a:t>   Mit Hilfe selbst gewählter Maßeinheiten</a:t>
            </a:r>
            <a:endParaRPr lang="de-DE" sz="1800" b="0" strike="noStrike" spc="-1" dirty="0">
              <a:solidFill>
                <a:srgbClr val="000000"/>
              </a:solidFill>
              <a:uFill>
                <a:solidFill>
                  <a:srgbClr val="FFFFFF"/>
                </a:solidFill>
              </a:uFill>
              <a:latin typeface="Arial" panose="020B0604020202020204"/>
            </a:endParaRPr>
          </a:p>
          <a:p>
            <a:r>
              <a:rPr lang="de-DE" sz="1200" b="1" strike="noStrike" spc="-1" dirty="0">
                <a:solidFill>
                  <a:srgbClr val="FFFFFF"/>
                </a:solidFill>
                <a:uFill>
                  <a:solidFill>
                    <a:srgbClr val="FFFFFF"/>
                  </a:solidFill>
                </a:uFill>
                <a:latin typeface="Arial" panose="020B0604020202020204"/>
              </a:rPr>
              <a:t>   Mit Hilfe standardisierter Maßeinheiten durch Messen mit versch. Messgeräten</a:t>
            </a:r>
            <a:endParaRPr lang="de-DE" sz="1800" b="0" strike="noStrike" spc="-1" dirty="0">
              <a:solidFill>
                <a:srgbClr val="000000"/>
              </a:solidFill>
              <a:uFill>
                <a:solidFill>
                  <a:srgbClr val="FFFFFF"/>
                </a:solidFill>
              </a:uFill>
              <a:latin typeface="Arial" panose="020B0604020202020204"/>
            </a:endParaRPr>
          </a:p>
        </p:txBody>
      </p:sp>
      <p:sp>
        <p:nvSpPr>
          <p:cNvPr id="9" name="CustomShape 2"/>
          <p:cNvSpPr/>
          <p:nvPr/>
        </p:nvSpPr>
        <p:spPr>
          <a:xfrm>
            <a:off x="1666440" y="4282200"/>
            <a:ext cx="6685560" cy="864000"/>
          </a:xfrm>
          <a:prstGeom prst="rect">
            <a:avLst/>
          </a:prstGeom>
          <a:solidFill>
            <a:srgbClr val="99CCCC"/>
          </a:solidFill>
          <a:ln w="36000">
            <a:solidFill>
              <a:srgbClr val="669999"/>
            </a:solidFill>
            <a:round/>
          </a:ln>
        </p:spPr>
        <p:style>
          <a:lnRef idx="0">
            <a:scrgbClr r="0" g="0" b="0"/>
          </a:lnRef>
          <a:fillRef idx="0">
            <a:scrgbClr r="0" g="0" b="0"/>
          </a:fillRef>
          <a:effectRef idx="0">
            <a:scrgbClr r="0" g="0" b="0"/>
          </a:effectRef>
          <a:fontRef idx="minor"/>
        </p:style>
        <p:txBody>
          <a:bodyPr wrap="none" lIns="108000" tIns="63000" rIns="108000" bIns="63000" anchor="ctr"/>
          <a:lstStyle/>
          <a:p>
            <a:r>
              <a:rPr lang="de-DE" sz="1800" b="1" strike="noStrike" spc="-1" dirty="0">
                <a:solidFill>
                  <a:srgbClr val="FFFFFF"/>
                </a:solidFill>
                <a:uFill>
                  <a:solidFill>
                    <a:srgbClr val="FFFFFF"/>
                  </a:solidFill>
                </a:uFill>
                <a:latin typeface="Arial" panose="020B0604020202020204"/>
              </a:rPr>
              <a:t>Direktes Vergleichen von Repräsentanten</a:t>
            </a:r>
            <a:endParaRPr lang="de-DE" sz="1800" b="0" strike="noStrike" spc="-1" dirty="0">
              <a:solidFill>
                <a:srgbClr val="000000"/>
              </a:solidFill>
              <a:uFill>
                <a:solidFill>
                  <a:srgbClr val="FFFFFF"/>
                </a:solidFill>
              </a:uFill>
              <a:latin typeface="Arial" panose="020B0604020202020204"/>
            </a:endParaRPr>
          </a:p>
        </p:txBody>
      </p:sp>
      <p:sp>
        <p:nvSpPr>
          <p:cNvPr id="10" name="CustomShape 3"/>
          <p:cNvSpPr/>
          <p:nvPr/>
        </p:nvSpPr>
        <p:spPr>
          <a:xfrm>
            <a:off x="1093320" y="5153400"/>
            <a:ext cx="7258680" cy="864000"/>
          </a:xfrm>
          <a:prstGeom prst="rect">
            <a:avLst/>
          </a:prstGeom>
          <a:solidFill>
            <a:srgbClr val="99CCCC"/>
          </a:solidFill>
          <a:ln w="36000">
            <a:solidFill>
              <a:srgbClr val="669999"/>
            </a:solidFill>
            <a:round/>
          </a:ln>
        </p:spPr>
        <p:style>
          <a:lnRef idx="0">
            <a:scrgbClr r="0" g="0" b="0"/>
          </a:lnRef>
          <a:fillRef idx="0">
            <a:scrgbClr r="0" g="0" b="0"/>
          </a:fillRef>
          <a:effectRef idx="0">
            <a:scrgbClr r="0" g="0" b="0"/>
          </a:effectRef>
          <a:fontRef idx="minor"/>
        </p:style>
        <p:txBody>
          <a:bodyPr wrap="none" lIns="108000" tIns="63000" rIns="108000" bIns="63000" anchor="ctr"/>
          <a:lstStyle/>
          <a:p>
            <a:r>
              <a:rPr lang="de-DE" sz="1800" b="1" strike="noStrike" spc="-1" dirty="0">
                <a:solidFill>
                  <a:srgbClr val="FFFFFF"/>
                </a:solidFill>
                <a:uFill>
                  <a:solidFill>
                    <a:srgbClr val="FFFFFF"/>
                  </a:solidFill>
                </a:uFill>
                <a:latin typeface="Arial" panose="020B0604020202020204"/>
              </a:rPr>
              <a:t>Erfahrungen sammeln und aufgreifen:</a:t>
            </a:r>
            <a:endParaRPr lang="de-DE" sz="1800" b="0" strike="noStrike" spc="-1" dirty="0">
              <a:solidFill>
                <a:srgbClr val="000000"/>
              </a:solidFill>
              <a:uFill>
                <a:solidFill>
                  <a:srgbClr val="FFFFFF"/>
                </a:solidFill>
              </a:uFill>
              <a:latin typeface="Arial" panose="020B0604020202020204"/>
            </a:endParaRPr>
          </a:p>
          <a:p>
            <a:r>
              <a:rPr lang="de-DE" sz="1800" b="1" strike="noStrike" spc="-1" dirty="0">
                <a:solidFill>
                  <a:srgbClr val="FFFFFF"/>
                </a:solidFill>
                <a:uFill>
                  <a:solidFill>
                    <a:srgbClr val="FFFFFF"/>
                  </a:solidFill>
                </a:uFill>
                <a:latin typeface="Arial" panose="020B0604020202020204"/>
              </a:rPr>
              <a:t>Sach-, Spiel- und Alltagssituation</a:t>
            </a:r>
            <a:endParaRPr lang="de-DE" sz="1800" b="0" strike="noStrike" spc="-1" dirty="0">
              <a:solidFill>
                <a:srgbClr val="000000"/>
              </a:solidFill>
              <a:uFill>
                <a:solidFill>
                  <a:srgbClr val="FFFFFF"/>
                </a:solidFill>
              </a:uFill>
              <a:latin typeface="Arial" panose="020B0604020202020204"/>
            </a:endParaRPr>
          </a:p>
        </p:txBody>
      </p:sp>
      <p:sp>
        <p:nvSpPr>
          <p:cNvPr id="11" name="CustomShape 4"/>
          <p:cNvSpPr/>
          <p:nvPr/>
        </p:nvSpPr>
        <p:spPr>
          <a:xfrm>
            <a:off x="2812320" y="2527560"/>
            <a:ext cx="5539680" cy="864000"/>
          </a:xfrm>
          <a:prstGeom prst="rect">
            <a:avLst/>
          </a:prstGeom>
          <a:solidFill>
            <a:srgbClr val="99CCCC"/>
          </a:solidFill>
          <a:ln w="36000">
            <a:solidFill>
              <a:srgbClr val="669999"/>
            </a:solidFill>
            <a:round/>
          </a:ln>
        </p:spPr>
        <p:style>
          <a:lnRef idx="0">
            <a:scrgbClr r="0" g="0" b="0"/>
          </a:lnRef>
          <a:fillRef idx="0">
            <a:scrgbClr r="0" g="0" b="0"/>
          </a:fillRef>
          <a:effectRef idx="0">
            <a:scrgbClr r="0" g="0" b="0"/>
          </a:effectRef>
          <a:fontRef idx="minor"/>
        </p:style>
        <p:txBody>
          <a:bodyPr wrap="none" lIns="108000" tIns="63000" rIns="108000" bIns="63000" anchor="ctr"/>
          <a:lstStyle/>
          <a:p>
            <a:r>
              <a:rPr lang="de-DE" sz="1800" b="1" strike="noStrike" spc="-1">
                <a:solidFill>
                  <a:srgbClr val="FFFFFF"/>
                </a:solidFill>
                <a:uFill>
                  <a:solidFill>
                    <a:srgbClr val="FFFFFF"/>
                  </a:solidFill>
                </a:uFill>
                <a:latin typeface="Arial" panose="020B0604020202020204"/>
              </a:rPr>
              <a:t>Umwandeln: 
Verfeinern und Vergröbern der Maßeinheiten</a:t>
            </a:r>
            <a:endParaRPr lang="de-DE" sz="1800" b="0" strike="noStrike" spc="-1">
              <a:solidFill>
                <a:srgbClr val="000000"/>
              </a:solidFill>
              <a:uFill>
                <a:solidFill>
                  <a:srgbClr val="FFFFFF"/>
                </a:solidFill>
              </a:uFill>
              <a:latin typeface="Arial" panose="020B0604020202020204"/>
            </a:endParaRPr>
          </a:p>
        </p:txBody>
      </p:sp>
      <p:sp>
        <p:nvSpPr>
          <p:cNvPr id="12" name="CustomShape 5"/>
          <p:cNvSpPr/>
          <p:nvPr/>
        </p:nvSpPr>
        <p:spPr>
          <a:xfrm>
            <a:off x="3395880" y="1656000"/>
            <a:ext cx="4956120" cy="864000"/>
          </a:xfrm>
          <a:prstGeom prst="rect">
            <a:avLst/>
          </a:prstGeom>
          <a:solidFill>
            <a:srgbClr val="99CCCC"/>
          </a:solidFill>
          <a:ln w="36000">
            <a:solidFill>
              <a:srgbClr val="669999"/>
            </a:solidFill>
            <a:round/>
          </a:ln>
        </p:spPr>
        <p:style>
          <a:lnRef idx="0">
            <a:scrgbClr r="0" g="0" b="0"/>
          </a:lnRef>
          <a:fillRef idx="0">
            <a:scrgbClr r="0" g="0" b="0"/>
          </a:fillRef>
          <a:effectRef idx="0">
            <a:scrgbClr r="0" g="0" b="0"/>
          </a:effectRef>
          <a:fontRef idx="minor"/>
        </p:style>
        <p:txBody>
          <a:bodyPr wrap="none" lIns="108000" tIns="63000" rIns="108000" bIns="63000" anchor="ctr"/>
          <a:lstStyle/>
          <a:p>
            <a:r>
              <a:rPr lang="de-DE" sz="1800" b="1" strike="noStrike" spc="-1" dirty="0">
                <a:solidFill>
                  <a:srgbClr val="FFFFFF"/>
                </a:solidFill>
                <a:uFill>
                  <a:solidFill>
                    <a:srgbClr val="FFFFFF"/>
                  </a:solidFill>
                </a:uFill>
                <a:latin typeface="Arial" panose="020B0604020202020204"/>
              </a:rPr>
              <a:t>Rechnen und Anwenden</a:t>
            </a:r>
            <a:endParaRPr lang="de-DE" sz="1800" b="0" strike="noStrike" spc="-1" dirty="0">
              <a:solidFill>
                <a:srgbClr val="000000"/>
              </a:solidFill>
              <a:uFill>
                <a:solidFill>
                  <a:srgbClr val="FFFFFF"/>
                </a:solidFill>
              </a:uFill>
              <a:latin typeface="Arial" panose="020B0604020202020204"/>
            </a:endParaRPr>
          </a:p>
        </p:txBody>
      </p:sp>
      <p:pic>
        <p:nvPicPr>
          <p:cNvPr id="13" name="Grafik 12"/>
          <p:cNvPicPr/>
          <p:nvPr/>
        </p:nvPicPr>
        <p:blipFill>
          <a:blip r:embed="rId1"/>
          <a:stretch>
            <a:fillRect/>
          </a:stretch>
        </p:blipFill>
        <p:spPr>
          <a:xfrm>
            <a:off x="7565760" y="263691"/>
            <a:ext cx="1120680" cy="1209960"/>
          </a:xfrm>
          <a:prstGeom prst="rect">
            <a:avLst/>
          </a:prstGeom>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stomShape 1"/>
          <p:cNvSpPr/>
          <p:nvPr/>
        </p:nvSpPr>
        <p:spPr>
          <a:xfrm>
            <a:off x="420884" y="627690"/>
            <a:ext cx="7918560" cy="854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90000"/>
              </a:lnSpc>
            </a:pPr>
            <a:r>
              <a:rPr lang="de-DE" sz="2800" b="1" strike="noStrike" spc="-1" dirty="0">
                <a:solidFill>
                  <a:srgbClr val="000000"/>
                </a:solidFill>
                <a:uFill>
                  <a:solidFill>
                    <a:srgbClr val="FFFFFF"/>
                  </a:solidFill>
                </a:uFill>
                <a:latin typeface="Calibri"/>
                <a:ea typeface="DejaVu Sans"/>
              </a:rPr>
              <a:t>Kritische Anmerkungen zur didaktischen Stufenfolge</a:t>
            </a:r>
            <a:endParaRPr lang="de-DE" sz="1800" b="0" strike="noStrike" spc="-1" dirty="0">
              <a:solidFill>
                <a:srgbClr val="000000"/>
              </a:solidFill>
              <a:uFill>
                <a:solidFill>
                  <a:srgbClr val="FFFFFF"/>
                </a:solidFill>
              </a:uFill>
              <a:latin typeface="Arial" panose="020B0604020202020204"/>
            </a:endParaRPr>
          </a:p>
          <a:p>
            <a:pPr>
              <a:lnSpc>
                <a:spcPct val="90000"/>
              </a:lnSpc>
            </a:pPr>
            <a:r>
              <a:rPr lang="de-DE" sz="1800" b="0" strike="noStrike" spc="-1" dirty="0">
                <a:solidFill>
                  <a:srgbClr val="000000"/>
                </a:solidFill>
                <a:uFill>
                  <a:solidFill>
                    <a:srgbClr val="FFFFFF"/>
                  </a:solidFill>
                </a:uFill>
                <a:latin typeface="Calibri"/>
                <a:ea typeface="DejaVu Sans"/>
              </a:rPr>
              <a:t>(Silke Ruwisch, Landesfachtag SH, 28.02.2015) </a:t>
            </a:r>
            <a:r>
              <a:rPr lang="de-DE" sz="1800" b="0" i="1" strike="noStrike" spc="-1" dirty="0">
                <a:solidFill>
                  <a:srgbClr val="000000"/>
                </a:solidFill>
                <a:uFill>
                  <a:solidFill>
                    <a:srgbClr val="FFFFFF"/>
                  </a:solidFill>
                </a:uFill>
                <a:latin typeface="Calibri"/>
                <a:ea typeface="DejaVu Sans"/>
              </a:rPr>
              <a:t>zum Vertiefen</a:t>
            </a:r>
            <a:endParaRPr lang="de-DE" sz="1800" b="0" strike="noStrike" spc="-1" dirty="0">
              <a:solidFill>
                <a:srgbClr val="000000"/>
              </a:solidFill>
              <a:uFill>
                <a:solidFill>
                  <a:srgbClr val="FFFFFF"/>
                </a:solidFill>
              </a:uFill>
              <a:latin typeface="Arial" panose="020B0604020202020204"/>
            </a:endParaRPr>
          </a:p>
        </p:txBody>
      </p:sp>
      <p:pic>
        <p:nvPicPr>
          <p:cNvPr id="15" name="Grafik 14"/>
          <p:cNvPicPr/>
          <p:nvPr/>
        </p:nvPicPr>
        <p:blipFill>
          <a:blip r:embed="rId1"/>
          <a:stretch>
            <a:fillRect/>
          </a:stretch>
        </p:blipFill>
        <p:spPr>
          <a:xfrm>
            <a:off x="8244408" y="188640"/>
            <a:ext cx="644400" cy="644400"/>
          </a:xfrm>
          <a:prstGeom prst="rect">
            <a:avLst/>
          </a:prstGeom>
          <a:ln>
            <a:noFill/>
          </a:ln>
        </p:spPr>
      </p:pic>
      <p:sp>
        <p:nvSpPr>
          <p:cNvPr id="16" name="TextShape 2"/>
          <p:cNvSpPr txBox="1"/>
          <p:nvPr/>
        </p:nvSpPr>
        <p:spPr>
          <a:xfrm>
            <a:off x="360000" y="1899686"/>
            <a:ext cx="8784000" cy="4464000"/>
          </a:xfrm>
          <a:prstGeom prst="rect">
            <a:avLst/>
          </a:prstGeom>
          <a:noFill/>
          <a:ln>
            <a:noFill/>
          </a:ln>
        </p:spPr>
        <p:txBody>
          <a:bodyPr lIns="90000" tIns="45000" rIns="90000" bIns="45000"/>
          <a:lstStyle/>
          <a:p>
            <a:r>
              <a:rPr lang="de-DE" b="1" strike="noStrike" spc="-1" dirty="0">
                <a:solidFill>
                  <a:srgbClr val="000000"/>
                </a:solidFill>
                <a:uFill>
                  <a:solidFill>
                    <a:srgbClr val="FFFFFF"/>
                  </a:solidFill>
                </a:uFill>
                <a:latin typeface="Calibri"/>
              </a:rPr>
              <a:t>Das Größenverständnis ist netzartig strukturiert und nicht linear aufgebaut</a:t>
            </a:r>
            <a:endParaRPr lang="de-DE" sz="1600" b="0" strike="noStrike" spc="-1" dirty="0">
              <a:solidFill>
                <a:srgbClr val="000000"/>
              </a:solidFill>
              <a:uFill>
                <a:solidFill>
                  <a:srgbClr val="FFFFFF"/>
                </a:solidFill>
              </a:uFill>
              <a:latin typeface="Arial" panose="020B0604020202020204"/>
            </a:endParaRPr>
          </a:p>
          <a:p>
            <a:pPr marL="215900" indent="-215900">
              <a:buClr>
                <a:srgbClr val="000000"/>
              </a:buClr>
              <a:buSzPct val="45000"/>
              <a:buFont typeface="Wingdings" panose="05000000000000000000" pitchFamily="2" charset="2"/>
              <a:buChar char=""/>
            </a:pPr>
            <a:r>
              <a:rPr lang="de-DE" b="0" strike="noStrike" spc="-1" dirty="0">
                <a:solidFill>
                  <a:srgbClr val="000000"/>
                </a:solidFill>
                <a:uFill>
                  <a:solidFill>
                    <a:srgbClr val="FFFFFF"/>
                  </a:solidFill>
                </a:uFill>
                <a:latin typeface="Calibri"/>
              </a:rPr>
              <a:t>Vorerfahrungen bestehen zu verschiedenen Aspekten</a:t>
            </a:r>
            <a:br>
              <a:rPr lang="de-DE" b="0" strike="noStrike" spc="-1" dirty="0">
                <a:solidFill>
                  <a:srgbClr val="000000"/>
                </a:solidFill>
                <a:uFill>
                  <a:solidFill>
                    <a:srgbClr val="FFFFFF"/>
                  </a:solidFill>
                </a:uFill>
                <a:latin typeface="Calibri"/>
              </a:rPr>
            </a:br>
            <a:r>
              <a:rPr lang="de-DE" b="0" strike="noStrike" spc="-1" dirty="0">
                <a:solidFill>
                  <a:srgbClr val="FF950E"/>
                </a:solidFill>
                <a:uFill>
                  <a:solidFill>
                    <a:srgbClr val="FFFFFF"/>
                  </a:solidFill>
                </a:uFill>
                <a:latin typeface="Calibri"/>
              </a:rPr>
              <a:t>&gt;&gt; Kinder können und wissen mehr, als wir denken.</a:t>
            </a:r>
            <a:endParaRPr lang="de-DE" sz="1600" b="0" strike="noStrike" spc="-1" dirty="0">
              <a:solidFill>
                <a:srgbClr val="000000"/>
              </a:solidFill>
              <a:uFill>
                <a:solidFill>
                  <a:srgbClr val="FFFFFF"/>
                </a:solidFill>
              </a:uFill>
              <a:latin typeface="Arial" panose="020B0604020202020204"/>
            </a:endParaRPr>
          </a:p>
          <a:p>
            <a:pPr marL="215900" indent="-215900">
              <a:buClr>
                <a:srgbClr val="000000"/>
              </a:buClr>
              <a:buSzPct val="45000"/>
              <a:buFont typeface="Wingdings" panose="05000000000000000000" pitchFamily="2" charset="2"/>
              <a:buChar char=""/>
            </a:pPr>
            <a:r>
              <a:rPr lang="de-DE" b="0" strike="noStrike" spc="-1" dirty="0">
                <a:solidFill>
                  <a:srgbClr val="000000"/>
                </a:solidFill>
                <a:uFill>
                  <a:solidFill>
                    <a:srgbClr val="FFFFFF"/>
                  </a:solidFill>
                </a:uFill>
                <a:latin typeface="Calibri"/>
              </a:rPr>
              <a:t>Prozessbewältigung bedeutet nicht Verständnis</a:t>
            </a:r>
            <a:br>
              <a:rPr lang="de-DE" b="0" strike="noStrike" spc="-1" dirty="0">
                <a:solidFill>
                  <a:srgbClr val="000000"/>
                </a:solidFill>
                <a:uFill>
                  <a:solidFill>
                    <a:srgbClr val="FFFFFF"/>
                  </a:solidFill>
                </a:uFill>
                <a:latin typeface="Calibri"/>
              </a:rPr>
            </a:br>
            <a:r>
              <a:rPr lang="de-DE" b="0" strike="noStrike" spc="-1" dirty="0">
                <a:solidFill>
                  <a:srgbClr val="FF950E"/>
                </a:solidFill>
                <a:uFill>
                  <a:solidFill>
                    <a:srgbClr val="FFFFFF"/>
                  </a:solidFill>
                </a:uFill>
                <a:latin typeface="Calibri"/>
              </a:rPr>
              <a:t>&gt;&gt; Kinder können und wissen gleichzeitig weniger, als wir denken.</a:t>
            </a:r>
            <a:endParaRPr lang="de-DE" sz="1600" b="0" strike="noStrike" spc="-1" dirty="0">
              <a:solidFill>
                <a:srgbClr val="000000"/>
              </a:solidFill>
              <a:uFill>
                <a:solidFill>
                  <a:srgbClr val="FFFFFF"/>
                </a:solidFill>
              </a:uFill>
              <a:latin typeface="Arial" panose="020B0604020202020204"/>
            </a:endParaRPr>
          </a:p>
          <a:p>
            <a:pPr marL="215900" indent="-215900">
              <a:buClr>
                <a:srgbClr val="000000"/>
              </a:buClr>
              <a:buSzPct val="45000"/>
              <a:buFont typeface="Wingdings" panose="05000000000000000000" pitchFamily="2" charset="2"/>
              <a:buChar char=""/>
            </a:pPr>
            <a:r>
              <a:rPr lang="de-DE" b="0" strike="noStrike" spc="-1" dirty="0">
                <a:solidFill>
                  <a:srgbClr val="000000"/>
                </a:solidFill>
                <a:uFill>
                  <a:solidFill>
                    <a:srgbClr val="FFFFFF"/>
                  </a:solidFill>
                </a:uFill>
                <a:latin typeface="Calibri"/>
              </a:rPr>
              <a:t>Verständnisaufbau ist ein vielschichtiger und langandauernder Prozess</a:t>
            </a:r>
            <a:br>
              <a:rPr lang="de-DE" b="0" strike="noStrike" spc="-1" dirty="0">
                <a:solidFill>
                  <a:srgbClr val="000000"/>
                </a:solidFill>
                <a:uFill>
                  <a:solidFill>
                    <a:srgbClr val="FFFFFF"/>
                  </a:solidFill>
                </a:uFill>
                <a:latin typeface="Calibri"/>
              </a:rPr>
            </a:br>
            <a:r>
              <a:rPr lang="de-DE" b="0" strike="noStrike" spc="-1" dirty="0">
                <a:solidFill>
                  <a:srgbClr val="FF950E"/>
                </a:solidFill>
                <a:uFill>
                  <a:solidFill>
                    <a:srgbClr val="FFFFFF"/>
                  </a:solidFill>
                </a:uFill>
                <a:latin typeface="Calibri"/>
              </a:rPr>
              <a:t>&gt;&gt; Kinder bauen ihr Größenverständnis nur wenig über Analogien auf.</a:t>
            </a:r>
            <a:endParaRPr lang="de-DE" sz="1600" b="0" strike="noStrike" spc="-1" dirty="0">
              <a:solidFill>
                <a:srgbClr val="000000"/>
              </a:solidFill>
              <a:uFill>
                <a:solidFill>
                  <a:srgbClr val="FFFFFF"/>
                </a:solidFill>
              </a:uFill>
              <a:latin typeface="Arial" panose="020B0604020202020204"/>
            </a:endParaRPr>
          </a:p>
          <a:p>
            <a:pPr>
              <a:buClr>
                <a:srgbClr val="000000"/>
              </a:buClr>
              <a:buSzPct val="45000"/>
            </a:pPr>
            <a:endParaRPr lang="de-DE" sz="1600" b="0" strike="noStrike" spc="-1" dirty="0">
              <a:solidFill>
                <a:srgbClr val="000000"/>
              </a:solidFill>
              <a:uFill>
                <a:solidFill>
                  <a:srgbClr val="FFFFFF"/>
                </a:solidFill>
              </a:uFill>
              <a:latin typeface="Arial" panose="020B0604020202020204"/>
            </a:endParaRPr>
          </a:p>
          <a:p>
            <a:r>
              <a:rPr lang="de-DE" b="1" strike="noStrike" spc="-1" dirty="0">
                <a:solidFill>
                  <a:srgbClr val="000000"/>
                </a:solidFill>
                <a:uFill>
                  <a:solidFill>
                    <a:srgbClr val="FFFFFF"/>
                  </a:solidFill>
                </a:uFill>
                <a:latin typeface="Calibri"/>
              </a:rPr>
              <a:t>Stufenfolge als Instruktionsabfolge entspricht nicht dem modernen Lernverständnis</a:t>
            </a:r>
            <a:endParaRPr lang="de-DE" b="0" strike="noStrike" spc="-1" dirty="0">
              <a:solidFill>
                <a:srgbClr val="000000"/>
              </a:solidFill>
              <a:uFill>
                <a:solidFill>
                  <a:srgbClr val="FFFFFF"/>
                </a:solidFill>
              </a:uFill>
              <a:latin typeface="Arial" panose="020B0604020202020204"/>
            </a:endParaRPr>
          </a:p>
          <a:p>
            <a:pPr marL="215900" indent="-215900">
              <a:buClr>
                <a:srgbClr val="000000"/>
              </a:buClr>
              <a:buSzPct val="45000"/>
              <a:buFont typeface="Wingdings" panose="05000000000000000000" pitchFamily="2" charset="2"/>
              <a:buChar char=""/>
            </a:pPr>
            <a:r>
              <a:rPr lang="de-DE" b="0" strike="noStrike" spc="-1" dirty="0">
                <a:solidFill>
                  <a:srgbClr val="000000"/>
                </a:solidFill>
                <a:uFill>
                  <a:solidFill>
                    <a:srgbClr val="FFFFFF"/>
                  </a:solidFill>
                </a:uFill>
                <a:latin typeface="Calibri"/>
              </a:rPr>
              <a:t>Vorerfahrungen werden i.d.R. nicht eruiert und bewusst aufgegriffen.</a:t>
            </a:r>
            <a:endParaRPr lang="de-DE" sz="1600" b="0" strike="noStrike" spc="-1" dirty="0">
              <a:solidFill>
                <a:srgbClr val="000000"/>
              </a:solidFill>
              <a:uFill>
                <a:solidFill>
                  <a:srgbClr val="FFFFFF"/>
                </a:solidFill>
              </a:uFill>
              <a:latin typeface="Arial" panose="020B0604020202020204"/>
            </a:endParaRPr>
          </a:p>
          <a:p>
            <a:pPr marL="215900" indent="-215900">
              <a:buClr>
                <a:srgbClr val="000000"/>
              </a:buClr>
              <a:buSzPct val="45000"/>
              <a:buFont typeface="Wingdings" panose="05000000000000000000" pitchFamily="2" charset="2"/>
              <a:buChar char=""/>
            </a:pPr>
            <a:r>
              <a:rPr lang="de-DE" b="0" strike="noStrike" spc="-1" dirty="0">
                <a:solidFill>
                  <a:srgbClr val="000000"/>
                </a:solidFill>
                <a:uFill>
                  <a:solidFill>
                    <a:srgbClr val="FFFFFF"/>
                  </a:solidFill>
                </a:uFill>
                <a:latin typeface="Calibri"/>
              </a:rPr>
              <a:t>Unterrichtseinheiten sind isoliert und kurz und werden wenig vernetzt.</a:t>
            </a:r>
            <a:endParaRPr lang="de-DE" sz="1600" b="0" strike="noStrike" spc="-1" dirty="0">
              <a:solidFill>
                <a:srgbClr val="000000"/>
              </a:solidFill>
              <a:uFill>
                <a:solidFill>
                  <a:srgbClr val="FFFFFF"/>
                </a:solidFill>
              </a:uFill>
              <a:latin typeface="Arial" panose="020B0604020202020204"/>
            </a:endParaRPr>
          </a:p>
          <a:p>
            <a:pPr marL="215900" indent="-215900">
              <a:buClr>
                <a:srgbClr val="000000"/>
              </a:buClr>
              <a:buSzPct val="45000"/>
              <a:buFont typeface="Wingdings" panose="05000000000000000000" pitchFamily="2" charset="2"/>
              <a:buChar char=""/>
            </a:pPr>
            <a:r>
              <a:rPr lang="de-DE" b="0" strike="noStrike" spc="-1" dirty="0">
                <a:solidFill>
                  <a:srgbClr val="000000"/>
                </a:solidFill>
                <a:uFill>
                  <a:solidFill>
                    <a:srgbClr val="FFFFFF"/>
                  </a:solidFill>
                </a:uFill>
                <a:latin typeface="Calibri"/>
              </a:rPr>
              <a:t>Zu frühes rein abstrakt-rechnerisches Arbeiten.</a:t>
            </a:r>
            <a:endParaRPr lang="de-DE" sz="1600" b="0" strike="noStrike" spc="-1" dirty="0">
              <a:solidFill>
                <a:srgbClr val="000000"/>
              </a:solidFill>
              <a:uFill>
                <a:solidFill>
                  <a:srgbClr val="FFFFFF"/>
                </a:solidFill>
              </a:uFill>
              <a:latin typeface="Arial" panose="020B0604020202020204"/>
            </a:endParaRPr>
          </a:p>
          <a:p>
            <a:pPr marL="215900" indent="-215900">
              <a:buClr>
                <a:srgbClr val="000000"/>
              </a:buClr>
              <a:buSzPct val="45000"/>
              <a:buFont typeface="Wingdings" panose="05000000000000000000" pitchFamily="2" charset="2"/>
              <a:buChar char=""/>
            </a:pPr>
            <a:r>
              <a:rPr lang="de-DE" b="0" strike="noStrike" spc="-1" dirty="0">
                <a:solidFill>
                  <a:srgbClr val="000000"/>
                </a:solidFill>
                <a:uFill>
                  <a:solidFill>
                    <a:srgbClr val="FFFFFF"/>
                  </a:solidFill>
                </a:uFill>
                <a:latin typeface="Calibri"/>
              </a:rPr>
              <a:t>Kein aktiv-entdeckendes Lernen und sozial-konstruktives Aushandeln</a:t>
            </a:r>
            <a:r>
              <a:rPr lang="de-DE" sz="2000" b="0" strike="noStrike" spc="-1" dirty="0">
                <a:solidFill>
                  <a:srgbClr val="000000"/>
                </a:solidFill>
                <a:uFill>
                  <a:solidFill>
                    <a:srgbClr val="FFFFFF"/>
                  </a:solidFill>
                </a:uFill>
                <a:latin typeface="Calibri"/>
              </a:rPr>
              <a:t>.</a:t>
            </a:r>
            <a:endParaRPr lang="de-DE" sz="1800" b="0" strike="noStrike" spc="-1" dirty="0">
              <a:solidFill>
                <a:srgbClr val="000000"/>
              </a:solidFill>
              <a:uFill>
                <a:solidFill>
                  <a:srgbClr val="FFFFFF"/>
                </a:solidFill>
              </a:uFill>
              <a:latin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Shape 3"/>
          <p:cNvSpPr txBox="1"/>
          <p:nvPr/>
        </p:nvSpPr>
        <p:spPr>
          <a:xfrm>
            <a:off x="457200" y="665451"/>
            <a:ext cx="8229240" cy="808200"/>
          </a:xfrm>
          <a:prstGeom prst="rect">
            <a:avLst/>
          </a:prstGeom>
          <a:noFill/>
          <a:ln>
            <a:noFill/>
          </a:ln>
        </p:spPr>
        <p:txBody>
          <a:bodyPr lIns="0" tIns="0" rIns="0" bIns="0" anchor="ctr"/>
          <a:lstStyle/>
          <a:p>
            <a:r>
              <a:rPr lang="de-DE" sz="3200" b="1" strike="noStrike" spc="-1" dirty="0">
                <a:solidFill>
                  <a:srgbClr val="000000"/>
                </a:solidFill>
                <a:uFill>
                  <a:solidFill>
                    <a:srgbClr val="FFFFFF"/>
                  </a:solidFill>
                </a:uFill>
                <a:latin typeface="Calibri"/>
                <a:ea typeface="DejaVu Sans"/>
              </a:rPr>
              <a:t>Die didaktische Stufenfolge</a:t>
            </a:r>
            <a:br>
              <a:rPr lang="de-DE" sz="3200" b="1" strike="noStrike" spc="-1" dirty="0">
                <a:solidFill>
                  <a:srgbClr val="000000"/>
                </a:solidFill>
                <a:uFill>
                  <a:solidFill>
                    <a:srgbClr val="FFFFFF"/>
                  </a:solidFill>
                </a:uFill>
                <a:latin typeface="Calibri"/>
                <a:ea typeface="DejaVu Sans"/>
              </a:rPr>
            </a:br>
            <a:r>
              <a:rPr lang="de-DE" sz="3200" b="1" strike="noStrike" spc="-1" dirty="0">
                <a:solidFill>
                  <a:srgbClr val="002060"/>
                </a:solidFill>
                <a:uFill>
                  <a:solidFill>
                    <a:srgbClr val="FFFFFF"/>
                  </a:solidFill>
                </a:uFill>
                <a:latin typeface="Calibri"/>
                <a:ea typeface="DejaVu Sans"/>
              </a:rPr>
              <a:t>– mit Blick auf die Lernenden</a:t>
            </a:r>
            <a:endParaRPr lang="de-DE" sz="3200" b="0" strike="noStrike" spc="-1" dirty="0">
              <a:solidFill>
                <a:srgbClr val="002060"/>
              </a:solidFill>
              <a:uFill>
                <a:solidFill>
                  <a:srgbClr val="FFFFFF"/>
                </a:solidFill>
              </a:uFill>
              <a:latin typeface="Calibri"/>
            </a:endParaRPr>
          </a:p>
        </p:txBody>
      </p:sp>
      <p:pic>
        <p:nvPicPr>
          <p:cNvPr id="8" name="Grafik 7"/>
          <p:cNvPicPr/>
          <p:nvPr/>
        </p:nvPicPr>
        <p:blipFill>
          <a:blip r:embed="rId1"/>
          <a:stretch>
            <a:fillRect/>
          </a:stretch>
        </p:blipFill>
        <p:spPr>
          <a:xfrm>
            <a:off x="792000" y="1746112"/>
            <a:ext cx="7200000" cy="4203168"/>
          </a:xfrm>
          <a:prstGeom prst="rect">
            <a:avLst/>
          </a:prstGeom>
          <a:ln>
            <a:noFill/>
          </a:ln>
        </p:spPr>
      </p:pic>
      <p:sp>
        <p:nvSpPr>
          <p:cNvPr id="9" name="CustomShape 3"/>
          <p:cNvSpPr/>
          <p:nvPr/>
        </p:nvSpPr>
        <p:spPr>
          <a:xfrm>
            <a:off x="864000" y="4877592"/>
            <a:ext cx="2880000" cy="864000"/>
          </a:xfrm>
          <a:prstGeom prst="rect">
            <a:avLst/>
          </a:prstGeom>
          <a:solidFill>
            <a:srgbClr val="99CCCC"/>
          </a:solidFill>
          <a:ln w="36000">
            <a:solidFill>
              <a:srgbClr val="669999"/>
            </a:solidFill>
            <a:round/>
          </a:ln>
        </p:spPr>
        <p:style>
          <a:lnRef idx="0">
            <a:scrgbClr r="0" g="0" b="0"/>
          </a:lnRef>
          <a:fillRef idx="0">
            <a:scrgbClr r="0" g="0" b="0"/>
          </a:fillRef>
          <a:effectRef idx="0">
            <a:scrgbClr r="0" g="0" b="0"/>
          </a:effectRef>
          <a:fontRef idx="minor"/>
        </p:style>
        <p:txBody>
          <a:bodyPr wrap="none" lIns="108000" tIns="63000" rIns="108000" bIns="63000" anchor="ctr"/>
          <a:lstStyle/>
          <a:p>
            <a:r>
              <a:rPr lang="de-DE" sz="1800" b="1" strike="noStrike" spc="-1">
                <a:solidFill>
                  <a:srgbClr val="FFFFFF"/>
                </a:solidFill>
                <a:uFill>
                  <a:solidFill>
                    <a:srgbClr val="FFFFFF"/>
                  </a:solidFill>
                </a:uFill>
                <a:latin typeface="Arial" panose="020B0604020202020204"/>
              </a:rPr>
              <a:t>  Indirektes Vergleichen 
  von Repräsentanten</a:t>
            </a:r>
            <a:endParaRPr lang="de-DE" sz="1800" b="0" strike="noStrike" spc="-1">
              <a:solidFill>
                <a:srgbClr val="000000"/>
              </a:solidFill>
              <a:uFill>
                <a:solidFill>
                  <a:srgbClr val="FFFFFF"/>
                </a:solidFill>
              </a:uFill>
              <a:latin typeface="Arial" panose="020B0604020202020204"/>
            </a:endParaRPr>
          </a:p>
        </p:txBody>
      </p:sp>
      <p:sp>
        <p:nvSpPr>
          <p:cNvPr id="10" name="CustomShape 4"/>
          <p:cNvSpPr/>
          <p:nvPr/>
        </p:nvSpPr>
        <p:spPr>
          <a:xfrm>
            <a:off x="5112000" y="4877592"/>
            <a:ext cx="2880000" cy="864000"/>
          </a:xfrm>
          <a:prstGeom prst="rect">
            <a:avLst/>
          </a:prstGeom>
          <a:solidFill>
            <a:srgbClr val="99CCCC"/>
          </a:solidFill>
          <a:ln w="36000">
            <a:solidFill>
              <a:srgbClr val="669999"/>
            </a:solidFill>
            <a:round/>
          </a:ln>
        </p:spPr>
        <p:style>
          <a:lnRef idx="0">
            <a:scrgbClr r="0" g="0" b="0"/>
          </a:lnRef>
          <a:fillRef idx="0">
            <a:scrgbClr r="0" g="0" b="0"/>
          </a:fillRef>
          <a:effectRef idx="0">
            <a:scrgbClr r="0" g="0" b="0"/>
          </a:effectRef>
          <a:fontRef idx="minor"/>
        </p:style>
        <p:txBody>
          <a:bodyPr wrap="none" lIns="108000" tIns="63000" rIns="108000" bIns="63000" anchor="ctr"/>
          <a:lstStyle/>
          <a:p>
            <a:r>
              <a:rPr lang="de-DE" sz="1800" b="1" strike="noStrike" spc="-1">
                <a:solidFill>
                  <a:srgbClr val="FFFFFF"/>
                </a:solidFill>
                <a:uFill>
                  <a:solidFill>
                    <a:srgbClr val="FFFFFF"/>
                  </a:solidFill>
                </a:uFill>
                <a:latin typeface="Arial" panose="020B0604020202020204"/>
              </a:rPr>
              <a:t>Direktes Vergleichen </a:t>
            </a:r>
            <a:endParaRPr lang="de-DE" sz="1800" b="0" strike="noStrike" spc="-1">
              <a:solidFill>
                <a:srgbClr val="000000"/>
              </a:solidFill>
              <a:uFill>
                <a:solidFill>
                  <a:srgbClr val="FFFFFF"/>
                </a:solidFill>
              </a:uFill>
              <a:latin typeface="Arial" panose="020B0604020202020204"/>
            </a:endParaRPr>
          </a:p>
          <a:p>
            <a:r>
              <a:rPr lang="de-DE" sz="1800" b="1" strike="noStrike" spc="-1">
                <a:solidFill>
                  <a:srgbClr val="FFFFFF"/>
                </a:solidFill>
                <a:uFill>
                  <a:solidFill>
                    <a:srgbClr val="FFFFFF"/>
                  </a:solidFill>
                </a:uFill>
                <a:latin typeface="Arial" panose="020B0604020202020204"/>
              </a:rPr>
              <a:t>von Repräsentanten</a:t>
            </a:r>
            <a:endParaRPr lang="de-DE" sz="1800" b="0" strike="noStrike" spc="-1">
              <a:solidFill>
                <a:srgbClr val="000000"/>
              </a:solidFill>
              <a:uFill>
                <a:solidFill>
                  <a:srgbClr val="FFFFFF"/>
                </a:solidFill>
              </a:uFill>
              <a:latin typeface="Arial" panose="020B0604020202020204"/>
            </a:endParaRPr>
          </a:p>
        </p:txBody>
      </p:sp>
      <p:sp>
        <p:nvSpPr>
          <p:cNvPr id="11" name="CustomShape 5"/>
          <p:cNvSpPr/>
          <p:nvPr/>
        </p:nvSpPr>
        <p:spPr>
          <a:xfrm>
            <a:off x="2952000" y="3437592"/>
            <a:ext cx="2880000" cy="864000"/>
          </a:xfrm>
          <a:prstGeom prst="rect">
            <a:avLst/>
          </a:prstGeom>
          <a:solidFill>
            <a:srgbClr val="99CCCC"/>
          </a:solidFill>
          <a:ln w="36000">
            <a:solidFill>
              <a:srgbClr val="669999"/>
            </a:solidFill>
            <a:round/>
          </a:ln>
        </p:spPr>
        <p:style>
          <a:lnRef idx="0">
            <a:scrgbClr r="0" g="0" b="0"/>
          </a:lnRef>
          <a:fillRef idx="0">
            <a:scrgbClr r="0" g="0" b="0"/>
          </a:fillRef>
          <a:effectRef idx="0">
            <a:scrgbClr r="0" g="0" b="0"/>
          </a:effectRef>
          <a:fontRef idx="minor"/>
        </p:style>
        <p:txBody>
          <a:bodyPr wrap="none" lIns="108000" tIns="63000" rIns="108000" bIns="63000" anchor="ctr"/>
          <a:lstStyle/>
          <a:p>
            <a:r>
              <a:rPr lang="de-DE" sz="1800" b="1" strike="noStrike" spc="-1">
                <a:solidFill>
                  <a:srgbClr val="FFFFFF"/>
                </a:solidFill>
                <a:uFill>
                  <a:solidFill>
                    <a:srgbClr val="FFFFFF"/>
                  </a:solidFill>
                </a:uFill>
                <a:latin typeface="Arial" panose="020B0604020202020204"/>
              </a:rPr>
              <a:t>Erfahrungen sammeln </a:t>
            </a:r>
            <a:endParaRPr lang="de-DE" sz="1800" b="0" strike="noStrike" spc="-1">
              <a:solidFill>
                <a:srgbClr val="000000"/>
              </a:solidFill>
              <a:uFill>
                <a:solidFill>
                  <a:srgbClr val="FFFFFF"/>
                </a:solidFill>
              </a:uFill>
              <a:latin typeface="Arial" panose="020B0604020202020204"/>
            </a:endParaRPr>
          </a:p>
          <a:p>
            <a:r>
              <a:rPr lang="de-DE" sz="1800" b="1" strike="noStrike" spc="-1">
                <a:solidFill>
                  <a:srgbClr val="FFFFFF"/>
                </a:solidFill>
                <a:uFill>
                  <a:solidFill>
                    <a:srgbClr val="FFFFFF"/>
                  </a:solidFill>
                </a:uFill>
                <a:latin typeface="Arial" panose="020B0604020202020204"/>
              </a:rPr>
              <a:t>und aufgreifen</a:t>
            </a:r>
            <a:endParaRPr lang="de-DE" sz="1800" b="0" strike="noStrike" spc="-1">
              <a:solidFill>
                <a:srgbClr val="000000"/>
              </a:solidFill>
              <a:uFill>
                <a:solidFill>
                  <a:srgbClr val="FFFFFF"/>
                </a:solidFill>
              </a:uFill>
              <a:latin typeface="Arial" panose="020B0604020202020204"/>
            </a:endParaRPr>
          </a:p>
        </p:txBody>
      </p:sp>
      <p:sp>
        <p:nvSpPr>
          <p:cNvPr id="12" name="CustomShape 6"/>
          <p:cNvSpPr/>
          <p:nvPr/>
        </p:nvSpPr>
        <p:spPr>
          <a:xfrm>
            <a:off x="792000" y="2213592"/>
            <a:ext cx="2880000" cy="864000"/>
          </a:xfrm>
          <a:prstGeom prst="rect">
            <a:avLst/>
          </a:prstGeom>
          <a:solidFill>
            <a:srgbClr val="99CCCC"/>
          </a:solidFill>
          <a:ln w="36000">
            <a:solidFill>
              <a:srgbClr val="669999"/>
            </a:solidFill>
            <a:round/>
          </a:ln>
        </p:spPr>
        <p:style>
          <a:lnRef idx="0">
            <a:scrgbClr r="0" g="0" b="0"/>
          </a:lnRef>
          <a:fillRef idx="0">
            <a:scrgbClr r="0" g="0" b="0"/>
          </a:fillRef>
          <a:effectRef idx="0">
            <a:scrgbClr r="0" g="0" b="0"/>
          </a:effectRef>
          <a:fontRef idx="minor"/>
        </p:style>
        <p:txBody>
          <a:bodyPr wrap="none" lIns="108000" tIns="63000" rIns="108000" bIns="63000" anchor="ctr"/>
          <a:lstStyle/>
          <a:p>
            <a:r>
              <a:rPr lang="de-DE" sz="1800" b="1" strike="noStrike" spc="-1" dirty="0">
                <a:solidFill>
                  <a:srgbClr val="FFFFFF"/>
                </a:solidFill>
                <a:uFill>
                  <a:solidFill>
                    <a:srgbClr val="FFFFFF"/>
                  </a:solidFill>
                </a:uFill>
                <a:latin typeface="Arial" panose="020B0604020202020204"/>
              </a:rPr>
              <a:t>Umwandeln:</a:t>
            </a:r>
            <a:r>
              <a:rPr lang="de-DE" sz="1200" b="1" strike="noStrike" spc="-1" dirty="0">
                <a:solidFill>
                  <a:srgbClr val="FFFFFF"/>
                </a:solidFill>
                <a:uFill>
                  <a:solidFill>
                    <a:srgbClr val="FFFFFF"/>
                  </a:solidFill>
                </a:uFill>
                <a:latin typeface="Arial" panose="020B0604020202020204"/>
              </a:rPr>
              <a:t> 
Verfeinern und Vergröbern </a:t>
            </a:r>
            <a:endParaRPr lang="de-DE" sz="1800" b="0" strike="noStrike" spc="-1" dirty="0">
              <a:solidFill>
                <a:srgbClr val="000000"/>
              </a:solidFill>
              <a:uFill>
                <a:solidFill>
                  <a:srgbClr val="FFFFFF"/>
                </a:solidFill>
              </a:uFill>
              <a:latin typeface="Arial" panose="020B0604020202020204"/>
            </a:endParaRPr>
          </a:p>
          <a:p>
            <a:r>
              <a:rPr lang="de-DE" sz="1200" b="1" strike="noStrike" spc="-1" dirty="0">
                <a:solidFill>
                  <a:srgbClr val="FFFFFF"/>
                </a:solidFill>
                <a:uFill>
                  <a:solidFill>
                    <a:srgbClr val="FFFFFF"/>
                  </a:solidFill>
                </a:uFill>
                <a:latin typeface="Arial" panose="020B0604020202020204"/>
              </a:rPr>
              <a:t>der Maßeinheiten</a:t>
            </a:r>
            <a:endParaRPr lang="de-DE" sz="1800" b="0" strike="noStrike" spc="-1" dirty="0">
              <a:solidFill>
                <a:srgbClr val="000000"/>
              </a:solidFill>
              <a:uFill>
                <a:solidFill>
                  <a:srgbClr val="FFFFFF"/>
                </a:solidFill>
              </a:uFill>
              <a:latin typeface="Arial" panose="020B0604020202020204"/>
            </a:endParaRPr>
          </a:p>
        </p:txBody>
      </p:sp>
      <p:sp>
        <p:nvSpPr>
          <p:cNvPr id="13" name="CustomShape 7"/>
          <p:cNvSpPr/>
          <p:nvPr/>
        </p:nvSpPr>
        <p:spPr>
          <a:xfrm>
            <a:off x="5112000" y="2213592"/>
            <a:ext cx="2880000" cy="864000"/>
          </a:xfrm>
          <a:prstGeom prst="rect">
            <a:avLst/>
          </a:prstGeom>
          <a:solidFill>
            <a:srgbClr val="99CCCC"/>
          </a:solidFill>
          <a:ln w="36000">
            <a:solidFill>
              <a:srgbClr val="669999"/>
            </a:solidFill>
            <a:round/>
          </a:ln>
        </p:spPr>
        <p:style>
          <a:lnRef idx="0">
            <a:scrgbClr r="0" g="0" b="0"/>
          </a:lnRef>
          <a:fillRef idx="0">
            <a:scrgbClr r="0" g="0" b="0"/>
          </a:fillRef>
          <a:effectRef idx="0">
            <a:scrgbClr r="0" g="0" b="0"/>
          </a:effectRef>
          <a:fontRef idx="minor"/>
        </p:style>
        <p:txBody>
          <a:bodyPr wrap="none" lIns="108000" tIns="63000" rIns="108000" bIns="63000" anchor="ctr"/>
          <a:lstStyle/>
          <a:p>
            <a:r>
              <a:rPr lang="de-DE" sz="1800" b="1" strike="noStrike" spc="-1">
                <a:solidFill>
                  <a:srgbClr val="FFFFFF"/>
                </a:solidFill>
                <a:uFill>
                  <a:solidFill>
                    <a:srgbClr val="FFFFFF"/>
                  </a:solidFill>
                </a:uFill>
                <a:latin typeface="Arial" panose="020B0604020202020204"/>
              </a:rPr>
              <a:t>Rechnen und Anwenden</a:t>
            </a:r>
            <a:endParaRPr lang="de-DE" sz="1800" b="0" strike="noStrike" spc="-1">
              <a:solidFill>
                <a:srgbClr val="000000"/>
              </a:solidFill>
              <a:uFill>
                <a:solidFill>
                  <a:srgbClr val="FFFFFF"/>
                </a:solidFill>
              </a:uFill>
              <a:latin typeface="Arial" panose="020B0604020202020204"/>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2359" y="490416"/>
            <a:ext cx="8228880" cy="1144440"/>
          </a:xfrm>
        </p:spPr>
        <p:txBody>
          <a:bodyPr/>
          <a:lstStyle/>
          <a:p>
            <a:r>
              <a:rPr lang="de-DE" sz="4000" b="1" dirty="0">
                <a:solidFill>
                  <a:srgbClr val="002060"/>
                </a:solidFill>
                <a:latin typeface="Calibri" panose="020F0502020204030204" pitchFamily="34" charset="0"/>
                <a:ea typeface="Calibri" panose="020F0502020204030204" pitchFamily="34" charset="0"/>
                <a:cs typeface="Calibri" panose="020F0502020204030204" pitchFamily="34" charset="0"/>
              </a:rPr>
              <a:t>Aufbau eines Größenverständnis</a:t>
            </a:r>
            <a:endParaRPr lang="de-DE" sz="40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Grafik 3"/>
          <p:cNvPicPr>
            <a:picLocks noChangeAspect="1"/>
          </p:cNvPicPr>
          <p:nvPr/>
        </p:nvPicPr>
        <p:blipFill>
          <a:blip r:embed="rId1"/>
          <a:stretch>
            <a:fillRect/>
          </a:stretch>
        </p:blipFill>
        <p:spPr>
          <a:xfrm>
            <a:off x="972864" y="1776465"/>
            <a:ext cx="6020640" cy="4153480"/>
          </a:xfrm>
          <a:prstGeom prst="rect">
            <a:avLst/>
          </a:prstGeom>
        </p:spPr>
      </p:pic>
      <p:sp>
        <p:nvSpPr>
          <p:cNvPr id="5" name="Textfeld 4"/>
          <p:cNvSpPr txBox="1"/>
          <p:nvPr/>
        </p:nvSpPr>
        <p:spPr>
          <a:xfrm>
            <a:off x="7175826" y="5793500"/>
            <a:ext cx="2450969" cy="229870"/>
          </a:xfrm>
          <a:prstGeom prst="rect">
            <a:avLst/>
          </a:prstGeom>
          <a:noFill/>
        </p:spPr>
        <p:txBody>
          <a:bodyPr wrap="square" rtlCol="0">
            <a:spAutoFit/>
          </a:bodyPr>
          <a:lstStyle/>
          <a:p>
            <a:r>
              <a:rPr lang="de-DE" sz="900" dirty="0">
                <a:latin typeface="Calibri" panose="020F0502020204030204" pitchFamily="34" charset="0"/>
                <a:ea typeface="Calibri" panose="020F0502020204030204" pitchFamily="34" charset="0"/>
                <a:cs typeface="Calibri" panose="020F0502020204030204" pitchFamily="34" charset="0"/>
              </a:rPr>
              <a:t>vgl. Reuter und Schuler 2023, S. 15</a:t>
            </a:r>
            <a:endParaRPr lang="de-DE" sz="9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CustomShape 1"/>
          <p:cNvSpPr/>
          <p:nvPr/>
        </p:nvSpPr>
        <p:spPr>
          <a:xfrm>
            <a:off x="611280" y="1844640"/>
            <a:ext cx="7919280" cy="401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635">
              <a:lnSpc>
                <a:spcPct val="90000"/>
              </a:lnSpc>
              <a:spcBef>
                <a:spcPts val="1000"/>
              </a:spcBef>
              <a:buClr>
                <a:srgbClr val="000000"/>
              </a:buClr>
            </a:pPr>
            <a:endParaRPr lang="de-DE" sz="2800" b="0" strike="noStrike" spc="-1" dirty="0">
              <a:latin typeface="Arial" panose="020B0604020202020204"/>
            </a:endParaRPr>
          </a:p>
        </p:txBody>
      </p:sp>
      <p:sp>
        <p:nvSpPr>
          <p:cNvPr id="7" name="Titel 3"/>
          <p:cNvSpPr txBox="1"/>
          <p:nvPr/>
        </p:nvSpPr>
        <p:spPr>
          <a:xfrm>
            <a:off x="315080" y="425096"/>
            <a:ext cx="8828920" cy="11521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de-DE" sz="3000" b="1" dirty="0">
                <a:solidFill>
                  <a:srgbClr val="002060"/>
                </a:solidFill>
                <a:latin typeface="Calibri" panose="020F0502020204030204" pitchFamily="34" charset="0"/>
                <a:cs typeface="Calibri" panose="020F0502020204030204" pitchFamily="34" charset="0"/>
              </a:rPr>
            </a:br>
            <a:r>
              <a:rPr lang="de-DE" sz="3000" b="1" dirty="0">
                <a:solidFill>
                  <a:srgbClr val="002060"/>
                </a:solidFill>
                <a:latin typeface="Calibri" panose="020F0502020204030204" pitchFamily="34" charset="0"/>
                <a:cs typeface="Calibri" panose="020F0502020204030204" pitchFamily="34" charset="0"/>
              </a:rPr>
              <a:t>Mittagspause </a:t>
            </a:r>
            <a:endParaRPr lang="de-DE" sz="3000" b="1" dirty="0">
              <a:solidFill>
                <a:srgbClr val="002060"/>
              </a:solidFill>
              <a:latin typeface="Calibri" panose="020F0502020204030204" pitchFamily="34" charset="0"/>
              <a:cs typeface="Calibri" panose="020F0502020204030204" pitchFamily="34" charset="0"/>
            </a:endParaRPr>
          </a:p>
        </p:txBody>
      </p:sp>
      <p:pic>
        <p:nvPicPr>
          <p:cNvPr id="3" name="Grafik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937336" y="218345"/>
            <a:ext cx="1891584" cy="936334"/>
          </a:xfrm>
          <a:prstGeom prst="rect">
            <a:avLst/>
          </a:prstGeom>
        </p:spPr>
      </p:pic>
      <p:sp>
        <p:nvSpPr>
          <p:cNvPr id="8" name="Textfeld 7"/>
          <p:cNvSpPr txBox="1"/>
          <p:nvPr/>
        </p:nvSpPr>
        <p:spPr>
          <a:xfrm>
            <a:off x="6937336" y="1112036"/>
            <a:ext cx="5080000" cy="169277"/>
          </a:xfrm>
          <a:prstGeom prst="rect">
            <a:avLst/>
          </a:prstGeom>
          <a:noFill/>
        </p:spPr>
        <p:txBody>
          <a:bodyPr wrap="square" rtlCol="0">
            <a:spAutoFit/>
          </a:bodyPr>
          <a:lstStyle/>
          <a:p>
            <a:r>
              <a:rPr lang="de-DE" sz="500" dirty="0">
                <a:solidFill>
                  <a:srgbClr val="002060"/>
                </a:solidFill>
              </a:rPr>
              <a:t>"</a:t>
            </a:r>
            <a:r>
              <a:rPr lang="de-DE" sz="500" dirty="0">
                <a:solidFill>
                  <a:srgbClr val="002060"/>
                </a:solidFill>
                <a:hlinkClick r:id="rId2" tooltip="https://calaborlawnews.com/legal-news/california-labor-law-lawsuit-146-20878.php"/>
              </a:rPr>
              <a:t>Dieses Foto</a:t>
            </a:r>
            <a:r>
              <a:rPr lang="de-DE" sz="500" dirty="0">
                <a:solidFill>
                  <a:srgbClr val="002060"/>
                </a:solidFill>
              </a:rPr>
              <a:t>" von Unbekannter Autor ist lizenziert gemäß </a:t>
            </a:r>
            <a:r>
              <a:rPr lang="de-DE" sz="500" dirty="0">
                <a:solidFill>
                  <a:srgbClr val="002060"/>
                </a:solidFill>
                <a:hlinkClick r:id="rId3" tooltip="https://creativecommons.org/licenses/by-nd/3.0/"/>
              </a:rPr>
              <a:t>CC BY-ND</a:t>
            </a:r>
            <a:endParaRPr lang="de-DE" sz="500" dirty="0">
              <a:solidFill>
                <a:srgbClr val="002060"/>
              </a:solidFill>
            </a:endParaRPr>
          </a:p>
        </p:txBody>
      </p:sp>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6510" y="2264164"/>
            <a:ext cx="4640826" cy="30938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p:nvPr/>
        </p:nvSpPr>
        <p:spPr>
          <a:xfrm>
            <a:off x="399200" y="716818"/>
            <a:ext cx="8419432" cy="1116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de-DE" sz="3600" b="1" dirty="0">
                <a:solidFill>
                  <a:srgbClr val="002060"/>
                </a:solidFill>
                <a:latin typeface="Calibri" panose="020F0502020204030204" pitchFamily="34" charset="0"/>
                <a:cs typeface="Calibri" panose="020F0502020204030204" pitchFamily="34" charset="0"/>
              </a:rPr>
              <a:t>Aktuelle Runde</a:t>
            </a:r>
            <a:endParaRPr lang="de-DE" sz="3600" b="1" dirty="0">
              <a:solidFill>
                <a:srgbClr val="FF0000"/>
              </a:solidFill>
              <a:latin typeface="Calibri" panose="020F0502020204030204" pitchFamily="34" charset="0"/>
              <a:cs typeface="Calibri" panose="020F0502020204030204" pitchFamily="34" charset="0"/>
            </a:endParaRPr>
          </a:p>
        </p:txBody>
      </p:sp>
      <p:pic>
        <p:nvPicPr>
          <p:cNvPr id="15" name="Grafik 1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267744" y="2577576"/>
            <a:ext cx="5035044" cy="2864888"/>
          </a:xfrm>
          <a:prstGeom prst="rect">
            <a:avLst/>
          </a:prstGeom>
        </p:spPr>
      </p:pic>
      <p:pic>
        <p:nvPicPr>
          <p:cNvPr id="16" name="Grafik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242138" y="2654664"/>
            <a:ext cx="659724" cy="466205"/>
          </a:xfrm>
          <a:prstGeom prst="rect">
            <a:avLst/>
          </a:prstGeom>
        </p:spPr>
      </p:pic>
      <p:pic>
        <p:nvPicPr>
          <p:cNvPr id="18" name="Grafik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07958" y="2357008"/>
            <a:ext cx="866649" cy="595313"/>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p:nvPr/>
        </p:nvSpPr>
        <p:spPr>
          <a:xfrm>
            <a:off x="612000" y="2924944"/>
            <a:ext cx="7920000" cy="133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de-DE" sz="6500" b="1" dirty="0" err="1">
                <a:latin typeface="Calibri" panose="020F0502020204030204" pitchFamily="34" charset="0"/>
                <a:cs typeface="Calibri" panose="020F0502020204030204" pitchFamily="34" charset="0"/>
              </a:rPr>
              <a:t>Energizer</a:t>
            </a:r>
            <a:endParaRPr lang="de-DE" sz="6500" b="1" dirty="0">
              <a:latin typeface="Calibri" panose="020F0502020204030204" pitchFamily="34" charset="0"/>
              <a:cs typeface="Calibri" panose="020F0502020204030204" pitchFamily="34" charset="0"/>
            </a:endParaRPr>
          </a:p>
        </p:txBody>
      </p:sp>
      <p:pic>
        <p:nvPicPr>
          <p:cNvPr id="3" name="Grafik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24328" y="188640"/>
            <a:ext cx="1265560" cy="126556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3"/>
          <p:cNvSpPr>
            <a:spLocks noGrp="1"/>
          </p:cNvSpPr>
          <p:nvPr>
            <p:ph type="title"/>
          </p:nvPr>
        </p:nvSpPr>
        <p:spPr>
          <a:xfrm>
            <a:off x="276618" y="2420887"/>
            <a:ext cx="8590764" cy="2717801"/>
          </a:xfrm>
        </p:spPr>
        <p:txBody>
          <a:bodyPr>
            <a:normAutofit fontScale="90000"/>
          </a:bodyPr>
          <a:lstStyle/>
          <a:p>
            <a:pPr algn="ctr"/>
            <a:r>
              <a:rPr lang="de-DE" sz="4900" b="1" dirty="0">
                <a:latin typeface="Calibri" panose="020F0502020204030204" pitchFamily="34" charset="0"/>
                <a:cs typeface="Calibri" panose="020F0502020204030204" pitchFamily="34" charset="0"/>
              </a:rPr>
              <a:t>Aufbau eines Größenverständnis </a:t>
            </a:r>
            <a:br>
              <a:rPr lang="de-DE" sz="4900" b="1" dirty="0">
                <a:latin typeface="Calibri" panose="020F0502020204030204" pitchFamily="34" charset="0"/>
                <a:cs typeface="Calibri" panose="020F0502020204030204" pitchFamily="34" charset="0"/>
              </a:rPr>
            </a:br>
            <a:br>
              <a:rPr lang="de-DE" sz="4900" b="1" dirty="0">
                <a:latin typeface="Calibri" panose="020F0502020204030204" pitchFamily="34" charset="0"/>
                <a:cs typeface="Calibri" panose="020F0502020204030204" pitchFamily="34" charset="0"/>
              </a:rPr>
            </a:br>
            <a:r>
              <a:rPr lang="de-DE" sz="4900" b="1" dirty="0">
                <a:latin typeface="Calibri" panose="020F0502020204030204" pitchFamily="34" charset="0"/>
                <a:cs typeface="Calibri" panose="020F0502020204030204" pitchFamily="34" charset="0"/>
              </a:rPr>
              <a:t>konkrete Vergleiche </a:t>
            </a:r>
            <a:br>
              <a:rPr lang="de-DE" b="1" dirty="0">
                <a:latin typeface="Calibri" panose="020F0502020204030204" pitchFamily="34" charset="0"/>
                <a:cs typeface="Calibri" panose="020F0502020204030204" pitchFamily="34" charset="0"/>
              </a:rPr>
            </a:br>
            <a:endParaRPr lang="de-DE" b="1" dirty="0">
              <a:latin typeface="Calibri" panose="020F0502020204030204" pitchFamily="34" charset="0"/>
              <a:cs typeface="Calibri" panose="020F0502020204030204" pitchFamily="34" charset="0"/>
            </a:endParaRPr>
          </a:p>
        </p:txBody>
      </p:sp>
      <p:sp>
        <p:nvSpPr>
          <p:cNvPr id="6" name="Bildplatzhalter 5"/>
          <p:cNvSpPr>
            <a:spLocks noGrp="1"/>
          </p:cNvSpPr>
          <p:nvPr>
            <p:ph type="pic" sz="quarter" idx="15"/>
          </p:nvPr>
        </p:nvSpPr>
        <p:spPr/>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2359" y="490416"/>
            <a:ext cx="8228880" cy="1144440"/>
          </a:xfrm>
        </p:spPr>
        <p:txBody>
          <a:bodyPr/>
          <a:lstStyle/>
          <a:p>
            <a:r>
              <a:rPr lang="de-DE" sz="4000" b="1" dirty="0">
                <a:solidFill>
                  <a:srgbClr val="002060"/>
                </a:solidFill>
                <a:latin typeface="Calibri" panose="020F0502020204030204" pitchFamily="34" charset="0"/>
                <a:ea typeface="Calibri" panose="020F0502020204030204" pitchFamily="34" charset="0"/>
                <a:cs typeface="Calibri" panose="020F0502020204030204" pitchFamily="34" charset="0"/>
              </a:rPr>
              <a:t>Aufbau eines Größenverständnis</a:t>
            </a:r>
            <a:endParaRPr lang="de-DE" sz="40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Grafik 3"/>
          <p:cNvPicPr>
            <a:picLocks noChangeAspect="1"/>
          </p:cNvPicPr>
          <p:nvPr/>
        </p:nvPicPr>
        <p:blipFill>
          <a:blip r:embed="rId1"/>
          <a:stretch>
            <a:fillRect/>
          </a:stretch>
        </p:blipFill>
        <p:spPr>
          <a:xfrm>
            <a:off x="1090339" y="1776465"/>
            <a:ext cx="6020640" cy="4153480"/>
          </a:xfrm>
          <a:prstGeom prst="rect">
            <a:avLst/>
          </a:prstGeom>
        </p:spPr>
      </p:pic>
      <p:sp>
        <p:nvSpPr>
          <p:cNvPr id="5" name="Textfeld 4"/>
          <p:cNvSpPr txBox="1"/>
          <p:nvPr/>
        </p:nvSpPr>
        <p:spPr>
          <a:xfrm>
            <a:off x="7201226" y="5806835"/>
            <a:ext cx="2450969" cy="229870"/>
          </a:xfrm>
          <a:prstGeom prst="rect">
            <a:avLst/>
          </a:prstGeom>
          <a:noFill/>
        </p:spPr>
        <p:txBody>
          <a:bodyPr wrap="square" rtlCol="0">
            <a:spAutoFit/>
          </a:bodyPr>
          <a:lstStyle/>
          <a:p>
            <a:r>
              <a:rPr lang="de-DE" sz="900" dirty="0">
                <a:latin typeface="Calibri" panose="020F0502020204030204" pitchFamily="34" charset="0"/>
                <a:ea typeface="Calibri" panose="020F0502020204030204" pitchFamily="34" charset="0"/>
                <a:cs typeface="Calibri" panose="020F0502020204030204" pitchFamily="34" charset="0"/>
              </a:rPr>
              <a:t>vgl. Reuter und Schuler 2023, S. 15</a:t>
            </a:r>
            <a:endParaRPr lang="de-DE" sz="900" dirty="0">
              <a:latin typeface="Calibri" panose="020F0502020204030204" pitchFamily="34" charset="0"/>
              <a:ea typeface="Calibri" panose="020F0502020204030204" pitchFamily="34" charset="0"/>
              <a:cs typeface="Calibri" panose="020F0502020204030204" pitchFamily="34" charset="0"/>
            </a:endParaRPr>
          </a:p>
        </p:txBody>
      </p:sp>
      <p:sp>
        <p:nvSpPr>
          <p:cNvPr id="3" name="Textfeld 2"/>
          <p:cNvSpPr txBox="1"/>
          <p:nvPr/>
        </p:nvSpPr>
        <p:spPr>
          <a:xfrm>
            <a:off x="1180586" y="3853205"/>
            <a:ext cx="6020640" cy="2045540"/>
          </a:xfrm>
          <a:prstGeom prst="rect">
            <a:avLst/>
          </a:prstGeom>
          <a:solidFill>
            <a:srgbClr val="FFFF00">
              <a:alpha val="44000"/>
            </a:srgbClr>
          </a:solidFill>
        </p:spPr>
        <p:txBody>
          <a:bodyPr wrap="square" rtlCol="0">
            <a:spAutoFit/>
          </a:bodyPr>
          <a:lstStyle/>
          <a:p>
            <a:endParaRPr lang="de-DE"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57200" y="1891809"/>
            <a:ext cx="7920000" cy="4012786"/>
          </a:xfrm>
        </p:spPr>
        <p:txBody>
          <a:bodyPr>
            <a:normAutofit lnSpcReduction="10000"/>
          </a:bodyPr>
          <a:lstStyle/>
          <a:p>
            <a:pPr>
              <a:lnSpc>
                <a:spcPct val="150000"/>
              </a:lnSpc>
            </a:pPr>
            <a:r>
              <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rPr>
              <a:t>Invarianz</a:t>
            </a:r>
            <a:endPar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rPr>
              <a:t>Transitivität </a:t>
            </a:r>
            <a:endPar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rPr>
              <a:t>Direktes und indirektes Vergleichen</a:t>
            </a:r>
            <a:endPar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rPr>
              <a:t>Kernideen des Messens:</a:t>
            </a:r>
            <a:endPar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50000"/>
              </a:lnSpc>
              <a:buNone/>
            </a:pPr>
            <a:r>
              <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rPr>
              <a:t> 	- Wissen über Messwerkzeuge</a:t>
            </a:r>
            <a:endPar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50000"/>
              </a:lnSpc>
              <a:buNone/>
            </a:pPr>
            <a:r>
              <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rPr>
              <a:t>	- Umgang mit Messwerkzeugen</a:t>
            </a:r>
            <a:endPar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50000"/>
              </a:lnSpc>
              <a:buNone/>
            </a:pPr>
            <a:r>
              <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rPr>
              <a:t>	- Wissen über Maßeinheiten</a:t>
            </a:r>
            <a:endPar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50000"/>
              </a:lnSpc>
              <a:buNone/>
            </a:pPr>
            <a:r>
              <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rPr>
              <a:t>	- Umgang mit Größenangaben</a:t>
            </a:r>
            <a:r>
              <a:rPr lang="de-DE" sz="1800" dirty="0"/>
              <a:t>	</a:t>
            </a:r>
            <a:endParaRPr lang="de-DE" sz="1800" dirty="0"/>
          </a:p>
        </p:txBody>
      </p:sp>
      <p:sp>
        <p:nvSpPr>
          <p:cNvPr id="3" name="Titel 2"/>
          <p:cNvSpPr>
            <a:spLocks noGrp="1"/>
          </p:cNvSpPr>
          <p:nvPr>
            <p:ph type="title"/>
          </p:nvPr>
        </p:nvSpPr>
        <p:spPr/>
        <p:txBody>
          <a:bodyPr/>
          <a:lstStyle/>
          <a:p>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Messverständnis aufbauen</a:t>
            </a:r>
            <a:endParaRPr lang="de-DE"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feld 3"/>
          <p:cNvSpPr txBox="1"/>
          <p:nvPr/>
        </p:nvSpPr>
        <p:spPr>
          <a:xfrm>
            <a:off x="7032316" y="5806835"/>
            <a:ext cx="2450969" cy="229870"/>
          </a:xfrm>
          <a:prstGeom prst="rect">
            <a:avLst/>
          </a:prstGeom>
          <a:noFill/>
        </p:spPr>
        <p:txBody>
          <a:bodyPr wrap="square" rtlCol="0">
            <a:spAutoFit/>
          </a:bodyPr>
          <a:lstStyle/>
          <a:p>
            <a:r>
              <a:rPr lang="de-DE" sz="900" dirty="0">
                <a:latin typeface="Calibri" panose="020F0502020204030204" pitchFamily="34" charset="0"/>
                <a:ea typeface="Calibri" panose="020F0502020204030204" pitchFamily="34" charset="0"/>
                <a:cs typeface="Calibri" panose="020F0502020204030204" pitchFamily="34" charset="0"/>
              </a:rPr>
              <a:t>vgl. Reuter und Schuler 2023, S. 19</a:t>
            </a:r>
            <a:endParaRPr lang="de-DE" sz="9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3"/>
          <p:cNvSpPr txBox="1"/>
          <p:nvPr/>
        </p:nvSpPr>
        <p:spPr>
          <a:xfrm>
            <a:off x="431999" y="408821"/>
            <a:ext cx="8613924" cy="11521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000" b="1" spc="-1" dirty="0">
                <a:solidFill>
                  <a:srgbClr val="002060"/>
                </a:solidFill>
                <a:uFill>
                  <a:solidFill>
                    <a:srgbClr val="FFFFFF"/>
                  </a:solidFill>
                </a:uFill>
                <a:latin typeface="Calibri"/>
              </a:rPr>
              <a:t>Größen in den Fachanforderungen</a:t>
            </a:r>
            <a:endParaRPr lang="de-DE" sz="3000" b="1" spc="-1" dirty="0">
              <a:solidFill>
                <a:srgbClr val="002060"/>
              </a:solidFill>
              <a:uFill>
                <a:solidFill>
                  <a:srgbClr val="FFFFFF"/>
                </a:solidFill>
              </a:uFill>
              <a:latin typeface="Calibri"/>
            </a:endParaRPr>
          </a:p>
          <a:p>
            <a:r>
              <a:rPr lang="de-DE" sz="2000" b="1" spc="-1" dirty="0">
                <a:solidFill>
                  <a:srgbClr val="002060"/>
                </a:solidFill>
                <a:uFill>
                  <a:solidFill>
                    <a:srgbClr val="FFFFFF"/>
                  </a:solidFill>
                </a:uFill>
                <a:latin typeface="Calibri"/>
                <a:cs typeface="Calibri" panose="020F0502020204030204" pitchFamily="34" charset="0"/>
              </a:rPr>
              <a:t>Eingangsphase</a:t>
            </a:r>
            <a:endParaRPr lang="de-DE" sz="1800" b="1" dirty="0">
              <a:solidFill>
                <a:srgbClr val="002060"/>
              </a:solidFill>
              <a:latin typeface="Calibri" panose="020F0502020204030204" pitchFamily="34" charset="0"/>
              <a:cs typeface="Calibri" panose="020F0502020204030204" pitchFamily="34" charset="0"/>
            </a:endParaRPr>
          </a:p>
        </p:txBody>
      </p:sp>
      <p:sp>
        <p:nvSpPr>
          <p:cNvPr id="10" name="Foliennummernplatzhalter 12"/>
          <p:cNvSpPr txBox="1"/>
          <p:nvPr/>
        </p:nvSpPr>
        <p:spPr>
          <a:xfrm>
            <a:off x="1683948" y="6356350"/>
            <a:ext cx="768966"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rgbClr val="A4ADB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Folie </a:t>
            </a:r>
            <a:fld id="{812F24F4-33A2-4A6F-87E3-ABC44FA42587}" type="slidenum">
              <a:rPr lang="de-DE" smtClean="0"/>
            </a:fld>
            <a:endParaRPr lang="de-DE" dirty="0"/>
          </a:p>
        </p:txBody>
      </p:sp>
      <p:graphicFrame>
        <p:nvGraphicFramePr>
          <p:cNvPr id="5" name="Tabelle 4"/>
          <p:cNvGraphicFramePr>
            <a:graphicFrameLocks noGrp="1"/>
          </p:cNvGraphicFramePr>
          <p:nvPr/>
        </p:nvGraphicFramePr>
        <p:xfrm>
          <a:off x="373918" y="2408273"/>
          <a:ext cx="2592256" cy="3750145"/>
        </p:xfrm>
        <a:graphic>
          <a:graphicData uri="http://schemas.openxmlformats.org/drawingml/2006/table">
            <a:tbl>
              <a:tblPr firstRow="1" firstCol="1" bandRow="1"/>
              <a:tblGrid>
                <a:gridCol w="2592256"/>
              </a:tblGrid>
              <a:tr h="392250">
                <a:tc>
                  <a:txBody>
                    <a:bodyPr/>
                    <a:lstStyle/>
                    <a:p>
                      <a:pPr algn="ctr">
                        <a:lnSpc>
                          <a:spcPct val="107000"/>
                        </a:lnSpc>
                        <a:spcAft>
                          <a:spcPts val="200"/>
                        </a:spcAft>
                      </a:pPr>
                      <a:r>
                        <a:rPr lang="de-DE" sz="1200" b="1" kern="100" dirty="0">
                          <a:effectLst/>
                          <a:latin typeface="Calibri" panose="020F0502020204030204" pitchFamily="34" charset="0"/>
                          <a:ea typeface="Calibri" panose="020F0502020204030204" pitchFamily="34" charset="0"/>
                          <a:cs typeface="Times New Roman" panose="02020603050405020304" pitchFamily="18" charset="0"/>
                        </a:rPr>
                        <a:t>Kompetenzen</a:t>
                      </a:r>
                      <a:endParaRPr lang="de-DE"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200"/>
                        </a:spcAft>
                      </a:pPr>
                      <a:r>
                        <a:rPr lang="de-DE" sz="1200" b="0" i="1" kern="100" dirty="0">
                          <a:effectLst/>
                          <a:latin typeface="Calibri" panose="020F0502020204030204" pitchFamily="34" charset="0"/>
                          <a:ea typeface="Calibri" panose="020F0502020204030204" pitchFamily="34" charset="0"/>
                          <a:cs typeface="Times New Roman" panose="02020603050405020304" pitchFamily="18" charset="0"/>
                        </a:rPr>
                        <a:t>Die Schülerinnen und Schüler…</a:t>
                      </a:r>
                      <a:endParaRPr lang="de-DE" sz="1200" b="0" i="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5445" marR="6544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3341967">
                <a:tc>
                  <a:txBody>
                    <a:bodyPr/>
                    <a:lstStyle/>
                    <a:p>
                      <a:pPr algn="l">
                        <a:lnSpc>
                          <a:spcPct val="115000"/>
                        </a:lnSpc>
                        <a:spcAft>
                          <a:spcPts val="800"/>
                        </a:spcAft>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verwenden Einheiten in Verbindung mit Maßzahlen für die Größenbereiche Geld, Zeit und Länge,</a:t>
                      </a:r>
                      <a:endPar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800"/>
                        </a:spcAft>
                        <a:buClrTx/>
                        <a:buSzTx/>
                        <a:buFontTx/>
                        <a:buNone/>
                        <a:defRPr/>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vergleichen und ordnen Geldbeträge, Zeitspannen und Längen und verwenden dabei Relationsbegriffe,</a:t>
                      </a:r>
                      <a:endPar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800"/>
                        </a:spcAft>
                        <a:buClrTx/>
                        <a:buSzTx/>
                        <a:buFontTx/>
                        <a:buNone/>
                        <a:defRPr/>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messen Längen und Zeitspannen mit nicht standardisierten Einheiten.</a:t>
                      </a:r>
                      <a:endPar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800"/>
                        </a:spcAft>
                        <a:buClrTx/>
                        <a:buSzTx/>
                        <a:buFontTx/>
                        <a:buNone/>
                        <a:defRPr/>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nutzen Messgeräte zur Ermittlung von Größen für die Größenbereiche Länge und Zeit sachgerecht und geben die Messergebnisse mit Maßzahl und standardisierten Maßeinheiten an,</a:t>
                      </a:r>
                      <a:endPar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800"/>
                        </a:spcAft>
                        <a:buClrTx/>
                        <a:buSzTx/>
                        <a:buFontTx/>
                        <a:buNone/>
                        <a:defRPr/>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lesen auf analogen und digitalen Uhren einfache Uhrzeiten der ersten und zweiten Tageshälfte ab und stellen sie ein</a:t>
                      </a:r>
                      <a:endParaRPr lang="de-DE" sz="1000" kern="100" dirty="0">
                        <a:effectLst/>
                        <a:latin typeface="Calibri" panose="020F0502020204030204" pitchFamily="34" charset="0"/>
                        <a:ea typeface="Calibri" panose="020F0502020204030204" pitchFamily="34" charset="0"/>
                        <a:cs typeface="Calibri" panose="020F0502020204030204" pitchFamily="34" charset="0"/>
                      </a:endParaRPr>
                    </a:p>
                  </a:txBody>
                  <a:tcPr marL="65445" marR="6544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bl>
          </a:graphicData>
        </a:graphic>
      </p:graphicFrame>
      <p:sp>
        <p:nvSpPr>
          <p:cNvPr id="6" name="Textfeld 5"/>
          <p:cNvSpPr txBox="1"/>
          <p:nvPr/>
        </p:nvSpPr>
        <p:spPr>
          <a:xfrm>
            <a:off x="6156176" y="6142532"/>
            <a:ext cx="1651819" cy="261610"/>
          </a:xfrm>
          <a:prstGeom prst="rect">
            <a:avLst/>
          </a:prstGeom>
          <a:noFill/>
        </p:spPr>
        <p:txBody>
          <a:bodyPr wrap="square" rtlCol="0">
            <a:spAutoFit/>
          </a:bodyPr>
          <a:lstStyle/>
          <a:p>
            <a:r>
              <a:rPr lang="de-DE" sz="1050" dirty="0"/>
              <a:t>FA S. 37 - 39</a:t>
            </a:r>
            <a:endParaRPr lang="de-DE" sz="1050" dirty="0"/>
          </a:p>
        </p:txBody>
      </p:sp>
      <p:pic>
        <p:nvPicPr>
          <p:cNvPr id="3" name="Grafik 2" descr="Ein Bild, das Text, Screenshot, Schrift, Design enthält.&#10;&#10;Automatisch generierte Beschreibung"/>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092280" y="133628"/>
            <a:ext cx="815159" cy="1152129"/>
          </a:xfrm>
          <a:prstGeom prst="rect">
            <a:avLst/>
          </a:prstGeom>
          <a:ln w="6350">
            <a:solidFill>
              <a:schemeClr val="tx1"/>
            </a:solidFill>
          </a:ln>
          <a:effectLst>
            <a:outerShdw blurRad="50800" dist="38100" dir="2700000" algn="tl" rotWithShape="0">
              <a:prstClr val="black">
                <a:alpha val="40000"/>
              </a:prstClr>
            </a:outerShdw>
          </a:effectLst>
        </p:spPr>
      </p:pic>
      <p:sp>
        <p:nvSpPr>
          <p:cNvPr id="7" name="Textfeld 6"/>
          <p:cNvSpPr txBox="1"/>
          <p:nvPr/>
        </p:nvSpPr>
        <p:spPr>
          <a:xfrm>
            <a:off x="373918" y="1512224"/>
            <a:ext cx="2592256" cy="724370"/>
          </a:xfrm>
          <a:prstGeom prst="rect">
            <a:avLst/>
          </a:prstGeom>
          <a:solidFill>
            <a:srgbClr val="FFC000"/>
          </a:solidFill>
        </p:spPr>
        <p:txBody>
          <a:bodyPr wrap="square" tIns="251999" bIns="216000">
            <a:spAutoFit/>
          </a:bodyPr>
          <a:lstStyle/>
          <a:p>
            <a:pPr algn="ctr">
              <a:lnSpc>
                <a:spcPct val="107000"/>
              </a:lnSpc>
              <a:spcAft>
                <a:spcPts val="800"/>
              </a:spcAft>
            </a:pPr>
            <a:r>
              <a:rPr lang="de-DE" sz="1600" b="1" kern="100" dirty="0">
                <a:effectLst/>
                <a:latin typeface="Calibri" panose="020F0502020204030204" pitchFamily="34" charset="0"/>
                <a:ea typeface="Calibri" panose="020F0502020204030204" pitchFamily="34" charset="0"/>
                <a:cs typeface="Times New Roman" panose="02020603050405020304" pitchFamily="18" charset="0"/>
              </a:rPr>
              <a:t>Messen</a:t>
            </a:r>
            <a:endParaRPr lang="de-DE"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feld 10"/>
          <p:cNvSpPr txBox="1"/>
          <p:nvPr/>
        </p:nvSpPr>
        <p:spPr>
          <a:xfrm>
            <a:off x="3238120" y="1518637"/>
            <a:ext cx="2630024" cy="375552"/>
          </a:xfrm>
          <a:prstGeom prst="rect">
            <a:avLst/>
          </a:prstGeom>
          <a:solidFill>
            <a:schemeClr val="accent6">
              <a:lumMod val="40000"/>
              <a:lumOff val="60000"/>
            </a:schemeClr>
          </a:solidFill>
        </p:spPr>
        <p:txBody>
          <a:bodyPr wrap="square">
            <a:spAutoFit/>
          </a:bodyPr>
          <a:lstStyle/>
          <a:p>
            <a:pPr algn="ctr">
              <a:lnSpc>
                <a:spcPct val="107000"/>
              </a:lnSpc>
              <a:spcAft>
                <a:spcPts val="800"/>
              </a:spcAft>
            </a:pP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Repräsentanten kennen</a:t>
            </a:r>
            <a:endParaRPr lang="de-DE"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feld 13"/>
          <p:cNvSpPr txBox="1"/>
          <p:nvPr/>
        </p:nvSpPr>
        <p:spPr>
          <a:xfrm>
            <a:off x="3238120" y="1875415"/>
            <a:ext cx="2630024" cy="375552"/>
          </a:xfrm>
          <a:prstGeom prst="rect">
            <a:avLst/>
          </a:prstGeom>
          <a:solidFill>
            <a:srgbClr val="FFFF9B"/>
          </a:solidFill>
        </p:spPr>
        <p:txBody>
          <a:bodyPr wrap="square">
            <a:spAutoFit/>
          </a:bodyPr>
          <a:lstStyle/>
          <a:p>
            <a:pPr algn="ctr">
              <a:lnSpc>
                <a:spcPct val="107000"/>
              </a:lnSpc>
              <a:spcAft>
                <a:spcPts val="800"/>
              </a:spcAft>
            </a:pP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und</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schätzen</a:t>
            </a:r>
            <a:endParaRPr lang="de-DE"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feld 14"/>
          <p:cNvSpPr txBox="1"/>
          <p:nvPr/>
        </p:nvSpPr>
        <p:spPr>
          <a:xfrm>
            <a:off x="6118440" y="1521967"/>
            <a:ext cx="2609530" cy="375552"/>
          </a:xfrm>
          <a:prstGeom prst="rect">
            <a:avLst/>
          </a:prstGeom>
          <a:solidFill>
            <a:srgbClr val="98CDCB"/>
          </a:solidFill>
        </p:spPr>
        <p:txBody>
          <a:bodyPr wrap="square">
            <a:spAutoFit/>
          </a:bodyPr>
          <a:lstStyle/>
          <a:p>
            <a:pPr algn="ctr">
              <a:lnSpc>
                <a:spcPct val="107000"/>
              </a:lnSpc>
              <a:spcAft>
                <a:spcPts val="800"/>
              </a:spcAft>
            </a:pP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Umwandeln</a:t>
            </a:r>
            <a:endParaRPr lang="de-DE"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feld 15"/>
          <p:cNvSpPr txBox="1"/>
          <p:nvPr/>
        </p:nvSpPr>
        <p:spPr>
          <a:xfrm>
            <a:off x="6118440" y="1878745"/>
            <a:ext cx="2630024" cy="375552"/>
          </a:xfrm>
          <a:prstGeom prst="rect">
            <a:avLst/>
          </a:prstGeom>
          <a:solidFill>
            <a:srgbClr val="FAC7C7"/>
          </a:solidFill>
        </p:spPr>
        <p:txBody>
          <a:bodyPr wrap="square">
            <a:spAutoFit/>
          </a:bodyPr>
          <a:lstStyle/>
          <a:p>
            <a:pPr algn="ctr">
              <a:lnSpc>
                <a:spcPct val="107000"/>
              </a:lnSpc>
              <a:spcAft>
                <a:spcPts val="800"/>
              </a:spcAft>
            </a:pP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und</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rechnen</a:t>
            </a:r>
            <a:endParaRPr lang="de-DE"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elle 1"/>
          <p:cNvGraphicFramePr>
            <a:graphicFrameLocks noGrp="1"/>
          </p:cNvGraphicFramePr>
          <p:nvPr/>
        </p:nvGraphicFramePr>
        <p:xfrm>
          <a:off x="3251444" y="2408273"/>
          <a:ext cx="2592256" cy="1929511"/>
        </p:xfrm>
        <a:graphic>
          <a:graphicData uri="http://schemas.openxmlformats.org/drawingml/2006/table">
            <a:tbl>
              <a:tblPr firstRow="1" firstCol="1" bandRow="1"/>
              <a:tblGrid>
                <a:gridCol w="2592256"/>
              </a:tblGrid>
              <a:tr h="316133">
                <a:tc>
                  <a:txBody>
                    <a:bodyPr/>
                    <a:lstStyle/>
                    <a:p>
                      <a:pPr algn="ctr">
                        <a:lnSpc>
                          <a:spcPct val="107000"/>
                        </a:lnSpc>
                        <a:spcAft>
                          <a:spcPts val="200"/>
                        </a:spcAft>
                      </a:pPr>
                      <a:r>
                        <a:rPr lang="de-DE" sz="1200" b="1" kern="100" dirty="0">
                          <a:effectLst/>
                          <a:latin typeface="Calibri" panose="020F0502020204030204" pitchFamily="34" charset="0"/>
                          <a:ea typeface="Calibri" panose="020F0502020204030204" pitchFamily="34" charset="0"/>
                          <a:cs typeface="Times New Roman" panose="02020603050405020304" pitchFamily="18" charset="0"/>
                        </a:rPr>
                        <a:t>Kompetenzen</a:t>
                      </a:r>
                      <a:endParaRPr lang="de-DE"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200"/>
                        </a:spcAft>
                      </a:pPr>
                      <a:r>
                        <a:rPr lang="de-DE" sz="1200" b="0" i="1" kern="100" dirty="0">
                          <a:effectLst/>
                          <a:latin typeface="Calibri" panose="020F0502020204030204" pitchFamily="34" charset="0"/>
                          <a:ea typeface="Calibri" panose="020F0502020204030204" pitchFamily="34" charset="0"/>
                          <a:cs typeface="Times New Roman" panose="02020603050405020304" pitchFamily="18" charset="0"/>
                        </a:rPr>
                        <a:t>Die Schülerinnen und Schüler…</a:t>
                      </a:r>
                      <a:endParaRPr lang="de-DE" sz="1200" b="0" i="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5445" marR="6544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540450">
                <a:tc>
                  <a:txBody>
                    <a:bodyPr/>
                    <a:lstStyle/>
                    <a:p>
                      <a:pPr algn="l">
                        <a:lnSpc>
                          <a:spcPct val="115000"/>
                        </a:lnSpc>
                        <a:spcAft>
                          <a:spcPts val="800"/>
                        </a:spcAft>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nutzen Vorstellungen zu Repräsentanten für Standardeinheiten als Bezugsgrößen beim Schätzen,</a:t>
                      </a:r>
                      <a:endPar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800"/>
                        </a:spcAft>
                        <a:buClrTx/>
                        <a:buSzTx/>
                        <a:buFontTx/>
                        <a:buNone/>
                        <a:defRPr/>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benennen Scheine und Münzen,</a:t>
                      </a:r>
                      <a:endPar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800"/>
                        </a:spcAft>
                        <a:buClrTx/>
                        <a:buSzTx/>
                        <a:buFontTx/>
                        <a:buNone/>
                        <a:defRPr/>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schätzen Größen und greifen dabei auf Bezugsgrößen zurück.</a:t>
                      </a:r>
                      <a:endParaRPr lang="de-DE" sz="1000" kern="10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15000"/>
                        </a:lnSpc>
                        <a:spcAft>
                          <a:spcPts val="800"/>
                        </a:spcAft>
                      </a:pPr>
                      <a:endParaRPr lang="de-DE" sz="1000" kern="100" dirty="0">
                        <a:effectLst/>
                        <a:latin typeface="Calibri" panose="020F0502020204030204" pitchFamily="34" charset="0"/>
                        <a:ea typeface="Calibri" panose="020F0502020204030204" pitchFamily="34" charset="0"/>
                        <a:cs typeface="Calibri" panose="020F0502020204030204" pitchFamily="34" charset="0"/>
                      </a:endParaRPr>
                    </a:p>
                  </a:txBody>
                  <a:tcPr marL="65445" marR="6544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4" name="Tabelle 3"/>
          <p:cNvGraphicFramePr>
            <a:graphicFrameLocks noGrp="1"/>
          </p:cNvGraphicFramePr>
          <p:nvPr/>
        </p:nvGraphicFramePr>
        <p:xfrm>
          <a:off x="6137324" y="2409346"/>
          <a:ext cx="2592256" cy="4115998"/>
        </p:xfrm>
        <a:graphic>
          <a:graphicData uri="http://schemas.openxmlformats.org/drawingml/2006/table">
            <a:tbl>
              <a:tblPr firstRow="1" firstCol="1" bandRow="1"/>
              <a:tblGrid>
                <a:gridCol w="2592256"/>
              </a:tblGrid>
              <a:tr h="421335">
                <a:tc>
                  <a:txBody>
                    <a:bodyPr/>
                    <a:lstStyle/>
                    <a:p>
                      <a:pPr algn="ctr">
                        <a:lnSpc>
                          <a:spcPct val="107000"/>
                        </a:lnSpc>
                        <a:spcAft>
                          <a:spcPts val="200"/>
                        </a:spcAft>
                      </a:pPr>
                      <a:r>
                        <a:rPr lang="de-DE" sz="1200" b="1" kern="100" dirty="0">
                          <a:effectLst/>
                          <a:latin typeface="Calibri" panose="020F0502020204030204" pitchFamily="34" charset="0"/>
                          <a:ea typeface="Calibri" panose="020F0502020204030204" pitchFamily="34" charset="0"/>
                          <a:cs typeface="Times New Roman" panose="02020603050405020304" pitchFamily="18" charset="0"/>
                        </a:rPr>
                        <a:t>Kompetenzen</a:t>
                      </a:r>
                      <a:endParaRPr lang="de-DE"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200"/>
                        </a:spcAft>
                      </a:pPr>
                      <a:r>
                        <a:rPr lang="de-DE" sz="1200" b="0" i="1" kern="100" dirty="0">
                          <a:effectLst/>
                          <a:latin typeface="Calibri" panose="020F0502020204030204" pitchFamily="34" charset="0"/>
                          <a:ea typeface="Calibri" panose="020F0502020204030204" pitchFamily="34" charset="0"/>
                          <a:cs typeface="Times New Roman" panose="02020603050405020304" pitchFamily="18" charset="0"/>
                        </a:rPr>
                        <a:t>Die Schülerinnen und Schüler…</a:t>
                      </a:r>
                      <a:endParaRPr lang="de-DE" sz="1200" b="0" i="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5445" marR="65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3694663">
                <a:tc>
                  <a:txBody>
                    <a:bodyPr/>
                    <a:lstStyle/>
                    <a:p>
                      <a:pPr algn="l">
                        <a:lnSpc>
                          <a:spcPct val="115000"/>
                        </a:lnSpc>
                        <a:spcAft>
                          <a:spcPts val="800"/>
                        </a:spcAft>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setzen die Einheiten und Untereinheiten eines Größenbereichs zueinander in Beziehung und wählen passende Einheiten situationsgerecht aus,</a:t>
                      </a:r>
                      <a:endPar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800"/>
                        </a:spcAft>
                        <a:buClrTx/>
                        <a:buSzTx/>
                        <a:buFontTx/>
                        <a:buNone/>
                        <a:defRPr/>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ermitteln einfache Geldbeträge im erarbeiteten Zahlenraum,</a:t>
                      </a:r>
                      <a:endPar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800"/>
                        </a:spcAft>
                        <a:buClrTx/>
                        <a:buSzTx/>
                        <a:buFontTx/>
                        <a:buNone/>
                        <a:defRPr/>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stellen Geldbeträge von gleichem Wert mit unterschiedlichen Münzen und Scheinen dar,</a:t>
                      </a:r>
                      <a:endPar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800"/>
                        </a:spcAft>
                        <a:buClrTx/>
                        <a:buSzTx/>
                        <a:buFontTx/>
                        <a:buNone/>
                        <a:defRPr/>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bestimmen einfache Zeitspannen über Anfangs- und Endpunkt,</a:t>
                      </a:r>
                      <a:endPar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800"/>
                        </a:spcAft>
                        <a:buClrTx/>
                        <a:buSzTx/>
                        <a:buFontTx/>
                        <a:buNone/>
                        <a:defRPr/>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lösen Sachaufgaben mit Größen.</a:t>
                      </a:r>
                      <a:endPar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800"/>
                        </a:spcAft>
                        <a:buClrTx/>
                        <a:buSzTx/>
                        <a:buFontTx/>
                        <a:buNone/>
                        <a:defRPr/>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nutzen geeignete Bearbeitungshilfen und Lösungsstrategien im Kontext mit Größen beim Bearbeiten von Sachsituationen,</a:t>
                      </a:r>
                      <a:endParaRPr lang="de-DE" sz="1000" kern="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800"/>
                        </a:spcAft>
                        <a:buClrTx/>
                        <a:buSzTx/>
                        <a:buFontTx/>
                        <a:buNone/>
                        <a:defRPr/>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überprüfen gefundene Lösungen auf Plausibilität, indem sie auf Bezugsgrößen zurückgreifen.</a:t>
                      </a:r>
                      <a:endParaRPr lang="de-DE" sz="1000" kern="100" dirty="0">
                        <a:effectLst/>
                        <a:latin typeface="Calibri" panose="020F0502020204030204" pitchFamily="34" charset="0"/>
                        <a:ea typeface="Calibri" panose="020F0502020204030204" pitchFamily="34" charset="0"/>
                        <a:cs typeface="Calibri" panose="020F0502020204030204" pitchFamily="34" charset="0"/>
                      </a:endParaRPr>
                    </a:p>
                  </a:txBody>
                  <a:tcPr marL="65445" marR="65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12"/>
          <p:cNvSpPr txBox="1"/>
          <p:nvPr/>
        </p:nvSpPr>
        <p:spPr>
          <a:xfrm>
            <a:off x="1683948" y="6356350"/>
            <a:ext cx="768966"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rgbClr val="A4ADB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Folie </a:t>
            </a:r>
            <a:fld id="{812F24F4-33A2-4A6F-87E3-ABC44FA42587}" type="slidenum">
              <a:rPr lang="de-DE" smtClean="0"/>
            </a:fld>
            <a:endParaRPr lang="de-DE" dirty="0"/>
          </a:p>
        </p:txBody>
      </p:sp>
      <p:sp>
        <p:nvSpPr>
          <p:cNvPr id="3" name="CustomShape 3"/>
          <p:cNvSpPr/>
          <p:nvPr/>
        </p:nvSpPr>
        <p:spPr>
          <a:xfrm>
            <a:off x="7213600" y="260648"/>
            <a:ext cx="1723193" cy="605405"/>
          </a:xfrm>
          <a:prstGeom prst="rect">
            <a:avLst/>
          </a:prstGeom>
          <a:solidFill>
            <a:srgbClr val="FECC64"/>
          </a:solidFill>
          <a:ln w="9360">
            <a:solidFill>
              <a:srgbClr val="000000"/>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de-DE" sz="2400" b="1" strike="noStrike" spc="-1" dirty="0">
                <a:solidFill>
                  <a:srgbClr val="000000"/>
                </a:solidFill>
                <a:latin typeface="Calibri"/>
                <a:ea typeface="Gadugi"/>
              </a:rPr>
              <a:t>Messen</a:t>
            </a:r>
            <a:endParaRPr lang="de-DE" sz="2400" b="0" strike="noStrike" spc="-1" dirty="0">
              <a:latin typeface="Arial" panose="020B0604020202020204"/>
            </a:endParaRPr>
          </a:p>
        </p:txBody>
      </p:sp>
      <p:sp>
        <p:nvSpPr>
          <p:cNvPr id="4" name="Titel 3"/>
          <p:cNvSpPr txBox="1"/>
          <p:nvPr/>
        </p:nvSpPr>
        <p:spPr>
          <a:xfrm>
            <a:off x="322869" y="665927"/>
            <a:ext cx="8613924" cy="11521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200" dirty="0">
                <a:solidFill>
                  <a:srgbClr val="002060"/>
                </a:solidFill>
                <a:latin typeface="Calibri" panose="020F0502020204030204" pitchFamily="34" charset="0"/>
                <a:cs typeface="Calibri" panose="020F0502020204030204" pitchFamily="34" charset="0"/>
              </a:rPr>
              <a:t>Sachrechnen als Lernstoff</a:t>
            </a:r>
            <a:br>
              <a:rPr lang="de-DE" sz="2400" b="1" dirty="0">
                <a:solidFill>
                  <a:srgbClr val="002060"/>
                </a:solidFill>
                <a:latin typeface="Calibri" panose="020F0502020204030204" pitchFamily="34" charset="0"/>
                <a:cs typeface="Calibri" panose="020F0502020204030204" pitchFamily="34" charset="0"/>
              </a:rPr>
            </a:br>
            <a:r>
              <a:rPr lang="de-DE" sz="3600" b="1" spc="-1" dirty="0">
                <a:solidFill>
                  <a:srgbClr val="002060"/>
                </a:solidFill>
                <a:uFill>
                  <a:solidFill>
                    <a:srgbClr val="FFFFFF"/>
                  </a:solidFill>
                </a:uFill>
                <a:latin typeface="Calibri"/>
              </a:rPr>
              <a:t>Messwerkzeuge</a:t>
            </a:r>
            <a:endParaRPr lang="de-DE" sz="3600" b="1" dirty="0">
              <a:solidFill>
                <a:srgbClr val="002060"/>
              </a:solidFill>
              <a:latin typeface="Calibri" panose="020F0502020204030204" pitchFamily="34" charset="0"/>
              <a:cs typeface="Calibri" panose="020F0502020204030204" pitchFamily="34" charset="0"/>
            </a:endParaRPr>
          </a:p>
        </p:txBody>
      </p:sp>
      <p:sp>
        <p:nvSpPr>
          <p:cNvPr id="5" name="Inhaltsplatzhalter 2"/>
          <p:cNvSpPr txBox="1"/>
          <p:nvPr/>
        </p:nvSpPr>
        <p:spPr>
          <a:xfrm>
            <a:off x="322869" y="1926258"/>
            <a:ext cx="7920000" cy="40127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de-DE" sz="1800" dirty="0">
                <a:solidFill>
                  <a:srgbClr val="002060"/>
                </a:solidFill>
                <a:latin typeface="Calibri" panose="020F0502020204030204" pitchFamily="34" charset="0"/>
                <a:cs typeface="Calibri" panose="020F0502020204030204" pitchFamily="34" charset="0"/>
              </a:rPr>
              <a:t>Stellen Sie sich in Kleingruppen vor, welche Messwerkzeuge Sie mitgebracht haben.</a:t>
            </a:r>
            <a:endParaRPr lang="de-DE" sz="1800" dirty="0">
              <a:solidFill>
                <a:srgbClr val="002060"/>
              </a:solidFill>
              <a:latin typeface="Calibri" panose="020F0502020204030204" pitchFamily="34" charset="0"/>
              <a:cs typeface="Calibri" panose="020F0502020204030204" pitchFamily="34" charset="0"/>
            </a:endParaRPr>
          </a:p>
          <a:p>
            <a:pPr marL="0" indent="0">
              <a:lnSpc>
                <a:spcPct val="100000"/>
              </a:lnSpc>
              <a:spcAft>
                <a:spcPts val="600"/>
              </a:spcAft>
              <a:buNone/>
            </a:pPr>
            <a:r>
              <a:rPr lang="de-DE" sz="1800" dirty="0">
                <a:solidFill>
                  <a:srgbClr val="002060"/>
                </a:solidFill>
                <a:latin typeface="Calibri" panose="020F0502020204030204" pitchFamily="34" charset="0"/>
                <a:cs typeface="Calibri" panose="020F0502020204030204" pitchFamily="34" charset="0"/>
              </a:rPr>
              <a:t>Sprechen Sie über die Kerntätigkeiten</a:t>
            </a:r>
            <a:endParaRPr lang="de-DE" sz="1800" dirty="0">
              <a:solidFill>
                <a:srgbClr val="002060"/>
              </a:solidFill>
              <a:latin typeface="Calibri" panose="020F0502020204030204" pitchFamily="34" charset="0"/>
              <a:cs typeface="Calibri" panose="020F0502020204030204" pitchFamily="34" charset="0"/>
            </a:endParaRPr>
          </a:p>
          <a:p>
            <a:pPr marL="0" indent="0">
              <a:lnSpc>
                <a:spcPct val="150000"/>
              </a:lnSpc>
              <a:buNone/>
            </a:pPr>
            <a:r>
              <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rPr>
              <a:t>	- Wissen über Messwerkzeuge</a:t>
            </a:r>
            <a:endPar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50000"/>
              </a:lnSpc>
              <a:buNone/>
            </a:pPr>
            <a:r>
              <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rPr>
              <a:t>	- Umgang mit Messwerkzeugen</a:t>
            </a:r>
            <a:endPar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50000"/>
              </a:lnSpc>
              <a:buNone/>
            </a:pPr>
            <a:r>
              <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rPr>
              <a:t>	- Wissen über Maßeinheiten</a:t>
            </a:r>
            <a:endPar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50000"/>
              </a:lnSpc>
              <a:buNone/>
            </a:pPr>
            <a:endPar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50000"/>
              </a:lnSpc>
              <a:buNone/>
            </a:pPr>
            <a:r>
              <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de-DE"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12"/>
          <p:cNvSpPr txBox="1"/>
          <p:nvPr/>
        </p:nvSpPr>
        <p:spPr>
          <a:xfrm>
            <a:off x="1683948" y="6356350"/>
            <a:ext cx="768966"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rgbClr val="A4ADB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Folie </a:t>
            </a:r>
            <a:fld id="{812F24F4-33A2-4A6F-87E3-ABC44FA42587}" type="slidenum">
              <a:rPr lang="de-DE" smtClean="0"/>
            </a:fld>
            <a:endParaRPr lang="de-DE" dirty="0"/>
          </a:p>
        </p:txBody>
      </p:sp>
      <p:sp>
        <p:nvSpPr>
          <p:cNvPr id="3" name="CustomShape 3"/>
          <p:cNvSpPr/>
          <p:nvPr/>
        </p:nvSpPr>
        <p:spPr>
          <a:xfrm>
            <a:off x="7213600" y="260648"/>
            <a:ext cx="1723193" cy="605405"/>
          </a:xfrm>
          <a:prstGeom prst="rect">
            <a:avLst/>
          </a:prstGeom>
          <a:solidFill>
            <a:srgbClr val="FECC64"/>
          </a:solidFill>
          <a:ln w="9360">
            <a:solidFill>
              <a:srgbClr val="000000"/>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de-DE" sz="2400" b="1" strike="noStrike" spc="-1" dirty="0">
                <a:solidFill>
                  <a:srgbClr val="000000"/>
                </a:solidFill>
                <a:latin typeface="Calibri"/>
                <a:ea typeface="Gadugi"/>
              </a:rPr>
              <a:t>Messen</a:t>
            </a:r>
            <a:endParaRPr lang="de-DE" sz="2400" b="0" strike="noStrike" spc="-1" dirty="0">
              <a:latin typeface="Arial" panose="020B0604020202020204"/>
            </a:endParaRPr>
          </a:p>
        </p:txBody>
      </p:sp>
      <p:sp>
        <p:nvSpPr>
          <p:cNvPr id="4" name="Titel 3"/>
          <p:cNvSpPr txBox="1"/>
          <p:nvPr/>
        </p:nvSpPr>
        <p:spPr>
          <a:xfrm>
            <a:off x="322869" y="665927"/>
            <a:ext cx="8613924" cy="11521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200" dirty="0">
                <a:solidFill>
                  <a:srgbClr val="002060"/>
                </a:solidFill>
                <a:latin typeface="Calibri" panose="020F0502020204030204" pitchFamily="34" charset="0"/>
                <a:cs typeface="Calibri" panose="020F0502020204030204" pitchFamily="34" charset="0"/>
              </a:rPr>
              <a:t>Sachrechnen als Lernstoff</a:t>
            </a:r>
            <a:br>
              <a:rPr lang="de-DE" sz="2400" b="1" dirty="0">
                <a:solidFill>
                  <a:srgbClr val="002060"/>
                </a:solidFill>
                <a:latin typeface="Calibri" panose="020F0502020204030204" pitchFamily="34" charset="0"/>
                <a:cs typeface="Calibri" panose="020F0502020204030204" pitchFamily="34" charset="0"/>
              </a:rPr>
            </a:br>
            <a:r>
              <a:rPr lang="de-DE" sz="3600" b="1" spc="-1" dirty="0">
                <a:solidFill>
                  <a:srgbClr val="002060"/>
                </a:solidFill>
                <a:uFill>
                  <a:solidFill>
                    <a:srgbClr val="FFFFFF"/>
                  </a:solidFill>
                </a:uFill>
                <a:latin typeface="Calibri"/>
              </a:rPr>
              <a:t>Messen</a:t>
            </a:r>
            <a:endParaRPr lang="de-DE" sz="3600" b="1" dirty="0">
              <a:solidFill>
                <a:srgbClr val="002060"/>
              </a:solidFill>
              <a:latin typeface="Calibri" panose="020F0502020204030204" pitchFamily="34" charset="0"/>
              <a:cs typeface="Calibri" panose="020F0502020204030204" pitchFamily="34" charset="0"/>
            </a:endParaRPr>
          </a:p>
        </p:txBody>
      </p:sp>
      <p:sp>
        <p:nvSpPr>
          <p:cNvPr id="5" name="Inhaltsplatzhalter 2"/>
          <p:cNvSpPr txBox="1"/>
          <p:nvPr/>
        </p:nvSpPr>
        <p:spPr>
          <a:xfrm>
            <a:off x="440550" y="2146067"/>
            <a:ext cx="7920000" cy="40127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500" indent="-317500">
              <a:lnSpc>
                <a:spcPct val="100000"/>
              </a:lnSpc>
              <a:spcAft>
                <a:spcPts val="600"/>
              </a:spcAft>
            </a:pPr>
            <a:r>
              <a:rPr lang="de-DE" sz="2400" b="1" dirty="0">
                <a:solidFill>
                  <a:srgbClr val="002060"/>
                </a:solidFill>
                <a:latin typeface="Calibri" panose="020F0502020204030204" pitchFamily="34" charset="0"/>
                <a:cs typeface="Calibri" panose="020F0502020204030204" pitchFamily="34" charset="0"/>
              </a:rPr>
              <a:t>Direktes Vergleichen </a:t>
            </a:r>
            <a:r>
              <a:rPr lang="de-DE" sz="2400" dirty="0">
                <a:solidFill>
                  <a:srgbClr val="002060"/>
                </a:solidFill>
                <a:latin typeface="Calibri" panose="020F0502020204030204" pitchFamily="34" charset="0"/>
                <a:cs typeface="Calibri" panose="020F0502020204030204" pitchFamily="34" charset="0"/>
              </a:rPr>
              <a:t>von </a:t>
            </a:r>
            <a:br>
              <a:rPr lang="de-DE" sz="2400" dirty="0">
                <a:solidFill>
                  <a:srgbClr val="002060"/>
                </a:solidFill>
                <a:latin typeface="Calibri" panose="020F0502020204030204" pitchFamily="34" charset="0"/>
                <a:cs typeface="Calibri" panose="020F0502020204030204" pitchFamily="34" charset="0"/>
              </a:rPr>
            </a:br>
            <a:r>
              <a:rPr lang="de-DE" sz="2400" dirty="0">
                <a:solidFill>
                  <a:srgbClr val="002060"/>
                </a:solidFill>
                <a:latin typeface="Calibri" panose="020F0502020204030204" pitchFamily="34" charset="0"/>
                <a:cs typeface="Calibri" panose="020F0502020204030204" pitchFamily="34" charset="0"/>
              </a:rPr>
              <a:t>Repräsentanten</a:t>
            </a:r>
            <a:br>
              <a:rPr lang="de-DE" sz="2400" dirty="0">
                <a:solidFill>
                  <a:srgbClr val="002060"/>
                </a:solidFill>
                <a:latin typeface="Calibri" panose="020F0502020204030204" pitchFamily="34" charset="0"/>
                <a:cs typeface="Calibri" panose="020F0502020204030204" pitchFamily="34" charset="0"/>
              </a:rPr>
            </a:br>
            <a:endParaRPr lang="de-DE" sz="2400" dirty="0">
              <a:solidFill>
                <a:srgbClr val="002060"/>
              </a:solidFill>
              <a:latin typeface="Calibri" panose="020F0502020204030204" pitchFamily="34" charset="0"/>
              <a:cs typeface="Calibri" panose="020F0502020204030204" pitchFamily="34" charset="0"/>
            </a:endParaRPr>
          </a:p>
          <a:p>
            <a:pPr marL="317500" indent="-317500">
              <a:lnSpc>
                <a:spcPct val="100000"/>
              </a:lnSpc>
              <a:spcAft>
                <a:spcPts val="600"/>
              </a:spcAft>
            </a:pPr>
            <a:r>
              <a:rPr lang="de-DE" sz="2400" b="1" dirty="0">
                <a:solidFill>
                  <a:srgbClr val="002060"/>
                </a:solidFill>
                <a:latin typeface="Calibri" panose="020F0502020204030204" pitchFamily="34" charset="0"/>
                <a:cs typeface="Calibri" panose="020F0502020204030204" pitchFamily="34" charset="0"/>
              </a:rPr>
              <a:t>Indirektes Vergleichen </a:t>
            </a:r>
            <a:r>
              <a:rPr lang="de-DE" sz="2400" dirty="0">
                <a:solidFill>
                  <a:srgbClr val="002060"/>
                </a:solidFill>
                <a:latin typeface="Calibri" panose="020F0502020204030204" pitchFamily="34" charset="0"/>
                <a:cs typeface="Calibri" panose="020F0502020204030204" pitchFamily="34" charset="0"/>
              </a:rPr>
              <a:t>mit Hilfe </a:t>
            </a:r>
            <a:br>
              <a:rPr lang="de-DE" sz="2400" dirty="0">
                <a:solidFill>
                  <a:srgbClr val="002060"/>
                </a:solidFill>
                <a:latin typeface="Calibri" panose="020F0502020204030204" pitchFamily="34" charset="0"/>
                <a:cs typeface="Calibri" panose="020F0502020204030204" pitchFamily="34" charset="0"/>
              </a:rPr>
            </a:br>
            <a:r>
              <a:rPr lang="de-DE" sz="2400" u="sng" dirty="0">
                <a:solidFill>
                  <a:srgbClr val="002060"/>
                </a:solidFill>
                <a:latin typeface="Calibri" panose="020F0502020204030204" pitchFamily="34" charset="0"/>
                <a:cs typeface="Calibri" panose="020F0502020204030204" pitchFamily="34" charset="0"/>
              </a:rPr>
              <a:t>selbstgewählter</a:t>
            </a:r>
            <a:r>
              <a:rPr lang="de-DE" sz="2400" dirty="0">
                <a:solidFill>
                  <a:srgbClr val="002060"/>
                </a:solidFill>
                <a:latin typeface="Calibri" panose="020F0502020204030204" pitchFamily="34" charset="0"/>
                <a:cs typeface="Calibri" panose="020F0502020204030204" pitchFamily="34" charset="0"/>
              </a:rPr>
              <a:t> Maßeinheiten</a:t>
            </a:r>
            <a:br>
              <a:rPr lang="de-DE" sz="2400" dirty="0">
                <a:solidFill>
                  <a:srgbClr val="002060"/>
                </a:solidFill>
                <a:latin typeface="Calibri" panose="020F0502020204030204" pitchFamily="34" charset="0"/>
                <a:cs typeface="Calibri" panose="020F0502020204030204" pitchFamily="34" charset="0"/>
              </a:rPr>
            </a:br>
            <a:endParaRPr lang="de-DE" sz="2400" dirty="0">
              <a:solidFill>
                <a:srgbClr val="002060"/>
              </a:solidFill>
              <a:latin typeface="Calibri" panose="020F0502020204030204" pitchFamily="34" charset="0"/>
              <a:cs typeface="Calibri" panose="020F0502020204030204" pitchFamily="34" charset="0"/>
            </a:endParaRPr>
          </a:p>
          <a:p>
            <a:pPr marL="317500" indent="-317500">
              <a:lnSpc>
                <a:spcPct val="100000"/>
              </a:lnSpc>
              <a:spcAft>
                <a:spcPts val="600"/>
              </a:spcAft>
            </a:pPr>
            <a:r>
              <a:rPr lang="de-DE" sz="2400" b="1" dirty="0">
                <a:solidFill>
                  <a:srgbClr val="002060"/>
                </a:solidFill>
                <a:latin typeface="Calibri" panose="020F0502020204030204" pitchFamily="34" charset="0"/>
                <a:cs typeface="Calibri" panose="020F0502020204030204" pitchFamily="34" charset="0"/>
              </a:rPr>
              <a:t>Indirektes Vergleichen </a:t>
            </a:r>
            <a:r>
              <a:rPr lang="de-DE" sz="2400" dirty="0">
                <a:solidFill>
                  <a:srgbClr val="002060"/>
                </a:solidFill>
                <a:latin typeface="Calibri" panose="020F0502020204030204" pitchFamily="34" charset="0"/>
                <a:cs typeface="Calibri" panose="020F0502020204030204" pitchFamily="34" charset="0"/>
              </a:rPr>
              <a:t>mit Hilfe </a:t>
            </a:r>
            <a:br>
              <a:rPr lang="de-DE" sz="2400" dirty="0">
                <a:solidFill>
                  <a:srgbClr val="002060"/>
                </a:solidFill>
                <a:latin typeface="Calibri" panose="020F0502020204030204" pitchFamily="34" charset="0"/>
                <a:cs typeface="Calibri" panose="020F0502020204030204" pitchFamily="34" charset="0"/>
              </a:rPr>
            </a:br>
            <a:r>
              <a:rPr lang="de-DE" sz="2400" u="sng" dirty="0">
                <a:solidFill>
                  <a:srgbClr val="002060"/>
                </a:solidFill>
                <a:latin typeface="Calibri" panose="020F0502020204030204" pitchFamily="34" charset="0"/>
                <a:cs typeface="Calibri" panose="020F0502020204030204" pitchFamily="34" charset="0"/>
              </a:rPr>
              <a:t>standardisierter</a:t>
            </a:r>
            <a:r>
              <a:rPr lang="de-DE" sz="2400" dirty="0">
                <a:solidFill>
                  <a:srgbClr val="002060"/>
                </a:solidFill>
                <a:latin typeface="Calibri" panose="020F0502020204030204" pitchFamily="34" charset="0"/>
                <a:cs typeface="Calibri" panose="020F0502020204030204" pitchFamily="34" charset="0"/>
              </a:rPr>
              <a:t> Maßeinheiten</a:t>
            </a:r>
            <a:endParaRPr lang="de-DE" sz="2400" dirty="0">
              <a:solidFill>
                <a:srgbClr val="002060"/>
              </a:solidFill>
              <a:latin typeface="Calibri" panose="020F0502020204030204" pitchFamily="34" charset="0"/>
              <a:cs typeface="Calibri" panose="020F0502020204030204" pitchFamily="34" charset="0"/>
            </a:endParaRPr>
          </a:p>
          <a:p>
            <a:endParaRPr lang="de-DE" sz="2400" dirty="0">
              <a:solidFill>
                <a:srgbClr val="002060"/>
              </a:solidFill>
              <a:latin typeface="Calibri" panose="020F0502020204030204" pitchFamily="34" charset="0"/>
              <a:cs typeface="Calibri" panose="020F0502020204030204" pitchFamily="34" charset="0"/>
            </a:endParaRPr>
          </a:p>
        </p:txBody>
      </p:sp>
      <p:pic>
        <p:nvPicPr>
          <p:cNvPr id="9" name="Grafik 8" descr="längen5.jpg"/>
          <p:cNvPicPr>
            <a:picLocks noChangeAspect="1"/>
          </p:cNvPicPr>
          <p:nvPr/>
        </p:nvPicPr>
        <p:blipFill>
          <a:blip r:embed="rId1" cstate="print"/>
          <a:srcRect b="798"/>
          <a:stretch>
            <a:fillRect/>
          </a:stretch>
        </p:blipFill>
        <p:spPr>
          <a:xfrm>
            <a:off x="5860980" y="1617929"/>
            <a:ext cx="2917250" cy="1678841"/>
          </a:xfrm>
          <a:prstGeom prst="rect">
            <a:avLst/>
          </a:prstGeom>
          <a:ln>
            <a:solidFill>
              <a:schemeClr val="accent1"/>
            </a:solidFill>
          </a:ln>
          <a:effectLst/>
        </p:spPr>
      </p:pic>
      <p:pic>
        <p:nvPicPr>
          <p:cNvPr id="11" name="Grafik 10" descr="längen8.jpg"/>
          <p:cNvPicPr>
            <a:picLocks noChangeAspect="1"/>
          </p:cNvPicPr>
          <p:nvPr/>
        </p:nvPicPr>
        <p:blipFill>
          <a:blip r:embed="rId2" cstate="print"/>
          <a:stretch>
            <a:fillRect/>
          </a:stretch>
        </p:blipFill>
        <p:spPr>
          <a:xfrm>
            <a:off x="5891079" y="3493129"/>
            <a:ext cx="2889518" cy="1080120"/>
          </a:xfrm>
          <a:prstGeom prst="rect">
            <a:avLst/>
          </a:prstGeom>
          <a:ln>
            <a:solidFill>
              <a:schemeClr val="accent1"/>
            </a:solidFill>
          </a:ln>
          <a:effectLst/>
        </p:spPr>
      </p:pic>
      <p:sp>
        <p:nvSpPr>
          <p:cNvPr id="12" name="Rechteck 11"/>
          <p:cNvSpPr/>
          <p:nvPr/>
        </p:nvSpPr>
        <p:spPr>
          <a:xfrm>
            <a:off x="7583547" y="4095850"/>
            <a:ext cx="1194683" cy="472896"/>
          </a:xfrm>
          <a:prstGeom prst="rect">
            <a:avLst/>
          </a:prstGeom>
          <a:solidFill>
            <a:srgbClr val="FB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descr="längen14.jpg"/>
          <p:cNvPicPr>
            <a:picLocks noChangeAspect="1"/>
          </p:cNvPicPr>
          <p:nvPr/>
        </p:nvPicPr>
        <p:blipFill>
          <a:blip r:embed="rId3" cstate="print"/>
          <a:stretch>
            <a:fillRect/>
          </a:stretch>
        </p:blipFill>
        <p:spPr>
          <a:xfrm>
            <a:off x="5891079" y="4835138"/>
            <a:ext cx="2889518" cy="1042249"/>
          </a:xfrm>
          <a:prstGeom prst="rect">
            <a:avLst/>
          </a:prstGeom>
          <a:ln>
            <a:solidFill>
              <a:srgbClr val="0070C0"/>
            </a:solidFill>
          </a:ln>
          <a:effectLst>
            <a:outerShdw blurRad="292100" dist="139700" dir="2700000" algn="tl" rotWithShape="0">
              <a:srgbClr val="333333">
                <a:alpha val="65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779321" y="3140968"/>
            <a:ext cx="7919280" cy="401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28600" indent="-227965">
              <a:lnSpc>
                <a:spcPct val="90000"/>
              </a:lnSpc>
              <a:spcBef>
                <a:spcPts val="1000"/>
              </a:spcBef>
              <a:buClr>
                <a:srgbClr val="000000"/>
              </a:buClr>
              <a:buFont typeface="Arial" panose="020B0604020202020204"/>
              <a:buChar char="•"/>
            </a:pPr>
            <a:r>
              <a:rPr lang="de-DE" sz="2200" b="0" strike="noStrike" spc="-1" dirty="0">
                <a:solidFill>
                  <a:srgbClr val="002060"/>
                </a:solidFill>
                <a:latin typeface="Calibri"/>
              </a:rPr>
              <a:t>Verschiedene Messinstrumente kennenlernen.</a:t>
            </a:r>
            <a:endParaRPr lang="de-DE" sz="2200" b="0" strike="noStrike" spc="-1" dirty="0">
              <a:solidFill>
                <a:srgbClr val="002060"/>
              </a:solidFill>
              <a:latin typeface="Arial" panose="020B0604020202020204"/>
            </a:endParaRPr>
          </a:p>
          <a:p>
            <a:pPr marL="228600" indent="-227965">
              <a:lnSpc>
                <a:spcPct val="90000"/>
              </a:lnSpc>
              <a:spcBef>
                <a:spcPts val="1000"/>
              </a:spcBef>
              <a:buClr>
                <a:srgbClr val="000000"/>
              </a:buClr>
              <a:buFont typeface="Arial" panose="020B0604020202020204"/>
              <a:buChar char="•"/>
            </a:pPr>
            <a:r>
              <a:rPr lang="de-DE" sz="2200" b="0" strike="noStrike" spc="-1" dirty="0">
                <a:solidFill>
                  <a:srgbClr val="002060"/>
                </a:solidFill>
                <a:latin typeface="Calibri"/>
              </a:rPr>
              <a:t>Wie misst man mit den verschiedenen Messinstrumenten? Worauf ist zu achten?</a:t>
            </a:r>
            <a:endParaRPr lang="de-DE" sz="2200" b="0" strike="noStrike" spc="-1" dirty="0">
              <a:solidFill>
                <a:srgbClr val="002060"/>
              </a:solidFill>
              <a:latin typeface="Arial" panose="020B0604020202020204"/>
            </a:endParaRPr>
          </a:p>
          <a:p>
            <a:pPr marL="228600" indent="-227965">
              <a:lnSpc>
                <a:spcPct val="90000"/>
              </a:lnSpc>
              <a:spcBef>
                <a:spcPts val="1000"/>
              </a:spcBef>
              <a:buClr>
                <a:srgbClr val="000000"/>
              </a:buClr>
              <a:buFont typeface="Arial" panose="020B0604020202020204"/>
              <a:buChar char="•"/>
            </a:pPr>
            <a:r>
              <a:rPr lang="de-DE" sz="2200" b="0" strike="noStrike" spc="-1" dirty="0">
                <a:solidFill>
                  <a:srgbClr val="002060"/>
                </a:solidFill>
                <a:latin typeface="Calibri"/>
              </a:rPr>
              <a:t>Für welchen Gegenstand wählt man welches Messinstrument?</a:t>
            </a:r>
            <a:endParaRPr lang="de-DE" sz="2200" b="0" strike="noStrike" spc="-1" dirty="0">
              <a:solidFill>
                <a:srgbClr val="002060"/>
              </a:solidFill>
              <a:latin typeface="Arial" panose="020B0604020202020204"/>
            </a:endParaRPr>
          </a:p>
          <a:p>
            <a:pPr marL="228600" indent="-227965">
              <a:lnSpc>
                <a:spcPct val="90000"/>
              </a:lnSpc>
              <a:spcBef>
                <a:spcPts val="1000"/>
              </a:spcBef>
              <a:buClr>
                <a:srgbClr val="000000"/>
              </a:buClr>
              <a:buFont typeface="Arial" panose="020B0604020202020204"/>
              <a:buChar char="•"/>
            </a:pPr>
            <a:r>
              <a:rPr lang="de-DE" sz="2200" b="0" strike="noStrike" spc="-1" dirty="0">
                <a:solidFill>
                  <a:srgbClr val="002060"/>
                </a:solidFill>
                <a:latin typeface="Calibri"/>
              </a:rPr>
              <a:t>Messen erfordert Genauigkeit!</a:t>
            </a:r>
            <a:endParaRPr lang="de-DE" sz="2200" b="0" strike="noStrike" spc="-1" dirty="0">
              <a:solidFill>
                <a:srgbClr val="002060"/>
              </a:solidFill>
              <a:latin typeface="Arial" panose="020B0604020202020204"/>
            </a:endParaRPr>
          </a:p>
          <a:p>
            <a:pPr>
              <a:lnSpc>
                <a:spcPct val="90000"/>
              </a:lnSpc>
              <a:spcBef>
                <a:spcPts val="1000"/>
              </a:spcBef>
            </a:pPr>
            <a:endParaRPr lang="de-DE" sz="2800" b="0" strike="noStrike" spc="-1" dirty="0">
              <a:solidFill>
                <a:srgbClr val="002060"/>
              </a:solidFill>
              <a:latin typeface="Arial" panose="020B0604020202020204"/>
            </a:endParaRPr>
          </a:p>
          <a:p>
            <a:pPr>
              <a:lnSpc>
                <a:spcPct val="90000"/>
              </a:lnSpc>
              <a:spcBef>
                <a:spcPts val="1000"/>
              </a:spcBef>
            </a:pPr>
            <a:endParaRPr lang="de-DE" sz="2800" b="0" strike="noStrike" spc="-1" dirty="0">
              <a:solidFill>
                <a:srgbClr val="002060"/>
              </a:solidFill>
              <a:latin typeface="Arial" panose="020B0604020202020204"/>
            </a:endParaRPr>
          </a:p>
          <a:p>
            <a:pPr>
              <a:lnSpc>
                <a:spcPct val="90000"/>
              </a:lnSpc>
              <a:spcBef>
                <a:spcPts val="1000"/>
              </a:spcBef>
            </a:pPr>
            <a:endParaRPr lang="de-DE" sz="2800" b="0" strike="noStrike" spc="-1" dirty="0">
              <a:solidFill>
                <a:srgbClr val="002060"/>
              </a:solidFill>
              <a:latin typeface="Arial" panose="020B0604020202020204"/>
            </a:endParaRPr>
          </a:p>
        </p:txBody>
      </p:sp>
      <p:sp>
        <p:nvSpPr>
          <p:cNvPr id="8" name="Foliennummernplatzhalter 12"/>
          <p:cNvSpPr txBox="1"/>
          <p:nvPr/>
        </p:nvSpPr>
        <p:spPr>
          <a:xfrm>
            <a:off x="1683948" y="6356350"/>
            <a:ext cx="768966"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rgbClr val="A4ADB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Folie </a:t>
            </a:r>
            <a:fld id="{812F24F4-33A2-4A6F-87E3-ABC44FA42587}" type="slidenum">
              <a:rPr lang="de-DE" smtClean="0"/>
            </a:fld>
            <a:endParaRPr lang="de-DE" dirty="0"/>
          </a:p>
        </p:txBody>
      </p:sp>
      <p:sp>
        <p:nvSpPr>
          <p:cNvPr id="3" name="CustomShape 3"/>
          <p:cNvSpPr/>
          <p:nvPr/>
        </p:nvSpPr>
        <p:spPr>
          <a:xfrm>
            <a:off x="7213600" y="260648"/>
            <a:ext cx="1723193" cy="605405"/>
          </a:xfrm>
          <a:prstGeom prst="rect">
            <a:avLst/>
          </a:prstGeom>
          <a:solidFill>
            <a:srgbClr val="FECC64"/>
          </a:solidFill>
          <a:ln w="9360">
            <a:solidFill>
              <a:srgbClr val="000000"/>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de-DE" sz="2400" b="1" strike="noStrike" spc="-1" dirty="0">
                <a:solidFill>
                  <a:srgbClr val="000000"/>
                </a:solidFill>
                <a:latin typeface="Calibri"/>
                <a:ea typeface="Gadugi"/>
              </a:rPr>
              <a:t>Messen</a:t>
            </a:r>
            <a:endParaRPr lang="de-DE" sz="2400" b="0" strike="noStrike" spc="-1" dirty="0">
              <a:latin typeface="Arial" panose="020B0604020202020204"/>
            </a:endParaRPr>
          </a:p>
        </p:txBody>
      </p:sp>
      <p:sp>
        <p:nvSpPr>
          <p:cNvPr id="4" name="Titel 3"/>
          <p:cNvSpPr txBox="1"/>
          <p:nvPr/>
        </p:nvSpPr>
        <p:spPr>
          <a:xfrm>
            <a:off x="431999" y="702501"/>
            <a:ext cx="8613924" cy="11521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200" dirty="0">
                <a:solidFill>
                  <a:srgbClr val="002060"/>
                </a:solidFill>
                <a:latin typeface="Calibri" panose="020F0502020204030204" pitchFamily="34" charset="0"/>
                <a:cs typeface="Calibri" panose="020F0502020204030204" pitchFamily="34" charset="0"/>
              </a:rPr>
              <a:t>Sachrechnen als Lernstoff</a:t>
            </a:r>
            <a:br>
              <a:rPr lang="de-DE" sz="2400" b="1" dirty="0">
                <a:solidFill>
                  <a:srgbClr val="002060"/>
                </a:solidFill>
                <a:latin typeface="Calibri" panose="020F0502020204030204" pitchFamily="34" charset="0"/>
                <a:cs typeface="Calibri" panose="020F0502020204030204" pitchFamily="34" charset="0"/>
              </a:rPr>
            </a:br>
            <a:r>
              <a:rPr lang="de-DE" sz="3600" b="1" spc="-1" dirty="0">
                <a:solidFill>
                  <a:srgbClr val="002060"/>
                </a:solidFill>
                <a:uFill>
                  <a:solidFill>
                    <a:srgbClr val="FFFFFF"/>
                  </a:solidFill>
                </a:uFill>
                <a:latin typeface="Calibri"/>
              </a:rPr>
              <a:t>Messen</a:t>
            </a:r>
            <a:endParaRPr lang="de-DE" sz="3600" b="1" dirty="0">
              <a:solidFill>
                <a:srgbClr val="002060"/>
              </a:solidFill>
              <a:latin typeface="Calibri" panose="020F0502020204030204" pitchFamily="34" charset="0"/>
              <a:cs typeface="Calibri" panose="020F0502020204030204" pitchFamily="34" charset="0"/>
            </a:endParaRPr>
          </a:p>
        </p:txBody>
      </p:sp>
      <p:sp>
        <p:nvSpPr>
          <p:cNvPr id="6" name="Textfeld 5"/>
          <p:cNvSpPr txBox="1"/>
          <p:nvPr/>
        </p:nvSpPr>
        <p:spPr>
          <a:xfrm>
            <a:off x="431998" y="1916832"/>
            <a:ext cx="7946335" cy="892552"/>
          </a:xfrm>
          <a:prstGeom prst="rect">
            <a:avLst/>
          </a:prstGeom>
          <a:noFill/>
        </p:spPr>
        <p:txBody>
          <a:bodyPr wrap="square">
            <a:spAutoFit/>
          </a:bodyPr>
          <a:lstStyle/>
          <a:p>
            <a:pPr marL="9525" indent="-9525">
              <a:lnSpc>
                <a:spcPct val="100000"/>
              </a:lnSpc>
              <a:spcAft>
                <a:spcPts val="600"/>
              </a:spcAft>
            </a:pPr>
            <a:r>
              <a:rPr lang="de-DE" sz="2600" b="1" dirty="0">
                <a:solidFill>
                  <a:srgbClr val="002060"/>
                </a:solidFill>
                <a:latin typeface="Calibri" panose="020F0502020204030204" pitchFamily="34" charset="0"/>
                <a:cs typeface="Calibri" panose="020F0502020204030204" pitchFamily="34" charset="0"/>
              </a:rPr>
              <a:t>Indirektes Vergleichen </a:t>
            </a:r>
            <a:r>
              <a:rPr lang="de-DE" sz="2600" dirty="0">
                <a:solidFill>
                  <a:srgbClr val="002060"/>
                </a:solidFill>
                <a:latin typeface="Calibri" panose="020F0502020204030204" pitchFamily="34" charset="0"/>
                <a:cs typeface="Calibri" panose="020F0502020204030204" pitchFamily="34" charset="0"/>
              </a:rPr>
              <a:t>mit Hilfe </a:t>
            </a:r>
            <a:br>
              <a:rPr lang="de-DE" sz="2600" dirty="0">
                <a:solidFill>
                  <a:srgbClr val="002060"/>
                </a:solidFill>
                <a:latin typeface="Calibri" panose="020F0502020204030204" pitchFamily="34" charset="0"/>
                <a:cs typeface="Calibri" panose="020F0502020204030204" pitchFamily="34" charset="0"/>
              </a:rPr>
            </a:br>
            <a:r>
              <a:rPr lang="de-DE" sz="2600" u="sng" dirty="0">
                <a:solidFill>
                  <a:srgbClr val="002060"/>
                </a:solidFill>
                <a:latin typeface="Calibri" panose="020F0502020204030204" pitchFamily="34" charset="0"/>
                <a:cs typeface="Calibri" panose="020F0502020204030204" pitchFamily="34" charset="0"/>
              </a:rPr>
              <a:t>standardisierter</a:t>
            </a:r>
            <a:r>
              <a:rPr lang="de-DE" sz="2600" dirty="0">
                <a:solidFill>
                  <a:srgbClr val="002060"/>
                </a:solidFill>
                <a:latin typeface="Calibri" panose="020F0502020204030204" pitchFamily="34" charset="0"/>
                <a:cs typeface="Calibri" panose="020F0502020204030204" pitchFamily="34" charset="0"/>
              </a:rPr>
              <a:t> Maßeinheiten</a:t>
            </a:r>
            <a:endParaRPr lang="de-DE" sz="2600" dirty="0">
              <a:solidFill>
                <a:srgbClr val="002060"/>
              </a:solidFill>
              <a:latin typeface="Calibri" panose="020F0502020204030204" pitchFamily="34" charset="0"/>
              <a:cs typeface="Calibri" panose="020F0502020204030204" pitchFamily="34" charset="0"/>
            </a:endParaRPr>
          </a:p>
        </p:txBody>
      </p:sp>
      <p:pic>
        <p:nvPicPr>
          <p:cNvPr id="7" name="Grafik 6" descr="längen14.jpg"/>
          <p:cNvPicPr>
            <a:picLocks noChangeAspect="1"/>
          </p:cNvPicPr>
          <p:nvPr/>
        </p:nvPicPr>
        <p:blipFill>
          <a:blip r:embed="rId1" cstate="print"/>
          <a:stretch>
            <a:fillRect/>
          </a:stretch>
        </p:blipFill>
        <p:spPr>
          <a:xfrm>
            <a:off x="5822484" y="1855347"/>
            <a:ext cx="2889518" cy="1042249"/>
          </a:xfrm>
          <a:prstGeom prst="rect">
            <a:avLst/>
          </a:prstGeom>
          <a:ln>
            <a:solidFill>
              <a:srgbClr val="0070C0"/>
            </a:solidFill>
          </a:ln>
          <a:effectLst>
            <a:outerShdw blurRad="292100" dist="139700" dir="2700000" algn="tl" rotWithShape="0">
              <a:srgbClr val="333333">
                <a:alpha val="65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9599" y="2807138"/>
            <a:ext cx="8198069" cy="1548524"/>
          </a:xfrm>
          <a:prstGeom prst="rect">
            <a:avLst/>
          </a:prstGeom>
        </p:spPr>
      </p:pic>
      <p:sp>
        <p:nvSpPr>
          <p:cNvPr id="8" name="TextShape 2"/>
          <p:cNvSpPr txBox="1"/>
          <p:nvPr/>
        </p:nvSpPr>
        <p:spPr>
          <a:xfrm>
            <a:off x="5423358" y="4427372"/>
            <a:ext cx="3563006" cy="576000"/>
          </a:xfrm>
          <a:prstGeom prst="rect">
            <a:avLst/>
          </a:prstGeom>
          <a:noFill/>
          <a:ln>
            <a:noFill/>
          </a:ln>
        </p:spPr>
        <p:txBody>
          <a:bodyPr lIns="90000" tIns="45000" rIns="90000" bIns="45000">
            <a:noAutofit/>
          </a:bodyPr>
          <a:lstStyle/>
          <a:p>
            <a:r>
              <a:rPr lang="de-DE" sz="1100" spc="-1" dirty="0">
                <a:latin typeface="Arial" panose="020B0604020202020204"/>
              </a:rPr>
              <a:t>Minimax 3 – Größen und Sachrechnen </a:t>
            </a:r>
            <a:r>
              <a:rPr lang="de-DE" sz="1100" b="0" strike="noStrike" spc="-1" dirty="0">
                <a:latin typeface="Arial" panose="020B0604020202020204"/>
              </a:rPr>
              <a:t>(2020), S. </a:t>
            </a:r>
            <a:r>
              <a:rPr lang="de-DE" sz="1100" spc="-1" dirty="0">
                <a:latin typeface="Arial" panose="020B0604020202020204"/>
              </a:rPr>
              <a:t>1</a:t>
            </a:r>
            <a:r>
              <a:rPr lang="de-DE" sz="1100" b="0" strike="noStrike" spc="-1" dirty="0">
                <a:latin typeface="Arial" panose="020B0604020202020204"/>
              </a:rPr>
              <a:t>7</a:t>
            </a:r>
            <a:endParaRPr lang="de-DE" sz="1100" b="0" strike="noStrike" spc="-1" dirty="0">
              <a:latin typeface="Arial" panose="020B0604020202020204"/>
            </a:endParaRPr>
          </a:p>
        </p:txBody>
      </p:sp>
      <p:sp>
        <p:nvSpPr>
          <p:cNvPr id="9" name="Foliennummernplatzhalter 12"/>
          <p:cNvSpPr txBox="1"/>
          <p:nvPr/>
        </p:nvSpPr>
        <p:spPr>
          <a:xfrm>
            <a:off x="1683948" y="6356350"/>
            <a:ext cx="768966"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rgbClr val="A4ADB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Folie </a:t>
            </a:r>
            <a:fld id="{812F24F4-33A2-4A6F-87E3-ABC44FA42587}" type="slidenum">
              <a:rPr lang="de-DE" smtClean="0"/>
            </a:fld>
            <a:endParaRPr lang="de-DE" dirty="0"/>
          </a:p>
        </p:txBody>
      </p:sp>
      <p:sp>
        <p:nvSpPr>
          <p:cNvPr id="2" name="Bildplatzhalter 1"/>
          <p:cNvSpPr>
            <a:spLocks noGrp="1"/>
          </p:cNvSpPr>
          <p:nvPr>
            <p:ph type="pic" sz="quarter" idx="15"/>
          </p:nvPr>
        </p:nvSpPr>
        <p:spPr/>
      </p:sp>
      <p:sp>
        <p:nvSpPr>
          <p:cNvPr id="4" name="CustomShape 3"/>
          <p:cNvSpPr/>
          <p:nvPr/>
        </p:nvSpPr>
        <p:spPr>
          <a:xfrm>
            <a:off x="7213600" y="260648"/>
            <a:ext cx="1723193" cy="605405"/>
          </a:xfrm>
          <a:prstGeom prst="rect">
            <a:avLst/>
          </a:prstGeom>
          <a:solidFill>
            <a:srgbClr val="FECC64"/>
          </a:solidFill>
          <a:ln w="9360">
            <a:solidFill>
              <a:srgbClr val="000000"/>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de-DE" sz="2400" b="1" strike="noStrike" spc="-1" dirty="0">
                <a:solidFill>
                  <a:srgbClr val="000000"/>
                </a:solidFill>
                <a:latin typeface="Calibri"/>
                <a:ea typeface="Gadugi"/>
              </a:rPr>
              <a:t>Messen</a:t>
            </a:r>
            <a:endParaRPr lang="de-DE" sz="2400" b="0" strike="noStrike" spc="-1" dirty="0">
              <a:latin typeface="Arial" panose="020B0604020202020204"/>
            </a:endParaRPr>
          </a:p>
        </p:txBody>
      </p:sp>
      <p:sp>
        <p:nvSpPr>
          <p:cNvPr id="5" name="Titel 3"/>
          <p:cNvSpPr txBox="1"/>
          <p:nvPr/>
        </p:nvSpPr>
        <p:spPr>
          <a:xfrm>
            <a:off x="431999" y="702501"/>
            <a:ext cx="8613924" cy="11521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200" dirty="0">
                <a:solidFill>
                  <a:srgbClr val="002060"/>
                </a:solidFill>
                <a:latin typeface="Calibri" panose="020F0502020204030204" pitchFamily="34" charset="0"/>
                <a:cs typeface="Calibri" panose="020F0502020204030204" pitchFamily="34" charset="0"/>
              </a:rPr>
              <a:t>Sachrechnen als Lernstoff</a:t>
            </a:r>
            <a:br>
              <a:rPr lang="de-DE" sz="2400" b="1" dirty="0">
                <a:solidFill>
                  <a:srgbClr val="002060"/>
                </a:solidFill>
                <a:latin typeface="Calibri" panose="020F0502020204030204" pitchFamily="34" charset="0"/>
                <a:cs typeface="Calibri" panose="020F0502020204030204" pitchFamily="34" charset="0"/>
              </a:rPr>
            </a:br>
            <a:r>
              <a:rPr lang="de-DE" sz="3600" b="1" spc="-1" dirty="0">
                <a:solidFill>
                  <a:srgbClr val="002060"/>
                </a:solidFill>
                <a:uFill>
                  <a:solidFill>
                    <a:srgbClr val="FFFFFF"/>
                  </a:solidFill>
                </a:uFill>
                <a:latin typeface="Calibri"/>
              </a:rPr>
              <a:t>Messen</a:t>
            </a:r>
            <a:endParaRPr lang="de-DE" sz="3600" b="1" dirty="0">
              <a:solidFill>
                <a:srgbClr val="002060"/>
              </a:solidFill>
              <a:latin typeface="Calibri" panose="020F0502020204030204" pitchFamily="34" charset="0"/>
              <a:cs typeface="Calibri" panose="020F050202020403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CustomShape 3"/>
          <p:cNvSpPr/>
          <p:nvPr/>
        </p:nvSpPr>
        <p:spPr>
          <a:xfrm>
            <a:off x="409243" y="5491545"/>
            <a:ext cx="8325513" cy="97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635" algn="ctr">
              <a:lnSpc>
                <a:spcPct val="90000"/>
              </a:lnSpc>
              <a:spcBef>
                <a:spcPts val="1000"/>
              </a:spcBef>
              <a:buClr>
                <a:srgbClr val="000000"/>
              </a:buClr>
            </a:pPr>
            <a:r>
              <a:rPr lang="de-DE" sz="2400" b="0" strike="noStrike" spc="-1" dirty="0">
                <a:solidFill>
                  <a:srgbClr val="002060"/>
                </a:solidFill>
                <a:latin typeface="Calibri" panose="020F0502020204030204" pitchFamily="34" charset="0"/>
                <a:cs typeface="Calibri" panose="020F0502020204030204" pitchFamily="34" charset="0"/>
              </a:rPr>
              <a:t>Überbetonung willkürlicher Maßeinheiten vermeiden!</a:t>
            </a:r>
            <a:endParaRPr lang="de-DE" sz="2400" b="0" strike="noStrike" spc="-1" dirty="0">
              <a:solidFill>
                <a:srgbClr val="002060"/>
              </a:solidFill>
              <a:latin typeface="Calibri" panose="020F0502020204030204" pitchFamily="34" charset="0"/>
              <a:cs typeface="Calibri" panose="020F0502020204030204" pitchFamily="34" charset="0"/>
            </a:endParaRPr>
          </a:p>
        </p:txBody>
      </p:sp>
      <p:sp>
        <p:nvSpPr>
          <p:cNvPr id="8" name="Titel 3"/>
          <p:cNvSpPr txBox="1"/>
          <p:nvPr/>
        </p:nvSpPr>
        <p:spPr>
          <a:xfrm>
            <a:off x="431999" y="702501"/>
            <a:ext cx="8613924" cy="11521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200" dirty="0">
                <a:solidFill>
                  <a:srgbClr val="002060"/>
                </a:solidFill>
                <a:latin typeface="Calibri" panose="020F0502020204030204" pitchFamily="34" charset="0"/>
                <a:cs typeface="Calibri" panose="020F0502020204030204" pitchFamily="34" charset="0"/>
              </a:rPr>
              <a:t>Sachrechnen als Lernstoff</a:t>
            </a:r>
            <a:br>
              <a:rPr lang="de-DE" sz="2400" b="1" dirty="0">
                <a:solidFill>
                  <a:srgbClr val="002060"/>
                </a:solidFill>
                <a:latin typeface="Calibri" panose="020F0502020204030204" pitchFamily="34" charset="0"/>
                <a:cs typeface="Calibri" panose="020F0502020204030204" pitchFamily="34" charset="0"/>
              </a:rPr>
            </a:br>
            <a:r>
              <a:rPr lang="de-DE" sz="3600" b="1" spc="-1" dirty="0">
                <a:solidFill>
                  <a:srgbClr val="002060"/>
                </a:solidFill>
                <a:uFill>
                  <a:solidFill>
                    <a:srgbClr val="FFFFFF"/>
                  </a:solidFill>
                </a:uFill>
                <a:latin typeface="Calibri"/>
              </a:rPr>
              <a:t>Messen</a:t>
            </a:r>
            <a:endParaRPr lang="de-DE" sz="3600" b="1" dirty="0">
              <a:solidFill>
                <a:srgbClr val="002060"/>
              </a:solidFill>
              <a:latin typeface="Calibri" panose="020F0502020204030204" pitchFamily="34" charset="0"/>
              <a:cs typeface="Calibri" panose="020F0502020204030204" pitchFamily="34" charset="0"/>
            </a:endParaRPr>
          </a:p>
        </p:txBody>
      </p:sp>
      <p:sp>
        <p:nvSpPr>
          <p:cNvPr id="9" name="CustomShape 3"/>
          <p:cNvSpPr/>
          <p:nvPr/>
        </p:nvSpPr>
        <p:spPr>
          <a:xfrm>
            <a:off x="7213600" y="260648"/>
            <a:ext cx="1723193" cy="605405"/>
          </a:xfrm>
          <a:prstGeom prst="rect">
            <a:avLst/>
          </a:prstGeom>
          <a:solidFill>
            <a:srgbClr val="FECC64"/>
          </a:solidFill>
          <a:ln w="9360">
            <a:solidFill>
              <a:srgbClr val="000000"/>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de-DE" sz="2400" b="1" strike="noStrike" spc="-1" dirty="0">
                <a:solidFill>
                  <a:srgbClr val="000000"/>
                </a:solidFill>
                <a:latin typeface="Calibri"/>
                <a:ea typeface="Gadugi"/>
              </a:rPr>
              <a:t>Messen</a:t>
            </a:r>
            <a:endParaRPr lang="de-DE" sz="2400" b="0" strike="noStrike" spc="-1" dirty="0">
              <a:latin typeface="Arial" panose="020B0604020202020204"/>
            </a:endParaRPr>
          </a:p>
        </p:txBody>
      </p:sp>
      <p:sp>
        <p:nvSpPr>
          <p:cNvPr id="10" name="TextShape 2"/>
          <p:cNvSpPr txBox="1"/>
          <p:nvPr/>
        </p:nvSpPr>
        <p:spPr>
          <a:xfrm>
            <a:off x="7086292" y="4862606"/>
            <a:ext cx="1850501" cy="576000"/>
          </a:xfrm>
          <a:prstGeom prst="rect">
            <a:avLst/>
          </a:prstGeom>
          <a:noFill/>
          <a:ln>
            <a:noFill/>
          </a:ln>
        </p:spPr>
        <p:txBody>
          <a:bodyPr lIns="90000" tIns="45000" rIns="90000" bIns="45000">
            <a:noAutofit/>
          </a:bodyPr>
          <a:lstStyle/>
          <a:p>
            <a:r>
              <a:rPr lang="de-DE" sz="1100" spc="-1" dirty="0">
                <a:latin typeface="Arial" panose="020B0604020202020204"/>
              </a:rPr>
              <a:t>Minimax 2 – Größen und Sachrechnen </a:t>
            </a:r>
            <a:r>
              <a:rPr lang="de-DE" sz="1100" b="0" strike="noStrike" spc="-1" dirty="0">
                <a:latin typeface="Arial" panose="020B0604020202020204"/>
              </a:rPr>
              <a:t>(2020), S. 7</a:t>
            </a:r>
            <a:endParaRPr lang="de-DE" sz="1100" b="0" strike="noStrike" spc="-1" dirty="0">
              <a:latin typeface="Arial" panose="020B0604020202020204"/>
            </a:endParaRPr>
          </a:p>
        </p:txBody>
      </p:sp>
      <p:pic>
        <p:nvPicPr>
          <p:cNvPr id="3" name="Grafik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02676" y="1828484"/>
            <a:ext cx="5311043" cy="3511674"/>
          </a:xfrm>
          <a:prstGeom prst="rect">
            <a:avLst/>
          </a:prstGeom>
        </p:spPr>
      </p:pic>
      <p:sp>
        <p:nvSpPr>
          <p:cNvPr id="11" name="Foliennummernplatzhalter 12"/>
          <p:cNvSpPr txBox="1"/>
          <p:nvPr/>
        </p:nvSpPr>
        <p:spPr>
          <a:xfrm>
            <a:off x="1683948" y="6356350"/>
            <a:ext cx="768966"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rgbClr val="A4ADB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Folie </a:t>
            </a:r>
            <a:fld id="{812F24F4-33A2-4A6F-87E3-ABC44FA42587}" type="slidenum">
              <a:rPr lang="de-DE" smtClean="0"/>
            </a:fld>
            <a:endParaRPr lang="de-DE"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fontScale="77500" lnSpcReduction="20000"/>
          </a:bodyPr>
          <a:lstStyle/>
          <a:p>
            <a:pPr marL="0" indent="0" algn="ctr">
              <a:lnSpc>
                <a:spcPct val="160000"/>
              </a:lnSpc>
              <a:buNone/>
            </a:pPr>
            <a:r>
              <a:rPr lang="de-DE" spc="-1" dirty="0">
                <a:solidFill>
                  <a:srgbClr val="002060"/>
                </a:solidFill>
                <a:uFill>
                  <a:solidFill>
                    <a:srgbClr val="FFFFFF"/>
                  </a:solidFill>
                </a:uFill>
                <a:latin typeface="Calibri"/>
              </a:rPr>
              <a:t>Treffen Sie sich in Gruppen und tauschen Sie sich über die Impulse aus:</a:t>
            </a:r>
            <a:endParaRPr lang="de-DE" sz="2400" spc="-1" dirty="0">
              <a:solidFill>
                <a:srgbClr val="002060"/>
              </a:solidFill>
              <a:uFill>
                <a:solidFill>
                  <a:srgbClr val="FFFFFF"/>
                </a:solidFill>
              </a:uFill>
              <a:latin typeface="Calibri"/>
            </a:endParaRPr>
          </a:p>
          <a:p>
            <a:pPr>
              <a:lnSpc>
                <a:spcPct val="150000"/>
              </a:lnSpc>
            </a:pPr>
            <a:endParaRPr lang="de-DE" sz="1800" dirty="0">
              <a:solidFill>
                <a:srgbClr val="002060"/>
              </a:solidFill>
              <a:latin typeface="+mn-lt"/>
            </a:endParaRPr>
          </a:p>
          <a:p>
            <a:pPr>
              <a:lnSpc>
                <a:spcPct val="150000"/>
              </a:lnSpc>
            </a:pPr>
            <a:r>
              <a:rPr lang="de-DE" sz="1800" dirty="0">
                <a:solidFill>
                  <a:srgbClr val="002060"/>
                </a:solidFill>
                <a:latin typeface="+mn-lt"/>
              </a:rPr>
              <a:t>Wenn ich nicht gerade Mathematikunterricht plane/gebe, dann ist mir besonders wichtig …</a:t>
            </a:r>
            <a:endParaRPr lang="de-DE" sz="1800" dirty="0">
              <a:solidFill>
                <a:srgbClr val="002060"/>
              </a:solidFill>
              <a:latin typeface="+mn-lt"/>
            </a:endParaRPr>
          </a:p>
          <a:p>
            <a:pPr>
              <a:lnSpc>
                <a:spcPct val="150000"/>
              </a:lnSpc>
            </a:pPr>
            <a:r>
              <a:rPr lang="de-DE" sz="1800" dirty="0">
                <a:solidFill>
                  <a:srgbClr val="002060"/>
                </a:solidFill>
                <a:latin typeface="+mn-lt"/>
              </a:rPr>
              <a:t>Meine beste Mathematik‐Veranstaltung an der Uni/meine mathematische Lieblingsdisziplin …</a:t>
            </a:r>
            <a:endParaRPr lang="de-DE" sz="1800" dirty="0">
              <a:solidFill>
                <a:srgbClr val="002060"/>
              </a:solidFill>
              <a:latin typeface="+mn-lt"/>
            </a:endParaRPr>
          </a:p>
          <a:p>
            <a:pPr>
              <a:lnSpc>
                <a:spcPct val="150000"/>
              </a:lnSpc>
            </a:pPr>
            <a:r>
              <a:rPr lang="de-DE" sz="1800" dirty="0">
                <a:solidFill>
                  <a:srgbClr val="002060"/>
                </a:solidFill>
                <a:latin typeface="+mn-lt"/>
              </a:rPr>
              <a:t>Von meinen Ausbildungslehrkräften wünsche ich mir…</a:t>
            </a:r>
            <a:endParaRPr lang="de-DE" sz="1800" dirty="0">
              <a:solidFill>
                <a:srgbClr val="002060"/>
              </a:solidFill>
              <a:latin typeface="+mn-lt"/>
            </a:endParaRPr>
          </a:p>
          <a:p>
            <a:pPr>
              <a:lnSpc>
                <a:spcPct val="150000"/>
              </a:lnSpc>
            </a:pPr>
            <a:r>
              <a:rPr lang="de-DE" sz="1800" dirty="0">
                <a:solidFill>
                  <a:srgbClr val="002060"/>
                </a:solidFill>
                <a:latin typeface="+mn-lt"/>
              </a:rPr>
              <a:t>So gehe ich mit besonders leistungsstarken Schülern/Schülerinnen um …</a:t>
            </a:r>
            <a:endParaRPr lang="de-DE" sz="1800" dirty="0">
              <a:solidFill>
                <a:srgbClr val="002060"/>
              </a:solidFill>
              <a:latin typeface="+mn-lt"/>
            </a:endParaRPr>
          </a:p>
          <a:p>
            <a:pPr>
              <a:lnSpc>
                <a:spcPct val="150000"/>
              </a:lnSpc>
            </a:pPr>
            <a:r>
              <a:rPr lang="de-DE" sz="1800" dirty="0">
                <a:solidFill>
                  <a:srgbClr val="002060"/>
                </a:solidFill>
                <a:latin typeface="+mn-lt"/>
              </a:rPr>
              <a:t>Die Fachkonferenz an meiner Schule könnte mal …</a:t>
            </a:r>
            <a:endParaRPr lang="de-DE" sz="1800" dirty="0">
              <a:solidFill>
                <a:srgbClr val="002060"/>
              </a:solidFill>
              <a:latin typeface="+mn-lt"/>
            </a:endParaRPr>
          </a:p>
          <a:p>
            <a:pPr>
              <a:lnSpc>
                <a:spcPct val="150000"/>
              </a:lnSpc>
            </a:pPr>
            <a:r>
              <a:rPr lang="de-DE" sz="1800" dirty="0">
                <a:solidFill>
                  <a:srgbClr val="002060"/>
                </a:solidFill>
                <a:latin typeface="+mn-lt"/>
              </a:rPr>
              <a:t>Vor meinem Vorbereitungsdienst hätte ich gerne gewusst…</a:t>
            </a:r>
            <a:endParaRPr lang="de-DE" sz="1800" dirty="0">
              <a:solidFill>
                <a:srgbClr val="002060"/>
              </a:solidFill>
              <a:latin typeface="+mn-lt"/>
            </a:endParaRPr>
          </a:p>
          <a:p>
            <a:endParaRPr lang="de-DE" dirty="0"/>
          </a:p>
        </p:txBody>
      </p:sp>
      <p:sp>
        <p:nvSpPr>
          <p:cNvPr id="3" name="Titel 2"/>
          <p:cNvSpPr>
            <a:spLocks noGrp="1"/>
          </p:cNvSpPr>
          <p:nvPr>
            <p:ph type="title"/>
          </p:nvPr>
        </p:nvSpPr>
        <p:spPr/>
        <p:txBody>
          <a:bodyPr/>
          <a:lstStyle/>
          <a:p>
            <a:r>
              <a:rPr lang="de-DE" b="1" dirty="0">
                <a:solidFill>
                  <a:srgbClr val="002060"/>
                </a:solidFill>
                <a:latin typeface="Calibri" panose="020F0502020204030204" pitchFamily="34" charset="0"/>
                <a:cs typeface="Calibri" panose="020F0502020204030204" pitchFamily="34" charset="0"/>
              </a:rPr>
              <a:t>Eckgespräche</a:t>
            </a:r>
            <a:endParaRPr lang="de-DE" dirty="0">
              <a:solidFill>
                <a:srgbClr val="002060"/>
              </a:solidFill>
            </a:endParaRPr>
          </a:p>
        </p:txBody>
      </p:sp>
      <p:pic>
        <p:nvPicPr>
          <p:cNvPr id="5" name="Grafik 4" descr="Ein Bild, das ClipArt, Vektorgrafiken enthält.&#10;&#10;Automatisch generierte Beschreibung"/>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876256" y="188640"/>
            <a:ext cx="1942237" cy="1277293"/>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3"/>
          <p:cNvSpPr>
            <a:spLocks noGrp="1"/>
          </p:cNvSpPr>
          <p:nvPr>
            <p:ph type="title"/>
          </p:nvPr>
        </p:nvSpPr>
        <p:spPr>
          <a:xfrm>
            <a:off x="628650" y="2070249"/>
            <a:ext cx="7886700" cy="2717801"/>
          </a:xfrm>
        </p:spPr>
        <p:txBody>
          <a:bodyPr>
            <a:normAutofit fontScale="90000"/>
          </a:bodyPr>
          <a:lstStyle/>
          <a:p>
            <a:pPr algn="ctr"/>
            <a:br>
              <a:rPr lang="de-DE" sz="4900" b="1" dirty="0">
                <a:latin typeface="Calibri" panose="020F0502020204030204" pitchFamily="34" charset="0"/>
                <a:cs typeface="Calibri" panose="020F0502020204030204" pitchFamily="34" charset="0"/>
              </a:rPr>
            </a:br>
            <a:r>
              <a:rPr lang="de-DE" sz="4900" b="1" dirty="0">
                <a:latin typeface="Calibri" panose="020F0502020204030204" pitchFamily="34" charset="0"/>
                <a:cs typeface="Calibri" panose="020F0502020204030204" pitchFamily="34" charset="0"/>
              </a:rPr>
              <a:t>Aufbau eines Größenverständnis</a:t>
            </a:r>
            <a:br>
              <a:rPr lang="de-DE" sz="4900" b="1" dirty="0">
                <a:latin typeface="Calibri" panose="020F0502020204030204" pitchFamily="34" charset="0"/>
                <a:cs typeface="Calibri" panose="020F0502020204030204" pitchFamily="34" charset="0"/>
              </a:rPr>
            </a:br>
            <a:br>
              <a:rPr lang="de-DE" sz="4900" b="1" dirty="0">
                <a:latin typeface="Calibri" panose="020F0502020204030204" pitchFamily="34" charset="0"/>
                <a:cs typeface="Calibri" panose="020F0502020204030204" pitchFamily="34" charset="0"/>
              </a:rPr>
            </a:br>
            <a:r>
              <a:rPr lang="de-DE" sz="4900" b="1" dirty="0">
                <a:latin typeface="Calibri" panose="020F0502020204030204" pitchFamily="34" charset="0"/>
                <a:cs typeface="Calibri" panose="020F0502020204030204" pitchFamily="34" charset="0"/>
              </a:rPr>
              <a:t> Stützpunktorstellungen </a:t>
            </a:r>
            <a:br>
              <a:rPr lang="de-DE" b="1" dirty="0">
                <a:latin typeface="Calibri" panose="020F0502020204030204" pitchFamily="34" charset="0"/>
                <a:cs typeface="Calibri" panose="020F0502020204030204" pitchFamily="34" charset="0"/>
              </a:rPr>
            </a:br>
            <a:endParaRPr lang="de-DE" b="1" dirty="0">
              <a:latin typeface="Calibri" panose="020F0502020204030204" pitchFamily="34" charset="0"/>
              <a:cs typeface="Calibri" panose="020F0502020204030204" pitchFamily="34" charset="0"/>
            </a:endParaRPr>
          </a:p>
        </p:txBody>
      </p:sp>
      <p:sp>
        <p:nvSpPr>
          <p:cNvPr id="6" name="Bildplatzhalter 5"/>
          <p:cNvSpPr>
            <a:spLocks noGrp="1"/>
          </p:cNvSpPr>
          <p:nvPr>
            <p:ph type="pic" sz="quarter" idx="15"/>
          </p:nvPr>
        </p:nvSpPr>
        <p:spPr/>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2359" y="490416"/>
            <a:ext cx="8228880" cy="1144440"/>
          </a:xfrm>
        </p:spPr>
        <p:txBody>
          <a:bodyPr/>
          <a:lstStyle/>
          <a:p>
            <a:r>
              <a:rPr lang="de-DE" sz="4000" b="1" dirty="0">
                <a:solidFill>
                  <a:srgbClr val="002060"/>
                </a:solidFill>
                <a:latin typeface="Calibri" panose="020F0502020204030204" pitchFamily="34" charset="0"/>
                <a:ea typeface="Calibri" panose="020F0502020204030204" pitchFamily="34" charset="0"/>
                <a:cs typeface="Calibri" panose="020F0502020204030204" pitchFamily="34" charset="0"/>
              </a:rPr>
              <a:t>Aufbau eines Größenverständnis</a:t>
            </a:r>
            <a:endParaRPr lang="de-DE" sz="40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Grafik 3"/>
          <p:cNvPicPr>
            <a:picLocks noChangeAspect="1"/>
          </p:cNvPicPr>
          <p:nvPr/>
        </p:nvPicPr>
        <p:blipFill>
          <a:blip r:embed="rId1"/>
          <a:stretch>
            <a:fillRect/>
          </a:stretch>
        </p:blipFill>
        <p:spPr>
          <a:xfrm>
            <a:off x="1090339" y="1776465"/>
            <a:ext cx="6020640" cy="4153480"/>
          </a:xfrm>
          <a:prstGeom prst="rect">
            <a:avLst/>
          </a:prstGeom>
        </p:spPr>
      </p:pic>
      <p:sp>
        <p:nvSpPr>
          <p:cNvPr id="5" name="Textfeld 4"/>
          <p:cNvSpPr txBox="1"/>
          <p:nvPr/>
        </p:nvSpPr>
        <p:spPr>
          <a:xfrm>
            <a:off x="7201226" y="5806835"/>
            <a:ext cx="2450969" cy="246221"/>
          </a:xfrm>
          <a:prstGeom prst="rect">
            <a:avLst/>
          </a:prstGeom>
          <a:noFill/>
        </p:spPr>
        <p:txBody>
          <a:bodyPr wrap="square" rtlCol="0">
            <a:spAutoFit/>
          </a:bodyPr>
          <a:lstStyle/>
          <a:p>
            <a:r>
              <a:rPr lang="de-DE" sz="1000" dirty="0">
                <a:latin typeface="Calibri" panose="020F0502020204030204" pitchFamily="34" charset="0"/>
                <a:ea typeface="Calibri" panose="020F0502020204030204" pitchFamily="34" charset="0"/>
                <a:cs typeface="Calibri" panose="020F0502020204030204" pitchFamily="34" charset="0"/>
              </a:rPr>
              <a:t>vgl. Reuter und Schuler 2023, S. 15</a:t>
            </a:r>
            <a:endParaRPr lang="de-DE" sz="1000" dirty="0">
              <a:latin typeface="Calibri" panose="020F0502020204030204" pitchFamily="34" charset="0"/>
              <a:ea typeface="Calibri" panose="020F0502020204030204" pitchFamily="34" charset="0"/>
              <a:cs typeface="Calibri" panose="020F0502020204030204" pitchFamily="34" charset="0"/>
            </a:endParaRPr>
          </a:p>
        </p:txBody>
      </p:sp>
      <p:sp>
        <p:nvSpPr>
          <p:cNvPr id="3" name="Textfeld 2"/>
          <p:cNvSpPr txBox="1"/>
          <p:nvPr/>
        </p:nvSpPr>
        <p:spPr>
          <a:xfrm>
            <a:off x="2875174" y="3110113"/>
            <a:ext cx="2450969" cy="1051783"/>
          </a:xfrm>
          <a:prstGeom prst="rect">
            <a:avLst/>
          </a:prstGeom>
          <a:solidFill>
            <a:srgbClr val="FFFF00">
              <a:alpha val="56000"/>
            </a:srgbClr>
          </a:solidFill>
        </p:spPr>
        <p:txBody>
          <a:bodyPr wrap="square" rtlCol="0">
            <a:spAutoFit/>
          </a:bodyPr>
          <a:lstStyle/>
          <a:p>
            <a:endParaRPr lang="de-DE"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18697"/>
            <a:ext cx="8228880" cy="1144440"/>
          </a:xfrm>
        </p:spPr>
        <p:txBody>
          <a:bodyPr/>
          <a:lstStyle/>
          <a:p>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Stützpunktwissen</a:t>
            </a:r>
            <a:endParaRPr lang="de-DE"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platzhalter 2"/>
          <p:cNvSpPr>
            <a:spLocks noGrp="1"/>
          </p:cNvSpPr>
          <p:nvPr>
            <p:ph type="body" sz="quarter" idx="10"/>
          </p:nvPr>
        </p:nvSpPr>
        <p:spPr>
          <a:xfrm>
            <a:off x="316780" y="1935768"/>
            <a:ext cx="8369300" cy="4013200"/>
          </a:xfrm>
        </p:spPr>
        <p:txBody>
          <a:bodyPr>
            <a:normAutofit/>
          </a:bodyPr>
          <a:lstStyle/>
          <a:p>
            <a:r>
              <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rPr>
              <a:t>Theoretisch und auswendig gelerntes Wissen über einzelne Repräsentanten einer Größe</a:t>
            </a:r>
            <a:endPar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rPr>
              <a:t>	-&gt; z.B. eine Packung Mehl wiegt 1kg</a:t>
            </a:r>
            <a:endPar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r>
              <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rPr>
              <a:t>Stützpunktwissen reicht nicht für erfolgreiches Schätzen</a:t>
            </a:r>
            <a:endPar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rPr>
              <a:t>    	-&gt; Stützpunktvorstellungen sind notwendig</a:t>
            </a:r>
            <a:endPar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de-DE" sz="1800" dirty="0"/>
              <a:t>	</a:t>
            </a:r>
            <a:endParaRPr lang="de-DE" sz="1800" dirty="0"/>
          </a:p>
          <a:p>
            <a:pPr marL="0" indent="0">
              <a:buNone/>
            </a:pPr>
            <a:endParaRPr lang="de-DE" sz="1800" dirty="0"/>
          </a:p>
        </p:txBody>
      </p:sp>
      <p:sp>
        <p:nvSpPr>
          <p:cNvPr id="4" name="Textfeld 3"/>
          <p:cNvSpPr txBox="1"/>
          <p:nvPr/>
        </p:nvSpPr>
        <p:spPr>
          <a:xfrm>
            <a:off x="6781989" y="5790116"/>
            <a:ext cx="2450969" cy="246221"/>
          </a:xfrm>
          <a:prstGeom prst="rect">
            <a:avLst/>
          </a:prstGeom>
          <a:noFill/>
        </p:spPr>
        <p:txBody>
          <a:bodyPr wrap="square" rtlCol="0">
            <a:spAutoFit/>
          </a:bodyPr>
          <a:lstStyle/>
          <a:p>
            <a:r>
              <a:rPr lang="de-DE" sz="1000" dirty="0">
                <a:latin typeface="Calibri" panose="020F0502020204030204" pitchFamily="34" charset="0"/>
                <a:ea typeface="Calibri" panose="020F0502020204030204" pitchFamily="34" charset="0"/>
                <a:cs typeface="Calibri" panose="020F0502020204030204" pitchFamily="34" charset="0"/>
              </a:rPr>
              <a:t>nach Reuter und Schuler 2023, S. 238</a:t>
            </a:r>
            <a:endParaRPr lang="de-DE" sz="10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Stützpunktvorstellungen</a:t>
            </a:r>
            <a:r>
              <a:rPr lang="de-DE" dirty="0"/>
              <a:t> </a:t>
            </a:r>
            <a:endParaRPr lang="de-DE" dirty="0"/>
          </a:p>
        </p:txBody>
      </p:sp>
      <p:sp>
        <p:nvSpPr>
          <p:cNvPr id="3" name="Textplatzhalter 2"/>
          <p:cNvSpPr>
            <a:spLocks noGrp="1"/>
          </p:cNvSpPr>
          <p:nvPr>
            <p:ph type="body" sz="quarter" idx="10"/>
          </p:nvPr>
        </p:nvSpPr>
        <p:spPr>
          <a:xfrm>
            <a:off x="386990" y="1896345"/>
            <a:ext cx="8369300" cy="4013200"/>
          </a:xfrm>
        </p:spPr>
        <p:txBody>
          <a:bodyPr>
            <a:normAutofit/>
          </a:bodyPr>
          <a:lstStyle/>
          <a:p>
            <a:pPr marL="457200" indent="-457200">
              <a:spcAft>
                <a:spcPts val="600"/>
              </a:spcAft>
            </a:pPr>
            <a:r>
              <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rPr>
              <a:t>Vorstellung zu Größen und Größenbegriffen</a:t>
            </a:r>
            <a:endPar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indent="-457200">
              <a:spcAft>
                <a:spcPts val="600"/>
              </a:spcAft>
            </a:pPr>
            <a:r>
              <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rPr>
              <a:t>Verinnerlichtes Messen</a:t>
            </a:r>
            <a:endPar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indent="-457200">
              <a:spcAft>
                <a:spcPts val="600"/>
              </a:spcAft>
            </a:pPr>
            <a:r>
              <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rPr>
              <a:t>Vergleich mit bekannten Objekten</a:t>
            </a:r>
            <a:endParaRPr lang="de-DE"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feld 4"/>
          <p:cNvSpPr txBox="1"/>
          <p:nvPr/>
        </p:nvSpPr>
        <p:spPr>
          <a:xfrm>
            <a:off x="6692899" y="5768099"/>
            <a:ext cx="2450969" cy="246221"/>
          </a:xfrm>
          <a:prstGeom prst="rect">
            <a:avLst/>
          </a:prstGeom>
          <a:noFill/>
        </p:spPr>
        <p:txBody>
          <a:bodyPr wrap="square" rtlCol="0">
            <a:spAutoFit/>
          </a:bodyPr>
          <a:lstStyle/>
          <a:p>
            <a:r>
              <a:rPr lang="de-DE" sz="1000" dirty="0">
                <a:latin typeface="Calibri" panose="020F0502020204030204" pitchFamily="34" charset="0"/>
                <a:ea typeface="Calibri" panose="020F0502020204030204" pitchFamily="34" charset="0"/>
                <a:cs typeface="Calibri" panose="020F0502020204030204" pitchFamily="34" charset="0"/>
              </a:rPr>
              <a:t>nach Reuter und Schuler 2023, S. 237f</a:t>
            </a:r>
            <a:endParaRPr lang="de-DE" sz="1000" dirty="0">
              <a:latin typeface="Calibri" panose="020F0502020204030204" pitchFamily="34" charset="0"/>
              <a:ea typeface="Calibri" panose="020F0502020204030204" pitchFamily="34" charset="0"/>
              <a:cs typeface="Calibri" panose="020F0502020204030204" pitchFamily="34" charset="0"/>
            </a:endParaRPr>
          </a:p>
        </p:txBody>
      </p:sp>
      <p:pic>
        <p:nvPicPr>
          <p:cNvPr id="6" name="Grafik 5" descr="längen9.jpg"/>
          <p:cNvPicPr>
            <a:picLocks noChangeAspect="1"/>
          </p:cNvPicPr>
          <p:nvPr/>
        </p:nvPicPr>
        <p:blipFill>
          <a:blip r:embed="rId1" cstate="print"/>
          <a:stretch>
            <a:fillRect/>
          </a:stretch>
        </p:blipFill>
        <p:spPr>
          <a:xfrm>
            <a:off x="867410" y="3246755"/>
            <a:ext cx="6296025" cy="2454275"/>
          </a:xfrm>
          <a:prstGeom prst="rect">
            <a:avLst/>
          </a:prstGeom>
          <a:ln>
            <a:solidFill>
              <a:srgbClr val="0070C0"/>
            </a:solidFill>
          </a:ln>
          <a:effectLst>
            <a:outerShdw blurRad="292100" dist="139700" dir="2700000" algn="tl" rotWithShape="0">
              <a:srgbClr val="333333">
                <a:alpha val="65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Shape 3"/>
          <p:cNvSpPr txBox="1"/>
          <p:nvPr/>
        </p:nvSpPr>
        <p:spPr>
          <a:xfrm>
            <a:off x="241300" y="531719"/>
            <a:ext cx="8229240" cy="808200"/>
          </a:xfrm>
          <a:prstGeom prst="rect">
            <a:avLst/>
          </a:prstGeom>
          <a:noFill/>
          <a:ln>
            <a:noFill/>
          </a:ln>
        </p:spPr>
        <p:txBody>
          <a:bodyPr lIns="0" tIns="0" rIns="0" bIns="0" anchor="ctr"/>
          <a:lstStyle/>
          <a:p>
            <a:endParaRPr lang="de-DE" sz="3200" b="1" spc="-1" dirty="0">
              <a:solidFill>
                <a:srgbClr val="002060"/>
              </a:solidFill>
              <a:uFill>
                <a:solidFill>
                  <a:srgbClr val="FFFFFF"/>
                </a:solidFill>
              </a:uFill>
              <a:latin typeface="Calibri"/>
              <a:ea typeface="DejaVu Sans"/>
            </a:endParaRPr>
          </a:p>
          <a:p>
            <a:r>
              <a:rPr lang="de-DE" sz="2800" b="1" strike="noStrike" spc="-1" dirty="0">
                <a:solidFill>
                  <a:srgbClr val="002060"/>
                </a:solidFill>
                <a:uFill>
                  <a:solidFill>
                    <a:srgbClr val="FFFFFF"/>
                  </a:solidFill>
                </a:uFill>
                <a:latin typeface="Calibri"/>
                <a:ea typeface="DejaVu Sans"/>
              </a:rPr>
              <a:t>Welche Stützpunktvorstellungen haben Sie?</a:t>
            </a:r>
            <a:endParaRPr lang="de-DE" sz="2800" b="1" strike="noStrike" spc="-1" dirty="0">
              <a:solidFill>
                <a:srgbClr val="002060"/>
              </a:solidFill>
              <a:uFill>
                <a:solidFill>
                  <a:srgbClr val="FFFFFF"/>
                </a:solidFill>
              </a:uFill>
              <a:latin typeface="Calibri"/>
              <a:ea typeface="DejaVu Sans"/>
            </a:endParaRPr>
          </a:p>
        </p:txBody>
      </p:sp>
      <p:sp>
        <p:nvSpPr>
          <p:cNvPr id="8" name="TextShape 3"/>
          <p:cNvSpPr txBox="1"/>
          <p:nvPr/>
        </p:nvSpPr>
        <p:spPr>
          <a:xfrm>
            <a:off x="7277640" y="367515"/>
            <a:ext cx="1037520" cy="462240"/>
          </a:xfrm>
          <a:prstGeom prst="rect">
            <a:avLst/>
          </a:prstGeom>
          <a:noFill/>
          <a:ln>
            <a:noFill/>
          </a:ln>
        </p:spPr>
        <p:txBody>
          <a:bodyPr lIns="90000" tIns="45000" rIns="90000" bIns="45000"/>
          <a:lstStyle/>
          <a:p>
            <a:r>
              <a:rPr lang="de-DE" sz="2000" b="0" strike="noStrike" spc="-1" dirty="0">
                <a:solidFill>
                  <a:srgbClr val="C00000"/>
                </a:solidFill>
                <a:uFill>
                  <a:solidFill>
                    <a:srgbClr val="FFFFFF"/>
                  </a:solidFill>
                </a:uFill>
                <a:latin typeface="Calibri"/>
              </a:rPr>
              <a:t>15 min</a:t>
            </a:r>
            <a:endParaRPr lang="de-DE" sz="2000" b="0" strike="noStrike" spc="-1" dirty="0">
              <a:solidFill>
                <a:srgbClr val="C00000"/>
              </a:solidFill>
              <a:uFill>
                <a:solidFill>
                  <a:srgbClr val="FFFFFF"/>
                </a:solidFill>
              </a:uFill>
              <a:latin typeface="Arial" panose="020B0604020202020204"/>
            </a:endParaRPr>
          </a:p>
        </p:txBody>
      </p:sp>
      <p:pic>
        <p:nvPicPr>
          <p:cNvPr id="9" name="Grafik 8"/>
          <p:cNvPicPr/>
          <p:nvPr/>
        </p:nvPicPr>
        <p:blipFill>
          <a:blip r:embed="rId1"/>
          <a:srcRect l="1775" t="35" r="1688" b="-18"/>
          <a:stretch>
            <a:fillRect/>
          </a:stretch>
        </p:blipFill>
        <p:spPr>
          <a:xfrm>
            <a:off x="6923586" y="291297"/>
            <a:ext cx="363053" cy="464708"/>
          </a:xfrm>
          <a:prstGeom prst="rect">
            <a:avLst/>
          </a:prstGeom>
          <a:ln>
            <a:noFill/>
          </a:ln>
        </p:spPr>
      </p:pic>
      <p:pic>
        <p:nvPicPr>
          <p:cNvPr id="10" name="Grafik 9"/>
          <p:cNvPicPr/>
          <p:nvPr/>
        </p:nvPicPr>
        <p:blipFill>
          <a:blip r:embed="rId2"/>
          <a:stretch>
            <a:fillRect/>
          </a:stretch>
        </p:blipFill>
        <p:spPr>
          <a:xfrm>
            <a:off x="8246445" y="134022"/>
            <a:ext cx="761991" cy="764922"/>
          </a:xfrm>
          <a:prstGeom prst="rect">
            <a:avLst/>
          </a:prstGeom>
          <a:ln>
            <a:noFill/>
          </a:ln>
        </p:spPr>
      </p:pic>
      <p:pic>
        <p:nvPicPr>
          <p:cNvPr id="11" name="Picture 2"/>
          <p:cNvPicPr/>
          <p:nvPr/>
        </p:nvPicPr>
        <p:blipFill>
          <a:blip r:embed="rId3"/>
          <a:stretch>
            <a:fillRect/>
          </a:stretch>
        </p:blipFill>
        <p:spPr>
          <a:xfrm>
            <a:off x="1075844" y="1637766"/>
            <a:ext cx="6991952" cy="4590464"/>
          </a:xfrm>
          <a:prstGeom prst="rect">
            <a:avLst/>
          </a:prstGeom>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Shape 3"/>
          <p:cNvSpPr txBox="1"/>
          <p:nvPr/>
        </p:nvSpPr>
        <p:spPr>
          <a:xfrm>
            <a:off x="457200" y="726704"/>
            <a:ext cx="8229240" cy="808200"/>
          </a:xfrm>
          <a:prstGeom prst="rect">
            <a:avLst/>
          </a:prstGeom>
          <a:noFill/>
          <a:ln>
            <a:noFill/>
          </a:ln>
        </p:spPr>
        <p:txBody>
          <a:bodyPr lIns="0" tIns="0" rIns="0" bIns="0" anchor="ctr"/>
          <a:lstStyle/>
          <a:p>
            <a:r>
              <a:rPr lang="de-DE" sz="3600" b="1" strike="noStrike" spc="-1" dirty="0">
                <a:solidFill>
                  <a:srgbClr val="000000"/>
                </a:solidFill>
                <a:uFill>
                  <a:solidFill>
                    <a:srgbClr val="FFFFFF"/>
                  </a:solidFill>
                </a:uFill>
                <a:latin typeface="Calibri"/>
                <a:ea typeface="DejaVu Sans"/>
              </a:rPr>
              <a:t>Aufbau von Stützpunktvorstellungen</a:t>
            </a:r>
            <a:endParaRPr lang="de-DE" sz="3600" b="0" strike="noStrike" spc="-1" dirty="0">
              <a:solidFill>
                <a:srgbClr val="000000"/>
              </a:solidFill>
              <a:uFill>
                <a:solidFill>
                  <a:srgbClr val="FFFFFF"/>
                </a:solidFill>
              </a:uFill>
              <a:latin typeface="Calibri"/>
            </a:endParaRPr>
          </a:p>
        </p:txBody>
      </p:sp>
      <p:sp>
        <p:nvSpPr>
          <p:cNvPr id="6" name="CustomShape 1"/>
          <p:cNvSpPr/>
          <p:nvPr/>
        </p:nvSpPr>
        <p:spPr>
          <a:xfrm>
            <a:off x="346184" y="2042174"/>
            <a:ext cx="4984920" cy="4104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DE" sz="2800" b="1" strike="noStrike" spc="-1" dirty="0">
                <a:solidFill>
                  <a:srgbClr val="00B050"/>
                </a:solidFill>
                <a:uFill>
                  <a:solidFill>
                    <a:srgbClr val="FFFFFF"/>
                  </a:solidFill>
                </a:uFill>
                <a:latin typeface="Calibri"/>
                <a:ea typeface="DejaVu Sans"/>
              </a:rPr>
              <a:t>Schätzen Sie!</a:t>
            </a:r>
            <a:endParaRPr lang="de-DE" sz="2800" b="1" strike="noStrike" spc="-1" dirty="0">
              <a:solidFill>
                <a:srgbClr val="00B050"/>
              </a:solidFill>
              <a:uFill>
                <a:solidFill>
                  <a:srgbClr val="FFFFFF"/>
                </a:solidFill>
              </a:uFill>
              <a:latin typeface="Calibri"/>
              <a:ea typeface="DejaVu Sans"/>
            </a:endParaRPr>
          </a:p>
          <a:p>
            <a:pPr>
              <a:lnSpc>
                <a:spcPct val="100000"/>
              </a:lnSpc>
            </a:pPr>
            <a:endParaRPr lang="de-DE" sz="1800" b="0" strike="noStrike" spc="-1" dirty="0">
              <a:solidFill>
                <a:srgbClr val="00B050"/>
              </a:solidFill>
              <a:uFill>
                <a:solidFill>
                  <a:srgbClr val="FFFFFF"/>
                </a:solidFill>
              </a:uFill>
              <a:latin typeface="Arial" panose="020B0604020202020204"/>
            </a:endParaRPr>
          </a:p>
          <a:p>
            <a:pPr>
              <a:lnSpc>
                <a:spcPct val="100000"/>
              </a:lnSpc>
            </a:pPr>
            <a:r>
              <a:rPr lang="de-DE" sz="2800" b="0" strike="noStrike" spc="-1" dirty="0">
                <a:solidFill>
                  <a:srgbClr val="002060"/>
                </a:solidFill>
                <a:uFill>
                  <a:solidFill>
                    <a:srgbClr val="FFFFFF"/>
                  </a:solidFill>
                </a:uFill>
                <a:latin typeface="Calibri"/>
                <a:ea typeface="DejaVu Sans"/>
              </a:rPr>
              <a:t>Wie hoch ist der Raum, in dem wir heute tagen?</a:t>
            </a:r>
            <a:endParaRPr lang="de-DE" sz="1800" b="0" strike="noStrike" spc="-1" dirty="0">
              <a:solidFill>
                <a:srgbClr val="002060"/>
              </a:solidFill>
              <a:uFill>
                <a:solidFill>
                  <a:srgbClr val="FFFFFF"/>
                </a:solidFill>
              </a:uFill>
              <a:latin typeface="Arial" panose="020B0604020202020204"/>
            </a:endParaRPr>
          </a:p>
          <a:p>
            <a:pPr>
              <a:lnSpc>
                <a:spcPct val="100000"/>
              </a:lnSpc>
            </a:pPr>
            <a:r>
              <a:rPr lang="de-DE" sz="2800" b="0" strike="noStrike" spc="-1" dirty="0">
                <a:solidFill>
                  <a:srgbClr val="002060"/>
                </a:solidFill>
                <a:uFill>
                  <a:solidFill>
                    <a:srgbClr val="FFFFFF"/>
                  </a:solidFill>
                </a:uFill>
                <a:latin typeface="Calibri"/>
                <a:ea typeface="DejaVu Sans"/>
              </a:rPr>
              <a:t>Machen Sie sich bewusst, wie 
Sie dabei vorgegangen sind!</a:t>
            </a:r>
            <a:endParaRPr lang="de-DE" sz="1800" b="0" strike="noStrike" spc="-1" dirty="0">
              <a:solidFill>
                <a:srgbClr val="002060"/>
              </a:solidFill>
              <a:uFill>
                <a:solidFill>
                  <a:srgbClr val="FFFFFF"/>
                </a:solidFill>
              </a:uFill>
              <a:latin typeface="Arial" panose="020B0604020202020204"/>
            </a:endParaRPr>
          </a:p>
        </p:txBody>
      </p:sp>
      <p:pic>
        <p:nvPicPr>
          <p:cNvPr id="7" name="Picture 2"/>
          <p:cNvPicPr/>
          <p:nvPr/>
        </p:nvPicPr>
        <p:blipFill>
          <a:blip r:embed="rId1"/>
          <a:stretch>
            <a:fillRect/>
          </a:stretch>
        </p:blipFill>
        <p:spPr>
          <a:xfrm>
            <a:off x="5796136" y="2708920"/>
            <a:ext cx="3001680" cy="3002040"/>
          </a:xfrm>
          <a:prstGeom prst="rect">
            <a:avLst/>
          </a:prstGeom>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ildplatzhalter 3"/>
          <p:cNvSpPr>
            <a:spLocks noGrp="1"/>
          </p:cNvSpPr>
          <p:nvPr>
            <p:ph type="pic" sz="quarter" idx="15"/>
          </p:nvPr>
        </p:nvSpPr>
        <p:spPr/>
      </p:sp>
      <p:pic>
        <p:nvPicPr>
          <p:cNvPr id="3" name="Stuetzpunktvorstellungen_Einstiegsvideo.wmv">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475545" y="836712"/>
            <a:ext cx="8192910" cy="460851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p:nvPr/>
        </p:nvPicPr>
        <p:blipFill>
          <a:blip r:embed="rId1"/>
          <a:stretch>
            <a:fillRect/>
          </a:stretch>
        </p:blipFill>
        <p:spPr>
          <a:xfrm>
            <a:off x="6935102" y="298119"/>
            <a:ext cx="1403824" cy="589925"/>
          </a:xfrm>
          <a:prstGeom prst="rect">
            <a:avLst/>
          </a:prstGeom>
          <a:ln>
            <a:noFill/>
          </a:ln>
        </p:spPr>
      </p:pic>
      <p:sp>
        <p:nvSpPr>
          <p:cNvPr id="6" name="TextShape 3"/>
          <p:cNvSpPr txBox="1"/>
          <p:nvPr/>
        </p:nvSpPr>
        <p:spPr>
          <a:xfrm>
            <a:off x="375469" y="612683"/>
            <a:ext cx="8579296" cy="808200"/>
          </a:xfrm>
          <a:prstGeom prst="rect">
            <a:avLst/>
          </a:prstGeom>
          <a:noFill/>
          <a:ln>
            <a:noFill/>
          </a:ln>
        </p:spPr>
        <p:txBody>
          <a:bodyPr lIns="0" tIns="0" rIns="0" bIns="0" anchor="ctr"/>
          <a:lstStyle/>
          <a:p>
            <a:r>
              <a:rPr lang="de-DE" sz="2800" b="1" strike="noStrike" spc="-1" dirty="0">
                <a:solidFill>
                  <a:srgbClr val="000000"/>
                </a:solidFill>
                <a:uFill>
                  <a:solidFill>
                    <a:srgbClr val="FFFFFF"/>
                  </a:solidFill>
                </a:uFill>
                <a:latin typeface="Calibri"/>
                <a:ea typeface="DejaVu Sans"/>
              </a:rPr>
              <a:t>Welche Vorstellungen besitzen Kinder zu Längen?</a:t>
            </a:r>
            <a:endParaRPr lang="de-DE" sz="2800" b="1" strike="noStrike" spc="-1" dirty="0">
              <a:solidFill>
                <a:srgbClr val="000000"/>
              </a:solidFill>
              <a:uFill>
                <a:solidFill>
                  <a:srgbClr val="FFFFFF"/>
                </a:solidFill>
              </a:uFill>
              <a:latin typeface="Calibri"/>
              <a:ea typeface="DejaVu Sans"/>
            </a:endParaRP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656" y="1421006"/>
            <a:ext cx="6804688" cy="5098314"/>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kira.tu-dortmund.de/upload/kirajpg/mindmap_10cm.jpg"/>
          <p:cNvPicPr>
            <a:picLocks noChangeAspect="1" noChangeArrowheads="1"/>
          </p:cNvPicPr>
          <p:nvPr/>
        </p:nvPicPr>
        <p:blipFill>
          <a:blip r:embed="rId1" cstate="print"/>
          <a:srcRect/>
          <a:stretch>
            <a:fillRect/>
          </a:stretch>
        </p:blipFill>
        <p:spPr bwMode="auto">
          <a:xfrm>
            <a:off x="984300" y="1196924"/>
            <a:ext cx="6944536" cy="5085537"/>
          </a:xfrm>
          <a:prstGeom prst="rect">
            <a:avLst/>
          </a:prstGeom>
          <a:noFill/>
        </p:spPr>
      </p:pic>
      <p:sp>
        <p:nvSpPr>
          <p:cNvPr id="4" name="TextShape 3"/>
          <p:cNvSpPr txBox="1"/>
          <p:nvPr/>
        </p:nvSpPr>
        <p:spPr>
          <a:xfrm>
            <a:off x="282124" y="493938"/>
            <a:ext cx="8579296" cy="808200"/>
          </a:xfrm>
          <a:prstGeom prst="rect">
            <a:avLst/>
          </a:prstGeom>
          <a:noFill/>
          <a:ln>
            <a:noFill/>
          </a:ln>
        </p:spPr>
        <p:txBody>
          <a:bodyPr lIns="0" tIns="0" rIns="0" bIns="0" anchor="ctr"/>
          <a:lstStyle/>
          <a:p>
            <a:r>
              <a:rPr lang="de-DE" sz="2800" b="1" strike="noStrike" spc="-1" dirty="0">
                <a:solidFill>
                  <a:srgbClr val="000000"/>
                </a:solidFill>
                <a:uFill>
                  <a:solidFill>
                    <a:srgbClr val="FFFFFF"/>
                  </a:solidFill>
                </a:uFill>
                <a:latin typeface="Calibri"/>
                <a:ea typeface="DejaVu Sans"/>
              </a:rPr>
              <a:t>Welche Vorstellungen besitzen Kinder zu Längen?</a:t>
            </a:r>
            <a:endParaRPr lang="de-DE" sz="2800" b="1" strike="noStrike" spc="-1" dirty="0">
              <a:solidFill>
                <a:srgbClr val="000000"/>
              </a:solidFill>
              <a:uFill>
                <a:solidFill>
                  <a:srgbClr val="FFFFFF"/>
                </a:solidFill>
              </a:uFill>
              <a:latin typeface="Calibri"/>
              <a:ea typeface="DejaVu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p:nvPr/>
        </p:nvPicPr>
        <p:blipFill>
          <a:blip r:embed="rId1"/>
          <a:stretch>
            <a:fillRect/>
          </a:stretch>
        </p:blipFill>
        <p:spPr>
          <a:xfrm>
            <a:off x="6935102" y="298119"/>
            <a:ext cx="1403824" cy="589925"/>
          </a:xfrm>
          <a:prstGeom prst="rect">
            <a:avLst/>
          </a:prstGeom>
          <a:ln>
            <a:noFill/>
          </a:ln>
        </p:spPr>
      </p:pic>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450" y="1455529"/>
            <a:ext cx="6925221" cy="4774416"/>
          </a:xfrm>
          <a:prstGeom prst="rect">
            <a:avLst/>
          </a:prstGeom>
        </p:spPr>
      </p:pic>
      <p:sp>
        <p:nvSpPr>
          <p:cNvPr id="2" name="TextShape 3"/>
          <p:cNvSpPr txBox="1"/>
          <p:nvPr/>
        </p:nvSpPr>
        <p:spPr>
          <a:xfrm>
            <a:off x="282124" y="646973"/>
            <a:ext cx="8579296" cy="808200"/>
          </a:xfrm>
          <a:prstGeom prst="rect">
            <a:avLst/>
          </a:prstGeom>
          <a:noFill/>
          <a:ln>
            <a:noFill/>
          </a:ln>
        </p:spPr>
        <p:txBody>
          <a:bodyPr lIns="0" tIns="0" rIns="0" bIns="0" anchor="ctr"/>
          <a:lstStyle/>
          <a:p>
            <a:r>
              <a:rPr lang="de-DE" sz="2800" b="1" strike="noStrike" spc="-1" dirty="0">
                <a:solidFill>
                  <a:srgbClr val="000000"/>
                </a:solidFill>
                <a:uFill>
                  <a:solidFill>
                    <a:srgbClr val="FFFFFF"/>
                  </a:solidFill>
                </a:uFill>
                <a:latin typeface="Calibri"/>
                <a:ea typeface="DejaVu Sans"/>
              </a:rPr>
              <a:t>Welche Vorstellungen besitzen Kinder zu Längen?</a:t>
            </a:r>
            <a:endParaRPr lang="de-DE" sz="2800" b="1" strike="noStrike" spc="-1" dirty="0">
              <a:solidFill>
                <a:srgbClr val="000000"/>
              </a:solidFill>
              <a:uFill>
                <a:solidFill>
                  <a:srgbClr val="FFFFFF"/>
                </a:solidFill>
              </a:uFill>
              <a:latin typeface="Calibri"/>
              <a:ea typeface="DejaVu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el 1"/>
          <p:cNvSpPr txBox="1"/>
          <p:nvPr/>
        </p:nvSpPr>
        <p:spPr>
          <a:xfrm>
            <a:off x="-1188640" y="498376"/>
            <a:ext cx="7268344" cy="15841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de-DE" sz="3600" b="1" dirty="0">
                <a:solidFill>
                  <a:srgbClr val="002060"/>
                </a:solidFill>
                <a:latin typeface="Calibri" panose="020F0502020204030204" pitchFamily="34" charset="0"/>
                <a:cs typeface="Calibri" panose="020F0502020204030204" pitchFamily="34" charset="0"/>
              </a:rPr>
              <a:t>Autografensammlung</a:t>
            </a:r>
            <a:endParaRPr lang="de-DE" sz="4800" b="1" dirty="0">
              <a:solidFill>
                <a:srgbClr val="002060"/>
              </a:solidFill>
              <a:latin typeface="Calibri" panose="020F0502020204030204" pitchFamily="34" charset="0"/>
              <a:cs typeface="Calibri" panose="020F0502020204030204" pitchFamily="34" charset="0"/>
            </a:endParaRPr>
          </a:p>
        </p:txBody>
      </p:sp>
      <p:pic>
        <p:nvPicPr>
          <p:cNvPr id="15" name="Grafik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50875" y="2564904"/>
            <a:ext cx="4457700" cy="2540000"/>
          </a:xfrm>
          <a:prstGeom prst="rect">
            <a:avLst/>
          </a:prstGeom>
        </p:spPr>
      </p:pic>
      <p:pic>
        <p:nvPicPr>
          <p:cNvPr id="5" name="Bildplatzhalter 4"/>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a:xfrm>
            <a:off x="7410883" y="116632"/>
            <a:ext cx="1757757" cy="1556890"/>
          </a:xfrm>
        </p:spPr>
      </p:pic>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1352" y="2207000"/>
            <a:ext cx="848613" cy="595686"/>
          </a:xfrm>
          <a:prstGeom prst="rect">
            <a:avLst/>
          </a:prstGeom>
        </p:spPr>
      </p:pic>
      <p:sp>
        <p:nvSpPr>
          <p:cNvPr id="4" name="Rechteck 3"/>
          <p:cNvSpPr/>
          <p:nvPr/>
        </p:nvSpPr>
        <p:spPr>
          <a:xfrm>
            <a:off x="7069751" y="2461298"/>
            <a:ext cx="1318673" cy="19354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 name="Gerade Verbindung 4"/>
          <p:cNvCxnSpPr>
            <a:stCxn id="4" idx="1"/>
            <a:endCxn id="4" idx="3"/>
          </p:cNvCxnSpPr>
          <p:nvPr/>
        </p:nvCxnSpPr>
        <p:spPr>
          <a:xfrm>
            <a:off x="7069751" y="3429000"/>
            <a:ext cx="1318673"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8" name="Gerade Verbindung 6"/>
          <p:cNvCxnSpPr/>
          <p:nvPr/>
        </p:nvCxnSpPr>
        <p:spPr>
          <a:xfrm>
            <a:off x="7740352" y="2461298"/>
            <a:ext cx="0" cy="1935403"/>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Shape 3"/>
          <p:cNvSpPr txBox="1"/>
          <p:nvPr/>
        </p:nvSpPr>
        <p:spPr>
          <a:xfrm>
            <a:off x="294005" y="626110"/>
            <a:ext cx="8556625" cy="808355"/>
          </a:xfrm>
          <a:prstGeom prst="rect">
            <a:avLst/>
          </a:prstGeom>
          <a:noFill/>
          <a:ln>
            <a:noFill/>
          </a:ln>
        </p:spPr>
        <p:txBody>
          <a:bodyPr lIns="0" tIns="0" rIns="0" bIns="0" anchor="ctr"/>
          <a:lstStyle/>
          <a:p>
            <a:r>
              <a:rPr lang="de-DE" sz="3200" b="1" strike="noStrike" spc="-1" dirty="0">
                <a:solidFill>
                  <a:srgbClr val="002060"/>
                </a:solidFill>
                <a:uFill>
                  <a:solidFill>
                    <a:srgbClr val="FFFFFF"/>
                  </a:solidFill>
                </a:uFill>
                <a:latin typeface="Calibri"/>
                <a:ea typeface="DejaVu Sans"/>
              </a:rPr>
              <a:t>Anwendungen von Stützpunktvorstellungen</a:t>
            </a:r>
            <a:endParaRPr lang="de-DE" sz="2800" b="1" strike="noStrike" spc="-1" dirty="0">
              <a:solidFill>
                <a:srgbClr val="002060"/>
              </a:solidFill>
              <a:uFill>
                <a:solidFill>
                  <a:srgbClr val="FFFFFF"/>
                </a:solidFill>
              </a:uFill>
              <a:latin typeface="Calibri"/>
              <a:ea typeface="DejaVu Sans"/>
            </a:endParaRPr>
          </a:p>
        </p:txBody>
      </p:sp>
      <p:pic>
        <p:nvPicPr>
          <p:cNvPr id="9" name="Picture 5"/>
          <p:cNvPicPr/>
          <p:nvPr/>
        </p:nvPicPr>
        <p:blipFill>
          <a:blip r:embed="rId1"/>
          <a:stretch>
            <a:fillRect/>
          </a:stretch>
        </p:blipFill>
        <p:spPr>
          <a:xfrm>
            <a:off x="6219714" y="1988840"/>
            <a:ext cx="2500200" cy="3787560"/>
          </a:xfrm>
          <a:prstGeom prst="rect">
            <a:avLst/>
          </a:prstGeom>
          <a:ln>
            <a:noFill/>
          </a:ln>
        </p:spPr>
      </p:pic>
      <p:sp>
        <p:nvSpPr>
          <p:cNvPr id="2" name="Titel 3"/>
          <p:cNvSpPr txBox="1"/>
          <p:nvPr/>
        </p:nvSpPr>
        <p:spPr>
          <a:xfrm>
            <a:off x="457106" y="1988969"/>
            <a:ext cx="5122912" cy="2520280"/>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82500"/>
          </a:bodyPr>
          <a:lstStyle/>
          <a:p>
            <a:pPr marL="0" marR="0" lvl="0" indent="0" defTabSz="914400" rtl="0" eaLnBrk="1" fontAlgn="auto" latinLnBrk="0" hangingPunct="1">
              <a:lnSpc>
                <a:spcPct val="150000"/>
              </a:lnSpc>
              <a:spcBef>
                <a:spcPct val="0"/>
              </a:spcBef>
              <a:spcAft>
                <a:spcPts val="0"/>
              </a:spcAft>
              <a:buClrTx/>
              <a:buSzTx/>
              <a:buFontTx/>
              <a:buNone/>
              <a:defRPr/>
            </a:pPr>
            <a:r>
              <a:rPr kumimoji="0" lang="de-DE" sz="2600" b="0" i="0" u="none" strike="noStrike" kern="1200" cap="none" spc="0" normalizeH="0" baseline="0" noProof="0" dirty="0">
                <a:ln>
                  <a:noFill/>
                </a:ln>
                <a:solidFill>
                  <a:srgbClr val="002060"/>
                </a:solidFill>
                <a:effectLst/>
                <a:uLnTx/>
                <a:uFillTx/>
                <a:latin typeface="+mn-lt"/>
                <a:ea typeface="+mn-ea"/>
                <a:cs typeface="+mn-cs"/>
              </a:rPr>
              <a:t>Die </a:t>
            </a:r>
            <a:r>
              <a:rPr kumimoji="0" lang="de-DE" sz="2600" b="1" i="0" u="none" strike="noStrike" kern="1200" cap="none" spc="0" normalizeH="0" baseline="0" noProof="0" dirty="0">
                <a:ln>
                  <a:noFill/>
                </a:ln>
                <a:solidFill>
                  <a:srgbClr val="002060"/>
                </a:solidFill>
                <a:effectLst/>
                <a:uLnTx/>
                <a:uFillTx/>
                <a:latin typeface="+mn-lt"/>
                <a:ea typeface="+mn-ea"/>
                <a:cs typeface="+mn-cs"/>
              </a:rPr>
              <a:t>Größe eines Menschen </a:t>
            </a:r>
            <a:r>
              <a:rPr kumimoji="0" lang="de-DE" sz="2600" b="0" i="0" u="none" strike="noStrike" kern="1200" cap="none" spc="0" normalizeH="0" baseline="0" noProof="0" dirty="0">
                <a:ln>
                  <a:noFill/>
                </a:ln>
                <a:solidFill>
                  <a:srgbClr val="002060"/>
                </a:solidFill>
                <a:effectLst/>
                <a:uLnTx/>
                <a:uFillTx/>
                <a:latin typeface="+mn-lt"/>
                <a:ea typeface="+mn-ea"/>
                <a:cs typeface="+mn-cs"/>
              </a:rPr>
              <a:t>stellt eine weitere </a:t>
            </a:r>
            <a:r>
              <a:rPr kumimoji="0" lang="de-DE" sz="2600" b="1" i="0" u="none" strike="noStrike" kern="1200" cap="none" spc="0" normalizeH="0" baseline="0" noProof="0" dirty="0">
                <a:ln>
                  <a:noFill/>
                </a:ln>
                <a:solidFill>
                  <a:srgbClr val="002060"/>
                </a:solidFill>
                <a:effectLst/>
                <a:uLnTx/>
                <a:uFillTx/>
                <a:latin typeface="+mn-lt"/>
                <a:ea typeface="+mn-ea"/>
                <a:cs typeface="+mn-cs"/>
              </a:rPr>
              <a:t>Stützpunktvorstellun</a:t>
            </a:r>
            <a:r>
              <a:rPr kumimoji="0" lang="de-DE" sz="2600" b="1" i="0" u="none" strike="noStrike" kern="1200" cap="none" spc="0" normalizeH="0" baseline="0" noProof="0" dirty="0">
                <a:ln>
                  <a:noFill/>
                </a:ln>
                <a:solidFill>
                  <a:srgbClr val="002060"/>
                </a:solidFill>
                <a:effectLst/>
                <a:uLnTx/>
                <a:uFillTx/>
                <a:latin typeface="Arial Bold" panose="020B0604020202020204" charset="0"/>
                <a:ea typeface="+mn-ea"/>
                <a:cs typeface="Arial Bold" panose="020B0604020202020204" charset="0"/>
              </a:rPr>
              <a:t>g</a:t>
            </a:r>
            <a:r>
              <a:rPr kumimoji="0" lang="de-DE" sz="2600" b="0" i="0" u="none" strike="noStrike" kern="1200" cap="none" spc="0" normalizeH="0" baseline="0" noProof="0" dirty="0">
                <a:ln>
                  <a:noFill/>
                </a:ln>
                <a:solidFill>
                  <a:srgbClr val="002060"/>
                </a:solidFill>
                <a:effectLst/>
                <a:uLnTx/>
                <a:uFillTx/>
                <a:latin typeface="+mn-lt"/>
                <a:ea typeface="+mn-ea"/>
                <a:cs typeface="+mn-cs"/>
              </a:rPr>
              <a:t> vieler Kinder dar, die genutzt werden kann, um Längen von größeren Dingen</a:t>
            </a:r>
            <a:r>
              <a:rPr kumimoji="0" lang="de-DE" sz="2600" b="0" i="0" u="none" strike="noStrike" kern="1200" cap="none" spc="0" normalizeH="0" noProof="0" dirty="0">
                <a:ln>
                  <a:noFill/>
                </a:ln>
                <a:solidFill>
                  <a:srgbClr val="002060"/>
                </a:solidFill>
                <a:effectLst/>
                <a:uLnTx/>
                <a:uFillTx/>
                <a:latin typeface="+mn-lt"/>
                <a:ea typeface="+mn-ea"/>
                <a:cs typeface="+mn-cs"/>
              </a:rPr>
              <a:t> zu ermitteln</a:t>
            </a:r>
            <a:endParaRPr kumimoji="0" lang="de-DE" sz="2600" b="0" i="0" u="none" strike="noStrike" kern="1200" cap="none" spc="0" normalizeH="0" baseline="0" noProof="0" dirty="0">
              <a:ln>
                <a:noFill/>
              </a:ln>
              <a:solidFill>
                <a:srgbClr val="002060"/>
              </a:solidFill>
              <a:effectLst/>
              <a:uLnTx/>
              <a:uFillTx/>
              <a:latin typeface="+mn-lt"/>
              <a:ea typeface="+mn-ea"/>
              <a:cs typeface="+mn-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Shape 3"/>
          <p:cNvSpPr txBox="1"/>
          <p:nvPr/>
        </p:nvSpPr>
        <p:spPr>
          <a:xfrm>
            <a:off x="313690" y="705485"/>
            <a:ext cx="8516620" cy="808355"/>
          </a:xfrm>
          <a:prstGeom prst="rect">
            <a:avLst/>
          </a:prstGeom>
          <a:noFill/>
          <a:ln>
            <a:noFill/>
          </a:ln>
        </p:spPr>
        <p:txBody>
          <a:bodyPr lIns="0" tIns="0" rIns="0" bIns="0" anchor="ctr"/>
          <a:lstStyle/>
          <a:p>
            <a:r>
              <a:rPr lang="de-DE" sz="3200" b="1" strike="noStrike" spc="-1" dirty="0">
                <a:solidFill>
                  <a:srgbClr val="000000"/>
                </a:solidFill>
                <a:uFill>
                  <a:solidFill>
                    <a:srgbClr val="FFFFFF"/>
                  </a:solidFill>
                </a:uFill>
                <a:latin typeface="Calibri"/>
                <a:ea typeface="DejaVu Sans"/>
              </a:rPr>
              <a:t>Anwendungen von Stützpunktvorstellungen</a:t>
            </a:r>
            <a:endParaRPr lang="de-DE" sz="3200" b="0" strike="noStrike" spc="-1" dirty="0">
              <a:solidFill>
                <a:srgbClr val="000000"/>
              </a:solidFill>
              <a:uFill>
                <a:solidFill>
                  <a:srgbClr val="FFFFFF"/>
                </a:solidFill>
              </a:uFill>
              <a:latin typeface="Calibri"/>
            </a:endParaRPr>
          </a:p>
        </p:txBody>
      </p:sp>
      <p:pic>
        <p:nvPicPr>
          <p:cNvPr id="12" name="Picture 2"/>
          <p:cNvPicPr/>
          <p:nvPr/>
        </p:nvPicPr>
        <p:blipFill>
          <a:blip r:embed="rId1"/>
          <a:stretch>
            <a:fillRect/>
          </a:stretch>
        </p:blipFill>
        <p:spPr>
          <a:xfrm>
            <a:off x="1350703" y="1916832"/>
            <a:ext cx="6442234" cy="3843155"/>
          </a:xfrm>
          <a:prstGeom prst="rect">
            <a:avLst/>
          </a:prstGeom>
          <a:ln>
            <a:noFill/>
          </a:ln>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3"/>
          <p:cNvSpPr txBox="1"/>
          <p:nvPr/>
        </p:nvSpPr>
        <p:spPr>
          <a:xfrm>
            <a:off x="280035" y="705485"/>
            <a:ext cx="8583930" cy="808355"/>
          </a:xfrm>
          <a:prstGeom prst="rect">
            <a:avLst/>
          </a:prstGeom>
          <a:noFill/>
          <a:ln>
            <a:noFill/>
          </a:ln>
        </p:spPr>
        <p:txBody>
          <a:bodyPr lIns="0" tIns="0" rIns="0" bIns="0" anchor="ctr"/>
          <a:lstStyle/>
          <a:p>
            <a:r>
              <a:rPr lang="de-DE" sz="3200" b="1" strike="noStrike" spc="-1" dirty="0">
                <a:solidFill>
                  <a:srgbClr val="000000"/>
                </a:solidFill>
                <a:uFill>
                  <a:solidFill>
                    <a:srgbClr val="FFFFFF"/>
                  </a:solidFill>
                </a:uFill>
                <a:latin typeface="Calibri"/>
                <a:ea typeface="DejaVu Sans"/>
              </a:rPr>
              <a:t>Anwendungen von Stützpunktvorstellungen</a:t>
            </a:r>
            <a:endParaRPr lang="de-DE" sz="3200" b="0" strike="noStrike" spc="-1" dirty="0">
              <a:solidFill>
                <a:srgbClr val="000000"/>
              </a:solidFill>
              <a:uFill>
                <a:solidFill>
                  <a:srgbClr val="FFFFFF"/>
                </a:solidFill>
              </a:uFill>
              <a:latin typeface="Calibri"/>
            </a:endParaRPr>
          </a:p>
        </p:txBody>
      </p:sp>
      <p:pic>
        <p:nvPicPr>
          <p:cNvPr id="3" name="Jens_Giraffe_Hund.wmv">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696268" y="1810537"/>
            <a:ext cx="7272808" cy="4090955"/>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3"/>
          <p:cNvSpPr txBox="1"/>
          <p:nvPr/>
        </p:nvSpPr>
        <p:spPr>
          <a:xfrm>
            <a:off x="326390" y="299085"/>
            <a:ext cx="8529955" cy="1346200"/>
          </a:xfrm>
          <a:prstGeom prst="rect">
            <a:avLst/>
          </a:prstGeom>
          <a:noFill/>
          <a:ln>
            <a:noFill/>
          </a:ln>
        </p:spPr>
        <p:txBody>
          <a:bodyPr lIns="0" tIns="0" rIns="0" bIns="0" anchor="ctr"/>
          <a:lstStyle/>
          <a:p>
            <a:r>
              <a:rPr lang="de-DE" sz="3200" b="1" strike="noStrike" spc="-1" dirty="0">
                <a:solidFill>
                  <a:srgbClr val="000000"/>
                </a:solidFill>
                <a:uFill>
                  <a:solidFill>
                    <a:srgbClr val="FFFFFF"/>
                  </a:solidFill>
                </a:uFill>
                <a:latin typeface="Calibri"/>
                <a:ea typeface="DejaVu Sans"/>
              </a:rPr>
              <a:t>Anwendungen von Stützpunktvorstellungen</a:t>
            </a:r>
            <a:endParaRPr lang="de-DE" sz="3200" b="0" strike="noStrike" spc="-1" dirty="0">
              <a:solidFill>
                <a:srgbClr val="000000"/>
              </a:solidFill>
              <a:uFill>
                <a:solidFill>
                  <a:srgbClr val="FFFFFF"/>
                </a:solidFill>
              </a:uFill>
              <a:latin typeface="Calibri"/>
            </a:endParaRPr>
          </a:p>
        </p:txBody>
      </p:sp>
      <p:pic>
        <p:nvPicPr>
          <p:cNvPr id="4" name="Enis_Giraffe_Hund.wmv">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1163108" y="1523471"/>
            <a:ext cx="6286500" cy="4714875"/>
          </a:xfr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Shape 3"/>
          <p:cNvSpPr txBox="1"/>
          <p:nvPr/>
        </p:nvSpPr>
        <p:spPr>
          <a:xfrm>
            <a:off x="125095" y="504190"/>
            <a:ext cx="8931275" cy="1030605"/>
          </a:xfrm>
          <a:prstGeom prst="rect">
            <a:avLst/>
          </a:prstGeom>
          <a:noFill/>
          <a:ln>
            <a:noFill/>
          </a:ln>
        </p:spPr>
        <p:txBody>
          <a:bodyPr lIns="0" tIns="0" rIns="0" bIns="0" anchor="ctr"/>
          <a:lstStyle/>
          <a:p>
            <a:r>
              <a:rPr lang="de-DE" sz="3600" b="1" strike="noStrike" spc="-1" dirty="0">
                <a:solidFill>
                  <a:srgbClr val="000000"/>
                </a:solidFill>
                <a:uFill>
                  <a:solidFill>
                    <a:srgbClr val="FFFFFF"/>
                  </a:solidFill>
                </a:uFill>
                <a:latin typeface="Calibri"/>
                <a:ea typeface="DejaVu Sans"/>
              </a:rPr>
              <a:t>Wie bilden sich Stützpunktvorstellungen?</a:t>
            </a:r>
            <a:endParaRPr lang="de-DE" sz="3600" b="0" strike="noStrike" spc="-1" dirty="0">
              <a:solidFill>
                <a:srgbClr val="000000"/>
              </a:solidFill>
              <a:uFill>
                <a:solidFill>
                  <a:srgbClr val="FFFFFF"/>
                </a:solidFill>
              </a:uFill>
              <a:latin typeface="Calibri"/>
            </a:endParaRPr>
          </a:p>
        </p:txBody>
      </p:sp>
      <p:sp>
        <p:nvSpPr>
          <p:cNvPr id="11" name="CustomShape 1"/>
          <p:cNvSpPr/>
          <p:nvPr/>
        </p:nvSpPr>
        <p:spPr>
          <a:xfrm>
            <a:off x="428824" y="1772816"/>
            <a:ext cx="8229239" cy="230425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200" indent="-457200" defTabSz="964565">
              <a:buFont typeface="Arial" panose="020B0604020202020204" pitchFamily="34" charset="0"/>
              <a:buChar char="•"/>
              <a:defRPr/>
            </a:pPr>
            <a:r>
              <a:rPr lang="de-DE" sz="2600" b="1" dirty="0"/>
              <a:t>konkret erlebte Handlungen </a:t>
            </a:r>
            <a:r>
              <a:rPr lang="de-DE" sz="2600" dirty="0"/>
              <a:t>werden verinnerlicht</a:t>
            </a:r>
            <a:br>
              <a:rPr lang="de-DE" sz="2600" dirty="0"/>
            </a:br>
            <a:endParaRPr lang="de-DE" sz="2600" dirty="0"/>
          </a:p>
          <a:p>
            <a:pPr marL="457200" indent="-457200" defTabSz="964565">
              <a:buFont typeface="Arial" panose="020B0604020202020204" pitchFamily="34" charset="0"/>
              <a:buChar char="•"/>
              <a:defRPr/>
            </a:pPr>
            <a:r>
              <a:rPr lang="de-DE" sz="2600" dirty="0"/>
              <a:t>Inhalt und Aufbau der Vorstellungen hängen von konkreten und zufälligen Wahrnehmungen des Individuums und seiner </a:t>
            </a:r>
            <a:r>
              <a:rPr lang="de-DE" sz="2600" dirty="0" err="1"/>
              <a:t>spezif</a:t>
            </a:r>
            <a:r>
              <a:rPr lang="de-DE" sz="2600" dirty="0"/>
              <a:t>ischen Auseinandersetzung mit der Umwelt ab.</a:t>
            </a:r>
            <a:endParaRPr lang="de-DE" sz="2600" dirty="0"/>
          </a:p>
        </p:txBody>
      </p:sp>
      <p:pic>
        <p:nvPicPr>
          <p:cNvPr id="2" name="Picture 9" descr="C:\Users\Simone Ketelsen\Pictures\Schule\SJ_09_10\Volumen_Klasse_6\100_3494.JPG"/>
          <p:cNvPicPr>
            <a:picLocks noChangeAspect="1" noChangeArrowheads="1"/>
          </p:cNvPicPr>
          <p:nvPr/>
        </p:nvPicPr>
        <p:blipFill>
          <a:blip r:embed="rId1" cstate="print"/>
          <a:srcRect l="6104" r="2853"/>
          <a:stretch>
            <a:fillRect/>
          </a:stretch>
        </p:blipFill>
        <p:spPr bwMode="auto">
          <a:xfrm>
            <a:off x="373957" y="4794716"/>
            <a:ext cx="2014401" cy="1475445"/>
          </a:xfrm>
          <a:prstGeom prst="rect">
            <a:avLst/>
          </a:prstGeom>
          <a:noFill/>
          <a:ln w="9525">
            <a:noFill/>
            <a:miter lim="800000"/>
            <a:headEnd/>
            <a:tailEnd/>
          </a:ln>
        </p:spPr>
      </p:pic>
      <p:pic>
        <p:nvPicPr>
          <p:cNvPr id="3" name="Picture 5" descr="C:\Users\Simone Ketelsen\Pictures\Schule\SJ_05_06\Klasse_6\Sommer_05 133.jpg"/>
          <p:cNvPicPr>
            <a:picLocks noChangeAspect="1" noChangeArrowheads="1"/>
          </p:cNvPicPr>
          <p:nvPr/>
        </p:nvPicPr>
        <p:blipFill>
          <a:blip r:embed="rId2" cstate="print"/>
          <a:srcRect l="10529" t="21970" r="20319" b="6525"/>
          <a:stretch>
            <a:fillRect/>
          </a:stretch>
        </p:blipFill>
        <p:spPr bwMode="auto">
          <a:xfrm>
            <a:off x="7454143" y="3762723"/>
            <a:ext cx="1496886" cy="2063985"/>
          </a:xfrm>
          <a:prstGeom prst="rect">
            <a:avLst/>
          </a:prstGeom>
          <a:noFill/>
          <a:ln w="9525">
            <a:noFill/>
            <a:miter lim="800000"/>
            <a:headEnd/>
            <a:tailEnd/>
          </a:ln>
        </p:spPr>
      </p:pic>
      <p:pic>
        <p:nvPicPr>
          <p:cNvPr id="6" name="Picture 6" descr="C:\Users\Simone Ketelsen\Pictures\Schule\SJ_05_06\Klasse_6\Sommer_05 135.jpg"/>
          <p:cNvPicPr>
            <a:picLocks noChangeAspect="1" noChangeArrowheads="1"/>
          </p:cNvPicPr>
          <p:nvPr/>
        </p:nvPicPr>
        <p:blipFill>
          <a:blip r:embed="rId3" cstate="print"/>
          <a:srcRect r="10004"/>
          <a:stretch>
            <a:fillRect/>
          </a:stretch>
        </p:blipFill>
        <p:spPr bwMode="auto">
          <a:xfrm>
            <a:off x="3682314" y="4794716"/>
            <a:ext cx="1770535" cy="1475446"/>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844824"/>
            <a:ext cx="8229600" cy="4281339"/>
          </a:xfrm>
        </p:spPr>
        <p:txBody>
          <a:bodyPr>
            <a:normAutofit/>
          </a:bodyPr>
          <a:lstStyle/>
          <a:p>
            <a:pPr marL="0" indent="0">
              <a:lnSpc>
                <a:spcPct val="150000"/>
              </a:lnSpc>
              <a:buNone/>
            </a:pPr>
            <a:r>
              <a:rPr lang="de-DE" sz="2000" dirty="0">
                <a:latin typeface="Calibri" panose="020F0502020204030204" pitchFamily="34" charset="0"/>
                <a:ea typeface="Calibri" panose="020F0502020204030204" pitchFamily="34" charset="0"/>
                <a:cs typeface="Calibri" panose="020F0502020204030204" pitchFamily="34" charset="0"/>
              </a:rPr>
              <a:t>Längenvorstellungen können in zwei Kategorien eingeordnet werden.</a:t>
            </a:r>
            <a:endParaRPr lang="de-DE" sz="2000" dirty="0">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de-DE" sz="2000" b="1" dirty="0">
                <a:solidFill>
                  <a:srgbClr val="002060"/>
                </a:solidFill>
                <a:latin typeface="Calibri" panose="020F0502020204030204" pitchFamily="34" charset="0"/>
                <a:ea typeface="Calibri" panose="020F0502020204030204" pitchFamily="34" charset="0"/>
                <a:cs typeface="Calibri" panose="020F0502020204030204" pitchFamily="34" charset="0"/>
              </a:rPr>
              <a:t>Unmittelbare Längenvorstellungen</a:t>
            </a:r>
            <a:r>
              <a:rPr lang="de-DE" sz="2000" dirty="0">
                <a:latin typeface="Calibri" panose="020F0502020204030204" pitchFamily="34" charset="0"/>
                <a:ea typeface="Calibri" panose="020F0502020204030204" pitchFamily="34" charset="0"/>
                <a:cs typeface="Calibri" panose="020F0502020204030204" pitchFamily="34" charset="0"/>
              </a:rPr>
              <a:t> sind durch situative materielle Handlungen beschreibbar (1cm – Breite meines Zeigefingers)</a:t>
            </a:r>
            <a:endParaRPr lang="de-DE" sz="2000" dirty="0">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de-DE" sz="2000" b="1" dirty="0">
                <a:solidFill>
                  <a:srgbClr val="002060"/>
                </a:solidFill>
                <a:latin typeface="Calibri" panose="020F0502020204030204" pitchFamily="34" charset="0"/>
                <a:ea typeface="Calibri" panose="020F0502020204030204" pitchFamily="34" charset="0"/>
                <a:cs typeface="Calibri" panose="020F0502020204030204" pitchFamily="34" charset="0"/>
              </a:rPr>
              <a:t>Mittelbare Längenvorstellungen</a:t>
            </a:r>
            <a:r>
              <a:rPr lang="de-DE" sz="2000" dirty="0">
                <a:latin typeface="Calibri" panose="020F0502020204030204" pitchFamily="34" charset="0"/>
                <a:ea typeface="Calibri" panose="020F0502020204030204" pitchFamily="34" charset="0"/>
                <a:cs typeface="Calibri" panose="020F0502020204030204" pitchFamily="34" charset="0"/>
              </a:rPr>
              <a:t> müssen dagegen auf der sprachlich-symbolischen Ebene beschrieben werden, da sie entweder sehr groß oder sehr klein sind. Sie können nicht mit einer Handlung wiedergegeben werden. (Weg von der Schule zur </a:t>
            </a:r>
            <a:r>
              <a:rPr lang="de-DE" sz="2000" dirty="0" err="1">
                <a:latin typeface="Calibri" panose="020F0502020204030204" pitchFamily="34" charset="0"/>
                <a:ea typeface="Calibri" panose="020F0502020204030204" pitchFamily="34" charset="0"/>
                <a:cs typeface="Calibri" panose="020F0502020204030204" pitchFamily="34" charset="0"/>
              </a:rPr>
              <a:t>Phänomenta</a:t>
            </a:r>
            <a:r>
              <a:rPr lang="de-DE" sz="2000" dirty="0">
                <a:latin typeface="Calibri" panose="020F0502020204030204" pitchFamily="34" charset="0"/>
                <a:ea typeface="Calibri" panose="020F0502020204030204" pitchFamily="34" charset="0"/>
                <a:cs typeface="Calibri" panose="020F0502020204030204" pitchFamily="34" charset="0"/>
              </a:rPr>
              <a:t>)</a:t>
            </a:r>
            <a:endParaRPr lang="de-DE" sz="2000" dirty="0">
              <a:latin typeface="Calibri" panose="020F0502020204030204" pitchFamily="34" charset="0"/>
              <a:ea typeface="Calibri" panose="020F0502020204030204" pitchFamily="34" charset="0"/>
              <a:cs typeface="Calibri" panose="020F0502020204030204" pitchFamily="34" charset="0"/>
            </a:endParaRPr>
          </a:p>
          <a:p>
            <a:endParaRPr lang="de-DE" dirty="0">
              <a:latin typeface="+mn-lt"/>
            </a:endParaRPr>
          </a:p>
          <a:p>
            <a:endParaRPr lang="de-DE" dirty="0">
              <a:latin typeface="+mn-lt"/>
            </a:endParaRPr>
          </a:p>
        </p:txBody>
      </p:sp>
      <p:sp>
        <p:nvSpPr>
          <p:cNvPr id="6" name="Titel 1"/>
          <p:cNvSpPr txBox="1"/>
          <p:nvPr/>
        </p:nvSpPr>
        <p:spPr>
          <a:xfrm>
            <a:off x="395536" y="500432"/>
            <a:ext cx="874846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Calibri" panose="020F0502020204030204" pitchFamily="34" charset="0"/>
                <a:ea typeface="+mj-ea"/>
                <a:cs typeface="Arial" panose="020B0604020202020204" pitchFamily="34" charset="0"/>
              </a:defRPr>
            </a:lvl1pPr>
          </a:lstStyle>
          <a:p>
            <a:r>
              <a:rPr lang="de-DE" sz="3200" b="1">
                <a:solidFill>
                  <a:srgbClr val="002060"/>
                </a:solidFill>
                <a:latin typeface="+mn-lt"/>
              </a:rPr>
              <a:t>Schwierigkeiten mit </a:t>
            </a:r>
            <a:br>
              <a:rPr lang="de-DE" sz="3200" b="1">
                <a:solidFill>
                  <a:srgbClr val="002060"/>
                </a:solidFill>
                <a:latin typeface="+mn-lt"/>
              </a:rPr>
            </a:br>
            <a:r>
              <a:rPr lang="de-DE" sz="3200" b="1">
                <a:solidFill>
                  <a:srgbClr val="002060"/>
                </a:solidFill>
                <a:latin typeface="+mn-lt"/>
              </a:rPr>
              <a:t>mittelbaren Längenvorstellungen</a:t>
            </a:r>
            <a:endParaRPr lang="de-DE" sz="3200" b="1" dirty="0">
              <a:solidFill>
                <a:srgbClr val="002060"/>
              </a:solidFill>
              <a:latin typeface="+mn-lt"/>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as_ist_ungefaehr_1km_lang.wmv">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1574800" y="1700213"/>
            <a:ext cx="5778500" cy="4333875"/>
          </a:xfrm>
        </p:spPr>
      </p:pic>
      <p:sp>
        <p:nvSpPr>
          <p:cNvPr id="2" name="Titel 1"/>
          <p:cNvSpPr>
            <a:spLocks noGrp="1"/>
          </p:cNvSpPr>
          <p:nvPr>
            <p:ph type="title"/>
          </p:nvPr>
        </p:nvSpPr>
        <p:spPr>
          <a:xfrm>
            <a:off x="395536" y="500432"/>
            <a:ext cx="8748464" cy="1143000"/>
          </a:xfrm>
        </p:spPr>
        <p:txBody>
          <a:bodyPr>
            <a:normAutofit/>
          </a:bodyPr>
          <a:lstStyle/>
          <a:p>
            <a:pPr algn="l"/>
            <a:r>
              <a:rPr lang="de-DE" sz="3200" b="1" dirty="0">
                <a:solidFill>
                  <a:srgbClr val="002060"/>
                </a:solidFill>
                <a:latin typeface="+mn-lt"/>
              </a:rPr>
              <a:t>Schwierigkeiten mit </a:t>
            </a:r>
            <a:br>
              <a:rPr lang="de-DE" sz="3200" b="1" dirty="0">
                <a:solidFill>
                  <a:srgbClr val="002060"/>
                </a:solidFill>
                <a:latin typeface="+mn-lt"/>
              </a:rPr>
            </a:br>
            <a:r>
              <a:rPr lang="de-DE" sz="3200" b="1" dirty="0">
                <a:solidFill>
                  <a:srgbClr val="002060"/>
                </a:solidFill>
                <a:latin typeface="+mn-lt"/>
              </a:rPr>
              <a:t>mittelbaren Längenvorstellungen</a:t>
            </a:r>
            <a:endParaRPr lang="de-DE" sz="3200" b="1" dirty="0">
              <a:solidFill>
                <a:srgbClr val="002060"/>
              </a:solidFill>
              <a:latin typeface="+mn-l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Shape 3"/>
          <p:cNvSpPr txBox="1"/>
          <p:nvPr/>
        </p:nvSpPr>
        <p:spPr>
          <a:xfrm>
            <a:off x="457200" y="188640"/>
            <a:ext cx="8229240" cy="808200"/>
          </a:xfrm>
          <a:prstGeom prst="rect">
            <a:avLst/>
          </a:prstGeom>
          <a:noFill/>
          <a:ln>
            <a:noFill/>
          </a:ln>
        </p:spPr>
        <p:txBody>
          <a:bodyPr lIns="0" tIns="0" rIns="0" bIns="0" anchor="ctr"/>
          <a:lstStyle/>
          <a:p>
            <a:r>
              <a:rPr lang="de-DE" sz="3200" b="1" strike="noStrike" spc="-1" dirty="0">
                <a:solidFill>
                  <a:srgbClr val="000000"/>
                </a:solidFill>
                <a:uFill>
                  <a:solidFill>
                    <a:srgbClr val="FFFFFF"/>
                  </a:solidFill>
                </a:uFill>
                <a:latin typeface="Calibri"/>
                <a:ea typeface="DejaVu Sans"/>
              </a:rPr>
              <a:t>Vorschläge für Repräsentanten</a:t>
            </a:r>
            <a:endParaRPr lang="de-DE" sz="3200" b="1" strike="noStrike" spc="-1" dirty="0">
              <a:solidFill>
                <a:srgbClr val="000000"/>
              </a:solidFill>
              <a:uFill>
                <a:solidFill>
                  <a:srgbClr val="FFFFFF"/>
                </a:solidFill>
              </a:uFill>
              <a:latin typeface="Calibri"/>
              <a:ea typeface="DejaVu Sans"/>
            </a:endParaRPr>
          </a:p>
          <a:p>
            <a:r>
              <a:rPr lang="de-DE" sz="2200" spc="-1" dirty="0" err="1">
                <a:solidFill>
                  <a:srgbClr val="000000"/>
                </a:solidFill>
                <a:uFill>
                  <a:solidFill>
                    <a:srgbClr val="FFFFFF"/>
                  </a:solidFill>
                </a:uFill>
                <a:ea typeface="DejaVu Sans"/>
              </a:rPr>
              <a:t>Selter</a:t>
            </a:r>
            <a:r>
              <a:rPr lang="de-DE" sz="2200" spc="-1" dirty="0">
                <a:solidFill>
                  <a:srgbClr val="000000"/>
                </a:solidFill>
                <a:uFill>
                  <a:solidFill>
                    <a:srgbClr val="FFFFFF"/>
                  </a:solidFill>
                </a:uFill>
                <a:ea typeface="DejaVu Sans"/>
              </a:rPr>
              <a:t>, </a:t>
            </a:r>
            <a:r>
              <a:rPr lang="de-DE" sz="2200" spc="-1" dirty="0" err="1">
                <a:solidFill>
                  <a:srgbClr val="000000"/>
                </a:solidFill>
                <a:uFill>
                  <a:solidFill>
                    <a:srgbClr val="FFFFFF"/>
                  </a:solidFill>
                </a:uFill>
                <a:ea typeface="DejaVu Sans"/>
              </a:rPr>
              <a:t>Zannetin</a:t>
            </a:r>
            <a:r>
              <a:rPr lang="de-DE" sz="2200" spc="-1" dirty="0">
                <a:solidFill>
                  <a:srgbClr val="000000"/>
                </a:solidFill>
                <a:uFill>
                  <a:solidFill>
                    <a:srgbClr val="FFFFFF"/>
                  </a:solidFill>
                </a:uFill>
                <a:ea typeface="DejaVu Sans"/>
              </a:rPr>
              <a:t>: Mathematik unterrichten in der GS</a:t>
            </a:r>
            <a:r>
              <a:rPr lang="de-DE" sz="2200" spc="-1" dirty="0">
                <a:solidFill>
                  <a:srgbClr val="000000"/>
                </a:solidFill>
                <a:uFill>
                  <a:solidFill>
                    <a:srgbClr val="FFFFFF"/>
                  </a:solidFill>
                </a:uFill>
              </a:rPr>
              <a:t>, S. 131</a:t>
            </a:r>
            <a:endParaRPr lang="de-DE" sz="2200" b="0" strike="noStrike" spc="-1" dirty="0">
              <a:solidFill>
                <a:srgbClr val="000000"/>
              </a:solidFill>
              <a:uFill>
                <a:solidFill>
                  <a:srgbClr val="FFFFFF"/>
                </a:solidFill>
              </a:uFill>
              <a:latin typeface="Calibri"/>
            </a:endParaRPr>
          </a:p>
        </p:txBody>
      </p:sp>
      <p:pic>
        <p:nvPicPr>
          <p:cNvPr id="8" name="Grafik 7"/>
          <p:cNvPicPr/>
          <p:nvPr/>
        </p:nvPicPr>
        <p:blipFill>
          <a:blip r:embed="rId1"/>
          <a:stretch>
            <a:fillRect/>
          </a:stretch>
        </p:blipFill>
        <p:spPr>
          <a:xfrm>
            <a:off x="1108080" y="1157444"/>
            <a:ext cx="6927480" cy="5688000"/>
          </a:xfrm>
          <a:prstGeom prst="rect">
            <a:avLst/>
          </a:prstGeom>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3"/>
          <p:cNvSpPr>
            <a:spLocks noGrp="1"/>
          </p:cNvSpPr>
          <p:nvPr>
            <p:ph type="title"/>
          </p:nvPr>
        </p:nvSpPr>
        <p:spPr>
          <a:xfrm>
            <a:off x="385026" y="2413811"/>
            <a:ext cx="8373948" cy="2717801"/>
          </a:xfrm>
        </p:spPr>
        <p:txBody>
          <a:bodyPr>
            <a:normAutofit fontScale="90000"/>
          </a:bodyPr>
          <a:lstStyle/>
          <a:p>
            <a:pPr algn="ctr"/>
            <a:r>
              <a:rPr lang="de-DE" b="1" dirty="0">
                <a:latin typeface="Calibri" panose="020F0502020204030204" pitchFamily="34" charset="0"/>
                <a:cs typeface="Calibri" panose="020F0502020204030204" pitchFamily="34" charset="0"/>
              </a:rPr>
              <a:t>Aufbau eines Größenverständnis</a:t>
            </a:r>
            <a:br>
              <a:rPr lang="de-DE" b="1" dirty="0">
                <a:latin typeface="Calibri" panose="020F0502020204030204" pitchFamily="34" charset="0"/>
                <a:cs typeface="Calibri" panose="020F0502020204030204" pitchFamily="34" charset="0"/>
              </a:rPr>
            </a:br>
            <a:br>
              <a:rPr lang="de-DE" b="1" dirty="0">
                <a:latin typeface="Calibri" panose="020F0502020204030204" pitchFamily="34" charset="0"/>
                <a:cs typeface="Calibri" panose="020F0502020204030204" pitchFamily="34" charset="0"/>
              </a:rPr>
            </a:br>
            <a:r>
              <a:rPr lang="de-DE" b="1" dirty="0">
                <a:latin typeface="Calibri" panose="020F0502020204030204" pitchFamily="34" charset="0"/>
                <a:cs typeface="Calibri" panose="020F0502020204030204" pitchFamily="34" charset="0"/>
              </a:rPr>
              <a:t>Schätzen</a:t>
            </a:r>
            <a:br>
              <a:rPr lang="de-DE" b="1" dirty="0">
                <a:latin typeface="Calibri" panose="020F0502020204030204" pitchFamily="34" charset="0"/>
                <a:cs typeface="Calibri" panose="020F0502020204030204" pitchFamily="34" charset="0"/>
              </a:rPr>
            </a:br>
            <a:endParaRPr lang="de-DE" b="1" dirty="0">
              <a:latin typeface="Calibri" panose="020F0502020204030204" pitchFamily="34" charset="0"/>
              <a:cs typeface="Calibri" panose="020F0502020204030204" pitchFamily="34" charset="0"/>
            </a:endParaRPr>
          </a:p>
        </p:txBody>
      </p:sp>
      <p:sp>
        <p:nvSpPr>
          <p:cNvPr id="6" name="Bildplatzhalter 5"/>
          <p:cNvSpPr>
            <a:spLocks noGrp="1"/>
          </p:cNvSpPr>
          <p:nvPr>
            <p:ph type="pic" sz="quarter" idx="15"/>
          </p:nvPr>
        </p:nvSpPr>
        <p:spPr/>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2359" y="490416"/>
            <a:ext cx="8228880" cy="1144440"/>
          </a:xfrm>
        </p:spPr>
        <p:txBody>
          <a:bodyPr/>
          <a:lstStyle/>
          <a:p>
            <a:r>
              <a:rPr lang="de-DE" sz="4000" b="1" dirty="0">
                <a:solidFill>
                  <a:srgbClr val="002060"/>
                </a:solidFill>
                <a:latin typeface="Calibri" panose="020F0502020204030204" pitchFamily="34" charset="0"/>
                <a:ea typeface="Calibri" panose="020F0502020204030204" pitchFamily="34" charset="0"/>
                <a:cs typeface="Calibri" panose="020F0502020204030204" pitchFamily="34" charset="0"/>
              </a:rPr>
              <a:t>Aufbau eines Größenverständnis</a:t>
            </a:r>
            <a:endParaRPr lang="de-DE" sz="40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Grafik 3"/>
          <p:cNvPicPr>
            <a:picLocks noChangeAspect="1"/>
          </p:cNvPicPr>
          <p:nvPr/>
        </p:nvPicPr>
        <p:blipFill>
          <a:blip r:embed="rId1"/>
          <a:stretch>
            <a:fillRect/>
          </a:stretch>
        </p:blipFill>
        <p:spPr>
          <a:xfrm>
            <a:off x="1090339" y="1776465"/>
            <a:ext cx="6020640" cy="4153480"/>
          </a:xfrm>
          <a:prstGeom prst="rect">
            <a:avLst/>
          </a:prstGeom>
        </p:spPr>
      </p:pic>
      <p:sp>
        <p:nvSpPr>
          <p:cNvPr id="5" name="Textfeld 4"/>
          <p:cNvSpPr txBox="1"/>
          <p:nvPr/>
        </p:nvSpPr>
        <p:spPr>
          <a:xfrm>
            <a:off x="7201226" y="5806835"/>
            <a:ext cx="2450969" cy="246221"/>
          </a:xfrm>
          <a:prstGeom prst="rect">
            <a:avLst/>
          </a:prstGeom>
          <a:noFill/>
        </p:spPr>
        <p:txBody>
          <a:bodyPr wrap="square" rtlCol="0">
            <a:spAutoFit/>
          </a:bodyPr>
          <a:lstStyle/>
          <a:p>
            <a:r>
              <a:rPr lang="de-DE" sz="1000" dirty="0">
                <a:latin typeface="Calibri" panose="020F0502020204030204" pitchFamily="34" charset="0"/>
                <a:ea typeface="Calibri" panose="020F0502020204030204" pitchFamily="34" charset="0"/>
                <a:cs typeface="Calibri" panose="020F0502020204030204" pitchFamily="34" charset="0"/>
              </a:rPr>
              <a:t>vgl. Reuter und Schuler 2023, S. 15</a:t>
            </a:r>
            <a:endParaRPr lang="de-DE" sz="1000" dirty="0">
              <a:latin typeface="Calibri" panose="020F0502020204030204" pitchFamily="34" charset="0"/>
              <a:ea typeface="Calibri" panose="020F0502020204030204" pitchFamily="34" charset="0"/>
              <a:cs typeface="Calibri" panose="020F0502020204030204" pitchFamily="34" charset="0"/>
            </a:endParaRPr>
          </a:p>
        </p:txBody>
      </p:sp>
      <p:sp>
        <p:nvSpPr>
          <p:cNvPr id="3" name="Textfeld 2"/>
          <p:cNvSpPr txBox="1"/>
          <p:nvPr/>
        </p:nvSpPr>
        <p:spPr>
          <a:xfrm>
            <a:off x="1090339" y="1776465"/>
            <a:ext cx="6020640" cy="1600332"/>
          </a:xfrm>
          <a:prstGeom prst="rect">
            <a:avLst/>
          </a:prstGeom>
          <a:solidFill>
            <a:srgbClr val="FFFF00">
              <a:alpha val="56000"/>
            </a:srgbClr>
          </a:solidFill>
        </p:spPr>
        <p:txBody>
          <a:bodyPr wrap="square" rtlCol="0">
            <a:spAutoFit/>
          </a:bodyPr>
          <a:lstStyle/>
          <a:p>
            <a:endParaRPr lang="de-DE"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560" y="518696"/>
            <a:ext cx="8228880" cy="1144440"/>
          </a:xfrm>
        </p:spPr>
        <p:txBody>
          <a:bodyPr/>
          <a:lstStyle/>
          <a:p>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Tagungsjournal</a:t>
            </a:r>
            <a:endParaRPr lang="de-DE"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Grafik 6"/>
          <p:cNvPicPr>
            <a:picLocks noChangeAspect="1"/>
          </p:cNvPicPr>
          <p:nvPr/>
        </p:nvPicPr>
        <p:blipFill>
          <a:blip r:embed="rId1"/>
          <a:stretch>
            <a:fillRect/>
          </a:stretch>
        </p:blipFill>
        <p:spPr>
          <a:xfrm>
            <a:off x="914257" y="1816705"/>
            <a:ext cx="2781626" cy="4084473"/>
          </a:xfrm>
          <a:prstGeom prst="rect">
            <a:avLst/>
          </a:prstGeom>
        </p:spPr>
      </p:pic>
      <p:pic>
        <p:nvPicPr>
          <p:cNvPr id="11" name="Grafik 10"/>
          <p:cNvPicPr>
            <a:picLocks noChangeAspect="1"/>
          </p:cNvPicPr>
          <p:nvPr/>
        </p:nvPicPr>
        <p:blipFill>
          <a:blip r:embed="rId2"/>
          <a:stretch>
            <a:fillRect/>
          </a:stretch>
        </p:blipFill>
        <p:spPr>
          <a:xfrm>
            <a:off x="4572000" y="1816704"/>
            <a:ext cx="2994966" cy="4084473"/>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Shape 3"/>
          <p:cNvSpPr txBox="1"/>
          <p:nvPr/>
        </p:nvSpPr>
        <p:spPr>
          <a:xfrm>
            <a:off x="457200" y="665451"/>
            <a:ext cx="8229240" cy="808200"/>
          </a:xfrm>
          <a:prstGeom prst="rect">
            <a:avLst/>
          </a:prstGeom>
          <a:noFill/>
          <a:ln>
            <a:noFill/>
          </a:ln>
        </p:spPr>
        <p:txBody>
          <a:bodyPr lIns="0" tIns="0" rIns="0" bIns="0" anchor="ctr"/>
          <a:lstStyle/>
          <a:p>
            <a:r>
              <a:rPr lang="de-DE" sz="3200" b="1" strike="noStrike" spc="-1" dirty="0">
                <a:solidFill>
                  <a:srgbClr val="000000"/>
                </a:solidFill>
                <a:uFill>
                  <a:solidFill>
                    <a:srgbClr val="FFFFFF"/>
                  </a:solidFill>
                </a:uFill>
                <a:latin typeface="Calibri"/>
                <a:ea typeface="DejaVu Sans"/>
              </a:rPr>
              <a:t>Um gut schätzen zu können, …</a:t>
            </a:r>
            <a:endParaRPr lang="de-DE" sz="3200" b="0" strike="noStrike" spc="-1" dirty="0">
              <a:solidFill>
                <a:srgbClr val="000000"/>
              </a:solidFill>
              <a:uFill>
                <a:solidFill>
                  <a:srgbClr val="FFFFFF"/>
                </a:solidFill>
              </a:uFill>
              <a:latin typeface="Calibri"/>
            </a:endParaRPr>
          </a:p>
        </p:txBody>
      </p:sp>
      <p:sp>
        <p:nvSpPr>
          <p:cNvPr id="11" name="CustomShape 3"/>
          <p:cNvSpPr/>
          <p:nvPr/>
        </p:nvSpPr>
        <p:spPr>
          <a:xfrm>
            <a:off x="323528" y="1772816"/>
            <a:ext cx="8640960" cy="4320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DE" sz="2800" strike="noStrike" spc="-1" dirty="0">
                <a:solidFill>
                  <a:srgbClr val="000000"/>
                </a:solidFill>
                <a:uFill>
                  <a:solidFill>
                    <a:srgbClr val="FFFFFF"/>
                  </a:solidFill>
                </a:uFill>
                <a:latin typeface="Calibri"/>
                <a:ea typeface="DejaVu Sans"/>
              </a:rPr>
              <a:t>… sollten Kinder zu Größenangaben passende </a:t>
            </a:r>
            <a:br>
              <a:rPr lang="de-DE" sz="2800" strike="noStrike" spc="-1" dirty="0">
                <a:solidFill>
                  <a:srgbClr val="000000"/>
                </a:solidFill>
                <a:uFill>
                  <a:solidFill>
                    <a:srgbClr val="FFFFFF"/>
                  </a:solidFill>
                </a:uFill>
                <a:latin typeface="Calibri"/>
                <a:ea typeface="DejaVu Sans"/>
              </a:rPr>
            </a:br>
            <a:r>
              <a:rPr lang="de-DE" sz="2800" strike="noStrike" spc="-1" dirty="0">
                <a:solidFill>
                  <a:srgbClr val="000000"/>
                </a:solidFill>
                <a:uFill>
                  <a:solidFill>
                    <a:srgbClr val="FFFFFF"/>
                  </a:solidFill>
                </a:uFill>
                <a:latin typeface="Calibri"/>
                <a:ea typeface="DejaVu Sans"/>
              </a:rPr>
              <a:t>    Repräsentanten haben</a:t>
            </a:r>
            <a:endParaRPr lang="de-DE" sz="2800" strike="noStrike" spc="-1" dirty="0">
              <a:solidFill>
                <a:srgbClr val="000000"/>
              </a:solidFill>
              <a:uFill>
                <a:solidFill>
                  <a:srgbClr val="FFFFFF"/>
                </a:solidFill>
              </a:uFill>
              <a:latin typeface="Arial" panose="020B0604020202020204"/>
            </a:endParaRPr>
          </a:p>
        </p:txBody>
      </p:sp>
      <p:pic>
        <p:nvPicPr>
          <p:cNvPr id="12" name="Grafik 11"/>
          <p:cNvPicPr/>
          <p:nvPr/>
        </p:nvPicPr>
        <p:blipFill>
          <a:blip r:embed="rId1"/>
          <a:stretch>
            <a:fillRect/>
          </a:stretch>
        </p:blipFill>
        <p:spPr>
          <a:xfrm>
            <a:off x="0" y="2852816"/>
            <a:ext cx="9144000" cy="3240000"/>
          </a:xfrm>
          <a:prstGeom prst="rect">
            <a:avLst/>
          </a:prstGeom>
          <a:ln>
            <a:noFill/>
          </a:ln>
        </p:spPr>
      </p:pic>
      <p:sp>
        <p:nvSpPr>
          <p:cNvPr id="2" name="CustomShape 1"/>
          <p:cNvSpPr/>
          <p:nvPr/>
        </p:nvSpPr>
        <p:spPr>
          <a:xfrm>
            <a:off x="6593637" y="104829"/>
            <a:ext cx="2456601" cy="822079"/>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99"/>
          </a:solidFill>
          <a:ln w="9360">
            <a:solidFill>
              <a:srgbClr val="0000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buClr>
                <a:srgbClr val="000000"/>
              </a:buClr>
              <a:buSzPct val="45000"/>
            </a:pPr>
            <a:r>
              <a:rPr lang="de-DE" sz="4000" b="1" strike="noStrike" spc="-1" dirty="0">
                <a:solidFill>
                  <a:srgbClr val="000000"/>
                </a:solidFill>
                <a:uFill>
                  <a:solidFill>
                    <a:srgbClr val="FFFFFF"/>
                  </a:solidFill>
                </a:uFill>
                <a:latin typeface="Grundschrift"/>
                <a:ea typeface="Arial" panose="020B0604020202020204"/>
              </a:rPr>
              <a:t>Schätzen</a:t>
            </a:r>
            <a:endParaRPr lang="de-DE" sz="4000" b="1" strike="noStrike" spc="-1" dirty="0">
              <a:solidFill>
                <a:srgbClr val="000000"/>
              </a:solidFill>
              <a:uFill>
                <a:solidFill>
                  <a:srgbClr val="FFFFFF"/>
                </a:solidFill>
              </a:uFill>
              <a:latin typeface="Grundschrift"/>
              <a:ea typeface="Arial" panose="020B0604020202020204"/>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Shape 3"/>
          <p:cNvSpPr txBox="1"/>
          <p:nvPr/>
        </p:nvSpPr>
        <p:spPr>
          <a:xfrm>
            <a:off x="457200" y="665451"/>
            <a:ext cx="8229240" cy="808200"/>
          </a:xfrm>
          <a:prstGeom prst="rect">
            <a:avLst/>
          </a:prstGeom>
          <a:noFill/>
          <a:ln>
            <a:noFill/>
          </a:ln>
        </p:spPr>
        <p:txBody>
          <a:bodyPr lIns="0" tIns="0" rIns="0" bIns="0" anchor="ctr"/>
          <a:lstStyle/>
          <a:p>
            <a:r>
              <a:rPr lang="de-DE" sz="3200" b="1" strike="noStrike" spc="-1" dirty="0">
                <a:solidFill>
                  <a:srgbClr val="000000"/>
                </a:solidFill>
                <a:uFill>
                  <a:solidFill>
                    <a:srgbClr val="FFFFFF"/>
                  </a:solidFill>
                </a:uFill>
                <a:latin typeface="Calibri"/>
                <a:ea typeface="DejaVu Sans"/>
              </a:rPr>
              <a:t>Um gut schätzen zu können, …</a:t>
            </a:r>
            <a:endParaRPr lang="de-DE" sz="3200" b="0" strike="noStrike" spc="-1" dirty="0">
              <a:solidFill>
                <a:srgbClr val="000000"/>
              </a:solidFill>
              <a:uFill>
                <a:solidFill>
                  <a:srgbClr val="FFFFFF"/>
                </a:solidFill>
              </a:uFill>
              <a:latin typeface="Calibri"/>
            </a:endParaRPr>
          </a:p>
        </p:txBody>
      </p:sp>
      <p:sp>
        <p:nvSpPr>
          <p:cNvPr id="6" name="CustomShape 3"/>
          <p:cNvSpPr/>
          <p:nvPr/>
        </p:nvSpPr>
        <p:spPr>
          <a:xfrm>
            <a:off x="441226" y="1872549"/>
            <a:ext cx="7864920" cy="4320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DE" sz="2800" strike="noStrike" spc="-1" dirty="0">
                <a:solidFill>
                  <a:srgbClr val="000000"/>
                </a:solidFill>
                <a:uFill>
                  <a:solidFill>
                    <a:srgbClr val="FFFFFF"/>
                  </a:solidFill>
                </a:uFill>
                <a:latin typeface="Calibri"/>
                <a:ea typeface="DejaVu Sans"/>
              </a:rPr>
              <a:t>… und zu alltäglichen Repräsentanten passende </a:t>
            </a:r>
            <a:br>
              <a:rPr lang="de-DE" sz="2800" strike="noStrike" spc="-1" dirty="0">
                <a:solidFill>
                  <a:srgbClr val="000000"/>
                </a:solidFill>
                <a:uFill>
                  <a:solidFill>
                    <a:srgbClr val="FFFFFF"/>
                  </a:solidFill>
                </a:uFill>
                <a:latin typeface="Calibri"/>
                <a:ea typeface="DejaVu Sans"/>
              </a:rPr>
            </a:br>
            <a:r>
              <a:rPr lang="de-DE" sz="2800" strike="noStrike" spc="-1" dirty="0">
                <a:solidFill>
                  <a:srgbClr val="000000"/>
                </a:solidFill>
                <a:uFill>
                  <a:solidFill>
                    <a:srgbClr val="FFFFFF"/>
                  </a:solidFill>
                </a:uFill>
                <a:latin typeface="Calibri"/>
                <a:ea typeface="DejaVu Sans"/>
              </a:rPr>
              <a:t>    Größenangaben kennen</a:t>
            </a:r>
            <a:endParaRPr lang="de-DE" sz="1800" strike="noStrike" spc="-1" dirty="0">
              <a:solidFill>
                <a:srgbClr val="000000"/>
              </a:solidFill>
              <a:uFill>
                <a:solidFill>
                  <a:srgbClr val="FFFFFF"/>
                </a:solidFill>
              </a:uFill>
              <a:latin typeface="Arial" panose="020B0604020202020204"/>
            </a:endParaRPr>
          </a:p>
        </p:txBody>
      </p:sp>
      <p:pic>
        <p:nvPicPr>
          <p:cNvPr id="7" name="Picture 2"/>
          <p:cNvPicPr/>
          <p:nvPr/>
        </p:nvPicPr>
        <p:blipFill rotWithShape="1">
          <a:blip r:embed="rId1"/>
          <a:srcRect b="11857"/>
          <a:stretch>
            <a:fillRect/>
          </a:stretch>
        </p:blipFill>
        <p:spPr>
          <a:xfrm>
            <a:off x="1869726" y="3068960"/>
            <a:ext cx="5007920" cy="2664296"/>
          </a:xfrm>
          <a:prstGeom prst="rect">
            <a:avLst/>
          </a:prstGeom>
          <a:ln>
            <a:noFill/>
          </a:ln>
        </p:spPr>
      </p:pic>
      <p:sp>
        <p:nvSpPr>
          <p:cNvPr id="2" name="CustomShape 1"/>
          <p:cNvSpPr/>
          <p:nvPr/>
        </p:nvSpPr>
        <p:spPr>
          <a:xfrm>
            <a:off x="6593637" y="104829"/>
            <a:ext cx="2456601" cy="822079"/>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99"/>
          </a:solidFill>
          <a:ln w="9360">
            <a:solidFill>
              <a:srgbClr val="0000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buClr>
                <a:srgbClr val="000000"/>
              </a:buClr>
              <a:buSzPct val="45000"/>
            </a:pPr>
            <a:r>
              <a:rPr lang="de-DE" sz="4000" b="1" strike="noStrike" spc="-1" dirty="0">
                <a:solidFill>
                  <a:srgbClr val="000000"/>
                </a:solidFill>
                <a:uFill>
                  <a:solidFill>
                    <a:srgbClr val="FFFFFF"/>
                  </a:solidFill>
                </a:uFill>
                <a:latin typeface="Grundschrift"/>
                <a:ea typeface="Arial" panose="020B0604020202020204"/>
              </a:rPr>
              <a:t>Schätzen</a:t>
            </a:r>
            <a:endParaRPr lang="de-DE" sz="4000" b="1" strike="noStrike" spc="-1" dirty="0">
              <a:solidFill>
                <a:srgbClr val="000000"/>
              </a:solidFill>
              <a:uFill>
                <a:solidFill>
                  <a:srgbClr val="FFFFFF"/>
                </a:solidFill>
              </a:uFill>
              <a:latin typeface="Grundschrift"/>
              <a:ea typeface="Arial" panose="020B0604020202020204"/>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extShape 1"/>
          <p:cNvSpPr txBox="1"/>
          <p:nvPr/>
        </p:nvSpPr>
        <p:spPr>
          <a:xfrm>
            <a:off x="457200" y="710293"/>
            <a:ext cx="8229240" cy="806400"/>
          </a:xfrm>
          <a:prstGeom prst="rect">
            <a:avLst/>
          </a:prstGeom>
          <a:noFill/>
          <a:ln>
            <a:noFill/>
          </a:ln>
        </p:spPr>
        <p:txBody>
          <a:bodyPr lIns="0" tIns="0" rIns="0" bIns="0" anchor="ctr"/>
          <a:lstStyle/>
          <a:p>
            <a:r>
              <a:rPr lang="de-DE" sz="4000" b="1" spc="-1" dirty="0">
                <a:solidFill>
                  <a:srgbClr val="000000"/>
                </a:solidFill>
                <a:uFill>
                  <a:solidFill>
                    <a:srgbClr val="FFFFFF"/>
                  </a:solidFill>
                </a:uFill>
              </a:rPr>
              <a:t>Schätzen</a:t>
            </a:r>
            <a:endParaRPr lang="de-DE" sz="4000" spc="-1" dirty="0">
              <a:solidFill>
                <a:srgbClr val="000000"/>
              </a:solidFill>
              <a:uFill>
                <a:solidFill>
                  <a:srgbClr val="FFFFFF"/>
                </a:solidFill>
              </a:uFill>
            </a:endParaRPr>
          </a:p>
        </p:txBody>
      </p:sp>
      <p:sp>
        <p:nvSpPr>
          <p:cNvPr id="8" name="CustomShape 1"/>
          <p:cNvSpPr/>
          <p:nvPr/>
        </p:nvSpPr>
        <p:spPr>
          <a:xfrm>
            <a:off x="457200" y="2518167"/>
            <a:ext cx="8229240" cy="36101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spcAft>
                <a:spcPts val="1200"/>
              </a:spcAft>
            </a:pPr>
            <a:r>
              <a:rPr lang="de-DE" sz="2400" b="1" dirty="0">
                <a:solidFill>
                  <a:srgbClr val="C00000"/>
                </a:solidFill>
              </a:rPr>
              <a:t>entscheidende Voraussetzung: Größenvorstellungen</a:t>
            </a:r>
            <a:endParaRPr lang="de-DE" sz="2400" b="1"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a:p>
            <a:pPr>
              <a:lnSpc>
                <a:spcPct val="90000"/>
              </a:lnSpc>
            </a:pPr>
            <a:endParaRPr lang="de-DE" sz="2400" b="1" spc="-1" dirty="0">
              <a:solidFill>
                <a:srgbClr val="000000"/>
              </a:solidFill>
              <a:uFill>
                <a:solidFill>
                  <a:srgbClr val="FFFFFF"/>
                </a:solidFill>
              </a:uFill>
              <a:latin typeface="Calibri" panose="020F0502020204030204" pitchFamily="34" charset="0"/>
              <a:cs typeface="Calibri" panose="020F0502020204030204" pitchFamily="34" charset="0"/>
            </a:endParaRPr>
          </a:p>
          <a:p>
            <a:pPr>
              <a:lnSpc>
                <a:spcPct val="90000"/>
              </a:lnSpc>
            </a:pPr>
            <a:r>
              <a:rPr lang="de-DE" sz="2400" b="1" spc="-1" dirty="0">
                <a:solidFill>
                  <a:srgbClr val="000000"/>
                </a:solidFill>
                <a:uFill>
                  <a:solidFill>
                    <a:srgbClr val="FFFFFF"/>
                  </a:solidFill>
                </a:uFill>
                <a:latin typeface="Calibri" panose="020F0502020204030204" pitchFamily="34" charset="0"/>
                <a:cs typeface="Calibri" panose="020F0502020204030204" pitchFamily="34" charset="0"/>
              </a:rPr>
              <a:t>Definition: </a:t>
            </a:r>
            <a:r>
              <a:rPr lang="de-DE" sz="2400" spc="-1" dirty="0">
                <a:solidFill>
                  <a:srgbClr val="000000"/>
                </a:solidFill>
                <a:uFill>
                  <a:solidFill>
                    <a:srgbClr val="FFFFFF"/>
                  </a:solidFill>
                </a:uFill>
                <a:latin typeface="Calibri" panose="020F0502020204030204" pitchFamily="34" charset="0"/>
                <a:cs typeface="Calibri" panose="020F0502020204030204" pitchFamily="34" charset="0"/>
              </a:rPr>
              <a:t>Schätzen ist</a:t>
            </a:r>
            <a:endParaRPr lang="de-DE" sz="2400" spc="-1" dirty="0">
              <a:solidFill>
                <a:srgbClr val="000000"/>
              </a:solidFill>
              <a:uFill>
                <a:solidFill>
                  <a:srgbClr val="FFFFFF"/>
                </a:solidFill>
              </a:uFill>
              <a:latin typeface="Calibri" panose="020F0502020204030204" pitchFamily="34" charset="0"/>
              <a:cs typeface="Calibri" panose="020F0502020204030204" pitchFamily="34" charset="0"/>
            </a:endParaRPr>
          </a:p>
          <a:p>
            <a:pPr>
              <a:lnSpc>
                <a:spcPct val="90000"/>
              </a:lnSpc>
            </a:pPr>
            <a:endParaRPr lang="de-DE" sz="2400" spc="-1" dirty="0">
              <a:solidFill>
                <a:srgbClr val="000000"/>
              </a:solidFill>
              <a:uFill>
                <a:solidFill>
                  <a:srgbClr val="FFFFFF"/>
                </a:solidFill>
              </a:u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de-DE" sz="2400" dirty="0">
                <a:latin typeface="Calibri" panose="020F0502020204030204" pitchFamily="34" charset="0"/>
                <a:cs typeface="Calibri" panose="020F0502020204030204" pitchFamily="34" charset="0"/>
              </a:rPr>
              <a:t>das Ermitteln einer </a:t>
            </a:r>
            <a:r>
              <a:rPr lang="de-DE" sz="2400" dirty="0" err="1">
                <a:latin typeface="Calibri" panose="020F0502020204030204" pitchFamily="34" charset="0"/>
                <a:cs typeface="Calibri" panose="020F0502020204030204" pitchFamily="34" charset="0"/>
              </a:rPr>
              <a:t>ungefähren</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Größenangabe</a:t>
            </a:r>
            <a:r>
              <a:rPr lang="de-DE" sz="2400" dirty="0">
                <a:latin typeface="Calibri" panose="020F0502020204030204" pitchFamily="34" charset="0"/>
                <a:cs typeface="Calibri" panose="020F0502020204030204" pitchFamily="34" charset="0"/>
              </a:rPr>
              <a:t> durch gedankliches Vergleichen mit </a:t>
            </a:r>
            <a:r>
              <a:rPr lang="de-DE" sz="2400" dirty="0" err="1">
                <a:latin typeface="Calibri" panose="020F0502020204030204" pitchFamily="34" charset="0"/>
                <a:cs typeface="Calibri" panose="020F0502020204030204" pitchFamily="34" charset="0"/>
              </a:rPr>
              <a:t>eingeprägten</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Repräsentanten</a:t>
            </a:r>
            <a:r>
              <a:rPr lang="de-DE" sz="2400" dirty="0">
                <a:latin typeface="Calibri" panose="020F0502020204030204" pitchFamily="34" charset="0"/>
                <a:cs typeface="Calibri" panose="020F0502020204030204" pitchFamily="34" charset="0"/>
              </a:rPr>
              <a:t> als </a:t>
            </a:r>
            <a:r>
              <a:rPr lang="de-DE" sz="2400" dirty="0" err="1">
                <a:latin typeface="Calibri" panose="020F0502020204030204" pitchFamily="34" charset="0"/>
                <a:cs typeface="Calibri" panose="020F0502020204030204" pitchFamily="34" charset="0"/>
              </a:rPr>
              <a:t>Stützpunkten</a:t>
            </a:r>
            <a:r>
              <a:rPr lang="de-DE" sz="2400" dirty="0">
                <a:latin typeface="Calibri" panose="020F0502020204030204" pitchFamily="34" charset="0"/>
                <a:cs typeface="Calibri" panose="020F0502020204030204" pitchFamily="34" charset="0"/>
              </a:rPr>
              <a:t>. </a:t>
            </a:r>
            <a:endParaRPr lang="de-DE" sz="24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de-DE" sz="2400" dirty="0">
                <a:latin typeface="Calibri" panose="020F0502020204030204" pitchFamily="34" charset="0"/>
                <a:cs typeface="Calibri" panose="020F0502020204030204" pitchFamily="34" charset="0"/>
              </a:rPr>
              <a:t>Zusammenspiel von Wahrnehmen, Erinnern, </a:t>
            </a:r>
            <a:r>
              <a:rPr lang="de-DE" sz="2400" dirty="0" err="1">
                <a:latin typeface="Calibri" panose="020F0502020204030204" pitchFamily="34" charset="0"/>
                <a:cs typeface="Calibri" panose="020F0502020204030204" pitchFamily="34" charset="0"/>
              </a:rPr>
              <a:t>Inbeziehungsetzen</a:t>
            </a:r>
            <a:r>
              <a:rPr lang="de-DE" sz="2400" dirty="0">
                <a:latin typeface="Calibri" panose="020F0502020204030204" pitchFamily="34" charset="0"/>
                <a:cs typeface="Calibri" panose="020F0502020204030204" pitchFamily="34" charset="0"/>
              </a:rPr>
              <a:t>, Runden und Rechnen </a:t>
            </a:r>
            <a:endParaRPr lang="de-DE" sz="2400" dirty="0">
              <a:latin typeface="Calibri" panose="020F0502020204030204" pitchFamily="34" charset="0"/>
              <a:cs typeface="Calibri" panose="020F0502020204030204" pitchFamily="34" charset="0"/>
            </a:endParaRPr>
          </a:p>
          <a:p>
            <a:pPr>
              <a:lnSpc>
                <a:spcPct val="90000"/>
              </a:lnSpc>
            </a:pPr>
            <a:endParaRPr lang="de-DE" sz="1600" b="0" strike="noStrike" spc="-1" dirty="0">
              <a:solidFill>
                <a:srgbClr val="000000"/>
              </a:solidFill>
              <a:uFill>
                <a:solidFill>
                  <a:srgbClr val="FFFFFF"/>
                </a:solidFill>
              </a:uFill>
              <a:latin typeface="Arial" panose="020B0604020202020204"/>
            </a:endParaRPr>
          </a:p>
        </p:txBody>
      </p:sp>
      <p:sp>
        <p:nvSpPr>
          <p:cNvPr id="2" name="TextShape 1"/>
          <p:cNvSpPr txBox="1"/>
          <p:nvPr/>
        </p:nvSpPr>
        <p:spPr>
          <a:xfrm>
            <a:off x="2519592" y="1830512"/>
            <a:ext cx="5887808" cy="806400"/>
          </a:xfrm>
          <a:prstGeom prst="rect">
            <a:avLst/>
          </a:prstGeom>
          <a:noFill/>
          <a:ln>
            <a:noFill/>
          </a:ln>
        </p:spPr>
        <p:txBody>
          <a:bodyPr lIns="0" tIns="0" rIns="0" bIns="0" anchor="ctr"/>
          <a:lstStyle/>
          <a:p>
            <a:r>
              <a:rPr lang="de-DE" sz="3000" b="1" spc="-1" dirty="0">
                <a:solidFill>
                  <a:srgbClr val="000000"/>
                </a:solidFill>
                <a:uFill>
                  <a:solidFill>
                    <a:srgbClr val="FFFFFF"/>
                  </a:solidFill>
                </a:uFill>
              </a:rPr>
              <a:t>Schätzen ist kein Raten!</a:t>
            </a:r>
            <a:endParaRPr lang="de-DE" sz="3000" spc="-1" dirty="0">
              <a:solidFill>
                <a:srgbClr val="000000"/>
              </a:solidFill>
              <a:uFill>
                <a:solidFill>
                  <a:srgbClr val="FFFFFF"/>
                </a:solidFill>
              </a:uFill>
            </a:endParaRPr>
          </a:p>
        </p:txBody>
      </p:sp>
      <p:sp>
        <p:nvSpPr>
          <p:cNvPr id="3" name="CustomShape 1"/>
          <p:cNvSpPr/>
          <p:nvPr/>
        </p:nvSpPr>
        <p:spPr>
          <a:xfrm>
            <a:off x="6593637" y="104829"/>
            <a:ext cx="2456601" cy="822079"/>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99"/>
          </a:solidFill>
          <a:ln w="9360">
            <a:solidFill>
              <a:srgbClr val="0000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buClr>
                <a:srgbClr val="000000"/>
              </a:buClr>
              <a:buSzPct val="45000"/>
            </a:pPr>
            <a:r>
              <a:rPr lang="de-DE" sz="4000" b="1" strike="noStrike" spc="-1" dirty="0">
                <a:solidFill>
                  <a:srgbClr val="000000"/>
                </a:solidFill>
                <a:uFill>
                  <a:solidFill>
                    <a:srgbClr val="FFFFFF"/>
                  </a:solidFill>
                </a:uFill>
                <a:latin typeface="Grundschrift"/>
                <a:ea typeface="Arial" panose="020B0604020202020204"/>
              </a:rPr>
              <a:t>Schätzen</a:t>
            </a:r>
            <a:endParaRPr lang="de-DE" sz="4000" b="1" strike="noStrike" spc="-1" dirty="0">
              <a:solidFill>
                <a:srgbClr val="000000"/>
              </a:solidFill>
              <a:uFill>
                <a:solidFill>
                  <a:srgbClr val="FFFFFF"/>
                </a:solidFill>
              </a:uFill>
              <a:latin typeface="Grundschrift"/>
              <a:ea typeface="Arial" panose="020B0604020202020204"/>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extShape 1"/>
          <p:cNvSpPr txBox="1"/>
          <p:nvPr/>
        </p:nvSpPr>
        <p:spPr>
          <a:xfrm>
            <a:off x="290307" y="711771"/>
            <a:ext cx="8229240" cy="806400"/>
          </a:xfrm>
          <a:prstGeom prst="rect">
            <a:avLst/>
          </a:prstGeom>
          <a:noFill/>
          <a:ln>
            <a:noFill/>
          </a:ln>
        </p:spPr>
        <p:txBody>
          <a:bodyPr lIns="0" tIns="0" rIns="0" bIns="0" anchor="ctr"/>
          <a:lstStyle/>
          <a:p>
            <a:r>
              <a:rPr lang="de-DE" sz="4000" b="1" spc="-1" dirty="0">
                <a:solidFill>
                  <a:srgbClr val="002060"/>
                </a:solidFill>
                <a:uFill>
                  <a:solidFill>
                    <a:srgbClr val="FFFFFF"/>
                  </a:solidFill>
                </a:uFill>
                <a:latin typeface="Calibri" panose="020F0502020204030204" pitchFamily="34" charset="0"/>
                <a:ea typeface="Calibri" panose="020F0502020204030204" pitchFamily="34" charset="0"/>
                <a:cs typeface="Calibri" panose="020F0502020204030204" pitchFamily="34" charset="0"/>
              </a:rPr>
              <a:t>Schätzstrategien</a:t>
            </a:r>
            <a:endParaRPr lang="de-DE" sz="4000" spc="-1" dirty="0">
              <a:solidFill>
                <a:srgbClr val="002060"/>
              </a:solidFill>
              <a:uFill>
                <a:solidFill>
                  <a:srgbClr val="FFFFFF"/>
                </a:solidFill>
              </a:uFill>
              <a:latin typeface="Calibri" panose="020F0502020204030204" pitchFamily="34" charset="0"/>
              <a:ea typeface="Calibri" panose="020F0502020204030204" pitchFamily="34" charset="0"/>
              <a:cs typeface="Calibri" panose="020F0502020204030204" pitchFamily="34" charset="0"/>
            </a:endParaRPr>
          </a:p>
        </p:txBody>
      </p:sp>
      <p:sp>
        <p:nvSpPr>
          <p:cNvPr id="8" name="CustomShape 1"/>
          <p:cNvSpPr/>
          <p:nvPr/>
        </p:nvSpPr>
        <p:spPr>
          <a:xfrm>
            <a:off x="395536" y="2132856"/>
            <a:ext cx="8229240" cy="36101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90000"/>
              </a:lnSpc>
              <a:spcAft>
                <a:spcPts val="600"/>
              </a:spcAft>
            </a:pPr>
            <a:r>
              <a:rPr lang="de-DE" sz="2800" b="1" spc="-1" dirty="0">
                <a:solidFill>
                  <a:srgbClr val="002060"/>
                </a:solidFill>
                <a:uFill>
                  <a:solidFill>
                    <a:srgbClr val="FFFFFF"/>
                  </a:solidFill>
                </a:uFill>
                <a:latin typeface="Calibri" panose="020F0502020204030204" pitchFamily="34" charset="0"/>
                <a:ea typeface="Calibri" panose="020F0502020204030204" pitchFamily="34" charset="0"/>
                <a:cs typeface="Calibri" panose="020F0502020204030204" pitchFamily="34" charset="0"/>
              </a:rPr>
              <a:t>Qualitatives Schätzen</a:t>
            </a:r>
            <a:endParaRPr lang="de-DE" sz="2800" b="1" spc="-1" dirty="0">
              <a:solidFill>
                <a:srgbClr val="002060"/>
              </a:solidFill>
              <a:uFill>
                <a:solidFill>
                  <a:srgbClr val="FFFFFF"/>
                </a:solidFill>
              </a:uFill>
              <a:latin typeface="Calibri" panose="020F0502020204030204" pitchFamily="34" charset="0"/>
              <a:ea typeface="Calibri" panose="020F0502020204030204" pitchFamily="34" charset="0"/>
              <a:cs typeface="Calibri" panose="020F0502020204030204" pitchFamily="34" charset="0"/>
            </a:endParaRPr>
          </a:p>
          <a:p>
            <a:pPr marL="342900" indent="-342900">
              <a:spcAft>
                <a:spcPts val="600"/>
              </a:spcAft>
              <a:buFont typeface="Arial" panose="020B0604020202020204" pitchFamily="34" charset="0"/>
              <a:buChar char="•"/>
            </a:pPr>
            <a:r>
              <a:rPr lang="de-DE" sz="2600" b="1" dirty="0">
                <a:latin typeface="Calibri" panose="020F0502020204030204" pitchFamily="34" charset="0"/>
                <a:ea typeface="Calibri" panose="020F0502020204030204" pitchFamily="34" charset="0"/>
                <a:cs typeface="Calibri" panose="020F0502020204030204" pitchFamily="34" charset="0"/>
              </a:rPr>
              <a:t>Direkter Vergleich von zwei Gegenständen</a:t>
            </a:r>
            <a:br>
              <a:rPr lang="de-DE" sz="2400" dirty="0">
                <a:latin typeface="Calibri" panose="020F0502020204030204" pitchFamily="34" charset="0"/>
                <a:ea typeface="Calibri" panose="020F0502020204030204" pitchFamily="34" charset="0"/>
                <a:cs typeface="Calibri" panose="020F0502020204030204" pitchFamily="34" charset="0"/>
              </a:rPr>
            </a:br>
            <a:r>
              <a:rPr lang="de-DE" sz="2400" dirty="0">
                <a:latin typeface="Calibri" panose="020F0502020204030204" pitchFamily="34" charset="0"/>
                <a:ea typeface="Calibri" panose="020F0502020204030204" pitchFamily="34" charset="0"/>
                <a:cs typeface="Calibri" panose="020F0502020204030204" pitchFamily="34" charset="0"/>
              </a:rPr>
              <a:t>z.B. Raumhöhe mit Türhöhe</a:t>
            </a:r>
            <a:endParaRPr lang="de-DE" sz="2400" dirty="0">
              <a:latin typeface="Calibri" panose="020F0502020204030204" pitchFamily="34" charset="0"/>
              <a:ea typeface="Calibri" panose="020F0502020204030204" pitchFamily="34" charset="0"/>
              <a:cs typeface="Calibri" panose="020F0502020204030204" pitchFamily="34" charset="0"/>
            </a:endParaRPr>
          </a:p>
          <a:p>
            <a:pPr marL="342900" indent="-342900">
              <a:spcAft>
                <a:spcPts val="600"/>
              </a:spcAft>
              <a:buFont typeface="Arial" panose="020B0604020202020204" pitchFamily="34" charset="0"/>
              <a:buChar char="•"/>
            </a:pPr>
            <a:r>
              <a:rPr lang="de-DE" sz="2600" b="1" dirty="0">
                <a:latin typeface="Calibri" panose="020F0502020204030204" pitchFamily="34" charset="0"/>
                <a:ea typeface="Calibri" panose="020F0502020204030204" pitchFamily="34" charset="0"/>
                <a:cs typeface="Calibri" panose="020F0502020204030204" pitchFamily="34" charset="0"/>
              </a:rPr>
              <a:t>Gedanklicher Vergleich</a:t>
            </a:r>
            <a:br>
              <a:rPr lang="de-DE" sz="2400" dirty="0">
                <a:latin typeface="Calibri" panose="020F0502020204030204" pitchFamily="34" charset="0"/>
                <a:ea typeface="Calibri" panose="020F0502020204030204" pitchFamily="34" charset="0"/>
                <a:cs typeface="Calibri" panose="020F0502020204030204" pitchFamily="34" charset="0"/>
              </a:rPr>
            </a:br>
            <a:r>
              <a:rPr lang="de-DE" sz="2400" dirty="0">
                <a:latin typeface="Calibri" panose="020F0502020204030204" pitchFamily="34" charset="0"/>
                <a:ea typeface="Calibri" panose="020F0502020204030204" pitchFamily="34" charset="0"/>
                <a:cs typeface="Calibri" panose="020F0502020204030204" pitchFamily="34" charset="0"/>
              </a:rPr>
              <a:t>z.B. Dinge werden z.T. gedanklich gedreht</a:t>
            </a:r>
            <a:endParaRPr lang="de-DE" sz="2400" dirty="0">
              <a:latin typeface="Calibri" panose="020F0502020204030204" pitchFamily="34" charset="0"/>
              <a:ea typeface="Calibri" panose="020F0502020204030204" pitchFamily="34" charset="0"/>
              <a:cs typeface="Calibri" panose="020F0502020204030204" pitchFamily="34" charset="0"/>
            </a:endParaRPr>
          </a:p>
          <a:p>
            <a:pPr>
              <a:spcAft>
                <a:spcPts val="600"/>
              </a:spcAft>
            </a:pPr>
            <a:r>
              <a:rPr lang="de-DE" sz="2800" b="1" dirty="0">
                <a:solidFill>
                  <a:srgbClr val="002060"/>
                </a:solidFill>
                <a:latin typeface="Calibri" panose="020F0502020204030204" pitchFamily="34" charset="0"/>
                <a:ea typeface="Calibri" panose="020F0502020204030204" pitchFamily="34" charset="0"/>
                <a:cs typeface="Calibri" panose="020F0502020204030204" pitchFamily="34" charset="0"/>
              </a:rPr>
              <a:t>Quantitatives Schätzen</a:t>
            </a:r>
            <a:endParaRPr lang="de-DE" sz="28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342900" indent="-342900">
              <a:spcAft>
                <a:spcPts val="600"/>
              </a:spcAft>
              <a:buFont typeface="Arial" panose="020B0604020202020204" pitchFamily="34" charset="0"/>
              <a:buChar char="•"/>
            </a:pPr>
            <a:r>
              <a:rPr lang="de-DE" sz="2600" b="1" dirty="0">
                <a:latin typeface="Calibri" panose="020F0502020204030204" pitchFamily="34" charset="0"/>
                <a:ea typeface="Calibri" panose="020F0502020204030204" pitchFamily="34" charset="0"/>
                <a:cs typeface="Calibri" panose="020F0502020204030204" pitchFamily="34" charset="0"/>
              </a:rPr>
              <a:t>Gedankliches Ausmessen</a:t>
            </a:r>
            <a:br>
              <a:rPr lang="de-DE" sz="2400" dirty="0">
                <a:latin typeface="Calibri" panose="020F0502020204030204" pitchFamily="34" charset="0"/>
                <a:ea typeface="Calibri" panose="020F0502020204030204" pitchFamily="34" charset="0"/>
                <a:cs typeface="Calibri" panose="020F0502020204030204" pitchFamily="34" charset="0"/>
              </a:rPr>
            </a:br>
            <a:r>
              <a:rPr lang="de-DE" sz="2400" dirty="0">
                <a:latin typeface="Calibri" panose="020F0502020204030204" pitchFamily="34" charset="0"/>
                <a:ea typeface="Calibri" panose="020F0502020204030204" pitchFamily="34" charset="0"/>
                <a:cs typeface="Calibri" panose="020F0502020204030204" pitchFamily="34" charset="0"/>
              </a:rPr>
              <a:t>z.B. wird eine Länge gedanklich mit Schritten ausgemessen</a:t>
            </a:r>
            <a:endParaRPr lang="de-DE" sz="2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de-DE" sz="2600" dirty="0"/>
          </a:p>
        </p:txBody>
      </p:sp>
      <p:sp>
        <p:nvSpPr>
          <p:cNvPr id="2" name="CustomShape 1"/>
          <p:cNvSpPr/>
          <p:nvPr/>
        </p:nvSpPr>
        <p:spPr>
          <a:xfrm>
            <a:off x="6593637" y="104829"/>
            <a:ext cx="2456601" cy="822079"/>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99"/>
          </a:solidFill>
          <a:ln w="9360">
            <a:solidFill>
              <a:srgbClr val="0000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buClr>
                <a:srgbClr val="000000"/>
              </a:buClr>
              <a:buSzPct val="45000"/>
            </a:pPr>
            <a:r>
              <a:rPr lang="de-DE" sz="4000" b="1" strike="noStrike" spc="-1" dirty="0">
                <a:solidFill>
                  <a:srgbClr val="000000"/>
                </a:solidFill>
                <a:uFill>
                  <a:solidFill>
                    <a:srgbClr val="FFFFFF"/>
                  </a:solidFill>
                </a:uFill>
                <a:latin typeface="Grundschrift"/>
                <a:ea typeface="Arial" panose="020B0604020202020204"/>
              </a:rPr>
              <a:t>Schätzen</a:t>
            </a:r>
            <a:endParaRPr lang="de-DE" sz="4000" b="1" strike="noStrike" spc="-1" dirty="0">
              <a:solidFill>
                <a:srgbClr val="000000"/>
              </a:solidFill>
              <a:uFill>
                <a:solidFill>
                  <a:srgbClr val="FFFFFF"/>
                </a:solidFill>
              </a:uFill>
              <a:latin typeface="Grundschrift"/>
              <a:ea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1"/>
          <p:cNvSpPr/>
          <p:nvPr/>
        </p:nvSpPr>
        <p:spPr>
          <a:xfrm>
            <a:off x="395536" y="2132856"/>
            <a:ext cx="8229240" cy="36101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200" indent="-457200">
              <a:lnSpc>
                <a:spcPct val="150000"/>
              </a:lnSpc>
              <a:buFont typeface="Arial" panose="020B0604020202020204" pitchFamily="34" charset="0"/>
              <a:buChar char="•"/>
            </a:pPr>
            <a:r>
              <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direkt wahrnehmbaren Größen (unmittelbar), z.B.</a:t>
            </a:r>
            <a:endPar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06400">
              <a:lnSpc>
                <a:spcPct val="150000"/>
              </a:lnSpc>
              <a:buFont typeface="Wingdings" panose="05000000000000000000" pitchFamily="2" charset="2"/>
              <a:buChar char="Ø"/>
            </a:pPr>
            <a:r>
              <a:rPr lang="de-DE" sz="2000" dirty="0">
                <a:solidFill>
                  <a:srgbClr val="002060"/>
                </a:solidFill>
                <a:latin typeface="Calibri" panose="020F0502020204030204" pitchFamily="34" charset="0"/>
                <a:ea typeface="Calibri" panose="020F0502020204030204" pitchFamily="34" charset="0"/>
                <a:cs typeface="Calibri" panose="020F0502020204030204" pitchFamily="34" charset="0"/>
              </a:rPr>
              <a:t> Länge des Raumes</a:t>
            </a:r>
            <a:endParaRPr lang="de-DE"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06400">
              <a:lnSpc>
                <a:spcPct val="150000"/>
              </a:lnSpc>
              <a:buFont typeface="Wingdings" panose="05000000000000000000" pitchFamily="2" charset="2"/>
              <a:buChar char="Ø"/>
            </a:pPr>
            <a:r>
              <a:rPr lang="de-DE" sz="2000" dirty="0">
                <a:solidFill>
                  <a:srgbClr val="002060"/>
                </a:solidFill>
                <a:latin typeface="Calibri" panose="020F0502020204030204" pitchFamily="34" charset="0"/>
                <a:ea typeface="Calibri" panose="020F0502020204030204" pitchFamily="34" charset="0"/>
                <a:cs typeface="Calibri" panose="020F0502020204030204" pitchFamily="34" charset="0"/>
              </a:rPr>
              <a:t> Gewicht des Buches</a:t>
            </a:r>
            <a:endParaRPr lang="de-DE"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nSpc>
                <a:spcPct val="150000"/>
              </a:lnSpc>
              <a:buNone/>
            </a:pPr>
            <a:endPar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r>
              <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indirekt wahrnehmbaren Größen (mittelbar), z.B.</a:t>
            </a:r>
            <a:endPar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06400" indent="-46355">
              <a:lnSpc>
                <a:spcPct val="150000"/>
              </a:lnSpc>
              <a:buFont typeface="Wingdings" panose="05000000000000000000" pitchFamily="2" charset="2"/>
              <a:buChar char="Ø"/>
            </a:pPr>
            <a:r>
              <a:rPr lang="de-DE" sz="2000" dirty="0">
                <a:solidFill>
                  <a:srgbClr val="002060"/>
                </a:solidFill>
                <a:latin typeface="Calibri" panose="020F0502020204030204" pitchFamily="34" charset="0"/>
                <a:ea typeface="Calibri" panose="020F0502020204030204" pitchFamily="34" charset="0"/>
                <a:cs typeface="Calibri" panose="020F0502020204030204" pitchFamily="34" charset="0"/>
              </a:rPr>
              <a:t> Länge des Weges vom Bahnhof zur Schule</a:t>
            </a:r>
            <a:endParaRPr lang="de-DE"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06400" indent="-46355">
              <a:lnSpc>
                <a:spcPct val="150000"/>
              </a:lnSpc>
              <a:buFont typeface="Wingdings" panose="05000000000000000000" pitchFamily="2" charset="2"/>
              <a:buChar char="Ø"/>
            </a:pPr>
            <a:r>
              <a:rPr lang="de-DE" sz="2000" dirty="0">
                <a:solidFill>
                  <a:srgbClr val="002060"/>
                </a:solidFill>
                <a:latin typeface="Calibri" panose="020F0502020204030204" pitchFamily="34" charset="0"/>
                <a:ea typeface="Calibri" panose="020F0502020204030204" pitchFamily="34" charset="0"/>
                <a:cs typeface="Calibri" panose="020F0502020204030204" pitchFamily="34" charset="0"/>
              </a:rPr>
              <a:t> Gewicht eines Jumbo-Jets</a:t>
            </a:r>
            <a:endParaRPr lang="de-DE"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de-DE" sz="2600" dirty="0"/>
          </a:p>
        </p:txBody>
      </p:sp>
      <p:sp>
        <p:nvSpPr>
          <p:cNvPr id="2" name="CustomShape 1"/>
          <p:cNvSpPr/>
          <p:nvPr/>
        </p:nvSpPr>
        <p:spPr>
          <a:xfrm>
            <a:off x="6593637" y="104829"/>
            <a:ext cx="2456601" cy="822079"/>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99"/>
          </a:solidFill>
          <a:ln w="9360">
            <a:solidFill>
              <a:srgbClr val="0000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buClr>
                <a:srgbClr val="000000"/>
              </a:buClr>
              <a:buSzPct val="45000"/>
            </a:pPr>
            <a:r>
              <a:rPr lang="de-DE" sz="4000" b="1" strike="noStrike" spc="-1" dirty="0">
                <a:solidFill>
                  <a:srgbClr val="000000"/>
                </a:solidFill>
                <a:uFill>
                  <a:solidFill>
                    <a:srgbClr val="FFFFFF"/>
                  </a:solidFill>
                </a:uFill>
                <a:latin typeface="Grundschrift"/>
                <a:ea typeface="Arial" panose="020B0604020202020204"/>
              </a:rPr>
              <a:t>Schätzen</a:t>
            </a:r>
            <a:endParaRPr lang="de-DE" sz="4000" b="1" strike="noStrike" spc="-1" dirty="0">
              <a:solidFill>
                <a:srgbClr val="000000"/>
              </a:solidFill>
              <a:uFill>
                <a:solidFill>
                  <a:srgbClr val="FFFFFF"/>
                </a:solidFill>
              </a:uFill>
              <a:latin typeface="Grundschrift"/>
              <a:ea typeface="Arial" panose="020B0604020202020204"/>
            </a:endParaRPr>
          </a:p>
        </p:txBody>
      </p:sp>
      <p:sp>
        <p:nvSpPr>
          <p:cNvPr id="3" name="TextShape 1"/>
          <p:cNvSpPr txBox="1"/>
          <p:nvPr/>
        </p:nvSpPr>
        <p:spPr>
          <a:xfrm>
            <a:off x="290307" y="711771"/>
            <a:ext cx="8229240" cy="806400"/>
          </a:xfrm>
          <a:prstGeom prst="rect">
            <a:avLst/>
          </a:prstGeom>
          <a:noFill/>
          <a:ln>
            <a:noFill/>
          </a:ln>
        </p:spPr>
        <p:txBody>
          <a:bodyPr lIns="0" tIns="0" rIns="0" bIns="0" anchor="ctr"/>
          <a:lstStyle/>
          <a:p>
            <a:r>
              <a:rPr lang="de-DE" sz="4000" b="1" spc="-1" dirty="0">
                <a:solidFill>
                  <a:srgbClr val="002060"/>
                </a:solidFill>
                <a:uFill>
                  <a:solidFill>
                    <a:srgbClr val="FFFFFF"/>
                  </a:solidFill>
                </a:uFill>
                <a:latin typeface="Calibri" panose="020F0502020204030204" pitchFamily="34" charset="0"/>
                <a:ea typeface="Calibri" panose="020F0502020204030204" pitchFamily="34" charset="0"/>
                <a:cs typeface="Calibri" panose="020F0502020204030204" pitchFamily="34" charset="0"/>
              </a:rPr>
              <a:t>Schätzstrategien</a:t>
            </a:r>
            <a:endParaRPr lang="de-DE" sz="4000" spc="-1" dirty="0">
              <a:solidFill>
                <a:srgbClr val="002060"/>
              </a:solidFill>
              <a:uFill>
                <a:solidFill>
                  <a:srgbClr val="FFFFFF"/>
                </a:solidFill>
              </a:u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extShape 1"/>
          <p:cNvSpPr txBox="1"/>
          <p:nvPr/>
        </p:nvSpPr>
        <p:spPr>
          <a:xfrm>
            <a:off x="457200" y="815703"/>
            <a:ext cx="8229240" cy="806400"/>
          </a:xfrm>
          <a:prstGeom prst="rect">
            <a:avLst/>
          </a:prstGeom>
          <a:noFill/>
          <a:ln>
            <a:noFill/>
          </a:ln>
        </p:spPr>
        <p:txBody>
          <a:bodyPr lIns="0" tIns="0" rIns="0" bIns="0" anchor="ctr"/>
          <a:lstStyle/>
          <a:p>
            <a:r>
              <a:rPr lang="de-DE" sz="4000" b="1" spc="-1" dirty="0">
                <a:solidFill>
                  <a:srgbClr val="000000"/>
                </a:solidFill>
                <a:uFill>
                  <a:solidFill>
                    <a:srgbClr val="FFFFFF"/>
                  </a:solidFill>
                </a:uFill>
              </a:rPr>
              <a:t>Schätzen</a:t>
            </a:r>
            <a:endParaRPr lang="de-DE" sz="4000" spc="-1" dirty="0">
              <a:solidFill>
                <a:srgbClr val="000000"/>
              </a:solidFill>
              <a:uFill>
                <a:solidFill>
                  <a:srgbClr val="FFFFFF"/>
                </a:solidFill>
              </a:uFill>
            </a:endParaRPr>
          </a:p>
        </p:txBody>
      </p:sp>
      <p:sp>
        <p:nvSpPr>
          <p:cNvPr id="8" name="CustomShape 1"/>
          <p:cNvSpPr/>
          <p:nvPr/>
        </p:nvSpPr>
        <p:spPr>
          <a:xfrm>
            <a:off x="323528" y="1916833"/>
            <a:ext cx="8229240" cy="20882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90000"/>
              </a:lnSpc>
            </a:pPr>
            <a:r>
              <a:rPr lang="de-DE" sz="2800" b="1" spc="-1" dirty="0">
                <a:solidFill>
                  <a:srgbClr val="002060"/>
                </a:solidFill>
                <a:uFill>
                  <a:solidFill>
                    <a:srgbClr val="FFFFFF"/>
                  </a:solidFill>
                </a:uFill>
                <a:latin typeface="Calibri" panose="020F0502020204030204" pitchFamily="34" charset="0"/>
                <a:cs typeface="Calibri" panose="020F0502020204030204" pitchFamily="34" charset="0"/>
              </a:rPr>
              <a:t>Wann ist Schätzen sinnvoll?</a:t>
            </a:r>
            <a:endParaRPr lang="de-DE" sz="2800" b="1" spc="-1" dirty="0">
              <a:solidFill>
                <a:srgbClr val="002060"/>
              </a:solidFill>
              <a:uFill>
                <a:solidFill>
                  <a:srgbClr val="FFFFFF"/>
                </a:solidFill>
              </a:uFill>
              <a:latin typeface="Calibri" panose="020F0502020204030204" pitchFamily="34" charset="0"/>
              <a:cs typeface="Calibri" panose="020F0502020204030204" pitchFamily="34" charset="0"/>
            </a:endParaRPr>
          </a:p>
          <a:p>
            <a:pPr marL="285750" indent="-285750">
              <a:spcAft>
                <a:spcPts val="600"/>
              </a:spcAft>
              <a:buFont typeface="Arial" panose="020B0604020202020204" pitchFamily="34" charset="0"/>
              <a:buChar char="•"/>
            </a:pPr>
            <a:r>
              <a:rPr lang="de-DE" sz="2400" dirty="0"/>
              <a:t>mit den Kindern thematisieren, wann genaues Rechnen und wann </a:t>
            </a:r>
            <a:r>
              <a:rPr lang="de-DE" sz="2400" dirty="0" err="1"/>
              <a:t>Schätzen</a:t>
            </a:r>
            <a:r>
              <a:rPr lang="de-DE" sz="2400" dirty="0"/>
              <a:t> Sinn macht (Fermi-Aufgaben)</a:t>
            </a:r>
            <a:endParaRPr lang="de-DE" sz="2400" dirty="0"/>
          </a:p>
          <a:p>
            <a:pPr marL="285750" indent="-285750">
              <a:spcAft>
                <a:spcPts val="600"/>
              </a:spcAft>
              <a:buFont typeface="Arial" panose="020B0604020202020204" pitchFamily="34" charset="0"/>
              <a:buChar char="•"/>
            </a:pPr>
            <a:r>
              <a:rPr lang="de-DE" sz="2400" dirty="0"/>
              <a:t>Es gibt kein </a:t>
            </a:r>
            <a:r>
              <a:rPr lang="de-DE" sz="2400" i="1" dirty="0"/>
              <a:t>richtig / falsch</a:t>
            </a:r>
            <a:r>
              <a:rPr lang="de-DE" sz="2400" dirty="0"/>
              <a:t>, sondern </a:t>
            </a:r>
            <a:r>
              <a:rPr lang="de-DE" sz="2400" i="1" dirty="0"/>
              <a:t>„angemessen“, „brauchbar“, „hinreichend“, „</a:t>
            </a:r>
            <a:r>
              <a:rPr lang="de-DE" sz="2400" i="1" dirty="0" err="1"/>
              <a:t>vernünftig</a:t>
            </a:r>
            <a:r>
              <a:rPr lang="de-DE" sz="2400" i="1" dirty="0"/>
              <a:t>“ </a:t>
            </a:r>
            <a:endParaRPr lang="de-DE" sz="2400" i="1" dirty="0"/>
          </a:p>
        </p:txBody>
      </p:sp>
      <p:sp>
        <p:nvSpPr>
          <p:cNvPr id="3" name="Textfeld 2"/>
          <p:cNvSpPr txBox="1"/>
          <p:nvPr/>
        </p:nvSpPr>
        <p:spPr>
          <a:xfrm>
            <a:off x="433226" y="4299795"/>
            <a:ext cx="8253214" cy="1354217"/>
          </a:xfrm>
          <a:prstGeom prst="rect">
            <a:avLst/>
          </a:prstGeom>
          <a:solidFill>
            <a:schemeClr val="bg1"/>
          </a:solidFill>
        </p:spPr>
        <p:txBody>
          <a:bodyPr wrap="square">
            <a:spAutoFit/>
          </a:bodyPr>
          <a:lstStyle/>
          <a:p>
            <a:pPr>
              <a:spcAft>
                <a:spcPts val="600"/>
              </a:spcAft>
            </a:pPr>
            <a:r>
              <a:rPr lang="de-DE" sz="2400" b="1" dirty="0">
                <a:solidFill>
                  <a:srgbClr val="C00000"/>
                </a:solidFill>
              </a:rPr>
              <a:t>Wichtig:</a:t>
            </a:r>
            <a:endParaRPr lang="de-DE" sz="2400" b="1" dirty="0">
              <a:solidFill>
                <a:srgbClr val="C00000"/>
              </a:solidFill>
            </a:endParaRPr>
          </a:p>
          <a:p>
            <a:pPr marL="494030" indent="-227330">
              <a:spcAft>
                <a:spcPts val="600"/>
              </a:spcAft>
              <a:buFont typeface="Arial" panose="020B0604020202020204" pitchFamily="34" charset="0"/>
              <a:buChar char="•"/>
            </a:pPr>
            <a:r>
              <a:rPr lang="de-DE" sz="2400" dirty="0"/>
              <a:t>Strategien thematisieren</a:t>
            </a:r>
            <a:endParaRPr lang="de-DE" sz="2400" dirty="0"/>
          </a:p>
          <a:p>
            <a:pPr marL="494030" indent="-227330">
              <a:spcAft>
                <a:spcPts val="1800"/>
              </a:spcAft>
              <a:buFont typeface="Arial" panose="020B0604020202020204" pitchFamily="34" charset="0"/>
              <a:buChar char="•"/>
            </a:pPr>
            <a:r>
              <a:rPr lang="de-DE" sz="2400" dirty="0"/>
              <a:t>Schätzen immer vom Raten und Messen abgrenzen</a:t>
            </a:r>
            <a:endParaRPr lang="de-DE" sz="2400" dirty="0"/>
          </a:p>
        </p:txBody>
      </p:sp>
      <p:sp>
        <p:nvSpPr>
          <p:cNvPr id="2" name="CustomShape 1"/>
          <p:cNvSpPr/>
          <p:nvPr/>
        </p:nvSpPr>
        <p:spPr>
          <a:xfrm>
            <a:off x="6593637" y="104829"/>
            <a:ext cx="2456601" cy="822079"/>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99"/>
          </a:solidFill>
          <a:ln w="9360">
            <a:solidFill>
              <a:srgbClr val="0000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buClr>
                <a:srgbClr val="000000"/>
              </a:buClr>
              <a:buSzPct val="45000"/>
            </a:pPr>
            <a:r>
              <a:rPr lang="de-DE" sz="4000" b="1" strike="noStrike" spc="-1" dirty="0">
                <a:solidFill>
                  <a:srgbClr val="000000"/>
                </a:solidFill>
                <a:uFill>
                  <a:solidFill>
                    <a:srgbClr val="FFFFFF"/>
                  </a:solidFill>
                </a:uFill>
                <a:latin typeface="Grundschrift"/>
                <a:ea typeface="Arial" panose="020B0604020202020204"/>
              </a:rPr>
              <a:t>Schätzen</a:t>
            </a:r>
            <a:endParaRPr lang="de-DE" sz="4000" b="1" strike="noStrike" spc="-1" dirty="0">
              <a:solidFill>
                <a:srgbClr val="000000"/>
              </a:solidFill>
              <a:uFill>
                <a:solidFill>
                  <a:srgbClr val="FFFFFF"/>
                </a:solidFill>
              </a:uFill>
              <a:latin typeface="Grundschrift"/>
              <a:ea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1"/>
          <p:cNvSpPr/>
          <p:nvPr/>
        </p:nvSpPr>
        <p:spPr>
          <a:xfrm>
            <a:off x="278866" y="621958"/>
            <a:ext cx="7918560" cy="9807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90000"/>
              </a:lnSpc>
            </a:pPr>
            <a:r>
              <a:rPr lang="de-DE" sz="2600" b="1" strike="noStrike" spc="-1" dirty="0">
                <a:solidFill>
                  <a:srgbClr val="C00000"/>
                </a:solidFill>
                <a:uFill>
                  <a:solidFill>
                    <a:srgbClr val="FFFFFF"/>
                  </a:solidFill>
                </a:uFill>
                <a:latin typeface="Calibri"/>
                <a:ea typeface="DejaVu Sans"/>
              </a:rPr>
              <a:t>Ideen für die Umsetzung im Unterricht</a:t>
            </a:r>
            <a:endParaRPr lang="de-DE" sz="2600" b="1" strike="noStrike" spc="-1" dirty="0">
              <a:solidFill>
                <a:srgbClr val="C00000"/>
              </a:solidFill>
              <a:uFill>
                <a:solidFill>
                  <a:srgbClr val="FFFFFF"/>
                </a:solidFill>
              </a:uFill>
              <a:latin typeface="Calibri"/>
              <a:ea typeface="DejaVu Sans"/>
            </a:endParaRPr>
          </a:p>
          <a:p>
            <a:pPr>
              <a:lnSpc>
                <a:spcPct val="90000"/>
              </a:lnSpc>
            </a:pPr>
            <a:r>
              <a:rPr lang="de-DE" sz="3400" b="1" spc="-1" dirty="0">
                <a:uFill>
                  <a:solidFill>
                    <a:srgbClr val="FFFFFF"/>
                  </a:solidFill>
                </a:uFill>
                <a:latin typeface="Calibri"/>
              </a:rPr>
              <a:t>„Wie viele Frösche sind zu sehen?“</a:t>
            </a:r>
            <a:endParaRPr lang="de-DE" sz="3400" b="0" strike="noStrike" spc="-1" dirty="0">
              <a:uFill>
                <a:solidFill>
                  <a:srgbClr val="FFFFFF"/>
                </a:solidFill>
              </a:uFill>
              <a:latin typeface="Arial" panose="020B0604020202020204"/>
            </a:endParaRPr>
          </a:p>
        </p:txBody>
      </p:sp>
      <p:sp>
        <p:nvSpPr>
          <p:cNvPr id="4" name="CustomShape 1"/>
          <p:cNvSpPr/>
          <p:nvPr/>
        </p:nvSpPr>
        <p:spPr>
          <a:xfrm>
            <a:off x="441960" y="1802765"/>
            <a:ext cx="8088630" cy="83693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90000"/>
              </a:lnSpc>
            </a:pPr>
            <a:r>
              <a:rPr lang="de-DE" sz="2600" b="0" strike="noStrike" spc="-1" dirty="0">
                <a:solidFill>
                  <a:srgbClr val="000000"/>
                </a:solidFill>
                <a:uFill>
                  <a:solidFill>
                    <a:srgbClr val="FFFFFF"/>
                  </a:solidFill>
                </a:uFill>
                <a:latin typeface="Calibri"/>
                <a:ea typeface="Microsoft YaHei"/>
              </a:rPr>
              <a:t>Ziel: Kinder beim Schätzen von Anzahlen beobachten</a:t>
            </a:r>
            <a:endParaRPr lang="de-DE" sz="2600" b="0" strike="noStrike" spc="-1" dirty="0">
              <a:solidFill>
                <a:srgbClr val="000000"/>
              </a:solidFill>
              <a:uFill>
                <a:solidFill>
                  <a:srgbClr val="FFFFFF"/>
                </a:solidFill>
              </a:uFill>
              <a:latin typeface="Arial" panose="020B0604020202020204"/>
            </a:endParaRPr>
          </a:p>
          <a:p>
            <a:pPr>
              <a:lnSpc>
                <a:spcPct val="90000"/>
              </a:lnSpc>
            </a:pPr>
            <a:endParaRPr lang="de-DE" sz="2600" b="0" strike="noStrike" spc="-1" dirty="0">
              <a:solidFill>
                <a:srgbClr val="000000"/>
              </a:solidFill>
              <a:uFill>
                <a:solidFill>
                  <a:srgbClr val="FFFFFF"/>
                </a:solidFill>
              </a:uFill>
              <a:latin typeface="Arial" panose="020B0604020202020204"/>
            </a:endParaRPr>
          </a:p>
          <a:p>
            <a:pPr>
              <a:lnSpc>
                <a:spcPct val="90000"/>
              </a:lnSpc>
            </a:pPr>
            <a:endParaRPr lang="de-DE" sz="2600" b="0" strike="noStrike" spc="-1" dirty="0">
              <a:solidFill>
                <a:srgbClr val="000000"/>
              </a:solidFill>
              <a:uFill>
                <a:solidFill>
                  <a:srgbClr val="FFFFFF"/>
                </a:solidFill>
              </a:uFill>
              <a:latin typeface="Arial" panose="020B0604020202020204"/>
            </a:endParaRPr>
          </a:p>
        </p:txBody>
      </p:sp>
      <p:pic>
        <p:nvPicPr>
          <p:cNvPr id="3" name="Grafik 2" descr="Ein Bild, das Screenshot enthält.&#10;&#10;Automatisch generierte Beschreibung"/>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495236">
            <a:off x="5381625" y="3060700"/>
            <a:ext cx="3500755" cy="2132330"/>
          </a:xfrm>
          <a:prstGeom prst="rect">
            <a:avLst/>
          </a:prstGeom>
          <a:ln>
            <a:solidFill>
              <a:schemeClr val="tx1"/>
            </a:solidFill>
          </a:ln>
        </p:spPr>
      </p:pic>
      <p:pic>
        <p:nvPicPr>
          <p:cNvPr id="8" name="Grafik 7" descr="Ein Bild, das Foto, Obst, Blume, Computer enthält.&#10;&#10;Automatisch generierte Beschreibu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989796">
            <a:off x="260636" y="3833865"/>
            <a:ext cx="1412711" cy="1004189"/>
          </a:xfrm>
          <a:prstGeom prst="rect">
            <a:avLst/>
          </a:prstGeom>
          <a:ln>
            <a:solidFill>
              <a:schemeClr val="tx1"/>
            </a:solidFill>
          </a:ln>
        </p:spPr>
      </p:pic>
      <p:pic>
        <p:nvPicPr>
          <p:cNvPr id="10" name="Grafik 9" descr="Ein Bild, das Essen enthält.&#10;&#10;Automatisch generierte Beschreibu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4797151"/>
            <a:ext cx="1440160" cy="1002149"/>
          </a:xfrm>
          <a:prstGeom prst="rect">
            <a:avLst/>
          </a:prstGeom>
          <a:ln>
            <a:solidFill>
              <a:schemeClr val="tx1"/>
            </a:solidFill>
          </a:ln>
        </p:spPr>
      </p:pic>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6973" y="2416833"/>
            <a:ext cx="2805948" cy="3966575"/>
          </a:xfrm>
          <a:prstGeom prst="rect">
            <a:avLst/>
          </a:prstGeom>
          <a:ln>
            <a:solidFill>
              <a:schemeClr val="tx1"/>
            </a:solidFill>
          </a:ln>
        </p:spPr>
      </p:pic>
      <p:sp>
        <p:nvSpPr>
          <p:cNvPr id="13" name="Rechteck 12"/>
          <p:cNvSpPr/>
          <p:nvPr/>
        </p:nvSpPr>
        <p:spPr>
          <a:xfrm>
            <a:off x="179512" y="6453947"/>
            <a:ext cx="5066674" cy="276999"/>
          </a:xfrm>
          <a:prstGeom prst="rect">
            <a:avLst/>
          </a:prstGeom>
        </p:spPr>
        <p:txBody>
          <a:bodyPr wrap="square">
            <a:spAutoFit/>
          </a:bodyPr>
          <a:lstStyle/>
          <a:p>
            <a:r>
              <a:rPr lang="de-DE" sz="1200" spc="-1" dirty="0">
                <a:solidFill>
                  <a:srgbClr val="000000"/>
                </a:solidFill>
                <a:uFill>
                  <a:solidFill>
                    <a:srgbClr val="FFFFFF"/>
                  </a:solidFill>
                </a:uFill>
                <a:ea typeface="Microsoft YaHei"/>
              </a:rPr>
              <a:t>Aus: GS Mathematik Nr. 42, 2014, „Vom Raten zum Schätzen“</a:t>
            </a:r>
            <a:endParaRPr lang="de-DE" sz="1200" dirty="0"/>
          </a:p>
        </p:txBody>
      </p:sp>
      <p:sp>
        <p:nvSpPr>
          <p:cNvPr id="2" name="CustomShape 1"/>
          <p:cNvSpPr/>
          <p:nvPr/>
        </p:nvSpPr>
        <p:spPr>
          <a:xfrm>
            <a:off x="6593637" y="104829"/>
            <a:ext cx="2456601" cy="822079"/>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99"/>
          </a:solidFill>
          <a:ln w="9360">
            <a:solidFill>
              <a:srgbClr val="0000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buClr>
                <a:srgbClr val="000000"/>
              </a:buClr>
              <a:buSzPct val="45000"/>
            </a:pPr>
            <a:r>
              <a:rPr lang="de-DE" sz="4000" b="1" strike="noStrike" spc="-1" dirty="0">
                <a:solidFill>
                  <a:srgbClr val="000000"/>
                </a:solidFill>
                <a:uFill>
                  <a:solidFill>
                    <a:srgbClr val="FFFFFF"/>
                  </a:solidFill>
                </a:uFill>
                <a:latin typeface="Grundschrift"/>
                <a:ea typeface="Arial" panose="020B0604020202020204"/>
              </a:rPr>
              <a:t>Schätzen</a:t>
            </a:r>
            <a:endParaRPr lang="de-DE" sz="4000" b="1" strike="noStrike" spc="-1" dirty="0">
              <a:solidFill>
                <a:srgbClr val="000000"/>
              </a:solidFill>
              <a:uFill>
                <a:solidFill>
                  <a:srgbClr val="FFFFFF"/>
                </a:solidFill>
              </a:uFill>
              <a:latin typeface="Grundschrift"/>
              <a:ea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96976" y="1844824"/>
            <a:ext cx="8382000" cy="4876800"/>
          </a:xfrm>
        </p:spPr>
        <p:txBody>
          <a:bodyPr>
            <a:normAutofit/>
          </a:bodyPr>
          <a:lstStyle/>
          <a:p>
            <a:pPr marL="457200" indent="-457200">
              <a:buAutoNum type="arabicPeriod"/>
            </a:pPr>
            <a:r>
              <a:rPr lang="de-DE" sz="2500" dirty="0">
                <a:latin typeface="+mn-lt"/>
              </a:rPr>
              <a:t>Es werden </a:t>
            </a:r>
            <a:r>
              <a:rPr lang="de-DE" sz="2500" b="1" dirty="0">
                <a:latin typeface="+mn-lt"/>
              </a:rPr>
              <a:t>2 Mannschaften </a:t>
            </a:r>
            <a:r>
              <a:rPr lang="de-DE" sz="2500" dirty="0">
                <a:latin typeface="+mn-lt"/>
              </a:rPr>
              <a:t>gebildet.</a:t>
            </a:r>
            <a:endParaRPr lang="de-DE" sz="2500" dirty="0">
              <a:latin typeface="+mn-lt"/>
            </a:endParaRPr>
          </a:p>
          <a:p>
            <a:pPr marL="457200" indent="-457200">
              <a:buAutoNum type="arabicPeriod"/>
            </a:pPr>
            <a:r>
              <a:rPr lang="de-DE" sz="2500" dirty="0">
                <a:latin typeface="+mn-lt"/>
              </a:rPr>
              <a:t>Jede Mannschaft schreibt </a:t>
            </a:r>
            <a:r>
              <a:rPr lang="de-DE" sz="2500" b="1" dirty="0">
                <a:latin typeface="+mn-lt"/>
              </a:rPr>
              <a:t>3 Schätzaufgaben </a:t>
            </a:r>
            <a:r>
              <a:rPr lang="de-DE" sz="2500" dirty="0">
                <a:latin typeface="+mn-lt"/>
              </a:rPr>
              <a:t>auf, die sich im Raum befinden und direkt überprüfbar sind </a:t>
            </a:r>
            <a:r>
              <a:rPr lang="de-DE" dirty="0">
                <a:latin typeface="+mn-lt"/>
              </a:rPr>
              <a:t>(mit vorhandenen Messinstrumenten) </a:t>
            </a:r>
            <a:r>
              <a:rPr lang="de-DE" sz="2500" dirty="0">
                <a:latin typeface="+mn-lt"/>
              </a:rPr>
              <a:t>Dabei darf keiner aufstehen!!</a:t>
            </a:r>
            <a:endParaRPr lang="de-DE" sz="2500" dirty="0">
              <a:latin typeface="+mn-lt"/>
            </a:endParaRPr>
          </a:p>
          <a:p>
            <a:pPr marL="457200" indent="-457200">
              <a:buAutoNum type="arabicPeriod"/>
            </a:pPr>
            <a:r>
              <a:rPr lang="de-DE" sz="2500" dirty="0">
                <a:latin typeface="+mn-lt"/>
              </a:rPr>
              <a:t>Alle </a:t>
            </a:r>
            <a:r>
              <a:rPr lang="de-DE" sz="2500" b="1" dirty="0">
                <a:latin typeface="+mn-lt"/>
              </a:rPr>
              <a:t>6 Aufgaben</a:t>
            </a:r>
            <a:r>
              <a:rPr lang="de-DE" sz="2500" dirty="0">
                <a:latin typeface="+mn-lt"/>
              </a:rPr>
              <a:t> werden </a:t>
            </a:r>
            <a:r>
              <a:rPr lang="de-DE" sz="2500" b="1" dirty="0">
                <a:latin typeface="+mn-lt"/>
              </a:rPr>
              <a:t>gegeneinander gespielt</a:t>
            </a:r>
            <a:r>
              <a:rPr lang="de-DE" sz="2500" dirty="0">
                <a:latin typeface="+mn-lt"/>
              </a:rPr>
              <a:t>. </a:t>
            </a:r>
            <a:endParaRPr lang="de-DE" sz="2500" dirty="0">
              <a:latin typeface="+mn-lt"/>
            </a:endParaRPr>
          </a:p>
          <a:p>
            <a:pPr marL="676275" indent="-225425">
              <a:spcBef>
                <a:spcPts val="300"/>
              </a:spcBef>
            </a:pPr>
            <a:r>
              <a:rPr lang="de-DE" sz="2500" dirty="0">
                <a:latin typeface="+mn-lt"/>
                <a:sym typeface="Wingdings" panose="05000000000000000000" pitchFamily="2" charset="2"/>
              </a:rPr>
              <a:t>D</a:t>
            </a:r>
            <a:r>
              <a:rPr lang="de-DE" sz="2500" dirty="0">
                <a:latin typeface="+mn-lt"/>
              </a:rPr>
              <a:t>ie Gruppe, die die Aufgabe gestellt hat, gibt zuerst eine Schätzung ab. </a:t>
            </a:r>
            <a:endParaRPr lang="de-DE" sz="2500" dirty="0">
              <a:latin typeface="+mn-lt"/>
            </a:endParaRPr>
          </a:p>
          <a:p>
            <a:pPr marL="676275" indent="-225425">
              <a:spcBef>
                <a:spcPts val="300"/>
              </a:spcBef>
            </a:pPr>
            <a:r>
              <a:rPr lang="de-DE" sz="2500" dirty="0">
                <a:latin typeface="+mn-lt"/>
              </a:rPr>
              <a:t>Die andere Mannschaft schätzt dagegen. </a:t>
            </a:r>
            <a:endParaRPr lang="de-DE" sz="2500" dirty="0">
              <a:latin typeface="+mn-lt"/>
            </a:endParaRPr>
          </a:p>
          <a:p>
            <a:pPr marL="676275" indent="-225425">
              <a:spcBef>
                <a:spcPts val="300"/>
              </a:spcBef>
            </a:pPr>
            <a:r>
              <a:rPr lang="de-DE" sz="2500" dirty="0">
                <a:latin typeface="+mn-lt"/>
              </a:rPr>
              <a:t>Wer näher am richtigen Ergebnis ist, hat gewonnen.</a:t>
            </a:r>
            <a:endParaRPr lang="de-DE" sz="2500" dirty="0">
              <a:latin typeface="+mn-lt"/>
            </a:endParaRPr>
          </a:p>
        </p:txBody>
      </p:sp>
      <p:sp>
        <p:nvSpPr>
          <p:cNvPr id="4" name="CustomShape 1"/>
          <p:cNvSpPr/>
          <p:nvPr/>
        </p:nvSpPr>
        <p:spPr>
          <a:xfrm>
            <a:off x="396976" y="620688"/>
            <a:ext cx="7918560" cy="9807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90000"/>
              </a:lnSpc>
            </a:pPr>
            <a:r>
              <a:rPr lang="de-DE" sz="2600" b="1" strike="noStrike" spc="-1" dirty="0">
                <a:solidFill>
                  <a:srgbClr val="C00000"/>
                </a:solidFill>
                <a:uFill>
                  <a:solidFill>
                    <a:srgbClr val="FFFFFF"/>
                  </a:solidFill>
                </a:uFill>
                <a:latin typeface="Calibri"/>
                <a:ea typeface="DejaVu Sans"/>
              </a:rPr>
              <a:t>Ideen für die Umsetzung im Unterricht</a:t>
            </a:r>
            <a:endParaRPr lang="de-DE" sz="2600" b="1" strike="noStrike" spc="-1" dirty="0">
              <a:solidFill>
                <a:srgbClr val="C00000"/>
              </a:solidFill>
              <a:uFill>
                <a:solidFill>
                  <a:srgbClr val="FFFFFF"/>
                </a:solidFill>
              </a:uFill>
              <a:latin typeface="Calibri"/>
              <a:ea typeface="DejaVu Sans"/>
            </a:endParaRPr>
          </a:p>
          <a:p>
            <a:pPr>
              <a:lnSpc>
                <a:spcPct val="90000"/>
              </a:lnSpc>
            </a:pPr>
            <a:r>
              <a:rPr lang="de-DE" sz="3400" b="1" spc="-1" dirty="0">
                <a:uFill>
                  <a:solidFill>
                    <a:srgbClr val="FFFFFF"/>
                  </a:solidFill>
                </a:uFill>
                <a:latin typeface="Calibri"/>
              </a:rPr>
              <a:t>„Wer schätzt am besten?“</a:t>
            </a:r>
            <a:endParaRPr lang="de-DE" sz="3400" b="0" strike="noStrike" spc="-1" dirty="0">
              <a:uFill>
                <a:solidFill>
                  <a:srgbClr val="FFFFFF"/>
                </a:solidFill>
              </a:uFill>
              <a:latin typeface="Arial" panose="020B0604020202020204"/>
            </a:endParaRPr>
          </a:p>
        </p:txBody>
      </p:sp>
      <p:sp>
        <p:nvSpPr>
          <p:cNvPr id="2" name="CustomShape 1"/>
          <p:cNvSpPr/>
          <p:nvPr/>
        </p:nvSpPr>
        <p:spPr>
          <a:xfrm>
            <a:off x="6593637" y="104829"/>
            <a:ext cx="2456601" cy="822079"/>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99"/>
          </a:solidFill>
          <a:ln w="9360">
            <a:solidFill>
              <a:srgbClr val="0000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buClr>
                <a:srgbClr val="000000"/>
              </a:buClr>
              <a:buSzPct val="45000"/>
            </a:pPr>
            <a:r>
              <a:rPr lang="de-DE" sz="4000" b="1" strike="noStrike" spc="-1" dirty="0">
                <a:solidFill>
                  <a:srgbClr val="000000"/>
                </a:solidFill>
                <a:uFill>
                  <a:solidFill>
                    <a:srgbClr val="FFFFFF"/>
                  </a:solidFill>
                </a:uFill>
                <a:latin typeface="Grundschrift"/>
                <a:ea typeface="Arial" panose="020B0604020202020204"/>
              </a:rPr>
              <a:t>Schätzen</a:t>
            </a:r>
            <a:endParaRPr lang="de-DE" sz="4000" b="1" strike="noStrike" spc="-1" dirty="0">
              <a:solidFill>
                <a:srgbClr val="000000"/>
              </a:solidFill>
              <a:uFill>
                <a:solidFill>
                  <a:srgbClr val="FFFFFF"/>
                </a:solidFill>
              </a:uFill>
              <a:latin typeface="Grundschrift"/>
              <a:ea typeface="Arial" panose="020B0604020202020204"/>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3"/>
          <p:cNvSpPr>
            <a:spLocks noGrp="1"/>
          </p:cNvSpPr>
          <p:nvPr>
            <p:ph type="title"/>
          </p:nvPr>
        </p:nvSpPr>
        <p:spPr>
          <a:xfrm>
            <a:off x="628650" y="1844824"/>
            <a:ext cx="7886700" cy="2717801"/>
          </a:xfrm>
        </p:spPr>
        <p:txBody>
          <a:bodyPr/>
          <a:lstStyle/>
          <a:p>
            <a:r>
              <a:rPr lang="de-DE" b="1" dirty="0">
                <a:latin typeface="Calibri" panose="020F0502020204030204" pitchFamily="34" charset="0"/>
                <a:cs typeface="Calibri" panose="020F0502020204030204" pitchFamily="34" charset="0"/>
              </a:rPr>
              <a:t>Umwandeln und Rechnen</a:t>
            </a:r>
            <a:br>
              <a:rPr lang="de-DE" b="1" dirty="0">
                <a:latin typeface="Calibri" panose="020F0502020204030204" pitchFamily="34" charset="0"/>
                <a:cs typeface="Calibri" panose="020F0502020204030204" pitchFamily="34" charset="0"/>
              </a:rPr>
            </a:br>
            <a:endParaRPr lang="de-DE" b="1" dirty="0">
              <a:latin typeface="Calibri" panose="020F0502020204030204" pitchFamily="34" charset="0"/>
              <a:cs typeface="Calibri" panose="020F0502020204030204" pitchFamily="34" charset="0"/>
            </a:endParaRPr>
          </a:p>
        </p:txBody>
      </p:sp>
      <p:sp>
        <p:nvSpPr>
          <p:cNvPr id="6" name="Bildplatzhalter 5"/>
          <p:cNvSpPr>
            <a:spLocks noGrp="1"/>
          </p:cNvSpPr>
          <p:nvPr>
            <p:ph type="pic" sz="quarter" idx="15"/>
          </p:nvPr>
        </p:nvSpPr>
        <p:spPr/>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2359" y="490416"/>
            <a:ext cx="8228880" cy="1144440"/>
          </a:xfrm>
        </p:spPr>
        <p:txBody>
          <a:bodyPr/>
          <a:lstStyle/>
          <a:p>
            <a:r>
              <a:rPr lang="de-DE" sz="4000" b="1" dirty="0">
                <a:solidFill>
                  <a:srgbClr val="002060"/>
                </a:solidFill>
                <a:latin typeface="Calibri" panose="020F0502020204030204" pitchFamily="34" charset="0"/>
                <a:ea typeface="Calibri" panose="020F0502020204030204" pitchFamily="34" charset="0"/>
                <a:cs typeface="Calibri" panose="020F0502020204030204" pitchFamily="34" charset="0"/>
              </a:rPr>
              <a:t>Aufbau eines Größenverständnis</a:t>
            </a:r>
            <a:endParaRPr lang="de-DE" sz="40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Grafik 3"/>
          <p:cNvPicPr>
            <a:picLocks noChangeAspect="1"/>
          </p:cNvPicPr>
          <p:nvPr/>
        </p:nvPicPr>
        <p:blipFill>
          <a:blip r:embed="rId1"/>
          <a:stretch>
            <a:fillRect/>
          </a:stretch>
        </p:blipFill>
        <p:spPr>
          <a:xfrm>
            <a:off x="1090339" y="1776465"/>
            <a:ext cx="6020640" cy="4153480"/>
          </a:xfrm>
          <a:prstGeom prst="rect">
            <a:avLst/>
          </a:prstGeom>
        </p:spPr>
      </p:pic>
      <p:sp>
        <p:nvSpPr>
          <p:cNvPr id="5" name="Textfeld 4"/>
          <p:cNvSpPr txBox="1"/>
          <p:nvPr/>
        </p:nvSpPr>
        <p:spPr>
          <a:xfrm>
            <a:off x="7201226" y="5806835"/>
            <a:ext cx="2450969" cy="246221"/>
          </a:xfrm>
          <a:prstGeom prst="rect">
            <a:avLst/>
          </a:prstGeom>
          <a:noFill/>
        </p:spPr>
        <p:txBody>
          <a:bodyPr wrap="square" rtlCol="0">
            <a:spAutoFit/>
          </a:bodyPr>
          <a:lstStyle/>
          <a:p>
            <a:r>
              <a:rPr lang="de-DE" sz="1000" dirty="0">
                <a:latin typeface="Calibri" panose="020F0502020204030204" pitchFamily="34" charset="0"/>
                <a:ea typeface="Calibri" panose="020F0502020204030204" pitchFamily="34" charset="0"/>
                <a:cs typeface="Calibri" panose="020F0502020204030204" pitchFamily="34" charset="0"/>
              </a:rPr>
              <a:t>vgl. Reuter und Schuler 2023, S. 15</a:t>
            </a:r>
            <a:endParaRPr lang="de-DE" sz="10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3"/>
          <p:cNvSpPr>
            <a:spLocks noGrp="1"/>
          </p:cNvSpPr>
          <p:nvPr>
            <p:ph type="title"/>
          </p:nvPr>
        </p:nvSpPr>
        <p:spPr>
          <a:xfrm>
            <a:off x="467544" y="2492896"/>
            <a:ext cx="7886700" cy="2717801"/>
          </a:xfrm>
        </p:spPr>
        <p:txBody>
          <a:bodyPr>
            <a:noAutofit/>
          </a:bodyPr>
          <a:lstStyle/>
          <a:p>
            <a:pPr algn="ctr"/>
            <a:r>
              <a:rPr lang="de-DE" sz="4400" b="1" dirty="0">
                <a:latin typeface="Calibri" panose="020F0502020204030204" pitchFamily="34" charset="0"/>
                <a:cs typeface="Calibri" panose="020F0502020204030204" pitchFamily="34" charset="0"/>
              </a:rPr>
              <a:t>Unterrichtshospitation</a:t>
            </a:r>
            <a:br>
              <a:rPr lang="de-DE" b="1" dirty="0">
                <a:latin typeface="Calibri" panose="020F0502020204030204" pitchFamily="34" charset="0"/>
                <a:cs typeface="Calibri" panose="020F0502020204030204" pitchFamily="34" charset="0"/>
              </a:rPr>
            </a:br>
            <a:endParaRPr lang="de-DE" b="1" dirty="0">
              <a:latin typeface="Calibri" panose="020F0502020204030204" pitchFamily="34" charset="0"/>
              <a:cs typeface="Calibri" panose="020F050202020403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3"/>
          <p:cNvSpPr txBox="1"/>
          <p:nvPr/>
        </p:nvSpPr>
        <p:spPr>
          <a:xfrm>
            <a:off x="431999" y="408821"/>
            <a:ext cx="8613924" cy="11521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000" b="1" spc="-1" dirty="0">
                <a:solidFill>
                  <a:srgbClr val="002060"/>
                </a:solidFill>
                <a:uFill>
                  <a:solidFill>
                    <a:srgbClr val="FFFFFF"/>
                  </a:solidFill>
                </a:uFill>
                <a:latin typeface="Calibri"/>
              </a:rPr>
              <a:t>Größen in den Fachanforderungen</a:t>
            </a:r>
            <a:endParaRPr lang="de-DE" sz="3000" b="1" spc="-1" dirty="0">
              <a:solidFill>
                <a:srgbClr val="002060"/>
              </a:solidFill>
              <a:uFill>
                <a:solidFill>
                  <a:srgbClr val="FFFFFF"/>
                </a:solidFill>
              </a:uFill>
              <a:latin typeface="Calibri"/>
            </a:endParaRPr>
          </a:p>
          <a:p>
            <a:r>
              <a:rPr lang="de-DE" sz="2000" b="1" spc="-1" dirty="0">
                <a:solidFill>
                  <a:srgbClr val="002060"/>
                </a:solidFill>
                <a:uFill>
                  <a:solidFill>
                    <a:srgbClr val="FFFFFF"/>
                  </a:solidFill>
                </a:uFill>
                <a:latin typeface="Calibri"/>
                <a:cs typeface="Calibri" panose="020F0502020204030204" pitchFamily="34" charset="0"/>
              </a:rPr>
              <a:t>Eingangsphase</a:t>
            </a:r>
            <a:endParaRPr lang="de-DE" sz="1800" b="1" dirty="0">
              <a:solidFill>
                <a:srgbClr val="002060"/>
              </a:solidFill>
              <a:latin typeface="Calibri" panose="020F0502020204030204" pitchFamily="34" charset="0"/>
              <a:cs typeface="Calibri" panose="020F0502020204030204" pitchFamily="34" charset="0"/>
            </a:endParaRPr>
          </a:p>
        </p:txBody>
      </p:sp>
      <p:sp>
        <p:nvSpPr>
          <p:cNvPr id="10" name="Foliennummernplatzhalter 12"/>
          <p:cNvSpPr txBox="1"/>
          <p:nvPr/>
        </p:nvSpPr>
        <p:spPr>
          <a:xfrm>
            <a:off x="1683948" y="6356350"/>
            <a:ext cx="768966"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rgbClr val="A4ADB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Folie </a:t>
            </a:r>
            <a:fld id="{812F24F4-33A2-4A6F-87E3-ABC44FA42587}" type="slidenum">
              <a:rPr lang="de-DE" smtClean="0"/>
            </a:fld>
            <a:endParaRPr lang="de-DE" dirty="0"/>
          </a:p>
        </p:txBody>
      </p:sp>
      <p:graphicFrame>
        <p:nvGraphicFramePr>
          <p:cNvPr id="5" name="Tabelle 4"/>
          <p:cNvGraphicFramePr>
            <a:graphicFrameLocks noGrp="1"/>
          </p:cNvGraphicFramePr>
          <p:nvPr/>
        </p:nvGraphicFramePr>
        <p:xfrm>
          <a:off x="373918" y="2408273"/>
          <a:ext cx="2592256" cy="3750145"/>
        </p:xfrm>
        <a:graphic>
          <a:graphicData uri="http://schemas.openxmlformats.org/drawingml/2006/table">
            <a:tbl>
              <a:tblPr firstRow="1" firstCol="1" bandRow="1"/>
              <a:tblGrid>
                <a:gridCol w="2592256"/>
              </a:tblGrid>
              <a:tr h="392250">
                <a:tc>
                  <a:txBody>
                    <a:bodyPr/>
                    <a:lstStyle/>
                    <a:p>
                      <a:pPr algn="ctr">
                        <a:lnSpc>
                          <a:spcPct val="107000"/>
                        </a:lnSpc>
                        <a:spcAft>
                          <a:spcPts val="200"/>
                        </a:spcAft>
                      </a:pPr>
                      <a:r>
                        <a:rPr lang="de-DE" sz="1200" b="1" kern="100" dirty="0">
                          <a:effectLst/>
                          <a:latin typeface="Calibri" panose="020F0502020204030204" pitchFamily="34" charset="0"/>
                          <a:ea typeface="Calibri" panose="020F0502020204030204" pitchFamily="34" charset="0"/>
                          <a:cs typeface="Times New Roman" panose="02020603050405020304" pitchFamily="18" charset="0"/>
                        </a:rPr>
                        <a:t>Kompetenzen</a:t>
                      </a:r>
                      <a:endParaRPr lang="de-DE"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200"/>
                        </a:spcAft>
                      </a:pPr>
                      <a:r>
                        <a:rPr lang="de-DE" sz="1200" b="0" i="1" kern="100" dirty="0">
                          <a:effectLst/>
                          <a:latin typeface="Calibri" panose="020F0502020204030204" pitchFamily="34" charset="0"/>
                          <a:ea typeface="Calibri" panose="020F0502020204030204" pitchFamily="34" charset="0"/>
                          <a:cs typeface="Times New Roman" panose="02020603050405020304" pitchFamily="18" charset="0"/>
                        </a:rPr>
                        <a:t>Die Schülerinnen und Schüler…</a:t>
                      </a:r>
                      <a:endParaRPr lang="de-DE" sz="1200" b="0" i="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5445" marR="6544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3341967">
                <a:tc>
                  <a:txBody>
                    <a:bodyPr/>
                    <a:lstStyle/>
                    <a:p>
                      <a:pPr algn="l">
                        <a:lnSpc>
                          <a:spcPct val="115000"/>
                        </a:lnSpc>
                        <a:spcAft>
                          <a:spcPts val="800"/>
                        </a:spcAft>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verwenden Einheiten in Verbindung mit Maßzahlen für die Größenbereiche Geld, Zeit und Länge,</a:t>
                      </a:r>
                      <a:endPar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800"/>
                        </a:spcAft>
                        <a:buClrTx/>
                        <a:buSzTx/>
                        <a:buFontTx/>
                        <a:buNone/>
                        <a:defRPr/>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vergleichen und ordnen Geldbeträge, Zeitspannen und Längen und verwenden dabei Relationsbegriffe,</a:t>
                      </a:r>
                      <a:endPar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800"/>
                        </a:spcAft>
                        <a:buClrTx/>
                        <a:buSzTx/>
                        <a:buFontTx/>
                        <a:buNone/>
                        <a:defRPr/>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messen Längen und Zeitspannen mit nicht standardisierten Einheiten.</a:t>
                      </a:r>
                      <a:endPar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800"/>
                        </a:spcAft>
                        <a:buClrTx/>
                        <a:buSzTx/>
                        <a:buFontTx/>
                        <a:buNone/>
                        <a:defRPr/>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nutzen Messgeräte zur Ermittlung von Größen für die Größenbereiche Länge und Zeit sachgerecht und geben die Messergebnisse mit Maßzahl und standardisierten Maßeinheiten an,</a:t>
                      </a:r>
                      <a:endPar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800"/>
                        </a:spcAft>
                        <a:buClrTx/>
                        <a:buSzTx/>
                        <a:buFontTx/>
                        <a:buNone/>
                        <a:defRPr/>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lesen auf analogen und digitalen Uhren einfache Uhrzeiten der ersten und zweiten Tageshälfte ab und stellen sie ein</a:t>
                      </a:r>
                      <a:endParaRPr lang="de-DE" sz="1000" kern="100" dirty="0">
                        <a:effectLst/>
                        <a:latin typeface="Calibri" panose="020F0502020204030204" pitchFamily="34" charset="0"/>
                        <a:ea typeface="Calibri" panose="020F0502020204030204" pitchFamily="34" charset="0"/>
                        <a:cs typeface="Calibri" panose="020F0502020204030204" pitchFamily="34" charset="0"/>
                      </a:endParaRPr>
                    </a:p>
                  </a:txBody>
                  <a:tcPr marL="65445" marR="6544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bl>
          </a:graphicData>
        </a:graphic>
      </p:graphicFrame>
      <p:sp>
        <p:nvSpPr>
          <p:cNvPr id="6" name="Textfeld 5"/>
          <p:cNvSpPr txBox="1"/>
          <p:nvPr/>
        </p:nvSpPr>
        <p:spPr>
          <a:xfrm>
            <a:off x="6156176" y="6142532"/>
            <a:ext cx="1651819" cy="261610"/>
          </a:xfrm>
          <a:prstGeom prst="rect">
            <a:avLst/>
          </a:prstGeom>
          <a:noFill/>
        </p:spPr>
        <p:txBody>
          <a:bodyPr wrap="square" rtlCol="0">
            <a:spAutoFit/>
          </a:bodyPr>
          <a:lstStyle/>
          <a:p>
            <a:r>
              <a:rPr lang="de-DE" sz="1050" dirty="0"/>
              <a:t>FA S. 37 - 39</a:t>
            </a:r>
            <a:endParaRPr lang="de-DE" sz="1050" dirty="0"/>
          </a:p>
        </p:txBody>
      </p:sp>
      <p:pic>
        <p:nvPicPr>
          <p:cNvPr id="3" name="Grafik 2" descr="Ein Bild, das Text, Screenshot, Schrift, Design enthält.&#10;&#10;Automatisch generierte Beschreibung"/>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092280" y="133628"/>
            <a:ext cx="815159" cy="1152129"/>
          </a:xfrm>
          <a:prstGeom prst="rect">
            <a:avLst/>
          </a:prstGeom>
          <a:ln w="6350">
            <a:solidFill>
              <a:schemeClr val="tx1"/>
            </a:solidFill>
          </a:ln>
          <a:effectLst>
            <a:outerShdw blurRad="50800" dist="38100" dir="2700000" algn="tl" rotWithShape="0">
              <a:prstClr val="black">
                <a:alpha val="40000"/>
              </a:prstClr>
            </a:outerShdw>
          </a:effectLst>
        </p:spPr>
      </p:pic>
      <p:sp>
        <p:nvSpPr>
          <p:cNvPr id="7" name="Textfeld 6"/>
          <p:cNvSpPr txBox="1"/>
          <p:nvPr/>
        </p:nvSpPr>
        <p:spPr>
          <a:xfrm>
            <a:off x="373918" y="1512224"/>
            <a:ext cx="2592256" cy="724370"/>
          </a:xfrm>
          <a:prstGeom prst="rect">
            <a:avLst/>
          </a:prstGeom>
          <a:solidFill>
            <a:srgbClr val="FFC000"/>
          </a:solidFill>
        </p:spPr>
        <p:txBody>
          <a:bodyPr wrap="square" tIns="251999" bIns="216000">
            <a:spAutoFit/>
          </a:bodyPr>
          <a:lstStyle/>
          <a:p>
            <a:pPr algn="ctr">
              <a:lnSpc>
                <a:spcPct val="107000"/>
              </a:lnSpc>
              <a:spcAft>
                <a:spcPts val="800"/>
              </a:spcAft>
            </a:pPr>
            <a:r>
              <a:rPr lang="de-DE" sz="1600" b="1" kern="100" dirty="0">
                <a:effectLst/>
                <a:latin typeface="Calibri" panose="020F0502020204030204" pitchFamily="34" charset="0"/>
                <a:ea typeface="Calibri" panose="020F0502020204030204" pitchFamily="34" charset="0"/>
                <a:cs typeface="Times New Roman" panose="02020603050405020304" pitchFamily="18" charset="0"/>
              </a:rPr>
              <a:t>Messen</a:t>
            </a:r>
            <a:endParaRPr lang="de-DE"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feld 10"/>
          <p:cNvSpPr txBox="1"/>
          <p:nvPr/>
        </p:nvSpPr>
        <p:spPr>
          <a:xfrm>
            <a:off x="3238120" y="1518637"/>
            <a:ext cx="2630024" cy="375552"/>
          </a:xfrm>
          <a:prstGeom prst="rect">
            <a:avLst/>
          </a:prstGeom>
          <a:solidFill>
            <a:schemeClr val="accent6">
              <a:lumMod val="40000"/>
              <a:lumOff val="60000"/>
            </a:schemeClr>
          </a:solidFill>
        </p:spPr>
        <p:txBody>
          <a:bodyPr wrap="square">
            <a:spAutoFit/>
          </a:bodyPr>
          <a:lstStyle/>
          <a:p>
            <a:pPr algn="ctr">
              <a:lnSpc>
                <a:spcPct val="107000"/>
              </a:lnSpc>
              <a:spcAft>
                <a:spcPts val="800"/>
              </a:spcAft>
            </a:pP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Repräsentanten kennen</a:t>
            </a:r>
            <a:endParaRPr lang="de-DE"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feld 13"/>
          <p:cNvSpPr txBox="1"/>
          <p:nvPr/>
        </p:nvSpPr>
        <p:spPr>
          <a:xfrm>
            <a:off x="3238120" y="1875415"/>
            <a:ext cx="2630024" cy="375552"/>
          </a:xfrm>
          <a:prstGeom prst="rect">
            <a:avLst/>
          </a:prstGeom>
          <a:solidFill>
            <a:srgbClr val="FFFF9B"/>
          </a:solidFill>
        </p:spPr>
        <p:txBody>
          <a:bodyPr wrap="square">
            <a:spAutoFit/>
          </a:bodyPr>
          <a:lstStyle/>
          <a:p>
            <a:pPr algn="ctr">
              <a:lnSpc>
                <a:spcPct val="107000"/>
              </a:lnSpc>
              <a:spcAft>
                <a:spcPts val="800"/>
              </a:spcAft>
            </a:pP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und</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schätzen</a:t>
            </a:r>
            <a:endParaRPr lang="de-DE"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feld 14"/>
          <p:cNvSpPr txBox="1"/>
          <p:nvPr/>
        </p:nvSpPr>
        <p:spPr>
          <a:xfrm>
            <a:off x="6118440" y="1521967"/>
            <a:ext cx="2609530" cy="375552"/>
          </a:xfrm>
          <a:prstGeom prst="rect">
            <a:avLst/>
          </a:prstGeom>
          <a:solidFill>
            <a:srgbClr val="98CDCB"/>
          </a:solidFill>
        </p:spPr>
        <p:txBody>
          <a:bodyPr wrap="square">
            <a:spAutoFit/>
          </a:bodyPr>
          <a:lstStyle/>
          <a:p>
            <a:pPr algn="ctr">
              <a:lnSpc>
                <a:spcPct val="107000"/>
              </a:lnSpc>
              <a:spcAft>
                <a:spcPts val="800"/>
              </a:spcAft>
            </a:pP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Umwandeln</a:t>
            </a:r>
            <a:endParaRPr lang="de-DE"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feld 15"/>
          <p:cNvSpPr txBox="1"/>
          <p:nvPr/>
        </p:nvSpPr>
        <p:spPr>
          <a:xfrm>
            <a:off x="6118440" y="1878745"/>
            <a:ext cx="2630024" cy="375552"/>
          </a:xfrm>
          <a:prstGeom prst="rect">
            <a:avLst/>
          </a:prstGeom>
          <a:solidFill>
            <a:srgbClr val="FAC7C7"/>
          </a:solidFill>
        </p:spPr>
        <p:txBody>
          <a:bodyPr wrap="square">
            <a:spAutoFit/>
          </a:bodyPr>
          <a:lstStyle/>
          <a:p>
            <a:pPr algn="ctr">
              <a:lnSpc>
                <a:spcPct val="107000"/>
              </a:lnSpc>
              <a:spcAft>
                <a:spcPts val="800"/>
              </a:spcAft>
            </a:pP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und</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rechnen</a:t>
            </a:r>
            <a:endParaRPr lang="de-DE"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elle 1"/>
          <p:cNvGraphicFramePr>
            <a:graphicFrameLocks noGrp="1"/>
          </p:cNvGraphicFramePr>
          <p:nvPr/>
        </p:nvGraphicFramePr>
        <p:xfrm>
          <a:off x="3251444" y="2408273"/>
          <a:ext cx="2592256" cy="1929511"/>
        </p:xfrm>
        <a:graphic>
          <a:graphicData uri="http://schemas.openxmlformats.org/drawingml/2006/table">
            <a:tbl>
              <a:tblPr firstRow="1" firstCol="1" bandRow="1"/>
              <a:tblGrid>
                <a:gridCol w="2592256"/>
              </a:tblGrid>
              <a:tr h="316133">
                <a:tc>
                  <a:txBody>
                    <a:bodyPr/>
                    <a:lstStyle/>
                    <a:p>
                      <a:pPr algn="ctr">
                        <a:lnSpc>
                          <a:spcPct val="107000"/>
                        </a:lnSpc>
                        <a:spcAft>
                          <a:spcPts val="200"/>
                        </a:spcAft>
                      </a:pPr>
                      <a:r>
                        <a:rPr lang="de-DE" sz="1200" b="1" kern="100" dirty="0">
                          <a:effectLst/>
                          <a:latin typeface="Calibri" panose="020F0502020204030204" pitchFamily="34" charset="0"/>
                          <a:ea typeface="Calibri" panose="020F0502020204030204" pitchFamily="34" charset="0"/>
                          <a:cs typeface="Times New Roman" panose="02020603050405020304" pitchFamily="18" charset="0"/>
                        </a:rPr>
                        <a:t>Kompetenzen</a:t>
                      </a:r>
                      <a:endParaRPr lang="de-DE"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200"/>
                        </a:spcAft>
                      </a:pPr>
                      <a:r>
                        <a:rPr lang="de-DE" sz="1200" b="0" i="1" kern="100" dirty="0">
                          <a:effectLst/>
                          <a:latin typeface="Calibri" panose="020F0502020204030204" pitchFamily="34" charset="0"/>
                          <a:ea typeface="Calibri" panose="020F0502020204030204" pitchFamily="34" charset="0"/>
                          <a:cs typeface="Times New Roman" panose="02020603050405020304" pitchFamily="18" charset="0"/>
                        </a:rPr>
                        <a:t>Die Schülerinnen und Schüler…</a:t>
                      </a:r>
                      <a:endParaRPr lang="de-DE" sz="1200" b="0" i="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5445" marR="6544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540450">
                <a:tc>
                  <a:txBody>
                    <a:bodyPr/>
                    <a:lstStyle/>
                    <a:p>
                      <a:pPr algn="l">
                        <a:lnSpc>
                          <a:spcPct val="115000"/>
                        </a:lnSpc>
                        <a:spcAft>
                          <a:spcPts val="800"/>
                        </a:spcAft>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nutzen Vorstellungen zu Repräsentanten für Standardeinheiten als Bezugsgrößen beim Schätzen,</a:t>
                      </a:r>
                      <a:endPar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800"/>
                        </a:spcAft>
                        <a:buClrTx/>
                        <a:buSzTx/>
                        <a:buFontTx/>
                        <a:buNone/>
                        <a:defRPr/>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benennen Scheine und Münzen,</a:t>
                      </a:r>
                      <a:endPar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800"/>
                        </a:spcAft>
                        <a:buClrTx/>
                        <a:buSzTx/>
                        <a:buFontTx/>
                        <a:buNone/>
                        <a:defRPr/>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schätzen Größen und greifen dabei auf Bezugsgrößen zurück.</a:t>
                      </a:r>
                      <a:endParaRPr lang="de-DE" sz="1000" kern="10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15000"/>
                        </a:lnSpc>
                        <a:spcAft>
                          <a:spcPts val="800"/>
                        </a:spcAft>
                      </a:pPr>
                      <a:endParaRPr lang="de-DE" sz="1000" kern="100" dirty="0">
                        <a:effectLst/>
                        <a:latin typeface="Calibri" panose="020F0502020204030204" pitchFamily="34" charset="0"/>
                        <a:ea typeface="Calibri" panose="020F0502020204030204" pitchFamily="34" charset="0"/>
                        <a:cs typeface="Calibri" panose="020F0502020204030204" pitchFamily="34" charset="0"/>
                      </a:endParaRPr>
                    </a:p>
                  </a:txBody>
                  <a:tcPr marL="65445" marR="6544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4" name="Tabelle 3"/>
          <p:cNvGraphicFramePr>
            <a:graphicFrameLocks noGrp="1"/>
          </p:cNvGraphicFramePr>
          <p:nvPr/>
        </p:nvGraphicFramePr>
        <p:xfrm>
          <a:off x="6137324" y="2409346"/>
          <a:ext cx="2592256" cy="4115998"/>
        </p:xfrm>
        <a:graphic>
          <a:graphicData uri="http://schemas.openxmlformats.org/drawingml/2006/table">
            <a:tbl>
              <a:tblPr firstRow="1" firstCol="1" bandRow="1"/>
              <a:tblGrid>
                <a:gridCol w="2592256"/>
              </a:tblGrid>
              <a:tr h="421335">
                <a:tc>
                  <a:txBody>
                    <a:bodyPr/>
                    <a:lstStyle/>
                    <a:p>
                      <a:pPr algn="ctr">
                        <a:lnSpc>
                          <a:spcPct val="107000"/>
                        </a:lnSpc>
                        <a:spcAft>
                          <a:spcPts val="200"/>
                        </a:spcAft>
                      </a:pPr>
                      <a:r>
                        <a:rPr lang="de-DE" sz="1200" b="1" kern="100" dirty="0">
                          <a:effectLst/>
                          <a:latin typeface="Calibri" panose="020F0502020204030204" pitchFamily="34" charset="0"/>
                          <a:ea typeface="Calibri" panose="020F0502020204030204" pitchFamily="34" charset="0"/>
                          <a:cs typeface="Times New Roman" panose="02020603050405020304" pitchFamily="18" charset="0"/>
                        </a:rPr>
                        <a:t>Kompetenzen</a:t>
                      </a:r>
                      <a:endParaRPr lang="de-DE"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200"/>
                        </a:spcAft>
                      </a:pPr>
                      <a:r>
                        <a:rPr lang="de-DE" sz="1200" b="0" i="1" kern="100" dirty="0">
                          <a:effectLst/>
                          <a:latin typeface="Calibri" panose="020F0502020204030204" pitchFamily="34" charset="0"/>
                          <a:ea typeface="Calibri" panose="020F0502020204030204" pitchFamily="34" charset="0"/>
                          <a:cs typeface="Times New Roman" panose="02020603050405020304" pitchFamily="18" charset="0"/>
                        </a:rPr>
                        <a:t>Die Schülerinnen und Schüler…</a:t>
                      </a:r>
                      <a:endParaRPr lang="de-DE" sz="1200" b="0" i="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5445" marR="65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3694663">
                <a:tc>
                  <a:txBody>
                    <a:bodyPr/>
                    <a:lstStyle/>
                    <a:p>
                      <a:pPr algn="l">
                        <a:lnSpc>
                          <a:spcPct val="115000"/>
                        </a:lnSpc>
                        <a:spcAft>
                          <a:spcPts val="800"/>
                        </a:spcAft>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setzen die Einheiten und Untereinheiten eines Größenbereichs zueinander in Beziehung und wählen passende Einheiten situationsgerecht aus,</a:t>
                      </a:r>
                      <a:endPar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800"/>
                        </a:spcAft>
                        <a:buClrTx/>
                        <a:buSzTx/>
                        <a:buFontTx/>
                        <a:buNone/>
                        <a:defRPr/>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ermitteln einfache Geldbeträge im erarbeiteten Zahlenraum,</a:t>
                      </a:r>
                      <a:endPar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800"/>
                        </a:spcAft>
                        <a:buClrTx/>
                        <a:buSzTx/>
                        <a:buFontTx/>
                        <a:buNone/>
                        <a:defRPr/>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stellen Geldbeträge von gleichem Wert mit unterschiedlichen Münzen und Scheinen dar,</a:t>
                      </a:r>
                      <a:endPar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800"/>
                        </a:spcAft>
                        <a:buClrTx/>
                        <a:buSzTx/>
                        <a:buFontTx/>
                        <a:buNone/>
                        <a:defRPr/>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bestimmen einfache Zeitspannen über Anfangs- und Endpunkt,</a:t>
                      </a:r>
                      <a:endPar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800"/>
                        </a:spcAft>
                        <a:buClrTx/>
                        <a:buSzTx/>
                        <a:buFontTx/>
                        <a:buNone/>
                        <a:defRPr/>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lösen Sachaufgaben mit Größen.</a:t>
                      </a:r>
                      <a:endPar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800"/>
                        </a:spcAft>
                        <a:buClrTx/>
                        <a:buSzTx/>
                        <a:buFontTx/>
                        <a:buNone/>
                        <a:defRPr/>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nutzen geeignete Bearbeitungshilfen und Lösungsstrategien im Kontext mit Größen beim Bearbeiten von Sachsituationen,</a:t>
                      </a:r>
                      <a:endParaRPr lang="de-DE" sz="1000" kern="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800"/>
                        </a:spcAft>
                        <a:buClrTx/>
                        <a:buSzTx/>
                        <a:buFontTx/>
                        <a:buNone/>
                        <a:defRPr/>
                      </a:pPr>
                      <a:r>
                        <a:rPr lang="de-DE" sz="1000" kern="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überprüfen gefundene Lösungen auf Plausibilität, indem sie auf Bezugsgrößen zurückgreifen.</a:t>
                      </a:r>
                      <a:endParaRPr lang="de-DE" sz="1000" kern="100" dirty="0">
                        <a:effectLst/>
                        <a:latin typeface="Calibri" panose="020F0502020204030204" pitchFamily="34" charset="0"/>
                        <a:ea typeface="Calibri" panose="020F0502020204030204" pitchFamily="34" charset="0"/>
                        <a:cs typeface="Calibri" panose="020F0502020204030204" pitchFamily="34" charset="0"/>
                      </a:endParaRPr>
                    </a:p>
                  </a:txBody>
                  <a:tcPr marL="65445" marR="65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p:nvPr/>
        </p:nvPicPr>
        <p:blipFill>
          <a:blip r:embed="rId1"/>
          <a:stretch>
            <a:fillRect/>
          </a:stretch>
        </p:blipFill>
        <p:spPr>
          <a:xfrm>
            <a:off x="541629" y="6070544"/>
            <a:ext cx="1403824" cy="589925"/>
          </a:xfrm>
          <a:prstGeom prst="rect">
            <a:avLst/>
          </a:prstGeom>
          <a:ln>
            <a:noFill/>
          </a:ln>
        </p:spPr>
      </p:pic>
      <p:sp>
        <p:nvSpPr>
          <p:cNvPr id="8" name="Inhaltsplatzhalter 2"/>
          <p:cNvSpPr txBox="1"/>
          <p:nvPr/>
        </p:nvSpPr>
        <p:spPr>
          <a:xfrm>
            <a:off x="612000" y="2057823"/>
            <a:ext cx="7920000" cy="40127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500" indent="-317500"/>
            <a:r>
              <a:rPr lang="de-DE" sz="2800" dirty="0">
                <a:latin typeface="+mn-lt"/>
              </a:rPr>
              <a:t>Umrechnen im Kontext von Lebenspraxis, aber auch formale Übung</a:t>
            </a:r>
            <a:endParaRPr lang="de-DE" sz="2800" dirty="0">
              <a:latin typeface="+mn-lt"/>
            </a:endParaRPr>
          </a:p>
          <a:p>
            <a:pPr marL="317500" indent="-317500"/>
            <a:r>
              <a:rPr lang="de-DE" sz="2800" dirty="0">
                <a:latin typeface="+mn-lt"/>
              </a:rPr>
              <a:t>Einsicht zwischen verschiedenen Maßeinheiten aufbauen</a:t>
            </a:r>
            <a:endParaRPr lang="de-DE" sz="2800" dirty="0">
              <a:latin typeface="+mn-lt"/>
            </a:endParaRPr>
          </a:p>
          <a:p>
            <a:pPr marL="317500" indent="-317500"/>
            <a:r>
              <a:rPr lang="de-DE" sz="2800" dirty="0">
                <a:latin typeface="+mn-lt"/>
              </a:rPr>
              <a:t>Kommaschreibweise, Sortentrennzeichen</a:t>
            </a:r>
            <a:br>
              <a:rPr lang="de-DE" sz="2800" dirty="0">
                <a:latin typeface="+mn-lt"/>
              </a:rPr>
            </a:br>
            <a:r>
              <a:rPr lang="de-DE" sz="2200" dirty="0">
                <a:latin typeface="+mn-lt"/>
              </a:rPr>
              <a:t>(Stellentafel als Hilfsmittel)</a:t>
            </a:r>
            <a:endParaRPr lang="de-DE" sz="2200" dirty="0">
              <a:latin typeface="+mn-lt"/>
            </a:endParaRPr>
          </a:p>
          <a:p>
            <a:endParaRPr lang="de-DE" dirty="0"/>
          </a:p>
        </p:txBody>
      </p:sp>
      <p:sp>
        <p:nvSpPr>
          <p:cNvPr id="9" name="CustomShape 4"/>
          <p:cNvSpPr/>
          <p:nvPr/>
        </p:nvSpPr>
        <p:spPr>
          <a:xfrm>
            <a:off x="536425" y="620687"/>
            <a:ext cx="2456601" cy="791923"/>
          </a:xfrm>
          <a:custGeom>
            <a:avLst/>
            <a:gdLst/>
            <a:ahLst/>
            <a:cxnLst/>
            <a:rect l="l" t="t" r="r" b="b"/>
            <a:pathLst>
              <a:path w="21600" h="21600">
                <a:moveTo>
                  <a:pt x="0" y="0"/>
                </a:moveTo>
                <a:lnTo>
                  <a:pt x="21600" y="0"/>
                </a:lnTo>
                <a:lnTo>
                  <a:pt x="21600" y="21600"/>
                </a:lnTo>
                <a:lnTo>
                  <a:pt x="0" y="21600"/>
                </a:lnTo>
                <a:lnTo>
                  <a:pt x="0" y="0"/>
                </a:lnTo>
                <a:close/>
              </a:path>
            </a:pathLst>
          </a:custGeom>
          <a:solidFill>
            <a:srgbClr val="B6DDE8"/>
          </a:solidFill>
          <a:ln w="9360">
            <a:solidFill>
              <a:srgbClr val="0000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buClr>
                <a:srgbClr val="000000"/>
              </a:buClr>
              <a:buSzPct val="45000"/>
            </a:pPr>
            <a:r>
              <a:rPr lang="de-DE" sz="3200" b="1" strike="noStrike" spc="-1" dirty="0">
                <a:solidFill>
                  <a:srgbClr val="000000"/>
                </a:solidFill>
                <a:uFill>
                  <a:solidFill>
                    <a:srgbClr val="FFFFFF"/>
                  </a:solidFill>
                </a:uFill>
                <a:latin typeface="Grundschrift"/>
                <a:ea typeface="Arial" panose="020B0604020202020204"/>
              </a:rPr>
              <a:t>Umwandeln</a:t>
            </a:r>
            <a:endParaRPr lang="de-DE" sz="3200" b="1" strike="noStrike" spc="-1" dirty="0">
              <a:solidFill>
                <a:srgbClr val="000000"/>
              </a:solidFill>
              <a:uFill>
                <a:solidFill>
                  <a:srgbClr val="FFFFFF"/>
                </a:solidFill>
              </a:uFill>
              <a:latin typeface="Grundschrift"/>
              <a:ea typeface="Arial" panose="020B0604020202020204"/>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p:nvPr/>
        </p:nvPicPr>
        <p:blipFill>
          <a:blip r:embed="rId1"/>
          <a:stretch>
            <a:fillRect/>
          </a:stretch>
        </p:blipFill>
        <p:spPr>
          <a:xfrm>
            <a:off x="541629" y="6070544"/>
            <a:ext cx="1403824" cy="589925"/>
          </a:xfrm>
          <a:prstGeom prst="rect">
            <a:avLst/>
          </a:prstGeom>
          <a:ln>
            <a:noFill/>
          </a:ln>
        </p:spPr>
      </p:pic>
      <p:sp>
        <p:nvSpPr>
          <p:cNvPr id="9" name="CustomShape 4"/>
          <p:cNvSpPr/>
          <p:nvPr/>
        </p:nvSpPr>
        <p:spPr>
          <a:xfrm>
            <a:off x="6876256" y="260648"/>
            <a:ext cx="1990898" cy="611986"/>
          </a:xfrm>
          <a:custGeom>
            <a:avLst/>
            <a:gdLst/>
            <a:ahLst/>
            <a:cxnLst/>
            <a:rect l="l" t="t" r="r" b="b"/>
            <a:pathLst>
              <a:path w="21600" h="21600">
                <a:moveTo>
                  <a:pt x="0" y="0"/>
                </a:moveTo>
                <a:lnTo>
                  <a:pt x="21600" y="0"/>
                </a:lnTo>
                <a:lnTo>
                  <a:pt x="21600" y="21600"/>
                </a:lnTo>
                <a:lnTo>
                  <a:pt x="0" y="21600"/>
                </a:lnTo>
                <a:lnTo>
                  <a:pt x="0" y="0"/>
                </a:lnTo>
                <a:close/>
              </a:path>
            </a:pathLst>
          </a:custGeom>
          <a:solidFill>
            <a:srgbClr val="B6DDE8"/>
          </a:solidFill>
          <a:ln w="9360">
            <a:solidFill>
              <a:srgbClr val="0000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buClr>
                <a:srgbClr val="000000"/>
              </a:buClr>
              <a:buSzPct val="45000"/>
            </a:pPr>
            <a:r>
              <a:rPr lang="de-DE" sz="2600" b="1" strike="noStrike" spc="-1" dirty="0">
                <a:solidFill>
                  <a:srgbClr val="000000"/>
                </a:solidFill>
                <a:uFill>
                  <a:solidFill>
                    <a:srgbClr val="FFFFFF"/>
                  </a:solidFill>
                </a:uFill>
                <a:latin typeface="Grundschrift"/>
                <a:ea typeface="Arial" panose="020B0604020202020204"/>
              </a:rPr>
              <a:t>Umwandeln</a:t>
            </a:r>
            <a:endParaRPr lang="de-DE" sz="2600" b="1" strike="noStrike" spc="-1" dirty="0">
              <a:solidFill>
                <a:srgbClr val="000000"/>
              </a:solidFill>
              <a:uFill>
                <a:solidFill>
                  <a:srgbClr val="FFFFFF"/>
                </a:solidFill>
              </a:uFill>
              <a:latin typeface="Arial" panose="020B0604020202020204"/>
            </a:endParaRPr>
          </a:p>
        </p:txBody>
      </p:sp>
      <p:sp>
        <p:nvSpPr>
          <p:cNvPr id="2" name="TextShape 3"/>
          <p:cNvSpPr txBox="1"/>
          <p:nvPr/>
        </p:nvSpPr>
        <p:spPr>
          <a:xfrm>
            <a:off x="451882" y="620688"/>
            <a:ext cx="8229240" cy="808200"/>
          </a:xfrm>
          <a:prstGeom prst="rect">
            <a:avLst/>
          </a:prstGeom>
          <a:noFill/>
          <a:ln>
            <a:noFill/>
          </a:ln>
        </p:spPr>
        <p:txBody>
          <a:bodyPr lIns="0" tIns="0" rIns="0" bIns="0" anchor="ctr"/>
          <a:lstStyle/>
          <a:p>
            <a:r>
              <a:rPr lang="de-DE" sz="3200" b="1" spc="-1" dirty="0">
                <a:solidFill>
                  <a:srgbClr val="0070C0"/>
                </a:solidFill>
                <a:uFill>
                  <a:solidFill>
                    <a:srgbClr val="FFFFFF"/>
                  </a:solidFill>
                </a:uFill>
                <a:latin typeface="Calibri"/>
              </a:rPr>
              <a:t>Verfeinern und Vergröbern der</a:t>
            </a:r>
            <a:endParaRPr lang="de-DE" sz="3200" b="1" spc="-1" dirty="0">
              <a:solidFill>
                <a:srgbClr val="0070C0"/>
              </a:solidFill>
              <a:uFill>
                <a:solidFill>
                  <a:srgbClr val="FFFFFF"/>
                </a:solidFill>
              </a:uFill>
              <a:latin typeface="Calibri"/>
            </a:endParaRPr>
          </a:p>
          <a:p>
            <a:r>
              <a:rPr lang="de-DE" sz="3200" b="1" strike="noStrike" spc="-1" dirty="0">
                <a:solidFill>
                  <a:srgbClr val="0070C0"/>
                </a:solidFill>
                <a:uFill>
                  <a:solidFill>
                    <a:srgbClr val="FFFFFF"/>
                  </a:solidFill>
                </a:uFill>
                <a:latin typeface="Calibri"/>
              </a:rPr>
              <a:t>Maßeinheiten</a:t>
            </a:r>
            <a:endParaRPr lang="de-DE" sz="3200" b="1" strike="noStrike" spc="-1" dirty="0">
              <a:solidFill>
                <a:srgbClr val="0070C0"/>
              </a:solidFill>
              <a:uFill>
                <a:solidFill>
                  <a:srgbClr val="FFFFFF"/>
                </a:solidFill>
              </a:uFill>
              <a:latin typeface="Calibri"/>
            </a:endParaRPr>
          </a:p>
        </p:txBody>
      </p:sp>
      <p:pic>
        <p:nvPicPr>
          <p:cNvPr id="3" name="Grafik 2" descr="längen12.jpg"/>
          <p:cNvPicPr>
            <a:picLocks noChangeAspect="1"/>
          </p:cNvPicPr>
          <p:nvPr/>
        </p:nvPicPr>
        <p:blipFill>
          <a:blip r:embed="rId2" cstate="print"/>
          <a:stretch>
            <a:fillRect/>
          </a:stretch>
        </p:blipFill>
        <p:spPr>
          <a:xfrm>
            <a:off x="571546" y="2276872"/>
            <a:ext cx="7810287" cy="2808312"/>
          </a:xfrm>
          <a:prstGeom prst="rect">
            <a:avLst/>
          </a:prstGeom>
          <a:ln>
            <a:solidFill>
              <a:srgbClr val="0070C0"/>
            </a:solidFill>
          </a:ln>
          <a:effectLst>
            <a:outerShdw blurRad="292100" dist="139700" dir="2700000" algn="tl" rotWithShape="0">
              <a:srgbClr val="333333">
                <a:alpha val="65000"/>
              </a:srgbClr>
            </a:outerShdw>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p:nvPr/>
        </p:nvPicPr>
        <p:blipFill>
          <a:blip r:embed="rId1"/>
          <a:stretch>
            <a:fillRect/>
          </a:stretch>
        </p:blipFill>
        <p:spPr>
          <a:xfrm>
            <a:off x="541629" y="6070544"/>
            <a:ext cx="1403824" cy="589925"/>
          </a:xfrm>
          <a:prstGeom prst="rect">
            <a:avLst/>
          </a:prstGeom>
          <a:ln>
            <a:noFill/>
          </a:ln>
        </p:spPr>
      </p:pic>
      <p:sp>
        <p:nvSpPr>
          <p:cNvPr id="9" name="CustomShape 4"/>
          <p:cNvSpPr/>
          <p:nvPr/>
        </p:nvSpPr>
        <p:spPr>
          <a:xfrm>
            <a:off x="6876256" y="260648"/>
            <a:ext cx="1990898" cy="611986"/>
          </a:xfrm>
          <a:custGeom>
            <a:avLst/>
            <a:gdLst/>
            <a:ahLst/>
            <a:cxnLst/>
            <a:rect l="l" t="t" r="r" b="b"/>
            <a:pathLst>
              <a:path w="21600" h="21600">
                <a:moveTo>
                  <a:pt x="0" y="0"/>
                </a:moveTo>
                <a:lnTo>
                  <a:pt x="21600" y="0"/>
                </a:lnTo>
                <a:lnTo>
                  <a:pt x="21600" y="21600"/>
                </a:lnTo>
                <a:lnTo>
                  <a:pt x="0" y="21600"/>
                </a:lnTo>
                <a:lnTo>
                  <a:pt x="0" y="0"/>
                </a:lnTo>
                <a:close/>
              </a:path>
            </a:pathLst>
          </a:custGeom>
          <a:solidFill>
            <a:srgbClr val="B6DDE8"/>
          </a:solidFill>
          <a:ln w="9360">
            <a:solidFill>
              <a:srgbClr val="0000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buClr>
                <a:srgbClr val="000000"/>
              </a:buClr>
              <a:buSzPct val="45000"/>
            </a:pPr>
            <a:r>
              <a:rPr lang="de-DE" sz="2600" b="1" strike="noStrike" spc="-1" dirty="0">
                <a:solidFill>
                  <a:srgbClr val="000000"/>
                </a:solidFill>
                <a:uFill>
                  <a:solidFill>
                    <a:srgbClr val="FFFFFF"/>
                  </a:solidFill>
                </a:uFill>
                <a:latin typeface="Grundschrift"/>
                <a:ea typeface="Arial" panose="020B0604020202020204"/>
              </a:rPr>
              <a:t>Umwandeln</a:t>
            </a:r>
            <a:endParaRPr lang="de-DE" sz="2600" b="1" strike="noStrike" spc="-1" dirty="0">
              <a:solidFill>
                <a:srgbClr val="000000"/>
              </a:solidFill>
              <a:uFill>
                <a:solidFill>
                  <a:srgbClr val="FFFFFF"/>
                </a:solidFill>
              </a:uFill>
              <a:latin typeface="Arial" panose="020B0604020202020204"/>
            </a:endParaRPr>
          </a:p>
        </p:txBody>
      </p:sp>
      <p:pic>
        <p:nvPicPr>
          <p:cNvPr id="4" name="Grafik 3" descr="längen1.jpg"/>
          <p:cNvPicPr>
            <a:picLocks noChangeAspect="1"/>
          </p:cNvPicPr>
          <p:nvPr/>
        </p:nvPicPr>
        <p:blipFill>
          <a:blip r:embed="rId2" cstate="print"/>
          <a:srcRect t="2485"/>
          <a:stretch>
            <a:fillRect/>
          </a:stretch>
        </p:blipFill>
        <p:spPr>
          <a:xfrm>
            <a:off x="276846" y="260648"/>
            <a:ext cx="6393900" cy="5651269"/>
          </a:xfrm>
          <a:prstGeom prst="rect">
            <a:avLst/>
          </a:prstGeom>
          <a:ln>
            <a:solidFill>
              <a:srgbClr val="0070C0"/>
            </a:solidFill>
          </a:ln>
          <a:effectLst>
            <a:outerShdw blurRad="292100" dist="139700" dir="2700000" algn="tl" rotWithShape="0">
              <a:srgbClr val="333333">
                <a:alpha val="65000"/>
              </a:srgbClr>
            </a:outerShdw>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p:nvPr/>
        </p:nvPicPr>
        <p:blipFill>
          <a:blip r:embed="rId1"/>
          <a:stretch>
            <a:fillRect/>
          </a:stretch>
        </p:blipFill>
        <p:spPr>
          <a:xfrm>
            <a:off x="541629" y="6070544"/>
            <a:ext cx="1403824" cy="589925"/>
          </a:xfrm>
          <a:prstGeom prst="rect">
            <a:avLst/>
          </a:prstGeom>
          <a:ln>
            <a:noFill/>
          </a:ln>
        </p:spPr>
      </p:pic>
      <p:sp>
        <p:nvSpPr>
          <p:cNvPr id="8" name="Inhaltsplatzhalter 2"/>
          <p:cNvSpPr txBox="1"/>
          <p:nvPr/>
        </p:nvSpPr>
        <p:spPr>
          <a:xfrm>
            <a:off x="570818" y="1812874"/>
            <a:ext cx="7920000" cy="40127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7025" indent="-327025">
              <a:lnSpc>
                <a:spcPct val="100000"/>
              </a:lnSpc>
            </a:pPr>
            <a:r>
              <a:rPr lang="de-DE" sz="2600" dirty="0">
                <a:latin typeface="Calibri" panose="020F0502020204030204" pitchFamily="34" charset="0"/>
                <a:cs typeface="Calibri" panose="020F0502020204030204" pitchFamily="34" charset="0"/>
              </a:rPr>
              <a:t>Rechnen mit Größen (Längen) bei der Behandlung vielfältiger Sachverhalte</a:t>
            </a:r>
            <a:endParaRPr lang="de-DE" sz="2600" dirty="0">
              <a:latin typeface="Calibri" panose="020F0502020204030204" pitchFamily="34" charset="0"/>
              <a:cs typeface="Calibri" panose="020F0502020204030204" pitchFamily="34" charset="0"/>
            </a:endParaRPr>
          </a:p>
          <a:p>
            <a:pPr marL="327025" indent="-327025">
              <a:lnSpc>
                <a:spcPct val="100000"/>
              </a:lnSpc>
            </a:pPr>
            <a:r>
              <a:rPr lang="de-DE" sz="2600" dirty="0">
                <a:latin typeface="Calibri" panose="020F0502020204030204" pitchFamily="34" charset="0"/>
                <a:cs typeface="Calibri" panose="020F0502020204030204" pitchFamily="34" charset="0"/>
              </a:rPr>
              <a:t>Formale Übungen sind wenig sinnvoll </a:t>
            </a:r>
            <a:br>
              <a:rPr lang="de-DE" sz="2600" dirty="0">
                <a:latin typeface="Calibri" panose="020F0502020204030204" pitchFamily="34" charset="0"/>
                <a:cs typeface="Calibri" panose="020F0502020204030204" pitchFamily="34" charset="0"/>
              </a:rPr>
            </a:br>
            <a:r>
              <a:rPr lang="de-DE" sz="2200" dirty="0">
                <a:latin typeface="Calibri" panose="020F0502020204030204" pitchFamily="34" charset="0"/>
                <a:cs typeface="Calibri" panose="020F0502020204030204" pitchFamily="34" charset="0"/>
              </a:rPr>
              <a:t>(kaum Unterschiede zum Rechnen mit Zahlen)</a:t>
            </a:r>
            <a:endParaRPr lang="de-DE" sz="2200" dirty="0">
              <a:latin typeface="Calibri" panose="020F0502020204030204" pitchFamily="34" charset="0"/>
              <a:cs typeface="Calibri" panose="020F0502020204030204" pitchFamily="34" charset="0"/>
            </a:endParaRPr>
          </a:p>
          <a:p>
            <a:pPr marL="327025" indent="-327025">
              <a:lnSpc>
                <a:spcPct val="100000"/>
              </a:lnSpc>
            </a:pPr>
            <a:r>
              <a:rPr lang="de-DE" sz="2600" dirty="0">
                <a:latin typeface="Calibri" panose="020F0502020204030204" pitchFamily="34" charset="0"/>
                <a:cs typeface="Calibri" panose="020F0502020204030204" pitchFamily="34" charset="0"/>
              </a:rPr>
              <a:t>Addition, Subtraktion, Vervielfachen, Aufteilen, Verteilen als typische Rechenoperationen </a:t>
            </a:r>
            <a:br>
              <a:rPr lang="de-DE" sz="2600" dirty="0">
                <a:latin typeface="Calibri" panose="020F0502020204030204" pitchFamily="34" charset="0"/>
                <a:cs typeface="Calibri" panose="020F0502020204030204" pitchFamily="34" charset="0"/>
              </a:rPr>
            </a:br>
            <a:r>
              <a:rPr lang="de-DE" sz="2200" dirty="0">
                <a:latin typeface="Calibri" panose="020F0502020204030204" pitchFamily="34" charset="0"/>
                <a:cs typeface="Calibri" panose="020F0502020204030204" pitchFamily="34" charset="0"/>
              </a:rPr>
              <a:t>(keine Multiplikation zweier Größen in der GS)</a:t>
            </a:r>
            <a:endParaRPr lang="de-DE" sz="2200" dirty="0">
              <a:latin typeface="Calibri" panose="020F0502020204030204" pitchFamily="34" charset="0"/>
              <a:cs typeface="Calibri" panose="020F0502020204030204" pitchFamily="34" charset="0"/>
            </a:endParaRPr>
          </a:p>
          <a:p>
            <a:pPr marL="327025" indent="-327025">
              <a:lnSpc>
                <a:spcPct val="100000"/>
              </a:lnSpc>
            </a:pPr>
            <a:r>
              <a:rPr lang="de-DE" sz="2600" dirty="0">
                <a:latin typeface="Calibri" panose="020F0502020204030204" pitchFamily="34" charset="0"/>
                <a:cs typeface="Calibri" panose="020F0502020204030204" pitchFamily="34" charset="0"/>
              </a:rPr>
              <a:t>Umwandeln vor dem Rechnen </a:t>
            </a:r>
            <a:endParaRPr lang="de-DE" sz="2600" dirty="0">
              <a:latin typeface="Calibri" panose="020F0502020204030204" pitchFamily="34" charset="0"/>
              <a:cs typeface="Calibri" panose="020F0502020204030204" pitchFamily="34" charset="0"/>
            </a:endParaRPr>
          </a:p>
          <a:p>
            <a:endParaRPr lang="de-DE" dirty="0"/>
          </a:p>
        </p:txBody>
      </p:sp>
      <p:sp>
        <p:nvSpPr>
          <p:cNvPr id="9" name="CustomShape 4"/>
          <p:cNvSpPr/>
          <p:nvPr/>
        </p:nvSpPr>
        <p:spPr>
          <a:xfrm>
            <a:off x="536425" y="620687"/>
            <a:ext cx="2456601" cy="791923"/>
          </a:xfrm>
          <a:custGeom>
            <a:avLst/>
            <a:gdLst/>
            <a:ahLst/>
            <a:cxnLst/>
            <a:rect l="l" t="t" r="r" b="b"/>
            <a:pathLst>
              <a:path w="21600" h="21600">
                <a:moveTo>
                  <a:pt x="0" y="0"/>
                </a:moveTo>
                <a:lnTo>
                  <a:pt x="21600" y="0"/>
                </a:lnTo>
                <a:lnTo>
                  <a:pt x="21600" y="21600"/>
                </a:lnTo>
                <a:lnTo>
                  <a:pt x="0" y="21600"/>
                </a:lnTo>
                <a:lnTo>
                  <a:pt x="0" y="0"/>
                </a:lnTo>
                <a:close/>
              </a:path>
            </a:pathLst>
          </a:custGeom>
          <a:solidFill>
            <a:srgbClr val="FAC7C7"/>
          </a:solidFill>
          <a:ln w="9360">
            <a:solidFill>
              <a:srgbClr val="0000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buClr>
                <a:srgbClr val="000000"/>
              </a:buClr>
              <a:buSzPct val="45000"/>
            </a:pPr>
            <a:r>
              <a:rPr lang="de-DE" sz="4200" b="1" strike="noStrike" spc="-1" dirty="0">
                <a:solidFill>
                  <a:srgbClr val="000000"/>
                </a:solidFill>
                <a:uFill>
                  <a:solidFill>
                    <a:srgbClr val="FFFFFF"/>
                  </a:solidFill>
                </a:uFill>
                <a:latin typeface="Grundschrift"/>
                <a:ea typeface="Arial" panose="020B0604020202020204"/>
              </a:rPr>
              <a:t>Rechnen</a:t>
            </a:r>
            <a:endParaRPr lang="de-DE" sz="4200" b="1" strike="noStrike" spc="-1" dirty="0">
              <a:solidFill>
                <a:srgbClr val="000000"/>
              </a:solidFill>
              <a:uFill>
                <a:solidFill>
                  <a:srgbClr val="FFFFFF"/>
                </a:solidFill>
              </a:uFill>
              <a:latin typeface="Arial" panose="020B0604020202020204"/>
            </a:endParaRPr>
          </a:p>
        </p:txBody>
      </p:sp>
      <p:grpSp>
        <p:nvGrpSpPr>
          <p:cNvPr id="3" name="Gruppieren 2"/>
          <p:cNvGrpSpPr/>
          <p:nvPr/>
        </p:nvGrpSpPr>
        <p:grpSpPr>
          <a:xfrm>
            <a:off x="5643880" y="4905375"/>
            <a:ext cx="3791585" cy="1691721"/>
            <a:chOff x="5108256" y="4070640"/>
            <a:chExt cx="4122554" cy="1808621"/>
          </a:xfrm>
        </p:grpSpPr>
        <p:sp>
          <p:nvSpPr>
            <p:cNvPr id="4" name="Gefaltete Ecke 3"/>
            <p:cNvSpPr/>
            <p:nvPr/>
          </p:nvSpPr>
          <p:spPr>
            <a:xfrm>
              <a:off x="5108256" y="4070640"/>
              <a:ext cx="3672408" cy="1808621"/>
            </a:xfrm>
            <a:prstGeom prst="foldedCorner">
              <a:avLst/>
            </a:prstGeom>
            <a:solidFill>
              <a:schemeClr val="bg1"/>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5219312" y="4136491"/>
              <a:ext cx="4011498" cy="1742683"/>
            </a:xfrm>
            <a:prstGeom prst="rect">
              <a:avLst/>
            </a:prstGeom>
            <a:noFill/>
          </p:spPr>
          <p:txBody>
            <a:bodyPr wrap="square" rtlCol="0">
              <a:spAutoFit/>
            </a:bodyPr>
            <a:lstStyle/>
            <a:p>
              <a:r>
                <a:rPr lang="de-DE" sz="2000" i="1" u="sng" dirty="0">
                  <a:latin typeface="Calibri" panose="020F0502020204030204" pitchFamily="34" charset="0"/>
                  <a:cs typeface="Calibri" panose="020F0502020204030204" pitchFamily="34" charset="0"/>
                </a:rPr>
                <a:t>Rechnen im Sachkontext:</a:t>
              </a:r>
              <a:endParaRPr lang="de-DE" sz="2000" i="1" u="sng" dirty="0">
                <a:latin typeface="Calibri" panose="020F0502020204030204" pitchFamily="34" charset="0"/>
                <a:cs typeface="Calibri" panose="020F0502020204030204" pitchFamily="34" charset="0"/>
              </a:endParaRPr>
            </a:p>
            <a:p>
              <a:pPr marL="231775" indent="-179705">
                <a:buFont typeface="Arial" panose="020B0604020202020204" pitchFamily="34" charset="0"/>
                <a:buChar char="•"/>
              </a:pPr>
              <a:r>
                <a:rPr lang="de-DE" sz="2000" dirty="0">
                  <a:latin typeface="Calibri" panose="020F0502020204030204" pitchFamily="34" charset="0"/>
                  <a:cs typeface="Calibri" panose="020F0502020204030204" pitchFamily="34" charset="0"/>
                </a:rPr>
                <a:t> Zimmer einrichten</a:t>
              </a:r>
              <a:endParaRPr lang="de-DE" sz="2000" dirty="0">
                <a:latin typeface="Calibri" panose="020F0502020204030204" pitchFamily="34" charset="0"/>
                <a:cs typeface="Calibri" panose="020F0502020204030204" pitchFamily="34" charset="0"/>
              </a:endParaRPr>
            </a:p>
            <a:p>
              <a:pPr marL="231775" indent="-179705">
                <a:buFont typeface="Arial" panose="020B0604020202020204" pitchFamily="34" charset="0"/>
                <a:buChar char="•"/>
              </a:pPr>
              <a:r>
                <a:rPr lang="de-DE" sz="2000" dirty="0">
                  <a:latin typeface="Calibri" panose="020F0502020204030204" pitchFamily="34" charset="0"/>
                  <a:cs typeface="Calibri" panose="020F0502020204030204" pitchFamily="34" charset="0"/>
                </a:rPr>
                <a:t> Etwas bauen</a:t>
              </a:r>
              <a:endParaRPr lang="de-DE" sz="2000" dirty="0">
                <a:latin typeface="Calibri" panose="020F0502020204030204" pitchFamily="34" charset="0"/>
                <a:cs typeface="Calibri" panose="020F0502020204030204" pitchFamily="34" charset="0"/>
              </a:endParaRPr>
            </a:p>
            <a:p>
              <a:pPr marL="231775" indent="-179705">
                <a:buFont typeface="Arial" panose="020B0604020202020204" pitchFamily="34" charset="0"/>
                <a:buChar char="•"/>
              </a:pPr>
              <a:r>
                <a:rPr lang="de-DE" sz="2000" dirty="0">
                  <a:latin typeface="Calibri" panose="020F0502020204030204" pitchFamily="34" charset="0"/>
                  <a:cs typeface="Calibri" panose="020F0502020204030204" pitchFamily="34" charset="0"/>
                </a:rPr>
                <a:t> Wegstrecken berechnen</a:t>
              </a:r>
              <a:endParaRPr lang="de-DE" sz="2000" dirty="0">
                <a:latin typeface="Calibri" panose="020F0502020204030204" pitchFamily="34" charset="0"/>
                <a:cs typeface="Calibri" panose="020F0502020204030204" pitchFamily="34" charset="0"/>
              </a:endParaRPr>
            </a:p>
            <a:p>
              <a:pPr marL="231775" indent="-179705">
                <a:buFont typeface="Arial" panose="020B0604020202020204" pitchFamily="34" charset="0"/>
                <a:buChar char="•"/>
              </a:pPr>
              <a:r>
                <a:rPr lang="de-DE" sz="2000" dirty="0">
                  <a:latin typeface="Calibri" panose="020F0502020204030204" pitchFamily="34" charset="0"/>
                  <a:cs typeface="Calibri" panose="020F0502020204030204" pitchFamily="34" charset="0"/>
                </a:rPr>
                <a:t>…</a:t>
              </a:r>
              <a:endParaRPr lang="de-DE" sz="2000" dirty="0">
                <a:latin typeface="Calibri" panose="020F0502020204030204" pitchFamily="34" charset="0"/>
                <a:cs typeface="Calibri" panose="020F0502020204030204" pitchFamily="34" charset="0"/>
              </a:endParaRPr>
            </a:p>
          </p:txBody>
        </p: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p:nvPr/>
        </p:nvPicPr>
        <p:blipFill>
          <a:blip r:embed="rId1"/>
          <a:stretch>
            <a:fillRect/>
          </a:stretch>
        </p:blipFill>
        <p:spPr>
          <a:xfrm>
            <a:off x="541629" y="6070544"/>
            <a:ext cx="1403824" cy="589925"/>
          </a:xfrm>
          <a:prstGeom prst="rect">
            <a:avLst/>
          </a:prstGeom>
          <a:ln>
            <a:noFill/>
          </a:ln>
        </p:spPr>
      </p:pic>
      <p:sp>
        <p:nvSpPr>
          <p:cNvPr id="8" name="Inhaltsplatzhalter 2"/>
          <p:cNvSpPr txBox="1"/>
          <p:nvPr/>
        </p:nvSpPr>
        <p:spPr>
          <a:xfrm>
            <a:off x="570818" y="1812874"/>
            <a:ext cx="7920000" cy="40127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7025" indent="-327025">
              <a:lnSpc>
                <a:spcPct val="100000"/>
              </a:lnSpc>
            </a:pPr>
            <a:r>
              <a:rPr lang="de-DE" sz="2600" dirty="0">
                <a:latin typeface="Calibri" panose="020F0502020204030204" pitchFamily="34" charset="0"/>
                <a:cs typeface="Calibri" panose="020F0502020204030204" pitchFamily="34" charset="0"/>
              </a:rPr>
              <a:t>Rechnen mit Größen (Längen) bei der Behandlung vielfältiger Sachverhalte</a:t>
            </a:r>
            <a:endParaRPr lang="de-DE" sz="2600" dirty="0">
              <a:latin typeface="Calibri" panose="020F0502020204030204" pitchFamily="34" charset="0"/>
              <a:cs typeface="Calibri" panose="020F0502020204030204" pitchFamily="34" charset="0"/>
            </a:endParaRPr>
          </a:p>
          <a:p>
            <a:pPr marL="327025" indent="-327025">
              <a:lnSpc>
                <a:spcPct val="100000"/>
              </a:lnSpc>
            </a:pPr>
            <a:r>
              <a:rPr lang="de-DE" sz="2600" dirty="0">
                <a:latin typeface="Calibri" panose="020F0502020204030204" pitchFamily="34" charset="0"/>
                <a:cs typeface="Calibri" panose="020F0502020204030204" pitchFamily="34" charset="0"/>
              </a:rPr>
              <a:t>Formale Übungen sind wenig sinnvoll </a:t>
            </a:r>
            <a:br>
              <a:rPr lang="de-DE" sz="2600" dirty="0">
                <a:latin typeface="Calibri" panose="020F0502020204030204" pitchFamily="34" charset="0"/>
                <a:cs typeface="Calibri" panose="020F0502020204030204" pitchFamily="34" charset="0"/>
              </a:rPr>
            </a:br>
            <a:r>
              <a:rPr lang="de-DE" sz="2200" dirty="0">
                <a:latin typeface="Calibri" panose="020F0502020204030204" pitchFamily="34" charset="0"/>
                <a:cs typeface="Calibri" panose="020F0502020204030204" pitchFamily="34" charset="0"/>
              </a:rPr>
              <a:t>(kaum Unterschiede zum Rechnen mit Zahlen)</a:t>
            </a:r>
            <a:endParaRPr lang="de-DE" sz="2200" dirty="0">
              <a:latin typeface="Calibri" panose="020F0502020204030204" pitchFamily="34" charset="0"/>
              <a:cs typeface="Calibri" panose="020F0502020204030204" pitchFamily="34" charset="0"/>
            </a:endParaRPr>
          </a:p>
          <a:p>
            <a:pPr marL="327025" indent="-327025">
              <a:lnSpc>
                <a:spcPct val="100000"/>
              </a:lnSpc>
            </a:pPr>
            <a:r>
              <a:rPr lang="de-DE" sz="2600" dirty="0">
                <a:latin typeface="Calibri" panose="020F0502020204030204" pitchFamily="34" charset="0"/>
                <a:cs typeface="Calibri" panose="020F0502020204030204" pitchFamily="34" charset="0"/>
              </a:rPr>
              <a:t>Addition, Subtraktion, Vervielfachen, Aufteilen, Verteilen als typische Rechenoperationen </a:t>
            </a:r>
            <a:br>
              <a:rPr lang="de-DE" sz="2600" dirty="0">
                <a:latin typeface="Calibri" panose="020F0502020204030204" pitchFamily="34" charset="0"/>
                <a:cs typeface="Calibri" panose="020F0502020204030204" pitchFamily="34" charset="0"/>
              </a:rPr>
            </a:br>
            <a:r>
              <a:rPr lang="de-DE" sz="2200" dirty="0">
                <a:latin typeface="Calibri" panose="020F0502020204030204" pitchFamily="34" charset="0"/>
                <a:cs typeface="Calibri" panose="020F0502020204030204" pitchFamily="34" charset="0"/>
              </a:rPr>
              <a:t>(keine Multiplikation zweier Größen in der GS)</a:t>
            </a:r>
            <a:endParaRPr lang="de-DE" sz="2200" dirty="0">
              <a:latin typeface="Calibri" panose="020F0502020204030204" pitchFamily="34" charset="0"/>
              <a:cs typeface="Calibri" panose="020F0502020204030204" pitchFamily="34" charset="0"/>
            </a:endParaRPr>
          </a:p>
          <a:p>
            <a:pPr marL="327025" indent="-327025">
              <a:lnSpc>
                <a:spcPct val="100000"/>
              </a:lnSpc>
            </a:pPr>
            <a:r>
              <a:rPr lang="de-DE" sz="2600" dirty="0">
                <a:latin typeface="Calibri" panose="020F0502020204030204" pitchFamily="34" charset="0"/>
                <a:cs typeface="Calibri" panose="020F0502020204030204" pitchFamily="34" charset="0"/>
              </a:rPr>
              <a:t>Umwandeln vor dem Rechnen </a:t>
            </a:r>
            <a:endParaRPr lang="de-DE" sz="2600" dirty="0">
              <a:latin typeface="Calibri" panose="020F0502020204030204" pitchFamily="34" charset="0"/>
              <a:cs typeface="Calibri" panose="020F0502020204030204" pitchFamily="34" charset="0"/>
            </a:endParaRPr>
          </a:p>
          <a:p>
            <a:endParaRPr lang="de-DE" dirty="0"/>
          </a:p>
        </p:txBody>
      </p:sp>
      <p:sp>
        <p:nvSpPr>
          <p:cNvPr id="9" name="CustomShape 4"/>
          <p:cNvSpPr/>
          <p:nvPr/>
        </p:nvSpPr>
        <p:spPr>
          <a:xfrm>
            <a:off x="536425" y="620687"/>
            <a:ext cx="2456601" cy="791923"/>
          </a:xfrm>
          <a:custGeom>
            <a:avLst/>
            <a:gdLst/>
            <a:ahLst/>
            <a:cxnLst/>
            <a:rect l="l" t="t" r="r" b="b"/>
            <a:pathLst>
              <a:path w="21600" h="21600">
                <a:moveTo>
                  <a:pt x="0" y="0"/>
                </a:moveTo>
                <a:lnTo>
                  <a:pt x="21600" y="0"/>
                </a:lnTo>
                <a:lnTo>
                  <a:pt x="21600" y="21600"/>
                </a:lnTo>
                <a:lnTo>
                  <a:pt x="0" y="21600"/>
                </a:lnTo>
                <a:lnTo>
                  <a:pt x="0" y="0"/>
                </a:lnTo>
                <a:close/>
              </a:path>
            </a:pathLst>
          </a:custGeom>
          <a:solidFill>
            <a:srgbClr val="FAC7C7"/>
          </a:solidFill>
          <a:ln w="9360">
            <a:solidFill>
              <a:srgbClr val="0000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buClr>
                <a:srgbClr val="000000"/>
              </a:buClr>
              <a:buSzPct val="45000"/>
            </a:pPr>
            <a:r>
              <a:rPr lang="de-DE" sz="4200" b="1" strike="noStrike" spc="-1" dirty="0">
                <a:solidFill>
                  <a:srgbClr val="000000"/>
                </a:solidFill>
                <a:uFill>
                  <a:solidFill>
                    <a:srgbClr val="FFFFFF"/>
                  </a:solidFill>
                </a:uFill>
                <a:latin typeface="Grundschrift"/>
                <a:ea typeface="Arial" panose="020B0604020202020204"/>
              </a:rPr>
              <a:t>Rechnen</a:t>
            </a:r>
            <a:endParaRPr lang="de-DE" sz="4200" b="1" strike="noStrike" spc="-1" dirty="0">
              <a:solidFill>
                <a:srgbClr val="000000"/>
              </a:solidFill>
              <a:uFill>
                <a:solidFill>
                  <a:srgbClr val="FFFFFF"/>
                </a:solidFill>
              </a:uFill>
              <a:latin typeface="Arial" panose="020B0604020202020204"/>
            </a:endParaRP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1888" y="5376152"/>
            <a:ext cx="5436096" cy="13887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p:nvPr/>
        </p:nvPicPr>
        <p:blipFill>
          <a:blip r:embed="rId1"/>
          <a:stretch>
            <a:fillRect/>
          </a:stretch>
        </p:blipFill>
        <p:spPr>
          <a:xfrm>
            <a:off x="541629" y="6070544"/>
            <a:ext cx="1403824" cy="589925"/>
          </a:xfrm>
          <a:prstGeom prst="rect">
            <a:avLst/>
          </a:prstGeom>
          <a:ln>
            <a:noFill/>
          </a:ln>
        </p:spPr>
      </p:pic>
      <p:sp>
        <p:nvSpPr>
          <p:cNvPr id="9" name="CustomShape 4"/>
          <p:cNvSpPr/>
          <p:nvPr/>
        </p:nvSpPr>
        <p:spPr>
          <a:xfrm>
            <a:off x="7020272" y="260647"/>
            <a:ext cx="1736521" cy="648073"/>
          </a:xfrm>
          <a:custGeom>
            <a:avLst/>
            <a:gdLst/>
            <a:ahLst/>
            <a:cxnLst/>
            <a:rect l="l" t="t" r="r" b="b"/>
            <a:pathLst>
              <a:path w="21600" h="21600">
                <a:moveTo>
                  <a:pt x="0" y="0"/>
                </a:moveTo>
                <a:lnTo>
                  <a:pt x="21600" y="0"/>
                </a:lnTo>
                <a:lnTo>
                  <a:pt x="21600" y="21600"/>
                </a:lnTo>
                <a:lnTo>
                  <a:pt x="0" y="21600"/>
                </a:lnTo>
                <a:lnTo>
                  <a:pt x="0" y="0"/>
                </a:lnTo>
                <a:close/>
              </a:path>
            </a:pathLst>
          </a:custGeom>
          <a:solidFill>
            <a:srgbClr val="FAC7C7"/>
          </a:solidFill>
          <a:ln w="9360">
            <a:solidFill>
              <a:srgbClr val="0000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buClr>
                <a:srgbClr val="000000"/>
              </a:buClr>
              <a:buSzPct val="45000"/>
            </a:pPr>
            <a:r>
              <a:rPr lang="de-DE" sz="2600" b="1" strike="noStrike" spc="-1" dirty="0">
                <a:solidFill>
                  <a:srgbClr val="000000"/>
                </a:solidFill>
                <a:uFill>
                  <a:solidFill>
                    <a:srgbClr val="FFFFFF"/>
                  </a:solidFill>
                </a:uFill>
                <a:latin typeface="Grundschrift"/>
                <a:ea typeface="Arial" panose="020B0604020202020204"/>
              </a:rPr>
              <a:t>Rechnen</a:t>
            </a:r>
            <a:endParaRPr lang="de-DE" sz="2600" b="1" strike="noStrike" spc="-1" dirty="0">
              <a:solidFill>
                <a:srgbClr val="000000"/>
              </a:solidFill>
              <a:uFill>
                <a:solidFill>
                  <a:srgbClr val="FFFFFF"/>
                </a:solidFill>
              </a:uFill>
              <a:latin typeface="Arial" panose="020B0604020202020204"/>
            </a:endParaRPr>
          </a:p>
        </p:txBody>
      </p:sp>
      <p:sp>
        <p:nvSpPr>
          <p:cNvPr id="2" name="TextShape 3"/>
          <p:cNvSpPr txBox="1"/>
          <p:nvPr/>
        </p:nvSpPr>
        <p:spPr>
          <a:xfrm>
            <a:off x="570818" y="847952"/>
            <a:ext cx="8229240" cy="808200"/>
          </a:xfrm>
          <a:prstGeom prst="rect">
            <a:avLst/>
          </a:prstGeom>
          <a:noFill/>
          <a:ln>
            <a:noFill/>
          </a:ln>
        </p:spPr>
        <p:txBody>
          <a:bodyPr lIns="0" tIns="0" rIns="0" bIns="0" anchor="ctr"/>
          <a:lstStyle/>
          <a:p>
            <a:r>
              <a:rPr lang="de-DE" sz="3200" b="1" spc="-1" dirty="0">
                <a:solidFill>
                  <a:srgbClr val="C00000"/>
                </a:solidFill>
                <a:uFill>
                  <a:solidFill>
                    <a:srgbClr val="FFFFFF"/>
                  </a:solidFill>
                </a:uFill>
                <a:latin typeface="Calibri"/>
              </a:rPr>
              <a:t>Darum (allein) geht es nicht…</a:t>
            </a:r>
            <a:endParaRPr lang="de-DE" sz="3200" b="1" strike="noStrike" spc="-1" dirty="0">
              <a:solidFill>
                <a:srgbClr val="C00000"/>
              </a:solidFill>
              <a:uFill>
                <a:solidFill>
                  <a:srgbClr val="FFFFFF"/>
                </a:solidFill>
              </a:uFill>
              <a:latin typeface="Calibri"/>
            </a:endParaRP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998" y="3082437"/>
            <a:ext cx="8264177" cy="1408793"/>
          </a:xfrm>
          <a:prstGeom prst="rect">
            <a:avLst/>
          </a:prstGeom>
        </p:spPr>
      </p:pic>
      <p:sp>
        <p:nvSpPr>
          <p:cNvPr id="4" name="TextShape 2"/>
          <p:cNvSpPr txBox="1"/>
          <p:nvPr/>
        </p:nvSpPr>
        <p:spPr>
          <a:xfrm>
            <a:off x="4736175" y="4630897"/>
            <a:ext cx="3960000" cy="576000"/>
          </a:xfrm>
          <a:prstGeom prst="rect">
            <a:avLst/>
          </a:prstGeom>
          <a:noFill/>
          <a:ln>
            <a:noFill/>
          </a:ln>
        </p:spPr>
        <p:txBody>
          <a:bodyPr lIns="90000" tIns="45000" rIns="90000" bIns="45000">
            <a:noAutofit/>
          </a:bodyPr>
          <a:lstStyle/>
          <a:p>
            <a:pPr algn="r"/>
            <a:r>
              <a:rPr lang="de-DE" sz="1100" spc="-1" dirty="0">
                <a:latin typeface="Arial" panose="020B0604020202020204"/>
              </a:rPr>
              <a:t>Minimax 3 – Größen und Sachrechnen </a:t>
            </a:r>
            <a:r>
              <a:rPr lang="de-DE" sz="1100" b="0" strike="noStrike" spc="-1" dirty="0">
                <a:latin typeface="Arial" panose="020B0604020202020204"/>
              </a:rPr>
              <a:t>(2020), S. 16</a:t>
            </a:r>
            <a:endParaRPr lang="de-DE" sz="1100" b="0" strike="noStrike" spc="-1" dirty="0">
              <a:latin typeface="Arial" panose="020B0604020202020204"/>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stomShape 1"/>
          <p:cNvSpPr/>
          <p:nvPr/>
        </p:nvSpPr>
        <p:spPr>
          <a:xfrm rot="484936">
            <a:off x="5764642" y="294479"/>
            <a:ext cx="1318831" cy="436985"/>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99"/>
          </a:solidFill>
          <a:ln w="9360">
            <a:solidFill>
              <a:srgbClr val="0000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buClr>
                <a:srgbClr val="000000"/>
              </a:buClr>
              <a:buSzPct val="45000"/>
            </a:pPr>
            <a:r>
              <a:rPr lang="de-DE" b="0" strike="noStrike" spc="-1" dirty="0">
                <a:solidFill>
                  <a:srgbClr val="000000"/>
                </a:solidFill>
                <a:uFill>
                  <a:solidFill>
                    <a:srgbClr val="FFFFFF"/>
                  </a:solidFill>
                </a:uFill>
                <a:latin typeface="Grundschrift"/>
                <a:ea typeface="Arial" panose="020B0604020202020204"/>
              </a:rPr>
              <a:t>Schätzen</a:t>
            </a:r>
            <a:endParaRPr lang="de-DE" b="0" strike="noStrike" spc="-1" dirty="0">
              <a:solidFill>
                <a:srgbClr val="000000"/>
              </a:solidFill>
              <a:uFill>
                <a:solidFill>
                  <a:srgbClr val="FFFFFF"/>
                </a:solidFill>
              </a:uFill>
              <a:latin typeface="Grundschrift"/>
              <a:ea typeface="Arial" panose="020B0604020202020204"/>
            </a:endParaRPr>
          </a:p>
        </p:txBody>
      </p:sp>
      <p:sp>
        <p:nvSpPr>
          <p:cNvPr id="10" name="CustomShape 2"/>
          <p:cNvSpPr/>
          <p:nvPr/>
        </p:nvSpPr>
        <p:spPr>
          <a:xfrm rot="20729819">
            <a:off x="5850306" y="677892"/>
            <a:ext cx="1295118" cy="430517"/>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CC66"/>
          </a:solidFill>
          <a:ln w="9360">
            <a:solidFill>
              <a:srgbClr val="0000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buClr>
                <a:srgbClr val="000000"/>
              </a:buClr>
              <a:buSzPct val="45000"/>
            </a:pPr>
            <a:r>
              <a:rPr lang="de-DE" b="0" strike="noStrike" spc="-1" dirty="0">
                <a:solidFill>
                  <a:srgbClr val="000000"/>
                </a:solidFill>
                <a:uFill>
                  <a:solidFill>
                    <a:srgbClr val="FFFFFF"/>
                  </a:solidFill>
                </a:uFill>
                <a:latin typeface="Grundschrift"/>
                <a:ea typeface="Arial" panose="020B0604020202020204"/>
              </a:rPr>
              <a:t>Messen</a:t>
            </a:r>
            <a:endParaRPr lang="de-DE" b="0" strike="noStrike" spc="-1" dirty="0">
              <a:solidFill>
                <a:srgbClr val="000000"/>
              </a:solidFill>
              <a:uFill>
                <a:solidFill>
                  <a:srgbClr val="FFFFFF"/>
                </a:solidFill>
              </a:uFill>
              <a:latin typeface="Grundschrift"/>
              <a:ea typeface="Arial" panose="020B0604020202020204"/>
            </a:endParaRPr>
          </a:p>
        </p:txBody>
      </p:sp>
      <p:sp>
        <p:nvSpPr>
          <p:cNvPr id="14" name="CustomShape 3"/>
          <p:cNvSpPr/>
          <p:nvPr/>
        </p:nvSpPr>
        <p:spPr>
          <a:xfrm>
            <a:off x="7335838" y="571355"/>
            <a:ext cx="1595357" cy="576104"/>
          </a:xfrm>
          <a:custGeom>
            <a:avLst/>
            <a:gdLst/>
            <a:ahLst/>
            <a:cxnLst/>
            <a:rect l="l" t="t" r="r" b="b"/>
            <a:pathLst>
              <a:path w="21600" h="21600">
                <a:moveTo>
                  <a:pt x="0" y="0"/>
                </a:moveTo>
                <a:lnTo>
                  <a:pt x="21600" y="0"/>
                </a:lnTo>
                <a:lnTo>
                  <a:pt x="21600" y="21600"/>
                </a:lnTo>
                <a:lnTo>
                  <a:pt x="0" y="21600"/>
                </a:lnTo>
                <a:lnTo>
                  <a:pt x="0" y="0"/>
                </a:lnTo>
                <a:close/>
              </a:path>
            </a:pathLst>
          </a:custGeom>
          <a:solidFill>
            <a:schemeClr val="accent6">
              <a:lumMod val="40000"/>
              <a:lumOff val="60000"/>
            </a:schemeClr>
          </a:solidFill>
          <a:ln w="9360">
            <a:solidFill>
              <a:srgbClr val="0000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buClr>
                <a:srgbClr val="000000"/>
              </a:buClr>
              <a:buSzPct val="45000"/>
            </a:pPr>
            <a:r>
              <a:rPr lang="de-DE" sz="1400" b="0" strike="noStrike" spc="-1" dirty="0">
                <a:solidFill>
                  <a:srgbClr val="000000"/>
                </a:solidFill>
                <a:uFill>
                  <a:solidFill>
                    <a:srgbClr val="FFFFFF"/>
                  </a:solidFill>
                </a:uFill>
                <a:latin typeface="Grundschrift"/>
                <a:ea typeface="Arial" panose="020B0604020202020204"/>
              </a:rPr>
              <a:t>Repräsentanten kennen</a:t>
            </a:r>
            <a:endParaRPr lang="de-DE" sz="1400" b="0" strike="noStrike" spc="-1" dirty="0">
              <a:solidFill>
                <a:srgbClr val="000000"/>
              </a:solidFill>
              <a:uFill>
                <a:solidFill>
                  <a:srgbClr val="FFFFFF"/>
                </a:solidFill>
              </a:uFill>
              <a:latin typeface="Grundschrift"/>
              <a:ea typeface="Arial" panose="020B0604020202020204"/>
            </a:endParaRPr>
          </a:p>
        </p:txBody>
      </p:sp>
      <p:sp>
        <p:nvSpPr>
          <p:cNvPr id="15" name="CustomShape 4"/>
          <p:cNvSpPr/>
          <p:nvPr/>
        </p:nvSpPr>
        <p:spPr>
          <a:xfrm>
            <a:off x="6424057" y="968853"/>
            <a:ext cx="1361664" cy="435215"/>
          </a:xfrm>
          <a:custGeom>
            <a:avLst/>
            <a:gdLst/>
            <a:ahLst/>
            <a:cxnLst/>
            <a:rect l="l" t="t" r="r" b="b"/>
            <a:pathLst>
              <a:path w="21600" h="21600">
                <a:moveTo>
                  <a:pt x="0" y="0"/>
                </a:moveTo>
                <a:lnTo>
                  <a:pt x="21600" y="0"/>
                </a:lnTo>
                <a:lnTo>
                  <a:pt x="21600" y="21600"/>
                </a:lnTo>
                <a:lnTo>
                  <a:pt x="0" y="21600"/>
                </a:lnTo>
                <a:lnTo>
                  <a:pt x="0" y="0"/>
                </a:lnTo>
                <a:close/>
              </a:path>
            </a:pathLst>
          </a:custGeom>
          <a:solidFill>
            <a:srgbClr val="B6DDE8"/>
          </a:solidFill>
          <a:ln w="9360">
            <a:solidFill>
              <a:srgbClr val="0000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buClr>
                <a:srgbClr val="000000"/>
              </a:buClr>
              <a:buSzPct val="45000"/>
            </a:pPr>
            <a:r>
              <a:rPr lang="de-DE" sz="1600" b="0" strike="noStrike" spc="-1" dirty="0">
                <a:solidFill>
                  <a:srgbClr val="000000"/>
                </a:solidFill>
                <a:uFill>
                  <a:solidFill>
                    <a:srgbClr val="FFFFFF"/>
                  </a:solidFill>
                </a:uFill>
                <a:latin typeface="Grundschrift"/>
                <a:ea typeface="Arial" panose="020B0604020202020204"/>
              </a:rPr>
              <a:t>Umwandeln</a:t>
            </a:r>
            <a:endParaRPr lang="de-DE" sz="1600" b="0" strike="noStrike" spc="-1" dirty="0">
              <a:solidFill>
                <a:srgbClr val="000000"/>
              </a:solidFill>
              <a:uFill>
                <a:solidFill>
                  <a:srgbClr val="FFFFFF"/>
                </a:solidFill>
              </a:uFill>
              <a:latin typeface="Grundschrift"/>
              <a:ea typeface="Arial" panose="020B0604020202020204"/>
            </a:endParaRPr>
          </a:p>
        </p:txBody>
      </p:sp>
      <p:sp>
        <p:nvSpPr>
          <p:cNvPr id="16" name="CustomShape 5"/>
          <p:cNvSpPr/>
          <p:nvPr/>
        </p:nvSpPr>
        <p:spPr>
          <a:xfrm rot="21279118">
            <a:off x="6978652" y="231287"/>
            <a:ext cx="1124625" cy="398948"/>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CCCC"/>
          </a:solidFill>
          <a:ln w="9360">
            <a:solidFill>
              <a:srgbClr val="0000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buClr>
                <a:srgbClr val="000000"/>
              </a:buClr>
              <a:buSzPct val="45000"/>
            </a:pPr>
            <a:r>
              <a:rPr lang="de-DE" b="0" strike="noStrike" spc="-1" dirty="0">
                <a:solidFill>
                  <a:srgbClr val="000000"/>
                </a:solidFill>
                <a:uFill>
                  <a:solidFill>
                    <a:srgbClr val="FFFFFF"/>
                  </a:solidFill>
                </a:uFill>
                <a:latin typeface="Grundschrift"/>
                <a:ea typeface="Arial" panose="020B0604020202020204"/>
              </a:rPr>
              <a:t>Rechnen</a:t>
            </a:r>
            <a:endParaRPr lang="de-DE" b="0" strike="noStrike" spc="-1" dirty="0">
              <a:solidFill>
                <a:srgbClr val="000000"/>
              </a:solidFill>
              <a:uFill>
                <a:solidFill>
                  <a:srgbClr val="FFFFFF"/>
                </a:solidFill>
              </a:uFill>
              <a:latin typeface="Grundschrift"/>
              <a:ea typeface="Arial" panose="020B0604020202020204"/>
            </a:endParaRPr>
          </a:p>
        </p:txBody>
      </p:sp>
      <p:graphicFrame>
        <p:nvGraphicFramePr>
          <p:cNvPr id="2" name="Tabelle 1"/>
          <p:cNvGraphicFramePr>
            <a:graphicFrameLocks noGrp="1"/>
          </p:cNvGraphicFramePr>
          <p:nvPr/>
        </p:nvGraphicFramePr>
        <p:xfrm>
          <a:off x="422394" y="1916832"/>
          <a:ext cx="8299212" cy="3915695"/>
        </p:xfrm>
        <a:graphic>
          <a:graphicData uri="http://schemas.openxmlformats.org/drawingml/2006/table">
            <a:tbl>
              <a:tblPr firstRow="1" bandRow="1">
                <a:tableStyleId>{5C22544A-7EE6-4342-B048-85BDC9FD1C3A}</a:tableStyleId>
              </a:tblPr>
              <a:tblGrid>
                <a:gridCol w="3213502"/>
                <a:gridCol w="5085710"/>
              </a:tblGrid>
              <a:tr h="901875">
                <a:tc>
                  <a:txBody>
                    <a:bodyPr/>
                    <a:lstStyle/>
                    <a:p>
                      <a:pPr algn="ctr"/>
                      <a:r>
                        <a:rPr lang="de-DE" sz="2400" b="0" dirty="0">
                          <a:solidFill>
                            <a:schemeClr val="tx1"/>
                          </a:solidFill>
                        </a:rPr>
                        <a:t>Messen</a:t>
                      </a:r>
                      <a:endParaRPr lang="de-DE" sz="2400" b="0" dirty="0">
                        <a:solidFill>
                          <a:schemeClr val="tx1"/>
                        </a:solidFill>
                      </a:endParaRPr>
                    </a:p>
                  </a:txBody>
                  <a:tcPr anchor="ctr">
                    <a:solidFill>
                      <a:srgbClr val="FECC6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de-DE" sz="1800" b="0" kern="1200" dirty="0">
                          <a:solidFill>
                            <a:schemeClr val="tx1"/>
                          </a:solidFill>
                          <a:effectLst/>
                          <a:latin typeface="+mn-lt"/>
                          <a:ea typeface="+mn-ea"/>
                          <a:cs typeface="+mn-cs"/>
                        </a:rPr>
                        <a:t>direktes Vergleichen</a:t>
                      </a:r>
                      <a:br>
                        <a:rPr lang="de-DE" sz="1800" b="0" kern="1200" dirty="0">
                          <a:solidFill>
                            <a:schemeClr val="tx1"/>
                          </a:solidFill>
                          <a:effectLst/>
                          <a:latin typeface="+mn-lt"/>
                          <a:ea typeface="+mn-ea"/>
                          <a:cs typeface="+mn-cs"/>
                        </a:rPr>
                      </a:br>
                      <a:r>
                        <a:rPr lang="de-DE" sz="1800" b="0" kern="1200" dirty="0">
                          <a:solidFill>
                            <a:schemeClr val="tx1"/>
                          </a:solidFill>
                          <a:effectLst/>
                          <a:latin typeface="+mn-lt"/>
                          <a:ea typeface="+mn-ea"/>
                          <a:cs typeface="+mn-cs"/>
                        </a:rPr>
                        <a:t>Messen mit </a:t>
                      </a:r>
                      <a:r>
                        <a:rPr lang="de-DE" sz="1800" b="0" kern="1200" dirty="0" err="1">
                          <a:solidFill>
                            <a:schemeClr val="tx1"/>
                          </a:solidFill>
                          <a:effectLst/>
                          <a:latin typeface="+mn-lt"/>
                          <a:ea typeface="+mn-ea"/>
                          <a:cs typeface="+mn-cs"/>
                        </a:rPr>
                        <a:t>selbstgewählten</a:t>
                      </a:r>
                      <a:r>
                        <a:rPr lang="de-DE" sz="1800" b="0" kern="1200" dirty="0">
                          <a:solidFill>
                            <a:schemeClr val="tx1"/>
                          </a:solidFill>
                          <a:effectLst/>
                          <a:latin typeface="+mn-lt"/>
                          <a:ea typeface="+mn-ea"/>
                          <a:cs typeface="+mn-cs"/>
                        </a:rPr>
                        <a:t> Einheiten </a:t>
                      </a:r>
                      <a:br>
                        <a:rPr lang="de-DE" sz="1800" b="0" kern="1200" dirty="0">
                          <a:solidFill>
                            <a:schemeClr val="tx1"/>
                          </a:solidFill>
                          <a:effectLst/>
                          <a:latin typeface="+mn-lt"/>
                          <a:ea typeface="+mn-ea"/>
                          <a:cs typeface="+mn-cs"/>
                        </a:rPr>
                      </a:br>
                      <a:r>
                        <a:rPr lang="de-DE" sz="1800" b="0" kern="1200" dirty="0">
                          <a:solidFill>
                            <a:schemeClr val="tx1"/>
                          </a:solidFill>
                          <a:effectLst/>
                          <a:latin typeface="+mn-lt"/>
                          <a:ea typeface="+mn-ea"/>
                          <a:cs typeface="+mn-cs"/>
                        </a:rPr>
                        <a:t>Messen mit standardisierten Einheiten </a:t>
                      </a:r>
                      <a:endParaRPr lang="de-DE" sz="1800" b="0" dirty="0">
                        <a:solidFill>
                          <a:schemeClr val="tx1"/>
                        </a:solidFill>
                        <a:effectLst/>
                      </a:endParaRPr>
                    </a:p>
                  </a:txBody>
                  <a:tcPr anchor="ctr">
                    <a:solidFill>
                      <a:srgbClr val="FECC64"/>
                    </a:solidFill>
                  </a:tcPr>
                </a:tc>
              </a:tr>
              <a:tr h="740606">
                <a:tc>
                  <a:txBody>
                    <a:bodyPr/>
                    <a:lstStyle/>
                    <a:p>
                      <a:pPr algn="ctr"/>
                      <a:r>
                        <a:rPr lang="de-DE" sz="2400" b="0" dirty="0"/>
                        <a:t>Repräsentanten kennen</a:t>
                      </a:r>
                      <a:endParaRPr lang="de-DE" sz="2400" b="0" dirty="0"/>
                    </a:p>
                  </a:txBody>
                  <a:tcPr anchor="ct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de-DE" sz="1800" b="0" kern="1200" dirty="0">
                          <a:solidFill>
                            <a:schemeClr val="tx1"/>
                          </a:solidFill>
                          <a:effectLst/>
                          <a:latin typeface="+mn-lt"/>
                          <a:ea typeface="+mn-ea"/>
                          <a:cs typeface="+mn-cs"/>
                        </a:rPr>
                        <a:t>Welche </a:t>
                      </a:r>
                      <a:r>
                        <a:rPr lang="de-DE" sz="1800" b="0" kern="1200" dirty="0" err="1">
                          <a:solidFill>
                            <a:schemeClr val="tx1"/>
                          </a:solidFill>
                          <a:effectLst/>
                          <a:latin typeface="+mn-lt"/>
                          <a:ea typeface="+mn-ea"/>
                          <a:cs typeface="+mn-cs"/>
                        </a:rPr>
                        <a:t>Stützpunktvorstellungen</a:t>
                      </a:r>
                      <a:r>
                        <a:rPr lang="de-DE" sz="1800" b="0" kern="1200" dirty="0">
                          <a:solidFill>
                            <a:schemeClr val="tx1"/>
                          </a:solidFill>
                          <a:effectLst/>
                          <a:latin typeface="+mn-lt"/>
                          <a:ea typeface="+mn-ea"/>
                          <a:cs typeface="+mn-cs"/>
                        </a:rPr>
                        <a:t> sind geeignet? Individuelle Vorerfahrungen beachten. </a:t>
                      </a:r>
                      <a:endParaRPr lang="de-DE" sz="1800" b="0" dirty="0">
                        <a:solidFill>
                          <a:schemeClr val="tx1"/>
                        </a:solidFill>
                        <a:effectLst/>
                      </a:endParaRPr>
                    </a:p>
                  </a:txBody>
                  <a:tcPr anchor="ctr">
                    <a:solidFill>
                      <a:schemeClr val="accent6">
                        <a:lumMod val="40000"/>
                        <a:lumOff val="60000"/>
                      </a:schemeClr>
                    </a:solidFill>
                  </a:tcPr>
                </a:tc>
              </a:tr>
              <a:tr h="697123">
                <a:tc>
                  <a:txBody>
                    <a:bodyPr/>
                    <a:lstStyle/>
                    <a:p>
                      <a:pPr algn="ctr"/>
                      <a:r>
                        <a:rPr lang="de-DE" sz="2400" b="0" dirty="0"/>
                        <a:t>Schätzen</a:t>
                      </a:r>
                      <a:endParaRPr lang="de-DE" sz="2400" b="0" dirty="0"/>
                    </a:p>
                  </a:txBody>
                  <a:tcPr anchor="ctr">
                    <a:solidFill>
                      <a:srgbClr val="FFFF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de-DE" sz="1800" b="0" kern="1200" dirty="0">
                          <a:solidFill>
                            <a:schemeClr val="tx1"/>
                          </a:solidFill>
                          <a:effectLst/>
                          <a:latin typeface="+mn-lt"/>
                          <a:ea typeface="+mn-ea"/>
                          <a:cs typeface="+mn-cs"/>
                        </a:rPr>
                        <a:t>Verschiedene </a:t>
                      </a:r>
                      <a:r>
                        <a:rPr lang="de-DE" sz="1800" b="0" kern="1200" dirty="0" err="1">
                          <a:solidFill>
                            <a:schemeClr val="tx1"/>
                          </a:solidFill>
                          <a:effectLst/>
                          <a:latin typeface="+mn-lt"/>
                          <a:ea typeface="+mn-ea"/>
                          <a:cs typeface="+mn-cs"/>
                        </a:rPr>
                        <a:t>Schätzstrategien</a:t>
                      </a:r>
                      <a:r>
                        <a:rPr lang="de-DE" sz="1800" b="0" kern="1200" dirty="0">
                          <a:solidFill>
                            <a:schemeClr val="tx1"/>
                          </a:solidFill>
                          <a:effectLst/>
                          <a:latin typeface="+mn-lt"/>
                          <a:ea typeface="+mn-ea"/>
                          <a:cs typeface="+mn-cs"/>
                        </a:rPr>
                        <a:t> </a:t>
                      </a:r>
                      <a:endParaRPr lang="de-DE" sz="1800" b="0" dirty="0">
                        <a:solidFill>
                          <a:schemeClr val="tx1"/>
                        </a:solidFill>
                        <a:effectLst/>
                      </a:endParaRPr>
                    </a:p>
                  </a:txBody>
                  <a:tcPr anchor="ctr">
                    <a:solidFill>
                      <a:srgbClr val="FFFF9B"/>
                    </a:solidFill>
                  </a:tcPr>
                </a:tc>
              </a:tr>
              <a:tr h="740606">
                <a:tc>
                  <a:txBody>
                    <a:bodyPr/>
                    <a:lstStyle/>
                    <a:p>
                      <a:pPr algn="ctr"/>
                      <a:r>
                        <a:rPr lang="de-DE" sz="2400" b="0" dirty="0"/>
                        <a:t>Umwandeln</a:t>
                      </a:r>
                      <a:endParaRPr lang="de-DE" sz="2400" b="0" dirty="0"/>
                    </a:p>
                  </a:txBody>
                  <a:tcPr anchor="ctr">
                    <a:solidFill>
                      <a:srgbClr val="B7DDE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de-DE" sz="1800" b="0" kern="1200" dirty="0" err="1">
                          <a:solidFill>
                            <a:schemeClr val="tx1"/>
                          </a:solidFill>
                          <a:effectLst/>
                          <a:latin typeface="+mn-lt"/>
                          <a:ea typeface="+mn-ea"/>
                          <a:cs typeface="+mn-cs"/>
                        </a:rPr>
                        <a:t>Vergröbern</a:t>
                      </a:r>
                      <a:r>
                        <a:rPr lang="de-DE" sz="1800" b="0" kern="1200" dirty="0">
                          <a:solidFill>
                            <a:schemeClr val="tx1"/>
                          </a:solidFill>
                          <a:effectLst/>
                          <a:latin typeface="+mn-lt"/>
                          <a:ea typeface="+mn-ea"/>
                          <a:cs typeface="+mn-cs"/>
                        </a:rPr>
                        <a:t> und verfeinern </a:t>
                      </a:r>
                      <a:br>
                        <a:rPr lang="de-DE" sz="1800" b="0" kern="1200" dirty="0">
                          <a:solidFill>
                            <a:schemeClr val="tx1"/>
                          </a:solidFill>
                          <a:effectLst/>
                          <a:latin typeface="+mn-lt"/>
                          <a:ea typeface="+mn-ea"/>
                          <a:cs typeface="+mn-cs"/>
                        </a:rPr>
                      </a:br>
                      <a:r>
                        <a:rPr lang="de-DE" sz="1800" b="0" kern="1200" dirty="0">
                          <a:solidFill>
                            <a:schemeClr val="tx1"/>
                          </a:solidFill>
                          <a:effectLst/>
                          <a:latin typeface="+mn-lt"/>
                          <a:ea typeface="+mn-ea"/>
                          <a:cs typeface="+mn-cs"/>
                        </a:rPr>
                        <a:t>Komma als Sortentrennzeichen </a:t>
                      </a:r>
                      <a:endParaRPr lang="de-DE" sz="1800" b="0" dirty="0">
                        <a:solidFill>
                          <a:schemeClr val="tx1"/>
                        </a:solidFill>
                        <a:effectLst/>
                      </a:endParaRPr>
                    </a:p>
                  </a:txBody>
                  <a:tcPr anchor="ctr">
                    <a:solidFill>
                      <a:srgbClr val="B7DDE9"/>
                    </a:solidFill>
                  </a:tcPr>
                </a:tc>
              </a:tr>
              <a:tr h="740606">
                <a:tc>
                  <a:txBody>
                    <a:bodyPr/>
                    <a:lstStyle/>
                    <a:p>
                      <a:pPr algn="ctr"/>
                      <a:r>
                        <a:rPr lang="de-DE" sz="2400" b="0" dirty="0"/>
                        <a:t>Rechnen</a:t>
                      </a:r>
                      <a:endParaRPr lang="de-DE" sz="2400" b="0" dirty="0"/>
                    </a:p>
                  </a:txBody>
                  <a:tcPr anchor="ctr">
                    <a:solidFill>
                      <a:srgbClr val="FAC7C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de-DE" sz="1800" b="0" kern="1200" dirty="0">
                          <a:solidFill>
                            <a:schemeClr val="tx1"/>
                          </a:solidFill>
                          <a:effectLst/>
                          <a:latin typeface="+mn-lt"/>
                          <a:ea typeface="+mn-ea"/>
                          <a:cs typeface="+mn-cs"/>
                        </a:rPr>
                        <a:t>Rechnen in Kontexten und Sachsituationen </a:t>
                      </a:r>
                      <a:endParaRPr lang="de-DE" sz="1800" b="0" dirty="0">
                        <a:solidFill>
                          <a:schemeClr val="tx1"/>
                        </a:solidFill>
                        <a:effectLst/>
                      </a:endParaRPr>
                    </a:p>
                  </a:txBody>
                  <a:tcPr anchor="ctr">
                    <a:solidFill>
                      <a:srgbClr val="FAC7C7"/>
                    </a:solidFill>
                  </a:tcPr>
                </a:tc>
              </a:tr>
            </a:tbl>
          </a:graphicData>
        </a:graphic>
      </p:graphicFrame>
      <p:sp>
        <p:nvSpPr>
          <p:cNvPr id="3" name="Rechteck 2"/>
          <p:cNvSpPr/>
          <p:nvPr/>
        </p:nvSpPr>
        <p:spPr>
          <a:xfrm>
            <a:off x="377244" y="575681"/>
            <a:ext cx="5522658" cy="891540"/>
          </a:xfrm>
          <a:prstGeom prst="rect">
            <a:avLst/>
          </a:prstGeom>
        </p:spPr>
        <p:txBody>
          <a:bodyPr wrap="square">
            <a:spAutoFit/>
          </a:bodyPr>
          <a:lstStyle/>
          <a:p>
            <a:r>
              <a:rPr lang="de-DE" sz="2800" b="1" dirty="0">
                <a:latin typeface="Calibri" panose="020F0502020204030204" pitchFamily="34" charset="0"/>
              </a:rPr>
              <a:t>Zentrale Unterrichtsziele </a:t>
            </a:r>
            <a:br>
              <a:rPr lang="de-DE" sz="2800" b="1" dirty="0">
                <a:latin typeface="Calibri" panose="020F0502020204030204" pitchFamily="34" charset="0"/>
              </a:rPr>
            </a:br>
            <a:r>
              <a:rPr lang="de-DE" sz="2400" dirty="0">
                <a:latin typeface="Calibri" panose="020F0502020204030204" pitchFamily="34" charset="0"/>
              </a:rPr>
              <a:t>im Inhaltsbereich </a:t>
            </a:r>
            <a:r>
              <a:rPr lang="de-DE" sz="2400" dirty="0" err="1">
                <a:latin typeface="Calibri" panose="020F0502020204030204" pitchFamily="34" charset="0"/>
              </a:rPr>
              <a:t>Größen</a:t>
            </a:r>
            <a:r>
              <a:rPr lang="de-DE" sz="2400" dirty="0">
                <a:latin typeface="Calibri" panose="020F0502020204030204" pitchFamily="34" charset="0"/>
              </a:rPr>
              <a:t> und Messen </a:t>
            </a:r>
            <a:endParaRPr lang="de-DE" sz="2400" dirty="0">
              <a:effectLst/>
              <a:latin typeface="Calibri" panose="020F0502020204030204" pitchFamily="34" charset="0"/>
            </a:endParaRPr>
          </a:p>
        </p:txBody>
      </p:sp>
      <p:sp>
        <p:nvSpPr>
          <p:cNvPr id="5" name="Bildplatzhalter 4"/>
          <p:cNvSpPr>
            <a:spLocks noGrp="1"/>
          </p:cNvSpPr>
          <p:nvPr>
            <p:ph type="pic" sz="quarter" idx="15"/>
          </p:nvPr>
        </p:nvSpPr>
        <p:spPr/>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CustomShape 2"/>
          <p:cNvSpPr/>
          <p:nvPr/>
        </p:nvSpPr>
        <p:spPr>
          <a:xfrm>
            <a:off x="395536" y="755082"/>
            <a:ext cx="7918560" cy="854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90000"/>
              </a:lnSpc>
            </a:pPr>
            <a:r>
              <a:rPr lang="de-DE" sz="4000" b="1" strike="noStrike" spc="-1" dirty="0">
                <a:solidFill>
                  <a:srgbClr val="00B050"/>
                </a:solidFill>
                <a:uFill>
                  <a:solidFill>
                    <a:srgbClr val="FFFFFF"/>
                  </a:solidFill>
                </a:uFill>
                <a:latin typeface="Calibri"/>
                <a:ea typeface="DejaVu Sans"/>
              </a:rPr>
              <a:t>Mathematik-Lehrwerke</a:t>
            </a:r>
            <a:endParaRPr lang="de-DE" sz="1800" b="0" strike="noStrike" spc="-1" dirty="0">
              <a:solidFill>
                <a:srgbClr val="00B050"/>
              </a:solidFill>
              <a:uFill>
                <a:solidFill>
                  <a:srgbClr val="FFFFFF"/>
                </a:solidFill>
              </a:uFill>
              <a:latin typeface="Arial" panose="020B0604020202020204"/>
            </a:endParaRPr>
          </a:p>
        </p:txBody>
      </p:sp>
      <p:sp>
        <p:nvSpPr>
          <p:cNvPr id="208" name="TextShape 3"/>
          <p:cNvSpPr txBox="1"/>
          <p:nvPr/>
        </p:nvSpPr>
        <p:spPr>
          <a:xfrm>
            <a:off x="7663319" y="1183720"/>
            <a:ext cx="1037520" cy="462240"/>
          </a:xfrm>
          <a:prstGeom prst="rect">
            <a:avLst/>
          </a:prstGeom>
          <a:noFill/>
          <a:ln>
            <a:noFill/>
          </a:ln>
        </p:spPr>
        <p:txBody>
          <a:bodyPr lIns="90000" tIns="45000" rIns="90000" bIns="45000"/>
          <a:lstStyle/>
          <a:p>
            <a:r>
              <a:rPr lang="de-DE" sz="2000" b="0" strike="noStrike" spc="-1" dirty="0">
                <a:solidFill>
                  <a:srgbClr val="C00000"/>
                </a:solidFill>
                <a:uFill>
                  <a:solidFill>
                    <a:srgbClr val="FFFFFF"/>
                  </a:solidFill>
                </a:uFill>
                <a:latin typeface="Calibri"/>
              </a:rPr>
              <a:t>15 min</a:t>
            </a:r>
            <a:endParaRPr lang="de-DE" sz="2000" b="0" strike="noStrike" spc="-1" dirty="0">
              <a:solidFill>
                <a:srgbClr val="C00000"/>
              </a:solidFill>
              <a:uFill>
                <a:solidFill>
                  <a:srgbClr val="FFFFFF"/>
                </a:solidFill>
              </a:uFill>
              <a:latin typeface="Arial" panose="020B0604020202020204"/>
            </a:endParaRPr>
          </a:p>
        </p:txBody>
      </p:sp>
      <p:pic>
        <p:nvPicPr>
          <p:cNvPr id="209" name="Grafik 208"/>
          <p:cNvPicPr/>
          <p:nvPr/>
        </p:nvPicPr>
        <p:blipFill>
          <a:blip r:embed="rId1"/>
          <a:srcRect l="1775" t="35" r="1688" b="-18"/>
          <a:stretch>
            <a:fillRect/>
          </a:stretch>
        </p:blipFill>
        <p:spPr>
          <a:xfrm>
            <a:off x="7309265" y="1107502"/>
            <a:ext cx="363053" cy="464708"/>
          </a:xfrm>
          <a:prstGeom prst="rect">
            <a:avLst/>
          </a:prstGeom>
          <a:ln>
            <a:noFill/>
          </a:ln>
        </p:spPr>
      </p:pic>
      <p:sp>
        <p:nvSpPr>
          <p:cNvPr id="4" name="Bildplatzhalter 3"/>
          <p:cNvSpPr>
            <a:spLocks noGrp="1"/>
          </p:cNvSpPr>
          <p:nvPr>
            <p:ph type="pic" sz="quarter" idx="15"/>
          </p:nvPr>
        </p:nvSpPr>
        <p:spPr/>
      </p:sp>
      <p:pic>
        <p:nvPicPr>
          <p:cNvPr id="11" name="Grafik 10"/>
          <p:cNvPicPr/>
          <p:nvPr/>
        </p:nvPicPr>
        <p:blipFill>
          <a:blip r:embed="rId2"/>
          <a:stretch>
            <a:fillRect/>
          </a:stretch>
        </p:blipFill>
        <p:spPr>
          <a:xfrm>
            <a:off x="8138222" y="205570"/>
            <a:ext cx="761991" cy="764922"/>
          </a:xfrm>
          <a:prstGeom prst="rect">
            <a:avLst/>
          </a:prstGeom>
          <a:ln>
            <a:noFill/>
          </a:ln>
        </p:spPr>
      </p:pic>
      <p:pic>
        <p:nvPicPr>
          <p:cNvPr id="12" name="Grafik 11"/>
          <p:cNvPicPr/>
          <p:nvPr/>
        </p:nvPicPr>
        <p:blipFill>
          <a:blip r:embed="rId3"/>
          <a:stretch>
            <a:fillRect/>
          </a:stretch>
        </p:blipFill>
        <p:spPr>
          <a:xfrm>
            <a:off x="7000655" y="-3399"/>
            <a:ext cx="1071000" cy="1224000"/>
          </a:xfrm>
          <a:prstGeom prst="rect">
            <a:avLst/>
          </a:prstGeom>
          <a:ln>
            <a:noFill/>
          </a:ln>
        </p:spPr>
      </p:pic>
      <p:sp>
        <p:nvSpPr>
          <p:cNvPr id="13" name="CustomShape 1"/>
          <p:cNvSpPr/>
          <p:nvPr/>
        </p:nvSpPr>
        <p:spPr>
          <a:xfrm>
            <a:off x="395536" y="1839755"/>
            <a:ext cx="8268583" cy="4104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15900" indent="-214630">
              <a:lnSpc>
                <a:spcPct val="150000"/>
              </a:lnSpc>
              <a:spcAft>
                <a:spcPts val="600"/>
              </a:spcAft>
              <a:buClr>
                <a:srgbClr val="000000"/>
              </a:buClr>
              <a:buSzPct val="45000"/>
              <a:buFont typeface="Wingdings" panose="05000000000000000000" pitchFamily="2" charset="2"/>
              <a:buChar char=""/>
            </a:pPr>
            <a:r>
              <a:rPr lang="de-DE" sz="2000" b="0" strike="noStrike" spc="-1" dirty="0">
                <a:solidFill>
                  <a:srgbClr val="002060"/>
                </a:solidFill>
                <a:uFill>
                  <a:solidFill>
                    <a:srgbClr val="FFFFFF"/>
                  </a:solidFill>
                </a:uFill>
                <a:latin typeface="Calibri" panose="020F0502020204030204" pitchFamily="34" charset="0"/>
                <a:ea typeface="DejaVu Sans"/>
                <a:cs typeface="Calibri" panose="020F0502020204030204" pitchFamily="34" charset="0"/>
              </a:rPr>
              <a:t>Welche </a:t>
            </a:r>
            <a:r>
              <a:rPr lang="de-DE" sz="2000" b="1" strike="noStrike" spc="-1" dirty="0">
                <a:solidFill>
                  <a:srgbClr val="002060"/>
                </a:solidFill>
                <a:uFill>
                  <a:solidFill>
                    <a:srgbClr val="FFFFFF"/>
                  </a:solidFill>
                </a:uFill>
                <a:latin typeface="Calibri" panose="020F0502020204030204" pitchFamily="34" charset="0"/>
                <a:ea typeface="DejaVu Sans"/>
                <a:cs typeface="Calibri" panose="020F0502020204030204" pitchFamily="34" charset="0"/>
              </a:rPr>
              <a:t>Teilbereiche</a:t>
            </a:r>
            <a:r>
              <a:rPr lang="de-DE" sz="2000" b="0" strike="noStrike" spc="-1" dirty="0">
                <a:solidFill>
                  <a:srgbClr val="002060"/>
                </a:solidFill>
                <a:uFill>
                  <a:solidFill>
                    <a:srgbClr val="FFFFFF"/>
                  </a:solidFill>
                </a:uFill>
                <a:latin typeface="Calibri" panose="020F0502020204030204" pitchFamily="34" charset="0"/>
                <a:ea typeface="DejaVu Sans"/>
                <a:cs typeface="Calibri" panose="020F0502020204030204" pitchFamily="34" charset="0"/>
              </a:rPr>
              <a:t> lassen sich bei Aufgaben zum Größenbereich Längen finden?</a:t>
            </a:r>
            <a:endParaRPr lang="de-DE" sz="2000" b="0" strike="noStrike" spc="-1" dirty="0">
              <a:solidFill>
                <a:srgbClr val="002060"/>
              </a:solidFill>
              <a:uFill>
                <a:solidFill>
                  <a:srgbClr val="FFFFFF"/>
                </a:solidFill>
              </a:uFill>
              <a:latin typeface="Calibri" panose="020F0502020204030204" pitchFamily="34" charset="0"/>
              <a:cs typeface="Calibri" panose="020F0502020204030204" pitchFamily="34" charset="0"/>
            </a:endParaRPr>
          </a:p>
          <a:p>
            <a:pPr marL="215900" indent="-214630">
              <a:lnSpc>
                <a:spcPct val="150000"/>
              </a:lnSpc>
              <a:spcAft>
                <a:spcPts val="600"/>
              </a:spcAft>
              <a:buClr>
                <a:srgbClr val="000000"/>
              </a:buClr>
              <a:buSzPct val="45000"/>
              <a:buFont typeface="Wingdings" panose="05000000000000000000" pitchFamily="2" charset="2"/>
              <a:buChar char=""/>
            </a:pPr>
            <a:r>
              <a:rPr lang="de-DE" sz="2000" b="0" strike="noStrike" spc="-1" dirty="0">
                <a:solidFill>
                  <a:srgbClr val="002060"/>
                </a:solidFill>
                <a:uFill>
                  <a:solidFill>
                    <a:srgbClr val="FFFFFF"/>
                  </a:solidFill>
                </a:uFill>
                <a:latin typeface="Calibri" panose="020F0502020204030204" pitchFamily="34" charset="0"/>
                <a:ea typeface="DejaVu Sans"/>
                <a:cs typeface="Calibri" panose="020F0502020204030204" pitchFamily="34" charset="0"/>
              </a:rPr>
              <a:t>Welche </a:t>
            </a:r>
            <a:r>
              <a:rPr lang="de-DE" sz="2000" b="1" strike="noStrike" spc="-1" dirty="0">
                <a:solidFill>
                  <a:srgbClr val="002060"/>
                </a:solidFill>
                <a:uFill>
                  <a:solidFill>
                    <a:srgbClr val="FFFFFF"/>
                  </a:solidFill>
                </a:uFill>
                <a:latin typeface="Calibri" panose="020F0502020204030204" pitchFamily="34" charset="0"/>
                <a:ea typeface="DejaVu Sans"/>
                <a:cs typeface="Calibri" panose="020F0502020204030204" pitchFamily="34" charset="0"/>
              </a:rPr>
              <a:t>Tätigkeiten</a:t>
            </a:r>
            <a:r>
              <a:rPr lang="de-DE" sz="2000" b="0" strike="noStrike" spc="-1" dirty="0">
                <a:solidFill>
                  <a:srgbClr val="002060"/>
                </a:solidFill>
                <a:uFill>
                  <a:solidFill>
                    <a:srgbClr val="FFFFFF"/>
                  </a:solidFill>
                </a:uFill>
                <a:latin typeface="Calibri" panose="020F0502020204030204" pitchFamily="34" charset="0"/>
                <a:ea typeface="DejaVu Sans"/>
                <a:cs typeface="Calibri" panose="020F0502020204030204" pitchFamily="34" charset="0"/>
              </a:rPr>
              <a:t> in Bezug auf die Größen stehen im Mittelpunkt?</a:t>
            </a:r>
            <a:endParaRPr lang="de-DE" sz="2000" b="0" strike="noStrike" spc="-1" dirty="0">
              <a:solidFill>
                <a:srgbClr val="002060"/>
              </a:solidFill>
              <a:uFill>
                <a:solidFill>
                  <a:srgbClr val="FFFFFF"/>
                </a:solidFill>
              </a:uFill>
              <a:latin typeface="Calibri" panose="020F0502020204030204" pitchFamily="34" charset="0"/>
              <a:cs typeface="Calibri" panose="020F0502020204030204" pitchFamily="34" charset="0"/>
            </a:endParaRPr>
          </a:p>
          <a:p>
            <a:pPr marL="215900" indent="-214630">
              <a:lnSpc>
                <a:spcPct val="150000"/>
              </a:lnSpc>
              <a:spcAft>
                <a:spcPts val="600"/>
              </a:spcAft>
              <a:buClr>
                <a:srgbClr val="000000"/>
              </a:buClr>
              <a:buSzPct val="45000"/>
              <a:buFont typeface="Wingdings" panose="05000000000000000000" pitchFamily="2" charset="2"/>
              <a:buChar char=""/>
            </a:pPr>
            <a:r>
              <a:rPr lang="de-DE" sz="2000" b="0" strike="noStrike" spc="-1" dirty="0">
                <a:solidFill>
                  <a:srgbClr val="002060"/>
                </a:solidFill>
                <a:uFill>
                  <a:solidFill>
                    <a:srgbClr val="FFFFFF"/>
                  </a:solidFill>
                </a:uFill>
                <a:latin typeface="Calibri" panose="020F0502020204030204" pitchFamily="34" charset="0"/>
                <a:ea typeface="DejaVu Sans"/>
                <a:cs typeface="Calibri" panose="020F0502020204030204" pitchFamily="34" charset="0"/>
              </a:rPr>
              <a:t>Untersuchen Sie in Kleingruppen die Aufgaben in den mitgebrachten Schulbüchern und </a:t>
            </a:r>
            <a:r>
              <a:rPr lang="de-DE" sz="2000" b="1" strike="noStrike" spc="-1" dirty="0">
                <a:solidFill>
                  <a:srgbClr val="002060"/>
                </a:solidFill>
                <a:uFill>
                  <a:solidFill>
                    <a:srgbClr val="FFFFFF"/>
                  </a:solidFill>
                </a:uFill>
                <a:latin typeface="Calibri" panose="020F0502020204030204" pitchFamily="34" charset="0"/>
                <a:ea typeface="DejaVu Sans"/>
                <a:cs typeface="Calibri" panose="020F0502020204030204" pitchFamily="34" charset="0"/>
              </a:rPr>
              <a:t>ordnen</a:t>
            </a:r>
            <a:r>
              <a:rPr lang="de-DE" sz="2000" b="0" strike="noStrike" spc="-1" dirty="0">
                <a:solidFill>
                  <a:srgbClr val="002060"/>
                </a:solidFill>
                <a:uFill>
                  <a:solidFill>
                    <a:srgbClr val="FFFFFF"/>
                  </a:solidFill>
                </a:uFill>
                <a:latin typeface="Calibri" panose="020F0502020204030204" pitchFamily="34" charset="0"/>
                <a:ea typeface="DejaVu Sans"/>
                <a:cs typeface="Calibri" panose="020F0502020204030204" pitchFamily="34" charset="0"/>
              </a:rPr>
              <a:t> Sie nach ihren Schwerpunkten. </a:t>
            </a:r>
            <a:endParaRPr lang="de-DE" sz="2000" b="0" strike="noStrike" spc="-1" dirty="0">
              <a:solidFill>
                <a:srgbClr val="002060"/>
              </a:solidFill>
              <a:uFill>
                <a:solidFill>
                  <a:srgbClr val="FFFFFF"/>
                </a:solidFill>
              </a:uFill>
              <a:latin typeface="Calibri" panose="020F0502020204030204" pitchFamily="34" charset="0"/>
              <a:ea typeface="DejaVu Sans"/>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3"/>
          <p:cNvSpPr>
            <a:spLocks noGrp="1"/>
          </p:cNvSpPr>
          <p:nvPr>
            <p:ph type="title"/>
          </p:nvPr>
        </p:nvSpPr>
        <p:spPr>
          <a:xfrm>
            <a:off x="628650" y="1844824"/>
            <a:ext cx="7886700" cy="2717801"/>
          </a:xfrm>
        </p:spPr>
        <p:txBody>
          <a:bodyPr/>
          <a:lstStyle/>
          <a:p>
            <a:r>
              <a:rPr lang="de-DE" b="1" dirty="0">
                <a:latin typeface="Calibri" panose="020F0502020204030204" pitchFamily="34" charset="0"/>
                <a:cs typeface="Calibri" panose="020F0502020204030204" pitchFamily="34" charset="0"/>
              </a:rPr>
              <a:t>Planung einer Unterrichtseinheit</a:t>
            </a:r>
            <a:endParaRPr lang="de-DE" b="1" dirty="0">
              <a:latin typeface="Calibri" panose="020F0502020204030204" pitchFamily="34" charset="0"/>
              <a:cs typeface="Calibri" panose="020F0502020204030204" pitchFamily="34" charset="0"/>
            </a:endParaRPr>
          </a:p>
        </p:txBody>
      </p:sp>
      <p:sp>
        <p:nvSpPr>
          <p:cNvPr id="6" name="Bildplatzhalter 5"/>
          <p:cNvSpPr>
            <a:spLocks noGrp="1"/>
          </p:cNvSpPr>
          <p:nvPr>
            <p:ph type="pic" sz="quarter" idx="15"/>
          </p:nvPr>
        </p:nvSpPr>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1906401" y="1843269"/>
            <a:ext cx="2901255" cy="324148"/>
          </a:xfrm>
        </p:spPr>
        <p:txBody>
          <a:bodyPr/>
          <a:lstStyle/>
          <a:p>
            <a:r>
              <a:rPr lang="de-DE" dirty="0"/>
              <a:t>Basisdimensionen</a:t>
            </a:r>
            <a:endParaRPr lang="de-DE" dirty="0"/>
          </a:p>
        </p:txBody>
      </p:sp>
      <p:sp>
        <p:nvSpPr>
          <p:cNvPr id="11" name="Titel 2"/>
          <p:cNvSpPr>
            <a:spLocks noGrp="1"/>
          </p:cNvSpPr>
          <p:nvPr>
            <p:ph type="title"/>
          </p:nvPr>
        </p:nvSpPr>
        <p:spPr>
          <a:xfrm>
            <a:off x="387029" y="96937"/>
            <a:ext cx="5940000" cy="999000"/>
          </a:xfrm>
        </p:spPr>
        <p:txBody>
          <a:bodyPr>
            <a:normAutofit fontScale="90000"/>
          </a:bodyPr>
          <a:lstStyle/>
          <a:p>
            <a:pPr>
              <a:lnSpc>
                <a:spcPct val="150000"/>
              </a:lnSpc>
            </a:pPr>
            <a:br>
              <a:rPr lang="de-DE" sz="3200" b="1" dirty="0">
                <a:solidFill>
                  <a:srgbClr val="00B050"/>
                </a:solidFill>
                <a:latin typeface="Calibri" panose="020F0502020204030204" pitchFamily="34" charset="0"/>
                <a:cs typeface="Calibri" panose="020F0502020204030204" pitchFamily="34" charset="0"/>
              </a:rPr>
            </a:br>
            <a:r>
              <a:rPr lang="de-DE" sz="2700" b="1" dirty="0">
                <a:solidFill>
                  <a:srgbClr val="002060"/>
                </a:solidFill>
              </a:rPr>
              <a:t>Q &amp; A Erstsemester – </a:t>
            </a:r>
            <a:br>
              <a:rPr lang="de-DE" sz="2700" b="1" dirty="0">
                <a:solidFill>
                  <a:srgbClr val="002060"/>
                </a:solidFill>
              </a:rPr>
            </a:br>
            <a:r>
              <a:rPr lang="de-DE" sz="2700" b="1" dirty="0">
                <a:solidFill>
                  <a:srgbClr val="002060"/>
                </a:solidFill>
              </a:rPr>
              <a:t>Aufgabe Zweit- &amp; Drittsemester</a:t>
            </a:r>
            <a:endParaRPr lang="de-DE" sz="3200" b="1" dirty="0">
              <a:solidFill>
                <a:srgbClr val="002060"/>
              </a:solidFill>
            </a:endParaRPr>
          </a:p>
        </p:txBody>
      </p:sp>
      <p:pic>
        <p:nvPicPr>
          <p:cNvPr id="12" name="Bildplatzhalter 3"/>
          <p:cNvPicPr>
            <a:picLocks noChangeAspect="1"/>
          </p:cNvPicPr>
          <p:nvPr/>
        </p:nvPicPr>
        <p:blipFill rotWithShape="1">
          <a:blip r:embed="rId1">
            <a:extLst>
              <a:ext uri="{28A0092B-C50C-407E-A947-70E740481C1C}">
                <a14:useLocalDpi xmlns:a14="http://schemas.microsoft.com/office/drawing/2010/main" val="0"/>
              </a:ext>
            </a:extLst>
          </a:blip>
          <a:srcRect t="-11721" b="-14839"/>
          <a:stretch>
            <a:fillRect/>
          </a:stretch>
        </p:blipFill>
        <p:spPr>
          <a:xfrm>
            <a:off x="8217147" y="339378"/>
            <a:ext cx="661833" cy="756559"/>
          </a:xfrm>
          <a:prstGeom prst="rect">
            <a:avLst/>
          </a:prstGeom>
        </p:spPr>
      </p:pic>
      <p:pic>
        <p:nvPicPr>
          <p:cNvPr id="13" name="Grafik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1831" y="231840"/>
            <a:ext cx="433449" cy="306304"/>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881831" y="563057"/>
            <a:ext cx="279555" cy="403292"/>
          </a:xfrm>
          <a:prstGeom prst="rect">
            <a:avLst/>
          </a:prstGeom>
        </p:spPr>
      </p:pic>
      <p:sp>
        <p:nvSpPr>
          <p:cNvPr id="15" name="Rechteck 14"/>
          <p:cNvSpPr/>
          <p:nvPr/>
        </p:nvSpPr>
        <p:spPr>
          <a:xfrm>
            <a:off x="7881831" y="1017007"/>
            <a:ext cx="969748" cy="300082"/>
          </a:xfrm>
          <a:prstGeom prst="rect">
            <a:avLst/>
          </a:prstGeom>
        </p:spPr>
        <p:txBody>
          <a:bodyPr wrap="square">
            <a:spAutoFit/>
          </a:bodyPr>
          <a:lstStyle/>
          <a:p>
            <a:r>
              <a:rPr lang="de-DE" sz="1350" b="1" dirty="0">
                <a:solidFill>
                  <a:srgbClr val="C00000"/>
                </a:solidFill>
                <a:latin typeface="Calibri" panose="020F0502020204030204" pitchFamily="34" charset="0"/>
                <a:cs typeface="Calibri" panose="020F0502020204030204" pitchFamily="34" charset="0"/>
              </a:rPr>
              <a:t>20 Min.</a:t>
            </a:r>
            <a:endParaRPr lang="de-DE" sz="1350" b="1" dirty="0">
              <a:solidFill>
                <a:srgbClr val="C00000"/>
              </a:solidFill>
              <a:latin typeface="Calibri"/>
            </a:endParaRPr>
          </a:p>
        </p:txBody>
      </p:sp>
      <p:sp>
        <p:nvSpPr>
          <p:cNvPr id="2" name="Textfeld 1"/>
          <p:cNvSpPr txBox="1"/>
          <p:nvPr/>
        </p:nvSpPr>
        <p:spPr>
          <a:xfrm>
            <a:off x="652520" y="3941281"/>
            <a:ext cx="6714066" cy="1618264"/>
          </a:xfrm>
          <a:prstGeom prst="rect">
            <a:avLst/>
          </a:prstGeom>
          <a:noFill/>
        </p:spPr>
        <p:txBody>
          <a:bodyPr wrap="square" rtlCol="0">
            <a:spAutoFit/>
          </a:bodyPr>
          <a:lstStyle/>
          <a:p>
            <a:pPr>
              <a:lnSpc>
                <a:spcPct val="150000"/>
              </a:lnSpc>
            </a:pPr>
            <a:r>
              <a:rPr lang="de-DE" sz="1350" dirty="0">
                <a:solidFill>
                  <a:prstClr val="black"/>
                </a:solidFill>
                <a:latin typeface="Calibri"/>
              </a:rPr>
              <a:t>Bereiten Sie einen kurzen Vortrag über Ihr jeweiliges Thema vor. </a:t>
            </a:r>
            <a:endParaRPr lang="de-DE" sz="1350" dirty="0">
              <a:solidFill>
                <a:prstClr val="black"/>
              </a:solidFill>
              <a:latin typeface="Calibri"/>
            </a:endParaRPr>
          </a:p>
          <a:p>
            <a:pPr marL="214630" indent="-214630">
              <a:lnSpc>
                <a:spcPct val="150000"/>
              </a:lnSpc>
              <a:buFont typeface="Wingdings" panose="05000000000000000000" pitchFamily="2" charset="2"/>
              <a:buChar char="è"/>
            </a:pPr>
            <a:r>
              <a:rPr lang="de-DE" sz="1350" dirty="0">
                <a:solidFill>
                  <a:prstClr val="black"/>
                </a:solidFill>
                <a:latin typeface="Calibri"/>
              </a:rPr>
              <a:t>Was ist Ihnen bei Ihrer Unterrichtsvorbereitung besonders wichtig?</a:t>
            </a:r>
            <a:endParaRPr lang="de-DE" sz="1350" dirty="0">
              <a:solidFill>
                <a:prstClr val="black"/>
              </a:solidFill>
              <a:latin typeface="Calibri"/>
            </a:endParaRPr>
          </a:p>
          <a:p>
            <a:pPr marL="214630" indent="-214630">
              <a:lnSpc>
                <a:spcPct val="150000"/>
              </a:lnSpc>
              <a:buFont typeface="Wingdings" panose="05000000000000000000" pitchFamily="2" charset="2"/>
              <a:buChar char="è"/>
            </a:pPr>
            <a:r>
              <a:rPr lang="de-DE" sz="1350" dirty="0">
                <a:solidFill>
                  <a:prstClr val="black"/>
                </a:solidFill>
                <a:latin typeface="Calibri"/>
              </a:rPr>
              <a:t>Geben Sie konkrete Unterrichtsbeispiele zu einzelnen Aspekten der Basisdimensionen.</a:t>
            </a:r>
            <a:endParaRPr lang="de-DE" sz="1350" dirty="0">
              <a:solidFill>
                <a:prstClr val="black"/>
              </a:solidFill>
              <a:latin typeface="Calibri"/>
            </a:endParaRPr>
          </a:p>
          <a:p>
            <a:pPr marL="214630" indent="-214630">
              <a:lnSpc>
                <a:spcPct val="150000"/>
              </a:lnSpc>
              <a:buFont typeface="Wingdings" panose="05000000000000000000" pitchFamily="2" charset="2"/>
              <a:buChar char="è"/>
            </a:pPr>
            <a:r>
              <a:rPr lang="de-DE" sz="1350" dirty="0">
                <a:solidFill>
                  <a:prstClr val="black"/>
                </a:solidFill>
                <a:latin typeface="Calibri"/>
              </a:rPr>
              <a:t>Welche Tipps haben Sie für das Erstsemester?</a:t>
            </a:r>
            <a:endParaRPr lang="de-DE" sz="1350" dirty="0">
              <a:solidFill>
                <a:prstClr val="black"/>
              </a:solidFill>
              <a:latin typeface="Calibri"/>
            </a:endParaRPr>
          </a:p>
          <a:p>
            <a:pPr marL="214630" indent="-214630">
              <a:lnSpc>
                <a:spcPct val="150000"/>
              </a:lnSpc>
              <a:buFont typeface="Wingdings" panose="05000000000000000000" pitchFamily="2" charset="2"/>
              <a:buChar char="è"/>
            </a:pPr>
            <a:r>
              <a:rPr lang="de-DE" sz="1350" dirty="0">
                <a:solidFill>
                  <a:prstClr val="black"/>
                </a:solidFill>
                <a:latin typeface="Calibri"/>
              </a:rPr>
              <a:t>Was ist besonders wichtig für den Anfang?</a:t>
            </a:r>
            <a:endParaRPr lang="de-DE" sz="1350" dirty="0">
              <a:solidFill>
                <a:prstClr val="black"/>
              </a:solidFill>
              <a:latin typeface="Calibri"/>
            </a:endParaRPr>
          </a:p>
        </p:txBody>
      </p:sp>
      <p:sp>
        <p:nvSpPr>
          <p:cNvPr id="8" name="Inhaltsplatzhalter 3"/>
          <p:cNvSpPr txBox="1"/>
          <p:nvPr/>
        </p:nvSpPr>
        <p:spPr>
          <a:xfrm>
            <a:off x="2025427" y="2315671"/>
            <a:ext cx="1852871" cy="108012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200" b="1" dirty="0">
                <a:solidFill>
                  <a:prstClr val="black"/>
                </a:solidFill>
              </a:rPr>
              <a:t>Kognitive Aktivierung</a:t>
            </a:r>
            <a:endParaRPr lang="de-DE" sz="1200" b="1" dirty="0">
              <a:solidFill>
                <a:prstClr val="black"/>
              </a:solidFill>
            </a:endParaRPr>
          </a:p>
          <a:p>
            <a:pPr>
              <a:buFont typeface="Courier New" panose="02070309020205020404" pitchFamily="49" charset="0"/>
              <a:buChar char="o"/>
            </a:pPr>
            <a:endParaRPr lang="de-DE" sz="1200" dirty="0">
              <a:solidFill>
                <a:prstClr val="black"/>
              </a:solidFill>
            </a:endParaRPr>
          </a:p>
        </p:txBody>
      </p:sp>
      <p:sp>
        <p:nvSpPr>
          <p:cNvPr id="9" name="Inhaltsplatzhalter 3"/>
          <p:cNvSpPr txBox="1"/>
          <p:nvPr/>
        </p:nvSpPr>
        <p:spPr>
          <a:xfrm>
            <a:off x="89674" y="2315578"/>
            <a:ext cx="2318614" cy="119790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b="1" dirty="0">
                <a:solidFill>
                  <a:prstClr val="black"/>
                </a:solidFill>
              </a:rPr>
              <a:t>Classroom Management</a:t>
            </a:r>
            <a:endParaRPr lang="de-DE" sz="1200" b="1" dirty="0">
              <a:solidFill>
                <a:prstClr val="black"/>
              </a:solidFill>
            </a:endParaRPr>
          </a:p>
        </p:txBody>
      </p:sp>
      <p:sp>
        <p:nvSpPr>
          <p:cNvPr id="18" name="Inhaltsplatzhalter 3"/>
          <p:cNvSpPr txBox="1"/>
          <p:nvPr/>
        </p:nvSpPr>
        <p:spPr>
          <a:xfrm>
            <a:off x="6440151" y="2793566"/>
            <a:ext cx="1852871" cy="108012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de-DE" sz="1200" dirty="0">
              <a:solidFill>
                <a:prstClr val="black"/>
              </a:solidFill>
            </a:endParaRPr>
          </a:p>
        </p:txBody>
      </p:sp>
      <p:pic>
        <p:nvPicPr>
          <p:cNvPr id="19" name="Grafik 18"/>
          <p:cNvPicPr>
            <a:picLocks noChangeAspect="1"/>
          </p:cNvPicPr>
          <p:nvPr/>
        </p:nvPicPr>
        <p:blipFill>
          <a:blip r:embed="rId4"/>
          <a:stretch>
            <a:fillRect/>
          </a:stretch>
        </p:blipFill>
        <p:spPr>
          <a:xfrm>
            <a:off x="7909632" y="4876218"/>
            <a:ext cx="969348" cy="964775"/>
          </a:xfrm>
          <a:prstGeom prst="rect">
            <a:avLst/>
          </a:prstGeom>
        </p:spPr>
      </p:pic>
      <p:sp>
        <p:nvSpPr>
          <p:cNvPr id="4" name="Inhaltsplatzhalter 3"/>
          <p:cNvSpPr txBox="1"/>
          <p:nvPr/>
        </p:nvSpPr>
        <p:spPr>
          <a:xfrm>
            <a:off x="3784136" y="2317576"/>
            <a:ext cx="2318615" cy="148295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200" b="1" dirty="0">
                <a:solidFill>
                  <a:prstClr val="black"/>
                </a:solidFill>
              </a:rPr>
              <a:t>Konstruktive Unterstützung</a:t>
            </a:r>
            <a:endParaRPr lang="de-DE" sz="1200" b="1" dirty="0">
              <a:solidFill>
                <a:prstClr val="black"/>
              </a:solidFill>
            </a:endParaRPr>
          </a:p>
          <a:p>
            <a:pPr>
              <a:buFont typeface="Courier New" panose="02070309020205020404" pitchFamily="49" charset="0"/>
              <a:buChar char="o"/>
            </a:pPr>
            <a:endParaRPr lang="de-DE" sz="1200" dirty="0">
              <a:solidFill>
                <a:prstClr val="black"/>
              </a:solidFill>
            </a:endParaRPr>
          </a:p>
        </p:txBody>
      </p:sp>
      <p:sp>
        <p:nvSpPr>
          <p:cNvPr id="6" name="Inhaltsplatzhalter 3"/>
          <p:cNvSpPr txBox="1"/>
          <p:nvPr/>
        </p:nvSpPr>
        <p:spPr>
          <a:xfrm>
            <a:off x="6102877" y="2316048"/>
            <a:ext cx="4273656" cy="108012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b="1" dirty="0">
                <a:solidFill>
                  <a:prstClr val="black"/>
                </a:solidFill>
              </a:rPr>
              <a:t>Unterrichtsentwurf &amp; Reflexionsbogen </a:t>
            </a:r>
            <a:endParaRPr lang="de-DE" sz="1200" b="1" dirty="0">
              <a:solidFill>
                <a:prstClr val="black"/>
              </a:solidFill>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p:nvPr/>
        </p:nvSpPr>
        <p:spPr>
          <a:xfrm>
            <a:off x="358775" y="347345"/>
            <a:ext cx="6643370" cy="1160145"/>
          </a:xfrm>
          <a:prstGeom prst="rect">
            <a:avLst/>
          </a:prstGeom>
        </p:spPr>
        <p:txBody>
          <a:bodyPr vert="horz" lIns="68580" tIns="34290" rIns="68580" bIns="34290" rtlCol="0" anchor="ctr">
            <a:normAutofit fontScale="825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de-DE" sz="2800" b="1" dirty="0">
                <a:solidFill>
                  <a:srgbClr val="002060"/>
                </a:solidFill>
                <a:latin typeface="Calibri" panose="020F0502020204030204" pitchFamily="34" charset="0"/>
                <a:cs typeface="Calibri" panose="020F0502020204030204" pitchFamily="34" charset="0"/>
              </a:rPr>
              <a:t>Arbeitsauftrag: Planung einer Einheit </a:t>
            </a:r>
            <a:endParaRPr lang="de-DE" sz="2800" b="1" dirty="0">
              <a:solidFill>
                <a:srgbClr val="002060"/>
              </a:solidFill>
              <a:latin typeface="Calibri" panose="020F0502020204030204" pitchFamily="34" charset="0"/>
              <a:cs typeface="Calibri" panose="020F0502020204030204" pitchFamily="34" charset="0"/>
            </a:endParaRPr>
          </a:p>
          <a:p>
            <a:pPr>
              <a:lnSpc>
                <a:spcPct val="150000"/>
              </a:lnSpc>
            </a:pPr>
            <a:r>
              <a:rPr lang="de-DE" sz="2800" b="1" dirty="0">
                <a:solidFill>
                  <a:srgbClr val="002060"/>
                </a:solidFill>
                <a:latin typeface="Calibri" panose="020F0502020204030204" pitchFamily="34" charset="0"/>
                <a:cs typeface="Calibri" panose="020F0502020204030204" pitchFamily="34" charset="0"/>
              </a:rPr>
              <a:t>Zum Aufbau von Stützpunktvorstellungen </a:t>
            </a:r>
            <a:endParaRPr lang="de-DE" sz="2800" b="1" dirty="0">
              <a:solidFill>
                <a:srgbClr val="002060"/>
              </a:solidFill>
              <a:latin typeface="Calibri" panose="020F0502020204030204" pitchFamily="34" charset="0"/>
              <a:cs typeface="Calibri" panose="020F0502020204030204" pitchFamily="34" charset="0"/>
            </a:endParaRPr>
          </a:p>
        </p:txBody>
      </p:sp>
      <p:pic>
        <p:nvPicPr>
          <p:cNvPr id="11" name="Grafik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57565" y="167806"/>
            <a:ext cx="1410591" cy="996795"/>
          </a:xfrm>
          <a:prstGeom prst="rect">
            <a:avLst/>
          </a:prstGeom>
          <a:solidFill>
            <a:schemeClr val="bg1"/>
          </a:solidFill>
          <a:ln w="3175">
            <a:solidFill>
              <a:schemeClr val="tx1"/>
            </a:solidFill>
          </a:ln>
        </p:spPr>
      </p:pic>
      <p:sp>
        <p:nvSpPr>
          <p:cNvPr id="12" name="CustomShape 1"/>
          <p:cNvSpPr/>
          <p:nvPr/>
        </p:nvSpPr>
        <p:spPr>
          <a:xfrm>
            <a:off x="1808162" y="2037586"/>
            <a:ext cx="6933924" cy="376225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pPr marL="635">
              <a:buClr>
                <a:srgbClr val="000000"/>
              </a:buClr>
              <a:buSzPct val="45000"/>
            </a:pPr>
            <a:r>
              <a:rPr lang="de-DE" sz="2400" b="1" spc="-1" dirty="0">
                <a:solidFill>
                  <a:srgbClr val="00B050"/>
                </a:solidFill>
                <a:uFill>
                  <a:solidFill>
                    <a:srgbClr val="FFFFFF"/>
                  </a:solidFill>
                </a:uFill>
                <a:latin typeface="Calibri" panose="020F0502020204030204" pitchFamily="34" charset="0"/>
                <a:ea typeface="DejaVu Sans"/>
                <a:cs typeface="Calibri" panose="020F0502020204030204" pitchFamily="34" charset="0"/>
              </a:rPr>
              <a:t>A</a:t>
            </a:r>
            <a:r>
              <a:rPr lang="de-DE" sz="2400" spc="-1" dirty="0">
                <a:solidFill>
                  <a:srgbClr val="000000"/>
                </a:solidFill>
                <a:uFill>
                  <a:solidFill>
                    <a:srgbClr val="FFFFFF"/>
                  </a:solidFill>
                </a:uFill>
                <a:latin typeface="Calibri" panose="020F0502020204030204" pitchFamily="34" charset="0"/>
                <a:ea typeface="DejaVu Sans"/>
                <a:cs typeface="Calibri" panose="020F0502020204030204" pitchFamily="34" charset="0"/>
              </a:rPr>
              <a:t>  </a:t>
            </a:r>
            <a:r>
              <a:rPr lang="de-DE" sz="2400" spc="-1" dirty="0">
                <a:solidFill>
                  <a:srgbClr val="002060"/>
                </a:solidFill>
                <a:uFill>
                  <a:solidFill>
                    <a:srgbClr val="FFFFFF"/>
                  </a:solidFill>
                </a:uFill>
                <a:latin typeface="Calibri" panose="020F0502020204030204" pitchFamily="34" charset="0"/>
                <a:ea typeface="DejaVu Sans"/>
                <a:cs typeface="Calibri" panose="020F0502020204030204" pitchFamily="34" charset="0"/>
              </a:rPr>
              <a:t>Notieren Sie mögliche Aufgaben für eine erste Einheit zum Thema Längen in Klasse 2.</a:t>
            </a:r>
            <a:endParaRPr lang="de-DE" sz="2400" spc="-1" dirty="0">
              <a:solidFill>
                <a:srgbClr val="002060"/>
              </a:solidFill>
              <a:uFill>
                <a:solidFill>
                  <a:srgbClr val="FFFFFF"/>
                </a:solidFill>
              </a:uFill>
              <a:latin typeface="Calibri" panose="020F0502020204030204" pitchFamily="34" charset="0"/>
              <a:ea typeface="DejaVu Sans"/>
              <a:cs typeface="Calibri" panose="020F0502020204030204" pitchFamily="34" charset="0"/>
            </a:endParaRPr>
          </a:p>
          <a:p>
            <a:pPr marL="635">
              <a:buClr>
                <a:srgbClr val="000000"/>
              </a:buClr>
              <a:buSzPct val="45000"/>
            </a:pPr>
            <a:endParaRPr lang="de-DE" sz="2400" spc="-1" dirty="0">
              <a:solidFill>
                <a:srgbClr val="000000"/>
              </a:solidFill>
              <a:uFill>
                <a:solidFill>
                  <a:srgbClr val="FFFFFF"/>
                </a:solidFill>
              </a:uFill>
              <a:latin typeface="Calibri" panose="020F0502020204030204" pitchFamily="34" charset="0"/>
              <a:ea typeface="DejaVu Sans"/>
              <a:cs typeface="Calibri" panose="020F0502020204030204" pitchFamily="34" charset="0"/>
            </a:endParaRPr>
          </a:p>
          <a:p>
            <a:pPr marL="635">
              <a:buClr>
                <a:srgbClr val="000000"/>
              </a:buClr>
              <a:buSzPct val="45000"/>
            </a:pPr>
            <a:r>
              <a:rPr lang="de-DE" sz="2400" b="1" spc="-1" dirty="0">
                <a:solidFill>
                  <a:srgbClr val="00B050"/>
                </a:solidFill>
                <a:uFill>
                  <a:solidFill>
                    <a:srgbClr val="FFFFFF"/>
                  </a:solidFill>
                </a:uFill>
                <a:latin typeface="Calibri" panose="020F0502020204030204" pitchFamily="34" charset="0"/>
                <a:ea typeface="DejaVu Sans"/>
                <a:cs typeface="Calibri" panose="020F0502020204030204" pitchFamily="34" charset="0"/>
              </a:rPr>
              <a:t>B</a:t>
            </a:r>
            <a:r>
              <a:rPr lang="de-DE" sz="2400" spc="-1" dirty="0">
                <a:solidFill>
                  <a:srgbClr val="000000"/>
                </a:solidFill>
                <a:uFill>
                  <a:solidFill>
                    <a:srgbClr val="FFFFFF"/>
                  </a:solidFill>
                </a:uFill>
                <a:latin typeface="Calibri" panose="020F0502020204030204" pitchFamily="34" charset="0"/>
                <a:ea typeface="DejaVu Sans"/>
                <a:cs typeface="Calibri" panose="020F0502020204030204" pitchFamily="34" charset="0"/>
              </a:rPr>
              <a:t> </a:t>
            </a:r>
            <a:r>
              <a:rPr lang="de-DE" sz="2400" spc="-1" dirty="0">
                <a:solidFill>
                  <a:srgbClr val="002060"/>
                </a:solidFill>
                <a:uFill>
                  <a:solidFill>
                    <a:srgbClr val="FFFFFF"/>
                  </a:solidFill>
                </a:uFill>
                <a:latin typeface="Calibri" panose="020F0502020204030204" pitchFamily="34" charset="0"/>
                <a:ea typeface="DejaVu Sans"/>
                <a:cs typeface="Calibri" panose="020F0502020204030204" pitchFamily="34" charset="0"/>
              </a:rPr>
              <a:t>Planen Sie eine Unterrichtseinheit von 6-8 Stunden. Formulieren Sie konkrete Ziele und Stundeninhalte.</a:t>
            </a:r>
            <a:endParaRPr lang="de-DE" sz="2400" spc="-1" dirty="0">
              <a:solidFill>
                <a:srgbClr val="002060"/>
              </a:solidFill>
              <a:uFill>
                <a:solidFill>
                  <a:srgbClr val="FFFFFF"/>
                </a:solidFill>
              </a:uFill>
              <a:latin typeface="Calibri" panose="020F0502020204030204" pitchFamily="34" charset="0"/>
              <a:ea typeface="DejaVu Sans"/>
              <a:cs typeface="Calibri" panose="020F0502020204030204" pitchFamily="34" charset="0"/>
            </a:endParaRPr>
          </a:p>
          <a:p>
            <a:pPr marL="635">
              <a:buClr>
                <a:srgbClr val="000000"/>
              </a:buClr>
              <a:buSzPct val="45000"/>
            </a:pPr>
            <a:endParaRPr lang="de-DE" sz="2400" spc="-1" dirty="0">
              <a:solidFill>
                <a:srgbClr val="000000"/>
              </a:solidFill>
              <a:uFill>
                <a:solidFill>
                  <a:srgbClr val="FFFFFF"/>
                </a:solidFill>
              </a:uFill>
              <a:latin typeface="Calibri" panose="020F0502020204030204" pitchFamily="34" charset="0"/>
              <a:ea typeface="DejaVu Sans"/>
              <a:cs typeface="Calibri" panose="020F0502020204030204" pitchFamily="34" charset="0"/>
            </a:endParaRPr>
          </a:p>
          <a:p>
            <a:pPr marL="635">
              <a:buClr>
                <a:srgbClr val="000000"/>
              </a:buClr>
              <a:buSzPct val="45000"/>
            </a:pPr>
            <a:r>
              <a:rPr lang="de-DE" sz="2400" b="1" spc="-1" dirty="0">
                <a:solidFill>
                  <a:srgbClr val="00B050"/>
                </a:solidFill>
                <a:uFill>
                  <a:solidFill>
                    <a:srgbClr val="FFFFFF"/>
                  </a:solidFill>
                </a:uFill>
                <a:latin typeface="Calibri" panose="020F0502020204030204" pitchFamily="34" charset="0"/>
                <a:ea typeface="DejaVu Sans"/>
                <a:cs typeface="Calibri" panose="020F0502020204030204" pitchFamily="34" charset="0"/>
              </a:rPr>
              <a:t>C </a:t>
            </a:r>
            <a:r>
              <a:rPr lang="de-DE" sz="2400" spc="-1" dirty="0">
                <a:solidFill>
                  <a:srgbClr val="002060"/>
                </a:solidFill>
                <a:uFill>
                  <a:solidFill>
                    <a:srgbClr val="FFFFFF"/>
                  </a:solidFill>
                </a:uFill>
                <a:latin typeface="Calibri" panose="020F0502020204030204" pitchFamily="34" charset="0"/>
                <a:ea typeface="DejaVu Sans"/>
                <a:cs typeface="Calibri" panose="020F0502020204030204" pitchFamily="34" charset="0"/>
              </a:rPr>
              <a:t>Schauen Sie inwiefern die Kriterien für eine Unterrichtseinheit zu Größen auf ihre Einheit zutreffen und welche Anpassungen Sie vornehmen würden.</a:t>
            </a:r>
            <a:endParaRPr lang="de-DE" sz="2400" spc="-1" dirty="0">
              <a:solidFill>
                <a:srgbClr val="000000"/>
              </a:solidFill>
              <a:uFill>
                <a:solidFill>
                  <a:srgbClr val="FFFFFF"/>
                </a:solidFill>
              </a:uFill>
              <a:latin typeface="Calibri" panose="020F0502020204030204" pitchFamily="34" charset="0"/>
              <a:ea typeface="DejaVu Sans"/>
              <a:cs typeface="Calibri" panose="020F0502020204030204" pitchFamily="34" charset="0"/>
            </a:endParaRPr>
          </a:p>
          <a:p>
            <a:pPr marL="635">
              <a:buClr>
                <a:srgbClr val="000000"/>
              </a:buClr>
              <a:buSzPct val="45000"/>
            </a:pPr>
            <a:endParaRPr lang="de-DE" sz="2400" spc="-1" dirty="0">
              <a:solidFill>
                <a:srgbClr val="000000"/>
              </a:solidFill>
              <a:uFill>
                <a:solidFill>
                  <a:srgbClr val="FFFFFF"/>
                </a:solidFill>
              </a:uFill>
              <a:latin typeface="Calibri" panose="020F0502020204030204" pitchFamily="34" charset="0"/>
              <a:ea typeface="DejaVu Sans"/>
              <a:cs typeface="Calibri" panose="020F0502020204030204" pitchFamily="34" charset="0"/>
            </a:endParaRPr>
          </a:p>
          <a:p>
            <a:pPr marL="635">
              <a:buClr>
                <a:srgbClr val="000000"/>
              </a:buClr>
              <a:buSzPct val="45000"/>
            </a:pPr>
            <a:endParaRPr lang="de-DE" sz="2100" spc="-1" dirty="0">
              <a:solidFill>
                <a:srgbClr val="000000"/>
              </a:solidFill>
              <a:uFill>
                <a:solidFill>
                  <a:srgbClr val="FFFFFF"/>
                </a:solidFill>
              </a:uFill>
              <a:latin typeface="Calibri" panose="020F0502020204030204" pitchFamily="34" charset="0"/>
              <a:ea typeface="DejaVu Sans"/>
              <a:cs typeface="Calibri" panose="020F0502020204030204" pitchFamily="34" charset="0"/>
            </a:endParaRPr>
          </a:p>
          <a:p>
            <a:pPr marL="635">
              <a:buClr>
                <a:srgbClr val="000000"/>
              </a:buClr>
              <a:buSzPct val="45000"/>
            </a:pPr>
            <a:endParaRPr lang="de-DE" sz="2400" spc="-1" dirty="0">
              <a:solidFill>
                <a:srgbClr val="000000"/>
              </a:solidFill>
              <a:uFill>
                <a:solidFill>
                  <a:srgbClr val="FFFFFF"/>
                </a:solidFill>
              </a:uFill>
              <a:latin typeface="Calibri" panose="020F0502020204030204" pitchFamily="34" charset="0"/>
              <a:ea typeface="DejaVu Sans"/>
              <a:cs typeface="Calibri" panose="020F0502020204030204" pitchFamily="34" charset="0"/>
            </a:endParaRPr>
          </a:p>
          <a:p>
            <a:pPr marL="635">
              <a:buClr>
                <a:srgbClr val="000000"/>
              </a:buClr>
              <a:buSzPct val="45000"/>
            </a:pPr>
            <a:endParaRPr lang="de-DE" sz="2400" spc="-1" dirty="0">
              <a:solidFill>
                <a:prstClr val="black">
                  <a:lumMod val="50000"/>
                  <a:lumOff val="50000"/>
                </a:prstClr>
              </a:solidFill>
              <a:uFill>
                <a:solidFill>
                  <a:srgbClr val="FFFFFF"/>
                </a:solidFill>
              </a:uFill>
              <a:latin typeface="Calibri" panose="020F0502020204030204" pitchFamily="34" charset="0"/>
              <a:cs typeface="Calibri" panose="020F0502020204030204" pitchFamily="34" charset="0"/>
            </a:endParaRPr>
          </a:p>
          <a:p>
            <a:pPr marL="635">
              <a:buClr>
                <a:srgbClr val="000000"/>
              </a:buClr>
              <a:buSzPct val="45000"/>
            </a:pPr>
            <a:endParaRPr lang="de-DE" sz="2400" spc="-1" dirty="0">
              <a:solidFill>
                <a:srgbClr val="000000"/>
              </a:solidFill>
              <a:uFill>
                <a:solidFill>
                  <a:srgbClr val="FFFFFF"/>
                </a:solidFill>
              </a:uFill>
              <a:latin typeface="Calibri" panose="020F0502020204030204" pitchFamily="34" charset="0"/>
              <a:cs typeface="Calibri" panose="020F0502020204030204" pitchFamily="34" charset="0"/>
            </a:endParaRPr>
          </a:p>
          <a:p>
            <a:pPr>
              <a:lnSpc>
                <a:spcPct val="90000"/>
              </a:lnSpc>
            </a:pPr>
            <a:endParaRPr lang="de-DE" sz="1350" spc="-1" dirty="0">
              <a:solidFill>
                <a:srgbClr val="000000"/>
              </a:solidFill>
              <a:uFill>
                <a:solidFill>
                  <a:srgbClr val="FFFFFF"/>
                </a:solidFill>
              </a:uFill>
              <a:latin typeface="Arial" panose="020B0604020202020204"/>
            </a:endParaRPr>
          </a:p>
        </p:txBody>
      </p:sp>
      <p:sp>
        <p:nvSpPr>
          <p:cNvPr id="14" name="Rechteck 13"/>
          <p:cNvSpPr/>
          <p:nvPr/>
        </p:nvSpPr>
        <p:spPr>
          <a:xfrm>
            <a:off x="302587" y="2488687"/>
            <a:ext cx="926040" cy="276999"/>
          </a:xfrm>
          <a:prstGeom prst="rect">
            <a:avLst/>
          </a:prstGeom>
        </p:spPr>
        <p:txBody>
          <a:bodyPr wrap="square">
            <a:spAutoFit/>
          </a:bodyPr>
          <a:lstStyle/>
          <a:p>
            <a:r>
              <a:rPr lang="de-DE" sz="1200" dirty="0">
                <a:solidFill>
                  <a:srgbClr val="002060"/>
                </a:solidFill>
                <a:latin typeface="Calibri" panose="020F0502020204030204" pitchFamily="34" charset="0"/>
                <a:cs typeface="Calibri" panose="020F0502020204030204" pitchFamily="34" charset="0"/>
              </a:rPr>
              <a:t>5 Min.</a:t>
            </a:r>
            <a:endParaRPr lang="de-DE" sz="1200" dirty="0">
              <a:solidFill>
                <a:srgbClr val="002060"/>
              </a:solidFill>
              <a:latin typeface="Calibri"/>
            </a:endParaRPr>
          </a:p>
        </p:txBody>
      </p:sp>
      <p:pic>
        <p:nvPicPr>
          <p:cNvPr id="15" name="Grafik 14"/>
          <p:cNvPicPr/>
          <p:nvPr/>
        </p:nvPicPr>
        <p:blipFill>
          <a:blip r:embed="rId2"/>
          <a:srcRect l="1775" t="35" r="1688" b="-18"/>
          <a:stretch>
            <a:fillRect/>
          </a:stretch>
        </p:blipFill>
        <p:spPr>
          <a:xfrm>
            <a:off x="402406" y="1933928"/>
            <a:ext cx="363201" cy="513270"/>
          </a:xfrm>
          <a:prstGeom prst="rect">
            <a:avLst/>
          </a:prstGeom>
          <a:ln>
            <a:noFill/>
          </a:ln>
        </p:spPr>
      </p:pic>
      <p:pic>
        <p:nvPicPr>
          <p:cNvPr id="19" name="Grafik 18"/>
          <p:cNvPicPr/>
          <p:nvPr/>
        </p:nvPicPr>
        <p:blipFill>
          <a:blip r:embed="rId3"/>
          <a:stretch>
            <a:fillRect/>
          </a:stretch>
        </p:blipFill>
        <p:spPr>
          <a:xfrm>
            <a:off x="1009447" y="3065625"/>
            <a:ext cx="755887" cy="834540"/>
          </a:xfrm>
          <a:prstGeom prst="rect">
            <a:avLst/>
          </a:prstGeom>
          <a:ln>
            <a:noFill/>
          </a:ln>
        </p:spPr>
      </p:pic>
      <p:pic>
        <p:nvPicPr>
          <p:cNvPr id="20" name="Grafik 19"/>
          <p:cNvPicPr/>
          <p:nvPr/>
        </p:nvPicPr>
        <p:blipFill>
          <a:blip r:embed="rId4"/>
          <a:stretch>
            <a:fillRect/>
          </a:stretch>
        </p:blipFill>
        <p:spPr>
          <a:xfrm>
            <a:off x="1048061" y="2037586"/>
            <a:ext cx="486066" cy="702763"/>
          </a:xfrm>
          <a:prstGeom prst="rect">
            <a:avLst/>
          </a:prstGeom>
          <a:ln>
            <a:noFill/>
          </a:ln>
        </p:spPr>
      </p:pic>
      <p:sp>
        <p:nvSpPr>
          <p:cNvPr id="5" name="Rechteck 4"/>
          <p:cNvSpPr/>
          <p:nvPr/>
        </p:nvSpPr>
        <p:spPr>
          <a:xfrm>
            <a:off x="265432" y="3641712"/>
            <a:ext cx="926040" cy="276999"/>
          </a:xfrm>
          <a:prstGeom prst="rect">
            <a:avLst/>
          </a:prstGeom>
        </p:spPr>
        <p:txBody>
          <a:bodyPr wrap="square">
            <a:spAutoFit/>
          </a:bodyPr>
          <a:lstStyle/>
          <a:p>
            <a:r>
              <a:rPr lang="de-DE" sz="1200" dirty="0">
                <a:solidFill>
                  <a:srgbClr val="002060"/>
                </a:solidFill>
                <a:latin typeface="Calibri" panose="020F0502020204030204" pitchFamily="34" charset="0"/>
                <a:cs typeface="Calibri" panose="020F0502020204030204" pitchFamily="34" charset="0"/>
              </a:rPr>
              <a:t>20 Min.</a:t>
            </a:r>
            <a:endParaRPr lang="de-DE" sz="1200" dirty="0">
              <a:solidFill>
                <a:srgbClr val="002060"/>
              </a:solidFill>
              <a:latin typeface="Calibri"/>
            </a:endParaRPr>
          </a:p>
        </p:txBody>
      </p:sp>
      <p:pic>
        <p:nvPicPr>
          <p:cNvPr id="7" name="Grafik 6"/>
          <p:cNvPicPr/>
          <p:nvPr/>
        </p:nvPicPr>
        <p:blipFill>
          <a:blip r:embed="rId2"/>
          <a:srcRect l="1775" t="35" r="1688" b="-18"/>
          <a:stretch>
            <a:fillRect/>
          </a:stretch>
        </p:blipFill>
        <p:spPr>
          <a:xfrm>
            <a:off x="434856" y="3106172"/>
            <a:ext cx="363201" cy="513270"/>
          </a:xfrm>
          <a:prstGeom prst="rect">
            <a:avLst/>
          </a:prstGeom>
          <a:ln>
            <a:noFill/>
          </a:ln>
        </p:spPr>
      </p:pic>
      <p:pic>
        <p:nvPicPr>
          <p:cNvPr id="3" name="Grafik 2"/>
          <p:cNvPicPr/>
          <p:nvPr/>
        </p:nvPicPr>
        <p:blipFill>
          <a:blip r:embed="rId3"/>
          <a:stretch>
            <a:fillRect/>
          </a:stretch>
        </p:blipFill>
        <p:spPr>
          <a:xfrm>
            <a:off x="935887" y="4346606"/>
            <a:ext cx="755887" cy="834540"/>
          </a:xfrm>
          <a:prstGeom prst="rect">
            <a:avLst/>
          </a:prstGeom>
          <a:ln>
            <a:noFill/>
          </a:ln>
        </p:spPr>
      </p:pic>
      <p:pic>
        <p:nvPicPr>
          <p:cNvPr id="4" name="Grafik 3"/>
          <p:cNvPicPr/>
          <p:nvPr/>
        </p:nvPicPr>
        <p:blipFill>
          <a:blip r:embed="rId2"/>
          <a:srcRect l="1775" t="35" r="1688" b="-18"/>
          <a:stretch>
            <a:fillRect/>
          </a:stretch>
        </p:blipFill>
        <p:spPr>
          <a:xfrm>
            <a:off x="456298" y="4300281"/>
            <a:ext cx="363201" cy="513270"/>
          </a:xfrm>
          <a:prstGeom prst="rect">
            <a:avLst/>
          </a:prstGeom>
          <a:ln>
            <a:noFill/>
          </a:ln>
        </p:spPr>
      </p:pic>
      <p:sp>
        <p:nvSpPr>
          <p:cNvPr id="8" name="Rechteck 7"/>
          <p:cNvSpPr/>
          <p:nvPr/>
        </p:nvSpPr>
        <p:spPr>
          <a:xfrm>
            <a:off x="334052" y="4857360"/>
            <a:ext cx="926040" cy="276999"/>
          </a:xfrm>
          <a:prstGeom prst="rect">
            <a:avLst/>
          </a:prstGeom>
        </p:spPr>
        <p:txBody>
          <a:bodyPr wrap="square">
            <a:spAutoFit/>
          </a:bodyPr>
          <a:lstStyle/>
          <a:p>
            <a:r>
              <a:rPr lang="de-DE" sz="1200" dirty="0">
                <a:solidFill>
                  <a:srgbClr val="002060"/>
                </a:solidFill>
                <a:latin typeface="Calibri" panose="020F0502020204030204" pitchFamily="34" charset="0"/>
                <a:cs typeface="Calibri" panose="020F0502020204030204" pitchFamily="34" charset="0"/>
              </a:rPr>
              <a:t>10 Min.</a:t>
            </a:r>
            <a:endParaRPr lang="de-DE" sz="1200" dirty="0">
              <a:solidFill>
                <a:srgbClr val="002060"/>
              </a:solidFill>
              <a:latin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sz="3200" b="1" dirty="0">
                <a:solidFill>
                  <a:srgbClr val="002060"/>
                </a:solidFill>
              </a:rPr>
              <a:t>Kriterien für eine gute Unterrichtseinheit zu Größen</a:t>
            </a:r>
            <a:endParaRPr lang="de-DE" sz="3200" b="1" dirty="0">
              <a:solidFill>
                <a:srgbClr val="002060"/>
              </a:solidFill>
            </a:endParaRPr>
          </a:p>
        </p:txBody>
      </p:sp>
      <p:sp>
        <p:nvSpPr>
          <p:cNvPr id="4" name="Bildplatzhalter 3"/>
          <p:cNvSpPr>
            <a:spLocks noGrp="1"/>
          </p:cNvSpPr>
          <p:nvPr>
            <p:ph type="pic" sz="quarter" idx="15"/>
          </p:nvPr>
        </p:nvSpPr>
        <p:spPr/>
      </p:sp>
      <p:sp>
        <p:nvSpPr>
          <p:cNvPr id="7" name="Inhaltsplatzhalter 6"/>
          <p:cNvSpPr>
            <a:spLocks noGrp="1"/>
          </p:cNvSpPr>
          <p:nvPr>
            <p:ph idx="1"/>
          </p:nvPr>
        </p:nvSpPr>
        <p:spPr/>
        <p:txBody>
          <a:bodyPr>
            <a:normAutofit/>
          </a:bodyPr>
          <a:lstStyle/>
          <a:p>
            <a:pPr>
              <a:lnSpc>
                <a:spcPct val="100000"/>
              </a:lnSpc>
            </a:pPr>
            <a:r>
              <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Lernausgangslage wird erhoben.</a:t>
            </a:r>
            <a:endPar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nSpc>
                <a:spcPct val="100000"/>
              </a:lnSpc>
            </a:pPr>
            <a:r>
              <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Die Stundenziele sind kompetenzorientiert formuliert.</a:t>
            </a:r>
            <a:endPar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nSpc>
                <a:spcPct val="100000"/>
              </a:lnSpc>
            </a:pPr>
            <a:r>
              <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Themenschwerpunkte der Fachanforderungen werden bedacht: Vergleichen/ Messen und der Aufbau von Stützpunktvorstellungen sind erkennbare Schwerpunkte.</a:t>
            </a:r>
            <a:endPar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nSpc>
                <a:spcPct val="100000"/>
              </a:lnSpc>
            </a:pPr>
            <a:r>
              <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Besonderheiten der Größe finden Beachtung/ Bezug zu anderen Größen wird hergestellt.</a:t>
            </a:r>
            <a:endPar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nSpc>
                <a:spcPct val="100000"/>
              </a:lnSpc>
            </a:pPr>
            <a:r>
              <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Sinnvoller Aufbau der Einheit.</a:t>
            </a:r>
            <a:endPar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nSpc>
                <a:spcPct val="100000"/>
              </a:lnSpc>
            </a:pPr>
            <a:r>
              <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Größenspezifische Sprache wird bedacht.</a:t>
            </a:r>
            <a:endPar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5627" y="2070099"/>
            <a:ext cx="8761158" cy="2717801"/>
          </a:xfrm>
        </p:spPr>
        <p:txBody>
          <a:bodyPr>
            <a:normAutofit/>
          </a:bodyPr>
          <a:lstStyle/>
          <a:p>
            <a:r>
              <a:rPr lang="de-DE" sz="3600" b="1" dirty="0">
                <a:latin typeface="Calibri" panose="020F0502020204030204" pitchFamily="34" charset="0"/>
                <a:cs typeface="Calibri" panose="020F0502020204030204" pitchFamily="34" charset="0"/>
              </a:rPr>
              <a:t>Nachbereitende Aufgabe</a:t>
            </a:r>
            <a:endParaRPr lang="de-DE" sz="3600" b="1" dirty="0">
              <a:latin typeface="Calibri" panose="020F0502020204030204" pitchFamily="34" charset="0"/>
              <a:cs typeface="Calibri" panose="020F0502020204030204" pitchFamily="34" charset="0"/>
            </a:endParaRPr>
          </a:p>
        </p:txBody>
      </p:sp>
      <p:sp>
        <p:nvSpPr>
          <p:cNvPr id="4" name="Bildplatzhalter 3"/>
          <p:cNvSpPr>
            <a:spLocks noGrp="1"/>
          </p:cNvSpPr>
          <p:nvPr>
            <p:ph type="pic" sz="quarter" idx="15"/>
          </p:nvPr>
        </p:nvSpPr>
        <p:spPr/>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p:nvPr/>
        </p:nvSpPr>
        <p:spPr>
          <a:xfrm>
            <a:off x="240030" y="272415"/>
            <a:ext cx="8627110" cy="1254760"/>
          </a:xfrm>
          <a:prstGeom prst="rect">
            <a:avLst/>
          </a:prstGeom>
        </p:spPr>
        <p:txBody>
          <a:bodyPr vert="horz" lIns="68580" tIns="34290" rIns="68580" bIns="34290" rtlCol="0" anchor="ctr">
            <a:normAutofit lnSpcReduction="2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de-DE" sz="3200" b="1" dirty="0">
                <a:solidFill>
                  <a:srgbClr val="002060"/>
                </a:solidFill>
                <a:latin typeface="Calibri" panose="020F0502020204030204" pitchFamily="34" charset="0"/>
                <a:cs typeface="Calibri" panose="020F0502020204030204" pitchFamily="34" charset="0"/>
              </a:rPr>
              <a:t>Vorbereitung der nachbereitenden Aufgabe:</a:t>
            </a:r>
            <a:endParaRPr lang="de-DE" sz="3200" b="1" dirty="0">
              <a:solidFill>
                <a:srgbClr val="002060"/>
              </a:solidFill>
              <a:latin typeface="Calibri" panose="020F0502020204030204" pitchFamily="34" charset="0"/>
              <a:cs typeface="Calibri" panose="020F0502020204030204" pitchFamily="34" charset="0"/>
            </a:endParaRPr>
          </a:p>
          <a:p>
            <a:r>
              <a:rPr lang="de-DE" sz="3200" b="1" dirty="0">
                <a:solidFill>
                  <a:srgbClr val="002060"/>
                </a:solidFill>
                <a:latin typeface="Calibri" panose="020F0502020204030204" pitchFamily="34" charset="0"/>
                <a:cs typeface="Calibri" panose="020F0502020204030204" pitchFamily="34" charset="0"/>
              </a:rPr>
              <a:t>Sichtung und Bewertung der Aufgaben</a:t>
            </a:r>
            <a:endParaRPr lang="de-DE" sz="3200" b="1" dirty="0">
              <a:solidFill>
                <a:srgbClr val="002060"/>
              </a:solidFill>
              <a:latin typeface="Calibri" panose="020F0502020204030204" pitchFamily="34" charset="0"/>
              <a:cs typeface="Calibri" panose="020F0502020204030204" pitchFamily="34" charset="0"/>
            </a:endParaRPr>
          </a:p>
        </p:txBody>
      </p:sp>
      <p:sp>
        <p:nvSpPr>
          <p:cNvPr id="3" name="Bildplatzhalter 2"/>
          <p:cNvSpPr>
            <a:spLocks noGrp="1"/>
          </p:cNvSpPr>
          <p:nvPr>
            <p:ph type="pic" sz="quarter" idx="15"/>
          </p:nvPr>
        </p:nvSpPr>
        <p:spPr/>
      </p:sp>
      <p:sp>
        <p:nvSpPr>
          <p:cNvPr id="12" name="CustomShape 1"/>
          <p:cNvSpPr/>
          <p:nvPr/>
        </p:nvSpPr>
        <p:spPr>
          <a:xfrm>
            <a:off x="147394" y="1706433"/>
            <a:ext cx="8849211" cy="3761115"/>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pPr>
              <a:lnSpc>
                <a:spcPct val="200000"/>
              </a:lnSpc>
            </a:pPr>
            <a:r>
              <a:rPr lang="de-DE" sz="2000" b="1" dirty="0">
                <a:solidFill>
                  <a:srgbClr val="002060"/>
                </a:solidFill>
                <a:latin typeface="Calibri" panose="020F0502020204030204" pitchFamily="34" charset="0"/>
                <a:ea typeface="Calibri" panose="020F0502020204030204" pitchFamily="34" charset="0"/>
                <a:cs typeface="Calibri" panose="020F0502020204030204" pitchFamily="34" charset="0"/>
              </a:rPr>
              <a:t>Analysieren Sie die vorliegende Diagnostik im Hinblick auf die in den </a:t>
            </a:r>
            <a:r>
              <a:rPr lang="de-DE" b="1" dirty="0">
                <a:solidFill>
                  <a:srgbClr val="002060"/>
                </a:solidFill>
                <a:latin typeface="Calibri" panose="020F0502020204030204" pitchFamily="34" charset="0"/>
                <a:ea typeface="Calibri" panose="020F0502020204030204" pitchFamily="34" charset="0"/>
                <a:cs typeface="Calibri" panose="020F0502020204030204" pitchFamily="34" charset="0"/>
              </a:rPr>
              <a:t>Fachanforderungen genannten zentralen Unterrichtsziele. </a:t>
            </a:r>
            <a:endPar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14630" indent="-214630">
              <a:lnSpc>
                <a:spcPct val="200000"/>
              </a:lnSpc>
              <a:buFont typeface="Arial" panose="020B0604020202020204" pitchFamily="34" charset="0"/>
              <a:buChar char="•"/>
            </a:pPr>
            <a:r>
              <a:rPr lang="de-DE" sz="1600" dirty="0">
                <a:solidFill>
                  <a:srgbClr val="002060"/>
                </a:solidFill>
                <a:latin typeface="Calibri" panose="020F0502020204030204" pitchFamily="34" charset="0"/>
                <a:ea typeface="Calibri" panose="020F0502020204030204" pitchFamily="34" charset="0"/>
                <a:cs typeface="Calibri" panose="020F0502020204030204" pitchFamily="34" charset="0"/>
              </a:rPr>
              <a:t>Werden bestimmte Kompetenzen nicht erfasst? </a:t>
            </a:r>
            <a:endParaRPr lang="de-DE" sz="1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14630" indent="-214630">
              <a:lnSpc>
                <a:spcPct val="200000"/>
              </a:lnSpc>
              <a:buFont typeface="Arial" panose="020B0604020202020204" pitchFamily="34" charset="0"/>
              <a:buChar char="•"/>
            </a:pPr>
            <a:r>
              <a:rPr lang="de-DE" sz="1600" dirty="0">
                <a:solidFill>
                  <a:srgbClr val="002060"/>
                </a:solidFill>
                <a:latin typeface="Calibri" panose="020F0502020204030204" pitchFamily="34" charset="0"/>
                <a:ea typeface="Calibri" panose="020F0502020204030204" pitchFamily="34" charset="0"/>
                <a:cs typeface="Calibri" panose="020F0502020204030204" pitchFamily="34" charset="0"/>
              </a:rPr>
              <a:t>Haben Sie Ideen für Aufgaben, zu den fehlenden Kompetenzen?  </a:t>
            </a:r>
            <a:endParaRPr lang="de-DE" sz="1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nSpc>
                <a:spcPct val="200000"/>
              </a:lnSpc>
            </a:pPr>
            <a:r>
              <a:rPr lang="de-DE" sz="1600" dirty="0">
                <a:solidFill>
                  <a:srgbClr val="002060"/>
                </a:solidFill>
                <a:latin typeface="Calibri" panose="020F0502020204030204" pitchFamily="34" charset="0"/>
                <a:ea typeface="Calibri" panose="020F0502020204030204" pitchFamily="34" charset="0"/>
                <a:cs typeface="Calibri" panose="020F0502020204030204" pitchFamily="34" charset="0"/>
              </a:rPr>
              <a:t>     Skizzieren Sie diese. </a:t>
            </a:r>
            <a:endParaRPr lang="de-DE" sz="1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nSpc>
                <a:spcPct val="200000"/>
              </a:lnSpc>
            </a:pPr>
            <a:r>
              <a:rPr lang="de-DE" sz="1350" dirty="0">
                <a:solidFill>
                  <a:srgbClr val="002060"/>
                </a:solidFill>
              </a:rPr>
              <a:t>	</a:t>
            </a:r>
            <a:endParaRPr lang="de-DE" sz="1350" dirty="0">
              <a:solidFill>
                <a:srgbClr val="002060"/>
              </a:solidFill>
            </a:endParaRPr>
          </a:p>
          <a:p>
            <a:pPr marL="635">
              <a:lnSpc>
                <a:spcPct val="200000"/>
              </a:lnSpc>
              <a:buClr>
                <a:srgbClr val="000000"/>
              </a:buClr>
              <a:buSzPct val="45000"/>
            </a:pPr>
            <a:endParaRPr lang="de-DE" sz="2100" spc="-1" dirty="0">
              <a:solidFill>
                <a:srgbClr val="002060"/>
              </a:solidFill>
              <a:uFill>
                <a:solidFill>
                  <a:srgbClr val="FFFFFF"/>
                </a:solidFill>
              </a:uFill>
              <a:latin typeface="Calibri" panose="020F0502020204030204" pitchFamily="34" charset="0"/>
              <a:ea typeface="DejaVu Sans"/>
              <a:cs typeface="Calibri" panose="020F0502020204030204" pitchFamily="34" charset="0"/>
            </a:endParaRPr>
          </a:p>
          <a:p>
            <a:pPr marL="635">
              <a:lnSpc>
                <a:spcPct val="200000"/>
              </a:lnSpc>
              <a:buClr>
                <a:srgbClr val="000000"/>
              </a:buClr>
              <a:buSzPct val="45000"/>
            </a:pPr>
            <a:endParaRPr lang="de-DE" sz="2400" spc="-1" dirty="0">
              <a:solidFill>
                <a:srgbClr val="002060"/>
              </a:solidFill>
              <a:uFill>
                <a:solidFill>
                  <a:srgbClr val="FFFFFF"/>
                </a:solidFill>
              </a:uFill>
              <a:latin typeface="Calibri" panose="020F0502020204030204" pitchFamily="34" charset="0"/>
              <a:ea typeface="DejaVu Sans"/>
              <a:cs typeface="Calibri" panose="020F0502020204030204" pitchFamily="34" charset="0"/>
            </a:endParaRPr>
          </a:p>
          <a:p>
            <a:pPr marL="635">
              <a:lnSpc>
                <a:spcPct val="200000"/>
              </a:lnSpc>
              <a:buClr>
                <a:srgbClr val="000000"/>
              </a:buClr>
              <a:buSzPct val="45000"/>
            </a:pPr>
            <a:endParaRPr lang="de-DE" sz="2400" spc="-1" dirty="0">
              <a:solidFill>
                <a:srgbClr val="002060"/>
              </a:solidFill>
              <a:uFill>
                <a:solidFill>
                  <a:srgbClr val="FFFFFF"/>
                </a:solidFill>
              </a:uFill>
              <a:latin typeface="Calibri" panose="020F0502020204030204" pitchFamily="34" charset="0"/>
              <a:cs typeface="Calibri" panose="020F0502020204030204" pitchFamily="34" charset="0"/>
            </a:endParaRPr>
          </a:p>
          <a:p>
            <a:pPr marL="635">
              <a:lnSpc>
                <a:spcPct val="200000"/>
              </a:lnSpc>
              <a:buClr>
                <a:srgbClr val="000000"/>
              </a:buClr>
              <a:buSzPct val="45000"/>
            </a:pPr>
            <a:endParaRPr lang="de-DE" sz="2400" spc="-1" dirty="0">
              <a:solidFill>
                <a:srgbClr val="002060"/>
              </a:solidFill>
              <a:uFill>
                <a:solidFill>
                  <a:srgbClr val="FFFFFF"/>
                </a:solidFill>
              </a:uFill>
              <a:latin typeface="Calibri" panose="020F0502020204030204" pitchFamily="34" charset="0"/>
              <a:cs typeface="Calibri" panose="020F0502020204030204" pitchFamily="34" charset="0"/>
            </a:endParaRPr>
          </a:p>
          <a:p>
            <a:pPr>
              <a:lnSpc>
                <a:spcPct val="200000"/>
              </a:lnSpc>
            </a:pPr>
            <a:endParaRPr lang="de-DE" sz="1350" spc="-1" dirty="0">
              <a:solidFill>
                <a:srgbClr val="002060"/>
              </a:solidFill>
              <a:uFill>
                <a:solidFill>
                  <a:srgbClr val="FFFFFF"/>
                </a:solidFill>
              </a:uFill>
              <a:latin typeface="Arial" panose="020B0604020202020204"/>
            </a:endParaRPr>
          </a:p>
        </p:txBody>
      </p:sp>
      <p:pic>
        <p:nvPicPr>
          <p:cNvPr id="4" name="Grafik 3"/>
          <p:cNvPicPr>
            <a:picLocks noChangeAspect="1"/>
          </p:cNvPicPr>
          <p:nvPr/>
        </p:nvPicPr>
        <p:blipFill>
          <a:blip r:embed="rId1"/>
          <a:stretch>
            <a:fillRect/>
          </a:stretch>
        </p:blipFill>
        <p:spPr>
          <a:xfrm>
            <a:off x="6750262" y="2686639"/>
            <a:ext cx="2116934" cy="3115558"/>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p:nvPr/>
        </p:nvSpPr>
        <p:spPr>
          <a:xfrm>
            <a:off x="237149" y="320252"/>
            <a:ext cx="7870262" cy="1289669"/>
          </a:xfrm>
          <a:prstGeom prst="rect">
            <a:avLst/>
          </a:prstGeom>
        </p:spPr>
        <p:txBody>
          <a:bodyPr vert="horz" lIns="68580" tIns="34290" rIns="68580" bIns="34290" rtlCol="0" anchor="ctr">
            <a:normAutofit fontScale="825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de-DE" sz="4600" b="1" dirty="0">
                <a:solidFill>
                  <a:srgbClr val="002060"/>
                </a:solidFill>
                <a:latin typeface="Calibri" panose="020F0502020204030204" pitchFamily="34" charset="0"/>
                <a:cs typeface="Calibri" panose="020F0502020204030204" pitchFamily="34" charset="0"/>
              </a:rPr>
              <a:t>Nachbereitende Aufgabe:</a:t>
            </a:r>
            <a:endParaRPr lang="de-DE" sz="2600" b="1" dirty="0">
              <a:solidFill>
                <a:srgbClr val="002060"/>
              </a:solidFill>
              <a:latin typeface="Calibri" panose="020F0502020204030204" pitchFamily="34" charset="0"/>
              <a:cs typeface="Calibri" panose="020F0502020204030204" pitchFamily="34" charset="0"/>
            </a:endParaRPr>
          </a:p>
          <a:p>
            <a:endParaRPr lang="de-DE" sz="3500" b="1" dirty="0">
              <a:solidFill>
                <a:srgbClr val="002060"/>
              </a:solidFill>
              <a:latin typeface="Calibri" panose="020F0502020204030204" pitchFamily="34" charset="0"/>
              <a:cs typeface="Calibri" panose="020F0502020204030204" pitchFamily="34" charset="0"/>
            </a:endParaRPr>
          </a:p>
          <a:p>
            <a:r>
              <a:rPr lang="de-DE" sz="1900" b="1" dirty="0">
                <a:solidFill>
                  <a:srgbClr val="002060"/>
                </a:solidFill>
                <a:latin typeface="Calibri" panose="020F0502020204030204" pitchFamily="34" charset="0"/>
                <a:cs typeface="Calibri" panose="020F0502020204030204" pitchFamily="34" charset="0"/>
              </a:rPr>
              <a:t>Durchführen und teilweise Auswertung einer Diagnostik in Klasse 3 oder 4</a:t>
            </a:r>
            <a:endParaRPr lang="de-DE" sz="1900" b="1" dirty="0">
              <a:solidFill>
                <a:srgbClr val="002060"/>
              </a:solidFill>
              <a:latin typeface="Calibri" panose="020F0502020204030204" pitchFamily="34" charset="0"/>
              <a:cs typeface="Calibri" panose="020F0502020204030204" pitchFamily="34" charset="0"/>
            </a:endParaRPr>
          </a:p>
        </p:txBody>
      </p:sp>
      <p:sp>
        <p:nvSpPr>
          <p:cNvPr id="10" name="Rechteck 9"/>
          <p:cNvSpPr/>
          <p:nvPr/>
        </p:nvSpPr>
        <p:spPr>
          <a:xfrm>
            <a:off x="8107411" y="992590"/>
            <a:ext cx="1036589" cy="300082"/>
          </a:xfrm>
          <a:prstGeom prst="rect">
            <a:avLst/>
          </a:prstGeom>
        </p:spPr>
        <p:txBody>
          <a:bodyPr wrap="square">
            <a:spAutoFit/>
          </a:bodyPr>
          <a:lstStyle/>
          <a:p>
            <a:r>
              <a:rPr lang="de-DE" sz="1350" b="1" dirty="0">
                <a:solidFill>
                  <a:srgbClr val="C00000"/>
                </a:solidFill>
                <a:latin typeface="Calibri" panose="020F0502020204030204" pitchFamily="34" charset="0"/>
                <a:cs typeface="Calibri" panose="020F0502020204030204" pitchFamily="34" charset="0"/>
              </a:rPr>
              <a:t>60 Min.</a:t>
            </a:r>
            <a:endParaRPr lang="de-DE" sz="1350" b="1" dirty="0">
              <a:solidFill>
                <a:srgbClr val="C00000"/>
              </a:solidFill>
              <a:latin typeface="Calibri"/>
            </a:endParaRPr>
          </a:p>
        </p:txBody>
      </p:sp>
      <p:pic>
        <p:nvPicPr>
          <p:cNvPr id="16" name="Grafik 15"/>
          <p:cNvPicPr/>
          <p:nvPr/>
        </p:nvPicPr>
        <p:blipFill>
          <a:blip r:embed="rId1"/>
          <a:srcRect l="1775" t="35" r="1688" b="-18"/>
          <a:stretch>
            <a:fillRect/>
          </a:stretch>
        </p:blipFill>
        <p:spPr>
          <a:xfrm>
            <a:off x="8197097" y="387750"/>
            <a:ext cx="369632" cy="452102"/>
          </a:xfrm>
          <a:prstGeom prst="rect">
            <a:avLst/>
          </a:prstGeom>
          <a:ln>
            <a:noFill/>
          </a:ln>
        </p:spPr>
      </p:pic>
      <p:pic>
        <p:nvPicPr>
          <p:cNvPr id="18" name="Grafik 17"/>
          <p:cNvPicPr>
            <a:picLocks noChangeAspect="1"/>
          </p:cNvPicPr>
          <p:nvPr/>
        </p:nvPicPr>
        <p:blipFill>
          <a:blip r:embed="rId2"/>
          <a:stretch>
            <a:fillRect/>
          </a:stretch>
        </p:blipFill>
        <p:spPr>
          <a:xfrm>
            <a:off x="822458" y="2075166"/>
            <a:ext cx="6882112" cy="3364100"/>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1421" y="2070099"/>
            <a:ext cx="8761158" cy="2717801"/>
          </a:xfrm>
        </p:spPr>
        <p:txBody>
          <a:bodyPr>
            <a:normAutofit/>
          </a:bodyPr>
          <a:lstStyle/>
          <a:p>
            <a:pPr algn="ctr"/>
            <a:r>
              <a:rPr lang="de-DE" sz="4000" b="1" dirty="0">
                <a:latin typeface="Calibri" panose="020F0502020204030204" pitchFamily="34" charset="0"/>
                <a:cs typeface="Calibri" panose="020F0502020204030204" pitchFamily="34" charset="0"/>
              </a:rPr>
              <a:t>Feedback – Ausblick</a:t>
            </a:r>
            <a:br>
              <a:rPr lang="de-DE" sz="3600" b="1" dirty="0">
                <a:latin typeface="Calibri" panose="020F0502020204030204" pitchFamily="34" charset="0"/>
                <a:cs typeface="Calibri" panose="020F0502020204030204" pitchFamily="34" charset="0"/>
              </a:rPr>
            </a:br>
            <a:endParaRPr lang="de-DE" sz="3600" b="1" dirty="0">
              <a:latin typeface="Calibri" panose="020F0502020204030204" pitchFamily="34" charset="0"/>
              <a:cs typeface="Calibri" panose="020F0502020204030204" pitchFamily="34" charset="0"/>
            </a:endParaRPr>
          </a:p>
        </p:txBody>
      </p:sp>
      <p:sp>
        <p:nvSpPr>
          <p:cNvPr id="4" name="Bildplatzhalter 3"/>
          <p:cNvSpPr>
            <a:spLocks noGrp="1"/>
          </p:cNvSpPr>
          <p:nvPr>
            <p:ph type="pic" sz="quarter" idx="15"/>
          </p:nvPr>
        </p:nvSpPr>
        <p:spPr/>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el 1"/>
          <p:cNvSpPr txBox="1"/>
          <p:nvPr/>
        </p:nvSpPr>
        <p:spPr>
          <a:xfrm>
            <a:off x="5706381" y="3678726"/>
            <a:ext cx="2594229" cy="24071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lnSpc>
                <a:spcPct val="100000"/>
              </a:lnSpc>
            </a:pPr>
            <a:r>
              <a:rPr lang="de-DE" sz="1600" b="1" dirty="0">
                <a:solidFill>
                  <a:srgbClr val="002060"/>
                </a:solidFill>
                <a:latin typeface="Calibri" panose="020F0502020204030204" pitchFamily="34" charset="0"/>
                <a:cs typeface="Calibri" panose="020F0502020204030204" pitchFamily="34" charset="0"/>
              </a:rPr>
              <a:t>Notieren Sie vier Kernaussagen der heutigen Veranstaltung.</a:t>
            </a:r>
            <a:endParaRPr lang="de-DE" sz="1600" b="1" dirty="0">
              <a:solidFill>
                <a:srgbClr val="002060"/>
              </a:solidFill>
              <a:latin typeface="Calibri" panose="020F0502020204030204" pitchFamily="34" charset="0"/>
              <a:cs typeface="Calibri" panose="020F0502020204030204" pitchFamily="34" charset="0"/>
            </a:endParaRPr>
          </a:p>
        </p:txBody>
      </p:sp>
      <p:pic>
        <p:nvPicPr>
          <p:cNvPr id="5" name="Bildplatzhalter 4"/>
          <p:cNvPicPr>
            <a:picLocks noGrp="1" noChangeAspect="1"/>
          </p:cNvPicPr>
          <p:nvPr>
            <p:ph type="pic" sz="quarter" idx="15"/>
          </p:nvPr>
        </p:nvPicPr>
        <p:blipFill>
          <a:blip r:embed="rId1" cstate="print">
            <a:extLst>
              <a:ext uri="{28A0092B-C50C-407E-A947-70E740481C1C}">
                <a14:useLocalDpi xmlns:a14="http://schemas.microsoft.com/office/drawing/2010/main" val="0"/>
              </a:ext>
            </a:extLst>
          </a:blip>
          <a:srcRect/>
          <a:stretch>
            <a:fillRect/>
          </a:stretch>
        </p:blipFill>
        <p:spPr>
          <a:xfrm>
            <a:off x="7164288" y="0"/>
            <a:ext cx="1757757" cy="1556890"/>
          </a:xfrm>
        </p:spPr>
      </p:pic>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6742" y="2313506"/>
            <a:ext cx="3174354" cy="27304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itel 3"/>
          <p:cNvSpPr txBox="1"/>
          <p:nvPr/>
        </p:nvSpPr>
        <p:spPr>
          <a:xfrm>
            <a:off x="156460" y="425096"/>
            <a:ext cx="8828920" cy="11521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de-DE" sz="3000" b="1" dirty="0">
                <a:solidFill>
                  <a:srgbClr val="002060"/>
                </a:solidFill>
                <a:latin typeface="Calibri" panose="020F0502020204030204" pitchFamily="34" charset="0"/>
                <a:cs typeface="Calibri" panose="020F0502020204030204" pitchFamily="34" charset="0"/>
              </a:rPr>
            </a:br>
            <a:endParaRPr lang="de-DE" sz="3000" b="1" dirty="0">
              <a:solidFill>
                <a:schemeClr val="bg1">
                  <a:lumMod val="65000"/>
                </a:schemeClr>
              </a:solidFill>
              <a:latin typeface="Calibri" panose="020F0502020204030204" pitchFamily="34" charset="0"/>
              <a:cs typeface="Calibri" panose="020F0502020204030204" pitchFamily="34" charset="0"/>
            </a:endParaRPr>
          </a:p>
        </p:txBody>
      </p:sp>
      <p:sp>
        <p:nvSpPr>
          <p:cNvPr id="2" name="Titel 1"/>
          <p:cNvSpPr>
            <a:spLocks noGrp="1"/>
          </p:cNvSpPr>
          <p:nvPr>
            <p:ph type="title"/>
          </p:nvPr>
        </p:nvSpPr>
        <p:spPr>
          <a:xfrm>
            <a:off x="438047" y="523448"/>
            <a:ext cx="7309772" cy="634082"/>
          </a:xfrm>
        </p:spPr>
        <p:txBody>
          <a:bodyPr>
            <a:noAutofit/>
          </a:bodyPr>
          <a:lstStyle/>
          <a:p>
            <a:pPr marL="0" indent="0">
              <a:lnSpc>
                <a:spcPct val="120000"/>
              </a:lnSpc>
              <a:spcBef>
                <a:spcPts val="0"/>
              </a:spcBef>
              <a:buNone/>
            </a:pPr>
            <a:r>
              <a:rPr lang="de-DE" sz="3600" b="1" dirty="0">
                <a:solidFill>
                  <a:srgbClr val="002060"/>
                </a:solidFill>
                <a:latin typeface="Calibri" panose="020F0502020204030204" pitchFamily="34" charset="0"/>
                <a:cs typeface="Calibri" panose="020F0502020204030204" pitchFamily="34" charset="0"/>
              </a:rPr>
              <a:t>Autografensammlung ?</a:t>
            </a:r>
            <a:endParaRPr lang="de-DE" sz="3600" b="1" dirty="0">
              <a:solidFill>
                <a:schemeClr val="bg1">
                  <a:lumMod val="65000"/>
                </a:schemeClr>
              </a:solidFill>
              <a:latin typeface="Calibri" panose="020F0502020204030204" pitchFamily="34" charset="0"/>
              <a:cs typeface="Calibri" panose="020F0502020204030204" pitchFamily="34" charset="0"/>
            </a:endParaRPr>
          </a:p>
        </p:txBody>
      </p:sp>
      <p:sp>
        <p:nvSpPr>
          <p:cNvPr id="7" name="Rechteck 6"/>
          <p:cNvSpPr/>
          <p:nvPr/>
        </p:nvSpPr>
        <p:spPr>
          <a:xfrm>
            <a:off x="6504951" y="2080298"/>
            <a:ext cx="1318673" cy="19354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 name="Gerade Verbindung 4"/>
          <p:cNvCxnSpPr>
            <a:stCxn id="7" idx="1"/>
            <a:endCxn id="7" idx="3"/>
          </p:cNvCxnSpPr>
          <p:nvPr/>
        </p:nvCxnSpPr>
        <p:spPr>
          <a:xfrm>
            <a:off x="6504951" y="3048000"/>
            <a:ext cx="1318673"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9" name="Gerade Verbindung 6"/>
          <p:cNvCxnSpPr/>
          <p:nvPr/>
        </p:nvCxnSpPr>
        <p:spPr>
          <a:xfrm>
            <a:off x="7175552" y="2080298"/>
            <a:ext cx="0" cy="1935403"/>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8047" y="523448"/>
            <a:ext cx="7309772" cy="634082"/>
          </a:xfrm>
        </p:spPr>
        <p:txBody>
          <a:bodyPr>
            <a:noAutofit/>
          </a:bodyPr>
          <a:lstStyle/>
          <a:p>
            <a:pPr marL="0" indent="0">
              <a:lnSpc>
                <a:spcPct val="120000"/>
              </a:lnSpc>
              <a:spcBef>
                <a:spcPts val="0"/>
              </a:spcBef>
              <a:buNone/>
            </a:pPr>
            <a:r>
              <a:rPr lang="de-DE" sz="3600" b="1" dirty="0">
                <a:solidFill>
                  <a:srgbClr val="002060"/>
                </a:solidFill>
                <a:latin typeface="Calibri" panose="020F0502020204030204" pitchFamily="34" charset="0"/>
                <a:cs typeface="Calibri" panose="020F0502020204030204" pitchFamily="34" charset="0"/>
              </a:rPr>
              <a:t>Feedback</a:t>
            </a:r>
            <a:endParaRPr lang="de-DE" sz="3600" dirty="0">
              <a:solidFill>
                <a:schemeClr val="bg1">
                  <a:lumMod val="65000"/>
                </a:schemeClr>
              </a:solidFill>
              <a:latin typeface="Calibri" panose="020F0502020204030204" pitchFamily="34" charset="0"/>
              <a:cs typeface="Calibri" panose="020F0502020204030204" pitchFamily="34" charset="0"/>
            </a:endParaRPr>
          </a:p>
        </p:txBody>
      </p:sp>
      <p:sp>
        <p:nvSpPr>
          <p:cNvPr id="9" name="Textfeld 8"/>
          <p:cNvSpPr txBox="1"/>
          <p:nvPr/>
        </p:nvSpPr>
        <p:spPr>
          <a:xfrm>
            <a:off x="2441114" y="6491361"/>
            <a:ext cx="2974207" cy="200055"/>
          </a:xfrm>
          <a:prstGeom prst="rect">
            <a:avLst/>
          </a:prstGeom>
          <a:noFill/>
        </p:spPr>
        <p:txBody>
          <a:bodyPr wrap="square" rtlCol="0">
            <a:spAutoFit/>
          </a:bodyPr>
          <a:lstStyle/>
          <a:p>
            <a:r>
              <a:rPr lang="de-DE" sz="700" dirty="0"/>
              <a:t>https://www.pinterest.de/pin/432204895485239693/</a:t>
            </a:r>
            <a:endParaRPr lang="de-DE" sz="700" dirty="0"/>
          </a:p>
        </p:txBody>
      </p:sp>
      <p:sp>
        <p:nvSpPr>
          <p:cNvPr id="3" name="Inhaltsplatzhalter 1"/>
          <p:cNvSpPr>
            <a:spLocks noGrp="1"/>
          </p:cNvSpPr>
          <p:nvPr>
            <p:ph idx="1"/>
          </p:nvPr>
        </p:nvSpPr>
        <p:spPr>
          <a:xfrm>
            <a:off x="238168" y="2311004"/>
            <a:ext cx="10354306" cy="3437239"/>
          </a:xfrm>
        </p:spPr>
        <p:txBody>
          <a:bodyPr>
            <a:normAutofit/>
          </a:bodyPr>
          <a:lstStyle/>
          <a:p>
            <a:pPr marL="457200" indent="-457200">
              <a:lnSpc>
                <a:spcPct val="100000"/>
              </a:lnSpc>
              <a:buAutoNum type="arabicParenR"/>
            </a:pPr>
            <a:r>
              <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Mein Top der heutigen Veranstaltungen.</a:t>
            </a:r>
            <a:endPar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buNone/>
            </a:pPr>
            <a:endPar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buNone/>
            </a:pPr>
            <a:endPar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buNone/>
            </a:pPr>
            <a:r>
              <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rPr>
              <a:t>2)   Mein Tipp für die kommenden Veranstaltungen.</a:t>
            </a:r>
            <a:endParaRPr lang="de-DE"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6" descr="Quellbild anzeigen"/>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357786" y="2029856"/>
            <a:ext cx="759637" cy="7632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Quellbild anzei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2838" y="3507071"/>
            <a:ext cx="800236" cy="8002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1"/>
          <p:cNvSpPr/>
          <p:nvPr/>
        </p:nvSpPr>
        <p:spPr>
          <a:xfrm>
            <a:off x="395536" y="764704"/>
            <a:ext cx="7918560" cy="854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90000"/>
              </a:lnSpc>
            </a:pPr>
            <a:r>
              <a:rPr lang="de-DE" sz="3200" b="1" strike="noStrike" spc="-1" dirty="0">
                <a:solidFill>
                  <a:srgbClr val="002060"/>
                </a:solidFill>
                <a:uFill>
                  <a:solidFill>
                    <a:srgbClr val="FFFFFF"/>
                  </a:solidFill>
                </a:uFill>
                <a:latin typeface="Calibri"/>
                <a:ea typeface="DejaVu Sans"/>
              </a:rPr>
              <a:t>Literatur / Lesenswertes</a:t>
            </a:r>
            <a:endParaRPr lang="de-DE" sz="1400" b="0" strike="noStrike" spc="-1" dirty="0">
              <a:solidFill>
                <a:srgbClr val="002060"/>
              </a:solidFill>
              <a:uFill>
                <a:solidFill>
                  <a:srgbClr val="FFFFFF"/>
                </a:solidFill>
              </a:uFill>
              <a:latin typeface="Arial" panose="020B0604020202020204"/>
            </a:endParaRPr>
          </a:p>
        </p:txBody>
      </p:sp>
      <p:pic>
        <p:nvPicPr>
          <p:cNvPr id="8" name="Picture 2"/>
          <p:cNvPicPr/>
          <p:nvPr/>
        </p:nvPicPr>
        <p:blipFill>
          <a:blip r:embed="rId1"/>
          <a:stretch>
            <a:fillRect/>
          </a:stretch>
        </p:blipFill>
        <p:spPr>
          <a:xfrm>
            <a:off x="539552" y="1989000"/>
            <a:ext cx="1512168" cy="2232088"/>
          </a:xfrm>
          <a:prstGeom prst="rect">
            <a:avLst/>
          </a:prstGeom>
          <a:ln>
            <a:noFill/>
          </a:ln>
        </p:spPr>
      </p:pic>
      <p:pic>
        <p:nvPicPr>
          <p:cNvPr id="10" name="Picture 4"/>
          <p:cNvPicPr/>
          <p:nvPr/>
        </p:nvPicPr>
        <p:blipFill>
          <a:blip r:embed="rId2"/>
          <a:stretch>
            <a:fillRect/>
          </a:stretch>
        </p:blipFill>
        <p:spPr>
          <a:xfrm>
            <a:off x="2483768" y="1989000"/>
            <a:ext cx="1512168" cy="2232088"/>
          </a:xfrm>
          <a:prstGeom prst="rect">
            <a:avLst/>
          </a:prstGeom>
          <a:ln>
            <a:noFill/>
          </a:ln>
        </p:spPr>
      </p:pic>
      <p:pic>
        <p:nvPicPr>
          <p:cNvPr id="11" name="Grafik 10"/>
          <p:cNvPicPr/>
          <p:nvPr/>
        </p:nvPicPr>
        <p:blipFill>
          <a:blip r:embed="rId3"/>
          <a:stretch>
            <a:fillRect/>
          </a:stretch>
        </p:blipFill>
        <p:spPr>
          <a:xfrm>
            <a:off x="4496075" y="1940509"/>
            <a:ext cx="1512168" cy="2280579"/>
          </a:xfrm>
          <a:prstGeom prst="rect">
            <a:avLst/>
          </a:prstGeom>
          <a:ln>
            <a:noFill/>
          </a:ln>
        </p:spPr>
      </p:pic>
      <p:pic>
        <p:nvPicPr>
          <p:cNvPr id="2" name="Grafik 1"/>
          <p:cNvPicPr>
            <a:picLocks noChangeAspect="1"/>
          </p:cNvPicPr>
          <p:nvPr/>
        </p:nvPicPr>
        <p:blipFill>
          <a:blip r:embed="rId4"/>
          <a:srcRect l="1070" t="43096" r="80704" b="10640"/>
          <a:stretch>
            <a:fillRect/>
          </a:stretch>
        </p:blipFill>
        <p:spPr>
          <a:xfrm>
            <a:off x="6665636" y="1903833"/>
            <a:ext cx="1648460" cy="2353659"/>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a:bodyPr>
          <a:lstStyle/>
          <a:p>
            <a:pPr marL="0" indent="0">
              <a:buNone/>
            </a:pPr>
            <a:r>
              <a:rPr lang="de-DE" b="1" dirty="0">
                <a:solidFill>
                  <a:srgbClr val="002060"/>
                </a:solidFill>
                <a:latin typeface="Calibri" panose="020F0502020204030204" pitchFamily="34" charset="0"/>
                <a:cs typeface="Calibri" panose="020F0502020204030204" pitchFamily="34" charset="0"/>
              </a:rPr>
              <a:t>Nächste Ausbildungsveranstaltung</a:t>
            </a:r>
            <a:endParaRPr lang="de-DE" b="1" dirty="0">
              <a:solidFill>
                <a:srgbClr val="002060"/>
              </a:solidFill>
              <a:latin typeface="Calibri" panose="020F0502020204030204" pitchFamily="34" charset="0"/>
              <a:cs typeface="Calibri" panose="020F0502020204030204" pitchFamily="34" charset="0"/>
            </a:endParaRPr>
          </a:p>
          <a:p>
            <a:pPr marL="0" indent="0">
              <a:buNone/>
            </a:pPr>
            <a:endParaRPr lang="de-DE" sz="1100" b="1" dirty="0">
              <a:solidFill>
                <a:srgbClr val="002060"/>
              </a:solidFill>
              <a:latin typeface="Calibri" panose="020F0502020204030204" pitchFamily="34" charset="0"/>
              <a:cs typeface="Calibri" panose="020F0502020204030204" pitchFamily="34" charset="0"/>
            </a:endParaRPr>
          </a:p>
          <a:p>
            <a:r>
              <a:rPr lang="de-DE" sz="2400" dirty="0">
                <a:solidFill>
                  <a:srgbClr val="002060"/>
                </a:solidFill>
                <a:latin typeface="Calibri" panose="020F0502020204030204" pitchFamily="34" charset="0"/>
                <a:cs typeface="Calibri" panose="020F0502020204030204" pitchFamily="34" charset="0"/>
              </a:rPr>
              <a:t>Thema: Verschiedene Größenbereiche</a:t>
            </a:r>
            <a:endParaRPr lang="de-DE" sz="2400" dirty="0">
              <a:solidFill>
                <a:srgbClr val="002060"/>
              </a:solidFill>
              <a:latin typeface="Calibri" panose="020F0502020204030204" pitchFamily="34" charset="0"/>
              <a:cs typeface="Calibri" panose="020F0502020204030204" pitchFamily="34" charset="0"/>
            </a:endParaRPr>
          </a:p>
          <a:p>
            <a:r>
              <a:rPr lang="de-DE" sz="2400" dirty="0">
                <a:solidFill>
                  <a:srgbClr val="002060"/>
                </a:solidFill>
                <a:latin typeface="Calibri" panose="020F0502020204030204" pitchFamily="34" charset="0"/>
                <a:cs typeface="Calibri" panose="020F0502020204030204" pitchFamily="34" charset="0"/>
              </a:rPr>
              <a:t>15. April 2026  (Online)</a:t>
            </a:r>
            <a:endParaRPr lang="de-DE" sz="2400" dirty="0">
              <a:solidFill>
                <a:srgbClr val="002060"/>
              </a:solidFill>
              <a:latin typeface="Calibri" panose="020F0502020204030204" pitchFamily="34" charset="0"/>
              <a:cs typeface="Calibri" panose="020F0502020204030204" pitchFamily="34" charset="0"/>
            </a:endParaRPr>
          </a:p>
          <a:p>
            <a:pPr marL="0" indent="0">
              <a:buNone/>
            </a:pPr>
            <a:endParaRPr lang="de-DE" dirty="0">
              <a:solidFill>
                <a:srgbClr val="002060"/>
              </a:solidFill>
              <a:latin typeface="Calibri" panose="020F0502020204030204" pitchFamily="34" charset="0"/>
              <a:cs typeface="Calibri" panose="020F0502020204030204" pitchFamily="34" charset="0"/>
            </a:endParaRPr>
          </a:p>
          <a:p>
            <a:endParaRPr lang="de-DE" sz="2400" dirty="0">
              <a:solidFill>
                <a:srgbClr val="002060"/>
              </a:solidFill>
              <a:latin typeface="Calibri" panose="020F0502020204030204" pitchFamily="34" charset="0"/>
              <a:cs typeface="Calibri" panose="020F0502020204030204" pitchFamily="34" charset="0"/>
            </a:endParaRPr>
          </a:p>
          <a:p>
            <a:pPr marL="0" indent="0">
              <a:buNone/>
            </a:pPr>
            <a:endParaRPr lang="de-DE" sz="2400" dirty="0">
              <a:solidFill>
                <a:srgbClr val="002060"/>
              </a:solidFill>
              <a:latin typeface="Calibri" panose="020F0502020204030204" pitchFamily="34" charset="0"/>
              <a:cs typeface="Calibri" panose="020F0502020204030204" pitchFamily="34" charset="0"/>
            </a:endParaRPr>
          </a:p>
        </p:txBody>
      </p:sp>
      <p:pic>
        <p:nvPicPr>
          <p:cNvPr id="4" name="Grafik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954660" y="273600"/>
            <a:ext cx="1731420" cy="986565"/>
          </a:xfrm>
          <a:prstGeom prst="rect">
            <a:avLst/>
          </a:prstGeom>
        </p:spPr>
      </p:pic>
      <p:sp>
        <p:nvSpPr>
          <p:cNvPr id="6" name="Titel 1"/>
          <p:cNvSpPr txBox="1"/>
          <p:nvPr/>
        </p:nvSpPr>
        <p:spPr>
          <a:xfrm>
            <a:off x="438047" y="523448"/>
            <a:ext cx="7309772" cy="634082"/>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spcBef>
                <a:spcPts val="0"/>
              </a:spcBef>
            </a:pPr>
            <a:r>
              <a:rPr lang="de-DE" sz="3600" b="1" dirty="0">
                <a:solidFill>
                  <a:srgbClr val="002060"/>
                </a:solidFill>
                <a:latin typeface="Calibri" panose="020F0502020204030204" pitchFamily="34" charset="0"/>
                <a:cs typeface="Calibri" panose="020F0502020204030204" pitchFamily="34" charset="0"/>
              </a:rPr>
              <a:t>Ausblick</a:t>
            </a:r>
            <a:endParaRPr lang="de-DE" sz="3600" dirty="0">
              <a:solidFill>
                <a:srgbClr val="002060"/>
              </a:solidFill>
              <a:latin typeface="Calibri" panose="020F0502020204030204" pitchFamily="34" charset="0"/>
              <a:cs typeface="Calibri" panose="020F050202020403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20112</Words>
  <Application>WPS Presentation</Application>
  <PresentationFormat>Bildschirmpräsentation (4:3)</PresentationFormat>
  <Paragraphs>841</Paragraphs>
  <Slides>100</Slides>
  <Notes>54</Notes>
  <HiddenSlides>3</HiddenSlides>
  <MMClips>4</MMClips>
  <ScaleCrop>false</ScaleCrop>
  <HeadingPairs>
    <vt:vector size="6" baseType="variant">
      <vt:variant>
        <vt:lpstr>已用的字体</vt:lpstr>
      </vt:variant>
      <vt:variant>
        <vt:i4>25</vt:i4>
      </vt:variant>
      <vt:variant>
        <vt:lpstr>主题</vt:lpstr>
      </vt:variant>
      <vt:variant>
        <vt:i4>3</vt:i4>
      </vt:variant>
      <vt:variant>
        <vt:lpstr>幻灯片标题</vt:lpstr>
      </vt:variant>
      <vt:variant>
        <vt:i4>100</vt:i4>
      </vt:variant>
    </vt:vector>
  </HeadingPairs>
  <TitlesOfParts>
    <vt:vector size="128" baseType="lpstr">
      <vt:lpstr>Arial</vt:lpstr>
      <vt:lpstr>SimSun</vt:lpstr>
      <vt:lpstr>Wingdings</vt:lpstr>
      <vt:lpstr>Arial</vt:lpstr>
      <vt:lpstr>DejaVu Sans</vt:lpstr>
      <vt:lpstr>Thonburi</vt:lpstr>
      <vt:lpstr>Symbol</vt:lpstr>
      <vt:lpstr>Kingsoft Sign</vt:lpstr>
      <vt:lpstr>Times New Roman</vt:lpstr>
      <vt:lpstr>Calibri</vt:lpstr>
      <vt:lpstr>Helvetica Neue</vt:lpstr>
      <vt:lpstr>Calibri</vt:lpstr>
      <vt:lpstr>Courier New</vt:lpstr>
      <vt:lpstr>Inter-Regular</vt:lpstr>
      <vt:lpstr>Microsoft YaHei</vt:lpstr>
      <vt:lpstr>Wingdings</vt:lpstr>
      <vt:lpstr>Times New Roman</vt:lpstr>
      <vt:lpstr>Gadugi</vt:lpstr>
      <vt:lpstr>Arial Bold</vt:lpstr>
      <vt:lpstr>Grundschrift</vt:lpstr>
      <vt:lpstr>Microsoft YaHei</vt:lpstr>
      <vt:lpstr>汉仪旗黑</vt:lpstr>
      <vt:lpstr>Arial Unicode MS</vt:lpstr>
      <vt:lpstr>宋体-简</vt:lpstr>
      <vt:lpstr>Calibri Light</vt:lpstr>
      <vt:lpstr>Office Theme</vt:lpstr>
      <vt:lpstr>Benutzerdefiniertes Design</vt:lpstr>
      <vt:lpstr>Office Theme</vt:lpstr>
      <vt:lpstr>PowerPoint 演示文稿</vt:lpstr>
      <vt:lpstr>PowerPoint 演示文稿</vt:lpstr>
      <vt:lpstr>Aktuelle Runde – Kennenlernen - Journal </vt:lpstr>
      <vt:lpstr>PowerPoint 演示文稿</vt:lpstr>
      <vt:lpstr>Eckgespräche</vt:lpstr>
      <vt:lpstr>PowerPoint 演示文稿</vt:lpstr>
      <vt:lpstr>Tagungsjournal</vt:lpstr>
      <vt:lpstr>Unterrichtshospitation </vt:lpstr>
      <vt:lpstr> Q &amp; A Erstsemester –  Aufgabe Zweit- &amp; Drittsemester</vt:lpstr>
      <vt:lpstr>Basisdimensionen guten Unterrichts</vt:lpstr>
      <vt:lpstr>PowerPoint 演示文稿</vt:lpstr>
      <vt:lpstr>Basisdimensionen guten Unterrichts</vt:lpstr>
      <vt:lpstr>Unterrichtsentwurf  &amp; Reflexionsbogen</vt:lpstr>
      <vt:lpstr>Beobachtungsschwerpunkte</vt:lpstr>
      <vt:lpstr>PowerPoint 演示文稿</vt:lpstr>
      <vt:lpstr>PowerPoint 演示文稿</vt:lpstr>
      <vt:lpstr>PowerPoint 演示文稿</vt:lpstr>
      <vt:lpstr>Q &amp; A Erstsemester </vt:lpstr>
      <vt:lpstr>PowerPoint 演示文稿</vt:lpstr>
      <vt:lpstr>Einstieg Größen &amp; Grundbegriffe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Was für Größen gilt: Invarianz</vt:lpstr>
      <vt:lpstr>PowerPoint 演示文稿</vt:lpstr>
      <vt:lpstr>PowerPoint 演示文稿</vt:lpstr>
      <vt:lpstr>PowerPoint 演示文稿</vt:lpstr>
      <vt:lpstr>PowerPoint 演示文稿</vt:lpstr>
      <vt:lpstr>Austausch zur VA</vt:lpstr>
      <vt:lpstr>Größenverständnis</vt:lpstr>
      <vt:lpstr>PowerPoint 演示文稿</vt:lpstr>
      <vt:lpstr>PowerPoint 演示文稿</vt:lpstr>
      <vt:lpstr>PowerPoint 演示文稿</vt:lpstr>
      <vt:lpstr>Aufbau eines Größenverständnis</vt:lpstr>
      <vt:lpstr>PowerPoint 演示文稿</vt:lpstr>
      <vt:lpstr>PowerPoint 演示文稿</vt:lpstr>
      <vt:lpstr>Aufbau eines Größenverständnis   konkrete Vergleiche  </vt:lpstr>
      <vt:lpstr>Aufbau eines Größenverständnis</vt:lpstr>
      <vt:lpstr>Messverständnis aufbauen</vt:lpstr>
      <vt:lpstr>PowerPoint 演示文稿</vt:lpstr>
      <vt:lpstr>PowerPoint 演示文稿</vt:lpstr>
      <vt:lpstr>PowerPoint 演示文稿</vt:lpstr>
      <vt:lpstr>PowerPoint 演示文稿</vt:lpstr>
      <vt:lpstr>PowerPoint 演示文稿</vt:lpstr>
      <vt:lpstr>PowerPoint 演示文稿</vt:lpstr>
      <vt:lpstr> Aufbau eines Größenverständnis   Stützpunktorstellungen  </vt:lpstr>
      <vt:lpstr>Aufbau eines Größenverständnis</vt:lpstr>
      <vt:lpstr>Stützpunktwissen</vt:lpstr>
      <vt:lpstr>Stützpunktvorstellungen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Schwierigkeiten mit  mittelbaren Längenvorstellungen</vt:lpstr>
      <vt:lpstr>PowerPoint 演示文稿</vt:lpstr>
      <vt:lpstr>Aufbau eines Größenverständnis  Schätzen </vt:lpstr>
      <vt:lpstr>Aufbau eines Größenverständnis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Umwandeln und Rechnen </vt:lpstr>
      <vt:lpstr>Aufbau eines Größenverständnis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Planung einer Unterrichtseinheit</vt:lpstr>
      <vt:lpstr>PowerPoint 演示文稿</vt:lpstr>
      <vt:lpstr>Kriterien für eine gute Unterrichtseinheit zu Größen</vt:lpstr>
      <vt:lpstr>Nachbereitende Aufgabe</vt:lpstr>
      <vt:lpstr>PowerPoint 演示文稿</vt:lpstr>
      <vt:lpstr>PowerPoint 演示文稿</vt:lpstr>
      <vt:lpstr>Feedback – Ausblick </vt:lpstr>
      <vt:lpstr>Autografensammlung ?</vt:lpstr>
      <vt:lpstr>Feedback</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IQSH</dc:creator>
  <cp:lastModifiedBy>robert</cp:lastModifiedBy>
  <cp:revision>289</cp:revision>
  <cp:lastPrinted>2026-03-04T11:43:42Z</cp:lastPrinted>
  <dcterms:created xsi:type="dcterms:W3CDTF">2026-03-04T11:43:42Z</dcterms:created>
  <dcterms:modified xsi:type="dcterms:W3CDTF">2026-03-04T11:43:42Z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4</vt:i4>
  </property>
  <property fmtid="{D5CDD505-2E9C-101B-9397-08002B2CF9AE}" pid="7" name="Notes">
    <vt:i4>17</vt:i4>
  </property>
  <property fmtid="{D5CDD505-2E9C-101B-9397-08002B2CF9AE}" pid="8" name="PresentationFormat">
    <vt:lpwstr>Bildschirmpräsentation (4:3)</vt:lpwstr>
  </property>
  <property fmtid="{D5CDD505-2E9C-101B-9397-08002B2CF9AE}" pid="9" name="ScaleCrop">
    <vt:bool>false</vt:bool>
  </property>
  <property fmtid="{D5CDD505-2E9C-101B-9397-08002B2CF9AE}" pid="10" name="ShareDoc">
    <vt:bool>false</vt:bool>
  </property>
  <property fmtid="{D5CDD505-2E9C-101B-9397-08002B2CF9AE}" pid="11" name="Slides">
    <vt:i4>61</vt:i4>
  </property>
  <property fmtid="{D5CDD505-2E9C-101B-9397-08002B2CF9AE}" pid="12" name="KSOProductBuildVer">
    <vt:lpwstr>1031-4.0.0.7421</vt:lpwstr>
  </property>
</Properties>
</file>