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65" r:id="rId3"/>
    <p:sldId id="264" r:id="rId4"/>
    <p:sldId id="267" r:id="rId5"/>
    <p:sldId id="259" r:id="rId6"/>
    <p:sldId id="261" r:id="rId7"/>
    <p:sldId id="258" r:id="rId8"/>
    <p:sldId id="260" r:id="rId9"/>
    <p:sldId id="262" r:id="rId10"/>
    <p:sldId id="277" r:id="rId11"/>
    <p:sldId id="269" r:id="rId12"/>
    <p:sldId id="263" r:id="rId13"/>
    <p:sldId id="268" r:id="rId14"/>
    <p:sldId id="274" r:id="rId15"/>
    <p:sldId id="270" r:id="rId16"/>
    <p:sldId id="271" r:id="rId17"/>
    <p:sldId id="272" r:id="rId18"/>
    <p:sldId id="275" r:id="rId19"/>
    <p:sldId id="276"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76"/>
    <p:restoredTop sz="52157" autoAdjust="0"/>
  </p:normalViewPr>
  <p:slideViewPr>
    <p:cSldViewPr snapToGrid="0" snapToObjects="1">
      <p:cViewPr varScale="1">
        <p:scale>
          <a:sx n="43" d="100"/>
          <a:sy n="43" d="100"/>
        </p:scale>
        <p:origin x="263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6F81E-2A9B-4447-80DE-54F7C71A643E}" type="datetimeFigureOut">
              <a:rPr lang="de-DE" smtClean="0"/>
              <a:t>11.06.2025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58C77-82DC-384F-868F-6FFBD7AB330E}" type="slidenum">
              <a:rPr lang="de-DE" smtClean="0"/>
              <a:t>‹Nr.›</a:t>
            </a:fld>
            <a:endParaRPr lang="de-DE"/>
          </a:p>
        </p:txBody>
      </p:sp>
    </p:spTree>
    <p:extLst>
      <p:ext uri="{BB962C8B-B14F-4D97-AF65-F5344CB8AC3E}">
        <p14:creationId xmlns:p14="http://schemas.microsoft.com/office/powerpoint/2010/main" val="253375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andydiary.d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d.vice.com/de/article/qvbve7/hans-eijkelboom-people-of-the-twenty-first-century-75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bserver.com/2021/04/jerry-gogosian-instagram-memes-art-worl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Film: </a:t>
            </a:r>
            <a:r>
              <a:rPr lang="de-DE" dirty="0" err="1"/>
              <a:t>Influencers</a:t>
            </a:r>
            <a:r>
              <a:rPr lang="de-DE" dirty="0"/>
              <a:t> </a:t>
            </a:r>
            <a:r>
              <a:rPr lang="de-DE" dirty="0" err="1"/>
              <a:t>of</a:t>
            </a:r>
            <a:r>
              <a:rPr lang="de-DE" dirty="0"/>
              <a:t> </a:t>
            </a:r>
            <a:r>
              <a:rPr lang="de-DE" dirty="0" err="1"/>
              <a:t>the</a:t>
            </a:r>
            <a:r>
              <a:rPr lang="de-DE" dirty="0"/>
              <a:t> 21. </a:t>
            </a:r>
            <a:r>
              <a:rPr lang="de-DE" dirty="0" err="1"/>
              <a:t>century</a:t>
            </a:r>
            <a:r>
              <a:rPr lang="de-DE" dirty="0"/>
              <a:t>: https://</a:t>
            </a:r>
            <a:r>
              <a:rPr lang="de-DE" dirty="0" err="1"/>
              <a:t>www.youtube.com</a:t>
            </a:r>
            <a:r>
              <a:rPr lang="de-DE" dirty="0"/>
              <a:t>/</a:t>
            </a:r>
            <a:r>
              <a:rPr lang="de-DE" dirty="0" err="1"/>
              <a:t>watch?v</a:t>
            </a:r>
            <a:r>
              <a:rPr lang="de-DE" dirty="0"/>
              <a:t>=x9pSqMojd_4</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a:t>
            </a:fld>
            <a:endParaRPr lang="de-DE"/>
          </a:p>
        </p:txBody>
      </p:sp>
    </p:spTree>
    <p:extLst>
      <p:ext uri="{BB962C8B-B14F-4D97-AF65-F5344CB8AC3E}">
        <p14:creationId xmlns:p14="http://schemas.microsoft.com/office/powerpoint/2010/main" val="1107827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Dinge, die ähnlich sind, werden von unserer Wahrnehmung gruppiert, umgekehrt werden Dinge, die sich in wichtigen Merkmalen unterscheiden, als voneinander getrennt oder unabhängig wahrgenommen. Das Gestaltgesetz der Gleichheit wird oft auch als Gesetz der Ähnlichkeit bezeichnet. Elemente, die gemeinsame Unterscheidungsmerkmale haben, werden vom Betrachter als zusammengehörig wahrgenommen. Mehrere Merkmale, z.B. Form und Farbe, verstärken die Gruppenbildung. Bei ein paar Beispielen überwiegt das Gesetz der Gleichheit gegenüber dem der Nähe.</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11</a:t>
            </a:fld>
            <a:endParaRPr lang="de-DE"/>
          </a:p>
        </p:txBody>
      </p:sp>
    </p:spTree>
    <p:extLst>
      <p:ext uri="{BB962C8B-B14F-4D97-AF65-F5344CB8AC3E}">
        <p14:creationId xmlns:p14="http://schemas.microsoft.com/office/powerpoint/2010/main" val="193049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Geschlossene Flächen wie zum Beispiel Rahmen, werden vom Betrachter als Einheit angesehen. Der Rahmen bildet durch seine Begrenzung das Wahrnehmungsfeld. Sie nehmen dadurch die Objekte als zusammengehörig wahr. Auch die Rahmen um Grafiken dienen der Begrenzung und Abgrenzung der Fläche und weisen gleichzeitig den einzelnen grafischen Elementen ihren Platz zu. Auf vielen Internetseiten bilden der Titel oder ein </a:t>
            </a:r>
            <a:r>
              <a:rPr lang="de-DE" sz="1200" b="0" i="0" u="none" strike="noStrike" kern="1200" dirty="0" err="1">
                <a:solidFill>
                  <a:schemeClr val="tx1"/>
                </a:solidFill>
                <a:effectLst/>
                <a:latin typeface="+mn-lt"/>
                <a:ea typeface="+mn-ea"/>
                <a:cs typeface="+mn-cs"/>
              </a:rPr>
              <a:t>Topmenü</a:t>
            </a:r>
            <a:r>
              <a:rPr lang="de-DE" sz="1200" b="0" i="0" u="none" strike="noStrike" kern="1200" dirty="0">
                <a:solidFill>
                  <a:schemeClr val="tx1"/>
                </a:solidFill>
                <a:effectLst/>
                <a:latin typeface="+mn-lt"/>
                <a:ea typeface="+mn-ea"/>
                <a:cs typeface="+mn-cs"/>
              </a:rPr>
              <a:t> zusammen mit dem Menü auf der linken Seite einen Rahmen und geben der ganzen Seite damit Halt.</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12</a:t>
            </a:fld>
            <a:endParaRPr lang="de-DE"/>
          </a:p>
        </p:txBody>
      </p:sp>
    </p:spTree>
    <p:extLst>
      <p:ext uri="{BB962C8B-B14F-4D97-AF65-F5344CB8AC3E}">
        <p14:creationId xmlns:p14="http://schemas.microsoft.com/office/powerpoint/2010/main" val="2205530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Wahrnehmen ist nur möglich, wenn das Wahrnehmungsfeld in unterschiedliche Bereiche gegliedert ist. Das Objekt der Wahrnehmung muss sich vom Umfeld abheben, damit man es wahrnehmen kann. Man nennt diese Aufteilung Figur-Grund-Trennung. Die </a:t>
            </a:r>
            <a:r>
              <a:rPr lang="de-DE" sz="1200" b="0" i="0" u="none" strike="noStrike" kern="1200" dirty="0" err="1">
                <a:solidFill>
                  <a:schemeClr val="tx1"/>
                </a:solidFill>
                <a:effectLst/>
                <a:latin typeface="+mn-lt"/>
                <a:ea typeface="+mn-ea"/>
                <a:cs typeface="+mn-cs"/>
              </a:rPr>
              <a:t>flächenmässige</a:t>
            </a:r>
            <a:r>
              <a:rPr lang="de-DE" sz="1200" b="0" i="0" u="none" strike="noStrike" kern="1200" dirty="0">
                <a:solidFill>
                  <a:schemeClr val="tx1"/>
                </a:solidFill>
                <a:effectLst/>
                <a:latin typeface="+mn-lt"/>
                <a:ea typeface="+mn-ea"/>
                <a:cs typeface="+mn-cs"/>
              </a:rPr>
              <a:t> Einteilung ist wichtig für den Figurenunterschied. Festzustellen ist, dass eher helle, symmetrische, oder kleine Flächen zur Figur werden, während dunkle, asymmetrische oder </a:t>
            </a:r>
            <a:r>
              <a:rPr lang="de-DE" sz="1200" b="0" i="0" u="none" strike="noStrike" kern="1200" dirty="0" err="1">
                <a:solidFill>
                  <a:schemeClr val="tx1"/>
                </a:solidFill>
                <a:effectLst/>
                <a:latin typeface="+mn-lt"/>
                <a:ea typeface="+mn-ea"/>
                <a:cs typeface="+mn-cs"/>
              </a:rPr>
              <a:t>grössere</a:t>
            </a:r>
            <a:r>
              <a:rPr lang="de-DE" sz="1200" b="0" i="0" u="none" strike="noStrike" kern="1200" dirty="0">
                <a:solidFill>
                  <a:schemeClr val="tx1"/>
                </a:solidFill>
                <a:effectLst/>
                <a:latin typeface="+mn-lt"/>
                <a:ea typeface="+mn-ea"/>
                <a:cs typeface="+mn-cs"/>
              </a:rPr>
              <a:t> Flächen zum Hintergrund werden. Aufpassen muss man also mit zum Beispiel hellen Flächen im Hintergrund.</a:t>
            </a:r>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13</a:t>
            </a:fld>
            <a:endParaRPr lang="de-DE"/>
          </a:p>
        </p:txBody>
      </p:sp>
    </p:spTree>
    <p:extLst>
      <p:ext uri="{BB962C8B-B14F-4D97-AF65-F5344CB8AC3E}">
        <p14:creationId xmlns:p14="http://schemas.microsoft.com/office/powerpoint/2010/main" val="146185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Plakate werden auf Gestaltungsgesetze untersucht und analysiert.  Die Typografie spielt hier eine besondere Rolle und vermittelt auch alleinstehend ein Idee der Hauptstimmung des Films.</a:t>
            </a:r>
          </a:p>
        </p:txBody>
      </p:sp>
      <p:sp>
        <p:nvSpPr>
          <p:cNvPr id="4" name="Foliennummernplatzhalter 3"/>
          <p:cNvSpPr>
            <a:spLocks noGrp="1"/>
          </p:cNvSpPr>
          <p:nvPr>
            <p:ph type="sldNum" sz="quarter" idx="5"/>
          </p:nvPr>
        </p:nvSpPr>
        <p:spPr/>
        <p:txBody>
          <a:bodyPr/>
          <a:lstStyle/>
          <a:p>
            <a:fld id="{66E58C77-82DC-384F-868F-6FFBD7AB330E}" type="slidenum">
              <a:rPr lang="de-DE" smtClean="0"/>
              <a:t>14</a:t>
            </a:fld>
            <a:endParaRPr lang="de-DE"/>
          </a:p>
        </p:txBody>
      </p:sp>
    </p:spTree>
    <p:extLst>
      <p:ext uri="{BB962C8B-B14F-4D97-AF65-F5344CB8AC3E}">
        <p14:creationId xmlns:p14="http://schemas.microsoft.com/office/powerpoint/2010/main" val="2823982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Oppenheims Tasse war ein poetisches Ding, wie es der Pariser Papst der Surrealisten, André Breton, immer geforderte hatte: Künstler und Künstlerinnen sollen leidenschaftliche Dinge schaffen, die in ihrer Doppeldeutigkeit verwirrten und schön waren  "wie das zufällige Zusammentreffen einer Nähmaschine und eines Regenschirms auf einem Seziertisch".</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Der Surrealismus wollte mit der Vernunft brechen und das hervortreten lassen, was unter der rationalen Weltsicht verborgen war:  Die Träume, das Absurde und das Phantastische. Kaum jemand passte dazu besser als Meret Oppenheim.</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15</a:t>
            </a:fld>
            <a:endParaRPr lang="de-DE"/>
          </a:p>
        </p:txBody>
      </p:sp>
    </p:spTree>
    <p:extLst>
      <p:ext uri="{BB962C8B-B14F-4D97-AF65-F5344CB8AC3E}">
        <p14:creationId xmlns:p14="http://schemas.microsoft.com/office/powerpoint/2010/main" val="473650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Spätestens seit den</a:t>
            </a:r>
            <a:r>
              <a:rPr lang="de-DE" sz="1200" b="0" i="1" u="none" strike="noStrike" kern="1200" dirty="0">
                <a:solidFill>
                  <a:schemeClr val="tx1"/>
                </a:solidFill>
                <a:effectLst/>
                <a:latin typeface="+mn-lt"/>
                <a:ea typeface="+mn-ea"/>
                <a:cs typeface="+mn-cs"/>
              </a:rPr>
              <a:t> </a:t>
            </a:r>
            <a:r>
              <a:rPr lang="de-DE" sz="1200" b="0" i="1" u="none" strike="noStrike" kern="1200" dirty="0" err="1">
                <a:solidFill>
                  <a:schemeClr val="tx1"/>
                </a:solidFill>
                <a:effectLst/>
                <a:latin typeface="+mn-lt"/>
                <a:ea typeface="+mn-ea"/>
                <a:cs typeface="+mn-cs"/>
              </a:rPr>
              <a:t>One</a:t>
            </a:r>
            <a:r>
              <a:rPr lang="de-DE" sz="1200" b="0" i="1" u="none" strike="noStrike" kern="1200" dirty="0">
                <a:solidFill>
                  <a:schemeClr val="tx1"/>
                </a:solidFill>
                <a:effectLst/>
                <a:latin typeface="+mn-lt"/>
                <a:ea typeface="+mn-ea"/>
                <a:cs typeface="+mn-cs"/>
              </a:rPr>
              <a:t> Minute </a:t>
            </a:r>
            <a:r>
              <a:rPr lang="de-DE" sz="1200" b="0" i="1" u="none" strike="noStrike" kern="1200" dirty="0" err="1">
                <a:solidFill>
                  <a:schemeClr val="tx1"/>
                </a:solidFill>
                <a:effectLst/>
                <a:latin typeface="+mn-lt"/>
                <a:ea typeface="+mn-ea"/>
                <a:cs typeface="+mn-cs"/>
              </a:rPr>
              <a:t>Sculptures</a:t>
            </a:r>
            <a:r>
              <a:rPr lang="de-DE" sz="1200" b="0" i="0" u="none" strike="noStrike" kern="1200" dirty="0">
                <a:solidFill>
                  <a:schemeClr val="tx1"/>
                </a:solidFill>
                <a:effectLst/>
                <a:latin typeface="+mn-lt"/>
                <a:ea typeface="+mn-ea"/>
                <a:cs typeface="+mn-cs"/>
              </a:rPr>
              <a:t> der 1990er-Jahre - kurzweiligen lebenden Installationen - ist Erwin Wurm einer breiten Öffentlichkeit bekannt. Schlankheitswahn, Fettsucht oder Statussymbole, nichts davon ist sicher, von ihm in Skulpturen, Performances, Videos, Fotos, Zeichnungen und Büchern </a:t>
            </a:r>
            <a:r>
              <a:rPr lang="de-DE" sz="1200" b="0" i="0" u="none" strike="noStrike" kern="1200" dirty="0" err="1">
                <a:solidFill>
                  <a:schemeClr val="tx1"/>
                </a:solidFill>
                <a:effectLst/>
                <a:latin typeface="+mn-lt"/>
                <a:ea typeface="+mn-ea"/>
                <a:cs typeface="+mn-cs"/>
              </a:rPr>
              <a:t>auf's</a:t>
            </a:r>
            <a:r>
              <a:rPr lang="de-DE" sz="1200" b="0" i="0" u="none" strike="noStrike" kern="1200" dirty="0">
                <a:solidFill>
                  <a:schemeClr val="tx1"/>
                </a:solidFill>
                <a:effectLst/>
                <a:latin typeface="+mn-lt"/>
                <a:ea typeface="+mn-ea"/>
                <a:cs typeface="+mn-cs"/>
              </a:rPr>
              <a:t> Korn genommen zu werden. Verfremdete Alltagsgegenstände vollziehen beim Betrachten eine unerwartete Wendung. Vom aufreizenden Sinneseindruck zum gefräßigen Konsum - was auf den ersten Blick unterhaltend wirkt, verwandelt sich in Gesellschaftskritik.</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Die Skulptur stellt auch einen Fetisch des Konsumkults dar, verunstaltet ihn auf komische Art und zielt auf die menschliche Blasiertheit ab. Die Mehrdeutigkeit gepaart mit Ironie ist es letztlich, die den Künstler berühmt-berüchtigt gemacht hat. </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16</a:t>
            </a:fld>
            <a:endParaRPr lang="de-DE"/>
          </a:p>
        </p:txBody>
      </p:sp>
    </p:spTree>
    <p:extLst>
      <p:ext uri="{BB962C8B-B14F-4D97-AF65-F5344CB8AC3E}">
        <p14:creationId xmlns:p14="http://schemas.microsoft.com/office/powerpoint/2010/main" val="137716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Bietet facettenreichen Zugang zur Lebenswelt der SUS.</a:t>
            </a:r>
          </a:p>
        </p:txBody>
      </p:sp>
      <p:sp>
        <p:nvSpPr>
          <p:cNvPr id="4" name="Foliennummernplatzhalter 3"/>
          <p:cNvSpPr>
            <a:spLocks noGrp="1"/>
          </p:cNvSpPr>
          <p:nvPr>
            <p:ph type="sldNum" sz="quarter" idx="5"/>
          </p:nvPr>
        </p:nvSpPr>
        <p:spPr/>
        <p:txBody>
          <a:bodyPr/>
          <a:lstStyle/>
          <a:p>
            <a:fld id="{66E58C77-82DC-384F-868F-6FFBD7AB330E}" type="slidenum">
              <a:rPr lang="de-DE" smtClean="0"/>
              <a:t>17</a:t>
            </a:fld>
            <a:endParaRPr lang="de-DE"/>
          </a:p>
        </p:txBody>
      </p:sp>
    </p:spTree>
    <p:extLst>
      <p:ext uri="{BB962C8B-B14F-4D97-AF65-F5344CB8AC3E}">
        <p14:creationId xmlns:p14="http://schemas.microsoft.com/office/powerpoint/2010/main" val="288237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18</a:t>
            </a:fld>
            <a:endParaRPr lang="de-DE"/>
          </a:p>
        </p:txBody>
      </p:sp>
    </p:spTree>
    <p:extLst>
      <p:ext uri="{BB962C8B-B14F-4D97-AF65-F5344CB8AC3E}">
        <p14:creationId xmlns:p14="http://schemas.microsoft.com/office/powerpoint/2010/main" val="3488755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Film: Influencers </a:t>
            </a:r>
            <a:r>
              <a:rPr lang="de-DE" dirty="0" err="1"/>
              <a:t>of</a:t>
            </a:r>
            <a:r>
              <a:rPr lang="de-DE" dirty="0"/>
              <a:t> </a:t>
            </a:r>
            <a:r>
              <a:rPr lang="de-DE" dirty="0" err="1"/>
              <a:t>the</a:t>
            </a:r>
            <a:r>
              <a:rPr lang="de-DE" dirty="0"/>
              <a:t> 21. </a:t>
            </a:r>
            <a:r>
              <a:rPr lang="de-DE" dirty="0" err="1"/>
              <a:t>century</a:t>
            </a:r>
            <a:r>
              <a:rPr lang="de-DE" dirty="0"/>
              <a:t>: https://www.youtube.com/watch?v=x9pSqMojd_4</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Hier haben wir einen Zusammenschnitt von –</a:t>
            </a:r>
            <a:r>
              <a:rPr lang="de-DE" sz="1200" b="0" i="0" u="none" strike="noStrike" kern="1200" dirty="0" err="1">
                <a:solidFill>
                  <a:schemeClr val="tx1"/>
                </a:solidFill>
                <a:effectLst/>
                <a:latin typeface="+mn-lt"/>
                <a:ea typeface="+mn-ea"/>
                <a:cs typeface="+mn-cs"/>
              </a:rPr>
              <a:t>Instagramposts</a:t>
            </a:r>
            <a:r>
              <a:rPr lang="de-DE" sz="1200" b="0" i="0" u="none" strike="noStrike" kern="1200" dirty="0">
                <a:solidFill>
                  <a:schemeClr val="tx1"/>
                </a:solidFill>
                <a:effectLst/>
                <a:latin typeface="+mn-lt"/>
                <a:ea typeface="+mn-ea"/>
                <a:cs typeface="+mn-cs"/>
              </a:rPr>
              <a:t> mit Lieblingsposen der Beauty-Influencerinnen gesehen!</a:t>
            </a:r>
          </a:p>
          <a:p>
            <a:endParaRPr lang="de-DE" sz="1200" b="0" i="0" u="none" strike="noStrike" kern="1200" cap="all"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David Roth und Carl Jakob Haupt, die beiden Männer hinter</a:t>
            </a:r>
            <a:r>
              <a:rPr lang="de-DE" sz="1200" b="0" i="0" u="sng" strike="noStrike" kern="1200" dirty="0">
                <a:solidFill>
                  <a:schemeClr val="tx1"/>
                </a:solidFill>
                <a:effectLst/>
                <a:latin typeface="+mn-lt"/>
                <a:ea typeface="+mn-ea"/>
                <a:cs typeface="+mn-cs"/>
                <a:hlinkClick r:id="rId3"/>
              </a:rPr>
              <a:t> Dandy Diary,</a:t>
            </a:r>
            <a:r>
              <a:rPr lang="de-DE" sz="1200" b="0" i="0" u="none" strike="noStrike" kern="1200" dirty="0">
                <a:solidFill>
                  <a:schemeClr val="tx1"/>
                </a:solidFill>
                <a:effectLst/>
                <a:latin typeface="+mn-lt"/>
                <a:ea typeface="+mn-ea"/>
                <a:cs typeface="+mn-cs"/>
              </a:rPr>
              <a:t> haben sich von Hans </a:t>
            </a:r>
            <a:r>
              <a:rPr lang="de-DE" sz="1200" b="0" i="0" u="none" strike="noStrike" kern="1200" dirty="0" err="1">
                <a:solidFill>
                  <a:schemeClr val="tx1"/>
                </a:solidFill>
                <a:effectLst/>
                <a:latin typeface="+mn-lt"/>
                <a:ea typeface="+mn-ea"/>
                <a:cs typeface="+mn-cs"/>
              </a:rPr>
              <a:t>Eijkelbooms</a:t>
            </a:r>
            <a:r>
              <a:rPr lang="de-DE" sz="1200" b="0" i="0" u="none" strike="noStrike" kern="1200" dirty="0">
                <a:solidFill>
                  <a:schemeClr val="tx1"/>
                </a:solidFill>
                <a:effectLst/>
                <a:latin typeface="+mn-lt"/>
                <a:ea typeface="+mn-ea"/>
                <a:cs typeface="+mn-cs"/>
              </a:rPr>
              <a:t> Werk </a:t>
            </a:r>
            <a:r>
              <a:rPr lang="de-DE" sz="1200" b="0" i="0" u="sng" strike="noStrike" kern="1200" dirty="0">
                <a:solidFill>
                  <a:schemeClr val="tx1"/>
                </a:solidFill>
                <a:effectLst/>
                <a:latin typeface="+mn-lt"/>
                <a:ea typeface="+mn-ea"/>
                <a:cs typeface="+mn-cs"/>
                <a:hlinkClick r:id="rId4"/>
              </a:rPr>
              <a:t>People of the 21st Century</a:t>
            </a:r>
            <a:r>
              <a:rPr lang="de-DE" sz="1200" b="0" i="0" u="none" strike="noStrike" kern="1200" dirty="0">
                <a:solidFill>
                  <a:schemeClr val="tx1"/>
                </a:solidFill>
                <a:effectLst/>
                <a:latin typeface="+mn-lt"/>
                <a:ea typeface="+mn-ea"/>
                <a:cs typeface="+mn-cs"/>
              </a:rPr>
              <a:t> inspirieren lassen. Der Fotograf sammelte Porträts von den Straßen dieser Welt - und fand doch überall die gleichen Typen. </a:t>
            </a:r>
          </a:p>
          <a:p>
            <a:r>
              <a:rPr lang="de-DE" sz="1200" b="0" i="0" u="none" strike="noStrike" kern="1200" dirty="0">
                <a:solidFill>
                  <a:schemeClr val="tx1"/>
                </a:solidFill>
                <a:effectLst/>
                <a:latin typeface="+mn-lt"/>
                <a:ea typeface="+mn-ea"/>
                <a:cs typeface="+mn-cs"/>
              </a:rPr>
              <a:t>Dandy </a:t>
            </a:r>
            <a:r>
              <a:rPr lang="de-DE" sz="1200" b="0" i="0" u="none" strike="noStrike" kern="1200" dirty="0" err="1">
                <a:solidFill>
                  <a:schemeClr val="tx1"/>
                </a:solidFill>
                <a:effectLst/>
                <a:latin typeface="+mn-lt"/>
                <a:ea typeface="+mn-ea"/>
                <a:cs typeface="+mn-cs"/>
              </a:rPr>
              <a:t>Diary</a:t>
            </a:r>
            <a:r>
              <a:rPr lang="de-DE" sz="1200" b="0" i="0" u="none" strike="noStrike" kern="1200" dirty="0">
                <a:solidFill>
                  <a:schemeClr val="tx1"/>
                </a:solidFill>
                <a:effectLst/>
                <a:latin typeface="+mn-lt"/>
                <a:ea typeface="+mn-ea"/>
                <a:cs typeface="+mn-cs"/>
              </a:rPr>
              <a:t> suchte nach Gemeinsamkeiten bei den </a:t>
            </a:r>
            <a:r>
              <a:rPr lang="de-DE" sz="1200" b="0" i="0" u="none" strike="noStrike" kern="1200" dirty="0" err="1">
                <a:solidFill>
                  <a:schemeClr val="tx1"/>
                </a:solidFill>
                <a:effectLst/>
                <a:latin typeface="+mn-lt"/>
                <a:ea typeface="+mn-ea"/>
                <a:cs typeface="+mn-cs"/>
              </a:rPr>
              <a:t>Influencern</a:t>
            </a:r>
            <a:r>
              <a:rPr lang="de-DE" sz="1200" b="0" i="0" u="none" strike="noStrike" kern="1200" dirty="0">
                <a:solidFill>
                  <a:schemeClr val="tx1"/>
                </a:solidFill>
                <a:effectLst/>
                <a:latin typeface="+mn-lt"/>
                <a:ea typeface="+mn-ea"/>
                <a:cs typeface="+mn-cs"/>
              </a:rPr>
              <a:t> von heute - und dokumentiert sie in dem rasant geschnittenen Video "</a:t>
            </a:r>
            <a:r>
              <a:rPr lang="de-DE" sz="1200" b="0" i="0" u="none" strike="noStrike" kern="1200" dirty="0" err="1">
                <a:solidFill>
                  <a:schemeClr val="tx1"/>
                </a:solidFill>
                <a:effectLst/>
                <a:latin typeface="+mn-lt"/>
                <a:ea typeface="+mn-ea"/>
                <a:cs typeface="+mn-cs"/>
              </a:rPr>
              <a:t>Influencers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21st Century". Es geht "wie auch bei </a:t>
            </a:r>
            <a:r>
              <a:rPr lang="de-DE" sz="1200" b="0" i="0" u="none" strike="noStrike" kern="1200" dirty="0" err="1">
                <a:solidFill>
                  <a:schemeClr val="tx1"/>
                </a:solidFill>
                <a:effectLst/>
                <a:latin typeface="+mn-lt"/>
                <a:ea typeface="+mn-ea"/>
                <a:cs typeface="+mn-cs"/>
              </a:rPr>
              <a:t>Eijkelboom</a:t>
            </a:r>
            <a:r>
              <a:rPr lang="de-DE" sz="1200" b="0" i="0" u="none" strike="noStrike" kern="1200" dirty="0">
                <a:solidFill>
                  <a:schemeClr val="tx1"/>
                </a:solidFill>
                <a:effectLst/>
                <a:latin typeface="+mn-lt"/>
                <a:ea typeface="+mn-ea"/>
                <a:cs typeface="+mn-cs"/>
              </a:rPr>
              <a:t> – um Anpassung und Abgrenzung, Individualismus versus Masse", schreiben die beiden.</a:t>
            </a:r>
          </a:p>
          <a:p>
            <a:r>
              <a:rPr lang="de-DE" sz="1200" b="0" i="0" u="none" strike="noStrike" kern="1200" dirty="0">
                <a:solidFill>
                  <a:schemeClr val="tx1"/>
                </a:solidFill>
                <a:effectLst/>
                <a:latin typeface="+mn-lt"/>
                <a:ea typeface="+mn-ea"/>
                <a:cs typeface="+mn-cs"/>
              </a:rPr>
              <a:t>Die Hintergrundmusik haben die beiden mit Bedacht gewählt: "</a:t>
            </a:r>
            <a:r>
              <a:rPr lang="de-DE" sz="1200" b="0" i="0" u="none" strike="noStrike" kern="1200" dirty="0" err="1">
                <a:solidFill>
                  <a:schemeClr val="tx1"/>
                </a:solidFill>
                <a:effectLst/>
                <a:latin typeface="+mn-lt"/>
                <a:ea typeface="+mn-ea"/>
                <a:cs typeface="+mn-cs"/>
              </a:rPr>
              <a:t>Children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Revolution" von T-REX unterstreicht den Anspruch, mit dem die Mode-Blogger einst gestartet sind: "Als die ersten Modeblogger mit ihrer Arbeit begannen, sprachen die Medien noch von einer Revolution – der Demokratisierung der Mode."</a:t>
            </a:r>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2</a:t>
            </a:fld>
            <a:endParaRPr lang="de-DE"/>
          </a:p>
        </p:txBody>
      </p:sp>
    </p:spTree>
    <p:extLst>
      <p:ext uri="{BB962C8B-B14F-4D97-AF65-F5344CB8AC3E}">
        <p14:creationId xmlns:p14="http://schemas.microsoft.com/office/powerpoint/2010/main" val="173617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Woran denkst du bei dem Begriff Design? Woran denken </a:t>
            </a:r>
            <a:r>
              <a:rPr lang="de-DE" dirty="0" err="1"/>
              <a:t>SuS</a:t>
            </a:r>
            <a:r>
              <a:rPr lang="de-DE" dirty="0"/>
              <a:t>?</a:t>
            </a:r>
          </a:p>
          <a:p>
            <a:r>
              <a:rPr lang="de-DE" dirty="0"/>
              <a:t>Da bietet sich eine kurze Übung an:</a:t>
            </a:r>
          </a:p>
          <a:p>
            <a:r>
              <a:rPr lang="de-DE" dirty="0"/>
              <a:t>Mach mal kurz die Augen zu und lass vor deinem inneren Auge einen typischen Morgen mit Klingeln des Weckers ablaufen, notiere in den Chat, was du siehst!</a:t>
            </a:r>
          </a:p>
          <a:p>
            <a:endParaRPr lang="de-DE" dirty="0"/>
          </a:p>
          <a:p>
            <a:r>
              <a:rPr lang="de-DE" dirty="0"/>
              <a:t>In jeder Minute unseres Alltags werden wir mit Dingen konfrontiert, die </a:t>
            </a:r>
            <a:r>
              <a:rPr lang="de-DE" dirty="0" err="1"/>
              <a:t>DesignerInnen</a:t>
            </a:r>
            <a:r>
              <a:rPr lang="de-DE" dirty="0"/>
              <a:t> gestaltet haben. Auch die Oberfläche dieser Präsentation, die Computer an denen ihr sitzt, die Tasse, aus der ihr trinkt, eure Kleidung, der Stuhl auf dem ihr sitzt…und die Haustiere, die neben euch liegen…</a:t>
            </a:r>
          </a:p>
        </p:txBody>
      </p:sp>
      <p:sp>
        <p:nvSpPr>
          <p:cNvPr id="4" name="Foliennummernplatzhalter 3"/>
          <p:cNvSpPr>
            <a:spLocks noGrp="1"/>
          </p:cNvSpPr>
          <p:nvPr>
            <p:ph type="sldNum" sz="quarter" idx="5"/>
          </p:nvPr>
        </p:nvSpPr>
        <p:spPr/>
        <p:txBody>
          <a:bodyPr/>
          <a:lstStyle/>
          <a:p>
            <a:fld id="{66E58C77-82DC-384F-868F-6FFBD7AB330E}" type="slidenum">
              <a:rPr lang="de-DE" smtClean="0"/>
              <a:t>3</a:t>
            </a:fld>
            <a:endParaRPr lang="de-DE"/>
          </a:p>
        </p:txBody>
      </p:sp>
    </p:spTree>
    <p:extLst>
      <p:ext uri="{BB962C8B-B14F-4D97-AF65-F5344CB8AC3E}">
        <p14:creationId xmlns:p14="http://schemas.microsoft.com/office/powerpoint/2010/main" val="157940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Was ich damit sagen will: Es gibt eigentlich nichts in unserem Alltag, was nicht gestaltet wurde. Nahezu alles, was uns umgibt, wurde bis ins kleinste Teil durchdacht: Wie es aussehen, schmecken, riechen, sich anfühlen oder klingen soll, wie es zu benutzen ist. Die ästhetische Erscheinung, die Form, die Funktion und zum Glück auch immer mehr der Aspekt der Nachhaltigkeit sind somit entscheidende Faktoren, die bei der Gestaltung zu berücksichtigen sind und uns, neben der für uns symbolischen Funktion eines Produkts, später auch bei einer Kaufentscheidung beeinflussen.</a:t>
            </a:r>
          </a:p>
          <a:p>
            <a:r>
              <a:rPr lang="de-DE" dirty="0"/>
              <a:t>Schauen wir doch einmal in die Fachanforderungen:</a:t>
            </a:r>
          </a:p>
        </p:txBody>
      </p:sp>
      <p:sp>
        <p:nvSpPr>
          <p:cNvPr id="4" name="Foliennummernplatzhalter 3"/>
          <p:cNvSpPr>
            <a:spLocks noGrp="1"/>
          </p:cNvSpPr>
          <p:nvPr>
            <p:ph type="sldNum" sz="quarter" idx="5"/>
          </p:nvPr>
        </p:nvSpPr>
        <p:spPr/>
        <p:txBody>
          <a:bodyPr/>
          <a:lstStyle/>
          <a:p>
            <a:fld id="{66E58C77-82DC-384F-868F-6FFBD7AB330E}" type="slidenum">
              <a:rPr lang="de-DE" smtClean="0"/>
              <a:t>4</a:t>
            </a:fld>
            <a:endParaRPr lang="de-DE"/>
          </a:p>
        </p:txBody>
      </p:sp>
    </p:spTree>
    <p:extLst>
      <p:ext uri="{BB962C8B-B14F-4D97-AF65-F5344CB8AC3E}">
        <p14:creationId xmlns:p14="http://schemas.microsoft.com/office/powerpoint/2010/main" val="207837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474747"/>
                </a:solidFill>
                <a:latin typeface="AvenirNextLTPro"/>
              </a:rPr>
              <a:t>Aus den FA: </a:t>
            </a:r>
          </a:p>
          <a:p>
            <a:r>
              <a:rPr lang="de-DE" sz="1200" dirty="0">
                <a:solidFill>
                  <a:srgbClr val="474747"/>
                </a:solidFill>
                <a:latin typeface="AvenirNextLTPro"/>
              </a:rPr>
              <a:t>Investitionsgüte sind </a:t>
            </a:r>
            <a:r>
              <a:rPr lang="de-DE" sz="1200" dirty="0" err="1">
                <a:solidFill>
                  <a:srgbClr val="474747"/>
                </a:solidFill>
                <a:latin typeface="AvenirNextLTPro"/>
              </a:rPr>
              <a:t>r</a:t>
            </a:r>
            <a:r>
              <a:rPr lang="de-DE" sz="1200" dirty="0">
                <a:solidFill>
                  <a:srgbClr val="474747"/>
                </a:solidFill>
                <a:latin typeface="AvenirNextLTPro"/>
              </a:rPr>
              <a:t>: elektronische </a:t>
            </a:r>
            <a:r>
              <a:rPr lang="de-DE" sz="1200" dirty="0" err="1">
                <a:solidFill>
                  <a:srgbClr val="474747"/>
                </a:solidFill>
                <a:latin typeface="AvenirNextLTPro"/>
              </a:rPr>
              <a:t>Geräte</a:t>
            </a:r>
            <a:r>
              <a:rPr lang="de-DE" sz="1200" dirty="0">
                <a:solidFill>
                  <a:srgbClr val="474747"/>
                </a:solidFill>
                <a:latin typeface="AvenirNextLTPro"/>
              </a:rPr>
              <a:t> </a:t>
            </a:r>
            <a:r>
              <a:rPr lang="de-DE" sz="1200" dirty="0" err="1">
                <a:solidFill>
                  <a:srgbClr val="474747"/>
                </a:solidFill>
                <a:latin typeface="AvenirNextLTPro"/>
              </a:rPr>
              <a:t>für</a:t>
            </a:r>
            <a:r>
              <a:rPr lang="de-DE" sz="1200" dirty="0">
                <a:solidFill>
                  <a:srgbClr val="474747"/>
                </a:solidFill>
                <a:latin typeface="AvenirNextLTPro"/>
              </a:rPr>
              <a:t> den Einsatz im industriellen Bereich, Produktionsmaschinen, wie Medizintechnik oder Nutzfahrzeuge</a:t>
            </a:r>
          </a:p>
          <a:p>
            <a:endParaRPr lang="de-DE" sz="1200" dirty="0">
              <a:solidFill>
                <a:srgbClr val="474747"/>
              </a:solidFill>
              <a:latin typeface="AvenirNextLTPro"/>
            </a:endParaRPr>
          </a:p>
          <a:p>
            <a:r>
              <a:rPr lang="de-DE" sz="1200" dirty="0">
                <a:solidFill>
                  <a:srgbClr val="474747"/>
                </a:solidFill>
                <a:latin typeface="AvenirNextLTPro"/>
              </a:rPr>
              <a:t>Designobjekte werden im Kontext ihrer praktischen, </a:t>
            </a:r>
            <a:r>
              <a:rPr lang="de-DE" sz="1200" dirty="0" err="1">
                <a:solidFill>
                  <a:srgbClr val="474747"/>
                </a:solidFill>
                <a:latin typeface="AvenirNextLTPro"/>
              </a:rPr>
              <a:t>ästhetischen</a:t>
            </a:r>
            <a:r>
              <a:rPr lang="de-DE" sz="1200" dirty="0">
                <a:solidFill>
                  <a:srgbClr val="474747"/>
                </a:solidFill>
                <a:latin typeface="AvenirNextLTPro"/>
              </a:rPr>
              <a:t> und symbolischen Funktion thematisiert. Dabei sind die Grenzen von Design zur Kunst zunehmend fließend. Aspekte der Nutzung wie Verwertung, Handhabbarkeit, Haltbarkeit, Ergonomie und </a:t>
            </a:r>
            <a:r>
              <a:rPr lang="de-DE" sz="1200" dirty="0" err="1">
                <a:solidFill>
                  <a:srgbClr val="474747"/>
                </a:solidFill>
                <a:latin typeface="AvenirNextLTPro"/>
              </a:rPr>
              <a:t>Ökologie</a:t>
            </a:r>
            <a:r>
              <a:rPr lang="de-DE" sz="1200" dirty="0">
                <a:solidFill>
                  <a:srgbClr val="474747"/>
                </a:solidFill>
                <a:latin typeface="AvenirNextLTPro"/>
              </a:rPr>
              <a:t> bis zur Entsorgung werden in den Blick genommen, aber auch Form und Farbgebung, </a:t>
            </a:r>
            <a:r>
              <a:rPr lang="de-DE" sz="1200" dirty="0" err="1">
                <a:solidFill>
                  <a:srgbClr val="474747"/>
                </a:solidFill>
                <a:latin typeface="AvenirNextLTPro"/>
              </a:rPr>
              <a:t>Originalität</a:t>
            </a:r>
            <a:r>
              <a:rPr lang="de-DE" sz="1200" dirty="0">
                <a:solidFill>
                  <a:srgbClr val="474747"/>
                </a:solidFill>
                <a:latin typeface="AvenirNextLTPro"/>
              </a:rPr>
              <a:t>, Typologie oder </a:t>
            </a:r>
            <a:r>
              <a:rPr lang="de-DE" sz="1200" dirty="0" err="1">
                <a:solidFill>
                  <a:srgbClr val="474747"/>
                </a:solidFill>
                <a:latin typeface="AvenirNextLTPro"/>
              </a:rPr>
              <a:t>Singularität</a:t>
            </a:r>
            <a:r>
              <a:rPr lang="de-DE" sz="1200" dirty="0">
                <a:solidFill>
                  <a:srgbClr val="474747"/>
                </a:solidFill>
                <a:latin typeface="AvenirNextLTPro"/>
              </a:rPr>
              <a:t> als wahrnehmungsbezogene Faktoren</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5</a:t>
            </a:fld>
            <a:endParaRPr lang="de-DE"/>
          </a:p>
        </p:txBody>
      </p:sp>
    </p:spTree>
    <p:extLst>
      <p:ext uri="{BB962C8B-B14F-4D97-AF65-F5344CB8AC3E}">
        <p14:creationId xmlns:p14="http://schemas.microsoft.com/office/powerpoint/2010/main" val="283182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Aus den FA: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Produkte als </a:t>
            </a:r>
            <a:r>
              <a:rPr lang="de-DE" sz="1400" kern="1200" dirty="0" err="1">
                <a:solidFill>
                  <a:schemeClr val="tx1"/>
                </a:solidFill>
                <a:effectLst/>
                <a:latin typeface="+mn-lt"/>
                <a:ea typeface="+mn-ea"/>
                <a:cs typeface="+mn-cs"/>
              </a:rPr>
              <a:t>Träger</a:t>
            </a:r>
            <a:r>
              <a:rPr lang="de-DE" sz="1400" kern="1200" dirty="0">
                <a:solidFill>
                  <a:schemeClr val="tx1"/>
                </a:solidFill>
                <a:effectLst/>
                <a:latin typeface="+mn-lt"/>
                <a:ea typeface="+mn-ea"/>
                <a:cs typeface="+mn-cs"/>
              </a:rPr>
              <a:t> von Erlebnissen oder Erinnerungen, als Mittel zur Selbstfindung und Selbstinszenierung, werden </a:t>
            </a:r>
            <a:r>
              <a:rPr lang="de-DE" sz="1400" kern="1200" dirty="0" err="1">
                <a:solidFill>
                  <a:schemeClr val="tx1"/>
                </a:solidFill>
                <a:effectLst/>
                <a:latin typeface="+mn-lt"/>
                <a:ea typeface="+mn-ea"/>
                <a:cs typeface="+mn-cs"/>
              </a:rPr>
              <a:t>für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a:t>
            </a:r>
            <a:r>
              <a:rPr lang="de-DE" sz="1400" kern="1200" dirty="0">
                <a:solidFill>
                  <a:schemeClr val="tx1"/>
                </a:solidFill>
                <a:effectLst/>
                <a:latin typeface="+mn-lt"/>
                <a:ea typeface="+mn-ea"/>
                <a:cs typeface="+mn-cs"/>
              </a:rPr>
              <a:t> zunehmend wichtiger und bestimmen ihr </a:t>
            </a:r>
            <a:r>
              <a:rPr lang="de-DE" sz="1400" kern="1200" dirty="0" err="1">
                <a:solidFill>
                  <a:schemeClr val="tx1"/>
                </a:solidFill>
                <a:effectLst/>
                <a:latin typeface="+mn-lt"/>
                <a:ea typeface="+mn-ea"/>
                <a:cs typeface="+mn-cs"/>
              </a:rPr>
              <a:t>alltägliches</a:t>
            </a:r>
            <a:r>
              <a:rPr lang="de-DE" sz="1400" kern="1200" dirty="0">
                <a:solidFill>
                  <a:schemeClr val="tx1"/>
                </a:solidFill>
                <a:effectLst/>
                <a:latin typeface="+mn-lt"/>
                <a:ea typeface="+mn-ea"/>
                <a:cs typeface="+mn-cs"/>
              </a:rPr>
              <a:t> Handeln. Personalisiert gestaltete Objekte dienen in diesem Sinn als Zeichen bewusster </a:t>
            </a:r>
            <a:r>
              <a:rPr lang="de-DE" sz="1400" kern="1200" dirty="0" err="1">
                <a:solidFill>
                  <a:schemeClr val="tx1"/>
                </a:solidFill>
                <a:effectLst/>
                <a:latin typeface="+mn-lt"/>
                <a:ea typeface="+mn-ea"/>
                <a:cs typeface="+mn-cs"/>
              </a:rPr>
              <a:t>Individualität</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Originalität</a:t>
            </a:r>
            <a:r>
              <a:rPr lang="de-DE" sz="1400" kern="1200" dirty="0">
                <a:solidFill>
                  <a:schemeClr val="tx1"/>
                </a:solidFill>
                <a:effectLst/>
                <a:latin typeface="+mn-lt"/>
                <a:ea typeface="+mn-ea"/>
                <a:cs typeface="+mn-cs"/>
              </a:rPr>
              <a:t> oder </a:t>
            </a:r>
            <a:r>
              <a:rPr lang="de-DE" sz="1400" kern="1200" dirty="0" err="1">
                <a:solidFill>
                  <a:schemeClr val="tx1"/>
                </a:solidFill>
                <a:effectLst/>
                <a:latin typeface="+mn-lt"/>
                <a:ea typeface="+mn-ea"/>
                <a:cs typeface="+mn-cs"/>
              </a:rPr>
              <a:t>täuschen</a:t>
            </a:r>
            <a:r>
              <a:rPr lang="de-DE" sz="1400" kern="1200" dirty="0">
                <a:solidFill>
                  <a:schemeClr val="tx1"/>
                </a:solidFill>
                <a:effectLst/>
                <a:latin typeface="+mn-lt"/>
                <a:ea typeface="+mn-ea"/>
                <a:cs typeface="+mn-cs"/>
              </a:rPr>
              <a:t> diese auch nur vor.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Hintergrundwissen, Analysekriterien und </a:t>
            </a:r>
            <a:r>
              <a:rPr lang="de-DE" sz="1400" kern="1200" dirty="0" err="1">
                <a:solidFill>
                  <a:schemeClr val="tx1"/>
                </a:solidFill>
                <a:effectLst/>
                <a:latin typeface="+mn-lt"/>
                <a:ea typeface="+mn-ea"/>
                <a:cs typeface="+mn-cs"/>
              </a:rPr>
              <a:t>Gestaltungsmöglichkeiten</a:t>
            </a:r>
            <a:r>
              <a:rPr lang="de-DE" sz="1400" kern="1200" dirty="0">
                <a:solidFill>
                  <a:schemeClr val="tx1"/>
                </a:solidFill>
                <a:effectLst/>
                <a:latin typeface="+mn-lt"/>
                <a:ea typeface="+mn-ea"/>
                <a:cs typeface="+mn-cs"/>
              </a:rPr>
              <a:t> vermitteln den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Schülern</a:t>
            </a:r>
            <a:r>
              <a:rPr lang="de-DE" sz="1400" kern="1200" dirty="0">
                <a:solidFill>
                  <a:schemeClr val="tx1"/>
                </a:solidFill>
                <a:effectLst/>
                <a:latin typeface="+mn-lt"/>
                <a:ea typeface="+mn-ea"/>
                <a:cs typeface="+mn-cs"/>
              </a:rPr>
              <a:t> kritisches Bewusstsein und Verantwortlichkeit </a:t>
            </a:r>
            <a:r>
              <a:rPr lang="de-DE" sz="1400" kern="1200" dirty="0" err="1">
                <a:solidFill>
                  <a:schemeClr val="tx1"/>
                </a:solidFill>
                <a:effectLst/>
                <a:latin typeface="+mn-lt"/>
                <a:ea typeface="+mn-ea"/>
                <a:cs typeface="+mn-cs"/>
              </a:rPr>
              <a:t>für</a:t>
            </a:r>
            <a:r>
              <a:rPr lang="de-DE" sz="1400" kern="1200" dirty="0">
                <a:solidFill>
                  <a:schemeClr val="tx1"/>
                </a:solidFill>
                <a:effectLst/>
                <a:latin typeface="+mn-lt"/>
                <a:ea typeface="+mn-ea"/>
                <a:cs typeface="+mn-cs"/>
              </a:rPr>
              <a:t> den Erwerb und Umgang mit Dingen, beeinflussen ihre Haltung zu Moden und Jugendkulturen, zu Tradition und Innovation.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a:t>
            </a:r>
            <a:r>
              <a:rPr lang="de-DE" sz="1400" kern="1200" dirty="0">
                <a:solidFill>
                  <a:schemeClr val="tx1"/>
                </a:solidFill>
                <a:effectLst/>
                <a:latin typeface="+mn-lt"/>
                <a:ea typeface="+mn-ea"/>
                <a:cs typeface="+mn-cs"/>
              </a:rPr>
              <a:t> entwickeln </a:t>
            </a:r>
            <a:r>
              <a:rPr lang="de-DE" sz="1400" kern="1200" dirty="0" err="1">
                <a:solidFill>
                  <a:schemeClr val="tx1"/>
                </a:solidFill>
                <a:effectLst/>
                <a:latin typeface="+mn-lt"/>
                <a:ea typeface="+mn-ea"/>
                <a:cs typeface="+mn-cs"/>
              </a:rPr>
              <a:t>Verständnis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für</a:t>
            </a:r>
            <a:r>
              <a:rPr lang="de-DE" sz="1400" kern="1200" dirty="0">
                <a:solidFill>
                  <a:schemeClr val="tx1"/>
                </a:solidFill>
                <a:effectLst/>
                <a:latin typeface="+mn-lt"/>
                <a:ea typeface="+mn-ea"/>
                <a:cs typeface="+mn-cs"/>
              </a:rPr>
              <a:t> den Einfluss von Design auf </a:t>
            </a:r>
            <a:r>
              <a:rPr lang="de-DE" sz="1400" kern="1200" dirty="0" err="1">
                <a:solidFill>
                  <a:schemeClr val="tx1"/>
                </a:solidFill>
                <a:effectLst/>
                <a:latin typeface="+mn-lt"/>
                <a:ea typeface="+mn-ea"/>
                <a:cs typeface="+mn-cs"/>
              </a:rPr>
              <a:t>Lebensentwürfe</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dafür</a:t>
            </a:r>
            <a:r>
              <a:rPr lang="de-DE" sz="1400" kern="1200" dirty="0">
                <a:solidFill>
                  <a:schemeClr val="tx1"/>
                </a:solidFill>
                <a:effectLst/>
                <a:latin typeface="+mn-lt"/>
                <a:ea typeface="+mn-ea"/>
                <a:cs typeface="+mn-cs"/>
              </a:rPr>
              <a:t>, dass Nachhaltigkeit und soziale </a:t>
            </a:r>
            <a:r>
              <a:rPr lang="de-DE" sz="1400" kern="1200" dirty="0" err="1">
                <a:solidFill>
                  <a:schemeClr val="tx1"/>
                </a:solidFill>
                <a:effectLst/>
                <a:latin typeface="+mn-lt"/>
                <a:ea typeface="+mn-ea"/>
                <a:cs typeface="+mn-cs"/>
              </a:rPr>
              <a:t>Verträglichkeit</a:t>
            </a:r>
            <a:r>
              <a:rPr lang="de-DE" sz="1400" kern="1200" dirty="0">
                <a:solidFill>
                  <a:schemeClr val="tx1"/>
                </a:solidFill>
                <a:effectLst/>
                <a:latin typeface="+mn-lt"/>
                <a:ea typeface="+mn-ea"/>
                <a:cs typeface="+mn-cs"/>
              </a:rPr>
              <a:t> Kriterien im Gestaltungsprozess und bei der Kaufentscheidung sein </a:t>
            </a:r>
            <a:r>
              <a:rPr lang="de-DE" sz="1400" kern="1200" dirty="0" err="1">
                <a:solidFill>
                  <a:schemeClr val="tx1"/>
                </a:solidFill>
                <a:effectLst/>
                <a:latin typeface="+mn-lt"/>
                <a:ea typeface="+mn-ea"/>
                <a:cs typeface="+mn-cs"/>
              </a:rPr>
              <a:t>können</a:t>
            </a:r>
            <a:r>
              <a:rPr lang="de-DE" sz="1400" kern="1200" dirty="0">
                <a:solidFill>
                  <a:schemeClr val="tx1"/>
                </a:solidFill>
                <a:effectLst/>
                <a:latin typeface="+mn-lt"/>
                <a:ea typeface="+mn-ea"/>
                <a:cs typeface="+mn-cs"/>
              </a:rPr>
              <a:t>. </a:t>
            </a:r>
            <a:endParaRPr lang="de-DE" sz="1400" dirty="0"/>
          </a:p>
          <a:p>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6</a:t>
            </a:fld>
            <a:endParaRPr lang="de-DE"/>
          </a:p>
        </p:txBody>
      </p:sp>
    </p:spTree>
    <p:extLst>
      <p:ext uri="{BB962C8B-B14F-4D97-AF65-F5344CB8AC3E}">
        <p14:creationId xmlns:p14="http://schemas.microsoft.com/office/powerpoint/2010/main" val="364295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474747"/>
                </a:solidFill>
                <a:latin typeface="AvenirNextLTPro"/>
              </a:rPr>
              <a:t>Das Arbeitsfeld vermittelt Bildkompetenz im Bereich der Fotografie von den </a:t>
            </a:r>
            <a:r>
              <a:rPr lang="de-DE" sz="1200" dirty="0" err="1">
                <a:solidFill>
                  <a:srgbClr val="474747"/>
                </a:solidFill>
                <a:latin typeface="AvenirNextLTPro"/>
              </a:rPr>
              <a:t>Anfängen</a:t>
            </a:r>
            <a:r>
              <a:rPr lang="de-DE" sz="1200" dirty="0">
                <a:solidFill>
                  <a:srgbClr val="474747"/>
                </a:solidFill>
                <a:latin typeface="AvenirNextLTPro"/>
              </a:rPr>
              <a:t> im 19. Jahrhundert </a:t>
            </a:r>
            <a:r>
              <a:rPr lang="de-DE" sz="1200" dirty="0" err="1">
                <a:solidFill>
                  <a:srgbClr val="474747"/>
                </a:solidFill>
                <a:latin typeface="AvenirNextLTPro"/>
              </a:rPr>
              <a:t>über</a:t>
            </a:r>
            <a:r>
              <a:rPr lang="de-DE" sz="1200" dirty="0">
                <a:solidFill>
                  <a:srgbClr val="474747"/>
                </a:solidFill>
                <a:latin typeface="AvenirNextLTPro"/>
              </a:rPr>
              <a:t> die Entwicklung zeitbezogener Medien wie Film und Video bis hin zum Umgang mit Medienbildern im </a:t>
            </a:r>
            <a:r>
              <a:rPr lang="de-DE" sz="1200" dirty="0" err="1">
                <a:solidFill>
                  <a:srgbClr val="474747"/>
                </a:solidFill>
                <a:latin typeface="AvenirNextLTPro"/>
              </a:rPr>
              <a:t>digita</a:t>
            </a:r>
            <a:r>
              <a:rPr lang="de-DE" sz="1200" dirty="0">
                <a:solidFill>
                  <a:srgbClr val="474747"/>
                </a:solidFill>
                <a:latin typeface="AvenirNextLTPro"/>
              </a:rPr>
              <a:t>- </a:t>
            </a:r>
            <a:r>
              <a:rPr lang="de-DE" sz="1200" dirty="0" err="1">
                <a:solidFill>
                  <a:srgbClr val="474747"/>
                </a:solidFill>
                <a:latin typeface="AvenirNextLTPro"/>
              </a:rPr>
              <a:t>len</a:t>
            </a:r>
            <a:r>
              <a:rPr lang="de-DE" sz="1200" dirty="0">
                <a:solidFill>
                  <a:srgbClr val="474747"/>
                </a:solidFill>
                <a:latin typeface="AvenirNextLTPro"/>
              </a:rPr>
              <a:t> Zeitalter. Verbindungen von Bild und Text im Layout, Typografie, </a:t>
            </a:r>
            <a:r>
              <a:rPr lang="de-DE" sz="1200" dirty="0" err="1">
                <a:solidFill>
                  <a:srgbClr val="474747"/>
                </a:solidFill>
                <a:latin typeface="AvenirNextLTPro"/>
              </a:rPr>
              <a:t>editorial</a:t>
            </a:r>
            <a:r>
              <a:rPr lang="de-DE" sz="1200" dirty="0">
                <a:solidFill>
                  <a:srgbClr val="474747"/>
                </a:solidFill>
                <a:latin typeface="AvenirNextLTPro"/>
              </a:rPr>
              <a:t> Design, interaktives Webdesign und Game-Design werden thematisiert</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7</a:t>
            </a:fld>
            <a:endParaRPr lang="de-DE"/>
          </a:p>
        </p:txBody>
      </p:sp>
    </p:spTree>
    <p:extLst>
      <p:ext uri="{BB962C8B-B14F-4D97-AF65-F5344CB8AC3E}">
        <p14:creationId xmlns:p14="http://schemas.microsoft.com/office/powerpoint/2010/main" val="304034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ctr"/>
            <a:r>
              <a:rPr lang="de-DE" sz="1400" dirty="0">
                <a:solidFill>
                  <a:srgbClr val="474747"/>
                </a:solidFill>
                <a:latin typeface="AvenirNextLTPro"/>
              </a:rPr>
              <a:t>Der Alltag von </a:t>
            </a:r>
            <a:r>
              <a:rPr lang="de-DE" sz="1400" dirty="0" err="1">
                <a:solidFill>
                  <a:srgbClr val="474747"/>
                </a:solidFill>
                <a:latin typeface="AvenirNextLTPro"/>
              </a:rPr>
              <a:t>Schülerinnen</a:t>
            </a:r>
            <a:r>
              <a:rPr lang="de-DE" sz="1400" dirty="0">
                <a:solidFill>
                  <a:srgbClr val="474747"/>
                </a:solidFill>
                <a:latin typeface="AvenirNextLTPro"/>
              </a:rPr>
              <a:t> und </a:t>
            </a:r>
            <a:r>
              <a:rPr lang="de-DE" sz="1400" dirty="0" err="1">
                <a:solidFill>
                  <a:srgbClr val="474747"/>
                </a:solidFill>
                <a:latin typeface="AvenirNextLTPro"/>
              </a:rPr>
              <a:t>Schülern</a:t>
            </a:r>
            <a:r>
              <a:rPr lang="de-DE" sz="1400" dirty="0">
                <a:solidFill>
                  <a:srgbClr val="474747"/>
                </a:solidFill>
                <a:latin typeface="AvenirNextLTPro"/>
              </a:rPr>
              <a:t> ist von der Kommunikation durch Fotografie und Film </a:t>
            </a:r>
            <a:r>
              <a:rPr lang="de-DE" sz="1400" dirty="0" err="1">
                <a:solidFill>
                  <a:srgbClr val="474747"/>
                </a:solidFill>
                <a:latin typeface="AvenirNextLTPro"/>
              </a:rPr>
              <a:t>geprägt</a:t>
            </a:r>
            <a:r>
              <a:rPr lang="de-DE" sz="1400" dirty="0">
                <a:solidFill>
                  <a:srgbClr val="474747"/>
                </a:solidFill>
                <a:latin typeface="AvenirNextLTPro"/>
              </a:rPr>
              <a:t>, </a:t>
            </a:r>
            <a:endParaRPr lang="de-DE" sz="1400" dirty="0"/>
          </a:p>
          <a:p>
            <a:pPr algn="ctr"/>
            <a:r>
              <a:rPr lang="de-DE" sz="1400" dirty="0">
                <a:solidFill>
                  <a:srgbClr val="474747"/>
                </a:solidFill>
                <a:latin typeface="AvenirNextLTPro"/>
              </a:rPr>
              <a:t>in interaktiven Plattformen wird </a:t>
            </a:r>
            <a:r>
              <a:rPr lang="de-DE" sz="1400" dirty="0" err="1">
                <a:solidFill>
                  <a:srgbClr val="474747"/>
                </a:solidFill>
                <a:latin typeface="AvenirNextLTPro"/>
              </a:rPr>
              <a:t>über</a:t>
            </a:r>
            <a:r>
              <a:rPr lang="de-DE" sz="1400" dirty="0">
                <a:solidFill>
                  <a:srgbClr val="474747"/>
                </a:solidFill>
                <a:latin typeface="AvenirNextLTPro"/>
              </a:rPr>
              <a:t> Kurztexte, mehr aber noch </a:t>
            </a:r>
            <a:r>
              <a:rPr lang="de-DE" sz="1400" dirty="0" err="1">
                <a:solidFill>
                  <a:srgbClr val="474747"/>
                </a:solidFill>
                <a:latin typeface="AvenirNextLTPro"/>
              </a:rPr>
              <a:t>über</a:t>
            </a:r>
            <a:r>
              <a:rPr lang="de-DE" sz="1400" dirty="0">
                <a:solidFill>
                  <a:srgbClr val="474747"/>
                </a:solidFill>
                <a:latin typeface="AvenirNextLTPro"/>
              </a:rPr>
              <a:t> mobile </a:t>
            </a:r>
            <a:r>
              <a:rPr lang="de-DE" sz="1400" dirty="0" err="1">
                <a:solidFill>
                  <a:srgbClr val="474747"/>
                </a:solidFill>
                <a:latin typeface="AvenirNextLTPro"/>
              </a:rPr>
              <a:t>Endgeräte</a:t>
            </a:r>
            <a:r>
              <a:rPr lang="de-DE" sz="1400" dirty="0">
                <a:solidFill>
                  <a:srgbClr val="474747"/>
                </a:solidFill>
                <a:latin typeface="AvenirNextLTPro"/>
              </a:rPr>
              <a:t>, Smartphone-Fotos und -Filme kommuniziert</a:t>
            </a:r>
          </a:p>
          <a:p>
            <a:pPr algn="ctr"/>
            <a:endParaRPr lang="de-DE" sz="1400" dirty="0">
              <a:solidFill>
                <a:srgbClr val="474747"/>
              </a:solidFill>
              <a:latin typeface="AvenirNextLT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ein kompetent handelnder und bewusst reflektierender Umgang mit Bildern und Bild-Text-Verbindungen in Alltag und Medien </a:t>
            </a:r>
            <a:r>
              <a:rPr lang="de-DE" sz="1400" kern="1200" dirty="0" err="1">
                <a:solidFill>
                  <a:schemeClr val="tx1"/>
                </a:solidFill>
                <a:effectLst/>
                <a:latin typeface="+mn-lt"/>
                <a:ea typeface="+mn-ea"/>
                <a:cs typeface="+mn-cs"/>
              </a:rPr>
              <a:t>gehört</a:t>
            </a:r>
            <a:r>
              <a:rPr lang="de-DE" sz="1400" kern="1200" dirty="0">
                <a:solidFill>
                  <a:schemeClr val="tx1"/>
                </a:solidFill>
                <a:effectLst/>
                <a:latin typeface="+mn-lt"/>
                <a:ea typeface="+mn-ea"/>
                <a:cs typeface="+mn-cs"/>
              </a:rPr>
              <a:t> deshalb zu den grundlegenden </a:t>
            </a:r>
            <a:r>
              <a:rPr lang="de-DE" sz="1400" kern="1200" dirty="0" err="1">
                <a:solidFill>
                  <a:schemeClr val="tx1"/>
                </a:solidFill>
                <a:effectLst/>
                <a:latin typeface="+mn-lt"/>
                <a:ea typeface="+mn-ea"/>
                <a:cs typeface="+mn-cs"/>
              </a:rPr>
              <a:t>Fähigkeiten</a:t>
            </a:r>
            <a:r>
              <a:rPr lang="de-DE" sz="1400" kern="1200" dirty="0">
                <a:solidFill>
                  <a:schemeClr val="tx1"/>
                </a:solidFill>
                <a:effectLst/>
                <a:latin typeface="+mn-lt"/>
                <a:ea typeface="+mn-ea"/>
                <a:cs typeface="+mn-cs"/>
              </a:rPr>
              <a:t>, die </a:t>
            </a:r>
            <a:r>
              <a:rPr lang="de-DE" sz="1400" kern="1200" dirty="0" err="1">
                <a:solidFill>
                  <a:schemeClr val="tx1"/>
                </a:solidFill>
                <a:effectLst/>
                <a:latin typeface="+mn-lt"/>
                <a:ea typeface="+mn-ea"/>
                <a:cs typeface="+mn-cs"/>
              </a:rPr>
              <a:t>Schülerinnen</a:t>
            </a:r>
            <a:r>
              <a:rPr lang="de-DE" sz="1400" kern="1200" dirty="0">
                <a:solidFill>
                  <a:schemeClr val="tx1"/>
                </a:solidFill>
                <a:effectLst/>
                <a:latin typeface="+mn-lt"/>
                <a:ea typeface="+mn-ea"/>
                <a:cs typeface="+mn-cs"/>
              </a:rPr>
              <a:t> und </a:t>
            </a:r>
            <a:r>
              <a:rPr lang="de-DE" sz="1400" kern="1200" dirty="0" err="1">
                <a:solidFill>
                  <a:schemeClr val="tx1"/>
                </a:solidFill>
                <a:effectLst/>
                <a:latin typeface="+mn-lt"/>
                <a:ea typeface="+mn-ea"/>
                <a:cs typeface="+mn-cs"/>
              </a:rPr>
              <a:t>Schüler</a:t>
            </a:r>
            <a:r>
              <a:rPr lang="de-DE" sz="1400" kern="1200" dirty="0">
                <a:solidFill>
                  <a:schemeClr val="tx1"/>
                </a:solidFill>
                <a:effectLst/>
                <a:latin typeface="+mn-lt"/>
                <a:ea typeface="+mn-ea"/>
                <a:cs typeface="+mn-cs"/>
              </a:rPr>
              <a:t> erlernen </a:t>
            </a:r>
            <a:r>
              <a:rPr lang="de-DE" sz="1400" kern="1200" dirty="0" err="1">
                <a:solidFill>
                  <a:schemeClr val="tx1"/>
                </a:solidFill>
                <a:effectLst/>
                <a:latin typeface="+mn-lt"/>
                <a:ea typeface="+mn-ea"/>
                <a:cs typeface="+mn-cs"/>
              </a:rPr>
              <a:t>müssen</a:t>
            </a:r>
            <a:r>
              <a:rPr lang="de-DE" sz="1400" kern="1200" dirty="0">
                <a:solidFill>
                  <a:schemeClr val="tx1"/>
                </a:solidFill>
                <a:effectLst/>
                <a:latin typeface="+mn-lt"/>
                <a:ea typeface="+mn-ea"/>
                <a:cs typeface="+mn-cs"/>
              </a:rPr>
              <a:t>. Das Arbeitsfeld umfasst eine verstehende und gestaltende, aber auch kritische Auseinandersetzung mit Plakaten, Werbung und Werbekampagnen, Markendesign, Public Relation und Corporate Identity in politischen und wirtschaftlich- </a:t>
            </a:r>
            <a:r>
              <a:rPr lang="de-DE" sz="1400" kern="1200" dirty="0" err="1">
                <a:solidFill>
                  <a:schemeClr val="tx1"/>
                </a:solidFill>
                <a:effectLst/>
                <a:latin typeface="+mn-lt"/>
                <a:ea typeface="+mn-ea"/>
                <a:cs typeface="+mn-cs"/>
              </a:rPr>
              <a:t>ökonomischen</a:t>
            </a:r>
            <a:r>
              <a:rPr lang="de-DE" sz="1400" kern="1200" dirty="0">
                <a:solidFill>
                  <a:schemeClr val="tx1"/>
                </a:solidFill>
                <a:effectLst/>
                <a:latin typeface="+mn-lt"/>
                <a:ea typeface="+mn-ea"/>
                <a:cs typeface="+mn-cs"/>
              </a:rPr>
              <a:t> Kontexten.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tx1"/>
                </a:solidFill>
                <a:effectLst/>
                <a:latin typeface="+mn-lt"/>
                <a:ea typeface="+mn-ea"/>
                <a:cs typeface="+mn-cs"/>
              </a:rPr>
              <a:t>Das komplexe </a:t>
            </a:r>
            <a:r>
              <a:rPr lang="de-DE" sz="1400" kern="1200" dirty="0" err="1">
                <a:solidFill>
                  <a:schemeClr val="tx1"/>
                </a:solidFill>
                <a:effectLst/>
                <a:latin typeface="+mn-lt"/>
                <a:ea typeface="+mn-ea"/>
                <a:cs typeface="+mn-cs"/>
              </a:rPr>
              <a:t>Verhältnis</a:t>
            </a:r>
            <a:r>
              <a:rPr lang="de-DE" sz="1400" kern="1200" dirty="0">
                <a:solidFill>
                  <a:schemeClr val="tx1"/>
                </a:solidFill>
                <a:effectLst/>
                <a:latin typeface="+mn-lt"/>
                <a:ea typeface="+mn-ea"/>
                <a:cs typeface="+mn-cs"/>
              </a:rPr>
              <a:t> von Medienbildern zur Wirklichkeit, ethische Fragen von Wahrheit und </a:t>
            </a:r>
            <a:r>
              <a:rPr lang="de-DE" sz="1400" kern="1200" dirty="0" err="1">
                <a:solidFill>
                  <a:schemeClr val="tx1"/>
                </a:solidFill>
                <a:effectLst/>
                <a:latin typeface="+mn-lt"/>
                <a:ea typeface="+mn-ea"/>
                <a:cs typeface="+mn-cs"/>
              </a:rPr>
              <a:t>Lüge</a:t>
            </a:r>
            <a:r>
              <a:rPr lang="de-DE" sz="1400" kern="1200" dirty="0">
                <a:solidFill>
                  <a:schemeClr val="tx1"/>
                </a:solidFill>
                <a:effectLst/>
                <a:latin typeface="+mn-lt"/>
                <a:ea typeface="+mn-ea"/>
                <a:cs typeface="+mn-cs"/>
              </a:rPr>
              <a:t>, Bildmanipulation sowie das </a:t>
            </a:r>
            <a:r>
              <a:rPr lang="de-DE" sz="1400" kern="1200" dirty="0" err="1">
                <a:solidFill>
                  <a:schemeClr val="tx1"/>
                </a:solidFill>
                <a:effectLst/>
                <a:latin typeface="+mn-lt"/>
                <a:ea typeface="+mn-ea"/>
                <a:cs typeface="+mn-cs"/>
              </a:rPr>
              <a:t>Verhält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nis</a:t>
            </a:r>
            <a:r>
              <a:rPr lang="de-DE" sz="1400" kern="1200" dirty="0">
                <a:solidFill>
                  <a:schemeClr val="tx1"/>
                </a:solidFill>
                <a:effectLst/>
                <a:latin typeface="+mn-lt"/>
                <a:ea typeface="+mn-ea"/>
                <a:cs typeface="+mn-cs"/>
              </a:rPr>
              <a:t> und die wechselseitige Beeinflussung von Bildern und dem sprachlich-textlichen, geschriebenen oder </a:t>
            </a:r>
            <a:r>
              <a:rPr lang="de-DE" sz="1400" kern="1200" dirty="0" err="1">
                <a:solidFill>
                  <a:schemeClr val="tx1"/>
                </a:solidFill>
                <a:effectLst/>
                <a:latin typeface="+mn-lt"/>
                <a:ea typeface="+mn-ea"/>
                <a:cs typeface="+mn-cs"/>
              </a:rPr>
              <a:t>gehörten</a:t>
            </a:r>
            <a:r>
              <a:rPr lang="de-DE" sz="1400" kern="1200" dirty="0">
                <a:solidFill>
                  <a:schemeClr val="tx1"/>
                </a:solidFill>
                <a:effectLst/>
                <a:latin typeface="+mn-lt"/>
                <a:ea typeface="+mn-ea"/>
                <a:cs typeface="+mn-cs"/>
              </a:rPr>
              <a:t> Umfeld in Kommunikationsmedien ist Gegenstand dieses Arbeitsfeldes. </a:t>
            </a:r>
            <a:endParaRPr lang="de-DE" sz="1400" dirty="0"/>
          </a:p>
          <a:p>
            <a:pPr algn="ctr"/>
            <a:endParaRPr lang="de-DE" dirty="0"/>
          </a:p>
          <a:p>
            <a:r>
              <a:rPr lang="de-DE" sz="1200" b="0" i="0" u="none" strike="noStrike" kern="1200" dirty="0">
                <a:solidFill>
                  <a:schemeClr val="tx1"/>
                </a:solidFill>
                <a:effectLst/>
                <a:latin typeface="+mn-lt"/>
                <a:ea typeface="+mn-ea"/>
                <a:cs typeface="+mn-cs"/>
              </a:rPr>
              <a:t>Can </a:t>
            </a:r>
            <a:r>
              <a:rPr lang="de-DE" sz="1200" b="0" i="0" u="none" strike="noStrike" kern="1200" dirty="0" err="1">
                <a:solidFill>
                  <a:schemeClr val="tx1"/>
                </a:solidFill>
                <a:effectLst/>
                <a:latin typeface="+mn-lt"/>
                <a:ea typeface="+mn-ea"/>
                <a:cs typeface="+mn-cs"/>
              </a:rPr>
              <a:t>art</a:t>
            </a:r>
            <a:r>
              <a:rPr lang="de-DE" sz="1200" b="0" i="0" u="none" strike="noStrike" kern="1200" dirty="0">
                <a:solidFill>
                  <a:schemeClr val="tx1"/>
                </a:solidFill>
                <a:effectLst/>
                <a:latin typeface="+mn-lt"/>
                <a:ea typeface="+mn-ea"/>
                <a:cs typeface="+mn-cs"/>
              </a:rPr>
              <a:t> fix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world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asks</a:t>
            </a:r>
            <a:r>
              <a:rPr lang="de-DE" sz="1200" b="0" i="0" u="none" strike="noStrike" kern="1200" dirty="0">
                <a:solidFill>
                  <a:schemeClr val="tx1"/>
                </a:solidFill>
                <a:effectLst/>
                <a:latin typeface="+mn-lt"/>
                <a:ea typeface="+mn-ea"/>
                <a:cs typeface="+mn-cs"/>
              </a:rPr>
              <a:t> Hilde Lynn </a:t>
            </a:r>
            <a:r>
              <a:rPr lang="de-DE" sz="1200" b="0" i="0" u="none" strike="noStrike" kern="1200" dirty="0" err="1">
                <a:solidFill>
                  <a:schemeClr val="tx1"/>
                </a:solidFill>
                <a:effectLst/>
                <a:latin typeface="+mn-lt"/>
                <a:ea typeface="+mn-ea"/>
                <a:cs typeface="+mn-cs"/>
              </a:rPr>
              <a:t>Helphenstein</a:t>
            </a:r>
            <a:r>
              <a:rPr lang="de-DE" sz="1200" b="0" i="0" u="none" strike="noStrike" kern="1200" dirty="0">
                <a:solidFill>
                  <a:schemeClr val="tx1"/>
                </a:solidFill>
                <a:effectLst/>
                <a:latin typeface="+mn-lt"/>
                <a:ea typeface="+mn-ea"/>
                <a:cs typeface="+mn-cs"/>
              </a:rPr>
              <a:t> in a </a:t>
            </a:r>
            <a:r>
              <a:rPr lang="de-DE" sz="1200" b="0" i="0" u="none" strike="noStrike" kern="1200" dirty="0">
                <a:solidFill>
                  <a:schemeClr val="tx1"/>
                </a:solidFill>
                <a:effectLst/>
                <a:latin typeface="+mn-lt"/>
                <a:ea typeface="+mn-ea"/>
                <a:cs typeface="+mn-cs"/>
                <a:hlinkClick r:id="rId3"/>
              </a:rPr>
              <a:t>recent interview with Observer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Helphenstein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meme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maker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artist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consultant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behind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powerhouse</a:t>
            </a:r>
            <a:r>
              <a:rPr lang="de-DE" sz="1200" b="0" i="0" u="none" strike="noStrike" kern="1200" dirty="0">
                <a:solidFill>
                  <a:schemeClr val="tx1"/>
                </a:solidFill>
                <a:effectLst/>
                <a:latin typeface="+mn-lt"/>
                <a:ea typeface="+mn-ea"/>
                <a:cs typeface="+mn-cs"/>
              </a:rPr>
              <a:t> Instagram </a:t>
            </a:r>
            <a:r>
              <a:rPr lang="de-DE" sz="1200" b="0" i="0" u="none" strike="noStrike" kern="1200" dirty="0" err="1">
                <a:solidFill>
                  <a:schemeClr val="tx1"/>
                </a:solidFill>
                <a:effectLst/>
                <a:latin typeface="+mn-lt"/>
                <a:ea typeface="+mn-ea"/>
                <a:cs typeface="+mn-cs"/>
              </a:rPr>
              <a:t>account</a:t>
            </a:r>
            <a:r>
              <a:rPr lang="de-DE" sz="1200" b="0" i="0" u="none" strike="noStrike" kern="1200" dirty="0">
                <a:solidFill>
                  <a:schemeClr val="tx1"/>
                </a:solidFill>
                <a:effectLst/>
                <a:latin typeface="+mn-lt"/>
                <a:ea typeface="+mn-ea"/>
                <a:cs typeface="+mn-cs"/>
              </a:rPr>
              <a:t>, Jerry </a:t>
            </a:r>
            <a:r>
              <a:rPr lang="de-DE" sz="1200" b="0" i="0" u="none" strike="noStrike" kern="1200" dirty="0" err="1">
                <a:solidFill>
                  <a:schemeClr val="tx1"/>
                </a:solidFill>
                <a:effectLst/>
                <a:latin typeface="+mn-lt"/>
                <a:ea typeface="+mn-ea"/>
                <a:cs typeface="+mn-cs"/>
              </a:rPr>
              <a:t>Gogosian</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riff</a:t>
            </a:r>
            <a:r>
              <a:rPr lang="de-DE" sz="1200" b="0" i="0" u="none" strike="noStrike" kern="1200" dirty="0">
                <a:solidFill>
                  <a:schemeClr val="tx1"/>
                </a:solidFill>
                <a:effectLst/>
                <a:latin typeface="+mn-lt"/>
                <a:ea typeface="+mn-ea"/>
                <a:cs typeface="+mn-cs"/>
              </a:rPr>
              <a:t> on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name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mega-dealer Larry </a:t>
            </a:r>
            <a:r>
              <a:rPr lang="de-DE" sz="1200" b="0" i="0" u="none" strike="noStrike" kern="1200" dirty="0" err="1">
                <a:solidFill>
                  <a:schemeClr val="tx1"/>
                </a:solidFill>
                <a:effectLst/>
                <a:latin typeface="+mn-lt"/>
                <a:ea typeface="+mn-ea"/>
                <a:cs typeface="+mn-cs"/>
              </a:rPr>
              <a:t>Gagosian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another</a:t>
            </a:r>
            <a:r>
              <a:rPr lang="de-DE" sz="1200" b="0" i="0" u="none" strike="noStrike" kern="1200" dirty="0">
                <a:solidFill>
                  <a:schemeClr val="tx1"/>
                </a:solidFill>
                <a:effectLst/>
                <a:latin typeface="+mn-lt"/>
                <a:ea typeface="+mn-ea"/>
                <a:cs typeface="+mn-cs"/>
              </a:rPr>
              <a:t> Power 50 </a:t>
            </a:r>
            <a:r>
              <a:rPr lang="de-DE" sz="1200" b="0" i="0" u="none" strike="noStrike" kern="1200" dirty="0" err="1">
                <a:solidFill>
                  <a:schemeClr val="tx1"/>
                </a:solidFill>
                <a:effectLst/>
                <a:latin typeface="+mn-lt"/>
                <a:ea typeface="+mn-ea"/>
                <a:cs typeface="+mn-cs"/>
              </a:rPr>
              <a:t>member</a:t>
            </a:r>
            <a:r>
              <a:rPr lang="de-DE" sz="1200" b="0" i="0" u="none" strike="noStrike" kern="1200" dirty="0">
                <a:solidFill>
                  <a:schemeClr val="tx1"/>
                </a:solidFill>
                <a:effectLst/>
                <a:latin typeface="+mn-lt"/>
                <a:ea typeface="+mn-ea"/>
                <a:cs typeface="+mn-cs"/>
              </a:rPr>
              <a:t>) und Jerry </a:t>
            </a:r>
            <a:r>
              <a:rPr lang="de-DE" sz="1200" b="0" i="0" u="none" strike="noStrike" kern="1200" dirty="0" err="1">
                <a:solidFill>
                  <a:schemeClr val="tx1"/>
                </a:solidFill>
                <a:effectLst/>
                <a:latin typeface="+mn-lt"/>
                <a:ea typeface="+mn-ea"/>
                <a:cs typeface="+mn-cs"/>
              </a:rPr>
              <a:t>Saltz</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Kunstkritikerr</a:t>
            </a:r>
            <a:r>
              <a:rPr lang="de-DE" sz="1200" b="0" i="0" u="none" strike="noStrike" kern="1200" dirty="0">
                <a:solidFill>
                  <a:schemeClr val="tx1"/>
                </a:solidFill>
                <a:effectLst/>
                <a:latin typeface="+mn-lt"/>
                <a:ea typeface="+mn-ea"/>
                <a:cs typeface="+mn-cs"/>
              </a:rPr>
              <a:t>.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time, </a:t>
            </a:r>
            <a:r>
              <a:rPr lang="de-DE" sz="1200" b="0" i="0" u="none" strike="noStrike" kern="1200" dirty="0" err="1">
                <a:solidFill>
                  <a:schemeClr val="tx1"/>
                </a:solidFill>
                <a:effectLst/>
                <a:latin typeface="+mn-lt"/>
                <a:ea typeface="+mn-ea"/>
                <a:cs typeface="+mn-cs"/>
              </a:rPr>
              <a:t>we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interviewed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Helphenstein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for</a:t>
            </a:r>
            <a:r>
              <a:rPr lang="de-DE" sz="1200" b="0" i="0" u="none" strike="noStrike" kern="1200" dirty="0">
                <a:solidFill>
                  <a:schemeClr val="tx1"/>
                </a:solidFill>
                <a:effectLst/>
                <a:latin typeface="+mn-lt"/>
                <a:ea typeface="+mn-ea"/>
                <a:cs typeface="+mn-cs"/>
              </a:rPr>
              <a:t> her </a:t>
            </a:r>
            <a:r>
              <a:rPr lang="de-DE" sz="1200" b="0" i="0" u="none" strike="noStrike" kern="1200" dirty="0" err="1">
                <a:solidFill>
                  <a:schemeClr val="tx1"/>
                </a:solidFill>
                <a:effectLst/>
                <a:latin typeface="+mn-lt"/>
                <a:ea typeface="+mn-ea"/>
                <a:cs typeface="+mn-cs"/>
              </a:rPr>
              <a:t>influence</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same </a:t>
            </a:r>
            <a:r>
              <a:rPr lang="de-DE" sz="1200" b="0" i="0" u="none" strike="noStrike" kern="1200" dirty="0" err="1">
                <a:solidFill>
                  <a:schemeClr val="tx1"/>
                </a:solidFill>
                <a:effectLst/>
                <a:latin typeface="+mn-lt"/>
                <a:ea typeface="+mn-ea"/>
                <a:cs typeface="+mn-cs"/>
              </a:rPr>
              <a:t>reason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makes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list</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her </a:t>
            </a:r>
            <a:r>
              <a:rPr lang="de-DE" sz="1200" b="0" i="0" u="none" strike="noStrike" kern="1200" dirty="0" err="1">
                <a:solidFill>
                  <a:schemeClr val="tx1"/>
                </a:solidFill>
                <a:effectLst/>
                <a:latin typeface="+mn-lt"/>
                <a:ea typeface="+mn-ea"/>
                <a:cs typeface="+mn-cs"/>
              </a:rPr>
              <a:t>dedication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calling</a:t>
            </a:r>
            <a:r>
              <a:rPr lang="de-DE" sz="1200" b="0" i="0" u="none" strike="noStrike" kern="1200" dirty="0">
                <a:solidFill>
                  <a:schemeClr val="tx1"/>
                </a:solidFill>
                <a:effectLst/>
                <a:latin typeface="+mn-lt"/>
                <a:ea typeface="+mn-ea"/>
                <a:cs typeface="+mn-cs"/>
              </a:rPr>
              <a:t> out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art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world’s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bullshit</a:t>
            </a:r>
            <a:r>
              <a:rPr lang="de-DE" sz="1200" b="0" i="0" u="none" strike="noStrike"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8</a:t>
            </a:fld>
            <a:endParaRPr lang="de-DE"/>
          </a:p>
        </p:txBody>
      </p:sp>
    </p:spTree>
    <p:extLst>
      <p:ext uri="{BB962C8B-B14F-4D97-AF65-F5344CB8AC3E}">
        <p14:creationId xmlns:p14="http://schemas.microsoft.com/office/powerpoint/2010/main" val="3885792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Gesetz der Prägnanz</a:t>
            </a:r>
          </a:p>
          <a:p>
            <a:endParaRPr lang="de-DE" dirty="0"/>
          </a:p>
          <a:p>
            <a:r>
              <a:rPr lang="de-DE" sz="1200" b="0" i="0" u="none" strike="noStrike" kern="1200" dirty="0">
                <a:solidFill>
                  <a:schemeClr val="tx1"/>
                </a:solidFill>
                <a:effectLst/>
                <a:latin typeface="+mn-lt"/>
                <a:ea typeface="+mn-ea"/>
                <a:cs typeface="+mn-cs"/>
              </a:rPr>
              <a:t>Die gesehenen Elemente werden immer so einfach wie nur möglich wahrgenommen. Die Wahrnehmung erfolgt durch einfache geometrische Formen wie Kreise, Quadrate, Dreiecke oder Rechtecke. Dieses Gesetz wird auch Prägnanz genannt, dass bedeutet eine kurze, klare und inhaltlich treffende Darstellung. Hier ist es natürlich auch sehr interessant, unsere Sehgewohnheiten und Stereotypen zu hinterfragen…denn: </a:t>
            </a:r>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was </a:t>
            </a:r>
            <a:r>
              <a:rPr lang="de-DE" sz="1200" b="0" i="0" u="none" strike="noStrike" kern="1200" dirty="0" err="1">
                <a:solidFill>
                  <a:schemeClr val="tx1"/>
                </a:solidFill>
                <a:effectLst/>
                <a:latin typeface="+mn-lt"/>
                <a:ea typeface="+mn-ea"/>
                <a:cs typeface="+mn-cs"/>
              </a:rPr>
              <a:t>never</a:t>
            </a:r>
            <a:r>
              <a:rPr lang="de-DE" sz="1200" b="0" i="0" u="none" strike="noStrike" kern="1200" dirty="0">
                <a:solidFill>
                  <a:schemeClr val="tx1"/>
                </a:solidFill>
                <a:effectLst/>
                <a:latin typeface="+mn-lt"/>
                <a:ea typeface="+mn-ea"/>
                <a:cs typeface="+mn-cs"/>
              </a:rPr>
              <a:t> a </a:t>
            </a:r>
            <a:r>
              <a:rPr lang="de-DE" sz="1200" b="0" i="0" u="none" strike="noStrike" kern="1200" dirty="0" err="1">
                <a:solidFill>
                  <a:schemeClr val="tx1"/>
                </a:solidFill>
                <a:effectLst/>
                <a:latin typeface="+mn-lt"/>
                <a:ea typeface="+mn-ea"/>
                <a:cs typeface="+mn-cs"/>
              </a:rPr>
              <a:t>dress</a:t>
            </a:r>
            <a:r>
              <a:rPr lang="de-DE" sz="1200" b="0" i="0" u="none" strike="noStrike" kern="1200" dirty="0">
                <a:solidFill>
                  <a:schemeClr val="tx1"/>
                </a:solidFill>
                <a:effectLst/>
                <a:latin typeface="+mn-lt"/>
                <a:ea typeface="+mn-ea"/>
                <a:cs typeface="+mn-cs"/>
              </a:rPr>
              <a:t>….;)</a:t>
            </a:r>
            <a:endParaRPr lang="de-DE" dirty="0"/>
          </a:p>
        </p:txBody>
      </p:sp>
      <p:sp>
        <p:nvSpPr>
          <p:cNvPr id="4" name="Foliennummernplatzhalter 3"/>
          <p:cNvSpPr>
            <a:spLocks noGrp="1"/>
          </p:cNvSpPr>
          <p:nvPr>
            <p:ph type="sldNum" sz="quarter" idx="5"/>
          </p:nvPr>
        </p:nvSpPr>
        <p:spPr/>
        <p:txBody>
          <a:bodyPr/>
          <a:lstStyle/>
          <a:p>
            <a:fld id="{66E58C77-82DC-384F-868F-6FFBD7AB330E}" type="slidenum">
              <a:rPr lang="de-DE" smtClean="0"/>
              <a:t>9</a:t>
            </a:fld>
            <a:endParaRPr lang="de-DE"/>
          </a:p>
        </p:txBody>
      </p:sp>
    </p:spTree>
    <p:extLst>
      <p:ext uri="{BB962C8B-B14F-4D97-AF65-F5344CB8AC3E}">
        <p14:creationId xmlns:p14="http://schemas.microsoft.com/office/powerpoint/2010/main" val="374439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A815C-4100-DB4B-AC62-FC4A5ACEEC0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37B2ADF-FACD-D949-9B75-5E49C206C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E6E8A01-858C-0C42-8195-EC2EC1A93ED1}"/>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5" name="Fußzeilenplatzhalter 4">
            <a:extLst>
              <a:ext uri="{FF2B5EF4-FFF2-40B4-BE49-F238E27FC236}">
                <a16:creationId xmlns:a16="http://schemas.microsoft.com/office/drawing/2014/main" id="{276AFBD3-C320-6546-B044-4C01C892AC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A01A19-EA62-4548-9054-A700E659B1E3}"/>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6300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CAB627-5ED5-3E49-B94A-528BDB8FA84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611131F-F14B-0E49-B071-C13FF5DD7F22}"/>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6CE39ED-5B5F-1C4D-AF28-847B01F91874}"/>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5" name="Fußzeilenplatzhalter 4">
            <a:extLst>
              <a:ext uri="{FF2B5EF4-FFF2-40B4-BE49-F238E27FC236}">
                <a16:creationId xmlns:a16="http://schemas.microsoft.com/office/drawing/2014/main" id="{5C3D8B12-2100-3C42-8996-47582309DC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699359-B1A8-BB40-BDD9-D27AADF8167F}"/>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84615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992DF45-3F54-0840-A9E1-2117C398175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4B4F568-97D9-804A-BBB2-E990DD5F3667}"/>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68F4BACC-D900-544A-813B-D1D89847F007}"/>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5" name="Fußzeilenplatzhalter 4">
            <a:extLst>
              <a:ext uri="{FF2B5EF4-FFF2-40B4-BE49-F238E27FC236}">
                <a16:creationId xmlns:a16="http://schemas.microsoft.com/office/drawing/2014/main" id="{3168F827-18EE-444A-B082-371B7123FF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E6C3E7-AF59-7B4A-A30D-90A58C97B477}"/>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60580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573D3-8D38-1147-8799-BE4C4AEF5CA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E852C93-FA83-A847-AB0F-2DB068824C69}"/>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4265D76-63C1-634E-B69D-17A102D018C1}"/>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5" name="Fußzeilenplatzhalter 4">
            <a:extLst>
              <a:ext uri="{FF2B5EF4-FFF2-40B4-BE49-F238E27FC236}">
                <a16:creationId xmlns:a16="http://schemas.microsoft.com/office/drawing/2014/main" id="{905AB039-DABC-6C41-9398-69CC52241EA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777218C-ED42-5A41-AC06-5D76810EE5D2}"/>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61012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305AD-2D09-5D47-A141-36AAC3164CC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B247366-96D6-3F4C-8174-ACEF75ED30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B5452833-E5B9-1E43-8010-AE89450AC343}"/>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5" name="Fußzeilenplatzhalter 4">
            <a:extLst>
              <a:ext uri="{FF2B5EF4-FFF2-40B4-BE49-F238E27FC236}">
                <a16:creationId xmlns:a16="http://schemas.microsoft.com/office/drawing/2014/main" id="{BDA2E46D-A4AE-3C4D-BF90-F349663B3E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23BF61-EA58-EB4D-A3DC-F853BC8B5F81}"/>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43375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0E6A5-67E2-8B4B-8F6C-A9CCCA80EFA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2F0AFC8-AC00-4640-AC2B-D7188D93F0D9}"/>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7E605EB2-8720-B145-A1D0-19AF093C2BAB}"/>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6F49B95B-B63F-5D41-AB44-A5B339C58081}"/>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6" name="Fußzeilenplatzhalter 5">
            <a:extLst>
              <a:ext uri="{FF2B5EF4-FFF2-40B4-BE49-F238E27FC236}">
                <a16:creationId xmlns:a16="http://schemas.microsoft.com/office/drawing/2014/main" id="{D5F07CC3-74B6-6142-B1B6-DB31496E320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E73E46B-E677-594D-8171-4E39A7706507}"/>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118275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C728B-7C4C-9F4F-83C1-4AEB7BA4119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24221B6-2B7A-774D-84AB-BA0893DE2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E4E80D79-A658-1548-A226-6283CBF7709B}"/>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C068A499-EE19-5944-B401-0EB5926FFC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3DB15A15-0BED-9C4B-9917-CE777E148F68}"/>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BEFEC08F-2B59-1E4C-AC53-C6D8E7415109}"/>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8" name="Fußzeilenplatzhalter 7">
            <a:extLst>
              <a:ext uri="{FF2B5EF4-FFF2-40B4-BE49-F238E27FC236}">
                <a16:creationId xmlns:a16="http://schemas.microsoft.com/office/drawing/2014/main" id="{969B74CE-AC4E-834A-941B-433FD192F14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CF38BD2-8579-AE43-AD36-1FD5B3B7EF23}"/>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127955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D1E39-2F60-694F-AED0-4281647D15C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808A28A-DDC8-444E-8539-F6CEC3176BAC}"/>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4" name="Fußzeilenplatzhalter 3">
            <a:extLst>
              <a:ext uri="{FF2B5EF4-FFF2-40B4-BE49-F238E27FC236}">
                <a16:creationId xmlns:a16="http://schemas.microsoft.com/office/drawing/2014/main" id="{CC386BD1-7846-D640-8586-2999B37DAC8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4507AB5-3013-8246-A56A-38657933E69B}"/>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085621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CD2E85D-65D7-634A-AA61-61749CCE6F0B}"/>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3" name="Fußzeilenplatzhalter 2">
            <a:extLst>
              <a:ext uri="{FF2B5EF4-FFF2-40B4-BE49-F238E27FC236}">
                <a16:creationId xmlns:a16="http://schemas.microsoft.com/office/drawing/2014/main" id="{7A1FCF4A-19D4-3348-9D72-3E2B8BD670D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2F58403-B4CB-E242-8209-F32A21B7C183}"/>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396539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08379-BF5F-FC4C-BA79-A674CAC2FE8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7E90732-684E-2C46-A631-9582DBA33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DF4A230A-928D-D642-B395-8338F60EF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D9F8FA70-C5D4-FA4B-A274-064F7E83A8B5}"/>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6" name="Fußzeilenplatzhalter 5">
            <a:extLst>
              <a:ext uri="{FF2B5EF4-FFF2-40B4-BE49-F238E27FC236}">
                <a16:creationId xmlns:a16="http://schemas.microsoft.com/office/drawing/2014/main" id="{F0ABF65C-0B8D-DD46-AEAE-098D8C559D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CB6E81B-80E6-0D49-B6F2-679EA5A085E2}"/>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2527162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085FD-3E59-634C-A4C2-2CFAA9539AD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1BF9212-B918-384D-B43E-6C4F200C6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A619BFB-5EF5-574F-AD8D-CE47B850A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45DBF72B-1586-5346-8106-205FCABA776B}"/>
              </a:ext>
            </a:extLst>
          </p:cNvPr>
          <p:cNvSpPr>
            <a:spLocks noGrp="1"/>
          </p:cNvSpPr>
          <p:nvPr>
            <p:ph type="dt" sz="half" idx="10"/>
          </p:nvPr>
        </p:nvSpPr>
        <p:spPr/>
        <p:txBody>
          <a:bodyPr/>
          <a:lstStyle/>
          <a:p>
            <a:fld id="{9D181E6B-ECFD-3949-B175-7AB4720DEFDC}" type="datetimeFigureOut">
              <a:rPr lang="de-DE" smtClean="0"/>
              <a:t>11.06.2025</a:t>
            </a:fld>
            <a:endParaRPr lang="de-DE"/>
          </a:p>
        </p:txBody>
      </p:sp>
      <p:sp>
        <p:nvSpPr>
          <p:cNvPr id="6" name="Fußzeilenplatzhalter 5">
            <a:extLst>
              <a:ext uri="{FF2B5EF4-FFF2-40B4-BE49-F238E27FC236}">
                <a16:creationId xmlns:a16="http://schemas.microsoft.com/office/drawing/2014/main" id="{7ED1F545-D674-4346-ACB4-4EA69DDF74B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3C990DA-957F-0249-95AD-7412FBBB8B02}"/>
              </a:ext>
            </a:extLst>
          </p:cNvPr>
          <p:cNvSpPr>
            <a:spLocks noGrp="1"/>
          </p:cNvSpPr>
          <p:nvPr>
            <p:ph type="sldNum" sz="quarter" idx="12"/>
          </p:nvPr>
        </p:nvSpPr>
        <p:spPr/>
        <p:txBody>
          <a:bodyPr/>
          <a:lstStyle/>
          <a:p>
            <a:fld id="{9E669063-A5F6-3943-B523-DE7533A71135}" type="slidenum">
              <a:rPr lang="de-DE" smtClean="0"/>
              <a:t>‹Nr.›</a:t>
            </a:fld>
            <a:endParaRPr lang="de-DE"/>
          </a:p>
        </p:txBody>
      </p:sp>
    </p:spTree>
    <p:extLst>
      <p:ext uri="{BB962C8B-B14F-4D97-AF65-F5344CB8AC3E}">
        <p14:creationId xmlns:p14="http://schemas.microsoft.com/office/powerpoint/2010/main" val="71072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CDD374F-9B21-B342-BA3A-1A32BC45C1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44B2BD9-CA59-5847-8646-7BB089767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E17BEAD3-F501-6F48-B05B-9BD19C0CC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81E6B-ECFD-3949-B175-7AB4720DEFDC}" type="datetimeFigureOut">
              <a:rPr lang="de-DE" smtClean="0"/>
              <a:t>11.06.2025</a:t>
            </a:fld>
            <a:endParaRPr lang="de-DE"/>
          </a:p>
        </p:txBody>
      </p:sp>
      <p:sp>
        <p:nvSpPr>
          <p:cNvPr id="5" name="Fußzeilenplatzhalter 4">
            <a:extLst>
              <a:ext uri="{FF2B5EF4-FFF2-40B4-BE49-F238E27FC236}">
                <a16:creationId xmlns:a16="http://schemas.microsoft.com/office/drawing/2014/main" id="{39CE41D1-6B5E-CE4A-9FD1-13110EF07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4BB2999-71F6-8D47-8BD9-87791710A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69063-A5F6-3943-B523-DE7533A71135}" type="slidenum">
              <a:rPr lang="de-DE" smtClean="0"/>
              <a:t>‹Nr.›</a:t>
            </a:fld>
            <a:endParaRPr lang="de-DE"/>
          </a:p>
        </p:txBody>
      </p:sp>
    </p:spTree>
    <p:extLst>
      <p:ext uri="{BB962C8B-B14F-4D97-AF65-F5344CB8AC3E}">
        <p14:creationId xmlns:p14="http://schemas.microsoft.com/office/powerpoint/2010/main" val="3940348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agathe.schaddach@gmx.d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age1image39291536">
            <a:extLst>
              <a:ext uri="{FF2B5EF4-FFF2-40B4-BE49-F238E27FC236}">
                <a16:creationId xmlns:a16="http://schemas.microsoft.com/office/drawing/2014/main" id="{2BC2C58F-5940-504F-A354-D169131EAA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97353" y="5258481"/>
            <a:ext cx="2516007" cy="1216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BB33666-2C78-0E42-BE23-FD95DE48D20D}"/>
              </a:ext>
            </a:extLst>
          </p:cNvPr>
          <p:cNvSpPr txBox="1"/>
          <p:nvPr/>
        </p:nvSpPr>
        <p:spPr>
          <a:xfrm>
            <a:off x="754009" y="580190"/>
            <a:ext cx="10038520" cy="830997"/>
          </a:xfrm>
          <a:prstGeom prst="rect">
            <a:avLst/>
          </a:prstGeom>
          <a:noFill/>
        </p:spPr>
        <p:txBody>
          <a:bodyPr wrap="square" rtlCol="0">
            <a:spAutoFit/>
          </a:bodyPr>
          <a:lstStyle/>
          <a:p>
            <a:pPr algn="ctr"/>
            <a:r>
              <a:rPr lang="de-DE" sz="4800" b="1" dirty="0"/>
              <a:t>Produkt- und Kommunikationsdesign</a:t>
            </a:r>
          </a:p>
        </p:txBody>
      </p:sp>
      <p:sp>
        <p:nvSpPr>
          <p:cNvPr id="2" name="Textfeld 1">
            <a:extLst>
              <a:ext uri="{FF2B5EF4-FFF2-40B4-BE49-F238E27FC236}">
                <a16:creationId xmlns:a16="http://schemas.microsoft.com/office/drawing/2014/main" id="{D98A9FAB-697A-AF64-3076-EA1B1A97DE90}"/>
              </a:ext>
            </a:extLst>
          </p:cNvPr>
          <p:cNvSpPr txBox="1"/>
          <p:nvPr/>
        </p:nvSpPr>
        <p:spPr>
          <a:xfrm>
            <a:off x="932329" y="6024282"/>
            <a:ext cx="3173506" cy="369332"/>
          </a:xfrm>
          <a:prstGeom prst="rect">
            <a:avLst/>
          </a:prstGeom>
          <a:noFill/>
        </p:spPr>
        <p:txBody>
          <a:bodyPr wrap="square" rtlCol="0">
            <a:spAutoFit/>
          </a:bodyPr>
          <a:lstStyle/>
          <a:p>
            <a:r>
              <a:rPr lang="de-DE" dirty="0"/>
              <a:t>Annina Gamp und Agathe Eiben</a:t>
            </a:r>
          </a:p>
        </p:txBody>
      </p:sp>
      <p:pic>
        <p:nvPicPr>
          <p:cNvPr id="6" name="Grafik 5" descr="Ein Bild, das Raumfahrzeug, Nacht, Licht enthält.&#10;&#10;KI-generierte Inhalte können fehlerhaft sein.">
            <a:extLst>
              <a:ext uri="{FF2B5EF4-FFF2-40B4-BE49-F238E27FC236}">
                <a16:creationId xmlns:a16="http://schemas.microsoft.com/office/drawing/2014/main" id="{7E82F7BF-0DF3-A03C-9529-26BC385EA5A7}"/>
              </a:ext>
            </a:extLst>
          </p:cNvPr>
          <p:cNvPicPr>
            <a:picLocks noChangeAspect="1"/>
          </p:cNvPicPr>
          <p:nvPr/>
        </p:nvPicPr>
        <p:blipFill>
          <a:blip r:embed="rId4"/>
          <a:stretch>
            <a:fillRect/>
          </a:stretch>
        </p:blipFill>
        <p:spPr>
          <a:xfrm>
            <a:off x="2768132" y="1398823"/>
            <a:ext cx="6010275" cy="4810125"/>
          </a:xfrm>
          <a:prstGeom prst="rect">
            <a:avLst/>
          </a:prstGeom>
        </p:spPr>
      </p:pic>
      <p:sp>
        <p:nvSpPr>
          <p:cNvPr id="9" name="Textfeld 8">
            <a:extLst>
              <a:ext uri="{FF2B5EF4-FFF2-40B4-BE49-F238E27FC236}">
                <a16:creationId xmlns:a16="http://schemas.microsoft.com/office/drawing/2014/main" id="{735C95C2-80C9-816A-09B1-87CE461C0DAF}"/>
              </a:ext>
            </a:extLst>
          </p:cNvPr>
          <p:cNvSpPr txBox="1"/>
          <p:nvPr/>
        </p:nvSpPr>
        <p:spPr>
          <a:xfrm>
            <a:off x="6508376" y="5459177"/>
            <a:ext cx="6096000" cy="276999"/>
          </a:xfrm>
          <a:prstGeom prst="rect">
            <a:avLst/>
          </a:prstGeom>
          <a:noFill/>
        </p:spPr>
        <p:txBody>
          <a:bodyPr wrap="square">
            <a:spAutoFit/>
          </a:bodyPr>
          <a:lstStyle/>
          <a:p>
            <a:r>
              <a:rPr lang="de-DE" sz="1200" dirty="0"/>
              <a:t>www.leonardodavincimuseo.com</a:t>
            </a:r>
          </a:p>
        </p:txBody>
      </p:sp>
    </p:spTree>
    <p:extLst>
      <p:ext uri="{BB962C8B-B14F-4D97-AF65-F5344CB8AC3E}">
        <p14:creationId xmlns:p14="http://schemas.microsoft.com/office/powerpoint/2010/main" val="6929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Cartoon, Design enthält.&#10;&#10;KI-generierte Inhalte können fehlerhaft sein.">
            <a:extLst>
              <a:ext uri="{FF2B5EF4-FFF2-40B4-BE49-F238E27FC236}">
                <a16:creationId xmlns:a16="http://schemas.microsoft.com/office/drawing/2014/main" id="{793B2DAC-36D2-D5F7-CE1B-0C78930D1D5C}"/>
              </a:ext>
            </a:extLst>
          </p:cNvPr>
          <p:cNvPicPr>
            <a:picLocks noChangeAspect="1"/>
          </p:cNvPicPr>
          <p:nvPr/>
        </p:nvPicPr>
        <p:blipFill>
          <a:blip r:embed="rId2"/>
          <a:stretch>
            <a:fillRect/>
          </a:stretch>
        </p:blipFill>
        <p:spPr>
          <a:xfrm>
            <a:off x="2967368" y="218558"/>
            <a:ext cx="5818044" cy="5816229"/>
          </a:xfrm>
          <a:prstGeom prst="rect">
            <a:avLst/>
          </a:prstGeom>
        </p:spPr>
      </p:pic>
    </p:spTree>
    <p:extLst>
      <p:ext uri="{BB962C8B-B14F-4D97-AF65-F5344CB8AC3E}">
        <p14:creationId xmlns:p14="http://schemas.microsoft.com/office/powerpoint/2010/main" val="3575559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D3785AD-0C97-214D-99E4-BC80B7D3DC66}"/>
              </a:ext>
            </a:extLst>
          </p:cNvPr>
          <p:cNvSpPr/>
          <p:nvPr/>
        </p:nvSpPr>
        <p:spPr>
          <a:xfrm>
            <a:off x="4488334" y="417443"/>
            <a:ext cx="3359425" cy="461665"/>
          </a:xfrm>
          <a:prstGeom prst="rect">
            <a:avLst/>
          </a:prstGeom>
        </p:spPr>
        <p:txBody>
          <a:bodyPr wrap="square">
            <a:spAutoFit/>
          </a:bodyPr>
          <a:lstStyle/>
          <a:p>
            <a:pPr fontAlgn="base"/>
            <a:r>
              <a:rPr lang="de-DE" sz="2400" dirty="0">
                <a:solidFill>
                  <a:srgbClr val="020202"/>
                </a:solidFill>
                <a:latin typeface="+mj-lt"/>
              </a:rPr>
              <a:t>Gesetz der Gleichheit</a:t>
            </a:r>
            <a:endParaRPr lang="de-DE" sz="2400" b="0" i="0" u="none" strike="noStrike" dirty="0">
              <a:solidFill>
                <a:srgbClr val="020202"/>
              </a:solidFill>
              <a:effectLst/>
              <a:latin typeface="+mj-lt"/>
            </a:endParaRPr>
          </a:p>
        </p:txBody>
      </p:sp>
      <p:pic>
        <p:nvPicPr>
          <p:cNvPr id="4" name="Grafik 3">
            <a:extLst>
              <a:ext uri="{FF2B5EF4-FFF2-40B4-BE49-F238E27FC236}">
                <a16:creationId xmlns:a16="http://schemas.microsoft.com/office/drawing/2014/main" id="{AD1FBCE9-FB28-EF46-83A5-973C8917B137}"/>
              </a:ext>
            </a:extLst>
          </p:cNvPr>
          <p:cNvPicPr>
            <a:picLocks noChangeAspect="1"/>
          </p:cNvPicPr>
          <p:nvPr/>
        </p:nvPicPr>
        <p:blipFill>
          <a:blip r:embed="rId3"/>
          <a:stretch>
            <a:fillRect/>
          </a:stretch>
        </p:blipFill>
        <p:spPr>
          <a:xfrm>
            <a:off x="413346" y="1453004"/>
            <a:ext cx="3470396" cy="5240298"/>
          </a:xfrm>
          <a:prstGeom prst="rect">
            <a:avLst/>
          </a:prstGeom>
        </p:spPr>
      </p:pic>
      <p:pic>
        <p:nvPicPr>
          <p:cNvPr id="5" name="Grafik 4">
            <a:extLst>
              <a:ext uri="{FF2B5EF4-FFF2-40B4-BE49-F238E27FC236}">
                <a16:creationId xmlns:a16="http://schemas.microsoft.com/office/drawing/2014/main" id="{83FF1BCA-D841-D94B-89E7-8BC195A2B3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457" y="1398601"/>
            <a:ext cx="3507302" cy="5324084"/>
          </a:xfrm>
          <a:prstGeom prst="rect">
            <a:avLst/>
          </a:prstGeom>
        </p:spPr>
      </p:pic>
      <p:pic>
        <p:nvPicPr>
          <p:cNvPr id="6" name="Grafik 5">
            <a:extLst>
              <a:ext uri="{FF2B5EF4-FFF2-40B4-BE49-F238E27FC236}">
                <a16:creationId xmlns:a16="http://schemas.microsoft.com/office/drawing/2014/main" id="{0441F5AE-6BB7-FE41-BAD4-84111F46279B}"/>
              </a:ext>
            </a:extLst>
          </p:cNvPr>
          <p:cNvPicPr>
            <a:picLocks noChangeAspect="1"/>
          </p:cNvPicPr>
          <p:nvPr/>
        </p:nvPicPr>
        <p:blipFill>
          <a:blip r:embed="rId5"/>
          <a:stretch>
            <a:fillRect/>
          </a:stretch>
        </p:blipFill>
        <p:spPr>
          <a:xfrm>
            <a:off x="8304474" y="1369218"/>
            <a:ext cx="3506742" cy="5382850"/>
          </a:xfrm>
          <a:prstGeom prst="rect">
            <a:avLst/>
          </a:prstGeom>
        </p:spPr>
      </p:pic>
    </p:spTree>
    <p:extLst>
      <p:ext uri="{BB962C8B-B14F-4D97-AF65-F5344CB8AC3E}">
        <p14:creationId xmlns:p14="http://schemas.microsoft.com/office/powerpoint/2010/main" val="408565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D92DAB1-8394-5C43-8CD9-3A69374879BA}"/>
              </a:ext>
            </a:extLst>
          </p:cNvPr>
          <p:cNvSpPr/>
          <p:nvPr/>
        </p:nvSpPr>
        <p:spPr>
          <a:xfrm>
            <a:off x="3904662" y="560128"/>
            <a:ext cx="4087786" cy="461665"/>
          </a:xfrm>
          <a:prstGeom prst="rect">
            <a:avLst/>
          </a:prstGeom>
        </p:spPr>
        <p:txBody>
          <a:bodyPr wrap="none">
            <a:spAutoFit/>
          </a:bodyPr>
          <a:lstStyle/>
          <a:p>
            <a:pPr fontAlgn="base"/>
            <a:r>
              <a:rPr lang="de-DE" sz="2400" dirty="0">
                <a:solidFill>
                  <a:srgbClr val="020202"/>
                </a:solidFill>
                <a:latin typeface="+mj-lt"/>
              </a:rPr>
              <a:t>Gesetz der geschlossenen Form</a:t>
            </a:r>
            <a:endParaRPr lang="de-DE" sz="2400" b="0" i="0" u="none" strike="noStrike" dirty="0">
              <a:solidFill>
                <a:srgbClr val="020202"/>
              </a:solidFill>
              <a:effectLst/>
              <a:latin typeface="+mj-lt"/>
            </a:endParaRPr>
          </a:p>
        </p:txBody>
      </p:sp>
      <p:pic>
        <p:nvPicPr>
          <p:cNvPr id="3" name="Grafik 2">
            <a:extLst>
              <a:ext uri="{FF2B5EF4-FFF2-40B4-BE49-F238E27FC236}">
                <a16:creationId xmlns:a16="http://schemas.microsoft.com/office/drawing/2014/main" id="{7C40461F-EFFE-274B-8DF1-40CA5D5126B9}"/>
              </a:ext>
            </a:extLst>
          </p:cNvPr>
          <p:cNvPicPr>
            <a:picLocks noChangeAspect="1"/>
          </p:cNvPicPr>
          <p:nvPr/>
        </p:nvPicPr>
        <p:blipFill>
          <a:blip r:embed="rId3"/>
          <a:stretch>
            <a:fillRect/>
          </a:stretch>
        </p:blipFill>
        <p:spPr>
          <a:xfrm>
            <a:off x="785323" y="2323648"/>
            <a:ext cx="6263148" cy="2734011"/>
          </a:xfrm>
          <a:prstGeom prst="rect">
            <a:avLst/>
          </a:prstGeom>
        </p:spPr>
      </p:pic>
      <p:pic>
        <p:nvPicPr>
          <p:cNvPr id="4" name="Grafik 3">
            <a:extLst>
              <a:ext uri="{FF2B5EF4-FFF2-40B4-BE49-F238E27FC236}">
                <a16:creationId xmlns:a16="http://schemas.microsoft.com/office/drawing/2014/main" id="{922825ED-DF4A-0E40-BB65-32B53E723B13}"/>
              </a:ext>
            </a:extLst>
          </p:cNvPr>
          <p:cNvPicPr>
            <a:picLocks noChangeAspect="1"/>
          </p:cNvPicPr>
          <p:nvPr/>
        </p:nvPicPr>
        <p:blipFill>
          <a:blip r:embed="rId4"/>
          <a:stretch>
            <a:fillRect/>
          </a:stretch>
        </p:blipFill>
        <p:spPr>
          <a:xfrm>
            <a:off x="7048471" y="1448999"/>
            <a:ext cx="5010795" cy="5010795"/>
          </a:xfrm>
          <a:prstGeom prst="rect">
            <a:avLst/>
          </a:prstGeom>
        </p:spPr>
      </p:pic>
    </p:spTree>
    <p:extLst>
      <p:ext uri="{BB962C8B-B14F-4D97-AF65-F5344CB8AC3E}">
        <p14:creationId xmlns:p14="http://schemas.microsoft.com/office/powerpoint/2010/main" val="412212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E372DF5-6C55-3240-ACB3-C27B047C9865}"/>
              </a:ext>
            </a:extLst>
          </p:cNvPr>
          <p:cNvSpPr/>
          <p:nvPr/>
        </p:nvSpPr>
        <p:spPr>
          <a:xfrm>
            <a:off x="3637914" y="796102"/>
            <a:ext cx="4321376" cy="461665"/>
          </a:xfrm>
          <a:prstGeom prst="rect">
            <a:avLst/>
          </a:prstGeom>
        </p:spPr>
        <p:txBody>
          <a:bodyPr wrap="none">
            <a:spAutoFit/>
          </a:bodyPr>
          <a:lstStyle/>
          <a:p>
            <a:pPr fontAlgn="base"/>
            <a:r>
              <a:rPr lang="de-DE" sz="2400" dirty="0">
                <a:solidFill>
                  <a:srgbClr val="020202"/>
                </a:solidFill>
                <a:latin typeface="+mj-lt"/>
              </a:rPr>
              <a:t>Gesetz der Figur-Grund-Trennung</a:t>
            </a:r>
            <a:endParaRPr lang="de-DE" sz="2400" b="0" i="0" u="none" strike="noStrike" dirty="0">
              <a:solidFill>
                <a:srgbClr val="020202"/>
              </a:solidFill>
              <a:effectLst/>
              <a:latin typeface="+mj-lt"/>
            </a:endParaRPr>
          </a:p>
        </p:txBody>
      </p:sp>
      <p:pic>
        <p:nvPicPr>
          <p:cNvPr id="3" name="Grafik 2">
            <a:extLst>
              <a:ext uri="{FF2B5EF4-FFF2-40B4-BE49-F238E27FC236}">
                <a16:creationId xmlns:a16="http://schemas.microsoft.com/office/drawing/2014/main" id="{823C1DBD-1316-EF4A-A4FA-C434C1B7882B}"/>
              </a:ext>
            </a:extLst>
          </p:cNvPr>
          <p:cNvPicPr>
            <a:picLocks noChangeAspect="1"/>
          </p:cNvPicPr>
          <p:nvPr/>
        </p:nvPicPr>
        <p:blipFill>
          <a:blip r:embed="rId3"/>
          <a:stretch>
            <a:fillRect/>
          </a:stretch>
        </p:blipFill>
        <p:spPr>
          <a:xfrm>
            <a:off x="884902" y="1481006"/>
            <a:ext cx="2753012" cy="4536336"/>
          </a:xfrm>
          <a:prstGeom prst="rect">
            <a:avLst/>
          </a:prstGeom>
        </p:spPr>
      </p:pic>
      <p:pic>
        <p:nvPicPr>
          <p:cNvPr id="4" name="Grafik 3">
            <a:extLst>
              <a:ext uri="{FF2B5EF4-FFF2-40B4-BE49-F238E27FC236}">
                <a16:creationId xmlns:a16="http://schemas.microsoft.com/office/drawing/2014/main" id="{B80B4BCE-4E20-A44B-A98D-3CA46DD33F8B}"/>
              </a:ext>
            </a:extLst>
          </p:cNvPr>
          <p:cNvPicPr>
            <a:picLocks noChangeAspect="1"/>
          </p:cNvPicPr>
          <p:nvPr/>
        </p:nvPicPr>
        <p:blipFill>
          <a:blip r:embed="rId4"/>
          <a:stretch>
            <a:fillRect/>
          </a:stretch>
        </p:blipFill>
        <p:spPr>
          <a:xfrm>
            <a:off x="3637914" y="1740310"/>
            <a:ext cx="5122628" cy="3895343"/>
          </a:xfrm>
          <a:prstGeom prst="rect">
            <a:avLst/>
          </a:prstGeom>
        </p:spPr>
      </p:pic>
      <p:pic>
        <p:nvPicPr>
          <p:cNvPr id="5" name="Grafik 4">
            <a:extLst>
              <a:ext uri="{FF2B5EF4-FFF2-40B4-BE49-F238E27FC236}">
                <a16:creationId xmlns:a16="http://schemas.microsoft.com/office/drawing/2014/main" id="{FDC13873-3D7F-C545-BDD4-D421B9E8E634}"/>
              </a:ext>
            </a:extLst>
          </p:cNvPr>
          <p:cNvPicPr>
            <a:picLocks noChangeAspect="1"/>
          </p:cNvPicPr>
          <p:nvPr/>
        </p:nvPicPr>
        <p:blipFill>
          <a:blip r:embed="rId5"/>
          <a:stretch>
            <a:fillRect/>
          </a:stretch>
        </p:blipFill>
        <p:spPr>
          <a:xfrm>
            <a:off x="8996516" y="1481006"/>
            <a:ext cx="2753012" cy="4154647"/>
          </a:xfrm>
          <a:prstGeom prst="rect">
            <a:avLst/>
          </a:prstGeom>
        </p:spPr>
      </p:pic>
    </p:spTree>
    <p:extLst>
      <p:ext uri="{BB962C8B-B14F-4D97-AF65-F5344CB8AC3E}">
        <p14:creationId xmlns:p14="http://schemas.microsoft.com/office/powerpoint/2010/main" val="258311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629FABE-4E5F-ED49-BC74-935162725E03}"/>
              </a:ext>
            </a:extLst>
          </p:cNvPr>
          <p:cNvPicPr>
            <a:picLocks noChangeAspect="1"/>
          </p:cNvPicPr>
          <p:nvPr/>
        </p:nvPicPr>
        <p:blipFill>
          <a:blip r:embed="rId3"/>
          <a:stretch>
            <a:fillRect/>
          </a:stretch>
        </p:blipFill>
        <p:spPr>
          <a:xfrm>
            <a:off x="405727" y="568123"/>
            <a:ext cx="3810000" cy="5892800"/>
          </a:xfrm>
          <a:prstGeom prst="rect">
            <a:avLst/>
          </a:prstGeom>
        </p:spPr>
      </p:pic>
      <p:pic>
        <p:nvPicPr>
          <p:cNvPr id="6" name="Grafik 5">
            <a:extLst>
              <a:ext uri="{FF2B5EF4-FFF2-40B4-BE49-F238E27FC236}">
                <a16:creationId xmlns:a16="http://schemas.microsoft.com/office/drawing/2014/main" id="{51B6CDD0-CFA6-AC41-AC0F-52B45FD9F149}"/>
              </a:ext>
            </a:extLst>
          </p:cNvPr>
          <p:cNvPicPr>
            <a:picLocks noChangeAspect="1"/>
          </p:cNvPicPr>
          <p:nvPr/>
        </p:nvPicPr>
        <p:blipFill>
          <a:blip r:embed="rId4"/>
          <a:stretch>
            <a:fillRect/>
          </a:stretch>
        </p:blipFill>
        <p:spPr>
          <a:xfrm>
            <a:off x="3697942" y="576365"/>
            <a:ext cx="4161674" cy="5892800"/>
          </a:xfrm>
          <a:prstGeom prst="rect">
            <a:avLst/>
          </a:prstGeom>
        </p:spPr>
      </p:pic>
      <p:pic>
        <p:nvPicPr>
          <p:cNvPr id="8" name="Grafik 7">
            <a:extLst>
              <a:ext uri="{FF2B5EF4-FFF2-40B4-BE49-F238E27FC236}">
                <a16:creationId xmlns:a16="http://schemas.microsoft.com/office/drawing/2014/main" id="{366B3209-C8C6-AC4A-BE22-FE5D7D283C2D}"/>
              </a:ext>
            </a:extLst>
          </p:cNvPr>
          <p:cNvPicPr>
            <a:picLocks noChangeAspect="1"/>
          </p:cNvPicPr>
          <p:nvPr/>
        </p:nvPicPr>
        <p:blipFill>
          <a:blip r:embed="rId5"/>
          <a:stretch>
            <a:fillRect/>
          </a:stretch>
        </p:blipFill>
        <p:spPr>
          <a:xfrm>
            <a:off x="7859616" y="568123"/>
            <a:ext cx="4057082" cy="5892800"/>
          </a:xfrm>
          <a:prstGeom prst="rect">
            <a:avLst/>
          </a:prstGeom>
        </p:spPr>
      </p:pic>
      <p:sp>
        <p:nvSpPr>
          <p:cNvPr id="9" name="Textfeld 8">
            <a:extLst>
              <a:ext uri="{FF2B5EF4-FFF2-40B4-BE49-F238E27FC236}">
                <a16:creationId xmlns:a16="http://schemas.microsoft.com/office/drawing/2014/main" id="{7C5E0E11-1420-0D47-BF90-033E0F0FF3B5}"/>
              </a:ext>
            </a:extLst>
          </p:cNvPr>
          <p:cNvSpPr txBox="1"/>
          <p:nvPr/>
        </p:nvSpPr>
        <p:spPr>
          <a:xfrm>
            <a:off x="4925961" y="58994"/>
            <a:ext cx="3217547" cy="461665"/>
          </a:xfrm>
          <a:prstGeom prst="rect">
            <a:avLst/>
          </a:prstGeom>
          <a:noFill/>
        </p:spPr>
        <p:txBody>
          <a:bodyPr wrap="none" rtlCol="0">
            <a:spAutoFit/>
          </a:bodyPr>
          <a:lstStyle/>
          <a:p>
            <a:r>
              <a:rPr lang="de-DE" sz="2400" dirty="0"/>
              <a:t>Layout von Filmplakaten</a:t>
            </a:r>
          </a:p>
        </p:txBody>
      </p:sp>
    </p:spTree>
    <p:extLst>
      <p:ext uri="{BB962C8B-B14F-4D97-AF65-F5344CB8AC3E}">
        <p14:creationId xmlns:p14="http://schemas.microsoft.com/office/powerpoint/2010/main" val="187980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59CE2CB-19C3-0E42-BD1F-3CB4F484E5ED}"/>
              </a:ext>
            </a:extLst>
          </p:cNvPr>
          <p:cNvSpPr txBox="1"/>
          <p:nvPr/>
        </p:nvSpPr>
        <p:spPr>
          <a:xfrm>
            <a:off x="7787148" y="6076336"/>
            <a:ext cx="1925527" cy="369332"/>
          </a:xfrm>
          <a:prstGeom prst="rect">
            <a:avLst/>
          </a:prstGeom>
          <a:noFill/>
        </p:spPr>
        <p:txBody>
          <a:bodyPr wrap="none" rtlCol="0">
            <a:spAutoFit/>
          </a:bodyPr>
          <a:lstStyle/>
          <a:p>
            <a:r>
              <a:rPr lang="de-DE" dirty="0"/>
              <a:t>Meret Oppenheim</a:t>
            </a:r>
          </a:p>
        </p:txBody>
      </p:sp>
      <p:sp>
        <p:nvSpPr>
          <p:cNvPr id="4" name="Textfeld 3">
            <a:extLst>
              <a:ext uri="{FF2B5EF4-FFF2-40B4-BE49-F238E27FC236}">
                <a16:creationId xmlns:a16="http://schemas.microsoft.com/office/drawing/2014/main" id="{7FCC7FE7-A93B-E940-9511-2C1BBE54E332}"/>
              </a:ext>
            </a:extLst>
          </p:cNvPr>
          <p:cNvSpPr txBox="1"/>
          <p:nvPr/>
        </p:nvSpPr>
        <p:spPr>
          <a:xfrm>
            <a:off x="3387205" y="501443"/>
            <a:ext cx="7521762" cy="461665"/>
          </a:xfrm>
          <a:prstGeom prst="rect">
            <a:avLst/>
          </a:prstGeom>
          <a:noFill/>
        </p:spPr>
        <p:txBody>
          <a:bodyPr wrap="square" rtlCol="0">
            <a:spAutoFit/>
          </a:bodyPr>
          <a:lstStyle/>
          <a:p>
            <a:r>
              <a:rPr lang="de-DE" sz="2400" dirty="0"/>
              <a:t>Das Unbekannte im Bekannten: neue  Kontexte</a:t>
            </a:r>
          </a:p>
        </p:txBody>
      </p:sp>
      <p:pic>
        <p:nvPicPr>
          <p:cNvPr id="5" name="Grafik 4">
            <a:extLst>
              <a:ext uri="{FF2B5EF4-FFF2-40B4-BE49-F238E27FC236}">
                <a16:creationId xmlns:a16="http://schemas.microsoft.com/office/drawing/2014/main" id="{AA7D788E-A5DF-DF4E-92E8-C45A74022815}"/>
              </a:ext>
            </a:extLst>
          </p:cNvPr>
          <p:cNvPicPr>
            <a:picLocks noChangeAspect="1"/>
          </p:cNvPicPr>
          <p:nvPr/>
        </p:nvPicPr>
        <p:blipFill>
          <a:blip r:embed="rId3"/>
          <a:stretch>
            <a:fillRect/>
          </a:stretch>
        </p:blipFill>
        <p:spPr>
          <a:xfrm>
            <a:off x="506302" y="1556266"/>
            <a:ext cx="5761806" cy="3834581"/>
          </a:xfrm>
          <a:prstGeom prst="rect">
            <a:avLst/>
          </a:prstGeom>
        </p:spPr>
      </p:pic>
      <p:pic>
        <p:nvPicPr>
          <p:cNvPr id="6" name="Grafik 5">
            <a:extLst>
              <a:ext uri="{FF2B5EF4-FFF2-40B4-BE49-F238E27FC236}">
                <a16:creationId xmlns:a16="http://schemas.microsoft.com/office/drawing/2014/main" id="{206ACA36-2EB7-264D-8DD5-3249E2F87748}"/>
              </a:ext>
            </a:extLst>
          </p:cNvPr>
          <p:cNvPicPr>
            <a:picLocks noChangeAspect="1"/>
          </p:cNvPicPr>
          <p:nvPr/>
        </p:nvPicPr>
        <p:blipFill>
          <a:blip r:embed="rId4"/>
          <a:stretch>
            <a:fillRect/>
          </a:stretch>
        </p:blipFill>
        <p:spPr>
          <a:xfrm>
            <a:off x="6302716" y="1556265"/>
            <a:ext cx="4894389" cy="3834581"/>
          </a:xfrm>
          <a:prstGeom prst="rect">
            <a:avLst/>
          </a:prstGeom>
        </p:spPr>
      </p:pic>
    </p:spTree>
    <p:extLst>
      <p:ext uri="{BB962C8B-B14F-4D97-AF65-F5344CB8AC3E}">
        <p14:creationId xmlns:p14="http://schemas.microsoft.com/office/powerpoint/2010/main" val="98887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4719E28-C265-3A41-985F-F547971EBBAA}"/>
              </a:ext>
            </a:extLst>
          </p:cNvPr>
          <p:cNvSpPr txBox="1"/>
          <p:nvPr/>
        </p:nvSpPr>
        <p:spPr>
          <a:xfrm>
            <a:off x="4569804" y="397264"/>
            <a:ext cx="1745029" cy="461665"/>
          </a:xfrm>
          <a:prstGeom prst="rect">
            <a:avLst/>
          </a:prstGeom>
          <a:noFill/>
        </p:spPr>
        <p:txBody>
          <a:bodyPr wrap="none" rtlCol="0">
            <a:spAutoFit/>
          </a:bodyPr>
          <a:lstStyle/>
          <a:p>
            <a:r>
              <a:rPr lang="de-DE" sz="2400" dirty="0"/>
              <a:t>Erwin Wurm</a:t>
            </a:r>
          </a:p>
        </p:txBody>
      </p:sp>
      <p:pic>
        <p:nvPicPr>
          <p:cNvPr id="3" name="Grafik 2">
            <a:extLst>
              <a:ext uri="{FF2B5EF4-FFF2-40B4-BE49-F238E27FC236}">
                <a16:creationId xmlns:a16="http://schemas.microsoft.com/office/drawing/2014/main" id="{14434AA5-DB5A-EF49-AD1A-281D0F84044A}"/>
              </a:ext>
            </a:extLst>
          </p:cNvPr>
          <p:cNvPicPr>
            <a:picLocks noChangeAspect="1"/>
          </p:cNvPicPr>
          <p:nvPr/>
        </p:nvPicPr>
        <p:blipFill>
          <a:blip r:embed="rId3"/>
          <a:stretch>
            <a:fillRect/>
          </a:stretch>
        </p:blipFill>
        <p:spPr>
          <a:xfrm>
            <a:off x="738101" y="1203584"/>
            <a:ext cx="3715912" cy="4820166"/>
          </a:xfrm>
          <a:prstGeom prst="rect">
            <a:avLst/>
          </a:prstGeom>
        </p:spPr>
      </p:pic>
      <p:sp>
        <p:nvSpPr>
          <p:cNvPr id="4" name="Rechteck 3">
            <a:extLst>
              <a:ext uri="{FF2B5EF4-FFF2-40B4-BE49-F238E27FC236}">
                <a16:creationId xmlns:a16="http://schemas.microsoft.com/office/drawing/2014/main" id="{968711A9-0C9D-8F43-A657-4CDF78B0F424}"/>
              </a:ext>
            </a:extLst>
          </p:cNvPr>
          <p:cNvSpPr/>
          <p:nvPr/>
        </p:nvSpPr>
        <p:spPr>
          <a:xfrm>
            <a:off x="645046" y="6297560"/>
            <a:ext cx="2688089" cy="646331"/>
          </a:xfrm>
          <a:prstGeom prst="rect">
            <a:avLst/>
          </a:prstGeom>
        </p:spPr>
        <p:txBody>
          <a:bodyPr wrap="square">
            <a:spAutoFit/>
          </a:bodyPr>
          <a:lstStyle/>
          <a:p>
            <a:r>
              <a:rPr lang="de-DE" i="1" dirty="0">
                <a:solidFill>
                  <a:srgbClr val="000000"/>
                </a:solidFill>
                <a:latin typeface="Lato"/>
              </a:rPr>
              <a:t>Erwin Wurm, Bar, 2019, </a:t>
            </a:r>
            <a:br>
              <a:rPr lang="de-DE" dirty="0"/>
            </a:br>
            <a:endParaRPr lang="de-DE" dirty="0"/>
          </a:p>
        </p:txBody>
      </p:sp>
      <p:pic>
        <p:nvPicPr>
          <p:cNvPr id="6" name="Grafik 5">
            <a:extLst>
              <a:ext uri="{FF2B5EF4-FFF2-40B4-BE49-F238E27FC236}">
                <a16:creationId xmlns:a16="http://schemas.microsoft.com/office/drawing/2014/main" id="{D9D1B7D2-3BDC-6942-B87F-AC4078941CC6}"/>
              </a:ext>
            </a:extLst>
          </p:cNvPr>
          <p:cNvPicPr>
            <a:picLocks noChangeAspect="1"/>
          </p:cNvPicPr>
          <p:nvPr/>
        </p:nvPicPr>
        <p:blipFill>
          <a:blip r:embed="rId4"/>
          <a:stretch>
            <a:fillRect/>
          </a:stretch>
        </p:blipFill>
        <p:spPr>
          <a:xfrm>
            <a:off x="4978108" y="1203583"/>
            <a:ext cx="6650675" cy="4820166"/>
          </a:xfrm>
          <a:prstGeom prst="rect">
            <a:avLst/>
          </a:prstGeom>
        </p:spPr>
      </p:pic>
      <p:sp>
        <p:nvSpPr>
          <p:cNvPr id="7" name="Rechteck 6">
            <a:extLst>
              <a:ext uri="{FF2B5EF4-FFF2-40B4-BE49-F238E27FC236}">
                <a16:creationId xmlns:a16="http://schemas.microsoft.com/office/drawing/2014/main" id="{C398E941-F8BC-364B-89C0-D63BEA1DC0AE}"/>
              </a:ext>
            </a:extLst>
          </p:cNvPr>
          <p:cNvSpPr/>
          <p:nvPr/>
        </p:nvSpPr>
        <p:spPr>
          <a:xfrm>
            <a:off x="6314833" y="6251393"/>
            <a:ext cx="4275529" cy="369332"/>
          </a:xfrm>
          <a:prstGeom prst="rect">
            <a:avLst/>
          </a:prstGeom>
        </p:spPr>
        <p:txBody>
          <a:bodyPr wrap="none">
            <a:spAutoFit/>
          </a:bodyPr>
          <a:lstStyle/>
          <a:p>
            <a:r>
              <a:rPr lang="de-DE" i="1" dirty="0" err="1">
                <a:solidFill>
                  <a:srgbClr val="333333"/>
                </a:solidFill>
                <a:latin typeface="arial" panose="020B0604020202020204" pitchFamily="34" charset="0"/>
              </a:rPr>
              <a:t>Fat</a:t>
            </a:r>
            <a:r>
              <a:rPr lang="de-DE" i="1" dirty="0">
                <a:solidFill>
                  <a:srgbClr val="333333"/>
                </a:solidFill>
                <a:latin typeface="arial" panose="020B0604020202020204" pitchFamily="34" charset="0"/>
              </a:rPr>
              <a:t> Car </a:t>
            </a:r>
            <a:r>
              <a:rPr lang="de-DE" i="1" dirty="0" err="1">
                <a:solidFill>
                  <a:srgbClr val="333333"/>
                </a:solidFill>
                <a:latin typeface="arial" panose="020B0604020202020204" pitchFamily="34" charset="0"/>
              </a:rPr>
              <a:t>Convertible</a:t>
            </a:r>
            <a:r>
              <a:rPr lang="de-DE" i="1" dirty="0">
                <a:solidFill>
                  <a:srgbClr val="333333"/>
                </a:solidFill>
                <a:latin typeface="arial" panose="020B0604020202020204" pitchFamily="34" charset="0"/>
              </a:rPr>
              <a:t> (Porsche) 1/3</a:t>
            </a:r>
            <a:r>
              <a:rPr lang="de-DE" dirty="0">
                <a:solidFill>
                  <a:srgbClr val="333333"/>
                </a:solidFill>
                <a:latin typeface="arial" panose="020B0604020202020204" pitchFamily="34" charset="0"/>
              </a:rPr>
              <a:t>, 2005</a:t>
            </a:r>
            <a:endParaRPr lang="de-DE" dirty="0"/>
          </a:p>
        </p:txBody>
      </p:sp>
    </p:spTree>
    <p:extLst>
      <p:ext uri="{BB962C8B-B14F-4D97-AF65-F5344CB8AC3E}">
        <p14:creationId xmlns:p14="http://schemas.microsoft.com/office/powerpoint/2010/main" val="379850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92A5C8D-A84D-7542-A96A-D621D49D3C7B}"/>
              </a:ext>
            </a:extLst>
          </p:cNvPr>
          <p:cNvPicPr>
            <a:picLocks noChangeAspect="1"/>
          </p:cNvPicPr>
          <p:nvPr/>
        </p:nvPicPr>
        <p:blipFill>
          <a:blip r:embed="rId3"/>
          <a:stretch>
            <a:fillRect/>
          </a:stretch>
        </p:blipFill>
        <p:spPr>
          <a:xfrm>
            <a:off x="2032000" y="1016000"/>
            <a:ext cx="8128000" cy="4826000"/>
          </a:xfrm>
          <a:prstGeom prst="rect">
            <a:avLst/>
          </a:prstGeom>
        </p:spPr>
      </p:pic>
      <p:sp>
        <p:nvSpPr>
          <p:cNvPr id="4" name="Textfeld 3">
            <a:extLst>
              <a:ext uri="{FF2B5EF4-FFF2-40B4-BE49-F238E27FC236}">
                <a16:creationId xmlns:a16="http://schemas.microsoft.com/office/drawing/2014/main" id="{1CA91E95-F83D-E74C-A7FE-BBC6E5357E0C}"/>
              </a:ext>
            </a:extLst>
          </p:cNvPr>
          <p:cNvSpPr txBox="1"/>
          <p:nvPr/>
        </p:nvSpPr>
        <p:spPr>
          <a:xfrm>
            <a:off x="4795003" y="235975"/>
            <a:ext cx="2601994" cy="369332"/>
          </a:xfrm>
          <a:prstGeom prst="rect">
            <a:avLst/>
          </a:prstGeom>
          <a:noFill/>
        </p:spPr>
        <p:txBody>
          <a:bodyPr wrap="none" rtlCol="0">
            <a:spAutoFit/>
          </a:bodyPr>
          <a:lstStyle/>
          <a:p>
            <a:r>
              <a:rPr lang="de-DE" dirty="0"/>
              <a:t>Mode- und Kostümdesign</a:t>
            </a:r>
          </a:p>
        </p:txBody>
      </p:sp>
    </p:spTree>
    <p:extLst>
      <p:ext uri="{BB962C8B-B14F-4D97-AF65-F5344CB8AC3E}">
        <p14:creationId xmlns:p14="http://schemas.microsoft.com/office/powerpoint/2010/main" val="299288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C0DAB40-6ADC-07BF-F208-26FC38DD5858}"/>
              </a:ext>
            </a:extLst>
          </p:cNvPr>
          <p:cNvSpPr txBox="1"/>
          <p:nvPr/>
        </p:nvSpPr>
        <p:spPr>
          <a:xfrm>
            <a:off x="631031" y="518029"/>
            <a:ext cx="10929938" cy="7877028"/>
          </a:xfrm>
          <a:prstGeom prst="rect">
            <a:avLst/>
          </a:prstGeom>
          <a:noFill/>
        </p:spPr>
        <p:txBody>
          <a:bodyPr wrap="square">
            <a:spAutoFit/>
          </a:bodyPr>
          <a:lstStyle/>
          <a:p>
            <a:pPr>
              <a:lnSpc>
                <a:spcPct val="107000"/>
              </a:lnSpc>
              <a:spcAft>
                <a:spcPts val="800"/>
              </a:spcAft>
              <a:buNone/>
            </a:pPr>
            <a:r>
              <a:rPr lang="de-DE" sz="2000" b="1" kern="100" dirty="0">
                <a:effectLst/>
                <a:latin typeface="Aptos" panose="020B0004020202020204" pitchFamily="34" charset="0"/>
                <a:ea typeface="Aptos" panose="020B0004020202020204" pitchFamily="34" charset="0"/>
                <a:cs typeface="Times New Roman" panose="02020603050405020304" pitchFamily="18" charset="0"/>
              </a:rPr>
              <a:t>Aufgaben zu den Arbeitsfeldern Produkt- und Kommunikationsdesign</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de-DE" sz="2000" b="1" kern="100" dirty="0">
                <a:effectLst/>
                <a:latin typeface="Aptos" panose="020B0004020202020204" pitchFamily="34" charset="0"/>
                <a:ea typeface="Aptos" panose="020B0004020202020204" pitchFamily="34" charset="0"/>
                <a:cs typeface="Times New Roman" panose="02020603050405020304" pitchFamily="18" charset="0"/>
              </a:rPr>
              <a:t>Aufgabe 1:</a:t>
            </a:r>
            <a:r>
              <a:rPr lang="de-DE" sz="2000" kern="100" dirty="0">
                <a:effectLst/>
                <a:latin typeface="Aptos" panose="020B0004020202020204" pitchFamily="34" charset="0"/>
                <a:ea typeface="Aptos" panose="020B0004020202020204" pitchFamily="34" charset="0"/>
                <a:cs typeface="Times New Roman" panose="02020603050405020304" pitchFamily="18" charset="0"/>
              </a:rPr>
              <a:t> Entwerfen und gestalten Sie unter Berücksichtigung der Inhalte der gelesenen Texte und der PPT ein Produkt Ihrer Wahl.</a:t>
            </a:r>
          </a:p>
          <a:p>
            <a:pPr>
              <a:lnSpc>
                <a:spcPct val="107000"/>
              </a:lnSpc>
              <a:spcAft>
                <a:spcPts val="800"/>
              </a:spcAft>
              <a:buNone/>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de-DE" sz="2000" b="1" kern="100" dirty="0">
                <a:effectLst/>
                <a:latin typeface="Aptos" panose="020B0004020202020204" pitchFamily="34" charset="0"/>
                <a:ea typeface="Aptos" panose="020B0004020202020204" pitchFamily="34" charset="0"/>
                <a:cs typeface="Times New Roman" panose="02020603050405020304" pitchFamily="18" charset="0"/>
              </a:rPr>
              <a:t>Aufgabe 2:</a:t>
            </a:r>
            <a:r>
              <a:rPr lang="de-DE" sz="2000" kern="100" dirty="0">
                <a:effectLst/>
                <a:latin typeface="Aptos" panose="020B0004020202020204" pitchFamily="34" charset="0"/>
                <a:ea typeface="Aptos" panose="020B0004020202020204" pitchFamily="34" charset="0"/>
                <a:cs typeface="Times New Roman" panose="02020603050405020304" pitchFamily="18" charset="0"/>
              </a:rPr>
              <a:t> Inszenieren Sie ihr Produkt fotografisch oder filmisch auf drei verschiedene Arten (eventuell müssen Sie dazu  kleine Änderungen an Ihrem Produkt vornehmen)</a:t>
            </a:r>
          </a:p>
          <a:p>
            <a:pPr marL="742950" lvl="1" indent="-285750">
              <a:lnSpc>
                <a:spcPct val="107000"/>
              </a:lnSpc>
              <a:spcAft>
                <a:spcPts val="800"/>
              </a:spcAft>
              <a:buFont typeface="Times New Roman" panose="02020603050405020304" pitchFamily="18" charset="0"/>
              <a:buChar char="•"/>
              <a:tabLst>
                <a:tab pos="914400" algn="l"/>
              </a:tabLst>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so, dass es „</a:t>
            </a:r>
            <a:r>
              <a:rPr lang="de-DE" sz="2000" kern="100" dirty="0" err="1">
                <a:effectLst/>
                <a:latin typeface="Aptos" panose="020B0004020202020204" pitchFamily="34" charset="0"/>
                <a:ea typeface="Aptos" panose="020B0004020202020204" pitchFamily="34" charset="0"/>
                <a:cs typeface="Times New Roman" panose="02020603050405020304" pitchFamily="18" charset="0"/>
              </a:rPr>
              <a:t>instagrammable</a:t>
            </a:r>
            <a:r>
              <a:rPr lang="de-DE" sz="2000" kern="100" dirty="0">
                <a:effectLst/>
                <a:latin typeface="Aptos" panose="020B0004020202020204" pitchFamily="34" charset="0"/>
                <a:ea typeface="Aptos" panose="020B0004020202020204" pitchFamily="34" charset="0"/>
                <a:cs typeface="Times New Roman" panose="02020603050405020304" pitchFamily="18" charset="0"/>
              </a:rPr>
              <a:t>“ ist.</a:t>
            </a:r>
          </a:p>
          <a:p>
            <a:pPr marL="742950" lvl="1" indent="-285750">
              <a:lnSpc>
                <a:spcPct val="107000"/>
              </a:lnSpc>
              <a:spcAft>
                <a:spcPts val="800"/>
              </a:spcAft>
              <a:buFont typeface="Times New Roman" panose="02020603050405020304" pitchFamily="18" charset="0"/>
              <a:buChar char="•"/>
              <a:tabLst>
                <a:tab pos="914400" algn="l"/>
              </a:tabLst>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so, dass es „politisch“ ist.</a:t>
            </a:r>
          </a:p>
          <a:p>
            <a:pPr marL="742950" lvl="1" indent="-285750">
              <a:lnSpc>
                <a:spcPct val="107000"/>
              </a:lnSpc>
              <a:spcAft>
                <a:spcPts val="800"/>
              </a:spcAft>
              <a:buFont typeface="Times New Roman" panose="02020603050405020304" pitchFamily="18" charset="0"/>
              <a:buChar char="•"/>
              <a:tabLst>
                <a:tab pos="914400" algn="l"/>
              </a:tabLst>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so, dass es „Kunst“ ist</a:t>
            </a:r>
          </a:p>
          <a:p>
            <a:pPr lvl="1">
              <a:lnSpc>
                <a:spcPct val="107000"/>
              </a:lnSpc>
              <a:spcAft>
                <a:spcPts val="800"/>
              </a:spcAft>
              <a:tabLst>
                <a:tab pos="914400" algn="l"/>
              </a:tabLst>
            </a:pP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Schicken Sie Ihre Ergebnisse (soweit wie Sie kommen) bis 14:00 Uhr bitte an: </a:t>
            </a:r>
            <a:r>
              <a:rPr lang="de-DE" sz="20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agathe.schaddach@gmx.de</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2000" b="1" kern="100" dirty="0">
                <a:effectLst/>
                <a:latin typeface="Aptos" panose="020B0004020202020204" pitchFamily="34" charset="0"/>
                <a:ea typeface="Aptos" panose="020B0004020202020204" pitchFamily="34" charset="0"/>
                <a:cs typeface="Times New Roman" panose="02020603050405020304" pitchFamily="18" charset="0"/>
              </a:rPr>
              <a:t>Um 14:30 Uhr treffen wir uns im Onlineraum wieder </a:t>
            </a:r>
            <a:r>
              <a:rPr lang="de-DE" sz="2000" b="1" kern="100" dirty="0">
                <a:effectLst/>
                <a:latin typeface="Segoe UI Emoji" panose="020B0502040204020203" pitchFamily="34" charset="0"/>
                <a:ea typeface="Aptos" panose="020B0004020202020204" pitchFamily="34" charset="0"/>
                <a:cs typeface="Times New Roman" panose="02020603050405020304" pitchFamily="18" charset="0"/>
                <a:sym typeface="Segoe UI Emoji" panose="020B0502040204020203" pitchFamily="34" charset="0"/>
              </a:rPr>
              <a:t>😊</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2000" b="1" kern="100" dirty="0">
                <a:effectLst/>
                <a:latin typeface="Aptos" panose="020B0004020202020204" pitchFamily="34" charset="0"/>
                <a:ea typeface="Aptos" panose="020B0004020202020204" pitchFamily="34" charset="0"/>
                <a:cs typeface="Times New Roman" panose="02020603050405020304" pitchFamily="18" charset="0"/>
              </a:rPr>
              <a:t> </a:t>
            </a:r>
            <a:endParaRPr lang="de-DE"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228600">
              <a:lnSpc>
                <a:spcPct val="107000"/>
              </a:lnSpc>
              <a:spcAft>
                <a:spcPts val="800"/>
              </a:spcAft>
              <a:buNone/>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de-DE" sz="20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85913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6ECD6E6-2426-29E4-E522-E37BF3D4493D}"/>
              </a:ext>
            </a:extLst>
          </p:cNvPr>
          <p:cNvSpPr txBox="1"/>
          <p:nvPr/>
        </p:nvSpPr>
        <p:spPr>
          <a:xfrm>
            <a:off x="730898" y="335902"/>
            <a:ext cx="10730204" cy="6351482"/>
          </a:xfrm>
          <a:prstGeom prst="rect">
            <a:avLst/>
          </a:prstGeom>
          <a:noFill/>
        </p:spPr>
        <p:txBody>
          <a:bodyPr wrap="square">
            <a:spAutoFit/>
          </a:bodyPr>
          <a:lstStyle/>
          <a:p>
            <a:pPr>
              <a:lnSpc>
                <a:spcPct val="107000"/>
              </a:lnSpc>
              <a:spcAft>
                <a:spcPts val="800"/>
              </a:spcAft>
              <a:buNone/>
            </a:pPr>
            <a:r>
              <a:rPr lang="de-DE" sz="1800" b="1" kern="100" dirty="0">
                <a:effectLst/>
                <a:latin typeface="Aptos" panose="020B0004020202020204" pitchFamily="34" charset="0"/>
                <a:ea typeface="Aptos" panose="020B0004020202020204" pitchFamily="34" charset="0"/>
                <a:cs typeface="Times New Roman" panose="02020603050405020304" pitchFamily="18" charset="0"/>
              </a:rPr>
              <a:t>Nachbereitende Aufgabe:</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Skizzieren Sie eine Unterrichtseinheit zu den Arbeitsfeldern Produkt- und Kommunikationsdesign, bzw. zu einem von diesen, basierend auf Ihren Erfahrungen aus Aufgabe 1 und 2 (es muss nicht das gleiche Thema sein) und den theoretischen Inhalten.</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Entwerfen Sie dazu eine „Deckblatttabelle“ (Arbeitsfelder, Kompetenzbereiche, Inhalte) mit sinnvoll aufeinander folgenden Unterrichtssequenzen (Stichwort Problematisierung). </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Nehmen Sie eine Stunde der Unterrichtseinheit gezielt in den Blick, für die Sie folgende planerische Aspekte ausformulieren:</a:t>
            </a:r>
          </a:p>
          <a:p>
            <a:pPr marL="342900" lvl="0" indent="-342900">
              <a:lnSpc>
                <a:spcPct val="107000"/>
              </a:lnSpc>
              <a:spcAft>
                <a:spcPts val="800"/>
              </a:spcAft>
              <a:buFont typeface="Times New Roman" panose="02020603050405020304" pitchFamily="18" charset="0"/>
              <a:buChar char="-"/>
              <a:tabLst>
                <a:tab pos="457200" algn="l"/>
              </a:tabLs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Antizipation von Problemen und Lösungsvorschläge (durchgängig im Hinterkopf haben) </a:t>
            </a:r>
          </a:p>
          <a:p>
            <a:pPr marL="342900" lvl="0" indent="-342900">
              <a:lnSpc>
                <a:spcPct val="107000"/>
              </a:lnSpc>
              <a:spcAft>
                <a:spcPts val="800"/>
              </a:spcAft>
              <a:buFont typeface="Times New Roman" panose="02020603050405020304" pitchFamily="18" charset="0"/>
              <a:buChar char="-"/>
              <a:tabLst>
                <a:tab pos="457200" algn="l"/>
              </a:tabLs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Einen kognitiv aktivierenden Einstieg in die Stunde</a:t>
            </a:r>
          </a:p>
          <a:p>
            <a:pPr marL="342900" lvl="0" indent="-342900">
              <a:lnSpc>
                <a:spcPct val="107000"/>
              </a:lnSpc>
              <a:spcAft>
                <a:spcPts val="800"/>
              </a:spcAft>
              <a:buFont typeface="Times New Roman" panose="02020603050405020304" pitchFamily="18" charset="0"/>
              <a:buChar char="-"/>
              <a:tabLst>
                <a:tab pos="457200" algn="l"/>
              </a:tabLs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Einen geeigneten Arbeitsauftrag</a:t>
            </a:r>
          </a:p>
          <a:p>
            <a:pPr marL="342900" lvl="0" indent="-342900">
              <a:lnSpc>
                <a:spcPct val="107000"/>
              </a:lnSpc>
              <a:spcAft>
                <a:spcPts val="800"/>
              </a:spcAft>
              <a:buFont typeface="Times New Roman" panose="02020603050405020304" pitchFamily="18" charset="0"/>
              <a:buChar char="-"/>
              <a:tabLst>
                <a:tab pos="457200" algn="l"/>
              </a:tabLs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Passende Arbeitsmethoden</a:t>
            </a:r>
          </a:p>
          <a:p>
            <a:pPr marL="342900" lvl="0" indent="-342900">
              <a:lnSpc>
                <a:spcPct val="107000"/>
              </a:lnSpc>
              <a:spcAft>
                <a:spcPts val="800"/>
              </a:spcAft>
              <a:buFont typeface="Times New Roman" panose="02020603050405020304" pitchFamily="18" charset="0"/>
              <a:buChar char="-"/>
              <a:tabLst>
                <a:tab pos="457200" algn="l"/>
              </a:tabLs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Geeignete Gestaltungskriterien</a:t>
            </a:r>
          </a:p>
          <a:p>
            <a:pPr marL="342900" lvl="0" indent="-342900">
              <a:lnSpc>
                <a:spcPct val="107000"/>
              </a:lnSpc>
              <a:spcAft>
                <a:spcPts val="800"/>
              </a:spcAft>
              <a:buFont typeface="Times New Roman" panose="02020603050405020304" pitchFamily="18" charset="0"/>
              <a:buChar char="-"/>
              <a:tabLst>
                <a:tab pos="457200" algn="l"/>
              </a:tabLs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Möglichkeiten der Differenzierung</a:t>
            </a:r>
          </a:p>
          <a:p>
            <a:pPr marL="342900" lvl="0" indent="-342900">
              <a:lnSpc>
                <a:spcPct val="107000"/>
              </a:lnSpc>
              <a:spcAft>
                <a:spcPts val="800"/>
              </a:spcAft>
              <a:buFont typeface="Times New Roman" panose="02020603050405020304" pitchFamily="18" charset="0"/>
              <a:buChar char="-"/>
              <a:tabLst>
                <a:tab pos="457200" algn="l"/>
              </a:tabLs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Eine für Ihren Inhalt geeignete Reflexionsmethode</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Laden Sie Ihre Ergebnisse bitte bis zum </a:t>
            </a:r>
            <a:r>
              <a:rPr lang="de-DE" sz="1800" b="1" kern="100" dirty="0">
                <a:effectLst/>
                <a:latin typeface="Aptos" panose="020B0004020202020204" pitchFamily="34" charset="0"/>
                <a:ea typeface="Aptos" panose="020B0004020202020204" pitchFamily="34" charset="0"/>
                <a:cs typeface="Times New Roman" panose="02020603050405020304" pitchFamily="18" charset="0"/>
              </a:rPr>
              <a:t>25.6.2025</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an entsprechender Stelle bei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moodle</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hoch.</a:t>
            </a:r>
          </a:p>
        </p:txBody>
      </p:sp>
    </p:spTree>
    <p:extLst>
      <p:ext uri="{BB962C8B-B14F-4D97-AF65-F5344CB8AC3E}">
        <p14:creationId xmlns:p14="http://schemas.microsoft.com/office/powerpoint/2010/main" val="2466680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4B9288C-8EB8-A140-BD84-E3C3D6CEC3DA}"/>
              </a:ext>
            </a:extLst>
          </p:cNvPr>
          <p:cNvPicPr>
            <a:picLocks noChangeAspect="1"/>
          </p:cNvPicPr>
          <p:nvPr/>
        </p:nvPicPr>
        <p:blipFill>
          <a:blip r:embed="rId3"/>
          <a:stretch>
            <a:fillRect/>
          </a:stretch>
        </p:blipFill>
        <p:spPr>
          <a:xfrm>
            <a:off x="1030416" y="1994629"/>
            <a:ext cx="5090265" cy="3198473"/>
          </a:xfrm>
          <a:prstGeom prst="rect">
            <a:avLst/>
          </a:prstGeom>
        </p:spPr>
      </p:pic>
      <p:sp>
        <p:nvSpPr>
          <p:cNvPr id="3" name="Textfeld 2">
            <a:extLst>
              <a:ext uri="{FF2B5EF4-FFF2-40B4-BE49-F238E27FC236}">
                <a16:creationId xmlns:a16="http://schemas.microsoft.com/office/drawing/2014/main" id="{FF6DC8F1-85EA-FF47-A24D-20D7259CD318}"/>
              </a:ext>
            </a:extLst>
          </p:cNvPr>
          <p:cNvSpPr txBox="1"/>
          <p:nvPr/>
        </p:nvSpPr>
        <p:spPr>
          <a:xfrm>
            <a:off x="2133600" y="228600"/>
            <a:ext cx="7594600" cy="369332"/>
          </a:xfrm>
          <a:prstGeom prst="rect">
            <a:avLst/>
          </a:prstGeom>
          <a:noFill/>
        </p:spPr>
        <p:txBody>
          <a:bodyPr wrap="square" rtlCol="0">
            <a:spAutoFit/>
          </a:bodyPr>
          <a:lstStyle/>
          <a:p>
            <a:pPr algn="ctr"/>
            <a:r>
              <a:rPr lang="de-DE" b="1" dirty="0"/>
              <a:t>Dandy </a:t>
            </a:r>
            <a:r>
              <a:rPr lang="de-DE" b="1" dirty="0" err="1"/>
              <a:t>Diary</a:t>
            </a:r>
            <a:r>
              <a:rPr lang="de-DE" b="1" dirty="0"/>
              <a:t>: </a:t>
            </a:r>
            <a:r>
              <a:rPr lang="de-DE" b="1" dirty="0" err="1"/>
              <a:t>Influencers</a:t>
            </a:r>
            <a:r>
              <a:rPr lang="de-DE" b="1" dirty="0"/>
              <a:t> </a:t>
            </a:r>
            <a:r>
              <a:rPr lang="de-DE" b="1" dirty="0" err="1"/>
              <a:t>of</a:t>
            </a:r>
            <a:r>
              <a:rPr lang="de-DE" b="1" dirty="0"/>
              <a:t> </a:t>
            </a:r>
            <a:r>
              <a:rPr lang="de-DE" b="1" dirty="0" err="1"/>
              <a:t>the</a:t>
            </a:r>
            <a:r>
              <a:rPr lang="de-DE" b="1" dirty="0"/>
              <a:t> 21st Century (2017)</a:t>
            </a:r>
          </a:p>
        </p:txBody>
      </p:sp>
      <p:pic>
        <p:nvPicPr>
          <p:cNvPr id="4" name="Grafik 3">
            <a:extLst>
              <a:ext uri="{FF2B5EF4-FFF2-40B4-BE49-F238E27FC236}">
                <a16:creationId xmlns:a16="http://schemas.microsoft.com/office/drawing/2014/main" id="{B9753142-E294-C842-996B-15DD9EA919C2}"/>
              </a:ext>
            </a:extLst>
          </p:cNvPr>
          <p:cNvPicPr>
            <a:picLocks noChangeAspect="1"/>
          </p:cNvPicPr>
          <p:nvPr/>
        </p:nvPicPr>
        <p:blipFill>
          <a:blip r:embed="rId4"/>
          <a:stretch>
            <a:fillRect/>
          </a:stretch>
        </p:blipFill>
        <p:spPr>
          <a:xfrm>
            <a:off x="6755730" y="966158"/>
            <a:ext cx="4685281" cy="5279367"/>
          </a:xfrm>
          <a:prstGeom prst="rect">
            <a:avLst/>
          </a:prstGeom>
        </p:spPr>
      </p:pic>
      <p:sp>
        <p:nvSpPr>
          <p:cNvPr id="6" name="Rechteck 5">
            <a:extLst>
              <a:ext uri="{FF2B5EF4-FFF2-40B4-BE49-F238E27FC236}">
                <a16:creationId xmlns:a16="http://schemas.microsoft.com/office/drawing/2014/main" id="{BAB82E20-8B42-594D-87BE-B2D31E8807B4}"/>
              </a:ext>
            </a:extLst>
          </p:cNvPr>
          <p:cNvSpPr/>
          <p:nvPr/>
        </p:nvSpPr>
        <p:spPr>
          <a:xfrm>
            <a:off x="7045500" y="6060859"/>
            <a:ext cx="4158639" cy="369332"/>
          </a:xfrm>
          <a:prstGeom prst="rect">
            <a:avLst/>
          </a:prstGeom>
        </p:spPr>
        <p:txBody>
          <a:bodyPr wrap="none">
            <a:spAutoFit/>
          </a:bodyPr>
          <a:lstStyle/>
          <a:p>
            <a:r>
              <a:rPr lang="de-DE" dirty="0"/>
              <a:t>Beispiel aus Hans </a:t>
            </a:r>
            <a:r>
              <a:rPr lang="de-DE" dirty="0" err="1"/>
              <a:t>Eijkelbooms</a:t>
            </a:r>
            <a:r>
              <a:rPr lang="de-DE" dirty="0"/>
              <a:t> Werk 2015  </a:t>
            </a:r>
          </a:p>
        </p:txBody>
      </p:sp>
    </p:spTree>
    <p:extLst>
      <p:ext uri="{BB962C8B-B14F-4D97-AF65-F5344CB8AC3E}">
        <p14:creationId xmlns:p14="http://schemas.microsoft.com/office/powerpoint/2010/main" val="382272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6D79091-866E-684E-B796-2C04A8B31044}"/>
              </a:ext>
            </a:extLst>
          </p:cNvPr>
          <p:cNvSpPr txBox="1"/>
          <p:nvPr/>
        </p:nvSpPr>
        <p:spPr>
          <a:xfrm>
            <a:off x="4710023" y="759125"/>
            <a:ext cx="2903359" cy="369332"/>
          </a:xfrm>
          <a:prstGeom prst="rect">
            <a:avLst/>
          </a:prstGeom>
          <a:noFill/>
        </p:spPr>
        <p:txBody>
          <a:bodyPr wrap="none" rtlCol="0">
            <a:spAutoFit/>
          </a:bodyPr>
          <a:lstStyle/>
          <a:p>
            <a:r>
              <a:rPr lang="de-DE" b="1" dirty="0"/>
              <a:t>Design: überall und vielfältig</a:t>
            </a:r>
          </a:p>
        </p:txBody>
      </p:sp>
      <p:pic>
        <p:nvPicPr>
          <p:cNvPr id="3" name="Grafik 2">
            <a:extLst>
              <a:ext uri="{FF2B5EF4-FFF2-40B4-BE49-F238E27FC236}">
                <a16:creationId xmlns:a16="http://schemas.microsoft.com/office/drawing/2014/main" id="{FDB98E44-12E0-D94C-A590-B9EFA8E2B4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0664" y="1488503"/>
            <a:ext cx="3588589" cy="4734497"/>
          </a:xfrm>
          <a:prstGeom prst="rect">
            <a:avLst/>
          </a:prstGeom>
        </p:spPr>
      </p:pic>
      <p:sp>
        <p:nvSpPr>
          <p:cNvPr id="4" name="Rechteck 3">
            <a:extLst>
              <a:ext uri="{FF2B5EF4-FFF2-40B4-BE49-F238E27FC236}">
                <a16:creationId xmlns:a16="http://schemas.microsoft.com/office/drawing/2014/main" id="{A2B59EB7-018E-F14C-B76A-237506CA705D}"/>
              </a:ext>
            </a:extLst>
          </p:cNvPr>
          <p:cNvSpPr/>
          <p:nvPr/>
        </p:nvSpPr>
        <p:spPr>
          <a:xfrm>
            <a:off x="0" y="6223000"/>
            <a:ext cx="4736416" cy="369332"/>
          </a:xfrm>
          <a:prstGeom prst="rect">
            <a:avLst/>
          </a:prstGeom>
        </p:spPr>
        <p:txBody>
          <a:bodyPr wrap="square">
            <a:spAutoFit/>
          </a:bodyPr>
          <a:lstStyle/>
          <a:p>
            <a:r>
              <a:rPr lang="de-DE" dirty="0"/>
              <a:t>https://</a:t>
            </a:r>
            <a:r>
              <a:rPr lang="de-DE" dirty="0" err="1"/>
              <a:t>aino.hamburg</a:t>
            </a:r>
            <a:r>
              <a:rPr lang="de-DE" dirty="0"/>
              <a:t>/</a:t>
            </a:r>
            <a:r>
              <a:rPr lang="de-DE" dirty="0" err="1"/>
              <a:t>no</a:t>
            </a:r>
            <a:r>
              <a:rPr lang="de-DE" dirty="0"/>
              <a:t>-name-in-design-</a:t>
            </a:r>
            <a:r>
              <a:rPr lang="de-DE" dirty="0" err="1"/>
              <a:t>mkg</a:t>
            </a:r>
            <a:r>
              <a:rPr lang="de-DE" dirty="0"/>
              <a:t>/</a:t>
            </a:r>
          </a:p>
        </p:txBody>
      </p:sp>
      <p:pic>
        <p:nvPicPr>
          <p:cNvPr id="6" name="Grafik 5">
            <a:extLst>
              <a:ext uri="{FF2B5EF4-FFF2-40B4-BE49-F238E27FC236}">
                <a16:creationId xmlns:a16="http://schemas.microsoft.com/office/drawing/2014/main" id="{03F2EE13-2300-964F-9857-73AC52A758C7}"/>
              </a:ext>
            </a:extLst>
          </p:cNvPr>
          <p:cNvPicPr>
            <a:picLocks noChangeAspect="1"/>
          </p:cNvPicPr>
          <p:nvPr/>
        </p:nvPicPr>
        <p:blipFill>
          <a:blip r:embed="rId4"/>
          <a:stretch>
            <a:fillRect/>
          </a:stretch>
        </p:blipFill>
        <p:spPr>
          <a:xfrm>
            <a:off x="8402163" y="1488504"/>
            <a:ext cx="3338987" cy="4734496"/>
          </a:xfrm>
          <a:prstGeom prst="rect">
            <a:avLst/>
          </a:prstGeom>
        </p:spPr>
      </p:pic>
      <p:pic>
        <p:nvPicPr>
          <p:cNvPr id="7" name="Grafik 6">
            <a:extLst>
              <a:ext uri="{FF2B5EF4-FFF2-40B4-BE49-F238E27FC236}">
                <a16:creationId xmlns:a16="http://schemas.microsoft.com/office/drawing/2014/main" id="{22F7CFBF-64E7-F948-A6B2-F7BA9A5E1F48}"/>
              </a:ext>
            </a:extLst>
          </p:cNvPr>
          <p:cNvPicPr>
            <a:picLocks noChangeAspect="1"/>
          </p:cNvPicPr>
          <p:nvPr/>
        </p:nvPicPr>
        <p:blipFill>
          <a:blip r:embed="rId5"/>
          <a:stretch>
            <a:fillRect/>
          </a:stretch>
        </p:blipFill>
        <p:spPr>
          <a:xfrm>
            <a:off x="4819649" y="1488503"/>
            <a:ext cx="3185663" cy="5103829"/>
          </a:xfrm>
          <a:prstGeom prst="rect">
            <a:avLst/>
          </a:prstGeom>
        </p:spPr>
      </p:pic>
    </p:spTree>
    <p:extLst>
      <p:ext uri="{BB962C8B-B14F-4D97-AF65-F5344CB8AC3E}">
        <p14:creationId xmlns:p14="http://schemas.microsoft.com/office/powerpoint/2010/main" val="73322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Grafik 11" descr="Ein Bild, das Hunderasse, Hund, Säugetier, Haustier enthält.&#10;&#10;KI-generierte Inhalte können fehlerhaft sein.">
            <a:extLst>
              <a:ext uri="{FF2B5EF4-FFF2-40B4-BE49-F238E27FC236}">
                <a16:creationId xmlns:a16="http://schemas.microsoft.com/office/drawing/2014/main" id="{B1964549-12C3-F3ED-C876-E4C3CAD0D6E5}"/>
              </a:ext>
            </a:extLst>
          </p:cNvPr>
          <p:cNvPicPr>
            <a:picLocks noChangeAspect="1"/>
          </p:cNvPicPr>
          <p:nvPr/>
        </p:nvPicPr>
        <p:blipFill>
          <a:blip r:embed="rId3"/>
          <a:srcRect t="113" r="5" b="2021"/>
          <a:stretch>
            <a:fillRect/>
          </a:stretch>
        </p:blipFill>
        <p:spPr>
          <a:xfrm>
            <a:off x="20" y="10"/>
            <a:ext cx="4003019" cy="3388883"/>
          </a:xfrm>
          <a:prstGeom prst="rect">
            <a:avLst/>
          </a:prstGeom>
        </p:spPr>
      </p:pic>
      <p:pic>
        <p:nvPicPr>
          <p:cNvPr id="10" name="Grafik 9" descr="Ein Bild, das Säugetier, Spitz, Hund, Haustier enthält.&#10;&#10;KI-generierte Inhalte können fehlerhaft sein.">
            <a:extLst>
              <a:ext uri="{FF2B5EF4-FFF2-40B4-BE49-F238E27FC236}">
                <a16:creationId xmlns:a16="http://schemas.microsoft.com/office/drawing/2014/main" id="{1F4EBC78-F006-C911-CE88-6480705DE566}"/>
              </a:ext>
            </a:extLst>
          </p:cNvPr>
          <p:cNvPicPr>
            <a:picLocks noChangeAspect="1"/>
          </p:cNvPicPr>
          <p:nvPr/>
        </p:nvPicPr>
        <p:blipFill>
          <a:blip r:embed="rId4"/>
          <a:srcRect l="14631" r="18927" b="2"/>
          <a:stretch>
            <a:fillRect/>
          </a:stretch>
        </p:blipFill>
        <p:spPr>
          <a:xfrm>
            <a:off x="20" y="3469102"/>
            <a:ext cx="4003019" cy="3388893"/>
          </a:xfrm>
          <a:prstGeom prst="rect">
            <a:avLst/>
          </a:prstGeom>
        </p:spPr>
      </p:pic>
      <p:pic>
        <p:nvPicPr>
          <p:cNvPr id="6" name="Grafik 5" descr="Ein Bild, das Säugetier, Haustier, Im Haus, Hund enthält.&#10;&#10;KI-generierte Inhalte können fehlerhaft sein.">
            <a:extLst>
              <a:ext uri="{FF2B5EF4-FFF2-40B4-BE49-F238E27FC236}">
                <a16:creationId xmlns:a16="http://schemas.microsoft.com/office/drawing/2014/main" id="{BFB715A3-A452-E891-A136-6ACC0AAE512B}"/>
              </a:ext>
            </a:extLst>
          </p:cNvPr>
          <p:cNvPicPr>
            <a:picLocks noChangeAspect="1"/>
          </p:cNvPicPr>
          <p:nvPr/>
        </p:nvPicPr>
        <p:blipFill>
          <a:blip r:embed="rId5"/>
          <a:srcRect l="13584" r="10402"/>
          <a:stretch>
            <a:fillRect/>
          </a:stretch>
        </p:blipFill>
        <p:spPr>
          <a:xfrm>
            <a:off x="4094479" y="10"/>
            <a:ext cx="4014047" cy="6857990"/>
          </a:xfrm>
          <a:prstGeom prst="rect">
            <a:avLst/>
          </a:prstGeom>
        </p:spPr>
      </p:pic>
      <p:pic>
        <p:nvPicPr>
          <p:cNvPr id="4" name="Grafik 3" descr="Ein Bild, das Säugetier, Hund, Haustier, Hunderasse enthält.&#10;&#10;KI-generierte Inhalte können fehlerhaft sein.">
            <a:extLst>
              <a:ext uri="{FF2B5EF4-FFF2-40B4-BE49-F238E27FC236}">
                <a16:creationId xmlns:a16="http://schemas.microsoft.com/office/drawing/2014/main" id="{22715D2E-76EA-D535-D924-4120AB83ABBD}"/>
              </a:ext>
            </a:extLst>
          </p:cNvPr>
          <p:cNvPicPr>
            <a:picLocks noChangeAspect="1"/>
          </p:cNvPicPr>
          <p:nvPr/>
        </p:nvPicPr>
        <p:blipFill>
          <a:blip r:embed="rId6"/>
          <a:srcRect l="13156" r="18515" b="-1"/>
          <a:stretch>
            <a:fillRect/>
          </a:stretch>
        </p:blipFill>
        <p:spPr>
          <a:xfrm>
            <a:off x="8188960" y="10"/>
            <a:ext cx="4003039" cy="3383270"/>
          </a:xfrm>
          <a:prstGeom prst="rect">
            <a:avLst/>
          </a:prstGeom>
        </p:spPr>
      </p:pic>
      <p:pic>
        <p:nvPicPr>
          <p:cNvPr id="8" name="Grafik 7" descr="Ein Bild, das Säugetier, Hund, Hunderasse, Haustier enthält.&#10;&#10;KI-generierte Inhalte können fehlerhaft sein.">
            <a:extLst>
              <a:ext uri="{FF2B5EF4-FFF2-40B4-BE49-F238E27FC236}">
                <a16:creationId xmlns:a16="http://schemas.microsoft.com/office/drawing/2014/main" id="{A18C2342-261B-368C-5AEA-62DCE900B0EF}"/>
              </a:ext>
            </a:extLst>
          </p:cNvPr>
          <p:cNvPicPr>
            <a:picLocks noChangeAspect="1"/>
          </p:cNvPicPr>
          <p:nvPr/>
        </p:nvPicPr>
        <p:blipFill>
          <a:blip r:embed="rId7"/>
          <a:srcRect l="1068" r="275" b="-1"/>
          <a:stretch>
            <a:fillRect/>
          </a:stretch>
        </p:blipFill>
        <p:spPr>
          <a:xfrm>
            <a:off x="8199966" y="3469102"/>
            <a:ext cx="3992034" cy="3388893"/>
          </a:xfrm>
          <a:prstGeom prst="rect">
            <a:avLst/>
          </a:prstGeom>
        </p:spPr>
      </p:pic>
    </p:spTree>
    <p:extLst>
      <p:ext uri="{BB962C8B-B14F-4D97-AF65-F5344CB8AC3E}">
        <p14:creationId xmlns:p14="http://schemas.microsoft.com/office/powerpoint/2010/main" val="1808239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B56DED-A62E-BF47-B8F2-FACD9D7766B4}"/>
              </a:ext>
            </a:extLst>
          </p:cNvPr>
          <p:cNvSpPr/>
          <p:nvPr/>
        </p:nvSpPr>
        <p:spPr>
          <a:xfrm>
            <a:off x="1391477" y="775253"/>
            <a:ext cx="9521687" cy="4678204"/>
          </a:xfrm>
          <a:prstGeom prst="rect">
            <a:avLst/>
          </a:prstGeom>
        </p:spPr>
        <p:txBody>
          <a:bodyPr wrap="square">
            <a:spAutoFit/>
          </a:bodyPr>
          <a:lstStyle/>
          <a:p>
            <a:pPr algn="ctr"/>
            <a:r>
              <a:rPr lang="de-DE" sz="2800" b="1" dirty="0"/>
              <a:t>Arbeitsfeld  Produktdesign </a:t>
            </a:r>
          </a:p>
          <a:p>
            <a:pPr algn="ctr"/>
            <a:endParaRPr lang="de-DE" sz="2800" dirty="0"/>
          </a:p>
          <a:p>
            <a:pPr algn="ctr"/>
            <a:r>
              <a:rPr lang="de-DE" sz="2800" dirty="0"/>
              <a:t>Alle Produkte unseres Alltags sind gestaltet. Das Arbeitsfeld umfasst die Auseinandersetzung mit Objekten handwerklicher und industrieller Fertigung, mit </a:t>
            </a:r>
            <a:r>
              <a:rPr lang="de-DE" sz="2800" dirty="0" err="1"/>
              <a:t>Konsumgü̈tern</a:t>
            </a:r>
            <a:r>
              <a:rPr lang="de-DE" sz="2800" dirty="0"/>
              <a:t> des persönlichen Gebrauchs wie </a:t>
            </a:r>
            <a:r>
              <a:rPr lang="de-DE" sz="2800" dirty="0" err="1"/>
              <a:t>Haushaltsgeräten</a:t>
            </a:r>
            <a:r>
              <a:rPr lang="de-DE" sz="2800" dirty="0"/>
              <a:t>, Fahrzeugen, Moden oder </a:t>
            </a:r>
            <a:r>
              <a:rPr lang="de-DE" sz="2800" dirty="0" err="1"/>
              <a:t>Möbeln</a:t>
            </a:r>
            <a:r>
              <a:rPr lang="de-DE" sz="2800" dirty="0"/>
              <a:t>, aber auch mit Investitionsgütern….Aus den gewonnenen Erkenntnissen </a:t>
            </a:r>
            <a:r>
              <a:rPr lang="de-DE" sz="2800" dirty="0" err="1"/>
              <a:t>können</a:t>
            </a:r>
            <a:r>
              <a:rPr lang="de-DE" sz="2800" dirty="0"/>
              <a:t> die </a:t>
            </a:r>
            <a:r>
              <a:rPr lang="de-DE" sz="2800" dirty="0" err="1"/>
              <a:t>Schülerinnen</a:t>
            </a:r>
            <a:r>
              <a:rPr lang="de-DE" sz="2800" dirty="0"/>
              <a:t> und </a:t>
            </a:r>
            <a:r>
              <a:rPr lang="de-DE" sz="2800" dirty="0" err="1"/>
              <a:t>Schüler</a:t>
            </a:r>
            <a:r>
              <a:rPr lang="de-DE" sz="2800" dirty="0"/>
              <a:t> Umsetzungsideen </a:t>
            </a:r>
            <a:r>
              <a:rPr lang="de-DE" sz="2800" dirty="0" err="1"/>
              <a:t>für</a:t>
            </a:r>
            <a:r>
              <a:rPr lang="de-DE" sz="2800" dirty="0"/>
              <a:t> eigene Gestaltungen ableiten und Neues erfinden. </a:t>
            </a:r>
          </a:p>
          <a:p>
            <a:endParaRPr lang="de-DE" dirty="0"/>
          </a:p>
        </p:txBody>
      </p:sp>
      <p:sp>
        <p:nvSpPr>
          <p:cNvPr id="5" name="Textfeld 4">
            <a:extLst>
              <a:ext uri="{FF2B5EF4-FFF2-40B4-BE49-F238E27FC236}">
                <a16:creationId xmlns:a16="http://schemas.microsoft.com/office/drawing/2014/main" id="{5DE90E02-36CC-ED4B-86A9-973882DE74F4}"/>
              </a:ext>
            </a:extLst>
          </p:cNvPr>
          <p:cNvSpPr txBox="1"/>
          <p:nvPr/>
        </p:nvSpPr>
        <p:spPr>
          <a:xfrm>
            <a:off x="7295322" y="5744818"/>
            <a:ext cx="4570482" cy="369332"/>
          </a:xfrm>
          <a:prstGeom prst="rect">
            <a:avLst/>
          </a:prstGeom>
          <a:noFill/>
        </p:spPr>
        <p:txBody>
          <a:bodyPr wrap="none" rtlCol="0">
            <a:spAutoFit/>
          </a:bodyPr>
          <a:lstStyle/>
          <a:p>
            <a:r>
              <a:rPr lang="de-DE" dirty="0"/>
              <a:t>Fachanforderungen Kunst, /Sek 1/Grundschule</a:t>
            </a:r>
          </a:p>
        </p:txBody>
      </p:sp>
    </p:spTree>
    <p:extLst>
      <p:ext uri="{BB962C8B-B14F-4D97-AF65-F5344CB8AC3E}">
        <p14:creationId xmlns:p14="http://schemas.microsoft.com/office/powerpoint/2010/main" val="1610629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7CB917C-DF0F-C840-93BD-BB8B6383EDC6}"/>
              </a:ext>
            </a:extLst>
          </p:cNvPr>
          <p:cNvSpPr txBox="1"/>
          <p:nvPr/>
        </p:nvSpPr>
        <p:spPr>
          <a:xfrm>
            <a:off x="5157788" y="6475205"/>
            <a:ext cx="6805613" cy="253916"/>
          </a:xfrm>
          <a:prstGeom prst="rect">
            <a:avLst/>
          </a:prstGeom>
          <a:noFill/>
        </p:spPr>
        <p:txBody>
          <a:bodyPr wrap="square" rtlCol="0">
            <a:spAutoFit/>
          </a:bodyPr>
          <a:lstStyle/>
          <a:p>
            <a:r>
              <a:rPr lang="de-DE" sz="1050" dirty="0"/>
              <a:t>https://www.faz.net/aktuell/stil/mode-design/junge-menschen-kaufen-seit-corona-haeufig-luxusmarken-18286073.html</a:t>
            </a:r>
          </a:p>
        </p:txBody>
      </p:sp>
      <p:pic>
        <p:nvPicPr>
          <p:cNvPr id="7" name="Grafik 6" descr="Ein Bild, das Kleidung, Person, Schuhwerk, Gepäck und Koffer enthält.&#10;&#10;KI-generierte Inhalte können fehlerhaft sein.">
            <a:extLst>
              <a:ext uri="{FF2B5EF4-FFF2-40B4-BE49-F238E27FC236}">
                <a16:creationId xmlns:a16="http://schemas.microsoft.com/office/drawing/2014/main" id="{CE5F6826-4C9C-E519-B13C-D5698A2E5AC1}"/>
              </a:ext>
            </a:extLst>
          </p:cNvPr>
          <p:cNvPicPr>
            <a:picLocks noChangeAspect="1"/>
          </p:cNvPicPr>
          <p:nvPr/>
        </p:nvPicPr>
        <p:blipFill>
          <a:blip r:embed="rId3"/>
          <a:stretch>
            <a:fillRect/>
          </a:stretch>
        </p:blipFill>
        <p:spPr>
          <a:xfrm>
            <a:off x="3107600" y="217278"/>
            <a:ext cx="4964801" cy="6200775"/>
          </a:xfrm>
          <a:prstGeom prst="rect">
            <a:avLst/>
          </a:prstGeom>
        </p:spPr>
      </p:pic>
    </p:spTree>
    <p:extLst>
      <p:ext uri="{BB962C8B-B14F-4D97-AF65-F5344CB8AC3E}">
        <p14:creationId xmlns:p14="http://schemas.microsoft.com/office/powerpoint/2010/main" val="3313857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96CCE64-8361-304D-B890-CED4BFFA4CA5}"/>
              </a:ext>
            </a:extLst>
          </p:cNvPr>
          <p:cNvSpPr/>
          <p:nvPr/>
        </p:nvSpPr>
        <p:spPr>
          <a:xfrm>
            <a:off x="1008271" y="1009374"/>
            <a:ext cx="10595112" cy="3970318"/>
          </a:xfrm>
          <a:prstGeom prst="rect">
            <a:avLst/>
          </a:prstGeom>
        </p:spPr>
        <p:txBody>
          <a:bodyPr wrap="square">
            <a:spAutoFit/>
          </a:bodyPr>
          <a:lstStyle/>
          <a:p>
            <a:pPr algn="ctr"/>
            <a:r>
              <a:rPr lang="de-DE" sz="2800" b="1" dirty="0"/>
              <a:t>Arbeitsfeld Kommunikationsdesign </a:t>
            </a:r>
          </a:p>
          <a:p>
            <a:pPr algn="ctr"/>
            <a:endParaRPr lang="de-DE" sz="2800" dirty="0"/>
          </a:p>
          <a:p>
            <a:pPr algn="ctr"/>
            <a:r>
              <a:rPr lang="de-DE" sz="2800" dirty="0"/>
              <a:t>Kommunikationsdesign umfasst die Gestaltung von Informationen und Alltagskultur durch Kommunikationsmedien, beispielsweise Plakate, </a:t>
            </a:r>
            <a:r>
              <a:rPr lang="de-DE" sz="2800" dirty="0" err="1"/>
              <a:t>Bewegtbilder</a:t>
            </a:r>
            <a:r>
              <a:rPr lang="de-DE" sz="2800" dirty="0"/>
              <a:t> und Verpackungen. </a:t>
            </a:r>
          </a:p>
          <a:p>
            <a:pPr algn="ctr"/>
            <a:r>
              <a:rPr lang="de-DE" sz="2800" dirty="0" err="1"/>
              <a:t>Schülerinnen</a:t>
            </a:r>
            <a:r>
              <a:rPr lang="de-DE" sz="2800" dirty="0"/>
              <a:t> und </a:t>
            </a:r>
            <a:r>
              <a:rPr lang="de-DE" sz="2800" dirty="0" err="1"/>
              <a:t>Schüler</a:t>
            </a:r>
            <a:r>
              <a:rPr lang="de-DE" sz="2800" dirty="0"/>
              <a:t> lernen, dass Inhalte und Botschaften bewusst grafisch aufeinander abgestimmt sind (Verkehrsschilder, Titelseiten von Zeitschriften, Werbespots ...), Schriften, Farben und Formen zueinander in Beziehung gesetzt und </a:t>
            </a:r>
            <a:r>
              <a:rPr lang="de-DE" sz="2800" dirty="0" err="1"/>
              <a:t>für</a:t>
            </a:r>
            <a:r>
              <a:rPr lang="de-DE" sz="2800" dirty="0"/>
              <a:t> bestimmte Zielgruppen gestaltet werden. </a:t>
            </a:r>
          </a:p>
        </p:txBody>
      </p:sp>
      <p:sp>
        <p:nvSpPr>
          <p:cNvPr id="4" name="Textfeld 3">
            <a:extLst>
              <a:ext uri="{FF2B5EF4-FFF2-40B4-BE49-F238E27FC236}">
                <a16:creationId xmlns:a16="http://schemas.microsoft.com/office/drawing/2014/main" id="{0479BACF-0D89-E545-B7DD-02545FE0C15C}"/>
              </a:ext>
            </a:extLst>
          </p:cNvPr>
          <p:cNvSpPr txBox="1"/>
          <p:nvPr/>
        </p:nvSpPr>
        <p:spPr>
          <a:xfrm>
            <a:off x="6858000" y="6102627"/>
            <a:ext cx="5126851" cy="369332"/>
          </a:xfrm>
          <a:prstGeom prst="rect">
            <a:avLst/>
          </a:prstGeom>
          <a:noFill/>
        </p:spPr>
        <p:txBody>
          <a:bodyPr wrap="square" rtlCol="0">
            <a:spAutoFit/>
          </a:bodyPr>
          <a:lstStyle/>
          <a:p>
            <a:r>
              <a:rPr lang="de-DE" dirty="0"/>
              <a:t>Fachanforderungen Kunst, /Sek 1/Grundschule</a:t>
            </a:r>
          </a:p>
        </p:txBody>
      </p:sp>
    </p:spTree>
    <p:extLst>
      <p:ext uri="{BB962C8B-B14F-4D97-AF65-F5344CB8AC3E}">
        <p14:creationId xmlns:p14="http://schemas.microsoft.com/office/powerpoint/2010/main" val="13260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F364C52-EA9C-9E47-83CF-0DF4BD76D493}"/>
              </a:ext>
            </a:extLst>
          </p:cNvPr>
          <p:cNvSpPr/>
          <p:nvPr/>
        </p:nvSpPr>
        <p:spPr>
          <a:xfrm>
            <a:off x="1669748" y="5060541"/>
            <a:ext cx="8372058" cy="1015663"/>
          </a:xfrm>
          <a:prstGeom prst="rect">
            <a:avLst/>
          </a:prstGeom>
        </p:spPr>
        <p:txBody>
          <a:bodyPr wrap="square">
            <a:spAutoFit/>
          </a:bodyPr>
          <a:lstStyle/>
          <a:p>
            <a:pPr algn="ctr"/>
            <a:r>
              <a:rPr lang="de-DE" sz="2000" dirty="0"/>
              <a:t>…Die Entwicklung der digitalen Medien im 20. und 21. Jahrhundert hat die Bedeutung der Bildmedien </a:t>
            </a:r>
            <a:r>
              <a:rPr lang="de-DE" sz="2000" dirty="0" err="1"/>
              <a:t>für</a:t>
            </a:r>
            <a:r>
              <a:rPr lang="de-DE" sz="2000" dirty="0"/>
              <a:t> die Aneignung von Weltwissen und Orientierung in der Welt steigen lassen…</a:t>
            </a:r>
          </a:p>
        </p:txBody>
      </p:sp>
      <p:sp>
        <p:nvSpPr>
          <p:cNvPr id="4" name="Textfeld 3">
            <a:extLst>
              <a:ext uri="{FF2B5EF4-FFF2-40B4-BE49-F238E27FC236}">
                <a16:creationId xmlns:a16="http://schemas.microsoft.com/office/drawing/2014/main" id="{4C0A5455-C2B4-F64E-8459-D9AD45B33E65}"/>
              </a:ext>
            </a:extLst>
          </p:cNvPr>
          <p:cNvSpPr txBox="1"/>
          <p:nvPr/>
        </p:nvSpPr>
        <p:spPr>
          <a:xfrm>
            <a:off x="6814869" y="6366294"/>
            <a:ext cx="7470476" cy="307777"/>
          </a:xfrm>
          <a:prstGeom prst="rect">
            <a:avLst/>
          </a:prstGeom>
          <a:noFill/>
        </p:spPr>
        <p:txBody>
          <a:bodyPr wrap="square" rtlCol="0">
            <a:spAutoFit/>
          </a:bodyPr>
          <a:lstStyle/>
          <a:p>
            <a:r>
              <a:rPr lang="de-DE" sz="1400" dirty="0"/>
              <a:t>Fachanforderungen Kunst Sek 1, Arbeitsfeld Kommunikationsdesign</a:t>
            </a:r>
          </a:p>
        </p:txBody>
      </p:sp>
      <p:pic>
        <p:nvPicPr>
          <p:cNvPr id="14" name="Grafik 13">
            <a:extLst>
              <a:ext uri="{FF2B5EF4-FFF2-40B4-BE49-F238E27FC236}">
                <a16:creationId xmlns:a16="http://schemas.microsoft.com/office/drawing/2014/main" id="{86868423-6A03-5648-9EF0-46352A6C14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0400" y="350196"/>
            <a:ext cx="3086502" cy="4327922"/>
          </a:xfrm>
          <a:prstGeom prst="rect">
            <a:avLst/>
          </a:prstGeom>
        </p:spPr>
      </p:pic>
      <p:pic>
        <p:nvPicPr>
          <p:cNvPr id="16" name="Grafik 15">
            <a:extLst>
              <a:ext uri="{FF2B5EF4-FFF2-40B4-BE49-F238E27FC236}">
                <a16:creationId xmlns:a16="http://schemas.microsoft.com/office/drawing/2014/main" id="{F3F4AF5E-677E-144C-A935-30C29BB9A7BE}"/>
              </a:ext>
            </a:extLst>
          </p:cNvPr>
          <p:cNvPicPr>
            <a:picLocks noChangeAspect="1"/>
          </p:cNvPicPr>
          <p:nvPr/>
        </p:nvPicPr>
        <p:blipFill>
          <a:blip r:embed="rId4"/>
          <a:stretch>
            <a:fillRect/>
          </a:stretch>
        </p:blipFill>
        <p:spPr>
          <a:xfrm>
            <a:off x="6172199" y="350196"/>
            <a:ext cx="3549187" cy="4526604"/>
          </a:xfrm>
          <a:prstGeom prst="rect">
            <a:avLst/>
          </a:prstGeom>
        </p:spPr>
      </p:pic>
    </p:spTree>
    <p:extLst>
      <p:ext uri="{BB962C8B-B14F-4D97-AF65-F5344CB8AC3E}">
        <p14:creationId xmlns:p14="http://schemas.microsoft.com/office/powerpoint/2010/main" val="335481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15D1520-7EFC-BC4E-B874-DF0C96880709}"/>
              </a:ext>
            </a:extLst>
          </p:cNvPr>
          <p:cNvSpPr txBox="1"/>
          <p:nvPr/>
        </p:nvSpPr>
        <p:spPr>
          <a:xfrm>
            <a:off x="3899507" y="500332"/>
            <a:ext cx="2872902" cy="369332"/>
          </a:xfrm>
          <a:prstGeom prst="rect">
            <a:avLst/>
          </a:prstGeom>
          <a:noFill/>
        </p:spPr>
        <p:txBody>
          <a:bodyPr wrap="none" rtlCol="0">
            <a:spAutoFit/>
          </a:bodyPr>
          <a:lstStyle/>
          <a:p>
            <a:r>
              <a:rPr lang="de-DE" dirty="0"/>
              <a:t>Mögliche Unterrichtsinhalte:</a:t>
            </a:r>
          </a:p>
        </p:txBody>
      </p:sp>
      <p:sp>
        <p:nvSpPr>
          <p:cNvPr id="3" name="Textfeld 2">
            <a:extLst>
              <a:ext uri="{FF2B5EF4-FFF2-40B4-BE49-F238E27FC236}">
                <a16:creationId xmlns:a16="http://schemas.microsoft.com/office/drawing/2014/main" id="{90AAB7D4-9A09-7E40-971F-0DAA6EC5941E}"/>
              </a:ext>
            </a:extLst>
          </p:cNvPr>
          <p:cNvSpPr txBox="1"/>
          <p:nvPr/>
        </p:nvSpPr>
        <p:spPr>
          <a:xfrm>
            <a:off x="6923900" y="500332"/>
            <a:ext cx="2316660" cy="369332"/>
          </a:xfrm>
          <a:prstGeom prst="rect">
            <a:avLst/>
          </a:prstGeom>
          <a:noFill/>
        </p:spPr>
        <p:txBody>
          <a:bodyPr wrap="square" rtlCol="0">
            <a:spAutoFit/>
          </a:bodyPr>
          <a:lstStyle/>
          <a:p>
            <a:pPr fontAlgn="base"/>
            <a:r>
              <a:rPr lang="de-DE" dirty="0"/>
              <a:t>Gestalterische Gesetze</a:t>
            </a:r>
          </a:p>
        </p:txBody>
      </p:sp>
      <p:pic>
        <p:nvPicPr>
          <p:cNvPr id="4" name="Grafik 3">
            <a:extLst>
              <a:ext uri="{FF2B5EF4-FFF2-40B4-BE49-F238E27FC236}">
                <a16:creationId xmlns:a16="http://schemas.microsoft.com/office/drawing/2014/main" id="{E06C7B20-BC69-6C4C-9190-98D564220886}"/>
              </a:ext>
            </a:extLst>
          </p:cNvPr>
          <p:cNvPicPr>
            <a:picLocks noChangeAspect="1"/>
          </p:cNvPicPr>
          <p:nvPr/>
        </p:nvPicPr>
        <p:blipFill>
          <a:blip r:embed="rId3"/>
          <a:stretch>
            <a:fillRect/>
          </a:stretch>
        </p:blipFill>
        <p:spPr>
          <a:xfrm>
            <a:off x="2269235" y="1816739"/>
            <a:ext cx="9006348" cy="4441607"/>
          </a:xfrm>
          <a:prstGeom prst="rect">
            <a:avLst/>
          </a:prstGeom>
        </p:spPr>
      </p:pic>
      <p:sp>
        <p:nvSpPr>
          <p:cNvPr id="5" name="Textfeld 4">
            <a:extLst>
              <a:ext uri="{FF2B5EF4-FFF2-40B4-BE49-F238E27FC236}">
                <a16:creationId xmlns:a16="http://schemas.microsoft.com/office/drawing/2014/main" id="{64FA571C-C1F9-3346-9B60-9EDCEAE016B2}"/>
              </a:ext>
            </a:extLst>
          </p:cNvPr>
          <p:cNvSpPr txBox="1"/>
          <p:nvPr/>
        </p:nvSpPr>
        <p:spPr>
          <a:xfrm>
            <a:off x="3899507" y="1158535"/>
            <a:ext cx="6142644" cy="461665"/>
          </a:xfrm>
          <a:prstGeom prst="rect">
            <a:avLst/>
          </a:prstGeom>
          <a:noFill/>
        </p:spPr>
        <p:txBody>
          <a:bodyPr wrap="none" rtlCol="0">
            <a:spAutoFit/>
          </a:bodyPr>
          <a:lstStyle/>
          <a:p>
            <a:pPr fontAlgn="base"/>
            <a:r>
              <a:rPr lang="de-DE" sz="2400" b="1" dirty="0"/>
              <a:t>Gesetz der Prägnanz / einfachen/guten Gestalt</a:t>
            </a:r>
          </a:p>
        </p:txBody>
      </p:sp>
    </p:spTree>
    <p:extLst>
      <p:ext uri="{BB962C8B-B14F-4D97-AF65-F5344CB8AC3E}">
        <p14:creationId xmlns:p14="http://schemas.microsoft.com/office/powerpoint/2010/main" val="365423994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2145</Words>
  <Application>Microsoft Office PowerPoint</Application>
  <PresentationFormat>Breitbild</PresentationFormat>
  <Paragraphs>125</Paragraphs>
  <Slides>19</Slides>
  <Notes>17</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19</vt:i4>
      </vt:variant>
    </vt:vector>
  </HeadingPairs>
  <TitlesOfParts>
    <vt:vector size="29" baseType="lpstr">
      <vt:lpstr>Aptos</vt:lpstr>
      <vt:lpstr>Arial</vt:lpstr>
      <vt:lpstr>Arial</vt:lpstr>
      <vt:lpstr>AvenirNextLTPro</vt:lpstr>
      <vt:lpstr>Calibri</vt:lpstr>
      <vt:lpstr>Calibri Light</vt:lpstr>
      <vt:lpstr>Lato</vt:lpstr>
      <vt:lpstr>Segoe UI Emoji</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Agathe Sch</cp:lastModifiedBy>
  <cp:revision>35</cp:revision>
  <dcterms:created xsi:type="dcterms:W3CDTF">2021-10-25T13:52:45Z</dcterms:created>
  <dcterms:modified xsi:type="dcterms:W3CDTF">2025-06-11T08:40:38Z</dcterms:modified>
</cp:coreProperties>
</file>