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8"/>
  </p:notesMasterIdLst>
  <p:sldIdLst>
    <p:sldId id="256" r:id="rId2"/>
    <p:sldId id="319" r:id="rId3"/>
    <p:sldId id="332" r:id="rId4"/>
    <p:sldId id="442" r:id="rId5"/>
    <p:sldId id="407" r:id="rId6"/>
    <p:sldId id="408" r:id="rId7"/>
    <p:sldId id="409" r:id="rId8"/>
    <p:sldId id="410" r:id="rId9"/>
    <p:sldId id="411" r:id="rId10"/>
    <p:sldId id="412" r:id="rId11"/>
    <p:sldId id="413" r:id="rId12"/>
    <p:sldId id="298" r:id="rId13"/>
    <p:sldId id="258" r:id="rId14"/>
    <p:sldId id="422" r:id="rId15"/>
    <p:sldId id="333" r:id="rId16"/>
    <p:sldId id="321" r:id="rId17"/>
    <p:sldId id="295" r:id="rId18"/>
    <p:sldId id="291" r:id="rId19"/>
    <p:sldId id="312" r:id="rId20"/>
    <p:sldId id="349" r:id="rId21"/>
    <p:sldId id="309" r:id="rId22"/>
    <p:sldId id="276" r:id="rId23"/>
    <p:sldId id="334" r:id="rId24"/>
    <p:sldId id="335" r:id="rId25"/>
    <p:sldId id="306" r:id="rId26"/>
    <p:sldId id="313" r:id="rId27"/>
    <p:sldId id="315" r:id="rId28"/>
    <p:sldId id="316" r:id="rId29"/>
    <p:sldId id="423" r:id="rId30"/>
    <p:sldId id="424" r:id="rId31"/>
    <p:sldId id="440" r:id="rId32"/>
    <p:sldId id="441" r:id="rId33"/>
    <p:sldId id="350" r:id="rId34"/>
    <p:sldId id="351" r:id="rId35"/>
    <p:sldId id="419" r:id="rId36"/>
    <p:sldId id="330" r:id="rId37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3437"/>
    <a:srgbClr val="FF00FF"/>
    <a:srgbClr val="BF193D"/>
    <a:srgbClr val="D50747"/>
    <a:srgbClr val="4B73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0" d="100"/>
          <a:sy n="150" d="100"/>
        </p:scale>
        <p:origin x="2094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-3318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5648148148148144E-2"/>
          <c:y val="9.5969873366148442E-2"/>
          <c:w val="0.9643518518518519"/>
          <c:h val="0.80348929133739966"/>
        </c:manualLayout>
      </c:layout>
      <c:pie3DChart>
        <c:varyColors val="1"/>
        <c:ser>
          <c:idx val="0"/>
          <c:order val="0"/>
          <c:explosion val="9"/>
          <c:dPt>
            <c:idx val="0"/>
            <c:bubble3D val="0"/>
            <c:explosion val="6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70E6-4520-8DD0-FD2753285E6D}"/>
              </c:ext>
            </c:extLst>
          </c:dPt>
          <c:dPt>
            <c:idx val="1"/>
            <c:bubble3D val="0"/>
            <c:explosion val="2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70E6-4520-8DD0-FD2753285E6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70E6-4520-8DD0-FD2753285E6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70E6-4520-8DD0-FD2753285E6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70E6-4520-8DD0-FD2753285E6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70E6-4520-8DD0-FD2753285E6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0E6-4520-8DD0-FD2753285E6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70E6-4520-8DD0-FD2753285E6D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70E6-4520-8DD0-FD2753285E6D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70E6-4520-8DD0-FD2753285E6D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70E6-4520-8DD0-FD2753285E6D}"/>
                </c:ext>
              </c:extLst>
            </c:dLbl>
            <c:dLbl>
              <c:idx val="5"/>
              <c:layout>
                <c:manualLayout>
                  <c:x val="3.4188027108558477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0E6-4520-8DD0-FD2753285E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Tabelle5!$B$5:$B$10</c:f>
              <c:strCache>
                <c:ptCount val="6"/>
                <c:pt idx="0">
                  <c:v>Gr</c:v>
                </c:pt>
                <c:pt idx="1">
                  <c:v>GemS</c:v>
                </c:pt>
                <c:pt idx="2">
                  <c:v>Gy</c:v>
                </c:pt>
                <c:pt idx="3">
                  <c:v>FöZ</c:v>
                </c:pt>
                <c:pt idx="4">
                  <c:v>BBS</c:v>
                </c:pt>
                <c:pt idx="5">
                  <c:v>Andere</c:v>
                </c:pt>
              </c:strCache>
            </c:strRef>
          </c:cat>
          <c:val>
            <c:numRef>
              <c:f>Tabelle5!$C$5:$C$10</c:f>
              <c:numCache>
                <c:formatCode>0.0</c:formatCode>
                <c:ptCount val="6"/>
                <c:pt idx="0">
                  <c:v>27.804107424960506</c:v>
                </c:pt>
                <c:pt idx="1">
                  <c:v>43.443917851500792</c:v>
                </c:pt>
                <c:pt idx="2">
                  <c:v>15.007898894154819</c:v>
                </c:pt>
                <c:pt idx="3">
                  <c:v>7.5829383886255926</c:v>
                </c:pt>
                <c:pt idx="4">
                  <c:v>2.5276461295418642</c:v>
                </c:pt>
                <c:pt idx="5">
                  <c:v>3.6334913112164298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0E6-4520-8DD0-FD2753285E6D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7859295869694997E-2"/>
          <c:y val="3.5685320356853206E-2"/>
          <c:w val="0.90948948331543833"/>
          <c:h val="0.78245441947493777"/>
        </c:manualLayout>
      </c:layout>
      <c:line3DChart>
        <c:grouping val="standard"/>
        <c:varyColors val="0"/>
        <c:ser>
          <c:idx val="1"/>
          <c:order val="1"/>
          <c:tx>
            <c:v>Gesamt</c:v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dLbls>
            <c:delete val="1"/>
          </c:dLbls>
          <c:cat>
            <c:numRef>
              <c:f>Tabelle7!$A$21:$A$33</c:f>
              <c:numCache>
                <c:formatCode>General</c:formatCode>
                <c:ptCount val="13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  <c:pt idx="9">
                  <c:v>15</c:v>
                </c:pt>
                <c:pt idx="10">
                  <c:v>16</c:v>
                </c:pt>
                <c:pt idx="11">
                  <c:v>17</c:v>
                </c:pt>
                <c:pt idx="12">
                  <c:v>18</c:v>
                </c:pt>
              </c:numCache>
            </c:numRef>
          </c:cat>
          <c:val>
            <c:numRef>
              <c:f>Tabelle7!$B$21:$B$33</c:f>
              <c:numCache>
                <c:formatCode>0</c:formatCode>
                <c:ptCount val="13"/>
                <c:pt idx="0">
                  <c:v>1.589825119236884</c:v>
                </c:pt>
                <c:pt idx="1">
                  <c:v>5.5643879173290935</c:v>
                </c:pt>
                <c:pt idx="2">
                  <c:v>7.4721780604133547</c:v>
                </c:pt>
                <c:pt idx="3">
                  <c:v>5.882352941176471</c:v>
                </c:pt>
                <c:pt idx="4">
                  <c:v>7.9491255961844196</c:v>
                </c:pt>
                <c:pt idx="5">
                  <c:v>6.6772655007949124</c:v>
                </c:pt>
                <c:pt idx="6">
                  <c:v>12.400635930047695</c:v>
                </c:pt>
                <c:pt idx="7">
                  <c:v>12.877583465818761</c:v>
                </c:pt>
                <c:pt idx="8">
                  <c:v>10.9697933227345</c:v>
                </c:pt>
                <c:pt idx="9">
                  <c:v>12.559618441971383</c:v>
                </c:pt>
                <c:pt idx="10">
                  <c:v>10.651828298887123</c:v>
                </c:pt>
                <c:pt idx="11">
                  <c:v>5.246422893481717</c:v>
                </c:pt>
                <c:pt idx="12">
                  <c:v>0.47694753577106519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28-4265-A856-2AD6927B91B8}"/>
            </c:ext>
          </c:extLst>
        </c:ser>
        <c:ser>
          <c:idx val="2"/>
          <c:order val="2"/>
          <c:tx>
            <c:v>Jungen</c:v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dLbls>
            <c:delete val="1"/>
          </c:dLbls>
          <c:cat>
            <c:numRef>
              <c:f>Tabelle7!$A$21:$A$33</c:f>
              <c:numCache>
                <c:formatCode>General</c:formatCode>
                <c:ptCount val="13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  <c:pt idx="9">
                  <c:v>15</c:v>
                </c:pt>
                <c:pt idx="10">
                  <c:v>16</c:v>
                </c:pt>
                <c:pt idx="11">
                  <c:v>17</c:v>
                </c:pt>
                <c:pt idx="12">
                  <c:v>18</c:v>
                </c:pt>
              </c:numCache>
            </c:numRef>
          </c:cat>
          <c:val>
            <c:numRef>
              <c:f>Tabelle7!$C$21:$C$33</c:f>
              <c:numCache>
                <c:formatCode>0</c:formatCode>
                <c:ptCount val="13"/>
                <c:pt idx="0">
                  <c:v>2.6515151515151514</c:v>
                </c:pt>
                <c:pt idx="1">
                  <c:v>7.5757575757575761</c:v>
                </c:pt>
                <c:pt idx="2">
                  <c:v>14.772727272727273</c:v>
                </c:pt>
                <c:pt idx="3">
                  <c:v>10.606060606060606</c:v>
                </c:pt>
                <c:pt idx="4">
                  <c:v>14.015151515151516</c:v>
                </c:pt>
                <c:pt idx="5">
                  <c:v>7.5757575757575761</c:v>
                </c:pt>
                <c:pt idx="6">
                  <c:v>9.8484848484848477</c:v>
                </c:pt>
                <c:pt idx="7">
                  <c:v>10.984848484848484</c:v>
                </c:pt>
                <c:pt idx="8">
                  <c:v>6.0606060606060606</c:v>
                </c:pt>
                <c:pt idx="9">
                  <c:v>8.7121212121212128</c:v>
                </c:pt>
                <c:pt idx="10">
                  <c:v>4.545454545454545</c:v>
                </c:pt>
                <c:pt idx="11">
                  <c:v>2.2727272727272725</c:v>
                </c:pt>
                <c:pt idx="12">
                  <c:v>0.37878787878787878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A28-4265-A856-2AD6927B91B8}"/>
            </c:ext>
          </c:extLst>
        </c:ser>
        <c:ser>
          <c:idx val="3"/>
          <c:order val="3"/>
          <c:tx>
            <c:v>Mädchen</c:v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dLbls>
            <c:delete val="1"/>
          </c:dLbls>
          <c:cat>
            <c:numRef>
              <c:f>Tabelle7!$A$21:$A$33</c:f>
              <c:numCache>
                <c:formatCode>General</c:formatCode>
                <c:ptCount val="13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  <c:pt idx="9">
                  <c:v>15</c:v>
                </c:pt>
                <c:pt idx="10">
                  <c:v>16</c:v>
                </c:pt>
                <c:pt idx="11">
                  <c:v>17</c:v>
                </c:pt>
                <c:pt idx="12">
                  <c:v>18</c:v>
                </c:pt>
              </c:numCache>
            </c:numRef>
          </c:cat>
          <c:val>
            <c:numRef>
              <c:f>Tabelle7!$D$21:$D$33</c:f>
              <c:numCache>
                <c:formatCode>0</c:formatCode>
                <c:ptCount val="13"/>
                <c:pt idx="0">
                  <c:v>0.82191780821917804</c:v>
                </c:pt>
                <c:pt idx="1">
                  <c:v>4.10958904109589</c:v>
                </c:pt>
                <c:pt idx="2">
                  <c:v>2.1917808219178081</c:v>
                </c:pt>
                <c:pt idx="3">
                  <c:v>2.4657534246575343</c:v>
                </c:pt>
                <c:pt idx="4">
                  <c:v>3.5616438356164384</c:v>
                </c:pt>
                <c:pt idx="5">
                  <c:v>6.0273972602739718</c:v>
                </c:pt>
                <c:pt idx="6">
                  <c:v>13.972602739726026</c:v>
                </c:pt>
                <c:pt idx="7">
                  <c:v>13.972602739726026</c:v>
                </c:pt>
                <c:pt idx="8">
                  <c:v>14.520547945205479</c:v>
                </c:pt>
                <c:pt idx="9">
                  <c:v>15.342465753424657</c:v>
                </c:pt>
                <c:pt idx="10">
                  <c:v>15.068493150684931</c:v>
                </c:pt>
                <c:pt idx="11">
                  <c:v>7.3972602739726021</c:v>
                </c:pt>
                <c:pt idx="12">
                  <c:v>0.54794520547945202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A28-4265-A856-2AD6927B91B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853538640"/>
        <c:axId val="853534320"/>
        <c:axId val="778894728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spPr>
                  <a:gradFill rotWithShape="1">
                    <a:gsLst>
                      <a:gs pos="0">
                        <a:schemeClr val="accent1">
                          <a:shade val="51000"/>
                          <a:satMod val="130000"/>
                        </a:schemeClr>
                      </a:gs>
                      <a:gs pos="80000">
                        <a:schemeClr val="accent1">
                          <a:shade val="93000"/>
                          <a:satMod val="130000"/>
                        </a:schemeClr>
                      </a:gs>
                      <a:gs pos="100000">
                        <a:schemeClr val="accent1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p3d/>
                </c:spP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de-D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2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Tabelle7!$A$21:$A$33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0">
                        <c:v>6</c:v>
                      </c:pt>
                      <c:pt idx="1">
                        <c:v>7</c:v>
                      </c:pt>
                      <c:pt idx="2">
                        <c:v>8</c:v>
                      </c:pt>
                      <c:pt idx="3">
                        <c:v>9</c:v>
                      </c:pt>
                      <c:pt idx="4">
                        <c:v>10</c:v>
                      </c:pt>
                      <c:pt idx="5">
                        <c:v>11</c:v>
                      </c:pt>
                      <c:pt idx="6">
                        <c:v>12</c:v>
                      </c:pt>
                      <c:pt idx="7">
                        <c:v>13</c:v>
                      </c:pt>
                      <c:pt idx="8">
                        <c:v>14</c:v>
                      </c:pt>
                      <c:pt idx="9">
                        <c:v>15</c:v>
                      </c:pt>
                      <c:pt idx="10">
                        <c:v>16</c:v>
                      </c:pt>
                      <c:pt idx="11">
                        <c:v>17</c:v>
                      </c:pt>
                      <c:pt idx="12">
                        <c:v>18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Tabelle7!$A$21:$A$33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0">
                        <c:v>6</c:v>
                      </c:pt>
                      <c:pt idx="1">
                        <c:v>7</c:v>
                      </c:pt>
                      <c:pt idx="2">
                        <c:v>8</c:v>
                      </c:pt>
                      <c:pt idx="3">
                        <c:v>9</c:v>
                      </c:pt>
                      <c:pt idx="4">
                        <c:v>10</c:v>
                      </c:pt>
                      <c:pt idx="5">
                        <c:v>11</c:v>
                      </c:pt>
                      <c:pt idx="6">
                        <c:v>12</c:v>
                      </c:pt>
                      <c:pt idx="7">
                        <c:v>13</c:v>
                      </c:pt>
                      <c:pt idx="8">
                        <c:v>14</c:v>
                      </c:pt>
                      <c:pt idx="9">
                        <c:v>15</c:v>
                      </c:pt>
                      <c:pt idx="10">
                        <c:v>16</c:v>
                      </c:pt>
                      <c:pt idx="11">
                        <c:v>17</c:v>
                      </c:pt>
                      <c:pt idx="12">
                        <c:v>18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1A28-4265-A856-2AD6927B91B8}"/>
                  </c:ext>
                </c:extLst>
              </c15:ser>
            </c15:filteredLineSeries>
          </c:ext>
        </c:extLst>
      </c:line3DChart>
      <c:catAx>
        <c:axId val="8535386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200"/>
                  <a:t>Alter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53534320"/>
        <c:crosses val="autoZero"/>
        <c:auto val="1"/>
        <c:lblAlgn val="ctr"/>
        <c:lblOffset val="100"/>
        <c:noMultiLvlLbl val="0"/>
      </c:catAx>
      <c:valAx>
        <c:axId val="853534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200"/>
                  <a:t>Anzahl/%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53538640"/>
        <c:crosses val="autoZero"/>
        <c:crossBetween val="between"/>
      </c:valAx>
      <c:serAx>
        <c:axId val="778894728"/>
        <c:scaling>
          <c:orientation val="minMax"/>
        </c:scaling>
        <c:delete val="1"/>
        <c:axPos val="b"/>
        <c:majorTickMark val="out"/>
        <c:minorTickMark val="none"/>
        <c:tickLblPos val="nextTo"/>
        <c:crossAx val="853534320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Tabelle9!$A$6:$A$8</c:f>
              <c:strCache>
                <c:ptCount val="3"/>
                <c:pt idx="0">
                  <c:v>EPS</c:v>
                </c:pt>
                <c:pt idx="1">
                  <c:v>SEK</c:v>
                </c:pt>
                <c:pt idx="2">
                  <c:v>TK Hu/RD</c:v>
                </c:pt>
              </c:strCache>
            </c:strRef>
          </c:cat>
          <c:val>
            <c:numRef>
              <c:f>Tabelle9!$B$6:$B$8</c:f>
              <c:numCache>
                <c:formatCode>General</c:formatCode>
                <c:ptCount val="3"/>
                <c:pt idx="0">
                  <c:v>176</c:v>
                </c:pt>
                <c:pt idx="1">
                  <c:v>388</c:v>
                </c:pt>
                <c:pt idx="2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85-40BF-805C-3E1EB88ED3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97778360"/>
        <c:axId val="797796000"/>
        <c:axId val="0"/>
      </c:bar3DChart>
      <c:catAx>
        <c:axId val="797778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797796000"/>
        <c:crosses val="autoZero"/>
        <c:auto val="1"/>
        <c:lblAlgn val="ctr"/>
        <c:lblOffset val="100"/>
        <c:noMultiLvlLbl val="0"/>
      </c:catAx>
      <c:valAx>
        <c:axId val="797796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de-DE" sz="1100">
                    <a:latin typeface="Arial" panose="020B0604020202020204" pitchFamily="34" charset="0"/>
                    <a:cs typeface="Arial" panose="020B0604020202020204" pitchFamily="34" charset="0"/>
                  </a:rPr>
                  <a:t>Anzahl </a:t>
                </a:r>
                <a:r>
                  <a:rPr lang="de-DE" sz="1100" baseline="0">
                    <a:latin typeface="Arial" panose="020B0604020202020204" pitchFamily="34" charset="0"/>
                    <a:cs typeface="Arial" panose="020B0604020202020204" pitchFamily="34" charset="0"/>
                  </a:rPr>
                  <a:t> SuS</a:t>
                </a:r>
                <a:endParaRPr lang="de-DE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797778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Tabelle9!$A$3</c:f>
              <c:strCache>
                <c:ptCount val="1"/>
                <c:pt idx="0">
                  <c:v>EPS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Tabelle9!$B$2:$M$2</c:f>
              <c:strCache>
                <c:ptCount val="12"/>
                <c:pt idx="0">
                  <c:v>K5 A/B</c:v>
                </c:pt>
                <c:pt idx="1">
                  <c:v>K5 C</c:v>
                </c:pt>
                <c:pt idx="2">
                  <c:v>TK-SL</c:v>
                </c:pt>
                <c:pt idx="3">
                  <c:v>TK-RD</c:v>
                </c:pt>
                <c:pt idx="4">
                  <c:v>TK-Husum</c:v>
                </c:pt>
                <c:pt idx="5">
                  <c:v>K1A/B</c:v>
                </c:pt>
                <c:pt idx="6">
                  <c:v>K1C</c:v>
                </c:pt>
                <c:pt idx="7">
                  <c:v>K2A</c:v>
                </c:pt>
                <c:pt idx="8">
                  <c:v>K2B</c:v>
                </c:pt>
                <c:pt idx="9">
                  <c:v>K2C</c:v>
                </c:pt>
                <c:pt idx="10">
                  <c:v>K3</c:v>
                </c:pt>
                <c:pt idx="11">
                  <c:v>K4A/B</c:v>
                </c:pt>
              </c:strCache>
            </c:strRef>
          </c:cat>
          <c:val>
            <c:numRef>
              <c:f>Tabelle9!$B$3:$M$3</c:f>
              <c:numCache>
                <c:formatCode>General</c:formatCode>
                <c:ptCount val="12"/>
                <c:pt idx="0">
                  <c:v>98</c:v>
                </c:pt>
                <c:pt idx="1">
                  <c:v>33</c:v>
                </c:pt>
                <c:pt idx="2">
                  <c:v>45</c:v>
                </c:pt>
                <c:pt idx="3">
                  <c:v>42</c:v>
                </c:pt>
                <c:pt idx="4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C6-479A-AB7C-09CE84E75D44}"/>
            </c:ext>
          </c:extLst>
        </c:ser>
        <c:ser>
          <c:idx val="1"/>
          <c:order val="1"/>
          <c:tx>
            <c:strRef>
              <c:f>Tabelle9!$A$4</c:f>
              <c:strCache>
                <c:ptCount val="1"/>
                <c:pt idx="0">
                  <c:v>SEK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Tabelle9!$B$2:$M$2</c:f>
              <c:strCache>
                <c:ptCount val="12"/>
                <c:pt idx="0">
                  <c:v>K5 A/B</c:v>
                </c:pt>
                <c:pt idx="1">
                  <c:v>K5 C</c:v>
                </c:pt>
                <c:pt idx="2">
                  <c:v>TK-SL</c:v>
                </c:pt>
                <c:pt idx="3">
                  <c:v>TK-RD</c:v>
                </c:pt>
                <c:pt idx="4">
                  <c:v>TK-Husum</c:v>
                </c:pt>
                <c:pt idx="5">
                  <c:v>K1A/B</c:v>
                </c:pt>
                <c:pt idx="6">
                  <c:v>K1C</c:v>
                </c:pt>
                <c:pt idx="7">
                  <c:v>K2A</c:v>
                </c:pt>
                <c:pt idx="8">
                  <c:v>K2B</c:v>
                </c:pt>
                <c:pt idx="9">
                  <c:v>K2C</c:v>
                </c:pt>
                <c:pt idx="10">
                  <c:v>K3</c:v>
                </c:pt>
                <c:pt idx="11">
                  <c:v>K4A/B</c:v>
                </c:pt>
              </c:strCache>
            </c:strRef>
          </c:cat>
          <c:val>
            <c:numRef>
              <c:f>Tabelle9!$B$4:$M$4</c:f>
              <c:numCache>
                <c:formatCode>General</c:formatCode>
                <c:ptCount val="12"/>
                <c:pt idx="5">
                  <c:v>67</c:v>
                </c:pt>
                <c:pt idx="6">
                  <c:v>42</c:v>
                </c:pt>
                <c:pt idx="7">
                  <c:v>35</c:v>
                </c:pt>
                <c:pt idx="8">
                  <c:v>49</c:v>
                </c:pt>
                <c:pt idx="9">
                  <c:v>44</c:v>
                </c:pt>
                <c:pt idx="10">
                  <c:v>51</c:v>
                </c:pt>
                <c:pt idx="1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C6-479A-AB7C-09CE84E75D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29592160"/>
        <c:axId val="829599360"/>
        <c:axId val="0"/>
      </c:bar3DChart>
      <c:catAx>
        <c:axId val="829592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829599360"/>
        <c:crosses val="autoZero"/>
        <c:auto val="1"/>
        <c:lblAlgn val="ctr"/>
        <c:lblOffset val="100"/>
        <c:noMultiLvlLbl val="0"/>
      </c:catAx>
      <c:valAx>
        <c:axId val="829599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829592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Zuordnung</a:t>
            </a:r>
            <a:r>
              <a:rPr lang="de-DE" baseline="0"/>
              <a:t> Lehrerstunden 2025/2026</a:t>
            </a:r>
            <a:endParaRPr lang="de-D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7.4908740640649812E-2"/>
          <c:y val="8.7578659226827449E-2"/>
          <c:w val="0.89517091997833176"/>
          <c:h val="0.7863497263868581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Tabelle1!$P$47</c:f>
              <c:strCache>
                <c:ptCount val="1"/>
                <c:pt idx="0">
                  <c:v>Unterrichtsstunden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Tabelle1!$P$121:$P$123</c:f>
              <c:strCache>
                <c:ptCount val="3"/>
                <c:pt idx="0">
                  <c:v>SEK</c:v>
                </c:pt>
                <c:pt idx="1">
                  <c:v>EPS</c:v>
                </c:pt>
                <c:pt idx="2">
                  <c:v>RD./HU.</c:v>
                </c:pt>
              </c:strCache>
            </c:strRef>
          </c:cat>
          <c:val>
            <c:numRef>
              <c:f>Tabelle1!$Q$121:$Q$123</c:f>
              <c:numCache>
                <c:formatCode>General</c:formatCode>
                <c:ptCount val="3"/>
                <c:pt idx="0">
                  <c:v>388</c:v>
                </c:pt>
                <c:pt idx="1">
                  <c:v>261</c:v>
                </c:pt>
                <c:pt idx="2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00-4237-8207-428AF7322C85}"/>
            </c:ext>
          </c:extLst>
        </c:ser>
        <c:ser>
          <c:idx val="1"/>
          <c:order val="1"/>
          <c:tx>
            <c:strRef>
              <c:f>Tabelle1!$R$47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Tabelle1!$P$121:$P$123</c:f>
              <c:strCache>
                <c:ptCount val="3"/>
                <c:pt idx="0">
                  <c:v>SEK</c:v>
                </c:pt>
                <c:pt idx="1">
                  <c:v>EPS</c:v>
                </c:pt>
                <c:pt idx="2">
                  <c:v>RD./HU.</c:v>
                </c:pt>
              </c:strCache>
            </c:strRef>
          </c:cat>
          <c:val>
            <c:numRef>
              <c:f>Tabelle1!$R$121:$R$123</c:f>
              <c:numCache>
                <c:formatCode>0</c:formatCode>
                <c:ptCount val="3"/>
                <c:pt idx="0" formatCode="General">
                  <c:v>419</c:v>
                </c:pt>
                <c:pt idx="1">
                  <c:v>313.5</c:v>
                </c:pt>
                <c:pt idx="2" formatCode="General">
                  <c:v>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00-4237-8207-428AF7322C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58538944"/>
        <c:axId val="1158535992"/>
      </c:barChart>
      <c:catAx>
        <c:axId val="1158538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158535992"/>
        <c:crosses val="autoZero"/>
        <c:auto val="1"/>
        <c:lblAlgn val="ctr"/>
        <c:lblOffset val="100"/>
        <c:noMultiLvlLbl val="0"/>
      </c:catAx>
      <c:valAx>
        <c:axId val="11585359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158538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sz="1000" dirty="0"/>
              <a:t>zzgl. Brückenklasse    ca.8</a:t>
            </a:r>
            <a:r>
              <a:rPr lang="de-DE" sz="1000" baseline="0" dirty="0"/>
              <a:t> </a:t>
            </a:r>
            <a:r>
              <a:rPr lang="de-DE" sz="1000" dirty="0" err="1"/>
              <a:t>SuS</a:t>
            </a:r>
            <a:r>
              <a:rPr lang="de-DE" sz="1000" dirty="0"/>
              <a:t>/SJ</a:t>
            </a:r>
          </a:p>
        </c:rich>
      </c:tx>
      <c:layout>
        <c:manualLayout>
          <c:xMode val="edge"/>
          <c:yMode val="edge"/>
          <c:x val="0.24315298300188865"/>
          <c:y val="0.125430859942124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25401631619475229"/>
          <c:y val="0.34497686417301449"/>
          <c:w val="0.29735345498009802"/>
          <c:h val="0.47830963262294107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Grundschule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Schule Hesterberg                  (676 SuS)</c:v>
                </c:pt>
                <c:pt idx="1">
                  <c:v>Klinikunterricht Lübeck           (420 SuS)</c:v>
                </c:pt>
                <c:pt idx="2">
                  <c:v>Klinikunterricht Elmshorn (335 SuS)</c:v>
                </c:pt>
                <c:pt idx="3">
                  <c:v>Klinikunterricht Kiel          (423 SuS)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176</c:v>
                </c:pt>
                <c:pt idx="1">
                  <c:v>61</c:v>
                </c:pt>
                <c:pt idx="2">
                  <c:v>22</c:v>
                </c:pt>
                <c:pt idx="3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9A-437C-9E08-51B45827FE3E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Gemeinschaftsschule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Schule Hesterberg                  (676 SuS)</c:v>
                </c:pt>
                <c:pt idx="1">
                  <c:v>Klinikunterricht Lübeck           (420 SuS)</c:v>
                </c:pt>
                <c:pt idx="2">
                  <c:v>Klinikunterricht Elmshorn (335 SuS)</c:v>
                </c:pt>
                <c:pt idx="3">
                  <c:v>Klinikunterricht Kiel          (423 SuS)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314</c:v>
                </c:pt>
                <c:pt idx="1">
                  <c:v>173</c:v>
                </c:pt>
                <c:pt idx="2">
                  <c:v>208</c:v>
                </c:pt>
                <c:pt idx="3">
                  <c:v>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9A-437C-9E08-51B45827FE3E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Gymnasium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Schule Hesterberg                  (676 SuS)</c:v>
                </c:pt>
                <c:pt idx="1">
                  <c:v>Klinikunterricht Lübeck           (420 SuS)</c:v>
                </c:pt>
                <c:pt idx="2">
                  <c:v>Klinikunterricht Elmshorn (335 SuS)</c:v>
                </c:pt>
                <c:pt idx="3">
                  <c:v>Klinikunterricht Kiel          (423 SuS)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90</c:v>
                </c:pt>
                <c:pt idx="1">
                  <c:v>97</c:v>
                </c:pt>
                <c:pt idx="2">
                  <c:v>56</c:v>
                </c:pt>
                <c:pt idx="3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9A-437C-9E08-51B45827FE3E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Förderzentrum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Schule Hesterberg                  (676 SuS)</c:v>
                </c:pt>
                <c:pt idx="1">
                  <c:v>Klinikunterricht Lübeck           (420 SuS)</c:v>
                </c:pt>
                <c:pt idx="2">
                  <c:v>Klinikunterricht Elmshorn (335 SuS)</c:v>
                </c:pt>
                <c:pt idx="3">
                  <c:v>Klinikunterricht Kiel          (423 SuS)</c:v>
                </c:pt>
              </c:strCache>
            </c:strRef>
          </c:cat>
          <c:val>
            <c:numRef>
              <c:f>Tabelle1!$E$2:$E$5</c:f>
              <c:numCache>
                <c:formatCode>General</c:formatCode>
                <c:ptCount val="4"/>
                <c:pt idx="0">
                  <c:v>48</c:v>
                </c:pt>
                <c:pt idx="1">
                  <c:v>24</c:v>
                </c:pt>
                <c:pt idx="2">
                  <c:v>5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79A-437C-9E08-51B45827FE3E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Berufsschule/Sonstige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Schule Hesterberg                  (676 SuS)</c:v>
                </c:pt>
                <c:pt idx="1">
                  <c:v>Klinikunterricht Lübeck           (420 SuS)</c:v>
                </c:pt>
                <c:pt idx="2">
                  <c:v>Klinikunterricht Elmshorn (335 SuS)</c:v>
                </c:pt>
                <c:pt idx="3">
                  <c:v>Klinikunterricht Kiel          (423 SuS)</c:v>
                </c:pt>
              </c:strCache>
            </c:strRef>
          </c:cat>
          <c:val>
            <c:numRef>
              <c:f>Tabelle1!$F$2:$F$5</c:f>
              <c:numCache>
                <c:formatCode>General</c:formatCode>
                <c:ptCount val="4"/>
                <c:pt idx="0">
                  <c:v>48</c:v>
                </c:pt>
                <c:pt idx="1">
                  <c:v>65</c:v>
                </c:pt>
                <c:pt idx="2">
                  <c:v>44</c:v>
                </c:pt>
                <c:pt idx="3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79A-437C-9E08-51B45827FE3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20801104"/>
        <c:axId val="720806680"/>
      </c:barChart>
      <c:catAx>
        <c:axId val="72080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20806680"/>
        <c:crosses val="autoZero"/>
        <c:auto val="1"/>
        <c:lblAlgn val="ctr"/>
        <c:lblOffset val="100"/>
        <c:noMultiLvlLbl val="0"/>
      </c:catAx>
      <c:valAx>
        <c:axId val="720806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20801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B54C60-7F7C-496C-AF9E-D08E4F79A9CA}" type="datetimeFigureOut">
              <a:rPr lang="de-DE" smtClean="0"/>
              <a:t>29.01.2026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93A1E-7E4A-4D35-81A0-F2ECAE0044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2344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93A1E-7E4A-4D35-81A0-F2ECAE0044BD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75644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93A1E-7E4A-4D35-81A0-F2ECAE0044BD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04092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93A1E-7E4A-4D35-81A0-F2ECAE0044BD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9237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39838"/>
            <a:ext cx="4467225" cy="335121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93A1E-7E4A-4D35-81A0-F2ECAE0044BD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68301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32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032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032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032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032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05CC16C-767C-4620-893D-B1BF00C8FBA5}" type="slidenum">
              <a:rPr lang="de-DE" altLang="de-DE" smtClean="0"/>
              <a:pPr eaLnBrk="1" hangingPunct="1">
                <a:spcBef>
                  <a:spcPct val="0"/>
                </a:spcBef>
              </a:pPr>
              <a:t>22</a:t>
            </a:fld>
            <a:endParaRPr lang="de-DE" altLang="de-DE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2355963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93A1E-7E4A-4D35-81A0-F2ECAE0044BD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38547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93A1E-7E4A-4D35-81A0-F2ECAE0044BD}" type="slidenum">
              <a:rPr lang="de-DE" smtClean="0"/>
              <a:t>32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7659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93A1E-7E4A-4D35-81A0-F2ECAE0044BD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717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93A1E-7E4A-4D35-81A0-F2ECAE0044BD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919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93A1E-7E4A-4D35-81A0-F2ECAE0044BD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2760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93A1E-7E4A-4D35-81A0-F2ECAE0044BD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4181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93A1E-7E4A-4D35-81A0-F2ECAE0044BD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4702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93A1E-7E4A-4D35-81A0-F2ECAE0044BD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3780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93A1E-7E4A-4D35-81A0-F2ECAE0044BD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717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93A1E-7E4A-4D35-81A0-F2ECAE0044BD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9570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winkliges Dreiec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e-DE"/>
              <a:t>Formatvorlage des Untertitelmasters durch Klicken bearbeiten</a:t>
            </a:r>
            <a:endParaRPr kumimoji="0" lang="en-US"/>
          </a:p>
        </p:txBody>
      </p:sp>
      <p:grpSp>
        <p:nvGrpSpPr>
          <p:cNvPr id="2" name="Gruppieren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ihand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ihand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ihand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Gerade Verbindung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46A128D-D688-42F2-ACE9-D6558AB91438}" type="datetime1">
              <a:rPr lang="de-DE" smtClean="0"/>
              <a:t>29.01.2026</a:t>
            </a:fld>
            <a:endParaRPr lang="de-DE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de-DE" dirty="0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8A39848-8FA6-40E1-89C0-9AE20256B07F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C19F2-7BD9-4D50-8B30-AD36D826A97E}" type="datetime1">
              <a:rPr lang="de-DE" smtClean="0"/>
              <a:t>29.01.2026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9848-8FA6-40E1-89C0-9AE20256B07F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19D52-ECF9-4304-8FB3-04CCA1A414CB}" type="datetime1">
              <a:rPr lang="de-DE" smtClean="0"/>
              <a:t>29.01.2026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9848-8FA6-40E1-89C0-9AE20256B07F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dirty="0"/>
              <a:t>Textmasterformat bearbeiten</a:t>
            </a:r>
          </a:p>
          <a:p>
            <a:pPr lvl="1" eaLnBrk="1" latinLnBrk="0" hangingPunct="1"/>
            <a:r>
              <a:rPr lang="de-DE" dirty="0"/>
              <a:t>Zweite Ebene</a:t>
            </a:r>
          </a:p>
          <a:p>
            <a:pPr lvl="2" eaLnBrk="1" latinLnBrk="0" hangingPunct="1"/>
            <a:r>
              <a:rPr lang="de-DE" dirty="0"/>
              <a:t>Dritte Ebene</a:t>
            </a:r>
          </a:p>
          <a:p>
            <a:pPr lvl="3" eaLnBrk="1" latinLnBrk="0" hangingPunct="1"/>
            <a:r>
              <a:rPr lang="de-DE" dirty="0"/>
              <a:t>Vierte Ebene</a:t>
            </a:r>
          </a:p>
          <a:p>
            <a:pPr lvl="4" eaLnBrk="1" latinLnBrk="0" hangingPunct="1"/>
            <a:r>
              <a:rPr lang="de-DE" dirty="0"/>
              <a:t>Fünfte Ebene</a:t>
            </a:r>
            <a:endParaRPr kumimoji="0"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DC096-B639-48FF-8F4E-0497FFBAD697}" type="datetime1">
              <a:rPr lang="de-DE" smtClean="0"/>
              <a:t>29.01.2026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9848-8FA6-40E1-89C0-9AE20256B07F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0CA1-1B4C-43F7-88D2-9AFE6C16684E}" type="datetime1">
              <a:rPr lang="de-DE" smtClean="0"/>
              <a:t>29.01.2026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9848-8FA6-40E1-89C0-9AE20256B07F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7" name="Eingekerbter Richtungspfeil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Eingekerbter Richtungspfeil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94602-3DBA-4563-9421-1F5176F8E137}" type="datetime1">
              <a:rPr lang="de-DE" smtClean="0"/>
              <a:t>29.01.2026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9848-8FA6-40E1-89C0-9AE20256B07F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2AE84-6C76-4608-80C3-37ACE8C33770}" type="datetime1">
              <a:rPr lang="de-DE" smtClean="0"/>
              <a:t>29.01.2026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9848-8FA6-40E1-89C0-9AE20256B07F}" type="slidenum">
              <a:rPr lang="de-DE" smtClean="0"/>
              <a:t>‹Nr.›</a:t>
            </a:fld>
            <a:endParaRPr lang="de-D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EE065-4BEC-456D-B066-1B9710E2BECD}" type="datetime1">
              <a:rPr lang="de-DE" smtClean="0"/>
              <a:t>29.01.2026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9848-8FA6-40E1-89C0-9AE20256B07F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B6F2A-CEFA-4598-A46E-F1777D9324E0}" type="datetime1">
              <a:rPr lang="de-DE" smtClean="0"/>
              <a:t>29.01.2026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9848-8FA6-40E1-89C0-9AE20256B07F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ADBDED75-AA3C-48D8-9A71-E73C8B1438CF}" type="datetime1">
              <a:rPr lang="de-DE" smtClean="0"/>
              <a:t>29.01.2026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9848-8FA6-40E1-89C0-9AE20256B07F}" type="slidenum">
              <a:rPr lang="de-DE" smtClean="0"/>
              <a:t>‹Nr.›</a:t>
            </a:fld>
            <a:endParaRPr lang="de-D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de-DE"/>
              <a:t>Bild durch Klicken auf Symbol hinzufügen</a:t>
            </a:r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B137CA4-0AFF-4750-B09A-243E981E3CD6}" type="datetime1">
              <a:rPr lang="de-DE" smtClean="0"/>
              <a:t>29.01.2026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8A39848-8FA6-40E1-89C0-9AE20256B07F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ihand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htwinkliges Dreiec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Gerade Verbindung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ingekerbter Richtungspfeil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Eingekerbter Richtungspfeil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ihand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/>
              <a:t>Textmasterformat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  <a:p>
            <a:pPr lvl="3" eaLnBrk="1" latinLnBrk="0" hangingPunct="1"/>
            <a:r>
              <a:rPr kumimoji="0" lang="de-DE"/>
              <a:t>Vierte Ebene</a:t>
            </a:r>
          </a:p>
          <a:p>
            <a:pPr lvl="4" eaLnBrk="1" latinLnBrk="0" hangingPunct="1"/>
            <a:r>
              <a:rPr kumimoji="0" lang="de-DE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1D85DC2-D38C-4B8A-BDD5-5F114CA100CD}" type="datetime1">
              <a:rPr lang="de-DE" smtClean="0"/>
              <a:t>29.01.2026</a:t>
            </a:fld>
            <a:endParaRPr lang="de-DE" dirty="0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de-DE" dirty="0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8A39848-8FA6-40E1-89C0-9AE20256B07F}" type="slidenum">
              <a:rPr lang="de-DE" smtClean="0"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536" y="332657"/>
            <a:ext cx="7772400" cy="1008112"/>
          </a:xfrm>
        </p:spPr>
        <p:txBody>
          <a:bodyPr/>
          <a:lstStyle/>
          <a:p>
            <a:r>
              <a:rPr lang="de-DE" dirty="0"/>
              <a:t>Schule Hesterberg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11560" y="1340768"/>
            <a:ext cx="7560840" cy="1296144"/>
          </a:xfrm>
        </p:spPr>
        <p:txBody>
          <a:bodyPr/>
          <a:lstStyle/>
          <a:p>
            <a:r>
              <a:rPr lang="de-DE" dirty="0"/>
              <a:t>Landesförderzentrum für </a:t>
            </a:r>
          </a:p>
          <a:p>
            <a:r>
              <a:rPr lang="de-DE" dirty="0"/>
              <a:t>Pädagogik bei Krankheit in Schleswig</a:t>
            </a:r>
          </a:p>
        </p:txBody>
      </p:sp>
      <p:pic>
        <p:nvPicPr>
          <p:cNvPr id="4" name="Picture 4" descr="PICT03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20888"/>
            <a:ext cx="3441138" cy="25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9848-8FA6-40E1-89C0-9AE20256B07F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925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de-DE" sz="1900" dirty="0"/>
          </a:p>
          <a:p>
            <a:pPr marL="109728" lvl="0" indent="0">
              <a:buNone/>
            </a:pPr>
            <a:endParaRPr lang="de-DE" dirty="0"/>
          </a:p>
          <a:p>
            <a:pPr lvl="0"/>
            <a:r>
              <a:rPr lang="de-DE" sz="1900" dirty="0"/>
              <a:t>Klinik meldet die Patientinnen und Patienten an.</a:t>
            </a:r>
          </a:p>
          <a:p>
            <a:pPr lvl="0"/>
            <a:r>
              <a:rPr lang="de-DE" sz="1900" dirty="0"/>
              <a:t>Für die Beschulung notwendige anamnestische und diagnostische Daten werden weitergegeben.</a:t>
            </a:r>
          </a:p>
          <a:p>
            <a:pPr lvl="0"/>
            <a:r>
              <a:rPr lang="de-DE" sz="1900" dirty="0"/>
              <a:t>Visiten und Teamsitzungen zum Austausch und zum Abstimmen weiterer schulischer Maßnahmen.</a:t>
            </a:r>
          </a:p>
          <a:p>
            <a:pPr lvl="0"/>
            <a:r>
              <a:rPr lang="de-DE" sz="1900" dirty="0"/>
              <a:t>Zusammenarbeit mit externen Fachdiensten und schulischen Einrichtungen.</a:t>
            </a:r>
          </a:p>
          <a:p>
            <a:pPr lvl="0"/>
            <a:r>
              <a:rPr lang="de-DE" sz="1900" dirty="0"/>
              <a:t>Enge Kooperation mit der Stammschule.</a:t>
            </a:r>
          </a:p>
          <a:p>
            <a:pPr marL="109728" indent="0">
              <a:buNone/>
              <a:defRPr/>
            </a:pPr>
            <a:endParaRPr lang="de-DE" b="1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de-DE" dirty="0">
                <a:effectLst/>
              </a:rPr>
              <a:t>Multiprofessionelle Zusammenarbeit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9848-8FA6-40E1-89C0-9AE20256B07F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1541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endParaRPr lang="de-DE" sz="1900" dirty="0"/>
          </a:p>
          <a:p>
            <a:pPr lvl="0"/>
            <a:r>
              <a:rPr lang="de-DE" sz="2300" dirty="0"/>
              <a:t>Lehrkräfte aller Schulformen und Lehrämter.</a:t>
            </a:r>
          </a:p>
          <a:p>
            <a:pPr lvl="0"/>
            <a:r>
              <a:rPr lang="de-DE" sz="2300" dirty="0"/>
              <a:t>Besondere Anforderungen an die Professionalität (kein zwangsweiser Einsatz im Krankenhausunterricht).</a:t>
            </a:r>
          </a:p>
          <a:p>
            <a:pPr lvl="0"/>
            <a:r>
              <a:rPr lang="de-DE" sz="2300" dirty="0"/>
              <a:t>Aufgeschlossenheit gegenüber den besonderen Bedingungen des Krankenhausunterrichtes.</a:t>
            </a:r>
          </a:p>
          <a:p>
            <a:pPr lvl="0"/>
            <a:r>
              <a:rPr lang="de-DE" sz="2300" dirty="0"/>
              <a:t>Nach Möglichkeit ein Einsatz im Rahmen der Lehrbefähigung.</a:t>
            </a:r>
          </a:p>
          <a:p>
            <a:pPr lvl="0"/>
            <a:r>
              <a:rPr lang="de-DE" sz="2300" dirty="0"/>
              <a:t>Verlässlichkeit, Empathie, Flexibilität.</a:t>
            </a:r>
          </a:p>
          <a:p>
            <a:pPr lvl="0"/>
            <a:r>
              <a:rPr lang="de-DE" sz="2300" dirty="0"/>
              <a:t>Beratungskompetenz.</a:t>
            </a:r>
          </a:p>
          <a:p>
            <a:pPr lvl="0"/>
            <a:r>
              <a:rPr lang="de-DE" sz="2300" dirty="0"/>
              <a:t>Fähigkeit zur multiprofessionellen Zusammenarbeit.</a:t>
            </a:r>
          </a:p>
          <a:p>
            <a:pPr lvl="0"/>
            <a:r>
              <a:rPr lang="de-DE" sz="2300" dirty="0"/>
              <a:t>Fähigkeit zur tragfähigen Beziehungsgestaltung.</a:t>
            </a:r>
          </a:p>
          <a:p>
            <a:pPr lvl="0"/>
            <a:r>
              <a:rPr lang="de-DE" sz="2300" dirty="0"/>
              <a:t>Fortbildungs- und Beratungsangebote sollten zur Verfügung gestellt werden.</a:t>
            </a:r>
          </a:p>
          <a:p>
            <a:pPr marL="109728" indent="0">
              <a:buNone/>
              <a:defRPr/>
            </a:pPr>
            <a:endParaRPr lang="de-DE" b="1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de-DE" dirty="0">
                <a:effectLst/>
              </a:rPr>
              <a:t>Personal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9848-8FA6-40E1-89C0-9AE20256B07F}" type="slidenum">
              <a:rPr lang="de-DE" smtClean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1536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9848-8FA6-40E1-89C0-9AE20256B07F}" type="slidenum">
              <a:rPr lang="de-DE" smtClean="0"/>
              <a:t>12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Planstellenzuweisung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Sonderpädagogik 		17,06 	</a:t>
            </a:r>
          </a:p>
          <a:p>
            <a:r>
              <a:rPr lang="de-DE" dirty="0" err="1"/>
              <a:t>GemS</a:t>
            </a:r>
            <a:r>
              <a:rPr lang="de-DE" dirty="0"/>
              <a:t>/</a:t>
            </a:r>
            <a:r>
              <a:rPr lang="de-DE" dirty="0" err="1"/>
              <a:t>Gym</a:t>
            </a:r>
            <a:r>
              <a:rPr lang="de-DE" dirty="0"/>
              <a:t>.		   	  5,31 	</a:t>
            </a:r>
          </a:p>
          <a:p>
            <a:r>
              <a:rPr lang="de-DE" dirty="0" err="1"/>
              <a:t>Sonderpäd</a:t>
            </a:r>
            <a:r>
              <a:rPr lang="de-DE" dirty="0"/>
              <a:t>. Fachkräfte 	10,50	</a:t>
            </a:r>
          </a:p>
          <a:p>
            <a:pPr marL="109728" indent="0">
              <a:buNone/>
            </a:pPr>
            <a:r>
              <a:rPr lang="de-DE" dirty="0"/>
              <a:t>  (mit/ohne Unterrichtserlaubnis)</a:t>
            </a:r>
          </a:p>
        </p:txBody>
      </p:sp>
    </p:spTree>
    <p:extLst>
      <p:ext uri="{BB962C8B-B14F-4D97-AF65-F5344CB8AC3E}">
        <p14:creationId xmlns:p14="http://schemas.microsoft.com/office/powerpoint/2010/main" val="1394018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108 Plätze im stationären Bereich</a:t>
            </a:r>
          </a:p>
          <a:p>
            <a:pPr>
              <a:defRPr/>
            </a:pPr>
            <a:r>
              <a:rPr lang="de-DE" dirty="0">
                <a:cs typeface="Times New Roman" pitchFamily="18" charset="0"/>
              </a:rPr>
              <a:t>  </a:t>
            </a:r>
            <a:r>
              <a:rPr lang="de-DE" dirty="0"/>
              <a:t>10 Plätze in der Tagesklinik Schleswig</a:t>
            </a:r>
          </a:p>
          <a:p>
            <a:pPr>
              <a:defRPr/>
            </a:pPr>
            <a:r>
              <a:rPr lang="de-DE" dirty="0"/>
              <a:t>  10 Plätze in der Tagesklinik Husum</a:t>
            </a:r>
          </a:p>
          <a:p>
            <a:pPr>
              <a:defRPr/>
            </a:pPr>
            <a:r>
              <a:rPr lang="de-DE" dirty="0"/>
              <a:t>  10 Plätze in der Tagesklinik Rendsburg</a:t>
            </a:r>
          </a:p>
          <a:p>
            <a:pPr>
              <a:buNone/>
              <a:defRPr/>
            </a:pPr>
            <a:endParaRPr lang="de-DE" sz="2800" dirty="0">
              <a:cs typeface="Times New Roman" pitchFamily="18" charset="0"/>
            </a:endParaRPr>
          </a:p>
          <a:p>
            <a:pPr>
              <a:buNone/>
              <a:defRPr/>
            </a:pPr>
            <a:r>
              <a:rPr lang="de-DE" dirty="0">
                <a:cs typeface="Times New Roman" pitchFamily="18" charset="0"/>
              </a:rPr>
              <a:t>  </a:t>
            </a:r>
            <a:r>
              <a:rPr lang="de-DE" b="1" dirty="0">
                <a:cs typeface="Times New Roman" pitchFamily="18" charset="0"/>
              </a:rPr>
              <a:t>bis zu 138 Schülerinnen und Schüler</a:t>
            </a:r>
            <a:r>
              <a:rPr lang="de-DE" b="1" dirty="0"/>
              <a:t>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Anzahl der Schüler/-innen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9848-8FA6-40E1-89C0-9AE20256B07F}" type="slidenum">
              <a:rPr lang="de-DE" smtClean="0"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639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23528" y="1484784"/>
            <a:ext cx="8568952" cy="4536504"/>
          </a:xfrm>
        </p:spPr>
        <p:txBody>
          <a:bodyPr anchor="t">
            <a:normAutofit/>
          </a:bodyPr>
          <a:lstStyle/>
          <a:p>
            <a:pPr marL="457200" lvl="1" indent="0">
              <a:buNone/>
            </a:pPr>
            <a:endParaRPr lang="de-DE" sz="2400" dirty="0"/>
          </a:p>
          <a:p>
            <a:r>
              <a:rPr lang="de-DE" dirty="0"/>
              <a:t>Grundlage: Erlass vom 23.03.2018</a:t>
            </a:r>
          </a:p>
          <a:p>
            <a:r>
              <a:rPr lang="de-DE" dirty="0"/>
              <a:t>Schleswig: 	Fl., </a:t>
            </a:r>
            <a:r>
              <a:rPr lang="de-DE" dirty="0" err="1"/>
              <a:t>Nms</a:t>
            </a:r>
            <a:r>
              <a:rPr lang="de-DE" dirty="0"/>
              <a:t>., Hei., NF., RD., Sl.-Fl., 				SE. (teilw.)</a:t>
            </a:r>
          </a:p>
          <a:p>
            <a:r>
              <a:rPr lang="de-DE" dirty="0"/>
              <a:t>Lübeck: 	HL., OH., OD., RZ.</a:t>
            </a:r>
          </a:p>
          <a:p>
            <a:r>
              <a:rPr lang="de-DE" dirty="0"/>
              <a:t>Kiel: 		</a:t>
            </a:r>
            <a:r>
              <a:rPr lang="de-DE" dirty="0" err="1"/>
              <a:t>Ki</a:t>
            </a:r>
            <a:r>
              <a:rPr lang="de-DE" dirty="0"/>
              <a:t>.</a:t>
            </a:r>
          </a:p>
          <a:p>
            <a:r>
              <a:rPr lang="de-DE" dirty="0"/>
              <a:t>Elmshorn: 	Pi., IZ, SE. (teilw.) 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9848-8FA6-40E1-89C0-9AE20256B07F}" type="slidenum">
              <a:rPr lang="de-DE" smtClean="0"/>
              <a:t>14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116633"/>
            <a:ext cx="7797662" cy="864095"/>
          </a:xfrm>
        </p:spPr>
        <p:txBody>
          <a:bodyPr anchor="t">
            <a:noAutofit/>
          </a:bodyPr>
          <a:lstStyle/>
          <a:p>
            <a:pPr algn="ctr"/>
            <a:r>
              <a:rPr lang="de-DE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Versorgungsgebiete</a:t>
            </a:r>
            <a:endParaRPr lang="de-DE" sz="360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44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9848-8FA6-40E1-89C0-9AE20256B07F}" type="slidenum">
              <a:rPr lang="de-DE" smtClean="0"/>
              <a:t>15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 Rückblick</a:t>
            </a:r>
          </a:p>
        </p:txBody>
      </p:sp>
    </p:spTree>
    <p:extLst>
      <p:ext uri="{BB962C8B-B14F-4D97-AF65-F5344CB8AC3E}">
        <p14:creationId xmlns:p14="http://schemas.microsoft.com/office/powerpoint/2010/main" val="1414633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Schülerentwicklung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9848-8FA6-40E1-89C0-9AE20256B07F}" type="slidenum">
              <a:rPr lang="de-DE" smtClean="0"/>
              <a:t>16</a:t>
            </a:fld>
            <a:endParaRPr lang="de-DE" dirty="0"/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490B1D76-DA67-D7A4-94E6-82F2D5E718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3528" y="1397086"/>
            <a:ext cx="8177246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08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de-DE" sz="3200" dirty="0"/>
              <a:t>Schulartenverteilung SJ 2024/2025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9848-8FA6-40E1-89C0-9AE20256B07F}" type="slidenum">
              <a:rPr lang="de-DE" smtClean="0"/>
              <a:t>17</a:t>
            </a:fld>
            <a:endParaRPr lang="de-DE" dirty="0"/>
          </a:p>
        </p:txBody>
      </p:sp>
      <p:graphicFrame>
        <p:nvGraphicFramePr>
          <p:cNvPr id="8" name="Inhaltsplatzhalter 7">
            <a:extLst>
              <a:ext uri="{FF2B5EF4-FFF2-40B4-BE49-F238E27FC236}">
                <a16:creationId xmlns:a16="http://schemas.microsoft.com/office/drawing/2014/main" id="{C0634A97-16FA-0B2A-A876-11F06BD015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2588756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2806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3600" dirty="0"/>
              <a:t>Altersstruktur SJ 2024/2025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9848-8FA6-40E1-89C0-9AE20256B07F}" type="slidenum">
              <a:rPr lang="de-DE" smtClean="0"/>
              <a:t>18</a:t>
            </a:fld>
            <a:endParaRPr lang="de-DE" dirty="0"/>
          </a:p>
        </p:txBody>
      </p:sp>
      <p:graphicFrame>
        <p:nvGraphicFramePr>
          <p:cNvPr id="10" name="Inhaltsplatzhalter 9">
            <a:extLst>
              <a:ext uri="{FF2B5EF4-FFF2-40B4-BE49-F238E27FC236}">
                <a16:creationId xmlns:a16="http://schemas.microsoft.com/office/drawing/2014/main" id="{93E3C591-E560-21CE-E0D3-302D7499BC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1780469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5499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9848-8FA6-40E1-89C0-9AE20256B07F}" type="slidenum">
              <a:rPr lang="de-DE" smtClean="0"/>
              <a:t>19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Schüler/-innen nach Bereichen</a:t>
            </a:r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A9F853B1-7A33-E19D-52FE-4F08A38EF3D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5534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Grundlagen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Schulgesetz §46a</a:t>
            </a:r>
          </a:p>
          <a:p>
            <a:r>
              <a:rPr lang="de-DE" dirty="0"/>
              <a:t>Lehrplan </a:t>
            </a:r>
            <a:r>
              <a:rPr lang="de-DE" dirty="0" err="1"/>
              <a:t>Sonderpäd</a:t>
            </a:r>
            <a:r>
              <a:rPr lang="de-DE" dirty="0"/>
              <a:t>. Förderung</a:t>
            </a:r>
          </a:p>
          <a:p>
            <a:r>
              <a:rPr lang="de-DE" dirty="0"/>
              <a:t>Nachteilsausgleich (Erlass Feb.2022)</a:t>
            </a:r>
          </a:p>
          <a:p>
            <a:r>
              <a:rPr lang="de-DE" dirty="0"/>
              <a:t>KMK Empfehlungen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8569BD4-76C6-EEBB-5E82-D27C78111B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682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9848-8FA6-40E1-89C0-9AE20256B07F}" type="slidenum">
              <a:rPr lang="de-DE" smtClean="0"/>
              <a:t>20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Schüler/-innen nach Stationen</a:t>
            </a:r>
          </a:p>
        </p:txBody>
      </p:sp>
      <p:graphicFrame>
        <p:nvGraphicFramePr>
          <p:cNvPr id="11" name="Inhaltsplatzhalter 10">
            <a:extLst>
              <a:ext uri="{FF2B5EF4-FFF2-40B4-BE49-F238E27FC236}">
                <a16:creationId xmlns:a16="http://schemas.microsoft.com/office/drawing/2014/main" id="{B2DCD77A-6615-4864-34DC-5320B027F14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4176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3236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Beschulungsdauer / % 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0737380"/>
              </p:ext>
            </p:extLst>
          </p:nvPr>
        </p:nvGraphicFramePr>
        <p:xfrm>
          <a:off x="755576" y="1484784"/>
          <a:ext cx="8156411" cy="4035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7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7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7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87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69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58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07195"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bis zu 5 Tage</a:t>
                      </a:r>
                      <a:r>
                        <a:rPr lang="de-DE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*</a:t>
                      </a:r>
                      <a:endParaRPr lang="de-DE" sz="10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bis zu 10 Tagen</a:t>
                      </a:r>
                      <a:r>
                        <a:rPr lang="de-DE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*</a:t>
                      </a:r>
                      <a:endParaRPr lang="de-DE" sz="12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bis zu 20 Tagen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bis zu 30 Tagen</a:t>
                      </a:r>
                      <a:r>
                        <a:rPr lang="de-DE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*</a:t>
                      </a:r>
                      <a:endParaRPr lang="de-DE" sz="12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bis zu 40 Tagen</a:t>
                      </a:r>
                      <a:r>
                        <a:rPr lang="de-DE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*</a:t>
                      </a:r>
                      <a:endParaRPr lang="de-DE" sz="12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bis zu 60 Tagen*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mehr als 60 Tage</a:t>
                      </a:r>
                      <a:r>
                        <a:rPr lang="de-DE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*</a:t>
                      </a:r>
                      <a:endParaRPr lang="de-DE" sz="12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7195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Gesamt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7195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4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7195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SEK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4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7195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4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9848-8FA6-40E1-89C0-9AE20256B07F}" type="slidenum">
              <a:rPr lang="de-DE" smtClean="0"/>
              <a:t>21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6084168" y="6093296"/>
            <a:ext cx="1782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*</a:t>
            </a:r>
            <a:r>
              <a:rPr lang="de-DE" dirty="0"/>
              <a:t>nur Schultage</a:t>
            </a:r>
          </a:p>
        </p:txBody>
      </p:sp>
    </p:spTree>
    <p:extLst>
      <p:ext uri="{BB962C8B-B14F-4D97-AF65-F5344CB8AC3E}">
        <p14:creationId xmlns:p14="http://schemas.microsoft.com/office/powerpoint/2010/main" val="37305715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 descr="Schleswig-Holstein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86" b="2649"/>
          <a:stretch/>
        </p:blipFill>
        <p:spPr bwMode="auto">
          <a:xfrm>
            <a:off x="1711353" y="147041"/>
            <a:ext cx="6318221" cy="6379594"/>
          </a:xfrm>
          <a:prstGeom prst="rect">
            <a:avLst/>
          </a:prstGeom>
          <a:gradFill>
            <a:gsLst>
              <a:gs pos="0">
                <a:schemeClr val="bg1"/>
              </a:gs>
              <a:gs pos="9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</p:pic>
      <p:sp>
        <p:nvSpPr>
          <p:cNvPr id="2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E7724-B725-44C9-9149-76CBBFDABD0F}" type="slidenum">
              <a:rPr lang="de-DE"/>
              <a:pPr>
                <a:defRPr/>
              </a:pPr>
              <a:t>22</a:t>
            </a:fld>
            <a:endParaRPr lang="de-DE"/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5410200" y="381000"/>
            <a:ext cx="2662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DE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SJ 2023/2024</a:t>
            </a:r>
          </a:p>
        </p:txBody>
      </p:sp>
      <p:sp>
        <p:nvSpPr>
          <p:cNvPr id="164868" name="Text Box 4"/>
          <p:cNvSpPr txBox="1">
            <a:spLocks noChangeArrowheads="1"/>
          </p:cNvSpPr>
          <p:nvPr/>
        </p:nvSpPr>
        <p:spPr bwMode="auto">
          <a:xfrm>
            <a:off x="7010400" y="4572000"/>
            <a:ext cx="946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1800" b="1" dirty="0">
                <a:solidFill>
                  <a:srgbClr val="000000"/>
                </a:solidFill>
              </a:rPr>
              <a:t>0,5%</a:t>
            </a:r>
          </a:p>
        </p:txBody>
      </p:sp>
      <p:sp>
        <p:nvSpPr>
          <p:cNvPr id="164869" name="Line 5"/>
          <p:cNvSpPr>
            <a:spLocks noChangeShapeType="1"/>
          </p:cNvSpPr>
          <p:nvPr/>
        </p:nvSpPr>
        <p:spPr bwMode="auto">
          <a:xfrm flipV="1">
            <a:off x="6443663" y="4729163"/>
            <a:ext cx="533400" cy="68262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64870" name="Text Box 6"/>
          <p:cNvSpPr txBox="1">
            <a:spLocks noChangeArrowheads="1"/>
          </p:cNvSpPr>
          <p:nvPr/>
        </p:nvSpPr>
        <p:spPr bwMode="auto">
          <a:xfrm>
            <a:off x="4267200" y="4953000"/>
            <a:ext cx="9528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1800" b="1" dirty="0"/>
              <a:t>1,5%</a:t>
            </a:r>
          </a:p>
        </p:txBody>
      </p:sp>
      <p:sp>
        <p:nvSpPr>
          <p:cNvPr id="164871" name="Text Box 7"/>
          <p:cNvSpPr txBox="1">
            <a:spLocks noChangeArrowheads="1"/>
          </p:cNvSpPr>
          <p:nvPr/>
        </p:nvSpPr>
        <p:spPr bwMode="auto">
          <a:xfrm>
            <a:off x="6172200" y="5310391"/>
            <a:ext cx="920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1800" b="1" dirty="0"/>
              <a:t>0,2%</a:t>
            </a:r>
          </a:p>
        </p:txBody>
      </p:sp>
      <p:sp>
        <p:nvSpPr>
          <p:cNvPr id="164872" name="Text Box 8"/>
          <p:cNvSpPr txBox="1">
            <a:spLocks noChangeArrowheads="1"/>
          </p:cNvSpPr>
          <p:nvPr/>
        </p:nvSpPr>
        <p:spPr bwMode="auto">
          <a:xfrm>
            <a:off x="3747247" y="4173257"/>
            <a:ext cx="10493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1800" b="1" dirty="0"/>
              <a:t>1%</a:t>
            </a:r>
          </a:p>
        </p:txBody>
      </p:sp>
      <p:sp>
        <p:nvSpPr>
          <p:cNvPr id="164873" name="Text Box 9"/>
          <p:cNvSpPr txBox="1">
            <a:spLocks noChangeArrowheads="1"/>
          </p:cNvSpPr>
          <p:nvPr/>
        </p:nvSpPr>
        <p:spPr bwMode="auto">
          <a:xfrm>
            <a:off x="5486400" y="3276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1800" b="1" dirty="0"/>
              <a:t>3%</a:t>
            </a:r>
          </a:p>
        </p:txBody>
      </p:sp>
      <p:sp>
        <p:nvSpPr>
          <p:cNvPr id="164874" name="Text Box 10"/>
          <p:cNvSpPr txBox="1">
            <a:spLocks noChangeArrowheads="1"/>
          </p:cNvSpPr>
          <p:nvPr/>
        </p:nvSpPr>
        <p:spPr bwMode="auto">
          <a:xfrm>
            <a:off x="4677508" y="5544857"/>
            <a:ext cx="9318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1800" b="1" dirty="0">
                <a:solidFill>
                  <a:srgbClr val="000000"/>
                </a:solidFill>
              </a:rPr>
              <a:t>0,8%</a:t>
            </a:r>
          </a:p>
        </p:txBody>
      </p:sp>
      <p:sp>
        <p:nvSpPr>
          <p:cNvPr id="164875" name="Text Box 11"/>
          <p:cNvSpPr txBox="1">
            <a:spLocks noChangeArrowheads="1"/>
          </p:cNvSpPr>
          <p:nvPr/>
        </p:nvSpPr>
        <p:spPr bwMode="auto">
          <a:xfrm>
            <a:off x="5468938" y="5035210"/>
            <a:ext cx="9318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1800" b="1" dirty="0"/>
              <a:t>0,5%</a:t>
            </a:r>
          </a:p>
        </p:txBody>
      </p:sp>
      <p:sp>
        <p:nvSpPr>
          <p:cNvPr id="164876" name="Text Box 12"/>
          <p:cNvSpPr txBox="1">
            <a:spLocks noChangeArrowheads="1"/>
          </p:cNvSpPr>
          <p:nvPr/>
        </p:nvSpPr>
        <p:spPr bwMode="auto">
          <a:xfrm>
            <a:off x="6211094" y="3443287"/>
            <a:ext cx="1060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1800" b="1" dirty="0"/>
              <a:t>0,5%</a:t>
            </a:r>
          </a:p>
        </p:txBody>
      </p:sp>
      <p:sp>
        <p:nvSpPr>
          <p:cNvPr id="164877" name="Line 13"/>
          <p:cNvSpPr>
            <a:spLocks noChangeShapeType="1"/>
          </p:cNvSpPr>
          <p:nvPr/>
        </p:nvSpPr>
        <p:spPr bwMode="auto">
          <a:xfrm flipH="1">
            <a:off x="4876800" y="3810000"/>
            <a:ext cx="228600" cy="0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64878" name="Text Box 14"/>
          <p:cNvSpPr txBox="1">
            <a:spLocks noChangeArrowheads="1"/>
          </p:cNvSpPr>
          <p:nvPr/>
        </p:nvSpPr>
        <p:spPr bwMode="auto">
          <a:xfrm>
            <a:off x="4343400" y="3581400"/>
            <a:ext cx="60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1800" b="1" dirty="0"/>
              <a:t>6%</a:t>
            </a:r>
          </a:p>
        </p:txBody>
      </p:sp>
      <p:sp>
        <p:nvSpPr>
          <p:cNvPr id="164879" name="Line 15"/>
          <p:cNvSpPr>
            <a:spLocks noChangeShapeType="1"/>
          </p:cNvSpPr>
          <p:nvPr/>
        </p:nvSpPr>
        <p:spPr bwMode="auto">
          <a:xfrm flipV="1">
            <a:off x="5410200" y="2362200"/>
            <a:ext cx="304800" cy="685800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64880" name="Text Box 16"/>
          <p:cNvSpPr txBox="1">
            <a:spLocks noChangeArrowheads="1"/>
          </p:cNvSpPr>
          <p:nvPr/>
        </p:nvSpPr>
        <p:spPr bwMode="auto">
          <a:xfrm>
            <a:off x="5562600" y="20574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1800" b="1" dirty="0">
                <a:solidFill>
                  <a:srgbClr val="000000"/>
                </a:solidFill>
              </a:rPr>
              <a:t>4,5%</a:t>
            </a:r>
          </a:p>
        </p:txBody>
      </p:sp>
      <p:sp>
        <p:nvSpPr>
          <p:cNvPr id="164881" name="Line 17"/>
          <p:cNvSpPr>
            <a:spLocks noChangeShapeType="1"/>
          </p:cNvSpPr>
          <p:nvPr/>
        </p:nvSpPr>
        <p:spPr bwMode="auto">
          <a:xfrm flipV="1">
            <a:off x="4114800" y="10668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64884" name="Text Box 20"/>
          <p:cNvSpPr txBox="1">
            <a:spLocks noChangeArrowheads="1"/>
          </p:cNvSpPr>
          <p:nvPr/>
        </p:nvSpPr>
        <p:spPr bwMode="auto">
          <a:xfrm>
            <a:off x="5029200" y="4191000"/>
            <a:ext cx="76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1800" b="1" dirty="0"/>
              <a:t>5%</a:t>
            </a:r>
          </a:p>
        </p:txBody>
      </p:sp>
      <p:sp>
        <p:nvSpPr>
          <p:cNvPr id="164885" name="Text Box 21"/>
          <p:cNvSpPr txBox="1">
            <a:spLocks noChangeArrowheads="1"/>
          </p:cNvSpPr>
          <p:nvPr/>
        </p:nvSpPr>
        <p:spPr bwMode="auto">
          <a:xfrm>
            <a:off x="3124200" y="3429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1800" b="1" dirty="0"/>
              <a:t>5%</a:t>
            </a:r>
          </a:p>
        </p:txBody>
      </p:sp>
      <p:sp>
        <p:nvSpPr>
          <p:cNvPr id="164886" name="Text Box 22"/>
          <p:cNvSpPr txBox="1">
            <a:spLocks noChangeArrowheads="1"/>
          </p:cNvSpPr>
          <p:nvPr/>
        </p:nvSpPr>
        <p:spPr bwMode="auto">
          <a:xfrm>
            <a:off x="2569783" y="1234023"/>
            <a:ext cx="11640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1800" b="1" dirty="0"/>
              <a:t>14%</a:t>
            </a:r>
          </a:p>
        </p:txBody>
      </p:sp>
      <p:sp>
        <p:nvSpPr>
          <p:cNvPr id="164887" name="Text Box 23"/>
          <p:cNvSpPr txBox="1">
            <a:spLocks noChangeArrowheads="1"/>
          </p:cNvSpPr>
          <p:nvPr/>
        </p:nvSpPr>
        <p:spPr bwMode="auto">
          <a:xfrm>
            <a:off x="4267200" y="29718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1800" b="1" dirty="0"/>
              <a:t>19%</a:t>
            </a:r>
          </a:p>
        </p:txBody>
      </p:sp>
      <p:sp>
        <p:nvSpPr>
          <p:cNvPr id="164888" name="Text Box 24"/>
          <p:cNvSpPr txBox="1">
            <a:spLocks noChangeArrowheads="1"/>
          </p:cNvSpPr>
          <p:nvPr/>
        </p:nvSpPr>
        <p:spPr bwMode="auto">
          <a:xfrm>
            <a:off x="3962400" y="18288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1800" b="1" dirty="0"/>
              <a:t>29%</a:t>
            </a:r>
          </a:p>
        </p:txBody>
      </p:sp>
      <p:sp>
        <p:nvSpPr>
          <p:cNvPr id="164890" name="Text Box 26"/>
          <p:cNvSpPr txBox="1">
            <a:spLocks noChangeArrowheads="1"/>
          </p:cNvSpPr>
          <p:nvPr/>
        </p:nvSpPr>
        <p:spPr bwMode="auto">
          <a:xfrm>
            <a:off x="3962400" y="6858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1800" b="1" dirty="0">
                <a:solidFill>
                  <a:srgbClr val="000000"/>
                </a:solidFill>
              </a:rPr>
              <a:t>9%</a:t>
            </a:r>
          </a:p>
        </p:txBody>
      </p:sp>
    </p:spTree>
    <p:extLst>
      <p:ext uri="{BB962C8B-B14F-4D97-AF65-F5344CB8AC3E}">
        <p14:creationId xmlns:p14="http://schemas.microsoft.com/office/powerpoint/2010/main" val="270469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6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164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500"/>
                                        <p:tgtEl>
                                          <p:spTgt spid="164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4" dur="500"/>
                                        <p:tgtEl>
                                          <p:spTgt spid="164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" dur="500"/>
                                        <p:tgtEl>
                                          <p:spTgt spid="164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4" dur="500"/>
                                        <p:tgtEl>
                                          <p:spTgt spid="16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500"/>
                                        <p:tgtEl>
                                          <p:spTgt spid="16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4" dur="500"/>
                                        <p:tgtEl>
                                          <p:spTgt spid="164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500"/>
                                        <p:tgtEl>
                                          <p:spTgt spid="164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3" dur="500"/>
                                        <p:tgtEl>
                                          <p:spTgt spid="164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8" dur="500"/>
                                        <p:tgtEl>
                                          <p:spTgt spid="164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3" dur="500"/>
                                        <p:tgtEl>
                                          <p:spTgt spid="164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6" dur="500"/>
                                        <p:tgtEl>
                                          <p:spTgt spid="164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1" dur="500"/>
                                        <p:tgtEl>
                                          <p:spTgt spid="164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6" dur="500"/>
                                        <p:tgtEl>
                                          <p:spTgt spid="164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9" dur="500"/>
                                        <p:tgtEl>
                                          <p:spTgt spid="164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4" dur="500"/>
                                        <p:tgtEl>
                                          <p:spTgt spid="164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9" dur="500"/>
                                        <p:tgtEl>
                                          <p:spTgt spid="164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4" dur="500"/>
                                        <p:tgtEl>
                                          <p:spTgt spid="164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9" dur="500"/>
                                        <p:tgtEl>
                                          <p:spTgt spid="164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autoUpdateAnimBg="0"/>
      <p:bldP spid="164868" grpId="0" autoUpdateAnimBg="0"/>
      <p:bldP spid="164869" grpId="0" animBg="1"/>
      <p:bldP spid="164870" grpId="0" autoUpdateAnimBg="0"/>
      <p:bldP spid="164871" grpId="0" autoUpdateAnimBg="0"/>
      <p:bldP spid="164872" grpId="0" autoUpdateAnimBg="0"/>
      <p:bldP spid="164873" grpId="0" autoUpdateAnimBg="0"/>
      <p:bldP spid="164874" grpId="0" autoUpdateAnimBg="0"/>
      <p:bldP spid="164875" grpId="0" autoUpdateAnimBg="0"/>
      <p:bldP spid="164876" grpId="0" autoUpdateAnimBg="0"/>
      <p:bldP spid="164877" grpId="0" animBg="1"/>
      <p:bldP spid="164878" grpId="0" autoUpdateAnimBg="0"/>
      <p:bldP spid="164879" grpId="0" animBg="1"/>
      <p:bldP spid="164880" grpId="0" autoUpdateAnimBg="0"/>
      <p:bldP spid="164881" grpId="0" animBg="1"/>
      <p:bldP spid="164884" grpId="0" autoUpdateAnimBg="0"/>
      <p:bldP spid="164885" grpId="0" autoUpdateAnimBg="0"/>
      <p:bldP spid="164886" grpId="0" autoUpdateAnimBg="0"/>
      <p:bldP spid="164887" grpId="0" autoUpdateAnimBg="0"/>
      <p:bldP spid="164888" grpId="0" autoUpdateAnimBg="0"/>
      <p:bldP spid="164890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9848-8FA6-40E1-89C0-9AE20256B07F}" type="slidenum">
              <a:rPr lang="de-DE" smtClean="0"/>
              <a:t>23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 Ausblick</a:t>
            </a:r>
          </a:p>
        </p:txBody>
      </p:sp>
    </p:spTree>
    <p:extLst>
      <p:ext uri="{BB962C8B-B14F-4D97-AF65-F5344CB8AC3E}">
        <p14:creationId xmlns:p14="http://schemas.microsoft.com/office/powerpoint/2010/main" val="1704202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9848-8FA6-40E1-89C0-9AE20256B07F}" type="slidenum">
              <a:rPr lang="de-DE" smtClean="0"/>
              <a:t>24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de-DE" dirty="0"/>
              <a:t>Verteilung LWS</a:t>
            </a:r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0C997064-CC02-45F6-A2AB-C86E1E2898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9525173"/>
              </p:ext>
            </p:extLst>
          </p:nvPr>
        </p:nvGraphicFramePr>
        <p:xfrm>
          <a:off x="457200" y="1481138"/>
          <a:ext cx="6779096" cy="3964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AE4A313C-1C97-5869-2405-9B2C706647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360921"/>
              </p:ext>
            </p:extLst>
          </p:nvPr>
        </p:nvGraphicFramePr>
        <p:xfrm>
          <a:off x="6382122" y="1816869"/>
          <a:ext cx="2286000" cy="1584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300498067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878640449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384649908"/>
                    </a:ext>
                  </a:extLst>
                </a:gridCol>
              </a:tblGrid>
              <a:tr h="31686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>
                          <a:effectLst/>
                        </a:rPr>
                        <a:t>Unterrichtsstunden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0659219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>
                          <a:effectLst/>
                        </a:rPr>
                        <a:t> 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>
                          <a:effectLst/>
                        </a:rPr>
                        <a:t>Netto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>
                          <a:effectLst/>
                        </a:rPr>
                        <a:t>Brutto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25094758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>
                          <a:effectLst/>
                        </a:rPr>
                        <a:t>SEK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>
                          <a:effectLst/>
                        </a:rPr>
                        <a:t>388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>
                          <a:effectLst/>
                        </a:rPr>
                        <a:t>419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918808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>
                          <a:effectLst/>
                        </a:rPr>
                        <a:t>EPS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>
                          <a:effectLst/>
                        </a:rPr>
                        <a:t>261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>
                          <a:effectLst/>
                        </a:rPr>
                        <a:t>314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21907196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>
                          <a:effectLst/>
                        </a:rPr>
                        <a:t>RD./HU.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>
                          <a:effectLst/>
                        </a:rPr>
                        <a:t>84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>
                          <a:effectLst/>
                        </a:rPr>
                        <a:t>107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21075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70971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Pflichtstundenerlass</a:t>
            </a:r>
          </a:p>
          <a:p>
            <a:r>
              <a:rPr lang="de-DE" dirty="0"/>
              <a:t>Arbeitszeitkonto (Aufbau)</a:t>
            </a:r>
          </a:p>
          <a:p>
            <a:pPr marL="109728" indent="0">
              <a:buNone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Das Arbeitszeitmodell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9848-8FA6-40E1-89C0-9AE20256B07F}" type="slidenum">
              <a:rPr lang="de-DE" smtClean="0"/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719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Frühjahr 2000 Teilnahme an Projekten zur Neubestimmung der Arbeitszeiten (Aufgabenkritik/Aufgabenanalyse)</a:t>
            </a:r>
          </a:p>
          <a:p>
            <a:r>
              <a:rPr lang="de-DE" dirty="0"/>
              <a:t>Erprobung eines neuen Arbeitszeitmodells</a:t>
            </a:r>
          </a:p>
          <a:p>
            <a:r>
              <a:rPr lang="de-DE" dirty="0"/>
              <a:t>Kontinuierliche Weiterentwicklung</a:t>
            </a:r>
          </a:p>
          <a:p>
            <a:r>
              <a:rPr lang="de-DE" dirty="0"/>
              <a:t>Seit 2013/2014 Auflistung der Kernarbeitszeit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9848-8FA6-40E1-89C0-9AE20256B07F}" type="slidenum">
              <a:rPr lang="de-DE" smtClean="0"/>
              <a:t>26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Entwicklung des Arbeitszeitmodells</a:t>
            </a:r>
          </a:p>
        </p:txBody>
      </p:sp>
    </p:spTree>
    <p:extLst>
      <p:ext uri="{BB962C8B-B14F-4D97-AF65-F5344CB8AC3E}">
        <p14:creationId xmlns:p14="http://schemas.microsoft.com/office/powerpoint/2010/main" val="30645175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gilt für alle Lehrkräfte</a:t>
            </a:r>
          </a:p>
          <a:p>
            <a:r>
              <a:rPr lang="de-DE" dirty="0"/>
              <a:t>Ausnahmen müssen abgesprochen/dokumentiert werden</a:t>
            </a:r>
          </a:p>
          <a:p>
            <a:r>
              <a:rPr lang="de-DE" dirty="0"/>
              <a:t>Unterrichts/Visitenvorbereitung ist inkludiert</a:t>
            </a:r>
          </a:p>
          <a:p>
            <a:r>
              <a:rPr lang="de-DE" dirty="0"/>
              <a:t>Tätigkeiten außerhalb der Kernarbeitszeit müssen dokumentiert werden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9848-8FA6-40E1-89C0-9AE20256B07F}" type="slidenum">
              <a:rPr lang="de-DE" smtClean="0"/>
              <a:t>27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Kernarbeitszeit</a:t>
            </a:r>
          </a:p>
        </p:txBody>
      </p:sp>
    </p:spTree>
    <p:extLst>
      <p:ext uri="{BB962C8B-B14F-4D97-AF65-F5344CB8AC3E}">
        <p14:creationId xmlns:p14="http://schemas.microsoft.com/office/powerpoint/2010/main" val="20021721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Vertrauensarbeitszeit</a:t>
            </a:r>
          </a:p>
          <a:p>
            <a:r>
              <a:rPr lang="de-DE" dirty="0"/>
              <a:t>Vergleichbarkeit/Pauschalen</a:t>
            </a:r>
          </a:p>
          <a:p>
            <a:r>
              <a:rPr lang="de-DE" dirty="0"/>
              <a:t>Arbeitsaufwand für die Schulleitung/Lehrkräfte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9848-8FA6-40E1-89C0-9AE20256B07F}" type="slidenum">
              <a:rPr lang="de-DE" smtClean="0"/>
              <a:t>28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Sonstige Hinweise</a:t>
            </a:r>
          </a:p>
        </p:txBody>
      </p:sp>
    </p:spTree>
    <p:extLst>
      <p:ext uri="{BB962C8B-B14F-4D97-AF65-F5344CB8AC3E}">
        <p14:creationId xmlns:p14="http://schemas.microsoft.com/office/powerpoint/2010/main" val="10704312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797662" cy="959667"/>
          </a:xfrm>
        </p:spPr>
        <p:txBody>
          <a:bodyPr/>
          <a:lstStyle/>
          <a:p>
            <a:pPr algn="ctr"/>
            <a:r>
              <a:rPr lang="de-DE" sz="3600" dirty="0">
                <a:solidFill>
                  <a:schemeClr val="tx1"/>
                </a:solidFill>
              </a:rPr>
              <a:t>Merkmale Krankenhausunterricht</a:t>
            </a:r>
            <a:br>
              <a:rPr lang="de-DE" sz="3600" dirty="0">
                <a:solidFill>
                  <a:schemeClr val="tx1"/>
                </a:solidFill>
              </a:rPr>
            </a:br>
            <a:r>
              <a:rPr lang="de-DE" sz="1600" b="1" i="1" dirty="0">
                <a:solidFill>
                  <a:schemeClr val="tx1"/>
                </a:solidFill>
              </a:rPr>
              <a:t>Ziel: gelingende Reintegration (Wiedereingliederung)</a:t>
            </a:r>
          </a:p>
        </p:txBody>
      </p:sp>
      <p:sp>
        <p:nvSpPr>
          <p:cNvPr id="4" name="Gleichschenkliges Dreieck 3"/>
          <p:cNvSpPr/>
          <p:nvPr/>
        </p:nvSpPr>
        <p:spPr>
          <a:xfrm>
            <a:off x="2483767" y="1936621"/>
            <a:ext cx="3590305" cy="2574676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i="1" dirty="0">
                <a:solidFill>
                  <a:schemeClr val="tx1"/>
                </a:solidFill>
              </a:rPr>
              <a:t>Schüler/-in, </a:t>
            </a:r>
          </a:p>
          <a:p>
            <a:pPr algn="ctr"/>
            <a:r>
              <a:rPr lang="de-DE" sz="2000" b="1" i="1" dirty="0">
                <a:solidFill>
                  <a:schemeClr val="tx1"/>
                </a:solidFill>
              </a:rPr>
              <a:t>Sorge -berechtigte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475656" y="1287531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Unterricht</a:t>
            </a:r>
          </a:p>
          <a:p>
            <a:r>
              <a:rPr lang="de-DE" sz="900" dirty="0"/>
              <a:t>Individuell, Freude am Lernen wecken, Bindung, schulische Diagnostik, digitale Angebote, „Experimentierfeld“ (Treibhaus), Orientierung am Lehrplan der Heimatschulen, umfassendes Fachangebot, Flexibilität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652120" y="4537047"/>
            <a:ext cx="2314351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Netzwerk Schule </a:t>
            </a:r>
          </a:p>
          <a:p>
            <a:r>
              <a:rPr lang="de-DE" sz="900" dirty="0"/>
              <a:t>Fortbildungsangebote, Beratung, Nachteilsausgleich, Schulabschlüsse, Schullaufbahnberatung, „Runde Tische“  </a:t>
            </a:r>
          </a:p>
        </p:txBody>
      </p:sp>
      <p:sp>
        <p:nvSpPr>
          <p:cNvPr id="8" name="Inhaltsplatzhalter 7"/>
          <p:cNvSpPr txBox="1">
            <a:spLocks noGrp="1"/>
          </p:cNvSpPr>
          <p:nvPr>
            <p:ph idx="1"/>
          </p:nvPr>
        </p:nvSpPr>
        <p:spPr>
          <a:xfrm>
            <a:off x="1105520" y="4575417"/>
            <a:ext cx="202632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400" dirty="0"/>
              <a:t>Netzwerk Klinik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900" dirty="0"/>
              <a:t>Schulische Diagnostik, Teilnahme an Visiten, Vertretung der schulischen Perspektive, Datenschutz, </a:t>
            </a:r>
          </a:p>
        </p:txBody>
      </p:sp>
      <p:sp>
        <p:nvSpPr>
          <p:cNvPr id="7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4715341" y="5757334"/>
            <a:ext cx="680390" cy="498470"/>
          </a:xfrm>
        </p:spPr>
        <p:txBody>
          <a:bodyPr/>
          <a:lstStyle/>
          <a:p>
            <a:fld id="{68A39848-8FA6-40E1-89C0-9AE20256B07F}" type="slidenum">
              <a:rPr lang="de-DE" smtClean="0"/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1207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Grundlagen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Schulgesetz §46a</a:t>
            </a:r>
          </a:p>
          <a:p>
            <a:r>
              <a:rPr lang="de-DE" dirty="0"/>
              <a:t>Lehrplan </a:t>
            </a:r>
            <a:r>
              <a:rPr lang="de-DE" dirty="0" err="1"/>
              <a:t>Sonderpäd</a:t>
            </a:r>
            <a:r>
              <a:rPr lang="de-DE" dirty="0"/>
              <a:t>. Förderung</a:t>
            </a:r>
          </a:p>
          <a:p>
            <a:r>
              <a:rPr lang="de-DE" dirty="0"/>
              <a:t>Nachteilsausgleich (Erlass Feb.2022)</a:t>
            </a:r>
          </a:p>
          <a:p>
            <a:r>
              <a:rPr lang="de-DE" dirty="0"/>
              <a:t>KMK Empfehlungen (Erschienen 03/2025)</a:t>
            </a:r>
          </a:p>
        </p:txBody>
      </p:sp>
    </p:spTree>
    <p:extLst>
      <p:ext uri="{BB962C8B-B14F-4D97-AF65-F5344CB8AC3E}">
        <p14:creationId xmlns:p14="http://schemas.microsoft.com/office/powerpoint/2010/main" val="38377183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4351" y="1196752"/>
            <a:ext cx="7797662" cy="4248472"/>
          </a:xfrm>
        </p:spPr>
        <p:txBody>
          <a:bodyPr>
            <a:normAutofit/>
          </a:bodyPr>
          <a:lstStyle/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de-DE" sz="1200" dirty="0">
              <a:solidFill>
                <a:prstClr val="black"/>
              </a:solidFill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de-DE" sz="1200" dirty="0">
              <a:solidFill>
                <a:prstClr val="black"/>
              </a:solidFill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de-DE" sz="1200" dirty="0">
                <a:solidFill>
                  <a:prstClr val="black"/>
                </a:solidFill>
              </a:rPr>
              <a:t>Digitale Lernformen: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de-DE" sz="1200" dirty="0">
                <a:solidFill>
                  <a:prstClr val="black"/>
                </a:solidFill>
              </a:rPr>
              <a:t>Zugriff auf Lernplattformen der Heimatschulen.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de-DE" sz="1200" dirty="0">
              <a:solidFill>
                <a:prstClr val="black"/>
              </a:solidFill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de-DE" sz="1200" dirty="0">
                <a:solidFill>
                  <a:prstClr val="black"/>
                </a:solidFill>
              </a:rPr>
              <a:t>Voraussetzung:</a:t>
            </a:r>
          </a:p>
          <a:p>
            <a:pPr marL="285750" lvl="0" indent="-28575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Char char="-"/>
            </a:pPr>
            <a:r>
              <a:rPr lang="de-DE" sz="1200" dirty="0">
                <a:solidFill>
                  <a:prstClr val="black"/>
                </a:solidFill>
              </a:rPr>
              <a:t>Fähigkeiten der Schülerin/des Schülers</a:t>
            </a:r>
          </a:p>
          <a:p>
            <a:pPr marL="285750" lvl="0" indent="-28575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Char char="-"/>
            </a:pPr>
            <a:r>
              <a:rPr lang="de-DE" sz="1200" dirty="0">
                <a:solidFill>
                  <a:prstClr val="black"/>
                </a:solidFill>
              </a:rPr>
              <a:t>funktionierende digitale Grundausstattung</a:t>
            </a:r>
          </a:p>
          <a:p>
            <a:pPr marL="285750" lvl="0" indent="-28575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Char char="-"/>
            </a:pPr>
            <a:r>
              <a:rPr lang="de-DE" sz="1200" dirty="0">
                <a:solidFill>
                  <a:prstClr val="black"/>
                </a:solidFill>
              </a:rPr>
              <a:t>Schwerpunkt: zielgleiche Beschulung</a:t>
            </a:r>
          </a:p>
          <a:p>
            <a:pPr marL="457200" lvl="1" indent="0">
              <a:buNone/>
            </a:pPr>
            <a:endParaRPr lang="de-DE" sz="2400" dirty="0"/>
          </a:p>
          <a:p>
            <a:pPr marL="457200" lvl="1" indent="0">
              <a:buNone/>
            </a:pPr>
            <a:endParaRPr lang="de-DE" sz="24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797662" cy="1151965"/>
          </a:xfrm>
        </p:spPr>
        <p:txBody>
          <a:bodyPr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Unterrichtsformen</a:t>
            </a:r>
          </a:p>
        </p:txBody>
      </p:sp>
      <p:sp>
        <p:nvSpPr>
          <p:cNvPr id="4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4715341" y="5757334"/>
            <a:ext cx="680390" cy="498470"/>
          </a:xfrm>
        </p:spPr>
        <p:txBody>
          <a:bodyPr/>
          <a:lstStyle/>
          <a:p>
            <a:fld id="{68A39848-8FA6-40E1-89C0-9AE20256B07F}" type="slidenum">
              <a:rPr lang="de-DE" smtClean="0"/>
              <a:t>30</a:t>
            </a:fld>
            <a:endParaRPr lang="de-DE" dirty="0"/>
          </a:p>
        </p:txBody>
      </p:sp>
      <p:cxnSp>
        <p:nvCxnSpPr>
          <p:cNvPr id="6" name="Gerade Verbindung mit Pfeil 5"/>
          <p:cNvCxnSpPr/>
          <p:nvPr/>
        </p:nvCxnSpPr>
        <p:spPr>
          <a:xfrm>
            <a:off x="4427984" y="1700808"/>
            <a:ext cx="967747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 flipH="1">
            <a:off x="3419872" y="1700808"/>
            <a:ext cx="1008112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5292080" y="2263805"/>
            <a:ext cx="297312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Präsenzunterricht:</a:t>
            </a:r>
          </a:p>
          <a:p>
            <a:pPr marL="285750" indent="-285750">
              <a:buFontTx/>
              <a:buChar char="-"/>
            </a:pPr>
            <a:r>
              <a:rPr lang="de-DE" sz="1200" dirty="0"/>
              <a:t>Förderung des Lern- und Sozialverhaltens (Training)</a:t>
            </a:r>
          </a:p>
          <a:p>
            <a:pPr marL="285750" indent="-285750">
              <a:buFontTx/>
              <a:buChar char="-"/>
            </a:pPr>
            <a:r>
              <a:rPr lang="de-DE" sz="1200" dirty="0"/>
              <a:t>Umsetzung der Therapieziele</a:t>
            </a:r>
          </a:p>
          <a:p>
            <a:pPr marL="285750" indent="-285750">
              <a:buFontTx/>
              <a:buChar char="-"/>
            </a:pPr>
            <a:r>
              <a:rPr lang="de-DE" sz="1200" dirty="0"/>
              <a:t>Umfangreicher Fächerkanon</a:t>
            </a:r>
          </a:p>
          <a:p>
            <a:pPr marL="285750" indent="-285750">
              <a:buFontTx/>
              <a:buChar char="-"/>
            </a:pPr>
            <a:r>
              <a:rPr lang="de-DE" sz="1200" dirty="0"/>
              <a:t>Berücksichtigung individueller kognitiver und sozialer Voraussetzungen</a:t>
            </a:r>
          </a:p>
          <a:p>
            <a:pPr marL="285750" indent="-285750">
              <a:buFontTx/>
              <a:buChar char="-"/>
            </a:pPr>
            <a:r>
              <a:rPr lang="de-DE" sz="1200" dirty="0"/>
              <a:t>(schul-)diagnostischer Aspekt</a:t>
            </a:r>
          </a:p>
          <a:p>
            <a:pPr marL="285750" indent="-285750">
              <a:buFontTx/>
              <a:buChar char="-"/>
            </a:pPr>
            <a:r>
              <a:rPr lang="de-DE" sz="1200" dirty="0"/>
              <a:t>Freude am Lernen wecken durch individuelle Angebote</a:t>
            </a:r>
          </a:p>
          <a:p>
            <a:pPr marL="285750" indent="-285750">
              <a:buFontTx/>
              <a:buChar char="-"/>
            </a:pPr>
            <a:r>
              <a:rPr lang="de-DE" sz="1200" dirty="0"/>
              <a:t>Vorbereitung auf den Unterricht und die Bedingungen an den Heimatschulen</a:t>
            </a:r>
          </a:p>
          <a:p>
            <a:pPr marL="285750" indent="-285750">
              <a:buFontTx/>
              <a:buChar char="-"/>
            </a:pPr>
            <a:endParaRPr lang="de-DE" sz="1200" dirty="0"/>
          </a:p>
        </p:txBody>
      </p:sp>
      <p:cxnSp>
        <p:nvCxnSpPr>
          <p:cNvPr id="22" name="Gerade Verbindung mit Pfeil 21"/>
          <p:cNvCxnSpPr/>
          <p:nvPr/>
        </p:nvCxnSpPr>
        <p:spPr>
          <a:xfrm>
            <a:off x="3995936" y="2924944"/>
            <a:ext cx="864000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1468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410445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de-DE" dirty="0"/>
          </a:p>
          <a:p>
            <a:r>
              <a:rPr lang="de-DE" dirty="0"/>
              <a:t>Unterricht an den Standorten Schleswig, Husum, Rendsburg</a:t>
            </a:r>
          </a:p>
          <a:p>
            <a:r>
              <a:rPr lang="de-DE" dirty="0"/>
              <a:t>Landesweite Beratung </a:t>
            </a:r>
          </a:p>
          <a:p>
            <a:r>
              <a:rPr lang="de-DE" dirty="0"/>
              <a:t>Fortbildungsangebote (Abrufveranstaltungen, Terminveranstaltungen</a:t>
            </a:r>
            <a:r>
              <a:rPr lang="de-DE"/>
              <a:t>, Zertifikatskurs, </a:t>
            </a:r>
            <a:r>
              <a:rPr lang="de-DE" dirty="0"/>
              <a:t>Schulentwicklungstage, Tagungsausrichtung)</a:t>
            </a:r>
          </a:p>
          <a:p>
            <a:r>
              <a:rPr lang="de-DE" dirty="0"/>
              <a:t>Landeskoordination</a:t>
            </a:r>
          </a:p>
          <a:p>
            <a:r>
              <a:rPr lang="de-DE" dirty="0"/>
              <a:t>bundesweite Vernetzung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586041" cy="864096"/>
          </a:xfrm>
        </p:spPr>
        <p:txBody>
          <a:bodyPr anchor="t">
            <a:normAutofit fontScale="90000"/>
          </a:bodyPr>
          <a:lstStyle/>
          <a:p>
            <a:pPr algn="ctr"/>
            <a:r>
              <a:rPr lang="de-DE" sz="4000" dirty="0">
                <a:solidFill>
                  <a:schemeClr val="tx1"/>
                </a:solidFill>
              </a:rPr>
              <a:t>Aufgaben Landesförderzentrum</a:t>
            </a:r>
            <a:br>
              <a:rPr lang="de-DE" sz="4000" dirty="0">
                <a:solidFill>
                  <a:schemeClr val="tx1"/>
                </a:solidFill>
              </a:rPr>
            </a:br>
            <a:endParaRPr lang="de-DE" sz="4000" dirty="0">
              <a:solidFill>
                <a:schemeClr val="tx1"/>
              </a:solidFill>
            </a:endParaRPr>
          </a:p>
        </p:txBody>
      </p:sp>
      <p:sp>
        <p:nvSpPr>
          <p:cNvPr id="4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4715341" y="5757334"/>
            <a:ext cx="680390" cy="498470"/>
          </a:xfrm>
        </p:spPr>
        <p:txBody>
          <a:bodyPr/>
          <a:lstStyle/>
          <a:p>
            <a:fld id="{68A39848-8FA6-40E1-89C0-9AE20256B07F}" type="slidenum">
              <a:rPr lang="de-DE" smtClean="0"/>
              <a:t>31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21775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FFEF876D-AF93-44D2-7B7E-2CB9514F3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-183169"/>
            <a:ext cx="4717030" cy="4707332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E1D52F92-3370-BC9A-B517-A11CB11230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906" y="-5431"/>
            <a:ext cx="4180142" cy="5378647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C3E41EE4-8C5C-7A5F-8959-4718EDDF47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6" y="1833855"/>
            <a:ext cx="2474619" cy="1582673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20920667">
            <a:off x="3780411" y="984539"/>
            <a:ext cx="4297082" cy="164498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</a:rPr>
              <a:t>    </a:t>
            </a:r>
            <a:r>
              <a:rPr lang="en-US" sz="3200" b="1" cap="none" dirty="0" err="1">
                <a:solidFill>
                  <a:schemeClr val="bg1"/>
                </a:solidFill>
              </a:rPr>
              <a:t>Krankenhaus</a:t>
            </a:r>
            <a:r>
              <a:rPr lang="en-US" sz="3200" b="1" cap="none" dirty="0">
                <a:solidFill>
                  <a:schemeClr val="bg1"/>
                </a:solidFill>
              </a:rPr>
              <a:t>-</a:t>
            </a:r>
            <a:br>
              <a:rPr lang="en-US" sz="3200" b="1" cap="none" dirty="0">
                <a:solidFill>
                  <a:schemeClr val="bg1"/>
                </a:solidFill>
              </a:rPr>
            </a:br>
            <a:r>
              <a:rPr lang="en-US" sz="3200" b="1" cap="none" dirty="0" err="1">
                <a:solidFill>
                  <a:schemeClr val="bg1"/>
                </a:solidFill>
              </a:rPr>
              <a:t>unterricht</a:t>
            </a:r>
            <a:r>
              <a:rPr lang="en-US" sz="3200" b="1" cap="none" dirty="0">
                <a:solidFill>
                  <a:schemeClr val="bg1"/>
                </a:solidFill>
              </a:rPr>
              <a:t> in Schleswig-Holstein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 rot="21420000">
            <a:off x="7725367" y="5144982"/>
            <a:ext cx="680390" cy="4984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spcAft>
                <a:spcPts val="600"/>
              </a:spcAft>
            </a:pPr>
            <a:fld id="{68A39848-8FA6-40E1-89C0-9AE20256B07F}" type="slidenum">
              <a:rPr lang="en-US" sz="2400">
                <a:solidFill>
                  <a:schemeClr val="bg1"/>
                </a:solidFill>
              </a:rPr>
              <a:pPr algn="r" defTabSz="914400">
                <a:spcAft>
                  <a:spcPts val="600"/>
                </a:spcAft>
              </a:pPr>
              <a:t>32</a:t>
            </a:fld>
            <a:endParaRPr lang="en-US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65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268597"/>
            <a:ext cx="7643192" cy="4536667"/>
          </a:xfrm>
        </p:spPr>
        <p:txBody>
          <a:bodyPr anchor="t">
            <a:normAutofit lnSpcReduction="10000"/>
          </a:bodyPr>
          <a:lstStyle/>
          <a:p>
            <a:endParaRPr lang="de-DE" sz="22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Planstellen: ca. 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88,29 + 10,5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Sonderpäd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Fachkräfte</a:t>
            </a:r>
            <a:r>
              <a:rPr lang="de-DE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(verteilt auf 12 Kreise/kreisfreie 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de-DE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tädte)</a:t>
            </a:r>
          </a:p>
          <a:p>
            <a:pPr lvl="1"/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gute Ausstattung</a:t>
            </a:r>
          </a:p>
          <a:p>
            <a:pPr lvl="1"/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de-DE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erschiedene Lehrämter</a:t>
            </a:r>
          </a:p>
          <a:p>
            <a:r>
              <a:rPr lang="de-DE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unterrichtete Schüler/innen: 3173 (2370 KJPP)</a:t>
            </a:r>
          </a:p>
          <a:p>
            <a:r>
              <a:rPr lang="de-DE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Standorte:</a:t>
            </a:r>
          </a:p>
          <a:p>
            <a:pPr lvl="1"/>
            <a:r>
              <a:rPr lang="de-DE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KJPP: 		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de-DE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(5 vollstationär)/473 Betten</a:t>
            </a:r>
          </a:p>
          <a:p>
            <a:pPr lvl="1"/>
            <a:r>
              <a:rPr lang="de-DE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Somatik/Reha:   	09 /269 Betten</a:t>
            </a:r>
          </a:p>
          <a:p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Zuweisungsschlüssel  Tageskliniken:</a:t>
            </a:r>
          </a:p>
          <a:p>
            <a:pPr marL="0" indent="0">
              <a:buNone/>
            </a:pP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Ab 10 Betten (TK):  2,0 Planstellen</a:t>
            </a:r>
          </a:p>
          <a:p>
            <a:pPr marL="0" indent="0">
              <a:buNone/>
            </a:pP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Ab 20 Betten(TK):   2,5 Planstellen</a:t>
            </a:r>
          </a:p>
          <a:p>
            <a:pPr marL="457200" lvl="1" indent="0">
              <a:buNone/>
            </a:pP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Ab 25 Betten (TK):  3,0 Planstellen</a:t>
            </a:r>
          </a:p>
          <a:p>
            <a:endParaRPr lang="de-DE" dirty="0"/>
          </a:p>
          <a:p>
            <a:pPr lvl="1"/>
            <a:endParaRPr lang="de-DE" sz="22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de-DE" sz="2400" dirty="0"/>
          </a:p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9848-8FA6-40E1-89C0-9AE20256B07F}" type="slidenum">
              <a:rPr lang="de-DE" smtClean="0"/>
              <a:t>33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116633"/>
            <a:ext cx="7797662" cy="864096"/>
          </a:xfrm>
        </p:spPr>
        <p:txBody>
          <a:bodyPr anchor="t">
            <a:noAutofit/>
          </a:bodyPr>
          <a:lstStyle/>
          <a:p>
            <a:pPr algn="ctr"/>
            <a:r>
              <a:rPr lang="de-DE" sz="3600" dirty="0"/>
              <a:t>Zahlen, Daten, Fakten</a:t>
            </a:r>
            <a:endParaRPr lang="de-DE" sz="360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AB8B775-4CFB-A046-15EF-C9434C34D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4049721"/>
            <a:ext cx="2016224" cy="238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3880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feld 44"/>
          <p:cNvSpPr txBox="1"/>
          <p:nvPr/>
        </p:nvSpPr>
        <p:spPr>
          <a:xfrm>
            <a:off x="2095351" y="2537295"/>
            <a:ext cx="211353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dirty="0"/>
              <a:t>Betten	         18 (TS)</a:t>
            </a:r>
          </a:p>
          <a:p>
            <a:r>
              <a:rPr lang="de-DE" sz="1200" dirty="0"/>
              <a:t>Planstellen	         2,5</a:t>
            </a:r>
          </a:p>
          <a:p>
            <a:r>
              <a:rPr lang="de-DE" sz="1200" dirty="0"/>
              <a:t>Patienten 21/22   49</a:t>
            </a:r>
            <a:r>
              <a:rPr lang="de-DE" sz="1200" dirty="0">
                <a:solidFill>
                  <a:srgbClr val="FF0000"/>
                </a:solidFill>
              </a:rPr>
              <a:t>	 </a:t>
            </a:r>
          </a:p>
        </p:txBody>
      </p:sp>
      <p:pic>
        <p:nvPicPr>
          <p:cNvPr id="1026" name="Picture 2" descr="http://www.mr-kartographie.de/uploads/pics/Schleswig-Holstein-Politisch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9" y="20252"/>
            <a:ext cx="7560840" cy="663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Ellipse 37"/>
          <p:cNvSpPr/>
          <p:nvPr/>
        </p:nvSpPr>
        <p:spPr>
          <a:xfrm>
            <a:off x="2426967" y="3227487"/>
            <a:ext cx="216024" cy="216024"/>
          </a:xfrm>
          <a:prstGeom prst="ellipse">
            <a:avLst/>
          </a:prstGeom>
          <a:solidFill>
            <a:srgbClr val="00B0F0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46" name="Ellipse 45"/>
          <p:cNvSpPr/>
          <p:nvPr/>
        </p:nvSpPr>
        <p:spPr>
          <a:xfrm>
            <a:off x="3569119" y="2159665"/>
            <a:ext cx="322073" cy="288032"/>
          </a:xfrm>
          <a:prstGeom prst="ellipse">
            <a:avLst/>
          </a:prstGeom>
          <a:solidFill>
            <a:srgbClr val="FFFF00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49" name="Ellipse 48"/>
          <p:cNvSpPr/>
          <p:nvPr/>
        </p:nvSpPr>
        <p:spPr>
          <a:xfrm>
            <a:off x="3432302" y="954546"/>
            <a:ext cx="216024" cy="216024"/>
          </a:xfrm>
          <a:prstGeom prst="ellipse">
            <a:avLst/>
          </a:prstGeom>
          <a:solidFill>
            <a:srgbClr val="00B0F0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52" name="Ellipse 51"/>
          <p:cNvSpPr/>
          <p:nvPr/>
        </p:nvSpPr>
        <p:spPr>
          <a:xfrm>
            <a:off x="2347179" y="2139067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3" name="Ellipse 52"/>
          <p:cNvSpPr/>
          <p:nvPr/>
        </p:nvSpPr>
        <p:spPr>
          <a:xfrm>
            <a:off x="3956489" y="2897555"/>
            <a:ext cx="216024" cy="216024"/>
          </a:xfrm>
          <a:prstGeom prst="ellipse">
            <a:avLst/>
          </a:prstGeom>
          <a:solidFill>
            <a:srgbClr val="FFFF00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54" name="Ellipse 53"/>
          <p:cNvSpPr/>
          <p:nvPr/>
        </p:nvSpPr>
        <p:spPr>
          <a:xfrm>
            <a:off x="6109745" y="4269233"/>
            <a:ext cx="286875" cy="287692"/>
          </a:xfrm>
          <a:prstGeom prst="ellipse">
            <a:avLst/>
          </a:prstGeom>
          <a:solidFill>
            <a:srgbClr val="92D050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56" name="Ellipse 55"/>
          <p:cNvSpPr/>
          <p:nvPr/>
        </p:nvSpPr>
        <p:spPr>
          <a:xfrm>
            <a:off x="4593172" y="3611157"/>
            <a:ext cx="216024" cy="216024"/>
          </a:xfrm>
          <a:prstGeom prst="ellipse">
            <a:avLst/>
          </a:prstGeom>
          <a:solidFill>
            <a:srgbClr val="00B0F0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58" name="Ellipse 57"/>
          <p:cNvSpPr/>
          <p:nvPr/>
        </p:nvSpPr>
        <p:spPr>
          <a:xfrm>
            <a:off x="4736444" y="2732949"/>
            <a:ext cx="302089" cy="274425"/>
          </a:xfrm>
          <a:prstGeom prst="ellipse">
            <a:avLst/>
          </a:prstGeom>
          <a:solidFill>
            <a:srgbClr val="92D050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60" name="Ellipse 59"/>
          <p:cNvSpPr/>
          <p:nvPr/>
        </p:nvSpPr>
        <p:spPr>
          <a:xfrm>
            <a:off x="3514132" y="4305067"/>
            <a:ext cx="216024" cy="21602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62" name="Ellipse 61"/>
          <p:cNvSpPr/>
          <p:nvPr/>
        </p:nvSpPr>
        <p:spPr>
          <a:xfrm>
            <a:off x="683568" y="548680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27" name="Ellipse 26"/>
          <p:cNvSpPr/>
          <p:nvPr/>
        </p:nvSpPr>
        <p:spPr>
          <a:xfrm>
            <a:off x="5790317" y="6091815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9" name="Ellipse 28"/>
          <p:cNvSpPr/>
          <p:nvPr/>
        </p:nvSpPr>
        <p:spPr>
          <a:xfrm>
            <a:off x="5805018" y="5723865"/>
            <a:ext cx="216024" cy="2028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31" name="Ellipse 30"/>
          <p:cNvSpPr/>
          <p:nvPr/>
        </p:nvSpPr>
        <p:spPr>
          <a:xfrm>
            <a:off x="6008373" y="3551958"/>
            <a:ext cx="216024" cy="216024"/>
          </a:xfrm>
          <a:prstGeom prst="ellipse">
            <a:avLst/>
          </a:prstGeom>
          <a:solidFill>
            <a:srgbClr val="00B0F0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33" name="Ellipse 32"/>
          <p:cNvSpPr/>
          <p:nvPr/>
        </p:nvSpPr>
        <p:spPr>
          <a:xfrm>
            <a:off x="6406233" y="3971882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35" name="Ellipse 34"/>
          <p:cNvSpPr/>
          <p:nvPr/>
        </p:nvSpPr>
        <p:spPr>
          <a:xfrm>
            <a:off x="3410149" y="4883218"/>
            <a:ext cx="300860" cy="283648"/>
          </a:xfrm>
          <a:prstGeom prst="ellipse">
            <a:avLst/>
          </a:prstGeom>
          <a:solidFill>
            <a:srgbClr val="92D050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37" name="Ellipse 36"/>
          <p:cNvSpPr/>
          <p:nvPr/>
        </p:nvSpPr>
        <p:spPr>
          <a:xfrm>
            <a:off x="4283968" y="5257253"/>
            <a:ext cx="216024" cy="21602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40" name="Ellipse 39"/>
          <p:cNvSpPr/>
          <p:nvPr/>
        </p:nvSpPr>
        <p:spPr>
          <a:xfrm>
            <a:off x="4736444" y="4250224"/>
            <a:ext cx="177099" cy="2054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07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80D2C93-E804-95D2-970C-B815EA803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9848-8FA6-40E1-89C0-9AE20256B07F}" type="slidenum">
              <a:rPr lang="de-DE" smtClean="0"/>
              <a:t>35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2DF86E4-DF4F-73DE-610F-74681F5A9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-99392"/>
            <a:ext cx="7797662" cy="1151965"/>
          </a:xfrm>
        </p:spPr>
        <p:txBody>
          <a:bodyPr>
            <a:normAutofit fontScale="90000"/>
          </a:bodyPr>
          <a:lstStyle/>
          <a:p>
            <a:r>
              <a:rPr lang="de-DE" sz="2400" dirty="0"/>
              <a:t>		</a:t>
            </a:r>
            <a:r>
              <a:rPr lang="de-DE" sz="24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Schülerzahlen an den vier großen Standorten</a:t>
            </a:r>
            <a:br>
              <a:rPr lang="de-DE" sz="24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4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		im Schuljahr 2023/2024</a:t>
            </a:r>
          </a:p>
        </p:txBody>
      </p:sp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04685447-D981-7E7F-5F6D-607BBC252D99}"/>
              </a:ext>
            </a:extLst>
          </p:cNvPr>
          <p:cNvGraphicFramePr/>
          <p:nvPr/>
        </p:nvGraphicFramePr>
        <p:xfrm>
          <a:off x="470640" y="4725144"/>
          <a:ext cx="1437064" cy="877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Diagramm 12"/>
          <p:cNvGraphicFramePr/>
          <p:nvPr/>
        </p:nvGraphicFramePr>
        <p:xfrm>
          <a:off x="323528" y="908721"/>
          <a:ext cx="8064896" cy="4552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926634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747872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de-DE" sz="6000" dirty="0"/>
              <a:t>Vielen Dank </a:t>
            </a:r>
          </a:p>
          <a:p>
            <a:pPr marL="109728" indent="0" algn="ctr">
              <a:buNone/>
            </a:pPr>
            <a:r>
              <a:rPr lang="de-DE" sz="6000" dirty="0"/>
              <a:t>für die Aufmerksamkeit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9848-8FA6-40E1-89C0-9AE20256B07F}" type="slidenum">
              <a:rPr lang="de-DE" smtClean="0"/>
              <a:t>36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9828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314595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de-DE" sz="1800" dirty="0"/>
          </a:p>
          <a:p>
            <a:endParaRPr lang="de-DE" sz="18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579BE3C-E273-CAE7-AE64-23DB07D98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1" y="1340768"/>
            <a:ext cx="7560840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115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Empfehlungen zur schulischen Bildung, Beratung und Unterstützung erkrankter Schülerinnen und Schüler 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de-DE" sz="1800" dirty="0"/>
          </a:p>
          <a:p>
            <a:r>
              <a:rPr lang="de-DE" sz="1800" dirty="0"/>
              <a:t>Ersetzen die Empfehlungen von 1998.</a:t>
            </a:r>
          </a:p>
          <a:p>
            <a:r>
              <a:rPr lang="de-DE" sz="1800" dirty="0"/>
              <a:t>„Minimalkonsens“.</a:t>
            </a:r>
          </a:p>
          <a:p>
            <a:r>
              <a:rPr lang="de-DE" sz="1800" dirty="0"/>
              <a:t>Ergebnis eines langandauernden Abstimmungsprozesses.</a:t>
            </a:r>
          </a:p>
          <a:p>
            <a:r>
              <a:rPr lang="de-DE" sz="1800" dirty="0"/>
              <a:t>Die Zusammenarbeit zwischen medizinischen/therapeutischen Fachkräften, den Personensorgeberechtigten und den Lehrkräften wird betont.</a:t>
            </a:r>
          </a:p>
          <a:p>
            <a:r>
              <a:rPr lang="de-DE" sz="1800" dirty="0"/>
              <a:t>Viele Übereinstimmungen mit den Leitsätzen der Schule Hesterberg.</a:t>
            </a:r>
          </a:p>
          <a:p>
            <a:r>
              <a:rPr lang="de-DE" sz="1800" dirty="0"/>
              <a:t>Zielgruppe: </a:t>
            </a:r>
          </a:p>
          <a:p>
            <a:pPr marL="109728" indent="0">
              <a:buNone/>
            </a:pPr>
            <a:r>
              <a:rPr lang="de-DE" sz="1800" dirty="0"/>
              <a:t>Schülerinnen und Schüler </a:t>
            </a:r>
            <a:r>
              <a:rPr lang="de-DE" sz="1800" b="1" dirty="0"/>
              <a:t>aller</a:t>
            </a:r>
            <a:r>
              <a:rPr lang="de-DE" sz="1800" dirty="0"/>
              <a:t> Bildungsgänge, die die Schule </a:t>
            </a:r>
            <a:r>
              <a:rPr lang="de-DE" sz="1800" b="1" dirty="0"/>
              <a:t>längere</a:t>
            </a:r>
            <a:r>
              <a:rPr lang="de-DE" sz="1800" dirty="0"/>
              <a:t> </a:t>
            </a:r>
            <a:r>
              <a:rPr lang="de-DE" sz="1800" b="1" dirty="0"/>
              <a:t>Zeit</a:t>
            </a:r>
            <a:r>
              <a:rPr lang="de-DE" sz="1800" dirty="0"/>
              <a:t> nicht oder nur eingeschränkt besuchen können.</a:t>
            </a:r>
          </a:p>
          <a:p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2625328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de-DE" sz="1900" dirty="0"/>
          </a:p>
          <a:p>
            <a:pPr lvl="0"/>
            <a:r>
              <a:rPr lang="de-DE" sz="1800" dirty="0"/>
              <a:t>Maß an Normalität aufrechterhalten </a:t>
            </a:r>
            <a:r>
              <a:rPr lang="de-DE" sz="1800" b="1" dirty="0"/>
              <a:t>und</a:t>
            </a:r>
            <a:r>
              <a:rPr lang="de-DE" sz="1800" dirty="0"/>
              <a:t> Trainings-/Erprobungsfeld.</a:t>
            </a:r>
          </a:p>
          <a:p>
            <a:pPr lvl="0"/>
            <a:r>
              <a:rPr lang="de-DE" sz="1800" dirty="0"/>
              <a:t>Unterricht gibt Struktur und rhythmisiert den Tag.</a:t>
            </a:r>
          </a:p>
          <a:p>
            <a:pPr lvl="0"/>
            <a:r>
              <a:rPr lang="de-DE" sz="1800" dirty="0"/>
              <a:t>Kinder und Jugendliche als „Expertinnen in eigener Sache“.</a:t>
            </a:r>
          </a:p>
          <a:p>
            <a:pPr lvl="0"/>
            <a:r>
              <a:rPr lang="de-DE" sz="1800" dirty="0"/>
              <a:t>Neugier und Interesse wecken.</a:t>
            </a:r>
          </a:p>
          <a:p>
            <a:pPr lvl="0"/>
            <a:r>
              <a:rPr lang="de-DE" sz="1800" dirty="0"/>
              <a:t>Anschluss an das schulische Lernen (wieder-)finden.</a:t>
            </a:r>
          </a:p>
          <a:p>
            <a:pPr lvl="0"/>
            <a:r>
              <a:rPr lang="de-DE" sz="1800" dirty="0"/>
              <a:t>Kontakt zur Stammschule hat eine hohe Bedeutung.</a:t>
            </a:r>
          </a:p>
          <a:p>
            <a:pPr lvl="0"/>
            <a:r>
              <a:rPr lang="de-DE" sz="1800" dirty="0"/>
              <a:t>Neben Kernfächern auch weitere Fächer anbieten und Interessen berücksichtigen.</a:t>
            </a:r>
          </a:p>
          <a:p>
            <a:pPr marL="109728" indent="0">
              <a:buNone/>
              <a:defRPr/>
            </a:pPr>
            <a:endParaRPr lang="de-DE" b="1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de-DE" dirty="0">
                <a:effectLst/>
              </a:rPr>
              <a:t>Folgerungen für Bildung, Erziehung und Unterricht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9848-8FA6-40E1-89C0-9AE20256B07F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0201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de-DE" sz="1900" dirty="0"/>
          </a:p>
          <a:p>
            <a:pPr lvl="0"/>
            <a:endParaRPr lang="de-DE" sz="1900" dirty="0"/>
          </a:p>
          <a:p>
            <a:pPr lvl="0"/>
            <a:r>
              <a:rPr lang="de-DE" sz="1800" dirty="0"/>
              <a:t>Als Ergänzung zur medizinischen und psychologischen Diagnostik (Belastbarkeit, Leistungsvermögen, Stärken, Sozialverhalten, Selbststeuerungsfähigkeit, …).</a:t>
            </a:r>
          </a:p>
          <a:p>
            <a:pPr lvl="0"/>
            <a:r>
              <a:rPr lang="de-DE" sz="1800" dirty="0"/>
              <a:t>Grundlagen sind Gespräche und Beobachtungen im Unterricht.</a:t>
            </a:r>
          </a:p>
          <a:p>
            <a:pPr marL="109728" indent="0">
              <a:buNone/>
              <a:defRPr/>
            </a:pPr>
            <a:endParaRPr lang="de-DE" b="1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de-DE" dirty="0">
                <a:effectLst/>
              </a:rPr>
              <a:t>Pädagogische Diagnostik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9848-8FA6-40E1-89C0-9AE20256B07F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533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lvl="0" indent="0">
              <a:buNone/>
            </a:pPr>
            <a:endParaRPr lang="de-DE" sz="2800" dirty="0"/>
          </a:p>
          <a:p>
            <a:pPr lvl="0"/>
            <a:r>
              <a:rPr lang="de-DE" sz="1800" dirty="0"/>
              <a:t>In Kliniken, Rehaeinrichtungen, Tageskliniken.</a:t>
            </a:r>
          </a:p>
          <a:p>
            <a:pPr lvl="0"/>
            <a:r>
              <a:rPr lang="de-DE" sz="1800" dirty="0"/>
              <a:t>Klinikschule.</a:t>
            </a:r>
          </a:p>
          <a:p>
            <a:pPr lvl="0"/>
            <a:r>
              <a:rPr lang="de-DE" sz="1800" dirty="0"/>
              <a:t>Hausunterricht.</a:t>
            </a:r>
          </a:p>
          <a:p>
            <a:pPr lvl="0"/>
            <a:r>
              <a:rPr lang="de-DE" sz="1800" dirty="0"/>
              <a:t>Mit digitalen Techniken vermittelte Angebote (Avatare, Videokonferenzen).</a:t>
            </a:r>
          </a:p>
          <a:p>
            <a:pPr lvl="1"/>
            <a:r>
              <a:rPr lang="de-DE" sz="1800" dirty="0"/>
              <a:t>Ersetzen keine beziehungsbasierten Aspekte.</a:t>
            </a:r>
          </a:p>
          <a:p>
            <a:pPr lvl="1"/>
            <a:r>
              <a:rPr lang="de-DE" sz="1800" dirty="0"/>
              <a:t>Eignung für die Lern- und persönliche Entwicklung berücksichtigen.</a:t>
            </a:r>
          </a:p>
          <a:p>
            <a:pPr marL="109728" indent="0">
              <a:buNone/>
              <a:defRPr/>
            </a:pPr>
            <a:endParaRPr lang="de-DE" b="1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de-DE" dirty="0">
                <a:effectLst/>
              </a:rPr>
              <a:t>Formen des Unterrichts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9848-8FA6-40E1-89C0-9AE20256B07F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1184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de-DE" sz="1900" dirty="0"/>
          </a:p>
          <a:p>
            <a:pPr lvl="0"/>
            <a:r>
              <a:rPr lang="de-DE" sz="1900" dirty="0"/>
              <a:t>Individualisierung, Differenzierung, Selbsttätigkeit.</a:t>
            </a:r>
          </a:p>
          <a:p>
            <a:pPr lvl="0"/>
            <a:r>
              <a:rPr lang="de-DE" sz="1900" dirty="0"/>
              <a:t>Pädagogische Freiräume werden zugestanden.</a:t>
            </a:r>
          </a:p>
          <a:p>
            <a:pPr lvl="0"/>
            <a:r>
              <a:rPr lang="de-DE" sz="1900" dirty="0"/>
              <a:t>Einzel- oder (überwiegend) Gruppenunterricht.</a:t>
            </a:r>
          </a:p>
          <a:p>
            <a:pPr lvl="0"/>
            <a:r>
              <a:rPr lang="de-DE" sz="1900" dirty="0"/>
              <a:t>In Abstimmung mit behandelnden Ärztinnen und Ärzten.</a:t>
            </a:r>
          </a:p>
          <a:p>
            <a:pPr lvl="0"/>
            <a:r>
              <a:rPr lang="de-DE" sz="1900" dirty="0"/>
              <a:t>Mehrere Schulstunden pro Schultag.</a:t>
            </a:r>
          </a:p>
          <a:p>
            <a:pPr lvl="0"/>
            <a:r>
              <a:rPr lang="de-DE" sz="1900" dirty="0"/>
              <a:t>Stärkung des Selbstwertgefühls.</a:t>
            </a:r>
          </a:p>
          <a:p>
            <a:pPr lvl="0"/>
            <a:r>
              <a:rPr lang="de-DE" sz="1900" dirty="0"/>
              <a:t>Auch künstlerische, praktische und musische Inhalte.</a:t>
            </a:r>
          </a:p>
          <a:p>
            <a:pPr marL="109728" indent="0">
              <a:buNone/>
              <a:defRPr/>
            </a:pPr>
            <a:endParaRPr lang="de-DE" b="1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de-DE" dirty="0">
                <a:effectLst/>
              </a:rPr>
              <a:t>Unterrichtsgestaltung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9848-8FA6-40E1-89C0-9AE20256B07F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88344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imos">
  <a:themeElements>
    <a:clrScheme name="Phoebe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Deimo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Deimo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1128</Words>
  <Application>Microsoft Office PowerPoint</Application>
  <PresentationFormat>Bildschirmpräsentation (4:3)</PresentationFormat>
  <Paragraphs>300</Paragraphs>
  <Slides>36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36</vt:i4>
      </vt:variant>
    </vt:vector>
  </HeadingPairs>
  <TitlesOfParts>
    <vt:vector size="44" baseType="lpstr">
      <vt:lpstr>Arial</vt:lpstr>
      <vt:lpstr>Calibri</vt:lpstr>
      <vt:lpstr>Lucida Sans Unicode</vt:lpstr>
      <vt:lpstr>Times New Roman</vt:lpstr>
      <vt:lpstr>Verdana</vt:lpstr>
      <vt:lpstr>Wingdings 2</vt:lpstr>
      <vt:lpstr>Wingdings 3</vt:lpstr>
      <vt:lpstr>Deimos</vt:lpstr>
      <vt:lpstr>Schule Hesterberg</vt:lpstr>
      <vt:lpstr>Grundlagen</vt:lpstr>
      <vt:lpstr>Grundlagen</vt:lpstr>
      <vt:lpstr>PowerPoint-Präsentation</vt:lpstr>
      <vt:lpstr>Empfehlungen zur schulischen Bildung, Beratung und Unterstützung erkrankter Schülerinnen und Schüler </vt:lpstr>
      <vt:lpstr>Folgerungen für Bildung, Erziehung und Unterricht</vt:lpstr>
      <vt:lpstr>Pädagogische Diagnostik</vt:lpstr>
      <vt:lpstr>Formen des Unterrichts</vt:lpstr>
      <vt:lpstr>Unterrichtsgestaltung</vt:lpstr>
      <vt:lpstr>Multiprofessionelle Zusammenarbeit</vt:lpstr>
      <vt:lpstr>Personal</vt:lpstr>
      <vt:lpstr>Planstellenzuweisung</vt:lpstr>
      <vt:lpstr>Anzahl der Schüler/-innen</vt:lpstr>
      <vt:lpstr>Versorgungsgebiete</vt:lpstr>
      <vt:lpstr>Ein Rückblick</vt:lpstr>
      <vt:lpstr>Schülerentwicklung</vt:lpstr>
      <vt:lpstr>Schulartenverteilung SJ 2024/2025</vt:lpstr>
      <vt:lpstr>Altersstruktur SJ 2024/2025</vt:lpstr>
      <vt:lpstr>Schüler/-innen nach Bereichen</vt:lpstr>
      <vt:lpstr>Schüler/-innen nach Stationen</vt:lpstr>
      <vt:lpstr>Beschulungsdauer / % </vt:lpstr>
      <vt:lpstr>PowerPoint-Präsentation</vt:lpstr>
      <vt:lpstr>Ein Ausblick</vt:lpstr>
      <vt:lpstr>Verteilung LWS</vt:lpstr>
      <vt:lpstr>Das Arbeitszeitmodell</vt:lpstr>
      <vt:lpstr>Entwicklung des Arbeitszeitmodells</vt:lpstr>
      <vt:lpstr>Kernarbeitszeit</vt:lpstr>
      <vt:lpstr>Sonstige Hinweise</vt:lpstr>
      <vt:lpstr>Merkmale Krankenhausunterricht Ziel: gelingende Reintegration (Wiedereingliederung)</vt:lpstr>
      <vt:lpstr>Unterrichtsformen</vt:lpstr>
      <vt:lpstr>Aufgaben Landesförderzentrum </vt:lpstr>
      <vt:lpstr>    Krankenhaus- unterricht in Schleswig-Holstein</vt:lpstr>
      <vt:lpstr>Zahlen, Daten, Fakten</vt:lpstr>
      <vt:lpstr>PowerPoint-Präsentation</vt:lpstr>
      <vt:lpstr>  Schülerzahlen an den vier großen Standorten                    im Schuljahr 2023/2024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Schule Hesterberg</dc:title>
  <dc:creator>Täubrich, Frank</dc:creator>
  <cp:lastModifiedBy>Nykamp, Andree</cp:lastModifiedBy>
  <cp:revision>175</cp:revision>
  <cp:lastPrinted>2025-07-16T06:06:51Z</cp:lastPrinted>
  <dcterms:created xsi:type="dcterms:W3CDTF">2013-11-04T09:41:51Z</dcterms:created>
  <dcterms:modified xsi:type="dcterms:W3CDTF">2026-01-29T08:02:02Z</dcterms:modified>
</cp:coreProperties>
</file>