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72" r:id="rId1"/>
  </p:sldMasterIdLst>
  <p:notesMasterIdLst>
    <p:notesMasterId r:id="rId66"/>
  </p:notesMasterIdLst>
  <p:sldIdLst>
    <p:sldId id="258" r:id="rId2"/>
    <p:sldId id="312" r:id="rId3"/>
    <p:sldId id="313" r:id="rId4"/>
    <p:sldId id="314" r:id="rId5"/>
    <p:sldId id="315" r:id="rId6"/>
    <p:sldId id="316" r:id="rId7"/>
    <p:sldId id="260" r:id="rId8"/>
    <p:sldId id="266" r:id="rId9"/>
    <p:sldId id="270" r:id="rId10"/>
    <p:sldId id="269" r:id="rId11"/>
    <p:sldId id="267" r:id="rId12"/>
    <p:sldId id="268" r:id="rId13"/>
    <p:sldId id="304" r:id="rId14"/>
    <p:sldId id="271" r:id="rId15"/>
    <p:sldId id="273" r:id="rId16"/>
    <p:sldId id="272" r:id="rId17"/>
    <p:sldId id="274" r:id="rId18"/>
    <p:sldId id="275" r:id="rId19"/>
    <p:sldId id="305" r:id="rId20"/>
    <p:sldId id="276" r:id="rId21"/>
    <p:sldId id="277" r:id="rId22"/>
    <p:sldId id="261" r:id="rId23"/>
    <p:sldId id="278" r:id="rId24"/>
    <p:sldId id="279" r:id="rId25"/>
    <p:sldId id="280" r:id="rId26"/>
    <p:sldId id="281" r:id="rId27"/>
    <p:sldId id="262" r:id="rId28"/>
    <p:sldId id="282" r:id="rId29"/>
    <p:sldId id="283" r:id="rId30"/>
    <p:sldId id="284" r:id="rId31"/>
    <p:sldId id="285" r:id="rId32"/>
    <p:sldId id="286" r:id="rId33"/>
    <p:sldId id="287" r:id="rId34"/>
    <p:sldId id="322" r:id="rId35"/>
    <p:sldId id="263" r:id="rId36"/>
    <p:sldId id="288" r:id="rId37"/>
    <p:sldId id="289" r:id="rId38"/>
    <p:sldId id="298" r:id="rId39"/>
    <p:sldId id="299" r:id="rId40"/>
    <p:sldId id="290" r:id="rId41"/>
    <p:sldId id="300" r:id="rId42"/>
    <p:sldId id="301" r:id="rId43"/>
    <p:sldId id="302" r:id="rId44"/>
    <p:sldId id="264" r:id="rId45"/>
    <p:sldId id="291" r:id="rId46"/>
    <p:sldId id="292" r:id="rId47"/>
    <p:sldId id="303" r:id="rId48"/>
    <p:sldId id="306" r:id="rId49"/>
    <p:sldId id="307" r:id="rId50"/>
    <p:sldId id="265" r:id="rId51"/>
    <p:sldId id="293" r:id="rId52"/>
    <p:sldId id="308" r:id="rId53"/>
    <p:sldId id="309" r:id="rId54"/>
    <p:sldId id="323" r:id="rId55"/>
    <p:sldId id="319" r:id="rId56"/>
    <p:sldId id="321" r:id="rId57"/>
    <p:sldId id="320" r:id="rId58"/>
    <p:sldId id="310" r:id="rId59"/>
    <p:sldId id="311" r:id="rId60"/>
    <p:sldId id="294" r:id="rId61"/>
    <p:sldId id="295" r:id="rId62"/>
    <p:sldId id="296" r:id="rId63"/>
    <p:sldId id="297" r:id="rId64"/>
    <p:sldId id="318" r:id="rId6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9F2"/>
    <a:srgbClr val="45A8D9"/>
    <a:srgbClr val="A4ADB6"/>
    <a:srgbClr val="BBB2AB"/>
    <a:srgbClr val="008CCF"/>
    <a:srgbClr val="006DA2"/>
    <a:srgbClr val="3AB7D5"/>
    <a:srgbClr val="008BCE"/>
    <a:srgbClr val="405B8A"/>
    <a:srgbClr val="7482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91429" autoAdjust="0"/>
  </p:normalViewPr>
  <p:slideViewPr>
    <p:cSldViewPr snapToGrid="0" showGuides="1">
      <p:cViewPr>
        <p:scale>
          <a:sx n="112" d="100"/>
          <a:sy n="112" d="100"/>
        </p:scale>
        <p:origin x="-264"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4" d="100"/>
          <a:sy n="84" d="100"/>
        </p:scale>
        <p:origin x="319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F3CE6E-2B66-4BBF-AA5F-C610821FA37B}" type="datetimeFigureOut">
              <a:rPr lang="de-DE" smtClean="0"/>
              <a:t>27.09.2025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61B259-718E-41BC-9A97-1627054B1256}" type="slidenum">
              <a:rPr lang="de-DE" smtClean="0"/>
              <a:t>‹Nr.›</a:t>
            </a:fld>
            <a:endParaRPr lang="de-DE"/>
          </a:p>
        </p:txBody>
      </p:sp>
    </p:spTree>
    <p:extLst>
      <p:ext uri="{BB962C8B-B14F-4D97-AF65-F5344CB8AC3E}">
        <p14:creationId xmlns:p14="http://schemas.microsoft.com/office/powerpoint/2010/main" val="998773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E61B259-718E-41BC-9A97-1627054B1256}" type="slidenum">
              <a:rPr lang="de-DE" smtClean="0"/>
              <a:t>32</a:t>
            </a:fld>
            <a:endParaRPr lang="de-DE"/>
          </a:p>
        </p:txBody>
      </p:sp>
    </p:spTree>
    <p:extLst>
      <p:ext uri="{BB962C8B-B14F-4D97-AF65-F5344CB8AC3E}">
        <p14:creationId xmlns:p14="http://schemas.microsoft.com/office/powerpoint/2010/main" val="2277268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E61B259-718E-41BC-9A97-1627054B1256}" type="slidenum">
              <a:rPr lang="de-DE" smtClean="0"/>
              <a:t>38</a:t>
            </a:fld>
            <a:endParaRPr lang="de-DE"/>
          </a:p>
        </p:txBody>
      </p:sp>
    </p:spTree>
    <p:extLst>
      <p:ext uri="{BB962C8B-B14F-4D97-AF65-F5344CB8AC3E}">
        <p14:creationId xmlns:p14="http://schemas.microsoft.com/office/powerpoint/2010/main" val="2852589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15A918E5-D937-4385-B3C1-9CE1C1F817BB}" type="datetime1">
              <a:rPr lang="de-DE" smtClean="0"/>
              <a:t>27.09.2025</a:t>
            </a:fld>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r>
              <a:rPr lang="de-DE"/>
              <a:t> Folie </a:t>
            </a:r>
            <a:fld id="{812F24F4-33A2-4A6F-87E3-ABC44FA42587}" type="slidenum">
              <a:rPr lang="de-DE" smtClean="0"/>
              <a:pPr/>
              <a:t>‹Nr.›</a:t>
            </a:fld>
            <a:endParaRPr lang="de-DE" dirty="0"/>
          </a:p>
        </p:txBody>
      </p:sp>
    </p:spTree>
    <p:extLst>
      <p:ext uri="{BB962C8B-B14F-4D97-AF65-F5344CB8AC3E}">
        <p14:creationId xmlns:p14="http://schemas.microsoft.com/office/powerpoint/2010/main" val="227202723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15A918E5-D937-4385-B3C1-9CE1C1F817BB}" type="datetime1">
              <a:rPr lang="de-DE" smtClean="0"/>
              <a:t>27.09.2025</a:t>
            </a:fld>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r>
              <a:rPr lang="de-DE"/>
              <a:t> Folie </a:t>
            </a:r>
            <a:fld id="{812F24F4-33A2-4A6F-87E3-ABC44FA42587}" type="slidenum">
              <a:rPr lang="de-DE" smtClean="0"/>
              <a:pPr/>
              <a:t>‹Nr.›</a:t>
            </a:fld>
            <a:endParaRPr lang="de-DE" dirty="0"/>
          </a:p>
        </p:txBody>
      </p:sp>
    </p:spTree>
    <p:extLst>
      <p:ext uri="{BB962C8B-B14F-4D97-AF65-F5344CB8AC3E}">
        <p14:creationId xmlns:p14="http://schemas.microsoft.com/office/powerpoint/2010/main" val="152018685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15A918E5-D937-4385-B3C1-9CE1C1F817BB}" type="datetime1">
              <a:rPr lang="de-DE" smtClean="0"/>
              <a:t>27.09.2025</a:t>
            </a:fld>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r>
              <a:rPr lang="de-DE"/>
              <a:t> Folie </a:t>
            </a:r>
            <a:fld id="{812F24F4-33A2-4A6F-87E3-ABC44FA42587}" type="slidenum">
              <a:rPr lang="de-DE" smtClean="0"/>
              <a:pPr/>
              <a:t>‹Nr.›</a:t>
            </a:fld>
            <a:endParaRPr lang="de-DE" dirty="0"/>
          </a:p>
        </p:txBody>
      </p:sp>
    </p:spTree>
    <p:extLst>
      <p:ext uri="{BB962C8B-B14F-4D97-AF65-F5344CB8AC3E}">
        <p14:creationId xmlns:p14="http://schemas.microsoft.com/office/powerpoint/2010/main" val="42598877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
        <p:nvSpPr>
          <p:cNvPr id="15" name="Rechteck 14"/>
          <p:cNvSpPr/>
          <p:nvPr userDrawn="1"/>
        </p:nvSpPr>
        <p:spPr>
          <a:xfrm>
            <a:off x="-1" y="3907145"/>
            <a:ext cx="12192001" cy="220210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sz="1800"/>
          </a:p>
        </p:txBody>
      </p:sp>
      <p:sp>
        <p:nvSpPr>
          <p:cNvPr id="8" name="Freihandform 7"/>
          <p:cNvSpPr>
            <a:spLocks noChangeAspect="1"/>
          </p:cNvSpPr>
          <p:nvPr/>
        </p:nvSpPr>
        <p:spPr>
          <a:xfrm>
            <a:off x="-10074" y="0"/>
            <a:ext cx="12213209" cy="5871808"/>
          </a:xfrm>
          <a:custGeom>
            <a:avLst/>
            <a:gdLst>
              <a:gd name="connsiteX0" fmla="*/ 0 w 9151557"/>
              <a:gd name="connsiteY0" fmla="*/ 0 h 5871808"/>
              <a:gd name="connsiteX1" fmla="*/ 9151557 w 9151557"/>
              <a:gd name="connsiteY1" fmla="*/ 0 h 5871808"/>
              <a:gd name="connsiteX2" fmla="*/ 9144000 w 9151557"/>
              <a:gd name="connsiteY2" fmla="*/ 4269719 h 5871808"/>
              <a:gd name="connsiteX3" fmla="*/ 7557 w 9151557"/>
              <a:gd name="connsiteY3" fmla="*/ 5871808 h 5871808"/>
              <a:gd name="connsiteX4" fmla="*/ 0 w 9151557"/>
              <a:gd name="connsiteY4" fmla="*/ 0 h 5871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1557" h="5871808">
                <a:moveTo>
                  <a:pt x="0" y="0"/>
                </a:moveTo>
                <a:lnTo>
                  <a:pt x="9151557" y="0"/>
                </a:lnTo>
                <a:lnTo>
                  <a:pt x="9144000" y="4269719"/>
                </a:lnTo>
                <a:lnTo>
                  <a:pt x="7557" y="5871808"/>
                </a:lnTo>
                <a:lnTo>
                  <a:pt x="0" y="0"/>
                </a:lnTo>
                <a:close/>
              </a:path>
            </a:pathLst>
          </a:custGeom>
          <a:solidFill>
            <a:srgbClr val="006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latin typeface="Arial" panose="020B0604020202020204" pitchFamily="34" charset="0"/>
              <a:cs typeface="Arial" panose="020B0604020202020204" pitchFamily="34" charset="0"/>
            </a:endParaRPr>
          </a:p>
        </p:txBody>
      </p:sp>
      <p:sp>
        <p:nvSpPr>
          <p:cNvPr id="10" name="Textfeld 9"/>
          <p:cNvSpPr txBox="1"/>
          <p:nvPr userDrawn="1"/>
        </p:nvSpPr>
        <p:spPr>
          <a:xfrm>
            <a:off x="8275971" y="134684"/>
            <a:ext cx="2937022" cy="276999"/>
          </a:xfrm>
          <a:prstGeom prst="rect">
            <a:avLst/>
          </a:prstGeom>
          <a:noFill/>
        </p:spPr>
        <p:txBody>
          <a:bodyPr wrap="none" rtlCol="0" anchor="ctr" anchorCtr="0">
            <a:spAutoFit/>
          </a:bodyPr>
          <a:lstStyle/>
          <a:p>
            <a:pPr algn="l"/>
            <a:r>
              <a:rPr lang="de-DE" sz="1200" b="1" dirty="0">
                <a:solidFill>
                  <a:srgbClr val="003064"/>
                </a:solidFill>
                <a:latin typeface="Arial" panose="020B0604020202020204" pitchFamily="34" charset="0"/>
                <a:cs typeface="Arial" panose="020B0604020202020204" pitchFamily="34" charset="0"/>
              </a:rPr>
              <a:t>Schleswig-Holstein.</a:t>
            </a:r>
            <a:r>
              <a:rPr lang="de-DE" sz="1200" dirty="0">
                <a:solidFill>
                  <a:srgbClr val="003064"/>
                </a:solidFill>
                <a:latin typeface="Arial" panose="020B0604020202020204" pitchFamily="34" charset="0"/>
                <a:cs typeface="Arial" panose="020B0604020202020204" pitchFamily="34" charset="0"/>
              </a:rPr>
              <a:t> Der echte Norden.</a:t>
            </a:r>
          </a:p>
        </p:txBody>
      </p:sp>
      <p:sp>
        <p:nvSpPr>
          <p:cNvPr id="2" name="Title 1"/>
          <p:cNvSpPr>
            <a:spLocks noGrp="1"/>
          </p:cNvSpPr>
          <p:nvPr>
            <p:ph type="ctrTitle"/>
          </p:nvPr>
        </p:nvSpPr>
        <p:spPr>
          <a:xfrm>
            <a:off x="914400" y="722286"/>
            <a:ext cx="10363200" cy="2000512"/>
          </a:xfrm>
          <a:prstGeom prst="rect">
            <a:avLst/>
          </a:prstGeom>
        </p:spPr>
        <p:txBody>
          <a:bodyPr anchor="ctr">
            <a:normAutofit/>
          </a:bodyPr>
          <a:lstStyle>
            <a:lvl1pPr algn="l">
              <a:defRPr sz="5400">
                <a:solidFill>
                  <a:schemeClr val="bg1"/>
                </a:solidFill>
              </a:defRPr>
            </a:lvl1pPr>
          </a:lstStyle>
          <a:p>
            <a:r>
              <a:rPr lang="de-DE" dirty="0"/>
              <a:t>Titelmasterformat durch Klicken bearbeiten</a:t>
            </a:r>
            <a:endParaRPr lang="en-US" dirty="0"/>
          </a:p>
        </p:txBody>
      </p:sp>
      <p:sp>
        <p:nvSpPr>
          <p:cNvPr id="3" name="Subtitle 2"/>
          <p:cNvSpPr>
            <a:spLocks noGrp="1"/>
          </p:cNvSpPr>
          <p:nvPr>
            <p:ph type="subTitle" idx="1"/>
          </p:nvPr>
        </p:nvSpPr>
        <p:spPr>
          <a:xfrm>
            <a:off x="914400" y="2786604"/>
            <a:ext cx="10363200" cy="1537723"/>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Formatvorlage des Untertitelmasters durch Klicken bearbeiten</a:t>
            </a:r>
            <a:endParaRPr lang="en-US" dirty="0"/>
          </a:p>
        </p:txBody>
      </p:sp>
      <p:sp>
        <p:nvSpPr>
          <p:cNvPr id="12" name="Textplatzhalter 11"/>
          <p:cNvSpPr>
            <a:spLocks noGrp="1"/>
          </p:cNvSpPr>
          <p:nvPr>
            <p:ph type="body" sz="quarter" idx="13" hasCustomPrompt="1"/>
          </p:nvPr>
        </p:nvSpPr>
        <p:spPr>
          <a:xfrm>
            <a:off x="242849" y="6173054"/>
            <a:ext cx="4800000" cy="288000"/>
          </a:xfrm>
          <a:prstGeom prst="rect">
            <a:avLst/>
          </a:prstGeom>
        </p:spPr>
        <p:txBody>
          <a:bodyPr anchor="ctr"/>
          <a:lstStyle>
            <a:lvl1pPr marL="0" indent="0">
              <a:buNone/>
              <a:defRPr lang="de-DE" sz="1200" b="0" kern="1200" dirty="0" smtClean="0">
                <a:solidFill>
                  <a:srgbClr val="002F63"/>
                </a:solidFill>
                <a:latin typeface="Arial" panose="020B0604020202020204" pitchFamily="34" charset="0"/>
                <a:ea typeface="+mn-ea"/>
                <a:cs typeface="Arial" panose="020B0604020202020204" pitchFamily="34" charset="0"/>
              </a:defRPr>
            </a:lvl1pPr>
            <a:lvl2pPr>
              <a:defRPr lang="de-DE" sz="1200" b="1" kern="1200" dirty="0" smtClean="0">
                <a:solidFill>
                  <a:srgbClr val="003064"/>
                </a:solidFill>
                <a:latin typeface="Arial" panose="020B0604020202020204" pitchFamily="34" charset="0"/>
                <a:ea typeface="+mn-ea"/>
                <a:cs typeface="Arial" panose="020B0604020202020204" pitchFamily="34" charset="0"/>
              </a:defRPr>
            </a:lvl2pPr>
            <a:lvl3pPr>
              <a:defRPr lang="de-DE" sz="1200" b="1" kern="1200" dirty="0" smtClean="0">
                <a:solidFill>
                  <a:srgbClr val="003064"/>
                </a:solidFill>
                <a:latin typeface="Arial" panose="020B0604020202020204" pitchFamily="34" charset="0"/>
                <a:ea typeface="+mn-ea"/>
                <a:cs typeface="Arial" panose="020B0604020202020204" pitchFamily="34" charset="0"/>
              </a:defRPr>
            </a:lvl3pPr>
            <a:lvl4pPr>
              <a:defRPr lang="de-DE" sz="1200" b="1" kern="1200" dirty="0" smtClean="0">
                <a:solidFill>
                  <a:srgbClr val="003064"/>
                </a:solidFill>
                <a:latin typeface="Arial" panose="020B0604020202020204" pitchFamily="34" charset="0"/>
                <a:ea typeface="+mn-ea"/>
                <a:cs typeface="Arial" panose="020B0604020202020204" pitchFamily="34" charset="0"/>
              </a:defRPr>
            </a:lvl4pPr>
            <a:lvl5pPr>
              <a:defRPr lang="de-DE" sz="1200" b="1" kern="1200" dirty="0" smtClean="0">
                <a:solidFill>
                  <a:srgbClr val="003064"/>
                </a:solidFill>
                <a:latin typeface="Arial" panose="020B0604020202020204" pitchFamily="34" charset="0"/>
                <a:ea typeface="+mn-ea"/>
                <a:cs typeface="Arial" panose="020B0604020202020204" pitchFamily="34" charset="0"/>
              </a:defRPr>
            </a:lvl5pPr>
          </a:lstStyle>
          <a:p>
            <a:pPr lvl="0"/>
            <a:r>
              <a:rPr lang="de-DE" dirty="0"/>
              <a:t>Platzhalter Name</a:t>
            </a:r>
          </a:p>
        </p:txBody>
      </p:sp>
      <p:sp>
        <p:nvSpPr>
          <p:cNvPr id="13" name="Textplatzhalter 11"/>
          <p:cNvSpPr>
            <a:spLocks noGrp="1"/>
          </p:cNvSpPr>
          <p:nvPr>
            <p:ph type="body" sz="quarter" idx="14" hasCustomPrompt="1"/>
          </p:nvPr>
        </p:nvSpPr>
        <p:spPr>
          <a:xfrm>
            <a:off x="242849" y="6464164"/>
            <a:ext cx="3840000" cy="286813"/>
          </a:xfrm>
          <a:prstGeom prst="rect">
            <a:avLst/>
          </a:prstGeom>
        </p:spPr>
        <p:txBody>
          <a:bodyPr anchor="ctr"/>
          <a:lstStyle>
            <a:lvl1pPr marL="0" indent="0">
              <a:buNone/>
              <a:defRPr lang="de-DE" sz="1200" b="0" kern="1200" dirty="0" smtClean="0">
                <a:solidFill>
                  <a:srgbClr val="002F63"/>
                </a:solidFill>
                <a:latin typeface="Arial" panose="020B0604020202020204" pitchFamily="34" charset="0"/>
                <a:ea typeface="+mn-ea"/>
                <a:cs typeface="Arial" panose="020B0604020202020204" pitchFamily="34" charset="0"/>
              </a:defRPr>
            </a:lvl1pPr>
            <a:lvl2pPr>
              <a:defRPr lang="de-DE" sz="1200" b="1" kern="1200" dirty="0" smtClean="0">
                <a:solidFill>
                  <a:srgbClr val="003064"/>
                </a:solidFill>
                <a:latin typeface="Arial" panose="020B0604020202020204" pitchFamily="34" charset="0"/>
                <a:ea typeface="+mn-ea"/>
                <a:cs typeface="Arial" panose="020B0604020202020204" pitchFamily="34" charset="0"/>
              </a:defRPr>
            </a:lvl2pPr>
            <a:lvl3pPr>
              <a:defRPr lang="de-DE" sz="1200" b="1" kern="1200" dirty="0" smtClean="0">
                <a:solidFill>
                  <a:srgbClr val="003064"/>
                </a:solidFill>
                <a:latin typeface="Arial" panose="020B0604020202020204" pitchFamily="34" charset="0"/>
                <a:ea typeface="+mn-ea"/>
                <a:cs typeface="Arial" panose="020B0604020202020204" pitchFamily="34" charset="0"/>
              </a:defRPr>
            </a:lvl3pPr>
            <a:lvl4pPr>
              <a:defRPr lang="de-DE" sz="1200" b="1" kern="1200" dirty="0" smtClean="0">
                <a:solidFill>
                  <a:srgbClr val="003064"/>
                </a:solidFill>
                <a:latin typeface="Arial" panose="020B0604020202020204" pitchFamily="34" charset="0"/>
                <a:ea typeface="+mn-ea"/>
                <a:cs typeface="Arial" panose="020B0604020202020204" pitchFamily="34" charset="0"/>
              </a:defRPr>
            </a:lvl4pPr>
            <a:lvl5pPr>
              <a:defRPr lang="de-DE" sz="1200" b="1" kern="1200" dirty="0" smtClean="0">
                <a:solidFill>
                  <a:srgbClr val="003064"/>
                </a:solidFill>
                <a:latin typeface="Arial" panose="020B0604020202020204" pitchFamily="34" charset="0"/>
                <a:ea typeface="+mn-ea"/>
                <a:cs typeface="Arial" panose="020B0604020202020204" pitchFamily="34" charset="0"/>
              </a:defRPr>
            </a:lvl5pPr>
          </a:lstStyle>
          <a:p>
            <a:pPr lvl="0"/>
            <a:r>
              <a:rPr lang="de-DE" dirty="0"/>
              <a:t>Platzhalter Datum</a:t>
            </a:r>
          </a:p>
        </p:txBody>
      </p:sp>
      <p:sp>
        <p:nvSpPr>
          <p:cNvPr id="5" name="Bildplatzhalter 4"/>
          <p:cNvSpPr>
            <a:spLocks noGrp="1"/>
          </p:cNvSpPr>
          <p:nvPr>
            <p:ph type="pic" sz="quarter" idx="15" hasCustomPrompt="1"/>
          </p:nvPr>
        </p:nvSpPr>
        <p:spPr>
          <a:xfrm>
            <a:off x="8227485" y="6173788"/>
            <a:ext cx="1553633" cy="577850"/>
          </a:xfrm>
        </p:spPr>
        <p:txBody>
          <a:bodyPr anchor="ctr">
            <a:normAutofit/>
          </a:bodyPr>
          <a:lstStyle>
            <a:lvl1pPr marL="0" indent="0" algn="ctr">
              <a:buNone/>
              <a:defRPr sz="1400"/>
            </a:lvl1pPr>
          </a:lstStyle>
          <a:p>
            <a:r>
              <a:rPr lang="de-DE" dirty="0"/>
              <a:t>Projektlogo</a:t>
            </a:r>
          </a:p>
        </p:txBody>
      </p:sp>
    </p:spTree>
    <p:extLst>
      <p:ext uri="{BB962C8B-B14F-4D97-AF65-F5344CB8AC3E}">
        <p14:creationId xmlns:p14="http://schemas.microsoft.com/office/powerpoint/2010/main" val="18880583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Zwei Inhalte">
    <p:spTree>
      <p:nvGrpSpPr>
        <p:cNvPr id="1" name=""/>
        <p:cNvGrpSpPr/>
        <p:nvPr/>
      </p:nvGrpSpPr>
      <p:grpSpPr>
        <a:xfrm>
          <a:off x="0" y="0"/>
          <a:ext cx="0" cy="0"/>
          <a:chOff x="0" y="0"/>
          <a:chExt cx="0" cy="0"/>
        </a:xfrm>
      </p:grpSpPr>
      <p:sp>
        <p:nvSpPr>
          <p:cNvPr id="2" name="Title 1"/>
          <p:cNvSpPr>
            <a:spLocks noGrp="1"/>
          </p:cNvSpPr>
          <p:nvPr>
            <p:ph type="title"/>
          </p:nvPr>
        </p:nvSpPr>
        <p:spPr>
          <a:xfrm>
            <a:off x="817084" y="225425"/>
            <a:ext cx="10560000" cy="1332000"/>
          </a:xfrm>
          <a:prstGeom prst="rect">
            <a:avLst/>
          </a:prstGeom>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838200" y="1844680"/>
            <a:ext cx="5181600" cy="4032249"/>
          </a:xfrm>
          <a:prstGeom prst="rect">
            <a:avLst/>
          </a:prstGeo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Content Placeholder 3"/>
          <p:cNvSpPr>
            <a:spLocks noGrp="1"/>
          </p:cNvSpPr>
          <p:nvPr>
            <p:ph sz="half" idx="2"/>
          </p:nvPr>
        </p:nvSpPr>
        <p:spPr>
          <a:xfrm>
            <a:off x="6172200" y="1844675"/>
            <a:ext cx="5181600" cy="4032250"/>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1" name="Bildplatzhalter 4"/>
          <p:cNvSpPr>
            <a:spLocks noGrp="1"/>
          </p:cNvSpPr>
          <p:nvPr>
            <p:ph type="pic" sz="quarter" idx="15" hasCustomPrompt="1"/>
          </p:nvPr>
        </p:nvSpPr>
        <p:spPr>
          <a:xfrm>
            <a:off x="8227486" y="6173788"/>
            <a:ext cx="1553633" cy="577850"/>
          </a:xfrm>
        </p:spPr>
        <p:txBody>
          <a:bodyPr anchor="ctr">
            <a:normAutofit/>
          </a:bodyPr>
          <a:lstStyle>
            <a:lvl1pPr marL="0" indent="0" algn="ctr">
              <a:buNone/>
              <a:defRPr sz="1400"/>
            </a:lvl1pPr>
          </a:lstStyle>
          <a:p>
            <a:r>
              <a:rPr lang="de-DE" dirty="0"/>
              <a:t>Projektlogo</a:t>
            </a:r>
          </a:p>
        </p:txBody>
      </p:sp>
      <p:sp>
        <p:nvSpPr>
          <p:cNvPr id="15" name="Datumsplatzhalter 2"/>
          <p:cNvSpPr>
            <a:spLocks noGrp="1"/>
          </p:cNvSpPr>
          <p:nvPr>
            <p:ph type="dt" sz="half" idx="16"/>
          </p:nvPr>
        </p:nvSpPr>
        <p:spPr>
          <a:xfrm>
            <a:off x="838202" y="6356353"/>
            <a:ext cx="1250244" cy="365125"/>
          </a:xfrm>
          <a:prstGeom prst="rect">
            <a:avLst/>
          </a:prstGeom>
        </p:spPr>
        <p:txBody>
          <a:bodyPr vert="horz" lIns="91440" tIns="45720" rIns="91440" bIns="45720" rtlCol="0" anchor="ctr"/>
          <a:lstStyle>
            <a:lvl1pPr algn="l">
              <a:defRPr sz="1200">
                <a:solidFill>
                  <a:srgbClr val="A4ADB6"/>
                </a:solidFill>
              </a:defRPr>
            </a:lvl1pPr>
          </a:lstStyle>
          <a:p>
            <a:fld id="{7E6961B8-E763-4621-9D5D-38F66A348052}" type="datetime1">
              <a:rPr lang="de-DE" smtClean="0"/>
              <a:t>27.09.2025</a:t>
            </a:fld>
            <a:endParaRPr lang="de-DE" dirty="0"/>
          </a:p>
        </p:txBody>
      </p:sp>
      <p:sp>
        <p:nvSpPr>
          <p:cNvPr id="16" name="Fußzeilenplatzhalter 5"/>
          <p:cNvSpPr>
            <a:spLocks noGrp="1"/>
          </p:cNvSpPr>
          <p:nvPr>
            <p:ph type="ftr" sz="quarter" idx="3"/>
          </p:nvPr>
        </p:nvSpPr>
        <p:spPr>
          <a:xfrm>
            <a:off x="3340288" y="6356353"/>
            <a:ext cx="4776424" cy="365125"/>
          </a:xfrm>
          <a:prstGeom prst="rect">
            <a:avLst/>
          </a:prstGeom>
        </p:spPr>
        <p:txBody>
          <a:bodyPr vert="horz" lIns="91440" tIns="45720" rIns="91440" bIns="45720" rtlCol="0" anchor="ctr"/>
          <a:lstStyle>
            <a:lvl1pPr algn="ctr">
              <a:defRPr sz="1200">
                <a:solidFill>
                  <a:srgbClr val="A4ADB6"/>
                </a:solidFill>
              </a:defRPr>
            </a:lvl1pPr>
          </a:lstStyle>
          <a:p>
            <a:endParaRPr lang="de-DE" dirty="0"/>
          </a:p>
        </p:txBody>
      </p:sp>
      <p:sp>
        <p:nvSpPr>
          <p:cNvPr id="17" name="Foliennummernplatzhalter 12"/>
          <p:cNvSpPr>
            <a:spLocks noGrp="1"/>
          </p:cNvSpPr>
          <p:nvPr>
            <p:ph type="sldNum" sz="quarter" idx="4"/>
          </p:nvPr>
        </p:nvSpPr>
        <p:spPr>
          <a:xfrm>
            <a:off x="2245265" y="6356353"/>
            <a:ext cx="938203" cy="365125"/>
          </a:xfrm>
          <a:prstGeom prst="rect">
            <a:avLst/>
          </a:prstGeom>
        </p:spPr>
        <p:txBody>
          <a:bodyPr vert="horz" lIns="91440" tIns="45720" rIns="91440" bIns="45720" rtlCol="0" anchor="ctr"/>
          <a:lstStyle>
            <a:lvl1pPr algn="r">
              <a:defRPr sz="1200">
                <a:solidFill>
                  <a:srgbClr val="A4ADB6"/>
                </a:solidFill>
              </a:defRPr>
            </a:lvl1pPr>
          </a:lstStyle>
          <a:p>
            <a:pPr algn="ctr"/>
            <a:r>
              <a:rPr lang="de-DE"/>
              <a:t> Folie </a:t>
            </a:r>
            <a:fld id="{812F24F4-33A2-4A6F-87E3-ABC44FA42587}" type="slidenum">
              <a:rPr lang="de-DE" smtClean="0"/>
              <a:pPr algn="ctr"/>
              <a:t>‹Nr.›</a:t>
            </a:fld>
            <a:endParaRPr lang="de-DE" dirty="0"/>
          </a:p>
        </p:txBody>
      </p:sp>
    </p:spTree>
    <p:extLst>
      <p:ext uri="{BB962C8B-B14F-4D97-AF65-F5344CB8AC3E}">
        <p14:creationId xmlns:p14="http://schemas.microsoft.com/office/powerpoint/2010/main" val="377124885"/>
      </p:ext>
    </p:extLst>
  </p:cSld>
  <p:clrMapOvr>
    <a:masterClrMapping/>
  </p:clrMapOvr>
  <p:extLst>
    <p:ext uri="{DCECCB84-F9BA-43D5-87BE-67443E8EF086}">
      <p15:sldGuideLst xmlns="" xmlns:p15="http://schemas.microsoft.com/office/powerpoint/2012/main">
        <p15:guide id="1" orient="horz" pos="142"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Nur Titel">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817084" y="225424"/>
            <a:ext cx="10560000" cy="1332000"/>
          </a:xfrm>
          <a:prstGeom prst="rect">
            <a:avLst/>
          </a:prstGeom>
        </p:spPr>
        <p:txBody>
          <a:bodyPr vert="horz" lIns="91440" tIns="45720" rIns="91440" bIns="45720" rtlCol="0" anchor="ctr">
            <a:normAutofit/>
          </a:bodyPr>
          <a:lstStyle/>
          <a:p>
            <a:r>
              <a:rPr lang="de-DE" dirty="0"/>
              <a:t>Titelmasterformat durch Klicken bearbeiten</a:t>
            </a:r>
            <a:endParaRPr lang="en-US" dirty="0"/>
          </a:p>
        </p:txBody>
      </p:sp>
      <p:sp>
        <p:nvSpPr>
          <p:cNvPr id="3" name="Bildplatzhalter 4"/>
          <p:cNvSpPr>
            <a:spLocks noGrp="1"/>
          </p:cNvSpPr>
          <p:nvPr>
            <p:ph type="pic" sz="quarter" idx="15" hasCustomPrompt="1"/>
          </p:nvPr>
        </p:nvSpPr>
        <p:spPr>
          <a:xfrm>
            <a:off x="8227486" y="6173788"/>
            <a:ext cx="1553633" cy="577850"/>
          </a:xfrm>
        </p:spPr>
        <p:txBody>
          <a:bodyPr anchor="ctr">
            <a:normAutofit/>
          </a:bodyPr>
          <a:lstStyle>
            <a:lvl1pPr marL="0" indent="0" algn="ctr">
              <a:buNone/>
              <a:defRPr sz="1400"/>
            </a:lvl1pPr>
          </a:lstStyle>
          <a:p>
            <a:r>
              <a:rPr lang="de-DE" dirty="0"/>
              <a:t>Projektlogo</a:t>
            </a:r>
          </a:p>
        </p:txBody>
      </p:sp>
      <p:sp>
        <p:nvSpPr>
          <p:cNvPr id="11" name="Datumsplatzhalter 2"/>
          <p:cNvSpPr>
            <a:spLocks noGrp="1"/>
          </p:cNvSpPr>
          <p:nvPr>
            <p:ph type="dt" sz="half" idx="2"/>
          </p:nvPr>
        </p:nvSpPr>
        <p:spPr>
          <a:xfrm>
            <a:off x="838202" y="6356353"/>
            <a:ext cx="1250244" cy="365125"/>
          </a:xfrm>
          <a:prstGeom prst="rect">
            <a:avLst/>
          </a:prstGeom>
        </p:spPr>
        <p:txBody>
          <a:bodyPr vert="horz" lIns="91440" tIns="45720" rIns="91440" bIns="45720" rtlCol="0" anchor="ctr"/>
          <a:lstStyle>
            <a:lvl1pPr algn="l">
              <a:defRPr sz="1200">
                <a:solidFill>
                  <a:srgbClr val="A4ADB6"/>
                </a:solidFill>
              </a:defRPr>
            </a:lvl1pPr>
          </a:lstStyle>
          <a:p>
            <a:fld id="{B7E06C08-2B17-43F1-A072-02A8688504CF}" type="datetime1">
              <a:rPr lang="de-DE" smtClean="0"/>
              <a:t>27.09.2025</a:t>
            </a:fld>
            <a:endParaRPr lang="de-DE" dirty="0"/>
          </a:p>
        </p:txBody>
      </p:sp>
      <p:sp>
        <p:nvSpPr>
          <p:cNvPr id="12" name="Fußzeilenplatzhalter 5"/>
          <p:cNvSpPr>
            <a:spLocks noGrp="1"/>
          </p:cNvSpPr>
          <p:nvPr>
            <p:ph type="ftr" sz="quarter" idx="3"/>
          </p:nvPr>
        </p:nvSpPr>
        <p:spPr>
          <a:xfrm>
            <a:off x="3340288" y="6356353"/>
            <a:ext cx="4776424" cy="365125"/>
          </a:xfrm>
          <a:prstGeom prst="rect">
            <a:avLst/>
          </a:prstGeom>
        </p:spPr>
        <p:txBody>
          <a:bodyPr vert="horz" lIns="91440" tIns="45720" rIns="91440" bIns="45720" rtlCol="0" anchor="ctr"/>
          <a:lstStyle>
            <a:lvl1pPr algn="ctr">
              <a:defRPr sz="1200">
                <a:solidFill>
                  <a:srgbClr val="A4ADB6"/>
                </a:solidFill>
              </a:defRPr>
            </a:lvl1pPr>
          </a:lstStyle>
          <a:p>
            <a:endParaRPr lang="de-DE" dirty="0"/>
          </a:p>
        </p:txBody>
      </p:sp>
      <p:sp>
        <p:nvSpPr>
          <p:cNvPr id="13" name="Foliennummernplatzhalter 12"/>
          <p:cNvSpPr>
            <a:spLocks noGrp="1"/>
          </p:cNvSpPr>
          <p:nvPr>
            <p:ph type="sldNum" sz="quarter" idx="4"/>
          </p:nvPr>
        </p:nvSpPr>
        <p:spPr>
          <a:xfrm>
            <a:off x="2245265" y="6356353"/>
            <a:ext cx="938203" cy="365125"/>
          </a:xfrm>
          <a:prstGeom prst="rect">
            <a:avLst/>
          </a:prstGeom>
        </p:spPr>
        <p:txBody>
          <a:bodyPr vert="horz" lIns="91440" tIns="45720" rIns="91440" bIns="45720" rtlCol="0" anchor="ctr"/>
          <a:lstStyle>
            <a:lvl1pPr algn="r">
              <a:defRPr sz="1200">
                <a:solidFill>
                  <a:srgbClr val="A4ADB6"/>
                </a:solidFill>
              </a:defRPr>
            </a:lvl1pPr>
          </a:lstStyle>
          <a:p>
            <a:pPr algn="ctr"/>
            <a:r>
              <a:rPr lang="de-DE"/>
              <a:t> Folie </a:t>
            </a:r>
            <a:fld id="{812F24F4-33A2-4A6F-87E3-ABC44FA42587}" type="slidenum">
              <a:rPr lang="de-DE" smtClean="0"/>
              <a:pPr algn="ctr"/>
              <a:t>‹Nr.›</a:t>
            </a:fld>
            <a:endParaRPr lang="de-DE" dirty="0"/>
          </a:p>
        </p:txBody>
      </p:sp>
    </p:spTree>
    <p:extLst>
      <p:ext uri="{BB962C8B-B14F-4D97-AF65-F5344CB8AC3E}">
        <p14:creationId xmlns:p14="http://schemas.microsoft.com/office/powerpoint/2010/main" val="29805413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Leer">
    <p:spTree>
      <p:nvGrpSpPr>
        <p:cNvPr id="1" name=""/>
        <p:cNvGrpSpPr/>
        <p:nvPr/>
      </p:nvGrpSpPr>
      <p:grpSpPr>
        <a:xfrm>
          <a:off x="0" y="0"/>
          <a:ext cx="0" cy="0"/>
          <a:chOff x="0" y="0"/>
          <a:chExt cx="0" cy="0"/>
        </a:xfrm>
      </p:grpSpPr>
      <p:sp>
        <p:nvSpPr>
          <p:cNvPr id="2" name="Bildplatzhalter 4"/>
          <p:cNvSpPr>
            <a:spLocks noGrp="1"/>
          </p:cNvSpPr>
          <p:nvPr>
            <p:ph type="pic" sz="quarter" idx="15" hasCustomPrompt="1"/>
          </p:nvPr>
        </p:nvSpPr>
        <p:spPr>
          <a:xfrm>
            <a:off x="8227486" y="6173788"/>
            <a:ext cx="1553633" cy="577850"/>
          </a:xfrm>
        </p:spPr>
        <p:txBody>
          <a:bodyPr anchor="ctr">
            <a:normAutofit/>
          </a:bodyPr>
          <a:lstStyle>
            <a:lvl1pPr marL="0" indent="0" algn="ctr">
              <a:buNone/>
              <a:defRPr sz="1400"/>
            </a:lvl1pPr>
          </a:lstStyle>
          <a:p>
            <a:r>
              <a:rPr lang="de-DE" dirty="0"/>
              <a:t>Projektlogo</a:t>
            </a:r>
          </a:p>
        </p:txBody>
      </p:sp>
      <p:sp>
        <p:nvSpPr>
          <p:cNvPr id="7" name="Datumsplatzhalter 2"/>
          <p:cNvSpPr>
            <a:spLocks noGrp="1"/>
          </p:cNvSpPr>
          <p:nvPr>
            <p:ph type="dt" sz="half" idx="2"/>
          </p:nvPr>
        </p:nvSpPr>
        <p:spPr>
          <a:xfrm>
            <a:off x="838202" y="6356353"/>
            <a:ext cx="1250244" cy="365125"/>
          </a:xfrm>
          <a:prstGeom prst="rect">
            <a:avLst/>
          </a:prstGeom>
        </p:spPr>
        <p:txBody>
          <a:bodyPr vert="horz" lIns="91440" tIns="45720" rIns="91440" bIns="45720" rtlCol="0" anchor="ctr"/>
          <a:lstStyle>
            <a:lvl1pPr algn="l">
              <a:defRPr sz="1200">
                <a:solidFill>
                  <a:srgbClr val="A4ADB6"/>
                </a:solidFill>
              </a:defRPr>
            </a:lvl1pPr>
          </a:lstStyle>
          <a:p>
            <a:fld id="{514C555C-37E2-44ED-BE6C-12A21C01C579}" type="datetime1">
              <a:rPr lang="de-DE" smtClean="0"/>
              <a:t>27.09.2025</a:t>
            </a:fld>
            <a:endParaRPr lang="de-DE" dirty="0"/>
          </a:p>
        </p:txBody>
      </p:sp>
      <p:sp>
        <p:nvSpPr>
          <p:cNvPr id="8" name="Fußzeilenplatzhalter 5"/>
          <p:cNvSpPr>
            <a:spLocks noGrp="1"/>
          </p:cNvSpPr>
          <p:nvPr>
            <p:ph type="ftr" sz="quarter" idx="3"/>
          </p:nvPr>
        </p:nvSpPr>
        <p:spPr>
          <a:xfrm>
            <a:off x="3340288" y="6356353"/>
            <a:ext cx="4776424" cy="365125"/>
          </a:xfrm>
          <a:prstGeom prst="rect">
            <a:avLst/>
          </a:prstGeom>
        </p:spPr>
        <p:txBody>
          <a:bodyPr vert="horz" lIns="91440" tIns="45720" rIns="91440" bIns="45720" rtlCol="0" anchor="ctr"/>
          <a:lstStyle>
            <a:lvl1pPr algn="ctr">
              <a:defRPr sz="1200">
                <a:solidFill>
                  <a:srgbClr val="A4ADB6"/>
                </a:solidFill>
              </a:defRPr>
            </a:lvl1pPr>
          </a:lstStyle>
          <a:p>
            <a:endParaRPr lang="de-DE" dirty="0"/>
          </a:p>
        </p:txBody>
      </p:sp>
      <p:sp>
        <p:nvSpPr>
          <p:cNvPr id="9" name="Foliennummernplatzhalter 12"/>
          <p:cNvSpPr>
            <a:spLocks noGrp="1"/>
          </p:cNvSpPr>
          <p:nvPr>
            <p:ph type="sldNum" sz="quarter" idx="4"/>
          </p:nvPr>
        </p:nvSpPr>
        <p:spPr>
          <a:xfrm>
            <a:off x="2245265" y="6356353"/>
            <a:ext cx="938203" cy="365125"/>
          </a:xfrm>
          <a:prstGeom prst="rect">
            <a:avLst/>
          </a:prstGeom>
        </p:spPr>
        <p:txBody>
          <a:bodyPr vert="horz" lIns="91440" tIns="45720" rIns="91440" bIns="45720" rtlCol="0" anchor="ctr"/>
          <a:lstStyle>
            <a:lvl1pPr algn="r">
              <a:defRPr sz="1200">
                <a:solidFill>
                  <a:srgbClr val="A4ADB6"/>
                </a:solidFill>
              </a:defRPr>
            </a:lvl1pPr>
          </a:lstStyle>
          <a:p>
            <a:pPr algn="ctr"/>
            <a:r>
              <a:rPr lang="de-DE"/>
              <a:t> Folie </a:t>
            </a:r>
            <a:fld id="{812F24F4-33A2-4A6F-87E3-ABC44FA42587}" type="slidenum">
              <a:rPr lang="de-DE" smtClean="0"/>
              <a:pPr algn="ctr"/>
              <a:t>‹Nr.›</a:t>
            </a:fld>
            <a:endParaRPr lang="de-DE" dirty="0"/>
          </a:p>
        </p:txBody>
      </p:sp>
    </p:spTree>
    <p:extLst>
      <p:ext uri="{BB962C8B-B14F-4D97-AF65-F5344CB8AC3E}">
        <p14:creationId xmlns:p14="http://schemas.microsoft.com/office/powerpoint/2010/main" val="1054253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Leer">
    <p:spTree>
      <p:nvGrpSpPr>
        <p:cNvPr id="1" name=""/>
        <p:cNvGrpSpPr/>
        <p:nvPr/>
      </p:nvGrpSpPr>
      <p:grpSpPr>
        <a:xfrm>
          <a:off x="0" y="0"/>
          <a:ext cx="0" cy="0"/>
          <a:chOff x="0" y="0"/>
          <a:chExt cx="0" cy="0"/>
        </a:xfrm>
      </p:grpSpPr>
      <p:sp>
        <p:nvSpPr>
          <p:cNvPr id="4" name="Rechteck 3"/>
          <p:cNvSpPr/>
          <p:nvPr userDrawn="1"/>
        </p:nvSpPr>
        <p:spPr>
          <a:xfrm>
            <a:off x="0" y="3"/>
            <a:ext cx="12192000" cy="60323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3" name="Bildplatzhalter 4"/>
          <p:cNvSpPr>
            <a:spLocks noGrp="1"/>
          </p:cNvSpPr>
          <p:nvPr>
            <p:ph type="pic" sz="quarter" idx="15" hasCustomPrompt="1"/>
          </p:nvPr>
        </p:nvSpPr>
        <p:spPr>
          <a:xfrm>
            <a:off x="8227486" y="6173788"/>
            <a:ext cx="1553633" cy="577850"/>
          </a:xfrm>
        </p:spPr>
        <p:txBody>
          <a:bodyPr anchor="ctr">
            <a:normAutofit/>
          </a:bodyPr>
          <a:lstStyle>
            <a:lvl1pPr marL="0" indent="0" algn="ctr">
              <a:buNone/>
              <a:defRPr sz="1400"/>
            </a:lvl1pPr>
          </a:lstStyle>
          <a:p>
            <a:r>
              <a:rPr lang="de-DE" dirty="0"/>
              <a:t>Projektlogo</a:t>
            </a:r>
          </a:p>
        </p:txBody>
      </p:sp>
      <p:sp>
        <p:nvSpPr>
          <p:cNvPr id="11" name="Datumsplatzhalter 2"/>
          <p:cNvSpPr>
            <a:spLocks noGrp="1"/>
          </p:cNvSpPr>
          <p:nvPr>
            <p:ph type="dt" sz="half" idx="2"/>
          </p:nvPr>
        </p:nvSpPr>
        <p:spPr>
          <a:xfrm>
            <a:off x="838202" y="6356353"/>
            <a:ext cx="1250244" cy="365125"/>
          </a:xfrm>
          <a:prstGeom prst="rect">
            <a:avLst/>
          </a:prstGeom>
        </p:spPr>
        <p:txBody>
          <a:bodyPr vert="horz" lIns="91440" tIns="45720" rIns="91440" bIns="45720" rtlCol="0" anchor="ctr"/>
          <a:lstStyle>
            <a:lvl1pPr algn="l">
              <a:defRPr sz="1200">
                <a:solidFill>
                  <a:srgbClr val="A4ADB6"/>
                </a:solidFill>
              </a:defRPr>
            </a:lvl1pPr>
          </a:lstStyle>
          <a:p>
            <a:fld id="{F2F1D57B-2905-4E99-8DD2-DA23D35CE01F}" type="datetime1">
              <a:rPr lang="de-DE" smtClean="0"/>
              <a:t>27.09.2025</a:t>
            </a:fld>
            <a:endParaRPr lang="de-DE" dirty="0"/>
          </a:p>
        </p:txBody>
      </p:sp>
      <p:sp>
        <p:nvSpPr>
          <p:cNvPr id="12" name="Fußzeilenplatzhalter 5"/>
          <p:cNvSpPr>
            <a:spLocks noGrp="1"/>
          </p:cNvSpPr>
          <p:nvPr>
            <p:ph type="ftr" sz="quarter" idx="3"/>
          </p:nvPr>
        </p:nvSpPr>
        <p:spPr>
          <a:xfrm>
            <a:off x="3340288" y="6356353"/>
            <a:ext cx="4776424" cy="365125"/>
          </a:xfrm>
          <a:prstGeom prst="rect">
            <a:avLst/>
          </a:prstGeom>
        </p:spPr>
        <p:txBody>
          <a:bodyPr vert="horz" lIns="91440" tIns="45720" rIns="91440" bIns="45720" rtlCol="0" anchor="ctr"/>
          <a:lstStyle>
            <a:lvl1pPr algn="ctr">
              <a:defRPr sz="1200">
                <a:solidFill>
                  <a:srgbClr val="A4ADB6"/>
                </a:solidFill>
              </a:defRPr>
            </a:lvl1pPr>
          </a:lstStyle>
          <a:p>
            <a:endParaRPr lang="de-DE" dirty="0"/>
          </a:p>
        </p:txBody>
      </p:sp>
      <p:sp>
        <p:nvSpPr>
          <p:cNvPr id="13" name="Foliennummernplatzhalter 12"/>
          <p:cNvSpPr>
            <a:spLocks noGrp="1"/>
          </p:cNvSpPr>
          <p:nvPr>
            <p:ph type="sldNum" sz="quarter" idx="4"/>
          </p:nvPr>
        </p:nvSpPr>
        <p:spPr>
          <a:xfrm>
            <a:off x="2245265" y="6356353"/>
            <a:ext cx="938203" cy="365125"/>
          </a:xfrm>
          <a:prstGeom prst="rect">
            <a:avLst/>
          </a:prstGeom>
        </p:spPr>
        <p:txBody>
          <a:bodyPr vert="horz" lIns="91440" tIns="45720" rIns="91440" bIns="45720" rtlCol="0" anchor="ctr"/>
          <a:lstStyle>
            <a:lvl1pPr algn="r">
              <a:defRPr sz="1200">
                <a:solidFill>
                  <a:srgbClr val="A4ADB6"/>
                </a:solidFill>
              </a:defRPr>
            </a:lvl1pPr>
          </a:lstStyle>
          <a:p>
            <a:pPr algn="ctr"/>
            <a:r>
              <a:rPr lang="de-DE"/>
              <a:t> Folie </a:t>
            </a:r>
            <a:fld id="{812F24F4-33A2-4A6F-87E3-ABC44FA42587}" type="slidenum">
              <a:rPr lang="de-DE" smtClean="0"/>
              <a:pPr algn="ctr"/>
              <a:t>‹Nr.›</a:t>
            </a:fld>
            <a:endParaRPr lang="de-DE" dirty="0"/>
          </a:p>
        </p:txBody>
      </p:sp>
    </p:spTree>
    <p:extLst>
      <p:ext uri="{BB962C8B-B14F-4D97-AF65-F5344CB8AC3E}">
        <p14:creationId xmlns:p14="http://schemas.microsoft.com/office/powerpoint/2010/main" val="24381753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Zwischentitel">
    <p:spTree>
      <p:nvGrpSpPr>
        <p:cNvPr id="1" name=""/>
        <p:cNvGrpSpPr/>
        <p:nvPr/>
      </p:nvGrpSpPr>
      <p:grpSpPr>
        <a:xfrm>
          <a:off x="0" y="0"/>
          <a:ext cx="0" cy="0"/>
          <a:chOff x="0" y="0"/>
          <a:chExt cx="0" cy="0"/>
        </a:xfrm>
      </p:grpSpPr>
      <p:sp>
        <p:nvSpPr>
          <p:cNvPr id="7" name="Rechteck 6"/>
          <p:cNvSpPr/>
          <p:nvPr userDrawn="1"/>
        </p:nvSpPr>
        <p:spPr>
          <a:xfrm>
            <a:off x="0" y="1683803"/>
            <a:ext cx="12192000" cy="4348518"/>
          </a:xfrm>
          <a:prstGeom prst="rect">
            <a:avLst/>
          </a:prstGeom>
          <a:solidFill>
            <a:srgbClr val="008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 name="Title 1"/>
          <p:cNvSpPr>
            <a:spLocks noGrp="1"/>
          </p:cNvSpPr>
          <p:nvPr>
            <p:ph type="title" hasCustomPrompt="1"/>
          </p:nvPr>
        </p:nvSpPr>
        <p:spPr>
          <a:xfrm>
            <a:off x="831851" y="1844680"/>
            <a:ext cx="10515600" cy="2717801"/>
          </a:xfrm>
          <a:prstGeom prst="rect">
            <a:avLst/>
          </a:prstGeom>
        </p:spPr>
        <p:txBody>
          <a:bodyPr anchor="ctr">
            <a:normAutofit/>
          </a:bodyPr>
          <a:lstStyle>
            <a:lvl1pPr>
              <a:defRPr sz="4800">
                <a:solidFill>
                  <a:schemeClr val="bg1"/>
                </a:solidFill>
              </a:defRPr>
            </a:lvl1pPr>
          </a:lstStyle>
          <a:p>
            <a:r>
              <a:rPr lang="de-DE" dirty="0"/>
              <a:t>Zwischentitelmasterformat durch Klicken bearbeiten</a:t>
            </a:r>
            <a:endParaRPr lang="en-US" dirty="0"/>
          </a:p>
        </p:txBody>
      </p:sp>
      <p:sp>
        <p:nvSpPr>
          <p:cNvPr id="3" name="Text Placeholder 2"/>
          <p:cNvSpPr>
            <a:spLocks noGrp="1"/>
          </p:cNvSpPr>
          <p:nvPr>
            <p:ph type="body" idx="1"/>
          </p:nvPr>
        </p:nvSpPr>
        <p:spPr>
          <a:xfrm>
            <a:off x="831851" y="4589469"/>
            <a:ext cx="10515600" cy="1287461"/>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Textmasterformat bearbeiten</a:t>
            </a:r>
          </a:p>
        </p:txBody>
      </p:sp>
      <p:sp>
        <p:nvSpPr>
          <p:cNvPr id="5" name="Bildplatzhalter 4"/>
          <p:cNvSpPr>
            <a:spLocks noGrp="1"/>
          </p:cNvSpPr>
          <p:nvPr>
            <p:ph type="pic" sz="quarter" idx="15" hasCustomPrompt="1"/>
          </p:nvPr>
        </p:nvSpPr>
        <p:spPr>
          <a:xfrm>
            <a:off x="8227486" y="6173788"/>
            <a:ext cx="1553633" cy="577850"/>
          </a:xfrm>
        </p:spPr>
        <p:txBody>
          <a:bodyPr anchor="ctr">
            <a:normAutofit/>
          </a:bodyPr>
          <a:lstStyle>
            <a:lvl1pPr marL="0" indent="0" algn="ctr">
              <a:buNone/>
              <a:defRPr sz="1400"/>
            </a:lvl1pPr>
          </a:lstStyle>
          <a:p>
            <a:r>
              <a:rPr lang="de-DE" dirty="0"/>
              <a:t>Projektlogo</a:t>
            </a:r>
          </a:p>
        </p:txBody>
      </p:sp>
      <p:sp>
        <p:nvSpPr>
          <p:cNvPr id="11" name="Datumsplatzhalter 2"/>
          <p:cNvSpPr>
            <a:spLocks noGrp="1"/>
          </p:cNvSpPr>
          <p:nvPr>
            <p:ph type="dt" sz="half" idx="2"/>
          </p:nvPr>
        </p:nvSpPr>
        <p:spPr>
          <a:xfrm>
            <a:off x="838202" y="6356353"/>
            <a:ext cx="1250244" cy="365125"/>
          </a:xfrm>
          <a:prstGeom prst="rect">
            <a:avLst/>
          </a:prstGeom>
        </p:spPr>
        <p:txBody>
          <a:bodyPr vert="horz" lIns="91440" tIns="45720" rIns="91440" bIns="45720" rtlCol="0" anchor="ctr"/>
          <a:lstStyle>
            <a:lvl1pPr algn="l">
              <a:defRPr sz="1200">
                <a:solidFill>
                  <a:srgbClr val="A4ADB6"/>
                </a:solidFill>
              </a:defRPr>
            </a:lvl1pPr>
          </a:lstStyle>
          <a:p>
            <a:fld id="{F8B4B845-6DC3-45BC-9049-17AD7992C39F}" type="datetime1">
              <a:rPr lang="de-DE" smtClean="0"/>
              <a:t>27.09.2025</a:t>
            </a:fld>
            <a:endParaRPr lang="de-DE" dirty="0"/>
          </a:p>
        </p:txBody>
      </p:sp>
      <p:sp>
        <p:nvSpPr>
          <p:cNvPr id="12" name="Fußzeilenplatzhalter 5"/>
          <p:cNvSpPr>
            <a:spLocks noGrp="1"/>
          </p:cNvSpPr>
          <p:nvPr>
            <p:ph type="ftr" sz="quarter" idx="3"/>
          </p:nvPr>
        </p:nvSpPr>
        <p:spPr>
          <a:xfrm>
            <a:off x="3340288" y="6356353"/>
            <a:ext cx="4776424" cy="365125"/>
          </a:xfrm>
          <a:prstGeom prst="rect">
            <a:avLst/>
          </a:prstGeom>
        </p:spPr>
        <p:txBody>
          <a:bodyPr vert="horz" lIns="91440" tIns="45720" rIns="91440" bIns="45720" rtlCol="0" anchor="ctr"/>
          <a:lstStyle>
            <a:lvl1pPr algn="ctr">
              <a:defRPr sz="1200">
                <a:solidFill>
                  <a:srgbClr val="A4ADB6"/>
                </a:solidFill>
              </a:defRPr>
            </a:lvl1pPr>
          </a:lstStyle>
          <a:p>
            <a:endParaRPr lang="de-DE" dirty="0"/>
          </a:p>
        </p:txBody>
      </p:sp>
      <p:sp>
        <p:nvSpPr>
          <p:cNvPr id="13" name="Foliennummernplatzhalter 12"/>
          <p:cNvSpPr>
            <a:spLocks noGrp="1"/>
          </p:cNvSpPr>
          <p:nvPr>
            <p:ph type="sldNum" sz="quarter" idx="4"/>
          </p:nvPr>
        </p:nvSpPr>
        <p:spPr>
          <a:xfrm>
            <a:off x="2245265" y="6356353"/>
            <a:ext cx="938203" cy="365125"/>
          </a:xfrm>
          <a:prstGeom prst="rect">
            <a:avLst/>
          </a:prstGeom>
        </p:spPr>
        <p:txBody>
          <a:bodyPr vert="horz" lIns="91440" tIns="45720" rIns="91440" bIns="45720" rtlCol="0" anchor="ctr"/>
          <a:lstStyle>
            <a:lvl1pPr algn="r">
              <a:defRPr sz="1200">
                <a:solidFill>
                  <a:srgbClr val="A4ADB6"/>
                </a:solidFill>
              </a:defRPr>
            </a:lvl1pPr>
          </a:lstStyle>
          <a:p>
            <a:pPr algn="ctr"/>
            <a:r>
              <a:rPr lang="de-DE"/>
              <a:t> Folie </a:t>
            </a:r>
            <a:fld id="{812F24F4-33A2-4A6F-87E3-ABC44FA42587}" type="slidenum">
              <a:rPr lang="de-DE" smtClean="0"/>
              <a:pPr algn="ctr"/>
              <a:t>‹Nr.›</a:t>
            </a:fld>
            <a:endParaRPr lang="de-DE" dirty="0"/>
          </a:p>
        </p:txBody>
      </p:sp>
    </p:spTree>
    <p:extLst>
      <p:ext uri="{BB962C8B-B14F-4D97-AF65-F5344CB8AC3E}">
        <p14:creationId xmlns:p14="http://schemas.microsoft.com/office/powerpoint/2010/main" val="33013410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 Zwischen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816000" y="225425"/>
            <a:ext cx="10560000" cy="1332000"/>
          </a:xfrm>
          <a:prstGeom prst="rect">
            <a:avLst/>
          </a:prstGeom>
        </p:spPr>
        <p:txBody>
          <a:bodyPr/>
          <a:lstStyle/>
          <a:p>
            <a:r>
              <a:rPr lang="de-DE" dirty="0"/>
              <a:t>Titelmasterformat durch Klicken bearbeiten</a:t>
            </a:r>
            <a:endParaRPr lang="en-US" dirty="0"/>
          </a:p>
        </p:txBody>
      </p:sp>
      <p:sp>
        <p:nvSpPr>
          <p:cNvPr id="3" name="Text Placeholder 2"/>
          <p:cNvSpPr>
            <a:spLocks noGrp="1"/>
          </p:cNvSpPr>
          <p:nvPr>
            <p:ph type="body" idx="1"/>
          </p:nvPr>
        </p:nvSpPr>
        <p:spPr>
          <a:xfrm>
            <a:off x="814917" y="1844675"/>
            <a:ext cx="10560000" cy="823912"/>
          </a:xfrm>
          <a:prstGeom prst="rect">
            <a:avLst/>
          </a:prstGeo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 bearbeiten</a:t>
            </a:r>
          </a:p>
        </p:txBody>
      </p:sp>
      <p:sp>
        <p:nvSpPr>
          <p:cNvPr id="4" name="Content Placeholder 3"/>
          <p:cNvSpPr>
            <a:spLocks noGrp="1"/>
          </p:cNvSpPr>
          <p:nvPr>
            <p:ph sz="half" idx="2"/>
          </p:nvPr>
        </p:nvSpPr>
        <p:spPr>
          <a:xfrm>
            <a:off x="814917" y="2809461"/>
            <a:ext cx="10560000" cy="3067464"/>
          </a:xfrm>
          <a:prstGeom prst="rect">
            <a:avLst/>
          </a:prstGeo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5" name="Bildplatzhalter 4"/>
          <p:cNvSpPr>
            <a:spLocks noGrp="1"/>
          </p:cNvSpPr>
          <p:nvPr>
            <p:ph type="pic" sz="quarter" idx="15" hasCustomPrompt="1"/>
          </p:nvPr>
        </p:nvSpPr>
        <p:spPr>
          <a:xfrm>
            <a:off x="8227486" y="6173788"/>
            <a:ext cx="1553633" cy="577850"/>
          </a:xfrm>
        </p:spPr>
        <p:txBody>
          <a:bodyPr anchor="ctr">
            <a:normAutofit/>
          </a:bodyPr>
          <a:lstStyle>
            <a:lvl1pPr marL="0" indent="0" algn="ctr">
              <a:buNone/>
              <a:defRPr sz="1400"/>
            </a:lvl1pPr>
          </a:lstStyle>
          <a:p>
            <a:r>
              <a:rPr lang="de-DE" dirty="0"/>
              <a:t>Projektlogo</a:t>
            </a:r>
          </a:p>
        </p:txBody>
      </p:sp>
      <p:sp>
        <p:nvSpPr>
          <p:cNvPr id="12" name="Datumsplatzhalter 2"/>
          <p:cNvSpPr>
            <a:spLocks noGrp="1"/>
          </p:cNvSpPr>
          <p:nvPr>
            <p:ph type="dt" sz="half" idx="16"/>
          </p:nvPr>
        </p:nvSpPr>
        <p:spPr>
          <a:xfrm>
            <a:off x="838202" y="6356353"/>
            <a:ext cx="1250244" cy="365125"/>
          </a:xfrm>
          <a:prstGeom prst="rect">
            <a:avLst/>
          </a:prstGeom>
        </p:spPr>
        <p:txBody>
          <a:bodyPr vert="horz" lIns="91440" tIns="45720" rIns="91440" bIns="45720" rtlCol="0" anchor="ctr"/>
          <a:lstStyle>
            <a:lvl1pPr algn="l">
              <a:defRPr sz="1200">
                <a:solidFill>
                  <a:srgbClr val="A4ADB6"/>
                </a:solidFill>
              </a:defRPr>
            </a:lvl1pPr>
          </a:lstStyle>
          <a:p>
            <a:fld id="{026D32B0-575C-43B7-B8BD-48B68FBBD667}" type="datetime1">
              <a:rPr lang="de-DE" smtClean="0"/>
              <a:t>27.09.2025</a:t>
            </a:fld>
            <a:endParaRPr lang="de-DE" dirty="0"/>
          </a:p>
        </p:txBody>
      </p:sp>
      <p:sp>
        <p:nvSpPr>
          <p:cNvPr id="13" name="Fußzeilenplatzhalter 5"/>
          <p:cNvSpPr>
            <a:spLocks noGrp="1"/>
          </p:cNvSpPr>
          <p:nvPr>
            <p:ph type="ftr" sz="quarter" idx="3"/>
          </p:nvPr>
        </p:nvSpPr>
        <p:spPr>
          <a:xfrm>
            <a:off x="3340288" y="6356353"/>
            <a:ext cx="4776424" cy="365125"/>
          </a:xfrm>
          <a:prstGeom prst="rect">
            <a:avLst/>
          </a:prstGeom>
        </p:spPr>
        <p:txBody>
          <a:bodyPr vert="horz" lIns="91440" tIns="45720" rIns="91440" bIns="45720" rtlCol="0" anchor="ctr"/>
          <a:lstStyle>
            <a:lvl1pPr algn="ctr">
              <a:defRPr sz="1200">
                <a:solidFill>
                  <a:srgbClr val="A4ADB6"/>
                </a:solidFill>
              </a:defRPr>
            </a:lvl1pPr>
          </a:lstStyle>
          <a:p>
            <a:endParaRPr lang="de-DE" dirty="0"/>
          </a:p>
        </p:txBody>
      </p:sp>
      <p:sp>
        <p:nvSpPr>
          <p:cNvPr id="14" name="Foliennummernplatzhalter 12"/>
          <p:cNvSpPr>
            <a:spLocks noGrp="1"/>
          </p:cNvSpPr>
          <p:nvPr>
            <p:ph type="sldNum" sz="quarter" idx="4"/>
          </p:nvPr>
        </p:nvSpPr>
        <p:spPr>
          <a:xfrm>
            <a:off x="2245265" y="6356353"/>
            <a:ext cx="938203" cy="365125"/>
          </a:xfrm>
          <a:prstGeom prst="rect">
            <a:avLst/>
          </a:prstGeom>
        </p:spPr>
        <p:txBody>
          <a:bodyPr vert="horz" lIns="91440" tIns="45720" rIns="91440" bIns="45720" rtlCol="0" anchor="ctr"/>
          <a:lstStyle>
            <a:lvl1pPr algn="r">
              <a:defRPr sz="1200">
                <a:solidFill>
                  <a:srgbClr val="A4ADB6"/>
                </a:solidFill>
              </a:defRPr>
            </a:lvl1pPr>
          </a:lstStyle>
          <a:p>
            <a:pPr algn="ctr"/>
            <a:r>
              <a:rPr lang="de-DE"/>
              <a:t> Folie </a:t>
            </a:r>
            <a:fld id="{812F24F4-33A2-4A6F-87E3-ABC44FA42587}" type="slidenum">
              <a:rPr lang="de-DE" smtClean="0"/>
              <a:pPr algn="ctr"/>
              <a:t>‹Nr.›</a:t>
            </a:fld>
            <a:endParaRPr lang="de-DE" dirty="0"/>
          </a:p>
        </p:txBody>
      </p:sp>
    </p:spTree>
    <p:extLst>
      <p:ext uri="{BB962C8B-B14F-4D97-AF65-F5344CB8AC3E}">
        <p14:creationId xmlns:p14="http://schemas.microsoft.com/office/powerpoint/2010/main" val="8487891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Vergleich">
    <p:spTree>
      <p:nvGrpSpPr>
        <p:cNvPr id="1" name=""/>
        <p:cNvGrpSpPr/>
        <p:nvPr/>
      </p:nvGrpSpPr>
      <p:grpSpPr>
        <a:xfrm>
          <a:off x="0" y="0"/>
          <a:ext cx="0" cy="0"/>
          <a:chOff x="0" y="0"/>
          <a:chExt cx="0" cy="0"/>
        </a:xfrm>
      </p:grpSpPr>
      <p:sp>
        <p:nvSpPr>
          <p:cNvPr id="2" name="Title 1"/>
          <p:cNvSpPr>
            <a:spLocks noGrp="1"/>
          </p:cNvSpPr>
          <p:nvPr>
            <p:ph type="title"/>
          </p:nvPr>
        </p:nvSpPr>
        <p:spPr>
          <a:xfrm>
            <a:off x="817084" y="225425"/>
            <a:ext cx="10560000" cy="1332000"/>
          </a:xfrm>
          <a:prstGeom prst="rect">
            <a:avLst/>
          </a:prstGeom>
        </p:spPr>
        <p:txBody>
          <a:bodyPr/>
          <a:lstStyle/>
          <a:p>
            <a:r>
              <a:rPr lang="de-DE" dirty="0"/>
              <a:t>Titelmasterformat durch Klicken bearbeiten</a:t>
            </a:r>
            <a:endParaRPr lang="en-US" dirty="0"/>
          </a:p>
        </p:txBody>
      </p:sp>
      <p:sp>
        <p:nvSpPr>
          <p:cNvPr id="3" name="Text Placeholder 2"/>
          <p:cNvSpPr>
            <a:spLocks noGrp="1"/>
          </p:cNvSpPr>
          <p:nvPr>
            <p:ph type="body" idx="1"/>
          </p:nvPr>
        </p:nvSpPr>
        <p:spPr>
          <a:xfrm>
            <a:off x="838201" y="1844675"/>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 bearbeiten</a:t>
            </a:r>
          </a:p>
        </p:txBody>
      </p:sp>
      <p:sp>
        <p:nvSpPr>
          <p:cNvPr id="4" name="Content Placeholder 3"/>
          <p:cNvSpPr>
            <a:spLocks noGrp="1"/>
          </p:cNvSpPr>
          <p:nvPr>
            <p:ph sz="half" idx="2"/>
          </p:nvPr>
        </p:nvSpPr>
        <p:spPr>
          <a:xfrm>
            <a:off x="839789" y="2809461"/>
            <a:ext cx="5157787" cy="3067464"/>
          </a:xfrm>
          <a:prstGeom prst="rect">
            <a:avLst/>
          </a:prstGeo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5" name="Text Placeholder 4"/>
          <p:cNvSpPr>
            <a:spLocks noGrp="1"/>
          </p:cNvSpPr>
          <p:nvPr>
            <p:ph type="body" sz="quarter" idx="3"/>
          </p:nvPr>
        </p:nvSpPr>
        <p:spPr>
          <a:xfrm>
            <a:off x="6172203" y="1844675"/>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 bearbeiten</a:t>
            </a:r>
          </a:p>
        </p:txBody>
      </p:sp>
      <p:sp>
        <p:nvSpPr>
          <p:cNvPr id="6" name="Content Placeholder 5"/>
          <p:cNvSpPr>
            <a:spLocks noGrp="1"/>
          </p:cNvSpPr>
          <p:nvPr>
            <p:ph sz="quarter" idx="4"/>
          </p:nvPr>
        </p:nvSpPr>
        <p:spPr>
          <a:xfrm>
            <a:off x="6172203" y="2835275"/>
            <a:ext cx="5183188" cy="3041650"/>
          </a:xfrm>
          <a:prstGeom prst="rect">
            <a:avLst/>
          </a:prstGeo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7" name="Bildplatzhalter 4"/>
          <p:cNvSpPr>
            <a:spLocks noGrp="1"/>
          </p:cNvSpPr>
          <p:nvPr>
            <p:ph type="pic" sz="quarter" idx="15" hasCustomPrompt="1"/>
          </p:nvPr>
        </p:nvSpPr>
        <p:spPr>
          <a:xfrm>
            <a:off x="8227486" y="6173788"/>
            <a:ext cx="1553633" cy="577850"/>
          </a:xfrm>
        </p:spPr>
        <p:txBody>
          <a:bodyPr anchor="ctr">
            <a:normAutofit/>
          </a:bodyPr>
          <a:lstStyle>
            <a:lvl1pPr marL="0" indent="0" algn="ctr">
              <a:buNone/>
              <a:defRPr sz="1400"/>
            </a:lvl1pPr>
          </a:lstStyle>
          <a:p>
            <a:r>
              <a:rPr lang="de-DE" dirty="0"/>
              <a:t>Projektlogo</a:t>
            </a:r>
          </a:p>
        </p:txBody>
      </p:sp>
      <p:sp>
        <p:nvSpPr>
          <p:cNvPr id="14" name="Datumsplatzhalter 2"/>
          <p:cNvSpPr>
            <a:spLocks noGrp="1"/>
          </p:cNvSpPr>
          <p:nvPr>
            <p:ph type="dt" sz="half" idx="16"/>
          </p:nvPr>
        </p:nvSpPr>
        <p:spPr>
          <a:xfrm>
            <a:off x="838202" y="6356353"/>
            <a:ext cx="1250244" cy="365125"/>
          </a:xfrm>
          <a:prstGeom prst="rect">
            <a:avLst/>
          </a:prstGeom>
        </p:spPr>
        <p:txBody>
          <a:bodyPr vert="horz" lIns="91440" tIns="45720" rIns="91440" bIns="45720" rtlCol="0" anchor="ctr"/>
          <a:lstStyle>
            <a:lvl1pPr algn="l">
              <a:defRPr sz="1200">
                <a:solidFill>
                  <a:srgbClr val="A4ADB6"/>
                </a:solidFill>
              </a:defRPr>
            </a:lvl1pPr>
          </a:lstStyle>
          <a:p>
            <a:fld id="{96C799F4-74F0-4B8C-938F-5A0C36883B70}" type="datetime1">
              <a:rPr lang="de-DE" smtClean="0"/>
              <a:t>27.09.2025</a:t>
            </a:fld>
            <a:endParaRPr lang="de-DE" dirty="0"/>
          </a:p>
        </p:txBody>
      </p:sp>
      <p:sp>
        <p:nvSpPr>
          <p:cNvPr id="15" name="Fußzeilenplatzhalter 5"/>
          <p:cNvSpPr>
            <a:spLocks noGrp="1"/>
          </p:cNvSpPr>
          <p:nvPr>
            <p:ph type="ftr" sz="quarter" idx="17"/>
          </p:nvPr>
        </p:nvSpPr>
        <p:spPr>
          <a:xfrm>
            <a:off x="3340288" y="6356353"/>
            <a:ext cx="4776424" cy="365125"/>
          </a:xfrm>
          <a:prstGeom prst="rect">
            <a:avLst/>
          </a:prstGeom>
        </p:spPr>
        <p:txBody>
          <a:bodyPr vert="horz" lIns="91440" tIns="45720" rIns="91440" bIns="45720" rtlCol="0" anchor="ctr"/>
          <a:lstStyle>
            <a:lvl1pPr algn="ctr">
              <a:defRPr sz="1200">
                <a:solidFill>
                  <a:srgbClr val="A4ADB6"/>
                </a:solidFill>
              </a:defRPr>
            </a:lvl1pPr>
          </a:lstStyle>
          <a:p>
            <a:endParaRPr lang="de-DE" dirty="0"/>
          </a:p>
        </p:txBody>
      </p:sp>
      <p:sp>
        <p:nvSpPr>
          <p:cNvPr id="16" name="Foliennummernplatzhalter 12"/>
          <p:cNvSpPr>
            <a:spLocks noGrp="1"/>
          </p:cNvSpPr>
          <p:nvPr>
            <p:ph type="sldNum" sz="quarter" idx="18"/>
          </p:nvPr>
        </p:nvSpPr>
        <p:spPr>
          <a:xfrm>
            <a:off x="2245265" y="6356353"/>
            <a:ext cx="938203" cy="365125"/>
          </a:xfrm>
          <a:prstGeom prst="rect">
            <a:avLst/>
          </a:prstGeom>
        </p:spPr>
        <p:txBody>
          <a:bodyPr vert="horz" lIns="91440" tIns="45720" rIns="91440" bIns="45720" rtlCol="0" anchor="ctr"/>
          <a:lstStyle>
            <a:lvl1pPr algn="r">
              <a:defRPr sz="1200">
                <a:solidFill>
                  <a:srgbClr val="A4ADB6"/>
                </a:solidFill>
              </a:defRPr>
            </a:lvl1pPr>
          </a:lstStyle>
          <a:p>
            <a:pPr algn="ctr"/>
            <a:r>
              <a:rPr lang="de-DE"/>
              <a:t> Folie </a:t>
            </a:r>
            <a:fld id="{812F24F4-33A2-4A6F-87E3-ABC44FA42587}" type="slidenum">
              <a:rPr lang="de-DE" smtClean="0"/>
              <a:pPr algn="ctr"/>
              <a:t>‹Nr.›</a:t>
            </a:fld>
            <a:endParaRPr lang="de-DE" dirty="0"/>
          </a:p>
        </p:txBody>
      </p:sp>
    </p:spTree>
    <p:extLst>
      <p:ext uri="{BB962C8B-B14F-4D97-AF65-F5344CB8AC3E}">
        <p14:creationId xmlns:p14="http://schemas.microsoft.com/office/powerpoint/2010/main" val="324891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15A918E5-D937-4385-B3C1-9CE1C1F817BB}" type="datetime1">
              <a:rPr lang="de-DE" smtClean="0"/>
              <a:t>27.09.2025</a:t>
            </a:fld>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r>
              <a:rPr lang="de-DE"/>
              <a:t> Folie </a:t>
            </a:r>
            <a:fld id="{812F24F4-33A2-4A6F-87E3-ABC44FA42587}" type="slidenum">
              <a:rPr lang="de-DE" smtClean="0"/>
              <a:pPr/>
              <a:t>‹Nr.›</a:t>
            </a:fld>
            <a:endParaRPr lang="de-DE" dirty="0"/>
          </a:p>
        </p:txBody>
      </p:sp>
    </p:spTree>
    <p:extLst>
      <p:ext uri="{BB962C8B-B14F-4D97-AF65-F5344CB8AC3E}">
        <p14:creationId xmlns:p14="http://schemas.microsoft.com/office/powerpoint/2010/main" val="3270517922"/>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1844679"/>
            <a:ext cx="3932237" cy="2064717"/>
          </a:xfrm>
          <a:prstGeom prst="rect">
            <a:avLst/>
          </a:prstGeom>
        </p:spPr>
        <p:txBody>
          <a:bodyPr anchor="ctr"/>
          <a:lstStyle>
            <a:lvl1pPr>
              <a:defRPr sz="3200"/>
            </a:lvl1pPr>
          </a:lstStyle>
          <a:p>
            <a:r>
              <a:rPr lang="de-DE" dirty="0"/>
              <a:t>Titelmasterformat durch Klicken bearbeiten</a:t>
            </a:r>
            <a:endParaRPr lang="en-US" dirty="0"/>
          </a:p>
        </p:txBody>
      </p:sp>
      <p:sp>
        <p:nvSpPr>
          <p:cNvPr id="3" name="Content Placeholder 2"/>
          <p:cNvSpPr>
            <a:spLocks noGrp="1"/>
          </p:cNvSpPr>
          <p:nvPr>
            <p:ph idx="1"/>
          </p:nvPr>
        </p:nvSpPr>
        <p:spPr>
          <a:xfrm>
            <a:off x="5183188" y="1844675"/>
            <a:ext cx="6172200" cy="4016376"/>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839788" y="4041918"/>
            <a:ext cx="3932237" cy="18270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Textmasterformat bearbeiten</a:t>
            </a:r>
          </a:p>
        </p:txBody>
      </p:sp>
      <p:sp>
        <p:nvSpPr>
          <p:cNvPr id="5" name="Bildplatzhalter 4"/>
          <p:cNvSpPr>
            <a:spLocks noGrp="1"/>
          </p:cNvSpPr>
          <p:nvPr>
            <p:ph type="pic" sz="quarter" idx="15" hasCustomPrompt="1"/>
          </p:nvPr>
        </p:nvSpPr>
        <p:spPr>
          <a:xfrm>
            <a:off x="8227486" y="6173788"/>
            <a:ext cx="1553633" cy="577850"/>
          </a:xfrm>
        </p:spPr>
        <p:txBody>
          <a:bodyPr anchor="ctr">
            <a:normAutofit/>
          </a:bodyPr>
          <a:lstStyle>
            <a:lvl1pPr marL="0" indent="0" algn="ctr">
              <a:buNone/>
              <a:defRPr sz="1400"/>
            </a:lvl1pPr>
          </a:lstStyle>
          <a:p>
            <a:r>
              <a:rPr lang="de-DE" dirty="0"/>
              <a:t>Projektlogo</a:t>
            </a:r>
          </a:p>
        </p:txBody>
      </p:sp>
      <p:sp>
        <p:nvSpPr>
          <p:cNvPr id="12" name="Datumsplatzhalter 2"/>
          <p:cNvSpPr>
            <a:spLocks noGrp="1"/>
          </p:cNvSpPr>
          <p:nvPr>
            <p:ph type="dt" sz="half" idx="16"/>
          </p:nvPr>
        </p:nvSpPr>
        <p:spPr>
          <a:xfrm>
            <a:off x="838202" y="6356353"/>
            <a:ext cx="1250244" cy="365125"/>
          </a:xfrm>
          <a:prstGeom prst="rect">
            <a:avLst/>
          </a:prstGeom>
        </p:spPr>
        <p:txBody>
          <a:bodyPr vert="horz" lIns="91440" tIns="45720" rIns="91440" bIns="45720" rtlCol="0" anchor="ctr"/>
          <a:lstStyle>
            <a:lvl1pPr algn="l">
              <a:defRPr sz="1200">
                <a:solidFill>
                  <a:srgbClr val="A4ADB6"/>
                </a:solidFill>
              </a:defRPr>
            </a:lvl1pPr>
          </a:lstStyle>
          <a:p>
            <a:fld id="{33F28847-7BF0-413E-A4B4-C02469266E58}" type="datetime1">
              <a:rPr lang="de-DE" smtClean="0"/>
              <a:t>27.09.2025</a:t>
            </a:fld>
            <a:endParaRPr lang="de-DE" dirty="0"/>
          </a:p>
        </p:txBody>
      </p:sp>
      <p:sp>
        <p:nvSpPr>
          <p:cNvPr id="13" name="Fußzeilenplatzhalter 5"/>
          <p:cNvSpPr>
            <a:spLocks noGrp="1"/>
          </p:cNvSpPr>
          <p:nvPr>
            <p:ph type="ftr" sz="quarter" idx="3"/>
          </p:nvPr>
        </p:nvSpPr>
        <p:spPr>
          <a:xfrm>
            <a:off x="3340288" y="6356353"/>
            <a:ext cx="4776424" cy="365125"/>
          </a:xfrm>
          <a:prstGeom prst="rect">
            <a:avLst/>
          </a:prstGeom>
        </p:spPr>
        <p:txBody>
          <a:bodyPr vert="horz" lIns="91440" tIns="45720" rIns="91440" bIns="45720" rtlCol="0" anchor="ctr"/>
          <a:lstStyle>
            <a:lvl1pPr algn="ctr">
              <a:defRPr sz="1200">
                <a:solidFill>
                  <a:srgbClr val="A4ADB6"/>
                </a:solidFill>
              </a:defRPr>
            </a:lvl1pPr>
          </a:lstStyle>
          <a:p>
            <a:endParaRPr lang="de-DE" dirty="0"/>
          </a:p>
        </p:txBody>
      </p:sp>
      <p:sp>
        <p:nvSpPr>
          <p:cNvPr id="14" name="Foliennummernplatzhalter 12"/>
          <p:cNvSpPr>
            <a:spLocks noGrp="1"/>
          </p:cNvSpPr>
          <p:nvPr>
            <p:ph type="sldNum" sz="quarter" idx="4"/>
          </p:nvPr>
        </p:nvSpPr>
        <p:spPr>
          <a:xfrm>
            <a:off x="2245265" y="6356353"/>
            <a:ext cx="938203" cy="365125"/>
          </a:xfrm>
          <a:prstGeom prst="rect">
            <a:avLst/>
          </a:prstGeom>
        </p:spPr>
        <p:txBody>
          <a:bodyPr vert="horz" lIns="91440" tIns="45720" rIns="91440" bIns="45720" rtlCol="0" anchor="ctr"/>
          <a:lstStyle>
            <a:lvl1pPr algn="r">
              <a:defRPr sz="1200">
                <a:solidFill>
                  <a:srgbClr val="A4ADB6"/>
                </a:solidFill>
              </a:defRPr>
            </a:lvl1pPr>
          </a:lstStyle>
          <a:p>
            <a:pPr algn="ctr"/>
            <a:r>
              <a:rPr lang="de-DE"/>
              <a:t> Folie </a:t>
            </a:r>
            <a:fld id="{812F24F4-33A2-4A6F-87E3-ABC44FA42587}" type="slidenum">
              <a:rPr lang="de-DE" smtClean="0"/>
              <a:pPr algn="ctr"/>
              <a:t>‹Nr.›</a:t>
            </a:fld>
            <a:endParaRPr lang="de-DE" dirty="0"/>
          </a:p>
        </p:txBody>
      </p:sp>
    </p:spTree>
    <p:extLst>
      <p:ext uri="{BB962C8B-B14F-4D97-AF65-F5344CB8AC3E}">
        <p14:creationId xmlns:p14="http://schemas.microsoft.com/office/powerpoint/2010/main" val="34984918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Bild mit Überschrift">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183188" y="1844675"/>
            <a:ext cx="6172200" cy="4016376"/>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8" name="Title 1"/>
          <p:cNvSpPr>
            <a:spLocks noGrp="1"/>
          </p:cNvSpPr>
          <p:nvPr>
            <p:ph type="title"/>
          </p:nvPr>
        </p:nvSpPr>
        <p:spPr>
          <a:xfrm>
            <a:off x="839788" y="1844679"/>
            <a:ext cx="3932237" cy="2064717"/>
          </a:xfrm>
          <a:prstGeom prst="rect">
            <a:avLst/>
          </a:prstGeom>
        </p:spPr>
        <p:txBody>
          <a:bodyPr anchor="ctr"/>
          <a:lstStyle>
            <a:lvl1pPr>
              <a:defRPr sz="3200"/>
            </a:lvl1pPr>
          </a:lstStyle>
          <a:p>
            <a:r>
              <a:rPr lang="de-DE" dirty="0"/>
              <a:t>Titelmasterformat durch Klicken bearbeiten</a:t>
            </a:r>
            <a:endParaRPr lang="en-US" dirty="0"/>
          </a:p>
        </p:txBody>
      </p:sp>
      <p:sp>
        <p:nvSpPr>
          <p:cNvPr id="9" name="Text Placeholder 3"/>
          <p:cNvSpPr>
            <a:spLocks noGrp="1"/>
          </p:cNvSpPr>
          <p:nvPr>
            <p:ph type="body" sz="half" idx="2"/>
          </p:nvPr>
        </p:nvSpPr>
        <p:spPr>
          <a:xfrm>
            <a:off x="839788" y="4041918"/>
            <a:ext cx="3932237" cy="18270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Textmasterformat bearbeiten</a:t>
            </a:r>
          </a:p>
        </p:txBody>
      </p:sp>
      <p:sp>
        <p:nvSpPr>
          <p:cNvPr id="5" name="Bildplatzhalter 4"/>
          <p:cNvSpPr>
            <a:spLocks noGrp="1"/>
          </p:cNvSpPr>
          <p:nvPr>
            <p:ph type="pic" sz="quarter" idx="15" hasCustomPrompt="1"/>
          </p:nvPr>
        </p:nvSpPr>
        <p:spPr>
          <a:xfrm>
            <a:off x="8227486" y="6173788"/>
            <a:ext cx="1553633" cy="577850"/>
          </a:xfrm>
        </p:spPr>
        <p:txBody>
          <a:bodyPr anchor="ctr">
            <a:normAutofit/>
          </a:bodyPr>
          <a:lstStyle>
            <a:lvl1pPr marL="0" indent="0" algn="ctr">
              <a:buNone/>
              <a:defRPr sz="1400"/>
            </a:lvl1pPr>
          </a:lstStyle>
          <a:p>
            <a:r>
              <a:rPr lang="de-DE" dirty="0"/>
              <a:t>Projektlogo</a:t>
            </a:r>
          </a:p>
        </p:txBody>
      </p:sp>
      <p:sp>
        <p:nvSpPr>
          <p:cNvPr id="14" name="Datumsplatzhalter 2"/>
          <p:cNvSpPr>
            <a:spLocks noGrp="1"/>
          </p:cNvSpPr>
          <p:nvPr>
            <p:ph type="dt" sz="half" idx="16"/>
          </p:nvPr>
        </p:nvSpPr>
        <p:spPr>
          <a:xfrm>
            <a:off x="838202" y="6356353"/>
            <a:ext cx="1250244" cy="365125"/>
          </a:xfrm>
          <a:prstGeom prst="rect">
            <a:avLst/>
          </a:prstGeom>
        </p:spPr>
        <p:txBody>
          <a:bodyPr vert="horz" lIns="91440" tIns="45720" rIns="91440" bIns="45720" rtlCol="0" anchor="ctr"/>
          <a:lstStyle>
            <a:lvl1pPr algn="l">
              <a:defRPr sz="1200">
                <a:solidFill>
                  <a:srgbClr val="A4ADB6"/>
                </a:solidFill>
              </a:defRPr>
            </a:lvl1pPr>
          </a:lstStyle>
          <a:p>
            <a:fld id="{35DF68FC-774B-4D41-A04C-46D2580C019C}" type="datetime1">
              <a:rPr lang="de-DE" smtClean="0"/>
              <a:t>27.09.2025</a:t>
            </a:fld>
            <a:endParaRPr lang="de-DE" dirty="0"/>
          </a:p>
        </p:txBody>
      </p:sp>
      <p:sp>
        <p:nvSpPr>
          <p:cNvPr id="15" name="Fußzeilenplatzhalter 5"/>
          <p:cNvSpPr>
            <a:spLocks noGrp="1"/>
          </p:cNvSpPr>
          <p:nvPr>
            <p:ph type="ftr" sz="quarter" idx="3"/>
          </p:nvPr>
        </p:nvSpPr>
        <p:spPr>
          <a:xfrm>
            <a:off x="3340288" y="6356353"/>
            <a:ext cx="4776424" cy="365125"/>
          </a:xfrm>
          <a:prstGeom prst="rect">
            <a:avLst/>
          </a:prstGeom>
        </p:spPr>
        <p:txBody>
          <a:bodyPr vert="horz" lIns="91440" tIns="45720" rIns="91440" bIns="45720" rtlCol="0" anchor="ctr"/>
          <a:lstStyle>
            <a:lvl1pPr algn="ctr">
              <a:defRPr sz="1200">
                <a:solidFill>
                  <a:srgbClr val="A4ADB6"/>
                </a:solidFill>
              </a:defRPr>
            </a:lvl1pPr>
          </a:lstStyle>
          <a:p>
            <a:endParaRPr lang="de-DE" dirty="0"/>
          </a:p>
        </p:txBody>
      </p:sp>
      <p:sp>
        <p:nvSpPr>
          <p:cNvPr id="16" name="Foliennummernplatzhalter 12"/>
          <p:cNvSpPr>
            <a:spLocks noGrp="1"/>
          </p:cNvSpPr>
          <p:nvPr>
            <p:ph type="sldNum" sz="quarter" idx="4"/>
          </p:nvPr>
        </p:nvSpPr>
        <p:spPr>
          <a:xfrm>
            <a:off x="2245265" y="6356353"/>
            <a:ext cx="938203" cy="365125"/>
          </a:xfrm>
          <a:prstGeom prst="rect">
            <a:avLst/>
          </a:prstGeom>
        </p:spPr>
        <p:txBody>
          <a:bodyPr vert="horz" lIns="91440" tIns="45720" rIns="91440" bIns="45720" rtlCol="0" anchor="ctr"/>
          <a:lstStyle>
            <a:lvl1pPr algn="r">
              <a:defRPr sz="1200">
                <a:solidFill>
                  <a:srgbClr val="A4ADB6"/>
                </a:solidFill>
              </a:defRPr>
            </a:lvl1pPr>
          </a:lstStyle>
          <a:p>
            <a:pPr algn="ctr"/>
            <a:r>
              <a:rPr lang="de-DE"/>
              <a:t> Folie </a:t>
            </a:r>
            <a:fld id="{812F24F4-33A2-4A6F-87E3-ABC44FA42587}" type="slidenum">
              <a:rPr lang="de-DE" smtClean="0"/>
              <a:pPr algn="ctr"/>
              <a:t>‹Nr.›</a:t>
            </a:fld>
            <a:endParaRPr lang="de-DE" dirty="0"/>
          </a:p>
        </p:txBody>
      </p:sp>
    </p:spTree>
    <p:extLst>
      <p:ext uri="{BB962C8B-B14F-4D97-AF65-F5344CB8AC3E}">
        <p14:creationId xmlns:p14="http://schemas.microsoft.com/office/powerpoint/2010/main" val="1466972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15A918E5-D937-4385-B3C1-9CE1C1F817BB}" type="datetime1">
              <a:rPr lang="de-DE" smtClean="0"/>
              <a:t>27.09.2025</a:t>
            </a:fld>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r>
              <a:rPr lang="de-DE"/>
              <a:t> Folie </a:t>
            </a:r>
            <a:fld id="{812F24F4-33A2-4A6F-87E3-ABC44FA42587}" type="slidenum">
              <a:rPr lang="de-DE" smtClean="0"/>
              <a:pPr/>
              <a:t>‹Nr.›</a:t>
            </a:fld>
            <a:endParaRPr lang="de-DE" dirty="0"/>
          </a:p>
        </p:txBody>
      </p:sp>
    </p:spTree>
    <p:extLst>
      <p:ext uri="{BB962C8B-B14F-4D97-AF65-F5344CB8AC3E}">
        <p14:creationId xmlns:p14="http://schemas.microsoft.com/office/powerpoint/2010/main" val="256314547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15A918E5-D937-4385-B3C1-9CE1C1F817BB}" type="datetime1">
              <a:rPr lang="de-DE" smtClean="0"/>
              <a:t>27.09.2025</a:t>
            </a:fld>
            <a:endParaRPr lang="de-DE" dirty="0"/>
          </a:p>
        </p:txBody>
      </p:sp>
      <p:sp>
        <p:nvSpPr>
          <p:cNvPr id="6" name="Footer Placeholder 5"/>
          <p:cNvSpPr>
            <a:spLocks noGrp="1"/>
          </p:cNvSpPr>
          <p:nvPr>
            <p:ph type="ftr" sz="quarter" idx="11"/>
          </p:nvPr>
        </p:nvSpPr>
        <p:spPr/>
        <p:txBody>
          <a:bodyPr/>
          <a:lstStyle/>
          <a:p>
            <a:endParaRPr lang="de-DE" dirty="0"/>
          </a:p>
        </p:txBody>
      </p:sp>
      <p:sp>
        <p:nvSpPr>
          <p:cNvPr id="7" name="Slide Number Placeholder 6"/>
          <p:cNvSpPr>
            <a:spLocks noGrp="1"/>
          </p:cNvSpPr>
          <p:nvPr>
            <p:ph type="sldNum" sz="quarter" idx="12"/>
          </p:nvPr>
        </p:nvSpPr>
        <p:spPr/>
        <p:txBody>
          <a:bodyPr/>
          <a:lstStyle/>
          <a:p>
            <a:r>
              <a:rPr lang="de-DE"/>
              <a:t> Folie </a:t>
            </a:r>
            <a:fld id="{812F24F4-33A2-4A6F-87E3-ABC44FA42587}" type="slidenum">
              <a:rPr lang="de-DE" smtClean="0"/>
              <a:pPr/>
              <a:t>‹Nr.›</a:t>
            </a:fld>
            <a:endParaRPr lang="de-DE" dirty="0"/>
          </a:p>
        </p:txBody>
      </p:sp>
    </p:spTree>
    <p:extLst>
      <p:ext uri="{BB962C8B-B14F-4D97-AF65-F5344CB8AC3E}">
        <p14:creationId xmlns:p14="http://schemas.microsoft.com/office/powerpoint/2010/main" val="212924808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de-DE"/>
              <a:t>Mastertitelformat bearbeiten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15A918E5-D937-4385-B3C1-9CE1C1F817BB}" type="datetime1">
              <a:rPr lang="de-DE" smtClean="0"/>
              <a:t>27.09.2025</a:t>
            </a:fld>
            <a:endParaRPr lang="de-DE" dirty="0"/>
          </a:p>
        </p:txBody>
      </p:sp>
      <p:sp>
        <p:nvSpPr>
          <p:cNvPr id="8" name="Footer Placeholder 7"/>
          <p:cNvSpPr>
            <a:spLocks noGrp="1"/>
          </p:cNvSpPr>
          <p:nvPr>
            <p:ph type="ftr" sz="quarter" idx="11"/>
          </p:nvPr>
        </p:nvSpPr>
        <p:spPr/>
        <p:txBody>
          <a:bodyPr/>
          <a:lstStyle/>
          <a:p>
            <a:endParaRPr lang="de-DE" dirty="0"/>
          </a:p>
        </p:txBody>
      </p:sp>
      <p:sp>
        <p:nvSpPr>
          <p:cNvPr id="9" name="Slide Number Placeholder 8"/>
          <p:cNvSpPr>
            <a:spLocks noGrp="1"/>
          </p:cNvSpPr>
          <p:nvPr>
            <p:ph type="sldNum" sz="quarter" idx="12"/>
          </p:nvPr>
        </p:nvSpPr>
        <p:spPr/>
        <p:txBody>
          <a:bodyPr/>
          <a:lstStyle/>
          <a:p>
            <a:r>
              <a:rPr lang="de-DE"/>
              <a:t> Folie </a:t>
            </a:r>
            <a:fld id="{812F24F4-33A2-4A6F-87E3-ABC44FA42587}" type="slidenum">
              <a:rPr lang="de-DE" smtClean="0"/>
              <a:pPr/>
              <a:t>‹Nr.›</a:t>
            </a:fld>
            <a:endParaRPr lang="de-DE" dirty="0"/>
          </a:p>
        </p:txBody>
      </p:sp>
    </p:spTree>
    <p:extLst>
      <p:ext uri="{BB962C8B-B14F-4D97-AF65-F5344CB8AC3E}">
        <p14:creationId xmlns:p14="http://schemas.microsoft.com/office/powerpoint/2010/main" val="412286458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15A918E5-D937-4385-B3C1-9CE1C1F817BB}" type="datetime1">
              <a:rPr lang="de-DE" smtClean="0"/>
              <a:t>27.09.2025</a:t>
            </a:fld>
            <a:endParaRPr lang="de-DE" dirty="0"/>
          </a:p>
        </p:txBody>
      </p:sp>
      <p:sp>
        <p:nvSpPr>
          <p:cNvPr id="4" name="Footer Placeholder 3"/>
          <p:cNvSpPr>
            <a:spLocks noGrp="1"/>
          </p:cNvSpPr>
          <p:nvPr>
            <p:ph type="ftr" sz="quarter" idx="11"/>
          </p:nvPr>
        </p:nvSpPr>
        <p:spPr/>
        <p:txBody>
          <a:bodyPr/>
          <a:lstStyle/>
          <a:p>
            <a:endParaRPr lang="de-DE" dirty="0"/>
          </a:p>
        </p:txBody>
      </p:sp>
      <p:sp>
        <p:nvSpPr>
          <p:cNvPr id="5" name="Slide Number Placeholder 4"/>
          <p:cNvSpPr>
            <a:spLocks noGrp="1"/>
          </p:cNvSpPr>
          <p:nvPr>
            <p:ph type="sldNum" sz="quarter" idx="12"/>
          </p:nvPr>
        </p:nvSpPr>
        <p:spPr/>
        <p:txBody>
          <a:bodyPr/>
          <a:lstStyle/>
          <a:p>
            <a:r>
              <a:rPr lang="de-DE"/>
              <a:t> Folie </a:t>
            </a:r>
            <a:fld id="{812F24F4-33A2-4A6F-87E3-ABC44FA42587}" type="slidenum">
              <a:rPr lang="de-DE" smtClean="0"/>
              <a:pPr/>
              <a:t>‹Nr.›</a:t>
            </a:fld>
            <a:endParaRPr lang="de-DE" dirty="0"/>
          </a:p>
        </p:txBody>
      </p:sp>
    </p:spTree>
    <p:extLst>
      <p:ext uri="{BB962C8B-B14F-4D97-AF65-F5344CB8AC3E}">
        <p14:creationId xmlns:p14="http://schemas.microsoft.com/office/powerpoint/2010/main" val="71189650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A918E5-D937-4385-B3C1-9CE1C1F817BB}" type="datetime1">
              <a:rPr lang="de-DE" smtClean="0"/>
              <a:t>27.09.2025</a:t>
            </a:fld>
            <a:endParaRPr lang="de-DE" dirty="0"/>
          </a:p>
        </p:txBody>
      </p:sp>
      <p:sp>
        <p:nvSpPr>
          <p:cNvPr id="3" name="Footer Placeholder 2"/>
          <p:cNvSpPr>
            <a:spLocks noGrp="1"/>
          </p:cNvSpPr>
          <p:nvPr>
            <p:ph type="ftr" sz="quarter" idx="11"/>
          </p:nvPr>
        </p:nvSpPr>
        <p:spPr/>
        <p:txBody>
          <a:bodyPr/>
          <a:lstStyle/>
          <a:p>
            <a:endParaRPr lang="de-DE" dirty="0"/>
          </a:p>
        </p:txBody>
      </p:sp>
      <p:sp>
        <p:nvSpPr>
          <p:cNvPr id="4" name="Slide Number Placeholder 3"/>
          <p:cNvSpPr>
            <a:spLocks noGrp="1"/>
          </p:cNvSpPr>
          <p:nvPr>
            <p:ph type="sldNum" sz="quarter" idx="12"/>
          </p:nvPr>
        </p:nvSpPr>
        <p:spPr/>
        <p:txBody>
          <a:bodyPr/>
          <a:lstStyle/>
          <a:p>
            <a:r>
              <a:rPr lang="de-DE"/>
              <a:t> Folie </a:t>
            </a:r>
            <a:fld id="{812F24F4-33A2-4A6F-87E3-ABC44FA42587}" type="slidenum">
              <a:rPr lang="de-DE" smtClean="0"/>
              <a:pPr/>
              <a:t>‹Nr.›</a:t>
            </a:fld>
            <a:endParaRPr lang="de-DE" dirty="0"/>
          </a:p>
        </p:txBody>
      </p:sp>
    </p:spTree>
    <p:extLst>
      <p:ext uri="{BB962C8B-B14F-4D97-AF65-F5344CB8AC3E}">
        <p14:creationId xmlns:p14="http://schemas.microsoft.com/office/powerpoint/2010/main" val="3911352205"/>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15A918E5-D937-4385-B3C1-9CE1C1F817BB}" type="datetime1">
              <a:rPr lang="de-DE" smtClean="0"/>
              <a:t>27.09.2025</a:t>
            </a:fld>
            <a:endParaRPr lang="de-DE" dirty="0"/>
          </a:p>
        </p:txBody>
      </p:sp>
      <p:sp>
        <p:nvSpPr>
          <p:cNvPr id="6" name="Footer Placeholder 5"/>
          <p:cNvSpPr>
            <a:spLocks noGrp="1"/>
          </p:cNvSpPr>
          <p:nvPr>
            <p:ph type="ftr" sz="quarter" idx="11"/>
          </p:nvPr>
        </p:nvSpPr>
        <p:spPr/>
        <p:txBody>
          <a:bodyPr/>
          <a:lstStyle/>
          <a:p>
            <a:endParaRPr lang="de-DE" dirty="0"/>
          </a:p>
        </p:txBody>
      </p:sp>
      <p:sp>
        <p:nvSpPr>
          <p:cNvPr id="7" name="Slide Number Placeholder 6"/>
          <p:cNvSpPr>
            <a:spLocks noGrp="1"/>
          </p:cNvSpPr>
          <p:nvPr>
            <p:ph type="sldNum" sz="quarter" idx="12"/>
          </p:nvPr>
        </p:nvSpPr>
        <p:spPr/>
        <p:txBody>
          <a:bodyPr/>
          <a:lstStyle/>
          <a:p>
            <a:r>
              <a:rPr lang="de-DE"/>
              <a:t> Folie </a:t>
            </a:r>
            <a:fld id="{812F24F4-33A2-4A6F-87E3-ABC44FA42587}" type="slidenum">
              <a:rPr lang="de-DE" smtClean="0"/>
              <a:pPr/>
              <a:t>‹Nr.›</a:t>
            </a:fld>
            <a:endParaRPr lang="de-DE" dirty="0"/>
          </a:p>
        </p:txBody>
      </p:sp>
    </p:spTree>
    <p:extLst>
      <p:ext uri="{BB962C8B-B14F-4D97-AF65-F5344CB8AC3E}">
        <p14:creationId xmlns:p14="http://schemas.microsoft.com/office/powerpoint/2010/main" val="397069293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15A918E5-D937-4385-B3C1-9CE1C1F817BB}" type="datetime1">
              <a:rPr lang="de-DE" smtClean="0"/>
              <a:t>27.09.2025</a:t>
            </a:fld>
            <a:endParaRPr lang="de-DE" dirty="0"/>
          </a:p>
        </p:txBody>
      </p:sp>
      <p:sp>
        <p:nvSpPr>
          <p:cNvPr id="6" name="Footer Placeholder 5"/>
          <p:cNvSpPr>
            <a:spLocks noGrp="1"/>
          </p:cNvSpPr>
          <p:nvPr>
            <p:ph type="ftr" sz="quarter" idx="11"/>
          </p:nvPr>
        </p:nvSpPr>
        <p:spPr/>
        <p:txBody>
          <a:bodyPr/>
          <a:lstStyle/>
          <a:p>
            <a:endParaRPr lang="de-DE" dirty="0"/>
          </a:p>
        </p:txBody>
      </p:sp>
      <p:sp>
        <p:nvSpPr>
          <p:cNvPr id="7" name="Slide Number Placeholder 6"/>
          <p:cNvSpPr>
            <a:spLocks noGrp="1"/>
          </p:cNvSpPr>
          <p:nvPr>
            <p:ph type="sldNum" sz="quarter" idx="12"/>
          </p:nvPr>
        </p:nvSpPr>
        <p:spPr/>
        <p:txBody>
          <a:bodyPr/>
          <a:lstStyle/>
          <a:p>
            <a:r>
              <a:rPr lang="de-DE"/>
              <a:t> Folie </a:t>
            </a:r>
            <a:fld id="{812F24F4-33A2-4A6F-87E3-ABC44FA42587}" type="slidenum">
              <a:rPr lang="de-DE" smtClean="0"/>
              <a:pPr/>
              <a:t>‹Nr.›</a:t>
            </a:fld>
            <a:endParaRPr lang="de-DE" dirty="0"/>
          </a:p>
        </p:txBody>
      </p:sp>
    </p:spTree>
    <p:extLst>
      <p:ext uri="{BB962C8B-B14F-4D97-AF65-F5344CB8AC3E}">
        <p14:creationId xmlns:p14="http://schemas.microsoft.com/office/powerpoint/2010/main" val="206787516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tif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A918E5-D937-4385-B3C1-9CE1C1F817BB}" type="datetime1">
              <a:rPr lang="de-DE" smtClean="0"/>
              <a:t>27.09.2025</a:t>
            </a:fld>
            <a:endParaRPr lang="de-DE"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6" name="Slide Number Placeholder 5"/>
          <p:cNvSpPr>
            <a:spLocks noGrp="1"/>
          </p:cNvSpPr>
          <p:nvPr>
            <p:ph type="sldNum" sz="quarter" idx="4"/>
          </p:nvPr>
        </p:nvSpPr>
        <p:spPr>
          <a:xfrm>
            <a:off x="8610600" y="6356350"/>
            <a:ext cx="2031274"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de-DE"/>
              <a:t> Folie </a:t>
            </a:r>
            <a:fld id="{812F24F4-33A2-4A6F-87E3-ABC44FA42587}" type="slidenum">
              <a:rPr lang="de-DE" smtClean="0"/>
              <a:pPr/>
              <a:t>‹Nr.›</a:t>
            </a:fld>
            <a:endParaRPr lang="de-DE" dirty="0"/>
          </a:p>
        </p:txBody>
      </p:sp>
      <p:sp>
        <p:nvSpPr>
          <p:cNvPr id="7" name="Rechteck 6">
            <a:extLst>
              <a:ext uri="{FF2B5EF4-FFF2-40B4-BE49-F238E27FC236}">
                <a16:creationId xmlns="" xmlns:a16="http://schemas.microsoft.com/office/drawing/2014/main" id="{3B83511D-8196-4682-A40F-0C342EC59218}"/>
              </a:ext>
            </a:extLst>
          </p:cNvPr>
          <p:cNvSpPr/>
          <p:nvPr userDrawn="1"/>
        </p:nvSpPr>
        <p:spPr>
          <a:xfrm>
            <a:off x="0" y="1683803"/>
            <a:ext cx="12192000" cy="4348518"/>
          </a:xfrm>
          <a:prstGeom prst="rect">
            <a:avLst/>
          </a:prstGeom>
          <a:solidFill>
            <a:srgbClr val="CCE9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pic>
        <p:nvPicPr>
          <p:cNvPr id="8" name="Grafik 7"/>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0395144" y="6268823"/>
            <a:ext cx="1407859" cy="452652"/>
          </a:xfrm>
          <a:prstGeom prst="rect">
            <a:avLst/>
          </a:prstGeom>
        </p:spPr>
      </p:pic>
    </p:spTree>
    <p:extLst>
      <p:ext uri="{BB962C8B-B14F-4D97-AF65-F5344CB8AC3E}">
        <p14:creationId xmlns:p14="http://schemas.microsoft.com/office/powerpoint/2010/main" val="21754316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64" r:id="rId13"/>
    <p:sldLayoutId id="2147483666" r:id="rId14"/>
    <p:sldLayoutId id="2147483671" r:id="rId15"/>
    <p:sldLayoutId id="2147483667" r:id="rId16"/>
    <p:sldLayoutId id="2147483663" r:id="rId17"/>
    <p:sldLayoutId id="2147483670" r:id="rId18"/>
    <p:sldLayoutId id="2147483665" r:id="rId19"/>
    <p:sldLayoutId id="2147483668" r:id="rId20"/>
    <p:sldLayoutId id="2147483669" r:id="rId2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de.wikipedia.org/wiki/Bild:Zeugnis.jpg" TargetMode="Externa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gesetze-rechtsprechung.sh.juris.de/bssh/document/jlr-SchulGSH2007V49P17"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gesetze-rechtsprechung.sh.juris.de/bssh/document/jlr-SchulGSH2007V49P25"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www.schleswig-holstein.de/DE/fachinhalte/S/schulrecht/Downloads/Erlasse/Downloads/Leistungsnachweise_Sek_I.pdf?__blob=publicationFile&amp;v=1"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www.schleswig-holstein.de/DE/fachinhalte/S/schulrecht/Downloads/Erlasse/Downloads/Leistungsnachweise_Primarstufe.pdf?__blob=publicationFile&amp;v=1" TargetMode="External"/><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s://www.lehrerfreund.de/schule/1s/muendliche-noten-beurteilung/2313"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7.xml"/><Relationship Id="rId4" Type="http://schemas.openxmlformats.org/officeDocument/2006/relationships/image" Target="../media/image3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BD862E12-A9AD-4F60-AF47-57F046D67955}"/>
              </a:ext>
            </a:extLst>
          </p:cNvPr>
          <p:cNvSpPr>
            <a:spLocks noGrp="1"/>
          </p:cNvSpPr>
          <p:nvPr>
            <p:ph type="ctrTitle"/>
          </p:nvPr>
        </p:nvSpPr>
        <p:spPr/>
        <p:txBody>
          <a:bodyPr>
            <a:normAutofit/>
          </a:bodyPr>
          <a:lstStyle/>
          <a:p>
            <a:r>
              <a:rPr lang="de-DE" dirty="0"/>
              <a:t>Schulrechtsausbildung IQSH Veranstaltung 1</a:t>
            </a:r>
          </a:p>
        </p:txBody>
      </p:sp>
      <p:sp>
        <p:nvSpPr>
          <p:cNvPr id="4" name="Textplatzhalter 3">
            <a:extLst>
              <a:ext uri="{FF2B5EF4-FFF2-40B4-BE49-F238E27FC236}">
                <a16:creationId xmlns="" xmlns:a16="http://schemas.microsoft.com/office/drawing/2014/main" id="{72AF3722-355D-421A-9F47-942E3A6496DD}"/>
              </a:ext>
            </a:extLst>
          </p:cNvPr>
          <p:cNvSpPr>
            <a:spLocks noGrp="1"/>
          </p:cNvSpPr>
          <p:nvPr>
            <p:ph type="body" sz="quarter" idx="13"/>
          </p:nvPr>
        </p:nvSpPr>
        <p:spPr/>
        <p:txBody>
          <a:bodyPr/>
          <a:lstStyle/>
          <a:p>
            <a:r>
              <a:rPr lang="de-DE" dirty="0"/>
              <a:t>Kompetenzerwartungen 1-6</a:t>
            </a:r>
          </a:p>
        </p:txBody>
      </p:sp>
      <p:sp>
        <p:nvSpPr>
          <p:cNvPr id="5" name="Textplatzhalter 4">
            <a:extLst>
              <a:ext uri="{FF2B5EF4-FFF2-40B4-BE49-F238E27FC236}">
                <a16:creationId xmlns="" xmlns:a16="http://schemas.microsoft.com/office/drawing/2014/main" id="{5F3CB15F-AD9B-4E53-BBB3-F42BDE50F4DD}"/>
              </a:ext>
            </a:extLst>
          </p:cNvPr>
          <p:cNvSpPr>
            <a:spLocks noGrp="1"/>
          </p:cNvSpPr>
          <p:nvPr>
            <p:ph type="body" sz="quarter" idx="14"/>
          </p:nvPr>
        </p:nvSpPr>
        <p:spPr/>
        <p:txBody>
          <a:bodyPr>
            <a:normAutofit/>
          </a:bodyPr>
          <a:lstStyle/>
          <a:p>
            <a:r>
              <a:rPr lang="de-DE" dirty="0"/>
              <a:t>Stand: Juni 2025 / Schulrechtsausschuss IQSH</a:t>
            </a:r>
          </a:p>
        </p:txBody>
      </p:sp>
      <p:pic>
        <p:nvPicPr>
          <p:cNvPr id="6" name="Grafik 5">
            <a:extLst>
              <a:ext uri="{FF2B5EF4-FFF2-40B4-BE49-F238E27FC236}">
                <a16:creationId xmlns="" xmlns:a16="http://schemas.microsoft.com/office/drawing/2014/main" id="{8CADFC74-3F3B-C239-7119-393849510B32}"/>
              </a:ext>
            </a:extLst>
          </p:cNvPr>
          <p:cNvPicPr>
            <a:picLocks noChangeAspect="1"/>
          </p:cNvPicPr>
          <p:nvPr/>
        </p:nvPicPr>
        <p:blipFill>
          <a:blip r:embed="rId2"/>
          <a:stretch>
            <a:fillRect/>
          </a:stretch>
        </p:blipFill>
        <p:spPr>
          <a:xfrm>
            <a:off x="7559900" y="2368641"/>
            <a:ext cx="4489360" cy="4489360"/>
          </a:xfrm>
          <a:prstGeom prst="rect">
            <a:avLst/>
          </a:prstGeom>
        </p:spPr>
      </p:pic>
      <p:sp>
        <p:nvSpPr>
          <p:cNvPr id="7" name="Oval 6">
            <a:extLst>
              <a:ext uri="{FF2B5EF4-FFF2-40B4-BE49-F238E27FC236}">
                <a16:creationId xmlns="" xmlns:a16="http://schemas.microsoft.com/office/drawing/2014/main" id="{2E63F994-4E55-6DB0-AE66-7C99BCE437EA}"/>
              </a:ext>
            </a:extLst>
          </p:cNvPr>
          <p:cNvSpPr/>
          <p:nvPr/>
        </p:nvSpPr>
        <p:spPr>
          <a:xfrm>
            <a:off x="6096000" y="2137894"/>
            <a:ext cx="3009363" cy="199731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de-DE" dirty="0">
                <a:latin typeface="Cavolini" panose="03000502040302020204" pitchFamily="66" charset="0"/>
                <a:cs typeface="Cavolini" panose="03000502040302020204" pitchFamily="66" charset="0"/>
              </a:rPr>
              <a:t>Hallo, mein Name ist Klara Fall. Ich werde Sie durch die Veranstaltung begleiten.</a:t>
            </a:r>
          </a:p>
        </p:txBody>
      </p:sp>
    </p:spTree>
    <p:extLst>
      <p:ext uri="{BB962C8B-B14F-4D97-AF65-F5344CB8AC3E}">
        <p14:creationId xmlns:p14="http://schemas.microsoft.com/office/powerpoint/2010/main" val="38712702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1.1.2 Normenhierarchie I</a:t>
            </a:r>
          </a:p>
        </p:txBody>
      </p:sp>
      <p:sp>
        <p:nvSpPr>
          <p:cNvPr id="3" name="Inhaltsplatzhalter 2"/>
          <p:cNvSpPr>
            <a:spLocks noGrp="1"/>
          </p:cNvSpPr>
          <p:nvPr>
            <p:ph idx="1"/>
          </p:nvPr>
        </p:nvSpPr>
        <p:spPr/>
        <p:txBody>
          <a:bodyPr anchor="ctr">
            <a:normAutofit/>
          </a:bodyPr>
          <a:lstStyle/>
          <a:p>
            <a:pPr marL="0" indent="0">
              <a:lnSpc>
                <a:spcPct val="100000"/>
              </a:lnSpc>
              <a:spcBef>
                <a:spcPts val="0"/>
              </a:spcBef>
              <a:buNone/>
            </a:pPr>
            <a:r>
              <a:rPr lang="de-DE" b="1" dirty="0"/>
              <a:t>1. Grundgesetz / Verfassung</a:t>
            </a:r>
          </a:p>
          <a:p>
            <a:pPr marL="0" indent="0">
              <a:lnSpc>
                <a:spcPct val="100000"/>
              </a:lnSpc>
              <a:spcBef>
                <a:spcPts val="0"/>
              </a:spcBef>
              <a:buNone/>
            </a:pPr>
            <a:r>
              <a:rPr lang="de-DE" dirty="0"/>
              <a:t>Basis aller Gesetzgebung in Bund/Ländern</a:t>
            </a:r>
          </a:p>
          <a:p>
            <a:pPr marL="0" indent="0">
              <a:lnSpc>
                <a:spcPct val="100000"/>
              </a:lnSpc>
              <a:spcBef>
                <a:spcPts val="0"/>
              </a:spcBef>
              <a:buNone/>
            </a:pPr>
            <a:r>
              <a:rPr lang="de-DE" b="1" dirty="0"/>
              <a:t>2. Gesetz</a:t>
            </a:r>
          </a:p>
          <a:p>
            <a:pPr marL="0" indent="0">
              <a:lnSpc>
                <a:spcPct val="100000"/>
              </a:lnSpc>
              <a:spcBef>
                <a:spcPts val="0"/>
              </a:spcBef>
              <a:buNone/>
            </a:pPr>
            <a:r>
              <a:rPr lang="de-DE" dirty="0"/>
              <a:t>Bundes oder Landesgesetz</a:t>
            </a:r>
          </a:p>
          <a:p>
            <a:pPr marL="0" indent="0">
              <a:lnSpc>
                <a:spcPct val="100000"/>
              </a:lnSpc>
              <a:spcBef>
                <a:spcPts val="0"/>
              </a:spcBef>
              <a:buNone/>
            </a:pPr>
            <a:r>
              <a:rPr lang="de-DE" dirty="0"/>
              <a:t>vom Parlament (Legislative) verabschiedet</a:t>
            </a:r>
          </a:p>
          <a:p>
            <a:pPr marL="0" indent="0">
              <a:lnSpc>
                <a:spcPct val="100000"/>
              </a:lnSpc>
              <a:spcBef>
                <a:spcPts val="0"/>
              </a:spcBef>
              <a:buNone/>
            </a:pPr>
            <a:r>
              <a:rPr lang="de-DE" b="1" dirty="0"/>
              <a:t>3. Verordnung</a:t>
            </a:r>
          </a:p>
          <a:p>
            <a:pPr marL="0" indent="0">
              <a:lnSpc>
                <a:spcPct val="100000"/>
              </a:lnSpc>
              <a:spcBef>
                <a:spcPts val="0"/>
              </a:spcBef>
              <a:buNone/>
            </a:pPr>
            <a:r>
              <a:rPr lang="de-DE" dirty="0"/>
              <a:t>Vom Bildungsministerium (Exekutive geschaffen aufgrund einer Ermächtigung durch das Parlament / Ankündigung bzw. Verweis im Gesetzestext</a:t>
            </a:r>
          </a:p>
        </p:txBody>
      </p:sp>
      <p:pic>
        <p:nvPicPr>
          <p:cNvPr id="5" name="Grafik 4">
            <a:extLst>
              <a:ext uri="{FF2B5EF4-FFF2-40B4-BE49-F238E27FC236}">
                <a16:creationId xmlns="" xmlns:a16="http://schemas.microsoft.com/office/drawing/2014/main" id="{44C83C73-ABB4-11BF-E981-9EBD317EA7A5}"/>
              </a:ext>
            </a:extLst>
          </p:cNvPr>
          <p:cNvPicPr>
            <a:picLocks noChangeAspect="1"/>
          </p:cNvPicPr>
          <p:nvPr/>
        </p:nvPicPr>
        <p:blipFill>
          <a:blip r:embed="rId2"/>
          <a:stretch>
            <a:fillRect/>
          </a:stretch>
        </p:blipFill>
        <p:spPr>
          <a:xfrm>
            <a:off x="8131464" y="1874116"/>
            <a:ext cx="2633518" cy="2633518"/>
          </a:xfrm>
          <a:prstGeom prst="rect">
            <a:avLst/>
          </a:prstGeom>
        </p:spPr>
      </p:pic>
    </p:spTree>
    <p:extLst>
      <p:ext uri="{BB962C8B-B14F-4D97-AF65-F5344CB8AC3E}">
        <p14:creationId xmlns:p14="http://schemas.microsoft.com/office/powerpoint/2010/main" val="117824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1.1.2 Normenhierarchie II</a:t>
            </a:r>
          </a:p>
        </p:txBody>
      </p:sp>
      <p:sp>
        <p:nvSpPr>
          <p:cNvPr id="3" name="Inhaltsplatzhalter 2"/>
          <p:cNvSpPr>
            <a:spLocks noGrp="1"/>
          </p:cNvSpPr>
          <p:nvPr>
            <p:ph idx="1"/>
          </p:nvPr>
        </p:nvSpPr>
        <p:spPr/>
        <p:txBody>
          <a:bodyPr anchor="ctr">
            <a:normAutofit/>
          </a:bodyPr>
          <a:lstStyle/>
          <a:p>
            <a:pPr marL="0" indent="0">
              <a:lnSpc>
                <a:spcPct val="100000"/>
              </a:lnSpc>
              <a:spcBef>
                <a:spcPts val="0"/>
              </a:spcBef>
              <a:buNone/>
            </a:pPr>
            <a:r>
              <a:rPr lang="de-DE" b="1" dirty="0"/>
              <a:t>4. Verwaltungsvorschrift</a:t>
            </a:r>
          </a:p>
          <a:p>
            <a:pPr marL="0" indent="0">
              <a:lnSpc>
                <a:spcPct val="100000"/>
              </a:lnSpc>
              <a:spcBef>
                <a:spcPts val="0"/>
              </a:spcBef>
              <a:buNone/>
            </a:pPr>
            <a:r>
              <a:rPr lang="de-DE" dirty="0"/>
              <a:t>vom MBWFK erlassen als behördeninterne Weisung</a:t>
            </a:r>
          </a:p>
          <a:p>
            <a:pPr marL="0" indent="0">
              <a:lnSpc>
                <a:spcPct val="100000"/>
              </a:lnSpc>
              <a:spcBef>
                <a:spcPts val="0"/>
              </a:spcBef>
              <a:buNone/>
            </a:pPr>
            <a:r>
              <a:rPr lang="de-DE" b="1" dirty="0"/>
              <a:t>4.1 Erlass</a:t>
            </a:r>
          </a:p>
          <a:p>
            <a:pPr marL="0" indent="0">
              <a:lnSpc>
                <a:spcPct val="100000"/>
              </a:lnSpc>
              <a:spcBef>
                <a:spcPts val="0"/>
              </a:spcBef>
              <a:buNone/>
            </a:pPr>
            <a:r>
              <a:rPr lang="de-DE" dirty="0"/>
              <a:t>Verwaltungsanordnung der obersten Verwaltungsbehörde</a:t>
            </a:r>
          </a:p>
          <a:p>
            <a:pPr marL="0" indent="0">
              <a:lnSpc>
                <a:spcPct val="100000"/>
              </a:lnSpc>
              <a:spcBef>
                <a:spcPts val="0"/>
              </a:spcBef>
              <a:buNone/>
            </a:pPr>
            <a:r>
              <a:rPr lang="de-DE" dirty="0"/>
              <a:t>auch: „Richtlinie“</a:t>
            </a:r>
          </a:p>
          <a:p>
            <a:pPr marL="0" indent="0">
              <a:lnSpc>
                <a:spcPct val="100000"/>
              </a:lnSpc>
              <a:spcBef>
                <a:spcPts val="0"/>
              </a:spcBef>
              <a:buNone/>
            </a:pPr>
            <a:r>
              <a:rPr lang="de-DE" b="1" dirty="0"/>
              <a:t>4.2 Verfügung</a:t>
            </a:r>
          </a:p>
          <a:p>
            <a:pPr marL="0" indent="0">
              <a:lnSpc>
                <a:spcPct val="100000"/>
              </a:lnSpc>
              <a:spcBef>
                <a:spcPts val="0"/>
              </a:spcBef>
              <a:buNone/>
            </a:pPr>
            <a:r>
              <a:rPr lang="de-DE" dirty="0"/>
              <a:t>Verwaltungsvorschrift einer nachgeordneten Behörde</a:t>
            </a:r>
          </a:p>
        </p:txBody>
      </p:sp>
    </p:spTree>
    <p:extLst>
      <p:ext uri="{BB962C8B-B14F-4D97-AF65-F5344CB8AC3E}">
        <p14:creationId xmlns:p14="http://schemas.microsoft.com/office/powerpoint/2010/main" val="193144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1.1.2 Normenhierarchie III</a:t>
            </a:r>
          </a:p>
        </p:txBody>
      </p:sp>
      <p:sp>
        <p:nvSpPr>
          <p:cNvPr id="3" name="Inhaltsplatzhalter 2"/>
          <p:cNvSpPr>
            <a:spLocks noGrp="1"/>
          </p:cNvSpPr>
          <p:nvPr>
            <p:ph idx="1"/>
          </p:nvPr>
        </p:nvSpPr>
        <p:spPr/>
        <p:txBody>
          <a:bodyPr anchor="ctr">
            <a:normAutofit/>
          </a:bodyPr>
          <a:lstStyle/>
          <a:p>
            <a:pPr marL="0" indent="0">
              <a:lnSpc>
                <a:spcPct val="100000"/>
              </a:lnSpc>
              <a:spcBef>
                <a:spcPts val="0"/>
              </a:spcBef>
              <a:buNone/>
            </a:pPr>
            <a:r>
              <a:rPr lang="de-DE" b="1" dirty="0"/>
              <a:t>4.3 Sonstiges</a:t>
            </a:r>
          </a:p>
          <a:p>
            <a:pPr marL="0" indent="0">
              <a:lnSpc>
                <a:spcPct val="100000"/>
              </a:lnSpc>
              <a:spcBef>
                <a:spcPts val="0"/>
              </a:spcBef>
              <a:buNone/>
            </a:pPr>
            <a:r>
              <a:rPr lang="de-DE" dirty="0"/>
              <a:t>Handreichung, Bekanntmachung, Mitteilung, Dienstvereinbarung, Empfehlung, Brief, Ratgeber, mündliche Anweisung</a:t>
            </a:r>
          </a:p>
          <a:p>
            <a:pPr marL="0" indent="0">
              <a:lnSpc>
                <a:spcPct val="100000"/>
              </a:lnSpc>
              <a:spcBef>
                <a:spcPts val="0"/>
              </a:spcBef>
              <a:buNone/>
            </a:pPr>
            <a:r>
              <a:rPr lang="de-DE" dirty="0">
                <a:sym typeface="Wingdings" panose="05000000000000000000" pitchFamily="2" charset="2"/>
              </a:rPr>
              <a:t> Jede Bekanntmachung, Mitteilung oder Rundschreiben des Ministeriums gilt als Erlass.</a:t>
            </a:r>
            <a:endParaRPr lang="de-DE" dirty="0"/>
          </a:p>
          <a:p>
            <a:pPr marL="0" indent="0">
              <a:lnSpc>
                <a:spcPct val="100000"/>
              </a:lnSpc>
              <a:spcBef>
                <a:spcPts val="0"/>
              </a:spcBef>
              <a:buNone/>
            </a:pPr>
            <a:r>
              <a:rPr lang="de-DE" b="1" dirty="0"/>
              <a:t>5. Satzung</a:t>
            </a:r>
            <a:endParaRPr lang="de-DE" dirty="0"/>
          </a:p>
        </p:txBody>
      </p:sp>
    </p:spTree>
    <p:extLst>
      <p:ext uri="{BB962C8B-B14F-4D97-AF65-F5344CB8AC3E}">
        <p14:creationId xmlns:p14="http://schemas.microsoft.com/office/powerpoint/2010/main" val="3893544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2941161" y="6221690"/>
            <a:ext cx="8342722" cy="246221"/>
          </a:xfrm>
          <a:prstGeom prst="rect">
            <a:avLst/>
          </a:prstGeom>
          <a:noFill/>
        </p:spPr>
        <p:txBody>
          <a:bodyPr wrap="square" rtlCol="0">
            <a:spAutoFit/>
          </a:bodyPr>
          <a:lstStyle/>
          <a:p>
            <a:r>
              <a:rPr lang="de-DE" sz="1000" dirty="0"/>
              <a:t>https://tse4.mm.bing.net/</a:t>
            </a:r>
            <a:r>
              <a:rPr lang="de-DE" sz="1000" dirty="0" err="1"/>
              <a:t>th?id</a:t>
            </a:r>
            <a:r>
              <a:rPr lang="de-DE" sz="1000" dirty="0"/>
              <a:t>=OIP.-V7Hmez9v0AxRyCk9Uak5wHaEj&amp;pid=</a:t>
            </a:r>
            <a:r>
              <a:rPr lang="de-DE" sz="1000" dirty="0" err="1"/>
              <a:t>Api&amp;P</a:t>
            </a:r>
            <a:r>
              <a:rPr lang="de-DE" sz="1000" dirty="0"/>
              <a:t>=0&amp;w=300&amp;h=300 (29. Februar 2024)</a:t>
            </a:r>
          </a:p>
        </p:txBody>
      </p:sp>
      <p:pic>
        <p:nvPicPr>
          <p:cNvPr id="1026" name="Picture 2">
            <a:extLst>
              <a:ext uri="{FF2B5EF4-FFF2-40B4-BE49-F238E27FC236}">
                <a16:creationId xmlns="" xmlns:a16="http://schemas.microsoft.com/office/drawing/2014/main" id="{00561562-F0E0-3A2F-091A-EFEB9996E2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0" y="933450"/>
            <a:ext cx="8128000" cy="4991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659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1.1.2 Beispiele I</a:t>
            </a:r>
            <a:endParaRPr lang="de-DE" dirty="0"/>
          </a:p>
        </p:txBody>
      </p:sp>
      <p:sp>
        <p:nvSpPr>
          <p:cNvPr id="3" name="Inhaltsplatzhalter 2"/>
          <p:cNvSpPr>
            <a:spLocks noGrp="1"/>
          </p:cNvSpPr>
          <p:nvPr>
            <p:ph idx="1"/>
          </p:nvPr>
        </p:nvSpPr>
        <p:spPr/>
        <p:txBody>
          <a:bodyPr anchor="ctr">
            <a:normAutofit/>
          </a:bodyPr>
          <a:lstStyle/>
          <a:p>
            <a:pPr marL="0" indent="0">
              <a:lnSpc>
                <a:spcPct val="100000"/>
              </a:lnSpc>
              <a:spcBef>
                <a:spcPts val="0"/>
              </a:spcBef>
              <a:buNone/>
            </a:pPr>
            <a:r>
              <a:rPr lang="de-DE" b="1" dirty="0"/>
              <a:t>1. Verfassung</a:t>
            </a:r>
          </a:p>
          <a:p>
            <a:pPr marL="0" indent="0">
              <a:lnSpc>
                <a:spcPct val="100000"/>
              </a:lnSpc>
              <a:spcBef>
                <a:spcPts val="0"/>
              </a:spcBef>
              <a:buNone/>
            </a:pPr>
            <a:r>
              <a:rPr lang="de-DE" b="1" dirty="0"/>
              <a:t>Grundgesetz</a:t>
            </a:r>
            <a:r>
              <a:rPr lang="de-DE" dirty="0"/>
              <a:t> Art. 1-7</a:t>
            </a:r>
          </a:p>
          <a:p>
            <a:pPr marL="0" indent="0">
              <a:lnSpc>
                <a:spcPct val="100000"/>
              </a:lnSpc>
              <a:spcBef>
                <a:spcPts val="0"/>
              </a:spcBef>
              <a:buNone/>
            </a:pPr>
            <a:r>
              <a:rPr lang="de-DE" dirty="0"/>
              <a:t>Verfassung Schleswig-Holsteins / </a:t>
            </a:r>
            <a:r>
              <a:rPr lang="de-DE" b="1" dirty="0"/>
              <a:t>Landessatzung</a:t>
            </a:r>
            <a:r>
              <a:rPr lang="de-DE" dirty="0"/>
              <a:t> </a:t>
            </a:r>
          </a:p>
          <a:p>
            <a:pPr marL="0" indent="0">
              <a:lnSpc>
                <a:spcPct val="100000"/>
              </a:lnSpc>
              <a:spcBef>
                <a:spcPts val="0"/>
              </a:spcBef>
              <a:buNone/>
            </a:pPr>
            <a:r>
              <a:rPr lang="de-DE" dirty="0"/>
              <a:t>Art. 8 (1): </a:t>
            </a:r>
            <a:r>
              <a:rPr lang="de-DE" i="1" dirty="0"/>
              <a:t>Es besteht allgemeine Schulpflicht.</a:t>
            </a:r>
          </a:p>
          <a:p>
            <a:pPr marL="0" indent="0">
              <a:lnSpc>
                <a:spcPct val="100000"/>
              </a:lnSpc>
              <a:spcBef>
                <a:spcPts val="0"/>
              </a:spcBef>
              <a:buNone/>
            </a:pPr>
            <a:r>
              <a:rPr lang="de-DE" b="1" dirty="0"/>
              <a:t>2. Gesetz</a:t>
            </a:r>
          </a:p>
          <a:p>
            <a:pPr marL="0" indent="0">
              <a:lnSpc>
                <a:spcPct val="100000"/>
              </a:lnSpc>
              <a:spcBef>
                <a:spcPts val="0"/>
              </a:spcBef>
              <a:buNone/>
            </a:pPr>
            <a:r>
              <a:rPr lang="de-DE" dirty="0"/>
              <a:t>Schulgesetz </a:t>
            </a:r>
            <a:r>
              <a:rPr lang="de-DE" b="1" dirty="0"/>
              <a:t>(SchulG)</a:t>
            </a:r>
          </a:p>
          <a:p>
            <a:pPr marL="0" indent="0">
              <a:lnSpc>
                <a:spcPct val="100000"/>
              </a:lnSpc>
              <a:spcBef>
                <a:spcPts val="0"/>
              </a:spcBef>
              <a:buNone/>
            </a:pPr>
            <a:r>
              <a:rPr lang="de-DE" dirty="0"/>
              <a:t>Jugendschutzgesetz (JuSchG)</a:t>
            </a:r>
          </a:p>
          <a:p>
            <a:pPr marL="0" indent="0">
              <a:lnSpc>
                <a:spcPct val="100000"/>
              </a:lnSpc>
              <a:spcBef>
                <a:spcPts val="0"/>
              </a:spcBef>
              <a:buNone/>
            </a:pPr>
            <a:r>
              <a:rPr lang="de-DE" dirty="0"/>
              <a:t>Landesbeamtengesetz (LBG)</a:t>
            </a:r>
          </a:p>
          <a:p>
            <a:pPr marL="0" indent="0">
              <a:lnSpc>
                <a:spcPct val="100000"/>
              </a:lnSpc>
              <a:spcBef>
                <a:spcPts val="0"/>
              </a:spcBef>
              <a:buNone/>
            </a:pPr>
            <a:r>
              <a:rPr lang="de-DE" dirty="0"/>
              <a:t>Landesverwaltungsgesetz (</a:t>
            </a:r>
            <a:r>
              <a:rPr lang="de-DE" dirty="0" err="1"/>
              <a:t>LVwG</a:t>
            </a:r>
            <a:r>
              <a:rPr lang="de-DE" dirty="0"/>
              <a:t>)</a:t>
            </a:r>
          </a:p>
        </p:txBody>
      </p:sp>
      <p:pic>
        <p:nvPicPr>
          <p:cNvPr id="4" name="Grafik 3">
            <a:extLst>
              <a:ext uri="{FF2B5EF4-FFF2-40B4-BE49-F238E27FC236}">
                <a16:creationId xmlns="" xmlns:a16="http://schemas.microsoft.com/office/drawing/2014/main" id="{E0250AFF-CEC2-EA00-A5C2-2F3E3A339B84}"/>
              </a:ext>
            </a:extLst>
          </p:cNvPr>
          <p:cNvPicPr>
            <a:picLocks noChangeAspect="1"/>
          </p:cNvPicPr>
          <p:nvPr/>
        </p:nvPicPr>
        <p:blipFill>
          <a:blip r:embed="rId2"/>
          <a:stretch>
            <a:fillRect/>
          </a:stretch>
        </p:blipFill>
        <p:spPr>
          <a:xfrm flipH="1">
            <a:off x="8795198" y="1542781"/>
            <a:ext cx="2558602" cy="2561823"/>
          </a:xfrm>
          <a:prstGeom prst="rect">
            <a:avLst/>
          </a:prstGeom>
        </p:spPr>
      </p:pic>
    </p:spTree>
    <p:extLst>
      <p:ext uri="{BB962C8B-B14F-4D97-AF65-F5344CB8AC3E}">
        <p14:creationId xmlns:p14="http://schemas.microsoft.com/office/powerpoint/2010/main" val="2638866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1.1.2 Beispiele II</a:t>
            </a:r>
          </a:p>
        </p:txBody>
      </p:sp>
      <p:sp>
        <p:nvSpPr>
          <p:cNvPr id="3" name="Inhaltsplatzhalter 2"/>
          <p:cNvSpPr>
            <a:spLocks noGrp="1"/>
          </p:cNvSpPr>
          <p:nvPr>
            <p:ph idx="1"/>
          </p:nvPr>
        </p:nvSpPr>
        <p:spPr/>
        <p:txBody>
          <a:bodyPr anchor="ctr">
            <a:normAutofit/>
          </a:bodyPr>
          <a:lstStyle/>
          <a:p>
            <a:pPr marL="0" indent="0">
              <a:lnSpc>
                <a:spcPct val="100000"/>
              </a:lnSpc>
              <a:spcBef>
                <a:spcPts val="0"/>
              </a:spcBef>
              <a:buNone/>
            </a:pPr>
            <a:r>
              <a:rPr lang="de-DE" b="1" dirty="0"/>
              <a:t>3. Verordnung</a:t>
            </a:r>
            <a:endParaRPr lang="de-DE" dirty="0"/>
          </a:p>
          <a:p>
            <a:pPr>
              <a:lnSpc>
                <a:spcPct val="100000"/>
              </a:lnSpc>
              <a:spcBef>
                <a:spcPts val="0"/>
              </a:spcBef>
            </a:pPr>
            <a:r>
              <a:rPr lang="de-DE" dirty="0"/>
              <a:t>Dienstordnung für Lehrerinnen und Lehrer </a:t>
            </a:r>
          </a:p>
          <a:p>
            <a:pPr>
              <a:lnSpc>
                <a:spcPct val="100000"/>
              </a:lnSpc>
              <a:spcBef>
                <a:spcPts val="0"/>
              </a:spcBef>
            </a:pPr>
            <a:r>
              <a:rPr lang="de-DE" dirty="0"/>
              <a:t>Datenschutzverordnung Schule (DSVO)</a:t>
            </a:r>
          </a:p>
          <a:p>
            <a:pPr>
              <a:lnSpc>
                <a:spcPct val="100000"/>
              </a:lnSpc>
              <a:spcBef>
                <a:spcPts val="0"/>
              </a:spcBef>
            </a:pPr>
            <a:r>
              <a:rPr lang="de-DE" dirty="0"/>
              <a:t>Verordnung der jeweiligen Schulart (</a:t>
            </a:r>
            <a:r>
              <a:rPr lang="de-DE" dirty="0" err="1"/>
              <a:t>GymVO</a:t>
            </a:r>
            <a:r>
              <a:rPr lang="de-DE" dirty="0"/>
              <a:t>, </a:t>
            </a:r>
            <a:r>
              <a:rPr lang="de-DE" dirty="0" err="1"/>
              <a:t>GemVO</a:t>
            </a:r>
            <a:r>
              <a:rPr lang="de-DE" dirty="0"/>
              <a:t>, </a:t>
            </a:r>
            <a:r>
              <a:rPr lang="de-DE" dirty="0" err="1"/>
              <a:t>GsVO</a:t>
            </a:r>
            <a:r>
              <a:rPr lang="de-DE" dirty="0"/>
              <a:t>, </a:t>
            </a:r>
            <a:r>
              <a:rPr lang="de-DE" dirty="0" err="1"/>
              <a:t>SoFVO</a:t>
            </a:r>
            <a:r>
              <a:rPr lang="de-DE" dirty="0"/>
              <a:t>)</a:t>
            </a:r>
          </a:p>
          <a:p>
            <a:pPr>
              <a:lnSpc>
                <a:spcPct val="100000"/>
              </a:lnSpc>
              <a:spcBef>
                <a:spcPts val="0"/>
              </a:spcBef>
            </a:pPr>
            <a:r>
              <a:rPr lang="de-DE" dirty="0"/>
              <a:t>Landesverordnung über die Erteilung von Zeugnissen, Noten und anderen ergänzenden Angaben in Zeugnissen (Zeugnisverordnung – ZVO)</a:t>
            </a:r>
          </a:p>
          <a:p>
            <a:pPr>
              <a:lnSpc>
                <a:spcPct val="100000"/>
              </a:lnSpc>
              <a:spcBef>
                <a:spcPts val="0"/>
              </a:spcBef>
            </a:pPr>
            <a:r>
              <a:rPr lang="de-DE" dirty="0"/>
              <a:t>Landesverordnung über die Gewährung von Nachteilsausgleich und Notenschutz (</a:t>
            </a:r>
            <a:r>
              <a:rPr lang="de-DE" dirty="0" err="1"/>
              <a:t>NuNVO</a:t>
            </a:r>
            <a:r>
              <a:rPr lang="de-DE" dirty="0"/>
              <a:t>)</a:t>
            </a:r>
          </a:p>
        </p:txBody>
      </p:sp>
    </p:spTree>
    <p:extLst>
      <p:ext uri="{BB962C8B-B14F-4D97-AF65-F5344CB8AC3E}">
        <p14:creationId xmlns:p14="http://schemas.microsoft.com/office/powerpoint/2010/main" val="1290359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1.1.2 Beispiele III</a:t>
            </a:r>
          </a:p>
        </p:txBody>
      </p:sp>
      <p:sp>
        <p:nvSpPr>
          <p:cNvPr id="3" name="Inhaltsplatzhalter 2"/>
          <p:cNvSpPr>
            <a:spLocks noGrp="1"/>
          </p:cNvSpPr>
          <p:nvPr>
            <p:ph idx="1"/>
          </p:nvPr>
        </p:nvSpPr>
        <p:spPr/>
        <p:txBody>
          <a:bodyPr anchor="ctr">
            <a:normAutofit/>
          </a:bodyPr>
          <a:lstStyle/>
          <a:p>
            <a:pPr marL="0" indent="0">
              <a:lnSpc>
                <a:spcPct val="100000"/>
              </a:lnSpc>
              <a:spcBef>
                <a:spcPts val="0"/>
              </a:spcBef>
              <a:buNone/>
            </a:pPr>
            <a:r>
              <a:rPr lang="de-DE" b="1" dirty="0"/>
              <a:t>4.1 Erlass / Richtlinie</a:t>
            </a:r>
          </a:p>
          <a:p>
            <a:pPr marL="0" indent="0">
              <a:lnSpc>
                <a:spcPct val="100000"/>
              </a:lnSpc>
              <a:spcBef>
                <a:spcPts val="0"/>
              </a:spcBef>
              <a:buNone/>
            </a:pPr>
            <a:r>
              <a:rPr lang="de-DE" dirty="0" err="1"/>
              <a:t>Legasthenieerlass</a:t>
            </a:r>
            <a:endParaRPr lang="de-DE" dirty="0"/>
          </a:p>
          <a:p>
            <a:pPr marL="0" indent="0">
              <a:lnSpc>
                <a:spcPct val="100000"/>
              </a:lnSpc>
              <a:spcBef>
                <a:spcPts val="0"/>
              </a:spcBef>
              <a:buNone/>
            </a:pPr>
            <a:r>
              <a:rPr lang="de-DE" dirty="0"/>
              <a:t>Erlasse Leistungsnachweise (Sek I, Sek II)</a:t>
            </a:r>
          </a:p>
          <a:p>
            <a:pPr marL="0" indent="0">
              <a:lnSpc>
                <a:spcPct val="100000"/>
              </a:lnSpc>
              <a:spcBef>
                <a:spcPts val="0"/>
              </a:spcBef>
              <a:buNone/>
            </a:pPr>
            <a:r>
              <a:rPr lang="de-DE" b="1" dirty="0"/>
              <a:t>4.2 Verfügung</a:t>
            </a:r>
          </a:p>
          <a:p>
            <a:pPr marL="0" indent="0">
              <a:lnSpc>
                <a:spcPct val="100000"/>
              </a:lnSpc>
              <a:spcBef>
                <a:spcPts val="0"/>
              </a:spcBef>
              <a:buNone/>
            </a:pPr>
            <a:r>
              <a:rPr lang="de-DE" dirty="0"/>
              <a:t>Handreichungen (zum Vorbereitungsdienst)</a:t>
            </a:r>
          </a:p>
          <a:p>
            <a:pPr marL="0" indent="0">
              <a:lnSpc>
                <a:spcPct val="100000"/>
              </a:lnSpc>
              <a:spcBef>
                <a:spcPts val="0"/>
              </a:spcBef>
              <a:buNone/>
            </a:pPr>
            <a:r>
              <a:rPr lang="de-DE" dirty="0"/>
              <a:t>Leitfaden „Lernen am anderen Ort“</a:t>
            </a:r>
          </a:p>
          <a:p>
            <a:pPr marL="0" indent="0">
              <a:lnSpc>
                <a:spcPct val="100000"/>
              </a:lnSpc>
              <a:spcBef>
                <a:spcPts val="0"/>
              </a:spcBef>
              <a:buNone/>
            </a:pPr>
            <a:r>
              <a:rPr lang="de-DE" b="1" dirty="0"/>
              <a:t>5. Satzung</a:t>
            </a:r>
          </a:p>
          <a:p>
            <a:pPr marL="0" indent="0">
              <a:lnSpc>
                <a:spcPct val="100000"/>
              </a:lnSpc>
              <a:spcBef>
                <a:spcPts val="0"/>
              </a:spcBef>
              <a:buNone/>
            </a:pPr>
            <a:r>
              <a:rPr lang="de-DE" dirty="0"/>
              <a:t>Schulordnung</a:t>
            </a:r>
          </a:p>
          <a:p>
            <a:pPr marL="0" indent="0">
              <a:lnSpc>
                <a:spcPct val="100000"/>
              </a:lnSpc>
              <a:spcBef>
                <a:spcPts val="0"/>
              </a:spcBef>
              <a:buNone/>
            </a:pPr>
            <a:r>
              <a:rPr lang="de-DE" dirty="0"/>
              <a:t>Hausordnung</a:t>
            </a:r>
          </a:p>
        </p:txBody>
      </p:sp>
    </p:spTree>
    <p:extLst>
      <p:ext uri="{BB962C8B-B14F-4D97-AF65-F5344CB8AC3E}">
        <p14:creationId xmlns:p14="http://schemas.microsoft.com/office/powerpoint/2010/main" val="2379092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1.1.3 Verwaltungsakt - Definition</a:t>
            </a:r>
          </a:p>
        </p:txBody>
      </p:sp>
      <p:sp>
        <p:nvSpPr>
          <p:cNvPr id="3" name="Inhaltsplatzhalter 2"/>
          <p:cNvSpPr>
            <a:spLocks noGrp="1"/>
          </p:cNvSpPr>
          <p:nvPr>
            <p:ph idx="1"/>
          </p:nvPr>
        </p:nvSpPr>
        <p:spPr>
          <a:xfrm>
            <a:off x="838200" y="1825625"/>
            <a:ext cx="6811851" cy="4351338"/>
          </a:xfrm>
        </p:spPr>
        <p:txBody>
          <a:bodyPr anchor="ctr">
            <a:normAutofit/>
          </a:bodyPr>
          <a:lstStyle/>
          <a:p>
            <a:pPr marL="0" indent="0" algn="just">
              <a:lnSpc>
                <a:spcPct val="100000"/>
              </a:lnSpc>
              <a:spcBef>
                <a:spcPts val="0"/>
              </a:spcBef>
              <a:buNone/>
            </a:pPr>
            <a:r>
              <a:rPr lang="de-DE" dirty="0"/>
              <a:t>Ein </a:t>
            </a:r>
            <a:r>
              <a:rPr lang="de-DE" b="1" dirty="0"/>
              <a:t>Verwaltungsakt</a:t>
            </a:r>
            <a:r>
              <a:rPr lang="de-DE" dirty="0"/>
              <a:t> ist </a:t>
            </a:r>
            <a:r>
              <a:rPr lang="de-DE" i="1" dirty="0"/>
              <a:t>Entscheidung</a:t>
            </a:r>
            <a:r>
              <a:rPr lang="de-DE" dirty="0"/>
              <a:t>, die eine </a:t>
            </a:r>
            <a:r>
              <a:rPr lang="de-DE" i="1" dirty="0"/>
              <a:t>Behörde</a:t>
            </a:r>
            <a:r>
              <a:rPr lang="de-DE" dirty="0"/>
              <a:t> zur Regelung eines </a:t>
            </a:r>
            <a:r>
              <a:rPr lang="de-DE" i="1" dirty="0"/>
              <a:t>Einzelfalls</a:t>
            </a:r>
            <a:r>
              <a:rPr lang="de-DE" dirty="0"/>
              <a:t> erlässt, die auf </a:t>
            </a:r>
            <a:r>
              <a:rPr lang="de-DE" i="1" dirty="0"/>
              <a:t>Rechtswirkung nach außen</a:t>
            </a:r>
            <a:r>
              <a:rPr lang="de-DE" dirty="0"/>
              <a:t> gerichtet ist (§ 35 Verwaltungsverfahrensgesetz).</a:t>
            </a:r>
          </a:p>
        </p:txBody>
      </p:sp>
      <p:pic>
        <p:nvPicPr>
          <p:cNvPr id="5" name="Grafik 4">
            <a:extLst>
              <a:ext uri="{FF2B5EF4-FFF2-40B4-BE49-F238E27FC236}">
                <a16:creationId xmlns="" xmlns:a16="http://schemas.microsoft.com/office/drawing/2014/main" id="{C5632E69-4811-8526-5921-4D594D9D3DB1}"/>
              </a:ext>
            </a:extLst>
          </p:cNvPr>
          <p:cNvPicPr>
            <a:picLocks noChangeAspect="1"/>
          </p:cNvPicPr>
          <p:nvPr/>
        </p:nvPicPr>
        <p:blipFill>
          <a:blip r:embed="rId2"/>
          <a:stretch>
            <a:fillRect/>
          </a:stretch>
        </p:blipFill>
        <p:spPr>
          <a:xfrm>
            <a:off x="7876673" y="2455236"/>
            <a:ext cx="3092116" cy="3092116"/>
          </a:xfrm>
          <a:prstGeom prst="rect">
            <a:avLst/>
          </a:prstGeom>
        </p:spPr>
      </p:pic>
    </p:spTree>
    <p:extLst>
      <p:ext uri="{BB962C8B-B14F-4D97-AF65-F5344CB8AC3E}">
        <p14:creationId xmlns:p14="http://schemas.microsoft.com/office/powerpoint/2010/main" val="16132124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1.1.3 Verwaltungsakt - Erläuterung</a:t>
            </a:r>
          </a:p>
        </p:txBody>
      </p:sp>
      <p:sp>
        <p:nvSpPr>
          <p:cNvPr id="3" name="Inhaltsplatzhalter 2"/>
          <p:cNvSpPr>
            <a:spLocks noGrp="1"/>
          </p:cNvSpPr>
          <p:nvPr>
            <p:ph idx="1"/>
          </p:nvPr>
        </p:nvSpPr>
        <p:spPr/>
        <p:txBody>
          <a:bodyPr anchor="ctr">
            <a:normAutofit/>
          </a:bodyPr>
          <a:lstStyle/>
          <a:p>
            <a:pPr algn="just"/>
            <a:r>
              <a:rPr lang="de-DE" dirty="0"/>
              <a:t>Ein Verwaltungsakt ist jede </a:t>
            </a:r>
            <a:r>
              <a:rPr lang="de-DE" b="1" dirty="0"/>
              <a:t>(erhebliche) </a:t>
            </a:r>
            <a:r>
              <a:rPr lang="de-DE" b="1" i="1" dirty="0"/>
              <a:t>Entscheidung</a:t>
            </a:r>
            <a:r>
              <a:rPr lang="de-DE" dirty="0"/>
              <a:t>, die eine </a:t>
            </a:r>
            <a:r>
              <a:rPr lang="de-DE" i="1" dirty="0"/>
              <a:t>Behörde</a:t>
            </a:r>
            <a:r>
              <a:rPr lang="de-DE" dirty="0"/>
              <a:t> (= Schule) zur Regelung eines </a:t>
            </a:r>
            <a:r>
              <a:rPr lang="de-DE" b="1" i="1" dirty="0"/>
              <a:t>Einzelfalls</a:t>
            </a:r>
            <a:r>
              <a:rPr lang="de-DE" b="1" dirty="0"/>
              <a:t> (= es betrifft einen einzelnen Schüler)</a:t>
            </a:r>
            <a:r>
              <a:rPr lang="de-DE" dirty="0"/>
              <a:t> erlässt, die auf </a:t>
            </a:r>
            <a:r>
              <a:rPr lang="de-DE" i="1" dirty="0"/>
              <a:t>Rechtswirkung </a:t>
            </a:r>
            <a:r>
              <a:rPr lang="de-DE" b="1" i="1" dirty="0"/>
              <a:t>nach außen</a:t>
            </a:r>
            <a:r>
              <a:rPr lang="de-DE" b="1" dirty="0"/>
              <a:t> </a:t>
            </a:r>
            <a:r>
              <a:rPr lang="de-DE" dirty="0"/>
              <a:t>(= gegen einen außerhalb der Behörde stehenden Bürger = </a:t>
            </a:r>
            <a:r>
              <a:rPr lang="de-DE" b="1" dirty="0"/>
              <a:t>Schüler</a:t>
            </a:r>
            <a:r>
              <a:rPr lang="de-DE" dirty="0"/>
              <a:t>) gerichtet ist.</a:t>
            </a:r>
          </a:p>
          <a:p>
            <a:pPr algn="just"/>
            <a:r>
              <a:rPr lang="de-DE" dirty="0"/>
              <a:t>Nur gegen einen Verwaltungsakt sind </a:t>
            </a:r>
            <a:r>
              <a:rPr lang="de-DE" b="1" dirty="0"/>
              <a:t>Widerspruch und Anfechtungsklage</a:t>
            </a:r>
            <a:r>
              <a:rPr lang="de-DE" dirty="0"/>
              <a:t> vor dem Verwaltungsgericht zulässig.</a:t>
            </a:r>
          </a:p>
          <a:p>
            <a:pPr algn="just"/>
            <a:r>
              <a:rPr lang="de-DE" dirty="0"/>
              <a:t>Bevor man gegen einen Verwaltungsakt klagen kann, muss zunächst Widerspruch eingelegt werden. Wird diesem nicht stattgegeben, steht der Klageweg offen.</a:t>
            </a:r>
          </a:p>
        </p:txBody>
      </p:sp>
    </p:spTree>
    <p:extLst>
      <p:ext uri="{BB962C8B-B14F-4D97-AF65-F5344CB8AC3E}">
        <p14:creationId xmlns:p14="http://schemas.microsoft.com/office/powerpoint/2010/main" val="20954814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4115900" y="6253592"/>
            <a:ext cx="3610467" cy="246221"/>
          </a:xfrm>
          <a:prstGeom prst="rect">
            <a:avLst/>
          </a:prstGeom>
          <a:noFill/>
        </p:spPr>
        <p:txBody>
          <a:bodyPr wrap="square" rtlCol="0">
            <a:spAutoFit/>
          </a:bodyPr>
          <a:lstStyle/>
          <a:p>
            <a:r>
              <a:rPr lang="de-DE" sz="1000" dirty="0">
                <a:hlinkClick r:id="rId2"/>
              </a:rPr>
              <a:t>https://de.wikipedia.org/wiki/Bild:Zeugnis.jpg</a:t>
            </a:r>
            <a:r>
              <a:rPr lang="de-DE" sz="1000" dirty="0"/>
              <a:t> (29. Februar 2024)</a:t>
            </a:r>
          </a:p>
        </p:txBody>
      </p:sp>
      <p:pic>
        <p:nvPicPr>
          <p:cNvPr id="5" name="Grafik 4"/>
          <p:cNvPicPr>
            <a:picLocks noChangeAspect="1"/>
          </p:cNvPicPr>
          <p:nvPr/>
        </p:nvPicPr>
        <p:blipFill>
          <a:blip r:embed="rId3"/>
          <a:stretch>
            <a:fillRect/>
          </a:stretch>
        </p:blipFill>
        <p:spPr>
          <a:xfrm>
            <a:off x="3667665" y="0"/>
            <a:ext cx="4506938" cy="6253592"/>
          </a:xfrm>
          <a:prstGeom prst="rect">
            <a:avLst/>
          </a:prstGeom>
        </p:spPr>
      </p:pic>
    </p:spTree>
    <p:extLst>
      <p:ext uri="{BB962C8B-B14F-4D97-AF65-F5344CB8AC3E}">
        <p14:creationId xmlns:p14="http://schemas.microsoft.com/office/powerpoint/2010/main" val="2296361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Ziele</a:t>
            </a:r>
          </a:p>
        </p:txBody>
      </p:sp>
      <p:sp>
        <p:nvSpPr>
          <p:cNvPr id="3" name="Inhaltsplatzhalter 2"/>
          <p:cNvSpPr>
            <a:spLocks noGrp="1"/>
          </p:cNvSpPr>
          <p:nvPr>
            <p:ph idx="1"/>
          </p:nvPr>
        </p:nvSpPr>
        <p:spPr/>
        <p:txBody>
          <a:bodyPr anchor="ctr">
            <a:noAutofit/>
          </a:bodyPr>
          <a:lstStyle/>
          <a:p>
            <a:pPr eaLnBrk="1" hangingPunct="1">
              <a:lnSpc>
                <a:spcPct val="110000"/>
              </a:lnSpc>
              <a:buFont typeface="Wingdings" pitchFamily="2" charset="2"/>
              <a:buChar char="Ø"/>
            </a:pPr>
            <a:r>
              <a:rPr lang="de-DE" sz="3200" dirty="0">
                <a:ea typeface="ＭＳ Ｐゴシック" charset="0"/>
              </a:rPr>
              <a:t>Einblicke in ausgesuchte Themenbereiche</a:t>
            </a:r>
          </a:p>
          <a:p>
            <a:pPr eaLnBrk="1" hangingPunct="1">
              <a:lnSpc>
                <a:spcPct val="110000"/>
              </a:lnSpc>
              <a:buFont typeface="Wingdings" pitchFamily="2" charset="2"/>
              <a:buChar char="Ø"/>
            </a:pPr>
            <a:r>
              <a:rPr lang="de-DE" sz="3200" dirty="0">
                <a:ea typeface="ＭＳ Ｐゴシック" charset="0"/>
              </a:rPr>
              <a:t>Strukturverständnis</a:t>
            </a:r>
          </a:p>
          <a:p>
            <a:pPr eaLnBrk="1" hangingPunct="1">
              <a:lnSpc>
                <a:spcPct val="110000"/>
              </a:lnSpc>
              <a:buFont typeface="Wingdings" pitchFamily="2" charset="2"/>
              <a:buChar char="Ø"/>
            </a:pPr>
            <a:r>
              <a:rPr lang="de-DE" sz="3200" dirty="0">
                <a:ea typeface="ＭＳ Ｐゴシック" charset="0"/>
              </a:rPr>
              <a:t>Vertrautheit mit Fundorten der Rechtsgrundlagen</a:t>
            </a:r>
          </a:p>
          <a:p>
            <a:pPr eaLnBrk="1" hangingPunct="1">
              <a:lnSpc>
                <a:spcPct val="110000"/>
              </a:lnSpc>
              <a:buFont typeface="Wingdings" pitchFamily="2" charset="2"/>
              <a:buChar char="Ø"/>
            </a:pPr>
            <a:r>
              <a:rPr lang="de-DE" sz="3200" dirty="0">
                <a:ea typeface="ＭＳ Ｐゴシック" charset="0"/>
              </a:rPr>
              <a:t>Förderung der Fähigkeit, schulrechtliche Fragen selbstständig zu klären</a:t>
            </a:r>
          </a:p>
        </p:txBody>
      </p:sp>
    </p:spTree>
    <p:extLst>
      <p:ext uri="{BB962C8B-B14F-4D97-AF65-F5344CB8AC3E}">
        <p14:creationId xmlns:p14="http://schemas.microsoft.com/office/powerpoint/2010/main" val="39165499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1.1.3 Verwaltungsakt – weitere Beispiele</a:t>
            </a:r>
          </a:p>
        </p:txBody>
      </p:sp>
      <p:sp>
        <p:nvSpPr>
          <p:cNvPr id="3" name="Inhaltsplatzhalter 2"/>
          <p:cNvSpPr>
            <a:spLocks noGrp="1"/>
          </p:cNvSpPr>
          <p:nvPr>
            <p:ph idx="1"/>
          </p:nvPr>
        </p:nvSpPr>
        <p:spPr>
          <a:xfrm>
            <a:off x="838200" y="1690688"/>
            <a:ext cx="10515600" cy="4351338"/>
          </a:xfrm>
        </p:spPr>
        <p:txBody>
          <a:bodyPr anchor="ctr">
            <a:noAutofit/>
          </a:bodyPr>
          <a:lstStyle/>
          <a:p>
            <a:pPr lvl="0" algn="just">
              <a:lnSpc>
                <a:spcPct val="100000"/>
              </a:lnSpc>
              <a:spcBef>
                <a:spcPts val="0"/>
              </a:spcBef>
            </a:pPr>
            <a:r>
              <a:rPr lang="de-DE" sz="2000" dirty="0"/>
              <a:t>Auch wenn im Falle einer einzelnen Klassenarbeit eine Einzelfallentscheidung vorliegt und die Wirkung von der Behörde zu einem Schüler nach außen geht, stellt diese </a:t>
            </a:r>
            <a:r>
              <a:rPr lang="de-DE" sz="2000" b="1" i="1" dirty="0"/>
              <a:t>keinen</a:t>
            </a:r>
            <a:r>
              <a:rPr lang="de-DE" sz="2000" b="1" dirty="0"/>
              <a:t> Verwaltungsakt </a:t>
            </a:r>
            <a:r>
              <a:rPr lang="de-DE" sz="2000" dirty="0"/>
              <a:t>dar, da eine Klassenarbeit noch keine unmittelbare Rechtswirkung (Versetzung, Schulabschluss o. Ä.) entfaltet.</a:t>
            </a:r>
          </a:p>
          <a:p>
            <a:pPr lvl="0" algn="just">
              <a:lnSpc>
                <a:spcPct val="100000"/>
              </a:lnSpc>
              <a:spcBef>
                <a:spcPts val="0"/>
              </a:spcBef>
            </a:pPr>
            <a:r>
              <a:rPr lang="de-DE" sz="2000" dirty="0"/>
              <a:t>Eine </a:t>
            </a:r>
            <a:r>
              <a:rPr lang="de-DE" sz="2000" b="1" dirty="0"/>
              <a:t>Ordnungsmaßnahme</a:t>
            </a:r>
            <a:r>
              <a:rPr lang="de-DE" sz="2000" dirty="0"/>
              <a:t> sowie die </a:t>
            </a:r>
            <a:r>
              <a:rPr lang="de-DE" sz="2000" b="1" dirty="0"/>
              <a:t>Nichtversetzung eines Schülers </a:t>
            </a:r>
            <a:r>
              <a:rPr lang="de-DE" sz="2000" dirty="0"/>
              <a:t>durch die Klassenkonferenz zum Ende eines Schuljahres sind Verwaltungsakte, da eine erhebliche Entscheidung in einem Einzelfall vorliegt und die Rechtswirkung nach außen (von der Schule auf den Schüler) gerichtet ist.</a:t>
            </a:r>
          </a:p>
          <a:p>
            <a:pPr lvl="0" algn="just">
              <a:lnSpc>
                <a:spcPct val="100000"/>
              </a:lnSpc>
              <a:spcBef>
                <a:spcPts val="0"/>
              </a:spcBef>
            </a:pPr>
            <a:r>
              <a:rPr lang="de-DE" sz="2000" b="1" dirty="0"/>
              <a:t>Einzelne Noten von wichtigen Abschlussprüfungen </a:t>
            </a:r>
            <a:r>
              <a:rPr lang="de-DE" sz="2000" dirty="0"/>
              <a:t>(Abitur, Staatsexamen, alle Zeugnisnoten der Qualifikationsphase) haben eine so große Bedeutung, dass sie als eigene Verwaltungsakte angesehen werden, die daher auch unabhängig von der Gesamtprüfung angefochten werden können. (Hier teilt sich die Fachwelt allerdings in Mehrheitsmeinung und Mindermeinung. Unstrittig ist, dass ein Abschlusszeugnis als Ganzes einen Verwaltungsakt darstellt.)</a:t>
            </a:r>
          </a:p>
        </p:txBody>
      </p:sp>
    </p:spTree>
    <p:extLst>
      <p:ext uri="{BB962C8B-B14F-4D97-AF65-F5344CB8AC3E}">
        <p14:creationId xmlns:p14="http://schemas.microsoft.com/office/powerpoint/2010/main" val="40802667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1.1.3 formlose Rechtsbehelfe</a:t>
            </a:r>
          </a:p>
        </p:txBody>
      </p:sp>
      <p:sp>
        <p:nvSpPr>
          <p:cNvPr id="3" name="Inhaltsplatzhalter 2"/>
          <p:cNvSpPr>
            <a:spLocks noGrp="1"/>
          </p:cNvSpPr>
          <p:nvPr>
            <p:ph idx="1"/>
          </p:nvPr>
        </p:nvSpPr>
        <p:spPr/>
        <p:txBody>
          <a:bodyPr anchor="ctr">
            <a:normAutofit/>
          </a:bodyPr>
          <a:lstStyle/>
          <a:p>
            <a:pPr algn="just"/>
            <a:r>
              <a:rPr lang="de-DE" dirty="0"/>
              <a:t>zu unterscheiden von Widerspruch und Klage</a:t>
            </a:r>
          </a:p>
          <a:p>
            <a:pPr algn="just"/>
            <a:r>
              <a:rPr lang="de-DE" dirty="0"/>
              <a:t>„Beschwerden“ können immer und gegen jede Entscheidung eingelegt werden (das folgt aus dem Petitionsrecht des GG)</a:t>
            </a:r>
          </a:p>
          <a:p>
            <a:pPr lvl="1" algn="just"/>
            <a:r>
              <a:rPr lang="de-DE" dirty="0"/>
              <a:t>z. B. gegen die Benotung einer Klassenarbeit oder eine pädagogische Maßnahme; Folge: schulinterne Abhilfeprüfung durch die Schulleitung, Stattgabe oder Zurückweisung</a:t>
            </a:r>
          </a:p>
          <a:p>
            <a:pPr algn="just"/>
            <a:r>
              <a:rPr lang="de-DE" dirty="0"/>
              <a:t>„Dienstaufsichtsbeschwerde“: Kritik am dienstlichen </a:t>
            </a:r>
            <a:r>
              <a:rPr lang="de-DE" i="1" dirty="0"/>
              <a:t>Verhalten</a:t>
            </a:r>
            <a:r>
              <a:rPr lang="de-DE" dirty="0"/>
              <a:t> einer Lehrkraft</a:t>
            </a:r>
          </a:p>
          <a:p>
            <a:pPr algn="just"/>
            <a:endParaRPr lang="de-DE" dirty="0"/>
          </a:p>
        </p:txBody>
      </p:sp>
    </p:spTree>
    <p:extLst>
      <p:ext uri="{BB962C8B-B14F-4D97-AF65-F5344CB8AC3E}">
        <p14:creationId xmlns:p14="http://schemas.microsoft.com/office/powerpoint/2010/main" val="42077589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1.2 	Die </a:t>
            </a:r>
            <a:r>
              <a:rPr lang="de-DE" dirty="0" err="1"/>
              <a:t>LiV</a:t>
            </a:r>
            <a:r>
              <a:rPr lang="de-DE" dirty="0"/>
              <a:t> kann Grundsätze der 	Aufsichtspflicht erläutern.</a:t>
            </a:r>
          </a:p>
        </p:txBody>
      </p:sp>
      <p:sp>
        <p:nvSpPr>
          <p:cNvPr id="3" name="Textplatzhalter 2"/>
          <p:cNvSpPr>
            <a:spLocks noGrp="1"/>
          </p:cNvSpPr>
          <p:nvPr>
            <p:ph type="body" idx="1"/>
          </p:nvPr>
        </p:nvSpPr>
        <p:spPr/>
        <p:txBody>
          <a:bodyPr/>
          <a:lstStyle/>
          <a:p>
            <a:r>
              <a:rPr lang="de-DE" dirty="0"/>
              <a:t>Kompetenzerwartung 2</a:t>
            </a:r>
          </a:p>
        </p:txBody>
      </p:sp>
    </p:spTree>
    <p:extLst>
      <p:ext uri="{BB962C8B-B14F-4D97-AF65-F5344CB8AC3E}">
        <p14:creationId xmlns:p14="http://schemas.microsoft.com/office/powerpoint/2010/main" val="12399710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1.2 Prinzipien und Grundsätze der Aufsichtspflicht I</a:t>
            </a:r>
          </a:p>
        </p:txBody>
      </p:sp>
      <p:sp>
        <p:nvSpPr>
          <p:cNvPr id="3" name="Inhaltsplatzhalter 2"/>
          <p:cNvSpPr>
            <a:spLocks noGrp="1"/>
          </p:cNvSpPr>
          <p:nvPr>
            <p:ph idx="1"/>
          </p:nvPr>
        </p:nvSpPr>
        <p:spPr>
          <a:xfrm>
            <a:off x="838200" y="1825625"/>
            <a:ext cx="10515600" cy="4160396"/>
          </a:xfrm>
        </p:spPr>
        <p:txBody>
          <a:bodyPr anchor="ctr">
            <a:normAutofit fontScale="92500" lnSpcReduction="20000"/>
          </a:bodyPr>
          <a:lstStyle/>
          <a:p>
            <a:pPr>
              <a:lnSpc>
                <a:spcPct val="100000"/>
              </a:lnSpc>
              <a:spcBef>
                <a:spcPts val="0"/>
              </a:spcBef>
            </a:pPr>
            <a:r>
              <a:rPr lang="de-DE" dirty="0"/>
              <a:t>in § 17 Schulgesetz geregelt – aber nur sehr grob:</a:t>
            </a:r>
          </a:p>
          <a:p>
            <a:pPr marL="0" indent="0">
              <a:lnSpc>
                <a:spcPct val="100000"/>
              </a:lnSpc>
              <a:spcBef>
                <a:spcPts val="0"/>
              </a:spcBef>
              <a:buNone/>
            </a:pPr>
            <a:r>
              <a:rPr lang="de-DE" sz="2400" dirty="0">
                <a:hlinkClick r:id="rId2"/>
              </a:rPr>
              <a:t>https://www.gesetze-rechtsprechung.sh.juris.de/bssh/document/jlr-SchulGSH2007V49P17</a:t>
            </a:r>
            <a:r>
              <a:rPr lang="de-DE" sz="2400" dirty="0"/>
              <a:t> </a:t>
            </a:r>
          </a:p>
          <a:p>
            <a:pPr>
              <a:lnSpc>
                <a:spcPct val="100000"/>
              </a:lnSpc>
              <a:spcBef>
                <a:spcPts val="0"/>
              </a:spcBef>
            </a:pPr>
            <a:r>
              <a:rPr lang="de-DE" dirty="0"/>
              <a:t>gehört zu den Dienstpflichten einer Lehrkraft</a:t>
            </a:r>
          </a:p>
          <a:p>
            <a:pPr>
              <a:lnSpc>
                <a:spcPct val="100000"/>
              </a:lnSpc>
              <a:spcBef>
                <a:spcPts val="0"/>
              </a:spcBef>
            </a:pPr>
            <a:r>
              <a:rPr lang="de-DE" dirty="0"/>
              <a:t>gilt allen </a:t>
            </a:r>
            <a:r>
              <a:rPr lang="de-DE" dirty="0" err="1"/>
              <a:t>SuS</a:t>
            </a:r>
            <a:r>
              <a:rPr lang="de-DE" dirty="0"/>
              <a:t> gegenüber – mit anderen Maßstäben auch für volljährige </a:t>
            </a:r>
            <a:r>
              <a:rPr lang="de-DE" dirty="0" err="1"/>
              <a:t>SuS</a:t>
            </a:r>
            <a:endParaRPr lang="de-DE" dirty="0"/>
          </a:p>
          <a:p>
            <a:pPr>
              <a:lnSpc>
                <a:spcPct val="100000"/>
              </a:lnSpc>
              <a:spcBef>
                <a:spcPts val="0"/>
              </a:spcBef>
            </a:pPr>
            <a:r>
              <a:rPr lang="de-DE" dirty="0"/>
              <a:t>Intensität der Aufsicht ist abhängig von Zahl der </a:t>
            </a:r>
            <a:r>
              <a:rPr lang="de-DE" dirty="0" err="1"/>
              <a:t>SuS</a:t>
            </a:r>
            <a:r>
              <a:rPr lang="de-DE" dirty="0"/>
              <a:t>, Alter, Reife, Disziplin, örtliche Verhältnisse, …</a:t>
            </a:r>
          </a:p>
          <a:p>
            <a:pPr marL="0" indent="0">
              <a:lnSpc>
                <a:spcPct val="100000"/>
              </a:lnSpc>
              <a:spcBef>
                <a:spcPts val="0"/>
              </a:spcBef>
              <a:buNone/>
            </a:pPr>
            <a:endParaRPr lang="de-DE" dirty="0"/>
          </a:p>
          <a:p>
            <a:pPr marL="0" indent="0">
              <a:lnSpc>
                <a:spcPct val="100000"/>
              </a:lnSpc>
              <a:spcBef>
                <a:spcPts val="0"/>
              </a:spcBef>
              <a:buNone/>
            </a:pPr>
            <a:r>
              <a:rPr lang="de-DE" b="1" dirty="0"/>
              <a:t>Drei Prinzipien</a:t>
            </a:r>
          </a:p>
          <a:p>
            <a:pPr marL="514350" indent="-514350">
              <a:lnSpc>
                <a:spcPct val="100000"/>
              </a:lnSpc>
              <a:spcBef>
                <a:spcPts val="0"/>
              </a:spcBef>
              <a:buAutoNum type="arabicPeriod"/>
            </a:pPr>
            <a:r>
              <a:rPr lang="de-DE" b="1" dirty="0">
                <a:highlight>
                  <a:srgbClr val="FFFF00"/>
                </a:highlight>
              </a:rPr>
              <a:t>kontinuierlich</a:t>
            </a:r>
            <a:r>
              <a:rPr lang="de-DE" dirty="0">
                <a:highlight>
                  <a:srgbClr val="FFFF00"/>
                </a:highlight>
              </a:rPr>
              <a:t>: </a:t>
            </a:r>
            <a:r>
              <a:rPr lang="de-DE" dirty="0"/>
              <a:t>	</a:t>
            </a:r>
            <a:r>
              <a:rPr lang="de-DE" dirty="0" err="1"/>
              <a:t>SuS</a:t>
            </a:r>
            <a:r>
              <a:rPr lang="de-DE" dirty="0"/>
              <a:t> müssen sich beaufsichtigt fühlen.</a:t>
            </a:r>
          </a:p>
          <a:p>
            <a:pPr marL="514350" indent="-514350">
              <a:lnSpc>
                <a:spcPct val="100000"/>
              </a:lnSpc>
              <a:spcBef>
                <a:spcPts val="0"/>
              </a:spcBef>
              <a:buAutoNum type="arabicPeriod"/>
            </a:pPr>
            <a:r>
              <a:rPr lang="de-DE" b="1" dirty="0">
                <a:highlight>
                  <a:srgbClr val="FFFF00"/>
                </a:highlight>
              </a:rPr>
              <a:t>aktiv</a:t>
            </a:r>
            <a:r>
              <a:rPr lang="de-DE" dirty="0">
                <a:highlight>
                  <a:srgbClr val="FFFF00"/>
                </a:highlight>
              </a:rPr>
              <a:t>: </a:t>
            </a:r>
            <a:r>
              <a:rPr lang="de-DE" dirty="0"/>
              <a:t>		Die Lehrkraft muss darauf achten, dass Warnungen und 			Weisungen auch eingehalten werden.</a:t>
            </a:r>
          </a:p>
          <a:p>
            <a:pPr marL="514350" indent="-514350">
              <a:lnSpc>
                <a:spcPct val="100000"/>
              </a:lnSpc>
              <a:spcBef>
                <a:spcPts val="0"/>
              </a:spcBef>
              <a:buAutoNum type="arabicPeriod"/>
            </a:pPr>
            <a:r>
              <a:rPr lang="de-DE" b="1" dirty="0">
                <a:highlight>
                  <a:srgbClr val="FFFF00"/>
                </a:highlight>
              </a:rPr>
              <a:t>präventiv</a:t>
            </a:r>
            <a:r>
              <a:rPr lang="de-DE" dirty="0">
                <a:highlight>
                  <a:srgbClr val="FFFF00"/>
                </a:highlight>
              </a:rPr>
              <a:t>:</a:t>
            </a:r>
            <a:r>
              <a:rPr lang="de-DE" dirty="0"/>
              <a:t> 	Die Lehrkraft muss umsichtig und voraussichtig handeln.</a:t>
            </a:r>
          </a:p>
          <a:p>
            <a:pPr marL="0" indent="0">
              <a:lnSpc>
                <a:spcPct val="100000"/>
              </a:lnSpc>
              <a:spcBef>
                <a:spcPts val="0"/>
              </a:spcBef>
              <a:buNone/>
            </a:pPr>
            <a:endParaRPr lang="de-DE" dirty="0"/>
          </a:p>
        </p:txBody>
      </p:sp>
      <p:pic>
        <p:nvPicPr>
          <p:cNvPr id="4" name="Grafik 3">
            <a:extLst>
              <a:ext uri="{FF2B5EF4-FFF2-40B4-BE49-F238E27FC236}">
                <a16:creationId xmlns="" xmlns:a16="http://schemas.microsoft.com/office/drawing/2014/main" id="{DD9498F4-D9B2-849B-410A-58C91BB7B881}"/>
              </a:ext>
            </a:extLst>
          </p:cNvPr>
          <p:cNvPicPr>
            <a:picLocks noChangeAspect="1"/>
          </p:cNvPicPr>
          <p:nvPr/>
        </p:nvPicPr>
        <p:blipFill>
          <a:blip r:embed="rId3"/>
          <a:stretch>
            <a:fillRect/>
          </a:stretch>
        </p:blipFill>
        <p:spPr>
          <a:xfrm flipH="1">
            <a:off x="10383253" y="3272590"/>
            <a:ext cx="2113547" cy="2117558"/>
          </a:xfrm>
          <a:prstGeom prst="rect">
            <a:avLst/>
          </a:prstGeom>
        </p:spPr>
      </p:pic>
    </p:spTree>
    <p:extLst>
      <p:ext uri="{BB962C8B-B14F-4D97-AF65-F5344CB8AC3E}">
        <p14:creationId xmlns:p14="http://schemas.microsoft.com/office/powerpoint/2010/main" val="6428743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1.2 Prinzipien und Grundsätze der Aufsichtspflicht II</a:t>
            </a:r>
          </a:p>
        </p:txBody>
      </p:sp>
      <p:sp>
        <p:nvSpPr>
          <p:cNvPr id="3" name="Inhaltsplatzhalter 2"/>
          <p:cNvSpPr>
            <a:spLocks noGrp="1"/>
          </p:cNvSpPr>
          <p:nvPr>
            <p:ph idx="1"/>
          </p:nvPr>
        </p:nvSpPr>
        <p:spPr>
          <a:xfrm>
            <a:off x="838200" y="1825625"/>
            <a:ext cx="10515600" cy="4160396"/>
          </a:xfrm>
        </p:spPr>
        <p:txBody>
          <a:bodyPr anchor="ctr">
            <a:normAutofit/>
          </a:bodyPr>
          <a:lstStyle/>
          <a:p>
            <a:pPr>
              <a:lnSpc>
                <a:spcPct val="100000"/>
              </a:lnSpc>
              <a:spcBef>
                <a:spcPts val="0"/>
              </a:spcBef>
            </a:pPr>
            <a:r>
              <a:rPr lang="de-DE" dirty="0"/>
              <a:t>SuS haben diese Weisungen der Lehrkräfte zu befolgen.</a:t>
            </a:r>
          </a:p>
          <a:p>
            <a:pPr>
              <a:lnSpc>
                <a:spcPct val="100000"/>
              </a:lnSpc>
              <a:spcBef>
                <a:spcPts val="0"/>
              </a:spcBef>
            </a:pPr>
            <a:r>
              <a:rPr lang="de-DE" dirty="0"/>
              <a:t>Volljährige SuS müssen nicht mehr beaufsichtigt werden, ihnen können aber Weisungen erteilt werden.</a:t>
            </a:r>
          </a:p>
          <a:p>
            <a:pPr>
              <a:lnSpc>
                <a:spcPct val="100000"/>
              </a:lnSpc>
              <a:spcBef>
                <a:spcPts val="0"/>
              </a:spcBef>
            </a:pPr>
            <a:r>
              <a:rPr lang="de-DE" dirty="0"/>
              <a:t>Es gibt keine Quote für die Anzahl der </a:t>
            </a:r>
            <a:r>
              <a:rPr lang="de-DE" dirty="0" err="1"/>
              <a:t>aufsichtsführenden</a:t>
            </a:r>
            <a:r>
              <a:rPr lang="de-DE" dirty="0"/>
              <a:t> Lehrkräfte – auch nicht bei Exkursionen.</a:t>
            </a:r>
          </a:p>
          <a:p>
            <a:pPr>
              <a:lnSpc>
                <a:spcPct val="100000"/>
              </a:lnSpc>
              <a:spcBef>
                <a:spcPts val="0"/>
              </a:spcBef>
            </a:pPr>
            <a:r>
              <a:rPr lang="de-DE" dirty="0"/>
              <a:t>Die Aufsichtspflicht kann grundsätzlich übertragen werden (an Eltern, SuS).</a:t>
            </a:r>
          </a:p>
          <a:p>
            <a:pPr>
              <a:lnSpc>
                <a:spcPct val="100000"/>
              </a:lnSpc>
              <a:spcBef>
                <a:spcPts val="0"/>
              </a:spcBef>
            </a:pPr>
            <a:r>
              <a:rPr lang="de-DE" dirty="0"/>
              <a:t>Im Schadensfall müssen LK nachweisen, dass sie ihrer Aufsichtspflicht nachgekommen sind (Entschuldungsbeweis).</a:t>
            </a:r>
          </a:p>
        </p:txBody>
      </p:sp>
      <p:pic>
        <p:nvPicPr>
          <p:cNvPr id="4" name="Grafik 3">
            <a:extLst>
              <a:ext uri="{FF2B5EF4-FFF2-40B4-BE49-F238E27FC236}">
                <a16:creationId xmlns="" xmlns:a16="http://schemas.microsoft.com/office/drawing/2014/main" id="{4DF0FFE7-40DF-B039-3F94-C37EB19599B6}"/>
              </a:ext>
            </a:extLst>
          </p:cNvPr>
          <p:cNvPicPr>
            <a:picLocks noChangeAspect="1"/>
          </p:cNvPicPr>
          <p:nvPr/>
        </p:nvPicPr>
        <p:blipFill>
          <a:blip r:embed="rId2"/>
          <a:stretch>
            <a:fillRect/>
          </a:stretch>
        </p:blipFill>
        <p:spPr>
          <a:xfrm>
            <a:off x="7991398" y="5139913"/>
            <a:ext cx="1718087" cy="1718087"/>
          </a:xfrm>
          <a:prstGeom prst="rect">
            <a:avLst/>
          </a:prstGeom>
        </p:spPr>
      </p:pic>
    </p:spTree>
    <p:extLst>
      <p:ext uri="{BB962C8B-B14F-4D97-AF65-F5344CB8AC3E}">
        <p14:creationId xmlns:p14="http://schemas.microsoft.com/office/powerpoint/2010/main" val="4993106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1.2 „Pflichtenkollision“</a:t>
            </a:r>
          </a:p>
        </p:txBody>
      </p:sp>
      <p:sp>
        <p:nvSpPr>
          <p:cNvPr id="3" name="Inhaltsplatzhalter 2"/>
          <p:cNvSpPr>
            <a:spLocks noGrp="1"/>
          </p:cNvSpPr>
          <p:nvPr>
            <p:ph idx="1"/>
          </p:nvPr>
        </p:nvSpPr>
        <p:spPr>
          <a:xfrm>
            <a:off x="838200" y="1825625"/>
            <a:ext cx="9328484" cy="4160396"/>
          </a:xfrm>
        </p:spPr>
        <p:txBody>
          <a:bodyPr anchor="ctr">
            <a:normAutofit/>
          </a:bodyPr>
          <a:lstStyle/>
          <a:p>
            <a:pPr algn="just">
              <a:lnSpc>
                <a:spcPct val="100000"/>
              </a:lnSpc>
              <a:spcBef>
                <a:spcPts val="0"/>
              </a:spcBef>
            </a:pPr>
            <a:r>
              <a:rPr lang="de-DE" dirty="0"/>
              <a:t>Keine Lehrkraft kann an zwei Orten gleichzeitig sein. Die Aufsichtspflicht gilt als wahrgenommen, wenn die Lehrkraft den Unterricht pünktlich beendet und sich dann ohne zu zögern zum Ort der Aufsicht begibt.</a:t>
            </a:r>
          </a:p>
          <a:p>
            <a:pPr algn="just">
              <a:lnSpc>
                <a:spcPct val="100000"/>
              </a:lnSpc>
              <a:spcBef>
                <a:spcPts val="0"/>
              </a:spcBef>
            </a:pPr>
            <a:r>
              <a:rPr lang="de-DE" dirty="0"/>
              <a:t>Wenn man </a:t>
            </a:r>
            <a:r>
              <a:rPr lang="de-DE" dirty="0">
                <a:highlight>
                  <a:srgbClr val="FFFF00"/>
                </a:highlight>
              </a:rPr>
              <a:t>an mehreren Stellen gleichzeitig gebraucht </a:t>
            </a:r>
            <a:r>
              <a:rPr lang="de-DE" dirty="0"/>
              <a:t>würde, entscheidet man aufgrund der Erfahrung, </a:t>
            </a:r>
            <a:r>
              <a:rPr lang="de-DE" dirty="0">
                <a:highlight>
                  <a:srgbClr val="FFFF00"/>
                </a:highlight>
              </a:rPr>
              <a:t>wo man gerade mehr gebraucht wird</a:t>
            </a:r>
            <a:r>
              <a:rPr lang="de-DE" dirty="0"/>
              <a:t>.</a:t>
            </a:r>
          </a:p>
          <a:p>
            <a:pPr>
              <a:lnSpc>
                <a:spcPct val="100000"/>
              </a:lnSpc>
              <a:spcBef>
                <a:spcPts val="0"/>
              </a:spcBef>
            </a:pPr>
            <a:r>
              <a:rPr lang="de-DE" dirty="0"/>
              <a:t>Die Mitbeaufsichtigung einer Nachbarklasse ist </a:t>
            </a:r>
            <a:r>
              <a:rPr lang="de-DE" dirty="0">
                <a:highlight>
                  <a:srgbClr val="FFFF00"/>
                </a:highlight>
              </a:rPr>
              <a:t>im Notfall </a:t>
            </a:r>
            <a:r>
              <a:rPr lang="de-DE" dirty="0"/>
              <a:t>zulässig (Sek II unproblematisch).</a:t>
            </a:r>
          </a:p>
        </p:txBody>
      </p:sp>
      <p:pic>
        <p:nvPicPr>
          <p:cNvPr id="4" name="Grafik 3">
            <a:extLst>
              <a:ext uri="{FF2B5EF4-FFF2-40B4-BE49-F238E27FC236}">
                <a16:creationId xmlns="" xmlns:a16="http://schemas.microsoft.com/office/drawing/2014/main" id="{9696DE99-403C-7623-43B7-BFD46268DB28}"/>
              </a:ext>
            </a:extLst>
          </p:cNvPr>
          <p:cNvPicPr>
            <a:picLocks noChangeAspect="1"/>
          </p:cNvPicPr>
          <p:nvPr/>
        </p:nvPicPr>
        <p:blipFill>
          <a:blip r:embed="rId2"/>
          <a:stretch>
            <a:fillRect/>
          </a:stretch>
        </p:blipFill>
        <p:spPr>
          <a:xfrm>
            <a:off x="9709484" y="4527717"/>
            <a:ext cx="2205789" cy="2205789"/>
          </a:xfrm>
          <a:prstGeom prst="rect">
            <a:avLst/>
          </a:prstGeom>
        </p:spPr>
      </p:pic>
    </p:spTree>
    <p:extLst>
      <p:ext uri="{BB962C8B-B14F-4D97-AF65-F5344CB8AC3E}">
        <p14:creationId xmlns:p14="http://schemas.microsoft.com/office/powerpoint/2010/main" val="1288493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1.2 Schadensfälle und Haftung</a:t>
            </a:r>
            <a:endParaRPr lang="de-DE" dirty="0"/>
          </a:p>
        </p:txBody>
      </p:sp>
      <p:sp>
        <p:nvSpPr>
          <p:cNvPr id="3" name="Inhaltsplatzhalter 2"/>
          <p:cNvSpPr>
            <a:spLocks noGrp="1"/>
          </p:cNvSpPr>
          <p:nvPr>
            <p:ph idx="1"/>
          </p:nvPr>
        </p:nvSpPr>
        <p:spPr>
          <a:xfrm>
            <a:off x="838200" y="1825625"/>
            <a:ext cx="10515600" cy="4160396"/>
          </a:xfrm>
        </p:spPr>
        <p:txBody>
          <a:bodyPr anchor="ctr">
            <a:normAutofit fontScale="92500" lnSpcReduction="20000"/>
          </a:bodyPr>
          <a:lstStyle/>
          <a:p>
            <a:pPr>
              <a:lnSpc>
                <a:spcPct val="100000"/>
              </a:lnSpc>
              <a:spcBef>
                <a:spcPts val="0"/>
              </a:spcBef>
            </a:pPr>
            <a:r>
              <a:rPr lang="de-DE" dirty="0"/>
              <a:t>Im Falle eines Schadens stellt ein Gericht oder die Schulbehörde, welche Stufe der Schuld vorliegt.</a:t>
            </a:r>
          </a:p>
          <a:p>
            <a:pPr>
              <a:lnSpc>
                <a:spcPct val="100000"/>
              </a:lnSpc>
              <a:spcBef>
                <a:spcPts val="0"/>
              </a:spcBef>
            </a:pPr>
            <a:r>
              <a:rPr lang="de-DE" dirty="0"/>
              <a:t>Dabei wird unterschieden zwischen:</a:t>
            </a:r>
          </a:p>
          <a:p>
            <a:pPr lvl="2">
              <a:lnSpc>
                <a:spcPct val="100000"/>
              </a:lnSpc>
              <a:spcBef>
                <a:spcPts val="0"/>
              </a:spcBef>
            </a:pPr>
            <a:endParaRPr lang="de-DE" dirty="0"/>
          </a:p>
          <a:p>
            <a:pPr lvl="2">
              <a:lnSpc>
                <a:spcPct val="100000"/>
              </a:lnSpc>
              <a:spcBef>
                <a:spcPts val="0"/>
              </a:spcBef>
            </a:pPr>
            <a:r>
              <a:rPr lang="de-DE" b="1" dirty="0"/>
              <a:t>Vorsatz</a:t>
            </a:r>
            <a:r>
              <a:rPr lang="de-DE" dirty="0"/>
              <a:t> 		(„Das wollte ich!“)</a:t>
            </a:r>
          </a:p>
          <a:p>
            <a:pPr lvl="2">
              <a:lnSpc>
                <a:spcPct val="100000"/>
              </a:lnSpc>
              <a:spcBef>
                <a:spcPts val="0"/>
              </a:spcBef>
            </a:pPr>
            <a:r>
              <a:rPr lang="de-DE" b="1" dirty="0"/>
              <a:t>bedingter Vorsatz</a:t>
            </a:r>
            <a:r>
              <a:rPr lang="de-DE" dirty="0"/>
              <a:t> 	(„Na, und wenn schon, es ist mir egal.“)</a:t>
            </a:r>
          </a:p>
          <a:p>
            <a:pPr lvl="2">
              <a:lnSpc>
                <a:spcPct val="100000"/>
              </a:lnSpc>
              <a:spcBef>
                <a:spcPts val="0"/>
              </a:spcBef>
            </a:pPr>
            <a:r>
              <a:rPr lang="de-DE" b="1" dirty="0"/>
              <a:t>grobe Fahrlässigkeit</a:t>
            </a:r>
            <a:r>
              <a:rPr lang="de-DE" dirty="0"/>
              <a:t> 	(„Es wird schon nichts passieren.“)</a:t>
            </a:r>
          </a:p>
          <a:p>
            <a:pPr lvl="2">
              <a:lnSpc>
                <a:spcPct val="100000"/>
              </a:lnSpc>
              <a:spcBef>
                <a:spcPts val="0"/>
              </a:spcBef>
            </a:pPr>
            <a:r>
              <a:rPr lang="de-DE" b="1" dirty="0"/>
              <a:t>leichte Fahrlässigkeit</a:t>
            </a:r>
            <a:r>
              <a:rPr lang="de-DE" dirty="0"/>
              <a:t> 	(Man denkt sich nichts dabei, es passiert unbewusst.)</a:t>
            </a:r>
          </a:p>
          <a:p>
            <a:pPr lvl="2">
              <a:lnSpc>
                <a:spcPct val="100000"/>
              </a:lnSpc>
              <a:spcBef>
                <a:spcPts val="0"/>
              </a:spcBef>
            </a:pPr>
            <a:endParaRPr lang="de-DE" dirty="0"/>
          </a:p>
          <a:p>
            <a:pPr>
              <a:lnSpc>
                <a:spcPct val="100000"/>
              </a:lnSpc>
              <a:spcBef>
                <a:spcPts val="0"/>
              </a:spcBef>
            </a:pPr>
            <a:r>
              <a:rPr lang="de-DE" dirty="0"/>
              <a:t>Haben Lehrkräfte einen Schaden grob fahrlässig verursacht, können sie in Regress genommen werden und müssen für Schäden selbst aufkommen (</a:t>
            </a:r>
            <a:r>
              <a:rPr lang="de-DE" dirty="0">
                <a:sym typeface="Wingdings" panose="05000000000000000000" pitchFamily="2" charset="2"/>
              </a:rPr>
              <a:t> Diensthaftpflichtversicherung).</a:t>
            </a:r>
          </a:p>
          <a:p>
            <a:pPr>
              <a:lnSpc>
                <a:spcPct val="100000"/>
              </a:lnSpc>
              <a:spcBef>
                <a:spcPts val="0"/>
              </a:spcBef>
            </a:pPr>
            <a:r>
              <a:rPr lang="de-DE" dirty="0">
                <a:sym typeface="Wingdings" panose="05000000000000000000" pitchFamily="2" charset="2"/>
              </a:rPr>
              <a:t>Bei leichter Fahrlässigkeit gilt die Amtshaftung, den Schaden übernimmt der Dienstherr.</a:t>
            </a:r>
            <a:endParaRPr lang="de-DE" dirty="0"/>
          </a:p>
        </p:txBody>
      </p:sp>
      <p:pic>
        <p:nvPicPr>
          <p:cNvPr id="4" name="Grafik 3">
            <a:extLst>
              <a:ext uri="{FF2B5EF4-FFF2-40B4-BE49-F238E27FC236}">
                <a16:creationId xmlns="" xmlns:a16="http://schemas.microsoft.com/office/drawing/2014/main" id="{189E4FB7-CA2B-D280-04FE-87DFA800857D}"/>
              </a:ext>
            </a:extLst>
          </p:cNvPr>
          <p:cNvPicPr>
            <a:picLocks noChangeAspect="1"/>
          </p:cNvPicPr>
          <p:nvPr/>
        </p:nvPicPr>
        <p:blipFill>
          <a:blip r:embed="rId2"/>
          <a:stretch>
            <a:fillRect/>
          </a:stretch>
        </p:blipFill>
        <p:spPr>
          <a:xfrm>
            <a:off x="9861884" y="2173704"/>
            <a:ext cx="1953127" cy="1953127"/>
          </a:xfrm>
          <a:prstGeom prst="rect">
            <a:avLst/>
          </a:prstGeom>
        </p:spPr>
      </p:pic>
    </p:spTree>
    <p:extLst>
      <p:ext uri="{BB962C8B-B14F-4D97-AF65-F5344CB8AC3E}">
        <p14:creationId xmlns:p14="http://schemas.microsoft.com/office/powerpoint/2010/main" val="7973195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1.3 	Die </a:t>
            </a:r>
            <a:r>
              <a:rPr lang="de-DE" dirty="0" err="1"/>
              <a:t>LiV</a:t>
            </a:r>
            <a:r>
              <a:rPr lang="de-DE" dirty="0"/>
              <a:t> kann wesentliche Rechte und 	Pflichten für Lehrkräfte darlegen.</a:t>
            </a:r>
          </a:p>
        </p:txBody>
      </p:sp>
      <p:sp>
        <p:nvSpPr>
          <p:cNvPr id="3" name="Textplatzhalter 2"/>
          <p:cNvSpPr>
            <a:spLocks noGrp="1"/>
          </p:cNvSpPr>
          <p:nvPr>
            <p:ph type="body" idx="1"/>
          </p:nvPr>
        </p:nvSpPr>
        <p:spPr/>
        <p:txBody>
          <a:bodyPr/>
          <a:lstStyle/>
          <a:p>
            <a:r>
              <a:rPr lang="de-DE" dirty="0"/>
              <a:t>Kompetenzerwartung 3</a:t>
            </a:r>
          </a:p>
        </p:txBody>
      </p:sp>
    </p:spTree>
    <p:extLst>
      <p:ext uri="{BB962C8B-B14F-4D97-AF65-F5344CB8AC3E}">
        <p14:creationId xmlns:p14="http://schemas.microsoft.com/office/powerpoint/2010/main" val="20570448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1.3.1 Rechte und Pflichten von Lehrkräften - Amtsverschwiegenheit</a:t>
            </a:r>
          </a:p>
        </p:txBody>
      </p:sp>
      <p:sp>
        <p:nvSpPr>
          <p:cNvPr id="3" name="Inhaltsplatzhalter 2"/>
          <p:cNvSpPr>
            <a:spLocks noGrp="1"/>
          </p:cNvSpPr>
          <p:nvPr>
            <p:ph idx="1"/>
          </p:nvPr>
        </p:nvSpPr>
        <p:spPr>
          <a:xfrm>
            <a:off x="838200" y="1825625"/>
            <a:ext cx="10515600" cy="4160396"/>
          </a:xfrm>
        </p:spPr>
        <p:txBody>
          <a:bodyPr anchor="ctr">
            <a:normAutofit/>
          </a:bodyPr>
          <a:lstStyle/>
          <a:p>
            <a:pPr algn="just">
              <a:lnSpc>
                <a:spcPct val="100000"/>
              </a:lnSpc>
              <a:spcBef>
                <a:spcPts val="0"/>
              </a:spcBef>
            </a:pPr>
            <a:r>
              <a:rPr lang="de-DE" dirty="0"/>
              <a:t>Jede Lehrkraft hat nach § 37 Beamtenstatusgesetz über alle Informationen, die sie während des Dienstes erfährt, Verschwiegenheit gegenüber Dritten zu wahren.</a:t>
            </a:r>
          </a:p>
          <a:p>
            <a:pPr algn="just">
              <a:lnSpc>
                <a:spcPct val="100000"/>
              </a:lnSpc>
              <a:spcBef>
                <a:spcPts val="0"/>
              </a:spcBef>
            </a:pPr>
            <a:r>
              <a:rPr lang="de-DE" dirty="0"/>
              <a:t>Gilt nicht</a:t>
            </a:r>
          </a:p>
          <a:p>
            <a:pPr lvl="1" algn="just">
              <a:lnSpc>
                <a:spcPct val="100000"/>
              </a:lnSpc>
              <a:spcBef>
                <a:spcPts val="0"/>
              </a:spcBef>
            </a:pPr>
            <a:r>
              <a:rPr lang="de-DE" dirty="0"/>
              <a:t>für den dienstinternen Gebrauch mit anderen Kolleginnen oder Kollegen, die es betrifft,</a:t>
            </a:r>
          </a:p>
          <a:p>
            <a:pPr lvl="1" algn="just">
              <a:lnSpc>
                <a:spcPct val="100000"/>
              </a:lnSpc>
              <a:spcBef>
                <a:spcPts val="0"/>
              </a:spcBef>
            </a:pPr>
            <a:r>
              <a:rPr lang="de-DE" dirty="0"/>
              <a:t>für Informationen, die offenkundig sind bzw. allgemein bekannt sind oder</a:t>
            </a:r>
          </a:p>
          <a:p>
            <a:pPr lvl="1" algn="just">
              <a:lnSpc>
                <a:spcPct val="100000"/>
              </a:lnSpc>
              <a:spcBef>
                <a:spcPts val="0"/>
              </a:spcBef>
            </a:pPr>
            <a:r>
              <a:rPr lang="de-DE" dirty="0"/>
              <a:t>keiner Geheimhaltung bedürfen („Max trägt heute einen roten Pullover.“).</a:t>
            </a:r>
          </a:p>
          <a:p>
            <a:pPr algn="just">
              <a:lnSpc>
                <a:spcPct val="100000"/>
              </a:lnSpc>
              <a:spcBef>
                <a:spcPts val="0"/>
              </a:spcBef>
            </a:pPr>
            <a:r>
              <a:rPr lang="de-DE" dirty="0"/>
              <a:t>Verschwiegenheit gilt auch für Elternvertretungen.</a:t>
            </a:r>
          </a:p>
        </p:txBody>
      </p:sp>
      <p:pic>
        <p:nvPicPr>
          <p:cNvPr id="5" name="Grafik 4">
            <a:extLst>
              <a:ext uri="{FF2B5EF4-FFF2-40B4-BE49-F238E27FC236}">
                <a16:creationId xmlns="" xmlns:a16="http://schemas.microsoft.com/office/drawing/2014/main" id="{9616F71D-46AE-33DA-CC0E-359F3DA43621}"/>
              </a:ext>
            </a:extLst>
          </p:cNvPr>
          <p:cNvPicPr>
            <a:picLocks noChangeAspect="1"/>
          </p:cNvPicPr>
          <p:nvPr/>
        </p:nvPicPr>
        <p:blipFill>
          <a:blip r:embed="rId2"/>
          <a:stretch>
            <a:fillRect/>
          </a:stretch>
        </p:blipFill>
        <p:spPr>
          <a:xfrm>
            <a:off x="9769643" y="4769411"/>
            <a:ext cx="2225842" cy="2225842"/>
          </a:xfrm>
          <a:prstGeom prst="rect">
            <a:avLst/>
          </a:prstGeom>
        </p:spPr>
      </p:pic>
    </p:spTree>
    <p:extLst>
      <p:ext uri="{BB962C8B-B14F-4D97-AF65-F5344CB8AC3E}">
        <p14:creationId xmlns:p14="http://schemas.microsoft.com/office/powerpoint/2010/main" val="10868396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1.3.2 Rechte und Pflichten von Lehrkräften - Dienstweg</a:t>
            </a:r>
          </a:p>
        </p:txBody>
      </p:sp>
      <p:sp>
        <p:nvSpPr>
          <p:cNvPr id="3" name="Inhaltsplatzhalter 2"/>
          <p:cNvSpPr>
            <a:spLocks noGrp="1"/>
          </p:cNvSpPr>
          <p:nvPr>
            <p:ph idx="1"/>
          </p:nvPr>
        </p:nvSpPr>
        <p:spPr>
          <a:xfrm>
            <a:off x="838200" y="1825625"/>
            <a:ext cx="10515600" cy="4160396"/>
          </a:xfrm>
        </p:spPr>
        <p:txBody>
          <a:bodyPr anchor="ctr">
            <a:normAutofit/>
          </a:bodyPr>
          <a:lstStyle/>
          <a:p>
            <a:pPr algn="just">
              <a:lnSpc>
                <a:spcPct val="100000"/>
              </a:lnSpc>
              <a:spcBef>
                <a:spcPts val="0"/>
              </a:spcBef>
            </a:pPr>
            <a:r>
              <a:rPr lang="de-DE" dirty="0"/>
              <a:t>Anträge oder Beschwerden sind immer auf dem Dienstweg zu stellen.</a:t>
            </a:r>
          </a:p>
          <a:p>
            <a:pPr algn="just">
              <a:lnSpc>
                <a:spcPct val="100000"/>
              </a:lnSpc>
              <a:spcBef>
                <a:spcPts val="0"/>
              </a:spcBef>
            </a:pPr>
            <a:r>
              <a:rPr lang="de-DE" dirty="0"/>
              <a:t>Beschwerden über die Schulleiterin oder den Schulleiter sind davon ausgenommen und dürfen bei der vorgesetzten Schulbehörde eingereicht werden.</a:t>
            </a:r>
          </a:p>
          <a:p>
            <a:pPr algn="just">
              <a:lnSpc>
                <a:spcPct val="100000"/>
              </a:lnSpc>
              <a:spcBef>
                <a:spcPts val="0"/>
              </a:spcBef>
            </a:pPr>
            <a:r>
              <a:rPr lang="de-DE" dirty="0"/>
              <a:t>Missstände dürfen nicht in der Öffentlichkeit (Zeitung) angeprangert (keine „Flucht in die Öffentlichkeit).</a:t>
            </a:r>
          </a:p>
        </p:txBody>
      </p:sp>
      <p:pic>
        <p:nvPicPr>
          <p:cNvPr id="4" name="Grafik 3">
            <a:extLst>
              <a:ext uri="{FF2B5EF4-FFF2-40B4-BE49-F238E27FC236}">
                <a16:creationId xmlns="" xmlns:a16="http://schemas.microsoft.com/office/drawing/2014/main" id="{FA06A622-CB2A-CAF9-7A24-D152DE1B1EDC}"/>
              </a:ext>
            </a:extLst>
          </p:cNvPr>
          <p:cNvPicPr>
            <a:picLocks noChangeAspect="1"/>
          </p:cNvPicPr>
          <p:nvPr/>
        </p:nvPicPr>
        <p:blipFill>
          <a:blip r:embed="rId2"/>
          <a:stretch>
            <a:fillRect/>
          </a:stretch>
        </p:blipFill>
        <p:spPr>
          <a:xfrm>
            <a:off x="6577263" y="4680284"/>
            <a:ext cx="2009274" cy="2009274"/>
          </a:xfrm>
          <a:prstGeom prst="rect">
            <a:avLst/>
          </a:prstGeom>
        </p:spPr>
      </p:pic>
    </p:spTree>
    <p:extLst>
      <p:ext uri="{BB962C8B-B14F-4D97-AF65-F5344CB8AC3E}">
        <p14:creationId xmlns:p14="http://schemas.microsoft.com/office/powerpoint/2010/main" val="986292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Begründung</a:t>
            </a:r>
          </a:p>
        </p:txBody>
      </p:sp>
      <p:sp>
        <p:nvSpPr>
          <p:cNvPr id="3" name="Inhaltsplatzhalter 2"/>
          <p:cNvSpPr>
            <a:spLocks noGrp="1"/>
          </p:cNvSpPr>
          <p:nvPr>
            <p:ph idx="1"/>
          </p:nvPr>
        </p:nvSpPr>
        <p:spPr>
          <a:xfrm>
            <a:off x="838200" y="1825625"/>
            <a:ext cx="8576256" cy="4351338"/>
          </a:xfrm>
        </p:spPr>
        <p:txBody>
          <a:bodyPr anchor="ctr">
            <a:normAutofit/>
          </a:bodyPr>
          <a:lstStyle/>
          <a:p>
            <a:pPr eaLnBrk="1" hangingPunct="1">
              <a:lnSpc>
                <a:spcPct val="110000"/>
              </a:lnSpc>
            </a:pPr>
            <a:r>
              <a:rPr lang="de-DE" sz="3200" dirty="0">
                <a:ea typeface="ＭＳ Ｐゴシック" charset="0"/>
              </a:rPr>
              <a:t>Erweiterung des </a:t>
            </a:r>
            <a:r>
              <a:rPr lang="de-DE" sz="3200" b="1" dirty="0">
                <a:ea typeface="ＭＳ Ｐゴシック" charset="0"/>
              </a:rPr>
              <a:t>pädagogischen</a:t>
            </a:r>
            <a:r>
              <a:rPr lang="de-DE" sz="3200" dirty="0">
                <a:ea typeface="ＭＳ Ｐゴシック" charset="0"/>
              </a:rPr>
              <a:t> </a:t>
            </a:r>
            <a:r>
              <a:rPr lang="de-DE" sz="3200" b="1" dirty="0">
                <a:ea typeface="ＭＳ Ｐゴシック" charset="0"/>
              </a:rPr>
              <a:t>Handlungsspielraums</a:t>
            </a:r>
          </a:p>
          <a:p>
            <a:pPr eaLnBrk="1" hangingPunct="1">
              <a:lnSpc>
                <a:spcPct val="110000"/>
              </a:lnSpc>
            </a:pPr>
            <a:r>
              <a:rPr lang="de-DE" sz="3200" dirty="0">
                <a:ea typeface="ＭＳ Ｐゴシック" charset="0"/>
              </a:rPr>
              <a:t>Schulrechtswissen und Strukturverständnis geben </a:t>
            </a:r>
            <a:r>
              <a:rPr lang="de-DE" sz="3200" b="1" dirty="0">
                <a:ea typeface="ＭＳ Ｐゴシック" charset="0"/>
              </a:rPr>
              <a:t>Verhaltenssicherheit</a:t>
            </a:r>
            <a:r>
              <a:rPr lang="de-DE" sz="3200" dirty="0">
                <a:ea typeface="ＭＳ Ｐゴシック" charset="0"/>
              </a:rPr>
              <a:t> im Schulalltag</a:t>
            </a:r>
          </a:p>
          <a:p>
            <a:pPr eaLnBrk="1" hangingPunct="1">
              <a:lnSpc>
                <a:spcPct val="110000"/>
              </a:lnSpc>
            </a:pPr>
            <a:r>
              <a:rPr lang="de-DE" sz="3200" dirty="0">
                <a:ea typeface="ＭＳ Ｐゴシック" charset="0"/>
              </a:rPr>
              <a:t>Vertrautheit mit Fundorten der Rechtsgrundlagen spart Zeit</a:t>
            </a:r>
          </a:p>
          <a:p>
            <a:pPr eaLnBrk="1" hangingPunct="1">
              <a:lnSpc>
                <a:spcPct val="110000"/>
              </a:lnSpc>
            </a:pPr>
            <a:r>
              <a:rPr lang="de-DE" sz="3200" dirty="0">
                <a:ea typeface="ＭＳ Ｐゴシック" charset="0"/>
              </a:rPr>
              <a:t>Schulrecht ändert sich permanent</a:t>
            </a:r>
          </a:p>
        </p:txBody>
      </p:sp>
      <p:pic>
        <p:nvPicPr>
          <p:cNvPr id="4" name="Grafik 3">
            <a:extLst>
              <a:ext uri="{FF2B5EF4-FFF2-40B4-BE49-F238E27FC236}">
                <a16:creationId xmlns="" xmlns:a16="http://schemas.microsoft.com/office/drawing/2014/main" id="{1298CDC5-0858-71EA-7DBE-F26D26EBE924}"/>
              </a:ext>
            </a:extLst>
          </p:cNvPr>
          <p:cNvPicPr>
            <a:picLocks noChangeAspect="1"/>
          </p:cNvPicPr>
          <p:nvPr/>
        </p:nvPicPr>
        <p:blipFill>
          <a:blip r:embed="rId2"/>
          <a:stretch>
            <a:fillRect/>
          </a:stretch>
        </p:blipFill>
        <p:spPr>
          <a:xfrm>
            <a:off x="8316403" y="2112136"/>
            <a:ext cx="3615883" cy="3634146"/>
          </a:xfrm>
          <a:prstGeom prst="rect">
            <a:avLst/>
          </a:prstGeom>
        </p:spPr>
      </p:pic>
    </p:spTree>
    <p:extLst>
      <p:ext uri="{BB962C8B-B14F-4D97-AF65-F5344CB8AC3E}">
        <p14:creationId xmlns:p14="http://schemas.microsoft.com/office/powerpoint/2010/main" val="11282332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1.3.3 Rechte und Pflichten von Lehrkräften - Nebentätigkeiten</a:t>
            </a:r>
          </a:p>
        </p:txBody>
      </p:sp>
      <p:sp>
        <p:nvSpPr>
          <p:cNvPr id="3" name="Inhaltsplatzhalter 2"/>
          <p:cNvSpPr>
            <a:spLocks noGrp="1"/>
          </p:cNvSpPr>
          <p:nvPr>
            <p:ph idx="1"/>
          </p:nvPr>
        </p:nvSpPr>
        <p:spPr>
          <a:xfrm>
            <a:off x="838200" y="1825625"/>
            <a:ext cx="7788442" cy="4160396"/>
          </a:xfrm>
        </p:spPr>
        <p:txBody>
          <a:bodyPr anchor="ctr">
            <a:normAutofit lnSpcReduction="10000"/>
          </a:bodyPr>
          <a:lstStyle/>
          <a:p>
            <a:pPr algn="just">
              <a:lnSpc>
                <a:spcPct val="100000"/>
              </a:lnSpc>
              <a:spcBef>
                <a:spcPts val="0"/>
              </a:spcBef>
            </a:pPr>
            <a:r>
              <a:rPr lang="de-DE" dirty="0"/>
              <a:t>geregelt im Landesbeamtengesetz §§ 70 bis 77, </a:t>
            </a:r>
            <a:r>
              <a:rPr lang="de-DE" dirty="0" err="1"/>
              <a:t>NtVO</a:t>
            </a:r>
            <a:endParaRPr lang="de-DE" dirty="0"/>
          </a:p>
          <a:p>
            <a:pPr algn="just">
              <a:lnSpc>
                <a:spcPct val="100000"/>
              </a:lnSpc>
              <a:spcBef>
                <a:spcPts val="0"/>
              </a:spcBef>
            </a:pPr>
            <a:r>
              <a:rPr lang="de-DE" dirty="0"/>
              <a:t>Die Ausübung muss zumeist angezeigt bzw. beantragt werden.</a:t>
            </a:r>
          </a:p>
          <a:p>
            <a:pPr algn="just">
              <a:lnSpc>
                <a:spcPct val="100000"/>
              </a:lnSpc>
              <a:spcBef>
                <a:spcPts val="0"/>
              </a:spcBef>
            </a:pPr>
            <a:r>
              <a:rPr lang="de-DE" dirty="0"/>
              <a:t>Aber: Nicht alle Tätigkeiten neben der Schule zählen dazu.</a:t>
            </a:r>
          </a:p>
          <a:p>
            <a:pPr algn="just">
              <a:lnSpc>
                <a:spcPct val="100000"/>
              </a:lnSpc>
              <a:spcBef>
                <a:spcPts val="0"/>
              </a:spcBef>
            </a:pPr>
            <a:r>
              <a:rPr lang="de-DE" dirty="0"/>
              <a:t>Bei der Genehmigung wird die zeitliche Inanspruchnahme (nicht mehr als 8 Stunden pro Woche) und die Möglichkeit einer Interessenskollision geprüft.</a:t>
            </a:r>
          </a:p>
        </p:txBody>
      </p:sp>
      <p:pic>
        <p:nvPicPr>
          <p:cNvPr id="4" name="Grafik 3">
            <a:extLst>
              <a:ext uri="{FF2B5EF4-FFF2-40B4-BE49-F238E27FC236}">
                <a16:creationId xmlns="" xmlns:a16="http://schemas.microsoft.com/office/drawing/2014/main" id="{BC577A12-FC17-CD3B-EA57-17BCEC56EF52}"/>
              </a:ext>
            </a:extLst>
          </p:cNvPr>
          <p:cNvPicPr>
            <a:picLocks noChangeAspect="1"/>
          </p:cNvPicPr>
          <p:nvPr/>
        </p:nvPicPr>
        <p:blipFill>
          <a:blip r:embed="rId2"/>
          <a:stretch>
            <a:fillRect/>
          </a:stretch>
        </p:blipFill>
        <p:spPr>
          <a:xfrm>
            <a:off x="8955505" y="2209371"/>
            <a:ext cx="2895600" cy="2895600"/>
          </a:xfrm>
          <a:prstGeom prst="rect">
            <a:avLst/>
          </a:prstGeom>
        </p:spPr>
      </p:pic>
    </p:spTree>
    <p:extLst>
      <p:ext uri="{BB962C8B-B14F-4D97-AF65-F5344CB8AC3E}">
        <p14:creationId xmlns:p14="http://schemas.microsoft.com/office/powerpoint/2010/main" val="7279932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1.3.4 Rechte und Pflichten von Lehrkräften – Verbot der Annahme von Geschenken</a:t>
            </a:r>
          </a:p>
        </p:txBody>
      </p:sp>
      <p:sp>
        <p:nvSpPr>
          <p:cNvPr id="3" name="Inhaltsplatzhalter 2"/>
          <p:cNvSpPr>
            <a:spLocks noGrp="1"/>
          </p:cNvSpPr>
          <p:nvPr>
            <p:ph idx="1"/>
          </p:nvPr>
        </p:nvSpPr>
        <p:spPr>
          <a:xfrm>
            <a:off x="838200" y="1825625"/>
            <a:ext cx="10515600" cy="4160396"/>
          </a:xfrm>
        </p:spPr>
        <p:txBody>
          <a:bodyPr anchor="ctr">
            <a:normAutofit fontScale="92500"/>
          </a:bodyPr>
          <a:lstStyle/>
          <a:p>
            <a:pPr algn="just">
              <a:lnSpc>
                <a:spcPct val="100000"/>
              </a:lnSpc>
              <a:spcBef>
                <a:spcPts val="0"/>
              </a:spcBef>
            </a:pPr>
            <a:r>
              <a:rPr lang="de-DE" dirty="0"/>
              <a:t>Die Annahme von Geschenken ist grundsätzlich verboten.</a:t>
            </a:r>
          </a:p>
          <a:p>
            <a:pPr algn="just">
              <a:lnSpc>
                <a:spcPct val="100000"/>
              </a:lnSpc>
              <a:spcBef>
                <a:spcPts val="0"/>
              </a:spcBef>
            </a:pPr>
            <a:r>
              <a:rPr lang="de-DE" dirty="0"/>
              <a:t>Ausnahmen sind sehr restriktiv zu handhaben.</a:t>
            </a:r>
          </a:p>
          <a:p>
            <a:pPr algn="just">
              <a:lnSpc>
                <a:spcPct val="100000"/>
              </a:lnSpc>
              <a:spcBef>
                <a:spcPts val="0"/>
              </a:spcBef>
            </a:pPr>
            <a:r>
              <a:rPr lang="de-DE" dirty="0"/>
              <a:t>Als allgemein genehmigt gilt die Annahme von geringwertigen Aufmerksamkeiten bis zu einer Bagatellgrenze von 10€ </a:t>
            </a:r>
            <a:r>
              <a:rPr lang="de-DE" dirty="0">
                <a:highlight>
                  <a:srgbClr val="FFFF00"/>
                </a:highlight>
              </a:rPr>
              <a:t>(von der ganzen Klasse!)</a:t>
            </a:r>
            <a:r>
              <a:rPr lang="de-DE" dirty="0"/>
              <a:t> (Anlage 4 Ziffer IV der Anti-Korruptionsrichtlinie </a:t>
            </a:r>
            <a:r>
              <a:rPr lang="de-DE" dirty="0" err="1"/>
              <a:t>Schl</a:t>
            </a:r>
            <a:r>
              <a:rPr lang="de-DE" dirty="0"/>
              <a:t>.-H.). </a:t>
            </a:r>
          </a:p>
          <a:p>
            <a:pPr algn="just">
              <a:lnSpc>
                <a:spcPct val="100000"/>
              </a:lnSpc>
              <a:spcBef>
                <a:spcPts val="0"/>
              </a:spcBef>
            </a:pPr>
            <a:r>
              <a:rPr lang="de-DE" dirty="0"/>
              <a:t>Bei Geschenken mit höherem Wert ist eine Zustimmung bei der Schulleitung vorab schriftlich zu beantragen bzw. unverzüglich einzuholen.</a:t>
            </a:r>
          </a:p>
          <a:p>
            <a:pPr algn="just">
              <a:lnSpc>
                <a:spcPct val="100000"/>
              </a:lnSpc>
              <a:spcBef>
                <a:spcPts val="0"/>
              </a:spcBef>
            </a:pPr>
            <a:r>
              <a:rPr lang="de-DE" dirty="0"/>
              <a:t>Niemals Bargeld annehmen! Weniger problematisch: Blumenstrauß, Selbstgebasteltes…</a:t>
            </a:r>
          </a:p>
        </p:txBody>
      </p:sp>
    </p:spTree>
    <p:extLst>
      <p:ext uri="{BB962C8B-B14F-4D97-AF65-F5344CB8AC3E}">
        <p14:creationId xmlns:p14="http://schemas.microsoft.com/office/powerpoint/2010/main" val="42454196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1.3.5 Rechte und Pflichten von Lehrkräften – Weisungsrecht der Schulleitung</a:t>
            </a:r>
          </a:p>
        </p:txBody>
      </p:sp>
      <p:sp>
        <p:nvSpPr>
          <p:cNvPr id="3" name="Inhaltsplatzhalter 2"/>
          <p:cNvSpPr>
            <a:spLocks noGrp="1"/>
          </p:cNvSpPr>
          <p:nvPr>
            <p:ph idx="1"/>
          </p:nvPr>
        </p:nvSpPr>
        <p:spPr>
          <a:xfrm>
            <a:off x="838200" y="1825625"/>
            <a:ext cx="10515600" cy="4160396"/>
          </a:xfrm>
        </p:spPr>
        <p:txBody>
          <a:bodyPr anchor="ctr">
            <a:normAutofit/>
          </a:bodyPr>
          <a:lstStyle/>
          <a:p>
            <a:pPr algn="just">
              <a:lnSpc>
                <a:spcPct val="100000"/>
              </a:lnSpc>
              <a:spcBef>
                <a:spcPts val="0"/>
              </a:spcBef>
            </a:pPr>
            <a:r>
              <a:rPr lang="de-DE" dirty="0"/>
              <a:t>Schulleiterinnen und Schulleiter sind gegenüber Lehrkräften (und den dort tätigen Personen) weisungsberechtigt (§§ 33 und 34 </a:t>
            </a:r>
            <a:r>
              <a:rPr lang="de-DE" dirty="0" err="1"/>
              <a:t>SchulG</a:t>
            </a:r>
            <a:r>
              <a:rPr lang="de-DE" dirty="0"/>
              <a:t>, § 35 Beamtenstatusgesetz).</a:t>
            </a:r>
          </a:p>
          <a:p>
            <a:pPr algn="just">
              <a:lnSpc>
                <a:spcPct val="100000"/>
              </a:lnSpc>
              <a:spcBef>
                <a:spcPts val="0"/>
              </a:spcBef>
            </a:pPr>
            <a:r>
              <a:rPr lang="de-DE" dirty="0"/>
              <a:t>Lehrkräfte unterliegen der Pflicht zur Beratung und Unterstützung der Vorgesetzten (§ 35 Beamtenstatusgesetz).</a:t>
            </a:r>
          </a:p>
          <a:p>
            <a:pPr algn="just">
              <a:lnSpc>
                <a:spcPct val="100000"/>
              </a:lnSpc>
              <a:spcBef>
                <a:spcPts val="0"/>
              </a:spcBef>
            </a:pPr>
            <a:r>
              <a:rPr lang="de-DE" dirty="0"/>
              <a:t>Bedenken gegen die Rechtmäßigkeit dienstlicher Anordnungen sind unverzüglich auf dem Dienstweg geltend zu machen (§ 36 Beamtenstatusgesetz = Remonstration).</a:t>
            </a:r>
          </a:p>
        </p:txBody>
      </p:sp>
      <p:pic>
        <p:nvPicPr>
          <p:cNvPr id="4" name="Grafik 3">
            <a:extLst>
              <a:ext uri="{FF2B5EF4-FFF2-40B4-BE49-F238E27FC236}">
                <a16:creationId xmlns="" xmlns:a16="http://schemas.microsoft.com/office/drawing/2014/main" id="{3A8E01B8-396B-0FA0-BEB1-7AE386B15294}"/>
              </a:ext>
            </a:extLst>
          </p:cNvPr>
          <p:cNvPicPr>
            <a:picLocks noChangeAspect="1"/>
          </p:cNvPicPr>
          <p:nvPr/>
        </p:nvPicPr>
        <p:blipFill>
          <a:blip r:embed="rId3"/>
          <a:srcRect b="25293"/>
          <a:stretch/>
        </p:blipFill>
        <p:spPr>
          <a:xfrm>
            <a:off x="6577263" y="4820651"/>
            <a:ext cx="2458452" cy="1836645"/>
          </a:xfrm>
          <a:prstGeom prst="rect">
            <a:avLst/>
          </a:prstGeom>
        </p:spPr>
      </p:pic>
      <p:sp>
        <p:nvSpPr>
          <p:cNvPr id="5" name="Oval 4">
            <a:extLst>
              <a:ext uri="{FF2B5EF4-FFF2-40B4-BE49-F238E27FC236}">
                <a16:creationId xmlns="" xmlns:a16="http://schemas.microsoft.com/office/drawing/2014/main" id="{5349BBC1-2DAB-8572-DC88-F1FB80441DF5}"/>
              </a:ext>
            </a:extLst>
          </p:cNvPr>
          <p:cNvSpPr/>
          <p:nvPr/>
        </p:nvSpPr>
        <p:spPr>
          <a:xfrm>
            <a:off x="8233609" y="5582390"/>
            <a:ext cx="1961148" cy="107713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de-DE" dirty="0"/>
              <a:t>„Das hätte ich gern schriftlich!“</a:t>
            </a:r>
          </a:p>
        </p:txBody>
      </p:sp>
    </p:spTree>
    <p:extLst>
      <p:ext uri="{BB962C8B-B14F-4D97-AF65-F5344CB8AC3E}">
        <p14:creationId xmlns:p14="http://schemas.microsoft.com/office/powerpoint/2010/main" val="3685137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1.3.6 Rechte und Pflichten von Lehrkräften – Weisungsrecht der Lehrkräfte</a:t>
            </a:r>
          </a:p>
        </p:txBody>
      </p:sp>
      <p:sp>
        <p:nvSpPr>
          <p:cNvPr id="3" name="Inhaltsplatzhalter 2"/>
          <p:cNvSpPr>
            <a:spLocks noGrp="1"/>
          </p:cNvSpPr>
          <p:nvPr>
            <p:ph idx="1"/>
          </p:nvPr>
        </p:nvSpPr>
        <p:spPr>
          <a:xfrm>
            <a:off x="838200" y="1825625"/>
            <a:ext cx="10515600" cy="4160396"/>
          </a:xfrm>
        </p:spPr>
        <p:txBody>
          <a:bodyPr anchor="ctr">
            <a:normAutofit/>
          </a:bodyPr>
          <a:lstStyle/>
          <a:p>
            <a:pPr>
              <a:lnSpc>
                <a:spcPct val="100000"/>
              </a:lnSpc>
              <a:spcBef>
                <a:spcPts val="0"/>
              </a:spcBef>
            </a:pPr>
            <a:r>
              <a:rPr lang="de-DE" dirty="0"/>
              <a:t>Lehrkräfte haben ein Weisungsrecht gegenüber Schülerinnen und Schülern § 17 </a:t>
            </a:r>
            <a:r>
              <a:rPr lang="de-DE" dirty="0" err="1"/>
              <a:t>SchulG</a:t>
            </a:r>
            <a:r>
              <a:rPr lang="de-DE" dirty="0"/>
              <a:t>)</a:t>
            </a:r>
          </a:p>
          <a:p>
            <a:pPr lvl="1">
              <a:lnSpc>
                <a:spcPct val="100000"/>
              </a:lnSpc>
              <a:spcBef>
                <a:spcPts val="0"/>
              </a:spcBef>
            </a:pPr>
            <a:r>
              <a:rPr lang="de-DE" dirty="0"/>
              <a:t>um die pädagogischen Ziele der Schule zu erreichen und</a:t>
            </a:r>
          </a:p>
          <a:p>
            <a:pPr lvl="1">
              <a:lnSpc>
                <a:spcPct val="100000"/>
              </a:lnSpc>
              <a:spcBef>
                <a:spcPts val="0"/>
              </a:spcBef>
            </a:pPr>
            <a:r>
              <a:rPr lang="de-DE" dirty="0"/>
              <a:t>die Ordnung an der Schule aufrechtzuerhalten.</a:t>
            </a:r>
            <a:br>
              <a:rPr lang="de-DE" dirty="0"/>
            </a:br>
            <a:endParaRPr lang="de-DE" dirty="0"/>
          </a:p>
          <a:p>
            <a:pPr>
              <a:lnSpc>
                <a:spcPct val="100000"/>
              </a:lnSpc>
              <a:spcBef>
                <a:spcPts val="0"/>
              </a:spcBef>
            </a:pPr>
            <a:r>
              <a:rPr lang="de-DE" dirty="0"/>
              <a:t>Halten SuS sich nicht an die Weisung </a:t>
            </a:r>
          </a:p>
          <a:p>
            <a:pPr marL="0" indent="0">
              <a:lnSpc>
                <a:spcPct val="100000"/>
              </a:lnSpc>
              <a:spcBef>
                <a:spcPts val="0"/>
              </a:spcBef>
              <a:buNone/>
            </a:pPr>
            <a:r>
              <a:rPr lang="de-DE" dirty="0"/>
              <a:t>   (und es passiert ihnen etwas), sind sie für die </a:t>
            </a:r>
            <a:br>
              <a:rPr lang="de-DE" dirty="0"/>
            </a:br>
            <a:r>
              <a:rPr lang="de-DE" dirty="0"/>
              <a:t>   Folgen selbst verantwortlich.</a:t>
            </a:r>
          </a:p>
        </p:txBody>
      </p:sp>
      <p:pic>
        <p:nvPicPr>
          <p:cNvPr id="4" name="Grafik 3">
            <a:extLst>
              <a:ext uri="{FF2B5EF4-FFF2-40B4-BE49-F238E27FC236}">
                <a16:creationId xmlns="" xmlns:a16="http://schemas.microsoft.com/office/drawing/2014/main" id="{459E4AC8-63C5-2042-5295-8E3D84A164A4}"/>
              </a:ext>
            </a:extLst>
          </p:cNvPr>
          <p:cNvPicPr>
            <a:picLocks noChangeAspect="1"/>
          </p:cNvPicPr>
          <p:nvPr/>
        </p:nvPicPr>
        <p:blipFill>
          <a:blip r:embed="rId2"/>
          <a:stretch>
            <a:fillRect/>
          </a:stretch>
        </p:blipFill>
        <p:spPr>
          <a:xfrm flipH="1">
            <a:off x="7146757" y="2656807"/>
            <a:ext cx="3335913" cy="3329214"/>
          </a:xfrm>
          <a:prstGeom prst="rect">
            <a:avLst/>
          </a:prstGeom>
        </p:spPr>
      </p:pic>
    </p:spTree>
    <p:extLst>
      <p:ext uri="{BB962C8B-B14F-4D97-AF65-F5344CB8AC3E}">
        <p14:creationId xmlns:p14="http://schemas.microsoft.com/office/powerpoint/2010/main" val="29630973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8D7882D3-3365-635A-2609-5EA765D47E3E}"/>
            </a:ext>
          </a:extLst>
        </p:cNvPr>
        <p:cNvGrpSpPr/>
        <p:nvPr/>
      </p:nvGrpSpPr>
      <p:grpSpPr>
        <a:xfrm>
          <a:off x="0" y="0"/>
          <a:ext cx="0" cy="0"/>
          <a:chOff x="0" y="0"/>
          <a:chExt cx="0" cy="0"/>
        </a:xfrm>
      </p:grpSpPr>
      <p:sp>
        <p:nvSpPr>
          <p:cNvPr id="10" name="Titel 1">
            <a:extLst>
              <a:ext uri="{FF2B5EF4-FFF2-40B4-BE49-F238E27FC236}">
                <a16:creationId xmlns="" xmlns:a16="http://schemas.microsoft.com/office/drawing/2014/main" id="{458EE553-9FB5-D1CF-C7F1-0F263C319A16}"/>
              </a:ext>
            </a:extLst>
          </p:cNvPr>
          <p:cNvSpPr>
            <a:spLocks noGrp="1"/>
          </p:cNvSpPr>
          <p:nvPr>
            <p:ph type="title"/>
          </p:nvPr>
        </p:nvSpPr>
        <p:spPr>
          <a:xfrm>
            <a:off x="838200" y="365125"/>
            <a:ext cx="10515600" cy="1325563"/>
          </a:xfrm>
        </p:spPr>
        <p:txBody>
          <a:bodyPr/>
          <a:lstStyle/>
          <a:p>
            <a:r>
              <a:rPr lang="de-DE" dirty="0"/>
              <a:t>Ergänzungsmodul</a:t>
            </a:r>
          </a:p>
        </p:txBody>
      </p:sp>
      <p:sp>
        <p:nvSpPr>
          <p:cNvPr id="13" name="Textfeld 12">
            <a:extLst>
              <a:ext uri="{FF2B5EF4-FFF2-40B4-BE49-F238E27FC236}">
                <a16:creationId xmlns="" xmlns:a16="http://schemas.microsoft.com/office/drawing/2014/main" id="{590EF84F-E6C1-A632-DD27-B357AAFDE4C5}"/>
              </a:ext>
            </a:extLst>
          </p:cNvPr>
          <p:cNvSpPr txBox="1"/>
          <p:nvPr/>
        </p:nvSpPr>
        <p:spPr>
          <a:xfrm>
            <a:off x="838199" y="1880210"/>
            <a:ext cx="10726271" cy="3986156"/>
          </a:xfrm>
          <a:prstGeom prst="rect">
            <a:avLst/>
          </a:prstGeom>
          <a:noFill/>
        </p:spPr>
        <p:txBody>
          <a:bodyPr wrap="square" rtlCol="0">
            <a:spAutoFit/>
          </a:bodyPr>
          <a:lstStyle/>
          <a:p>
            <a:pPr algn="ctr">
              <a:spcAft>
                <a:spcPts val="800"/>
              </a:spcAft>
              <a:buNone/>
            </a:pPr>
            <a:r>
              <a:rPr lang="de-DE" sz="2400" b="1" dirty="0">
                <a:effectLst/>
                <a:ea typeface="Calibri" panose="020F0502020204030204" pitchFamily="34" charset="0"/>
                <a:cs typeface="Times New Roman" panose="02020603050405020304" pitchFamily="18" charset="0"/>
              </a:rPr>
              <a:t>Was man als Lehrkraft sagen darf und was man sagen muss -</a:t>
            </a:r>
          </a:p>
          <a:p>
            <a:pPr algn="ctr">
              <a:spcAft>
                <a:spcPts val="800"/>
              </a:spcAft>
              <a:buNone/>
            </a:pPr>
            <a:r>
              <a:rPr lang="de-DE" sz="2400" dirty="0">
                <a:effectLst/>
                <a:ea typeface="Calibri" panose="020F0502020204030204" pitchFamily="34" charset="0"/>
                <a:cs typeface="Times New Roman" panose="02020603050405020304" pitchFamily="18" charset="0"/>
              </a:rPr>
              <a:t>Mythos Neutralitätsgebot an Schulen aus der Perspektive des Schulrechts</a:t>
            </a:r>
          </a:p>
          <a:p>
            <a:pPr algn="just">
              <a:lnSpc>
                <a:spcPct val="107000"/>
              </a:lnSpc>
              <a:spcAft>
                <a:spcPts val="800"/>
              </a:spcAft>
              <a:buNone/>
            </a:pPr>
            <a:r>
              <a:rPr lang="de-DE" sz="1800" dirty="0">
                <a:effectLst/>
                <a:ea typeface="Calibri" panose="020F0502020204030204" pitchFamily="34" charset="0"/>
                <a:cs typeface="Times New Roman" panose="02020603050405020304" pitchFamily="18" charset="0"/>
              </a:rPr>
              <a:t>Aktuell wird intensiv über Meinungsäußerungen in der Schule diskutiert. Was ist durch das Grundrecht der Meinungsfreiheit in der Schule abgedeckt und was nicht? Bei welchen Äußerungen muss, wann sollte eine Lehrkraft eingreifen? Was ist Lehrkräften und Lernenden bei politischen und gesellschaftlichen Themen eigentlich erlaubt? Wann muss die Lehrkraft für die freiheitliche demokratische Grundordnung einstehen, wann muss sie den Beutelsbacher Konsens beachten? Auf diese und ähnliche Fragen, die jede Lehrkraft rechtssicher beantworten können sollte, wird im Seminar eingegangen. Hierbei werden nach einem einführenden Vortrag zahlreiche Fallbeispiele bearbeitet und besprochen.</a:t>
            </a:r>
            <a:endParaRPr lang="de-DE" dirty="0">
              <a:ea typeface="Calibri" panose="020F0502020204030204" pitchFamily="34" charset="0"/>
              <a:cs typeface="Times New Roman" panose="02020603050405020304" pitchFamily="18" charset="0"/>
            </a:endParaRPr>
          </a:p>
          <a:p>
            <a:pPr algn="just">
              <a:lnSpc>
                <a:spcPct val="107000"/>
              </a:lnSpc>
              <a:spcAft>
                <a:spcPts val="800"/>
              </a:spcAft>
              <a:buNone/>
            </a:pPr>
            <a:r>
              <a:rPr lang="de-DE" sz="2400" dirty="0">
                <a:effectLst/>
                <a:ea typeface="Calibri" panose="020F0502020204030204" pitchFamily="34" charset="0"/>
                <a:cs typeface="Times New Roman" panose="02020603050405020304" pitchFamily="18" charset="0"/>
              </a:rPr>
              <a:t>Das Ergänzungsmodul findet in jedem Semester statt. Bitte beachten Sie den Flyer des Schulrechtsausschusses (im </a:t>
            </a:r>
            <a:r>
              <a:rPr lang="de-DE" sz="2400" dirty="0" err="1">
                <a:effectLst/>
                <a:ea typeface="Calibri" panose="020F0502020204030204" pitchFamily="34" charset="0"/>
                <a:cs typeface="Times New Roman" panose="02020603050405020304" pitchFamily="18" charset="0"/>
              </a:rPr>
              <a:t>Moodle</a:t>
            </a:r>
            <a:r>
              <a:rPr lang="de-DE" sz="2400" dirty="0">
                <a:effectLst/>
                <a:ea typeface="Calibri" panose="020F0502020204030204" pitchFamily="34" charset="0"/>
                <a:cs typeface="Times New Roman" panose="02020603050405020304" pitchFamily="18" charset="0"/>
              </a:rPr>
              <a:t>-Raum „Schulrecht für LiV“).</a:t>
            </a:r>
            <a:endParaRPr lang="de-DE" sz="18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06908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1.4 	Die </a:t>
            </a:r>
            <a:r>
              <a:rPr lang="de-DE" dirty="0" err="1"/>
              <a:t>LiV</a:t>
            </a:r>
            <a:r>
              <a:rPr lang="de-DE" dirty="0"/>
              <a:t> kann Maßnahmen im Umgang 	mit Konflikten erläutern.</a:t>
            </a:r>
          </a:p>
        </p:txBody>
      </p:sp>
      <p:sp>
        <p:nvSpPr>
          <p:cNvPr id="3" name="Textplatzhalter 2"/>
          <p:cNvSpPr>
            <a:spLocks noGrp="1"/>
          </p:cNvSpPr>
          <p:nvPr>
            <p:ph type="body" idx="1"/>
          </p:nvPr>
        </p:nvSpPr>
        <p:spPr/>
        <p:txBody>
          <a:bodyPr/>
          <a:lstStyle/>
          <a:p>
            <a:r>
              <a:rPr lang="de-DE" dirty="0"/>
              <a:t>Kompetenzerwartung 4</a:t>
            </a:r>
          </a:p>
        </p:txBody>
      </p:sp>
    </p:spTree>
    <p:extLst>
      <p:ext uri="{BB962C8B-B14F-4D97-AF65-F5344CB8AC3E}">
        <p14:creationId xmlns:p14="http://schemas.microsoft.com/office/powerpoint/2010/main" val="14713060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1.4 Maßnahmen bei Konflikten mit oder zwischen Schülerinnen und Schülern</a:t>
            </a:r>
          </a:p>
        </p:txBody>
      </p:sp>
      <p:sp>
        <p:nvSpPr>
          <p:cNvPr id="3" name="Inhaltsplatzhalter 2"/>
          <p:cNvSpPr>
            <a:spLocks noGrp="1"/>
          </p:cNvSpPr>
          <p:nvPr>
            <p:ph idx="1"/>
          </p:nvPr>
        </p:nvSpPr>
        <p:spPr>
          <a:xfrm>
            <a:off x="838200" y="1825625"/>
            <a:ext cx="10515600" cy="4160396"/>
          </a:xfrm>
        </p:spPr>
        <p:txBody>
          <a:bodyPr anchor="ctr">
            <a:normAutofit/>
          </a:bodyPr>
          <a:lstStyle/>
          <a:p>
            <a:pPr marL="0" indent="0">
              <a:lnSpc>
                <a:spcPct val="100000"/>
              </a:lnSpc>
              <a:spcBef>
                <a:spcPts val="0"/>
              </a:spcBef>
              <a:buNone/>
            </a:pPr>
            <a:r>
              <a:rPr lang="de-DE" dirty="0"/>
              <a:t>		</a:t>
            </a:r>
            <a:r>
              <a:rPr lang="de-DE" dirty="0">
                <a:highlight>
                  <a:srgbClr val="FFFF00"/>
                </a:highlight>
              </a:rPr>
              <a:t>Schule bestraft nicht, sie stellt Ordnung her.</a:t>
            </a:r>
          </a:p>
          <a:p>
            <a:pPr marL="0" indent="0">
              <a:lnSpc>
                <a:spcPct val="100000"/>
              </a:lnSpc>
              <a:spcBef>
                <a:spcPts val="0"/>
              </a:spcBef>
              <a:buNone/>
            </a:pPr>
            <a:endParaRPr lang="de-DE" dirty="0">
              <a:highlight>
                <a:srgbClr val="FFFF00"/>
              </a:highlight>
            </a:endParaRPr>
          </a:p>
          <a:p>
            <a:pPr marL="0" indent="0">
              <a:lnSpc>
                <a:spcPct val="100000"/>
              </a:lnSpc>
              <a:spcBef>
                <a:spcPts val="0"/>
              </a:spcBef>
              <a:buNone/>
            </a:pPr>
            <a:endParaRPr lang="de-DE" dirty="0">
              <a:highlight>
                <a:srgbClr val="FFFF00"/>
              </a:highlight>
            </a:endParaRPr>
          </a:p>
          <a:p>
            <a:pPr marL="0" indent="0">
              <a:lnSpc>
                <a:spcPct val="100000"/>
              </a:lnSpc>
              <a:spcBef>
                <a:spcPts val="0"/>
              </a:spcBef>
              <a:buNone/>
            </a:pPr>
            <a:r>
              <a:rPr lang="de-DE" dirty="0"/>
              <a:t>Das Schulgesetz unterscheidet in § 25 zwischen </a:t>
            </a:r>
          </a:p>
          <a:p>
            <a:pPr>
              <a:lnSpc>
                <a:spcPct val="100000"/>
              </a:lnSpc>
              <a:spcBef>
                <a:spcPts val="0"/>
              </a:spcBef>
            </a:pPr>
            <a:r>
              <a:rPr lang="de-DE" b="1" dirty="0"/>
              <a:t>pädagogischen Maßnahmen </a:t>
            </a:r>
            <a:r>
              <a:rPr lang="de-DE" dirty="0"/>
              <a:t>und</a:t>
            </a:r>
          </a:p>
          <a:p>
            <a:pPr>
              <a:lnSpc>
                <a:spcPct val="100000"/>
              </a:lnSpc>
              <a:spcBef>
                <a:spcPts val="0"/>
              </a:spcBef>
            </a:pPr>
            <a:r>
              <a:rPr lang="de-DE" b="1" dirty="0"/>
              <a:t>Ordnungsmaßnahmen</a:t>
            </a:r>
            <a:r>
              <a:rPr lang="de-DE" dirty="0"/>
              <a:t>.</a:t>
            </a:r>
          </a:p>
          <a:p>
            <a:pPr>
              <a:lnSpc>
                <a:spcPct val="100000"/>
              </a:lnSpc>
              <a:spcBef>
                <a:spcPts val="0"/>
              </a:spcBef>
            </a:pPr>
            <a:endParaRPr lang="de-DE" dirty="0"/>
          </a:p>
          <a:p>
            <a:pPr marL="0" indent="0">
              <a:lnSpc>
                <a:spcPct val="100000"/>
              </a:lnSpc>
              <a:spcBef>
                <a:spcPts val="0"/>
              </a:spcBef>
              <a:buNone/>
            </a:pPr>
            <a:r>
              <a:rPr lang="de-DE" sz="2000" dirty="0">
                <a:hlinkClick r:id="rId2"/>
              </a:rPr>
              <a:t>https://www.gesetze-rechtsprechung.sh.juris.de/bssh/document/jlr-SchulGSH2007V49P25</a:t>
            </a:r>
            <a:r>
              <a:rPr lang="de-DE" sz="2000" dirty="0"/>
              <a:t> </a:t>
            </a:r>
          </a:p>
        </p:txBody>
      </p:sp>
      <p:pic>
        <p:nvPicPr>
          <p:cNvPr id="4" name="Grafik 3">
            <a:extLst>
              <a:ext uri="{FF2B5EF4-FFF2-40B4-BE49-F238E27FC236}">
                <a16:creationId xmlns="" xmlns:a16="http://schemas.microsoft.com/office/drawing/2014/main" id="{F963F3F2-AFEE-0342-A25C-BA631C67DDFB}"/>
              </a:ext>
            </a:extLst>
          </p:cNvPr>
          <p:cNvPicPr>
            <a:picLocks noChangeAspect="1"/>
          </p:cNvPicPr>
          <p:nvPr/>
        </p:nvPicPr>
        <p:blipFill>
          <a:blip r:embed="rId3"/>
          <a:stretch>
            <a:fillRect/>
          </a:stretch>
        </p:blipFill>
        <p:spPr>
          <a:xfrm>
            <a:off x="838200" y="1368426"/>
            <a:ext cx="1861260" cy="1861260"/>
          </a:xfrm>
          <a:prstGeom prst="rect">
            <a:avLst/>
          </a:prstGeom>
        </p:spPr>
      </p:pic>
    </p:spTree>
    <p:extLst>
      <p:ext uri="{BB962C8B-B14F-4D97-AF65-F5344CB8AC3E}">
        <p14:creationId xmlns:p14="http://schemas.microsoft.com/office/powerpoint/2010/main" val="3047850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1.4 Maßnahmen bei Konflikten – pädagogische Maßnahmen I</a:t>
            </a:r>
          </a:p>
        </p:txBody>
      </p:sp>
      <p:sp>
        <p:nvSpPr>
          <p:cNvPr id="3" name="Inhaltsplatzhalter 2"/>
          <p:cNvSpPr>
            <a:spLocks noGrp="1"/>
          </p:cNvSpPr>
          <p:nvPr>
            <p:ph idx="1"/>
          </p:nvPr>
        </p:nvSpPr>
        <p:spPr>
          <a:xfrm>
            <a:off x="838200" y="1825625"/>
            <a:ext cx="10515600" cy="4160396"/>
          </a:xfrm>
        </p:spPr>
        <p:txBody>
          <a:bodyPr anchor="ctr">
            <a:normAutofit/>
          </a:bodyPr>
          <a:lstStyle/>
          <a:p>
            <a:pPr marL="0" indent="0">
              <a:lnSpc>
                <a:spcPct val="100000"/>
              </a:lnSpc>
              <a:spcBef>
                <a:spcPts val="0"/>
              </a:spcBef>
              <a:buNone/>
            </a:pPr>
            <a:r>
              <a:rPr lang="de-DE" b="1" dirty="0"/>
              <a:t>Pädagogische Maßnahmen</a:t>
            </a:r>
          </a:p>
          <a:p>
            <a:pPr marL="0" indent="0">
              <a:lnSpc>
                <a:spcPct val="100000"/>
              </a:lnSpc>
              <a:spcBef>
                <a:spcPts val="0"/>
              </a:spcBef>
              <a:buNone/>
            </a:pPr>
            <a:endParaRPr lang="de-DE" dirty="0"/>
          </a:p>
          <a:p>
            <a:pPr>
              <a:lnSpc>
                <a:spcPct val="100000"/>
              </a:lnSpc>
              <a:spcBef>
                <a:spcPts val="0"/>
              </a:spcBef>
            </a:pPr>
            <a:r>
              <a:rPr lang="de-DE" dirty="0"/>
              <a:t>greifen nur geringfügig in die Rechtssphäre der </a:t>
            </a:r>
            <a:r>
              <a:rPr lang="de-DE" dirty="0" err="1"/>
              <a:t>SuS</a:t>
            </a:r>
            <a:r>
              <a:rPr lang="de-DE" dirty="0"/>
              <a:t> ein,</a:t>
            </a:r>
          </a:p>
          <a:p>
            <a:pPr>
              <a:lnSpc>
                <a:spcPct val="100000"/>
              </a:lnSpc>
              <a:spcBef>
                <a:spcPts val="0"/>
              </a:spcBef>
            </a:pPr>
            <a:r>
              <a:rPr lang="de-DE" dirty="0"/>
              <a:t>bedürfen keiner besonderen Rechtsgrundlage,</a:t>
            </a:r>
          </a:p>
          <a:p>
            <a:pPr>
              <a:lnSpc>
                <a:spcPct val="100000"/>
              </a:lnSpc>
              <a:spcBef>
                <a:spcPts val="0"/>
              </a:spcBef>
            </a:pPr>
            <a:r>
              <a:rPr lang="de-DE" dirty="0"/>
              <a:t>können von jeder Lehrkraft in eigener pädagogischer </a:t>
            </a:r>
            <a:br>
              <a:rPr lang="de-DE" dirty="0"/>
            </a:br>
            <a:r>
              <a:rPr lang="de-DE" dirty="0"/>
              <a:t>Verantwortung durchgeführt werden und</a:t>
            </a:r>
          </a:p>
          <a:p>
            <a:pPr>
              <a:lnSpc>
                <a:spcPct val="100000"/>
              </a:lnSpc>
              <a:spcBef>
                <a:spcPts val="0"/>
              </a:spcBef>
            </a:pPr>
            <a:r>
              <a:rPr lang="de-DE" dirty="0"/>
              <a:t>werden für kleinere Störungen und Konflikte angewandt.</a:t>
            </a:r>
          </a:p>
          <a:p>
            <a:pPr>
              <a:lnSpc>
                <a:spcPct val="100000"/>
              </a:lnSpc>
              <a:spcBef>
                <a:spcPts val="0"/>
              </a:spcBef>
            </a:pPr>
            <a:endParaRPr lang="de-DE" dirty="0"/>
          </a:p>
        </p:txBody>
      </p:sp>
      <p:pic>
        <p:nvPicPr>
          <p:cNvPr id="4" name="Grafik 3">
            <a:extLst>
              <a:ext uri="{FF2B5EF4-FFF2-40B4-BE49-F238E27FC236}">
                <a16:creationId xmlns="" xmlns:a16="http://schemas.microsoft.com/office/drawing/2014/main" id="{15A1A358-3701-D90D-6AE7-93EE78AA2E51}"/>
              </a:ext>
            </a:extLst>
          </p:cNvPr>
          <p:cNvPicPr>
            <a:picLocks noChangeAspect="1"/>
          </p:cNvPicPr>
          <p:nvPr/>
        </p:nvPicPr>
        <p:blipFill>
          <a:blip r:embed="rId2"/>
          <a:stretch>
            <a:fillRect/>
          </a:stretch>
        </p:blipFill>
        <p:spPr>
          <a:xfrm>
            <a:off x="8899357" y="2281989"/>
            <a:ext cx="3072063" cy="3072063"/>
          </a:xfrm>
          <a:prstGeom prst="rect">
            <a:avLst/>
          </a:prstGeom>
        </p:spPr>
      </p:pic>
    </p:spTree>
    <p:extLst>
      <p:ext uri="{BB962C8B-B14F-4D97-AF65-F5344CB8AC3E}">
        <p14:creationId xmlns:p14="http://schemas.microsoft.com/office/powerpoint/2010/main" val="13286829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1.4 Maßnahmen bei Konflikten – pädagogische Maßnahmen II</a:t>
            </a:r>
          </a:p>
        </p:txBody>
      </p:sp>
      <p:sp>
        <p:nvSpPr>
          <p:cNvPr id="3" name="Inhaltsplatzhalter 2"/>
          <p:cNvSpPr>
            <a:spLocks noGrp="1"/>
          </p:cNvSpPr>
          <p:nvPr>
            <p:ph idx="1"/>
          </p:nvPr>
        </p:nvSpPr>
        <p:spPr>
          <a:xfrm>
            <a:off x="838200" y="1825625"/>
            <a:ext cx="10515600" cy="4160396"/>
          </a:xfrm>
        </p:spPr>
        <p:txBody>
          <a:bodyPr anchor="ctr">
            <a:normAutofit fontScale="85000" lnSpcReduction="10000"/>
          </a:bodyPr>
          <a:lstStyle/>
          <a:p>
            <a:pPr marL="0" indent="0" algn="just">
              <a:lnSpc>
                <a:spcPct val="100000"/>
              </a:lnSpc>
              <a:spcBef>
                <a:spcPts val="0"/>
              </a:spcBef>
              <a:buNone/>
            </a:pPr>
            <a:r>
              <a:rPr lang="de-DE" dirty="0"/>
              <a:t>„Zu den Maßnahmen gehören </a:t>
            </a:r>
            <a:r>
              <a:rPr lang="de-DE" i="1" u="sng" dirty="0"/>
              <a:t>insbesondere</a:t>
            </a:r>
            <a:r>
              <a:rPr lang="de-DE" dirty="0"/>
              <a:t> gemeinsame Absprachen, die fördernde Betreuung, die Förderung erwünschten Verhaltens, das erzieherische Gespräch mit der Schülerin oder dem Schüler, die Ermahnung, die mündliche oder schriftliche Missbilligung, die Beauftragung mit Aufgaben, die geeignet sind, die Schülerin oder den Schüler Fehler im Verhalten erkennen zu lassen, das Nachholen schuldhaft versäumten Unterrichts nach vorheriger Benachrichtigung der Eltern und die zeitweise Wegnahme von Gegenständen.” </a:t>
            </a:r>
          </a:p>
          <a:p>
            <a:pPr marL="0" indent="0" algn="just">
              <a:lnSpc>
                <a:spcPct val="100000"/>
              </a:lnSpc>
              <a:spcBef>
                <a:spcPts val="0"/>
              </a:spcBef>
              <a:buNone/>
            </a:pPr>
            <a:r>
              <a:rPr lang="de-DE" dirty="0"/>
              <a:t>(</a:t>
            </a:r>
            <a:r>
              <a:rPr lang="de-DE" dirty="0" err="1"/>
              <a:t>SchulG</a:t>
            </a:r>
            <a:r>
              <a:rPr lang="de-DE" dirty="0"/>
              <a:t> § 25 (1)). </a:t>
            </a:r>
          </a:p>
          <a:p>
            <a:pPr marL="0" indent="0" algn="just">
              <a:lnSpc>
                <a:spcPct val="100000"/>
              </a:lnSpc>
              <a:spcBef>
                <a:spcPts val="0"/>
              </a:spcBef>
              <a:buNone/>
            </a:pPr>
            <a:endParaRPr lang="de-DE" dirty="0"/>
          </a:p>
          <a:p>
            <a:pPr marL="0" indent="0" algn="just">
              <a:lnSpc>
                <a:spcPct val="100000"/>
              </a:lnSpc>
              <a:spcBef>
                <a:spcPts val="0"/>
              </a:spcBef>
              <a:buNone/>
            </a:pPr>
            <a:r>
              <a:rPr lang="de-DE" dirty="0"/>
              <a:t>Das Wort „</a:t>
            </a:r>
            <a:r>
              <a:rPr lang="de-DE" i="1" u="sng" dirty="0"/>
              <a:t>insbesondere</a:t>
            </a:r>
            <a:r>
              <a:rPr lang="de-DE" dirty="0"/>
              <a:t>” bedeutet, dass diese Aufzählung </a:t>
            </a:r>
            <a:r>
              <a:rPr lang="de-DE" b="1" dirty="0"/>
              <a:t>nicht abschließend </a:t>
            </a:r>
            <a:r>
              <a:rPr lang="de-DE" dirty="0"/>
              <a:t>ist, das heißt es können auch andere der Situation angemessene Maßnahmen ergriffen werden.</a:t>
            </a:r>
          </a:p>
        </p:txBody>
      </p:sp>
    </p:spTree>
    <p:extLst>
      <p:ext uri="{BB962C8B-B14F-4D97-AF65-F5344CB8AC3E}">
        <p14:creationId xmlns:p14="http://schemas.microsoft.com/office/powerpoint/2010/main" val="6814662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1.4 Maßnahmen bei Konflikten – pädagogische Maßnahmen III</a:t>
            </a:r>
          </a:p>
        </p:txBody>
      </p:sp>
      <p:sp>
        <p:nvSpPr>
          <p:cNvPr id="3" name="Inhaltsplatzhalter 2"/>
          <p:cNvSpPr>
            <a:spLocks noGrp="1"/>
          </p:cNvSpPr>
          <p:nvPr>
            <p:ph idx="1"/>
          </p:nvPr>
        </p:nvSpPr>
        <p:spPr>
          <a:xfrm>
            <a:off x="910392" y="1825625"/>
            <a:ext cx="10515600" cy="4160396"/>
          </a:xfrm>
        </p:spPr>
        <p:txBody>
          <a:bodyPr anchor="ctr">
            <a:normAutofit/>
          </a:bodyPr>
          <a:lstStyle/>
          <a:p>
            <a:pPr algn="just">
              <a:lnSpc>
                <a:spcPct val="100000"/>
              </a:lnSpc>
              <a:spcBef>
                <a:spcPts val="0"/>
              </a:spcBef>
            </a:pPr>
            <a:r>
              <a:rPr lang="de-DE" b="1" dirty="0"/>
              <a:t>zeitweise Wegnahme von Gegenständen</a:t>
            </a:r>
            <a:r>
              <a:rPr lang="de-DE" dirty="0"/>
              <a:t>: maximal bis zum Ende des Schultages (Ausnahme: gefährliche Gegenstände)</a:t>
            </a:r>
          </a:p>
          <a:p>
            <a:pPr algn="just">
              <a:lnSpc>
                <a:spcPct val="100000"/>
              </a:lnSpc>
              <a:spcBef>
                <a:spcPts val="0"/>
              </a:spcBef>
            </a:pPr>
            <a:r>
              <a:rPr lang="de-DE" b="1" dirty="0"/>
              <a:t>Nachholen schuldhaft versäumten Unterrichts</a:t>
            </a:r>
            <a:r>
              <a:rPr lang="de-DE" dirty="0"/>
              <a:t>: nur möglich nach vorheriger Information der Eltern</a:t>
            </a:r>
          </a:p>
          <a:p>
            <a:pPr algn="just">
              <a:lnSpc>
                <a:spcPct val="100000"/>
              </a:lnSpc>
              <a:spcBef>
                <a:spcPts val="0"/>
              </a:spcBef>
            </a:pPr>
            <a:r>
              <a:rPr lang="de-DE" dirty="0">
                <a:highlight>
                  <a:srgbClr val="FFFF00"/>
                </a:highlight>
              </a:rPr>
              <a:t>keine Verweigerung des Toilettengangs</a:t>
            </a:r>
          </a:p>
          <a:p>
            <a:pPr marL="0" indent="0" algn="just">
              <a:lnSpc>
                <a:spcPct val="100000"/>
              </a:lnSpc>
              <a:spcBef>
                <a:spcPts val="0"/>
              </a:spcBef>
              <a:buNone/>
            </a:pPr>
            <a:endParaRPr lang="de-DE" dirty="0">
              <a:highlight>
                <a:srgbClr val="FFFF00"/>
              </a:highlight>
            </a:endParaRPr>
          </a:p>
          <a:p>
            <a:pPr algn="just">
              <a:lnSpc>
                <a:spcPct val="100000"/>
              </a:lnSpc>
              <a:spcBef>
                <a:spcPts val="0"/>
              </a:spcBef>
            </a:pPr>
            <a:r>
              <a:rPr lang="de-DE" dirty="0"/>
              <a:t>ein störender Schüler / eine störende Schülerin darf vorübergehend des Raumes verwiesen werden (mit klarer Weisung, wo er sich aufzuhalten hat)</a:t>
            </a:r>
          </a:p>
        </p:txBody>
      </p:sp>
      <p:pic>
        <p:nvPicPr>
          <p:cNvPr id="5" name="Grafik 4">
            <a:extLst>
              <a:ext uri="{FF2B5EF4-FFF2-40B4-BE49-F238E27FC236}">
                <a16:creationId xmlns="" xmlns:a16="http://schemas.microsoft.com/office/drawing/2014/main" id="{E05ED95E-E064-FACB-938A-98CBFCAF4B2F}"/>
              </a:ext>
            </a:extLst>
          </p:cNvPr>
          <p:cNvPicPr>
            <a:picLocks noChangeAspect="1"/>
          </p:cNvPicPr>
          <p:nvPr/>
        </p:nvPicPr>
        <p:blipFill>
          <a:blip r:embed="rId2"/>
          <a:stretch>
            <a:fillRect/>
          </a:stretch>
        </p:blipFill>
        <p:spPr>
          <a:xfrm>
            <a:off x="6866021" y="3258121"/>
            <a:ext cx="1363580" cy="1363580"/>
          </a:xfrm>
          <a:prstGeom prst="rect">
            <a:avLst/>
          </a:prstGeom>
        </p:spPr>
      </p:pic>
    </p:spTree>
    <p:extLst>
      <p:ext uri="{BB962C8B-B14F-4D97-AF65-F5344CB8AC3E}">
        <p14:creationId xmlns:p14="http://schemas.microsoft.com/office/powerpoint/2010/main" val="4184383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Urteil Bundesgerichtshof 1995</a:t>
            </a:r>
          </a:p>
        </p:txBody>
      </p:sp>
      <p:sp>
        <p:nvSpPr>
          <p:cNvPr id="3" name="Inhaltsplatzhalter 2"/>
          <p:cNvSpPr>
            <a:spLocks noGrp="1"/>
          </p:cNvSpPr>
          <p:nvPr>
            <p:ph idx="1"/>
          </p:nvPr>
        </p:nvSpPr>
        <p:spPr/>
        <p:txBody>
          <a:bodyPr anchor="ctr">
            <a:normAutofit/>
          </a:bodyPr>
          <a:lstStyle/>
          <a:p>
            <a:pPr eaLnBrk="1" hangingPunct="1">
              <a:lnSpc>
                <a:spcPct val="150000"/>
              </a:lnSpc>
              <a:spcBef>
                <a:spcPct val="0"/>
              </a:spcBef>
              <a:buFontTx/>
              <a:buNone/>
            </a:pPr>
            <a:r>
              <a:rPr lang="de-DE" dirty="0">
                <a:latin typeface="Arial" charset="0"/>
                <a:ea typeface="ＭＳ Ｐゴシック" charset="0"/>
              </a:rPr>
              <a:t>Die schlechte Nachricht:</a:t>
            </a:r>
          </a:p>
          <a:p>
            <a:pPr lvl="1">
              <a:lnSpc>
                <a:spcPct val="150000"/>
              </a:lnSpc>
              <a:spcBef>
                <a:spcPct val="0"/>
              </a:spcBef>
              <a:buFontTx/>
              <a:buNone/>
            </a:pPr>
            <a:r>
              <a:rPr lang="de-DE" b="1" dirty="0">
                <a:solidFill>
                  <a:srgbClr val="FF0000"/>
                </a:solidFill>
                <a:latin typeface="Arial" charset="0"/>
                <a:ea typeface="ＭＳ Ｐゴシック" charset="0"/>
              </a:rPr>
              <a:t>	</a:t>
            </a:r>
            <a:r>
              <a:rPr lang="de-DE" sz="3200" b="1" dirty="0">
                <a:solidFill>
                  <a:srgbClr val="FF0000"/>
                </a:solidFill>
                <a:latin typeface="Arial" charset="0"/>
                <a:ea typeface="ＭＳ Ｐゴシック" charset="0"/>
              </a:rPr>
              <a:t>Die Unkenntnis der beruflichen Rechtsvorschriften stellt ein Verschulden dar.</a:t>
            </a:r>
          </a:p>
        </p:txBody>
      </p:sp>
      <p:pic>
        <p:nvPicPr>
          <p:cNvPr id="4" name="Grafik 3">
            <a:extLst>
              <a:ext uri="{FF2B5EF4-FFF2-40B4-BE49-F238E27FC236}">
                <a16:creationId xmlns="" xmlns:a16="http://schemas.microsoft.com/office/drawing/2014/main" id="{F7EC9F8F-86B3-8BEF-EF79-094F7E5A986D}"/>
              </a:ext>
            </a:extLst>
          </p:cNvPr>
          <p:cNvPicPr>
            <a:picLocks noChangeAspect="1"/>
          </p:cNvPicPr>
          <p:nvPr/>
        </p:nvPicPr>
        <p:blipFill>
          <a:blip r:embed="rId2"/>
          <a:stretch>
            <a:fillRect/>
          </a:stretch>
        </p:blipFill>
        <p:spPr>
          <a:xfrm>
            <a:off x="8663189" y="1310683"/>
            <a:ext cx="2690611" cy="2690611"/>
          </a:xfrm>
          <a:prstGeom prst="rect">
            <a:avLst/>
          </a:prstGeom>
        </p:spPr>
      </p:pic>
    </p:spTree>
    <p:extLst>
      <p:ext uri="{BB962C8B-B14F-4D97-AF65-F5344CB8AC3E}">
        <p14:creationId xmlns:p14="http://schemas.microsoft.com/office/powerpoint/2010/main" val="36331848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1.4 Maßnahmen bei Konflikten – Ordnungsmaßnahmen I</a:t>
            </a:r>
          </a:p>
        </p:txBody>
      </p:sp>
      <p:sp>
        <p:nvSpPr>
          <p:cNvPr id="3" name="Inhaltsplatzhalter 2"/>
          <p:cNvSpPr>
            <a:spLocks noGrp="1"/>
          </p:cNvSpPr>
          <p:nvPr>
            <p:ph idx="1"/>
          </p:nvPr>
        </p:nvSpPr>
        <p:spPr>
          <a:xfrm>
            <a:off x="838200" y="1825625"/>
            <a:ext cx="10515600" cy="4160396"/>
          </a:xfrm>
        </p:spPr>
        <p:txBody>
          <a:bodyPr anchor="ctr">
            <a:normAutofit/>
          </a:bodyPr>
          <a:lstStyle/>
          <a:p>
            <a:pPr marL="0" indent="0">
              <a:lnSpc>
                <a:spcPct val="100000"/>
              </a:lnSpc>
              <a:spcBef>
                <a:spcPts val="0"/>
              </a:spcBef>
              <a:buNone/>
            </a:pPr>
            <a:r>
              <a:rPr lang="de-DE" b="1" dirty="0"/>
              <a:t>Ordnungsmaßnahmen</a:t>
            </a:r>
          </a:p>
          <a:p>
            <a:pPr>
              <a:lnSpc>
                <a:spcPct val="100000"/>
              </a:lnSpc>
              <a:spcBef>
                <a:spcPts val="0"/>
              </a:spcBef>
            </a:pPr>
            <a:r>
              <a:rPr lang="de-DE" dirty="0"/>
              <a:t>sind ein tieferer Eingriff in die Rechtssphäre der SuS</a:t>
            </a:r>
          </a:p>
          <a:p>
            <a:pPr>
              <a:lnSpc>
                <a:spcPct val="100000"/>
              </a:lnSpc>
              <a:spcBef>
                <a:spcPts val="0"/>
              </a:spcBef>
            </a:pPr>
            <a:r>
              <a:rPr lang="de-DE" dirty="0"/>
              <a:t>sind Verwaltungsakte, die einer besonderen rechtlichen Grundlage bedürfen (§ 25 SchulG)</a:t>
            </a:r>
          </a:p>
          <a:p>
            <a:pPr>
              <a:lnSpc>
                <a:spcPct val="100000"/>
              </a:lnSpc>
              <a:spcBef>
                <a:spcPts val="0"/>
              </a:spcBef>
            </a:pPr>
            <a:r>
              <a:rPr lang="de-DE" dirty="0"/>
              <a:t>ergehen in einem förmlichen Verfahren (</a:t>
            </a:r>
            <a:r>
              <a:rPr lang="de-DE" dirty="0">
                <a:sym typeface="Wingdings" panose="05000000000000000000" pitchFamily="2" charset="2"/>
              </a:rPr>
              <a:t> Konferenz, schriftlicher Bescheid mit Begründung und Rechtsbehelfsbelehrung) und</a:t>
            </a:r>
          </a:p>
          <a:p>
            <a:pPr>
              <a:lnSpc>
                <a:spcPct val="100000"/>
              </a:lnSpc>
              <a:spcBef>
                <a:spcPts val="0"/>
              </a:spcBef>
            </a:pPr>
            <a:r>
              <a:rPr lang="de-DE" dirty="0">
                <a:sym typeface="Wingdings" panose="05000000000000000000" pitchFamily="2" charset="2"/>
              </a:rPr>
              <a:t>sind rechtmäßig, wenn das vorgeschriebene Verfahren eingehalten wird (keine Verfahrens- bzw. Formfehler: Anhörung, fristgerechte, vollständige Einladung, korrekte Durchführung). </a:t>
            </a:r>
            <a:r>
              <a:rPr lang="de-DE" dirty="0">
                <a:highlight>
                  <a:srgbClr val="FFFF00"/>
                </a:highlight>
                <a:sym typeface="Wingdings" panose="05000000000000000000" pitchFamily="2" charset="2"/>
              </a:rPr>
              <a:t>Hilfe holen!</a:t>
            </a:r>
            <a:endParaRPr lang="de-DE" dirty="0">
              <a:highlight>
                <a:srgbClr val="FFFF00"/>
              </a:highlight>
            </a:endParaRPr>
          </a:p>
        </p:txBody>
      </p:sp>
      <p:pic>
        <p:nvPicPr>
          <p:cNvPr id="5" name="Grafik 4">
            <a:extLst>
              <a:ext uri="{FF2B5EF4-FFF2-40B4-BE49-F238E27FC236}">
                <a16:creationId xmlns="" xmlns:a16="http://schemas.microsoft.com/office/drawing/2014/main" id="{B03A3A80-CE36-1FC3-1678-2216C8038D4E}"/>
              </a:ext>
            </a:extLst>
          </p:cNvPr>
          <p:cNvPicPr>
            <a:picLocks noChangeAspect="1"/>
          </p:cNvPicPr>
          <p:nvPr/>
        </p:nvPicPr>
        <p:blipFill>
          <a:blip r:embed="rId2"/>
          <a:stretch>
            <a:fillRect/>
          </a:stretch>
        </p:blipFill>
        <p:spPr>
          <a:xfrm>
            <a:off x="8899358" y="146635"/>
            <a:ext cx="2614863" cy="2614863"/>
          </a:xfrm>
          <a:prstGeom prst="rect">
            <a:avLst/>
          </a:prstGeom>
        </p:spPr>
      </p:pic>
    </p:spTree>
    <p:extLst>
      <p:ext uri="{BB962C8B-B14F-4D97-AF65-F5344CB8AC3E}">
        <p14:creationId xmlns:p14="http://schemas.microsoft.com/office/powerpoint/2010/main" val="4233945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1.4 Maßnahmen bei Konflikten – Ordnungsmaßnahmen II</a:t>
            </a:r>
          </a:p>
        </p:txBody>
      </p:sp>
      <p:sp>
        <p:nvSpPr>
          <p:cNvPr id="3" name="Inhaltsplatzhalter 2"/>
          <p:cNvSpPr>
            <a:spLocks noGrp="1"/>
          </p:cNvSpPr>
          <p:nvPr>
            <p:ph idx="1"/>
          </p:nvPr>
        </p:nvSpPr>
        <p:spPr>
          <a:xfrm>
            <a:off x="838200" y="1825625"/>
            <a:ext cx="10515600" cy="4160396"/>
          </a:xfrm>
        </p:spPr>
        <p:txBody>
          <a:bodyPr anchor="ctr">
            <a:normAutofit fontScale="92500" lnSpcReduction="20000"/>
          </a:bodyPr>
          <a:lstStyle/>
          <a:p>
            <a:pPr marL="0" indent="0" algn="just">
              <a:lnSpc>
                <a:spcPct val="100000"/>
              </a:lnSpc>
              <a:spcBef>
                <a:spcPts val="0"/>
              </a:spcBef>
              <a:buNone/>
            </a:pPr>
            <a:r>
              <a:rPr lang="de-DE" dirty="0"/>
              <a:t>§ 25 bestimmt, in welchen Fällen Ordnungsmaßnahmen verhängt werden können:</a:t>
            </a:r>
          </a:p>
          <a:p>
            <a:pPr marL="0" indent="0" algn="just">
              <a:lnSpc>
                <a:spcPct val="100000"/>
              </a:lnSpc>
              <a:spcBef>
                <a:spcPts val="0"/>
              </a:spcBef>
              <a:buNone/>
            </a:pPr>
            <a:endParaRPr lang="de-DE" dirty="0"/>
          </a:p>
          <a:p>
            <a:pPr marL="0" indent="0" algn="just">
              <a:buNone/>
            </a:pPr>
            <a:r>
              <a:rPr lang="de-DE" i="1" dirty="0"/>
              <a:t>„(2) Soweit Maßnahmen nach Absatz 1 Satz 3 [pädagogische Maßnahmen] nicht ausreichen, können Ordnungsmaßnahmen getroffen werden,</a:t>
            </a:r>
          </a:p>
          <a:p>
            <a:pPr marL="0" lvl="0" indent="0" algn="just" fontAlgn="base">
              <a:buNone/>
            </a:pPr>
            <a:r>
              <a:rPr lang="de-DE" i="1" dirty="0"/>
              <a:t>um die Schülerin oder den Schüler zur Einhaltung der Rechtsnormen oder der Schulordnung anzuhalten, oder</a:t>
            </a:r>
          </a:p>
          <a:p>
            <a:pPr marL="0" lvl="0" indent="0" algn="just" fontAlgn="base">
              <a:buNone/>
            </a:pPr>
            <a:r>
              <a:rPr lang="de-DE" i="1" dirty="0"/>
              <a:t>um die Schülerin oder den Schüler zur Befolgung von Anordnungen der Schulleitung oder einzelner Lehrkräfte anzuhalten, die zur Erfüllung des Bildungs- und Erziehungsauftrages der Schule erforderlich sind, oder</a:t>
            </a:r>
          </a:p>
          <a:p>
            <a:pPr marL="0" lvl="0" indent="0" algn="just" fontAlgn="base">
              <a:buNone/>
            </a:pPr>
            <a:r>
              <a:rPr lang="de-DE" i="1" dirty="0"/>
              <a:t>wenn eine Schülerin oder ein Schüler Gewalt als Mittel der Auseinandersetzung anwendet oder dazu aufruft.“</a:t>
            </a:r>
          </a:p>
          <a:p>
            <a:pPr marL="0" indent="0" algn="just">
              <a:lnSpc>
                <a:spcPct val="100000"/>
              </a:lnSpc>
              <a:spcBef>
                <a:spcPts val="0"/>
              </a:spcBef>
              <a:buNone/>
            </a:pPr>
            <a:endParaRPr lang="de-DE" dirty="0"/>
          </a:p>
        </p:txBody>
      </p:sp>
    </p:spTree>
    <p:extLst>
      <p:ext uri="{BB962C8B-B14F-4D97-AF65-F5344CB8AC3E}">
        <p14:creationId xmlns:p14="http://schemas.microsoft.com/office/powerpoint/2010/main" val="23555859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1.4 Maßnahmen bei Konflikten – Ordnungsmaßnahmen III (§ 25 </a:t>
            </a:r>
            <a:r>
              <a:rPr lang="de-DE" dirty="0" err="1"/>
              <a:t>SchulG</a:t>
            </a:r>
            <a:r>
              <a:rPr lang="de-DE" dirty="0"/>
              <a:t>)</a:t>
            </a:r>
          </a:p>
        </p:txBody>
      </p:sp>
      <p:sp>
        <p:nvSpPr>
          <p:cNvPr id="3" name="Inhaltsplatzhalter 2"/>
          <p:cNvSpPr>
            <a:spLocks noGrp="1"/>
          </p:cNvSpPr>
          <p:nvPr>
            <p:ph idx="1"/>
          </p:nvPr>
        </p:nvSpPr>
        <p:spPr>
          <a:xfrm>
            <a:off x="838200" y="1825625"/>
            <a:ext cx="10515600" cy="4160396"/>
          </a:xfrm>
        </p:spPr>
        <p:txBody>
          <a:bodyPr anchor="ctr">
            <a:normAutofit fontScale="55000" lnSpcReduction="20000"/>
          </a:bodyPr>
          <a:lstStyle/>
          <a:p>
            <a:pPr marL="0" indent="0">
              <a:lnSpc>
                <a:spcPct val="100000"/>
              </a:lnSpc>
              <a:spcBef>
                <a:spcPts val="0"/>
              </a:spcBef>
              <a:buNone/>
            </a:pPr>
            <a:r>
              <a:rPr lang="de-DE" sz="4200" dirty="0"/>
              <a:t>Es dürfen nur die im Gesetz aufgeführten Ordnungsmaßnahmen verhängt werden:</a:t>
            </a:r>
          </a:p>
          <a:p>
            <a:pPr marL="0" indent="0">
              <a:lnSpc>
                <a:spcPct val="100000"/>
              </a:lnSpc>
              <a:spcBef>
                <a:spcPts val="0"/>
              </a:spcBef>
              <a:buNone/>
            </a:pPr>
            <a:endParaRPr lang="de-DE" dirty="0"/>
          </a:p>
          <a:p>
            <a:pPr marL="0" indent="0">
              <a:buNone/>
            </a:pPr>
            <a:r>
              <a:rPr lang="de-DE" i="1" dirty="0"/>
              <a:t>„(3) Ordnungsmaßnahmen sind:</a:t>
            </a:r>
          </a:p>
          <a:p>
            <a:pPr marL="0" lvl="0" indent="0" fontAlgn="base">
              <a:buNone/>
            </a:pPr>
            <a:r>
              <a:rPr lang="de-DE" i="1" dirty="0"/>
              <a:t>Schriftlicher Verweis,</a:t>
            </a:r>
          </a:p>
          <a:p>
            <a:pPr marL="0" lvl="0" indent="0" fontAlgn="base">
              <a:buNone/>
            </a:pPr>
            <a:r>
              <a:rPr lang="de-DE" i="1" dirty="0"/>
              <a:t>Ausschluss auf Zeit von Schulveranstaltungen außerhalb des Unterrichts,</a:t>
            </a:r>
          </a:p>
          <a:p>
            <a:pPr marL="0" lvl="0" indent="0" fontAlgn="base">
              <a:buNone/>
            </a:pPr>
            <a:r>
              <a:rPr lang="de-DE" i="1" dirty="0"/>
              <a:t>Ausschluss in einem Fach bei schwerer oder wiederholter Störung des Unterrichts in diesem Fach bis zu einer Dauer von drei Wochen,</a:t>
            </a:r>
          </a:p>
          <a:p>
            <a:pPr marL="0" lvl="0" indent="0" fontAlgn="base">
              <a:buNone/>
            </a:pPr>
            <a:r>
              <a:rPr lang="de-DE" i="1" dirty="0"/>
              <a:t>vorübergehende Zuweisung in eine Parallelklasse oder eine entsprechende organisatorische Gliederung bis zu einer Dauer von vier Wochen,</a:t>
            </a:r>
          </a:p>
          <a:p>
            <a:pPr marL="0" lvl="0" indent="0" fontAlgn="base">
              <a:buNone/>
            </a:pPr>
            <a:r>
              <a:rPr lang="de-DE" i="1" dirty="0"/>
              <a:t>Ausschluss vom Unterricht bis zu einer Dauer von drei Wochen,</a:t>
            </a:r>
          </a:p>
          <a:p>
            <a:pPr marL="0" lvl="0" indent="0" fontAlgn="base">
              <a:buNone/>
            </a:pPr>
            <a:r>
              <a:rPr lang="de-DE" i="1" dirty="0"/>
              <a:t>Überweisung in eine Parallelklasse oder eine entsprechende organisatorische Gliederung,</a:t>
            </a:r>
          </a:p>
          <a:p>
            <a:pPr marL="0" lvl="0" indent="0" fontAlgn="base">
              <a:buNone/>
            </a:pPr>
            <a:r>
              <a:rPr lang="de-DE" i="1" dirty="0"/>
              <a:t>Überweisung in eine andere Schule mit dem gleichen Bildungsabschluss.</a:t>
            </a:r>
          </a:p>
          <a:p>
            <a:pPr marL="0" indent="0">
              <a:buNone/>
            </a:pPr>
            <a:r>
              <a:rPr lang="de-DE" i="1" dirty="0"/>
              <a:t> </a:t>
            </a:r>
          </a:p>
          <a:p>
            <a:pPr marL="0" indent="0">
              <a:buNone/>
            </a:pPr>
            <a:r>
              <a:rPr lang="de-DE" i="1" dirty="0"/>
              <a:t>Körperliche Gewalt und andere entwürdigende Maßnahmen sind verboten. Ordnungsmaßnahmen sollen pädagogisch begleitet werden. Die Maßnahmen nach Satz 1 Nummer 4 bis 7 sollen nur bei schwerem oder wiederholtem Fehlverhalten der Schülerin oder des Schülers angewandt werden.”</a:t>
            </a:r>
          </a:p>
          <a:p>
            <a:pPr marL="0" indent="0">
              <a:lnSpc>
                <a:spcPct val="100000"/>
              </a:lnSpc>
              <a:spcBef>
                <a:spcPts val="0"/>
              </a:spcBef>
              <a:buNone/>
            </a:pPr>
            <a:endParaRPr lang="de-DE" dirty="0"/>
          </a:p>
          <a:p>
            <a:pPr marL="0" indent="0">
              <a:lnSpc>
                <a:spcPct val="100000"/>
              </a:lnSpc>
              <a:spcBef>
                <a:spcPts val="0"/>
              </a:spcBef>
              <a:buNone/>
            </a:pPr>
            <a:endParaRPr lang="de-DE" dirty="0"/>
          </a:p>
        </p:txBody>
      </p:sp>
    </p:spTree>
    <p:extLst>
      <p:ext uri="{BB962C8B-B14F-4D97-AF65-F5344CB8AC3E}">
        <p14:creationId xmlns:p14="http://schemas.microsoft.com/office/powerpoint/2010/main" val="29983129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1.4 Maßnahmen bei Konflikten – Ordnungsmaßnahmen IV</a:t>
            </a:r>
          </a:p>
        </p:txBody>
      </p:sp>
      <p:sp>
        <p:nvSpPr>
          <p:cNvPr id="3" name="Inhaltsplatzhalter 2"/>
          <p:cNvSpPr>
            <a:spLocks noGrp="1"/>
          </p:cNvSpPr>
          <p:nvPr>
            <p:ph idx="1"/>
          </p:nvPr>
        </p:nvSpPr>
        <p:spPr>
          <a:xfrm>
            <a:off x="838200" y="1825625"/>
            <a:ext cx="10515600" cy="4160396"/>
          </a:xfrm>
        </p:spPr>
        <p:txBody>
          <a:bodyPr anchor="ctr">
            <a:normAutofit fontScale="92500" lnSpcReduction="10000"/>
          </a:bodyPr>
          <a:lstStyle/>
          <a:p>
            <a:pPr>
              <a:lnSpc>
                <a:spcPct val="100000"/>
              </a:lnSpc>
              <a:spcBef>
                <a:spcPts val="0"/>
              </a:spcBef>
            </a:pPr>
            <a:r>
              <a:rPr lang="de-DE" dirty="0"/>
              <a:t>werden in der Regel aufeinander aufbauend verhängt</a:t>
            </a:r>
          </a:p>
          <a:p>
            <a:pPr>
              <a:lnSpc>
                <a:spcPct val="100000"/>
              </a:lnSpc>
              <a:spcBef>
                <a:spcPts val="0"/>
              </a:spcBef>
            </a:pPr>
            <a:r>
              <a:rPr lang="de-DE" dirty="0"/>
              <a:t>Zunächst werden (in der Regel) mildere (pädagogische) Maßnahmen ergriffen (wichtig, um spätere OM zu begründen).</a:t>
            </a:r>
          </a:p>
          <a:p>
            <a:pPr>
              <a:lnSpc>
                <a:spcPct val="100000"/>
              </a:lnSpc>
              <a:spcBef>
                <a:spcPts val="0"/>
              </a:spcBef>
            </a:pPr>
            <a:r>
              <a:rPr lang="de-DE" dirty="0"/>
              <a:t>Zu beachten: </a:t>
            </a:r>
          </a:p>
          <a:p>
            <a:pPr lvl="1">
              <a:lnSpc>
                <a:spcPct val="100000"/>
              </a:lnSpc>
              <a:spcBef>
                <a:spcPts val="0"/>
              </a:spcBef>
            </a:pPr>
            <a:r>
              <a:rPr lang="de-DE" dirty="0"/>
              <a:t>Grundsatz der Verhältnismäßigkeit (Maßnahme muss geeignet und erforderlich sein)</a:t>
            </a:r>
          </a:p>
          <a:p>
            <a:pPr lvl="1">
              <a:lnSpc>
                <a:spcPct val="100000"/>
              </a:lnSpc>
              <a:spcBef>
                <a:spcPts val="0"/>
              </a:spcBef>
            </a:pPr>
            <a:r>
              <a:rPr lang="de-DE" dirty="0"/>
              <a:t>Übermaßverbot</a:t>
            </a:r>
          </a:p>
          <a:p>
            <a:pPr>
              <a:lnSpc>
                <a:spcPct val="100000"/>
              </a:lnSpc>
              <a:spcBef>
                <a:spcPts val="0"/>
              </a:spcBef>
            </a:pPr>
            <a:r>
              <a:rPr lang="de-DE" dirty="0"/>
              <a:t>Prüfung: </a:t>
            </a:r>
          </a:p>
          <a:p>
            <a:pPr lvl="1">
              <a:lnSpc>
                <a:spcPct val="100000"/>
              </a:lnSpc>
              <a:spcBef>
                <a:spcPts val="0"/>
              </a:spcBef>
            </a:pPr>
            <a:r>
              <a:rPr lang="de-DE" dirty="0"/>
              <a:t>Kann das Ziel mit der Maßnahme erreicht werden?</a:t>
            </a:r>
          </a:p>
          <a:p>
            <a:pPr lvl="1">
              <a:lnSpc>
                <a:spcPct val="100000"/>
              </a:lnSpc>
              <a:spcBef>
                <a:spcPts val="0"/>
              </a:spcBef>
            </a:pPr>
            <a:r>
              <a:rPr lang="de-DE" dirty="0"/>
              <a:t>Gibt es ein milderes Mittel?</a:t>
            </a:r>
          </a:p>
          <a:p>
            <a:pPr lvl="1">
              <a:lnSpc>
                <a:spcPct val="100000"/>
              </a:lnSpc>
              <a:spcBef>
                <a:spcPts val="0"/>
              </a:spcBef>
            </a:pPr>
            <a:r>
              <a:rPr lang="de-DE" dirty="0"/>
              <a:t>Stimmt das Verhältnis von Mittel und Maßnahme?</a:t>
            </a:r>
          </a:p>
          <a:p>
            <a:pPr>
              <a:lnSpc>
                <a:spcPct val="100000"/>
              </a:lnSpc>
              <a:spcBef>
                <a:spcPts val="0"/>
              </a:spcBef>
            </a:pPr>
            <a:r>
              <a:rPr lang="de-DE" dirty="0"/>
              <a:t>Wichtig: Widerspruch und Klage haben – außer beim schriftlichen Verweis – keine aufschiebende Wirkung.</a:t>
            </a:r>
          </a:p>
        </p:txBody>
      </p:sp>
    </p:spTree>
    <p:extLst>
      <p:ext uri="{BB962C8B-B14F-4D97-AF65-F5344CB8AC3E}">
        <p14:creationId xmlns:p14="http://schemas.microsoft.com/office/powerpoint/2010/main" val="16689125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sz="4000" dirty="0"/>
              <a:t>1.5 	Die </a:t>
            </a:r>
            <a:r>
              <a:rPr lang="de-DE" sz="4000" dirty="0" err="1"/>
              <a:t>LiV</a:t>
            </a:r>
            <a:r>
              <a:rPr lang="de-DE" sz="4000" dirty="0"/>
              <a:t> kennt die Möglichkeiten der 	Mitbestimmung und Gestaltung durch die 	Konferenzen an der Schule und kann insbesondere 	Zusammensetzung und Aufgaben erläutern.</a:t>
            </a:r>
          </a:p>
        </p:txBody>
      </p:sp>
      <p:sp>
        <p:nvSpPr>
          <p:cNvPr id="3" name="Textplatzhalter 2"/>
          <p:cNvSpPr>
            <a:spLocks noGrp="1"/>
          </p:cNvSpPr>
          <p:nvPr>
            <p:ph type="body" idx="1"/>
          </p:nvPr>
        </p:nvSpPr>
        <p:spPr/>
        <p:txBody>
          <a:bodyPr/>
          <a:lstStyle/>
          <a:p>
            <a:r>
              <a:rPr lang="de-DE" dirty="0"/>
              <a:t>Kompetenzerwartung 5</a:t>
            </a:r>
          </a:p>
          <a:p>
            <a:endParaRPr lang="de-DE" dirty="0"/>
          </a:p>
        </p:txBody>
      </p:sp>
    </p:spTree>
    <p:extLst>
      <p:ext uri="{BB962C8B-B14F-4D97-AF65-F5344CB8AC3E}">
        <p14:creationId xmlns:p14="http://schemas.microsoft.com/office/powerpoint/2010/main" val="20611868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1.5 Konferenzen I</a:t>
            </a:r>
          </a:p>
        </p:txBody>
      </p:sp>
      <p:sp>
        <p:nvSpPr>
          <p:cNvPr id="3" name="Inhaltsplatzhalter 2"/>
          <p:cNvSpPr>
            <a:spLocks noGrp="1"/>
          </p:cNvSpPr>
          <p:nvPr>
            <p:ph idx="1"/>
          </p:nvPr>
        </p:nvSpPr>
        <p:spPr>
          <a:xfrm>
            <a:off x="838200" y="1825625"/>
            <a:ext cx="10515600" cy="4160396"/>
          </a:xfrm>
        </p:spPr>
        <p:txBody>
          <a:bodyPr anchor="ctr">
            <a:normAutofit/>
          </a:bodyPr>
          <a:lstStyle/>
          <a:p>
            <a:pPr algn="just">
              <a:lnSpc>
                <a:spcPct val="100000"/>
              </a:lnSpc>
              <a:spcBef>
                <a:spcPts val="0"/>
              </a:spcBef>
            </a:pPr>
            <a:r>
              <a:rPr lang="de-DE" dirty="0"/>
              <a:t>Teilnahme ist nach Einladung Pflicht, Fehlen muss entschuldigt werden.</a:t>
            </a:r>
          </a:p>
          <a:p>
            <a:pPr algn="just">
              <a:lnSpc>
                <a:spcPct val="100000"/>
              </a:lnSpc>
              <a:spcBef>
                <a:spcPts val="0"/>
              </a:spcBef>
            </a:pPr>
            <a:r>
              <a:rPr lang="de-DE" dirty="0"/>
              <a:t>Verfahrensgrundsätze für alle Konferenzen in § 68 </a:t>
            </a:r>
            <a:r>
              <a:rPr lang="de-DE" dirty="0" err="1"/>
              <a:t>SchulG</a:t>
            </a:r>
            <a:r>
              <a:rPr lang="de-DE" dirty="0"/>
              <a:t> geregelt (Mitglieder, Fristen, Wahlberechtigte, Abstimmungen, Inhalt des Protokolls).</a:t>
            </a:r>
          </a:p>
          <a:p>
            <a:pPr algn="just">
              <a:lnSpc>
                <a:spcPct val="100000"/>
              </a:lnSpc>
              <a:spcBef>
                <a:spcPts val="0"/>
              </a:spcBef>
            </a:pPr>
            <a:r>
              <a:rPr lang="de-DE" dirty="0"/>
              <a:t>Konferenzen an der Schule:</a:t>
            </a:r>
          </a:p>
          <a:p>
            <a:pPr lvl="2" algn="just">
              <a:lnSpc>
                <a:spcPct val="100000"/>
              </a:lnSpc>
              <a:spcBef>
                <a:spcPts val="0"/>
              </a:spcBef>
            </a:pPr>
            <a:r>
              <a:rPr lang="de-DE" dirty="0"/>
              <a:t>Schulkonferenz</a:t>
            </a:r>
          </a:p>
          <a:p>
            <a:pPr lvl="2" algn="just">
              <a:lnSpc>
                <a:spcPct val="100000"/>
              </a:lnSpc>
              <a:spcBef>
                <a:spcPts val="0"/>
              </a:spcBef>
            </a:pPr>
            <a:r>
              <a:rPr lang="de-DE" dirty="0"/>
              <a:t>Lehrerkonferenz</a:t>
            </a:r>
          </a:p>
          <a:p>
            <a:pPr lvl="2" algn="just">
              <a:lnSpc>
                <a:spcPct val="100000"/>
              </a:lnSpc>
              <a:spcBef>
                <a:spcPts val="0"/>
              </a:spcBef>
            </a:pPr>
            <a:r>
              <a:rPr lang="de-DE" dirty="0"/>
              <a:t>Klassenkonferenz</a:t>
            </a:r>
          </a:p>
          <a:p>
            <a:pPr lvl="2" algn="just">
              <a:lnSpc>
                <a:spcPct val="100000"/>
              </a:lnSpc>
              <a:spcBef>
                <a:spcPts val="0"/>
              </a:spcBef>
            </a:pPr>
            <a:r>
              <a:rPr lang="de-DE" dirty="0"/>
              <a:t>Fachkonferenz</a:t>
            </a:r>
          </a:p>
        </p:txBody>
      </p:sp>
      <p:pic>
        <p:nvPicPr>
          <p:cNvPr id="4" name="Grafik 3">
            <a:extLst>
              <a:ext uri="{FF2B5EF4-FFF2-40B4-BE49-F238E27FC236}">
                <a16:creationId xmlns="" xmlns:a16="http://schemas.microsoft.com/office/drawing/2014/main" id="{C6405EBB-0979-8C48-8A00-0039DF2FA581}"/>
              </a:ext>
            </a:extLst>
          </p:cNvPr>
          <p:cNvPicPr>
            <a:picLocks noChangeAspect="1"/>
          </p:cNvPicPr>
          <p:nvPr/>
        </p:nvPicPr>
        <p:blipFill>
          <a:blip r:embed="rId2"/>
          <a:stretch>
            <a:fillRect/>
          </a:stretch>
        </p:blipFill>
        <p:spPr>
          <a:xfrm>
            <a:off x="6519716" y="3666538"/>
            <a:ext cx="2319483" cy="2319483"/>
          </a:xfrm>
          <a:prstGeom prst="rect">
            <a:avLst/>
          </a:prstGeom>
        </p:spPr>
      </p:pic>
    </p:spTree>
    <p:extLst>
      <p:ext uri="{BB962C8B-B14F-4D97-AF65-F5344CB8AC3E}">
        <p14:creationId xmlns:p14="http://schemas.microsoft.com/office/powerpoint/2010/main" val="41125000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27417"/>
            <a:ext cx="10515600" cy="1325563"/>
          </a:xfrm>
        </p:spPr>
        <p:txBody>
          <a:bodyPr>
            <a:normAutofit/>
          </a:bodyPr>
          <a:lstStyle/>
          <a:p>
            <a:r>
              <a:rPr lang="de-DE" dirty="0"/>
              <a:t>1.5 Konferenzen II</a:t>
            </a:r>
          </a:p>
        </p:txBody>
      </p:sp>
      <p:sp>
        <p:nvSpPr>
          <p:cNvPr id="3" name="Inhaltsplatzhalter 2"/>
          <p:cNvSpPr>
            <a:spLocks noGrp="1"/>
          </p:cNvSpPr>
          <p:nvPr>
            <p:ph idx="1"/>
          </p:nvPr>
        </p:nvSpPr>
        <p:spPr>
          <a:xfrm>
            <a:off x="838200" y="1825625"/>
            <a:ext cx="8614609" cy="4160396"/>
          </a:xfrm>
        </p:spPr>
        <p:txBody>
          <a:bodyPr anchor="ctr">
            <a:normAutofit/>
          </a:bodyPr>
          <a:lstStyle/>
          <a:p>
            <a:pPr>
              <a:lnSpc>
                <a:spcPct val="100000"/>
              </a:lnSpc>
              <a:spcBef>
                <a:spcPts val="0"/>
              </a:spcBef>
            </a:pPr>
            <a:r>
              <a:rPr lang="de-DE" dirty="0"/>
              <a:t>Konferenzen sind nicht öffentlich (auch nicht schulöffentlich), Gäste können geladen werden.</a:t>
            </a:r>
          </a:p>
          <a:p>
            <a:pPr>
              <a:lnSpc>
                <a:spcPct val="100000"/>
              </a:lnSpc>
              <a:spcBef>
                <a:spcPts val="0"/>
              </a:spcBef>
            </a:pPr>
            <a:r>
              <a:rPr lang="de-DE" dirty="0"/>
              <a:t>Die Themen sind im Vorfeld in die Tagesordnung aufzunehmen.</a:t>
            </a:r>
          </a:p>
          <a:p>
            <a:pPr>
              <a:lnSpc>
                <a:spcPct val="100000"/>
              </a:lnSpc>
              <a:spcBef>
                <a:spcPts val="0"/>
              </a:spcBef>
            </a:pPr>
            <a:r>
              <a:rPr lang="de-DE" dirty="0"/>
              <a:t>Ein Protokoll muss geführt werden.</a:t>
            </a:r>
          </a:p>
          <a:p>
            <a:pPr>
              <a:lnSpc>
                <a:spcPct val="100000"/>
              </a:lnSpc>
              <a:spcBef>
                <a:spcPts val="0"/>
              </a:spcBef>
            </a:pPr>
            <a:r>
              <a:rPr lang="de-DE" dirty="0"/>
              <a:t>Eine Konferenz ist beschlussfähig, wenn mehr als 50% der geladenen Mitglieder anwesend sind.</a:t>
            </a:r>
          </a:p>
        </p:txBody>
      </p:sp>
      <p:pic>
        <p:nvPicPr>
          <p:cNvPr id="4" name="Grafik 3">
            <a:extLst>
              <a:ext uri="{FF2B5EF4-FFF2-40B4-BE49-F238E27FC236}">
                <a16:creationId xmlns="" xmlns:a16="http://schemas.microsoft.com/office/drawing/2014/main" id="{EBBA3485-7FF9-66DC-7EDB-08E784D0CF93}"/>
              </a:ext>
            </a:extLst>
          </p:cNvPr>
          <p:cNvPicPr>
            <a:picLocks noChangeAspect="1"/>
          </p:cNvPicPr>
          <p:nvPr/>
        </p:nvPicPr>
        <p:blipFill>
          <a:blip r:embed="rId2"/>
          <a:stretch>
            <a:fillRect/>
          </a:stretch>
        </p:blipFill>
        <p:spPr>
          <a:xfrm>
            <a:off x="8754978" y="2806939"/>
            <a:ext cx="3120190" cy="3120190"/>
          </a:xfrm>
          <a:prstGeom prst="rect">
            <a:avLst/>
          </a:prstGeom>
        </p:spPr>
      </p:pic>
    </p:spTree>
    <p:extLst>
      <p:ext uri="{BB962C8B-B14F-4D97-AF65-F5344CB8AC3E}">
        <p14:creationId xmlns:p14="http://schemas.microsoft.com/office/powerpoint/2010/main" val="37977659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1.5 Konferenzen III</a:t>
            </a:r>
          </a:p>
        </p:txBody>
      </p:sp>
      <p:sp>
        <p:nvSpPr>
          <p:cNvPr id="3" name="Inhaltsplatzhalter 2"/>
          <p:cNvSpPr>
            <a:spLocks noGrp="1"/>
          </p:cNvSpPr>
          <p:nvPr>
            <p:ph idx="1"/>
          </p:nvPr>
        </p:nvSpPr>
        <p:spPr>
          <a:xfrm>
            <a:off x="838200" y="1825625"/>
            <a:ext cx="10515600" cy="4160396"/>
          </a:xfrm>
        </p:spPr>
        <p:txBody>
          <a:bodyPr anchor="ctr">
            <a:normAutofit/>
          </a:bodyPr>
          <a:lstStyle/>
          <a:p>
            <a:pPr marL="0" indent="0">
              <a:lnSpc>
                <a:spcPct val="100000"/>
              </a:lnSpc>
              <a:spcBef>
                <a:spcPts val="0"/>
              </a:spcBef>
              <a:buNone/>
            </a:pPr>
            <a:r>
              <a:rPr lang="de-DE" b="1" dirty="0"/>
              <a:t>Regelungen im Schulgesetz</a:t>
            </a:r>
          </a:p>
          <a:p>
            <a:pPr marL="0" indent="0">
              <a:buNone/>
            </a:pPr>
            <a:endParaRPr lang="de-DE" dirty="0"/>
          </a:p>
          <a:p>
            <a:r>
              <a:rPr lang="de-DE" dirty="0"/>
              <a:t>§ 62 und 63: Schulkonferenz</a:t>
            </a:r>
          </a:p>
          <a:p>
            <a:r>
              <a:rPr lang="de-DE" dirty="0"/>
              <a:t>§ 64: Lehrerkonferenz</a:t>
            </a:r>
          </a:p>
          <a:p>
            <a:r>
              <a:rPr lang="de-DE" dirty="0"/>
              <a:t>§ 65: Klassenkonferenz</a:t>
            </a:r>
          </a:p>
          <a:p>
            <a:r>
              <a:rPr lang="de-DE" dirty="0"/>
              <a:t>§ 66: Fachkonferenz</a:t>
            </a:r>
          </a:p>
          <a:p>
            <a:r>
              <a:rPr lang="de-DE" dirty="0"/>
              <a:t>§ 68 Verfahrensgrundsätze</a:t>
            </a:r>
          </a:p>
          <a:p>
            <a:pPr marL="0" indent="0">
              <a:lnSpc>
                <a:spcPct val="100000"/>
              </a:lnSpc>
              <a:spcBef>
                <a:spcPts val="0"/>
              </a:spcBef>
              <a:buNone/>
            </a:pPr>
            <a:endParaRPr lang="de-DE" dirty="0"/>
          </a:p>
        </p:txBody>
      </p:sp>
      <p:pic>
        <p:nvPicPr>
          <p:cNvPr id="4" name="Grafik 3">
            <a:extLst>
              <a:ext uri="{FF2B5EF4-FFF2-40B4-BE49-F238E27FC236}">
                <a16:creationId xmlns="" xmlns:a16="http://schemas.microsoft.com/office/drawing/2014/main" id="{2B7B772E-AADE-7160-F4D2-AA13E712EBF1}"/>
              </a:ext>
            </a:extLst>
          </p:cNvPr>
          <p:cNvPicPr>
            <a:picLocks noChangeAspect="1"/>
          </p:cNvPicPr>
          <p:nvPr/>
        </p:nvPicPr>
        <p:blipFill>
          <a:blip r:embed="rId2"/>
          <a:stretch>
            <a:fillRect/>
          </a:stretch>
        </p:blipFill>
        <p:spPr>
          <a:xfrm>
            <a:off x="5301916" y="2107102"/>
            <a:ext cx="3597442" cy="3597442"/>
          </a:xfrm>
          <a:prstGeom prst="rect">
            <a:avLst/>
          </a:prstGeom>
        </p:spPr>
      </p:pic>
    </p:spTree>
    <p:extLst>
      <p:ext uri="{BB962C8B-B14F-4D97-AF65-F5344CB8AC3E}">
        <p14:creationId xmlns:p14="http://schemas.microsoft.com/office/powerpoint/2010/main" val="1284423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1.5 Konferenzen in der Übersicht I</a:t>
            </a:r>
          </a:p>
        </p:txBody>
      </p:sp>
      <p:sp>
        <p:nvSpPr>
          <p:cNvPr id="3" name="Inhaltsplatzhalter 2"/>
          <p:cNvSpPr>
            <a:spLocks noGrp="1"/>
          </p:cNvSpPr>
          <p:nvPr>
            <p:ph idx="1"/>
          </p:nvPr>
        </p:nvSpPr>
        <p:spPr>
          <a:xfrm>
            <a:off x="838200" y="1825625"/>
            <a:ext cx="10515600" cy="4160396"/>
          </a:xfrm>
        </p:spPr>
        <p:txBody>
          <a:bodyPr anchor="ctr">
            <a:normAutofit fontScale="77500" lnSpcReduction="20000"/>
          </a:bodyPr>
          <a:lstStyle/>
          <a:p>
            <a:pPr algn="just">
              <a:lnSpc>
                <a:spcPct val="100000"/>
              </a:lnSpc>
              <a:spcBef>
                <a:spcPts val="0"/>
              </a:spcBef>
            </a:pPr>
            <a:r>
              <a:rPr lang="de-DE" b="1" dirty="0"/>
              <a:t>Schulkonferenz: 	</a:t>
            </a:r>
            <a:r>
              <a:rPr lang="de-DE" dirty="0"/>
              <a:t>oberstes Beschlussgremium der Schule; setzt sich zusammen 				aus jeweils gleicher Zahl von Vertreterinnen und Vertreter 				der Lehrkräfte, der Eltern und der Schülerinnen und Schüler (außer 			GS) zusammen; Schulleiterin / Schulleiter führt die Geschäfte; 				beschließt über Grundsätze der Schule; tagt mindestens 					einmal im Schulhalbjahr; die oder der Vorsitzende wird aus 				der Mitte für zwei Jahre gewählt</a:t>
            </a:r>
          </a:p>
          <a:p>
            <a:pPr algn="just">
              <a:lnSpc>
                <a:spcPct val="100000"/>
              </a:lnSpc>
              <a:spcBef>
                <a:spcPts val="0"/>
              </a:spcBef>
            </a:pPr>
            <a:endParaRPr lang="de-DE" dirty="0"/>
          </a:p>
          <a:p>
            <a:pPr algn="just">
              <a:lnSpc>
                <a:spcPct val="100000"/>
              </a:lnSpc>
              <a:spcBef>
                <a:spcPts val="0"/>
              </a:spcBef>
            </a:pPr>
            <a:r>
              <a:rPr lang="de-DE" b="1" dirty="0"/>
              <a:t>Lehrerkonferenz: 	</a:t>
            </a:r>
            <a:r>
              <a:rPr lang="de-DE" dirty="0"/>
              <a:t>berät die Schulleiterin bzw. den Schulleiter bei der Erfüllung 				der Aufgaben, erörtert alle für die Erziehungs- und 					Unterrichtsarbeit in der Schule notwendigen Maßnahmen; 				Mitglieder: Lehrkräfte, eine Vertreterin / ein Vertreter für die 				sozialpädagogischen Fachkräfte; die oder der Vorsitzende wird aus 			der Mitte für zwei Jahre gewählt</a:t>
            </a:r>
          </a:p>
        </p:txBody>
      </p:sp>
      <p:pic>
        <p:nvPicPr>
          <p:cNvPr id="4" name="Grafik 3">
            <a:extLst>
              <a:ext uri="{FF2B5EF4-FFF2-40B4-BE49-F238E27FC236}">
                <a16:creationId xmlns="" xmlns:a16="http://schemas.microsoft.com/office/drawing/2014/main" id="{A1CF336A-AB06-1E10-47D5-37394478F074}"/>
              </a:ext>
            </a:extLst>
          </p:cNvPr>
          <p:cNvPicPr>
            <a:picLocks noChangeAspect="1"/>
          </p:cNvPicPr>
          <p:nvPr/>
        </p:nvPicPr>
        <p:blipFill>
          <a:blip r:embed="rId2"/>
          <a:stretch>
            <a:fillRect/>
          </a:stretch>
        </p:blipFill>
        <p:spPr>
          <a:xfrm>
            <a:off x="9841832" y="28242"/>
            <a:ext cx="2045367" cy="2045367"/>
          </a:xfrm>
          <a:prstGeom prst="rect">
            <a:avLst/>
          </a:prstGeom>
        </p:spPr>
      </p:pic>
    </p:spTree>
    <p:extLst>
      <p:ext uri="{BB962C8B-B14F-4D97-AF65-F5344CB8AC3E}">
        <p14:creationId xmlns:p14="http://schemas.microsoft.com/office/powerpoint/2010/main" val="5242154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1.5 Konferenzen in der Übersicht II</a:t>
            </a:r>
          </a:p>
        </p:txBody>
      </p:sp>
      <p:sp>
        <p:nvSpPr>
          <p:cNvPr id="3" name="Inhaltsplatzhalter 2"/>
          <p:cNvSpPr>
            <a:spLocks noGrp="1"/>
          </p:cNvSpPr>
          <p:nvPr>
            <p:ph idx="1"/>
          </p:nvPr>
        </p:nvSpPr>
        <p:spPr>
          <a:xfrm>
            <a:off x="838200" y="1825625"/>
            <a:ext cx="10515600" cy="4160396"/>
          </a:xfrm>
        </p:spPr>
        <p:txBody>
          <a:bodyPr anchor="ctr">
            <a:normAutofit fontScale="77500" lnSpcReduction="20000"/>
          </a:bodyPr>
          <a:lstStyle/>
          <a:p>
            <a:pPr>
              <a:lnSpc>
                <a:spcPct val="100000"/>
              </a:lnSpc>
              <a:spcBef>
                <a:spcPts val="0"/>
              </a:spcBef>
            </a:pPr>
            <a:r>
              <a:rPr lang="de-DE" b="1" dirty="0"/>
              <a:t>Klassenkonferenz: 	</a:t>
            </a:r>
            <a:r>
              <a:rPr lang="de-DE" dirty="0"/>
              <a:t>beschließt u.a. über Zeugnisse, Versetzungen, 						Ordnungsmaßnahmen; Lehrkräfte die in einer Klasse oder 				Lerngruppe unterrichten, die / der Vorsitzende des 					Klassenelternbeirats, ab Jg. 7 Klassensprecherin oder 					Klassensprecher sind stimmberechtigte Mitglieder; besondere 				Zusammensetzung bei Tätigkeit als Versetzungs- oder 					Zeugniskonferenz; tagt mindestens zweimal im Schuljahr</a:t>
            </a:r>
          </a:p>
          <a:p>
            <a:pPr>
              <a:lnSpc>
                <a:spcPct val="100000"/>
              </a:lnSpc>
              <a:spcBef>
                <a:spcPts val="0"/>
              </a:spcBef>
            </a:pPr>
            <a:endParaRPr lang="de-DE" dirty="0"/>
          </a:p>
          <a:p>
            <a:pPr>
              <a:lnSpc>
                <a:spcPct val="100000"/>
              </a:lnSpc>
              <a:spcBef>
                <a:spcPts val="0"/>
              </a:spcBef>
            </a:pPr>
            <a:r>
              <a:rPr lang="de-DE" b="1" dirty="0"/>
              <a:t>Fachkonferenz: 	</a:t>
            </a:r>
            <a:r>
              <a:rPr lang="de-DE" dirty="0"/>
              <a:t>Abstimmungen über Fragen des Faches; Mitglieder sind Lehrkräfte, 			die für das entsprechende Fach die Lehrbefähigung haben oder on 			ihm unterrichten; je zwei Vertreterinnen und Vertreter der Eltern 			und ab Jg. 7 der </a:t>
            </a:r>
            <a:r>
              <a:rPr lang="de-DE" dirty="0" err="1"/>
              <a:t>SuS</a:t>
            </a:r>
            <a:r>
              <a:rPr lang="de-DE" dirty="0"/>
              <a:t> werden eingeladen, nehmen mit beratender 			Stimme teil; eine von der Schulleiterin oder dem Schulleiter 				bestimmte Lehrkraft hat den Vorsitz; tagt zweimal im Schuljahr</a:t>
            </a:r>
          </a:p>
        </p:txBody>
      </p:sp>
      <p:pic>
        <p:nvPicPr>
          <p:cNvPr id="4" name="Grafik 3">
            <a:extLst>
              <a:ext uri="{FF2B5EF4-FFF2-40B4-BE49-F238E27FC236}">
                <a16:creationId xmlns="" xmlns:a16="http://schemas.microsoft.com/office/drawing/2014/main" id="{163E8252-D0A0-C0AB-A669-8372C7A12F5F}"/>
              </a:ext>
            </a:extLst>
          </p:cNvPr>
          <p:cNvPicPr>
            <a:picLocks noChangeAspect="1"/>
          </p:cNvPicPr>
          <p:nvPr/>
        </p:nvPicPr>
        <p:blipFill>
          <a:blip r:embed="rId2"/>
          <a:stretch>
            <a:fillRect/>
          </a:stretch>
        </p:blipFill>
        <p:spPr>
          <a:xfrm>
            <a:off x="9841832" y="28242"/>
            <a:ext cx="2045367" cy="2045367"/>
          </a:xfrm>
          <a:prstGeom prst="rect">
            <a:avLst/>
          </a:prstGeom>
        </p:spPr>
      </p:pic>
    </p:spTree>
    <p:extLst>
      <p:ext uri="{BB962C8B-B14F-4D97-AF65-F5344CB8AC3E}">
        <p14:creationId xmlns:p14="http://schemas.microsoft.com/office/powerpoint/2010/main" val="3424819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4400" dirty="0">
                <a:ea typeface="ＭＳ Ｐゴシック" charset="0"/>
              </a:rPr>
              <a:t>geschriebenes Recht ≠ gelebtes Recht</a:t>
            </a:r>
            <a:endParaRPr lang="de-DE" dirty="0"/>
          </a:p>
        </p:txBody>
      </p:sp>
      <p:sp>
        <p:nvSpPr>
          <p:cNvPr id="3" name="Inhaltsplatzhalter 2"/>
          <p:cNvSpPr>
            <a:spLocks noGrp="1"/>
          </p:cNvSpPr>
          <p:nvPr>
            <p:ph idx="1"/>
          </p:nvPr>
        </p:nvSpPr>
        <p:spPr/>
        <p:txBody>
          <a:bodyPr anchor="ctr">
            <a:normAutofit/>
          </a:bodyPr>
          <a:lstStyle/>
          <a:p>
            <a:pPr>
              <a:buNone/>
            </a:pPr>
            <a:r>
              <a:rPr lang="de-DE" sz="3200" dirty="0">
                <a:ea typeface="ＭＳ Ｐゴシック" charset="0"/>
              </a:rPr>
              <a:t>Die gute Nachricht:</a:t>
            </a:r>
          </a:p>
          <a:p>
            <a:pPr>
              <a:buNone/>
            </a:pPr>
            <a:endParaRPr lang="de-DE" sz="3200" dirty="0">
              <a:ea typeface="ＭＳ Ｐゴシック" charset="0"/>
            </a:endParaRPr>
          </a:p>
          <a:p>
            <a:pPr eaLnBrk="1" hangingPunct="1">
              <a:buFont typeface="Wingdings" charset="0"/>
              <a:buNone/>
            </a:pPr>
            <a:r>
              <a:rPr lang="de-DE" sz="3200" b="1" dirty="0">
                <a:ea typeface="ＭＳ Ｐゴシック" charset="0"/>
              </a:rPr>
              <a:t>Wo kein Kläger, da kein Richter.</a:t>
            </a:r>
          </a:p>
          <a:p>
            <a:pPr eaLnBrk="1" hangingPunct="1">
              <a:buFont typeface="Wingdings" charset="0"/>
              <a:buNone/>
            </a:pPr>
            <a:endParaRPr lang="de-DE" sz="3200" dirty="0">
              <a:ea typeface="ＭＳ Ｐゴシック" charset="0"/>
            </a:endParaRPr>
          </a:p>
          <a:p>
            <a:pPr eaLnBrk="1" hangingPunct="1">
              <a:buFont typeface="Wingdings" charset="0"/>
              <a:buNone/>
            </a:pPr>
            <a:r>
              <a:rPr lang="de-DE" sz="3200" dirty="0">
                <a:ea typeface="ＭＳ Ｐゴシック" charset="0"/>
              </a:rPr>
              <a:t>=&gt; Wenn keiner sich beschwert, ist ein    </a:t>
            </a:r>
            <a:br>
              <a:rPr lang="de-DE" sz="3200" dirty="0">
                <a:ea typeface="ＭＳ Ｐゴシック" charset="0"/>
              </a:rPr>
            </a:br>
            <a:r>
              <a:rPr lang="de-DE" sz="3200" dirty="0">
                <a:ea typeface="ＭＳ Ｐゴシック" charset="0"/>
              </a:rPr>
              <a:t>  Rechtsbruch unproblematisch.</a:t>
            </a:r>
          </a:p>
          <a:p>
            <a:pPr eaLnBrk="1" hangingPunct="1">
              <a:buFont typeface="Wingdings" charset="0"/>
              <a:buNone/>
            </a:pPr>
            <a:r>
              <a:rPr lang="de-DE" sz="1800" dirty="0">
                <a:ea typeface="ＭＳ Ｐゴシック" charset="0"/>
              </a:rPr>
              <a:t>        (Dies dürfte der weitaus häufigste Fall sein. Halten Sie an Ihrer </a:t>
            </a:r>
            <a:br>
              <a:rPr lang="de-DE" sz="1800" dirty="0">
                <a:ea typeface="ＭＳ Ｐゴシック" charset="0"/>
              </a:rPr>
            </a:br>
            <a:r>
              <a:rPr lang="de-DE" sz="1800" dirty="0">
                <a:ea typeface="ＭＳ Ｐゴシック" charset="0"/>
              </a:rPr>
              <a:t>    Schule mal die Augen offen! ;) )</a:t>
            </a:r>
          </a:p>
        </p:txBody>
      </p:sp>
      <p:pic>
        <p:nvPicPr>
          <p:cNvPr id="4" name="Grafik 3">
            <a:extLst>
              <a:ext uri="{FF2B5EF4-FFF2-40B4-BE49-F238E27FC236}">
                <a16:creationId xmlns="" xmlns:a16="http://schemas.microsoft.com/office/drawing/2014/main" id="{FA216401-2B36-C2C3-FB24-B974465A2ECC}"/>
              </a:ext>
            </a:extLst>
          </p:cNvPr>
          <p:cNvPicPr>
            <a:picLocks noChangeAspect="1"/>
          </p:cNvPicPr>
          <p:nvPr/>
        </p:nvPicPr>
        <p:blipFill>
          <a:blip r:embed="rId2"/>
          <a:stretch>
            <a:fillRect/>
          </a:stretch>
        </p:blipFill>
        <p:spPr>
          <a:xfrm>
            <a:off x="8127641" y="2467377"/>
            <a:ext cx="3386071" cy="3386071"/>
          </a:xfrm>
          <a:prstGeom prst="rect">
            <a:avLst/>
          </a:prstGeom>
        </p:spPr>
      </p:pic>
    </p:spTree>
    <p:extLst>
      <p:ext uri="{BB962C8B-B14F-4D97-AF65-F5344CB8AC3E}">
        <p14:creationId xmlns:p14="http://schemas.microsoft.com/office/powerpoint/2010/main" val="26359636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1.6 	Die </a:t>
            </a:r>
            <a:r>
              <a:rPr lang="de-DE" dirty="0" err="1"/>
              <a:t>LiV</a:t>
            </a:r>
            <a:r>
              <a:rPr lang="de-DE" dirty="0"/>
              <a:t> kann Grundsätze der 	Leistungsbewertung erläutern.</a:t>
            </a:r>
          </a:p>
        </p:txBody>
      </p:sp>
      <p:sp>
        <p:nvSpPr>
          <p:cNvPr id="3" name="Textplatzhalter 2"/>
          <p:cNvSpPr>
            <a:spLocks noGrp="1"/>
          </p:cNvSpPr>
          <p:nvPr>
            <p:ph type="body" idx="1"/>
          </p:nvPr>
        </p:nvSpPr>
        <p:spPr/>
        <p:txBody>
          <a:bodyPr/>
          <a:lstStyle/>
          <a:p>
            <a:r>
              <a:rPr lang="de-DE" dirty="0"/>
              <a:t>Kompetenzerwartung 6</a:t>
            </a:r>
          </a:p>
        </p:txBody>
      </p:sp>
    </p:spTree>
    <p:extLst>
      <p:ext uri="{BB962C8B-B14F-4D97-AF65-F5344CB8AC3E}">
        <p14:creationId xmlns:p14="http://schemas.microsoft.com/office/powerpoint/2010/main" val="34763150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1.6 Leistungsbewertung – Unterrichtsbeiträge und Leistungsnachweise</a:t>
            </a:r>
          </a:p>
        </p:txBody>
      </p:sp>
      <p:sp>
        <p:nvSpPr>
          <p:cNvPr id="3" name="Inhaltsplatzhalter 2"/>
          <p:cNvSpPr>
            <a:spLocks noGrp="1"/>
          </p:cNvSpPr>
          <p:nvPr>
            <p:ph idx="1"/>
          </p:nvPr>
        </p:nvSpPr>
        <p:spPr>
          <a:xfrm>
            <a:off x="838200" y="1825625"/>
            <a:ext cx="10515600" cy="4160396"/>
          </a:xfrm>
        </p:spPr>
        <p:txBody>
          <a:bodyPr anchor="ctr">
            <a:normAutofit/>
          </a:bodyPr>
          <a:lstStyle/>
          <a:p>
            <a:pPr algn="just">
              <a:lnSpc>
                <a:spcPct val="100000"/>
              </a:lnSpc>
              <a:spcBef>
                <a:spcPts val="0"/>
              </a:spcBef>
            </a:pPr>
            <a:r>
              <a:rPr lang="de-DE" dirty="0"/>
              <a:t>Vorgaben zur Leistungsbeurteilung finden sich in den Fachanforderungen und in den Erlassen zu den Leistungsnachweisen</a:t>
            </a:r>
          </a:p>
          <a:p>
            <a:pPr algn="just">
              <a:lnSpc>
                <a:spcPct val="100000"/>
              </a:lnSpc>
              <a:spcBef>
                <a:spcPts val="0"/>
              </a:spcBef>
            </a:pPr>
            <a:r>
              <a:rPr lang="de-DE" dirty="0"/>
              <a:t>Die Fachanforderungen (Allgemeiner Teil) unterscheiden zwei Beurteilungsbereiche:</a:t>
            </a:r>
          </a:p>
          <a:p>
            <a:pPr marL="0" indent="0" algn="just">
              <a:lnSpc>
                <a:spcPct val="100000"/>
              </a:lnSpc>
              <a:spcBef>
                <a:spcPts val="0"/>
              </a:spcBef>
              <a:buNone/>
            </a:pPr>
            <a:endParaRPr lang="de-DE" b="1" dirty="0"/>
          </a:p>
          <a:p>
            <a:pPr algn="just">
              <a:lnSpc>
                <a:spcPct val="100000"/>
              </a:lnSpc>
              <a:spcBef>
                <a:spcPts val="0"/>
              </a:spcBef>
            </a:pPr>
            <a:r>
              <a:rPr lang="de-DE" b="1" dirty="0"/>
              <a:t>Unterrichtsbeiträge</a:t>
            </a:r>
          </a:p>
          <a:p>
            <a:pPr algn="just">
              <a:lnSpc>
                <a:spcPct val="100000"/>
              </a:lnSpc>
              <a:spcBef>
                <a:spcPts val="0"/>
              </a:spcBef>
            </a:pPr>
            <a:r>
              <a:rPr lang="de-DE" b="1" dirty="0"/>
              <a:t>Leistungsnachweise</a:t>
            </a:r>
          </a:p>
          <a:p>
            <a:pPr marL="0" indent="0" algn="just">
              <a:lnSpc>
                <a:spcPct val="100000"/>
              </a:lnSpc>
              <a:spcBef>
                <a:spcPts val="0"/>
              </a:spcBef>
              <a:buNone/>
            </a:pPr>
            <a:endParaRPr lang="de-DE" dirty="0"/>
          </a:p>
        </p:txBody>
      </p:sp>
      <p:pic>
        <p:nvPicPr>
          <p:cNvPr id="4" name="Grafik 3">
            <a:extLst>
              <a:ext uri="{FF2B5EF4-FFF2-40B4-BE49-F238E27FC236}">
                <a16:creationId xmlns="" xmlns:a16="http://schemas.microsoft.com/office/drawing/2014/main" id="{3E3C6C14-B053-6C8F-2ADC-46C15EDEA3B3}"/>
              </a:ext>
            </a:extLst>
          </p:cNvPr>
          <p:cNvPicPr>
            <a:picLocks noChangeAspect="1"/>
          </p:cNvPicPr>
          <p:nvPr/>
        </p:nvPicPr>
        <p:blipFill>
          <a:blip r:embed="rId2"/>
          <a:stretch>
            <a:fillRect/>
          </a:stretch>
        </p:blipFill>
        <p:spPr>
          <a:xfrm>
            <a:off x="5410200" y="3905823"/>
            <a:ext cx="1909905" cy="1909905"/>
          </a:xfrm>
          <a:prstGeom prst="rect">
            <a:avLst/>
          </a:prstGeom>
        </p:spPr>
      </p:pic>
    </p:spTree>
    <p:extLst>
      <p:ext uri="{BB962C8B-B14F-4D97-AF65-F5344CB8AC3E}">
        <p14:creationId xmlns:p14="http://schemas.microsoft.com/office/powerpoint/2010/main" val="36790531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1.6 Leistungsbewertung – Unterrichtsbeiträge</a:t>
            </a:r>
          </a:p>
        </p:txBody>
      </p:sp>
      <p:sp>
        <p:nvSpPr>
          <p:cNvPr id="3" name="Inhaltsplatzhalter 2"/>
          <p:cNvSpPr>
            <a:spLocks noGrp="1"/>
          </p:cNvSpPr>
          <p:nvPr>
            <p:ph idx="1"/>
          </p:nvPr>
        </p:nvSpPr>
        <p:spPr>
          <a:xfrm>
            <a:off x="838200" y="1825625"/>
            <a:ext cx="8450179" cy="4160396"/>
          </a:xfrm>
        </p:spPr>
        <p:txBody>
          <a:bodyPr anchor="ctr">
            <a:normAutofit/>
          </a:bodyPr>
          <a:lstStyle/>
          <a:p>
            <a:pPr marL="0" indent="0" algn="just">
              <a:lnSpc>
                <a:spcPct val="100000"/>
              </a:lnSpc>
              <a:spcBef>
                <a:spcPts val="0"/>
              </a:spcBef>
              <a:buNone/>
            </a:pPr>
            <a:r>
              <a:rPr lang="en-US" b="1" dirty="0" err="1"/>
              <a:t>Unterrichtsbeiträge</a:t>
            </a:r>
            <a:r>
              <a:rPr lang="en-US" dirty="0"/>
              <a:t> </a:t>
            </a:r>
            <a:r>
              <a:rPr lang="en-US" dirty="0" err="1"/>
              <a:t>umfassen</a:t>
            </a:r>
            <a:r>
              <a:rPr lang="en-US" dirty="0"/>
              <a:t> </a:t>
            </a:r>
            <a:r>
              <a:rPr lang="en-US" dirty="0" err="1"/>
              <a:t>alle</a:t>
            </a:r>
            <a:r>
              <a:rPr lang="en-US" dirty="0"/>
              <a:t> </a:t>
            </a:r>
            <a:r>
              <a:rPr lang="en-US" dirty="0" err="1"/>
              <a:t>Leistungen</a:t>
            </a:r>
            <a:r>
              <a:rPr lang="en-US" dirty="0"/>
              <a:t>, die </a:t>
            </a:r>
            <a:r>
              <a:rPr lang="en-US" dirty="0" err="1"/>
              <a:t>sich</a:t>
            </a:r>
            <a:r>
              <a:rPr lang="en-US" dirty="0"/>
              <a:t> auf die </a:t>
            </a:r>
            <a:r>
              <a:rPr lang="en-US" dirty="0" err="1"/>
              <a:t>Mitarbeit</a:t>
            </a:r>
            <a:r>
              <a:rPr lang="en-US" dirty="0"/>
              <a:t> und </a:t>
            </a:r>
            <a:r>
              <a:rPr lang="en-US" dirty="0" err="1"/>
              <a:t>Mitgestaltung</a:t>
            </a:r>
            <a:r>
              <a:rPr lang="en-US" dirty="0"/>
              <a:t> </a:t>
            </a:r>
            <a:r>
              <a:rPr lang="en-US" dirty="0" err="1"/>
              <a:t>im</a:t>
            </a:r>
            <a:r>
              <a:rPr lang="en-US" dirty="0"/>
              <a:t> </a:t>
            </a:r>
            <a:r>
              <a:rPr lang="en-US" dirty="0" err="1"/>
              <a:t>Unterricht</a:t>
            </a:r>
            <a:r>
              <a:rPr lang="en-US" dirty="0"/>
              <a:t> </a:t>
            </a:r>
            <a:r>
              <a:rPr lang="en-US" dirty="0" err="1"/>
              <a:t>oder</a:t>
            </a:r>
            <a:r>
              <a:rPr lang="en-US" dirty="0"/>
              <a:t> </a:t>
            </a:r>
            <a:r>
              <a:rPr lang="en-US" dirty="0" err="1"/>
              <a:t>im</a:t>
            </a:r>
            <a:r>
              <a:rPr lang="en-US" dirty="0"/>
              <a:t> </a:t>
            </a:r>
            <a:r>
              <a:rPr lang="en-US" dirty="0" err="1"/>
              <a:t>unterrichtlichen</a:t>
            </a:r>
            <a:r>
              <a:rPr lang="en-US" dirty="0"/>
              <a:t> </a:t>
            </a:r>
            <a:r>
              <a:rPr lang="en-US" dirty="0" err="1"/>
              <a:t>Kontext</a:t>
            </a:r>
            <a:r>
              <a:rPr lang="en-US" dirty="0"/>
              <a:t> </a:t>
            </a:r>
            <a:r>
              <a:rPr lang="en-US" dirty="0" err="1"/>
              <a:t>beziehen</a:t>
            </a:r>
            <a:r>
              <a:rPr lang="en-US" dirty="0"/>
              <a:t>. </a:t>
            </a:r>
            <a:r>
              <a:rPr lang="en-US" dirty="0" err="1"/>
              <a:t>Zu</a:t>
            </a:r>
            <a:r>
              <a:rPr lang="en-US" dirty="0"/>
              <a:t> </a:t>
            </a:r>
            <a:r>
              <a:rPr lang="en-US" dirty="0" err="1"/>
              <a:t>ihnen</a:t>
            </a:r>
            <a:r>
              <a:rPr lang="en-US" dirty="0"/>
              <a:t> </a:t>
            </a:r>
            <a:r>
              <a:rPr lang="en-US" dirty="0" err="1"/>
              <a:t>gehören</a:t>
            </a:r>
            <a:r>
              <a:rPr lang="en-US" dirty="0"/>
              <a:t> </a:t>
            </a:r>
            <a:r>
              <a:rPr lang="en-US" dirty="0" err="1"/>
              <a:t>sowohl</a:t>
            </a:r>
            <a:r>
              <a:rPr lang="en-US" dirty="0"/>
              <a:t> </a:t>
            </a:r>
            <a:r>
              <a:rPr lang="en-US" dirty="0" err="1"/>
              <a:t>mündliche</a:t>
            </a:r>
            <a:r>
              <a:rPr lang="en-US" dirty="0"/>
              <a:t> </a:t>
            </a:r>
            <a:r>
              <a:rPr lang="en-US" dirty="0" err="1"/>
              <a:t>als</a:t>
            </a:r>
            <a:r>
              <a:rPr lang="en-US" dirty="0"/>
              <a:t> </a:t>
            </a:r>
            <a:r>
              <a:rPr lang="en-US" dirty="0" err="1"/>
              <a:t>auch</a:t>
            </a:r>
            <a:r>
              <a:rPr lang="en-US" dirty="0"/>
              <a:t> </a:t>
            </a:r>
            <a:r>
              <a:rPr lang="en-US" dirty="0" err="1"/>
              <a:t>praktische</a:t>
            </a:r>
            <a:r>
              <a:rPr lang="en-US" dirty="0"/>
              <a:t> und </a:t>
            </a:r>
            <a:r>
              <a:rPr lang="en-US" dirty="0" err="1"/>
              <a:t>schriftliche</a:t>
            </a:r>
            <a:r>
              <a:rPr lang="en-US" dirty="0"/>
              <a:t> </a:t>
            </a:r>
            <a:r>
              <a:rPr lang="en-US" dirty="0" err="1"/>
              <a:t>Leistungen</a:t>
            </a:r>
            <a:r>
              <a:rPr lang="en-US" dirty="0"/>
              <a:t>.</a:t>
            </a:r>
            <a:endParaRPr lang="de-DE" dirty="0"/>
          </a:p>
        </p:txBody>
      </p:sp>
      <p:pic>
        <p:nvPicPr>
          <p:cNvPr id="4" name="Grafik 3">
            <a:extLst>
              <a:ext uri="{FF2B5EF4-FFF2-40B4-BE49-F238E27FC236}">
                <a16:creationId xmlns="" xmlns:a16="http://schemas.microsoft.com/office/drawing/2014/main" id="{7E51CA60-8259-381A-7C6E-E7782BF36B90}"/>
              </a:ext>
            </a:extLst>
          </p:cNvPr>
          <p:cNvPicPr>
            <a:picLocks noChangeAspect="1"/>
          </p:cNvPicPr>
          <p:nvPr/>
        </p:nvPicPr>
        <p:blipFill>
          <a:blip r:embed="rId2"/>
          <a:stretch>
            <a:fillRect/>
          </a:stretch>
        </p:blipFill>
        <p:spPr>
          <a:xfrm>
            <a:off x="9288378" y="2137444"/>
            <a:ext cx="2719137" cy="2719137"/>
          </a:xfrm>
          <a:prstGeom prst="rect">
            <a:avLst/>
          </a:prstGeom>
        </p:spPr>
      </p:pic>
    </p:spTree>
    <p:extLst>
      <p:ext uri="{BB962C8B-B14F-4D97-AF65-F5344CB8AC3E}">
        <p14:creationId xmlns:p14="http://schemas.microsoft.com/office/powerpoint/2010/main" val="38467512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1.6 Leistungsbewertung - Leistungsnachweise</a:t>
            </a:r>
          </a:p>
        </p:txBody>
      </p:sp>
      <p:sp>
        <p:nvSpPr>
          <p:cNvPr id="3" name="Inhaltsplatzhalter 2"/>
          <p:cNvSpPr>
            <a:spLocks noGrp="1"/>
          </p:cNvSpPr>
          <p:nvPr>
            <p:ph idx="1"/>
          </p:nvPr>
        </p:nvSpPr>
        <p:spPr>
          <a:xfrm>
            <a:off x="3043988" y="1825625"/>
            <a:ext cx="8309811" cy="4160396"/>
          </a:xfrm>
        </p:spPr>
        <p:txBody>
          <a:bodyPr anchor="ctr">
            <a:normAutofit/>
          </a:bodyPr>
          <a:lstStyle/>
          <a:p>
            <a:pPr marL="0" indent="0" algn="just">
              <a:lnSpc>
                <a:spcPct val="100000"/>
              </a:lnSpc>
              <a:spcBef>
                <a:spcPts val="0"/>
              </a:spcBef>
              <a:buNone/>
            </a:pPr>
            <a:r>
              <a:rPr lang="en-US" b="1" dirty="0" err="1"/>
              <a:t>Leistungsnachweise</a:t>
            </a:r>
            <a:r>
              <a:rPr lang="en-US" dirty="0"/>
              <a:t> </a:t>
            </a:r>
            <a:r>
              <a:rPr lang="en-US" dirty="0" err="1"/>
              <a:t>werden</a:t>
            </a:r>
            <a:r>
              <a:rPr lang="en-US" dirty="0"/>
              <a:t> in Form von </a:t>
            </a:r>
            <a:r>
              <a:rPr lang="en-US" dirty="0" err="1"/>
              <a:t>Klassenarbeiten</a:t>
            </a:r>
            <a:r>
              <a:rPr lang="en-US" dirty="0"/>
              <a:t> und </a:t>
            </a:r>
            <a:r>
              <a:rPr lang="en-US" dirty="0" err="1"/>
              <a:t>Leistungsnachweisen</a:t>
            </a:r>
            <a:r>
              <a:rPr lang="en-US" dirty="0"/>
              <a:t>, die </a:t>
            </a:r>
            <a:r>
              <a:rPr lang="en-US" dirty="0" err="1"/>
              <a:t>diesen</a:t>
            </a:r>
            <a:r>
              <a:rPr lang="en-US" dirty="0"/>
              <a:t> </a:t>
            </a:r>
            <a:r>
              <a:rPr lang="en-US" dirty="0" err="1"/>
              <a:t>gleichwertig</a:t>
            </a:r>
            <a:r>
              <a:rPr lang="en-US" dirty="0"/>
              <a:t> </a:t>
            </a:r>
            <a:r>
              <a:rPr lang="en-US" dirty="0" err="1"/>
              <a:t>sind</a:t>
            </a:r>
            <a:r>
              <a:rPr lang="en-US" dirty="0"/>
              <a:t>, </a:t>
            </a:r>
            <a:r>
              <a:rPr lang="en-US" dirty="0" err="1"/>
              <a:t>erbracht</a:t>
            </a:r>
            <a:r>
              <a:rPr lang="en-US" dirty="0"/>
              <a:t>; </a:t>
            </a:r>
            <a:r>
              <a:rPr lang="en-US" dirty="0" err="1"/>
              <a:t>sie</a:t>
            </a:r>
            <a:r>
              <a:rPr lang="en-US" dirty="0"/>
              <a:t> </a:t>
            </a:r>
            <a:r>
              <a:rPr lang="en-US" dirty="0" err="1"/>
              <a:t>decken</a:t>
            </a:r>
            <a:r>
              <a:rPr lang="en-US" dirty="0"/>
              <a:t> die </a:t>
            </a:r>
            <a:r>
              <a:rPr lang="en-US" dirty="0" err="1"/>
              <a:t>verbindlichen</a:t>
            </a:r>
            <a:r>
              <a:rPr lang="en-US" dirty="0"/>
              <a:t> </a:t>
            </a:r>
            <a:r>
              <a:rPr lang="en-US" dirty="0" err="1"/>
              <a:t>Leistungserwartungen</a:t>
            </a:r>
            <a:r>
              <a:rPr lang="en-US" dirty="0"/>
              <a:t> der </a:t>
            </a:r>
            <a:r>
              <a:rPr lang="en-US" dirty="0" err="1"/>
              <a:t>Fächer</a:t>
            </a:r>
            <a:r>
              <a:rPr lang="en-US" dirty="0"/>
              <a:t> und die </a:t>
            </a:r>
            <a:r>
              <a:rPr lang="en-US" dirty="0" err="1"/>
              <a:t>Kompetenzbereiche</a:t>
            </a:r>
            <a:r>
              <a:rPr lang="en-US" dirty="0"/>
              <a:t> </a:t>
            </a:r>
            <a:r>
              <a:rPr lang="en-US" dirty="0" err="1"/>
              <a:t>angemessen</a:t>
            </a:r>
            <a:r>
              <a:rPr lang="en-US" dirty="0"/>
              <a:t> ab. Art und Zahl der in den </a:t>
            </a:r>
            <a:r>
              <a:rPr lang="en-US" dirty="0" err="1"/>
              <a:t>Fächern</a:t>
            </a:r>
            <a:r>
              <a:rPr lang="en-US" dirty="0"/>
              <a:t> </a:t>
            </a:r>
            <a:r>
              <a:rPr lang="en-US" dirty="0" err="1"/>
              <a:t>zu</a:t>
            </a:r>
            <a:r>
              <a:rPr lang="en-US" dirty="0"/>
              <a:t> </a:t>
            </a:r>
            <a:r>
              <a:rPr lang="en-US" dirty="0" err="1"/>
              <a:t>erbringenden</a:t>
            </a:r>
            <a:r>
              <a:rPr lang="en-US" dirty="0"/>
              <a:t> </a:t>
            </a:r>
            <a:r>
              <a:rPr lang="en-US" dirty="0" err="1"/>
              <a:t>Leistungsnachweise</a:t>
            </a:r>
            <a:r>
              <a:rPr lang="en-US" dirty="0"/>
              <a:t> </a:t>
            </a:r>
            <a:r>
              <a:rPr lang="en-US" dirty="0" err="1"/>
              <a:t>werden</a:t>
            </a:r>
            <a:r>
              <a:rPr lang="en-US" dirty="0"/>
              <a:t> per </a:t>
            </a:r>
            <a:r>
              <a:rPr lang="en-US" dirty="0" err="1"/>
              <a:t>Erlass</a:t>
            </a:r>
            <a:r>
              <a:rPr lang="en-US" dirty="0"/>
              <a:t> </a:t>
            </a:r>
            <a:r>
              <a:rPr lang="en-US" dirty="0" err="1"/>
              <a:t>geregelt</a:t>
            </a:r>
            <a:r>
              <a:rPr lang="en-US" dirty="0"/>
              <a:t>.</a:t>
            </a:r>
          </a:p>
          <a:p>
            <a:pPr algn="just">
              <a:lnSpc>
                <a:spcPct val="100000"/>
              </a:lnSpc>
              <a:spcBef>
                <a:spcPts val="0"/>
              </a:spcBef>
            </a:pPr>
            <a:r>
              <a:rPr lang="en-US" sz="2000" dirty="0" err="1"/>
              <a:t>Erlass</a:t>
            </a:r>
            <a:r>
              <a:rPr lang="en-US" sz="2000" dirty="0"/>
              <a:t> für </a:t>
            </a:r>
            <a:r>
              <a:rPr lang="en-US" sz="2000" dirty="0" err="1"/>
              <a:t>Primarstufe</a:t>
            </a:r>
            <a:endParaRPr lang="en-US" sz="2000" dirty="0"/>
          </a:p>
          <a:p>
            <a:pPr algn="just">
              <a:lnSpc>
                <a:spcPct val="100000"/>
              </a:lnSpc>
              <a:spcBef>
                <a:spcPts val="0"/>
              </a:spcBef>
            </a:pPr>
            <a:r>
              <a:rPr lang="en-US" sz="2000" dirty="0" err="1"/>
              <a:t>Erlass</a:t>
            </a:r>
            <a:r>
              <a:rPr lang="en-US" sz="2000" dirty="0"/>
              <a:t> für die Sek I</a:t>
            </a:r>
          </a:p>
          <a:p>
            <a:pPr algn="just">
              <a:lnSpc>
                <a:spcPct val="100000"/>
              </a:lnSpc>
              <a:spcBef>
                <a:spcPts val="0"/>
              </a:spcBef>
            </a:pPr>
            <a:r>
              <a:rPr lang="en-US" sz="2000" dirty="0" err="1"/>
              <a:t>Erlass</a:t>
            </a:r>
            <a:r>
              <a:rPr lang="en-US" sz="2000" dirty="0"/>
              <a:t> für Sek II</a:t>
            </a:r>
            <a:endParaRPr lang="de-DE" sz="2000" dirty="0"/>
          </a:p>
        </p:txBody>
      </p:sp>
      <p:pic>
        <p:nvPicPr>
          <p:cNvPr id="4" name="Grafik 3">
            <a:extLst>
              <a:ext uri="{FF2B5EF4-FFF2-40B4-BE49-F238E27FC236}">
                <a16:creationId xmlns="" xmlns:a16="http://schemas.microsoft.com/office/drawing/2014/main" id="{743FCDAA-A53B-2722-C8E2-7F242E6417B8}"/>
              </a:ext>
            </a:extLst>
          </p:cNvPr>
          <p:cNvPicPr>
            <a:picLocks noChangeAspect="1"/>
          </p:cNvPicPr>
          <p:nvPr/>
        </p:nvPicPr>
        <p:blipFill>
          <a:blip r:embed="rId2"/>
          <a:stretch>
            <a:fillRect/>
          </a:stretch>
        </p:blipFill>
        <p:spPr>
          <a:xfrm>
            <a:off x="344906" y="2622884"/>
            <a:ext cx="2127836" cy="2127836"/>
          </a:xfrm>
          <a:prstGeom prst="rect">
            <a:avLst/>
          </a:prstGeom>
        </p:spPr>
      </p:pic>
    </p:spTree>
    <p:extLst>
      <p:ext uri="{BB962C8B-B14F-4D97-AF65-F5344CB8AC3E}">
        <p14:creationId xmlns:p14="http://schemas.microsoft.com/office/powerpoint/2010/main" val="4150525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35AA5991-8585-D7EB-6476-B2E1BC99C1C3}"/>
            </a:ext>
          </a:extLst>
        </p:cNvPr>
        <p:cNvGrpSpPr/>
        <p:nvPr/>
      </p:nvGrpSpPr>
      <p:grpSpPr>
        <a:xfrm>
          <a:off x="0" y="0"/>
          <a:ext cx="0" cy="0"/>
          <a:chOff x="0" y="0"/>
          <a:chExt cx="0" cy="0"/>
        </a:xfrm>
      </p:grpSpPr>
      <p:sp>
        <p:nvSpPr>
          <p:cNvPr id="2" name="Titel 1">
            <a:extLst>
              <a:ext uri="{FF2B5EF4-FFF2-40B4-BE49-F238E27FC236}">
                <a16:creationId xmlns="" xmlns:a16="http://schemas.microsoft.com/office/drawing/2014/main" id="{713650F1-8DC9-360E-7491-267A2BEC3BD9}"/>
              </a:ext>
            </a:extLst>
          </p:cNvPr>
          <p:cNvSpPr>
            <a:spLocks noGrp="1"/>
          </p:cNvSpPr>
          <p:nvPr>
            <p:ph type="title"/>
          </p:nvPr>
        </p:nvSpPr>
        <p:spPr/>
        <p:txBody>
          <a:bodyPr>
            <a:normAutofit/>
          </a:bodyPr>
          <a:lstStyle/>
          <a:p>
            <a:r>
              <a:rPr lang="de-DE" dirty="0"/>
              <a:t>1.6 Leistungsbewertung - Leistungsnachweise</a:t>
            </a:r>
          </a:p>
        </p:txBody>
      </p:sp>
      <p:sp>
        <p:nvSpPr>
          <p:cNvPr id="3" name="Inhaltsplatzhalter 2">
            <a:extLst>
              <a:ext uri="{FF2B5EF4-FFF2-40B4-BE49-F238E27FC236}">
                <a16:creationId xmlns="" xmlns:a16="http://schemas.microsoft.com/office/drawing/2014/main" id="{7217A851-5D40-FDCA-BB29-5F4B8862F0D1}"/>
              </a:ext>
            </a:extLst>
          </p:cNvPr>
          <p:cNvSpPr>
            <a:spLocks noGrp="1"/>
          </p:cNvSpPr>
          <p:nvPr>
            <p:ph idx="1"/>
          </p:nvPr>
        </p:nvSpPr>
        <p:spPr>
          <a:xfrm>
            <a:off x="838200" y="1810635"/>
            <a:ext cx="10284502" cy="4160396"/>
          </a:xfrm>
        </p:spPr>
        <p:txBody>
          <a:bodyPr anchor="ctr">
            <a:normAutofit fontScale="92500" lnSpcReduction="10000"/>
          </a:bodyPr>
          <a:lstStyle/>
          <a:p>
            <a:pPr marL="0" indent="0" algn="just">
              <a:lnSpc>
                <a:spcPct val="100000"/>
              </a:lnSpc>
              <a:spcBef>
                <a:spcPts val="0"/>
              </a:spcBef>
              <a:buNone/>
            </a:pPr>
            <a:r>
              <a:rPr lang="en-US" b="1" dirty="0"/>
              <a:t>“</a:t>
            </a:r>
            <a:r>
              <a:rPr lang="en-US" b="1" dirty="0" err="1"/>
              <a:t>Eckdaten</a:t>
            </a:r>
            <a:r>
              <a:rPr lang="en-US" b="1" dirty="0"/>
              <a:t>” Klasse 1 bis 10:</a:t>
            </a:r>
          </a:p>
          <a:p>
            <a:pPr marL="0" indent="0" algn="just">
              <a:lnSpc>
                <a:spcPct val="100000"/>
              </a:lnSpc>
              <a:spcBef>
                <a:spcPts val="0"/>
              </a:spcBef>
              <a:buNone/>
            </a:pPr>
            <a:endParaRPr lang="en-US" b="1" dirty="0"/>
          </a:p>
          <a:p>
            <a:pPr algn="just">
              <a:lnSpc>
                <a:spcPct val="100000"/>
              </a:lnSpc>
              <a:spcBef>
                <a:spcPts val="0"/>
              </a:spcBef>
              <a:buFontTx/>
              <a:buChar char="-"/>
            </a:pPr>
            <a:r>
              <a:rPr lang="en-US" dirty="0" err="1"/>
              <a:t>Korrekturen</a:t>
            </a:r>
            <a:r>
              <a:rPr lang="en-US" dirty="0"/>
              <a:t> </a:t>
            </a:r>
            <a:r>
              <a:rPr lang="en-US" dirty="0" err="1"/>
              <a:t>sollen</a:t>
            </a:r>
            <a:r>
              <a:rPr lang="en-US" dirty="0"/>
              <a:t> </a:t>
            </a:r>
            <a:r>
              <a:rPr lang="en-US" dirty="0" err="1"/>
              <a:t>eine</a:t>
            </a:r>
            <a:r>
              <a:rPr lang="en-US" dirty="0"/>
              <a:t> </a:t>
            </a:r>
            <a:r>
              <a:rPr lang="en-US" dirty="0" err="1"/>
              <a:t>Lernhilfe</a:t>
            </a:r>
            <a:r>
              <a:rPr lang="en-US" dirty="0"/>
              <a:t> </a:t>
            </a:r>
            <a:r>
              <a:rPr lang="en-US" dirty="0" err="1"/>
              <a:t>bieten</a:t>
            </a:r>
            <a:r>
              <a:rPr lang="en-US" dirty="0"/>
              <a:t> (</a:t>
            </a:r>
            <a:r>
              <a:rPr lang="en-US" dirty="0">
                <a:sym typeface="Wingdings" pitchFamily="2" charset="2"/>
              </a:rPr>
              <a:t> </a:t>
            </a:r>
            <a:r>
              <a:rPr lang="en-US" dirty="0" err="1">
                <a:sym typeface="Wingdings" pitchFamily="2" charset="2"/>
              </a:rPr>
              <a:t>Fachaforderungen</a:t>
            </a:r>
            <a:r>
              <a:rPr lang="en-US" dirty="0">
                <a:sym typeface="Wingdings" pitchFamily="2" charset="2"/>
              </a:rPr>
              <a:t>)</a:t>
            </a:r>
            <a:endParaRPr lang="en-US" dirty="0"/>
          </a:p>
          <a:p>
            <a:pPr algn="just">
              <a:lnSpc>
                <a:spcPct val="100000"/>
              </a:lnSpc>
              <a:spcBef>
                <a:spcPts val="0"/>
              </a:spcBef>
              <a:buFontTx/>
              <a:buChar char="-"/>
            </a:pPr>
            <a:r>
              <a:rPr lang="en-US" dirty="0" err="1"/>
              <a:t>sprachliche</a:t>
            </a:r>
            <a:r>
              <a:rPr lang="en-US" dirty="0"/>
              <a:t> Fehler </a:t>
            </a:r>
            <a:r>
              <a:rPr lang="en-US" dirty="0" err="1"/>
              <a:t>werden</a:t>
            </a:r>
            <a:r>
              <a:rPr lang="en-US" dirty="0"/>
              <a:t> </a:t>
            </a:r>
            <a:r>
              <a:rPr lang="en-US" dirty="0" err="1"/>
              <a:t>berichtigt</a:t>
            </a:r>
            <a:r>
              <a:rPr lang="en-US" dirty="0"/>
              <a:t>, </a:t>
            </a:r>
            <a:r>
              <a:rPr lang="en-US" dirty="0" err="1"/>
              <a:t>aber</a:t>
            </a:r>
            <a:r>
              <a:rPr lang="en-US" dirty="0"/>
              <a:t> </a:t>
            </a:r>
            <a:r>
              <a:rPr lang="en-US" dirty="0" err="1"/>
              <a:t>nicht</a:t>
            </a:r>
            <a:r>
              <a:rPr lang="en-US" dirty="0"/>
              <a:t> </a:t>
            </a:r>
            <a:r>
              <a:rPr lang="en-US" dirty="0" err="1"/>
              <a:t>bewertet</a:t>
            </a:r>
            <a:r>
              <a:rPr lang="en-US" dirty="0"/>
              <a:t> (</a:t>
            </a:r>
            <a:r>
              <a:rPr lang="en-US" dirty="0" err="1"/>
              <a:t>außer</a:t>
            </a:r>
            <a:r>
              <a:rPr lang="en-US" dirty="0"/>
              <a:t> Deutsch)</a:t>
            </a:r>
          </a:p>
          <a:p>
            <a:pPr algn="just">
              <a:lnSpc>
                <a:spcPct val="100000"/>
              </a:lnSpc>
              <a:spcBef>
                <a:spcPts val="0"/>
              </a:spcBef>
              <a:buFontTx/>
              <a:buChar char="-"/>
            </a:pPr>
            <a:r>
              <a:rPr lang="en-US" dirty="0" err="1"/>
              <a:t>Korrekturzeit</a:t>
            </a:r>
            <a:r>
              <a:rPr lang="en-US" dirty="0"/>
              <a:t> 4 </a:t>
            </a:r>
            <a:r>
              <a:rPr lang="en-US" dirty="0" err="1"/>
              <a:t>Unterrichtswochen</a:t>
            </a:r>
            <a:endParaRPr lang="en-US" dirty="0"/>
          </a:p>
          <a:p>
            <a:pPr algn="just">
              <a:lnSpc>
                <a:spcPct val="100000"/>
              </a:lnSpc>
              <a:spcBef>
                <a:spcPts val="0"/>
              </a:spcBef>
              <a:buFontTx/>
              <a:buChar char="-"/>
            </a:pPr>
            <a:r>
              <a:rPr lang="en-US" dirty="0"/>
              <a:t>maximal 2 </a:t>
            </a:r>
            <a:r>
              <a:rPr lang="en-US" dirty="0" err="1"/>
              <a:t>Arbeiten</a:t>
            </a:r>
            <a:r>
              <a:rPr lang="en-US" dirty="0"/>
              <a:t> pro </a:t>
            </a:r>
            <a:r>
              <a:rPr lang="en-US" dirty="0" err="1"/>
              <a:t>Woche</a:t>
            </a:r>
            <a:r>
              <a:rPr lang="en-US" dirty="0"/>
              <a:t>, </a:t>
            </a:r>
            <a:r>
              <a:rPr lang="en-US" dirty="0" err="1"/>
              <a:t>eine</a:t>
            </a:r>
            <a:r>
              <a:rPr lang="en-US" dirty="0"/>
              <a:t> am Tag; </a:t>
            </a:r>
            <a:r>
              <a:rPr lang="en-US" dirty="0" err="1"/>
              <a:t>folgende</a:t>
            </a:r>
            <a:r>
              <a:rPr lang="en-US" dirty="0"/>
              <a:t> Arbeit </a:t>
            </a:r>
            <a:r>
              <a:rPr lang="en-US" dirty="0" err="1"/>
              <a:t>frühestens</a:t>
            </a:r>
            <a:r>
              <a:rPr lang="en-US" dirty="0"/>
              <a:t> </a:t>
            </a:r>
            <a:r>
              <a:rPr lang="en-US" dirty="0" err="1"/>
              <a:t>zwei</a:t>
            </a:r>
            <a:r>
              <a:rPr lang="en-US" dirty="0"/>
              <a:t> </a:t>
            </a:r>
            <a:r>
              <a:rPr lang="en-US" dirty="0" err="1"/>
              <a:t>Wochen</a:t>
            </a:r>
            <a:r>
              <a:rPr lang="en-US" dirty="0"/>
              <a:t> </a:t>
            </a:r>
            <a:r>
              <a:rPr lang="en-US" dirty="0" err="1"/>
              <a:t>nach</a:t>
            </a:r>
            <a:r>
              <a:rPr lang="en-US" dirty="0"/>
              <a:t> der </a:t>
            </a:r>
            <a:r>
              <a:rPr lang="en-US" dirty="0" err="1"/>
              <a:t>Rückgabe</a:t>
            </a:r>
            <a:r>
              <a:rPr lang="en-US" dirty="0"/>
              <a:t> der </a:t>
            </a:r>
            <a:r>
              <a:rPr lang="en-US" dirty="0" err="1"/>
              <a:t>zuvor</a:t>
            </a:r>
            <a:r>
              <a:rPr lang="en-US" dirty="0"/>
              <a:t> </a:t>
            </a:r>
            <a:r>
              <a:rPr lang="en-US" dirty="0" err="1"/>
              <a:t>geschriebenen</a:t>
            </a:r>
            <a:endParaRPr lang="en-US" dirty="0"/>
          </a:p>
          <a:p>
            <a:pPr algn="just">
              <a:lnSpc>
                <a:spcPct val="100000"/>
              </a:lnSpc>
              <a:spcBef>
                <a:spcPts val="0"/>
              </a:spcBef>
              <a:buFontTx/>
              <a:buChar char="-"/>
            </a:pPr>
            <a:r>
              <a:rPr lang="en-US" dirty="0"/>
              <a:t>“</a:t>
            </a:r>
            <a:r>
              <a:rPr lang="en-US" dirty="0" err="1"/>
              <a:t>Drittelparagraph</a:t>
            </a:r>
            <a:r>
              <a:rPr lang="en-US" dirty="0"/>
              <a:t>”: Wenn </a:t>
            </a:r>
            <a:r>
              <a:rPr lang="en-US" dirty="0" err="1"/>
              <a:t>ein</a:t>
            </a:r>
            <a:r>
              <a:rPr lang="en-US" dirty="0"/>
              <a:t> </a:t>
            </a:r>
            <a:r>
              <a:rPr lang="en-US" dirty="0" err="1"/>
              <a:t>Drittel</a:t>
            </a:r>
            <a:r>
              <a:rPr lang="en-US" dirty="0"/>
              <a:t> der Noten </a:t>
            </a:r>
            <a:r>
              <a:rPr lang="en-US" dirty="0" err="1"/>
              <a:t>schlechter</a:t>
            </a:r>
            <a:r>
              <a:rPr lang="en-US" dirty="0"/>
              <a:t> </a:t>
            </a:r>
            <a:r>
              <a:rPr lang="en-US" dirty="0" err="1"/>
              <a:t>als</a:t>
            </a:r>
            <a:r>
              <a:rPr lang="en-US" dirty="0"/>
              <a:t> </a:t>
            </a:r>
            <a:r>
              <a:rPr lang="en-US" dirty="0" err="1"/>
              <a:t>ausreichend</a:t>
            </a:r>
            <a:r>
              <a:rPr lang="en-US" dirty="0"/>
              <a:t> </a:t>
            </a:r>
            <a:r>
              <a:rPr lang="en-US" dirty="0" err="1"/>
              <a:t>sind</a:t>
            </a:r>
            <a:r>
              <a:rPr lang="en-US" dirty="0"/>
              <a:t> , muss die Genehmigung der </a:t>
            </a:r>
            <a:r>
              <a:rPr lang="en-US" dirty="0" err="1"/>
              <a:t>Schulleitung</a:t>
            </a:r>
            <a:r>
              <a:rPr lang="en-US" dirty="0"/>
              <a:t> </a:t>
            </a:r>
            <a:r>
              <a:rPr lang="en-US" dirty="0" err="1"/>
              <a:t>eingeholt</a:t>
            </a:r>
            <a:r>
              <a:rPr lang="en-US" dirty="0"/>
              <a:t> </a:t>
            </a:r>
            <a:r>
              <a:rPr lang="en-US" dirty="0" err="1"/>
              <a:t>werden</a:t>
            </a:r>
            <a:r>
              <a:rPr lang="en-US" dirty="0"/>
              <a:t>.</a:t>
            </a:r>
            <a:endParaRPr lang="de-DE" dirty="0"/>
          </a:p>
        </p:txBody>
      </p:sp>
    </p:spTree>
    <p:extLst>
      <p:ext uri="{BB962C8B-B14F-4D97-AF65-F5344CB8AC3E}">
        <p14:creationId xmlns:p14="http://schemas.microsoft.com/office/powerpoint/2010/main" val="42239095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D9F2E059-1EA5-D68C-DBB2-D96A3FCF55E6}"/>
            </a:ext>
          </a:extLst>
        </p:cNvPr>
        <p:cNvGrpSpPr/>
        <p:nvPr/>
      </p:nvGrpSpPr>
      <p:grpSpPr>
        <a:xfrm>
          <a:off x="0" y="0"/>
          <a:ext cx="0" cy="0"/>
          <a:chOff x="0" y="0"/>
          <a:chExt cx="0" cy="0"/>
        </a:xfrm>
      </p:grpSpPr>
      <p:sp>
        <p:nvSpPr>
          <p:cNvPr id="2" name="Titel 1">
            <a:extLst>
              <a:ext uri="{FF2B5EF4-FFF2-40B4-BE49-F238E27FC236}">
                <a16:creationId xmlns="" xmlns:a16="http://schemas.microsoft.com/office/drawing/2014/main" id="{BE9C69A7-D55B-1A0E-C62D-EC331FDAEE48}"/>
              </a:ext>
            </a:extLst>
          </p:cNvPr>
          <p:cNvSpPr>
            <a:spLocks noGrp="1"/>
          </p:cNvSpPr>
          <p:nvPr>
            <p:ph type="title"/>
          </p:nvPr>
        </p:nvSpPr>
        <p:spPr/>
        <p:txBody>
          <a:bodyPr>
            <a:normAutofit/>
          </a:bodyPr>
          <a:lstStyle/>
          <a:p>
            <a:r>
              <a:rPr lang="de-DE" dirty="0"/>
              <a:t>1.6 Leistungsbewertung - Neuerungen</a:t>
            </a:r>
          </a:p>
        </p:txBody>
      </p:sp>
      <p:sp>
        <p:nvSpPr>
          <p:cNvPr id="5" name="Inhaltsplatzhalter 4">
            <a:extLst>
              <a:ext uri="{FF2B5EF4-FFF2-40B4-BE49-F238E27FC236}">
                <a16:creationId xmlns="" xmlns:a16="http://schemas.microsoft.com/office/drawing/2014/main" id="{58B161C1-269A-5DCB-991C-42AAA558818A}"/>
              </a:ext>
            </a:extLst>
          </p:cNvPr>
          <p:cNvSpPr>
            <a:spLocks noGrp="1"/>
          </p:cNvSpPr>
          <p:nvPr>
            <p:ph idx="1"/>
          </p:nvPr>
        </p:nvSpPr>
        <p:spPr/>
        <p:txBody>
          <a:bodyPr>
            <a:normAutofit fontScale="92500"/>
          </a:bodyPr>
          <a:lstStyle/>
          <a:p>
            <a:pPr marL="0" indent="0">
              <a:buNone/>
            </a:pPr>
            <a:r>
              <a:rPr lang="de-DE" sz="2400" b="1" dirty="0">
                <a:solidFill>
                  <a:srgbClr val="FF0000"/>
                </a:solidFill>
                <a:effectLst/>
              </a:rPr>
              <a:t>ACHTUNG!</a:t>
            </a:r>
            <a:r>
              <a:rPr lang="de-DE" sz="3600" dirty="0"/>
              <a:t> </a:t>
            </a:r>
            <a:r>
              <a:rPr lang="de-DE" sz="2400" b="1" dirty="0">
                <a:solidFill>
                  <a:srgbClr val="FF0000"/>
                </a:solidFill>
                <a:effectLst/>
              </a:rPr>
              <a:t>Ab Schuljahr 2025/26 neue Erlasse für die Leistungsbewertung in Primar- und Sekundarstufe I. </a:t>
            </a:r>
          </a:p>
          <a:p>
            <a:pPr marL="0" indent="0">
              <a:buNone/>
            </a:pPr>
            <a:r>
              <a:rPr lang="de-DE" sz="2400" b="1" dirty="0">
                <a:effectLst/>
              </a:rPr>
              <a:t>Für die Sek I gilt:</a:t>
            </a:r>
            <a:endParaRPr lang="de-DE" sz="3600" dirty="0">
              <a:effectLst/>
            </a:endParaRPr>
          </a:p>
          <a:p>
            <a:pPr>
              <a:buFont typeface="Arial" panose="020B0604020202020204" pitchFamily="34" charset="0"/>
              <a:buChar char="•"/>
            </a:pPr>
            <a:r>
              <a:rPr lang="de-DE" sz="2400" dirty="0">
                <a:solidFill>
                  <a:srgbClr val="000000"/>
                </a:solidFill>
                <a:effectLst/>
              </a:rPr>
              <a:t>Gym: Reduktion der Klassenarbeits-Anzahl in D und E, dafür </a:t>
            </a:r>
            <a:r>
              <a:rPr lang="de-DE" sz="2400" b="1" dirty="0">
                <a:solidFill>
                  <a:srgbClr val="000000"/>
                </a:solidFill>
                <a:effectLst/>
              </a:rPr>
              <a:t>Einführung von Leistungsnachweisen in Gesellschafts- und Naturwissenschaften</a:t>
            </a:r>
            <a:r>
              <a:rPr lang="de-DE" sz="2400" dirty="0">
                <a:solidFill>
                  <a:srgbClr val="000000"/>
                </a:solidFill>
                <a:effectLst/>
              </a:rPr>
              <a:t> (laut Beschluss der Schulkonferenz – bitte individuell erkundigen)</a:t>
            </a:r>
            <a:endParaRPr lang="de-DE" sz="3600" dirty="0">
              <a:effectLst/>
            </a:endParaRPr>
          </a:p>
          <a:p>
            <a:pPr>
              <a:buFont typeface="Arial" panose="020B0604020202020204" pitchFamily="34" charset="0"/>
              <a:buChar char="•"/>
            </a:pPr>
            <a:r>
              <a:rPr lang="de-DE" sz="2400" dirty="0">
                <a:solidFill>
                  <a:srgbClr val="000000"/>
                </a:solidFill>
                <a:effectLst/>
              </a:rPr>
              <a:t>Möglichkeit der materialgestützten Klassenarbeiten, z. B. </a:t>
            </a:r>
            <a:r>
              <a:rPr lang="de-DE" sz="2400" b="1" dirty="0">
                <a:solidFill>
                  <a:srgbClr val="000000"/>
                </a:solidFill>
                <a:effectLst/>
              </a:rPr>
              <a:t>auch unter Verwendung von KI</a:t>
            </a:r>
            <a:endParaRPr lang="de-DE" sz="3600" dirty="0">
              <a:effectLst/>
            </a:endParaRPr>
          </a:p>
          <a:p>
            <a:pPr>
              <a:buFont typeface="Arial" panose="020B0604020202020204" pitchFamily="34" charset="0"/>
              <a:buChar char="•"/>
            </a:pPr>
            <a:r>
              <a:rPr lang="de-DE" sz="2400" dirty="0">
                <a:solidFill>
                  <a:srgbClr val="000000"/>
                </a:solidFill>
                <a:effectLst/>
              </a:rPr>
              <a:t>Jede Mathematikarbeit muss einen Wiederholungsteil enthalten („Stärkung der Basiskompetenzen“)</a:t>
            </a:r>
            <a:endParaRPr lang="de-DE" sz="3600" dirty="0">
              <a:effectLst/>
            </a:endParaRPr>
          </a:p>
          <a:p>
            <a:pPr>
              <a:buFont typeface="Arial" panose="020B0604020202020204" pitchFamily="34" charset="0"/>
              <a:buChar char="•"/>
            </a:pPr>
            <a:r>
              <a:rPr lang="de-DE" sz="2400" b="1" dirty="0">
                <a:solidFill>
                  <a:srgbClr val="000000"/>
                </a:solidFill>
                <a:effectLst/>
              </a:rPr>
              <a:t>Gleichwertige Leistungen</a:t>
            </a:r>
            <a:r>
              <a:rPr lang="de-DE" sz="1800" b="1" dirty="0">
                <a:solidFill>
                  <a:srgbClr val="000000"/>
                </a:solidFill>
                <a:effectLst/>
              </a:rPr>
              <a:t>:</a:t>
            </a:r>
            <a:r>
              <a:rPr lang="de-DE" sz="1800" dirty="0">
                <a:solidFill>
                  <a:srgbClr val="000000"/>
                </a:solidFill>
                <a:effectLst/>
              </a:rPr>
              <a:t> </a:t>
            </a:r>
            <a:r>
              <a:rPr lang="de-DE" sz="2400" dirty="0">
                <a:solidFill>
                  <a:srgbClr val="000000"/>
                </a:solidFill>
                <a:effectLst/>
              </a:rPr>
              <a:t>keine Arbeiten „statthaft“, die ausschließlich in Heimarbeit erstellt wurden</a:t>
            </a:r>
            <a:endParaRPr lang="de-DE" sz="2400" dirty="0">
              <a:effectLst/>
            </a:endParaRPr>
          </a:p>
        </p:txBody>
      </p:sp>
    </p:spTree>
    <p:extLst>
      <p:ext uri="{BB962C8B-B14F-4D97-AF65-F5344CB8AC3E}">
        <p14:creationId xmlns:p14="http://schemas.microsoft.com/office/powerpoint/2010/main" val="13741100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30570251-47E6-801E-46D8-194925A5FD78}"/>
            </a:ext>
          </a:extLst>
        </p:cNvPr>
        <p:cNvGrpSpPr/>
        <p:nvPr/>
      </p:nvGrpSpPr>
      <p:grpSpPr>
        <a:xfrm>
          <a:off x="0" y="0"/>
          <a:ext cx="0" cy="0"/>
          <a:chOff x="0" y="0"/>
          <a:chExt cx="0" cy="0"/>
        </a:xfrm>
      </p:grpSpPr>
      <p:sp>
        <p:nvSpPr>
          <p:cNvPr id="2" name="Titel 1">
            <a:extLst>
              <a:ext uri="{FF2B5EF4-FFF2-40B4-BE49-F238E27FC236}">
                <a16:creationId xmlns="" xmlns:a16="http://schemas.microsoft.com/office/drawing/2014/main" id="{661FAC19-2F9A-A912-6F53-0ED4DB24529D}"/>
              </a:ext>
            </a:extLst>
          </p:cNvPr>
          <p:cNvSpPr>
            <a:spLocks noGrp="1"/>
          </p:cNvSpPr>
          <p:nvPr>
            <p:ph type="title"/>
          </p:nvPr>
        </p:nvSpPr>
        <p:spPr/>
        <p:txBody>
          <a:bodyPr>
            <a:normAutofit/>
          </a:bodyPr>
          <a:lstStyle/>
          <a:p>
            <a:r>
              <a:rPr lang="de-DE" dirty="0"/>
              <a:t>1.6 Leistungsbewertung - Neuerungen</a:t>
            </a:r>
          </a:p>
        </p:txBody>
      </p:sp>
      <p:sp>
        <p:nvSpPr>
          <p:cNvPr id="5" name="Inhaltsplatzhalter 4">
            <a:extLst>
              <a:ext uri="{FF2B5EF4-FFF2-40B4-BE49-F238E27FC236}">
                <a16:creationId xmlns="" xmlns:a16="http://schemas.microsoft.com/office/drawing/2014/main" id="{2E9EB298-F2E1-4916-06B0-018D446D4F14}"/>
              </a:ext>
            </a:extLst>
          </p:cNvPr>
          <p:cNvSpPr>
            <a:spLocks noGrp="1"/>
          </p:cNvSpPr>
          <p:nvPr>
            <p:ph idx="1"/>
          </p:nvPr>
        </p:nvSpPr>
        <p:spPr>
          <a:xfrm>
            <a:off x="838200" y="1825625"/>
            <a:ext cx="10515600" cy="3136119"/>
          </a:xfrm>
        </p:spPr>
        <p:txBody>
          <a:bodyPr>
            <a:normAutofit/>
          </a:bodyPr>
          <a:lstStyle/>
          <a:p>
            <a:pPr marL="0" indent="0">
              <a:buNone/>
            </a:pPr>
            <a:r>
              <a:rPr lang="de-DE" sz="2400" b="1" dirty="0">
                <a:effectLst/>
              </a:rPr>
              <a:t>(Fortsetzung)</a:t>
            </a:r>
            <a:endParaRPr lang="de-DE" sz="2400" dirty="0">
              <a:effectLst/>
            </a:endParaRPr>
          </a:p>
          <a:p>
            <a:pPr>
              <a:buFont typeface="Arial" panose="020B0604020202020204" pitchFamily="34" charset="0"/>
              <a:buChar char="•"/>
            </a:pPr>
            <a:r>
              <a:rPr lang="de-DE" sz="2400" b="1" dirty="0">
                <a:solidFill>
                  <a:srgbClr val="000000"/>
                </a:solidFill>
                <a:effectLst/>
              </a:rPr>
              <a:t>Anzahl</a:t>
            </a:r>
            <a:r>
              <a:rPr lang="de-DE" sz="2400" dirty="0">
                <a:solidFill>
                  <a:srgbClr val="000000"/>
                </a:solidFill>
                <a:effectLst/>
              </a:rPr>
              <a:t> der Leistungsnachweise: im Gym </a:t>
            </a:r>
            <a:r>
              <a:rPr lang="de-DE" sz="2400" b="1" dirty="0">
                <a:solidFill>
                  <a:srgbClr val="000000"/>
                </a:solidFill>
                <a:effectLst/>
              </a:rPr>
              <a:t>leicht reduziert</a:t>
            </a:r>
            <a:r>
              <a:rPr lang="de-DE" sz="2400" dirty="0">
                <a:solidFill>
                  <a:srgbClr val="000000"/>
                </a:solidFill>
                <a:effectLst/>
              </a:rPr>
              <a:t>, in der </a:t>
            </a:r>
            <a:r>
              <a:rPr lang="de-DE" sz="2400" dirty="0" err="1">
                <a:solidFill>
                  <a:srgbClr val="000000"/>
                </a:solidFill>
                <a:effectLst/>
              </a:rPr>
              <a:t>GemS</a:t>
            </a:r>
            <a:r>
              <a:rPr lang="de-DE" sz="2400" dirty="0">
                <a:solidFill>
                  <a:srgbClr val="000000"/>
                </a:solidFill>
                <a:effectLst/>
              </a:rPr>
              <a:t> fast gleich (Verschiebung zwischen den Jahrgängen)</a:t>
            </a:r>
            <a:endParaRPr lang="de-DE" sz="2400" dirty="0">
              <a:effectLst/>
            </a:endParaRPr>
          </a:p>
          <a:p>
            <a:pPr>
              <a:buFont typeface="Arial" panose="020B0604020202020204" pitchFamily="34" charset="0"/>
              <a:buChar char="•"/>
            </a:pPr>
            <a:r>
              <a:rPr lang="de-DE" sz="2400" dirty="0">
                <a:solidFill>
                  <a:srgbClr val="000000"/>
                </a:solidFill>
                <a:effectLst/>
              </a:rPr>
              <a:t>Rechtschreibung muss in allen Arbeiten </a:t>
            </a:r>
            <a:r>
              <a:rPr lang="de-DE" sz="2400" b="1" dirty="0">
                <a:solidFill>
                  <a:srgbClr val="000000"/>
                </a:solidFill>
                <a:effectLst/>
              </a:rPr>
              <a:t>berichtigt </a:t>
            </a:r>
            <a:r>
              <a:rPr lang="de-DE" sz="2400" dirty="0">
                <a:solidFill>
                  <a:srgbClr val="000000"/>
                </a:solidFill>
                <a:effectLst/>
              </a:rPr>
              <a:t>werden</a:t>
            </a:r>
            <a:endParaRPr lang="de-DE" sz="2400" dirty="0">
              <a:effectLst/>
            </a:endParaRPr>
          </a:p>
          <a:p>
            <a:pPr>
              <a:buFont typeface="Arial" panose="020B0604020202020204" pitchFamily="34" charset="0"/>
              <a:buChar char="•"/>
            </a:pPr>
            <a:r>
              <a:rPr lang="de-DE" sz="2400" dirty="0">
                <a:solidFill>
                  <a:srgbClr val="000000"/>
                </a:solidFill>
                <a:effectLst/>
              </a:rPr>
              <a:t>KEINE Änderung bei Korrekturfristen, Drittelparagraph, Anzahl der Arbeiten pro Woche</a:t>
            </a:r>
          </a:p>
          <a:p>
            <a:pPr>
              <a:buFont typeface="Arial" panose="020B0604020202020204" pitchFamily="34" charset="0"/>
              <a:buChar char="•"/>
            </a:pPr>
            <a:r>
              <a:rPr lang="de-DE" sz="2400" dirty="0">
                <a:solidFill>
                  <a:srgbClr val="000000"/>
                </a:solidFill>
              </a:rPr>
              <a:t>nach wie vor KEINE Vorgaben zur „mündlichen Note“</a:t>
            </a:r>
            <a:endParaRPr lang="de-DE" sz="2400" dirty="0">
              <a:effectLst/>
            </a:endParaRPr>
          </a:p>
        </p:txBody>
      </p:sp>
      <p:sp>
        <p:nvSpPr>
          <p:cNvPr id="4" name="Textfeld 3">
            <a:extLst>
              <a:ext uri="{FF2B5EF4-FFF2-40B4-BE49-F238E27FC236}">
                <a16:creationId xmlns="" xmlns:a16="http://schemas.microsoft.com/office/drawing/2014/main" id="{42E20B1D-3719-6080-E7E5-49F73C1BBC38}"/>
              </a:ext>
            </a:extLst>
          </p:cNvPr>
          <p:cNvSpPr txBox="1"/>
          <p:nvPr/>
        </p:nvSpPr>
        <p:spPr>
          <a:xfrm>
            <a:off x="1019331" y="4961744"/>
            <a:ext cx="8184630" cy="923330"/>
          </a:xfrm>
          <a:prstGeom prst="rect">
            <a:avLst/>
          </a:prstGeom>
          <a:noFill/>
        </p:spPr>
        <p:txBody>
          <a:bodyPr wrap="square" rtlCol="0">
            <a:spAutoFit/>
          </a:bodyPr>
          <a:lstStyle/>
          <a:p>
            <a:r>
              <a:rPr lang="de-DE" dirty="0">
                <a:solidFill>
                  <a:srgbClr val="000000"/>
                </a:solidFill>
                <a:hlinkClick r:id="rId2"/>
              </a:rPr>
              <a:t>https://www.schleswig-holstein.de/DE/fachinhalte/S/schulrecht/Downloads/Erlasse/Downloads/Leistungsnachweise_Sek_I.pdf?__blob=publicationFile&amp;v=1</a:t>
            </a:r>
            <a:endParaRPr lang="de-DE" dirty="0"/>
          </a:p>
        </p:txBody>
      </p:sp>
    </p:spTree>
    <p:extLst>
      <p:ext uri="{BB962C8B-B14F-4D97-AF65-F5344CB8AC3E}">
        <p14:creationId xmlns:p14="http://schemas.microsoft.com/office/powerpoint/2010/main" val="11841522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116DBB67-79B8-A798-281B-197683C8E205}"/>
            </a:ext>
          </a:extLst>
        </p:cNvPr>
        <p:cNvGrpSpPr/>
        <p:nvPr/>
      </p:nvGrpSpPr>
      <p:grpSpPr>
        <a:xfrm>
          <a:off x="0" y="0"/>
          <a:ext cx="0" cy="0"/>
          <a:chOff x="0" y="0"/>
          <a:chExt cx="0" cy="0"/>
        </a:xfrm>
      </p:grpSpPr>
      <p:sp>
        <p:nvSpPr>
          <p:cNvPr id="2" name="Titel 1">
            <a:extLst>
              <a:ext uri="{FF2B5EF4-FFF2-40B4-BE49-F238E27FC236}">
                <a16:creationId xmlns="" xmlns:a16="http://schemas.microsoft.com/office/drawing/2014/main" id="{824903A8-77CA-10C7-6C64-F38E167B4A4D}"/>
              </a:ext>
            </a:extLst>
          </p:cNvPr>
          <p:cNvSpPr>
            <a:spLocks noGrp="1"/>
          </p:cNvSpPr>
          <p:nvPr>
            <p:ph type="title"/>
          </p:nvPr>
        </p:nvSpPr>
        <p:spPr/>
        <p:txBody>
          <a:bodyPr>
            <a:normAutofit/>
          </a:bodyPr>
          <a:lstStyle/>
          <a:p>
            <a:r>
              <a:rPr lang="de-DE" dirty="0"/>
              <a:t>1.6 Leistungsbewertung - Neuerungen</a:t>
            </a:r>
          </a:p>
        </p:txBody>
      </p:sp>
      <p:sp>
        <p:nvSpPr>
          <p:cNvPr id="5" name="Inhaltsplatzhalter 4">
            <a:extLst>
              <a:ext uri="{FF2B5EF4-FFF2-40B4-BE49-F238E27FC236}">
                <a16:creationId xmlns="" xmlns:a16="http://schemas.microsoft.com/office/drawing/2014/main" id="{C5EB293B-4856-8773-79C0-B7AB5D258C16}"/>
              </a:ext>
            </a:extLst>
          </p:cNvPr>
          <p:cNvSpPr>
            <a:spLocks noGrp="1"/>
          </p:cNvSpPr>
          <p:nvPr>
            <p:ph idx="1"/>
          </p:nvPr>
        </p:nvSpPr>
        <p:spPr/>
        <p:txBody>
          <a:bodyPr>
            <a:normAutofit/>
          </a:bodyPr>
          <a:lstStyle/>
          <a:p>
            <a:pPr marL="0" indent="0">
              <a:buNone/>
            </a:pPr>
            <a:r>
              <a:rPr lang="de-DE" sz="2400" b="1" dirty="0">
                <a:effectLst/>
              </a:rPr>
              <a:t>Erlass Grundschule</a:t>
            </a:r>
          </a:p>
          <a:p>
            <a:r>
              <a:rPr lang="de-DE" sz="2400" dirty="0"/>
              <a:t> Festschreibung gleichwertiger Leistungen analog der Sek I</a:t>
            </a:r>
          </a:p>
          <a:p>
            <a:r>
              <a:rPr lang="de-DE" sz="2400" dirty="0"/>
              <a:t>Durchführung, Korrektur und Bewertung entsprechen den Regelungen der Sek I</a:t>
            </a:r>
          </a:p>
          <a:p>
            <a:r>
              <a:rPr lang="de-DE" sz="2400" dirty="0"/>
              <a:t>Anzahl der geforderten Leistungsnachweise (Nr. 4 des Erlasses):</a:t>
            </a:r>
          </a:p>
          <a:p>
            <a:endParaRPr lang="de-DE" sz="2400" dirty="0"/>
          </a:p>
          <a:p>
            <a:pPr marL="0" indent="0">
              <a:buNone/>
            </a:pPr>
            <a:endParaRPr lang="de-DE" sz="2400" dirty="0"/>
          </a:p>
          <a:p>
            <a:pPr marL="0" indent="0">
              <a:buNone/>
            </a:pPr>
            <a:endParaRPr lang="de-DE" sz="2400" dirty="0"/>
          </a:p>
        </p:txBody>
      </p:sp>
      <p:pic>
        <p:nvPicPr>
          <p:cNvPr id="3" name="Grafik 2">
            <a:extLst>
              <a:ext uri="{FF2B5EF4-FFF2-40B4-BE49-F238E27FC236}">
                <a16:creationId xmlns="" xmlns:a16="http://schemas.microsoft.com/office/drawing/2014/main" id="{D9C29D88-EE83-6BEB-88B0-2CEB30028891}"/>
              </a:ext>
            </a:extLst>
          </p:cNvPr>
          <p:cNvPicPr>
            <a:picLocks noChangeAspect="1"/>
          </p:cNvPicPr>
          <p:nvPr/>
        </p:nvPicPr>
        <p:blipFill>
          <a:blip r:embed="rId2"/>
          <a:stretch>
            <a:fillRect/>
          </a:stretch>
        </p:blipFill>
        <p:spPr>
          <a:xfrm>
            <a:off x="1165068" y="4001294"/>
            <a:ext cx="5994400" cy="965200"/>
          </a:xfrm>
          <a:prstGeom prst="rect">
            <a:avLst/>
          </a:prstGeom>
        </p:spPr>
      </p:pic>
      <p:sp>
        <p:nvSpPr>
          <p:cNvPr id="4" name="Textfeld 3">
            <a:extLst>
              <a:ext uri="{FF2B5EF4-FFF2-40B4-BE49-F238E27FC236}">
                <a16:creationId xmlns="" xmlns:a16="http://schemas.microsoft.com/office/drawing/2014/main" id="{DACFEA19-A93B-C8DC-3B6F-75ABCF890C07}"/>
              </a:ext>
            </a:extLst>
          </p:cNvPr>
          <p:cNvSpPr txBox="1"/>
          <p:nvPr/>
        </p:nvSpPr>
        <p:spPr>
          <a:xfrm>
            <a:off x="1045146" y="5101431"/>
            <a:ext cx="7784060" cy="923330"/>
          </a:xfrm>
          <a:prstGeom prst="rect">
            <a:avLst/>
          </a:prstGeom>
          <a:noFill/>
        </p:spPr>
        <p:txBody>
          <a:bodyPr wrap="square" rtlCol="0">
            <a:spAutoFit/>
          </a:bodyPr>
          <a:lstStyle/>
          <a:p>
            <a:r>
              <a:rPr lang="de-DE" dirty="0">
                <a:hlinkClick r:id="rId3"/>
              </a:rPr>
              <a:t>https://www.schleswig-holstein.de/DE/fachinhalte/S/schulrecht/Downloads/Erlasse/Downloads/Leistungsnachweise_Primarstufe.pdf?__blob=publicationFile&amp;v=1</a:t>
            </a:r>
            <a:endParaRPr lang="de-DE" dirty="0"/>
          </a:p>
        </p:txBody>
      </p:sp>
    </p:spTree>
    <p:extLst>
      <p:ext uri="{BB962C8B-B14F-4D97-AF65-F5344CB8AC3E}">
        <p14:creationId xmlns:p14="http://schemas.microsoft.com/office/powerpoint/2010/main" val="38283415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1.6 Leistungsbewertung – Kriterien für Noten für Unterrichtsbeiträge</a:t>
            </a:r>
          </a:p>
        </p:txBody>
      </p:sp>
      <p:sp>
        <p:nvSpPr>
          <p:cNvPr id="3" name="Inhaltsplatzhalter 2"/>
          <p:cNvSpPr>
            <a:spLocks noGrp="1"/>
          </p:cNvSpPr>
          <p:nvPr>
            <p:ph idx="1"/>
          </p:nvPr>
        </p:nvSpPr>
        <p:spPr>
          <a:xfrm>
            <a:off x="838200" y="1825625"/>
            <a:ext cx="10515600" cy="4160396"/>
          </a:xfrm>
        </p:spPr>
        <p:txBody>
          <a:bodyPr anchor="ctr">
            <a:normAutofit/>
          </a:bodyPr>
          <a:lstStyle/>
          <a:p>
            <a:pPr algn="just">
              <a:lnSpc>
                <a:spcPct val="100000"/>
              </a:lnSpc>
              <a:spcBef>
                <a:spcPts val="0"/>
              </a:spcBef>
            </a:pPr>
            <a:r>
              <a:rPr lang="de-DE" noProof="0" dirty="0"/>
              <a:t>Beispiel: </a:t>
            </a:r>
            <a:r>
              <a:rPr lang="de-DE" sz="2000" noProof="0" dirty="0">
                <a:hlinkClick r:id="rId2"/>
              </a:rPr>
              <a:t>https://www.lehrerfreund.de/schule/1s/muendliche-noten-beurteilung/2313</a:t>
            </a:r>
            <a:r>
              <a:rPr lang="de-DE" sz="2000" noProof="0" dirty="0"/>
              <a:t> </a:t>
            </a:r>
            <a:endParaRPr lang="de-DE" sz="2400" noProof="0" dirty="0"/>
          </a:p>
          <a:p>
            <a:pPr algn="just">
              <a:lnSpc>
                <a:spcPct val="100000"/>
              </a:lnSpc>
              <a:spcBef>
                <a:spcPts val="0"/>
              </a:spcBef>
            </a:pPr>
            <a:r>
              <a:rPr lang="de-DE" noProof="0" dirty="0"/>
              <a:t>Für die Oberstufe gibt es bezüglich der Transparenz bei der Notengebung konkrete Vorgaben im Erlass </a:t>
            </a:r>
            <a:r>
              <a:rPr lang="de-DE" i="1" noProof="0" dirty="0"/>
              <a:t>Leistungsnachweise und Leistungsbewertung in der gymnasialen Oberstufe</a:t>
            </a:r>
            <a:r>
              <a:rPr lang="de-DE" noProof="0" dirty="0"/>
              <a:t>, nicht so jedoch im Erlass für die Primar- und Sekundarstufe I bzw. den künftigen Erlassen.</a:t>
            </a:r>
          </a:p>
          <a:p>
            <a:pPr algn="just">
              <a:lnSpc>
                <a:spcPct val="100000"/>
              </a:lnSpc>
              <a:spcBef>
                <a:spcPts val="0"/>
              </a:spcBef>
            </a:pPr>
            <a:r>
              <a:rPr lang="de-DE" noProof="0" dirty="0"/>
              <a:t>Dennoch ist es sinnvoll , die Regelungen für die Oberstufe sinngemäß auch in den unteren Jahrgängen anzuwenden. (--&gt; folgende Folie)</a:t>
            </a:r>
          </a:p>
        </p:txBody>
      </p:sp>
    </p:spTree>
    <p:extLst>
      <p:ext uri="{BB962C8B-B14F-4D97-AF65-F5344CB8AC3E}">
        <p14:creationId xmlns:p14="http://schemas.microsoft.com/office/powerpoint/2010/main" val="5063113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1.6 Leistungsbewertung – Kriterien für Noten für Unterrichtsbeiträge</a:t>
            </a:r>
          </a:p>
        </p:txBody>
      </p:sp>
      <p:sp>
        <p:nvSpPr>
          <p:cNvPr id="3" name="Inhaltsplatzhalter 2"/>
          <p:cNvSpPr>
            <a:spLocks noGrp="1"/>
          </p:cNvSpPr>
          <p:nvPr>
            <p:ph idx="1"/>
          </p:nvPr>
        </p:nvSpPr>
        <p:spPr>
          <a:xfrm>
            <a:off x="838200" y="1825625"/>
            <a:ext cx="10515600" cy="4160396"/>
          </a:xfrm>
        </p:spPr>
        <p:txBody>
          <a:bodyPr anchor="ctr">
            <a:normAutofit/>
          </a:bodyPr>
          <a:lstStyle/>
          <a:p>
            <a:pPr marL="0" indent="0" algn="just">
              <a:lnSpc>
                <a:spcPct val="100000"/>
              </a:lnSpc>
              <a:spcBef>
                <a:spcPts val="0"/>
              </a:spcBef>
              <a:buNone/>
            </a:pPr>
            <a:r>
              <a:rPr lang="de-DE" b="1" dirty="0"/>
              <a:t>Regelungen für die Oberstufe:</a:t>
            </a:r>
          </a:p>
          <a:p>
            <a:pPr marL="0" indent="0" algn="just">
              <a:lnSpc>
                <a:spcPct val="100000"/>
              </a:lnSpc>
              <a:spcBef>
                <a:spcPts val="0"/>
              </a:spcBef>
              <a:buNone/>
            </a:pPr>
            <a:endParaRPr lang="de-DE" dirty="0"/>
          </a:p>
          <a:p>
            <a:pPr algn="just">
              <a:lnSpc>
                <a:spcPct val="100000"/>
              </a:lnSpc>
              <a:spcBef>
                <a:spcPts val="0"/>
              </a:spcBef>
            </a:pPr>
            <a:r>
              <a:rPr lang="de-DE" dirty="0"/>
              <a:t>Bekanntgabe der Kriterien zur mündlichen Leistungsbewertung zu Beginn des Schuljahres</a:t>
            </a:r>
          </a:p>
          <a:p>
            <a:pPr algn="just">
              <a:lnSpc>
                <a:spcPct val="100000"/>
              </a:lnSpc>
              <a:spcBef>
                <a:spcPts val="0"/>
              </a:spcBef>
            </a:pPr>
            <a:r>
              <a:rPr lang="de-DE" dirty="0"/>
              <a:t>Besprechung bzw. Mitteilung des Leistungsstands zweimal pro Halbjahr, das erste Mal vor der ersten Klausur/Klassenarbeit</a:t>
            </a:r>
          </a:p>
          <a:p>
            <a:pPr algn="just">
              <a:lnSpc>
                <a:spcPct val="100000"/>
              </a:lnSpc>
              <a:spcBef>
                <a:spcPts val="0"/>
              </a:spcBef>
            </a:pPr>
            <a:r>
              <a:rPr lang="de-DE" dirty="0"/>
              <a:t>Dokumentation des Vorgehens im </a:t>
            </a:r>
            <a:r>
              <a:rPr lang="de-DE" dirty="0" err="1"/>
              <a:t>Kursheft</a:t>
            </a:r>
            <a:r>
              <a:rPr lang="de-DE" dirty="0"/>
              <a:t> bzw. Klassenbuch</a:t>
            </a:r>
          </a:p>
        </p:txBody>
      </p:sp>
      <p:pic>
        <p:nvPicPr>
          <p:cNvPr id="4" name="Grafik 3">
            <a:extLst>
              <a:ext uri="{FF2B5EF4-FFF2-40B4-BE49-F238E27FC236}">
                <a16:creationId xmlns="" xmlns:a16="http://schemas.microsoft.com/office/drawing/2014/main" id="{727CC664-CA3C-FFA6-122A-AA695EAD7EE9}"/>
              </a:ext>
            </a:extLst>
          </p:cNvPr>
          <p:cNvPicPr>
            <a:picLocks noChangeAspect="1"/>
          </p:cNvPicPr>
          <p:nvPr/>
        </p:nvPicPr>
        <p:blipFill>
          <a:blip r:embed="rId2"/>
          <a:stretch>
            <a:fillRect/>
          </a:stretch>
        </p:blipFill>
        <p:spPr>
          <a:xfrm>
            <a:off x="5999748" y="1425434"/>
            <a:ext cx="1784684" cy="1784684"/>
          </a:xfrm>
          <a:prstGeom prst="rect">
            <a:avLst/>
          </a:prstGeom>
        </p:spPr>
      </p:pic>
    </p:spTree>
    <p:extLst>
      <p:ext uri="{BB962C8B-B14F-4D97-AF65-F5344CB8AC3E}">
        <p14:creationId xmlns:p14="http://schemas.microsoft.com/office/powerpoint/2010/main" val="2403330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836C8F4E-2962-584A-6F90-4F0D3C8EE532}"/>
            </a:ext>
          </a:extLst>
        </p:cNvPr>
        <p:cNvGrpSpPr/>
        <p:nvPr/>
      </p:nvGrpSpPr>
      <p:grpSpPr>
        <a:xfrm>
          <a:off x="0" y="0"/>
          <a:ext cx="0" cy="0"/>
          <a:chOff x="0" y="0"/>
          <a:chExt cx="0" cy="0"/>
        </a:xfrm>
      </p:grpSpPr>
      <p:sp>
        <p:nvSpPr>
          <p:cNvPr id="2" name="Titel 1">
            <a:extLst>
              <a:ext uri="{FF2B5EF4-FFF2-40B4-BE49-F238E27FC236}">
                <a16:creationId xmlns="" xmlns:a16="http://schemas.microsoft.com/office/drawing/2014/main" id="{F4319273-85BD-A4AE-534D-138E6C291681}"/>
              </a:ext>
            </a:extLst>
          </p:cNvPr>
          <p:cNvSpPr>
            <a:spLocks noGrp="1"/>
          </p:cNvSpPr>
          <p:nvPr>
            <p:ph type="title"/>
          </p:nvPr>
        </p:nvSpPr>
        <p:spPr/>
        <p:txBody>
          <a:bodyPr/>
          <a:lstStyle/>
          <a:p>
            <a:r>
              <a:rPr lang="de-DE" dirty="0"/>
              <a:t>Drei wichtige Sätze des Schulrechts</a:t>
            </a:r>
          </a:p>
        </p:txBody>
      </p:sp>
      <p:sp>
        <p:nvSpPr>
          <p:cNvPr id="3" name="Inhaltsplatzhalter 2">
            <a:extLst>
              <a:ext uri="{FF2B5EF4-FFF2-40B4-BE49-F238E27FC236}">
                <a16:creationId xmlns="" xmlns:a16="http://schemas.microsoft.com/office/drawing/2014/main" id="{095B8566-9AF8-2208-9990-7CF4B1D750A6}"/>
              </a:ext>
            </a:extLst>
          </p:cNvPr>
          <p:cNvSpPr>
            <a:spLocks noGrp="1"/>
          </p:cNvSpPr>
          <p:nvPr>
            <p:ph idx="1"/>
          </p:nvPr>
        </p:nvSpPr>
        <p:spPr/>
        <p:txBody>
          <a:bodyPr anchor="ctr">
            <a:normAutofit/>
          </a:bodyPr>
          <a:lstStyle/>
          <a:p>
            <a:pPr eaLnBrk="1" hangingPunct="1"/>
            <a:r>
              <a:rPr lang="de-DE" sz="4400" b="1" dirty="0">
                <a:solidFill>
                  <a:srgbClr val="FF0000"/>
                </a:solidFill>
                <a:ea typeface="ＭＳ Ｐゴシック" charset="0"/>
              </a:rPr>
              <a:t> „Wo steht das?“ </a:t>
            </a:r>
            <a:endParaRPr lang="de-DE" sz="4400" b="1" dirty="0">
              <a:ea typeface="ＭＳ Ｐゴシック" charset="0"/>
            </a:endParaRPr>
          </a:p>
          <a:p>
            <a:pPr eaLnBrk="1" hangingPunct="1"/>
            <a:r>
              <a:rPr lang="de-DE" sz="4400" b="1" dirty="0">
                <a:solidFill>
                  <a:srgbClr val="FF0000"/>
                </a:solidFill>
                <a:ea typeface="ＭＳ Ｐゴシック" charset="0"/>
              </a:rPr>
              <a:t> „Es kommt darauf an.“</a:t>
            </a:r>
          </a:p>
          <a:p>
            <a:pPr eaLnBrk="1" hangingPunct="1"/>
            <a:r>
              <a:rPr lang="de-DE" sz="4400" b="1" dirty="0">
                <a:solidFill>
                  <a:srgbClr val="FF0000"/>
                </a:solidFill>
                <a:ea typeface="ＭＳ Ｐゴシック" charset="0"/>
              </a:rPr>
              <a:t> „Das ist nicht geregelt.“</a:t>
            </a:r>
          </a:p>
        </p:txBody>
      </p:sp>
      <p:pic>
        <p:nvPicPr>
          <p:cNvPr id="4" name="Grafik 3">
            <a:extLst>
              <a:ext uri="{FF2B5EF4-FFF2-40B4-BE49-F238E27FC236}">
                <a16:creationId xmlns="" xmlns:a16="http://schemas.microsoft.com/office/drawing/2014/main" id="{C2906AE0-DDF6-99B7-08E3-45A2264B5903}"/>
              </a:ext>
            </a:extLst>
          </p:cNvPr>
          <p:cNvPicPr>
            <a:picLocks noChangeAspect="1"/>
          </p:cNvPicPr>
          <p:nvPr/>
        </p:nvPicPr>
        <p:blipFill>
          <a:blip r:embed="rId2"/>
          <a:stretch>
            <a:fillRect/>
          </a:stretch>
        </p:blipFill>
        <p:spPr>
          <a:xfrm flipH="1">
            <a:off x="5828763" y="1931831"/>
            <a:ext cx="4925095" cy="4926169"/>
          </a:xfrm>
          <a:prstGeom prst="rect">
            <a:avLst/>
          </a:prstGeom>
        </p:spPr>
      </p:pic>
    </p:spTree>
    <p:extLst>
      <p:ext uri="{BB962C8B-B14F-4D97-AF65-F5344CB8AC3E}">
        <p14:creationId xmlns:p14="http://schemas.microsoft.com/office/powerpoint/2010/main" val="40567105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1.6 Leistungsbewertung – Bildung der Gesamtnote/Zeugnisse</a:t>
            </a:r>
          </a:p>
        </p:txBody>
      </p:sp>
      <p:sp>
        <p:nvSpPr>
          <p:cNvPr id="3" name="Inhaltsplatzhalter 2"/>
          <p:cNvSpPr>
            <a:spLocks noGrp="1"/>
          </p:cNvSpPr>
          <p:nvPr>
            <p:ph idx="1"/>
          </p:nvPr>
        </p:nvSpPr>
        <p:spPr>
          <a:xfrm>
            <a:off x="838200" y="1825625"/>
            <a:ext cx="10515600" cy="4160396"/>
          </a:xfrm>
        </p:spPr>
        <p:txBody>
          <a:bodyPr anchor="ctr">
            <a:normAutofit lnSpcReduction="10000"/>
          </a:bodyPr>
          <a:lstStyle/>
          <a:p>
            <a:pPr algn="just">
              <a:lnSpc>
                <a:spcPct val="100000"/>
              </a:lnSpc>
              <a:spcBef>
                <a:spcPts val="0"/>
              </a:spcBef>
            </a:pPr>
            <a:r>
              <a:rPr lang="de-DE" dirty="0"/>
              <a:t>Die Zeugnisverordnung (ZVO) legt die Beurteilungsbereiche (fachliche Leistungen sowie Lern- und Sozialverhalten), die Zeugnisformen, die Notenstufen bzw. die Übertragungsskala sowie die vorgesehenen zusätzlichen Vermerke fest.</a:t>
            </a:r>
          </a:p>
          <a:p>
            <a:pPr algn="just">
              <a:lnSpc>
                <a:spcPct val="100000"/>
              </a:lnSpc>
              <a:spcBef>
                <a:spcPts val="0"/>
              </a:spcBef>
            </a:pPr>
            <a:r>
              <a:rPr lang="de-DE" dirty="0"/>
              <a:t>Bei der Bildung der Gesamtnote hat die Mitarbeit im laufenden Unterricht zu überwiegen (ohne genaue / prozentuale Vorgabe).</a:t>
            </a:r>
          </a:p>
          <a:p>
            <a:pPr algn="just">
              <a:lnSpc>
                <a:spcPct val="100000"/>
              </a:lnSpc>
              <a:spcBef>
                <a:spcPts val="0"/>
              </a:spcBef>
            </a:pPr>
            <a:r>
              <a:rPr lang="de-DE" dirty="0"/>
              <a:t>Ebenso wenig gibt es eine Vorgabe für die Gewichtung der Halbjahre bei er Note am Schuljahresende. Das zweite Halbjahr sollte im Regelfall aber überwiegen, da ihm auch eine Prognosefunktion zukommt.</a:t>
            </a:r>
          </a:p>
        </p:txBody>
      </p:sp>
    </p:spTree>
    <p:extLst>
      <p:ext uri="{BB962C8B-B14F-4D97-AF65-F5344CB8AC3E}">
        <p14:creationId xmlns:p14="http://schemas.microsoft.com/office/powerpoint/2010/main" val="7835315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1.6 Leistungsbewertung – Konflikte bei der Notenvergabe</a:t>
            </a:r>
          </a:p>
        </p:txBody>
      </p:sp>
      <p:sp>
        <p:nvSpPr>
          <p:cNvPr id="3" name="Inhaltsplatzhalter 2"/>
          <p:cNvSpPr>
            <a:spLocks noGrp="1"/>
          </p:cNvSpPr>
          <p:nvPr>
            <p:ph idx="1"/>
          </p:nvPr>
        </p:nvSpPr>
        <p:spPr>
          <a:xfrm>
            <a:off x="838200" y="1825625"/>
            <a:ext cx="10515600" cy="4160396"/>
          </a:xfrm>
        </p:spPr>
        <p:txBody>
          <a:bodyPr anchor="ctr">
            <a:normAutofit/>
          </a:bodyPr>
          <a:lstStyle/>
          <a:p>
            <a:pPr>
              <a:lnSpc>
                <a:spcPct val="100000"/>
              </a:lnSpc>
              <a:spcBef>
                <a:spcPts val="0"/>
              </a:spcBef>
            </a:pPr>
            <a:r>
              <a:rPr lang="de-DE" dirty="0"/>
              <a:t>Der Klageweg steht nur bei Noten offen, die als Verwaltungsakt anzusehen sind.</a:t>
            </a:r>
          </a:p>
          <a:p>
            <a:pPr>
              <a:lnSpc>
                <a:spcPct val="100000"/>
              </a:lnSpc>
              <a:spcBef>
                <a:spcPts val="0"/>
              </a:spcBef>
            </a:pPr>
            <a:endParaRPr lang="de-DE" dirty="0"/>
          </a:p>
          <a:p>
            <a:pPr>
              <a:lnSpc>
                <a:spcPct val="100000"/>
              </a:lnSpc>
              <a:spcBef>
                <a:spcPts val="0"/>
              </a:spcBef>
            </a:pPr>
            <a:r>
              <a:rPr lang="de-DE" dirty="0"/>
              <a:t>Beschwerden sind bei jeder Note möglich. </a:t>
            </a:r>
          </a:p>
        </p:txBody>
      </p:sp>
      <p:pic>
        <p:nvPicPr>
          <p:cNvPr id="4" name="Grafik 3">
            <a:extLst>
              <a:ext uri="{FF2B5EF4-FFF2-40B4-BE49-F238E27FC236}">
                <a16:creationId xmlns="" xmlns:a16="http://schemas.microsoft.com/office/drawing/2014/main" id="{F40C6F16-38E9-D9AE-3AB9-DD878B4DF897}"/>
              </a:ext>
            </a:extLst>
          </p:cNvPr>
          <p:cNvPicPr>
            <a:picLocks noChangeAspect="1"/>
          </p:cNvPicPr>
          <p:nvPr/>
        </p:nvPicPr>
        <p:blipFill>
          <a:blip r:embed="rId2"/>
          <a:stretch>
            <a:fillRect/>
          </a:stretch>
        </p:blipFill>
        <p:spPr>
          <a:xfrm>
            <a:off x="7022432" y="3092116"/>
            <a:ext cx="2634916" cy="2634916"/>
          </a:xfrm>
          <a:prstGeom prst="rect">
            <a:avLst/>
          </a:prstGeom>
        </p:spPr>
      </p:pic>
    </p:spTree>
    <p:extLst>
      <p:ext uri="{BB962C8B-B14F-4D97-AF65-F5344CB8AC3E}">
        <p14:creationId xmlns:p14="http://schemas.microsoft.com/office/powerpoint/2010/main" val="25293248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1.6 Leistungsbewertung – Nachteilsausgleich</a:t>
            </a:r>
          </a:p>
        </p:txBody>
      </p:sp>
      <p:sp>
        <p:nvSpPr>
          <p:cNvPr id="3" name="Inhaltsplatzhalter 2"/>
          <p:cNvSpPr>
            <a:spLocks noGrp="1"/>
          </p:cNvSpPr>
          <p:nvPr>
            <p:ph idx="1"/>
          </p:nvPr>
        </p:nvSpPr>
        <p:spPr>
          <a:xfrm>
            <a:off x="838200" y="1825625"/>
            <a:ext cx="10515600" cy="4160396"/>
          </a:xfrm>
        </p:spPr>
        <p:txBody>
          <a:bodyPr anchor="ctr">
            <a:normAutofit fontScale="85000" lnSpcReduction="10000"/>
          </a:bodyPr>
          <a:lstStyle/>
          <a:p>
            <a:pPr algn="just">
              <a:lnSpc>
                <a:spcPct val="110000"/>
              </a:lnSpc>
              <a:spcBef>
                <a:spcPts val="0"/>
              </a:spcBef>
            </a:pPr>
            <a:r>
              <a:rPr lang="de-DE" dirty="0"/>
              <a:t>Der Nachteilsausgleich ist in der Nachteilsausgleich- und Notenschutzverordnung (</a:t>
            </a:r>
            <a:r>
              <a:rPr lang="de-DE" dirty="0" err="1"/>
              <a:t>NuNVO</a:t>
            </a:r>
            <a:r>
              <a:rPr lang="de-DE" dirty="0"/>
              <a:t>) geregelt.</a:t>
            </a:r>
          </a:p>
          <a:p>
            <a:pPr algn="just">
              <a:lnSpc>
                <a:spcPct val="110000"/>
              </a:lnSpc>
              <a:spcBef>
                <a:spcPts val="0"/>
              </a:spcBef>
            </a:pPr>
            <a:r>
              <a:rPr lang="de-DE" dirty="0"/>
              <a:t>ebenso: das Verfahren für eine Lese- und Rechtschreib-Schwäche</a:t>
            </a:r>
          </a:p>
          <a:p>
            <a:pPr algn="just">
              <a:lnSpc>
                <a:spcPct val="110000"/>
              </a:lnSpc>
              <a:spcBef>
                <a:spcPts val="0"/>
              </a:spcBef>
            </a:pPr>
            <a:r>
              <a:rPr lang="de-DE" dirty="0"/>
              <a:t>Notenschutz: eine bestimmte Leistung oder Teilleistung wird von der Bewertung ausgenommen</a:t>
            </a:r>
          </a:p>
          <a:p>
            <a:pPr algn="just">
              <a:lnSpc>
                <a:spcPct val="110000"/>
              </a:lnSpc>
              <a:spcBef>
                <a:spcPts val="0"/>
              </a:spcBef>
            </a:pPr>
            <a:r>
              <a:rPr lang="de-DE" dirty="0"/>
              <a:t>Nachteilsausgleich (z.B. verlängerte Arbeitszeit, spezielle Arbeitsmittel): fachliche Anforderungen bleiben bestehen, es werden Ausgleichsmaßnahmen gewährt</a:t>
            </a:r>
          </a:p>
          <a:p>
            <a:pPr lvl="2" algn="just">
              <a:lnSpc>
                <a:spcPct val="110000"/>
              </a:lnSpc>
              <a:spcBef>
                <a:spcPts val="0"/>
              </a:spcBef>
            </a:pPr>
            <a:r>
              <a:rPr lang="de-DE" sz="2200" dirty="0"/>
              <a:t>für alle Arten von körperlichen oder geistigen Beeinträchtigungen – auch vorübergehend</a:t>
            </a:r>
          </a:p>
          <a:p>
            <a:pPr lvl="2" algn="just">
              <a:lnSpc>
                <a:spcPct val="110000"/>
              </a:lnSpc>
              <a:spcBef>
                <a:spcPts val="0"/>
              </a:spcBef>
            </a:pPr>
            <a:r>
              <a:rPr lang="de-DE" sz="2200" dirty="0"/>
              <a:t>Anspruch ist durch Vorlage eines fachärztlichen Zeugnisses nachzuweisen.</a:t>
            </a:r>
          </a:p>
          <a:p>
            <a:pPr lvl="2" algn="just">
              <a:lnSpc>
                <a:spcPct val="110000"/>
              </a:lnSpc>
              <a:spcBef>
                <a:spcPts val="0"/>
              </a:spcBef>
            </a:pPr>
            <a:r>
              <a:rPr lang="de-DE" sz="2200" dirty="0"/>
              <a:t>Schulleiterin oder Schulleiter entscheidet über Gewährung und legt Art und Umfang fest (bei LRS mit Zustimmung der Klassenkonferenz).</a:t>
            </a:r>
          </a:p>
          <a:p>
            <a:pPr lvl="2" algn="just">
              <a:lnSpc>
                <a:spcPct val="110000"/>
              </a:lnSpc>
              <a:spcBef>
                <a:spcPts val="0"/>
              </a:spcBef>
            </a:pPr>
            <a:r>
              <a:rPr lang="de-DE" sz="2200" dirty="0"/>
              <a:t>Nachteilsausgleich ist von Amts wegen zu gewähren.</a:t>
            </a:r>
          </a:p>
        </p:txBody>
      </p:sp>
    </p:spTree>
    <p:extLst>
      <p:ext uri="{BB962C8B-B14F-4D97-AF65-F5344CB8AC3E}">
        <p14:creationId xmlns:p14="http://schemas.microsoft.com/office/powerpoint/2010/main" val="158706940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1.6 Leistungsbewertung – zielgleiche und zieldifferente Beschulung</a:t>
            </a:r>
          </a:p>
        </p:txBody>
      </p:sp>
      <p:sp>
        <p:nvSpPr>
          <p:cNvPr id="3" name="Inhaltsplatzhalter 2"/>
          <p:cNvSpPr>
            <a:spLocks noGrp="1"/>
          </p:cNvSpPr>
          <p:nvPr>
            <p:ph idx="1"/>
          </p:nvPr>
        </p:nvSpPr>
        <p:spPr>
          <a:xfrm>
            <a:off x="838200" y="1825625"/>
            <a:ext cx="10515600" cy="4160396"/>
          </a:xfrm>
        </p:spPr>
        <p:txBody>
          <a:bodyPr anchor="ctr">
            <a:normAutofit fontScale="92500" lnSpcReduction="10000"/>
          </a:bodyPr>
          <a:lstStyle/>
          <a:p>
            <a:pPr marL="0" indent="0" algn="just">
              <a:lnSpc>
                <a:spcPct val="100000"/>
              </a:lnSpc>
              <a:spcBef>
                <a:spcPts val="0"/>
              </a:spcBef>
              <a:buNone/>
            </a:pPr>
            <a:r>
              <a:rPr lang="de-DE" dirty="0"/>
              <a:t>Bei der Leistungsbeurteilung von </a:t>
            </a:r>
            <a:r>
              <a:rPr lang="de-DE" dirty="0" err="1"/>
              <a:t>SuS</a:t>
            </a:r>
            <a:r>
              <a:rPr lang="de-DE" dirty="0"/>
              <a:t> mit Förderschwerpunkt ist zu beachten, ob </a:t>
            </a:r>
            <a:r>
              <a:rPr lang="de-DE" dirty="0" err="1"/>
              <a:t>SuS</a:t>
            </a:r>
            <a:r>
              <a:rPr lang="de-DE" dirty="0"/>
              <a:t> zielgleich oder zieldifferent beschult werden:</a:t>
            </a:r>
          </a:p>
          <a:p>
            <a:pPr algn="just">
              <a:lnSpc>
                <a:spcPct val="100000"/>
              </a:lnSpc>
              <a:spcBef>
                <a:spcPts val="0"/>
              </a:spcBef>
            </a:pPr>
            <a:r>
              <a:rPr lang="de-DE" b="1" dirty="0"/>
              <a:t>zielgleich: </a:t>
            </a:r>
            <a:r>
              <a:rPr lang="de-DE" dirty="0"/>
              <a:t>wenn </a:t>
            </a:r>
            <a:r>
              <a:rPr lang="de-DE" dirty="0" err="1"/>
              <a:t>SuS</a:t>
            </a:r>
            <a:r>
              <a:rPr lang="de-DE" dirty="0"/>
              <a:t> nach den Leistungsanforderungen einer allgemein bildenden oder einer berufsbildenden Schule unterrichtet werden</a:t>
            </a:r>
          </a:p>
          <a:p>
            <a:pPr algn="just">
              <a:lnSpc>
                <a:spcPct val="100000"/>
              </a:lnSpc>
              <a:spcBef>
                <a:spcPts val="0"/>
              </a:spcBef>
            </a:pPr>
            <a:r>
              <a:rPr lang="de-DE" b="1" dirty="0"/>
              <a:t>zieldifferent:  </a:t>
            </a:r>
            <a:r>
              <a:rPr lang="de-DE" dirty="0"/>
              <a:t>SuS mit sonderpädagogischem Förderbedarf, die nicht oder nicht in allen Fächern nach den Lehrplan- und Fachanforderungen einer allgemein bildenden oder berufsbildenden Schule unterrichtet werden, ist der Förderschwerpunkt im Zeugniskopf aufzuführen; SuS mit den Förderschwerpunkten </a:t>
            </a:r>
            <a:r>
              <a:rPr lang="de-DE" i="1" dirty="0"/>
              <a:t>Lernen</a:t>
            </a:r>
            <a:r>
              <a:rPr lang="de-DE" dirty="0"/>
              <a:t> und </a:t>
            </a:r>
            <a:r>
              <a:rPr lang="de-DE" i="1" dirty="0"/>
              <a:t>Geistige Entwicklung </a:t>
            </a:r>
            <a:r>
              <a:rPr lang="de-DE" dirty="0"/>
              <a:t>erhalten im gemeinsamen Unterricht der allgemein bildenden Schulen ein angepasstes, differenziertes Lernangebot und ein Zeugnis in tabellarischer Form</a:t>
            </a:r>
          </a:p>
        </p:txBody>
      </p:sp>
    </p:spTree>
    <p:extLst>
      <p:ext uri="{BB962C8B-B14F-4D97-AF65-F5344CB8AC3E}">
        <p14:creationId xmlns:p14="http://schemas.microsoft.com/office/powerpoint/2010/main" val="129304093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CB27B449-650F-8182-D64F-298117E063D9}"/>
            </a:ext>
          </a:extLst>
        </p:cNvPr>
        <p:cNvGrpSpPr/>
        <p:nvPr/>
      </p:nvGrpSpPr>
      <p:grpSpPr>
        <a:xfrm>
          <a:off x="0" y="0"/>
          <a:ext cx="0" cy="0"/>
          <a:chOff x="0" y="0"/>
          <a:chExt cx="0" cy="0"/>
        </a:xfrm>
      </p:grpSpPr>
      <p:pic>
        <p:nvPicPr>
          <p:cNvPr id="8" name="Grafik 7">
            <a:extLst>
              <a:ext uri="{FF2B5EF4-FFF2-40B4-BE49-F238E27FC236}">
                <a16:creationId xmlns="" xmlns:a16="http://schemas.microsoft.com/office/drawing/2014/main" id="{74947AA9-B0A6-5E69-D64D-C968D36FD338}"/>
              </a:ext>
            </a:extLst>
          </p:cNvPr>
          <p:cNvPicPr>
            <a:picLocks noChangeAspect="1"/>
          </p:cNvPicPr>
          <p:nvPr/>
        </p:nvPicPr>
        <p:blipFill>
          <a:blip r:embed="rId2"/>
          <a:stretch>
            <a:fillRect/>
          </a:stretch>
        </p:blipFill>
        <p:spPr>
          <a:xfrm>
            <a:off x="8586537" y="2630905"/>
            <a:ext cx="2807368" cy="2807368"/>
          </a:xfrm>
          <a:prstGeom prst="rect">
            <a:avLst/>
          </a:prstGeom>
        </p:spPr>
      </p:pic>
      <p:pic>
        <p:nvPicPr>
          <p:cNvPr id="9" name="Grafik 8">
            <a:extLst>
              <a:ext uri="{FF2B5EF4-FFF2-40B4-BE49-F238E27FC236}">
                <a16:creationId xmlns="" xmlns:a16="http://schemas.microsoft.com/office/drawing/2014/main" id="{F55D9409-70B1-2D00-ED15-394F7DC0272A}"/>
              </a:ext>
            </a:extLst>
          </p:cNvPr>
          <p:cNvPicPr>
            <a:picLocks noChangeAspect="1"/>
          </p:cNvPicPr>
          <p:nvPr/>
        </p:nvPicPr>
        <p:blipFill>
          <a:blip r:embed="rId3"/>
          <a:stretch>
            <a:fillRect/>
          </a:stretch>
        </p:blipFill>
        <p:spPr>
          <a:xfrm>
            <a:off x="-224589" y="2037348"/>
            <a:ext cx="3216442" cy="3216442"/>
          </a:xfrm>
          <a:prstGeom prst="rect">
            <a:avLst/>
          </a:prstGeom>
        </p:spPr>
      </p:pic>
      <p:pic>
        <p:nvPicPr>
          <p:cNvPr id="10" name="Grafik 9">
            <a:extLst>
              <a:ext uri="{FF2B5EF4-FFF2-40B4-BE49-F238E27FC236}">
                <a16:creationId xmlns="" xmlns:a16="http://schemas.microsoft.com/office/drawing/2014/main" id="{8025A5EF-846A-840A-A575-C5D0115C7523}"/>
              </a:ext>
            </a:extLst>
          </p:cNvPr>
          <p:cNvPicPr>
            <a:picLocks noChangeAspect="1"/>
          </p:cNvPicPr>
          <p:nvPr/>
        </p:nvPicPr>
        <p:blipFill>
          <a:blip r:embed="rId4"/>
          <a:stretch>
            <a:fillRect/>
          </a:stretch>
        </p:blipFill>
        <p:spPr>
          <a:xfrm>
            <a:off x="2991853" y="1824790"/>
            <a:ext cx="3429000" cy="3429000"/>
          </a:xfrm>
          <a:prstGeom prst="rect">
            <a:avLst/>
          </a:prstGeom>
        </p:spPr>
      </p:pic>
      <p:sp>
        <p:nvSpPr>
          <p:cNvPr id="13" name="Oval 12">
            <a:extLst>
              <a:ext uri="{FF2B5EF4-FFF2-40B4-BE49-F238E27FC236}">
                <a16:creationId xmlns="" xmlns:a16="http://schemas.microsoft.com/office/drawing/2014/main" id="{905C5F09-0B0F-618A-0420-BDF08357B1BF}"/>
              </a:ext>
            </a:extLst>
          </p:cNvPr>
          <p:cNvSpPr/>
          <p:nvPr/>
        </p:nvSpPr>
        <p:spPr>
          <a:xfrm>
            <a:off x="5157537" y="4267201"/>
            <a:ext cx="2066223" cy="986589"/>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de-DE" dirty="0">
                <a:latin typeface="Cavolini" panose="03000502040302020204" pitchFamily="66" charset="0"/>
                <a:cs typeface="Cavolini" panose="03000502040302020204" pitchFamily="66" charset="0"/>
              </a:rPr>
              <a:t>Noch Fragen ?</a:t>
            </a:r>
            <a:endParaRPr lang="de-DE" dirty="0">
              <a:latin typeface=""/>
            </a:endParaRPr>
          </a:p>
        </p:txBody>
      </p:sp>
    </p:spTree>
    <p:extLst>
      <p:ext uri="{BB962C8B-B14F-4D97-AF65-F5344CB8AC3E}">
        <p14:creationId xmlns:p14="http://schemas.microsoft.com/office/powerpoint/2010/main" val="1562112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1.1 	Die </a:t>
            </a:r>
            <a:r>
              <a:rPr lang="de-DE" dirty="0" err="1"/>
              <a:t>LiV</a:t>
            </a:r>
            <a:r>
              <a:rPr lang="de-DE" dirty="0"/>
              <a:t> kennt grundsätzliche 	Rechtsbegriffe und ihre 	Bindungswirkung.</a:t>
            </a:r>
          </a:p>
        </p:txBody>
      </p:sp>
      <p:sp>
        <p:nvSpPr>
          <p:cNvPr id="3" name="Textplatzhalter 2"/>
          <p:cNvSpPr>
            <a:spLocks noGrp="1"/>
          </p:cNvSpPr>
          <p:nvPr>
            <p:ph type="body" idx="1"/>
          </p:nvPr>
        </p:nvSpPr>
        <p:spPr/>
        <p:txBody>
          <a:bodyPr/>
          <a:lstStyle/>
          <a:p>
            <a:r>
              <a:rPr lang="de-DE" dirty="0"/>
              <a:t>Kompetenzerwartung 1</a:t>
            </a:r>
          </a:p>
        </p:txBody>
      </p:sp>
    </p:spTree>
    <p:extLst>
      <p:ext uri="{BB962C8B-B14F-4D97-AF65-F5344CB8AC3E}">
        <p14:creationId xmlns:p14="http://schemas.microsoft.com/office/powerpoint/2010/main" val="1056205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1.1.1 Rechtsbegriffe / sprachliche Bindungswirkung</a:t>
            </a:r>
          </a:p>
        </p:txBody>
      </p:sp>
      <p:sp>
        <p:nvSpPr>
          <p:cNvPr id="3" name="Inhaltsplatzhalter 2"/>
          <p:cNvSpPr>
            <a:spLocks noGrp="1"/>
          </p:cNvSpPr>
          <p:nvPr>
            <p:ph idx="1"/>
          </p:nvPr>
        </p:nvSpPr>
        <p:spPr/>
        <p:txBody>
          <a:bodyPr anchor="ctr">
            <a:normAutofit fontScale="70000" lnSpcReduction="20000"/>
          </a:bodyPr>
          <a:lstStyle/>
          <a:p>
            <a:pPr>
              <a:lnSpc>
                <a:spcPct val="100000"/>
              </a:lnSpc>
              <a:spcBef>
                <a:spcPts val="0"/>
              </a:spcBef>
            </a:pPr>
            <a:r>
              <a:rPr lang="de-DE" dirty="0"/>
              <a:t>Die </a:t>
            </a:r>
            <a:r>
              <a:rPr lang="de-DE" b="1" dirty="0"/>
              <a:t>Muss-Regelung</a:t>
            </a:r>
            <a:r>
              <a:rPr lang="de-DE" dirty="0"/>
              <a:t> 	impliziert die stärkste rechtliche Bindung und lässt dem 					Adressaten keinen Spielraum (Formulierungen „muss“, „es ist 					zu…“; Gebrauch des Indikativs). </a:t>
            </a:r>
          </a:p>
          <a:p>
            <a:pPr>
              <a:lnSpc>
                <a:spcPct val="100000"/>
              </a:lnSpc>
              <a:spcBef>
                <a:spcPts val="0"/>
              </a:spcBef>
            </a:pPr>
            <a:r>
              <a:rPr lang="de-DE" dirty="0"/>
              <a:t>Die </a:t>
            </a:r>
            <a:r>
              <a:rPr lang="de-DE" b="1" dirty="0"/>
              <a:t>Soll-Regelung</a:t>
            </a:r>
            <a:r>
              <a:rPr lang="de-DE" dirty="0"/>
              <a:t> 	ist grundsätzlich mit der Auslegung der Muss-Regelung 					gleichzusetzen, wobei aber in Ausnahmefällen begründete 					Abweichungen möglich sind.</a:t>
            </a:r>
          </a:p>
          <a:p>
            <a:pPr>
              <a:lnSpc>
                <a:spcPct val="100000"/>
              </a:lnSpc>
              <a:spcBef>
                <a:spcPts val="0"/>
              </a:spcBef>
            </a:pPr>
            <a:r>
              <a:rPr lang="de-DE" dirty="0"/>
              <a:t>Die </a:t>
            </a:r>
            <a:r>
              <a:rPr lang="de-DE" b="1" dirty="0"/>
              <a:t>Kann-Regelung</a:t>
            </a:r>
            <a:r>
              <a:rPr lang="de-DE" dirty="0"/>
              <a:t> 	lässt dem Adressaten den größten Spielraum bei seinen 					Entscheidungen. Aufgrund ihrer Abstraktheit und der 					fehlenden Berücksichtigung von Einzelfällen geht mit den Gesetzen 				und Verordnungen ein Ermessensspielraum einher, der der Schule 				bzw. der Lehrkraft eine (pädagogisch) flexible Reaktion auf die 				unterschiedlichen Einzelfälle des Schulalltags ermöglicht. Das 					Ermessen muss also pflichtgemäß ausgeübt werden und eröffnet 				keine freie Wahlmöglichkeit, sodass es sachgerechte, also fachliche 				oder pädagogische Gründe für die Entscheidung der Lehrkraft geben 				muss.</a:t>
            </a:r>
          </a:p>
          <a:p>
            <a:pPr>
              <a:lnSpc>
                <a:spcPct val="100000"/>
              </a:lnSpc>
              <a:spcBef>
                <a:spcPts val="0"/>
              </a:spcBef>
            </a:pPr>
            <a:endParaRPr lang="de-DE" b="1" dirty="0"/>
          </a:p>
        </p:txBody>
      </p:sp>
      <p:pic>
        <p:nvPicPr>
          <p:cNvPr id="4" name="Grafik 3">
            <a:extLst>
              <a:ext uri="{FF2B5EF4-FFF2-40B4-BE49-F238E27FC236}">
                <a16:creationId xmlns="" xmlns:a16="http://schemas.microsoft.com/office/drawing/2014/main" id="{F95DEA02-4724-479D-842C-9AD199C686BB}"/>
              </a:ext>
            </a:extLst>
          </p:cNvPr>
          <p:cNvPicPr>
            <a:picLocks noChangeAspect="1"/>
          </p:cNvPicPr>
          <p:nvPr/>
        </p:nvPicPr>
        <p:blipFill>
          <a:blip r:embed="rId2"/>
          <a:stretch>
            <a:fillRect/>
          </a:stretch>
        </p:blipFill>
        <p:spPr>
          <a:xfrm>
            <a:off x="477590" y="3660596"/>
            <a:ext cx="2832279" cy="2832279"/>
          </a:xfrm>
          <a:prstGeom prst="rect">
            <a:avLst/>
          </a:prstGeom>
        </p:spPr>
      </p:pic>
    </p:spTree>
    <p:extLst>
      <p:ext uri="{BB962C8B-B14F-4D97-AF65-F5344CB8AC3E}">
        <p14:creationId xmlns:p14="http://schemas.microsoft.com/office/powerpoint/2010/main" val="2149753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1.1.1 Weitere wichtige Begriffe / Formulierungen:</a:t>
            </a:r>
          </a:p>
        </p:txBody>
      </p:sp>
      <p:sp>
        <p:nvSpPr>
          <p:cNvPr id="3" name="Inhaltsplatzhalter 2"/>
          <p:cNvSpPr>
            <a:spLocks noGrp="1"/>
          </p:cNvSpPr>
          <p:nvPr>
            <p:ph idx="1"/>
          </p:nvPr>
        </p:nvSpPr>
        <p:spPr/>
        <p:txBody>
          <a:bodyPr anchor="ctr">
            <a:normAutofit/>
          </a:bodyPr>
          <a:lstStyle/>
          <a:p>
            <a:pPr>
              <a:lnSpc>
                <a:spcPct val="100000"/>
              </a:lnSpc>
              <a:spcBef>
                <a:spcPts val="0"/>
              </a:spcBef>
            </a:pPr>
            <a:r>
              <a:rPr lang="de-DE" b="1" dirty="0"/>
              <a:t>grundsätzlich:</a:t>
            </a:r>
            <a:r>
              <a:rPr lang="de-DE" dirty="0"/>
              <a:t> 	bedeutet nicht „ohne Ausnahme“, sondern „im 				Regelfall“, begründete Ausnahmen sind möglich</a:t>
            </a:r>
          </a:p>
          <a:p>
            <a:pPr>
              <a:lnSpc>
                <a:spcPct val="100000"/>
              </a:lnSpc>
              <a:spcBef>
                <a:spcPts val="0"/>
              </a:spcBef>
            </a:pPr>
            <a:r>
              <a:rPr lang="de-DE" b="1" dirty="0"/>
              <a:t>unverzüglich:</a:t>
            </a:r>
            <a:r>
              <a:rPr lang="de-DE" dirty="0"/>
              <a:t> 	nicht „sofort“, sondern „ohne schuldhaftes Zögern“</a:t>
            </a:r>
          </a:p>
          <a:p>
            <a:pPr>
              <a:lnSpc>
                <a:spcPct val="100000"/>
              </a:lnSpc>
              <a:spcBef>
                <a:spcPts val="0"/>
              </a:spcBef>
            </a:pPr>
            <a:r>
              <a:rPr lang="de-DE" b="1" dirty="0"/>
              <a:t>insbesondere:</a:t>
            </a:r>
            <a:r>
              <a:rPr lang="de-DE" dirty="0"/>
              <a:t> 	Erscheint in einer Aufzählung das Wort 					„insbesondere“, so ist diese nicht abschließend, 				sondern nur beispielhaft. Die Liste darf erweitert 				werden, wenn es zweckmäßig erscheint.</a:t>
            </a:r>
          </a:p>
          <a:p>
            <a:pPr>
              <a:lnSpc>
                <a:spcPct val="100000"/>
              </a:lnSpc>
              <a:spcBef>
                <a:spcPts val="0"/>
              </a:spcBef>
            </a:pPr>
            <a:r>
              <a:rPr lang="de-DE" b="1" dirty="0"/>
              <a:t>in der Regel:</a:t>
            </a:r>
            <a:r>
              <a:rPr lang="de-DE" dirty="0"/>
              <a:t> 	begrenztes Handlungsermessen, es kann 					Ausnahmen geben</a:t>
            </a:r>
          </a:p>
        </p:txBody>
      </p:sp>
    </p:spTree>
    <p:extLst>
      <p:ext uri="{BB962C8B-B14F-4D97-AF65-F5344CB8AC3E}">
        <p14:creationId xmlns:p14="http://schemas.microsoft.com/office/powerpoint/2010/main" val="1830269244"/>
      </p:ext>
    </p:extLst>
  </p:cSld>
  <p:clrMapOvr>
    <a:masterClrMapping/>
  </p:clrMapOvr>
</p:sld>
</file>

<file path=ppt/theme/theme1.xml><?xml version="1.0" encoding="utf-8"?>
<a:theme xmlns:a="http://schemas.openxmlformats.org/drawingml/2006/main" name="IQS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3073</Words>
  <Application>Microsoft Office PowerPoint</Application>
  <PresentationFormat>Benutzerdefiniert</PresentationFormat>
  <Paragraphs>353</Paragraphs>
  <Slides>64</Slides>
  <Notes>2</Notes>
  <HiddenSlides>0</HiddenSlides>
  <MMClips>0</MMClips>
  <ScaleCrop>false</ScaleCrop>
  <HeadingPairs>
    <vt:vector size="4" baseType="variant">
      <vt:variant>
        <vt:lpstr>Design</vt:lpstr>
      </vt:variant>
      <vt:variant>
        <vt:i4>1</vt:i4>
      </vt:variant>
      <vt:variant>
        <vt:lpstr>Folientitel</vt:lpstr>
      </vt:variant>
      <vt:variant>
        <vt:i4>64</vt:i4>
      </vt:variant>
    </vt:vector>
  </HeadingPairs>
  <TitlesOfParts>
    <vt:vector size="65" baseType="lpstr">
      <vt:lpstr>IQSH</vt:lpstr>
      <vt:lpstr>Schulrechtsausbildung IQSH Veranstaltung 1</vt:lpstr>
      <vt:lpstr>Ziele</vt:lpstr>
      <vt:lpstr>Begründung</vt:lpstr>
      <vt:lpstr>Urteil Bundesgerichtshof 1995</vt:lpstr>
      <vt:lpstr>geschriebenes Recht ≠ gelebtes Recht</vt:lpstr>
      <vt:lpstr>Drei wichtige Sätze des Schulrechts</vt:lpstr>
      <vt:lpstr>1.1  Die LiV kennt grundsätzliche  Rechtsbegriffe und ihre  Bindungswirkung.</vt:lpstr>
      <vt:lpstr>1.1.1 Rechtsbegriffe / sprachliche Bindungswirkung</vt:lpstr>
      <vt:lpstr>1.1.1 Weitere wichtige Begriffe / Formulierungen:</vt:lpstr>
      <vt:lpstr>1.1.2 Normenhierarchie I</vt:lpstr>
      <vt:lpstr>1.1.2 Normenhierarchie II</vt:lpstr>
      <vt:lpstr>1.1.2 Normenhierarchie III</vt:lpstr>
      <vt:lpstr>PowerPoint-Präsentation</vt:lpstr>
      <vt:lpstr>1.1.2 Beispiele I</vt:lpstr>
      <vt:lpstr>1.1.2 Beispiele II</vt:lpstr>
      <vt:lpstr>1.1.2 Beispiele III</vt:lpstr>
      <vt:lpstr>1.1.3 Verwaltungsakt - Definition</vt:lpstr>
      <vt:lpstr>1.1.3 Verwaltungsakt - Erläuterung</vt:lpstr>
      <vt:lpstr>PowerPoint-Präsentation</vt:lpstr>
      <vt:lpstr>1.1.3 Verwaltungsakt – weitere Beispiele</vt:lpstr>
      <vt:lpstr>1.1.3 formlose Rechtsbehelfe</vt:lpstr>
      <vt:lpstr>1.2  Die LiV kann Grundsätze der  Aufsichtspflicht erläutern.</vt:lpstr>
      <vt:lpstr>1.2 Prinzipien und Grundsätze der Aufsichtspflicht I</vt:lpstr>
      <vt:lpstr>1.2 Prinzipien und Grundsätze der Aufsichtspflicht II</vt:lpstr>
      <vt:lpstr>1.2 „Pflichtenkollision“</vt:lpstr>
      <vt:lpstr>1.2 Schadensfälle und Haftung</vt:lpstr>
      <vt:lpstr>1.3  Die LiV kann wesentliche Rechte und  Pflichten für Lehrkräfte darlegen.</vt:lpstr>
      <vt:lpstr>1.3.1 Rechte und Pflichten von Lehrkräften - Amtsverschwiegenheit</vt:lpstr>
      <vt:lpstr>1.3.2 Rechte und Pflichten von Lehrkräften - Dienstweg</vt:lpstr>
      <vt:lpstr>1.3.3 Rechte und Pflichten von Lehrkräften - Nebentätigkeiten</vt:lpstr>
      <vt:lpstr>1.3.4 Rechte und Pflichten von Lehrkräften – Verbot der Annahme von Geschenken</vt:lpstr>
      <vt:lpstr>1.3.5 Rechte und Pflichten von Lehrkräften – Weisungsrecht der Schulleitung</vt:lpstr>
      <vt:lpstr>1.3.6 Rechte und Pflichten von Lehrkräften – Weisungsrecht der Lehrkräfte</vt:lpstr>
      <vt:lpstr>Ergänzungsmodul</vt:lpstr>
      <vt:lpstr>1.4  Die LiV kann Maßnahmen im Umgang  mit Konflikten erläutern.</vt:lpstr>
      <vt:lpstr>1.4 Maßnahmen bei Konflikten mit oder zwischen Schülerinnen und Schülern</vt:lpstr>
      <vt:lpstr>1.4 Maßnahmen bei Konflikten – pädagogische Maßnahmen I</vt:lpstr>
      <vt:lpstr>1.4 Maßnahmen bei Konflikten – pädagogische Maßnahmen II</vt:lpstr>
      <vt:lpstr>1.4 Maßnahmen bei Konflikten – pädagogische Maßnahmen III</vt:lpstr>
      <vt:lpstr>1.4 Maßnahmen bei Konflikten – Ordnungsmaßnahmen I</vt:lpstr>
      <vt:lpstr>1.4 Maßnahmen bei Konflikten – Ordnungsmaßnahmen II</vt:lpstr>
      <vt:lpstr>1.4 Maßnahmen bei Konflikten – Ordnungsmaßnahmen III (§ 25 SchulG)</vt:lpstr>
      <vt:lpstr>1.4 Maßnahmen bei Konflikten – Ordnungsmaßnahmen IV</vt:lpstr>
      <vt:lpstr>1.5  Die LiV kennt die Möglichkeiten der  Mitbestimmung und Gestaltung durch die  Konferenzen an der Schule und kann insbesondere  Zusammensetzung und Aufgaben erläutern.</vt:lpstr>
      <vt:lpstr>1.5 Konferenzen I</vt:lpstr>
      <vt:lpstr>1.5 Konferenzen II</vt:lpstr>
      <vt:lpstr>1.5 Konferenzen III</vt:lpstr>
      <vt:lpstr>1.5 Konferenzen in der Übersicht I</vt:lpstr>
      <vt:lpstr>1.5 Konferenzen in der Übersicht II</vt:lpstr>
      <vt:lpstr>1.6  Die LiV kann Grundsätze der  Leistungsbewertung erläutern.</vt:lpstr>
      <vt:lpstr>1.6 Leistungsbewertung – Unterrichtsbeiträge und Leistungsnachweise</vt:lpstr>
      <vt:lpstr>1.6 Leistungsbewertung – Unterrichtsbeiträge</vt:lpstr>
      <vt:lpstr>1.6 Leistungsbewertung - Leistungsnachweise</vt:lpstr>
      <vt:lpstr>1.6 Leistungsbewertung - Leistungsnachweise</vt:lpstr>
      <vt:lpstr>1.6 Leistungsbewertung - Neuerungen</vt:lpstr>
      <vt:lpstr>1.6 Leistungsbewertung - Neuerungen</vt:lpstr>
      <vt:lpstr>1.6 Leistungsbewertung - Neuerungen</vt:lpstr>
      <vt:lpstr>1.6 Leistungsbewertung – Kriterien für Noten für Unterrichtsbeiträge</vt:lpstr>
      <vt:lpstr>1.6 Leistungsbewertung – Kriterien für Noten für Unterrichtsbeiträge</vt:lpstr>
      <vt:lpstr>1.6 Leistungsbewertung – Bildung der Gesamtnote/Zeugnisse</vt:lpstr>
      <vt:lpstr>1.6 Leistungsbewertung – Konflikte bei der Notenvergabe</vt:lpstr>
      <vt:lpstr>1.6 Leistungsbewertung – Nachteilsausgleich</vt:lpstr>
      <vt:lpstr>1.6 Leistungsbewertung – zielgleiche und zieldifferente Beschulung</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IQSH</dc:creator>
  <cp:lastModifiedBy>Julie Dannheim</cp:lastModifiedBy>
  <cp:revision>216</cp:revision>
  <dcterms:created xsi:type="dcterms:W3CDTF">2015-10-10T11:15:27Z</dcterms:created>
  <dcterms:modified xsi:type="dcterms:W3CDTF">2025-09-27T12:58:45Z</dcterms:modified>
</cp:coreProperties>
</file>