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595" r:id="rId3"/>
    <p:sldId id="520" r:id="rId4"/>
    <p:sldId id="596" r:id="rId5"/>
    <p:sldId id="562" r:id="rId6"/>
    <p:sldId id="523" r:id="rId7"/>
    <p:sldId id="573" r:id="rId8"/>
    <p:sldId id="524" r:id="rId9"/>
    <p:sldId id="526" r:id="rId10"/>
    <p:sldId id="532" r:id="rId11"/>
    <p:sldId id="1304" r:id="rId12"/>
    <p:sldId id="1297" r:id="rId13"/>
    <p:sldId id="1301" r:id="rId14"/>
    <p:sldId id="355" r:id="rId15"/>
    <p:sldId id="1307" r:id="rId16"/>
    <p:sldId id="598" r:id="rId17"/>
    <p:sldId id="1305" r:id="rId18"/>
    <p:sldId id="1306" r:id="rId19"/>
    <p:sldId id="1308" r:id="rId20"/>
    <p:sldId id="1309" r:id="rId21"/>
    <p:sldId id="1310" r:id="rId22"/>
    <p:sldId id="1324" r:id="rId23"/>
    <p:sldId id="1311" r:id="rId24"/>
    <p:sldId id="1313" r:id="rId25"/>
    <p:sldId id="1312" r:id="rId26"/>
    <p:sldId id="594" r:id="rId27"/>
    <p:sldId id="1314" r:id="rId28"/>
    <p:sldId id="357" r:id="rId29"/>
    <p:sldId id="1315" r:id="rId30"/>
    <p:sldId id="1316" r:id="rId31"/>
    <p:sldId id="1317" r:id="rId32"/>
    <p:sldId id="310" r:id="rId33"/>
    <p:sldId id="311" r:id="rId34"/>
    <p:sldId id="1321" r:id="rId35"/>
    <p:sldId id="585" r:id="rId36"/>
    <p:sldId id="565" r:id="rId37"/>
    <p:sldId id="1318" r:id="rId38"/>
    <p:sldId id="1319" r:id="rId39"/>
    <p:sldId id="566" r:id="rId40"/>
    <p:sldId id="1322" r:id="rId41"/>
    <p:sldId id="570" r:id="rId42"/>
    <p:sldId id="571" r:id="rId43"/>
    <p:sldId id="1320" r:id="rId44"/>
    <p:sldId id="572" r:id="rId45"/>
    <p:sldId id="1325" r:id="rId46"/>
    <p:sldId id="1326" r:id="rId47"/>
    <p:sldId id="1323" r:id="rId48"/>
    <p:sldId id="581" r:id="rId49"/>
  </p:sldIdLst>
  <p:sldSz cx="9144000" cy="6858000" type="screen4x3"/>
  <p:notesSz cx="6877050" cy="91868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F2"/>
    <a:srgbClr val="45A8D9"/>
    <a:srgbClr val="A4ADB6"/>
    <a:srgbClr val="BBB2AB"/>
    <a:srgbClr val="008CCF"/>
    <a:srgbClr val="006DA2"/>
    <a:srgbClr val="3AB7D5"/>
    <a:srgbClr val="008BCE"/>
    <a:srgbClr val="405B8A"/>
    <a:srgbClr val="748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 autoAdjust="0"/>
    <p:restoredTop sz="87253" autoAdjust="0"/>
  </p:normalViewPr>
  <p:slideViewPr>
    <p:cSldViewPr snapToGrid="0" showGuides="1">
      <p:cViewPr varScale="1">
        <p:scale>
          <a:sx n="83" d="100"/>
          <a:sy n="83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459343"/>
          </a:xfrm>
          <a:prstGeom prst="rect">
            <a:avLst/>
          </a:prstGeom>
        </p:spPr>
        <p:txBody>
          <a:bodyPr vert="horz" lIns="91784" tIns="45892" rIns="91784" bIns="4589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59343"/>
          </a:xfrm>
          <a:prstGeom prst="rect">
            <a:avLst/>
          </a:prstGeom>
        </p:spPr>
        <p:txBody>
          <a:bodyPr vert="horz" lIns="91784" tIns="45892" rIns="91784" bIns="45892" rtlCol="0"/>
          <a:lstStyle>
            <a:lvl1pPr algn="r">
              <a:defRPr sz="1200"/>
            </a:lvl1pPr>
          </a:lstStyle>
          <a:p>
            <a:fld id="{87407B72-CC3F-40E6-9283-14FFAC76774A}" type="datetimeFigureOut">
              <a:rPr lang="de-DE" smtClean="0"/>
              <a:pPr/>
              <a:t>13.10.2025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725925"/>
            <a:ext cx="2980055" cy="459343"/>
          </a:xfrm>
          <a:prstGeom prst="rect">
            <a:avLst/>
          </a:prstGeom>
        </p:spPr>
        <p:txBody>
          <a:bodyPr vert="horz" lIns="91784" tIns="45892" rIns="91784" bIns="4589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5404" y="8725925"/>
            <a:ext cx="2980055" cy="459343"/>
          </a:xfrm>
          <a:prstGeom prst="rect">
            <a:avLst/>
          </a:prstGeom>
        </p:spPr>
        <p:txBody>
          <a:bodyPr vert="horz" lIns="91784" tIns="45892" rIns="91784" bIns="45892" rtlCol="0" anchor="b"/>
          <a:lstStyle>
            <a:lvl1pPr algn="r">
              <a:defRPr sz="1200"/>
            </a:lvl1pPr>
          </a:lstStyle>
          <a:p>
            <a:fld id="{18889BB1-4CAF-4E71-93C9-A9A5CE1AC9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08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460939"/>
          </a:xfrm>
          <a:prstGeom prst="rect">
            <a:avLst/>
          </a:prstGeom>
        </p:spPr>
        <p:txBody>
          <a:bodyPr vert="horz" lIns="91784" tIns="45892" rIns="91784" bIns="4589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60939"/>
          </a:xfrm>
          <a:prstGeom prst="rect">
            <a:avLst/>
          </a:prstGeom>
        </p:spPr>
        <p:txBody>
          <a:bodyPr vert="horz" lIns="91784" tIns="45892" rIns="91784" bIns="45892" rtlCol="0"/>
          <a:lstStyle>
            <a:lvl1pPr algn="r">
              <a:defRPr sz="1200"/>
            </a:lvl1pPr>
          </a:lstStyle>
          <a:p>
            <a:fld id="{62F3CE6E-2B66-4BBF-AA5F-C610821FA37B}" type="datetimeFigureOut">
              <a:rPr lang="de-DE" smtClean="0"/>
              <a:pPr/>
              <a:t>13.10.2025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7763"/>
            <a:ext cx="4137025" cy="3101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4" tIns="45892" rIns="91784" bIns="4589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705" y="4421178"/>
            <a:ext cx="5501640" cy="3617327"/>
          </a:xfrm>
          <a:prstGeom prst="rect">
            <a:avLst/>
          </a:prstGeom>
        </p:spPr>
        <p:txBody>
          <a:bodyPr vert="horz" lIns="91784" tIns="45892" rIns="91784" bIns="4589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725926"/>
            <a:ext cx="2980055" cy="460938"/>
          </a:xfrm>
          <a:prstGeom prst="rect">
            <a:avLst/>
          </a:prstGeom>
        </p:spPr>
        <p:txBody>
          <a:bodyPr vert="horz" lIns="91784" tIns="45892" rIns="91784" bIns="4589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404" y="8725926"/>
            <a:ext cx="2980055" cy="460938"/>
          </a:xfrm>
          <a:prstGeom prst="rect">
            <a:avLst/>
          </a:prstGeom>
        </p:spPr>
        <p:txBody>
          <a:bodyPr vert="horz" lIns="91784" tIns="45892" rIns="91784" bIns="45892" rtlCol="0" anchor="b"/>
          <a:lstStyle>
            <a:lvl1pPr algn="r">
              <a:defRPr sz="1200"/>
            </a:lvl1pPr>
          </a:lstStyle>
          <a:p>
            <a:fld id="{8E61B259-718E-41BC-9A97-1627054B12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7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Ausbildungslehrkräfte und </a:t>
            </a:r>
            <a:r>
              <a:rPr lang="de-DE" dirty="0" err="1"/>
              <a:t>APLer</a:t>
            </a:r>
            <a:r>
              <a:rPr lang="de-DE" dirty="0"/>
              <a:t> zur Verfügung stellen:</a:t>
            </a:r>
          </a:p>
          <a:p>
            <a:r>
              <a:rPr lang="de-DE" dirty="0"/>
              <a:t>-   Power Point Präsentation</a:t>
            </a:r>
          </a:p>
          <a:p>
            <a:pPr marL="171450" indent="-171450">
              <a:buFontTx/>
              <a:buChar char="-"/>
            </a:pPr>
            <a:r>
              <a:rPr lang="de-DE" dirty="0"/>
              <a:t>Unterrichtsbeobachtung DaZ Tabelle</a:t>
            </a:r>
          </a:p>
          <a:p>
            <a:pPr marL="171450" indent="-171450">
              <a:buFontTx/>
              <a:buChar char="-"/>
            </a:pPr>
            <a:r>
              <a:rPr lang="de-DE" dirty="0"/>
              <a:t>Knackpunkte (nein!)</a:t>
            </a:r>
          </a:p>
          <a:p>
            <a:pPr marL="171450" indent="-171450">
              <a:buFontTx/>
              <a:buChar char="-"/>
            </a:pPr>
            <a:r>
              <a:rPr lang="de-DE" dirty="0"/>
              <a:t>Verbindliche Eckpunkte und Beispiel UV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01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98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EVU kann als Teamteaching mit der Ausbildungslehrkraft (= </a:t>
            </a:r>
            <a:r>
              <a:rPr lang="de-DE" b="1" dirty="0">
                <a:solidFill>
                  <a:srgbClr val="FF0000"/>
                </a:solidFill>
              </a:rPr>
              <a:t>AL</a:t>
            </a:r>
            <a:r>
              <a:rPr lang="de-DE" dirty="0"/>
              <a:t>) durchgeführt werden. Für Planung, Durchführung und Notengebung sind dann AL und APL gleichermaßen verantwortlich.</a:t>
            </a:r>
          </a:p>
          <a:p>
            <a:r>
              <a:rPr lang="de-DE" dirty="0"/>
              <a:t>Anpassungslehrgang (= </a:t>
            </a:r>
            <a:r>
              <a:rPr lang="de-DE" b="1" dirty="0">
                <a:solidFill>
                  <a:srgbClr val="FF0000"/>
                </a:solidFill>
              </a:rPr>
              <a:t>APL</a:t>
            </a:r>
            <a:r>
              <a:rPr lang="de-DE" dirty="0"/>
              <a:t>) in einem Fach: EVU kann im Einzelfall auf 5 – 8 Stunden reduziert werden.</a:t>
            </a:r>
          </a:p>
          <a:p>
            <a:r>
              <a:rPr lang="de-DE" dirty="0"/>
              <a:t>Der Einsatz der APL als KL ist möglich, es wird aber davon abgeraten.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09EC0-6242-D547-A171-F0CE5EBE9AE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06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37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09EC0-6242-D547-A171-F0CE5EBE9AE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0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61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324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34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57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" y="3907144"/>
            <a:ext cx="9144001" cy="22021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Freihandform 7"/>
          <p:cNvSpPr>
            <a:spLocks noChangeAspect="1"/>
          </p:cNvSpPr>
          <p:nvPr/>
        </p:nvSpPr>
        <p:spPr>
          <a:xfrm>
            <a:off x="-7556" y="0"/>
            <a:ext cx="9159907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206978" y="134683"/>
            <a:ext cx="29370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286"/>
            <a:ext cx="7772400" cy="2000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6603"/>
            <a:ext cx="7772400" cy="15377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2137" y="6173054"/>
            <a:ext cx="3600000" cy="28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2137" y="6464163"/>
            <a:ext cx="2880000" cy="2868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Datum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</p:spTree>
    <p:extLst>
      <p:ext uri="{BB962C8B-B14F-4D97-AF65-F5344CB8AC3E}">
        <p14:creationId xmlns:p14="http://schemas.microsoft.com/office/powerpoint/2010/main" val="419666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3F28847-7BF0-413E-A4B4-C02469266E58}" type="datetime1">
              <a:rPr lang="de-DE" smtClean="0"/>
              <a:pPr/>
              <a:t>13.10.2025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49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5DF68FC-774B-4D41-A04C-46D2580C019C}" type="datetime1">
              <a:rPr lang="de-DE" smtClean="0"/>
              <a:pPr/>
              <a:t>13.10.2025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97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84060"/>
      </p:ext>
    </p:extLst>
  </p:cSld>
  <p:clrMapOvr>
    <a:masterClrMapping/>
  </p:clrMapOvr>
  <p:transition spd="slow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FF30-77DC-E24C-A0DE-E130EEE06F67}" type="datetimeFigureOut">
              <a:rPr lang="de-DE" smtClean="0"/>
              <a:t>13.10.2025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630E-3269-8C4E-8E4F-CC7017377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92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F04AF4-BE9F-438E-AEB3-1AB29ED1CD12}" type="datetime1">
              <a:rPr lang="de-DE" smtClean="0"/>
              <a:pPr/>
              <a:t>13.10.2025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311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44677"/>
            <a:ext cx="3886200" cy="4032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44675"/>
            <a:ext cx="38862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7E6961B8-E763-4621-9D5D-38F66A348052}" type="datetime1">
              <a:rPr lang="de-DE" smtClean="0"/>
              <a:pPr/>
              <a:t>13.10.2025</a:t>
            </a:fld>
            <a:endParaRPr lang="de-DE" dirty="0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24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2813" y="225424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B7E06C08-2B17-43F1-A072-02A8688504CF}" type="datetime1">
              <a:rPr lang="de-DE" smtClean="0"/>
              <a:pPr/>
              <a:t>13.10.2025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54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4C555C-37E2-44ED-BE6C-12A21C01C579}" type="datetime1">
              <a:rPr lang="de-DE" smtClean="0"/>
              <a:pPr/>
              <a:t>13.10.2025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2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03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2F1D57B-2905-4E99-8DD2-DA23D35CE01F}" type="datetime1">
              <a:rPr lang="de-DE" smtClean="0"/>
              <a:pPr/>
              <a:t>13.10.2025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17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844677"/>
            <a:ext cx="7886700" cy="2717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28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B4B845-6DC3-45BC-9049-17AD7992C39F}" type="datetime1">
              <a:rPr lang="de-DE" smtClean="0"/>
              <a:pPr/>
              <a:t>13.10.2025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3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809461"/>
            <a:ext cx="792000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026D32B0-575C-43B7-B8BD-48B68FBBD667}" type="datetime1">
              <a:rPr lang="de-DE" smtClean="0"/>
              <a:pPr/>
              <a:t>13.10.2025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78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44675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9461"/>
            <a:ext cx="386834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84467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835275"/>
            <a:ext cx="3887391" cy="304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96C799F4-74F0-4B8C-938F-5A0C36883B70}" type="datetime1">
              <a:rPr lang="de-DE" smtClean="0"/>
              <a:pPr/>
              <a:t>13.10.2025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18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9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52" y="6294708"/>
            <a:ext cx="1613922" cy="473084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401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15A918E5-D937-4385-B3C1-9CE1C1F817BB}" type="datetime1">
              <a:rPr lang="de-DE" smtClean="0"/>
              <a:pPr/>
              <a:t>13.10.2025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27415" y="6356350"/>
            <a:ext cx="378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52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67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1" r:id="rId5"/>
    <p:sldLayoutId id="2147483667" r:id="rId6"/>
    <p:sldLayoutId id="2147483663" r:id="rId7"/>
    <p:sldLayoutId id="2147483670" r:id="rId8"/>
    <p:sldLayoutId id="2147483665" r:id="rId9"/>
    <p:sldLayoutId id="2147483668" r:id="rId10"/>
    <p:sldLayoutId id="2147483669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1009992"/>
            <a:ext cx="7772400" cy="4080623"/>
          </a:xfrm>
        </p:spPr>
        <p:txBody>
          <a:bodyPr>
            <a:normAutofit/>
          </a:bodyPr>
          <a:lstStyle/>
          <a:p>
            <a:pPr algn="ctr"/>
            <a:r>
              <a:rPr lang="de-DE" sz="4400" dirty="0"/>
              <a:t>Gemeinsam ausbilden im Fach DaZ</a:t>
            </a:r>
            <a:br>
              <a:rPr lang="de-DE" sz="4400" dirty="0"/>
            </a:br>
            <a:endParaRPr lang="de-DE" sz="44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5800" y="2606722"/>
            <a:ext cx="7772400" cy="2483893"/>
          </a:xfrm>
        </p:spPr>
        <p:txBody>
          <a:bodyPr>
            <a:normAutofit/>
          </a:bodyPr>
          <a:lstStyle/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sz="2100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82137" y="5848008"/>
            <a:ext cx="4158954" cy="613046"/>
          </a:xfrm>
        </p:spPr>
        <p:txBody>
          <a:bodyPr>
            <a:normAutofit/>
          </a:bodyPr>
          <a:lstStyle/>
          <a:p>
            <a:r>
              <a:rPr lang="de-DE" sz="1400" dirty="0"/>
              <a:t>Team DaZ Primar/</a:t>
            </a:r>
            <a:r>
              <a:rPr lang="de-DE" sz="1400" dirty="0" err="1"/>
              <a:t>GemS</a:t>
            </a:r>
            <a:r>
              <a:rPr lang="de-DE" sz="1400" dirty="0"/>
              <a:t>/</a:t>
            </a:r>
            <a:r>
              <a:rPr lang="de-DE" sz="1400" dirty="0" err="1"/>
              <a:t>Gym</a:t>
            </a:r>
            <a:endParaRPr lang="de-DE" sz="14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Oktober 2025</a:t>
            </a:r>
          </a:p>
        </p:txBody>
      </p:sp>
    </p:spTree>
    <p:extLst>
      <p:ext uri="{BB962C8B-B14F-4D97-AF65-F5344CB8AC3E}">
        <p14:creationId xmlns:p14="http://schemas.microsoft.com/office/powerpoint/2010/main" val="88766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AA9A78F-4D09-4843-8FCD-E0F1C17D719B}"/>
              </a:ext>
            </a:extLst>
          </p:cNvPr>
          <p:cNvSpPr txBox="1"/>
          <p:nvPr/>
        </p:nvSpPr>
        <p:spPr>
          <a:xfrm>
            <a:off x="94343" y="102537"/>
            <a:ext cx="8955314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1E2B63"/>
                </a:solidFill>
              </a:rPr>
              <a:t>Wissenswertes rund um den APL:</a:t>
            </a:r>
            <a:br>
              <a:rPr lang="de-DE" sz="3600" b="1" dirty="0">
                <a:solidFill>
                  <a:srgbClr val="1E2B63"/>
                </a:solidFill>
              </a:rPr>
            </a:br>
            <a:r>
              <a:rPr lang="de-DE" sz="3200" b="1" dirty="0">
                <a:solidFill>
                  <a:srgbClr val="1E2B63"/>
                </a:solidFill>
              </a:rPr>
              <a:t>Dokumentationen der </a:t>
            </a:r>
            <a:r>
              <a:rPr lang="de-DE" sz="3200" b="1" dirty="0">
                <a:solidFill>
                  <a:srgbClr val="FF0000"/>
                </a:solidFill>
              </a:rPr>
              <a:t>SL</a:t>
            </a:r>
          </a:p>
          <a:p>
            <a:pPr algn="ctr"/>
            <a:r>
              <a:rPr lang="de-DE" sz="2200" dirty="0">
                <a:solidFill>
                  <a:srgbClr val="1E2B63"/>
                </a:solidFill>
              </a:rPr>
              <a:t>(</a:t>
            </a:r>
            <a:r>
              <a:rPr lang="de-DE" sz="2200" b="1" dirty="0">
                <a:solidFill>
                  <a:srgbClr val="FF0000"/>
                </a:solidFill>
              </a:rPr>
              <a:t>A</a:t>
            </a:r>
            <a:r>
              <a:rPr lang="de-DE" sz="2200" dirty="0">
                <a:solidFill>
                  <a:srgbClr val="1E2B63"/>
                </a:solidFill>
              </a:rPr>
              <a:t>uslandslehrkräfte</a:t>
            </a:r>
            <a:r>
              <a:rPr lang="de-DE" sz="2200" b="1" dirty="0">
                <a:solidFill>
                  <a:srgbClr val="FF0000"/>
                </a:solidFill>
              </a:rPr>
              <a:t>v</a:t>
            </a:r>
            <a:r>
              <a:rPr lang="de-DE" sz="2200" dirty="0">
                <a:solidFill>
                  <a:srgbClr val="1E2B63"/>
                </a:solidFill>
              </a:rPr>
              <a:t>er</a:t>
            </a:r>
            <a:r>
              <a:rPr lang="de-DE" sz="2200" b="1" dirty="0">
                <a:solidFill>
                  <a:srgbClr val="FF0000"/>
                </a:solidFill>
              </a:rPr>
              <a:t>o</a:t>
            </a:r>
            <a:r>
              <a:rPr lang="de-DE" sz="2200" dirty="0">
                <a:solidFill>
                  <a:srgbClr val="1E2B63"/>
                </a:solidFill>
              </a:rPr>
              <a:t>rdnung (= </a:t>
            </a:r>
            <a:r>
              <a:rPr lang="de-DE" sz="2200" b="1" dirty="0">
                <a:solidFill>
                  <a:srgbClr val="FF0000"/>
                </a:solidFill>
              </a:rPr>
              <a:t>AVO</a:t>
            </a:r>
            <a:r>
              <a:rPr lang="de-DE" sz="2200" dirty="0">
                <a:solidFill>
                  <a:srgbClr val="1E2B63"/>
                </a:solidFill>
              </a:rPr>
              <a:t>) §13 (2)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FE5D22-CE39-3C44-AC0B-8ADDFCBF959C}"/>
              </a:ext>
            </a:extLst>
          </p:cNvPr>
          <p:cNvSpPr txBox="1"/>
          <p:nvPr/>
        </p:nvSpPr>
        <p:spPr>
          <a:xfrm>
            <a:off x="240357" y="1955502"/>
            <a:ext cx="87606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038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1E2B63"/>
                </a:solidFill>
                <a:cs typeface="Arial" panose="020B0604020202020204" pitchFamily="34" charset="0"/>
              </a:rPr>
              <a:t>eine Dokumentation pro Halbjahr (= </a:t>
            </a:r>
            <a:r>
              <a:rPr lang="de-DE" sz="2200" b="1" dirty="0" err="1">
                <a:solidFill>
                  <a:srgbClr val="FF0000"/>
                </a:solidFill>
                <a:cs typeface="Arial" panose="020B0604020202020204" pitchFamily="34" charset="0"/>
              </a:rPr>
              <a:t>Hbj</a:t>
            </a:r>
            <a:r>
              <a:rPr lang="de-DE" sz="22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r>
              <a:rPr lang="de-DE" sz="2200" dirty="0">
                <a:solidFill>
                  <a:srgbClr val="1E2B63"/>
                </a:solidFill>
                <a:cs typeface="Arial" panose="020B0604020202020204" pitchFamily="34" charset="0"/>
              </a:rPr>
              <a:t>)</a:t>
            </a:r>
            <a:r>
              <a:rPr lang="de-DE" sz="2200" b="1" dirty="0">
                <a:solidFill>
                  <a:srgbClr val="1E2B63"/>
                </a:solidFill>
                <a:cs typeface="Arial" panose="020B0604020202020204" pitchFamily="34" charset="0"/>
              </a:rPr>
              <a:t> </a:t>
            </a:r>
          </a:p>
          <a:p>
            <a:pPr marL="427038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1E2B63"/>
                </a:solidFill>
                <a:cs typeface="Arial" panose="020B0604020202020204" pitchFamily="34" charset="0"/>
              </a:rPr>
              <a:t>Berücksichtigung von Eignung, Leistung, Befähigung und Entwicklung</a:t>
            </a:r>
          </a:p>
          <a:p>
            <a:pPr marL="427038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1E2B63"/>
                </a:solidFill>
                <a:cs typeface="Arial" panose="020B0604020202020204" pitchFamily="34" charset="0"/>
              </a:rPr>
              <a:t>Abschluss der Dokumentation mit einer Note </a:t>
            </a:r>
          </a:p>
          <a:p>
            <a:pPr marL="427038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1E2B63"/>
                </a:solidFill>
                <a:cs typeface="Arial" panose="020B0604020202020204" pitchFamily="34" charset="0"/>
              </a:rPr>
              <a:t>Die Lehrkraft im </a:t>
            </a:r>
            <a:r>
              <a:rPr lang="de-DE" sz="2200" b="1" dirty="0">
                <a:solidFill>
                  <a:srgbClr val="FF0000"/>
                </a:solidFill>
                <a:cs typeface="Arial" panose="020B0604020202020204" pitchFamily="34" charset="0"/>
              </a:rPr>
              <a:t>APL</a:t>
            </a:r>
            <a:r>
              <a:rPr lang="de-DE" sz="2200" dirty="0">
                <a:solidFill>
                  <a:srgbClr val="1E2B63"/>
                </a:solidFill>
                <a:cs typeface="Arial" panose="020B0604020202020204" pitchFamily="34" charset="0"/>
              </a:rPr>
              <a:t> kann eine Stellungnahme zu einer Dokumentation schreiben.</a:t>
            </a:r>
          </a:p>
          <a:p>
            <a:pPr marL="427038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1E2B63"/>
                </a:solidFill>
                <a:cs typeface="Arial" panose="020B0604020202020204" pitchFamily="34" charset="0"/>
              </a:rPr>
              <a:t>Beratungs-/Fördergespräch bei Gefährdung des erfolgreichen Abschlusses des </a:t>
            </a:r>
            <a:r>
              <a:rPr lang="de-DE" sz="2200" b="1" dirty="0">
                <a:solidFill>
                  <a:srgbClr val="FF0000"/>
                </a:solidFill>
                <a:cs typeface="Arial" panose="020B0604020202020204" pitchFamily="34" charset="0"/>
              </a:rPr>
              <a:t>APL</a:t>
            </a:r>
            <a:r>
              <a:rPr lang="de-DE" sz="2200" dirty="0">
                <a:solidFill>
                  <a:srgbClr val="1E2B63"/>
                </a:solidFill>
                <a:cs typeface="Arial" panose="020B0604020202020204" pitchFamily="34" charset="0"/>
              </a:rPr>
              <a:t> </a:t>
            </a:r>
          </a:p>
          <a:p>
            <a:pPr marL="427038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1E2B63"/>
                </a:solidFill>
                <a:cs typeface="Arial" panose="020B0604020202020204" pitchFamily="34" charset="0"/>
              </a:rPr>
              <a:t>Beendigung des </a:t>
            </a:r>
            <a:r>
              <a:rPr lang="de-DE" sz="2200" b="1" dirty="0">
                <a:solidFill>
                  <a:srgbClr val="FF0000"/>
                </a:solidFill>
                <a:cs typeface="Arial" panose="020B0604020202020204" pitchFamily="34" charset="0"/>
              </a:rPr>
              <a:t>APL</a:t>
            </a:r>
            <a:r>
              <a:rPr lang="de-DE" sz="2200" dirty="0">
                <a:solidFill>
                  <a:srgbClr val="1E2B63"/>
                </a:solidFill>
                <a:cs typeface="Arial" panose="020B0604020202020204" pitchFamily="34" charset="0"/>
              </a:rPr>
              <a:t> nach §14b</a:t>
            </a:r>
          </a:p>
          <a:p>
            <a:pPr marL="884238" lvl="2" indent="-342900">
              <a:buFont typeface="Wingdings" panose="05000000000000000000" pitchFamily="2" charset="2"/>
              <a:buChar char="§"/>
            </a:pPr>
            <a:r>
              <a:rPr lang="de-DE" sz="1900" dirty="0">
                <a:solidFill>
                  <a:srgbClr val="1E2B63"/>
                </a:solidFill>
                <a:cs typeface="Arial" panose="020B0604020202020204" pitchFamily="34" charset="0"/>
              </a:rPr>
              <a:t>bei zwei Dokumentationen mit der Note </a:t>
            </a:r>
            <a:r>
              <a:rPr lang="de-DE" sz="1900" b="1" dirty="0">
                <a:solidFill>
                  <a:srgbClr val="1E2B63"/>
                </a:solidFill>
                <a:cs typeface="Arial" panose="020B0604020202020204" pitchFamily="34" charset="0"/>
              </a:rPr>
              <a:t>5</a:t>
            </a:r>
            <a:r>
              <a:rPr lang="de-DE" sz="1900" dirty="0">
                <a:solidFill>
                  <a:srgbClr val="1E2B63"/>
                </a:solidFill>
                <a:cs typeface="Arial" panose="020B0604020202020204" pitchFamily="34" charset="0"/>
              </a:rPr>
              <a:t> (</a:t>
            </a:r>
            <a:r>
              <a:rPr lang="de-DE" sz="1900" b="1" dirty="0">
                <a:solidFill>
                  <a:srgbClr val="1E2B63"/>
                </a:solidFill>
                <a:cs typeface="Arial" panose="020B0604020202020204" pitchFamily="34" charset="0"/>
              </a:rPr>
              <a:t>„mangelhaft“) </a:t>
            </a:r>
          </a:p>
          <a:p>
            <a:pPr marL="884238" lvl="2" indent="-342900">
              <a:buFont typeface="Wingdings" panose="05000000000000000000" pitchFamily="2" charset="2"/>
              <a:buChar char="§"/>
            </a:pPr>
            <a:r>
              <a:rPr lang="de-DE" sz="1900" dirty="0">
                <a:solidFill>
                  <a:srgbClr val="1E2B63"/>
                </a:solidFill>
                <a:cs typeface="Arial" panose="020B0604020202020204" pitchFamily="34" charset="0"/>
              </a:rPr>
              <a:t>bei einer Dokumentation mit der Note </a:t>
            </a:r>
            <a:r>
              <a:rPr lang="de-DE" sz="1900" b="1" dirty="0">
                <a:solidFill>
                  <a:srgbClr val="1E2B63"/>
                </a:solidFill>
                <a:cs typeface="Arial" panose="020B0604020202020204" pitchFamily="34" charset="0"/>
              </a:rPr>
              <a:t>6 („ungenügend“)</a:t>
            </a:r>
            <a:endParaRPr lang="de-DE" sz="1900" dirty="0">
              <a:solidFill>
                <a:srgbClr val="1E2B63"/>
              </a:solidFill>
              <a:cs typeface="Arial" panose="020B0604020202020204" pitchFamily="34" charset="0"/>
            </a:endParaRPr>
          </a:p>
          <a:p>
            <a:pPr marL="427038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1E2B63"/>
                </a:solidFill>
                <a:cs typeface="Arial" panose="020B0604020202020204" pitchFamily="34" charset="0"/>
              </a:rPr>
              <a:t>keine Dokumentation bei mehr als 30 Tagen Abwesenheit (→ Verlängerung des APL um sechs Monate)</a:t>
            </a:r>
          </a:p>
        </p:txBody>
      </p:sp>
    </p:spTree>
    <p:extLst>
      <p:ext uri="{BB962C8B-B14F-4D97-AF65-F5344CB8AC3E}">
        <p14:creationId xmlns:p14="http://schemas.microsoft.com/office/powerpoint/2010/main" val="5858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D438E-7A57-A7A9-14B5-E5B7F93CD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F8CAB51-98DA-604D-F7C3-3006AD93EEC5}"/>
              </a:ext>
            </a:extLst>
          </p:cNvPr>
          <p:cNvSpPr txBox="1"/>
          <p:nvPr/>
        </p:nvSpPr>
        <p:spPr>
          <a:xfrm>
            <a:off x="94343" y="0"/>
            <a:ext cx="8955314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1E2B63"/>
                </a:solidFill>
              </a:rPr>
              <a:t>Wissenswertes rund um den APL:</a:t>
            </a:r>
            <a:br>
              <a:rPr lang="de-DE" sz="4000" b="1" dirty="0">
                <a:solidFill>
                  <a:srgbClr val="1E2B63"/>
                </a:solidFill>
              </a:rPr>
            </a:br>
            <a:r>
              <a:rPr lang="de-DE" sz="4000" b="1" dirty="0">
                <a:solidFill>
                  <a:srgbClr val="1E2B63"/>
                </a:solidFill>
              </a:rPr>
              <a:t>Erfolgreicher Abschluss des </a:t>
            </a:r>
            <a:r>
              <a:rPr lang="de-DE" sz="4000" b="1" dirty="0">
                <a:solidFill>
                  <a:srgbClr val="FF0000"/>
                </a:solidFill>
              </a:rPr>
              <a:t>APL</a:t>
            </a:r>
          </a:p>
          <a:p>
            <a:pPr algn="ctr"/>
            <a:r>
              <a:rPr lang="de-DE" sz="2400" dirty="0">
                <a:solidFill>
                  <a:srgbClr val="1E2B63"/>
                </a:solidFill>
              </a:rPr>
              <a:t>(</a:t>
            </a:r>
            <a:r>
              <a:rPr lang="de-DE" sz="2400" b="1" dirty="0">
                <a:solidFill>
                  <a:srgbClr val="FF0000"/>
                </a:solidFill>
              </a:rPr>
              <a:t>A</a:t>
            </a:r>
            <a:r>
              <a:rPr lang="de-DE" sz="2400" dirty="0">
                <a:solidFill>
                  <a:srgbClr val="1E2B63"/>
                </a:solidFill>
              </a:rPr>
              <a:t>uslandslehrkräfte</a:t>
            </a:r>
            <a:r>
              <a:rPr lang="de-DE" sz="2400" b="1" dirty="0">
                <a:solidFill>
                  <a:srgbClr val="FF0000"/>
                </a:solidFill>
              </a:rPr>
              <a:t>v</a:t>
            </a:r>
            <a:r>
              <a:rPr lang="de-DE" sz="2400" dirty="0">
                <a:solidFill>
                  <a:srgbClr val="1E2B63"/>
                </a:solidFill>
              </a:rPr>
              <a:t>er</a:t>
            </a:r>
            <a:r>
              <a:rPr lang="de-DE" sz="2400" b="1" dirty="0">
                <a:solidFill>
                  <a:srgbClr val="FF0000"/>
                </a:solidFill>
              </a:rPr>
              <a:t>o</a:t>
            </a:r>
            <a:r>
              <a:rPr lang="de-DE" sz="2400" dirty="0">
                <a:solidFill>
                  <a:srgbClr val="1E2B63"/>
                </a:solidFill>
              </a:rPr>
              <a:t>rdnung (= </a:t>
            </a:r>
            <a:r>
              <a:rPr lang="de-DE" sz="2400" b="1" dirty="0">
                <a:solidFill>
                  <a:srgbClr val="FF0000"/>
                </a:solidFill>
              </a:rPr>
              <a:t>AVO</a:t>
            </a:r>
            <a:r>
              <a:rPr lang="de-DE" sz="2400" dirty="0">
                <a:solidFill>
                  <a:srgbClr val="1E2B63"/>
                </a:solidFill>
              </a:rPr>
              <a:t>) §13 (3 und 4)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6426724-2F6D-6D00-F4F9-673EC46D6DE1}"/>
              </a:ext>
            </a:extLst>
          </p:cNvPr>
          <p:cNvSpPr txBox="1"/>
          <p:nvPr/>
        </p:nvSpPr>
        <p:spPr>
          <a:xfrm>
            <a:off x="449943" y="2000979"/>
            <a:ext cx="82009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E2B63"/>
                </a:solidFill>
              </a:rPr>
              <a:t>Der </a:t>
            </a:r>
            <a:r>
              <a:rPr lang="de-DE" sz="2400" b="1" dirty="0">
                <a:solidFill>
                  <a:srgbClr val="FF0000"/>
                </a:solidFill>
              </a:rPr>
              <a:t>APL</a:t>
            </a:r>
            <a:r>
              <a:rPr lang="de-DE" sz="2400" dirty="0">
                <a:solidFill>
                  <a:srgbClr val="1E2B63"/>
                </a:solidFill>
              </a:rPr>
              <a:t> gilt bei der Note 4,49 oder besser als bestanden.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E2B63"/>
                </a:solidFill>
              </a:rPr>
              <a:t>Zusammensetzung der Note: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E2B63"/>
                </a:solidFill>
              </a:rPr>
              <a:t>50% Noten der Dokumentationen der </a:t>
            </a:r>
            <a:r>
              <a:rPr lang="de-DE" sz="2200" b="1" dirty="0">
                <a:solidFill>
                  <a:srgbClr val="FF0000"/>
                </a:solidFill>
              </a:rPr>
              <a:t>SL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E2B63"/>
                </a:solidFill>
              </a:rPr>
              <a:t>50% Noten aus den </a:t>
            </a:r>
            <a:r>
              <a:rPr lang="de-DE" sz="2200" b="1" dirty="0">
                <a:solidFill>
                  <a:srgbClr val="FF0000"/>
                </a:solidFill>
              </a:rPr>
              <a:t>UB</a:t>
            </a:r>
            <a:r>
              <a:rPr lang="de-DE" sz="2200" dirty="0">
                <a:solidFill>
                  <a:srgbClr val="1E2B63"/>
                </a:solidFill>
              </a:rPr>
              <a:t> der </a:t>
            </a:r>
            <a:r>
              <a:rPr lang="de-DE" sz="2200" b="1" dirty="0" err="1">
                <a:solidFill>
                  <a:srgbClr val="FF0000"/>
                </a:solidFill>
              </a:rPr>
              <a:t>StL</a:t>
            </a:r>
            <a:endParaRPr lang="de-DE" sz="22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E2B63"/>
                </a:solidFill>
              </a:rPr>
              <a:t>Die </a:t>
            </a:r>
            <a:r>
              <a:rPr lang="de-DE" sz="2400" b="1" dirty="0">
                <a:solidFill>
                  <a:srgbClr val="FF0000"/>
                </a:solidFill>
              </a:rPr>
              <a:t>SL</a:t>
            </a:r>
            <a:r>
              <a:rPr lang="de-DE" sz="2400" dirty="0">
                <a:solidFill>
                  <a:srgbClr val="1E2B63"/>
                </a:solidFill>
              </a:rPr>
              <a:t> übermittelt dem IQSH die Noten der Dokumentationen.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E2B63"/>
                </a:solidFill>
              </a:rPr>
              <a:t>Das IQSH ermittelt die Gesamtnote.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E2B63"/>
                </a:solidFill>
              </a:rPr>
              <a:t>Die Abschlussnote wird auf eine ganze Zahl gerundet, z. B.: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E2B63"/>
                </a:solidFill>
              </a:rPr>
              <a:t>2,49 → Note: 2,0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E2B63"/>
                </a:solidFill>
              </a:rPr>
              <a:t>2,5 → Note: 3,0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1E2B63"/>
              </a:solidFill>
            </a:endParaRPr>
          </a:p>
          <a:p>
            <a:r>
              <a:rPr lang="de-DE" sz="2200" dirty="0">
                <a:solidFill>
                  <a:srgbClr val="1E2B63"/>
                </a:solidFill>
              </a:rPr>
              <a:t>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ED119A-B5D4-2BB3-BD9B-423B506B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143" y="6062940"/>
            <a:ext cx="1891695" cy="7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9CF55-9B1C-EE94-CC87-9BC11C9E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62595"/>
            <a:ext cx="8490857" cy="1143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>
                <a:solidFill>
                  <a:srgbClr val="1E2B63"/>
                </a:solidFill>
              </a:rPr>
              <a:t>Wissenswertes rund um den APL:</a:t>
            </a:r>
            <a:br>
              <a:rPr lang="de-DE" sz="3600" b="1" dirty="0">
                <a:solidFill>
                  <a:srgbClr val="1E2B63"/>
                </a:solidFill>
              </a:rPr>
            </a:br>
            <a:r>
              <a:rPr lang="de-DE" sz="3200" b="1" dirty="0">
                <a:solidFill>
                  <a:srgbClr val="1E2B63"/>
                </a:solidFill>
              </a:rPr>
              <a:t>Dauer, Teilzeit und Verlängerung des</a:t>
            </a:r>
            <a:r>
              <a:rPr lang="de-DE" sz="3200" b="1" dirty="0"/>
              <a:t> </a:t>
            </a:r>
            <a:r>
              <a:rPr lang="de-DE" sz="3200" b="1" dirty="0">
                <a:solidFill>
                  <a:srgbClr val="FF0000"/>
                </a:solidFill>
              </a:rPr>
              <a:t>APL</a:t>
            </a:r>
            <a:br>
              <a:rPr lang="de-DE" sz="3800" b="1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1E2B63"/>
                </a:solidFill>
              </a:rPr>
              <a:t>(</a:t>
            </a:r>
            <a:r>
              <a:rPr lang="de-DE" sz="2400" b="1" dirty="0">
                <a:solidFill>
                  <a:srgbClr val="FF0000"/>
                </a:solidFill>
              </a:rPr>
              <a:t>A</a:t>
            </a:r>
            <a:r>
              <a:rPr lang="de-DE" sz="2400" dirty="0">
                <a:solidFill>
                  <a:srgbClr val="1E2B63"/>
                </a:solidFill>
              </a:rPr>
              <a:t>uslandslehrkräfte</a:t>
            </a:r>
            <a:r>
              <a:rPr lang="de-DE" sz="2400" b="1" dirty="0">
                <a:solidFill>
                  <a:srgbClr val="FF0000"/>
                </a:solidFill>
              </a:rPr>
              <a:t>v</a:t>
            </a:r>
            <a:r>
              <a:rPr lang="de-DE" sz="2400" dirty="0">
                <a:solidFill>
                  <a:srgbClr val="1E2B63"/>
                </a:solidFill>
              </a:rPr>
              <a:t>er</a:t>
            </a:r>
            <a:r>
              <a:rPr lang="de-DE" sz="2400" b="1" dirty="0">
                <a:solidFill>
                  <a:srgbClr val="FF0000"/>
                </a:solidFill>
              </a:rPr>
              <a:t>o</a:t>
            </a:r>
            <a:r>
              <a:rPr lang="de-DE" sz="2400" dirty="0">
                <a:solidFill>
                  <a:srgbClr val="1E2B63"/>
                </a:solidFill>
              </a:rPr>
              <a:t>rdnung (= </a:t>
            </a:r>
            <a:r>
              <a:rPr lang="de-DE" sz="2400" b="1" dirty="0">
                <a:solidFill>
                  <a:srgbClr val="FF0000"/>
                </a:solidFill>
              </a:rPr>
              <a:t>AVO</a:t>
            </a:r>
            <a:r>
              <a:rPr lang="de-DE" sz="2400" dirty="0">
                <a:solidFill>
                  <a:srgbClr val="1E2B63"/>
                </a:solidFill>
              </a:rPr>
              <a:t>) §10 und §9 (2)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92369A-A3EF-03E1-627A-75364D48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64" y="2037178"/>
            <a:ext cx="8861843" cy="53751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e-DE" sz="2200" dirty="0">
                <a:solidFill>
                  <a:srgbClr val="1E2B63"/>
                </a:solidFill>
              </a:rPr>
              <a:t>Das</a:t>
            </a:r>
            <a:r>
              <a:rPr lang="de-DE" sz="2200" dirty="0"/>
              <a:t> </a:t>
            </a:r>
            <a:r>
              <a:rPr lang="de-DE" sz="2200" b="1" dirty="0">
                <a:solidFill>
                  <a:srgbClr val="FF0000"/>
                </a:solidFill>
              </a:rPr>
              <a:t>MBWFK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1E2B63"/>
                </a:solidFill>
              </a:rPr>
              <a:t>legt die Dauer des </a:t>
            </a:r>
            <a:r>
              <a:rPr lang="de-DE" sz="2200" b="1" dirty="0">
                <a:solidFill>
                  <a:srgbClr val="FF0000"/>
                </a:solidFill>
              </a:rPr>
              <a:t>APL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1E2B63"/>
                </a:solidFill>
              </a:rPr>
              <a:t>fest.</a:t>
            </a:r>
          </a:p>
          <a:p>
            <a:pPr>
              <a:spcBef>
                <a:spcPts val="600"/>
              </a:spcBef>
            </a:pPr>
            <a:r>
              <a:rPr lang="de-DE" sz="2200" dirty="0">
                <a:solidFill>
                  <a:srgbClr val="1E2B63"/>
                </a:solidFill>
              </a:rPr>
              <a:t>Die Dauer des</a:t>
            </a:r>
            <a:r>
              <a:rPr lang="de-DE" sz="2200" dirty="0"/>
              <a:t> </a:t>
            </a:r>
            <a:r>
              <a:rPr lang="de-DE" sz="2200" b="1" dirty="0">
                <a:solidFill>
                  <a:srgbClr val="FF0000"/>
                </a:solidFill>
              </a:rPr>
              <a:t>APL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1E2B63"/>
                </a:solidFill>
              </a:rPr>
              <a:t>beträgt 12 – 36 Monate. Der</a:t>
            </a:r>
            <a:r>
              <a:rPr lang="de-DE" sz="2200" dirty="0"/>
              <a:t> </a:t>
            </a:r>
            <a:r>
              <a:rPr lang="de-DE" sz="2200" b="1" dirty="0">
                <a:solidFill>
                  <a:srgbClr val="FF0000"/>
                </a:solidFill>
              </a:rPr>
              <a:t>APL </a:t>
            </a:r>
            <a:r>
              <a:rPr lang="de-DE" sz="2200" dirty="0">
                <a:solidFill>
                  <a:srgbClr val="002060"/>
                </a:solidFill>
              </a:rPr>
              <a:t>kann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1E2B63"/>
                </a:solidFill>
              </a:rPr>
              <a:t>in Teilzeit abgeleistet werden (mind. 50%).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200" dirty="0"/>
              <a:t>      </a:t>
            </a:r>
            <a:r>
              <a:rPr lang="de-DE" sz="2200" dirty="0">
                <a:solidFill>
                  <a:srgbClr val="1E2B63"/>
                </a:solidFill>
              </a:rPr>
              <a:t>→ Die Dauer des </a:t>
            </a:r>
            <a:r>
              <a:rPr lang="de-DE" sz="2200" b="1" dirty="0">
                <a:solidFill>
                  <a:srgbClr val="FF0000"/>
                </a:solidFill>
              </a:rPr>
              <a:t>APL</a:t>
            </a:r>
            <a:r>
              <a:rPr lang="de-DE" sz="2200" dirty="0"/>
              <a:t> </a:t>
            </a:r>
            <a:r>
              <a:rPr lang="de-DE" sz="2200" dirty="0">
                <a:solidFill>
                  <a:srgbClr val="1E2B63"/>
                </a:solidFill>
              </a:rPr>
              <a:t>verlängert sich bei Teilzeit entsprechend.</a:t>
            </a:r>
          </a:p>
          <a:p>
            <a:pPr>
              <a:spcBef>
                <a:spcPts val="600"/>
              </a:spcBef>
            </a:pPr>
            <a:r>
              <a:rPr lang="de-DE" sz="2200" dirty="0">
                <a:solidFill>
                  <a:srgbClr val="1E2B63"/>
                </a:solidFill>
              </a:rPr>
              <a:t>Eine Verlängerung ist möglich</a:t>
            </a:r>
          </a:p>
          <a:p>
            <a:pPr lvl="1"/>
            <a:r>
              <a:rPr lang="de-DE" sz="1900" b="1" dirty="0">
                <a:solidFill>
                  <a:schemeClr val="accent1">
                    <a:lumMod val="75000"/>
                  </a:schemeClr>
                </a:solidFill>
              </a:rPr>
              <a:t>wenn die Leistungen der </a:t>
            </a:r>
            <a:r>
              <a:rPr lang="de-DE" sz="1900" b="1" dirty="0" err="1">
                <a:solidFill>
                  <a:schemeClr val="accent1">
                    <a:lumMod val="75000"/>
                  </a:schemeClr>
                </a:solidFill>
              </a:rPr>
              <a:t>Lk</a:t>
            </a:r>
            <a:r>
              <a:rPr lang="de-DE" sz="1900" b="1" dirty="0">
                <a:solidFill>
                  <a:schemeClr val="accent1">
                    <a:lumMod val="75000"/>
                  </a:schemeClr>
                </a:solidFill>
              </a:rPr>
              <a:t> im APL die Anforderungen noch nicht erfüllen und die Gründe dafür nicht von ihr zu vertreten sind</a:t>
            </a:r>
          </a:p>
          <a:p>
            <a:pPr lvl="1"/>
            <a:r>
              <a:rPr lang="de-DE" sz="1900" dirty="0">
                <a:solidFill>
                  <a:srgbClr val="1E2B63"/>
                </a:solidFill>
              </a:rPr>
              <a:t>wenn die letzte benotete Unterrichtsstunde (= </a:t>
            </a:r>
            <a:r>
              <a:rPr lang="de-DE" sz="1900" b="1" dirty="0">
                <a:solidFill>
                  <a:srgbClr val="FF0000"/>
                </a:solidFill>
              </a:rPr>
              <a:t>US</a:t>
            </a:r>
            <a:r>
              <a:rPr lang="de-DE" sz="1900" dirty="0">
                <a:solidFill>
                  <a:srgbClr val="1E2B63"/>
                </a:solidFill>
              </a:rPr>
              <a:t>) wegen Krankheit nicht stattfinden konnte (→ Verlängerung um drei Monate)</a:t>
            </a:r>
          </a:p>
          <a:p>
            <a:r>
              <a:rPr lang="de-DE" sz="2200" dirty="0">
                <a:solidFill>
                  <a:srgbClr val="1E2B63"/>
                </a:solidFill>
              </a:rPr>
              <a:t>Der Antrag auf Verlängerung muss spätestens sechs Monate vor Ende des Vertrags gestellt werden.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6CA3623-E132-ADFC-7DA8-B6DC6E558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515" y="6028139"/>
            <a:ext cx="3734321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97CF0-BDD2-36CA-8064-32BEE0D5D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5CEC97-70D4-1C81-3254-DDF11E32B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3" y="1681793"/>
            <a:ext cx="8890371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Was bedeutet „wenn die Leistungen die Anforderungen noch nicht erfüllen </a:t>
            </a:r>
            <a:r>
              <a:rPr lang="de-DE" sz="2000" u="sng" dirty="0">
                <a:solidFill>
                  <a:schemeClr val="accent1">
                    <a:lumMod val="75000"/>
                  </a:schemeClr>
                </a:solidFill>
              </a:rPr>
              <a:t>und die Gründe nicht von der Lehrkraft im </a:t>
            </a:r>
            <a:r>
              <a:rPr lang="de-DE" sz="2000" b="1" u="sng" dirty="0">
                <a:solidFill>
                  <a:srgbClr val="FF0000"/>
                </a:solidFill>
              </a:rPr>
              <a:t>APL</a:t>
            </a:r>
            <a:r>
              <a:rPr lang="de-DE" sz="2000" u="sng" dirty="0">
                <a:solidFill>
                  <a:schemeClr val="accent1">
                    <a:lumMod val="75000"/>
                  </a:schemeClr>
                </a:solidFill>
              </a:rPr>
              <a:t> zu vertreten sind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“?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= Die Lehrkraft im </a:t>
            </a:r>
            <a:r>
              <a:rPr lang="de-DE" sz="2000" b="1" dirty="0">
                <a:solidFill>
                  <a:srgbClr val="FF0000"/>
                </a:solidFill>
              </a:rPr>
              <a:t>APL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kann nichts dafür / ist nicht dafür verantwortlich, dass ihre Leistungen die Anforderungen des APL noch nicht erfüllen.</a:t>
            </a:r>
            <a:endParaRPr lang="de-DE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✅ 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mögliche Gründe für eine Verlängerung:</a:t>
            </a:r>
          </a:p>
          <a:p>
            <a:pPr marL="857250" lvl="2" indent="-457200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rgbClr val="00B050"/>
                </a:solidFill>
              </a:rPr>
              <a:t>längere Krankheit</a:t>
            </a:r>
          </a:p>
          <a:p>
            <a:pPr marL="857250" lvl="2" indent="-457200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rgbClr val="00B050"/>
                </a:solidFill>
              </a:rPr>
              <a:t>Mutterschutz/ Elternzeit/familiäre Pflegeaufgaben</a:t>
            </a:r>
          </a:p>
          <a:p>
            <a:pPr marL="857250" lvl="2" indent="-457200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rgbClr val="00B050"/>
                </a:solidFill>
              </a:rPr>
              <a:t>wenn die </a:t>
            </a:r>
            <a:r>
              <a:rPr lang="de-DE" sz="1800" b="1" dirty="0" err="1">
                <a:solidFill>
                  <a:srgbClr val="00B050"/>
                </a:solidFill>
              </a:rPr>
              <a:t>Lk</a:t>
            </a:r>
            <a:r>
              <a:rPr lang="de-DE" sz="1800" dirty="0">
                <a:solidFill>
                  <a:srgbClr val="00B050"/>
                </a:solidFill>
              </a:rPr>
              <a:t> aus nachvollziehbaren Gründen mehr als 30 Tage in einem </a:t>
            </a:r>
            <a:r>
              <a:rPr lang="de-DE" sz="1800" dirty="0" err="1">
                <a:solidFill>
                  <a:srgbClr val="00B050"/>
                </a:solidFill>
              </a:rPr>
              <a:t>Hbj</a:t>
            </a:r>
            <a:r>
              <a:rPr lang="de-DE" sz="1800" dirty="0">
                <a:solidFill>
                  <a:srgbClr val="00B050"/>
                </a:solidFill>
              </a:rPr>
              <a:t>. gefehlt haben (→ Verlängerung um sechs Monate)</a:t>
            </a:r>
          </a:p>
          <a:p>
            <a:pPr marL="857250" lvl="2" indent="-457200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rgbClr val="00B050"/>
                </a:solidFill>
              </a:rPr>
              <a:t>andere unverschuldete Hinderungsgründe (z.B. Belastungssituationen, …)</a:t>
            </a:r>
          </a:p>
          <a:p>
            <a:pPr marL="400050" lvl="2" indent="0" algn="just">
              <a:spcBef>
                <a:spcPts val="0"/>
              </a:spcBef>
              <a:buNone/>
            </a:pPr>
            <a:endParaRPr lang="de-DE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🚫 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keine Gründe für eine Verlängerung:</a:t>
            </a:r>
          </a:p>
          <a:p>
            <a:pPr lvl="1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rgbClr val="FF0000"/>
                </a:solidFill>
              </a:rPr>
              <a:t>erhebliche fachliche Mängel ohne erkennbaren Entwicklungsfortschritt</a:t>
            </a:r>
          </a:p>
          <a:p>
            <a:pPr lvl="1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rgbClr val="FF0000"/>
                </a:solidFill>
              </a:rPr>
              <a:t>mangelnde Unterrichtsqualität trotz Beratung und Unterstützung</a:t>
            </a:r>
          </a:p>
          <a:p>
            <a:pPr lvl="1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rgbClr val="FF0000"/>
                </a:solidFill>
              </a:rPr>
              <a:t>fehlende Umsetzung von Zielvereinbarungen</a:t>
            </a:r>
          </a:p>
          <a:p>
            <a:pPr lvl="1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rgbClr val="FF0000"/>
                </a:solidFill>
              </a:rPr>
              <a:t>wiederholtes Nichterfüllen dienstlicher Pflichten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709F6A-A264-391E-D6A3-68406A86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878" y="6216503"/>
            <a:ext cx="3183122" cy="64149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D52874F-D904-E1C9-7414-F82AC97D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62595"/>
            <a:ext cx="8490857" cy="1143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>
                <a:solidFill>
                  <a:srgbClr val="1E2B63"/>
                </a:solidFill>
              </a:rPr>
              <a:t>Wissenswertes rund um den APL:</a:t>
            </a:r>
            <a:br>
              <a:rPr lang="de-DE" sz="3600" b="1" dirty="0">
                <a:solidFill>
                  <a:srgbClr val="1E2B63"/>
                </a:solidFill>
              </a:rPr>
            </a:br>
            <a:r>
              <a:rPr lang="de-DE" sz="3200" b="1" dirty="0">
                <a:solidFill>
                  <a:srgbClr val="1E2B63"/>
                </a:solidFill>
              </a:rPr>
              <a:t>Dauer, Teilzeit und Verlängerung des</a:t>
            </a:r>
            <a:r>
              <a:rPr lang="de-DE" sz="3200" b="1" dirty="0"/>
              <a:t> </a:t>
            </a:r>
            <a:r>
              <a:rPr lang="de-DE" sz="3200" b="1" dirty="0">
                <a:solidFill>
                  <a:srgbClr val="FF0000"/>
                </a:solidFill>
              </a:rPr>
              <a:t>APL</a:t>
            </a:r>
            <a:br>
              <a:rPr lang="de-DE" sz="3800" b="1" dirty="0">
                <a:solidFill>
                  <a:srgbClr val="FF0000"/>
                </a:solidFill>
              </a:rPr>
            </a:br>
            <a:r>
              <a:rPr lang="de-DE" sz="2400" dirty="0">
                <a:solidFill>
                  <a:srgbClr val="1E2B63"/>
                </a:solidFill>
              </a:rPr>
              <a:t>(</a:t>
            </a:r>
            <a:r>
              <a:rPr lang="de-DE" sz="2400" b="1" dirty="0">
                <a:solidFill>
                  <a:srgbClr val="FF0000"/>
                </a:solidFill>
              </a:rPr>
              <a:t>A</a:t>
            </a:r>
            <a:r>
              <a:rPr lang="de-DE" sz="2400" dirty="0">
                <a:solidFill>
                  <a:srgbClr val="1E2B63"/>
                </a:solidFill>
              </a:rPr>
              <a:t>uslandslehrkräfte</a:t>
            </a:r>
            <a:r>
              <a:rPr lang="de-DE" sz="2400" b="1" dirty="0">
                <a:solidFill>
                  <a:srgbClr val="FF0000"/>
                </a:solidFill>
              </a:rPr>
              <a:t>v</a:t>
            </a:r>
            <a:r>
              <a:rPr lang="de-DE" sz="2400" dirty="0">
                <a:solidFill>
                  <a:srgbClr val="1E2B63"/>
                </a:solidFill>
              </a:rPr>
              <a:t>er</a:t>
            </a:r>
            <a:r>
              <a:rPr lang="de-DE" sz="2400" b="1" dirty="0">
                <a:solidFill>
                  <a:srgbClr val="FF0000"/>
                </a:solidFill>
              </a:rPr>
              <a:t>o</a:t>
            </a:r>
            <a:r>
              <a:rPr lang="de-DE" sz="2400" dirty="0">
                <a:solidFill>
                  <a:srgbClr val="1E2B63"/>
                </a:solidFill>
              </a:rPr>
              <a:t>rdnung (= </a:t>
            </a:r>
            <a:r>
              <a:rPr lang="de-DE" sz="2400" b="1" dirty="0">
                <a:solidFill>
                  <a:srgbClr val="FF0000"/>
                </a:solidFill>
              </a:rPr>
              <a:t>AVO</a:t>
            </a:r>
            <a:r>
              <a:rPr lang="de-DE" sz="2400" dirty="0">
                <a:solidFill>
                  <a:srgbClr val="1E2B63"/>
                </a:solidFill>
              </a:rPr>
              <a:t>) §10 und §9 (2)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181CA29-F2EA-42D1-9E0E-9B0E4F94F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13" y="1727200"/>
            <a:ext cx="8429587" cy="4339771"/>
          </a:xfrm>
        </p:spPr>
        <p:txBody>
          <a:bodyPr>
            <a:normAutofit/>
          </a:bodyPr>
          <a:lstStyle/>
          <a:p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Der Unterrichtsentwurf unterliegt im Fach DaZ den für alle Fächer gültigen Vorgaben.</a:t>
            </a:r>
          </a:p>
          <a:p>
            <a:r>
              <a:rPr lang="de-DE" altLang="de-DE" sz="2400" dirty="0">
                <a:ea typeface="Times New Roman" panose="02020603050405020304" pitchFamily="18" charset="0"/>
                <a:cs typeface="Helv" pitchFamily="2" charset="0"/>
              </a:rPr>
              <a:t>Die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 Unterrichtsstunden im Fach DaZ müssen nach den allgemeingültigen Bewertungskriterien, die allen Fächern zugrunde liegen, bewertet werden.</a:t>
            </a:r>
          </a:p>
          <a:p>
            <a:r>
              <a:rPr lang="de-DE" altLang="de-DE" sz="2400" dirty="0">
                <a:ea typeface="Times New Roman" panose="02020603050405020304" pitchFamily="18" charset="0"/>
                <a:cs typeface="Helv" pitchFamily="2" charset="0"/>
              </a:rPr>
              <a:t>Diese allgemeingültigen Vorgaben werden im Folgenden vorgestellt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. Sie werden ergänzt durch </a:t>
            </a:r>
            <a:r>
              <a:rPr kumimoji="0" lang="de-DE" altLang="de-DE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spezifische Schwerpunkte des Faches DaZ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. Diese sind durch </a:t>
            </a:r>
            <a:r>
              <a:rPr kumimoji="0" lang="de-DE" altLang="de-DE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Kursivdruck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 gekennzeichnet.</a:t>
            </a:r>
          </a:p>
          <a:p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Die Kriterien stellen den</a:t>
            </a:r>
            <a:r>
              <a:rPr kumimoji="0" lang="de-DE" altLang="de-DE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 Orientierungsrahmen für die Beurteilung </a:t>
            </a:r>
            <a:r>
              <a:rPr kumimoji="0" lang="de-DE" altLang="de-DE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von </a:t>
            </a:r>
            <a:r>
              <a:rPr lang="de-DE" altLang="de-DE" sz="2400" dirty="0">
                <a:ea typeface="Times New Roman" panose="02020603050405020304" pitchFamily="18" charset="0"/>
                <a:cs typeface="Helv" pitchFamily="2" charset="0"/>
              </a:rPr>
              <a:t>Unterricht</a:t>
            </a:r>
            <a:r>
              <a:rPr kumimoji="0" lang="de-DE" altLang="de-DE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dar.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F425E5D-274A-26B5-3DEF-82330B9E8C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6C4BA80B-1359-28AE-1409-24F4373F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225425"/>
            <a:ext cx="8937897" cy="133200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de-DE" altLang="de-DE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Allgemeine Vorgaben: </a:t>
            </a:r>
            <a:br>
              <a:rPr kumimoji="0" lang="de-DE" altLang="de-DE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de-DE" altLang="de-DE" sz="29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Unterrichtsentwurf und Beurteilung von Unterrichtsstunden</a:t>
            </a:r>
            <a:endParaRPr lang="de-DE" sz="2900" dirty="0"/>
          </a:p>
        </p:txBody>
      </p:sp>
    </p:spTree>
    <p:extLst>
      <p:ext uri="{BB962C8B-B14F-4D97-AF65-F5344CB8AC3E}">
        <p14:creationId xmlns:p14="http://schemas.microsoft.com/office/powerpoint/2010/main" val="168471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90DF1-D5F3-6E58-1B3C-379670901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FBCDCEE-6940-C1CD-03A8-433AE90D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79" y="1727199"/>
            <a:ext cx="8880421" cy="4234689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ts val="600"/>
              </a:spcBef>
            </a:pPr>
            <a:r>
              <a:rPr lang="de-DE" sz="2600" dirty="0">
                <a:solidFill>
                  <a:srgbClr val="0070C0"/>
                </a:solidFill>
              </a:rPr>
              <a:t>Zwei mögliche Szenarien</a:t>
            </a:r>
            <a:r>
              <a:rPr lang="de-DE" sz="2600" dirty="0"/>
              <a:t>:</a:t>
            </a:r>
          </a:p>
          <a:p>
            <a:pPr lvl="1">
              <a:spcBef>
                <a:spcPts val="600"/>
              </a:spcBef>
            </a:pPr>
            <a:r>
              <a:rPr lang="de-DE" dirty="0">
                <a:solidFill>
                  <a:srgbClr val="0070C0"/>
                </a:solidFill>
              </a:rPr>
              <a:t>APL trainiert mit einzelnen </a:t>
            </a:r>
            <a:r>
              <a:rPr lang="de-DE" b="1" dirty="0" err="1">
                <a:solidFill>
                  <a:srgbClr val="0070C0"/>
                </a:solidFill>
              </a:rPr>
              <a:t>SuS</a:t>
            </a:r>
            <a:r>
              <a:rPr lang="de-DE" dirty="0">
                <a:solidFill>
                  <a:srgbClr val="0070C0"/>
                </a:solidFill>
              </a:rPr>
              <a:t> / einer Kleingruppe eine bestimmte Kompetenz / bestimmte sprachliche Mittel, während die übrigen </a:t>
            </a:r>
            <a:r>
              <a:rPr lang="de-DE" b="1" dirty="0" err="1">
                <a:solidFill>
                  <a:srgbClr val="0070C0"/>
                </a:solidFill>
              </a:rPr>
              <a:t>SuS</a:t>
            </a:r>
            <a:r>
              <a:rPr lang="de-DE" dirty="0">
                <a:solidFill>
                  <a:srgbClr val="0070C0"/>
                </a:solidFill>
              </a:rPr>
              <a:t> in ihrem Arbeitsplan arbeiten. Dabei muss eine Sicherung der Arbeitsergebnisse aller </a:t>
            </a:r>
            <a:r>
              <a:rPr lang="de-DE" b="1" dirty="0" err="1">
                <a:solidFill>
                  <a:srgbClr val="0070C0"/>
                </a:solidFill>
              </a:rPr>
              <a:t>SuS</a:t>
            </a:r>
            <a:r>
              <a:rPr lang="de-DE" dirty="0">
                <a:solidFill>
                  <a:srgbClr val="0070C0"/>
                </a:solidFill>
              </a:rPr>
              <a:t> oder eine Reflexion der Lernzuwachses erfolgen, z. B.: </a:t>
            </a:r>
          </a:p>
          <a:p>
            <a:pPr lvl="2">
              <a:spcBef>
                <a:spcPts val="300"/>
              </a:spcBef>
            </a:pPr>
            <a:r>
              <a:rPr lang="de-DE" dirty="0">
                <a:solidFill>
                  <a:srgbClr val="0070C0"/>
                </a:solidFill>
              </a:rPr>
              <a:t>Zwischensicherung im Laufe der Stunde</a:t>
            </a:r>
          </a:p>
          <a:p>
            <a:pPr lvl="2">
              <a:spcBef>
                <a:spcPts val="300"/>
              </a:spcBef>
            </a:pPr>
            <a:r>
              <a:rPr lang="de-DE" dirty="0">
                <a:solidFill>
                  <a:srgbClr val="0070C0"/>
                </a:solidFill>
              </a:rPr>
              <a:t>Arbeit mit Lösungsbögen</a:t>
            </a:r>
          </a:p>
          <a:p>
            <a:pPr lvl="2">
              <a:spcBef>
                <a:spcPts val="300"/>
              </a:spcBef>
            </a:pPr>
            <a:r>
              <a:rPr lang="de-DE" dirty="0">
                <a:solidFill>
                  <a:srgbClr val="0070C0"/>
                </a:solidFill>
              </a:rPr>
              <a:t>Das habe ich heute gelernt. Diese Frage habe ich heute.</a:t>
            </a:r>
          </a:p>
          <a:p>
            <a:pPr lvl="2">
              <a:spcBef>
                <a:spcPts val="300"/>
              </a:spcBef>
            </a:pPr>
            <a:r>
              <a:rPr lang="de-DE" dirty="0">
                <a:solidFill>
                  <a:srgbClr val="FF0000"/>
                </a:solidFill>
              </a:rPr>
              <a:t>Verlagerung der Sicherung aller Arbeitsergebnisse in die nächste Stunde / das Einsammeln aller Arbeitsergebnisse ist nicht zulässig</a:t>
            </a:r>
          </a:p>
          <a:p>
            <a:pPr lvl="2">
              <a:spcBef>
                <a:spcPts val="300"/>
              </a:spcBef>
            </a:pPr>
            <a:r>
              <a:rPr lang="de-DE" dirty="0">
                <a:solidFill>
                  <a:srgbClr val="0070C0"/>
                </a:solidFill>
              </a:rPr>
              <a:t>…</a:t>
            </a:r>
          </a:p>
          <a:p>
            <a:pPr lvl="1">
              <a:spcBef>
                <a:spcPts val="600"/>
              </a:spcBef>
            </a:pPr>
            <a:r>
              <a:rPr lang="de-DE" dirty="0">
                <a:solidFill>
                  <a:srgbClr val="0070C0"/>
                </a:solidFill>
              </a:rPr>
              <a:t>Binnendifferenzierte Arbeit an einer Kompetenz / einem Thema / bestimmten sprachlichen Mitteln mit der gesamten Lerngruppe</a:t>
            </a:r>
          </a:p>
          <a:p>
            <a:pPr lvl="0">
              <a:spcBef>
                <a:spcPts val="600"/>
              </a:spcBef>
            </a:pPr>
            <a:r>
              <a:rPr lang="de-DE" sz="2600" dirty="0">
                <a:solidFill>
                  <a:srgbClr val="FF0000"/>
                </a:solidFill>
              </a:rPr>
              <a:t>Reine Arbeitsplanstunden sind nicht zulässig, weil keine Beurteilung anhand der Tiefenstrukturen möglich ist.</a:t>
            </a:r>
          </a:p>
          <a:p>
            <a:pPr lvl="0">
              <a:spcBef>
                <a:spcPts val="600"/>
              </a:spcBef>
            </a:pPr>
            <a:r>
              <a:rPr lang="de-DE" sz="2600" dirty="0">
                <a:solidFill>
                  <a:srgbClr val="FF0000"/>
                </a:solidFill>
              </a:rPr>
              <a:t>Der Umgang mit dem Arbeitsplan bzw. das Einüben der selbstständigen Arbeit darf nicht selbst Lerngegenstand sein.</a:t>
            </a:r>
          </a:p>
          <a:p>
            <a:pPr lvl="0"/>
            <a:r>
              <a:rPr lang="de-DE" sz="2600" dirty="0">
                <a:solidFill>
                  <a:srgbClr val="0070C0"/>
                </a:solidFill>
              </a:rPr>
              <a:t>Es muss kurz auf </a:t>
            </a:r>
            <a:r>
              <a:rPr lang="de-DE" sz="2600" b="1" dirty="0" err="1">
                <a:solidFill>
                  <a:srgbClr val="0070C0"/>
                </a:solidFill>
              </a:rPr>
              <a:t>SuS</a:t>
            </a:r>
            <a:r>
              <a:rPr lang="de-DE" sz="2600" dirty="0">
                <a:solidFill>
                  <a:srgbClr val="0070C0"/>
                </a:solidFill>
              </a:rPr>
              <a:t>, die nicht im Fokus der Stunde stehen, verwiesen werden.</a:t>
            </a:r>
          </a:p>
          <a:p>
            <a:pPr lvl="0"/>
            <a:r>
              <a:rPr lang="de-DE" sz="2600" dirty="0">
                <a:solidFill>
                  <a:srgbClr val="0070C0"/>
                </a:solidFill>
              </a:rPr>
              <a:t>Alle </a:t>
            </a:r>
            <a:r>
              <a:rPr lang="de-DE" sz="2600" b="1" dirty="0" err="1">
                <a:solidFill>
                  <a:srgbClr val="0070C0"/>
                </a:solidFill>
              </a:rPr>
              <a:t>SuS</a:t>
            </a:r>
            <a:r>
              <a:rPr lang="de-DE" sz="2600" dirty="0">
                <a:solidFill>
                  <a:srgbClr val="0070C0"/>
                </a:solidFill>
              </a:rPr>
              <a:t> der Lerngruppe müssen im Raster in den Blick genommen werden.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4DE581-1120-238E-8B31-25A887FE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225425"/>
            <a:ext cx="8937897" cy="133200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de-DE" altLang="de-DE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Allgemeine Vorgaben: </a:t>
            </a:r>
            <a:br>
              <a:rPr kumimoji="0" lang="de-DE" altLang="de-DE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de-DE" altLang="de-DE" sz="29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Unterrichtsentwurf und Beurteilung von Unterrichtsstunden</a:t>
            </a:r>
            <a:endParaRPr lang="de-DE" sz="290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4468C6A-E607-DE69-1996-9A024389AA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14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7AE363-CA3E-5B1A-39A1-9E407B002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23" y="1902151"/>
            <a:ext cx="8344553" cy="4012786"/>
          </a:xfrm>
        </p:spPr>
        <p:txBody>
          <a:bodyPr>
            <a:normAutofit fontScale="92500"/>
          </a:bodyPr>
          <a:lstStyle/>
          <a:p>
            <a:r>
              <a:rPr lang="de-DE" dirty="0"/>
              <a:t>Der Unterrichtsentwurf soll einen Umfang von drei Seiten + Deckblatt nicht überschreiten </a:t>
            </a:r>
          </a:p>
          <a:p>
            <a:r>
              <a:rPr lang="de-DE" dirty="0"/>
              <a:t>Schrift: Arial, Schriftgröße 12, Zeilenabstand 1,0</a:t>
            </a:r>
          </a:p>
          <a:p>
            <a:r>
              <a:rPr lang="de-DE" dirty="0"/>
              <a:t>Aufteilung:</a:t>
            </a:r>
          </a:p>
          <a:p>
            <a:pPr lvl="1"/>
            <a:r>
              <a:rPr lang="de-DE" dirty="0"/>
              <a:t>Deckblatt (eine Seite)</a:t>
            </a:r>
          </a:p>
          <a:p>
            <a:pPr lvl="1"/>
            <a:r>
              <a:rPr lang="de-DE" dirty="0"/>
              <a:t>Beschreibung der Lerngruppe, didaktische und methodische Überlegungen (zwei Seiten)</a:t>
            </a:r>
          </a:p>
          <a:p>
            <a:pPr lvl="1"/>
            <a:r>
              <a:rPr lang="de-DE" dirty="0"/>
              <a:t>Stundenraster (eine Seite)</a:t>
            </a:r>
          </a:p>
          <a:p>
            <a:r>
              <a:rPr lang="de-DE" dirty="0"/>
              <a:t>Arbeitsmaterialien, Texte, Aufgabenblätter, Literaturverzeichnis … werden gesondert beigefügt 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1CF956-555C-7CC0-0430-7970C07E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3600" b="1" dirty="0"/>
              <a:t>Der Unterrichtsentwurf im Fach DaZ:</a:t>
            </a:r>
            <a:br>
              <a:rPr lang="de-DE" sz="3600" b="1" dirty="0"/>
            </a:br>
            <a:r>
              <a:rPr lang="de-DE" sz="3600" b="1" dirty="0"/>
              <a:t>Umfang und Aufbau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68502B6-1CEF-7E79-EF0B-EB879E7390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03134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32DA4-B949-1763-95C9-9832A8847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297A749-DCC9-E573-6B70-956271DC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79" y="1745396"/>
            <a:ext cx="8725989" cy="426874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r>
              <a:rPr lang="de-DE" dirty="0"/>
              <a:t>Daten: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Name der Lehrkraft im APL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Schule 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Klasse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Raum 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Zeit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Namen der Schulleitung, der Studienleitung, der Ausbildungslehrkraft und der Koordinatorin / des Koordinators (Aus Datenschutzgründen dürfen keine weiteren Angaben über Namen gemacht werden, diese können mündlich mitgeteilt werden.)</a:t>
            </a:r>
          </a:p>
          <a:p>
            <a:pPr>
              <a:spcBef>
                <a:spcPts val="300"/>
              </a:spcBef>
            </a:pPr>
            <a:r>
              <a:rPr lang="de-DE" dirty="0"/>
              <a:t>Thema der Einheit</a:t>
            </a:r>
          </a:p>
          <a:p>
            <a:pPr>
              <a:spcBef>
                <a:spcPts val="300"/>
              </a:spcBef>
            </a:pPr>
            <a:r>
              <a:rPr lang="de-DE" dirty="0"/>
              <a:t>Thema der Stunde</a:t>
            </a:r>
          </a:p>
          <a:p>
            <a:pPr>
              <a:spcBef>
                <a:spcPts val="300"/>
              </a:spcBef>
            </a:pPr>
            <a:r>
              <a:rPr lang="de-DE" dirty="0"/>
              <a:t>Bezug auf die Curricularen Anforderungen</a:t>
            </a:r>
          </a:p>
          <a:p>
            <a:pPr>
              <a:spcBef>
                <a:spcPts val="300"/>
              </a:spcBef>
            </a:pPr>
            <a:r>
              <a:rPr lang="de-DE" dirty="0"/>
              <a:t>Hauptintention der Stunde</a:t>
            </a:r>
          </a:p>
          <a:p>
            <a:pPr>
              <a:spcBef>
                <a:spcPts val="300"/>
              </a:spcBef>
            </a:pPr>
            <a:r>
              <a:rPr lang="de-DE" dirty="0"/>
              <a:t>Übersicht über die Themen / Inhalte der einzelnen Stunden der Unterrichtseinheit</a:t>
            </a:r>
          </a:p>
          <a:p>
            <a:pPr>
              <a:spcBef>
                <a:spcPts val="300"/>
              </a:spcBef>
            </a:pPr>
            <a:r>
              <a:rPr lang="de-DE" dirty="0"/>
              <a:t>Benennung der zu fördernden Kompetenzen / Kompetenzbereiche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6C0CA06-BE4E-6DB5-C929-3735DCD6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3600" b="1" dirty="0"/>
              <a:t>Der Unterrichtsentwurf im Fach DaZ:</a:t>
            </a:r>
            <a:br>
              <a:rPr lang="de-DE" sz="3600" b="1" dirty="0"/>
            </a:br>
            <a:r>
              <a:rPr lang="de-DE" sz="3600" b="1" dirty="0"/>
              <a:t>Deckblatt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48E76A6-1373-2A02-B35F-C022E476D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738505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EB7F6-ED2B-BBB3-6FCD-CBAC9C816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C7C9C9-9BF3-D497-74AF-110EE4BE9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79" y="1745396"/>
            <a:ext cx="8725989" cy="4268743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Die Hauptintention/Zielsetzung wird in einem Satz formuliert.</a:t>
            </a:r>
          </a:p>
          <a:p>
            <a:r>
              <a:rPr lang="de-DE" dirty="0"/>
              <a:t>Sie gibt Antwort auf die Fragen:</a:t>
            </a:r>
          </a:p>
          <a:p>
            <a:pPr lvl="1"/>
            <a:r>
              <a:rPr lang="de-DE" dirty="0"/>
              <a:t>Was sollen die Schülerinnen und Schüler in dieser Stunde lernen?</a:t>
            </a:r>
          </a:p>
          <a:p>
            <a:pPr lvl="1"/>
            <a:r>
              <a:rPr lang="de-DE" dirty="0"/>
              <a:t>Welche Kompetenz / welcher Kompetenzbereich soll dabei vorrangig gefördert werden?</a:t>
            </a:r>
          </a:p>
          <a:p>
            <a:r>
              <a:rPr lang="de-DE" dirty="0"/>
              <a:t>Wenn die </a:t>
            </a:r>
            <a:r>
              <a:rPr lang="de-DE" b="1" dirty="0" err="1"/>
              <a:t>SuS</a:t>
            </a:r>
            <a:r>
              <a:rPr lang="de-DE" dirty="0"/>
              <a:t> an unterschiedlichen Themen arbeiten, kann die Hauptintention nur auf die Arbeit einzelner </a:t>
            </a:r>
            <a:r>
              <a:rPr lang="de-DE" b="1" dirty="0" err="1"/>
              <a:t>SuS</a:t>
            </a:r>
            <a:r>
              <a:rPr lang="de-DE" dirty="0"/>
              <a:t> / einer Kleingruppe bezogen sein</a:t>
            </a:r>
          </a:p>
          <a:p>
            <a:pPr marL="0" indent="0">
              <a:buNone/>
            </a:pPr>
            <a:r>
              <a:rPr lang="de-DE" dirty="0"/>
              <a:t>                 </a:t>
            </a:r>
            <a:r>
              <a:rPr lang="de-DE" sz="2400" dirty="0"/>
              <a:t>Formulieren Sie die Hauptintention mithilfe eines </a:t>
            </a:r>
            <a:r>
              <a:rPr lang="de-DE" sz="2400" b="1" dirty="0">
                <a:solidFill>
                  <a:srgbClr val="FF0000"/>
                </a:solidFill>
              </a:rPr>
              <a:t>Modal</a:t>
            </a:r>
            <a:r>
              <a:rPr lang="de-DE" sz="2400" dirty="0"/>
              <a:t>satzes!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solidFill>
                  <a:srgbClr val="FF0000"/>
                </a:solidFill>
              </a:rPr>
              <a:t>                    Indem</a:t>
            </a:r>
            <a:r>
              <a:rPr lang="de-DE" sz="2400" dirty="0"/>
              <a:t> die </a:t>
            </a:r>
            <a:r>
              <a:rPr lang="de-DE" sz="2400" b="1" dirty="0" err="1"/>
              <a:t>SuS</a:t>
            </a:r>
            <a:r>
              <a:rPr lang="de-DE" sz="2400" dirty="0"/>
              <a:t> die Vokabeln wiederholen/ die Formen des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            Perfekts wiederholen/die Erzählung „XY“ lesen/…, erweitern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            sie ihre Fertigkeiten im Kompetenzbereich …</a:t>
            </a:r>
            <a:endParaRPr lang="de-DE" sz="24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AF9191-322C-8FDD-EC9F-2FDBD3DF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3600" b="1" dirty="0"/>
              <a:t>Der Unterrichtsentwurf im Fach DaZ:</a:t>
            </a:r>
            <a:br>
              <a:rPr lang="de-DE" sz="3600" b="1" dirty="0"/>
            </a:br>
            <a:r>
              <a:rPr lang="de-DE" sz="3600" b="1" dirty="0"/>
              <a:t>Deckblatt: Die Hauptintention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11FACF7-ABA1-5D4A-26A4-95CF69DE2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Picture 8" descr="빛 구근 노란색 - Pixabay의 무료 벡터 그래픽 - Pixabay">
            <a:extLst>
              <a:ext uri="{FF2B5EF4-FFF2-40B4-BE49-F238E27FC236}">
                <a16:creationId xmlns:a16="http://schemas.microsoft.com/office/drawing/2014/main" id="{68679125-72D6-D80A-C1DA-13EA084F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8" y="4432369"/>
            <a:ext cx="1100168" cy="11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9B962-4E24-1336-61EA-9AAAE76A8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0D0B30D-B93F-FDA9-6329-DA5AA4CF6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29" y="1693144"/>
            <a:ext cx="8840942" cy="426874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000" b="1" dirty="0"/>
              <a:t>Es werden nur die Angaben aufgeführt, die für diese Stunde relevant sind, dazu können gehören: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de-DE" sz="1700" dirty="0"/>
              <a:t>Alter der </a:t>
            </a:r>
            <a:r>
              <a:rPr lang="de-DE" sz="1700" b="1" dirty="0" err="1"/>
              <a:t>SuS</a:t>
            </a:r>
            <a:endParaRPr lang="de-DE" sz="1700" b="1" dirty="0"/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de-DE" sz="1700" dirty="0"/>
              <a:t>Unterrichtserfahrung (Umfang/Dauer) mit der Gruppe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de-DE" sz="1700" dirty="0"/>
              <a:t>Besonderheiten der Lerngruppe (z. B. Arbeitsatmosphäre)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de-DE" sz="1700" dirty="0"/>
              <a:t>Schülerzahl (weiblich/männlich − keine Namensnennung)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de-DE" sz="1700" dirty="0"/>
              <a:t>Lernausgangslage und Leistungsniveau der </a:t>
            </a:r>
            <a:r>
              <a:rPr lang="de-DE" sz="1700" b="1" dirty="0" err="1"/>
              <a:t>SuS</a:t>
            </a:r>
            <a:r>
              <a:rPr lang="de-DE" sz="1700" dirty="0"/>
              <a:t> (Einordnung der Sprachniveaus anhand des GER)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de-DE" sz="1700" dirty="0"/>
              <a:t>Methodenkenntnisse / Vertrautheit mit Sozialformen in Bezug auf diese Stunde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de-DE" sz="1700" dirty="0"/>
              <a:t>Unterstützung durch weitere Personen (Lehrkraft für Sonderpädagogik / Schulassistentin / Schulbegleitung usw. − ohne Namensnennung) 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de-DE" sz="1700" i="1" dirty="0"/>
              <a:t>Verdacht auf Teilleistungsstörungen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de-DE" sz="1700" i="1" dirty="0"/>
              <a:t>Angaben zur Teilintegration (z. B. wenn </a:t>
            </a:r>
            <a:r>
              <a:rPr lang="de-DE" sz="1700" b="1" i="1" dirty="0" err="1"/>
              <a:t>SuS</a:t>
            </a:r>
            <a:r>
              <a:rPr lang="de-DE" sz="1700" i="1" dirty="0"/>
              <a:t> selten am DaZ-U der </a:t>
            </a:r>
            <a:r>
              <a:rPr lang="de-DE" sz="1700" b="1" i="1" dirty="0" err="1"/>
              <a:t>Lk</a:t>
            </a:r>
            <a:r>
              <a:rPr lang="de-DE" sz="1700" i="1" dirty="0"/>
              <a:t> im APL teilnehmen)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de-DE" sz="1700" i="1" dirty="0"/>
              <a:t>Angaben zu Herkunftssprachen (z. B. bei Schwierigkeiten mit der Schreibrichtung, der Aussprache bestimmter Laute …)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de-DE" sz="1700" i="1" dirty="0"/>
              <a:t>Angaben zu nicht normkonformem </a:t>
            </a:r>
            <a:r>
              <a:rPr lang="de-DE" sz="1700" b="1" i="1" dirty="0" err="1"/>
              <a:t>SuS</a:t>
            </a:r>
            <a:r>
              <a:rPr lang="de-DE" sz="1700" i="1" dirty="0"/>
              <a:t>-Verhalten (z. B. aufgrund von Traumata, Autismus, </a:t>
            </a:r>
            <a:r>
              <a:rPr lang="de-DE" sz="1700" i="1" dirty="0" err="1"/>
              <a:t>Mutismus</a:t>
            </a:r>
            <a:r>
              <a:rPr lang="de-DE" sz="1700" i="1" dirty="0"/>
              <a:t> …)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030B98C-218F-8A2F-177F-6241778C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3600" b="1" dirty="0"/>
              <a:t>Der Unterrichtsentwurf im Fach DaZ:</a:t>
            </a:r>
            <a:br>
              <a:rPr lang="de-DE" sz="3600" b="1" dirty="0"/>
            </a:br>
            <a:r>
              <a:rPr lang="de-DE" sz="3600" b="1" dirty="0"/>
              <a:t>Die Beschreibung der Lerngruppe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AF953C9-41E0-FB52-31F2-C58118E94B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67246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8CCF726-EE46-5E15-05BC-498337BDC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Wissenswertes rund um den APL</a:t>
            </a:r>
          </a:p>
          <a:p>
            <a:r>
              <a:rPr lang="de-DE" dirty="0"/>
              <a:t>Allgemeine Vorgaben </a:t>
            </a:r>
          </a:p>
          <a:p>
            <a:r>
              <a:rPr lang="de-DE" dirty="0"/>
              <a:t>Der Unterrichtsentwurf im Fach DaZ</a:t>
            </a:r>
          </a:p>
          <a:p>
            <a:r>
              <a:rPr lang="de-DE" dirty="0"/>
              <a:t>Bewertung von Unterrichtsstunden im Fach DaZ</a:t>
            </a:r>
          </a:p>
          <a:p>
            <a:r>
              <a:rPr lang="de-DE" dirty="0"/>
              <a:t>Beobachtungsbogen: Unterrichtsbeobachtung DaZ</a:t>
            </a:r>
          </a:p>
          <a:p>
            <a:r>
              <a:rPr lang="de-DE" dirty="0"/>
              <a:t>Klärung offener Fragen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A4A798-1EBA-3683-C695-51BA7841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Veranstaltung		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CC5A2BD-7756-780A-BA9F-54F1986F15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97726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48686-361F-8F2C-5836-09E916EE1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5143B1D-1AF0-1B79-7DBB-29B8DC41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29" y="1693144"/>
            <a:ext cx="8840942" cy="42687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2100" dirty="0"/>
              <a:t>Vorstellen des Lerninhalts, auf den sich die Hauptintention bezieht</a:t>
            </a:r>
          </a:p>
          <a:p>
            <a:pPr>
              <a:spcBef>
                <a:spcPts val="600"/>
              </a:spcBef>
            </a:pPr>
            <a:r>
              <a:rPr lang="de-DE" sz="2100" dirty="0"/>
              <a:t>Sachanalyse auch in Hinblick auf zu erwartende Schwierigkeiten</a:t>
            </a:r>
          </a:p>
          <a:p>
            <a:pPr>
              <a:spcBef>
                <a:spcPts val="600"/>
              </a:spcBef>
            </a:pPr>
            <a:r>
              <a:rPr lang="de-DE" sz="2100" dirty="0"/>
              <a:t>Begründung der Wahl des Lerninhalts, didaktische Reduktion</a:t>
            </a:r>
          </a:p>
          <a:p>
            <a:pPr>
              <a:spcBef>
                <a:spcPts val="600"/>
              </a:spcBef>
            </a:pPr>
            <a:r>
              <a:rPr lang="de-DE" sz="2100" dirty="0"/>
              <a:t>Darstellung von Aufgaben, Medien, Materialien, Unterstützungsangeboten</a:t>
            </a:r>
          </a:p>
          <a:p>
            <a:pPr>
              <a:spcBef>
                <a:spcPts val="600"/>
              </a:spcBef>
            </a:pPr>
            <a:r>
              <a:rPr lang="de-DE" sz="2100" dirty="0"/>
              <a:t>Aufzeigen der Möglichkeiten zur kurzfristigen/langfristigen Überprüfung des Lernerfolgs beziehungsweise des Kompetenzzuwachses (Woran ist erkennbar, ob die Hauptintention/Zielsetzung erreicht wurde?)</a:t>
            </a:r>
          </a:p>
          <a:p>
            <a:pPr lvl="0">
              <a:spcBef>
                <a:spcPts val="600"/>
              </a:spcBef>
            </a:pPr>
            <a:r>
              <a:rPr lang="de-DE" sz="2100" i="1" dirty="0"/>
              <a:t>Wenn die </a:t>
            </a:r>
            <a:r>
              <a:rPr lang="de-DE" sz="2100" b="1" i="1" dirty="0" err="1"/>
              <a:t>SuS</a:t>
            </a:r>
            <a:r>
              <a:rPr lang="de-DE" sz="2100" i="1" dirty="0"/>
              <a:t> an unterschiedlichen Themen arbeiten, können didaktische Überlegungen nur in Hinblick auf die Arbeit einzelner </a:t>
            </a:r>
            <a:r>
              <a:rPr lang="de-DE" sz="2100" b="1" i="1" dirty="0" err="1"/>
              <a:t>SuS</a:t>
            </a:r>
            <a:r>
              <a:rPr lang="de-DE" sz="2100" i="1" dirty="0"/>
              <a:t> / einer Kleingruppe formuliert werden. </a:t>
            </a:r>
          </a:p>
          <a:p>
            <a:pPr>
              <a:spcBef>
                <a:spcPts val="600"/>
              </a:spcBef>
            </a:pPr>
            <a:r>
              <a:rPr lang="de-DE" sz="2100" i="1" dirty="0"/>
              <a:t>Wenn Materialien durch die </a:t>
            </a:r>
            <a:r>
              <a:rPr lang="de-DE" sz="2100" b="1" i="1" dirty="0" err="1"/>
              <a:t>Lk</a:t>
            </a:r>
            <a:r>
              <a:rPr lang="de-DE" sz="2100" i="1" dirty="0"/>
              <a:t> im APL verändert wurden, muss darauf im Entwurf hingewiesen werden.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C3C974-1AD9-ACC4-0050-4E7CB3B1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58" y="225425"/>
            <a:ext cx="8516983" cy="1332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/>
              <a:t>Der Unterrichtsentwurf im Fach DaZ:</a:t>
            </a:r>
            <a:br>
              <a:rPr lang="de-DE" sz="4000" b="1" dirty="0"/>
            </a:br>
            <a:r>
              <a:rPr lang="de-DE" sz="3100" b="1" dirty="0"/>
              <a:t>Didaktische Überlegungen und Entscheidungen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B9D342-B6BA-3BC4-0CC3-BFD0862AF7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86112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6A276-41D6-596C-AA2A-DDF1C3E6C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C73C74-7F50-D571-E5D1-EA32DF43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58" y="225425"/>
            <a:ext cx="8516983" cy="1332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/>
              <a:t>Der Unterrichtsentwurf im Fach DaZ:</a:t>
            </a:r>
            <a:br>
              <a:rPr lang="de-DE" sz="4000" b="1" dirty="0"/>
            </a:br>
            <a:r>
              <a:rPr lang="de-DE" sz="3100" b="1" dirty="0"/>
              <a:t>Didaktische Überlegungen und Entscheidungen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12E970D-7844-4ABF-0029-9AC8E599D8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CFF602-7D03-A676-2A64-624BF5E78D1C}"/>
              </a:ext>
            </a:extLst>
          </p:cNvPr>
          <p:cNvSpPr txBox="1"/>
          <p:nvPr/>
        </p:nvSpPr>
        <p:spPr>
          <a:xfrm>
            <a:off x="82396" y="6201103"/>
            <a:ext cx="5976664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300" dirty="0"/>
              <a:t>Planungsraster sprachsensibler Fachunterricht (i. A. an Sabine Rutten; überarbeitet von DSB-Team im SAT Sonderpädagogik und dem Team DaZ als Fach)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CCC3C8-CC11-DC6E-9015-BB5A5063435F}"/>
              </a:ext>
            </a:extLst>
          </p:cNvPr>
          <p:cNvSpPr txBox="1"/>
          <p:nvPr/>
        </p:nvSpPr>
        <p:spPr>
          <a:xfrm>
            <a:off x="6387465" y="2338617"/>
            <a:ext cx="2239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Hinweis:</a:t>
            </a:r>
          </a:p>
          <a:p>
            <a:r>
              <a:rPr lang="de-DE" sz="2000" dirty="0"/>
              <a:t>Dieses Material kann bei der Unterrichtsplanung verwendet werden. Es ist aber NICHT Teil des Unterrichts-entwurfs!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8B9D084-E4AC-F76B-5040-DA5E0C16F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008" y="4319797"/>
            <a:ext cx="822729" cy="1405930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6A08390-273D-651E-A843-DAB0D55F8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6A9EDC-D8F5-F543-2587-EA4A7814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3" y="1709471"/>
            <a:ext cx="5976664" cy="42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96648-F1B6-6639-28E9-F80FF0C56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BE48F5B-229C-2099-23D8-9097E28D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58" y="225425"/>
            <a:ext cx="8516983" cy="1332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/>
              <a:t>Der Unterrichtsentwurf im Fach DaZ:</a:t>
            </a:r>
            <a:br>
              <a:rPr lang="de-DE" sz="4000" b="1" dirty="0"/>
            </a:br>
            <a:r>
              <a:rPr lang="de-DE" sz="3100" b="1" dirty="0"/>
              <a:t>Didaktische Überlegungen und Entscheidungen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1AAD2B5-E7DA-3553-F8A4-B5BDAC9012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9C1FE75-E3B7-DA13-38E1-01E3C7972717}"/>
              </a:ext>
            </a:extLst>
          </p:cNvPr>
          <p:cNvSpPr txBox="1"/>
          <p:nvPr/>
        </p:nvSpPr>
        <p:spPr>
          <a:xfrm>
            <a:off x="82396" y="6201103"/>
            <a:ext cx="5976664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300" dirty="0"/>
              <a:t>Planungsraster sprachsensibler Fachunterricht (i. A. an Sabine Rutten; überarbeitet von DSB-Team im SAT Sonderpädagogik und dem Team DaZ als Fach)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10BE56-2570-C4B0-539C-008B2ED7F319}"/>
              </a:ext>
            </a:extLst>
          </p:cNvPr>
          <p:cNvSpPr txBox="1"/>
          <p:nvPr/>
        </p:nvSpPr>
        <p:spPr>
          <a:xfrm>
            <a:off x="6387465" y="2338617"/>
            <a:ext cx="2239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Hinweis:</a:t>
            </a:r>
          </a:p>
          <a:p>
            <a:r>
              <a:rPr lang="de-DE" sz="2000" dirty="0"/>
              <a:t>Dieses Material kann bei der Unterrichtsplanung verwendet werden. Es ist aber NICHT Teil des Unterrichts-entwurfs!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28DE937-C7C1-C7CC-9E1A-B70A7063B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008" y="4319797"/>
            <a:ext cx="822729" cy="1405930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0DCD363-36E3-5596-7E97-5EDB2A09D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B91AEF5-0070-708B-FDA7-E5BAED944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" y="1755471"/>
            <a:ext cx="5746572" cy="420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38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2AF62-0284-7751-E98E-110C0362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9E4450-A76F-A2AC-95EC-38298E101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29" y="1693144"/>
            <a:ext cx="8840942" cy="4268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/>
              <a:t>(Es ist möglich, die methodischen Entscheidungen im Zusammenhang mit den didaktischen Entscheidungen darzustellen.)</a:t>
            </a:r>
          </a:p>
          <a:p>
            <a:r>
              <a:rPr lang="de-DE" sz="2200" dirty="0"/>
              <a:t>Begründung der Aktions- und Sozialformen</a:t>
            </a:r>
          </a:p>
          <a:p>
            <a:r>
              <a:rPr lang="de-DE" sz="2200" dirty="0"/>
              <a:t>Begründung der Unterrichtsschritte </a:t>
            </a:r>
          </a:p>
          <a:p>
            <a:r>
              <a:rPr lang="de-DE" sz="2200" dirty="0"/>
              <a:t>Begründung der Wahl der Medien</a:t>
            </a:r>
          </a:p>
          <a:p>
            <a:r>
              <a:rPr lang="de-DE" sz="2200" dirty="0"/>
              <a:t>Beschreibung der Umsetzung der Unterrichtsschritte (z. B. Art des Einstieges, der Sicherung, Antizipation, evtl. Schwierigkeiten)</a:t>
            </a:r>
          </a:p>
          <a:p>
            <a:r>
              <a:rPr lang="de-DE" sz="2200" dirty="0"/>
              <a:t>Beschreibung der Zusammenhänge zwischen den Unterrichtsschritten</a:t>
            </a:r>
          </a:p>
          <a:p>
            <a:r>
              <a:rPr lang="de-DE" sz="2200" dirty="0"/>
              <a:t>eventuell Diskussion methodischer Alternativen</a:t>
            </a:r>
          </a:p>
          <a:p>
            <a:pPr>
              <a:spcBef>
                <a:spcPts val="600"/>
              </a:spcBef>
            </a:pPr>
            <a:endParaRPr lang="de-DE" sz="2000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886067-FEDA-618F-00A8-3DE8F1A9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58" y="225425"/>
            <a:ext cx="8516983" cy="1332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/>
              <a:t>Der Unterrichtsentwurf im Fach DaZ:</a:t>
            </a:r>
            <a:br>
              <a:rPr lang="de-DE" sz="4000" b="1" dirty="0"/>
            </a:br>
            <a:r>
              <a:rPr lang="de-DE" sz="3100" b="1" dirty="0"/>
              <a:t>Methodische Überlegungen und Entscheidungen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E529F0F-2A7D-62F3-E5D6-1DE897704A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820027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32B82-3A39-AAC7-7AD2-B11A648FC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F47B2ED-FF28-B1FA-CFD1-803F6AD1E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29" y="1693144"/>
            <a:ext cx="8840942" cy="4268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/>
              <a:t>Eine Beschreibung der Entscheidungen für individuell zu fördernde </a:t>
            </a:r>
            <a:r>
              <a:rPr lang="de-DE" sz="2200" b="1" dirty="0" err="1"/>
              <a:t>SuS</a:t>
            </a:r>
            <a:r>
              <a:rPr lang="de-DE" sz="2200" dirty="0"/>
              <a:t> ist in der Regel nicht nötig, da sich dieser Teil des Entwurfs auf </a:t>
            </a:r>
            <a:r>
              <a:rPr lang="de-DE" sz="2200" b="1" dirty="0" err="1"/>
              <a:t>SuS</a:t>
            </a:r>
            <a:r>
              <a:rPr lang="de-DE" sz="2200" dirty="0"/>
              <a:t> mit einem diagnostizierten Förderbedarf bezieht, der DaZ-</a:t>
            </a:r>
            <a:r>
              <a:rPr lang="de-DE" sz="2200" b="1" dirty="0" err="1"/>
              <a:t>SuS</a:t>
            </a:r>
            <a:r>
              <a:rPr lang="de-DE" sz="2200" dirty="0"/>
              <a:t> in der Regel noch nicht vorliegt.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Ausnahme: </a:t>
            </a:r>
          </a:p>
          <a:p>
            <a:pPr marL="0" indent="0">
              <a:buNone/>
            </a:pPr>
            <a:r>
              <a:rPr lang="de-DE" sz="2200" dirty="0"/>
              <a:t>Bei DaZ-</a:t>
            </a:r>
            <a:r>
              <a:rPr lang="de-DE" sz="2200" b="1" dirty="0" err="1"/>
              <a:t>SuS</a:t>
            </a:r>
            <a:r>
              <a:rPr lang="de-DE" sz="2200" dirty="0"/>
              <a:t>, die die Aufbaustufe besuchen, kann in Einzelfällen bereits ein Förderbedarf diagnostiziert worden sein.</a:t>
            </a:r>
          </a:p>
          <a:p>
            <a:pPr>
              <a:spcBef>
                <a:spcPts val="600"/>
              </a:spcBef>
            </a:pPr>
            <a:endParaRPr lang="de-DE" sz="2000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09F3196-C7CC-444E-C583-A21987BA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58" y="225425"/>
            <a:ext cx="8516983" cy="1332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/>
              <a:t>Der Unterrichtsentwurf im Fach DaZ:</a:t>
            </a:r>
            <a:br>
              <a:rPr lang="de-DE" sz="4000" b="1" dirty="0"/>
            </a:br>
            <a:r>
              <a:rPr lang="de-DE" sz="3100" b="1" dirty="0"/>
              <a:t>Entscheidungen für individuell zu fördernde </a:t>
            </a:r>
            <a:r>
              <a:rPr lang="de-DE" sz="3100" b="1" dirty="0" err="1"/>
              <a:t>SuS</a:t>
            </a:r>
            <a:endParaRPr lang="de-DE" sz="3100" b="1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4DDDBB1-11F0-1C63-1795-20505ACBD2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545417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51F91-6EEF-DE7B-1587-5945408D2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2F28FA7-DAE6-2CD5-3EC6-761629717A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20498"/>
              </p:ext>
            </p:extLst>
          </p:nvPr>
        </p:nvGraphicFramePr>
        <p:xfrm>
          <a:off x="355309" y="1978925"/>
          <a:ext cx="8579685" cy="290014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56541">
                  <a:extLst>
                    <a:ext uri="{9D8B030D-6E8A-4147-A177-3AD203B41FA5}">
                      <a16:colId xmlns:a16="http://schemas.microsoft.com/office/drawing/2014/main" val="3074015022"/>
                    </a:ext>
                  </a:extLst>
                </a:gridCol>
                <a:gridCol w="6275779">
                  <a:extLst>
                    <a:ext uri="{9D8B030D-6E8A-4147-A177-3AD203B41FA5}">
                      <a16:colId xmlns:a16="http://schemas.microsoft.com/office/drawing/2014/main" val="1883088459"/>
                    </a:ext>
                  </a:extLst>
                </a:gridCol>
                <a:gridCol w="1447365">
                  <a:extLst>
                    <a:ext uri="{9D8B030D-6E8A-4147-A177-3AD203B41FA5}">
                      <a16:colId xmlns:a16="http://schemas.microsoft.com/office/drawing/2014/main" val="2459200925"/>
                    </a:ext>
                  </a:extLst>
                </a:gridCol>
              </a:tblGrid>
              <a:tr h="142395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000" dirty="0">
                          <a:effectLst/>
                        </a:rPr>
                        <a:t>Phase/ Zeit</a:t>
                      </a:r>
                      <a:endParaRPr lang="de-DE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000" dirty="0">
                          <a:effectLst/>
                        </a:rPr>
                        <a:t>Schüler/-innen- und Lehrer/-innen-Aktivitäten und Unterrichtsorganisation (Impulse, Übergänge, Sozialformen, Differenzierung, ...)*</a:t>
                      </a:r>
                      <a:endParaRPr lang="de-DE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000" dirty="0">
                          <a:effectLst/>
                        </a:rPr>
                        <a:t>Medien/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2000" dirty="0">
                          <a:effectLst/>
                        </a:rPr>
                        <a:t>Materialien</a:t>
                      </a:r>
                      <a:endParaRPr lang="de-DE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81286"/>
                  </a:ext>
                </a:extLst>
              </a:tr>
              <a:tr h="738011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22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2200" dirty="0">
                          <a:effectLst/>
                        </a:rPr>
                        <a:t> </a:t>
                      </a:r>
                      <a:endParaRPr lang="de-DE" sz="2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2200" dirty="0">
                          <a:effectLst/>
                        </a:rPr>
                        <a:t> </a:t>
                      </a:r>
                      <a:endParaRPr lang="de-DE" sz="2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78901"/>
                  </a:ext>
                </a:extLst>
              </a:tr>
              <a:tr h="461062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4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4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4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53747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863509B-A35A-FC14-3269-24B1F831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58" y="225425"/>
            <a:ext cx="8516983" cy="1332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/>
              <a:t>Der Unterrichtsentwurf im Fach DaZ:</a:t>
            </a:r>
            <a:br>
              <a:rPr lang="de-DE" sz="4000" b="1" dirty="0"/>
            </a:br>
            <a:r>
              <a:rPr lang="de-DE" sz="3100" b="1" dirty="0"/>
              <a:t>Das Planungsraster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3DB26DB-5C62-82A6-214E-D3E4AD4EAE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54A38C9-20DD-3A07-9073-E4ED9F1CE5DD}"/>
              </a:ext>
            </a:extLst>
          </p:cNvPr>
          <p:cNvSpPr txBox="1"/>
          <p:nvPr/>
        </p:nvSpPr>
        <p:spPr>
          <a:xfrm>
            <a:off x="355308" y="5108815"/>
            <a:ext cx="8579685" cy="927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6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 </a:t>
            </a:r>
            <a:r>
              <a:rPr lang="de-DE" sz="24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SuS</a:t>
            </a:r>
            <a:r>
              <a:rPr lang="de-DE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der Lerngruppe müssen im Raster in den Blick genommen werden.</a:t>
            </a:r>
          </a:p>
        </p:txBody>
      </p:sp>
    </p:spTree>
    <p:extLst>
      <p:ext uri="{BB962C8B-B14F-4D97-AF65-F5344CB8AC3E}">
        <p14:creationId xmlns:p14="http://schemas.microsoft.com/office/powerpoint/2010/main" val="3864132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181CA29-F2EA-42D1-9E0E-9B0E4F94F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1727200"/>
            <a:ext cx="8795657" cy="4339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0" lang="de-DE" altLang="de-DE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Ihre Unterrichtsstunden werden vor allem nach folgenden Kriterien beurteilt. Die Kriterien stellen den</a:t>
            </a:r>
            <a:r>
              <a:rPr kumimoji="0" lang="de-DE" altLang="de-DE" sz="2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 Orientierungsrahmen für die Beurteilung </a:t>
            </a:r>
            <a:r>
              <a:rPr kumimoji="0" lang="de-DE" altLang="de-DE" sz="2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von </a:t>
            </a:r>
            <a:r>
              <a:rPr kumimoji="0" lang="de-DE" altLang="de-DE" sz="2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U</a:t>
            </a:r>
            <a:r>
              <a:rPr kumimoji="0" lang="de-DE" altLang="de-DE" sz="2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 </a:t>
            </a:r>
            <a:r>
              <a:rPr kumimoji="0" lang="de-DE" altLang="de-DE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Helv" pitchFamily="2" charset="0"/>
              </a:rPr>
              <a:t>dar.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dirty="0"/>
              <a:t>Hat die Lehrkraft </a:t>
            </a:r>
            <a:r>
              <a:rPr lang="de-DE" b="1" dirty="0"/>
              <a:t>sachlich und fachlich korrekt</a:t>
            </a:r>
            <a:r>
              <a:rPr lang="de-DE" dirty="0"/>
              <a:t> unterrichtet?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dirty="0"/>
              <a:t>Hat die Lehrkraft die </a:t>
            </a:r>
            <a:r>
              <a:rPr lang="de-DE" b="1" dirty="0"/>
              <a:t>Selbstständigkeit</a:t>
            </a:r>
            <a:r>
              <a:rPr lang="de-DE" dirty="0"/>
              <a:t> der Lernenden u. a. durch </a:t>
            </a:r>
            <a:r>
              <a:rPr lang="de-DE" b="1" dirty="0"/>
              <a:t>schüleraktivierende Unterrichtsformen</a:t>
            </a:r>
            <a:r>
              <a:rPr lang="de-DE" dirty="0"/>
              <a:t> gefördert?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dirty="0"/>
              <a:t>Hat die Lehrkraft die </a:t>
            </a:r>
            <a:r>
              <a:rPr lang="de-DE" b="1" dirty="0"/>
              <a:t>unterschiedlichen Voraussetzungen und Kompetenzen</a:t>
            </a:r>
            <a:r>
              <a:rPr lang="de-DE" dirty="0"/>
              <a:t> der Lernenden berücksichtigt?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dirty="0"/>
              <a:t>Hat die Lehrkraft den Unterricht </a:t>
            </a:r>
            <a:r>
              <a:rPr lang="de-DE" b="1" dirty="0"/>
              <a:t>sinnvoll strukturiert </a:t>
            </a:r>
            <a:r>
              <a:rPr lang="de-DE" dirty="0"/>
              <a:t>und </a:t>
            </a:r>
            <a:r>
              <a:rPr lang="de-DE" b="1" dirty="0"/>
              <a:t>flexibel</a:t>
            </a:r>
            <a:r>
              <a:rPr lang="de-DE" dirty="0"/>
              <a:t> auf sich verändernde Situationen </a:t>
            </a:r>
            <a:r>
              <a:rPr lang="de-DE" b="1" dirty="0"/>
              <a:t>reagiert</a:t>
            </a:r>
            <a:r>
              <a:rPr lang="de-DE" dirty="0"/>
              <a:t>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dirty="0"/>
              <a:t>Hat die Lehrkraft </a:t>
            </a:r>
            <a:r>
              <a:rPr lang="de-DE" b="1" dirty="0"/>
              <a:t>präzise</a:t>
            </a:r>
            <a:r>
              <a:rPr lang="de-DE" dirty="0"/>
              <a:t> und </a:t>
            </a:r>
            <a:r>
              <a:rPr lang="de-DE" b="1" dirty="0"/>
              <a:t>verständlich formuliert</a:t>
            </a:r>
            <a:r>
              <a:rPr lang="de-DE" dirty="0"/>
              <a:t>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dirty="0"/>
              <a:t>Ist die Lehrkraft mit den Lernenden </a:t>
            </a:r>
            <a:r>
              <a:rPr lang="de-DE" b="1" dirty="0"/>
              <a:t>respektvoll</a:t>
            </a:r>
            <a:r>
              <a:rPr lang="de-DE" dirty="0"/>
              <a:t> und </a:t>
            </a:r>
            <a:r>
              <a:rPr lang="de-DE" b="1" dirty="0"/>
              <a:t>wertschätzend</a:t>
            </a:r>
            <a:r>
              <a:rPr lang="de-DE" dirty="0"/>
              <a:t> umgegangen?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dirty="0"/>
              <a:t>Ist die Lehrkraft </a:t>
            </a:r>
            <a:r>
              <a:rPr lang="de-DE" b="1" dirty="0"/>
              <a:t>überzeugend</a:t>
            </a:r>
            <a:r>
              <a:rPr lang="de-DE" dirty="0"/>
              <a:t> und als </a:t>
            </a:r>
            <a:r>
              <a:rPr lang="de-DE" b="1" dirty="0"/>
              <a:t>Vorbild</a:t>
            </a:r>
            <a:r>
              <a:rPr lang="de-DE" dirty="0"/>
              <a:t> aufgetreten?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dirty="0"/>
              <a:t>Konnte die Lehrkraft ihr </a:t>
            </a:r>
            <a:r>
              <a:rPr lang="de-DE" b="1" dirty="0"/>
              <a:t>didaktisches Konzept</a:t>
            </a:r>
            <a:r>
              <a:rPr lang="de-DE" dirty="0"/>
              <a:t> und dessen </a:t>
            </a:r>
            <a:r>
              <a:rPr lang="de-DE" b="1" dirty="0"/>
              <a:t>Realisierung</a:t>
            </a:r>
            <a:r>
              <a:rPr lang="de-DE" dirty="0"/>
              <a:t> angemessen </a:t>
            </a:r>
            <a:r>
              <a:rPr lang="de-DE" b="1" dirty="0"/>
              <a:t>reflektieren</a:t>
            </a:r>
            <a:r>
              <a:rPr lang="de-DE" dirty="0"/>
              <a:t>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2CA1F8-AEE5-0FC0-9B78-1D620C32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8" y="225425"/>
            <a:ext cx="8882162" cy="133200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de-DE" altLang="de-DE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Allgemeine Vorgaben:</a:t>
            </a:r>
            <a:br>
              <a:rPr kumimoji="0" lang="de-DE" altLang="de-DE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de-DE" altLang="de-DE" sz="3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Kriterien für die Beurteilung von Unterrichtsstunden</a:t>
            </a:r>
            <a:endParaRPr lang="de-DE" sz="310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F425E5D-274A-26B5-3DEF-82330B9E8C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44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EA1BA0-1C81-8ECE-1683-3C0FF0FB7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85" y="1844675"/>
            <a:ext cx="8590135" cy="4169464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Hat die </a:t>
            </a:r>
            <a:r>
              <a:rPr lang="de-DE" b="1" dirty="0" err="1"/>
              <a:t>Lk</a:t>
            </a:r>
            <a:r>
              <a:rPr lang="de-DE" b="1" dirty="0"/>
              <a:t> </a:t>
            </a:r>
            <a:r>
              <a:rPr lang="de-DE" dirty="0"/>
              <a:t>die</a:t>
            </a:r>
            <a:r>
              <a:rPr lang="de-DE" b="1" dirty="0"/>
              <a:t> </a:t>
            </a:r>
            <a:r>
              <a:rPr lang="de-DE" b="1" dirty="0" err="1"/>
              <a:t>SuS</a:t>
            </a:r>
            <a:r>
              <a:rPr lang="de-DE" b="1" dirty="0"/>
              <a:t> </a:t>
            </a:r>
            <a:r>
              <a:rPr lang="de-DE" dirty="0"/>
              <a:t>in allen Phasen des Unterrichts  kognitiv aktiviert?</a:t>
            </a:r>
          </a:p>
          <a:p>
            <a:r>
              <a:rPr lang="de-DE" dirty="0"/>
              <a:t>Haben Material und Aufgaben das Potential zur kognitiven Aktivierung der </a:t>
            </a:r>
            <a:r>
              <a:rPr lang="de-DE" b="1" dirty="0" err="1"/>
              <a:t>SuS</a:t>
            </a:r>
            <a:r>
              <a:rPr lang="de-DE" dirty="0"/>
              <a:t>?</a:t>
            </a:r>
          </a:p>
          <a:p>
            <a:r>
              <a:rPr lang="de-DE" dirty="0"/>
              <a:t>Hat die </a:t>
            </a:r>
            <a:r>
              <a:rPr lang="de-DE" b="1" dirty="0" err="1"/>
              <a:t>Lk</a:t>
            </a:r>
            <a:r>
              <a:rPr lang="de-DE" dirty="0"/>
              <a:t> den Lerngegenstand so aufbereitet, dass die </a:t>
            </a:r>
            <a:r>
              <a:rPr lang="de-DE" b="1" dirty="0" err="1"/>
              <a:t>SuS</a:t>
            </a:r>
            <a:r>
              <a:rPr lang="de-DE" dirty="0"/>
              <a:t> ihn bewältigen können (didaktische Reduktion)?</a:t>
            </a:r>
          </a:p>
          <a:p>
            <a:r>
              <a:rPr lang="de-DE" dirty="0"/>
              <a:t>Passen die Aufgabenstellungen zu Lernziel und Lerninhalten?</a:t>
            </a:r>
          </a:p>
          <a:p>
            <a:r>
              <a:rPr lang="de-DE" dirty="0"/>
              <a:t>Ist im Unterricht und am Material eine angemessene Progression erkennbar?</a:t>
            </a:r>
          </a:p>
          <a:p>
            <a:r>
              <a:rPr lang="de-DE" i="1" dirty="0"/>
              <a:t>Ist eine Progression in Hinblick auf das Ziel „Bildungssprache“ erkennbar?</a:t>
            </a:r>
          </a:p>
          <a:p>
            <a:r>
              <a:rPr lang="de-DE" dirty="0"/>
              <a:t>Ist das Material fachlich und sachlich korrekt gestaltet? </a:t>
            </a:r>
          </a:p>
          <a:p>
            <a:r>
              <a:rPr lang="de-DE" dirty="0"/>
              <a:t>Waren die Methoden auf die Lerninhalte abgestimmt?</a:t>
            </a:r>
          </a:p>
          <a:p>
            <a:r>
              <a:rPr lang="de-DE" dirty="0"/>
              <a:t>Ist die Unterrichtsstunde sinnvoll in eine Unterrichtseinheit eingebettet?</a:t>
            </a:r>
          </a:p>
          <a:p>
            <a:r>
              <a:rPr lang="de-DE" i="1" dirty="0"/>
              <a:t>Besteht ein Bezug des Unterrichtsgegenstandes zu den Curricularen Anforderungen DaZ?</a:t>
            </a:r>
          </a:p>
          <a:p>
            <a:r>
              <a:rPr lang="de-DE" dirty="0"/>
              <a:t>Kann die </a:t>
            </a:r>
            <a:r>
              <a:rPr lang="de-DE" b="1" dirty="0" err="1"/>
              <a:t>Lk</a:t>
            </a:r>
            <a:r>
              <a:rPr lang="de-DE" dirty="0"/>
              <a:t> die Ziele, Intentionen und in ihrer Unterrichtsstunde geförderte Kompetenzen nachvollziehbar formulieren?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E67822-6315-F4D2-F085-B3F799A9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58" y="225425"/>
            <a:ext cx="8678962" cy="1332000"/>
          </a:xfrm>
        </p:spPr>
        <p:txBody>
          <a:bodyPr>
            <a:noAutofit/>
          </a:bodyPr>
          <a:lstStyle/>
          <a:p>
            <a:r>
              <a:rPr lang="de-DE" sz="3600" dirty="0"/>
              <a:t>Hat die Lehrkraft </a:t>
            </a:r>
            <a:r>
              <a:rPr lang="de-DE" sz="3600" b="1" dirty="0"/>
              <a:t>sachlich und fachlich korrekt</a:t>
            </a:r>
            <a:r>
              <a:rPr lang="de-DE" sz="3600" dirty="0"/>
              <a:t> unterrichtet?</a:t>
            </a:r>
            <a:br>
              <a:rPr lang="de-DE" sz="3600" dirty="0"/>
            </a:br>
            <a:r>
              <a:rPr lang="de-DE" sz="2400" dirty="0"/>
              <a:t>(Kriterium 1)</a:t>
            </a:r>
            <a:endParaRPr lang="de-DE" sz="360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DED750C-4416-63BA-0479-7BC054F309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77409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FA92FCC-F2A1-9760-E7C0-9AA12A541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1394691"/>
            <a:ext cx="8679542" cy="49876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sz="2900" dirty="0"/>
              <a:t>Sie wollen das Perfekt einführen.</a:t>
            </a:r>
          </a:p>
          <a:p>
            <a:r>
              <a:rPr lang="de-DE" sz="2900" dirty="0"/>
              <a:t>Was müssen die Schüler lernen? (= Analyse des Lerngegenstandes)</a:t>
            </a:r>
          </a:p>
          <a:p>
            <a:pPr lvl="1"/>
            <a:r>
              <a:rPr lang="de-DE" sz="2900" dirty="0"/>
              <a:t>Funktion des Perfekts (= Ausdruck von etw. Vergangenem)</a:t>
            </a:r>
          </a:p>
          <a:p>
            <a:pPr lvl="1"/>
            <a:r>
              <a:rPr lang="de-DE" sz="2900" dirty="0"/>
              <a:t>Regelmäßiges Partizip II (</a:t>
            </a:r>
            <a:r>
              <a:rPr lang="de-DE" sz="2900" b="1" dirty="0">
                <a:solidFill>
                  <a:srgbClr val="FF0000"/>
                </a:solidFill>
              </a:rPr>
              <a:t>ge</a:t>
            </a:r>
            <a:r>
              <a:rPr lang="de-DE" sz="2900" dirty="0"/>
              <a:t>sag</a:t>
            </a:r>
            <a:r>
              <a:rPr lang="de-DE" sz="2900" b="1" dirty="0">
                <a:solidFill>
                  <a:srgbClr val="FF0000"/>
                </a:solidFill>
              </a:rPr>
              <a:t>t</a:t>
            </a:r>
            <a:r>
              <a:rPr lang="de-DE" sz="2900" dirty="0"/>
              <a:t>, </a:t>
            </a:r>
            <a:r>
              <a:rPr lang="de-DE" sz="2900" b="1" dirty="0">
                <a:solidFill>
                  <a:srgbClr val="FF0000"/>
                </a:solidFill>
              </a:rPr>
              <a:t>ge</a:t>
            </a:r>
            <a:r>
              <a:rPr lang="de-DE" sz="2900" dirty="0"/>
              <a:t>spiel</a:t>
            </a:r>
            <a:r>
              <a:rPr lang="de-DE" sz="2900" b="1" dirty="0">
                <a:solidFill>
                  <a:srgbClr val="FF0000"/>
                </a:solidFill>
              </a:rPr>
              <a:t>t</a:t>
            </a:r>
            <a:r>
              <a:rPr lang="de-DE" sz="2900" dirty="0"/>
              <a:t>…)</a:t>
            </a:r>
          </a:p>
          <a:p>
            <a:pPr lvl="1"/>
            <a:r>
              <a:rPr lang="de-DE" sz="2900" dirty="0"/>
              <a:t>Unregelmäßiges Partizip II</a:t>
            </a:r>
          </a:p>
          <a:p>
            <a:pPr lvl="2"/>
            <a:r>
              <a:rPr lang="de-DE" sz="2900" dirty="0"/>
              <a:t>Partizip II = Infinitiv (bekommen, geschehen)</a:t>
            </a:r>
          </a:p>
          <a:p>
            <a:pPr lvl="2"/>
            <a:r>
              <a:rPr lang="de-DE" sz="2900" dirty="0"/>
              <a:t>Partizip II = </a:t>
            </a:r>
            <a:r>
              <a:rPr lang="de-DE" sz="2900" dirty="0" err="1"/>
              <a:t>ge</a:t>
            </a:r>
            <a:r>
              <a:rPr lang="de-DE" sz="2900" dirty="0"/>
              <a:t> + Infinitiv (</a:t>
            </a:r>
            <a:r>
              <a:rPr lang="de-DE" sz="2900" b="1" dirty="0">
                <a:solidFill>
                  <a:srgbClr val="FF0000"/>
                </a:solidFill>
              </a:rPr>
              <a:t>ge</a:t>
            </a:r>
            <a:r>
              <a:rPr lang="de-DE" sz="2900" dirty="0"/>
              <a:t>sehen, </a:t>
            </a:r>
            <a:r>
              <a:rPr lang="de-DE" sz="2900" b="1" dirty="0">
                <a:solidFill>
                  <a:srgbClr val="FF0000"/>
                </a:solidFill>
              </a:rPr>
              <a:t>ge</a:t>
            </a:r>
            <a:r>
              <a:rPr lang="de-DE" sz="2900" dirty="0"/>
              <a:t>lesen …)</a:t>
            </a:r>
          </a:p>
          <a:p>
            <a:pPr lvl="2"/>
            <a:r>
              <a:rPr lang="de-DE" sz="2900" dirty="0"/>
              <a:t>Partizip II = </a:t>
            </a:r>
            <a:r>
              <a:rPr lang="de-DE" sz="2900" dirty="0" err="1"/>
              <a:t>ge</a:t>
            </a:r>
            <a:r>
              <a:rPr lang="de-DE" sz="2900" dirty="0"/>
              <a:t> + Wurzel mit verändertem Stammvokal + en (</a:t>
            </a:r>
            <a:r>
              <a:rPr lang="de-DE" sz="2900" b="1" dirty="0">
                <a:solidFill>
                  <a:srgbClr val="FF0000"/>
                </a:solidFill>
              </a:rPr>
              <a:t>ge</a:t>
            </a:r>
            <a:r>
              <a:rPr lang="de-DE" sz="2900" dirty="0"/>
              <a:t>sung</a:t>
            </a:r>
            <a:r>
              <a:rPr lang="de-DE" sz="2900" b="1" dirty="0">
                <a:solidFill>
                  <a:srgbClr val="FF0000"/>
                </a:solidFill>
              </a:rPr>
              <a:t>en</a:t>
            </a:r>
            <a:r>
              <a:rPr lang="de-DE" sz="2900" dirty="0"/>
              <a:t>, </a:t>
            </a:r>
            <a:r>
              <a:rPr lang="de-DE" sz="2900" b="1" dirty="0">
                <a:solidFill>
                  <a:srgbClr val="FF0000"/>
                </a:solidFill>
              </a:rPr>
              <a:t>ge</a:t>
            </a:r>
            <a:r>
              <a:rPr lang="de-DE" sz="2900" dirty="0"/>
              <a:t>sproch</a:t>
            </a:r>
            <a:r>
              <a:rPr lang="de-DE" sz="2900" b="1" dirty="0">
                <a:solidFill>
                  <a:srgbClr val="FF0000"/>
                </a:solidFill>
              </a:rPr>
              <a:t>en</a:t>
            </a:r>
            <a:r>
              <a:rPr lang="de-DE" sz="2900" dirty="0"/>
              <a:t> …)</a:t>
            </a:r>
          </a:p>
          <a:p>
            <a:pPr lvl="1"/>
            <a:r>
              <a:rPr lang="de-DE" sz="2900" dirty="0"/>
              <a:t>Perfekt mit „haben“ und Perfekt mit „sein“</a:t>
            </a:r>
          </a:p>
          <a:p>
            <a:pPr lvl="1"/>
            <a:r>
              <a:rPr lang="de-DE" sz="2900" dirty="0"/>
              <a:t>Verbklammer</a:t>
            </a:r>
          </a:p>
          <a:p>
            <a:pPr lvl="1"/>
            <a:r>
              <a:rPr lang="de-DE" sz="2900" dirty="0"/>
              <a:t>Perfekt Passiv</a:t>
            </a:r>
          </a:p>
          <a:p>
            <a:pPr lvl="1"/>
            <a:r>
              <a:rPr lang="de-DE" sz="2900" dirty="0"/>
              <a:t>…</a:t>
            </a:r>
          </a:p>
          <a:p>
            <a:r>
              <a:rPr lang="de-DE" sz="2900" dirty="0"/>
              <a:t>Was wählen Sie für die erste Stunde zum Perfekt aus? (= didaktische Reduktion)</a:t>
            </a:r>
          </a:p>
          <a:p>
            <a:pPr lvl="1"/>
            <a:r>
              <a:rPr lang="de-DE" sz="2900" dirty="0"/>
              <a:t>z. B.: Funktion des Perfekts, Perfekt mit „haben“ + regelmäßiges Partizip</a:t>
            </a:r>
          </a:p>
          <a:p>
            <a:pPr lvl="1"/>
            <a:r>
              <a:rPr lang="de-DE" sz="2900" dirty="0"/>
              <a:t>z. B.: Funktion des Perfekts, Perfekt mit „haben“ + regelmäßiges Partizip + Verbklammer</a:t>
            </a:r>
          </a:p>
          <a:p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9822595-BB32-9CE5-0020-05FFE09D4B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1BF578AD-4F4B-9937-FE6D-92A78DF2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2" y="225425"/>
            <a:ext cx="8139301" cy="1332000"/>
          </a:xfrm>
        </p:spPr>
        <p:txBody>
          <a:bodyPr>
            <a:normAutofit/>
          </a:bodyPr>
          <a:lstStyle/>
          <a:p>
            <a:r>
              <a:rPr lang="de-DE" sz="3600" b="1" dirty="0"/>
              <a:t>Was ist </a:t>
            </a:r>
            <a:r>
              <a:rPr lang="de-DE" sz="3600" b="1" dirty="0">
                <a:solidFill>
                  <a:srgbClr val="FF0000"/>
                </a:solidFill>
              </a:rPr>
              <a:t>didaktische Reduktion</a:t>
            </a:r>
            <a:r>
              <a:rPr lang="de-DE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8015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761E4-DAEA-14B4-660C-FE77C2339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00A1E9C-83E4-6EA4-DFE4-C5DD81AE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10" y="1844675"/>
            <a:ext cx="8605810" cy="4012786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Hat die </a:t>
            </a:r>
            <a:r>
              <a:rPr lang="de-DE" b="1" dirty="0" err="1"/>
              <a:t>Lk</a:t>
            </a:r>
            <a:r>
              <a:rPr lang="de-DE" dirty="0"/>
              <a:t> den Einstieg motivierend gestaltet (z. B. durch Auswahl eines für die </a:t>
            </a:r>
            <a:r>
              <a:rPr lang="de-DE" b="1" dirty="0" err="1"/>
              <a:t>SuS</a:t>
            </a:r>
            <a:r>
              <a:rPr lang="de-DE" dirty="0"/>
              <a:t> relevanten Lerninhalts, durch Herstellung eines Lebensweltbezuges, durch das Anknüpfen an Interessen der </a:t>
            </a:r>
            <a:r>
              <a:rPr lang="de-DE" b="1" dirty="0" err="1"/>
              <a:t>SuS</a:t>
            </a:r>
            <a:r>
              <a:rPr lang="de-DE" dirty="0"/>
              <a:t>)?</a:t>
            </a:r>
          </a:p>
          <a:p>
            <a:r>
              <a:rPr lang="de-DE" dirty="0"/>
              <a:t>Knüpfen Inhalt und Ziel die Unterrichtsstunde angemessen an die Lernausgangslage der </a:t>
            </a:r>
            <a:r>
              <a:rPr lang="de-DE" b="1" dirty="0" err="1"/>
              <a:t>SuS</a:t>
            </a:r>
            <a:r>
              <a:rPr lang="de-DE" dirty="0"/>
              <a:t> an (Relevanz des Themas für die </a:t>
            </a:r>
            <a:r>
              <a:rPr lang="de-DE" b="1" dirty="0" err="1"/>
              <a:t>SuS</a:t>
            </a:r>
            <a:r>
              <a:rPr lang="de-DE" dirty="0"/>
              <a:t>)?</a:t>
            </a:r>
          </a:p>
          <a:p>
            <a:r>
              <a:rPr lang="de-DE" dirty="0"/>
              <a:t>Werden die </a:t>
            </a:r>
            <a:r>
              <a:rPr lang="de-DE" b="1" dirty="0" err="1"/>
              <a:t>SuS</a:t>
            </a:r>
            <a:r>
              <a:rPr lang="de-DE" dirty="0"/>
              <a:t> in der Unterrichtsstunde angemessen gefordert und gefördert?</a:t>
            </a:r>
          </a:p>
          <a:p>
            <a:r>
              <a:rPr lang="de-DE" i="1" dirty="0"/>
              <a:t>Sorgt die </a:t>
            </a:r>
            <a:r>
              <a:rPr lang="de-DE" b="1" i="1" dirty="0" err="1"/>
              <a:t>Lk</a:t>
            </a:r>
            <a:r>
              <a:rPr lang="de-DE" i="1" dirty="0"/>
              <a:t> dafür, dass die </a:t>
            </a:r>
            <a:r>
              <a:rPr lang="de-DE" b="1" i="1" dirty="0" err="1"/>
              <a:t>SuS</a:t>
            </a:r>
            <a:r>
              <a:rPr lang="de-DE" i="1" dirty="0"/>
              <a:t> die erforderlichen sprachlichen Mittel verwenden (können)?</a:t>
            </a:r>
          </a:p>
          <a:p>
            <a:r>
              <a:rPr lang="de-DE" i="1" dirty="0"/>
              <a:t>Sorgt die </a:t>
            </a:r>
            <a:r>
              <a:rPr lang="de-DE" b="1" i="1" dirty="0" err="1"/>
              <a:t>Lk</a:t>
            </a:r>
            <a:r>
              <a:rPr lang="de-DE" i="1" dirty="0"/>
              <a:t> dafür, dass die </a:t>
            </a:r>
            <a:r>
              <a:rPr lang="de-DE" b="1" i="1" dirty="0" err="1"/>
              <a:t>SuS</a:t>
            </a:r>
            <a:r>
              <a:rPr lang="de-DE" i="1" dirty="0"/>
              <a:t> die angemessenen sprachlichen Register verwenden (können) und macht sie bewusst?</a:t>
            </a:r>
          </a:p>
          <a:p>
            <a:r>
              <a:rPr lang="de-DE" dirty="0"/>
              <a:t>Hat die </a:t>
            </a:r>
            <a:r>
              <a:rPr lang="de-DE" b="1" dirty="0" err="1"/>
              <a:t>Lk</a:t>
            </a:r>
            <a:r>
              <a:rPr lang="de-DE" b="1" dirty="0"/>
              <a:t> </a:t>
            </a:r>
            <a:r>
              <a:rPr lang="de-DE" dirty="0"/>
              <a:t>ihren Unterricht handlungsorientiert gestaltet?</a:t>
            </a:r>
          </a:p>
          <a:p>
            <a:r>
              <a:rPr lang="de-DE" dirty="0"/>
              <a:t>Hat die </a:t>
            </a:r>
            <a:r>
              <a:rPr lang="de-DE" b="1" dirty="0" err="1"/>
              <a:t>Lk</a:t>
            </a:r>
            <a:r>
              <a:rPr lang="de-DE" b="1" dirty="0"/>
              <a:t> </a:t>
            </a:r>
            <a:r>
              <a:rPr lang="de-DE" dirty="0"/>
              <a:t>passende Sozialformen ausgewählt?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561F34-1780-06F8-243E-711D9149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58" y="225425"/>
            <a:ext cx="8678962" cy="1332000"/>
          </a:xfrm>
        </p:spPr>
        <p:txBody>
          <a:bodyPr>
            <a:noAutofit/>
          </a:bodyPr>
          <a:lstStyle/>
          <a:p>
            <a:r>
              <a:rPr lang="de-DE" sz="3200" dirty="0"/>
              <a:t>Hat die Lehrkraft die </a:t>
            </a:r>
            <a:r>
              <a:rPr lang="de-DE" sz="3200" b="1" dirty="0"/>
              <a:t>Selbstständigkeit</a:t>
            </a:r>
            <a:r>
              <a:rPr lang="de-DE" sz="3200" dirty="0"/>
              <a:t> der Lernenden u. a. durch </a:t>
            </a:r>
            <a:r>
              <a:rPr lang="de-DE" sz="3200" b="1" dirty="0"/>
              <a:t>schüleraktivierende Unterrichtsformen</a:t>
            </a:r>
            <a:r>
              <a:rPr lang="de-DE" sz="3200" dirty="0"/>
              <a:t> gefördert? </a:t>
            </a:r>
            <a:r>
              <a:rPr lang="de-DE" sz="2200" dirty="0"/>
              <a:t>(Kriterium 2)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6360B2F-04A2-7A8D-526A-F4068C72B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48366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7C1B932-757D-3A4F-B69B-AB04DB39C540}"/>
              </a:ext>
            </a:extLst>
          </p:cNvPr>
          <p:cNvSpPr txBox="1"/>
          <p:nvPr/>
        </p:nvSpPr>
        <p:spPr>
          <a:xfrm>
            <a:off x="1213944" y="2673459"/>
            <a:ext cx="251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>
              <a:solidFill>
                <a:srgbClr val="5982A7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AA9A78F-4D09-4843-8FCD-E0F1C17D719B}"/>
              </a:ext>
            </a:extLst>
          </p:cNvPr>
          <p:cNvSpPr txBox="1"/>
          <p:nvPr/>
        </p:nvSpPr>
        <p:spPr>
          <a:xfrm>
            <a:off x="0" y="38969"/>
            <a:ext cx="9090781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1E2B63"/>
                </a:solidFill>
              </a:rPr>
              <a:t>Wissenswertes rund um den APL:</a:t>
            </a:r>
          </a:p>
          <a:p>
            <a:pPr algn="ctr"/>
            <a:r>
              <a:rPr lang="de-DE" sz="4000" b="1" dirty="0">
                <a:solidFill>
                  <a:srgbClr val="1E2B63"/>
                </a:solidFill>
              </a:rPr>
              <a:t>Unterricht</a:t>
            </a:r>
          </a:p>
          <a:p>
            <a:pPr algn="ctr"/>
            <a:r>
              <a:rPr lang="de-DE" sz="2000" dirty="0">
                <a:solidFill>
                  <a:srgbClr val="1E2B63"/>
                </a:solidFill>
              </a:rPr>
              <a:t>(</a:t>
            </a:r>
            <a:r>
              <a:rPr lang="de-DE" sz="2000" b="1" dirty="0">
                <a:solidFill>
                  <a:srgbClr val="FF0000"/>
                </a:solidFill>
              </a:rPr>
              <a:t>A</a:t>
            </a:r>
            <a:r>
              <a:rPr lang="de-DE" sz="2000" dirty="0">
                <a:solidFill>
                  <a:srgbClr val="1E2B63"/>
                </a:solidFill>
              </a:rPr>
              <a:t>uslandslehrkräfte</a:t>
            </a:r>
            <a:r>
              <a:rPr lang="de-DE" sz="2000" b="1" dirty="0">
                <a:solidFill>
                  <a:srgbClr val="FF0000"/>
                </a:solidFill>
              </a:rPr>
              <a:t>v</a:t>
            </a:r>
            <a:r>
              <a:rPr lang="de-DE" sz="2000" dirty="0">
                <a:solidFill>
                  <a:srgbClr val="1E2B63"/>
                </a:solidFill>
              </a:rPr>
              <a:t>er</a:t>
            </a:r>
            <a:r>
              <a:rPr lang="de-DE" sz="2000" b="1" dirty="0">
                <a:solidFill>
                  <a:srgbClr val="FF0000"/>
                </a:solidFill>
              </a:rPr>
              <a:t>o</a:t>
            </a:r>
            <a:r>
              <a:rPr lang="de-DE" sz="2000" dirty="0">
                <a:solidFill>
                  <a:srgbClr val="1E2B63"/>
                </a:solidFill>
              </a:rPr>
              <a:t>rdnung (= </a:t>
            </a:r>
            <a:r>
              <a:rPr lang="de-DE" sz="2000" b="1" dirty="0">
                <a:solidFill>
                  <a:srgbClr val="FF0000"/>
                </a:solidFill>
              </a:rPr>
              <a:t>AVO</a:t>
            </a:r>
            <a:r>
              <a:rPr lang="de-DE" sz="2000" dirty="0">
                <a:solidFill>
                  <a:srgbClr val="1E2B63"/>
                </a:solidFill>
              </a:rPr>
              <a:t>), Übergangsregelung und §12 (3) und (4)</a:t>
            </a:r>
            <a:endParaRPr lang="de-DE" sz="2000" b="1" dirty="0">
              <a:solidFill>
                <a:srgbClr val="1E2B63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DBBC0A-B74F-654F-855F-47210D01E62F}"/>
              </a:ext>
            </a:extLst>
          </p:cNvPr>
          <p:cNvSpPr txBox="1"/>
          <p:nvPr/>
        </p:nvSpPr>
        <p:spPr>
          <a:xfrm>
            <a:off x="91923" y="1988946"/>
            <a:ext cx="8906933" cy="359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1E2B63"/>
                </a:solidFill>
              </a:rPr>
              <a:t>Eigenverantwortlicher </a:t>
            </a:r>
            <a:r>
              <a:rPr lang="de-DE" sz="2400" b="1" dirty="0">
                <a:solidFill>
                  <a:srgbClr val="FF0000"/>
                </a:solidFill>
              </a:rPr>
              <a:t>U</a:t>
            </a:r>
            <a:r>
              <a:rPr lang="de-DE" sz="2400" b="1" dirty="0">
                <a:solidFill>
                  <a:srgbClr val="1E2B63"/>
                </a:solidFill>
              </a:rPr>
              <a:t>nterricht (= </a:t>
            </a:r>
            <a:r>
              <a:rPr lang="de-DE" sz="2400" b="1" dirty="0">
                <a:solidFill>
                  <a:srgbClr val="FF0000"/>
                </a:solidFill>
              </a:rPr>
              <a:t>U</a:t>
            </a:r>
            <a:r>
              <a:rPr lang="de-DE" sz="2400" b="1" dirty="0">
                <a:solidFill>
                  <a:srgbClr val="1E2B63"/>
                </a:solidFill>
              </a:rPr>
              <a:t>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E2B63"/>
                </a:solidFill>
              </a:rPr>
              <a:t>im ersten Semester:</a:t>
            </a: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1E2B63"/>
                </a:solidFill>
              </a:rPr>
              <a:t>10 - 17 </a:t>
            </a:r>
            <a:r>
              <a:rPr lang="de-DE" sz="2000" b="1" dirty="0">
                <a:solidFill>
                  <a:srgbClr val="FF0000"/>
                </a:solidFill>
              </a:rPr>
              <a:t>L</a:t>
            </a:r>
            <a:r>
              <a:rPr lang="de-DE" sz="2000" dirty="0">
                <a:solidFill>
                  <a:srgbClr val="1E2B63"/>
                </a:solidFill>
              </a:rPr>
              <a:t>ehrer</a:t>
            </a:r>
            <a:r>
              <a:rPr lang="de-DE" sz="2000" b="1" dirty="0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1E2B63"/>
                </a:solidFill>
              </a:rPr>
              <a:t>ochen</a:t>
            </a:r>
            <a:r>
              <a:rPr lang="de-DE" sz="2000" b="1" dirty="0">
                <a:solidFill>
                  <a:srgbClr val="FF0000"/>
                </a:solidFill>
              </a:rPr>
              <a:t>s</a:t>
            </a:r>
            <a:r>
              <a:rPr lang="de-DE" sz="2000" dirty="0">
                <a:solidFill>
                  <a:srgbClr val="1E2B63"/>
                </a:solidFill>
              </a:rPr>
              <a:t>tunden (= </a:t>
            </a:r>
            <a:r>
              <a:rPr lang="de-DE" sz="2000" b="1" dirty="0">
                <a:solidFill>
                  <a:srgbClr val="FF0000"/>
                </a:solidFill>
              </a:rPr>
              <a:t>LWS</a:t>
            </a:r>
            <a:r>
              <a:rPr lang="de-DE" sz="2000" dirty="0">
                <a:solidFill>
                  <a:srgbClr val="1E2B63"/>
                </a:solidFill>
              </a:rPr>
              <a:t>) </a:t>
            </a: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1E2B63"/>
                </a:solidFill>
              </a:rPr>
              <a:t>möglichst gleichmäßige Verteilung auf die Fächer</a:t>
            </a: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1E2B63"/>
                </a:solidFill>
              </a:rPr>
              <a:t>Vertretungsunterricht (max. 3 Stunden im Monat)</a:t>
            </a: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1E2B63"/>
                </a:solidFill>
              </a:rPr>
              <a:t>Einsatz als Klassenleitung ist möglich</a:t>
            </a: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1E2B63"/>
                </a:solidFill>
              </a:rPr>
              <a:t>TIPP: Ein Unterrichtskontingent von max. 12 LWS ist realistisch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E2B63"/>
                </a:solidFill>
              </a:rPr>
              <a:t>im zweiten (und dritten) Semester:</a:t>
            </a: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1E2B63"/>
                </a:solidFill>
              </a:rPr>
              <a:t>10 </a:t>
            </a:r>
            <a:r>
              <a:rPr lang="de-DE" sz="2000" b="1" dirty="0">
                <a:solidFill>
                  <a:srgbClr val="FF0000"/>
                </a:solidFill>
              </a:rPr>
              <a:t>L</a:t>
            </a:r>
            <a:r>
              <a:rPr lang="de-DE" sz="2000" dirty="0">
                <a:solidFill>
                  <a:srgbClr val="1E2B63"/>
                </a:solidFill>
              </a:rPr>
              <a:t>ehrer</a:t>
            </a:r>
            <a:r>
              <a:rPr lang="de-DE" sz="2000" b="1" dirty="0">
                <a:solidFill>
                  <a:srgbClr val="FF0000"/>
                </a:solidFill>
              </a:rPr>
              <a:t>w</a:t>
            </a:r>
            <a:r>
              <a:rPr lang="de-DE" sz="2000" dirty="0">
                <a:solidFill>
                  <a:srgbClr val="1E2B63"/>
                </a:solidFill>
              </a:rPr>
              <a:t>ochen</a:t>
            </a:r>
            <a:r>
              <a:rPr lang="de-DE" sz="2000" b="1" dirty="0">
                <a:solidFill>
                  <a:srgbClr val="FF0000"/>
                </a:solidFill>
              </a:rPr>
              <a:t>s</a:t>
            </a:r>
            <a:r>
              <a:rPr lang="de-DE" sz="2000" dirty="0">
                <a:solidFill>
                  <a:srgbClr val="1E2B63"/>
                </a:solidFill>
              </a:rPr>
              <a:t>tunden (= </a:t>
            </a:r>
            <a:r>
              <a:rPr lang="de-DE" sz="2000" b="1" dirty="0">
                <a:solidFill>
                  <a:srgbClr val="FF0000"/>
                </a:solidFill>
              </a:rPr>
              <a:t>LWS</a:t>
            </a:r>
            <a:r>
              <a:rPr lang="de-DE" sz="2000" dirty="0">
                <a:solidFill>
                  <a:srgbClr val="1E2B63"/>
                </a:solidFill>
              </a:rPr>
              <a:t>) </a:t>
            </a: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1E2B63"/>
                </a:solidFill>
              </a:rPr>
              <a:t>möglichst gleichmäßige Verteilung auf die Fächer</a:t>
            </a: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1E2B63"/>
                </a:solidFill>
              </a:rPr>
              <a:t>Kein Einsatz als Klassenleitung</a:t>
            </a: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1E2B63"/>
                </a:solidFill>
              </a:rPr>
              <a:t>Kein Vertretungsunterricht</a:t>
            </a:r>
            <a:r>
              <a:rPr lang="de-DE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123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DE9AC-7C15-BD93-AB17-C24245787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F181254-5F1D-B0D6-1001-46BD46CB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35" y="1844675"/>
            <a:ext cx="8532657" cy="4012786"/>
          </a:xfrm>
        </p:spPr>
        <p:txBody>
          <a:bodyPr/>
          <a:lstStyle/>
          <a:p>
            <a:r>
              <a:rPr lang="de-DE" dirty="0"/>
              <a:t>Ist die Unterrichtsplanung der </a:t>
            </a:r>
            <a:r>
              <a:rPr lang="de-DE" b="1" dirty="0" err="1"/>
              <a:t>Lk</a:t>
            </a:r>
            <a:r>
              <a:rPr lang="de-DE" dirty="0"/>
              <a:t> an den Bedürfnissen der DaZ-Lernenden orientiert?</a:t>
            </a:r>
          </a:p>
          <a:p>
            <a:r>
              <a:rPr lang="de-DE" dirty="0"/>
              <a:t>Hat die </a:t>
            </a:r>
            <a:r>
              <a:rPr lang="de-DE" b="1" dirty="0" err="1"/>
              <a:t>Lk</a:t>
            </a:r>
            <a:r>
              <a:rPr lang="de-DE" b="1" dirty="0"/>
              <a:t> </a:t>
            </a:r>
            <a:r>
              <a:rPr lang="de-DE" dirty="0"/>
              <a:t>in ihrem Unterricht binnendifferenzierende Maßnahmen umgesetzt?</a:t>
            </a:r>
          </a:p>
          <a:p>
            <a:r>
              <a:rPr lang="de-DE" dirty="0"/>
              <a:t>Bieten Aufgaben und Material die Möglichkeit zu einer sinnvollen Differenzierung?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B48EDE-46E2-E1BA-6364-CEF2A8E0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58" y="225425"/>
            <a:ext cx="8678962" cy="1332000"/>
          </a:xfrm>
        </p:spPr>
        <p:txBody>
          <a:bodyPr>
            <a:noAutofit/>
          </a:bodyPr>
          <a:lstStyle/>
          <a:p>
            <a:r>
              <a:rPr lang="de-DE" sz="2800" dirty="0"/>
              <a:t>Hat die Lehrkraft die </a:t>
            </a:r>
            <a:r>
              <a:rPr lang="de-DE" sz="2800" b="1" dirty="0"/>
              <a:t>unterschiedlichen Voraus-setzungen und Kompetenzen</a:t>
            </a:r>
            <a:r>
              <a:rPr lang="de-DE" sz="2800" dirty="0"/>
              <a:t> der Lernenden berücksichtigt? </a:t>
            </a:r>
            <a:r>
              <a:rPr lang="de-DE" sz="2200" dirty="0"/>
              <a:t>(Kriterium 3)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CBE87CF-46F1-189B-9F2A-BB066A7951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275353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5D571-A9F2-E4A0-1453-FF2F1E68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9C450B0-05EA-A355-0FDA-C6C89406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58" y="1844675"/>
            <a:ext cx="8678962" cy="4012786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War die Phasierung transparent und sinnvoll?</a:t>
            </a:r>
          </a:p>
          <a:p>
            <a:r>
              <a:rPr lang="de-DE" dirty="0"/>
              <a:t>War die Klassenführung effizient?</a:t>
            </a:r>
          </a:p>
          <a:p>
            <a:pPr lvl="1"/>
            <a:r>
              <a:rPr lang="de-DE" dirty="0"/>
              <a:t>War der Anteil aktiver Lernzeit möglichst hoch?</a:t>
            </a:r>
          </a:p>
          <a:p>
            <a:pPr lvl="1"/>
            <a:r>
              <a:rPr lang="de-DE" dirty="0"/>
              <a:t>War das Arbeitstempo angemessen?</a:t>
            </a:r>
          </a:p>
          <a:p>
            <a:pPr lvl="1"/>
            <a:r>
              <a:rPr lang="de-DE" dirty="0"/>
              <a:t>Wurden Unterrichtsstörungen vermieden?</a:t>
            </a:r>
          </a:p>
          <a:p>
            <a:pPr lvl="1"/>
            <a:r>
              <a:rPr lang="de-DE" dirty="0"/>
              <a:t>War das Zeitmanagement angemessen?</a:t>
            </a:r>
          </a:p>
          <a:p>
            <a:r>
              <a:rPr lang="de-DE" dirty="0"/>
              <a:t>Hat die </a:t>
            </a:r>
            <a:r>
              <a:rPr lang="de-DE" b="1" dirty="0" err="1"/>
              <a:t>Lk</a:t>
            </a:r>
            <a:r>
              <a:rPr lang="de-DE" dirty="0"/>
              <a:t> die Lernumgebung gut vorbereitet?</a:t>
            </a:r>
          </a:p>
          <a:p>
            <a:r>
              <a:rPr lang="de-DE" dirty="0"/>
              <a:t>Gab es strukturgebende Phasen / Rituale am Stundenanfang und –ende?</a:t>
            </a:r>
          </a:p>
          <a:p>
            <a:r>
              <a:rPr lang="de-DE" dirty="0"/>
              <a:t>Hat die Lehrkraft den Unterricht zielführend strukturiert?</a:t>
            </a:r>
          </a:p>
          <a:p>
            <a:pPr lvl="1"/>
            <a:r>
              <a:rPr lang="de-DE" dirty="0"/>
              <a:t>Auswerfen eines „Roten Fadens“ am Anfang der Stunde</a:t>
            </a:r>
          </a:p>
          <a:p>
            <a:pPr lvl="1"/>
            <a:r>
              <a:rPr lang="de-DE" dirty="0"/>
              <a:t>Aufrechterhaltung des „Roten Fadens“ im Stundenverlauf</a:t>
            </a:r>
          </a:p>
          <a:p>
            <a:pPr lvl="1"/>
            <a:r>
              <a:rPr lang="de-DE" dirty="0"/>
              <a:t>Rückbezug zum Einstieg am Stundenende</a:t>
            </a:r>
          </a:p>
          <a:p>
            <a:r>
              <a:rPr lang="de-DE" dirty="0"/>
              <a:t>Hat eine (individuelle oder gemeinsame) Sicherung mit klarem Bezug zum Stundeninhalt stattgefunden?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FCA196-D3D0-BCC3-6C36-26C932A1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58" y="225425"/>
            <a:ext cx="8678962" cy="1332000"/>
          </a:xfrm>
        </p:spPr>
        <p:txBody>
          <a:bodyPr>
            <a:noAutofit/>
          </a:bodyPr>
          <a:lstStyle/>
          <a:p>
            <a:r>
              <a:rPr lang="de-DE" sz="2800" dirty="0"/>
              <a:t>Hat die Lehrkraft den Unterricht </a:t>
            </a:r>
            <a:r>
              <a:rPr lang="de-DE" sz="2800" b="1" dirty="0"/>
              <a:t>sinnvoll strukturiert </a:t>
            </a:r>
            <a:r>
              <a:rPr lang="de-DE" sz="2800" dirty="0"/>
              <a:t>und </a:t>
            </a:r>
            <a:r>
              <a:rPr lang="de-DE" sz="2800" b="1" dirty="0"/>
              <a:t>flexibel</a:t>
            </a:r>
            <a:r>
              <a:rPr lang="de-DE" sz="2800" dirty="0"/>
              <a:t> auf sich verändernde Situationen </a:t>
            </a:r>
            <a:r>
              <a:rPr lang="de-DE" sz="2800" b="1" dirty="0"/>
              <a:t>reagiert</a:t>
            </a:r>
            <a:r>
              <a:rPr lang="de-DE" sz="2800" dirty="0"/>
              <a:t>? </a:t>
            </a:r>
            <a:r>
              <a:rPr lang="de-DE" sz="2200" dirty="0"/>
              <a:t>(Kriterium 4)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B0E78F8-703A-FBDF-1CBD-74C30EB292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873056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ter Faden&quot; Immagini - Sfoglia 352 foto, vettoriali e video Stock | Adobe  Stock">
            <a:extLst>
              <a:ext uri="{FF2B5EF4-FFF2-40B4-BE49-F238E27FC236}">
                <a16:creationId xmlns:a16="http://schemas.microsoft.com/office/drawing/2014/main" id="{2B90B951-8050-2360-B1A6-537117334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70" y="1963070"/>
            <a:ext cx="1828467" cy="13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6CD152C-94B3-DECD-6DB9-B03876CBBD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FC4B48-A804-8E53-83F5-671A417D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1844675"/>
            <a:ext cx="8639425" cy="40127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100" b="1" dirty="0"/>
              <a:t>Was ist der </a:t>
            </a:r>
            <a:r>
              <a:rPr lang="de-DE" sz="3100" b="1" dirty="0">
                <a:solidFill>
                  <a:srgbClr val="FF0000"/>
                </a:solidFill>
              </a:rPr>
              <a:t>rote Faden</a:t>
            </a:r>
            <a:r>
              <a:rPr lang="de-DE" sz="3100" dirty="0"/>
              <a:t>?</a:t>
            </a:r>
          </a:p>
          <a:p>
            <a:r>
              <a:rPr lang="de-DE" dirty="0"/>
              <a:t>Was ist der </a:t>
            </a:r>
            <a:r>
              <a:rPr lang="de-DE" b="1" dirty="0">
                <a:solidFill>
                  <a:srgbClr val="FF0000"/>
                </a:solidFill>
              </a:rPr>
              <a:t>rote </a:t>
            </a:r>
            <a:r>
              <a:rPr lang="de-DE" dirty="0"/>
              <a:t>Faden einer Unterrichtsstunde?</a:t>
            </a:r>
          </a:p>
          <a:p>
            <a:pPr lvl="1"/>
            <a:r>
              <a:rPr lang="de-DE" dirty="0"/>
              <a:t>Die Unterrichtsstunde hat eine innere Logik. </a:t>
            </a:r>
          </a:p>
          <a:p>
            <a:pPr lvl="1"/>
            <a:r>
              <a:rPr lang="de-DE" dirty="0"/>
              <a:t>Durch diese innere Logik ist </a:t>
            </a:r>
            <a:r>
              <a:rPr lang="de-DE" b="1" dirty="0" err="1"/>
              <a:t>Lk</a:t>
            </a:r>
            <a:r>
              <a:rPr lang="de-DE" dirty="0"/>
              <a:t> und </a:t>
            </a:r>
            <a:r>
              <a:rPr lang="de-DE" b="1" dirty="0" err="1"/>
              <a:t>SuS</a:t>
            </a:r>
            <a:r>
              <a:rPr lang="de-DE" dirty="0"/>
              <a:t> immer klar</a:t>
            </a:r>
          </a:p>
          <a:p>
            <a:pPr lvl="2"/>
            <a:r>
              <a:rPr lang="de-DE" dirty="0"/>
              <a:t>was das Ziel der Unterrichtsstunde ist (Was lerne ich?).</a:t>
            </a:r>
          </a:p>
          <a:p>
            <a:pPr lvl="2"/>
            <a:r>
              <a:rPr lang="de-DE" dirty="0"/>
              <a:t>wie sie das Ziel erreichen.</a:t>
            </a:r>
          </a:p>
          <a:p>
            <a:pPr lvl="2"/>
            <a:r>
              <a:rPr lang="de-DE" dirty="0"/>
              <a:t>warum sie bestimmte Handlungen ausführen.</a:t>
            </a:r>
          </a:p>
          <a:p>
            <a:r>
              <a:rPr lang="de-DE" dirty="0"/>
              <a:t>Was ist der </a:t>
            </a:r>
            <a:r>
              <a:rPr lang="de-DE" b="1" dirty="0">
                <a:solidFill>
                  <a:srgbClr val="FF0000"/>
                </a:solidFill>
              </a:rPr>
              <a:t>rote </a:t>
            </a:r>
            <a:r>
              <a:rPr lang="de-DE" dirty="0"/>
              <a:t>Faden einer Unterrichtseinheit?</a:t>
            </a:r>
          </a:p>
          <a:p>
            <a:pPr lvl="1"/>
            <a:r>
              <a:rPr lang="de-DE" dirty="0"/>
              <a:t>Die Unterrichtseinheit hat eine innere Logik.</a:t>
            </a:r>
          </a:p>
          <a:p>
            <a:pPr lvl="1"/>
            <a:r>
              <a:rPr lang="de-DE" dirty="0"/>
              <a:t>Die </a:t>
            </a:r>
            <a:r>
              <a:rPr lang="de-DE" b="1" dirty="0" err="1"/>
              <a:t>Lk</a:t>
            </a:r>
            <a:r>
              <a:rPr lang="de-DE" dirty="0"/>
              <a:t> plant alle Unterrichtsstunden mit Blick auf das Lernziel der</a:t>
            </a:r>
          </a:p>
          <a:p>
            <a:pPr marL="457200" lvl="1" indent="0">
              <a:buNone/>
            </a:pPr>
            <a:r>
              <a:rPr lang="de-DE" dirty="0"/>
              <a:t>   Unterrichtseinheit.</a:t>
            </a:r>
          </a:p>
          <a:p>
            <a:pPr lvl="1"/>
            <a:r>
              <a:rPr lang="de-DE" dirty="0"/>
              <a:t>Es gibt einen Zusammenhang zwischen den einzelnen</a:t>
            </a:r>
          </a:p>
          <a:p>
            <a:pPr marL="457200" lvl="1" indent="0">
              <a:buNone/>
            </a:pPr>
            <a:r>
              <a:rPr lang="de-DE" dirty="0"/>
              <a:t>   Unterrichtsstunden. Die Unterrichtsstunden bauen aufeinander auf.</a:t>
            </a:r>
          </a:p>
          <a:p>
            <a:pPr lvl="1"/>
            <a:r>
              <a:rPr lang="de-DE" dirty="0"/>
              <a:t>Exkurse sind möglich.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F32889AC-CBEB-5176-4687-3C1F9C8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41" y="196348"/>
            <a:ext cx="8548913" cy="1332000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Hat die Lehrkraft den Unterricht </a:t>
            </a:r>
            <a:r>
              <a:rPr lang="de-DE" sz="3600" b="1" dirty="0"/>
              <a:t>sinnvoll strukturiert </a:t>
            </a:r>
            <a:r>
              <a:rPr lang="de-DE" sz="3600" dirty="0"/>
              <a:t>und </a:t>
            </a:r>
            <a:r>
              <a:rPr lang="de-DE" sz="3600" b="1" dirty="0"/>
              <a:t>flexibel</a:t>
            </a:r>
            <a:r>
              <a:rPr lang="de-DE" sz="3600" dirty="0"/>
              <a:t> auf sich verändernde Situationen </a:t>
            </a:r>
            <a:r>
              <a:rPr lang="de-DE" sz="3600" b="1" dirty="0"/>
              <a:t>reagiert</a:t>
            </a:r>
            <a:r>
              <a:rPr lang="de-DE" sz="3600" dirty="0"/>
              <a:t>? </a:t>
            </a:r>
            <a:r>
              <a:rPr lang="de-DE" sz="3200" dirty="0"/>
              <a:t>(Kriterium 4)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60362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4D2B1C4-AFE4-B15D-6561-5B88D212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346" y="1777827"/>
            <a:ext cx="1863404" cy="1352034"/>
          </a:xfrm>
          <a:prstGeom prst="rect">
            <a:avLst/>
          </a:prstGeom>
        </p:spPr>
      </p:pic>
      <p:pic>
        <p:nvPicPr>
          <p:cNvPr id="2050" name="Picture 2" descr="Einfache Schere Clipart transparente PNG - StickPNG">
            <a:extLst>
              <a:ext uri="{FF2B5EF4-FFF2-40B4-BE49-F238E27FC236}">
                <a16:creationId xmlns:a16="http://schemas.microsoft.com/office/drawing/2014/main" id="{D4B20068-0405-8479-C41B-0BF0E40C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" y="5332243"/>
            <a:ext cx="653176" cy="6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6CD152C-94B3-DECD-6DB9-B03876CBBD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FC4B48-A804-8E53-83F5-671A417D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1" y="1738431"/>
            <a:ext cx="8885620" cy="431751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3300" b="1" dirty="0">
                <a:solidFill>
                  <a:schemeClr val="tx2">
                    <a:lumMod val="50000"/>
                  </a:schemeClr>
                </a:solidFill>
              </a:rPr>
              <a:t>Was ist der </a:t>
            </a:r>
            <a:r>
              <a:rPr lang="de-DE" sz="3300" b="1" dirty="0">
                <a:solidFill>
                  <a:srgbClr val="FF0000"/>
                </a:solidFill>
              </a:rPr>
              <a:t>rote </a:t>
            </a:r>
            <a:r>
              <a:rPr lang="de-DE" sz="3300" b="1" dirty="0"/>
              <a:t>Faden? - Übung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3300" b="1" dirty="0"/>
              <a:t>Wo geht der </a:t>
            </a:r>
            <a:r>
              <a:rPr lang="de-DE" sz="3300" b="1" dirty="0">
                <a:solidFill>
                  <a:srgbClr val="FF0000"/>
                </a:solidFill>
              </a:rPr>
              <a:t>rote </a:t>
            </a:r>
            <a:r>
              <a:rPr lang="de-DE" sz="3300" b="1" dirty="0"/>
              <a:t>Faden der DaZ-Stunde verloren?</a:t>
            </a:r>
          </a:p>
          <a:p>
            <a:pPr>
              <a:spcBef>
                <a:spcPts val="600"/>
              </a:spcBef>
            </a:pPr>
            <a:r>
              <a:rPr lang="de-DE" sz="2900" b="1" dirty="0"/>
              <a:t>Stundenthema</a:t>
            </a:r>
            <a:r>
              <a:rPr lang="de-DE" sz="2900" dirty="0"/>
              <a:t>: Auf dem Markt – Obst und Gemüse einkaufen </a:t>
            </a:r>
          </a:p>
          <a:p>
            <a:pPr>
              <a:spcBef>
                <a:spcPts val="600"/>
              </a:spcBef>
            </a:pPr>
            <a:r>
              <a:rPr lang="de-DE" sz="2900" b="1" dirty="0"/>
              <a:t>Ziel</a:t>
            </a:r>
            <a:r>
              <a:rPr lang="de-DE" sz="2900" dirty="0"/>
              <a:t>: Die </a:t>
            </a:r>
            <a:r>
              <a:rPr lang="de-DE" sz="2900" b="1" dirty="0" err="1"/>
              <a:t>SuS</a:t>
            </a:r>
            <a:r>
              <a:rPr lang="de-DE" sz="2900" dirty="0"/>
              <a:t> sollen Einkaufsdialoge führen und dabei lernen,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900" dirty="0"/>
              <a:t>            Konjugationsformen „Ich möchte …“ / „Möchten Sie …“ zu verwenden,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900" dirty="0"/>
              <a:t>            Mengen- und Preisangaben zu machen.</a:t>
            </a:r>
          </a:p>
          <a:p>
            <a:pPr>
              <a:spcBef>
                <a:spcPts val="600"/>
              </a:spcBef>
            </a:pPr>
            <a:r>
              <a:rPr lang="de-DE" sz="2900" b="1" dirty="0"/>
              <a:t>Handlungen der </a:t>
            </a:r>
            <a:r>
              <a:rPr lang="de-DE" sz="2900" b="1" dirty="0" err="1"/>
              <a:t>Lk</a:t>
            </a:r>
            <a:r>
              <a:rPr lang="de-DE" sz="2900" b="1" dirty="0"/>
              <a:t> und Lernaufgaben</a:t>
            </a:r>
            <a:r>
              <a:rPr lang="de-DE" sz="2900" dirty="0"/>
              <a:t>: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sagt am Stundenanfang: „Wir üben heute den Akkusativ Plural ohne Artikel.“ und präsentiert eine Tabelle mit den Akkusativformen der Substantive.“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zeigt verschiedene Lebensmittel und bittet die </a:t>
            </a:r>
            <a:r>
              <a:rPr lang="de-DE" sz="2700" b="1" dirty="0" err="1"/>
              <a:t>SuS</a:t>
            </a:r>
            <a:r>
              <a:rPr lang="de-DE" sz="2700" dirty="0"/>
              <a:t> das passende Wort mit bestimmtem Artikel und Pluralform zu nennen. 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lässt die </a:t>
            </a:r>
            <a:r>
              <a:rPr lang="de-DE" sz="2700" b="1" dirty="0" err="1"/>
              <a:t>SuS</a:t>
            </a:r>
            <a:r>
              <a:rPr lang="de-DE" sz="2700" dirty="0"/>
              <a:t> ein Kreuzworträtsel lösen. Die </a:t>
            </a:r>
            <a:r>
              <a:rPr lang="de-DE" sz="2700" b="1" dirty="0" err="1"/>
              <a:t>SuS</a:t>
            </a:r>
            <a:r>
              <a:rPr lang="de-DE" sz="2700" dirty="0"/>
              <a:t> müssen dabei Konjugationsformen des Verbs </a:t>
            </a:r>
            <a:r>
              <a:rPr lang="de-DE" sz="2700" i="1" dirty="0"/>
              <a:t>mögen </a:t>
            </a:r>
            <a:r>
              <a:rPr lang="de-DE" sz="2700" dirty="0"/>
              <a:t>im Konjunktiv II bilden und Bezeichnungen für Obst und Gemüse nennen.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wiederholt den Akkusativ Singular mit unbestimmtem Artikel sowie Mengenangaben in Gramm und Kilogramm „Ich möchte einen/eine/ein … kaufen (nach dem Muster „Ich packe meinen Koffer.“)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präsentiert einen Einkaufsdialog „Mias Outfit beim Abiball“ als Hörtext. Die </a:t>
            </a:r>
            <a:r>
              <a:rPr lang="de-DE" sz="2700" b="1" dirty="0" err="1"/>
              <a:t>SuS</a:t>
            </a:r>
            <a:r>
              <a:rPr lang="de-DE" sz="2700" dirty="0"/>
              <a:t> müssen notieren, was Mia einkauft und wieviel das kostet.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bittet die </a:t>
            </a:r>
            <a:r>
              <a:rPr lang="de-DE" sz="2700" b="1" dirty="0" err="1"/>
              <a:t>SuS</a:t>
            </a:r>
            <a:r>
              <a:rPr lang="de-DE" sz="2700" dirty="0"/>
              <a:t> Einkaufsdialoge </a:t>
            </a:r>
            <a:r>
              <a:rPr lang="de-DE" sz="2700" i="1" dirty="0"/>
              <a:t>Auf dem Markt</a:t>
            </a:r>
            <a:r>
              <a:rPr lang="de-DE" sz="2700" dirty="0"/>
              <a:t> zu führen.</a:t>
            </a: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03DD8865-4EBA-7065-1E6C-DB643BB97962}"/>
              </a:ext>
            </a:extLst>
          </p:cNvPr>
          <p:cNvSpPr txBox="1">
            <a:spLocks/>
          </p:cNvSpPr>
          <p:nvPr/>
        </p:nvSpPr>
        <p:spPr>
          <a:xfrm>
            <a:off x="255741" y="196348"/>
            <a:ext cx="8548913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/>
              <a:t>Hat die Lehrkraft den Unterricht </a:t>
            </a:r>
            <a:r>
              <a:rPr lang="de-DE" sz="3600" b="1"/>
              <a:t>sinnvoll strukturiert </a:t>
            </a:r>
            <a:r>
              <a:rPr lang="de-DE" sz="3600"/>
              <a:t>und </a:t>
            </a:r>
            <a:r>
              <a:rPr lang="de-DE" sz="3600" b="1"/>
              <a:t>flexibel</a:t>
            </a:r>
            <a:r>
              <a:rPr lang="de-DE" sz="3600"/>
              <a:t> auf sich verändernde Situationen </a:t>
            </a:r>
            <a:r>
              <a:rPr lang="de-DE" sz="3600" b="1"/>
              <a:t>reagiert</a:t>
            </a:r>
            <a:r>
              <a:rPr lang="de-DE" sz="3600"/>
              <a:t>? </a:t>
            </a:r>
            <a:r>
              <a:rPr lang="de-DE" sz="3200"/>
              <a:t>(Kriterium 4)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63301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90B2A-6AEE-8301-A777-BB40EAB71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7232C0B-8202-FDF3-7C14-3114548F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346" y="1777827"/>
            <a:ext cx="1863404" cy="1352034"/>
          </a:xfrm>
          <a:prstGeom prst="rect">
            <a:avLst/>
          </a:prstGeom>
        </p:spPr>
      </p:pic>
      <p:pic>
        <p:nvPicPr>
          <p:cNvPr id="2050" name="Picture 2" descr="Einfache Schere Clipart transparente PNG - StickPNG">
            <a:extLst>
              <a:ext uri="{FF2B5EF4-FFF2-40B4-BE49-F238E27FC236}">
                <a16:creationId xmlns:a16="http://schemas.microsoft.com/office/drawing/2014/main" id="{7FB052D9-C072-FA20-488B-6B593FD94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" y="5332243"/>
            <a:ext cx="653176" cy="6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17405BE-E8AA-D049-420D-7ED53DA2C5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E4AE20-43A5-0A9C-2C7E-8EF2A5C5B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1" y="1738431"/>
            <a:ext cx="8885620" cy="431751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3300" b="1" dirty="0">
                <a:solidFill>
                  <a:schemeClr val="tx2">
                    <a:lumMod val="50000"/>
                  </a:schemeClr>
                </a:solidFill>
              </a:rPr>
              <a:t>Was ist der </a:t>
            </a:r>
            <a:r>
              <a:rPr lang="de-DE" sz="3300" b="1" dirty="0">
                <a:solidFill>
                  <a:srgbClr val="FF0000"/>
                </a:solidFill>
              </a:rPr>
              <a:t>rote </a:t>
            </a:r>
            <a:r>
              <a:rPr lang="de-DE" sz="3300" b="1" dirty="0"/>
              <a:t>Faden? - Übung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3300" b="1" dirty="0"/>
              <a:t>Wo geht der </a:t>
            </a:r>
            <a:r>
              <a:rPr lang="de-DE" sz="3300" b="1" dirty="0">
                <a:solidFill>
                  <a:srgbClr val="FF0000"/>
                </a:solidFill>
              </a:rPr>
              <a:t>rote </a:t>
            </a:r>
            <a:r>
              <a:rPr lang="de-DE" sz="3300" b="1" dirty="0"/>
              <a:t>Faden der DaZ-Stunde verloren?</a:t>
            </a:r>
          </a:p>
          <a:p>
            <a:pPr>
              <a:spcBef>
                <a:spcPts val="600"/>
              </a:spcBef>
            </a:pPr>
            <a:r>
              <a:rPr lang="de-DE" sz="2900" b="1" dirty="0"/>
              <a:t>Stundenthema</a:t>
            </a:r>
            <a:r>
              <a:rPr lang="de-DE" sz="2900" dirty="0"/>
              <a:t>: Auf dem Markt – Obst und Gemüse einkaufen </a:t>
            </a:r>
          </a:p>
          <a:p>
            <a:pPr>
              <a:spcBef>
                <a:spcPts val="600"/>
              </a:spcBef>
            </a:pPr>
            <a:r>
              <a:rPr lang="de-DE" sz="2900" b="1" dirty="0"/>
              <a:t>Ziel</a:t>
            </a:r>
            <a:r>
              <a:rPr lang="de-DE" sz="2900" dirty="0"/>
              <a:t>: Die </a:t>
            </a:r>
            <a:r>
              <a:rPr lang="de-DE" sz="2900" b="1" dirty="0" err="1"/>
              <a:t>SuS</a:t>
            </a:r>
            <a:r>
              <a:rPr lang="de-DE" sz="2900" dirty="0"/>
              <a:t> sollen Einkaufsdialoge führen und dabei lernen,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900" dirty="0"/>
              <a:t>            Konjugationsformen „Ich möchte …“ / „Möchten Sie …“ zu verwenden,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900" dirty="0"/>
              <a:t>            Mengen- und Preisangaben zu machen.</a:t>
            </a:r>
          </a:p>
          <a:p>
            <a:pPr>
              <a:spcBef>
                <a:spcPts val="600"/>
              </a:spcBef>
            </a:pPr>
            <a:r>
              <a:rPr lang="de-DE" sz="2900" b="1" dirty="0"/>
              <a:t>Handlungen der </a:t>
            </a:r>
            <a:r>
              <a:rPr lang="de-DE" sz="2900" b="1" dirty="0" err="1"/>
              <a:t>Lk</a:t>
            </a:r>
            <a:r>
              <a:rPr lang="de-DE" sz="2900" b="1" dirty="0"/>
              <a:t> und Lernaufgaben</a:t>
            </a:r>
            <a:r>
              <a:rPr lang="de-DE" sz="2900" dirty="0"/>
              <a:t>: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sagt am Stundenanfang: </a:t>
            </a:r>
            <a:r>
              <a:rPr lang="de-DE" sz="2700" b="1" dirty="0">
                <a:solidFill>
                  <a:srgbClr val="FF0000"/>
                </a:solidFill>
              </a:rPr>
              <a:t>„Wir üben heute den Akkusativ Plural ohne Artikel.“ und präsentiert eine Tabelle mit den Akkusativformen der Substantive.“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zeigt verschiedene Lebensmittel und bittet die </a:t>
            </a:r>
            <a:r>
              <a:rPr lang="de-DE" sz="2700" b="1" dirty="0" err="1"/>
              <a:t>SuS</a:t>
            </a:r>
            <a:r>
              <a:rPr lang="de-DE" sz="2700" dirty="0"/>
              <a:t> das passende Wort mit bestimmtem Artikel und Pluralform zu nennen. 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lässt die </a:t>
            </a:r>
            <a:r>
              <a:rPr lang="de-DE" sz="2700" b="1" dirty="0" err="1"/>
              <a:t>SuS</a:t>
            </a:r>
            <a:r>
              <a:rPr lang="de-DE" sz="2700" dirty="0"/>
              <a:t> ein Kreuzworträtsel lösen. Die </a:t>
            </a:r>
            <a:r>
              <a:rPr lang="de-DE" sz="2700" b="1" dirty="0" err="1"/>
              <a:t>SuS</a:t>
            </a:r>
            <a:r>
              <a:rPr lang="de-DE" sz="2700" dirty="0"/>
              <a:t> müssen dabei Konjugationsformen des Verbs </a:t>
            </a:r>
            <a:r>
              <a:rPr lang="de-DE" sz="2700" i="1" dirty="0"/>
              <a:t>mögen </a:t>
            </a:r>
            <a:r>
              <a:rPr lang="de-DE" sz="2700" dirty="0"/>
              <a:t>im Konjunktiv II bilden und Bezeichnungen für Obst und Gemüse nennen.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wiederholt den Akkusativ Singular mit unbestimmtem Artikel sowie Mengenangaben in Gramm und Kilogramm „Ich möchte einen/eine/ein … kaufen (nach dem Muster „Ich packe meinen Koffer.“)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präsentiert einen Einkaufsdialog </a:t>
            </a:r>
            <a:r>
              <a:rPr lang="de-DE" sz="2700" b="1" dirty="0">
                <a:solidFill>
                  <a:srgbClr val="FF0000"/>
                </a:solidFill>
              </a:rPr>
              <a:t>„Mias Outfit beim Abiball“ </a:t>
            </a:r>
            <a:r>
              <a:rPr lang="de-DE" sz="2700" dirty="0"/>
              <a:t>als Hörtext. Die </a:t>
            </a:r>
            <a:r>
              <a:rPr lang="de-DE" sz="2700" b="1" dirty="0" err="1"/>
              <a:t>SuS</a:t>
            </a:r>
            <a:r>
              <a:rPr lang="de-DE" sz="2700" dirty="0"/>
              <a:t> müssen notieren, was Mia einkauft und wieviel das kostet.</a:t>
            </a:r>
          </a:p>
          <a:p>
            <a:pPr lvl="1">
              <a:spcBef>
                <a:spcPts val="400"/>
              </a:spcBef>
            </a:pPr>
            <a:r>
              <a:rPr lang="de-DE" sz="2700" dirty="0"/>
              <a:t>Die </a:t>
            </a:r>
            <a:r>
              <a:rPr lang="de-DE" sz="2700" b="1" dirty="0" err="1"/>
              <a:t>Lk</a:t>
            </a:r>
            <a:r>
              <a:rPr lang="de-DE" sz="2700" dirty="0"/>
              <a:t> bittet die </a:t>
            </a:r>
            <a:r>
              <a:rPr lang="de-DE" sz="2700" b="1" dirty="0" err="1"/>
              <a:t>SuS</a:t>
            </a:r>
            <a:r>
              <a:rPr lang="de-DE" sz="2700" dirty="0"/>
              <a:t> Einkaufsdialoge </a:t>
            </a:r>
            <a:r>
              <a:rPr lang="de-DE" sz="2700" i="1" dirty="0"/>
              <a:t>Auf dem Markt</a:t>
            </a:r>
            <a:r>
              <a:rPr lang="de-DE" sz="2700" dirty="0"/>
              <a:t> zu führen.</a:t>
            </a: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1683B0FD-6A47-1A58-59CC-7B1169E1D435}"/>
              </a:ext>
            </a:extLst>
          </p:cNvPr>
          <p:cNvSpPr txBox="1">
            <a:spLocks/>
          </p:cNvSpPr>
          <p:nvPr/>
        </p:nvSpPr>
        <p:spPr>
          <a:xfrm>
            <a:off x="255741" y="196348"/>
            <a:ext cx="8548913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/>
              <a:t>Hat die Lehrkraft den Unterricht </a:t>
            </a:r>
            <a:r>
              <a:rPr lang="de-DE" sz="3600" b="1"/>
              <a:t>sinnvoll strukturiert </a:t>
            </a:r>
            <a:r>
              <a:rPr lang="de-DE" sz="3600"/>
              <a:t>und </a:t>
            </a:r>
            <a:r>
              <a:rPr lang="de-DE" sz="3600" b="1"/>
              <a:t>flexibel</a:t>
            </a:r>
            <a:r>
              <a:rPr lang="de-DE" sz="3600"/>
              <a:t> auf sich verändernde Situationen </a:t>
            </a:r>
            <a:r>
              <a:rPr lang="de-DE" sz="3600" b="1"/>
              <a:t>reagiert</a:t>
            </a:r>
            <a:r>
              <a:rPr lang="de-DE" sz="3600"/>
              <a:t>? </a:t>
            </a:r>
            <a:r>
              <a:rPr lang="de-DE" sz="3200"/>
              <a:t>(Kriterium 4)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311476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8CC16-3235-F8C5-38FB-EDE5CDC90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9125208-D248-0B33-1B77-82D4C447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5" y="1727200"/>
            <a:ext cx="8906546" cy="4396667"/>
          </a:xfrm>
        </p:spPr>
        <p:txBody>
          <a:bodyPr>
            <a:normAutofit lnSpcReduction="10000"/>
          </a:bodyPr>
          <a:lstStyle/>
          <a:p>
            <a:r>
              <a:rPr lang="de-DE" sz="2200" dirty="0"/>
              <a:t>Ist die </a:t>
            </a:r>
            <a:r>
              <a:rPr lang="de-DE" sz="2200" b="1" dirty="0" err="1"/>
              <a:t>Lk</a:t>
            </a:r>
            <a:r>
              <a:rPr lang="de-DE" sz="2200" dirty="0"/>
              <a:t> als Sprachvorbild aufgetreten?</a:t>
            </a:r>
          </a:p>
          <a:p>
            <a:pPr lvl="0"/>
            <a:r>
              <a:rPr lang="de-DE" sz="2200" i="1" dirty="0"/>
              <a:t>Hat die </a:t>
            </a:r>
            <a:r>
              <a:rPr lang="de-DE" sz="2200" b="1" i="1" dirty="0" err="1"/>
              <a:t>Lk</a:t>
            </a:r>
            <a:r>
              <a:rPr lang="de-DE" sz="2200" i="1" dirty="0"/>
              <a:t> das Verständnis der </a:t>
            </a:r>
            <a:r>
              <a:rPr lang="de-DE" sz="2200" b="1" i="1" dirty="0" err="1"/>
              <a:t>SuS</a:t>
            </a:r>
            <a:r>
              <a:rPr lang="de-DE" sz="2200" i="1" dirty="0"/>
              <a:t> durch Gestik, Mimik oder andere nicht sprachliche Hilfsmittel unterstützt?</a:t>
            </a:r>
            <a:endParaRPr lang="de-DE" sz="2200" dirty="0"/>
          </a:p>
          <a:p>
            <a:pPr lvl="0"/>
            <a:r>
              <a:rPr lang="de-DE" sz="2200" dirty="0"/>
              <a:t>War die Gesprächsführung zielführend und klar?</a:t>
            </a:r>
          </a:p>
          <a:p>
            <a:pPr lvl="0"/>
            <a:r>
              <a:rPr lang="de-DE" sz="2200" dirty="0"/>
              <a:t>Hat die </a:t>
            </a:r>
            <a:r>
              <a:rPr lang="de-DE" sz="2200" b="1" dirty="0" err="1"/>
              <a:t>Lk</a:t>
            </a:r>
            <a:r>
              <a:rPr lang="de-DE" sz="2200" dirty="0"/>
              <a:t> Arbeitsaufträge eindeutig, klar und zielführend formuliert?</a:t>
            </a:r>
          </a:p>
          <a:p>
            <a:r>
              <a:rPr lang="de-DE" sz="2200" dirty="0"/>
              <a:t>Sind Aufgaben im Material eindeutig, klar und zielführend formuliert?</a:t>
            </a:r>
          </a:p>
          <a:p>
            <a:pPr lvl="0"/>
            <a:r>
              <a:rPr lang="de-DE" sz="2200" i="1" dirty="0"/>
              <a:t>Hat die </a:t>
            </a:r>
            <a:r>
              <a:rPr lang="de-DE" sz="2200" b="1" i="1" dirty="0" err="1"/>
              <a:t>Lk</a:t>
            </a:r>
            <a:r>
              <a:rPr lang="de-DE" sz="2200" i="1" dirty="0"/>
              <a:t> sprachförderliche Rituale und Routinen umgesetzt?</a:t>
            </a:r>
            <a:endParaRPr lang="de-DE" sz="2200" dirty="0"/>
          </a:p>
          <a:p>
            <a:pPr lvl="0"/>
            <a:r>
              <a:rPr lang="de-DE" sz="2200" dirty="0"/>
              <a:t>Hat die </a:t>
            </a:r>
            <a:r>
              <a:rPr lang="de-DE" sz="2200" b="1" dirty="0" err="1"/>
              <a:t>Lk</a:t>
            </a:r>
            <a:r>
              <a:rPr lang="de-DE" sz="2200" dirty="0"/>
              <a:t> </a:t>
            </a:r>
            <a:r>
              <a:rPr lang="de-DE" sz="2200" b="1" dirty="0">
                <a:solidFill>
                  <a:srgbClr val="FF0000"/>
                </a:solidFill>
              </a:rPr>
              <a:t>Fachsprache</a:t>
            </a:r>
            <a:r>
              <a:rPr lang="de-DE" sz="2200" dirty="0"/>
              <a:t> verwendet?</a:t>
            </a:r>
          </a:p>
          <a:p>
            <a:pPr lvl="0"/>
            <a:r>
              <a:rPr lang="de-DE" sz="2200" i="1" dirty="0"/>
              <a:t>Hat die </a:t>
            </a:r>
            <a:r>
              <a:rPr lang="de-DE" sz="2200" b="1" i="1" dirty="0" err="1"/>
              <a:t>Lk</a:t>
            </a:r>
            <a:r>
              <a:rPr lang="de-DE" sz="2200" i="1" dirty="0"/>
              <a:t> die Anbahnung von </a:t>
            </a:r>
            <a:r>
              <a:rPr lang="de-DE" sz="2200" b="1" i="1" dirty="0">
                <a:solidFill>
                  <a:srgbClr val="FF0000"/>
                </a:solidFill>
              </a:rPr>
              <a:t>Fach-</a:t>
            </a:r>
            <a:r>
              <a:rPr lang="de-DE" sz="2200" i="1" dirty="0"/>
              <a:t> und </a:t>
            </a:r>
            <a:r>
              <a:rPr lang="de-DE" sz="2200" b="1" i="1" dirty="0">
                <a:solidFill>
                  <a:srgbClr val="0070C0"/>
                </a:solidFill>
              </a:rPr>
              <a:t>Bildungssprache</a:t>
            </a:r>
            <a:r>
              <a:rPr lang="de-DE" sz="2200" i="1" dirty="0"/>
              <a:t> unterstützt?</a:t>
            </a:r>
          </a:p>
          <a:p>
            <a:pPr lvl="0"/>
            <a:r>
              <a:rPr lang="de-DE" sz="2200" i="1" dirty="0"/>
              <a:t>Wird durch das Material </a:t>
            </a:r>
            <a:r>
              <a:rPr lang="de-DE" sz="2200" b="1" i="1" dirty="0">
                <a:solidFill>
                  <a:srgbClr val="FF0000"/>
                </a:solidFill>
              </a:rPr>
              <a:t>Fach-</a:t>
            </a:r>
            <a:r>
              <a:rPr lang="de-DE" sz="2200" i="1" dirty="0"/>
              <a:t> und </a:t>
            </a:r>
            <a:r>
              <a:rPr lang="de-DE" sz="2200" b="1" i="1" dirty="0">
                <a:solidFill>
                  <a:srgbClr val="0070C0"/>
                </a:solidFill>
              </a:rPr>
              <a:t>Bildungssprache</a:t>
            </a:r>
            <a:r>
              <a:rPr lang="de-DE" sz="2200" i="1" dirty="0"/>
              <a:t> angebahnt?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24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FED1FCE-5D30-F50A-528B-906432AC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34" y="225425"/>
            <a:ext cx="8574459" cy="1332000"/>
          </a:xfrm>
        </p:spPr>
        <p:txBody>
          <a:bodyPr>
            <a:normAutofit fontScale="90000"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DE" sz="3600" dirty="0"/>
              <a:t>Hat die </a:t>
            </a:r>
            <a:r>
              <a:rPr lang="de-DE" sz="3600" b="1" dirty="0" err="1"/>
              <a:t>Lk</a:t>
            </a:r>
            <a:r>
              <a:rPr lang="de-DE" sz="3600" dirty="0"/>
              <a:t> </a:t>
            </a:r>
            <a:r>
              <a:rPr lang="de-DE" sz="3600" b="1" dirty="0"/>
              <a:t>präzise</a:t>
            </a:r>
            <a:r>
              <a:rPr lang="de-DE" sz="3600" dirty="0"/>
              <a:t> und </a:t>
            </a:r>
            <a:r>
              <a:rPr lang="de-DE" sz="3600" b="1" dirty="0"/>
              <a:t>verständlich formuliert</a:t>
            </a:r>
            <a:r>
              <a:rPr lang="de-DE" sz="3600" dirty="0"/>
              <a:t>? </a:t>
            </a:r>
            <a:br>
              <a:rPr lang="de-DE" sz="3200" dirty="0"/>
            </a:br>
            <a:r>
              <a:rPr lang="de-DE" sz="2400" dirty="0"/>
              <a:t>(Kriterium 5)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AFAA5FD-16B7-D22C-F74B-FB4E461EC3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280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7264BE0-9FEB-F3E8-4BFB-6C691A16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1712686"/>
            <a:ext cx="8708571" cy="44611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Tipp: </a:t>
            </a:r>
          </a:p>
          <a:p>
            <a:pPr marL="0" indent="0">
              <a:buNone/>
            </a:pPr>
            <a:r>
              <a:rPr lang="de-DE" sz="2600" dirty="0"/>
              <a:t>Wie schaffen Sie es, dass Formulierungen im Unterricht präzise, verständlich und korrekt sind?</a:t>
            </a:r>
          </a:p>
          <a:p>
            <a:pPr marL="0" indent="0">
              <a:buNone/>
            </a:pPr>
            <a:endParaRPr lang="de-DE" sz="2600" dirty="0"/>
          </a:p>
          <a:p>
            <a:pPr marL="800100" lvl="1" indent="-342900"/>
            <a:r>
              <a:rPr lang="de-DE" dirty="0"/>
              <a:t>Schreiben Sie </a:t>
            </a:r>
            <a:r>
              <a:rPr lang="de-DE" b="1" dirty="0"/>
              <a:t>AA</a:t>
            </a:r>
            <a:r>
              <a:rPr lang="de-DE" dirty="0"/>
              <a:t> auf! Lernen Sie </a:t>
            </a:r>
            <a:r>
              <a:rPr lang="de-DE" b="1" dirty="0"/>
              <a:t>AA</a:t>
            </a:r>
            <a:r>
              <a:rPr lang="de-DE" dirty="0"/>
              <a:t> auswendig!</a:t>
            </a:r>
          </a:p>
          <a:p>
            <a:pPr marL="800100" lvl="1" indent="-342900"/>
            <a:r>
              <a:rPr lang="de-DE" dirty="0"/>
              <a:t>Schreiben Sie sich lange, komplexe Erklärungen auf! </a:t>
            </a:r>
          </a:p>
          <a:p>
            <a:pPr marL="800100" lvl="1" indent="-342900"/>
            <a:r>
              <a:rPr lang="de-DE" dirty="0"/>
              <a:t>Lernen Sie Erklärungen auswendig! Oder lesen Sie</a:t>
            </a:r>
          </a:p>
          <a:p>
            <a:pPr marL="457200" lvl="1" indent="0">
              <a:buNone/>
            </a:pPr>
            <a:r>
              <a:rPr lang="de-DE" dirty="0"/>
              <a:t>    Erklärungen im Notfall vor! </a:t>
            </a:r>
          </a:p>
          <a:p>
            <a:pPr marL="800100" lvl="1" indent="-342900"/>
            <a:r>
              <a:rPr lang="de-DE" dirty="0"/>
              <a:t>Oder lassen Sie </a:t>
            </a:r>
            <a:r>
              <a:rPr lang="de-DE" b="1" dirty="0" err="1"/>
              <a:t>SuS</a:t>
            </a:r>
            <a:r>
              <a:rPr lang="de-DE" dirty="0"/>
              <a:t> die Erklärungen vorlesen und in eigenen</a:t>
            </a:r>
          </a:p>
          <a:p>
            <a:pPr marL="457200" lvl="1" indent="0">
              <a:buNone/>
            </a:pPr>
            <a:r>
              <a:rPr lang="de-DE" dirty="0"/>
              <a:t>    Worten wiederholen.</a:t>
            </a:r>
          </a:p>
          <a:p>
            <a:pPr marL="800100" lvl="1" indent="-342900"/>
            <a:r>
              <a:rPr lang="de-DE" dirty="0"/>
              <a:t>Präsentieren Sie vorbereitete Erklärungen und </a:t>
            </a:r>
            <a:r>
              <a:rPr lang="de-DE" b="1" dirty="0"/>
              <a:t>AA</a:t>
            </a:r>
            <a:r>
              <a:rPr lang="de-DE" dirty="0"/>
              <a:t>!</a:t>
            </a:r>
            <a:r>
              <a:rPr lang="de-DE" b="1" dirty="0"/>
              <a:t> </a:t>
            </a:r>
          </a:p>
          <a:p>
            <a:pPr marL="457200" lvl="1" indent="0">
              <a:buNone/>
            </a:pPr>
            <a:r>
              <a:rPr lang="de-DE" b="1" dirty="0"/>
              <a:t>    </a:t>
            </a:r>
            <a:r>
              <a:rPr lang="de-DE" dirty="0"/>
              <a:t>(z. B. auf AB oder an der digitalen Tafel)</a:t>
            </a:r>
          </a:p>
          <a:p>
            <a:pPr marL="800100" lvl="1" indent="-342900"/>
            <a:r>
              <a:rPr lang="de-DE" dirty="0"/>
              <a:t>Sprechen Sie mit Ihrer Ausbildungslehrkraft über die</a:t>
            </a:r>
          </a:p>
          <a:p>
            <a:pPr marL="457200" lvl="1" indent="0">
              <a:buNone/>
            </a:pPr>
            <a:r>
              <a:rPr lang="de-DE" dirty="0"/>
              <a:t>    Formulierungen Ihrer </a:t>
            </a:r>
            <a:r>
              <a:rPr lang="de-DE" b="1" dirty="0"/>
              <a:t>AA</a:t>
            </a:r>
            <a:r>
              <a:rPr lang="de-DE" dirty="0"/>
              <a:t> und Erklärungen!</a:t>
            </a:r>
          </a:p>
          <a:p>
            <a:pPr marL="800100" lvl="1" indent="-342900"/>
            <a:r>
              <a:rPr lang="de-DE" dirty="0"/>
              <a:t>…</a:t>
            </a:r>
            <a:endParaRPr lang="de-DE" sz="3200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6EC3D6-1D2F-006B-0ADA-E9317D59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225425"/>
            <a:ext cx="8534400" cy="1332000"/>
          </a:xfrm>
        </p:spPr>
        <p:txBody>
          <a:bodyPr>
            <a:normAutofit/>
          </a:bodyPr>
          <a:lstStyle/>
          <a:p>
            <a:r>
              <a:rPr lang="de-DE" sz="2800" dirty="0"/>
              <a:t>Hat die </a:t>
            </a:r>
            <a:r>
              <a:rPr lang="de-DE" sz="2800" b="1" dirty="0" err="1"/>
              <a:t>Lk</a:t>
            </a:r>
            <a:r>
              <a:rPr lang="de-DE" sz="2800" dirty="0"/>
              <a:t> </a:t>
            </a:r>
            <a:r>
              <a:rPr lang="de-DE" sz="2800" b="1" dirty="0"/>
              <a:t>präzise</a:t>
            </a:r>
            <a:r>
              <a:rPr lang="de-DE" sz="2800" dirty="0"/>
              <a:t> und </a:t>
            </a:r>
            <a:r>
              <a:rPr lang="de-DE" sz="2800" b="1" dirty="0"/>
              <a:t>verständlich formuliert</a:t>
            </a:r>
            <a:r>
              <a:rPr lang="de-DE" sz="2800" dirty="0"/>
              <a:t>? </a:t>
            </a:r>
            <a:br>
              <a:rPr lang="de-DE" sz="2200" dirty="0"/>
            </a:br>
            <a:r>
              <a:rPr lang="de-DE" sz="2200" dirty="0"/>
              <a:t>(Kriterium 5)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739820-45D9-CD1D-2D23-300849D15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32" name="Picture 8" descr="빛 구근 노란색 - Pixabay의 무료 벡터 그래픽 - Pixabay">
            <a:extLst>
              <a:ext uri="{FF2B5EF4-FFF2-40B4-BE49-F238E27FC236}">
                <a16:creationId xmlns:a16="http://schemas.microsoft.com/office/drawing/2014/main" id="{1D11233D-4968-075B-9193-2C822E21F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71" y="181284"/>
            <a:ext cx="995552" cy="13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25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48FB1-695B-7287-A8AB-7AE57EA41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FF995186-45D1-A4D7-A71B-71431EE4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45" y="253335"/>
            <a:ext cx="8139301" cy="1332000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Hat die </a:t>
            </a:r>
            <a:r>
              <a:rPr lang="de-DE" sz="3600" b="1" dirty="0" err="1"/>
              <a:t>Lk</a:t>
            </a:r>
            <a:r>
              <a:rPr lang="de-DE" sz="3600" dirty="0"/>
              <a:t> </a:t>
            </a:r>
            <a:r>
              <a:rPr lang="de-DE" sz="3600" b="1" dirty="0"/>
              <a:t>präzise</a:t>
            </a:r>
            <a:r>
              <a:rPr lang="de-DE" sz="3600" dirty="0"/>
              <a:t> und </a:t>
            </a:r>
            <a:r>
              <a:rPr lang="de-DE" sz="3600" b="1" dirty="0"/>
              <a:t>verständlich formuliert</a:t>
            </a:r>
            <a:r>
              <a:rPr lang="de-DE" sz="3600" dirty="0"/>
              <a:t>? </a:t>
            </a:r>
            <a:br>
              <a:rPr lang="de-DE" sz="3200" dirty="0"/>
            </a:br>
            <a:r>
              <a:rPr lang="de-DE" sz="2400" dirty="0"/>
              <a:t>(Kriterium 5)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9A791C4-AD34-4E8B-D27C-8F09951AAB03}"/>
              </a:ext>
            </a:extLst>
          </p:cNvPr>
          <p:cNvSpPr txBox="1"/>
          <p:nvPr/>
        </p:nvSpPr>
        <p:spPr>
          <a:xfrm>
            <a:off x="7214506" y="4008980"/>
            <a:ext cx="88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zählen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F4EB58-8417-97F1-3737-621BCE9D3803}"/>
              </a:ext>
            </a:extLst>
          </p:cNvPr>
          <p:cNvSpPr txBox="1"/>
          <p:nvPr/>
        </p:nvSpPr>
        <p:spPr>
          <a:xfrm>
            <a:off x="1638299" y="3543111"/>
            <a:ext cx="88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Zähler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9329BA-688C-0DB0-660E-2F650AECF088}"/>
              </a:ext>
            </a:extLst>
          </p:cNvPr>
          <p:cNvSpPr txBox="1"/>
          <p:nvPr/>
        </p:nvSpPr>
        <p:spPr>
          <a:xfrm>
            <a:off x="4136682" y="4788627"/>
            <a:ext cx="1235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Wie-Wort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92AFFA-0C4A-5606-2F2B-2E64B22E15C1}"/>
              </a:ext>
            </a:extLst>
          </p:cNvPr>
          <p:cNvSpPr txBox="1"/>
          <p:nvPr/>
        </p:nvSpPr>
        <p:spPr>
          <a:xfrm>
            <a:off x="370226" y="5166519"/>
            <a:ext cx="88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minus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0045454-1623-6B4E-6CDF-E21F46A2874A}"/>
              </a:ext>
            </a:extLst>
          </p:cNvPr>
          <p:cNvSpPr txBox="1"/>
          <p:nvPr/>
        </p:nvSpPr>
        <p:spPr>
          <a:xfrm>
            <a:off x="7081156" y="4766409"/>
            <a:ext cx="1148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Addition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CB3535-2C27-7305-6828-DD8682585B53}"/>
              </a:ext>
            </a:extLst>
          </p:cNvPr>
          <p:cNvSpPr txBox="1"/>
          <p:nvPr/>
        </p:nvSpPr>
        <p:spPr>
          <a:xfrm>
            <a:off x="4448749" y="4078258"/>
            <a:ext cx="2534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unregelmäßiges Verb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F8629E-12E9-9FBF-D7E2-7011B0A1CD95}"/>
              </a:ext>
            </a:extLst>
          </p:cNvPr>
          <p:cNvSpPr txBox="1"/>
          <p:nvPr/>
        </p:nvSpPr>
        <p:spPr>
          <a:xfrm>
            <a:off x="2079170" y="5215468"/>
            <a:ext cx="1534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abschreiben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2308635-8A32-17EA-97D8-F56506240451}"/>
              </a:ext>
            </a:extLst>
          </p:cNvPr>
          <p:cNvSpPr txBox="1"/>
          <p:nvPr/>
        </p:nvSpPr>
        <p:spPr>
          <a:xfrm>
            <a:off x="547006" y="3132912"/>
            <a:ext cx="1064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Zukunft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D8F4C29-AF44-DBFB-79D4-A1DFD8770A9B}"/>
              </a:ext>
            </a:extLst>
          </p:cNvPr>
          <p:cNvSpPr txBox="1"/>
          <p:nvPr/>
        </p:nvSpPr>
        <p:spPr>
          <a:xfrm>
            <a:off x="5026532" y="3038133"/>
            <a:ext cx="15348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fiktional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6CE0ACB-91C0-AB7E-5498-06225F6125A7}"/>
              </a:ext>
            </a:extLst>
          </p:cNvPr>
          <p:cNvSpPr txBox="1"/>
          <p:nvPr/>
        </p:nvSpPr>
        <p:spPr>
          <a:xfrm>
            <a:off x="5793976" y="4645937"/>
            <a:ext cx="86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gleich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A4496C4-53F9-EAD4-53F6-6E9B4AD39434}"/>
              </a:ext>
            </a:extLst>
          </p:cNvPr>
          <p:cNvSpPr txBox="1"/>
          <p:nvPr/>
        </p:nvSpPr>
        <p:spPr>
          <a:xfrm>
            <a:off x="713013" y="4464400"/>
            <a:ext cx="1235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Gleichung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312F602-032C-8F1E-C00F-31E94E489882}"/>
              </a:ext>
            </a:extLst>
          </p:cNvPr>
          <p:cNvSpPr txBox="1"/>
          <p:nvPr/>
        </p:nvSpPr>
        <p:spPr>
          <a:xfrm>
            <a:off x="6909702" y="5424304"/>
            <a:ext cx="223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Grammatikheft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3C0FED8-A9B8-3355-A884-52D4C4419417}"/>
              </a:ext>
            </a:extLst>
          </p:cNvPr>
          <p:cNvSpPr txBox="1"/>
          <p:nvPr/>
        </p:nvSpPr>
        <p:spPr>
          <a:xfrm>
            <a:off x="2563188" y="4158106"/>
            <a:ext cx="95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perfekt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7C213F3-D90C-FB6A-73BA-ABB52F5BBA74}"/>
              </a:ext>
            </a:extLst>
          </p:cNvPr>
          <p:cNvSpPr txBox="1"/>
          <p:nvPr/>
        </p:nvSpPr>
        <p:spPr>
          <a:xfrm>
            <a:off x="3271229" y="3567615"/>
            <a:ext cx="195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interpretieren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1F86512-02A8-7B59-9691-92D02BAA2F81}"/>
              </a:ext>
            </a:extLst>
          </p:cNvPr>
          <p:cNvSpPr txBox="1"/>
          <p:nvPr/>
        </p:nvSpPr>
        <p:spPr>
          <a:xfrm>
            <a:off x="4662715" y="5533553"/>
            <a:ext cx="1458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Zeitform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FCEA7AA-5319-5ED9-65C6-7AAA2F591936}"/>
              </a:ext>
            </a:extLst>
          </p:cNvPr>
          <p:cNvSpPr txBox="1"/>
          <p:nvPr/>
        </p:nvSpPr>
        <p:spPr>
          <a:xfrm>
            <a:off x="7786842" y="3363464"/>
            <a:ext cx="1148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Baustein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A6B9C4-A711-738F-30A2-8F7DD026594A}"/>
              </a:ext>
            </a:extLst>
          </p:cNvPr>
          <p:cNvSpPr txBox="1"/>
          <p:nvPr/>
        </p:nvSpPr>
        <p:spPr>
          <a:xfrm>
            <a:off x="2485213" y="2871720"/>
            <a:ext cx="103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Dativ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F79E370-4C22-4D39-49C2-40009751625A}"/>
              </a:ext>
            </a:extLst>
          </p:cNvPr>
          <p:cNvSpPr txBox="1"/>
          <p:nvPr/>
        </p:nvSpPr>
        <p:spPr>
          <a:xfrm>
            <a:off x="90714" y="1736769"/>
            <a:ext cx="89905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600" b="1" dirty="0"/>
              <a:t>Hat die </a:t>
            </a:r>
            <a:r>
              <a:rPr lang="de-DE" sz="2600" b="1" dirty="0" err="1"/>
              <a:t>Lk</a:t>
            </a:r>
            <a:r>
              <a:rPr lang="de-DE" sz="2600" b="1" dirty="0"/>
              <a:t> </a:t>
            </a:r>
            <a:r>
              <a:rPr lang="de-DE" sz="2600" b="1" dirty="0">
                <a:solidFill>
                  <a:srgbClr val="FF0000"/>
                </a:solidFill>
              </a:rPr>
              <a:t>Fachsprache</a:t>
            </a:r>
            <a:r>
              <a:rPr lang="de-DE" sz="2600" b="1" i="1" dirty="0">
                <a:solidFill>
                  <a:srgbClr val="FF0000"/>
                </a:solidFill>
              </a:rPr>
              <a:t> </a:t>
            </a:r>
            <a:r>
              <a:rPr lang="de-DE" sz="2600" b="1" dirty="0"/>
              <a:t>verwendet? – Welche Begriffe gehören zur Fachsprache? Welche Begriffe gehören zur </a:t>
            </a:r>
            <a:r>
              <a:rPr lang="de-DE" sz="2600" b="1" dirty="0">
                <a:solidFill>
                  <a:srgbClr val="0070C0"/>
                </a:solidFill>
              </a:rPr>
              <a:t>Bildungssprache</a:t>
            </a:r>
            <a:r>
              <a:rPr lang="de-DE" sz="2600" b="1" dirty="0"/>
              <a:t>?</a:t>
            </a:r>
            <a:endParaRPr lang="de-DE" sz="2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405253-923E-A75A-6705-6E5213C2AD6E}"/>
              </a:ext>
            </a:extLst>
          </p:cNvPr>
          <p:cNvSpPr txBox="1"/>
          <p:nvPr/>
        </p:nvSpPr>
        <p:spPr>
          <a:xfrm>
            <a:off x="6293680" y="3405235"/>
            <a:ext cx="1232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zuhören</a:t>
            </a:r>
          </a:p>
        </p:txBody>
      </p:sp>
    </p:spTree>
    <p:extLst>
      <p:ext uri="{BB962C8B-B14F-4D97-AF65-F5344CB8AC3E}">
        <p14:creationId xmlns:p14="http://schemas.microsoft.com/office/powerpoint/2010/main" val="21899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C9144-E95C-721E-FFF8-953E9A2B5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CCCA24CC-20F6-A68E-C92D-C76A0C3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45" y="253335"/>
            <a:ext cx="8139301" cy="1332000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Hat die </a:t>
            </a:r>
            <a:r>
              <a:rPr lang="de-DE" sz="3600" b="1" dirty="0" err="1"/>
              <a:t>Lk</a:t>
            </a:r>
            <a:r>
              <a:rPr lang="de-DE" sz="3600" dirty="0"/>
              <a:t> </a:t>
            </a:r>
            <a:r>
              <a:rPr lang="de-DE" sz="3600" b="1" dirty="0"/>
              <a:t>präzise</a:t>
            </a:r>
            <a:r>
              <a:rPr lang="de-DE" sz="3600" dirty="0"/>
              <a:t> und </a:t>
            </a:r>
            <a:r>
              <a:rPr lang="de-DE" sz="3600" b="1" dirty="0"/>
              <a:t>verständlich formuliert</a:t>
            </a:r>
            <a:r>
              <a:rPr lang="de-DE" sz="3600" dirty="0"/>
              <a:t>? </a:t>
            </a:r>
            <a:br>
              <a:rPr lang="de-DE" sz="3200" dirty="0"/>
            </a:br>
            <a:r>
              <a:rPr lang="de-DE" sz="2400" dirty="0"/>
              <a:t>(Kriterium 5)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9CD59E4-2D01-C9DB-CFBA-7606BC348524}"/>
              </a:ext>
            </a:extLst>
          </p:cNvPr>
          <p:cNvSpPr txBox="1"/>
          <p:nvPr/>
        </p:nvSpPr>
        <p:spPr>
          <a:xfrm>
            <a:off x="7214506" y="4008980"/>
            <a:ext cx="88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zählen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4BD01A-2E05-9C10-B010-9FCC447FE026}"/>
              </a:ext>
            </a:extLst>
          </p:cNvPr>
          <p:cNvSpPr txBox="1"/>
          <p:nvPr/>
        </p:nvSpPr>
        <p:spPr>
          <a:xfrm>
            <a:off x="1638299" y="3543111"/>
            <a:ext cx="88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Zähler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E63D07-FA80-60FE-95F1-44D929473631}"/>
              </a:ext>
            </a:extLst>
          </p:cNvPr>
          <p:cNvSpPr txBox="1"/>
          <p:nvPr/>
        </p:nvSpPr>
        <p:spPr>
          <a:xfrm>
            <a:off x="4136682" y="4788627"/>
            <a:ext cx="1235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Wie-Wort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23B584C-8492-4697-F7CC-56DF495707E7}"/>
              </a:ext>
            </a:extLst>
          </p:cNvPr>
          <p:cNvSpPr txBox="1"/>
          <p:nvPr/>
        </p:nvSpPr>
        <p:spPr>
          <a:xfrm>
            <a:off x="370226" y="5166519"/>
            <a:ext cx="88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minus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4F1BF9-D11D-1986-D5AE-7CEF536AFA8B}"/>
              </a:ext>
            </a:extLst>
          </p:cNvPr>
          <p:cNvSpPr txBox="1"/>
          <p:nvPr/>
        </p:nvSpPr>
        <p:spPr>
          <a:xfrm>
            <a:off x="7081156" y="4766409"/>
            <a:ext cx="1148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Addition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9763F6A-AE8E-0148-5193-2276BC5638C7}"/>
              </a:ext>
            </a:extLst>
          </p:cNvPr>
          <p:cNvSpPr txBox="1"/>
          <p:nvPr/>
        </p:nvSpPr>
        <p:spPr>
          <a:xfrm>
            <a:off x="4448749" y="4078258"/>
            <a:ext cx="2534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unregelmäßiges Verb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A37401-5A68-DE15-4129-4835B3DA5D9A}"/>
              </a:ext>
            </a:extLst>
          </p:cNvPr>
          <p:cNvSpPr txBox="1"/>
          <p:nvPr/>
        </p:nvSpPr>
        <p:spPr>
          <a:xfrm>
            <a:off x="2079170" y="5215468"/>
            <a:ext cx="1534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abschreiben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2ABAAFF-A520-C95A-999F-B4106E1902B4}"/>
              </a:ext>
            </a:extLst>
          </p:cNvPr>
          <p:cNvSpPr txBox="1"/>
          <p:nvPr/>
        </p:nvSpPr>
        <p:spPr>
          <a:xfrm>
            <a:off x="547006" y="3132912"/>
            <a:ext cx="1064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Zukunft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FD5C9B7-FE78-A4B6-D20B-DBD8A5971C3C}"/>
              </a:ext>
            </a:extLst>
          </p:cNvPr>
          <p:cNvSpPr txBox="1"/>
          <p:nvPr/>
        </p:nvSpPr>
        <p:spPr>
          <a:xfrm>
            <a:off x="5026532" y="3038133"/>
            <a:ext cx="15348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fiktional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151030D-76AB-CA5A-C5EF-5548CF703A60}"/>
              </a:ext>
            </a:extLst>
          </p:cNvPr>
          <p:cNvSpPr txBox="1"/>
          <p:nvPr/>
        </p:nvSpPr>
        <p:spPr>
          <a:xfrm>
            <a:off x="5793976" y="4645937"/>
            <a:ext cx="86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gleich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6D087EC-F3C9-87C5-270D-8C2082A689FA}"/>
              </a:ext>
            </a:extLst>
          </p:cNvPr>
          <p:cNvSpPr txBox="1"/>
          <p:nvPr/>
        </p:nvSpPr>
        <p:spPr>
          <a:xfrm>
            <a:off x="713013" y="4464400"/>
            <a:ext cx="1235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Gleichung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BBB5F11-A1A2-2E40-2256-22F280299191}"/>
              </a:ext>
            </a:extLst>
          </p:cNvPr>
          <p:cNvSpPr txBox="1"/>
          <p:nvPr/>
        </p:nvSpPr>
        <p:spPr>
          <a:xfrm>
            <a:off x="6909702" y="5424304"/>
            <a:ext cx="223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Grammatikheft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D73C0D1-1DA9-F0A6-80CE-9CC0859EAB40}"/>
              </a:ext>
            </a:extLst>
          </p:cNvPr>
          <p:cNvSpPr txBox="1"/>
          <p:nvPr/>
        </p:nvSpPr>
        <p:spPr>
          <a:xfrm>
            <a:off x="2563188" y="4158106"/>
            <a:ext cx="95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perfekt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CD79961-90C2-A6BC-02F2-816496B5E9AE}"/>
              </a:ext>
            </a:extLst>
          </p:cNvPr>
          <p:cNvSpPr txBox="1"/>
          <p:nvPr/>
        </p:nvSpPr>
        <p:spPr>
          <a:xfrm>
            <a:off x="3271229" y="3567615"/>
            <a:ext cx="195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interpretieren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5CD727E-8B62-5047-06B3-C2EB4E9E48B6}"/>
              </a:ext>
            </a:extLst>
          </p:cNvPr>
          <p:cNvSpPr txBox="1"/>
          <p:nvPr/>
        </p:nvSpPr>
        <p:spPr>
          <a:xfrm>
            <a:off x="4662715" y="5533553"/>
            <a:ext cx="1458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Zeitform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E4D8B8B-0A2B-52E6-9554-E254159F602E}"/>
              </a:ext>
            </a:extLst>
          </p:cNvPr>
          <p:cNvSpPr txBox="1"/>
          <p:nvPr/>
        </p:nvSpPr>
        <p:spPr>
          <a:xfrm>
            <a:off x="7786842" y="3363464"/>
            <a:ext cx="1148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Baustein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8F6951-9112-7C00-F054-E587993C01D6}"/>
              </a:ext>
            </a:extLst>
          </p:cNvPr>
          <p:cNvSpPr txBox="1"/>
          <p:nvPr/>
        </p:nvSpPr>
        <p:spPr>
          <a:xfrm>
            <a:off x="2485213" y="2871720"/>
            <a:ext cx="103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Dativ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E5D00C7-EA82-127A-E774-545E6A1783CA}"/>
              </a:ext>
            </a:extLst>
          </p:cNvPr>
          <p:cNvSpPr txBox="1"/>
          <p:nvPr/>
        </p:nvSpPr>
        <p:spPr>
          <a:xfrm>
            <a:off x="90714" y="1736769"/>
            <a:ext cx="901148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600" b="1" dirty="0"/>
              <a:t>Hat die </a:t>
            </a:r>
            <a:r>
              <a:rPr lang="de-DE" sz="2600" b="1" dirty="0" err="1"/>
              <a:t>Lk</a:t>
            </a:r>
            <a:r>
              <a:rPr lang="de-DE" sz="2600" b="1" dirty="0"/>
              <a:t> </a:t>
            </a:r>
            <a:r>
              <a:rPr lang="de-DE" sz="2600" b="1" dirty="0">
                <a:solidFill>
                  <a:srgbClr val="FF0000"/>
                </a:solidFill>
              </a:rPr>
              <a:t>Fachsprache</a:t>
            </a:r>
            <a:r>
              <a:rPr lang="de-DE" sz="2600" b="1" i="1" dirty="0">
                <a:solidFill>
                  <a:srgbClr val="FF0000"/>
                </a:solidFill>
              </a:rPr>
              <a:t> </a:t>
            </a:r>
            <a:r>
              <a:rPr lang="de-DE" sz="2600" b="1" dirty="0"/>
              <a:t>verwendet? – Welche Begriffe gehören zur Fachsprache? Welche Begriffe gehören zur </a:t>
            </a:r>
            <a:r>
              <a:rPr lang="de-DE" sz="2600" b="1" dirty="0">
                <a:solidFill>
                  <a:srgbClr val="0070C0"/>
                </a:solidFill>
              </a:rPr>
              <a:t>Bildungssprache</a:t>
            </a:r>
            <a:r>
              <a:rPr lang="de-DE" sz="2600" b="1" dirty="0"/>
              <a:t>?</a:t>
            </a:r>
            <a:endParaRPr lang="de-DE" sz="2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98CBE9-50E4-F7B6-0FB7-E8CFCD4B5254}"/>
              </a:ext>
            </a:extLst>
          </p:cNvPr>
          <p:cNvSpPr txBox="1"/>
          <p:nvPr/>
        </p:nvSpPr>
        <p:spPr>
          <a:xfrm>
            <a:off x="6293680" y="3405235"/>
            <a:ext cx="1232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zuhören</a:t>
            </a:r>
          </a:p>
        </p:txBody>
      </p:sp>
    </p:spTree>
    <p:extLst>
      <p:ext uri="{BB962C8B-B14F-4D97-AF65-F5344CB8AC3E}">
        <p14:creationId xmlns:p14="http://schemas.microsoft.com/office/powerpoint/2010/main" val="10132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B8D9D09-2429-B70B-877A-E9C17612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3" y="1752600"/>
            <a:ext cx="8592457" cy="428897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Aft>
                <a:spcPts val="300"/>
              </a:spcAft>
            </a:pPr>
            <a:r>
              <a:rPr lang="de-DE" sz="2200" dirty="0"/>
              <a:t>War die </a:t>
            </a:r>
            <a:r>
              <a:rPr lang="de-DE" sz="2200" b="1" dirty="0" err="1"/>
              <a:t>Lk</a:t>
            </a:r>
            <a:r>
              <a:rPr lang="de-DE" sz="2200" dirty="0"/>
              <a:t> freundlich zu den </a:t>
            </a:r>
            <a:r>
              <a:rPr lang="de-DE" sz="2200" b="1" dirty="0" err="1"/>
              <a:t>SuS</a:t>
            </a:r>
            <a:r>
              <a:rPr lang="de-DE" sz="2200" dirty="0"/>
              <a:t>?</a:t>
            </a:r>
          </a:p>
          <a:p>
            <a:pPr marL="342900" indent="-342900">
              <a:spcAft>
                <a:spcPts val="300"/>
              </a:spcAft>
            </a:pPr>
            <a:r>
              <a:rPr lang="de-DE" sz="2200" dirty="0"/>
              <a:t>Hat die </a:t>
            </a:r>
            <a:r>
              <a:rPr lang="de-DE" sz="2200" b="1" dirty="0" err="1"/>
              <a:t>Lk</a:t>
            </a:r>
            <a:r>
              <a:rPr lang="de-DE" sz="2200" dirty="0"/>
              <a:t> transparente Regeln konsequent umgesetzt?</a:t>
            </a:r>
          </a:p>
          <a:p>
            <a:pPr marL="342900" indent="-342900">
              <a:spcAft>
                <a:spcPts val="300"/>
              </a:spcAft>
            </a:pPr>
            <a:r>
              <a:rPr lang="de-DE" sz="2200" dirty="0"/>
              <a:t>Hat die </a:t>
            </a:r>
            <a:r>
              <a:rPr lang="de-DE" sz="2200" b="1" dirty="0" err="1"/>
              <a:t>Lk</a:t>
            </a:r>
            <a:r>
              <a:rPr lang="de-DE" sz="2200" dirty="0"/>
              <a:t> alle </a:t>
            </a:r>
            <a:r>
              <a:rPr lang="de-DE" sz="2200" b="1" dirty="0" err="1"/>
              <a:t>SuS</a:t>
            </a:r>
            <a:r>
              <a:rPr lang="de-DE" sz="2200" dirty="0"/>
              <a:t> gleich behandelt?</a:t>
            </a:r>
          </a:p>
          <a:p>
            <a:pPr marL="342900" indent="-342900">
              <a:spcAft>
                <a:spcPts val="300"/>
              </a:spcAft>
            </a:pPr>
            <a:r>
              <a:rPr lang="de-DE" sz="2200" i="1" dirty="0"/>
              <a:t>Hat die </a:t>
            </a:r>
            <a:r>
              <a:rPr lang="de-DE" sz="2200" b="1" i="1" dirty="0" err="1"/>
              <a:t>Lk</a:t>
            </a:r>
            <a:r>
              <a:rPr lang="de-DE" sz="2200" i="1" dirty="0"/>
              <a:t> die Mehrsprachigkeit der </a:t>
            </a:r>
            <a:r>
              <a:rPr lang="de-DE" sz="2200" b="1" i="1" dirty="0" err="1"/>
              <a:t>SuS</a:t>
            </a:r>
            <a:r>
              <a:rPr lang="de-DE" sz="2200" i="1" dirty="0"/>
              <a:t> berücksichtigt?</a:t>
            </a:r>
          </a:p>
          <a:p>
            <a:pPr marL="342900" indent="-342900">
              <a:spcAft>
                <a:spcPts val="300"/>
              </a:spcAft>
            </a:pPr>
            <a:r>
              <a:rPr lang="de-DE" sz="2200" dirty="0"/>
              <a:t>Hat die </a:t>
            </a:r>
            <a:r>
              <a:rPr lang="de-DE" sz="2200" b="1" dirty="0" err="1"/>
              <a:t>Lk</a:t>
            </a:r>
            <a:r>
              <a:rPr lang="de-DE" sz="2200" dirty="0"/>
              <a:t> sachorientierte motivierende Rückmeldungen gegeben?</a:t>
            </a:r>
          </a:p>
          <a:p>
            <a:pPr marL="342900" indent="-342900">
              <a:spcAft>
                <a:spcPts val="300"/>
              </a:spcAft>
            </a:pPr>
            <a:r>
              <a:rPr lang="de-DE" sz="2200" dirty="0"/>
              <a:t>Hat die </a:t>
            </a:r>
            <a:r>
              <a:rPr lang="de-DE" sz="2200" b="1" dirty="0" err="1"/>
              <a:t>Lk</a:t>
            </a:r>
            <a:r>
              <a:rPr lang="de-DE" sz="2200" dirty="0"/>
              <a:t> deutlich gemacht, dass Korrekturen sich auf die Arbeitsergebnisse der </a:t>
            </a:r>
            <a:r>
              <a:rPr lang="de-DE" sz="2200" b="1" dirty="0" err="1"/>
              <a:t>SuS</a:t>
            </a:r>
            <a:r>
              <a:rPr lang="de-DE" sz="2200" dirty="0"/>
              <a:t> beziehen und nicht auf die Person?</a:t>
            </a:r>
          </a:p>
          <a:p>
            <a:pPr marL="342900" indent="-342900">
              <a:spcAft>
                <a:spcPts val="300"/>
              </a:spcAft>
            </a:pPr>
            <a:r>
              <a:rPr lang="de-DE" sz="2200" i="1" dirty="0"/>
              <a:t>Hat die </a:t>
            </a:r>
            <a:r>
              <a:rPr lang="de-DE" sz="2200" b="1" i="1" dirty="0" err="1"/>
              <a:t>Lk</a:t>
            </a:r>
            <a:r>
              <a:rPr lang="de-DE" sz="2200" b="1" i="1" dirty="0"/>
              <a:t> </a:t>
            </a:r>
            <a:r>
              <a:rPr lang="de-DE" sz="2200" i="1" dirty="0"/>
              <a:t>an den richtigen Stellen und in angemessenem Umfang korrigiert? (Fehlerkultur)</a:t>
            </a:r>
            <a:endParaRPr lang="de-DE" sz="2200" b="1" i="1" dirty="0"/>
          </a:p>
          <a:p>
            <a:pPr marL="342900" indent="-342900">
              <a:spcAft>
                <a:spcPts val="300"/>
              </a:spcAft>
            </a:pPr>
            <a:r>
              <a:rPr lang="de-DE" sz="2200" dirty="0"/>
              <a:t>Hat die </a:t>
            </a:r>
            <a:r>
              <a:rPr lang="de-DE" sz="2200" b="1" dirty="0" err="1"/>
              <a:t>Lk</a:t>
            </a:r>
            <a:r>
              <a:rPr lang="de-DE" sz="2200" dirty="0"/>
              <a:t> aussagekräftiges Feedback gegeben?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2200" dirty="0"/>
              <a:t>     = Lobt und korrigiert die </a:t>
            </a:r>
            <a:r>
              <a:rPr lang="de-DE" sz="2200" b="1" dirty="0" err="1"/>
              <a:t>Lk</a:t>
            </a:r>
            <a:r>
              <a:rPr lang="de-DE" sz="2200" dirty="0"/>
              <a:t> im richtigen Moment?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2200" dirty="0"/>
              <a:t>Es ist nicht wertschätzend, wenn die </a:t>
            </a:r>
            <a:r>
              <a:rPr lang="de-DE" sz="2200" b="1" dirty="0" err="1"/>
              <a:t>Lk</a:t>
            </a:r>
            <a:r>
              <a:rPr lang="de-DE" sz="2200" b="1" dirty="0"/>
              <a:t> </a:t>
            </a:r>
            <a:r>
              <a:rPr lang="de-DE" sz="2200" dirty="0"/>
              <a:t>alle Äußerungen der </a:t>
            </a:r>
            <a:r>
              <a:rPr lang="de-DE" sz="2200" b="1" dirty="0" err="1"/>
              <a:t>SuS</a:t>
            </a:r>
            <a:r>
              <a:rPr lang="de-DE" sz="2200" dirty="0"/>
              <a:t> lobt und nur positives Feedback gibt!</a:t>
            </a:r>
            <a:endParaRPr lang="de-DE" sz="22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266275-4629-599F-3218-7FE2C277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3" y="225425"/>
            <a:ext cx="8766628" cy="1332000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Ist die Lehrkraft mit den Lernenden </a:t>
            </a:r>
            <a:r>
              <a:rPr lang="de-DE" sz="3600" b="1" dirty="0"/>
              <a:t>respektvoll</a:t>
            </a:r>
            <a:r>
              <a:rPr lang="de-DE" sz="3600" dirty="0"/>
              <a:t> und </a:t>
            </a:r>
            <a:r>
              <a:rPr lang="de-DE" sz="3600" b="1" dirty="0"/>
              <a:t>wertschätzend </a:t>
            </a:r>
            <a:r>
              <a:rPr lang="de-DE" sz="3600" dirty="0"/>
              <a:t>umgegangen? </a:t>
            </a:r>
            <a:r>
              <a:rPr lang="de-DE" sz="2200" dirty="0"/>
              <a:t>(Kriterium 6)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5AAB462-2DB1-F564-C646-5F48D7817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CC0BCC-F186-62C4-0F1D-6B1303F7F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163" y="4572939"/>
            <a:ext cx="842552" cy="73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ADEF112-65D4-360B-FFCA-AAF8A605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81" y="1781974"/>
            <a:ext cx="8564162" cy="4012786"/>
          </a:xfrm>
        </p:spPr>
        <p:txBody>
          <a:bodyPr/>
          <a:lstStyle/>
          <a:p>
            <a:pPr marL="342900" indent="-342900"/>
            <a:r>
              <a:rPr lang="de-DE" sz="2400" b="1" dirty="0">
                <a:solidFill>
                  <a:srgbClr val="1E2B63"/>
                </a:solidFill>
              </a:rPr>
              <a:t>Hospitationen, Teamteaching und Unterricht unter Anleitung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E2B63"/>
                </a:solidFill>
              </a:rPr>
              <a:t>im ersten Semester :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1E2B63"/>
                </a:solidFill>
              </a:rPr>
              <a:t>1 – 2 </a:t>
            </a:r>
            <a:r>
              <a:rPr lang="de-DE" b="1" dirty="0">
                <a:solidFill>
                  <a:srgbClr val="FF0000"/>
                </a:solidFill>
              </a:rPr>
              <a:t>L</a:t>
            </a:r>
            <a:r>
              <a:rPr lang="de-DE" dirty="0">
                <a:solidFill>
                  <a:srgbClr val="1E2B63"/>
                </a:solidFill>
              </a:rPr>
              <a:t>ehrer</a:t>
            </a:r>
            <a:r>
              <a:rPr lang="de-DE" b="1" dirty="0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1E2B63"/>
                </a:solidFill>
              </a:rPr>
              <a:t>ochen</a:t>
            </a:r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dirty="0">
                <a:solidFill>
                  <a:srgbClr val="1E2B63"/>
                </a:solidFill>
              </a:rPr>
              <a:t>tunden (= </a:t>
            </a:r>
            <a:r>
              <a:rPr lang="de-DE" b="1" dirty="0">
                <a:solidFill>
                  <a:srgbClr val="FF0000"/>
                </a:solidFill>
              </a:rPr>
              <a:t>LWS</a:t>
            </a:r>
            <a:r>
              <a:rPr lang="de-DE" dirty="0">
                <a:solidFill>
                  <a:srgbClr val="1E2B63"/>
                </a:solidFill>
              </a:rPr>
              <a:t>) Hospitationen und Teamteaching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1E2B63"/>
                </a:solidFill>
              </a:rPr>
              <a:t>Kein Unterricht unter Anleitung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E2B63"/>
                </a:solidFill>
              </a:rPr>
              <a:t>im zweiten (und dritten) Semester: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1E2B63"/>
                </a:solidFill>
              </a:rPr>
              <a:t>11 </a:t>
            </a:r>
            <a:r>
              <a:rPr lang="de-DE" b="1" dirty="0">
                <a:solidFill>
                  <a:srgbClr val="FF0000"/>
                </a:solidFill>
              </a:rPr>
              <a:t>L</a:t>
            </a:r>
            <a:r>
              <a:rPr lang="de-DE" dirty="0">
                <a:solidFill>
                  <a:srgbClr val="1E2B63"/>
                </a:solidFill>
              </a:rPr>
              <a:t>ehrer</a:t>
            </a:r>
            <a:r>
              <a:rPr lang="de-DE" b="1" dirty="0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1E2B63"/>
                </a:solidFill>
              </a:rPr>
              <a:t>ochen</a:t>
            </a:r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dirty="0">
                <a:solidFill>
                  <a:srgbClr val="1E2B63"/>
                </a:solidFill>
              </a:rPr>
              <a:t>tunden (= </a:t>
            </a:r>
            <a:r>
              <a:rPr lang="de-DE" b="1" dirty="0">
                <a:solidFill>
                  <a:srgbClr val="FF0000"/>
                </a:solidFill>
              </a:rPr>
              <a:t>LWS</a:t>
            </a:r>
            <a:r>
              <a:rPr lang="de-DE" dirty="0">
                <a:solidFill>
                  <a:srgbClr val="1E2B63"/>
                </a:solidFill>
              </a:rPr>
              <a:t>) bei zwei Fächern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1E2B63"/>
                </a:solidFill>
              </a:rPr>
              <a:t>9 </a:t>
            </a:r>
            <a:r>
              <a:rPr lang="de-DE" b="1" dirty="0">
                <a:solidFill>
                  <a:srgbClr val="FF0000"/>
                </a:solidFill>
              </a:rPr>
              <a:t>L</a:t>
            </a:r>
            <a:r>
              <a:rPr lang="de-DE" dirty="0">
                <a:solidFill>
                  <a:srgbClr val="1E2B63"/>
                </a:solidFill>
              </a:rPr>
              <a:t>ehrer</a:t>
            </a:r>
            <a:r>
              <a:rPr lang="de-DE" b="1" dirty="0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1E2B63"/>
                </a:solidFill>
              </a:rPr>
              <a:t>ochen</a:t>
            </a:r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dirty="0">
                <a:solidFill>
                  <a:srgbClr val="1E2B63"/>
                </a:solidFill>
              </a:rPr>
              <a:t>tunden (= </a:t>
            </a:r>
            <a:r>
              <a:rPr lang="de-DE" b="1" dirty="0">
                <a:solidFill>
                  <a:srgbClr val="FF0000"/>
                </a:solidFill>
              </a:rPr>
              <a:t>LWS</a:t>
            </a:r>
            <a:r>
              <a:rPr lang="de-DE" dirty="0">
                <a:solidFill>
                  <a:srgbClr val="1E2B63"/>
                </a:solidFill>
              </a:rPr>
              <a:t>) bei einem Fach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1E2B63"/>
                </a:solidFill>
              </a:rPr>
              <a:t>davon max. drei </a:t>
            </a:r>
            <a:r>
              <a:rPr lang="de-DE" b="1" dirty="0">
                <a:solidFill>
                  <a:srgbClr val="FF0000"/>
                </a:solidFill>
              </a:rPr>
              <a:t>L</a:t>
            </a:r>
            <a:r>
              <a:rPr lang="de-DE" dirty="0">
                <a:solidFill>
                  <a:srgbClr val="1E2B63"/>
                </a:solidFill>
              </a:rPr>
              <a:t>ehrer</a:t>
            </a:r>
            <a:r>
              <a:rPr lang="de-DE" b="1" dirty="0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1E2B63"/>
                </a:solidFill>
              </a:rPr>
              <a:t>ochen</a:t>
            </a:r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dirty="0">
                <a:solidFill>
                  <a:srgbClr val="1E2B63"/>
                </a:solidFill>
              </a:rPr>
              <a:t>tunden (= </a:t>
            </a:r>
            <a:r>
              <a:rPr lang="de-DE" b="1" dirty="0">
                <a:solidFill>
                  <a:srgbClr val="FF0000"/>
                </a:solidFill>
              </a:rPr>
              <a:t>LWS</a:t>
            </a:r>
            <a:r>
              <a:rPr lang="de-DE" dirty="0">
                <a:solidFill>
                  <a:srgbClr val="1E2B63"/>
                </a:solidFill>
              </a:rPr>
              <a:t>) Unterricht unter Anleitung</a:t>
            </a:r>
          </a:p>
          <a:p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B21B367-0AC5-1572-906F-4BC164D071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F86815-C5A9-6EB7-B503-CCFD55C56D8B}"/>
              </a:ext>
            </a:extLst>
          </p:cNvPr>
          <p:cNvSpPr txBox="1"/>
          <p:nvPr/>
        </p:nvSpPr>
        <p:spPr>
          <a:xfrm>
            <a:off x="0" y="38969"/>
            <a:ext cx="9090781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1E2B63"/>
                </a:solidFill>
              </a:rPr>
              <a:t>Wissenswertes rund um den APL:</a:t>
            </a:r>
          </a:p>
          <a:p>
            <a:pPr algn="ctr"/>
            <a:r>
              <a:rPr lang="de-DE" sz="4000" b="1" dirty="0">
                <a:solidFill>
                  <a:srgbClr val="1E2B63"/>
                </a:solidFill>
              </a:rPr>
              <a:t>Unterricht</a:t>
            </a:r>
          </a:p>
          <a:p>
            <a:pPr algn="ctr"/>
            <a:r>
              <a:rPr lang="de-DE" sz="2000" dirty="0">
                <a:solidFill>
                  <a:srgbClr val="1E2B63"/>
                </a:solidFill>
              </a:rPr>
              <a:t>(</a:t>
            </a:r>
            <a:r>
              <a:rPr lang="de-DE" sz="2000" b="1" dirty="0">
                <a:solidFill>
                  <a:srgbClr val="FF0000"/>
                </a:solidFill>
              </a:rPr>
              <a:t>A</a:t>
            </a:r>
            <a:r>
              <a:rPr lang="de-DE" sz="2000" dirty="0">
                <a:solidFill>
                  <a:srgbClr val="1E2B63"/>
                </a:solidFill>
              </a:rPr>
              <a:t>uslandslehrkräfte</a:t>
            </a:r>
            <a:r>
              <a:rPr lang="de-DE" sz="2000" b="1" dirty="0">
                <a:solidFill>
                  <a:srgbClr val="FF0000"/>
                </a:solidFill>
              </a:rPr>
              <a:t>v</a:t>
            </a:r>
            <a:r>
              <a:rPr lang="de-DE" sz="2000" dirty="0">
                <a:solidFill>
                  <a:srgbClr val="1E2B63"/>
                </a:solidFill>
              </a:rPr>
              <a:t>er</a:t>
            </a:r>
            <a:r>
              <a:rPr lang="de-DE" sz="2000" b="1" dirty="0">
                <a:solidFill>
                  <a:srgbClr val="FF0000"/>
                </a:solidFill>
              </a:rPr>
              <a:t>o</a:t>
            </a:r>
            <a:r>
              <a:rPr lang="de-DE" sz="2000" dirty="0">
                <a:solidFill>
                  <a:srgbClr val="1E2B63"/>
                </a:solidFill>
              </a:rPr>
              <a:t>rdnung (= </a:t>
            </a:r>
            <a:r>
              <a:rPr lang="de-DE" sz="2000" b="1" dirty="0">
                <a:solidFill>
                  <a:srgbClr val="FF0000"/>
                </a:solidFill>
              </a:rPr>
              <a:t>AVO</a:t>
            </a:r>
            <a:r>
              <a:rPr lang="de-DE" sz="2000" dirty="0">
                <a:solidFill>
                  <a:srgbClr val="1E2B63"/>
                </a:solidFill>
              </a:rPr>
              <a:t>), Übergangsregelung und §12 (3) und (4)</a:t>
            </a:r>
            <a:endParaRPr lang="de-DE" sz="2000" b="1" dirty="0">
              <a:solidFill>
                <a:srgbClr val="1E2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83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B4ACF1C-0F95-107A-C20A-F1BF5EC6D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33" y="1844675"/>
            <a:ext cx="8611036" cy="4012786"/>
          </a:xfrm>
        </p:spPr>
        <p:txBody>
          <a:bodyPr/>
          <a:lstStyle/>
          <a:p>
            <a:r>
              <a:rPr lang="de-DE" dirty="0"/>
              <a:t>Hat die </a:t>
            </a:r>
            <a:r>
              <a:rPr lang="de-DE" b="1" dirty="0" err="1"/>
              <a:t>Lk</a:t>
            </a:r>
            <a:r>
              <a:rPr lang="de-DE" dirty="0"/>
              <a:t> selbst Fach- und Bildungssprache verwendet?</a:t>
            </a:r>
          </a:p>
          <a:p>
            <a:r>
              <a:rPr lang="de-DE" dirty="0"/>
              <a:t>Hat die </a:t>
            </a:r>
            <a:r>
              <a:rPr lang="de-DE" b="1" dirty="0" err="1"/>
              <a:t>Lk</a:t>
            </a:r>
            <a:r>
              <a:rPr lang="de-DE" dirty="0"/>
              <a:t> als Sprachvorbild fungiert?</a:t>
            </a:r>
          </a:p>
          <a:p>
            <a:r>
              <a:rPr lang="de-DE" dirty="0"/>
              <a:t>Hat die </a:t>
            </a:r>
            <a:r>
              <a:rPr lang="de-DE" b="1" dirty="0" err="1"/>
              <a:t>Lk</a:t>
            </a:r>
            <a:r>
              <a:rPr lang="de-DE" dirty="0"/>
              <a:t> transparente Regeln konsequent umgesetzt und sich selbst daran gehalten?</a:t>
            </a:r>
          </a:p>
          <a:p>
            <a:r>
              <a:rPr lang="de-DE" dirty="0"/>
              <a:t>Hat die </a:t>
            </a:r>
            <a:r>
              <a:rPr lang="de-DE" b="1" dirty="0" err="1"/>
              <a:t>Lk</a:t>
            </a:r>
            <a:r>
              <a:rPr lang="de-DE" dirty="0"/>
              <a:t> durch ihr eigenes Auftreten für ein positives Lernklima gesorgt?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8DC4C77-83C1-7D77-E394-A2D193E3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" y="225425"/>
            <a:ext cx="8193179" cy="1332000"/>
          </a:xfrm>
        </p:spPr>
        <p:txBody>
          <a:bodyPr>
            <a:normAutofit/>
          </a:bodyPr>
          <a:lstStyle/>
          <a:p>
            <a:r>
              <a:rPr lang="de-DE" sz="4000" dirty="0"/>
              <a:t>Ist die Lehrkraft </a:t>
            </a:r>
            <a:r>
              <a:rPr lang="de-DE" sz="4000" b="1" dirty="0"/>
              <a:t>überzeugend</a:t>
            </a:r>
            <a:r>
              <a:rPr lang="de-DE" sz="4000" dirty="0"/>
              <a:t> und als </a:t>
            </a:r>
            <a:r>
              <a:rPr lang="de-DE" sz="4000" b="1" dirty="0"/>
              <a:t>Vorbild</a:t>
            </a:r>
            <a:r>
              <a:rPr lang="de-DE" sz="4000" dirty="0"/>
              <a:t> aufgetreten? </a:t>
            </a:r>
            <a:r>
              <a:rPr lang="de-DE" sz="2200" dirty="0"/>
              <a:t>(Kriterium 7)</a:t>
            </a:r>
            <a:endParaRPr lang="de-DE" sz="400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8902958-4DD5-2D5D-C57E-DA92AA4363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170063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90B71AB-7D87-20E4-8B66-28A64A3F7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" y="1802542"/>
            <a:ext cx="8795656" cy="422088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300"/>
              </a:spcAft>
            </a:pPr>
            <a:r>
              <a:rPr lang="de-DE" sz="2600" dirty="0"/>
              <a:t>Kann die </a:t>
            </a:r>
            <a:r>
              <a:rPr lang="de-DE" sz="2600" b="1" dirty="0" err="1"/>
              <a:t>Lk</a:t>
            </a:r>
            <a:r>
              <a:rPr lang="de-DE" sz="2600" dirty="0"/>
              <a:t> angemessen begründen, 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</a:pPr>
            <a:r>
              <a:rPr lang="de-DE" b="1" dirty="0">
                <a:solidFill>
                  <a:srgbClr val="FF0000"/>
                </a:solidFill>
              </a:rPr>
              <a:t>warum</a:t>
            </a:r>
            <a:r>
              <a:rPr lang="de-DE" dirty="0"/>
              <a:t> sie die Lerninhalte und –aufgaben ausgewählt hat?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</a:pPr>
            <a:r>
              <a:rPr lang="de-DE" b="1" dirty="0">
                <a:solidFill>
                  <a:srgbClr val="FF0000"/>
                </a:solidFill>
              </a:rPr>
              <a:t>warum</a:t>
            </a:r>
            <a:r>
              <a:rPr lang="de-DE" dirty="0"/>
              <a:t> sie Aspekte des Inhalts nicht berücksichtigt hat? 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    (didaktische Reduktion)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</a:pPr>
            <a:r>
              <a:rPr lang="de-DE" b="1" dirty="0">
                <a:solidFill>
                  <a:srgbClr val="FF0000"/>
                </a:solidFill>
              </a:rPr>
              <a:t>warum</a:t>
            </a:r>
            <a:r>
              <a:rPr lang="de-DE" dirty="0"/>
              <a:t> sie eine Methode angewendet hat?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</a:pPr>
            <a:r>
              <a:rPr lang="de-DE" b="1" dirty="0">
                <a:solidFill>
                  <a:srgbClr val="FF0000"/>
                </a:solidFill>
              </a:rPr>
              <a:t>warum</a:t>
            </a:r>
            <a:r>
              <a:rPr lang="de-DE" dirty="0"/>
              <a:t> sie sich für eine Sozialform entschieden hat?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</a:pPr>
            <a:r>
              <a:rPr lang="de-DE" b="1" dirty="0">
                <a:solidFill>
                  <a:srgbClr val="FF0000"/>
                </a:solidFill>
              </a:rPr>
              <a:t>warum</a:t>
            </a:r>
            <a:r>
              <a:rPr lang="de-DE" dirty="0"/>
              <a:t> sie bestimmte Medien ausgewählt hat?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</a:pPr>
            <a:r>
              <a:rPr lang="de-DE" b="1" dirty="0">
                <a:solidFill>
                  <a:srgbClr val="FF0000"/>
                </a:solidFill>
              </a:rPr>
              <a:t>warum</a:t>
            </a:r>
            <a:r>
              <a:rPr lang="de-DE" dirty="0"/>
              <a:t> sie sich für eine bestimmte Form der Binnendifferenzierung entschieden hat?</a:t>
            </a:r>
          </a:p>
          <a:p>
            <a:pPr marL="285750" indent="-285750">
              <a:spcAft>
                <a:spcPts val="300"/>
              </a:spcAft>
            </a:pPr>
            <a:r>
              <a:rPr lang="de-DE" sz="2600" dirty="0"/>
              <a:t>Erkennt die </a:t>
            </a:r>
            <a:r>
              <a:rPr lang="de-DE" sz="2600" b="1" dirty="0" err="1"/>
              <a:t>Lk</a:t>
            </a:r>
            <a:r>
              <a:rPr lang="de-DE" sz="2600" dirty="0"/>
              <a:t> selbst Stärken und Schwächen ihres Unterrichts? </a:t>
            </a:r>
          </a:p>
          <a:p>
            <a:pPr marL="285750" indent="-285750">
              <a:spcAft>
                <a:spcPts val="300"/>
              </a:spcAft>
            </a:pPr>
            <a:r>
              <a:rPr lang="de-DE" sz="2600" dirty="0"/>
              <a:t>Kann die Lehrkraft Alternativen nennen?</a:t>
            </a:r>
          </a:p>
          <a:p>
            <a:pPr marL="285750" indent="-285750">
              <a:spcAft>
                <a:spcPts val="300"/>
              </a:spcAft>
            </a:pPr>
            <a:r>
              <a:rPr lang="de-DE" sz="2600" dirty="0"/>
              <a:t>Erkennt die </a:t>
            </a:r>
            <a:r>
              <a:rPr lang="de-DE" sz="2600" b="1" dirty="0" err="1"/>
              <a:t>Lk</a:t>
            </a:r>
            <a:r>
              <a:rPr lang="de-DE" sz="2600" dirty="0"/>
              <a:t> den </a:t>
            </a:r>
            <a:r>
              <a:rPr lang="de-DE" sz="2600" b="1" dirty="0">
                <a:solidFill>
                  <a:srgbClr val="FF0000"/>
                </a:solidFill>
              </a:rPr>
              <a:t>Knackpunkt</a:t>
            </a:r>
            <a:r>
              <a:rPr lang="de-DE" sz="2600" dirty="0"/>
              <a:t> in ihrer Stunde?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2600" dirty="0"/>
              <a:t>   → </a:t>
            </a:r>
            <a:r>
              <a:rPr lang="de-DE" sz="2600" b="1" dirty="0">
                <a:solidFill>
                  <a:srgbClr val="FF0000"/>
                </a:solidFill>
              </a:rPr>
              <a:t>Knackpunkt</a:t>
            </a:r>
            <a:r>
              <a:rPr lang="de-DE" sz="2600" dirty="0"/>
              <a:t> = entscheidender Aspekt, der über 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600" dirty="0"/>
              <a:t>       Erfolg oder Misserfolg einer Sache bestimmt</a:t>
            </a:r>
            <a:endParaRPr lang="de-DE" sz="2600" u="sng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0EEBA4-A32C-9C6D-9315-724730D9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225425"/>
            <a:ext cx="8795657" cy="1332000"/>
          </a:xfrm>
        </p:spPr>
        <p:txBody>
          <a:bodyPr>
            <a:noAutofit/>
          </a:bodyPr>
          <a:lstStyle/>
          <a:p>
            <a:br>
              <a:rPr lang="de-DE" sz="2800" b="1" dirty="0"/>
            </a:br>
            <a:r>
              <a:rPr lang="de-DE" sz="2800" dirty="0"/>
              <a:t>Konnte die Lehrkraft ihr </a:t>
            </a:r>
            <a:r>
              <a:rPr lang="de-DE" sz="2800" b="1" dirty="0"/>
              <a:t>didaktisches Konzept</a:t>
            </a:r>
            <a:r>
              <a:rPr lang="de-DE" sz="2800" dirty="0"/>
              <a:t> und dessen </a:t>
            </a:r>
            <a:r>
              <a:rPr lang="de-DE" sz="2800" b="1" dirty="0"/>
              <a:t>Realisierung</a:t>
            </a:r>
            <a:r>
              <a:rPr lang="de-DE" sz="2800" dirty="0"/>
              <a:t> angemessen </a:t>
            </a:r>
            <a:r>
              <a:rPr lang="de-DE" sz="2800" b="1" dirty="0"/>
              <a:t>reflektieren</a:t>
            </a:r>
            <a:r>
              <a:rPr lang="de-DE" sz="2800" dirty="0"/>
              <a:t>? </a:t>
            </a:r>
            <a:r>
              <a:rPr lang="de-DE" sz="2200" dirty="0"/>
              <a:t>(Kriterium 8)</a:t>
            </a:r>
            <a:br>
              <a:rPr lang="de-DE" sz="2200" dirty="0"/>
            </a:br>
            <a:endParaRPr lang="de-DE" sz="2200" b="1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70ACC79-D8C3-EF3F-1C8A-09064B04F4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7D5460-44DB-4FEF-0F60-EE802DE1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27" y="4873797"/>
            <a:ext cx="1017640" cy="8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33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90B71AB-7D87-20E4-8B66-28A64A3F7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6" y="1859213"/>
            <a:ext cx="8795657" cy="4012786"/>
          </a:xfrm>
        </p:spPr>
        <p:txBody>
          <a:bodyPr>
            <a:normAutofit/>
          </a:bodyPr>
          <a:lstStyle/>
          <a:p>
            <a:pPr marL="457200" lvl="1" indent="0">
              <a:spcAft>
                <a:spcPts val="1200"/>
              </a:spcAft>
              <a:buNone/>
            </a:pPr>
            <a:r>
              <a:rPr lang="de-DE" sz="2800" b="1" dirty="0"/>
              <a:t>Was könnte der </a:t>
            </a:r>
            <a:r>
              <a:rPr lang="de-DE" sz="2800" b="1" dirty="0">
                <a:solidFill>
                  <a:srgbClr val="FF0000"/>
                </a:solidFill>
              </a:rPr>
              <a:t>Knackpunkt</a:t>
            </a:r>
            <a:r>
              <a:rPr lang="de-DE" sz="2800" b="1" dirty="0"/>
              <a:t> in der Stunde sein? Was hätte die </a:t>
            </a:r>
            <a:r>
              <a:rPr lang="de-DE" sz="2800" b="1" dirty="0" err="1"/>
              <a:t>Lk</a:t>
            </a:r>
            <a:r>
              <a:rPr lang="de-DE" sz="2800" b="1" dirty="0"/>
              <a:t> tun müssen?</a:t>
            </a:r>
            <a:endParaRPr lang="de-DE" sz="2800" dirty="0"/>
          </a:p>
          <a:p>
            <a:pPr marL="742950" lvl="1" indent="-285750">
              <a:spcAft>
                <a:spcPts val="300"/>
              </a:spcAft>
            </a:pPr>
            <a:r>
              <a:rPr lang="de-DE" sz="2200" dirty="0"/>
              <a:t>Die </a:t>
            </a:r>
            <a:r>
              <a:rPr lang="de-DE" sz="2200" b="1" dirty="0" err="1"/>
              <a:t>SuS</a:t>
            </a:r>
            <a:r>
              <a:rPr lang="de-DE" sz="2200" dirty="0"/>
              <a:t> sollen einen Text lesen und seinen Inhalt diskutieren. Der Text enthält viele Fremdwörter und viele lange Sätze. Es kommt keine richtige Diskussion zustande. Es beteiligen sich nur zwei sehr leistungsstarke </a:t>
            </a:r>
            <a:r>
              <a:rPr lang="de-DE" sz="2200" b="1" dirty="0" err="1"/>
              <a:t>SuS</a:t>
            </a:r>
            <a:r>
              <a:rPr lang="de-DE" sz="2200" dirty="0"/>
              <a:t>. </a:t>
            </a:r>
          </a:p>
          <a:p>
            <a:pPr marL="742950" lvl="1" indent="-285750">
              <a:spcAft>
                <a:spcPts val="300"/>
              </a:spcAft>
            </a:pPr>
            <a:r>
              <a:rPr lang="de-DE" sz="2200" dirty="0"/>
              <a:t>Fremdsprachenunterricht: Die </a:t>
            </a:r>
            <a:r>
              <a:rPr lang="de-DE" sz="2200" b="1" dirty="0" err="1"/>
              <a:t>SuS</a:t>
            </a:r>
            <a:r>
              <a:rPr lang="de-DE" sz="2200" b="1" dirty="0"/>
              <a:t> </a:t>
            </a:r>
            <a:r>
              <a:rPr lang="de-DE" sz="2200" dirty="0"/>
              <a:t>sollen eine Postkarte über ihren Urlaub schreiben. Die </a:t>
            </a:r>
            <a:r>
              <a:rPr lang="de-DE" sz="2200" b="1" dirty="0" err="1"/>
              <a:t>SuS</a:t>
            </a:r>
            <a:r>
              <a:rPr lang="de-DE" sz="2200" dirty="0"/>
              <a:t> schreiben sehr wenig und machen viele sprachliche Fehler.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0EEBA4-A32C-9C6D-9315-724730D9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225425"/>
            <a:ext cx="8795657" cy="1332000"/>
          </a:xfrm>
        </p:spPr>
        <p:txBody>
          <a:bodyPr>
            <a:noAutofit/>
          </a:bodyPr>
          <a:lstStyle/>
          <a:p>
            <a:r>
              <a:rPr lang="de-DE" sz="3200" dirty="0"/>
              <a:t>Konnte die Lehrkraft ihr </a:t>
            </a:r>
            <a:r>
              <a:rPr lang="de-DE" sz="3200" b="1" dirty="0"/>
              <a:t>didaktisches Konzept</a:t>
            </a:r>
            <a:r>
              <a:rPr lang="de-DE" sz="3200" dirty="0"/>
              <a:t> und dessen </a:t>
            </a:r>
            <a:r>
              <a:rPr lang="de-DE" sz="3200" b="1" dirty="0"/>
              <a:t>Realisierung</a:t>
            </a:r>
            <a:r>
              <a:rPr lang="de-DE" sz="3200" dirty="0"/>
              <a:t> angemessen </a:t>
            </a:r>
            <a:r>
              <a:rPr lang="de-DE" sz="3200" b="1" dirty="0"/>
              <a:t>reflektieren</a:t>
            </a:r>
            <a:r>
              <a:rPr lang="de-DE" sz="3200" dirty="0"/>
              <a:t>? </a:t>
            </a:r>
            <a:r>
              <a:rPr lang="de-DE" sz="2200" dirty="0"/>
              <a:t>(Kriterium 8)</a:t>
            </a:r>
            <a:endParaRPr lang="de-DE" sz="2200" b="1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70ACC79-D8C3-EF3F-1C8A-09064B04F4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7D5460-44DB-4FEF-0F60-EE802DE1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703" y="1091043"/>
            <a:ext cx="1017640" cy="8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05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024CB-40C1-ED4C-B996-0CB1CC4E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FDEF841-795D-F5A0-8119-C7BF9DE3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6" y="1770742"/>
            <a:ext cx="8795657" cy="423817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3400" b="1" dirty="0"/>
              <a:t>Was könnte der </a:t>
            </a:r>
            <a:r>
              <a:rPr lang="de-DE" sz="3400" b="1" dirty="0">
                <a:solidFill>
                  <a:srgbClr val="FF0000"/>
                </a:solidFill>
              </a:rPr>
              <a:t>Knackpunkt</a:t>
            </a:r>
            <a:r>
              <a:rPr lang="de-DE" sz="3400" b="1" dirty="0"/>
              <a:t> in der Stunde sein? Was hätte die </a:t>
            </a:r>
            <a:r>
              <a:rPr lang="de-DE" sz="3400" b="1" dirty="0" err="1"/>
              <a:t>Lk</a:t>
            </a:r>
            <a:r>
              <a:rPr lang="de-DE" sz="3400" b="1" dirty="0"/>
              <a:t> tun können?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de-DE" sz="26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</a:pPr>
            <a:r>
              <a:rPr lang="de-DE" sz="2600" dirty="0"/>
              <a:t>Die </a:t>
            </a:r>
            <a:r>
              <a:rPr lang="de-DE" sz="2600" b="1" dirty="0" err="1"/>
              <a:t>SuS</a:t>
            </a:r>
            <a:r>
              <a:rPr lang="de-DE" sz="2600" dirty="0"/>
              <a:t> sollen einen Text lesen und seinen Inhalt diskutieren. Der Text enthält viele Fremdwörter und viele lange Sätze. Es kommt keine richtige Diskussion zustande. Es beteiligen sich nur zwei sehr leistungsstarke </a:t>
            </a:r>
            <a:r>
              <a:rPr lang="de-DE" sz="2600" b="1" dirty="0" err="1"/>
              <a:t>SuS</a:t>
            </a:r>
            <a:r>
              <a:rPr lang="de-DE" sz="2600" dirty="0"/>
              <a:t>.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2600" dirty="0"/>
              <a:t>→ </a:t>
            </a:r>
            <a:r>
              <a:rPr lang="de-DE" sz="2600" b="1" dirty="0">
                <a:solidFill>
                  <a:srgbClr val="FF0000"/>
                </a:solidFill>
              </a:rPr>
              <a:t>Knackpunkt</a:t>
            </a:r>
            <a:r>
              <a:rPr lang="de-DE" sz="2600" dirty="0"/>
              <a:t>: Die </a:t>
            </a:r>
            <a:r>
              <a:rPr lang="de-DE" sz="2600" b="1" dirty="0" err="1"/>
              <a:t>SuS</a:t>
            </a:r>
            <a:r>
              <a:rPr lang="de-DE" sz="2600" dirty="0"/>
              <a:t> haben den Text nicht verstanden. Deshalb können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2600" dirty="0"/>
              <a:t>    sie den Inhalt nicht diskutieren.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2600" dirty="0"/>
              <a:t>→ </a:t>
            </a:r>
            <a:r>
              <a:rPr lang="de-DE" sz="2600" b="1" dirty="0">
                <a:solidFill>
                  <a:srgbClr val="FF0000"/>
                </a:solidFill>
              </a:rPr>
              <a:t>Was hätte die </a:t>
            </a:r>
            <a:r>
              <a:rPr lang="de-DE" sz="2600" b="1" dirty="0" err="1">
                <a:solidFill>
                  <a:srgbClr val="FF0000"/>
                </a:solidFill>
              </a:rPr>
              <a:t>Lk</a:t>
            </a:r>
            <a:r>
              <a:rPr lang="de-DE" sz="2600" b="1" dirty="0">
                <a:solidFill>
                  <a:srgbClr val="FF0000"/>
                </a:solidFill>
              </a:rPr>
              <a:t> tun können?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DE" sz="2200" dirty="0"/>
              <a:t>Die </a:t>
            </a:r>
            <a:r>
              <a:rPr lang="de-DE" sz="2200" b="1" dirty="0" err="1"/>
              <a:t>Lk</a:t>
            </a:r>
            <a:r>
              <a:rPr lang="de-DE" sz="2200" b="1" dirty="0"/>
              <a:t> </a:t>
            </a:r>
            <a:r>
              <a:rPr lang="de-DE" sz="2200" dirty="0"/>
              <a:t>hätte den Text vereinfachen können oder einen anderen Text auswählen können.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DE" sz="2200" dirty="0"/>
              <a:t>Die </a:t>
            </a:r>
            <a:r>
              <a:rPr lang="de-DE" sz="2200" b="1" dirty="0" err="1"/>
              <a:t>Lk</a:t>
            </a:r>
            <a:r>
              <a:rPr lang="de-DE" sz="2200" b="1" dirty="0"/>
              <a:t> </a:t>
            </a:r>
            <a:r>
              <a:rPr lang="de-DE" sz="2200" dirty="0"/>
              <a:t>hätte mehr Hilfen zum Text geben oder den Text vereinfachen können.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DE" sz="2200" dirty="0"/>
              <a:t>Die </a:t>
            </a:r>
            <a:r>
              <a:rPr lang="de-DE" sz="2200" b="1" dirty="0" err="1"/>
              <a:t>Lk</a:t>
            </a:r>
            <a:r>
              <a:rPr lang="de-DE" sz="2200" b="1" dirty="0"/>
              <a:t> </a:t>
            </a:r>
            <a:r>
              <a:rPr lang="de-DE" sz="2200" dirty="0"/>
              <a:t>hätte die </a:t>
            </a:r>
            <a:r>
              <a:rPr lang="de-DE" sz="2200" b="1" dirty="0" err="1"/>
              <a:t>SuS</a:t>
            </a:r>
            <a:r>
              <a:rPr lang="de-DE" sz="2200" dirty="0"/>
              <a:t> vor der Diskussion den Text zusammenfassen lassen können.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897CEF0-EF9C-C70B-7D03-BD7A9A4DD4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C6550E-4FC9-D9E7-4331-F22CFA50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38" y="5532619"/>
            <a:ext cx="990831" cy="79502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2191E5E1-A9AA-B23E-03CE-66941B4827B9}"/>
              </a:ext>
            </a:extLst>
          </p:cNvPr>
          <p:cNvSpPr txBox="1">
            <a:spLocks/>
          </p:cNvSpPr>
          <p:nvPr/>
        </p:nvSpPr>
        <p:spPr>
          <a:xfrm>
            <a:off x="159657" y="225425"/>
            <a:ext cx="8795657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/>
              <a:t>Konnte die Lehrkraft ihr </a:t>
            </a:r>
            <a:r>
              <a:rPr lang="de-DE" sz="3200" b="1" dirty="0"/>
              <a:t>didaktisches Konzept</a:t>
            </a:r>
            <a:r>
              <a:rPr lang="de-DE" sz="3200" dirty="0"/>
              <a:t> und dessen </a:t>
            </a:r>
            <a:r>
              <a:rPr lang="de-DE" sz="3200" b="1" dirty="0"/>
              <a:t>Realisierung</a:t>
            </a:r>
            <a:r>
              <a:rPr lang="de-DE" sz="3200" dirty="0"/>
              <a:t> angemessen </a:t>
            </a:r>
            <a:r>
              <a:rPr lang="de-DE" sz="3200" b="1" dirty="0"/>
              <a:t>reflektieren</a:t>
            </a:r>
            <a:r>
              <a:rPr lang="de-DE" sz="3200" dirty="0"/>
              <a:t>? </a:t>
            </a:r>
            <a:r>
              <a:rPr lang="de-DE" sz="2200" dirty="0"/>
              <a:t>(Kriterium 8)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2682040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90B71AB-7D87-20E4-8B66-28A64A3F7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6" y="1770742"/>
            <a:ext cx="8795657" cy="423817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3000" b="1" dirty="0"/>
              <a:t>Was könnte der </a:t>
            </a:r>
            <a:r>
              <a:rPr lang="de-DE" sz="3000" b="1" dirty="0">
                <a:solidFill>
                  <a:srgbClr val="FF0000"/>
                </a:solidFill>
              </a:rPr>
              <a:t>Knackpunkt</a:t>
            </a:r>
            <a:r>
              <a:rPr lang="de-DE" sz="3000" b="1" dirty="0"/>
              <a:t> in der Stunde sein? Was hätte die </a:t>
            </a:r>
            <a:r>
              <a:rPr lang="de-DE" sz="3000" b="1" dirty="0" err="1"/>
              <a:t>Lk</a:t>
            </a:r>
            <a:r>
              <a:rPr lang="de-DE" sz="3000" b="1" dirty="0"/>
              <a:t> tun können?</a:t>
            </a:r>
            <a:endParaRPr lang="de-DE" sz="30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</a:pPr>
            <a:r>
              <a:rPr lang="de-DE" sz="2600" dirty="0"/>
              <a:t>Fremdsprachenunterricht: Die </a:t>
            </a:r>
            <a:r>
              <a:rPr lang="de-DE" sz="2600" b="1" dirty="0" err="1"/>
              <a:t>SuS</a:t>
            </a:r>
            <a:r>
              <a:rPr lang="de-DE" sz="2600" b="1" dirty="0"/>
              <a:t> </a:t>
            </a:r>
            <a:r>
              <a:rPr lang="de-DE" sz="2600" dirty="0"/>
              <a:t>sollen eine Postkarte über ihren Urlaub schreiben.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2600" dirty="0"/>
              <a:t>     Die </a:t>
            </a:r>
            <a:r>
              <a:rPr lang="de-DE" sz="2600" b="1" dirty="0" err="1"/>
              <a:t>SuS</a:t>
            </a:r>
            <a:r>
              <a:rPr lang="de-DE" sz="2600" dirty="0"/>
              <a:t> schreiben sehr wenig und machen viele sprachliche Fehler.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2600" dirty="0"/>
              <a:t>→ </a:t>
            </a:r>
            <a:r>
              <a:rPr lang="de-DE" sz="2600" b="1" dirty="0">
                <a:solidFill>
                  <a:srgbClr val="FF0000"/>
                </a:solidFill>
              </a:rPr>
              <a:t>Knackpunkt</a:t>
            </a:r>
            <a:r>
              <a:rPr lang="de-DE" sz="2600" dirty="0"/>
              <a:t>: Die </a:t>
            </a:r>
            <a:r>
              <a:rPr lang="de-DE" sz="2600" b="1" dirty="0" err="1"/>
              <a:t>SuS</a:t>
            </a:r>
            <a:r>
              <a:rPr lang="de-DE" sz="2600" dirty="0"/>
              <a:t> können keine Postkarte schreiben,</a:t>
            </a:r>
            <a:r>
              <a:rPr lang="de-DE" sz="2600" b="1" dirty="0"/>
              <a:t> </a:t>
            </a:r>
            <a:r>
              <a:rPr lang="de-DE" sz="2600" dirty="0"/>
              <a:t>weil ihnen Ideen und sprachliche    Mittel fehlen.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2600" dirty="0"/>
              <a:t>→ </a:t>
            </a:r>
            <a:r>
              <a:rPr lang="de-DE" sz="2600" b="1" dirty="0">
                <a:solidFill>
                  <a:srgbClr val="FF0000"/>
                </a:solidFill>
              </a:rPr>
              <a:t>Was hätte die </a:t>
            </a:r>
            <a:r>
              <a:rPr lang="de-DE" sz="2600" b="1" dirty="0" err="1">
                <a:solidFill>
                  <a:srgbClr val="FF0000"/>
                </a:solidFill>
              </a:rPr>
              <a:t>Lk</a:t>
            </a:r>
            <a:r>
              <a:rPr lang="de-DE" sz="2600" b="1" dirty="0">
                <a:solidFill>
                  <a:srgbClr val="FF0000"/>
                </a:solidFill>
              </a:rPr>
              <a:t> tun können?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DE" sz="2200" dirty="0"/>
              <a:t>Die </a:t>
            </a:r>
            <a:r>
              <a:rPr lang="de-DE" sz="2200" b="1" dirty="0" err="1"/>
              <a:t>Lk</a:t>
            </a:r>
            <a:r>
              <a:rPr lang="de-DE" sz="2200" b="1" dirty="0"/>
              <a:t> </a:t>
            </a:r>
            <a:r>
              <a:rPr lang="de-DE" sz="2200" dirty="0"/>
              <a:t>hätte Lexik und Grammatik vorentlasten können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DE" sz="2200" dirty="0"/>
              <a:t>Die </a:t>
            </a:r>
            <a:r>
              <a:rPr lang="de-DE" sz="2200" b="1" dirty="0" err="1"/>
              <a:t>Lk</a:t>
            </a:r>
            <a:r>
              <a:rPr lang="de-DE" sz="2200" b="1" dirty="0"/>
              <a:t> </a:t>
            </a:r>
            <a:r>
              <a:rPr lang="de-DE" sz="2200" dirty="0"/>
              <a:t>hätte den </a:t>
            </a:r>
            <a:r>
              <a:rPr lang="de-DE" sz="2200" b="1" dirty="0" err="1"/>
              <a:t>SuS</a:t>
            </a:r>
            <a:r>
              <a:rPr lang="de-DE" sz="2200" dirty="0"/>
              <a:t> Scaffolds geben können.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DE" sz="2200" dirty="0"/>
              <a:t>Die </a:t>
            </a:r>
            <a:r>
              <a:rPr lang="de-DE" sz="2200" b="1" dirty="0" err="1"/>
              <a:t>Lk</a:t>
            </a:r>
            <a:r>
              <a:rPr lang="de-DE" sz="2200" b="1" dirty="0"/>
              <a:t> </a:t>
            </a:r>
            <a:r>
              <a:rPr lang="de-DE" sz="2200" dirty="0"/>
              <a:t>hätte die </a:t>
            </a:r>
            <a:r>
              <a:rPr lang="de-DE" sz="2200" b="1" dirty="0" err="1"/>
              <a:t>SuS</a:t>
            </a:r>
            <a:r>
              <a:rPr lang="de-DE" sz="2200" dirty="0"/>
              <a:t> eine Postkarte als Beispiel lesen lassen können</a:t>
            </a:r>
            <a:r>
              <a:rPr lang="de-DE" sz="1800" dirty="0"/>
              <a:t>.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70ACC79-D8C3-EF3F-1C8A-09064B04F4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7D5460-44DB-4FEF-0F60-EE802DE1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684" y="4301675"/>
            <a:ext cx="1364344" cy="109473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F45083-4DE5-702B-C744-EE19897E9E55}"/>
              </a:ext>
            </a:extLst>
          </p:cNvPr>
          <p:cNvSpPr txBox="1">
            <a:spLocks/>
          </p:cNvSpPr>
          <p:nvPr/>
        </p:nvSpPr>
        <p:spPr>
          <a:xfrm>
            <a:off x="159657" y="225425"/>
            <a:ext cx="8795657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/>
              <a:t>Konnte die Lehrkraft ihr </a:t>
            </a:r>
            <a:r>
              <a:rPr lang="de-DE" sz="3200" b="1" dirty="0"/>
              <a:t>didaktisches Konzept</a:t>
            </a:r>
            <a:r>
              <a:rPr lang="de-DE" sz="3200" dirty="0"/>
              <a:t> und dessen </a:t>
            </a:r>
            <a:r>
              <a:rPr lang="de-DE" sz="3200" b="1" dirty="0"/>
              <a:t>Realisierung</a:t>
            </a:r>
            <a:r>
              <a:rPr lang="de-DE" sz="3200" dirty="0"/>
              <a:t> angemessen </a:t>
            </a:r>
            <a:r>
              <a:rPr lang="de-DE" sz="3200" b="1" dirty="0"/>
              <a:t>reflektieren</a:t>
            </a:r>
            <a:r>
              <a:rPr lang="de-DE" sz="3200" dirty="0"/>
              <a:t>? </a:t>
            </a:r>
            <a:r>
              <a:rPr lang="de-DE" sz="2200" dirty="0"/>
              <a:t>(Kriterium 8)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661247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73505-6402-8F12-CB71-FB43977CD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C621FF6-66AC-D159-436A-EAF57C950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6" y="1770742"/>
            <a:ext cx="8795657" cy="4288313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6000" dirty="0"/>
              <a:t>Allgemeine Beispiele für </a:t>
            </a:r>
            <a:r>
              <a:rPr lang="de-DE" sz="6000" b="1" dirty="0">
                <a:solidFill>
                  <a:srgbClr val="FF0000"/>
                </a:solidFill>
              </a:rPr>
              <a:t>Knackpunkte</a:t>
            </a:r>
            <a:r>
              <a:rPr lang="de-DE" sz="6000" dirty="0"/>
              <a:t>:</a:t>
            </a:r>
          </a:p>
          <a:p>
            <a:pPr lvl="0"/>
            <a:r>
              <a:rPr lang="de-DE" sz="5500" b="1" dirty="0"/>
              <a:t>Ziel der Stunde</a:t>
            </a:r>
            <a:r>
              <a:rPr lang="de-DE" sz="5500" dirty="0"/>
              <a:t>: unklar/ mehrdeutig/ passt nicht zum Inhalt</a:t>
            </a:r>
          </a:p>
          <a:p>
            <a:pPr lvl="0"/>
            <a:r>
              <a:rPr lang="de-DE" sz="5500" b="1" dirty="0"/>
              <a:t>Kompetenzen</a:t>
            </a:r>
            <a:r>
              <a:rPr lang="de-DE" sz="5500" dirty="0"/>
              <a:t>: keine Passung von Stundenziel und Kompetenzen/ für die Stunde nicht relevante Kompetenzen</a:t>
            </a:r>
          </a:p>
          <a:p>
            <a:pPr lvl="0"/>
            <a:r>
              <a:rPr lang="de-DE" sz="5500" b="1" dirty="0"/>
              <a:t>fachliche Fehler:</a:t>
            </a:r>
            <a:r>
              <a:rPr lang="de-DE" sz="5500" dirty="0"/>
              <a:t> keine Sicherheit im Stoff/ Fehler, die dazu führen, dass die Schülerinnen und Schüler etwas Falsches lernen</a:t>
            </a:r>
          </a:p>
          <a:p>
            <a:pPr lvl="0"/>
            <a:r>
              <a:rPr lang="de-DE" sz="5500" b="1" dirty="0"/>
              <a:t>Arbeitsaufträge:</a:t>
            </a:r>
            <a:r>
              <a:rPr lang="de-DE" sz="5500" dirty="0"/>
              <a:t> ungenau formuliert/ nicht zielführend</a:t>
            </a:r>
          </a:p>
          <a:p>
            <a:pPr lvl="0"/>
            <a:r>
              <a:rPr lang="de-DE" sz="5500" b="1" dirty="0"/>
              <a:t>Gesprächsführung:</a:t>
            </a:r>
            <a:r>
              <a:rPr lang="de-DE" sz="5500" dirty="0"/>
              <a:t> zu stark lenkend/ unklare Impulse/ kein achtsamer Umgang mit Schülerbeiträgen/ diffuse Zielorientierung/ kein Aufgreifen relevanter Gesprächsbeiträge</a:t>
            </a:r>
          </a:p>
          <a:p>
            <a:pPr lvl="0"/>
            <a:r>
              <a:rPr lang="de-DE" sz="5500" b="1" dirty="0"/>
              <a:t>Planung:</a:t>
            </a:r>
            <a:r>
              <a:rPr lang="de-DE" sz="5500" dirty="0"/>
              <a:t> Lerninhalt nicht auf die Lerngruppe zugeschnitten/ keine passgenauen Materialien/ keine Stringenz innerhalb der Stundenplanung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de-DE" sz="55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de-DE" sz="180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153D11D-EF4A-800D-9627-D805323AF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13EEE1-F154-4463-BC0F-64E7476FF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75" y="891425"/>
            <a:ext cx="1364344" cy="109473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57AE2BFD-5DF6-BB1D-1B24-7A357887DA76}"/>
              </a:ext>
            </a:extLst>
          </p:cNvPr>
          <p:cNvSpPr txBox="1">
            <a:spLocks/>
          </p:cNvSpPr>
          <p:nvPr/>
        </p:nvSpPr>
        <p:spPr>
          <a:xfrm>
            <a:off x="159657" y="225425"/>
            <a:ext cx="8795657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/>
              <a:t>Konnte die Lehrkraft ihr </a:t>
            </a:r>
            <a:r>
              <a:rPr lang="de-DE" sz="3200" b="1" dirty="0"/>
              <a:t>didaktisches Konzept</a:t>
            </a:r>
            <a:r>
              <a:rPr lang="de-DE" sz="3200" dirty="0"/>
              <a:t> und dessen </a:t>
            </a:r>
            <a:r>
              <a:rPr lang="de-DE" sz="3200" b="1" dirty="0"/>
              <a:t>Realisierung</a:t>
            </a:r>
            <a:r>
              <a:rPr lang="de-DE" sz="3200" dirty="0"/>
              <a:t> angemessen </a:t>
            </a:r>
            <a:r>
              <a:rPr lang="de-DE" sz="3200" b="1" dirty="0"/>
              <a:t>reflektieren</a:t>
            </a:r>
            <a:r>
              <a:rPr lang="de-DE" sz="3200" dirty="0"/>
              <a:t>? </a:t>
            </a:r>
            <a:r>
              <a:rPr lang="de-DE" sz="2200" dirty="0"/>
              <a:t>(Kriterium 8)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900578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35F0-27B6-D0B0-CC06-0E9A66618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3573C9-B6F6-CB43-2557-83CDDB47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6" y="1770741"/>
            <a:ext cx="8795657" cy="4831777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4400" dirty="0"/>
              <a:t>Allgemeine Beispiele für </a:t>
            </a:r>
            <a:r>
              <a:rPr lang="de-DE" sz="4400" b="1" dirty="0">
                <a:solidFill>
                  <a:srgbClr val="FF0000"/>
                </a:solidFill>
              </a:rPr>
              <a:t>Knackpunkte</a:t>
            </a:r>
            <a:r>
              <a:rPr lang="de-DE" sz="4400" dirty="0"/>
              <a:t>:</a:t>
            </a:r>
          </a:p>
          <a:p>
            <a:pPr lvl="0"/>
            <a:r>
              <a:rPr lang="de-DE" sz="3800" b="1" dirty="0"/>
              <a:t>Strukturierung:</a:t>
            </a:r>
            <a:r>
              <a:rPr lang="de-DE" sz="3800" dirty="0"/>
              <a:t> mangelnde Transparenz/ Phasenlänge nicht angemessen/ zusammenhanglose Phasen/ Zeitmanagement</a:t>
            </a:r>
          </a:p>
          <a:p>
            <a:pPr lvl="0"/>
            <a:r>
              <a:rPr lang="de-DE" sz="3800" b="1" dirty="0"/>
              <a:t>Anspruch:</a:t>
            </a:r>
            <a:r>
              <a:rPr lang="de-DE" sz="3800" dirty="0"/>
              <a:t> zu hoch – zu niedrig/ keine Berücksichtigung unterschiedlicher Anforderungsbereiche und -ebenen/ keine kognitive Aktivierung</a:t>
            </a:r>
          </a:p>
          <a:p>
            <a:pPr lvl="0"/>
            <a:r>
              <a:rPr lang="de-DE" sz="3800" b="1" dirty="0"/>
              <a:t>Differenzierung/Individualisierung:</a:t>
            </a:r>
            <a:r>
              <a:rPr lang="de-DE" sz="3800" dirty="0"/>
              <a:t> fehlt oder ist nicht passgenau (s. Anspruch)</a:t>
            </a:r>
          </a:p>
          <a:p>
            <a:pPr lvl="0"/>
            <a:r>
              <a:rPr lang="de-DE" sz="3800" b="1" dirty="0"/>
              <a:t>Schüleraktivität:</a:t>
            </a:r>
            <a:r>
              <a:rPr lang="de-DE" sz="3800" dirty="0"/>
              <a:t> keine durchgehende Schüleraktivität/ je nach Lerngruppe nicht genügend Selbstständigkeit oder zu wenig Bemühen darum, sie anzubahnen</a:t>
            </a:r>
          </a:p>
          <a:p>
            <a:pPr lvl="0"/>
            <a:r>
              <a:rPr lang="de-DE" sz="3800" b="1" dirty="0"/>
              <a:t>Lehrerrolle:</a:t>
            </a:r>
            <a:r>
              <a:rPr lang="de-DE" sz="3800" dirty="0"/>
              <a:t> keine oder zu geringe Präsenz/ zu hohe Präsenz/ unangemessenes Agieren</a:t>
            </a:r>
          </a:p>
          <a:p>
            <a:pPr lvl="0"/>
            <a:r>
              <a:rPr lang="de-DE" sz="3800" b="1" dirty="0"/>
              <a:t>Methoden:</a:t>
            </a:r>
            <a:r>
              <a:rPr lang="de-DE" sz="3800" dirty="0"/>
              <a:t> gewählte Methoden führen nicht zu gewünschtem Ergebnis oder sind um ihrer selbst willen gewählt worden/ Methode und nicht der Inhalt steht im Vordergrund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de-DE" sz="55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de-DE" sz="180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DD5FD3E-6833-8E80-7512-38D80130E9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A21CA2-1C6C-CF96-84AD-B4978FD69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75" y="891425"/>
            <a:ext cx="1364344" cy="109473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088C05D5-9FAF-AD19-F53A-E6215C380EF9}"/>
              </a:ext>
            </a:extLst>
          </p:cNvPr>
          <p:cNvSpPr txBox="1">
            <a:spLocks/>
          </p:cNvSpPr>
          <p:nvPr/>
        </p:nvSpPr>
        <p:spPr>
          <a:xfrm>
            <a:off x="159657" y="225425"/>
            <a:ext cx="8795657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/>
              <a:t>Konnte die Lehrkraft ihr </a:t>
            </a:r>
            <a:r>
              <a:rPr lang="de-DE" sz="3200" b="1" dirty="0"/>
              <a:t>didaktisches Konzept</a:t>
            </a:r>
            <a:r>
              <a:rPr lang="de-DE" sz="3200" dirty="0"/>
              <a:t> und dessen </a:t>
            </a:r>
            <a:r>
              <a:rPr lang="de-DE" sz="3200" b="1" dirty="0"/>
              <a:t>Realisierung</a:t>
            </a:r>
            <a:r>
              <a:rPr lang="de-DE" sz="3200" dirty="0"/>
              <a:t> angemessen </a:t>
            </a:r>
            <a:r>
              <a:rPr lang="de-DE" sz="3200" b="1" dirty="0"/>
              <a:t>reflektieren</a:t>
            </a:r>
            <a:r>
              <a:rPr lang="de-DE" sz="3200" dirty="0"/>
              <a:t>? </a:t>
            </a:r>
            <a:r>
              <a:rPr lang="de-DE" sz="2200" dirty="0"/>
              <a:t>(Kriterium 8)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230429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24588-4528-3204-6A4F-42F7561F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80" y="225425"/>
            <a:ext cx="8699863" cy="1332000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Beobachtungsbogen:</a:t>
            </a:r>
            <a:br>
              <a:rPr lang="de-DE" b="1" dirty="0"/>
            </a:br>
            <a:r>
              <a:rPr lang="de-DE" b="1" dirty="0"/>
              <a:t>Unterrichtsbeobachtung DaZ</a:t>
            </a:r>
            <a:br>
              <a:rPr lang="de-DE" b="1" dirty="0"/>
            </a:br>
            <a:r>
              <a:rPr lang="de-DE" sz="3200" b="1" dirty="0"/>
              <a:t>Team Primar/</a:t>
            </a:r>
            <a:r>
              <a:rPr lang="de-DE" sz="3200" b="1" dirty="0" err="1"/>
              <a:t>GemS</a:t>
            </a:r>
            <a:r>
              <a:rPr lang="de-DE" sz="3200" b="1" dirty="0"/>
              <a:t>/</a:t>
            </a:r>
            <a:r>
              <a:rPr lang="de-DE" sz="3200" b="1" dirty="0" err="1"/>
              <a:t>Gym</a:t>
            </a:r>
            <a:endParaRPr lang="de-DE" sz="32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F9C71C-0A23-6C55-D643-FF8E53AD2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1818350"/>
            <a:ext cx="8569234" cy="41539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/>
              <a:t>Gliederung:</a:t>
            </a:r>
          </a:p>
          <a:p>
            <a:r>
              <a:rPr lang="de-DE" b="1" dirty="0"/>
              <a:t>A Grundsätzliches:</a:t>
            </a:r>
          </a:p>
          <a:p>
            <a:pPr lvl="1"/>
            <a:r>
              <a:rPr lang="de-DE" dirty="0"/>
              <a:t>Strukturierung von Unterricht</a:t>
            </a:r>
          </a:p>
          <a:p>
            <a:pPr lvl="1"/>
            <a:r>
              <a:rPr lang="de-DE" dirty="0"/>
              <a:t>präzise und verständliche Formulierungen</a:t>
            </a:r>
          </a:p>
          <a:p>
            <a:pPr lvl="1"/>
            <a:r>
              <a:rPr lang="de-DE" dirty="0"/>
              <a:t>Lernklima</a:t>
            </a:r>
          </a:p>
          <a:p>
            <a:r>
              <a:rPr lang="de-DE" b="1" dirty="0"/>
              <a:t>B Unterrichtsverlauf:</a:t>
            </a:r>
          </a:p>
          <a:p>
            <a:pPr lvl="1"/>
            <a:r>
              <a:rPr lang="de-DE" dirty="0"/>
              <a:t>gemeinsamer Rahmen</a:t>
            </a:r>
          </a:p>
          <a:p>
            <a:pPr lvl="1"/>
            <a:r>
              <a:rPr lang="de-DE" dirty="0"/>
              <a:t>Einstieg</a:t>
            </a:r>
          </a:p>
          <a:p>
            <a:pPr lvl="1"/>
            <a:r>
              <a:rPr lang="de-DE" dirty="0"/>
              <a:t>Arbeitsphasen</a:t>
            </a:r>
          </a:p>
          <a:p>
            <a:pPr lvl="1"/>
            <a:r>
              <a:rPr lang="de-DE" dirty="0"/>
              <a:t>Material und Aufgaben</a:t>
            </a:r>
          </a:p>
          <a:p>
            <a:pPr lvl="1"/>
            <a:r>
              <a:rPr lang="de-DE" dirty="0"/>
              <a:t>Sicherung</a:t>
            </a:r>
          </a:p>
          <a:p>
            <a:r>
              <a:rPr lang="de-DE" b="1" dirty="0"/>
              <a:t>C Unterrichtsplanung:</a:t>
            </a:r>
          </a:p>
          <a:p>
            <a:pPr lvl="1"/>
            <a:r>
              <a:rPr lang="de-DE" dirty="0"/>
              <a:t>sachlich / fachlich korrekt</a:t>
            </a:r>
          </a:p>
          <a:p>
            <a:pPr lvl="1"/>
            <a:r>
              <a:rPr lang="de-DE" dirty="0"/>
              <a:t>Lernausgangslage Lerngruppe DaZ</a:t>
            </a:r>
          </a:p>
          <a:p>
            <a:pPr lvl="1"/>
            <a:r>
              <a:rPr lang="de-DE" dirty="0"/>
              <a:t>Berücksichtigung unterschiedlicher Voraussetzungen und Kompetenzen</a:t>
            </a:r>
          </a:p>
          <a:p>
            <a:r>
              <a:rPr lang="de-DE" b="1" dirty="0"/>
              <a:t>D Reflexion des didaktischen Konzepts / der Realisierung</a:t>
            </a:r>
          </a:p>
          <a:p>
            <a:pPr lvl="1"/>
            <a:endParaRPr lang="de-DE" dirty="0"/>
          </a:p>
          <a:p>
            <a:pPr lvl="2"/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A402229-74FB-B152-DC38-E9999B2AEF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74D564-3ACF-C651-5DCA-E3250E6BAC4F}"/>
              </a:ext>
            </a:extLst>
          </p:cNvPr>
          <p:cNvSpPr txBox="1"/>
          <p:nvPr/>
        </p:nvSpPr>
        <p:spPr>
          <a:xfrm>
            <a:off x="5172891" y="3156680"/>
            <a:ext cx="357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Dem </a:t>
            </a:r>
            <a:r>
              <a:rPr lang="de-DE" b="1" dirty="0">
                <a:solidFill>
                  <a:srgbClr val="00B050"/>
                </a:solidFill>
              </a:rPr>
              <a:t>Beobachtungsbogen </a:t>
            </a:r>
            <a:r>
              <a:rPr lang="de-DE" b="1" dirty="0"/>
              <a:t>liegen die hier erläuterten Bewertungs-kriterien für Unterrichtsstunden im Fach DaZ zugrunde!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4172AC-9A68-CB5A-B8B0-A5FB0860F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994" y="3268293"/>
            <a:ext cx="1123759" cy="97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2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2783A-9810-1780-57C5-7CB09E9F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EF4315E-1005-C1D6-178F-BE2FDB10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44675"/>
            <a:ext cx="8418286" cy="4012786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endParaRPr lang="de-DE" dirty="0"/>
          </a:p>
          <a:p>
            <a:pPr marL="342900" indent="-342900" algn="ctr">
              <a:spcAft>
                <a:spcPts val="300"/>
              </a:spcAft>
            </a:pPr>
            <a:r>
              <a:rPr lang="de-DE" dirty="0"/>
              <a:t>Welche Fragen haben Sie noch?</a:t>
            </a:r>
          </a:p>
          <a:p>
            <a:pPr marL="0" indent="0">
              <a:spcAft>
                <a:spcPts val="300"/>
              </a:spcAft>
              <a:buNone/>
            </a:pPr>
            <a:endParaRPr lang="de-DE" dirty="0"/>
          </a:p>
          <a:p>
            <a:pPr marL="0" indent="0">
              <a:spcAft>
                <a:spcPts val="300"/>
              </a:spcAft>
              <a:buNone/>
            </a:pPr>
            <a:endParaRPr lang="de-DE" dirty="0"/>
          </a:p>
          <a:p>
            <a:pPr marL="0" indent="0">
              <a:spcAft>
                <a:spcPts val="300"/>
              </a:spcAft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711AA2-2C77-57B9-A9A5-3B933030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225425"/>
            <a:ext cx="8723086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Fragen und Feedback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9BD7324-76C9-BF82-E186-0A802B4042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46A308-3653-7945-7CE9-EC41B54E4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90" y="3045681"/>
            <a:ext cx="3487420" cy="28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3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7C1B932-757D-3A4F-B69B-AB04DB39C540}"/>
              </a:ext>
            </a:extLst>
          </p:cNvPr>
          <p:cNvSpPr txBox="1"/>
          <p:nvPr/>
        </p:nvSpPr>
        <p:spPr>
          <a:xfrm>
            <a:off x="1213944" y="2673459"/>
            <a:ext cx="251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>
              <a:solidFill>
                <a:srgbClr val="5982A7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AA9A78F-4D09-4843-8FCD-E0F1C17D719B}"/>
              </a:ext>
            </a:extLst>
          </p:cNvPr>
          <p:cNvSpPr txBox="1"/>
          <p:nvPr/>
        </p:nvSpPr>
        <p:spPr>
          <a:xfrm>
            <a:off x="511870" y="137280"/>
            <a:ext cx="765386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1E2B63"/>
                </a:solidFill>
              </a:rPr>
              <a:t>Wissenswertes rund um den APL:</a:t>
            </a:r>
          </a:p>
          <a:p>
            <a:r>
              <a:rPr lang="de-DE" sz="4000" b="1" dirty="0">
                <a:solidFill>
                  <a:srgbClr val="1E2B63"/>
                </a:solidFill>
              </a:rPr>
              <a:t>Weitere Aufgaben in der Schule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E9B8EB6-B405-625A-4752-D24C6495987A}"/>
              </a:ext>
            </a:extLst>
          </p:cNvPr>
          <p:cNvSpPr txBox="1"/>
          <p:nvPr/>
        </p:nvSpPr>
        <p:spPr>
          <a:xfrm>
            <a:off x="559091" y="1794222"/>
            <a:ext cx="768865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1E2B63"/>
                </a:solidFill>
              </a:rPr>
              <a:t>Weitere Aufgaben in der Schule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E2B63"/>
                </a:solidFill>
              </a:rPr>
              <a:t>Pausenaufsichten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E2B63"/>
                </a:solidFill>
              </a:rPr>
              <a:t>Mitarbeit bei außerunterrichtlichen Aktivitäten (z. B.: Exkursionen, Klassenfahrten, Projekte, Schulfeste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E2B63"/>
                </a:solidFill>
              </a:rPr>
              <a:t>Kooperation mit den Eltern (Elterngespräche, Elternabende)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E2B63"/>
                </a:solidFill>
              </a:rPr>
              <a:t>Zusammenarbeit mit KollegInnen (in Fachteams, Klassenteams und Jahrgangsteams)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E2B63"/>
                </a:solidFill>
              </a:rPr>
              <a:t>Teilnahme an Dienstversammlungen und Konferenzen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</a:rPr>
              <a:t>Dienstversammlungen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</a:rPr>
              <a:t>Lehrerkonferenzen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</a:rPr>
              <a:t>Fachkonferenzen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</a:rPr>
              <a:t>pädagogische Konferenzen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</a:rPr>
              <a:t>Zeugniskonferenzen</a:t>
            </a:r>
          </a:p>
        </p:txBody>
      </p:sp>
    </p:spTree>
    <p:extLst>
      <p:ext uri="{BB962C8B-B14F-4D97-AF65-F5344CB8AC3E}">
        <p14:creationId xmlns:p14="http://schemas.microsoft.com/office/powerpoint/2010/main" val="15252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7C1B932-757D-3A4F-B69B-AB04DB39C540}"/>
              </a:ext>
            </a:extLst>
          </p:cNvPr>
          <p:cNvSpPr txBox="1"/>
          <p:nvPr/>
        </p:nvSpPr>
        <p:spPr>
          <a:xfrm>
            <a:off x="1213944" y="2673459"/>
            <a:ext cx="251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>
              <a:solidFill>
                <a:srgbClr val="5982A7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AA9A78F-4D09-4843-8FCD-E0F1C17D719B}"/>
              </a:ext>
            </a:extLst>
          </p:cNvPr>
          <p:cNvSpPr txBox="1"/>
          <p:nvPr/>
        </p:nvSpPr>
        <p:spPr>
          <a:xfrm>
            <a:off x="438718" y="80054"/>
            <a:ext cx="817638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1E2B63"/>
                </a:solidFill>
              </a:rPr>
              <a:t>Wissenswertes rund um den APL:</a:t>
            </a:r>
          </a:p>
          <a:p>
            <a:pPr algn="ctr"/>
            <a:r>
              <a:rPr lang="de-DE" sz="3600" b="1" dirty="0">
                <a:solidFill>
                  <a:srgbClr val="1E2B63"/>
                </a:solidFill>
              </a:rPr>
              <a:t>Ausbildung durch das IQSH </a:t>
            </a:r>
            <a:r>
              <a:rPr lang="de-DE" sz="2400" b="1" dirty="0">
                <a:solidFill>
                  <a:srgbClr val="FF0000"/>
                </a:solidFill>
              </a:rPr>
              <a:t>A</a:t>
            </a:r>
            <a:r>
              <a:rPr lang="de-DE" sz="2400" dirty="0">
                <a:solidFill>
                  <a:srgbClr val="1E2B63"/>
                </a:solidFill>
              </a:rPr>
              <a:t>uslandslehrkräfte</a:t>
            </a:r>
            <a:r>
              <a:rPr lang="de-DE" sz="2400" b="1" dirty="0">
                <a:solidFill>
                  <a:srgbClr val="FF0000"/>
                </a:solidFill>
              </a:rPr>
              <a:t>v</a:t>
            </a:r>
            <a:r>
              <a:rPr lang="de-DE" sz="2400" dirty="0">
                <a:solidFill>
                  <a:srgbClr val="1E2B63"/>
                </a:solidFill>
              </a:rPr>
              <a:t>er</a:t>
            </a:r>
            <a:r>
              <a:rPr lang="de-DE" sz="2400" b="1" dirty="0">
                <a:solidFill>
                  <a:srgbClr val="FF0000"/>
                </a:solidFill>
              </a:rPr>
              <a:t>o</a:t>
            </a:r>
            <a:r>
              <a:rPr lang="de-DE" sz="2400" dirty="0">
                <a:solidFill>
                  <a:srgbClr val="1E2B63"/>
                </a:solidFill>
              </a:rPr>
              <a:t>rdnung (= </a:t>
            </a:r>
            <a:r>
              <a:rPr lang="de-DE" sz="2400" b="1" dirty="0">
                <a:solidFill>
                  <a:srgbClr val="FF0000"/>
                </a:solidFill>
              </a:rPr>
              <a:t>AVO</a:t>
            </a:r>
            <a:r>
              <a:rPr lang="de-DE" sz="2400" dirty="0">
                <a:solidFill>
                  <a:srgbClr val="1E2B63"/>
                </a:solidFill>
              </a:rPr>
              <a:t>) §11 (2)</a:t>
            </a:r>
            <a:endParaRPr lang="de-DE" sz="4000" b="1" dirty="0">
              <a:solidFill>
                <a:srgbClr val="1E2B63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01C0414-8E8A-E54F-B5FF-65AAEF7CA7FE}"/>
              </a:ext>
            </a:extLst>
          </p:cNvPr>
          <p:cNvSpPr txBox="1"/>
          <p:nvPr/>
        </p:nvSpPr>
        <p:spPr>
          <a:xfrm>
            <a:off x="1574155" y="1932658"/>
            <a:ext cx="652481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</a:t>
            </a:r>
            <a:r>
              <a:rPr lang="de-DE" sz="2400" b="1" dirty="0">
                <a:solidFill>
                  <a:srgbClr val="1E2B63"/>
                </a:solidFill>
              </a:rPr>
              <a:t>usbildungs</a:t>
            </a:r>
            <a:r>
              <a:rPr lang="de-DE" sz="2400" b="1" dirty="0">
                <a:solidFill>
                  <a:srgbClr val="FF0000"/>
                </a:solidFill>
              </a:rPr>
              <a:t>v</a:t>
            </a:r>
            <a:r>
              <a:rPr lang="de-DE" sz="2400" b="1" dirty="0">
                <a:solidFill>
                  <a:srgbClr val="1E2B63"/>
                </a:solidFill>
              </a:rPr>
              <a:t>eranstaltungen (= </a:t>
            </a:r>
            <a:r>
              <a:rPr lang="de-DE" sz="2400" b="1" dirty="0">
                <a:solidFill>
                  <a:srgbClr val="FF0000"/>
                </a:solidFill>
              </a:rPr>
              <a:t>AV</a:t>
            </a:r>
            <a:r>
              <a:rPr lang="de-DE" sz="2400" b="1" dirty="0">
                <a:solidFill>
                  <a:srgbClr val="1E2B63"/>
                </a:solidFill>
              </a:rPr>
              <a:t>)</a:t>
            </a:r>
          </a:p>
          <a:p>
            <a:endParaRPr lang="de-DE" sz="200" b="1" dirty="0">
              <a:solidFill>
                <a:srgbClr val="1E2B63"/>
              </a:solidFill>
            </a:endParaRPr>
          </a:p>
          <a:p>
            <a:endParaRPr lang="de-DE" sz="800" b="1" dirty="0">
              <a:solidFill>
                <a:srgbClr val="1E2B63"/>
              </a:solidFill>
            </a:endParaRPr>
          </a:p>
          <a:p>
            <a:endParaRPr lang="de-DE" sz="800" b="1" dirty="0">
              <a:solidFill>
                <a:srgbClr val="1E2B63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2200" dirty="0">
                <a:solidFill>
                  <a:srgbClr val="1E2B63"/>
                </a:solidFill>
              </a:rPr>
              <a:t>Fach I: 10 (bei 2 Semestern </a:t>
            </a:r>
            <a:r>
              <a:rPr lang="de-DE" sz="2200" b="1" dirty="0">
                <a:solidFill>
                  <a:srgbClr val="FF0000"/>
                </a:solidFill>
              </a:rPr>
              <a:t>APL</a:t>
            </a:r>
            <a:r>
              <a:rPr lang="de-DE" sz="2200" dirty="0">
                <a:solidFill>
                  <a:srgbClr val="1E2B63"/>
                </a:solidFill>
              </a:rPr>
              <a:t>) / 15 (bei 3 Semestern </a:t>
            </a:r>
            <a:r>
              <a:rPr lang="de-DE" sz="2200" b="1" dirty="0">
                <a:solidFill>
                  <a:srgbClr val="FF0000"/>
                </a:solidFill>
              </a:rPr>
              <a:t>APL</a:t>
            </a:r>
            <a:r>
              <a:rPr lang="de-DE" sz="2200" dirty="0">
                <a:solidFill>
                  <a:srgbClr val="1E2B63"/>
                </a:solidFill>
              </a:rPr>
              <a:t>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2200" dirty="0">
                <a:solidFill>
                  <a:srgbClr val="1E2B63"/>
                </a:solidFill>
              </a:rPr>
              <a:t>Fach II: 10 (bei 2 Semestern </a:t>
            </a:r>
            <a:r>
              <a:rPr lang="de-DE" sz="2200" b="1" dirty="0">
                <a:solidFill>
                  <a:srgbClr val="FF0000"/>
                </a:solidFill>
              </a:rPr>
              <a:t>APL</a:t>
            </a:r>
            <a:r>
              <a:rPr lang="de-DE" sz="2200" dirty="0">
                <a:solidFill>
                  <a:srgbClr val="1E2B63"/>
                </a:solidFill>
              </a:rPr>
              <a:t>) / 15 (bei 3 Semestern </a:t>
            </a:r>
            <a:r>
              <a:rPr lang="de-DE" sz="2200" b="1" dirty="0">
                <a:solidFill>
                  <a:srgbClr val="FF0000"/>
                </a:solidFill>
              </a:rPr>
              <a:t>APL</a:t>
            </a:r>
            <a:r>
              <a:rPr lang="de-DE" sz="2200" dirty="0">
                <a:solidFill>
                  <a:srgbClr val="1E2B63"/>
                </a:solidFill>
              </a:rPr>
              <a:t>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2200" dirty="0">
                <a:solidFill>
                  <a:srgbClr val="1E2B63"/>
                </a:solidFill>
              </a:rPr>
              <a:t>Pädagogik: 10 (bei 2 Semestern </a:t>
            </a:r>
            <a:r>
              <a:rPr lang="de-DE" sz="2200" b="1" dirty="0">
                <a:solidFill>
                  <a:srgbClr val="FF0000"/>
                </a:solidFill>
              </a:rPr>
              <a:t>APL</a:t>
            </a:r>
            <a:r>
              <a:rPr lang="de-DE" sz="2200" dirty="0">
                <a:solidFill>
                  <a:srgbClr val="1E2B63"/>
                </a:solidFill>
              </a:rPr>
              <a:t>) / 15 (bei 3 Semestern </a:t>
            </a:r>
            <a:r>
              <a:rPr lang="de-DE" sz="2200" b="1" dirty="0">
                <a:solidFill>
                  <a:srgbClr val="FF0000"/>
                </a:solidFill>
              </a:rPr>
              <a:t>APL</a:t>
            </a:r>
            <a:r>
              <a:rPr lang="de-DE" sz="2200" dirty="0">
                <a:solidFill>
                  <a:srgbClr val="1E2B63"/>
                </a:solidFill>
              </a:rPr>
              <a:t>)</a:t>
            </a:r>
          </a:p>
          <a:p>
            <a:endParaRPr lang="de-DE" sz="2200" dirty="0">
              <a:solidFill>
                <a:srgbClr val="1E2B63"/>
              </a:solidFill>
            </a:endParaRPr>
          </a:p>
          <a:p>
            <a:r>
              <a:rPr lang="de-DE" sz="2200" b="1" dirty="0">
                <a:solidFill>
                  <a:srgbClr val="FF0000"/>
                </a:solidFill>
              </a:rPr>
              <a:t>Z</a:t>
            </a:r>
            <a:r>
              <a:rPr lang="de-DE" sz="2200" b="1" dirty="0">
                <a:solidFill>
                  <a:srgbClr val="1E2B63"/>
                </a:solidFill>
              </a:rPr>
              <a:t>usatz</a:t>
            </a:r>
            <a:r>
              <a:rPr lang="de-DE" sz="2200" b="1" dirty="0">
                <a:solidFill>
                  <a:srgbClr val="FF0000"/>
                </a:solidFill>
              </a:rPr>
              <a:t>v</a:t>
            </a:r>
            <a:r>
              <a:rPr lang="de-DE" sz="2200" b="1" dirty="0">
                <a:solidFill>
                  <a:srgbClr val="1E2B63"/>
                </a:solidFill>
              </a:rPr>
              <a:t>eranstaltungen (= </a:t>
            </a:r>
            <a:r>
              <a:rPr lang="de-DE" sz="2200" b="1" dirty="0">
                <a:solidFill>
                  <a:srgbClr val="FF0000"/>
                </a:solidFill>
              </a:rPr>
              <a:t>ZV</a:t>
            </a:r>
            <a:r>
              <a:rPr lang="de-DE" sz="2200" b="1" dirty="0">
                <a:solidFill>
                  <a:srgbClr val="1E2B63"/>
                </a:solidFill>
              </a:rPr>
              <a:t>) für Lehrkräfte im </a:t>
            </a:r>
            <a:r>
              <a:rPr lang="de-DE" sz="2200" b="1" dirty="0">
                <a:solidFill>
                  <a:srgbClr val="FF0000"/>
                </a:solidFill>
              </a:rPr>
              <a:t>A</a:t>
            </a:r>
            <a:r>
              <a:rPr lang="de-DE" sz="2200" b="1" dirty="0">
                <a:solidFill>
                  <a:srgbClr val="1E2B63"/>
                </a:solidFill>
              </a:rPr>
              <a:t>n</a:t>
            </a:r>
            <a:r>
              <a:rPr lang="de-DE" sz="2200" b="1" dirty="0">
                <a:solidFill>
                  <a:srgbClr val="FF0000"/>
                </a:solidFill>
              </a:rPr>
              <a:t>p</a:t>
            </a:r>
            <a:r>
              <a:rPr lang="de-DE" sz="2200" b="1" dirty="0">
                <a:solidFill>
                  <a:srgbClr val="1E2B63"/>
                </a:solidFill>
              </a:rPr>
              <a:t>assungs</a:t>
            </a:r>
            <a:r>
              <a:rPr lang="de-DE" sz="2200" b="1" dirty="0">
                <a:solidFill>
                  <a:srgbClr val="FF0000"/>
                </a:solidFill>
              </a:rPr>
              <a:t>l</a:t>
            </a:r>
            <a:r>
              <a:rPr lang="de-DE" sz="2200" b="1" dirty="0">
                <a:solidFill>
                  <a:srgbClr val="1E2B63"/>
                </a:solidFill>
              </a:rPr>
              <a:t>ehrgang (= </a:t>
            </a:r>
            <a:r>
              <a:rPr lang="de-DE" sz="2200" b="1" dirty="0">
                <a:solidFill>
                  <a:srgbClr val="FF0000"/>
                </a:solidFill>
              </a:rPr>
              <a:t>APL</a:t>
            </a:r>
            <a:r>
              <a:rPr lang="de-DE" sz="2200" b="1" dirty="0">
                <a:solidFill>
                  <a:srgbClr val="1E2B63"/>
                </a:solidFill>
              </a:rPr>
              <a:t>) </a:t>
            </a:r>
          </a:p>
          <a:p>
            <a:endParaRPr lang="de-DE" sz="800" dirty="0">
              <a:solidFill>
                <a:srgbClr val="1E2B63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58E7EF-E607-854E-BC60-76C22AFA3DF5}"/>
              </a:ext>
            </a:extLst>
          </p:cNvPr>
          <p:cNvSpPr/>
          <p:nvPr/>
        </p:nvSpPr>
        <p:spPr>
          <a:xfrm>
            <a:off x="773938" y="1850928"/>
            <a:ext cx="620111" cy="6411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1E2B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1E2B63"/>
                </a:solidFill>
              </a:rPr>
              <a:t>Mi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40E13AA4-0022-1D3C-B3CD-61F30CA8BEE9}"/>
              </a:ext>
            </a:extLst>
          </p:cNvPr>
          <p:cNvSpPr/>
          <p:nvPr/>
        </p:nvSpPr>
        <p:spPr>
          <a:xfrm>
            <a:off x="656401" y="4912645"/>
            <a:ext cx="827701" cy="837347"/>
          </a:xfrm>
          <a:prstGeom prst="ellipse">
            <a:avLst/>
          </a:prstGeom>
          <a:solidFill>
            <a:schemeClr val="bg1"/>
          </a:solidFill>
          <a:ln w="28575">
            <a:solidFill>
              <a:srgbClr val="1E2B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1E2B63"/>
                </a:solidFill>
              </a:rPr>
              <a:t>Do / Fr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4F97F6F-94D5-25CE-5E20-8F7912A0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733" y="5672892"/>
            <a:ext cx="2629267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992A9-BA00-6B7C-1041-E0AA975E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78399"/>
            <a:ext cx="7920000" cy="1332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>
                <a:solidFill>
                  <a:srgbClr val="1E2B63"/>
                </a:solidFill>
              </a:rPr>
              <a:t>Wissenswertes rund um den APL:</a:t>
            </a:r>
            <a:br>
              <a:rPr lang="de-DE" sz="3600" b="1" dirty="0">
                <a:solidFill>
                  <a:srgbClr val="1E2B63"/>
                </a:solidFill>
              </a:rPr>
            </a:br>
            <a:r>
              <a:rPr lang="de-DE" sz="3600" dirty="0">
                <a:solidFill>
                  <a:srgbClr val="1E2B63"/>
                </a:solidFill>
              </a:rPr>
              <a:t>Ausbildung durch das IQSH: Zusatzveranstaltungen (= </a:t>
            </a:r>
            <a:r>
              <a:rPr lang="de-DE" sz="3600" b="1" dirty="0">
                <a:solidFill>
                  <a:srgbClr val="FF0000"/>
                </a:solidFill>
              </a:rPr>
              <a:t>ZV</a:t>
            </a:r>
            <a:r>
              <a:rPr lang="de-DE" sz="3600" dirty="0">
                <a:solidFill>
                  <a:srgbClr val="1E2B63"/>
                </a:solidFill>
              </a:rPr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A5C451-B5FD-3F3F-3F06-24390D152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00" y="1792225"/>
            <a:ext cx="8229600" cy="4232366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rgbClr val="1E2B63"/>
                </a:solidFill>
              </a:rPr>
              <a:t>wöchentlich, dienstags (</a:t>
            </a:r>
            <a:r>
              <a:rPr lang="de-DE" dirty="0" err="1">
                <a:solidFill>
                  <a:srgbClr val="1E2B63"/>
                </a:solidFill>
              </a:rPr>
              <a:t>GemS</a:t>
            </a:r>
            <a:r>
              <a:rPr lang="de-DE" dirty="0">
                <a:solidFill>
                  <a:srgbClr val="1E2B63"/>
                </a:solidFill>
              </a:rPr>
              <a:t>) bzw. donnerstags oder freitags (</a:t>
            </a:r>
            <a:r>
              <a:rPr lang="de-DE" dirty="0" err="1">
                <a:solidFill>
                  <a:srgbClr val="1E2B63"/>
                </a:solidFill>
              </a:rPr>
              <a:t>Gym</a:t>
            </a:r>
            <a:r>
              <a:rPr lang="de-DE" dirty="0">
                <a:solidFill>
                  <a:srgbClr val="1E2B63"/>
                </a:solidFill>
              </a:rPr>
              <a:t>) von ca. 16 – 18.30 Uhr</a:t>
            </a:r>
          </a:p>
          <a:p>
            <a:r>
              <a:rPr lang="de-DE" dirty="0">
                <a:solidFill>
                  <a:srgbClr val="1E2B63"/>
                </a:solidFill>
              </a:rPr>
              <a:t>Lehrkräfte im APL sind im 1. Semester zur Teilnahme an den </a:t>
            </a:r>
            <a:r>
              <a:rPr lang="de-DE" b="1" dirty="0">
                <a:solidFill>
                  <a:srgbClr val="FF0000"/>
                </a:solidFill>
              </a:rPr>
              <a:t>Z</a:t>
            </a:r>
            <a:r>
              <a:rPr lang="de-DE" dirty="0">
                <a:solidFill>
                  <a:srgbClr val="1E2B63"/>
                </a:solidFill>
              </a:rPr>
              <a:t>usatz</a:t>
            </a:r>
            <a:r>
              <a:rPr lang="de-DE" b="1" dirty="0">
                <a:solidFill>
                  <a:srgbClr val="FF0000"/>
                </a:solidFill>
              </a:rPr>
              <a:t>v</a:t>
            </a:r>
            <a:r>
              <a:rPr lang="de-DE" dirty="0">
                <a:solidFill>
                  <a:srgbClr val="1E2B63"/>
                </a:solidFill>
              </a:rPr>
              <a:t>eranstaltungen (= </a:t>
            </a:r>
            <a:r>
              <a:rPr lang="de-DE" b="1" dirty="0">
                <a:solidFill>
                  <a:srgbClr val="FF0000"/>
                </a:solidFill>
              </a:rPr>
              <a:t>ZV</a:t>
            </a:r>
            <a:r>
              <a:rPr lang="de-DE" dirty="0">
                <a:solidFill>
                  <a:srgbClr val="1E2B63"/>
                </a:solidFill>
              </a:rPr>
              <a:t>)</a:t>
            </a:r>
            <a:r>
              <a:rPr lang="de-DE" dirty="0"/>
              <a:t> </a:t>
            </a:r>
            <a:r>
              <a:rPr lang="de-DE" b="1" dirty="0">
                <a:solidFill>
                  <a:srgbClr val="00B050"/>
                </a:solidFill>
              </a:rPr>
              <a:t>VERPFLICHTET! </a:t>
            </a:r>
          </a:p>
          <a:p>
            <a:r>
              <a:rPr lang="de-DE" dirty="0">
                <a:solidFill>
                  <a:srgbClr val="1E2B63"/>
                </a:solidFill>
              </a:rPr>
              <a:t>Beispiele für Themen:</a:t>
            </a:r>
          </a:p>
          <a:p>
            <a:pPr marL="800100" lvl="1" indent="-342900">
              <a:spcBef>
                <a:spcPts val="200"/>
              </a:spcBef>
            </a:pPr>
            <a:r>
              <a:rPr lang="de-DE" sz="2200" dirty="0">
                <a:solidFill>
                  <a:srgbClr val="002060"/>
                </a:solidFill>
              </a:rPr>
              <a:t>System Schule in Deutschland / Ankommen in der Schule</a:t>
            </a:r>
          </a:p>
          <a:p>
            <a:pPr marL="800100" lvl="1" indent="-342900">
              <a:spcBef>
                <a:spcPts val="200"/>
              </a:spcBef>
            </a:pPr>
            <a:r>
              <a:rPr lang="de-DE" sz="2200" dirty="0">
                <a:solidFill>
                  <a:srgbClr val="002060"/>
                </a:solidFill>
              </a:rPr>
              <a:t>Fachanforderungen / Leitfaden</a:t>
            </a:r>
          </a:p>
          <a:p>
            <a:pPr marL="800100" lvl="1" indent="-342900">
              <a:spcBef>
                <a:spcPts val="200"/>
              </a:spcBef>
            </a:pPr>
            <a:r>
              <a:rPr lang="de-DE" sz="2200" dirty="0">
                <a:solidFill>
                  <a:srgbClr val="002060"/>
                </a:solidFill>
              </a:rPr>
              <a:t>Schulrecht</a:t>
            </a:r>
          </a:p>
          <a:p>
            <a:pPr marL="800100" lvl="1" indent="-342900">
              <a:spcBef>
                <a:spcPts val="200"/>
              </a:spcBef>
            </a:pPr>
            <a:r>
              <a:rPr lang="de-DE" sz="2200" dirty="0">
                <a:solidFill>
                  <a:srgbClr val="002060"/>
                </a:solidFill>
              </a:rPr>
              <a:t>Jugend in Deutschland: Jungen und Mädchen</a:t>
            </a:r>
          </a:p>
          <a:p>
            <a:pPr marL="800100" lvl="1" indent="-342900">
              <a:spcBef>
                <a:spcPts val="200"/>
              </a:spcBef>
            </a:pPr>
            <a:r>
              <a:rPr lang="de-DE" sz="2200" dirty="0">
                <a:solidFill>
                  <a:srgbClr val="002060"/>
                </a:solidFill>
              </a:rPr>
              <a:t>Unterrichtskonzepte: nicht instruktive Formen und Differenzierung</a:t>
            </a:r>
          </a:p>
          <a:p>
            <a:pPr marL="800100" lvl="1" indent="-342900">
              <a:spcBef>
                <a:spcPts val="200"/>
              </a:spcBef>
            </a:pPr>
            <a:r>
              <a:rPr lang="de-DE" sz="2200" dirty="0">
                <a:solidFill>
                  <a:srgbClr val="002060"/>
                </a:solidFill>
              </a:rPr>
              <a:t>Feedback und Kommunikationsmodelle</a:t>
            </a:r>
          </a:p>
          <a:p>
            <a:pPr marL="800100" lvl="1" indent="-342900">
              <a:spcBef>
                <a:spcPts val="200"/>
              </a:spcBef>
            </a:pPr>
            <a:r>
              <a:rPr lang="de-DE" sz="2200" dirty="0">
                <a:solidFill>
                  <a:srgbClr val="002060"/>
                </a:solidFill>
              </a:rPr>
              <a:t>Sprache in der Schule / Alltagshilfen für Fremdsprachler / Gerüste</a:t>
            </a:r>
          </a:p>
          <a:p>
            <a:pPr marL="800100" lvl="1" indent="-342900">
              <a:spcBef>
                <a:spcPts val="200"/>
              </a:spcBef>
            </a:pPr>
            <a:r>
              <a:rPr lang="de-DE" sz="2200" dirty="0">
                <a:solidFill>
                  <a:srgbClr val="002060"/>
                </a:solidFill>
              </a:rPr>
              <a:t>Methoden, Rituale, Lernumgebungen</a:t>
            </a:r>
          </a:p>
          <a:p>
            <a:pPr marL="800100" lvl="1" indent="-342900">
              <a:spcBef>
                <a:spcPts val="200"/>
              </a:spcBef>
            </a:pPr>
            <a:r>
              <a:rPr lang="de-DE" sz="2200" dirty="0">
                <a:solidFill>
                  <a:srgbClr val="002060"/>
                </a:solidFill>
              </a:rPr>
              <a:t>Raum für Fragen und Austausch zu aktuellen Anliegen und Herausforderungen, Unterrichtsplanung, Entwürfen 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E7C12B-8EE4-82D4-0222-FFCC16FC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305" y="6062940"/>
            <a:ext cx="1891695" cy="7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7C1B932-757D-3A4F-B69B-AB04DB39C540}"/>
              </a:ext>
            </a:extLst>
          </p:cNvPr>
          <p:cNvSpPr txBox="1"/>
          <p:nvPr/>
        </p:nvSpPr>
        <p:spPr>
          <a:xfrm>
            <a:off x="1213944" y="2673459"/>
            <a:ext cx="251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>
              <a:solidFill>
                <a:srgbClr val="5982A7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AA9A78F-4D09-4843-8FCD-E0F1C17D719B}"/>
              </a:ext>
            </a:extLst>
          </p:cNvPr>
          <p:cNvSpPr txBox="1"/>
          <p:nvPr/>
        </p:nvSpPr>
        <p:spPr>
          <a:xfrm>
            <a:off x="120178" y="82762"/>
            <a:ext cx="8903644" cy="15819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3600" b="1" dirty="0">
                <a:solidFill>
                  <a:srgbClr val="1E2B63"/>
                </a:solidFill>
              </a:rPr>
              <a:t>Wissenswertes rund um den APL:</a:t>
            </a:r>
            <a:br>
              <a:rPr lang="de-DE" sz="3600" b="1" dirty="0">
                <a:solidFill>
                  <a:srgbClr val="1E2B63"/>
                </a:solidFill>
              </a:rPr>
            </a:br>
            <a:r>
              <a:rPr lang="de-DE" sz="2800" b="1" dirty="0">
                <a:solidFill>
                  <a:srgbClr val="FF0000"/>
                </a:solidFill>
              </a:rPr>
              <a:t>A</a:t>
            </a:r>
            <a:r>
              <a:rPr lang="de-DE" sz="2800" b="1" dirty="0">
                <a:solidFill>
                  <a:srgbClr val="1E2B63"/>
                </a:solidFill>
              </a:rPr>
              <a:t>usbildungs</a:t>
            </a:r>
            <a:r>
              <a:rPr lang="de-DE" sz="2800" b="1" dirty="0">
                <a:solidFill>
                  <a:srgbClr val="FF0000"/>
                </a:solidFill>
              </a:rPr>
              <a:t>b</a:t>
            </a:r>
            <a:r>
              <a:rPr lang="de-DE" sz="2800" b="1" dirty="0">
                <a:solidFill>
                  <a:srgbClr val="1E2B63"/>
                </a:solidFill>
              </a:rPr>
              <a:t>eratungen (= </a:t>
            </a:r>
            <a:r>
              <a:rPr lang="de-DE" sz="2800" b="1" dirty="0">
                <a:solidFill>
                  <a:srgbClr val="FF0000"/>
                </a:solidFill>
              </a:rPr>
              <a:t>AB</a:t>
            </a:r>
            <a:r>
              <a:rPr lang="de-DE" sz="2800" b="1" dirty="0">
                <a:solidFill>
                  <a:srgbClr val="1E2B63"/>
                </a:solidFill>
              </a:rPr>
              <a:t>) und benotete </a:t>
            </a:r>
            <a:r>
              <a:rPr lang="de-DE" sz="2800" b="1" dirty="0">
                <a:solidFill>
                  <a:srgbClr val="FF0000"/>
                </a:solidFill>
              </a:rPr>
              <a:t>U</a:t>
            </a:r>
            <a:r>
              <a:rPr lang="de-DE" sz="2800" b="1" dirty="0">
                <a:solidFill>
                  <a:srgbClr val="1E2B63"/>
                </a:solidFill>
              </a:rPr>
              <a:t>nterrichts</a:t>
            </a:r>
            <a:r>
              <a:rPr lang="de-DE" sz="2800" b="1" dirty="0">
                <a:solidFill>
                  <a:srgbClr val="FF0000"/>
                </a:solidFill>
              </a:rPr>
              <a:t>b</a:t>
            </a:r>
            <a:r>
              <a:rPr lang="de-DE" sz="2800" b="1" dirty="0">
                <a:solidFill>
                  <a:srgbClr val="1E2B63"/>
                </a:solidFill>
              </a:rPr>
              <a:t>esuche (= </a:t>
            </a:r>
            <a:r>
              <a:rPr lang="de-DE" sz="2800" b="1" dirty="0">
                <a:solidFill>
                  <a:srgbClr val="FF0000"/>
                </a:solidFill>
              </a:rPr>
              <a:t>UB</a:t>
            </a:r>
            <a:r>
              <a:rPr lang="de-DE" sz="2800" b="1" dirty="0">
                <a:solidFill>
                  <a:srgbClr val="1E2B63"/>
                </a:solidFill>
              </a:rPr>
              <a:t>)</a:t>
            </a:r>
            <a:r>
              <a:rPr lang="de-DE" sz="3200" b="1" dirty="0">
                <a:solidFill>
                  <a:srgbClr val="1E2B63"/>
                </a:solidFill>
              </a:rPr>
              <a:t> </a:t>
            </a:r>
          </a:p>
          <a:p>
            <a:pPr algn="ctr"/>
            <a:r>
              <a:rPr lang="de-DE" sz="2000" dirty="0">
                <a:solidFill>
                  <a:srgbClr val="1E2B63"/>
                </a:solidFill>
              </a:rPr>
              <a:t>(</a:t>
            </a:r>
            <a:r>
              <a:rPr lang="de-DE" sz="2000" b="1" dirty="0">
                <a:solidFill>
                  <a:srgbClr val="FF0000"/>
                </a:solidFill>
              </a:rPr>
              <a:t>A</a:t>
            </a:r>
            <a:r>
              <a:rPr lang="de-DE" sz="2000" dirty="0">
                <a:solidFill>
                  <a:srgbClr val="1E2B63"/>
                </a:solidFill>
              </a:rPr>
              <a:t>uslandslehrkräfte</a:t>
            </a:r>
            <a:r>
              <a:rPr lang="de-DE" sz="2000" b="1" dirty="0">
                <a:solidFill>
                  <a:srgbClr val="FF0000"/>
                </a:solidFill>
              </a:rPr>
              <a:t>v</a:t>
            </a:r>
            <a:r>
              <a:rPr lang="de-DE" sz="2000" dirty="0">
                <a:solidFill>
                  <a:srgbClr val="1E2B63"/>
                </a:solidFill>
              </a:rPr>
              <a:t>er</a:t>
            </a:r>
            <a:r>
              <a:rPr lang="de-DE" sz="2000" b="1" dirty="0">
                <a:solidFill>
                  <a:srgbClr val="FF0000"/>
                </a:solidFill>
              </a:rPr>
              <a:t>o</a:t>
            </a:r>
            <a:r>
              <a:rPr lang="de-DE" sz="2000" dirty="0">
                <a:solidFill>
                  <a:srgbClr val="1E2B63"/>
                </a:solidFill>
              </a:rPr>
              <a:t>rdnung (= </a:t>
            </a:r>
            <a:r>
              <a:rPr lang="de-DE" sz="2000" b="1" dirty="0">
                <a:solidFill>
                  <a:srgbClr val="FF0000"/>
                </a:solidFill>
              </a:rPr>
              <a:t>AVO</a:t>
            </a:r>
            <a:r>
              <a:rPr lang="de-DE" sz="2000" dirty="0">
                <a:solidFill>
                  <a:srgbClr val="1E2B63"/>
                </a:solidFill>
              </a:rPr>
              <a:t>) §13 (1) und Übergangsregelung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CE3A1C6-B809-324B-09D3-E86F4340F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66246"/>
              </p:ext>
            </p:extLst>
          </p:nvPr>
        </p:nvGraphicFramePr>
        <p:xfrm>
          <a:off x="631662" y="2250222"/>
          <a:ext cx="7880675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5762">
                  <a:extLst>
                    <a:ext uri="{9D8B030D-6E8A-4147-A177-3AD203B41FA5}">
                      <a16:colId xmlns:a16="http://schemas.microsoft.com/office/drawing/2014/main" val="3824959184"/>
                    </a:ext>
                  </a:extLst>
                </a:gridCol>
                <a:gridCol w="2346476">
                  <a:extLst>
                    <a:ext uri="{9D8B030D-6E8A-4147-A177-3AD203B41FA5}">
                      <a16:colId xmlns:a16="http://schemas.microsoft.com/office/drawing/2014/main" val="3482555812"/>
                    </a:ext>
                  </a:extLst>
                </a:gridCol>
                <a:gridCol w="2138437">
                  <a:extLst>
                    <a:ext uri="{9D8B030D-6E8A-4147-A177-3AD203B41FA5}">
                      <a16:colId xmlns:a16="http://schemas.microsoft.com/office/drawing/2014/main" val="18339845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marR="71755" lvl="0" indent="-45720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e-DE" sz="2000" dirty="0">
                          <a:effectLst/>
                        </a:rPr>
                        <a:t>Halbjahr</a:t>
                      </a:r>
                    </a:p>
                    <a:p>
                      <a:pPr marL="0" marR="71755" lv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71755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2. Halbjahr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ggf. 3. Halbjahr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632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 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de-DE" sz="2000" b="0" baseline="0" dirty="0">
                          <a:solidFill>
                            <a:srgbClr val="00B050"/>
                          </a:solidFill>
                          <a:effectLst/>
                        </a:rPr>
                        <a:t>usbildungs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2000" b="0" baseline="0" dirty="0">
                          <a:solidFill>
                            <a:srgbClr val="00B050"/>
                          </a:solidFill>
                          <a:effectLst/>
                        </a:rPr>
                        <a:t>eratung</a:t>
                      </a: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(= 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AB</a:t>
                      </a: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)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   in Pädagogik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 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de-DE" sz="2000" b="0" baseline="0" dirty="0">
                          <a:solidFill>
                            <a:srgbClr val="00B050"/>
                          </a:solidFill>
                          <a:effectLst/>
                        </a:rPr>
                        <a:t>usbildungs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2000" b="0" baseline="0" dirty="0">
                          <a:solidFill>
                            <a:srgbClr val="00B050"/>
                          </a:solidFill>
                          <a:effectLst/>
                        </a:rPr>
                        <a:t>eratung</a:t>
                      </a: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(= 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AB</a:t>
                      </a: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)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   im Fach 1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 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de-DE" sz="2000" b="0" baseline="0" dirty="0">
                          <a:solidFill>
                            <a:srgbClr val="00B050"/>
                          </a:solidFill>
                          <a:effectLst/>
                        </a:rPr>
                        <a:t>usbildungs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2000" b="0" baseline="0" dirty="0">
                          <a:solidFill>
                            <a:srgbClr val="00B050"/>
                          </a:solidFill>
                          <a:effectLst/>
                        </a:rPr>
                        <a:t>eratung</a:t>
                      </a: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(= 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AB</a:t>
                      </a: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)  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   im Fach 2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4. erster </a:t>
                      </a:r>
                      <a:r>
                        <a:rPr lang="de-DE" sz="2000" b="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nterrichts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esuch (=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5. zweiter </a:t>
                      </a:r>
                      <a:r>
                        <a:rPr lang="de-DE" sz="2000" b="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nterrichts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esuch (=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1. dritter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de-DE" sz="2000" dirty="0">
                          <a:effectLst/>
                        </a:rPr>
                        <a:t>nterrichts-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2000" dirty="0">
                          <a:effectLst/>
                        </a:rPr>
                        <a:t>esuch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(=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de-DE" sz="2000" dirty="0">
                        <a:effectLst/>
                      </a:endParaRP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2. vierter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2000" dirty="0">
                          <a:effectLst/>
                        </a:rPr>
                        <a:t> 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de-DE" sz="2000" dirty="0">
                          <a:effectLst/>
                        </a:rPr>
                        <a:t>nterrichts-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2000" dirty="0">
                          <a:effectLst/>
                        </a:rPr>
                        <a:t>esuch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(=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1. fünfter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2000" dirty="0">
                          <a:effectLst/>
                        </a:rPr>
                        <a:t>   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de-DE" sz="2000" dirty="0">
                          <a:effectLst/>
                        </a:rPr>
                        <a:t>nterrichts-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2000" dirty="0">
                          <a:effectLst/>
                        </a:rPr>
                        <a:t>esuch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(=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de-DE" sz="2000" dirty="0">
                        <a:effectLst/>
                      </a:endParaRP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2. sechster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dirty="0">
                          <a:solidFill>
                            <a:srgbClr val="00B050"/>
                          </a:solidFill>
                          <a:effectLst/>
                        </a:rPr>
                        <a:t>benoteter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de-DE" sz="2000" dirty="0">
                          <a:effectLst/>
                        </a:rPr>
                        <a:t>nterrichts-    </a:t>
                      </a:r>
                    </a:p>
                    <a:p>
                      <a:pPr marL="0" marR="71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>
                          <a:effectLst/>
                        </a:rPr>
                        <a:t>    </a:t>
                      </a:r>
                      <a:r>
                        <a:rPr lang="de-DE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de-DE" sz="2000" dirty="0">
                          <a:effectLst/>
                        </a:rPr>
                        <a:t>esuch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(=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3697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360521F2-80FF-239E-399E-4C1627C4D13C}"/>
              </a:ext>
            </a:extLst>
          </p:cNvPr>
          <p:cNvSpPr txBox="1"/>
          <p:nvPr/>
        </p:nvSpPr>
        <p:spPr>
          <a:xfrm>
            <a:off x="599151" y="1786002"/>
            <a:ext cx="768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A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usbildungs</a:t>
            </a:r>
            <a:r>
              <a:rPr lang="de-DE" sz="2000" dirty="0">
                <a:solidFill>
                  <a:srgbClr val="FF0000"/>
                </a:solidFill>
              </a:rPr>
              <a:t>b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eratungen</a:t>
            </a:r>
            <a:r>
              <a:rPr lang="de-DE" sz="2000" dirty="0">
                <a:solidFill>
                  <a:srgbClr val="1E2B63"/>
                </a:solidFill>
              </a:rPr>
              <a:t> (= </a:t>
            </a:r>
            <a:r>
              <a:rPr lang="de-DE" sz="2000" b="1" dirty="0">
                <a:solidFill>
                  <a:srgbClr val="FF0000"/>
                </a:solidFill>
              </a:rPr>
              <a:t>AB</a:t>
            </a:r>
            <a:r>
              <a:rPr lang="de-DE" sz="2000" dirty="0">
                <a:solidFill>
                  <a:srgbClr val="1E2B63"/>
                </a:solidFill>
              </a:rPr>
              <a:t>) </a:t>
            </a:r>
            <a:r>
              <a:rPr lang="de-DE" sz="2000" b="0" baseline="0" dirty="0">
                <a:solidFill>
                  <a:schemeClr val="bg1">
                    <a:lumMod val="50000"/>
                  </a:schemeClr>
                </a:solidFill>
                <a:effectLst/>
              </a:rPr>
              <a:t>sind für fakultativ. </a:t>
            </a:r>
            <a:endParaRPr lang="de-DE" sz="2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3848EDB-9364-E0C7-CF50-0BCA7D53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305" y="6062940"/>
            <a:ext cx="1891695" cy="7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AA9A78F-4D09-4843-8FCD-E0F1C17D719B}"/>
              </a:ext>
            </a:extLst>
          </p:cNvPr>
          <p:cNvSpPr txBox="1"/>
          <p:nvPr/>
        </p:nvSpPr>
        <p:spPr>
          <a:xfrm>
            <a:off x="464457" y="-15657"/>
            <a:ext cx="828281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1E2B63"/>
                </a:solidFill>
              </a:rPr>
              <a:t>Wissenswertes rund um den APL:</a:t>
            </a:r>
            <a:br>
              <a:rPr lang="de-DE" sz="4000" b="1" dirty="0">
                <a:solidFill>
                  <a:srgbClr val="1E2B63"/>
                </a:solidFill>
              </a:rPr>
            </a:br>
            <a:r>
              <a:rPr lang="de-DE" sz="3200" b="1" dirty="0">
                <a:solidFill>
                  <a:srgbClr val="1E2B63"/>
                </a:solidFill>
              </a:rPr>
              <a:t>Prüfungsleistungen</a:t>
            </a:r>
          </a:p>
          <a:p>
            <a:pPr algn="ctr"/>
            <a:r>
              <a:rPr lang="de-DE" sz="2400" dirty="0">
                <a:solidFill>
                  <a:srgbClr val="1E2B63"/>
                </a:solidFill>
              </a:rPr>
              <a:t>(</a:t>
            </a:r>
            <a:r>
              <a:rPr lang="de-DE" sz="2400" b="1" dirty="0">
                <a:solidFill>
                  <a:srgbClr val="FF0000"/>
                </a:solidFill>
              </a:rPr>
              <a:t>A</a:t>
            </a:r>
            <a:r>
              <a:rPr lang="de-DE" sz="2400" dirty="0">
                <a:solidFill>
                  <a:srgbClr val="1E2B63"/>
                </a:solidFill>
              </a:rPr>
              <a:t>uslandslehrkräfte</a:t>
            </a:r>
            <a:r>
              <a:rPr lang="de-DE" sz="2400" b="1" dirty="0">
                <a:solidFill>
                  <a:srgbClr val="FF0000"/>
                </a:solidFill>
              </a:rPr>
              <a:t>v</a:t>
            </a:r>
            <a:r>
              <a:rPr lang="de-DE" sz="2400" dirty="0">
                <a:solidFill>
                  <a:srgbClr val="1E2B63"/>
                </a:solidFill>
              </a:rPr>
              <a:t>er</a:t>
            </a:r>
            <a:r>
              <a:rPr lang="de-DE" sz="2400" b="1" dirty="0">
                <a:solidFill>
                  <a:srgbClr val="FF0000"/>
                </a:solidFill>
              </a:rPr>
              <a:t>o</a:t>
            </a:r>
            <a:r>
              <a:rPr lang="de-DE" sz="2400" dirty="0">
                <a:solidFill>
                  <a:srgbClr val="1E2B63"/>
                </a:solidFill>
              </a:rPr>
              <a:t>rdnung (= </a:t>
            </a:r>
            <a:r>
              <a:rPr lang="de-DE" sz="2400" b="1" dirty="0">
                <a:solidFill>
                  <a:srgbClr val="FF0000"/>
                </a:solidFill>
              </a:rPr>
              <a:t>AVO</a:t>
            </a:r>
            <a:r>
              <a:rPr lang="de-DE" sz="2400" dirty="0">
                <a:solidFill>
                  <a:srgbClr val="1E2B63"/>
                </a:solidFill>
              </a:rPr>
              <a:t>) §13 (1 und 2)</a:t>
            </a:r>
            <a:endParaRPr lang="de-DE" sz="2400" b="1" dirty="0">
              <a:solidFill>
                <a:srgbClr val="1E2B63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E6FFEA7-3B06-6948-8A4D-A52A90033383}"/>
              </a:ext>
            </a:extLst>
          </p:cNvPr>
          <p:cNvSpPr/>
          <p:nvPr/>
        </p:nvSpPr>
        <p:spPr>
          <a:xfrm>
            <a:off x="64191" y="2213076"/>
            <a:ext cx="1439916" cy="1077218"/>
          </a:xfrm>
          <a:prstGeom prst="rect">
            <a:avLst/>
          </a:prstGeom>
          <a:noFill/>
          <a:ln>
            <a:solidFill>
              <a:srgbClr val="1E2B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326A8F-CF0C-7F4C-927D-76A5AE04067A}"/>
              </a:ext>
            </a:extLst>
          </p:cNvPr>
          <p:cNvSpPr txBox="1"/>
          <p:nvPr/>
        </p:nvSpPr>
        <p:spPr>
          <a:xfrm>
            <a:off x="282177" y="256701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1E2B63"/>
                </a:solidFill>
              </a:rPr>
              <a:t>1. Sem.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4A534A1-8425-9642-82EC-D3A68D280024}"/>
              </a:ext>
            </a:extLst>
          </p:cNvPr>
          <p:cNvSpPr/>
          <p:nvPr/>
        </p:nvSpPr>
        <p:spPr>
          <a:xfrm>
            <a:off x="30116" y="3565022"/>
            <a:ext cx="1439916" cy="1092547"/>
          </a:xfrm>
          <a:prstGeom prst="rect">
            <a:avLst/>
          </a:prstGeom>
          <a:noFill/>
          <a:ln>
            <a:solidFill>
              <a:srgbClr val="1E2B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20EB66-6787-0148-A4DE-C4DFBA609E55}"/>
              </a:ext>
            </a:extLst>
          </p:cNvPr>
          <p:cNvSpPr txBox="1"/>
          <p:nvPr/>
        </p:nvSpPr>
        <p:spPr>
          <a:xfrm>
            <a:off x="312293" y="5293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1E2B63"/>
                </a:solidFill>
              </a:rPr>
              <a:t>3. Sem.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B8804B-D4A7-CE48-A3D0-93F5FB4DEA54}"/>
              </a:ext>
            </a:extLst>
          </p:cNvPr>
          <p:cNvSpPr/>
          <p:nvPr/>
        </p:nvSpPr>
        <p:spPr>
          <a:xfrm>
            <a:off x="30116" y="4932297"/>
            <a:ext cx="1439916" cy="1092547"/>
          </a:xfrm>
          <a:prstGeom prst="rect">
            <a:avLst/>
          </a:prstGeom>
          <a:noFill/>
          <a:ln>
            <a:solidFill>
              <a:srgbClr val="1E2B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3153982-E15F-D84D-853B-3BE547F460F7}"/>
              </a:ext>
            </a:extLst>
          </p:cNvPr>
          <p:cNvSpPr txBox="1"/>
          <p:nvPr/>
        </p:nvSpPr>
        <p:spPr>
          <a:xfrm>
            <a:off x="312294" y="392662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1E2B63"/>
                </a:solidFill>
              </a:rPr>
              <a:t>2. Sem.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3D3F30-F6F8-4046-8507-C849748FDC9B}"/>
              </a:ext>
            </a:extLst>
          </p:cNvPr>
          <p:cNvSpPr txBox="1"/>
          <p:nvPr/>
        </p:nvSpPr>
        <p:spPr>
          <a:xfrm>
            <a:off x="1588716" y="6243409"/>
            <a:ext cx="500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31E41"/>
                </a:solidFill>
              </a:rPr>
              <a:t>* in der Basisstufe und in der Aufbaustufe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A967299-DBF8-93E5-6F25-03122E15DE32}"/>
              </a:ext>
            </a:extLst>
          </p:cNvPr>
          <p:cNvSpPr txBox="1"/>
          <p:nvPr/>
        </p:nvSpPr>
        <p:spPr>
          <a:xfrm>
            <a:off x="1581833" y="2151520"/>
            <a:ext cx="3281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</a:rPr>
              <a:t>zwei vom IQSH benotete Unterrichtsstunden</a:t>
            </a:r>
            <a:r>
              <a:rPr lang="de-DE" sz="2000" dirty="0">
                <a:solidFill>
                  <a:srgbClr val="E31E41"/>
                </a:solidFill>
              </a:rPr>
              <a:t>*</a:t>
            </a:r>
            <a:r>
              <a:rPr lang="de-DE" sz="2000" dirty="0">
                <a:solidFill>
                  <a:srgbClr val="1E2B63"/>
                </a:solidFill>
              </a:rPr>
              <a:t> </a:t>
            </a:r>
          </a:p>
          <a:p>
            <a:r>
              <a:rPr lang="de-DE" sz="1500" dirty="0">
                <a:solidFill>
                  <a:srgbClr val="1E2B63"/>
                </a:solidFill>
              </a:rPr>
              <a:t>       </a:t>
            </a:r>
            <a:r>
              <a:rPr lang="de-DE" sz="1600" dirty="0">
                <a:solidFill>
                  <a:srgbClr val="1E2B63"/>
                </a:solidFill>
              </a:rPr>
              <a:t>bei zwei Fächern: 1x Fach 1 und </a:t>
            </a:r>
          </a:p>
          <a:p>
            <a:r>
              <a:rPr lang="de-DE" sz="1600" dirty="0">
                <a:solidFill>
                  <a:srgbClr val="1E2B63"/>
                </a:solidFill>
              </a:rPr>
              <a:t>       1x Fach 2 bei einem Fach: 2x Fach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08A29B6-61EF-CC58-213D-CC83877F8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978" y="2151520"/>
            <a:ext cx="38295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27038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  <a:latin typeface="+mn-lt"/>
                <a:cs typeface="Arial" panose="020B0604020202020204" pitchFamily="34" charset="0"/>
              </a:rPr>
              <a:t>Dokumentation der SL mit einer Note</a:t>
            </a:r>
          </a:p>
          <a:p>
            <a:pPr marL="427038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  <a:latin typeface="+mn-lt"/>
                <a:cs typeface="Arial" panose="020B0604020202020204" pitchFamily="34" charset="0"/>
              </a:rPr>
              <a:t>Möglichkeit zur Stellungnahme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EFBC1A-91A3-8E25-0515-2A72D7873F2C}"/>
              </a:ext>
            </a:extLst>
          </p:cNvPr>
          <p:cNvSpPr txBox="1"/>
          <p:nvPr/>
        </p:nvSpPr>
        <p:spPr>
          <a:xfrm>
            <a:off x="2647819" y="1751411"/>
            <a:ext cx="87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1E2B63"/>
                </a:solidFill>
              </a:rPr>
              <a:t>IQSH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0F05ECD-BB76-6B1B-B284-7AFCEE932B03}"/>
              </a:ext>
            </a:extLst>
          </p:cNvPr>
          <p:cNvSpPr txBox="1"/>
          <p:nvPr/>
        </p:nvSpPr>
        <p:spPr>
          <a:xfrm>
            <a:off x="6334709" y="1753293"/>
            <a:ext cx="105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1E2B63"/>
                </a:solidFill>
              </a:rPr>
              <a:t>Schule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5C42537-814D-D6A8-768D-95F532889A42}"/>
              </a:ext>
            </a:extLst>
          </p:cNvPr>
          <p:cNvSpPr txBox="1"/>
          <p:nvPr/>
        </p:nvSpPr>
        <p:spPr>
          <a:xfrm>
            <a:off x="1581833" y="3530069"/>
            <a:ext cx="3281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</a:rPr>
              <a:t>zwei vom IQSH benotete Unterrichtsstunden</a:t>
            </a:r>
            <a:r>
              <a:rPr lang="de-DE" sz="2000" dirty="0">
                <a:solidFill>
                  <a:srgbClr val="E31E41"/>
                </a:solidFill>
              </a:rPr>
              <a:t>*</a:t>
            </a:r>
            <a:r>
              <a:rPr lang="de-DE" sz="2000" dirty="0">
                <a:solidFill>
                  <a:srgbClr val="1E2B63"/>
                </a:solidFill>
              </a:rPr>
              <a:t> </a:t>
            </a:r>
          </a:p>
          <a:p>
            <a:r>
              <a:rPr lang="de-DE" sz="1500" dirty="0">
                <a:solidFill>
                  <a:srgbClr val="1E2B63"/>
                </a:solidFill>
              </a:rPr>
              <a:t>       </a:t>
            </a:r>
            <a:r>
              <a:rPr lang="de-DE" sz="1600" dirty="0">
                <a:solidFill>
                  <a:srgbClr val="1E2B63"/>
                </a:solidFill>
              </a:rPr>
              <a:t>bei zwei Fächern: 1x Fach 1 und </a:t>
            </a:r>
          </a:p>
          <a:p>
            <a:r>
              <a:rPr lang="de-DE" sz="1600" dirty="0">
                <a:solidFill>
                  <a:srgbClr val="1E2B63"/>
                </a:solidFill>
              </a:rPr>
              <a:t>       1x Fach 2 bei einem Fach: 2x Fach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5B851D7-2E21-E1C0-0C29-79A69C274C96}"/>
              </a:ext>
            </a:extLst>
          </p:cNvPr>
          <p:cNvSpPr txBox="1"/>
          <p:nvPr/>
        </p:nvSpPr>
        <p:spPr>
          <a:xfrm>
            <a:off x="1581833" y="4841202"/>
            <a:ext cx="3281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</a:rPr>
              <a:t>zwei vom IQSH benotete Unterrichtsstunden</a:t>
            </a:r>
            <a:r>
              <a:rPr lang="de-DE" sz="2000" dirty="0">
                <a:solidFill>
                  <a:srgbClr val="E31E41"/>
                </a:solidFill>
              </a:rPr>
              <a:t>*</a:t>
            </a:r>
            <a:r>
              <a:rPr lang="de-DE" sz="2000" dirty="0">
                <a:solidFill>
                  <a:srgbClr val="1E2B63"/>
                </a:solidFill>
              </a:rPr>
              <a:t> </a:t>
            </a:r>
          </a:p>
          <a:p>
            <a:r>
              <a:rPr lang="de-DE" sz="1500" dirty="0">
                <a:solidFill>
                  <a:srgbClr val="1E2B63"/>
                </a:solidFill>
              </a:rPr>
              <a:t>       </a:t>
            </a:r>
            <a:r>
              <a:rPr lang="de-DE" sz="1600" dirty="0">
                <a:solidFill>
                  <a:srgbClr val="1E2B63"/>
                </a:solidFill>
              </a:rPr>
              <a:t>bei zwei Fächern: 1x Fach 1 und </a:t>
            </a:r>
          </a:p>
          <a:p>
            <a:r>
              <a:rPr lang="de-DE" sz="1600" dirty="0">
                <a:solidFill>
                  <a:srgbClr val="1E2B63"/>
                </a:solidFill>
              </a:rPr>
              <a:t>       1x Fach 2 bei einem Fach: 2x Fach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54BFA730-308E-983A-E433-FFC128771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050" y="4902757"/>
            <a:ext cx="39053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27038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  <a:latin typeface="+mn-lt"/>
                <a:cs typeface="Arial" panose="020B0604020202020204" pitchFamily="34" charset="0"/>
              </a:rPr>
              <a:t>Dokumentation der SL mit einer Note</a:t>
            </a:r>
          </a:p>
          <a:p>
            <a:pPr marL="427038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  <a:latin typeface="+mn-lt"/>
                <a:cs typeface="Arial" panose="020B0604020202020204" pitchFamily="34" charset="0"/>
              </a:rPr>
              <a:t>Möglichkeit zur Stellungnahme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5BF6382A-08CC-2730-E4FA-EA8E46DD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050" y="3565022"/>
            <a:ext cx="38295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27038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  <a:latin typeface="+mn-lt"/>
                <a:cs typeface="Arial" panose="020B0604020202020204" pitchFamily="34" charset="0"/>
              </a:rPr>
              <a:t>Dokumentation der SL mit einer Note</a:t>
            </a:r>
          </a:p>
          <a:p>
            <a:pPr marL="427038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1E2B63"/>
                </a:solidFill>
                <a:latin typeface="+mn-lt"/>
                <a:cs typeface="Arial" panose="020B0604020202020204" pitchFamily="34" charset="0"/>
              </a:rPr>
              <a:t>Möglichkeit zur Stellungnahme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F154E88-F875-0F1D-6ADF-476211544D48}"/>
              </a:ext>
            </a:extLst>
          </p:cNvPr>
          <p:cNvSpPr/>
          <p:nvPr/>
        </p:nvSpPr>
        <p:spPr>
          <a:xfrm>
            <a:off x="64191" y="3530069"/>
            <a:ext cx="1439916" cy="10925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5B5F7B6F-D9D0-FF23-C5C3-61AA2B5B0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3" y="6062940"/>
            <a:ext cx="1891695" cy="7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5058</Words>
  <Application>Microsoft Office PowerPoint</Application>
  <PresentationFormat>Bildschirmpräsentation (4:3)</PresentationFormat>
  <Paragraphs>562</Paragraphs>
  <Slides>48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6" baseType="lpstr">
      <vt:lpstr>Aptos</vt:lpstr>
      <vt:lpstr>Arial</vt:lpstr>
      <vt:lpstr>Calibri</vt:lpstr>
      <vt:lpstr>Courier New</vt:lpstr>
      <vt:lpstr>Symbol</vt:lpstr>
      <vt:lpstr>Times New Roman</vt:lpstr>
      <vt:lpstr>Wingdings</vt:lpstr>
      <vt:lpstr>IQSH</vt:lpstr>
      <vt:lpstr>Gemeinsam ausbilden im Fach DaZ </vt:lpstr>
      <vt:lpstr>Inhalte der Veranstaltung  </vt:lpstr>
      <vt:lpstr>PowerPoint-Präsentation</vt:lpstr>
      <vt:lpstr>PowerPoint-Präsentation</vt:lpstr>
      <vt:lpstr>PowerPoint-Präsentation</vt:lpstr>
      <vt:lpstr>PowerPoint-Präsentation</vt:lpstr>
      <vt:lpstr>Wissenswertes rund um den APL: Ausbildung durch das IQSH: Zusatzveranstaltungen (= ZV)</vt:lpstr>
      <vt:lpstr>PowerPoint-Präsentation</vt:lpstr>
      <vt:lpstr>PowerPoint-Präsentation</vt:lpstr>
      <vt:lpstr>PowerPoint-Präsentation</vt:lpstr>
      <vt:lpstr>PowerPoint-Präsentation</vt:lpstr>
      <vt:lpstr>Wissenswertes rund um den APL: Dauer, Teilzeit und Verlängerung des APL (Auslandslehrkräfteverordnung (= AVO) §10 und §9 (2)</vt:lpstr>
      <vt:lpstr>Wissenswertes rund um den APL: Dauer, Teilzeit und Verlängerung des APL (Auslandslehrkräfteverordnung (= AVO) §10 und §9 (2)</vt:lpstr>
      <vt:lpstr>Allgemeine Vorgaben:  Unterrichtsentwurf und Beurteilung von Unterrichtsstunden</vt:lpstr>
      <vt:lpstr>Allgemeine Vorgaben:  Unterrichtsentwurf und Beurteilung von Unterrichtsstunden</vt:lpstr>
      <vt:lpstr>Der Unterrichtsentwurf im Fach DaZ: Umfang und Aufbau</vt:lpstr>
      <vt:lpstr>Der Unterrichtsentwurf im Fach DaZ: Deckblatt</vt:lpstr>
      <vt:lpstr>Der Unterrichtsentwurf im Fach DaZ: Deckblatt: Die Hauptintention</vt:lpstr>
      <vt:lpstr>Der Unterrichtsentwurf im Fach DaZ: Die Beschreibung der Lerngruppe</vt:lpstr>
      <vt:lpstr>Der Unterrichtsentwurf im Fach DaZ: Didaktische Überlegungen und Entscheidungen</vt:lpstr>
      <vt:lpstr>Der Unterrichtsentwurf im Fach DaZ: Didaktische Überlegungen und Entscheidungen</vt:lpstr>
      <vt:lpstr>Der Unterrichtsentwurf im Fach DaZ: Didaktische Überlegungen und Entscheidungen</vt:lpstr>
      <vt:lpstr>Der Unterrichtsentwurf im Fach DaZ: Methodische Überlegungen und Entscheidungen</vt:lpstr>
      <vt:lpstr>Der Unterrichtsentwurf im Fach DaZ: Entscheidungen für individuell zu fördernde SuS</vt:lpstr>
      <vt:lpstr>Der Unterrichtsentwurf im Fach DaZ: Das Planungsraster</vt:lpstr>
      <vt:lpstr>Allgemeine Vorgaben: Kriterien für die Beurteilung von Unterrichtsstunden</vt:lpstr>
      <vt:lpstr>Hat die Lehrkraft sachlich und fachlich korrekt unterrichtet? (Kriterium 1)</vt:lpstr>
      <vt:lpstr>Was ist didaktische Reduktion?</vt:lpstr>
      <vt:lpstr>Hat die Lehrkraft die Selbstständigkeit der Lernenden u. a. durch schüleraktivierende Unterrichtsformen gefördert? (Kriterium 2)</vt:lpstr>
      <vt:lpstr>Hat die Lehrkraft die unterschiedlichen Voraus-setzungen und Kompetenzen der Lernenden berücksichtigt? (Kriterium 3)</vt:lpstr>
      <vt:lpstr>Hat die Lehrkraft den Unterricht sinnvoll strukturiert und flexibel auf sich verändernde Situationen reagiert? (Kriterium 4)</vt:lpstr>
      <vt:lpstr>Hat die Lehrkraft den Unterricht sinnvoll strukturiert und flexibel auf sich verändernde Situationen reagiert? (Kriterium 4)</vt:lpstr>
      <vt:lpstr>PowerPoint-Präsentation</vt:lpstr>
      <vt:lpstr>PowerPoint-Präsentation</vt:lpstr>
      <vt:lpstr>Hat die Lk präzise und verständlich formuliert?  (Kriterium 5)</vt:lpstr>
      <vt:lpstr>Hat die Lk präzise und verständlich formuliert?  (Kriterium 5)</vt:lpstr>
      <vt:lpstr>Hat die Lk präzise und verständlich formuliert?  (Kriterium 5)</vt:lpstr>
      <vt:lpstr>Hat die Lk präzise und verständlich formuliert?  (Kriterium 5)</vt:lpstr>
      <vt:lpstr>Ist die Lehrkraft mit den Lernenden respektvoll und wertschätzend umgegangen? (Kriterium 6)</vt:lpstr>
      <vt:lpstr>Ist die Lehrkraft überzeugend und als Vorbild aufgetreten? (Kriterium 7)</vt:lpstr>
      <vt:lpstr> Konnte die Lehrkraft ihr didaktisches Konzept und dessen Realisierung angemessen reflektieren? (Kriterium 8) </vt:lpstr>
      <vt:lpstr>Konnte die Lehrkraft ihr didaktisches Konzept und dessen Realisierung angemessen reflektieren? (Kriterium 8)</vt:lpstr>
      <vt:lpstr>PowerPoint-Präsentation</vt:lpstr>
      <vt:lpstr>PowerPoint-Präsentation</vt:lpstr>
      <vt:lpstr>PowerPoint-Präsentation</vt:lpstr>
      <vt:lpstr>PowerPoint-Präsentation</vt:lpstr>
      <vt:lpstr>Beobachtungsbogen: Unterrichtsbeobachtung DaZ Team Primar/GemS/Gym</vt:lpstr>
      <vt:lpstr>Fragen und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Zertifikatskurs DaZ für LiV  Grundlagenmodul DaZ</dc:title>
  <dc:creator>Danja H</dc:creator>
  <cp:lastModifiedBy>Frauke Wolff</cp:lastModifiedBy>
  <cp:revision>106</cp:revision>
  <cp:lastPrinted>2025-09-19T15:36:34Z</cp:lastPrinted>
  <dcterms:created xsi:type="dcterms:W3CDTF">2021-01-09T16:37:43Z</dcterms:created>
  <dcterms:modified xsi:type="dcterms:W3CDTF">2025-10-13T09:46:39Z</dcterms:modified>
</cp:coreProperties>
</file>