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3"/>
  </p:notesMasterIdLst>
  <p:sldIdLst>
    <p:sldId id="368" r:id="rId2"/>
    <p:sldId id="370" r:id="rId3"/>
    <p:sldId id="474" r:id="rId4"/>
    <p:sldId id="438" r:id="rId5"/>
    <p:sldId id="389" r:id="rId6"/>
    <p:sldId id="382" r:id="rId7"/>
    <p:sldId id="386" r:id="rId8"/>
    <p:sldId id="403" r:id="rId9"/>
    <p:sldId id="385" r:id="rId10"/>
    <p:sldId id="402" r:id="rId11"/>
    <p:sldId id="472" r:id="rId12"/>
    <p:sldId id="405" r:id="rId13"/>
    <p:sldId id="372" r:id="rId14"/>
    <p:sldId id="383" r:id="rId15"/>
    <p:sldId id="377" r:id="rId16"/>
    <p:sldId id="406" r:id="rId17"/>
    <p:sldId id="460" r:id="rId18"/>
    <p:sldId id="390" r:id="rId19"/>
    <p:sldId id="369" r:id="rId20"/>
    <p:sldId id="468" r:id="rId21"/>
    <p:sldId id="404" r:id="rId22"/>
    <p:sldId id="473" r:id="rId23"/>
    <p:sldId id="464" r:id="rId24"/>
    <p:sldId id="466" r:id="rId25"/>
    <p:sldId id="461" r:id="rId26"/>
    <p:sldId id="476" r:id="rId27"/>
    <p:sldId id="475" r:id="rId28"/>
    <p:sldId id="434" r:id="rId29"/>
    <p:sldId id="470" r:id="rId30"/>
    <p:sldId id="401" r:id="rId31"/>
    <p:sldId id="407" r:id="rId3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8D9"/>
    <a:srgbClr val="CCE9F2"/>
    <a:srgbClr val="A4ADB6"/>
    <a:srgbClr val="BBB2AB"/>
    <a:srgbClr val="008CCF"/>
    <a:srgbClr val="006DA2"/>
    <a:srgbClr val="3AB7D5"/>
    <a:srgbClr val="008BCE"/>
    <a:srgbClr val="405B8A"/>
    <a:srgbClr val="748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 autoAdjust="0"/>
    <p:restoredTop sz="68120" autoAdjust="0"/>
  </p:normalViewPr>
  <p:slideViewPr>
    <p:cSldViewPr snapToGrid="0" showGuides="1">
      <p:cViewPr varScale="1">
        <p:scale>
          <a:sx n="76" d="100"/>
          <a:sy n="76" d="100"/>
        </p:scale>
        <p:origin x="2216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7:39.536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07.78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0 235,'3'1,"0"-1,-1 1,1 0,-1 1,1-1,-1 0,0 1,1-1,-1 1,0 0,0-1,3 5,11 7,-9-9,1 0,0 0,0-1,0-1,0 1,0-1,0-1,15 2,72-2,-57-3,1680-1,-925 5,-772-1,0 0,-1 2,0 0,22 7,-6-4,1-1,0-1,0-3,48-3,-17 1,101 1,146-2,-147-15,-64 5,260-17,89-9,-244 18,-102 8,63-3,30-1,52-1,-205 17,0 0,83-10,-30-1,196 3,35-2,204-8,-435 18,-86 1,0 0,0 1,0 0,-1 1,25 8,63 33,-68-27,46 14,-54-21,0 1,-1 1,-1 1,32 23,-35-22,0-1,2 0,-1-2,1 0,42 13,-36-18,-1-1,1-2,28 1,88-7,-52 0,765 3,-809-2,57-11,36-1,346 13,-232 3,-211-5,0-2,0-1,49-15,2 1,5 1,-28 3,0 4,135-5,493 18,-676-2,0-2,38-8,-33 5,35-2,156 6,-120 3,-99-1,0 1,0-1,0 0,0 0,0 0,0-1,0 1,0 0,0 0,0 0,0-1,0 1,0 0,0-1,1 0,-2 0,0 1,0 0,0 0,0-1,0 1,0 0,0-1,0 1,0 0,0-1,0 1,-1 0,1-1,0 1,0 0,0 0,0-1,-1 1,1 0,0-1,0 1,0 0,-1 0,1 0,0-1,0 1,-1 0,1 0,-1 0,-31-18,-16-2,-1 2,-1 2,0 2,-74-10,78 17,-340-37,152 29,-101-2,-619 16,429 3,462 1,-71 12,44-3,3 0,-55 4,105-15,-125 10,83-1,-134-2,194-7,0 1,-1 1,-20 5,17-3,-43 4,-17-6,-86 7,22 3,-221-8,204-7,-1296 2,1218 16,26-1,-496-14,339-3,-2437 2,2770 2,-58 10,-20 2,-331-12,233-4,-163 2,354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11.2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2,'1'1,"-1"0,0 0,0 0,1-1,-1 1,0 0,1 0,-1 0,1 0,-1-1,1 1,-1 0,1 0,-1-1,1 1,0 0,0-1,-1 1,1-1,0 1,0-1,-1 1,1-1,0 0,0 1,1-1,28 8,-19-6,30 9,-24-5,0-2,28 5,159 21,-130-17,-40-6,62 3,437-9,-248-3,241 2,-505-1,1-1,37-9,13-1,24-3,-59 8,64-3,429 9,-246 3,-250-4,-1-2,42-9,-8 1,1 0,-34 5,67-4,219 12,-295-1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22.08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32,'202'14,"-17"0,618-12,-384-4,136 2,-530-2,1 0,33-8,-29 4,32-2,19 7,-51 1,1-1,-1-1,32-6,-7-1,1 3,-1 2,73 4,-72 1,-31-1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31.1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1 120,'0'2,"1"1,-1-1,1 1,0-1,0 0,0 0,1 1,-1-1,0 0,1 0,0 0,-1 0,1-1,0 1,0 0,0-1,3 3,40 23,-45-27,10 5,0-1,0 0,1-1,-1 0,1-1,0 0,15 0,81-2,-59-2,620 1,-581-2,101-16,85-27,-13 1,17-8,-266 51,44-11,1 3,108-6,627 17,-783-1,0 1,0 0,0 0,0 1,0-1,0 2,14 5,-19-7,-1 0,0 0,0 0,-1 0,1 0,0 1,0-1,0 0,-1 1,1 0,-1-1,1 1,-1 0,0 0,0 0,0-1,0 1,0 1,0-1,0 0,-1 0,1 0,-1 0,1 0,-1 1,0-1,0 0,0 0,0 1,0-1,-1 0,1 0,-2 4,1-4,0 0,0 1,-1-1,1 0,-1 0,1 0,-1 0,0 0,0 0,0 0,0-1,0 1,-1-1,1 1,0-1,-1 0,1 0,-1 0,1 0,-1 0,1-1,-1 1,-3-1,-10 2,1 0,-29-2,33 0,-13-2,0 0,-40-11,36 7,-42-4,-263 7,169 5,-332-2,470-1,0-2,-33-7,-34-3,-261 10,180 5,-904-2,1075 0,0 0,0 0,0 0,0 1,1-1,-1 1,0-1,-3 2,6-2,0 1,0-1,0 0,-1 0,1 0,0 0,0 0,0 1,-1-1,1 0,0 0,0 0,0 0,0 1,0-1,0 0,-1 0,1 1,0-1,0 0,0 0,0 0,0 1,0-1,0 0,0 0,0 1,0-1,0 0,0 0,0 1,0-1,11 11,7 2,1-2,0-1,1 0,1-1,23 6,9 8,-40-17,0 0,1-1,0-1,0 0,14 2,16 2,0 2,46 16,-57-15,1-1,0-1,1-3,59 5,237-13,-297 1,64-13,-62 8,48-3,122 9,-92 1,-78 0,60 12,2-1,291-7,-218-7,587 2,-748 0,1-1,-1 0,1 0,-1-1,13-4,-4-1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45.10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90,'2'0,"0"1,0-1,1 1,-1 0,0 0,0 0,0 0,3 2,12 5,12-3,-1 0,1-2,0-1,55-4,-24 1,928 0,-949-1,66-12,-38 4,15-2,-21 2,72-1,487 10,-281 3,2967-2,-3263-2,64-11,-62 6,61-2,1 10,72-2,-82-12,-65 7,47-3,-55 9,213 2,-233-2,0 1,0 0,0-1,0 2,-1-1,6 2,-9-3,1 1,-1-1,1 0,-1 0,1 1,-1-1,1 0,-1 1,1-1,-1 1,1-1,-1 0,1 1,-1-1,0 1,1-1,-1 1,0 0,0-1,1 1,-1-1,0 1,0-1,0 1,0 0,0-1,1 1,-1-1,0 1,0 0,-1-1,1 1,0-1,0 1,0 0,0-1,0 1,-1-1,1 1,0-1,-1 1,1-1,0 1,-1-1,1 1,0-1,-1 1,0 0,-5 4,0 1,0-1,0-1,-1 1,1-1,-1 0,0 0,-1-1,1 0,0 0,-1-1,0 0,0 0,-11 0,-14 1,0-2,-39-3,25 1,-12 0,-4 1,-94-12,-115-25,142 23,27 5,-52-5,-222 10,199 6,-2322-2,2282 18,151-10,-32 6,50-6,-81 3,100-9,-54 10,-4 0,-316-7,223-7,158 2,1 2,-1 1,-37 9,17-5,0-2,0-2,-87-5,40 0,-2 3,-98-3,45-22,120 20,-32-8,35 6,0 2,-28-3,20 5,-1-2,-35-9,43 9,0 0,-35 0,33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57.5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97 235,'0'2,"1"-1,-1 0,1 1,-1-1,1 0,0 0,0 1,-1-1,1 0,0 0,0 0,0 0,0 0,1 0,-1 0,0-1,0 1,0 0,3 1,30 12,-30-12,21 6,1-2,0 0,42 3,-28-4,220 13,3-19,-92-1,297 2,-419-3,0-2,63-14,-3 0,-14 7,-2-5,116-35,-170 37,-21 8,0 1,0 1,0 0,27-3,166-6,136-22,-217 26,180 7,-150 6,1318-3,-1277-15,-55 2,-110 10,38-9,-40 5,58-2,61-6,11 0,836 16,-910 3,147 25,-149-15,154 17,-192-26,84-2,8-1,-58 12,-56-8,41 3,63 6,21 1,228-17,-351 3,0 1,45 10,-35-5,82 25,-70-17,-49-15,1 0,-1 1,0-1,0 1,1-1,2 4,-5-5,-1 0,0 1,1-1,-1 0,0 0,1 1,-1-1,0 0,0 1,1-1,-1 0,0 1,0-1,0 1,1-1,-1 0,0 1,0-1,0 1,0-1,0 1,0 0,0-1,-1 1,1 0,0-1,-1 1,1-1,-1 1,1-1,-1 1,1-1,-1 1,1-1,-1 1,1-1,-1 0,0 1,1-1,-1 0,-1 1,-11 3,-1-1,0 0,0-1,0-1,0 0,0-1,-20-2,0 1,-192 2,-158-4,91-25,-28-2,-223 29,261 3,-694-2,784-15,15 0,-61 1,-47-1,60 4,-88-8,86 8,-700-8,634 21,-2526-2,2791 1,-1 3,-51 11,48-8,4 4,28-11,1 0,0 1,-1-1,1 0,-1 0,1 1,-1-1,1 0,0 1,-1-1,1 0,0 1,-1-1,1 0,0 1,0-1,-1 1,1-1,0 1,0 0,0 0,0-1,1 1,-1-1,0 1,1-1,-1 0,0 1,1-1,-1 1,1-1,-1 0,1 1,-1-1,1 0,-1 1,1-1,0 0,-1 0,1 0,-1 0,1 1,-1-1,2 0,46 13,162 41,-92-35,-75-14,0 3,48 14,-35-5,0-3,65 8,-50-16,115-5,-81-3,-72 0,59-10,15-2,-70 13,-5 0,-1-1,35-7,-21 1,1 2,46 0,95 7,-68 1,353-2,-440-2,-1-1,34-7,40-4,115 10,63-4,490-11,-529 21,1802-2,-2008-2,51-8,-3-1,421 3,-317 9,-173-2,0 0,1-2,20-6,-18 5,39-5,-10 7,-30 2,0 0,0-2,37-7,-30 3,-1 2,1 1,42 0,2-1,-23-6,-28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7:40.522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7:41.260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30 1,'0'5,"0"7,-5 0,-6-5,-2-5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7:44.663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12 0,'0'5,"-5"2,-1-1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7:45.132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7:45.317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8:05.258"/>
    </inkml:context>
    <inkml:brush xml:id="br0">
      <inkml:brushProperty name="width" value="0.025" units="cm"/>
      <inkml:brushProperty name="height" value="0.15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0:49.2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0,'3307'0,"-3272"2,64 11,-61-6,48 2,-41-9,-24-1,-1 2,0 0,1 1,-1 1,26 7,-10 1,1-2,1-2,47 4,116-7,-159-5,0 2,0 2,59 11,-76-9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6T10:41:00.03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0,'0'1,"1"0,-1 0,0 0,1 0,-1 0,1 0,-1 0,1 0,-1 0,1 0,0 0,-1-1,1 1,0 0,0 0,0-1,-1 1,1 0,0-1,0 1,0-1,0 1,0-1,0 0,0 1,2-1,32 7,-32-7,125 21,38 2,-124-16,47 0,-46-4,47 9,43 6,-39-7,156 9,4-21,-87-1,1475 2,-1618-2,0 0,38-9,-33 5,35-2,60 7,14 0,-114-3,-5-2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2F3CE6E-2B66-4BBF-AA5F-C610821FA37B}" type="datetimeFigureOut">
              <a:rPr lang="de-DE" smtClean="0"/>
              <a:t>04.11.25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„Guten Morgen und herzlich willkommen! Heute beschäftigen wir uns gemeinsam mit Methoden, die Schüler*innen aktivieren und zum Denken anregen. </a:t>
            </a:r>
          </a:p>
          <a:p>
            <a:r>
              <a:rPr lang="de-DE" dirty="0"/>
              <a:t>Unser Ziel ist, dass ihr am Ende mindestens eine Methode sicher im eigenen Unterricht anwenden könnt.“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Hinweis:</a:t>
            </a:r>
            <a:endParaRPr lang="de-DE" dirty="0"/>
          </a:p>
          <a:p>
            <a:r>
              <a:rPr lang="de-DE" dirty="0"/>
              <a:t>Wir starten gemeinsam, tauschen Erwartungen aus und knüpfen an unsere bisherigen Erfahrungen an.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Übergang:</a:t>
            </a:r>
            <a:br>
              <a:rPr lang="de-DE" dirty="0"/>
            </a:br>
            <a:r>
              <a:rPr lang="de-DE" dirty="0"/>
              <a:t>„Schauen wir uns den Tagesplan an.“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225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habt ihr die Aufgabe erlebt? Was hat euch unterstützt, was war herausfordernd?</a:t>
            </a:r>
            <a:br>
              <a:rPr lang="de-DE" dirty="0"/>
            </a:br>
            <a:r>
              <a:rPr lang="de-DE" dirty="0"/>
              <a:t>Welche Art des Denkens war besonders gefordert?“</a:t>
            </a:r>
          </a:p>
          <a:p>
            <a:br>
              <a:rPr lang="de-DE" dirty="0"/>
            </a:br>
            <a:r>
              <a:rPr lang="de-DE" b="1" dirty="0"/>
              <a:t>Tipp:</a:t>
            </a:r>
            <a:br>
              <a:rPr lang="de-DE" dirty="0"/>
            </a:br>
            <a:r>
              <a:rPr lang="de-DE" dirty="0"/>
              <a:t>Wir notieren Stichworte und besprechen sie kurz im Plenum.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73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„Heinz Mandl formulierte: ‚Wissen ist keine Kopie der Wirklichkeit, sondern eine Konstruktion.‘</a:t>
            </a:r>
          </a:p>
          <a:p>
            <a:br>
              <a:rPr lang="de-DE" dirty="0"/>
            </a:br>
            <a:r>
              <a:rPr lang="de-DE" dirty="0"/>
              <a:t>Lernen ist also aktiv, selbstgesteuert, konstruktiv, emotional, situativ und sozial.</a:t>
            </a:r>
          </a:p>
          <a:p>
            <a:br>
              <a:rPr lang="de-DE" dirty="0"/>
            </a:br>
            <a:r>
              <a:rPr lang="de-DE" dirty="0"/>
              <a:t>Das bedeutet für uns: Wir gestalten Lernumgebungen, in denen Schüler*innen selbst aktiv Wissen konstruieren.“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150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67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045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„Unsere Rolle verändert sich: Wir sind weniger Wissensvermittler</a:t>
            </a:r>
            <a:r>
              <a:rPr lang="de-DE" i="1" dirty="0"/>
              <a:t>innen, sondern Lernbegleiter</a:t>
            </a:r>
            <a:r>
              <a:rPr lang="de-DE" dirty="0"/>
              <a:t>innen.</a:t>
            </a:r>
          </a:p>
          <a:p>
            <a:br>
              <a:rPr lang="de-DE" dirty="0"/>
            </a:br>
            <a:r>
              <a:rPr lang="de-DE" dirty="0"/>
              <a:t>Wir stellen Fragen, geben Impulse, schaffen Denkgelegenheiten und lassen den Schüler*innen Raum für eigene Ideen.“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891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„Der Ansatz ‚</a:t>
            </a:r>
            <a:r>
              <a:rPr lang="de-DE" dirty="0" err="1"/>
              <a:t>Thinking</a:t>
            </a:r>
            <a:r>
              <a:rPr lang="de-DE" dirty="0"/>
              <a:t> Through </a:t>
            </a:r>
            <a:r>
              <a:rPr lang="de-DE" dirty="0" err="1"/>
              <a:t>Geography</a:t>
            </a:r>
            <a:r>
              <a:rPr lang="de-DE" dirty="0"/>
              <a:t>‘ hilft uns, Denkstrategien systematisch zu entwickeln.</a:t>
            </a:r>
          </a:p>
          <a:p>
            <a:br>
              <a:rPr lang="de-DE" dirty="0"/>
            </a:br>
            <a:r>
              <a:rPr lang="de-DE" dirty="0"/>
              <a:t>Er fordert Lernende heraus, motiviert zu selbstständigem Denken und regt zu neuen Fragestellungen an.“</a:t>
            </a:r>
          </a:p>
          <a:p>
            <a:br>
              <a:rPr lang="de-DE" dirty="0"/>
            </a:br>
            <a:r>
              <a:rPr lang="de-DE" b="1" dirty="0"/>
              <a:t>Beispiel:</a:t>
            </a:r>
            <a:br>
              <a:rPr lang="de-DE" dirty="0"/>
            </a:br>
            <a:r>
              <a:rPr lang="de-DE" dirty="0"/>
              <a:t>Karteninterpretation mit Hypothesenbildung und Begründung.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80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den Diercke-Methoden finden wir zahlreiche Aufgabenformate – z. B. Kartenarbeit, </a:t>
            </a:r>
            <a:r>
              <a:rPr lang="de-DE" dirty="0" err="1"/>
              <a:t>Szenarioarbeit</a:t>
            </a:r>
            <a:r>
              <a:rPr lang="de-DE" dirty="0"/>
              <a:t> oder Planspiele.</a:t>
            </a:r>
            <a:br>
              <a:rPr lang="de-DE" dirty="0"/>
            </a:br>
            <a:endParaRPr lang="de-DE" dirty="0"/>
          </a:p>
          <a:p>
            <a:r>
              <a:rPr lang="de-DE" dirty="0"/>
              <a:t>Diese Methoden unterstützen uns dabei, Denkstrategien gezielt zu fördern.“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49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255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„Jetzt probieren wir den Energizer ‚Jeder Tropfen zählt‘.</a:t>
            </a:r>
          </a:p>
          <a:p>
            <a:br>
              <a:rPr lang="de-DE" dirty="0"/>
            </a:br>
            <a:r>
              <a:rPr lang="de-DE" dirty="0"/>
              <a:t>Zuerst arbeitet ihr allein an Blatt 1, danach trefft ihr euch an der Haltestelle mit zwei Partner*innen. </a:t>
            </a:r>
          </a:p>
          <a:p>
            <a:r>
              <a:rPr lang="de-DE" dirty="0"/>
              <a:t>Gemeinsam bearbeitet ihr Blatt 2 und besprecht, welche Kompetenzen dabei gefördert werden.“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458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„Im nächsten Schritt erstellen wir unser ‚Lebendiges Profil‘.</a:t>
            </a:r>
          </a:p>
          <a:p>
            <a:br>
              <a:rPr lang="de-DE" dirty="0"/>
            </a:br>
            <a:r>
              <a:rPr lang="de-DE" dirty="0"/>
              <a:t>Lest dazu die Sprinteraufgabe ‚Geographische Denkstrategien‘, markiert wichtige Passagen und gestaltet euer Profil.</a:t>
            </a:r>
            <a:br>
              <a:rPr lang="de-DE" dirty="0"/>
            </a:br>
            <a:r>
              <a:rPr lang="de-DE" dirty="0"/>
              <a:t>So wird sichtbar, wie wir denken und lernen.“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128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„Hier seht ihr den Ablauf des Tages: </a:t>
            </a:r>
          </a:p>
          <a:p>
            <a:endParaRPr lang="de-DE" dirty="0"/>
          </a:p>
          <a:p>
            <a:r>
              <a:rPr lang="de-DE" dirty="0"/>
              <a:t>Wir beginnen mit einer theoretischen Grundlage zum Denken, sprechen anschließend über die konstruktivistische Lerntheorie, sehen das Unterrichtsbeispiele und probieren Methoden wie das Lebendige Profil praktisch aus.“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120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„Jetzt stellen wir unsere Ergebnisse vor. Achtet beim Zuhören darauf, welche Denkstrategien eure Kolleg*innen angewendet haben.“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Feedback:</a:t>
            </a:r>
            <a:br>
              <a:rPr lang="de-DE" dirty="0"/>
            </a:br>
            <a:r>
              <a:rPr lang="de-DE" dirty="0"/>
              <a:t>Wir nutzen die Ideenampel oder „2 Sterne – 1 Wunsch“.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195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hat euch heute besonders gefallen? Wo seid ihr noch unsicher?</a:t>
            </a:r>
            <a:br>
              <a:rPr lang="de-DE" dirty="0"/>
            </a:br>
            <a:r>
              <a:rPr lang="de-DE" dirty="0"/>
              <a:t>Welche Methode möchtet ihr in eurem Unterricht ausprobieren?“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Tipp:</a:t>
            </a:r>
            <a:br>
              <a:rPr lang="de-DE" dirty="0"/>
            </a:br>
            <a:r>
              <a:rPr lang="de-DE" dirty="0"/>
              <a:t>Notiert euer persönliches Ziel für die nächsten Wochen – was ihr konkret umsetzen möchtet.</a:t>
            </a:r>
          </a:p>
          <a:p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532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„Wenn ihr weiterarbeiten möchtet: Schaut in Funke (2006), Mandl (2006), Reinfried &amp; Haubrich (2021) oder in die Diercke-Methodenbände von Schuler (2016/2017).</a:t>
            </a:r>
            <a:br>
              <a:rPr lang="de-DE" dirty="0"/>
            </a:br>
            <a:endParaRPr lang="de-DE" dirty="0"/>
          </a:p>
          <a:p>
            <a:r>
              <a:rPr lang="de-DE" dirty="0"/>
              <a:t>Dort findet ihr viele praxisnahe Ideen.“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414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„Die Ideenampel begleitet uns heute: </a:t>
            </a:r>
          </a:p>
          <a:p>
            <a:r>
              <a:rPr lang="de-DE" dirty="0"/>
              <a:t>Rot bedeutet, dass euch etwas nicht gefallen hat, </a:t>
            </a:r>
          </a:p>
          <a:p>
            <a:r>
              <a:rPr lang="de-DE" dirty="0"/>
              <a:t>Gelb zeigt, dass ihr euch unsicher seid oder noch Fragen habt, und </a:t>
            </a:r>
          </a:p>
          <a:p>
            <a:r>
              <a:rPr lang="de-DE" dirty="0"/>
              <a:t>Grün steht für ‚Das kann ich gut gebrauchen!‘“</a:t>
            </a:r>
          </a:p>
          <a:p>
            <a:endParaRPr lang="de-DE" dirty="0"/>
          </a:p>
          <a:p>
            <a:r>
              <a:rPr lang="de-DE" b="1" dirty="0"/>
              <a:t>Tipp:</a:t>
            </a:r>
            <a:br>
              <a:rPr lang="de-DE" dirty="0"/>
            </a:br>
            <a:r>
              <a:rPr lang="de-DE" dirty="0"/>
              <a:t>Wir nutzen Klebepunkte oder eine digitale Variante, um spontane Rückmeldungen zu sammeln.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61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„Bevor wir inhaltlich einsteigen: Was verstehen wir unter ‚Denken‘? Tauscht euch kurz zu zweit aus.“</a:t>
            </a:r>
          </a:p>
          <a:p>
            <a:br>
              <a:rPr lang="de-DE" dirty="0"/>
            </a:br>
            <a:r>
              <a:rPr lang="de-DE" dirty="0"/>
              <a:t>Nach dem Austausch:</a:t>
            </a:r>
            <a:br>
              <a:rPr lang="de-DE" dirty="0"/>
            </a:br>
            <a:r>
              <a:rPr lang="de-DE" dirty="0"/>
              <a:t>„Denken ist eine aktive, innere Beschäftigung mit Vorstellungen und Begriffen, um neue Erkenntnisse zu gewinnen. Es hilft uns, Wahrgenommenes zu verstehen und zu bewerten.“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20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„Funke beschreibt sechs Merkmale des Denkens: Vergegenwärtigung, Ordnungsleistung, Innerlichkeit, Selektivität, Urteil und Reflexivität.</a:t>
            </a:r>
            <a:br>
              <a:rPr lang="de-DE" dirty="0"/>
            </a:br>
            <a:r>
              <a:rPr lang="de-DE" dirty="0"/>
              <a:t>Überlegt kurz: Wo beobachten wir diese Merkmale in unserem Geounterricht?“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Beispiel:</a:t>
            </a:r>
            <a:br>
              <a:rPr lang="de-DE" dirty="0"/>
            </a:br>
            <a:r>
              <a:rPr lang="de-DE" b="1" dirty="0"/>
              <a:t>1. Vergegenwärtigung</a:t>
            </a:r>
          </a:p>
          <a:p>
            <a:r>
              <a:rPr lang="de-DE" b="1" dirty="0"/>
              <a:t>Definition:</a:t>
            </a:r>
            <a:br>
              <a:rPr lang="de-DE" dirty="0"/>
            </a:br>
            <a:r>
              <a:rPr lang="de-DE" dirty="0"/>
              <a:t>Denken bedeutet, sich etwas innerlich vorzustellen, was gerade nicht unmittelbar wahrnehmbar ist.</a:t>
            </a:r>
            <a:br>
              <a:rPr lang="de-DE" dirty="0"/>
            </a:br>
            <a:r>
              <a:rPr lang="de-DE" dirty="0"/>
              <a:t>Es geht also um die </a:t>
            </a:r>
            <a:r>
              <a:rPr lang="de-DE" b="1" dirty="0"/>
              <a:t>mentale Repräsentation</a:t>
            </a:r>
            <a:r>
              <a:rPr lang="de-DE" dirty="0"/>
              <a:t> von Orten, Prozessen oder Zusammenhängen.</a:t>
            </a:r>
          </a:p>
          <a:p>
            <a:r>
              <a:rPr lang="de-DE" b="1" dirty="0"/>
              <a:t>Beispiel (Geographie):</a:t>
            </a:r>
            <a:br>
              <a:rPr lang="de-DE" dirty="0"/>
            </a:br>
            <a:r>
              <a:rPr lang="de-DE" dirty="0"/>
              <a:t>Schüler*innen sollen sich vorstellen, wie der Monsunregen das Leben in Mumbai beeinflusst.</a:t>
            </a:r>
            <a:br>
              <a:rPr lang="de-DE" dirty="0"/>
            </a:br>
            <a:r>
              <a:rPr lang="de-DE" dirty="0"/>
              <a:t>→ Sie rekonstruieren aus Karten, Bildern und Texten ein inneres Bild der Stadt während der Regenzeit.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Denkleistung:</a:t>
            </a:r>
            <a:r>
              <a:rPr lang="de-DE" dirty="0"/>
              <a:t> Abstrakte Daten (Klimadiagramm) werden zu einer lebendigen Vorstellung verknüpft.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b="1" dirty="0"/>
              <a:t>2. Ordnungsleistung (durch Begriffsbildung)</a:t>
            </a:r>
          </a:p>
          <a:p>
            <a:r>
              <a:rPr lang="de-DE" b="1" dirty="0"/>
              <a:t>Definition:</a:t>
            </a:r>
            <a:br>
              <a:rPr lang="de-DE" dirty="0"/>
            </a:br>
            <a:r>
              <a:rPr lang="de-DE" dirty="0"/>
              <a:t>Denken ordnet Informationen, indem es Begriffe und Kategorien bildet.</a:t>
            </a:r>
            <a:br>
              <a:rPr lang="de-DE" dirty="0"/>
            </a:br>
            <a:r>
              <a:rPr lang="de-DE" dirty="0"/>
              <a:t>Ohne Ordnungsprozesse wäre komplexe Weltorientierung unmöglich.</a:t>
            </a:r>
          </a:p>
          <a:p>
            <a:r>
              <a:rPr lang="de-DE" b="1" dirty="0"/>
              <a:t>Beispiel (Geographie):</a:t>
            </a:r>
            <a:br>
              <a:rPr lang="de-DE" dirty="0"/>
            </a:br>
            <a:r>
              <a:rPr lang="de-DE" dirty="0"/>
              <a:t>Schüler*innen analysieren verschiedene Landschaftsbilder Europas und entwickeln eigene Kategorien wie „Mittelgebirge“, „Hochgebirge“, „Küstenregion“.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Denkleistung:</a:t>
            </a:r>
            <a:r>
              <a:rPr lang="de-DE" dirty="0"/>
              <a:t> Bildung von geographischen Begriffen und Klassifikationen auf Basis visueller Merkmale.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b="1" dirty="0"/>
              <a:t>3. Innerlichkeit</a:t>
            </a:r>
          </a:p>
          <a:p>
            <a:r>
              <a:rPr lang="de-DE" b="1" dirty="0"/>
              <a:t>Definition:</a:t>
            </a:r>
            <a:br>
              <a:rPr lang="de-DE" dirty="0"/>
            </a:br>
            <a:r>
              <a:rPr lang="de-DE" dirty="0"/>
              <a:t>Denken findet „im Kopf“ statt – es ist ein innerer Prozess, der auch ohne äußere Handlung ablaufen kann.</a:t>
            </a:r>
            <a:br>
              <a:rPr lang="de-DE" dirty="0"/>
            </a:br>
            <a:r>
              <a:rPr lang="de-DE" dirty="0"/>
              <a:t>Reflexion, Abwägen und Planen sind Ausdruck dieser Innerlichkeit.</a:t>
            </a:r>
          </a:p>
          <a:p>
            <a:r>
              <a:rPr lang="de-DE" b="1" dirty="0"/>
              <a:t>Beispiel (Geographie):</a:t>
            </a:r>
            <a:br>
              <a:rPr lang="de-DE" dirty="0"/>
            </a:br>
            <a:r>
              <a:rPr lang="de-DE" dirty="0"/>
              <a:t>Vor einer Debatte zu „Windkraft im Alpenraum“ überlegen Schüler*innen still für sich: Welche Argumente sprechen für, welche gegen den Ausbau?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Denkleistung:</a:t>
            </a:r>
            <a:r>
              <a:rPr lang="de-DE" dirty="0"/>
              <a:t> Innerer Vergleich von Positionen, bevor Argumente verbalisiert werden.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b="1" dirty="0"/>
              <a:t>4. Selektivität</a:t>
            </a:r>
          </a:p>
          <a:p>
            <a:r>
              <a:rPr lang="de-DE" b="1" dirty="0"/>
              <a:t>Definition:</a:t>
            </a:r>
            <a:br>
              <a:rPr lang="de-DE" dirty="0"/>
            </a:br>
            <a:r>
              <a:rPr lang="de-DE" dirty="0"/>
              <a:t>Denken ist selektiv – es wählt aus, welche Informationen relevant sind, und blendet Unwichtiges aus.</a:t>
            </a:r>
            <a:br>
              <a:rPr lang="de-DE" dirty="0"/>
            </a:br>
            <a:r>
              <a:rPr lang="de-DE" dirty="0"/>
              <a:t>Diese Auswahl ist entscheidend für Urteilsbildung und Problemlösung.</a:t>
            </a:r>
          </a:p>
          <a:p>
            <a:r>
              <a:rPr lang="de-DE" b="1" dirty="0"/>
              <a:t>Beispiel (Geographie):</a:t>
            </a:r>
            <a:br>
              <a:rPr lang="de-DE" dirty="0"/>
            </a:br>
            <a:r>
              <a:rPr lang="de-DE" dirty="0"/>
              <a:t>Bei der Analyse einer Klimatabelle wählen Schüler*innen gezielt Daten aus, die für die Fragestellung „Eignet sich diese Region für den Weinanbau?“ relevant sind.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Denkleistung:</a:t>
            </a:r>
            <a:r>
              <a:rPr lang="de-DE" dirty="0"/>
              <a:t> Fokussierung auf Temperatur, Niederschlag, Sonnenstunden – Vernachlässigung irrelevanter Daten.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b="1" dirty="0"/>
              <a:t>5. Urteil und Entscheidung</a:t>
            </a:r>
          </a:p>
          <a:p>
            <a:r>
              <a:rPr lang="de-DE" b="1" dirty="0"/>
              <a:t>Definition:</a:t>
            </a:r>
            <a:br>
              <a:rPr lang="de-DE" dirty="0"/>
            </a:br>
            <a:r>
              <a:rPr lang="de-DE" dirty="0"/>
              <a:t>Denken ermöglicht es, auf Basis von Informationen Urteile zu fällen und Entscheidungen zu treffen.</a:t>
            </a:r>
            <a:br>
              <a:rPr lang="de-DE" dirty="0"/>
            </a:br>
            <a:r>
              <a:rPr lang="de-DE" dirty="0"/>
              <a:t>Das erfordert Bewertung, Abwägen und Begründung.</a:t>
            </a:r>
          </a:p>
          <a:p>
            <a:r>
              <a:rPr lang="de-DE" b="1" dirty="0"/>
              <a:t>Beispiel (Geographie):</a:t>
            </a:r>
            <a:br>
              <a:rPr lang="de-DE" dirty="0"/>
            </a:br>
            <a:r>
              <a:rPr lang="de-DE" dirty="0"/>
              <a:t>Schüler*innen sollen entscheiden, ob ein neues Siedlungsgebiet in einer Flussaue angelegt werden sollte.</a:t>
            </a:r>
            <a:br>
              <a:rPr lang="de-DE" dirty="0"/>
            </a:br>
            <a:r>
              <a:rPr lang="de-DE" dirty="0"/>
              <a:t>→ Sie bewerten ökologische, ökonomische und soziale Faktoren und treffen eine begründete Entscheidung.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Denkleistung:</a:t>
            </a:r>
            <a:r>
              <a:rPr lang="de-DE" dirty="0"/>
              <a:t> Argumentatives, abwägendes Denken mit Zielorientierung.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b="1" dirty="0"/>
              <a:t>6. Reflexivität</a:t>
            </a:r>
          </a:p>
          <a:p>
            <a:r>
              <a:rPr lang="de-DE" b="1" dirty="0"/>
              <a:t>Definition:</a:t>
            </a:r>
            <a:br>
              <a:rPr lang="de-DE" dirty="0"/>
            </a:br>
            <a:r>
              <a:rPr lang="de-DE" dirty="0"/>
              <a:t>Denken kann sich selbst beobachten – es reflektiert den eigenen Denkprozess.</a:t>
            </a:r>
            <a:br>
              <a:rPr lang="de-DE" dirty="0"/>
            </a:br>
            <a:r>
              <a:rPr lang="de-DE" dirty="0"/>
              <a:t>Das ist eine metakognitive Fähigkeit („Wie bin ich zu dieser Erkenntnis gekommen?“).</a:t>
            </a:r>
          </a:p>
          <a:p>
            <a:r>
              <a:rPr lang="de-DE" b="1" dirty="0"/>
              <a:t>Beispiel (Geographie):</a:t>
            </a:r>
            <a:br>
              <a:rPr lang="de-DE" dirty="0"/>
            </a:br>
            <a:r>
              <a:rPr lang="de-DE" dirty="0"/>
              <a:t>Nach einer Gruppenarbeit zur Stadtentwicklung reflektieren Schüler*innen:</a:t>
            </a:r>
            <a:br>
              <a:rPr lang="de-DE" dirty="0"/>
            </a:br>
            <a:r>
              <a:rPr lang="de-DE" dirty="0"/>
              <a:t>„Wie haben wir entschieden, welche Kriterien wichtig sind? Haben wir uns von persönlichen Interessen leiten lassen?“</a:t>
            </a:r>
            <a:br>
              <a:rPr lang="de-DE" dirty="0"/>
            </a:br>
            <a:r>
              <a:rPr lang="de-DE" dirty="0"/>
              <a:t>→ </a:t>
            </a:r>
            <a:r>
              <a:rPr lang="de-DE" b="1" dirty="0"/>
              <a:t>Denkleistung:</a:t>
            </a:r>
            <a:r>
              <a:rPr lang="de-DE" dirty="0"/>
              <a:t> Bewusstmachung des eigenen Denkweges und der zugrunde liegenden Strategien.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b="1" dirty="0"/>
              <a:t>🧭 Zusammenfassung (Tafelbild oder Handout-Vorschlag)</a:t>
            </a:r>
          </a:p>
          <a:p>
            <a:r>
              <a:rPr lang="de-DE" dirty="0"/>
              <a:t>Merkmal des </a:t>
            </a:r>
            <a:r>
              <a:rPr lang="de-DE" dirty="0" err="1"/>
              <a:t>DenkensKurzbeschreibungBeispiel</a:t>
            </a:r>
            <a:r>
              <a:rPr lang="de-DE" dirty="0"/>
              <a:t> aus dem </a:t>
            </a:r>
            <a:r>
              <a:rPr lang="de-DE" dirty="0" err="1"/>
              <a:t>Geographieunterricht</a:t>
            </a:r>
            <a:r>
              <a:rPr lang="de-DE" b="1" dirty="0" err="1"/>
              <a:t>Vergegenwärtigung</a:t>
            </a:r>
            <a:r>
              <a:rPr lang="de-DE" dirty="0" err="1"/>
              <a:t>Innere</a:t>
            </a:r>
            <a:r>
              <a:rPr lang="de-DE" dirty="0"/>
              <a:t> Vorstellung von nicht </a:t>
            </a:r>
            <a:r>
              <a:rPr lang="de-DE" dirty="0" err="1"/>
              <a:t>AnwesendemMonsunregen</a:t>
            </a:r>
            <a:r>
              <a:rPr lang="de-DE" dirty="0"/>
              <a:t> in Mumbai gedanklich </a:t>
            </a:r>
            <a:r>
              <a:rPr lang="de-DE" dirty="0" err="1"/>
              <a:t>rekonstruieren</a:t>
            </a:r>
            <a:r>
              <a:rPr lang="de-DE" b="1" dirty="0" err="1"/>
              <a:t>Ordnungsleistung</a:t>
            </a:r>
            <a:r>
              <a:rPr lang="de-DE" dirty="0" err="1"/>
              <a:t>Informationen</a:t>
            </a:r>
            <a:r>
              <a:rPr lang="de-DE" dirty="0"/>
              <a:t> strukturieren, Begriffe </a:t>
            </a:r>
            <a:r>
              <a:rPr lang="de-DE" dirty="0" err="1"/>
              <a:t>bildenLandschaftsformen</a:t>
            </a:r>
            <a:r>
              <a:rPr lang="de-DE" dirty="0"/>
              <a:t> Europas </a:t>
            </a:r>
            <a:r>
              <a:rPr lang="de-DE" dirty="0" err="1"/>
              <a:t>kategorisieren</a:t>
            </a:r>
            <a:r>
              <a:rPr lang="de-DE" b="1" dirty="0" err="1"/>
              <a:t>Innerlichkeit</a:t>
            </a:r>
            <a:r>
              <a:rPr lang="de-DE" dirty="0" err="1"/>
              <a:t>Denken</a:t>
            </a:r>
            <a:r>
              <a:rPr lang="de-DE" dirty="0"/>
              <a:t> als innerer </a:t>
            </a:r>
            <a:r>
              <a:rPr lang="de-DE" dirty="0" err="1"/>
              <a:t>ProzessArgumente</a:t>
            </a:r>
            <a:r>
              <a:rPr lang="de-DE" dirty="0"/>
              <a:t> zu Windkraft zunächst still </a:t>
            </a:r>
            <a:r>
              <a:rPr lang="de-DE" dirty="0" err="1"/>
              <a:t>abwägen</a:t>
            </a:r>
            <a:r>
              <a:rPr lang="de-DE" b="1" dirty="0" err="1"/>
              <a:t>Selektivität</a:t>
            </a:r>
            <a:r>
              <a:rPr lang="de-DE" dirty="0" err="1"/>
              <a:t>Relevantes</a:t>
            </a:r>
            <a:r>
              <a:rPr lang="de-DE" dirty="0"/>
              <a:t> auswählen, Unwichtiges </a:t>
            </a:r>
            <a:r>
              <a:rPr lang="de-DE" dirty="0" err="1"/>
              <a:t>weglassenKlimadaten</a:t>
            </a:r>
            <a:r>
              <a:rPr lang="de-DE" dirty="0"/>
              <a:t> nach Relevanz für Weinanbau </a:t>
            </a:r>
            <a:r>
              <a:rPr lang="de-DE" dirty="0" err="1"/>
              <a:t>filtern</a:t>
            </a:r>
            <a:r>
              <a:rPr lang="de-DE" b="1" dirty="0" err="1"/>
              <a:t>Urteil</a:t>
            </a:r>
            <a:r>
              <a:rPr lang="de-DE" b="1" dirty="0"/>
              <a:t> &amp; </a:t>
            </a:r>
            <a:r>
              <a:rPr lang="de-DE" b="1" dirty="0" err="1"/>
              <a:t>Entscheidung</a:t>
            </a:r>
            <a:r>
              <a:rPr lang="de-DE" dirty="0" err="1"/>
              <a:t>Informationen</a:t>
            </a:r>
            <a:r>
              <a:rPr lang="de-DE" dirty="0"/>
              <a:t> bewerten und Entscheidung </a:t>
            </a:r>
            <a:r>
              <a:rPr lang="de-DE" dirty="0" err="1"/>
              <a:t>treffenSiedlungsbau</a:t>
            </a:r>
            <a:r>
              <a:rPr lang="de-DE" dirty="0"/>
              <a:t> in Flussaue </a:t>
            </a:r>
            <a:r>
              <a:rPr lang="de-DE" dirty="0" err="1"/>
              <a:t>beurteilen</a:t>
            </a:r>
            <a:r>
              <a:rPr lang="de-DE" b="1" dirty="0" err="1"/>
              <a:t>Reflexivität</a:t>
            </a:r>
            <a:r>
              <a:rPr lang="de-DE" dirty="0" err="1"/>
              <a:t>Eigene</a:t>
            </a:r>
            <a:r>
              <a:rPr lang="de-DE" dirty="0"/>
              <a:t> Denkprozesse </a:t>
            </a:r>
            <a:r>
              <a:rPr lang="de-DE" dirty="0" err="1"/>
              <a:t>reflektierenNach</a:t>
            </a:r>
            <a:r>
              <a:rPr lang="de-DE" dirty="0"/>
              <a:t> Gruppenarbeit Denkweg reflektieren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57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„Wir unterscheiden vier grundlegende Denkarten:</a:t>
            </a:r>
          </a:p>
          <a:p>
            <a:endParaRPr lang="de-DE" dirty="0"/>
          </a:p>
          <a:p>
            <a:r>
              <a:rPr lang="de-DE" dirty="0"/>
              <a:t>Induktives Denken – vom Konkreten zum Allgemeinen (z. B. aus Beobachtungen Regeln ableiten).</a:t>
            </a:r>
          </a:p>
          <a:p>
            <a:endParaRPr lang="de-DE" dirty="0"/>
          </a:p>
          <a:p>
            <a:r>
              <a:rPr lang="de-DE" dirty="0"/>
              <a:t>Schüler*innen leiten aus einzelnen Beobachtungen, Daten oder Beispielen </a:t>
            </a:r>
            <a:r>
              <a:rPr lang="de-DE" b="1" dirty="0"/>
              <a:t>Regeln, Prinzipien oder Modelle</a:t>
            </a:r>
            <a:r>
              <a:rPr lang="de-DE" dirty="0"/>
              <a:t> ab.</a:t>
            </a:r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💡 Beispiele:</a:t>
            </a:r>
          </a:p>
          <a:p>
            <a:r>
              <a:rPr lang="de-DE" b="1" dirty="0"/>
              <a:t>Klima und Vegetation:</a:t>
            </a:r>
            <a:br>
              <a:rPr lang="de-DE" dirty="0"/>
            </a:br>
            <a:r>
              <a:rPr lang="de-DE" dirty="0"/>
              <a:t>Ihr untersucht verschiedene Klimadiagramme (z. B. Wüste, Savanne, Regenwald) und formuliert anschließend allgemeine Zusammenhänge zwischen Temperatur, Niederschlag und Vegetation.</a:t>
            </a:r>
            <a:br>
              <a:rPr lang="de-DE" dirty="0"/>
            </a:br>
            <a:r>
              <a:rPr lang="de-DE" dirty="0"/>
              <a:t>→ Vom konkreten Diagramm zu einem allgemeinen Klimazonen-Modell.</a:t>
            </a:r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🧭 Didaktischer Zweck:</a:t>
            </a:r>
          </a:p>
          <a:p>
            <a:r>
              <a:rPr lang="de-DE" dirty="0"/>
              <a:t>Fördert das </a:t>
            </a:r>
            <a:r>
              <a:rPr lang="de-DE" b="1" dirty="0"/>
              <a:t>analytische und verallgemeinernde Denken</a:t>
            </a:r>
            <a:r>
              <a:rPr lang="de-DE" dirty="0"/>
              <a:t>; ideal für entdeckendes Lernen.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0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Deduktives Denken – vom Allgemeinen zum Konkreten (Modelle anwenden).</a:t>
            </a:r>
          </a:p>
          <a:p>
            <a:endParaRPr lang="de-DE" dirty="0"/>
          </a:p>
          <a:p>
            <a:r>
              <a:rPr lang="de-DE" dirty="0"/>
              <a:t>Schüler*innen wenden </a:t>
            </a:r>
            <a:r>
              <a:rPr lang="de-DE" b="1" dirty="0"/>
              <a:t>bekannte Regeln, Modelle oder Theorien</a:t>
            </a:r>
            <a:r>
              <a:rPr lang="de-DE" dirty="0"/>
              <a:t> auf konkrete Beispiele an.</a:t>
            </a:r>
          </a:p>
          <a:p>
            <a:endParaRPr lang="de-DE" b="1" dirty="0"/>
          </a:p>
          <a:p>
            <a:r>
              <a:rPr lang="de-DE" b="1" dirty="0"/>
              <a:t>💡 Beispiele:</a:t>
            </a:r>
          </a:p>
          <a:p>
            <a:r>
              <a:rPr lang="de-DE" b="1" dirty="0"/>
              <a:t>Plattentektonik:</a:t>
            </a:r>
            <a:br>
              <a:rPr lang="de-DE" dirty="0"/>
            </a:br>
            <a:r>
              <a:rPr lang="de-DE" dirty="0"/>
              <a:t>Ihr kennt das Modell der Plattentektonik und übertragt es auf die Situation am Pazifischen Feuerring: Warum kommt es hier zu häufigen Erdbeben und Vulkanausbrüchen?</a:t>
            </a:r>
            <a:br>
              <a:rPr lang="de-DE" dirty="0"/>
            </a:br>
            <a:r>
              <a:rPr lang="de-DE" dirty="0"/>
              <a:t>→ Vom Modell (Allgemeines) zur konkreten Region (Beispiel).</a:t>
            </a:r>
          </a:p>
          <a:p>
            <a:endParaRPr lang="de-DE" b="1" dirty="0"/>
          </a:p>
          <a:p>
            <a:endParaRPr lang="de-DE" dirty="0"/>
          </a:p>
          <a:p>
            <a:r>
              <a:rPr lang="de-DE" b="1" dirty="0"/>
              <a:t>🧭 Didaktischer Zweck:</a:t>
            </a:r>
          </a:p>
          <a:p>
            <a:r>
              <a:rPr lang="de-DE" dirty="0"/>
              <a:t>Fördert das </a:t>
            </a:r>
            <a:r>
              <a:rPr lang="de-DE" b="1" dirty="0"/>
              <a:t>regelgeleitete und strukturierte Denken</a:t>
            </a:r>
            <a:r>
              <a:rPr lang="de-DE" dirty="0"/>
              <a:t>; stärkt das Verständnis geographischer Modelle.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011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Kreatives Denken – Neues schaffen und Ideen entwickeln.</a:t>
            </a:r>
          </a:p>
          <a:p>
            <a:endParaRPr lang="de-DE" dirty="0"/>
          </a:p>
          <a:p>
            <a:r>
              <a:rPr lang="de-DE" b="1" dirty="0"/>
              <a:t>💡 Beispiele:</a:t>
            </a:r>
          </a:p>
          <a:p>
            <a:r>
              <a:rPr lang="de-DE" b="1" dirty="0"/>
              <a:t>Zukunftsstadt gestalten:</a:t>
            </a:r>
            <a:br>
              <a:rPr lang="de-DE" dirty="0"/>
            </a:br>
            <a:r>
              <a:rPr lang="de-DE" dirty="0"/>
              <a:t>Ihr entwickelt in Gruppen kreative Entwürfe für eine nachhaltige Stadt 2050. Dabei kombiniert ihr Umwelt-, Sozial- und Technikaspekte.</a:t>
            </a:r>
            <a:br>
              <a:rPr lang="de-DE" dirty="0"/>
            </a:br>
            <a:r>
              <a:rPr lang="de-DE" dirty="0"/>
              <a:t>→ Offenes, gestalterisches Denken.</a:t>
            </a:r>
          </a:p>
          <a:p>
            <a:endParaRPr lang="de-DE" dirty="0"/>
          </a:p>
          <a:p>
            <a:r>
              <a:rPr lang="de-DE" b="1" dirty="0"/>
              <a:t>🧭 Didaktischer Zweck:</a:t>
            </a:r>
          </a:p>
          <a:p>
            <a:r>
              <a:rPr lang="de-DE" dirty="0"/>
              <a:t>Fördert </a:t>
            </a:r>
            <a:r>
              <a:rPr lang="de-DE" b="1" dirty="0"/>
              <a:t>Divergenz, Perspektivenwechsel, Vorstellungskraft</a:t>
            </a:r>
            <a:r>
              <a:rPr lang="de-DE" dirty="0"/>
              <a:t> und Motivation.</a:t>
            </a:r>
            <a:br>
              <a:rPr lang="de-DE" dirty="0"/>
            </a:br>
            <a:r>
              <a:rPr lang="de-DE" dirty="0"/>
              <a:t>Ideal in Projektarbeit, Planspielen oder Zukunftswerkstätten.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Problemlösendes Denken – gezielt ein Problem bearbeiten.“</a:t>
            </a:r>
          </a:p>
          <a:p>
            <a:endParaRPr lang="de-DE" dirty="0"/>
          </a:p>
          <a:p>
            <a:r>
              <a:rPr lang="de-DE" dirty="0"/>
              <a:t>Schüler*innen analysieren ein Problem, entwickeln Lösungsvorschläge und begründen Entscheidungen.</a:t>
            </a:r>
          </a:p>
          <a:p>
            <a:endParaRPr lang="de-DE" b="1" dirty="0"/>
          </a:p>
          <a:p>
            <a:r>
              <a:rPr lang="de-DE" b="1" dirty="0"/>
              <a:t>💡 Beispiele:</a:t>
            </a:r>
          </a:p>
          <a:p>
            <a:r>
              <a:rPr lang="de-DE" b="1" dirty="0"/>
              <a:t>Hochwasserschutz planen:</a:t>
            </a:r>
            <a:br>
              <a:rPr lang="de-DE" dirty="0"/>
            </a:br>
            <a:r>
              <a:rPr lang="de-DE" dirty="0"/>
              <a:t>Ihr übernehmt die Rolle von Stadtplaner*innen und müsst entscheiden, welche Maßnahmen (z. B. Deichbau, Rückhaltebecken, Flächenentsiegelung) sinnvoll sind, um ein Stadtgebiet zu schützen.</a:t>
            </a:r>
            <a:br>
              <a:rPr lang="de-DE" dirty="0"/>
            </a:br>
            <a:r>
              <a:rPr lang="de-DE" dirty="0"/>
              <a:t>→ Analyse – Abwägen – Entscheidung.</a:t>
            </a:r>
          </a:p>
          <a:p>
            <a:endParaRPr lang="de-DE" dirty="0"/>
          </a:p>
          <a:p>
            <a:r>
              <a:rPr lang="de-DE" dirty="0"/>
              <a:t>Fördert </a:t>
            </a:r>
            <a:r>
              <a:rPr lang="de-DE" b="1" dirty="0"/>
              <a:t>bewertendes, argumentatives und handlungsorientiertes Denken</a:t>
            </a:r>
            <a:r>
              <a:rPr lang="de-DE" dirty="0"/>
              <a:t>; besonders geeignet für Fallstudien, Rollenspiele und Simulationen.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531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„In dieser Aufgabe entscheidet ihr, wohin Familie </a:t>
            </a:r>
            <a:r>
              <a:rPr lang="de-DE" dirty="0" err="1"/>
              <a:t>Bertoni</a:t>
            </a:r>
            <a:r>
              <a:rPr lang="de-DE" dirty="0"/>
              <a:t> ziehen sollte. Analysiert, bewertet und diskutiert gemeinsam – und achtet dabei darauf, welche Denkformen ihr einsetzt.“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Reflexion danach:</a:t>
            </a:r>
            <a:br>
              <a:rPr lang="de-DE" dirty="0"/>
            </a:br>
            <a:r>
              <a:rPr lang="de-DE" dirty="0"/>
              <a:t>„Wie haben wir gedacht? Welche Denkprozesse waren aktiv?“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39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20272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1868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887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84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4680"/>
            <a:ext cx="51816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4675"/>
            <a:ext cx="51816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17084" y="225424"/>
            <a:ext cx="1056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"/>
            <a:ext cx="12192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12192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844680"/>
            <a:ext cx="105156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17" y="1844675"/>
            <a:ext cx="1056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917" y="2809461"/>
            <a:ext cx="1056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84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44675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09461"/>
            <a:ext cx="5157787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844675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835275"/>
            <a:ext cx="5183188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44675"/>
            <a:ext cx="617220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041918"/>
            <a:ext cx="3932237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51792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844675"/>
            <a:ext cx="617220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041918"/>
            <a:ext cx="3932237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5"/>
            <a:ext cx="12192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black"/>
              </a:solidFill>
            </a:endParaRPr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10074" y="0"/>
            <a:ext cx="12213209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75971" y="134684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22286"/>
            <a:ext cx="103632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86604"/>
            <a:ext cx="103632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2849" y="6173054"/>
            <a:ext cx="48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42849" y="6464164"/>
            <a:ext cx="384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2935966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740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9185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8641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124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250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55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0391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460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14547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8371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23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1084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9301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4205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906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254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04.11.25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6049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2480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8645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896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35220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6929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8751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tif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18E5-D937-4385-B3C1-9CE1C1F817BB}" type="datetime1">
              <a:rPr lang="de-DE" smtClean="0"/>
              <a:t>04.11.25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031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83511D-8196-4682-A40F-0C342EC59218}"/>
              </a:ext>
            </a:extLst>
          </p:cNvPr>
          <p:cNvSpPr/>
          <p:nvPr userDrawn="1"/>
        </p:nvSpPr>
        <p:spPr>
          <a:xfrm>
            <a:off x="0" y="1683803"/>
            <a:ext cx="12192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4" y="6268823"/>
            <a:ext cx="1407859" cy="4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3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4" r:id="rId12"/>
    <p:sldLayoutId id="2147483666" r:id="rId13"/>
    <p:sldLayoutId id="2147483671" r:id="rId14"/>
    <p:sldLayoutId id="2147483667" r:id="rId15"/>
    <p:sldLayoutId id="2147483663" r:id="rId16"/>
    <p:sldLayoutId id="2147483670" r:id="rId17"/>
    <p:sldLayoutId id="2147483665" r:id="rId18"/>
    <p:sldLayoutId id="2147483668" r:id="rId19"/>
    <p:sldLayoutId id="2147483669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  <p:sldLayoutId id="2147483696" r:id="rId29"/>
    <p:sldLayoutId id="2147483698" r:id="rId30"/>
    <p:sldLayoutId id="2147483699" r:id="rId31"/>
    <p:sldLayoutId id="2147483702" r:id="rId32"/>
    <p:sldLayoutId id="2147483703" r:id="rId33"/>
    <p:sldLayoutId id="2147483706" r:id="rId34"/>
    <p:sldLayoutId id="2147483707" r:id="rId35"/>
    <p:sldLayoutId id="2147483708" r:id="rId36"/>
    <p:sldLayoutId id="2147483709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4.png"/><Relationship Id="rId2" Type="http://schemas.openxmlformats.org/officeDocument/2006/relationships/image" Target="../media/image1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0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customXml" Target="../ink/ink12.xml"/><Relationship Id="rId1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customXml" Target="../ink/ink9.xml"/><Relationship Id="rId12" Type="http://schemas.openxmlformats.org/officeDocument/2006/relationships/image" Target="../media/image220.png"/><Relationship Id="rId17" Type="http://schemas.openxmlformats.org/officeDocument/2006/relationships/customXml" Target="../ink/ink14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0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0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210.png"/><Relationship Id="rId19" Type="http://schemas.openxmlformats.org/officeDocument/2006/relationships/customXml" Target="../ink/ink15.xml"/><Relationship Id="rId4" Type="http://schemas.openxmlformats.org/officeDocument/2006/relationships/image" Target="../media/image23.png"/><Relationship Id="rId9" Type="http://schemas.openxmlformats.org/officeDocument/2006/relationships/customXml" Target="../ink/ink10.xml"/><Relationship Id="rId14" Type="http://schemas.openxmlformats.org/officeDocument/2006/relationships/image" Target="../media/image2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47657-AA05-4B9A-8F92-5A1A97CFF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71855"/>
            <a:ext cx="10363200" cy="2000512"/>
          </a:xfrm>
        </p:spPr>
        <p:txBody>
          <a:bodyPr>
            <a:no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  <a:ea typeface="Verdana" panose="020B0604030504040204" pitchFamily="34" charset="0"/>
              </a:rPr>
              <a:t>METHODEN FÜR DEN SCHÜLERAKTIVIERENDEN GEOGRAPHIEUNTERRICHT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92850C-4AAE-4DAB-8FD6-361E320B7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2181822"/>
            <a:ext cx="7772400" cy="1537723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solidFill>
                  <a:srgbClr val="3AB7D5"/>
                </a:solidFill>
                <a:latin typeface="Franklin Gothic Demi" panose="020B0703020102020204" pitchFamily="34" charset="0"/>
              </a:rPr>
              <a:t>Simon Meinert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052263-39C2-4A6C-B47C-0C5C51CFBA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11/2025</a:t>
            </a:r>
          </a:p>
        </p:txBody>
      </p:sp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52789BA3-37BD-4BDF-844A-0B0B1D3C8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703" y="3017603"/>
            <a:ext cx="4714594" cy="35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0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864FDB5-3744-2695-29D1-44210BA9B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067" y="573130"/>
            <a:ext cx="9768311" cy="6178508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8D4651-57BD-420D-8A21-57F0457B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413" y="1690688"/>
            <a:ext cx="2936196" cy="21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ADD2326-13D7-65A2-4417-AA33A29C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760" y="192697"/>
            <a:ext cx="7426960" cy="6472606"/>
          </a:xfrm>
        </p:spPr>
      </p:pic>
    </p:spTree>
    <p:extLst>
      <p:ext uri="{BB962C8B-B14F-4D97-AF65-F5344CB8AC3E}">
        <p14:creationId xmlns:p14="http://schemas.microsoft.com/office/powerpoint/2010/main" val="267215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651B1A75-3860-FA2A-7E0B-41C624FBC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959" y="1690687"/>
            <a:ext cx="9284410" cy="516731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B68466B-9211-7105-D06D-05C9C7AF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0" y="483710"/>
            <a:ext cx="5879409" cy="1148080"/>
          </a:xfrm>
        </p:spPr>
        <p:txBody>
          <a:bodyPr>
            <a:no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Wo sollte Familie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Bertoni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hinziehen?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5FF63C8F-A797-AC89-9AC8-C39CEE8FBB3B}"/>
                  </a:ext>
                </a:extLst>
              </p14:cNvPr>
              <p14:cNvContentPartPr/>
              <p14:nvPr/>
            </p14:nvContentPartPr>
            <p14:xfrm>
              <a:off x="1817946" y="2122945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5FF63C8F-A797-AC89-9AC8-C39CEE8FBB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306" y="201494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0EDF97A3-CF4F-CB43-A270-0EC8EF2E75E6}"/>
                  </a:ext>
                </a:extLst>
              </p14:cNvPr>
              <p14:cNvContentPartPr/>
              <p14:nvPr/>
            </p14:nvContentPartPr>
            <p14:xfrm>
              <a:off x="1502946" y="1996585"/>
              <a:ext cx="36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0EDF97A3-CF4F-CB43-A270-0EC8EF2E75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4946" y="18885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31467B5A-648E-4D60-D648-23F31A7030DC}"/>
                  </a:ext>
                </a:extLst>
              </p14:cNvPr>
              <p14:cNvContentPartPr/>
              <p14:nvPr/>
            </p14:nvContentPartPr>
            <p14:xfrm>
              <a:off x="1513026" y="2290705"/>
              <a:ext cx="10800" cy="14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31467B5A-648E-4D60-D648-23F31A7030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95386" y="2183065"/>
                <a:ext cx="464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E662C534-EED0-CA3D-8B11-82739ABE6023}"/>
                  </a:ext>
                </a:extLst>
              </p14:cNvPr>
              <p14:cNvContentPartPr/>
              <p14:nvPr/>
            </p14:nvContentPartPr>
            <p14:xfrm>
              <a:off x="1204146" y="2028265"/>
              <a:ext cx="4680" cy="68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E662C534-EED0-CA3D-8B11-82739ABE60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6506" y="1920265"/>
                <a:ext cx="403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E5C58E29-582E-2B74-CBC8-A4BEBF571C9A}"/>
                  </a:ext>
                </a:extLst>
              </p14:cNvPr>
              <p14:cNvContentPartPr/>
              <p14:nvPr/>
            </p14:nvContentPartPr>
            <p14:xfrm>
              <a:off x="1387386" y="2290705"/>
              <a:ext cx="36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E5C58E29-582E-2B74-CBC8-A4BEBF571C9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69386" y="218306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91B7846-A827-445A-6EF9-EB46E92A3B9E}"/>
                  </a:ext>
                </a:extLst>
              </p14:cNvPr>
              <p14:cNvContentPartPr/>
              <p14:nvPr/>
            </p14:nvContentPartPr>
            <p14:xfrm>
              <a:off x="1387386" y="2290705"/>
              <a:ext cx="360" cy="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91B7846-A827-445A-6EF9-EB46E92A3B9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69386" y="218306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3E9CE90C-FB9D-10A7-58AE-1651D86015D7}"/>
                  </a:ext>
                </a:extLst>
              </p14:cNvPr>
              <p14:cNvContentPartPr/>
              <p14:nvPr/>
            </p14:nvContentPartPr>
            <p14:xfrm>
              <a:off x="1313226" y="2007385"/>
              <a:ext cx="360" cy="3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3E9CE90C-FB9D-10A7-58AE-1651D86015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08906" y="1980385"/>
                <a:ext cx="900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Inhaltsplatzhalter 5">
            <a:extLst>
              <a:ext uri="{FF2B5EF4-FFF2-40B4-BE49-F238E27FC236}">
                <a16:creationId xmlns:a16="http://schemas.microsoft.com/office/drawing/2014/main" id="{BB0FF10B-1D6B-BECF-ADDC-92E85B46C0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152399"/>
            <a:ext cx="6024880" cy="38717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9AE5770-A2F7-15CA-54A7-2C80F268A800}"/>
              </a:ext>
            </a:extLst>
          </p:cNvPr>
          <p:cNvSpPr txBox="1"/>
          <p:nvPr/>
        </p:nvSpPr>
        <p:spPr>
          <a:xfrm>
            <a:off x="734988" y="6162422"/>
            <a:ext cx="15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bis 09:45 Uhr</a:t>
            </a:r>
          </a:p>
        </p:txBody>
      </p:sp>
    </p:spTree>
    <p:extLst>
      <p:ext uri="{BB962C8B-B14F-4D97-AF65-F5344CB8AC3E}">
        <p14:creationId xmlns:p14="http://schemas.microsoft.com/office/powerpoint/2010/main" val="41164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37968C-3235-45B9-8261-6DC1A6FE9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86" y="1924830"/>
            <a:ext cx="10918028" cy="3595028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45A8D9"/>
              </a:buClr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Reflektiert die Aufgaben auf der Metaebene:</a:t>
            </a:r>
          </a:p>
          <a:p>
            <a:pPr lvl="1" algn="just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Wie habt ihr die Erarbeitung erlebt? Was ist euch positiv, was negativ aufgefallen? </a:t>
            </a:r>
          </a:p>
          <a:p>
            <a:pPr lvl="1" algn="just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Welchen Schwerpunkt/welche Stärke seht ihr bei der Methode?</a:t>
            </a:r>
          </a:p>
          <a:p>
            <a:pPr lvl="1" algn="just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Welche Erscheinungsformen des Denkens werden durch die Aufgabe gefördert/gefordert.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D722EF-DAF8-4464-99B0-E184161F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AUFGABE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0AE8667-2914-4219-A13C-F6139B49C9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F51E5D-7842-45B8-A4E1-2E39E0B4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91" y="4474494"/>
            <a:ext cx="2356701" cy="15884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244041-2FCB-65BE-E216-66A2C80C9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772" y="3836276"/>
            <a:ext cx="4803228" cy="30217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690E4F-1A86-8512-1F3C-220F83BAC477}"/>
              </a:ext>
            </a:extLst>
          </p:cNvPr>
          <p:cNvSpPr txBox="1"/>
          <p:nvPr/>
        </p:nvSpPr>
        <p:spPr>
          <a:xfrm>
            <a:off x="1064816" y="4749975"/>
            <a:ext cx="122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ca. 10 Uhr</a:t>
            </a:r>
          </a:p>
        </p:txBody>
      </p:sp>
    </p:spTree>
    <p:extLst>
      <p:ext uri="{BB962C8B-B14F-4D97-AF65-F5344CB8AC3E}">
        <p14:creationId xmlns:p14="http://schemas.microsoft.com/office/powerpoint/2010/main" val="234734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EDDC070-20C2-479B-A7DD-9274D501C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87" y="2187019"/>
            <a:ext cx="8080867" cy="3670442"/>
          </a:xfrm>
        </p:spPr>
        <p:txBody>
          <a:bodyPr>
            <a:normAutofit/>
          </a:bodyPr>
          <a:lstStyle/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„Wissen ist keine Kopie der Wirklichkeit, sondern eine Konstruktion von Menschen“    </a:t>
            </a:r>
          </a:p>
          <a:p>
            <a:pPr marL="0" indent="0">
              <a:buClr>
                <a:srgbClr val="45A8D9"/>
              </a:buClr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            (Heinz Mandl 2006)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Wissensbasiertes, Konstruktivistisches Lernen ist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…aktiv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…selbstgesteuert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…konstruktiv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…emotional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…situativ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…sozial.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582D779-3B41-417B-891B-AAC24AA0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813" y="225425"/>
            <a:ext cx="8229529" cy="1332000"/>
          </a:xfrm>
        </p:spPr>
        <p:txBody>
          <a:bodyPr>
            <a:no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PRINZIPIEN DER KONSTRUKTIVISTISCHEN LERNTHEORIE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85521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19C0AF-44A7-4F36-BDFD-A61BDB2D5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FC947E-9FB6-4B0D-8F95-470B8720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94" y="225425"/>
            <a:ext cx="8271640" cy="1332000"/>
          </a:xfrm>
        </p:spPr>
        <p:txBody>
          <a:bodyPr>
            <a:normAutofit/>
          </a:bodyPr>
          <a:lstStyle/>
          <a:p>
            <a:pPr algn="ctr"/>
            <a:r>
              <a:rPr lang="de-DE" sz="3600" cap="all" dirty="0">
                <a:latin typeface="Franklin Gothic Demi" panose="020B0502020104020203"/>
              </a:rPr>
              <a:t>Unterrichtsbesuch UND BESPRECHUNG</a:t>
            </a:r>
            <a:endParaRPr lang="de-DE" sz="6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2473BF-1194-DA69-6A06-E7F61BBE18CD}"/>
              </a:ext>
            </a:extLst>
          </p:cNvPr>
          <p:cNvSpPr txBox="1"/>
          <p:nvPr/>
        </p:nvSpPr>
        <p:spPr>
          <a:xfrm>
            <a:off x="942233" y="1916410"/>
            <a:ext cx="107925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Rückmeldungen zu: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Kognitive Aktivierung in den unterschiedlichen Phasen: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Wann war sie am höchsten? Wann am niedrigsten? Woran konntet ihr das beobachten?</a:t>
            </a:r>
          </a:p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	Wie könnte die kognitive Aktivierung gesteigert werden?</a:t>
            </a: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Erscheinungsformen des Denkens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Welche Erscheinungsformen des Denkens konntet ihr den unterschiedlichen Phasen beobachtet?</a:t>
            </a: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Schülerinnenvorstellungen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Wo wurden subjektive Konzepte der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offengelegt? Wie wurden diese ggf. durch den Unterricht 	verändert/erweitert? Wo wurden Vorstellungen „liegengelassen“?</a:t>
            </a:r>
          </a:p>
          <a:p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Reflexion zur Bewusstmachung des Lernzuwachses	</a:t>
            </a:r>
          </a:p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Wie wurde der Lernzuwachs reflektiert? Gab es unterschiedliche Ebenen? Wie wird der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Lernzu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</a:p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	wachs eingeschätzt (von den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/von den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LiV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)? Wurden Konsequenzen gezogen?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7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19C0AF-44A7-4F36-BDFD-A61BDB2D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13" y="1814745"/>
            <a:ext cx="10560000" cy="4012786"/>
          </a:xfrm>
        </p:spPr>
        <p:txBody>
          <a:bodyPr/>
          <a:lstStyle/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FC947E-9FB6-4B0D-8F95-470B8720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94" y="225425"/>
            <a:ext cx="8271640" cy="1332000"/>
          </a:xfrm>
        </p:spPr>
        <p:txBody>
          <a:bodyPr>
            <a:normAutofit/>
          </a:bodyPr>
          <a:lstStyle/>
          <a:p>
            <a:pPr algn="ctr"/>
            <a:r>
              <a:rPr lang="de-DE" sz="3600" cap="all" dirty="0">
                <a:latin typeface="Franklin Gothic Demi" panose="020B0502020104020203"/>
              </a:rPr>
              <a:t>Unterrichtsbesuch UND BESPRECHUNG</a:t>
            </a:r>
            <a:endParaRPr lang="de-DE" sz="60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C753FFB-25FC-EF5F-3D87-D38D76E24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33730"/>
            <a:ext cx="12192001" cy="31152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899327D-7D2E-F19B-D548-50D3F267A7EE}"/>
              </a:ext>
            </a:extLst>
          </p:cNvPr>
          <p:cNvSpPr txBox="1"/>
          <p:nvPr/>
        </p:nvSpPr>
        <p:spPr>
          <a:xfrm>
            <a:off x="3448306" y="1814745"/>
            <a:ext cx="52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Hauptpintention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? Kompetenzen?</a:t>
            </a:r>
          </a:p>
        </p:txBody>
      </p:sp>
    </p:spTree>
    <p:extLst>
      <p:ext uri="{BB962C8B-B14F-4D97-AF65-F5344CB8AC3E}">
        <p14:creationId xmlns:p14="http://schemas.microsoft.com/office/powerpoint/2010/main" val="308909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A5BF4E4-993A-4619-8AD8-CE5769217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A105A1-F4BE-4F00-BA98-74204BC82A31}"/>
              </a:ext>
            </a:extLst>
          </p:cNvPr>
          <p:cNvSpPr/>
          <p:nvPr/>
        </p:nvSpPr>
        <p:spPr>
          <a:xfrm>
            <a:off x="8783211" y="4479703"/>
            <a:ext cx="2570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www.slideshare.net/jsgroff/conceptual-change-groff-14376146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F0A6AB-C247-4CCC-9D60-01404DEC5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198" y="2491818"/>
            <a:ext cx="5895406" cy="2511105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7DD68C5D-9668-4EA1-7768-3ABDDB5F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PRINZIPIEN DER KONSTRUKTIVISTISCHEN LERNTHEORIE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73276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317C242-D68D-4A59-9B13-8DED27E44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124" y="1668979"/>
            <a:ext cx="8697365" cy="4034671"/>
          </a:xfrm>
        </p:spPr>
        <p:txBody>
          <a:bodyPr>
            <a:noAutofit/>
          </a:bodyPr>
          <a:lstStyle/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fördert und akzeptiert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Autonomie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und Initiative der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verwendet authentische Quellen zusammen mit veränderbaren, interaktiven Materialien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verwendet vorwiegend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Operatoren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wie „analysiere“, „erstelle“, „entwickele“, „diskutiere“, „klassifiziere“,…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stellt ihre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eigene Ansicht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zurück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regt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zum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Dialog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an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animiert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dazu,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zu stellen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bringt die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dazu,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aufzustellen und  Erfahrungen zu machen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gibt den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Zeit zum Nachdenken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nach einer Frage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fördert die natürliche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Neugier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der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602792-5217-439F-A914-EE326CC8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813" y="225425"/>
            <a:ext cx="8210676" cy="1332000"/>
          </a:xfrm>
        </p:spPr>
        <p:txBody>
          <a:bodyPr>
            <a:no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ROLLE DER LEHRKRAFT BEIM KONSTRUKTIVISTISCHEN UNTERRICHT</a:t>
            </a:r>
          </a:p>
        </p:txBody>
      </p:sp>
    </p:spTree>
    <p:extLst>
      <p:ext uri="{BB962C8B-B14F-4D97-AF65-F5344CB8AC3E}">
        <p14:creationId xmlns:p14="http://schemas.microsoft.com/office/powerpoint/2010/main" val="174940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99BDF9-8F6F-4577-B05E-4D3E52B3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THINKING THROUGH GEOGRAPHY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6193D7E-C17D-D848-6765-EF3534F54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207" y="1844675"/>
            <a:ext cx="6536385" cy="4013200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B05970D-9A2A-641D-E427-590DF5EC6D96}"/>
              </a:ext>
            </a:extLst>
          </p:cNvPr>
          <p:cNvSpPr txBox="1"/>
          <p:nvPr/>
        </p:nvSpPr>
        <p:spPr>
          <a:xfrm>
            <a:off x="6913695" y="2615705"/>
            <a:ext cx="48557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Clr>
                <a:srgbClr val="45A8D9"/>
              </a:buClr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Von Nichols und </a:t>
            </a:r>
            <a:r>
              <a:rPr lang="de-D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Leat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entwickelter Ansatz orientiert sich an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drei Leitvorstellungen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342900" indent="-342900" algn="just">
              <a:buClr>
                <a:srgbClr val="45A8D9"/>
              </a:buClr>
              <a:buFont typeface="+mj-lt"/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flexibel und anpassungsfähig, spannend und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herausfordernd</a:t>
            </a:r>
          </a:p>
          <a:p>
            <a:pPr marL="342900" indent="-342900" algn="just">
              <a:buClr>
                <a:srgbClr val="45A8D9"/>
              </a:buClr>
              <a:buFont typeface="+mj-lt"/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Anleitungen und Hilfestellungen fördern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Denkstrategien</a:t>
            </a:r>
          </a:p>
          <a:p>
            <a:pPr marL="342900" indent="-342900" algn="just">
              <a:buClr>
                <a:srgbClr val="45A8D9"/>
              </a:buClr>
              <a:buFont typeface="+mj-lt"/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eigenständige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Lern- und Problemlösestrategien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entwickeln</a:t>
            </a:r>
          </a:p>
        </p:txBody>
      </p:sp>
    </p:spTree>
    <p:extLst>
      <p:ext uri="{BB962C8B-B14F-4D97-AF65-F5344CB8AC3E}">
        <p14:creationId xmlns:p14="http://schemas.microsoft.com/office/powerpoint/2010/main" val="397219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84FF55A-3E03-4F73-AF83-0AC6F2BEC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88" y="1844675"/>
            <a:ext cx="7920000" cy="4216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8:30 Begrüßung, Aktuelles 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9:00 Merkmale und Erscheinungsformen des Denkens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9:45 Konstruktivistische Lerntheorie und TTG-Methoden 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10:25 Unterrichtsbesuch und Besprechung</a:t>
            </a:r>
          </a:p>
          <a:p>
            <a:pPr marL="0" indent="0">
              <a:buNone/>
            </a:pPr>
            <a:r>
              <a:rPr lang="de-DE" sz="2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Mittagspause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13:30 Energizer (Außenseiter)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13:40 Lebendiges Profil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15:00 Vorstellen der Arbeitsergebnisse</a:t>
            </a:r>
          </a:p>
          <a:p>
            <a:pPr marL="0" indent="0">
              <a:buNone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15:30 Feedback, offene Sprechstunde, Ausblick</a:t>
            </a:r>
          </a:p>
          <a:p>
            <a:pPr marL="0" indent="0">
              <a:buNone/>
            </a:pPr>
            <a:endParaRPr lang="de-DE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3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EB82D2-9D7E-421B-9743-CB6C7203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TAGESPLAN</a:t>
            </a:r>
          </a:p>
        </p:txBody>
      </p:sp>
    </p:spTree>
    <p:extLst>
      <p:ext uri="{BB962C8B-B14F-4D97-AF65-F5344CB8AC3E}">
        <p14:creationId xmlns:p14="http://schemas.microsoft.com/office/powerpoint/2010/main" val="179619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E52EB35-4960-DE40-A935-5396C4D46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2120" y="1619568"/>
            <a:ext cx="6054560" cy="4364672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8509C4A2-7722-5142-10FC-0C9D4CC74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THINKING THROUGH GEOGRAPHY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8D285C-6C94-E809-2D49-5195CFBB1242}"/>
              </a:ext>
            </a:extLst>
          </p:cNvPr>
          <p:cNvSpPr txBox="1"/>
          <p:nvPr/>
        </p:nvSpPr>
        <p:spPr>
          <a:xfrm>
            <a:off x="695960" y="2767280"/>
            <a:ext cx="451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Zudem gibt es Leitlinien für die Gestaltung der Aufgaben und für die Durchführung des Unterrichts mit TTG-Methoden:</a:t>
            </a:r>
          </a:p>
        </p:txBody>
      </p:sp>
    </p:spTree>
    <p:extLst>
      <p:ext uri="{BB962C8B-B14F-4D97-AF65-F5344CB8AC3E}">
        <p14:creationId xmlns:p14="http://schemas.microsoft.com/office/powerpoint/2010/main" val="718595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F41264F-CC0E-723B-A41D-46A0428B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13144"/>
            <a:ext cx="5178837" cy="40132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84FB880-4F06-E87E-CAC7-DB06EFD9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DENKEN LERNEN MIT GEOGRAPHIE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2E546DE-2EA4-AED8-4380-5C9341721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13144"/>
            <a:ext cx="5709869" cy="34621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82CF032-AA5E-1816-7AE5-19FE46B2D002}"/>
              </a:ext>
            </a:extLst>
          </p:cNvPr>
          <p:cNvSpPr txBox="1"/>
          <p:nvPr/>
        </p:nvSpPr>
        <p:spPr>
          <a:xfrm>
            <a:off x="6444113" y="5539859"/>
            <a:ext cx="512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Diercke „Denken lernen mit Karten“ 2016 S.5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252759C9-AD68-A959-38D6-0B2BEA74505E}"/>
                  </a:ext>
                </a:extLst>
              </p14:cNvPr>
              <p14:cNvContentPartPr/>
              <p14:nvPr/>
            </p14:nvContentPartPr>
            <p14:xfrm>
              <a:off x="4371786" y="2280265"/>
              <a:ext cx="1586880" cy="403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252759C9-AD68-A959-38D6-0B2BEA7450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8146" y="2172265"/>
                <a:ext cx="169452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4876E0CF-8700-52BF-6836-820A86C86AE5}"/>
                  </a:ext>
                </a:extLst>
              </p14:cNvPr>
              <p14:cNvContentPartPr/>
              <p14:nvPr/>
            </p14:nvContentPartPr>
            <p14:xfrm>
              <a:off x="4624146" y="4561225"/>
              <a:ext cx="1319760" cy="540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4876E0CF-8700-52BF-6836-820A86C86A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0146" y="4453225"/>
                <a:ext cx="14274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A61B3C37-0B34-2300-6D2F-15BC03802834}"/>
                  </a:ext>
                </a:extLst>
              </p14:cNvPr>
              <p14:cNvContentPartPr/>
              <p14:nvPr/>
            </p14:nvContentPartPr>
            <p14:xfrm>
              <a:off x="830106" y="4760305"/>
              <a:ext cx="4399920" cy="13932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A61B3C37-0B34-2300-6D2F-15BC038028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6106" y="4652305"/>
                <a:ext cx="450756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68ADB3B-84A6-07B9-49E5-F76B10656782}"/>
                  </a:ext>
                </a:extLst>
              </p14:cNvPr>
              <p14:cNvContentPartPr/>
              <p14:nvPr/>
            </p14:nvContentPartPr>
            <p14:xfrm>
              <a:off x="2248866" y="4865065"/>
              <a:ext cx="1407600" cy="435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68ADB3B-84A6-07B9-49E5-F76B106567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4866" y="4757425"/>
                <a:ext cx="1515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BE38AE22-1EA8-B25F-86D4-009E0ADDF476}"/>
                  </a:ext>
                </a:extLst>
              </p14:cNvPr>
              <p14:cNvContentPartPr/>
              <p14:nvPr/>
            </p14:nvContentPartPr>
            <p14:xfrm>
              <a:off x="7409826" y="2311225"/>
              <a:ext cx="1071360" cy="2232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BE38AE22-1EA8-B25F-86D4-009E0ADDF4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55826" y="2203585"/>
                <a:ext cx="11790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B62CDA14-3325-83BE-16AE-B63ED1356F62}"/>
                  </a:ext>
                </a:extLst>
              </p14:cNvPr>
              <p14:cNvContentPartPr/>
              <p14:nvPr/>
            </p14:nvContentPartPr>
            <p14:xfrm>
              <a:off x="9417186" y="2889025"/>
              <a:ext cx="1201320" cy="10692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B62CDA14-3325-83BE-16AE-B63ED1356F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63546" y="2781385"/>
                <a:ext cx="1308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A1498964-0D58-7711-7C95-7153AEF4E455}"/>
                  </a:ext>
                </a:extLst>
              </p14:cNvPr>
              <p14:cNvContentPartPr/>
              <p14:nvPr/>
            </p14:nvContentPartPr>
            <p14:xfrm>
              <a:off x="6453306" y="4444945"/>
              <a:ext cx="2569320" cy="4428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A1498964-0D58-7711-7C95-7153AEF4E45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99666" y="4336945"/>
                <a:ext cx="26769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36BAE6C6-5697-A1D8-DBF8-69DF05AFBA2F}"/>
                  </a:ext>
                </a:extLst>
              </p14:cNvPr>
              <p14:cNvContentPartPr/>
              <p14:nvPr/>
            </p14:nvContentPartPr>
            <p14:xfrm>
              <a:off x="7574706" y="4749505"/>
              <a:ext cx="3283200" cy="11772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36BAE6C6-5697-A1D8-DBF8-69DF05AFBA2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21066" y="4641865"/>
                <a:ext cx="3390840" cy="33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153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FAE0157-5F1D-9D6E-3E01-DFA02EA13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160" y="365125"/>
            <a:ext cx="6325559" cy="6376987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69BA38F-A762-1F6B-5D1A-98C4A2B60F9A}"/>
              </a:ext>
            </a:extLst>
          </p:cNvPr>
          <p:cNvSpPr/>
          <p:nvPr/>
        </p:nvSpPr>
        <p:spPr>
          <a:xfrm>
            <a:off x="5712938" y="3607434"/>
            <a:ext cx="3065301" cy="308086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6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BEEBAE-B2D9-445F-A312-DBF47EE9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DENKEN LERNEN MIT GEOGRAPHIE</a:t>
            </a:r>
            <a:endParaRPr lang="de-DE" sz="36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EFE560B-8188-470A-CDF9-166841062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74932" y="1808798"/>
            <a:ext cx="2378867" cy="3362642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739D04-9617-7F4B-4A9B-E5978AD4D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33" y="1226570"/>
            <a:ext cx="4126174" cy="56314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988ED0A-B160-DFD3-F09F-693FC783358B}"/>
              </a:ext>
            </a:extLst>
          </p:cNvPr>
          <p:cNvSpPr txBox="1"/>
          <p:nvPr/>
        </p:nvSpPr>
        <p:spPr>
          <a:xfrm>
            <a:off x="4643364" y="4914771"/>
            <a:ext cx="5843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Gewünschtes Ziel:</a:t>
            </a:r>
          </a:p>
          <a:p>
            <a:r>
              <a:rPr lang="de-DE" sz="2000" b="1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 Vorbereitungsdienst jede Methode</a:t>
            </a:r>
          </a:p>
          <a:p>
            <a:r>
              <a:rPr lang="de-DE" sz="2000" b="1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 Mal ausprobieren!</a:t>
            </a:r>
          </a:p>
        </p:txBody>
      </p:sp>
    </p:spTree>
    <p:extLst>
      <p:ext uri="{BB962C8B-B14F-4D97-AF65-F5344CB8AC3E}">
        <p14:creationId xmlns:p14="http://schemas.microsoft.com/office/powerpoint/2010/main" val="1072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BEEBAE-B2D9-445F-A312-DBF47EE9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60CBD7E-9266-4978-8F91-A75D3045E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0826" y="1690688"/>
            <a:ext cx="6390347" cy="43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C0D0BB-46E6-395D-0E80-34C23BA80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736" y="2217589"/>
            <a:ext cx="6096528" cy="342929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1955E77-551C-E590-B4E0-1809E43B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ENERGIZER</a:t>
            </a:r>
          </a:p>
        </p:txBody>
      </p:sp>
    </p:spTree>
    <p:extLst>
      <p:ext uri="{BB962C8B-B14F-4D97-AF65-F5344CB8AC3E}">
        <p14:creationId xmlns:p14="http://schemas.microsoft.com/office/powerpoint/2010/main" val="2361563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78846-4F5C-B675-33A4-70067DE5C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AA9E8C-22BF-1ED2-6C8E-183C28D3D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844675"/>
            <a:ext cx="9995323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„Jeder Tropfen zählt“</a:t>
            </a:r>
          </a:p>
          <a:p>
            <a:pPr marL="0" indent="0">
              <a:buNone/>
            </a:pPr>
            <a:endParaRPr lang="de-DE" sz="1600" dirty="0">
              <a:solidFill>
                <a:srgbClr val="45A8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just"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Lest die didaktische Erläuterung zu der Methode und die Einführung des Artikels.</a:t>
            </a:r>
          </a:p>
          <a:p>
            <a:pPr marL="457200" indent="-457200" algn="just"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Bearbeitet das erste Arbeitsblatt in Einzelarbeit. Wenn ihr fertig seid, wartet an der Haltestelle auf zwei Partner.</a:t>
            </a:r>
          </a:p>
          <a:p>
            <a:pPr marL="457200" indent="-457200" algn="just"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Bearbeitet gemeinsam auf dem zweiten Arbeitsblatt die Aufgaben 2+3.</a:t>
            </a:r>
          </a:p>
          <a:p>
            <a:pPr marL="457200" indent="-457200" algn="just"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Erarbeitet Möglichkeiten, die Methode weiter zu differenzieren.</a:t>
            </a:r>
          </a:p>
          <a:p>
            <a:pPr marL="457200" indent="-457200" algn="just">
              <a:buAutoNum type="arabicPeriod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Ordnet den Aufgaben geographische Kompetenzen zu.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B29DDC-F857-BFF6-12D4-3F9B7C20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DAS LEBENDIGE PROFIL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A2FAAD-3CC9-CE18-903F-BB2547B4BD57}"/>
              </a:ext>
            </a:extLst>
          </p:cNvPr>
          <p:cNvSpPr txBox="1"/>
          <p:nvPr/>
        </p:nvSpPr>
        <p:spPr>
          <a:xfrm>
            <a:off x="9745980" y="5461627"/>
            <a:ext cx="212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bis 14:30 Uhr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0B6CD8-F374-38D9-7680-5375A987E94B}"/>
              </a:ext>
            </a:extLst>
          </p:cNvPr>
          <p:cNvSpPr txBox="1"/>
          <p:nvPr/>
        </p:nvSpPr>
        <p:spPr>
          <a:xfrm>
            <a:off x="1310640" y="6226929"/>
            <a:ext cx="821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Sprinteraufgabe: „Geographische Denkstrategien“ lesen und Wichtiges unterstreichen</a:t>
            </a:r>
          </a:p>
        </p:txBody>
      </p:sp>
    </p:spTree>
    <p:extLst>
      <p:ext uri="{BB962C8B-B14F-4D97-AF65-F5344CB8AC3E}">
        <p14:creationId xmlns:p14="http://schemas.microsoft.com/office/powerpoint/2010/main" val="3612270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CBE2812-3923-24E8-405A-A2314EBD0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93" y="1690688"/>
            <a:ext cx="7466813" cy="438132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5ACFBD1-5BC4-1410-9CAB-0B1E63E6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METAKOGNITIVE REFLEXION</a:t>
            </a:r>
          </a:p>
        </p:txBody>
      </p:sp>
    </p:spTree>
    <p:extLst>
      <p:ext uri="{BB962C8B-B14F-4D97-AF65-F5344CB8AC3E}">
        <p14:creationId xmlns:p14="http://schemas.microsoft.com/office/powerpoint/2010/main" val="3827780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BFBFB32-81A6-B6B5-BF93-174EB1B1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VORSTELLUNG DER ARBEITSERGEBNISSE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2032FF4-5E44-A928-D8A3-4E5E04D5F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7609" y="2643114"/>
            <a:ext cx="45967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A46A70-B49D-400C-9B4D-83B0EBE0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DIE IDEENAMPEL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9E2E0B-9F34-4829-8B6D-4D27F359F7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84" y="2073290"/>
            <a:ext cx="2446766" cy="3344235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1499622-670E-4F48-8D5B-B1B929DD3EAD}"/>
              </a:ext>
            </a:extLst>
          </p:cNvPr>
          <p:cNvSpPr/>
          <p:nvPr/>
        </p:nvSpPr>
        <p:spPr>
          <a:xfrm>
            <a:off x="5484815" y="23137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Arial"/>
                <a:ea typeface="Georgia"/>
              </a:rPr>
              <a:t>„Das hat </a:t>
            </a:r>
            <a:r>
              <a:rPr lang="en-US" sz="2000" dirty="0" err="1">
                <a:latin typeface="Arial"/>
                <a:ea typeface="Georgia"/>
              </a:rPr>
              <a:t>mir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heute</a:t>
            </a:r>
            <a:r>
              <a:rPr lang="en-US" sz="2000" dirty="0">
                <a:latin typeface="Arial"/>
                <a:ea typeface="Georgia"/>
              </a:rPr>
              <a:t> gar </a:t>
            </a:r>
            <a:r>
              <a:rPr lang="en-US" sz="2000" dirty="0" err="1">
                <a:latin typeface="Arial"/>
                <a:ea typeface="Georgia"/>
              </a:rPr>
              <a:t>nicht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gefallen</a:t>
            </a:r>
            <a:r>
              <a:rPr lang="en-US" sz="2000" dirty="0">
                <a:latin typeface="Arial"/>
                <a:ea typeface="Georgia"/>
              </a:rPr>
              <a:t>.“ </a:t>
            </a:r>
            <a:endParaRPr lang="de-DE" sz="20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8BB2D1D-8F82-4455-A456-7CA038A00947}"/>
              </a:ext>
            </a:extLst>
          </p:cNvPr>
          <p:cNvSpPr/>
          <p:nvPr/>
        </p:nvSpPr>
        <p:spPr>
          <a:xfrm>
            <a:off x="5460099" y="3083689"/>
            <a:ext cx="427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ea typeface="Georgia"/>
              </a:rPr>
              <a:t>„Mir </a:t>
            </a:r>
            <a:r>
              <a:rPr lang="en-US" sz="2000" dirty="0" err="1">
                <a:latin typeface="Arial"/>
                <a:ea typeface="Georgia"/>
              </a:rPr>
              <a:t>gefällt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dieser</a:t>
            </a:r>
            <a:r>
              <a:rPr lang="en-US" sz="2000" dirty="0">
                <a:latin typeface="Arial"/>
                <a:ea typeface="Georgia"/>
              </a:rPr>
              <a:t> Input. Ich bin </a:t>
            </a:r>
            <a:r>
              <a:rPr lang="en-US" sz="2000" dirty="0" err="1">
                <a:latin typeface="Arial"/>
                <a:ea typeface="Georgia"/>
              </a:rPr>
              <a:t>aber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nicht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sicher</a:t>
            </a:r>
            <a:r>
              <a:rPr lang="en-US" sz="2000" dirty="0">
                <a:latin typeface="Arial"/>
                <a:ea typeface="Georgia"/>
              </a:rPr>
              <a:t>, </a:t>
            </a:r>
            <a:r>
              <a:rPr lang="en-US" sz="2000" dirty="0" err="1">
                <a:latin typeface="Arial"/>
                <a:ea typeface="Georgia"/>
              </a:rPr>
              <a:t>ob</a:t>
            </a:r>
            <a:r>
              <a:rPr lang="en-US" sz="2000" dirty="0">
                <a:latin typeface="Arial"/>
                <a:ea typeface="Georgia"/>
              </a:rPr>
              <a:t> ich </a:t>
            </a:r>
            <a:r>
              <a:rPr lang="en-US" sz="2000" dirty="0" err="1">
                <a:latin typeface="Arial"/>
                <a:ea typeface="Georgia"/>
              </a:rPr>
              <a:t>schon</a:t>
            </a:r>
            <a:r>
              <a:rPr lang="en-US" sz="2000" dirty="0">
                <a:latin typeface="Arial"/>
                <a:ea typeface="Georgia"/>
              </a:rPr>
              <a:t> in der Lage bin, </a:t>
            </a:r>
            <a:r>
              <a:rPr lang="en-US" sz="2000" dirty="0" err="1">
                <a:latin typeface="Arial"/>
                <a:ea typeface="Georgia"/>
              </a:rPr>
              <a:t>diesen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umzusetzen</a:t>
            </a:r>
            <a:r>
              <a:rPr lang="en-US" sz="2000" dirty="0">
                <a:latin typeface="Arial"/>
                <a:ea typeface="Georgia"/>
              </a:rPr>
              <a:t> – </a:t>
            </a:r>
            <a:r>
              <a:rPr lang="en-US" sz="2000" dirty="0" err="1">
                <a:latin typeface="Arial"/>
                <a:ea typeface="Georgia"/>
              </a:rPr>
              <a:t>dazu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habe</a:t>
            </a:r>
            <a:r>
              <a:rPr lang="en-US" sz="2000" dirty="0">
                <a:latin typeface="Arial"/>
                <a:ea typeface="Georgia"/>
              </a:rPr>
              <a:t> ich </a:t>
            </a:r>
            <a:r>
              <a:rPr lang="en-US" sz="2000" dirty="0" err="1">
                <a:latin typeface="Arial"/>
                <a:ea typeface="Georgia"/>
              </a:rPr>
              <a:t>Fragen</a:t>
            </a:r>
            <a:r>
              <a:rPr lang="en-US" sz="2000" dirty="0">
                <a:latin typeface="Arial"/>
                <a:ea typeface="Georgia"/>
              </a:rPr>
              <a:t>”?</a:t>
            </a:r>
            <a:endParaRPr lang="de-DE" sz="20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0CFD49-C739-43A9-971B-8944691E6337}"/>
              </a:ext>
            </a:extLst>
          </p:cNvPr>
          <p:cNvSpPr/>
          <p:nvPr/>
        </p:nvSpPr>
        <p:spPr>
          <a:xfrm>
            <a:off x="5460099" y="4795626"/>
            <a:ext cx="4069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ea typeface="Georgia"/>
              </a:rPr>
              <a:t> „Wow! Das </a:t>
            </a:r>
            <a:r>
              <a:rPr lang="en-US" sz="2000" dirty="0" err="1">
                <a:latin typeface="Arial"/>
                <a:ea typeface="Georgia"/>
              </a:rPr>
              <a:t>ist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eine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tolle</a:t>
            </a:r>
            <a:r>
              <a:rPr lang="en-US" sz="2000" dirty="0">
                <a:latin typeface="Arial"/>
                <a:ea typeface="Georgia"/>
              </a:rPr>
              <a:t> Idee, die ich gut </a:t>
            </a:r>
            <a:r>
              <a:rPr lang="en-US" sz="2000" dirty="0" err="1">
                <a:latin typeface="Arial"/>
                <a:ea typeface="Georgia"/>
              </a:rPr>
              <a:t>einsetzen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kann</a:t>
            </a:r>
            <a:r>
              <a:rPr lang="en-US" sz="2000" dirty="0">
                <a:latin typeface="Arial"/>
                <a:ea typeface="Georgia"/>
              </a:rPr>
              <a:t>“!</a:t>
            </a:r>
            <a:endParaRPr lang="de-DE" sz="2000" dirty="0"/>
          </a:p>
        </p:txBody>
      </p:sp>
      <p:sp>
        <p:nvSpPr>
          <p:cNvPr id="9" name="Pfeil nach rechts 7">
            <a:extLst>
              <a:ext uri="{FF2B5EF4-FFF2-40B4-BE49-F238E27FC236}">
                <a16:creationId xmlns:a16="http://schemas.microsoft.com/office/drawing/2014/main" id="{2FAA9C38-8229-4089-9EF6-920E0AF5F8F1}"/>
              </a:ext>
            </a:extLst>
          </p:cNvPr>
          <p:cNvSpPr/>
          <p:nvPr/>
        </p:nvSpPr>
        <p:spPr bwMode="auto">
          <a:xfrm rot="921516">
            <a:off x="3963710" y="4711164"/>
            <a:ext cx="1498483" cy="372868"/>
          </a:xfrm>
          <a:prstGeom prst="right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E56EF32C-1426-4E5D-BA69-4B65257A3DDB}"/>
              </a:ext>
            </a:extLst>
          </p:cNvPr>
          <p:cNvSpPr/>
          <p:nvPr/>
        </p:nvSpPr>
        <p:spPr>
          <a:xfrm>
            <a:off x="4116669" y="3544651"/>
            <a:ext cx="1343430" cy="401511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A3C4CA06-6C88-9113-2169-2AA90578A900}"/>
              </a:ext>
            </a:extLst>
          </p:cNvPr>
          <p:cNvSpPr/>
          <p:nvPr/>
        </p:nvSpPr>
        <p:spPr>
          <a:xfrm rot="21223232">
            <a:off x="3970058" y="2408454"/>
            <a:ext cx="1343430" cy="401511"/>
          </a:xfrm>
          <a:prstGeom prst="rightArrow">
            <a:avLst>
              <a:gd name="adj1" fmla="val 50000"/>
              <a:gd name="adj2" fmla="val 604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35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0DDCC75-9A4C-1997-D303-416379768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400" y="1844675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67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DC2870D-62A4-4A65-919C-E0798867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073" y="1844675"/>
            <a:ext cx="8530128" cy="4012786"/>
          </a:xfrm>
        </p:spPr>
        <p:txBody>
          <a:bodyPr>
            <a:noAutofit/>
          </a:bodyPr>
          <a:lstStyle/>
          <a:p>
            <a:pPr algn="ctr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900" dirty="0">
                <a:latin typeface="Verdana" panose="020B0604030504040204" pitchFamily="34" charset="0"/>
                <a:ea typeface="Verdana" panose="020B0604030504040204" pitchFamily="34" charset="0"/>
              </a:rPr>
              <a:t>Nächstes Modul am </a:t>
            </a:r>
            <a:r>
              <a:rPr lang="de-DE" sz="1900" b="1" dirty="0">
                <a:latin typeface="Verdana" panose="020B0604030504040204" pitchFamily="34" charset="0"/>
                <a:ea typeface="Verdana" panose="020B0604030504040204" pitchFamily="34" charset="0"/>
              </a:rPr>
              <a:t>06.12.25 um 8:30 Uhr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0" indent="0" algn="ctr"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900" dirty="0">
                <a:latin typeface="Verdana" panose="020B0604030504040204" pitchFamily="34" charset="0"/>
                <a:ea typeface="Verdana" panose="020B0604030504040204" pitchFamily="34" charset="0"/>
              </a:rPr>
              <a:t>Bei Fragen und Problemen, wendet euch gerne an mich</a:t>
            </a:r>
          </a:p>
          <a:p>
            <a:pPr marL="0" indent="0">
              <a:buClr>
                <a:srgbClr val="45A8D9"/>
              </a:buClr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A4A2EE-ADB3-4868-89E1-DED12F45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>
                <a:latin typeface="Franklin Gothic Demi" panose="020B0703020102020204" pitchFamily="34" charset="0"/>
              </a:rPr>
              <a:t>       VIELEN </a:t>
            </a:r>
            <a:r>
              <a:rPr lang="de-DE" sz="3200" dirty="0">
                <a:latin typeface="Franklin Gothic Demi" panose="020B0703020102020204" pitchFamily="34" charset="0"/>
              </a:rPr>
              <a:t>DANK FÜRS MITARBEITEN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45668D-157D-445D-B9AD-6AFAA6E6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5" y="225426"/>
            <a:ext cx="2153976" cy="12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61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5A4B3D7-2E01-847A-BBF5-6A327DFCA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dirty="0"/>
              <a:t>Funke, J. (Hrsg.) (2006): Denken und Problemlösen. Enzyklopädie der Psychologie: Kognition, Band C/II/8. Göttingen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dirty="0"/>
              <a:t>Reinfried, S. und Haubrich, H. (Hrsg.) (2021): Geographie unterrichten lernen. Die Didaktik der Geographie. Berlin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dirty="0"/>
              <a:t>Schuler, S. (Hrsg.) (2017): Diercke Methoden. Denken lernen mit Geographie. Braunschweig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dirty="0"/>
              <a:t>Schuler, S. (Hrsg.) (2016): Diercke Methoden 2. Mehr Denken lernen mit Geographie. Braunschweig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dirty="0"/>
              <a:t>Schuler, S. (Hrsg.) (2016): Diercke Denken lernen mit Karten. Braunschweig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44B461-E135-5D60-C9D0-0F5BF932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QUELLEN u.a.</a:t>
            </a:r>
          </a:p>
        </p:txBody>
      </p:sp>
    </p:spTree>
    <p:extLst>
      <p:ext uri="{BB962C8B-B14F-4D97-AF65-F5344CB8AC3E}">
        <p14:creationId xmlns:p14="http://schemas.microsoft.com/office/powerpoint/2010/main" val="85381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A46A70-B49D-400C-9B4D-83B0EBE0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DIE IDEENAMPEL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9E2E0B-9F34-4829-8B6D-4D27F359F7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84" y="2073290"/>
            <a:ext cx="2446766" cy="3344235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1499622-670E-4F48-8D5B-B1B929DD3EAD}"/>
              </a:ext>
            </a:extLst>
          </p:cNvPr>
          <p:cNvSpPr/>
          <p:nvPr/>
        </p:nvSpPr>
        <p:spPr>
          <a:xfrm>
            <a:off x="5484815" y="23137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Arial"/>
                <a:ea typeface="Georgia"/>
              </a:rPr>
              <a:t>„Das hat </a:t>
            </a:r>
            <a:r>
              <a:rPr lang="en-US" sz="2000" dirty="0" err="1">
                <a:latin typeface="Arial"/>
                <a:ea typeface="Georgia"/>
              </a:rPr>
              <a:t>mir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heute</a:t>
            </a:r>
            <a:r>
              <a:rPr lang="en-US" sz="2000" dirty="0">
                <a:latin typeface="Arial"/>
                <a:ea typeface="Georgia"/>
              </a:rPr>
              <a:t> gar </a:t>
            </a:r>
            <a:r>
              <a:rPr lang="en-US" sz="2000" dirty="0" err="1">
                <a:latin typeface="Arial"/>
                <a:ea typeface="Georgia"/>
              </a:rPr>
              <a:t>nicht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gefallen</a:t>
            </a:r>
            <a:r>
              <a:rPr lang="en-US" sz="2000" dirty="0">
                <a:latin typeface="Arial"/>
                <a:ea typeface="Georgia"/>
              </a:rPr>
              <a:t>.“ </a:t>
            </a:r>
            <a:endParaRPr lang="de-DE" sz="20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8BB2D1D-8F82-4455-A456-7CA038A00947}"/>
              </a:ext>
            </a:extLst>
          </p:cNvPr>
          <p:cNvSpPr/>
          <p:nvPr/>
        </p:nvSpPr>
        <p:spPr>
          <a:xfrm>
            <a:off x="5460099" y="3083689"/>
            <a:ext cx="427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ea typeface="Georgia"/>
              </a:rPr>
              <a:t>„Mir </a:t>
            </a:r>
            <a:r>
              <a:rPr lang="en-US" sz="2000" dirty="0" err="1">
                <a:latin typeface="Arial"/>
                <a:ea typeface="Georgia"/>
              </a:rPr>
              <a:t>gefällt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dieser</a:t>
            </a:r>
            <a:r>
              <a:rPr lang="en-US" sz="2000" dirty="0">
                <a:latin typeface="Arial"/>
                <a:ea typeface="Georgia"/>
              </a:rPr>
              <a:t> Input. Ich bin </a:t>
            </a:r>
            <a:r>
              <a:rPr lang="en-US" sz="2000" dirty="0" err="1">
                <a:latin typeface="Arial"/>
                <a:ea typeface="Georgia"/>
              </a:rPr>
              <a:t>aber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nicht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sicher</a:t>
            </a:r>
            <a:r>
              <a:rPr lang="en-US" sz="2000" dirty="0">
                <a:latin typeface="Arial"/>
                <a:ea typeface="Georgia"/>
              </a:rPr>
              <a:t>, </a:t>
            </a:r>
            <a:r>
              <a:rPr lang="en-US" sz="2000" dirty="0" err="1">
                <a:latin typeface="Arial"/>
                <a:ea typeface="Georgia"/>
              </a:rPr>
              <a:t>ob</a:t>
            </a:r>
            <a:r>
              <a:rPr lang="en-US" sz="2000" dirty="0">
                <a:latin typeface="Arial"/>
                <a:ea typeface="Georgia"/>
              </a:rPr>
              <a:t> ich </a:t>
            </a:r>
            <a:r>
              <a:rPr lang="en-US" sz="2000" dirty="0" err="1">
                <a:latin typeface="Arial"/>
                <a:ea typeface="Georgia"/>
              </a:rPr>
              <a:t>schon</a:t>
            </a:r>
            <a:r>
              <a:rPr lang="en-US" sz="2000" dirty="0">
                <a:latin typeface="Arial"/>
                <a:ea typeface="Georgia"/>
              </a:rPr>
              <a:t> in der Lage bin, </a:t>
            </a:r>
            <a:r>
              <a:rPr lang="en-US" sz="2000" dirty="0" err="1">
                <a:latin typeface="Arial"/>
                <a:ea typeface="Georgia"/>
              </a:rPr>
              <a:t>diesen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umzusetzen</a:t>
            </a:r>
            <a:r>
              <a:rPr lang="en-US" sz="2000" dirty="0">
                <a:latin typeface="Arial"/>
                <a:ea typeface="Georgia"/>
              </a:rPr>
              <a:t> – </a:t>
            </a:r>
            <a:r>
              <a:rPr lang="en-US" sz="2000" dirty="0" err="1">
                <a:latin typeface="Arial"/>
                <a:ea typeface="Georgia"/>
              </a:rPr>
              <a:t>dazu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habe</a:t>
            </a:r>
            <a:r>
              <a:rPr lang="en-US" sz="2000" dirty="0">
                <a:latin typeface="Arial"/>
                <a:ea typeface="Georgia"/>
              </a:rPr>
              <a:t> ich </a:t>
            </a:r>
            <a:r>
              <a:rPr lang="en-US" sz="2000" dirty="0" err="1">
                <a:latin typeface="Arial"/>
                <a:ea typeface="Georgia"/>
              </a:rPr>
              <a:t>Fragen</a:t>
            </a:r>
            <a:r>
              <a:rPr lang="en-US" sz="2000" dirty="0">
                <a:latin typeface="Arial"/>
                <a:ea typeface="Georgia"/>
              </a:rPr>
              <a:t>”?</a:t>
            </a:r>
            <a:endParaRPr lang="de-DE" sz="20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0CFD49-C739-43A9-971B-8944691E6337}"/>
              </a:ext>
            </a:extLst>
          </p:cNvPr>
          <p:cNvSpPr/>
          <p:nvPr/>
        </p:nvSpPr>
        <p:spPr>
          <a:xfrm>
            <a:off x="5460099" y="4795626"/>
            <a:ext cx="4069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ea typeface="Georgia"/>
              </a:rPr>
              <a:t> „Wow! Das </a:t>
            </a:r>
            <a:r>
              <a:rPr lang="en-US" sz="2000" dirty="0" err="1">
                <a:latin typeface="Arial"/>
                <a:ea typeface="Georgia"/>
              </a:rPr>
              <a:t>ist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eine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tolle</a:t>
            </a:r>
            <a:r>
              <a:rPr lang="en-US" sz="2000" dirty="0">
                <a:latin typeface="Arial"/>
                <a:ea typeface="Georgia"/>
              </a:rPr>
              <a:t> Idee, die ich gut </a:t>
            </a:r>
            <a:r>
              <a:rPr lang="en-US" sz="2000" dirty="0" err="1">
                <a:latin typeface="Arial"/>
                <a:ea typeface="Georgia"/>
              </a:rPr>
              <a:t>einsetzen</a:t>
            </a:r>
            <a:r>
              <a:rPr lang="en-US" sz="2000" dirty="0">
                <a:latin typeface="Arial"/>
                <a:ea typeface="Georgia"/>
              </a:rPr>
              <a:t> </a:t>
            </a:r>
            <a:r>
              <a:rPr lang="en-US" sz="2000" dirty="0" err="1">
                <a:latin typeface="Arial"/>
                <a:ea typeface="Georgia"/>
              </a:rPr>
              <a:t>kann</a:t>
            </a:r>
            <a:r>
              <a:rPr lang="en-US" sz="2000" dirty="0">
                <a:latin typeface="Arial"/>
                <a:ea typeface="Georgia"/>
              </a:rPr>
              <a:t>“!</a:t>
            </a:r>
            <a:endParaRPr lang="de-DE" sz="2000" dirty="0"/>
          </a:p>
        </p:txBody>
      </p:sp>
      <p:sp>
        <p:nvSpPr>
          <p:cNvPr id="9" name="Pfeil nach rechts 7">
            <a:extLst>
              <a:ext uri="{FF2B5EF4-FFF2-40B4-BE49-F238E27FC236}">
                <a16:creationId xmlns:a16="http://schemas.microsoft.com/office/drawing/2014/main" id="{2FAA9C38-8229-4089-9EF6-920E0AF5F8F1}"/>
              </a:ext>
            </a:extLst>
          </p:cNvPr>
          <p:cNvSpPr/>
          <p:nvPr/>
        </p:nvSpPr>
        <p:spPr bwMode="auto">
          <a:xfrm rot="921516">
            <a:off x="3963710" y="4711164"/>
            <a:ext cx="1498483" cy="372868"/>
          </a:xfrm>
          <a:prstGeom prst="right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E56EF32C-1426-4E5D-BA69-4B65257A3DDB}"/>
              </a:ext>
            </a:extLst>
          </p:cNvPr>
          <p:cNvSpPr/>
          <p:nvPr/>
        </p:nvSpPr>
        <p:spPr>
          <a:xfrm>
            <a:off x="4116669" y="3544651"/>
            <a:ext cx="1343430" cy="401511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A3C4CA06-6C88-9113-2169-2AA90578A900}"/>
              </a:ext>
            </a:extLst>
          </p:cNvPr>
          <p:cNvSpPr/>
          <p:nvPr/>
        </p:nvSpPr>
        <p:spPr>
          <a:xfrm rot="21223232">
            <a:off x="3970058" y="2408454"/>
            <a:ext cx="1343430" cy="401511"/>
          </a:xfrm>
          <a:prstGeom prst="rightArrow">
            <a:avLst>
              <a:gd name="adj1" fmla="val 50000"/>
              <a:gd name="adj2" fmla="val 604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5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5D7898-1030-4FED-991B-1A9FF56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VORWISSEN AKTIVIEREN 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506D5F6-1F16-4DC9-8956-0822F3849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Tauscht euch kurz zu zweit aus:</a:t>
            </a:r>
          </a:p>
          <a:p>
            <a:pPr marL="0" indent="0" algn="ctr">
              <a:buNone/>
            </a:pPr>
            <a:r>
              <a:rPr lang="de-DE" dirty="0"/>
              <a:t>Was ist „denken“?</a:t>
            </a:r>
          </a:p>
        </p:txBody>
      </p:sp>
    </p:spTree>
    <p:extLst>
      <p:ext uri="{BB962C8B-B14F-4D97-AF65-F5344CB8AC3E}">
        <p14:creationId xmlns:p14="http://schemas.microsoft.com/office/powerpoint/2010/main" val="188928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5C5740-69B2-4C58-A930-AA93F9643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062" y="1696825"/>
            <a:ext cx="8902262" cy="447696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„…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aktive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 innere Beschäftigung mit sprachlichen Begriffen, bildlichen Vorstellungen und anderen mentalen Inhalten mit dem Ziel, 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neue Erkenntnisse 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zu gewinnen.“                                  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3AB7D5"/>
              </a:buClr>
              <a:buNone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						</a:t>
            </a:r>
          </a:p>
          <a:p>
            <a:pPr>
              <a:lnSpc>
                <a:spcPct val="7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Abgrenzung von „wahrnehmen“ oder „Gedächtnis“</a:t>
            </a:r>
          </a:p>
          <a:p>
            <a:pPr>
              <a:lnSpc>
                <a:spcPct val="100000"/>
              </a:lnSpc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Denken hilft beim 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Verstehen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 und 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Bewerten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, von Dingen, die wir 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wahrnehmen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70000"/>
              </a:lnSpc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Denken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 dient dem zielorientierten 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Handeln.</a:t>
            </a:r>
          </a:p>
          <a:p>
            <a:pPr>
              <a:lnSpc>
                <a:spcPct val="70000"/>
              </a:lnSpc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Sechs </a:t>
            </a:r>
            <a:r>
              <a:rPr lang="de-DE" sz="24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grundlegende Merkmale 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des Denkens</a:t>
            </a:r>
          </a:p>
          <a:p>
            <a:pPr lvl="1" indent="-324000">
              <a:lnSpc>
                <a:spcPct val="11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Vergegenwärtigung </a:t>
            </a:r>
          </a:p>
          <a:p>
            <a:pPr lvl="1" indent="-324000">
              <a:lnSpc>
                <a:spcPct val="11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Ordnungsleistung durch Begriffsbildung</a:t>
            </a:r>
          </a:p>
          <a:p>
            <a:pPr lvl="1" indent="-324000">
              <a:lnSpc>
                <a:spcPct val="11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Innerlichkeit</a:t>
            </a:r>
          </a:p>
          <a:p>
            <a:pPr lvl="1" indent="-324000">
              <a:lnSpc>
                <a:spcPct val="11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Selektivität</a:t>
            </a:r>
          </a:p>
          <a:p>
            <a:pPr lvl="1" indent="-324000">
              <a:lnSpc>
                <a:spcPct val="11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Urteil und Entscheidung</a:t>
            </a:r>
          </a:p>
          <a:p>
            <a:pPr lvl="1" indent="-324000">
              <a:lnSpc>
                <a:spcPct val="110000"/>
              </a:lnSpc>
              <a:spcBef>
                <a:spcPts val="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Reflexivität</a:t>
            </a:r>
          </a:p>
          <a:p>
            <a:pPr>
              <a:buClr>
                <a:srgbClr val="3AB7D5"/>
              </a:buClr>
              <a:buFont typeface="Wingdings" panose="05000000000000000000" pitchFamily="2" charset="2"/>
              <a:buChar char="§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93AA13-B0EB-4C72-B78A-EFC5FD41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MERKMALE DES DENKENS </a:t>
            </a:r>
            <a:r>
              <a:rPr lang="de-DE" sz="2400" dirty="0">
                <a:latin typeface="Franklin Gothic Demi" panose="020B0703020102020204" pitchFamily="34" charset="0"/>
              </a:rPr>
              <a:t>(nach J. Funke, 2006)</a:t>
            </a:r>
            <a:endParaRPr lang="de-DE" sz="36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3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D475C3E-EE8A-4C3D-BA21-B586399AA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383" y="2085564"/>
            <a:ext cx="8663233" cy="3693348"/>
          </a:xfrm>
        </p:spPr>
        <p:txBody>
          <a:bodyPr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Induktives Schlussfolgern </a:t>
            </a:r>
          </a:p>
          <a:p>
            <a:pPr marL="0" indent="0" algn="ctr">
              <a:spcBef>
                <a:spcPts val="800"/>
              </a:spcBef>
              <a:buNone/>
            </a:pP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8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Schlussfolgerungen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ohne allgemeingültige Gesetzmäßigkeiten </a:t>
            </a:r>
          </a:p>
          <a:p>
            <a:pPr>
              <a:spcBef>
                <a:spcPts val="8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Denken vom Konkreten zum Abstrakten</a:t>
            </a:r>
          </a:p>
          <a:p>
            <a:pPr>
              <a:spcBef>
                <a:spcPts val="8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Auf Basis von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Erfahrungen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mit ähnlichen Situationen werden Wahrscheinlichkeitsurteile gefällt, Prognosen </a:t>
            </a:r>
          </a:p>
          <a:p>
            <a:pPr>
              <a:spcBef>
                <a:spcPts val="8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Hohe Komplexität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, Hineinfühlen und –denken in unbekannte Situation, Zukunftsoffenheit</a:t>
            </a:r>
          </a:p>
          <a:p>
            <a:pPr>
              <a:spcBef>
                <a:spcPts val="8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D442BF-A007-46B2-803E-38651DA8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ERSCHEINUNGSFORMEN DES DENKENS</a:t>
            </a:r>
            <a:endParaRPr lang="de-DE" sz="3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8FBE2D-4937-2DE9-C40F-1ED18E5E1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222" y="2309812"/>
            <a:ext cx="10287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D475C3E-EE8A-4C3D-BA21-B586399AA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384" y="1923393"/>
            <a:ext cx="8663233" cy="4250396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spcBef>
                <a:spcPts val="800"/>
              </a:spcBef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Deduktives Schlussfolgern </a:t>
            </a:r>
          </a:p>
          <a:p>
            <a:pPr marL="0" indent="0" algn="ctr">
              <a:spcBef>
                <a:spcPts val="800"/>
              </a:spcBef>
              <a:buNone/>
            </a:pP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80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folgerichtiges Schließen auf der Grundlage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logischer Regeln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und allgemeingültiger Gesetzmäßigkeiten</a:t>
            </a:r>
          </a:p>
          <a:p>
            <a:pPr>
              <a:spcBef>
                <a:spcPts val="80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Denken vom Abstrakten/Allgemeinen zum Konkreten</a:t>
            </a:r>
          </a:p>
          <a:p>
            <a:pPr>
              <a:spcBef>
                <a:spcPts val="800"/>
              </a:spcBef>
              <a:buClr>
                <a:srgbClr val="3AB7D5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Aufgaben zum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logischen Schließen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setzen voraus, dass es allgemeine Gesetzmäßigkeiten gibt, die bekannt sind.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D442BF-A007-46B2-803E-38651DA8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ERSCHEINUNGSFORMEN DES DENKENS</a:t>
            </a:r>
            <a:endParaRPr lang="de-DE" sz="3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C640E4-CB85-A2CB-3ADF-C4E06CA8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809" y="2442013"/>
            <a:ext cx="8572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1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5CD406D-8139-481D-8437-337D32D19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88" y="1743960"/>
            <a:ext cx="7920000" cy="4722829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45A8D9"/>
              </a:buClr>
              <a:buNone/>
            </a:pPr>
            <a:endParaRPr lang="de-DE" sz="20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Kreatives Denken</a:t>
            </a:r>
          </a:p>
          <a:p>
            <a:pPr marL="0" indent="0" algn="ctr">
              <a:buClr>
                <a:srgbClr val="45A8D9"/>
              </a:buClr>
              <a:buNone/>
            </a:pP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etwas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Neues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schaffen</a:t>
            </a:r>
          </a:p>
          <a:p>
            <a:pPr>
              <a:spcBef>
                <a:spcPts val="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Offenheit, großer Gestaltungsspielraum</a:t>
            </a:r>
          </a:p>
          <a:p>
            <a:pPr marL="0" indent="0">
              <a:spcBef>
                <a:spcPts val="0"/>
              </a:spcBef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Problemlösendes Denken</a:t>
            </a:r>
          </a:p>
          <a:p>
            <a:pPr marL="0" indent="0" algn="ctr">
              <a:buClr>
                <a:srgbClr val="45A8D9"/>
              </a:buClr>
              <a:buNone/>
            </a:pP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Klares </a:t>
            </a:r>
            <a:r>
              <a:rPr lang="de-DE" sz="20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Ziel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Lücke zwischen Ist- und Sollzustand gilt es zu schließen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3AB7D5"/>
              </a:buClr>
              <a:buFont typeface="Wingdings" panose="05000000000000000000" pitchFamily="2" charset="2"/>
              <a:buChar char="§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B59A10-C66B-4662-A433-FC6DBAE9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>
                <a:latin typeface="Franklin Gothic Demi" panose="020B0703020102020204" pitchFamily="34" charset="0"/>
              </a:rPr>
              <a:t>ERSCHEINUNGSFORMEN DES DENKENS</a:t>
            </a:r>
            <a:endParaRPr lang="de-DE" sz="3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815476-02DD-155B-ED46-B97CEC945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537" y="1677384"/>
            <a:ext cx="1206243" cy="21907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8778B0B-9C5C-C76B-5BB1-4178F7CC3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38" y="3868135"/>
            <a:ext cx="9715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0082"/>
      </p:ext>
    </p:extLst>
  </p:cSld>
  <p:clrMapOvr>
    <a:masterClrMapping/>
  </p:clrMapOvr>
</p:sld>
</file>

<file path=ppt/theme/theme1.xml><?xml version="1.0" encoding="utf-8"?>
<a:theme xmlns:a="http://schemas.openxmlformats.org/drawingml/2006/main" name="IQS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2645</Words>
  <Application>Microsoft Macintosh PowerPoint</Application>
  <PresentationFormat>Breitbild</PresentationFormat>
  <Paragraphs>289</Paragraphs>
  <Slides>31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Franklin Gothic Demi</vt:lpstr>
      <vt:lpstr>Verdana</vt:lpstr>
      <vt:lpstr>Wingdings</vt:lpstr>
      <vt:lpstr>IQSH</vt:lpstr>
      <vt:lpstr>METHODEN FÜR DEN SCHÜLERAKTIVIERENDEN GEOGRAPHIEUNTERRICHT</vt:lpstr>
      <vt:lpstr>TAGESPLAN</vt:lpstr>
      <vt:lpstr>PowerPoint-Präsentation</vt:lpstr>
      <vt:lpstr>DIE IDEENAMPEL</vt:lpstr>
      <vt:lpstr>VORWISSEN AKTIVIEREN  </vt:lpstr>
      <vt:lpstr>MERKMALE DES DENKENS (nach J. Funke, 2006)</vt:lpstr>
      <vt:lpstr>ERSCHEINUNGSFORMEN DES DENKENS</vt:lpstr>
      <vt:lpstr>ERSCHEINUNGSFORMEN DES DENKENS</vt:lpstr>
      <vt:lpstr>ERSCHEINUNGSFORMEN DES DENKENS</vt:lpstr>
      <vt:lpstr>PowerPoint-Präsentation</vt:lpstr>
      <vt:lpstr>PowerPoint-Präsentation</vt:lpstr>
      <vt:lpstr>Wo sollte Familie Bertoni hinziehen?</vt:lpstr>
      <vt:lpstr>AUFGABE </vt:lpstr>
      <vt:lpstr>PRINZIPIEN DER KONSTRUKTIVISTISCHEN LERNTHEORIE</vt:lpstr>
      <vt:lpstr>Unterrichtsbesuch UND BESPRECHUNG</vt:lpstr>
      <vt:lpstr>Unterrichtsbesuch UND BESPRECHUNG</vt:lpstr>
      <vt:lpstr>PRINZIPIEN DER KONSTRUKTIVISTISCHEN LERNTHEORIE</vt:lpstr>
      <vt:lpstr>ROLLE DER LEHRKRAFT BEIM KONSTRUKTIVISTISCHEN UNTERRICHT</vt:lpstr>
      <vt:lpstr>THINKING THROUGH GEOGRAPHY</vt:lpstr>
      <vt:lpstr>THINKING THROUGH GEOGRAPHY</vt:lpstr>
      <vt:lpstr>DENKEN LERNEN MIT GEOGRAPHIE</vt:lpstr>
      <vt:lpstr>PowerPoint-Präsentation</vt:lpstr>
      <vt:lpstr>DENKEN LERNEN MIT GEOGRAPHIE</vt:lpstr>
      <vt:lpstr>PowerPoint-Präsentation</vt:lpstr>
      <vt:lpstr>ENERGIZER</vt:lpstr>
      <vt:lpstr>DAS LEBENDIGE PROFIL</vt:lpstr>
      <vt:lpstr>METAKOGNITIVE REFLEXION</vt:lpstr>
      <vt:lpstr>VORSTELLUNG DER ARBEITSERGEBNISSE</vt:lpstr>
      <vt:lpstr>DIE IDEENAMPEL</vt:lpstr>
      <vt:lpstr>       VIELEN DANK FÜRS MITARBEITEN </vt:lpstr>
      <vt:lpstr>QUELLEN u.a.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Simon Meinert</cp:lastModifiedBy>
  <cp:revision>166</cp:revision>
  <cp:lastPrinted>2024-06-18T15:44:53Z</cp:lastPrinted>
  <dcterms:created xsi:type="dcterms:W3CDTF">2015-10-10T11:15:27Z</dcterms:created>
  <dcterms:modified xsi:type="dcterms:W3CDTF">2025-11-04T15:00:05Z</dcterms:modified>
</cp:coreProperties>
</file>