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27"/>
  </p:notesMasterIdLst>
  <p:handoutMasterIdLst>
    <p:handoutMasterId r:id="rId28"/>
  </p:handoutMasterIdLst>
  <p:sldIdLst>
    <p:sldId id="256" r:id="rId2"/>
    <p:sldId id="368" r:id="rId3"/>
    <p:sldId id="464" r:id="rId4"/>
    <p:sldId id="458" r:id="rId5"/>
    <p:sldId id="1012" r:id="rId6"/>
    <p:sldId id="1013" r:id="rId7"/>
    <p:sldId id="444" r:id="rId8"/>
    <p:sldId id="1014" r:id="rId9"/>
    <p:sldId id="1015" r:id="rId10"/>
    <p:sldId id="446" r:id="rId11"/>
    <p:sldId id="450" r:id="rId12"/>
    <p:sldId id="451" r:id="rId13"/>
    <p:sldId id="452" r:id="rId14"/>
    <p:sldId id="453" r:id="rId15"/>
    <p:sldId id="1027" r:id="rId16"/>
    <p:sldId id="457" r:id="rId17"/>
    <p:sldId id="460" r:id="rId18"/>
    <p:sldId id="462" r:id="rId19"/>
    <p:sldId id="461" r:id="rId20"/>
    <p:sldId id="456" r:id="rId21"/>
    <p:sldId id="1028" r:id="rId22"/>
    <p:sldId id="1036" r:id="rId23"/>
    <p:sldId id="1034" r:id="rId24"/>
    <p:sldId id="1035" r:id="rId25"/>
    <p:sldId id="1037" r:id="rId2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CF"/>
    <a:srgbClr val="CCE9F2"/>
    <a:srgbClr val="45A8D9"/>
    <a:srgbClr val="A4ADB6"/>
    <a:srgbClr val="BBB2AB"/>
    <a:srgbClr val="006DA2"/>
    <a:srgbClr val="3AB7D5"/>
    <a:srgbClr val="008BCE"/>
    <a:srgbClr val="405B8A"/>
    <a:srgbClr val="748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88608" autoAdjust="0"/>
  </p:normalViewPr>
  <p:slideViewPr>
    <p:cSldViewPr snapToGrid="0" showGuides="1">
      <p:cViewPr varScale="1">
        <p:scale>
          <a:sx n="98" d="100"/>
          <a:sy n="98" d="100"/>
        </p:scale>
        <p:origin x="19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68094-F102-4CEE-AF8E-F97AE95A6FF3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</dgm:pt>
    <dgm:pt modelId="{1DA321B3-C425-40A0-A87C-90CD2E861448}">
      <dgm:prSet phldrT="[Text]"/>
      <dgm:spPr/>
      <dgm:t>
        <a:bodyPr/>
        <a:lstStyle/>
        <a:p>
          <a:r>
            <a:rPr lang="de-DE" b="1" dirty="0"/>
            <a:t>Classroom Management</a:t>
          </a:r>
        </a:p>
      </dgm:t>
    </dgm:pt>
    <dgm:pt modelId="{6108BFDA-9CBF-45BF-92E5-8D7F8D53BC3C}" type="parTrans" cxnId="{68B727DA-25EC-4A0D-85BA-1D3287B444FC}">
      <dgm:prSet/>
      <dgm:spPr/>
      <dgm:t>
        <a:bodyPr/>
        <a:lstStyle/>
        <a:p>
          <a:endParaRPr lang="de-DE"/>
        </a:p>
      </dgm:t>
    </dgm:pt>
    <dgm:pt modelId="{3FD1F558-0CD9-48F6-99F6-3AEB3CECF600}" type="sibTrans" cxnId="{68B727DA-25EC-4A0D-85BA-1D3287B444FC}">
      <dgm:prSet/>
      <dgm:spPr/>
      <dgm:t>
        <a:bodyPr/>
        <a:lstStyle/>
        <a:p>
          <a:endParaRPr lang="de-DE"/>
        </a:p>
      </dgm:t>
    </dgm:pt>
    <dgm:pt modelId="{A4E23EF3-45FC-44B6-9478-9568BD6EFD26}">
      <dgm:prSet phldrT="[Text]"/>
      <dgm:spPr/>
      <dgm:t>
        <a:bodyPr/>
        <a:lstStyle/>
        <a:p>
          <a:r>
            <a:rPr lang="de-DE" dirty="0"/>
            <a:t>Prävention</a:t>
          </a:r>
        </a:p>
      </dgm:t>
    </dgm:pt>
    <dgm:pt modelId="{F55B9B5D-357F-4073-AEB6-5D94AF3C1535}" type="parTrans" cxnId="{5EBF4103-9D2D-4ED5-8890-13998931B3FB}">
      <dgm:prSet/>
      <dgm:spPr/>
      <dgm:t>
        <a:bodyPr/>
        <a:lstStyle/>
        <a:p>
          <a:endParaRPr lang="de-DE"/>
        </a:p>
      </dgm:t>
    </dgm:pt>
    <dgm:pt modelId="{8AFF8AA4-CE3C-4F3C-B7D7-8FC3A7A1C633}" type="sibTrans" cxnId="{5EBF4103-9D2D-4ED5-8890-13998931B3FB}">
      <dgm:prSet/>
      <dgm:spPr/>
      <dgm:t>
        <a:bodyPr/>
        <a:lstStyle/>
        <a:p>
          <a:endParaRPr lang="de-DE"/>
        </a:p>
      </dgm:t>
    </dgm:pt>
    <dgm:pt modelId="{1C1187DA-5509-44F7-915D-FBFE0517F271}">
      <dgm:prSet phldrT="[Text]"/>
      <dgm:spPr/>
      <dgm:t>
        <a:bodyPr/>
        <a:lstStyle/>
        <a:p>
          <a:r>
            <a:rPr lang="de-DE" dirty="0"/>
            <a:t>Intervention</a:t>
          </a:r>
        </a:p>
      </dgm:t>
    </dgm:pt>
    <dgm:pt modelId="{3A84209D-E9C2-4BFA-94E0-B764C2717448}" type="parTrans" cxnId="{825D5FFD-2510-4150-8601-3974C35D394F}">
      <dgm:prSet/>
      <dgm:spPr/>
      <dgm:t>
        <a:bodyPr/>
        <a:lstStyle/>
        <a:p>
          <a:endParaRPr lang="de-DE"/>
        </a:p>
      </dgm:t>
    </dgm:pt>
    <dgm:pt modelId="{00EB3962-4C9E-4AA7-B31A-4A1E3FE460DD}" type="sibTrans" cxnId="{825D5FFD-2510-4150-8601-3974C35D394F}">
      <dgm:prSet/>
      <dgm:spPr/>
      <dgm:t>
        <a:bodyPr/>
        <a:lstStyle/>
        <a:p>
          <a:endParaRPr lang="de-DE"/>
        </a:p>
      </dgm:t>
    </dgm:pt>
    <dgm:pt modelId="{99DD4E34-CD13-4CF9-8318-52F9523A3BFB}" type="pres">
      <dgm:prSet presAssocID="{67768094-F102-4CEE-AF8E-F97AE95A6FF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CB2B165-467C-433D-B693-E009FCAF202D}" type="pres">
      <dgm:prSet presAssocID="{1DA321B3-C425-40A0-A87C-90CD2E861448}" presName="gear1" presStyleLbl="node1" presStyleIdx="0" presStyleCnt="3" custLinFactNeighborX="682" custLinFactNeighborY="-682">
        <dgm:presLayoutVars>
          <dgm:chMax val="1"/>
          <dgm:bulletEnabled val="1"/>
        </dgm:presLayoutVars>
      </dgm:prSet>
      <dgm:spPr/>
    </dgm:pt>
    <dgm:pt modelId="{B3E5615C-127E-462B-84AE-CFF351E13CF6}" type="pres">
      <dgm:prSet presAssocID="{1DA321B3-C425-40A0-A87C-90CD2E861448}" presName="gear1srcNode" presStyleLbl="node1" presStyleIdx="0" presStyleCnt="3"/>
      <dgm:spPr/>
    </dgm:pt>
    <dgm:pt modelId="{E364A932-31C1-4CAE-812B-2D377C057BAD}" type="pres">
      <dgm:prSet presAssocID="{1DA321B3-C425-40A0-A87C-90CD2E861448}" presName="gear1dstNode" presStyleLbl="node1" presStyleIdx="0" presStyleCnt="3"/>
      <dgm:spPr/>
    </dgm:pt>
    <dgm:pt modelId="{E489AB4C-3D90-4AC3-851B-DCB44A8D2227}" type="pres">
      <dgm:prSet presAssocID="{A4E23EF3-45FC-44B6-9478-9568BD6EFD26}" presName="gear2" presStyleLbl="node1" presStyleIdx="1" presStyleCnt="3">
        <dgm:presLayoutVars>
          <dgm:chMax val="1"/>
          <dgm:bulletEnabled val="1"/>
        </dgm:presLayoutVars>
      </dgm:prSet>
      <dgm:spPr/>
    </dgm:pt>
    <dgm:pt modelId="{3AA44D0E-3E0D-4155-AEB7-0900E51E66AC}" type="pres">
      <dgm:prSet presAssocID="{A4E23EF3-45FC-44B6-9478-9568BD6EFD26}" presName="gear2srcNode" presStyleLbl="node1" presStyleIdx="1" presStyleCnt="3"/>
      <dgm:spPr/>
    </dgm:pt>
    <dgm:pt modelId="{713CD370-CF56-45B8-8909-5708FD59050D}" type="pres">
      <dgm:prSet presAssocID="{A4E23EF3-45FC-44B6-9478-9568BD6EFD26}" presName="gear2dstNode" presStyleLbl="node1" presStyleIdx="1" presStyleCnt="3"/>
      <dgm:spPr/>
    </dgm:pt>
    <dgm:pt modelId="{72E3310C-9572-43A4-9C3C-34821F4BAD08}" type="pres">
      <dgm:prSet presAssocID="{1C1187DA-5509-44F7-915D-FBFE0517F271}" presName="gear3" presStyleLbl="node1" presStyleIdx="2" presStyleCnt="3"/>
      <dgm:spPr/>
    </dgm:pt>
    <dgm:pt modelId="{22CCADE4-D7F7-4519-B5DB-FE176E713D2F}" type="pres">
      <dgm:prSet presAssocID="{1C1187DA-5509-44F7-915D-FBFE0517F271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A10C0BE-9FB6-4659-9196-D13F0081162E}" type="pres">
      <dgm:prSet presAssocID="{1C1187DA-5509-44F7-915D-FBFE0517F271}" presName="gear3srcNode" presStyleLbl="node1" presStyleIdx="2" presStyleCnt="3"/>
      <dgm:spPr/>
    </dgm:pt>
    <dgm:pt modelId="{BB1D3F70-A99C-485B-9EA3-46FC1358FCE1}" type="pres">
      <dgm:prSet presAssocID="{1C1187DA-5509-44F7-915D-FBFE0517F271}" presName="gear3dstNode" presStyleLbl="node1" presStyleIdx="2" presStyleCnt="3"/>
      <dgm:spPr/>
    </dgm:pt>
    <dgm:pt modelId="{FEB936A4-3A69-403B-B73E-FA29CA562867}" type="pres">
      <dgm:prSet presAssocID="{3FD1F558-0CD9-48F6-99F6-3AEB3CECF600}" presName="connector1" presStyleLbl="sibTrans2D1" presStyleIdx="0" presStyleCnt="3"/>
      <dgm:spPr/>
    </dgm:pt>
    <dgm:pt modelId="{612A2616-F0E0-45EB-9619-C17DD9603233}" type="pres">
      <dgm:prSet presAssocID="{8AFF8AA4-CE3C-4F3C-B7D7-8FC3A7A1C633}" presName="connector2" presStyleLbl="sibTrans2D1" presStyleIdx="1" presStyleCnt="3"/>
      <dgm:spPr/>
    </dgm:pt>
    <dgm:pt modelId="{AFDBD2AC-1E54-4946-809C-D2047BAD9FF8}" type="pres">
      <dgm:prSet presAssocID="{00EB3962-4C9E-4AA7-B31A-4A1E3FE460DD}" presName="connector3" presStyleLbl="sibTrans2D1" presStyleIdx="2" presStyleCnt="3"/>
      <dgm:spPr/>
    </dgm:pt>
  </dgm:ptLst>
  <dgm:cxnLst>
    <dgm:cxn modelId="{5EBF4103-9D2D-4ED5-8890-13998931B3FB}" srcId="{67768094-F102-4CEE-AF8E-F97AE95A6FF3}" destId="{A4E23EF3-45FC-44B6-9478-9568BD6EFD26}" srcOrd="1" destOrd="0" parTransId="{F55B9B5D-357F-4073-AEB6-5D94AF3C1535}" sibTransId="{8AFF8AA4-CE3C-4F3C-B7D7-8FC3A7A1C633}"/>
    <dgm:cxn modelId="{21E4EA03-9318-4175-81AA-791F94A656D9}" type="presOf" srcId="{1DA321B3-C425-40A0-A87C-90CD2E861448}" destId="{E364A932-31C1-4CAE-812B-2D377C057BAD}" srcOrd="2" destOrd="0" presId="urn:microsoft.com/office/officeart/2005/8/layout/gear1"/>
    <dgm:cxn modelId="{39C3E210-3C00-4220-8833-7F426871D5B6}" type="presOf" srcId="{67768094-F102-4CEE-AF8E-F97AE95A6FF3}" destId="{99DD4E34-CD13-4CF9-8318-52F9523A3BFB}" srcOrd="0" destOrd="0" presId="urn:microsoft.com/office/officeart/2005/8/layout/gear1"/>
    <dgm:cxn modelId="{4341762A-F299-4C15-AEB1-2DD4CCC44163}" type="presOf" srcId="{1C1187DA-5509-44F7-915D-FBFE0517F271}" destId="{72E3310C-9572-43A4-9C3C-34821F4BAD08}" srcOrd="0" destOrd="0" presId="urn:microsoft.com/office/officeart/2005/8/layout/gear1"/>
    <dgm:cxn modelId="{E14E4735-4BD3-4AA5-B0C0-9B29083F5512}" type="presOf" srcId="{1C1187DA-5509-44F7-915D-FBFE0517F271}" destId="{22CCADE4-D7F7-4519-B5DB-FE176E713D2F}" srcOrd="1" destOrd="0" presId="urn:microsoft.com/office/officeart/2005/8/layout/gear1"/>
    <dgm:cxn modelId="{61BE755B-1A16-41A0-A5E7-69BDE0DD41F5}" type="presOf" srcId="{A4E23EF3-45FC-44B6-9478-9568BD6EFD26}" destId="{E489AB4C-3D90-4AC3-851B-DCB44A8D2227}" srcOrd="0" destOrd="0" presId="urn:microsoft.com/office/officeart/2005/8/layout/gear1"/>
    <dgm:cxn modelId="{F179E341-5C2C-4795-8511-1A7117B499E9}" type="presOf" srcId="{A4E23EF3-45FC-44B6-9478-9568BD6EFD26}" destId="{713CD370-CF56-45B8-8909-5708FD59050D}" srcOrd="2" destOrd="0" presId="urn:microsoft.com/office/officeart/2005/8/layout/gear1"/>
    <dgm:cxn modelId="{BDA6B24B-CE48-4D2D-9965-CB6C600E16A0}" type="presOf" srcId="{1DA321B3-C425-40A0-A87C-90CD2E861448}" destId="{DCB2B165-467C-433D-B693-E009FCAF202D}" srcOrd="0" destOrd="0" presId="urn:microsoft.com/office/officeart/2005/8/layout/gear1"/>
    <dgm:cxn modelId="{E83ACF78-07B3-44B4-850B-BB7E6AC6B4C4}" type="presOf" srcId="{1C1187DA-5509-44F7-915D-FBFE0517F271}" destId="{AA10C0BE-9FB6-4659-9196-D13F0081162E}" srcOrd="2" destOrd="0" presId="urn:microsoft.com/office/officeart/2005/8/layout/gear1"/>
    <dgm:cxn modelId="{44553280-C641-4834-AD32-A20895EFA5E6}" type="presOf" srcId="{1DA321B3-C425-40A0-A87C-90CD2E861448}" destId="{B3E5615C-127E-462B-84AE-CFF351E13CF6}" srcOrd="1" destOrd="0" presId="urn:microsoft.com/office/officeart/2005/8/layout/gear1"/>
    <dgm:cxn modelId="{BA6C4089-28A7-49AB-AF9A-50E20A9C6FC6}" type="presOf" srcId="{3FD1F558-0CD9-48F6-99F6-3AEB3CECF600}" destId="{FEB936A4-3A69-403B-B73E-FA29CA562867}" srcOrd="0" destOrd="0" presId="urn:microsoft.com/office/officeart/2005/8/layout/gear1"/>
    <dgm:cxn modelId="{543B96A7-1132-40E6-9F6C-FC5A6046638C}" type="presOf" srcId="{8AFF8AA4-CE3C-4F3C-B7D7-8FC3A7A1C633}" destId="{612A2616-F0E0-45EB-9619-C17DD9603233}" srcOrd="0" destOrd="0" presId="urn:microsoft.com/office/officeart/2005/8/layout/gear1"/>
    <dgm:cxn modelId="{163CF0C0-E4B8-4291-8EE4-52FE34256A5E}" type="presOf" srcId="{00EB3962-4C9E-4AA7-B31A-4A1E3FE460DD}" destId="{AFDBD2AC-1E54-4946-809C-D2047BAD9FF8}" srcOrd="0" destOrd="0" presId="urn:microsoft.com/office/officeart/2005/8/layout/gear1"/>
    <dgm:cxn modelId="{9FD0BFC4-5996-4A2F-BB50-2C826EB2DD33}" type="presOf" srcId="{A4E23EF3-45FC-44B6-9478-9568BD6EFD26}" destId="{3AA44D0E-3E0D-4155-AEB7-0900E51E66AC}" srcOrd="1" destOrd="0" presId="urn:microsoft.com/office/officeart/2005/8/layout/gear1"/>
    <dgm:cxn modelId="{68B727DA-25EC-4A0D-85BA-1D3287B444FC}" srcId="{67768094-F102-4CEE-AF8E-F97AE95A6FF3}" destId="{1DA321B3-C425-40A0-A87C-90CD2E861448}" srcOrd="0" destOrd="0" parTransId="{6108BFDA-9CBF-45BF-92E5-8D7F8D53BC3C}" sibTransId="{3FD1F558-0CD9-48F6-99F6-3AEB3CECF600}"/>
    <dgm:cxn modelId="{75B57AE0-582B-40B7-8D69-2F48BDB6ED9B}" type="presOf" srcId="{1C1187DA-5509-44F7-915D-FBFE0517F271}" destId="{BB1D3F70-A99C-485B-9EA3-46FC1358FCE1}" srcOrd="3" destOrd="0" presId="urn:microsoft.com/office/officeart/2005/8/layout/gear1"/>
    <dgm:cxn modelId="{825D5FFD-2510-4150-8601-3974C35D394F}" srcId="{67768094-F102-4CEE-AF8E-F97AE95A6FF3}" destId="{1C1187DA-5509-44F7-915D-FBFE0517F271}" srcOrd="2" destOrd="0" parTransId="{3A84209D-E9C2-4BFA-94E0-B764C2717448}" sibTransId="{00EB3962-4C9E-4AA7-B31A-4A1E3FE460DD}"/>
    <dgm:cxn modelId="{3359D7B5-3C51-475B-8EEC-55F31B48F014}" type="presParOf" srcId="{99DD4E34-CD13-4CF9-8318-52F9523A3BFB}" destId="{DCB2B165-467C-433D-B693-E009FCAF202D}" srcOrd="0" destOrd="0" presId="urn:microsoft.com/office/officeart/2005/8/layout/gear1"/>
    <dgm:cxn modelId="{EECF519F-6EC4-4133-8804-D80C3FE31F50}" type="presParOf" srcId="{99DD4E34-CD13-4CF9-8318-52F9523A3BFB}" destId="{B3E5615C-127E-462B-84AE-CFF351E13CF6}" srcOrd="1" destOrd="0" presId="urn:microsoft.com/office/officeart/2005/8/layout/gear1"/>
    <dgm:cxn modelId="{7178D82E-6D6E-448B-A74C-1AF45842D8D5}" type="presParOf" srcId="{99DD4E34-CD13-4CF9-8318-52F9523A3BFB}" destId="{E364A932-31C1-4CAE-812B-2D377C057BAD}" srcOrd="2" destOrd="0" presId="urn:microsoft.com/office/officeart/2005/8/layout/gear1"/>
    <dgm:cxn modelId="{835B58FA-A296-49A0-AF69-7E938CDEDA6C}" type="presParOf" srcId="{99DD4E34-CD13-4CF9-8318-52F9523A3BFB}" destId="{E489AB4C-3D90-4AC3-851B-DCB44A8D2227}" srcOrd="3" destOrd="0" presId="urn:microsoft.com/office/officeart/2005/8/layout/gear1"/>
    <dgm:cxn modelId="{13BA1A5F-8558-49C1-88BA-528556E84E08}" type="presParOf" srcId="{99DD4E34-CD13-4CF9-8318-52F9523A3BFB}" destId="{3AA44D0E-3E0D-4155-AEB7-0900E51E66AC}" srcOrd="4" destOrd="0" presId="urn:microsoft.com/office/officeart/2005/8/layout/gear1"/>
    <dgm:cxn modelId="{7AD889E0-FFCF-43B7-A186-8EF2F668D334}" type="presParOf" srcId="{99DD4E34-CD13-4CF9-8318-52F9523A3BFB}" destId="{713CD370-CF56-45B8-8909-5708FD59050D}" srcOrd="5" destOrd="0" presId="urn:microsoft.com/office/officeart/2005/8/layout/gear1"/>
    <dgm:cxn modelId="{824582A2-42E6-4F4A-8361-A073EB9487D2}" type="presParOf" srcId="{99DD4E34-CD13-4CF9-8318-52F9523A3BFB}" destId="{72E3310C-9572-43A4-9C3C-34821F4BAD08}" srcOrd="6" destOrd="0" presId="urn:microsoft.com/office/officeart/2005/8/layout/gear1"/>
    <dgm:cxn modelId="{4DA60EA7-ED12-4F88-B7AA-3C09589158F3}" type="presParOf" srcId="{99DD4E34-CD13-4CF9-8318-52F9523A3BFB}" destId="{22CCADE4-D7F7-4519-B5DB-FE176E713D2F}" srcOrd="7" destOrd="0" presId="urn:microsoft.com/office/officeart/2005/8/layout/gear1"/>
    <dgm:cxn modelId="{9CF0B5E6-E060-430E-A43B-B6A906EAC1DB}" type="presParOf" srcId="{99DD4E34-CD13-4CF9-8318-52F9523A3BFB}" destId="{AA10C0BE-9FB6-4659-9196-D13F0081162E}" srcOrd="8" destOrd="0" presId="urn:microsoft.com/office/officeart/2005/8/layout/gear1"/>
    <dgm:cxn modelId="{8738677A-1997-4DC0-BD7D-93089A5E19AB}" type="presParOf" srcId="{99DD4E34-CD13-4CF9-8318-52F9523A3BFB}" destId="{BB1D3F70-A99C-485B-9EA3-46FC1358FCE1}" srcOrd="9" destOrd="0" presId="urn:microsoft.com/office/officeart/2005/8/layout/gear1"/>
    <dgm:cxn modelId="{2091CFA8-3761-4398-9B58-2AEBC8923B46}" type="presParOf" srcId="{99DD4E34-CD13-4CF9-8318-52F9523A3BFB}" destId="{FEB936A4-3A69-403B-B73E-FA29CA562867}" srcOrd="10" destOrd="0" presId="urn:microsoft.com/office/officeart/2005/8/layout/gear1"/>
    <dgm:cxn modelId="{3E584E34-9387-4E4D-9237-D32FDA5F10DB}" type="presParOf" srcId="{99DD4E34-CD13-4CF9-8318-52F9523A3BFB}" destId="{612A2616-F0E0-45EB-9619-C17DD9603233}" srcOrd="11" destOrd="0" presId="urn:microsoft.com/office/officeart/2005/8/layout/gear1"/>
    <dgm:cxn modelId="{F735B97C-4FAB-4C1A-8974-433B6DD8E864}" type="presParOf" srcId="{99DD4E34-CD13-4CF9-8318-52F9523A3BFB}" destId="{AFDBD2AC-1E54-4946-809C-D2047BAD9FF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A40229-18F6-4DF0-89E8-E21117F0143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7730EC40-DC53-4502-8396-871B70E16DDD}">
      <dgm:prSet phldrT="[Text]"/>
      <dgm:spPr/>
      <dgm:t>
        <a:bodyPr/>
        <a:lstStyle/>
        <a:p>
          <a:r>
            <a:rPr lang="de-DE" b="1" dirty="0"/>
            <a:t>Routinen &amp; Rituale</a:t>
          </a:r>
        </a:p>
      </dgm:t>
    </dgm:pt>
    <dgm:pt modelId="{C5E554D5-4850-4EDE-B8DF-3AE8C03134FF}" type="parTrans" cxnId="{3A056203-BA11-479C-BE87-DA34532A30CD}">
      <dgm:prSet/>
      <dgm:spPr/>
      <dgm:t>
        <a:bodyPr/>
        <a:lstStyle/>
        <a:p>
          <a:endParaRPr lang="de-DE"/>
        </a:p>
      </dgm:t>
    </dgm:pt>
    <dgm:pt modelId="{A2B0F7D5-C0B3-4E72-B8E1-AD6133E6E6BC}" type="sibTrans" cxnId="{3A056203-BA11-479C-BE87-DA34532A30CD}">
      <dgm:prSet/>
      <dgm:spPr/>
      <dgm:t>
        <a:bodyPr/>
        <a:lstStyle/>
        <a:p>
          <a:endParaRPr lang="de-DE"/>
        </a:p>
      </dgm:t>
    </dgm:pt>
    <dgm:pt modelId="{FB5DD659-A35E-4290-AABD-C5211A634B79}">
      <dgm:prSet phldrT="[Text]" custT="1"/>
      <dgm:spPr/>
      <dgm:t>
        <a:bodyPr/>
        <a:lstStyle/>
        <a:p>
          <a:r>
            <a:rPr lang="de-DE" sz="1600" b="1" dirty="0"/>
            <a:t>Beginn der Stunde</a:t>
          </a:r>
          <a:r>
            <a:rPr lang="de-DE" sz="1600" dirty="0"/>
            <a:t>: </a:t>
          </a:r>
        </a:p>
        <a:p>
          <a:r>
            <a:rPr lang="de-DE" sz="1600" dirty="0"/>
            <a:t>Stille Minute, Material auf dem Tisch, Schiebesystem, aufstehen</a:t>
          </a:r>
        </a:p>
        <a:p>
          <a:r>
            <a:rPr lang="de-DE" sz="1600" b="1" dirty="0"/>
            <a:t>Ende der Stunde</a:t>
          </a:r>
          <a:r>
            <a:rPr lang="de-DE" sz="1600" dirty="0"/>
            <a:t>: </a:t>
          </a:r>
        </a:p>
        <a:p>
          <a:r>
            <a:rPr lang="de-DE" sz="1600" dirty="0"/>
            <a:t>Regiezeit, Abschiedsgruß</a:t>
          </a:r>
        </a:p>
        <a:p>
          <a:endParaRPr lang="de-DE" sz="1600" dirty="0"/>
        </a:p>
      </dgm:t>
    </dgm:pt>
    <dgm:pt modelId="{AC10EE5A-9F3F-4FB6-B35D-B36207F64493}" type="parTrans" cxnId="{EA0DE7B0-1AF0-4A2A-934D-AC4C66F0CC4E}">
      <dgm:prSet/>
      <dgm:spPr/>
      <dgm:t>
        <a:bodyPr/>
        <a:lstStyle/>
        <a:p>
          <a:endParaRPr lang="de-DE"/>
        </a:p>
      </dgm:t>
    </dgm:pt>
    <dgm:pt modelId="{1082DAC2-3F9E-46CD-8A28-9B04189CE244}" type="sibTrans" cxnId="{EA0DE7B0-1AF0-4A2A-934D-AC4C66F0CC4E}">
      <dgm:prSet/>
      <dgm:spPr/>
      <dgm:t>
        <a:bodyPr/>
        <a:lstStyle/>
        <a:p>
          <a:endParaRPr lang="de-DE"/>
        </a:p>
      </dgm:t>
    </dgm:pt>
    <dgm:pt modelId="{5AD774A0-20CE-4CD2-8856-FF71B738D905}">
      <dgm:prSet phldrT="[Text]" custT="1"/>
      <dgm:spPr/>
      <dgm:t>
        <a:bodyPr/>
        <a:lstStyle/>
        <a:p>
          <a:r>
            <a:rPr lang="de-DE" sz="2000" b="1" dirty="0"/>
            <a:t>Übergänge gestalten</a:t>
          </a:r>
        </a:p>
      </dgm:t>
    </dgm:pt>
    <dgm:pt modelId="{768FE09E-DDD3-4100-88E6-481284E4A07E}" type="parTrans" cxnId="{C2FEE45B-14F0-4EA6-9662-F14DD63E2CFC}">
      <dgm:prSet/>
      <dgm:spPr/>
      <dgm:t>
        <a:bodyPr/>
        <a:lstStyle/>
        <a:p>
          <a:endParaRPr lang="de-DE"/>
        </a:p>
      </dgm:t>
    </dgm:pt>
    <dgm:pt modelId="{445D398D-D2FD-44FA-A913-2A529938531F}" type="sibTrans" cxnId="{C2FEE45B-14F0-4EA6-9662-F14DD63E2CFC}">
      <dgm:prSet/>
      <dgm:spPr/>
      <dgm:t>
        <a:bodyPr/>
        <a:lstStyle/>
        <a:p>
          <a:endParaRPr lang="de-DE"/>
        </a:p>
      </dgm:t>
    </dgm:pt>
    <dgm:pt modelId="{B8A3B77F-0559-45F6-9617-88515B294155}">
      <dgm:prSet phldrT="[Text]" custT="1"/>
      <dgm:spPr/>
      <dgm:t>
        <a:bodyPr/>
        <a:lstStyle/>
        <a:p>
          <a:r>
            <a:rPr lang="de-DE" sz="1600" dirty="0"/>
            <a:t>Klangsignal, visuelle Signale</a:t>
          </a:r>
        </a:p>
      </dgm:t>
    </dgm:pt>
    <dgm:pt modelId="{3C01A0D2-5467-4CB7-B06E-EE7A8FF3EA86}" type="parTrans" cxnId="{59A960DC-5808-48E1-8BD0-3BF80B42BEFA}">
      <dgm:prSet/>
      <dgm:spPr/>
      <dgm:t>
        <a:bodyPr/>
        <a:lstStyle/>
        <a:p>
          <a:endParaRPr lang="de-DE"/>
        </a:p>
      </dgm:t>
    </dgm:pt>
    <dgm:pt modelId="{BD36776D-4BF2-44E2-97A5-32C4C0E91B1C}" type="sibTrans" cxnId="{59A960DC-5808-48E1-8BD0-3BF80B42BEFA}">
      <dgm:prSet/>
      <dgm:spPr/>
      <dgm:t>
        <a:bodyPr/>
        <a:lstStyle/>
        <a:p>
          <a:endParaRPr lang="de-DE"/>
        </a:p>
      </dgm:t>
    </dgm:pt>
    <dgm:pt modelId="{D7F0CAA1-AE2B-4840-B516-8A89D070E669}">
      <dgm:prSet phldrT="[Text]"/>
      <dgm:spPr/>
      <dgm:t>
        <a:bodyPr/>
        <a:lstStyle/>
        <a:p>
          <a:r>
            <a:rPr lang="de-DE" b="1" dirty="0"/>
            <a:t>Ruhe herstellen</a:t>
          </a:r>
        </a:p>
      </dgm:t>
    </dgm:pt>
    <dgm:pt modelId="{D0AE2C66-6B79-4407-9DF3-D26ECF127A51}" type="parTrans" cxnId="{4F60DFFF-DCD2-4570-84FF-52F56E409F6E}">
      <dgm:prSet/>
      <dgm:spPr/>
      <dgm:t>
        <a:bodyPr/>
        <a:lstStyle/>
        <a:p>
          <a:endParaRPr lang="de-DE"/>
        </a:p>
      </dgm:t>
    </dgm:pt>
    <dgm:pt modelId="{6FC2D499-9C3B-4160-B89E-9BC1D0A8AFBA}" type="sibTrans" cxnId="{4F60DFFF-DCD2-4570-84FF-52F56E409F6E}">
      <dgm:prSet/>
      <dgm:spPr/>
      <dgm:t>
        <a:bodyPr/>
        <a:lstStyle/>
        <a:p>
          <a:endParaRPr lang="de-DE"/>
        </a:p>
      </dgm:t>
    </dgm:pt>
    <dgm:pt modelId="{A4DA45CC-DC17-4EE5-A670-1DF4FA311EA0}">
      <dgm:prSet phldrT="[Text]" custT="1"/>
      <dgm:spPr/>
      <dgm:t>
        <a:bodyPr/>
        <a:lstStyle/>
        <a:p>
          <a:r>
            <a:rPr lang="de-DE" sz="1600" dirty="0"/>
            <a:t>Aufräummusik, Rituale um Gruppen aufzuteilen, Lerntempoduett oder „Bus </a:t>
          </a:r>
          <a:r>
            <a:rPr lang="de-DE" sz="1600" dirty="0" err="1"/>
            <a:t>Stop</a:t>
          </a:r>
          <a:r>
            <a:rPr lang="de-DE" sz="1600" dirty="0"/>
            <a:t>“ -&gt; „Was machen die </a:t>
          </a:r>
          <a:r>
            <a:rPr lang="de-DE" sz="1600" dirty="0" err="1"/>
            <a:t>SuS</a:t>
          </a:r>
          <a:r>
            <a:rPr lang="de-DE" sz="1600" dirty="0"/>
            <a:t>, wenn sie fertig sind?“</a:t>
          </a:r>
        </a:p>
      </dgm:t>
    </dgm:pt>
    <dgm:pt modelId="{A88D58C0-DC3C-4FC5-8329-18DEC1ADC7FC}" type="parTrans" cxnId="{6D4434AB-1FAC-467C-80FF-F7642C82897A}">
      <dgm:prSet/>
      <dgm:spPr/>
      <dgm:t>
        <a:bodyPr/>
        <a:lstStyle/>
        <a:p>
          <a:endParaRPr lang="de-DE"/>
        </a:p>
      </dgm:t>
    </dgm:pt>
    <dgm:pt modelId="{DB13F5B8-4376-4311-98C2-17FD9C380CF5}" type="sibTrans" cxnId="{6D4434AB-1FAC-467C-80FF-F7642C82897A}">
      <dgm:prSet/>
      <dgm:spPr/>
      <dgm:t>
        <a:bodyPr/>
        <a:lstStyle/>
        <a:p>
          <a:endParaRPr lang="de-DE"/>
        </a:p>
      </dgm:t>
    </dgm:pt>
    <dgm:pt modelId="{B6002EC6-C5DC-4666-B275-66646D59335B}" type="pres">
      <dgm:prSet presAssocID="{E0A40229-18F6-4DF0-89E8-E21117F01438}" presName="vert0" presStyleCnt="0">
        <dgm:presLayoutVars>
          <dgm:dir/>
          <dgm:animOne val="branch"/>
          <dgm:animLvl val="lvl"/>
        </dgm:presLayoutVars>
      </dgm:prSet>
      <dgm:spPr/>
    </dgm:pt>
    <dgm:pt modelId="{4FD5AD31-7E73-4A2E-A871-A5C92ECA7528}" type="pres">
      <dgm:prSet presAssocID="{7730EC40-DC53-4502-8396-871B70E16DDD}" presName="thickLine" presStyleLbl="alignNode1" presStyleIdx="0" presStyleCnt="3"/>
      <dgm:spPr/>
    </dgm:pt>
    <dgm:pt modelId="{E372E452-1DDA-4DC9-80A9-289871BF6A51}" type="pres">
      <dgm:prSet presAssocID="{7730EC40-DC53-4502-8396-871B70E16DDD}" presName="horz1" presStyleCnt="0"/>
      <dgm:spPr/>
    </dgm:pt>
    <dgm:pt modelId="{6CCBA8BA-5962-41D0-90F3-CCDC29CED54D}" type="pres">
      <dgm:prSet presAssocID="{7730EC40-DC53-4502-8396-871B70E16DDD}" presName="tx1" presStyleLbl="revTx" presStyleIdx="0" presStyleCnt="6"/>
      <dgm:spPr/>
    </dgm:pt>
    <dgm:pt modelId="{048638A6-9C5F-476A-A847-62D1126F8608}" type="pres">
      <dgm:prSet presAssocID="{7730EC40-DC53-4502-8396-871B70E16DDD}" presName="vert1" presStyleCnt="0"/>
      <dgm:spPr/>
    </dgm:pt>
    <dgm:pt modelId="{1F3B5687-0FE8-4581-9B80-399808602DDC}" type="pres">
      <dgm:prSet presAssocID="{FB5DD659-A35E-4290-AABD-C5211A634B79}" presName="vertSpace2a" presStyleCnt="0"/>
      <dgm:spPr/>
    </dgm:pt>
    <dgm:pt modelId="{90556CF9-D35D-451B-B32D-E58AE1C784FB}" type="pres">
      <dgm:prSet presAssocID="{FB5DD659-A35E-4290-AABD-C5211A634B79}" presName="horz2" presStyleCnt="0"/>
      <dgm:spPr/>
    </dgm:pt>
    <dgm:pt modelId="{9C2A2BE5-921B-4BD9-B8B2-23D0A4F0592C}" type="pres">
      <dgm:prSet presAssocID="{FB5DD659-A35E-4290-AABD-C5211A634B79}" presName="horzSpace2" presStyleCnt="0"/>
      <dgm:spPr/>
    </dgm:pt>
    <dgm:pt modelId="{14339824-2C98-46E4-9BE2-897420B5AEF7}" type="pres">
      <dgm:prSet presAssocID="{FB5DD659-A35E-4290-AABD-C5211A634B79}" presName="tx2" presStyleLbl="revTx" presStyleIdx="1" presStyleCnt="6"/>
      <dgm:spPr/>
    </dgm:pt>
    <dgm:pt modelId="{36D4C686-0196-4668-8A58-3BD6228FAEB8}" type="pres">
      <dgm:prSet presAssocID="{FB5DD659-A35E-4290-AABD-C5211A634B79}" presName="vert2" presStyleCnt="0"/>
      <dgm:spPr/>
    </dgm:pt>
    <dgm:pt modelId="{3827F7F1-0E2E-4C79-8AF7-80BDC738B126}" type="pres">
      <dgm:prSet presAssocID="{FB5DD659-A35E-4290-AABD-C5211A634B79}" presName="thinLine2b" presStyleLbl="callout" presStyleIdx="0" presStyleCnt="3"/>
      <dgm:spPr/>
    </dgm:pt>
    <dgm:pt modelId="{FDD3200A-7260-4C1D-903A-BFAAAC910C8A}" type="pres">
      <dgm:prSet presAssocID="{FB5DD659-A35E-4290-AABD-C5211A634B79}" presName="vertSpace2b" presStyleCnt="0"/>
      <dgm:spPr/>
    </dgm:pt>
    <dgm:pt modelId="{FB8B9C74-1675-45FE-9100-62D6213FDA43}" type="pres">
      <dgm:prSet presAssocID="{5AD774A0-20CE-4CD2-8856-FF71B738D905}" presName="thickLine" presStyleLbl="alignNode1" presStyleIdx="1" presStyleCnt="3"/>
      <dgm:spPr/>
    </dgm:pt>
    <dgm:pt modelId="{BD6C90B9-A981-4052-AB2C-E85FDF014795}" type="pres">
      <dgm:prSet presAssocID="{5AD774A0-20CE-4CD2-8856-FF71B738D905}" presName="horz1" presStyleCnt="0"/>
      <dgm:spPr/>
    </dgm:pt>
    <dgm:pt modelId="{A317136F-1280-4CFB-A38E-3AFEB64A3E76}" type="pres">
      <dgm:prSet presAssocID="{5AD774A0-20CE-4CD2-8856-FF71B738D905}" presName="tx1" presStyleLbl="revTx" presStyleIdx="2" presStyleCnt="6"/>
      <dgm:spPr/>
    </dgm:pt>
    <dgm:pt modelId="{C7F15C7B-A54E-4129-9D6B-79AF8F3B33F2}" type="pres">
      <dgm:prSet presAssocID="{5AD774A0-20CE-4CD2-8856-FF71B738D905}" presName="vert1" presStyleCnt="0"/>
      <dgm:spPr/>
    </dgm:pt>
    <dgm:pt modelId="{842F7F02-A930-4218-9CF3-9AA85C9D57D5}" type="pres">
      <dgm:prSet presAssocID="{A4DA45CC-DC17-4EE5-A670-1DF4FA311EA0}" presName="vertSpace2a" presStyleCnt="0"/>
      <dgm:spPr/>
    </dgm:pt>
    <dgm:pt modelId="{56CCC16A-84C8-49A2-8854-606081F49990}" type="pres">
      <dgm:prSet presAssocID="{A4DA45CC-DC17-4EE5-A670-1DF4FA311EA0}" presName="horz2" presStyleCnt="0"/>
      <dgm:spPr/>
    </dgm:pt>
    <dgm:pt modelId="{3A627827-4770-4C08-804A-8A624B21DC0B}" type="pres">
      <dgm:prSet presAssocID="{A4DA45CC-DC17-4EE5-A670-1DF4FA311EA0}" presName="horzSpace2" presStyleCnt="0"/>
      <dgm:spPr/>
    </dgm:pt>
    <dgm:pt modelId="{C4D2C83E-EBD4-4888-8A09-5637C0E7A195}" type="pres">
      <dgm:prSet presAssocID="{A4DA45CC-DC17-4EE5-A670-1DF4FA311EA0}" presName="tx2" presStyleLbl="revTx" presStyleIdx="3" presStyleCnt="6"/>
      <dgm:spPr/>
    </dgm:pt>
    <dgm:pt modelId="{6460E306-0F49-4EBC-8D53-08EC64F82DBB}" type="pres">
      <dgm:prSet presAssocID="{A4DA45CC-DC17-4EE5-A670-1DF4FA311EA0}" presName="vert2" presStyleCnt="0"/>
      <dgm:spPr/>
    </dgm:pt>
    <dgm:pt modelId="{EEEC4DCD-03A2-4020-9FE1-3C21FA22DCD7}" type="pres">
      <dgm:prSet presAssocID="{A4DA45CC-DC17-4EE5-A670-1DF4FA311EA0}" presName="thinLine2b" presStyleLbl="callout" presStyleIdx="1" presStyleCnt="3"/>
      <dgm:spPr/>
    </dgm:pt>
    <dgm:pt modelId="{CB4E1E46-0820-4A24-9C8D-0138CBAAA91E}" type="pres">
      <dgm:prSet presAssocID="{A4DA45CC-DC17-4EE5-A670-1DF4FA311EA0}" presName="vertSpace2b" presStyleCnt="0"/>
      <dgm:spPr/>
    </dgm:pt>
    <dgm:pt modelId="{532F5046-4B68-4DAA-81B6-FDE2DB61ED98}" type="pres">
      <dgm:prSet presAssocID="{D7F0CAA1-AE2B-4840-B516-8A89D070E669}" presName="thickLine" presStyleLbl="alignNode1" presStyleIdx="2" presStyleCnt="3"/>
      <dgm:spPr/>
    </dgm:pt>
    <dgm:pt modelId="{B49D7D24-3D1A-4BA4-86C8-3D7F2C89F9C8}" type="pres">
      <dgm:prSet presAssocID="{D7F0CAA1-AE2B-4840-B516-8A89D070E669}" presName="horz1" presStyleCnt="0"/>
      <dgm:spPr/>
    </dgm:pt>
    <dgm:pt modelId="{68E73A3C-0EF4-489B-BB47-F91768166766}" type="pres">
      <dgm:prSet presAssocID="{D7F0CAA1-AE2B-4840-B516-8A89D070E669}" presName="tx1" presStyleLbl="revTx" presStyleIdx="4" presStyleCnt="6"/>
      <dgm:spPr/>
    </dgm:pt>
    <dgm:pt modelId="{1C4C01E5-7A08-41F3-B718-7B0F39FC4AED}" type="pres">
      <dgm:prSet presAssocID="{D7F0CAA1-AE2B-4840-B516-8A89D070E669}" presName="vert1" presStyleCnt="0"/>
      <dgm:spPr/>
    </dgm:pt>
    <dgm:pt modelId="{E4E6938A-2EDA-4371-B6C4-C1D22551789F}" type="pres">
      <dgm:prSet presAssocID="{B8A3B77F-0559-45F6-9617-88515B294155}" presName="vertSpace2a" presStyleCnt="0"/>
      <dgm:spPr/>
    </dgm:pt>
    <dgm:pt modelId="{457C079A-9729-423D-99DD-1D0161CDFD2F}" type="pres">
      <dgm:prSet presAssocID="{B8A3B77F-0559-45F6-9617-88515B294155}" presName="horz2" presStyleCnt="0"/>
      <dgm:spPr/>
    </dgm:pt>
    <dgm:pt modelId="{8ED5D304-C593-4B28-9057-2069610DF00B}" type="pres">
      <dgm:prSet presAssocID="{B8A3B77F-0559-45F6-9617-88515B294155}" presName="horzSpace2" presStyleCnt="0"/>
      <dgm:spPr/>
    </dgm:pt>
    <dgm:pt modelId="{EDC0B744-E3D6-47BF-B3B7-7685F0D896B7}" type="pres">
      <dgm:prSet presAssocID="{B8A3B77F-0559-45F6-9617-88515B294155}" presName="tx2" presStyleLbl="revTx" presStyleIdx="5" presStyleCnt="6"/>
      <dgm:spPr/>
    </dgm:pt>
    <dgm:pt modelId="{15F504A1-8F30-44A9-8BD5-EA6429D6874C}" type="pres">
      <dgm:prSet presAssocID="{B8A3B77F-0559-45F6-9617-88515B294155}" presName="vert2" presStyleCnt="0"/>
      <dgm:spPr/>
    </dgm:pt>
    <dgm:pt modelId="{7258B6FB-AAC3-4AD2-96E7-746ABD55813B}" type="pres">
      <dgm:prSet presAssocID="{B8A3B77F-0559-45F6-9617-88515B294155}" presName="thinLine2b" presStyleLbl="callout" presStyleIdx="2" presStyleCnt="3"/>
      <dgm:spPr/>
    </dgm:pt>
    <dgm:pt modelId="{F60CDB8B-9581-494E-B2B9-F62675239C6B}" type="pres">
      <dgm:prSet presAssocID="{B8A3B77F-0559-45F6-9617-88515B294155}" presName="vertSpace2b" presStyleCnt="0"/>
      <dgm:spPr/>
    </dgm:pt>
  </dgm:ptLst>
  <dgm:cxnLst>
    <dgm:cxn modelId="{3A056203-BA11-479C-BE87-DA34532A30CD}" srcId="{E0A40229-18F6-4DF0-89E8-E21117F01438}" destId="{7730EC40-DC53-4502-8396-871B70E16DDD}" srcOrd="0" destOrd="0" parTransId="{C5E554D5-4850-4EDE-B8DF-3AE8C03134FF}" sibTransId="{A2B0F7D5-C0B3-4E72-B8E1-AD6133E6E6BC}"/>
    <dgm:cxn modelId="{963C412E-E169-4A59-92CC-D54F7BF39CCD}" type="presOf" srcId="{7730EC40-DC53-4502-8396-871B70E16DDD}" destId="{6CCBA8BA-5962-41D0-90F3-CCDC29CED54D}" srcOrd="0" destOrd="0" presId="urn:microsoft.com/office/officeart/2008/layout/LinedList"/>
    <dgm:cxn modelId="{C2FEE45B-14F0-4EA6-9662-F14DD63E2CFC}" srcId="{E0A40229-18F6-4DF0-89E8-E21117F01438}" destId="{5AD774A0-20CE-4CD2-8856-FF71B738D905}" srcOrd="1" destOrd="0" parTransId="{768FE09E-DDD3-4100-88E6-481284E4A07E}" sibTransId="{445D398D-D2FD-44FA-A913-2A529938531F}"/>
    <dgm:cxn modelId="{6D485762-8E6A-4E47-AA6D-7CC21B1129C5}" type="presOf" srcId="{D7F0CAA1-AE2B-4840-B516-8A89D070E669}" destId="{68E73A3C-0EF4-489B-BB47-F91768166766}" srcOrd="0" destOrd="0" presId="urn:microsoft.com/office/officeart/2008/layout/LinedList"/>
    <dgm:cxn modelId="{10C19C63-908A-4DF6-8E0B-7AAA396CC4DD}" type="presOf" srcId="{A4DA45CC-DC17-4EE5-A670-1DF4FA311EA0}" destId="{C4D2C83E-EBD4-4888-8A09-5637C0E7A195}" srcOrd="0" destOrd="0" presId="urn:microsoft.com/office/officeart/2008/layout/LinedList"/>
    <dgm:cxn modelId="{CFA5E972-13C6-43E9-B9A3-DD1437A4C39F}" type="presOf" srcId="{B8A3B77F-0559-45F6-9617-88515B294155}" destId="{EDC0B744-E3D6-47BF-B3B7-7685F0D896B7}" srcOrd="0" destOrd="0" presId="urn:microsoft.com/office/officeart/2008/layout/LinedList"/>
    <dgm:cxn modelId="{98675D85-84CA-4CB3-8D07-388D1CCE97E2}" type="presOf" srcId="{E0A40229-18F6-4DF0-89E8-E21117F01438}" destId="{B6002EC6-C5DC-4666-B275-66646D59335B}" srcOrd="0" destOrd="0" presId="urn:microsoft.com/office/officeart/2008/layout/LinedList"/>
    <dgm:cxn modelId="{E51E979D-CFF8-4633-8423-5376B4B81869}" type="presOf" srcId="{5AD774A0-20CE-4CD2-8856-FF71B738D905}" destId="{A317136F-1280-4CFB-A38E-3AFEB64A3E76}" srcOrd="0" destOrd="0" presId="urn:microsoft.com/office/officeart/2008/layout/LinedList"/>
    <dgm:cxn modelId="{6D4434AB-1FAC-467C-80FF-F7642C82897A}" srcId="{5AD774A0-20CE-4CD2-8856-FF71B738D905}" destId="{A4DA45CC-DC17-4EE5-A670-1DF4FA311EA0}" srcOrd="0" destOrd="0" parTransId="{A88D58C0-DC3C-4FC5-8329-18DEC1ADC7FC}" sibTransId="{DB13F5B8-4376-4311-98C2-17FD9C380CF5}"/>
    <dgm:cxn modelId="{EA0DE7B0-1AF0-4A2A-934D-AC4C66F0CC4E}" srcId="{7730EC40-DC53-4502-8396-871B70E16DDD}" destId="{FB5DD659-A35E-4290-AABD-C5211A634B79}" srcOrd="0" destOrd="0" parTransId="{AC10EE5A-9F3F-4FB6-B35D-B36207F64493}" sibTransId="{1082DAC2-3F9E-46CD-8A28-9B04189CE244}"/>
    <dgm:cxn modelId="{59A960DC-5808-48E1-8BD0-3BF80B42BEFA}" srcId="{D7F0CAA1-AE2B-4840-B516-8A89D070E669}" destId="{B8A3B77F-0559-45F6-9617-88515B294155}" srcOrd="0" destOrd="0" parTransId="{3C01A0D2-5467-4CB7-B06E-EE7A8FF3EA86}" sibTransId="{BD36776D-4BF2-44E2-97A5-32C4C0E91B1C}"/>
    <dgm:cxn modelId="{E2AB1AE2-F526-402D-9AD8-3D78083FDE96}" type="presOf" srcId="{FB5DD659-A35E-4290-AABD-C5211A634B79}" destId="{14339824-2C98-46E4-9BE2-897420B5AEF7}" srcOrd="0" destOrd="0" presId="urn:microsoft.com/office/officeart/2008/layout/LinedList"/>
    <dgm:cxn modelId="{4F60DFFF-DCD2-4570-84FF-52F56E409F6E}" srcId="{E0A40229-18F6-4DF0-89E8-E21117F01438}" destId="{D7F0CAA1-AE2B-4840-B516-8A89D070E669}" srcOrd="2" destOrd="0" parTransId="{D0AE2C66-6B79-4407-9DF3-D26ECF127A51}" sibTransId="{6FC2D499-9C3B-4160-B89E-9BC1D0A8AFBA}"/>
    <dgm:cxn modelId="{1A318E6C-03AF-488C-9584-ECB215DC04F3}" type="presParOf" srcId="{B6002EC6-C5DC-4666-B275-66646D59335B}" destId="{4FD5AD31-7E73-4A2E-A871-A5C92ECA7528}" srcOrd="0" destOrd="0" presId="urn:microsoft.com/office/officeart/2008/layout/LinedList"/>
    <dgm:cxn modelId="{4BDA3165-83D2-4DD4-9B73-CC7484BF2F1C}" type="presParOf" srcId="{B6002EC6-C5DC-4666-B275-66646D59335B}" destId="{E372E452-1DDA-4DC9-80A9-289871BF6A51}" srcOrd="1" destOrd="0" presId="urn:microsoft.com/office/officeart/2008/layout/LinedList"/>
    <dgm:cxn modelId="{64F3C367-CE8C-45C6-B283-37E48F365944}" type="presParOf" srcId="{E372E452-1DDA-4DC9-80A9-289871BF6A51}" destId="{6CCBA8BA-5962-41D0-90F3-CCDC29CED54D}" srcOrd="0" destOrd="0" presId="urn:microsoft.com/office/officeart/2008/layout/LinedList"/>
    <dgm:cxn modelId="{0177AA6F-8B00-4506-A9A0-AA646B35E186}" type="presParOf" srcId="{E372E452-1DDA-4DC9-80A9-289871BF6A51}" destId="{048638A6-9C5F-476A-A847-62D1126F8608}" srcOrd="1" destOrd="0" presId="urn:microsoft.com/office/officeart/2008/layout/LinedList"/>
    <dgm:cxn modelId="{C906CDEE-A769-4E38-9B5B-146B6C9DB88E}" type="presParOf" srcId="{048638A6-9C5F-476A-A847-62D1126F8608}" destId="{1F3B5687-0FE8-4581-9B80-399808602DDC}" srcOrd="0" destOrd="0" presId="urn:microsoft.com/office/officeart/2008/layout/LinedList"/>
    <dgm:cxn modelId="{B625B8BC-B6B7-47E5-A153-DFABAC90E019}" type="presParOf" srcId="{048638A6-9C5F-476A-A847-62D1126F8608}" destId="{90556CF9-D35D-451B-B32D-E58AE1C784FB}" srcOrd="1" destOrd="0" presId="urn:microsoft.com/office/officeart/2008/layout/LinedList"/>
    <dgm:cxn modelId="{D44A822F-9E07-4B30-9C03-13AC9B0F4A1E}" type="presParOf" srcId="{90556CF9-D35D-451B-B32D-E58AE1C784FB}" destId="{9C2A2BE5-921B-4BD9-B8B2-23D0A4F0592C}" srcOrd="0" destOrd="0" presId="urn:microsoft.com/office/officeart/2008/layout/LinedList"/>
    <dgm:cxn modelId="{7BCC1D3B-14C1-4688-87C7-3E7339D10952}" type="presParOf" srcId="{90556CF9-D35D-451B-B32D-E58AE1C784FB}" destId="{14339824-2C98-46E4-9BE2-897420B5AEF7}" srcOrd="1" destOrd="0" presId="urn:microsoft.com/office/officeart/2008/layout/LinedList"/>
    <dgm:cxn modelId="{95C07142-D0A4-408A-90CF-D0573AC65EC9}" type="presParOf" srcId="{90556CF9-D35D-451B-B32D-E58AE1C784FB}" destId="{36D4C686-0196-4668-8A58-3BD6228FAEB8}" srcOrd="2" destOrd="0" presId="urn:microsoft.com/office/officeart/2008/layout/LinedList"/>
    <dgm:cxn modelId="{B26E0D5D-AC23-4CFF-8395-9B52F51BA8D4}" type="presParOf" srcId="{048638A6-9C5F-476A-A847-62D1126F8608}" destId="{3827F7F1-0E2E-4C79-8AF7-80BDC738B126}" srcOrd="2" destOrd="0" presId="urn:microsoft.com/office/officeart/2008/layout/LinedList"/>
    <dgm:cxn modelId="{636152B5-FBB0-4639-A575-93FA4FE5C9BF}" type="presParOf" srcId="{048638A6-9C5F-476A-A847-62D1126F8608}" destId="{FDD3200A-7260-4C1D-903A-BFAAAC910C8A}" srcOrd="3" destOrd="0" presId="urn:microsoft.com/office/officeart/2008/layout/LinedList"/>
    <dgm:cxn modelId="{C5D1BDF5-6918-49DB-92DE-DE7D54184C2D}" type="presParOf" srcId="{B6002EC6-C5DC-4666-B275-66646D59335B}" destId="{FB8B9C74-1675-45FE-9100-62D6213FDA43}" srcOrd="2" destOrd="0" presId="urn:microsoft.com/office/officeart/2008/layout/LinedList"/>
    <dgm:cxn modelId="{E8E43682-4ADC-469A-90FA-47C0B3B68CAB}" type="presParOf" srcId="{B6002EC6-C5DC-4666-B275-66646D59335B}" destId="{BD6C90B9-A981-4052-AB2C-E85FDF014795}" srcOrd="3" destOrd="0" presId="urn:microsoft.com/office/officeart/2008/layout/LinedList"/>
    <dgm:cxn modelId="{774B4C1A-F2C3-4551-8CC8-C60CF56EA834}" type="presParOf" srcId="{BD6C90B9-A981-4052-AB2C-E85FDF014795}" destId="{A317136F-1280-4CFB-A38E-3AFEB64A3E76}" srcOrd="0" destOrd="0" presId="urn:microsoft.com/office/officeart/2008/layout/LinedList"/>
    <dgm:cxn modelId="{6B142E2D-ECCD-4165-AB59-11CC3806970E}" type="presParOf" srcId="{BD6C90B9-A981-4052-AB2C-E85FDF014795}" destId="{C7F15C7B-A54E-4129-9D6B-79AF8F3B33F2}" srcOrd="1" destOrd="0" presId="urn:microsoft.com/office/officeart/2008/layout/LinedList"/>
    <dgm:cxn modelId="{455AC8A0-ED0D-4A05-9FD7-161E9C96615B}" type="presParOf" srcId="{C7F15C7B-A54E-4129-9D6B-79AF8F3B33F2}" destId="{842F7F02-A930-4218-9CF3-9AA85C9D57D5}" srcOrd="0" destOrd="0" presId="urn:microsoft.com/office/officeart/2008/layout/LinedList"/>
    <dgm:cxn modelId="{330A08F4-C86D-4D2D-856A-5206E6631437}" type="presParOf" srcId="{C7F15C7B-A54E-4129-9D6B-79AF8F3B33F2}" destId="{56CCC16A-84C8-49A2-8854-606081F49990}" srcOrd="1" destOrd="0" presId="urn:microsoft.com/office/officeart/2008/layout/LinedList"/>
    <dgm:cxn modelId="{06597E55-C7DD-4AD7-BBA2-451C3C133F65}" type="presParOf" srcId="{56CCC16A-84C8-49A2-8854-606081F49990}" destId="{3A627827-4770-4C08-804A-8A624B21DC0B}" srcOrd="0" destOrd="0" presId="urn:microsoft.com/office/officeart/2008/layout/LinedList"/>
    <dgm:cxn modelId="{47BC7538-48EF-443B-A368-7EAD21E8FF45}" type="presParOf" srcId="{56CCC16A-84C8-49A2-8854-606081F49990}" destId="{C4D2C83E-EBD4-4888-8A09-5637C0E7A195}" srcOrd="1" destOrd="0" presId="urn:microsoft.com/office/officeart/2008/layout/LinedList"/>
    <dgm:cxn modelId="{3272F126-515E-4837-B754-D575C3338161}" type="presParOf" srcId="{56CCC16A-84C8-49A2-8854-606081F49990}" destId="{6460E306-0F49-4EBC-8D53-08EC64F82DBB}" srcOrd="2" destOrd="0" presId="urn:microsoft.com/office/officeart/2008/layout/LinedList"/>
    <dgm:cxn modelId="{FC0DC7FB-3053-462D-B181-0C1E6923B92E}" type="presParOf" srcId="{C7F15C7B-A54E-4129-9D6B-79AF8F3B33F2}" destId="{EEEC4DCD-03A2-4020-9FE1-3C21FA22DCD7}" srcOrd="2" destOrd="0" presId="urn:microsoft.com/office/officeart/2008/layout/LinedList"/>
    <dgm:cxn modelId="{135FF68F-F43A-4846-99F9-41B37A4E6D3F}" type="presParOf" srcId="{C7F15C7B-A54E-4129-9D6B-79AF8F3B33F2}" destId="{CB4E1E46-0820-4A24-9C8D-0138CBAAA91E}" srcOrd="3" destOrd="0" presId="urn:microsoft.com/office/officeart/2008/layout/LinedList"/>
    <dgm:cxn modelId="{2DB12F32-D475-4327-949D-625E0370058E}" type="presParOf" srcId="{B6002EC6-C5DC-4666-B275-66646D59335B}" destId="{532F5046-4B68-4DAA-81B6-FDE2DB61ED98}" srcOrd="4" destOrd="0" presId="urn:microsoft.com/office/officeart/2008/layout/LinedList"/>
    <dgm:cxn modelId="{9B12A82C-BFD8-43F1-AAC9-32F5B52B2E51}" type="presParOf" srcId="{B6002EC6-C5DC-4666-B275-66646D59335B}" destId="{B49D7D24-3D1A-4BA4-86C8-3D7F2C89F9C8}" srcOrd="5" destOrd="0" presId="urn:microsoft.com/office/officeart/2008/layout/LinedList"/>
    <dgm:cxn modelId="{FAEEBA01-4854-4915-9AEC-6630432CAC75}" type="presParOf" srcId="{B49D7D24-3D1A-4BA4-86C8-3D7F2C89F9C8}" destId="{68E73A3C-0EF4-489B-BB47-F91768166766}" srcOrd="0" destOrd="0" presId="urn:microsoft.com/office/officeart/2008/layout/LinedList"/>
    <dgm:cxn modelId="{789DF13C-B9F4-448E-A058-506277C7E35F}" type="presParOf" srcId="{B49D7D24-3D1A-4BA4-86C8-3D7F2C89F9C8}" destId="{1C4C01E5-7A08-41F3-B718-7B0F39FC4AED}" srcOrd="1" destOrd="0" presId="urn:microsoft.com/office/officeart/2008/layout/LinedList"/>
    <dgm:cxn modelId="{5943CB53-BD71-4E2D-B5A6-0A780FEAE5F9}" type="presParOf" srcId="{1C4C01E5-7A08-41F3-B718-7B0F39FC4AED}" destId="{E4E6938A-2EDA-4371-B6C4-C1D22551789F}" srcOrd="0" destOrd="0" presId="urn:microsoft.com/office/officeart/2008/layout/LinedList"/>
    <dgm:cxn modelId="{582BC090-E46D-46EB-B31B-684CB1BFD9D7}" type="presParOf" srcId="{1C4C01E5-7A08-41F3-B718-7B0F39FC4AED}" destId="{457C079A-9729-423D-99DD-1D0161CDFD2F}" srcOrd="1" destOrd="0" presId="urn:microsoft.com/office/officeart/2008/layout/LinedList"/>
    <dgm:cxn modelId="{11966F7A-3626-45E8-813E-3F22E7B8EE4A}" type="presParOf" srcId="{457C079A-9729-423D-99DD-1D0161CDFD2F}" destId="{8ED5D304-C593-4B28-9057-2069610DF00B}" srcOrd="0" destOrd="0" presId="urn:microsoft.com/office/officeart/2008/layout/LinedList"/>
    <dgm:cxn modelId="{5885B44E-AA6E-4060-9E7D-0F5F6B817ECB}" type="presParOf" srcId="{457C079A-9729-423D-99DD-1D0161CDFD2F}" destId="{EDC0B744-E3D6-47BF-B3B7-7685F0D896B7}" srcOrd="1" destOrd="0" presId="urn:microsoft.com/office/officeart/2008/layout/LinedList"/>
    <dgm:cxn modelId="{244C6563-C535-45F1-89EA-3257140FDA4C}" type="presParOf" srcId="{457C079A-9729-423D-99DD-1D0161CDFD2F}" destId="{15F504A1-8F30-44A9-8BD5-EA6429D6874C}" srcOrd="2" destOrd="0" presId="urn:microsoft.com/office/officeart/2008/layout/LinedList"/>
    <dgm:cxn modelId="{6D434400-38B0-4154-9EB7-DE5AFEFF162B}" type="presParOf" srcId="{1C4C01E5-7A08-41F3-B718-7B0F39FC4AED}" destId="{7258B6FB-AAC3-4AD2-96E7-746ABD55813B}" srcOrd="2" destOrd="0" presId="urn:microsoft.com/office/officeart/2008/layout/LinedList"/>
    <dgm:cxn modelId="{8D1EAEE1-0198-4696-A0F9-D731FE310257}" type="presParOf" srcId="{1C4C01E5-7A08-41F3-B718-7B0F39FC4AED}" destId="{F60CDB8B-9581-494E-B2B9-F62675239C6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2B165-467C-433D-B693-E009FCAF202D}">
      <dsp:nvSpPr>
        <dsp:cNvPr id="0" name=""/>
        <dsp:cNvSpPr/>
      </dsp:nvSpPr>
      <dsp:spPr>
        <a:xfrm>
          <a:off x="1770319" y="1156805"/>
          <a:ext cx="1425758" cy="1425758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b="1" kern="1200" dirty="0"/>
            <a:t>Classroom Management</a:t>
          </a:r>
        </a:p>
      </dsp:txBody>
      <dsp:txXfrm>
        <a:off x="2056960" y="1490782"/>
        <a:ext cx="852476" cy="732869"/>
      </dsp:txXfrm>
    </dsp:sp>
    <dsp:sp modelId="{E489AB4C-3D90-4AC3-851B-DCB44A8D2227}">
      <dsp:nvSpPr>
        <dsp:cNvPr id="0" name=""/>
        <dsp:cNvSpPr/>
      </dsp:nvSpPr>
      <dsp:spPr>
        <a:xfrm>
          <a:off x="931063" y="829532"/>
          <a:ext cx="1036915" cy="1036915"/>
        </a:xfrm>
        <a:prstGeom prst="gear6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Prävention</a:t>
          </a:r>
        </a:p>
      </dsp:txBody>
      <dsp:txXfrm>
        <a:off x="1192109" y="1092156"/>
        <a:ext cx="514823" cy="511667"/>
      </dsp:txXfrm>
    </dsp:sp>
    <dsp:sp modelId="{72E3310C-9572-43A4-9C3C-34821F4BAD08}">
      <dsp:nvSpPr>
        <dsp:cNvPr id="0" name=""/>
        <dsp:cNvSpPr/>
      </dsp:nvSpPr>
      <dsp:spPr>
        <a:xfrm rot="20700000">
          <a:off x="1511841" y="114166"/>
          <a:ext cx="1015965" cy="1015965"/>
        </a:xfrm>
        <a:prstGeom prst="gear6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Intervention</a:t>
          </a:r>
        </a:p>
      </dsp:txBody>
      <dsp:txXfrm rot="-20700000">
        <a:off x="1734672" y="336997"/>
        <a:ext cx="570303" cy="570303"/>
      </dsp:txXfrm>
    </dsp:sp>
    <dsp:sp modelId="{FEB936A4-3A69-403B-B73E-FA29CA562867}">
      <dsp:nvSpPr>
        <dsp:cNvPr id="0" name=""/>
        <dsp:cNvSpPr/>
      </dsp:nvSpPr>
      <dsp:spPr>
        <a:xfrm>
          <a:off x="1634293" y="960698"/>
          <a:ext cx="1824970" cy="1824970"/>
        </a:xfrm>
        <a:prstGeom prst="circularArrow">
          <a:avLst>
            <a:gd name="adj1" fmla="val 4687"/>
            <a:gd name="adj2" fmla="val 299029"/>
            <a:gd name="adj3" fmla="val 2459565"/>
            <a:gd name="adj4" fmla="val 15989089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A2616-F0E0-45EB-9619-C17DD9603233}">
      <dsp:nvSpPr>
        <dsp:cNvPr id="0" name=""/>
        <dsp:cNvSpPr/>
      </dsp:nvSpPr>
      <dsp:spPr>
        <a:xfrm>
          <a:off x="747427" y="606977"/>
          <a:ext cx="1325955" cy="132595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BD2AC-1E54-4946-809C-D2047BAD9FF8}">
      <dsp:nvSpPr>
        <dsp:cNvPr id="0" name=""/>
        <dsp:cNvSpPr/>
      </dsp:nvSpPr>
      <dsp:spPr>
        <a:xfrm>
          <a:off x="1276838" y="-101493"/>
          <a:ext cx="1429646" cy="14296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5AD31-7E73-4A2E-A871-A5C92ECA7528}">
      <dsp:nvSpPr>
        <dsp:cNvPr id="0" name=""/>
        <dsp:cNvSpPr/>
      </dsp:nvSpPr>
      <dsp:spPr>
        <a:xfrm>
          <a:off x="0" y="1944"/>
          <a:ext cx="730547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BA8BA-5962-41D0-90F3-CCDC29CED54D}">
      <dsp:nvSpPr>
        <dsp:cNvPr id="0" name=""/>
        <dsp:cNvSpPr/>
      </dsp:nvSpPr>
      <dsp:spPr>
        <a:xfrm>
          <a:off x="0" y="1944"/>
          <a:ext cx="1461094" cy="1325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Routinen &amp; Rituale</a:t>
          </a:r>
        </a:p>
      </dsp:txBody>
      <dsp:txXfrm>
        <a:off x="0" y="1944"/>
        <a:ext cx="1461094" cy="1325993"/>
      </dsp:txXfrm>
    </dsp:sp>
    <dsp:sp modelId="{14339824-2C98-46E4-9BE2-897420B5AEF7}">
      <dsp:nvSpPr>
        <dsp:cNvPr id="0" name=""/>
        <dsp:cNvSpPr/>
      </dsp:nvSpPr>
      <dsp:spPr>
        <a:xfrm>
          <a:off x="1570676" y="62157"/>
          <a:ext cx="5734795" cy="1204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Beginn der Stunde</a:t>
          </a:r>
          <a:r>
            <a:rPr lang="de-DE" sz="1600" kern="1200" dirty="0"/>
            <a:t>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Stille Minute, Material auf dem Tisch, Schiebesystem, aufstehen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Ende der Stunde</a:t>
          </a:r>
          <a:r>
            <a:rPr lang="de-DE" sz="1600" kern="1200" dirty="0"/>
            <a:t>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Regiezeit, Abschiedsgruß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/>
        </a:p>
      </dsp:txBody>
      <dsp:txXfrm>
        <a:off x="1570676" y="62157"/>
        <a:ext cx="5734795" cy="1204271"/>
      </dsp:txXfrm>
    </dsp:sp>
    <dsp:sp modelId="{3827F7F1-0E2E-4C79-8AF7-80BDC738B126}">
      <dsp:nvSpPr>
        <dsp:cNvPr id="0" name=""/>
        <dsp:cNvSpPr/>
      </dsp:nvSpPr>
      <dsp:spPr>
        <a:xfrm>
          <a:off x="1461094" y="1266428"/>
          <a:ext cx="584437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B9C74-1675-45FE-9100-62D6213FDA43}">
      <dsp:nvSpPr>
        <dsp:cNvPr id="0" name=""/>
        <dsp:cNvSpPr/>
      </dsp:nvSpPr>
      <dsp:spPr>
        <a:xfrm>
          <a:off x="0" y="1327937"/>
          <a:ext cx="730547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7136F-1280-4CFB-A38E-3AFEB64A3E76}">
      <dsp:nvSpPr>
        <dsp:cNvPr id="0" name=""/>
        <dsp:cNvSpPr/>
      </dsp:nvSpPr>
      <dsp:spPr>
        <a:xfrm>
          <a:off x="0" y="1327937"/>
          <a:ext cx="1461094" cy="1325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Übergänge gestalten</a:t>
          </a:r>
        </a:p>
      </dsp:txBody>
      <dsp:txXfrm>
        <a:off x="0" y="1327937"/>
        <a:ext cx="1461094" cy="1325993"/>
      </dsp:txXfrm>
    </dsp:sp>
    <dsp:sp modelId="{C4D2C83E-EBD4-4888-8A09-5637C0E7A195}">
      <dsp:nvSpPr>
        <dsp:cNvPr id="0" name=""/>
        <dsp:cNvSpPr/>
      </dsp:nvSpPr>
      <dsp:spPr>
        <a:xfrm>
          <a:off x="1570676" y="1388150"/>
          <a:ext cx="5734795" cy="1204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Aufräummusik, Rituale um Gruppen aufzuteilen, Lerntempoduett oder „Bus </a:t>
          </a:r>
          <a:r>
            <a:rPr lang="de-DE" sz="1600" kern="1200" dirty="0" err="1"/>
            <a:t>Stop</a:t>
          </a:r>
          <a:r>
            <a:rPr lang="de-DE" sz="1600" kern="1200" dirty="0"/>
            <a:t>“ -&gt; „Was machen die </a:t>
          </a:r>
          <a:r>
            <a:rPr lang="de-DE" sz="1600" kern="1200" dirty="0" err="1"/>
            <a:t>SuS</a:t>
          </a:r>
          <a:r>
            <a:rPr lang="de-DE" sz="1600" kern="1200" dirty="0"/>
            <a:t>, wenn sie fertig sind?“</a:t>
          </a:r>
        </a:p>
      </dsp:txBody>
      <dsp:txXfrm>
        <a:off x="1570676" y="1388150"/>
        <a:ext cx="5734795" cy="1204271"/>
      </dsp:txXfrm>
    </dsp:sp>
    <dsp:sp modelId="{EEEC4DCD-03A2-4020-9FE1-3C21FA22DCD7}">
      <dsp:nvSpPr>
        <dsp:cNvPr id="0" name=""/>
        <dsp:cNvSpPr/>
      </dsp:nvSpPr>
      <dsp:spPr>
        <a:xfrm>
          <a:off x="1461094" y="2592422"/>
          <a:ext cx="584437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F5046-4B68-4DAA-81B6-FDE2DB61ED98}">
      <dsp:nvSpPr>
        <dsp:cNvPr id="0" name=""/>
        <dsp:cNvSpPr/>
      </dsp:nvSpPr>
      <dsp:spPr>
        <a:xfrm>
          <a:off x="0" y="2653930"/>
          <a:ext cx="730547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73A3C-0EF4-489B-BB47-F91768166766}">
      <dsp:nvSpPr>
        <dsp:cNvPr id="0" name=""/>
        <dsp:cNvSpPr/>
      </dsp:nvSpPr>
      <dsp:spPr>
        <a:xfrm>
          <a:off x="0" y="2653930"/>
          <a:ext cx="1461094" cy="1325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Ruhe herstellen</a:t>
          </a:r>
        </a:p>
      </dsp:txBody>
      <dsp:txXfrm>
        <a:off x="0" y="2653930"/>
        <a:ext cx="1461094" cy="1325993"/>
      </dsp:txXfrm>
    </dsp:sp>
    <dsp:sp modelId="{EDC0B744-E3D6-47BF-B3B7-7685F0D896B7}">
      <dsp:nvSpPr>
        <dsp:cNvPr id="0" name=""/>
        <dsp:cNvSpPr/>
      </dsp:nvSpPr>
      <dsp:spPr>
        <a:xfrm>
          <a:off x="1570676" y="2714144"/>
          <a:ext cx="5734795" cy="1204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Klangsignal, visuelle Signale</a:t>
          </a:r>
        </a:p>
      </dsp:txBody>
      <dsp:txXfrm>
        <a:off x="1570676" y="2714144"/>
        <a:ext cx="5734795" cy="1204271"/>
      </dsp:txXfrm>
    </dsp:sp>
    <dsp:sp modelId="{7258B6FB-AAC3-4AD2-96E7-746ABD55813B}">
      <dsp:nvSpPr>
        <dsp:cNvPr id="0" name=""/>
        <dsp:cNvSpPr/>
      </dsp:nvSpPr>
      <dsp:spPr>
        <a:xfrm>
          <a:off x="1461094" y="3918415"/>
          <a:ext cx="584437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89D32-D210-4235-B644-38AF51BCCEFF}" type="datetimeFigureOut">
              <a:rPr lang="de-DE" smtClean="0"/>
              <a:t>24.03.2025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E9BCB-A00C-4DE8-91DC-A7AB2D5236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511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3CE6E-2B66-4BBF-AA5F-C610821FA37B}" type="datetimeFigureOut">
              <a:rPr lang="de-DE" smtClean="0"/>
              <a:t>24.03.2025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1B259-718E-41BC-9A97-1627054B12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77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-1" y="3907144"/>
            <a:ext cx="9144001" cy="22021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Freihandform 7"/>
          <p:cNvSpPr>
            <a:spLocks noChangeAspect="1"/>
          </p:cNvSpPr>
          <p:nvPr/>
        </p:nvSpPr>
        <p:spPr>
          <a:xfrm>
            <a:off x="-7556" y="0"/>
            <a:ext cx="9159907" cy="5871808"/>
          </a:xfrm>
          <a:custGeom>
            <a:avLst/>
            <a:gdLst>
              <a:gd name="connsiteX0" fmla="*/ 0 w 9151557"/>
              <a:gd name="connsiteY0" fmla="*/ 0 h 5871808"/>
              <a:gd name="connsiteX1" fmla="*/ 9151557 w 9151557"/>
              <a:gd name="connsiteY1" fmla="*/ 0 h 5871808"/>
              <a:gd name="connsiteX2" fmla="*/ 9144000 w 9151557"/>
              <a:gd name="connsiteY2" fmla="*/ 4269719 h 5871808"/>
              <a:gd name="connsiteX3" fmla="*/ 7557 w 9151557"/>
              <a:gd name="connsiteY3" fmla="*/ 5871808 h 5871808"/>
              <a:gd name="connsiteX4" fmla="*/ 0 w 9151557"/>
              <a:gd name="connsiteY4" fmla="*/ 0 h 587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557" h="5871808">
                <a:moveTo>
                  <a:pt x="0" y="0"/>
                </a:moveTo>
                <a:lnTo>
                  <a:pt x="9151557" y="0"/>
                </a:lnTo>
                <a:lnTo>
                  <a:pt x="9144000" y="4269719"/>
                </a:lnTo>
                <a:lnTo>
                  <a:pt x="7557" y="5871808"/>
                </a:lnTo>
                <a:lnTo>
                  <a:pt x="0" y="0"/>
                </a:lnTo>
                <a:close/>
              </a:path>
            </a:pathLst>
          </a:custGeom>
          <a:solidFill>
            <a:srgbClr val="006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6206978" y="134683"/>
            <a:ext cx="293702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de-DE" sz="1200" b="1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Schleswig-Holstein.</a:t>
            </a:r>
            <a:r>
              <a:rPr lang="de-DE" sz="1200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echte Norden.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22286"/>
            <a:ext cx="7772400" cy="20005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86603"/>
            <a:ext cx="7772400" cy="15377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82137" y="6173054"/>
            <a:ext cx="3600000" cy="28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de-DE" sz="1200" b="0" kern="1200" dirty="0" smtClean="0">
                <a:solidFill>
                  <a:srgbClr val="002F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Platzhalter Name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82137" y="6464163"/>
            <a:ext cx="2880000" cy="2868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de-DE" sz="1200" b="0" kern="1200" dirty="0" smtClean="0">
                <a:solidFill>
                  <a:srgbClr val="002F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Platzhalter Datum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</p:spTree>
    <p:extLst>
      <p:ext uri="{BB962C8B-B14F-4D97-AF65-F5344CB8AC3E}">
        <p14:creationId xmlns:p14="http://schemas.microsoft.com/office/powerpoint/2010/main" val="205119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844676"/>
            <a:ext cx="2949178" cy="2064717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844675"/>
            <a:ext cx="4629150" cy="401637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041915"/>
            <a:ext cx="2949178" cy="182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33F28847-7BF0-413E-A4B4-C02469266E58}" type="datetime1">
              <a:rPr lang="de-DE" smtClean="0"/>
              <a:pPr/>
              <a:t>24.03.2025</a:t>
            </a:fld>
            <a:endParaRPr lang="de-DE" dirty="0"/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335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844675"/>
            <a:ext cx="4629150" cy="401637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1844676"/>
            <a:ext cx="2949178" cy="2064717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041915"/>
            <a:ext cx="2949178" cy="182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4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35DF68FC-774B-4D41-A04C-46D2580C019C}" type="datetime1">
              <a:rPr lang="de-DE" smtClean="0"/>
              <a:pPr/>
              <a:t>24.03.2025</a:t>
            </a:fld>
            <a:endParaRPr lang="de-DE" dirty="0"/>
          </a:p>
        </p:txBody>
      </p:sp>
      <p:sp>
        <p:nvSpPr>
          <p:cNvPr id="15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8197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3D9371E-746A-497E-A409-0D195469813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51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8036B43-A86F-C949-038E-1D9456BAD8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9" y="539750"/>
            <a:ext cx="20462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FD3B38D-5213-48C0-E0B1-5918632B30EF}"/>
              </a:ext>
            </a:extLst>
          </p:cNvPr>
          <p:cNvSpPr/>
          <p:nvPr userDrawn="1"/>
        </p:nvSpPr>
        <p:spPr>
          <a:xfrm>
            <a:off x="0" y="1484313"/>
            <a:ext cx="9144000" cy="4908550"/>
          </a:xfrm>
          <a:prstGeom prst="rect">
            <a:avLst/>
          </a:prstGeom>
          <a:solidFill>
            <a:srgbClr val="008CC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350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4BB818BB-E6BF-566C-B320-3A89585359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7848600" cy="476250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4741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18E5-D937-4385-B3C1-9CE1C1F817BB}" type="datetime1">
              <a:rPr lang="de-DE" smtClean="0"/>
              <a:t>24.03.2025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Folie </a:t>
            </a:r>
            <a:fld id="{812F24F4-33A2-4A6F-87E3-ABC44FA4258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868734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844675"/>
            <a:ext cx="7920000" cy="4012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F8F04AF4-BE9F-438E-AEB3-1AB29ED1CD12}" type="datetime1">
              <a:rPr lang="de-DE" smtClean="0"/>
              <a:pPr/>
              <a:t>24.03.2025</a:t>
            </a:fld>
            <a:endParaRPr lang="de-DE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9880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13" y="225425"/>
            <a:ext cx="7920000" cy="133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44677"/>
            <a:ext cx="3886200" cy="4032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44675"/>
            <a:ext cx="38862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5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7E6961B8-E763-4621-9D5D-38F66A348052}" type="datetime1">
              <a:rPr lang="de-DE" smtClean="0"/>
              <a:pPr/>
              <a:t>24.03.2025</a:t>
            </a:fld>
            <a:endParaRPr lang="de-DE" dirty="0"/>
          </a:p>
        </p:txBody>
      </p:sp>
      <p:sp>
        <p:nvSpPr>
          <p:cNvPr id="1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7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5837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12813" y="225424"/>
            <a:ext cx="7920000" cy="13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B7E06C08-2B17-43F1-A072-02A8688504CF}" type="datetime1">
              <a:rPr lang="de-DE" smtClean="0"/>
              <a:pPr/>
              <a:t>24.03.2025</a:t>
            </a:fld>
            <a:endParaRPr lang="de-DE" dirty="0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055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514C555C-37E2-44ED-BE6C-12A21C01C579}" type="datetime1">
              <a:rPr lang="de-DE" smtClean="0"/>
              <a:pPr/>
              <a:t>24.03.2025</a:t>
            </a:fld>
            <a:endParaRPr lang="de-DE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807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6032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F2F1D57B-2905-4E99-8DD2-DA23D35CE01F}" type="datetime1">
              <a:rPr lang="de-DE" smtClean="0"/>
              <a:pPr/>
              <a:t>24.03.2025</a:t>
            </a:fld>
            <a:endParaRPr lang="de-DE" dirty="0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123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683803"/>
            <a:ext cx="9144000" cy="4348518"/>
          </a:xfrm>
          <a:prstGeom prst="rect">
            <a:avLst/>
          </a:prstGeom>
          <a:solidFill>
            <a:srgbClr val="008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844677"/>
            <a:ext cx="7886700" cy="27178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287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F8B4B845-6DC3-45BC-9049-17AD7992C39F}" type="datetime1">
              <a:rPr lang="de-DE" smtClean="0"/>
              <a:pPr/>
              <a:t>24.03.2025</a:t>
            </a:fld>
            <a:endParaRPr lang="de-DE" dirty="0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48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Zwischen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25425"/>
            <a:ext cx="7920000" cy="1332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844675"/>
            <a:ext cx="7920000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88" y="2809461"/>
            <a:ext cx="7920000" cy="3067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026D32B0-575C-43B7-B8BD-48B68FBBD667}" type="datetime1">
              <a:rPr lang="de-DE" smtClean="0"/>
              <a:pPr/>
              <a:t>24.03.2025</a:t>
            </a:fld>
            <a:endParaRPr lang="de-DE" dirty="0"/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717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13" y="225425"/>
            <a:ext cx="7920000" cy="1332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44675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09461"/>
            <a:ext cx="3868340" cy="3067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844675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835275"/>
            <a:ext cx="3887391" cy="3041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4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96C799F4-74F0-4B8C-938F-5A0C36883B70}" type="datetime1">
              <a:rPr lang="de-DE" smtClean="0"/>
              <a:pPr/>
              <a:t>24.03.2025</a:t>
            </a:fld>
            <a:endParaRPr lang="de-DE" dirty="0"/>
          </a:p>
        </p:txBody>
      </p:sp>
      <p:sp>
        <p:nvSpPr>
          <p:cNvPr id="15" name="Fußzeilenplatzhalter 5"/>
          <p:cNvSpPr>
            <a:spLocks noGrp="1"/>
          </p:cNvSpPr>
          <p:nvPr>
            <p:ph type="ftr" sz="quarter" idx="17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Foliennummernplatzhalter 12"/>
          <p:cNvSpPr>
            <a:spLocks noGrp="1"/>
          </p:cNvSpPr>
          <p:nvPr>
            <p:ph type="sldNum" sz="quarter" idx="18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263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1683803"/>
            <a:ext cx="9144000" cy="4348518"/>
          </a:xfrm>
          <a:prstGeom prst="rect">
            <a:avLst/>
          </a:prstGeom>
          <a:solidFill>
            <a:srgbClr val="CC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12813" y="225425"/>
            <a:ext cx="7920000" cy="13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611188" y="1844675"/>
            <a:ext cx="7920000" cy="401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15A918E5-D937-4385-B3C1-9CE1C1F817BB}" type="datetime1">
              <a:rPr lang="de-DE" smtClean="0"/>
              <a:pPr/>
              <a:t>24.03.2025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327415" y="6356350"/>
            <a:ext cx="3787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525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r>
              <a:rPr lang="de-DE"/>
              <a:t> Folie </a:t>
            </a:r>
            <a:fld id="{812F24F4-33A2-4A6F-87E3-ABC44FA4258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740" y="6120654"/>
            <a:ext cx="1245991" cy="60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45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29" r:id="rId12"/>
    <p:sldLayoutId id="2147483731" r:id="rId13"/>
    <p:sldLayoutId id="214748373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Lernmotivation" TargetMode="External"/><Relationship Id="rId2" Type="http://schemas.openxmlformats.org/officeDocument/2006/relationships/hyperlink" Target="https://de.wikipedia.org/wiki/Defini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altLang="de-DE" sz="2800" dirty="0">
                <a:latin typeface="Arial Rounded MT Bold" pitchFamily="34" charset="0"/>
                <a:cs typeface="Arial" charset="0"/>
              </a:rPr>
              <a:t> </a:t>
            </a:r>
            <a:endParaRPr lang="de-DE" sz="2000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511140" y="4531216"/>
            <a:ext cx="7772400" cy="1479479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de-DE" altLang="de-DE" sz="2000" dirty="0">
              <a:solidFill>
                <a:schemeClr val="bg1"/>
              </a:solidFill>
              <a:latin typeface="Arial Rounded MT Bold" pitchFamily="34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de-DE" altLang="de-DE" sz="2000" dirty="0">
              <a:solidFill>
                <a:schemeClr val="bg1"/>
              </a:solidFill>
              <a:latin typeface="Arial Rounded MT Bold" pitchFamily="34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de-DE" altLang="de-DE" sz="2000" dirty="0">
              <a:solidFill>
                <a:schemeClr val="bg1"/>
              </a:solidFill>
              <a:latin typeface="Arial Rounded MT Bold" pitchFamily="34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de-DE" altLang="de-DE" sz="2000" dirty="0">
              <a:solidFill>
                <a:schemeClr val="bg1"/>
              </a:solidFill>
              <a:latin typeface="Arial Rounded MT Bold" pitchFamily="34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de-DE" altLang="de-DE" sz="2000" dirty="0">
              <a:solidFill>
                <a:schemeClr val="bg1"/>
              </a:solidFill>
              <a:latin typeface="Arial Rounded MT Bold" pitchFamily="34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de-DE" altLang="de-DE" sz="2000" dirty="0">
              <a:solidFill>
                <a:schemeClr val="bg1"/>
              </a:solidFill>
              <a:latin typeface="Arial Rounded MT Bold" pitchFamily="34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de-DE" altLang="de-DE" dirty="0">
              <a:solidFill>
                <a:schemeClr val="bg1"/>
              </a:solidFill>
              <a:latin typeface="Arial Rounded MT Bold" pitchFamily="34" charset="0"/>
              <a:cs typeface="Arial" charset="0"/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3/2024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2.Modul/ 6.3.2024 / 8.30-17 Uhr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695832" y="606588"/>
            <a:ext cx="428110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b="1" u="sng" dirty="0">
                <a:solidFill>
                  <a:schemeClr val="bg1"/>
                </a:solidFill>
                <a:latin typeface="Goudy Old Style" panose="02020502050305020303" pitchFamily="18" charset="0"/>
                <a:ea typeface="Microsoft YaHei" panose="020B0503020204020204" pitchFamily="34" charset="-122"/>
              </a:rPr>
              <a:t>Moinsen zum </a:t>
            </a:r>
          </a:p>
          <a:p>
            <a:pPr algn="ctr"/>
            <a:r>
              <a:rPr lang="de-DE" sz="4000" b="1" u="sng" dirty="0">
                <a:solidFill>
                  <a:schemeClr val="bg1"/>
                </a:solidFill>
                <a:latin typeface="Goudy Old Style" panose="02020502050305020303" pitchFamily="18" charset="0"/>
                <a:ea typeface="Microsoft YaHei" panose="020B0503020204020204" pitchFamily="34" charset="-122"/>
              </a:rPr>
              <a:t>Seminar</a:t>
            </a:r>
          </a:p>
          <a:p>
            <a:pPr algn="ctr"/>
            <a:r>
              <a:rPr lang="de-DE" sz="4000" b="1" u="sng" dirty="0">
                <a:solidFill>
                  <a:schemeClr val="bg1"/>
                </a:solidFill>
                <a:latin typeface="Goudy Old Style" panose="02020502050305020303" pitchFamily="18" charset="0"/>
                <a:ea typeface="Microsoft YaHei" panose="020B0503020204020204" pitchFamily="34" charset="-122"/>
              </a:rPr>
              <a:t>„Klassenführung“</a:t>
            </a:r>
          </a:p>
          <a:p>
            <a:pPr algn="ctr"/>
            <a:r>
              <a:rPr lang="de-DE" sz="4000" b="1" dirty="0">
                <a:solidFill>
                  <a:srgbClr val="FFFF00"/>
                </a:solidFill>
                <a:latin typeface="Comic Sans MS" panose="030F0702030302020204" pitchFamily="66" charset="0"/>
                <a:ea typeface="Microsoft YaHei" panose="020B0503020204020204" pitchFamily="34" charset="-122"/>
              </a:rPr>
              <a:t> </a:t>
            </a:r>
          </a:p>
          <a:p>
            <a:endParaRPr lang="de-DE" sz="4000" dirty="0">
              <a:solidFill>
                <a:srgbClr val="FFFF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346491" y="5169529"/>
            <a:ext cx="2450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Studienleiter Pädagogik </a:t>
            </a:r>
          </a:p>
          <a:p>
            <a:r>
              <a:rPr lang="de-DE" dirty="0">
                <a:solidFill>
                  <a:schemeClr val="tx2"/>
                </a:solidFill>
              </a:rPr>
              <a:t>Olaf Lawrenz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B278DF1E-A715-892D-1188-F5F48BC80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40" y="2565065"/>
            <a:ext cx="3490483" cy="2747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87661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600" b="0" u="sng" strike="noStrike" spc="-1" dirty="0">
                <a:solidFill>
                  <a:srgbClr val="000000"/>
                </a:solidFill>
                <a:ea typeface="ＭＳ Ｐゴシック"/>
              </a:rPr>
              <a:t>Definition von Classroom-</a:t>
            </a:r>
          </a:p>
          <a:p>
            <a:pPr>
              <a:lnSpc>
                <a:spcPct val="100000"/>
              </a:lnSpc>
            </a:pPr>
            <a:r>
              <a:rPr lang="de-DE" sz="3600" b="0" u="sng" strike="noStrike" spc="-1" dirty="0">
                <a:solidFill>
                  <a:srgbClr val="000000"/>
                </a:solidFill>
                <a:ea typeface="ＭＳ Ｐゴシック"/>
              </a:rPr>
              <a:t>Management</a:t>
            </a:r>
            <a:endParaRPr lang="de-DE" sz="3600" b="0" u="sng" strike="noStrike" spc="-1" dirty="0"/>
          </a:p>
        </p:txBody>
      </p:sp>
      <p:sp>
        <p:nvSpPr>
          <p:cNvPr id="145" name="CustomShape 2"/>
          <p:cNvSpPr/>
          <p:nvPr/>
        </p:nvSpPr>
        <p:spPr>
          <a:xfrm>
            <a:off x="457200" y="1844640"/>
            <a:ext cx="8228160" cy="469903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de-DE" sz="2400" b="0" strike="noStrike" spc="-1" dirty="0">
                <a:solidFill>
                  <a:srgbClr val="000000"/>
                </a:solidFill>
                <a:ea typeface="ＭＳ Ｐゴシック"/>
              </a:rPr>
              <a:t>Klassenmanagement umfasst alle Vorgehensweisen und Methoden, die ein effektives Unterrichten ermöglichen!</a:t>
            </a:r>
          </a:p>
          <a:p>
            <a:pPr marL="1440">
              <a:lnSpc>
                <a:spcPct val="100000"/>
              </a:lnSpc>
              <a:buClr>
                <a:srgbClr val="000000"/>
              </a:buClr>
            </a:pPr>
            <a:endParaRPr lang="de-DE" sz="2400" b="0" strike="noStrike" spc="-1" dirty="0"/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de-DE" sz="2400" b="0" strike="noStrike" spc="-1" dirty="0">
                <a:solidFill>
                  <a:srgbClr val="000000"/>
                </a:solidFill>
                <a:ea typeface="ＭＳ Ｐゴシック"/>
              </a:rPr>
              <a:t>Es geht um:</a:t>
            </a:r>
            <a:endParaRPr lang="de-DE" sz="2400" b="0" strike="noStrike" spc="-1" dirty="0"/>
          </a:p>
          <a:p>
            <a:pPr marL="972990" lvl="1" indent="-51435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sz="2400" b="1" strike="noStrike" spc="-1" dirty="0">
                <a:solidFill>
                  <a:schemeClr val="bg2">
                    <a:lumMod val="10000"/>
                  </a:schemeClr>
                </a:solidFill>
                <a:ea typeface="ＭＳ Ｐゴシック"/>
              </a:rPr>
              <a:t>die Vorbereitung und aktive Gestaltung eines optimalen Lernumfeldes</a:t>
            </a:r>
            <a:endParaRPr lang="de-DE" sz="2400" b="0" strike="noStrike" spc="-1" dirty="0">
              <a:solidFill>
                <a:schemeClr val="bg2">
                  <a:lumMod val="10000"/>
                </a:schemeClr>
              </a:solidFill>
            </a:endParaRPr>
          </a:p>
          <a:p>
            <a:pPr marL="972990" lvl="1" indent="-51435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sz="2400" b="1" strike="noStrike" spc="-1" dirty="0">
                <a:solidFill>
                  <a:schemeClr val="bg2">
                    <a:lumMod val="10000"/>
                  </a:schemeClr>
                </a:solidFill>
                <a:ea typeface="ＭＳ Ｐゴシック"/>
              </a:rPr>
              <a:t>die Erhöhung der aktiven Lernzeit im Unterricht</a:t>
            </a:r>
            <a:endParaRPr lang="de-DE" sz="2400" b="0" strike="noStrike" spc="-1" dirty="0">
              <a:solidFill>
                <a:schemeClr val="bg2">
                  <a:lumMod val="10000"/>
                </a:schemeClr>
              </a:solidFill>
            </a:endParaRPr>
          </a:p>
          <a:p>
            <a:pPr marL="972990" lvl="1" indent="-51435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sz="2400" b="1" strike="noStrike" spc="-1" dirty="0">
                <a:solidFill>
                  <a:schemeClr val="bg2">
                    <a:lumMod val="10000"/>
                  </a:schemeClr>
                </a:solidFill>
                <a:ea typeface="ＭＳ Ｐゴシック"/>
              </a:rPr>
              <a:t>die Vermeidung von Unterrichtsstörungen</a:t>
            </a:r>
          </a:p>
          <a:p>
            <a:pPr marL="458640" lvl="1">
              <a:buClr>
                <a:srgbClr val="FF0000"/>
              </a:buClr>
            </a:pPr>
            <a:r>
              <a:rPr lang="de-DE" sz="2400" spc="-1" dirty="0">
                <a:solidFill>
                  <a:srgbClr val="000000"/>
                </a:solidFill>
                <a:ea typeface="ＭＳ Ｐゴシック"/>
              </a:rPr>
              <a:t>(Vgl. Wellenreuther, 2009)</a:t>
            </a:r>
            <a:endParaRPr lang="de-DE" sz="2400" spc="-1" dirty="0"/>
          </a:p>
          <a:p>
            <a:pPr marL="458640" lvl="1">
              <a:lnSpc>
                <a:spcPct val="100000"/>
              </a:lnSpc>
              <a:buClr>
                <a:srgbClr val="FF0000"/>
              </a:buClr>
            </a:pPr>
            <a:endParaRPr lang="de-DE" sz="2400" b="1" spc="-1" dirty="0">
              <a:solidFill>
                <a:srgbClr val="FF0000"/>
              </a:solidFill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000000"/>
                </a:solidFill>
                <a:ea typeface="ＭＳ Ｐゴシック"/>
              </a:rPr>
              <a:t>Heute soll es um zwei Modelle gehen….</a:t>
            </a:r>
            <a:endParaRPr lang="de-DE" sz="2400" spc="-1" dirty="0">
              <a:solidFill>
                <a:srgbClr val="000000"/>
              </a:solidFill>
              <a:ea typeface="ＭＳ Ｐゴシック"/>
            </a:endParaRPr>
          </a:p>
          <a:p>
            <a:pPr>
              <a:lnSpc>
                <a:spcPct val="100000"/>
              </a:lnSpc>
            </a:pPr>
            <a:endParaRPr lang="de-DE" sz="2000" b="0" strike="noStrike" spc="-1" dirty="0">
              <a:latin typeface="Arial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C984D8-61D1-EA94-4BF6-48BE5DA1F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053" y="177402"/>
            <a:ext cx="1223339" cy="1453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2528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600" b="1" u="sng" strike="noStrike" spc="-1" dirty="0">
                <a:solidFill>
                  <a:srgbClr val="000000"/>
                </a:solidFill>
                <a:ea typeface="ＭＳ Ｐゴシック"/>
              </a:rPr>
              <a:t>Sie beschrieben ein Modell aus </a:t>
            </a:r>
          </a:p>
          <a:p>
            <a:pPr>
              <a:lnSpc>
                <a:spcPct val="100000"/>
              </a:lnSpc>
            </a:pPr>
            <a:r>
              <a:rPr lang="de-DE" sz="3600" b="1" u="sng" strike="noStrike" spc="-1" dirty="0">
                <a:solidFill>
                  <a:srgbClr val="000000"/>
                </a:solidFill>
                <a:ea typeface="ＭＳ Ｐゴシック"/>
              </a:rPr>
              <a:t>4 handlungsleitenden Prinzipien:</a:t>
            </a:r>
            <a:endParaRPr lang="de-DE" sz="3600" b="1" u="sng" strike="noStrike" spc="-1" dirty="0"/>
          </a:p>
        </p:txBody>
      </p:sp>
      <p:sp>
        <p:nvSpPr>
          <p:cNvPr id="177" name="CustomShape 2"/>
          <p:cNvSpPr/>
          <p:nvPr/>
        </p:nvSpPr>
        <p:spPr>
          <a:xfrm>
            <a:off x="457200" y="1844640"/>
            <a:ext cx="8228160" cy="4280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8640" indent="-4572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de-DE" sz="2400" b="0" strike="noStrike" spc="-1" dirty="0">
                <a:solidFill>
                  <a:srgbClr val="000000"/>
                </a:solidFill>
                <a:ea typeface="ＭＳ Ｐゴシック"/>
              </a:rPr>
              <a:t>effektive Klassenführung geht von </a:t>
            </a:r>
            <a:r>
              <a:rPr lang="de-DE" sz="2400" b="1" strike="noStrike" spc="-1" dirty="0">
                <a:solidFill>
                  <a:srgbClr val="FF0000"/>
                </a:solidFill>
                <a:ea typeface="ＭＳ Ｐゴシック"/>
              </a:rPr>
              <a:t>Prävention statt Intervention </a:t>
            </a:r>
            <a:r>
              <a:rPr lang="de-DE" sz="2400" b="0" strike="noStrike" spc="-1" dirty="0">
                <a:solidFill>
                  <a:srgbClr val="000000"/>
                </a:solidFill>
                <a:ea typeface="ＭＳ Ｐゴシック"/>
              </a:rPr>
              <a:t>aus</a:t>
            </a:r>
            <a:endParaRPr lang="de-DE" sz="2400" b="0" strike="noStrike" spc="-1" dirty="0"/>
          </a:p>
          <a:p>
            <a:pPr marL="458640" indent="-4572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de-DE" sz="2400" b="0" strike="noStrike" spc="-1" dirty="0">
                <a:solidFill>
                  <a:srgbClr val="000000"/>
                </a:solidFill>
                <a:ea typeface="ＭＳ Ｐゴシック"/>
              </a:rPr>
              <a:t>Klassenführung und Unterrichten sind miteinander </a:t>
            </a:r>
            <a:r>
              <a:rPr lang="de-DE" sz="2400" b="1" strike="noStrike" spc="-1" dirty="0">
                <a:solidFill>
                  <a:srgbClr val="FF0000"/>
                </a:solidFill>
                <a:ea typeface="ＭＳ Ｐゴシック"/>
              </a:rPr>
              <a:t>verwoben</a:t>
            </a:r>
            <a:endParaRPr lang="de-DE" sz="2400" b="1" strike="noStrike" spc="-1" dirty="0">
              <a:solidFill>
                <a:srgbClr val="FF0000"/>
              </a:solidFill>
            </a:endParaRPr>
          </a:p>
          <a:p>
            <a:pPr marL="458640" indent="-4572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de-DE" sz="2400" b="0" strike="noStrike" spc="-1" dirty="0" err="1">
                <a:solidFill>
                  <a:srgbClr val="000000"/>
                </a:solidFill>
                <a:ea typeface="ＭＳ Ｐゴシック"/>
              </a:rPr>
              <a:t>SuS</a:t>
            </a:r>
            <a:r>
              <a:rPr lang="de-DE" sz="2400" b="0" strike="noStrike" spc="-1" dirty="0">
                <a:solidFill>
                  <a:srgbClr val="000000"/>
                </a:solidFill>
                <a:ea typeface="ＭＳ Ｐゴシック"/>
              </a:rPr>
              <a:t> sind in der Lernumgebung </a:t>
            </a:r>
            <a:r>
              <a:rPr lang="de-DE" sz="2400" b="1" strike="noStrike" spc="-1" dirty="0">
                <a:solidFill>
                  <a:srgbClr val="FF0000"/>
                </a:solidFill>
                <a:ea typeface="ＭＳ Ｐゴシック"/>
              </a:rPr>
              <a:t>aktiv</a:t>
            </a:r>
            <a:r>
              <a:rPr lang="de-DE" sz="2400" b="0" strike="noStrike" spc="-1" dirty="0">
                <a:solidFill>
                  <a:srgbClr val="000000"/>
                </a:solidFill>
                <a:ea typeface="ＭＳ Ｐゴシック"/>
              </a:rPr>
              <a:t> beteiligt</a:t>
            </a:r>
          </a:p>
          <a:p>
            <a:pPr marL="458640" indent="-4572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de-DE" sz="2400" b="1" spc="-1" dirty="0">
                <a:solidFill>
                  <a:srgbClr val="FF0000"/>
                </a:solidFill>
                <a:ea typeface="ＭＳ Ｐゴシック"/>
              </a:rPr>
              <a:t>Professionelle Mitarbeit </a:t>
            </a:r>
            <a:r>
              <a:rPr lang="de-DE" sz="2400" spc="-1" dirty="0">
                <a:solidFill>
                  <a:srgbClr val="000000"/>
                </a:solidFill>
                <a:ea typeface="ＭＳ Ｐゴシック"/>
              </a:rPr>
              <a:t>der </a:t>
            </a:r>
            <a:r>
              <a:rPr lang="de-DE" sz="2400" spc="-1" dirty="0" err="1">
                <a:solidFill>
                  <a:srgbClr val="000000"/>
                </a:solidFill>
                <a:ea typeface="ＭＳ Ｐゴシック"/>
              </a:rPr>
              <a:t>SuS</a:t>
            </a:r>
            <a:r>
              <a:rPr lang="de-DE" sz="2400" spc="-1" dirty="0">
                <a:solidFill>
                  <a:srgbClr val="000000"/>
                </a:solidFill>
                <a:ea typeface="ＭＳ Ｐゴシック"/>
              </a:rPr>
              <a:t> unterstützt Änderungen im Lehrerhandeln</a:t>
            </a:r>
          </a:p>
          <a:p>
            <a:pPr marL="1440">
              <a:lnSpc>
                <a:spcPct val="100000"/>
              </a:lnSpc>
              <a:buClr>
                <a:srgbClr val="000000"/>
              </a:buClr>
            </a:pPr>
            <a:endParaRPr lang="de-DE" sz="2400" b="0" strike="noStrike" spc="-1" dirty="0">
              <a:solidFill>
                <a:srgbClr val="000000"/>
              </a:solidFill>
              <a:ea typeface="ＭＳ Ｐゴシック"/>
            </a:endParaRPr>
          </a:p>
          <a:p>
            <a:pPr marL="1440">
              <a:lnSpc>
                <a:spcPct val="100000"/>
              </a:lnSpc>
              <a:buClr>
                <a:srgbClr val="000000"/>
              </a:buClr>
            </a:pPr>
            <a:r>
              <a:rPr lang="de-DE" sz="2400" spc="-1" dirty="0" err="1">
                <a:solidFill>
                  <a:srgbClr val="000000"/>
                </a:solidFill>
                <a:ea typeface="ＭＳ Ｐゴシック"/>
              </a:rPr>
              <a:t>Evertson</a:t>
            </a:r>
            <a:r>
              <a:rPr lang="de-DE" sz="2400" spc="-1" dirty="0">
                <a:solidFill>
                  <a:srgbClr val="000000"/>
                </a:solidFill>
                <a:ea typeface="ＭＳ Ｐゴシック"/>
              </a:rPr>
              <a:t>/Emmer haben weiterhin proaktive und reaktive Prinzipien aufgestellt!</a:t>
            </a:r>
            <a:endParaRPr lang="de-DE" sz="2400" b="0" strike="noStrike" spc="-1" dirty="0"/>
          </a:p>
          <a:p>
            <a:pPr>
              <a:lnSpc>
                <a:spcPct val="100000"/>
              </a:lnSpc>
            </a:pPr>
            <a:endParaRPr lang="de-DE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319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600" b="1" u="sng" spc="-1" dirty="0">
                <a:solidFill>
                  <a:srgbClr val="000000"/>
                </a:solidFill>
                <a:ea typeface="ＭＳ Ｐゴシック"/>
              </a:rPr>
              <a:t>1. Arbeitszeit (Abmeldung aus AC)</a:t>
            </a:r>
          </a:p>
          <a:p>
            <a:pPr>
              <a:lnSpc>
                <a:spcPct val="100000"/>
              </a:lnSpc>
            </a:pPr>
            <a:r>
              <a:rPr lang="de-DE" sz="3600" b="1" u="sng" strike="noStrike" spc="-1" dirty="0" err="1">
                <a:solidFill>
                  <a:srgbClr val="000000"/>
                </a:solidFill>
                <a:ea typeface="ＭＳ Ｐゴシック"/>
              </a:rPr>
              <a:t>Classroom</a:t>
            </a:r>
            <a:r>
              <a:rPr lang="de-DE" sz="3600" b="1" u="sng" strike="noStrike" spc="-1" dirty="0">
                <a:solidFill>
                  <a:srgbClr val="000000"/>
                </a:solidFill>
                <a:ea typeface="ＭＳ Ｐゴシック"/>
              </a:rPr>
              <a:t>-Management</a:t>
            </a:r>
            <a:endParaRPr lang="de-DE" sz="3600" b="1" u="sng" strike="noStrike" spc="-1" dirty="0"/>
          </a:p>
        </p:txBody>
      </p:sp>
      <p:sp>
        <p:nvSpPr>
          <p:cNvPr id="179" name="CustomShape 2"/>
          <p:cNvSpPr/>
          <p:nvPr/>
        </p:nvSpPr>
        <p:spPr>
          <a:xfrm>
            <a:off x="257174" y="1922625"/>
            <a:ext cx="8601075" cy="10872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440">
              <a:lnSpc>
                <a:spcPct val="100000"/>
              </a:lnSpc>
              <a:buClr>
                <a:srgbClr val="000000"/>
              </a:buClr>
            </a:pPr>
            <a:endParaRPr lang="de-DE" sz="1800" b="0" strike="noStrike" spc="-1" dirty="0"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443631" y="1922625"/>
            <a:ext cx="8228160" cy="191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440">
              <a:lnSpc>
                <a:spcPct val="100000"/>
              </a:lnSpc>
              <a:buClr>
                <a:srgbClr val="000000"/>
              </a:buClr>
            </a:pPr>
            <a:r>
              <a:rPr lang="de-DE" sz="2400" b="1" strike="noStrike" spc="-1" dirty="0">
                <a:solidFill>
                  <a:schemeClr val="bg2">
                    <a:lumMod val="10000"/>
                  </a:schemeClr>
                </a:solidFill>
                <a:latin typeface="Arial"/>
                <a:ea typeface="ＭＳ Ｐゴシック"/>
              </a:rPr>
              <a:t>Arbeitsauftrag: </a:t>
            </a:r>
          </a:p>
          <a:p>
            <a:pPr marL="457200" indent="-4557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de-DE" sz="2400" spc="-1" dirty="0">
                <a:solidFill>
                  <a:srgbClr val="000000"/>
                </a:solidFill>
                <a:latin typeface="Arial"/>
                <a:ea typeface="ＭＳ Ｐゴシック"/>
              </a:rPr>
              <a:t>Erarbeite dir die Kriterien und Prinzipien des </a:t>
            </a:r>
            <a:r>
              <a:rPr lang="de-DE" sz="2400" spc="-1" dirty="0" err="1">
                <a:solidFill>
                  <a:srgbClr val="000000"/>
                </a:solidFill>
                <a:latin typeface="Arial"/>
                <a:ea typeface="ＭＳ Ｐゴシック"/>
              </a:rPr>
              <a:t>Classroom</a:t>
            </a:r>
            <a:r>
              <a:rPr lang="de-DE" sz="2400" spc="-1" dirty="0">
                <a:solidFill>
                  <a:srgbClr val="000000"/>
                </a:solidFill>
                <a:latin typeface="Arial"/>
                <a:ea typeface="ＭＳ Ｐゴシック"/>
              </a:rPr>
              <a:t>-Managements nach </a:t>
            </a:r>
            <a:r>
              <a:rPr lang="de-DE" sz="2400" spc="-1" dirty="0" err="1">
                <a:solidFill>
                  <a:srgbClr val="000000"/>
                </a:solidFill>
                <a:latin typeface="Arial"/>
                <a:ea typeface="ＭＳ Ｐゴシック"/>
              </a:rPr>
              <a:t>Evertson</a:t>
            </a:r>
            <a:r>
              <a:rPr lang="de-DE" sz="2400" spc="-1" dirty="0">
                <a:solidFill>
                  <a:srgbClr val="000000"/>
                </a:solidFill>
                <a:latin typeface="Arial"/>
                <a:ea typeface="ＭＳ Ｐゴシック"/>
              </a:rPr>
              <a:t> &amp; Emmer </a:t>
            </a:r>
          </a:p>
          <a:p>
            <a:pPr marL="457200" indent="-4557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de-DE" sz="2400" spc="-1" dirty="0">
                <a:solidFill>
                  <a:srgbClr val="000000"/>
                </a:solidFill>
                <a:latin typeface="Arial"/>
                <a:ea typeface="ＭＳ Ｐゴシック"/>
              </a:rPr>
              <a:t>Vergleiche die Prinzipien von </a:t>
            </a:r>
            <a:r>
              <a:rPr lang="de-DE" sz="2400" spc="-1" dirty="0" err="1">
                <a:solidFill>
                  <a:srgbClr val="000000"/>
                </a:solidFill>
                <a:latin typeface="Arial"/>
                <a:ea typeface="ＭＳ Ｐゴシック"/>
              </a:rPr>
              <a:t>Kounin</a:t>
            </a:r>
            <a:r>
              <a:rPr lang="de-DE" sz="2400" spc="-1" dirty="0">
                <a:solidFill>
                  <a:srgbClr val="000000"/>
                </a:solidFill>
                <a:latin typeface="Arial"/>
                <a:ea typeface="ＭＳ Ｐゴシック"/>
              </a:rPr>
              <a:t> mit diesen Kriterien und ordne sie ggf. zu</a:t>
            </a:r>
            <a:endParaRPr lang="de-DE" sz="2400" spc="-1" dirty="0">
              <a:latin typeface="Arial"/>
            </a:endParaRPr>
          </a:p>
          <a:p>
            <a:endParaRPr lang="de-DE" sz="2400" b="1" strike="noStrike" spc="-1" dirty="0">
              <a:solidFill>
                <a:srgbClr val="FF0000"/>
              </a:solidFill>
              <a:latin typeface="Arial"/>
              <a:ea typeface="ＭＳ Ｐゴシック"/>
            </a:endParaRPr>
          </a:p>
          <a:p>
            <a:r>
              <a:rPr lang="de-DE" sz="2400" b="1" strike="noStrike" spc="-1" dirty="0">
                <a:solidFill>
                  <a:schemeClr val="bg2">
                    <a:lumMod val="10000"/>
                  </a:schemeClr>
                </a:solidFill>
                <a:latin typeface="Arial"/>
                <a:ea typeface="ＭＳ Ｐゴシック"/>
              </a:rPr>
              <a:t>Literatur: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spc="-1" dirty="0">
                <a:latin typeface="Arial"/>
              </a:rPr>
              <a:t>Reader Seite 1-4 (</a:t>
            </a:r>
            <a:r>
              <a:rPr lang="de-DE" sz="2400" spc="-1" dirty="0" err="1">
                <a:latin typeface="Arial"/>
              </a:rPr>
              <a:t>Moodle</a:t>
            </a:r>
            <a:r>
              <a:rPr lang="de-DE" sz="2400" spc="-1" dirty="0">
                <a:latin typeface="Arial"/>
              </a:rPr>
              <a:t>-Raum)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spc="-1" dirty="0">
                <a:latin typeface="Arial"/>
              </a:rPr>
              <a:t>Artikel zum CM</a:t>
            </a:r>
            <a:r>
              <a:rPr lang="de-DE" sz="2400" b="0" strike="noStrike" spc="-1" dirty="0">
                <a:latin typeface="Arial"/>
              </a:rPr>
              <a:t> (</a:t>
            </a:r>
            <a:r>
              <a:rPr lang="de-DE" sz="2400" b="0" strike="noStrike" spc="-1" dirty="0" err="1">
                <a:latin typeface="Arial"/>
              </a:rPr>
              <a:t>Moodle</a:t>
            </a:r>
            <a:r>
              <a:rPr lang="de-DE" sz="2400" b="0" strike="noStrike" spc="-1" dirty="0">
                <a:latin typeface="Arial"/>
              </a:rPr>
              <a:t>-Raum)</a:t>
            </a:r>
          </a:p>
          <a:p>
            <a:endParaRPr lang="de-DE" sz="2400" b="0" strike="noStrike" spc="-1" dirty="0">
              <a:latin typeface="Arial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81756" y="6286500"/>
            <a:ext cx="5033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2">
                    <a:lumMod val="10000"/>
                  </a:schemeClr>
                </a:solidFill>
              </a:rPr>
              <a:t>Treffen zurück bei AC um 11.30 Uhr!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AE3C3DD-C699-F44A-3B8D-28FFCCB77F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57" y="4056284"/>
            <a:ext cx="2831892" cy="1592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952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90551" y="2389138"/>
            <a:ext cx="802957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de-DE" sz="2800" spc="-1" dirty="0">
                <a:solidFill>
                  <a:srgbClr val="000000"/>
                </a:solidFill>
                <a:ea typeface="ＭＳ Ｐゴシック"/>
              </a:rPr>
              <a:t>Ich schicke dir gleich ein Fallbeispiel. Stelle es der Gruppe so vor, als wärest du selbst betroffen.</a:t>
            </a:r>
            <a:endParaRPr lang="de-DE" sz="2800" spc="-1" dirty="0"/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de-DE" sz="2800" spc="-1" dirty="0">
                <a:solidFill>
                  <a:srgbClr val="000000"/>
                </a:solidFill>
                <a:ea typeface="ＭＳ Ｐゴシック"/>
              </a:rPr>
              <a:t>Überlegt und diskutiert gemeinsam, ob die Kriterien des CM Hilfen im Umgang mit der Situation bieten?</a:t>
            </a:r>
            <a:endParaRPr lang="de-DE" sz="2800" spc="-1" dirty="0"/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de-DE" sz="2800" spc="-1" dirty="0">
                <a:solidFill>
                  <a:srgbClr val="000000"/>
                </a:solidFill>
                <a:ea typeface="ＭＳ Ｐゴシック"/>
              </a:rPr>
              <a:t>Was könntest du proaktiv tun, um solche Situationen in Zukunft zu vermeiden, bzw. zu reduzieren?</a:t>
            </a:r>
            <a:endParaRPr lang="de-DE" sz="2800" spc="-1" dirty="0"/>
          </a:p>
        </p:txBody>
      </p:sp>
      <p:sp>
        <p:nvSpPr>
          <p:cNvPr id="3" name="Textfeld 2"/>
          <p:cNvSpPr txBox="1"/>
          <p:nvPr/>
        </p:nvSpPr>
        <p:spPr>
          <a:xfrm>
            <a:off x="781051" y="233362"/>
            <a:ext cx="7467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Willkommen zurück! </a:t>
            </a:r>
          </a:p>
          <a:p>
            <a:endParaRPr lang="de-DE" dirty="0">
              <a:cs typeface="Arial" panose="020B0604020202020204" pitchFamily="34" charset="0"/>
            </a:endParaRPr>
          </a:p>
          <a:p>
            <a:r>
              <a:rPr lang="de-DE" dirty="0">
                <a:cs typeface="Arial" panose="020B0604020202020204" pitchFamily="34" charset="0"/>
              </a:rPr>
              <a:t>Gruppenarbeit bis 12.00 Uhr!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0975" y="6257925"/>
            <a:ext cx="689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Macht bitte Stichworte und bildet euch eine Meinung für das Plenum!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ACF6EF3-1FD4-FC7E-3879-13C11C2D2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135" y="84392"/>
            <a:ext cx="3241970" cy="2304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242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err="1">
                <a:latin typeface="+mn-lt"/>
              </a:rPr>
              <a:t>Kounin</a:t>
            </a:r>
            <a:r>
              <a:rPr lang="de-DE" sz="2400" dirty="0">
                <a:latin typeface="+mn-lt"/>
              </a:rPr>
              <a:t> / </a:t>
            </a:r>
            <a:r>
              <a:rPr lang="de-DE" sz="2400" dirty="0" err="1">
                <a:latin typeface="+mn-lt"/>
              </a:rPr>
              <a:t>Evertson</a:t>
            </a:r>
            <a:r>
              <a:rPr lang="de-DE" sz="2400" dirty="0">
                <a:latin typeface="+mn-lt"/>
              </a:rPr>
              <a:t> / Emmer … </a:t>
            </a:r>
          </a:p>
          <a:p>
            <a:endParaRPr lang="de-DE" sz="2400" dirty="0">
              <a:latin typeface="+mn-lt"/>
            </a:endParaRPr>
          </a:p>
          <a:p>
            <a:r>
              <a:rPr lang="de-DE" sz="2400" dirty="0">
                <a:latin typeface="+mn-lt"/>
              </a:rPr>
              <a:t>Erläutert hilfreiche Kriterien für ein effektives </a:t>
            </a:r>
            <a:r>
              <a:rPr lang="de-DE" sz="2400" dirty="0" err="1">
                <a:latin typeface="+mn-lt"/>
              </a:rPr>
              <a:t>Classroom</a:t>
            </a:r>
            <a:r>
              <a:rPr lang="de-DE" sz="2400" dirty="0">
                <a:latin typeface="+mn-lt"/>
              </a:rPr>
              <a:t>-Management!</a:t>
            </a:r>
          </a:p>
          <a:p>
            <a:endParaRPr lang="de-DE" sz="2400" dirty="0">
              <a:latin typeface="+mn-lt"/>
            </a:endParaRPr>
          </a:p>
          <a:p>
            <a:r>
              <a:rPr lang="de-DE" sz="2400" dirty="0">
                <a:latin typeface="+mn-lt"/>
              </a:rPr>
              <a:t>Welche sind schwieriger, welche leichter umzusetzen?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u="sng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Plenum: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23FB721-F3FA-16DD-EC40-189EE6CFE7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042" y="81800"/>
            <a:ext cx="2584069" cy="1619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8705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8C5295-7364-3474-5F9E-1E703F22E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u="sng" dirty="0">
                <a:latin typeface="+mn-lt"/>
              </a:rPr>
              <a:t>Modell von Klassenführung nach </a:t>
            </a:r>
            <a:r>
              <a:rPr lang="de-DE" sz="3600" b="1" u="sng" dirty="0" err="1">
                <a:latin typeface="+mn-lt"/>
              </a:rPr>
              <a:t>Evertson</a:t>
            </a:r>
            <a:r>
              <a:rPr lang="de-DE" sz="3600" b="1" u="sng" dirty="0">
                <a:latin typeface="+mn-lt"/>
              </a:rPr>
              <a:t> und Harris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8C9F0B-4533-3917-3354-76BE7F0E6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buNone/>
              <a:tabLst>
                <a:tab pos="34290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8 Punkte effektiven Klassenmanagements:</a:t>
            </a:r>
          </a:p>
          <a:p>
            <a:pPr marL="257175" indent="-257175">
              <a:lnSpc>
                <a:spcPct val="115000"/>
              </a:lnSpc>
              <a:tabLst>
                <a:tab pos="342900" algn="l"/>
              </a:tabLst>
            </a:pPr>
            <a:r>
              <a:rPr lang="de-DE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Klassenraum vorbereiten</a:t>
            </a:r>
          </a:p>
          <a:p>
            <a:pPr marL="257175" indent="-257175">
              <a:lnSpc>
                <a:spcPct val="115000"/>
              </a:lnSpc>
              <a:tabLst>
                <a:tab pos="342900" algn="l"/>
              </a:tabLst>
            </a:pPr>
            <a:r>
              <a:rPr lang="de-DE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Regeln und Routinen planen und unterrichten</a:t>
            </a:r>
          </a:p>
          <a:p>
            <a:pPr marL="257175" indent="-257175">
              <a:lnSpc>
                <a:spcPct val="115000"/>
              </a:lnSpc>
              <a:tabLst>
                <a:tab pos="342900" algn="l"/>
              </a:tabLst>
            </a:pPr>
            <a:r>
              <a:rPr lang="de-DE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Aufrechterhalten normkonformen Schülerverhaltens</a:t>
            </a:r>
          </a:p>
          <a:p>
            <a:pPr marL="257175" indent="-257175">
              <a:lnSpc>
                <a:spcPct val="115000"/>
              </a:lnSpc>
              <a:tabLst>
                <a:tab pos="342900" algn="l"/>
              </a:tabLst>
            </a:pPr>
            <a:r>
              <a:rPr lang="de-DE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Verantwortlichkeit des Schülers entwickeln</a:t>
            </a:r>
          </a:p>
          <a:p>
            <a:pPr marL="257175" indent="-257175">
              <a:lnSpc>
                <a:spcPct val="115000"/>
              </a:lnSpc>
              <a:tabLst>
                <a:tab pos="342900" algn="l"/>
              </a:tabLst>
            </a:pPr>
            <a:r>
              <a:rPr lang="de-DE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Klima, Kommunikation und Selbstorganisation</a:t>
            </a:r>
          </a:p>
          <a:p>
            <a:pPr marL="257175" indent="-257175">
              <a:lnSpc>
                <a:spcPct val="115000"/>
              </a:lnSpc>
              <a:tabLst>
                <a:tab pos="342900" algn="l"/>
              </a:tabLst>
            </a:pPr>
            <a:r>
              <a:rPr lang="de-DE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Vorbereiten und Organisation des Unterrichts</a:t>
            </a:r>
          </a:p>
          <a:p>
            <a:pPr marL="257175" indent="-257175">
              <a:lnSpc>
                <a:spcPct val="115000"/>
              </a:lnSpc>
              <a:tabLst>
                <a:tab pos="342900" algn="l"/>
              </a:tabLst>
            </a:pPr>
            <a:r>
              <a:rPr lang="de-DE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Durchführung von Unterricht</a:t>
            </a:r>
          </a:p>
          <a:p>
            <a:pPr marL="257175" indent="-257175">
              <a:lnSpc>
                <a:spcPct val="115000"/>
              </a:lnSpc>
              <a:tabLst>
                <a:tab pos="342900" algn="l"/>
              </a:tabLst>
            </a:pPr>
            <a:r>
              <a:rPr lang="de-DE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Gestaltung des Schulanfangs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593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74" y="104842"/>
            <a:ext cx="4883417" cy="6610283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u="sng" dirty="0">
                <a:latin typeface="+mn-lt"/>
              </a:rPr>
              <a:t>Und du?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38125" y="2352675"/>
            <a:ext cx="3601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Wie sieht dein CM aus?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Reflektiere und fülle aus!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200CF49-45E0-D812-F88A-213B7CE99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36" y="3553004"/>
            <a:ext cx="2598675" cy="2996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3658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Aktive und vertiefte Auseinandersetzung mit den Lerninhalten - Schülerwissen wird angereichert, vernetzt, verändert</a:t>
            </a:r>
          </a:p>
          <a:p>
            <a:r>
              <a:rPr lang="de-DE" dirty="0"/>
              <a:t>LK nutzt Vorwissen der </a:t>
            </a:r>
            <a:r>
              <a:rPr lang="de-DE" dirty="0" err="1"/>
              <a:t>SuS</a:t>
            </a:r>
            <a:r>
              <a:rPr lang="de-DE" dirty="0"/>
              <a:t> und baut auf diesem auf</a:t>
            </a:r>
          </a:p>
          <a:p>
            <a:r>
              <a:rPr lang="de-DE" dirty="0"/>
              <a:t>Lernziele und (anspruchsvolle) Aufgabenstellungen sind klar</a:t>
            </a:r>
          </a:p>
          <a:p>
            <a:r>
              <a:rPr lang="de-DE" dirty="0"/>
              <a:t>Didaktische Reduktion des Lehrstoffs auf relevante Aspekte</a:t>
            </a:r>
          </a:p>
          <a:p>
            <a:r>
              <a:rPr lang="de-DE" dirty="0"/>
              <a:t>Ergebnissicherung als Zusammenfassung des Lehrstoffs </a:t>
            </a:r>
          </a:p>
          <a:p>
            <a:r>
              <a:rPr lang="de-DE" dirty="0"/>
              <a:t>Reflexion der Ergebnisse und des Lernprozesses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Kognitive Aktivierung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225" y="225425"/>
            <a:ext cx="1792416" cy="99536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851" y="4462183"/>
            <a:ext cx="1138362" cy="126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15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SuS</a:t>
            </a:r>
            <a:r>
              <a:rPr lang="de-DE" dirty="0"/>
              <a:t> erhalten konstruktives Feedback</a:t>
            </a:r>
          </a:p>
          <a:p>
            <a:r>
              <a:rPr lang="de-DE" dirty="0" err="1"/>
              <a:t>SuS</a:t>
            </a:r>
            <a:r>
              <a:rPr lang="de-DE" dirty="0"/>
              <a:t> wird deutlich, wozu sie etwas lernen – Alltagsbezug</a:t>
            </a:r>
          </a:p>
          <a:p>
            <a:r>
              <a:rPr lang="de-DE" dirty="0"/>
              <a:t>LK gibt individuelle Hilfestellungen</a:t>
            </a:r>
          </a:p>
          <a:p>
            <a:r>
              <a:rPr lang="de-DE" dirty="0"/>
              <a:t>LK sorgt für wertschätzendes Klima – Geduld, Rücksicht, Ansprache etc.</a:t>
            </a:r>
          </a:p>
          <a:p>
            <a:r>
              <a:rPr lang="de-DE" dirty="0"/>
              <a:t>LK traut </a:t>
            </a:r>
            <a:r>
              <a:rPr lang="de-DE" dirty="0" err="1"/>
              <a:t>SuS</a:t>
            </a:r>
            <a:r>
              <a:rPr lang="de-DE" dirty="0"/>
              <a:t> etwas zu</a:t>
            </a:r>
          </a:p>
          <a:p>
            <a:r>
              <a:rPr lang="de-DE" dirty="0" err="1"/>
              <a:t>SuS</a:t>
            </a:r>
            <a:r>
              <a:rPr lang="de-DE" dirty="0"/>
              <a:t> erfahren Lernerfolg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Konstruktive Unterstützung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401" y="4547908"/>
            <a:ext cx="1847248" cy="204843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606" y="1268553"/>
            <a:ext cx="1865538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87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11188" y="1844675"/>
            <a:ext cx="7920000" cy="3879850"/>
          </a:xfrm>
        </p:spPr>
        <p:txBody>
          <a:bodyPr/>
          <a:lstStyle/>
          <a:p>
            <a:r>
              <a:rPr lang="de-DE" dirty="0"/>
              <a:t>Ablauf ist klar und deutlich – „Roter Faden“</a:t>
            </a:r>
          </a:p>
          <a:p>
            <a:r>
              <a:rPr lang="de-DE" dirty="0"/>
              <a:t>Übergänge sind reibungslos</a:t>
            </a:r>
          </a:p>
          <a:p>
            <a:r>
              <a:rPr lang="de-DE" dirty="0"/>
              <a:t>LK hat alle </a:t>
            </a:r>
            <a:r>
              <a:rPr lang="de-DE" dirty="0" err="1"/>
              <a:t>SuS</a:t>
            </a:r>
            <a:r>
              <a:rPr lang="de-DE" dirty="0"/>
              <a:t> und Unterrichtsgeschehen im Blick</a:t>
            </a:r>
          </a:p>
          <a:p>
            <a:r>
              <a:rPr lang="de-DE" dirty="0"/>
              <a:t>Lernzeit wird effizient genutzt</a:t>
            </a:r>
          </a:p>
          <a:p>
            <a:r>
              <a:rPr lang="de-DE" dirty="0"/>
              <a:t>Unterrichtstempo ist angemessen</a:t>
            </a:r>
          </a:p>
          <a:p>
            <a:r>
              <a:rPr lang="de-DE" dirty="0"/>
              <a:t>LK verhält sich fair, verlässlich und unterstützend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Klassenführung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802" y="3676004"/>
            <a:ext cx="1847850" cy="204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83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u="sng" dirty="0">
                <a:latin typeface="+mn-lt"/>
              </a:rPr>
              <a:t>Allgemeiner Austausch: Wie geht es mir heute, nach 4 Wochen als Liv?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86327" y="6173788"/>
            <a:ext cx="496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Wer mag beginnen ….ihr kommt eh alle dran….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D208262-7219-7711-6427-67C15B828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895" y="1721796"/>
            <a:ext cx="4466650" cy="4328808"/>
          </a:xfrm>
        </p:spPr>
        <p:txBody>
          <a:bodyPr>
            <a:noAutofit/>
          </a:bodyPr>
          <a:lstStyle/>
          <a:p>
            <a:r>
              <a:rPr lang="de-DE" sz="2400" dirty="0">
                <a:latin typeface="+mn-lt"/>
              </a:rPr>
              <a:t>Ihr könnt euch einem der Bilder zuordnen ;-)</a:t>
            </a:r>
          </a:p>
          <a:p>
            <a:r>
              <a:rPr lang="de-DE" sz="2400" dirty="0">
                <a:latin typeface="+mn-lt"/>
              </a:rPr>
              <a:t>Was lief gut die letzten Wochen?</a:t>
            </a:r>
          </a:p>
          <a:p>
            <a:r>
              <a:rPr lang="de-DE" sz="2400" dirty="0">
                <a:latin typeface="+mn-lt"/>
              </a:rPr>
              <a:t>Was lief nicht optimal?</a:t>
            </a:r>
          </a:p>
          <a:p>
            <a:r>
              <a:rPr lang="de-DE" sz="2400" dirty="0">
                <a:latin typeface="+mn-lt"/>
              </a:rPr>
              <a:t>Wo habt ihr Fortschritte gemacht?</a:t>
            </a:r>
          </a:p>
          <a:p>
            <a:r>
              <a:rPr lang="de-DE" sz="2400" dirty="0">
                <a:latin typeface="+mn-lt"/>
              </a:rPr>
              <a:t>Was liegt euch auf der Seele?</a:t>
            </a:r>
          </a:p>
          <a:p>
            <a:r>
              <a:rPr lang="de-DE" sz="2400" dirty="0">
                <a:latin typeface="+mn-lt"/>
              </a:rPr>
              <a:t>Wann hast du das letzte Mal richtig gelacht in der Schule?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55AFC18-BEBE-5778-6586-96567B69BB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398" y="6064510"/>
            <a:ext cx="610251" cy="61025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F89EF7C-CA46-70AA-5115-151CE571B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9122"/>
            <a:ext cx="4182895" cy="3952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0001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9077" y="256329"/>
            <a:ext cx="7920000" cy="1332000"/>
          </a:xfrm>
        </p:spPr>
        <p:txBody>
          <a:bodyPr>
            <a:normAutofit/>
          </a:bodyPr>
          <a:lstStyle/>
          <a:p>
            <a:r>
              <a:rPr lang="de-DE" sz="4000" b="1" u="sng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Willkommen zurück! </a:t>
            </a:r>
            <a:br>
              <a:rPr lang="de-DE" sz="4000" u="sng" dirty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de-DE" sz="3600" u="sng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Energizer</a:t>
            </a:r>
            <a:r>
              <a:rPr lang="de-DE" sz="3600" u="sng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: 3 Sätze vervollständigen…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000" dirty="0">
                <a:solidFill>
                  <a:srgbClr val="000000"/>
                </a:solidFill>
                <a:latin typeface="+mn-lt"/>
              </a:rPr>
              <a:t>Meine beste Eigenschaft ist...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000" dirty="0">
                <a:solidFill>
                  <a:srgbClr val="000000"/>
                </a:solidFill>
                <a:latin typeface="+mn-lt"/>
              </a:rPr>
              <a:t>Nach mir benannt werden soll...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000" dirty="0">
                <a:solidFill>
                  <a:srgbClr val="000000"/>
                </a:solidFill>
                <a:latin typeface="+mn-lt"/>
              </a:rPr>
              <a:t>Meine 1. Reform als Bundeskanzler/in...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000" dirty="0">
                <a:solidFill>
                  <a:srgbClr val="000000"/>
                </a:solidFill>
                <a:latin typeface="+mn-lt"/>
              </a:rPr>
              <a:t>Als Getränk wäre ich gern...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000" dirty="0">
                <a:solidFill>
                  <a:srgbClr val="000000"/>
                </a:solidFill>
                <a:latin typeface="+mn-lt"/>
              </a:rPr>
              <a:t>Im nächsten Leben würde ich leben wollen als...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000" dirty="0">
                <a:solidFill>
                  <a:srgbClr val="000000"/>
                </a:solidFill>
                <a:latin typeface="+mn-lt"/>
              </a:rPr>
              <a:t>Als Baustoff wäre ich...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000" dirty="0">
                <a:solidFill>
                  <a:srgbClr val="000000"/>
                </a:solidFill>
                <a:latin typeface="+mn-lt"/>
              </a:rPr>
              <a:t>Der letzte tolle Film, den ich gesehen habe...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000" dirty="0">
                <a:solidFill>
                  <a:srgbClr val="000000"/>
                </a:solidFill>
                <a:latin typeface="+mn-lt"/>
              </a:rPr>
              <a:t>Ich bin Fan von...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000" dirty="0">
                <a:solidFill>
                  <a:srgbClr val="000000"/>
                </a:solidFill>
                <a:latin typeface="+mn-lt"/>
              </a:rPr>
              <a:t>Mit 3 Millionen Lottogewinn würde ich...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000" dirty="0">
                <a:solidFill>
                  <a:srgbClr val="000000"/>
                </a:solidFill>
                <a:latin typeface="+mn-lt"/>
              </a:rPr>
              <a:t>Unter den Füßen spüre ich am liebsten...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000" dirty="0">
                <a:solidFill>
                  <a:srgbClr val="000000"/>
                </a:solidFill>
                <a:latin typeface="+mn-lt"/>
              </a:rPr>
              <a:t>Ein grandioses Erlebnis war...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000" dirty="0">
                <a:solidFill>
                  <a:srgbClr val="000000"/>
                </a:solidFill>
                <a:latin typeface="+mn-lt"/>
              </a:rPr>
              <a:t>Meine Traum-Schule wäre...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000" dirty="0">
                <a:solidFill>
                  <a:srgbClr val="000000"/>
                </a:solidFill>
                <a:latin typeface="+mn-lt"/>
              </a:rPr>
              <a:t>Mein tollstes Sommererlebnis war...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000" dirty="0">
                <a:solidFill>
                  <a:srgbClr val="000000"/>
                </a:solidFill>
                <a:latin typeface="+mn-lt"/>
              </a:rPr>
              <a:t>Als Lehrkraft würde ich...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000" dirty="0">
                <a:solidFill>
                  <a:srgbClr val="000000"/>
                </a:solidFill>
                <a:latin typeface="+mn-lt"/>
              </a:rPr>
              <a:t>In drei Jahren würde ich gern...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000" dirty="0">
                <a:solidFill>
                  <a:srgbClr val="000000"/>
                </a:solidFill>
                <a:latin typeface="+mn-lt"/>
              </a:rPr>
              <a:t>Unverzeihlich finde ich...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000" dirty="0">
                <a:solidFill>
                  <a:srgbClr val="000000"/>
                </a:solidFill>
                <a:latin typeface="+mn-lt"/>
              </a:rPr>
              <a:t>Zum Lachen bringt mich...</a:t>
            </a:r>
            <a:endParaRPr lang="de-DE" sz="3600" dirty="0">
              <a:solidFill>
                <a:prstClr val="black"/>
              </a:solidFill>
              <a:latin typeface="+mn-lt"/>
            </a:endParaRPr>
          </a:p>
          <a:p>
            <a:endParaRPr lang="de-DE" sz="4000" dirty="0"/>
          </a:p>
        </p:txBody>
      </p:sp>
      <p:sp>
        <p:nvSpPr>
          <p:cNvPr id="6" name="Textfeld 5"/>
          <p:cNvSpPr txBox="1"/>
          <p:nvPr/>
        </p:nvSpPr>
        <p:spPr>
          <a:xfrm>
            <a:off x="307819" y="5739897"/>
            <a:ext cx="51061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000000"/>
                </a:solidFill>
              </a:rPr>
              <a:t>Vorbereitung: Satzanfänge auf festerem Papier ausdrucken und ggf. laminieren. </a:t>
            </a:r>
          </a:p>
          <a:p>
            <a:r>
              <a:rPr lang="de-DE" sz="1000" dirty="0">
                <a:solidFill>
                  <a:srgbClr val="000000"/>
                </a:solidFill>
              </a:rPr>
              <a:t>Danach in Streifen schneiden.</a:t>
            </a:r>
            <a:br>
              <a:rPr lang="de-DE" sz="1000" dirty="0">
                <a:solidFill>
                  <a:srgbClr val="000000"/>
                </a:solidFill>
              </a:rPr>
            </a:br>
            <a:r>
              <a:rPr lang="de-DE" sz="1000" dirty="0">
                <a:solidFill>
                  <a:srgbClr val="000000"/>
                </a:solidFill>
              </a:rPr>
              <a:t>Mit der Klasse: Die Lehrkraft geht herum und lässt jeweils einen Streifen ziehen oder gibt Streifen in Dose/Briefumschlag/... herum. </a:t>
            </a:r>
          </a:p>
          <a:p>
            <a:r>
              <a:rPr lang="de-DE" sz="1000" dirty="0">
                <a:solidFill>
                  <a:srgbClr val="000000"/>
                </a:solidFill>
              </a:rPr>
              <a:t>Der Schüler/die Schülerin zieht einen Streifen, liest den Satz vor und ergänzt ihn.</a:t>
            </a:r>
            <a:endParaRPr lang="de-DE" sz="10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79DE01E-12B7-E9FA-F50D-B4DD81FE2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984" y="256329"/>
            <a:ext cx="1671942" cy="1114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903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CC83172-77F0-0491-BBB7-6AFCD2260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>
                <a:latin typeface="+mn-lt"/>
              </a:rPr>
              <a:t>J</a:t>
            </a:r>
            <a:r>
              <a:rPr lang="de-DE" sz="2800" dirty="0">
                <a:latin typeface="+mn-lt"/>
              </a:rPr>
              <a:t>ede Lehrerin und jeder Lehrer ist eine Führungskraft.</a:t>
            </a:r>
          </a:p>
          <a:p>
            <a:r>
              <a:rPr lang="de-DE" sz="2800" dirty="0">
                <a:latin typeface="+mn-lt"/>
              </a:rPr>
              <a:t>Was sind die 5 wichtigsten Führungsqualitäten?</a:t>
            </a:r>
          </a:p>
          <a:p>
            <a:pPr marL="0" indent="0">
              <a:buNone/>
            </a:pPr>
            <a:endParaRPr lang="de-DE" dirty="0">
              <a:latin typeface="+mn-lt"/>
            </a:endParaRPr>
          </a:p>
          <a:p>
            <a:pPr marL="0" indent="0">
              <a:buNone/>
            </a:pPr>
            <a:r>
              <a:rPr lang="de-DE" dirty="0">
                <a:latin typeface="+mn-lt"/>
              </a:rPr>
              <a:t>Wir einigen uns auf:</a:t>
            </a:r>
          </a:p>
          <a:p>
            <a:pPr marL="0" indent="0">
              <a:buNone/>
            </a:pPr>
            <a:r>
              <a:rPr lang="de-DE" sz="2800" dirty="0">
                <a:latin typeface="+mn-lt"/>
              </a:rPr>
              <a:t>1. </a:t>
            </a:r>
          </a:p>
          <a:p>
            <a:pPr marL="0" indent="0">
              <a:buNone/>
            </a:pPr>
            <a:r>
              <a:rPr lang="de-DE" dirty="0">
                <a:latin typeface="+mn-lt"/>
              </a:rPr>
              <a:t>2.</a:t>
            </a:r>
          </a:p>
          <a:p>
            <a:pPr marL="0" indent="0">
              <a:buNone/>
            </a:pPr>
            <a:r>
              <a:rPr lang="de-DE" sz="2800" dirty="0">
                <a:latin typeface="+mn-lt"/>
              </a:rPr>
              <a:t>3. </a:t>
            </a:r>
          </a:p>
          <a:p>
            <a:pPr marL="0" indent="0">
              <a:buNone/>
            </a:pPr>
            <a:r>
              <a:rPr lang="de-DE" dirty="0">
                <a:latin typeface="+mn-lt"/>
              </a:rPr>
              <a:t>4.</a:t>
            </a:r>
          </a:p>
          <a:p>
            <a:pPr marL="0" indent="0">
              <a:buNone/>
            </a:pPr>
            <a:r>
              <a:rPr lang="de-DE" sz="2800" dirty="0">
                <a:latin typeface="+mn-lt"/>
              </a:rPr>
              <a:t>5.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D69F87-B484-8ED0-FFF3-713E528AD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+mn-lt"/>
              </a:rPr>
              <a:t>Überlege!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5481402-D2CE-466F-0847-3EF165947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723" y="3647447"/>
            <a:ext cx="2594447" cy="1994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812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0D833-0E8B-E370-83A8-C24CD5DA8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u="sng" dirty="0">
                <a:latin typeface="+mn-lt"/>
              </a:rPr>
              <a:t>Umgang mit Unterrichtsstörungen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D244909-8F86-5E48-D6BB-CAFB94EEB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51" y="2207078"/>
            <a:ext cx="4203898" cy="3014115"/>
          </a:xfrm>
        </p:spPr>
      </p:pic>
    </p:spTree>
    <p:extLst>
      <p:ext uri="{BB962C8B-B14F-4D97-AF65-F5344CB8AC3E}">
        <p14:creationId xmlns:p14="http://schemas.microsoft.com/office/powerpoint/2010/main" val="129309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FA3AD-FFDF-E04C-50A0-642938C0F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u="sng" dirty="0">
                <a:latin typeface="+mn-lt"/>
              </a:rPr>
              <a:t>Umgang mit Unterrichtsstörungen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E70168-8453-DDF6-6DB0-B7F00B4D8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de-DE" sz="4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Reaktives Verhalten: Die „</a:t>
            </a:r>
            <a:r>
              <a:rPr lang="de-DE" sz="44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  <a:r>
              <a:rPr lang="de-DE" sz="4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4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five</a:t>
            </a:r>
            <a:r>
              <a:rPr lang="de-DE" sz="4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“ im Umgang mit Unterrichtsstörungen</a:t>
            </a:r>
            <a:endParaRPr lang="de-DE" sz="4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endParaRPr lang="de-DE" sz="4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de-DE" sz="4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1. Störungen nicht persönlich nehmen</a:t>
            </a:r>
            <a:endParaRPr lang="de-DE" sz="4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de-DE" sz="4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2. Unangemessenes Schülerverhalten unterbinden </a:t>
            </a:r>
            <a:endParaRPr lang="de-DE" sz="4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de-DE" sz="4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3. Machtkämpfe vermeiden</a:t>
            </a:r>
            <a:endParaRPr lang="de-DE" sz="4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de-DE" sz="4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4. Beschreiben statt kommentieren</a:t>
            </a:r>
            <a:endParaRPr lang="de-DE" sz="4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de-DE" sz="4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5. Strategieloses Verhalten vermeiden und Strategien für potenzielle Probleme antizipieren</a:t>
            </a:r>
            <a:endParaRPr lang="de-DE" sz="4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de-DE" sz="4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463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A91957-FA50-1A13-A33C-52706760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u="sng" dirty="0"/>
              <a:t>Arbeitsauftrag</a:t>
            </a:r>
            <a:r>
              <a:rPr lang="de-DE" dirty="0"/>
              <a:t>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287E4F-E982-58A4-E4BE-C8798F7B9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de-DE" sz="20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Lies</a:t>
            </a:r>
            <a:r>
              <a:rPr lang="de-DE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die folgenden Strategien (</a:t>
            </a:r>
            <a:r>
              <a:rPr lang="de-DE" sz="20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Reader ab S. 10-15</a:t>
            </a:r>
            <a:r>
              <a:rPr lang="de-DE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 durch.</a:t>
            </a: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de-DE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Markiert Strategien, die dich ansprechen und NEU für dich sind, sodass du dein Verhaltensrepertoire erweitern kannst. Klärt in Partnerarbeit Unklarheiten.</a:t>
            </a:r>
            <a:endParaRPr lang="de-DE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de-DE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Überfliege ebenfalls die praktischen Abhilfen bei Störungen in einzelnen Unterrichtsphasen bzw. bei Gruppenarbeit in dem Artikel </a:t>
            </a:r>
            <a:r>
              <a:rPr lang="de-DE" sz="20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„Was hilft, wenn…“ </a:t>
            </a:r>
            <a:r>
              <a:rPr lang="de-DE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Markiert, was Sie sich in welcher Phase vornehmen.</a:t>
            </a:r>
            <a:endParaRPr lang="de-DE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de-DE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de-DE" sz="20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Zeit: 15 Min.</a:t>
            </a:r>
            <a:endParaRPr lang="de-DE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72D615D-0FC1-6B7E-23E3-3305D0923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09" y="460815"/>
            <a:ext cx="847745" cy="115082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EC7E3CC-78C0-7212-60D4-8456F9B24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70" y="460815"/>
            <a:ext cx="1488281" cy="124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A02B4A-F885-A0CF-9FE7-E009A9357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u="sng" dirty="0">
                <a:latin typeface="+mn-lt"/>
              </a:rPr>
              <a:t>Umgang mit Unterrichtsstörungen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AE8AE4-FD98-2A26-469D-0F50DC3A3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latin typeface="+mn-lt"/>
              </a:rPr>
              <a:t>Podcast Tipp für lange Autofahrten….</a:t>
            </a:r>
          </a:p>
          <a:p>
            <a:pPr marL="0" indent="0">
              <a:buNone/>
            </a:pPr>
            <a:endParaRPr lang="de-DE" sz="2400" dirty="0">
              <a:latin typeface="+mn-lt"/>
            </a:endParaRPr>
          </a:p>
          <a:p>
            <a:pPr marL="0" indent="0">
              <a:buNone/>
            </a:pPr>
            <a:endParaRPr lang="de-DE" sz="2400" dirty="0">
              <a:latin typeface="+mn-lt"/>
            </a:endParaRPr>
          </a:p>
          <a:p>
            <a:pPr marL="0" indent="0">
              <a:buNone/>
            </a:pPr>
            <a:endParaRPr lang="de-DE" sz="2400" dirty="0">
              <a:latin typeface="+mn-lt"/>
            </a:endParaRPr>
          </a:p>
          <a:p>
            <a:pPr marL="0" indent="0">
              <a:buNone/>
            </a:pPr>
            <a:r>
              <a:rPr lang="de-DE" sz="2400" dirty="0">
                <a:latin typeface="+mn-lt"/>
              </a:rPr>
              <a:t>https://raphaelkirsch.com/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3DC5AE-B9E8-6FE4-B1CA-DB777610F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71" y="3054549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8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FD43179-A4F5-E281-2598-7B9038768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u="sng" dirty="0" err="1">
                <a:latin typeface="+mn-lt"/>
              </a:rPr>
              <a:t>Classroommanagement</a:t>
            </a:r>
            <a:r>
              <a:rPr lang="de-DE" sz="3600" b="1" u="sng" dirty="0">
                <a:latin typeface="+mn-lt"/>
              </a:rPr>
              <a:t>, was ist das euer Meinung nach?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336E1CC-14CE-4531-2A55-9880022E5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7734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04183" y="2321330"/>
            <a:ext cx="7920000" cy="4012786"/>
          </a:xfrm>
        </p:spPr>
        <p:txBody>
          <a:bodyPr>
            <a:normAutofit/>
          </a:bodyPr>
          <a:lstStyle/>
          <a:p>
            <a:r>
              <a:rPr lang="de-DE" sz="2000" b="1" dirty="0" err="1">
                <a:latin typeface="+mn-lt"/>
              </a:rPr>
              <a:t>Classroom</a:t>
            </a:r>
            <a:r>
              <a:rPr lang="de-DE" sz="2000" b="1" dirty="0">
                <a:latin typeface="+mn-lt"/>
              </a:rPr>
              <a:t> Management</a:t>
            </a:r>
            <a:r>
              <a:rPr lang="de-DE" sz="2000" dirty="0">
                <a:latin typeface="+mn-lt"/>
              </a:rPr>
              <a:t> ist ein Begriff aus dem Schulwesen. Derzeit gibt es keine einheitliche deutsche Übersetzung des Begriffs, häufig wird er mit Klassenführung, Unterrichtsführung, Unterrichtsmanagement oder Klassenorganisation übersetzt. (vgl. </a:t>
            </a:r>
            <a:r>
              <a:rPr lang="de-DE" sz="2000" dirty="0" err="1">
                <a:latin typeface="+mn-lt"/>
              </a:rPr>
              <a:t>Schönbächler</a:t>
            </a:r>
            <a:r>
              <a:rPr lang="de-DE" sz="2000" dirty="0">
                <a:latin typeface="+mn-lt"/>
              </a:rPr>
              <a:t>)</a:t>
            </a:r>
          </a:p>
          <a:p>
            <a:pPr marL="0" indent="0">
              <a:buNone/>
            </a:pPr>
            <a:endParaRPr lang="de-DE" sz="2400" baseline="30000" dirty="0">
              <a:latin typeface="+mn-lt"/>
            </a:endParaRPr>
          </a:p>
          <a:p>
            <a:r>
              <a:rPr lang="de-DE" sz="2000" dirty="0">
                <a:latin typeface="+mn-lt"/>
              </a:rPr>
              <a:t>Eine andere </a:t>
            </a:r>
            <a:r>
              <a:rPr lang="de-DE" sz="2000" dirty="0">
                <a:latin typeface="+mn-lt"/>
                <a:hlinkClick r:id="rId2" tooltip="Definition"/>
              </a:rPr>
              <a:t>Definition</a:t>
            </a:r>
            <a:r>
              <a:rPr lang="de-DE" sz="2000" dirty="0">
                <a:latin typeface="+mn-lt"/>
              </a:rPr>
              <a:t> beschreibt </a:t>
            </a:r>
            <a:r>
              <a:rPr lang="de-DE" sz="2000" dirty="0" err="1">
                <a:latin typeface="+mn-lt"/>
              </a:rPr>
              <a:t>Classroom</a:t>
            </a:r>
            <a:r>
              <a:rPr lang="de-DE" sz="2000" dirty="0">
                <a:latin typeface="+mn-lt"/>
              </a:rPr>
              <a:t> Management als „Techniken und Strategien, die von Lehrkräften eingesetzt werden, um Ordnung aufrechtzuerhalten, </a:t>
            </a:r>
            <a:r>
              <a:rPr lang="de-DE" sz="2000" dirty="0">
                <a:latin typeface="+mn-lt"/>
                <a:hlinkClick r:id="rId3" tooltip="Lernmotivation"/>
              </a:rPr>
              <a:t>Lernmotivation</a:t>
            </a:r>
            <a:r>
              <a:rPr lang="de-DE" sz="2000" dirty="0">
                <a:latin typeface="+mn-lt"/>
              </a:rPr>
              <a:t> der Schüler zu fördern sowie mit Problemen umzugehen.“(vgl. </a:t>
            </a:r>
            <a:r>
              <a:rPr lang="de-DE" sz="2000" dirty="0" err="1">
                <a:latin typeface="+mn-lt"/>
              </a:rPr>
              <a:t>Sabornie</a:t>
            </a:r>
            <a:r>
              <a:rPr lang="de-DE" sz="2000" dirty="0">
                <a:latin typeface="+mn-lt"/>
              </a:rPr>
              <a:t>)</a:t>
            </a:r>
          </a:p>
          <a:p>
            <a:endParaRPr lang="de-DE" sz="2000" dirty="0">
              <a:latin typeface="+mn-lt"/>
            </a:endParaRPr>
          </a:p>
          <a:p>
            <a:pPr marL="0" indent="0">
              <a:buNone/>
            </a:pPr>
            <a:r>
              <a:rPr lang="de-DE" sz="2000" b="1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….. Selbstverständlich ist der Begriff sehr vielschichtig und darum geht es heute!</a:t>
            </a:r>
          </a:p>
          <a:p>
            <a:endParaRPr lang="de-DE" sz="1800" dirty="0"/>
          </a:p>
          <a:p>
            <a:endParaRPr lang="de-DE" sz="1800" dirty="0"/>
          </a:p>
          <a:p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u="sng" dirty="0">
                <a:latin typeface="+mn-lt"/>
              </a:rPr>
              <a:t>CM: Was sagt das Internet?</a:t>
            </a:r>
          </a:p>
        </p:txBody>
      </p:sp>
      <p:pic>
        <p:nvPicPr>
          <p:cNvPr id="15" name="Grafik 14" descr="Internet Truth - Laughshop.com">
            <a:extLst>
              <a:ext uri="{FF2B5EF4-FFF2-40B4-BE49-F238E27FC236}">
                <a16:creationId xmlns:a16="http://schemas.microsoft.com/office/drawing/2014/main" id="{0293E8D7-EA4A-861F-87F7-D75FC47DD4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827" y="343156"/>
            <a:ext cx="2731708" cy="1878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50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336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white"/>
                </a:solidFill>
                <a:ea typeface="Microsoft YaHei" panose="020B0503020204020204" pitchFamily="34" charset="-122"/>
              </a:rPr>
              <a:t>Schulrecht Gym/GemS, Sebastian Marcks, Kronshagen, 9.11.2016</a:t>
            </a:r>
            <a:endParaRPr lang="de-DE" dirty="0">
              <a:solidFill>
                <a:prstClr val="white"/>
              </a:solidFill>
              <a:ea typeface="Microsoft YaHei" panose="020B0503020204020204" pitchFamily="34" charset="-122"/>
            </a:endParaRP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2841C7C5-9A91-459C-8429-683A5D11AD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4809287"/>
              </p:ext>
            </p:extLst>
          </p:nvPr>
        </p:nvGraphicFramePr>
        <p:xfrm>
          <a:off x="4656130" y="3429000"/>
          <a:ext cx="378042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05830" y="266607"/>
            <a:ext cx="5831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369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600" b="1" dirty="0">
                <a:latin typeface="Arial" panose="020B0604020202020204" pitchFamily="34" charset="0"/>
                <a:ea typeface="Microsoft YaHei" panose="020B0503020204020204" pitchFamily="34" charset="-122"/>
              </a:rPr>
              <a:t>Classroom Management</a:t>
            </a:r>
          </a:p>
          <a:p>
            <a:pPr defTabSz="3369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600" i="1" dirty="0">
                <a:latin typeface="Arial" panose="020B0604020202020204" pitchFamily="34" charset="0"/>
                <a:ea typeface="Microsoft YaHei" panose="020B0503020204020204" pitchFamily="34" charset="-122"/>
              </a:rPr>
              <a:t>In der Pädagogik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C9DA45E-8F3B-4E9D-9556-EFD2C9D8E45B}"/>
              </a:ext>
            </a:extLst>
          </p:cNvPr>
          <p:cNvSpPr txBox="1"/>
          <p:nvPr/>
        </p:nvSpPr>
        <p:spPr>
          <a:xfrm>
            <a:off x="179389" y="1682886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369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ea typeface="Microsoft YaHei" panose="020B0503020204020204" pitchFamily="34" charset="-122"/>
              </a:rPr>
              <a:t>„Den Unterricht so zu strukturieren, dass Schüler*innen </a:t>
            </a:r>
            <a:r>
              <a:rPr lang="de-DE" sz="2000" b="1" dirty="0">
                <a:ea typeface="Microsoft YaHei" panose="020B0503020204020204" pitchFamily="34" charset="-122"/>
              </a:rPr>
              <a:t>möglichst viel Unterrichtszeit </a:t>
            </a:r>
            <a:r>
              <a:rPr lang="de-DE" sz="2000" dirty="0">
                <a:ea typeface="Microsoft YaHei" panose="020B0503020204020204" pitchFamily="34" charset="-122"/>
              </a:rPr>
              <a:t>mit Lernen verbringen können, gehört zu den zentralen Aufgaben von Lehrpersonen. Sie sind dafür verantwortlich, die </a:t>
            </a:r>
            <a:r>
              <a:rPr lang="de-DE" sz="2000" b="1" dirty="0">
                <a:ea typeface="Microsoft YaHei" panose="020B0503020204020204" pitchFamily="34" charset="-122"/>
              </a:rPr>
              <a:t>Lernaktivitäten zu überblicken </a:t>
            </a:r>
            <a:r>
              <a:rPr lang="de-DE" sz="2000" dirty="0">
                <a:ea typeface="Microsoft YaHei" panose="020B0503020204020204" pitchFamily="34" charset="-122"/>
              </a:rPr>
              <a:t>und </a:t>
            </a:r>
            <a:r>
              <a:rPr lang="de-DE" sz="2000" b="1" dirty="0">
                <a:ea typeface="Microsoft YaHei" panose="020B0503020204020204" pitchFamily="34" charset="-122"/>
              </a:rPr>
              <a:t>Störungen durch eine lernförderliche Struktur präventiv zu vermeiden</a:t>
            </a:r>
            <a:r>
              <a:rPr lang="de-DE" sz="2000" dirty="0">
                <a:ea typeface="Microsoft YaHei" panose="020B0503020204020204" pitchFamily="34" charset="-122"/>
              </a:rPr>
              <a:t>. Im Idealfall agieren sie dabei abgestimmt mit ihren Kolleg*innen.“ </a:t>
            </a:r>
          </a:p>
          <a:p>
            <a:pPr algn="just" defTabSz="3369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b="1" i="1" dirty="0">
                <a:ea typeface="Microsoft YaHei" panose="020B0503020204020204" pitchFamily="34" charset="-122"/>
              </a:rPr>
              <a:t>Andrea Albers – Heft Pädagogik 1 (2023)</a:t>
            </a:r>
            <a:endParaRPr lang="de-DE" sz="2000" i="1" dirty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66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9E91298-2529-87B7-42A5-36AFF2DBA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09" y="1737670"/>
            <a:ext cx="8240982" cy="432911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sz="2400" dirty="0" err="1"/>
              <a:t>Tranzparenz</a:t>
            </a:r>
            <a:endParaRPr lang="de-DE" sz="2400" dirty="0"/>
          </a:p>
          <a:p>
            <a:pPr lvl="1"/>
            <a:r>
              <a:rPr lang="de-DE" sz="2000" dirty="0"/>
              <a:t>ist mein Unterricht für die Lernenden durchschaubar und nachvollziehbar?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/>
              <a:t>Klarheit</a:t>
            </a:r>
          </a:p>
          <a:p>
            <a:pPr lvl="1"/>
            <a:r>
              <a:rPr lang="de-DE" sz="2000" dirty="0"/>
              <a:t>Ist meine Sprache verständlich und bin ich berechenbar?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/>
              <a:t>Feedback</a:t>
            </a:r>
          </a:p>
          <a:p>
            <a:pPr lvl="1"/>
            <a:r>
              <a:rPr lang="de-DE" sz="2000" dirty="0"/>
              <a:t>Hole ich mir regelmäßig Rückmeldungen?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/>
              <a:t>Evaluation</a:t>
            </a:r>
          </a:p>
          <a:p>
            <a:pPr lvl="1"/>
            <a:r>
              <a:rPr lang="de-DE" sz="2000" dirty="0"/>
              <a:t>Kann ich meinen Unterricht rückwirkend </a:t>
            </a:r>
            <a:r>
              <a:rPr lang="de-DE" sz="2000" dirty="0" err="1"/>
              <a:t>anaylsieren</a:t>
            </a:r>
            <a:r>
              <a:rPr lang="de-DE" sz="2000" dirty="0"/>
              <a:t>?</a:t>
            </a:r>
          </a:p>
          <a:p>
            <a:pPr lvl="1"/>
            <a:endParaRPr lang="de-DE" dirty="0"/>
          </a:p>
          <a:p>
            <a:endParaRPr lang="de-DE" dirty="0"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DE2324E-6BBD-E8BC-36B0-E5C06861C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u="sng" dirty="0">
                <a:latin typeface="+mn-lt"/>
              </a:rPr>
              <a:t>Oberbegriffe sind: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9DA291B-9BFF-B1A9-6BC2-18AF62F1E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044" y="116024"/>
            <a:ext cx="2147411" cy="2025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728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>
                <a:latin typeface="+mn-lt"/>
              </a:rPr>
              <a:t>CM gilt – neben der guten Beziehung zwischen Lehrkräften und </a:t>
            </a:r>
            <a:r>
              <a:rPr lang="de-DE" sz="2400" dirty="0" err="1">
                <a:latin typeface="+mn-lt"/>
              </a:rPr>
              <a:t>SuS</a:t>
            </a:r>
            <a:r>
              <a:rPr lang="de-DE" sz="2400" dirty="0">
                <a:latin typeface="+mn-lt"/>
              </a:rPr>
              <a:t>  - als </a:t>
            </a:r>
            <a:r>
              <a:rPr lang="de-DE" sz="2400" b="1" dirty="0">
                <a:latin typeface="+mn-lt"/>
              </a:rPr>
              <a:t>Hauptqualitätsmerkmal guten Unterrichts</a:t>
            </a:r>
            <a:r>
              <a:rPr lang="de-DE" sz="2400" dirty="0">
                <a:latin typeface="+mn-lt"/>
              </a:rPr>
              <a:t>! (</a:t>
            </a:r>
            <a:r>
              <a:rPr lang="de-DE" sz="2400" dirty="0" err="1">
                <a:latin typeface="+mn-lt"/>
              </a:rPr>
              <a:t>vgl.Helmke</a:t>
            </a:r>
            <a:r>
              <a:rPr lang="de-DE" sz="2400" dirty="0">
                <a:latin typeface="+mn-lt"/>
              </a:rPr>
              <a:t>, Hattie)</a:t>
            </a:r>
            <a:endParaRPr lang="de-DE" sz="2400" dirty="0"/>
          </a:p>
          <a:p>
            <a:r>
              <a:rPr lang="de-DE" sz="2400" dirty="0">
                <a:latin typeface="+mn-lt"/>
              </a:rPr>
              <a:t>Erst ein geordnetes Klassenzimmer ermöglicht </a:t>
            </a:r>
            <a:r>
              <a:rPr lang="de-DE" sz="2400" b="1" dirty="0">
                <a:latin typeface="+mn-lt"/>
              </a:rPr>
              <a:t>gute Beziehungen!</a:t>
            </a:r>
            <a:endParaRPr lang="de-DE" sz="2400" dirty="0"/>
          </a:p>
          <a:p>
            <a:r>
              <a:rPr lang="de-DE" sz="2400" b="1" dirty="0">
                <a:latin typeface="+mn-lt"/>
              </a:rPr>
              <a:t>Mangelnde Disziplin </a:t>
            </a:r>
            <a:r>
              <a:rPr lang="de-DE" sz="2400" dirty="0">
                <a:latin typeface="+mn-lt"/>
              </a:rPr>
              <a:t>ist der stärkste Belastungsfaktor für Lehrkräfte</a:t>
            </a:r>
            <a:endParaRPr lang="de-DE" sz="2400" dirty="0"/>
          </a:p>
          <a:p>
            <a:r>
              <a:rPr lang="de-DE" sz="2400" dirty="0">
                <a:latin typeface="+mn-lt"/>
              </a:rPr>
              <a:t>Disziplinprobleme verstärken die Gewaltbereitschaft an der Schule (vgl. Eichhorn)</a:t>
            </a:r>
          </a:p>
          <a:p>
            <a:endParaRPr lang="de-DE" sz="2400" dirty="0">
              <a:latin typeface="+mn-lt"/>
            </a:endParaRP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5827" y="381828"/>
            <a:ext cx="8192345" cy="999500"/>
          </a:xfrm>
        </p:spPr>
        <p:txBody>
          <a:bodyPr>
            <a:noAutofit/>
          </a:bodyPr>
          <a:lstStyle/>
          <a:p>
            <a:r>
              <a:rPr lang="de-DE" sz="3200" b="1" u="sng" dirty="0"/>
              <a:t>Warum ist Classroom-</a:t>
            </a:r>
            <a:br>
              <a:rPr lang="de-DE" sz="3200" b="1" u="sng" dirty="0"/>
            </a:br>
            <a:r>
              <a:rPr lang="de-DE" sz="3200" b="1" u="sng" dirty="0"/>
              <a:t>Management wichtig?</a:t>
            </a:r>
            <a:endParaRPr lang="de-DE" sz="2800" b="1" u="sng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CC3CC9-D3BB-AFAA-7AE0-89ED0A2AA8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74" y="82892"/>
            <a:ext cx="1550751" cy="1597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4009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3369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>
                <a:solidFill>
                  <a:srgbClr val="4F81BD"/>
                </a:solidFill>
                <a:ea typeface="Microsoft YaHei" panose="020B0503020204020204" pitchFamily="34" charset="-122"/>
              </a:rPr>
              <a:t>Aus: Heft </a:t>
            </a:r>
            <a:r>
              <a:rPr lang="de-DE" dirty="0" err="1">
                <a:solidFill>
                  <a:srgbClr val="4F81BD"/>
                </a:solidFill>
                <a:ea typeface="Microsoft YaHei" panose="020B0503020204020204" pitchFamily="34" charset="-122"/>
              </a:rPr>
              <a:t>Pädagogigk</a:t>
            </a:r>
            <a:r>
              <a:rPr lang="de-DE" dirty="0">
                <a:solidFill>
                  <a:srgbClr val="4F81BD"/>
                </a:solidFill>
                <a:ea typeface="Microsoft YaHei" panose="020B0503020204020204" pitchFamily="34" charset="-122"/>
              </a:rPr>
              <a:t> 1, 2023</a:t>
            </a:r>
            <a:r>
              <a:rPr lang="de-DE" dirty="0">
                <a:solidFill>
                  <a:prstClr val="white"/>
                </a:solidFill>
                <a:ea typeface="Microsoft YaHei" panose="020B0503020204020204" pitchFamily="34" charset="-122"/>
              </a:rPr>
              <a:t>11.2016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93424" y="241038"/>
            <a:ext cx="6406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369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600" b="1" u="sng" dirty="0">
                <a:ea typeface="Microsoft YaHei" panose="020B0503020204020204" pitchFamily="34" charset="-122"/>
              </a:rPr>
              <a:t>Classroom Management</a:t>
            </a:r>
          </a:p>
          <a:p>
            <a:pPr defTabSz="3369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600" i="1" u="sng" dirty="0">
                <a:ea typeface="Microsoft YaHei" panose="020B0503020204020204" pitchFamily="34" charset="-122"/>
              </a:rPr>
              <a:t>Routinen schaffen Verlässlichkeit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6458298C-F84A-4803-BD15-BB02C9C606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1742266"/>
              </p:ext>
            </p:extLst>
          </p:nvPr>
        </p:nvGraphicFramePr>
        <p:xfrm>
          <a:off x="583660" y="1718542"/>
          <a:ext cx="7305472" cy="3981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649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BC00965-946D-202F-E2FA-CAD6E03127A4}"/>
              </a:ext>
            </a:extLst>
          </p:cNvPr>
          <p:cNvSpPr txBox="1"/>
          <p:nvPr/>
        </p:nvSpPr>
        <p:spPr>
          <a:xfrm>
            <a:off x="252918" y="177537"/>
            <a:ext cx="75875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369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600" b="1" u="sng" dirty="0">
                <a:ea typeface="Microsoft YaHei" panose="020B0503020204020204" pitchFamily="34" charset="-122"/>
              </a:rPr>
              <a:t>Classroom Management</a:t>
            </a:r>
          </a:p>
          <a:p>
            <a:pPr defTabSz="3369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600" i="1" u="sng" dirty="0">
                <a:ea typeface="Microsoft YaHei" panose="020B0503020204020204" pitchFamily="34" charset="-122"/>
              </a:rPr>
              <a:t>Routinen schaffen Verlässlichkeit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4D38DC1-E4C4-D83E-0D6B-CD472762F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470327"/>
            <a:ext cx="7762673" cy="47753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523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Q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1260</Words>
  <Application>Microsoft Office PowerPoint</Application>
  <PresentationFormat>Bildschirmpräsentation (4:3)</PresentationFormat>
  <Paragraphs>198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5" baseType="lpstr">
      <vt:lpstr>Microsoft YaHei</vt:lpstr>
      <vt:lpstr>ＭＳ Ｐゴシック</vt:lpstr>
      <vt:lpstr>Arial</vt:lpstr>
      <vt:lpstr>Arial Rounded MT Bold</vt:lpstr>
      <vt:lpstr>Calibri</vt:lpstr>
      <vt:lpstr>Comic Sans MS</vt:lpstr>
      <vt:lpstr>Goudy Old Style</vt:lpstr>
      <vt:lpstr>Symbol</vt:lpstr>
      <vt:lpstr>Wingdings</vt:lpstr>
      <vt:lpstr>IQSH</vt:lpstr>
      <vt:lpstr> </vt:lpstr>
      <vt:lpstr>Allgemeiner Austausch: Wie geht es mir heute, nach 4 Wochen als Liv?</vt:lpstr>
      <vt:lpstr>Classroommanagement, was ist das euer Meinung nach?</vt:lpstr>
      <vt:lpstr>CM: Was sagt das Internet?</vt:lpstr>
      <vt:lpstr>PowerPoint-Präsentation</vt:lpstr>
      <vt:lpstr>Oberbegriffe sind:</vt:lpstr>
      <vt:lpstr>Warum ist Classroom- Management wichtig?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Plenum:</vt:lpstr>
      <vt:lpstr>Modell von Klassenführung nach Evertson und Harris</vt:lpstr>
      <vt:lpstr>Und du?</vt:lpstr>
      <vt:lpstr>1. Kognitive Aktivierung</vt:lpstr>
      <vt:lpstr>2. Konstruktive Unterstützung</vt:lpstr>
      <vt:lpstr>3. Klassenführung</vt:lpstr>
      <vt:lpstr>Willkommen zurück!  Energizer: 3 Sätze vervollständigen…</vt:lpstr>
      <vt:lpstr>Überlege!</vt:lpstr>
      <vt:lpstr>Umgang mit Unterrichtsstörungen</vt:lpstr>
      <vt:lpstr>Umgang mit Unterrichtsstörungen</vt:lpstr>
      <vt:lpstr>Arbeitsauftrag  </vt:lpstr>
      <vt:lpstr>Umgang mit Unterrichtsstörungen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Christophel, Cai (IQSH)</dc:creator>
  <cp:lastModifiedBy>Olaf Lawrenz</cp:lastModifiedBy>
  <cp:revision>309</cp:revision>
  <cp:lastPrinted>2016-08-02T08:59:34Z</cp:lastPrinted>
  <dcterms:created xsi:type="dcterms:W3CDTF">2016-07-06T12:32:12Z</dcterms:created>
  <dcterms:modified xsi:type="dcterms:W3CDTF">2025-03-24T19:33:24Z</dcterms:modified>
</cp:coreProperties>
</file>