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72" r:id="rId1"/>
  </p:sldMasterIdLst>
  <p:notesMasterIdLst>
    <p:notesMasterId r:id="rId100"/>
  </p:notesMasterIdLst>
  <p:sldIdLst>
    <p:sldId id="258" r:id="rId2"/>
    <p:sldId id="260" r:id="rId3"/>
    <p:sldId id="402" r:id="rId4"/>
    <p:sldId id="336" r:id="rId5"/>
    <p:sldId id="266" r:id="rId6"/>
    <p:sldId id="312" r:id="rId7"/>
    <p:sldId id="313" r:id="rId8"/>
    <p:sldId id="314" r:id="rId9"/>
    <p:sldId id="317" r:id="rId10"/>
    <p:sldId id="316" r:id="rId11"/>
    <p:sldId id="270" r:id="rId12"/>
    <p:sldId id="318" r:id="rId13"/>
    <p:sldId id="269" r:id="rId14"/>
    <p:sldId id="320" r:id="rId15"/>
    <p:sldId id="321" r:id="rId16"/>
    <p:sldId id="315" r:id="rId17"/>
    <p:sldId id="322" r:id="rId18"/>
    <p:sldId id="323" r:id="rId19"/>
    <p:sldId id="268" r:id="rId20"/>
    <p:sldId id="324" r:id="rId21"/>
    <p:sldId id="271" r:id="rId22"/>
    <p:sldId id="273" r:id="rId23"/>
    <p:sldId id="272" r:id="rId24"/>
    <p:sldId id="325" r:id="rId25"/>
    <p:sldId id="326" r:id="rId26"/>
    <p:sldId id="274" r:id="rId27"/>
    <p:sldId id="328" r:id="rId28"/>
    <p:sldId id="329" r:id="rId29"/>
    <p:sldId id="332" r:id="rId30"/>
    <p:sldId id="337" r:id="rId31"/>
    <p:sldId id="327" r:id="rId32"/>
    <p:sldId id="388" r:id="rId33"/>
    <p:sldId id="391" r:id="rId34"/>
    <p:sldId id="393" r:id="rId35"/>
    <p:sldId id="340" r:id="rId36"/>
    <p:sldId id="389" r:id="rId37"/>
    <p:sldId id="390" r:id="rId38"/>
    <p:sldId id="334" r:id="rId39"/>
    <p:sldId id="335" r:id="rId40"/>
    <p:sldId id="392" r:id="rId41"/>
    <p:sldId id="330" r:id="rId42"/>
    <p:sldId id="275" r:id="rId43"/>
    <p:sldId id="395" r:id="rId44"/>
    <p:sldId id="394" r:id="rId45"/>
    <p:sldId id="396" r:id="rId46"/>
    <p:sldId id="398" r:id="rId47"/>
    <p:sldId id="401" r:id="rId48"/>
    <p:sldId id="261" r:id="rId49"/>
    <p:sldId id="278" r:id="rId50"/>
    <p:sldId id="363" r:id="rId51"/>
    <p:sldId id="364" r:id="rId52"/>
    <p:sldId id="381" r:id="rId53"/>
    <p:sldId id="365" r:id="rId54"/>
    <p:sldId id="382" r:id="rId55"/>
    <p:sldId id="366" r:id="rId56"/>
    <p:sldId id="383" r:id="rId57"/>
    <p:sldId id="367" r:id="rId58"/>
    <p:sldId id="279" r:id="rId59"/>
    <p:sldId id="384" r:id="rId60"/>
    <p:sldId id="385" r:id="rId61"/>
    <p:sldId id="369" r:id="rId62"/>
    <p:sldId id="370" r:id="rId63"/>
    <p:sldId id="371" r:id="rId64"/>
    <p:sldId id="386" r:id="rId65"/>
    <p:sldId id="262" r:id="rId66"/>
    <p:sldId id="282" r:id="rId67"/>
    <p:sldId id="341" r:id="rId68"/>
    <p:sldId id="342" r:id="rId69"/>
    <p:sldId id="343" r:id="rId70"/>
    <p:sldId id="344" r:id="rId71"/>
    <p:sldId id="345" r:id="rId72"/>
    <p:sldId id="372" r:id="rId73"/>
    <p:sldId id="347" r:id="rId74"/>
    <p:sldId id="373" r:id="rId75"/>
    <p:sldId id="348" r:id="rId76"/>
    <p:sldId id="374" r:id="rId77"/>
    <p:sldId id="349" r:id="rId78"/>
    <p:sldId id="375" r:id="rId79"/>
    <p:sldId id="350" r:id="rId80"/>
    <p:sldId id="351" r:id="rId81"/>
    <p:sldId id="352" r:id="rId82"/>
    <p:sldId id="263" r:id="rId83"/>
    <p:sldId id="354" r:id="rId84"/>
    <p:sldId id="377" r:id="rId85"/>
    <p:sldId id="288" r:id="rId86"/>
    <p:sldId id="376" r:id="rId87"/>
    <p:sldId id="355" r:id="rId88"/>
    <p:sldId id="356" r:id="rId89"/>
    <p:sldId id="357" r:id="rId90"/>
    <p:sldId id="358" r:id="rId91"/>
    <p:sldId id="378" r:id="rId92"/>
    <p:sldId id="359" r:id="rId93"/>
    <p:sldId id="360" r:id="rId94"/>
    <p:sldId id="379" r:id="rId95"/>
    <p:sldId id="361" r:id="rId96"/>
    <p:sldId id="362" r:id="rId97"/>
    <p:sldId id="380" r:id="rId98"/>
    <p:sldId id="400" r:id="rId9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9F2"/>
    <a:srgbClr val="45A8D9"/>
    <a:srgbClr val="A4ADB6"/>
    <a:srgbClr val="BBB2AB"/>
    <a:srgbClr val="008CCF"/>
    <a:srgbClr val="006DA2"/>
    <a:srgbClr val="3AB7D5"/>
    <a:srgbClr val="008BCE"/>
    <a:srgbClr val="405B8A"/>
    <a:srgbClr val="7482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7927" autoAdjust="0"/>
    <p:restoredTop sz="72070" autoAdjust="0"/>
  </p:normalViewPr>
  <p:slideViewPr>
    <p:cSldViewPr snapToGrid="0" showGuides="1">
      <p:cViewPr varScale="1">
        <p:scale>
          <a:sx n="71" d="100"/>
          <a:sy n="71" d="100"/>
        </p:scale>
        <p:origin x="192" y="7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4" d="100"/>
          <a:sy n="84" d="100"/>
        </p:scale>
        <p:origin x="3192"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F3CE6E-2B66-4BBF-AA5F-C610821FA37B}" type="datetimeFigureOut">
              <a:rPr lang="de-DE" smtClean="0"/>
              <a:t>01.09.25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61B259-718E-41BC-9A97-1627054B1256}" type="slidenum">
              <a:rPr lang="de-DE" smtClean="0"/>
              <a:t>‹Nr.›</a:t>
            </a:fld>
            <a:endParaRPr lang="de-DE"/>
          </a:p>
        </p:txBody>
      </p:sp>
    </p:spTree>
    <p:extLst>
      <p:ext uri="{BB962C8B-B14F-4D97-AF65-F5344CB8AC3E}">
        <p14:creationId xmlns:p14="http://schemas.microsoft.com/office/powerpoint/2010/main" val="998773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1</a:t>
            </a:fld>
            <a:endParaRPr lang="de-DE"/>
          </a:p>
        </p:txBody>
      </p:sp>
    </p:spTree>
    <p:extLst>
      <p:ext uri="{BB962C8B-B14F-4D97-AF65-F5344CB8AC3E}">
        <p14:creationId xmlns:p14="http://schemas.microsoft.com/office/powerpoint/2010/main" val="4036136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CE92B-9A13-AAEC-725B-34FEBC86F02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9012765-F50F-6C3C-935D-87872882708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77CBA2C-A739-0F47-929E-35E53ADEBC3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Manche Apps darf die Schulleitung trotzdem nicht genehmigen (auch nicht mit Schulgeräten und/oder Auftragsverarbeitungsvertrag), weil sie nicht den Datenschutzvorschriften entsprechen (z. B. </a:t>
            </a:r>
            <a:r>
              <a:rPr lang="de-DE" sz="1200" dirty="0" err="1"/>
              <a:t>BookCreator</a:t>
            </a:r>
            <a:r>
              <a:rPr lang="de-DE" sz="1200" dirty="0"/>
              <a:t>).</a:t>
            </a:r>
          </a:p>
          <a:p>
            <a:endParaRPr lang="de-DE" dirty="0"/>
          </a:p>
        </p:txBody>
      </p:sp>
      <p:sp>
        <p:nvSpPr>
          <p:cNvPr id="4" name="Foliennummernplatzhalter 3">
            <a:extLst>
              <a:ext uri="{FF2B5EF4-FFF2-40B4-BE49-F238E27FC236}">
                <a16:creationId xmlns:a16="http://schemas.microsoft.com/office/drawing/2014/main" id="{19A115AD-DC48-2194-E153-22FB2AC05F78}"/>
              </a:ext>
            </a:extLst>
          </p:cNvPr>
          <p:cNvSpPr>
            <a:spLocks noGrp="1"/>
          </p:cNvSpPr>
          <p:nvPr>
            <p:ph type="sldNum" sz="quarter" idx="5"/>
          </p:nvPr>
        </p:nvSpPr>
        <p:spPr/>
        <p:txBody>
          <a:bodyPr/>
          <a:lstStyle/>
          <a:p>
            <a:fld id="{8E61B259-718E-41BC-9A97-1627054B1256}" type="slidenum">
              <a:rPr lang="de-DE" smtClean="0"/>
              <a:t>37</a:t>
            </a:fld>
            <a:endParaRPr lang="de-DE"/>
          </a:p>
        </p:txBody>
      </p:sp>
    </p:spTree>
    <p:extLst>
      <p:ext uri="{BB962C8B-B14F-4D97-AF65-F5344CB8AC3E}">
        <p14:creationId xmlns:p14="http://schemas.microsoft.com/office/powerpoint/2010/main" val="1190697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ChatGPT-Recherche (benötigt Login) ist derzeit noch nicht möglich, ABER demnächst wird hoffentlich der Chatbot KI@OP.SH flächendeckend zur Verfügung stehen.</a:t>
            </a:r>
            <a:endParaRPr lang="de-DE" sz="1200" baseline="30000" dirty="0"/>
          </a:p>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38</a:t>
            </a:fld>
            <a:endParaRPr lang="de-DE"/>
          </a:p>
        </p:txBody>
      </p:sp>
    </p:spTree>
    <p:extLst>
      <p:ext uri="{BB962C8B-B14F-4D97-AF65-F5344CB8AC3E}">
        <p14:creationId xmlns:p14="http://schemas.microsoft.com/office/powerpoint/2010/main" val="1543618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Bei den Anwendungen kommt es auf die Erfassung der IP-Adresse und der Geräte-ID an (erfasst/nicht erfasst, anonymisiert/nicht anonymisiert). Der/die Schulleiter/in muss das prüfen und entscheiden, mit welchen Geräten eine Seite besucht werden kann oder eben nicht.</a:t>
            </a:r>
          </a:p>
        </p:txBody>
      </p:sp>
      <p:sp>
        <p:nvSpPr>
          <p:cNvPr id="4" name="Foliennummernplatzhalter 3"/>
          <p:cNvSpPr>
            <a:spLocks noGrp="1"/>
          </p:cNvSpPr>
          <p:nvPr>
            <p:ph type="sldNum" sz="quarter" idx="5"/>
          </p:nvPr>
        </p:nvSpPr>
        <p:spPr/>
        <p:txBody>
          <a:bodyPr/>
          <a:lstStyle/>
          <a:p>
            <a:fld id="{8E61B259-718E-41BC-9A97-1627054B1256}" type="slidenum">
              <a:rPr lang="de-DE" smtClean="0"/>
              <a:t>39</a:t>
            </a:fld>
            <a:endParaRPr lang="de-DE"/>
          </a:p>
        </p:txBody>
      </p:sp>
    </p:spTree>
    <p:extLst>
      <p:ext uri="{BB962C8B-B14F-4D97-AF65-F5344CB8AC3E}">
        <p14:creationId xmlns:p14="http://schemas.microsoft.com/office/powerpoint/2010/main" val="17066089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Schule kann die Aktivitäten theoretisch zurückverfolgen (zumal sich die SuS oft in das Schul-WLAN einloggen müssen), nicht aber die Anbieter der besuchten Webseiten, und darum geht es. </a:t>
            </a:r>
          </a:p>
          <a:p>
            <a:endParaRPr lang="de-DE" dirty="0"/>
          </a:p>
          <a:p>
            <a:r>
              <a:rPr lang="de-DE" dirty="0"/>
              <a:t>Noch genauer: Der schulische Router dienst als „Türsteher“; er vermittelt die angefragten Seiten zwischen „außen“ (Internet, Webseiten) und “innen“ (Schule): Die Anbieter können die Aufrufe ihrer Seiten bis zu diesem Punkt zurückverfolge (über die IP-Adresse des Routers), nicht aber zum einzelnen Schüler. Diese bekommen eine eigene Adresse im schulinternen Netzwerk zugewiesen, welche aber nur der Router kennt. Dadurch ist eine anonyme Nutzung möglich.</a:t>
            </a:r>
          </a:p>
          <a:p>
            <a:endParaRPr lang="de-DE" dirty="0"/>
          </a:p>
          <a:p>
            <a:r>
              <a:rPr lang="de-DE" dirty="0"/>
              <a:t>Wird jedoch nicht nur die IP-Adresse, sondern auch die Geräte-ID mit erfasst, ist eine Zuordnung zu einem konkreten Endgerät (Tablet des Schülers) immer noch möglich. Dies muss für jedes Angebot geprüft werden. Bei schulischen Geräten spielt das keine Rolle, denn sie werden ständig von anderen </a:t>
            </a:r>
            <a:r>
              <a:rPr lang="de-DE" dirty="0" err="1"/>
              <a:t>SoS</a:t>
            </a:r>
            <a:r>
              <a:rPr lang="de-DE" dirty="0"/>
              <a:t> verwendet. Daher dürfte man mit schulischen Geräten im schulischen Netzwerk auf der sicheren Seite sein. Dies entspricht auch der letzten Stufe des Prüfschemas – „noch mehr Schutz geht nicht“.</a:t>
            </a:r>
          </a:p>
          <a:p>
            <a:endParaRPr lang="de-DE" dirty="0"/>
          </a:p>
          <a:p>
            <a:r>
              <a:rPr lang="de-DE" dirty="0"/>
              <a:t>Für Hausaufgaben lässt sich das Problem aber nicht auflösen.</a:t>
            </a:r>
          </a:p>
        </p:txBody>
      </p:sp>
      <p:sp>
        <p:nvSpPr>
          <p:cNvPr id="4" name="Foliennummernplatzhalter 3"/>
          <p:cNvSpPr>
            <a:spLocks noGrp="1"/>
          </p:cNvSpPr>
          <p:nvPr>
            <p:ph type="sldNum" sz="quarter" idx="5"/>
          </p:nvPr>
        </p:nvSpPr>
        <p:spPr/>
        <p:txBody>
          <a:bodyPr/>
          <a:lstStyle/>
          <a:p>
            <a:fld id="{8E61B259-718E-41BC-9A97-1627054B1256}" type="slidenum">
              <a:rPr lang="de-DE" smtClean="0"/>
              <a:t>40</a:t>
            </a:fld>
            <a:endParaRPr lang="de-DE"/>
          </a:p>
        </p:txBody>
      </p:sp>
    </p:spTree>
    <p:extLst>
      <p:ext uri="{BB962C8B-B14F-4D97-AF65-F5344CB8AC3E}">
        <p14:creationId xmlns:p14="http://schemas.microsoft.com/office/powerpoint/2010/main" val="1041691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000000"/>
                </a:solidFill>
                <a:effectLst/>
                <a:latin typeface="Arial" panose="020B0604020202020204" pitchFamily="34" charset="0"/>
                <a:ea typeface="Arial" panose="020B0604020202020204" pitchFamily="34" charset="0"/>
              </a:rPr>
              <a:t>Stichworte: Metadaten (Standort, Aufnahmezeit), unendlich oft verlustfrei kopierbar, manipulierbar, in Sekundenschnelle um die Welt geschickt, einmal im Internet nicht mehr löschbar, mögliche Analyse der biometrischen Daten, Motiv mit künstlicher Intelligenz auswertbar usw.</a:t>
            </a:r>
          </a:p>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46</a:t>
            </a:fld>
            <a:endParaRPr lang="de-DE"/>
          </a:p>
        </p:txBody>
      </p:sp>
    </p:spTree>
    <p:extLst>
      <p:ext uri="{BB962C8B-B14F-4D97-AF65-F5344CB8AC3E}">
        <p14:creationId xmlns:p14="http://schemas.microsoft.com/office/powerpoint/2010/main" val="38975029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50</a:t>
            </a:fld>
            <a:endParaRPr lang="de-DE"/>
          </a:p>
        </p:txBody>
      </p:sp>
    </p:spTree>
    <p:extLst>
      <p:ext uri="{BB962C8B-B14F-4D97-AF65-F5344CB8AC3E}">
        <p14:creationId xmlns:p14="http://schemas.microsoft.com/office/powerpoint/2010/main" val="3364689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bloße Zeigen eines Films ist nach Ansicht von Günther Hoegg vollständig erlaubt („unkörperliche Wiedergabe“).</a:t>
            </a:r>
          </a:p>
        </p:txBody>
      </p:sp>
      <p:sp>
        <p:nvSpPr>
          <p:cNvPr id="4" name="Foliennummernplatzhalter 3"/>
          <p:cNvSpPr>
            <a:spLocks noGrp="1"/>
          </p:cNvSpPr>
          <p:nvPr>
            <p:ph type="sldNum" sz="quarter" idx="5"/>
          </p:nvPr>
        </p:nvSpPr>
        <p:spPr/>
        <p:txBody>
          <a:bodyPr/>
          <a:lstStyle/>
          <a:p>
            <a:fld id="{8E61B259-718E-41BC-9A97-1627054B1256}" type="slidenum">
              <a:rPr lang="de-DE" smtClean="0"/>
              <a:t>51</a:t>
            </a:fld>
            <a:endParaRPr lang="de-DE"/>
          </a:p>
        </p:txBody>
      </p:sp>
    </p:spTree>
    <p:extLst>
      <p:ext uri="{BB962C8B-B14F-4D97-AF65-F5344CB8AC3E}">
        <p14:creationId xmlns:p14="http://schemas.microsoft.com/office/powerpoint/2010/main" val="13788068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000000"/>
                </a:solidFill>
                <a:cs typeface="Times New Roman" panose="02020603050405020304" pitchFamily="18" charset="0"/>
              </a:rPr>
              <a:t>Warum der Gesamtvertrag, der gerade die Nutzung von Unterrichtsmaterialien regeln soll, beim letzten Punkt der „kleinen Werke“ Schulbücher und Unterrichtsmaterialien explizit ausschließt, ist unklar. Es steht aber so auf der Seite </a:t>
            </a:r>
            <a:r>
              <a:rPr lang="de-DE" sz="1200" dirty="0" err="1">
                <a:solidFill>
                  <a:srgbClr val="000000"/>
                </a:solidFill>
                <a:cs typeface="Times New Roman" panose="02020603050405020304" pitchFamily="18" charset="0"/>
              </a:rPr>
              <a:t>schulbuchkopie.de</a:t>
            </a:r>
            <a:r>
              <a:rPr lang="de-DE" sz="1200" dirty="0">
                <a:solidFill>
                  <a:srgbClr val="000000"/>
                </a:solidFill>
                <a:cs typeface="Times New Roman" panose="02020603050405020304" pitchFamily="18" charset="0"/>
              </a:rPr>
              <a:t> und wurde von dort übernommen.</a:t>
            </a:r>
          </a:p>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57</a:t>
            </a:fld>
            <a:endParaRPr lang="de-DE"/>
          </a:p>
        </p:txBody>
      </p:sp>
    </p:spTree>
    <p:extLst>
      <p:ext uri="{BB962C8B-B14F-4D97-AF65-F5344CB8AC3E}">
        <p14:creationId xmlns:p14="http://schemas.microsoft.com/office/powerpoint/2010/main" val="32240343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000000"/>
                </a:solidFill>
                <a:effectLst/>
                <a:latin typeface="Arial" panose="020B0604020202020204" pitchFamily="34" charset="0"/>
                <a:ea typeface="Arial" panose="020B0604020202020204" pitchFamily="34" charset="0"/>
              </a:rPr>
              <a:t>Man darf laut Rechtsprechung grundsätzlich davon ausgehen, dass Inhalte auf </a:t>
            </a:r>
            <a:r>
              <a:rPr lang="de-DE" sz="1200" dirty="0" err="1">
                <a:solidFill>
                  <a:srgbClr val="000000"/>
                </a:solidFill>
                <a:effectLst/>
                <a:latin typeface="Arial" panose="020B0604020202020204" pitchFamily="34" charset="0"/>
                <a:ea typeface="Arial" panose="020B0604020202020204" pitchFamily="34" charset="0"/>
              </a:rPr>
              <a:t>youtube</a:t>
            </a:r>
            <a:r>
              <a:rPr lang="de-DE" sz="1200" dirty="0">
                <a:solidFill>
                  <a:srgbClr val="000000"/>
                </a:solidFill>
                <a:effectLst/>
                <a:latin typeface="Arial" panose="020B0604020202020204" pitchFamily="34" charset="0"/>
                <a:ea typeface="Arial" panose="020B0604020202020204" pitchFamily="34" charset="0"/>
              </a:rPr>
              <a:t> etc. legal hochgeladen wurden. Durch die Uploadfilter sind zudem die Anbieter der Inhalte für deren Rechtmäßigkeit verantwortlich. In der Praxis werden Inhalte, die das Urheberrecht verletzen, inzwischen sehr schnell automatisiert erkannt und gelöscht.</a:t>
            </a:r>
          </a:p>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58</a:t>
            </a:fld>
            <a:endParaRPr lang="de-DE"/>
          </a:p>
        </p:txBody>
      </p:sp>
    </p:spTree>
    <p:extLst>
      <p:ext uri="{BB962C8B-B14F-4D97-AF65-F5344CB8AC3E}">
        <p14:creationId xmlns:p14="http://schemas.microsoft.com/office/powerpoint/2010/main" val="3744419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D3869-422E-1A00-7AC6-D7C4B903282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2A06F43-87CC-66FC-4E39-5CF10498952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E0FBB43-D164-B0D8-1213-38D7929DE94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000000"/>
                </a:solidFill>
                <a:effectLst/>
                <a:latin typeface="Arial" panose="020B0604020202020204" pitchFamily="34" charset="0"/>
                <a:ea typeface="Arial" panose="020B0604020202020204" pitchFamily="34" charset="0"/>
              </a:rPr>
              <a:t>Man darf grundsätzlich davon ausgehen, dass Inhalte auf </a:t>
            </a:r>
            <a:r>
              <a:rPr lang="de-DE" sz="1200" dirty="0" err="1">
                <a:solidFill>
                  <a:srgbClr val="000000"/>
                </a:solidFill>
                <a:effectLst/>
                <a:latin typeface="Arial" panose="020B0604020202020204" pitchFamily="34" charset="0"/>
                <a:ea typeface="Arial" panose="020B0604020202020204" pitchFamily="34" charset="0"/>
              </a:rPr>
              <a:t>youtube</a:t>
            </a:r>
            <a:r>
              <a:rPr lang="de-DE" sz="1200" dirty="0">
                <a:solidFill>
                  <a:srgbClr val="000000"/>
                </a:solidFill>
                <a:effectLst/>
                <a:latin typeface="Arial" panose="020B0604020202020204" pitchFamily="34" charset="0"/>
                <a:ea typeface="Arial" panose="020B0604020202020204" pitchFamily="34" charset="0"/>
              </a:rPr>
              <a:t> etc. legal hochgeladen wurden. Durch die Uploadfilter sind zudem die Anbieter der Inhalte für deren Rechtmäßigkeit verantwortlich. In der Praxis werden Inhalte, die das Urheberrecht verletzen, inzwischen sehr schnell automatisiert erkannt und gelöscht.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000000"/>
                </a:solidFill>
                <a:effectLst/>
                <a:latin typeface="Arial" panose="020B0604020202020204" pitchFamily="34" charset="0"/>
                <a:ea typeface="Arial" panose="020B0604020202020204" pitchFamily="34" charset="0"/>
              </a:rPr>
              <a:t>ACHTUNG – YouTube muss werbefrei laufen. s. B. indem die URL verändert wird: </a:t>
            </a:r>
            <a:r>
              <a:rPr lang="de-DE" sz="1200" dirty="0" err="1">
                <a:solidFill>
                  <a:srgbClr val="000000"/>
                </a:solidFill>
                <a:effectLst/>
                <a:latin typeface="Arial" panose="020B0604020202020204" pitchFamily="34" charset="0"/>
                <a:ea typeface="Arial" panose="020B0604020202020204" pitchFamily="34" charset="0"/>
              </a:rPr>
              <a:t>yout-ube.com</a:t>
            </a:r>
            <a:r>
              <a:rPr lang="de-DE" sz="1200" dirty="0">
                <a:solidFill>
                  <a:srgbClr val="000000"/>
                </a:solidFill>
                <a:effectLst/>
                <a:latin typeface="Arial" panose="020B0604020202020204" pitchFamily="34" charset="0"/>
                <a:ea typeface="Arial" panose="020B0604020202020204" pitchFamily="34" charset="0"/>
              </a:rPr>
              <a:t>/….</a:t>
            </a:r>
          </a:p>
          <a:p>
            <a:endParaRPr lang="de-DE" dirty="0"/>
          </a:p>
        </p:txBody>
      </p:sp>
      <p:sp>
        <p:nvSpPr>
          <p:cNvPr id="4" name="Foliennummernplatzhalter 3">
            <a:extLst>
              <a:ext uri="{FF2B5EF4-FFF2-40B4-BE49-F238E27FC236}">
                <a16:creationId xmlns:a16="http://schemas.microsoft.com/office/drawing/2014/main" id="{3EF2A8B5-C4D3-ADF0-9A47-7FC2DD13D2F1}"/>
              </a:ext>
            </a:extLst>
          </p:cNvPr>
          <p:cNvSpPr>
            <a:spLocks noGrp="1"/>
          </p:cNvSpPr>
          <p:nvPr>
            <p:ph type="sldNum" sz="quarter" idx="5"/>
          </p:nvPr>
        </p:nvSpPr>
        <p:spPr/>
        <p:txBody>
          <a:bodyPr/>
          <a:lstStyle/>
          <a:p>
            <a:fld id="{8E61B259-718E-41BC-9A97-1627054B1256}" type="slidenum">
              <a:rPr lang="de-DE" smtClean="0"/>
              <a:t>59</a:t>
            </a:fld>
            <a:endParaRPr lang="de-DE"/>
          </a:p>
        </p:txBody>
      </p:sp>
    </p:spTree>
    <p:extLst>
      <p:ext uri="{BB962C8B-B14F-4D97-AF65-F5344CB8AC3E}">
        <p14:creationId xmlns:p14="http://schemas.microsoft.com/office/powerpoint/2010/main" val="3336354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14</a:t>
            </a:fld>
            <a:endParaRPr lang="de-DE"/>
          </a:p>
        </p:txBody>
      </p:sp>
    </p:spTree>
    <p:extLst>
      <p:ext uri="{BB962C8B-B14F-4D97-AF65-F5344CB8AC3E}">
        <p14:creationId xmlns:p14="http://schemas.microsoft.com/office/powerpoint/2010/main" val="19972857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AACE6-EFB5-B577-5637-16FEE724A34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797DF95-3F00-D3A8-3CF5-9399BB78405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DA46A23-D094-C397-5301-5376E86AA24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000000"/>
                </a:solidFill>
                <a:effectLst/>
                <a:latin typeface="Arial" panose="020B0604020202020204" pitchFamily="34" charset="0"/>
                <a:ea typeface="Arial" panose="020B0604020202020204" pitchFamily="34" charset="0"/>
              </a:rPr>
              <a:t>Man darf laut Rechtsprechung grundsätzlich davon ausgehen, dass Inhalte auf </a:t>
            </a:r>
            <a:r>
              <a:rPr lang="de-DE" sz="1200" dirty="0" err="1">
                <a:solidFill>
                  <a:srgbClr val="000000"/>
                </a:solidFill>
                <a:effectLst/>
                <a:latin typeface="Arial" panose="020B0604020202020204" pitchFamily="34" charset="0"/>
                <a:ea typeface="Arial" panose="020B0604020202020204" pitchFamily="34" charset="0"/>
              </a:rPr>
              <a:t>youtube</a:t>
            </a:r>
            <a:r>
              <a:rPr lang="de-DE" sz="1200" dirty="0">
                <a:solidFill>
                  <a:srgbClr val="000000"/>
                </a:solidFill>
                <a:effectLst/>
                <a:latin typeface="Arial" panose="020B0604020202020204" pitchFamily="34" charset="0"/>
                <a:ea typeface="Arial" panose="020B0604020202020204" pitchFamily="34" charset="0"/>
              </a:rPr>
              <a:t> etc. legal hochgeladen wurden. Durch die Uploadfilter sind zudem die Anbieter der Inhalte für deren Rechtmäßigkeit verantwortlich. In der Praxis werden Inhalte, die das Urheberrecht verletzen, inzwischen sehr schnell automatisiert erkannt und gelöscht.</a:t>
            </a:r>
          </a:p>
          <a:p>
            <a:endParaRPr lang="de-DE" dirty="0"/>
          </a:p>
        </p:txBody>
      </p:sp>
      <p:sp>
        <p:nvSpPr>
          <p:cNvPr id="4" name="Foliennummernplatzhalter 3">
            <a:extLst>
              <a:ext uri="{FF2B5EF4-FFF2-40B4-BE49-F238E27FC236}">
                <a16:creationId xmlns:a16="http://schemas.microsoft.com/office/drawing/2014/main" id="{D4896CED-7B23-A703-89EF-47FE8F978F27}"/>
              </a:ext>
            </a:extLst>
          </p:cNvPr>
          <p:cNvSpPr>
            <a:spLocks noGrp="1"/>
          </p:cNvSpPr>
          <p:nvPr>
            <p:ph type="sldNum" sz="quarter" idx="5"/>
          </p:nvPr>
        </p:nvSpPr>
        <p:spPr/>
        <p:txBody>
          <a:bodyPr/>
          <a:lstStyle/>
          <a:p>
            <a:fld id="{8E61B259-718E-41BC-9A97-1627054B1256}" type="slidenum">
              <a:rPr lang="de-DE" smtClean="0"/>
              <a:t>60</a:t>
            </a:fld>
            <a:endParaRPr lang="de-DE"/>
          </a:p>
        </p:txBody>
      </p:sp>
    </p:spTree>
    <p:extLst>
      <p:ext uri="{BB962C8B-B14F-4D97-AF65-F5344CB8AC3E}">
        <p14:creationId xmlns:p14="http://schemas.microsoft.com/office/powerpoint/2010/main" val="15584029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Mediatheken: Theoretisch könnte man bei den Fernsehsendern eine Lizenz für die Nutzung beantragen. Diese ist jedoch derart teuer und bürokratisch, dass das in der Praxis nicht stattfinden dürfte.</a:t>
            </a:r>
          </a:p>
        </p:txBody>
      </p:sp>
      <p:sp>
        <p:nvSpPr>
          <p:cNvPr id="4" name="Foliennummernplatzhalter 3"/>
          <p:cNvSpPr>
            <a:spLocks noGrp="1"/>
          </p:cNvSpPr>
          <p:nvPr>
            <p:ph type="sldNum" sz="quarter" idx="5"/>
          </p:nvPr>
        </p:nvSpPr>
        <p:spPr/>
        <p:txBody>
          <a:bodyPr/>
          <a:lstStyle/>
          <a:p>
            <a:fld id="{8E61B259-718E-41BC-9A97-1627054B1256}" type="slidenum">
              <a:rPr lang="de-DE" smtClean="0"/>
              <a:t>63</a:t>
            </a:fld>
            <a:endParaRPr lang="de-DE"/>
          </a:p>
        </p:txBody>
      </p:sp>
    </p:spTree>
    <p:extLst>
      <p:ext uri="{BB962C8B-B14F-4D97-AF65-F5344CB8AC3E}">
        <p14:creationId xmlns:p14="http://schemas.microsoft.com/office/powerpoint/2010/main" val="10885395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89</a:t>
            </a:fld>
            <a:endParaRPr lang="de-DE"/>
          </a:p>
        </p:txBody>
      </p:sp>
    </p:spTree>
    <p:extLst>
      <p:ext uri="{BB962C8B-B14F-4D97-AF65-F5344CB8AC3E}">
        <p14:creationId xmlns:p14="http://schemas.microsoft.com/office/powerpoint/2010/main" val="35469623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93</a:t>
            </a:fld>
            <a:endParaRPr lang="de-DE"/>
          </a:p>
        </p:txBody>
      </p:sp>
    </p:spTree>
    <p:extLst>
      <p:ext uri="{BB962C8B-B14F-4D97-AF65-F5344CB8AC3E}">
        <p14:creationId xmlns:p14="http://schemas.microsoft.com/office/powerpoint/2010/main" val="1008083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26</a:t>
            </a:fld>
            <a:endParaRPr lang="de-DE"/>
          </a:p>
        </p:txBody>
      </p:sp>
    </p:spTree>
    <p:extLst>
      <p:ext uri="{BB962C8B-B14F-4D97-AF65-F5344CB8AC3E}">
        <p14:creationId xmlns:p14="http://schemas.microsoft.com/office/powerpoint/2010/main" val="741431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28</a:t>
            </a:fld>
            <a:endParaRPr lang="de-DE"/>
          </a:p>
        </p:txBody>
      </p:sp>
    </p:spTree>
    <p:extLst>
      <p:ext uri="{BB962C8B-B14F-4D97-AF65-F5344CB8AC3E}">
        <p14:creationId xmlns:p14="http://schemas.microsoft.com/office/powerpoint/2010/main" val="360529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MAC-Adresse hat nichts mit Apple-Computern zu tun. MAC steht für Media Access Code und bezeichnet die physische Adresse des Geräts. Früher war das vergleichbar der Fahrgestellnummer des Autos; moderne Betriebssysteme vergeben aber bei jedem Neustart zufällige MAC-Adressen, sodass die Geräteidentifikation damit unmöglich werden dürfe. In den DS-Informationen scheint dieser Umstand noch nicht berücksichtigt zu werden; hier wird die MAC-Adresse mit der Geräte-ID gleichgesetzt.</a:t>
            </a:r>
          </a:p>
          <a:p>
            <a:endParaRPr lang="de-DE" dirty="0"/>
          </a:p>
          <a:p>
            <a:r>
              <a:rPr lang="de-DE" dirty="0"/>
              <a:t>Die IP-Adresse dient zur Weiterleitung der vom Gerät angeforderten Seite durch die verschiedenen Zugangspunkte des Internets bis zum Router der Schule, der alle aufgerufenen Seiten zu den konkreten Geräten verteilt. Wenn SuS sich im Schulnetzwerk einloggen, weiß der schuleigene Router also immer, welcher konkreter Schüler welche konkrete Seite aufgerufen hat. Der Router ist der „Türsteher“ zwischen drinnen (Schule) und draußen (Internet).</a:t>
            </a:r>
          </a:p>
        </p:txBody>
      </p:sp>
      <p:sp>
        <p:nvSpPr>
          <p:cNvPr id="4" name="Foliennummernplatzhalter 3"/>
          <p:cNvSpPr>
            <a:spLocks noGrp="1"/>
          </p:cNvSpPr>
          <p:nvPr>
            <p:ph type="sldNum" sz="quarter" idx="5"/>
          </p:nvPr>
        </p:nvSpPr>
        <p:spPr/>
        <p:txBody>
          <a:bodyPr/>
          <a:lstStyle/>
          <a:p>
            <a:fld id="{8E61B259-718E-41BC-9A97-1627054B1256}" type="slidenum">
              <a:rPr lang="de-DE" smtClean="0"/>
              <a:t>29</a:t>
            </a:fld>
            <a:endParaRPr lang="de-DE"/>
          </a:p>
        </p:txBody>
      </p:sp>
    </p:spTree>
    <p:extLst>
      <p:ext uri="{BB962C8B-B14F-4D97-AF65-F5344CB8AC3E}">
        <p14:creationId xmlns:p14="http://schemas.microsoft.com/office/powerpoint/2010/main" val="2750077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32</a:t>
            </a:fld>
            <a:endParaRPr lang="de-DE"/>
          </a:p>
        </p:txBody>
      </p:sp>
    </p:spTree>
    <p:extLst>
      <p:ext uri="{BB962C8B-B14F-4D97-AF65-F5344CB8AC3E}">
        <p14:creationId xmlns:p14="http://schemas.microsoft.com/office/powerpoint/2010/main" val="2478407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1A190-9303-8EBA-BA31-54E8D2CFB64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733B59C-D471-9F67-04BF-A01918F8012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F478A88-B1CB-DEFA-2CCD-103448C9A8EF}"/>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94AC867E-D37A-E5AB-3E97-BCB6D0F7516B}"/>
              </a:ext>
            </a:extLst>
          </p:cNvPr>
          <p:cNvSpPr>
            <a:spLocks noGrp="1"/>
          </p:cNvSpPr>
          <p:nvPr>
            <p:ph type="sldNum" sz="quarter" idx="5"/>
          </p:nvPr>
        </p:nvSpPr>
        <p:spPr/>
        <p:txBody>
          <a:bodyPr/>
          <a:lstStyle/>
          <a:p>
            <a:fld id="{8E61B259-718E-41BC-9A97-1627054B1256}" type="slidenum">
              <a:rPr lang="de-DE" smtClean="0"/>
              <a:t>33</a:t>
            </a:fld>
            <a:endParaRPr lang="de-DE"/>
          </a:p>
        </p:txBody>
      </p:sp>
    </p:spTree>
    <p:extLst>
      <p:ext uri="{BB962C8B-B14F-4D97-AF65-F5344CB8AC3E}">
        <p14:creationId xmlns:p14="http://schemas.microsoft.com/office/powerpoint/2010/main" val="3949978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4D3CA-8DA2-5F79-239A-096283DD1B5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93EF2D5-27EB-958B-AC1B-A5E80157AD2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A693156-6176-C9DE-7A5F-91CAF3F3F984}"/>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14A3F0AE-4225-16A4-639E-4C25421FF8B5}"/>
              </a:ext>
            </a:extLst>
          </p:cNvPr>
          <p:cNvSpPr>
            <a:spLocks noGrp="1"/>
          </p:cNvSpPr>
          <p:nvPr>
            <p:ph type="sldNum" sz="quarter" idx="5"/>
          </p:nvPr>
        </p:nvSpPr>
        <p:spPr/>
        <p:txBody>
          <a:bodyPr/>
          <a:lstStyle/>
          <a:p>
            <a:fld id="{8E61B259-718E-41BC-9A97-1627054B1256}" type="slidenum">
              <a:rPr lang="de-DE" smtClean="0"/>
              <a:t>34</a:t>
            </a:fld>
            <a:endParaRPr lang="de-DE"/>
          </a:p>
        </p:txBody>
      </p:sp>
    </p:spTree>
    <p:extLst>
      <p:ext uri="{BB962C8B-B14F-4D97-AF65-F5344CB8AC3E}">
        <p14:creationId xmlns:p14="http://schemas.microsoft.com/office/powerpoint/2010/main" val="4222065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Theoretisch muss der Schulleiter auch die Nutzung von </a:t>
            </a:r>
            <a:r>
              <a:rPr lang="de-DE" dirty="0" err="1"/>
              <a:t>oncoo.de</a:t>
            </a:r>
            <a:r>
              <a:rPr lang="de-DE" dirty="0"/>
              <a:t> genehmigen, da ihm ja die Prüfung der Seite obliegt. Manche Schulleiter erstellen eine Liste mit Seiten, die die LK ohne Rücksprache verwenden dürfen.</a:t>
            </a:r>
          </a:p>
        </p:txBody>
      </p:sp>
      <p:sp>
        <p:nvSpPr>
          <p:cNvPr id="4" name="Foliennummernplatzhalter 3"/>
          <p:cNvSpPr>
            <a:spLocks noGrp="1"/>
          </p:cNvSpPr>
          <p:nvPr>
            <p:ph type="sldNum" sz="quarter" idx="5"/>
          </p:nvPr>
        </p:nvSpPr>
        <p:spPr/>
        <p:txBody>
          <a:bodyPr/>
          <a:lstStyle/>
          <a:p>
            <a:fld id="{8E61B259-718E-41BC-9A97-1627054B1256}" type="slidenum">
              <a:rPr lang="de-DE" smtClean="0"/>
              <a:t>35</a:t>
            </a:fld>
            <a:endParaRPr lang="de-DE"/>
          </a:p>
        </p:txBody>
      </p:sp>
    </p:spTree>
    <p:extLst>
      <p:ext uri="{BB962C8B-B14F-4D97-AF65-F5344CB8AC3E}">
        <p14:creationId xmlns:p14="http://schemas.microsoft.com/office/powerpoint/2010/main" val="488566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15A918E5-D937-4385-B3C1-9CE1C1F817BB}" type="datetime1">
              <a:rPr lang="de-DE" smtClean="0"/>
              <a:t>01.09.25</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r>
              <a:rPr lang="de-DE"/>
              <a:t> Folie </a:t>
            </a:r>
            <a:fld id="{812F24F4-33A2-4A6F-87E3-ABC44FA42587}" type="slidenum">
              <a:rPr lang="de-DE" smtClean="0"/>
              <a:pPr/>
              <a:t>‹Nr.›</a:t>
            </a:fld>
            <a:endParaRPr lang="de-DE" dirty="0"/>
          </a:p>
        </p:txBody>
      </p:sp>
    </p:spTree>
    <p:extLst>
      <p:ext uri="{BB962C8B-B14F-4D97-AF65-F5344CB8AC3E}">
        <p14:creationId xmlns:p14="http://schemas.microsoft.com/office/powerpoint/2010/main" val="227202723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5A918E5-D937-4385-B3C1-9CE1C1F817BB}" type="datetime1">
              <a:rPr lang="de-DE" smtClean="0"/>
              <a:t>01.09.25</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r>
              <a:rPr lang="de-DE"/>
              <a:t> Folie </a:t>
            </a:r>
            <a:fld id="{812F24F4-33A2-4A6F-87E3-ABC44FA42587}" type="slidenum">
              <a:rPr lang="de-DE" smtClean="0"/>
              <a:pPr/>
              <a:t>‹Nr.›</a:t>
            </a:fld>
            <a:endParaRPr lang="de-DE" dirty="0"/>
          </a:p>
        </p:txBody>
      </p:sp>
    </p:spTree>
    <p:extLst>
      <p:ext uri="{BB962C8B-B14F-4D97-AF65-F5344CB8AC3E}">
        <p14:creationId xmlns:p14="http://schemas.microsoft.com/office/powerpoint/2010/main" val="152018685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5A918E5-D937-4385-B3C1-9CE1C1F817BB}" type="datetime1">
              <a:rPr lang="de-DE" smtClean="0"/>
              <a:t>01.09.25</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r>
              <a:rPr lang="de-DE"/>
              <a:t> Folie </a:t>
            </a:r>
            <a:fld id="{812F24F4-33A2-4A6F-87E3-ABC44FA42587}" type="slidenum">
              <a:rPr lang="de-DE" smtClean="0"/>
              <a:pPr/>
              <a:t>‹Nr.›</a:t>
            </a:fld>
            <a:endParaRPr lang="de-DE" dirty="0"/>
          </a:p>
        </p:txBody>
      </p:sp>
    </p:spTree>
    <p:extLst>
      <p:ext uri="{BB962C8B-B14F-4D97-AF65-F5344CB8AC3E}">
        <p14:creationId xmlns:p14="http://schemas.microsoft.com/office/powerpoint/2010/main" val="42598877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
        <p:nvSpPr>
          <p:cNvPr id="15" name="Rechteck 14"/>
          <p:cNvSpPr/>
          <p:nvPr userDrawn="1"/>
        </p:nvSpPr>
        <p:spPr>
          <a:xfrm>
            <a:off x="-1" y="3907145"/>
            <a:ext cx="12192001" cy="220210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1800"/>
          </a:p>
        </p:txBody>
      </p:sp>
      <p:sp>
        <p:nvSpPr>
          <p:cNvPr id="8" name="Freihandform 7"/>
          <p:cNvSpPr>
            <a:spLocks noChangeAspect="1"/>
          </p:cNvSpPr>
          <p:nvPr/>
        </p:nvSpPr>
        <p:spPr>
          <a:xfrm>
            <a:off x="-10074" y="0"/>
            <a:ext cx="12213209" cy="5871808"/>
          </a:xfrm>
          <a:custGeom>
            <a:avLst/>
            <a:gdLst>
              <a:gd name="connsiteX0" fmla="*/ 0 w 9151557"/>
              <a:gd name="connsiteY0" fmla="*/ 0 h 5871808"/>
              <a:gd name="connsiteX1" fmla="*/ 9151557 w 9151557"/>
              <a:gd name="connsiteY1" fmla="*/ 0 h 5871808"/>
              <a:gd name="connsiteX2" fmla="*/ 9144000 w 9151557"/>
              <a:gd name="connsiteY2" fmla="*/ 4269719 h 5871808"/>
              <a:gd name="connsiteX3" fmla="*/ 7557 w 9151557"/>
              <a:gd name="connsiteY3" fmla="*/ 5871808 h 5871808"/>
              <a:gd name="connsiteX4" fmla="*/ 0 w 9151557"/>
              <a:gd name="connsiteY4" fmla="*/ 0 h 5871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1557" h="5871808">
                <a:moveTo>
                  <a:pt x="0" y="0"/>
                </a:moveTo>
                <a:lnTo>
                  <a:pt x="9151557" y="0"/>
                </a:lnTo>
                <a:lnTo>
                  <a:pt x="9144000" y="4269719"/>
                </a:lnTo>
                <a:lnTo>
                  <a:pt x="7557" y="5871808"/>
                </a:lnTo>
                <a:lnTo>
                  <a:pt x="0" y="0"/>
                </a:lnTo>
                <a:close/>
              </a:path>
            </a:pathLst>
          </a:custGeom>
          <a:solidFill>
            <a:srgbClr val="006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latin typeface="Arial" panose="020B0604020202020204" pitchFamily="34" charset="0"/>
              <a:cs typeface="Arial" panose="020B0604020202020204" pitchFamily="34" charset="0"/>
            </a:endParaRPr>
          </a:p>
        </p:txBody>
      </p:sp>
      <p:sp>
        <p:nvSpPr>
          <p:cNvPr id="10" name="Textfeld 9"/>
          <p:cNvSpPr txBox="1"/>
          <p:nvPr userDrawn="1"/>
        </p:nvSpPr>
        <p:spPr>
          <a:xfrm>
            <a:off x="8275971" y="134684"/>
            <a:ext cx="2937022" cy="276999"/>
          </a:xfrm>
          <a:prstGeom prst="rect">
            <a:avLst/>
          </a:prstGeom>
          <a:noFill/>
        </p:spPr>
        <p:txBody>
          <a:bodyPr wrap="none" rtlCol="0" anchor="ctr" anchorCtr="0">
            <a:spAutoFit/>
          </a:bodyPr>
          <a:lstStyle/>
          <a:p>
            <a:pPr algn="l"/>
            <a:r>
              <a:rPr lang="de-DE" sz="1200" b="1" dirty="0">
                <a:solidFill>
                  <a:srgbClr val="003064"/>
                </a:solidFill>
                <a:latin typeface="Arial" panose="020B0604020202020204" pitchFamily="34" charset="0"/>
                <a:cs typeface="Arial" panose="020B0604020202020204" pitchFamily="34" charset="0"/>
              </a:rPr>
              <a:t>Schleswig-Holstein.</a:t>
            </a:r>
            <a:r>
              <a:rPr lang="de-DE" sz="1200" dirty="0">
                <a:solidFill>
                  <a:srgbClr val="003064"/>
                </a:solidFill>
                <a:latin typeface="Arial" panose="020B0604020202020204" pitchFamily="34" charset="0"/>
                <a:cs typeface="Arial" panose="020B0604020202020204" pitchFamily="34" charset="0"/>
              </a:rPr>
              <a:t> Der echte Norden.</a:t>
            </a:r>
          </a:p>
        </p:txBody>
      </p:sp>
      <p:sp>
        <p:nvSpPr>
          <p:cNvPr id="2" name="Title 1"/>
          <p:cNvSpPr>
            <a:spLocks noGrp="1"/>
          </p:cNvSpPr>
          <p:nvPr>
            <p:ph type="ctrTitle"/>
          </p:nvPr>
        </p:nvSpPr>
        <p:spPr>
          <a:xfrm>
            <a:off x="914400" y="722286"/>
            <a:ext cx="10363200" cy="2000512"/>
          </a:xfrm>
          <a:prstGeom prst="rect">
            <a:avLst/>
          </a:prstGeom>
        </p:spPr>
        <p:txBody>
          <a:bodyPr anchor="ctr">
            <a:normAutofit/>
          </a:bodyPr>
          <a:lstStyle>
            <a:lvl1pPr algn="l">
              <a:defRPr sz="5400">
                <a:solidFill>
                  <a:schemeClr val="bg1"/>
                </a:solidFill>
              </a:defRPr>
            </a:lvl1pPr>
          </a:lstStyle>
          <a:p>
            <a:r>
              <a:rPr lang="de-DE" dirty="0"/>
              <a:t>Titelmasterformat durch Klicken bearbeiten</a:t>
            </a:r>
            <a:endParaRPr lang="en-US" dirty="0"/>
          </a:p>
        </p:txBody>
      </p:sp>
      <p:sp>
        <p:nvSpPr>
          <p:cNvPr id="3" name="Subtitle 2"/>
          <p:cNvSpPr>
            <a:spLocks noGrp="1"/>
          </p:cNvSpPr>
          <p:nvPr>
            <p:ph type="subTitle" idx="1"/>
          </p:nvPr>
        </p:nvSpPr>
        <p:spPr>
          <a:xfrm>
            <a:off x="914400" y="2786604"/>
            <a:ext cx="10363200" cy="1537723"/>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endParaRPr lang="en-US" dirty="0"/>
          </a:p>
        </p:txBody>
      </p:sp>
      <p:sp>
        <p:nvSpPr>
          <p:cNvPr id="12" name="Textplatzhalter 11"/>
          <p:cNvSpPr>
            <a:spLocks noGrp="1"/>
          </p:cNvSpPr>
          <p:nvPr>
            <p:ph type="body" sz="quarter" idx="13" hasCustomPrompt="1"/>
          </p:nvPr>
        </p:nvSpPr>
        <p:spPr>
          <a:xfrm>
            <a:off x="242849" y="6173054"/>
            <a:ext cx="4800000" cy="288000"/>
          </a:xfrm>
          <a:prstGeom prst="rect">
            <a:avLst/>
          </a:prstGeom>
        </p:spPr>
        <p:txBody>
          <a:bodyPr anchor="ctr"/>
          <a:lstStyle>
            <a:lvl1pPr marL="0" indent="0">
              <a:buNone/>
              <a:defRPr lang="de-DE" sz="1200" b="0" kern="1200" dirty="0" smtClean="0">
                <a:solidFill>
                  <a:srgbClr val="002F63"/>
                </a:solidFill>
                <a:latin typeface="Arial" panose="020B0604020202020204" pitchFamily="34" charset="0"/>
                <a:ea typeface="+mn-ea"/>
                <a:cs typeface="Arial" panose="020B0604020202020204" pitchFamily="34" charset="0"/>
              </a:defRPr>
            </a:lvl1pPr>
            <a:lvl2pPr>
              <a:defRPr lang="de-DE" sz="1200" b="1" kern="1200" dirty="0" smtClean="0">
                <a:solidFill>
                  <a:srgbClr val="003064"/>
                </a:solidFill>
                <a:latin typeface="Arial" panose="020B0604020202020204" pitchFamily="34" charset="0"/>
                <a:ea typeface="+mn-ea"/>
                <a:cs typeface="Arial" panose="020B0604020202020204" pitchFamily="34" charset="0"/>
              </a:defRPr>
            </a:lvl2pPr>
            <a:lvl3pPr>
              <a:defRPr lang="de-DE" sz="1200" b="1" kern="1200" dirty="0" smtClean="0">
                <a:solidFill>
                  <a:srgbClr val="003064"/>
                </a:solidFill>
                <a:latin typeface="Arial" panose="020B0604020202020204" pitchFamily="34" charset="0"/>
                <a:ea typeface="+mn-ea"/>
                <a:cs typeface="Arial" panose="020B0604020202020204" pitchFamily="34" charset="0"/>
              </a:defRPr>
            </a:lvl3pPr>
            <a:lvl4pPr>
              <a:defRPr lang="de-DE" sz="1200" b="1" kern="1200" dirty="0" smtClean="0">
                <a:solidFill>
                  <a:srgbClr val="003064"/>
                </a:solidFill>
                <a:latin typeface="Arial" panose="020B0604020202020204" pitchFamily="34" charset="0"/>
                <a:ea typeface="+mn-ea"/>
                <a:cs typeface="Arial" panose="020B0604020202020204" pitchFamily="34" charset="0"/>
              </a:defRPr>
            </a:lvl4pPr>
            <a:lvl5pPr>
              <a:defRPr lang="de-DE" sz="1200" b="1" kern="1200" dirty="0" smtClean="0">
                <a:solidFill>
                  <a:srgbClr val="003064"/>
                </a:solidFill>
                <a:latin typeface="Arial" panose="020B0604020202020204" pitchFamily="34" charset="0"/>
                <a:ea typeface="+mn-ea"/>
                <a:cs typeface="Arial" panose="020B0604020202020204" pitchFamily="34" charset="0"/>
              </a:defRPr>
            </a:lvl5pPr>
          </a:lstStyle>
          <a:p>
            <a:pPr lvl="0"/>
            <a:r>
              <a:rPr lang="de-DE" dirty="0"/>
              <a:t>Platzhalter Name</a:t>
            </a:r>
          </a:p>
        </p:txBody>
      </p:sp>
      <p:sp>
        <p:nvSpPr>
          <p:cNvPr id="13" name="Textplatzhalter 11"/>
          <p:cNvSpPr>
            <a:spLocks noGrp="1"/>
          </p:cNvSpPr>
          <p:nvPr>
            <p:ph type="body" sz="quarter" idx="14" hasCustomPrompt="1"/>
          </p:nvPr>
        </p:nvSpPr>
        <p:spPr>
          <a:xfrm>
            <a:off x="242849" y="6464164"/>
            <a:ext cx="3840000" cy="286813"/>
          </a:xfrm>
          <a:prstGeom prst="rect">
            <a:avLst/>
          </a:prstGeom>
        </p:spPr>
        <p:txBody>
          <a:bodyPr anchor="ctr"/>
          <a:lstStyle>
            <a:lvl1pPr marL="0" indent="0">
              <a:buNone/>
              <a:defRPr lang="de-DE" sz="1200" b="0" kern="1200" dirty="0" smtClean="0">
                <a:solidFill>
                  <a:srgbClr val="002F63"/>
                </a:solidFill>
                <a:latin typeface="Arial" panose="020B0604020202020204" pitchFamily="34" charset="0"/>
                <a:ea typeface="+mn-ea"/>
                <a:cs typeface="Arial" panose="020B0604020202020204" pitchFamily="34" charset="0"/>
              </a:defRPr>
            </a:lvl1pPr>
            <a:lvl2pPr>
              <a:defRPr lang="de-DE" sz="1200" b="1" kern="1200" dirty="0" smtClean="0">
                <a:solidFill>
                  <a:srgbClr val="003064"/>
                </a:solidFill>
                <a:latin typeface="Arial" panose="020B0604020202020204" pitchFamily="34" charset="0"/>
                <a:ea typeface="+mn-ea"/>
                <a:cs typeface="Arial" panose="020B0604020202020204" pitchFamily="34" charset="0"/>
              </a:defRPr>
            </a:lvl2pPr>
            <a:lvl3pPr>
              <a:defRPr lang="de-DE" sz="1200" b="1" kern="1200" dirty="0" smtClean="0">
                <a:solidFill>
                  <a:srgbClr val="003064"/>
                </a:solidFill>
                <a:latin typeface="Arial" panose="020B0604020202020204" pitchFamily="34" charset="0"/>
                <a:ea typeface="+mn-ea"/>
                <a:cs typeface="Arial" panose="020B0604020202020204" pitchFamily="34" charset="0"/>
              </a:defRPr>
            </a:lvl3pPr>
            <a:lvl4pPr>
              <a:defRPr lang="de-DE" sz="1200" b="1" kern="1200" dirty="0" smtClean="0">
                <a:solidFill>
                  <a:srgbClr val="003064"/>
                </a:solidFill>
                <a:latin typeface="Arial" panose="020B0604020202020204" pitchFamily="34" charset="0"/>
                <a:ea typeface="+mn-ea"/>
                <a:cs typeface="Arial" panose="020B0604020202020204" pitchFamily="34" charset="0"/>
              </a:defRPr>
            </a:lvl4pPr>
            <a:lvl5pPr>
              <a:defRPr lang="de-DE" sz="1200" b="1" kern="1200" dirty="0" smtClean="0">
                <a:solidFill>
                  <a:srgbClr val="003064"/>
                </a:solidFill>
                <a:latin typeface="Arial" panose="020B0604020202020204" pitchFamily="34" charset="0"/>
                <a:ea typeface="+mn-ea"/>
                <a:cs typeface="Arial" panose="020B0604020202020204" pitchFamily="34" charset="0"/>
              </a:defRPr>
            </a:lvl5pPr>
          </a:lstStyle>
          <a:p>
            <a:pPr lvl="0"/>
            <a:r>
              <a:rPr lang="de-DE" dirty="0"/>
              <a:t>Platzhalter Datum</a:t>
            </a:r>
          </a:p>
        </p:txBody>
      </p:sp>
      <p:sp>
        <p:nvSpPr>
          <p:cNvPr id="5" name="Bildplatzhalter 4"/>
          <p:cNvSpPr>
            <a:spLocks noGrp="1"/>
          </p:cNvSpPr>
          <p:nvPr>
            <p:ph type="pic" sz="quarter" idx="15" hasCustomPrompt="1"/>
          </p:nvPr>
        </p:nvSpPr>
        <p:spPr>
          <a:xfrm>
            <a:off x="8227485" y="6173788"/>
            <a:ext cx="1553633" cy="577850"/>
          </a:xfrm>
        </p:spPr>
        <p:txBody>
          <a:bodyPr anchor="ctr">
            <a:normAutofit/>
          </a:bodyPr>
          <a:lstStyle>
            <a:lvl1pPr marL="0" indent="0" algn="ctr">
              <a:buNone/>
              <a:defRPr sz="1400"/>
            </a:lvl1pPr>
          </a:lstStyle>
          <a:p>
            <a:r>
              <a:rPr lang="de-DE" dirty="0"/>
              <a:t>Projektlogo</a:t>
            </a:r>
          </a:p>
        </p:txBody>
      </p:sp>
    </p:spTree>
    <p:extLst>
      <p:ext uri="{BB962C8B-B14F-4D97-AF65-F5344CB8AC3E}">
        <p14:creationId xmlns:p14="http://schemas.microsoft.com/office/powerpoint/2010/main" val="1888058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817084" y="225425"/>
            <a:ext cx="10560000" cy="1332000"/>
          </a:xfrm>
          <a:prstGeom prst="rect">
            <a:avLst/>
          </a:prstGeom>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838200" y="1844680"/>
            <a:ext cx="5181600" cy="4032249"/>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Content Placeholder 3"/>
          <p:cNvSpPr>
            <a:spLocks noGrp="1"/>
          </p:cNvSpPr>
          <p:nvPr>
            <p:ph sz="half" idx="2"/>
          </p:nvPr>
        </p:nvSpPr>
        <p:spPr>
          <a:xfrm>
            <a:off x="6172200" y="1844675"/>
            <a:ext cx="5181600" cy="4032250"/>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Bildplatzhalter 4"/>
          <p:cNvSpPr>
            <a:spLocks noGrp="1"/>
          </p:cNvSpPr>
          <p:nvPr>
            <p:ph type="pic" sz="quarter" idx="15" hasCustomPrompt="1"/>
          </p:nvPr>
        </p:nvSpPr>
        <p:spPr>
          <a:xfrm>
            <a:off x="8227486" y="6173788"/>
            <a:ext cx="1553633" cy="577850"/>
          </a:xfrm>
        </p:spPr>
        <p:txBody>
          <a:bodyPr anchor="ctr">
            <a:normAutofit/>
          </a:bodyPr>
          <a:lstStyle>
            <a:lvl1pPr marL="0" indent="0" algn="ctr">
              <a:buNone/>
              <a:defRPr sz="1400"/>
            </a:lvl1pPr>
          </a:lstStyle>
          <a:p>
            <a:r>
              <a:rPr lang="de-DE" dirty="0"/>
              <a:t>Projektlogo</a:t>
            </a:r>
          </a:p>
        </p:txBody>
      </p:sp>
      <p:sp>
        <p:nvSpPr>
          <p:cNvPr id="15" name="Datumsplatzhalter 2"/>
          <p:cNvSpPr>
            <a:spLocks noGrp="1"/>
          </p:cNvSpPr>
          <p:nvPr>
            <p:ph type="dt" sz="half" idx="16"/>
          </p:nvPr>
        </p:nvSpPr>
        <p:spPr>
          <a:xfrm>
            <a:off x="838202" y="6356353"/>
            <a:ext cx="1250244" cy="365125"/>
          </a:xfrm>
          <a:prstGeom prst="rect">
            <a:avLst/>
          </a:prstGeom>
        </p:spPr>
        <p:txBody>
          <a:bodyPr vert="horz" lIns="91440" tIns="45720" rIns="91440" bIns="45720" rtlCol="0" anchor="ctr"/>
          <a:lstStyle>
            <a:lvl1pPr algn="l">
              <a:defRPr sz="1200">
                <a:solidFill>
                  <a:srgbClr val="A4ADB6"/>
                </a:solidFill>
              </a:defRPr>
            </a:lvl1pPr>
          </a:lstStyle>
          <a:p>
            <a:fld id="{7E6961B8-E763-4621-9D5D-38F66A348052}" type="datetime1">
              <a:rPr lang="de-DE" smtClean="0"/>
              <a:t>01.09.25</a:t>
            </a:fld>
            <a:endParaRPr lang="de-DE" dirty="0"/>
          </a:p>
        </p:txBody>
      </p:sp>
      <p:sp>
        <p:nvSpPr>
          <p:cNvPr id="16" name="Fußzeilenplatzhalter 5"/>
          <p:cNvSpPr>
            <a:spLocks noGrp="1"/>
          </p:cNvSpPr>
          <p:nvPr>
            <p:ph type="ftr" sz="quarter" idx="3"/>
          </p:nvPr>
        </p:nvSpPr>
        <p:spPr>
          <a:xfrm>
            <a:off x="3340288" y="6356353"/>
            <a:ext cx="4776424"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7" name="Foliennummernplatzhalter 12"/>
          <p:cNvSpPr>
            <a:spLocks noGrp="1"/>
          </p:cNvSpPr>
          <p:nvPr>
            <p:ph type="sldNum" sz="quarter" idx="4"/>
          </p:nvPr>
        </p:nvSpPr>
        <p:spPr>
          <a:xfrm>
            <a:off x="2245265" y="6356353"/>
            <a:ext cx="938203"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377124885"/>
      </p:ext>
    </p:extLst>
  </p:cSld>
  <p:clrMapOvr>
    <a:masterClrMapping/>
  </p:clrMapOvr>
  <p:extLst>
    <p:ext uri="{DCECCB84-F9BA-43D5-87BE-67443E8EF086}">
      <p15:sldGuideLst xmlns:p15="http://schemas.microsoft.com/office/powerpoint/2012/main">
        <p15:guide id="1" orient="horz" pos="14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Nur Titel">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817084" y="225424"/>
            <a:ext cx="10560000" cy="1332000"/>
          </a:xfrm>
          <a:prstGeom prst="rect">
            <a:avLst/>
          </a:prstGeom>
        </p:spPr>
        <p:txBody>
          <a:bodyPr vert="horz" lIns="91440" tIns="45720" rIns="91440" bIns="45720" rtlCol="0" anchor="ctr">
            <a:normAutofit/>
          </a:bodyPr>
          <a:lstStyle/>
          <a:p>
            <a:r>
              <a:rPr lang="de-DE" dirty="0"/>
              <a:t>Titelmasterformat durch Klicken bearbeiten</a:t>
            </a:r>
            <a:endParaRPr lang="en-US" dirty="0"/>
          </a:p>
        </p:txBody>
      </p:sp>
      <p:sp>
        <p:nvSpPr>
          <p:cNvPr id="3" name="Bildplatzhalter 4"/>
          <p:cNvSpPr>
            <a:spLocks noGrp="1"/>
          </p:cNvSpPr>
          <p:nvPr>
            <p:ph type="pic" sz="quarter" idx="15" hasCustomPrompt="1"/>
          </p:nvPr>
        </p:nvSpPr>
        <p:spPr>
          <a:xfrm>
            <a:off x="8227486" y="6173788"/>
            <a:ext cx="1553633" cy="577850"/>
          </a:xfrm>
        </p:spPr>
        <p:txBody>
          <a:bodyPr anchor="ctr">
            <a:normAutofit/>
          </a:bodyPr>
          <a:lstStyle>
            <a:lvl1pPr marL="0" indent="0" algn="ctr">
              <a:buNone/>
              <a:defRPr sz="1400"/>
            </a:lvl1pPr>
          </a:lstStyle>
          <a:p>
            <a:r>
              <a:rPr lang="de-DE" dirty="0"/>
              <a:t>Projektlogo</a:t>
            </a:r>
          </a:p>
        </p:txBody>
      </p:sp>
      <p:sp>
        <p:nvSpPr>
          <p:cNvPr id="11" name="Datumsplatzhalter 2"/>
          <p:cNvSpPr>
            <a:spLocks noGrp="1"/>
          </p:cNvSpPr>
          <p:nvPr>
            <p:ph type="dt" sz="half" idx="2"/>
          </p:nvPr>
        </p:nvSpPr>
        <p:spPr>
          <a:xfrm>
            <a:off x="838202" y="6356353"/>
            <a:ext cx="1250244" cy="365125"/>
          </a:xfrm>
          <a:prstGeom prst="rect">
            <a:avLst/>
          </a:prstGeom>
        </p:spPr>
        <p:txBody>
          <a:bodyPr vert="horz" lIns="91440" tIns="45720" rIns="91440" bIns="45720" rtlCol="0" anchor="ctr"/>
          <a:lstStyle>
            <a:lvl1pPr algn="l">
              <a:defRPr sz="1200">
                <a:solidFill>
                  <a:srgbClr val="A4ADB6"/>
                </a:solidFill>
              </a:defRPr>
            </a:lvl1pPr>
          </a:lstStyle>
          <a:p>
            <a:fld id="{B7E06C08-2B17-43F1-A072-02A8688504CF}" type="datetime1">
              <a:rPr lang="de-DE" smtClean="0"/>
              <a:t>01.09.25</a:t>
            </a:fld>
            <a:endParaRPr lang="de-DE" dirty="0"/>
          </a:p>
        </p:txBody>
      </p:sp>
      <p:sp>
        <p:nvSpPr>
          <p:cNvPr id="12" name="Fußzeilenplatzhalter 5"/>
          <p:cNvSpPr>
            <a:spLocks noGrp="1"/>
          </p:cNvSpPr>
          <p:nvPr>
            <p:ph type="ftr" sz="quarter" idx="3"/>
          </p:nvPr>
        </p:nvSpPr>
        <p:spPr>
          <a:xfrm>
            <a:off x="3340288" y="6356353"/>
            <a:ext cx="4776424"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3" name="Foliennummernplatzhalter 12"/>
          <p:cNvSpPr>
            <a:spLocks noGrp="1"/>
          </p:cNvSpPr>
          <p:nvPr>
            <p:ph type="sldNum" sz="quarter" idx="4"/>
          </p:nvPr>
        </p:nvSpPr>
        <p:spPr>
          <a:xfrm>
            <a:off x="2245265" y="6356353"/>
            <a:ext cx="938203"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2980541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Leer">
    <p:spTree>
      <p:nvGrpSpPr>
        <p:cNvPr id="1" name=""/>
        <p:cNvGrpSpPr/>
        <p:nvPr/>
      </p:nvGrpSpPr>
      <p:grpSpPr>
        <a:xfrm>
          <a:off x="0" y="0"/>
          <a:ext cx="0" cy="0"/>
          <a:chOff x="0" y="0"/>
          <a:chExt cx="0" cy="0"/>
        </a:xfrm>
      </p:grpSpPr>
      <p:sp>
        <p:nvSpPr>
          <p:cNvPr id="2" name="Bildplatzhalter 4"/>
          <p:cNvSpPr>
            <a:spLocks noGrp="1"/>
          </p:cNvSpPr>
          <p:nvPr>
            <p:ph type="pic" sz="quarter" idx="15" hasCustomPrompt="1"/>
          </p:nvPr>
        </p:nvSpPr>
        <p:spPr>
          <a:xfrm>
            <a:off x="8227486" y="6173788"/>
            <a:ext cx="1553633" cy="577850"/>
          </a:xfrm>
        </p:spPr>
        <p:txBody>
          <a:bodyPr anchor="ctr">
            <a:normAutofit/>
          </a:bodyPr>
          <a:lstStyle>
            <a:lvl1pPr marL="0" indent="0" algn="ctr">
              <a:buNone/>
              <a:defRPr sz="1400"/>
            </a:lvl1pPr>
          </a:lstStyle>
          <a:p>
            <a:r>
              <a:rPr lang="de-DE" dirty="0"/>
              <a:t>Projektlogo</a:t>
            </a:r>
          </a:p>
        </p:txBody>
      </p:sp>
      <p:sp>
        <p:nvSpPr>
          <p:cNvPr id="7" name="Datumsplatzhalter 2"/>
          <p:cNvSpPr>
            <a:spLocks noGrp="1"/>
          </p:cNvSpPr>
          <p:nvPr>
            <p:ph type="dt" sz="half" idx="2"/>
          </p:nvPr>
        </p:nvSpPr>
        <p:spPr>
          <a:xfrm>
            <a:off x="838202" y="6356353"/>
            <a:ext cx="1250244" cy="365125"/>
          </a:xfrm>
          <a:prstGeom prst="rect">
            <a:avLst/>
          </a:prstGeom>
        </p:spPr>
        <p:txBody>
          <a:bodyPr vert="horz" lIns="91440" tIns="45720" rIns="91440" bIns="45720" rtlCol="0" anchor="ctr"/>
          <a:lstStyle>
            <a:lvl1pPr algn="l">
              <a:defRPr sz="1200">
                <a:solidFill>
                  <a:srgbClr val="A4ADB6"/>
                </a:solidFill>
              </a:defRPr>
            </a:lvl1pPr>
          </a:lstStyle>
          <a:p>
            <a:fld id="{514C555C-37E2-44ED-BE6C-12A21C01C579}" type="datetime1">
              <a:rPr lang="de-DE" smtClean="0"/>
              <a:t>01.09.25</a:t>
            </a:fld>
            <a:endParaRPr lang="de-DE" dirty="0"/>
          </a:p>
        </p:txBody>
      </p:sp>
      <p:sp>
        <p:nvSpPr>
          <p:cNvPr id="8" name="Fußzeilenplatzhalter 5"/>
          <p:cNvSpPr>
            <a:spLocks noGrp="1"/>
          </p:cNvSpPr>
          <p:nvPr>
            <p:ph type="ftr" sz="quarter" idx="3"/>
          </p:nvPr>
        </p:nvSpPr>
        <p:spPr>
          <a:xfrm>
            <a:off x="3340288" y="6356353"/>
            <a:ext cx="4776424"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9" name="Foliennummernplatzhalter 12"/>
          <p:cNvSpPr>
            <a:spLocks noGrp="1"/>
          </p:cNvSpPr>
          <p:nvPr>
            <p:ph type="sldNum" sz="quarter" idx="4"/>
          </p:nvPr>
        </p:nvSpPr>
        <p:spPr>
          <a:xfrm>
            <a:off x="2245265" y="6356353"/>
            <a:ext cx="938203"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1054253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Leer">
    <p:spTree>
      <p:nvGrpSpPr>
        <p:cNvPr id="1" name=""/>
        <p:cNvGrpSpPr/>
        <p:nvPr/>
      </p:nvGrpSpPr>
      <p:grpSpPr>
        <a:xfrm>
          <a:off x="0" y="0"/>
          <a:ext cx="0" cy="0"/>
          <a:chOff x="0" y="0"/>
          <a:chExt cx="0" cy="0"/>
        </a:xfrm>
      </p:grpSpPr>
      <p:sp>
        <p:nvSpPr>
          <p:cNvPr id="4" name="Rechteck 3"/>
          <p:cNvSpPr/>
          <p:nvPr userDrawn="1"/>
        </p:nvSpPr>
        <p:spPr>
          <a:xfrm>
            <a:off x="0" y="3"/>
            <a:ext cx="12192000" cy="6032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Bildplatzhalter 4"/>
          <p:cNvSpPr>
            <a:spLocks noGrp="1"/>
          </p:cNvSpPr>
          <p:nvPr>
            <p:ph type="pic" sz="quarter" idx="15" hasCustomPrompt="1"/>
          </p:nvPr>
        </p:nvSpPr>
        <p:spPr>
          <a:xfrm>
            <a:off x="8227486" y="6173788"/>
            <a:ext cx="1553633" cy="577850"/>
          </a:xfrm>
        </p:spPr>
        <p:txBody>
          <a:bodyPr anchor="ctr">
            <a:normAutofit/>
          </a:bodyPr>
          <a:lstStyle>
            <a:lvl1pPr marL="0" indent="0" algn="ctr">
              <a:buNone/>
              <a:defRPr sz="1400"/>
            </a:lvl1pPr>
          </a:lstStyle>
          <a:p>
            <a:r>
              <a:rPr lang="de-DE" dirty="0"/>
              <a:t>Projektlogo</a:t>
            </a:r>
          </a:p>
        </p:txBody>
      </p:sp>
      <p:sp>
        <p:nvSpPr>
          <p:cNvPr id="11" name="Datumsplatzhalter 2"/>
          <p:cNvSpPr>
            <a:spLocks noGrp="1"/>
          </p:cNvSpPr>
          <p:nvPr>
            <p:ph type="dt" sz="half" idx="2"/>
          </p:nvPr>
        </p:nvSpPr>
        <p:spPr>
          <a:xfrm>
            <a:off x="838202" y="6356353"/>
            <a:ext cx="1250244" cy="365125"/>
          </a:xfrm>
          <a:prstGeom prst="rect">
            <a:avLst/>
          </a:prstGeom>
        </p:spPr>
        <p:txBody>
          <a:bodyPr vert="horz" lIns="91440" tIns="45720" rIns="91440" bIns="45720" rtlCol="0" anchor="ctr"/>
          <a:lstStyle>
            <a:lvl1pPr algn="l">
              <a:defRPr sz="1200">
                <a:solidFill>
                  <a:srgbClr val="A4ADB6"/>
                </a:solidFill>
              </a:defRPr>
            </a:lvl1pPr>
          </a:lstStyle>
          <a:p>
            <a:fld id="{F2F1D57B-2905-4E99-8DD2-DA23D35CE01F}" type="datetime1">
              <a:rPr lang="de-DE" smtClean="0"/>
              <a:t>01.09.25</a:t>
            </a:fld>
            <a:endParaRPr lang="de-DE" dirty="0"/>
          </a:p>
        </p:txBody>
      </p:sp>
      <p:sp>
        <p:nvSpPr>
          <p:cNvPr id="12" name="Fußzeilenplatzhalter 5"/>
          <p:cNvSpPr>
            <a:spLocks noGrp="1"/>
          </p:cNvSpPr>
          <p:nvPr>
            <p:ph type="ftr" sz="quarter" idx="3"/>
          </p:nvPr>
        </p:nvSpPr>
        <p:spPr>
          <a:xfrm>
            <a:off x="3340288" y="6356353"/>
            <a:ext cx="4776424"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3" name="Foliennummernplatzhalter 12"/>
          <p:cNvSpPr>
            <a:spLocks noGrp="1"/>
          </p:cNvSpPr>
          <p:nvPr>
            <p:ph type="sldNum" sz="quarter" idx="4"/>
          </p:nvPr>
        </p:nvSpPr>
        <p:spPr>
          <a:xfrm>
            <a:off x="2245265" y="6356353"/>
            <a:ext cx="938203"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24381753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Zwischentitel">
    <p:spTree>
      <p:nvGrpSpPr>
        <p:cNvPr id="1" name=""/>
        <p:cNvGrpSpPr/>
        <p:nvPr/>
      </p:nvGrpSpPr>
      <p:grpSpPr>
        <a:xfrm>
          <a:off x="0" y="0"/>
          <a:ext cx="0" cy="0"/>
          <a:chOff x="0" y="0"/>
          <a:chExt cx="0" cy="0"/>
        </a:xfrm>
      </p:grpSpPr>
      <p:sp>
        <p:nvSpPr>
          <p:cNvPr id="7" name="Rechteck 6"/>
          <p:cNvSpPr/>
          <p:nvPr userDrawn="1"/>
        </p:nvSpPr>
        <p:spPr>
          <a:xfrm>
            <a:off x="0" y="1683803"/>
            <a:ext cx="12192000" cy="4348518"/>
          </a:xfrm>
          <a:prstGeom prst="rect">
            <a:avLst/>
          </a:prstGeom>
          <a:solidFill>
            <a:srgbClr val="008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le 1"/>
          <p:cNvSpPr>
            <a:spLocks noGrp="1"/>
          </p:cNvSpPr>
          <p:nvPr>
            <p:ph type="title" hasCustomPrompt="1"/>
          </p:nvPr>
        </p:nvSpPr>
        <p:spPr>
          <a:xfrm>
            <a:off x="831851" y="1844680"/>
            <a:ext cx="10515600" cy="2717801"/>
          </a:xfrm>
          <a:prstGeom prst="rect">
            <a:avLst/>
          </a:prstGeom>
        </p:spPr>
        <p:txBody>
          <a:bodyPr anchor="ctr">
            <a:normAutofit/>
          </a:bodyPr>
          <a:lstStyle>
            <a:lvl1pPr>
              <a:defRPr sz="4800">
                <a:solidFill>
                  <a:schemeClr val="bg1"/>
                </a:solidFill>
              </a:defRPr>
            </a:lvl1pPr>
          </a:lstStyle>
          <a:p>
            <a:r>
              <a:rPr lang="de-DE" dirty="0"/>
              <a:t>Zwischentitelmasterformat durch Klicken bearbeiten</a:t>
            </a:r>
            <a:endParaRPr lang="en-US" dirty="0"/>
          </a:p>
        </p:txBody>
      </p:sp>
      <p:sp>
        <p:nvSpPr>
          <p:cNvPr id="3" name="Text Placeholder 2"/>
          <p:cNvSpPr>
            <a:spLocks noGrp="1"/>
          </p:cNvSpPr>
          <p:nvPr>
            <p:ph type="body" idx="1"/>
          </p:nvPr>
        </p:nvSpPr>
        <p:spPr>
          <a:xfrm>
            <a:off x="831851" y="4589469"/>
            <a:ext cx="10515600" cy="1287461"/>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5" name="Bildplatzhalter 4"/>
          <p:cNvSpPr>
            <a:spLocks noGrp="1"/>
          </p:cNvSpPr>
          <p:nvPr>
            <p:ph type="pic" sz="quarter" idx="15" hasCustomPrompt="1"/>
          </p:nvPr>
        </p:nvSpPr>
        <p:spPr>
          <a:xfrm>
            <a:off x="8227486" y="6173788"/>
            <a:ext cx="1553633" cy="577850"/>
          </a:xfrm>
        </p:spPr>
        <p:txBody>
          <a:bodyPr anchor="ctr">
            <a:normAutofit/>
          </a:bodyPr>
          <a:lstStyle>
            <a:lvl1pPr marL="0" indent="0" algn="ctr">
              <a:buNone/>
              <a:defRPr sz="1400"/>
            </a:lvl1pPr>
          </a:lstStyle>
          <a:p>
            <a:r>
              <a:rPr lang="de-DE" dirty="0"/>
              <a:t>Projektlogo</a:t>
            </a:r>
          </a:p>
        </p:txBody>
      </p:sp>
      <p:sp>
        <p:nvSpPr>
          <p:cNvPr id="11" name="Datumsplatzhalter 2"/>
          <p:cNvSpPr>
            <a:spLocks noGrp="1"/>
          </p:cNvSpPr>
          <p:nvPr>
            <p:ph type="dt" sz="half" idx="2"/>
          </p:nvPr>
        </p:nvSpPr>
        <p:spPr>
          <a:xfrm>
            <a:off x="838202" y="6356353"/>
            <a:ext cx="1250244" cy="365125"/>
          </a:xfrm>
          <a:prstGeom prst="rect">
            <a:avLst/>
          </a:prstGeom>
        </p:spPr>
        <p:txBody>
          <a:bodyPr vert="horz" lIns="91440" tIns="45720" rIns="91440" bIns="45720" rtlCol="0" anchor="ctr"/>
          <a:lstStyle>
            <a:lvl1pPr algn="l">
              <a:defRPr sz="1200">
                <a:solidFill>
                  <a:srgbClr val="A4ADB6"/>
                </a:solidFill>
              </a:defRPr>
            </a:lvl1pPr>
          </a:lstStyle>
          <a:p>
            <a:fld id="{F8B4B845-6DC3-45BC-9049-17AD7992C39F}" type="datetime1">
              <a:rPr lang="de-DE" smtClean="0"/>
              <a:t>01.09.25</a:t>
            </a:fld>
            <a:endParaRPr lang="de-DE" dirty="0"/>
          </a:p>
        </p:txBody>
      </p:sp>
      <p:sp>
        <p:nvSpPr>
          <p:cNvPr id="12" name="Fußzeilenplatzhalter 5"/>
          <p:cNvSpPr>
            <a:spLocks noGrp="1"/>
          </p:cNvSpPr>
          <p:nvPr>
            <p:ph type="ftr" sz="quarter" idx="3"/>
          </p:nvPr>
        </p:nvSpPr>
        <p:spPr>
          <a:xfrm>
            <a:off x="3340288" y="6356353"/>
            <a:ext cx="4776424"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3" name="Foliennummernplatzhalter 12"/>
          <p:cNvSpPr>
            <a:spLocks noGrp="1"/>
          </p:cNvSpPr>
          <p:nvPr>
            <p:ph type="sldNum" sz="quarter" idx="4"/>
          </p:nvPr>
        </p:nvSpPr>
        <p:spPr>
          <a:xfrm>
            <a:off x="2245265" y="6356353"/>
            <a:ext cx="938203"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33013410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Zwischen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816000" y="225425"/>
            <a:ext cx="10560000" cy="1332000"/>
          </a:xfrm>
          <a:prstGeom prst="rect">
            <a:avLst/>
          </a:prstGeom>
        </p:spPr>
        <p:txBody>
          <a:bodyPr/>
          <a:lstStyle/>
          <a:p>
            <a:r>
              <a:rPr lang="de-DE" dirty="0"/>
              <a:t>Titelmasterformat durch Klicken bearbeiten</a:t>
            </a:r>
            <a:endParaRPr lang="en-US" dirty="0"/>
          </a:p>
        </p:txBody>
      </p:sp>
      <p:sp>
        <p:nvSpPr>
          <p:cNvPr id="3" name="Text Placeholder 2"/>
          <p:cNvSpPr>
            <a:spLocks noGrp="1"/>
          </p:cNvSpPr>
          <p:nvPr>
            <p:ph type="body" idx="1"/>
          </p:nvPr>
        </p:nvSpPr>
        <p:spPr>
          <a:xfrm>
            <a:off x="814917" y="1844675"/>
            <a:ext cx="10560000" cy="823912"/>
          </a:xfrm>
          <a:prstGeom prst="rect">
            <a:avLst/>
          </a:prstGeo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Textmasterformat bearbeiten</a:t>
            </a:r>
          </a:p>
        </p:txBody>
      </p:sp>
      <p:sp>
        <p:nvSpPr>
          <p:cNvPr id="4" name="Content Placeholder 3"/>
          <p:cNvSpPr>
            <a:spLocks noGrp="1"/>
          </p:cNvSpPr>
          <p:nvPr>
            <p:ph sz="half" idx="2"/>
          </p:nvPr>
        </p:nvSpPr>
        <p:spPr>
          <a:xfrm>
            <a:off x="814917" y="2809461"/>
            <a:ext cx="10560000" cy="3067464"/>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Bildplatzhalter 4"/>
          <p:cNvSpPr>
            <a:spLocks noGrp="1"/>
          </p:cNvSpPr>
          <p:nvPr>
            <p:ph type="pic" sz="quarter" idx="15" hasCustomPrompt="1"/>
          </p:nvPr>
        </p:nvSpPr>
        <p:spPr>
          <a:xfrm>
            <a:off x="8227486" y="6173788"/>
            <a:ext cx="1553633" cy="577850"/>
          </a:xfrm>
        </p:spPr>
        <p:txBody>
          <a:bodyPr anchor="ctr">
            <a:normAutofit/>
          </a:bodyPr>
          <a:lstStyle>
            <a:lvl1pPr marL="0" indent="0" algn="ctr">
              <a:buNone/>
              <a:defRPr sz="1400"/>
            </a:lvl1pPr>
          </a:lstStyle>
          <a:p>
            <a:r>
              <a:rPr lang="de-DE" dirty="0"/>
              <a:t>Projektlogo</a:t>
            </a:r>
          </a:p>
        </p:txBody>
      </p:sp>
      <p:sp>
        <p:nvSpPr>
          <p:cNvPr id="12" name="Datumsplatzhalter 2"/>
          <p:cNvSpPr>
            <a:spLocks noGrp="1"/>
          </p:cNvSpPr>
          <p:nvPr>
            <p:ph type="dt" sz="half" idx="16"/>
          </p:nvPr>
        </p:nvSpPr>
        <p:spPr>
          <a:xfrm>
            <a:off x="838202" y="6356353"/>
            <a:ext cx="1250244" cy="365125"/>
          </a:xfrm>
          <a:prstGeom prst="rect">
            <a:avLst/>
          </a:prstGeom>
        </p:spPr>
        <p:txBody>
          <a:bodyPr vert="horz" lIns="91440" tIns="45720" rIns="91440" bIns="45720" rtlCol="0" anchor="ctr"/>
          <a:lstStyle>
            <a:lvl1pPr algn="l">
              <a:defRPr sz="1200">
                <a:solidFill>
                  <a:srgbClr val="A4ADB6"/>
                </a:solidFill>
              </a:defRPr>
            </a:lvl1pPr>
          </a:lstStyle>
          <a:p>
            <a:fld id="{026D32B0-575C-43B7-B8BD-48B68FBBD667}" type="datetime1">
              <a:rPr lang="de-DE" smtClean="0"/>
              <a:t>01.09.25</a:t>
            </a:fld>
            <a:endParaRPr lang="de-DE" dirty="0"/>
          </a:p>
        </p:txBody>
      </p:sp>
      <p:sp>
        <p:nvSpPr>
          <p:cNvPr id="13" name="Fußzeilenplatzhalter 5"/>
          <p:cNvSpPr>
            <a:spLocks noGrp="1"/>
          </p:cNvSpPr>
          <p:nvPr>
            <p:ph type="ftr" sz="quarter" idx="3"/>
          </p:nvPr>
        </p:nvSpPr>
        <p:spPr>
          <a:xfrm>
            <a:off x="3340288" y="6356353"/>
            <a:ext cx="4776424"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4" name="Foliennummernplatzhalter 12"/>
          <p:cNvSpPr>
            <a:spLocks noGrp="1"/>
          </p:cNvSpPr>
          <p:nvPr>
            <p:ph type="sldNum" sz="quarter" idx="4"/>
          </p:nvPr>
        </p:nvSpPr>
        <p:spPr>
          <a:xfrm>
            <a:off x="2245265" y="6356353"/>
            <a:ext cx="938203"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8487891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Vergleich">
    <p:spTree>
      <p:nvGrpSpPr>
        <p:cNvPr id="1" name=""/>
        <p:cNvGrpSpPr/>
        <p:nvPr/>
      </p:nvGrpSpPr>
      <p:grpSpPr>
        <a:xfrm>
          <a:off x="0" y="0"/>
          <a:ext cx="0" cy="0"/>
          <a:chOff x="0" y="0"/>
          <a:chExt cx="0" cy="0"/>
        </a:xfrm>
      </p:grpSpPr>
      <p:sp>
        <p:nvSpPr>
          <p:cNvPr id="2" name="Title 1"/>
          <p:cNvSpPr>
            <a:spLocks noGrp="1"/>
          </p:cNvSpPr>
          <p:nvPr>
            <p:ph type="title"/>
          </p:nvPr>
        </p:nvSpPr>
        <p:spPr>
          <a:xfrm>
            <a:off x="817084" y="225425"/>
            <a:ext cx="10560000" cy="1332000"/>
          </a:xfrm>
          <a:prstGeom prst="rect">
            <a:avLst/>
          </a:prstGeom>
        </p:spPr>
        <p:txBody>
          <a:bodyPr/>
          <a:lstStyle/>
          <a:p>
            <a:r>
              <a:rPr lang="de-DE" dirty="0"/>
              <a:t>Titelmasterformat durch Klicken bearbeiten</a:t>
            </a:r>
            <a:endParaRPr lang="en-US" dirty="0"/>
          </a:p>
        </p:txBody>
      </p:sp>
      <p:sp>
        <p:nvSpPr>
          <p:cNvPr id="3" name="Text Placeholder 2"/>
          <p:cNvSpPr>
            <a:spLocks noGrp="1"/>
          </p:cNvSpPr>
          <p:nvPr>
            <p:ph type="body" idx="1"/>
          </p:nvPr>
        </p:nvSpPr>
        <p:spPr>
          <a:xfrm>
            <a:off x="838201" y="1844675"/>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Textmasterformat bearbeiten</a:t>
            </a:r>
          </a:p>
        </p:txBody>
      </p:sp>
      <p:sp>
        <p:nvSpPr>
          <p:cNvPr id="4" name="Content Placeholder 3"/>
          <p:cNvSpPr>
            <a:spLocks noGrp="1"/>
          </p:cNvSpPr>
          <p:nvPr>
            <p:ph sz="half" idx="2"/>
          </p:nvPr>
        </p:nvSpPr>
        <p:spPr>
          <a:xfrm>
            <a:off x="839789" y="2809461"/>
            <a:ext cx="5157787" cy="3067464"/>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Text Placeholder 4"/>
          <p:cNvSpPr>
            <a:spLocks noGrp="1"/>
          </p:cNvSpPr>
          <p:nvPr>
            <p:ph type="body" sz="quarter" idx="3"/>
          </p:nvPr>
        </p:nvSpPr>
        <p:spPr>
          <a:xfrm>
            <a:off x="6172203" y="1844675"/>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Textmasterformat bearbeiten</a:t>
            </a:r>
          </a:p>
        </p:txBody>
      </p:sp>
      <p:sp>
        <p:nvSpPr>
          <p:cNvPr id="6" name="Content Placeholder 5"/>
          <p:cNvSpPr>
            <a:spLocks noGrp="1"/>
          </p:cNvSpPr>
          <p:nvPr>
            <p:ph sz="quarter" idx="4"/>
          </p:nvPr>
        </p:nvSpPr>
        <p:spPr>
          <a:xfrm>
            <a:off x="6172203" y="2835275"/>
            <a:ext cx="5183188" cy="3041650"/>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7" name="Bildplatzhalter 4"/>
          <p:cNvSpPr>
            <a:spLocks noGrp="1"/>
          </p:cNvSpPr>
          <p:nvPr>
            <p:ph type="pic" sz="quarter" idx="15" hasCustomPrompt="1"/>
          </p:nvPr>
        </p:nvSpPr>
        <p:spPr>
          <a:xfrm>
            <a:off x="8227486" y="6173788"/>
            <a:ext cx="1553633" cy="577850"/>
          </a:xfrm>
        </p:spPr>
        <p:txBody>
          <a:bodyPr anchor="ctr">
            <a:normAutofit/>
          </a:bodyPr>
          <a:lstStyle>
            <a:lvl1pPr marL="0" indent="0" algn="ctr">
              <a:buNone/>
              <a:defRPr sz="1400"/>
            </a:lvl1pPr>
          </a:lstStyle>
          <a:p>
            <a:r>
              <a:rPr lang="de-DE" dirty="0"/>
              <a:t>Projektlogo</a:t>
            </a:r>
          </a:p>
        </p:txBody>
      </p:sp>
      <p:sp>
        <p:nvSpPr>
          <p:cNvPr id="14" name="Datumsplatzhalter 2"/>
          <p:cNvSpPr>
            <a:spLocks noGrp="1"/>
          </p:cNvSpPr>
          <p:nvPr>
            <p:ph type="dt" sz="half" idx="16"/>
          </p:nvPr>
        </p:nvSpPr>
        <p:spPr>
          <a:xfrm>
            <a:off x="838202" y="6356353"/>
            <a:ext cx="1250244" cy="365125"/>
          </a:xfrm>
          <a:prstGeom prst="rect">
            <a:avLst/>
          </a:prstGeom>
        </p:spPr>
        <p:txBody>
          <a:bodyPr vert="horz" lIns="91440" tIns="45720" rIns="91440" bIns="45720" rtlCol="0" anchor="ctr"/>
          <a:lstStyle>
            <a:lvl1pPr algn="l">
              <a:defRPr sz="1200">
                <a:solidFill>
                  <a:srgbClr val="A4ADB6"/>
                </a:solidFill>
              </a:defRPr>
            </a:lvl1pPr>
          </a:lstStyle>
          <a:p>
            <a:fld id="{96C799F4-74F0-4B8C-938F-5A0C36883B70}" type="datetime1">
              <a:rPr lang="de-DE" smtClean="0"/>
              <a:t>01.09.25</a:t>
            </a:fld>
            <a:endParaRPr lang="de-DE" dirty="0"/>
          </a:p>
        </p:txBody>
      </p:sp>
      <p:sp>
        <p:nvSpPr>
          <p:cNvPr id="15" name="Fußzeilenplatzhalter 5"/>
          <p:cNvSpPr>
            <a:spLocks noGrp="1"/>
          </p:cNvSpPr>
          <p:nvPr>
            <p:ph type="ftr" sz="quarter" idx="17"/>
          </p:nvPr>
        </p:nvSpPr>
        <p:spPr>
          <a:xfrm>
            <a:off x="3340288" y="6356353"/>
            <a:ext cx="4776424"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6" name="Foliennummernplatzhalter 12"/>
          <p:cNvSpPr>
            <a:spLocks noGrp="1"/>
          </p:cNvSpPr>
          <p:nvPr>
            <p:ph type="sldNum" sz="quarter" idx="18"/>
          </p:nvPr>
        </p:nvSpPr>
        <p:spPr>
          <a:xfrm>
            <a:off x="2245265" y="6356353"/>
            <a:ext cx="938203"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324891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5A918E5-D937-4385-B3C1-9CE1C1F817BB}" type="datetime1">
              <a:rPr lang="de-DE" smtClean="0"/>
              <a:t>01.09.25</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r>
              <a:rPr lang="de-DE"/>
              <a:t> Folie </a:t>
            </a:r>
            <a:fld id="{812F24F4-33A2-4A6F-87E3-ABC44FA42587}" type="slidenum">
              <a:rPr lang="de-DE" smtClean="0"/>
              <a:pPr/>
              <a:t>‹Nr.›</a:t>
            </a:fld>
            <a:endParaRPr lang="de-DE" dirty="0"/>
          </a:p>
        </p:txBody>
      </p:sp>
    </p:spTree>
    <p:extLst>
      <p:ext uri="{BB962C8B-B14F-4D97-AF65-F5344CB8AC3E}">
        <p14:creationId xmlns:p14="http://schemas.microsoft.com/office/powerpoint/2010/main" val="3270517922"/>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1844679"/>
            <a:ext cx="3932237" cy="2064717"/>
          </a:xfrm>
          <a:prstGeom prst="rect">
            <a:avLst/>
          </a:prstGeom>
        </p:spPr>
        <p:txBody>
          <a:bodyPr anchor="ctr"/>
          <a:lstStyle>
            <a:lvl1pPr>
              <a:defRPr sz="3200"/>
            </a:lvl1pPr>
          </a:lstStyle>
          <a:p>
            <a:r>
              <a:rPr lang="de-DE" dirty="0"/>
              <a:t>Titelmasterformat durch Klicken bearbeiten</a:t>
            </a:r>
            <a:endParaRPr lang="en-US" dirty="0"/>
          </a:p>
        </p:txBody>
      </p:sp>
      <p:sp>
        <p:nvSpPr>
          <p:cNvPr id="3" name="Content Placeholder 2"/>
          <p:cNvSpPr>
            <a:spLocks noGrp="1"/>
          </p:cNvSpPr>
          <p:nvPr>
            <p:ph idx="1"/>
          </p:nvPr>
        </p:nvSpPr>
        <p:spPr>
          <a:xfrm>
            <a:off x="5183188" y="1844675"/>
            <a:ext cx="6172200" cy="401637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8" y="4041918"/>
            <a:ext cx="3932237" cy="18270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Textmasterformat bearbeiten</a:t>
            </a:r>
          </a:p>
        </p:txBody>
      </p:sp>
      <p:sp>
        <p:nvSpPr>
          <p:cNvPr id="5" name="Bildplatzhalter 4"/>
          <p:cNvSpPr>
            <a:spLocks noGrp="1"/>
          </p:cNvSpPr>
          <p:nvPr>
            <p:ph type="pic" sz="quarter" idx="15" hasCustomPrompt="1"/>
          </p:nvPr>
        </p:nvSpPr>
        <p:spPr>
          <a:xfrm>
            <a:off x="8227486" y="6173788"/>
            <a:ext cx="1553633" cy="577850"/>
          </a:xfrm>
        </p:spPr>
        <p:txBody>
          <a:bodyPr anchor="ctr">
            <a:normAutofit/>
          </a:bodyPr>
          <a:lstStyle>
            <a:lvl1pPr marL="0" indent="0" algn="ctr">
              <a:buNone/>
              <a:defRPr sz="1400"/>
            </a:lvl1pPr>
          </a:lstStyle>
          <a:p>
            <a:r>
              <a:rPr lang="de-DE" dirty="0"/>
              <a:t>Projektlogo</a:t>
            </a:r>
          </a:p>
        </p:txBody>
      </p:sp>
      <p:sp>
        <p:nvSpPr>
          <p:cNvPr id="12" name="Datumsplatzhalter 2"/>
          <p:cNvSpPr>
            <a:spLocks noGrp="1"/>
          </p:cNvSpPr>
          <p:nvPr>
            <p:ph type="dt" sz="half" idx="16"/>
          </p:nvPr>
        </p:nvSpPr>
        <p:spPr>
          <a:xfrm>
            <a:off x="838202" y="6356353"/>
            <a:ext cx="1250244" cy="365125"/>
          </a:xfrm>
          <a:prstGeom prst="rect">
            <a:avLst/>
          </a:prstGeom>
        </p:spPr>
        <p:txBody>
          <a:bodyPr vert="horz" lIns="91440" tIns="45720" rIns="91440" bIns="45720" rtlCol="0" anchor="ctr"/>
          <a:lstStyle>
            <a:lvl1pPr algn="l">
              <a:defRPr sz="1200">
                <a:solidFill>
                  <a:srgbClr val="A4ADB6"/>
                </a:solidFill>
              </a:defRPr>
            </a:lvl1pPr>
          </a:lstStyle>
          <a:p>
            <a:fld id="{33F28847-7BF0-413E-A4B4-C02469266E58}" type="datetime1">
              <a:rPr lang="de-DE" smtClean="0"/>
              <a:t>01.09.25</a:t>
            </a:fld>
            <a:endParaRPr lang="de-DE" dirty="0"/>
          </a:p>
        </p:txBody>
      </p:sp>
      <p:sp>
        <p:nvSpPr>
          <p:cNvPr id="13" name="Fußzeilenplatzhalter 5"/>
          <p:cNvSpPr>
            <a:spLocks noGrp="1"/>
          </p:cNvSpPr>
          <p:nvPr>
            <p:ph type="ftr" sz="quarter" idx="3"/>
          </p:nvPr>
        </p:nvSpPr>
        <p:spPr>
          <a:xfrm>
            <a:off x="3340288" y="6356353"/>
            <a:ext cx="4776424"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4" name="Foliennummernplatzhalter 12"/>
          <p:cNvSpPr>
            <a:spLocks noGrp="1"/>
          </p:cNvSpPr>
          <p:nvPr>
            <p:ph type="sldNum" sz="quarter" idx="4"/>
          </p:nvPr>
        </p:nvSpPr>
        <p:spPr>
          <a:xfrm>
            <a:off x="2245265" y="6356353"/>
            <a:ext cx="938203"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34984918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ild mit Überschrift">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183188" y="1844675"/>
            <a:ext cx="6172200" cy="4016376"/>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8" name="Title 1"/>
          <p:cNvSpPr>
            <a:spLocks noGrp="1"/>
          </p:cNvSpPr>
          <p:nvPr>
            <p:ph type="title"/>
          </p:nvPr>
        </p:nvSpPr>
        <p:spPr>
          <a:xfrm>
            <a:off x="839788" y="1844679"/>
            <a:ext cx="3932237" cy="2064717"/>
          </a:xfrm>
          <a:prstGeom prst="rect">
            <a:avLst/>
          </a:prstGeom>
        </p:spPr>
        <p:txBody>
          <a:bodyPr anchor="ctr"/>
          <a:lstStyle>
            <a:lvl1pPr>
              <a:defRPr sz="3200"/>
            </a:lvl1pPr>
          </a:lstStyle>
          <a:p>
            <a:r>
              <a:rPr lang="de-DE" dirty="0"/>
              <a:t>Titelmasterformat durch Klicken bearbeiten</a:t>
            </a:r>
            <a:endParaRPr lang="en-US" dirty="0"/>
          </a:p>
        </p:txBody>
      </p:sp>
      <p:sp>
        <p:nvSpPr>
          <p:cNvPr id="9" name="Text Placeholder 3"/>
          <p:cNvSpPr>
            <a:spLocks noGrp="1"/>
          </p:cNvSpPr>
          <p:nvPr>
            <p:ph type="body" sz="half" idx="2"/>
          </p:nvPr>
        </p:nvSpPr>
        <p:spPr>
          <a:xfrm>
            <a:off x="839788" y="4041918"/>
            <a:ext cx="3932237" cy="18270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Textmasterformat bearbeiten</a:t>
            </a:r>
          </a:p>
        </p:txBody>
      </p:sp>
      <p:sp>
        <p:nvSpPr>
          <p:cNvPr id="5" name="Bildplatzhalter 4"/>
          <p:cNvSpPr>
            <a:spLocks noGrp="1"/>
          </p:cNvSpPr>
          <p:nvPr>
            <p:ph type="pic" sz="quarter" idx="15" hasCustomPrompt="1"/>
          </p:nvPr>
        </p:nvSpPr>
        <p:spPr>
          <a:xfrm>
            <a:off x="8227486" y="6173788"/>
            <a:ext cx="1553633" cy="577850"/>
          </a:xfrm>
        </p:spPr>
        <p:txBody>
          <a:bodyPr anchor="ctr">
            <a:normAutofit/>
          </a:bodyPr>
          <a:lstStyle>
            <a:lvl1pPr marL="0" indent="0" algn="ctr">
              <a:buNone/>
              <a:defRPr sz="1400"/>
            </a:lvl1pPr>
          </a:lstStyle>
          <a:p>
            <a:r>
              <a:rPr lang="de-DE" dirty="0"/>
              <a:t>Projektlogo</a:t>
            </a:r>
          </a:p>
        </p:txBody>
      </p:sp>
      <p:sp>
        <p:nvSpPr>
          <p:cNvPr id="14" name="Datumsplatzhalter 2"/>
          <p:cNvSpPr>
            <a:spLocks noGrp="1"/>
          </p:cNvSpPr>
          <p:nvPr>
            <p:ph type="dt" sz="half" idx="16"/>
          </p:nvPr>
        </p:nvSpPr>
        <p:spPr>
          <a:xfrm>
            <a:off x="838202" y="6356353"/>
            <a:ext cx="1250244" cy="365125"/>
          </a:xfrm>
          <a:prstGeom prst="rect">
            <a:avLst/>
          </a:prstGeom>
        </p:spPr>
        <p:txBody>
          <a:bodyPr vert="horz" lIns="91440" tIns="45720" rIns="91440" bIns="45720" rtlCol="0" anchor="ctr"/>
          <a:lstStyle>
            <a:lvl1pPr algn="l">
              <a:defRPr sz="1200">
                <a:solidFill>
                  <a:srgbClr val="A4ADB6"/>
                </a:solidFill>
              </a:defRPr>
            </a:lvl1pPr>
          </a:lstStyle>
          <a:p>
            <a:fld id="{35DF68FC-774B-4D41-A04C-46D2580C019C}" type="datetime1">
              <a:rPr lang="de-DE" smtClean="0"/>
              <a:t>01.09.25</a:t>
            </a:fld>
            <a:endParaRPr lang="de-DE" dirty="0"/>
          </a:p>
        </p:txBody>
      </p:sp>
      <p:sp>
        <p:nvSpPr>
          <p:cNvPr id="15" name="Fußzeilenplatzhalter 5"/>
          <p:cNvSpPr>
            <a:spLocks noGrp="1"/>
          </p:cNvSpPr>
          <p:nvPr>
            <p:ph type="ftr" sz="quarter" idx="3"/>
          </p:nvPr>
        </p:nvSpPr>
        <p:spPr>
          <a:xfrm>
            <a:off x="3340288" y="6356353"/>
            <a:ext cx="4776424"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6" name="Foliennummernplatzhalter 12"/>
          <p:cNvSpPr>
            <a:spLocks noGrp="1"/>
          </p:cNvSpPr>
          <p:nvPr>
            <p:ph type="sldNum" sz="quarter" idx="4"/>
          </p:nvPr>
        </p:nvSpPr>
        <p:spPr>
          <a:xfrm>
            <a:off x="2245265" y="6356353"/>
            <a:ext cx="938203"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1466972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15A918E5-D937-4385-B3C1-9CE1C1F817BB}" type="datetime1">
              <a:rPr lang="de-DE" smtClean="0"/>
              <a:t>01.09.25</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r>
              <a:rPr lang="de-DE"/>
              <a:t> Folie </a:t>
            </a:r>
            <a:fld id="{812F24F4-33A2-4A6F-87E3-ABC44FA42587}" type="slidenum">
              <a:rPr lang="de-DE" smtClean="0"/>
              <a:pPr/>
              <a:t>‹Nr.›</a:t>
            </a:fld>
            <a:endParaRPr lang="de-DE" dirty="0"/>
          </a:p>
        </p:txBody>
      </p:sp>
    </p:spTree>
    <p:extLst>
      <p:ext uri="{BB962C8B-B14F-4D97-AF65-F5344CB8AC3E}">
        <p14:creationId xmlns:p14="http://schemas.microsoft.com/office/powerpoint/2010/main" val="256314547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15A918E5-D937-4385-B3C1-9CE1C1F817BB}" type="datetime1">
              <a:rPr lang="de-DE" smtClean="0"/>
              <a:t>01.09.25</a:t>
            </a:fld>
            <a:endParaRPr lang="de-DE" dirty="0"/>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r>
              <a:rPr lang="de-DE"/>
              <a:t> Folie </a:t>
            </a:r>
            <a:fld id="{812F24F4-33A2-4A6F-87E3-ABC44FA42587}" type="slidenum">
              <a:rPr lang="de-DE" smtClean="0"/>
              <a:pPr/>
              <a:t>‹Nr.›</a:t>
            </a:fld>
            <a:endParaRPr lang="de-DE" dirty="0"/>
          </a:p>
        </p:txBody>
      </p:sp>
    </p:spTree>
    <p:extLst>
      <p:ext uri="{BB962C8B-B14F-4D97-AF65-F5344CB8AC3E}">
        <p14:creationId xmlns:p14="http://schemas.microsoft.com/office/powerpoint/2010/main" val="212924808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15A918E5-D937-4385-B3C1-9CE1C1F817BB}" type="datetime1">
              <a:rPr lang="de-DE" smtClean="0"/>
              <a:t>01.09.25</a:t>
            </a:fld>
            <a:endParaRPr lang="de-DE" dirty="0"/>
          </a:p>
        </p:txBody>
      </p:sp>
      <p:sp>
        <p:nvSpPr>
          <p:cNvPr id="8" name="Footer Placeholder 7"/>
          <p:cNvSpPr>
            <a:spLocks noGrp="1"/>
          </p:cNvSpPr>
          <p:nvPr>
            <p:ph type="ftr" sz="quarter" idx="11"/>
          </p:nvPr>
        </p:nvSpPr>
        <p:spPr/>
        <p:txBody>
          <a:bodyPr/>
          <a:lstStyle/>
          <a:p>
            <a:endParaRPr lang="de-DE" dirty="0"/>
          </a:p>
        </p:txBody>
      </p:sp>
      <p:sp>
        <p:nvSpPr>
          <p:cNvPr id="9" name="Slide Number Placeholder 8"/>
          <p:cNvSpPr>
            <a:spLocks noGrp="1"/>
          </p:cNvSpPr>
          <p:nvPr>
            <p:ph type="sldNum" sz="quarter" idx="12"/>
          </p:nvPr>
        </p:nvSpPr>
        <p:spPr/>
        <p:txBody>
          <a:bodyPr/>
          <a:lstStyle/>
          <a:p>
            <a:r>
              <a:rPr lang="de-DE"/>
              <a:t> Folie </a:t>
            </a:r>
            <a:fld id="{812F24F4-33A2-4A6F-87E3-ABC44FA42587}" type="slidenum">
              <a:rPr lang="de-DE" smtClean="0"/>
              <a:pPr/>
              <a:t>‹Nr.›</a:t>
            </a:fld>
            <a:endParaRPr lang="de-DE" dirty="0"/>
          </a:p>
        </p:txBody>
      </p:sp>
    </p:spTree>
    <p:extLst>
      <p:ext uri="{BB962C8B-B14F-4D97-AF65-F5344CB8AC3E}">
        <p14:creationId xmlns:p14="http://schemas.microsoft.com/office/powerpoint/2010/main" val="412286458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15A918E5-D937-4385-B3C1-9CE1C1F817BB}" type="datetime1">
              <a:rPr lang="de-DE" smtClean="0"/>
              <a:t>01.09.25</a:t>
            </a:fld>
            <a:endParaRPr lang="de-DE" dirty="0"/>
          </a:p>
        </p:txBody>
      </p:sp>
      <p:sp>
        <p:nvSpPr>
          <p:cNvPr id="4" name="Footer Placeholder 3"/>
          <p:cNvSpPr>
            <a:spLocks noGrp="1"/>
          </p:cNvSpPr>
          <p:nvPr>
            <p:ph type="ftr" sz="quarter" idx="11"/>
          </p:nvPr>
        </p:nvSpPr>
        <p:spPr/>
        <p:txBody>
          <a:bodyPr/>
          <a:lstStyle/>
          <a:p>
            <a:endParaRPr lang="de-DE" dirty="0"/>
          </a:p>
        </p:txBody>
      </p:sp>
      <p:sp>
        <p:nvSpPr>
          <p:cNvPr id="5" name="Slide Number Placeholder 4"/>
          <p:cNvSpPr>
            <a:spLocks noGrp="1"/>
          </p:cNvSpPr>
          <p:nvPr>
            <p:ph type="sldNum" sz="quarter" idx="12"/>
          </p:nvPr>
        </p:nvSpPr>
        <p:spPr/>
        <p:txBody>
          <a:bodyPr/>
          <a:lstStyle/>
          <a:p>
            <a:r>
              <a:rPr lang="de-DE"/>
              <a:t> Folie </a:t>
            </a:r>
            <a:fld id="{812F24F4-33A2-4A6F-87E3-ABC44FA42587}" type="slidenum">
              <a:rPr lang="de-DE" smtClean="0"/>
              <a:pPr/>
              <a:t>‹Nr.›</a:t>
            </a:fld>
            <a:endParaRPr lang="de-DE" dirty="0"/>
          </a:p>
        </p:txBody>
      </p:sp>
    </p:spTree>
    <p:extLst>
      <p:ext uri="{BB962C8B-B14F-4D97-AF65-F5344CB8AC3E}">
        <p14:creationId xmlns:p14="http://schemas.microsoft.com/office/powerpoint/2010/main" val="71189650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A918E5-D937-4385-B3C1-9CE1C1F817BB}" type="datetime1">
              <a:rPr lang="de-DE" smtClean="0"/>
              <a:t>01.09.25</a:t>
            </a:fld>
            <a:endParaRPr lang="de-DE" dirty="0"/>
          </a:p>
        </p:txBody>
      </p:sp>
      <p:sp>
        <p:nvSpPr>
          <p:cNvPr id="3" name="Footer Placeholder 2"/>
          <p:cNvSpPr>
            <a:spLocks noGrp="1"/>
          </p:cNvSpPr>
          <p:nvPr>
            <p:ph type="ftr" sz="quarter" idx="11"/>
          </p:nvPr>
        </p:nvSpPr>
        <p:spPr/>
        <p:txBody>
          <a:bodyPr/>
          <a:lstStyle/>
          <a:p>
            <a:endParaRPr lang="de-DE" dirty="0"/>
          </a:p>
        </p:txBody>
      </p:sp>
      <p:sp>
        <p:nvSpPr>
          <p:cNvPr id="4" name="Slide Number Placeholder 3"/>
          <p:cNvSpPr>
            <a:spLocks noGrp="1"/>
          </p:cNvSpPr>
          <p:nvPr>
            <p:ph type="sldNum" sz="quarter" idx="12"/>
          </p:nvPr>
        </p:nvSpPr>
        <p:spPr/>
        <p:txBody>
          <a:bodyPr/>
          <a:lstStyle/>
          <a:p>
            <a:r>
              <a:rPr lang="de-DE"/>
              <a:t> Folie </a:t>
            </a:r>
            <a:fld id="{812F24F4-33A2-4A6F-87E3-ABC44FA42587}" type="slidenum">
              <a:rPr lang="de-DE" smtClean="0"/>
              <a:pPr/>
              <a:t>‹Nr.›</a:t>
            </a:fld>
            <a:endParaRPr lang="de-DE" dirty="0"/>
          </a:p>
        </p:txBody>
      </p:sp>
    </p:spTree>
    <p:extLst>
      <p:ext uri="{BB962C8B-B14F-4D97-AF65-F5344CB8AC3E}">
        <p14:creationId xmlns:p14="http://schemas.microsoft.com/office/powerpoint/2010/main" val="391135220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15A918E5-D937-4385-B3C1-9CE1C1F817BB}" type="datetime1">
              <a:rPr lang="de-DE" smtClean="0"/>
              <a:t>01.09.25</a:t>
            </a:fld>
            <a:endParaRPr lang="de-DE" dirty="0"/>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r>
              <a:rPr lang="de-DE"/>
              <a:t> Folie </a:t>
            </a:r>
            <a:fld id="{812F24F4-33A2-4A6F-87E3-ABC44FA42587}" type="slidenum">
              <a:rPr lang="de-DE" smtClean="0"/>
              <a:pPr/>
              <a:t>‹Nr.›</a:t>
            </a:fld>
            <a:endParaRPr lang="de-DE" dirty="0"/>
          </a:p>
        </p:txBody>
      </p:sp>
    </p:spTree>
    <p:extLst>
      <p:ext uri="{BB962C8B-B14F-4D97-AF65-F5344CB8AC3E}">
        <p14:creationId xmlns:p14="http://schemas.microsoft.com/office/powerpoint/2010/main" val="397069293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15A918E5-D937-4385-B3C1-9CE1C1F817BB}" type="datetime1">
              <a:rPr lang="de-DE" smtClean="0"/>
              <a:t>01.09.25</a:t>
            </a:fld>
            <a:endParaRPr lang="de-DE" dirty="0"/>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r>
              <a:rPr lang="de-DE"/>
              <a:t> Folie </a:t>
            </a:r>
            <a:fld id="{812F24F4-33A2-4A6F-87E3-ABC44FA42587}" type="slidenum">
              <a:rPr lang="de-DE" smtClean="0"/>
              <a:pPr/>
              <a:t>‹Nr.›</a:t>
            </a:fld>
            <a:endParaRPr lang="de-DE" dirty="0"/>
          </a:p>
        </p:txBody>
      </p:sp>
    </p:spTree>
    <p:extLst>
      <p:ext uri="{BB962C8B-B14F-4D97-AF65-F5344CB8AC3E}">
        <p14:creationId xmlns:p14="http://schemas.microsoft.com/office/powerpoint/2010/main" val="206787516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tif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A918E5-D937-4385-B3C1-9CE1C1F817BB}" type="datetime1">
              <a:rPr lang="de-DE" smtClean="0"/>
              <a:t>01.09.25</a:t>
            </a:fld>
            <a:endParaRPr lang="de-DE"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dirty="0"/>
          </a:p>
        </p:txBody>
      </p:sp>
      <p:sp>
        <p:nvSpPr>
          <p:cNvPr id="6" name="Slide Number Placeholder 5"/>
          <p:cNvSpPr>
            <a:spLocks noGrp="1"/>
          </p:cNvSpPr>
          <p:nvPr>
            <p:ph type="sldNum" sz="quarter" idx="4"/>
          </p:nvPr>
        </p:nvSpPr>
        <p:spPr>
          <a:xfrm>
            <a:off x="8610600" y="6356350"/>
            <a:ext cx="2031274"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de-DE"/>
              <a:t> Folie </a:t>
            </a:r>
            <a:fld id="{812F24F4-33A2-4A6F-87E3-ABC44FA42587}" type="slidenum">
              <a:rPr lang="de-DE" smtClean="0"/>
              <a:pPr/>
              <a:t>‹Nr.›</a:t>
            </a:fld>
            <a:endParaRPr lang="de-DE" dirty="0"/>
          </a:p>
        </p:txBody>
      </p:sp>
      <p:sp>
        <p:nvSpPr>
          <p:cNvPr id="7" name="Rechteck 6">
            <a:extLst>
              <a:ext uri="{FF2B5EF4-FFF2-40B4-BE49-F238E27FC236}">
                <a16:creationId xmlns:a16="http://schemas.microsoft.com/office/drawing/2014/main" id="{3B83511D-8196-4682-A40F-0C342EC59218}"/>
              </a:ext>
            </a:extLst>
          </p:cNvPr>
          <p:cNvSpPr/>
          <p:nvPr userDrawn="1"/>
        </p:nvSpPr>
        <p:spPr>
          <a:xfrm>
            <a:off x="0" y="1683803"/>
            <a:ext cx="12192000" cy="4348518"/>
          </a:xfrm>
          <a:prstGeom prst="rect">
            <a:avLst/>
          </a:prstGeom>
          <a:solidFill>
            <a:srgbClr val="CC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8" name="Grafik 7"/>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0395144" y="6268823"/>
            <a:ext cx="1407859" cy="452652"/>
          </a:xfrm>
          <a:prstGeom prst="rect">
            <a:avLst/>
          </a:prstGeom>
        </p:spPr>
      </p:pic>
    </p:spTree>
    <p:extLst>
      <p:ext uri="{BB962C8B-B14F-4D97-AF65-F5344CB8AC3E}">
        <p14:creationId xmlns:p14="http://schemas.microsoft.com/office/powerpoint/2010/main" val="21754316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64" r:id="rId13"/>
    <p:sldLayoutId id="2147483666" r:id="rId14"/>
    <p:sldLayoutId id="2147483671" r:id="rId15"/>
    <p:sldLayoutId id="2147483667" r:id="rId16"/>
    <p:sldLayoutId id="2147483663" r:id="rId17"/>
    <p:sldLayoutId id="2147483670" r:id="rId18"/>
    <p:sldLayoutId id="2147483665" r:id="rId19"/>
    <p:sldLayoutId id="2147483668" r:id="rId20"/>
    <p:sldLayoutId id="2147483669" r:id="rId2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medienberatung.iqsh.de/start.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s://schuldatenschutz.schleswig-holstein.de/"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sueddeutsche.de/wirtschaft/twitter-studie-privatsphaere-nutzer-1.4047115"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gesetze-rechtsprechung.sh.juris.de/jportal/?quelle=jlink&amp;query=SchulDSV+SH+%C2%A7+2&amp;psml=bsshoprod.psml&amp;max=true"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hyperlink" Target="https://www.berufsschule-der-handwerkskammer-luebeck.de/wp-content/uploads/Checkliste_Datenschutz_onlineangebote.pdf"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hyperlink" Target="https://oncoo.d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hyperlink" Target="https://kits.blog/tools/"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medienberatung.iqsh.de/dokumentenpakete.html#auswahl-und-aktualisierung-der-dokumentenpakete" TargetMode="External"/><Relationship Id="rId2" Type="http://schemas.openxmlformats.org/officeDocument/2006/relationships/hyperlink" Target="https://schuldatenschutz.schleswig-holstein.de/?view=render&amp;entry=30"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schuldatenschutz.schleswig-holstein.de/?view=render&amp;entry=41" TargetMode="Externa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dirks.legal/2020/09/17/urheberrecht-und-lehre-was-man-in-der-schule-so-nutzen-darf/"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schulbuchkopie.de/"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s://fachportal.lernnetz.de/files/Inhalte%20der%20Unterrichtsf%C3%A4cher/SOP/Wissenswertes%20%C3%BCber%20Sonderp%C3%A4dagogik%20in%20S-H.pdf"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862E12-A9AD-4F60-AF47-57F046D67955}"/>
              </a:ext>
            </a:extLst>
          </p:cNvPr>
          <p:cNvSpPr>
            <a:spLocks noGrp="1"/>
          </p:cNvSpPr>
          <p:nvPr>
            <p:ph type="ctrTitle"/>
          </p:nvPr>
        </p:nvSpPr>
        <p:spPr/>
        <p:txBody>
          <a:bodyPr>
            <a:normAutofit/>
          </a:bodyPr>
          <a:lstStyle/>
          <a:p>
            <a:r>
              <a:rPr lang="de-DE" dirty="0"/>
              <a:t>Schulrechtsausbildung IQSH Veranstaltung 3</a:t>
            </a:r>
          </a:p>
        </p:txBody>
      </p:sp>
      <p:sp>
        <p:nvSpPr>
          <p:cNvPr id="3" name="Untertitel 2">
            <a:extLst>
              <a:ext uri="{FF2B5EF4-FFF2-40B4-BE49-F238E27FC236}">
                <a16:creationId xmlns:a16="http://schemas.microsoft.com/office/drawing/2014/main" id="{A6476B11-92CB-44B5-96F8-BB3DBB49C262}"/>
              </a:ext>
            </a:extLst>
          </p:cNvPr>
          <p:cNvSpPr>
            <a:spLocks noGrp="1"/>
          </p:cNvSpPr>
          <p:nvPr>
            <p:ph type="subTitle" idx="1"/>
          </p:nvPr>
        </p:nvSpPr>
        <p:spPr/>
        <p:txBody>
          <a:bodyPr/>
          <a:lstStyle/>
          <a:p>
            <a:r>
              <a:rPr lang="de-DE" dirty="0"/>
              <a:t>2,5 Std.</a:t>
            </a:r>
          </a:p>
        </p:txBody>
      </p:sp>
      <p:sp>
        <p:nvSpPr>
          <p:cNvPr id="4" name="Textplatzhalter 3">
            <a:extLst>
              <a:ext uri="{FF2B5EF4-FFF2-40B4-BE49-F238E27FC236}">
                <a16:creationId xmlns:a16="http://schemas.microsoft.com/office/drawing/2014/main" id="{72AF3722-355D-421A-9F47-942E3A6496DD}"/>
              </a:ext>
            </a:extLst>
          </p:cNvPr>
          <p:cNvSpPr>
            <a:spLocks noGrp="1"/>
          </p:cNvSpPr>
          <p:nvPr>
            <p:ph type="body" sz="quarter" idx="13"/>
          </p:nvPr>
        </p:nvSpPr>
        <p:spPr/>
        <p:txBody>
          <a:bodyPr/>
          <a:lstStyle/>
          <a:p>
            <a:r>
              <a:rPr lang="de-DE" dirty="0"/>
              <a:t>Kompetenzerwartungen 8-11</a:t>
            </a:r>
          </a:p>
        </p:txBody>
      </p:sp>
      <p:sp>
        <p:nvSpPr>
          <p:cNvPr id="5" name="Textplatzhalter 4">
            <a:extLst>
              <a:ext uri="{FF2B5EF4-FFF2-40B4-BE49-F238E27FC236}">
                <a16:creationId xmlns:a16="http://schemas.microsoft.com/office/drawing/2014/main" id="{5F3CB15F-AD9B-4E53-BBB3-F42BDE50F4DD}"/>
              </a:ext>
            </a:extLst>
          </p:cNvPr>
          <p:cNvSpPr>
            <a:spLocks noGrp="1"/>
          </p:cNvSpPr>
          <p:nvPr>
            <p:ph type="body" sz="quarter" idx="14"/>
          </p:nvPr>
        </p:nvSpPr>
        <p:spPr/>
        <p:txBody>
          <a:bodyPr>
            <a:normAutofit/>
          </a:bodyPr>
          <a:lstStyle/>
          <a:p>
            <a:r>
              <a:rPr lang="de-DE" dirty="0"/>
              <a:t>Stand: Juni 2025 / Schulrechtsausschuss IQSH</a:t>
            </a:r>
          </a:p>
        </p:txBody>
      </p:sp>
      <p:pic>
        <p:nvPicPr>
          <p:cNvPr id="6" name="Grafik 5">
            <a:extLst>
              <a:ext uri="{FF2B5EF4-FFF2-40B4-BE49-F238E27FC236}">
                <a16:creationId xmlns:a16="http://schemas.microsoft.com/office/drawing/2014/main" id="{EE8457AD-8F50-1932-B5FC-DA61AEC0145B}"/>
              </a:ext>
            </a:extLst>
          </p:cNvPr>
          <p:cNvPicPr>
            <a:picLocks noChangeAspect="1"/>
          </p:cNvPicPr>
          <p:nvPr/>
        </p:nvPicPr>
        <p:blipFill>
          <a:blip r:embed="rId3"/>
          <a:stretch>
            <a:fillRect/>
          </a:stretch>
        </p:blipFill>
        <p:spPr>
          <a:xfrm>
            <a:off x="7137400" y="1938764"/>
            <a:ext cx="4924612" cy="4924612"/>
          </a:xfrm>
          <a:prstGeom prst="rect">
            <a:avLst/>
          </a:prstGeom>
        </p:spPr>
      </p:pic>
      <p:sp>
        <p:nvSpPr>
          <p:cNvPr id="8" name="Oval 7">
            <a:extLst>
              <a:ext uri="{FF2B5EF4-FFF2-40B4-BE49-F238E27FC236}">
                <a16:creationId xmlns:a16="http://schemas.microsoft.com/office/drawing/2014/main" id="{127570D3-4B58-0DB3-60BE-52124D1B229E}"/>
              </a:ext>
            </a:extLst>
          </p:cNvPr>
          <p:cNvSpPr/>
          <p:nvPr/>
        </p:nvSpPr>
        <p:spPr>
          <a:xfrm>
            <a:off x="4471639" y="2731574"/>
            <a:ext cx="4159405" cy="18399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de-DE" sz="1600" dirty="0">
                <a:latin typeface="Cavolini" panose="020B0604020202020204" pitchFamily="34" charset="0"/>
                <a:cs typeface="Cavolini" panose="020B0604020202020204" pitchFamily="34" charset="0"/>
              </a:rPr>
              <a:t>Hallo und herzlich willkommen! Mein Name ist Klara Fall. Ich werde Sie heute durch die Veranstaltung begleiten.</a:t>
            </a:r>
          </a:p>
        </p:txBody>
      </p:sp>
      <p:pic>
        <p:nvPicPr>
          <p:cNvPr id="9" name="Grafik 8">
            <a:extLst>
              <a:ext uri="{FF2B5EF4-FFF2-40B4-BE49-F238E27FC236}">
                <a16:creationId xmlns:a16="http://schemas.microsoft.com/office/drawing/2014/main" id="{8F710410-2928-D3DA-FBE5-FF0B4BB9FC9A}"/>
              </a:ext>
            </a:extLst>
          </p:cNvPr>
          <p:cNvPicPr>
            <a:picLocks noChangeAspect="1"/>
          </p:cNvPicPr>
          <p:nvPr/>
        </p:nvPicPr>
        <p:blipFill>
          <a:blip r:embed="rId4"/>
          <a:srcRect b="63396"/>
          <a:stretch/>
        </p:blipFill>
        <p:spPr>
          <a:xfrm>
            <a:off x="8515970" y="1559290"/>
            <a:ext cx="2527300" cy="925086"/>
          </a:xfrm>
          <a:prstGeom prst="rect">
            <a:avLst/>
          </a:prstGeom>
        </p:spPr>
      </p:pic>
      <p:sp>
        <p:nvSpPr>
          <p:cNvPr id="7" name="Textfeld 6">
            <a:extLst>
              <a:ext uri="{FF2B5EF4-FFF2-40B4-BE49-F238E27FC236}">
                <a16:creationId xmlns:a16="http://schemas.microsoft.com/office/drawing/2014/main" id="{C810EE6B-8D63-737A-9726-A0DC9A66BC58}"/>
              </a:ext>
            </a:extLst>
          </p:cNvPr>
          <p:cNvSpPr txBox="1"/>
          <p:nvPr/>
        </p:nvSpPr>
        <p:spPr>
          <a:xfrm>
            <a:off x="8063748" y="6561418"/>
            <a:ext cx="5257800" cy="276999"/>
          </a:xfrm>
          <a:prstGeom prst="rect">
            <a:avLst/>
          </a:prstGeom>
          <a:noFill/>
        </p:spPr>
        <p:txBody>
          <a:bodyPr wrap="square" rtlCol="0">
            <a:spAutoFit/>
          </a:bodyPr>
          <a:lstStyle/>
          <a:p>
            <a:r>
              <a:rPr lang="de-DE" sz="1200" dirty="0"/>
              <a:t>Bilder: https://</a:t>
            </a:r>
            <a:r>
              <a:rPr lang="de-DE" sz="1200" dirty="0" err="1"/>
              <a:t>www.bitmoji.com</a:t>
            </a:r>
            <a:r>
              <a:rPr lang="de-DE" sz="1200" dirty="0"/>
              <a:t>/</a:t>
            </a:r>
            <a:r>
              <a:rPr lang="de-DE" sz="1200" dirty="0" err="1"/>
              <a:t>stickers</a:t>
            </a:r>
            <a:r>
              <a:rPr lang="de-DE" sz="1200" dirty="0"/>
              <a:t>/</a:t>
            </a:r>
          </a:p>
        </p:txBody>
      </p:sp>
      <p:sp>
        <p:nvSpPr>
          <p:cNvPr id="10" name="Textfeld 9">
            <a:extLst>
              <a:ext uri="{FF2B5EF4-FFF2-40B4-BE49-F238E27FC236}">
                <a16:creationId xmlns:a16="http://schemas.microsoft.com/office/drawing/2014/main" id="{CFAF5835-3F09-D48D-22EB-2E2B9B8182A6}"/>
              </a:ext>
            </a:extLst>
          </p:cNvPr>
          <p:cNvSpPr txBox="1"/>
          <p:nvPr/>
        </p:nvSpPr>
        <p:spPr>
          <a:xfrm>
            <a:off x="242849" y="3847219"/>
            <a:ext cx="3968543" cy="1754326"/>
          </a:xfrm>
          <a:prstGeom prst="rect">
            <a:avLst/>
          </a:prstGeom>
          <a:noFill/>
        </p:spPr>
        <p:txBody>
          <a:bodyPr wrap="square" rtlCol="0">
            <a:spAutoFit/>
          </a:bodyPr>
          <a:lstStyle/>
          <a:p>
            <a:endParaRPr lang="de-DE" dirty="0">
              <a:solidFill>
                <a:srgbClr val="FF0000"/>
              </a:solidFill>
            </a:endParaRPr>
          </a:p>
          <a:p>
            <a:r>
              <a:rPr lang="de-DE" dirty="0">
                <a:solidFill>
                  <a:schemeClr val="bg1"/>
                </a:solidFill>
              </a:rPr>
              <a:t>Vorschlag zur individuellen Anpassung: Weitere Folien aus- oder einblenden; eventuell Themen in Eigenarbeit auslagern.</a:t>
            </a:r>
          </a:p>
          <a:p>
            <a:endParaRPr lang="de-DE" dirty="0"/>
          </a:p>
        </p:txBody>
      </p:sp>
      <p:sp>
        <p:nvSpPr>
          <p:cNvPr id="11" name="Textfeld 10">
            <a:extLst>
              <a:ext uri="{FF2B5EF4-FFF2-40B4-BE49-F238E27FC236}">
                <a16:creationId xmlns:a16="http://schemas.microsoft.com/office/drawing/2014/main" id="{E854D837-43CC-009D-6ED4-A48FCF4CDD42}"/>
              </a:ext>
            </a:extLst>
          </p:cNvPr>
          <p:cNvSpPr txBox="1"/>
          <p:nvPr/>
        </p:nvSpPr>
        <p:spPr>
          <a:xfrm>
            <a:off x="242849" y="3388899"/>
            <a:ext cx="3968543" cy="686470"/>
          </a:xfrm>
          <a:prstGeom prst="rect">
            <a:avLst/>
          </a:prstGeom>
          <a:noFill/>
        </p:spPr>
        <p:txBody>
          <a:bodyPr wrap="square">
            <a:spAutoFit/>
          </a:bodyPr>
          <a:lstStyle/>
          <a:p>
            <a:pPr>
              <a:lnSpc>
                <a:spcPct val="110000"/>
              </a:lnSpc>
            </a:pPr>
            <a:r>
              <a:rPr lang="de-DE" b="1" dirty="0">
                <a:solidFill>
                  <a:srgbClr val="FF0000"/>
                </a:solidFill>
                <a:highlight>
                  <a:srgbClr val="C0C0C0"/>
                </a:highlight>
              </a:rPr>
              <a:t>Diese Präsentation darf den LiV </a:t>
            </a:r>
          </a:p>
          <a:p>
            <a:pPr>
              <a:lnSpc>
                <a:spcPct val="110000"/>
              </a:lnSpc>
            </a:pPr>
            <a:r>
              <a:rPr lang="de-DE" b="1" dirty="0">
                <a:solidFill>
                  <a:srgbClr val="FF0000"/>
                </a:solidFill>
                <a:highlight>
                  <a:srgbClr val="C0C0C0"/>
                </a:highlight>
              </a:rPr>
              <a:t>zur Verfügung gestellt werden.</a:t>
            </a:r>
          </a:p>
        </p:txBody>
      </p:sp>
    </p:spTree>
    <p:extLst>
      <p:ext uri="{BB962C8B-B14F-4D97-AF65-F5344CB8AC3E}">
        <p14:creationId xmlns:p14="http://schemas.microsoft.com/office/powerpoint/2010/main" val="38712702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05485-5612-8951-DF1C-B0ECCAF2D1B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1140A23-D550-72E1-9ECB-5F0135D080D1}"/>
              </a:ext>
            </a:extLst>
          </p:cNvPr>
          <p:cNvSpPr>
            <a:spLocks noGrp="1"/>
          </p:cNvSpPr>
          <p:nvPr>
            <p:ph type="title"/>
          </p:nvPr>
        </p:nvSpPr>
        <p:spPr/>
        <p:txBody>
          <a:bodyPr/>
          <a:lstStyle/>
          <a:p>
            <a:r>
              <a:rPr lang="de-DE" dirty="0"/>
              <a:t>3.1.1 Grundsätze und Begriffe VII</a:t>
            </a:r>
          </a:p>
        </p:txBody>
      </p:sp>
      <p:sp>
        <p:nvSpPr>
          <p:cNvPr id="3" name="Inhaltsplatzhalter 2">
            <a:extLst>
              <a:ext uri="{FF2B5EF4-FFF2-40B4-BE49-F238E27FC236}">
                <a16:creationId xmlns:a16="http://schemas.microsoft.com/office/drawing/2014/main" id="{AD23B34D-B17C-FBC5-6323-A9FD082D43AA}"/>
              </a:ext>
            </a:extLst>
          </p:cNvPr>
          <p:cNvSpPr>
            <a:spLocks noGrp="1"/>
          </p:cNvSpPr>
          <p:nvPr>
            <p:ph idx="1"/>
          </p:nvPr>
        </p:nvSpPr>
        <p:spPr>
          <a:xfrm>
            <a:off x="838200" y="1921161"/>
            <a:ext cx="10515600" cy="4351338"/>
          </a:xfrm>
        </p:spPr>
        <p:txBody>
          <a:bodyPr anchor="ctr">
            <a:normAutofit/>
          </a:bodyPr>
          <a:lstStyle/>
          <a:p>
            <a:pPr algn="just"/>
            <a:r>
              <a:rPr lang="de-DE" dirty="0">
                <a:solidFill>
                  <a:srgbClr val="000000"/>
                </a:solidFill>
                <a:effectLst/>
              </a:rPr>
              <a:t>Es gilt der Grundsatz </a:t>
            </a:r>
            <a:r>
              <a:rPr lang="de-DE" b="1" dirty="0">
                <a:solidFill>
                  <a:srgbClr val="000000"/>
                </a:solidFill>
                <a:effectLst/>
              </a:rPr>
              <a:t>„Was nicht ausdrücklich erlaubt ist, das ist verboten.“</a:t>
            </a:r>
            <a:r>
              <a:rPr lang="de-DE" dirty="0">
                <a:solidFill>
                  <a:srgbClr val="000000"/>
                </a:solidFill>
                <a:effectLst/>
              </a:rPr>
              <a:t> (Fachbegriff: </a:t>
            </a:r>
            <a:r>
              <a:rPr lang="de-DE" i="1" dirty="0">
                <a:solidFill>
                  <a:srgbClr val="000000"/>
                </a:solidFill>
                <a:effectLst/>
              </a:rPr>
              <a:t>Verbotstatbestand mit Erlaubnisvorbehalt</a:t>
            </a:r>
            <a:r>
              <a:rPr lang="de-DE" i="1" dirty="0">
                <a:solidFill>
                  <a:srgbClr val="000000"/>
                </a:solidFill>
              </a:rPr>
              <a:t>)</a:t>
            </a:r>
          </a:p>
          <a:p>
            <a:pPr algn="just"/>
            <a:r>
              <a:rPr lang="de-DE" dirty="0">
                <a:solidFill>
                  <a:srgbClr val="000000"/>
                </a:solidFill>
              </a:rPr>
              <a:t>in der Schule: hauptsächlich Daten von Minderjährigen, die besonders schützenswert sind. </a:t>
            </a:r>
          </a:p>
          <a:p>
            <a:pPr algn="just"/>
            <a:r>
              <a:rPr lang="de-DE" dirty="0">
                <a:solidFill>
                  <a:srgbClr val="000000"/>
                </a:solidFill>
              </a:rPr>
              <a:t>Im Privaten ignorieren oder tolerieren wir oft Risiken und Verstöße gegen Vorschriften (</a:t>
            </a:r>
            <a:r>
              <a:rPr lang="de-DE" dirty="0" err="1">
                <a:solidFill>
                  <a:srgbClr val="000000"/>
                </a:solidFill>
              </a:rPr>
              <a:t>TikTok</a:t>
            </a:r>
            <a:r>
              <a:rPr lang="de-DE" dirty="0">
                <a:solidFill>
                  <a:srgbClr val="000000"/>
                </a:solidFill>
              </a:rPr>
              <a:t>, Instagram oder WhatsApp); in unserer dienstlichen Tätigkeit ist das nicht möglich.</a:t>
            </a:r>
          </a:p>
          <a:p>
            <a:pPr marL="0" indent="0" algn="just">
              <a:buNone/>
            </a:pPr>
            <a:r>
              <a:rPr lang="de-DE" sz="1800" dirty="0">
                <a:solidFill>
                  <a:srgbClr val="000000"/>
                </a:solidFill>
              </a:rPr>
              <a:t> </a:t>
            </a:r>
            <a:br>
              <a:rPr lang="de-DE" dirty="0">
                <a:solidFill>
                  <a:srgbClr val="000000"/>
                </a:solidFill>
              </a:rPr>
            </a:br>
            <a:r>
              <a:rPr lang="de-DE" sz="2000" dirty="0">
                <a:solidFill>
                  <a:srgbClr val="000000"/>
                </a:solidFill>
              </a:rPr>
              <a:t>(Man stelle sich vor, eine Sachbearbeiterin in Flensburg ginge mit den Daten unserer Bußgeldbescheide unvorsichtig um… Das fänden wir auch nicht gut.)</a:t>
            </a:r>
            <a:endParaRPr lang="de-DE" dirty="0">
              <a:solidFill>
                <a:srgbClr val="000000"/>
              </a:solidFill>
            </a:endParaRPr>
          </a:p>
          <a:p>
            <a:endParaRPr lang="de-DE" dirty="0">
              <a:solidFill>
                <a:srgbClr val="000000"/>
              </a:solidFill>
              <a:effectLst/>
            </a:endParaRPr>
          </a:p>
        </p:txBody>
      </p:sp>
    </p:spTree>
    <p:extLst>
      <p:ext uri="{BB962C8B-B14F-4D97-AF65-F5344CB8AC3E}">
        <p14:creationId xmlns:p14="http://schemas.microsoft.com/office/powerpoint/2010/main" val="34174873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011770" cy="1325563"/>
          </a:xfrm>
        </p:spPr>
        <p:txBody>
          <a:bodyPr/>
          <a:lstStyle/>
          <a:p>
            <a:r>
              <a:rPr lang="de-DE" dirty="0"/>
              <a:t>3.1.2 Datenerhebung, -aufbewahrung und --löschung I</a:t>
            </a:r>
          </a:p>
        </p:txBody>
      </p:sp>
      <p:sp>
        <p:nvSpPr>
          <p:cNvPr id="3" name="Inhaltsplatzhalter 2"/>
          <p:cNvSpPr>
            <a:spLocks noGrp="1"/>
          </p:cNvSpPr>
          <p:nvPr>
            <p:ph idx="1"/>
          </p:nvPr>
        </p:nvSpPr>
        <p:spPr/>
        <p:txBody>
          <a:bodyPr anchor="ctr">
            <a:normAutofit/>
          </a:bodyPr>
          <a:lstStyle/>
          <a:p>
            <a:pPr algn="just"/>
            <a:r>
              <a:rPr lang="de-DE" dirty="0"/>
              <a:t>Für die Aufbewahrung von Schülerunterlagen (z. B. Schülerakten, Klassenarbeiten, Kursbücher, Prüfungsprotokolle, Zeugnisse) gelten Aufbewahrungsfristen zwischen zwei und 55 Jahren. Nach Ablauf dieser Fristen sind die Daten zu löschen bzw. zu vernichten (§ 10 </a:t>
            </a:r>
            <a:r>
              <a:rPr lang="de-DE" dirty="0" err="1"/>
              <a:t>SchulDSVO</a:t>
            </a:r>
            <a:r>
              <a:rPr lang="de-DE" dirty="0"/>
              <a:t>).</a:t>
            </a:r>
          </a:p>
          <a:p>
            <a:pPr marL="0" indent="0" algn="just">
              <a:lnSpc>
                <a:spcPct val="100000"/>
              </a:lnSpc>
              <a:spcBef>
                <a:spcPts val="0"/>
              </a:spcBef>
              <a:buNone/>
            </a:pPr>
            <a:endParaRPr lang="de-DE" dirty="0"/>
          </a:p>
        </p:txBody>
      </p:sp>
      <p:pic>
        <p:nvPicPr>
          <p:cNvPr id="4" name="Grafik 3">
            <a:extLst>
              <a:ext uri="{FF2B5EF4-FFF2-40B4-BE49-F238E27FC236}">
                <a16:creationId xmlns:a16="http://schemas.microsoft.com/office/drawing/2014/main" id="{7BC42685-76E3-B8CB-6250-E4E559CA8F66}"/>
              </a:ext>
            </a:extLst>
          </p:cNvPr>
          <p:cNvPicPr>
            <a:picLocks noChangeAspect="1"/>
          </p:cNvPicPr>
          <p:nvPr/>
        </p:nvPicPr>
        <p:blipFill>
          <a:blip r:embed="rId2"/>
          <a:srcRect t="35762"/>
          <a:stretch/>
        </p:blipFill>
        <p:spPr>
          <a:xfrm>
            <a:off x="2442949" y="4353060"/>
            <a:ext cx="3623877" cy="2327908"/>
          </a:xfrm>
          <a:prstGeom prst="rect">
            <a:avLst/>
          </a:prstGeom>
        </p:spPr>
      </p:pic>
    </p:spTree>
    <p:extLst>
      <p:ext uri="{BB962C8B-B14F-4D97-AF65-F5344CB8AC3E}">
        <p14:creationId xmlns:p14="http://schemas.microsoft.com/office/powerpoint/2010/main" val="18302692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2D9C0-472D-9CE1-9CC9-FC6AA50FF52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D88797B-334C-EEC0-5994-7515D92200FA}"/>
              </a:ext>
            </a:extLst>
          </p:cNvPr>
          <p:cNvSpPr>
            <a:spLocks noGrp="1"/>
          </p:cNvSpPr>
          <p:nvPr>
            <p:ph type="title"/>
          </p:nvPr>
        </p:nvSpPr>
        <p:spPr>
          <a:xfrm>
            <a:off x="838200" y="365125"/>
            <a:ext cx="9866971" cy="1325563"/>
          </a:xfrm>
        </p:spPr>
        <p:txBody>
          <a:bodyPr/>
          <a:lstStyle/>
          <a:p>
            <a:r>
              <a:rPr lang="de-DE" dirty="0"/>
              <a:t>3.1.2 Datenerhebung, -aufbewahrung und -löschung II</a:t>
            </a:r>
          </a:p>
        </p:txBody>
      </p:sp>
      <p:sp>
        <p:nvSpPr>
          <p:cNvPr id="3" name="Inhaltsplatzhalter 2">
            <a:extLst>
              <a:ext uri="{FF2B5EF4-FFF2-40B4-BE49-F238E27FC236}">
                <a16:creationId xmlns:a16="http://schemas.microsoft.com/office/drawing/2014/main" id="{C128D25C-BCE4-DC49-BF96-B02EB34F6F2C}"/>
              </a:ext>
            </a:extLst>
          </p:cNvPr>
          <p:cNvSpPr>
            <a:spLocks noGrp="1"/>
          </p:cNvSpPr>
          <p:nvPr>
            <p:ph idx="1"/>
          </p:nvPr>
        </p:nvSpPr>
        <p:spPr/>
        <p:txBody>
          <a:bodyPr anchor="ctr">
            <a:normAutofit fontScale="92500"/>
          </a:bodyPr>
          <a:lstStyle/>
          <a:p>
            <a:pPr algn="just"/>
            <a:r>
              <a:rPr lang="de-DE" dirty="0">
                <a:solidFill>
                  <a:srgbClr val="000000"/>
                </a:solidFill>
                <a:effectLst/>
              </a:rPr>
              <a:t>Lehrkräfte haben ihre aufgezeichneten personenbezogenen Daten zu löschen, sobald sie nicht mehr benötigt werden. Die Aufbewahrung von Notizen, die zur Dokumentation von Leistungsbewertungen in gerichtlichen Verfahren notwendig sein können (</a:t>
            </a:r>
            <a:r>
              <a:rPr lang="de-DE" b="1" dirty="0">
                <a:solidFill>
                  <a:srgbClr val="000000"/>
                </a:solidFill>
                <a:effectLst/>
              </a:rPr>
              <a:t>Lehrerkalender</a:t>
            </a:r>
            <a:r>
              <a:rPr lang="de-DE" dirty="0">
                <a:solidFill>
                  <a:srgbClr val="000000"/>
                </a:solidFill>
                <a:effectLst/>
              </a:rPr>
              <a:t>), ist noch für </a:t>
            </a:r>
            <a:r>
              <a:rPr lang="de-DE" b="1" dirty="0">
                <a:solidFill>
                  <a:srgbClr val="000000"/>
                </a:solidFill>
                <a:effectLst/>
              </a:rPr>
              <a:t>zwei Jahre </a:t>
            </a:r>
            <a:r>
              <a:rPr lang="de-DE" dirty="0">
                <a:solidFill>
                  <a:srgbClr val="000000"/>
                </a:solidFill>
                <a:effectLst/>
              </a:rPr>
              <a:t>nach Ablauf des Schuljahres erforderlich, in dem die Leistung bewertet worden ist. Danach sind die Aufzeichnungen zu </a:t>
            </a:r>
            <a:r>
              <a:rPr lang="de-DE" b="1" dirty="0">
                <a:solidFill>
                  <a:srgbClr val="000000"/>
                </a:solidFill>
                <a:effectLst/>
              </a:rPr>
              <a:t>schreddern</a:t>
            </a:r>
            <a:r>
              <a:rPr lang="de-DE" dirty="0">
                <a:solidFill>
                  <a:srgbClr val="000000"/>
                </a:solidFill>
                <a:effectLst/>
              </a:rPr>
              <a:t>.</a:t>
            </a:r>
          </a:p>
          <a:p>
            <a:pPr algn="just"/>
            <a:r>
              <a:rPr lang="de-DE" dirty="0">
                <a:solidFill>
                  <a:srgbClr val="000000"/>
                </a:solidFill>
              </a:rPr>
              <a:t>Vorsicht bei </a:t>
            </a:r>
            <a:r>
              <a:rPr lang="de-DE" b="1" dirty="0">
                <a:solidFill>
                  <a:srgbClr val="000000"/>
                </a:solidFill>
              </a:rPr>
              <a:t>Lehrerkalender-Apps</a:t>
            </a:r>
            <a:r>
              <a:rPr lang="de-DE" dirty="0">
                <a:solidFill>
                  <a:srgbClr val="000000"/>
                </a:solidFill>
              </a:rPr>
              <a:t>: </a:t>
            </a:r>
            <a:r>
              <a:rPr lang="de-DE" dirty="0">
                <a:solidFill>
                  <a:srgbClr val="000000"/>
                </a:solidFill>
                <a:effectLst/>
              </a:rPr>
              <a:t>Diese Daten sollten in ausgedruckter Form aufbewahrt werden, damit sie nicht nur auf einem digitalen Dienstgerät zugänglich sind, welches seinen Dienst versagen kann. (Auch Ausdrucke von Zwischenständen sind aus gleichem Grund sinnvoll.)</a:t>
            </a:r>
          </a:p>
          <a:p>
            <a:pPr algn="just"/>
            <a:r>
              <a:rPr lang="de-DE" dirty="0">
                <a:solidFill>
                  <a:srgbClr val="000000"/>
                </a:solidFill>
              </a:rPr>
              <a:t>School-SH: vermutlich unkritisch (Speicherung auf Dataport-Server?)</a:t>
            </a:r>
            <a:endParaRPr lang="de-DE" dirty="0"/>
          </a:p>
        </p:txBody>
      </p:sp>
    </p:spTree>
    <p:extLst>
      <p:ext uri="{BB962C8B-B14F-4D97-AF65-F5344CB8AC3E}">
        <p14:creationId xmlns:p14="http://schemas.microsoft.com/office/powerpoint/2010/main" val="15061959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3.1.3 Weitergabe von Daten I</a:t>
            </a:r>
          </a:p>
        </p:txBody>
      </p:sp>
      <p:sp>
        <p:nvSpPr>
          <p:cNvPr id="3" name="Inhaltsplatzhalter 2"/>
          <p:cNvSpPr>
            <a:spLocks noGrp="1"/>
          </p:cNvSpPr>
          <p:nvPr>
            <p:ph idx="1"/>
          </p:nvPr>
        </p:nvSpPr>
        <p:spPr/>
        <p:txBody>
          <a:bodyPr anchor="ctr">
            <a:normAutofit/>
          </a:bodyPr>
          <a:lstStyle/>
          <a:p>
            <a:pPr algn="just"/>
            <a:r>
              <a:rPr lang="de-DE" dirty="0">
                <a:solidFill>
                  <a:srgbClr val="000000"/>
                </a:solidFill>
                <a:effectLst/>
              </a:rPr>
              <a:t>Wahrung des Datengeheimnisses </a:t>
            </a:r>
            <a:r>
              <a:rPr lang="de-DE" dirty="0">
                <a:solidFill>
                  <a:srgbClr val="000000"/>
                </a:solidFill>
                <a:effectLst/>
                <a:sym typeface="Wingdings" pitchFamily="2" charset="2"/>
              </a:rPr>
              <a:t> </a:t>
            </a:r>
            <a:r>
              <a:rPr lang="de-DE" dirty="0">
                <a:solidFill>
                  <a:srgbClr val="000000"/>
                </a:solidFill>
                <a:effectLst/>
              </a:rPr>
              <a:t>grundsätzlich untersagt, personenbezogene Daten unbefugt an Außenstehende weiterzugeben. </a:t>
            </a:r>
          </a:p>
          <a:p>
            <a:pPr algn="just"/>
            <a:r>
              <a:rPr lang="de-DE" dirty="0">
                <a:solidFill>
                  <a:srgbClr val="000000"/>
                </a:solidFill>
                <a:effectLst/>
              </a:rPr>
              <a:t>Lehrkräfte dürfen Informationen nur an diejenigen weitergeben, „die es tatsächlich etwas angeht“: Der Austausch mit dem </a:t>
            </a:r>
            <a:r>
              <a:rPr lang="de-DE" dirty="0">
                <a:solidFill>
                  <a:srgbClr val="000000"/>
                </a:solidFill>
              </a:rPr>
              <a:t>Klassenkollegium ist erlaubt, aber bitte</a:t>
            </a:r>
            <a:r>
              <a:rPr lang="de-DE" dirty="0">
                <a:solidFill>
                  <a:srgbClr val="000000"/>
                </a:solidFill>
                <a:effectLst/>
              </a:rPr>
              <a:t> nicht aber die neuesten Schülerstreiche im Lehrerzimmer zum Besten geben.</a:t>
            </a:r>
          </a:p>
          <a:p>
            <a:pPr marL="0" indent="0">
              <a:lnSpc>
                <a:spcPct val="100000"/>
              </a:lnSpc>
              <a:spcBef>
                <a:spcPts val="0"/>
              </a:spcBef>
              <a:buNone/>
            </a:pPr>
            <a:endParaRPr lang="de-DE" dirty="0"/>
          </a:p>
        </p:txBody>
      </p:sp>
      <p:pic>
        <p:nvPicPr>
          <p:cNvPr id="4" name="Grafik 3">
            <a:extLst>
              <a:ext uri="{FF2B5EF4-FFF2-40B4-BE49-F238E27FC236}">
                <a16:creationId xmlns:a16="http://schemas.microsoft.com/office/drawing/2014/main" id="{0C3659B0-7106-957A-8F84-A8CE825D057F}"/>
              </a:ext>
            </a:extLst>
          </p:cNvPr>
          <p:cNvPicPr>
            <a:picLocks noChangeAspect="1"/>
          </p:cNvPicPr>
          <p:nvPr/>
        </p:nvPicPr>
        <p:blipFill>
          <a:blip r:embed="rId2"/>
          <a:stretch>
            <a:fillRect/>
          </a:stretch>
        </p:blipFill>
        <p:spPr>
          <a:xfrm flipH="1">
            <a:off x="9348714" y="4257641"/>
            <a:ext cx="2488464" cy="2485468"/>
          </a:xfrm>
          <a:prstGeom prst="rect">
            <a:avLst/>
          </a:prstGeom>
        </p:spPr>
      </p:pic>
    </p:spTree>
    <p:extLst>
      <p:ext uri="{BB962C8B-B14F-4D97-AF65-F5344CB8AC3E}">
        <p14:creationId xmlns:p14="http://schemas.microsoft.com/office/powerpoint/2010/main" val="117824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E51E7-3597-B57F-E13A-9A882A3665E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E543AFD-F237-0EC7-2A1E-CC5ECBA69382}"/>
              </a:ext>
            </a:extLst>
          </p:cNvPr>
          <p:cNvSpPr>
            <a:spLocks noGrp="1"/>
          </p:cNvSpPr>
          <p:nvPr>
            <p:ph type="title"/>
          </p:nvPr>
        </p:nvSpPr>
        <p:spPr/>
        <p:txBody>
          <a:bodyPr/>
          <a:lstStyle/>
          <a:p>
            <a:r>
              <a:rPr lang="de-DE"/>
              <a:t>3.1.3 Weitergabe von Daten II</a:t>
            </a:r>
            <a:endParaRPr lang="de-DE" dirty="0"/>
          </a:p>
        </p:txBody>
      </p:sp>
      <p:sp>
        <p:nvSpPr>
          <p:cNvPr id="3" name="Inhaltsplatzhalter 2">
            <a:extLst>
              <a:ext uri="{FF2B5EF4-FFF2-40B4-BE49-F238E27FC236}">
                <a16:creationId xmlns:a16="http://schemas.microsoft.com/office/drawing/2014/main" id="{A9181FD8-9107-30E8-F37C-27A19170E6CD}"/>
              </a:ext>
            </a:extLst>
          </p:cNvPr>
          <p:cNvSpPr>
            <a:spLocks noGrp="1"/>
          </p:cNvSpPr>
          <p:nvPr>
            <p:ph idx="1"/>
          </p:nvPr>
        </p:nvSpPr>
        <p:spPr>
          <a:xfrm>
            <a:off x="838200" y="1735472"/>
            <a:ext cx="10515600" cy="4351338"/>
          </a:xfrm>
        </p:spPr>
        <p:txBody>
          <a:bodyPr anchor="ctr">
            <a:normAutofit/>
          </a:bodyPr>
          <a:lstStyle/>
          <a:p>
            <a:pPr algn="just"/>
            <a:r>
              <a:rPr lang="de-DE" dirty="0">
                <a:solidFill>
                  <a:srgbClr val="000000"/>
                </a:solidFill>
                <a:effectLst/>
              </a:rPr>
              <a:t>Telefonliste, Klassenliste für Elternvertretungen: Die Weitergabe </a:t>
            </a:r>
            <a:r>
              <a:rPr lang="de-DE" b="1" dirty="0">
                <a:solidFill>
                  <a:srgbClr val="000000"/>
                </a:solidFill>
                <a:effectLst/>
              </a:rPr>
              <a:t>über das Sekretariat</a:t>
            </a:r>
            <a:r>
              <a:rPr lang="de-DE" dirty="0">
                <a:solidFill>
                  <a:srgbClr val="000000"/>
                </a:solidFill>
                <a:effectLst/>
              </a:rPr>
              <a:t> ist erlaubt, wenn die Betroffenen zugestimmt haben (wird bei Anmeldung des Kindes an der Schule abgefragt).</a:t>
            </a:r>
          </a:p>
          <a:p>
            <a:pPr algn="just"/>
            <a:r>
              <a:rPr lang="de-DE" dirty="0">
                <a:solidFill>
                  <a:srgbClr val="000000"/>
                </a:solidFill>
              </a:rPr>
              <a:t>Seien Sie wachsam: Unternehmen versuchen gern an Daten zu kommen – über Preisausschreiben, „Bewerbungstraining“ und ähnliche Aktionen.</a:t>
            </a:r>
            <a:endParaRPr lang="de-DE" dirty="0">
              <a:solidFill>
                <a:srgbClr val="000000"/>
              </a:solidFill>
              <a:effectLst/>
            </a:endParaRPr>
          </a:p>
        </p:txBody>
      </p:sp>
      <p:pic>
        <p:nvPicPr>
          <p:cNvPr id="5" name="Grafik 4">
            <a:extLst>
              <a:ext uri="{FF2B5EF4-FFF2-40B4-BE49-F238E27FC236}">
                <a16:creationId xmlns:a16="http://schemas.microsoft.com/office/drawing/2014/main" id="{EB6EE2C0-541A-F17D-2D91-47AD15BC24E4}"/>
              </a:ext>
            </a:extLst>
          </p:cNvPr>
          <p:cNvPicPr>
            <a:picLocks noChangeAspect="1"/>
          </p:cNvPicPr>
          <p:nvPr/>
        </p:nvPicPr>
        <p:blipFill>
          <a:blip r:embed="rId3"/>
          <a:stretch>
            <a:fillRect/>
          </a:stretch>
        </p:blipFill>
        <p:spPr>
          <a:xfrm flipH="1">
            <a:off x="3704226" y="4561716"/>
            <a:ext cx="2391773" cy="2345133"/>
          </a:xfrm>
          <a:prstGeom prst="rect">
            <a:avLst/>
          </a:prstGeom>
        </p:spPr>
      </p:pic>
    </p:spTree>
    <p:extLst>
      <p:ext uri="{BB962C8B-B14F-4D97-AF65-F5344CB8AC3E}">
        <p14:creationId xmlns:p14="http://schemas.microsoft.com/office/powerpoint/2010/main" val="589632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48C3D-437C-0E7A-3153-46AFD36D0B22}"/>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2F893ED6-9776-6E56-35DA-2606122F0F0B}"/>
              </a:ext>
            </a:extLst>
          </p:cNvPr>
          <p:cNvSpPr>
            <a:spLocks noGrp="1"/>
          </p:cNvSpPr>
          <p:nvPr>
            <p:ph idx="1"/>
          </p:nvPr>
        </p:nvSpPr>
        <p:spPr/>
        <p:txBody>
          <a:bodyPr anchor="ctr">
            <a:normAutofit lnSpcReduction="10000"/>
          </a:bodyPr>
          <a:lstStyle/>
          <a:p>
            <a:pPr marL="0" indent="0" algn="just">
              <a:buNone/>
            </a:pPr>
            <a:r>
              <a:rPr lang="de-DE" dirty="0">
                <a:solidFill>
                  <a:srgbClr val="000000"/>
                </a:solidFill>
              </a:rPr>
              <a:t>Die </a:t>
            </a:r>
            <a:r>
              <a:rPr lang="de-DE" b="1" dirty="0">
                <a:solidFill>
                  <a:srgbClr val="000000"/>
                </a:solidFill>
              </a:rPr>
              <a:t>Datenerhebung</a:t>
            </a:r>
            <a:r>
              <a:rPr lang="de-DE" dirty="0">
                <a:solidFill>
                  <a:srgbClr val="000000"/>
                </a:solidFill>
              </a:rPr>
              <a:t> bedarf immer </a:t>
            </a:r>
          </a:p>
          <a:p>
            <a:pPr marL="0" indent="0" algn="just">
              <a:buNone/>
            </a:pPr>
            <a:endParaRPr lang="de-DE" dirty="0">
              <a:solidFill>
                <a:srgbClr val="000000"/>
              </a:solidFill>
            </a:endParaRPr>
          </a:p>
          <a:p>
            <a:pPr marL="0" indent="0" algn="ctr">
              <a:buNone/>
            </a:pPr>
            <a:r>
              <a:rPr lang="de-DE" i="1" dirty="0">
                <a:solidFill>
                  <a:srgbClr val="000000"/>
                </a:solidFill>
              </a:rPr>
              <a:t>entweder</a:t>
            </a:r>
            <a:r>
              <a:rPr lang="de-DE" dirty="0">
                <a:solidFill>
                  <a:srgbClr val="000000"/>
                </a:solidFill>
              </a:rPr>
              <a:t> </a:t>
            </a:r>
          </a:p>
          <a:p>
            <a:pPr marL="0" indent="0" algn="ctr">
              <a:buNone/>
            </a:pPr>
            <a:r>
              <a:rPr lang="de-DE" dirty="0">
                <a:solidFill>
                  <a:srgbClr val="000000"/>
                </a:solidFill>
              </a:rPr>
              <a:t>einer </a:t>
            </a:r>
            <a:r>
              <a:rPr lang="de-DE" b="1" dirty="0">
                <a:solidFill>
                  <a:srgbClr val="000000"/>
                </a:solidFill>
              </a:rPr>
              <a:t>Erlaubnis</a:t>
            </a:r>
            <a:r>
              <a:rPr lang="de-DE" dirty="0">
                <a:solidFill>
                  <a:srgbClr val="000000"/>
                </a:solidFill>
              </a:rPr>
              <a:t> in Form einer rechtlichen Regelung (z. B. SchulG § 30) = </a:t>
            </a:r>
            <a:r>
              <a:rPr lang="de-DE" b="1" dirty="0">
                <a:solidFill>
                  <a:srgbClr val="000000"/>
                </a:solidFill>
              </a:rPr>
              <a:t>Pflichtdaten</a:t>
            </a:r>
          </a:p>
          <a:p>
            <a:pPr marL="0" indent="0" algn="ctr">
              <a:buNone/>
            </a:pPr>
            <a:endParaRPr lang="de-DE" dirty="0">
              <a:solidFill>
                <a:srgbClr val="000000"/>
              </a:solidFill>
            </a:endParaRPr>
          </a:p>
          <a:p>
            <a:pPr marL="0" indent="0" algn="ctr">
              <a:buNone/>
            </a:pPr>
            <a:r>
              <a:rPr lang="de-DE" dirty="0">
                <a:solidFill>
                  <a:srgbClr val="000000"/>
                </a:solidFill>
              </a:rPr>
              <a:t> </a:t>
            </a:r>
            <a:r>
              <a:rPr lang="de-DE" i="1" dirty="0">
                <a:solidFill>
                  <a:srgbClr val="000000"/>
                </a:solidFill>
              </a:rPr>
              <a:t>oder</a:t>
            </a:r>
            <a:r>
              <a:rPr lang="de-DE" dirty="0">
                <a:solidFill>
                  <a:srgbClr val="000000"/>
                </a:solidFill>
              </a:rPr>
              <a:t> </a:t>
            </a:r>
          </a:p>
          <a:p>
            <a:pPr marL="0" indent="0" algn="ctr">
              <a:buNone/>
            </a:pPr>
            <a:r>
              <a:rPr lang="de-DE" dirty="0">
                <a:solidFill>
                  <a:srgbClr val="000000"/>
                </a:solidFill>
              </a:rPr>
              <a:t>der </a:t>
            </a:r>
            <a:r>
              <a:rPr lang="de-DE" b="1" dirty="0">
                <a:solidFill>
                  <a:srgbClr val="000000"/>
                </a:solidFill>
              </a:rPr>
              <a:t>Einwilligung</a:t>
            </a:r>
            <a:r>
              <a:rPr lang="de-DE" dirty="0">
                <a:solidFill>
                  <a:srgbClr val="000000"/>
                </a:solidFill>
              </a:rPr>
              <a:t> der Betroffenen =</a:t>
            </a:r>
          </a:p>
          <a:p>
            <a:pPr marL="0" indent="0" algn="ctr">
              <a:buNone/>
            </a:pPr>
            <a:r>
              <a:rPr lang="de-DE" b="1" dirty="0">
                <a:solidFill>
                  <a:srgbClr val="000000"/>
                </a:solidFill>
              </a:rPr>
              <a:t>Freiwillige Daten</a:t>
            </a:r>
            <a:r>
              <a:rPr lang="de-DE" dirty="0">
                <a:solidFill>
                  <a:srgbClr val="000000"/>
                </a:solidFill>
              </a:rPr>
              <a:t>. </a:t>
            </a:r>
          </a:p>
        </p:txBody>
      </p:sp>
      <p:sp>
        <p:nvSpPr>
          <p:cNvPr id="6" name="Titel 1">
            <a:extLst>
              <a:ext uri="{FF2B5EF4-FFF2-40B4-BE49-F238E27FC236}">
                <a16:creationId xmlns:a16="http://schemas.microsoft.com/office/drawing/2014/main" id="{8D2448DF-92B1-B553-94C2-8FD0D001ABA4}"/>
              </a:ext>
            </a:extLst>
          </p:cNvPr>
          <p:cNvSpPr txBox="1">
            <a:spLocks/>
          </p:cNvSpPr>
          <p:nvPr/>
        </p:nvSpPr>
        <p:spPr>
          <a:xfrm>
            <a:off x="838200" y="3277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3.1.4 Pflichtdaten und freiwillige Daten, Auskunft I </a:t>
            </a:r>
            <a:r>
              <a:rPr lang="de-DE" dirty="0">
                <a:solidFill>
                  <a:srgbClr val="FF0000"/>
                </a:solidFill>
              </a:rPr>
              <a:t>- wichtig</a:t>
            </a:r>
          </a:p>
        </p:txBody>
      </p:sp>
      <p:pic>
        <p:nvPicPr>
          <p:cNvPr id="2" name="Grafik 1">
            <a:extLst>
              <a:ext uri="{FF2B5EF4-FFF2-40B4-BE49-F238E27FC236}">
                <a16:creationId xmlns:a16="http://schemas.microsoft.com/office/drawing/2014/main" id="{E50A71D1-65B0-FB9C-AC6D-18BDA28FA62C}"/>
              </a:ext>
            </a:extLst>
          </p:cNvPr>
          <p:cNvPicPr>
            <a:picLocks noChangeAspect="1"/>
          </p:cNvPicPr>
          <p:nvPr/>
        </p:nvPicPr>
        <p:blipFill>
          <a:blip r:embed="rId2"/>
          <a:stretch>
            <a:fillRect/>
          </a:stretch>
        </p:blipFill>
        <p:spPr>
          <a:xfrm>
            <a:off x="463993" y="4006812"/>
            <a:ext cx="2715142" cy="2715142"/>
          </a:xfrm>
          <a:prstGeom prst="rect">
            <a:avLst/>
          </a:prstGeom>
        </p:spPr>
      </p:pic>
    </p:spTree>
    <p:extLst>
      <p:ext uri="{BB962C8B-B14F-4D97-AF65-F5344CB8AC3E}">
        <p14:creationId xmlns:p14="http://schemas.microsoft.com/office/powerpoint/2010/main" val="790622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922F5-B011-F96E-7C49-A1BFF1873014}"/>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F8470BCD-6445-5EED-E7A3-1EB40D9BB54C}"/>
              </a:ext>
            </a:extLst>
          </p:cNvPr>
          <p:cNvSpPr>
            <a:spLocks noGrp="1"/>
          </p:cNvSpPr>
          <p:nvPr>
            <p:ph idx="1"/>
          </p:nvPr>
        </p:nvSpPr>
        <p:spPr/>
        <p:txBody>
          <a:bodyPr anchor="ctr">
            <a:normAutofit/>
          </a:bodyPr>
          <a:lstStyle/>
          <a:p>
            <a:pPr marL="0" indent="0" algn="just">
              <a:buNone/>
            </a:pPr>
            <a:r>
              <a:rPr lang="de-DE" b="1" dirty="0">
                <a:solidFill>
                  <a:srgbClr val="000000"/>
                </a:solidFill>
              </a:rPr>
              <a:t>Pflichtdaten: </a:t>
            </a:r>
          </a:p>
          <a:p>
            <a:pPr algn="just"/>
            <a:r>
              <a:rPr lang="de-DE" dirty="0">
                <a:solidFill>
                  <a:srgbClr val="000000"/>
                </a:solidFill>
              </a:rPr>
              <a:t>müssen angegeben werden, um den schulischen Zweck zu erfüllen, denn eine Schule lässt sich ohne Namen, Adressen, Telefonnummern, Geburtsdaten der Schüler nicht verwalten</a:t>
            </a:r>
          </a:p>
          <a:p>
            <a:pPr marL="0" indent="0" algn="just">
              <a:buNone/>
            </a:pPr>
            <a:r>
              <a:rPr lang="de-DE" b="1" dirty="0">
                <a:solidFill>
                  <a:srgbClr val="000000"/>
                </a:solidFill>
              </a:rPr>
              <a:t>Freiwillige Daten: </a:t>
            </a:r>
          </a:p>
          <a:p>
            <a:pPr algn="just"/>
            <a:r>
              <a:rPr lang="de-DE" dirty="0">
                <a:solidFill>
                  <a:srgbClr val="000000"/>
                </a:solidFill>
              </a:rPr>
              <a:t>Einwilligung muss nicht ständig erneuert werden – Ausnahme: Fotos/Videos im Unterricht</a:t>
            </a:r>
          </a:p>
          <a:p>
            <a:pPr algn="just">
              <a:spcBef>
                <a:spcPts val="0"/>
              </a:spcBef>
            </a:pPr>
            <a:r>
              <a:rPr lang="de-DE" dirty="0">
                <a:solidFill>
                  <a:srgbClr val="000000"/>
                </a:solidFill>
              </a:rPr>
              <a:t>Hinweis, dass Einwilligung widerrufen werden kann</a:t>
            </a:r>
          </a:p>
        </p:txBody>
      </p:sp>
      <p:sp>
        <p:nvSpPr>
          <p:cNvPr id="6" name="Titel 1">
            <a:extLst>
              <a:ext uri="{FF2B5EF4-FFF2-40B4-BE49-F238E27FC236}">
                <a16:creationId xmlns:a16="http://schemas.microsoft.com/office/drawing/2014/main" id="{9DB4AB6A-514C-AC4D-745D-7BB3FA1FFACC}"/>
              </a:ext>
            </a:extLst>
          </p:cNvPr>
          <p:cNvSpPr txBox="1">
            <a:spLocks/>
          </p:cNvSpPr>
          <p:nvPr/>
        </p:nvSpPr>
        <p:spPr>
          <a:xfrm>
            <a:off x="838200" y="3277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3.1.4 Pflichtdaten und freiwillige Daten, Auskunft II</a:t>
            </a:r>
          </a:p>
        </p:txBody>
      </p:sp>
    </p:spTree>
    <p:extLst>
      <p:ext uri="{BB962C8B-B14F-4D97-AF65-F5344CB8AC3E}">
        <p14:creationId xmlns:p14="http://schemas.microsoft.com/office/powerpoint/2010/main" val="1546456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31DFF-FDED-ED49-AF12-CD35CE7AC7AC}"/>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1A995495-0B28-E245-B9E9-43F7505A89DD}"/>
              </a:ext>
            </a:extLst>
          </p:cNvPr>
          <p:cNvSpPr>
            <a:spLocks noGrp="1"/>
          </p:cNvSpPr>
          <p:nvPr>
            <p:ph idx="1"/>
          </p:nvPr>
        </p:nvSpPr>
        <p:spPr/>
        <p:txBody>
          <a:bodyPr anchor="ctr">
            <a:normAutofit/>
          </a:bodyPr>
          <a:lstStyle/>
          <a:p>
            <a:pPr algn="just"/>
            <a:r>
              <a:rPr lang="de-DE" dirty="0">
                <a:solidFill>
                  <a:srgbClr val="000000"/>
                </a:solidFill>
              </a:rPr>
              <a:t>Betroffene Personen haben ein </a:t>
            </a:r>
            <a:r>
              <a:rPr lang="de-DE" b="1" dirty="0">
                <a:solidFill>
                  <a:srgbClr val="000000"/>
                </a:solidFill>
              </a:rPr>
              <a:t>Recht auf Auskunft </a:t>
            </a:r>
            <a:r>
              <a:rPr lang="de-DE" dirty="0">
                <a:solidFill>
                  <a:srgbClr val="000000"/>
                </a:solidFill>
              </a:rPr>
              <a:t>(DSGVO Art. 15) bezüglich </a:t>
            </a:r>
          </a:p>
          <a:p>
            <a:pPr lvl="1"/>
            <a:r>
              <a:rPr lang="de-DE" dirty="0">
                <a:solidFill>
                  <a:srgbClr val="000000"/>
                </a:solidFill>
                <a:effectLst/>
              </a:rPr>
              <a:t>Verarbeitungszwecke</a:t>
            </a:r>
          </a:p>
          <a:p>
            <a:pPr lvl="1"/>
            <a:r>
              <a:rPr lang="de-DE" dirty="0">
                <a:solidFill>
                  <a:srgbClr val="000000"/>
                </a:solidFill>
                <a:effectLst/>
              </a:rPr>
              <a:t>Dauer der Speicherung</a:t>
            </a:r>
          </a:p>
          <a:p>
            <a:pPr lvl="1"/>
            <a:r>
              <a:rPr lang="de-DE" dirty="0">
                <a:solidFill>
                  <a:srgbClr val="000000"/>
                </a:solidFill>
                <a:effectLst/>
              </a:rPr>
              <a:t>Empfänger, gegenüber denen die Daten offengelegt werden</a:t>
            </a:r>
          </a:p>
          <a:p>
            <a:pPr marL="0" indent="0" algn="just">
              <a:buNone/>
            </a:pPr>
            <a:r>
              <a:rPr lang="de-DE" dirty="0">
                <a:solidFill>
                  <a:srgbClr val="000000"/>
                </a:solidFill>
              </a:rPr>
              <a:t>	sowie</a:t>
            </a:r>
          </a:p>
          <a:p>
            <a:pPr lvl="1" algn="just"/>
            <a:r>
              <a:rPr lang="de-DE" dirty="0">
                <a:solidFill>
                  <a:srgbClr val="000000"/>
                </a:solidFill>
              </a:rPr>
              <a:t>d</a:t>
            </a:r>
            <a:r>
              <a:rPr lang="de-DE" dirty="0">
                <a:solidFill>
                  <a:srgbClr val="000000"/>
                </a:solidFill>
                <a:effectLst/>
              </a:rPr>
              <a:t>as Recht auf Berichtigung und Löschung und </a:t>
            </a:r>
          </a:p>
          <a:p>
            <a:pPr lvl="1" algn="just"/>
            <a:r>
              <a:rPr lang="de-DE" dirty="0">
                <a:solidFill>
                  <a:srgbClr val="000000"/>
                </a:solidFill>
              </a:rPr>
              <a:t>e</a:t>
            </a:r>
            <a:r>
              <a:rPr lang="de-DE" dirty="0">
                <a:solidFill>
                  <a:srgbClr val="000000"/>
                </a:solidFill>
                <a:effectLst/>
              </a:rPr>
              <a:t>in Beschwerderecht gegenüber der Aufsichtsbehörde</a:t>
            </a:r>
            <a:endParaRPr lang="de-DE" dirty="0">
              <a:solidFill>
                <a:srgbClr val="000000"/>
              </a:solidFill>
              <a:effectLst/>
              <a:latin typeface="Helvetica" pitchFamily="2" charset="0"/>
            </a:endParaRPr>
          </a:p>
          <a:p>
            <a:pPr algn="just"/>
            <a:r>
              <a:rPr lang="de-DE" dirty="0">
                <a:solidFill>
                  <a:srgbClr val="000000"/>
                </a:solidFill>
              </a:rPr>
              <a:t>Beispiel: Recht auf Einsicht in die Schülerakte</a:t>
            </a:r>
            <a:endParaRPr lang="de-DE" dirty="0">
              <a:solidFill>
                <a:srgbClr val="000000"/>
              </a:solidFill>
              <a:effectLst/>
            </a:endParaRPr>
          </a:p>
        </p:txBody>
      </p:sp>
      <p:sp>
        <p:nvSpPr>
          <p:cNvPr id="6" name="Titel 1">
            <a:extLst>
              <a:ext uri="{FF2B5EF4-FFF2-40B4-BE49-F238E27FC236}">
                <a16:creationId xmlns:a16="http://schemas.microsoft.com/office/drawing/2014/main" id="{144FBA83-F573-4CE5-998E-7C0CC59AEE3C}"/>
              </a:ext>
            </a:extLst>
          </p:cNvPr>
          <p:cNvSpPr txBox="1">
            <a:spLocks/>
          </p:cNvSpPr>
          <p:nvPr/>
        </p:nvSpPr>
        <p:spPr>
          <a:xfrm>
            <a:off x="838200" y="3277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3.1.4 Pflichtdaten und freiwillige Daten, Auskunft III</a:t>
            </a:r>
          </a:p>
        </p:txBody>
      </p:sp>
      <p:pic>
        <p:nvPicPr>
          <p:cNvPr id="2" name="Grafik 1">
            <a:extLst>
              <a:ext uri="{FF2B5EF4-FFF2-40B4-BE49-F238E27FC236}">
                <a16:creationId xmlns:a16="http://schemas.microsoft.com/office/drawing/2014/main" id="{1B878C63-F86B-C21A-4DD2-BEA16387446A}"/>
              </a:ext>
            </a:extLst>
          </p:cNvPr>
          <p:cNvPicPr>
            <a:picLocks noChangeAspect="1"/>
          </p:cNvPicPr>
          <p:nvPr/>
        </p:nvPicPr>
        <p:blipFill>
          <a:blip r:embed="rId2"/>
          <a:stretch>
            <a:fillRect/>
          </a:stretch>
        </p:blipFill>
        <p:spPr>
          <a:xfrm>
            <a:off x="9206023" y="2464639"/>
            <a:ext cx="2447260" cy="2447260"/>
          </a:xfrm>
          <a:prstGeom prst="rect">
            <a:avLst/>
          </a:prstGeom>
        </p:spPr>
      </p:pic>
    </p:spTree>
    <p:extLst>
      <p:ext uri="{BB962C8B-B14F-4D97-AF65-F5344CB8AC3E}">
        <p14:creationId xmlns:p14="http://schemas.microsoft.com/office/powerpoint/2010/main" val="2970998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3EC87-B315-3D1C-C665-BE31657AF6AB}"/>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8919FFB8-E3D8-DF98-B0A5-DE99DA131FE4}"/>
              </a:ext>
            </a:extLst>
          </p:cNvPr>
          <p:cNvSpPr>
            <a:spLocks noGrp="1"/>
          </p:cNvSpPr>
          <p:nvPr>
            <p:ph idx="1"/>
          </p:nvPr>
        </p:nvSpPr>
        <p:spPr/>
        <p:txBody>
          <a:bodyPr anchor="ctr">
            <a:normAutofit/>
          </a:bodyPr>
          <a:lstStyle/>
          <a:p>
            <a:pPr algn="just"/>
            <a:r>
              <a:rPr lang="de-DE" b="1" dirty="0">
                <a:solidFill>
                  <a:srgbClr val="000000"/>
                </a:solidFill>
              </a:rPr>
              <a:t>Ausnahme: </a:t>
            </a:r>
            <a:r>
              <a:rPr lang="de-DE" dirty="0">
                <a:solidFill>
                  <a:srgbClr val="000000"/>
                </a:solidFill>
              </a:rPr>
              <a:t>Schulgesetz § 30 (10)</a:t>
            </a:r>
          </a:p>
          <a:p>
            <a:pPr marL="457200" lvl="1" indent="0" algn="just">
              <a:buNone/>
            </a:pPr>
            <a:r>
              <a:rPr lang="de-DE" sz="2000" i="1" dirty="0">
                <a:solidFill>
                  <a:srgbClr val="000000"/>
                </a:solidFill>
                <a:effectLst/>
              </a:rPr>
              <a:t>„Für </a:t>
            </a:r>
            <a:r>
              <a:rPr lang="de-DE" sz="2000" b="1" i="1" dirty="0">
                <a:solidFill>
                  <a:srgbClr val="000000"/>
                </a:solidFill>
                <a:effectLst/>
              </a:rPr>
              <a:t>persönliche Zwischenbewertungen </a:t>
            </a:r>
            <a:r>
              <a:rPr lang="de-DE" sz="2000" i="1" dirty="0">
                <a:solidFill>
                  <a:srgbClr val="000000"/>
                </a:solidFill>
                <a:effectLst/>
              </a:rPr>
              <a:t>des allgemeinen Lernverhaltens und des Sozialverhaltens in der Schule sowie </a:t>
            </a:r>
            <a:r>
              <a:rPr lang="de-DE" sz="2000" b="1" i="1" dirty="0">
                <a:solidFill>
                  <a:srgbClr val="000000"/>
                </a:solidFill>
                <a:effectLst/>
              </a:rPr>
              <a:t>persönliche Notizen der Lehrkräfte </a:t>
            </a:r>
            <a:r>
              <a:rPr lang="de-DE" sz="2000" i="1" dirty="0">
                <a:solidFill>
                  <a:srgbClr val="000000"/>
                </a:solidFill>
                <a:effectLst/>
              </a:rPr>
              <a:t>über Schülerinnen, Schüler und Eltern bestehen die Rechte der betroffenen Personen gemäß Artikel 12 bis 21 der Verordnung (EU) 2016/679 nicht. Die Lehrkraft hat sicherzustellen, dass diese Daten vor dem Zugriff unbefugter Dritter geschützt werden. […]“</a:t>
            </a:r>
          </a:p>
          <a:p>
            <a:pPr algn="just"/>
            <a:r>
              <a:rPr lang="de-DE" dirty="0">
                <a:solidFill>
                  <a:srgbClr val="000000"/>
                </a:solidFill>
                <a:effectLst/>
              </a:rPr>
              <a:t>Also: Ihr </a:t>
            </a:r>
            <a:r>
              <a:rPr lang="de-DE" b="1" dirty="0">
                <a:solidFill>
                  <a:srgbClr val="000000"/>
                </a:solidFill>
                <a:effectLst/>
              </a:rPr>
              <a:t>Lehrerkalender</a:t>
            </a:r>
            <a:r>
              <a:rPr lang="de-DE" dirty="0">
                <a:solidFill>
                  <a:srgbClr val="000000"/>
                </a:solidFill>
                <a:effectLst/>
              </a:rPr>
              <a:t> mit Notizen für die „mündlichen Noten“ ist für Eltern und SuS </a:t>
            </a:r>
            <a:r>
              <a:rPr lang="de-DE" b="1" dirty="0">
                <a:solidFill>
                  <a:srgbClr val="000000"/>
                </a:solidFill>
                <a:effectLst/>
              </a:rPr>
              <a:t>tabu</a:t>
            </a:r>
            <a:r>
              <a:rPr lang="de-DE" dirty="0">
                <a:solidFill>
                  <a:srgbClr val="000000"/>
                </a:solidFill>
                <a:effectLst/>
              </a:rPr>
              <a:t>. Geben Sie gut auf ihn acht, lassen Sie ihn nirgendwo versehentlich liegen. Im Gegensatz zu Ihrem Dienstgerät ist er nicht durch ein Passwort geschützt.</a:t>
            </a:r>
          </a:p>
        </p:txBody>
      </p:sp>
      <p:sp>
        <p:nvSpPr>
          <p:cNvPr id="6" name="Titel 1">
            <a:extLst>
              <a:ext uri="{FF2B5EF4-FFF2-40B4-BE49-F238E27FC236}">
                <a16:creationId xmlns:a16="http://schemas.microsoft.com/office/drawing/2014/main" id="{3551FF8E-5786-32B8-81EF-5BFE0916FCEC}"/>
              </a:ext>
            </a:extLst>
          </p:cNvPr>
          <p:cNvSpPr txBox="1">
            <a:spLocks/>
          </p:cNvSpPr>
          <p:nvPr/>
        </p:nvSpPr>
        <p:spPr>
          <a:xfrm>
            <a:off x="838200" y="3277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3.1.4 Pflichtdaten und freiwillige Daten, Auskunft IV</a:t>
            </a:r>
          </a:p>
        </p:txBody>
      </p:sp>
    </p:spTree>
    <p:extLst>
      <p:ext uri="{BB962C8B-B14F-4D97-AF65-F5344CB8AC3E}">
        <p14:creationId xmlns:p14="http://schemas.microsoft.com/office/powerpoint/2010/main" val="3013363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3.1.5 Daten für Verwaltungszwecke – </a:t>
            </a:r>
            <a:br>
              <a:rPr lang="de-DE" dirty="0"/>
            </a:br>
            <a:r>
              <a:rPr lang="de-DE" dirty="0"/>
              <a:t>Daten für pädagogisch-didaktische Zwecke I</a:t>
            </a:r>
          </a:p>
        </p:txBody>
      </p:sp>
      <p:sp>
        <p:nvSpPr>
          <p:cNvPr id="3" name="Inhaltsplatzhalter 2"/>
          <p:cNvSpPr>
            <a:spLocks noGrp="1"/>
          </p:cNvSpPr>
          <p:nvPr>
            <p:ph idx="1"/>
          </p:nvPr>
        </p:nvSpPr>
        <p:spPr/>
        <p:txBody>
          <a:bodyPr anchor="ctr">
            <a:normAutofit/>
          </a:bodyPr>
          <a:lstStyle/>
          <a:p>
            <a:pPr algn="just"/>
            <a:r>
              <a:rPr lang="de-DE" dirty="0">
                <a:solidFill>
                  <a:srgbClr val="000000"/>
                </a:solidFill>
                <a:effectLst/>
              </a:rPr>
              <a:t>Die Schuldatenschutzverordnung (</a:t>
            </a:r>
            <a:r>
              <a:rPr lang="de-DE" dirty="0" err="1">
                <a:solidFill>
                  <a:srgbClr val="000000"/>
                </a:solidFill>
                <a:effectLst/>
              </a:rPr>
              <a:t>SchulDSVO</a:t>
            </a:r>
            <a:r>
              <a:rPr lang="de-DE" dirty="0">
                <a:solidFill>
                  <a:srgbClr val="000000"/>
                </a:solidFill>
                <a:effectLst/>
              </a:rPr>
              <a:t> § 4) unterscheidet zwischen </a:t>
            </a:r>
            <a:r>
              <a:rPr lang="de-DE" b="1" dirty="0">
                <a:solidFill>
                  <a:srgbClr val="000000"/>
                </a:solidFill>
                <a:effectLst/>
              </a:rPr>
              <a:t>Daten für Verwaltungszwecke </a:t>
            </a:r>
            <a:r>
              <a:rPr lang="de-DE" dirty="0">
                <a:solidFill>
                  <a:srgbClr val="000000"/>
                </a:solidFill>
                <a:effectLst/>
              </a:rPr>
              <a:t>und </a:t>
            </a:r>
            <a:r>
              <a:rPr lang="de-DE" b="1" dirty="0">
                <a:solidFill>
                  <a:srgbClr val="000000"/>
                </a:solidFill>
                <a:effectLst/>
              </a:rPr>
              <a:t>Daten für pädagogisch-didaktische Zwecke. </a:t>
            </a:r>
          </a:p>
          <a:p>
            <a:pPr lvl="1" algn="just"/>
            <a:r>
              <a:rPr lang="de-DE" sz="2000" dirty="0">
                <a:solidFill>
                  <a:srgbClr val="000000"/>
                </a:solidFill>
              </a:rPr>
              <a:t>Beispiel Fotos: </a:t>
            </a:r>
            <a:r>
              <a:rPr lang="de-DE" sz="2000" dirty="0">
                <a:solidFill>
                  <a:srgbClr val="000000"/>
                </a:solidFill>
                <a:effectLst/>
              </a:rPr>
              <a:t>Die Schulleitung könnte Fotos der SuS für das Schulsekretariat oder in School-SH speichern </a:t>
            </a:r>
            <a:r>
              <a:rPr lang="de-DE" sz="2000" dirty="0">
                <a:solidFill>
                  <a:srgbClr val="000000"/>
                </a:solidFill>
                <a:effectLst/>
                <a:sym typeface="Wingdings" pitchFamily="2" charset="2"/>
              </a:rPr>
              <a:t></a:t>
            </a:r>
            <a:r>
              <a:rPr lang="de-DE" sz="2000" dirty="0">
                <a:solidFill>
                  <a:srgbClr val="000000"/>
                </a:solidFill>
                <a:effectLst/>
              </a:rPr>
              <a:t> Verwaltungszweck. Die Lehrkraft fotografiert die SuS bei der „Standbild-Methode“, um die Bilder anschließend am Whiteboard mit der Klasse zu betrachten und zu vergleichen </a:t>
            </a:r>
            <a:r>
              <a:rPr lang="de-DE" sz="2000" dirty="0">
                <a:solidFill>
                  <a:srgbClr val="000000"/>
                </a:solidFill>
                <a:effectLst/>
                <a:sym typeface="Wingdings" pitchFamily="2" charset="2"/>
              </a:rPr>
              <a:t></a:t>
            </a:r>
            <a:r>
              <a:rPr lang="de-DE" sz="2000" dirty="0">
                <a:solidFill>
                  <a:srgbClr val="000000"/>
                </a:solidFill>
                <a:effectLst/>
              </a:rPr>
              <a:t> Pädagogischer Zweck.</a:t>
            </a:r>
          </a:p>
          <a:p>
            <a:pPr marL="0" indent="0">
              <a:buNone/>
            </a:pPr>
            <a:endParaRPr lang="de-DE" sz="2000" dirty="0">
              <a:solidFill>
                <a:srgbClr val="000000"/>
              </a:solidFill>
              <a:effectLst/>
              <a:latin typeface="Helvetica" pitchFamily="2" charset="0"/>
            </a:endParaRPr>
          </a:p>
          <a:p>
            <a:pPr marL="0" indent="0">
              <a:buNone/>
            </a:pPr>
            <a:endParaRPr lang="de-DE" dirty="0">
              <a:solidFill>
                <a:srgbClr val="000000"/>
              </a:solidFill>
              <a:effectLst/>
              <a:latin typeface="Helvetica" pitchFamily="2" charset="0"/>
            </a:endParaRPr>
          </a:p>
          <a:p>
            <a:pPr marL="0" indent="0">
              <a:lnSpc>
                <a:spcPct val="100000"/>
              </a:lnSpc>
              <a:spcBef>
                <a:spcPts val="0"/>
              </a:spcBef>
              <a:buNone/>
            </a:pPr>
            <a:endParaRPr lang="de-DE" dirty="0"/>
          </a:p>
        </p:txBody>
      </p:sp>
      <p:pic>
        <p:nvPicPr>
          <p:cNvPr id="4" name="Grafik 3">
            <a:extLst>
              <a:ext uri="{FF2B5EF4-FFF2-40B4-BE49-F238E27FC236}">
                <a16:creationId xmlns:a16="http://schemas.microsoft.com/office/drawing/2014/main" id="{6482828C-0584-2FC8-F63D-24BB9B41189B}"/>
              </a:ext>
            </a:extLst>
          </p:cNvPr>
          <p:cNvPicPr>
            <a:picLocks noChangeAspect="1"/>
          </p:cNvPicPr>
          <p:nvPr/>
        </p:nvPicPr>
        <p:blipFill>
          <a:blip r:embed="rId2"/>
          <a:stretch>
            <a:fillRect/>
          </a:stretch>
        </p:blipFill>
        <p:spPr>
          <a:xfrm>
            <a:off x="6460756" y="4458217"/>
            <a:ext cx="2034658" cy="2034658"/>
          </a:xfrm>
          <a:prstGeom prst="rect">
            <a:avLst/>
          </a:prstGeom>
        </p:spPr>
      </p:pic>
      <p:sp>
        <p:nvSpPr>
          <p:cNvPr id="5" name="Oval 4">
            <a:extLst>
              <a:ext uri="{FF2B5EF4-FFF2-40B4-BE49-F238E27FC236}">
                <a16:creationId xmlns:a16="http://schemas.microsoft.com/office/drawing/2014/main" id="{3AFB6022-D4F9-897A-0F3E-26F9A4A977BC}"/>
              </a:ext>
            </a:extLst>
          </p:cNvPr>
          <p:cNvSpPr/>
          <p:nvPr/>
        </p:nvSpPr>
        <p:spPr>
          <a:xfrm>
            <a:off x="8314660" y="4763386"/>
            <a:ext cx="3039140" cy="157153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de-DE" dirty="0"/>
              <a:t>Das Thema „Fotos und Videos“ wird in 3.1.10 noch genauer behandelt.</a:t>
            </a:r>
          </a:p>
        </p:txBody>
      </p:sp>
    </p:spTree>
    <p:extLst>
      <p:ext uri="{BB962C8B-B14F-4D97-AF65-F5344CB8AC3E}">
        <p14:creationId xmlns:p14="http://schemas.microsoft.com/office/powerpoint/2010/main" val="3893544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1851" y="1844680"/>
            <a:ext cx="6510645" cy="2717801"/>
          </a:xfrm>
        </p:spPr>
        <p:txBody>
          <a:bodyPr>
            <a:normAutofit fontScale="90000"/>
          </a:bodyPr>
          <a:lstStyle/>
          <a:p>
            <a:r>
              <a:rPr lang="de-DE" dirty="0"/>
              <a:t>3.1 	Die LiV kann die für Lehrkräfte spezifischen Grundsätze des Daten-</a:t>
            </a:r>
            <a:br>
              <a:rPr lang="de-DE" dirty="0"/>
            </a:br>
            <a:r>
              <a:rPr lang="de-DE" dirty="0" err="1"/>
              <a:t>schutzes</a:t>
            </a:r>
            <a:r>
              <a:rPr lang="de-DE" dirty="0"/>
              <a:t> wiedergeben.</a:t>
            </a:r>
          </a:p>
        </p:txBody>
      </p:sp>
      <p:sp>
        <p:nvSpPr>
          <p:cNvPr id="3" name="Textplatzhalter 2"/>
          <p:cNvSpPr>
            <a:spLocks noGrp="1"/>
          </p:cNvSpPr>
          <p:nvPr>
            <p:ph type="body" idx="1"/>
          </p:nvPr>
        </p:nvSpPr>
        <p:spPr/>
        <p:txBody>
          <a:bodyPr/>
          <a:lstStyle/>
          <a:p>
            <a:r>
              <a:rPr lang="de-DE" dirty="0"/>
              <a:t>Kompetenzerwartung 8</a:t>
            </a:r>
          </a:p>
        </p:txBody>
      </p:sp>
      <p:pic>
        <p:nvPicPr>
          <p:cNvPr id="4" name="Bild 1">
            <a:extLst>
              <a:ext uri="{FF2B5EF4-FFF2-40B4-BE49-F238E27FC236}">
                <a16:creationId xmlns:a16="http://schemas.microsoft.com/office/drawing/2014/main" id="{5FCE427A-0E38-A8A2-8B7E-E99472A398B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55892" y="1937212"/>
            <a:ext cx="4899547" cy="3900855"/>
          </a:xfrm>
          <a:prstGeom prst="rect">
            <a:avLst/>
          </a:prstGeom>
          <a:noFill/>
          <a:ln>
            <a:noFill/>
          </a:ln>
          <a:extLst>
            <a:ext uri="{FAA26D3D-D897-4be2-8F04-BA451C77F1D7}">
              <ma14:placeholderFlag xmlns:lc="http://schemas.openxmlformats.org/drawingml/2006/lockedCanvas" xmlns:ma14="http://schemas.microsoft.com/office/mac/drawingml/2011/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xmlns=""/>
            </a:ext>
          </a:extLst>
        </p:spPr>
      </p:pic>
    </p:spTree>
    <p:extLst>
      <p:ext uri="{BB962C8B-B14F-4D97-AF65-F5344CB8AC3E}">
        <p14:creationId xmlns:p14="http://schemas.microsoft.com/office/powerpoint/2010/main" val="1056205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4201E-1AAA-E85D-DE96-0301DA37FCD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A9B138B-69F8-AB72-E89F-231696131013}"/>
              </a:ext>
            </a:extLst>
          </p:cNvPr>
          <p:cNvSpPr>
            <a:spLocks noGrp="1"/>
          </p:cNvSpPr>
          <p:nvPr>
            <p:ph type="title"/>
          </p:nvPr>
        </p:nvSpPr>
        <p:spPr/>
        <p:txBody>
          <a:bodyPr/>
          <a:lstStyle/>
          <a:p>
            <a:r>
              <a:rPr lang="de-DE" dirty="0"/>
              <a:t>3.1.5 Daten für Verwaltungszwecke – </a:t>
            </a:r>
            <a:br>
              <a:rPr lang="de-DE" dirty="0"/>
            </a:br>
            <a:r>
              <a:rPr lang="de-DE" dirty="0"/>
              <a:t>Daten für pädagogisch-didaktische Zwecke II</a:t>
            </a:r>
          </a:p>
        </p:txBody>
      </p:sp>
      <p:sp>
        <p:nvSpPr>
          <p:cNvPr id="3" name="Inhaltsplatzhalter 2">
            <a:extLst>
              <a:ext uri="{FF2B5EF4-FFF2-40B4-BE49-F238E27FC236}">
                <a16:creationId xmlns:a16="http://schemas.microsoft.com/office/drawing/2014/main" id="{11F11CAF-55E1-B8FF-33D0-82C8CFB7EB2B}"/>
              </a:ext>
            </a:extLst>
          </p:cNvPr>
          <p:cNvSpPr>
            <a:spLocks noGrp="1"/>
          </p:cNvSpPr>
          <p:nvPr>
            <p:ph idx="1"/>
          </p:nvPr>
        </p:nvSpPr>
        <p:spPr>
          <a:xfrm>
            <a:off x="838200" y="1825625"/>
            <a:ext cx="10515600" cy="4351338"/>
          </a:xfrm>
        </p:spPr>
        <p:txBody>
          <a:bodyPr anchor="ctr">
            <a:normAutofit/>
          </a:bodyPr>
          <a:lstStyle/>
          <a:p>
            <a:pPr algn="just"/>
            <a:r>
              <a:rPr lang="de-DE" sz="2800" dirty="0">
                <a:solidFill>
                  <a:srgbClr val="000000"/>
                </a:solidFill>
              </a:rPr>
              <a:t>Daten für </a:t>
            </a:r>
            <a:r>
              <a:rPr lang="de-DE" sz="2800" b="1" dirty="0">
                <a:solidFill>
                  <a:srgbClr val="000000"/>
                </a:solidFill>
              </a:rPr>
              <a:t>Verwaltungszwecke</a:t>
            </a:r>
            <a:r>
              <a:rPr lang="de-DE" sz="2800" dirty="0">
                <a:solidFill>
                  <a:srgbClr val="000000"/>
                </a:solidFill>
              </a:rPr>
              <a:t> werden auf der Grundlage der Rechtsvorschriften (keine Einwilligung nötig) </a:t>
            </a:r>
            <a:r>
              <a:rPr lang="de-DE" sz="2800" b="1" dirty="0">
                <a:solidFill>
                  <a:srgbClr val="000000"/>
                </a:solidFill>
              </a:rPr>
              <a:t>ausschließlich durch die Schulleitung</a:t>
            </a:r>
            <a:r>
              <a:rPr lang="de-DE" sz="2800" dirty="0">
                <a:solidFill>
                  <a:srgbClr val="000000"/>
                </a:solidFill>
              </a:rPr>
              <a:t> bzw. deren Beauftragte erhoben, nicht von den Lehrkräften selbst (§ 8 </a:t>
            </a:r>
            <a:r>
              <a:rPr lang="de-DE" sz="2800" dirty="0" err="1">
                <a:solidFill>
                  <a:srgbClr val="000000"/>
                </a:solidFill>
              </a:rPr>
              <a:t>SchulDSVO</a:t>
            </a:r>
            <a:r>
              <a:rPr lang="de-DE" sz="2800" dirty="0">
                <a:solidFill>
                  <a:srgbClr val="000000"/>
                </a:solidFill>
              </a:rPr>
              <a:t>). </a:t>
            </a:r>
            <a:r>
              <a:rPr lang="de-DE" sz="2800" b="1" dirty="0">
                <a:solidFill>
                  <a:srgbClr val="000000"/>
                </a:solidFill>
              </a:rPr>
              <a:t>Die Lehrkraft erhält alle benötigten Daten aus der Schulverwaltung.</a:t>
            </a:r>
          </a:p>
          <a:p>
            <a:r>
              <a:rPr lang="de-DE" sz="2800" dirty="0">
                <a:solidFill>
                  <a:srgbClr val="000000"/>
                </a:solidFill>
              </a:rPr>
              <a:t>Daten für </a:t>
            </a:r>
            <a:r>
              <a:rPr lang="de-DE" sz="2800" b="1" dirty="0">
                <a:solidFill>
                  <a:srgbClr val="000000"/>
                </a:solidFill>
              </a:rPr>
              <a:t>pädagogisch-didaktische Zwecke </a:t>
            </a:r>
            <a:r>
              <a:rPr lang="de-DE" sz="2800" dirty="0">
                <a:solidFill>
                  <a:srgbClr val="000000"/>
                </a:solidFill>
              </a:rPr>
              <a:t>können </a:t>
            </a:r>
            <a:r>
              <a:rPr lang="de-DE" sz="2800" b="1" dirty="0">
                <a:solidFill>
                  <a:srgbClr val="000000"/>
                </a:solidFill>
              </a:rPr>
              <a:t>von</a:t>
            </a:r>
            <a:br>
              <a:rPr lang="de-DE" sz="2800" b="1" dirty="0">
                <a:solidFill>
                  <a:srgbClr val="000000"/>
                </a:solidFill>
              </a:rPr>
            </a:br>
            <a:r>
              <a:rPr lang="de-DE" sz="2800" b="1" dirty="0">
                <a:solidFill>
                  <a:srgbClr val="000000"/>
                </a:solidFill>
              </a:rPr>
              <a:t>Lehrkräften selbst</a:t>
            </a:r>
            <a:r>
              <a:rPr lang="de-DE" sz="2800" dirty="0">
                <a:solidFill>
                  <a:srgbClr val="000000"/>
                </a:solidFill>
              </a:rPr>
              <a:t> erhoben werden.  Es ist aber immer </a:t>
            </a:r>
            <a:br>
              <a:rPr lang="de-DE" sz="2800" dirty="0">
                <a:solidFill>
                  <a:srgbClr val="000000"/>
                </a:solidFill>
              </a:rPr>
            </a:br>
            <a:r>
              <a:rPr lang="de-DE" sz="2800" dirty="0">
                <a:solidFill>
                  <a:srgbClr val="000000"/>
                </a:solidFill>
              </a:rPr>
              <a:t>zumindest die </a:t>
            </a:r>
            <a:r>
              <a:rPr lang="de-DE" sz="2800" b="1" dirty="0">
                <a:solidFill>
                  <a:srgbClr val="000000"/>
                </a:solidFill>
              </a:rPr>
              <a:t>Information der Eltern </a:t>
            </a:r>
            <a:r>
              <a:rPr lang="de-DE" sz="2800" dirty="0">
                <a:solidFill>
                  <a:srgbClr val="000000"/>
                </a:solidFill>
              </a:rPr>
              <a:t>(stillschweigende </a:t>
            </a:r>
            <a:br>
              <a:rPr lang="de-DE" sz="2800" dirty="0">
                <a:solidFill>
                  <a:srgbClr val="000000"/>
                </a:solidFill>
              </a:rPr>
            </a:br>
            <a:r>
              <a:rPr lang="de-DE" sz="2800" dirty="0">
                <a:solidFill>
                  <a:srgbClr val="000000"/>
                </a:solidFill>
              </a:rPr>
              <a:t>Zustimmung mit Hinweis auf Widerspruchsrecht) nötig.</a:t>
            </a:r>
          </a:p>
        </p:txBody>
      </p:sp>
      <p:pic>
        <p:nvPicPr>
          <p:cNvPr id="4" name="Grafik 3">
            <a:extLst>
              <a:ext uri="{FF2B5EF4-FFF2-40B4-BE49-F238E27FC236}">
                <a16:creationId xmlns:a16="http://schemas.microsoft.com/office/drawing/2014/main" id="{295A8C2B-5F3E-62C2-6E00-584ADEF0B32B}"/>
              </a:ext>
            </a:extLst>
          </p:cNvPr>
          <p:cNvPicPr>
            <a:picLocks noChangeAspect="1"/>
          </p:cNvPicPr>
          <p:nvPr/>
        </p:nvPicPr>
        <p:blipFill>
          <a:blip r:embed="rId2"/>
          <a:srcRect t="24304"/>
          <a:stretch/>
        </p:blipFill>
        <p:spPr>
          <a:xfrm>
            <a:off x="9190630" y="3835022"/>
            <a:ext cx="2695433" cy="2040339"/>
          </a:xfrm>
          <a:prstGeom prst="rect">
            <a:avLst/>
          </a:prstGeom>
        </p:spPr>
      </p:pic>
    </p:spTree>
    <p:extLst>
      <p:ext uri="{BB962C8B-B14F-4D97-AF65-F5344CB8AC3E}">
        <p14:creationId xmlns:p14="http://schemas.microsoft.com/office/powerpoint/2010/main" val="1596954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3.1.6 Datenschutz in Bezug auf Lehrkräfte</a:t>
            </a:r>
          </a:p>
        </p:txBody>
      </p:sp>
      <p:sp>
        <p:nvSpPr>
          <p:cNvPr id="3" name="Inhaltsplatzhalter 2"/>
          <p:cNvSpPr>
            <a:spLocks noGrp="1"/>
          </p:cNvSpPr>
          <p:nvPr>
            <p:ph idx="1"/>
          </p:nvPr>
        </p:nvSpPr>
        <p:spPr/>
        <p:txBody>
          <a:bodyPr anchor="ctr">
            <a:normAutofit/>
          </a:bodyPr>
          <a:lstStyle/>
          <a:p>
            <a:pPr algn="just"/>
            <a:r>
              <a:rPr lang="de-DE" dirty="0">
                <a:solidFill>
                  <a:srgbClr val="000000"/>
                </a:solidFill>
              </a:rPr>
              <a:t>Auch Lehrkräfte haben ein Recht auf Privatsphäre. Keine Lehrkraft muss ihre private Telefonnummer preisgeben. Eltern können Sie über eine dienstliche Mail-Adresse oder über eine Nachricht im Lernmanagementsystem kontaktieren.</a:t>
            </a:r>
          </a:p>
          <a:p>
            <a:pPr algn="just"/>
            <a:r>
              <a:rPr lang="de-DE" dirty="0">
                <a:solidFill>
                  <a:srgbClr val="000000"/>
                </a:solidFill>
              </a:rPr>
              <a:t>Die Schulleitung darf die private Nummer dagegen speichern, um Lehrkräfte in dringenden Fällen erreichen zu können.</a:t>
            </a:r>
          </a:p>
          <a:p>
            <a:pPr algn="just"/>
            <a:r>
              <a:rPr lang="de-DE" dirty="0">
                <a:solidFill>
                  <a:srgbClr val="000000"/>
                </a:solidFill>
              </a:rPr>
              <a:t>Gesundheitsdaten sind besonders streng geschützt. Im Vertretungsplan darf daher nur „abwesend“ stehen. Bitte vermeiden Sie auch in Vertretungsstunden die Aussage „Herr XY ist heute krank“. </a:t>
            </a:r>
            <a:r>
              <a:rPr lang="de-DE" sz="1600" dirty="0">
                <a:solidFill>
                  <a:srgbClr val="000000"/>
                </a:solidFill>
              </a:rPr>
              <a:t>(Es soll Eltern geben, die darüber Buch führen.)</a:t>
            </a:r>
            <a:endParaRPr lang="de-DE" dirty="0">
              <a:solidFill>
                <a:srgbClr val="000000"/>
              </a:solidFill>
            </a:endParaRPr>
          </a:p>
        </p:txBody>
      </p:sp>
    </p:spTree>
    <p:extLst>
      <p:ext uri="{BB962C8B-B14F-4D97-AF65-F5344CB8AC3E}">
        <p14:creationId xmlns:p14="http://schemas.microsoft.com/office/powerpoint/2010/main" val="26388669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3.1.7 Nutzung privater Geräte durch Lehrkräfte</a:t>
            </a:r>
          </a:p>
        </p:txBody>
      </p:sp>
      <p:sp>
        <p:nvSpPr>
          <p:cNvPr id="3" name="Inhaltsplatzhalter 2"/>
          <p:cNvSpPr>
            <a:spLocks noGrp="1"/>
          </p:cNvSpPr>
          <p:nvPr>
            <p:ph idx="1"/>
          </p:nvPr>
        </p:nvSpPr>
        <p:spPr>
          <a:xfrm>
            <a:off x="838200" y="1825625"/>
            <a:ext cx="10515600" cy="2175669"/>
          </a:xfrm>
        </p:spPr>
        <p:txBody>
          <a:bodyPr anchor="ctr">
            <a:normAutofit/>
          </a:bodyPr>
          <a:lstStyle/>
          <a:p>
            <a:pPr algn="just">
              <a:lnSpc>
                <a:spcPct val="100000"/>
              </a:lnSpc>
              <a:spcBef>
                <a:spcPts val="0"/>
              </a:spcBef>
            </a:pPr>
            <a:r>
              <a:rPr lang="de-DE" dirty="0">
                <a:solidFill>
                  <a:srgbClr val="000000"/>
                </a:solidFill>
                <a:effectLst/>
              </a:rPr>
              <a:t>Wer kein Dienstgerät besitzt, kann die Nutzung privater Endgeräte zur Datenverarbeitung bei der Schulleitung beantragen (§ 14 </a:t>
            </a:r>
            <a:r>
              <a:rPr lang="de-DE" dirty="0" err="1">
                <a:solidFill>
                  <a:srgbClr val="000000"/>
                </a:solidFill>
                <a:effectLst/>
              </a:rPr>
              <a:t>SchulDSVO</a:t>
            </a:r>
            <a:r>
              <a:rPr lang="de-DE" dirty="0">
                <a:solidFill>
                  <a:srgbClr val="000000"/>
                </a:solidFill>
                <a:effectLst/>
              </a:rPr>
              <a:t>).</a:t>
            </a:r>
          </a:p>
          <a:p>
            <a:pPr lvl="1" algn="just">
              <a:lnSpc>
                <a:spcPct val="100000"/>
              </a:lnSpc>
              <a:spcBef>
                <a:spcPts val="0"/>
              </a:spcBef>
            </a:pPr>
            <a:r>
              <a:rPr lang="de-DE" dirty="0"/>
              <a:t>Häufiges Missverständnis: Privatgeräte dürfen natürlich immer genutzt werden für Unterrichtsvorbereitungen, Präsentationen und alles, was keine personenbezogenen Daten enthält.</a:t>
            </a:r>
          </a:p>
        </p:txBody>
      </p:sp>
      <p:pic>
        <p:nvPicPr>
          <p:cNvPr id="4" name="Grafik 3">
            <a:extLst>
              <a:ext uri="{FF2B5EF4-FFF2-40B4-BE49-F238E27FC236}">
                <a16:creationId xmlns:a16="http://schemas.microsoft.com/office/drawing/2014/main" id="{B17F7C7D-40D2-8240-4EB5-078CFF04E66C}"/>
              </a:ext>
            </a:extLst>
          </p:cNvPr>
          <p:cNvPicPr>
            <a:picLocks noChangeAspect="1"/>
          </p:cNvPicPr>
          <p:nvPr/>
        </p:nvPicPr>
        <p:blipFill>
          <a:blip r:embed="rId2"/>
          <a:stretch>
            <a:fillRect/>
          </a:stretch>
        </p:blipFill>
        <p:spPr>
          <a:xfrm>
            <a:off x="8521888" y="3671249"/>
            <a:ext cx="2570552" cy="2570552"/>
          </a:xfrm>
          <a:prstGeom prst="rect">
            <a:avLst/>
          </a:prstGeom>
        </p:spPr>
      </p:pic>
      <p:sp>
        <p:nvSpPr>
          <p:cNvPr id="5" name="Textfeld 4">
            <a:extLst>
              <a:ext uri="{FF2B5EF4-FFF2-40B4-BE49-F238E27FC236}">
                <a16:creationId xmlns:a16="http://schemas.microsoft.com/office/drawing/2014/main" id="{BA3107DF-E2EC-666C-1BB0-3408407B5165}"/>
              </a:ext>
            </a:extLst>
          </p:cNvPr>
          <p:cNvSpPr txBox="1"/>
          <p:nvPr/>
        </p:nvSpPr>
        <p:spPr>
          <a:xfrm>
            <a:off x="838200" y="4148919"/>
            <a:ext cx="7173036" cy="2092881"/>
          </a:xfrm>
          <a:prstGeom prst="rect">
            <a:avLst/>
          </a:prstGeom>
          <a:noFill/>
        </p:spPr>
        <p:txBody>
          <a:bodyPr wrap="square" rtlCol="0">
            <a:spAutoFit/>
          </a:bodyPr>
          <a:lstStyle/>
          <a:p>
            <a:pPr marL="457200" indent="-457200" algn="just">
              <a:buFont typeface="Arial" panose="020B0604020202020204" pitchFamily="34" charset="0"/>
              <a:buChar char="•"/>
            </a:pPr>
            <a:r>
              <a:rPr lang="de-DE" sz="2800" b="1" dirty="0">
                <a:solidFill>
                  <a:srgbClr val="000000"/>
                </a:solidFill>
              </a:rPr>
              <a:t>E-Mails</a:t>
            </a:r>
            <a:r>
              <a:rPr lang="de-DE" sz="2800" dirty="0">
                <a:solidFill>
                  <a:srgbClr val="000000"/>
                </a:solidFill>
              </a:rPr>
              <a:t> dürfen über das Schulportal </a:t>
            </a:r>
            <a:r>
              <a:rPr lang="de-DE" sz="2800" b="1" dirty="0">
                <a:solidFill>
                  <a:srgbClr val="000000"/>
                </a:solidFill>
              </a:rPr>
              <a:t>auch vom privaten Rechner aus </a:t>
            </a:r>
            <a:r>
              <a:rPr lang="de-DE" sz="2800" dirty="0">
                <a:solidFill>
                  <a:srgbClr val="000000"/>
                </a:solidFill>
              </a:rPr>
              <a:t>versendet werden (Sicherheit gewährleistet über 2-Faktor-Authentifizierung).</a:t>
            </a:r>
            <a:endParaRPr lang="de-DE" sz="2800" dirty="0">
              <a:solidFill>
                <a:srgbClr val="000000"/>
              </a:solidFill>
              <a:effectLst/>
            </a:endParaRPr>
          </a:p>
          <a:p>
            <a:pPr algn="just"/>
            <a:endParaRPr lang="de-DE" dirty="0"/>
          </a:p>
        </p:txBody>
      </p:sp>
    </p:spTree>
    <p:extLst>
      <p:ext uri="{BB962C8B-B14F-4D97-AF65-F5344CB8AC3E}">
        <p14:creationId xmlns:p14="http://schemas.microsoft.com/office/powerpoint/2010/main" val="12903591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3.1.8 Datenschutz im Unterricht I</a:t>
            </a:r>
          </a:p>
        </p:txBody>
      </p:sp>
      <p:sp>
        <p:nvSpPr>
          <p:cNvPr id="3" name="Inhaltsplatzhalter 2"/>
          <p:cNvSpPr>
            <a:spLocks noGrp="1"/>
          </p:cNvSpPr>
          <p:nvPr>
            <p:ph idx="1"/>
          </p:nvPr>
        </p:nvSpPr>
        <p:spPr>
          <a:xfrm>
            <a:off x="838200" y="1825625"/>
            <a:ext cx="8779525" cy="4351338"/>
          </a:xfrm>
        </p:spPr>
        <p:txBody>
          <a:bodyPr anchor="ctr">
            <a:normAutofit/>
          </a:bodyPr>
          <a:lstStyle/>
          <a:p>
            <a:pPr marL="0" indent="0">
              <a:buNone/>
            </a:pPr>
            <a:r>
              <a:rPr lang="de-DE" b="1" dirty="0">
                <a:solidFill>
                  <a:srgbClr val="000000"/>
                </a:solidFill>
              </a:rPr>
              <a:t>Klassenbuch</a:t>
            </a:r>
          </a:p>
          <a:p>
            <a:pPr marL="0" indent="0" algn="just">
              <a:buNone/>
            </a:pPr>
            <a:r>
              <a:rPr lang="de-DE" dirty="0">
                <a:solidFill>
                  <a:srgbClr val="000000"/>
                </a:solidFill>
                <a:effectLst/>
              </a:rPr>
              <a:t>Ein (analoges) </a:t>
            </a:r>
            <a:r>
              <a:rPr lang="de-DE" b="1" dirty="0">
                <a:solidFill>
                  <a:srgbClr val="000000"/>
                </a:solidFill>
                <a:effectLst/>
              </a:rPr>
              <a:t>Klassen- oder Kursbuch </a:t>
            </a:r>
            <a:r>
              <a:rPr lang="de-DE" dirty="0">
                <a:solidFill>
                  <a:srgbClr val="000000"/>
                </a:solidFill>
                <a:effectLst/>
              </a:rPr>
              <a:t>ist juristisch betrachtet eine </a:t>
            </a:r>
            <a:r>
              <a:rPr lang="de-DE" b="1" dirty="0">
                <a:solidFill>
                  <a:srgbClr val="000000"/>
                </a:solidFill>
                <a:effectLst/>
              </a:rPr>
              <a:t>Urkunde</a:t>
            </a:r>
            <a:r>
              <a:rPr lang="de-DE" dirty="0">
                <a:solidFill>
                  <a:srgbClr val="000000"/>
                </a:solidFill>
                <a:effectLst/>
              </a:rPr>
              <a:t> und darf keine negativen Bemerkungen über </a:t>
            </a:r>
            <a:r>
              <a:rPr lang="de-DE" dirty="0" err="1">
                <a:solidFill>
                  <a:srgbClr val="000000"/>
                </a:solidFill>
                <a:effectLst/>
              </a:rPr>
              <a:t>SoS</a:t>
            </a:r>
            <a:r>
              <a:rPr lang="de-DE" dirty="0">
                <a:solidFill>
                  <a:srgbClr val="000000"/>
                </a:solidFill>
                <a:effectLst/>
              </a:rPr>
              <a:t> aufweisen, da (mindestens) der Klassenbuchführer darauf Zugriff hat.</a:t>
            </a:r>
          </a:p>
          <a:p>
            <a:pPr algn="just"/>
            <a:r>
              <a:rPr lang="de-DE" sz="2600" dirty="0">
                <a:solidFill>
                  <a:srgbClr val="000000"/>
                </a:solidFill>
              </a:rPr>
              <a:t>Ebenfalls wichtig: „Was nicht im Klassenbuch steht, hat nicht stattgefunden.“ Achten Sie auf genaue Eintragungen (Unterrichtsinhalte, Kriterien/Besprechung „mündliche Noten“, Belehrungen).</a:t>
            </a:r>
            <a:endParaRPr lang="de-DE" sz="2600" dirty="0">
              <a:solidFill>
                <a:srgbClr val="000000"/>
              </a:solidFill>
              <a:effectLst/>
            </a:endParaRPr>
          </a:p>
        </p:txBody>
      </p:sp>
      <p:pic>
        <p:nvPicPr>
          <p:cNvPr id="4" name="Grafik 3">
            <a:extLst>
              <a:ext uri="{FF2B5EF4-FFF2-40B4-BE49-F238E27FC236}">
                <a16:creationId xmlns:a16="http://schemas.microsoft.com/office/drawing/2014/main" id="{F7D9F5F7-F9B8-49AA-4AAC-42F9BC224428}"/>
              </a:ext>
            </a:extLst>
          </p:cNvPr>
          <p:cNvPicPr>
            <a:picLocks noChangeAspect="1"/>
          </p:cNvPicPr>
          <p:nvPr/>
        </p:nvPicPr>
        <p:blipFill>
          <a:blip r:embed="rId2"/>
          <a:stretch>
            <a:fillRect/>
          </a:stretch>
        </p:blipFill>
        <p:spPr>
          <a:xfrm flipH="1">
            <a:off x="8835524" y="2225407"/>
            <a:ext cx="3329636" cy="3336355"/>
          </a:xfrm>
          <a:prstGeom prst="rect">
            <a:avLst/>
          </a:prstGeom>
        </p:spPr>
      </p:pic>
    </p:spTree>
    <p:extLst>
      <p:ext uri="{BB962C8B-B14F-4D97-AF65-F5344CB8AC3E}">
        <p14:creationId xmlns:p14="http://schemas.microsoft.com/office/powerpoint/2010/main" val="23790924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6BC877B-E8B6-4BB5-22BC-C068992F189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922EE2D-CCC7-9AE4-1426-BB03CEE05028}"/>
              </a:ext>
            </a:extLst>
          </p:cNvPr>
          <p:cNvSpPr>
            <a:spLocks noGrp="1"/>
          </p:cNvSpPr>
          <p:nvPr>
            <p:ph type="title"/>
          </p:nvPr>
        </p:nvSpPr>
        <p:spPr/>
        <p:txBody>
          <a:bodyPr/>
          <a:lstStyle/>
          <a:p>
            <a:r>
              <a:rPr lang="de-DE" dirty="0"/>
              <a:t>3.1.8 Datenschutz im Unterricht II</a:t>
            </a:r>
          </a:p>
        </p:txBody>
      </p:sp>
      <p:sp>
        <p:nvSpPr>
          <p:cNvPr id="3" name="Inhaltsplatzhalter 2">
            <a:extLst>
              <a:ext uri="{FF2B5EF4-FFF2-40B4-BE49-F238E27FC236}">
                <a16:creationId xmlns:a16="http://schemas.microsoft.com/office/drawing/2014/main" id="{B8566C7B-22AA-E222-E461-867B8BDE9576}"/>
              </a:ext>
            </a:extLst>
          </p:cNvPr>
          <p:cNvSpPr>
            <a:spLocks noGrp="1"/>
          </p:cNvSpPr>
          <p:nvPr>
            <p:ph idx="1"/>
          </p:nvPr>
        </p:nvSpPr>
        <p:spPr/>
        <p:txBody>
          <a:bodyPr anchor="ctr">
            <a:normAutofit fontScale="92500" lnSpcReduction="20000"/>
          </a:bodyPr>
          <a:lstStyle/>
          <a:p>
            <a:endParaRPr lang="de-DE" dirty="0">
              <a:solidFill>
                <a:srgbClr val="000000"/>
              </a:solidFill>
              <a:effectLst/>
            </a:endParaRPr>
          </a:p>
          <a:p>
            <a:pPr marL="0" indent="0">
              <a:buNone/>
            </a:pPr>
            <a:r>
              <a:rPr lang="de-DE" b="1" dirty="0">
                <a:solidFill>
                  <a:srgbClr val="000000"/>
                </a:solidFill>
                <a:effectLst/>
              </a:rPr>
              <a:t>Notenspiegel</a:t>
            </a:r>
          </a:p>
          <a:p>
            <a:pPr marL="0" indent="0" algn="just" rtl="0">
              <a:lnSpc>
                <a:spcPct val="120000"/>
              </a:lnSpc>
              <a:buNone/>
            </a:pPr>
            <a:r>
              <a:rPr lang="de-DE" sz="2800" b="0" i="0" u="none" strike="noStrike" kern="1200" baseline="0" dirty="0">
                <a:solidFill>
                  <a:srgbClr val="000000"/>
                </a:solidFill>
              </a:rPr>
              <a:t>„Die Bekanntgabe des Notenspiegels bedeutet keine Veröffentlichung personenbezogener Daten, da die Noten anonymisiert sind, und ist damit zulässig“ - So steht es sinngemäß in der schulrechtlichen Literatur. Nicht beachtet wird dort allerdings der Fall, dass es sehr wohl personen</a:t>
            </a:r>
            <a:r>
              <a:rPr lang="de-DE" sz="2800" b="0" i="1" u="none" strike="noStrike" kern="1200" baseline="0" dirty="0">
                <a:solidFill>
                  <a:srgbClr val="000000"/>
                </a:solidFill>
              </a:rPr>
              <a:t>beziehbare</a:t>
            </a:r>
            <a:r>
              <a:rPr lang="de-DE" sz="2800" b="0" i="0" u="none" strike="noStrike" kern="1200" baseline="0" dirty="0">
                <a:solidFill>
                  <a:srgbClr val="000000"/>
                </a:solidFill>
              </a:rPr>
              <a:t> Daten geben kann: Gibt e</a:t>
            </a:r>
            <a:r>
              <a:rPr lang="de-DE" dirty="0">
                <a:solidFill>
                  <a:srgbClr val="000000"/>
                </a:solidFill>
              </a:rPr>
              <a:t>s nur eine „Sechs“ (oder „Eins“), lässt sich durch Herumfragen schnell herausfinden, wer die oder der Betreffende ist.</a:t>
            </a:r>
          </a:p>
          <a:p>
            <a:pPr marL="0" indent="0" algn="just" rtl="0">
              <a:lnSpc>
                <a:spcPct val="120000"/>
              </a:lnSpc>
              <a:buNone/>
            </a:pPr>
            <a:r>
              <a:rPr lang="de-DE" sz="2200" b="0" i="0" u="none" strike="noStrike" kern="1200" baseline="0" dirty="0">
                <a:solidFill>
                  <a:srgbClr val="000000"/>
                </a:solidFill>
              </a:rPr>
              <a:t>(Praxistipp: Sobald wie im o. g. Beispiel Rückschlüsse auf eine Person möglich sind, </a:t>
            </a:r>
            <a:r>
              <a:rPr lang="de-DE" sz="2200" dirty="0">
                <a:solidFill>
                  <a:srgbClr val="000000"/>
                </a:solidFill>
              </a:rPr>
              <a:t>geben Sie besser nur den Durchschnitt bekannt oder nur die Anzahl von Zweien, Dreien und Vieren. Stichwort – pädagogisches Gespür)</a:t>
            </a:r>
            <a:endParaRPr lang="de-DE" sz="2200" b="0" i="0" u="none" strike="noStrike" kern="1200" baseline="0" dirty="0">
              <a:solidFill>
                <a:srgbClr val="000000"/>
              </a:solidFill>
            </a:endParaRPr>
          </a:p>
          <a:p>
            <a:endParaRPr lang="de-DE" dirty="0"/>
          </a:p>
        </p:txBody>
      </p:sp>
      <p:pic>
        <p:nvPicPr>
          <p:cNvPr id="4" name="Grafik 3">
            <a:extLst>
              <a:ext uri="{FF2B5EF4-FFF2-40B4-BE49-F238E27FC236}">
                <a16:creationId xmlns:a16="http://schemas.microsoft.com/office/drawing/2014/main" id="{53016DE4-C411-FC1A-70E0-43A07A6A5A62}"/>
              </a:ext>
            </a:extLst>
          </p:cNvPr>
          <p:cNvPicPr>
            <a:picLocks noChangeAspect="1"/>
          </p:cNvPicPr>
          <p:nvPr/>
        </p:nvPicPr>
        <p:blipFill>
          <a:blip r:embed="rId2"/>
          <a:stretch>
            <a:fillRect/>
          </a:stretch>
        </p:blipFill>
        <p:spPr>
          <a:xfrm>
            <a:off x="-127000" y="4673600"/>
            <a:ext cx="1117600" cy="1117600"/>
          </a:xfrm>
          <a:prstGeom prst="rect">
            <a:avLst/>
          </a:prstGeom>
        </p:spPr>
      </p:pic>
    </p:spTree>
    <p:extLst>
      <p:ext uri="{BB962C8B-B14F-4D97-AF65-F5344CB8AC3E}">
        <p14:creationId xmlns:p14="http://schemas.microsoft.com/office/powerpoint/2010/main" val="2150925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82AAE34-72ED-1735-72A4-9E7137D3760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F3F58E2-2439-AAAC-7CAE-7B8B152F974A}"/>
              </a:ext>
            </a:extLst>
          </p:cNvPr>
          <p:cNvSpPr>
            <a:spLocks noGrp="1"/>
          </p:cNvSpPr>
          <p:nvPr>
            <p:ph type="title"/>
          </p:nvPr>
        </p:nvSpPr>
        <p:spPr/>
        <p:txBody>
          <a:bodyPr/>
          <a:lstStyle/>
          <a:p>
            <a:r>
              <a:rPr lang="de-DE" dirty="0"/>
              <a:t>3.1.8 Datenschutz im Unterricht III</a:t>
            </a:r>
          </a:p>
        </p:txBody>
      </p:sp>
      <p:sp>
        <p:nvSpPr>
          <p:cNvPr id="3" name="Inhaltsplatzhalter 2">
            <a:extLst>
              <a:ext uri="{FF2B5EF4-FFF2-40B4-BE49-F238E27FC236}">
                <a16:creationId xmlns:a16="http://schemas.microsoft.com/office/drawing/2014/main" id="{A8E0F2DD-3596-4273-633E-1A8250226551}"/>
              </a:ext>
            </a:extLst>
          </p:cNvPr>
          <p:cNvSpPr>
            <a:spLocks noGrp="1"/>
          </p:cNvSpPr>
          <p:nvPr>
            <p:ph idx="1"/>
          </p:nvPr>
        </p:nvSpPr>
        <p:spPr/>
        <p:txBody>
          <a:bodyPr anchor="ctr">
            <a:normAutofit/>
          </a:bodyPr>
          <a:lstStyle/>
          <a:p>
            <a:pPr marL="0" indent="0">
              <a:buNone/>
            </a:pPr>
            <a:r>
              <a:rPr lang="de-DE" b="1" dirty="0">
                <a:solidFill>
                  <a:srgbClr val="000000"/>
                </a:solidFill>
              </a:rPr>
              <a:t>Privatleben der Kinder</a:t>
            </a:r>
            <a:endParaRPr lang="de-DE" b="1" dirty="0">
              <a:solidFill>
                <a:srgbClr val="000000"/>
              </a:solidFill>
              <a:effectLst/>
            </a:endParaRPr>
          </a:p>
          <a:p>
            <a:pPr marL="0" indent="0" algn="just" rtl="0">
              <a:buNone/>
            </a:pPr>
            <a:r>
              <a:rPr lang="de-DE" sz="2800" dirty="0">
                <a:solidFill>
                  <a:srgbClr val="000000"/>
                </a:solidFill>
              </a:rPr>
              <a:t>In manchen Fächern (Deutsch, Fremdsprachen, Philosophie) bleibt es nicht aus, dass SuS nach Dingen aus ihrem Privatleben gefragt werden. Das ist zwar nicht direkt ein Verstoß gegen die Datenschutzregeln, aber hier ist Sensibilität gefragt: Machen Sie deutlich, dass die Kinder nur das erzählen sollen, was sie auch preisgeben möchten (oder sich etwas ausdenken dürfen). Vermeiden Sie unangenehme Situationen, z. B. wenn es um die Wohn- und Familienverhältnisse geht. </a:t>
            </a:r>
            <a:endParaRPr lang="de-DE" dirty="0"/>
          </a:p>
        </p:txBody>
      </p:sp>
      <p:pic>
        <p:nvPicPr>
          <p:cNvPr id="4" name="Grafik 3">
            <a:extLst>
              <a:ext uri="{FF2B5EF4-FFF2-40B4-BE49-F238E27FC236}">
                <a16:creationId xmlns:a16="http://schemas.microsoft.com/office/drawing/2014/main" id="{085C540F-1B24-8FF4-07A7-510DDEABB9E1}"/>
              </a:ext>
            </a:extLst>
          </p:cNvPr>
          <p:cNvPicPr>
            <a:picLocks noChangeAspect="1"/>
          </p:cNvPicPr>
          <p:nvPr/>
        </p:nvPicPr>
        <p:blipFill>
          <a:blip r:embed="rId2"/>
          <a:stretch>
            <a:fillRect/>
          </a:stretch>
        </p:blipFill>
        <p:spPr>
          <a:xfrm>
            <a:off x="9144000" y="166254"/>
            <a:ext cx="2583873" cy="2583873"/>
          </a:xfrm>
          <a:prstGeom prst="rect">
            <a:avLst/>
          </a:prstGeom>
        </p:spPr>
      </p:pic>
    </p:spTree>
    <p:extLst>
      <p:ext uri="{BB962C8B-B14F-4D97-AF65-F5344CB8AC3E}">
        <p14:creationId xmlns:p14="http://schemas.microsoft.com/office/powerpoint/2010/main" val="3211228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3.1.9 Nutzung von Apps bzw. digitalen Angeboten I</a:t>
            </a:r>
          </a:p>
        </p:txBody>
      </p:sp>
      <p:sp>
        <p:nvSpPr>
          <p:cNvPr id="3" name="Inhaltsplatzhalter 2"/>
          <p:cNvSpPr>
            <a:spLocks noGrp="1"/>
          </p:cNvSpPr>
          <p:nvPr>
            <p:ph idx="1"/>
          </p:nvPr>
        </p:nvSpPr>
        <p:spPr>
          <a:xfrm>
            <a:off x="838200" y="1690688"/>
            <a:ext cx="10515600" cy="4486275"/>
          </a:xfrm>
        </p:spPr>
        <p:txBody>
          <a:bodyPr anchor="ctr">
            <a:normAutofit/>
          </a:bodyPr>
          <a:lstStyle/>
          <a:p>
            <a:pPr marL="0" indent="0" algn="just">
              <a:buNone/>
            </a:pPr>
            <a:r>
              <a:rPr lang="de-DE" dirty="0">
                <a:solidFill>
                  <a:srgbClr val="000000"/>
                </a:solidFill>
                <a:effectLst/>
              </a:rPr>
              <a:t>Hinweis: Die Rechtslage zur Nutzung digitaler Angebote ist dynamisch und kann in einem halben Jahr anders lauten als heute. Auf der Seite der IQSH-Medienberatung können Sie sich über den neuesten Stand informieren. Hier kann nur eine grobe Orientierung gegeben werden.</a:t>
            </a:r>
          </a:p>
          <a:p>
            <a:pPr marL="0" indent="0">
              <a:buNone/>
            </a:pPr>
            <a:r>
              <a:rPr lang="de-DE" sz="2000" dirty="0">
                <a:solidFill>
                  <a:srgbClr val="0B4CB4"/>
                </a:solidFill>
                <a:effectLst/>
                <a:hlinkClick r:id="rId3"/>
              </a:rPr>
              <a:t>https://medienberatung.iqsh.de/start.html</a:t>
            </a:r>
            <a:endParaRPr lang="de-DE" sz="2000" dirty="0">
              <a:solidFill>
                <a:srgbClr val="0B4CB4"/>
              </a:solidFill>
              <a:effectLst/>
            </a:endParaRPr>
          </a:p>
          <a:p>
            <a:pPr marL="0" indent="0">
              <a:buNone/>
            </a:pPr>
            <a:r>
              <a:rPr lang="de-DE" sz="2000" dirty="0">
                <a:solidFill>
                  <a:srgbClr val="0B4CB4"/>
                </a:solidFill>
                <a:hlinkClick r:id="rId4"/>
              </a:rPr>
              <a:t>https://schuldatenschutz.schleswig-holstein.de/</a:t>
            </a:r>
            <a:r>
              <a:rPr lang="de-DE" sz="2000" dirty="0">
                <a:solidFill>
                  <a:srgbClr val="0B4CB4"/>
                </a:solidFill>
              </a:rPr>
              <a:t> </a:t>
            </a:r>
          </a:p>
          <a:p>
            <a:pPr marL="0" indent="0">
              <a:buNone/>
            </a:pPr>
            <a:endParaRPr lang="de-DE" sz="2000" dirty="0">
              <a:solidFill>
                <a:srgbClr val="0B4CB4"/>
              </a:solidFill>
              <a:effectLst/>
            </a:endParaRPr>
          </a:p>
          <a:p>
            <a:pPr marL="0" indent="0">
              <a:buNone/>
            </a:pPr>
            <a:r>
              <a:rPr lang="de-DE" sz="2200" b="1" dirty="0">
                <a:effectLst/>
              </a:rPr>
              <a:t>NEU 2025: </a:t>
            </a:r>
            <a:r>
              <a:rPr lang="de-DE" sz="2200" dirty="0"/>
              <a:t>“Handy-Erlass“: Die Nutzung von Handys im Unterricht dürfte</a:t>
            </a:r>
            <a:br>
              <a:rPr lang="de-DE" sz="2200" dirty="0"/>
            </a:br>
            <a:r>
              <a:rPr lang="de-DE" sz="2200" dirty="0"/>
              <a:t>nur noch ab Klasse 10 möglich sein, sodass sich das </a:t>
            </a:r>
            <a:br>
              <a:rPr lang="de-DE" sz="2200" dirty="0"/>
            </a:br>
            <a:r>
              <a:rPr lang="de-DE" sz="2200" dirty="0"/>
              <a:t>Datenschutzproblem im Unterricht wohl reduziert, nicht jedoch bei </a:t>
            </a:r>
            <a:br>
              <a:rPr lang="de-DE" sz="2200" dirty="0"/>
            </a:br>
            <a:r>
              <a:rPr lang="de-DE" sz="2200" dirty="0"/>
              <a:t>den Hausaufgaben.</a:t>
            </a:r>
            <a:endParaRPr lang="de-DE" sz="2200" dirty="0">
              <a:solidFill>
                <a:srgbClr val="0B4CB4"/>
              </a:solidFill>
              <a:effectLst/>
            </a:endParaRPr>
          </a:p>
        </p:txBody>
      </p:sp>
      <p:pic>
        <p:nvPicPr>
          <p:cNvPr id="4" name="Grafik 3">
            <a:extLst>
              <a:ext uri="{FF2B5EF4-FFF2-40B4-BE49-F238E27FC236}">
                <a16:creationId xmlns:a16="http://schemas.microsoft.com/office/drawing/2014/main" id="{C63761DB-A117-CEE6-FADA-AF42E3315F44}"/>
              </a:ext>
            </a:extLst>
          </p:cNvPr>
          <p:cNvPicPr>
            <a:picLocks noChangeAspect="1"/>
          </p:cNvPicPr>
          <p:nvPr/>
        </p:nvPicPr>
        <p:blipFill>
          <a:blip r:embed="rId5"/>
          <a:stretch>
            <a:fillRect/>
          </a:stretch>
        </p:blipFill>
        <p:spPr>
          <a:xfrm>
            <a:off x="9374589" y="3933825"/>
            <a:ext cx="2817411" cy="2817411"/>
          </a:xfrm>
          <a:prstGeom prst="rect">
            <a:avLst/>
          </a:prstGeom>
        </p:spPr>
      </p:pic>
    </p:spTree>
    <p:extLst>
      <p:ext uri="{BB962C8B-B14F-4D97-AF65-F5344CB8AC3E}">
        <p14:creationId xmlns:p14="http://schemas.microsoft.com/office/powerpoint/2010/main" val="16132124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3AA52AF-E3F0-CD97-845A-543C4E4599C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024044B-54ED-CDE0-4440-69D2BCE10605}"/>
              </a:ext>
            </a:extLst>
          </p:cNvPr>
          <p:cNvSpPr>
            <a:spLocks noGrp="1"/>
          </p:cNvSpPr>
          <p:nvPr>
            <p:ph type="title"/>
          </p:nvPr>
        </p:nvSpPr>
        <p:spPr/>
        <p:txBody>
          <a:bodyPr>
            <a:normAutofit/>
          </a:bodyPr>
          <a:lstStyle/>
          <a:p>
            <a:r>
              <a:rPr lang="de-DE" dirty="0"/>
              <a:t>3.1.9 Nutzung von Apps bzw. digitalen Angeboten (Exkurs: technischer Hintergrund)</a:t>
            </a:r>
          </a:p>
        </p:txBody>
      </p:sp>
      <p:sp>
        <p:nvSpPr>
          <p:cNvPr id="3" name="Inhaltsplatzhalter 2">
            <a:extLst>
              <a:ext uri="{FF2B5EF4-FFF2-40B4-BE49-F238E27FC236}">
                <a16:creationId xmlns:a16="http://schemas.microsoft.com/office/drawing/2014/main" id="{B1287971-6F21-0037-A12E-F3EF8A8EDE8E}"/>
              </a:ext>
            </a:extLst>
          </p:cNvPr>
          <p:cNvSpPr>
            <a:spLocks noGrp="1"/>
          </p:cNvSpPr>
          <p:nvPr>
            <p:ph idx="1"/>
          </p:nvPr>
        </p:nvSpPr>
        <p:spPr>
          <a:xfrm>
            <a:off x="838200" y="1825625"/>
            <a:ext cx="10515600" cy="2345418"/>
          </a:xfrm>
        </p:spPr>
        <p:txBody>
          <a:bodyPr anchor="ctr">
            <a:normAutofit/>
          </a:bodyPr>
          <a:lstStyle/>
          <a:p>
            <a:pPr marL="0" indent="0">
              <a:buNone/>
            </a:pPr>
            <a:r>
              <a:rPr lang="de-DE" b="1" dirty="0">
                <a:solidFill>
                  <a:srgbClr val="000000"/>
                </a:solidFill>
                <a:effectLst/>
              </a:rPr>
              <a:t>Worin liegt eigentlich das Problem?</a:t>
            </a:r>
          </a:p>
          <a:p>
            <a:pPr marL="0" indent="0" algn="just">
              <a:buNone/>
            </a:pPr>
            <a:r>
              <a:rPr lang="de-DE" sz="2800" dirty="0">
                <a:solidFill>
                  <a:srgbClr val="000000"/>
                </a:solidFill>
              </a:rPr>
              <a:t>Jeder Aufruf </a:t>
            </a:r>
            <a:r>
              <a:rPr lang="de-DE" sz="2000" dirty="0">
                <a:solidFill>
                  <a:srgbClr val="000000"/>
                </a:solidFill>
              </a:rPr>
              <a:t>(es muss noch nicht einmal eine Interaktion stattfinden) </a:t>
            </a:r>
            <a:r>
              <a:rPr lang="de-DE" sz="2800" dirty="0">
                <a:solidFill>
                  <a:srgbClr val="000000"/>
                </a:solidFill>
              </a:rPr>
              <a:t>einer Website und jeder Klick innerhalb einer App erzeugt Datenspuren (Metadaten), die sich beim Anbieter zusammenführen lassen und zu einer Profilbildung des Benutzers beitragen. </a:t>
            </a:r>
          </a:p>
        </p:txBody>
      </p:sp>
      <p:pic>
        <p:nvPicPr>
          <p:cNvPr id="4" name="Grafik 3">
            <a:extLst>
              <a:ext uri="{FF2B5EF4-FFF2-40B4-BE49-F238E27FC236}">
                <a16:creationId xmlns:a16="http://schemas.microsoft.com/office/drawing/2014/main" id="{73640073-816B-1117-F145-60B539A986C6}"/>
              </a:ext>
            </a:extLst>
          </p:cNvPr>
          <p:cNvPicPr>
            <a:picLocks noChangeAspect="1"/>
          </p:cNvPicPr>
          <p:nvPr/>
        </p:nvPicPr>
        <p:blipFill>
          <a:blip r:embed="rId2"/>
          <a:stretch>
            <a:fillRect/>
          </a:stretch>
        </p:blipFill>
        <p:spPr>
          <a:xfrm>
            <a:off x="8733971" y="3653492"/>
            <a:ext cx="2456543" cy="2456543"/>
          </a:xfrm>
          <a:prstGeom prst="rect">
            <a:avLst/>
          </a:prstGeom>
        </p:spPr>
      </p:pic>
      <p:sp>
        <p:nvSpPr>
          <p:cNvPr id="5" name="Textfeld 4">
            <a:extLst>
              <a:ext uri="{FF2B5EF4-FFF2-40B4-BE49-F238E27FC236}">
                <a16:creationId xmlns:a16="http://schemas.microsoft.com/office/drawing/2014/main" id="{5AB705CD-CB68-94EE-A1E1-DCE485E6E1F7}"/>
              </a:ext>
            </a:extLst>
          </p:cNvPr>
          <p:cNvSpPr txBox="1"/>
          <p:nvPr/>
        </p:nvSpPr>
        <p:spPr>
          <a:xfrm>
            <a:off x="838200" y="4171043"/>
            <a:ext cx="7594600" cy="2000548"/>
          </a:xfrm>
          <a:prstGeom prst="rect">
            <a:avLst/>
          </a:prstGeom>
          <a:noFill/>
        </p:spPr>
        <p:txBody>
          <a:bodyPr wrap="square" rtlCol="0">
            <a:spAutoFit/>
          </a:bodyPr>
          <a:lstStyle/>
          <a:p>
            <a:pPr marL="0" indent="0" algn="just">
              <a:buNone/>
            </a:pPr>
            <a:r>
              <a:rPr lang="de-DE" sz="2400" dirty="0">
                <a:solidFill>
                  <a:srgbClr val="000000"/>
                </a:solidFill>
              </a:rPr>
              <a:t>Dieses Profil kann in Form gezielter Werbung zu Geld gemacht werden. Das Geschäftsmodell der sozialen Netzwerke basiert einzig auf diesem Umstand.</a:t>
            </a:r>
          </a:p>
          <a:p>
            <a:pPr marL="0" indent="0">
              <a:buNone/>
            </a:pPr>
            <a:br>
              <a:rPr lang="de-DE" sz="1600" dirty="0">
                <a:solidFill>
                  <a:srgbClr val="000000"/>
                </a:solidFill>
                <a:effectLst/>
              </a:rPr>
            </a:br>
            <a:r>
              <a:rPr lang="de-DE" dirty="0">
                <a:solidFill>
                  <a:srgbClr val="000000"/>
                </a:solidFill>
                <a:effectLst/>
              </a:rPr>
              <a:t>(Haben Sie schon mal ein bestimmtes Stichwort geg</a:t>
            </a:r>
            <a:r>
              <a:rPr lang="de-DE" dirty="0">
                <a:solidFill>
                  <a:srgbClr val="000000"/>
                </a:solidFill>
              </a:rPr>
              <a:t>oog</a:t>
            </a:r>
            <a:r>
              <a:rPr lang="de-DE" dirty="0">
                <a:solidFill>
                  <a:srgbClr val="000000"/>
                </a:solidFill>
                <a:effectLst/>
              </a:rPr>
              <a:t>elt, und kurz danach wurde Ihnen Werbung genau dafür angezeigt?)</a:t>
            </a:r>
          </a:p>
        </p:txBody>
      </p:sp>
    </p:spTree>
    <p:extLst>
      <p:ext uri="{BB962C8B-B14F-4D97-AF65-F5344CB8AC3E}">
        <p14:creationId xmlns:p14="http://schemas.microsoft.com/office/powerpoint/2010/main" val="24586749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5283602-3209-AA75-FEB7-FBBDE24CE1E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91D91DD-2D45-6351-C0F2-CFC68B6F556A}"/>
              </a:ext>
            </a:extLst>
          </p:cNvPr>
          <p:cNvSpPr>
            <a:spLocks noGrp="1"/>
          </p:cNvSpPr>
          <p:nvPr>
            <p:ph type="title"/>
          </p:nvPr>
        </p:nvSpPr>
        <p:spPr/>
        <p:txBody>
          <a:bodyPr/>
          <a:lstStyle/>
          <a:p>
            <a:r>
              <a:rPr lang="de-DE" dirty="0"/>
              <a:t>3.1.9 Nutzung von Apps bzw. digitalen Angeboten (Exkurs: technischer Hintergrund)</a:t>
            </a:r>
          </a:p>
        </p:txBody>
      </p:sp>
      <p:sp>
        <p:nvSpPr>
          <p:cNvPr id="3" name="Inhaltsplatzhalter 2">
            <a:extLst>
              <a:ext uri="{FF2B5EF4-FFF2-40B4-BE49-F238E27FC236}">
                <a16:creationId xmlns:a16="http://schemas.microsoft.com/office/drawing/2014/main" id="{5DCE6163-1299-AEB1-FC56-8F231B999109}"/>
              </a:ext>
            </a:extLst>
          </p:cNvPr>
          <p:cNvSpPr>
            <a:spLocks noGrp="1"/>
          </p:cNvSpPr>
          <p:nvPr>
            <p:ph idx="1"/>
          </p:nvPr>
        </p:nvSpPr>
        <p:spPr>
          <a:xfrm>
            <a:off x="838200" y="1825625"/>
            <a:ext cx="10515600" cy="4795308"/>
          </a:xfrm>
        </p:spPr>
        <p:txBody>
          <a:bodyPr anchor="ctr">
            <a:normAutofit/>
          </a:bodyPr>
          <a:lstStyle/>
          <a:p>
            <a:pPr marL="0" indent="0">
              <a:buNone/>
            </a:pPr>
            <a:endParaRPr lang="de-DE" sz="2200" dirty="0">
              <a:solidFill>
                <a:srgbClr val="000000"/>
              </a:solidFill>
            </a:endParaRPr>
          </a:p>
          <a:p>
            <a:pPr marL="0" indent="0">
              <a:buNone/>
            </a:pPr>
            <a:endParaRPr lang="de-DE" sz="2200" dirty="0">
              <a:solidFill>
                <a:srgbClr val="000000"/>
              </a:solidFill>
              <a:effectLst/>
            </a:endParaRPr>
          </a:p>
          <a:p>
            <a:pPr marL="0" indent="0">
              <a:buNone/>
            </a:pPr>
            <a:endParaRPr lang="de-DE" sz="2200" dirty="0">
              <a:solidFill>
                <a:srgbClr val="000000"/>
              </a:solidFill>
            </a:endParaRPr>
          </a:p>
          <a:p>
            <a:pPr marL="0" indent="0">
              <a:buNone/>
            </a:pPr>
            <a:endParaRPr lang="de-DE" sz="2200" dirty="0">
              <a:solidFill>
                <a:srgbClr val="000000"/>
              </a:solidFill>
              <a:effectLst/>
            </a:endParaRPr>
          </a:p>
          <a:p>
            <a:pPr marL="0" indent="0">
              <a:buNone/>
            </a:pPr>
            <a:endParaRPr lang="de-DE" sz="2200" dirty="0">
              <a:solidFill>
                <a:srgbClr val="000000"/>
              </a:solidFill>
            </a:endParaRPr>
          </a:p>
          <a:p>
            <a:pPr marL="0" indent="0">
              <a:buNone/>
            </a:pPr>
            <a:endParaRPr lang="de-DE" sz="2200" dirty="0">
              <a:solidFill>
                <a:srgbClr val="000000"/>
              </a:solidFill>
              <a:effectLst/>
            </a:endParaRPr>
          </a:p>
          <a:p>
            <a:pPr marL="0" indent="0">
              <a:buNone/>
            </a:pPr>
            <a:endParaRPr lang="de-DE" sz="2200" dirty="0">
              <a:solidFill>
                <a:srgbClr val="000000"/>
              </a:solidFill>
            </a:endParaRPr>
          </a:p>
          <a:p>
            <a:pPr marL="0" indent="0">
              <a:buNone/>
            </a:pPr>
            <a:endParaRPr lang="de-DE" sz="2200" dirty="0">
              <a:solidFill>
                <a:srgbClr val="000000"/>
              </a:solidFill>
              <a:effectLst/>
            </a:endParaRPr>
          </a:p>
          <a:p>
            <a:pPr marL="0" indent="0">
              <a:buNone/>
            </a:pPr>
            <a:endParaRPr lang="de-DE" sz="1300" dirty="0">
              <a:solidFill>
                <a:srgbClr val="000000"/>
              </a:solidFill>
            </a:endParaRPr>
          </a:p>
          <a:p>
            <a:pPr marL="0" indent="0">
              <a:buNone/>
            </a:pPr>
            <a:endParaRPr lang="de-DE" sz="1300" dirty="0">
              <a:solidFill>
                <a:srgbClr val="000000"/>
              </a:solidFill>
            </a:endParaRPr>
          </a:p>
          <a:p>
            <a:pPr marL="0" indent="0">
              <a:buNone/>
            </a:pPr>
            <a:r>
              <a:rPr lang="de-DE" sz="1300" dirty="0">
                <a:solidFill>
                  <a:srgbClr val="000000"/>
                </a:solidFill>
              </a:rPr>
              <a:t>Quelle: </a:t>
            </a:r>
            <a:r>
              <a:rPr lang="de-DE" sz="1300" dirty="0">
                <a:solidFill>
                  <a:srgbClr val="000000"/>
                </a:solidFill>
                <a:hlinkClick r:id="rId3"/>
              </a:rPr>
              <a:t>https://www.sueddeutsche.de/wirtschaft/twitter-studie-privatsphaere-nutzer-1.4047115</a:t>
            </a:r>
            <a:r>
              <a:rPr lang="de-DE" sz="1300" dirty="0">
                <a:solidFill>
                  <a:srgbClr val="000000"/>
                </a:solidFill>
              </a:rPr>
              <a:t> </a:t>
            </a:r>
          </a:p>
        </p:txBody>
      </p:sp>
      <p:pic>
        <p:nvPicPr>
          <p:cNvPr id="4" name="Grafik 3">
            <a:extLst>
              <a:ext uri="{FF2B5EF4-FFF2-40B4-BE49-F238E27FC236}">
                <a16:creationId xmlns:a16="http://schemas.microsoft.com/office/drawing/2014/main" id="{D01EADF6-4A4B-EBD0-7B2C-FC571DC31C34}"/>
              </a:ext>
            </a:extLst>
          </p:cNvPr>
          <p:cNvPicPr>
            <a:picLocks noChangeAspect="1"/>
          </p:cNvPicPr>
          <p:nvPr/>
        </p:nvPicPr>
        <p:blipFill>
          <a:blip r:embed="rId4"/>
          <a:stretch>
            <a:fillRect/>
          </a:stretch>
        </p:blipFill>
        <p:spPr>
          <a:xfrm>
            <a:off x="838200" y="1954068"/>
            <a:ext cx="4127500" cy="622300"/>
          </a:xfrm>
          <a:prstGeom prst="rect">
            <a:avLst/>
          </a:prstGeom>
        </p:spPr>
      </p:pic>
      <p:pic>
        <p:nvPicPr>
          <p:cNvPr id="5" name="Grafik 4">
            <a:extLst>
              <a:ext uri="{FF2B5EF4-FFF2-40B4-BE49-F238E27FC236}">
                <a16:creationId xmlns:a16="http://schemas.microsoft.com/office/drawing/2014/main" id="{BD135777-A68E-10E4-BB79-B0DA2F512E48}"/>
              </a:ext>
            </a:extLst>
          </p:cNvPr>
          <p:cNvPicPr>
            <a:picLocks noChangeAspect="1"/>
          </p:cNvPicPr>
          <p:nvPr/>
        </p:nvPicPr>
        <p:blipFill>
          <a:blip r:embed="rId5"/>
          <a:stretch>
            <a:fillRect/>
          </a:stretch>
        </p:blipFill>
        <p:spPr>
          <a:xfrm>
            <a:off x="838200" y="2635743"/>
            <a:ext cx="5886613" cy="3325670"/>
          </a:xfrm>
          <a:prstGeom prst="rect">
            <a:avLst/>
          </a:prstGeom>
        </p:spPr>
      </p:pic>
      <p:pic>
        <p:nvPicPr>
          <p:cNvPr id="7" name="Grafik 6">
            <a:extLst>
              <a:ext uri="{FF2B5EF4-FFF2-40B4-BE49-F238E27FC236}">
                <a16:creationId xmlns:a16="http://schemas.microsoft.com/office/drawing/2014/main" id="{2381ED26-4EE9-55DE-64E5-5C7421E38E89}"/>
              </a:ext>
            </a:extLst>
          </p:cNvPr>
          <p:cNvPicPr>
            <a:picLocks noChangeAspect="1"/>
          </p:cNvPicPr>
          <p:nvPr/>
        </p:nvPicPr>
        <p:blipFill>
          <a:blip r:embed="rId6"/>
          <a:stretch>
            <a:fillRect/>
          </a:stretch>
        </p:blipFill>
        <p:spPr>
          <a:xfrm>
            <a:off x="8261350" y="2191657"/>
            <a:ext cx="3215368" cy="3215368"/>
          </a:xfrm>
          <a:prstGeom prst="rect">
            <a:avLst/>
          </a:prstGeom>
        </p:spPr>
      </p:pic>
    </p:spTree>
    <p:extLst>
      <p:ext uri="{BB962C8B-B14F-4D97-AF65-F5344CB8AC3E}">
        <p14:creationId xmlns:p14="http://schemas.microsoft.com/office/powerpoint/2010/main" val="10200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9173777-5240-CCBC-F342-EBC6D901414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D8EF704-E17B-A9B1-21B9-73D9138DD959}"/>
              </a:ext>
            </a:extLst>
          </p:cNvPr>
          <p:cNvSpPr>
            <a:spLocks noGrp="1"/>
          </p:cNvSpPr>
          <p:nvPr>
            <p:ph type="title"/>
          </p:nvPr>
        </p:nvSpPr>
        <p:spPr/>
        <p:txBody>
          <a:bodyPr/>
          <a:lstStyle/>
          <a:p>
            <a:r>
              <a:rPr lang="de-DE" dirty="0"/>
              <a:t>3.1.9 Nutzung von Apps bzw. digitalen Angeboten (Exkurs: technischer Hintergrund)</a:t>
            </a:r>
          </a:p>
        </p:txBody>
      </p:sp>
      <p:sp>
        <p:nvSpPr>
          <p:cNvPr id="3" name="Inhaltsplatzhalter 2">
            <a:extLst>
              <a:ext uri="{FF2B5EF4-FFF2-40B4-BE49-F238E27FC236}">
                <a16:creationId xmlns:a16="http://schemas.microsoft.com/office/drawing/2014/main" id="{A676F8D5-55C6-229C-4DE3-5AB017C4CADB}"/>
              </a:ext>
            </a:extLst>
          </p:cNvPr>
          <p:cNvSpPr>
            <a:spLocks noGrp="1"/>
          </p:cNvSpPr>
          <p:nvPr>
            <p:ph idx="1"/>
          </p:nvPr>
        </p:nvSpPr>
        <p:spPr/>
        <p:txBody>
          <a:bodyPr anchor="ctr">
            <a:normAutofit/>
          </a:bodyPr>
          <a:lstStyle/>
          <a:p>
            <a:pPr marL="0" indent="0">
              <a:buNone/>
            </a:pPr>
            <a:r>
              <a:rPr lang="de-DE" dirty="0">
                <a:solidFill>
                  <a:srgbClr val="000000"/>
                </a:solidFill>
                <a:effectLst/>
              </a:rPr>
              <a:t>Aber auch beim bloßen Aufrufen von Websites werden Metadaten übertragen, z. B. </a:t>
            </a:r>
          </a:p>
          <a:p>
            <a:pPr>
              <a:buFontTx/>
              <a:buChar char="-"/>
            </a:pPr>
            <a:r>
              <a:rPr lang="de-DE" dirty="0">
                <a:solidFill>
                  <a:srgbClr val="000000"/>
                </a:solidFill>
              </a:rPr>
              <a:t>IP-Adresse</a:t>
            </a:r>
          </a:p>
          <a:p>
            <a:pPr>
              <a:buFontTx/>
              <a:buChar char="-"/>
            </a:pPr>
            <a:r>
              <a:rPr lang="de-DE" dirty="0">
                <a:solidFill>
                  <a:srgbClr val="000000"/>
                </a:solidFill>
              </a:rPr>
              <a:t>genutzter Browser inkl. Version</a:t>
            </a:r>
          </a:p>
          <a:p>
            <a:pPr>
              <a:buFontTx/>
              <a:buChar char="-"/>
            </a:pPr>
            <a:r>
              <a:rPr lang="de-DE" dirty="0">
                <a:solidFill>
                  <a:srgbClr val="000000"/>
                </a:solidFill>
              </a:rPr>
              <a:t>Betriebssystem</a:t>
            </a:r>
          </a:p>
          <a:p>
            <a:pPr>
              <a:buFontTx/>
              <a:buChar char="-"/>
            </a:pPr>
            <a:r>
              <a:rPr lang="de-DE" dirty="0">
                <a:solidFill>
                  <a:srgbClr val="000000"/>
                </a:solidFill>
              </a:rPr>
              <a:t>Benutzersprache</a:t>
            </a:r>
          </a:p>
          <a:p>
            <a:pPr>
              <a:buFontTx/>
              <a:buChar char="-"/>
            </a:pPr>
            <a:r>
              <a:rPr lang="de-DE" dirty="0">
                <a:solidFill>
                  <a:srgbClr val="000000"/>
                </a:solidFill>
              </a:rPr>
              <a:t>z. T. Gerätenummer (MAC-Adresse, IMEI)</a:t>
            </a:r>
          </a:p>
        </p:txBody>
      </p:sp>
      <p:pic>
        <p:nvPicPr>
          <p:cNvPr id="1026" name="Picture 2">
            <a:extLst>
              <a:ext uri="{FF2B5EF4-FFF2-40B4-BE49-F238E27FC236}">
                <a16:creationId xmlns:a16="http://schemas.microsoft.com/office/drawing/2014/main" id="{8CB79633-D3EF-B5DF-7A64-B62B7B9F02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4139" y="3059245"/>
            <a:ext cx="2824831" cy="2824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859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27124-1876-D793-23F8-D39FE57135D2}"/>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805F640A-CE15-B956-0E94-2D2F44D61FA6}"/>
              </a:ext>
            </a:extLst>
          </p:cNvPr>
          <p:cNvSpPr>
            <a:spLocks noGrp="1"/>
          </p:cNvSpPr>
          <p:nvPr>
            <p:ph idx="1"/>
          </p:nvPr>
        </p:nvSpPr>
        <p:spPr>
          <a:xfrm>
            <a:off x="2864427" y="1881187"/>
            <a:ext cx="6463145" cy="4161621"/>
          </a:xfrm>
        </p:spPr>
        <p:txBody>
          <a:bodyPr anchor="ctr">
            <a:noAutofit/>
          </a:bodyPr>
          <a:lstStyle/>
          <a:p>
            <a:pPr marL="0" indent="0" algn="just">
              <a:lnSpc>
                <a:spcPct val="110000"/>
              </a:lnSpc>
              <a:buNone/>
            </a:pPr>
            <a:r>
              <a:rPr lang="de-DE" sz="3600" dirty="0">
                <a:solidFill>
                  <a:srgbClr val="000000"/>
                </a:solidFill>
                <a:effectLst/>
                <a:ea typeface="Arial" panose="020B0604020202020204" pitchFamily="34" charset="0"/>
              </a:rPr>
              <a:t>Ergänzungsmodul </a:t>
            </a:r>
          </a:p>
          <a:p>
            <a:pPr marL="0" indent="0" algn="just">
              <a:lnSpc>
                <a:spcPct val="110000"/>
              </a:lnSpc>
              <a:buNone/>
            </a:pPr>
            <a:r>
              <a:rPr lang="de-DE" sz="3600" b="1" dirty="0">
                <a:solidFill>
                  <a:srgbClr val="000000"/>
                </a:solidFill>
                <a:effectLst/>
                <a:ea typeface="Arial" panose="020B0604020202020204" pitchFamily="34" charset="0"/>
              </a:rPr>
              <a:t>„Datenschutz analog und digital“</a:t>
            </a:r>
          </a:p>
          <a:p>
            <a:pPr marL="0" indent="0" algn="just">
              <a:lnSpc>
                <a:spcPct val="110000"/>
              </a:lnSpc>
              <a:buNone/>
            </a:pPr>
            <a:r>
              <a:rPr lang="de-DE" dirty="0">
                <a:solidFill>
                  <a:srgbClr val="000000"/>
                </a:solidFill>
                <a:ea typeface="Arial" panose="020B0604020202020204" pitchFamily="34" charset="0"/>
              </a:rPr>
              <a:t>Marion Bünger</a:t>
            </a:r>
          </a:p>
          <a:p>
            <a:pPr marL="0" indent="0" algn="just">
              <a:lnSpc>
                <a:spcPct val="110000"/>
              </a:lnSpc>
              <a:buNone/>
            </a:pPr>
            <a:r>
              <a:rPr lang="de-DE" sz="2400" dirty="0">
                <a:solidFill>
                  <a:srgbClr val="000000"/>
                </a:solidFill>
                <a:effectLst/>
                <a:ea typeface="Arial" panose="020B0604020202020204" pitchFamily="34" charset="0"/>
              </a:rPr>
              <a:t>Das Ergänzungsmodul findet in jedem Semester statt. Bitte beachten Sie den Flyer des Schulrechtsausschusses (im </a:t>
            </a:r>
            <a:r>
              <a:rPr lang="de-DE" sz="2400" dirty="0" err="1">
                <a:solidFill>
                  <a:srgbClr val="000000"/>
                </a:solidFill>
                <a:effectLst/>
                <a:ea typeface="Arial" panose="020B0604020202020204" pitchFamily="34" charset="0"/>
              </a:rPr>
              <a:t>Moodle</a:t>
            </a:r>
            <a:r>
              <a:rPr lang="de-DE" sz="2400" dirty="0">
                <a:solidFill>
                  <a:srgbClr val="000000"/>
                </a:solidFill>
                <a:effectLst/>
                <a:ea typeface="Arial" panose="020B0604020202020204" pitchFamily="34" charset="0"/>
              </a:rPr>
              <a:t>-Raum „Schulrecht für LiV“).</a:t>
            </a:r>
          </a:p>
        </p:txBody>
      </p:sp>
      <p:pic>
        <p:nvPicPr>
          <p:cNvPr id="7" name="Grafik 6">
            <a:extLst>
              <a:ext uri="{FF2B5EF4-FFF2-40B4-BE49-F238E27FC236}">
                <a16:creationId xmlns:a16="http://schemas.microsoft.com/office/drawing/2014/main" id="{9C724F72-9A26-FBA0-4ADF-93A24D144CCB}"/>
              </a:ext>
            </a:extLst>
          </p:cNvPr>
          <p:cNvPicPr>
            <a:picLocks noChangeAspect="1"/>
          </p:cNvPicPr>
          <p:nvPr/>
        </p:nvPicPr>
        <p:blipFill>
          <a:blip r:embed="rId2"/>
          <a:stretch>
            <a:fillRect/>
          </a:stretch>
        </p:blipFill>
        <p:spPr>
          <a:xfrm>
            <a:off x="-488413" y="2136507"/>
            <a:ext cx="3650982" cy="3650982"/>
          </a:xfrm>
          <a:prstGeom prst="rect">
            <a:avLst/>
          </a:prstGeom>
        </p:spPr>
      </p:pic>
    </p:spTree>
    <p:extLst>
      <p:ext uri="{BB962C8B-B14F-4D97-AF65-F5344CB8AC3E}">
        <p14:creationId xmlns:p14="http://schemas.microsoft.com/office/powerpoint/2010/main" val="40255270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58D7CCF-ABF7-AF6A-4D0A-15C4E4B8481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EA95076-5D7D-ED73-30E7-0F0060EC9B9D}"/>
              </a:ext>
            </a:extLst>
          </p:cNvPr>
          <p:cNvSpPr>
            <a:spLocks noGrp="1"/>
          </p:cNvSpPr>
          <p:nvPr>
            <p:ph type="title"/>
          </p:nvPr>
        </p:nvSpPr>
        <p:spPr/>
        <p:txBody>
          <a:bodyPr/>
          <a:lstStyle/>
          <a:p>
            <a:r>
              <a:rPr lang="de-DE" dirty="0"/>
              <a:t>3.1.9 Nutzung von Apps bzw. digitalen Angeboten (Exkurs: technischer Hintergrund)</a:t>
            </a:r>
          </a:p>
        </p:txBody>
      </p:sp>
      <p:sp>
        <p:nvSpPr>
          <p:cNvPr id="3" name="Inhaltsplatzhalter 2">
            <a:extLst>
              <a:ext uri="{FF2B5EF4-FFF2-40B4-BE49-F238E27FC236}">
                <a16:creationId xmlns:a16="http://schemas.microsoft.com/office/drawing/2014/main" id="{DC9EBB27-6328-ECF3-C414-90D051493D23}"/>
              </a:ext>
            </a:extLst>
          </p:cNvPr>
          <p:cNvSpPr>
            <a:spLocks noGrp="1"/>
          </p:cNvSpPr>
          <p:nvPr>
            <p:ph idx="1"/>
          </p:nvPr>
        </p:nvSpPr>
        <p:spPr>
          <a:xfrm>
            <a:off x="838200" y="1825625"/>
            <a:ext cx="4201633" cy="3054847"/>
          </a:xfrm>
        </p:spPr>
        <p:txBody>
          <a:bodyPr anchor="ctr">
            <a:normAutofit/>
          </a:bodyPr>
          <a:lstStyle/>
          <a:p>
            <a:pPr marL="0" indent="0">
              <a:buNone/>
            </a:pPr>
            <a:r>
              <a:rPr lang="de-DE" sz="3300" dirty="0">
                <a:solidFill>
                  <a:srgbClr val="000000"/>
                </a:solidFill>
                <a:effectLst/>
              </a:rPr>
              <a:t>Im </a:t>
            </a:r>
            <a:r>
              <a:rPr lang="de-DE" sz="3300" dirty="0" err="1">
                <a:solidFill>
                  <a:srgbClr val="000000"/>
                </a:solidFill>
                <a:effectLst/>
              </a:rPr>
              <a:t>AppStore</a:t>
            </a:r>
            <a:r>
              <a:rPr lang="de-DE" sz="3300" dirty="0">
                <a:solidFill>
                  <a:srgbClr val="000000"/>
                </a:solidFill>
                <a:effectLst/>
              </a:rPr>
              <a:t> kann das wie folgt aussehen:</a:t>
            </a:r>
          </a:p>
          <a:p>
            <a:pPr marL="0" indent="0">
              <a:buNone/>
            </a:pPr>
            <a:endParaRPr lang="de-DE" sz="3300" dirty="0">
              <a:solidFill>
                <a:srgbClr val="000000"/>
              </a:solidFill>
            </a:endParaRPr>
          </a:p>
          <a:p>
            <a:pPr marL="0" indent="0">
              <a:buNone/>
            </a:pPr>
            <a:endParaRPr lang="de-DE" sz="3300" dirty="0">
              <a:solidFill>
                <a:srgbClr val="000000"/>
              </a:solidFill>
            </a:endParaRPr>
          </a:p>
        </p:txBody>
      </p:sp>
      <p:pic>
        <p:nvPicPr>
          <p:cNvPr id="4" name="Grafik 3">
            <a:extLst>
              <a:ext uri="{FF2B5EF4-FFF2-40B4-BE49-F238E27FC236}">
                <a16:creationId xmlns:a16="http://schemas.microsoft.com/office/drawing/2014/main" id="{DF17815B-F697-C25D-4727-1F407EA402AD}"/>
              </a:ext>
            </a:extLst>
          </p:cNvPr>
          <p:cNvPicPr>
            <a:picLocks noChangeAspect="1"/>
          </p:cNvPicPr>
          <p:nvPr/>
        </p:nvPicPr>
        <p:blipFill>
          <a:blip r:embed="rId2"/>
          <a:stretch>
            <a:fillRect/>
          </a:stretch>
        </p:blipFill>
        <p:spPr>
          <a:xfrm>
            <a:off x="5571460" y="1825625"/>
            <a:ext cx="6170575" cy="4927738"/>
          </a:xfrm>
          <a:prstGeom prst="rect">
            <a:avLst/>
          </a:prstGeom>
        </p:spPr>
      </p:pic>
      <p:pic>
        <p:nvPicPr>
          <p:cNvPr id="5" name="Grafik 4">
            <a:extLst>
              <a:ext uri="{FF2B5EF4-FFF2-40B4-BE49-F238E27FC236}">
                <a16:creationId xmlns:a16="http://schemas.microsoft.com/office/drawing/2014/main" id="{A9D9A80A-176B-DB28-B523-DEF19DA10A32}"/>
              </a:ext>
            </a:extLst>
          </p:cNvPr>
          <p:cNvPicPr>
            <a:picLocks noChangeAspect="1"/>
          </p:cNvPicPr>
          <p:nvPr/>
        </p:nvPicPr>
        <p:blipFill>
          <a:blip r:embed="rId3"/>
          <a:stretch>
            <a:fillRect/>
          </a:stretch>
        </p:blipFill>
        <p:spPr>
          <a:xfrm>
            <a:off x="1013552" y="3353047"/>
            <a:ext cx="3294043" cy="3310679"/>
          </a:xfrm>
          <a:prstGeom prst="rect">
            <a:avLst/>
          </a:prstGeom>
        </p:spPr>
      </p:pic>
    </p:spTree>
    <p:extLst>
      <p:ext uri="{BB962C8B-B14F-4D97-AF65-F5344CB8AC3E}">
        <p14:creationId xmlns:p14="http://schemas.microsoft.com/office/powerpoint/2010/main" val="24021444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7BF46-957F-6399-7430-13309DF9AFD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B81013F-345D-CDAB-CB2E-B655E9253D95}"/>
              </a:ext>
            </a:extLst>
          </p:cNvPr>
          <p:cNvSpPr>
            <a:spLocks noGrp="1"/>
          </p:cNvSpPr>
          <p:nvPr>
            <p:ph type="title"/>
          </p:nvPr>
        </p:nvSpPr>
        <p:spPr/>
        <p:txBody>
          <a:bodyPr/>
          <a:lstStyle/>
          <a:p>
            <a:r>
              <a:rPr lang="de-DE" dirty="0"/>
              <a:t>3.1.9 Nutzung von Apps bzw. digitalen Angeboten II</a:t>
            </a:r>
          </a:p>
        </p:txBody>
      </p:sp>
      <p:sp>
        <p:nvSpPr>
          <p:cNvPr id="3" name="Inhaltsplatzhalter 2">
            <a:extLst>
              <a:ext uri="{FF2B5EF4-FFF2-40B4-BE49-F238E27FC236}">
                <a16:creationId xmlns:a16="http://schemas.microsoft.com/office/drawing/2014/main" id="{4AA223FF-4E6E-90C9-51A2-26BCA11242BE}"/>
              </a:ext>
            </a:extLst>
          </p:cNvPr>
          <p:cNvSpPr>
            <a:spLocks noGrp="1"/>
          </p:cNvSpPr>
          <p:nvPr>
            <p:ph idx="1"/>
          </p:nvPr>
        </p:nvSpPr>
        <p:spPr>
          <a:xfrm>
            <a:off x="3777520" y="1828916"/>
            <a:ext cx="7576279" cy="4486275"/>
          </a:xfrm>
        </p:spPr>
        <p:txBody>
          <a:bodyPr anchor="ctr">
            <a:normAutofit/>
          </a:bodyPr>
          <a:lstStyle/>
          <a:p>
            <a:pPr marL="0" indent="0">
              <a:buNone/>
            </a:pPr>
            <a:r>
              <a:rPr lang="de-DE" sz="3600" b="1" dirty="0">
                <a:solidFill>
                  <a:srgbClr val="000000"/>
                </a:solidFill>
                <a:highlight>
                  <a:srgbClr val="FFFF00"/>
                </a:highlight>
              </a:rPr>
              <a:t>Daten, die gar nicht erst erfasst werden, können auch nicht missbraucht werden.</a:t>
            </a:r>
            <a:endParaRPr lang="de-DE" sz="3600" b="1" dirty="0"/>
          </a:p>
          <a:p>
            <a:pPr marL="0" indent="0">
              <a:lnSpc>
                <a:spcPct val="100000"/>
              </a:lnSpc>
              <a:spcBef>
                <a:spcPts val="0"/>
              </a:spcBef>
              <a:buNone/>
            </a:pPr>
            <a:endParaRPr lang="de-DE" sz="2300" dirty="0"/>
          </a:p>
        </p:txBody>
      </p:sp>
      <p:pic>
        <p:nvPicPr>
          <p:cNvPr id="4" name="Grafik 3">
            <a:extLst>
              <a:ext uri="{FF2B5EF4-FFF2-40B4-BE49-F238E27FC236}">
                <a16:creationId xmlns:a16="http://schemas.microsoft.com/office/drawing/2014/main" id="{64C3F895-D174-64A5-0C44-F18F4880D7A9}"/>
              </a:ext>
            </a:extLst>
          </p:cNvPr>
          <p:cNvPicPr>
            <a:picLocks noChangeAspect="1"/>
          </p:cNvPicPr>
          <p:nvPr/>
        </p:nvPicPr>
        <p:blipFill>
          <a:blip r:embed="rId2"/>
          <a:stretch>
            <a:fillRect/>
          </a:stretch>
        </p:blipFill>
        <p:spPr>
          <a:xfrm>
            <a:off x="0" y="1766170"/>
            <a:ext cx="3777521" cy="3777521"/>
          </a:xfrm>
          <a:prstGeom prst="rect">
            <a:avLst/>
          </a:prstGeom>
        </p:spPr>
      </p:pic>
    </p:spTree>
    <p:extLst>
      <p:ext uri="{BB962C8B-B14F-4D97-AF65-F5344CB8AC3E}">
        <p14:creationId xmlns:p14="http://schemas.microsoft.com/office/powerpoint/2010/main" val="16919303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7374C-4E09-AF72-5E3B-A6FB536A319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288813C-2E8A-A2E6-2E06-AFAEA8B12ACE}"/>
              </a:ext>
            </a:extLst>
          </p:cNvPr>
          <p:cNvSpPr>
            <a:spLocks noGrp="1"/>
          </p:cNvSpPr>
          <p:nvPr>
            <p:ph type="title"/>
          </p:nvPr>
        </p:nvSpPr>
        <p:spPr/>
        <p:txBody>
          <a:bodyPr/>
          <a:lstStyle/>
          <a:p>
            <a:r>
              <a:rPr lang="de-DE" dirty="0"/>
              <a:t>3.1.9 Nutzung von Apps bzw. digitalen Angeboten III</a:t>
            </a:r>
          </a:p>
        </p:txBody>
      </p:sp>
      <p:sp>
        <p:nvSpPr>
          <p:cNvPr id="3" name="Inhaltsplatzhalter 2">
            <a:extLst>
              <a:ext uri="{FF2B5EF4-FFF2-40B4-BE49-F238E27FC236}">
                <a16:creationId xmlns:a16="http://schemas.microsoft.com/office/drawing/2014/main" id="{B31926BB-835F-FD2B-2708-66D17BE081EB}"/>
              </a:ext>
            </a:extLst>
          </p:cNvPr>
          <p:cNvSpPr>
            <a:spLocks noGrp="1"/>
          </p:cNvSpPr>
          <p:nvPr>
            <p:ph idx="1"/>
          </p:nvPr>
        </p:nvSpPr>
        <p:spPr>
          <a:xfrm>
            <a:off x="838200" y="1969476"/>
            <a:ext cx="10003971" cy="3904410"/>
          </a:xfrm>
          <a:solidFill>
            <a:srgbClr val="FFFF00"/>
          </a:solidFill>
          <a:ln>
            <a:solidFill>
              <a:schemeClr val="accent1"/>
            </a:solidFill>
          </a:ln>
        </p:spPr>
        <p:txBody>
          <a:bodyPr anchor="ctr">
            <a:normAutofit/>
          </a:bodyPr>
          <a:lstStyle/>
          <a:p>
            <a:pPr marL="0" indent="0" algn="just">
              <a:lnSpc>
                <a:spcPct val="100000"/>
              </a:lnSpc>
              <a:spcBef>
                <a:spcPts val="0"/>
              </a:spcBef>
              <a:buNone/>
            </a:pPr>
            <a:r>
              <a:rPr lang="de-DE" sz="2600" b="0" i="0" dirty="0">
                <a:solidFill>
                  <a:srgbClr val="333333"/>
                </a:solidFill>
                <a:effectLst/>
              </a:rPr>
              <a:t>„Lehrkräfte sollten nicht eigenmächtig Apps oder Onlinedienste, die mit der Verarbeitung personenbezogener Daten einher gehen, einführen oder gar Schülerinnen und Schüler zur Installation verpflichten. Hier ist </a:t>
            </a:r>
            <a:r>
              <a:rPr lang="de-DE" sz="2600" b="1" i="0" dirty="0">
                <a:solidFill>
                  <a:srgbClr val="333333"/>
                </a:solidFill>
                <a:effectLst/>
              </a:rPr>
              <a:t>immer eine Absprache/Genehmigung mit/durch die Schulleitung </a:t>
            </a:r>
            <a:r>
              <a:rPr lang="de-DE" sz="2600" b="0" i="0" dirty="0">
                <a:solidFill>
                  <a:srgbClr val="333333"/>
                </a:solidFill>
                <a:effectLst/>
              </a:rPr>
              <a:t>erforderlich, da diese die Gesamtverantwortung für die Einhaltung und Organisation des Datenschutzes trägt (</a:t>
            </a:r>
            <a:r>
              <a:rPr lang="de-DE" sz="2600" b="0" i="0" u="none" strike="noStrike" dirty="0">
                <a:solidFill>
                  <a:srgbClr val="337AB7"/>
                </a:solidFill>
                <a:effectLst/>
                <a:hlinkClick r:id="rId3"/>
              </a:rPr>
              <a:t>§ 2 SchulDSVO</a:t>
            </a:r>
            <a:r>
              <a:rPr lang="de-DE" sz="2600" b="0" i="0" dirty="0">
                <a:solidFill>
                  <a:srgbClr val="333333"/>
                </a:solidFill>
                <a:effectLst/>
              </a:rPr>
              <a:t>).“</a:t>
            </a:r>
            <a:br>
              <a:rPr lang="de-DE" sz="2600" b="0" i="0" dirty="0">
                <a:solidFill>
                  <a:srgbClr val="333333"/>
                </a:solidFill>
                <a:effectLst/>
              </a:rPr>
            </a:br>
            <a:endParaRPr lang="de-DE" sz="2600" b="0" i="0" dirty="0">
              <a:solidFill>
                <a:srgbClr val="333333"/>
              </a:solidFill>
              <a:effectLst/>
            </a:endParaRPr>
          </a:p>
          <a:p>
            <a:pPr marL="0" indent="0" algn="just">
              <a:lnSpc>
                <a:spcPct val="100000"/>
              </a:lnSpc>
              <a:spcBef>
                <a:spcPts val="0"/>
              </a:spcBef>
              <a:buNone/>
            </a:pPr>
            <a:r>
              <a:rPr lang="de-DE" sz="1800" dirty="0">
                <a:solidFill>
                  <a:srgbClr val="000000"/>
                </a:solidFill>
                <a:highlight>
                  <a:srgbClr val="FFFF00"/>
                </a:highlight>
              </a:rPr>
              <a:t>https://</a:t>
            </a:r>
            <a:r>
              <a:rPr lang="de-DE" sz="1800" dirty="0" err="1">
                <a:solidFill>
                  <a:srgbClr val="000000"/>
                </a:solidFill>
                <a:highlight>
                  <a:srgbClr val="FFFF00"/>
                </a:highlight>
              </a:rPr>
              <a:t>schuldatenschutz.schleswig-holstein.de</a:t>
            </a:r>
            <a:r>
              <a:rPr lang="de-DE" sz="1800" dirty="0">
                <a:solidFill>
                  <a:srgbClr val="000000"/>
                </a:solidFill>
                <a:highlight>
                  <a:srgbClr val="FFFF00"/>
                </a:highlight>
              </a:rPr>
              <a:t>/?</a:t>
            </a:r>
            <a:r>
              <a:rPr lang="de-DE" sz="1800" dirty="0" err="1">
                <a:solidFill>
                  <a:srgbClr val="000000"/>
                </a:solidFill>
                <a:highlight>
                  <a:srgbClr val="FFFF00"/>
                </a:highlight>
              </a:rPr>
              <a:t>view</a:t>
            </a:r>
            <a:r>
              <a:rPr lang="de-DE" sz="1800" dirty="0">
                <a:solidFill>
                  <a:srgbClr val="000000"/>
                </a:solidFill>
                <a:highlight>
                  <a:srgbClr val="FFFF00"/>
                </a:highlight>
              </a:rPr>
              <a:t>=</a:t>
            </a:r>
            <a:r>
              <a:rPr lang="de-DE" sz="1800" dirty="0" err="1">
                <a:solidFill>
                  <a:srgbClr val="000000"/>
                </a:solidFill>
                <a:highlight>
                  <a:srgbClr val="FFFF00"/>
                </a:highlight>
              </a:rPr>
              <a:t>portal&amp;subView</a:t>
            </a:r>
            <a:r>
              <a:rPr lang="de-DE" sz="1800" dirty="0">
                <a:solidFill>
                  <a:srgbClr val="000000"/>
                </a:solidFill>
                <a:highlight>
                  <a:srgbClr val="FFFF00"/>
                </a:highlight>
              </a:rPr>
              <a:t>=</a:t>
            </a:r>
            <a:r>
              <a:rPr lang="de-DE" sz="1800" dirty="0" err="1">
                <a:solidFill>
                  <a:srgbClr val="000000"/>
                </a:solidFill>
                <a:highlight>
                  <a:srgbClr val="FFFF00"/>
                </a:highlight>
              </a:rPr>
              <a:t>portalFAQ&amp;category</a:t>
            </a:r>
            <a:r>
              <a:rPr lang="de-DE" sz="1800" dirty="0">
                <a:solidFill>
                  <a:srgbClr val="000000"/>
                </a:solidFill>
                <a:highlight>
                  <a:srgbClr val="FFFF00"/>
                </a:highlight>
              </a:rPr>
              <a:t>=10</a:t>
            </a:r>
          </a:p>
        </p:txBody>
      </p:sp>
    </p:spTree>
    <p:extLst>
      <p:ext uri="{BB962C8B-B14F-4D97-AF65-F5344CB8AC3E}">
        <p14:creationId xmlns:p14="http://schemas.microsoft.com/office/powerpoint/2010/main" val="26286569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0974DAB-7FDA-3A82-619E-CCB354BA8C9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F91B3EF-E3E2-66CB-187D-8F54ADB416E8}"/>
              </a:ext>
            </a:extLst>
          </p:cNvPr>
          <p:cNvSpPr>
            <a:spLocks noGrp="1"/>
          </p:cNvSpPr>
          <p:nvPr>
            <p:ph type="title"/>
          </p:nvPr>
        </p:nvSpPr>
        <p:spPr/>
        <p:txBody>
          <a:bodyPr/>
          <a:lstStyle/>
          <a:p>
            <a:r>
              <a:rPr lang="de-DE" dirty="0"/>
              <a:t>3.1.9 Nutzung von Apps bzw. digitalen Angeboten IV</a:t>
            </a:r>
          </a:p>
        </p:txBody>
      </p:sp>
      <p:pic>
        <p:nvPicPr>
          <p:cNvPr id="5" name="Grafik 4">
            <a:extLst>
              <a:ext uri="{FF2B5EF4-FFF2-40B4-BE49-F238E27FC236}">
                <a16:creationId xmlns:a16="http://schemas.microsoft.com/office/drawing/2014/main" id="{04EA83FB-5651-4DAD-93C2-711D0A31E793}"/>
              </a:ext>
            </a:extLst>
          </p:cNvPr>
          <p:cNvPicPr>
            <a:picLocks noChangeAspect="1"/>
          </p:cNvPicPr>
          <p:nvPr/>
        </p:nvPicPr>
        <p:blipFill>
          <a:blip r:embed="rId3"/>
          <a:stretch>
            <a:fillRect/>
          </a:stretch>
        </p:blipFill>
        <p:spPr>
          <a:xfrm>
            <a:off x="838200" y="1810604"/>
            <a:ext cx="3785546" cy="5047395"/>
          </a:xfrm>
          <a:prstGeom prst="rect">
            <a:avLst/>
          </a:prstGeom>
        </p:spPr>
      </p:pic>
      <p:sp>
        <p:nvSpPr>
          <p:cNvPr id="6" name="Textfeld 5">
            <a:extLst>
              <a:ext uri="{FF2B5EF4-FFF2-40B4-BE49-F238E27FC236}">
                <a16:creationId xmlns:a16="http://schemas.microsoft.com/office/drawing/2014/main" id="{AEB5ADCC-4ED3-C8BD-BC3E-F36D5FDC7170}"/>
              </a:ext>
            </a:extLst>
          </p:cNvPr>
          <p:cNvSpPr txBox="1"/>
          <p:nvPr/>
        </p:nvSpPr>
        <p:spPr>
          <a:xfrm>
            <a:off x="5098249" y="1978320"/>
            <a:ext cx="6551445" cy="954107"/>
          </a:xfrm>
          <a:prstGeom prst="rect">
            <a:avLst/>
          </a:prstGeom>
          <a:noFill/>
        </p:spPr>
        <p:txBody>
          <a:bodyPr wrap="square" rtlCol="0">
            <a:spAutoFit/>
          </a:bodyPr>
          <a:lstStyle/>
          <a:p>
            <a:r>
              <a:rPr lang="de-DE" sz="2400" dirty="0"/>
              <a:t>Prüfschema für die Schulleitung</a:t>
            </a:r>
          </a:p>
          <a:p>
            <a:r>
              <a:rPr lang="de-DE" sz="1600" dirty="0">
                <a:hlinkClick r:id="rId4"/>
              </a:rPr>
              <a:t>https://www.berufsschule-der-handwerkskammer-luebeck.de/wp-content/uploads/Checkliste_Datenschutz_onlineangebote.pdf</a:t>
            </a:r>
            <a:r>
              <a:rPr lang="de-DE" sz="1600" dirty="0"/>
              <a:t> </a:t>
            </a:r>
          </a:p>
        </p:txBody>
      </p:sp>
      <p:pic>
        <p:nvPicPr>
          <p:cNvPr id="11" name="Grafik 10">
            <a:extLst>
              <a:ext uri="{FF2B5EF4-FFF2-40B4-BE49-F238E27FC236}">
                <a16:creationId xmlns:a16="http://schemas.microsoft.com/office/drawing/2014/main" id="{B8F5288E-C349-D54F-62C4-9A25E86F7F4C}"/>
              </a:ext>
            </a:extLst>
          </p:cNvPr>
          <p:cNvPicPr>
            <a:picLocks noChangeAspect="1"/>
          </p:cNvPicPr>
          <p:nvPr/>
        </p:nvPicPr>
        <p:blipFill>
          <a:blip r:embed="rId5"/>
          <a:stretch>
            <a:fillRect/>
          </a:stretch>
        </p:blipFill>
        <p:spPr>
          <a:xfrm>
            <a:off x="5198398" y="3429000"/>
            <a:ext cx="2116802" cy="2116802"/>
          </a:xfrm>
          <a:prstGeom prst="rect">
            <a:avLst/>
          </a:prstGeom>
        </p:spPr>
      </p:pic>
    </p:spTree>
    <p:extLst>
      <p:ext uri="{BB962C8B-B14F-4D97-AF65-F5344CB8AC3E}">
        <p14:creationId xmlns:p14="http://schemas.microsoft.com/office/powerpoint/2010/main" val="38146293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742D7D5-A418-9274-D2E1-5CE45108075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B065769-133C-73A0-28D3-D0ACB08B9024}"/>
              </a:ext>
            </a:extLst>
          </p:cNvPr>
          <p:cNvSpPr>
            <a:spLocks noGrp="1"/>
          </p:cNvSpPr>
          <p:nvPr>
            <p:ph type="title"/>
          </p:nvPr>
        </p:nvSpPr>
        <p:spPr/>
        <p:txBody>
          <a:bodyPr/>
          <a:lstStyle/>
          <a:p>
            <a:r>
              <a:rPr lang="de-DE" dirty="0"/>
              <a:t>3.1.9 Nutzung von Apps bzw. digitalen Angeboten V</a:t>
            </a:r>
          </a:p>
        </p:txBody>
      </p:sp>
      <p:sp>
        <p:nvSpPr>
          <p:cNvPr id="6" name="Textfeld 5">
            <a:extLst>
              <a:ext uri="{FF2B5EF4-FFF2-40B4-BE49-F238E27FC236}">
                <a16:creationId xmlns:a16="http://schemas.microsoft.com/office/drawing/2014/main" id="{3D80158C-2143-B0C7-33EF-F5435DD61C3A}"/>
              </a:ext>
            </a:extLst>
          </p:cNvPr>
          <p:cNvSpPr txBox="1"/>
          <p:nvPr/>
        </p:nvSpPr>
        <p:spPr>
          <a:xfrm>
            <a:off x="5098249" y="1978320"/>
            <a:ext cx="5428237" cy="3600986"/>
          </a:xfrm>
          <a:prstGeom prst="rect">
            <a:avLst/>
          </a:prstGeom>
          <a:noFill/>
        </p:spPr>
        <p:txBody>
          <a:bodyPr wrap="square" rtlCol="0">
            <a:spAutoFit/>
          </a:bodyPr>
          <a:lstStyle/>
          <a:p>
            <a:r>
              <a:rPr lang="de-DE" sz="2800" i="1" dirty="0"/>
              <a:t>Es kommt darauf an:</a:t>
            </a:r>
          </a:p>
          <a:p>
            <a:pPr marL="285750" indent="-285750">
              <a:buFont typeface="Arial" panose="020B0604020202020204" pitchFamily="34" charset="0"/>
              <a:buChar char="•"/>
            </a:pPr>
            <a:r>
              <a:rPr lang="de-DE" sz="2800" dirty="0"/>
              <a:t>Wird die IP-Adresse zu Analysezwecken genutzt?</a:t>
            </a:r>
          </a:p>
          <a:p>
            <a:pPr marL="742950" lvl="1" indent="-285750">
              <a:buFont typeface="Arial" panose="020B0604020202020204" pitchFamily="34" charset="0"/>
              <a:buChar char="•"/>
            </a:pPr>
            <a:r>
              <a:rPr lang="de-DE" sz="1600" dirty="0"/>
              <a:t>Anonymisiert oder nicht?</a:t>
            </a:r>
          </a:p>
          <a:p>
            <a:pPr marL="285750" indent="-285750">
              <a:buFont typeface="Arial" panose="020B0604020202020204" pitchFamily="34" charset="0"/>
              <a:buChar char="•"/>
            </a:pPr>
            <a:r>
              <a:rPr lang="de-DE" sz="2800" dirty="0"/>
              <a:t>Wird die Geräte-ID erfasst?</a:t>
            </a:r>
          </a:p>
          <a:p>
            <a:pPr lvl="1"/>
            <a:endParaRPr lang="de-DE" sz="1600" dirty="0"/>
          </a:p>
          <a:p>
            <a:r>
              <a:rPr lang="de-DE" sz="2800" dirty="0"/>
              <a:t>Dies muss für jedes Angebot geprüft werden. </a:t>
            </a:r>
            <a:r>
              <a:rPr lang="de-DE" sz="2800" dirty="0">
                <a:solidFill>
                  <a:srgbClr val="FF0000"/>
                </a:solidFill>
              </a:rPr>
              <a:t>Der/die Schulleiter/in entscheidet.</a:t>
            </a:r>
          </a:p>
        </p:txBody>
      </p:sp>
      <p:pic>
        <p:nvPicPr>
          <p:cNvPr id="3" name="Grafik 2" descr="Ein Bild, das Text, Screenshot, Diagramm, Reihe enthält.&#10;&#10;Automatisch generierte Beschreibung">
            <a:extLst>
              <a:ext uri="{FF2B5EF4-FFF2-40B4-BE49-F238E27FC236}">
                <a16:creationId xmlns:a16="http://schemas.microsoft.com/office/drawing/2014/main" id="{0999C0F2-0593-6B5C-3C77-A70DC9973975}"/>
              </a:ext>
            </a:extLst>
          </p:cNvPr>
          <p:cNvPicPr>
            <a:picLocks noChangeAspect="1"/>
          </p:cNvPicPr>
          <p:nvPr/>
        </p:nvPicPr>
        <p:blipFill>
          <a:blip r:embed="rId3"/>
          <a:stretch>
            <a:fillRect/>
          </a:stretch>
        </p:blipFill>
        <p:spPr>
          <a:xfrm>
            <a:off x="838200" y="1978320"/>
            <a:ext cx="3898900" cy="4000500"/>
          </a:xfrm>
          <a:prstGeom prst="rect">
            <a:avLst/>
          </a:prstGeom>
        </p:spPr>
      </p:pic>
      <p:pic>
        <p:nvPicPr>
          <p:cNvPr id="4" name="Grafik 3" descr="Ein Bild, das Cartoon, Menschliches Gesicht, Darstellung, Entwurf enthält.&#10;&#10;Automatisch generierte Beschreibung">
            <a:extLst>
              <a:ext uri="{FF2B5EF4-FFF2-40B4-BE49-F238E27FC236}">
                <a16:creationId xmlns:a16="http://schemas.microsoft.com/office/drawing/2014/main" id="{7476D480-6482-0BA3-001C-0782327C5AA0}"/>
              </a:ext>
            </a:extLst>
          </p:cNvPr>
          <p:cNvPicPr>
            <a:picLocks noChangeAspect="1"/>
          </p:cNvPicPr>
          <p:nvPr/>
        </p:nvPicPr>
        <p:blipFill>
          <a:blip r:embed="rId4"/>
          <a:stretch>
            <a:fillRect/>
          </a:stretch>
        </p:blipFill>
        <p:spPr>
          <a:xfrm flipH="1">
            <a:off x="9823758" y="3901923"/>
            <a:ext cx="1820987" cy="1824151"/>
          </a:xfrm>
          <a:prstGeom prst="rect">
            <a:avLst/>
          </a:prstGeom>
        </p:spPr>
      </p:pic>
    </p:spTree>
    <p:extLst>
      <p:ext uri="{BB962C8B-B14F-4D97-AF65-F5344CB8AC3E}">
        <p14:creationId xmlns:p14="http://schemas.microsoft.com/office/powerpoint/2010/main" val="30256567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57B4C-9D24-086A-DBF2-104E8913FC8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0F6110A-65F8-F0DB-CCAE-1F364F2B75D5}"/>
              </a:ext>
            </a:extLst>
          </p:cNvPr>
          <p:cNvSpPr>
            <a:spLocks noGrp="1"/>
          </p:cNvSpPr>
          <p:nvPr>
            <p:ph type="title"/>
          </p:nvPr>
        </p:nvSpPr>
        <p:spPr/>
        <p:txBody>
          <a:bodyPr/>
          <a:lstStyle/>
          <a:p>
            <a:r>
              <a:rPr lang="de-DE" dirty="0"/>
              <a:t>3.1.9 Nutzung von Apps bzw. digitalen Angeboten VI</a:t>
            </a:r>
          </a:p>
        </p:txBody>
      </p:sp>
      <p:sp>
        <p:nvSpPr>
          <p:cNvPr id="3" name="Inhaltsplatzhalter 2">
            <a:extLst>
              <a:ext uri="{FF2B5EF4-FFF2-40B4-BE49-F238E27FC236}">
                <a16:creationId xmlns:a16="http://schemas.microsoft.com/office/drawing/2014/main" id="{06D454DF-5C35-4F22-B099-D91B18C253CC}"/>
              </a:ext>
            </a:extLst>
          </p:cNvPr>
          <p:cNvSpPr>
            <a:spLocks noGrp="1"/>
          </p:cNvSpPr>
          <p:nvPr>
            <p:ph idx="1"/>
          </p:nvPr>
        </p:nvSpPr>
        <p:spPr/>
        <p:txBody>
          <a:bodyPr anchor="ctr">
            <a:normAutofit lnSpcReduction="10000"/>
          </a:bodyPr>
          <a:lstStyle/>
          <a:p>
            <a:pPr marL="0" indent="0">
              <a:lnSpc>
                <a:spcPct val="100000"/>
              </a:lnSpc>
              <a:spcBef>
                <a:spcPts val="0"/>
              </a:spcBef>
              <a:buNone/>
            </a:pPr>
            <a:endParaRPr lang="de-DE" sz="3000" b="0" i="0" dirty="0">
              <a:solidFill>
                <a:srgbClr val="333333"/>
              </a:solidFill>
              <a:effectLst/>
            </a:endParaRPr>
          </a:p>
          <a:p>
            <a:pPr marL="0" indent="0">
              <a:lnSpc>
                <a:spcPct val="100000"/>
              </a:lnSpc>
              <a:spcBef>
                <a:spcPts val="0"/>
              </a:spcBef>
              <a:buNone/>
            </a:pPr>
            <a:r>
              <a:rPr lang="de-DE" b="0" i="0" dirty="0">
                <a:solidFill>
                  <a:srgbClr val="333333"/>
                </a:solidFill>
                <a:effectLst/>
              </a:rPr>
              <a:t>Als </a:t>
            </a:r>
            <a:r>
              <a:rPr lang="de-DE" b="1" i="0" dirty="0">
                <a:solidFill>
                  <a:srgbClr val="333333"/>
                </a:solidFill>
                <a:effectLst/>
              </a:rPr>
              <a:t>genehmigt</a:t>
            </a:r>
            <a:r>
              <a:rPr lang="de-DE" b="0" i="0" dirty="0">
                <a:solidFill>
                  <a:srgbClr val="333333"/>
                </a:solidFill>
                <a:effectLst/>
              </a:rPr>
              <a:t> gelten</a:t>
            </a:r>
          </a:p>
          <a:p>
            <a:pPr lvl="1">
              <a:lnSpc>
                <a:spcPct val="100000"/>
              </a:lnSpc>
              <a:spcBef>
                <a:spcPts val="0"/>
              </a:spcBef>
            </a:pPr>
            <a:r>
              <a:rPr lang="de-DE" sz="2600" dirty="0">
                <a:solidFill>
                  <a:srgbClr val="333333"/>
                </a:solidFill>
              </a:rPr>
              <a:t>die Landeslösungen im Schulportal (</a:t>
            </a:r>
            <a:r>
              <a:rPr lang="de-DE" sz="2600" dirty="0" err="1">
                <a:solidFill>
                  <a:srgbClr val="333333"/>
                </a:solidFill>
              </a:rPr>
              <a:t>op.sh</a:t>
            </a:r>
            <a:r>
              <a:rPr lang="de-DE" sz="2600" dirty="0">
                <a:solidFill>
                  <a:srgbClr val="333333"/>
                </a:solidFill>
              </a:rPr>
              <a:t>, itslearning)</a:t>
            </a:r>
            <a:br>
              <a:rPr lang="de-DE" sz="2600" dirty="0">
                <a:solidFill>
                  <a:srgbClr val="333333"/>
                </a:solidFill>
              </a:rPr>
            </a:br>
            <a:endParaRPr lang="de-DE" sz="2600" dirty="0">
              <a:solidFill>
                <a:srgbClr val="333333"/>
              </a:solidFill>
            </a:endParaRPr>
          </a:p>
          <a:p>
            <a:pPr marL="0" indent="0">
              <a:lnSpc>
                <a:spcPct val="100000"/>
              </a:lnSpc>
              <a:spcBef>
                <a:spcPts val="0"/>
              </a:spcBef>
              <a:buNone/>
            </a:pPr>
            <a:r>
              <a:rPr lang="de-DE" b="1" dirty="0"/>
              <a:t>Unproblematisch </a:t>
            </a:r>
            <a:r>
              <a:rPr lang="de-DE" dirty="0"/>
              <a:t>sind Seiten,</a:t>
            </a:r>
            <a:br>
              <a:rPr lang="de-DE" dirty="0"/>
            </a:br>
            <a:r>
              <a:rPr lang="de-DE" dirty="0"/>
              <a:t>bei denen keine </a:t>
            </a:r>
            <a:r>
              <a:rPr lang="de-DE" dirty="0" err="1"/>
              <a:t>pb</a:t>
            </a:r>
            <a:r>
              <a:rPr lang="de-DE" dirty="0"/>
              <a:t> Daten verarbeitet werden, z. B. </a:t>
            </a:r>
          </a:p>
          <a:p>
            <a:pPr lvl="1">
              <a:lnSpc>
                <a:spcPct val="100000"/>
              </a:lnSpc>
              <a:spcBef>
                <a:spcPts val="0"/>
              </a:spcBef>
            </a:pPr>
            <a:r>
              <a:rPr lang="de-DE" sz="2600" dirty="0">
                <a:hlinkClick r:id="rId3"/>
              </a:rPr>
              <a:t>https://oncoo.de</a:t>
            </a:r>
            <a:r>
              <a:rPr lang="de-DE" sz="2600" dirty="0"/>
              <a:t> </a:t>
            </a:r>
          </a:p>
          <a:p>
            <a:pPr lvl="1">
              <a:lnSpc>
                <a:spcPct val="100000"/>
              </a:lnSpc>
              <a:spcBef>
                <a:spcPts val="0"/>
              </a:spcBef>
            </a:pPr>
            <a:r>
              <a:rPr lang="de-DE" sz="2600" dirty="0">
                <a:hlinkClick r:id="rId4"/>
              </a:rPr>
              <a:t>https://kits.blog/tools/</a:t>
            </a:r>
            <a:r>
              <a:rPr lang="de-DE" sz="2600" dirty="0"/>
              <a:t> </a:t>
            </a:r>
          </a:p>
          <a:p>
            <a:pPr lvl="1">
              <a:lnSpc>
                <a:spcPct val="100000"/>
              </a:lnSpc>
              <a:spcBef>
                <a:spcPts val="0"/>
              </a:spcBef>
            </a:pPr>
            <a:endParaRPr lang="de-DE" sz="2600" dirty="0"/>
          </a:p>
          <a:p>
            <a:pPr marL="0" indent="0">
              <a:lnSpc>
                <a:spcPct val="100000"/>
              </a:lnSpc>
              <a:spcBef>
                <a:spcPts val="0"/>
              </a:spcBef>
              <a:buNone/>
            </a:pPr>
            <a:r>
              <a:rPr lang="de-DE" dirty="0"/>
              <a:t>Diese dürfen </a:t>
            </a:r>
            <a:r>
              <a:rPr lang="de-DE" b="1" dirty="0"/>
              <a:t>auch mit den Privatgeräten </a:t>
            </a:r>
            <a:r>
              <a:rPr lang="de-DE" dirty="0"/>
              <a:t>der </a:t>
            </a:r>
            <a:br>
              <a:rPr lang="de-DE" dirty="0"/>
            </a:br>
            <a:r>
              <a:rPr lang="de-DE" dirty="0"/>
              <a:t>SuS im Mobilfunknetz aufgerufen werden.</a:t>
            </a:r>
            <a:endParaRPr lang="de-DE" dirty="0">
              <a:solidFill>
                <a:srgbClr val="000000"/>
              </a:solidFill>
              <a:highlight>
                <a:srgbClr val="FFFF00"/>
              </a:highlight>
            </a:endParaRPr>
          </a:p>
          <a:p>
            <a:pPr marL="0" indent="0">
              <a:lnSpc>
                <a:spcPct val="100000"/>
              </a:lnSpc>
              <a:spcBef>
                <a:spcPts val="0"/>
              </a:spcBef>
              <a:buNone/>
            </a:pPr>
            <a:endParaRPr lang="de-DE" sz="2300" dirty="0"/>
          </a:p>
        </p:txBody>
      </p:sp>
      <p:pic>
        <p:nvPicPr>
          <p:cNvPr id="4" name="Grafik 3">
            <a:extLst>
              <a:ext uri="{FF2B5EF4-FFF2-40B4-BE49-F238E27FC236}">
                <a16:creationId xmlns:a16="http://schemas.microsoft.com/office/drawing/2014/main" id="{98846EEF-1444-B054-51D1-C21C7986B110}"/>
              </a:ext>
            </a:extLst>
          </p:cNvPr>
          <p:cNvPicPr>
            <a:picLocks noChangeAspect="1"/>
          </p:cNvPicPr>
          <p:nvPr/>
        </p:nvPicPr>
        <p:blipFill>
          <a:blip r:embed="rId5"/>
          <a:stretch>
            <a:fillRect/>
          </a:stretch>
        </p:blipFill>
        <p:spPr>
          <a:xfrm>
            <a:off x="8450243" y="2882155"/>
            <a:ext cx="2997353" cy="2997353"/>
          </a:xfrm>
          <a:prstGeom prst="rect">
            <a:avLst/>
          </a:prstGeom>
        </p:spPr>
      </p:pic>
    </p:spTree>
    <p:extLst>
      <p:ext uri="{BB962C8B-B14F-4D97-AF65-F5344CB8AC3E}">
        <p14:creationId xmlns:p14="http://schemas.microsoft.com/office/powerpoint/2010/main" val="11861007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3A7E2A7-7398-4448-8BB7-DF344DDAF99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6708856-09F0-7997-9898-4DF658AF30E8}"/>
              </a:ext>
            </a:extLst>
          </p:cNvPr>
          <p:cNvSpPr>
            <a:spLocks noGrp="1"/>
          </p:cNvSpPr>
          <p:nvPr>
            <p:ph type="title"/>
          </p:nvPr>
        </p:nvSpPr>
        <p:spPr/>
        <p:txBody>
          <a:bodyPr/>
          <a:lstStyle/>
          <a:p>
            <a:r>
              <a:rPr lang="de-DE" dirty="0"/>
              <a:t>3.1.9 Nutzung von Apps bzw. digitalen Angeboten VII</a:t>
            </a:r>
          </a:p>
        </p:txBody>
      </p:sp>
      <p:sp>
        <p:nvSpPr>
          <p:cNvPr id="3" name="Inhaltsplatzhalter 2">
            <a:extLst>
              <a:ext uri="{FF2B5EF4-FFF2-40B4-BE49-F238E27FC236}">
                <a16:creationId xmlns:a16="http://schemas.microsoft.com/office/drawing/2014/main" id="{474C8266-8AC8-311A-3823-61F0682BFEA8}"/>
              </a:ext>
            </a:extLst>
          </p:cNvPr>
          <p:cNvSpPr>
            <a:spLocks noGrp="1"/>
          </p:cNvSpPr>
          <p:nvPr>
            <p:ph idx="1"/>
          </p:nvPr>
        </p:nvSpPr>
        <p:spPr>
          <a:xfrm>
            <a:off x="838200" y="1828916"/>
            <a:ext cx="10515600" cy="4486275"/>
          </a:xfrm>
        </p:spPr>
        <p:txBody>
          <a:bodyPr anchor="ctr">
            <a:normAutofit/>
          </a:bodyPr>
          <a:lstStyle/>
          <a:p>
            <a:pPr algn="just"/>
            <a:r>
              <a:rPr lang="de-DE" dirty="0">
                <a:solidFill>
                  <a:srgbClr val="000000"/>
                </a:solidFill>
                <a:effectLst/>
              </a:rPr>
              <a:t>Für Angebote, </a:t>
            </a:r>
            <a:r>
              <a:rPr lang="de-DE" dirty="0">
                <a:effectLst/>
              </a:rPr>
              <a:t>bei denen im erheblichen Umfang Daten an Dritte übermittelt werden </a:t>
            </a:r>
            <a:r>
              <a:rPr lang="de-DE" i="1" dirty="0">
                <a:solidFill>
                  <a:srgbClr val="FF0000"/>
                </a:solidFill>
                <a:effectLst/>
              </a:rPr>
              <a:t>(Auftragsdatenverarbeitung)</a:t>
            </a:r>
            <a:r>
              <a:rPr lang="de-DE" dirty="0">
                <a:solidFill>
                  <a:srgbClr val="000000"/>
                </a:solidFill>
                <a:effectLst/>
              </a:rPr>
              <a:t>, muss die Schule einen Vertrag mit dem Anbieter schließen. </a:t>
            </a:r>
          </a:p>
          <a:p>
            <a:pPr lvl="1"/>
            <a:r>
              <a:rPr lang="de-DE" dirty="0">
                <a:solidFill>
                  <a:srgbClr val="000000"/>
                </a:solidFill>
              </a:rPr>
              <a:t>Beispiele:</a:t>
            </a:r>
          </a:p>
          <a:p>
            <a:pPr lvl="2"/>
            <a:r>
              <a:rPr lang="de-DE" sz="2200" dirty="0">
                <a:solidFill>
                  <a:srgbClr val="000000"/>
                </a:solidFill>
                <a:effectLst/>
              </a:rPr>
              <a:t>Lernprogramme mit Login, z. B. </a:t>
            </a:r>
            <a:r>
              <a:rPr lang="de-DE" sz="2200" dirty="0" err="1">
                <a:solidFill>
                  <a:srgbClr val="000000"/>
                </a:solidFill>
                <a:effectLst/>
              </a:rPr>
              <a:t>Bettermarks</a:t>
            </a:r>
            <a:r>
              <a:rPr lang="de-DE" sz="2200" dirty="0">
                <a:solidFill>
                  <a:srgbClr val="000000"/>
                </a:solidFill>
                <a:effectLst/>
              </a:rPr>
              <a:t>, Anton</a:t>
            </a:r>
          </a:p>
          <a:p>
            <a:pPr lvl="2"/>
            <a:r>
              <a:rPr lang="de-DE" sz="2200" dirty="0">
                <a:solidFill>
                  <a:srgbClr val="000000"/>
                </a:solidFill>
                <a:effectLst/>
              </a:rPr>
              <a:t>A</a:t>
            </a:r>
            <a:r>
              <a:rPr lang="de-DE" sz="2200" dirty="0">
                <a:solidFill>
                  <a:srgbClr val="000000"/>
                </a:solidFill>
              </a:rPr>
              <a:t>pps zu organisatorischen Zwecken wie </a:t>
            </a:r>
            <a:r>
              <a:rPr lang="de-DE" sz="2200" dirty="0" err="1">
                <a:solidFill>
                  <a:srgbClr val="000000"/>
                </a:solidFill>
                <a:effectLst/>
              </a:rPr>
              <a:t>iServ</a:t>
            </a:r>
            <a:r>
              <a:rPr lang="de-DE" sz="2200" dirty="0">
                <a:solidFill>
                  <a:srgbClr val="000000"/>
                </a:solidFill>
                <a:effectLst/>
              </a:rPr>
              <a:t>, Digitales Klassenbuch, WebUntis</a:t>
            </a:r>
          </a:p>
          <a:p>
            <a:r>
              <a:rPr lang="de-DE" sz="2000" dirty="0">
                <a:solidFill>
                  <a:srgbClr val="000000"/>
                </a:solidFill>
              </a:rPr>
              <a:t>Weitere Infos: </a:t>
            </a:r>
            <a:r>
              <a:rPr lang="de-DE" sz="2000" dirty="0">
                <a:solidFill>
                  <a:srgbClr val="000000"/>
                </a:solidFill>
                <a:hlinkClick r:id="rId2"/>
              </a:rPr>
              <a:t>https://schuldatenschutz.schleswig-holstein.de/?view=render&amp;entry=30</a:t>
            </a:r>
            <a:r>
              <a:rPr lang="de-DE" sz="2000" dirty="0">
                <a:solidFill>
                  <a:srgbClr val="000000"/>
                </a:solidFill>
              </a:rPr>
              <a:t> sowie </a:t>
            </a:r>
            <a:r>
              <a:rPr lang="de-DE" sz="2000" dirty="0">
                <a:solidFill>
                  <a:srgbClr val="000000"/>
                </a:solidFill>
                <a:hlinkClick r:id="rId3"/>
              </a:rPr>
              <a:t>https://medienberatung.iqsh.de/dokumentenpakete.html#auswahl-und-aktualisierung-der-dokumentenpakete</a:t>
            </a:r>
            <a:r>
              <a:rPr lang="de-DE" sz="2000" dirty="0">
                <a:solidFill>
                  <a:srgbClr val="000000"/>
                </a:solidFill>
              </a:rPr>
              <a:t> </a:t>
            </a:r>
            <a:endParaRPr lang="de-DE" sz="2000" dirty="0"/>
          </a:p>
          <a:p>
            <a:pPr marL="0" indent="0">
              <a:lnSpc>
                <a:spcPct val="100000"/>
              </a:lnSpc>
              <a:spcBef>
                <a:spcPts val="0"/>
              </a:spcBef>
              <a:buNone/>
            </a:pPr>
            <a:endParaRPr lang="de-DE" sz="2300" dirty="0"/>
          </a:p>
        </p:txBody>
      </p:sp>
    </p:spTree>
    <p:extLst>
      <p:ext uri="{BB962C8B-B14F-4D97-AF65-F5344CB8AC3E}">
        <p14:creationId xmlns:p14="http://schemas.microsoft.com/office/powerpoint/2010/main" val="6049001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E2E81-5466-5ADB-A9C2-231CBAB35C7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0699EFD-21A5-9AEF-01D0-561CB698ADEA}"/>
              </a:ext>
            </a:extLst>
          </p:cNvPr>
          <p:cNvSpPr>
            <a:spLocks noGrp="1"/>
          </p:cNvSpPr>
          <p:nvPr>
            <p:ph type="title"/>
          </p:nvPr>
        </p:nvSpPr>
        <p:spPr/>
        <p:txBody>
          <a:bodyPr/>
          <a:lstStyle/>
          <a:p>
            <a:r>
              <a:rPr lang="de-DE" dirty="0"/>
              <a:t>3.1.9 Nutzung von Apps bzw. digitalen Angeboten VIII</a:t>
            </a:r>
          </a:p>
        </p:txBody>
      </p:sp>
      <p:sp>
        <p:nvSpPr>
          <p:cNvPr id="3" name="Inhaltsplatzhalter 2">
            <a:extLst>
              <a:ext uri="{FF2B5EF4-FFF2-40B4-BE49-F238E27FC236}">
                <a16:creationId xmlns:a16="http://schemas.microsoft.com/office/drawing/2014/main" id="{8DC28196-50C1-27A2-12FB-2CB955F8B574}"/>
              </a:ext>
            </a:extLst>
          </p:cNvPr>
          <p:cNvSpPr>
            <a:spLocks noGrp="1"/>
          </p:cNvSpPr>
          <p:nvPr>
            <p:ph idx="1"/>
          </p:nvPr>
        </p:nvSpPr>
        <p:spPr>
          <a:xfrm>
            <a:off x="838199" y="1825625"/>
            <a:ext cx="10265229" cy="4351338"/>
          </a:xfrm>
        </p:spPr>
        <p:txBody>
          <a:bodyPr anchor="ctr">
            <a:normAutofit/>
          </a:bodyPr>
          <a:lstStyle/>
          <a:p>
            <a:pPr marL="0" indent="0" algn="just">
              <a:buNone/>
            </a:pPr>
            <a:r>
              <a:rPr lang="de-DE" b="1" dirty="0"/>
              <a:t>Wie vorgehen in der Praxis?</a:t>
            </a:r>
          </a:p>
          <a:p>
            <a:pPr algn="just"/>
            <a:r>
              <a:rPr lang="de-DE" dirty="0"/>
              <a:t>Privatgeräte nur dann einsetzen, wenn keine personenbezogenen Daten verarbeitet werden </a:t>
            </a:r>
            <a:r>
              <a:rPr lang="de-DE" sz="2000" dirty="0"/>
              <a:t>(nur bei sehr wenige Webseiten der Fall)</a:t>
            </a:r>
          </a:p>
          <a:p>
            <a:pPr algn="just"/>
            <a:r>
              <a:rPr lang="de-DE" sz="2200" dirty="0"/>
              <a:t>Zwischenbereich: Privatgeräte im schulischen Netzwerk – siehe nächste Folie</a:t>
            </a:r>
          </a:p>
          <a:p>
            <a:pPr algn="just"/>
            <a:r>
              <a:rPr lang="de-DE" dirty="0"/>
              <a:t>am besten </a:t>
            </a:r>
            <a:r>
              <a:rPr lang="de-DE" dirty="0">
                <a:solidFill>
                  <a:srgbClr val="FF0000"/>
                </a:solidFill>
              </a:rPr>
              <a:t>Schulgeräte im schulischen Netzwerk </a:t>
            </a:r>
            <a:r>
              <a:rPr lang="de-DE" dirty="0"/>
              <a:t>benutzen </a:t>
            </a:r>
            <a:r>
              <a:rPr lang="de-DE" sz="2000" dirty="0"/>
              <a:t>(</a:t>
            </a:r>
            <a:r>
              <a:rPr lang="de-DE" sz="2000" dirty="0" err="1">
                <a:solidFill>
                  <a:srgbClr val="FF0000"/>
                </a:solidFill>
              </a:rPr>
              <a:t>Tabletkoffer</a:t>
            </a:r>
            <a:r>
              <a:rPr lang="de-DE" sz="2000" dirty="0">
                <a:solidFill>
                  <a:srgbClr val="FF0000"/>
                </a:solidFill>
              </a:rPr>
              <a:t> oder PC-Raum</a:t>
            </a:r>
            <a:r>
              <a:rPr lang="de-DE" sz="2000" dirty="0"/>
              <a:t>; dann sind auch </a:t>
            </a:r>
            <a:r>
              <a:rPr lang="de-DE" sz="2000" dirty="0" err="1"/>
              <a:t>loginfreie</a:t>
            </a:r>
            <a:r>
              <a:rPr lang="de-DE" sz="2000" dirty="0"/>
              <a:t> Aufrufe von </a:t>
            </a:r>
            <a:r>
              <a:rPr lang="de-DE" sz="2000" dirty="0" err="1"/>
              <a:t>kahoot</a:t>
            </a:r>
            <a:r>
              <a:rPr lang="de-DE" sz="2000" dirty="0"/>
              <a:t>, </a:t>
            </a:r>
            <a:r>
              <a:rPr lang="de-DE" sz="2000" dirty="0" err="1"/>
              <a:t>mentimeter</a:t>
            </a:r>
            <a:r>
              <a:rPr lang="de-DE" sz="2000" dirty="0"/>
              <a:t> oder </a:t>
            </a:r>
            <a:r>
              <a:rPr lang="de-DE" sz="2000" dirty="0" err="1"/>
              <a:t>padlet</a:t>
            </a:r>
            <a:r>
              <a:rPr lang="de-DE" sz="2000" dirty="0"/>
              <a:t> erlaubt)</a:t>
            </a:r>
          </a:p>
          <a:p>
            <a:pPr algn="just"/>
            <a:r>
              <a:rPr lang="de-DE" dirty="0"/>
              <a:t>Sobald die SuS ein Login für ein Angebot benötigen, muss die Schule einen Auftragsverarbeitungsvertrag abschließen. </a:t>
            </a:r>
          </a:p>
        </p:txBody>
      </p:sp>
      <p:pic>
        <p:nvPicPr>
          <p:cNvPr id="4" name="Grafik 3">
            <a:extLst>
              <a:ext uri="{FF2B5EF4-FFF2-40B4-BE49-F238E27FC236}">
                <a16:creationId xmlns:a16="http://schemas.microsoft.com/office/drawing/2014/main" id="{7421C3FA-20D8-C7A2-8FD1-DE3598377824}"/>
              </a:ext>
            </a:extLst>
          </p:cNvPr>
          <p:cNvPicPr>
            <a:picLocks noChangeAspect="1"/>
          </p:cNvPicPr>
          <p:nvPr/>
        </p:nvPicPr>
        <p:blipFill>
          <a:blip r:embed="rId3"/>
          <a:stretch>
            <a:fillRect/>
          </a:stretch>
        </p:blipFill>
        <p:spPr>
          <a:xfrm>
            <a:off x="9169400" y="0"/>
            <a:ext cx="2374900" cy="2374900"/>
          </a:xfrm>
          <a:prstGeom prst="rect">
            <a:avLst/>
          </a:prstGeom>
        </p:spPr>
      </p:pic>
    </p:spTree>
    <p:extLst>
      <p:ext uri="{BB962C8B-B14F-4D97-AF65-F5344CB8AC3E}">
        <p14:creationId xmlns:p14="http://schemas.microsoft.com/office/powerpoint/2010/main" val="2214728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05F27-0703-5852-51A1-63ABF1DE8F8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67847D4-0396-F7DE-66BD-E2E590B5DC13}"/>
              </a:ext>
            </a:extLst>
          </p:cNvPr>
          <p:cNvSpPr>
            <a:spLocks noGrp="1"/>
          </p:cNvSpPr>
          <p:nvPr>
            <p:ph type="title"/>
          </p:nvPr>
        </p:nvSpPr>
        <p:spPr/>
        <p:txBody>
          <a:bodyPr/>
          <a:lstStyle/>
          <a:p>
            <a:r>
              <a:rPr lang="de-DE" dirty="0"/>
              <a:t>3.1.9 Nutzung von Apps bzw. digitalen Angeboten IX</a:t>
            </a:r>
          </a:p>
        </p:txBody>
      </p:sp>
      <p:sp>
        <p:nvSpPr>
          <p:cNvPr id="3" name="Inhaltsplatzhalter 2">
            <a:extLst>
              <a:ext uri="{FF2B5EF4-FFF2-40B4-BE49-F238E27FC236}">
                <a16:creationId xmlns:a16="http://schemas.microsoft.com/office/drawing/2014/main" id="{49A2389A-48A2-819E-60D2-4ABA29CFE9BC}"/>
              </a:ext>
            </a:extLst>
          </p:cNvPr>
          <p:cNvSpPr>
            <a:spLocks noGrp="1"/>
          </p:cNvSpPr>
          <p:nvPr>
            <p:ph idx="1"/>
          </p:nvPr>
        </p:nvSpPr>
        <p:spPr/>
        <p:txBody>
          <a:bodyPr anchor="ctr">
            <a:normAutofit fontScale="85000" lnSpcReduction="10000"/>
          </a:bodyPr>
          <a:lstStyle/>
          <a:p>
            <a:pPr marL="0" indent="0">
              <a:lnSpc>
                <a:spcPct val="100000"/>
              </a:lnSpc>
              <a:spcBef>
                <a:spcPts val="0"/>
              </a:spcBef>
              <a:buNone/>
            </a:pPr>
            <a:r>
              <a:rPr lang="de-DE" sz="3300" b="0" i="0" dirty="0">
                <a:solidFill>
                  <a:srgbClr val="333333"/>
                </a:solidFill>
                <a:effectLst/>
              </a:rPr>
              <a:t>Was geht </a:t>
            </a:r>
            <a:r>
              <a:rPr lang="de-DE" sz="3300" b="0" i="1" dirty="0">
                <a:solidFill>
                  <a:srgbClr val="333333"/>
                </a:solidFill>
                <a:effectLst/>
              </a:rPr>
              <a:t>nicht</a:t>
            </a:r>
            <a:r>
              <a:rPr lang="de-DE" sz="3300" b="0" i="0" dirty="0">
                <a:solidFill>
                  <a:srgbClr val="333333"/>
                </a:solidFill>
                <a:effectLst/>
              </a:rPr>
              <a:t>?</a:t>
            </a:r>
            <a:br>
              <a:rPr lang="de-DE" sz="3300" b="0" i="0" dirty="0">
                <a:solidFill>
                  <a:srgbClr val="333333"/>
                </a:solidFill>
                <a:effectLst/>
              </a:rPr>
            </a:br>
            <a:endParaRPr lang="de-DE" sz="3300" b="0" i="0" dirty="0">
              <a:solidFill>
                <a:srgbClr val="333333"/>
              </a:solidFill>
              <a:effectLst/>
            </a:endParaRPr>
          </a:p>
          <a:p>
            <a:pPr>
              <a:lnSpc>
                <a:spcPct val="100000"/>
              </a:lnSpc>
              <a:spcBef>
                <a:spcPts val="0"/>
              </a:spcBef>
            </a:pPr>
            <a:r>
              <a:rPr lang="de-DE" sz="3300" dirty="0"/>
              <a:t>Hausaufgaben mit </a:t>
            </a:r>
            <a:r>
              <a:rPr lang="de-DE" sz="3300" dirty="0" err="1"/>
              <a:t>youtube</a:t>
            </a:r>
            <a:r>
              <a:rPr lang="de-DE" sz="3300" dirty="0"/>
              <a:t>-Video </a:t>
            </a:r>
          </a:p>
          <a:p>
            <a:pPr>
              <a:lnSpc>
                <a:spcPct val="100000"/>
              </a:lnSpc>
              <a:spcBef>
                <a:spcPts val="0"/>
              </a:spcBef>
            </a:pPr>
            <a:r>
              <a:rPr lang="de-DE" sz="3300" dirty="0"/>
              <a:t>Hausaufgabe, ein </a:t>
            </a:r>
            <a:r>
              <a:rPr lang="de-DE" sz="3300" dirty="0" err="1"/>
              <a:t>padlet</a:t>
            </a:r>
            <a:r>
              <a:rPr lang="de-DE" sz="3300" dirty="0"/>
              <a:t>-Dokument zu füllen </a:t>
            </a:r>
          </a:p>
          <a:p>
            <a:pPr>
              <a:lnSpc>
                <a:spcPct val="100000"/>
              </a:lnSpc>
              <a:spcBef>
                <a:spcPts val="0"/>
              </a:spcBef>
            </a:pPr>
            <a:r>
              <a:rPr lang="de-DE" sz="3300" dirty="0" err="1"/>
              <a:t>Kahoot</a:t>
            </a:r>
            <a:r>
              <a:rPr lang="de-DE" sz="3300" dirty="0"/>
              <a:t> spielen mit den Smartphones der SuS</a:t>
            </a:r>
          </a:p>
          <a:p>
            <a:pPr>
              <a:lnSpc>
                <a:spcPct val="100000"/>
              </a:lnSpc>
              <a:spcBef>
                <a:spcPts val="0"/>
              </a:spcBef>
            </a:pPr>
            <a:r>
              <a:rPr lang="de-DE" sz="3300" dirty="0" err="1"/>
              <a:t>Mentimeter</a:t>
            </a:r>
            <a:r>
              <a:rPr lang="de-DE" sz="3300" dirty="0"/>
              <a:t>-Abfrage während der Stunde mit den Geräten der SuS</a:t>
            </a:r>
          </a:p>
          <a:p>
            <a:pPr>
              <a:lnSpc>
                <a:spcPct val="100000"/>
              </a:lnSpc>
              <a:spcBef>
                <a:spcPts val="0"/>
              </a:spcBef>
            </a:pPr>
            <a:r>
              <a:rPr lang="de-DE" sz="1400" dirty="0"/>
              <a:t>siehe Notizen</a:t>
            </a:r>
          </a:p>
          <a:p>
            <a:pPr>
              <a:lnSpc>
                <a:spcPct val="100000"/>
              </a:lnSpc>
              <a:spcBef>
                <a:spcPts val="0"/>
              </a:spcBef>
            </a:pPr>
            <a:endParaRPr lang="de-DE" sz="3300" dirty="0"/>
          </a:p>
          <a:p>
            <a:pPr marL="0" indent="0" algn="just">
              <a:lnSpc>
                <a:spcPct val="100000"/>
              </a:lnSpc>
              <a:spcBef>
                <a:spcPts val="0"/>
              </a:spcBef>
              <a:buNone/>
            </a:pPr>
            <a:r>
              <a:rPr lang="de-DE" sz="3300" dirty="0"/>
              <a:t>Alle genannten Anwendungen erfüllen nicht die Bestimmungen der DSGVO und können daher nicht mit Privatgeräten im eigenen Mobilfunknetz oder häuslichen WLAN genutzt werden. </a:t>
            </a:r>
          </a:p>
        </p:txBody>
      </p:sp>
      <p:pic>
        <p:nvPicPr>
          <p:cNvPr id="4" name="Grafik 3">
            <a:extLst>
              <a:ext uri="{FF2B5EF4-FFF2-40B4-BE49-F238E27FC236}">
                <a16:creationId xmlns:a16="http://schemas.microsoft.com/office/drawing/2014/main" id="{BA08AE73-CC5C-AA3D-497B-78CBA0094344}"/>
              </a:ext>
            </a:extLst>
          </p:cNvPr>
          <p:cNvPicPr>
            <a:picLocks noChangeAspect="1"/>
          </p:cNvPicPr>
          <p:nvPr/>
        </p:nvPicPr>
        <p:blipFill>
          <a:blip r:embed="rId3"/>
          <a:stretch>
            <a:fillRect/>
          </a:stretch>
        </p:blipFill>
        <p:spPr>
          <a:xfrm>
            <a:off x="8090937" y="1652831"/>
            <a:ext cx="2348463" cy="2348463"/>
          </a:xfrm>
          <a:prstGeom prst="rect">
            <a:avLst/>
          </a:prstGeom>
        </p:spPr>
      </p:pic>
    </p:spTree>
    <p:extLst>
      <p:ext uri="{BB962C8B-B14F-4D97-AF65-F5344CB8AC3E}">
        <p14:creationId xmlns:p14="http://schemas.microsoft.com/office/powerpoint/2010/main" val="8971293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73F6A0A-DCE5-AC01-71F3-23ABAEA6950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9BFEBF6-BE0D-0BE6-2106-118EC537DED2}"/>
              </a:ext>
            </a:extLst>
          </p:cNvPr>
          <p:cNvSpPr>
            <a:spLocks noGrp="1"/>
          </p:cNvSpPr>
          <p:nvPr>
            <p:ph type="title"/>
          </p:nvPr>
        </p:nvSpPr>
        <p:spPr/>
        <p:txBody>
          <a:bodyPr/>
          <a:lstStyle/>
          <a:p>
            <a:r>
              <a:rPr lang="de-DE" dirty="0"/>
              <a:t>3.1.9 Nutzung von Apps bzw. digitalen Angeboten X</a:t>
            </a:r>
          </a:p>
        </p:txBody>
      </p:sp>
      <p:sp>
        <p:nvSpPr>
          <p:cNvPr id="3" name="Inhaltsplatzhalter 2">
            <a:extLst>
              <a:ext uri="{FF2B5EF4-FFF2-40B4-BE49-F238E27FC236}">
                <a16:creationId xmlns:a16="http://schemas.microsoft.com/office/drawing/2014/main" id="{97A463E2-1B9B-25DC-042F-EAC85CC15BF5}"/>
              </a:ext>
            </a:extLst>
          </p:cNvPr>
          <p:cNvSpPr>
            <a:spLocks noGrp="1"/>
          </p:cNvSpPr>
          <p:nvPr>
            <p:ph idx="1"/>
          </p:nvPr>
        </p:nvSpPr>
        <p:spPr>
          <a:xfrm>
            <a:off x="838200" y="1749423"/>
            <a:ext cx="8515120" cy="4351338"/>
          </a:xfrm>
        </p:spPr>
        <p:txBody>
          <a:bodyPr anchor="ctr">
            <a:normAutofit/>
          </a:bodyPr>
          <a:lstStyle/>
          <a:p>
            <a:pPr marL="0" indent="0" algn="just">
              <a:buNone/>
            </a:pPr>
            <a:r>
              <a:rPr lang="de-DE" dirty="0"/>
              <a:t>Eine generelle Aussage lässt sich nicht treffen für den Fall, dass die SuS sich mit einem </a:t>
            </a:r>
            <a:r>
              <a:rPr lang="de-DE" i="1" dirty="0"/>
              <a:t>privaten Gerät im Schulnetzwerk anmelden </a:t>
            </a:r>
            <a:r>
              <a:rPr lang="de-DE" dirty="0"/>
              <a:t>müssen </a:t>
            </a:r>
            <a:r>
              <a:rPr lang="de-DE" sz="2000" dirty="0"/>
              <a:t>(Tablet- oder Laptopklassen)</a:t>
            </a:r>
            <a:r>
              <a:rPr lang="de-DE" dirty="0"/>
              <a:t>, um Internetzugang zu haben. Es kommt auf die genaue Netzwerk-Konfiguration und die konkrete Anwendung an. </a:t>
            </a:r>
          </a:p>
          <a:p>
            <a:pPr marL="0" indent="0" algn="just">
              <a:buNone/>
            </a:pPr>
            <a:r>
              <a:rPr lang="de-DE" dirty="0"/>
              <a:t>Die Verantwortung für die Genehmigung liegt bei der Schulleiterin oder dem Schulleiter</a:t>
            </a:r>
            <a:r>
              <a:rPr lang="de-DE" dirty="0">
                <a:sym typeface="Wingdings" pitchFamily="2" charset="2"/>
              </a:rPr>
              <a:t>.</a:t>
            </a:r>
            <a:endParaRPr lang="de-DE" dirty="0"/>
          </a:p>
        </p:txBody>
      </p:sp>
      <p:pic>
        <p:nvPicPr>
          <p:cNvPr id="4" name="Grafik 3">
            <a:extLst>
              <a:ext uri="{FF2B5EF4-FFF2-40B4-BE49-F238E27FC236}">
                <a16:creationId xmlns:a16="http://schemas.microsoft.com/office/drawing/2014/main" id="{749E50EA-9A49-35BC-BCE3-DBA5E1736741}"/>
              </a:ext>
            </a:extLst>
          </p:cNvPr>
          <p:cNvPicPr>
            <a:picLocks noChangeAspect="1"/>
          </p:cNvPicPr>
          <p:nvPr/>
        </p:nvPicPr>
        <p:blipFill>
          <a:blip r:embed="rId3"/>
          <a:srcRect t="29893"/>
          <a:stretch/>
        </p:blipFill>
        <p:spPr>
          <a:xfrm>
            <a:off x="7890985" y="2082187"/>
            <a:ext cx="5054600" cy="3543606"/>
          </a:xfrm>
          <a:prstGeom prst="rect">
            <a:avLst/>
          </a:prstGeom>
        </p:spPr>
      </p:pic>
    </p:spTree>
    <p:extLst>
      <p:ext uri="{BB962C8B-B14F-4D97-AF65-F5344CB8AC3E}">
        <p14:creationId xmlns:p14="http://schemas.microsoft.com/office/powerpoint/2010/main" val="977872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611A0F-D979-C518-D682-093B057FB869}"/>
              </a:ext>
            </a:extLst>
          </p:cNvPr>
          <p:cNvSpPr>
            <a:spLocks noGrp="1"/>
          </p:cNvSpPr>
          <p:nvPr>
            <p:ph type="title"/>
          </p:nvPr>
        </p:nvSpPr>
        <p:spPr/>
        <p:txBody>
          <a:bodyPr/>
          <a:lstStyle/>
          <a:p>
            <a:r>
              <a:rPr lang="de-DE" dirty="0"/>
              <a:t>3.1.1 Grundsätze und Begriffe I</a:t>
            </a:r>
          </a:p>
        </p:txBody>
      </p:sp>
      <p:sp>
        <p:nvSpPr>
          <p:cNvPr id="3" name="Inhaltsplatzhalter 2">
            <a:extLst>
              <a:ext uri="{FF2B5EF4-FFF2-40B4-BE49-F238E27FC236}">
                <a16:creationId xmlns:a16="http://schemas.microsoft.com/office/drawing/2014/main" id="{6A193B86-9E82-8C33-6F9C-F68AEB6EDC83}"/>
              </a:ext>
            </a:extLst>
          </p:cNvPr>
          <p:cNvSpPr>
            <a:spLocks noGrp="1"/>
          </p:cNvSpPr>
          <p:nvPr>
            <p:ph idx="1"/>
          </p:nvPr>
        </p:nvSpPr>
        <p:spPr>
          <a:xfrm>
            <a:off x="838200" y="2505693"/>
            <a:ext cx="10515600" cy="3671269"/>
          </a:xfrm>
        </p:spPr>
        <p:txBody>
          <a:bodyPr>
            <a:normAutofit/>
          </a:bodyPr>
          <a:lstStyle/>
          <a:p>
            <a:r>
              <a:rPr lang="de-DE" dirty="0"/>
              <a:t>"Wer will, findet Wege.</a:t>
            </a:r>
            <a:br>
              <a:rPr lang="de-DE" dirty="0"/>
            </a:br>
            <a:r>
              <a:rPr lang="de-DE" dirty="0"/>
              <a:t>  Wer nicht will, findet Datenschutz.“</a:t>
            </a:r>
          </a:p>
          <a:p>
            <a:pPr marL="0" indent="0">
              <a:buNone/>
            </a:pPr>
            <a:r>
              <a:rPr lang="de-DE" dirty="0">
                <a:sym typeface="Wingdings" pitchFamily="2" charset="2"/>
              </a:rPr>
              <a:t>      Ist das wirklich so?</a:t>
            </a:r>
            <a:endParaRPr lang="de-DE" dirty="0"/>
          </a:p>
          <a:p>
            <a:endParaRPr lang="de-DE" dirty="0"/>
          </a:p>
          <a:p>
            <a:endParaRPr lang="de-DE" dirty="0"/>
          </a:p>
          <a:p>
            <a:r>
              <a:rPr lang="de-DE" dirty="0"/>
              <a:t>Datenschutz schützt nicht Daten, </a:t>
            </a:r>
            <a:br>
              <a:rPr lang="de-DE" dirty="0"/>
            </a:br>
            <a:r>
              <a:rPr lang="de-DE" dirty="0"/>
              <a:t>sondern Menschen.</a:t>
            </a:r>
          </a:p>
        </p:txBody>
      </p:sp>
      <p:pic>
        <p:nvPicPr>
          <p:cNvPr id="5" name="Grafik 4">
            <a:extLst>
              <a:ext uri="{FF2B5EF4-FFF2-40B4-BE49-F238E27FC236}">
                <a16:creationId xmlns:a16="http://schemas.microsoft.com/office/drawing/2014/main" id="{56CECC04-3C36-9427-A7F1-E7FA2DFF71BD}"/>
              </a:ext>
            </a:extLst>
          </p:cNvPr>
          <p:cNvPicPr>
            <a:picLocks noChangeAspect="1"/>
          </p:cNvPicPr>
          <p:nvPr/>
        </p:nvPicPr>
        <p:blipFill>
          <a:blip r:embed="rId2"/>
          <a:stretch>
            <a:fillRect/>
          </a:stretch>
        </p:blipFill>
        <p:spPr>
          <a:xfrm>
            <a:off x="7334195" y="1980921"/>
            <a:ext cx="3460673" cy="3460673"/>
          </a:xfrm>
          <a:prstGeom prst="rect">
            <a:avLst/>
          </a:prstGeom>
        </p:spPr>
      </p:pic>
      <p:pic>
        <p:nvPicPr>
          <p:cNvPr id="6" name="Grafik 5" descr="Pfeil: Nach links drehen Silhouette">
            <a:extLst>
              <a:ext uri="{FF2B5EF4-FFF2-40B4-BE49-F238E27FC236}">
                <a16:creationId xmlns:a16="http://schemas.microsoft.com/office/drawing/2014/main" id="{628A81B1-B5BB-C6A2-2274-34216251E5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36694" y="3872752"/>
            <a:ext cx="1116106" cy="1116106"/>
          </a:xfrm>
          <a:prstGeom prst="rect">
            <a:avLst/>
          </a:prstGeom>
        </p:spPr>
      </p:pic>
    </p:spTree>
    <p:extLst>
      <p:ext uri="{BB962C8B-B14F-4D97-AF65-F5344CB8AC3E}">
        <p14:creationId xmlns:p14="http://schemas.microsoft.com/office/powerpoint/2010/main" val="37244832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80DAB-E9AD-F9F1-E9E8-051AFBC4094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9C21FF3-20E4-C07B-5A86-C29A06540627}"/>
              </a:ext>
            </a:extLst>
          </p:cNvPr>
          <p:cNvSpPr>
            <a:spLocks noGrp="1"/>
          </p:cNvSpPr>
          <p:nvPr>
            <p:ph type="title"/>
          </p:nvPr>
        </p:nvSpPr>
        <p:spPr/>
        <p:txBody>
          <a:bodyPr/>
          <a:lstStyle/>
          <a:p>
            <a:r>
              <a:rPr lang="de-DE" dirty="0"/>
              <a:t>3.1.9 Nutzung von Apps bzw. digitalen Angeboten XI</a:t>
            </a:r>
          </a:p>
        </p:txBody>
      </p:sp>
      <p:sp>
        <p:nvSpPr>
          <p:cNvPr id="3" name="Inhaltsplatzhalter 2">
            <a:extLst>
              <a:ext uri="{FF2B5EF4-FFF2-40B4-BE49-F238E27FC236}">
                <a16:creationId xmlns:a16="http://schemas.microsoft.com/office/drawing/2014/main" id="{73A06A03-D938-8C1C-F830-524466A57A2B}"/>
              </a:ext>
            </a:extLst>
          </p:cNvPr>
          <p:cNvSpPr>
            <a:spLocks noGrp="1"/>
          </p:cNvSpPr>
          <p:nvPr>
            <p:ph idx="1"/>
          </p:nvPr>
        </p:nvSpPr>
        <p:spPr>
          <a:xfrm>
            <a:off x="838200" y="1825625"/>
            <a:ext cx="8153400" cy="4351338"/>
          </a:xfrm>
        </p:spPr>
        <p:txBody>
          <a:bodyPr anchor="ctr">
            <a:normAutofit/>
          </a:bodyPr>
          <a:lstStyle/>
          <a:p>
            <a:pPr marL="0" indent="0" algn="just">
              <a:lnSpc>
                <a:spcPct val="100000"/>
              </a:lnSpc>
              <a:spcBef>
                <a:spcPts val="0"/>
              </a:spcBef>
              <a:buNone/>
            </a:pPr>
            <a:r>
              <a:rPr lang="de-DE" sz="3300" dirty="0"/>
              <a:t>Merke:</a:t>
            </a:r>
          </a:p>
          <a:p>
            <a:pPr marL="0" indent="0" algn="just">
              <a:lnSpc>
                <a:spcPct val="100000"/>
              </a:lnSpc>
              <a:spcBef>
                <a:spcPts val="0"/>
              </a:spcBef>
              <a:buNone/>
            </a:pPr>
            <a:endParaRPr lang="de-DE" sz="3300" dirty="0"/>
          </a:p>
          <a:p>
            <a:pPr marL="0" indent="0" algn="just">
              <a:lnSpc>
                <a:spcPct val="100000"/>
              </a:lnSpc>
              <a:spcBef>
                <a:spcPts val="0"/>
              </a:spcBef>
              <a:buNone/>
            </a:pPr>
            <a:r>
              <a:rPr lang="de-DE" sz="3300" b="1" dirty="0">
                <a:solidFill>
                  <a:srgbClr val="FF0000"/>
                </a:solidFill>
              </a:rPr>
              <a:t>Sobald Sie schulische Geräte einsetzen </a:t>
            </a:r>
            <a:r>
              <a:rPr lang="de-DE" sz="3300" dirty="0">
                <a:solidFill>
                  <a:srgbClr val="FF0000"/>
                </a:solidFill>
              </a:rPr>
              <a:t>(z. B. Tablet-Koffer oder PC-Raum)</a:t>
            </a:r>
            <a:r>
              <a:rPr lang="de-DE" sz="3300" b="1" dirty="0">
                <a:solidFill>
                  <a:srgbClr val="FF0000"/>
                </a:solidFill>
              </a:rPr>
              <a:t>, sind die Datenspuren keinem konkreten Schüler mehr zuzuordnen. </a:t>
            </a:r>
            <a:r>
              <a:rPr lang="de-DE" sz="3300" dirty="0">
                <a:solidFill>
                  <a:srgbClr val="FF0000"/>
                </a:solidFill>
              </a:rPr>
              <a:t>Es findet keine Profilbildung statt.</a:t>
            </a:r>
          </a:p>
          <a:p>
            <a:pPr marL="0" indent="0" algn="just">
              <a:lnSpc>
                <a:spcPct val="100000"/>
              </a:lnSpc>
              <a:spcBef>
                <a:spcPts val="0"/>
              </a:spcBef>
              <a:buNone/>
            </a:pPr>
            <a:r>
              <a:rPr lang="de-DE" sz="1500" dirty="0"/>
              <a:t>Erläuterung siehe Notizen</a:t>
            </a:r>
          </a:p>
        </p:txBody>
      </p:sp>
      <p:pic>
        <p:nvPicPr>
          <p:cNvPr id="5" name="Grafik 4">
            <a:extLst>
              <a:ext uri="{FF2B5EF4-FFF2-40B4-BE49-F238E27FC236}">
                <a16:creationId xmlns:a16="http://schemas.microsoft.com/office/drawing/2014/main" id="{D301D02C-3508-933B-F47F-AEFF08FD2B76}"/>
              </a:ext>
            </a:extLst>
          </p:cNvPr>
          <p:cNvPicPr>
            <a:picLocks noChangeAspect="1"/>
          </p:cNvPicPr>
          <p:nvPr/>
        </p:nvPicPr>
        <p:blipFill>
          <a:blip r:embed="rId3"/>
          <a:stretch>
            <a:fillRect/>
          </a:stretch>
        </p:blipFill>
        <p:spPr>
          <a:xfrm>
            <a:off x="9256007" y="2758191"/>
            <a:ext cx="2642210" cy="2642210"/>
          </a:xfrm>
          <a:prstGeom prst="rect">
            <a:avLst/>
          </a:prstGeom>
        </p:spPr>
      </p:pic>
    </p:spTree>
    <p:extLst>
      <p:ext uri="{BB962C8B-B14F-4D97-AF65-F5344CB8AC3E}">
        <p14:creationId xmlns:p14="http://schemas.microsoft.com/office/powerpoint/2010/main" val="37960119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1EE2AA2-E7CD-7CE8-964B-2F841FA4473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834C85E-D0E2-BBB4-FFB4-FB3563E74D63}"/>
              </a:ext>
            </a:extLst>
          </p:cNvPr>
          <p:cNvSpPr>
            <a:spLocks noGrp="1"/>
          </p:cNvSpPr>
          <p:nvPr>
            <p:ph type="title"/>
          </p:nvPr>
        </p:nvSpPr>
        <p:spPr/>
        <p:txBody>
          <a:bodyPr/>
          <a:lstStyle/>
          <a:p>
            <a:r>
              <a:rPr lang="de-DE" dirty="0"/>
              <a:t>3.1.9 Nutzung von Apps bzw. digitalen Angeboten XII</a:t>
            </a:r>
          </a:p>
        </p:txBody>
      </p:sp>
      <p:sp>
        <p:nvSpPr>
          <p:cNvPr id="3" name="Inhaltsplatzhalter 2">
            <a:extLst>
              <a:ext uri="{FF2B5EF4-FFF2-40B4-BE49-F238E27FC236}">
                <a16:creationId xmlns:a16="http://schemas.microsoft.com/office/drawing/2014/main" id="{92E50044-56A5-03B2-979E-A28F32AB4B2C}"/>
              </a:ext>
            </a:extLst>
          </p:cNvPr>
          <p:cNvSpPr>
            <a:spLocks noGrp="1"/>
          </p:cNvSpPr>
          <p:nvPr>
            <p:ph idx="1"/>
          </p:nvPr>
        </p:nvSpPr>
        <p:spPr>
          <a:xfrm>
            <a:off x="838200" y="1825625"/>
            <a:ext cx="10365954" cy="4351338"/>
          </a:xfrm>
        </p:spPr>
        <p:txBody>
          <a:bodyPr anchor="ctr">
            <a:normAutofit lnSpcReduction="10000"/>
          </a:bodyPr>
          <a:lstStyle/>
          <a:p>
            <a:pPr marL="0" indent="0" algn="just">
              <a:buNone/>
            </a:pPr>
            <a:r>
              <a:rPr lang="de-DE" dirty="0"/>
              <a:t>Könnte man nicht einfach die die Eltern um </a:t>
            </a:r>
            <a:r>
              <a:rPr lang="de-DE" b="1" dirty="0"/>
              <a:t>Zustimmung zur Nutzung einer App</a:t>
            </a:r>
            <a:r>
              <a:rPr lang="de-DE" dirty="0"/>
              <a:t> bitten, die nicht der DSGVO unterliegt? Nein!</a:t>
            </a:r>
          </a:p>
          <a:p>
            <a:pPr marL="0" indent="0" algn="just">
              <a:buNone/>
            </a:pPr>
            <a:endParaRPr lang="de-DE" dirty="0"/>
          </a:p>
          <a:p>
            <a:pPr marL="0" indent="0" algn="just">
              <a:buNone/>
            </a:pPr>
            <a:r>
              <a:rPr lang="de-DE" dirty="0">
                <a:solidFill>
                  <a:srgbClr val="FF0000"/>
                </a:solidFill>
              </a:rPr>
              <a:t>Keine Einverständniserklärung zur Umgehung von Verboten!</a:t>
            </a:r>
          </a:p>
          <a:p>
            <a:pPr marL="0" indent="0" algn="just">
              <a:buNone/>
            </a:pPr>
            <a:endParaRPr lang="de-DE" dirty="0">
              <a:solidFill>
                <a:srgbClr val="FF0000"/>
              </a:solidFill>
            </a:endParaRPr>
          </a:p>
          <a:p>
            <a:pPr marL="0" indent="0" algn="just">
              <a:buNone/>
            </a:pPr>
            <a:r>
              <a:rPr lang="de-DE" dirty="0"/>
              <a:t>Schulrecht ist Teil des öffentlichen Rechts und damit </a:t>
            </a:r>
            <a:r>
              <a:rPr lang="de-DE" i="1" dirty="0"/>
              <a:t>zwingendes Recht</a:t>
            </a:r>
            <a:r>
              <a:rPr lang="de-DE" dirty="0"/>
              <a:t>: Es darf von den Beteiligten nicht eigenmächtig abgeändert werden – nicht einmal dann, wenn alle damit einverstanden sind. </a:t>
            </a:r>
            <a:endParaRPr lang="de-DE" b="1" dirty="0"/>
          </a:p>
          <a:p>
            <a:pPr marL="0" indent="0" algn="just">
              <a:buNone/>
            </a:pPr>
            <a:r>
              <a:rPr lang="de-DE" sz="2000" dirty="0"/>
              <a:t>Grund ist das Über- und Unterordnungsverhältnis zwischen Behörde (Schule) und Bürgern (Eltern/SuS): Bittet eine Lehrkraft um Zustimmung, dürften Eltern sich dazu genötigt fühlen, obwohl es ihnen eigentlich widerstrebt. Dies soll vermieden werden.</a:t>
            </a:r>
            <a:endParaRPr lang="de-DE" dirty="0"/>
          </a:p>
        </p:txBody>
      </p:sp>
      <p:pic>
        <p:nvPicPr>
          <p:cNvPr id="4" name="Grafik 3">
            <a:extLst>
              <a:ext uri="{FF2B5EF4-FFF2-40B4-BE49-F238E27FC236}">
                <a16:creationId xmlns:a16="http://schemas.microsoft.com/office/drawing/2014/main" id="{A22BF0ED-F766-5BFC-822E-3E429ACF5893}"/>
              </a:ext>
            </a:extLst>
          </p:cNvPr>
          <p:cNvPicPr>
            <a:picLocks noChangeAspect="1"/>
          </p:cNvPicPr>
          <p:nvPr/>
        </p:nvPicPr>
        <p:blipFill>
          <a:blip r:embed="rId2"/>
          <a:stretch>
            <a:fillRect/>
          </a:stretch>
        </p:blipFill>
        <p:spPr>
          <a:xfrm>
            <a:off x="9816029" y="2211216"/>
            <a:ext cx="1849098" cy="1849098"/>
          </a:xfrm>
          <a:prstGeom prst="rect">
            <a:avLst/>
          </a:prstGeom>
        </p:spPr>
      </p:pic>
    </p:spTree>
    <p:extLst>
      <p:ext uri="{BB962C8B-B14F-4D97-AF65-F5344CB8AC3E}">
        <p14:creationId xmlns:p14="http://schemas.microsoft.com/office/powerpoint/2010/main" val="30004599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3.1.10 Foto- und Videoaufnahmen im schulischen Kontext I</a:t>
            </a:r>
          </a:p>
        </p:txBody>
      </p:sp>
      <p:sp>
        <p:nvSpPr>
          <p:cNvPr id="3" name="Inhaltsplatzhalter 2"/>
          <p:cNvSpPr>
            <a:spLocks noGrp="1"/>
          </p:cNvSpPr>
          <p:nvPr>
            <p:ph idx="1"/>
          </p:nvPr>
        </p:nvSpPr>
        <p:spPr>
          <a:xfrm>
            <a:off x="838200" y="1825625"/>
            <a:ext cx="8305800" cy="4351338"/>
          </a:xfrm>
        </p:spPr>
        <p:txBody>
          <a:bodyPr anchor="ctr">
            <a:normAutofit/>
          </a:bodyPr>
          <a:lstStyle/>
          <a:p>
            <a:pPr marL="589915" marR="866140" indent="-457200" algn="just">
              <a:lnSpc>
                <a:spcPct val="100000"/>
              </a:lnSpc>
            </a:pPr>
            <a:r>
              <a:rPr lang="de-DE" dirty="0"/>
              <a:t>Fotos von Personen liefern viele Informationen wie Geschlecht, das Alter, die Hautfarbe, die ethnische Zugehörigkeit oder den Gemütszustand, sodass sie ein hohes Missbrauchspotenzial bergen, besonders dann, wenn sie im Internet verfügbar sind.</a:t>
            </a:r>
          </a:p>
          <a:p>
            <a:pPr marL="589915" marR="866140" indent="-457200" algn="just">
              <a:lnSpc>
                <a:spcPct val="100000"/>
              </a:lnSpc>
            </a:pPr>
            <a:r>
              <a:rPr lang="de-DE" dirty="0"/>
              <a:t>Bildaufnahmen insbesondere von Kindern sind deshalb besonders stark geschützt. </a:t>
            </a:r>
          </a:p>
        </p:txBody>
      </p:sp>
      <p:pic>
        <p:nvPicPr>
          <p:cNvPr id="5" name="Grafik 4">
            <a:extLst>
              <a:ext uri="{FF2B5EF4-FFF2-40B4-BE49-F238E27FC236}">
                <a16:creationId xmlns:a16="http://schemas.microsoft.com/office/drawing/2014/main" id="{996F5B43-720E-8EEA-ED1F-5055857A219A}"/>
              </a:ext>
            </a:extLst>
          </p:cNvPr>
          <p:cNvPicPr>
            <a:picLocks noChangeAspect="1"/>
          </p:cNvPicPr>
          <p:nvPr/>
        </p:nvPicPr>
        <p:blipFill>
          <a:blip r:embed="rId2"/>
          <a:stretch>
            <a:fillRect/>
          </a:stretch>
        </p:blipFill>
        <p:spPr>
          <a:xfrm>
            <a:off x="8839203" y="1865965"/>
            <a:ext cx="2509460" cy="2509460"/>
          </a:xfrm>
          <a:prstGeom prst="rect">
            <a:avLst/>
          </a:prstGeom>
        </p:spPr>
      </p:pic>
      <p:sp>
        <p:nvSpPr>
          <p:cNvPr id="7" name="Oval 6">
            <a:extLst>
              <a:ext uri="{FF2B5EF4-FFF2-40B4-BE49-F238E27FC236}">
                <a16:creationId xmlns:a16="http://schemas.microsoft.com/office/drawing/2014/main" id="{377A4988-5E30-7663-0B8B-34121BEE703B}"/>
              </a:ext>
            </a:extLst>
          </p:cNvPr>
          <p:cNvSpPr/>
          <p:nvPr/>
        </p:nvSpPr>
        <p:spPr>
          <a:xfrm>
            <a:off x="9771527" y="4407270"/>
            <a:ext cx="2509460" cy="15113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de-DE" sz="2000" dirty="0"/>
              <a:t>… aber nur unter Beachtung der Regeln!</a:t>
            </a:r>
          </a:p>
        </p:txBody>
      </p:sp>
    </p:spTree>
    <p:extLst>
      <p:ext uri="{BB962C8B-B14F-4D97-AF65-F5344CB8AC3E}">
        <p14:creationId xmlns:p14="http://schemas.microsoft.com/office/powerpoint/2010/main" val="20954814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3ECD1BF-247F-55D5-C61A-D3C09BD9DD5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62D428A-562F-38E4-1D57-370D35DFBAC9}"/>
              </a:ext>
            </a:extLst>
          </p:cNvPr>
          <p:cNvSpPr>
            <a:spLocks noGrp="1"/>
          </p:cNvSpPr>
          <p:nvPr>
            <p:ph type="title"/>
          </p:nvPr>
        </p:nvSpPr>
        <p:spPr/>
        <p:txBody>
          <a:bodyPr/>
          <a:lstStyle/>
          <a:p>
            <a:r>
              <a:rPr lang="de-DE" dirty="0"/>
              <a:t>3.1.10 Foto- und Videoaufnahmen im schulischen Kontext II</a:t>
            </a:r>
          </a:p>
        </p:txBody>
      </p:sp>
      <p:sp>
        <p:nvSpPr>
          <p:cNvPr id="3" name="Inhaltsplatzhalter 2">
            <a:extLst>
              <a:ext uri="{FF2B5EF4-FFF2-40B4-BE49-F238E27FC236}">
                <a16:creationId xmlns:a16="http://schemas.microsoft.com/office/drawing/2014/main" id="{4F39CE60-B4F1-C622-5387-DE2FDE77C624}"/>
              </a:ext>
            </a:extLst>
          </p:cNvPr>
          <p:cNvSpPr>
            <a:spLocks noGrp="1"/>
          </p:cNvSpPr>
          <p:nvPr>
            <p:ph idx="1"/>
          </p:nvPr>
        </p:nvSpPr>
        <p:spPr/>
        <p:txBody>
          <a:bodyPr anchor="ctr">
            <a:normAutofit/>
          </a:bodyPr>
          <a:lstStyle/>
          <a:p>
            <a:pPr algn="just">
              <a:lnSpc>
                <a:spcPct val="100000"/>
              </a:lnSpc>
            </a:pPr>
            <a:r>
              <a:rPr lang="de-DE" dirty="0"/>
              <a:t>Mit Ausnahme von Schülerausweisen besteht keine Notwendigkeit, Schüler zu fotografieren oder zu filmen. </a:t>
            </a:r>
          </a:p>
          <a:p>
            <a:pPr algn="just">
              <a:lnSpc>
                <a:spcPct val="100000"/>
              </a:lnSpc>
            </a:pPr>
            <a:r>
              <a:rPr lang="de-DE" dirty="0"/>
              <a:t>Aufnahmen aus </a:t>
            </a:r>
            <a:r>
              <a:rPr lang="de-DE" b="1" dirty="0"/>
              <a:t>pädagogisch-didaktischen Gründen </a:t>
            </a:r>
            <a:r>
              <a:rPr lang="de-DE" dirty="0"/>
              <a:t>wie Klassenfotos, das Filmen von Bewegungsabläufen im Sport, Standbilder, Aufnahmen von Theateraufführungen usw. sind damit </a:t>
            </a:r>
            <a:r>
              <a:rPr lang="de-DE" b="1" dirty="0"/>
              <a:t>freiwillige Aufnahmen</a:t>
            </a:r>
            <a:r>
              <a:rPr lang="de-DE" dirty="0"/>
              <a:t>, für die grundsätzlich die Einwilligung der Betroffenen oder ihrer Eltern erforderlich ist. </a:t>
            </a:r>
          </a:p>
        </p:txBody>
      </p:sp>
    </p:spTree>
    <p:extLst>
      <p:ext uri="{BB962C8B-B14F-4D97-AF65-F5344CB8AC3E}">
        <p14:creationId xmlns:p14="http://schemas.microsoft.com/office/powerpoint/2010/main" val="18367565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55F33-B0D0-E831-4CF3-DBCC3BB59D4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B0F40F0-8894-7A82-C921-AB3FA8FC4D86}"/>
              </a:ext>
            </a:extLst>
          </p:cNvPr>
          <p:cNvSpPr>
            <a:spLocks noGrp="1"/>
          </p:cNvSpPr>
          <p:nvPr>
            <p:ph type="title"/>
          </p:nvPr>
        </p:nvSpPr>
        <p:spPr/>
        <p:txBody>
          <a:bodyPr/>
          <a:lstStyle/>
          <a:p>
            <a:r>
              <a:rPr lang="de-DE" dirty="0"/>
              <a:t>3.1.10 Foto- und Videoaufnahmen im schulischen Kontext III</a:t>
            </a:r>
          </a:p>
        </p:txBody>
      </p:sp>
      <p:sp>
        <p:nvSpPr>
          <p:cNvPr id="3" name="Inhaltsplatzhalter 2">
            <a:extLst>
              <a:ext uri="{FF2B5EF4-FFF2-40B4-BE49-F238E27FC236}">
                <a16:creationId xmlns:a16="http://schemas.microsoft.com/office/drawing/2014/main" id="{13D73AFB-CF95-A077-3123-DBC0870014E0}"/>
              </a:ext>
            </a:extLst>
          </p:cNvPr>
          <p:cNvSpPr>
            <a:spLocks noGrp="1"/>
          </p:cNvSpPr>
          <p:nvPr>
            <p:ph idx="1"/>
          </p:nvPr>
        </p:nvSpPr>
        <p:spPr>
          <a:xfrm>
            <a:off x="838200" y="1716441"/>
            <a:ext cx="10515600" cy="4351338"/>
          </a:xfrm>
        </p:spPr>
        <p:txBody>
          <a:bodyPr anchor="ctr">
            <a:normAutofit fontScale="85000" lnSpcReduction="10000"/>
          </a:bodyPr>
          <a:lstStyle/>
          <a:p>
            <a:pPr marL="421640" marR="810260" indent="-285750" algn="just">
              <a:lnSpc>
                <a:spcPct val="115000"/>
              </a:lnSpc>
              <a:spcAft>
                <a:spcPts val="15"/>
              </a:spcAft>
            </a:pPr>
            <a:r>
              <a:rPr lang="de-DE" sz="3100" dirty="0">
                <a:solidFill>
                  <a:srgbClr val="000000"/>
                </a:solidFill>
                <a:effectLst/>
                <a:ea typeface="Arial" panose="020B0604020202020204" pitchFamily="34" charset="0"/>
              </a:rPr>
              <a:t>Die Einwilligung muss </a:t>
            </a:r>
            <a:r>
              <a:rPr lang="de-DE" sz="3100" b="1" dirty="0">
                <a:solidFill>
                  <a:srgbClr val="000000"/>
                </a:solidFill>
                <a:effectLst/>
                <a:ea typeface="Arial" panose="020B0604020202020204" pitchFamily="34" charset="0"/>
              </a:rPr>
              <a:t>für jede Unterrichtseinheit separat </a:t>
            </a:r>
            <a:r>
              <a:rPr lang="de-DE" sz="3100" dirty="0">
                <a:solidFill>
                  <a:srgbClr val="000000"/>
                </a:solidFill>
                <a:effectLst/>
                <a:ea typeface="Arial" panose="020B0604020202020204" pitchFamily="34" charset="0"/>
              </a:rPr>
              <a:t>erteilt werden. </a:t>
            </a:r>
          </a:p>
          <a:p>
            <a:pPr marL="878840" marR="810260" lvl="1" indent="-285750" algn="just">
              <a:lnSpc>
                <a:spcPct val="115000"/>
              </a:lnSpc>
              <a:spcAft>
                <a:spcPts val="15"/>
              </a:spcAft>
            </a:pPr>
            <a:r>
              <a:rPr lang="de-DE" dirty="0">
                <a:solidFill>
                  <a:srgbClr val="000000"/>
                </a:solidFill>
                <a:ea typeface="Arial" panose="020B0604020202020204" pitchFamily="34" charset="0"/>
              </a:rPr>
              <a:t>bei Kindern unter 14 Jahren von den Eltern</a:t>
            </a:r>
          </a:p>
          <a:p>
            <a:pPr marL="878840" marR="810260" lvl="1" indent="-285750" algn="just">
              <a:lnSpc>
                <a:spcPct val="115000"/>
              </a:lnSpc>
              <a:spcAft>
                <a:spcPts val="15"/>
              </a:spcAft>
            </a:pPr>
            <a:r>
              <a:rPr lang="de-DE" dirty="0">
                <a:solidFill>
                  <a:srgbClr val="000000"/>
                </a:solidFill>
                <a:ea typeface="Arial" panose="020B0604020202020204" pitchFamily="34" charset="0"/>
              </a:rPr>
              <a:t>b</a:t>
            </a:r>
            <a:r>
              <a:rPr lang="de-DE" dirty="0">
                <a:solidFill>
                  <a:srgbClr val="000000"/>
                </a:solidFill>
                <a:effectLst/>
                <a:ea typeface="Arial" panose="020B0604020202020204" pitchFamily="34" charset="0"/>
              </a:rPr>
              <a:t>ei Jugendlichen zwischen 14 und 17 Jahren sowohl von den Eltern (es sind Minderjährige) als auch von den SuS selbst (sie sind selbstbestimmungsfähig)</a:t>
            </a:r>
          </a:p>
          <a:p>
            <a:pPr marL="421640" marR="810260" indent="-285750" algn="just">
              <a:lnSpc>
                <a:spcPct val="115000"/>
              </a:lnSpc>
              <a:spcAft>
                <a:spcPts val="15"/>
              </a:spcAft>
            </a:pPr>
            <a:r>
              <a:rPr lang="de-DE" sz="3100" dirty="0">
                <a:solidFill>
                  <a:srgbClr val="000000"/>
                </a:solidFill>
                <a:effectLst/>
                <a:ea typeface="Arial" panose="020B0604020202020204" pitchFamily="34" charset="0"/>
              </a:rPr>
              <a:t>Aufnahmen dürfen </a:t>
            </a:r>
            <a:r>
              <a:rPr lang="de-DE" sz="3100" b="1" dirty="0">
                <a:solidFill>
                  <a:srgbClr val="000000"/>
                </a:solidFill>
                <a:effectLst/>
                <a:ea typeface="Arial" panose="020B0604020202020204" pitchFamily="34" charset="0"/>
              </a:rPr>
              <a:t>nur mit Dienstgeräten </a:t>
            </a:r>
            <a:r>
              <a:rPr lang="de-DE" sz="3100" dirty="0">
                <a:solidFill>
                  <a:srgbClr val="000000"/>
                </a:solidFill>
                <a:effectLst/>
                <a:ea typeface="Arial" panose="020B0604020202020204" pitchFamily="34" charset="0"/>
              </a:rPr>
              <a:t>(auch nicht mit genehmigten Privatgeräten) angefertigt werden und sind </a:t>
            </a:r>
            <a:r>
              <a:rPr lang="de-DE" sz="3100" b="1" dirty="0">
                <a:solidFill>
                  <a:srgbClr val="000000"/>
                </a:solidFill>
                <a:effectLst/>
                <a:ea typeface="Arial" panose="020B0604020202020204" pitchFamily="34" charset="0"/>
              </a:rPr>
              <a:t>sofort zu löschen, nachdem sie nicht mehr notwendig sind</a:t>
            </a:r>
            <a:r>
              <a:rPr lang="de-DE" sz="3100" dirty="0">
                <a:solidFill>
                  <a:srgbClr val="000000"/>
                </a:solidFill>
                <a:effectLst/>
                <a:ea typeface="Arial" panose="020B0604020202020204" pitchFamily="34" charset="0"/>
              </a:rPr>
              <a:t>. </a:t>
            </a:r>
          </a:p>
          <a:p>
            <a:pPr marL="421640" marR="810260" indent="-285750" algn="just">
              <a:lnSpc>
                <a:spcPct val="115000"/>
              </a:lnSpc>
              <a:spcAft>
                <a:spcPts val="15"/>
              </a:spcAft>
            </a:pPr>
            <a:r>
              <a:rPr lang="de-DE" sz="3100" dirty="0">
                <a:solidFill>
                  <a:srgbClr val="000000"/>
                </a:solidFill>
                <a:effectLst/>
                <a:ea typeface="Arial" panose="020B0604020202020204" pitchFamily="34" charset="0"/>
              </a:rPr>
              <a:t>Aufnahmen dürfen niemals auf externe Speicher oder in Clouds geladen werden, </a:t>
            </a:r>
            <a:r>
              <a:rPr lang="de-DE" sz="3100" b="1" dirty="0">
                <a:solidFill>
                  <a:srgbClr val="000000"/>
                </a:solidFill>
                <a:effectLst/>
                <a:ea typeface="Arial" panose="020B0604020202020204" pitchFamily="34" charset="0"/>
              </a:rPr>
              <a:t>nicht einmal auf </a:t>
            </a:r>
            <a:r>
              <a:rPr lang="de-DE" sz="3100" b="1" dirty="0" err="1">
                <a:solidFill>
                  <a:srgbClr val="000000"/>
                </a:solidFill>
                <a:effectLst/>
                <a:ea typeface="Arial" panose="020B0604020202020204" pitchFamily="34" charset="0"/>
              </a:rPr>
              <a:t>iServ</a:t>
            </a:r>
            <a:r>
              <a:rPr lang="de-DE" sz="3100" b="1" dirty="0">
                <a:solidFill>
                  <a:srgbClr val="000000"/>
                </a:solidFill>
                <a:effectLst/>
                <a:ea typeface="Arial" panose="020B0604020202020204" pitchFamily="34" charset="0"/>
              </a:rPr>
              <a:t> oder itslearning</a:t>
            </a:r>
            <a:r>
              <a:rPr lang="de-DE" sz="3100" dirty="0">
                <a:solidFill>
                  <a:srgbClr val="000000"/>
                </a:solidFill>
                <a:effectLst/>
                <a:ea typeface="Arial" panose="020B0604020202020204" pitchFamily="34" charset="0"/>
              </a:rPr>
              <a:t>.</a:t>
            </a:r>
          </a:p>
        </p:txBody>
      </p:sp>
    </p:spTree>
    <p:extLst>
      <p:ext uri="{BB962C8B-B14F-4D97-AF65-F5344CB8AC3E}">
        <p14:creationId xmlns:p14="http://schemas.microsoft.com/office/powerpoint/2010/main" val="35864139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753FC-72E9-5E32-ADB4-53E4AD4519D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6093D2D-7EEA-1F58-DFEB-4F1D5887A124}"/>
              </a:ext>
            </a:extLst>
          </p:cNvPr>
          <p:cNvSpPr>
            <a:spLocks noGrp="1"/>
          </p:cNvSpPr>
          <p:nvPr>
            <p:ph type="title"/>
          </p:nvPr>
        </p:nvSpPr>
        <p:spPr/>
        <p:txBody>
          <a:bodyPr/>
          <a:lstStyle/>
          <a:p>
            <a:r>
              <a:rPr lang="de-DE" dirty="0"/>
              <a:t>3.1.10 Foto- und Videoaufnahmen im schulischen Kontext IV</a:t>
            </a:r>
          </a:p>
        </p:txBody>
      </p:sp>
      <p:sp>
        <p:nvSpPr>
          <p:cNvPr id="3" name="Inhaltsplatzhalter 2">
            <a:extLst>
              <a:ext uri="{FF2B5EF4-FFF2-40B4-BE49-F238E27FC236}">
                <a16:creationId xmlns:a16="http://schemas.microsoft.com/office/drawing/2014/main" id="{B76CAE9E-4ABC-CD86-BEB7-02F59899DFC9}"/>
              </a:ext>
            </a:extLst>
          </p:cNvPr>
          <p:cNvSpPr>
            <a:spLocks noGrp="1"/>
          </p:cNvSpPr>
          <p:nvPr>
            <p:ph idx="1"/>
          </p:nvPr>
        </p:nvSpPr>
        <p:spPr>
          <a:xfrm>
            <a:off x="838200" y="1825625"/>
            <a:ext cx="7642412" cy="4351338"/>
          </a:xfrm>
        </p:spPr>
        <p:txBody>
          <a:bodyPr anchor="ctr">
            <a:normAutofit lnSpcReduction="10000"/>
          </a:bodyPr>
          <a:lstStyle/>
          <a:p>
            <a:pPr marL="421640" marR="810260" indent="-285750" algn="just">
              <a:lnSpc>
                <a:spcPct val="100000"/>
              </a:lnSpc>
              <a:spcAft>
                <a:spcPts val="15"/>
              </a:spcAft>
            </a:pPr>
            <a:r>
              <a:rPr lang="de-DE" b="1" dirty="0">
                <a:solidFill>
                  <a:srgbClr val="000000"/>
                </a:solidFill>
                <a:effectLst/>
                <a:ea typeface="Arial" panose="020B0604020202020204" pitchFamily="34" charset="0"/>
              </a:rPr>
              <a:t>Empfehlung: </a:t>
            </a:r>
            <a:r>
              <a:rPr lang="de-DE" dirty="0">
                <a:solidFill>
                  <a:srgbClr val="000000"/>
                </a:solidFill>
                <a:ea typeface="Arial" panose="020B0604020202020204" pitchFamily="34" charset="0"/>
              </a:rPr>
              <a:t>Lesen Sie bei einem Vorhaben </a:t>
            </a:r>
            <a:r>
              <a:rPr lang="de-DE" dirty="0">
                <a:solidFill>
                  <a:srgbClr val="000000"/>
                </a:solidFill>
                <a:effectLst/>
                <a:ea typeface="Arial" panose="020B0604020202020204" pitchFamily="34" charset="0"/>
              </a:rPr>
              <a:t>dieser Art zuerst die (noch weitaus umfangreicheren) Vorgaben in der Broschüre „Hinweise zu Foto- und Videoaufnahmen an Schulen“.</a:t>
            </a:r>
          </a:p>
          <a:p>
            <a:pPr marL="135890" marR="810260" indent="0" algn="ctr">
              <a:lnSpc>
                <a:spcPct val="100000"/>
              </a:lnSpc>
              <a:spcAft>
                <a:spcPts val="15"/>
              </a:spcAft>
              <a:buNone/>
            </a:pPr>
            <a:r>
              <a:rPr lang="de-DE" sz="2000" u="sng" dirty="0">
                <a:solidFill>
                  <a:srgbClr val="000000"/>
                </a:solidFill>
                <a:effectLst/>
                <a:latin typeface="Arial" panose="020B0604020202020204" pitchFamily="34" charset="0"/>
                <a:ea typeface="Arial" panose="020B0604020202020204" pitchFamily="34" charset="0"/>
                <a:hlinkClick r:id="rId2"/>
              </a:rPr>
              <a:t>https://schuldatenschutz.schleswig-holstein.de/?view=render&amp;entry=41</a:t>
            </a:r>
            <a:endParaRPr lang="de-DE" sz="2000" dirty="0">
              <a:solidFill>
                <a:srgbClr val="000000"/>
              </a:solidFill>
              <a:effectLst/>
              <a:ea typeface="Arial" panose="020B0604020202020204" pitchFamily="34" charset="0"/>
            </a:endParaRPr>
          </a:p>
          <a:p>
            <a:pPr marL="421640" marR="810260" indent="-285750" algn="just">
              <a:lnSpc>
                <a:spcPct val="100000"/>
              </a:lnSpc>
              <a:spcAft>
                <a:spcPts val="15"/>
              </a:spcAft>
            </a:pPr>
            <a:r>
              <a:rPr lang="de-DE" sz="2400" dirty="0">
                <a:solidFill>
                  <a:srgbClr val="000000"/>
                </a:solidFill>
                <a:effectLst/>
                <a:ea typeface="Arial" panose="020B0604020202020204" pitchFamily="34" charset="0"/>
              </a:rPr>
              <a:t>Dort finden Sie auch Informationen dazu, unter welchen Umständen Schülerfotos in Lehrerkalender-Apps u. Ä. verarbeitet werden dürfen. </a:t>
            </a:r>
          </a:p>
        </p:txBody>
      </p:sp>
      <p:pic>
        <p:nvPicPr>
          <p:cNvPr id="4" name="Grafik 3">
            <a:extLst>
              <a:ext uri="{FF2B5EF4-FFF2-40B4-BE49-F238E27FC236}">
                <a16:creationId xmlns:a16="http://schemas.microsoft.com/office/drawing/2014/main" id="{881684BE-4647-743F-8E54-AD9F53CA204B}"/>
              </a:ext>
            </a:extLst>
          </p:cNvPr>
          <p:cNvPicPr>
            <a:picLocks noChangeAspect="1"/>
          </p:cNvPicPr>
          <p:nvPr/>
        </p:nvPicPr>
        <p:blipFill>
          <a:blip r:embed="rId3"/>
          <a:stretch>
            <a:fillRect/>
          </a:stretch>
        </p:blipFill>
        <p:spPr>
          <a:xfrm flipH="1">
            <a:off x="9139413" y="222307"/>
            <a:ext cx="2711928" cy="2706465"/>
          </a:xfrm>
          <a:prstGeom prst="rect">
            <a:avLst/>
          </a:prstGeom>
        </p:spPr>
      </p:pic>
      <p:pic>
        <p:nvPicPr>
          <p:cNvPr id="6" name="Grafik 5">
            <a:extLst>
              <a:ext uri="{FF2B5EF4-FFF2-40B4-BE49-F238E27FC236}">
                <a16:creationId xmlns:a16="http://schemas.microsoft.com/office/drawing/2014/main" id="{3C2BD9B4-5766-798C-3544-AA8D29102304}"/>
              </a:ext>
            </a:extLst>
          </p:cNvPr>
          <p:cNvPicPr>
            <a:picLocks noChangeAspect="1"/>
          </p:cNvPicPr>
          <p:nvPr/>
        </p:nvPicPr>
        <p:blipFill>
          <a:blip r:embed="rId4"/>
          <a:stretch>
            <a:fillRect/>
          </a:stretch>
        </p:blipFill>
        <p:spPr>
          <a:xfrm>
            <a:off x="8803566" y="3071590"/>
            <a:ext cx="2009006" cy="2813469"/>
          </a:xfrm>
          <a:prstGeom prst="rect">
            <a:avLst/>
          </a:prstGeom>
        </p:spPr>
      </p:pic>
    </p:spTree>
    <p:extLst>
      <p:ext uri="{BB962C8B-B14F-4D97-AF65-F5344CB8AC3E}">
        <p14:creationId xmlns:p14="http://schemas.microsoft.com/office/powerpoint/2010/main" val="26098704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59590-A845-E1EF-9818-6A5D18C70F6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E6FDD0F-8239-67AE-1329-7777621CC229}"/>
              </a:ext>
            </a:extLst>
          </p:cNvPr>
          <p:cNvSpPr>
            <a:spLocks noGrp="1"/>
          </p:cNvSpPr>
          <p:nvPr>
            <p:ph type="title"/>
          </p:nvPr>
        </p:nvSpPr>
        <p:spPr/>
        <p:txBody>
          <a:bodyPr/>
          <a:lstStyle/>
          <a:p>
            <a:r>
              <a:rPr lang="de-DE" dirty="0"/>
              <a:t>3.1.10 Foto- und Videoaufnahmen im schulischen Kontext V</a:t>
            </a:r>
          </a:p>
        </p:txBody>
      </p:sp>
      <p:sp>
        <p:nvSpPr>
          <p:cNvPr id="3" name="Inhaltsplatzhalter 2">
            <a:extLst>
              <a:ext uri="{FF2B5EF4-FFF2-40B4-BE49-F238E27FC236}">
                <a16:creationId xmlns:a16="http://schemas.microsoft.com/office/drawing/2014/main" id="{10178928-B37D-CB6B-92C6-7A1BA3C30F57}"/>
              </a:ext>
            </a:extLst>
          </p:cNvPr>
          <p:cNvSpPr>
            <a:spLocks noGrp="1"/>
          </p:cNvSpPr>
          <p:nvPr>
            <p:ph idx="1"/>
          </p:nvPr>
        </p:nvSpPr>
        <p:spPr>
          <a:xfrm>
            <a:off x="838199" y="1771033"/>
            <a:ext cx="10977283" cy="4351338"/>
          </a:xfrm>
        </p:spPr>
        <p:txBody>
          <a:bodyPr anchor="ctr">
            <a:normAutofit fontScale="92500" lnSpcReduction="20000"/>
          </a:bodyPr>
          <a:lstStyle/>
          <a:p>
            <a:pPr marL="142240" marR="810260" indent="0" algn="just">
              <a:lnSpc>
                <a:spcPct val="115000"/>
              </a:lnSpc>
              <a:spcAft>
                <a:spcPts val="15"/>
              </a:spcAft>
              <a:buNone/>
            </a:pPr>
            <a:r>
              <a:rPr lang="de-DE" b="1" dirty="0">
                <a:solidFill>
                  <a:srgbClr val="000000"/>
                </a:solidFill>
                <a:effectLst/>
                <a:ea typeface="Arial" panose="020B0604020202020204" pitchFamily="34" charset="0"/>
              </a:rPr>
              <a:t>Praxistipps: </a:t>
            </a:r>
          </a:p>
          <a:p>
            <a:pPr marL="427990" marR="810260" indent="-285750" algn="just">
              <a:lnSpc>
                <a:spcPct val="115000"/>
              </a:lnSpc>
              <a:spcAft>
                <a:spcPts val="15"/>
              </a:spcAft>
            </a:pPr>
            <a:r>
              <a:rPr lang="de-DE" dirty="0">
                <a:solidFill>
                  <a:srgbClr val="000000"/>
                </a:solidFill>
                <a:ea typeface="Arial" panose="020B0604020202020204" pitchFamily="34" charset="0"/>
              </a:rPr>
              <a:t>wann immer möglich </a:t>
            </a:r>
            <a:r>
              <a:rPr lang="de-DE" dirty="0">
                <a:solidFill>
                  <a:srgbClr val="000000"/>
                </a:solidFill>
                <a:effectLst/>
                <a:ea typeface="Arial" panose="020B0604020202020204" pitchFamily="34" charset="0"/>
              </a:rPr>
              <a:t>auf Fotos/Videos </a:t>
            </a:r>
            <a:r>
              <a:rPr lang="de-DE" b="1" dirty="0">
                <a:solidFill>
                  <a:srgbClr val="000000"/>
                </a:solidFill>
                <a:effectLst/>
                <a:ea typeface="Arial" panose="020B0604020202020204" pitchFamily="34" charset="0"/>
              </a:rPr>
              <a:t>verzichten</a:t>
            </a:r>
            <a:r>
              <a:rPr lang="de-DE" dirty="0">
                <a:solidFill>
                  <a:srgbClr val="000000"/>
                </a:solidFill>
                <a:effectLst/>
                <a:ea typeface="Arial" panose="020B0604020202020204" pitchFamily="34" charset="0"/>
              </a:rPr>
              <a:t> </a:t>
            </a:r>
          </a:p>
          <a:p>
            <a:pPr marL="427990" marR="810260" indent="-285750" algn="just">
              <a:lnSpc>
                <a:spcPct val="110000"/>
              </a:lnSpc>
              <a:spcAft>
                <a:spcPts val="15"/>
              </a:spcAft>
            </a:pPr>
            <a:r>
              <a:rPr lang="de-DE" dirty="0">
                <a:solidFill>
                  <a:srgbClr val="000000"/>
                </a:solidFill>
                <a:effectLst/>
                <a:ea typeface="Arial" panose="020B0604020202020204" pitchFamily="34" charset="0"/>
              </a:rPr>
              <a:t>Fotos so anfertigen, dass </a:t>
            </a:r>
            <a:r>
              <a:rPr lang="de-DE" b="1" dirty="0">
                <a:solidFill>
                  <a:srgbClr val="000000"/>
                </a:solidFill>
                <a:effectLst/>
                <a:ea typeface="Arial" panose="020B0604020202020204" pitchFamily="34" charset="0"/>
              </a:rPr>
              <a:t>keine Gesichter erkennbar </a:t>
            </a:r>
            <a:r>
              <a:rPr lang="de-DE" dirty="0">
                <a:solidFill>
                  <a:srgbClr val="000000"/>
                </a:solidFill>
                <a:effectLst/>
                <a:ea typeface="Arial" panose="020B0604020202020204" pitchFamily="34" charset="0"/>
              </a:rPr>
              <a:t>sind (keine </a:t>
            </a:r>
            <a:r>
              <a:rPr lang="de-DE" dirty="0" err="1">
                <a:solidFill>
                  <a:srgbClr val="000000"/>
                </a:solidFill>
                <a:effectLst/>
                <a:ea typeface="Arial" panose="020B0604020202020204" pitchFamily="34" charset="0"/>
              </a:rPr>
              <a:t>pb</a:t>
            </a:r>
            <a:r>
              <a:rPr lang="de-DE" dirty="0">
                <a:solidFill>
                  <a:srgbClr val="000000"/>
                </a:solidFill>
                <a:effectLst/>
                <a:ea typeface="Arial" panose="020B0604020202020204" pitchFamily="34" charset="0"/>
              </a:rPr>
              <a:t> Daten </a:t>
            </a:r>
            <a:r>
              <a:rPr lang="de-DE" dirty="0">
                <a:solidFill>
                  <a:srgbClr val="000000"/>
                </a:solidFill>
                <a:effectLst/>
                <a:ea typeface="Arial" panose="020B0604020202020204" pitchFamily="34" charset="0"/>
                <a:sym typeface="Wingdings" pitchFamily="2" charset="2"/>
              </a:rPr>
              <a:t> formal keine Zustimmung nötig, aber Information der Eltern ratsam)</a:t>
            </a:r>
            <a:endParaRPr lang="de-DE" dirty="0">
              <a:solidFill>
                <a:srgbClr val="000000"/>
              </a:solidFill>
              <a:effectLst/>
              <a:ea typeface="Arial" panose="020B0604020202020204" pitchFamily="34" charset="0"/>
            </a:endParaRPr>
          </a:p>
          <a:p>
            <a:pPr marL="427990" marR="810260" indent="-285750" algn="just">
              <a:lnSpc>
                <a:spcPct val="115000"/>
              </a:lnSpc>
              <a:spcAft>
                <a:spcPts val="15"/>
              </a:spcAft>
            </a:pPr>
            <a:r>
              <a:rPr lang="de-DE" b="1" dirty="0">
                <a:solidFill>
                  <a:srgbClr val="000000"/>
                </a:solidFill>
                <a:effectLst/>
                <a:ea typeface="Arial" panose="020B0604020202020204" pitchFamily="34" charset="0"/>
              </a:rPr>
              <a:t>Sofortbild-Kamera</a:t>
            </a:r>
            <a:r>
              <a:rPr lang="de-DE" dirty="0">
                <a:solidFill>
                  <a:srgbClr val="000000"/>
                </a:solidFill>
                <a:effectLst/>
                <a:ea typeface="Arial" panose="020B0604020202020204" pitchFamily="34" charset="0"/>
              </a:rPr>
              <a:t> nutzen, denn das Problem sind gar nicht die Fotos an sich, sondern die Tatsache, dass es sich heute immer um </a:t>
            </a:r>
            <a:r>
              <a:rPr lang="de-DE" i="1" dirty="0">
                <a:solidFill>
                  <a:srgbClr val="000000"/>
                </a:solidFill>
                <a:effectLst/>
                <a:ea typeface="Arial" panose="020B0604020202020204" pitchFamily="34" charset="0"/>
              </a:rPr>
              <a:t>digitale</a:t>
            </a:r>
            <a:r>
              <a:rPr lang="de-DE" dirty="0">
                <a:solidFill>
                  <a:srgbClr val="000000"/>
                </a:solidFill>
                <a:effectLst/>
                <a:ea typeface="Arial" panose="020B0604020202020204" pitchFamily="34" charset="0"/>
              </a:rPr>
              <a:t> </a:t>
            </a:r>
            <a:r>
              <a:rPr lang="de-DE" i="1" dirty="0">
                <a:solidFill>
                  <a:srgbClr val="000000"/>
                </a:solidFill>
                <a:effectLst/>
                <a:ea typeface="Arial" panose="020B0604020202020204" pitchFamily="34" charset="0"/>
              </a:rPr>
              <a:t>Fotos</a:t>
            </a:r>
            <a:r>
              <a:rPr lang="de-DE" dirty="0">
                <a:solidFill>
                  <a:srgbClr val="000000"/>
                </a:solidFill>
                <a:effectLst/>
                <a:ea typeface="Arial" panose="020B0604020202020204" pitchFamily="34" charset="0"/>
              </a:rPr>
              <a:t> </a:t>
            </a:r>
            <a:r>
              <a:rPr lang="de-DE" sz="1900" dirty="0">
                <a:solidFill>
                  <a:srgbClr val="000000"/>
                </a:solidFill>
                <a:effectLst/>
                <a:ea typeface="Arial" panose="020B0604020202020204" pitchFamily="34" charset="0"/>
              </a:rPr>
              <a:t>(siehe Notizen) </a:t>
            </a:r>
            <a:r>
              <a:rPr lang="de-DE" dirty="0">
                <a:solidFill>
                  <a:srgbClr val="000000"/>
                </a:solidFill>
                <a:effectLst/>
                <a:ea typeface="Arial" panose="020B0604020202020204" pitchFamily="34" charset="0"/>
              </a:rPr>
              <a:t>handelt. </a:t>
            </a:r>
          </a:p>
          <a:p>
            <a:pPr marL="427990" marR="810260" indent="-285750" algn="just">
              <a:lnSpc>
                <a:spcPct val="115000"/>
              </a:lnSpc>
              <a:spcAft>
                <a:spcPts val="15"/>
              </a:spcAft>
            </a:pPr>
            <a:r>
              <a:rPr lang="de-DE" dirty="0">
                <a:solidFill>
                  <a:srgbClr val="000000"/>
                </a:solidFill>
                <a:effectLst/>
                <a:ea typeface="Arial" panose="020B0604020202020204" pitchFamily="34" charset="0"/>
              </a:rPr>
              <a:t>Für die Gestaltung des Klassenraums (auch für Sitzpläne) kann man die Eltern bitten, </a:t>
            </a:r>
            <a:r>
              <a:rPr lang="de-DE" b="1" dirty="0">
                <a:solidFill>
                  <a:srgbClr val="000000"/>
                </a:solidFill>
                <a:effectLst/>
                <a:ea typeface="Arial" panose="020B0604020202020204" pitchFamily="34" charset="0"/>
              </a:rPr>
              <a:t>ausgedruckte Fotos </a:t>
            </a:r>
            <a:r>
              <a:rPr lang="de-DE" dirty="0">
                <a:solidFill>
                  <a:srgbClr val="000000"/>
                </a:solidFill>
                <a:effectLst/>
                <a:ea typeface="Arial" panose="020B0604020202020204" pitchFamily="34" charset="0"/>
              </a:rPr>
              <a:t>mitzugeben.</a:t>
            </a:r>
          </a:p>
        </p:txBody>
      </p:sp>
      <p:pic>
        <p:nvPicPr>
          <p:cNvPr id="5" name="Grafik 4">
            <a:extLst>
              <a:ext uri="{FF2B5EF4-FFF2-40B4-BE49-F238E27FC236}">
                <a16:creationId xmlns:a16="http://schemas.microsoft.com/office/drawing/2014/main" id="{A762BA3A-C803-E621-9835-3AAD7AAA2A35}"/>
              </a:ext>
            </a:extLst>
          </p:cNvPr>
          <p:cNvPicPr>
            <a:picLocks noChangeAspect="1"/>
          </p:cNvPicPr>
          <p:nvPr/>
        </p:nvPicPr>
        <p:blipFill>
          <a:blip r:embed="rId3"/>
          <a:stretch>
            <a:fillRect/>
          </a:stretch>
        </p:blipFill>
        <p:spPr>
          <a:xfrm>
            <a:off x="9454734" y="359191"/>
            <a:ext cx="2169230" cy="2169230"/>
          </a:xfrm>
          <a:prstGeom prst="rect">
            <a:avLst/>
          </a:prstGeom>
        </p:spPr>
      </p:pic>
    </p:spTree>
    <p:extLst>
      <p:ext uri="{BB962C8B-B14F-4D97-AF65-F5344CB8AC3E}">
        <p14:creationId xmlns:p14="http://schemas.microsoft.com/office/powerpoint/2010/main" val="15238635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C561B-8B45-5EB1-CB6B-2305455106B5}"/>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9AC206A2-C6A3-6D07-73F4-7F888BE662D5}"/>
              </a:ext>
            </a:extLst>
          </p:cNvPr>
          <p:cNvSpPr>
            <a:spLocks noGrp="1"/>
          </p:cNvSpPr>
          <p:nvPr>
            <p:ph idx="1"/>
          </p:nvPr>
        </p:nvSpPr>
        <p:spPr>
          <a:xfrm>
            <a:off x="5105400" y="1625868"/>
            <a:ext cx="6463145" cy="4161621"/>
          </a:xfrm>
        </p:spPr>
        <p:txBody>
          <a:bodyPr anchor="ctr">
            <a:noAutofit/>
          </a:bodyPr>
          <a:lstStyle/>
          <a:p>
            <a:pPr marL="0" indent="0" algn="just">
              <a:lnSpc>
                <a:spcPct val="110000"/>
              </a:lnSpc>
              <a:buNone/>
            </a:pPr>
            <a:r>
              <a:rPr lang="de-DE" sz="3600" dirty="0">
                <a:solidFill>
                  <a:srgbClr val="000000"/>
                </a:solidFill>
                <a:effectLst/>
                <a:ea typeface="Arial" panose="020B0604020202020204" pitchFamily="34" charset="0"/>
              </a:rPr>
              <a:t>Ergänzungsmodul </a:t>
            </a:r>
          </a:p>
          <a:p>
            <a:pPr marL="0" indent="0" algn="just">
              <a:lnSpc>
                <a:spcPct val="110000"/>
              </a:lnSpc>
              <a:buNone/>
            </a:pPr>
            <a:r>
              <a:rPr lang="de-DE" sz="3600" b="1" dirty="0">
                <a:solidFill>
                  <a:srgbClr val="000000"/>
                </a:solidFill>
                <a:effectLst/>
                <a:ea typeface="Arial" panose="020B0604020202020204" pitchFamily="34" charset="0"/>
              </a:rPr>
              <a:t>„Datenschutz analog und digital“</a:t>
            </a:r>
          </a:p>
          <a:p>
            <a:pPr marL="0" indent="0" algn="just">
              <a:lnSpc>
                <a:spcPct val="110000"/>
              </a:lnSpc>
              <a:buNone/>
            </a:pPr>
            <a:r>
              <a:rPr lang="de-DE" dirty="0">
                <a:solidFill>
                  <a:srgbClr val="000000"/>
                </a:solidFill>
                <a:ea typeface="Arial" panose="020B0604020202020204" pitchFamily="34" charset="0"/>
              </a:rPr>
              <a:t>Marion Bünger</a:t>
            </a:r>
          </a:p>
          <a:p>
            <a:pPr marL="0" indent="0" algn="just">
              <a:lnSpc>
                <a:spcPct val="110000"/>
              </a:lnSpc>
              <a:buNone/>
            </a:pPr>
            <a:r>
              <a:rPr lang="de-DE" sz="2400" dirty="0">
                <a:solidFill>
                  <a:srgbClr val="000000"/>
                </a:solidFill>
                <a:effectLst/>
                <a:ea typeface="Arial" panose="020B0604020202020204" pitchFamily="34" charset="0"/>
              </a:rPr>
              <a:t>Das Ergänzungsmodul findet in jedem Semester statt. Bitte beachten Sie den Flyer des Schulrechtsausschusses (im </a:t>
            </a:r>
            <a:r>
              <a:rPr lang="de-DE" sz="2400" dirty="0" err="1">
                <a:solidFill>
                  <a:srgbClr val="000000"/>
                </a:solidFill>
                <a:effectLst/>
                <a:ea typeface="Arial" panose="020B0604020202020204" pitchFamily="34" charset="0"/>
              </a:rPr>
              <a:t>Moodle</a:t>
            </a:r>
            <a:r>
              <a:rPr lang="de-DE" sz="2400" dirty="0">
                <a:solidFill>
                  <a:srgbClr val="000000"/>
                </a:solidFill>
                <a:effectLst/>
                <a:ea typeface="Arial" panose="020B0604020202020204" pitchFamily="34" charset="0"/>
              </a:rPr>
              <a:t>-Raum „Schulrecht für LiV“).</a:t>
            </a:r>
          </a:p>
        </p:txBody>
      </p:sp>
      <p:sp>
        <p:nvSpPr>
          <p:cNvPr id="8" name="Oval 7">
            <a:extLst>
              <a:ext uri="{FF2B5EF4-FFF2-40B4-BE49-F238E27FC236}">
                <a16:creationId xmlns:a16="http://schemas.microsoft.com/office/drawing/2014/main" id="{87A81668-2ACD-FE18-8827-0F57A143F312}"/>
              </a:ext>
            </a:extLst>
          </p:cNvPr>
          <p:cNvSpPr/>
          <p:nvPr/>
        </p:nvSpPr>
        <p:spPr>
          <a:xfrm>
            <a:off x="1267406" y="952501"/>
            <a:ext cx="3495094" cy="268792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dk1"/>
                </a:solidFill>
                <a:latin typeface="Cavolini" panose="020B0604020202020204" pitchFamily="34" charset="0"/>
                <a:cs typeface="Cavolini" panose="020B0604020202020204" pitchFamily="34" charset="0"/>
              </a:rPr>
              <a:t>Möchten Sie noch mehr wissen oder haben noch ganz viele Fragen? Dann freue ich mich über Ihre Teilnahme am Ergänzungsmodul!</a:t>
            </a:r>
          </a:p>
        </p:txBody>
      </p:sp>
      <p:pic>
        <p:nvPicPr>
          <p:cNvPr id="7" name="Grafik 6">
            <a:extLst>
              <a:ext uri="{FF2B5EF4-FFF2-40B4-BE49-F238E27FC236}">
                <a16:creationId xmlns:a16="http://schemas.microsoft.com/office/drawing/2014/main" id="{D85EBE16-4B52-5AD7-A563-1CA67F1EF8F6}"/>
              </a:ext>
            </a:extLst>
          </p:cNvPr>
          <p:cNvPicPr>
            <a:picLocks noChangeAspect="1"/>
          </p:cNvPicPr>
          <p:nvPr/>
        </p:nvPicPr>
        <p:blipFill>
          <a:blip r:embed="rId2"/>
          <a:stretch>
            <a:fillRect/>
          </a:stretch>
        </p:blipFill>
        <p:spPr>
          <a:xfrm>
            <a:off x="-488413" y="2136507"/>
            <a:ext cx="3650982" cy="3650982"/>
          </a:xfrm>
          <a:prstGeom prst="rect">
            <a:avLst/>
          </a:prstGeom>
        </p:spPr>
      </p:pic>
      <p:sp>
        <p:nvSpPr>
          <p:cNvPr id="2" name="Textfeld 1">
            <a:extLst>
              <a:ext uri="{FF2B5EF4-FFF2-40B4-BE49-F238E27FC236}">
                <a16:creationId xmlns:a16="http://schemas.microsoft.com/office/drawing/2014/main" id="{E13272E8-FDE4-E7F3-D736-BF33D57F4AEE}"/>
              </a:ext>
            </a:extLst>
          </p:cNvPr>
          <p:cNvSpPr txBox="1"/>
          <p:nvPr/>
        </p:nvSpPr>
        <p:spPr>
          <a:xfrm>
            <a:off x="2359161" y="3961998"/>
            <a:ext cx="2292615" cy="923330"/>
          </a:xfrm>
          <a:prstGeom prst="rect">
            <a:avLst/>
          </a:prstGeom>
          <a:solidFill>
            <a:srgbClr val="FFC000"/>
          </a:solidFill>
        </p:spPr>
        <p:txBody>
          <a:bodyPr wrap="none" rtlCol="0">
            <a:spAutoFit/>
          </a:bodyPr>
          <a:lstStyle/>
          <a:p>
            <a:r>
              <a:rPr lang="de-DE" dirty="0"/>
              <a:t>12.01.2026</a:t>
            </a:r>
          </a:p>
          <a:p>
            <a:r>
              <a:rPr lang="de-DE" dirty="0"/>
              <a:t>15.00 – 17.30 Uhr</a:t>
            </a:r>
          </a:p>
          <a:p>
            <a:r>
              <a:rPr lang="de-DE" dirty="0" err="1"/>
              <a:t>PerLiV</a:t>
            </a:r>
            <a:r>
              <a:rPr lang="de-DE" dirty="0"/>
              <a:t>: E-UE-PAE-0022</a:t>
            </a:r>
          </a:p>
        </p:txBody>
      </p:sp>
    </p:spTree>
    <p:extLst>
      <p:ext uri="{BB962C8B-B14F-4D97-AF65-F5344CB8AC3E}">
        <p14:creationId xmlns:p14="http://schemas.microsoft.com/office/powerpoint/2010/main" val="18447027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3.2 	Die LiV </a:t>
            </a:r>
            <a:r>
              <a:rPr lang="de-DE" dirty="0">
                <a:solidFill>
                  <a:srgbClr val="000000"/>
                </a:solidFill>
                <a:effectLst/>
                <a:latin typeface="Avenir" panose="02000503020000020003" pitchFamily="2" charset="0"/>
              </a:rPr>
              <a:t> </a:t>
            </a:r>
            <a:r>
              <a:rPr lang="de-DE" dirty="0"/>
              <a:t>kann die für die Arbeit in der</a:t>
            </a:r>
            <a:br>
              <a:rPr lang="de-DE" dirty="0"/>
            </a:br>
            <a:r>
              <a:rPr lang="de-DE" dirty="0"/>
              <a:t>Schule bedeutsamen Grundsätze</a:t>
            </a:r>
            <a:br>
              <a:rPr lang="de-DE" dirty="0"/>
            </a:br>
            <a:r>
              <a:rPr lang="de-DE" dirty="0"/>
              <a:t>des Urheberrechts wiedergeben.</a:t>
            </a:r>
          </a:p>
        </p:txBody>
      </p:sp>
      <p:sp>
        <p:nvSpPr>
          <p:cNvPr id="3" name="Textplatzhalter 2"/>
          <p:cNvSpPr>
            <a:spLocks noGrp="1"/>
          </p:cNvSpPr>
          <p:nvPr>
            <p:ph type="body" idx="1"/>
          </p:nvPr>
        </p:nvSpPr>
        <p:spPr/>
        <p:txBody>
          <a:bodyPr/>
          <a:lstStyle/>
          <a:p>
            <a:r>
              <a:rPr lang="de-DE" dirty="0"/>
              <a:t>Kompetenzerwartung 9</a:t>
            </a:r>
          </a:p>
        </p:txBody>
      </p:sp>
    </p:spTree>
    <p:extLst>
      <p:ext uri="{BB962C8B-B14F-4D97-AF65-F5344CB8AC3E}">
        <p14:creationId xmlns:p14="http://schemas.microsoft.com/office/powerpoint/2010/main" val="12399710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3.2.1 Grundsätze des Urheberrechts I</a:t>
            </a:r>
          </a:p>
        </p:txBody>
      </p:sp>
      <p:sp>
        <p:nvSpPr>
          <p:cNvPr id="3" name="Inhaltsplatzhalter 2"/>
          <p:cNvSpPr>
            <a:spLocks noGrp="1"/>
          </p:cNvSpPr>
          <p:nvPr>
            <p:ph idx="1"/>
          </p:nvPr>
        </p:nvSpPr>
        <p:spPr>
          <a:xfrm>
            <a:off x="838200" y="1825625"/>
            <a:ext cx="10515600" cy="4160396"/>
          </a:xfrm>
        </p:spPr>
        <p:txBody>
          <a:bodyPr anchor="ctr">
            <a:normAutofit fontScale="92500" lnSpcReduction="10000"/>
          </a:bodyPr>
          <a:lstStyle/>
          <a:p>
            <a:pPr marL="132715" marR="866140" indent="0" algn="just">
              <a:lnSpc>
                <a:spcPct val="115000"/>
              </a:lnSpc>
              <a:spcAft>
                <a:spcPts val="15"/>
              </a:spcAft>
              <a:buNone/>
            </a:pPr>
            <a:r>
              <a:rPr lang="de-DE" b="1" dirty="0">
                <a:solidFill>
                  <a:srgbClr val="000000"/>
                </a:solidFill>
                <a:effectLst/>
                <a:ea typeface="Arial" panose="020B0604020202020204" pitchFamily="34" charset="0"/>
              </a:rPr>
              <a:t>Einführung</a:t>
            </a:r>
          </a:p>
          <a:p>
            <a:pPr marL="132715" marR="866140" indent="0" algn="just">
              <a:lnSpc>
                <a:spcPct val="115000"/>
              </a:lnSpc>
              <a:spcAft>
                <a:spcPts val="15"/>
              </a:spcAft>
              <a:buNone/>
            </a:pPr>
            <a:r>
              <a:rPr lang="de-DE" dirty="0">
                <a:solidFill>
                  <a:srgbClr val="FF0000"/>
                </a:solidFill>
                <a:effectLst/>
                <a:ea typeface="Arial" panose="020B0604020202020204" pitchFamily="34" charset="0"/>
              </a:rPr>
              <a:t>WICHTIG: Unterscheidung, ob etwas im Unterricht im geschlossenen Klassen- oder Kursverband stattfindet oder öffentlich, z. B. beim Schulfest, Weihnachtskonzert oder beim Tag der offenen Tür</a:t>
            </a:r>
          </a:p>
          <a:p>
            <a:pPr marL="132715" marR="866140" indent="0" algn="just">
              <a:lnSpc>
                <a:spcPct val="115000"/>
              </a:lnSpc>
              <a:spcAft>
                <a:spcPts val="15"/>
              </a:spcAft>
              <a:buNone/>
            </a:pPr>
            <a:r>
              <a:rPr lang="de-DE" dirty="0">
                <a:solidFill>
                  <a:srgbClr val="000000"/>
                </a:solidFill>
                <a:effectLst/>
                <a:ea typeface="Arial" panose="020B0604020202020204" pitchFamily="34" charset="0"/>
              </a:rPr>
              <a:t>Die folgenden Bestimmungen beziehen sich immer auf den </a:t>
            </a:r>
            <a:r>
              <a:rPr lang="de-DE" b="1" i="1" dirty="0">
                <a:solidFill>
                  <a:srgbClr val="000000"/>
                </a:solidFill>
                <a:effectLst/>
                <a:ea typeface="Arial" panose="020B0604020202020204" pitchFamily="34" charset="0"/>
              </a:rPr>
              <a:t>Unterricht</a:t>
            </a:r>
            <a:r>
              <a:rPr lang="de-DE" dirty="0">
                <a:solidFill>
                  <a:srgbClr val="000000"/>
                </a:solidFill>
                <a:effectLst/>
                <a:ea typeface="Arial" panose="020B0604020202020204" pitchFamily="34" charset="0"/>
              </a:rPr>
              <a:t>, der im Regelfall in einem festen Personenkreis stattfindet. Dieser wird </a:t>
            </a:r>
            <a:r>
              <a:rPr lang="de-DE" b="1" dirty="0">
                <a:solidFill>
                  <a:srgbClr val="000000"/>
                </a:solidFill>
                <a:effectLst/>
                <a:ea typeface="Arial" panose="020B0604020202020204" pitchFamily="34" charset="0"/>
              </a:rPr>
              <a:t>rechtlich wie eine private (nicht öffentliche) Veranstaltung betrachtet</a:t>
            </a:r>
            <a:r>
              <a:rPr lang="de-DE" dirty="0">
                <a:solidFill>
                  <a:srgbClr val="000000"/>
                </a:solidFill>
                <a:effectLst/>
                <a:ea typeface="Arial" panose="020B0604020202020204" pitchFamily="34" charset="0"/>
              </a:rPr>
              <a:t>. Für alles Sonstige gelten andere Bestimmungen unter Zuständigkeit der Schulleitung.</a:t>
            </a:r>
          </a:p>
          <a:p>
            <a:pPr marL="0" indent="0">
              <a:lnSpc>
                <a:spcPct val="100000"/>
              </a:lnSpc>
              <a:spcBef>
                <a:spcPts val="0"/>
              </a:spcBef>
              <a:buNone/>
            </a:pPr>
            <a:endParaRPr lang="de-DE" dirty="0"/>
          </a:p>
        </p:txBody>
      </p:sp>
      <p:pic>
        <p:nvPicPr>
          <p:cNvPr id="4" name="Grafik 3">
            <a:extLst>
              <a:ext uri="{FF2B5EF4-FFF2-40B4-BE49-F238E27FC236}">
                <a16:creationId xmlns:a16="http://schemas.microsoft.com/office/drawing/2014/main" id="{49AE09E8-4F93-B38F-A0FB-0DD3D7E5C020}"/>
              </a:ext>
            </a:extLst>
          </p:cNvPr>
          <p:cNvPicPr>
            <a:picLocks noChangeAspect="1"/>
          </p:cNvPicPr>
          <p:nvPr/>
        </p:nvPicPr>
        <p:blipFill>
          <a:blip r:embed="rId2"/>
          <a:stretch>
            <a:fillRect/>
          </a:stretch>
        </p:blipFill>
        <p:spPr>
          <a:xfrm>
            <a:off x="10033000" y="3225800"/>
            <a:ext cx="2159000" cy="2159000"/>
          </a:xfrm>
          <a:prstGeom prst="rect">
            <a:avLst/>
          </a:prstGeom>
        </p:spPr>
      </p:pic>
    </p:spTree>
    <p:extLst>
      <p:ext uri="{BB962C8B-B14F-4D97-AF65-F5344CB8AC3E}">
        <p14:creationId xmlns:p14="http://schemas.microsoft.com/office/powerpoint/2010/main" val="6428743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3.1.1 Grundsätze und Begriffe II</a:t>
            </a:r>
          </a:p>
        </p:txBody>
      </p:sp>
      <p:sp>
        <p:nvSpPr>
          <p:cNvPr id="3" name="Inhaltsplatzhalter 2"/>
          <p:cNvSpPr>
            <a:spLocks noGrp="1"/>
          </p:cNvSpPr>
          <p:nvPr>
            <p:ph idx="1"/>
          </p:nvPr>
        </p:nvSpPr>
        <p:spPr/>
        <p:txBody>
          <a:bodyPr anchor="ctr">
            <a:normAutofit/>
          </a:bodyPr>
          <a:lstStyle/>
          <a:p>
            <a:pPr algn="just">
              <a:lnSpc>
                <a:spcPct val="100000"/>
              </a:lnSpc>
              <a:spcBef>
                <a:spcPts val="0"/>
              </a:spcBef>
            </a:pPr>
            <a:r>
              <a:rPr lang="de-DE" dirty="0"/>
              <a:t>Rechtsquellen: DSGVO </a:t>
            </a:r>
            <a:r>
              <a:rPr lang="de-DE" dirty="0">
                <a:sym typeface="Wingdings" pitchFamily="2" charset="2"/>
              </a:rPr>
              <a:t> daraus leiten sich die schulischen Vorschriften ab (</a:t>
            </a:r>
            <a:r>
              <a:rPr lang="de-DE" dirty="0" err="1">
                <a:sym typeface="Wingdings" pitchFamily="2" charset="2"/>
              </a:rPr>
              <a:t>SchulDSVO</a:t>
            </a:r>
            <a:r>
              <a:rPr lang="de-DE" dirty="0">
                <a:sym typeface="Wingdings" pitchFamily="2" charset="2"/>
              </a:rPr>
              <a:t>, SchulG § 30-32)</a:t>
            </a:r>
          </a:p>
          <a:p>
            <a:r>
              <a:rPr lang="de-DE" dirty="0">
                <a:sym typeface="Wingdings" pitchFamily="2" charset="2"/>
              </a:rPr>
              <a:t>das Bewusstsein für Datenschutz begann mit dem „Volkszählungsurteil“ von 1983; Prägung der Begriffe (1) </a:t>
            </a:r>
            <a:r>
              <a:rPr lang="de-DE" i="1" dirty="0"/>
              <a:t>Recht auf informationelle Selbstbestimmung </a:t>
            </a:r>
            <a:r>
              <a:rPr lang="de-DE" dirty="0"/>
              <a:t>und (2) </a:t>
            </a:r>
            <a:r>
              <a:rPr lang="de-DE" i="1" dirty="0"/>
              <a:t>personenbezogene Daten</a:t>
            </a:r>
          </a:p>
        </p:txBody>
      </p:sp>
    </p:spTree>
    <p:extLst>
      <p:ext uri="{BB962C8B-B14F-4D97-AF65-F5344CB8AC3E}">
        <p14:creationId xmlns:p14="http://schemas.microsoft.com/office/powerpoint/2010/main" val="21497538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D2684-29BA-E0C0-FA4B-6F9211F22CA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8B7BE42-5027-6DBF-F1E5-1CF390C35611}"/>
              </a:ext>
            </a:extLst>
          </p:cNvPr>
          <p:cNvSpPr>
            <a:spLocks noGrp="1"/>
          </p:cNvSpPr>
          <p:nvPr>
            <p:ph type="title"/>
          </p:nvPr>
        </p:nvSpPr>
        <p:spPr/>
        <p:txBody>
          <a:bodyPr/>
          <a:lstStyle/>
          <a:p>
            <a:r>
              <a:rPr lang="de-DE" dirty="0"/>
              <a:t>3.2.1 Grundsätze des Urheberrechts II</a:t>
            </a:r>
          </a:p>
        </p:txBody>
      </p:sp>
      <p:sp>
        <p:nvSpPr>
          <p:cNvPr id="3" name="Inhaltsplatzhalter 2">
            <a:extLst>
              <a:ext uri="{FF2B5EF4-FFF2-40B4-BE49-F238E27FC236}">
                <a16:creationId xmlns:a16="http://schemas.microsoft.com/office/drawing/2014/main" id="{B0ADEB24-BA43-6B71-1F29-E32CC3D6EF26}"/>
              </a:ext>
            </a:extLst>
          </p:cNvPr>
          <p:cNvSpPr>
            <a:spLocks noGrp="1"/>
          </p:cNvSpPr>
          <p:nvPr>
            <p:ph idx="1"/>
          </p:nvPr>
        </p:nvSpPr>
        <p:spPr>
          <a:xfrm>
            <a:off x="1651378" y="1825625"/>
            <a:ext cx="9430603" cy="4160396"/>
          </a:xfrm>
        </p:spPr>
        <p:txBody>
          <a:bodyPr anchor="ctr">
            <a:normAutofit fontScale="62500" lnSpcReduction="20000"/>
          </a:bodyPr>
          <a:lstStyle/>
          <a:p>
            <a:pPr marL="142240" marR="837565" indent="0" algn="just">
              <a:lnSpc>
                <a:spcPct val="115000"/>
              </a:lnSpc>
              <a:spcAft>
                <a:spcPts val="585"/>
              </a:spcAft>
              <a:buNone/>
            </a:pPr>
            <a:r>
              <a:rPr lang="de-DE" sz="4000" b="1" dirty="0">
                <a:solidFill>
                  <a:srgbClr val="000000"/>
                </a:solidFill>
                <a:effectLst/>
                <a:ea typeface="Arial" panose="020B0604020202020204" pitchFamily="34" charset="0"/>
              </a:rPr>
              <a:t>Rechtsquellen</a:t>
            </a:r>
          </a:p>
          <a:p>
            <a:pPr marL="142240" marR="837565" indent="0" algn="just">
              <a:lnSpc>
                <a:spcPct val="115000"/>
              </a:lnSpc>
              <a:spcAft>
                <a:spcPts val="585"/>
              </a:spcAft>
              <a:buNone/>
            </a:pPr>
            <a:r>
              <a:rPr lang="de-DE" sz="4000" i="1" dirty="0">
                <a:solidFill>
                  <a:srgbClr val="000000"/>
                </a:solidFill>
                <a:effectLst/>
                <a:ea typeface="Arial" panose="020B0604020202020204" pitchFamily="34" charset="0"/>
              </a:rPr>
              <a:t>§ 60a Urhebergesetz </a:t>
            </a:r>
            <a:r>
              <a:rPr lang="de-DE" sz="4000" dirty="0">
                <a:solidFill>
                  <a:srgbClr val="000000"/>
                </a:solidFill>
                <a:effectLst/>
                <a:ea typeface="Arial" panose="020B0604020202020204" pitchFamily="34" charset="0"/>
              </a:rPr>
              <a:t>unterscheidet </a:t>
            </a:r>
            <a:r>
              <a:rPr lang="de-DE" sz="4000" i="1" dirty="0">
                <a:solidFill>
                  <a:srgbClr val="000000"/>
                </a:solidFill>
                <a:effectLst/>
                <a:ea typeface="Arial" panose="020B0604020202020204" pitchFamily="34" charset="0"/>
              </a:rPr>
              <a:t>zwei Bereiche </a:t>
            </a:r>
            <a:r>
              <a:rPr lang="de-DE" sz="4000" dirty="0">
                <a:solidFill>
                  <a:srgbClr val="000000"/>
                </a:solidFill>
                <a:effectLst/>
                <a:ea typeface="Arial" panose="020B0604020202020204" pitchFamily="34" charset="0"/>
              </a:rPr>
              <a:t>von verwendetem Material:</a:t>
            </a:r>
          </a:p>
          <a:p>
            <a:pPr marL="342900" marR="810260" lvl="0" indent="-342900" algn="just">
              <a:lnSpc>
                <a:spcPct val="115000"/>
              </a:lnSpc>
              <a:spcAft>
                <a:spcPts val="585"/>
              </a:spcAft>
              <a:buFont typeface="+mj-lt"/>
              <a:buAutoNum type="alphaLcParenR"/>
            </a:pPr>
            <a:r>
              <a:rPr lang="de-DE" sz="4000" dirty="0">
                <a:solidFill>
                  <a:srgbClr val="000000"/>
                </a:solidFill>
                <a:effectLst/>
                <a:ea typeface="Arial" panose="020B0604020202020204" pitchFamily="34" charset="0"/>
              </a:rPr>
              <a:t>Materialien, die nicht explizit für den Schulgebrauch geschaffen wurden (Absatz 1 und 2)</a:t>
            </a:r>
          </a:p>
          <a:p>
            <a:pPr marL="342900" marR="810260" lvl="0" indent="-342900" algn="just">
              <a:lnSpc>
                <a:spcPct val="115000"/>
              </a:lnSpc>
              <a:spcAft>
                <a:spcPts val="585"/>
              </a:spcAft>
              <a:buFont typeface="+mj-lt"/>
              <a:buAutoNum type="alphaLcParenR"/>
            </a:pPr>
            <a:r>
              <a:rPr lang="de-DE" sz="4000" dirty="0">
                <a:solidFill>
                  <a:srgbClr val="000000"/>
                </a:solidFill>
                <a:effectLst/>
                <a:ea typeface="Arial" panose="020B0604020202020204" pitchFamily="34" charset="0"/>
              </a:rPr>
              <a:t>Materialien, die von Schulbuchverlagen extra für den Unterrichtsgebrauch hergestellt wurden (Absatz 3 Satz 1 Nr. 2)</a:t>
            </a:r>
          </a:p>
          <a:p>
            <a:pPr marL="132715" marR="866140" indent="0">
              <a:lnSpc>
                <a:spcPct val="152000"/>
              </a:lnSpc>
              <a:spcAft>
                <a:spcPts val="15"/>
              </a:spcAft>
              <a:buNone/>
            </a:pPr>
            <a:r>
              <a:rPr lang="de-DE" sz="1900" dirty="0">
                <a:solidFill>
                  <a:srgbClr val="000000"/>
                </a:solidFill>
                <a:effectLst/>
                <a:ea typeface="Arial" panose="020B0604020202020204" pitchFamily="34" charset="0"/>
              </a:rPr>
              <a:t>Quelle und weiterführende Informationen: </a:t>
            </a:r>
            <a:br>
              <a:rPr lang="de-DE" sz="1900" dirty="0">
                <a:solidFill>
                  <a:srgbClr val="000000"/>
                </a:solidFill>
                <a:effectLst/>
                <a:ea typeface="Arial" panose="020B0604020202020204" pitchFamily="34" charset="0"/>
              </a:rPr>
            </a:br>
            <a:r>
              <a:rPr lang="de-DE" sz="1900" u="sng" dirty="0">
                <a:solidFill>
                  <a:srgbClr val="000000"/>
                </a:solidFill>
                <a:effectLst/>
                <a:ea typeface="Arial" panose="020B0604020202020204" pitchFamily="34" charset="0"/>
                <a:hlinkClick r:id="rId3"/>
              </a:rPr>
              <a:t>https://www.dirks.legal/2020/09/17/urheberrecht-und-lehre-was-man-in-der-schule-so-nutzen-darf/</a:t>
            </a:r>
            <a:r>
              <a:rPr lang="de-DE" sz="1900" dirty="0">
                <a:solidFill>
                  <a:srgbClr val="000000"/>
                </a:solidFill>
                <a:effectLst/>
                <a:ea typeface="Arial" panose="020B0604020202020204" pitchFamily="34" charset="0"/>
              </a:rPr>
              <a:t> </a:t>
            </a:r>
            <a:endParaRPr lang="de-DE" sz="2600" dirty="0">
              <a:solidFill>
                <a:srgbClr val="000000"/>
              </a:solidFill>
              <a:effectLst/>
              <a:ea typeface="Arial" panose="020B0604020202020204" pitchFamily="34" charset="0"/>
            </a:endParaRPr>
          </a:p>
          <a:p>
            <a:pPr marL="0" indent="0">
              <a:lnSpc>
                <a:spcPct val="100000"/>
              </a:lnSpc>
              <a:spcBef>
                <a:spcPts val="0"/>
              </a:spcBef>
              <a:buNone/>
            </a:pPr>
            <a:endParaRPr lang="de-DE" dirty="0"/>
          </a:p>
        </p:txBody>
      </p:sp>
      <p:pic>
        <p:nvPicPr>
          <p:cNvPr id="4" name="Grafik 3">
            <a:extLst>
              <a:ext uri="{FF2B5EF4-FFF2-40B4-BE49-F238E27FC236}">
                <a16:creationId xmlns:a16="http://schemas.microsoft.com/office/drawing/2014/main" id="{0B6257E7-22CE-4E41-BA2A-1C49C933440B}"/>
              </a:ext>
            </a:extLst>
          </p:cNvPr>
          <p:cNvPicPr>
            <a:picLocks noChangeAspect="1"/>
          </p:cNvPicPr>
          <p:nvPr/>
        </p:nvPicPr>
        <p:blipFill>
          <a:blip r:embed="rId4"/>
          <a:stretch>
            <a:fillRect/>
          </a:stretch>
        </p:blipFill>
        <p:spPr>
          <a:xfrm>
            <a:off x="9899177" y="3873689"/>
            <a:ext cx="1988023" cy="1988023"/>
          </a:xfrm>
          <a:prstGeom prst="rect">
            <a:avLst/>
          </a:prstGeom>
        </p:spPr>
      </p:pic>
      <p:pic>
        <p:nvPicPr>
          <p:cNvPr id="5" name="Grafik 4">
            <a:extLst>
              <a:ext uri="{FF2B5EF4-FFF2-40B4-BE49-F238E27FC236}">
                <a16:creationId xmlns:a16="http://schemas.microsoft.com/office/drawing/2014/main" id="{4AC3C3C3-B5EC-02EA-FEE4-701EC1E1D8F6}"/>
              </a:ext>
            </a:extLst>
          </p:cNvPr>
          <p:cNvPicPr>
            <a:picLocks noChangeAspect="1"/>
          </p:cNvPicPr>
          <p:nvPr/>
        </p:nvPicPr>
        <p:blipFill>
          <a:blip r:embed="rId5"/>
          <a:stretch>
            <a:fillRect/>
          </a:stretch>
        </p:blipFill>
        <p:spPr>
          <a:xfrm>
            <a:off x="247455" y="2720688"/>
            <a:ext cx="1416623" cy="1416623"/>
          </a:xfrm>
          <a:prstGeom prst="rect">
            <a:avLst/>
          </a:prstGeom>
        </p:spPr>
      </p:pic>
    </p:spTree>
    <p:extLst>
      <p:ext uri="{BB962C8B-B14F-4D97-AF65-F5344CB8AC3E}">
        <p14:creationId xmlns:p14="http://schemas.microsoft.com/office/powerpoint/2010/main" val="25607233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9BE22-0DC2-E37A-C331-4480596F911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088E759-5477-AC69-691B-A39A44369966}"/>
              </a:ext>
            </a:extLst>
          </p:cNvPr>
          <p:cNvSpPr>
            <a:spLocks noGrp="1"/>
          </p:cNvSpPr>
          <p:nvPr>
            <p:ph type="title"/>
          </p:nvPr>
        </p:nvSpPr>
        <p:spPr/>
        <p:txBody>
          <a:bodyPr/>
          <a:lstStyle/>
          <a:p>
            <a:r>
              <a:rPr lang="de-DE" dirty="0"/>
              <a:t>3.2.1 Grundsätze des Urheberrechts</a:t>
            </a:r>
          </a:p>
        </p:txBody>
      </p:sp>
      <p:sp>
        <p:nvSpPr>
          <p:cNvPr id="3" name="Inhaltsplatzhalter 2">
            <a:extLst>
              <a:ext uri="{FF2B5EF4-FFF2-40B4-BE49-F238E27FC236}">
                <a16:creationId xmlns:a16="http://schemas.microsoft.com/office/drawing/2014/main" id="{E56B7D0F-A5EB-5A98-52D8-C26536FC40B5}"/>
              </a:ext>
            </a:extLst>
          </p:cNvPr>
          <p:cNvSpPr>
            <a:spLocks noGrp="1"/>
          </p:cNvSpPr>
          <p:nvPr>
            <p:ph idx="1"/>
          </p:nvPr>
        </p:nvSpPr>
        <p:spPr>
          <a:xfrm>
            <a:off x="838200" y="1825625"/>
            <a:ext cx="10515600" cy="4160396"/>
          </a:xfrm>
        </p:spPr>
        <p:txBody>
          <a:bodyPr anchor="ctr">
            <a:normAutofit fontScale="92500" lnSpcReduction="20000"/>
          </a:bodyPr>
          <a:lstStyle/>
          <a:p>
            <a:pPr marL="142240" marR="810260" indent="0" algn="just">
              <a:lnSpc>
                <a:spcPct val="115000"/>
              </a:lnSpc>
              <a:spcAft>
                <a:spcPts val="585"/>
              </a:spcAft>
              <a:buNone/>
            </a:pPr>
            <a:r>
              <a:rPr lang="de-DE" dirty="0">
                <a:solidFill>
                  <a:srgbClr val="000000"/>
                </a:solidFill>
                <a:effectLst/>
                <a:ea typeface="Arial" panose="020B0604020202020204" pitchFamily="34" charset="0"/>
              </a:rPr>
              <a:t>zu Bereich a) – Allgemeine Werke</a:t>
            </a:r>
          </a:p>
          <a:p>
            <a:pPr marL="142240" marR="810260" indent="0" algn="just">
              <a:lnSpc>
                <a:spcPct val="115000"/>
              </a:lnSpc>
              <a:spcAft>
                <a:spcPts val="585"/>
              </a:spcAft>
              <a:buNone/>
            </a:pPr>
            <a:r>
              <a:rPr lang="de-DE" dirty="0">
                <a:solidFill>
                  <a:srgbClr val="000000"/>
                </a:solidFill>
                <a:effectLst/>
                <a:ea typeface="Arial" panose="020B0604020202020204" pitchFamily="34" charset="0"/>
              </a:rPr>
              <a:t>Im Sinne des </a:t>
            </a:r>
            <a:r>
              <a:rPr lang="de-DE" b="1" dirty="0">
                <a:solidFill>
                  <a:srgbClr val="000000"/>
                </a:solidFill>
                <a:effectLst/>
                <a:ea typeface="Arial" panose="020B0604020202020204" pitchFamily="34" charset="0"/>
              </a:rPr>
              <a:t>Bildungsprivilegs nach § 60a Abs. 1 und 2 UrhG </a:t>
            </a:r>
            <a:r>
              <a:rPr lang="de-DE" dirty="0">
                <a:solidFill>
                  <a:srgbClr val="000000"/>
                </a:solidFill>
                <a:effectLst/>
                <a:ea typeface="Arial" panose="020B0604020202020204" pitchFamily="34" charset="0"/>
              </a:rPr>
              <a:t>ist es Lehrkräften erlaubt, aus (eigentlich) urheberrechtlich geschützten Werken kleine Teile (bzw. Werke geringen Umfangs komplett) für Unterrichtszwecke zu </a:t>
            </a:r>
            <a:r>
              <a:rPr lang="de-DE" i="1" dirty="0">
                <a:solidFill>
                  <a:srgbClr val="000000"/>
                </a:solidFill>
                <a:effectLst/>
                <a:ea typeface="Arial" panose="020B0604020202020204" pitchFamily="34" charset="0"/>
              </a:rPr>
              <a:t>kopieren</a:t>
            </a:r>
            <a:r>
              <a:rPr lang="de-DE" dirty="0">
                <a:solidFill>
                  <a:srgbClr val="000000"/>
                </a:solidFill>
                <a:effectLst/>
                <a:ea typeface="Arial" panose="020B0604020202020204" pitchFamily="34" charset="0"/>
              </a:rPr>
              <a:t> und den Schülern einer Lerngruppe </a:t>
            </a:r>
            <a:r>
              <a:rPr lang="de-DE" i="1" dirty="0">
                <a:solidFill>
                  <a:srgbClr val="000000"/>
                </a:solidFill>
                <a:effectLst/>
                <a:ea typeface="Arial" panose="020B0604020202020204" pitchFamily="34" charset="0"/>
              </a:rPr>
              <a:t>auszuhändigen</a:t>
            </a:r>
            <a:r>
              <a:rPr lang="de-DE" dirty="0">
                <a:solidFill>
                  <a:srgbClr val="000000"/>
                </a:solidFill>
                <a:effectLst/>
                <a:ea typeface="Arial" panose="020B0604020202020204" pitchFamily="34" charset="0"/>
              </a:rPr>
              <a:t>. </a:t>
            </a:r>
            <a:r>
              <a:rPr lang="de-DE" dirty="0">
                <a:solidFill>
                  <a:srgbClr val="000000"/>
                </a:solidFill>
                <a:ea typeface="Arial" panose="020B0604020202020204" pitchFamily="34" charset="0"/>
              </a:rPr>
              <a:t>E</a:t>
            </a:r>
            <a:r>
              <a:rPr lang="de-DE" dirty="0">
                <a:solidFill>
                  <a:srgbClr val="000000"/>
                </a:solidFill>
                <a:effectLst/>
                <a:ea typeface="Arial" panose="020B0604020202020204" pitchFamily="34" charset="0"/>
              </a:rPr>
              <a:t>rlaubt</a:t>
            </a:r>
            <a:r>
              <a:rPr lang="de-DE" dirty="0">
                <a:solidFill>
                  <a:srgbClr val="000000"/>
                </a:solidFill>
                <a:ea typeface="Arial" panose="020B0604020202020204" pitchFamily="34" charset="0"/>
              </a:rPr>
              <a:t> ist:</a:t>
            </a:r>
            <a:endParaRPr lang="de-DE" dirty="0">
              <a:solidFill>
                <a:srgbClr val="000000"/>
              </a:solidFill>
              <a:effectLst/>
              <a:ea typeface="Arial" panose="020B0604020202020204" pitchFamily="34" charset="0"/>
            </a:endParaRPr>
          </a:p>
          <a:p>
            <a:pPr marL="342900" marR="810260" lvl="0" indent="-342900" algn="just">
              <a:lnSpc>
                <a:spcPct val="115000"/>
              </a:lnSpc>
              <a:spcAft>
                <a:spcPts val="585"/>
              </a:spcAft>
              <a:buFont typeface="Arial" panose="020B0604020202020204" pitchFamily="34" charset="0"/>
              <a:buChar char="-"/>
            </a:pPr>
            <a:r>
              <a:rPr lang="de-DE" dirty="0">
                <a:solidFill>
                  <a:srgbClr val="404040"/>
                </a:solidFill>
                <a:effectLst/>
                <a:ea typeface="Arial" panose="020B0604020202020204" pitchFamily="34" charset="0"/>
              </a:rPr>
              <a:t>die Nutzung, also die erlaubnisfreie Vervielfältigung, Verbreitung und öffentliche Zugänglichmachung von maximal </a:t>
            </a:r>
            <a:r>
              <a:rPr lang="de-DE" b="1" dirty="0">
                <a:solidFill>
                  <a:srgbClr val="FF0000"/>
                </a:solidFill>
                <a:effectLst/>
                <a:ea typeface="Arial" panose="020B0604020202020204" pitchFamily="34" charset="0"/>
              </a:rPr>
              <a:t>15%</a:t>
            </a:r>
            <a:r>
              <a:rPr lang="de-DE" dirty="0">
                <a:solidFill>
                  <a:srgbClr val="404040"/>
                </a:solidFill>
                <a:effectLst/>
                <a:ea typeface="Arial" panose="020B0604020202020204" pitchFamily="34" charset="0"/>
              </a:rPr>
              <a:t> eines veröffentlichten Werkes (Bücher, Filme, Musikstücke)</a:t>
            </a:r>
            <a:endParaRPr lang="de-DE" dirty="0">
              <a:solidFill>
                <a:srgbClr val="000000"/>
              </a:solidFill>
              <a:effectLst/>
              <a:ea typeface="Arial" panose="020B0604020202020204" pitchFamily="34" charset="0"/>
            </a:endParaRPr>
          </a:p>
          <a:p>
            <a:pPr marL="0" indent="0">
              <a:lnSpc>
                <a:spcPct val="100000"/>
              </a:lnSpc>
              <a:spcBef>
                <a:spcPts val="0"/>
              </a:spcBef>
              <a:buNone/>
            </a:pPr>
            <a:endParaRPr lang="de-DE" dirty="0"/>
          </a:p>
        </p:txBody>
      </p:sp>
    </p:spTree>
    <p:extLst>
      <p:ext uri="{BB962C8B-B14F-4D97-AF65-F5344CB8AC3E}">
        <p14:creationId xmlns:p14="http://schemas.microsoft.com/office/powerpoint/2010/main" val="17511008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B9150-79AC-25D5-C64D-30FA8589B56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7ACCF71-75FD-849A-A0D2-02FF2698FE36}"/>
              </a:ext>
            </a:extLst>
          </p:cNvPr>
          <p:cNvSpPr>
            <a:spLocks noGrp="1"/>
          </p:cNvSpPr>
          <p:nvPr>
            <p:ph type="title"/>
          </p:nvPr>
        </p:nvSpPr>
        <p:spPr/>
        <p:txBody>
          <a:bodyPr/>
          <a:lstStyle/>
          <a:p>
            <a:r>
              <a:rPr lang="de-DE" dirty="0"/>
              <a:t>3.2.1 Grundsätze des Urheberrechts</a:t>
            </a:r>
          </a:p>
        </p:txBody>
      </p:sp>
      <p:sp>
        <p:nvSpPr>
          <p:cNvPr id="3" name="Inhaltsplatzhalter 2">
            <a:extLst>
              <a:ext uri="{FF2B5EF4-FFF2-40B4-BE49-F238E27FC236}">
                <a16:creationId xmlns:a16="http://schemas.microsoft.com/office/drawing/2014/main" id="{87EE4738-3E4C-7FDC-FD5B-3F3A04CAC985}"/>
              </a:ext>
            </a:extLst>
          </p:cNvPr>
          <p:cNvSpPr>
            <a:spLocks noGrp="1"/>
          </p:cNvSpPr>
          <p:nvPr>
            <p:ph idx="1"/>
          </p:nvPr>
        </p:nvSpPr>
        <p:spPr>
          <a:xfrm>
            <a:off x="838200" y="1825625"/>
            <a:ext cx="10515600" cy="4160396"/>
          </a:xfrm>
        </p:spPr>
        <p:txBody>
          <a:bodyPr anchor="ctr">
            <a:normAutofit/>
          </a:bodyPr>
          <a:lstStyle/>
          <a:p>
            <a:pPr marL="342900" marR="810260" lvl="0" indent="-342900" algn="just">
              <a:lnSpc>
                <a:spcPct val="115000"/>
              </a:lnSpc>
              <a:spcAft>
                <a:spcPts val="585"/>
              </a:spcAft>
              <a:buFont typeface="Arial" panose="020B0604020202020204" pitchFamily="34" charset="0"/>
              <a:buChar char="-"/>
            </a:pPr>
            <a:r>
              <a:rPr lang="de-DE" sz="2600" dirty="0">
                <a:solidFill>
                  <a:srgbClr val="000000"/>
                </a:solidFill>
                <a:effectLst/>
                <a:ea typeface="Arial" panose="020B0604020202020204" pitchFamily="34" charset="0"/>
              </a:rPr>
              <a:t>die vollständige Nutzung sogenannter „Kleiner Werke“:</a:t>
            </a:r>
          </a:p>
          <a:p>
            <a:pPr marL="800100" marR="866775" lvl="1" indent="-342900" fontAlgn="base">
              <a:lnSpc>
                <a:spcPct val="152000"/>
              </a:lnSpc>
              <a:spcAft>
                <a:spcPts val="15"/>
              </a:spcAft>
              <a:buFont typeface="Courier New" panose="02070309020205020404" pitchFamily="49" charset="0"/>
              <a:buChar char="o"/>
            </a:pPr>
            <a:r>
              <a:rPr lang="de-DE" sz="2200" dirty="0">
                <a:solidFill>
                  <a:srgbClr val="404040"/>
                </a:solidFill>
                <a:effectLst/>
                <a:ea typeface="Times New Roman" panose="02020603050405020304" pitchFamily="18" charset="0"/>
                <a:cs typeface="Times New Roman" panose="02020603050405020304" pitchFamily="18" charset="0"/>
              </a:rPr>
              <a:t>Druckwerke bis 25 Seiten,</a:t>
            </a:r>
            <a:endParaRPr lang="de-DE" sz="2200" dirty="0">
              <a:solidFill>
                <a:srgbClr val="000000"/>
              </a:solidFill>
              <a:effectLst/>
              <a:ea typeface="Arial" panose="020B0604020202020204" pitchFamily="34" charset="0"/>
              <a:cs typeface="Times New Roman" panose="02020603050405020304" pitchFamily="18" charset="0"/>
            </a:endParaRPr>
          </a:p>
          <a:p>
            <a:pPr marL="800100" marR="866775" lvl="1" indent="-342900" fontAlgn="base">
              <a:lnSpc>
                <a:spcPct val="152000"/>
              </a:lnSpc>
              <a:spcAft>
                <a:spcPts val="15"/>
              </a:spcAft>
              <a:buFont typeface="Courier New" panose="02070309020205020404" pitchFamily="49" charset="0"/>
              <a:buChar char="o"/>
            </a:pPr>
            <a:r>
              <a:rPr lang="de-DE" sz="2200" dirty="0">
                <a:solidFill>
                  <a:srgbClr val="404040"/>
                </a:solidFill>
                <a:effectLst/>
                <a:ea typeface="Times New Roman" panose="02020603050405020304" pitchFamily="18" charset="0"/>
                <a:cs typeface="Times New Roman" panose="02020603050405020304" pitchFamily="18" charset="0"/>
              </a:rPr>
              <a:t>Noten bis 6 Seiten,</a:t>
            </a:r>
            <a:endParaRPr lang="de-DE" sz="2200" dirty="0">
              <a:solidFill>
                <a:srgbClr val="000000"/>
              </a:solidFill>
              <a:effectLst/>
              <a:ea typeface="Arial" panose="020B0604020202020204" pitchFamily="34" charset="0"/>
              <a:cs typeface="Times New Roman" panose="02020603050405020304" pitchFamily="18" charset="0"/>
            </a:endParaRPr>
          </a:p>
          <a:p>
            <a:pPr marL="800100" marR="866775" lvl="1" indent="-342900" fontAlgn="base">
              <a:lnSpc>
                <a:spcPct val="152000"/>
              </a:lnSpc>
              <a:spcAft>
                <a:spcPts val="15"/>
              </a:spcAft>
              <a:buFont typeface="Courier New" panose="02070309020205020404" pitchFamily="49" charset="0"/>
              <a:buChar char="o"/>
            </a:pPr>
            <a:r>
              <a:rPr lang="de-DE" sz="2200" dirty="0">
                <a:solidFill>
                  <a:srgbClr val="404040"/>
                </a:solidFill>
                <a:effectLst/>
                <a:ea typeface="Times New Roman" panose="02020603050405020304" pitchFamily="18" charset="0"/>
                <a:cs typeface="Times New Roman" panose="02020603050405020304" pitchFamily="18" charset="0"/>
              </a:rPr>
              <a:t>Filme bis 5 Minuten,</a:t>
            </a:r>
            <a:endParaRPr lang="de-DE" sz="2200" dirty="0">
              <a:solidFill>
                <a:srgbClr val="000000"/>
              </a:solidFill>
              <a:effectLst/>
              <a:ea typeface="Arial" panose="020B0604020202020204" pitchFamily="34" charset="0"/>
              <a:cs typeface="Times New Roman" panose="02020603050405020304" pitchFamily="18" charset="0"/>
            </a:endParaRPr>
          </a:p>
          <a:p>
            <a:pPr marL="800100" marR="866775" lvl="1" indent="-342900" fontAlgn="base">
              <a:lnSpc>
                <a:spcPct val="152000"/>
              </a:lnSpc>
              <a:spcAft>
                <a:spcPts val="15"/>
              </a:spcAft>
              <a:buFont typeface="Courier New" panose="02070309020205020404" pitchFamily="49" charset="0"/>
              <a:buChar char="o"/>
            </a:pPr>
            <a:r>
              <a:rPr lang="de-DE" sz="2200" dirty="0">
                <a:solidFill>
                  <a:srgbClr val="404040"/>
                </a:solidFill>
                <a:effectLst/>
                <a:ea typeface="Times New Roman" panose="02020603050405020304" pitchFamily="18" charset="0"/>
                <a:cs typeface="Times New Roman" panose="02020603050405020304" pitchFamily="18" charset="0"/>
              </a:rPr>
              <a:t>Musikaufnahmen bis 5 Minuten.</a:t>
            </a:r>
            <a:endParaRPr lang="de-DE" sz="2200" dirty="0">
              <a:solidFill>
                <a:srgbClr val="000000"/>
              </a:solidFill>
              <a:effectLst/>
              <a:ea typeface="Arial" panose="020B0604020202020204" pitchFamily="34" charset="0"/>
              <a:cs typeface="Times New Roman" panose="02020603050405020304" pitchFamily="18" charset="0"/>
            </a:endParaRPr>
          </a:p>
          <a:p>
            <a:pPr marL="0" indent="0">
              <a:lnSpc>
                <a:spcPct val="100000"/>
              </a:lnSpc>
              <a:spcBef>
                <a:spcPts val="0"/>
              </a:spcBef>
              <a:buNone/>
            </a:pPr>
            <a:endParaRPr lang="de-DE" dirty="0"/>
          </a:p>
        </p:txBody>
      </p:sp>
      <p:pic>
        <p:nvPicPr>
          <p:cNvPr id="4" name="Grafik 3">
            <a:extLst>
              <a:ext uri="{FF2B5EF4-FFF2-40B4-BE49-F238E27FC236}">
                <a16:creationId xmlns:a16="http://schemas.microsoft.com/office/drawing/2014/main" id="{DDEE37E0-A976-3FD0-E480-6A0FFDB03B2A}"/>
              </a:ext>
            </a:extLst>
          </p:cNvPr>
          <p:cNvPicPr>
            <a:picLocks noChangeAspect="1"/>
          </p:cNvPicPr>
          <p:nvPr/>
        </p:nvPicPr>
        <p:blipFill>
          <a:blip r:embed="rId2"/>
          <a:stretch>
            <a:fillRect/>
          </a:stretch>
        </p:blipFill>
        <p:spPr>
          <a:xfrm>
            <a:off x="6096000" y="3429000"/>
            <a:ext cx="2425700" cy="2425700"/>
          </a:xfrm>
          <a:prstGeom prst="rect">
            <a:avLst/>
          </a:prstGeom>
        </p:spPr>
      </p:pic>
    </p:spTree>
    <p:extLst>
      <p:ext uri="{BB962C8B-B14F-4D97-AF65-F5344CB8AC3E}">
        <p14:creationId xmlns:p14="http://schemas.microsoft.com/office/powerpoint/2010/main" val="25132122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48FD7-E4C2-D725-9749-CF1C13D1FC1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63E7954-35E6-19CA-E297-EC5B64539857}"/>
              </a:ext>
            </a:extLst>
          </p:cNvPr>
          <p:cNvSpPr>
            <a:spLocks noGrp="1"/>
          </p:cNvSpPr>
          <p:nvPr>
            <p:ph type="title"/>
          </p:nvPr>
        </p:nvSpPr>
        <p:spPr/>
        <p:txBody>
          <a:bodyPr/>
          <a:lstStyle/>
          <a:p>
            <a:r>
              <a:rPr lang="de-DE" dirty="0"/>
              <a:t>3.2.1 Grundsätze des Urheberrechts</a:t>
            </a:r>
          </a:p>
        </p:txBody>
      </p:sp>
      <p:sp>
        <p:nvSpPr>
          <p:cNvPr id="3" name="Inhaltsplatzhalter 2">
            <a:extLst>
              <a:ext uri="{FF2B5EF4-FFF2-40B4-BE49-F238E27FC236}">
                <a16:creationId xmlns:a16="http://schemas.microsoft.com/office/drawing/2014/main" id="{3643E2D4-D392-48CF-27BA-E9946A61FF7C}"/>
              </a:ext>
            </a:extLst>
          </p:cNvPr>
          <p:cNvSpPr>
            <a:spLocks noGrp="1"/>
          </p:cNvSpPr>
          <p:nvPr>
            <p:ph idx="1"/>
          </p:nvPr>
        </p:nvSpPr>
        <p:spPr>
          <a:xfrm>
            <a:off x="838200" y="1825625"/>
            <a:ext cx="9601200" cy="4160396"/>
          </a:xfrm>
        </p:spPr>
        <p:txBody>
          <a:bodyPr anchor="ctr">
            <a:normAutofit/>
          </a:bodyPr>
          <a:lstStyle/>
          <a:p>
            <a:pPr marL="142240" marR="810260" indent="0" algn="just">
              <a:lnSpc>
                <a:spcPct val="115000"/>
              </a:lnSpc>
              <a:spcAft>
                <a:spcPts val="585"/>
              </a:spcAft>
              <a:buNone/>
            </a:pPr>
            <a:r>
              <a:rPr lang="de-DE" sz="2600" dirty="0">
                <a:solidFill>
                  <a:srgbClr val="000000"/>
                </a:solidFill>
                <a:effectLst/>
                <a:ea typeface="Arial" panose="020B0604020202020204" pitchFamily="34" charset="0"/>
              </a:rPr>
              <a:t>zu Bereich b) – Werke für den Schulgebrauch</a:t>
            </a:r>
          </a:p>
          <a:p>
            <a:pPr marL="599440" marR="810260" indent="-457200" algn="just">
              <a:lnSpc>
                <a:spcPct val="115000"/>
              </a:lnSpc>
              <a:spcAft>
                <a:spcPts val="585"/>
              </a:spcAft>
            </a:pPr>
            <a:r>
              <a:rPr lang="de-DE" sz="2600" dirty="0">
                <a:solidFill>
                  <a:srgbClr val="000000"/>
                </a:solidFill>
                <a:effectLst/>
                <a:ea typeface="Arial" panose="020B0604020202020204" pitchFamily="34" charset="0"/>
              </a:rPr>
              <a:t>Der Absatz 3 des § 60a UrhG nimmt jedoch </a:t>
            </a:r>
            <a:r>
              <a:rPr lang="de-DE" sz="2600" i="1" dirty="0">
                <a:solidFill>
                  <a:srgbClr val="000000"/>
                </a:solidFill>
                <a:effectLst/>
                <a:ea typeface="Arial" panose="020B0604020202020204" pitchFamily="34" charset="0"/>
              </a:rPr>
              <a:t>Lehrwerke</a:t>
            </a:r>
            <a:r>
              <a:rPr lang="de-DE" sz="2600" dirty="0">
                <a:solidFill>
                  <a:srgbClr val="000000"/>
                </a:solidFill>
                <a:effectLst/>
                <a:ea typeface="Arial" panose="020B0604020202020204" pitchFamily="34" charset="0"/>
              </a:rPr>
              <a:t>, die extra für den Unterrichtsgebrauch hergestellt wurden, explizit von dieser privilegierten Regelung aus (Beispiele: </a:t>
            </a:r>
            <a:r>
              <a:rPr lang="de-DE" sz="2600" i="1" dirty="0">
                <a:solidFill>
                  <a:srgbClr val="000000"/>
                </a:solidFill>
                <a:effectLst/>
                <a:ea typeface="Arial" panose="020B0604020202020204" pitchFamily="34" charset="0"/>
              </a:rPr>
              <a:t>Lehrbücher, Themenhefte, Übungshefte, Workbooks</a:t>
            </a:r>
            <a:r>
              <a:rPr lang="de-DE" sz="2600" dirty="0">
                <a:solidFill>
                  <a:srgbClr val="000000"/>
                </a:solidFill>
                <a:effectLst/>
                <a:ea typeface="Arial" panose="020B0604020202020204" pitchFamily="34" charset="0"/>
              </a:rPr>
              <a:t>). </a:t>
            </a:r>
            <a:endParaRPr lang="de-DE" sz="2600" dirty="0">
              <a:solidFill>
                <a:srgbClr val="000000"/>
              </a:solidFill>
              <a:ea typeface="Arial" panose="020B0604020202020204" pitchFamily="34" charset="0"/>
            </a:endParaRPr>
          </a:p>
          <a:p>
            <a:pPr marL="599440" marR="810260" lvl="1" indent="0" algn="just">
              <a:lnSpc>
                <a:spcPct val="115000"/>
              </a:lnSpc>
              <a:spcAft>
                <a:spcPts val="585"/>
              </a:spcAft>
              <a:buNone/>
            </a:pPr>
            <a:r>
              <a:rPr lang="de-DE" sz="2200" dirty="0">
                <a:solidFill>
                  <a:srgbClr val="000000"/>
                </a:solidFill>
                <a:effectLst/>
                <a:ea typeface="Arial" panose="020B0604020202020204" pitchFamily="34" charset="0"/>
              </a:rPr>
              <a:t>Grund: Würden Lehrkräfte zu viele dieser Materialien kopieren, anstatt sie zu kaufen, verdienten die Schulbuchverlage kein Geld mehr. </a:t>
            </a:r>
          </a:p>
        </p:txBody>
      </p:sp>
      <p:pic>
        <p:nvPicPr>
          <p:cNvPr id="4" name="Grafik 3">
            <a:extLst>
              <a:ext uri="{FF2B5EF4-FFF2-40B4-BE49-F238E27FC236}">
                <a16:creationId xmlns:a16="http://schemas.microsoft.com/office/drawing/2014/main" id="{AFFCACC9-658B-0146-C33B-0F61EE346761}"/>
              </a:ext>
            </a:extLst>
          </p:cNvPr>
          <p:cNvPicPr>
            <a:picLocks noChangeAspect="1"/>
          </p:cNvPicPr>
          <p:nvPr/>
        </p:nvPicPr>
        <p:blipFill>
          <a:blip r:embed="rId2"/>
          <a:stretch>
            <a:fillRect/>
          </a:stretch>
        </p:blipFill>
        <p:spPr>
          <a:xfrm>
            <a:off x="9105900" y="1384300"/>
            <a:ext cx="3695700" cy="3695700"/>
          </a:xfrm>
          <a:prstGeom prst="rect">
            <a:avLst/>
          </a:prstGeom>
        </p:spPr>
      </p:pic>
    </p:spTree>
    <p:extLst>
      <p:ext uri="{BB962C8B-B14F-4D97-AF65-F5344CB8AC3E}">
        <p14:creationId xmlns:p14="http://schemas.microsoft.com/office/powerpoint/2010/main" val="30342259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A2C33-D525-EDB0-270A-E9E284314B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923064A-ADCE-3DB0-6923-68D6ED255554}"/>
              </a:ext>
            </a:extLst>
          </p:cNvPr>
          <p:cNvSpPr>
            <a:spLocks noGrp="1"/>
          </p:cNvSpPr>
          <p:nvPr>
            <p:ph type="title"/>
          </p:nvPr>
        </p:nvSpPr>
        <p:spPr/>
        <p:txBody>
          <a:bodyPr/>
          <a:lstStyle/>
          <a:p>
            <a:r>
              <a:rPr lang="de-DE" dirty="0"/>
              <a:t>3.2.1 Grundsätze des Urheberrechts</a:t>
            </a:r>
          </a:p>
        </p:txBody>
      </p:sp>
      <p:sp>
        <p:nvSpPr>
          <p:cNvPr id="3" name="Inhaltsplatzhalter 2">
            <a:extLst>
              <a:ext uri="{FF2B5EF4-FFF2-40B4-BE49-F238E27FC236}">
                <a16:creationId xmlns:a16="http://schemas.microsoft.com/office/drawing/2014/main" id="{2AAD4B0D-450F-9D5C-F4AF-80D96EC8C5B9}"/>
              </a:ext>
            </a:extLst>
          </p:cNvPr>
          <p:cNvSpPr>
            <a:spLocks noGrp="1"/>
          </p:cNvSpPr>
          <p:nvPr>
            <p:ph idx="1"/>
          </p:nvPr>
        </p:nvSpPr>
        <p:spPr>
          <a:xfrm>
            <a:off x="838200" y="1825625"/>
            <a:ext cx="9461500" cy="4160396"/>
          </a:xfrm>
        </p:spPr>
        <p:txBody>
          <a:bodyPr anchor="ctr">
            <a:normAutofit/>
          </a:bodyPr>
          <a:lstStyle/>
          <a:p>
            <a:pPr marL="427990" marR="810260" indent="-285750" algn="just">
              <a:lnSpc>
                <a:spcPct val="115000"/>
              </a:lnSpc>
              <a:spcAft>
                <a:spcPts val="585"/>
              </a:spcAft>
            </a:pPr>
            <a:r>
              <a:rPr lang="de-DE" sz="2600" dirty="0">
                <a:solidFill>
                  <a:srgbClr val="000000"/>
                </a:solidFill>
                <a:effectLst/>
                <a:ea typeface="Arial" panose="020B0604020202020204" pitchFamily="34" charset="0"/>
              </a:rPr>
              <a:t>Die Kultusministerien zahlen an die Verlage eine pauschale Vergütung, die im sogenannten „</a:t>
            </a:r>
            <a:r>
              <a:rPr lang="de-DE" sz="2600" b="1" i="1" dirty="0">
                <a:solidFill>
                  <a:srgbClr val="000000"/>
                </a:solidFill>
                <a:effectLst/>
                <a:ea typeface="Arial" panose="020B0604020202020204" pitchFamily="34" charset="0"/>
              </a:rPr>
              <a:t>Gesamtvertrag</a:t>
            </a:r>
            <a:r>
              <a:rPr lang="de-DE" sz="2600" dirty="0">
                <a:solidFill>
                  <a:srgbClr val="000000"/>
                </a:solidFill>
                <a:effectLst/>
                <a:ea typeface="Arial" panose="020B0604020202020204" pitchFamily="34" charset="0"/>
              </a:rPr>
              <a:t>“ festgelegt ist (UrhG § 60a (3) Nr. 2). Dieser Vertrag erlaubt das Kopieren aus Werken für die Schule in einem gewissen Umfang (siehe übernächste Folie). Er wird alle vier bis fünf Jahre neu verhandelt, sodass sich die entsprechenden Regelungen ändern können. Der aktuelle Vertrag gilt bis Ende 2027.</a:t>
            </a:r>
          </a:p>
          <a:p>
            <a:pPr marL="0" indent="0">
              <a:lnSpc>
                <a:spcPct val="100000"/>
              </a:lnSpc>
              <a:spcBef>
                <a:spcPts val="0"/>
              </a:spcBef>
              <a:buNone/>
            </a:pPr>
            <a:endParaRPr lang="de-DE" dirty="0"/>
          </a:p>
        </p:txBody>
      </p:sp>
      <p:pic>
        <p:nvPicPr>
          <p:cNvPr id="4" name="Grafik 3">
            <a:extLst>
              <a:ext uri="{FF2B5EF4-FFF2-40B4-BE49-F238E27FC236}">
                <a16:creationId xmlns:a16="http://schemas.microsoft.com/office/drawing/2014/main" id="{9D643F88-40F9-0DD9-6B05-1F084CE7E51B}"/>
              </a:ext>
            </a:extLst>
          </p:cNvPr>
          <p:cNvPicPr>
            <a:picLocks noChangeAspect="1"/>
          </p:cNvPicPr>
          <p:nvPr/>
        </p:nvPicPr>
        <p:blipFill>
          <a:blip r:embed="rId2"/>
          <a:stretch>
            <a:fillRect/>
          </a:stretch>
        </p:blipFill>
        <p:spPr>
          <a:xfrm>
            <a:off x="9070863" y="1860550"/>
            <a:ext cx="3121137" cy="3136900"/>
          </a:xfrm>
          <a:prstGeom prst="rect">
            <a:avLst/>
          </a:prstGeom>
        </p:spPr>
      </p:pic>
    </p:spTree>
    <p:extLst>
      <p:ext uri="{BB962C8B-B14F-4D97-AF65-F5344CB8AC3E}">
        <p14:creationId xmlns:p14="http://schemas.microsoft.com/office/powerpoint/2010/main" val="12282265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9E219-E0C8-8FE8-AD32-52CC8266717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10C7614-DD25-FE7D-0982-F276E84BA11B}"/>
              </a:ext>
            </a:extLst>
          </p:cNvPr>
          <p:cNvSpPr>
            <a:spLocks noGrp="1"/>
          </p:cNvSpPr>
          <p:nvPr>
            <p:ph type="title"/>
          </p:nvPr>
        </p:nvSpPr>
        <p:spPr/>
        <p:txBody>
          <a:bodyPr/>
          <a:lstStyle/>
          <a:p>
            <a:r>
              <a:rPr lang="de-DE" dirty="0"/>
              <a:t>3.2.2 Kopien und Digitalisate im Unterricht</a:t>
            </a:r>
          </a:p>
        </p:txBody>
      </p:sp>
      <p:sp>
        <p:nvSpPr>
          <p:cNvPr id="3" name="Inhaltsplatzhalter 2">
            <a:extLst>
              <a:ext uri="{FF2B5EF4-FFF2-40B4-BE49-F238E27FC236}">
                <a16:creationId xmlns:a16="http://schemas.microsoft.com/office/drawing/2014/main" id="{6B0FAE8A-66A5-1546-C38F-87804248003C}"/>
              </a:ext>
            </a:extLst>
          </p:cNvPr>
          <p:cNvSpPr>
            <a:spLocks noGrp="1"/>
          </p:cNvSpPr>
          <p:nvPr>
            <p:ph idx="1"/>
          </p:nvPr>
        </p:nvSpPr>
        <p:spPr>
          <a:xfrm>
            <a:off x="2413000" y="1825625"/>
            <a:ext cx="8940800" cy="4160396"/>
          </a:xfrm>
        </p:spPr>
        <p:txBody>
          <a:bodyPr anchor="ctr">
            <a:normAutofit/>
          </a:bodyPr>
          <a:lstStyle/>
          <a:p>
            <a:pPr marL="599440" marR="810260" indent="-457200" algn="just">
              <a:lnSpc>
                <a:spcPct val="115000"/>
              </a:lnSpc>
              <a:spcAft>
                <a:spcPts val="585"/>
              </a:spcAft>
            </a:pPr>
            <a:r>
              <a:rPr lang="de-DE" sz="2600" dirty="0">
                <a:solidFill>
                  <a:srgbClr val="000000"/>
                </a:solidFill>
                <a:effectLst/>
                <a:ea typeface="Arial" panose="020B0604020202020204" pitchFamily="34" charset="0"/>
              </a:rPr>
              <a:t>Es wird </a:t>
            </a:r>
            <a:r>
              <a:rPr lang="de-DE" sz="2600" b="1" dirty="0">
                <a:solidFill>
                  <a:srgbClr val="000000"/>
                </a:solidFill>
                <a:effectLst/>
                <a:ea typeface="Arial" panose="020B0604020202020204" pitchFamily="34" charset="0"/>
              </a:rPr>
              <a:t>nicht zwischen analogen und digitalen Kopien unterschieden.</a:t>
            </a:r>
          </a:p>
          <a:p>
            <a:pPr marL="599440" marR="810260" indent="-457200" algn="just">
              <a:lnSpc>
                <a:spcPct val="115000"/>
              </a:lnSpc>
              <a:spcAft>
                <a:spcPts val="585"/>
              </a:spcAft>
            </a:pPr>
            <a:endParaRPr lang="de-DE" sz="2600" b="1" dirty="0">
              <a:solidFill>
                <a:srgbClr val="000000"/>
              </a:solidFill>
              <a:effectLst/>
              <a:ea typeface="Arial" panose="020B0604020202020204" pitchFamily="34" charset="0"/>
            </a:endParaRPr>
          </a:p>
          <a:p>
            <a:pPr marL="599440" marR="810260" indent="-457200" algn="just">
              <a:lnSpc>
                <a:spcPct val="115000"/>
              </a:lnSpc>
              <a:spcAft>
                <a:spcPts val="585"/>
              </a:spcAft>
            </a:pPr>
            <a:r>
              <a:rPr lang="de-DE" sz="2400" dirty="0">
                <a:solidFill>
                  <a:srgbClr val="000000"/>
                </a:solidFill>
                <a:effectLst/>
                <a:ea typeface="Arial" panose="020B0604020202020204" pitchFamily="34" charset="0"/>
              </a:rPr>
              <a:t>Auf der Seite </a:t>
            </a:r>
            <a:r>
              <a:rPr lang="de-DE" sz="2400" dirty="0">
                <a:solidFill>
                  <a:srgbClr val="000000"/>
                </a:solidFill>
                <a:effectLst/>
                <a:ea typeface="Arial" panose="020B0604020202020204" pitchFamily="34" charset="0"/>
                <a:hlinkClick r:id="rId2"/>
              </a:rPr>
              <a:t>https://schulbuchkopie.de</a:t>
            </a:r>
            <a:r>
              <a:rPr lang="de-DE" sz="2400" dirty="0">
                <a:solidFill>
                  <a:srgbClr val="000000"/>
                </a:solidFill>
                <a:effectLst/>
                <a:ea typeface="Arial" panose="020B0604020202020204" pitchFamily="34" charset="0"/>
              </a:rPr>
              <a:t> sind die aktuellen Regelungen </a:t>
            </a:r>
            <a:r>
              <a:rPr lang="de-DE" sz="2400" dirty="0">
                <a:solidFill>
                  <a:srgbClr val="000000"/>
                </a:solidFill>
                <a:ea typeface="Arial" panose="020B0604020202020204" pitchFamily="34" charset="0"/>
              </a:rPr>
              <a:t>ü</a:t>
            </a:r>
            <a:r>
              <a:rPr lang="de-DE" sz="2400" dirty="0">
                <a:solidFill>
                  <a:srgbClr val="000000"/>
                </a:solidFill>
                <a:effectLst/>
                <a:ea typeface="Arial" panose="020B0604020202020204" pitchFamily="34" charset="0"/>
              </a:rPr>
              <a:t>bersichtlich dargestellt. </a:t>
            </a:r>
          </a:p>
          <a:p>
            <a:pPr marL="599440" marR="810260" indent="-457200" algn="just">
              <a:lnSpc>
                <a:spcPct val="115000"/>
              </a:lnSpc>
              <a:spcAft>
                <a:spcPts val="585"/>
              </a:spcAft>
            </a:pPr>
            <a:r>
              <a:rPr lang="de-DE" sz="2400" dirty="0">
                <a:solidFill>
                  <a:srgbClr val="000000"/>
                </a:solidFill>
                <a:effectLst/>
                <a:ea typeface="Arial" panose="020B0604020202020204" pitchFamily="34" charset="0"/>
              </a:rPr>
              <a:t>Die </a:t>
            </a:r>
            <a:r>
              <a:rPr lang="de-DE" sz="2400" dirty="0">
                <a:solidFill>
                  <a:srgbClr val="000000"/>
                </a:solidFill>
                <a:ea typeface="Arial" panose="020B0604020202020204" pitchFamily="34" charset="0"/>
              </a:rPr>
              <a:t>folgenden Folien geben die wichtigsten Regeln wieder.</a:t>
            </a:r>
            <a:endParaRPr lang="de-DE" sz="2400" dirty="0">
              <a:solidFill>
                <a:srgbClr val="000000"/>
              </a:solidFill>
              <a:effectLst/>
              <a:ea typeface="Arial" panose="020B0604020202020204" pitchFamily="34" charset="0"/>
            </a:endParaRPr>
          </a:p>
        </p:txBody>
      </p:sp>
      <p:pic>
        <p:nvPicPr>
          <p:cNvPr id="4" name="Grafik 3">
            <a:extLst>
              <a:ext uri="{FF2B5EF4-FFF2-40B4-BE49-F238E27FC236}">
                <a16:creationId xmlns:a16="http://schemas.microsoft.com/office/drawing/2014/main" id="{AC5C6771-6474-0007-73DB-C80345F978C9}"/>
              </a:ext>
            </a:extLst>
          </p:cNvPr>
          <p:cNvPicPr>
            <a:picLocks noChangeAspect="1"/>
          </p:cNvPicPr>
          <p:nvPr/>
        </p:nvPicPr>
        <p:blipFill>
          <a:blip r:embed="rId3"/>
          <a:stretch>
            <a:fillRect/>
          </a:stretch>
        </p:blipFill>
        <p:spPr>
          <a:xfrm>
            <a:off x="266700" y="1552707"/>
            <a:ext cx="2413000" cy="2413000"/>
          </a:xfrm>
          <a:prstGeom prst="rect">
            <a:avLst/>
          </a:prstGeom>
        </p:spPr>
      </p:pic>
    </p:spTree>
    <p:extLst>
      <p:ext uri="{BB962C8B-B14F-4D97-AF65-F5344CB8AC3E}">
        <p14:creationId xmlns:p14="http://schemas.microsoft.com/office/powerpoint/2010/main" val="4640337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9B7FC-5766-54C1-EC08-1771ADA48EF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6FDC7B0-BB6B-1539-C736-91A40370B736}"/>
              </a:ext>
            </a:extLst>
          </p:cNvPr>
          <p:cNvSpPr>
            <a:spLocks noGrp="1"/>
          </p:cNvSpPr>
          <p:nvPr>
            <p:ph type="title"/>
          </p:nvPr>
        </p:nvSpPr>
        <p:spPr/>
        <p:txBody>
          <a:bodyPr/>
          <a:lstStyle/>
          <a:p>
            <a:r>
              <a:rPr lang="de-DE" dirty="0"/>
              <a:t>3.2.2 Kopien und Digitalisate im Unterricht</a:t>
            </a:r>
          </a:p>
        </p:txBody>
      </p:sp>
      <p:sp>
        <p:nvSpPr>
          <p:cNvPr id="3" name="Inhaltsplatzhalter 2">
            <a:extLst>
              <a:ext uri="{FF2B5EF4-FFF2-40B4-BE49-F238E27FC236}">
                <a16:creationId xmlns:a16="http://schemas.microsoft.com/office/drawing/2014/main" id="{1E1A50AC-6FCE-BA3C-6179-4D52E747061E}"/>
              </a:ext>
            </a:extLst>
          </p:cNvPr>
          <p:cNvSpPr>
            <a:spLocks noGrp="1"/>
          </p:cNvSpPr>
          <p:nvPr>
            <p:ph idx="1"/>
          </p:nvPr>
        </p:nvSpPr>
        <p:spPr>
          <a:xfrm>
            <a:off x="838200" y="1825625"/>
            <a:ext cx="10515600" cy="4160396"/>
          </a:xfrm>
        </p:spPr>
        <p:txBody>
          <a:bodyPr anchor="ctr">
            <a:noAutofit/>
          </a:bodyPr>
          <a:lstStyle/>
          <a:p>
            <a:pPr marL="142240" marR="810260" indent="0" algn="just">
              <a:lnSpc>
                <a:spcPct val="100000"/>
              </a:lnSpc>
              <a:spcAft>
                <a:spcPts val="585"/>
              </a:spcAft>
              <a:buNone/>
            </a:pPr>
            <a:r>
              <a:rPr lang="de-DE" sz="2200" dirty="0">
                <a:solidFill>
                  <a:srgbClr val="000000"/>
                </a:solidFill>
                <a:effectLst/>
                <a:ea typeface="Arial" panose="020B0604020202020204" pitchFamily="34" charset="0"/>
              </a:rPr>
              <a:t>„Die Lehrkräfte können die Scans für ihren eigenen Unterrichtsgebrauch verwenden, indem sie diese</a:t>
            </a:r>
          </a:p>
          <a:p>
            <a:pPr marL="342900" marR="810260" lvl="0" indent="-342900" algn="just">
              <a:lnSpc>
                <a:spcPct val="100000"/>
              </a:lnSpc>
              <a:spcBef>
                <a:spcPts val="0"/>
              </a:spcBef>
              <a:buSzPts val="1000"/>
              <a:buFont typeface="Courier New" panose="02070309020205020404" pitchFamily="49" charset="0"/>
              <a:buChar char="o"/>
            </a:pPr>
            <a:r>
              <a:rPr lang="de-DE" sz="2200" b="1" dirty="0">
                <a:solidFill>
                  <a:srgbClr val="000000"/>
                </a:solidFill>
                <a:effectLst/>
                <a:ea typeface="Times New Roman" panose="02020603050405020304" pitchFamily="18" charset="0"/>
                <a:cs typeface="Times New Roman" panose="02020603050405020304" pitchFamily="18" charset="0"/>
              </a:rPr>
              <a:t>digital per E-Mail</a:t>
            </a:r>
            <a:r>
              <a:rPr lang="de-DE" sz="2200" dirty="0">
                <a:solidFill>
                  <a:srgbClr val="000000"/>
                </a:solidFill>
                <a:effectLst/>
                <a:ea typeface="Times New Roman" panose="02020603050405020304" pitchFamily="18" charset="0"/>
                <a:cs typeface="Times New Roman" panose="02020603050405020304" pitchFamily="18" charset="0"/>
              </a:rPr>
              <a:t> oder in vergleichbarer Weise an ihre Schüler/-innen für den Unterrichtsgebrauch (einschließlich der Unterrichtsvor- und -nachbereitung) weitergeben;</a:t>
            </a:r>
            <a:endParaRPr lang="de-DE" sz="2200" dirty="0">
              <a:effectLst/>
              <a:ea typeface="Times New Roman" panose="02020603050405020304" pitchFamily="18" charset="0"/>
              <a:cs typeface="Times New Roman" panose="02020603050405020304" pitchFamily="18" charset="0"/>
            </a:endParaRPr>
          </a:p>
          <a:p>
            <a:pPr marL="342900" marR="810260" lvl="0" indent="-342900" algn="just">
              <a:lnSpc>
                <a:spcPct val="100000"/>
              </a:lnSpc>
              <a:spcBef>
                <a:spcPts val="0"/>
              </a:spcBef>
              <a:buSzPts val="1000"/>
              <a:buFont typeface="Courier New" panose="02070309020205020404" pitchFamily="49" charset="0"/>
              <a:buChar char="o"/>
            </a:pPr>
            <a:r>
              <a:rPr lang="de-DE" sz="2200" b="1" dirty="0">
                <a:solidFill>
                  <a:srgbClr val="000000"/>
                </a:solidFill>
                <a:effectLst/>
                <a:ea typeface="Times New Roman" panose="02020603050405020304" pitchFamily="18" charset="0"/>
                <a:cs typeface="Times New Roman" panose="02020603050405020304" pitchFamily="18" charset="0"/>
              </a:rPr>
              <a:t>ausdrucken</a:t>
            </a:r>
            <a:r>
              <a:rPr lang="de-DE" sz="2200" dirty="0">
                <a:solidFill>
                  <a:srgbClr val="000000"/>
                </a:solidFill>
                <a:effectLst/>
                <a:ea typeface="Times New Roman" panose="02020603050405020304" pitchFamily="18" charset="0"/>
                <a:cs typeface="Times New Roman" panose="02020603050405020304" pitchFamily="18" charset="0"/>
              </a:rPr>
              <a:t> und die Ausdrucke an die Schüler/-innen ihrer Klasse </a:t>
            </a:r>
            <a:r>
              <a:rPr lang="de-DE" sz="2200" b="1" dirty="0">
                <a:solidFill>
                  <a:srgbClr val="000000"/>
                </a:solidFill>
                <a:effectLst/>
                <a:ea typeface="Times New Roman" panose="02020603050405020304" pitchFamily="18" charset="0"/>
                <a:cs typeface="Times New Roman" panose="02020603050405020304" pitchFamily="18" charset="0"/>
              </a:rPr>
              <a:t>verteilen</a:t>
            </a:r>
            <a:r>
              <a:rPr lang="de-DE" sz="2200" dirty="0">
                <a:solidFill>
                  <a:srgbClr val="000000"/>
                </a:solidFill>
                <a:effectLst/>
                <a:ea typeface="Times New Roman" panose="02020603050405020304" pitchFamily="18" charset="0"/>
                <a:cs typeface="Times New Roman" panose="02020603050405020304" pitchFamily="18" charset="0"/>
              </a:rPr>
              <a:t>;</a:t>
            </a:r>
            <a:endParaRPr lang="de-DE" sz="2200" dirty="0">
              <a:effectLst/>
              <a:ea typeface="Times New Roman" panose="02020603050405020304" pitchFamily="18" charset="0"/>
              <a:cs typeface="Times New Roman" panose="02020603050405020304" pitchFamily="18" charset="0"/>
            </a:endParaRPr>
          </a:p>
          <a:p>
            <a:pPr marL="342900" marR="810260" lvl="0" indent="-342900" algn="just">
              <a:lnSpc>
                <a:spcPct val="100000"/>
              </a:lnSpc>
              <a:spcBef>
                <a:spcPts val="0"/>
              </a:spcBef>
              <a:buSzPts val="1000"/>
              <a:buFont typeface="Courier New" panose="02070309020205020404" pitchFamily="49" charset="0"/>
              <a:buChar char="o"/>
            </a:pPr>
            <a:r>
              <a:rPr lang="de-DE" sz="2200" dirty="0">
                <a:solidFill>
                  <a:srgbClr val="000000"/>
                </a:solidFill>
                <a:effectLst/>
                <a:ea typeface="Times New Roman" panose="02020603050405020304" pitchFamily="18" charset="0"/>
                <a:cs typeface="Times New Roman" panose="02020603050405020304" pitchFamily="18" charset="0"/>
              </a:rPr>
              <a:t>für ihre Schüler/-innen über PCs, Whiteboards und/oder Beamer </a:t>
            </a:r>
            <a:r>
              <a:rPr lang="de-DE" sz="2200" b="1" dirty="0">
                <a:solidFill>
                  <a:srgbClr val="000000"/>
                </a:solidFill>
                <a:effectLst/>
                <a:ea typeface="Times New Roman" panose="02020603050405020304" pitchFamily="18" charset="0"/>
                <a:cs typeface="Times New Roman" panose="02020603050405020304" pitchFamily="18" charset="0"/>
              </a:rPr>
              <a:t>wiedergeben</a:t>
            </a:r>
            <a:r>
              <a:rPr lang="de-DE" sz="2200" dirty="0">
                <a:solidFill>
                  <a:srgbClr val="000000"/>
                </a:solidFill>
                <a:effectLst/>
                <a:ea typeface="Times New Roman" panose="02020603050405020304" pitchFamily="18" charset="0"/>
                <a:cs typeface="Times New Roman" panose="02020603050405020304" pitchFamily="18" charset="0"/>
              </a:rPr>
              <a:t> und</a:t>
            </a:r>
            <a:endParaRPr lang="de-DE" sz="2200" dirty="0">
              <a:effectLst/>
              <a:ea typeface="Times New Roman" panose="02020603050405020304" pitchFamily="18" charset="0"/>
              <a:cs typeface="Times New Roman" panose="02020603050405020304" pitchFamily="18" charset="0"/>
            </a:endParaRPr>
          </a:p>
          <a:p>
            <a:pPr marL="342900" marR="810260" lvl="0" indent="-342900" algn="just">
              <a:lnSpc>
                <a:spcPct val="100000"/>
              </a:lnSpc>
              <a:spcBef>
                <a:spcPts val="0"/>
              </a:spcBef>
              <a:buSzPts val="1000"/>
              <a:buFont typeface="Courier New" panose="02070309020205020404" pitchFamily="49" charset="0"/>
              <a:buChar char="o"/>
            </a:pPr>
            <a:r>
              <a:rPr lang="de-DE" sz="2200" dirty="0">
                <a:solidFill>
                  <a:srgbClr val="000000"/>
                </a:solidFill>
                <a:effectLst/>
                <a:ea typeface="Times New Roman" panose="02020603050405020304" pitchFamily="18" charset="0"/>
                <a:cs typeface="Times New Roman" panose="02020603050405020304" pitchFamily="18" charset="0"/>
              </a:rPr>
              <a:t>im jeweils erforderlichen Umfang </a:t>
            </a:r>
            <a:r>
              <a:rPr lang="de-DE" sz="2200" b="1" dirty="0">
                <a:solidFill>
                  <a:srgbClr val="000000"/>
                </a:solidFill>
                <a:effectLst/>
                <a:ea typeface="Times New Roman" panose="02020603050405020304" pitchFamily="18" charset="0"/>
                <a:cs typeface="Times New Roman" panose="02020603050405020304" pitchFamily="18" charset="0"/>
              </a:rPr>
              <a:t>abspeichern</a:t>
            </a:r>
            <a:r>
              <a:rPr lang="de-DE" sz="2200" dirty="0">
                <a:solidFill>
                  <a:srgbClr val="000000"/>
                </a:solidFill>
                <a:effectLst/>
                <a:ea typeface="Times New Roman" panose="02020603050405020304" pitchFamily="18" charset="0"/>
                <a:cs typeface="Times New Roman" panose="02020603050405020304" pitchFamily="18" charset="0"/>
              </a:rPr>
              <a:t>, wobei auch ein Abspeichern auf mehreren Speichermedien gestattet ist (PC, Whiteboard, iPad, Laptop etc.), solange Zugriffe Dritter jeweils durch effektive Schutzmaßnahmen (z. B. Passwortschutz)“</a:t>
            </a:r>
            <a:endParaRPr lang="de-DE" sz="2200" dirty="0"/>
          </a:p>
        </p:txBody>
      </p:sp>
      <p:pic>
        <p:nvPicPr>
          <p:cNvPr id="4" name="Grafik 3">
            <a:extLst>
              <a:ext uri="{FF2B5EF4-FFF2-40B4-BE49-F238E27FC236}">
                <a16:creationId xmlns:a16="http://schemas.microsoft.com/office/drawing/2014/main" id="{EC609FEE-6A35-7BA0-E76F-7C6F1F20D39F}"/>
              </a:ext>
            </a:extLst>
          </p:cNvPr>
          <p:cNvPicPr>
            <a:picLocks noChangeAspect="1"/>
          </p:cNvPicPr>
          <p:nvPr/>
        </p:nvPicPr>
        <p:blipFill>
          <a:blip r:embed="rId2"/>
          <a:stretch>
            <a:fillRect/>
          </a:stretch>
        </p:blipFill>
        <p:spPr>
          <a:xfrm>
            <a:off x="10464800" y="-87312"/>
            <a:ext cx="1778000" cy="1778000"/>
          </a:xfrm>
          <a:prstGeom prst="rect">
            <a:avLst/>
          </a:prstGeom>
        </p:spPr>
      </p:pic>
    </p:spTree>
    <p:extLst>
      <p:ext uri="{BB962C8B-B14F-4D97-AF65-F5344CB8AC3E}">
        <p14:creationId xmlns:p14="http://schemas.microsoft.com/office/powerpoint/2010/main" val="37948025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7DC21-3474-DEC6-A702-30C889D7DED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0AEEB5B-5E88-2C1B-0F50-3A16303260C0}"/>
              </a:ext>
            </a:extLst>
          </p:cNvPr>
          <p:cNvSpPr>
            <a:spLocks noGrp="1"/>
          </p:cNvSpPr>
          <p:nvPr>
            <p:ph type="title"/>
          </p:nvPr>
        </p:nvSpPr>
        <p:spPr/>
        <p:txBody>
          <a:bodyPr/>
          <a:lstStyle/>
          <a:p>
            <a:r>
              <a:rPr lang="de-DE" dirty="0"/>
              <a:t>3.2.2 Kopien und Digitalisate im Unterricht</a:t>
            </a:r>
          </a:p>
        </p:txBody>
      </p:sp>
      <p:sp>
        <p:nvSpPr>
          <p:cNvPr id="3" name="Inhaltsplatzhalter 2">
            <a:extLst>
              <a:ext uri="{FF2B5EF4-FFF2-40B4-BE49-F238E27FC236}">
                <a16:creationId xmlns:a16="http://schemas.microsoft.com/office/drawing/2014/main" id="{98DA6C88-9A16-66BC-0861-0A2D5A54ACFD}"/>
              </a:ext>
            </a:extLst>
          </p:cNvPr>
          <p:cNvSpPr>
            <a:spLocks noGrp="1"/>
          </p:cNvSpPr>
          <p:nvPr>
            <p:ph idx="1"/>
          </p:nvPr>
        </p:nvSpPr>
        <p:spPr>
          <a:xfrm>
            <a:off x="838200" y="1825625"/>
            <a:ext cx="10782300" cy="4160396"/>
          </a:xfrm>
        </p:spPr>
        <p:txBody>
          <a:bodyPr anchor="ctr">
            <a:normAutofit fontScale="47500" lnSpcReduction="20000"/>
          </a:bodyPr>
          <a:lstStyle/>
          <a:p>
            <a:pPr marL="0" marR="810260" indent="0" algn="just">
              <a:lnSpc>
                <a:spcPct val="100000"/>
              </a:lnSpc>
              <a:spcAft>
                <a:spcPts val="585"/>
              </a:spcAft>
              <a:buNone/>
            </a:pPr>
            <a:r>
              <a:rPr lang="de-DE" sz="5100" dirty="0">
                <a:solidFill>
                  <a:srgbClr val="000000"/>
                </a:solidFill>
                <a:effectLst/>
                <a:ea typeface="Arial" panose="020B0604020202020204" pitchFamily="34" charset="0"/>
              </a:rPr>
              <a:t>Zum </a:t>
            </a:r>
            <a:r>
              <a:rPr lang="de-DE" sz="5100" b="1" dirty="0">
                <a:solidFill>
                  <a:srgbClr val="000000"/>
                </a:solidFill>
                <a:effectLst/>
                <a:ea typeface="Arial" panose="020B0604020202020204" pitchFamily="34" charset="0"/>
              </a:rPr>
              <a:t>Umfang der Nutzung</a:t>
            </a:r>
            <a:r>
              <a:rPr lang="de-DE" sz="5100" dirty="0">
                <a:solidFill>
                  <a:srgbClr val="000000"/>
                </a:solidFill>
                <a:effectLst/>
                <a:ea typeface="Arial" panose="020B0604020202020204" pitchFamily="34" charset="0"/>
              </a:rPr>
              <a:t> regelt der aktuelle Vertrag:</a:t>
            </a:r>
          </a:p>
          <a:p>
            <a:pPr marL="342900" marR="810260" lvl="0" indent="-342900" algn="just">
              <a:lnSpc>
                <a:spcPct val="100000"/>
              </a:lnSpc>
              <a:spcAft>
                <a:spcPts val="585"/>
              </a:spcAft>
              <a:buFont typeface="Arial" panose="020B0604020202020204" pitchFamily="34" charset="0"/>
              <a:buChar char="-"/>
            </a:pPr>
            <a:r>
              <a:rPr lang="de-DE" sz="4600" dirty="0">
                <a:solidFill>
                  <a:srgbClr val="000000"/>
                </a:solidFill>
                <a:cs typeface="Times New Roman" panose="02020603050405020304" pitchFamily="18" charset="0"/>
              </a:rPr>
              <a:t>höchstens 15% oder maximal 20 Seiten (pro Klasse pro Schuljahr)</a:t>
            </a:r>
          </a:p>
          <a:p>
            <a:pPr marL="342900" marR="810260" lvl="0" indent="-342900" algn="just">
              <a:lnSpc>
                <a:spcPct val="100000"/>
              </a:lnSpc>
              <a:spcAft>
                <a:spcPts val="15"/>
              </a:spcAft>
              <a:buFont typeface="Arial" panose="020B0604020202020204" pitchFamily="34" charset="0"/>
              <a:buChar char="-"/>
            </a:pPr>
            <a:r>
              <a:rPr lang="de-DE" sz="4600" dirty="0">
                <a:solidFill>
                  <a:srgbClr val="000000"/>
                </a:solidFill>
                <a:cs typeface="Times New Roman" panose="02020603050405020304" pitchFamily="18" charset="0"/>
              </a:rPr>
              <a:t>„kleine Werke“ vollständig:</a:t>
            </a:r>
          </a:p>
          <a:p>
            <a:pPr marL="800100" marR="810260" lvl="1" indent="-342900">
              <a:lnSpc>
                <a:spcPct val="100000"/>
              </a:lnSpc>
              <a:spcAft>
                <a:spcPts val="500"/>
              </a:spcAft>
              <a:buFont typeface="Courier New" panose="02070309020205020404" pitchFamily="49" charset="0"/>
              <a:buChar char="o"/>
            </a:pPr>
            <a:r>
              <a:rPr lang="de-DE" sz="4000" dirty="0">
                <a:solidFill>
                  <a:srgbClr val="000000"/>
                </a:solidFill>
                <a:cs typeface="Times New Roman" panose="02020603050405020304" pitchFamily="18" charset="0"/>
              </a:rPr>
              <a:t>Musikeditionen (Noten/Liedtexte) mit maximal 6 Seiten,</a:t>
            </a:r>
          </a:p>
          <a:p>
            <a:pPr marL="800100" marR="810260" lvl="1" indent="-342900">
              <a:lnSpc>
                <a:spcPct val="100000"/>
              </a:lnSpc>
              <a:spcAft>
                <a:spcPts val="500"/>
              </a:spcAft>
              <a:buFont typeface="Courier New" panose="02070309020205020404" pitchFamily="49" charset="0"/>
              <a:buChar char="o"/>
            </a:pPr>
            <a:r>
              <a:rPr lang="de-DE" sz="4000" dirty="0">
                <a:solidFill>
                  <a:srgbClr val="000000"/>
                </a:solidFill>
                <a:cs typeface="Times New Roman" panose="02020603050405020304" pitchFamily="18" charset="0"/>
              </a:rPr>
              <a:t>sonstige Schriftwerke (außer Schulbücher und Unterrichtsmaterialien) mit maximal 20 Seiten,</a:t>
            </a:r>
          </a:p>
          <a:p>
            <a:pPr marL="800100" marR="810260" lvl="1" indent="-342900">
              <a:lnSpc>
                <a:spcPct val="100000"/>
              </a:lnSpc>
              <a:spcAft>
                <a:spcPts val="500"/>
              </a:spcAft>
              <a:buFont typeface="Courier New" panose="02070309020205020404" pitchFamily="49" charset="0"/>
              <a:buChar char="o"/>
            </a:pPr>
            <a:r>
              <a:rPr lang="de-DE" sz="4000" dirty="0">
                <a:solidFill>
                  <a:srgbClr val="000000"/>
                </a:solidFill>
                <a:cs typeface="Times New Roman" panose="02020603050405020304" pitchFamily="18" charset="0"/>
              </a:rPr>
              <a:t>alle Bilder, Fotos und sonstige Abbildungen, sowie</a:t>
            </a:r>
          </a:p>
          <a:p>
            <a:pPr marL="800100" marR="810260" lvl="1" indent="-342900">
              <a:lnSpc>
                <a:spcPct val="100000"/>
              </a:lnSpc>
              <a:spcAft>
                <a:spcPts val="500"/>
              </a:spcAft>
              <a:buFont typeface="Courier New" panose="02070309020205020404" pitchFamily="49" charset="0"/>
              <a:buChar char="o"/>
            </a:pPr>
            <a:r>
              <a:rPr lang="de-DE" sz="4000" dirty="0">
                <a:solidFill>
                  <a:srgbClr val="000000"/>
                </a:solidFill>
                <a:cs typeface="Times New Roman" panose="02020603050405020304" pitchFamily="18" charset="0"/>
              </a:rPr>
              <a:t>vergriffene Werke (außer Schulbücher und Unterrichtsmaterialien).</a:t>
            </a:r>
          </a:p>
          <a:p>
            <a:pPr marL="342900" marR="810260" indent="-342900" algn="just">
              <a:lnSpc>
                <a:spcPct val="100000"/>
              </a:lnSpc>
              <a:spcAft>
                <a:spcPts val="585"/>
              </a:spcAft>
              <a:buFont typeface="Arial" panose="020B0604020202020204" pitchFamily="34" charset="0"/>
              <a:buChar char="-"/>
            </a:pPr>
            <a:r>
              <a:rPr lang="de-DE" sz="4600" dirty="0">
                <a:solidFill>
                  <a:srgbClr val="000000"/>
                </a:solidFill>
                <a:cs typeface="Times New Roman" panose="02020603050405020304" pitchFamily="18" charset="0"/>
              </a:rPr>
              <a:t>jeweils mit Quellenangabe (Autor, Buchtitel, Verlag, Erscheinungsjahr und Seite)</a:t>
            </a:r>
          </a:p>
          <a:p>
            <a:pPr marL="0" marR="810260" indent="0" algn="just">
              <a:lnSpc>
                <a:spcPct val="100000"/>
              </a:lnSpc>
              <a:spcAft>
                <a:spcPts val="585"/>
              </a:spcAft>
              <a:buNone/>
            </a:pPr>
            <a:r>
              <a:rPr lang="de-DE" sz="4600" dirty="0">
                <a:solidFill>
                  <a:srgbClr val="000000"/>
                </a:solidFill>
                <a:cs typeface="Times New Roman" panose="02020603050405020304" pitchFamily="18" charset="0"/>
              </a:rPr>
              <a:t>Die 15%-Regel gilt </a:t>
            </a:r>
            <a:r>
              <a:rPr lang="de-DE" sz="4600" b="1" dirty="0">
                <a:solidFill>
                  <a:srgbClr val="000000"/>
                </a:solidFill>
                <a:cs typeface="Times New Roman" panose="02020603050405020304" pitchFamily="18" charset="0"/>
              </a:rPr>
              <a:t>nicht für Kopiervorlagen</a:t>
            </a:r>
            <a:r>
              <a:rPr lang="de-DE" sz="4600" dirty="0">
                <a:solidFill>
                  <a:srgbClr val="000000"/>
                </a:solidFill>
                <a:cs typeface="Times New Roman" panose="02020603050405020304" pitchFamily="18" charset="0"/>
              </a:rPr>
              <a:t>, die als solche gekennzeichnet sind.</a:t>
            </a:r>
          </a:p>
        </p:txBody>
      </p:sp>
    </p:spTree>
    <p:extLst>
      <p:ext uri="{BB962C8B-B14F-4D97-AF65-F5344CB8AC3E}">
        <p14:creationId xmlns:p14="http://schemas.microsoft.com/office/powerpoint/2010/main" val="40011956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3.2.3 Bilder und Filme im Unterricht</a:t>
            </a:r>
          </a:p>
        </p:txBody>
      </p:sp>
      <p:sp>
        <p:nvSpPr>
          <p:cNvPr id="3" name="Inhaltsplatzhalter 2"/>
          <p:cNvSpPr>
            <a:spLocks noGrp="1"/>
          </p:cNvSpPr>
          <p:nvPr>
            <p:ph idx="1"/>
          </p:nvPr>
        </p:nvSpPr>
        <p:spPr>
          <a:xfrm>
            <a:off x="838200" y="1825625"/>
            <a:ext cx="10515600" cy="4160396"/>
          </a:xfrm>
        </p:spPr>
        <p:txBody>
          <a:bodyPr anchor="ctr">
            <a:normAutofit/>
          </a:bodyPr>
          <a:lstStyle/>
          <a:p>
            <a:pPr marL="475615" marR="866140" indent="-342900" algn="just">
              <a:lnSpc>
                <a:spcPct val="115000"/>
              </a:lnSpc>
              <a:spcAft>
                <a:spcPts val="15"/>
              </a:spcAft>
            </a:pPr>
            <a:r>
              <a:rPr lang="de-DE" sz="2400" b="1" dirty="0">
                <a:solidFill>
                  <a:srgbClr val="000000"/>
                </a:solidFill>
                <a:effectLst/>
                <a:ea typeface="Arial" panose="020B0604020202020204" pitchFamily="34" charset="0"/>
              </a:rPr>
              <a:t>Bilder </a:t>
            </a:r>
            <a:r>
              <a:rPr lang="de-DE" sz="2400" dirty="0">
                <a:solidFill>
                  <a:srgbClr val="000000"/>
                </a:solidFill>
                <a:ea typeface="Arial" panose="020B0604020202020204" pitchFamily="34" charset="0"/>
              </a:rPr>
              <a:t>(auch aus dem Internet) </a:t>
            </a:r>
            <a:r>
              <a:rPr lang="de-DE" sz="2400" dirty="0">
                <a:solidFill>
                  <a:srgbClr val="000000"/>
                </a:solidFill>
                <a:effectLst/>
                <a:ea typeface="Arial" panose="020B0604020202020204" pitchFamily="34" charset="0"/>
              </a:rPr>
              <a:t>dürfen für Unterrichtszwecke unter der Quellenangabe gezeigt und auch in Arbeitsblätter kopiert werden, sofern diese nicht durch spezielle Maßnahmen (z. B. Wasserzeichen) geschützt sind.  </a:t>
            </a:r>
          </a:p>
          <a:p>
            <a:pPr marL="475615" marR="866140" indent="-342900" algn="just">
              <a:lnSpc>
                <a:spcPct val="115000"/>
              </a:lnSpc>
              <a:spcAft>
                <a:spcPts val="15"/>
              </a:spcAft>
            </a:pPr>
            <a:r>
              <a:rPr lang="de-DE" sz="2400" dirty="0">
                <a:solidFill>
                  <a:srgbClr val="000000"/>
                </a:solidFill>
                <a:effectLst/>
                <a:ea typeface="Arial" panose="020B0604020202020204" pitchFamily="34" charset="0"/>
              </a:rPr>
              <a:t>Lehrkräfte können ihrer Klasse </a:t>
            </a:r>
            <a:r>
              <a:rPr lang="de-DE" sz="2400" b="1" dirty="0">
                <a:solidFill>
                  <a:srgbClr val="000000"/>
                </a:solidFill>
                <a:effectLst/>
                <a:ea typeface="Arial" panose="020B0604020202020204" pitchFamily="34" charset="0"/>
              </a:rPr>
              <a:t>Texte vorlesen </a:t>
            </a:r>
            <a:r>
              <a:rPr lang="de-DE" sz="2400" dirty="0">
                <a:solidFill>
                  <a:srgbClr val="000000"/>
                </a:solidFill>
                <a:effectLst/>
                <a:ea typeface="Arial" panose="020B0604020202020204" pitchFamily="34" charset="0"/>
              </a:rPr>
              <a:t>und </a:t>
            </a:r>
            <a:r>
              <a:rPr lang="de-DE" sz="2400" b="1" dirty="0">
                <a:solidFill>
                  <a:srgbClr val="000000"/>
                </a:solidFill>
                <a:effectLst/>
                <a:ea typeface="Arial" panose="020B0604020202020204" pitchFamily="34" charset="0"/>
              </a:rPr>
              <a:t>Musik vorspielen</a:t>
            </a:r>
            <a:r>
              <a:rPr lang="de-DE" sz="2400" dirty="0">
                <a:solidFill>
                  <a:srgbClr val="000000"/>
                </a:solidFill>
                <a:effectLst/>
                <a:ea typeface="Arial" panose="020B0604020202020204" pitchFamily="34" charset="0"/>
              </a:rPr>
              <a:t>. Im Kunstunterricht können Bilder von Kunstwerken zwecks Besprechung präsentiert werden. Ebenso dürfen Lehrkräfte im Klassenraum aktuelle Sendungen bzw. Beiträge aus Radio und Fernsehen vorspielen. </a:t>
            </a:r>
          </a:p>
        </p:txBody>
      </p:sp>
      <p:pic>
        <p:nvPicPr>
          <p:cNvPr id="4" name="Grafik 3">
            <a:extLst>
              <a:ext uri="{FF2B5EF4-FFF2-40B4-BE49-F238E27FC236}">
                <a16:creationId xmlns:a16="http://schemas.microsoft.com/office/drawing/2014/main" id="{CC1681FF-B07E-8C33-D8F7-3E517CD79DA3}"/>
              </a:ext>
            </a:extLst>
          </p:cNvPr>
          <p:cNvPicPr>
            <a:picLocks noChangeAspect="1"/>
          </p:cNvPicPr>
          <p:nvPr/>
        </p:nvPicPr>
        <p:blipFill>
          <a:blip r:embed="rId3"/>
          <a:stretch>
            <a:fillRect/>
          </a:stretch>
        </p:blipFill>
        <p:spPr>
          <a:xfrm>
            <a:off x="9817100" y="3314700"/>
            <a:ext cx="2438400" cy="2438400"/>
          </a:xfrm>
          <a:prstGeom prst="rect">
            <a:avLst/>
          </a:prstGeom>
        </p:spPr>
      </p:pic>
    </p:spTree>
    <p:extLst>
      <p:ext uri="{BB962C8B-B14F-4D97-AF65-F5344CB8AC3E}">
        <p14:creationId xmlns:p14="http://schemas.microsoft.com/office/powerpoint/2010/main" val="4993106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7EDEB-719F-15D9-BA80-80E6FE3794C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3E4BE61-0637-82FD-403D-2F0397CB40D9}"/>
              </a:ext>
            </a:extLst>
          </p:cNvPr>
          <p:cNvSpPr>
            <a:spLocks noGrp="1"/>
          </p:cNvSpPr>
          <p:nvPr>
            <p:ph type="title"/>
          </p:nvPr>
        </p:nvSpPr>
        <p:spPr/>
        <p:txBody>
          <a:bodyPr/>
          <a:lstStyle/>
          <a:p>
            <a:r>
              <a:rPr lang="de-DE" dirty="0"/>
              <a:t>3.2.3 Bilder und Filme im Unterricht</a:t>
            </a:r>
          </a:p>
        </p:txBody>
      </p:sp>
      <p:sp>
        <p:nvSpPr>
          <p:cNvPr id="3" name="Inhaltsplatzhalter 2">
            <a:extLst>
              <a:ext uri="{FF2B5EF4-FFF2-40B4-BE49-F238E27FC236}">
                <a16:creationId xmlns:a16="http://schemas.microsoft.com/office/drawing/2014/main" id="{1E477B51-C2EB-A6C0-8BD2-F150AE7390C0}"/>
              </a:ext>
            </a:extLst>
          </p:cNvPr>
          <p:cNvSpPr>
            <a:spLocks noGrp="1"/>
          </p:cNvSpPr>
          <p:nvPr>
            <p:ph idx="1"/>
          </p:nvPr>
        </p:nvSpPr>
        <p:spPr>
          <a:xfrm>
            <a:off x="838200" y="1825625"/>
            <a:ext cx="10515600" cy="4160396"/>
          </a:xfrm>
        </p:spPr>
        <p:txBody>
          <a:bodyPr anchor="ctr">
            <a:noAutofit/>
          </a:bodyPr>
          <a:lstStyle/>
          <a:p>
            <a:pPr marL="583565" marR="866140" indent="-457200" algn="just">
              <a:lnSpc>
                <a:spcPct val="115000"/>
              </a:lnSpc>
              <a:spcAft>
                <a:spcPts val="15"/>
              </a:spcAft>
            </a:pPr>
            <a:r>
              <a:rPr lang="de-DE" sz="2600" dirty="0">
                <a:solidFill>
                  <a:srgbClr val="000000"/>
                </a:solidFill>
                <a:effectLst/>
                <a:ea typeface="Arial" panose="020B0604020202020204" pitchFamily="34" charset="0"/>
              </a:rPr>
              <a:t>Auch </a:t>
            </a:r>
            <a:r>
              <a:rPr lang="de-DE" sz="2600" b="1" dirty="0">
                <a:solidFill>
                  <a:srgbClr val="000000"/>
                </a:solidFill>
                <a:effectLst/>
                <a:ea typeface="Arial" panose="020B0604020202020204" pitchFamily="34" charset="0"/>
              </a:rPr>
              <a:t>Videos</a:t>
            </a:r>
            <a:r>
              <a:rPr lang="de-DE" sz="2600" dirty="0">
                <a:solidFill>
                  <a:srgbClr val="000000"/>
                </a:solidFill>
                <a:effectLst/>
                <a:ea typeface="Arial" panose="020B0604020202020204" pitchFamily="34" charset="0"/>
              </a:rPr>
              <a:t> von bekannten Videoportalen wie YouTube, Vimeo oder </a:t>
            </a:r>
            <a:r>
              <a:rPr lang="de-DE" sz="2600" dirty="0" err="1">
                <a:solidFill>
                  <a:srgbClr val="000000"/>
                </a:solidFill>
                <a:effectLst/>
                <a:ea typeface="Arial" panose="020B0604020202020204" pitchFamily="34" charset="0"/>
              </a:rPr>
              <a:t>Odysee</a:t>
            </a:r>
            <a:r>
              <a:rPr lang="de-DE" sz="2600" dirty="0">
                <a:solidFill>
                  <a:srgbClr val="000000"/>
                </a:solidFill>
                <a:effectLst/>
                <a:ea typeface="Arial" panose="020B0604020202020204" pitchFamily="34" charset="0"/>
              </a:rPr>
              <a:t> können genutzt werden, sofern die Inhalte nicht offensichtlich rechtswidrig sind. Es handelt sich dabei um eine </a:t>
            </a:r>
            <a:r>
              <a:rPr lang="de-DE" sz="2600" i="1" dirty="0">
                <a:solidFill>
                  <a:srgbClr val="000000"/>
                </a:solidFill>
                <a:effectLst/>
                <a:ea typeface="Arial" panose="020B0604020202020204" pitchFamily="34" charset="0"/>
              </a:rPr>
              <a:t>unkörperliche Wiedergabe</a:t>
            </a:r>
            <a:r>
              <a:rPr lang="de-DE" sz="2600" dirty="0">
                <a:solidFill>
                  <a:srgbClr val="000000"/>
                </a:solidFill>
                <a:effectLst/>
                <a:ea typeface="Arial" panose="020B0604020202020204" pitchFamily="34" charset="0"/>
              </a:rPr>
              <a:t> – die Schüler bekommen nichts in die Hand, es wird nur etwas abgespielt oder vorgetragen.</a:t>
            </a:r>
            <a:br>
              <a:rPr lang="de-DE" sz="2600" dirty="0">
                <a:solidFill>
                  <a:srgbClr val="000000"/>
                </a:solidFill>
                <a:effectLst/>
                <a:ea typeface="Arial" panose="020B0604020202020204" pitchFamily="34" charset="0"/>
              </a:rPr>
            </a:br>
            <a:r>
              <a:rPr lang="de-DE" sz="1400" dirty="0">
                <a:solidFill>
                  <a:srgbClr val="000000"/>
                </a:solidFill>
                <a:effectLst/>
                <a:ea typeface="Arial" panose="020B0604020202020204" pitchFamily="34" charset="0"/>
              </a:rPr>
              <a:t>siehe Notizen</a:t>
            </a:r>
            <a:endParaRPr lang="de-DE" sz="2600" dirty="0">
              <a:solidFill>
                <a:srgbClr val="000000"/>
              </a:solidFill>
              <a:effectLst/>
              <a:ea typeface="Arial" panose="020B0604020202020204" pitchFamily="34" charset="0"/>
            </a:endParaRPr>
          </a:p>
        </p:txBody>
      </p:sp>
    </p:spTree>
    <p:extLst>
      <p:ext uri="{BB962C8B-B14F-4D97-AF65-F5344CB8AC3E}">
        <p14:creationId xmlns:p14="http://schemas.microsoft.com/office/powerpoint/2010/main" val="17722754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9622E-89EB-2F67-C1F2-0A5913E950B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7E3924B-1CA6-777A-527A-C8C6AE8C62B7}"/>
              </a:ext>
            </a:extLst>
          </p:cNvPr>
          <p:cNvSpPr>
            <a:spLocks noGrp="1"/>
          </p:cNvSpPr>
          <p:nvPr>
            <p:ph type="title"/>
          </p:nvPr>
        </p:nvSpPr>
        <p:spPr/>
        <p:txBody>
          <a:bodyPr/>
          <a:lstStyle/>
          <a:p>
            <a:r>
              <a:rPr lang="de-DE" dirty="0"/>
              <a:t>3.1.1 Grundsätze und Begriffe III</a:t>
            </a:r>
          </a:p>
        </p:txBody>
      </p:sp>
      <p:sp>
        <p:nvSpPr>
          <p:cNvPr id="3" name="Inhaltsplatzhalter 2">
            <a:extLst>
              <a:ext uri="{FF2B5EF4-FFF2-40B4-BE49-F238E27FC236}">
                <a16:creationId xmlns:a16="http://schemas.microsoft.com/office/drawing/2014/main" id="{83DF0F2C-DA17-B54D-D4F9-42385306A839}"/>
              </a:ext>
            </a:extLst>
          </p:cNvPr>
          <p:cNvSpPr>
            <a:spLocks noGrp="1"/>
          </p:cNvSpPr>
          <p:nvPr>
            <p:ph idx="1"/>
          </p:nvPr>
        </p:nvSpPr>
        <p:spPr/>
        <p:txBody>
          <a:bodyPr anchor="ctr">
            <a:normAutofit/>
          </a:bodyPr>
          <a:lstStyle/>
          <a:p>
            <a:pPr marL="0" indent="0">
              <a:buNone/>
            </a:pPr>
            <a:r>
              <a:rPr lang="de-DE" dirty="0">
                <a:sym typeface="Wingdings" pitchFamily="2" charset="2"/>
              </a:rPr>
              <a:t>(1) </a:t>
            </a:r>
            <a:r>
              <a:rPr lang="de-DE" b="1" dirty="0"/>
              <a:t>Recht auf informationelle Selbstbestimmung </a:t>
            </a:r>
          </a:p>
          <a:p>
            <a:pPr algn="just"/>
            <a:r>
              <a:rPr lang="de-DE" dirty="0"/>
              <a:t>Jeder darf selbst bestimmen, wer welche Daten über ihn erhält. Dieses Recht auf informationelle Selbstbestimmung ist ein Allgemeines Persönlichkeitsrecht und wird wie ein Grundrecht eingestuft, wodurch es eine überragende Bedeutung erhält.</a:t>
            </a:r>
          </a:p>
          <a:p>
            <a:pPr marL="0" indent="0" algn="just">
              <a:buNone/>
            </a:pPr>
            <a:r>
              <a:rPr lang="de-DE" dirty="0"/>
              <a:t>(2) </a:t>
            </a:r>
            <a:r>
              <a:rPr lang="de-DE" b="1" dirty="0"/>
              <a:t>Personenbezogene Daten</a:t>
            </a:r>
          </a:p>
          <a:p>
            <a:r>
              <a:rPr lang="de-DE" dirty="0"/>
              <a:t>sind nach DSGVO Art. 4 (1) alle Informationen, die sich auf eine identifizierte oder identifizierbare natürliche Person beziehen.</a:t>
            </a:r>
          </a:p>
        </p:txBody>
      </p:sp>
    </p:spTree>
    <p:extLst>
      <p:ext uri="{BB962C8B-B14F-4D97-AF65-F5344CB8AC3E}">
        <p14:creationId xmlns:p14="http://schemas.microsoft.com/office/powerpoint/2010/main" val="23366124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34235-1CAE-33B0-963C-492E4AB01AF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FC17430-C558-DBA4-A65E-6D419AF896A4}"/>
              </a:ext>
            </a:extLst>
          </p:cNvPr>
          <p:cNvSpPr>
            <a:spLocks noGrp="1"/>
          </p:cNvSpPr>
          <p:nvPr>
            <p:ph type="title"/>
          </p:nvPr>
        </p:nvSpPr>
        <p:spPr/>
        <p:txBody>
          <a:bodyPr/>
          <a:lstStyle/>
          <a:p>
            <a:r>
              <a:rPr lang="de-DE" dirty="0"/>
              <a:t>3.2.3 Bilder und Filme im Unterricht</a:t>
            </a:r>
          </a:p>
        </p:txBody>
      </p:sp>
      <p:sp>
        <p:nvSpPr>
          <p:cNvPr id="3" name="Inhaltsplatzhalter 2">
            <a:extLst>
              <a:ext uri="{FF2B5EF4-FFF2-40B4-BE49-F238E27FC236}">
                <a16:creationId xmlns:a16="http://schemas.microsoft.com/office/drawing/2014/main" id="{475EB2CA-BA0B-084B-A2B1-01BBE87A9495}"/>
              </a:ext>
            </a:extLst>
          </p:cNvPr>
          <p:cNvSpPr>
            <a:spLocks noGrp="1"/>
          </p:cNvSpPr>
          <p:nvPr>
            <p:ph idx="1"/>
          </p:nvPr>
        </p:nvSpPr>
        <p:spPr>
          <a:xfrm>
            <a:off x="838200" y="1825625"/>
            <a:ext cx="9359900" cy="4160396"/>
          </a:xfrm>
        </p:spPr>
        <p:txBody>
          <a:bodyPr anchor="ctr">
            <a:noAutofit/>
          </a:bodyPr>
          <a:lstStyle/>
          <a:p>
            <a:pPr marL="593090" marR="866140" indent="-457200" algn="just">
              <a:lnSpc>
                <a:spcPct val="115000"/>
              </a:lnSpc>
              <a:spcAft>
                <a:spcPts val="15"/>
              </a:spcAft>
            </a:pPr>
            <a:r>
              <a:rPr lang="de-DE" sz="2600" dirty="0">
                <a:solidFill>
                  <a:srgbClr val="000000"/>
                </a:solidFill>
                <a:effectLst/>
                <a:ea typeface="Arial" panose="020B0604020202020204" pitchFamily="34" charset="0"/>
              </a:rPr>
              <a:t>Das </a:t>
            </a:r>
            <a:r>
              <a:rPr lang="de-DE" sz="2600" i="1" dirty="0">
                <a:solidFill>
                  <a:srgbClr val="000000"/>
                </a:solidFill>
                <a:effectLst/>
                <a:ea typeface="Arial" panose="020B0604020202020204" pitchFamily="34" charset="0"/>
              </a:rPr>
              <a:t>Abspielen</a:t>
            </a:r>
            <a:r>
              <a:rPr lang="de-DE" sz="2600" dirty="0">
                <a:solidFill>
                  <a:srgbClr val="000000"/>
                </a:solidFill>
                <a:effectLst/>
                <a:ea typeface="Arial" panose="020B0604020202020204" pitchFamily="34" charset="0"/>
              </a:rPr>
              <a:t> von </a:t>
            </a:r>
            <a:r>
              <a:rPr lang="de-DE" sz="2600" b="1" dirty="0">
                <a:solidFill>
                  <a:srgbClr val="000000"/>
                </a:solidFill>
                <a:effectLst/>
                <a:ea typeface="Arial" panose="020B0604020202020204" pitchFamily="34" charset="0"/>
              </a:rPr>
              <a:t>Filmen</a:t>
            </a:r>
            <a:r>
              <a:rPr lang="de-DE" sz="2600" dirty="0">
                <a:solidFill>
                  <a:srgbClr val="000000"/>
                </a:solidFill>
                <a:effectLst/>
                <a:ea typeface="Arial" panose="020B0604020202020204" pitchFamily="34" charset="0"/>
              </a:rPr>
              <a:t> (z. B. auf </a:t>
            </a:r>
            <a:r>
              <a:rPr lang="de-DE" sz="2600" dirty="0" err="1">
                <a:solidFill>
                  <a:srgbClr val="000000"/>
                </a:solidFill>
                <a:effectLst/>
                <a:ea typeface="Arial" panose="020B0604020202020204" pitchFamily="34" charset="0"/>
              </a:rPr>
              <a:t>BluRay</a:t>
            </a:r>
            <a:r>
              <a:rPr lang="de-DE" sz="2600" dirty="0">
                <a:solidFill>
                  <a:srgbClr val="000000"/>
                </a:solidFill>
                <a:effectLst/>
                <a:ea typeface="Arial" panose="020B0604020202020204" pitchFamily="34" charset="0"/>
              </a:rPr>
              <a:t>, ebenfalls eine unkörperliche Wiedergabe) ist dann zulässig, wenn ein Film im festen Klassenverband gezeigt wird, da dieser dem Familien- oder Freundeskreis gleichgestellt  ist, in welchem man einen Videofilm ja ebenfalls gemeinsam anschauen darf. </a:t>
            </a:r>
          </a:p>
          <a:p>
            <a:pPr marL="593090" marR="866140" indent="-457200" algn="just">
              <a:lnSpc>
                <a:spcPct val="115000"/>
              </a:lnSpc>
              <a:spcAft>
                <a:spcPts val="15"/>
              </a:spcAft>
            </a:pPr>
            <a:r>
              <a:rPr lang="de-DE" sz="2600" dirty="0">
                <a:solidFill>
                  <a:srgbClr val="000000"/>
                </a:solidFill>
                <a:effectLst/>
                <a:ea typeface="Arial" panose="020B0604020202020204" pitchFamily="34" charset="0"/>
              </a:rPr>
              <a:t>Voraussetzung ist ein Bezug zum Unterrichtsstoff und die Einhaltung der FSK-Beschränkung.</a:t>
            </a:r>
          </a:p>
        </p:txBody>
      </p:sp>
      <p:pic>
        <p:nvPicPr>
          <p:cNvPr id="4" name="Grafik 3">
            <a:extLst>
              <a:ext uri="{FF2B5EF4-FFF2-40B4-BE49-F238E27FC236}">
                <a16:creationId xmlns:a16="http://schemas.microsoft.com/office/drawing/2014/main" id="{52F9AF70-5D26-17B7-309D-D2F8262E7120}"/>
              </a:ext>
            </a:extLst>
          </p:cNvPr>
          <p:cNvPicPr>
            <a:picLocks noChangeAspect="1"/>
          </p:cNvPicPr>
          <p:nvPr/>
        </p:nvPicPr>
        <p:blipFill>
          <a:blip r:embed="rId3"/>
          <a:stretch>
            <a:fillRect/>
          </a:stretch>
        </p:blipFill>
        <p:spPr>
          <a:xfrm>
            <a:off x="9753600" y="2133600"/>
            <a:ext cx="2146300" cy="2146300"/>
          </a:xfrm>
          <a:prstGeom prst="rect">
            <a:avLst/>
          </a:prstGeom>
        </p:spPr>
      </p:pic>
    </p:spTree>
    <p:extLst>
      <p:ext uri="{BB962C8B-B14F-4D97-AF65-F5344CB8AC3E}">
        <p14:creationId xmlns:p14="http://schemas.microsoft.com/office/powerpoint/2010/main" val="21245247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29219-D792-DC21-7AF9-1976E401750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336EF27-4083-0376-BA31-7702286403BC}"/>
              </a:ext>
            </a:extLst>
          </p:cNvPr>
          <p:cNvSpPr>
            <a:spLocks noGrp="1"/>
          </p:cNvSpPr>
          <p:nvPr>
            <p:ph type="title"/>
          </p:nvPr>
        </p:nvSpPr>
        <p:spPr/>
        <p:txBody>
          <a:bodyPr/>
          <a:lstStyle/>
          <a:p>
            <a:r>
              <a:rPr lang="de-DE" dirty="0"/>
              <a:t>3.2.3 Bilder und Filme im Unterricht</a:t>
            </a:r>
          </a:p>
        </p:txBody>
      </p:sp>
      <p:sp>
        <p:nvSpPr>
          <p:cNvPr id="3" name="Inhaltsplatzhalter 2">
            <a:extLst>
              <a:ext uri="{FF2B5EF4-FFF2-40B4-BE49-F238E27FC236}">
                <a16:creationId xmlns:a16="http://schemas.microsoft.com/office/drawing/2014/main" id="{147CBE9D-20D9-B315-7424-1C4B65F01B62}"/>
              </a:ext>
            </a:extLst>
          </p:cNvPr>
          <p:cNvSpPr>
            <a:spLocks noGrp="1"/>
          </p:cNvSpPr>
          <p:nvPr>
            <p:ph idx="1"/>
          </p:nvPr>
        </p:nvSpPr>
        <p:spPr>
          <a:xfrm>
            <a:off x="838200" y="1825625"/>
            <a:ext cx="10515600" cy="4160396"/>
          </a:xfrm>
        </p:spPr>
        <p:txBody>
          <a:bodyPr anchor="ctr">
            <a:normAutofit/>
          </a:bodyPr>
          <a:lstStyle/>
          <a:p>
            <a:pPr marL="418465" marR="866140" indent="-285750" algn="just">
              <a:lnSpc>
                <a:spcPct val="115000"/>
              </a:lnSpc>
              <a:spcAft>
                <a:spcPts val="15"/>
              </a:spcAft>
            </a:pPr>
            <a:r>
              <a:rPr lang="de-DE" sz="2600" dirty="0">
                <a:solidFill>
                  <a:srgbClr val="000000"/>
                </a:solidFill>
                <a:effectLst/>
                <a:ea typeface="Arial" panose="020B0604020202020204" pitchFamily="34" charset="0"/>
              </a:rPr>
              <a:t>Bleibt eine Lerngruppe mindestens ein Halbjahr lang bestehen, so darf auch in dieser Gruppe ein Film </a:t>
            </a:r>
            <a:r>
              <a:rPr lang="de-DE" sz="2600" b="1" dirty="0">
                <a:solidFill>
                  <a:srgbClr val="000000"/>
                </a:solidFill>
                <a:effectLst/>
                <a:ea typeface="Arial" panose="020B0604020202020204" pitchFamily="34" charset="0"/>
              </a:rPr>
              <a:t>vorgeführt</a:t>
            </a:r>
            <a:r>
              <a:rPr lang="de-DE" sz="2600" dirty="0">
                <a:solidFill>
                  <a:srgbClr val="000000"/>
                </a:solidFill>
                <a:effectLst/>
                <a:ea typeface="Arial" panose="020B0604020202020204" pitchFamily="34" charset="0"/>
              </a:rPr>
              <a:t> werden – in Gänze, nicht nur 15%. </a:t>
            </a:r>
          </a:p>
          <a:p>
            <a:pPr marL="485140" marR="866775" indent="-342900" algn="just"/>
            <a:r>
              <a:rPr lang="de-DE" sz="2000" dirty="0">
                <a:solidFill>
                  <a:srgbClr val="000000"/>
                </a:solidFill>
                <a:effectLst/>
                <a:ea typeface="Arial" panose="020B0604020202020204" pitchFamily="34" charset="0"/>
              </a:rPr>
              <a:t>Die Frage, ob dies auch für Streamingplattformen wie Netflix und Amazon Prime etc. gilt, ist juristisch noch nicht geklärt. Günther Hoegg geht davon aus, dass es bei der unkörperlichen Wiedergabe egal ist, ob man eine Scheibe einlegt, einen Film aus einer Videothek benutzt (dafür gibt es ein analog anwendbares Urteil) oder man sich in Netf</a:t>
            </a:r>
            <a:r>
              <a:rPr lang="de-DE" sz="2000" dirty="0">
                <a:solidFill>
                  <a:srgbClr val="000000"/>
                </a:solidFill>
                <a:ea typeface="Arial" panose="020B0604020202020204" pitchFamily="34" charset="0"/>
              </a:rPr>
              <a:t>li</a:t>
            </a:r>
            <a:r>
              <a:rPr lang="de-DE" sz="2000" dirty="0">
                <a:solidFill>
                  <a:srgbClr val="000000"/>
                </a:solidFill>
                <a:effectLst/>
                <a:ea typeface="Arial" panose="020B0604020202020204" pitchFamily="34" charset="0"/>
              </a:rPr>
              <a:t>x einloggt. Seine Antwort lautet daher: Es ist erlaubt. In ihren Nutzungsbedingungen stellen die Anbieter dies allerdings zum Teil anders dar. </a:t>
            </a:r>
          </a:p>
        </p:txBody>
      </p:sp>
      <p:pic>
        <p:nvPicPr>
          <p:cNvPr id="4" name="Grafik 3">
            <a:extLst>
              <a:ext uri="{FF2B5EF4-FFF2-40B4-BE49-F238E27FC236}">
                <a16:creationId xmlns:a16="http://schemas.microsoft.com/office/drawing/2014/main" id="{AA7A7256-FAF8-9BDE-8487-07F5F79F37EE}"/>
              </a:ext>
            </a:extLst>
          </p:cNvPr>
          <p:cNvPicPr>
            <a:picLocks noChangeAspect="1"/>
          </p:cNvPicPr>
          <p:nvPr/>
        </p:nvPicPr>
        <p:blipFill>
          <a:blip r:embed="rId2"/>
          <a:stretch>
            <a:fillRect/>
          </a:stretch>
        </p:blipFill>
        <p:spPr>
          <a:xfrm>
            <a:off x="9881042" y="3124200"/>
            <a:ext cx="2437958" cy="2437958"/>
          </a:xfrm>
          <a:prstGeom prst="rect">
            <a:avLst/>
          </a:prstGeom>
        </p:spPr>
      </p:pic>
    </p:spTree>
    <p:extLst>
      <p:ext uri="{BB962C8B-B14F-4D97-AF65-F5344CB8AC3E}">
        <p14:creationId xmlns:p14="http://schemas.microsoft.com/office/powerpoint/2010/main" val="27450940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7CB92-7FB7-313A-17EF-29D265FCC29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CEF39FD-A499-D477-00F9-D28BB9677733}"/>
              </a:ext>
            </a:extLst>
          </p:cNvPr>
          <p:cNvSpPr>
            <a:spLocks noGrp="1"/>
          </p:cNvSpPr>
          <p:nvPr>
            <p:ph type="title"/>
          </p:nvPr>
        </p:nvSpPr>
        <p:spPr/>
        <p:txBody>
          <a:bodyPr/>
          <a:lstStyle/>
          <a:p>
            <a:r>
              <a:rPr lang="de-DE" dirty="0"/>
              <a:t>3.2.3 Bilder und Filme im Unterricht</a:t>
            </a:r>
          </a:p>
        </p:txBody>
      </p:sp>
      <p:sp>
        <p:nvSpPr>
          <p:cNvPr id="3" name="Inhaltsplatzhalter 2">
            <a:extLst>
              <a:ext uri="{FF2B5EF4-FFF2-40B4-BE49-F238E27FC236}">
                <a16:creationId xmlns:a16="http://schemas.microsoft.com/office/drawing/2014/main" id="{1BFCBDB1-53B4-D4F8-05E3-2FD104EBCFA6}"/>
              </a:ext>
            </a:extLst>
          </p:cNvPr>
          <p:cNvSpPr>
            <a:spLocks noGrp="1"/>
          </p:cNvSpPr>
          <p:nvPr>
            <p:ph idx="1"/>
          </p:nvPr>
        </p:nvSpPr>
        <p:spPr>
          <a:xfrm>
            <a:off x="3944203" y="1825625"/>
            <a:ext cx="7409596" cy="4160396"/>
          </a:xfrm>
        </p:spPr>
        <p:txBody>
          <a:bodyPr anchor="ctr">
            <a:normAutofit/>
          </a:bodyPr>
          <a:lstStyle/>
          <a:p>
            <a:pPr marL="132715" marR="866140" indent="0" algn="just">
              <a:lnSpc>
                <a:spcPct val="115000"/>
              </a:lnSpc>
              <a:spcAft>
                <a:spcPts val="15"/>
              </a:spcAft>
              <a:buNone/>
            </a:pPr>
            <a:r>
              <a:rPr lang="de-DE" b="1" dirty="0">
                <a:solidFill>
                  <a:srgbClr val="000000"/>
                </a:solidFill>
                <a:effectLst/>
                <a:ea typeface="Arial" panose="020B0604020202020204" pitchFamily="34" charset="0"/>
              </a:rPr>
              <a:t>Vorsicht! </a:t>
            </a:r>
            <a:r>
              <a:rPr lang="de-DE" dirty="0">
                <a:solidFill>
                  <a:srgbClr val="000000"/>
                </a:solidFill>
                <a:effectLst/>
                <a:ea typeface="Arial" panose="020B0604020202020204" pitchFamily="34" charset="0"/>
              </a:rPr>
              <a:t>Soll ein Filmausschnitt anderweitig verwendet werden, z. B. indem er auf Schüler-Tablets kopiert (= vervielfältigt) und neu vertont wird, so gilt die 15%-Regel! </a:t>
            </a:r>
          </a:p>
          <a:p>
            <a:pPr marL="132715" marR="866140" indent="0" algn="just">
              <a:lnSpc>
                <a:spcPct val="115000"/>
              </a:lnSpc>
              <a:spcAft>
                <a:spcPts val="15"/>
              </a:spcAft>
              <a:buNone/>
            </a:pPr>
            <a:endParaRPr lang="de-DE" sz="1800" dirty="0">
              <a:solidFill>
                <a:srgbClr val="000000"/>
              </a:solidFill>
              <a:effectLst/>
              <a:latin typeface="Arial" panose="020B0604020202020204" pitchFamily="34" charset="0"/>
              <a:ea typeface="Arial" panose="020B0604020202020204" pitchFamily="34" charset="0"/>
            </a:endParaRPr>
          </a:p>
        </p:txBody>
      </p:sp>
      <p:pic>
        <p:nvPicPr>
          <p:cNvPr id="5" name="Grafik 4">
            <a:extLst>
              <a:ext uri="{FF2B5EF4-FFF2-40B4-BE49-F238E27FC236}">
                <a16:creationId xmlns:a16="http://schemas.microsoft.com/office/drawing/2014/main" id="{9DBC6C1D-030E-39FD-E7E3-EA4CFECD7260}"/>
              </a:ext>
            </a:extLst>
          </p:cNvPr>
          <p:cNvPicPr>
            <a:picLocks noChangeAspect="1"/>
          </p:cNvPicPr>
          <p:nvPr/>
        </p:nvPicPr>
        <p:blipFill>
          <a:blip r:embed="rId2"/>
          <a:stretch>
            <a:fillRect/>
          </a:stretch>
        </p:blipFill>
        <p:spPr>
          <a:xfrm>
            <a:off x="838200" y="2600263"/>
            <a:ext cx="2611120" cy="2611120"/>
          </a:xfrm>
          <a:prstGeom prst="rect">
            <a:avLst/>
          </a:prstGeom>
        </p:spPr>
      </p:pic>
    </p:spTree>
    <p:extLst>
      <p:ext uri="{BB962C8B-B14F-4D97-AF65-F5344CB8AC3E}">
        <p14:creationId xmlns:p14="http://schemas.microsoft.com/office/powerpoint/2010/main" val="17304686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B9A6F-7DA6-445B-3D61-3EC8F8232EB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F7D11F3-966D-9B2B-E815-D31E1B953918}"/>
              </a:ext>
            </a:extLst>
          </p:cNvPr>
          <p:cNvSpPr>
            <a:spLocks noGrp="1"/>
          </p:cNvSpPr>
          <p:nvPr>
            <p:ph type="title"/>
          </p:nvPr>
        </p:nvSpPr>
        <p:spPr/>
        <p:txBody>
          <a:bodyPr/>
          <a:lstStyle/>
          <a:p>
            <a:r>
              <a:rPr lang="de-DE" dirty="0"/>
              <a:t>3.2.3 Bilder und Filme im Unterricht</a:t>
            </a:r>
          </a:p>
        </p:txBody>
      </p:sp>
      <p:sp>
        <p:nvSpPr>
          <p:cNvPr id="3" name="Inhaltsplatzhalter 2">
            <a:extLst>
              <a:ext uri="{FF2B5EF4-FFF2-40B4-BE49-F238E27FC236}">
                <a16:creationId xmlns:a16="http://schemas.microsoft.com/office/drawing/2014/main" id="{061C0377-CFFD-527F-017B-C20DC4DD78AA}"/>
              </a:ext>
            </a:extLst>
          </p:cNvPr>
          <p:cNvSpPr>
            <a:spLocks noGrp="1"/>
          </p:cNvSpPr>
          <p:nvPr>
            <p:ph idx="1"/>
          </p:nvPr>
        </p:nvSpPr>
        <p:spPr>
          <a:xfrm>
            <a:off x="838199" y="1825625"/>
            <a:ext cx="9847998" cy="4315868"/>
          </a:xfrm>
        </p:spPr>
        <p:txBody>
          <a:bodyPr anchor="ctr">
            <a:normAutofit fontScale="92500"/>
          </a:bodyPr>
          <a:lstStyle/>
          <a:p>
            <a:pPr marL="0" marR="866140" lvl="0" indent="0" algn="just">
              <a:lnSpc>
                <a:spcPct val="110000"/>
              </a:lnSpc>
              <a:spcBef>
                <a:spcPts val="0"/>
              </a:spcBef>
              <a:spcAft>
                <a:spcPts val="15"/>
              </a:spcAft>
              <a:buNone/>
            </a:pPr>
            <a:r>
              <a:rPr lang="de-DE" b="1" dirty="0">
                <a:solidFill>
                  <a:srgbClr val="000000"/>
                </a:solidFill>
                <a:effectLst/>
                <a:ea typeface="Arial" panose="020B0604020202020204" pitchFamily="34" charset="0"/>
              </a:rPr>
              <a:t>Ausnahmen</a:t>
            </a:r>
          </a:p>
          <a:p>
            <a:pPr marR="866140" algn="just">
              <a:lnSpc>
                <a:spcPct val="110000"/>
              </a:lnSpc>
              <a:spcBef>
                <a:spcPts val="0"/>
              </a:spcBef>
              <a:spcAft>
                <a:spcPts val="15"/>
              </a:spcAft>
            </a:pPr>
            <a:r>
              <a:rPr lang="de-DE" dirty="0">
                <a:solidFill>
                  <a:srgbClr val="000000"/>
                </a:solidFill>
                <a:effectLst/>
                <a:ea typeface="Arial" panose="020B0604020202020204" pitchFamily="34" charset="0"/>
                <a:cs typeface="Times New Roman" panose="02020603050405020304" pitchFamily="18" charset="0"/>
              </a:rPr>
              <a:t>Filme aus den Mediatheken der Fernsehsender zu zeigen, ist erlaubt, </a:t>
            </a:r>
            <a:r>
              <a:rPr lang="de-DE" b="1" dirty="0">
                <a:solidFill>
                  <a:srgbClr val="000000"/>
                </a:solidFill>
                <a:effectLst/>
                <a:ea typeface="Arial" panose="020B0604020202020204" pitchFamily="34" charset="0"/>
                <a:cs typeface="Times New Roman" panose="02020603050405020304" pitchFamily="18" charset="0"/>
              </a:rPr>
              <a:t>sofern sie aktuell in der Mediathek abrufbar sind</a:t>
            </a:r>
            <a:r>
              <a:rPr lang="de-DE" dirty="0">
                <a:solidFill>
                  <a:srgbClr val="000000"/>
                </a:solidFill>
                <a:effectLst/>
                <a:ea typeface="Arial" panose="020B0604020202020204" pitchFamily="34" charset="0"/>
                <a:cs typeface="Times New Roman" panose="02020603050405020304" pitchFamily="18" charset="0"/>
              </a:rPr>
              <a:t>. Den Film herunterzuladen, um ihn später zu zeigen (wenn er nicht mehr in der Mediathek verfügbar ist), dagegen nicht. </a:t>
            </a:r>
          </a:p>
          <a:p>
            <a:pPr marR="866140" algn="just">
              <a:lnSpc>
                <a:spcPct val="110000"/>
              </a:lnSpc>
              <a:spcBef>
                <a:spcPts val="0"/>
              </a:spcBef>
              <a:spcAft>
                <a:spcPts val="15"/>
              </a:spcAft>
            </a:pPr>
            <a:r>
              <a:rPr lang="de-DE" dirty="0">
                <a:solidFill>
                  <a:srgbClr val="000000"/>
                </a:solidFill>
                <a:effectLst/>
                <a:ea typeface="Arial" panose="020B0604020202020204" pitchFamily="34" charset="0"/>
                <a:cs typeface="Times New Roman" panose="02020603050405020304" pitchFamily="18" charset="0"/>
              </a:rPr>
              <a:t>Unzulässig ist es auch, einen Film, der im Fernsehen läuft, auf einen Rohling zu brennen bzw. USB-Stick zu kopieren und vorzuführen – obwohl das im privaten Bereich unproblematisch wäre.</a:t>
            </a:r>
          </a:p>
        </p:txBody>
      </p:sp>
      <p:pic>
        <p:nvPicPr>
          <p:cNvPr id="4" name="Grafik 3">
            <a:extLst>
              <a:ext uri="{FF2B5EF4-FFF2-40B4-BE49-F238E27FC236}">
                <a16:creationId xmlns:a16="http://schemas.microsoft.com/office/drawing/2014/main" id="{4F373C47-753F-B812-3E4D-E878400E524E}"/>
              </a:ext>
            </a:extLst>
          </p:cNvPr>
          <p:cNvPicPr>
            <a:picLocks noChangeAspect="1"/>
          </p:cNvPicPr>
          <p:nvPr/>
        </p:nvPicPr>
        <p:blipFill>
          <a:blip r:embed="rId3"/>
          <a:stretch>
            <a:fillRect/>
          </a:stretch>
        </p:blipFill>
        <p:spPr>
          <a:xfrm>
            <a:off x="9880600" y="4140835"/>
            <a:ext cx="2141940" cy="2141940"/>
          </a:xfrm>
          <a:prstGeom prst="rect">
            <a:avLst/>
          </a:prstGeom>
        </p:spPr>
      </p:pic>
    </p:spTree>
    <p:extLst>
      <p:ext uri="{BB962C8B-B14F-4D97-AF65-F5344CB8AC3E}">
        <p14:creationId xmlns:p14="http://schemas.microsoft.com/office/powerpoint/2010/main" val="11807189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BCA1E-1F3A-3476-F87A-D4814AD1EFC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94F7877-5D24-60D8-9303-BF23DFAC55C4}"/>
              </a:ext>
            </a:extLst>
          </p:cNvPr>
          <p:cNvSpPr>
            <a:spLocks noGrp="1"/>
          </p:cNvSpPr>
          <p:nvPr>
            <p:ph type="title"/>
          </p:nvPr>
        </p:nvSpPr>
        <p:spPr/>
        <p:txBody>
          <a:bodyPr/>
          <a:lstStyle/>
          <a:p>
            <a:r>
              <a:rPr lang="de-DE" dirty="0"/>
              <a:t>3.2.3 Bilder und Filme im Unterricht</a:t>
            </a:r>
          </a:p>
        </p:txBody>
      </p:sp>
      <p:sp>
        <p:nvSpPr>
          <p:cNvPr id="3" name="Inhaltsplatzhalter 2">
            <a:extLst>
              <a:ext uri="{FF2B5EF4-FFF2-40B4-BE49-F238E27FC236}">
                <a16:creationId xmlns:a16="http://schemas.microsoft.com/office/drawing/2014/main" id="{8ADB2297-897C-A139-BEFE-C81AF4BD0355}"/>
              </a:ext>
            </a:extLst>
          </p:cNvPr>
          <p:cNvSpPr>
            <a:spLocks noGrp="1"/>
          </p:cNvSpPr>
          <p:nvPr>
            <p:ph idx="1"/>
          </p:nvPr>
        </p:nvSpPr>
        <p:spPr>
          <a:xfrm>
            <a:off x="3616656" y="1825625"/>
            <a:ext cx="7737143" cy="4160396"/>
          </a:xfrm>
        </p:spPr>
        <p:txBody>
          <a:bodyPr anchor="ctr">
            <a:normAutofit/>
          </a:bodyPr>
          <a:lstStyle/>
          <a:p>
            <a:pPr marL="0" indent="0" algn="just">
              <a:lnSpc>
                <a:spcPct val="110000"/>
              </a:lnSpc>
              <a:buNone/>
            </a:pPr>
            <a:r>
              <a:rPr lang="de-DE" dirty="0">
                <a:solidFill>
                  <a:srgbClr val="000000"/>
                </a:solidFill>
                <a:effectLst/>
                <a:ea typeface="Arial" panose="020B0604020202020204" pitchFamily="34" charset="0"/>
              </a:rPr>
              <a:t>Auch wenn im Unterrichtsalltag also recht viel möglich ist, sollte man sich darüber im Klaren sein, dass es Sonderfälle und Ausnahmen gibt.</a:t>
            </a:r>
          </a:p>
          <a:p>
            <a:pPr marL="0" indent="0" algn="just">
              <a:lnSpc>
                <a:spcPct val="110000"/>
              </a:lnSpc>
              <a:buNone/>
            </a:pPr>
            <a:r>
              <a:rPr lang="de-DE" dirty="0">
                <a:solidFill>
                  <a:srgbClr val="000000"/>
                </a:solidFill>
                <a:effectLst/>
                <a:ea typeface="Arial" panose="020B0604020202020204" pitchFamily="34" charset="0"/>
              </a:rPr>
              <a:t>Beachten Sie dies vor allem auch bei </a:t>
            </a:r>
            <a:r>
              <a:rPr lang="de-DE" b="1" dirty="0">
                <a:solidFill>
                  <a:srgbClr val="000000"/>
                </a:solidFill>
                <a:effectLst/>
                <a:ea typeface="Arial" panose="020B0604020202020204" pitchFamily="34" charset="0"/>
              </a:rPr>
              <a:t>Projektwochen</a:t>
            </a:r>
            <a:r>
              <a:rPr lang="de-DE" dirty="0">
                <a:solidFill>
                  <a:srgbClr val="000000"/>
                </a:solidFill>
                <a:effectLst/>
                <a:ea typeface="Arial" panose="020B0604020202020204" pitchFamily="34" charset="0"/>
              </a:rPr>
              <a:t> und Ähnlichem, wenn es sich </a:t>
            </a:r>
            <a:r>
              <a:rPr lang="de-DE" b="1" dirty="0">
                <a:solidFill>
                  <a:srgbClr val="000000"/>
                </a:solidFill>
                <a:effectLst/>
                <a:ea typeface="Arial" panose="020B0604020202020204" pitchFamily="34" charset="0"/>
              </a:rPr>
              <a:t>nicht um Unterricht im festen Klassenverband </a:t>
            </a:r>
            <a:r>
              <a:rPr lang="de-DE" dirty="0">
                <a:solidFill>
                  <a:srgbClr val="000000"/>
                </a:solidFill>
                <a:effectLst/>
                <a:ea typeface="Arial" panose="020B0604020202020204" pitchFamily="34" charset="0"/>
              </a:rPr>
              <a:t>handelt. </a:t>
            </a:r>
          </a:p>
        </p:txBody>
      </p:sp>
      <p:pic>
        <p:nvPicPr>
          <p:cNvPr id="4" name="Grafik 3">
            <a:extLst>
              <a:ext uri="{FF2B5EF4-FFF2-40B4-BE49-F238E27FC236}">
                <a16:creationId xmlns:a16="http://schemas.microsoft.com/office/drawing/2014/main" id="{8BBC0CD1-0DC3-C7E6-3FD7-522042D64FD1}"/>
              </a:ext>
            </a:extLst>
          </p:cNvPr>
          <p:cNvPicPr>
            <a:picLocks noChangeAspect="1"/>
          </p:cNvPicPr>
          <p:nvPr/>
        </p:nvPicPr>
        <p:blipFill>
          <a:blip r:embed="rId2"/>
          <a:stretch>
            <a:fillRect/>
          </a:stretch>
        </p:blipFill>
        <p:spPr>
          <a:xfrm>
            <a:off x="307074" y="2705100"/>
            <a:ext cx="2747180" cy="2747180"/>
          </a:xfrm>
          <a:prstGeom prst="rect">
            <a:avLst/>
          </a:prstGeom>
        </p:spPr>
      </p:pic>
    </p:spTree>
    <p:extLst>
      <p:ext uri="{BB962C8B-B14F-4D97-AF65-F5344CB8AC3E}">
        <p14:creationId xmlns:p14="http://schemas.microsoft.com/office/powerpoint/2010/main" val="5866404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3.3 	Die LiV kann das grundsätzliche Verfahren bei der Feststellung sonderpädagogischen Förderbedarfs erklären.</a:t>
            </a:r>
          </a:p>
        </p:txBody>
      </p:sp>
      <p:sp>
        <p:nvSpPr>
          <p:cNvPr id="3" name="Textplatzhalter 2"/>
          <p:cNvSpPr>
            <a:spLocks noGrp="1"/>
          </p:cNvSpPr>
          <p:nvPr>
            <p:ph type="body" idx="1"/>
          </p:nvPr>
        </p:nvSpPr>
        <p:spPr/>
        <p:txBody>
          <a:bodyPr/>
          <a:lstStyle/>
          <a:p>
            <a:r>
              <a:rPr lang="de-DE" dirty="0"/>
              <a:t>Kompetenzerwartung 10</a:t>
            </a:r>
          </a:p>
        </p:txBody>
      </p:sp>
    </p:spTree>
    <p:extLst>
      <p:ext uri="{BB962C8B-B14F-4D97-AF65-F5344CB8AC3E}">
        <p14:creationId xmlns:p14="http://schemas.microsoft.com/office/powerpoint/2010/main" val="20570448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3.3.1 Sonderpädagogischer Förderbedarf</a:t>
            </a:r>
          </a:p>
        </p:txBody>
      </p:sp>
      <p:sp>
        <p:nvSpPr>
          <p:cNvPr id="3" name="Inhaltsplatzhalter 2"/>
          <p:cNvSpPr>
            <a:spLocks noGrp="1"/>
          </p:cNvSpPr>
          <p:nvPr>
            <p:ph idx="1"/>
          </p:nvPr>
        </p:nvSpPr>
        <p:spPr>
          <a:xfrm>
            <a:off x="838200" y="1825625"/>
            <a:ext cx="7183056" cy="4160396"/>
          </a:xfrm>
        </p:spPr>
        <p:txBody>
          <a:bodyPr anchor="ctr">
            <a:normAutofit/>
          </a:bodyPr>
          <a:lstStyle/>
          <a:p>
            <a:pPr marL="142240" marR="866775" indent="0" algn="just">
              <a:lnSpc>
                <a:spcPct val="115000"/>
              </a:lnSpc>
              <a:spcAft>
                <a:spcPts val="15"/>
              </a:spcAft>
              <a:buNone/>
            </a:pPr>
            <a:r>
              <a:rPr lang="de-DE" dirty="0">
                <a:solidFill>
                  <a:srgbClr val="000000"/>
                </a:solidFill>
                <a:effectLst/>
                <a:ea typeface="Arial" panose="020B0604020202020204" pitchFamily="34" charset="0"/>
              </a:rPr>
              <a:t>Die Broschüre „Wissenswertes über Sonderpädagogik in Schleswig-Holstein“ beschreibt auf S. 42 f. das Verfahren zur Feststellung des Förderbedarfs. Die folgenden Folien basieren auf diesem Text (Autorin: Gaby Harz).</a:t>
            </a:r>
          </a:p>
          <a:p>
            <a:pPr marL="142240" marR="866775" indent="0">
              <a:buNone/>
            </a:pPr>
            <a:r>
              <a:rPr lang="de-DE" sz="2000" u="sng" dirty="0">
                <a:solidFill>
                  <a:srgbClr val="000000"/>
                </a:solidFill>
                <a:effectLst/>
                <a:ea typeface="Arial" panose="020B0604020202020204" pitchFamily="34" charset="0"/>
                <a:hlinkClick r:id="rId2"/>
              </a:rPr>
              <a:t>https://fachportal.lernnetz.de/files/Inhalte der Unterrichtsfächer/SOP/Wissenswertes über Sonderpädagogik in S-H.pdf</a:t>
            </a:r>
            <a:endParaRPr lang="de-DE" sz="2000" dirty="0">
              <a:solidFill>
                <a:srgbClr val="000000"/>
              </a:solidFill>
              <a:effectLst/>
              <a:ea typeface="Arial" panose="020B0604020202020204" pitchFamily="34" charset="0"/>
            </a:endParaRPr>
          </a:p>
        </p:txBody>
      </p:sp>
      <p:pic>
        <p:nvPicPr>
          <p:cNvPr id="1026" name="Picture 2">
            <a:extLst>
              <a:ext uri="{FF2B5EF4-FFF2-40B4-BE49-F238E27FC236}">
                <a16:creationId xmlns:a16="http://schemas.microsoft.com/office/drawing/2014/main" id="{4389E5B2-64C0-1B2E-25AD-D2D67F4A75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1139" y="2000823"/>
            <a:ext cx="27432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8396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BEB2B-E9C6-051C-F217-D596A09B0A7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D61E1AA-2145-B034-EF26-242D3C910CB1}"/>
              </a:ext>
            </a:extLst>
          </p:cNvPr>
          <p:cNvSpPr>
            <a:spLocks noGrp="1"/>
          </p:cNvSpPr>
          <p:nvPr>
            <p:ph type="title"/>
          </p:nvPr>
        </p:nvSpPr>
        <p:spPr/>
        <p:txBody>
          <a:bodyPr/>
          <a:lstStyle/>
          <a:p>
            <a:r>
              <a:rPr lang="de-DE" dirty="0"/>
              <a:t>3.3.1 Sonderpädagogischer Förderbedarf</a:t>
            </a:r>
          </a:p>
        </p:txBody>
      </p:sp>
      <p:sp>
        <p:nvSpPr>
          <p:cNvPr id="3" name="Inhaltsplatzhalter 2">
            <a:extLst>
              <a:ext uri="{FF2B5EF4-FFF2-40B4-BE49-F238E27FC236}">
                <a16:creationId xmlns:a16="http://schemas.microsoft.com/office/drawing/2014/main" id="{04988AED-C5A5-AD38-E9D5-9A8A25913654}"/>
              </a:ext>
            </a:extLst>
          </p:cNvPr>
          <p:cNvSpPr>
            <a:spLocks noGrp="1"/>
          </p:cNvSpPr>
          <p:nvPr>
            <p:ph idx="1"/>
          </p:nvPr>
        </p:nvSpPr>
        <p:spPr>
          <a:xfrm>
            <a:off x="838200" y="1825625"/>
            <a:ext cx="10713334" cy="4160396"/>
          </a:xfrm>
        </p:spPr>
        <p:txBody>
          <a:bodyPr anchor="ctr">
            <a:normAutofit/>
          </a:bodyPr>
          <a:lstStyle/>
          <a:p>
            <a:pPr marR="810260" indent="0">
              <a:lnSpc>
                <a:spcPct val="115000"/>
              </a:lnSpc>
              <a:buNone/>
            </a:pPr>
            <a:r>
              <a:rPr lang="de-DE" b="1" dirty="0">
                <a:solidFill>
                  <a:srgbClr val="000000"/>
                </a:solidFill>
                <a:effectLst/>
                <a:ea typeface="Times New Roman" panose="02020603050405020304" pitchFamily="18" charset="0"/>
              </a:rPr>
              <a:t>Rechtsgrundlagen </a:t>
            </a:r>
            <a:endParaRPr lang="de-DE" b="1" dirty="0">
              <a:ea typeface="Times New Roman" panose="02020603050405020304" pitchFamily="18" charset="0"/>
            </a:endParaRPr>
          </a:p>
          <a:p>
            <a:pPr marL="685800" marR="810260" indent="-457200">
              <a:lnSpc>
                <a:spcPct val="115000"/>
              </a:lnSpc>
            </a:pPr>
            <a:r>
              <a:rPr lang="de-DE" dirty="0">
                <a:solidFill>
                  <a:srgbClr val="000000"/>
                </a:solidFill>
                <a:effectLst/>
                <a:ea typeface="Times New Roman" panose="02020603050405020304" pitchFamily="18" charset="0"/>
              </a:rPr>
              <a:t>SchulG §§ 27, 30, 45, 129, 141</a:t>
            </a:r>
            <a:endParaRPr lang="de-DE" dirty="0">
              <a:ea typeface="Times New Roman" panose="02020603050405020304" pitchFamily="18" charset="0"/>
            </a:endParaRPr>
          </a:p>
          <a:p>
            <a:pPr marL="685800" marR="810260" indent="-457200">
              <a:lnSpc>
                <a:spcPct val="115000"/>
              </a:lnSpc>
            </a:pPr>
            <a:r>
              <a:rPr lang="de-DE" dirty="0">
                <a:solidFill>
                  <a:srgbClr val="000000"/>
                </a:solidFill>
                <a:effectLst/>
                <a:ea typeface="Times New Roman" panose="02020603050405020304" pitchFamily="18" charset="0"/>
              </a:rPr>
              <a:t>Landesverordnung </a:t>
            </a:r>
            <a:r>
              <a:rPr lang="de-DE" dirty="0" err="1">
                <a:solidFill>
                  <a:srgbClr val="000000"/>
                </a:solidFill>
                <a:effectLst/>
                <a:ea typeface="Times New Roman" panose="02020603050405020304" pitchFamily="18" charset="0"/>
              </a:rPr>
              <a:t>über</a:t>
            </a:r>
            <a:r>
              <a:rPr lang="de-DE" dirty="0">
                <a:solidFill>
                  <a:srgbClr val="000000"/>
                </a:solidFill>
                <a:effectLst/>
                <a:ea typeface="Times New Roman" panose="02020603050405020304" pitchFamily="18" charset="0"/>
              </a:rPr>
              <a:t> </a:t>
            </a:r>
            <a:r>
              <a:rPr lang="de-DE" dirty="0" err="1">
                <a:solidFill>
                  <a:srgbClr val="000000"/>
                </a:solidFill>
                <a:effectLst/>
                <a:ea typeface="Times New Roman" panose="02020603050405020304" pitchFamily="18" charset="0"/>
              </a:rPr>
              <a:t>sonderpädagogische</a:t>
            </a:r>
            <a:r>
              <a:rPr lang="de-DE" dirty="0">
                <a:solidFill>
                  <a:srgbClr val="000000"/>
                </a:solidFill>
                <a:effectLst/>
                <a:ea typeface="Times New Roman" panose="02020603050405020304" pitchFamily="18" charset="0"/>
              </a:rPr>
              <a:t> </a:t>
            </a:r>
            <a:r>
              <a:rPr lang="de-DE" dirty="0" err="1">
                <a:solidFill>
                  <a:srgbClr val="000000"/>
                </a:solidFill>
                <a:effectLst/>
                <a:ea typeface="Times New Roman" panose="02020603050405020304" pitchFamily="18" charset="0"/>
              </a:rPr>
              <a:t>Förderung</a:t>
            </a:r>
            <a:r>
              <a:rPr lang="de-DE" dirty="0">
                <a:solidFill>
                  <a:srgbClr val="000000"/>
                </a:solidFill>
                <a:effectLst/>
                <a:ea typeface="Times New Roman" panose="02020603050405020304" pitchFamily="18" charset="0"/>
              </a:rPr>
              <a:t> (</a:t>
            </a:r>
            <a:r>
              <a:rPr lang="de-DE" dirty="0" err="1">
                <a:solidFill>
                  <a:srgbClr val="000000"/>
                </a:solidFill>
                <a:effectLst/>
                <a:ea typeface="Times New Roman" panose="02020603050405020304" pitchFamily="18" charset="0"/>
              </a:rPr>
              <a:t>SoFVO</a:t>
            </a:r>
            <a:r>
              <a:rPr lang="de-DE" dirty="0">
                <a:solidFill>
                  <a:srgbClr val="000000"/>
                </a:solidFill>
                <a:effectLst/>
                <a:ea typeface="Times New Roman" panose="02020603050405020304" pitchFamily="18" charset="0"/>
              </a:rPr>
              <a:t>), hier insbesondere §§ 3, 4, 5, 6, 7</a:t>
            </a:r>
            <a:endParaRPr lang="de-DE" dirty="0">
              <a:ea typeface="Times New Roman" panose="02020603050405020304" pitchFamily="18" charset="0"/>
            </a:endParaRPr>
          </a:p>
          <a:p>
            <a:pPr marL="685800" marR="810260" indent="-457200">
              <a:lnSpc>
                <a:spcPct val="115000"/>
              </a:lnSpc>
            </a:pPr>
            <a:r>
              <a:rPr lang="de-DE" dirty="0" err="1">
                <a:solidFill>
                  <a:srgbClr val="000000"/>
                </a:solidFill>
                <a:effectLst/>
                <a:ea typeface="Times New Roman" panose="02020603050405020304" pitchFamily="18" charset="0"/>
              </a:rPr>
              <a:t>Sonderpädagogische</a:t>
            </a:r>
            <a:r>
              <a:rPr lang="de-DE" dirty="0">
                <a:solidFill>
                  <a:srgbClr val="000000"/>
                </a:solidFill>
                <a:effectLst/>
                <a:ea typeface="Times New Roman" panose="02020603050405020304" pitchFamily="18" charset="0"/>
              </a:rPr>
              <a:t> </a:t>
            </a:r>
            <a:r>
              <a:rPr lang="de-DE" dirty="0" err="1">
                <a:solidFill>
                  <a:srgbClr val="000000"/>
                </a:solidFill>
                <a:effectLst/>
                <a:ea typeface="Times New Roman" panose="02020603050405020304" pitchFamily="18" charset="0"/>
              </a:rPr>
              <a:t>Schülerakte</a:t>
            </a:r>
            <a:r>
              <a:rPr lang="de-DE" dirty="0">
                <a:solidFill>
                  <a:srgbClr val="000000"/>
                </a:solidFill>
                <a:effectLst/>
                <a:ea typeface="Times New Roman" panose="02020603050405020304" pitchFamily="18" charset="0"/>
              </a:rPr>
              <a:t>, Teil I und Teil II</a:t>
            </a:r>
            <a:endParaRPr lang="de-DE" dirty="0">
              <a:effectLst/>
              <a:ea typeface="Times New Roman" panose="02020603050405020304" pitchFamily="18" charset="0"/>
            </a:endParaRPr>
          </a:p>
        </p:txBody>
      </p:sp>
    </p:spTree>
    <p:extLst>
      <p:ext uri="{BB962C8B-B14F-4D97-AF65-F5344CB8AC3E}">
        <p14:creationId xmlns:p14="http://schemas.microsoft.com/office/powerpoint/2010/main" val="34807579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87EBC-ACC0-DF80-B34D-85BF56891BD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BC73473-E557-432E-6909-3805C1A3DABD}"/>
              </a:ext>
            </a:extLst>
          </p:cNvPr>
          <p:cNvSpPr>
            <a:spLocks noGrp="1"/>
          </p:cNvSpPr>
          <p:nvPr>
            <p:ph type="title"/>
          </p:nvPr>
        </p:nvSpPr>
        <p:spPr/>
        <p:txBody>
          <a:bodyPr/>
          <a:lstStyle/>
          <a:p>
            <a:r>
              <a:rPr lang="de-DE" dirty="0"/>
              <a:t>3.3.1 Sonderpädagogischer Förderbedarf</a:t>
            </a:r>
          </a:p>
        </p:txBody>
      </p:sp>
      <p:sp>
        <p:nvSpPr>
          <p:cNvPr id="3" name="Inhaltsplatzhalter 2">
            <a:extLst>
              <a:ext uri="{FF2B5EF4-FFF2-40B4-BE49-F238E27FC236}">
                <a16:creationId xmlns:a16="http://schemas.microsoft.com/office/drawing/2014/main" id="{4916032B-4663-9C39-B0A1-87A24E200478}"/>
              </a:ext>
            </a:extLst>
          </p:cNvPr>
          <p:cNvSpPr>
            <a:spLocks noGrp="1"/>
          </p:cNvSpPr>
          <p:nvPr>
            <p:ph idx="1"/>
          </p:nvPr>
        </p:nvSpPr>
        <p:spPr>
          <a:xfrm>
            <a:off x="838200" y="1825625"/>
            <a:ext cx="10713334" cy="4160396"/>
          </a:xfrm>
        </p:spPr>
        <p:txBody>
          <a:bodyPr anchor="ctr">
            <a:normAutofit/>
          </a:bodyPr>
          <a:lstStyle/>
          <a:p>
            <a:pPr marL="0" marR="810260" indent="0">
              <a:lnSpc>
                <a:spcPct val="115000"/>
              </a:lnSpc>
              <a:spcBef>
                <a:spcPts val="0"/>
              </a:spcBef>
              <a:buNone/>
            </a:pPr>
            <a:r>
              <a:rPr lang="de-DE" b="1" dirty="0">
                <a:solidFill>
                  <a:srgbClr val="000000"/>
                </a:solidFill>
                <a:effectLst/>
                <a:ea typeface="Times New Roman" panose="02020603050405020304" pitchFamily="18" charset="0"/>
              </a:rPr>
              <a:t>Was ist sonderpädagogischer Förderbedarf?</a:t>
            </a:r>
            <a:endParaRPr lang="de-DE" b="1" dirty="0">
              <a:ea typeface="Times New Roman" panose="02020603050405020304" pitchFamily="18" charset="0"/>
            </a:endParaRPr>
          </a:p>
          <a:p>
            <a:pPr marL="0" marR="810260" indent="0" algn="just">
              <a:lnSpc>
                <a:spcPct val="115000"/>
              </a:lnSpc>
              <a:spcBef>
                <a:spcPts val="500"/>
              </a:spcBef>
              <a:spcAft>
                <a:spcPts val="500"/>
              </a:spcAft>
              <a:buNone/>
            </a:pPr>
            <a:r>
              <a:rPr lang="de-DE" dirty="0">
                <a:solidFill>
                  <a:srgbClr val="000000"/>
                </a:solidFill>
                <a:effectLst/>
                <a:ea typeface="Times New Roman" panose="02020603050405020304" pitchFamily="18" charset="0"/>
              </a:rPr>
              <a:t>Ein </a:t>
            </a:r>
            <a:r>
              <a:rPr lang="de-DE" dirty="0" err="1">
                <a:solidFill>
                  <a:srgbClr val="000000"/>
                </a:solidFill>
                <a:effectLst/>
                <a:ea typeface="Times New Roman" panose="02020603050405020304" pitchFamily="18" charset="0"/>
              </a:rPr>
              <a:t>sonderpädagogischer</a:t>
            </a:r>
            <a:r>
              <a:rPr lang="de-DE" dirty="0">
                <a:solidFill>
                  <a:srgbClr val="000000"/>
                </a:solidFill>
                <a:effectLst/>
                <a:ea typeface="Times New Roman" panose="02020603050405020304" pitchFamily="18" charset="0"/>
              </a:rPr>
              <a:t> </a:t>
            </a:r>
            <a:r>
              <a:rPr lang="de-DE" dirty="0" err="1">
                <a:solidFill>
                  <a:srgbClr val="000000"/>
                </a:solidFill>
                <a:effectLst/>
                <a:ea typeface="Times New Roman" panose="02020603050405020304" pitchFamily="18" charset="0"/>
              </a:rPr>
              <a:t>Förderbedarf</a:t>
            </a:r>
            <a:r>
              <a:rPr lang="de-DE" dirty="0">
                <a:solidFill>
                  <a:srgbClr val="000000"/>
                </a:solidFill>
                <a:effectLst/>
                <a:ea typeface="Times New Roman" panose="02020603050405020304" pitchFamily="18" charset="0"/>
              </a:rPr>
              <a:t> liegt dann vor, wenn </a:t>
            </a:r>
            <a:r>
              <a:rPr lang="de-DE" dirty="0" err="1">
                <a:solidFill>
                  <a:srgbClr val="000000"/>
                </a:solidFill>
                <a:effectLst/>
                <a:ea typeface="Times New Roman" panose="02020603050405020304" pitchFamily="18" charset="0"/>
              </a:rPr>
              <a:t>Schülerinnen</a:t>
            </a:r>
            <a:r>
              <a:rPr lang="de-DE" dirty="0">
                <a:solidFill>
                  <a:srgbClr val="000000"/>
                </a:solidFill>
                <a:effectLst/>
                <a:ea typeface="Times New Roman" panose="02020603050405020304" pitchFamily="18" charset="0"/>
              </a:rPr>
              <a:t> und </a:t>
            </a:r>
            <a:r>
              <a:rPr lang="de-DE" dirty="0" err="1">
                <a:solidFill>
                  <a:srgbClr val="000000"/>
                </a:solidFill>
                <a:effectLst/>
                <a:ea typeface="Times New Roman" panose="02020603050405020304" pitchFamily="18" charset="0"/>
              </a:rPr>
              <a:t>Schüler</a:t>
            </a:r>
            <a:r>
              <a:rPr lang="de-DE" dirty="0">
                <a:solidFill>
                  <a:srgbClr val="000000"/>
                </a:solidFill>
                <a:effectLst/>
                <a:ea typeface="Times New Roman" panose="02020603050405020304" pitchFamily="18" charset="0"/>
              </a:rPr>
              <a:t> aufgrund ihrer Behinderung, ihrer Entwicklung oder einer chronischen Krankheit nur mit besonderer Hilfe am Unterricht einer Grundschule, einer </a:t>
            </a:r>
            <a:r>
              <a:rPr lang="de-DE" dirty="0" err="1">
                <a:solidFill>
                  <a:srgbClr val="000000"/>
                </a:solidFill>
                <a:effectLst/>
                <a:ea typeface="Times New Roman" panose="02020603050405020304" pitchFamily="18" charset="0"/>
              </a:rPr>
              <a:t>weiterführenden</a:t>
            </a:r>
            <a:r>
              <a:rPr lang="de-DE" dirty="0">
                <a:solidFill>
                  <a:srgbClr val="000000"/>
                </a:solidFill>
                <a:effectLst/>
                <a:ea typeface="Times New Roman" panose="02020603050405020304" pitchFamily="18" charset="0"/>
              </a:rPr>
              <a:t> allgemein bildenden Schule oder einer berufsbildenden Schule teilnehmen können und sonstige </a:t>
            </a:r>
            <a:r>
              <a:rPr lang="de-DE" dirty="0" err="1">
                <a:solidFill>
                  <a:srgbClr val="000000"/>
                </a:solidFill>
                <a:effectLst/>
                <a:ea typeface="Times New Roman" panose="02020603050405020304" pitchFamily="18" charset="0"/>
              </a:rPr>
              <a:t>Förderung</a:t>
            </a:r>
            <a:r>
              <a:rPr lang="de-DE" dirty="0">
                <a:solidFill>
                  <a:srgbClr val="000000"/>
                </a:solidFill>
                <a:effectLst/>
                <a:ea typeface="Times New Roman" panose="02020603050405020304" pitchFamily="18" charset="0"/>
              </a:rPr>
              <a:t> nicht ausreichend ist (</a:t>
            </a:r>
            <a:r>
              <a:rPr lang="de-DE" dirty="0" err="1">
                <a:solidFill>
                  <a:srgbClr val="000000"/>
                </a:solidFill>
                <a:effectLst/>
                <a:ea typeface="Times New Roman" panose="02020603050405020304" pitchFamily="18" charset="0"/>
              </a:rPr>
              <a:t>SoFVO</a:t>
            </a:r>
            <a:r>
              <a:rPr lang="de-DE" dirty="0">
                <a:solidFill>
                  <a:srgbClr val="000000"/>
                </a:solidFill>
                <a:effectLst/>
                <a:ea typeface="Times New Roman" panose="02020603050405020304" pitchFamily="18" charset="0"/>
              </a:rPr>
              <a:t>, § 3). </a:t>
            </a:r>
            <a:endParaRPr lang="de-DE" dirty="0">
              <a:effectLst/>
              <a:ea typeface="Times New Roman" panose="02020603050405020304" pitchFamily="18" charset="0"/>
            </a:endParaRPr>
          </a:p>
        </p:txBody>
      </p:sp>
    </p:spTree>
    <p:extLst>
      <p:ext uri="{BB962C8B-B14F-4D97-AF65-F5344CB8AC3E}">
        <p14:creationId xmlns:p14="http://schemas.microsoft.com/office/powerpoint/2010/main" val="10244679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E6E58-6EC7-D5D0-6702-62170CE9C4A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94D771E-D3EB-9950-9175-3EA145FAF49F}"/>
              </a:ext>
            </a:extLst>
          </p:cNvPr>
          <p:cNvSpPr>
            <a:spLocks noGrp="1"/>
          </p:cNvSpPr>
          <p:nvPr>
            <p:ph type="title"/>
          </p:nvPr>
        </p:nvSpPr>
        <p:spPr/>
        <p:txBody>
          <a:bodyPr/>
          <a:lstStyle/>
          <a:p>
            <a:r>
              <a:rPr lang="de-DE" dirty="0"/>
              <a:t>3.3.1 Sonderpädagogischer Förderbedarf</a:t>
            </a:r>
          </a:p>
        </p:txBody>
      </p:sp>
      <p:sp>
        <p:nvSpPr>
          <p:cNvPr id="3" name="Inhaltsplatzhalter 2">
            <a:extLst>
              <a:ext uri="{FF2B5EF4-FFF2-40B4-BE49-F238E27FC236}">
                <a16:creationId xmlns:a16="http://schemas.microsoft.com/office/drawing/2014/main" id="{A1A422E2-A2B9-6AE9-645C-145B4310FB9C}"/>
              </a:ext>
            </a:extLst>
          </p:cNvPr>
          <p:cNvSpPr>
            <a:spLocks noGrp="1"/>
          </p:cNvSpPr>
          <p:nvPr>
            <p:ph idx="1"/>
          </p:nvPr>
        </p:nvSpPr>
        <p:spPr>
          <a:xfrm>
            <a:off x="838200" y="1825625"/>
            <a:ext cx="11014276" cy="4160396"/>
          </a:xfrm>
        </p:spPr>
        <p:txBody>
          <a:bodyPr anchor="ctr">
            <a:normAutofit lnSpcReduction="10000"/>
          </a:bodyPr>
          <a:lstStyle/>
          <a:p>
            <a:pPr marL="0" marR="810260" indent="0">
              <a:lnSpc>
                <a:spcPct val="115000"/>
              </a:lnSpc>
              <a:spcBef>
                <a:spcPts val="500"/>
              </a:spcBef>
              <a:spcAft>
                <a:spcPts val="500"/>
              </a:spcAft>
              <a:buNone/>
            </a:pPr>
            <a:r>
              <a:rPr lang="de-DE" dirty="0" err="1">
                <a:solidFill>
                  <a:srgbClr val="000000"/>
                </a:solidFill>
                <a:effectLst/>
                <a:ea typeface="Times New Roman" panose="02020603050405020304" pitchFamily="18" charset="0"/>
              </a:rPr>
              <a:t>Sonderpädagogischer</a:t>
            </a:r>
            <a:r>
              <a:rPr lang="de-DE" dirty="0">
                <a:solidFill>
                  <a:srgbClr val="000000"/>
                </a:solidFill>
                <a:effectLst/>
                <a:ea typeface="Times New Roman" panose="02020603050405020304" pitchFamily="18" charset="0"/>
              </a:rPr>
              <a:t> </a:t>
            </a:r>
            <a:r>
              <a:rPr lang="de-DE" dirty="0" err="1">
                <a:solidFill>
                  <a:srgbClr val="000000"/>
                </a:solidFill>
                <a:effectLst/>
                <a:ea typeface="Times New Roman" panose="02020603050405020304" pitchFamily="18" charset="0"/>
              </a:rPr>
              <a:t>Förderbedarf</a:t>
            </a:r>
            <a:r>
              <a:rPr lang="de-DE" dirty="0">
                <a:solidFill>
                  <a:srgbClr val="000000"/>
                </a:solidFill>
                <a:effectLst/>
                <a:ea typeface="Times New Roman" panose="02020603050405020304" pitchFamily="18" charset="0"/>
              </a:rPr>
              <a:t> kann in neun </a:t>
            </a:r>
            <a:r>
              <a:rPr lang="de-DE" dirty="0" err="1">
                <a:solidFill>
                  <a:srgbClr val="000000"/>
                </a:solidFill>
                <a:effectLst/>
                <a:ea typeface="Times New Roman" panose="02020603050405020304" pitchFamily="18" charset="0"/>
              </a:rPr>
              <a:t>Förderschwerpunkten</a:t>
            </a:r>
            <a:r>
              <a:rPr lang="de-DE" dirty="0">
                <a:solidFill>
                  <a:srgbClr val="000000"/>
                </a:solidFill>
                <a:effectLst/>
                <a:ea typeface="Times New Roman" panose="02020603050405020304" pitchFamily="18" charset="0"/>
              </a:rPr>
              <a:t> bestehen:</a:t>
            </a:r>
            <a:endParaRPr lang="de-DE" dirty="0">
              <a:effectLst/>
              <a:ea typeface="Times New Roman" panose="02020603050405020304" pitchFamily="18" charset="0"/>
            </a:endParaRPr>
          </a:p>
          <a:p>
            <a:pPr marR="810260" lvl="1" algn="just">
              <a:lnSpc>
                <a:spcPct val="120000"/>
              </a:lnSpc>
              <a:spcBef>
                <a:spcPts val="0"/>
              </a:spcBef>
              <a:buSzPct val="100000"/>
              <a:tabLst>
                <a:tab pos="914400" algn="l"/>
              </a:tabLst>
            </a:pPr>
            <a:r>
              <a:rPr lang="de-DE" sz="2000" dirty="0">
                <a:solidFill>
                  <a:srgbClr val="000000"/>
                </a:solidFill>
                <a:effectLst/>
                <a:ea typeface="Times New Roman" panose="02020603050405020304" pitchFamily="18" charset="0"/>
                <a:cs typeface="Times New Roman" panose="02020603050405020304" pitchFamily="18" charset="0"/>
              </a:rPr>
              <a:t>Lernen </a:t>
            </a:r>
            <a:endParaRPr lang="de-DE" sz="2000" dirty="0">
              <a:effectLst/>
              <a:ea typeface="Times New Roman" panose="02020603050405020304" pitchFamily="18" charset="0"/>
              <a:cs typeface="Times New Roman" panose="02020603050405020304" pitchFamily="18" charset="0"/>
            </a:endParaRPr>
          </a:p>
          <a:p>
            <a:pPr marR="810260" lvl="1" algn="just">
              <a:lnSpc>
                <a:spcPct val="120000"/>
              </a:lnSpc>
              <a:spcBef>
                <a:spcPts val="0"/>
              </a:spcBef>
              <a:buSzPct val="100000"/>
              <a:tabLst>
                <a:tab pos="914400" algn="l"/>
              </a:tabLst>
            </a:pPr>
            <a:r>
              <a:rPr lang="de-DE" sz="2000" dirty="0">
                <a:solidFill>
                  <a:srgbClr val="000000"/>
                </a:solidFill>
                <a:effectLst/>
                <a:ea typeface="Times New Roman" panose="02020603050405020304" pitchFamily="18" charset="0"/>
                <a:cs typeface="Times New Roman" panose="02020603050405020304" pitchFamily="18" charset="0"/>
              </a:rPr>
              <a:t>Sprache </a:t>
            </a:r>
            <a:endParaRPr lang="de-DE" sz="2000" dirty="0">
              <a:effectLst/>
              <a:ea typeface="Times New Roman" panose="02020603050405020304" pitchFamily="18" charset="0"/>
              <a:cs typeface="Times New Roman" panose="02020603050405020304" pitchFamily="18" charset="0"/>
            </a:endParaRPr>
          </a:p>
          <a:p>
            <a:pPr marR="810260" lvl="1" algn="just">
              <a:lnSpc>
                <a:spcPct val="120000"/>
              </a:lnSpc>
              <a:spcBef>
                <a:spcPts val="0"/>
              </a:spcBef>
              <a:buSzPct val="100000"/>
              <a:tabLst>
                <a:tab pos="914400" algn="l"/>
              </a:tabLst>
            </a:pPr>
            <a:r>
              <a:rPr lang="de-DE" sz="2000" dirty="0">
                <a:solidFill>
                  <a:srgbClr val="000000"/>
                </a:solidFill>
                <a:effectLst/>
                <a:ea typeface="Times New Roman" panose="02020603050405020304" pitchFamily="18" charset="0"/>
                <a:cs typeface="Times New Roman" panose="02020603050405020304" pitchFamily="18" charset="0"/>
              </a:rPr>
              <a:t>Emotionale und soziale Entwicklung </a:t>
            </a:r>
            <a:endParaRPr lang="de-DE" sz="2000" dirty="0">
              <a:effectLst/>
              <a:ea typeface="Times New Roman" panose="02020603050405020304" pitchFamily="18" charset="0"/>
              <a:cs typeface="Times New Roman" panose="02020603050405020304" pitchFamily="18" charset="0"/>
            </a:endParaRPr>
          </a:p>
          <a:p>
            <a:pPr marR="810260" lvl="1" algn="just">
              <a:lnSpc>
                <a:spcPct val="120000"/>
              </a:lnSpc>
              <a:spcBef>
                <a:spcPts val="0"/>
              </a:spcBef>
              <a:buSzPct val="100000"/>
              <a:tabLst>
                <a:tab pos="914400" algn="l"/>
              </a:tabLst>
            </a:pPr>
            <a:r>
              <a:rPr lang="de-DE" sz="2000" dirty="0">
                <a:solidFill>
                  <a:srgbClr val="000000"/>
                </a:solidFill>
                <a:effectLst/>
                <a:ea typeface="Times New Roman" panose="02020603050405020304" pitchFamily="18" charset="0"/>
                <a:cs typeface="Times New Roman" panose="02020603050405020304" pitchFamily="18" charset="0"/>
              </a:rPr>
              <a:t>Geistige Entwicklung </a:t>
            </a:r>
            <a:endParaRPr lang="de-DE" sz="2000" dirty="0">
              <a:effectLst/>
              <a:ea typeface="Times New Roman" panose="02020603050405020304" pitchFamily="18" charset="0"/>
              <a:cs typeface="Times New Roman" panose="02020603050405020304" pitchFamily="18" charset="0"/>
            </a:endParaRPr>
          </a:p>
          <a:p>
            <a:pPr marR="810260" lvl="1" algn="just">
              <a:lnSpc>
                <a:spcPct val="120000"/>
              </a:lnSpc>
              <a:spcBef>
                <a:spcPts val="0"/>
              </a:spcBef>
              <a:buSzPct val="100000"/>
              <a:tabLst>
                <a:tab pos="914400" algn="l"/>
              </a:tabLst>
            </a:pPr>
            <a:r>
              <a:rPr lang="de-DE" sz="2000" dirty="0" err="1">
                <a:solidFill>
                  <a:srgbClr val="000000"/>
                </a:solidFill>
                <a:effectLst/>
                <a:ea typeface="Times New Roman" panose="02020603050405020304" pitchFamily="18" charset="0"/>
                <a:cs typeface="Times New Roman" panose="02020603050405020304" pitchFamily="18" charset="0"/>
              </a:rPr>
              <a:t>Körperliche</a:t>
            </a:r>
            <a:r>
              <a:rPr lang="de-DE" sz="2000" dirty="0">
                <a:solidFill>
                  <a:srgbClr val="000000"/>
                </a:solidFill>
                <a:effectLst/>
                <a:ea typeface="Times New Roman" panose="02020603050405020304" pitchFamily="18" charset="0"/>
                <a:cs typeface="Times New Roman" panose="02020603050405020304" pitchFamily="18" charset="0"/>
              </a:rPr>
              <a:t> und motorische Entwicklung </a:t>
            </a:r>
            <a:endParaRPr lang="de-DE" sz="2000" dirty="0">
              <a:effectLst/>
              <a:ea typeface="Times New Roman" panose="02020603050405020304" pitchFamily="18" charset="0"/>
              <a:cs typeface="Times New Roman" panose="02020603050405020304" pitchFamily="18" charset="0"/>
            </a:endParaRPr>
          </a:p>
          <a:p>
            <a:pPr marR="810260" lvl="1" algn="just">
              <a:lnSpc>
                <a:spcPct val="120000"/>
              </a:lnSpc>
              <a:spcBef>
                <a:spcPts val="0"/>
              </a:spcBef>
              <a:buSzPct val="100000"/>
              <a:tabLst>
                <a:tab pos="914400" algn="l"/>
              </a:tabLst>
            </a:pPr>
            <a:r>
              <a:rPr lang="de-DE" sz="2000" dirty="0" err="1">
                <a:solidFill>
                  <a:srgbClr val="000000"/>
                </a:solidFill>
                <a:effectLst/>
                <a:ea typeface="Times New Roman" panose="02020603050405020304" pitchFamily="18" charset="0"/>
                <a:cs typeface="Times New Roman" panose="02020603050405020304" pitchFamily="18" charset="0"/>
              </a:rPr>
              <a:t>Hören</a:t>
            </a:r>
            <a:r>
              <a:rPr lang="de-DE" sz="2000" dirty="0">
                <a:solidFill>
                  <a:srgbClr val="000000"/>
                </a:solidFill>
                <a:effectLst/>
                <a:ea typeface="Times New Roman" panose="02020603050405020304" pitchFamily="18" charset="0"/>
                <a:cs typeface="Times New Roman" panose="02020603050405020304" pitchFamily="18" charset="0"/>
              </a:rPr>
              <a:t> </a:t>
            </a:r>
            <a:endParaRPr lang="de-DE" sz="2000" dirty="0">
              <a:effectLst/>
              <a:ea typeface="Times New Roman" panose="02020603050405020304" pitchFamily="18" charset="0"/>
              <a:cs typeface="Times New Roman" panose="02020603050405020304" pitchFamily="18" charset="0"/>
            </a:endParaRPr>
          </a:p>
          <a:p>
            <a:pPr marR="810260" lvl="1" algn="just">
              <a:lnSpc>
                <a:spcPct val="120000"/>
              </a:lnSpc>
              <a:spcBef>
                <a:spcPts val="0"/>
              </a:spcBef>
              <a:buSzPct val="100000"/>
              <a:tabLst>
                <a:tab pos="914400" algn="l"/>
              </a:tabLst>
            </a:pPr>
            <a:r>
              <a:rPr lang="de-DE" sz="2000" dirty="0">
                <a:solidFill>
                  <a:srgbClr val="000000"/>
                </a:solidFill>
                <a:effectLst/>
                <a:ea typeface="Times New Roman" panose="02020603050405020304" pitchFamily="18" charset="0"/>
                <a:cs typeface="Times New Roman" panose="02020603050405020304" pitchFamily="18" charset="0"/>
              </a:rPr>
              <a:t>Sehen </a:t>
            </a:r>
            <a:endParaRPr lang="de-DE" sz="2000" dirty="0">
              <a:effectLst/>
              <a:ea typeface="Times New Roman" panose="02020603050405020304" pitchFamily="18" charset="0"/>
              <a:cs typeface="Times New Roman" panose="02020603050405020304" pitchFamily="18" charset="0"/>
            </a:endParaRPr>
          </a:p>
          <a:p>
            <a:pPr marR="810260" lvl="1" algn="just">
              <a:lnSpc>
                <a:spcPct val="120000"/>
              </a:lnSpc>
              <a:spcBef>
                <a:spcPts val="0"/>
              </a:spcBef>
              <a:buSzPct val="100000"/>
              <a:tabLst>
                <a:tab pos="914400" algn="l"/>
              </a:tabLst>
            </a:pPr>
            <a:r>
              <a:rPr lang="de-DE" sz="2000" dirty="0">
                <a:solidFill>
                  <a:srgbClr val="000000"/>
                </a:solidFill>
                <a:effectLst/>
                <a:ea typeface="Times New Roman" panose="02020603050405020304" pitchFamily="18" charset="0"/>
                <a:cs typeface="Times New Roman" panose="02020603050405020304" pitchFamily="18" charset="0"/>
              </a:rPr>
              <a:t>Autistisches Verhalten </a:t>
            </a:r>
            <a:endParaRPr lang="de-DE" sz="2000" dirty="0">
              <a:effectLst/>
              <a:ea typeface="Times New Roman" panose="02020603050405020304" pitchFamily="18" charset="0"/>
              <a:cs typeface="Times New Roman" panose="02020603050405020304" pitchFamily="18" charset="0"/>
            </a:endParaRPr>
          </a:p>
          <a:p>
            <a:pPr marR="810260" lvl="1" algn="just">
              <a:lnSpc>
                <a:spcPct val="120000"/>
              </a:lnSpc>
              <a:spcBef>
                <a:spcPts val="0"/>
              </a:spcBef>
              <a:buSzPct val="100000"/>
              <a:tabLst>
                <a:tab pos="914400" algn="l"/>
              </a:tabLst>
            </a:pPr>
            <a:r>
              <a:rPr lang="de-DE" sz="2000" dirty="0">
                <a:solidFill>
                  <a:srgbClr val="000000"/>
                </a:solidFill>
                <a:effectLst/>
                <a:ea typeface="Times New Roman" panose="02020603050405020304" pitchFamily="18" charset="0"/>
                <a:cs typeface="Times New Roman" panose="02020603050405020304" pitchFamily="18" charset="0"/>
              </a:rPr>
              <a:t>Dauerhaft kranke </a:t>
            </a:r>
            <a:r>
              <a:rPr lang="de-DE" sz="2000" dirty="0" err="1">
                <a:solidFill>
                  <a:srgbClr val="000000"/>
                </a:solidFill>
                <a:effectLst/>
                <a:ea typeface="Times New Roman" panose="02020603050405020304" pitchFamily="18" charset="0"/>
                <a:cs typeface="Times New Roman" panose="02020603050405020304" pitchFamily="18" charset="0"/>
              </a:rPr>
              <a:t>Schülerinnen</a:t>
            </a:r>
            <a:r>
              <a:rPr lang="de-DE" sz="2000" dirty="0">
                <a:solidFill>
                  <a:srgbClr val="000000"/>
                </a:solidFill>
                <a:effectLst/>
                <a:ea typeface="Times New Roman" panose="02020603050405020304" pitchFamily="18" charset="0"/>
                <a:cs typeface="Times New Roman" panose="02020603050405020304" pitchFamily="18" charset="0"/>
              </a:rPr>
              <a:t> und </a:t>
            </a:r>
            <a:r>
              <a:rPr lang="de-DE" sz="2000" dirty="0" err="1">
                <a:solidFill>
                  <a:srgbClr val="000000"/>
                </a:solidFill>
                <a:effectLst/>
                <a:ea typeface="Times New Roman" panose="02020603050405020304" pitchFamily="18" charset="0"/>
                <a:cs typeface="Times New Roman" panose="02020603050405020304" pitchFamily="18" charset="0"/>
              </a:rPr>
              <a:t>Schüler</a:t>
            </a:r>
            <a:r>
              <a:rPr lang="de-DE" sz="2000" dirty="0">
                <a:solidFill>
                  <a:srgbClr val="000000"/>
                </a:solidFill>
                <a:effectLst/>
                <a:ea typeface="Times New Roman" panose="02020603050405020304" pitchFamily="18" charset="0"/>
                <a:cs typeface="Times New Roman" panose="02020603050405020304" pitchFamily="18" charset="0"/>
              </a:rPr>
              <a:t> </a:t>
            </a:r>
            <a:endParaRPr lang="de-DE" sz="2000"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9047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07623-5260-4E72-D6C6-F36D6F17D57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A668D6A-8161-FBA2-F3E8-45A9BC4C87D7}"/>
              </a:ext>
            </a:extLst>
          </p:cNvPr>
          <p:cNvSpPr>
            <a:spLocks noGrp="1"/>
          </p:cNvSpPr>
          <p:nvPr>
            <p:ph type="title"/>
          </p:nvPr>
        </p:nvSpPr>
        <p:spPr/>
        <p:txBody>
          <a:bodyPr/>
          <a:lstStyle/>
          <a:p>
            <a:r>
              <a:rPr lang="de-DE" dirty="0"/>
              <a:t>3.1.1 Grundsätze und Begriffe IV</a:t>
            </a:r>
          </a:p>
        </p:txBody>
      </p:sp>
      <p:sp>
        <p:nvSpPr>
          <p:cNvPr id="3" name="Inhaltsplatzhalter 2">
            <a:extLst>
              <a:ext uri="{FF2B5EF4-FFF2-40B4-BE49-F238E27FC236}">
                <a16:creationId xmlns:a16="http://schemas.microsoft.com/office/drawing/2014/main" id="{A9229610-68A2-435C-3A32-C52A5A70B2A0}"/>
              </a:ext>
            </a:extLst>
          </p:cNvPr>
          <p:cNvSpPr>
            <a:spLocks noGrp="1"/>
          </p:cNvSpPr>
          <p:nvPr>
            <p:ph idx="1"/>
          </p:nvPr>
        </p:nvSpPr>
        <p:spPr/>
        <p:txBody>
          <a:bodyPr anchor="ctr">
            <a:normAutofit/>
          </a:bodyPr>
          <a:lstStyle/>
          <a:p>
            <a:pPr algn="just"/>
            <a:r>
              <a:rPr lang="de-DE" dirty="0"/>
              <a:t>Nach Artikel 9 (1) DSGVO ist der </a:t>
            </a:r>
            <a:r>
              <a:rPr lang="de-DE" b="1" dirty="0"/>
              <a:t>stärkste Schutz </a:t>
            </a:r>
            <a:r>
              <a:rPr lang="de-DE" dirty="0"/>
              <a:t>bei </a:t>
            </a:r>
            <a:r>
              <a:rPr lang="de-DE" b="1" dirty="0"/>
              <a:t>Gesundheitsdaten</a:t>
            </a:r>
            <a:r>
              <a:rPr lang="de-DE" dirty="0"/>
              <a:t>, Daten zur sexuellen Orientierung, zur rassischen [sic] oder ethnischen Herkunft und bei biometrischen Daten zur eindeutigen Identifizierung (</a:t>
            </a:r>
            <a:r>
              <a:rPr lang="de-DE" b="1" dirty="0"/>
              <a:t>Fotos</a:t>
            </a:r>
            <a:r>
              <a:rPr lang="de-DE" dirty="0"/>
              <a:t>) erforderlich.</a:t>
            </a:r>
          </a:p>
          <a:p>
            <a:pPr algn="just"/>
            <a:r>
              <a:rPr lang="de-DE" dirty="0"/>
              <a:t>Dabei ist es unerheblich, ob diese Informationen automatisch (EDV) oder von Hand (klassischer Lehrerkalender) nach bestimmten Merkmalen geordnet und verwertet werden. Es liegt aber auf der Hand, dass das </a:t>
            </a:r>
            <a:r>
              <a:rPr lang="de-DE" b="1" dirty="0"/>
              <a:t>Missbrauchspotenzial</a:t>
            </a:r>
            <a:r>
              <a:rPr lang="de-DE" dirty="0"/>
              <a:t> bei der </a:t>
            </a:r>
            <a:r>
              <a:rPr lang="de-DE" b="1" dirty="0"/>
              <a:t>elektronischen Datenverarbeitung </a:t>
            </a:r>
            <a:r>
              <a:rPr lang="de-DE" dirty="0"/>
              <a:t>deutlich höher ist als bei Daten, die nur in Papierform vorliegen.</a:t>
            </a:r>
          </a:p>
        </p:txBody>
      </p:sp>
    </p:spTree>
    <p:extLst>
      <p:ext uri="{BB962C8B-B14F-4D97-AF65-F5344CB8AC3E}">
        <p14:creationId xmlns:p14="http://schemas.microsoft.com/office/powerpoint/2010/main" val="21228618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3245E-625E-78F9-111F-33D35994829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E0619A9-CD51-CE7D-2AC9-E57D715D3EED}"/>
              </a:ext>
            </a:extLst>
          </p:cNvPr>
          <p:cNvSpPr>
            <a:spLocks noGrp="1"/>
          </p:cNvSpPr>
          <p:nvPr>
            <p:ph type="title"/>
          </p:nvPr>
        </p:nvSpPr>
        <p:spPr/>
        <p:txBody>
          <a:bodyPr/>
          <a:lstStyle/>
          <a:p>
            <a:r>
              <a:rPr lang="de-DE" dirty="0"/>
              <a:t>3.3.2 Feststellung des </a:t>
            </a:r>
            <a:r>
              <a:rPr lang="de-DE" dirty="0" err="1"/>
              <a:t>sopäd</a:t>
            </a:r>
            <a:r>
              <a:rPr lang="de-DE" dirty="0"/>
              <a:t>. Förderbedarfs</a:t>
            </a:r>
          </a:p>
        </p:txBody>
      </p:sp>
      <p:sp>
        <p:nvSpPr>
          <p:cNvPr id="3" name="Inhaltsplatzhalter 2">
            <a:extLst>
              <a:ext uri="{FF2B5EF4-FFF2-40B4-BE49-F238E27FC236}">
                <a16:creationId xmlns:a16="http://schemas.microsoft.com/office/drawing/2014/main" id="{3D59FA6F-4628-4600-BFD5-F4727CE73286}"/>
              </a:ext>
            </a:extLst>
          </p:cNvPr>
          <p:cNvSpPr>
            <a:spLocks noGrp="1"/>
          </p:cNvSpPr>
          <p:nvPr>
            <p:ph idx="1"/>
          </p:nvPr>
        </p:nvSpPr>
        <p:spPr>
          <a:xfrm>
            <a:off x="838200" y="1825625"/>
            <a:ext cx="10713334" cy="4160396"/>
          </a:xfrm>
        </p:spPr>
        <p:txBody>
          <a:bodyPr anchor="ctr">
            <a:noAutofit/>
          </a:bodyPr>
          <a:lstStyle/>
          <a:p>
            <a:pPr marR="810260" indent="0">
              <a:lnSpc>
                <a:spcPct val="100000"/>
              </a:lnSpc>
              <a:buNone/>
            </a:pPr>
            <a:r>
              <a:rPr lang="de-DE" b="1" dirty="0">
                <a:solidFill>
                  <a:srgbClr val="000000"/>
                </a:solidFill>
                <a:effectLst/>
                <a:ea typeface="Times New Roman" panose="02020603050405020304" pitchFamily="18" charset="0"/>
              </a:rPr>
              <a:t>Wie wird ein </a:t>
            </a:r>
            <a:r>
              <a:rPr lang="de-DE" b="1" dirty="0" err="1">
                <a:solidFill>
                  <a:srgbClr val="000000"/>
                </a:solidFill>
                <a:effectLst/>
                <a:ea typeface="Times New Roman" panose="02020603050405020304" pitchFamily="18" charset="0"/>
              </a:rPr>
              <a:t>sonderpädagogischer</a:t>
            </a:r>
            <a:r>
              <a:rPr lang="de-DE" b="1" dirty="0">
                <a:solidFill>
                  <a:srgbClr val="000000"/>
                </a:solidFill>
                <a:effectLst/>
                <a:ea typeface="Times New Roman" panose="02020603050405020304" pitchFamily="18" charset="0"/>
              </a:rPr>
              <a:t> </a:t>
            </a:r>
            <a:r>
              <a:rPr lang="de-DE" b="1" dirty="0" err="1">
                <a:solidFill>
                  <a:srgbClr val="000000"/>
                </a:solidFill>
                <a:effectLst/>
                <a:ea typeface="Times New Roman" panose="02020603050405020304" pitchFamily="18" charset="0"/>
              </a:rPr>
              <a:t>Förderbedarf</a:t>
            </a:r>
            <a:r>
              <a:rPr lang="de-DE" b="1" dirty="0">
                <a:solidFill>
                  <a:srgbClr val="000000"/>
                </a:solidFill>
                <a:effectLst/>
                <a:ea typeface="Times New Roman" panose="02020603050405020304" pitchFamily="18" charset="0"/>
              </a:rPr>
              <a:t> festgestellt?</a:t>
            </a:r>
            <a:endParaRPr lang="de-DE" b="1" dirty="0">
              <a:ea typeface="Times New Roman" panose="02020603050405020304" pitchFamily="18" charset="0"/>
            </a:endParaRPr>
          </a:p>
          <a:p>
            <a:pPr marL="180340" marR="810260" algn="just">
              <a:lnSpc>
                <a:spcPct val="100000"/>
              </a:lnSpc>
              <a:spcBef>
                <a:spcPts val="500"/>
              </a:spcBef>
              <a:spcAft>
                <a:spcPts val="500"/>
              </a:spcAft>
            </a:pPr>
            <a:r>
              <a:rPr lang="de-DE" dirty="0">
                <a:solidFill>
                  <a:srgbClr val="000000"/>
                </a:solidFill>
                <a:effectLst/>
                <a:ea typeface="Times New Roman" panose="02020603050405020304" pitchFamily="18" charset="0"/>
              </a:rPr>
              <a:t>Das Verfahren zur Feststellung eines </a:t>
            </a:r>
            <a:r>
              <a:rPr lang="de-DE" dirty="0" err="1">
                <a:solidFill>
                  <a:srgbClr val="000000"/>
                </a:solidFill>
                <a:effectLst/>
                <a:ea typeface="Times New Roman" panose="02020603050405020304" pitchFamily="18" charset="0"/>
              </a:rPr>
              <a:t>sonderpädagogischen</a:t>
            </a:r>
            <a:r>
              <a:rPr lang="de-DE" dirty="0">
                <a:solidFill>
                  <a:srgbClr val="000000"/>
                </a:solidFill>
                <a:effectLst/>
                <a:ea typeface="Times New Roman" panose="02020603050405020304" pitchFamily="18" charset="0"/>
              </a:rPr>
              <a:t> </a:t>
            </a:r>
            <a:r>
              <a:rPr lang="de-DE" dirty="0" err="1">
                <a:solidFill>
                  <a:srgbClr val="000000"/>
                </a:solidFill>
                <a:effectLst/>
                <a:ea typeface="Times New Roman" panose="02020603050405020304" pitchFamily="18" charset="0"/>
              </a:rPr>
              <a:t>Förderbedarfs</a:t>
            </a:r>
            <a:r>
              <a:rPr lang="de-DE" dirty="0">
                <a:solidFill>
                  <a:srgbClr val="000000"/>
                </a:solidFill>
                <a:effectLst/>
                <a:ea typeface="Times New Roman" panose="02020603050405020304" pitchFamily="18" charset="0"/>
              </a:rPr>
              <a:t> kann auf Antrag der Eltern, der besuchten Schule oder der </a:t>
            </a:r>
            <a:r>
              <a:rPr lang="de-DE" dirty="0" err="1">
                <a:solidFill>
                  <a:srgbClr val="000000"/>
                </a:solidFill>
                <a:effectLst/>
                <a:ea typeface="Times New Roman" panose="02020603050405020304" pitchFamily="18" charset="0"/>
              </a:rPr>
              <a:t>volljährigen</a:t>
            </a:r>
            <a:r>
              <a:rPr lang="de-DE" dirty="0">
                <a:solidFill>
                  <a:srgbClr val="000000"/>
                </a:solidFill>
                <a:effectLst/>
                <a:ea typeface="Times New Roman" panose="02020603050405020304" pitchFamily="18" charset="0"/>
              </a:rPr>
              <a:t> betroffenen </a:t>
            </a:r>
            <a:r>
              <a:rPr lang="de-DE" dirty="0" err="1">
                <a:solidFill>
                  <a:srgbClr val="000000"/>
                </a:solidFill>
                <a:effectLst/>
                <a:ea typeface="Times New Roman" panose="02020603050405020304" pitchFamily="18" charset="0"/>
              </a:rPr>
              <a:t>Schülerinnen</a:t>
            </a:r>
            <a:r>
              <a:rPr lang="de-DE" dirty="0">
                <a:solidFill>
                  <a:srgbClr val="000000"/>
                </a:solidFill>
                <a:effectLst/>
                <a:ea typeface="Times New Roman" panose="02020603050405020304" pitchFamily="18" charset="0"/>
              </a:rPr>
              <a:t> und </a:t>
            </a:r>
            <a:r>
              <a:rPr lang="de-DE" dirty="0" err="1">
                <a:solidFill>
                  <a:srgbClr val="000000"/>
                </a:solidFill>
                <a:effectLst/>
                <a:ea typeface="Times New Roman" panose="02020603050405020304" pitchFamily="18" charset="0"/>
              </a:rPr>
              <a:t>Schüler</a:t>
            </a:r>
            <a:r>
              <a:rPr lang="de-DE" dirty="0">
                <a:solidFill>
                  <a:srgbClr val="000000"/>
                </a:solidFill>
                <a:effectLst/>
                <a:ea typeface="Times New Roman" panose="02020603050405020304" pitchFamily="18" charset="0"/>
              </a:rPr>
              <a:t> eingeleitet werden, wenn ein </a:t>
            </a:r>
            <a:r>
              <a:rPr lang="de-DE" dirty="0" err="1">
                <a:solidFill>
                  <a:srgbClr val="000000"/>
                </a:solidFill>
                <a:effectLst/>
                <a:ea typeface="Times New Roman" panose="02020603050405020304" pitchFamily="18" charset="0"/>
              </a:rPr>
              <a:t>sonderpädagogischer</a:t>
            </a:r>
            <a:r>
              <a:rPr lang="de-DE" dirty="0">
                <a:solidFill>
                  <a:srgbClr val="000000"/>
                </a:solidFill>
                <a:effectLst/>
                <a:ea typeface="Times New Roman" panose="02020603050405020304" pitchFamily="18" charset="0"/>
              </a:rPr>
              <a:t> </a:t>
            </a:r>
            <a:r>
              <a:rPr lang="de-DE" dirty="0" err="1">
                <a:solidFill>
                  <a:srgbClr val="000000"/>
                </a:solidFill>
                <a:effectLst/>
                <a:ea typeface="Times New Roman" panose="02020603050405020304" pitchFamily="18" charset="0"/>
              </a:rPr>
              <a:t>Förderbedarf</a:t>
            </a:r>
            <a:r>
              <a:rPr lang="de-DE" dirty="0">
                <a:solidFill>
                  <a:srgbClr val="000000"/>
                </a:solidFill>
                <a:effectLst/>
                <a:ea typeface="Times New Roman" panose="02020603050405020304" pitchFamily="18" charset="0"/>
              </a:rPr>
              <a:t> vermutet wird (</a:t>
            </a:r>
            <a:r>
              <a:rPr lang="de-DE" dirty="0" err="1">
                <a:solidFill>
                  <a:srgbClr val="000000"/>
                </a:solidFill>
                <a:effectLst/>
                <a:ea typeface="Times New Roman" panose="02020603050405020304" pitchFamily="18" charset="0"/>
              </a:rPr>
              <a:t>SoFVO</a:t>
            </a:r>
            <a:r>
              <a:rPr lang="de-DE" dirty="0">
                <a:solidFill>
                  <a:srgbClr val="000000"/>
                </a:solidFill>
                <a:effectLst/>
                <a:ea typeface="Times New Roman" panose="02020603050405020304" pitchFamily="18" charset="0"/>
              </a:rPr>
              <a:t> § 4). </a:t>
            </a:r>
          </a:p>
          <a:p>
            <a:pPr marL="180340" marR="810260" algn="just">
              <a:lnSpc>
                <a:spcPct val="100000"/>
              </a:lnSpc>
              <a:spcBef>
                <a:spcPts val="500"/>
              </a:spcBef>
              <a:spcAft>
                <a:spcPts val="500"/>
              </a:spcAft>
            </a:pPr>
            <a:r>
              <a:rPr lang="de-DE" dirty="0">
                <a:solidFill>
                  <a:srgbClr val="000000"/>
                </a:solidFill>
                <a:effectLst/>
                <a:ea typeface="Times New Roman" panose="02020603050405020304" pitchFamily="18" charset="0"/>
              </a:rPr>
              <a:t>Beteiligte: besuchte Schule, aufnehmende Schule, Eltern und das regional </a:t>
            </a:r>
            <a:r>
              <a:rPr lang="de-DE" dirty="0" err="1">
                <a:solidFill>
                  <a:srgbClr val="000000"/>
                </a:solidFill>
                <a:effectLst/>
                <a:ea typeface="Times New Roman" panose="02020603050405020304" pitchFamily="18" charset="0"/>
              </a:rPr>
              <a:t>zuständige</a:t>
            </a:r>
            <a:r>
              <a:rPr lang="de-DE" dirty="0">
                <a:solidFill>
                  <a:srgbClr val="000000"/>
                </a:solidFill>
                <a:effectLst/>
                <a:ea typeface="Times New Roman" panose="02020603050405020304" pitchFamily="18" charset="0"/>
              </a:rPr>
              <a:t> </a:t>
            </a:r>
            <a:r>
              <a:rPr lang="de-DE" dirty="0" err="1">
                <a:solidFill>
                  <a:srgbClr val="000000"/>
                </a:solidFill>
                <a:effectLst/>
                <a:ea typeface="Times New Roman" panose="02020603050405020304" pitchFamily="18" charset="0"/>
              </a:rPr>
              <a:t>Förderzentrum</a:t>
            </a:r>
            <a:endParaRPr lang="de-DE" dirty="0">
              <a:solidFill>
                <a:srgbClr val="000000"/>
              </a:solidFill>
              <a:effectLst/>
              <a:ea typeface="Times New Roman" panose="02020603050405020304" pitchFamily="18" charset="0"/>
            </a:endParaRPr>
          </a:p>
        </p:txBody>
      </p:sp>
    </p:spTree>
    <p:extLst>
      <p:ext uri="{BB962C8B-B14F-4D97-AF65-F5344CB8AC3E}">
        <p14:creationId xmlns:p14="http://schemas.microsoft.com/office/powerpoint/2010/main" val="19630794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DCD70-AB8C-3BCB-4BD9-32BF95EE43D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8939C22-6DC9-1D51-4270-3A1FF3A2E89D}"/>
              </a:ext>
            </a:extLst>
          </p:cNvPr>
          <p:cNvSpPr>
            <a:spLocks noGrp="1"/>
          </p:cNvSpPr>
          <p:nvPr>
            <p:ph type="title"/>
          </p:nvPr>
        </p:nvSpPr>
        <p:spPr/>
        <p:txBody>
          <a:bodyPr/>
          <a:lstStyle/>
          <a:p>
            <a:r>
              <a:rPr lang="de-DE" dirty="0"/>
              <a:t>3.3.2 Feststellung des </a:t>
            </a:r>
            <a:r>
              <a:rPr lang="de-DE" dirty="0" err="1"/>
              <a:t>sopäd</a:t>
            </a:r>
            <a:r>
              <a:rPr lang="de-DE" dirty="0"/>
              <a:t>. Förderbedarfs</a:t>
            </a:r>
          </a:p>
        </p:txBody>
      </p:sp>
      <p:sp>
        <p:nvSpPr>
          <p:cNvPr id="3" name="Inhaltsplatzhalter 2">
            <a:extLst>
              <a:ext uri="{FF2B5EF4-FFF2-40B4-BE49-F238E27FC236}">
                <a16:creationId xmlns:a16="http://schemas.microsoft.com/office/drawing/2014/main" id="{71D1289F-BDDA-486A-AD31-789FB4563D16}"/>
              </a:ext>
            </a:extLst>
          </p:cNvPr>
          <p:cNvSpPr>
            <a:spLocks noGrp="1"/>
          </p:cNvSpPr>
          <p:nvPr>
            <p:ph idx="1"/>
          </p:nvPr>
        </p:nvSpPr>
        <p:spPr>
          <a:xfrm>
            <a:off x="838200" y="1825625"/>
            <a:ext cx="10713334" cy="4160396"/>
          </a:xfrm>
        </p:spPr>
        <p:txBody>
          <a:bodyPr anchor="ctr">
            <a:normAutofit/>
          </a:bodyPr>
          <a:lstStyle/>
          <a:p>
            <a:pPr marL="466090" marR="810260" indent="-514350" algn="just">
              <a:lnSpc>
                <a:spcPct val="115000"/>
              </a:lnSpc>
              <a:spcBef>
                <a:spcPts val="500"/>
              </a:spcBef>
              <a:spcAft>
                <a:spcPts val="500"/>
              </a:spcAft>
              <a:buFont typeface="+mj-lt"/>
              <a:buAutoNum type="arabicPeriod"/>
            </a:pPr>
            <a:r>
              <a:rPr lang="de-DE" dirty="0">
                <a:solidFill>
                  <a:srgbClr val="000000"/>
                </a:solidFill>
                <a:effectLst/>
                <a:ea typeface="Times New Roman" panose="02020603050405020304" pitchFamily="18" charset="0"/>
              </a:rPr>
              <a:t>Die Eltern sind </a:t>
            </a:r>
            <a:r>
              <a:rPr lang="de-DE" dirty="0" err="1">
                <a:solidFill>
                  <a:srgbClr val="000000"/>
                </a:solidFill>
                <a:effectLst/>
                <a:ea typeface="Times New Roman" panose="02020603050405020304" pitchFamily="18" charset="0"/>
              </a:rPr>
              <a:t>über</a:t>
            </a:r>
            <a:r>
              <a:rPr lang="de-DE" dirty="0">
                <a:solidFill>
                  <a:srgbClr val="000000"/>
                </a:solidFill>
                <a:effectLst/>
                <a:ea typeface="Times New Roman" panose="02020603050405020304" pitchFamily="18" charset="0"/>
              </a:rPr>
              <a:t> den vermuteten </a:t>
            </a:r>
            <a:r>
              <a:rPr lang="de-DE" dirty="0" err="1">
                <a:solidFill>
                  <a:srgbClr val="000000"/>
                </a:solidFill>
                <a:effectLst/>
                <a:ea typeface="Times New Roman" panose="02020603050405020304" pitchFamily="18" charset="0"/>
              </a:rPr>
              <a:t>sonderpädagogischen</a:t>
            </a:r>
            <a:r>
              <a:rPr lang="de-DE" dirty="0">
                <a:solidFill>
                  <a:srgbClr val="000000"/>
                </a:solidFill>
                <a:effectLst/>
                <a:ea typeface="Times New Roman" panose="02020603050405020304" pitchFamily="18" charset="0"/>
              </a:rPr>
              <a:t> </a:t>
            </a:r>
            <a:r>
              <a:rPr lang="de-DE" dirty="0" err="1">
                <a:solidFill>
                  <a:srgbClr val="000000"/>
                </a:solidFill>
                <a:effectLst/>
                <a:ea typeface="Times New Roman" panose="02020603050405020304" pitchFamily="18" charset="0"/>
              </a:rPr>
              <a:t>Förderbedarf</a:t>
            </a:r>
            <a:r>
              <a:rPr lang="de-DE" dirty="0">
                <a:solidFill>
                  <a:srgbClr val="000000"/>
                </a:solidFill>
                <a:effectLst/>
                <a:ea typeface="Times New Roman" panose="02020603050405020304" pitchFamily="18" charset="0"/>
              </a:rPr>
              <a:t> und die Einleitung des </a:t>
            </a:r>
            <a:r>
              <a:rPr lang="de-DE" dirty="0" err="1">
                <a:solidFill>
                  <a:srgbClr val="000000"/>
                </a:solidFill>
                <a:effectLst/>
                <a:ea typeface="Times New Roman" panose="02020603050405020304" pitchFamily="18" charset="0"/>
              </a:rPr>
              <a:t>Überprüfungsverfahrens</a:t>
            </a:r>
            <a:r>
              <a:rPr lang="de-DE" dirty="0">
                <a:solidFill>
                  <a:srgbClr val="000000"/>
                </a:solidFill>
                <a:effectLst/>
                <a:ea typeface="Times New Roman" panose="02020603050405020304" pitchFamily="18" charset="0"/>
              </a:rPr>
              <a:t> zu informieren. </a:t>
            </a:r>
            <a:endParaRPr lang="de-DE" dirty="0">
              <a:effectLst/>
              <a:ea typeface="Times New Roman" panose="02020603050405020304" pitchFamily="18" charset="0"/>
            </a:endParaRPr>
          </a:p>
          <a:p>
            <a:pPr marL="466090" marR="810260" indent="-514350" algn="just">
              <a:lnSpc>
                <a:spcPct val="115000"/>
              </a:lnSpc>
              <a:spcBef>
                <a:spcPts val="500"/>
              </a:spcBef>
              <a:spcAft>
                <a:spcPts val="500"/>
              </a:spcAft>
              <a:buFont typeface="+mj-lt"/>
              <a:buAutoNum type="arabicPeriod"/>
            </a:pPr>
            <a:r>
              <a:rPr lang="de-DE" dirty="0">
                <a:solidFill>
                  <a:srgbClr val="000000"/>
                </a:solidFill>
                <a:ea typeface="Times New Roman" panose="02020603050405020304" pitchFamily="18" charset="0"/>
              </a:rPr>
              <a:t>d</a:t>
            </a:r>
            <a:r>
              <a:rPr lang="de-DE" dirty="0">
                <a:solidFill>
                  <a:srgbClr val="000000"/>
                </a:solidFill>
                <a:effectLst/>
                <a:ea typeface="Times New Roman" panose="02020603050405020304" pitchFamily="18" charset="0"/>
              </a:rPr>
              <a:t>as </a:t>
            </a:r>
            <a:r>
              <a:rPr lang="de-DE" dirty="0" err="1">
                <a:solidFill>
                  <a:srgbClr val="000000"/>
                </a:solidFill>
                <a:effectLst/>
                <a:ea typeface="Times New Roman" panose="02020603050405020304" pitchFamily="18" charset="0"/>
              </a:rPr>
              <a:t>zuständige</a:t>
            </a:r>
            <a:r>
              <a:rPr lang="de-DE" dirty="0">
                <a:solidFill>
                  <a:srgbClr val="000000"/>
                </a:solidFill>
                <a:effectLst/>
                <a:ea typeface="Times New Roman" panose="02020603050405020304" pitchFamily="18" charset="0"/>
              </a:rPr>
              <a:t> </a:t>
            </a:r>
            <a:r>
              <a:rPr lang="de-DE" dirty="0" err="1">
                <a:solidFill>
                  <a:srgbClr val="000000"/>
                </a:solidFill>
                <a:effectLst/>
                <a:ea typeface="Times New Roman" panose="02020603050405020304" pitchFamily="18" charset="0"/>
              </a:rPr>
              <a:t>Förderzentrum</a:t>
            </a:r>
            <a:r>
              <a:rPr lang="de-DE" dirty="0">
                <a:solidFill>
                  <a:srgbClr val="000000"/>
                </a:solidFill>
                <a:effectLst/>
                <a:ea typeface="Times New Roman" panose="02020603050405020304" pitchFamily="18" charset="0"/>
              </a:rPr>
              <a:t> (Leitung des Verfahrens) erstellt ein </a:t>
            </a:r>
            <a:r>
              <a:rPr lang="de-DE" dirty="0" err="1">
                <a:solidFill>
                  <a:srgbClr val="000000"/>
                </a:solidFill>
                <a:effectLst/>
                <a:ea typeface="Times New Roman" panose="02020603050405020304" pitchFamily="18" charset="0"/>
              </a:rPr>
              <a:t>sonderpädagogisches</a:t>
            </a:r>
            <a:r>
              <a:rPr lang="de-DE" dirty="0">
                <a:solidFill>
                  <a:srgbClr val="000000"/>
                </a:solidFill>
                <a:effectLst/>
                <a:ea typeface="Times New Roman" panose="02020603050405020304" pitchFamily="18" charset="0"/>
              </a:rPr>
              <a:t> Gutachten mit einem Entscheidungsvorschlag zum Förderschwerpunkt und ggf. zum Nachteilsausgleich </a:t>
            </a:r>
          </a:p>
        </p:txBody>
      </p:sp>
    </p:spTree>
    <p:extLst>
      <p:ext uri="{BB962C8B-B14F-4D97-AF65-F5344CB8AC3E}">
        <p14:creationId xmlns:p14="http://schemas.microsoft.com/office/powerpoint/2010/main" val="134200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590BB-AF35-A771-E5D9-69A6B0EE756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0A89CD4-109E-AB1C-547D-77BFB0D21DC5}"/>
              </a:ext>
            </a:extLst>
          </p:cNvPr>
          <p:cNvSpPr>
            <a:spLocks noGrp="1"/>
          </p:cNvSpPr>
          <p:nvPr>
            <p:ph type="title"/>
          </p:nvPr>
        </p:nvSpPr>
        <p:spPr/>
        <p:txBody>
          <a:bodyPr/>
          <a:lstStyle/>
          <a:p>
            <a:r>
              <a:rPr lang="de-DE" dirty="0"/>
              <a:t>3.3.2 Feststellung des </a:t>
            </a:r>
            <a:r>
              <a:rPr lang="de-DE" dirty="0" err="1"/>
              <a:t>sopäd</a:t>
            </a:r>
            <a:r>
              <a:rPr lang="de-DE" dirty="0"/>
              <a:t>. Förderbedarfs</a:t>
            </a:r>
          </a:p>
        </p:txBody>
      </p:sp>
      <p:sp>
        <p:nvSpPr>
          <p:cNvPr id="3" name="Inhaltsplatzhalter 2">
            <a:extLst>
              <a:ext uri="{FF2B5EF4-FFF2-40B4-BE49-F238E27FC236}">
                <a16:creationId xmlns:a16="http://schemas.microsoft.com/office/drawing/2014/main" id="{CDB8ADED-E33C-888B-540F-B9F6C481640C}"/>
              </a:ext>
            </a:extLst>
          </p:cNvPr>
          <p:cNvSpPr>
            <a:spLocks noGrp="1"/>
          </p:cNvSpPr>
          <p:nvPr>
            <p:ph idx="1"/>
          </p:nvPr>
        </p:nvSpPr>
        <p:spPr>
          <a:xfrm>
            <a:off x="838200" y="1825625"/>
            <a:ext cx="10713334" cy="3330575"/>
          </a:xfrm>
        </p:spPr>
        <p:txBody>
          <a:bodyPr anchor="ctr">
            <a:normAutofit/>
          </a:bodyPr>
          <a:lstStyle/>
          <a:p>
            <a:pPr marL="466090" marR="810260" indent="-514350" algn="just">
              <a:lnSpc>
                <a:spcPct val="115000"/>
              </a:lnSpc>
              <a:spcBef>
                <a:spcPts val="500"/>
              </a:spcBef>
              <a:spcAft>
                <a:spcPts val="500"/>
              </a:spcAft>
              <a:buFont typeface="+mj-lt"/>
              <a:buAutoNum type="arabicPeriod" startAt="3"/>
            </a:pPr>
            <a:r>
              <a:rPr lang="de-DE" dirty="0">
                <a:solidFill>
                  <a:srgbClr val="000000"/>
                </a:solidFill>
                <a:effectLst/>
                <a:ea typeface="Times New Roman" panose="02020603050405020304" pitchFamily="18" charset="0"/>
              </a:rPr>
              <a:t>Das Gutachten wird den Eltern </a:t>
            </a:r>
            <a:r>
              <a:rPr lang="de-DE" dirty="0" err="1">
                <a:solidFill>
                  <a:srgbClr val="000000"/>
                </a:solidFill>
                <a:effectLst/>
                <a:ea typeface="Times New Roman" panose="02020603050405020304" pitchFamily="18" charset="0"/>
              </a:rPr>
              <a:t>erläutert</a:t>
            </a:r>
            <a:r>
              <a:rPr lang="de-DE" dirty="0">
                <a:solidFill>
                  <a:srgbClr val="000000"/>
                </a:solidFill>
                <a:effectLst/>
                <a:ea typeface="Times New Roman" panose="02020603050405020304" pitchFamily="18" charset="0"/>
              </a:rPr>
              <a:t>. </a:t>
            </a:r>
            <a:endParaRPr lang="de-DE" dirty="0">
              <a:effectLst/>
              <a:ea typeface="Times New Roman" panose="02020603050405020304" pitchFamily="18" charset="0"/>
            </a:endParaRPr>
          </a:p>
          <a:p>
            <a:pPr marL="466090" marR="810260" indent="-514350" algn="just">
              <a:lnSpc>
                <a:spcPct val="115000"/>
              </a:lnSpc>
              <a:spcBef>
                <a:spcPts val="500"/>
              </a:spcBef>
              <a:spcAft>
                <a:spcPts val="500"/>
              </a:spcAft>
              <a:buFont typeface="+mj-lt"/>
              <a:buAutoNum type="arabicPeriod" startAt="3"/>
            </a:pPr>
            <a:r>
              <a:rPr lang="de-DE" dirty="0">
                <a:solidFill>
                  <a:srgbClr val="000000"/>
                </a:solidFill>
                <a:effectLst/>
                <a:ea typeface="Times New Roman" panose="02020603050405020304" pitchFamily="18" charset="0"/>
              </a:rPr>
              <a:t>die </a:t>
            </a:r>
            <a:r>
              <a:rPr lang="de-DE" dirty="0" err="1">
                <a:solidFill>
                  <a:srgbClr val="000000"/>
                </a:solidFill>
                <a:effectLst/>
                <a:ea typeface="Times New Roman" panose="02020603050405020304" pitchFamily="18" charset="0"/>
              </a:rPr>
              <a:t>Schulaufsichtsbehörde</a:t>
            </a:r>
            <a:r>
              <a:rPr lang="de-DE" dirty="0">
                <a:solidFill>
                  <a:srgbClr val="000000"/>
                </a:solidFill>
                <a:effectLst/>
                <a:ea typeface="Times New Roman" panose="02020603050405020304" pitchFamily="18" charset="0"/>
              </a:rPr>
              <a:t> entscheidet, ob ein </a:t>
            </a:r>
            <a:r>
              <a:rPr lang="de-DE" dirty="0" err="1">
                <a:solidFill>
                  <a:srgbClr val="000000"/>
                </a:solidFill>
                <a:effectLst/>
                <a:ea typeface="Times New Roman" panose="02020603050405020304" pitchFamily="18" charset="0"/>
              </a:rPr>
              <a:t>sonderpädagogischer</a:t>
            </a:r>
            <a:r>
              <a:rPr lang="de-DE" dirty="0">
                <a:solidFill>
                  <a:srgbClr val="000000"/>
                </a:solidFill>
                <a:effectLst/>
                <a:ea typeface="Times New Roman" panose="02020603050405020304" pitchFamily="18" charset="0"/>
              </a:rPr>
              <a:t> </a:t>
            </a:r>
            <a:r>
              <a:rPr lang="de-DE" dirty="0" err="1">
                <a:solidFill>
                  <a:srgbClr val="000000"/>
                </a:solidFill>
                <a:effectLst/>
                <a:ea typeface="Times New Roman" panose="02020603050405020304" pitchFamily="18" charset="0"/>
              </a:rPr>
              <a:t>Förderbedarf</a:t>
            </a:r>
            <a:r>
              <a:rPr lang="de-DE" dirty="0">
                <a:solidFill>
                  <a:srgbClr val="000000"/>
                </a:solidFill>
                <a:effectLst/>
                <a:ea typeface="Times New Roman" panose="02020603050405020304" pitchFamily="18" charset="0"/>
              </a:rPr>
              <a:t> vorliegt, an welcher Schule die </a:t>
            </a:r>
            <a:r>
              <a:rPr lang="de-DE" dirty="0" err="1">
                <a:solidFill>
                  <a:srgbClr val="000000"/>
                </a:solidFill>
                <a:effectLst/>
                <a:ea typeface="Times New Roman" panose="02020603050405020304" pitchFamily="18" charset="0"/>
              </a:rPr>
              <a:t>Schülerin</a:t>
            </a:r>
            <a:r>
              <a:rPr lang="de-DE" dirty="0">
                <a:solidFill>
                  <a:srgbClr val="000000"/>
                </a:solidFill>
                <a:effectLst/>
                <a:ea typeface="Times New Roman" panose="02020603050405020304" pitchFamily="18" charset="0"/>
              </a:rPr>
              <a:t> oder der </a:t>
            </a:r>
            <a:r>
              <a:rPr lang="de-DE" dirty="0" err="1">
                <a:solidFill>
                  <a:srgbClr val="000000"/>
                </a:solidFill>
                <a:effectLst/>
                <a:ea typeface="Times New Roman" panose="02020603050405020304" pitchFamily="18" charset="0"/>
              </a:rPr>
              <a:t>Schüler</a:t>
            </a:r>
            <a:r>
              <a:rPr lang="de-DE" dirty="0">
                <a:solidFill>
                  <a:srgbClr val="000000"/>
                </a:solidFill>
                <a:effectLst/>
                <a:ea typeface="Times New Roman" panose="02020603050405020304" pitchFamily="18" charset="0"/>
              </a:rPr>
              <a:t> beschult und nach welchem </a:t>
            </a:r>
            <a:r>
              <a:rPr lang="de-DE" dirty="0" err="1">
                <a:solidFill>
                  <a:srgbClr val="000000"/>
                </a:solidFill>
                <a:effectLst/>
                <a:ea typeface="Times New Roman" panose="02020603050405020304" pitchFamily="18" charset="0"/>
              </a:rPr>
              <a:t>Förderschwerpunkt</a:t>
            </a:r>
            <a:r>
              <a:rPr lang="de-DE" dirty="0">
                <a:solidFill>
                  <a:srgbClr val="000000"/>
                </a:solidFill>
                <a:effectLst/>
                <a:ea typeface="Times New Roman" panose="02020603050405020304" pitchFamily="18" charset="0"/>
              </a:rPr>
              <a:t> Unterricht erteilt werden soll</a:t>
            </a:r>
            <a:endParaRPr lang="de-DE" dirty="0">
              <a:effectLst/>
              <a:ea typeface="Times New Roman" panose="02020603050405020304" pitchFamily="18" charset="0"/>
            </a:endParaRPr>
          </a:p>
        </p:txBody>
      </p:sp>
      <p:pic>
        <p:nvPicPr>
          <p:cNvPr id="4" name="Grafik 3">
            <a:extLst>
              <a:ext uri="{FF2B5EF4-FFF2-40B4-BE49-F238E27FC236}">
                <a16:creationId xmlns:a16="http://schemas.microsoft.com/office/drawing/2014/main" id="{EE28110E-7E44-995A-8937-FE8731ECAD45}"/>
              </a:ext>
            </a:extLst>
          </p:cNvPr>
          <p:cNvPicPr>
            <a:picLocks noChangeAspect="1"/>
          </p:cNvPicPr>
          <p:nvPr/>
        </p:nvPicPr>
        <p:blipFill>
          <a:blip r:embed="rId2"/>
          <a:stretch>
            <a:fillRect/>
          </a:stretch>
        </p:blipFill>
        <p:spPr>
          <a:xfrm>
            <a:off x="8382000" y="4167187"/>
            <a:ext cx="2501900" cy="2501900"/>
          </a:xfrm>
          <a:prstGeom prst="rect">
            <a:avLst/>
          </a:prstGeom>
        </p:spPr>
      </p:pic>
    </p:spTree>
    <p:extLst>
      <p:ext uri="{BB962C8B-B14F-4D97-AF65-F5344CB8AC3E}">
        <p14:creationId xmlns:p14="http://schemas.microsoft.com/office/powerpoint/2010/main" val="5938912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0086C7C-2FD8-B291-36D3-40C7E0C2F92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8BD30F7-CCDF-8CFB-A45A-2A2671E6F891}"/>
              </a:ext>
            </a:extLst>
          </p:cNvPr>
          <p:cNvSpPr>
            <a:spLocks noGrp="1"/>
          </p:cNvSpPr>
          <p:nvPr>
            <p:ph type="title"/>
          </p:nvPr>
        </p:nvSpPr>
        <p:spPr/>
        <p:txBody>
          <a:bodyPr/>
          <a:lstStyle/>
          <a:p>
            <a:r>
              <a:rPr lang="de-DE" dirty="0"/>
              <a:t>3.3.2 Feststellung des </a:t>
            </a:r>
            <a:r>
              <a:rPr lang="de-DE" dirty="0" err="1"/>
              <a:t>sopäd</a:t>
            </a:r>
            <a:r>
              <a:rPr lang="de-DE" dirty="0"/>
              <a:t>. Förderbedarfs</a:t>
            </a:r>
          </a:p>
        </p:txBody>
      </p:sp>
      <p:sp>
        <p:nvSpPr>
          <p:cNvPr id="3" name="Inhaltsplatzhalter 2">
            <a:extLst>
              <a:ext uri="{FF2B5EF4-FFF2-40B4-BE49-F238E27FC236}">
                <a16:creationId xmlns:a16="http://schemas.microsoft.com/office/drawing/2014/main" id="{22EA3CC1-8A22-EF67-10D9-07CFAD024FF8}"/>
              </a:ext>
            </a:extLst>
          </p:cNvPr>
          <p:cNvSpPr>
            <a:spLocks noGrp="1"/>
          </p:cNvSpPr>
          <p:nvPr>
            <p:ph idx="1"/>
          </p:nvPr>
        </p:nvSpPr>
        <p:spPr>
          <a:xfrm>
            <a:off x="838200" y="1825625"/>
            <a:ext cx="10713334" cy="4160396"/>
          </a:xfrm>
        </p:spPr>
        <p:txBody>
          <a:bodyPr anchor="ctr">
            <a:normAutofit fontScale="92500" lnSpcReduction="20000"/>
          </a:bodyPr>
          <a:lstStyle/>
          <a:p>
            <a:pPr marL="0" marR="810260" indent="0">
              <a:lnSpc>
                <a:spcPct val="115000"/>
              </a:lnSpc>
              <a:spcBef>
                <a:spcPts val="500"/>
              </a:spcBef>
              <a:spcAft>
                <a:spcPts val="500"/>
              </a:spcAft>
              <a:buNone/>
            </a:pPr>
            <a:r>
              <a:rPr lang="de-DE" b="1" dirty="0">
                <a:solidFill>
                  <a:srgbClr val="000000"/>
                </a:solidFill>
                <a:effectLst/>
                <a:ea typeface="Times New Roman" panose="02020603050405020304" pitchFamily="18" charset="0"/>
              </a:rPr>
              <a:t>Welche Aufgaben hat die besuchte beziehungsweise meldende Schule?</a:t>
            </a:r>
          </a:p>
          <a:p>
            <a:pPr marR="810260" algn="just">
              <a:lnSpc>
                <a:spcPct val="115000"/>
              </a:lnSpc>
              <a:spcBef>
                <a:spcPts val="500"/>
              </a:spcBef>
              <a:spcAft>
                <a:spcPts val="500"/>
              </a:spcAft>
            </a:pPr>
            <a:r>
              <a:rPr lang="de-DE" dirty="0">
                <a:solidFill>
                  <a:srgbClr val="000000"/>
                </a:solidFill>
                <a:effectLst/>
                <a:ea typeface="Times New Roman" panose="02020603050405020304" pitchFamily="18" charset="0"/>
              </a:rPr>
              <a:t>informiert die Eltern </a:t>
            </a:r>
            <a:r>
              <a:rPr lang="de-DE" dirty="0" err="1">
                <a:solidFill>
                  <a:srgbClr val="000000"/>
                </a:solidFill>
                <a:effectLst/>
                <a:ea typeface="Times New Roman" panose="02020603050405020304" pitchFamily="18" charset="0"/>
              </a:rPr>
              <a:t>über</a:t>
            </a:r>
            <a:r>
              <a:rPr lang="de-DE" dirty="0">
                <a:solidFill>
                  <a:srgbClr val="000000"/>
                </a:solidFill>
                <a:effectLst/>
                <a:ea typeface="Times New Roman" panose="02020603050405020304" pitchFamily="18" charset="0"/>
              </a:rPr>
              <a:t> den vermuteten </a:t>
            </a:r>
            <a:r>
              <a:rPr lang="de-DE" dirty="0" err="1">
                <a:solidFill>
                  <a:srgbClr val="000000"/>
                </a:solidFill>
                <a:effectLst/>
                <a:ea typeface="Times New Roman" panose="02020603050405020304" pitchFamily="18" charset="0"/>
              </a:rPr>
              <a:t>sonderpädagogischen</a:t>
            </a:r>
            <a:r>
              <a:rPr lang="de-DE" dirty="0">
                <a:solidFill>
                  <a:srgbClr val="000000"/>
                </a:solidFill>
                <a:effectLst/>
                <a:ea typeface="Times New Roman" panose="02020603050405020304" pitchFamily="18" charset="0"/>
              </a:rPr>
              <a:t> </a:t>
            </a:r>
            <a:r>
              <a:rPr lang="de-DE" dirty="0" err="1">
                <a:solidFill>
                  <a:srgbClr val="000000"/>
                </a:solidFill>
                <a:effectLst/>
                <a:ea typeface="Times New Roman" panose="02020603050405020304" pitchFamily="18" charset="0"/>
              </a:rPr>
              <a:t>Förderbedarf</a:t>
            </a:r>
            <a:r>
              <a:rPr lang="de-DE" dirty="0">
                <a:solidFill>
                  <a:srgbClr val="000000"/>
                </a:solidFill>
                <a:effectLst/>
                <a:ea typeface="Times New Roman" panose="02020603050405020304" pitchFamily="18" charset="0"/>
              </a:rPr>
              <a:t> und </a:t>
            </a:r>
            <a:r>
              <a:rPr lang="de-DE" dirty="0" err="1">
                <a:solidFill>
                  <a:srgbClr val="000000"/>
                </a:solidFill>
                <a:effectLst/>
                <a:ea typeface="Times New Roman" panose="02020603050405020304" pitchFamily="18" charset="0"/>
              </a:rPr>
              <a:t>über</a:t>
            </a:r>
            <a:r>
              <a:rPr lang="de-DE" dirty="0">
                <a:solidFill>
                  <a:srgbClr val="000000"/>
                </a:solidFill>
                <a:effectLst/>
                <a:ea typeface="Times New Roman" panose="02020603050405020304" pitchFamily="18" charset="0"/>
              </a:rPr>
              <a:t> den Ablauf des weiteren Verfahrens</a:t>
            </a:r>
            <a:endParaRPr lang="de-DE" b="1" dirty="0">
              <a:solidFill>
                <a:srgbClr val="000000"/>
              </a:solidFill>
              <a:ea typeface="Times New Roman" panose="02020603050405020304" pitchFamily="18" charset="0"/>
            </a:endParaRPr>
          </a:p>
          <a:p>
            <a:pPr marR="810260" algn="just">
              <a:lnSpc>
                <a:spcPct val="115000"/>
              </a:lnSpc>
              <a:spcBef>
                <a:spcPts val="500"/>
              </a:spcBef>
              <a:spcAft>
                <a:spcPts val="500"/>
              </a:spcAft>
            </a:pPr>
            <a:r>
              <a:rPr lang="de-DE" dirty="0">
                <a:solidFill>
                  <a:srgbClr val="000000"/>
                </a:solidFill>
                <a:effectLst/>
                <a:ea typeface="Times New Roman" panose="02020603050405020304" pitchFamily="18" charset="0"/>
              </a:rPr>
              <a:t>informiert diese auch </a:t>
            </a:r>
            <a:r>
              <a:rPr lang="de-DE" dirty="0" err="1">
                <a:solidFill>
                  <a:srgbClr val="000000"/>
                </a:solidFill>
                <a:effectLst/>
                <a:ea typeface="Times New Roman" panose="02020603050405020304" pitchFamily="18" charset="0"/>
              </a:rPr>
              <a:t>über</a:t>
            </a:r>
            <a:r>
              <a:rPr lang="de-DE" dirty="0">
                <a:solidFill>
                  <a:srgbClr val="000000"/>
                </a:solidFill>
                <a:effectLst/>
                <a:ea typeface="Times New Roman" panose="02020603050405020304" pitchFamily="18" charset="0"/>
              </a:rPr>
              <a:t> </a:t>
            </a:r>
            <a:r>
              <a:rPr lang="de-DE" dirty="0" err="1">
                <a:solidFill>
                  <a:srgbClr val="000000"/>
                </a:solidFill>
                <a:effectLst/>
                <a:ea typeface="Times New Roman" panose="02020603050405020304" pitchFamily="18" charset="0"/>
              </a:rPr>
              <a:t>mögliche</a:t>
            </a:r>
            <a:r>
              <a:rPr lang="de-DE" dirty="0">
                <a:solidFill>
                  <a:srgbClr val="000000"/>
                </a:solidFill>
                <a:effectLst/>
                <a:ea typeface="Times New Roman" panose="02020603050405020304" pitchFamily="18" charset="0"/>
              </a:rPr>
              <a:t> Formen der Beschulung und fragt nach den </a:t>
            </a:r>
            <a:r>
              <a:rPr lang="de-DE" dirty="0" err="1">
                <a:solidFill>
                  <a:srgbClr val="000000"/>
                </a:solidFill>
                <a:effectLst/>
                <a:ea typeface="Times New Roman" panose="02020603050405020304" pitchFamily="18" charset="0"/>
              </a:rPr>
              <a:t>Beschulungswünschen</a:t>
            </a:r>
            <a:r>
              <a:rPr lang="de-DE" dirty="0">
                <a:solidFill>
                  <a:srgbClr val="000000"/>
                </a:solidFill>
                <a:effectLst/>
                <a:ea typeface="Times New Roman" panose="02020603050405020304" pitchFamily="18" charset="0"/>
              </a:rPr>
              <a:t>. </a:t>
            </a:r>
          </a:p>
          <a:p>
            <a:pPr marR="810260" algn="just">
              <a:lnSpc>
                <a:spcPct val="115000"/>
              </a:lnSpc>
              <a:spcBef>
                <a:spcPts val="500"/>
              </a:spcBef>
              <a:spcAft>
                <a:spcPts val="500"/>
              </a:spcAft>
            </a:pPr>
            <a:r>
              <a:rPr lang="de-DE" dirty="0">
                <a:solidFill>
                  <a:srgbClr val="000000"/>
                </a:solidFill>
                <a:effectLst/>
                <a:ea typeface="Times New Roman" panose="02020603050405020304" pitchFamily="18" charset="0"/>
              </a:rPr>
              <a:t>Die von den Eltern </a:t>
            </a:r>
            <a:r>
              <a:rPr lang="de-DE" dirty="0" err="1">
                <a:solidFill>
                  <a:srgbClr val="000000"/>
                </a:solidFill>
                <a:effectLst/>
                <a:ea typeface="Times New Roman" panose="02020603050405020304" pitchFamily="18" charset="0"/>
              </a:rPr>
              <a:t>gewünschte</a:t>
            </a:r>
            <a:r>
              <a:rPr lang="de-DE" dirty="0">
                <a:solidFill>
                  <a:srgbClr val="000000"/>
                </a:solidFill>
                <a:effectLst/>
                <a:ea typeface="Times New Roman" panose="02020603050405020304" pitchFamily="18" charset="0"/>
              </a:rPr>
              <a:t> Art der Beschulung (Inklusion oder </a:t>
            </a:r>
            <a:r>
              <a:rPr lang="de-DE" dirty="0" err="1">
                <a:solidFill>
                  <a:srgbClr val="000000"/>
                </a:solidFill>
                <a:effectLst/>
                <a:ea typeface="Times New Roman" panose="02020603050405020304" pitchFamily="18" charset="0"/>
              </a:rPr>
              <a:t>Förderzentrum</a:t>
            </a:r>
            <a:r>
              <a:rPr lang="de-DE" dirty="0">
                <a:solidFill>
                  <a:srgbClr val="000000"/>
                </a:solidFill>
                <a:effectLst/>
                <a:ea typeface="Times New Roman" panose="02020603050405020304" pitchFamily="18" charset="0"/>
              </a:rPr>
              <a:t>) dient </a:t>
            </a:r>
            <a:r>
              <a:rPr lang="de-DE" dirty="0" err="1">
                <a:solidFill>
                  <a:srgbClr val="000000"/>
                </a:solidFill>
                <a:effectLst/>
                <a:ea typeface="Times New Roman" panose="02020603050405020304" pitchFamily="18" charset="0"/>
              </a:rPr>
              <a:t>später</a:t>
            </a:r>
            <a:r>
              <a:rPr lang="de-DE" dirty="0">
                <a:solidFill>
                  <a:srgbClr val="000000"/>
                </a:solidFill>
                <a:effectLst/>
                <a:ea typeface="Times New Roman" panose="02020603050405020304" pitchFamily="18" charset="0"/>
              </a:rPr>
              <a:t> als Grundlage </a:t>
            </a:r>
            <a:r>
              <a:rPr lang="de-DE" dirty="0" err="1">
                <a:solidFill>
                  <a:srgbClr val="000000"/>
                </a:solidFill>
                <a:effectLst/>
                <a:ea typeface="Times New Roman" panose="02020603050405020304" pitchFamily="18" charset="0"/>
              </a:rPr>
              <a:t>für</a:t>
            </a:r>
            <a:r>
              <a:rPr lang="de-DE" dirty="0">
                <a:solidFill>
                  <a:srgbClr val="000000"/>
                </a:solidFill>
                <a:effectLst/>
                <a:ea typeface="Times New Roman" panose="02020603050405020304" pitchFamily="18" charset="0"/>
              </a:rPr>
              <a:t> die </a:t>
            </a:r>
            <a:r>
              <a:rPr lang="de-DE" dirty="0" err="1">
                <a:solidFill>
                  <a:srgbClr val="000000"/>
                </a:solidFill>
                <a:effectLst/>
                <a:ea typeface="Times New Roman" panose="02020603050405020304" pitchFamily="18" charset="0"/>
              </a:rPr>
              <a:t>Prüfung</a:t>
            </a:r>
            <a:r>
              <a:rPr lang="de-DE" dirty="0">
                <a:solidFill>
                  <a:srgbClr val="000000"/>
                </a:solidFill>
                <a:effectLst/>
                <a:ea typeface="Times New Roman" panose="02020603050405020304" pitchFamily="18" charset="0"/>
              </a:rPr>
              <a:t> eines infrage kommenden Beschulungsortes (</a:t>
            </a:r>
            <a:r>
              <a:rPr lang="de-DE" dirty="0" err="1">
                <a:solidFill>
                  <a:srgbClr val="000000"/>
                </a:solidFill>
                <a:effectLst/>
                <a:ea typeface="Times New Roman" panose="02020603050405020304" pitchFamily="18" charset="0"/>
              </a:rPr>
              <a:t>SoFVO</a:t>
            </a:r>
            <a:r>
              <a:rPr lang="de-DE" dirty="0">
                <a:solidFill>
                  <a:srgbClr val="000000"/>
                </a:solidFill>
                <a:effectLst/>
                <a:ea typeface="Times New Roman" panose="02020603050405020304" pitchFamily="18" charset="0"/>
              </a:rPr>
              <a:t> § 4). </a:t>
            </a:r>
            <a:endParaRPr lang="de-DE" dirty="0">
              <a:effectLst/>
              <a:ea typeface="Times New Roman" panose="02020603050405020304" pitchFamily="18" charset="0"/>
            </a:endParaRPr>
          </a:p>
        </p:txBody>
      </p:sp>
    </p:spTree>
    <p:extLst>
      <p:ext uri="{BB962C8B-B14F-4D97-AF65-F5344CB8AC3E}">
        <p14:creationId xmlns:p14="http://schemas.microsoft.com/office/powerpoint/2010/main" val="41801004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F073A94-289E-0EEB-B5CC-CC97263210F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FC1091D-889B-7E5B-DB15-EF9636F77B5A}"/>
              </a:ext>
            </a:extLst>
          </p:cNvPr>
          <p:cNvSpPr>
            <a:spLocks noGrp="1"/>
          </p:cNvSpPr>
          <p:nvPr>
            <p:ph type="title"/>
          </p:nvPr>
        </p:nvSpPr>
        <p:spPr/>
        <p:txBody>
          <a:bodyPr/>
          <a:lstStyle/>
          <a:p>
            <a:r>
              <a:rPr lang="de-DE" dirty="0"/>
              <a:t>3.3.2 Feststellung des </a:t>
            </a:r>
            <a:r>
              <a:rPr lang="de-DE" dirty="0" err="1"/>
              <a:t>sopäd</a:t>
            </a:r>
            <a:r>
              <a:rPr lang="de-DE" dirty="0"/>
              <a:t>. Förderbedarfs</a:t>
            </a:r>
          </a:p>
        </p:txBody>
      </p:sp>
      <p:sp>
        <p:nvSpPr>
          <p:cNvPr id="3" name="Inhaltsplatzhalter 2">
            <a:extLst>
              <a:ext uri="{FF2B5EF4-FFF2-40B4-BE49-F238E27FC236}">
                <a16:creationId xmlns:a16="http://schemas.microsoft.com/office/drawing/2014/main" id="{C86235E7-DE7B-7BD2-FFDA-54D5CEBCBE96}"/>
              </a:ext>
            </a:extLst>
          </p:cNvPr>
          <p:cNvSpPr>
            <a:spLocks noGrp="1"/>
          </p:cNvSpPr>
          <p:nvPr>
            <p:ph idx="1"/>
          </p:nvPr>
        </p:nvSpPr>
        <p:spPr>
          <a:xfrm>
            <a:off x="838200" y="1825625"/>
            <a:ext cx="10713334" cy="4160396"/>
          </a:xfrm>
        </p:spPr>
        <p:txBody>
          <a:bodyPr anchor="ctr">
            <a:normAutofit/>
          </a:bodyPr>
          <a:lstStyle/>
          <a:p>
            <a:pPr marL="180340" marR="810260" algn="just">
              <a:lnSpc>
                <a:spcPct val="100000"/>
              </a:lnSpc>
              <a:spcBef>
                <a:spcPts val="500"/>
              </a:spcBef>
              <a:spcAft>
                <a:spcPts val="500"/>
              </a:spcAft>
            </a:pPr>
            <a:r>
              <a:rPr lang="de-DE" sz="2600" dirty="0">
                <a:solidFill>
                  <a:srgbClr val="000000"/>
                </a:solidFill>
              </a:rPr>
              <a:t>dokumentiert die bisherigen </a:t>
            </a:r>
            <a:r>
              <a:rPr lang="de-DE" sz="2600" dirty="0" err="1">
                <a:solidFill>
                  <a:srgbClr val="000000"/>
                </a:solidFill>
              </a:rPr>
              <a:t>Fördermaßnahmen</a:t>
            </a:r>
            <a:r>
              <a:rPr lang="de-DE" sz="2600" dirty="0">
                <a:solidFill>
                  <a:srgbClr val="000000"/>
                </a:solidFill>
              </a:rPr>
              <a:t> in der </a:t>
            </a:r>
            <a:r>
              <a:rPr lang="de-DE" sz="2600" dirty="0" err="1">
                <a:solidFill>
                  <a:srgbClr val="000000"/>
                </a:solidFill>
              </a:rPr>
              <a:t>sonderpädagogischen</a:t>
            </a:r>
            <a:r>
              <a:rPr lang="de-DE" sz="2600" dirty="0">
                <a:solidFill>
                  <a:srgbClr val="000000"/>
                </a:solidFill>
              </a:rPr>
              <a:t> </a:t>
            </a:r>
            <a:r>
              <a:rPr lang="de-DE" sz="2600" dirty="0" err="1">
                <a:solidFill>
                  <a:srgbClr val="000000"/>
                </a:solidFill>
              </a:rPr>
              <a:t>Schülerakte</a:t>
            </a:r>
            <a:r>
              <a:rPr lang="de-DE" sz="2600" dirty="0">
                <a:solidFill>
                  <a:srgbClr val="000000"/>
                </a:solidFill>
              </a:rPr>
              <a:t> Teil I und </a:t>
            </a:r>
            <a:r>
              <a:rPr lang="de-DE" sz="2600" dirty="0" err="1">
                <a:solidFill>
                  <a:srgbClr val="000000"/>
                </a:solidFill>
              </a:rPr>
              <a:t>fügt</a:t>
            </a:r>
            <a:r>
              <a:rPr lang="de-DE" sz="2600" dirty="0">
                <a:solidFill>
                  <a:srgbClr val="000000"/>
                </a:solidFill>
              </a:rPr>
              <a:t> die erstellten </a:t>
            </a:r>
            <a:r>
              <a:rPr lang="de-DE" sz="2600" dirty="0" err="1">
                <a:solidFill>
                  <a:srgbClr val="000000"/>
                </a:solidFill>
              </a:rPr>
              <a:t>Lernpläne</a:t>
            </a:r>
            <a:r>
              <a:rPr lang="de-DE" sz="2600" dirty="0">
                <a:solidFill>
                  <a:srgbClr val="000000"/>
                </a:solidFill>
              </a:rPr>
              <a:t> bei</a:t>
            </a:r>
          </a:p>
          <a:p>
            <a:pPr marL="180340" marR="810260" algn="just">
              <a:lnSpc>
                <a:spcPct val="100000"/>
              </a:lnSpc>
              <a:spcBef>
                <a:spcPts val="500"/>
              </a:spcBef>
              <a:spcAft>
                <a:spcPts val="500"/>
              </a:spcAft>
            </a:pPr>
            <a:r>
              <a:rPr lang="de-DE" sz="2600" dirty="0">
                <a:solidFill>
                  <a:srgbClr val="000000"/>
                </a:solidFill>
              </a:rPr>
              <a:t>veranlasst eine </a:t>
            </a:r>
            <a:r>
              <a:rPr lang="de-DE" sz="2600" dirty="0" err="1">
                <a:solidFill>
                  <a:srgbClr val="000000"/>
                </a:solidFill>
              </a:rPr>
              <a:t>schulärztliche</a:t>
            </a:r>
            <a:r>
              <a:rPr lang="de-DE" sz="2600" dirty="0">
                <a:solidFill>
                  <a:srgbClr val="000000"/>
                </a:solidFill>
              </a:rPr>
              <a:t> Untersuchung und </a:t>
            </a:r>
            <a:r>
              <a:rPr lang="de-DE" sz="2600" dirty="0" err="1">
                <a:solidFill>
                  <a:srgbClr val="000000"/>
                </a:solidFill>
              </a:rPr>
              <a:t>übersendet</a:t>
            </a:r>
            <a:r>
              <a:rPr lang="de-DE" sz="2600" dirty="0">
                <a:solidFill>
                  <a:srgbClr val="000000"/>
                </a:solidFill>
              </a:rPr>
              <a:t> den ersten Teil der </a:t>
            </a:r>
            <a:r>
              <a:rPr lang="de-DE" sz="2600" dirty="0" err="1">
                <a:solidFill>
                  <a:srgbClr val="000000"/>
                </a:solidFill>
              </a:rPr>
              <a:t>sonderpädagogischen</a:t>
            </a:r>
            <a:r>
              <a:rPr lang="de-DE" sz="2600" dirty="0">
                <a:solidFill>
                  <a:srgbClr val="000000"/>
                </a:solidFill>
              </a:rPr>
              <a:t> </a:t>
            </a:r>
            <a:r>
              <a:rPr lang="de-DE" sz="2600" dirty="0" err="1">
                <a:solidFill>
                  <a:srgbClr val="000000"/>
                </a:solidFill>
              </a:rPr>
              <a:t>Schülerakte</a:t>
            </a:r>
            <a:r>
              <a:rPr lang="de-DE" sz="2600" dirty="0">
                <a:solidFill>
                  <a:srgbClr val="000000"/>
                </a:solidFill>
              </a:rPr>
              <a:t> zur weiteren Bearbeitung an das </a:t>
            </a:r>
            <a:r>
              <a:rPr lang="de-DE" sz="2600" dirty="0" err="1">
                <a:solidFill>
                  <a:srgbClr val="000000"/>
                </a:solidFill>
              </a:rPr>
              <a:t>zuständige</a:t>
            </a:r>
            <a:r>
              <a:rPr lang="de-DE" sz="2600" dirty="0">
                <a:solidFill>
                  <a:srgbClr val="000000"/>
                </a:solidFill>
              </a:rPr>
              <a:t> </a:t>
            </a:r>
            <a:r>
              <a:rPr lang="de-DE" sz="2600" dirty="0" err="1">
                <a:solidFill>
                  <a:srgbClr val="000000"/>
                </a:solidFill>
              </a:rPr>
              <a:t>Förderzentrum</a:t>
            </a:r>
            <a:r>
              <a:rPr lang="de-DE" sz="2600" dirty="0">
                <a:solidFill>
                  <a:srgbClr val="000000"/>
                </a:solidFill>
              </a:rPr>
              <a:t> (</a:t>
            </a:r>
            <a:r>
              <a:rPr lang="de-DE" sz="2600" dirty="0" err="1">
                <a:solidFill>
                  <a:srgbClr val="000000"/>
                </a:solidFill>
              </a:rPr>
              <a:t>SoFVO</a:t>
            </a:r>
            <a:r>
              <a:rPr lang="de-DE" sz="2600" dirty="0">
                <a:solidFill>
                  <a:srgbClr val="000000"/>
                </a:solidFill>
              </a:rPr>
              <a:t> § 4)</a:t>
            </a:r>
          </a:p>
          <a:p>
            <a:pPr marL="1143000" marR="810260" lvl="1" indent="-457200">
              <a:lnSpc>
                <a:spcPct val="115000"/>
              </a:lnSpc>
              <a:buFont typeface="Courier New" panose="02070309020205020404" pitchFamily="49" charset="0"/>
              <a:buChar char="o"/>
            </a:pPr>
            <a:endParaRPr lang="de-DE" dirty="0">
              <a:effectLst/>
              <a:ea typeface="Times New Roman" panose="02020603050405020304" pitchFamily="18" charset="0"/>
            </a:endParaRPr>
          </a:p>
        </p:txBody>
      </p:sp>
    </p:spTree>
    <p:extLst>
      <p:ext uri="{BB962C8B-B14F-4D97-AF65-F5344CB8AC3E}">
        <p14:creationId xmlns:p14="http://schemas.microsoft.com/office/powerpoint/2010/main" val="24247915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BAEFE38-08D2-7BBC-4B8F-6C342DAE75F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F1EE566-F447-6F25-1291-88FF95073B5B}"/>
              </a:ext>
            </a:extLst>
          </p:cNvPr>
          <p:cNvSpPr>
            <a:spLocks noGrp="1"/>
          </p:cNvSpPr>
          <p:nvPr>
            <p:ph type="title"/>
          </p:nvPr>
        </p:nvSpPr>
        <p:spPr/>
        <p:txBody>
          <a:bodyPr/>
          <a:lstStyle/>
          <a:p>
            <a:r>
              <a:rPr lang="de-DE" dirty="0"/>
              <a:t>3.3.2 Feststellung des </a:t>
            </a:r>
            <a:r>
              <a:rPr lang="de-DE" dirty="0" err="1"/>
              <a:t>sopäd</a:t>
            </a:r>
            <a:r>
              <a:rPr lang="de-DE" dirty="0"/>
              <a:t>. Förderbedarfs</a:t>
            </a:r>
          </a:p>
        </p:txBody>
      </p:sp>
      <p:sp>
        <p:nvSpPr>
          <p:cNvPr id="3" name="Inhaltsplatzhalter 2">
            <a:extLst>
              <a:ext uri="{FF2B5EF4-FFF2-40B4-BE49-F238E27FC236}">
                <a16:creationId xmlns:a16="http://schemas.microsoft.com/office/drawing/2014/main" id="{5C8C35AF-2288-C7FC-9267-DAC97473B973}"/>
              </a:ext>
            </a:extLst>
          </p:cNvPr>
          <p:cNvSpPr>
            <a:spLocks noGrp="1"/>
          </p:cNvSpPr>
          <p:nvPr>
            <p:ph idx="1"/>
          </p:nvPr>
        </p:nvSpPr>
        <p:spPr>
          <a:xfrm>
            <a:off x="838200" y="1825625"/>
            <a:ext cx="10713334" cy="4160396"/>
          </a:xfrm>
        </p:spPr>
        <p:txBody>
          <a:bodyPr anchor="ctr">
            <a:noAutofit/>
          </a:bodyPr>
          <a:lstStyle/>
          <a:p>
            <a:pPr marL="0" marR="810260" indent="0" algn="just">
              <a:lnSpc>
                <a:spcPct val="100000"/>
              </a:lnSpc>
              <a:spcBef>
                <a:spcPts val="500"/>
              </a:spcBef>
              <a:spcAft>
                <a:spcPts val="500"/>
              </a:spcAft>
              <a:buNone/>
            </a:pPr>
            <a:r>
              <a:rPr lang="de-DE" sz="2600" b="1" dirty="0">
                <a:solidFill>
                  <a:srgbClr val="000000"/>
                </a:solidFill>
                <a:effectLst/>
                <a:ea typeface="Times New Roman" panose="02020603050405020304" pitchFamily="18" charset="0"/>
              </a:rPr>
              <a:t>Welche Aufgaben hat das </a:t>
            </a:r>
            <a:r>
              <a:rPr lang="de-DE" sz="2600" b="1" dirty="0" err="1">
                <a:solidFill>
                  <a:srgbClr val="000000"/>
                </a:solidFill>
                <a:effectLst/>
                <a:ea typeface="Times New Roman" panose="02020603050405020304" pitchFamily="18" charset="0"/>
              </a:rPr>
              <a:t>Förderzentrum</a:t>
            </a:r>
            <a:r>
              <a:rPr lang="de-DE" sz="2600" b="1" dirty="0">
                <a:solidFill>
                  <a:srgbClr val="000000"/>
                </a:solidFill>
                <a:effectLst/>
                <a:ea typeface="Times New Roman" panose="02020603050405020304" pitchFamily="18" charset="0"/>
              </a:rPr>
              <a:t>? </a:t>
            </a:r>
            <a:endParaRPr lang="de-DE" sz="2600" dirty="0">
              <a:effectLst/>
              <a:ea typeface="Times New Roman" panose="02020603050405020304" pitchFamily="18" charset="0"/>
            </a:endParaRPr>
          </a:p>
          <a:p>
            <a:pPr marL="180340" marR="810260" algn="just">
              <a:lnSpc>
                <a:spcPct val="100000"/>
              </a:lnSpc>
              <a:spcBef>
                <a:spcPts val="500"/>
              </a:spcBef>
              <a:spcAft>
                <a:spcPts val="500"/>
              </a:spcAft>
            </a:pPr>
            <a:r>
              <a:rPr lang="de-DE" sz="2600" dirty="0">
                <a:solidFill>
                  <a:srgbClr val="000000"/>
                </a:solidFill>
                <a:effectLst/>
                <a:ea typeface="Times New Roman" panose="02020603050405020304" pitchFamily="18" charset="0"/>
              </a:rPr>
              <a:t>leitet das Verfahren und </a:t>
            </a:r>
          </a:p>
          <a:p>
            <a:pPr marL="180340" marR="810260" algn="just">
              <a:lnSpc>
                <a:spcPct val="100000"/>
              </a:lnSpc>
              <a:spcBef>
                <a:spcPts val="500"/>
              </a:spcBef>
              <a:spcAft>
                <a:spcPts val="500"/>
              </a:spcAft>
            </a:pPr>
            <a:r>
              <a:rPr lang="de-DE" sz="2600" dirty="0">
                <a:solidFill>
                  <a:srgbClr val="000000"/>
                </a:solidFill>
                <a:effectLst/>
                <a:ea typeface="Times New Roman" panose="02020603050405020304" pitchFamily="18" charset="0"/>
              </a:rPr>
              <a:t>bearbeitet den zweiten Teil der </a:t>
            </a:r>
            <a:r>
              <a:rPr lang="de-DE" sz="2600" dirty="0" err="1">
                <a:solidFill>
                  <a:srgbClr val="000000"/>
                </a:solidFill>
                <a:effectLst/>
                <a:ea typeface="Times New Roman" panose="02020603050405020304" pitchFamily="18" charset="0"/>
              </a:rPr>
              <a:t>sonderpädagogischen</a:t>
            </a:r>
            <a:r>
              <a:rPr lang="de-DE" sz="2600" dirty="0">
                <a:solidFill>
                  <a:srgbClr val="000000"/>
                </a:solidFill>
                <a:effectLst/>
                <a:ea typeface="Times New Roman" panose="02020603050405020304" pitchFamily="18" charset="0"/>
              </a:rPr>
              <a:t> </a:t>
            </a:r>
            <a:r>
              <a:rPr lang="de-DE" sz="2600" dirty="0" err="1">
                <a:solidFill>
                  <a:srgbClr val="000000"/>
                </a:solidFill>
                <a:effectLst/>
                <a:ea typeface="Times New Roman" panose="02020603050405020304" pitchFamily="18" charset="0"/>
              </a:rPr>
              <a:t>Schülerakte</a:t>
            </a:r>
            <a:endParaRPr lang="de-DE" sz="2600" dirty="0">
              <a:solidFill>
                <a:srgbClr val="000000"/>
              </a:solidFill>
              <a:effectLst/>
              <a:ea typeface="Times New Roman" panose="02020603050405020304" pitchFamily="18" charset="0"/>
            </a:endParaRPr>
          </a:p>
          <a:p>
            <a:pPr marL="180340" marR="810260" algn="just">
              <a:lnSpc>
                <a:spcPct val="100000"/>
              </a:lnSpc>
              <a:spcBef>
                <a:spcPts val="500"/>
              </a:spcBef>
              <a:spcAft>
                <a:spcPts val="500"/>
              </a:spcAft>
            </a:pPr>
            <a:r>
              <a:rPr lang="de-DE" sz="2600" dirty="0" err="1">
                <a:solidFill>
                  <a:srgbClr val="000000"/>
                </a:solidFill>
                <a:effectLst/>
                <a:ea typeface="Times New Roman" panose="02020603050405020304" pitchFamily="18" charset="0"/>
              </a:rPr>
              <a:t>prüft</a:t>
            </a:r>
            <a:r>
              <a:rPr lang="de-DE" sz="2600" dirty="0">
                <a:solidFill>
                  <a:srgbClr val="000000"/>
                </a:solidFill>
                <a:effectLst/>
                <a:ea typeface="Times New Roman" panose="02020603050405020304" pitchFamily="18" charset="0"/>
              </a:rPr>
              <a:t>, ob die dokumentierte, bisher geleistete </a:t>
            </a:r>
            <a:r>
              <a:rPr lang="de-DE" sz="2600" dirty="0" err="1">
                <a:solidFill>
                  <a:srgbClr val="000000"/>
                </a:solidFill>
                <a:effectLst/>
                <a:ea typeface="Times New Roman" panose="02020603050405020304" pitchFamily="18" charset="0"/>
              </a:rPr>
              <a:t>Förderung</a:t>
            </a:r>
            <a:r>
              <a:rPr lang="de-DE" sz="2600" dirty="0">
                <a:solidFill>
                  <a:srgbClr val="000000"/>
                </a:solidFill>
                <a:effectLst/>
                <a:ea typeface="Times New Roman" panose="02020603050405020304" pitchFamily="18" charset="0"/>
              </a:rPr>
              <a:t> hinreichend Anlass gibt, einen </a:t>
            </a:r>
            <a:r>
              <a:rPr lang="de-DE" sz="2600" dirty="0" err="1">
                <a:solidFill>
                  <a:srgbClr val="000000"/>
                </a:solidFill>
                <a:effectLst/>
                <a:ea typeface="Times New Roman" panose="02020603050405020304" pitchFamily="18" charset="0"/>
              </a:rPr>
              <a:t>sonderpädagogischen</a:t>
            </a:r>
            <a:r>
              <a:rPr lang="de-DE" sz="2600" dirty="0">
                <a:solidFill>
                  <a:srgbClr val="000000"/>
                </a:solidFill>
                <a:effectLst/>
                <a:ea typeface="Times New Roman" panose="02020603050405020304" pitchFamily="18" charset="0"/>
              </a:rPr>
              <a:t> </a:t>
            </a:r>
            <a:r>
              <a:rPr lang="de-DE" sz="2600" dirty="0" err="1">
                <a:solidFill>
                  <a:srgbClr val="000000"/>
                </a:solidFill>
                <a:effectLst/>
                <a:ea typeface="Times New Roman" panose="02020603050405020304" pitchFamily="18" charset="0"/>
              </a:rPr>
              <a:t>Förderbedarf</a:t>
            </a:r>
            <a:r>
              <a:rPr lang="de-DE" sz="2600" dirty="0">
                <a:solidFill>
                  <a:srgbClr val="000000"/>
                </a:solidFill>
                <a:effectLst/>
                <a:ea typeface="Times New Roman" panose="02020603050405020304" pitchFamily="18" charset="0"/>
              </a:rPr>
              <a:t> zu vermuten, und entscheidet </a:t>
            </a:r>
            <a:r>
              <a:rPr lang="de-DE" sz="2600" dirty="0" err="1">
                <a:solidFill>
                  <a:srgbClr val="000000"/>
                </a:solidFill>
                <a:effectLst/>
                <a:ea typeface="Times New Roman" panose="02020603050405020304" pitchFamily="18" charset="0"/>
              </a:rPr>
              <a:t>über</a:t>
            </a:r>
            <a:r>
              <a:rPr lang="de-DE" sz="2600" dirty="0">
                <a:solidFill>
                  <a:srgbClr val="000000"/>
                </a:solidFill>
                <a:effectLst/>
                <a:ea typeface="Times New Roman" panose="02020603050405020304" pitchFamily="18" charset="0"/>
              </a:rPr>
              <a:t> die Fortsetzung oder den Abbruch des Feststellungsverfahrens</a:t>
            </a:r>
          </a:p>
          <a:p>
            <a:pPr marL="180340" marR="810260" algn="just">
              <a:lnSpc>
                <a:spcPct val="100000"/>
              </a:lnSpc>
              <a:spcBef>
                <a:spcPts val="500"/>
              </a:spcBef>
              <a:spcAft>
                <a:spcPts val="500"/>
              </a:spcAft>
            </a:pPr>
            <a:r>
              <a:rPr lang="de-DE" sz="2600" dirty="0">
                <a:solidFill>
                  <a:srgbClr val="000000"/>
                </a:solidFill>
                <a:effectLst/>
                <a:ea typeface="Times New Roman" panose="02020603050405020304" pitchFamily="18" charset="0"/>
              </a:rPr>
              <a:t>Der Abbruch des Verfahrens ist schriftlich zu </a:t>
            </a:r>
            <a:r>
              <a:rPr lang="de-DE" sz="2600" dirty="0" err="1">
                <a:solidFill>
                  <a:srgbClr val="000000"/>
                </a:solidFill>
                <a:effectLst/>
                <a:ea typeface="Times New Roman" panose="02020603050405020304" pitchFamily="18" charset="0"/>
              </a:rPr>
              <a:t>begründen</a:t>
            </a:r>
            <a:r>
              <a:rPr lang="de-DE" sz="2600" dirty="0">
                <a:solidFill>
                  <a:srgbClr val="000000"/>
                </a:solidFill>
                <a:effectLst/>
                <a:ea typeface="Times New Roman" panose="02020603050405020304" pitchFamily="18" charset="0"/>
              </a:rPr>
              <a:t>. </a:t>
            </a:r>
            <a:endParaRPr lang="de-DE" sz="2600" dirty="0">
              <a:solidFill>
                <a:srgbClr val="000000"/>
              </a:solidFill>
              <a:ea typeface="Times New Roman" panose="02020603050405020304" pitchFamily="18" charset="0"/>
            </a:endParaRPr>
          </a:p>
        </p:txBody>
      </p:sp>
    </p:spTree>
    <p:extLst>
      <p:ext uri="{BB962C8B-B14F-4D97-AF65-F5344CB8AC3E}">
        <p14:creationId xmlns:p14="http://schemas.microsoft.com/office/powerpoint/2010/main" val="1528513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1615CD5-503C-6429-C3EC-1FC6062665E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DABB384-33F3-6EA4-3E47-515CBF22A850}"/>
              </a:ext>
            </a:extLst>
          </p:cNvPr>
          <p:cNvSpPr>
            <a:spLocks noGrp="1"/>
          </p:cNvSpPr>
          <p:nvPr>
            <p:ph type="title"/>
          </p:nvPr>
        </p:nvSpPr>
        <p:spPr/>
        <p:txBody>
          <a:bodyPr/>
          <a:lstStyle/>
          <a:p>
            <a:r>
              <a:rPr lang="de-DE" dirty="0"/>
              <a:t>3.3.2 Feststellung des </a:t>
            </a:r>
            <a:r>
              <a:rPr lang="de-DE" dirty="0" err="1"/>
              <a:t>sopäd</a:t>
            </a:r>
            <a:r>
              <a:rPr lang="de-DE" dirty="0"/>
              <a:t>. Förderbedarfs</a:t>
            </a:r>
          </a:p>
        </p:txBody>
      </p:sp>
      <p:sp>
        <p:nvSpPr>
          <p:cNvPr id="3" name="Inhaltsplatzhalter 2">
            <a:extLst>
              <a:ext uri="{FF2B5EF4-FFF2-40B4-BE49-F238E27FC236}">
                <a16:creationId xmlns:a16="http://schemas.microsoft.com/office/drawing/2014/main" id="{BAFE90F5-F356-13BE-3E45-D73538EFC920}"/>
              </a:ext>
            </a:extLst>
          </p:cNvPr>
          <p:cNvSpPr>
            <a:spLocks noGrp="1"/>
          </p:cNvSpPr>
          <p:nvPr>
            <p:ph idx="1"/>
          </p:nvPr>
        </p:nvSpPr>
        <p:spPr>
          <a:xfrm>
            <a:off x="838200" y="1825625"/>
            <a:ext cx="10713334" cy="4160396"/>
          </a:xfrm>
        </p:spPr>
        <p:txBody>
          <a:bodyPr anchor="ctr">
            <a:normAutofit/>
          </a:bodyPr>
          <a:lstStyle/>
          <a:p>
            <a:pPr marL="180340" marR="810260" algn="just">
              <a:lnSpc>
                <a:spcPct val="115000"/>
              </a:lnSpc>
              <a:spcBef>
                <a:spcPts val="500"/>
              </a:spcBef>
              <a:spcAft>
                <a:spcPts val="500"/>
              </a:spcAft>
            </a:pPr>
            <a:r>
              <a:rPr lang="de-DE" sz="2600" dirty="0">
                <a:solidFill>
                  <a:srgbClr val="000000"/>
                </a:solidFill>
                <a:effectLst/>
                <a:ea typeface="Times New Roman" panose="02020603050405020304" pitchFamily="18" charset="0"/>
              </a:rPr>
              <a:t>Bei Fortsetzung des Feststellungsverfahrens erstellt eine </a:t>
            </a:r>
            <a:r>
              <a:rPr lang="de-DE" sz="2600" dirty="0" err="1">
                <a:solidFill>
                  <a:srgbClr val="000000"/>
                </a:solidFill>
                <a:effectLst/>
                <a:ea typeface="Times New Roman" panose="02020603050405020304" pitchFamily="18" charset="0"/>
              </a:rPr>
              <a:t>sonderpädagogische</a:t>
            </a:r>
            <a:r>
              <a:rPr lang="de-DE" sz="2600" dirty="0">
                <a:solidFill>
                  <a:srgbClr val="000000"/>
                </a:solidFill>
                <a:effectLst/>
                <a:ea typeface="Times New Roman" panose="02020603050405020304" pitchFamily="18" charset="0"/>
              </a:rPr>
              <a:t> Lehrkraft ein </a:t>
            </a:r>
            <a:r>
              <a:rPr lang="de-DE" sz="2600" dirty="0" err="1">
                <a:solidFill>
                  <a:srgbClr val="000000"/>
                </a:solidFill>
                <a:effectLst/>
                <a:ea typeface="Times New Roman" panose="02020603050405020304" pitchFamily="18" charset="0"/>
              </a:rPr>
              <a:t>sonderpädagogisches</a:t>
            </a:r>
            <a:r>
              <a:rPr lang="de-DE" sz="2600" dirty="0">
                <a:solidFill>
                  <a:srgbClr val="000000"/>
                </a:solidFill>
                <a:effectLst/>
                <a:ea typeface="Times New Roman" panose="02020603050405020304" pitchFamily="18" charset="0"/>
              </a:rPr>
              <a:t> Gutachten</a:t>
            </a:r>
            <a:r>
              <a:rPr lang="de-DE" sz="2600" dirty="0">
                <a:solidFill>
                  <a:srgbClr val="000000"/>
                </a:solidFill>
                <a:ea typeface="Times New Roman" panose="02020603050405020304" pitchFamily="18" charset="0"/>
              </a:rPr>
              <a:t>. </a:t>
            </a:r>
          </a:p>
          <a:p>
            <a:pPr marL="180340" marR="810260" algn="just">
              <a:lnSpc>
                <a:spcPct val="115000"/>
              </a:lnSpc>
              <a:spcBef>
                <a:spcPts val="500"/>
              </a:spcBef>
              <a:spcAft>
                <a:spcPts val="500"/>
              </a:spcAft>
            </a:pPr>
            <a:r>
              <a:rPr lang="de-DE" sz="2600" dirty="0">
                <a:solidFill>
                  <a:srgbClr val="000000"/>
                </a:solidFill>
                <a:effectLst/>
                <a:ea typeface="Times New Roman" panose="02020603050405020304" pitchFamily="18" charset="0"/>
              </a:rPr>
              <a:t>Das Gutachten endet mit einem Entscheidungsvorschlag, ob </a:t>
            </a:r>
            <a:r>
              <a:rPr lang="de-DE" sz="2600" dirty="0" err="1">
                <a:solidFill>
                  <a:srgbClr val="000000"/>
                </a:solidFill>
                <a:effectLst/>
                <a:ea typeface="Times New Roman" panose="02020603050405020304" pitchFamily="18" charset="0"/>
              </a:rPr>
              <a:t>sonderpädagogischer</a:t>
            </a:r>
            <a:r>
              <a:rPr lang="de-DE" sz="2600" dirty="0">
                <a:solidFill>
                  <a:srgbClr val="000000"/>
                </a:solidFill>
                <a:effectLst/>
                <a:ea typeface="Times New Roman" panose="02020603050405020304" pitchFamily="18" charset="0"/>
              </a:rPr>
              <a:t> </a:t>
            </a:r>
            <a:r>
              <a:rPr lang="de-DE" sz="2600" dirty="0" err="1">
                <a:solidFill>
                  <a:srgbClr val="000000"/>
                </a:solidFill>
                <a:effectLst/>
                <a:ea typeface="Times New Roman" panose="02020603050405020304" pitchFamily="18" charset="0"/>
              </a:rPr>
              <a:t>Förderbedarf</a:t>
            </a:r>
            <a:r>
              <a:rPr lang="de-DE" sz="2600" dirty="0">
                <a:solidFill>
                  <a:srgbClr val="000000"/>
                </a:solidFill>
                <a:effectLst/>
                <a:ea typeface="Times New Roman" panose="02020603050405020304" pitchFamily="18" charset="0"/>
              </a:rPr>
              <a:t> vorliegt und</a:t>
            </a:r>
            <a:br>
              <a:rPr lang="de-DE" sz="2600" dirty="0">
                <a:solidFill>
                  <a:srgbClr val="000000"/>
                </a:solidFill>
                <a:effectLst/>
                <a:ea typeface="Times New Roman" panose="02020603050405020304" pitchFamily="18" charset="0"/>
              </a:rPr>
            </a:br>
            <a:r>
              <a:rPr lang="de-DE" sz="2600" dirty="0">
                <a:solidFill>
                  <a:srgbClr val="000000"/>
                </a:solidFill>
                <a:effectLst/>
                <a:ea typeface="Times New Roman" panose="02020603050405020304" pitchFamily="18" charset="0"/>
              </a:rPr>
              <a:t>nach welchem </a:t>
            </a:r>
            <a:r>
              <a:rPr lang="de-DE" sz="2600" dirty="0" err="1">
                <a:solidFill>
                  <a:srgbClr val="000000"/>
                </a:solidFill>
                <a:effectLst/>
                <a:ea typeface="Times New Roman" panose="02020603050405020304" pitchFamily="18" charset="0"/>
              </a:rPr>
              <a:t>Förderschwerpunkt</a:t>
            </a:r>
            <a:r>
              <a:rPr lang="de-DE" sz="2600" dirty="0">
                <a:solidFill>
                  <a:srgbClr val="000000"/>
                </a:solidFill>
                <a:effectLst/>
                <a:ea typeface="Times New Roman" panose="02020603050405020304" pitchFamily="18" charset="0"/>
              </a:rPr>
              <a:t> die </a:t>
            </a:r>
            <a:r>
              <a:rPr lang="de-DE" sz="2600" dirty="0" err="1">
                <a:solidFill>
                  <a:srgbClr val="000000"/>
                </a:solidFill>
                <a:effectLst/>
                <a:ea typeface="Times New Roman" panose="02020603050405020304" pitchFamily="18" charset="0"/>
              </a:rPr>
              <a:t>Schülerin</a:t>
            </a:r>
            <a:r>
              <a:rPr lang="de-DE" sz="2600" dirty="0">
                <a:solidFill>
                  <a:srgbClr val="000000"/>
                </a:solidFill>
                <a:effectLst/>
                <a:ea typeface="Times New Roman" panose="02020603050405020304" pitchFamily="18" charset="0"/>
              </a:rPr>
              <a:t> oder der </a:t>
            </a:r>
            <a:r>
              <a:rPr lang="de-DE" sz="2600" dirty="0" err="1">
                <a:solidFill>
                  <a:srgbClr val="000000"/>
                </a:solidFill>
                <a:effectLst/>
                <a:ea typeface="Times New Roman" panose="02020603050405020304" pitchFamily="18" charset="0"/>
              </a:rPr>
              <a:t>Schüler</a:t>
            </a:r>
            <a:r>
              <a:rPr lang="de-DE" sz="2600" dirty="0">
                <a:solidFill>
                  <a:srgbClr val="000000"/>
                </a:solidFill>
                <a:effectLst/>
                <a:ea typeface="Times New Roman" panose="02020603050405020304" pitchFamily="18" charset="0"/>
              </a:rPr>
              <a:t> unterrichtet werden soll (</a:t>
            </a:r>
            <a:r>
              <a:rPr lang="de-DE" sz="2600" dirty="0" err="1">
                <a:solidFill>
                  <a:srgbClr val="000000"/>
                </a:solidFill>
                <a:effectLst/>
                <a:ea typeface="Times New Roman" panose="02020603050405020304" pitchFamily="18" charset="0"/>
              </a:rPr>
              <a:t>SoFVO</a:t>
            </a:r>
            <a:r>
              <a:rPr lang="de-DE" sz="2600" dirty="0">
                <a:solidFill>
                  <a:srgbClr val="000000"/>
                </a:solidFill>
                <a:effectLst/>
                <a:ea typeface="Times New Roman" panose="02020603050405020304" pitchFamily="18" charset="0"/>
              </a:rPr>
              <a:t> § 4). </a:t>
            </a:r>
            <a:endParaRPr lang="de-DE" sz="2600" dirty="0">
              <a:effectLst/>
              <a:ea typeface="Times New Roman" panose="02020603050405020304" pitchFamily="18" charset="0"/>
            </a:endParaRPr>
          </a:p>
          <a:p>
            <a:pPr marL="180340" marR="810260" algn="just">
              <a:lnSpc>
                <a:spcPct val="115000"/>
              </a:lnSpc>
              <a:spcBef>
                <a:spcPts val="500"/>
              </a:spcBef>
              <a:spcAft>
                <a:spcPts val="500"/>
              </a:spcAft>
            </a:pPr>
            <a:endParaRPr lang="de-DE"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762149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5B0CD58-9AE6-C244-0E49-204D9BB4B65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BAB2636-492B-3615-E10E-5E58463CE118}"/>
              </a:ext>
            </a:extLst>
          </p:cNvPr>
          <p:cNvSpPr>
            <a:spLocks noGrp="1"/>
          </p:cNvSpPr>
          <p:nvPr>
            <p:ph type="title"/>
          </p:nvPr>
        </p:nvSpPr>
        <p:spPr/>
        <p:txBody>
          <a:bodyPr/>
          <a:lstStyle/>
          <a:p>
            <a:r>
              <a:rPr lang="de-DE" dirty="0"/>
              <a:t>3.3.2 Feststellung des </a:t>
            </a:r>
            <a:r>
              <a:rPr lang="de-DE" dirty="0" err="1"/>
              <a:t>sopäd</a:t>
            </a:r>
            <a:r>
              <a:rPr lang="de-DE" dirty="0"/>
              <a:t>. Förderbedarfs</a:t>
            </a:r>
          </a:p>
        </p:txBody>
      </p:sp>
      <p:sp>
        <p:nvSpPr>
          <p:cNvPr id="3" name="Inhaltsplatzhalter 2">
            <a:extLst>
              <a:ext uri="{FF2B5EF4-FFF2-40B4-BE49-F238E27FC236}">
                <a16:creationId xmlns:a16="http://schemas.microsoft.com/office/drawing/2014/main" id="{D0281E4F-5DA7-FCF3-40E2-86346C31A819}"/>
              </a:ext>
            </a:extLst>
          </p:cNvPr>
          <p:cNvSpPr>
            <a:spLocks noGrp="1"/>
          </p:cNvSpPr>
          <p:nvPr>
            <p:ph idx="1"/>
          </p:nvPr>
        </p:nvSpPr>
        <p:spPr>
          <a:xfrm>
            <a:off x="838200" y="1825625"/>
            <a:ext cx="10713334" cy="4160396"/>
          </a:xfrm>
        </p:spPr>
        <p:txBody>
          <a:bodyPr anchor="ctr">
            <a:normAutofit/>
          </a:bodyPr>
          <a:lstStyle/>
          <a:p>
            <a:pPr marL="180340" marR="810260" algn="just">
              <a:lnSpc>
                <a:spcPct val="115000"/>
              </a:lnSpc>
              <a:spcBef>
                <a:spcPts val="500"/>
              </a:spcBef>
              <a:spcAft>
                <a:spcPts val="500"/>
              </a:spcAft>
            </a:pPr>
            <a:r>
              <a:rPr lang="de-DE" dirty="0">
                <a:solidFill>
                  <a:srgbClr val="000000"/>
                </a:solidFill>
                <a:effectLst/>
                <a:ea typeface="Times New Roman" panose="02020603050405020304" pitchFamily="18" charset="0"/>
              </a:rPr>
              <a:t>Das </a:t>
            </a:r>
            <a:r>
              <a:rPr lang="de-DE" dirty="0" err="1">
                <a:solidFill>
                  <a:srgbClr val="000000"/>
                </a:solidFill>
                <a:effectLst/>
                <a:ea typeface="Times New Roman" panose="02020603050405020304" pitchFamily="18" charset="0"/>
              </a:rPr>
              <a:t>FöZ</a:t>
            </a:r>
            <a:r>
              <a:rPr lang="de-DE" dirty="0">
                <a:solidFill>
                  <a:srgbClr val="000000"/>
                </a:solidFill>
                <a:effectLst/>
                <a:ea typeface="Times New Roman" panose="02020603050405020304" pitchFamily="18" charset="0"/>
              </a:rPr>
              <a:t> </a:t>
            </a:r>
            <a:r>
              <a:rPr lang="de-DE" dirty="0" err="1">
                <a:solidFill>
                  <a:srgbClr val="000000"/>
                </a:solidFill>
                <a:effectLst/>
                <a:ea typeface="Times New Roman" panose="02020603050405020304" pitchFamily="18" charset="0"/>
              </a:rPr>
              <a:t>prüft</a:t>
            </a:r>
            <a:r>
              <a:rPr lang="de-DE" dirty="0">
                <a:solidFill>
                  <a:srgbClr val="000000"/>
                </a:solidFill>
                <a:effectLst/>
                <a:ea typeface="Times New Roman" panose="02020603050405020304" pitchFamily="18" charset="0"/>
              </a:rPr>
              <a:t> zusammen mit den infrage kommenden Schulen den Beschulungswunsch der Eltern, </a:t>
            </a:r>
          </a:p>
          <a:p>
            <a:pPr marL="180340" marR="810260" algn="just">
              <a:lnSpc>
                <a:spcPct val="115000"/>
              </a:lnSpc>
              <a:spcBef>
                <a:spcPts val="500"/>
              </a:spcBef>
              <a:spcAft>
                <a:spcPts val="500"/>
              </a:spcAft>
            </a:pPr>
            <a:r>
              <a:rPr lang="de-DE" dirty="0" err="1">
                <a:solidFill>
                  <a:srgbClr val="000000"/>
                </a:solidFill>
                <a:effectLst/>
                <a:ea typeface="Times New Roman" panose="02020603050405020304" pitchFamily="18" charset="0"/>
              </a:rPr>
              <a:t>schlägt</a:t>
            </a:r>
            <a:r>
              <a:rPr lang="de-DE" dirty="0">
                <a:solidFill>
                  <a:srgbClr val="000000"/>
                </a:solidFill>
                <a:effectLst/>
                <a:ea typeface="Times New Roman" panose="02020603050405020304" pitchFamily="18" charset="0"/>
              </a:rPr>
              <a:t> nach </a:t>
            </a:r>
            <a:r>
              <a:rPr lang="de-DE" dirty="0" err="1">
                <a:solidFill>
                  <a:srgbClr val="000000"/>
                </a:solidFill>
                <a:effectLst/>
                <a:ea typeface="Times New Roman" panose="02020603050405020304" pitchFamily="18" charset="0"/>
              </a:rPr>
              <a:t>Koordinierungsgesprächen</a:t>
            </a:r>
            <a:r>
              <a:rPr lang="de-DE" dirty="0">
                <a:solidFill>
                  <a:srgbClr val="000000"/>
                </a:solidFill>
                <a:effectLst/>
                <a:ea typeface="Times New Roman" panose="02020603050405020304" pitchFamily="18" charset="0"/>
              </a:rPr>
              <a:t> mit einem einvernehmlichen Ergebnis einen Beschulungsort vor und </a:t>
            </a:r>
          </a:p>
          <a:p>
            <a:pPr marL="180340" marR="810260" algn="just">
              <a:lnSpc>
                <a:spcPct val="115000"/>
              </a:lnSpc>
              <a:spcBef>
                <a:spcPts val="500"/>
              </a:spcBef>
              <a:spcAft>
                <a:spcPts val="500"/>
              </a:spcAft>
            </a:pPr>
            <a:r>
              <a:rPr lang="de-DE" dirty="0" err="1">
                <a:solidFill>
                  <a:srgbClr val="000000"/>
                </a:solidFill>
                <a:effectLst/>
                <a:ea typeface="Times New Roman" panose="02020603050405020304" pitchFamily="18" charset="0"/>
              </a:rPr>
              <a:t>übersendet</a:t>
            </a:r>
            <a:r>
              <a:rPr lang="de-DE" dirty="0">
                <a:solidFill>
                  <a:srgbClr val="000000"/>
                </a:solidFill>
                <a:effectLst/>
                <a:ea typeface="Times New Roman" panose="02020603050405020304" pitchFamily="18" charset="0"/>
              </a:rPr>
              <a:t> die </a:t>
            </a:r>
            <a:r>
              <a:rPr lang="de-DE" dirty="0" err="1">
                <a:solidFill>
                  <a:srgbClr val="000000"/>
                </a:solidFill>
                <a:effectLst/>
                <a:ea typeface="Times New Roman" panose="02020603050405020304" pitchFamily="18" charset="0"/>
              </a:rPr>
              <a:t>vollständige</a:t>
            </a:r>
            <a:r>
              <a:rPr lang="de-DE" dirty="0">
                <a:solidFill>
                  <a:srgbClr val="000000"/>
                </a:solidFill>
                <a:effectLst/>
                <a:ea typeface="Times New Roman" panose="02020603050405020304" pitchFamily="18" charset="0"/>
              </a:rPr>
              <a:t> </a:t>
            </a:r>
            <a:r>
              <a:rPr lang="de-DE" dirty="0" err="1">
                <a:solidFill>
                  <a:srgbClr val="000000"/>
                </a:solidFill>
                <a:effectLst/>
                <a:ea typeface="Times New Roman" panose="02020603050405020304" pitchFamily="18" charset="0"/>
              </a:rPr>
              <a:t>sonderpädagogische</a:t>
            </a:r>
            <a:r>
              <a:rPr lang="de-DE" dirty="0">
                <a:solidFill>
                  <a:srgbClr val="000000"/>
                </a:solidFill>
                <a:effectLst/>
                <a:ea typeface="Times New Roman" panose="02020603050405020304" pitchFamily="18" charset="0"/>
              </a:rPr>
              <a:t> </a:t>
            </a:r>
            <a:r>
              <a:rPr lang="de-DE" dirty="0" err="1">
                <a:solidFill>
                  <a:srgbClr val="000000"/>
                </a:solidFill>
                <a:effectLst/>
                <a:ea typeface="Times New Roman" panose="02020603050405020304" pitchFamily="18" charset="0"/>
              </a:rPr>
              <a:t>Schülerakte</a:t>
            </a:r>
            <a:r>
              <a:rPr lang="de-DE" dirty="0">
                <a:solidFill>
                  <a:srgbClr val="000000"/>
                </a:solidFill>
                <a:effectLst/>
                <a:ea typeface="Times New Roman" panose="02020603050405020304" pitchFamily="18" charset="0"/>
              </a:rPr>
              <a:t> an die </a:t>
            </a:r>
            <a:r>
              <a:rPr lang="de-DE" dirty="0" err="1">
                <a:solidFill>
                  <a:srgbClr val="000000"/>
                </a:solidFill>
                <a:effectLst/>
                <a:ea typeface="Times New Roman" panose="02020603050405020304" pitchFamily="18" charset="0"/>
              </a:rPr>
              <a:t>zuständige</a:t>
            </a:r>
            <a:r>
              <a:rPr lang="de-DE" dirty="0">
                <a:solidFill>
                  <a:srgbClr val="000000"/>
                </a:solidFill>
                <a:effectLst/>
                <a:ea typeface="Times New Roman" panose="02020603050405020304" pitchFamily="18" charset="0"/>
              </a:rPr>
              <a:t> Schulaufsicht zur weiteren Entscheidung</a:t>
            </a:r>
          </a:p>
        </p:txBody>
      </p:sp>
    </p:spTree>
    <p:extLst>
      <p:ext uri="{BB962C8B-B14F-4D97-AF65-F5344CB8AC3E}">
        <p14:creationId xmlns:p14="http://schemas.microsoft.com/office/powerpoint/2010/main" val="2963692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AD8433C-6D40-9A4B-B8CB-66E4D0A4CF8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73D296C-BDA6-07B9-5695-B8BD4A26F6FC}"/>
              </a:ext>
            </a:extLst>
          </p:cNvPr>
          <p:cNvSpPr>
            <a:spLocks noGrp="1"/>
          </p:cNvSpPr>
          <p:nvPr>
            <p:ph type="title"/>
          </p:nvPr>
        </p:nvSpPr>
        <p:spPr/>
        <p:txBody>
          <a:bodyPr/>
          <a:lstStyle/>
          <a:p>
            <a:r>
              <a:rPr lang="de-DE" dirty="0"/>
              <a:t>3.3.2 Feststellung des </a:t>
            </a:r>
            <a:r>
              <a:rPr lang="de-DE" dirty="0" err="1"/>
              <a:t>sopäd</a:t>
            </a:r>
            <a:r>
              <a:rPr lang="de-DE" dirty="0"/>
              <a:t>. Förderbedarfs</a:t>
            </a:r>
          </a:p>
        </p:txBody>
      </p:sp>
      <p:sp>
        <p:nvSpPr>
          <p:cNvPr id="3" name="Inhaltsplatzhalter 2">
            <a:extLst>
              <a:ext uri="{FF2B5EF4-FFF2-40B4-BE49-F238E27FC236}">
                <a16:creationId xmlns:a16="http://schemas.microsoft.com/office/drawing/2014/main" id="{04AD143E-4538-CD1E-41BD-B81890B4CE36}"/>
              </a:ext>
            </a:extLst>
          </p:cNvPr>
          <p:cNvSpPr>
            <a:spLocks noGrp="1"/>
          </p:cNvSpPr>
          <p:nvPr>
            <p:ph idx="1"/>
          </p:nvPr>
        </p:nvSpPr>
        <p:spPr>
          <a:xfrm>
            <a:off x="838200" y="1825625"/>
            <a:ext cx="10713334" cy="4160396"/>
          </a:xfrm>
        </p:spPr>
        <p:txBody>
          <a:bodyPr anchor="ctr">
            <a:normAutofit/>
          </a:bodyPr>
          <a:lstStyle/>
          <a:p>
            <a:pPr marL="180340" marR="810260" algn="just">
              <a:lnSpc>
                <a:spcPct val="115000"/>
              </a:lnSpc>
              <a:spcBef>
                <a:spcPts val="500"/>
              </a:spcBef>
              <a:spcAft>
                <a:spcPts val="500"/>
              </a:spcAft>
            </a:pPr>
            <a:r>
              <a:rPr lang="de-DE" dirty="0">
                <a:solidFill>
                  <a:srgbClr val="000000"/>
                </a:solidFill>
                <a:effectLst/>
                <a:ea typeface="Times New Roman" panose="02020603050405020304" pitchFamily="18" charset="0"/>
              </a:rPr>
              <a:t>Sollte es im Rahmen der </a:t>
            </a:r>
            <a:r>
              <a:rPr lang="de-DE" dirty="0" err="1">
                <a:solidFill>
                  <a:srgbClr val="000000"/>
                </a:solidFill>
                <a:effectLst/>
                <a:ea typeface="Times New Roman" panose="02020603050405020304" pitchFamily="18" charset="0"/>
              </a:rPr>
              <a:t>Koordinierungsgespräche</a:t>
            </a:r>
            <a:r>
              <a:rPr lang="de-DE" dirty="0">
                <a:solidFill>
                  <a:srgbClr val="000000"/>
                </a:solidFill>
                <a:effectLst/>
                <a:ea typeface="Times New Roman" panose="02020603050405020304" pitchFamily="18" charset="0"/>
              </a:rPr>
              <a:t> nicht zu einem einvernehmlichen Ergebnis kommen, wird dieses in der </a:t>
            </a:r>
            <a:r>
              <a:rPr lang="de-DE" dirty="0" err="1">
                <a:solidFill>
                  <a:srgbClr val="000000"/>
                </a:solidFill>
                <a:effectLst/>
                <a:ea typeface="Times New Roman" panose="02020603050405020304" pitchFamily="18" charset="0"/>
              </a:rPr>
              <a:t>Schülerakte</a:t>
            </a:r>
            <a:r>
              <a:rPr lang="de-DE" dirty="0">
                <a:solidFill>
                  <a:srgbClr val="000000"/>
                </a:solidFill>
                <a:effectLst/>
                <a:ea typeface="Times New Roman" panose="02020603050405020304" pitchFamily="18" charset="0"/>
              </a:rPr>
              <a:t> vermerkt und die </a:t>
            </a:r>
            <a:r>
              <a:rPr lang="de-DE" dirty="0" err="1">
                <a:solidFill>
                  <a:srgbClr val="000000"/>
                </a:solidFill>
                <a:effectLst/>
                <a:ea typeface="Times New Roman" panose="02020603050405020304" pitchFamily="18" charset="0"/>
              </a:rPr>
              <a:t>zuständige</a:t>
            </a:r>
            <a:r>
              <a:rPr lang="de-DE" dirty="0">
                <a:solidFill>
                  <a:srgbClr val="000000"/>
                </a:solidFill>
                <a:effectLst/>
                <a:ea typeface="Times New Roman" panose="02020603050405020304" pitchFamily="18" charset="0"/>
              </a:rPr>
              <a:t> Schulaufsicht beruft einen </a:t>
            </a:r>
            <a:r>
              <a:rPr lang="de-DE" dirty="0" err="1">
                <a:solidFill>
                  <a:srgbClr val="000000"/>
                </a:solidFill>
                <a:effectLst/>
                <a:ea typeface="Times New Roman" panose="02020603050405020304" pitchFamily="18" charset="0"/>
              </a:rPr>
              <a:t>Förderausschuss</a:t>
            </a:r>
            <a:r>
              <a:rPr lang="de-DE" dirty="0">
                <a:solidFill>
                  <a:srgbClr val="000000"/>
                </a:solidFill>
                <a:effectLst/>
                <a:ea typeface="Times New Roman" panose="02020603050405020304" pitchFamily="18" charset="0"/>
              </a:rPr>
              <a:t> ein, um zu einem einvernehmlichen Ergebnis zu kommen, welches als weitere Entscheidungsgrundlage dient (</a:t>
            </a:r>
            <a:r>
              <a:rPr lang="de-DE" dirty="0" err="1">
                <a:solidFill>
                  <a:srgbClr val="000000"/>
                </a:solidFill>
                <a:effectLst/>
                <a:ea typeface="Times New Roman" panose="02020603050405020304" pitchFamily="18" charset="0"/>
              </a:rPr>
              <a:t>SoFVO</a:t>
            </a:r>
            <a:r>
              <a:rPr lang="de-DE" dirty="0">
                <a:solidFill>
                  <a:srgbClr val="000000"/>
                </a:solidFill>
                <a:effectLst/>
                <a:ea typeface="Times New Roman" panose="02020603050405020304" pitchFamily="18" charset="0"/>
              </a:rPr>
              <a:t>, § 5 und § 6). </a:t>
            </a:r>
            <a:endParaRPr lang="de-DE" dirty="0">
              <a:effectLst/>
              <a:ea typeface="Times New Roman" panose="02020603050405020304" pitchFamily="18" charset="0"/>
            </a:endParaRPr>
          </a:p>
          <a:p>
            <a:pPr marL="180340" marR="810260" algn="just">
              <a:lnSpc>
                <a:spcPct val="115000"/>
              </a:lnSpc>
              <a:spcBef>
                <a:spcPts val="500"/>
              </a:spcBef>
              <a:spcAft>
                <a:spcPts val="500"/>
              </a:spcAft>
            </a:pPr>
            <a:endParaRPr lang="de-DE"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206433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389906B-69D9-66B8-344D-AA6D7CB8264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98F1B36-41D3-E5BA-72FC-A97A3B0ECB4E}"/>
              </a:ext>
            </a:extLst>
          </p:cNvPr>
          <p:cNvSpPr>
            <a:spLocks noGrp="1"/>
          </p:cNvSpPr>
          <p:nvPr>
            <p:ph type="title"/>
          </p:nvPr>
        </p:nvSpPr>
        <p:spPr/>
        <p:txBody>
          <a:bodyPr/>
          <a:lstStyle/>
          <a:p>
            <a:r>
              <a:rPr lang="de-DE" dirty="0"/>
              <a:t>3.3.2 Feststellung des </a:t>
            </a:r>
            <a:r>
              <a:rPr lang="de-DE" dirty="0" err="1"/>
              <a:t>sopäd</a:t>
            </a:r>
            <a:r>
              <a:rPr lang="de-DE" dirty="0"/>
              <a:t>. Förderbedarfs</a:t>
            </a:r>
          </a:p>
        </p:txBody>
      </p:sp>
      <p:sp>
        <p:nvSpPr>
          <p:cNvPr id="3" name="Inhaltsplatzhalter 2">
            <a:extLst>
              <a:ext uri="{FF2B5EF4-FFF2-40B4-BE49-F238E27FC236}">
                <a16:creationId xmlns:a16="http://schemas.microsoft.com/office/drawing/2014/main" id="{6F74C002-6685-AD4D-AB7E-00D30AB58B1F}"/>
              </a:ext>
            </a:extLst>
          </p:cNvPr>
          <p:cNvSpPr>
            <a:spLocks noGrp="1"/>
          </p:cNvSpPr>
          <p:nvPr>
            <p:ph idx="1"/>
          </p:nvPr>
        </p:nvSpPr>
        <p:spPr>
          <a:xfrm>
            <a:off x="838200" y="1825625"/>
            <a:ext cx="10713334" cy="4160396"/>
          </a:xfrm>
        </p:spPr>
        <p:txBody>
          <a:bodyPr anchor="ctr">
            <a:normAutofit/>
          </a:bodyPr>
          <a:lstStyle/>
          <a:p>
            <a:pPr marL="0" marR="810260" indent="0" algn="just">
              <a:lnSpc>
                <a:spcPct val="115000"/>
              </a:lnSpc>
              <a:spcBef>
                <a:spcPts val="500"/>
              </a:spcBef>
              <a:spcAft>
                <a:spcPts val="500"/>
              </a:spcAft>
              <a:buNone/>
            </a:pPr>
            <a:r>
              <a:rPr lang="de-DE" b="1" dirty="0">
                <a:solidFill>
                  <a:srgbClr val="000000"/>
                </a:solidFill>
                <a:effectLst/>
                <a:ea typeface="Times New Roman" panose="02020603050405020304" pitchFamily="18" charset="0"/>
              </a:rPr>
              <a:t>Welche Aufgaben hat die Schulaufsicht? </a:t>
            </a:r>
            <a:endParaRPr lang="de-DE" dirty="0">
              <a:effectLst/>
              <a:ea typeface="Times New Roman" panose="02020603050405020304" pitchFamily="18" charset="0"/>
            </a:endParaRPr>
          </a:p>
          <a:p>
            <a:pPr marL="180340" marR="810260" algn="just">
              <a:lnSpc>
                <a:spcPct val="115000"/>
              </a:lnSpc>
              <a:spcBef>
                <a:spcPts val="500"/>
              </a:spcBef>
              <a:spcAft>
                <a:spcPts val="500"/>
              </a:spcAft>
            </a:pPr>
            <a:r>
              <a:rPr lang="de-DE" dirty="0">
                <a:solidFill>
                  <a:srgbClr val="000000"/>
                </a:solidFill>
                <a:effectLst/>
                <a:ea typeface="Times New Roman" panose="02020603050405020304" pitchFamily="18" charset="0"/>
              </a:rPr>
              <a:t>Die untere </a:t>
            </a:r>
            <a:r>
              <a:rPr lang="de-DE" dirty="0" err="1">
                <a:solidFill>
                  <a:srgbClr val="000000"/>
                </a:solidFill>
                <a:effectLst/>
                <a:ea typeface="Times New Roman" panose="02020603050405020304" pitchFamily="18" charset="0"/>
              </a:rPr>
              <a:t>Schulaufsichtsbehörde</a:t>
            </a:r>
            <a:r>
              <a:rPr lang="de-DE" dirty="0">
                <a:solidFill>
                  <a:srgbClr val="000000"/>
                </a:solidFill>
                <a:effectLst/>
                <a:ea typeface="Times New Roman" panose="02020603050405020304" pitchFamily="18" charset="0"/>
              </a:rPr>
              <a:t> trifft die formale Entscheidung </a:t>
            </a:r>
            <a:r>
              <a:rPr lang="de-DE" dirty="0" err="1">
                <a:solidFill>
                  <a:srgbClr val="000000"/>
                </a:solidFill>
                <a:effectLst/>
                <a:ea typeface="Times New Roman" panose="02020603050405020304" pitchFamily="18" charset="0"/>
              </a:rPr>
              <a:t>über</a:t>
            </a:r>
            <a:r>
              <a:rPr lang="de-DE" dirty="0">
                <a:solidFill>
                  <a:srgbClr val="000000"/>
                </a:solidFill>
                <a:effectLst/>
                <a:ea typeface="Times New Roman" panose="02020603050405020304" pitchFamily="18" charset="0"/>
              </a:rPr>
              <a:t> das Vorliegen und die Art des </a:t>
            </a:r>
            <a:r>
              <a:rPr lang="de-DE" dirty="0" err="1">
                <a:solidFill>
                  <a:srgbClr val="000000"/>
                </a:solidFill>
                <a:effectLst/>
                <a:ea typeface="Times New Roman" panose="02020603050405020304" pitchFamily="18" charset="0"/>
              </a:rPr>
              <a:t>sonderpädagogischen</a:t>
            </a:r>
            <a:r>
              <a:rPr lang="de-DE" dirty="0">
                <a:solidFill>
                  <a:srgbClr val="000000"/>
                </a:solidFill>
                <a:effectLst/>
                <a:ea typeface="Times New Roman" panose="02020603050405020304" pitchFamily="18" charset="0"/>
              </a:rPr>
              <a:t> </a:t>
            </a:r>
            <a:r>
              <a:rPr lang="de-DE" dirty="0" err="1">
                <a:solidFill>
                  <a:srgbClr val="000000"/>
                </a:solidFill>
                <a:effectLst/>
                <a:ea typeface="Times New Roman" panose="02020603050405020304" pitchFamily="18" charset="0"/>
              </a:rPr>
              <a:t>Förderbedarfs</a:t>
            </a:r>
            <a:r>
              <a:rPr lang="de-DE" dirty="0">
                <a:solidFill>
                  <a:srgbClr val="000000"/>
                </a:solidFill>
                <a:effectLst/>
                <a:ea typeface="Times New Roman" panose="02020603050405020304" pitchFamily="18" charset="0"/>
              </a:rPr>
              <a:t>. </a:t>
            </a:r>
          </a:p>
          <a:p>
            <a:pPr marL="180340" marR="810260" algn="just">
              <a:lnSpc>
                <a:spcPct val="115000"/>
              </a:lnSpc>
              <a:spcBef>
                <a:spcPts val="500"/>
              </a:spcBef>
              <a:spcAft>
                <a:spcPts val="500"/>
              </a:spcAft>
            </a:pPr>
            <a:r>
              <a:rPr lang="de-DE" dirty="0">
                <a:solidFill>
                  <a:srgbClr val="000000"/>
                </a:solidFill>
                <a:effectLst/>
                <a:ea typeface="Times New Roman" panose="02020603050405020304" pitchFamily="18" charset="0"/>
              </a:rPr>
              <a:t>Sie entscheidet ferner </a:t>
            </a:r>
            <a:r>
              <a:rPr lang="de-DE" dirty="0" err="1">
                <a:solidFill>
                  <a:srgbClr val="000000"/>
                </a:solidFill>
                <a:effectLst/>
                <a:ea typeface="Times New Roman" panose="02020603050405020304" pitchFamily="18" charset="0"/>
              </a:rPr>
              <a:t>über</a:t>
            </a:r>
            <a:r>
              <a:rPr lang="de-DE" dirty="0">
                <a:solidFill>
                  <a:srgbClr val="000000"/>
                </a:solidFill>
                <a:effectLst/>
                <a:ea typeface="Times New Roman" panose="02020603050405020304" pitchFamily="18" charset="0"/>
              </a:rPr>
              <a:t> die Maßnahmen zur </a:t>
            </a:r>
            <a:r>
              <a:rPr lang="de-DE" dirty="0" err="1">
                <a:solidFill>
                  <a:srgbClr val="000000"/>
                </a:solidFill>
                <a:effectLst/>
                <a:ea typeface="Times New Roman" panose="02020603050405020304" pitchFamily="18" charset="0"/>
              </a:rPr>
              <a:t>Förderung</a:t>
            </a:r>
            <a:r>
              <a:rPr lang="de-DE" dirty="0">
                <a:solidFill>
                  <a:srgbClr val="000000"/>
                </a:solidFill>
                <a:effectLst/>
                <a:ea typeface="Times New Roman" panose="02020603050405020304" pitchFamily="18" charset="0"/>
              </a:rPr>
              <a:t> der </a:t>
            </a:r>
            <a:r>
              <a:rPr lang="de-DE" dirty="0" err="1">
                <a:solidFill>
                  <a:srgbClr val="000000"/>
                </a:solidFill>
                <a:effectLst/>
                <a:ea typeface="Times New Roman" panose="02020603050405020304" pitchFamily="18" charset="0"/>
              </a:rPr>
              <a:t>Schülerin</a:t>
            </a:r>
            <a:r>
              <a:rPr lang="de-DE" dirty="0">
                <a:solidFill>
                  <a:srgbClr val="000000"/>
                </a:solidFill>
                <a:effectLst/>
                <a:ea typeface="Times New Roman" panose="02020603050405020304" pitchFamily="18" charset="0"/>
              </a:rPr>
              <a:t> oder des </a:t>
            </a:r>
            <a:r>
              <a:rPr lang="de-DE" dirty="0" err="1">
                <a:solidFill>
                  <a:srgbClr val="000000"/>
                </a:solidFill>
                <a:effectLst/>
                <a:ea typeface="Times New Roman" panose="02020603050405020304" pitchFamily="18" charset="0"/>
              </a:rPr>
              <a:t>Schülers</a:t>
            </a:r>
            <a:r>
              <a:rPr lang="de-DE" dirty="0">
                <a:solidFill>
                  <a:srgbClr val="000000"/>
                </a:solidFill>
                <a:effectLst/>
                <a:ea typeface="Times New Roman" panose="02020603050405020304" pitchFamily="18" charset="0"/>
              </a:rPr>
              <a:t> und legt das </a:t>
            </a:r>
            <a:r>
              <a:rPr lang="de-DE" dirty="0" err="1">
                <a:solidFill>
                  <a:srgbClr val="000000"/>
                </a:solidFill>
                <a:effectLst/>
                <a:ea typeface="Times New Roman" panose="02020603050405020304" pitchFamily="18" charset="0"/>
              </a:rPr>
              <a:t>zuständige</a:t>
            </a:r>
            <a:r>
              <a:rPr lang="de-DE" dirty="0">
                <a:solidFill>
                  <a:srgbClr val="000000"/>
                </a:solidFill>
                <a:effectLst/>
                <a:ea typeface="Times New Roman" panose="02020603050405020304" pitchFamily="18" charset="0"/>
              </a:rPr>
              <a:t> </a:t>
            </a:r>
            <a:r>
              <a:rPr lang="de-DE" dirty="0" err="1">
                <a:solidFill>
                  <a:srgbClr val="000000"/>
                </a:solidFill>
                <a:effectLst/>
                <a:ea typeface="Times New Roman" panose="02020603050405020304" pitchFamily="18" charset="0"/>
              </a:rPr>
              <a:t>Förderzentrum</a:t>
            </a:r>
            <a:r>
              <a:rPr lang="de-DE" dirty="0">
                <a:solidFill>
                  <a:srgbClr val="000000"/>
                </a:solidFill>
                <a:effectLst/>
                <a:ea typeface="Times New Roman" panose="02020603050405020304" pitchFamily="18" charset="0"/>
              </a:rPr>
              <a:t> fest (</a:t>
            </a:r>
            <a:r>
              <a:rPr lang="de-DE" dirty="0" err="1">
                <a:solidFill>
                  <a:srgbClr val="000000"/>
                </a:solidFill>
                <a:effectLst/>
                <a:ea typeface="Times New Roman" panose="02020603050405020304" pitchFamily="18" charset="0"/>
              </a:rPr>
              <a:t>SoFVO</a:t>
            </a:r>
            <a:r>
              <a:rPr lang="de-DE" dirty="0">
                <a:solidFill>
                  <a:srgbClr val="000000"/>
                </a:solidFill>
                <a:effectLst/>
                <a:ea typeface="Times New Roman" panose="02020603050405020304" pitchFamily="18" charset="0"/>
              </a:rPr>
              <a:t>, § 6 und § 7). </a:t>
            </a:r>
            <a:endParaRPr lang="de-DE" dirty="0">
              <a:effectLst/>
              <a:ea typeface="Times New Roman" panose="02020603050405020304" pitchFamily="18" charset="0"/>
            </a:endParaRPr>
          </a:p>
          <a:p>
            <a:pPr marL="180340" marR="810260" algn="just">
              <a:lnSpc>
                <a:spcPct val="115000"/>
              </a:lnSpc>
              <a:spcBef>
                <a:spcPts val="500"/>
              </a:spcBef>
              <a:spcAft>
                <a:spcPts val="500"/>
              </a:spcAft>
            </a:pPr>
            <a:endParaRPr lang="de-DE"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132698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A5AAA-B9A8-9702-F640-0335602BA82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CAE02F5-F10B-91B2-43FB-B4B9EF243940}"/>
              </a:ext>
            </a:extLst>
          </p:cNvPr>
          <p:cNvSpPr>
            <a:spLocks noGrp="1"/>
          </p:cNvSpPr>
          <p:nvPr>
            <p:ph type="title"/>
          </p:nvPr>
        </p:nvSpPr>
        <p:spPr/>
        <p:txBody>
          <a:bodyPr/>
          <a:lstStyle/>
          <a:p>
            <a:r>
              <a:rPr lang="de-DE" dirty="0"/>
              <a:t>3.1.1 Grundsätze und Begriffe V</a:t>
            </a:r>
          </a:p>
        </p:txBody>
      </p:sp>
      <p:sp>
        <p:nvSpPr>
          <p:cNvPr id="3" name="Inhaltsplatzhalter 2">
            <a:extLst>
              <a:ext uri="{FF2B5EF4-FFF2-40B4-BE49-F238E27FC236}">
                <a16:creationId xmlns:a16="http://schemas.microsoft.com/office/drawing/2014/main" id="{2C769486-7576-4F97-59EE-5FF4CBDB3343}"/>
              </a:ext>
            </a:extLst>
          </p:cNvPr>
          <p:cNvSpPr>
            <a:spLocks noGrp="1"/>
          </p:cNvSpPr>
          <p:nvPr>
            <p:ph idx="1"/>
          </p:nvPr>
        </p:nvSpPr>
        <p:spPr>
          <a:xfrm>
            <a:off x="838200" y="1825625"/>
            <a:ext cx="7929822" cy="4351338"/>
          </a:xfrm>
        </p:spPr>
        <p:txBody>
          <a:bodyPr anchor="ctr">
            <a:normAutofit/>
          </a:bodyPr>
          <a:lstStyle/>
          <a:p>
            <a:pPr marL="0" indent="0" algn="just">
              <a:buNone/>
            </a:pPr>
            <a:r>
              <a:rPr lang="de-DE" sz="3000" dirty="0"/>
              <a:t>Der Begriff </a:t>
            </a:r>
            <a:r>
              <a:rPr lang="de-DE" sz="3000" b="1" dirty="0"/>
              <a:t>Datenverarbeitung</a:t>
            </a:r>
          </a:p>
          <a:p>
            <a:pPr marL="0" indent="0" algn="just">
              <a:buNone/>
            </a:pPr>
            <a:endParaRPr lang="de-DE" sz="3000" b="1" dirty="0"/>
          </a:p>
          <a:p>
            <a:pPr marL="0" indent="0" algn="just">
              <a:buNone/>
            </a:pPr>
            <a:r>
              <a:rPr lang="de-DE" dirty="0">
                <a:solidFill>
                  <a:srgbClr val="000000"/>
                </a:solidFill>
                <a:effectLst/>
              </a:rPr>
              <a:t>Unter dem Begriff des </a:t>
            </a:r>
            <a:r>
              <a:rPr lang="de-DE" b="1" dirty="0">
                <a:solidFill>
                  <a:srgbClr val="000000"/>
                </a:solidFill>
                <a:effectLst/>
              </a:rPr>
              <a:t>Verarbeitens</a:t>
            </a:r>
            <a:r>
              <a:rPr lang="de-DE" dirty="0">
                <a:solidFill>
                  <a:srgbClr val="000000"/>
                </a:solidFill>
                <a:effectLst/>
              </a:rPr>
              <a:t> ist das Erheben, Speichern, Bearbeiten,  Übermitteln und Löschen, </a:t>
            </a:r>
            <a:r>
              <a:rPr lang="de-DE" b="1" dirty="0">
                <a:solidFill>
                  <a:srgbClr val="000000"/>
                </a:solidFill>
                <a:effectLst/>
              </a:rPr>
              <a:t>also jede Tätigkeit in Bezug auf Daten</a:t>
            </a:r>
            <a:r>
              <a:rPr lang="de-DE" dirty="0">
                <a:solidFill>
                  <a:srgbClr val="000000"/>
                </a:solidFill>
                <a:effectLst/>
              </a:rPr>
              <a:t>, gemeint. (DSGVO Art. 4 Abs. 2)</a:t>
            </a:r>
          </a:p>
          <a:p>
            <a:pPr marL="0" indent="0">
              <a:lnSpc>
                <a:spcPct val="120000"/>
              </a:lnSpc>
              <a:buNone/>
            </a:pPr>
            <a:endParaRPr lang="de-DE" sz="3000" dirty="0">
              <a:solidFill>
                <a:srgbClr val="000000"/>
              </a:solidFill>
              <a:effectLst/>
            </a:endParaRPr>
          </a:p>
        </p:txBody>
      </p:sp>
      <p:pic>
        <p:nvPicPr>
          <p:cNvPr id="4" name="Grafik 3">
            <a:extLst>
              <a:ext uri="{FF2B5EF4-FFF2-40B4-BE49-F238E27FC236}">
                <a16:creationId xmlns:a16="http://schemas.microsoft.com/office/drawing/2014/main" id="{9ECFF148-A4EA-CAB7-A598-F4B45DD7E9FB}"/>
              </a:ext>
            </a:extLst>
          </p:cNvPr>
          <p:cNvPicPr>
            <a:picLocks noChangeAspect="1"/>
          </p:cNvPicPr>
          <p:nvPr/>
        </p:nvPicPr>
        <p:blipFill>
          <a:blip r:embed="rId2"/>
          <a:stretch>
            <a:fillRect/>
          </a:stretch>
        </p:blipFill>
        <p:spPr>
          <a:xfrm>
            <a:off x="8768022" y="2392325"/>
            <a:ext cx="2830328" cy="2830328"/>
          </a:xfrm>
          <a:prstGeom prst="rect">
            <a:avLst/>
          </a:prstGeom>
        </p:spPr>
      </p:pic>
    </p:spTree>
    <p:extLst>
      <p:ext uri="{BB962C8B-B14F-4D97-AF65-F5344CB8AC3E}">
        <p14:creationId xmlns:p14="http://schemas.microsoft.com/office/powerpoint/2010/main" val="28343609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4DE66-EEB9-DE24-1ADA-DC4CF0CF321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B6F0DD5-ACFD-27E6-65E3-2707FB214145}"/>
              </a:ext>
            </a:extLst>
          </p:cNvPr>
          <p:cNvSpPr>
            <a:spLocks noGrp="1"/>
          </p:cNvSpPr>
          <p:nvPr>
            <p:ph type="title"/>
          </p:nvPr>
        </p:nvSpPr>
        <p:spPr/>
        <p:txBody>
          <a:bodyPr/>
          <a:lstStyle/>
          <a:p>
            <a:r>
              <a:rPr lang="de-DE" dirty="0"/>
              <a:t>3.3.2 Feststellung des </a:t>
            </a:r>
            <a:r>
              <a:rPr lang="de-DE" dirty="0" err="1"/>
              <a:t>sopäd</a:t>
            </a:r>
            <a:r>
              <a:rPr lang="de-DE" dirty="0"/>
              <a:t>. Förderbedarfs</a:t>
            </a:r>
          </a:p>
        </p:txBody>
      </p:sp>
      <p:sp>
        <p:nvSpPr>
          <p:cNvPr id="3" name="Inhaltsplatzhalter 2">
            <a:extLst>
              <a:ext uri="{FF2B5EF4-FFF2-40B4-BE49-F238E27FC236}">
                <a16:creationId xmlns:a16="http://schemas.microsoft.com/office/drawing/2014/main" id="{696923F9-959C-B790-7B51-14AB44D58847}"/>
              </a:ext>
            </a:extLst>
          </p:cNvPr>
          <p:cNvSpPr>
            <a:spLocks noGrp="1"/>
          </p:cNvSpPr>
          <p:nvPr>
            <p:ph idx="1"/>
          </p:nvPr>
        </p:nvSpPr>
        <p:spPr>
          <a:xfrm>
            <a:off x="838200" y="1825625"/>
            <a:ext cx="10713334" cy="4160396"/>
          </a:xfrm>
        </p:spPr>
        <p:txBody>
          <a:bodyPr anchor="ctr">
            <a:normAutofit/>
          </a:bodyPr>
          <a:lstStyle/>
          <a:p>
            <a:pPr marL="0" marR="810260" indent="0" algn="just">
              <a:lnSpc>
                <a:spcPct val="115000"/>
              </a:lnSpc>
              <a:spcBef>
                <a:spcPts val="500"/>
              </a:spcBef>
              <a:spcAft>
                <a:spcPts val="500"/>
              </a:spcAft>
              <a:buNone/>
            </a:pPr>
            <a:r>
              <a:rPr lang="de-DE" b="1" dirty="0">
                <a:solidFill>
                  <a:srgbClr val="000000"/>
                </a:solidFill>
                <a:effectLst/>
                <a:ea typeface="Times New Roman" panose="02020603050405020304" pitchFamily="18" charset="0"/>
              </a:rPr>
              <a:t>Rolle der Eltern</a:t>
            </a:r>
          </a:p>
          <a:p>
            <a:pPr marR="810260" algn="just">
              <a:lnSpc>
                <a:spcPct val="115000"/>
              </a:lnSpc>
              <a:spcBef>
                <a:spcPts val="500"/>
              </a:spcBef>
              <a:spcAft>
                <a:spcPts val="500"/>
              </a:spcAft>
            </a:pPr>
            <a:r>
              <a:rPr lang="de-DE" sz="2600" dirty="0">
                <a:solidFill>
                  <a:srgbClr val="000000"/>
                </a:solidFill>
                <a:effectLst/>
                <a:ea typeface="Times New Roman" panose="02020603050405020304" pitchFamily="18" charset="0"/>
              </a:rPr>
              <a:t>Nach § 27 SchulG müssen sie ihre Kinder zur Vorbereitung schulischer Maßnahmen und Entscheidungen </a:t>
            </a:r>
            <a:r>
              <a:rPr lang="de-DE" sz="2600" dirty="0" err="1">
                <a:solidFill>
                  <a:srgbClr val="000000"/>
                </a:solidFill>
                <a:effectLst/>
                <a:ea typeface="Times New Roman" panose="02020603050405020304" pitchFamily="18" charset="0"/>
              </a:rPr>
              <a:t>schulärztlich</a:t>
            </a:r>
            <a:r>
              <a:rPr lang="de-DE" sz="2600" dirty="0">
                <a:solidFill>
                  <a:srgbClr val="000000"/>
                </a:solidFill>
                <a:effectLst/>
                <a:ea typeface="Times New Roman" panose="02020603050405020304" pitchFamily="18" charset="0"/>
              </a:rPr>
              <a:t>, schulpsychologisch und </a:t>
            </a:r>
            <a:r>
              <a:rPr lang="de-DE" sz="2600" dirty="0" err="1">
                <a:solidFill>
                  <a:srgbClr val="000000"/>
                </a:solidFill>
                <a:effectLst/>
                <a:ea typeface="Times New Roman" panose="02020603050405020304" pitchFamily="18" charset="0"/>
              </a:rPr>
              <a:t>sonderpädagogisch</a:t>
            </a:r>
            <a:r>
              <a:rPr lang="de-DE" sz="2600" dirty="0">
                <a:solidFill>
                  <a:srgbClr val="000000"/>
                </a:solidFill>
                <a:effectLst/>
                <a:ea typeface="Times New Roman" panose="02020603050405020304" pitchFamily="18" charset="0"/>
              </a:rPr>
              <a:t> untersuchen lassen. </a:t>
            </a:r>
          </a:p>
          <a:p>
            <a:pPr marR="810260" algn="just">
              <a:lnSpc>
                <a:spcPct val="115000"/>
              </a:lnSpc>
              <a:spcBef>
                <a:spcPts val="500"/>
              </a:spcBef>
              <a:spcAft>
                <a:spcPts val="500"/>
              </a:spcAft>
            </a:pPr>
            <a:r>
              <a:rPr lang="de-DE" sz="2600" dirty="0">
                <a:solidFill>
                  <a:srgbClr val="000000"/>
                </a:solidFill>
                <a:effectLst/>
                <a:ea typeface="Times New Roman" panose="02020603050405020304" pitchFamily="18" charset="0"/>
              </a:rPr>
              <a:t>Die von den Eltern </a:t>
            </a:r>
            <a:r>
              <a:rPr lang="de-DE" sz="2600" dirty="0" err="1">
                <a:solidFill>
                  <a:srgbClr val="000000"/>
                </a:solidFill>
                <a:effectLst/>
                <a:ea typeface="Times New Roman" panose="02020603050405020304" pitchFamily="18" charset="0"/>
              </a:rPr>
              <a:t>gewünschte</a:t>
            </a:r>
            <a:r>
              <a:rPr lang="de-DE" sz="2600" dirty="0">
                <a:solidFill>
                  <a:srgbClr val="000000"/>
                </a:solidFill>
                <a:effectLst/>
                <a:ea typeface="Times New Roman" panose="02020603050405020304" pitchFamily="18" charset="0"/>
              </a:rPr>
              <a:t> Art der Beschulung (Inklusion oder </a:t>
            </a:r>
            <a:r>
              <a:rPr lang="de-DE" sz="2600" dirty="0" err="1">
                <a:solidFill>
                  <a:srgbClr val="000000"/>
                </a:solidFill>
                <a:effectLst/>
                <a:ea typeface="Times New Roman" panose="02020603050405020304" pitchFamily="18" charset="0"/>
              </a:rPr>
              <a:t>Förderzentrum</a:t>
            </a:r>
            <a:r>
              <a:rPr lang="de-DE" sz="2600" dirty="0">
                <a:solidFill>
                  <a:srgbClr val="000000"/>
                </a:solidFill>
                <a:effectLst/>
                <a:ea typeface="Times New Roman" panose="02020603050405020304" pitchFamily="18" charset="0"/>
              </a:rPr>
              <a:t>) dient als Grundlage </a:t>
            </a:r>
            <a:r>
              <a:rPr lang="de-DE" sz="2600" dirty="0" err="1">
                <a:solidFill>
                  <a:srgbClr val="000000"/>
                </a:solidFill>
                <a:effectLst/>
                <a:ea typeface="Times New Roman" panose="02020603050405020304" pitchFamily="18" charset="0"/>
              </a:rPr>
              <a:t>für</a:t>
            </a:r>
            <a:r>
              <a:rPr lang="de-DE" sz="2600" dirty="0">
                <a:solidFill>
                  <a:srgbClr val="000000"/>
                </a:solidFill>
                <a:effectLst/>
                <a:ea typeface="Times New Roman" panose="02020603050405020304" pitchFamily="18" charset="0"/>
              </a:rPr>
              <a:t> die </a:t>
            </a:r>
            <a:r>
              <a:rPr lang="de-DE" sz="2600" dirty="0" err="1">
                <a:solidFill>
                  <a:srgbClr val="000000"/>
                </a:solidFill>
                <a:effectLst/>
                <a:ea typeface="Times New Roman" panose="02020603050405020304" pitchFamily="18" charset="0"/>
              </a:rPr>
              <a:t>Prüfung</a:t>
            </a:r>
            <a:r>
              <a:rPr lang="de-DE" sz="2600" dirty="0">
                <a:solidFill>
                  <a:srgbClr val="000000"/>
                </a:solidFill>
                <a:effectLst/>
                <a:ea typeface="Times New Roman" panose="02020603050405020304" pitchFamily="18" charset="0"/>
              </a:rPr>
              <a:t> eines infrage kommenden Beschulungsortes (</a:t>
            </a:r>
            <a:r>
              <a:rPr lang="de-DE" sz="2600" dirty="0" err="1">
                <a:solidFill>
                  <a:srgbClr val="000000"/>
                </a:solidFill>
                <a:effectLst/>
                <a:ea typeface="Times New Roman" panose="02020603050405020304" pitchFamily="18" charset="0"/>
              </a:rPr>
              <a:t>SoFVO</a:t>
            </a:r>
            <a:r>
              <a:rPr lang="de-DE" sz="2600" dirty="0">
                <a:solidFill>
                  <a:srgbClr val="000000"/>
                </a:solidFill>
                <a:effectLst/>
                <a:ea typeface="Times New Roman" panose="02020603050405020304" pitchFamily="18" charset="0"/>
              </a:rPr>
              <a:t> § 4). </a:t>
            </a:r>
            <a:endParaRPr lang="de-DE" sz="2600" dirty="0">
              <a:effectLst/>
              <a:ea typeface="Times New Roman" panose="02020603050405020304" pitchFamily="18" charset="0"/>
            </a:endParaRPr>
          </a:p>
        </p:txBody>
      </p:sp>
    </p:spTree>
    <p:extLst>
      <p:ext uri="{BB962C8B-B14F-4D97-AF65-F5344CB8AC3E}">
        <p14:creationId xmlns:p14="http://schemas.microsoft.com/office/powerpoint/2010/main" val="35897870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3EF38-C35A-28D6-3781-84C6926B92F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89A48CA-684B-6B03-5551-F23D10273474}"/>
              </a:ext>
            </a:extLst>
          </p:cNvPr>
          <p:cNvSpPr>
            <a:spLocks noGrp="1"/>
          </p:cNvSpPr>
          <p:nvPr>
            <p:ph type="title"/>
          </p:nvPr>
        </p:nvSpPr>
        <p:spPr/>
        <p:txBody>
          <a:bodyPr/>
          <a:lstStyle/>
          <a:p>
            <a:r>
              <a:rPr lang="de-DE" dirty="0"/>
              <a:t>3.3.2 Feststellung des </a:t>
            </a:r>
            <a:r>
              <a:rPr lang="de-DE" dirty="0" err="1"/>
              <a:t>sopäd</a:t>
            </a:r>
            <a:r>
              <a:rPr lang="de-DE" dirty="0"/>
              <a:t>. Förderbedarfs</a:t>
            </a:r>
          </a:p>
        </p:txBody>
      </p:sp>
      <p:sp>
        <p:nvSpPr>
          <p:cNvPr id="3" name="Inhaltsplatzhalter 2">
            <a:extLst>
              <a:ext uri="{FF2B5EF4-FFF2-40B4-BE49-F238E27FC236}">
                <a16:creationId xmlns:a16="http://schemas.microsoft.com/office/drawing/2014/main" id="{928FEDBD-63D9-F356-6076-9178594065C8}"/>
              </a:ext>
            </a:extLst>
          </p:cNvPr>
          <p:cNvSpPr>
            <a:spLocks noGrp="1"/>
          </p:cNvSpPr>
          <p:nvPr>
            <p:ph idx="1"/>
          </p:nvPr>
        </p:nvSpPr>
        <p:spPr>
          <a:xfrm>
            <a:off x="838200" y="1825625"/>
            <a:ext cx="8864600" cy="4160396"/>
          </a:xfrm>
        </p:spPr>
        <p:txBody>
          <a:bodyPr anchor="ctr">
            <a:normAutofit/>
          </a:bodyPr>
          <a:lstStyle/>
          <a:p>
            <a:pPr marL="0" marR="810260" indent="0">
              <a:lnSpc>
                <a:spcPct val="115000"/>
              </a:lnSpc>
              <a:spcBef>
                <a:spcPts val="500"/>
              </a:spcBef>
              <a:spcAft>
                <a:spcPts val="500"/>
              </a:spcAft>
              <a:buNone/>
            </a:pPr>
            <a:r>
              <a:rPr lang="de-DE" b="1" dirty="0">
                <a:solidFill>
                  <a:srgbClr val="000000"/>
                </a:solidFill>
                <a:effectLst/>
                <a:ea typeface="Times New Roman" panose="02020603050405020304" pitchFamily="18" charset="0"/>
              </a:rPr>
              <a:t>Welche </a:t>
            </a:r>
            <a:r>
              <a:rPr lang="de-DE" b="1" dirty="0" err="1">
                <a:solidFill>
                  <a:srgbClr val="000000"/>
                </a:solidFill>
                <a:effectLst/>
                <a:ea typeface="Times New Roman" panose="02020603050405020304" pitchFamily="18" charset="0"/>
              </a:rPr>
              <a:t>Möglichkeiten</a:t>
            </a:r>
            <a:r>
              <a:rPr lang="de-DE" b="1" dirty="0">
                <a:solidFill>
                  <a:srgbClr val="000000"/>
                </a:solidFill>
                <a:effectLst/>
                <a:ea typeface="Times New Roman" panose="02020603050405020304" pitchFamily="18" charset="0"/>
              </a:rPr>
              <a:t> gibt es, gegen die getroffene Entscheidung vorzugehen?</a:t>
            </a:r>
          </a:p>
          <a:p>
            <a:pPr marL="0" marR="810260" indent="0" algn="just">
              <a:lnSpc>
                <a:spcPct val="115000"/>
              </a:lnSpc>
              <a:spcBef>
                <a:spcPts val="500"/>
              </a:spcBef>
              <a:spcAft>
                <a:spcPts val="500"/>
              </a:spcAft>
              <a:buNone/>
            </a:pPr>
            <a:br>
              <a:rPr lang="de-DE" b="1" dirty="0">
                <a:solidFill>
                  <a:srgbClr val="000000"/>
                </a:solidFill>
                <a:effectLst/>
                <a:ea typeface="Times New Roman" panose="02020603050405020304" pitchFamily="18" charset="0"/>
              </a:rPr>
            </a:br>
            <a:r>
              <a:rPr lang="de-DE" sz="2600" dirty="0">
                <a:solidFill>
                  <a:srgbClr val="000000"/>
                </a:solidFill>
                <a:effectLst/>
                <a:ea typeface="Times New Roman" panose="02020603050405020304" pitchFamily="18" charset="0"/>
              </a:rPr>
              <a:t>Gegen die formale Feststellung eines </a:t>
            </a:r>
            <a:r>
              <a:rPr lang="de-DE" sz="2600" dirty="0" err="1">
                <a:solidFill>
                  <a:srgbClr val="000000"/>
                </a:solidFill>
                <a:effectLst/>
                <a:ea typeface="Times New Roman" panose="02020603050405020304" pitchFamily="18" charset="0"/>
              </a:rPr>
              <a:t>sonderpädagogischen</a:t>
            </a:r>
            <a:r>
              <a:rPr lang="de-DE" sz="2600" dirty="0">
                <a:solidFill>
                  <a:srgbClr val="000000"/>
                </a:solidFill>
                <a:effectLst/>
                <a:ea typeface="Times New Roman" panose="02020603050405020304" pitchFamily="18" charset="0"/>
              </a:rPr>
              <a:t> </a:t>
            </a:r>
            <a:r>
              <a:rPr lang="de-DE" sz="2600" dirty="0" err="1">
                <a:solidFill>
                  <a:srgbClr val="000000"/>
                </a:solidFill>
                <a:effectLst/>
                <a:ea typeface="Times New Roman" panose="02020603050405020304" pitchFamily="18" charset="0"/>
              </a:rPr>
              <a:t>Förderbedarfs</a:t>
            </a:r>
            <a:r>
              <a:rPr lang="de-DE" sz="2600" dirty="0">
                <a:solidFill>
                  <a:srgbClr val="000000"/>
                </a:solidFill>
                <a:effectLst/>
                <a:ea typeface="Times New Roman" panose="02020603050405020304" pitchFamily="18" charset="0"/>
              </a:rPr>
              <a:t> und die Zuweisung zu einer Schule kann </a:t>
            </a:r>
            <a:r>
              <a:rPr lang="de-DE" sz="2600" i="1" dirty="0">
                <a:solidFill>
                  <a:srgbClr val="000000"/>
                </a:solidFill>
                <a:effectLst/>
                <a:ea typeface="Times New Roman" panose="02020603050405020304" pitchFamily="18" charset="0"/>
              </a:rPr>
              <a:t>Widerspruch</a:t>
            </a:r>
            <a:r>
              <a:rPr lang="de-DE" sz="2600" dirty="0">
                <a:solidFill>
                  <a:srgbClr val="000000"/>
                </a:solidFill>
                <a:effectLst/>
                <a:ea typeface="Times New Roman" panose="02020603050405020304" pitchFamily="18" charset="0"/>
              </a:rPr>
              <a:t> eingelegt werden (SchulG § 141). </a:t>
            </a:r>
            <a:r>
              <a:rPr lang="de-DE" sz="2600" dirty="0" err="1">
                <a:solidFill>
                  <a:srgbClr val="000000"/>
                </a:solidFill>
                <a:effectLst/>
                <a:ea typeface="Times New Roman" panose="02020603050405020304" pitchFamily="18" charset="0"/>
              </a:rPr>
              <a:t>Über</a:t>
            </a:r>
            <a:r>
              <a:rPr lang="de-DE" sz="2600" dirty="0">
                <a:solidFill>
                  <a:srgbClr val="000000"/>
                </a:solidFill>
                <a:effectLst/>
                <a:ea typeface="Times New Roman" panose="02020603050405020304" pitchFamily="18" charset="0"/>
              </a:rPr>
              <a:t> den eingelegten Widerspruch entscheidet das </a:t>
            </a:r>
            <a:r>
              <a:rPr lang="de-DE" sz="2600" dirty="0" err="1">
                <a:solidFill>
                  <a:srgbClr val="000000"/>
                </a:solidFill>
                <a:effectLst/>
                <a:ea typeface="Times New Roman" panose="02020603050405020304" pitchFamily="18" charset="0"/>
              </a:rPr>
              <a:t>für</a:t>
            </a:r>
            <a:r>
              <a:rPr lang="de-DE" sz="2600" dirty="0">
                <a:solidFill>
                  <a:srgbClr val="000000"/>
                </a:solidFill>
                <a:effectLst/>
                <a:ea typeface="Times New Roman" panose="02020603050405020304" pitchFamily="18" charset="0"/>
              </a:rPr>
              <a:t> Bildung </a:t>
            </a:r>
            <a:r>
              <a:rPr lang="de-DE" sz="2600" dirty="0" err="1">
                <a:solidFill>
                  <a:srgbClr val="000000"/>
                </a:solidFill>
                <a:effectLst/>
                <a:ea typeface="Times New Roman" panose="02020603050405020304" pitchFamily="18" charset="0"/>
              </a:rPr>
              <a:t>zuständige</a:t>
            </a:r>
            <a:r>
              <a:rPr lang="de-DE" sz="2600" dirty="0">
                <a:solidFill>
                  <a:srgbClr val="000000"/>
                </a:solidFill>
                <a:effectLst/>
                <a:ea typeface="Times New Roman" panose="02020603050405020304" pitchFamily="18" charset="0"/>
              </a:rPr>
              <a:t> Ministerium. </a:t>
            </a:r>
            <a:endParaRPr lang="de-DE" sz="2600" dirty="0">
              <a:effectLst/>
              <a:ea typeface="Times New Roman" panose="02020603050405020304" pitchFamily="18" charset="0"/>
            </a:endParaRPr>
          </a:p>
          <a:p>
            <a:pPr marL="180340" marR="810260" algn="just">
              <a:lnSpc>
                <a:spcPct val="115000"/>
              </a:lnSpc>
              <a:spcBef>
                <a:spcPts val="500"/>
              </a:spcBef>
              <a:spcAft>
                <a:spcPts val="500"/>
              </a:spcAft>
            </a:pPr>
            <a:endParaRPr lang="de-DE" sz="1800" dirty="0">
              <a:effectLst/>
              <a:latin typeface="Times New Roman" panose="02020603050405020304" pitchFamily="18" charset="0"/>
              <a:ea typeface="Times New Roman" panose="02020603050405020304" pitchFamily="18" charset="0"/>
            </a:endParaRPr>
          </a:p>
        </p:txBody>
      </p:sp>
      <p:pic>
        <p:nvPicPr>
          <p:cNvPr id="4" name="Grafik 3">
            <a:extLst>
              <a:ext uri="{FF2B5EF4-FFF2-40B4-BE49-F238E27FC236}">
                <a16:creationId xmlns:a16="http://schemas.microsoft.com/office/drawing/2014/main" id="{B3FC89A8-E736-14F9-326E-9789C9134B7E}"/>
              </a:ext>
            </a:extLst>
          </p:cNvPr>
          <p:cNvPicPr>
            <a:picLocks noChangeAspect="1"/>
          </p:cNvPicPr>
          <p:nvPr/>
        </p:nvPicPr>
        <p:blipFill>
          <a:blip r:embed="rId2"/>
          <a:stretch>
            <a:fillRect/>
          </a:stretch>
        </p:blipFill>
        <p:spPr>
          <a:xfrm>
            <a:off x="9271000" y="3131123"/>
            <a:ext cx="2463800" cy="2463800"/>
          </a:xfrm>
          <a:prstGeom prst="rect">
            <a:avLst/>
          </a:prstGeom>
        </p:spPr>
      </p:pic>
    </p:spTree>
    <p:extLst>
      <p:ext uri="{BB962C8B-B14F-4D97-AF65-F5344CB8AC3E}">
        <p14:creationId xmlns:p14="http://schemas.microsoft.com/office/powerpoint/2010/main" val="5447564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3.4 	Die LiV kann Rechte und Pflichten der</a:t>
            </a:r>
            <a:br>
              <a:rPr lang="de-DE" dirty="0"/>
            </a:br>
            <a:r>
              <a:rPr lang="de-DE" dirty="0"/>
              <a:t>Erziehungsberechtigten und</a:t>
            </a:r>
            <a:br>
              <a:rPr lang="de-DE" dirty="0"/>
            </a:br>
            <a:r>
              <a:rPr lang="de-DE" dirty="0"/>
              <a:t>Grundsätze der Zusammenarbeit</a:t>
            </a:r>
            <a:br>
              <a:rPr lang="de-DE" dirty="0"/>
            </a:br>
            <a:r>
              <a:rPr lang="de-DE" dirty="0"/>
              <a:t>mit ihnen benennen.</a:t>
            </a:r>
          </a:p>
        </p:txBody>
      </p:sp>
      <p:sp>
        <p:nvSpPr>
          <p:cNvPr id="3" name="Textplatzhalter 2"/>
          <p:cNvSpPr>
            <a:spLocks noGrp="1"/>
          </p:cNvSpPr>
          <p:nvPr>
            <p:ph type="body" idx="1"/>
          </p:nvPr>
        </p:nvSpPr>
        <p:spPr/>
        <p:txBody>
          <a:bodyPr/>
          <a:lstStyle/>
          <a:p>
            <a:r>
              <a:rPr lang="de-DE" dirty="0"/>
              <a:t>Kompetenzerwartung 11</a:t>
            </a:r>
          </a:p>
        </p:txBody>
      </p:sp>
    </p:spTree>
    <p:extLst>
      <p:ext uri="{BB962C8B-B14F-4D97-AF65-F5344CB8AC3E}">
        <p14:creationId xmlns:p14="http://schemas.microsoft.com/office/powerpoint/2010/main" val="14713060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2D523-5973-015A-1A3F-F2922ED945C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F1AC01E-6C54-C7AD-DC64-BB7DAC632398}"/>
              </a:ext>
            </a:extLst>
          </p:cNvPr>
          <p:cNvSpPr>
            <a:spLocks noGrp="1"/>
          </p:cNvSpPr>
          <p:nvPr>
            <p:ph type="title"/>
          </p:nvPr>
        </p:nvSpPr>
        <p:spPr/>
        <p:txBody>
          <a:bodyPr>
            <a:normAutofit/>
          </a:bodyPr>
          <a:lstStyle/>
          <a:p>
            <a:r>
              <a:rPr lang="de-DE" dirty="0"/>
              <a:t>3.4.1 Das Verhältnis von Staat und Familie bei der Erziehung I</a:t>
            </a:r>
          </a:p>
        </p:txBody>
      </p:sp>
      <p:sp>
        <p:nvSpPr>
          <p:cNvPr id="3" name="Inhaltsplatzhalter 2">
            <a:extLst>
              <a:ext uri="{FF2B5EF4-FFF2-40B4-BE49-F238E27FC236}">
                <a16:creationId xmlns:a16="http://schemas.microsoft.com/office/drawing/2014/main" id="{FC84C195-BD38-A10E-6261-FF23741DF04C}"/>
              </a:ext>
            </a:extLst>
          </p:cNvPr>
          <p:cNvSpPr>
            <a:spLocks noGrp="1"/>
          </p:cNvSpPr>
          <p:nvPr>
            <p:ph idx="1"/>
          </p:nvPr>
        </p:nvSpPr>
        <p:spPr>
          <a:xfrm>
            <a:off x="838200" y="1825625"/>
            <a:ext cx="8547100" cy="4160396"/>
          </a:xfrm>
        </p:spPr>
        <p:txBody>
          <a:bodyPr anchor="ctr">
            <a:noAutofit/>
          </a:bodyPr>
          <a:lstStyle/>
          <a:p>
            <a:pPr algn="just">
              <a:lnSpc>
                <a:spcPct val="100000"/>
              </a:lnSpc>
              <a:spcBef>
                <a:spcPts val="0"/>
              </a:spcBef>
            </a:pPr>
            <a:r>
              <a:rPr lang="de-DE" i="1" dirty="0">
                <a:solidFill>
                  <a:srgbClr val="000000"/>
                </a:solidFill>
                <a:effectLst/>
                <a:ea typeface="Arial" panose="020B0604020202020204" pitchFamily="34" charset="0"/>
              </a:rPr>
              <a:t>„Pflege und Erziehung der Kinder sind das </a:t>
            </a:r>
            <a:r>
              <a:rPr lang="de-DE" b="1" i="1" dirty="0">
                <a:solidFill>
                  <a:srgbClr val="000000"/>
                </a:solidFill>
                <a:effectLst/>
                <a:ea typeface="Arial" panose="020B0604020202020204" pitchFamily="34" charset="0"/>
              </a:rPr>
              <a:t>natürliche Recht der Eltern </a:t>
            </a:r>
            <a:r>
              <a:rPr lang="de-DE" i="1" dirty="0">
                <a:solidFill>
                  <a:srgbClr val="000000"/>
                </a:solidFill>
                <a:effectLst/>
                <a:ea typeface="Arial" panose="020B0604020202020204" pitchFamily="34" charset="0"/>
              </a:rPr>
              <a:t>und die </a:t>
            </a:r>
            <a:r>
              <a:rPr lang="de-DE" b="1" i="1" dirty="0">
                <a:solidFill>
                  <a:srgbClr val="000000"/>
                </a:solidFill>
                <a:effectLst/>
                <a:ea typeface="Arial" panose="020B0604020202020204" pitchFamily="34" charset="0"/>
              </a:rPr>
              <a:t>zuvörderst ihnen obliegende Pflicht</a:t>
            </a:r>
            <a:r>
              <a:rPr lang="de-DE" i="1" dirty="0">
                <a:solidFill>
                  <a:srgbClr val="000000"/>
                </a:solidFill>
                <a:effectLst/>
                <a:ea typeface="Arial" panose="020B0604020202020204" pitchFamily="34" charset="0"/>
              </a:rPr>
              <a:t>. Über ihre Betätigung wacht die staatliche Gemeinschaft.“ </a:t>
            </a:r>
            <a:r>
              <a:rPr lang="de-DE" dirty="0">
                <a:solidFill>
                  <a:srgbClr val="000000"/>
                </a:solidFill>
                <a:effectLst/>
                <a:ea typeface="Arial" panose="020B0604020202020204" pitchFamily="34" charset="0"/>
              </a:rPr>
              <a:t>(GG Art. 6 Abs. 2)</a:t>
            </a:r>
          </a:p>
          <a:p>
            <a:pPr algn="just">
              <a:lnSpc>
                <a:spcPct val="100000"/>
              </a:lnSpc>
              <a:spcBef>
                <a:spcPts val="0"/>
              </a:spcBef>
            </a:pPr>
            <a:r>
              <a:rPr lang="de-DE" dirty="0">
                <a:solidFill>
                  <a:srgbClr val="000000"/>
                </a:solidFill>
                <a:effectLst/>
                <a:ea typeface="Arial" panose="020B0604020202020204" pitchFamily="34" charset="0"/>
              </a:rPr>
              <a:t>Aber auch der Staat nimmt einen sogenannten „Erziehungsauftrag“ wahr und wacht über die Einhaltung der Elternpflichten. </a:t>
            </a:r>
          </a:p>
        </p:txBody>
      </p:sp>
      <p:pic>
        <p:nvPicPr>
          <p:cNvPr id="4" name="Grafik 3">
            <a:extLst>
              <a:ext uri="{FF2B5EF4-FFF2-40B4-BE49-F238E27FC236}">
                <a16:creationId xmlns:a16="http://schemas.microsoft.com/office/drawing/2014/main" id="{B6A919E5-F523-EFE4-51D0-2AF38C32618E}"/>
              </a:ext>
            </a:extLst>
          </p:cNvPr>
          <p:cNvPicPr>
            <a:picLocks noChangeAspect="1"/>
          </p:cNvPicPr>
          <p:nvPr/>
        </p:nvPicPr>
        <p:blipFill>
          <a:blip r:embed="rId2"/>
          <a:stretch>
            <a:fillRect/>
          </a:stretch>
        </p:blipFill>
        <p:spPr>
          <a:xfrm>
            <a:off x="9388475" y="2311399"/>
            <a:ext cx="2803525" cy="2803525"/>
          </a:xfrm>
          <a:prstGeom prst="rect">
            <a:avLst/>
          </a:prstGeom>
        </p:spPr>
      </p:pic>
    </p:spTree>
    <p:extLst>
      <p:ext uri="{BB962C8B-B14F-4D97-AF65-F5344CB8AC3E}">
        <p14:creationId xmlns:p14="http://schemas.microsoft.com/office/powerpoint/2010/main" val="36602026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45C78-DB62-DFA2-2F6F-EC7215B2FCB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87CDCA5-8F3A-A95D-9A42-6D4FDC46B830}"/>
              </a:ext>
            </a:extLst>
          </p:cNvPr>
          <p:cNvSpPr>
            <a:spLocks noGrp="1"/>
          </p:cNvSpPr>
          <p:nvPr>
            <p:ph type="title"/>
          </p:nvPr>
        </p:nvSpPr>
        <p:spPr/>
        <p:txBody>
          <a:bodyPr>
            <a:normAutofit/>
          </a:bodyPr>
          <a:lstStyle/>
          <a:p>
            <a:r>
              <a:rPr lang="de-DE" dirty="0"/>
              <a:t>3.4.1 Das Verhältnis von Staat und Familie bei der Erziehung II</a:t>
            </a:r>
          </a:p>
        </p:txBody>
      </p:sp>
      <p:sp>
        <p:nvSpPr>
          <p:cNvPr id="3" name="Inhaltsplatzhalter 2">
            <a:extLst>
              <a:ext uri="{FF2B5EF4-FFF2-40B4-BE49-F238E27FC236}">
                <a16:creationId xmlns:a16="http://schemas.microsoft.com/office/drawing/2014/main" id="{28098DDB-0A75-8B3C-0834-1D7ED8D5D2BD}"/>
              </a:ext>
            </a:extLst>
          </p:cNvPr>
          <p:cNvSpPr>
            <a:spLocks noGrp="1"/>
          </p:cNvSpPr>
          <p:nvPr>
            <p:ph idx="1"/>
          </p:nvPr>
        </p:nvSpPr>
        <p:spPr>
          <a:xfrm>
            <a:off x="838200" y="1825625"/>
            <a:ext cx="10515600" cy="4160396"/>
          </a:xfrm>
        </p:spPr>
        <p:txBody>
          <a:bodyPr anchor="ctr">
            <a:noAutofit/>
          </a:bodyPr>
          <a:lstStyle/>
          <a:p>
            <a:pPr algn="just">
              <a:lnSpc>
                <a:spcPct val="100000"/>
              </a:lnSpc>
              <a:spcBef>
                <a:spcPts val="0"/>
              </a:spcBef>
            </a:pPr>
            <a:r>
              <a:rPr lang="de-DE" sz="2600" b="1" dirty="0">
                <a:solidFill>
                  <a:srgbClr val="000000"/>
                </a:solidFill>
                <a:effectLst/>
                <a:ea typeface="Arial" panose="020B0604020202020204" pitchFamily="34" charset="0"/>
              </a:rPr>
              <a:t>Eltern und Staat </a:t>
            </a:r>
            <a:r>
              <a:rPr lang="de-DE" sz="2600" dirty="0">
                <a:solidFill>
                  <a:srgbClr val="000000"/>
                </a:solidFill>
                <a:effectLst/>
                <a:ea typeface="Arial" panose="020B0604020202020204" pitchFamily="34" charset="0"/>
              </a:rPr>
              <a:t>agieren in dieser Hinsicht also </a:t>
            </a:r>
            <a:r>
              <a:rPr lang="de-DE" sz="2600" b="1" dirty="0">
                <a:solidFill>
                  <a:srgbClr val="000000"/>
                </a:solidFill>
                <a:effectLst/>
                <a:ea typeface="Arial" panose="020B0604020202020204" pitchFamily="34" charset="0"/>
              </a:rPr>
              <a:t>gleichberechtigt</a:t>
            </a:r>
            <a:r>
              <a:rPr lang="de-DE" sz="2600" b="1" dirty="0">
                <a:solidFill>
                  <a:srgbClr val="000000"/>
                </a:solidFill>
                <a:ea typeface="Arial" panose="020B0604020202020204" pitchFamily="34" charset="0"/>
              </a:rPr>
              <a:t> </a:t>
            </a:r>
            <a:r>
              <a:rPr lang="de-DE" sz="2600" dirty="0">
                <a:solidFill>
                  <a:srgbClr val="000000"/>
                </a:solidFill>
                <a:ea typeface="Arial" panose="020B0604020202020204" pitchFamily="34" charset="0"/>
              </a:rPr>
              <a:t>(</a:t>
            </a:r>
            <a:r>
              <a:rPr lang="de-DE" sz="2600" dirty="0">
                <a:solidFill>
                  <a:srgbClr val="000000"/>
                </a:solidFill>
                <a:effectLst/>
                <a:ea typeface="Arial" panose="020B0604020202020204" pitchFamily="34" charset="0"/>
              </a:rPr>
              <a:t>SchulG § 4 Abs. 1 „Pädagogische Ziele“): </a:t>
            </a:r>
            <a:endParaRPr lang="de-DE" sz="2600" dirty="0">
              <a:solidFill>
                <a:srgbClr val="000000"/>
              </a:solidFill>
              <a:ea typeface="Arial" panose="020B0604020202020204" pitchFamily="34" charset="0"/>
            </a:endParaRPr>
          </a:p>
          <a:p>
            <a:pPr marL="0" indent="0" algn="just">
              <a:lnSpc>
                <a:spcPct val="100000"/>
              </a:lnSpc>
              <a:spcBef>
                <a:spcPts val="0"/>
              </a:spcBef>
              <a:buNone/>
            </a:pPr>
            <a:endParaRPr lang="de-DE" sz="2600" dirty="0">
              <a:solidFill>
                <a:srgbClr val="000000"/>
              </a:solidFill>
              <a:ea typeface="Arial" panose="020B0604020202020204" pitchFamily="34" charset="0"/>
            </a:endParaRPr>
          </a:p>
          <a:p>
            <a:pPr marL="457200" lvl="1" indent="0" algn="just">
              <a:lnSpc>
                <a:spcPct val="100000"/>
              </a:lnSpc>
              <a:spcBef>
                <a:spcPts val="0"/>
              </a:spcBef>
              <a:buNone/>
            </a:pPr>
            <a:r>
              <a:rPr lang="de-DE" sz="2600" i="1" dirty="0">
                <a:solidFill>
                  <a:srgbClr val="000000"/>
                </a:solidFill>
                <a:effectLst/>
                <a:ea typeface="Arial" panose="020B0604020202020204" pitchFamily="34" charset="0"/>
              </a:rPr>
              <a:t>„Der Auftrag der Schule wird bestimmt durch das Recht des jungen Menschen auf eine seiner Begabung, seinen Fähigkeiten und seiner Neigung entsprechende Förderung und Ausbildung, durch das </a:t>
            </a:r>
            <a:r>
              <a:rPr lang="de-DE" sz="2600" b="1" i="1" dirty="0">
                <a:solidFill>
                  <a:srgbClr val="000000"/>
                </a:solidFill>
                <a:effectLst/>
                <a:ea typeface="Arial" panose="020B0604020202020204" pitchFamily="34" charset="0"/>
              </a:rPr>
              <a:t>Recht der Eltern </a:t>
            </a:r>
            <a:r>
              <a:rPr lang="de-DE" sz="2600" i="1" dirty="0">
                <a:solidFill>
                  <a:srgbClr val="000000"/>
                </a:solidFill>
                <a:effectLst/>
                <a:ea typeface="Arial" panose="020B0604020202020204" pitchFamily="34" charset="0"/>
              </a:rPr>
              <a:t>auf eine Schulbildung ihres Kindes sowie durch die </a:t>
            </a:r>
            <a:r>
              <a:rPr lang="de-DE" sz="2600" b="1" i="1" dirty="0">
                <a:solidFill>
                  <a:srgbClr val="000000"/>
                </a:solidFill>
                <a:effectLst/>
                <a:ea typeface="Arial" panose="020B0604020202020204" pitchFamily="34" charset="0"/>
              </a:rPr>
              <a:t>staatliche Aufgabe</a:t>
            </a:r>
            <a:r>
              <a:rPr lang="de-DE" sz="2600" i="1" dirty="0">
                <a:solidFill>
                  <a:srgbClr val="000000"/>
                </a:solidFill>
                <a:effectLst/>
                <a:ea typeface="Arial" panose="020B0604020202020204" pitchFamily="34" charset="0"/>
              </a:rPr>
              <a:t>, die einzelne Schülerin und den einzelnen Schüler auf ihre Stellung als Bürgerin und Bürger mit den entsprechenden Rechten und Pflichten vorzubereiten.“</a:t>
            </a:r>
          </a:p>
        </p:txBody>
      </p:sp>
    </p:spTree>
    <p:extLst>
      <p:ext uri="{BB962C8B-B14F-4D97-AF65-F5344CB8AC3E}">
        <p14:creationId xmlns:p14="http://schemas.microsoft.com/office/powerpoint/2010/main" val="23232198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3.4.1 Das Verhältnis von Staat und Familie bei der Erziehung III</a:t>
            </a:r>
          </a:p>
        </p:txBody>
      </p:sp>
      <p:sp>
        <p:nvSpPr>
          <p:cNvPr id="3" name="Inhaltsplatzhalter 2"/>
          <p:cNvSpPr>
            <a:spLocks noGrp="1"/>
          </p:cNvSpPr>
          <p:nvPr>
            <p:ph idx="1"/>
          </p:nvPr>
        </p:nvSpPr>
        <p:spPr>
          <a:xfrm>
            <a:off x="838200" y="1825625"/>
            <a:ext cx="10515600" cy="4160396"/>
          </a:xfrm>
        </p:spPr>
        <p:txBody>
          <a:bodyPr anchor="ctr">
            <a:normAutofit/>
          </a:bodyPr>
          <a:lstStyle/>
          <a:p>
            <a:pPr marL="599440" marR="866775" indent="-457200" algn="just">
              <a:lnSpc>
                <a:spcPct val="100000"/>
              </a:lnSpc>
              <a:spcAft>
                <a:spcPts val="15"/>
              </a:spcAft>
            </a:pPr>
            <a:r>
              <a:rPr lang="de-DE" i="1" dirty="0">
                <a:solidFill>
                  <a:srgbClr val="000000"/>
                </a:solidFill>
                <a:effectLst/>
                <a:ea typeface="Times New Roman" panose="02020603050405020304" pitchFamily="18" charset="0"/>
              </a:rPr>
              <a:t>„Bei der Erfüllung ihres Auftrages hat die Schule das verfassungsmäßige Recht der Eltern zur Erziehung ihrer Kinder (Artikel 6 Abs. 2 des Grundgesetzes) zu achten. Sie darf die religiösen und weltanschaulichen Grundsätze nicht verletzen, nach denen die Eltern ihre Kinder erzogen haben wollen.“ </a:t>
            </a:r>
            <a:r>
              <a:rPr lang="de-DE" dirty="0">
                <a:solidFill>
                  <a:srgbClr val="000000"/>
                </a:solidFill>
                <a:effectLst/>
                <a:ea typeface="Times New Roman" panose="02020603050405020304" pitchFamily="18" charset="0"/>
              </a:rPr>
              <a:t>(Schulgesetz § 4 Absatz 8). </a:t>
            </a:r>
            <a:endParaRPr lang="de-DE" dirty="0">
              <a:solidFill>
                <a:srgbClr val="000000"/>
              </a:solidFill>
              <a:ea typeface="Times New Roman" panose="02020603050405020304" pitchFamily="18" charset="0"/>
            </a:endParaRPr>
          </a:p>
          <a:p>
            <a:pPr marL="142240" marR="866775" indent="0" algn="just">
              <a:buNone/>
            </a:pPr>
            <a:endParaRPr lang="de-DE" sz="1800" dirty="0">
              <a:solidFill>
                <a:srgbClr val="000000"/>
              </a:solidFill>
              <a:effectLst/>
              <a:latin typeface="Arial" panose="020B0604020202020204" pitchFamily="34" charset="0"/>
              <a:ea typeface="Arial" panose="020B0604020202020204" pitchFamily="34" charset="0"/>
            </a:endParaRPr>
          </a:p>
        </p:txBody>
      </p:sp>
      <p:pic>
        <p:nvPicPr>
          <p:cNvPr id="4" name="Grafik 3">
            <a:extLst>
              <a:ext uri="{FF2B5EF4-FFF2-40B4-BE49-F238E27FC236}">
                <a16:creationId xmlns:a16="http://schemas.microsoft.com/office/drawing/2014/main" id="{B554D571-DDC0-3CA1-3C34-46F4C46F1850}"/>
              </a:ext>
            </a:extLst>
          </p:cNvPr>
          <p:cNvPicPr>
            <a:picLocks noChangeAspect="1"/>
          </p:cNvPicPr>
          <p:nvPr/>
        </p:nvPicPr>
        <p:blipFill>
          <a:blip r:embed="rId2"/>
          <a:stretch>
            <a:fillRect/>
          </a:stretch>
        </p:blipFill>
        <p:spPr>
          <a:xfrm>
            <a:off x="8578402" y="4411864"/>
            <a:ext cx="2081011" cy="2081011"/>
          </a:xfrm>
          <a:prstGeom prst="rect">
            <a:avLst/>
          </a:prstGeom>
        </p:spPr>
      </p:pic>
    </p:spTree>
    <p:extLst>
      <p:ext uri="{BB962C8B-B14F-4D97-AF65-F5344CB8AC3E}">
        <p14:creationId xmlns:p14="http://schemas.microsoft.com/office/powerpoint/2010/main" val="3047850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104A4-4CD8-17A4-FC58-C344A82755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D0DEB26-BC8D-633F-8AEA-3FD18E6C0CFE}"/>
              </a:ext>
            </a:extLst>
          </p:cNvPr>
          <p:cNvSpPr>
            <a:spLocks noGrp="1"/>
          </p:cNvSpPr>
          <p:nvPr>
            <p:ph type="title"/>
          </p:nvPr>
        </p:nvSpPr>
        <p:spPr/>
        <p:txBody>
          <a:bodyPr>
            <a:normAutofit/>
          </a:bodyPr>
          <a:lstStyle/>
          <a:p>
            <a:r>
              <a:rPr lang="de-DE" dirty="0"/>
              <a:t>3.4.1 Das Verhältnis von Staat und Familie bei der Erziehung IV</a:t>
            </a:r>
          </a:p>
        </p:txBody>
      </p:sp>
      <p:sp>
        <p:nvSpPr>
          <p:cNvPr id="3" name="Inhaltsplatzhalter 2">
            <a:extLst>
              <a:ext uri="{FF2B5EF4-FFF2-40B4-BE49-F238E27FC236}">
                <a16:creationId xmlns:a16="http://schemas.microsoft.com/office/drawing/2014/main" id="{20031884-25A3-8DFD-1DD8-9DDA02A0DC7C}"/>
              </a:ext>
            </a:extLst>
          </p:cNvPr>
          <p:cNvSpPr>
            <a:spLocks noGrp="1"/>
          </p:cNvSpPr>
          <p:nvPr>
            <p:ph idx="1"/>
          </p:nvPr>
        </p:nvSpPr>
        <p:spPr>
          <a:xfrm>
            <a:off x="838200" y="1825625"/>
            <a:ext cx="10515600" cy="4160396"/>
          </a:xfrm>
        </p:spPr>
        <p:txBody>
          <a:bodyPr anchor="ctr">
            <a:noAutofit/>
          </a:bodyPr>
          <a:lstStyle/>
          <a:p>
            <a:pPr marL="427990" marR="866775" indent="-285750" algn="just">
              <a:lnSpc>
                <a:spcPct val="100000"/>
              </a:lnSpc>
            </a:pPr>
            <a:r>
              <a:rPr lang="de-DE" sz="2600" dirty="0">
                <a:solidFill>
                  <a:srgbClr val="000000"/>
                </a:solidFill>
                <a:effectLst/>
                <a:ea typeface="Times New Roman" panose="02020603050405020304" pitchFamily="18" charset="0"/>
              </a:rPr>
              <a:t>Das Mitspracherecht bei Unterrichtsinhalten ist allerdings stark begrenzt; hier stellt die aktuelle Tendenz der Rechtsprechung die </a:t>
            </a:r>
            <a:r>
              <a:rPr lang="de-DE" sz="2600" i="1" dirty="0">
                <a:solidFill>
                  <a:srgbClr val="000000"/>
                </a:solidFill>
                <a:effectLst/>
                <a:ea typeface="Times New Roman" panose="02020603050405020304" pitchFamily="18" charset="0"/>
              </a:rPr>
              <a:t>gemeinschaftliche Erziehung über die individuelle Freiheit</a:t>
            </a:r>
            <a:r>
              <a:rPr lang="de-DE" sz="2600" dirty="0">
                <a:solidFill>
                  <a:srgbClr val="000000"/>
                </a:solidFill>
                <a:effectLst/>
                <a:ea typeface="Times New Roman" panose="02020603050405020304" pitchFamily="18" charset="0"/>
              </a:rPr>
              <a:t> der Religion und Weltanschauung. Gleiches gilt auch für die Sexualerziehung: (SchulG § 4 Abs. 9). </a:t>
            </a:r>
          </a:p>
          <a:p>
            <a:pPr marL="605790" marR="866775" lvl="1" indent="-6350" algn="just">
              <a:lnSpc>
                <a:spcPct val="100000"/>
              </a:lnSpc>
            </a:pPr>
            <a:r>
              <a:rPr lang="de-DE" sz="2000" b="1" dirty="0">
                <a:solidFill>
                  <a:srgbClr val="000000"/>
                </a:solidFill>
                <a:cs typeface="Times New Roman" panose="02020603050405020304" pitchFamily="18" charset="0"/>
              </a:rPr>
              <a:t>„Krabat-Urteil“ (BVerwG, 11. 9. 2013 – 6 C 12.12) </a:t>
            </a:r>
          </a:p>
          <a:p>
            <a:pPr marL="605790" marR="866775" lvl="1" indent="-6350" algn="just">
              <a:lnSpc>
                <a:spcPct val="100000"/>
              </a:lnSpc>
            </a:pPr>
            <a:r>
              <a:rPr lang="de-DE" sz="2000" b="1" dirty="0">
                <a:solidFill>
                  <a:srgbClr val="000000"/>
                </a:solidFill>
                <a:effectLst/>
                <a:ea typeface="Times New Roman" panose="02020603050405020304" pitchFamily="18" charset="0"/>
                <a:cs typeface="Times New Roman" panose="02020603050405020304" pitchFamily="18" charset="0"/>
              </a:rPr>
              <a:t>„Burkini-Urteil“</a:t>
            </a:r>
            <a:r>
              <a:rPr lang="de-DE" sz="2000" b="1" dirty="0">
                <a:solidFill>
                  <a:srgbClr val="2F5496"/>
                </a:solidFill>
                <a:effectLst/>
                <a:ea typeface="Times New Roman" panose="02020603050405020304" pitchFamily="18" charset="0"/>
                <a:cs typeface="Times New Roman" panose="02020603050405020304" pitchFamily="18" charset="0"/>
              </a:rPr>
              <a:t> </a:t>
            </a:r>
            <a:r>
              <a:rPr lang="de-DE" sz="2000" b="1" dirty="0">
                <a:solidFill>
                  <a:srgbClr val="000000"/>
                </a:solidFill>
                <a:effectLst/>
                <a:ea typeface="Times New Roman" panose="02020603050405020304" pitchFamily="18" charset="0"/>
                <a:cs typeface="Times New Roman" panose="02020603050405020304" pitchFamily="18" charset="0"/>
              </a:rPr>
              <a:t>(BVerwG, 11.09.2013 – 6 C 25.12)</a:t>
            </a:r>
          </a:p>
          <a:p>
            <a:pPr marL="599440" marR="866775" lvl="1" indent="0" algn="just">
              <a:lnSpc>
                <a:spcPct val="100000"/>
              </a:lnSpc>
              <a:buNone/>
            </a:pPr>
            <a:endParaRPr lang="de-DE" sz="2000" dirty="0">
              <a:solidFill>
                <a:srgbClr val="000000"/>
              </a:solidFill>
              <a:effectLst/>
              <a:ea typeface="Times New Roman" panose="02020603050405020304" pitchFamily="18" charset="0"/>
            </a:endParaRPr>
          </a:p>
          <a:p>
            <a:pPr marL="427990" marR="866775" indent="-285750" algn="just">
              <a:lnSpc>
                <a:spcPct val="100000"/>
              </a:lnSpc>
            </a:pPr>
            <a:r>
              <a:rPr lang="de-DE" sz="2400" dirty="0">
                <a:solidFill>
                  <a:srgbClr val="000000"/>
                </a:solidFill>
                <a:effectLst/>
                <a:ea typeface="Times New Roman" panose="02020603050405020304" pitchFamily="18" charset="0"/>
              </a:rPr>
              <a:t>Schulrecht = öffentliches (= zwingendes) Recht: Sie dürfen nicht mit Eltern vereinbaren, dass ein Kind bestimmte Inhalte des Unterrichts auslassen darf, selbst wenn Sie persönlich damit einverstanden sind.</a:t>
            </a:r>
            <a:endParaRPr lang="de-DE" sz="2400" dirty="0">
              <a:solidFill>
                <a:srgbClr val="000000"/>
              </a:solidFill>
              <a:effectLst/>
              <a:ea typeface="Arial" panose="020B0604020202020204" pitchFamily="34" charset="0"/>
            </a:endParaRPr>
          </a:p>
        </p:txBody>
      </p:sp>
      <p:pic>
        <p:nvPicPr>
          <p:cNvPr id="4" name="Grafik 3">
            <a:extLst>
              <a:ext uri="{FF2B5EF4-FFF2-40B4-BE49-F238E27FC236}">
                <a16:creationId xmlns:a16="http://schemas.microsoft.com/office/drawing/2014/main" id="{B7D287D1-0C5D-2F85-25FE-708A28BC86CF}"/>
              </a:ext>
            </a:extLst>
          </p:cNvPr>
          <p:cNvPicPr>
            <a:picLocks noChangeAspect="1"/>
          </p:cNvPicPr>
          <p:nvPr/>
        </p:nvPicPr>
        <p:blipFill>
          <a:blip r:embed="rId2"/>
          <a:stretch>
            <a:fillRect/>
          </a:stretch>
        </p:blipFill>
        <p:spPr>
          <a:xfrm>
            <a:off x="8724900" y="3010473"/>
            <a:ext cx="1841500" cy="1841500"/>
          </a:xfrm>
          <a:prstGeom prst="rect">
            <a:avLst/>
          </a:prstGeom>
        </p:spPr>
      </p:pic>
    </p:spTree>
    <p:extLst>
      <p:ext uri="{BB962C8B-B14F-4D97-AF65-F5344CB8AC3E}">
        <p14:creationId xmlns:p14="http://schemas.microsoft.com/office/powerpoint/2010/main" val="20793586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16167-4961-8EA7-5656-F6AE12422A5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0719659-CB24-3E3E-AE7A-522732668F2E}"/>
              </a:ext>
            </a:extLst>
          </p:cNvPr>
          <p:cNvSpPr>
            <a:spLocks noGrp="1"/>
          </p:cNvSpPr>
          <p:nvPr>
            <p:ph type="title"/>
          </p:nvPr>
        </p:nvSpPr>
        <p:spPr/>
        <p:txBody>
          <a:bodyPr>
            <a:normAutofit/>
          </a:bodyPr>
          <a:lstStyle/>
          <a:p>
            <a:r>
              <a:rPr lang="de-DE" dirty="0"/>
              <a:t>3.4.1 Das Verhältnis von Staat und Familie bei der Erziehung V</a:t>
            </a:r>
          </a:p>
        </p:txBody>
      </p:sp>
      <p:sp>
        <p:nvSpPr>
          <p:cNvPr id="3" name="Inhaltsplatzhalter 2">
            <a:extLst>
              <a:ext uri="{FF2B5EF4-FFF2-40B4-BE49-F238E27FC236}">
                <a16:creationId xmlns:a16="http://schemas.microsoft.com/office/drawing/2014/main" id="{7260FE85-0F55-535C-7159-FEF532CB1159}"/>
              </a:ext>
            </a:extLst>
          </p:cNvPr>
          <p:cNvSpPr>
            <a:spLocks noGrp="1"/>
          </p:cNvSpPr>
          <p:nvPr>
            <p:ph idx="1"/>
          </p:nvPr>
        </p:nvSpPr>
        <p:spPr>
          <a:xfrm>
            <a:off x="838200" y="1825625"/>
            <a:ext cx="10515600" cy="4160396"/>
          </a:xfrm>
        </p:spPr>
        <p:txBody>
          <a:bodyPr anchor="ctr">
            <a:normAutofit/>
          </a:bodyPr>
          <a:lstStyle/>
          <a:p>
            <a:pPr marL="599440" marR="866775" indent="-457200" algn="just">
              <a:lnSpc>
                <a:spcPct val="115000"/>
              </a:lnSpc>
              <a:spcAft>
                <a:spcPts val="15"/>
              </a:spcAft>
            </a:pPr>
            <a:r>
              <a:rPr lang="de-DE" dirty="0">
                <a:solidFill>
                  <a:srgbClr val="000000"/>
                </a:solidFill>
                <a:effectLst/>
                <a:ea typeface="Arial" panose="020B0604020202020204" pitchFamily="34" charset="0"/>
              </a:rPr>
              <a:t>Das elterliche Erziehungsrecht wird durch die bestehende </a:t>
            </a:r>
            <a:r>
              <a:rPr lang="de-DE" b="1" dirty="0">
                <a:solidFill>
                  <a:srgbClr val="000000"/>
                </a:solidFill>
                <a:effectLst/>
                <a:ea typeface="Arial" panose="020B0604020202020204" pitchFamily="34" charset="0"/>
              </a:rPr>
              <a:t>Schulpflicht</a:t>
            </a:r>
            <a:r>
              <a:rPr lang="de-DE" dirty="0">
                <a:solidFill>
                  <a:srgbClr val="000000"/>
                </a:solidFill>
                <a:effectLst/>
                <a:ea typeface="Arial" panose="020B0604020202020204" pitchFamily="34" charset="0"/>
              </a:rPr>
              <a:t> eingeschränkt. Das Schulgesetz regelt in den §§ 20 bis 24 Beginn, Ende, Umfang, Erfüllung und weitere Details der Schul- bzw. Berufsschulpflicht: </a:t>
            </a:r>
          </a:p>
          <a:p>
            <a:pPr marL="1056640" marR="866775" lvl="1" indent="-457200" algn="just">
              <a:lnSpc>
                <a:spcPct val="115000"/>
              </a:lnSpc>
              <a:spcAft>
                <a:spcPts val="15"/>
              </a:spcAft>
              <a:buFont typeface="Courier New" panose="02070309020205020404" pitchFamily="49" charset="0"/>
              <a:buChar char="o"/>
            </a:pPr>
            <a:r>
              <a:rPr lang="de-DE" dirty="0">
                <a:solidFill>
                  <a:srgbClr val="000000"/>
                </a:solidFill>
                <a:effectLst/>
                <a:ea typeface="Arial" panose="020B0604020202020204" pitchFamily="34" charset="0"/>
              </a:rPr>
              <a:t>Es besteht eine Vollzeitschulpflicht von 9 Jahren sowie </a:t>
            </a:r>
          </a:p>
          <a:p>
            <a:pPr marL="1056640" marR="866775" lvl="1" indent="-457200" algn="just">
              <a:lnSpc>
                <a:spcPct val="115000"/>
              </a:lnSpc>
              <a:spcAft>
                <a:spcPts val="15"/>
              </a:spcAft>
              <a:buFont typeface="Courier New" panose="02070309020205020404" pitchFamily="49" charset="0"/>
              <a:buChar char="o"/>
            </a:pPr>
            <a:r>
              <a:rPr lang="de-DE" dirty="0">
                <a:solidFill>
                  <a:srgbClr val="000000"/>
                </a:solidFill>
                <a:effectLst/>
                <a:ea typeface="Arial" panose="020B0604020202020204" pitchFamily="34" charset="0"/>
              </a:rPr>
              <a:t>die Pflicht zum Besuch eines Bildungsgangs zur Berufsschule, sofern nicht die gymnasiale Oberstufe besucht wird.</a:t>
            </a:r>
          </a:p>
        </p:txBody>
      </p:sp>
    </p:spTree>
    <p:extLst>
      <p:ext uri="{BB962C8B-B14F-4D97-AF65-F5344CB8AC3E}">
        <p14:creationId xmlns:p14="http://schemas.microsoft.com/office/powerpoint/2010/main" val="6727904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EDD8E-DF4F-EC9C-6FDA-F159EC5B3E8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8F0ED72-B206-1E7B-5A25-12FD9EE7741F}"/>
              </a:ext>
            </a:extLst>
          </p:cNvPr>
          <p:cNvSpPr>
            <a:spLocks noGrp="1"/>
          </p:cNvSpPr>
          <p:nvPr>
            <p:ph type="title"/>
          </p:nvPr>
        </p:nvSpPr>
        <p:spPr/>
        <p:txBody>
          <a:bodyPr>
            <a:normAutofit/>
          </a:bodyPr>
          <a:lstStyle/>
          <a:p>
            <a:r>
              <a:rPr lang="de-DE" dirty="0"/>
              <a:t>3.4.2 Grundsätze der Zusammenarbeit mit den Eltern I</a:t>
            </a:r>
          </a:p>
        </p:txBody>
      </p:sp>
      <p:sp>
        <p:nvSpPr>
          <p:cNvPr id="3" name="Inhaltsplatzhalter 2">
            <a:extLst>
              <a:ext uri="{FF2B5EF4-FFF2-40B4-BE49-F238E27FC236}">
                <a16:creationId xmlns:a16="http://schemas.microsoft.com/office/drawing/2014/main" id="{E0F2DB06-882E-4F0D-CC9A-C2A48024CF56}"/>
              </a:ext>
            </a:extLst>
          </p:cNvPr>
          <p:cNvSpPr>
            <a:spLocks noGrp="1"/>
          </p:cNvSpPr>
          <p:nvPr>
            <p:ph idx="1"/>
          </p:nvPr>
        </p:nvSpPr>
        <p:spPr>
          <a:xfrm>
            <a:off x="838200" y="3644153"/>
            <a:ext cx="10515600" cy="2341868"/>
          </a:xfrm>
        </p:spPr>
        <p:txBody>
          <a:bodyPr anchor="ctr">
            <a:noAutofit/>
          </a:bodyPr>
          <a:lstStyle/>
          <a:p>
            <a:pPr marL="599440" marR="866775" indent="-457200" algn="just">
              <a:lnSpc>
                <a:spcPct val="100000"/>
              </a:lnSpc>
              <a:spcAft>
                <a:spcPts val="15"/>
              </a:spcAft>
            </a:pPr>
            <a:r>
              <a:rPr lang="de-DE" sz="2600" i="1" dirty="0">
                <a:solidFill>
                  <a:srgbClr val="000000"/>
                </a:solidFill>
                <a:effectLst/>
                <a:ea typeface="Times New Roman" panose="02020603050405020304" pitchFamily="18" charset="0"/>
              </a:rPr>
              <a:t>„Die Schülerinnen und Schüler, deren Eltern, die Lehrkräfte und das Betreuungspersonal […] sind zur gegenseitigen Rücksichtnahme und Achtung verpflichtet. Bei der Lösung von Konflikten und bei unterschiedlichen Interessen sollen sie konstruktiv zusammenarbeiten.“ </a:t>
            </a:r>
            <a:endParaRPr lang="de-DE" sz="2600" i="1" dirty="0">
              <a:solidFill>
                <a:srgbClr val="000000"/>
              </a:solidFill>
              <a:ea typeface="Times New Roman" panose="02020603050405020304" pitchFamily="18" charset="0"/>
            </a:endParaRPr>
          </a:p>
          <a:p>
            <a:pPr marL="142240" marR="866775" indent="0" algn="just">
              <a:lnSpc>
                <a:spcPct val="100000"/>
              </a:lnSpc>
              <a:spcBef>
                <a:spcPts val="0"/>
              </a:spcBef>
              <a:spcAft>
                <a:spcPts val="15"/>
              </a:spcAft>
              <a:buNone/>
            </a:pPr>
            <a:r>
              <a:rPr lang="de-DE" sz="2600" i="1" dirty="0">
                <a:solidFill>
                  <a:srgbClr val="000000"/>
                </a:solidFill>
                <a:ea typeface="Times New Roman" panose="02020603050405020304" pitchFamily="18" charset="0"/>
              </a:rPr>
              <a:t>      </a:t>
            </a:r>
            <a:r>
              <a:rPr lang="de-DE" sz="2600" dirty="0">
                <a:solidFill>
                  <a:srgbClr val="000000"/>
                </a:solidFill>
                <a:ea typeface="Times New Roman" panose="02020603050405020304" pitchFamily="18" charset="0"/>
              </a:rPr>
              <a:t>(</a:t>
            </a:r>
            <a:r>
              <a:rPr lang="de-DE" sz="2600" dirty="0">
                <a:solidFill>
                  <a:srgbClr val="000000"/>
                </a:solidFill>
                <a:effectLst/>
                <a:ea typeface="Times New Roman" panose="02020603050405020304" pitchFamily="18" charset="0"/>
              </a:rPr>
              <a:t>Schulgesetz in § 4 Absatz 12)</a:t>
            </a:r>
            <a:endParaRPr lang="de-DE" sz="2600" dirty="0">
              <a:effectLst/>
              <a:ea typeface="Times New Roman" panose="02020603050405020304" pitchFamily="18" charset="0"/>
            </a:endParaRPr>
          </a:p>
        </p:txBody>
      </p:sp>
      <p:pic>
        <p:nvPicPr>
          <p:cNvPr id="4" name="Grafik 3">
            <a:extLst>
              <a:ext uri="{FF2B5EF4-FFF2-40B4-BE49-F238E27FC236}">
                <a16:creationId xmlns:a16="http://schemas.microsoft.com/office/drawing/2014/main" id="{A0AB9074-C5C8-C250-9A1A-F30F23704957}"/>
              </a:ext>
            </a:extLst>
          </p:cNvPr>
          <p:cNvPicPr>
            <a:picLocks noChangeAspect="1"/>
          </p:cNvPicPr>
          <p:nvPr/>
        </p:nvPicPr>
        <p:blipFill>
          <a:blip r:embed="rId2"/>
          <a:srcRect t="22965"/>
          <a:stretch/>
        </p:blipFill>
        <p:spPr>
          <a:xfrm>
            <a:off x="8812305" y="1452283"/>
            <a:ext cx="2703262" cy="2082470"/>
          </a:xfrm>
          <a:prstGeom prst="rect">
            <a:avLst/>
          </a:prstGeom>
        </p:spPr>
      </p:pic>
      <p:sp>
        <p:nvSpPr>
          <p:cNvPr id="5" name="Textfeld 4">
            <a:extLst>
              <a:ext uri="{FF2B5EF4-FFF2-40B4-BE49-F238E27FC236}">
                <a16:creationId xmlns:a16="http://schemas.microsoft.com/office/drawing/2014/main" id="{6320E069-8899-2442-894C-177B0A259CE0}"/>
              </a:ext>
            </a:extLst>
          </p:cNvPr>
          <p:cNvSpPr txBox="1"/>
          <p:nvPr/>
        </p:nvSpPr>
        <p:spPr>
          <a:xfrm>
            <a:off x="1021976" y="1922929"/>
            <a:ext cx="8095130" cy="1569660"/>
          </a:xfrm>
          <a:prstGeom prst="rect">
            <a:avLst/>
          </a:prstGeom>
          <a:noFill/>
        </p:spPr>
        <p:txBody>
          <a:bodyPr wrap="square" rtlCol="0">
            <a:spAutoFit/>
          </a:bodyPr>
          <a:lstStyle/>
          <a:p>
            <a:pPr marL="342900" indent="-342900">
              <a:buFont typeface="Arial" panose="020B0604020202020204" pitchFamily="34" charset="0"/>
              <a:buChar char="•"/>
            </a:pPr>
            <a:r>
              <a:rPr lang="de-DE" sz="2600" i="1" dirty="0">
                <a:solidFill>
                  <a:srgbClr val="000000"/>
                </a:solidFill>
              </a:rPr>
              <a:t>„Die Pflege der Verbindung mit den Eltern müssen sich alle Lehrer besonders angelegen sein lassen.“ </a:t>
            </a:r>
            <a:br>
              <a:rPr lang="de-DE" sz="2600" i="1" dirty="0">
                <a:solidFill>
                  <a:srgbClr val="000000"/>
                </a:solidFill>
              </a:rPr>
            </a:br>
            <a:r>
              <a:rPr lang="de-DE" sz="2600" dirty="0">
                <a:solidFill>
                  <a:srgbClr val="000000"/>
                </a:solidFill>
              </a:rPr>
              <a:t>(§ 6 Abs. 1 der Lehrerdienstordnung) </a:t>
            </a:r>
          </a:p>
          <a:p>
            <a:pPr algn="just"/>
            <a:endParaRPr lang="de-DE" dirty="0"/>
          </a:p>
        </p:txBody>
      </p:sp>
    </p:spTree>
    <p:extLst>
      <p:ext uri="{BB962C8B-B14F-4D97-AF65-F5344CB8AC3E}">
        <p14:creationId xmlns:p14="http://schemas.microsoft.com/office/powerpoint/2010/main" val="26452202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DD35E-CC9F-517D-8DFD-C57D760E12E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14F662D-865E-3837-D359-2D21089E9721}"/>
              </a:ext>
            </a:extLst>
          </p:cNvPr>
          <p:cNvSpPr>
            <a:spLocks noGrp="1"/>
          </p:cNvSpPr>
          <p:nvPr>
            <p:ph type="title"/>
          </p:nvPr>
        </p:nvSpPr>
        <p:spPr/>
        <p:txBody>
          <a:bodyPr>
            <a:normAutofit/>
          </a:bodyPr>
          <a:lstStyle/>
          <a:p>
            <a:r>
              <a:rPr lang="de-DE" dirty="0"/>
              <a:t>3.4.2 Grundsätze der Zusammenarbeit mit den Eltern II</a:t>
            </a:r>
          </a:p>
        </p:txBody>
      </p:sp>
      <p:sp>
        <p:nvSpPr>
          <p:cNvPr id="3" name="Inhaltsplatzhalter 2">
            <a:extLst>
              <a:ext uri="{FF2B5EF4-FFF2-40B4-BE49-F238E27FC236}">
                <a16:creationId xmlns:a16="http://schemas.microsoft.com/office/drawing/2014/main" id="{89074087-27D1-52DD-8766-2F96AB4A1122}"/>
              </a:ext>
            </a:extLst>
          </p:cNvPr>
          <p:cNvSpPr>
            <a:spLocks noGrp="1"/>
          </p:cNvSpPr>
          <p:nvPr>
            <p:ph idx="1"/>
          </p:nvPr>
        </p:nvSpPr>
        <p:spPr>
          <a:xfrm>
            <a:off x="838200" y="1825625"/>
            <a:ext cx="10515600" cy="4160396"/>
          </a:xfrm>
        </p:spPr>
        <p:txBody>
          <a:bodyPr anchor="ctr">
            <a:normAutofit/>
          </a:bodyPr>
          <a:lstStyle/>
          <a:p>
            <a:pPr marL="427990" marR="866775" indent="-285750" algn="just">
              <a:lnSpc>
                <a:spcPct val="115000"/>
              </a:lnSpc>
              <a:spcAft>
                <a:spcPts val="15"/>
              </a:spcAft>
            </a:pPr>
            <a:r>
              <a:rPr lang="de-DE" i="1" dirty="0">
                <a:solidFill>
                  <a:srgbClr val="000000"/>
                </a:solidFill>
                <a:effectLst/>
                <a:ea typeface="Times New Roman" panose="02020603050405020304" pitchFamily="18" charset="0"/>
              </a:rPr>
              <a:t>„Der Schulleiter und die Klassenleiter müssen in regelmäßigen Sprechstunden den Eltern der Schüler zur Verfügung stehen. Auch die übrigen Lehrer sollen nach Möglichkeit regelmäßige Sprechstunden abhalten.” </a:t>
            </a:r>
            <a:r>
              <a:rPr lang="de-DE" dirty="0">
                <a:solidFill>
                  <a:srgbClr val="000000"/>
                </a:solidFill>
                <a:effectLst/>
                <a:ea typeface="Times New Roman" panose="02020603050405020304" pitchFamily="18" charset="0"/>
              </a:rPr>
              <a:t>(Lehrerdienstordnung § 6 Abs. 1)</a:t>
            </a:r>
          </a:p>
          <a:p>
            <a:pPr marL="427990" marR="866775" indent="-285750" algn="just">
              <a:lnSpc>
                <a:spcPct val="100000"/>
              </a:lnSpc>
              <a:spcAft>
                <a:spcPts val="15"/>
              </a:spcAft>
            </a:pPr>
            <a:r>
              <a:rPr lang="de-DE" dirty="0">
                <a:solidFill>
                  <a:srgbClr val="000000"/>
                </a:solidFill>
                <a:effectLst/>
                <a:ea typeface="Times New Roman" panose="02020603050405020304" pitchFamily="18" charset="0"/>
              </a:rPr>
              <a:t>… bedeutet: Sie stehen bei Bedarf für ein kurzfristig Gespräch zur Verfügung, denn </a:t>
            </a:r>
            <a:r>
              <a:rPr lang="de-DE" i="1" dirty="0">
                <a:solidFill>
                  <a:srgbClr val="000000"/>
                </a:solidFill>
                <a:effectLst/>
                <a:ea typeface="Times New Roman" panose="02020603050405020304" pitchFamily="18" charset="0"/>
              </a:rPr>
              <a:t>„Jeder Lehrer ist verpflichtet, den Eltern seiner Schüler auf ihre Bitte Auskunft zu geben und sie zu beraten.” </a:t>
            </a:r>
            <a:r>
              <a:rPr lang="de-DE" dirty="0">
                <a:solidFill>
                  <a:srgbClr val="000000"/>
                </a:solidFill>
                <a:effectLst/>
                <a:ea typeface="Times New Roman" panose="02020603050405020304" pitchFamily="18" charset="0"/>
              </a:rPr>
              <a:t>(ebd. Abs 2). </a:t>
            </a:r>
            <a:endParaRPr lang="de-DE" dirty="0">
              <a:solidFill>
                <a:srgbClr val="000000"/>
              </a:solidFill>
              <a:effectLst/>
              <a:ea typeface="Arial" panose="020B0604020202020204" pitchFamily="34" charset="0"/>
            </a:endParaRPr>
          </a:p>
        </p:txBody>
      </p:sp>
    </p:spTree>
    <p:extLst>
      <p:ext uri="{BB962C8B-B14F-4D97-AF65-F5344CB8AC3E}">
        <p14:creationId xmlns:p14="http://schemas.microsoft.com/office/powerpoint/2010/main" val="3780691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4CC97-44B5-76FC-3CEE-81B2E9E6A25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A3DBAD8-621C-EA8A-CB24-F26C8C230677}"/>
              </a:ext>
            </a:extLst>
          </p:cNvPr>
          <p:cNvSpPr>
            <a:spLocks noGrp="1"/>
          </p:cNvSpPr>
          <p:nvPr>
            <p:ph type="title"/>
          </p:nvPr>
        </p:nvSpPr>
        <p:spPr/>
        <p:txBody>
          <a:bodyPr/>
          <a:lstStyle/>
          <a:p>
            <a:r>
              <a:rPr lang="de-DE" dirty="0"/>
              <a:t>3.1.1 Grundsätze und Begriffe VI</a:t>
            </a:r>
          </a:p>
        </p:txBody>
      </p:sp>
      <p:sp>
        <p:nvSpPr>
          <p:cNvPr id="3" name="Inhaltsplatzhalter 2">
            <a:extLst>
              <a:ext uri="{FF2B5EF4-FFF2-40B4-BE49-F238E27FC236}">
                <a16:creationId xmlns:a16="http://schemas.microsoft.com/office/drawing/2014/main" id="{8F0A2D15-E53F-6409-346C-9154F4D2F558}"/>
              </a:ext>
            </a:extLst>
          </p:cNvPr>
          <p:cNvSpPr>
            <a:spLocks noGrp="1"/>
          </p:cNvSpPr>
          <p:nvPr>
            <p:ph idx="1"/>
          </p:nvPr>
        </p:nvSpPr>
        <p:spPr>
          <a:xfrm>
            <a:off x="838200" y="1730089"/>
            <a:ext cx="10515600" cy="4351338"/>
          </a:xfrm>
        </p:spPr>
        <p:txBody>
          <a:bodyPr anchor="ctr">
            <a:normAutofit fontScale="92500" lnSpcReduction="10000"/>
          </a:bodyPr>
          <a:lstStyle/>
          <a:p>
            <a:pPr marL="0" indent="0" algn="just">
              <a:lnSpc>
                <a:spcPct val="120000"/>
              </a:lnSpc>
              <a:buNone/>
            </a:pPr>
            <a:r>
              <a:rPr lang="de-DE" sz="3000" dirty="0"/>
              <a:t>Grundsätze der Datenverarbeitung</a:t>
            </a:r>
          </a:p>
          <a:p>
            <a:pPr marL="0" indent="0">
              <a:lnSpc>
                <a:spcPct val="120000"/>
              </a:lnSpc>
              <a:buNone/>
            </a:pPr>
            <a:r>
              <a:rPr lang="de-DE" sz="3000" dirty="0">
                <a:solidFill>
                  <a:srgbClr val="000000"/>
                </a:solidFill>
                <a:effectLst/>
              </a:rPr>
              <a:t>1. </a:t>
            </a:r>
            <a:r>
              <a:rPr lang="de-DE" sz="3000" b="1" dirty="0">
                <a:solidFill>
                  <a:srgbClr val="000000"/>
                </a:solidFill>
                <a:effectLst/>
              </a:rPr>
              <a:t>Datenminimierung</a:t>
            </a:r>
            <a:r>
              <a:rPr lang="de-DE" sz="3000" b="1" dirty="0">
                <a:solidFill>
                  <a:srgbClr val="000000"/>
                </a:solidFill>
              </a:rPr>
              <a:t>:</a:t>
            </a:r>
            <a:r>
              <a:rPr lang="de-DE" sz="3000" dirty="0">
                <a:solidFill>
                  <a:srgbClr val="000000"/>
                </a:solidFill>
                <a:effectLst/>
              </a:rPr>
              <a:t> Es dürften nicht mehr Daten </a:t>
            </a:r>
            <a:br>
              <a:rPr lang="de-DE" sz="3000" dirty="0">
                <a:solidFill>
                  <a:srgbClr val="000000"/>
                </a:solidFill>
                <a:effectLst/>
              </a:rPr>
            </a:br>
            <a:r>
              <a:rPr lang="de-DE" sz="3000" dirty="0">
                <a:solidFill>
                  <a:srgbClr val="000000"/>
                </a:solidFill>
                <a:effectLst/>
              </a:rPr>
              <a:t>erhoben werden als unbedingt erforderlich sind.</a:t>
            </a:r>
          </a:p>
          <a:p>
            <a:pPr marL="0" indent="0">
              <a:lnSpc>
                <a:spcPct val="120000"/>
              </a:lnSpc>
              <a:buNone/>
            </a:pPr>
            <a:r>
              <a:rPr lang="de-DE" sz="3000" b="1" dirty="0">
                <a:solidFill>
                  <a:srgbClr val="000000"/>
                </a:solidFill>
              </a:rPr>
              <a:t>2. Zweckbindung: </a:t>
            </a:r>
            <a:r>
              <a:rPr lang="de-DE" sz="3000" dirty="0">
                <a:solidFill>
                  <a:srgbClr val="000000"/>
                </a:solidFill>
              </a:rPr>
              <a:t>Die Daten müssen einen konkret benannten</a:t>
            </a:r>
          </a:p>
          <a:p>
            <a:pPr marL="0" indent="0" algn="just">
              <a:lnSpc>
                <a:spcPct val="120000"/>
              </a:lnSpc>
              <a:spcBef>
                <a:spcPts val="0"/>
              </a:spcBef>
              <a:buNone/>
            </a:pPr>
            <a:r>
              <a:rPr lang="de-DE" sz="3000" dirty="0">
                <a:solidFill>
                  <a:srgbClr val="000000"/>
                </a:solidFill>
              </a:rPr>
              <a:t>Zweck erfüllen und gelöscht werden müssen, sobald dieser entfällt</a:t>
            </a:r>
          </a:p>
          <a:p>
            <a:pPr marL="0" indent="0">
              <a:lnSpc>
                <a:spcPct val="120000"/>
              </a:lnSpc>
              <a:spcBef>
                <a:spcPts val="0"/>
              </a:spcBef>
              <a:buNone/>
            </a:pPr>
            <a:r>
              <a:rPr lang="de-DE" sz="3000" dirty="0">
                <a:solidFill>
                  <a:srgbClr val="000000"/>
                </a:solidFill>
              </a:rPr>
              <a:t>(Speicherbegrenzung).</a:t>
            </a:r>
          </a:p>
          <a:p>
            <a:pPr marL="0" indent="0">
              <a:lnSpc>
                <a:spcPct val="120000"/>
              </a:lnSpc>
              <a:buNone/>
            </a:pPr>
            <a:r>
              <a:rPr lang="de-DE" sz="3000" dirty="0">
                <a:solidFill>
                  <a:srgbClr val="000000"/>
                </a:solidFill>
                <a:effectLst/>
              </a:rPr>
              <a:t>3. </a:t>
            </a:r>
            <a:r>
              <a:rPr lang="de-DE" sz="3000" b="1" dirty="0">
                <a:solidFill>
                  <a:srgbClr val="000000"/>
                </a:solidFill>
                <a:effectLst/>
              </a:rPr>
              <a:t>Transparenzgebot</a:t>
            </a:r>
            <a:r>
              <a:rPr lang="de-DE" sz="3000" b="1" dirty="0">
                <a:solidFill>
                  <a:srgbClr val="000000"/>
                </a:solidFill>
              </a:rPr>
              <a:t>: </a:t>
            </a:r>
            <a:r>
              <a:rPr lang="de-DE" sz="3000" dirty="0">
                <a:solidFill>
                  <a:srgbClr val="000000"/>
                </a:solidFill>
              </a:rPr>
              <a:t>Den Betroffenen ist </a:t>
            </a:r>
            <a:r>
              <a:rPr lang="de-DE" sz="3000" dirty="0">
                <a:solidFill>
                  <a:srgbClr val="000000"/>
                </a:solidFill>
                <a:effectLst/>
              </a:rPr>
              <a:t>mitzuteilen, was mit den über sie erhobenen Daten geschieht.</a:t>
            </a:r>
          </a:p>
        </p:txBody>
      </p:sp>
      <p:pic>
        <p:nvPicPr>
          <p:cNvPr id="4" name="Grafik 3">
            <a:extLst>
              <a:ext uri="{FF2B5EF4-FFF2-40B4-BE49-F238E27FC236}">
                <a16:creationId xmlns:a16="http://schemas.microsoft.com/office/drawing/2014/main" id="{8076CEBB-6D92-5383-4774-085F29FEAA13}"/>
              </a:ext>
            </a:extLst>
          </p:cNvPr>
          <p:cNvPicPr>
            <a:picLocks noChangeAspect="1"/>
          </p:cNvPicPr>
          <p:nvPr/>
        </p:nvPicPr>
        <p:blipFill>
          <a:blip r:embed="rId2"/>
          <a:stretch>
            <a:fillRect/>
          </a:stretch>
        </p:blipFill>
        <p:spPr>
          <a:xfrm>
            <a:off x="8777861" y="1034460"/>
            <a:ext cx="2003870" cy="2003870"/>
          </a:xfrm>
          <a:prstGeom prst="rect">
            <a:avLst/>
          </a:prstGeom>
        </p:spPr>
      </p:pic>
    </p:spTree>
    <p:extLst>
      <p:ext uri="{BB962C8B-B14F-4D97-AF65-F5344CB8AC3E}">
        <p14:creationId xmlns:p14="http://schemas.microsoft.com/office/powerpoint/2010/main" val="426761455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DBD04-FFB0-22D9-4E4D-A7A0CDE38C7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7A6006B-159C-F956-90C9-45AA29554304}"/>
              </a:ext>
            </a:extLst>
          </p:cNvPr>
          <p:cNvSpPr>
            <a:spLocks noGrp="1"/>
          </p:cNvSpPr>
          <p:nvPr>
            <p:ph type="title"/>
          </p:nvPr>
        </p:nvSpPr>
        <p:spPr/>
        <p:txBody>
          <a:bodyPr>
            <a:normAutofit/>
          </a:bodyPr>
          <a:lstStyle/>
          <a:p>
            <a:r>
              <a:rPr lang="de-DE" dirty="0"/>
              <a:t>3.4.2 Grundsätze der Zusammenarbeit mit den Eltern III</a:t>
            </a:r>
          </a:p>
        </p:txBody>
      </p:sp>
      <p:sp>
        <p:nvSpPr>
          <p:cNvPr id="3" name="Inhaltsplatzhalter 2">
            <a:extLst>
              <a:ext uri="{FF2B5EF4-FFF2-40B4-BE49-F238E27FC236}">
                <a16:creationId xmlns:a16="http://schemas.microsoft.com/office/drawing/2014/main" id="{E4876C07-F9D2-891D-3F81-180E15B77E3E}"/>
              </a:ext>
            </a:extLst>
          </p:cNvPr>
          <p:cNvSpPr>
            <a:spLocks noGrp="1"/>
          </p:cNvSpPr>
          <p:nvPr>
            <p:ph idx="1"/>
          </p:nvPr>
        </p:nvSpPr>
        <p:spPr>
          <a:xfrm>
            <a:off x="2844800" y="1825625"/>
            <a:ext cx="8509000" cy="4160396"/>
          </a:xfrm>
        </p:spPr>
        <p:txBody>
          <a:bodyPr anchor="ctr">
            <a:normAutofit/>
          </a:bodyPr>
          <a:lstStyle/>
          <a:p>
            <a:pPr marL="427990" marR="866775" indent="-285750" algn="just">
              <a:lnSpc>
                <a:spcPct val="100000"/>
              </a:lnSpc>
              <a:spcAft>
                <a:spcPts val="15"/>
              </a:spcAft>
            </a:pPr>
            <a:r>
              <a:rPr lang="de-DE" dirty="0">
                <a:solidFill>
                  <a:srgbClr val="000000"/>
                </a:solidFill>
                <a:effectLst/>
                <a:ea typeface="Times New Roman" panose="02020603050405020304" pitchFamily="18" charset="0"/>
              </a:rPr>
              <a:t>Bei </a:t>
            </a:r>
            <a:r>
              <a:rPr lang="de-DE" b="1" dirty="0">
                <a:solidFill>
                  <a:srgbClr val="000000"/>
                </a:solidFill>
                <a:effectLst/>
                <a:ea typeface="Times New Roman" panose="02020603050405020304" pitchFamily="18" charset="0"/>
              </a:rPr>
              <a:t>wichtigen schulischen oder erzieherischen Anlässen </a:t>
            </a:r>
            <a:r>
              <a:rPr lang="de-DE" dirty="0">
                <a:solidFill>
                  <a:srgbClr val="000000"/>
                </a:solidFill>
                <a:effectLst/>
                <a:ea typeface="Times New Roman" panose="02020603050405020304" pitchFamily="18" charset="0"/>
              </a:rPr>
              <a:t>müssen Sie auch selbst tätig werden: </a:t>
            </a:r>
            <a:r>
              <a:rPr lang="de-DE" i="1" dirty="0">
                <a:solidFill>
                  <a:srgbClr val="000000"/>
                </a:solidFill>
                <a:effectLst/>
                <a:ea typeface="Times New Roman" panose="02020603050405020304" pitchFamily="18" charset="0"/>
              </a:rPr>
              <a:t>„Die Eltern müssen, wenn es die Erziehungsaufgabe der Schule erfordert, auch ohne ihre Aufforderung unterrichtet, beraten und um ihre verständnisvolle Unterstützung der Arbeit der Schule gebeten werden.“ </a:t>
            </a:r>
            <a:r>
              <a:rPr lang="de-DE" dirty="0">
                <a:solidFill>
                  <a:srgbClr val="000000"/>
                </a:solidFill>
                <a:effectLst/>
                <a:ea typeface="Times New Roman" panose="02020603050405020304" pitchFamily="18" charset="0"/>
              </a:rPr>
              <a:t>(Lehrerdienstordnung § 6 Abs. 3). </a:t>
            </a:r>
          </a:p>
        </p:txBody>
      </p:sp>
      <p:pic>
        <p:nvPicPr>
          <p:cNvPr id="4" name="Grafik 3">
            <a:extLst>
              <a:ext uri="{FF2B5EF4-FFF2-40B4-BE49-F238E27FC236}">
                <a16:creationId xmlns:a16="http://schemas.microsoft.com/office/drawing/2014/main" id="{0956EA4B-B697-1441-8516-3C3D15115725}"/>
              </a:ext>
            </a:extLst>
          </p:cNvPr>
          <p:cNvPicPr>
            <a:picLocks noChangeAspect="1"/>
          </p:cNvPicPr>
          <p:nvPr/>
        </p:nvPicPr>
        <p:blipFill>
          <a:blip r:embed="rId2"/>
          <a:stretch>
            <a:fillRect/>
          </a:stretch>
        </p:blipFill>
        <p:spPr>
          <a:xfrm>
            <a:off x="304800" y="2844800"/>
            <a:ext cx="2540000" cy="2540000"/>
          </a:xfrm>
          <a:prstGeom prst="rect">
            <a:avLst/>
          </a:prstGeom>
        </p:spPr>
      </p:pic>
    </p:spTree>
    <p:extLst>
      <p:ext uri="{BB962C8B-B14F-4D97-AF65-F5344CB8AC3E}">
        <p14:creationId xmlns:p14="http://schemas.microsoft.com/office/powerpoint/2010/main" val="203671356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5AE7F-7AFB-8869-4E25-538C08FE9BA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AE7E752-B7BE-80E2-4163-71F7997ACAC7}"/>
              </a:ext>
            </a:extLst>
          </p:cNvPr>
          <p:cNvSpPr>
            <a:spLocks noGrp="1"/>
          </p:cNvSpPr>
          <p:nvPr>
            <p:ph type="title"/>
          </p:nvPr>
        </p:nvSpPr>
        <p:spPr/>
        <p:txBody>
          <a:bodyPr>
            <a:normAutofit/>
          </a:bodyPr>
          <a:lstStyle/>
          <a:p>
            <a:r>
              <a:rPr lang="de-DE" dirty="0"/>
              <a:t>3.4.2 Grundsätze der Zusammenarbeit mit den Eltern IV</a:t>
            </a:r>
          </a:p>
        </p:txBody>
      </p:sp>
      <p:sp>
        <p:nvSpPr>
          <p:cNvPr id="3" name="Inhaltsplatzhalter 2">
            <a:extLst>
              <a:ext uri="{FF2B5EF4-FFF2-40B4-BE49-F238E27FC236}">
                <a16:creationId xmlns:a16="http://schemas.microsoft.com/office/drawing/2014/main" id="{24DC7DEF-246D-0B34-803D-48F4BB0326A9}"/>
              </a:ext>
            </a:extLst>
          </p:cNvPr>
          <p:cNvSpPr>
            <a:spLocks noGrp="1"/>
          </p:cNvSpPr>
          <p:nvPr>
            <p:ph idx="1"/>
          </p:nvPr>
        </p:nvSpPr>
        <p:spPr>
          <a:xfrm>
            <a:off x="838200" y="1825625"/>
            <a:ext cx="10515600" cy="4160396"/>
          </a:xfrm>
        </p:spPr>
        <p:txBody>
          <a:bodyPr anchor="ctr">
            <a:noAutofit/>
          </a:bodyPr>
          <a:lstStyle/>
          <a:p>
            <a:pPr marL="427990" marR="866775" indent="-285750" algn="just">
              <a:lnSpc>
                <a:spcPct val="100000"/>
              </a:lnSpc>
              <a:spcAft>
                <a:spcPts val="15"/>
              </a:spcAft>
            </a:pPr>
            <a:r>
              <a:rPr lang="de-DE" dirty="0">
                <a:solidFill>
                  <a:srgbClr val="000000"/>
                </a:solidFill>
                <a:effectLst/>
                <a:ea typeface="Times New Roman" panose="02020603050405020304" pitchFamily="18" charset="0"/>
              </a:rPr>
              <a:t>Mitunter werden Lehrkräfte von </a:t>
            </a:r>
            <a:r>
              <a:rPr lang="de-DE" dirty="0" err="1">
                <a:solidFill>
                  <a:srgbClr val="000000"/>
                </a:solidFill>
                <a:effectLst/>
                <a:ea typeface="Times New Roman" panose="02020603050405020304" pitchFamily="18" charset="0"/>
              </a:rPr>
              <a:t>SoS</a:t>
            </a:r>
            <a:r>
              <a:rPr lang="de-DE" dirty="0">
                <a:solidFill>
                  <a:srgbClr val="000000"/>
                </a:solidFill>
                <a:effectLst/>
                <a:ea typeface="Times New Roman" panose="02020603050405020304" pitchFamily="18" charset="0"/>
              </a:rPr>
              <a:t> gebeten, den Eltern eine schlechte Note zu verschweigen, oft mit dem Hinweis auf die Konsequenzen </a:t>
            </a:r>
            <a:r>
              <a:rPr lang="de-DE" sz="2000" dirty="0">
                <a:solidFill>
                  <a:srgbClr val="000000"/>
                </a:solidFill>
                <a:effectLst/>
                <a:ea typeface="Times New Roman" panose="02020603050405020304" pitchFamily="18" charset="0"/>
              </a:rPr>
              <a:t>(„Wenn ich schon wieder eine 5 schreibe, darf ich nicht mehr reiten gehen.“)</a:t>
            </a:r>
            <a:r>
              <a:rPr lang="de-DE" dirty="0">
                <a:solidFill>
                  <a:srgbClr val="000000"/>
                </a:solidFill>
                <a:effectLst/>
                <a:ea typeface="Times New Roman" panose="02020603050405020304" pitchFamily="18" charset="0"/>
              </a:rPr>
              <a:t>. Dies ist aber nicht möglich; die Eltern </a:t>
            </a:r>
            <a:r>
              <a:rPr lang="de-DE" b="1" dirty="0">
                <a:solidFill>
                  <a:srgbClr val="000000"/>
                </a:solidFill>
                <a:effectLst/>
                <a:ea typeface="Times New Roman" panose="02020603050405020304" pitchFamily="18" charset="0"/>
              </a:rPr>
              <a:t>müssen informiert werden</a:t>
            </a:r>
            <a:r>
              <a:rPr lang="de-DE" dirty="0">
                <a:solidFill>
                  <a:srgbClr val="000000"/>
                </a:solidFill>
                <a:effectLst/>
                <a:ea typeface="Times New Roman" panose="02020603050405020304" pitchFamily="18" charset="0"/>
              </a:rPr>
              <a:t>, damit sie erzieherisch tätig werden können. </a:t>
            </a:r>
            <a:endParaRPr lang="de-DE" dirty="0">
              <a:solidFill>
                <a:srgbClr val="000000"/>
              </a:solidFill>
              <a:ea typeface="Times New Roman" panose="02020603050405020304" pitchFamily="18" charset="0"/>
              <a:sym typeface="Wingdings" pitchFamily="2" charset="2"/>
            </a:endParaRPr>
          </a:p>
          <a:p>
            <a:pPr marL="427990" marR="866775" indent="-285750" algn="just">
              <a:lnSpc>
                <a:spcPct val="100000"/>
              </a:lnSpc>
              <a:spcAft>
                <a:spcPts val="15"/>
              </a:spcAft>
            </a:pPr>
            <a:r>
              <a:rPr lang="de-DE" dirty="0">
                <a:solidFill>
                  <a:srgbClr val="000000"/>
                </a:solidFill>
                <a:effectLst/>
                <a:ea typeface="Arial" panose="020B0604020202020204" pitchFamily="34" charset="0"/>
              </a:rPr>
              <a:t>Sollte ein Kind äußern, dass es wegen einer schlechten Note geschlagen wird o. Ä., wenden Sie sich bitte umgehend an die Schulleitung.</a:t>
            </a:r>
          </a:p>
        </p:txBody>
      </p:sp>
    </p:spTree>
    <p:extLst>
      <p:ext uri="{BB962C8B-B14F-4D97-AF65-F5344CB8AC3E}">
        <p14:creationId xmlns:p14="http://schemas.microsoft.com/office/powerpoint/2010/main" val="30527668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BA1D4-898F-15F5-4E9F-2C7C81A9790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259933A-DFC2-4B3C-3361-A1E83087DCF6}"/>
              </a:ext>
            </a:extLst>
          </p:cNvPr>
          <p:cNvSpPr>
            <a:spLocks noGrp="1"/>
          </p:cNvSpPr>
          <p:nvPr>
            <p:ph type="title"/>
          </p:nvPr>
        </p:nvSpPr>
        <p:spPr/>
        <p:txBody>
          <a:bodyPr>
            <a:normAutofit/>
          </a:bodyPr>
          <a:lstStyle/>
          <a:p>
            <a:r>
              <a:rPr lang="de-DE" dirty="0"/>
              <a:t>3.4.2 Grundsätze der Zusammenarbeit mit den Eltern V</a:t>
            </a:r>
          </a:p>
        </p:txBody>
      </p:sp>
      <p:sp>
        <p:nvSpPr>
          <p:cNvPr id="3" name="Inhaltsplatzhalter 2">
            <a:extLst>
              <a:ext uri="{FF2B5EF4-FFF2-40B4-BE49-F238E27FC236}">
                <a16:creationId xmlns:a16="http://schemas.microsoft.com/office/drawing/2014/main" id="{92F7BFED-BB88-6D00-A91C-83B1417E9454}"/>
              </a:ext>
            </a:extLst>
          </p:cNvPr>
          <p:cNvSpPr>
            <a:spLocks noGrp="1"/>
          </p:cNvSpPr>
          <p:nvPr>
            <p:ph idx="1"/>
          </p:nvPr>
        </p:nvSpPr>
        <p:spPr>
          <a:xfrm>
            <a:off x="838200" y="1825625"/>
            <a:ext cx="9852212" cy="4160396"/>
          </a:xfrm>
        </p:spPr>
        <p:txBody>
          <a:bodyPr anchor="ctr">
            <a:normAutofit fontScale="92500"/>
          </a:bodyPr>
          <a:lstStyle/>
          <a:p>
            <a:pPr marL="599440" marR="866775" indent="-457200" algn="just">
              <a:lnSpc>
                <a:spcPct val="115000"/>
              </a:lnSpc>
              <a:spcAft>
                <a:spcPts val="15"/>
              </a:spcAft>
            </a:pPr>
            <a:r>
              <a:rPr lang="de-DE" i="1" dirty="0">
                <a:solidFill>
                  <a:srgbClr val="000000"/>
                </a:solidFill>
                <a:effectLst/>
                <a:ea typeface="Times New Roman" panose="02020603050405020304" pitchFamily="18" charset="0"/>
              </a:rPr>
              <a:t>„Jeder Lehrer, im besonderen [sic] aber der Klassenlehrer, soll sich bemühen, die häuslichen Verhältnisse seiner Schüler kennenzulernen, und zwar auch durch Hausbesuche, soweit es die örtlichen und dienstlichen Verhältnisse erlauben.”</a:t>
            </a:r>
            <a:endParaRPr lang="de-DE" i="1" dirty="0">
              <a:solidFill>
                <a:srgbClr val="000000"/>
              </a:solidFill>
              <a:ea typeface="Times New Roman" panose="02020603050405020304" pitchFamily="18" charset="0"/>
            </a:endParaRPr>
          </a:p>
          <a:p>
            <a:pPr marL="599440" marR="866775" indent="-457200" algn="just">
              <a:lnSpc>
                <a:spcPct val="115000"/>
              </a:lnSpc>
              <a:spcAft>
                <a:spcPts val="15"/>
              </a:spcAft>
            </a:pPr>
            <a:r>
              <a:rPr lang="de-DE" dirty="0">
                <a:solidFill>
                  <a:srgbClr val="000000"/>
                </a:solidFill>
                <a:effectLst/>
                <a:ea typeface="Times New Roman" panose="02020603050405020304" pitchFamily="18" charset="0"/>
              </a:rPr>
              <a:t>… bedeutet: Keine Lehrkraft muss Hausbesuche durchführen; sofern darüber Einvernehmen mit den Eltern besteht, sind sie aber möglich. In Einzelfällen können sie sinnvoll und angebracht sein; an manchen Schulen sind sie üblich.</a:t>
            </a:r>
            <a:endParaRPr lang="de-DE" dirty="0">
              <a:solidFill>
                <a:srgbClr val="000000"/>
              </a:solidFill>
              <a:effectLst/>
              <a:ea typeface="Arial" panose="020B0604020202020204" pitchFamily="34" charset="0"/>
            </a:endParaRPr>
          </a:p>
        </p:txBody>
      </p:sp>
      <p:pic>
        <p:nvPicPr>
          <p:cNvPr id="4" name="Grafik 3">
            <a:extLst>
              <a:ext uri="{FF2B5EF4-FFF2-40B4-BE49-F238E27FC236}">
                <a16:creationId xmlns:a16="http://schemas.microsoft.com/office/drawing/2014/main" id="{A74F8E80-3200-311B-41F1-9E21A1B8254C}"/>
              </a:ext>
            </a:extLst>
          </p:cNvPr>
          <p:cNvPicPr>
            <a:picLocks noChangeAspect="1"/>
          </p:cNvPicPr>
          <p:nvPr/>
        </p:nvPicPr>
        <p:blipFill>
          <a:blip r:embed="rId2"/>
          <a:stretch>
            <a:fillRect/>
          </a:stretch>
        </p:blipFill>
        <p:spPr>
          <a:xfrm>
            <a:off x="9686365" y="1552588"/>
            <a:ext cx="2353235" cy="2353235"/>
          </a:xfrm>
          <a:prstGeom prst="rect">
            <a:avLst/>
          </a:prstGeom>
        </p:spPr>
      </p:pic>
    </p:spTree>
    <p:extLst>
      <p:ext uri="{BB962C8B-B14F-4D97-AF65-F5344CB8AC3E}">
        <p14:creationId xmlns:p14="http://schemas.microsoft.com/office/powerpoint/2010/main" val="39182601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0E889-50FC-46D9-4171-B0C56CF43B8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AF8E09D-B01D-6CEA-A7A9-7475AE72517B}"/>
              </a:ext>
            </a:extLst>
          </p:cNvPr>
          <p:cNvSpPr>
            <a:spLocks noGrp="1"/>
          </p:cNvSpPr>
          <p:nvPr>
            <p:ph type="title"/>
          </p:nvPr>
        </p:nvSpPr>
        <p:spPr/>
        <p:txBody>
          <a:bodyPr>
            <a:normAutofit/>
          </a:bodyPr>
          <a:lstStyle/>
          <a:p>
            <a:r>
              <a:rPr lang="de-DE" dirty="0"/>
              <a:t>3.4.3 Elternvertretungen I</a:t>
            </a:r>
          </a:p>
        </p:txBody>
      </p:sp>
      <p:sp>
        <p:nvSpPr>
          <p:cNvPr id="3" name="Inhaltsplatzhalter 2">
            <a:extLst>
              <a:ext uri="{FF2B5EF4-FFF2-40B4-BE49-F238E27FC236}">
                <a16:creationId xmlns:a16="http://schemas.microsoft.com/office/drawing/2014/main" id="{030254D8-88DC-19B5-1C10-EFC20F8D5780}"/>
              </a:ext>
            </a:extLst>
          </p:cNvPr>
          <p:cNvSpPr>
            <a:spLocks noGrp="1"/>
          </p:cNvSpPr>
          <p:nvPr>
            <p:ph idx="1"/>
          </p:nvPr>
        </p:nvSpPr>
        <p:spPr>
          <a:xfrm>
            <a:off x="838200" y="1825625"/>
            <a:ext cx="8991600" cy="4160396"/>
          </a:xfrm>
        </p:spPr>
        <p:txBody>
          <a:bodyPr anchor="ctr">
            <a:normAutofit fontScale="92500" lnSpcReduction="10000"/>
          </a:bodyPr>
          <a:lstStyle/>
          <a:p>
            <a:pPr marL="599440" marR="866775" indent="-457200" algn="just">
              <a:lnSpc>
                <a:spcPct val="115000"/>
              </a:lnSpc>
              <a:spcAft>
                <a:spcPts val="15"/>
              </a:spcAft>
            </a:pPr>
            <a:r>
              <a:rPr lang="de-DE" sz="3000" dirty="0">
                <a:solidFill>
                  <a:srgbClr val="000000"/>
                </a:solidFill>
                <a:effectLst/>
                <a:ea typeface="Arial" panose="020B0604020202020204" pitchFamily="34" charset="0"/>
              </a:rPr>
              <a:t>Elternvertretungen gibt es auf mehreren Ebenen (SchulG § 70):</a:t>
            </a:r>
          </a:p>
          <a:p>
            <a:pPr marL="1056640" marR="866775" lvl="1" indent="-457200" algn="just">
              <a:lnSpc>
                <a:spcPct val="115000"/>
              </a:lnSpc>
              <a:spcAft>
                <a:spcPts val="15"/>
              </a:spcAft>
            </a:pPr>
            <a:r>
              <a:rPr lang="de-DE" dirty="0">
                <a:solidFill>
                  <a:srgbClr val="000000"/>
                </a:solidFill>
                <a:ea typeface="Arial" panose="020B0604020202020204" pitchFamily="34" charset="0"/>
              </a:rPr>
              <a:t>Klasse</a:t>
            </a:r>
            <a:endParaRPr lang="de-DE" dirty="0">
              <a:solidFill>
                <a:srgbClr val="000000"/>
              </a:solidFill>
              <a:effectLst/>
              <a:ea typeface="Arial" panose="020B0604020202020204" pitchFamily="34" charset="0"/>
            </a:endParaRPr>
          </a:p>
          <a:p>
            <a:pPr marL="1056640" marR="866775" lvl="1" indent="-457200" algn="just">
              <a:lnSpc>
                <a:spcPct val="115000"/>
              </a:lnSpc>
              <a:spcAft>
                <a:spcPts val="15"/>
              </a:spcAft>
            </a:pPr>
            <a:r>
              <a:rPr lang="de-DE" dirty="0">
                <a:solidFill>
                  <a:srgbClr val="000000"/>
                </a:solidFill>
                <a:effectLst/>
                <a:ea typeface="Arial" panose="020B0604020202020204" pitchFamily="34" charset="0"/>
              </a:rPr>
              <a:t>Schule</a:t>
            </a:r>
          </a:p>
          <a:p>
            <a:pPr marL="1056640" marR="866775" lvl="1" indent="-457200" algn="just">
              <a:lnSpc>
                <a:spcPct val="115000"/>
              </a:lnSpc>
              <a:spcAft>
                <a:spcPts val="15"/>
              </a:spcAft>
            </a:pPr>
            <a:r>
              <a:rPr lang="de-DE" dirty="0">
                <a:solidFill>
                  <a:srgbClr val="000000"/>
                </a:solidFill>
                <a:effectLst/>
                <a:ea typeface="Arial" panose="020B0604020202020204" pitchFamily="34" charset="0"/>
              </a:rPr>
              <a:t>Kreis</a:t>
            </a:r>
          </a:p>
          <a:p>
            <a:pPr marL="1056640" marR="866775" lvl="1" indent="-457200" algn="just">
              <a:lnSpc>
                <a:spcPct val="115000"/>
              </a:lnSpc>
              <a:spcAft>
                <a:spcPts val="15"/>
              </a:spcAft>
            </a:pPr>
            <a:r>
              <a:rPr lang="de-DE" dirty="0">
                <a:solidFill>
                  <a:srgbClr val="000000"/>
                </a:solidFill>
                <a:effectLst/>
                <a:ea typeface="Arial" panose="020B0604020202020204" pitchFamily="34" charset="0"/>
              </a:rPr>
              <a:t>Land.</a:t>
            </a:r>
          </a:p>
          <a:p>
            <a:pPr marL="599440" marR="866775" indent="-457200" algn="just">
              <a:lnSpc>
                <a:spcPct val="115000"/>
              </a:lnSpc>
              <a:spcAft>
                <a:spcPts val="15"/>
              </a:spcAft>
            </a:pPr>
            <a:r>
              <a:rPr lang="de-DE" sz="3000" i="1" dirty="0">
                <a:solidFill>
                  <a:srgbClr val="000000"/>
                </a:solidFill>
                <a:effectLst/>
                <a:ea typeface="Arial" panose="020B0604020202020204" pitchFamily="34" charset="0"/>
              </a:rPr>
              <a:t>„Durch die Elternvertretungen werden die Eltern der Schülerinnen und Schüler gemeinsam an Erziehung und Unterricht beteiligt.” </a:t>
            </a:r>
            <a:r>
              <a:rPr lang="de-DE" sz="3000" dirty="0">
                <a:solidFill>
                  <a:srgbClr val="000000"/>
                </a:solidFill>
                <a:effectLst/>
                <a:ea typeface="Arial" panose="020B0604020202020204" pitchFamily="34" charset="0"/>
              </a:rPr>
              <a:t>(</a:t>
            </a:r>
            <a:r>
              <a:rPr lang="de-DE" sz="3000" dirty="0" err="1">
                <a:solidFill>
                  <a:srgbClr val="000000"/>
                </a:solidFill>
                <a:effectLst/>
                <a:ea typeface="Arial" panose="020B0604020202020204" pitchFamily="34" charset="0"/>
              </a:rPr>
              <a:t>ebd</a:t>
            </a:r>
            <a:r>
              <a:rPr lang="de-DE" sz="3000" dirty="0">
                <a:solidFill>
                  <a:srgbClr val="000000"/>
                </a:solidFill>
                <a:effectLst/>
                <a:ea typeface="Arial" panose="020B0604020202020204" pitchFamily="34" charset="0"/>
              </a:rPr>
              <a:t>, Abs. 2).</a:t>
            </a:r>
          </a:p>
        </p:txBody>
      </p:sp>
      <p:pic>
        <p:nvPicPr>
          <p:cNvPr id="4" name="Grafik 3">
            <a:extLst>
              <a:ext uri="{FF2B5EF4-FFF2-40B4-BE49-F238E27FC236}">
                <a16:creationId xmlns:a16="http://schemas.microsoft.com/office/drawing/2014/main" id="{BB7CC0F2-2CAE-2A7A-B882-6E263498A007}"/>
              </a:ext>
            </a:extLst>
          </p:cNvPr>
          <p:cNvPicPr>
            <a:picLocks noChangeAspect="1"/>
          </p:cNvPicPr>
          <p:nvPr/>
        </p:nvPicPr>
        <p:blipFill>
          <a:blip r:embed="rId3"/>
          <a:stretch>
            <a:fillRect/>
          </a:stretch>
        </p:blipFill>
        <p:spPr>
          <a:xfrm>
            <a:off x="9017000" y="3136900"/>
            <a:ext cx="2730500" cy="2730500"/>
          </a:xfrm>
          <a:prstGeom prst="rect">
            <a:avLst/>
          </a:prstGeom>
        </p:spPr>
      </p:pic>
    </p:spTree>
    <p:extLst>
      <p:ext uri="{BB962C8B-B14F-4D97-AF65-F5344CB8AC3E}">
        <p14:creationId xmlns:p14="http://schemas.microsoft.com/office/powerpoint/2010/main" val="48839514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9E4AB-AD5D-B4C2-BB3F-B49845935D2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FA68D91-6B78-A93B-CF2D-4455970AEFA2}"/>
              </a:ext>
            </a:extLst>
          </p:cNvPr>
          <p:cNvSpPr>
            <a:spLocks noGrp="1"/>
          </p:cNvSpPr>
          <p:nvPr>
            <p:ph type="title"/>
          </p:nvPr>
        </p:nvSpPr>
        <p:spPr/>
        <p:txBody>
          <a:bodyPr>
            <a:normAutofit/>
          </a:bodyPr>
          <a:lstStyle/>
          <a:p>
            <a:r>
              <a:rPr lang="de-DE" dirty="0"/>
              <a:t>3.4.3 Elternvertretungen II</a:t>
            </a:r>
          </a:p>
        </p:txBody>
      </p:sp>
      <p:sp>
        <p:nvSpPr>
          <p:cNvPr id="3" name="Inhaltsplatzhalter 2">
            <a:extLst>
              <a:ext uri="{FF2B5EF4-FFF2-40B4-BE49-F238E27FC236}">
                <a16:creationId xmlns:a16="http://schemas.microsoft.com/office/drawing/2014/main" id="{245C5E06-CB36-407E-BAE3-6295D95409CA}"/>
              </a:ext>
            </a:extLst>
          </p:cNvPr>
          <p:cNvSpPr>
            <a:spLocks noGrp="1"/>
          </p:cNvSpPr>
          <p:nvPr>
            <p:ph idx="1"/>
          </p:nvPr>
        </p:nvSpPr>
        <p:spPr>
          <a:xfrm>
            <a:off x="838200" y="1825625"/>
            <a:ext cx="10515600" cy="4160396"/>
          </a:xfrm>
        </p:spPr>
        <p:txBody>
          <a:bodyPr anchor="ctr">
            <a:noAutofit/>
          </a:bodyPr>
          <a:lstStyle/>
          <a:p>
            <a:pPr marL="427990" marR="866775" indent="-285750" algn="just">
              <a:lnSpc>
                <a:spcPct val="100000"/>
              </a:lnSpc>
              <a:spcAft>
                <a:spcPts val="15"/>
              </a:spcAft>
            </a:pPr>
            <a:r>
              <a:rPr lang="de-DE" dirty="0">
                <a:solidFill>
                  <a:srgbClr val="000000"/>
                </a:solidFill>
                <a:effectLst/>
                <a:ea typeface="Arial" panose="020B0604020202020204" pitchFamily="34" charset="0"/>
              </a:rPr>
              <a:t>Der </a:t>
            </a:r>
            <a:r>
              <a:rPr lang="de-DE" b="1" dirty="0">
                <a:solidFill>
                  <a:srgbClr val="000000"/>
                </a:solidFill>
                <a:effectLst/>
                <a:ea typeface="Arial" panose="020B0604020202020204" pitchFamily="34" charset="0"/>
              </a:rPr>
              <a:t>Klassenelternbeirat</a:t>
            </a:r>
            <a:r>
              <a:rPr lang="de-DE" dirty="0">
                <a:solidFill>
                  <a:srgbClr val="000000"/>
                </a:solidFill>
                <a:effectLst/>
                <a:ea typeface="Arial" panose="020B0604020202020204" pitchFamily="34" charset="0"/>
              </a:rPr>
              <a:t> (SchulG § 71) soll aus einem Vorsitzenden und zwei weiteren Mitgliedern bestehen. </a:t>
            </a:r>
            <a:r>
              <a:rPr lang="de-DE" i="1" dirty="0">
                <a:solidFill>
                  <a:srgbClr val="000000"/>
                </a:solidFill>
                <a:effectLst/>
                <a:ea typeface="Arial" panose="020B0604020202020204" pitchFamily="34" charset="0"/>
              </a:rPr>
              <a:t>„Die Klassenlehrerin oder der Klassenlehrer hat den Klassenelternbeirat über alle grundsätzlichen, die Klasse gemeinsam interessierenden Fragen zu unterrichten. Sie oder er ist verpflichtet, dem Klassenelternbeirat die notwendigen Auskünfte zu erteilen. […].”</a:t>
            </a:r>
            <a:r>
              <a:rPr lang="de-DE" dirty="0">
                <a:solidFill>
                  <a:srgbClr val="000000"/>
                </a:solidFill>
                <a:effectLst/>
                <a:ea typeface="Arial" panose="020B0604020202020204" pitchFamily="34" charset="0"/>
              </a:rPr>
              <a:t> (§ 71 Abs. 2) </a:t>
            </a:r>
          </a:p>
          <a:p>
            <a:pPr marL="427990" marR="866775" indent="-285750" algn="just">
              <a:lnSpc>
                <a:spcPct val="100000"/>
              </a:lnSpc>
              <a:spcAft>
                <a:spcPts val="15"/>
              </a:spcAft>
            </a:pPr>
            <a:r>
              <a:rPr lang="de-DE" dirty="0">
                <a:solidFill>
                  <a:srgbClr val="000000"/>
                </a:solidFill>
                <a:effectLst/>
                <a:ea typeface="Arial" panose="020B0604020202020204" pitchFamily="34" charset="0"/>
              </a:rPr>
              <a:t>Der Klassenelternbeirat nimmt zudem an allen Klassen- und Zeugniskonferenzen teil (siehe SchulG § 65).</a:t>
            </a:r>
          </a:p>
        </p:txBody>
      </p:sp>
    </p:spTree>
    <p:extLst>
      <p:ext uri="{BB962C8B-B14F-4D97-AF65-F5344CB8AC3E}">
        <p14:creationId xmlns:p14="http://schemas.microsoft.com/office/powerpoint/2010/main" val="151645693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41E88-D80B-AB0C-228E-901EB1E66EA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851DF5E-AC2D-3CB4-7A01-949B4513308A}"/>
              </a:ext>
            </a:extLst>
          </p:cNvPr>
          <p:cNvSpPr>
            <a:spLocks noGrp="1"/>
          </p:cNvSpPr>
          <p:nvPr>
            <p:ph type="title"/>
          </p:nvPr>
        </p:nvSpPr>
        <p:spPr/>
        <p:txBody>
          <a:bodyPr>
            <a:normAutofit/>
          </a:bodyPr>
          <a:lstStyle/>
          <a:p>
            <a:r>
              <a:rPr lang="de-DE" dirty="0"/>
              <a:t>3.4.3 Elternvertretungen III</a:t>
            </a:r>
          </a:p>
        </p:txBody>
      </p:sp>
      <p:sp>
        <p:nvSpPr>
          <p:cNvPr id="3" name="Inhaltsplatzhalter 2">
            <a:extLst>
              <a:ext uri="{FF2B5EF4-FFF2-40B4-BE49-F238E27FC236}">
                <a16:creationId xmlns:a16="http://schemas.microsoft.com/office/drawing/2014/main" id="{3E9521D1-6C90-DCE7-5AB8-23F073177318}"/>
              </a:ext>
            </a:extLst>
          </p:cNvPr>
          <p:cNvSpPr>
            <a:spLocks noGrp="1"/>
          </p:cNvSpPr>
          <p:nvPr>
            <p:ph idx="1"/>
          </p:nvPr>
        </p:nvSpPr>
        <p:spPr>
          <a:xfrm>
            <a:off x="838200" y="1825625"/>
            <a:ext cx="10515600" cy="4160396"/>
          </a:xfrm>
        </p:spPr>
        <p:txBody>
          <a:bodyPr anchor="ctr">
            <a:normAutofit fontScale="92500" lnSpcReduction="10000"/>
          </a:bodyPr>
          <a:lstStyle/>
          <a:p>
            <a:pPr marL="599440" marR="866775" indent="-457200" algn="just">
              <a:lnSpc>
                <a:spcPct val="115000"/>
              </a:lnSpc>
              <a:spcAft>
                <a:spcPts val="15"/>
              </a:spcAft>
            </a:pPr>
            <a:r>
              <a:rPr lang="de-DE" sz="3000" dirty="0">
                <a:solidFill>
                  <a:srgbClr val="000000"/>
                </a:solidFill>
                <a:effectLst/>
                <a:ea typeface="Arial" panose="020B0604020202020204" pitchFamily="34" charset="0"/>
              </a:rPr>
              <a:t>Der </a:t>
            </a:r>
            <a:r>
              <a:rPr lang="de-DE" sz="3000" b="1" dirty="0">
                <a:solidFill>
                  <a:srgbClr val="000000"/>
                </a:solidFill>
                <a:effectLst/>
                <a:ea typeface="Arial" panose="020B0604020202020204" pitchFamily="34" charset="0"/>
              </a:rPr>
              <a:t>Schulelternbeirat</a:t>
            </a:r>
            <a:r>
              <a:rPr lang="de-DE" sz="3000" dirty="0">
                <a:solidFill>
                  <a:srgbClr val="000000"/>
                </a:solidFill>
                <a:effectLst/>
                <a:ea typeface="Arial" panose="020B0604020202020204" pitchFamily="34" charset="0"/>
              </a:rPr>
              <a:t> (SchulG § 72) wird aus Mitgliedern der Klassenelternbeiräte gebildet. </a:t>
            </a:r>
          </a:p>
          <a:p>
            <a:pPr marL="599440" marR="866775" indent="-457200" algn="just">
              <a:lnSpc>
                <a:spcPct val="115000"/>
              </a:lnSpc>
              <a:spcAft>
                <a:spcPts val="15"/>
              </a:spcAft>
            </a:pPr>
            <a:r>
              <a:rPr lang="de-DE" sz="3000" dirty="0">
                <a:solidFill>
                  <a:srgbClr val="000000"/>
                </a:solidFill>
                <a:effectLst/>
                <a:ea typeface="Arial" panose="020B0604020202020204" pitchFamily="34" charset="0"/>
              </a:rPr>
              <a:t>In der Schulkonferenz beschließt der SEB gemeinsam mit Lehrkräfte- und Schülervertretung über Fragen, die die Schule und Eltern gemeinsam betreffen (z. B. Betreuungsangebote, Rhythmisierung des Schultags, beweglichen Ferientage).</a:t>
            </a:r>
          </a:p>
          <a:p>
            <a:pPr marL="599440" marR="866775" indent="-457200" algn="just">
              <a:lnSpc>
                <a:spcPct val="115000"/>
              </a:lnSpc>
              <a:spcAft>
                <a:spcPts val="15"/>
              </a:spcAft>
            </a:pPr>
            <a:r>
              <a:rPr lang="de-DE" sz="2200" dirty="0">
                <a:solidFill>
                  <a:srgbClr val="000000"/>
                </a:solidFill>
                <a:effectLst/>
                <a:ea typeface="Arial" panose="020B0604020202020204" pitchFamily="34" charset="0"/>
              </a:rPr>
              <a:t>An Grundschulen besteht die Schulkonferenz nur aus Lehrkräfte- und Elternvertretung (Beteiligung von SuS in Gremien erst ab Kl. 7).</a:t>
            </a:r>
            <a:endParaRPr lang="de-DE" sz="1500" dirty="0">
              <a:solidFill>
                <a:srgbClr val="000000"/>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425587200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02BD4-9016-D1F5-D5AF-9CC1D852EED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77F626E-6FDE-EEDF-567F-BD139CEBDB37}"/>
              </a:ext>
            </a:extLst>
          </p:cNvPr>
          <p:cNvSpPr>
            <a:spLocks noGrp="1"/>
          </p:cNvSpPr>
          <p:nvPr>
            <p:ph type="title"/>
          </p:nvPr>
        </p:nvSpPr>
        <p:spPr/>
        <p:txBody>
          <a:bodyPr>
            <a:normAutofit/>
          </a:bodyPr>
          <a:lstStyle/>
          <a:p>
            <a:r>
              <a:rPr lang="de-DE" dirty="0"/>
              <a:t>3.4.3 Elternvertretungen IV</a:t>
            </a:r>
          </a:p>
        </p:txBody>
      </p:sp>
      <p:sp>
        <p:nvSpPr>
          <p:cNvPr id="3" name="Inhaltsplatzhalter 2">
            <a:extLst>
              <a:ext uri="{FF2B5EF4-FFF2-40B4-BE49-F238E27FC236}">
                <a16:creationId xmlns:a16="http://schemas.microsoft.com/office/drawing/2014/main" id="{BA5CE020-8B2E-65CB-7BDE-495D4FF83CF5}"/>
              </a:ext>
            </a:extLst>
          </p:cNvPr>
          <p:cNvSpPr>
            <a:spLocks noGrp="1"/>
          </p:cNvSpPr>
          <p:nvPr>
            <p:ph idx="1"/>
          </p:nvPr>
        </p:nvSpPr>
        <p:spPr>
          <a:xfrm>
            <a:off x="838200" y="1825625"/>
            <a:ext cx="10515600" cy="4160396"/>
          </a:xfrm>
        </p:spPr>
        <p:txBody>
          <a:bodyPr anchor="ctr">
            <a:noAutofit/>
          </a:bodyPr>
          <a:lstStyle/>
          <a:p>
            <a:pPr marL="142240" marR="866775" indent="0" algn="just">
              <a:lnSpc>
                <a:spcPct val="115000"/>
              </a:lnSpc>
              <a:spcAft>
                <a:spcPts val="15"/>
              </a:spcAft>
              <a:buNone/>
            </a:pPr>
            <a:r>
              <a:rPr lang="de-DE" b="1" dirty="0">
                <a:solidFill>
                  <a:srgbClr val="000000"/>
                </a:solidFill>
                <a:effectLst/>
                <a:ea typeface="Arial" panose="020B0604020202020204" pitchFamily="34" charset="0"/>
              </a:rPr>
              <a:t>Elternabend</a:t>
            </a:r>
          </a:p>
          <a:p>
            <a:pPr marL="427990" marR="866775" indent="-285750" algn="just">
              <a:lnSpc>
                <a:spcPct val="115000"/>
              </a:lnSpc>
              <a:spcAft>
                <a:spcPts val="15"/>
              </a:spcAft>
            </a:pPr>
            <a:r>
              <a:rPr lang="de-DE" i="1" dirty="0">
                <a:solidFill>
                  <a:srgbClr val="000000"/>
                </a:solidFill>
                <a:effectLst/>
                <a:ea typeface="Times New Roman" panose="02020603050405020304" pitchFamily="18" charset="0"/>
              </a:rPr>
              <a:t>„Der Klassenlehrer </a:t>
            </a:r>
            <a:r>
              <a:rPr lang="de-DE" i="1" dirty="0" err="1">
                <a:solidFill>
                  <a:srgbClr val="000000"/>
                </a:solidFill>
                <a:effectLst/>
                <a:ea typeface="Times New Roman" panose="02020603050405020304" pitchFamily="18" charset="0"/>
              </a:rPr>
              <a:t>muß</a:t>
            </a:r>
            <a:r>
              <a:rPr lang="de-DE" i="1" dirty="0">
                <a:solidFill>
                  <a:srgbClr val="000000"/>
                </a:solidFill>
                <a:effectLst/>
                <a:ea typeface="Times New Roman" panose="02020603050405020304" pitchFamily="18" charset="0"/>
              </a:rPr>
              <a:t> mindestens einmal im Schulhalbjahr mit den Eltern der Schüler seiner Klasse eine gemeinsame Besprechung durchführen. […] Die übrigen Lehrer der Klasse sollen nach Möglichkeit an der Versammlung teilnehmen. Sie müssen teilnehmen, wenn ihren Unterricht betreffende Fragen besprochen werden sollen.“ </a:t>
            </a:r>
            <a:r>
              <a:rPr lang="de-DE" dirty="0">
                <a:solidFill>
                  <a:srgbClr val="000000"/>
                </a:solidFill>
                <a:effectLst/>
                <a:ea typeface="Times New Roman" panose="02020603050405020304" pitchFamily="18" charset="0"/>
              </a:rPr>
              <a:t>(Lehrerdienstordnung § 6 Abs. 6) </a:t>
            </a:r>
          </a:p>
        </p:txBody>
      </p:sp>
    </p:spTree>
    <p:extLst>
      <p:ext uri="{BB962C8B-B14F-4D97-AF65-F5344CB8AC3E}">
        <p14:creationId xmlns:p14="http://schemas.microsoft.com/office/powerpoint/2010/main" val="219496014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11B1D-9FFF-70F7-F372-E3A8F0A5733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B9F2044-2DD2-BF62-D16A-59687C54B154}"/>
              </a:ext>
            </a:extLst>
          </p:cNvPr>
          <p:cNvSpPr>
            <a:spLocks noGrp="1"/>
          </p:cNvSpPr>
          <p:nvPr>
            <p:ph type="title"/>
          </p:nvPr>
        </p:nvSpPr>
        <p:spPr/>
        <p:txBody>
          <a:bodyPr>
            <a:normAutofit/>
          </a:bodyPr>
          <a:lstStyle/>
          <a:p>
            <a:r>
              <a:rPr lang="de-DE" dirty="0"/>
              <a:t>3.4.3 Elternvertretungen V</a:t>
            </a:r>
          </a:p>
        </p:txBody>
      </p:sp>
      <p:sp>
        <p:nvSpPr>
          <p:cNvPr id="3" name="Inhaltsplatzhalter 2">
            <a:extLst>
              <a:ext uri="{FF2B5EF4-FFF2-40B4-BE49-F238E27FC236}">
                <a16:creationId xmlns:a16="http://schemas.microsoft.com/office/drawing/2014/main" id="{097A303A-FBFB-68CC-2ACD-A2715CB7A17E}"/>
              </a:ext>
            </a:extLst>
          </p:cNvPr>
          <p:cNvSpPr>
            <a:spLocks noGrp="1"/>
          </p:cNvSpPr>
          <p:nvPr>
            <p:ph idx="1"/>
          </p:nvPr>
        </p:nvSpPr>
        <p:spPr>
          <a:xfrm>
            <a:off x="838200" y="1825625"/>
            <a:ext cx="10515600" cy="4160396"/>
          </a:xfrm>
        </p:spPr>
        <p:txBody>
          <a:bodyPr anchor="ctr">
            <a:normAutofit/>
          </a:bodyPr>
          <a:lstStyle/>
          <a:p>
            <a:pPr marL="427990" marR="866775" indent="-285750" algn="just">
              <a:lnSpc>
                <a:spcPct val="115000"/>
              </a:lnSpc>
              <a:spcAft>
                <a:spcPts val="15"/>
              </a:spcAft>
            </a:pPr>
            <a:r>
              <a:rPr lang="de-DE" dirty="0">
                <a:solidFill>
                  <a:srgbClr val="000000"/>
                </a:solidFill>
                <a:effectLst/>
                <a:ea typeface="Times New Roman" panose="02020603050405020304" pitchFamily="18" charset="0"/>
              </a:rPr>
              <a:t>Der Elternabend darf auch nicht ausgelassen werden, obwohl Eltern und Lehrkräfte damit einverstanden sind, weil es „nichts zu besprechen gibt“. </a:t>
            </a:r>
          </a:p>
          <a:p>
            <a:pPr marL="427990" marR="866775" indent="-285750" algn="just">
              <a:lnSpc>
                <a:spcPct val="115000"/>
              </a:lnSpc>
              <a:spcAft>
                <a:spcPts val="15"/>
              </a:spcAft>
            </a:pPr>
            <a:r>
              <a:rPr lang="de-DE" dirty="0">
                <a:solidFill>
                  <a:srgbClr val="000000"/>
                </a:solidFill>
                <a:effectLst/>
                <a:ea typeface="Times New Roman" panose="02020603050405020304" pitchFamily="18" charset="0"/>
              </a:rPr>
              <a:t>Besonderheit in S-H: der Klassenelternbeirat </a:t>
            </a:r>
            <a:r>
              <a:rPr lang="de-DE" sz="2000" dirty="0">
                <a:solidFill>
                  <a:srgbClr val="000000"/>
                </a:solidFill>
                <a:effectLst/>
                <a:ea typeface="Times New Roman" panose="02020603050405020304" pitchFamily="18" charset="0"/>
              </a:rPr>
              <a:t>(bzw. bei neu eingeschulten Klassen der Schulelternbeirat) </a:t>
            </a:r>
            <a:r>
              <a:rPr lang="de-DE" dirty="0">
                <a:solidFill>
                  <a:srgbClr val="000000"/>
                </a:solidFill>
                <a:effectLst/>
                <a:ea typeface="Times New Roman" panose="02020603050405020304" pitchFamily="18" charset="0"/>
              </a:rPr>
              <a:t>lädt zum Elternabend ein. Die Lehrkraft ist formal also nur „Gast“ beim Elternabend ihrer eigenen Klasse. In der Praxis stimmt man sich über Termin und Tagesordnung sicherlich ab.</a:t>
            </a:r>
            <a:endParaRPr lang="de-DE" dirty="0">
              <a:solidFill>
                <a:srgbClr val="000000"/>
              </a:solidFill>
              <a:effectLst/>
              <a:ea typeface="Arial" panose="020B0604020202020204" pitchFamily="34" charset="0"/>
            </a:endParaRPr>
          </a:p>
        </p:txBody>
      </p:sp>
      <p:pic>
        <p:nvPicPr>
          <p:cNvPr id="5" name="Grafik 4">
            <a:extLst>
              <a:ext uri="{FF2B5EF4-FFF2-40B4-BE49-F238E27FC236}">
                <a16:creationId xmlns:a16="http://schemas.microsoft.com/office/drawing/2014/main" id="{E3CCDE3A-C040-15FA-59C6-D9A558852030}"/>
              </a:ext>
            </a:extLst>
          </p:cNvPr>
          <p:cNvPicPr>
            <a:picLocks noChangeAspect="1"/>
          </p:cNvPicPr>
          <p:nvPr/>
        </p:nvPicPr>
        <p:blipFill>
          <a:blip r:embed="rId2"/>
          <a:stretch>
            <a:fillRect/>
          </a:stretch>
        </p:blipFill>
        <p:spPr>
          <a:xfrm>
            <a:off x="9820834" y="2581835"/>
            <a:ext cx="2151529" cy="2151529"/>
          </a:xfrm>
          <a:prstGeom prst="rect">
            <a:avLst/>
          </a:prstGeom>
        </p:spPr>
      </p:pic>
    </p:spTree>
    <p:extLst>
      <p:ext uri="{BB962C8B-B14F-4D97-AF65-F5344CB8AC3E}">
        <p14:creationId xmlns:p14="http://schemas.microsoft.com/office/powerpoint/2010/main" val="257225893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FF060-CFF2-F85C-BFA9-85DCCCD82FC4}"/>
            </a:ext>
          </a:extLst>
        </p:cNvPr>
        <p:cNvGrpSpPr/>
        <p:nvPr/>
      </p:nvGrpSpPr>
      <p:grpSpPr>
        <a:xfrm>
          <a:off x="0" y="0"/>
          <a:ext cx="0" cy="0"/>
          <a:chOff x="0" y="0"/>
          <a:chExt cx="0" cy="0"/>
        </a:xfrm>
      </p:grpSpPr>
      <p:pic>
        <p:nvPicPr>
          <p:cNvPr id="8" name="Inhaltsplatzhalter 3">
            <a:extLst>
              <a:ext uri="{FF2B5EF4-FFF2-40B4-BE49-F238E27FC236}">
                <a16:creationId xmlns:a16="http://schemas.microsoft.com/office/drawing/2014/main" id="{874801A6-B0EC-A274-925D-91534A106499}"/>
              </a:ext>
            </a:extLst>
          </p:cNvPr>
          <p:cNvPicPr>
            <a:picLocks noChangeAspect="1"/>
          </p:cNvPicPr>
          <p:nvPr/>
        </p:nvPicPr>
        <p:blipFill>
          <a:blip r:embed="rId2"/>
          <a:stretch>
            <a:fillRect/>
          </a:stretch>
        </p:blipFill>
        <p:spPr>
          <a:xfrm>
            <a:off x="1240631" y="2209582"/>
            <a:ext cx="3108544" cy="3108544"/>
          </a:xfrm>
          <a:prstGeom prst="rect">
            <a:avLst/>
          </a:prstGeom>
        </p:spPr>
      </p:pic>
      <p:sp>
        <p:nvSpPr>
          <p:cNvPr id="9" name="Textfeld 8">
            <a:extLst>
              <a:ext uri="{FF2B5EF4-FFF2-40B4-BE49-F238E27FC236}">
                <a16:creationId xmlns:a16="http://schemas.microsoft.com/office/drawing/2014/main" id="{30CB2317-C1DB-D0A9-97B2-E7554EE96A14}"/>
              </a:ext>
            </a:extLst>
          </p:cNvPr>
          <p:cNvSpPr txBox="1"/>
          <p:nvPr/>
        </p:nvSpPr>
        <p:spPr>
          <a:xfrm>
            <a:off x="5431811" y="1713707"/>
            <a:ext cx="4969489" cy="4339650"/>
          </a:xfrm>
          <a:prstGeom prst="rect">
            <a:avLst/>
          </a:prstGeom>
          <a:noFill/>
        </p:spPr>
        <p:txBody>
          <a:bodyPr wrap="square" rtlCol="0">
            <a:spAutoFit/>
          </a:bodyPr>
          <a:lstStyle/>
          <a:p>
            <a:pPr algn="just"/>
            <a:r>
              <a:rPr lang="de-DE" sz="2800" dirty="0">
                <a:solidFill>
                  <a:schemeClr val="bg1"/>
                </a:solidFill>
              </a:rPr>
              <a:t>Vielen Dank für Ihre Aufmerksamkeit!</a:t>
            </a:r>
          </a:p>
          <a:p>
            <a:pPr algn="just"/>
            <a:endParaRPr lang="de-DE" sz="2800" dirty="0">
              <a:solidFill>
                <a:schemeClr val="bg1"/>
              </a:solidFill>
            </a:endParaRPr>
          </a:p>
          <a:p>
            <a:pPr algn="just"/>
            <a:r>
              <a:rPr lang="de-DE" sz="2800" dirty="0">
                <a:solidFill>
                  <a:schemeClr val="bg1"/>
                </a:solidFill>
              </a:rPr>
              <a:t>Zu welchen Schulrechts-Themen wünschen Sie sich eine vertiefende Veranstaltung?</a:t>
            </a:r>
          </a:p>
          <a:p>
            <a:pPr algn="just"/>
            <a:r>
              <a:rPr lang="de-DE" sz="2800" dirty="0">
                <a:solidFill>
                  <a:schemeClr val="bg1"/>
                </a:solidFill>
              </a:rPr>
              <a:t>z. B. </a:t>
            </a:r>
          </a:p>
          <a:p>
            <a:pPr marL="457200" indent="-457200" algn="just">
              <a:buFont typeface="Arial" panose="020B0604020202020204" pitchFamily="34" charset="0"/>
              <a:buChar char="•"/>
            </a:pPr>
            <a:r>
              <a:rPr lang="de-DE" sz="2000" dirty="0">
                <a:solidFill>
                  <a:schemeClr val="bg1"/>
                </a:solidFill>
              </a:rPr>
              <a:t>Klassenfahrten/</a:t>
            </a:r>
            <a:r>
              <a:rPr lang="de-DE" sz="2000" dirty="0" err="1">
                <a:solidFill>
                  <a:schemeClr val="bg1"/>
                </a:solidFill>
              </a:rPr>
              <a:t>LaaO</a:t>
            </a:r>
            <a:endParaRPr lang="de-DE" sz="2000" dirty="0">
              <a:solidFill>
                <a:schemeClr val="bg1"/>
              </a:solidFill>
            </a:endParaRPr>
          </a:p>
          <a:p>
            <a:pPr marL="457200" indent="-457200" algn="just">
              <a:buFont typeface="Arial" panose="020B0604020202020204" pitchFamily="34" charset="0"/>
              <a:buChar char="•"/>
            </a:pPr>
            <a:r>
              <a:rPr lang="de-DE" sz="2000" dirty="0">
                <a:solidFill>
                  <a:schemeClr val="bg1"/>
                </a:solidFill>
              </a:rPr>
              <a:t>Beutelsbacher Konsens</a:t>
            </a:r>
          </a:p>
          <a:p>
            <a:pPr marL="457200" indent="-457200" algn="just">
              <a:buFont typeface="Arial" panose="020B0604020202020204" pitchFamily="34" charset="0"/>
              <a:buChar char="•"/>
            </a:pPr>
            <a:r>
              <a:rPr lang="de-DE" sz="2000" dirty="0">
                <a:solidFill>
                  <a:schemeClr val="bg1"/>
                </a:solidFill>
              </a:rPr>
              <a:t>Leistungsbewertung</a:t>
            </a:r>
          </a:p>
          <a:p>
            <a:pPr marL="457200" indent="-457200" algn="just">
              <a:buFont typeface="Arial" panose="020B0604020202020204" pitchFamily="34" charset="0"/>
              <a:buChar char="•"/>
            </a:pPr>
            <a:r>
              <a:rPr lang="de-DE" sz="2000" dirty="0">
                <a:solidFill>
                  <a:schemeClr val="bg1"/>
                </a:solidFill>
              </a:rPr>
              <a:t>…</a:t>
            </a:r>
          </a:p>
        </p:txBody>
      </p:sp>
      <p:pic>
        <p:nvPicPr>
          <p:cNvPr id="10" name="Grafik 9">
            <a:extLst>
              <a:ext uri="{FF2B5EF4-FFF2-40B4-BE49-F238E27FC236}">
                <a16:creationId xmlns:a16="http://schemas.microsoft.com/office/drawing/2014/main" id="{03D16237-FF2B-6426-A2FD-09259A263044}"/>
              </a:ext>
            </a:extLst>
          </p:cNvPr>
          <p:cNvPicPr>
            <a:picLocks noChangeAspect="1"/>
          </p:cNvPicPr>
          <p:nvPr/>
        </p:nvPicPr>
        <p:blipFill>
          <a:blip r:embed="rId3"/>
          <a:stretch>
            <a:fillRect/>
          </a:stretch>
        </p:blipFill>
        <p:spPr>
          <a:xfrm>
            <a:off x="9568963" y="3556000"/>
            <a:ext cx="2637811" cy="2637811"/>
          </a:xfrm>
          <a:prstGeom prst="rect">
            <a:avLst/>
          </a:prstGeom>
        </p:spPr>
      </p:pic>
    </p:spTree>
    <p:extLst>
      <p:ext uri="{BB962C8B-B14F-4D97-AF65-F5344CB8AC3E}">
        <p14:creationId xmlns:p14="http://schemas.microsoft.com/office/powerpoint/2010/main" val="423475848"/>
      </p:ext>
    </p:extLst>
  </p:cSld>
  <p:clrMapOvr>
    <a:masterClrMapping/>
  </p:clrMapOvr>
</p:sld>
</file>

<file path=ppt/theme/theme1.xml><?xml version="1.0" encoding="utf-8"?>
<a:theme xmlns:a="http://schemas.openxmlformats.org/drawingml/2006/main" name="IQS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7596</Words>
  <Application>Microsoft Macintosh PowerPoint</Application>
  <PresentationFormat>Breitbild</PresentationFormat>
  <Paragraphs>486</Paragraphs>
  <Slides>98</Slides>
  <Notes>23</Notes>
  <HiddenSlides>22</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98</vt:i4>
      </vt:variant>
    </vt:vector>
  </HeadingPairs>
  <TitlesOfParts>
    <vt:vector size="108" baseType="lpstr">
      <vt:lpstr>Arial</vt:lpstr>
      <vt:lpstr>Avenir</vt:lpstr>
      <vt:lpstr>Calibri</vt:lpstr>
      <vt:lpstr>Calibri Light</vt:lpstr>
      <vt:lpstr>Cavolini</vt:lpstr>
      <vt:lpstr>Courier New</vt:lpstr>
      <vt:lpstr>Helvetica</vt:lpstr>
      <vt:lpstr>Times New Roman</vt:lpstr>
      <vt:lpstr>Wingdings</vt:lpstr>
      <vt:lpstr>IQSH</vt:lpstr>
      <vt:lpstr>Schulrechtsausbildung IQSH Veranstaltung 3</vt:lpstr>
      <vt:lpstr>3.1  Die LiV kann die für Lehrkräfte spezifischen Grundsätze des Daten- schutzes wiedergeben.</vt:lpstr>
      <vt:lpstr>PowerPoint-Präsentation</vt:lpstr>
      <vt:lpstr>3.1.1 Grundsätze und Begriffe I</vt:lpstr>
      <vt:lpstr>3.1.1 Grundsätze und Begriffe II</vt:lpstr>
      <vt:lpstr>3.1.1 Grundsätze und Begriffe III</vt:lpstr>
      <vt:lpstr>3.1.1 Grundsätze und Begriffe IV</vt:lpstr>
      <vt:lpstr>3.1.1 Grundsätze und Begriffe V</vt:lpstr>
      <vt:lpstr>3.1.1 Grundsätze und Begriffe VI</vt:lpstr>
      <vt:lpstr>3.1.1 Grundsätze und Begriffe VII</vt:lpstr>
      <vt:lpstr>3.1.2 Datenerhebung, -aufbewahrung und --löschung I</vt:lpstr>
      <vt:lpstr>3.1.2 Datenerhebung, -aufbewahrung und -löschung II</vt:lpstr>
      <vt:lpstr>3.1.3 Weitergabe von Daten I</vt:lpstr>
      <vt:lpstr>3.1.3 Weitergabe von Daten II</vt:lpstr>
      <vt:lpstr>PowerPoint-Präsentation</vt:lpstr>
      <vt:lpstr>PowerPoint-Präsentation</vt:lpstr>
      <vt:lpstr>PowerPoint-Präsentation</vt:lpstr>
      <vt:lpstr>PowerPoint-Präsentation</vt:lpstr>
      <vt:lpstr>3.1.5 Daten für Verwaltungszwecke –  Daten für pädagogisch-didaktische Zwecke I</vt:lpstr>
      <vt:lpstr>3.1.5 Daten für Verwaltungszwecke –  Daten für pädagogisch-didaktische Zwecke II</vt:lpstr>
      <vt:lpstr>3.1.6 Datenschutz in Bezug auf Lehrkräfte</vt:lpstr>
      <vt:lpstr>3.1.7 Nutzung privater Geräte durch Lehrkräfte</vt:lpstr>
      <vt:lpstr>3.1.8 Datenschutz im Unterricht I</vt:lpstr>
      <vt:lpstr>3.1.8 Datenschutz im Unterricht II</vt:lpstr>
      <vt:lpstr>3.1.8 Datenschutz im Unterricht III</vt:lpstr>
      <vt:lpstr>3.1.9 Nutzung von Apps bzw. digitalen Angeboten I</vt:lpstr>
      <vt:lpstr>3.1.9 Nutzung von Apps bzw. digitalen Angeboten (Exkurs: technischer Hintergrund)</vt:lpstr>
      <vt:lpstr>3.1.9 Nutzung von Apps bzw. digitalen Angeboten (Exkurs: technischer Hintergrund)</vt:lpstr>
      <vt:lpstr>3.1.9 Nutzung von Apps bzw. digitalen Angeboten (Exkurs: technischer Hintergrund)</vt:lpstr>
      <vt:lpstr>3.1.9 Nutzung von Apps bzw. digitalen Angeboten (Exkurs: technischer Hintergrund)</vt:lpstr>
      <vt:lpstr>3.1.9 Nutzung von Apps bzw. digitalen Angeboten II</vt:lpstr>
      <vt:lpstr>3.1.9 Nutzung von Apps bzw. digitalen Angeboten III</vt:lpstr>
      <vt:lpstr>3.1.9 Nutzung von Apps bzw. digitalen Angeboten IV</vt:lpstr>
      <vt:lpstr>3.1.9 Nutzung von Apps bzw. digitalen Angeboten V</vt:lpstr>
      <vt:lpstr>3.1.9 Nutzung von Apps bzw. digitalen Angeboten VI</vt:lpstr>
      <vt:lpstr>3.1.9 Nutzung von Apps bzw. digitalen Angeboten VII</vt:lpstr>
      <vt:lpstr>3.1.9 Nutzung von Apps bzw. digitalen Angeboten VIII</vt:lpstr>
      <vt:lpstr>3.1.9 Nutzung von Apps bzw. digitalen Angeboten IX</vt:lpstr>
      <vt:lpstr>3.1.9 Nutzung von Apps bzw. digitalen Angeboten X</vt:lpstr>
      <vt:lpstr>3.1.9 Nutzung von Apps bzw. digitalen Angeboten XI</vt:lpstr>
      <vt:lpstr>3.1.9 Nutzung von Apps bzw. digitalen Angeboten XII</vt:lpstr>
      <vt:lpstr>3.1.10 Foto- und Videoaufnahmen im schulischen Kontext I</vt:lpstr>
      <vt:lpstr>3.1.10 Foto- und Videoaufnahmen im schulischen Kontext II</vt:lpstr>
      <vt:lpstr>3.1.10 Foto- und Videoaufnahmen im schulischen Kontext III</vt:lpstr>
      <vt:lpstr>3.1.10 Foto- und Videoaufnahmen im schulischen Kontext IV</vt:lpstr>
      <vt:lpstr>3.1.10 Foto- und Videoaufnahmen im schulischen Kontext V</vt:lpstr>
      <vt:lpstr>PowerPoint-Präsentation</vt:lpstr>
      <vt:lpstr>3.2  Die LiV  kann die für die Arbeit in der Schule bedeutsamen Grundsätze des Urheberrechts wiedergeben.</vt:lpstr>
      <vt:lpstr>3.2.1 Grundsätze des Urheberrechts I</vt:lpstr>
      <vt:lpstr>3.2.1 Grundsätze des Urheberrechts II</vt:lpstr>
      <vt:lpstr>3.2.1 Grundsätze des Urheberrechts</vt:lpstr>
      <vt:lpstr>3.2.1 Grundsätze des Urheberrechts</vt:lpstr>
      <vt:lpstr>3.2.1 Grundsätze des Urheberrechts</vt:lpstr>
      <vt:lpstr>3.2.1 Grundsätze des Urheberrechts</vt:lpstr>
      <vt:lpstr>3.2.2 Kopien und Digitalisate im Unterricht</vt:lpstr>
      <vt:lpstr>3.2.2 Kopien und Digitalisate im Unterricht</vt:lpstr>
      <vt:lpstr>3.2.2 Kopien und Digitalisate im Unterricht</vt:lpstr>
      <vt:lpstr>3.2.3 Bilder und Filme im Unterricht</vt:lpstr>
      <vt:lpstr>3.2.3 Bilder und Filme im Unterricht</vt:lpstr>
      <vt:lpstr>3.2.3 Bilder und Filme im Unterricht</vt:lpstr>
      <vt:lpstr>3.2.3 Bilder und Filme im Unterricht</vt:lpstr>
      <vt:lpstr>3.2.3 Bilder und Filme im Unterricht</vt:lpstr>
      <vt:lpstr>3.2.3 Bilder und Filme im Unterricht</vt:lpstr>
      <vt:lpstr>3.2.3 Bilder und Filme im Unterricht</vt:lpstr>
      <vt:lpstr>3.3  Die LiV kann das grundsätzliche Verfahren bei der Feststellung sonderpädagogischen Förderbedarfs erklären.</vt:lpstr>
      <vt:lpstr>3.3.1 Sonderpädagogischer Förderbedarf</vt:lpstr>
      <vt:lpstr>3.3.1 Sonderpädagogischer Förderbedarf</vt:lpstr>
      <vt:lpstr>3.3.1 Sonderpädagogischer Förderbedarf</vt:lpstr>
      <vt:lpstr>3.3.1 Sonderpädagogischer Förderbedarf</vt:lpstr>
      <vt:lpstr>3.3.2 Feststellung des sopäd. Förderbedarfs</vt:lpstr>
      <vt:lpstr>3.3.2 Feststellung des sopäd. Förderbedarfs</vt:lpstr>
      <vt:lpstr>3.3.2 Feststellung des sopäd. Förderbedarfs</vt:lpstr>
      <vt:lpstr>3.3.2 Feststellung des sopäd. Förderbedarfs</vt:lpstr>
      <vt:lpstr>3.3.2 Feststellung des sopäd. Förderbedarfs</vt:lpstr>
      <vt:lpstr>3.3.2 Feststellung des sopäd. Förderbedarfs</vt:lpstr>
      <vt:lpstr>3.3.2 Feststellung des sopäd. Förderbedarfs</vt:lpstr>
      <vt:lpstr>3.3.2 Feststellung des sopäd. Förderbedarfs</vt:lpstr>
      <vt:lpstr>3.3.2 Feststellung des sopäd. Förderbedarfs</vt:lpstr>
      <vt:lpstr>3.3.2 Feststellung des sopäd. Förderbedarfs</vt:lpstr>
      <vt:lpstr>3.3.2 Feststellung des sopäd. Förderbedarfs</vt:lpstr>
      <vt:lpstr>3.3.2 Feststellung des sopäd. Förderbedarfs</vt:lpstr>
      <vt:lpstr>3.4  Die LiV kann Rechte und Pflichten der Erziehungsberechtigten und Grundsätze der Zusammenarbeit mit ihnen benennen.</vt:lpstr>
      <vt:lpstr>3.4.1 Das Verhältnis von Staat und Familie bei der Erziehung I</vt:lpstr>
      <vt:lpstr>3.4.1 Das Verhältnis von Staat und Familie bei der Erziehung II</vt:lpstr>
      <vt:lpstr>3.4.1 Das Verhältnis von Staat und Familie bei der Erziehung III</vt:lpstr>
      <vt:lpstr>3.4.1 Das Verhältnis von Staat und Familie bei der Erziehung IV</vt:lpstr>
      <vt:lpstr>3.4.1 Das Verhältnis von Staat und Familie bei der Erziehung V</vt:lpstr>
      <vt:lpstr>3.4.2 Grundsätze der Zusammenarbeit mit den Eltern I</vt:lpstr>
      <vt:lpstr>3.4.2 Grundsätze der Zusammenarbeit mit den Eltern II</vt:lpstr>
      <vt:lpstr>3.4.2 Grundsätze der Zusammenarbeit mit den Eltern III</vt:lpstr>
      <vt:lpstr>3.4.2 Grundsätze der Zusammenarbeit mit den Eltern IV</vt:lpstr>
      <vt:lpstr>3.4.2 Grundsätze der Zusammenarbeit mit den Eltern V</vt:lpstr>
      <vt:lpstr>3.4.3 Elternvertretungen I</vt:lpstr>
      <vt:lpstr>3.4.3 Elternvertretungen II</vt:lpstr>
      <vt:lpstr>3.4.3 Elternvertretungen III</vt:lpstr>
      <vt:lpstr>3.4.3 Elternvertretungen IV</vt:lpstr>
      <vt:lpstr>3.4.3 Elternvertretungen V</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IQSH</dc:creator>
  <cp:lastModifiedBy>M. B.</cp:lastModifiedBy>
  <cp:revision>265</cp:revision>
  <dcterms:created xsi:type="dcterms:W3CDTF">2015-10-10T11:15:27Z</dcterms:created>
  <dcterms:modified xsi:type="dcterms:W3CDTF">2025-09-01T15:53:59Z</dcterms:modified>
</cp:coreProperties>
</file>