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871" r:id="rId3"/>
    <p:sldId id="409" r:id="rId4"/>
    <p:sldId id="932" r:id="rId5"/>
    <p:sldId id="877" r:id="rId6"/>
    <p:sldId id="901" r:id="rId7"/>
    <p:sldId id="880" r:id="rId8"/>
    <p:sldId id="845" r:id="rId9"/>
    <p:sldId id="899" r:id="rId10"/>
    <p:sldId id="903" r:id="rId11"/>
    <p:sldId id="902" r:id="rId12"/>
    <p:sldId id="893" r:id="rId13"/>
    <p:sldId id="847" r:id="rId14"/>
    <p:sldId id="908" r:id="rId15"/>
    <p:sldId id="930" r:id="rId16"/>
    <p:sldId id="414" r:id="rId17"/>
    <p:sldId id="913" r:id="rId18"/>
    <p:sldId id="890" r:id="rId19"/>
    <p:sldId id="921" r:id="rId20"/>
    <p:sldId id="920" r:id="rId21"/>
    <p:sldId id="889" r:id="rId22"/>
    <p:sldId id="884" r:id="rId23"/>
    <p:sldId id="922" r:id="rId24"/>
    <p:sldId id="854" r:id="rId25"/>
    <p:sldId id="891" r:id="rId26"/>
    <p:sldId id="402" r:id="rId27"/>
    <p:sldId id="928" r:id="rId28"/>
    <p:sldId id="927" r:id="rId29"/>
    <p:sldId id="917" r:id="rId30"/>
    <p:sldId id="883" r:id="rId31"/>
    <p:sldId id="875" r:id="rId32"/>
    <p:sldId id="911" r:id="rId33"/>
    <p:sldId id="915" r:id="rId34"/>
    <p:sldId id="925" r:id="rId35"/>
    <p:sldId id="886" r:id="rId36"/>
    <p:sldId id="897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it Suedecum" initials="GS" lastIdx="1" clrIdx="0">
    <p:extLst>
      <p:ext uri="{19B8F6BF-5375-455C-9EA6-DF929625EA0E}">
        <p15:presenceInfo xmlns:p15="http://schemas.microsoft.com/office/powerpoint/2012/main" userId="S::gerrit.suedecum@gemsnortorf.onmicrosoft.com::f67e7fca-cd27-4724-a97c-4e8307dea2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8D9"/>
    <a:srgbClr val="CCE9F2"/>
    <a:srgbClr val="A4ADB6"/>
    <a:srgbClr val="BBB2AB"/>
    <a:srgbClr val="008CCF"/>
    <a:srgbClr val="006DA2"/>
    <a:srgbClr val="3AB7D5"/>
    <a:srgbClr val="008BCE"/>
    <a:srgbClr val="405B8A"/>
    <a:srgbClr val="7482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5297" autoAdjust="0"/>
  </p:normalViewPr>
  <p:slideViewPr>
    <p:cSldViewPr snapToGrid="0" showGuides="1">
      <p:cViewPr varScale="1">
        <p:scale>
          <a:sx n="105" d="100"/>
          <a:sy n="105" d="100"/>
        </p:scale>
        <p:origin x="199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CE6E-2B66-4BBF-AA5F-C610821FA37B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1B259-718E-41BC-9A97-1627054B12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7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B8230B76-C3C3-44BA-BDA0-1C08E5344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C51AC452-02A0-4C3D-8619-9734BF760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C3EEC7AD-CA11-44C2-BA19-3D105242C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993322-9A51-4A28-87E8-CFE9199F727C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7907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B8230B76-C3C3-44BA-BDA0-1C08E5344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C51AC452-02A0-4C3D-8619-9734BF760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C3EEC7AD-CA11-44C2-BA19-3D105242C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993322-9A51-4A28-87E8-CFE9199F727C}" type="slidenum">
              <a:rPr lang="de-DE" altLang="de-DE" smtClean="0"/>
              <a:pPr/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97219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B8230B76-C3C3-44BA-BDA0-1C08E5344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C51AC452-02A0-4C3D-8619-9734BF760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C3EEC7AD-CA11-44C2-BA19-3D105242C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993322-9A51-4A28-87E8-CFE9199F727C}" type="slidenum">
              <a:rPr lang="de-DE" altLang="de-DE" smtClean="0"/>
              <a:pPr/>
              <a:t>32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7563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B8230B76-C3C3-44BA-BDA0-1C08E5344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C51AC452-02A0-4C3D-8619-9734BF760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C3EEC7AD-CA11-44C2-BA19-3D105242C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993322-9A51-4A28-87E8-CFE9199F727C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2487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B8230B76-C3C3-44BA-BDA0-1C08E5344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C51AC452-02A0-4C3D-8619-9734BF760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C3EEC7AD-CA11-44C2-BA19-3D105242C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993322-9A51-4A28-87E8-CFE9199F727C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33987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B8230B76-C3C3-44BA-BDA0-1C08E5344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C51AC452-02A0-4C3D-8619-9734BF760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C3EEC7AD-CA11-44C2-BA19-3D105242C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993322-9A51-4A28-87E8-CFE9199F727C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4945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B8230B76-C3C3-44BA-BDA0-1C08E5344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C51AC452-02A0-4C3D-8619-9734BF760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C3EEC7AD-CA11-44C2-BA19-3D105242C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993322-9A51-4A28-87E8-CFE9199F727C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2148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B8230B76-C3C3-44BA-BDA0-1C08E5344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C51AC452-02A0-4C3D-8619-9734BF760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C3EEC7AD-CA11-44C2-BA19-3D105242C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993322-9A51-4A28-87E8-CFE9199F727C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1417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01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B8230B76-C3C3-44BA-BDA0-1C08E5344C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C51AC452-02A0-4C3D-8619-9734BF760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C3EEC7AD-CA11-44C2-BA19-3D105242C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993322-9A51-4A28-87E8-CFE9199F727C}" type="slidenum">
              <a:rPr lang="de-DE" altLang="de-DE" smtClean="0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946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>
            <a:extLst>
              <a:ext uri="{FF2B5EF4-FFF2-40B4-BE49-F238E27FC236}">
                <a16:creationId xmlns:a16="http://schemas.microsoft.com/office/drawing/2014/main" id="{270AD1AB-B729-45B0-B4A5-1AEC6009A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>
            <a:extLst>
              <a:ext uri="{FF2B5EF4-FFF2-40B4-BE49-F238E27FC236}">
                <a16:creationId xmlns:a16="http://schemas.microsoft.com/office/drawing/2014/main" id="{3873B319-2DE9-49A4-89F8-D680655F3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Foliennummernplatzhalter 3">
            <a:extLst>
              <a:ext uri="{FF2B5EF4-FFF2-40B4-BE49-F238E27FC236}">
                <a16:creationId xmlns:a16="http://schemas.microsoft.com/office/drawing/2014/main" id="{50378358-0617-4A07-8D1C-A4826A4A77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5D321A8-21EA-4A20-A804-FF9E4620AFF5}" type="slidenum">
              <a:rPr lang="de-DE" altLang="de-DE" smtClean="0"/>
              <a:pPr/>
              <a:t>26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" y="3907144"/>
            <a:ext cx="9144001" cy="22021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Freihandform 7"/>
          <p:cNvSpPr>
            <a:spLocks noChangeAspect="1"/>
          </p:cNvSpPr>
          <p:nvPr/>
        </p:nvSpPr>
        <p:spPr>
          <a:xfrm>
            <a:off x="-7556" y="0"/>
            <a:ext cx="9159907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6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206978" y="134683"/>
            <a:ext cx="29370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de-DE" sz="12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Schleswig-Holstein.</a:t>
            </a:r>
            <a:r>
              <a:rPr lang="de-DE" sz="12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echte Norden.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286"/>
            <a:ext cx="7772400" cy="20005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86603"/>
            <a:ext cx="7772400" cy="15377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2137" y="6173054"/>
            <a:ext cx="3600000" cy="28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Name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2137" y="6464163"/>
            <a:ext cx="2880000" cy="2868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Datum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</p:spTree>
    <p:extLst>
      <p:ext uri="{BB962C8B-B14F-4D97-AF65-F5344CB8AC3E}">
        <p14:creationId xmlns:p14="http://schemas.microsoft.com/office/powerpoint/2010/main" val="419666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3F28847-7BF0-413E-A4B4-C02469266E58}" type="datetime1">
              <a:rPr lang="de-DE" smtClean="0"/>
              <a:t>24.06.2025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49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5DF68FC-774B-4D41-A04C-46D2580C019C}" type="datetime1">
              <a:rPr lang="de-DE" smtClean="0"/>
              <a:t>24.06.2025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97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081D42-6CB4-4183-89AC-3BE32CD42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0ADFD5-44B4-44B7-BA02-E115C3AEC6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14D453-0DF9-4D99-9C25-A90AB4463B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D8F9-3E91-463A-A27F-9147F1FEA70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59791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15552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92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F04AF4-BE9F-438E-AEB3-1AB29ED1CD12}" type="datetime1">
              <a:rPr lang="de-DE" smtClean="0"/>
              <a:t>24.06.2025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311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44677"/>
            <a:ext cx="3886200" cy="4032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44675"/>
            <a:ext cx="38862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7E6961B8-E763-4621-9D5D-38F66A348052}" type="datetime1">
              <a:rPr lang="de-DE" smtClean="0"/>
              <a:t>24.06.2025</a:t>
            </a:fld>
            <a:endParaRPr lang="de-DE" dirty="0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24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2813" y="225424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B7E06C08-2B17-43F1-A072-02A8688504CF}" type="datetime1">
              <a:rPr lang="de-DE" smtClean="0"/>
              <a:t>24.06.2025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54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4C555C-37E2-44ED-BE6C-12A21C01C579}" type="datetime1">
              <a:rPr lang="de-DE" smtClean="0"/>
              <a:t>24.06.2025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25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032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2F1D57B-2905-4E99-8DD2-DA23D35CE01F}" type="datetime1">
              <a:rPr lang="de-DE" smtClean="0"/>
              <a:t>24.06.2025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17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844677"/>
            <a:ext cx="7886700" cy="2717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28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B4B845-6DC3-45BC-9049-17AD7992C39F}" type="datetime1">
              <a:rPr lang="de-DE" smtClean="0"/>
              <a:t>24.06.2025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341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809461"/>
            <a:ext cx="792000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026D32B0-575C-43B7-B8BD-48B68FBBD667}" type="datetime1">
              <a:rPr lang="de-DE" smtClean="0"/>
              <a:t>24.06.2025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78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44675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9461"/>
            <a:ext cx="386834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84467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835275"/>
            <a:ext cx="3887391" cy="304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96C799F4-74F0-4B8C-938F-5A0C36883B70}" type="datetime1">
              <a:rPr lang="de-DE" smtClean="0"/>
              <a:t>24.06.2025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18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9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52" y="6294708"/>
            <a:ext cx="1613922" cy="47308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401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15A918E5-D937-4385-B3C1-9CE1C1F817BB}" type="datetime1">
              <a:rPr lang="de-DE" smtClean="0"/>
              <a:t>24.06.2025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27415" y="6356350"/>
            <a:ext cx="378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52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467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71" r:id="rId5"/>
    <p:sldLayoutId id="2147483667" r:id="rId6"/>
    <p:sldLayoutId id="2147483663" r:id="rId7"/>
    <p:sldLayoutId id="2147483670" r:id="rId8"/>
    <p:sldLayoutId id="2147483665" r:id="rId9"/>
    <p:sldLayoutId id="2147483668" r:id="rId10"/>
    <p:sldLayoutId id="2147483669" r:id="rId11"/>
    <p:sldLayoutId id="2147483674" r:id="rId12"/>
    <p:sldLayoutId id="214748367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52d-qe1Mw4&amp;t=2162s" TargetMode="External"/><Relationship Id="rId2" Type="http://schemas.openxmlformats.org/officeDocument/2006/relationships/hyperlink" Target="http://www.youtube.com/watch?v=jnJraGZvsh8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hyperlink" Target="http://www.youtube.com/watch?v=naU6OcijQpM&amp;t=836s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leswig-holstein.de/DE/Fachinhalte/S/sonderpaedagogischeFoerderung/foerderschwerpunkt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1042326"/>
            <a:ext cx="7772400" cy="2000512"/>
          </a:xfrm>
        </p:spPr>
        <p:txBody>
          <a:bodyPr>
            <a:noAutofit/>
          </a:bodyPr>
          <a:lstStyle/>
          <a:p>
            <a:r>
              <a:rPr lang="de-DE" sz="4400" dirty="0"/>
              <a:t>Ergänzungsmodul: </a:t>
            </a:r>
            <a:br>
              <a:rPr lang="de-DE" sz="4400" dirty="0"/>
            </a:br>
            <a:r>
              <a:rPr lang="de-DE" sz="4400" dirty="0"/>
              <a:t>Quer- und Seiteneinstieg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511140" y="4531216"/>
            <a:ext cx="7772400" cy="1479479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 altLang="de-DE" sz="2000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de-DE" altLang="de-DE" dirty="0">
              <a:solidFill>
                <a:schemeClr val="bg1"/>
              </a:solidFill>
              <a:latin typeface="Arial Rounded MT Bold" pitchFamily="34" charset="0"/>
              <a:cs typeface="Arial" charset="0"/>
            </a:endParaRP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5/2021</a:t>
            </a:r>
          </a:p>
        </p:txBody>
      </p:sp>
      <p:sp>
        <p:nvSpPr>
          <p:cNvPr id="7" name="Bildplatzhalter 2"/>
          <p:cNvSpPr>
            <a:spLocks noGrp="1"/>
          </p:cNvSpPr>
          <p:nvPr>
            <p:ph type="body" sz="quarter" idx="14"/>
          </p:nvPr>
        </p:nvSpPr>
        <p:spPr>
          <a:xfrm>
            <a:off x="5257801" y="5852160"/>
            <a:ext cx="1929383" cy="1060704"/>
          </a:xfrm>
        </p:spPr>
        <p:txBody>
          <a:bodyPr>
            <a:normAutofit/>
          </a:bodyPr>
          <a:lstStyle/>
          <a:p>
            <a:r>
              <a:rPr lang="de-DE" sz="1400" dirty="0"/>
              <a:t>Ergänzungsmodul QE</a:t>
            </a:r>
          </a:p>
          <a:p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511140" y="3525417"/>
            <a:ext cx="4058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altLang="de-DE" sz="2800" b="1" dirty="0">
                <a:solidFill>
                  <a:schemeClr val="bg1"/>
                </a:solidFill>
              </a:rPr>
              <a:t>Veranstaltung 8: Inklusion</a:t>
            </a:r>
          </a:p>
        </p:txBody>
      </p:sp>
    </p:spTree>
    <p:extLst>
      <p:ext uri="{BB962C8B-B14F-4D97-AF65-F5344CB8AC3E}">
        <p14:creationId xmlns:p14="http://schemas.microsoft.com/office/powerpoint/2010/main" val="88766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>
            <a:extLst>
              <a:ext uri="{FF2B5EF4-FFF2-40B4-BE49-F238E27FC236}">
                <a16:creationId xmlns:a16="http://schemas.microsoft.com/office/drawing/2014/main" id="{CDEEDA61-3998-4AA4-848B-79A35AB431AD}"/>
              </a:ext>
            </a:extLst>
          </p:cNvPr>
          <p:cNvSpPr txBox="1">
            <a:spLocks/>
          </p:cNvSpPr>
          <p:nvPr/>
        </p:nvSpPr>
        <p:spPr bwMode="auto">
          <a:xfrm>
            <a:off x="524907" y="-108582"/>
            <a:ext cx="5264293" cy="12909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defRPr/>
            </a:pP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Förderschwerpunkte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052CC88-6257-47E5-87E9-47C6E87912CC}"/>
              </a:ext>
            </a:extLst>
          </p:cNvPr>
          <p:cNvSpPr txBox="1">
            <a:spLocks/>
          </p:cNvSpPr>
          <p:nvPr/>
        </p:nvSpPr>
        <p:spPr bwMode="auto">
          <a:xfrm>
            <a:off x="140494" y="1491055"/>
            <a:ext cx="8863012" cy="4471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2000" dirty="0" err="1"/>
              <a:t>Lies</a:t>
            </a:r>
            <a:r>
              <a:rPr lang="de-DE" sz="2000" dirty="0"/>
              <a:t> in der Broschüre </a:t>
            </a:r>
            <a:r>
              <a:rPr lang="de-DE" sz="2000" i="1" dirty="0"/>
              <a:t>Wissenswertes über </a:t>
            </a:r>
            <a:r>
              <a:rPr lang="de-DE" sz="2000" i="1" dirty="0" err="1"/>
              <a:t>Sonderpädagogik</a:t>
            </a:r>
            <a:r>
              <a:rPr lang="de-DE" sz="2000" i="1" dirty="0"/>
              <a:t> in S-H über einen Förderschwerpunkt (</a:t>
            </a:r>
            <a:r>
              <a:rPr lang="de-DE" sz="2000" dirty="0"/>
              <a:t>Seite 15 – 31)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2000" dirty="0"/>
              <a:t>Überlege dir konkrete Unterstützungs- und Umsetzungsmöglichkeiten und ergänze diese im Handout S. 3/4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e-DE" sz="2000" dirty="0"/>
              <a:t>Stelle deine Ideen im Plenum vor.</a:t>
            </a:r>
          </a:p>
          <a:p>
            <a:pPr algn="just"/>
            <a:endParaRPr lang="de-DE" sz="1800" b="1" dirty="0">
              <a:solidFill>
                <a:srgbClr val="FF0000"/>
              </a:solidFill>
            </a:endParaRPr>
          </a:p>
          <a:p>
            <a:pPr algn="just"/>
            <a:r>
              <a:rPr lang="de-DE" sz="1800" b="1" dirty="0">
                <a:solidFill>
                  <a:srgbClr val="FF0000"/>
                </a:solidFill>
              </a:rPr>
              <a:t>Autismus:                                                                                 Lernen:</a:t>
            </a:r>
          </a:p>
          <a:p>
            <a:pPr algn="just"/>
            <a:r>
              <a:rPr lang="de-DE" sz="1800" b="1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de-DE" sz="1800" b="1" dirty="0" err="1">
                <a:solidFill>
                  <a:srgbClr val="FF0000"/>
                </a:solidFill>
              </a:rPr>
              <a:t>Emot</a:t>
            </a:r>
            <a:r>
              <a:rPr lang="de-DE" sz="1800" b="1" dirty="0">
                <a:solidFill>
                  <a:srgbClr val="FF0000"/>
                </a:solidFill>
              </a:rPr>
              <a:t>. / soz. Entwicklung:                                                      Sehen:</a:t>
            </a:r>
          </a:p>
          <a:p>
            <a:pPr algn="just"/>
            <a:endParaRPr lang="de-DE" sz="1800" b="1" dirty="0">
              <a:solidFill>
                <a:srgbClr val="FF0000"/>
              </a:solidFill>
            </a:endParaRPr>
          </a:p>
          <a:p>
            <a:pPr algn="just"/>
            <a:r>
              <a:rPr lang="de-DE" sz="1800" b="1" dirty="0">
                <a:solidFill>
                  <a:srgbClr val="FF0000"/>
                </a:solidFill>
              </a:rPr>
              <a:t>Hören:                                                                                       Sprache:</a:t>
            </a:r>
          </a:p>
          <a:p>
            <a:pPr algn="just"/>
            <a:endParaRPr lang="de-DE" sz="1800" b="1" dirty="0">
              <a:solidFill>
                <a:srgbClr val="FF0000"/>
              </a:solidFill>
            </a:endParaRPr>
          </a:p>
          <a:p>
            <a:pPr algn="just"/>
            <a:r>
              <a:rPr lang="de-DE" sz="1800" b="1" dirty="0" err="1">
                <a:solidFill>
                  <a:srgbClr val="FF0000"/>
                </a:solidFill>
              </a:rPr>
              <a:t>Körperl</a:t>
            </a:r>
            <a:r>
              <a:rPr lang="de-DE" sz="1800" b="1" dirty="0">
                <a:solidFill>
                  <a:srgbClr val="FF0000"/>
                </a:solidFill>
              </a:rPr>
              <a:t>.-motorische Entwicklung</a:t>
            </a:r>
          </a:p>
          <a:p>
            <a:pPr algn="just"/>
            <a:endParaRPr lang="de-DE" sz="1800" b="1" dirty="0">
              <a:solidFill>
                <a:srgbClr val="FF0000"/>
              </a:solidFill>
            </a:endParaRPr>
          </a:p>
          <a:p>
            <a:pPr algn="just"/>
            <a:r>
              <a:rPr lang="de-DE" sz="1400" b="1" dirty="0">
                <a:solidFill>
                  <a:srgbClr val="FF0000"/>
                </a:solidFill>
              </a:rPr>
              <a:t>https://fachportal.lernnetz.de/files/Inhalte%20der%20Unterrichtsf%C3%A4cher/SOP/Wissenswertes%20%C3%BCber%20Sonderp%C3%A4dagogik%20in%20S-H.pdf</a:t>
            </a:r>
          </a:p>
          <a:p>
            <a:pPr algn="just"/>
            <a:endParaRPr lang="de-DE" sz="1800" b="1" dirty="0">
              <a:solidFill>
                <a:srgbClr val="FF0000"/>
              </a:solidFill>
            </a:endParaRPr>
          </a:p>
          <a:p>
            <a:pPr algn="just"/>
            <a:endParaRPr lang="de-DE" sz="1800" b="1" dirty="0">
              <a:solidFill>
                <a:srgbClr val="FF0000"/>
              </a:solidFill>
            </a:endParaRPr>
          </a:p>
          <a:p>
            <a:pPr algn="just"/>
            <a:endParaRPr lang="de-DE" sz="1800" b="1" dirty="0">
              <a:solidFill>
                <a:srgbClr val="FF0000"/>
              </a:solidFill>
            </a:endParaRPr>
          </a:p>
          <a:p>
            <a:pPr algn="just"/>
            <a:endParaRPr lang="de-DE" sz="1800" b="1" dirty="0">
              <a:solidFill>
                <a:srgbClr val="FF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DDC7E4-7320-4BF9-A91D-3F892E18E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580" y="1"/>
            <a:ext cx="1057419" cy="149105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9DD761-C714-4ED7-BA6A-E410B0600E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r="34162"/>
          <a:stretch/>
        </p:blipFill>
        <p:spPr>
          <a:xfrm>
            <a:off x="6924784" y="164232"/>
            <a:ext cx="1017432" cy="13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0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D00E881F-D860-4113-8FC7-258D8183AE16}"/>
              </a:ext>
            </a:extLst>
          </p:cNvPr>
          <p:cNvSpPr txBox="1">
            <a:spLocks/>
          </p:cNvSpPr>
          <p:nvPr/>
        </p:nvSpPr>
        <p:spPr bwMode="auto">
          <a:xfrm>
            <a:off x="323272" y="247843"/>
            <a:ext cx="9143999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Hilfe, Ideen &amp; Gedanken zur Umsetzung von Inklusion an Schulen in S-H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DFA5465-95EE-4DBF-B143-EFB322906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669" y="1682244"/>
            <a:ext cx="3117668" cy="439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469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>
            <a:extLst>
              <a:ext uri="{FF2B5EF4-FFF2-40B4-BE49-F238E27FC236}">
                <a16:creationId xmlns:a16="http://schemas.microsoft.com/office/drawing/2014/main" id="{CDEEDA61-3998-4AA4-848B-79A35AB431AD}"/>
              </a:ext>
            </a:extLst>
          </p:cNvPr>
          <p:cNvSpPr txBox="1">
            <a:spLocks/>
          </p:cNvSpPr>
          <p:nvPr/>
        </p:nvSpPr>
        <p:spPr bwMode="auto">
          <a:xfrm>
            <a:off x="166689" y="128588"/>
            <a:ext cx="8863011" cy="7286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30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Dating </a:t>
            </a: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Austausch in PA 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C9927AC-3C6D-43D3-869C-8F51BF88839F}"/>
              </a:ext>
            </a:extLst>
          </p:cNvPr>
          <p:cNvSpPr txBox="1">
            <a:spLocks/>
          </p:cNvSpPr>
          <p:nvPr/>
        </p:nvSpPr>
        <p:spPr bwMode="auto">
          <a:xfrm>
            <a:off x="166688" y="1685925"/>
            <a:ext cx="8863012" cy="4314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indent="-457200" algn="just">
              <a:buFontTx/>
              <a:buAutoNum type="arabicPeriod"/>
            </a:pPr>
            <a:r>
              <a:rPr lang="de-DE" sz="2400" dirty="0"/>
              <a:t>Berichte, welche Erfahrungen du in der Schulpraxis mit Inklusion gemacht hast.</a:t>
            </a:r>
          </a:p>
          <a:p>
            <a:pPr marL="457200" lvl="0" indent="-457200" algn="just">
              <a:buAutoNum type="arabicPeriod"/>
            </a:pPr>
            <a:endParaRPr lang="de-DE" sz="2400" dirty="0"/>
          </a:p>
          <a:p>
            <a:pPr marL="457200" lvl="0" indent="-457200" algn="just">
              <a:buAutoNum type="arabicPeriod"/>
            </a:pPr>
            <a:r>
              <a:rPr lang="de-DE" sz="2400" dirty="0"/>
              <a:t>Berichte, wie du konkret </a:t>
            </a:r>
            <a:r>
              <a:rPr lang="de-DE" sz="1600" dirty="0"/>
              <a:t>(für verschiedene Förderschwerpunkte) </a:t>
            </a:r>
            <a:r>
              <a:rPr lang="de-DE" sz="2400" dirty="0"/>
              <a:t>differenzierst.</a:t>
            </a:r>
          </a:p>
          <a:p>
            <a:pPr marL="457200" lvl="0" indent="-457200" algn="just">
              <a:buAutoNum type="arabicPeriod"/>
            </a:pPr>
            <a:endParaRPr lang="de-DE" sz="2400" dirty="0"/>
          </a:p>
          <a:p>
            <a:pPr marL="457200" indent="-457200" algn="just">
              <a:buFontTx/>
              <a:buAutoNum type="arabicPeriod"/>
            </a:pPr>
            <a:r>
              <a:rPr lang="de-DE" sz="2400" dirty="0"/>
              <a:t>Optional: </a:t>
            </a:r>
          </a:p>
          <a:p>
            <a:pPr algn="just">
              <a:tabLst>
                <a:tab pos="447675" algn="l"/>
              </a:tabLst>
            </a:pPr>
            <a:r>
              <a:rPr lang="de-DE" sz="2400" dirty="0"/>
              <a:t>	Berichte über deine Zusammenarbeit mit den SOP-Kolleg*innen.</a:t>
            </a:r>
          </a:p>
          <a:p>
            <a:pPr marL="457200" lvl="0" indent="-457200" algn="just">
              <a:buAutoNum type="arabicPeriod"/>
            </a:pPr>
            <a:endParaRPr lang="de-DE" sz="2400" dirty="0"/>
          </a:p>
          <a:p>
            <a:pPr marL="457200" lvl="0" indent="-457200" algn="just">
              <a:buAutoNum type="arabicPeriod"/>
            </a:pPr>
            <a:endParaRPr lang="de-DE" sz="2400" dirty="0"/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97AC4E6-E8D6-4DBF-86A4-924CC7A18C0B}"/>
              </a:ext>
            </a:extLst>
          </p:cNvPr>
          <p:cNvSpPr txBox="1">
            <a:spLocks/>
          </p:cNvSpPr>
          <p:nvPr/>
        </p:nvSpPr>
        <p:spPr bwMode="auto">
          <a:xfrm>
            <a:off x="280989" y="6000750"/>
            <a:ext cx="8863011" cy="7286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Zeit: 15 Minuten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9EA096A-1CEA-4633-A5AF-B05AA51FC8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r="34162"/>
          <a:stretch/>
        </p:blipFill>
        <p:spPr>
          <a:xfrm>
            <a:off x="7823230" y="1"/>
            <a:ext cx="1263619" cy="16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6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>
            <a:extLst>
              <a:ext uri="{FF2B5EF4-FFF2-40B4-BE49-F238E27FC236}">
                <a16:creationId xmlns:a16="http://schemas.microsoft.com/office/drawing/2014/main" id="{CDEEDA61-3998-4AA4-848B-79A35AB431AD}"/>
              </a:ext>
            </a:extLst>
          </p:cNvPr>
          <p:cNvSpPr txBox="1">
            <a:spLocks/>
          </p:cNvSpPr>
          <p:nvPr/>
        </p:nvSpPr>
        <p:spPr bwMode="auto">
          <a:xfrm>
            <a:off x="166689" y="128588"/>
            <a:ext cx="8863011" cy="7286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30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 Dating </a:t>
            </a: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Auswertung – Match?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9C9927AC-3C6D-43D3-869C-8F51BF88839F}"/>
              </a:ext>
            </a:extLst>
          </p:cNvPr>
          <p:cNvSpPr txBox="1">
            <a:spLocks/>
          </p:cNvSpPr>
          <p:nvPr/>
        </p:nvSpPr>
        <p:spPr bwMode="auto">
          <a:xfrm>
            <a:off x="96441" y="1814512"/>
            <a:ext cx="9003506" cy="376137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400" dirty="0"/>
              <a:t>Berichtet aus eurem Speed Dating.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400" dirty="0"/>
              <a:t>Formuliere deine Herausforderungen/ Fragen zum Thema Inklusion.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400" dirty="0"/>
              <a:t>Berichte, wie du </a:t>
            </a:r>
            <a:r>
              <a:rPr lang="de-DE" sz="2400" i="1" dirty="0"/>
              <a:t>Inklusion</a:t>
            </a:r>
            <a:r>
              <a:rPr lang="de-DE" sz="2400" dirty="0"/>
              <a:t> &amp; </a:t>
            </a:r>
            <a:r>
              <a:rPr lang="de-DE" sz="2400" i="1" dirty="0"/>
              <a:t>Differenzierung</a:t>
            </a:r>
            <a:r>
              <a:rPr lang="de-DE" sz="2400" dirty="0"/>
              <a:t> umsetzt.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40C03715-786B-44A7-B63F-10B8350A6FD3}"/>
              </a:ext>
            </a:extLst>
          </p:cNvPr>
          <p:cNvSpPr txBox="1">
            <a:spLocks/>
          </p:cNvSpPr>
          <p:nvPr/>
        </p:nvSpPr>
        <p:spPr bwMode="auto">
          <a:xfrm>
            <a:off x="280989" y="6000750"/>
            <a:ext cx="8863011" cy="7286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Zeit: 10 Minuten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98D7A2-B1B5-4561-A18E-A1001A3497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4" r="1466"/>
          <a:stretch/>
        </p:blipFill>
        <p:spPr>
          <a:xfrm>
            <a:off x="7823230" y="1"/>
            <a:ext cx="1263619" cy="16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>
            <a:extLst>
              <a:ext uri="{FF2B5EF4-FFF2-40B4-BE49-F238E27FC236}">
                <a16:creationId xmlns:a16="http://schemas.microsoft.com/office/drawing/2014/main" id="{CDEEDA61-3998-4AA4-848B-79A35AB431AD}"/>
              </a:ext>
            </a:extLst>
          </p:cNvPr>
          <p:cNvSpPr txBox="1">
            <a:spLocks/>
          </p:cNvSpPr>
          <p:nvPr/>
        </p:nvSpPr>
        <p:spPr bwMode="auto">
          <a:xfrm>
            <a:off x="166689" y="128587"/>
            <a:ext cx="8863011" cy="12909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Wahlaufgabe: </a:t>
            </a:r>
          </a:p>
          <a:p>
            <a:pPr algn="l">
              <a:defRPr/>
            </a:pP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Leistungsbewertung &amp; Nachteilsausgleich 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052CC88-6257-47E5-87E9-47C6E87912CC}"/>
              </a:ext>
            </a:extLst>
          </p:cNvPr>
          <p:cNvSpPr txBox="1">
            <a:spLocks/>
          </p:cNvSpPr>
          <p:nvPr/>
        </p:nvSpPr>
        <p:spPr bwMode="auto">
          <a:xfrm>
            <a:off x="175116" y="2019948"/>
            <a:ext cx="8863012" cy="4471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2400" dirty="0" err="1"/>
              <a:t>Lies</a:t>
            </a:r>
            <a:r>
              <a:rPr lang="de-DE" sz="2400" dirty="0"/>
              <a:t> in der Broschüre </a:t>
            </a:r>
            <a:r>
              <a:rPr lang="de-DE" sz="2400" i="1" dirty="0"/>
              <a:t>Wissenswertes über Sonderpädagogik in S-H </a:t>
            </a:r>
            <a:r>
              <a:rPr lang="de-DE" sz="2400" dirty="0"/>
              <a:t>auf Seite 44 – 45.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2400" dirty="0"/>
              <a:t>Berichte von deinen Erfahrungen bei </a:t>
            </a:r>
            <a:r>
              <a:rPr lang="de-DE" sz="2400" i="1" kern="0" dirty="0">
                <a:cs typeface="Arial" panose="020B0604020202020204" pitchFamily="34" charset="0"/>
              </a:rPr>
              <a:t>Leistungsbewertung &amp; Nachteilsausgleich.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2400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2400" kern="0" dirty="0">
                <a:cs typeface="Arial" panose="020B0604020202020204" pitchFamily="34" charset="0"/>
              </a:rPr>
              <a:t>Formuliere deine Fragen &amp; Unsicherheiten zu dieser Thematik. </a:t>
            </a:r>
            <a:endParaRPr lang="de-DE" sz="1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DDC7E4-7320-4BF9-A91D-3F892E18E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16" y="1"/>
            <a:ext cx="1201783" cy="16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3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42DB7-A90C-98AF-0083-0C711DAEA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78" y="256749"/>
            <a:ext cx="7772400" cy="1470025"/>
          </a:xfrm>
        </p:spPr>
        <p:txBody>
          <a:bodyPr>
            <a:normAutofit/>
          </a:bodyPr>
          <a:lstStyle/>
          <a:p>
            <a:br>
              <a:rPr lang="de-DE" sz="1800" dirty="0"/>
            </a:br>
            <a:endParaRPr lang="de-DE" sz="1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D10751B-C3B5-9208-614D-7F0E8442C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722780"/>
            <a:ext cx="9144000" cy="2179917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l"/>
            <a:r>
              <a:rPr lang="de-DE" sz="2000" b="1" dirty="0"/>
              <a:t>      Aufgaben</a:t>
            </a:r>
            <a:r>
              <a:rPr lang="de-DE" sz="2000" dirty="0"/>
              <a:t>: </a:t>
            </a:r>
          </a:p>
          <a:p>
            <a:pPr marL="514350" indent="-514350" algn="l">
              <a:buAutoNum type="arabicParenR"/>
            </a:pPr>
            <a:r>
              <a:rPr lang="de-DE" sz="1800" dirty="0"/>
              <a:t>Austausch</a:t>
            </a:r>
          </a:p>
          <a:p>
            <a:pPr marL="514350" indent="-514350" algn="l">
              <a:buAutoNum type="arabicParenR"/>
            </a:pPr>
            <a:r>
              <a:rPr lang="de-DE" sz="1800" dirty="0"/>
              <a:t>7 Elemente inklusiven Lernens   &gt; Handout S. 4-5 lesen</a:t>
            </a:r>
            <a:br>
              <a:rPr lang="de-DE" sz="1800" dirty="0"/>
            </a:br>
            <a:r>
              <a:rPr lang="de-DE" sz="1800" dirty="0"/>
              <a:t>                                                    &gt; Handout S. 6 besprechen und ausfüllen</a:t>
            </a:r>
          </a:p>
          <a:p>
            <a:pPr marL="514350" indent="-514350" algn="l">
              <a:buAutoNum type="arabicParenR"/>
            </a:pPr>
            <a:r>
              <a:rPr lang="de-DE" sz="1800" dirty="0"/>
              <a:t>Unterricht in inklusiven Settings  &gt; Handout S. 7 Austausch, </a:t>
            </a:r>
            <a:br>
              <a:rPr lang="de-DE" sz="1800" dirty="0"/>
            </a:br>
            <a:r>
              <a:rPr lang="de-DE" sz="1800" dirty="0"/>
              <a:t>                                                       Vor- und Nachteile/Eigene Erfahrungen                                 </a:t>
            </a:r>
          </a:p>
          <a:p>
            <a:pPr algn="l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4EB62B-E233-52AD-0463-DFD1FA7B29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14" r="1466"/>
          <a:stretch/>
        </p:blipFill>
        <p:spPr>
          <a:xfrm>
            <a:off x="7739406" y="0"/>
            <a:ext cx="1131216" cy="150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0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4316" y="2023978"/>
            <a:ext cx="7920000" cy="401278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de-DE" sz="3700" dirty="0"/>
              <a:t>Top und Flop der Woche</a:t>
            </a:r>
          </a:p>
          <a:p>
            <a:pPr>
              <a:lnSpc>
                <a:spcPct val="120000"/>
              </a:lnSpc>
            </a:pPr>
            <a:r>
              <a:rPr lang="de-DE" sz="3700" dirty="0"/>
              <a:t>7 Elemente inklusiven Lernens</a:t>
            </a:r>
            <a:endParaRPr lang="de-DE" sz="4000" dirty="0"/>
          </a:p>
          <a:p>
            <a:pPr>
              <a:lnSpc>
                <a:spcPct val="120000"/>
              </a:lnSpc>
            </a:pPr>
            <a:r>
              <a:rPr lang="de-DE" sz="3700" dirty="0"/>
              <a:t>Kooperationsformen</a:t>
            </a:r>
          </a:p>
          <a:p>
            <a:pPr>
              <a:lnSpc>
                <a:spcPct val="120000"/>
              </a:lnSpc>
            </a:pPr>
            <a:r>
              <a:rPr lang="de-DE" sz="3700" dirty="0"/>
              <a:t>Themenwünsche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Ablauf:</a:t>
            </a:r>
            <a:r>
              <a:rPr lang="de-DE" dirty="0"/>
              <a:t> Inklusion </a:t>
            </a:r>
          </a:p>
        </p:txBody>
      </p:sp>
    </p:spTree>
    <p:extLst>
      <p:ext uri="{BB962C8B-B14F-4D97-AF65-F5344CB8AC3E}">
        <p14:creationId xmlns:p14="http://schemas.microsoft.com/office/powerpoint/2010/main" val="167305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18EEDF4-366C-4225-9A0C-4FBFB2054F5C}"/>
              </a:ext>
            </a:extLst>
          </p:cNvPr>
          <p:cNvSpPr/>
          <p:nvPr/>
        </p:nvSpPr>
        <p:spPr>
          <a:xfrm>
            <a:off x="105033" y="1655066"/>
            <a:ext cx="8933934" cy="4471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de-DE" sz="2200" b="1" dirty="0"/>
              <a:t>§ 5 des Schleswig-Holsteinischen Schulgesetzes</a:t>
            </a:r>
            <a:r>
              <a:rPr lang="de-DE" sz="2200" dirty="0"/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de-DE" sz="2200" dirty="0"/>
              <a:t>(2) Schüler*innen sollen unabhängig von dem Vorliegen eines sonderpädagogischen Förderbedarfs gemeinsam unterrichtet werden, soweit es die organisatorischen, personellen und sächlichen Möglichkeiten erlauben und es der individuellen Förderung der Schüler*innen mit sonderpädagogischen Förderbedarf entspricht (Gemeinsamer Unterricht).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de-DE" sz="16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de-DE" sz="2200" b="1" dirty="0"/>
              <a:t>= Kooperation von Fachlehrkräften mit sonderpädagogischen Lehrkräften mit dem Ziel einer höchstmöglichen Förderung ALLER Schüler*innen.</a:t>
            </a:r>
            <a:endParaRPr lang="de-DE" sz="22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071CD78-0305-4666-9B82-DEB0944620C2}"/>
              </a:ext>
            </a:extLst>
          </p:cNvPr>
          <p:cNvSpPr txBox="1">
            <a:spLocks/>
          </p:cNvSpPr>
          <p:nvPr/>
        </p:nvSpPr>
        <p:spPr bwMode="auto">
          <a:xfrm>
            <a:off x="1" y="1"/>
            <a:ext cx="7080422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Kooperation für eine erfolgreiche Inklusion</a:t>
            </a:r>
          </a:p>
        </p:txBody>
      </p:sp>
      <p:pic>
        <p:nvPicPr>
          <p:cNvPr id="6" name="Bild" descr="Bild">
            <a:extLst>
              <a:ext uri="{FF2B5EF4-FFF2-40B4-BE49-F238E27FC236}">
                <a16:creationId xmlns:a16="http://schemas.microsoft.com/office/drawing/2014/main" id="{5FBDD465-EF51-45D4-9C4D-1CB0D5FBE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143" y="0"/>
            <a:ext cx="2130857" cy="11986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1430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143" y="0"/>
            <a:ext cx="2130857" cy="11986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D00E881F-D860-4113-8FC7-258D8183AE16}"/>
              </a:ext>
            </a:extLst>
          </p:cNvPr>
          <p:cNvSpPr txBox="1">
            <a:spLocks/>
          </p:cNvSpPr>
          <p:nvPr/>
        </p:nvSpPr>
        <p:spPr bwMode="auto">
          <a:xfrm>
            <a:off x="1" y="1"/>
            <a:ext cx="6882062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Unterrichten in inklusiven Settings (Kooperationsformen)</a:t>
            </a:r>
          </a:p>
        </p:txBody>
      </p:sp>
      <p:pic>
        <p:nvPicPr>
          <p:cNvPr id="14" name="Inhaltsplatzhalter 5">
            <a:extLst>
              <a:ext uri="{FF2B5EF4-FFF2-40B4-BE49-F238E27FC236}">
                <a16:creationId xmlns:a16="http://schemas.microsoft.com/office/drawing/2014/main" id="{73B1077F-3003-4B7A-A0B0-A3CA95487C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5190" r="31543" b="50915"/>
          <a:stretch/>
        </p:blipFill>
        <p:spPr>
          <a:xfrm>
            <a:off x="3775973" y="1956841"/>
            <a:ext cx="1495425" cy="1924050"/>
          </a:xfrm>
          <a:prstGeom prst="rect">
            <a:avLst/>
          </a:prstGeom>
        </p:spPr>
      </p:pic>
      <p:pic>
        <p:nvPicPr>
          <p:cNvPr id="16" name="Inhaltsplatzhalter 5">
            <a:extLst>
              <a:ext uri="{FF2B5EF4-FFF2-40B4-BE49-F238E27FC236}">
                <a16:creationId xmlns:a16="http://schemas.microsoft.com/office/drawing/2014/main" id="{B2FC6FC0-51D3-435F-BCE8-9927DBBA0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06" r="68856" b="-1"/>
          <a:stretch/>
        </p:blipFill>
        <p:spPr>
          <a:xfrm>
            <a:off x="1020395" y="4176070"/>
            <a:ext cx="1406005" cy="1924051"/>
          </a:xfrm>
          <a:prstGeom prst="rect">
            <a:avLst/>
          </a:prstGeom>
        </p:spPr>
      </p:pic>
      <p:pic>
        <p:nvPicPr>
          <p:cNvPr id="17" name="Inhaltsplatzhalter 5">
            <a:extLst>
              <a:ext uri="{FF2B5EF4-FFF2-40B4-BE49-F238E27FC236}">
                <a16:creationId xmlns:a16="http://schemas.microsoft.com/office/drawing/2014/main" id="{FEA2FAA8-0831-4E38-9CCF-A264F5921D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r="66753" b="50915"/>
          <a:stretch/>
        </p:blipFill>
        <p:spPr>
          <a:xfrm>
            <a:off x="1039978" y="1969453"/>
            <a:ext cx="1415530" cy="1924050"/>
          </a:xfrm>
          <a:prstGeom prst="rect">
            <a:avLst/>
          </a:prstGeom>
        </p:spPr>
      </p:pic>
      <p:pic>
        <p:nvPicPr>
          <p:cNvPr id="18" name="Inhaltsplatzhalter 5">
            <a:extLst>
              <a:ext uri="{FF2B5EF4-FFF2-40B4-BE49-F238E27FC236}">
                <a16:creationId xmlns:a16="http://schemas.microsoft.com/office/drawing/2014/main" id="{065DE213-243F-4BA2-A6E1-E3904DC16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7" t="5190" r="-1" b="50915"/>
          <a:stretch/>
        </p:blipFill>
        <p:spPr>
          <a:xfrm>
            <a:off x="6717600" y="1828169"/>
            <a:ext cx="1387706" cy="1924050"/>
          </a:xfrm>
          <a:prstGeom prst="rect">
            <a:avLst/>
          </a:prstGeom>
        </p:spPr>
      </p:pic>
      <p:pic>
        <p:nvPicPr>
          <p:cNvPr id="19" name="Inhaltsplatzhalter 5">
            <a:extLst>
              <a:ext uri="{FF2B5EF4-FFF2-40B4-BE49-F238E27FC236}">
                <a16:creationId xmlns:a16="http://schemas.microsoft.com/office/drawing/2014/main" id="{FE865B17-0C56-4F45-9E04-8CCEC9760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3" t="56099" r="36943" b="6"/>
          <a:stretch/>
        </p:blipFill>
        <p:spPr>
          <a:xfrm>
            <a:off x="3824287" y="4103423"/>
            <a:ext cx="1495425" cy="1924051"/>
          </a:xfrm>
          <a:prstGeom prst="rect">
            <a:avLst/>
          </a:prstGeom>
        </p:spPr>
      </p:pic>
      <p:pic>
        <p:nvPicPr>
          <p:cNvPr id="20" name="Inhaltsplatzhalter 5">
            <a:extLst>
              <a:ext uri="{FF2B5EF4-FFF2-40B4-BE49-F238E27FC236}">
                <a16:creationId xmlns:a16="http://schemas.microsoft.com/office/drawing/2014/main" id="{6D1C5E40-6F71-439B-9978-FC65D5768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2" t="56099" r="604" b="6"/>
          <a:stretch/>
        </p:blipFill>
        <p:spPr>
          <a:xfrm>
            <a:off x="6717600" y="4103423"/>
            <a:ext cx="1406005" cy="1924051"/>
          </a:xfrm>
          <a:prstGeom prst="rect">
            <a:avLst/>
          </a:prstGeom>
        </p:spPr>
      </p:pic>
      <p:sp>
        <p:nvSpPr>
          <p:cNvPr id="11" name="Titel 4">
            <a:extLst>
              <a:ext uri="{FF2B5EF4-FFF2-40B4-BE49-F238E27FC236}">
                <a16:creationId xmlns:a16="http://schemas.microsoft.com/office/drawing/2014/main" id="{C187D0A7-0B21-47D9-9B23-829EB40D6484}"/>
              </a:ext>
            </a:extLst>
          </p:cNvPr>
          <p:cNvSpPr txBox="1">
            <a:spLocks/>
          </p:cNvSpPr>
          <p:nvPr/>
        </p:nvSpPr>
        <p:spPr bwMode="auto">
          <a:xfrm>
            <a:off x="140494" y="5958837"/>
            <a:ext cx="7270959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endParaRPr lang="de-DE" sz="12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de-DE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 S. 7-8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BA1E46-6B69-4B08-A8A5-4122B86FBCF5}"/>
              </a:ext>
            </a:extLst>
          </p:cNvPr>
          <p:cNvSpPr txBox="1"/>
          <p:nvPr/>
        </p:nvSpPr>
        <p:spPr>
          <a:xfrm>
            <a:off x="282804" y="2045616"/>
            <a:ext cx="41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20F7562-577E-4BEE-9BDA-904EF4D15B8C}"/>
              </a:ext>
            </a:extLst>
          </p:cNvPr>
          <p:cNvSpPr txBox="1"/>
          <p:nvPr/>
        </p:nvSpPr>
        <p:spPr>
          <a:xfrm>
            <a:off x="3139126" y="2045616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E3A7F9-FBD5-4F9E-B1AF-99ED12FB93DD}"/>
              </a:ext>
            </a:extLst>
          </p:cNvPr>
          <p:cNvSpPr txBox="1"/>
          <p:nvPr/>
        </p:nvSpPr>
        <p:spPr>
          <a:xfrm>
            <a:off x="5891753" y="2045616"/>
            <a:ext cx="56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FF30DC-35BE-4A04-8836-347E130D7CE1}"/>
              </a:ext>
            </a:extLst>
          </p:cNvPr>
          <p:cNvSpPr txBox="1"/>
          <p:nvPr/>
        </p:nvSpPr>
        <p:spPr>
          <a:xfrm>
            <a:off x="282804" y="4270362"/>
            <a:ext cx="41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1B5098-A9E5-48C7-BDC6-C62B859814C2}"/>
              </a:ext>
            </a:extLst>
          </p:cNvPr>
          <p:cNvSpPr txBox="1"/>
          <p:nvPr/>
        </p:nvSpPr>
        <p:spPr>
          <a:xfrm>
            <a:off x="3073138" y="4197715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6FDED55-EAE2-47CE-9427-5E40DC6F02F9}"/>
              </a:ext>
            </a:extLst>
          </p:cNvPr>
          <p:cNvSpPr txBox="1"/>
          <p:nvPr/>
        </p:nvSpPr>
        <p:spPr>
          <a:xfrm>
            <a:off x="5891753" y="4197715"/>
            <a:ext cx="56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074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143" y="0"/>
            <a:ext cx="2130857" cy="11986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D00E881F-D860-4113-8FC7-258D8183AE16}"/>
              </a:ext>
            </a:extLst>
          </p:cNvPr>
          <p:cNvSpPr txBox="1">
            <a:spLocks/>
          </p:cNvSpPr>
          <p:nvPr/>
        </p:nvSpPr>
        <p:spPr bwMode="auto">
          <a:xfrm>
            <a:off x="1" y="1"/>
            <a:ext cx="6882062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Unterrichten in inklusiven Settings (Kooperationsformen)</a:t>
            </a:r>
          </a:p>
        </p:txBody>
      </p:sp>
      <p:pic>
        <p:nvPicPr>
          <p:cNvPr id="14" name="Inhaltsplatzhalter 5">
            <a:extLst>
              <a:ext uri="{FF2B5EF4-FFF2-40B4-BE49-F238E27FC236}">
                <a16:creationId xmlns:a16="http://schemas.microsoft.com/office/drawing/2014/main" id="{73B1077F-3003-4B7A-A0B0-A3CA95487C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5190" r="31543" b="50915"/>
          <a:stretch/>
        </p:blipFill>
        <p:spPr>
          <a:xfrm>
            <a:off x="3775973" y="1704882"/>
            <a:ext cx="1495425" cy="1924050"/>
          </a:xfrm>
          <a:prstGeom prst="rect">
            <a:avLst/>
          </a:prstGeom>
        </p:spPr>
      </p:pic>
      <p:pic>
        <p:nvPicPr>
          <p:cNvPr id="16" name="Inhaltsplatzhalter 5">
            <a:extLst>
              <a:ext uri="{FF2B5EF4-FFF2-40B4-BE49-F238E27FC236}">
                <a16:creationId xmlns:a16="http://schemas.microsoft.com/office/drawing/2014/main" id="{B2FC6FC0-51D3-435F-BCE8-9927DBBA09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06" r="68856" b="-1"/>
          <a:stretch/>
        </p:blipFill>
        <p:spPr>
          <a:xfrm>
            <a:off x="1020395" y="4176070"/>
            <a:ext cx="1406005" cy="1924051"/>
          </a:xfrm>
          <a:prstGeom prst="rect">
            <a:avLst/>
          </a:prstGeom>
        </p:spPr>
      </p:pic>
      <p:pic>
        <p:nvPicPr>
          <p:cNvPr id="17" name="Inhaltsplatzhalter 5">
            <a:extLst>
              <a:ext uri="{FF2B5EF4-FFF2-40B4-BE49-F238E27FC236}">
                <a16:creationId xmlns:a16="http://schemas.microsoft.com/office/drawing/2014/main" id="{FEA2FAA8-0831-4E38-9CCF-A264F5921D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r="66753" b="50915"/>
          <a:stretch/>
        </p:blipFill>
        <p:spPr>
          <a:xfrm>
            <a:off x="997732" y="1704882"/>
            <a:ext cx="1415530" cy="1924050"/>
          </a:xfrm>
          <a:prstGeom prst="rect">
            <a:avLst/>
          </a:prstGeom>
        </p:spPr>
      </p:pic>
      <p:pic>
        <p:nvPicPr>
          <p:cNvPr id="18" name="Inhaltsplatzhalter 5">
            <a:extLst>
              <a:ext uri="{FF2B5EF4-FFF2-40B4-BE49-F238E27FC236}">
                <a16:creationId xmlns:a16="http://schemas.microsoft.com/office/drawing/2014/main" id="{065DE213-243F-4BA2-A6E1-E3904DC16E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07" t="5190" r="-1" b="50915"/>
          <a:stretch/>
        </p:blipFill>
        <p:spPr>
          <a:xfrm>
            <a:off x="6696448" y="1693015"/>
            <a:ext cx="1387706" cy="1924050"/>
          </a:xfrm>
          <a:prstGeom prst="rect">
            <a:avLst/>
          </a:prstGeom>
        </p:spPr>
      </p:pic>
      <p:pic>
        <p:nvPicPr>
          <p:cNvPr id="19" name="Inhaltsplatzhalter 5">
            <a:extLst>
              <a:ext uri="{FF2B5EF4-FFF2-40B4-BE49-F238E27FC236}">
                <a16:creationId xmlns:a16="http://schemas.microsoft.com/office/drawing/2014/main" id="{FE865B17-0C56-4F45-9E04-8CCEC9760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3" t="56099" r="36943" b="6"/>
          <a:stretch/>
        </p:blipFill>
        <p:spPr>
          <a:xfrm>
            <a:off x="3824287" y="4103423"/>
            <a:ext cx="1495425" cy="1924051"/>
          </a:xfrm>
          <a:prstGeom prst="rect">
            <a:avLst/>
          </a:prstGeom>
        </p:spPr>
      </p:pic>
      <p:pic>
        <p:nvPicPr>
          <p:cNvPr id="20" name="Inhaltsplatzhalter 5">
            <a:extLst>
              <a:ext uri="{FF2B5EF4-FFF2-40B4-BE49-F238E27FC236}">
                <a16:creationId xmlns:a16="http://schemas.microsoft.com/office/drawing/2014/main" id="{6D1C5E40-6F71-439B-9978-FC65D5768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2" t="56099" r="604" b="6"/>
          <a:stretch/>
        </p:blipFill>
        <p:spPr>
          <a:xfrm>
            <a:off x="6717600" y="4103423"/>
            <a:ext cx="1406005" cy="1924051"/>
          </a:xfrm>
          <a:prstGeom prst="rect">
            <a:avLst/>
          </a:prstGeom>
        </p:spPr>
      </p:pic>
      <p:sp>
        <p:nvSpPr>
          <p:cNvPr id="11" name="Titel 4">
            <a:extLst>
              <a:ext uri="{FF2B5EF4-FFF2-40B4-BE49-F238E27FC236}">
                <a16:creationId xmlns:a16="http://schemas.microsoft.com/office/drawing/2014/main" id="{C187D0A7-0B21-47D9-9B23-829EB40D6484}"/>
              </a:ext>
            </a:extLst>
          </p:cNvPr>
          <p:cNvSpPr txBox="1">
            <a:spLocks/>
          </p:cNvSpPr>
          <p:nvPr/>
        </p:nvSpPr>
        <p:spPr bwMode="auto">
          <a:xfrm>
            <a:off x="140494" y="5958837"/>
            <a:ext cx="7270959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 :</a:t>
            </a:r>
          </a:p>
          <a:p>
            <a:pPr algn="l">
              <a:defRPr/>
            </a:pPr>
            <a:r>
              <a:rPr lang="de-DE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Ordne die Abbildungen der richtigen Beschreibung 1-7 zu. Handout S. 7-8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5BA1E46-6B69-4B08-A8A5-4122B86FBCF5}"/>
              </a:ext>
            </a:extLst>
          </p:cNvPr>
          <p:cNvSpPr txBox="1"/>
          <p:nvPr/>
        </p:nvSpPr>
        <p:spPr>
          <a:xfrm>
            <a:off x="282804" y="2045616"/>
            <a:ext cx="41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20F7562-577E-4BEE-9BDA-904EF4D15B8C}"/>
              </a:ext>
            </a:extLst>
          </p:cNvPr>
          <p:cNvSpPr txBox="1"/>
          <p:nvPr/>
        </p:nvSpPr>
        <p:spPr>
          <a:xfrm>
            <a:off x="3139126" y="2045616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E3A7F9-FBD5-4F9E-B1AF-99ED12FB93DD}"/>
              </a:ext>
            </a:extLst>
          </p:cNvPr>
          <p:cNvSpPr txBox="1"/>
          <p:nvPr/>
        </p:nvSpPr>
        <p:spPr>
          <a:xfrm>
            <a:off x="5891753" y="2045616"/>
            <a:ext cx="56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FF30DC-35BE-4A04-8836-347E130D7CE1}"/>
              </a:ext>
            </a:extLst>
          </p:cNvPr>
          <p:cNvSpPr txBox="1"/>
          <p:nvPr/>
        </p:nvSpPr>
        <p:spPr>
          <a:xfrm>
            <a:off x="282804" y="4270362"/>
            <a:ext cx="414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1B5098-A9E5-48C7-BDC6-C62B859814C2}"/>
              </a:ext>
            </a:extLst>
          </p:cNvPr>
          <p:cNvSpPr txBox="1"/>
          <p:nvPr/>
        </p:nvSpPr>
        <p:spPr>
          <a:xfrm>
            <a:off x="3073138" y="4197715"/>
            <a:ext cx="44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5.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6FDED55-EAE2-47CE-9427-5E40DC6F02F9}"/>
              </a:ext>
            </a:extLst>
          </p:cNvPr>
          <p:cNvSpPr txBox="1"/>
          <p:nvPr/>
        </p:nvSpPr>
        <p:spPr>
          <a:xfrm>
            <a:off x="5891753" y="4197715"/>
            <a:ext cx="565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4D5BA7F-2538-47D7-BB4C-DCA7A7608C71}"/>
              </a:ext>
            </a:extLst>
          </p:cNvPr>
          <p:cNvSpPr txBox="1"/>
          <p:nvPr/>
        </p:nvSpPr>
        <p:spPr>
          <a:xfrm>
            <a:off x="697584" y="1390015"/>
            <a:ext cx="8191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teach</a:t>
            </a:r>
            <a:r>
              <a:rPr lang="de-DE" dirty="0"/>
              <a:t>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drift</a:t>
            </a:r>
            <a:r>
              <a:rPr lang="de-DE" dirty="0"/>
              <a:t>                      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teaching</a:t>
            </a:r>
            <a:r>
              <a:rPr lang="de-DE" dirty="0"/>
              <a:t>                            parallel </a:t>
            </a:r>
            <a:r>
              <a:rPr lang="de-DE" dirty="0" err="1"/>
              <a:t>teaching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1E54189-C70D-4772-8BEA-79BFF796384E}"/>
              </a:ext>
            </a:extLst>
          </p:cNvPr>
          <p:cNvSpPr txBox="1"/>
          <p:nvPr/>
        </p:nvSpPr>
        <p:spPr>
          <a:xfrm>
            <a:off x="697584" y="3636974"/>
            <a:ext cx="83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Supplement </a:t>
            </a:r>
            <a:r>
              <a:rPr lang="de-DE" dirty="0" err="1"/>
              <a:t>teaching</a:t>
            </a:r>
            <a:r>
              <a:rPr lang="de-DE" dirty="0"/>
              <a:t>                  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teach</a:t>
            </a:r>
            <a:r>
              <a:rPr lang="de-DE" dirty="0"/>
              <a:t>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observe</a:t>
            </a:r>
            <a:r>
              <a:rPr lang="de-DE" dirty="0"/>
              <a:t>              </a:t>
            </a:r>
            <a:r>
              <a:rPr lang="de-DE" dirty="0" err="1"/>
              <a:t>station</a:t>
            </a:r>
            <a:r>
              <a:rPr lang="de-DE" dirty="0"/>
              <a:t> </a:t>
            </a:r>
            <a:r>
              <a:rPr lang="de-DE" dirty="0" err="1"/>
              <a:t>teaching</a:t>
            </a:r>
            <a:endParaRPr lang="de-DE" dirty="0"/>
          </a:p>
          <a:p>
            <a:r>
              <a:rPr lang="de-DE" dirty="0" err="1"/>
              <a:t>Remedial</a:t>
            </a:r>
            <a:r>
              <a:rPr lang="de-DE" dirty="0"/>
              <a:t> </a:t>
            </a:r>
            <a:r>
              <a:rPr lang="de-DE" dirty="0" err="1"/>
              <a:t>teaching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03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0557292-E30A-466E-8AC1-06E178548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151" y="1851186"/>
            <a:ext cx="7920000" cy="4012786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1)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Austausch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2) Inklusion in der Schule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3) Förderschwerpunkte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4) Unsere Superhelden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5) Nächstes Treffen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6) Präsenztreffen am 28.01.25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08FD751-BA9B-4CB1-8D47-73662C4A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000" dirty="0"/>
              <a:t>Tagesordnung</a:t>
            </a:r>
          </a:p>
        </p:txBody>
      </p:sp>
    </p:spTree>
    <p:extLst>
      <p:ext uri="{BB962C8B-B14F-4D97-AF65-F5344CB8AC3E}">
        <p14:creationId xmlns:p14="http://schemas.microsoft.com/office/powerpoint/2010/main" val="20233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143" y="0"/>
            <a:ext cx="2130857" cy="11986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D00E881F-D860-4113-8FC7-258D8183AE16}"/>
              </a:ext>
            </a:extLst>
          </p:cNvPr>
          <p:cNvSpPr txBox="1">
            <a:spLocks/>
          </p:cNvSpPr>
          <p:nvPr/>
        </p:nvSpPr>
        <p:spPr bwMode="auto">
          <a:xfrm>
            <a:off x="1" y="1"/>
            <a:ext cx="6882062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Unterrichten in inklusiven Settings (Kooperationsformen)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D6B1D8D-E9A7-45D0-B294-117843893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-66754" y="1689320"/>
            <a:ext cx="9210753" cy="4302539"/>
          </a:xfrm>
        </p:spPr>
        <p:txBody>
          <a:bodyPr>
            <a:noAutofit/>
          </a:bodyPr>
          <a:lstStyle/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de-DE" sz="1200" dirty="0"/>
              <a:t>Eine Lehrkraft führt die Unterrichtsstunde durch, die andere bietet zusätzliches Material und differenzierte Hilfe für diejenigen </a:t>
            </a:r>
            <a:r>
              <a:rPr lang="de-DE" sz="1200" dirty="0" err="1"/>
              <a:t>SuS</a:t>
            </a:r>
            <a:r>
              <a:rPr lang="de-DE" sz="1200" dirty="0"/>
              <a:t> an, die den Stoff so nicht bewältigen können.</a:t>
            </a:r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endParaRPr lang="de-DE" sz="1200" dirty="0"/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de-DE" sz="1200" dirty="0"/>
              <a:t>Eine/r der beiden Lehrkräfte übernimmt die primäre Unterrichtsverantwortung, die/ der andere unterstützt die </a:t>
            </a:r>
            <a:r>
              <a:rPr lang="de-DE" sz="1200" dirty="0" err="1"/>
              <a:t>SuS</a:t>
            </a:r>
            <a:r>
              <a:rPr lang="de-DE" sz="1200" dirty="0"/>
              <a:t> bei ihrer Arbeit, bei der Regulation ihres Verhaltens, bei der Verwirklichung ihrer kommunikativen Absichten.</a:t>
            </a:r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endParaRPr lang="de-DE" sz="1200" dirty="0"/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de-DE" sz="1200" dirty="0"/>
              <a:t>Eine/r der beiden Pädagogen übernimmt die primäre Unterrichtsverantwortung, während der/die andere beobachtet.</a:t>
            </a:r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endParaRPr lang="de-DE" sz="1200" dirty="0"/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de-DE" sz="1200" dirty="0"/>
              <a:t>Eine Lehrkraft unterrichtet eine Gruppe von </a:t>
            </a:r>
            <a:r>
              <a:rPr lang="de-DE" sz="1200" dirty="0" err="1"/>
              <a:t>SuS</a:t>
            </a:r>
            <a:r>
              <a:rPr lang="de-DE" sz="1200" dirty="0"/>
              <a:t>, die den Unterrichtsstoff bewältigen kann, die andere arbeitet mit denjenigen, die auf einem anderen Niveau operieren.</a:t>
            </a:r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endParaRPr lang="de-DE" sz="1200" dirty="0"/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de-DE" sz="1200" dirty="0"/>
              <a:t>Jede Lehrkraft unterrichtet eine Klassenhälfte, beide beziehen sich auf dieselben Inhalte. </a:t>
            </a:r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endParaRPr lang="de-DE" sz="1200" dirty="0"/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de-DE" sz="1200" dirty="0"/>
              <a:t>Der Unterrichtsinhalt wird in zwei Bereiche aufgeteilt. Es werden Gruppen gebildet, die von einer Person zur anderen wechseln, sodass alle </a:t>
            </a:r>
            <a:r>
              <a:rPr lang="de-DE" sz="1200" dirty="0" err="1"/>
              <a:t>SuS</a:t>
            </a:r>
            <a:r>
              <a:rPr lang="de-DE" sz="1200" dirty="0"/>
              <a:t> nacheinander von beiden Lehrkräften unterrichtet werden.</a:t>
            </a:r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endParaRPr lang="de-DE" sz="1200" dirty="0"/>
          </a:p>
          <a:p>
            <a:pPr marL="182563" indent="-18256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tabLst>
                <a:tab pos="269875" algn="l"/>
              </a:tabLst>
            </a:pPr>
            <a:r>
              <a:rPr lang="de-DE" sz="1200" dirty="0"/>
              <a:t>Regelschullehrer*in und </a:t>
            </a:r>
            <a:r>
              <a:rPr lang="de-DE" sz="1200" dirty="0" err="1"/>
              <a:t>Sonderpädagog</a:t>
            </a:r>
            <a:r>
              <a:rPr lang="de-DE" sz="1200" dirty="0"/>
              <a:t>*in führen den Unterricht mit allen </a:t>
            </a:r>
            <a:r>
              <a:rPr lang="de-DE" sz="1200" dirty="0" err="1"/>
              <a:t>SuS</a:t>
            </a:r>
            <a:r>
              <a:rPr lang="de-DE" sz="1200" dirty="0"/>
              <a:t> gemeinsam durch, indem sie gemeinsam oder abwechselnd die Führung übernehmen.</a:t>
            </a:r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C187D0A7-0B21-47D9-9B23-829EB40D6484}"/>
              </a:ext>
            </a:extLst>
          </p:cNvPr>
          <p:cNvSpPr txBox="1">
            <a:spLocks/>
          </p:cNvSpPr>
          <p:nvPr/>
        </p:nvSpPr>
        <p:spPr bwMode="auto">
          <a:xfrm>
            <a:off x="140494" y="5958837"/>
            <a:ext cx="7270959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12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Arbeitsauftrag :</a:t>
            </a:r>
          </a:p>
          <a:p>
            <a:pPr algn="l">
              <a:defRPr/>
            </a:pPr>
            <a:r>
              <a:rPr lang="de-DE" sz="12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Ordne die Abbildungen der richtigen Beschreibung 1-7 zu. Handout S. 7-8 </a:t>
            </a:r>
          </a:p>
        </p:txBody>
      </p:sp>
    </p:spTree>
    <p:extLst>
      <p:ext uri="{BB962C8B-B14F-4D97-AF65-F5344CB8AC3E}">
        <p14:creationId xmlns:p14="http://schemas.microsoft.com/office/powerpoint/2010/main" val="335054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143" y="0"/>
            <a:ext cx="2130857" cy="119860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D00E881F-D860-4113-8FC7-258D8183AE16}"/>
              </a:ext>
            </a:extLst>
          </p:cNvPr>
          <p:cNvSpPr txBox="1">
            <a:spLocks/>
          </p:cNvSpPr>
          <p:nvPr/>
        </p:nvSpPr>
        <p:spPr bwMode="auto">
          <a:xfrm>
            <a:off x="1" y="1"/>
            <a:ext cx="6918157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Unterrichten in inklusiven Settings (Kooperationsformen)</a:t>
            </a:r>
          </a:p>
        </p:txBody>
      </p:sp>
      <p:sp>
        <p:nvSpPr>
          <p:cNvPr id="21" name="Inhaltsplatzhalter 6">
            <a:extLst>
              <a:ext uri="{FF2B5EF4-FFF2-40B4-BE49-F238E27FC236}">
                <a16:creationId xmlns:a16="http://schemas.microsoft.com/office/drawing/2014/main" id="{6D9EB35A-4437-466D-84B0-A590F813FC3E}"/>
              </a:ext>
            </a:extLst>
          </p:cNvPr>
          <p:cNvSpPr txBox="1">
            <a:spLocks/>
          </p:cNvSpPr>
          <p:nvPr/>
        </p:nvSpPr>
        <p:spPr>
          <a:xfrm>
            <a:off x="1269281" y="1656298"/>
            <a:ext cx="4379595" cy="4302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  <a:tabLst>
                <a:tab pos="2419350" algn="l"/>
              </a:tabLst>
            </a:pPr>
            <a:r>
              <a:rPr lang="de-DE" sz="1200" dirty="0"/>
              <a:t>Lehrer*in &amp; Beobachter*in 	„</a:t>
            </a: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teach</a:t>
            </a:r>
            <a:r>
              <a:rPr lang="de-DE" sz="1200" dirty="0"/>
              <a:t>, </a:t>
            </a:r>
            <a:r>
              <a:rPr lang="de-DE" sz="1200" dirty="0" err="1"/>
              <a:t>one</a:t>
            </a:r>
            <a:r>
              <a:rPr lang="de-DE" sz="1200" dirty="0"/>
              <a:t> </a:t>
            </a:r>
            <a:r>
              <a:rPr lang="de-DE" sz="1200" dirty="0" err="1"/>
              <a:t>observe</a:t>
            </a:r>
            <a:r>
              <a:rPr lang="de-DE" sz="1200" dirty="0"/>
              <a:t>“</a:t>
            </a:r>
          </a:p>
          <a:p>
            <a:pPr marL="180975" lvl="1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419350" algn="l"/>
              </a:tabLst>
            </a:pPr>
            <a:endParaRPr lang="de-DE" sz="12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  <a:tabLst>
                <a:tab pos="2419350" algn="l"/>
              </a:tabLst>
            </a:pPr>
            <a:r>
              <a:rPr lang="en-US" sz="1200" dirty="0"/>
              <a:t>Lehrer*in &amp; Helfer*in  	„one teach, one drift“</a:t>
            </a:r>
          </a:p>
          <a:p>
            <a:pPr marL="180975" lvl="1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419350" algn="l"/>
              </a:tabLst>
            </a:pPr>
            <a:r>
              <a:rPr lang="en-US" sz="1200" dirty="0"/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  <a:tabLst>
                <a:tab pos="2419350" algn="l"/>
              </a:tabLst>
            </a:pPr>
            <a:r>
              <a:rPr lang="en-US" sz="1200" dirty="0" err="1"/>
              <a:t>Stationsunterricht</a:t>
            </a:r>
            <a:r>
              <a:rPr lang="en-US" sz="1200" dirty="0"/>
              <a:t> 	„station teaching”</a:t>
            </a:r>
          </a:p>
          <a:p>
            <a:pPr marL="180975" lvl="1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419350" algn="l"/>
              </a:tabLst>
            </a:pPr>
            <a:endParaRPr lang="en-US" sz="12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  <a:tabLst>
                <a:tab pos="2419350" algn="l"/>
              </a:tabLst>
            </a:pPr>
            <a:r>
              <a:rPr lang="en-US" sz="1200" dirty="0" err="1"/>
              <a:t>Parallelunterricht</a:t>
            </a:r>
            <a:r>
              <a:rPr lang="en-US" sz="1200" dirty="0"/>
              <a:t> 	„parallel teaching“</a:t>
            </a:r>
          </a:p>
          <a:p>
            <a:pPr marL="180975" lvl="1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419350" algn="l"/>
              </a:tabLst>
            </a:pPr>
            <a:endParaRPr lang="en-US" sz="12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  <a:tabLst>
                <a:tab pos="2419350" algn="l"/>
              </a:tabLst>
            </a:pPr>
            <a:r>
              <a:rPr lang="en-US" sz="1200" dirty="0" err="1"/>
              <a:t>Niveaudifferenzierter</a:t>
            </a:r>
            <a:r>
              <a:rPr lang="en-US" sz="1200" dirty="0"/>
              <a:t> </a:t>
            </a:r>
            <a:r>
              <a:rPr lang="en-US" sz="1200" dirty="0" err="1"/>
              <a:t>Unterricht</a:t>
            </a:r>
            <a:r>
              <a:rPr lang="en-US" sz="1200" dirty="0"/>
              <a:t> 	„remedial teaching“ </a:t>
            </a:r>
          </a:p>
          <a:p>
            <a:pPr marL="180975" lvl="1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419350" algn="l"/>
              </a:tabLst>
            </a:pPr>
            <a:endParaRPr lang="en-US" sz="1200" dirty="0"/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  <a:tabLst>
                <a:tab pos="2419350" algn="l"/>
              </a:tabLst>
            </a:pPr>
            <a:r>
              <a:rPr lang="en-US" sz="1200" dirty="0" err="1"/>
              <a:t>Zusatzunterricht</a:t>
            </a:r>
            <a:r>
              <a:rPr lang="en-US" sz="1200" dirty="0"/>
              <a:t>	„supplement teaching“</a:t>
            </a:r>
          </a:p>
          <a:p>
            <a:pPr marL="180975" lvl="1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2419350" algn="l"/>
              </a:tabLst>
            </a:pPr>
            <a:r>
              <a:rPr lang="en-US" sz="1200" dirty="0"/>
              <a:t>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+mj-lt"/>
              <a:buAutoNum type="alphaLcParenR"/>
              <a:tabLst>
                <a:tab pos="2514600" algn="l"/>
              </a:tabLst>
            </a:pPr>
            <a:r>
              <a:rPr lang="en-US" sz="1200" dirty="0"/>
              <a:t>„</a:t>
            </a:r>
            <a:r>
              <a:rPr lang="en-US" sz="1200" dirty="0" err="1"/>
              <a:t>Teamteaching</a:t>
            </a:r>
            <a:r>
              <a:rPr lang="en-US" sz="1200" dirty="0"/>
              <a:t>“ </a:t>
            </a:r>
            <a:endParaRPr lang="de-DE" sz="1200" dirty="0"/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98223A49-33DF-4801-B515-F1AA3AE35334}"/>
              </a:ext>
            </a:extLst>
          </p:cNvPr>
          <p:cNvSpPr txBox="1">
            <a:spLocks/>
          </p:cNvSpPr>
          <p:nvPr/>
        </p:nvSpPr>
        <p:spPr bwMode="auto">
          <a:xfrm>
            <a:off x="140494" y="5958837"/>
            <a:ext cx="7479506" cy="838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1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54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D00E881F-D860-4113-8FC7-258D8183AE16}"/>
              </a:ext>
            </a:extLst>
          </p:cNvPr>
          <p:cNvSpPr txBox="1">
            <a:spLocks/>
          </p:cNvSpPr>
          <p:nvPr/>
        </p:nvSpPr>
        <p:spPr bwMode="auto">
          <a:xfrm>
            <a:off x="1" y="1"/>
            <a:ext cx="7080422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Austausch: Vor- und Nachteile &amp; Erfahrungen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18EEDF4-366C-4225-9A0C-4FBFB2054F5C}"/>
              </a:ext>
            </a:extLst>
          </p:cNvPr>
          <p:cNvSpPr/>
          <p:nvPr/>
        </p:nvSpPr>
        <p:spPr>
          <a:xfrm>
            <a:off x="105032" y="1658031"/>
            <a:ext cx="903896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400" b="1" dirty="0"/>
              <a:t>Lehrer*in &amp; Beobachter*in 	„</a:t>
            </a:r>
            <a:r>
              <a:rPr lang="it-IT" sz="1400" b="1" dirty="0"/>
              <a:t>one </a:t>
            </a:r>
            <a:r>
              <a:rPr lang="de-DE" sz="1400" b="1" dirty="0" err="1"/>
              <a:t>teach</a:t>
            </a:r>
            <a:r>
              <a:rPr lang="de-DE" sz="1400" b="1" dirty="0"/>
              <a:t>, </a:t>
            </a:r>
            <a:r>
              <a:rPr lang="de-DE" sz="1400" b="1" dirty="0" err="1"/>
              <a:t>one</a:t>
            </a:r>
            <a:r>
              <a:rPr lang="de-DE" sz="1400" b="1" dirty="0"/>
              <a:t> </a:t>
            </a:r>
            <a:r>
              <a:rPr lang="de-DE" sz="1400" b="1" dirty="0" err="1"/>
              <a:t>observe</a:t>
            </a:r>
            <a:r>
              <a:rPr lang="de-DE" sz="1400" dirty="0"/>
              <a:t>“</a:t>
            </a:r>
          </a:p>
          <a:p>
            <a:pPr algn="just">
              <a:spcAft>
                <a:spcPts val="600"/>
              </a:spcAft>
              <a:tabLst>
                <a:tab pos="269875" algn="l"/>
              </a:tabLst>
            </a:pPr>
            <a:r>
              <a:rPr lang="de-DE" sz="1400" dirty="0"/>
              <a:t>	Eine/r der beiden Pädagogen übernimmt die primäre Unterrichtsverantwortung, während der/die andere beobachtet.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400" b="1" dirty="0"/>
              <a:t>Lehrer*in &amp; Helfer*in 	„</a:t>
            </a:r>
            <a:r>
              <a:rPr lang="de-DE" sz="1400" b="1" dirty="0" err="1"/>
              <a:t>one</a:t>
            </a:r>
            <a:r>
              <a:rPr lang="de-DE" sz="1400" b="1" dirty="0"/>
              <a:t> </a:t>
            </a:r>
            <a:r>
              <a:rPr lang="de-DE" sz="1400" b="1" dirty="0" err="1"/>
              <a:t>teach</a:t>
            </a:r>
            <a:r>
              <a:rPr lang="de-DE" sz="1400" b="1" dirty="0"/>
              <a:t>, </a:t>
            </a:r>
            <a:r>
              <a:rPr lang="de-DE" sz="1400" b="1" dirty="0" err="1"/>
              <a:t>one</a:t>
            </a:r>
            <a:r>
              <a:rPr lang="de-DE" sz="1400" b="1" dirty="0"/>
              <a:t> </a:t>
            </a:r>
            <a:r>
              <a:rPr lang="de-DE" sz="1400" b="1" dirty="0" err="1"/>
              <a:t>drift</a:t>
            </a:r>
            <a:r>
              <a:rPr lang="de-DE" sz="1400" b="1" dirty="0"/>
              <a:t>“</a:t>
            </a:r>
            <a:endParaRPr lang="de-DE" sz="1400" b="1" dirty="0">
              <a:solidFill>
                <a:srgbClr val="000000"/>
              </a:solidFill>
              <a:ea typeface="Helvetica" panose="020B0604020202020204" pitchFamily="34" charset="0"/>
            </a:endParaRPr>
          </a:p>
          <a:p>
            <a:pPr algn="just">
              <a:spcAft>
                <a:spcPts val="600"/>
              </a:spcAft>
              <a:tabLst>
                <a:tab pos="269875" algn="l"/>
              </a:tabLst>
            </a:pPr>
            <a:r>
              <a:rPr lang="de-DE" sz="1400" dirty="0"/>
              <a:t>	Eine/r der beiden Lehrkräfte übernimmt die primäre Unterrichtsverantwortung, die/ der andere 	unterstützt die </a:t>
            </a:r>
            <a:r>
              <a:rPr lang="de-DE" sz="1400" dirty="0" err="1"/>
              <a:t>SuS</a:t>
            </a:r>
            <a:r>
              <a:rPr lang="de-DE" sz="1400" dirty="0"/>
              <a:t> 	bei ihrer Arbeit, bei der Regulation ihres Verhaltens, bei der Verwirklichung ihrer kommunikativen Absichten.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400" b="1" dirty="0"/>
              <a:t>Stationsunterricht 		„</a:t>
            </a:r>
            <a:r>
              <a:rPr lang="de-DE" sz="1400" b="1" dirty="0" err="1"/>
              <a:t>station</a:t>
            </a:r>
            <a:r>
              <a:rPr lang="de-DE" sz="1400" b="1" dirty="0"/>
              <a:t> </a:t>
            </a:r>
            <a:r>
              <a:rPr lang="de-DE" sz="1400" b="1" dirty="0" err="1"/>
              <a:t>teaching</a:t>
            </a:r>
            <a:r>
              <a:rPr lang="de-DE" sz="1400" b="1" dirty="0"/>
              <a:t>“</a:t>
            </a:r>
          </a:p>
          <a:p>
            <a:pPr algn="just">
              <a:spcAft>
                <a:spcPts val="600"/>
              </a:spcAft>
              <a:tabLst>
                <a:tab pos="269875" algn="l"/>
              </a:tabLst>
            </a:pPr>
            <a:r>
              <a:rPr lang="de-DE" sz="1400" dirty="0"/>
              <a:t>	Der Unterrichtsinhalt wird in zwei Bereiche aufgeteilt. Es werden Gruppen gebildet, die von einer Person zur anderen 	wechseln, sodass alle </a:t>
            </a:r>
            <a:r>
              <a:rPr lang="de-DE" sz="1400" dirty="0" err="1"/>
              <a:t>SuS</a:t>
            </a:r>
            <a:r>
              <a:rPr lang="de-DE" sz="1400" dirty="0"/>
              <a:t> nacheinander von beiden Lehrkräften unterrichtet werden.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400" b="1" dirty="0"/>
              <a:t>Parallelunterricht 		„parallel </a:t>
            </a:r>
            <a:r>
              <a:rPr lang="de-DE" sz="1400" b="1" dirty="0" err="1"/>
              <a:t>teaching</a:t>
            </a:r>
            <a:r>
              <a:rPr lang="de-DE" sz="1400" b="1" dirty="0"/>
              <a:t>“</a:t>
            </a:r>
          </a:p>
          <a:p>
            <a:pPr algn="just">
              <a:spcAft>
                <a:spcPts val="600"/>
              </a:spcAft>
              <a:tabLst>
                <a:tab pos="269875" algn="l"/>
              </a:tabLst>
            </a:pPr>
            <a:r>
              <a:rPr lang="de-DE" sz="1400" dirty="0"/>
              <a:t>	Jede Lehrkraft unterrichtet eine Klassenhälfte, beide beziehen sich auf dieselben Inhalte.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400" b="1" dirty="0"/>
              <a:t>Niveaudifferenzierter Unterricht	„</a:t>
            </a:r>
            <a:r>
              <a:rPr lang="de-DE" sz="1400" b="1" dirty="0" err="1"/>
              <a:t>remedial</a:t>
            </a:r>
            <a:r>
              <a:rPr lang="de-DE" sz="1400" b="1" dirty="0"/>
              <a:t> </a:t>
            </a:r>
            <a:r>
              <a:rPr lang="de-DE" sz="1400" b="1" dirty="0" err="1"/>
              <a:t>teaching</a:t>
            </a:r>
            <a:r>
              <a:rPr lang="de-DE" sz="1400" b="1" dirty="0"/>
              <a:t>“</a:t>
            </a:r>
          </a:p>
          <a:p>
            <a:pPr algn="just">
              <a:spcAft>
                <a:spcPts val="600"/>
              </a:spcAft>
              <a:tabLst>
                <a:tab pos="269875" algn="l"/>
              </a:tabLst>
            </a:pPr>
            <a:r>
              <a:rPr lang="de-DE" sz="1400" dirty="0"/>
              <a:t>	Eine Lehrkraft unterrichtet eine Gruppe von </a:t>
            </a:r>
            <a:r>
              <a:rPr lang="de-DE" sz="1400" dirty="0" err="1"/>
              <a:t>SuS</a:t>
            </a:r>
            <a:r>
              <a:rPr lang="de-DE" sz="1400" dirty="0"/>
              <a:t>, die den Unterrichtsstoff bewältigen kann, die andere arbeitet mit 	denjenigen, die auf einem anderen Niveau operieren.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400" b="1" dirty="0"/>
              <a:t>Zusatzunterricht 		„</a:t>
            </a:r>
            <a:r>
              <a:rPr lang="de-DE" sz="1400" b="1" dirty="0" err="1"/>
              <a:t>supplement</a:t>
            </a:r>
            <a:r>
              <a:rPr lang="de-DE" sz="1400" b="1" dirty="0"/>
              <a:t> </a:t>
            </a:r>
            <a:r>
              <a:rPr lang="de-DE" sz="1400" b="1" dirty="0" err="1"/>
              <a:t>teaching</a:t>
            </a:r>
            <a:r>
              <a:rPr lang="de-DE" sz="1400" b="1" dirty="0"/>
              <a:t>“</a:t>
            </a:r>
          </a:p>
          <a:p>
            <a:pPr algn="just">
              <a:spcAft>
                <a:spcPts val="600"/>
              </a:spcAft>
              <a:tabLst>
                <a:tab pos="269875" algn="l"/>
              </a:tabLst>
            </a:pPr>
            <a:r>
              <a:rPr lang="de-DE" sz="1400" dirty="0"/>
              <a:t>	Eine Lehrkraft führt die Unterrichtsstunde durch, die andere bietet zusätzliches Material und differenzierte Hilfe für 	diejenigen </a:t>
            </a:r>
            <a:r>
              <a:rPr lang="de-DE" sz="1400" dirty="0" err="1"/>
              <a:t>SuS</a:t>
            </a:r>
            <a:r>
              <a:rPr lang="de-DE" sz="1400" dirty="0"/>
              <a:t> an, die den Stoff so nicht bewältigen können.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1400" b="1" dirty="0"/>
              <a:t>„Teamteaching“</a:t>
            </a:r>
          </a:p>
          <a:p>
            <a:pPr algn="just">
              <a:spcAft>
                <a:spcPts val="600"/>
              </a:spcAft>
              <a:tabLst>
                <a:tab pos="269875" algn="l"/>
              </a:tabLst>
            </a:pPr>
            <a:r>
              <a:rPr lang="de-DE" sz="1400" dirty="0"/>
              <a:t>	Regelschullehrer*in und </a:t>
            </a:r>
            <a:r>
              <a:rPr lang="de-DE" sz="1400" dirty="0" err="1"/>
              <a:t>Sonderpädagog</a:t>
            </a:r>
            <a:r>
              <a:rPr lang="de-DE" sz="1400" dirty="0"/>
              <a:t>*in führen den Unterricht mit allen </a:t>
            </a:r>
            <a:r>
              <a:rPr lang="de-DE" sz="1400" dirty="0" err="1"/>
              <a:t>SuS</a:t>
            </a:r>
            <a:r>
              <a:rPr lang="de-DE" sz="1400" dirty="0"/>
              <a:t> gemeinsam durch, indem sie 	gemeinsam oder abwechselnd die Führung übernehmen.</a:t>
            </a:r>
            <a:endParaRPr lang="de-DE" sz="1400" dirty="0">
              <a:solidFill>
                <a:srgbClr val="000000"/>
              </a:solidFill>
              <a:ea typeface="Helvetica" panose="020B0604020202020204" pitchFamily="34" charset="0"/>
            </a:endParaRPr>
          </a:p>
        </p:txBody>
      </p:sp>
      <p:pic>
        <p:nvPicPr>
          <p:cNvPr id="1028" name="Picture 4" descr="Aus hell wird dunkel - ​Facebook ändert Design des Like-Buttons - Internet  - Bild.de">
            <a:extLst>
              <a:ext uri="{FF2B5EF4-FFF2-40B4-BE49-F238E27FC236}">
                <a16:creationId xmlns:a16="http://schemas.microsoft.com/office/drawing/2014/main" id="{5A8814FA-A7EB-4F53-BE48-C74B65E3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" y="745503"/>
            <a:ext cx="1611353" cy="7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Aus hell wird dunkel - ​Facebook ändert Design des Like-Buttons - Internet  - Bild.de">
            <a:extLst>
              <a:ext uri="{FF2B5EF4-FFF2-40B4-BE49-F238E27FC236}">
                <a16:creationId xmlns:a16="http://schemas.microsoft.com/office/drawing/2014/main" id="{32871E2A-C355-4E99-BD78-9FD22C6E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78844" y="842086"/>
            <a:ext cx="1611353" cy="7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7841A25-14BC-4043-B643-2E4F479F8EFE}"/>
              </a:ext>
            </a:extLst>
          </p:cNvPr>
          <p:cNvSpPr txBox="1"/>
          <p:nvPr/>
        </p:nvSpPr>
        <p:spPr>
          <a:xfrm>
            <a:off x="360485" y="6408361"/>
            <a:ext cx="355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Handout S. 7-8</a:t>
            </a:r>
          </a:p>
        </p:txBody>
      </p:sp>
      <p:pic>
        <p:nvPicPr>
          <p:cNvPr id="8" name="Picture 7" descr="Quellbild anzeigen">
            <a:extLst>
              <a:ext uri="{FF2B5EF4-FFF2-40B4-BE49-F238E27FC236}">
                <a16:creationId xmlns:a16="http://schemas.microsoft.com/office/drawing/2014/main" id="{D1A9E1AE-5833-488E-9872-91B6E60F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03" y="225425"/>
            <a:ext cx="1438909" cy="10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5903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1CBAFB1-717B-461D-962D-589AE30B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3" y="0"/>
            <a:ext cx="4865914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5FFDE0F-A837-4EA1-9C9B-C3B0BFA3D3D3}"/>
              </a:ext>
            </a:extLst>
          </p:cNvPr>
          <p:cNvSpPr/>
          <p:nvPr/>
        </p:nvSpPr>
        <p:spPr>
          <a:xfrm>
            <a:off x="3477126" y="2225842"/>
            <a:ext cx="2213811" cy="661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braucht mal ´ne Pause!</a:t>
            </a:r>
          </a:p>
        </p:txBody>
      </p:sp>
    </p:spTree>
    <p:extLst>
      <p:ext uri="{BB962C8B-B14F-4D97-AF65-F5344CB8AC3E}">
        <p14:creationId xmlns:p14="http://schemas.microsoft.com/office/powerpoint/2010/main" val="4215458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D00E881F-D860-4113-8FC7-258D8183AE16}"/>
              </a:ext>
            </a:extLst>
          </p:cNvPr>
          <p:cNvSpPr txBox="1">
            <a:spLocks/>
          </p:cNvSpPr>
          <p:nvPr/>
        </p:nvSpPr>
        <p:spPr bwMode="auto">
          <a:xfrm>
            <a:off x="1031789" y="294173"/>
            <a:ext cx="7080422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Sieben Elemente des inklusiven Lernens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18EEDF4-366C-4225-9A0C-4FBFB2054F5C}"/>
              </a:ext>
            </a:extLst>
          </p:cNvPr>
          <p:cNvSpPr/>
          <p:nvPr/>
        </p:nvSpPr>
        <p:spPr>
          <a:xfrm>
            <a:off x="1231932" y="1837242"/>
            <a:ext cx="893393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sz="2400" dirty="0"/>
              <a:t>Bewegung ins Lernen bringen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sz="2400" dirty="0"/>
              <a:t>Orientierung schaffen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sz="2400" dirty="0"/>
              <a:t>Impulse setzen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sz="2400" dirty="0"/>
              <a:t>Klare Regeln schaffen/ umsetzen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sz="2400" dirty="0"/>
              <a:t>Individuelle Arbeit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sz="2400" dirty="0"/>
              <a:t>Persönliche Momente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de-DE" sz="2400" dirty="0"/>
              <a:t>Herausfordernde Momente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de-DE" sz="2400" b="1" dirty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148559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D00E881F-D860-4113-8FC7-258D8183AE16}"/>
              </a:ext>
            </a:extLst>
          </p:cNvPr>
          <p:cNvSpPr txBox="1">
            <a:spLocks/>
          </p:cNvSpPr>
          <p:nvPr/>
        </p:nvSpPr>
        <p:spPr bwMode="auto">
          <a:xfrm>
            <a:off x="1" y="1"/>
            <a:ext cx="7080422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Sieben Elemente des inklusiven Lernens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18EEDF4-366C-4225-9A0C-4FBFB2054F5C}"/>
              </a:ext>
            </a:extLst>
          </p:cNvPr>
          <p:cNvSpPr/>
          <p:nvPr/>
        </p:nvSpPr>
        <p:spPr>
          <a:xfrm>
            <a:off x="373352" y="1777299"/>
            <a:ext cx="867828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de-DE" sz="2200" b="1" dirty="0"/>
              <a:t>Arbeitsauftrag I    EA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de-DE" sz="2200" dirty="0" err="1"/>
              <a:t>Lies</a:t>
            </a:r>
            <a:r>
              <a:rPr lang="de-DE" sz="2200" dirty="0"/>
              <a:t> den AB </a:t>
            </a:r>
            <a:r>
              <a:rPr lang="de-DE" sz="2200" i="1" dirty="0"/>
              <a:t>Sieben Elemente des inklusiven Lernens.</a:t>
            </a:r>
            <a:endParaRPr lang="de-DE" sz="2200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de-DE" sz="2200" dirty="0"/>
              <a:t>Markiere </a:t>
            </a:r>
            <a:r>
              <a:rPr lang="de-DE" sz="2200" dirty="0">
                <a:highlight>
                  <a:srgbClr val="00FF00"/>
                </a:highlight>
              </a:rPr>
              <a:t>grün</a:t>
            </a:r>
            <a:r>
              <a:rPr lang="de-DE" sz="2200" dirty="0"/>
              <a:t>, was du schon machst.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de-DE" sz="2200" dirty="0"/>
              <a:t>Markiere </a:t>
            </a:r>
            <a:r>
              <a:rPr lang="de-DE" sz="2200" dirty="0">
                <a:highlight>
                  <a:srgbClr val="FFFF00"/>
                </a:highlight>
              </a:rPr>
              <a:t>gelb</a:t>
            </a:r>
            <a:r>
              <a:rPr lang="de-DE" sz="2200" dirty="0"/>
              <a:t>, was für deine jetzigen Lerngruppen sinnvoll erscheint.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sz="1200" dirty="0"/>
          </a:p>
          <a:p>
            <a:pPr algn="just">
              <a:spcAft>
                <a:spcPts val="600"/>
              </a:spcAft>
            </a:pPr>
            <a:r>
              <a:rPr lang="de-DE" sz="2200" b="1" dirty="0"/>
              <a:t>Arbeitsauftrag II     GA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de-DE" sz="2200" dirty="0"/>
              <a:t>Nennt konkrete Ideen/ Beispiele zu den </a:t>
            </a:r>
            <a:r>
              <a:rPr lang="de-DE" sz="2200" i="1" dirty="0"/>
              <a:t>7 Elementen des inklusiven Lernens </a:t>
            </a:r>
            <a:r>
              <a:rPr lang="de-DE" sz="2200" dirty="0"/>
              <a:t>für den Unterricht.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de-DE" sz="2200" dirty="0"/>
              <a:t>Erstellen dazu einen Ideenpool auf 	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7F071AD-DB09-48FB-B360-021E5FD13047}"/>
              </a:ext>
            </a:extLst>
          </p:cNvPr>
          <p:cNvSpPr txBox="1">
            <a:spLocks/>
          </p:cNvSpPr>
          <p:nvPr/>
        </p:nvSpPr>
        <p:spPr bwMode="auto">
          <a:xfrm>
            <a:off x="280989" y="6015188"/>
            <a:ext cx="8863011" cy="7286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Zeit: ca. 20 Minuten  Handout S. 4-6</a:t>
            </a:r>
          </a:p>
        </p:txBody>
      </p:sp>
      <p:pic>
        <p:nvPicPr>
          <p:cNvPr id="7" name="Picture 7" descr="Quellbild anzeigen">
            <a:extLst>
              <a:ext uri="{FF2B5EF4-FFF2-40B4-BE49-F238E27FC236}">
                <a16:creationId xmlns:a16="http://schemas.microsoft.com/office/drawing/2014/main" id="{2633FB87-0916-461F-A3E8-249AD082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03" y="225425"/>
            <a:ext cx="1438909" cy="10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247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Grafik 9">
            <a:extLst>
              <a:ext uri="{FF2B5EF4-FFF2-40B4-BE49-F238E27FC236}">
                <a16:creationId xmlns:a16="http://schemas.microsoft.com/office/drawing/2014/main" id="{2A4144B2-DE6F-4B44-8B73-562A3054C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613525"/>
            <a:ext cx="15605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01">
            <a:extLst>
              <a:ext uri="{FF2B5EF4-FFF2-40B4-BE49-F238E27FC236}">
                <a16:creationId xmlns:a16="http://schemas.microsoft.com/office/drawing/2014/main" id="{1B60F973-7CF7-411E-B0E7-6745C72D6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7275" y="3644900"/>
            <a:ext cx="431800" cy="179388"/>
          </a:xfrm>
          <a:prstGeom prst="rect">
            <a:avLst/>
          </a:prstGeom>
          <a:solidFill>
            <a:srgbClr val="73A7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38918" name="Text Box 13">
            <a:extLst>
              <a:ext uri="{FF2B5EF4-FFF2-40B4-BE49-F238E27FC236}">
                <a16:creationId xmlns:a16="http://schemas.microsoft.com/office/drawing/2014/main" id="{5269312D-90E6-406A-83DD-9371EC0A2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8913" y="6483350"/>
            <a:ext cx="13350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67D26207-83C3-4B2D-9181-49465EBCDC9D}" type="datetime4">
              <a:rPr lang="de-DE" altLang="de-DE" sz="800">
                <a:sym typeface="Symbol" panose="05050102010706020507" pitchFamily="18" charset="2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24. Juni 2025</a:t>
            </a:fld>
            <a:r>
              <a:rPr lang="de-DE" altLang="de-DE" sz="800">
                <a:sym typeface="Symbol" panose="05050102010706020507" pitchFamily="18" charset="2"/>
              </a:rPr>
              <a:t>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de-DE" altLang="de-DE" sz="800">
                <a:sym typeface="Symbol" panose="05050102010706020507" pitchFamily="18" charset="2"/>
              </a:rPr>
              <a:t> SÜD</a:t>
            </a:r>
            <a:endParaRPr lang="de-DE" altLang="de-DE" sz="800"/>
          </a:p>
        </p:txBody>
      </p:sp>
      <p:sp>
        <p:nvSpPr>
          <p:cNvPr id="14" name="Titel 4">
            <a:extLst>
              <a:ext uri="{FF2B5EF4-FFF2-40B4-BE49-F238E27FC236}">
                <a16:creationId xmlns:a16="http://schemas.microsoft.com/office/drawing/2014/main" id="{5186F0CE-412A-461C-A803-F60D59B4FB43}"/>
              </a:ext>
            </a:extLst>
          </p:cNvPr>
          <p:cNvSpPr txBox="1">
            <a:spLocks/>
          </p:cNvSpPr>
          <p:nvPr/>
        </p:nvSpPr>
        <p:spPr bwMode="auto">
          <a:xfrm>
            <a:off x="166688" y="109538"/>
            <a:ext cx="8726487" cy="7286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2400" b="1" kern="0" dirty="0">
                <a:solidFill>
                  <a:schemeClr val="tx1"/>
                </a:solidFill>
              </a:rPr>
              <a:t>Themenparkplatz</a:t>
            </a:r>
          </a:p>
        </p:txBody>
      </p:sp>
      <p:pic>
        <p:nvPicPr>
          <p:cNvPr id="38920" name="Grafik 2">
            <a:extLst>
              <a:ext uri="{FF2B5EF4-FFF2-40B4-BE49-F238E27FC236}">
                <a16:creationId xmlns:a16="http://schemas.microsoft.com/office/drawing/2014/main" id="{0EA63A58-31CE-471E-87A4-4602E47E4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842963"/>
            <a:ext cx="45053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Grafik 4">
            <a:extLst>
              <a:ext uri="{FF2B5EF4-FFF2-40B4-BE49-F238E27FC236}">
                <a16:creationId xmlns:a16="http://schemas.microsoft.com/office/drawing/2014/main" id="{D9EEC6E0-7890-4799-A042-AB5507A7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2393950"/>
            <a:ext cx="45053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hteck 5">
            <a:extLst>
              <a:ext uri="{FF2B5EF4-FFF2-40B4-BE49-F238E27FC236}">
                <a16:creationId xmlns:a16="http://schemas.microsoft.com/office/drawing/2014/main" id="{4FF47F8E-7C12-466B-A8EF-B37128986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765175"/>
            <a:ext cx="49688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4400" b="1"/>
              <a:t>Wünsche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4400" b="1"/>
              <a:t>&amp; Ideen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0B3C690-5B66-D7F5-03EC-D9225DFDFF5C}"/>
              </a:ext>
            </a:extLst>
          </p:cNvPr>
          <p:cNvSpPr txBox="1"/>
          <p:nvPr/>
        </p:nvSpPr>
        <p:spPr>
          <a:xfrm>
            <a:off x="462601" y="5561814"/>
            <a:ext cx="375118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DE" sz="3200" dirty="0"/>
              <a:t>Für die nächste Veranstaltung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DE05B-618B-E3CF-8492-BAC91CFD0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96281"/>
            <a:ext cx="7772400" cy="1470025"/>
          </a:xfrm>
        </p:spPr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Was?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A4653F-8A89-1CA1-703F-BFB2B91A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03" y="1865811"/>
            <a:ext cx="8582297" cy="1752600"/>
          </a:xfrm>
        </p:spPr>
        <p:txBody>
          <a:bodyPr>
            <a:noAutofit/>
          </a:bodyPr>
          <a:lstStyle/>
          <a:p>
            <a:pPr algn="l"/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dirty="0"/>
              <a:t>     Mein Vorschlag:     </a:t>
            </a:r>
          </a:p>
          <a:p>
            <a:pPr algn="l"/>
            <a:r>
              <a:rPr lang="de-DE" sz="2400" dirty="0"/>
              <a:t>       </a:t>
            </a:r>
          </a:p>
          <a:p>
            <a:pPr algn="l"/>
            <a:endParaRPr lang="de-DE" sz="2400" dirty="0"/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2400" dirty="0"/>
              <a:t> Lehrergesundheit/Zeitmanagement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2400" dirty="0"/>
              <a:t> Hausarbeit      oder    ???</a:t>
            </a:r>
          </a:p>
        </p:txBody>
      </p:sp>
    </p:spTree>
    <p:extLst>
      <p:ext uri="{BB962C8B-B14F-4D97-AF65-F5344CB8AC3E}">
        <p14:creationId xmlns:p14="http://schemas.microsoft.com/office/powerpoint/2010/main" val="1182845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DE05B-618B-E3CF-8492-BAC91CFD0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75499"/>
            <a:ext cx="7772400" cy="1470025"/>
          </a:xfrm>
        </p:spPr>
        <p:txBody>
          <a:bodyPr/>
          <a:lstStyle/>
          <a:p>
            <a:r>
              <a:rPr lang="de-DE" dirty="0"/>
              <a:t>Unser letztes Treffen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DA4653F-8A89-1CA1-703F-BFB2B91A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03" y="1865811"/>
            <a:ext cx="8582297" cy="1752600"/>
          </a:xfrm>
        </p:spPr>
        <p:txBody>
          <a:bodyPr>
            <a:noAutofit/>
          </a:bodyPr>
          <a:lstStyle/>
          <a:p>
            <a:pPr algn="l"/>
            <a:r>
              <a:rPr lang="de-DE" sz="2400" b="1" dirty="0">
                <a:solidFill>
                  <a:srgbClr val="C00000"/>
                </a:solidFill>
              </a:rPr>
              <a:t>Wann?</a:t>
            </a:r>
            <a:r>
              <a:rPr lang="de-DE" sz="2400" dirty="0"/>
              <a:t>  16.07.24, 15:00 – 18:00 Uhr</a:t>
            </a:r>
          </a:p>
          <a:p>
            <a:pPr algn="l"/>
            <a:endParaRPr lang="de-DE" sz="2400" dirty="0"/>
          </a:p>
          <a:p>
            <a:pPr algn="l"/>
            <a:r>
              <a:rPr lang="de-DE" sz="2400" b="1" dirty="0">
                <a:solidFill>
                  <a:srgbClr val="C00000"/>
                </a:solidFill>
              </a:rPr>
              <a:t>Wo?</a:t>
            </a:r>
            <a:r>
              <a:rPr lang="de-DE" sz="2400" dirty="0"/>
              <a:t>      Schule/ Garten …</a:t>
            </a:r>
          </a:p>
          <a:p>
            <a:pPr algn="l"/>
            <a:endParaRPr lang="de-DE" sz="2400" b="1" dirty="0">
              <a:solidFill>
                <a:srgbClr val="C00000"/>
              </a:solidFill>
            </a:endParaRPr>
          </a:p>
          <a:p>
            <a:pPr algn="l"/>
            <a:r>
              <a:rPr lang="de-DE" sz="2400" b="1" dirty="0">
                <a:solidFill>
                  <a:srgbClr val="C00000"/>
                </a:solidFill>
              </a:rPr>
              <a:t>Was? </a:t>
            </a:r>
            <a:r>
              <a:rPr lang="de-DE" sz="2400" dirty="0"/>
              <a:t>     Mein Vorschlag:           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2400" dirty="0"/>
              <a:t> Snacks, Schokolade, Kekse, Kuchen ….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2400" dirty="0"/>
              <a:t> Lehrergesundheit/Zeitmanagement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de-DE" sz="2400" dirty="0"/>
              <a:t> Hausarbeit</a:t>
            </a:r>
          </a:p>
          <a:p>
            <a:pPr algn="l"/>
            <a:r>
              <a:rPr lang="de-DE" sz="2400" dirty="0"/>
              <a:t>         oder    ???</a:t>
            </a:r>
          </a:p>
        </p:txBody>
      </p:sp>
    </p:spTree>
    <p:extLst>
      <p:ext uri="{BB962C8B-B14F-4D97-AF65-F5344CB8AC3E}">
        <p14:creationId xmlns:p14="http://schemas.microsoft.com/office/powerpoint/2010/main" val="3905646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1CBAFB1-717B-461D-962D-589AE30BF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3" y="0"/>
            <a:ext cx="4865914" cy="7280031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5FFDE0F-A837-4EA1-9C9B-C3B0BFA3D3D3}"/>
              </a:ext>
            </a:extLst>
          </p:cNvPr>
          <p:cNvSpPr/>
          <p:nvPr/>
        </p:nvSpPr>
        <p:spPr>
          <a:xfrm>
            <a:off x="3477126" y="2225842"/>
            <a:ext cx="2213811" cy="6617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Hat mal Feierabend!</a:t>
            </a:r>
          </a:p>
        </p:txBody>
      </p:sp>
    </p:spTree>
    <p:extLst>
      <p:ext uri="{BB962C8B-B14F-4D97-AF65-F5344CB8AC3E}">
        <p14:creationId xmlns:p14="http://schemas.microsoft.com/office/powerpoint/2010/main" val="69815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u="sng" dirty="0">
                <a:latin typeface="+mn-lt"/>
              </a:rPr>
              <a:t>Allgemeiner Austausch: Wie geht es mir heute?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6327" y="6173788"/>
            <a:ext cx="496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Wer mag beginnen ….ihr kommt eh alle dran….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D208262-7219-7711-6427-67C15B82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5" y="1721796"/>
            <a:ext cx="4466650" cy="4328808"/>
          </a:xfrm>
        </p:spPr>
        <p:txBody>
          <a:bodyPr>
            <a:noAutofit/>
          </a:bodyPr>
          <a:lstStyle/>
          <a:p>
            <a:r>
              <a:rPr lang="de-DE" sz="2400" dirty="0">
                <a:latin typeface="+mn-lt"/>
              </a:rPr>
              <a:t>Ihr könnt euch einem der Bilder zuordnen ;-)</a:t>
            </a:r>
          </a:p>
          <a:p>
            <a:r>
              <a:rPr lang="de-DE" sz="2400" dirty="0">
                <a:latin typeface="+mn-lt"/>
              </a:rPr>
              <a:t>Was lief gut die letzten Wochen?</a:t>
            </a:r>
          </a:p>
          <a:p>
            <a:r>
              <a:rPr lang="de-DE" sz="2400" dirty="0">
                <a:latin typeface="+mn-lt"/>
              </a:rPr>
              <a:t>Was lief nicht optimal?</a:t>
            </a:r>
          </a:p>
          <a:p>
            <a:r>
              <a:rPr lang="de-DE" sz="2400" dirty="0">
                <a:latin typeface="+mn-lt"/>
              </a:rPr>
              <a:t>Wo habt ihr Fortschritte gemacht?</a:t>
            </a:r>
          </a:p>
          <a:p>
            <a:r>
              <a:rPr lang="de-DE" sz="2400" dirty="0">
                <a:latin typeface="+mn-lt"/>
              </a:rPr>
              <a:t>Was liegt euch auf der Seele?</a:t>
            </a:r>
          </a:p>
          <a:p>
            <a:r>
              <a:rPr lang="de-DE" sz="2400" dirty="0">
                <a:latin typeface="+mn-lt"/>
              </a:rPr>
              <a:t>Wann hast du das letzte Mal richtig gelacht in der Schule?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55AFC18-BEBE-5778-6586-96567B69BB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98" y="6064510"/>
            <a:ext cx="610251" cy="61025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DD0BC94-EE63-C35A-53B4-6BA837A12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1" y="1721796"/>
            <a:ext cx="4084644" cy="40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01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D00E881F-D860-4113-8FC7-258D8183AE16}"/>
              </a:ext>
            </a:extLst>
          </p:cNvPr>
          <p:cNvSpPr txBox="1">
            <a:spLocks/>
          </p:cNvSpPr>
          <p:nvPr/>
        </p:nvSpPr>
        <p:spPr bwMode="auto">
          <a:xfrm>
            <a:off x="1" y="1"/>
            <a:ext cx="7245530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Vertiefende Videos – </a:t>
            </a:r>
          </a:p>
          <a:p>
            <a:pPr algn="just">
              <a:defRPr/>
            </a:pP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Inklusion in der Schule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18EEDF4-366C-4225-9A0C-4FBFB2054F5C}"/>
              </a:ext>
            </a:extLst>
          </p:cNvPr>
          <p:cNvSpPr/>
          <p:nvPr/>
        </p:nvSpPr>
        <p:spPr>
          <a:xfrm>
            <a:off x="123569" y="1763351"/>
            <a:ext cx="8933934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b="1" dirty="0"/>
              <a:t>Inklusion und Integration - identische oder zieldifferente Ansätze im schulischen Kontext (14 Min)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357188" algn="l"/>
              </a:tabLst>
            </a:pPr>
            <a:r>
              <a:rPr lang="de-DE" sz="2000" dirty="0"/>
              <a:t>	</a:t>
            </a:r>
            <a:r>
              <a:rPr lang="de-DE" sz="2000" dirty="0">
                <a:hlinkClick r:id="rId2"/>
              </a:rPr>
              <a:t>www.youtube.com/watch?v=jnJraGZvsh8</a:t>
            </a:r>
            <a:endParaRPr lang="de-DE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sz="2000" b="1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sz="2000" b="1" dirty="0"/>
              <a:t>Inklusion: Gemeinschaft als Menschenrecht – Quarks (45 Min)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357188" algn="l"/>
              </a:tabLst>
            </a:pPr>
            <a:r>
              <a:rPr lang="de-DE" sz="2000" dirty="0"/>
              <a:t>	</a:t>
            </a:r>
            <a:r>
              <a:rPr lang="de-DE" sz="2000" dirty="0">
                <a:hlinkClick r:id="rId3"/>
              </a:rPr>
              <a:t>www.youtube.com/watch?v=Y52d-qe1Mw4&amp;t=2162s</a:t>
            </a:r>
            <a:endParaRPr lang="de-DE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357188" algn="l"/>
              </a:tabLst>
            </a:pPr>
            <a:endParaRPr lang="de-DE" sz="20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de-DE" sz="2000" b="1" dirty="0"/>
              <a:t>Ist Inklusion eine Utopie? - Raúl Krauthausen (21 Min)</a:t>
            </a:r>
          </a:p>
          <a:p>
            <a:pPr algn="just">
              <a:lnSpc>
                <a:spcPct val="150000"/>
              </a:lnSpc>
              <a:tabLst>
                <a:tab pos="357188" algn="l"/>
              </a:tabLst>
            </a:pPr>
            <a:r>
              <a:rPr lang="de-DE" sz="2000" b="1" dirty="0"/>
              <a:t>	</a:t>
            </a:r>
            <a:r>
              <a:rPr lang="de-DE" sz="2000" dirty="0">
                <a:hlinkClick r:id="rId4"/>
              </a:rPr>
              <a:t>www.youtube.com/watch?v=naU6OcijQpM&amp;t=836s</a:t>
            </a:r>
            <a:endParaRPr lang="de-DE" sz="2000" dirty="0"/>
          </a:p>
          <a:p>
            <a:pPr algn="just">
              <a:lnSpc>
                <a:spcPct val="150000"/>
              </a:lnSpc>
              <a:tabLst>
                <a:tab pos="357188" algn="l"/>
              </a:tabLst>
            </a:pPr>
            <a:endParaRPr lang="de-DE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357188" algn="l"/>
              </a:tabLst>
            </a:pPr>
            <a:endParaRPr lang="de-DE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357188" algn="l"/>
              </a:tabLst>
            </a:pPr>
            <a:endParaRPr lang="de-DE" sz="2000" dirty="0"/>
          </a:p>
          <a:p>
            <a:pPr algn="just">
              <a:lnSpc>
                <a:spcPct val="150000"/>
              </a:lnSpc>
              <a:spcBef>
                <a:spcPts val="0"/>
              </a:spcBef>
              <a:tabLst>
                <a:tab pos="357188" algn="l"/>
              </a:tabLst>
            </a:pPr>
            <a:endParaRPr lang="de-DE" sz="2000" dirty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de-DE" sz="2000" b="1" dirty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de-DE" sz="2000" dirty="0"/>
          </a:p>
        </p:txBody>
      </p:sp>
      <p:pic>
        <p:nvPicPr>
          <p:cNvPr id="5" name="Grafik 4" descr="Ein Bild, das Silhouette enthält.&#10;&#10;Automatisch generierte Beschreibung">
            <a:extLst>
              <a:ext uri="{FF2B5EF4-FFF2-40B4-BE49-F238E27FC236}">
                <a16:creationId xmlns:a16="http://schemas.microsoft.com/office/drawing/2014/main" id="{D647A7E9-A9DF-40AD-93B5-603AE5E48D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68" y="0"/>
            <a:ext cx="1962232" cy="13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4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06A8C58-7C30-45E2-A3D9-87E6A7021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895" y="1844675"/>
            <a:ext cx="3040622" cy="40132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9D455C1-9277-4EAD-8AD5-8766681F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Graf-</a:t>
            </a:r>
            <a:r>
              <a:rPr lang="de-DE" dirty="0" err="1"/>
              <a:t>iz</a:t>
            </a:r>
            <a:r>
              <a:rPr lang="de-DE" dirty="0"/>
              <a:t> Unterrichtsplanung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E1379F9-C313-43FE-B242-1BBD6B94CC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686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>
            <a:extLst>
              <a:ext uri="{FF2B5EF4-FFF2-40B4-BE49-F238E27FC236}">
                <a16:creationId xmlns:a16="http://schemas.microsoft.com/office/drawing/2014/main" id="{CDEEDA61-3998-4AA4-848B-79A35AB431AD}"/>
              </a:ext>
            </a:extLst>
          </p:cNvPr>
          <p:cNvSpPr txBox="1">
            <a:spLocks/>
          </p:cNvSpPr>
          <p:nvPr/>
        </p:nvSpPr>
        <p:spPr bwMode="auto">
          <a:xfrm>
            <a:off x="166689" y="128587"/>
            <a:ext cx="7775527" cy="129090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Wahlaufgabe: </a:t>
            </a:r>
          </a:p>
          <a:p>
            <a:pPr algn="just">
              <a:defRPr/>
            </a:pPr>
            <a:r>
              <a:rPr lang="de-DE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Schulische &amp; außerschulische Unterstützungssysteme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052CC88-6257-47E5-87E9-47C6E87912CC}"/>
              </a:ext>
            </a:extLst>
          </p:cNvPr>
          <p:cNvSpPr txBox="1">
            <a:spLocks/>
          </p:cNvSpPr>
          <p:nvPr/>
        </p:nvSpPr>
        <p:spPr bwMode="auto">
          <a:xfrm>
            <a:off x="166688" y="1694633"/>
            <a:ext cx="8863012" cy="4471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/>
              <a:t>Schulsozialarbeit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/>
              <a:t>Schulpsychologischer Dienst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/>
              <a:t>Schulische Assistenz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/>
              <a:t>Hilfen zu einer angemessen Schulbildung („Schulbegleitung“)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de-DE" sz="2000" b="1" dirty="0"/>
              <a:t>Arbeitsauftrag: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2000" dirty="0"/>
              <a:t>Wähle ein </a:t>
            </a:r>
            <a:r>
              <a:rPr lang="de-DE" sz="2000" kern="0" dirty="0">
                <a:cs typeface="Arial" panose="020B0604020202020204" pitchFamily="34" charset="0"/>
              </a:rPr>
              <a:t>Unterstützungssystem</a:t>
            </a:r>
            <a:r>
              <a:rPr lang="de-DE" sz="2000" dirty="0"/>
              <a:t> aus, zu dem du mehr erfahren willst.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2000" dirty="0" err="1"/>
              <a:t>Lies</a:t>
            </a:r>
            <a:r>
              <a:rPr lang="de-DE" sz="2000" dirty="0"/>
              <a:t> in der Broschüre </a:t>
            </a:r>
            <a:r>
              <a:rPr lang="de-DE" sz="2000" i="1" dirty="0"/>
              <a:t>Wissenswertes über Sonderpädagogik in S-H </a:t>
            </a:r>
            <a:r>
              <a:rPr lang="de-DE" sz="2000" dirty="0"/>
              <a:t>auf den Seiten 50 – 52 den entsprechenden Abschnitt.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2000" dirty="0"/>
              <a:t>Berichte über die Arbeit &amp; Auftrag des jeweiligen </a:t>
            </a:r>
            <a:r>
              <a:rPr lang="de-DE" sz="2000" kern="0" dirty="0">
                <a:cs typeface="Arial" panose="020B0604020202020204" pitchFamily="34" charset="0"/>
              </a:rPr>
              <a:t>Unterstützungssystems</a:t>
            </a:r>
            <a:r>
              <a:rPr lang="de-DE" sz="2000" dirty="0"/>
              <a:t>.</a:t>
            </a:r>
            <a:endParaRPr lang="de-DE" sz="2000" i="1" kern="0" dirty="0"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de-DE" sz="2000" kern="0" dirty="0">
                <a:cs typeface="Arial" panose="020B0604020202020204" pitchFamily="34" charset="0"/>
              </a:rPr>
              <a:t>Formuliere deine Fragen &amp; Unsicherheiten zu dieser Thematik. </a:t>
            </a:r>
            <a:endParaRPr lang="de-DE" sz="2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DDC7E4-7320-4BF9-A91D-3F892E18E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216" y="1"/>
            <a:ext cx="1201783" cy="16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0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E18EEDF4-366C-4225-9A0C-4FBFB2054F5C}"/>
              </a:ext>
            </a:extLst>
          </p:cNvPr>
          <p:cNvSpPr/>
          <p:nvPr/>
        </p:nvSpPr>
        <p:spPr>
          <a:xfrm>
            <a:off x="53349" y="3790876"/>
            <a:ext cx="8933934" cy="189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/>
              <a:t>Kooperation + gemeinsames Arbeiten sind keine Selbstläufer, sondern müssen geplant werden &amp; wachsen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2000" dirty="0"/>
              <a:t>bei zwei Lehrkräften ist eine Aufteilung der Aufgaben &amp; Verantwortungsbereiche sowie Absprachen unausweichlich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071CD78-0305-4666-9B82-DEB0944620C2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542421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Qualitätsstufen des kooperativen Prozesses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3B10BB-B245-460F-956F-F86654E55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31" y="1691546"/>
            <a:ext cx="8331370" cy="22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3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6CB59-228D-6A11-056A-7045CD5A1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668" y="127454"/>
            <a:ext cx="8432074" cy="1470025"/>
          </a:xfrm>
        </p:spPr>
        <p:txBody>
          <a:bodyPr/>
          <a:lstStyle/>
          <a:p>
            <a:r>
              <a:rPr lang="de-DE" dirty="0"/>
              <a:t>Ideen für unser letztes Treffen?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B75F0C-54C8-DF95-D359-24C15B732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29" y="2475411"/>
            <a:ext cx="6400800" cy="1752600"/>
          </a:xfrm>
        </p:spPr>
        <p:txBody>
          <a:bodyPr>
            <a:normAutofit/>
          </a:bodyPr>
          <a:lstStyle/>
          <a:p>
            <a:r>
              <a:rPr lang="de-DE" sz="4400" dirty="0"/>
              <a:t>Wo?</a:t>
            </a:r>
          </a:p>
          <a:p>
            <a:r>
              <a:rPr lang="de-DE" sz="4400" dirty="0"/>
              <a:t>Was?</a:t>
            </a:r>
          </a:p>
        </p:txBody>
      </p:sp>
    </p:spTree>
    <p:extLst>
      <p:ext uri="{BB962C8B-B14F-4D97-AF65-F5344CB8AC3E}">
        <p14:creationId xmlns:p14="http://schemas.microsoft.com/office/powerpoint/2010/main" val="3387828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D00E881F-D860-4113-8FC7-258D8183AE16}"/>
              </a:ext>
            </a:extLst>
          </p:cNvPr>
          <p:cNvSpPr txBox="1">
            <a:spLocks/>
          </p:cNvSpPr>
          <p:nvPr/>
        </p:nvSpPr>
        <p:spPr bwMode="auto">
          <a:xfrm>
            <a:off x="1" y="1"/>
            <a:ext cx="7080422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Inklusion in der Schule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FB540E5-CF57-4DEB-905B-3BADC6ACB234}"/>
              </a:ext>
            </a:extLst>
          </p:cNvPr>
          <p:cNvSpPr/>
          <p:nvPr/>
        </p:nvSpPr>
        <p:spPr>
          <a:xfrm>
            <a:off x="375693" y="2129895"/>
            <a:ext cx="8872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2400" dirty="0"/>
              <a:t>Beschreibe, wie du Inklusion an deiner Schule wahrnimmst.  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04F1B47-DC9B-4B3F-95FA-DF165221D6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9" y="2710719"/>
            <a:ext cx="1698171" cy="16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6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D00E881F-D860-4113-8FC7-258D8183AE16}"/>
              </a:ext>
            </a:extLst>
          </p:cNvPr>
          <p:cNvSpPr txBox="1">
            <a:spLocks/>
          </p:cNvSpPr>
          <p:nvPr/>
        </p:nvSpPr>
        <p:spPr bwMode="auto">
          <a:xfrm>
            <a:off x="1" y="1"/>
            <a:ext cx="7080422" cy="106345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defRPr/>
            </a:pPr>
            <a:r>
              <a:rPr lang="de-DE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 Beispiele: </a:t>
            </a:r>
          </a:p>
          <a:p>
            <a:pPr algn="just">
              <a:defRPr/>
            </a:pPr>
            <a:r>
              <a:rPr lang="de-DE" sz="28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Sieben Elemente des inklusiven Lernens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C1AB41-EF7E-44A4-9A3F-75F943B36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7" y="1447496"/>
            <a:ext cx="9144000" cy="436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575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CF4C7-4F72-72CE-07D2-4482A418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Interpretiert die </a:t>
            </a:r>
            <a:r>
              <a:rPr lang="de-DE" dirty="0" err="1"/>
              <a:t>Memes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824FBD1-632A-3EA0-E844-F52B4062DB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" y="1828800"/>
            <a:ext cx="3913632" cy="32095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7525616-B7A6-7086-78DA-DF19535F1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24" y="1728216"/>
            <a:ext cx="4864608" cy="364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04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C8DAEFC2-43B6-417B-A23C-F2B5C04CC733}"/>
              </a:ext>
            </a:extLst>
          </p:cNvPr>
          <p:cNvSpPr txBox="1">
            <a:spLocks/>
          </p:cNvSpPr>
          <p:nvPr/>
        </p:nvSpPr>
        <p:spPr bwMode="auto">
          <a:xfrm>
            <a:off x="166687" y="109537"/>
            <a:ext cx="8942387" cy="10107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Begriffsbestimmung: Inklusion &amp; Co.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392505-0238-4459-98A1-024DE0C5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0525"/>
            <a:ext cx="3238500" cy="228719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F0692C6-3E53-4444-A289-29A2C3A6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564" y="1590525"/>
            <a:ext cx="3048425" cy="233395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ED5C8B-5F76-4037-B339-4B8654BAE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5" y="4333640"/>
            <a:ext cx="3048425" cy="168616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EF651C6-B1F4-4D2A-8292-DFFEF39A0A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185" y="4185979"/>
            <a:ext cx="3048425" cy="2010056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AD7FBB4A-D60E-44E8-A088-8AD385A5C9C0}"/>
              </a:ext>
            </a:extLst>
          </p:cNvPr>
          <p:cNvSpPr/>
          <p:nvPr/>
        </p:nvSpPr>
        <p:spPr>
          <a:xfrm>
            <a:off x="190073" y="1876425"/>
            <a:ext cx="1457752" cy="716638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C6072E92-87C8-4570-BD94-C6A74676AF1B}"/>
              </a:ext>
            </a:extLst>
          </p:cNvPr>
          <p:cNvSpPr/>
          <p:nvPr/>
        </p:nvSpPr>
        <p:spPr>
          <a:xfrm>
            <a:off x="44452" y="4221909"/>
            <a:ext cx="1457752" cy="833679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488B0485-74B2-43AB-A492-E63FC3ACD89D}"/>
              </a:ext>
            </a:extLst>
          </p:cNvPr>
          <p:cNvSpPr/>
          <p:nvPr/>
        </p:nvSpPr>
        <p:spPr>
          <a:xfrm>
            <a:off x="5156564" y="1891483"/>
            <a:ext cx="1562313" cy="765175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E9F3CCC-7693-4E10-91DB-3BFDB4FD95A7}"/>
              </a:ext>
            </a:extLst>
          </p:cNvPr>
          <p:cNvSpPr/>
          <p:nvPr/>
        </p:nvSpPr>
        <p:spPr>
          <a:xfrm>
            <a:off x="4995275" y="4216725"/>
            <a:ext cx="1457752" cy="1050750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itel 4">
            <a:extLst>
              <a:ext uri="{FF2B5EF4-FFF2-40B4-BE49-F238E27FC236}">
                <a16:creationId xmlns:a16="http://schemas.microsoft.com/office/drawing/2014/main" id="{59ECFDA6-B586-4674-A091-9D7DD47C566A}"/>
              </a:ext>
            </a:extLst>
          </p:cNvPr>
          <p:cNvSpPr txBox="1">
            <a:spLocks/>
          </p:cNvSpPr>
          <p:nvPr/>
        </p:nvSpPr>
        <p:spPr bwMode="auto">
          <a:xfrm>
            <a:off x="100807" y="6019800"/>
            <a:ext cx="7337962" cy="7286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de-DE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Beschreibe die vier Abbildungen.</a:t>
            </a: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de-DE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Stelle Vermutungen zu den verschiedenen Abbildungen auf. </a:t>
            </a:r>
          </a:p>
          <a:p>
            <a:pPr marL="285750" indent="-285750" algn="l">
              <a:buFont typeface="Wingdings" panose="05000000000000000000" pitchFamily="2" charset="2"/>
              <a:buChar char="ü"/>
              <a:defRPr/>
            </a:pPr>
            <a:r>
              <a:rPr lang="de-DE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 Handout S. 3</a:t>
            </a:r>
          </a:p>
        </p:txBody>
      </p:sp>
    </p:spTree>
    <p:extLst>
      <p:ext uri="{BB962C8B-B14F-4D97-AF65-F5344CB8AC3E}">
        <p14:creationId xmlns:p14="http://schemas.microsoft.com/office/powerpoint/2010/main" val="27104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C8DAEFC2-43B6-417B-A23C-F2B5C04CC733}"/>
              </a:ext>
            </a:extLst>
          </p:cNvPr>
          <p:cNvSpPr txBox="1">
            <a:spLocks/>
          </p:cNvSpPr>
          <p:nvPr/>
        </p:nvSpPr>
        <p:spPr bwMode="auto">
          <a:xfrm>
            <a:off x="166687" y="109538"/>
            <a:ext cx="8942387" cy="9582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3000" i="1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Ist</a:t>
            </a:r>
            <a:r>
              <a:rPr lang="de-DE" sz="30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-Zustand im deutschen Bildungssystem</a:t>
            </a:r>
          </a:p>
        </p:txBody>
      </p:sp>
      <p:sp>
        <p:nvSpPr>
          <p:cNvPr id="23" name="Titel 4">
            <a:extLst>
              <a:ext uri="{FF2B5EF4-FFF2-40B4-BE49-F238E27FC236}">
                <a16:creationId xmlns:a16="http://schemas.microsoft.com/office/drawing/2014/main" id="{59ECFDA6-B586-4674-A091-9D7DD47C566A}"/>
              </a:ext>
            </a:extLst>
          </p:cNvPr>
          <p:cNvSpPr txBox="1">
            <a:spLocks/>
          </p:cNvSpPr>
          <p:nvPr/>
        </p:nvSpPr>
        <p:spPr bwMode="auto">
          <a:xfrm>
            <a:off x="0" y="6019800"/>
            <a:ext cx="7337962" cy="7286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de-DE" sz="1000" dirty="0"/>
              <a:t>Brigitte Schumann, 2018: Streitschrift </a:t>
            </a:r>
            <a:r>
              <a:rPr lang="de-DE" sz="1000" dirty="0" err="1"/>
              <a:t>Inkusion</a:t>
            </a:r>
            <a:endParaRPr lang="de-DE" sz="1000" dirty="0"/>
          </a:p>
          <a:p>
            <a:pPr algn="just"/>
            <a:endParaRPr lang="de-DE" sz="1000" dirty="0"/>
          </a:p>
          <a:p>
            <a:pPr algn="just"/>
            <a:r>
              <a:rPr lang="de-DE" sz="1000" dirty="0"/>
              <a:t>Birgit Lütje-Klose, Marie-Therese Langer, Björn Serke, Melanie Urban, (Hrsg.), 2011: </a:t>
            </a:r>
            <a:r>
              <a:rPr lang="de-DE" sz="1000" i="1" dirty="0"/>
              <a:t>Inklusion in Bildungsinstitutionen – eine Herausforderung an die Heil- und Sonderpädagogik</a:t>
            </a:r>
            <a:r>
              <a:rPr lang="de-DE" sz="1000" dirty="0"/>
              <a:t>. Klinkhardt: Bad Heilbrunn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0A3F5C-8C1F-44E8-B4BD-6B9037BA60CD}"/>
              </a:ext>
            </a:extLst>
          </p:cNvPr>
          <p:cNvSpPr/>
          <p:nvPr/>
        </p:nvSpPr>
        <p:spPr>
          <a:xfrm>
            <a:off x="140561" y="1699405"/>
            <a:ext cx="887281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dirty="0"/>
              <a:t>Die Aufnahme von Kindern und Jugendlichen mit Behinderungen in Regelschulen setzt sich in Deutschland aber auch 2021 weiter nur mühsam durch/ um.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dirty="0"/>
              <a:t>Ursachen: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de-DE" dirty="0"/>
              <a:t>allgemeine Vorbehalte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de-DE" dirty="0"/>
              <a:t>Kosten-Vorbehalte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de-DE" dirty="0"/>
              <a:t>mangelnde Bereitstellung von notwendigen Ressourcen (Personal &amp; Ausstattung)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de-DE" dirty="0"/>
              <a:t>Beharren auf verschiedenen, teilweise parallel betriebenen Schulformen 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de-DE" dirty="0"/>
              <a:t>Ängste vor Bedeutungsverlust der Sonder- und Heilpädagogik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de-DE" dirty="0"/>
              <a:t>Überforderung &amp; Unsicherheiten der Fachlehrkräfte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de-DE" dirty="0"/>
              <a:t>…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de-DE" sz="1200" dirty="0"/>
          </a:p>
          <a:p>
            <a:pPr marL="357188" lvl="1" indent="-357188" algn="just">
              <a:buFont typeface="Wingdings" panose="05000000000000000000" pitchFamily="2" charset="2"/>
              <a:buChar char="Ø"/>
            </a:pPr>
            <a:r>
              <a:rPr lang="de-DE" dirty="0"/>
              <a:t>Die Umsetzung inklusiver Ideen &amp; Praktiken ist dabei für alle Beteiligten (Sonderpädagogen, Förderschullehrkräfte &amp; Fachlehrkräften) weiterhin mit erheblichen Herausforderungen verbunden.</a:t>
            </a:r>
          </a:p>
          <a:p>
            <a:pPr marL="357188" lvl="1" indent="-357188" algn="just">
              <a:buFont typeface="Wingdings" panose="05000000000000000000" pitchFamily="2" charset="2"/>
              <a:buChar char="Ø"/>
            </a:pPr>
            <a:r>
              <a:rPr lang="de-DE" sz="1600" dirty="0"/>
              <a:t>Optional: 	Behindertenrechtskonvention: Stand der Inklusion nach 10 Jahren</a:t>
            </a:r>
          </a:p>
          <a:p>
            <a:pPr marL="0" lvl="1" algn="just">
              <a:tabLst>
                <a:tab pos="357188" algn="l"/>
              </a:tabLst>
            </a:pPr>
            <a:r>
              <a:rPr lang="de-DE" sz="1600" dirty="0"/>
              <a:t>	www.youtube.com/watch?v=rGJyphHJk2Y</a:t>
            </a:r>
          </a:p>
        </p:txBody>
      </p:sp>
    </p:spTree>
    <p:extLst>
      <p:ext uri="{BB962C8B-B14F-4D97-AF65-F5344CB8AC3E}">
        <p14:creationId xmlns:p14="http://schemas.microsoft.com/office/powerpoint/2010/main" val="30773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>
            <a:extLst>
              <a:ext uri="{FF2B5EF4-FFF2-40B4-BE49-F238E27FC236}">
                <a16:creationId xmlns:a16="http://schemas.microsoft.com/office/drawing/2014/main" id="{C8DAEFC2-43B6-417B-A23C-F2B5C04CC733}"/>
              </a:ext>
            </a:extLst>
          </p:cNvPr>
          <p:cNvSpPr txBox="1">
            <a:spLocks/>
          </p:cNvSpPr>
          <p:nvPr/>
        </p:nvSpPr>
        <p:spPr bwMode="auto">
          <a:xfrm>
            <a:off x="166687" y="109538"/>
            <a:ext cx="8942387" cy="95824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30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Perspektiv- &amp; Haltungswechsel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D0A3F5C-8C1F-44E8-B4BD-6B9037BA60CD}"/>
              </a:ext>
            </a:extLst>
          </p:cNvPr>
          <p:cNvSpPr/>
          <p:nvPr/>
        </p:nvSpPr>
        <p:spPr>
          <a:xfrm>
            <a:off x="140561" y="1699405"/>
            <a:ext cx="88728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de-DE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2000" dirty="0"/>
          </a:p>
        </p:txBody>
      </p:sp>
      <p:sp>
        <p:nvSpPr>
          <p:cNvPr id="5" name="Untertitel 8">
            <a:extLst>
              <a:ext uri="{FF2B5EF4-FFF2-40B4-BE49-F238E27FC236}">
                <a16:creationId xmlns:a16="http://schemas.microsoft.com/office/drawing/2014/main" id="{07339AFD-2994-40CA-993C-5C650030FD45}"/>
              </a:ext>
            </a:extLst>
          </p:cNvPr>
          <p:cNvSpPr txBox="1">
            <a:spLocks/>
          </p:cNvSpPr>
          <p:nvPr/>
        </p:nvSpPr>
        <p:spPr>
          <a:xfrm>
            <a:off x="685800" y="3120044"/>
            <a:ext cx="7772400" cy="1079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2400" b="1" dirty="0"/>
              <a:t>„Es ist normal, verschieden zu sein.“ </a:t>
            </a:r>
          </a:p>
          <a:p>
            <a:pPr marL="0" indent="0" algn="ctr">
              <a:buNone/>
            </a:pPr>
            <a:r>
              <a:rPr lang="de-DE" sz="2000" b="1" dirty="0"/>
              <a:t>Richard von Weizäcker</a:t>
            </a:r>
          </a:p>
          <a:p>
            <a:pPr algn="ctr"/>
            <a:endParaRPr lang="de-DE" dirty="0"/>
          </a:p>
        </p:txBody>
      </p:sp>
      <p:pic>
        <p:nvPicPr>
          <p:cNvPr id="7" name="Grafik 6" descr="Ein Bild, das Silhouette enthält.&#10;&#10;Automatisch generierte Beschreibung">
            <a:extLst>
              <a:ext uri="{FF2B5EF4-FFF2-40B4-BE49-F238E27FC236}">
                <a16:creationId xmlns:a16="http://schemas.microsoft.com/office/drawing/2014/main" id="{F01D25FF-B372-42CF-B31C-8A7188DA06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0"/>
            <a:ext cx="2533650" cy="168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>
            <a:extLst>
              <a:ext uri="{FF2B5EF4-FFF2-40B4-BE49-F238E27FC236}">
                <a16:creationId xmlns:a16="http://schemas.microsoft.com/office/drawing/2014/main" id="{CDEEDA61-3998-4AA4-848B-79A35AB431AD}"/>
              </a:ext>
            </a:extLst>
          </p:cNvPr>
          <p:cNvSpPr txBox="1">
            <a:spLocks/>
          </p:cNvSpPr>
          <p:nvPr/>
        </p:nvSpPr>
        <p:spPr bwMode="auto">
          <a:xfrm>
            <a:off x="166689" y="128588"/>
            <a:ext cx="8863011" cy="7286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Wert &amp; Bedeutung von Inklusion in der Schule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B9E27B5-8087-43C3-B227-3EB09483D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" y="1637211"/>
            <a:ext cx="9005224" cy="427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08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4">
            <a:extLst>
              <a:ext uri="{FF2B5EF4-FFF2-40B4-BE49-F238E27FC236}">
                <a16:creationId xmlns:a16="http://schemas.microsoft.com/office/drawing/2014/main" id="{CDEEDA61-3998-4AA4-848B-79A35AB431AD}"/>
              </a:ext>
            </a:extLst>
          </p:cNvPr>
          <p:cNvSpPr txBox="1">
            <a:spLocks/>
          </p:cNvSpPr>
          <p:nvPr/>
        </p:nvSpPr>
        <p:spPr bwMode="auto">
          <a:xfrm>
            <a:off x="166689" y="128588"/>
            <a:ext cx="8863011" cy="7286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de-DE" sz="3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Förderschwerpunkte</a:t>
            </a: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97AC4E6-E8D6-4DBF-86A4-924CC7A18C0B}"/>
              </a:ext>
            </a:extLst>
          </p:cNvPr>
          <p:cNvSpPr txBox="1">
            <a:spLocks/>
          </p:cNvSpPr>
          <p:nvPr/>
        </p:nvSpPr>
        <p:spPr bwMode="auto">
          <a:xfrm>
            <a:off x="71983" y="6129338"/>
            <a:ext cx="8863011" cy="7286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de-DE" sz="1200" dirty="0">
                <a:hlinkClick r:id="rId3"/>
              </a:rPr>
              <a:t>www.schleswig-holstein.de/DE/Fachinhalte/S/sonderpaedagogischeFoerderung/foerderschwerpunkte.html</a:t>
            </a:r>
            <a:endParaRPr lang="de-DE" sz="1200" dirty="0"/>
          </a:p>
          <a:p>
            <a:pPr algn="just"/>
            <a:endParaRPr lang="de-DE" sz="1200" dirty="0"/>
          </a:p>
          <a:p>
            <a:pPr algn="just"/>
            <a:r>
              <a:rPr lang="de-DE" sz="1200" i="1" dirty="0"/>
              <a:t>Wissenswertes </a:t>
            </a:r>
            <a:r>
              <a:rPr lang="de-DE" sz="1200" i="1" dirty="0" err="1"/>
              <a:t>über</a:t>
            </a:r>
            <a:r>
              <a:rPr lang="de-DE" sz="1200" i="1" dirty="0"/>
              <a:t> </a:t>
            </a:r>
            <a:r>
              <a:rPr lang="de-DE" sz="1200" i="1" dirty="0" err="1"/>
              <a:t>Sonderpädagogik</a:t>
            </a:r>
            <a:r>
              <a:rPr lang="de-DE" sz="1200" i="1" dirty="0"/>
              <a:t> in S-H für die Aus-, Fort- und Weiterbildung von Lehrkräften, S. 18-31, 42- 45.</a:t>
            </a:r>
            <a:endParaRPr lang="de-DE" sz="1200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052CC88-6257-47E5-87E9-47C6E87912CC}"/>
              </a:ext>
            </a:extLst>
          </p:cNvPr>
          <p:cNvSpPr txBox="1">
            <a:spLocks/>
          </p:cNvSpPr>
          <p:nvPr/>
        </p:nvSpPr>
        <p:spPr bwMode="auto">
          <a:xfrm>
            <a:off x="209006" y="2022631"/>
            <a:ext cx="8863012" cy="44710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1700" dirty="0" err="1"/>
              <a:t>SuS</a:t>
            </a:r>
            <a:r>
              <a:rPr lang="de-DE" sz="1700" dirty="0"/>
              <a:t> haben einen sonderpädagogischen Förderbedarf, wenn sie aufgrund ihrer Behinderung, Entwicklung oder chronischen Krankheit nur mit besonderer Unterstützung am Unterricht einer allgemein- oder berufsbildenden Schule teilnehmen können.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1700" dirty="0"/>
              <a:t>Förderbedarf wird im Rahmen eines sonderpädagogischen Überprüfungsverfahrens u.a. durch Förderschullehrkräfte ermittelt (Diagnostik)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de-DE" sz="1700" dirty="0"/>
              <a:t>Förderbedarf bezieht sich auf mindestens einen der 9 Förderschwerpunkte</a:t>
            </a:r>
          </a:p>
          <a:p>
            <a:pPr marL="360362" lvl="1" algn="just"/>
            <a:r>
              <a:rPr lang="de-DE" sz="1400" dirty="0"/>
              <a:t>   </a:t>
            </a:r>
            <a:r>
              <a:rPr lang="de-DE" sz="4000" dirty="0">
                <a:solidFill>
                  <a:srgbClr val="FF0000"/>
                </a:solidFill>
              </a:rPr>
              <a:t>????</a:t>
            </a:r>
          </a:p>
          <a:p>
            <a:pPr marL="265113" lvl="1" indent="-265113" algn="just">
              <a:buFont typeface="Wingdings" panose="05000000000000000000" pitchFamily="2" charset="2"/>
              <a:buChar char="Ø"/>
            </a:pPr>
            <a:r>
              <a:rPr lang="de-DE" sz="1700" dirty="0"/>
              <a:t>Jeder Förderschwerpunkt erhält einen entsprechenden Nachteilsausgleich.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1DDC7E4-7320-4BF9-A91D-3F892E18E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216" y="1"/>
            <a:ext cx="1201783" cy="169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Q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1816</Words>
  <Application>Microsoft Office PowerPoint</Application>
  <PresentationFormat>Bildschirmpräsentation (4:3)</PresentationFormat>
  <Paragraphs>274</Paragraphs>
  <Slides>36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3" baseType="lpstr">
      <vt:lpstr>Arial</vt:lpstr>
      <vt:lpstr>Arial Rounded MT Bold</vt:lpstr>
      <vt:lpstr>Calibri</vt:lpstr>
      <vt:lpstr>Helvetica</vt:lpstr>
      <vt:lpstr>Symbol</vt:lpstr>
      <vt:lpstr>Wingdings</vt:lpstr>
      <vt:lpstr>IQSH</vt:lpstr>
      <vt:lpstr>Ergänzungsmodul:  Quer- und Seiteneinstieg</vt:lpstr>
      <vt:lpstr>Tagesordnung</vt:lpstr>
      <vt:lpstr>Allgemeiner Austausch: Wie geht es mir heute?</vt:lpstr>
      <vt:lpstr>Interpretiert die Memes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Ablauf: Inklusion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Was?</vt:lpstr>
      <vt:lpstr>Unser letztes Treffen</vt:lpstr>
      <vt:lpstr>PowerPoint-Präsentation</vt:lpstr>
      <vt:lpstr>PowerPoint-Präsentation</vt:lpstr>
      <vt:lpstr>Graf-iz Unterrichtsplanung</vt:lpstr>
      <vt:lpstr>PowerPoint-Präsentation</vt:lpstr>
      <vt:lpstr>PowerPoint-Präsentation</vt:lpstr>
      <vt:lpstr>Ideen für unser letztes Treffen?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IQSH</dc:creator>
  <cp:lastModifiedBy>Olaf L.</cp:lastModifiedBy>
  <cp:revision>363</cp:revision>
  <dcterms:created xsi:type="dcterms:W3CDTF">2015-10-10T11:15:27Z</dcterms:created>
  <dcterms:modified xsi:type="dcterms:W3CDTF">2025-06-24T14:34:22Z</dcterms:modified>
</cp:coreProperties>
</file>