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
  </p:notesMasterIdLst>
  <p:sldIdLst>
    <p:sldId id="274" r:id="rId2"/>
    <p:sldId id="1142" r:id="rId3"/>
    <p:sldId id="257" r:id="rId4"/>
    <p:sldId id="1824" r:id="rId5"/>
    <p:sldId id="1826" r:id="rId6"/>
    <p:sldId id="1729" r:id="rId7"/>
    <p:sldId id="978" r:id="rId8"/>
    <p:sldId id="1001" r:id="rId9"/>
    <p:sldId id="1825" r:id="rId10"/>
    <p:sldId id="998" r:id="rId11"/>
    <p:sldId id="1155" r:id="rId12"/>
    <p:sldId id="260" r:id="rId13"/>
    <p:sldId id="1750" r:id="rId14"/>
    <p:sldId id="1094" r:id="rId15"/>
    <p:sldId id="532" r:id="rId16"/>
    <p:sldId id="1738" r:id="rId17"/>
    <p:sldId id="1115" r:id="rId18"/>
    <p:sldId id="1091" r:id="rId19"/>
    <p:sldId id="565" r:id="rId20"/>
    <p:sldId id="535" r:id="rId21"/>
    <p:sldId id="545" r:id="rId22"/>
    <p:sldId id="547" r:id="rId23"/>
    <p:sldId id="551" r:id="rId24"/>
    <p:sldId id="1132" r:id="rId25"/>
    <p:sldId id="1134" r:id="rId26"/>
    <p:sldId id="1135" r:id="rId27"/>
    <p:sldId id="1136" r:id="rId28"/>
    <p:sldId id="1137" r:id="rId29"/>
    <p:sldId id="1092" r:id="rId30"/>
    <p:sldId id="1745" r:id="rId31"/>
    <p:sldId id="1746" r:id="rId32"/>
    <p:sldId id="328" r:id="rId33"/>
    <p:sldId id="1747" r:id="rId34"/>
    <p:sldId id="1748" r:id="rId35"/>
    <p:sldId id="1133" r:id="rId36"/>
    <p:sldId id="464" r:id="rId37"/>
    <p:sldId id="1103" r:id="rId38"/>
    <p:sldId id="1098" r:id="rId39"/>
    <p:sldId id="1110" r:id="rId40"/>
    <p:sldId id="1101" r:id="rId41"/>
    <p:sldId id="1140" r:id="rId42"/>
    <p:sldId id="1141" r:id="rId43"/>
    <p:sldId id="1105" r:id="rId44"/>
    <p:sldId id="1111" r:id="rId45"/>
    <p:sldId id="1108" r:id="rId46"/>
    <p:sldId id="1116" r:id="rId47"/>
    <p:sldId id="1121" r:id="rId48"/>
    <p:sldId id="904" r:id="rId49"/>
    <p:sldId id="1106" r:id="rId50"/>
    <p:sldId id="527" r:id="rId51"/>
    <p:sldId id="1071" r:id="rId52"/>
    <p:sldId id="1112" r:id="rId53"/>
    <p:sldId id="1120" r:id="rId54"/>
    <p:sldId id="1095" r:id="rId55"/>
    <p:sldId id="529" r:id="rId56"/>
    <p:sldId id="1096" r:id="rId57"/>
    <p:sldId id="557" r:id="rId58"/>
    <p:sldId id="273" r:id="rId59"/>
    <p:sldId id="531" r:id="rId60"/>
    <p:sldId id="1113" r:id="rId61"/>
    <p:sldId id="534" r:id="rId62"/>
    <p:sldId id="562" r:id="rId63"/>
    <p:sldId id="1828" r:id="rId64"/>
    <p:sldId id="1093" r:id="rId65"/>
    <p:sldId id="446" r:id="rId66"/>
    <p:sldId id="1827" r:id="rId67"/>
    <p:sldId id="1212" r:id="rId68"/>
    <p:sldId id="1829" r:id="rId69"/>
    <p:sldId id="1250" r:id="rId70"/>
    <p:sldId id="1251" r:id="rId7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F2"/>
    <a:srgbClr val="45A8D9"/>
    <a:srgbClr val="A4ADB6"/>
    <a:srgbClr val="BBB2AB"/>
    <a:srgbClr val="008CCF"/>
    <a:srgbClr val="006DA2"/>
    <a:srgbClr val="3AB7D5"/>
    <a:srgbClr val="008BCE"/>
    <a:srgbClr val="405B8A"/>
    <a:srgbClr val="748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15" autoAdjust="0"/>
    <p:restoredTop sz="74380" autoAdjust="0"/>
  </p:normalViewPr>
  <p:slideViewPr>
    <p:cSldViewPr snapToGrid="0" showGuides="1">
      <p:cViewPr>
        <p:scale>
          <a:sx n="78" d="100"/>
          <a:sy n="78" d="100"/>
        </p:scale>
        <p:origin x="1224" y="-11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AE710-AE57-4CFB-8A6A-D4675F4580F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04CAEF11-2456-46B8-9B28-BFC2A20B708F}">
      <dgm:prSet phldrT="[Text]" custT="1"/>
      <dgm:spPr>
        <a:solidFill>
          <a:schemeClr val="accent1">
            <a:lumMod val="75000"/>
          </a:schemeClr>
        </a:solidFill>
      </dgm:spPr>
      <dgm:t>
        <a:bodyPr/>
        <a:lstStyle/>
        <a:p>
          <a:r>
            <a:rPr lang="de-DE" sz="1800"/>
            <a:t> </a:t>
          </a:r>
          <a:r>
            <a:rPr lang="de-DE" sz="1800" b="1" i="0"/>
            <a:t>Ausbildungsblöcke SU </a:t>
          </a:r>
        </a:p>
      </dgm:t>
    </dgm:pt>
    <dgm:pt modelId="{DA789A1E-2CDA-4114-A04F-AA7FCADCF09D}" type="parTrans" cxnId="{2FE93E34-A60C-4C18-A880-F390130F45C7}">
      <dgm:prSet/>
      <dgm:spPr/>
      <dgm:t>
        <a:bodyPr/>
        <a:lstStyle/>
        <a:p>
          <a:endParaRPr lang="de-DE"/>
        </a:p>
      </dgm:t>
    </dgm:pt>
    <dgm:pt modelId="{66F33F3D-9EC5-4731-A08F-B548C7F20200}" type="sibTrans" cxnId="{2FE93E34-A60C-4C18-A880-F390130F45C7}">
      <dgm:prSet/>
      <dgm:spPr/>
      <dgm:t>
        <a:bodyPr/>
        <a:lstStyle/>
        <a:p>
          <a:endParaRPr lang="de-DE"/>
        </a:p>
      </dgm:t>
    </dgm:pt>
    <dgm:pt modelId="{7DE68D65-5656-4CE7-A821-A09BD6B9514A}">
      <dgm:prSet phldrT="[Text]" custT="1"/>
      <dgm:spPr>
        <a:solidFill>
          <a:schemeClr val="accent4">
            <a:lumMod val="50000"/>
          </a:schemeClr>
        </a:solidFill>
      </dgm:spPr>
      <dgm:t>
        <a:bodyPr/>
        <a:lstStyle/>
        <a:p>
          <a:r>
            <a:rPr lang="de-DE" sz="1100"/>
            <a:t>A</a:t>
          </a:r>
        </a:p>
        <a:p>
          <a:r>
            <a:rPr lang="de-DE" sz="1100" b="1"/>
            <a:t>Diagnostik und Leistungsbewertung </a:t>
          </a:r>
        </a:p>
      </dgm:t>
    </dgm:pt>
    <dgm:pt modelId="{8777B442-F21C-4B61-8187-BA631D54B8E4}" type="parTrans" cxnId="{9402EEF6-C055-485E-B4B1-DE96301FCF0C}">
      <dgm:prSet/>
      <dgm:spPr/>
      <dgm:t>
        <a:bodyPr/>
        <a:lstStyle/>
        <a:p>
          <a:endParaRPr lang="de-DE"/>
        </a:p>
      </dgm:t>
    </dgm:pt>
    <dgm:pt modelId="{DA508D30-FE6C-4547-B45E-ABEEEACF35AA}" type="sibTrans" cxnId="{9402EEF6-C055-485E-B4B1-DE96301FCF0C}">
      <dgm:prSet/>
      <dgm:spPr/>
      <dgm:t>
        <a:bodyPr/>
        <a:lstStyle/>
        <a:p>
          <a:endParaRPr lang="de-DE"/>
        </a:p>
      </dgm:t>
    </dgm:pt>
    <dgm:pt modelId="{7DF36EC7-B4FC-4402-83DD-409856374F77}">
      <dgm:prSet phldrT="[Text]" custT="1"/>
      <dgm:spPr>
        <a:solidFill>
          <a:schemeClr val="accent6">
            <a:lumMod val="50000"/>
          </a:schemeClr>
        </a:solidFill>
      </dgm:spPr>
      <dgm:t>
        <a:bodyPr/>
        <a:lstStyle/>
        <a:p>
          <a:r>
            <a:rPr lang="de-DE" sz="1100"/>
            <a:t>C </a:t>
          </a:r>
        </a:p>
        <a:p>
          <a:r>
            <a:rPr lang="de-DE" sz="1100" b="1"/>
            <a:t>Kompetenzorientierter Sachunterricht </a:t>
          </a:r>
        </a:p>
      </dgm:t>
    </dgm:pt>
    <dgm:pt modelId="{DF5C8C56-B9A4-4204-BB25-295BCDB1BD43}" type="parTrans" cxnId="{232F2C55-5AC1-4F2E-936B-7B6825A10027}">
      <dgm:prSet/>
      <dgm:spPr/>
      <dgm:t>
        <a:bodyPr/>
        <a:lstStyle/>
        <a:p>
          <a:endParaRPr lang="de-DE"/>
        </a:p>
      </dgm:t>
    </dgm:pt>
    <dgm:pt modelId="{B1BD8B15-6B22-47E2-9312-F9671EBF163B}" type="sibTrans" cxnId="{232F2C55-5AC1-4F2E-936B-7B6825A10027}">
      <dgm:prSet/>
      <dgm:spPr/>
      <dgm:t>
        <a:bodyPr/>
        <a:lstStyle/>
        <a:p>
          <a:endParaRPr lang="de-DE"/>
        </a:p>
      </dgm:t>
    </dgm:pt>
    <dgm:pt modelId="{6B7CCE9F-9439-48A6-ADC2-3BA7144CCDC6}">
      <dgm:prSet custT="1"/>
      <dgm:spPr>
        <a:solidFill>
          <a:schemeClr val="accent2">
            <a:lumMod val="50000"/>
          </a:schemeClr>
        </a:solidFill>
      </dgm:spPr>
      <dgm:t>
        <a:bodyPr/>
        <a:lstStyle/>
        <a:p>
          <a:r>
            <a:rPr lang="de-DE" sz="1100" dirty="0"/>
            <a:t>B</a:t>
          </a:r>
        </a:p>
        <a:p>
          <a:r>
            <a:rPr lang="de-DE" sz="1100" b="1" dirty="0"/>
            <a:t>Didaktik und Diagnostik von Zeitbewusstsein und Raumbewusstsein </a:t>
          </a:r>
        </a:p>
      </dgm:t>
    </dgm:pt>
    <dgm:pt modelId="{E33ED645-81A8-4613-A244-327AE2014E2D}" type="parTrans" cxnId="{7A0CEACC-F476-4FC9-B3D3-B1CED7C2E257}">
      <dgm:prSet/>
      <dgm:spPr/>
      <dgm:t>
        <a:bodyPr/>
        <a:lstStyle/>
        <a:p>
          <a:endParaRPr lang="de-DE"/>
        </a:p>
      </dgm:t>
    </dgm:pt>
    <dgm:pt modelId="{40A3F043-A5F5-4E89-A8D5-4715B503EBC1}" type="sibTrans" cxnId="{7A0CEACC-F476-4FC9-B3D3-B1CED7C2E257}">
      <dgm:prSet/>
      <dgm:spPr/>
      <dgm:t>
        <a:bodyPr/>
        <a:lstStyle/>
        <a:p>
          <a:endParaRPr lang="de-DE"/>
        </a:p>
      </dgm:t>
    </dgm:pt>
    <dgm:pt modelId="{66E3DF29-8A98-41ED-A23C-32B8C981DEF5}">
      <dgm:prSet custT="1"/>
      <dgm:spPr>
        <a:solidFill>
          <a:schemeClr val="accent4">
            <a:lumMod val="75000"/>
          </a:schemeClr>
        </a:solidFill>
      </dgm:spPr>
      <dgm:t>
        <a:bodyPr/>
        <a:lstStyle/>
        <a:p>
          <a:r>
            <a:rPr lang="de-DE" sz="600"/>
            <a:t>A 1</a:t>
          </a:r>
        </a:p>
        <a:p>
          <a:r>
            <a:rPr lang="de-DE" sz="1100" b="0"/>
            <a:t>Diagnostik</a:t>
          </a:r>
          <a:r>
            <a:rPr lang="de-DE" sz="600" b="0"/>
            <a:t> </a:t>
          </a:r>
          <a:r>
            <a:rPr lang="de-DE" sz="600"/>
            <a:t>in den Sachfächern</a:t>
          </a:r>
        </a:p>
      </dgm:t>
    </dgm:pt>
    <dgm:pt modelId="{E31C19BE-043A-40D6-8CA8-BB0282C90936}" type="parTrans" cxnId="{53ACA628-B35F-482A-A16B-80830B7F3A56}">
      <dgm:prSet/>
      <dgm:spPr/>
      <dgm:t>
        <a:bodyPr/>
        <a:lstStyle/>
        <a:p>
          <a:endParaRPr lang="de-DE"/>
        </a:p>
      </dgm:t>
    </dgm:pt>
    <dgm:pt modelId="{49AA8820-A586-4077-A6D9-76DF37003CBB}" type="sibTrans" cxnId="{53ACA628-B35F-482A-A16B-80830B7F3A56}">
      <dgm:prSet/>
      <dgm:spPr/>
      <dgm:t>
        <a:bodyPr/>
        <a:lstStyle/>
        <a:p>
          <a:endParaRPr lang="de-DE"/>
        </a:p>
      </dgm:t>
    </dgm:pt>
    <dgm:pt modelId="{E646FEA8-6851-4001-8A5C-617E01A05AA9}">
      <dgm:prSet custT="1"/>
      <dgm:spPr>
        <a:solidFill>
          <a:schemeClr val="accent4">
            <a:lumMod val="75000"/>
          </a:schemeClr>
        </a:solidFill>
      </dgm:spPr>
      <dgm:t>
        <a:bodyPr/>
        <a:lstStyle/>
        <a:p>
          <a:r>
            <a:rPr lang="de-DE" sz="600"/>
            <a:t>A2 </a:t>
          </a:r>
        </a:p>
        <a:p>
          <a:r>
            <a:rPr lang="de-DE" sz="600"/>
            <a:t>Möglichkeiten der </a:t>
          </a:r>
          <a:r>
            <a:rPr lang="de-DE" sz="1050" b="0"/>
            <a:t>Leistungsbewertung</a:t>
          </a:r>
          <a:r>
            <a:rPr lang="de-DE" sz="600"/>
            <a:t> in den Sachfächern </a:t>
          </a:r>
        </a:p>
      </dgm:t>
    </dgm:pt>
    <dgm:pt modelId="{7C36A124-A5AC-4E87-9056-310911F8F81D}" type="parTrans" cxnId="{57471034-78AB-473C-99CD-8ED56A115B4D}">
      <dgm:prSet/>
      <dgm:spPr/>
      <dgm:t>
        <a:bodyPr/>
        <a:lstStyle/>
        <a:p>
          <a:endParaRPr lang="de-DE"/>
        </a:p>
      </dgm:t>
    </dgm:pt>
    <dgm:pt modelId="{C1553F46-C7BD-4880-92ED-3F3A2341D979}" type="sibTrans" cxnId="{57471034-78AB-473C-99CD-8ED56A115B4D}">
      <dgm:prSet/>
      <dgm:spPr/>
      <dgm:t>
        <a:bodyPr/>
        <a:lstStyle/>
        <a:p>
          <a:endParaRPr lang="de-DE"/>
        </a:p>
      </dgm:t>
    </dgm:pt>
    <dgm:pt modelId="{98036D54-0430-4120-AF80-C9E205DECF11}">
      <dgm:prSet custT="1"/>
      <dgm:spPr>
        <a:solidFill>
          <a:schemeClr val="accent2">
            <a:lumMod val="75000"/>
          </a:schemeClr>
        </a:solidFill>
      </dgm:spPr>
      <dgm:t>
        <a:bodyPr/>
        <a:lstStyle/>
        <a:p>
          <a:r>
            <a:rPr lang="de-DE" sz="600"/>
            <a:t>B1 </a:t>
          </a:r>
        </a:p>
        <a:p>
          <a:r>
            <a:rPr lang="de-DE" sz="600"/>
            <a:t>Didaktik und Diagnostik von </a:t>
          </a:r>
          <a:r>
            <a:rPr lang="de-DE" sz="1100" b="0"/>
            <a:t>Zeitbewusstsein</a:t>
          </a:r>
        </a:p>
      </dgm:t>
    </dgm:pt>
    <dgm:pt modelId="{FF532343-65CA-48A8-B90C-11A1D6D379B9}" type="parTrans" cxnId="{F5D637C8-01A7-455B-9099-70B9F888FF26}">
      <dgm:prSet/>
      <dgm:spPr/>
      <dgm:t>
        <a:bodyPr/>
        <a:lstStyle/>
        <a:p>
          <a:endParaRPr lang="de-DE"/>
        </a:p>
      </dgm:t>
    </dgm:pt>
    <dgm:pt modelId="{770547EC-068B-4AC9-801D-77296B8D1F7B}" type="sibTrans" cxnId="{F5D637C8-01A7-455B-9099-70B9F888FF26}">
      <dgm:prSet/>
      <dgm:spPr/>
      <dgm:t>
        <a:bodyPr/>
        <a:lstStyle/>
        <a:p>
          <a:endParaRPr lang="de-DE"/>
        </a:p>
      </dgm:t>
    </dgm:pt>
    <dgm:pt modelId="{A78B60E3-5558-45A5-B985-7F800C3B9A4F}">
      <dgm:prSet custT="1"/>
      <dgm:spPr>
        <a:solidFill>
          <a:schemeClr val="accent2">
            <a:lumMod val="75000"/>
          </a:schemeClr>
        </a:solidFill>
      </dgm:spPr>
      <dgm:t>
        <a:bodyPr/>
        <a:lstStyle/>
        <a:p>
          <a:r>
            <a:rPr lang="de-DE" sz="600"/>
            <a:t>B2 </a:t>
          </a:r>
        </a:p>
        <a:p>
          <a:r>
            <a:rPr lang="de-DE" sz="600"/>
            <a:t>Didaktik und Diagnostik von </a:t>
          </a:r>
          <a:r>
            <a:rPr lang="de-DE" sz="1100" b="0"/>
            <a:t>Raumbewusstsein </a:t>
          </a:r>
        </a:p>
      </dgm:t>
    </dgm:pt>
    <dgm:pt modelId="{17D50694-3F31-4036-A1D2-EF90262E90BB}" type="parTrans" cxnId="{BBC84B0C-628F-425E-B7C7-3CE1DF553994}">
      <dgm:prSet/>
      <dgm:spPr/>
      <dgm:t>
        <a:bodyPr/>
        <a:lstStyle/>
        <a:p>
          <a:endParaRPr lang="de-DE"/>
        </a:p>
      </dgm:t>
    </dgm:pt>
    <dgm:pt modelId="{666D2F77-1455-4941-A75B-D249933C7D40}" type="sibTrans" cxnId="{BBC84B0C-628F-425E-B7C7-3CE1DF553994}">
      <dgm:prSet/>
      <dgm:spPr/>
      <dgm:t>
        <a:bodyPr/>
        <a:lstStyle/>
        <a:p>
          <a:endParaRPr lang="de-DE"/>
        </a:p>
      </dgm:t>
    </dgm:pt>
    <dgm:pt modelId="{76C2F914-9D51-43B4-9BAF-667218FE50A0}">
      <dgm:prSet custT="1"/>
      <dgm:spPr>
        <a:solidFill>
          <a:schemeClr val="accent6">
            <a:lumMod val="75000"/>
          </a:schemeClr>
        </a:solidFill>
      </dgm:spPr>
      <dgm:t>
        <a:bodyPr/>
        <a:lstStyle/>
        <a:p>
          <a:r>
            <a:rPr lang="de-DE" sz="600"/>
            <a:t>C1</a:t>
          </a:r>
        </a:p>
        <a:p>
          <a:r>
            <a:rPr lang="de-DE" sz="1100"/>
            <a:t>Handlungsorientierung  </a:t>
          </a:r>
        </a:p>
      </dgm:t>
    </dgm:pt>
    <dgm:pt modelId="{59F92921-4BFB-49AC-A4CE-B6C9B6F263D1}" type="parTrans" cxnId="{25A324F0-139F-4CF2-9004-82F4094B1522}">
      <dgm:prSet/>
      <dgm:spPr/>
      <dgm:t>
        <a:bodyPr/>
        <a:lstStyle/>
        <a:p>
          <a:endParaRPr lang="de-DE"/>
        </a:p>
      </dgm:t>
    </dgm:pt>
    <dgm:pt modelId="{3E70A25C-2DCF-42BE-935C-0E949D865A81}" type="sibTrans" cxnId="{25A324F0-139F-4CF2-9004-82F4094B1522}">
      <dgm:prSet/>
      <dgm:spPr/>
      <dgm:t>
        <a:bodyPr/>
        <a:lstStyle/>
        <a:p>
          <a:endParaRPr lang="de-DE"/>
        </a:p>
      </dgm:t>
    </dgm:pt>
    <dgm:pt modelId="{3A875633-F041-4ECF-9742-FA87081C182A}">
      <dgm:prSet custT="1"/>
      <dgm:spPr>
        <a:solidFill>
          <a:schemeClr val="accent6">
            <a:lumMod val="75000"/>
          </a:schemeClr>
        </a:solidFill>
      </dgm:spPr>
      <dgm:t>
        <a:bodyPr/>
        <a:lstStyle/>
        <a:p>
          <a:r>
            <a:rPr lang="de-DE" sz="600"/>
            <a:t>C2</a:t>
          </a:r>
        </a:p>
        <a:p>
          <a:r>
            <a:rPr lang="de-DE" sz="1100"/>
            <a:t>Bedeutung der Sprache</a:t>
          </a:r>
        </a:p>
      </dgm:t>
    </dgm:pt>
    <dgm:pt modelId="{7529D370-01F9-4BF6-B0D2-D976A4E24A35}" type="parTrans" cxnId="{B3E63F50-0D26-4503-BD17-F991BF5E433F}">
      <dgm:prSet/>
      <dgm:spPr/>
      <dgm:t>
        <a:bodyPr/>
        <a:lstStyle/>
        <a:p>
          <a:endParaRPr lang="de-DE"/>
        </a:p>
      </dgm:t>
    </dgm:pt>
    <dgm:pt modelId="{1F1BD9BB-D7DA-4077-B321-88C07DBFFA5C}" type="sibTrans" cxnId="{B3E63F50-0D26-4503-BD17-F991BF5E433F}">
      <dgm:prSet/>
      <dgm:spPr/>
      <dgm:t>
        <a:bodyPr/>
        <a:lstStyle/>
        <a:p>
          <a:endParaRPr lang="de-DE"/>
        </a:p>
      </dgm:t>
    </dgm:pt>
    <dgm:pt modelId="{D8A60B18-1DC6-4702-A571-24C10B4777FB}">
      <dgm:prSet custT="1"/>
      <dgm:spPr>
        <a:solidFill>
          <a:schemeClr val="accent6">
            <a:lumMod val="75000"/>
          </a:schemeClr>
        </a:solidFill>
      </dgm:spPr>
      <dgm:t>
        <a:bodyPr/>
        <a:lstStyle/>
        <a:p>
          <a:r>
            <a:rPr lang="de-DE" sz="600"/>
            <a:t>C3</a:t>
          </a:r>
        </a:p>
        <a:p>
          <a:r>
            <a:rPr lang="de-DE" sz="1100"/>
            <a:t>Denk-, Arbeits-und Handlungsweisen </a:t>
          </a:r>
        </a:p>
      </dgm:t>
    </dgm:pt>
    <dgm:pt modelId="{6156D961-CF8B-4E6A-B9C8-9CAEFD713D1F}" type="parTrans" cxnId="{46340C46-0292-48CF-B061-868F898C7C57}">
      <dgm:prSet/>
      <dgm:spPr/>
      <dgm:t>
        <a:bodyPr/>
        <a:lstStyle/>
        <a:p>
          <a:endParaRPr lang="de-DE"/>
        </a:p>
      </dgm:t>
    </dgm:pt>
    <dgm:pt modelId="{56C2D734-A26B-4C7D-9967-95FAFF4C7716}" type="sibTrans" cxnId="{46340C46-0292-48CF-B061-868F898C7C57}">
      <dgm:prSet/>
      <dgm:spPr/>
      <dgm:t>
        <a:bodyPr/>
        <a:lstStyle/>
        <a:p>
          <a:endParaRPr lang="de-DE"/>
        </a:p>
      </dgm:t>
    </dgm:pt>
    <dgm:pt modelId="{7A46EA04-266C-4F37-945A-C9CF2375F57F}">
      <dgm:prSet custT="1"/>
      <dgm:spPr>
        <a:solidFill>
          <a:schemeClr val="accent6">
            <a:lumMod val="75000"/>
          </a:schemeClr>
        </a:solidFill>
      </dgm:spPr>
      <dgm:t>
        <a:bodyPr/>
        <a:lstStyle/>
        <a:p>
          <a:r>
            <a:rPr lang="de-DE" sz="600"/>
            <a:t>C4 </a:t>
          </a:r>
        </a:p>
        <a:p>
          <a:r>
            <a:rPr lang="de-DE" sz="1100"/>
            <a:t>außerschulische Lernorte</a:t>
          </a:r>
        </a:p>
      </dgm:t>
    </dgm:pt>
    <dgm:pt modelId="{F8FF2291-319E-4381-8CD4-D87171DD66A5}" type="parTrans" cxnId="{9067FBE5-549D-4F1A-88BB-A50DC47C7910}">
      <dgm:prSet/>
      <dgm:spPr/>
      <dgm:t>
        <a:bodyPr/>
        <a:lstStyle/>
        <a:p>
          <a:endParaRPr lang="de-DE"/>
        </a:p>
      </dgm:t>
    </dgm:pt>
    <dgm:pt modelId="{2BAA9669-105F-41D4-BD0A-E0D653303AAF}" type="sibTrans" cxnId="{9067FBE5-549D-4F1A-88BB-A50DC47C7910}">
      <dgm:prSet/>
      <dgm:spPr/>
      <dgm:t>
        <a:bodyPr/>
        <a:lstStyle/>
        <a:p>
          <a:endParaRPr lang="de-DE"/>
        </a:p>
      </dgm:t>
    </dgm:pt>
    <dgm:pt modelId="{01EDB4AC-B65A-4085-903D-619585E9C6A8}" type="pres">
      <dgm:prSet presAssocID="{55DAE710-AE57-4CFB-8A6A-D4675F4580FA}" presName="hierChild1" presStyleCnt="0">
        <dgm:presLayoutVars>
          <dgm:orgChart val="1"/>
          <dgm:chPref val="1"/>
          <dgm:dir/>
          <dgm:animOne val="branch"/>
          <dgm:animLvl val="lvl"/>
          <dgm:resizeHandles/>
        </dgm:presLayoutVars>
      </dgm:prSet>
      <dgm:spPr/>
    </dgm:pt>
    <dgm:pt modelId="{771A09AA-9961-439D-A71C-0152020149E5}" type="pres">
      <dgm:prSet presAssocID="{04CAEF11-2456-46B8-9B28-BFC2A20B708F}" presName="hierRoot1" presStyleCnt="0">
        <dgm:presLayoutVars>
          <dgm:hierBranch val="init"/>
        </dgm:presLayoutVars>
      </dgm:prSet>
      <dgm:spPr/>
    </dgm:pt>
    <dgm:pt modelId="{1FD2DD23-4B7F-45D8-BA6B-DBD2FCEB691C}" type="pres">
      <dgm:prSet presAssocID="{04CAEF11-2456-46B8-9B28-BFC2A20B708F}" presName="rootComposite1" presStyleCnt="0"/>
      <dgm:spPr/>
    </dgm:pt>
    <dgm:pt modelId="{F0FBDF2B-DE84-4498-8555-E96775682405}" type="pres">
      <dgm:prSet presAssocID="{04CAEF11-2456-46B8-9B28-BFC2A20B708F}" presName="rootText1" presStyleLbl="node0" presStyleIdx="0" presStyleCnt="1" custScaleX="379239">
        <dgm:presLayoutVars>
          <dgm:chPref val="3"/>
        </dgm:presLayoutVars>
      </dgm:prSet>
      <dgm:spPr/>
    </dgm:pt>
    <dgm:pt modelId="{FCD9185A-8277-4515-95BC-CBCF2DAE31C7}" type="pres">
      <dgm:prSet presAssocID="{04CAEF11-2456-46B8-9B28-BFC2A20B708F}" presName="rootConnector1" presStyleLbl="node1" presStyleIdx="0" presStyleCnt="0"/>
      <dgm:spPr/>
    </dgm:pt>
    <dgm:pt modelId="{652C3E44-A09F-45A4-98BA-C0D9D6C03AF6}" type="pres">
      <dgm:prSet presAssocID="{04CAEF11-2456-46B8-9B28-BFC2A20B708F}" presName="hierChild2" presStyleCnt="0"/>
      <dgm:spPr/>
    </dgm:pt>
    <dgm:pt modelId="{8B4AED93-BD3E-48CC-9063-05DD4F6C0FC3}" type="pres">
      <dgm:prSet presAssocID="{8777B442-F21C-4B61-8187-BA631D54B8E4}" presName="Name37" presStyleLbl="parChTrans1D2" presStyleIdx="0" presStyleCnt="3"/>
      <dgm:spPr/>
    </dgm:pt>
    <dgm:pt modelId="{CA895A60-1A45-4F7C-B1A4-2DF8FCAFDBED}" type="pres">
      <dgm:prSet presAssocID="{7DE68D65-5656-4CE7-A821-A09BD6B9514A}" presName="hierRoot2" presStyleCnt="0">
        <dgm:presLayoutVars>
          <dgm:hierBranch val="init"/>
        </dgm:presLayoutVars>
      </dgm:prSet>
      <dgm:spPr/>
    </dgm:pt>
    <dgm:pt modelId="{38297A5E-C58A-4C54-97BD-41F769989F27}" type="pres">
      <dgm:prSet presAssocID="{7DE68D65-5656-4CE7-A821-A09BD6B9514A}" presName="rootComposite" presStyleCnt="0"/>
      <dgm:spPr/>
    </dgm:pt>
    <dgm:pt modelId="{004CEC61-27E5-41F4-8B3A-2486A31B2B8F}" type="pres">
      <dgm:prSet presAssocID="{7DE68D65-5656-4CE7-A821-A09BD6B9514A}" presName="rootText" presStyleLbl="node2" presStyleIdx="0" presStyleCnt="3" custScaleX="155745" custScaleY="143311">
        <dgm:presLayoutVars>
          <dgm:chPref val="3"/>
        </dgm:presLayoutVars>
      </dgm:prSet>
      <dgm:spPr/>
    </dgm:pt>
    <dgm:pt modelId="{4DF8B231-3DC6-42BD-831F-7C566512438E}" type="pres">
      <dgm:prSet presAssocID="{7DE68D65-5656-4CE7-A821-A09BD6B9514A}" presName="rootConnector" presStyleLbl="node2" presStyleIdx="0" presStyleCnt="3"/>
      <dgm:spPr/>
    </dgm:pt>
    <dgm:pt modelId="{B6BE9F40-ECA4-4CDB-A14A-9137A907736F}" type="pres">
      <dgm:prSet presAssocID="{7DE68D65-5656-4CE7-A821-A09BD6B9514A}" presName="hierChild4" presStyleCnt="0"/>
      <dgm:spPr/>
    </dgm:pt>
    <dgm:pt modelId="{873A6451-1AC5-4987-995C-7CAA10C8B136}" type="pres">
      <dgm:prSet presAssocID="{E31C19BE-043A-40D6-8CA8-BB0282C90936}" presName="Name37" presStyleLbl="parChTrans1D3" presStyleIdx="0" presStyleCnt="8"/>
      <dgm:spPr/>
    </dgm:pt>
    <dgm:pt modelId="{6812AAB9-CAC7-4E95-B86F-320892E99A66}" type="pres">
      <dgm:prSet presAssocID="{66E3DF29-8A98-41ED-A23C-32B8C981DEF5}" presName="hierRoot2" presStyleCnt="0">
        <dgm:presLayoutVars>
          <dgm:hierBranch val="init"/>
        </dgm:presLayoutVars>
      </dgm:prSet>
      <dgm:spPr/>
    </dgm:pt>
    <dgm:pt modelId="{7F82289B-A492-4A7C-A478-E77A07810847}" type="pres">
      <dgm:prSet presAssocID="{66E3DF29-8A98-41ED-A23C-32B8C981DEF5}" presName="rootComposite" presStyleCnt="0"/>
      <dgm:spPr/>
    </dgm:pt>
    <dgm:pt modelId="{5F980CDC-7045-4B85-BD83-81D825751396}" type="pres">
      <dgm:prSet presAssocID="{66E3DF29-8A98-41ED-A23C-32B8C981DEF5}" presName="rootText" presStyleLbl="node3" presStyleIdx="0" presStyleCnt="8" custScaleX="129137" custScaleY="103166">
        <dgm:presLayoutVars>
          <dgm:chPref val="3"/>
        </dgm:presLayoutVars>
      </dgm:prSet>
      <dgm:spPr/>
    </dgm:pt>
    <dgm:pt modelId="{BE5CFE56-0415-430C-9657-6D3CEC1807C2}" type="pres">
      <dgm:prSet presAssocID="{66E3DF29-8A98-41ED-A23C-32B8C981DEF5}" presName="rootConnector" presStyleLbl="node3" presStyleIdx="0" presStyleCnt="8"/>
      <dgm:spPr/>
    </dgm:pt>
    <dgm:pt modelId="{503CBA68-44A9-4D92-BAEC-65B3DB2C1883}" type="pres">
      <dgm:prSet presAssocID="{66E3DF29-8A98-41ED-A23C-32B8C981DEF5}" presName="hierChild4" presStyleCnt="0"/>
      <dgm:spPr/>
    </dgm:pt>
    <dgm:pt modelId="{E1E0231E-F998-48F1-BFE5-3F99ED6AAF9F}" type="pres">
      <dgm:prSet presAssocID="{66E3DF29-8A98-41ED-A23C-32B8C981DEF5}" presName="hierChild5" presStyleCnt="0"/>
      <dgm:spPr/>
    </dgm:pt>
    <dgm:pt modelId="{914CA622-CDF3-4E9C-9FF3-9EB26E88F58C}" type="pres">
      <dgm:prSet presAssocID="{7C36A124-A5AC-4E87-9056-310911F8F81D}" presName="Name37" presStyleLbl="parChTrans1D3" presStyleIdx="1" presStyleCnt="8"/>
      <dgm:spPr/>
    </dgm:pt>
    <dgm:pt modelId="{94889902-7AED-4B46-962C-397D9017FA9D}" type="pres">
      <dgm:prSet presAssocID="{E646FEA8-6851-4001-8A5C-617E01A05AA9}" presName="hierRoot2" presStyleCnt="0">
        <dgm:presLayoutVars>
          <dgm:hierBranch val="init"/>
        </dgm:presLayoutVars>
      </dgm:prSet>
      <dgm:spPr/>
    </dgm:pt>
    <dgm:pt modelId="{A544C10D-57A3-413B-AC51-CD8B747A07BD}" type="pres">
      <dgm:prSet presAssocID="{E646FEA8-6851-4001-8A5C-617E01A05AA9}" presName="rootComposite" presStyleCnt="0"/>
      <dgm:spPr/>
    </dgm:pt>
    <dgm:pt modelId="{47075203-9037-435F-857C-3EB5F1C232A7}" type="pres">
      <dgm:prSet presAssocID="{E646FEA8-6851-4001-8A5C-617E01A05AA9}" presName="rootText" presStyleLbl="node3" presStyleIdx="1" presStyleCnt="8" custScaleX="127106" custScaleY="119079" custLinFactNeighborX="-749">
        <dgm:presLayoutVars>
          <dgm:chPref val="3"/>
        </dgm:presLayoutVars>
      </dgm:prSet>
      <dgm:spPr/>
    </dgm:pt>
    <dgm:pt modelId="{A34A8ECD-89E7-4A38-BD93-EA3E1E1AD36F}" type="pres">
      <dgm:prSet presAssocID="{E646FEA8-6851-4001-8A5C-617E01A05AA9}" presName="rootConnector" presStyleLbl="node3" presStyleIdx="1" presStyleCnt="8"/>
      <dgm:spPr/>
    </dgm:pt>
    <dgm:pt modelId="{DBE8828D-7088-4024-8453-2885A2F24BBD}" type="pres">
      <dgm:prSet presAssocID="{E646FEA8-6851-4001-8A5C-617E01A05AA9}" presName="hierChild4" presStyleCnt="0"/>
      <dgm:spPr/>
    </dgm:pt>
    <dgm:pt modelId="{A3515ADA-A6CF-46D4-87D5-45CC9B01887F}" type="pres">
      <dgm:prSet presAssocID="{E646FEA8-6851-4001-8A5C-617E01A05AA9}" presName="hierChild5" presStyleCnt="0"/>
      <dgm:spPr/>
    </dgm:pt>
    <dgm:pt modelId="{93356063-F05F-4734-874F-98948404F3E6}" type="pres">
      <dgm:prSet presAssocID="{7DE68D65-5656-4CE7-A821-A09BD6B9514A}" presName="hierChild5" presStyleCnt="0"/>
      <dgm:spPr/>
    </dgm:pt>
    <dgm:pt modelId="{A5384347-F0AB-4311-9D13-AC7F6DF27572}" type="pres">
      <dgm:prSet presAssocID="{E33ED645-81A8-4613-A244-327AE2014E2D}" presName="Name37" presStyleLbl="parChTrans1D2" presStyleIdx="1" presStyleCnt="3"/>
      <dgm:spPr/>
    </dgm:pt>
    <dgm:pt modelId="{4FD7D3B0-5CD6-4F1D-892A-565B4BA8C8C5}" type="pres">
      <dgm:prSet presAssocID="{6B7CCE9F-9439-48A6-ADC2-3BA7144CCDC6}" presName="hierRoot2" presStyleCnt="0">
        <dgm:presLayoutVars>
          <dgm:hierBranch val="init"/>
        </dgm:presLayoutVars>
      </dgm:prSet>
      <dgm:spPr/>
    </dgm:pt>
    <dgm:pt modelId="{A1489B84-CAA5-4D70-AE2C-A652222C12DE}" type="pres">
      <dgm:prSet presAssocID="{6B7CCE9F-9439-48A6-ADC2-3BA7144CCDC6}" presName="rootComposite" presStyleCnt="0"/>
      <dgm:spPr/>
    </dgm:pt>
    <dgm:pt modelId="{B943FDB1-AAD0-4C66-9DA4-F76583B34E66}" type="pres">
      <dgm:prSet presAssocID="{6B7CCE9F-9439-48A6-ADC2-3BA7144CCDC6}" presName="rootText" presStyleLbl="node2" presStyleIdx="1" presStyleCnt="3" custScaleX="196241" custScaleY="147774">
        <dgm:presLayoutVars>
          <dgm:chPref val="3"/>
        </dgm:presLayoutVars>
      </dgm:prSet>
      <dgm:spPr/>
    </dgm:pt>
    <dgm:pt modelId="{359F86C9-D9FC-4BD5-9758-B0AB35748333}" type="pres">
      <dgm:prSet presAssocID="{6B7CCE9F-9439-48A6-ADC2-3BA7144CCDC6}" presName="rootConnector" presStyleLbl="node2" presStyleIdx="1" presStyleCnt="3"/>
      <dgm:spPr/>
    </dgm:pt>
    <dgm:pt modelId="{5C67BD18-9AC9-4FF5-AA8A-BE78B41B20D9}" type="pres">
      <dgm:prSet presAssocID="{6B7CCE9F-9439-48A6-ADC2-3BA7144CCDC6}" presName="hierChild4" presStyleCnt="0"/>
      <dgm:spPr/>
    </dgm:pt>
    <dgm:pt modelId="{5139D484-32A1-4D4B-B08B-CFF17B9D48A3}" type="pres">
      <dgm:prSet presAssocID="{FF532343-65CA-48A8-B90C-11A1D6D379B9}" presName="Name37" presStyleLbl="parChTrans1D3" presStyleIdx="2" presStyleCnt="8"/>
      <dgm:spPr/>
    </dgm:pt>
    <dgm:pt modelId="{03C35327-9CA0-415C-8CFF-EA77EA329F4D}" type="pres">
      <dgm:prSet presAssocID="{98036D54-0430-4120-AF80-C9E205DECF11}" presName="hierRoot2" presStyleCnt="0">
        <dgm:presLayoutVars>
          <dgm:hierBranch val="init"/>
        </dgm:presLayoutVars>
      </dgm:prSet>
      <dgm:spPr/>
    </dgm:pt>
    <dgm:pt modelId="{66E78B94-D4F7-4C17-A53F-50D1910C3C82}" type="pres">
      <dgm:prSet presAssocID="{98036D54-0430-4120-AF80-C9E205DECF11}" presName="rootComposite" presStyleCnt="0"/>
      <dgm:spPr/>
    </dgm:pt>
    <dgm:pt modelId="{FA7C73C6-4546-4769-BB5A-7C4FA4472ED3}" type="pres">
      <dgm:prSet presAssocID="{98036D54-0430-4120-AF80-C9E205DECF11}" presName="rootText" presStyleLbl="node3" presStyleIdx="2" presStyleCnt="8" custScaleX="118283" custScaleY="103397">
        <dgm:presLayoutVars>
          <dgm:chPref val="3"/>
        </dgm:presLayoutVars>
      </dgm:prSet>
      <dgm:spPr/>
    </dgm:pt>
    <dgm:pt modelId="{B9FCB8E9-A650-40E5-84F7-4C949B907BA4}" type="pres">
      <dgm:prSet presAssocID="{98036D54-0430-4120-AF80-C9E205DECF11}" presName="rootConnector" presStyleLbl="node3" presStyleIdx="2" presStyleCnt="8"/>
      <dgm:spPr/>
    </dgm:pt>
    <dgm:pt modelId="{F4AB863B-86B6-417F-9AE0-A37DC3545340}" type="pres">
      <dgm:prSet presAssocID="{98036D54-0430-4120-AF80-C9E205DECF11}" presName="hierChild4" presStyleCnt="0"/>
      <dgm:spPr/>
    </dgm:pt>
    <dgm:pt modelId="{E128FB49-39F5-4C5A-A0E0-907F31A74E15}" type="pres">
      <dgm:prSet presAssocID="{98036D54-0430-4120-AF80-C9E205DECF11}" presName="hierChild5" presStyleCnt="0"/>
      <dgm:spPr/>
    </dgm:pt>
    <dgm:pt modelId="{9D1BEC72-8F1A-4248-8FED-02EB831345D5}" type="pres">
      <dgm:prSet presAssocID="{17D50694-3F31-4036-A1D2-EF90262E90BB}" presName="Name37" presStyleLbl="parChTrans1D3" presStyleIdx="3" presStyleCnt="8"/>
      <dgm:spPr/>
    </dgm:pt>
    <dgm:pt modelId="{43ED308D-692E-42C9-9BF1-12706F617E35}" type="pres">
      <dgm:prSet presAssocID="{A78B60E3-5558-45A5-B985-7F800C3B9A4F}" presName="hierRoot2" presStyleCnt="0">
        <dgm:presLayoutVars>
          <dgm:hierBranch val="init"/>
        </dgm:presLayoutVars>
      </dgm:prSet>
      <dgm:spPr/>
    </dgm:pt>
    <dgm:pt modelId="{A988DA45-CFE6-41B5-8588-3B1807C557C7}" type="pres">
      <dgm:prSet presAssocID="{A78B60E3-5558-45A5-B985-7F800C3B9A4F}" presName="rootComposite" presStyleCnt="0"/>
      <dgm:spPr/>
    </dgm:pt>
    <dgm:pt modelId="{E6858168-6962-4125-8614-D8BAE88E1F3B}" type="pres">
      <dgm:prSet presAssocID="{A78B60E3-5558-45A5-B985-7F800C3B9A4F}" presName="rootText" presStyleLbl="node3" presStyleIdx="3" presStyleCnt="8" custScaleX="117603" custScaleY="106164">
        <dgm:presLayoutVars>
          <dgm:chPref val="3"/>
        </dgm:presLayoutVars>
      </dgm:prSet>
      <dgm:spPr/>
    </dgm:pt>
    <dgm:pt modelId="{9CAB9F8D-9FB3-4887-A2F7-B293AE091AA6}" type="pres">
      <dgm:prSet presAssocID="{A78B60E3-5558-45A5-B985-7F800C3B9A4F}" presName="rootConnector" presStyleLbl="node3" presStyleIdx="3" presStyleCnt="8"/>
      <dgm:spPr/>
    </dgm:pt>
    <dgm:pt modelId="{7063146C-2310-477D-A24F-9DEA1549174D}" type="pres">
      <dgm:prSet presAssocID="{A78B60E3-5558-45A5-B985-7F800C3B9A4F}" presName="hierChild4" presStyleCnt="0"/>
      <dgm:spPr/>
    </dgm:pt>
    <dgm:pt modelId="{AD328836-287B-46D9-8FEC-1EA840DE8E05}" type="pres">
      <dgm:prSet presAssocID="{A78B60E3-5558-45A5-B985-7F800C3B9A4F}" presName="hierChild5" presStyleCnt="0"/>
      <dgm:spPr/>
    </dgm:pt>
    <dgm:pt modelId="{2FFE1A99-1757-43B1-BAB1-7DBFAC8D892E}" type="pres">
      <dgm:prSet presAssocID="{6B7CCE9F-9439-48A6-ADC2-3BA7144CCDC6}" presName="hierChild5" presStyleCnt="0"/>
      <dgm:spPr/>
    </dgm:pt>
    <dgm:pt modelId="{DE0E52BD-F65E-4A86-8ECB-090AAA11A097}" type="pres">
      <dgm:prSet presAssocID="{DF5C8C56-B9A4-4204-BB25-295BCDB1BD43}" presName="Name37" presStyleLbl="parChTrans1D2" presStyleIdx="2" presStyleCnt="3"/>
      <dgm:spPr/>
    </dgm:pt>
    <dgm:pt modelId="{550F1394-9F8A-4924-B710-DB48A5C88E89}" type="pres">
      <dgm:prSet presAssocID="{7DF36EC7-B4FC-4402-83DD-409856374F77}" presName="hierRoot2" presStyleCnt="0">
        <dgm:presLayoutVars>
          <dgm:hierBranch val="init"/>
        </dgm:presLayoutVars>
      </dgm:prSet>
      <dgm:spPr/>
    </dgm:pt>
    <dgm:pt modelId="{6C6E3DA0-306B-4F3E-BE9B-864EBD31FEEA}" type="pres">
      <dgm:prSet presAssocID="{7DF36EC7-B4FC-4402-83DD-409856374F77}" presName="rootComposite" presStyleCnt="0"/>
      <dgm:spPr/>
    </dgm:pt>
    <dgm:pt modelId="{9C91D735-1C8B-4B68-9DDD-53E119CF9D83}" type="pres">
      <dgm:prSet presAssocID="{7DF36EC7-B4FC-4402-83DD-409856374F77}" presName="rootText" presStyleLbl="node2" presStyleIdx="2" presStyleCnt="3" custScaleX="294805" custScaleY="147074">
        <dgm:presLayoutVars>
          <dgm:chPref val="3"/>
        </dgm:presLayoutVars>
      </dgm:prSet>
      <dgm:spPr/>
    </dgm:pt>
    <dgm:pt modelId="{C41E4EE0-F15A-4214-94F3-336FEFB5192A}" type="pres">
      <dgm:prSet presAssocID="{7DF36EC7-B4FC-4402-83DD-409856374F77}" presName="rootConnector" presStyleLbl="node2" presStyleIdx="2" presStyleCnt="3"/>
      <dgm:spPr/>
    </dgm:pt>
    <dgm:pt modelId="{D3818642-418E-4A24-B17A-9F17E111EDE5}" type="pres">
      <dgm:prSet presAssocID="{7DF36EC7-B4FC-4402-83DD-409856374F77}" presName="hierChild4" presStyleCnt="0"/>
      <dgm:spPr/>
    </dgm:pt>
    <dgm:pt modelId="{B2E38213-1502-4D48-8C08-54EA201F0CEC}" type="pres">
      <dgm:prSet presAssocID="{59F92921-4BFB-49AC-A4CE-B6C9B6F263D1}" presName="Name37" presStyleLbl="parChTrans1D3" presStyleIdx="4" presStyleCnt="8"/>
      <dgm:spPr/>
    </dgm:pt>
    <dgm:pt modelId="{95DB50AD-0E69-409C-BB29-86D18268277E}" type="pres">
      <dgm:prSet presAssocID="{76C2F914-9D51-43B4-9BAF-667218FE50A0}" presName="hierRoot2" presStyleCnt="0">
        <dgm:presLayoutVars>
          <dgm:hierBranch val="init"/>
        </dgm:presLayoutVars>
      </dgm:prSet>
      <dgm:spPr/>
    </dgm:pt>
    <dgm:pt modelId="{DB15E5D2-CEA5-47AD-8AF9-D65687C77870}" type="pres">
      <dgm:prSet presAssocID="{76C2F914-9D51-43B4-9BAF-667218FE50A0}" presName="rootComposite" presStyleCnt="0"/>
      <dgm:spPr/>
    </dgm:pt>
    <dgm:pt modelId="{0DF9C9FA-10F3-42A2-9685-267F6F70997F}" type="pres">
      <dgm:prSet presAssocID="{76C2F914-9D51-43B4-9BAF-667218FE50A0}" presName="rootText" presStyleLbl="node3" presStyleIdx="4" presStyleCnt="8" custScaleX="129277" custScaleY="115869" custLinFactNeighborX="-1144" custLinFactNeighborY="-2287">
        <dgm:presLayoutVars>
          <dgm:chPref val="3"/>
        </dgm:presLayoutVars>
      </dgm:prSet>
      <dgm:spPr/>
    </dgm:pt>
    <dgm:pt modelId="{9C01F784-87A1-4AD4-A84C-70DC7A8A4EE5}" type="pres">
      <dgm:prSet presAssocID="{76C2F914-9D51-43B4-9BAF-667218FE50A0}" presName="rootConnector" presStyleLbl="node3" presStyleIdx="4" presStyleCnt="8"/>
      <dgm:spPr/>
    </dgm:pt>
    <dgm:pt modelId="{7D8E7D10-93F8-4752-BAE3-F6E1DACDCC39}" type="pres">
      <dgm:prSet presAssocID="{76C2F914-9D51-43B4-9BAF-667218FE50A0}" presName="hierChild4" presStyleCnt="0"/>
      <dgm:spPr/>
    </dgm:pt>
    <dgm:pt modelId="{72FF17C1-4407-4FC7-98F0-E452630BCF37}" type="pres">
      <dgm:prSet presAssocID="{76C2F914-9D51-43B4-9BAF-667218FE50A0}" presName="hierChild5" presStyleCnt="0"/>
      <dgm:spPr/>
    </dgm:pt>
    <dgm:pt modelId="{C7F01FDD-D2BB-48D0-8FCC-1661B4CD8CFA}" type="pres">
      <dgm:prSet presAssocID="{7529D370-01F9-4BF6-B0D2-D976A4E24A35}" presName="Name37" presStyleLbl="parChTrans1D3" presStyleIdx="5" presStyleCnt="8"/>
      <dgm:spPr/>
    </dgm:pt>
    <dgm:pt modelId="{A4612234-B9AA-4959-A4EB-0771B80E4A2A}" type="pres">
      <dgm:prSet presAssocID="{3A875633-F041-4ECF-9742-FA87081C182A}" presName="hierRoot2" presStyleCnt="0">
        <dgm:presLayoutVars>
          <dgm:hierBranch val="init"/>
        </dgm:presLayoutVars>
      </dgm:prSet>
      <dgm:spPr/>
    </dgm:pt>
    <dgm:pt modelId="{024DEA2F-5697-4031-88EF-A058D5510947}" type="pres">
      <dgm:prSet presAssocID="{3A875633-F041-4ECF-9742-FA87081C182A}" presName="rootComposite" presStyleCnt="0"/>
      <dgm:spPr/>
    </dgm:pt>
    <dgm:pt modelId="{4AEA7171-4B55-407C-A989-12235C59ED04}" type="pres">
      <dgm:prSet presAssocID="{3A875633-F041-4ECF-9742-FA87081C182A}" presName="rootText" presStyleLbl="node3" presStyleIdx="5" presStyleCnt="8" custScaleX="123499" custScaleY="121023">
        <dgm:presLayoutVars>
          <dgm:chPref val="3"/>
        </dgm:presLayoutVars>
      </dgm:prSet>
      <dgm:spPr/>
    </dgm:pt>
    <dgm:pt modelId="{A3B8AC6D-33BD-40D0-ABC8-CFD2A88FC6B0}" type="pres">
      <dgm:prSet presAssocID="{3A875633-F041-4ECF-9742-FA87081C182A}" presName="rootConnector" presStyleLbl="node3" presStyleIdx="5" presStyleCnt="8"/>
      <dgm:spPr/>
    </dgm:pt>
    <dgm:pt modelId="{92DCE209-14B1-4A90-A7B4-21F7A1A02177}" type="pres">
      <dgm:prSet presAssocID="{3A875633-F041-4ECF-9742-FA87081C182A}" presName="hierChild4" presStyleCnt="0"/>
      <dgm:spPr/>
    </dgm:pt>
    <dgm:pt modelId="{7D0018BC-AB3F-4260-ADAA-042124496117}" type="pres">
      <dgm:prSet presAssocID="{3A875633-F041-4ECF-9742-FA87081C182A}" presName="hierChild5" presStyleCnt="0"/>
      <dgm:spPr/>
    </dgm:pt>
    <dgm:pt modelId="{3AF98CFB-1624-46F1-B231-C8E7D2089432}" type="pres">
      <dgm:prSet presAssocID="{6156D961-CF8B-4E6A-B9C8-9CAEFD713D1F}" presName="Name37" presStyleLbl="parChTrans1D3" presStyleIdx="6" presStyleCnt="8"/>
      <dgm:spPr/>
    </dgm:pt>
    <dgm:pt modelId="{1CCCD5D9-27CB-4DF7-BDAB-3A77190BDC9E}" type="pres">
      <dgm:prSet presAssocID="{D8A60B18-1DC6-4702-A571-24C10B4777FB}" presName="hierRoot2" presStyleCnt="0">
        <dgm:presLayoutVars>
          <dgm:hierBranch val="init"/>
        </dgm:presLayoutVars>
      </dgm:prSet>
      <dgm:spPr/>
    </dgm:pt>
    <dgm:pt modelId="{173FAD9C-1674-4B63-AD93-263B48B70166}" type="pres">
      <dgm:prSet presAssocID="{D8A60B18-1DC6-4702-A571-24C10B4777FB}" presName="rootComposite" presStyleCnt="0"/>
      <dgm:spPr/>
    </dgm:pt>
    <dgm:pt modelId="{A39558DD-9BD5-4291-82D9-06C26415BD19}" type="pres">
      <dgm:prSet presAssocID="{D8A60B18-1DC6-4702-A571-24C10B4777FB}" presName="rootText" presStyleLbl="node3" presStyleIdx="6" presStyleCnt="8" custScaleX="124234" custScaleY="117594">
        <dgm:presLayoutVars>
          <dgm:chPref val="3"/>
        </dgm:presLayoutVars>
      </dgm:prSet>
      <dgm:spPr/>
    </dgm:pt>
    <dgm:pt modelId="{F2224A1E-16D7-4067-B777-F1D169727F5D}" type="pres">
      <dgm:prSet presAssocID="{D8A60B18-1DC6-4702-A571-24C10B4777FB}" presName="rootConnector" presStyleLbl="node3" presStyleIdx="6" presStyleCnt="8"/>
      <dgm:spPr/>
    </dgm:pt>
    <dgm:pt modelId="{237E7532-E44F-440E-AF9F-BCB7E8EF0DCB}" type="pres">
      <dgm:prSet presAssocID="{D8A60B18-1DC6-4702-A571-24C10B4777FB}" presName="hierChild4" presStyleCnt="0"/>
      <dgm:spPr/>
    </dgm:pt>
    <dgm:pt modelId="{D339A9CE-4C41-481C-B6F9-12148F6501ED}" type="pres">
      <dgm:prSet presAssocID="{D8A60B18-1DC6-4702-A571-24C10B4777FB}" presName="hierChild5" presStyleCnt="0"/>
      <dgm:spPr/>
    </dgm:pt>
    <dgm:pt modelId="{34AA3A32-351F-41C2-B745-8529EF601A53}" type="pres">
      <dgm:prSet presAssocID="{F8FF2291-319E-4381-8CD4-D87171DD66A5}" presName="Name37" presStyleLbl="parChTrans1D3" presStyleIdx="7" presStyleCnt="8"/>
      <dgm:spPr/>
    </dgm:pt>
    <dgm:pt modelId="{0CC4682D-068E-4ACD-A3E5-AD605879F8A3}" type="pres">
      <dgm:prSet presAssocID="{7A46EA04-266C-4F37-945A-C9CF2375F57F}" presName="hierRoot2" presStyleCnt="0">
        <dgm:presLayoutVars>
          <dgm:hierBranch val="init"/>
        </dgm:presLayoutVars>
      </dgm:prSet>
      <dgm:spPr/>
    </dgm:pt>
    <dgm:pt modelId="{5D4F4D1B-2DE8-4BBE-A2F9-BD2A3D37F22D}" type="pres">
      <dgm:prSet presAssocID="{7A46EA04-266C-4F37-945A-C9CF2375F57F}" presName="rootComposite" presStyleCnt="0"/>
      <dgm:spPr/>
    </dgm:pt>
    <dgm:pt modelId="{6D9C3526-E96D-4B93-9C7C-5EA295139DE7}" type="pres">
      <dgm:prSet presAssocID="{7A46EA04-266C-4F37-945A-C9CF2375F57F}" presName="rootText" presStyleLbl="node3" presStyleIdx="7" presStyleCnt="8" custScaleX="122108" custScaleY="126648">
        <dgm:presLayoutVars>
          <dgm:chPref val="3"/>
        </dgm:presLayoutVars>
      </dgm:prSet>
      <dgm:spPr/>
    </dgm:pt>
    <dgm:pt modelId="{99931EE9-B4DE-4C1B-9AC9-BA6B96D8DE39}" type="pres">
      <dgm:prSet presAssocID="{7A46EA04-266C-4F37-945A-C9CF2375F57F}" presName="rootConnector" presStyleLbl="node3" presStyleIdx="7" presStyleCnt="8"/>
      <dgm:spPr/>
    </dgm:pt>
    <dgm:pt modelId="{D943AC53-3819-4B4A-B165-B7E6123BA97E}" type="pres">
      <dgm:prSet presAssocID="{7A46EA04-266C-4F37-945A-C9CF2375F57F}" presName="hierChild4" presStyleCnt="0"/>
      <dgm:spPr/>
    </dgm:pt>
    <dgm:pt modelId="{A5595B97-970C-4B01-B55D-92F359C6F1BF}" type="pres">
      <dgm:prSet presAssocID="{7A46EA04-266C-4F37-945A-C9CF2375F57F}" presName="hierChild5" presStyleCnt="0"/>
      <dgm:spPr/>
    </dgm:pt>
    <dgm:pt modelId="{FA3FD93C-5413-4A0A-B9CE-5B4487343F48}" type="pres">
      <dgm:prSet presAssocID="{7DF36EC7-B4FC-4402-83DD-409856374F77}" presName="hierChild5" presStyleCnt="0"/>
      <dgm:spPr/>
    </dgm:pt>
    <dgm:pt modelId="{92CC716D-6993-4961-B914-71410F4E7571}" type="pres">
      <dgm:prSet presAssocID="{04CAEF11-2456-46B8-9B28-BFC2A20B708F}" presName="hierChild3" presStyleCnt="0"/>
      <dgm:spPr/>
    </dgm:pt>
  </dgm:ptLst>
  <dgm:cxnLst>
    <dgm:cxn modelId="{87211C0B-C17E-4D6F-90CF-1150A3103A86}" type="presOf" srcId="{55DAE710-AE57-4CFB-8A6A-D4675F4580FA}" destId="{01EDB4AC-B65A-4085-903D-619585E9C6A8}" srcOrd="0" destOrd="0" presId="urn:microsoft.com/office/officeart/2005/8/layout/orgChart1"/>
    <dgm:cxn modelId="{4A752C0B-6EC4-4486-9C65-6E3D18EEA699}" type="presOf" srcId="{6156D961-CF8B-4E6A-B9C8-9CAEFD713D1F}" destId="{3AF98CFB-1624-46F1-B231-C8E7D2089432}" srcOrd="0" destOrd="0" presId="urn:microsoft.com/office/officeart/2005/8/layout/orgChart1"/>
    <dgm:cxn modelId="{BBC84B0C-628F-425E-B7C7-3CE1DF553994}" srcId="{6B7CCE9F-9439-48A6-ADC2-3BA7144CCDC6}" destId="{A78B60E3-5558-45A5-B985-7F800C3B9A4F}" srcOrd="1" destOrd="0" parTransId="{17D50694-3F31-4036-A1D2-EF90262E90BB}" sibTransId="{666D2F77-1455-4941-A75B-D249933C7D40}"/>
    <dgm:cxn modelId="{4FCC6C0F-E468-42DD-8FF8-74F5979EE791}" type="presOf" srcId="{76C2F914-9D51-43B4-9BAF-667218FE50A0}" destId="{0DF9C9FA-10F3-42A2-9685-267F6F70997F}" srcOrd="0" destOrd="0" presId="urn:microsoft.com/office/officeart/2005/8/layout/orgChart1"/>
    <dgm:cxn modelId="{56C4A01C-DD41-4684-A170-DE4A50F45955}" type="presOf" srcId="{7A46EA04-266C-4F37-945A-C9CF2375F57F}" destId="{99931EE9-B4DE-4C1B-9AC9-BA6B96D8DE39}" srcOrd="1" destOrd="0" presId="urn:microsoft.com/office/officeart/2005/8/layout/orgChart1"/>
    <dgm:cxn modelId="{FF66821E-E20E-4453-87CE-CC4B7CB31337}" type="presOf" srcId="{59F92921-4BFB-49AC-A4CE-B6C9B6F263D1}" destId="{B2E38213-1502-4D48-8C08-54EA201F0CEC}" srcOrd="0" destOrd="0" presId="urn:microsoft.com/office/officeart/2005/8/layout/orgChart1"/>
    <dgm:cxn modelId="{5B929A1F-2170-4044-9219-3DBF16CDC1D4}" type="presOf" srcId="{04CAEF11-2456-46B8-9B28-BFC2A20B708F}" destId="{FCD9185A-8277-4515-95BC-CBCF2DAE31C7}" srcOrd="1" destOrd="0" presId="urn:microsoft.com/office/officeart/2005/8/layout/orgChart1"/>
    <dgm:cxn modelId="{9E34D51F-2121-44A5-A6AB-0910D7FAA06E}" type="presOf" srcId="{7DE68D65-5656-4CE7-A821-A09BD6B9514A}" destId="{004CEC61-27E5-41F4-8B3A-2486A31B2B8F}" srcOrd="0" destOrd="0" presId="urn:microsoft.com/office/officeart/2005/8/layout/orgChart1"/>
    <dgm:cxn modelId="{7659B322-1652-4B3F-96F2-0CD7817697AD}" type="presOf" srcId="{E646FEA8-6851-4001-8A5C-617E01A05AA9}" destId="{A34A8ECD-89E7-4A38-BD93-EA3E1E1AD36F}" srcOrd="1" destOrd="0" presId="urn:microsoft.com/office/officeart/2005/8/layout/orgChart1"/>
    <dgm:cxn modelId="{FB1A2526-D864-4667-BD1A-7CA4A1B404B1}" type="presOf" srcId="{D8A60B18-1DC6-4702-A571-24C10B4777FB}" destId="{A39558DD-9BD5-4291-82D9-06C26415BD19}" srcOrd="0" destOrd="0" presId="urn:microsoft.com/office/officeart/2005/8/layout/orgChart1"/>
    <dgm:cxn modelId="{53ACA628-B35F-482A-A16B-80830B7F3A56}" srcId="{7DE68D65-5656-4CE7-A821-A09BD6B9514A}" destId="{66E3DF29-8A98-41ED-A23C-32B8C981DEF5}" srcOrd="0" destOrd="0" parTransId="{E31C19BE-043A-40D6-8CA8-BB0282C90936}" sibTransId="{49AA8820-A586-4077-A6D9-76DF37003CBB}"/>
    <dgm:cxn modelId="{57471034-78AB-473C-99CD-8ED56A115B4D}" srcId="{7DE68D65-5656-4CE7-A821-A09BD6B9514A}" destId="{E646FEA8-6851-4001-8A5C-617E01A05AA9}" srcOrd="1" destOrd="0" parTransId="{7C36A124-A5AC-4E87-9056-310911F8F81D}" sibTransId="{C1553F46-C7BD-4880-92ED-3F3A2341D979}"/>
    <dgm:cxn modelId="{2FE93E34-A60C-4C18-A880-F390130F45C7}" srcId="{55DAE710-AE57-4CFB-8A6A-D4675F4580FA}" destId="{04CAEF11-2456-46B8-9B28-BFC2A20B708F}" srcOrd="0" destOrd="0" parTransId="{DA789A1E-2CDA-4114-A04F-AA7FCADCF09D}" sibTransId="{66F33F3D-9EC5-4731-A08F-B548C7F20200}"/>
    <dgm:cxn modelId="{2B855437-903B-4D56-BDB7-C1AB399E7E6F}" type="presOf" srcId="{E646FEA8-6851-4001-8A5C-617E01A05AA9}" destId="{47075203-9037-435F-857C-3EB5F1C232A7}" srcOrd="0" destOrd="0" presId="urn:microsoft.com/office/officeart/2005/8/layout/orgChart1"/>
    <dgm:cxn modelId="{CA83493D-669F-4277-B83D-446E3D893C6B}" type="presOf" srcId="{6B7CCE9F-9439-48A6-ADC2-3BA7144CCDC6}" destId="{B943FDB1-AAD0-4C66-9DA4-F76583B34E66}" srcOrd="0" destOrd="0" presId="urn:microsoft.com/office/officeart/2005/8/layout/orgChart1"/>
    <dgm:cxn modelId="{D154943D-E96E-4DB0-99AE-0987E1A7C399}" type="presOf" srcId="{04CAEF11-2456-46B8-9B28-BFC2A20B708F}" destId="{F0FBDF2B-DE84-4498-8555-E96775682405}" srcOrd="0" destOrd="0" presId="urn:microsoft.com/office/officeart/2005/8/layout/orgChart1"/>
    <dgm:cxn modelId="{55D4105B-DEF1-4B80-AE7A-08A11D851CEB}" type="presOf" srcId="{7DF36EC7-B4FC-4402-83DD-409856374F77}" destId="{9C91D735-1C8B-4B68-9DDD-53E119CF9D83}" srcOrd="0" destOrd="0" presId="urn:microsoft.com/office/officeart/2005/8/layout/orgChart1"/>
    <dgm:cxn modelId="{46340C46-0292-48CF-B061-868F898C7C57}" srcId="{7DF36EC7-B4FC-4402-83DD-409856374F77}" destId="{D8A60B18-1DC6-4702-A571-24C10B4777FB}" srcOrd="2" destOrd="0" parTransId="{6156D961-CF8B-4E6A-B9C8-9CAEFD713D1F}" sibTransId="{56C2D734-A26B-4C7D-9967-95FAFF4C7716}"/>
    <dgm:cxn modelId="{7CCB5049-E339-450A-AF6E-408DD3CAF8CE}" type="presOf" srcId="{66E3DF29-8A98-41ED-A23C-32B8C981DEF5}" destId="{5F980CDC-7045-4B85-BD83-81D825751396}" srcOrd="0" destOrd="0" presId="urn:microsoft.com/office/officeart/2005/8/layout/orgChart1"/>
    <dgm:cxn modelId="{FBBB1450-4109-45A0-8D0C-25052ECC9FCE}" type="presOf" srcId="{76C2F914-9D51-43B4-9BAF-667218FE50A0}" destId="{9C01F784-87A1-4AD4-A84C-70DC7A8A4EE5}" srcOrd="1" destOrd="0" presId="urn:microsoft.com/office/officeart/2005/8/layout/orgChart1"/>
    <dgm:cxn modelId="{B3E63F50-0D26-4503-BD17-F991BF5E433F}" srcId="{7DF36EC7-B4FC-4402-83DD-409856374F77}" destId="{3A875633-F041-4ECF-9742-FA87081C182A}" srcOrd="1" destOrd="0" parTransId="{7529D370-01F9-4BF6-B0D2-D976A4E24A35}" sibTransId="{1F1BD9BB-D7DA-4077-B321-88C07DBFFA5C}"/>
    <dgm:cxn modelId="{8CEE4251-07BF-4D00-B417-A026B927585B}" type="presOf" srcId="{8777B442-F21C-4B61-8187-BA631D54B8E4}" destId="{8B4AED93-BD3E-48CC-9063-05DD4F6C0FC3}" srcOrd="0" destOrd="0" presId="urn:microsoft.com/office/officeart/2005/8/layout/orgChart1"/>
    <dgm:cxn modelId="{61CE0354-A6D6-4A89-82EE-841E5ABC4C14}" type="presOf" srcId="{A78B60E3-5558-45A5-B985-7F800C3B9A4F}" destId="{E6858168-6962-4125-8614-D8BAE88E1F3B}" srcOrd="0" destOrd="0" presId="urn:microsoft.com/office/officeart/2005/8/layout/orgChart1"/>
    <dgm:cxn modelId="{232F2C55-5AC1-4F2E-936B-7B6825A10027}" srcId="{04CAEF11-2456-46B8-9B28-BFC2A20B708F}" destId="{7DF36EC7-B4FC-4402-83DD-409856374F77}" srcOrd="2" destOrd="0" parTransId="{DF5C8C56-B9A4-4204-BB25-295BCDB1BD43}" sibTransId="{B1BD8B15-6B22-47E2-9312-F9671EBF163B}"/>
    <dgm:cxn modelId="{B27FBD75-A977-4660-B43D-AEA765914C5A}" type="presOf" srcId="{F8FF2291-319E-4381-8CD4-D87171DD66A5}" destId="{34AA3A32-351F-41C2-B745-8529EF601A53}" srcOrd="0" destOrd="0" presId="urn:microsoft.com/office/officeart/2005/8/layout/orgChart1"/>
    <dgm:cxn modelId="{E893CB59-CD70-4E04-AAC6-42D165CFB953}" type="presOf" srcId="{98036D54-0430-4120-AF80-C9E205DECF11}" destId="{FA7C73C6-4546-4769-BB5A-7C4FA4472ED3}" srcOrd="0" destOrd="0" presId="urn:microsoft.com/office/officeart/2005/8/layout/orgChart1"/>
    <dgm:cxn modelId="{82501288-4523-41C4-89E0-5DC091E4C29C}" type="presOf" srcId="{17D50694-3F31-4036-A1D2-EF90262E90BB}" destId="{9D1BEC72-8F1A-4248-8FED-02EB831345D5}" srcOrd="0" destOrd="0" presId="urn:microsoft.com/office/officeart/2005/8/layout/orgChart1"/>
    <dgm:cxn modelId="{49AAB98C-CD74-424F-BAB9-C5999201E62A}" type="presOf" srcId="{6B7CCE9F-9439-48A6-ADC2-3BA7144CCDC6}" destId="{359F86C9-D9FC-4BD5-9758-B0AB35748333}" srcOrd="1" destOrd="0" presId="urn:microsoft.com/office/officeart/2005/8/layout/orgChart1"/>
    <dgm:cxn modelId="{A9248E8D-986E-49BD-944E-077105A01A7E}" type="presOf" srcId="{7DE68D65-5656-4CE7-A821-A09BD6B9514A}" destId="{4DF8B231-3DC6-42BD-831F-7C566512438E}" srcOrd="1" destOrd="0" presId="urn:microsoft.com/office/officeart/2005/8/layout/orgChart1"/>
    <dgm:cxn modelId="{1C509C97-AC15-4AEC-AB35-2DD711F6071D}" type="presOf" srcId="{7529D370-01F9-4BF6-B0D2-D976A4E24A35}" destId="{C7F01FDD-D2BB-48D0-8FCC-1661B4CD8CFA}" srcOrd="0" destOrd="0" presId="urn:microsoft.com/office/officeart/2005/8/layout/orgChart1"/>
    <dgm:cxn modelId="{6E2DF0AB-68B3-4030-94EF-545EC20277E9}" type="presOf" srcId="{3A875633-F041-4ECF-9742-FA87081C182A}" destId="{4AEA7171-4B55-407C-A989-12235C59ED04}" srcOrd="0" destOrd="0" presId="urn:microsoft.com/office/officeart/2005/8/layout/orgChart1"/>
    <dgm:cxn modelId="{08AA5CB1-B7D3-4435-BF9E-A4B0EE63E022}" type="presOf" srcId="{E33ED645-81A8-4613-A244-327AE2014E2D}" destId="{A5384347-F0AB-4311-9D13-AC7F6DF27572}" srcOrd="0" destOrd="0" presId="urn:microsoft.com/office/officeart/2005/8/layout/orgChart1"/>
    <dgm:cxn modelId="{718286B2-ADDC-494E-BACB-FCB5E6035932}" type="presOf" srcId="{A78B60E3-5558-45A5-B985-7F800C3B9A4F}" destId="{9CAB9F8D-9FB3-4887-A2F7-B293AE091AA6}" srcOrd="1" destOrd="0" presId="urn:microsoft.com/office/officeart/2005/8/layout/orgChart1"/>
    <dgm:cxn modelId="{6A7741B9-F818-4F30-B3A5-BED497780877}" type="presOf" srcId="{3A875633-F041-4ECF-9742-FA87081C182A}" destId="{A3B8AC6D-33BD-40D0-ABC8-CFD2A88FC6B0}" srcOrd="1" destOrd="0" presId="urn:microsoft.com/office/officeart/2005/8/layout/orgChart1"/>
    <dgm:cxn modelId="{D78D5CBC-EBAE-49A7-8DC7-25180AC6E1C5}" type="presOf" srcId="{7DF36EC7-B4FC-4402-83DD-409856374F77}" destId="{C41E4EE0-F15A-4214-94F3-336FEFB5192A}" srcOrd="1" destOrd="0" presId="urn:microsoft.com/office/officeart/2005/8/layout/orgChart1"/>
    <dgm:cxn modelId="{59299BBD-A28C-48F1-9292-6BE503CAD9D0}" type="presOf" srcId="{E31C19BE-043A-40D6-8CA8-BB0282C90936}" destId="{873A6451-1AC5-4987-995C-7CAA10C8B136}" srcOrd="0" destOrd="0" presId="urn:microsoft.com/office/officeart/2005/8/layout/orgChart1"/>
    <dgm:cxn modelId="{F5D637C8-01A7-455B-9099-70B9F888FF26}" srcId="{6B7CCE9F-9439-48A6-ADC2-3BA7144CCDC6}" destId="{98036D54-0430-4120-AF80-C9E205DECF11}" srcOrd="0" destOrd="0" parTransId="{FF532343-65CA-48A8-B90C-11A1D6D379B9}" sibTransId="{770547EC-068B-4AC9-801D-77296B8D1F7B}"/>
    <dgm:cxn modelId="{7A0CEACC-F476-4FC9-B3D3-B1CED7C2E257}" srcId="{04CAEF11-2456-46B8-9B28-BFC2A20B708F}" destId="{6B7CCE9F-9439-48A6-ADC2-3BA7144CCDC6}" srcOrd="1" destOrd="0" parTransId="{E33ED645-81A8-4613-A244-327AE2014E2D}" sibTransId="{40A3F043-A5F5-4E89-A8D5-4715B503EBC1}"/>
    <dgm:cxn modelId="{8E436FCD-93F6-448A-ABC5-9069CAB76F74}" type="presOf" srcId="{7C36A124-A5AC-4E87-9056-310911F8F81D}" destId="{914CA622-CDF3-4E9C-9FF3-9EB26E88F58C}" srcOrd="0" destOrd="0" presId="urn:microsoft.com/office/officeart/2005/8/layout/orgChart1"/>
    <dgm:cxn modelId="{23E15DE3-45CE-4171-B97D-54DA01776ABC}" type="presOf" srcId="{7A46EA04-266C-4F37-945A-C9CF2375F57F}" destId="{6D9C3526-E96D-4B93-9C7C-5EA295139DE7}" srcOrd="0" destOrd="0" presId="urn:microsoft.com/office/officeart/2005/8/layout/orgChart1"/>
    <dgm:cxn modelId="{96B188E3-4AE1-4B6F-9AB1-45108244ECC6}" type="presOf" srcId="{98036D54-0430-4120-AF80-C9E205DECF11}" destId="{B9FCB8E9-A650-40E5-84F7-4C949B907BA4}" srcOrd="1" destOrd="0" presId="urn:microsoft.com/office/officeart/2005/8/layout/orgChart1"/>
    <dgm:cxn modelId="{9067FBE5-549D-4F1A-88BB-A50DC47C7910}" srcId="{7DF36EC7-B4FC-4402-83DD-409856374F77}" destId="{7A46EA04-266C-4F37-945A-C9CF2375F57F}" srcOrd="3" destOrd="0" parTransId="{F8FF2291-319E-4381-8CD4-D87171DD66A5}" sibTransId="{2BAA9669-105F-41D4-BD0A-E0D653303AAF}"/>
    <dgm:cxn modelId="{25A324F0-139F-4CF2-9004-82F4094B1522}" srcId="{7DF36EC7-B4FC-4402-83DD-409856374F77}" destId="{76C2F914-9D51-43B4-9BAF-667218FE50A0}" srcOrd="0" destOrd="0" parTransId="{59F92921-4BFB-49AC-A4CE-B6C9B6F263D1}" sibTransId="{3E70A25C-2DCF-42BE-935C-0E949D865A81}"/>
    <dgm:cxn modelId="{2B5941F6-476B-420C-BE93-381540D16D49}" type="presOf" srcId="{DF5C8C56-B9A4-4204-BB25-295BCDB1BD43}" destId="{DE0E52BD-F65E-4A86-8ECB-090AAA11A097}" srcOrd="0" destOrd="0" presId="urn:microsoft.com/office/officeart/2005/8/layout/orgChart1"/>
    <dgm:cxn modelId="{0874B3F6-98C1-4AB6-BA37-C46166EE2D33}" type="presOf" srcId="{66E3DF29-8A98-41ED-A23C-32B8C981DEF5}" destId="{BE5CFE56-0415-430C-9657-6D3CEC1807C2}" srcOrd="1" destOrd="0" presId="urn:microsoft.com/office/officeart/2005/8/layout/orgChart1"/>
    <dgm:cxn modelId="{9402EEF6-C055-485E-B4B1-DE96301FCF0C}" srcId="{04CAEF11-2456-46B8-9B28-BFC2A20B708F}" destId="{7DE68D65-5656-4CE7-A821-A09BD6B9514A}" srcOrd="0" destOrd="0" parTransId="{8777B442-F21C-4B61-8187-BA631D54B8E4}" sibTransId="{DA508D30-FE6C-4547-B45E-ABEEEACF35AA}"/>
    <dgm:cxn modelId="{5BBE22F7-0BE7-4785-9095-F7D547A04EAF}" type="presOf" srcId="{FF532343-65CA-48A8-B90C-11A1D6D379B9}" destId="{5139D484-32A1-4D4B-B08B-CFF17B9D48A3}" srcOrd="0" destOrd="0" presId="urn:microsoft.com/office/officeart/2005/8/layout/orgChart1"/>
    <dgm:cxn modelId="{172C6FF7-0221-4130-A28F-0D090A42A01A}" type="presOf" srcId="{D8A60B18-1DC6-4702-A571-24C10B4777FB}" destId="{F2224A1E-16D7-4067-B777-F1D169727F5D}" srcOrd="1" destOrd="0" presId="urn:microsoft.com/office/officeart/2005/8/layout/orgChart1"/>
    <dgm:cxn modelId="{1E434580-174B-48D0-8847-69899E2E73DC}" type="presParOf" srcId="{01EDB4AC-B65A-4085-903D-619585E9C6A8}" destId="{771A09AA-9961-439D-A71C-0152020149E5}" srcOrd="0" destOrd="0" presId="urn:microsoft.com/office/officeart/2005/8/layout/orgChart1"/>
    <dgm:cxn modelId="{ED21AA9B-0917-44F2-938C-2B614F76BCA9}" type="presParOf" srcId="{771A09AA-9961-439D-A71C-0152020149E5}" destId="{1FD2DD23-4B7F-45D8-BA6B-DBD2FCEB691C}" srcOrd="0" destOrd="0" presId="urn:microsoft.com/office/officeart/2005/8/layout/orgChart1"/>
    <dgm:cxn modelId="{8A05A4EC-828E-4908-95A0-C31F14DB4579}" type="presParOf" srcId="{1FD2DD23-4B7F-45D8-BA6B-DBD2FCEB691C}" destId="{F0FBDF2B-DE84-4498-8555-E96775682405}" srcOrd="0" destOrd="0" presId="urn:microsoft.com/office/officeart/2005/8/layout/orgChart1"/>
    <dgm:cxn modelId="{21FFE34D-9531-441F-AA01-B95512304B52}" type="presParOf" srcId="{1FD2DD23-4B7F-45D8-BA6B-DBD2FCEB691C}" destId="{FCD9185A-8277-4515-95BC-CBCF2DAE31C7}" srcOrd="1" destOrd="0" presId="urn:microsoft.com/office/officeart/2005/8/layout/orgChart1"/>
    <dgm:cxn modelId="{BF2AD983-03F3-4F2F-9666-B284D94317A0}" type="presParOf" srcId="{771A09AA-9961-439D-A71C-0152020149E5}" destId="{652C3E44-A09F-45A4-98BA-C0D9D6C03AF6}" srcOrd="1" destOrd="0" presId="urn:microsoft.com/office/officeart/2005/8/layout/orgChart1"/>
    <dgm:cxn modelId="{91FD14B6-9969-43A9-B72A-67B4E8C31660}" type="presParOf" srcId="{652C3E44-A09F-45A4-98BA-C0D9D6C03AF6}" destId="{8B4AED93-BD3E-48CC-9063-05DD4F6C0FC3}" srcOrd="0" destOrd="0" presId="urn:microsoft.com/office/officeart/2005/8/layout/orgChart1"/>
    <dgm:cxn modelId="{56DDE705-AD28-4232-A8F7-BA23C6A782BD}" type="presParOf" srcId="{652C3E44-A09F-45A4-98BA-C0D9D6C03AF6}" destId="{CA895A60-1A45-4F7C-B1A4-2DF8FCAFDBED}" srcOrd="1" destOrd="0" presId="urn:microsoft.com/office/officeart/2005/8/layout/orgChart1"/>
    <dgm:cxn modelId="{94CE5BE8-60AA-4263-9799-A0E7B0C5CD11}" type="presParOf" srcId="{CA895A60-1A45-4F7C-B1A4-2DF8FCAFDBED}" destId="{38297A5E-C58A-4C54-97BD-41F769989F27}" srcOrd="0" destOrd="0" presId="urn:microsoft.com/office/officeart/2005/8/layout/orgChart1"/>
    <dgm:cxn modelId="{A7115FA6-1282-4D41-A70B-C99D25DEEA95}" type="presParOf" srcId="{38297A5E-C58A-4C54-97BD-41F769989F27}" destId="{004CEC61-27E5-41F4-8B3A-2486A31B2B8F}" srcOrd="0" destOrd="0" presId="urn:microsoft.com/office/officeart/2005/8/layout/orgChart1"/>
    <dgm:cxn modelId="{47320E96-D7C2-4C90-B07A-4BB20488D390}" type="presParOf" srcId="{38297A5E-C58A-4C54-97BD-41F769989F27}" destId="{4DF8B231-3DC6-42BD-831F-7C566512438E}" srcOrd="1" destOrd="0" presId="urn:microsoft.com/office/officeart/2005/8/layout/orgChart1"/>
    <dgm:cxn modelId="{0FD7DCC6-7C59-42C7-9D42-932FCA91FC2C}" type="presParOf" srcId="{CA895A60-1A45-4F7C-B1A4-2DF8FCAFDBED}" destId="{B6BE9F40-ECA4-4CDB-A14A-9137A907736F}" srcOrd="1" destOrd="0" presId="urn:microsoft.com/office/officeart/2005/8/layout/orgChart1"/>
    <dgm:cxn modelId="{91197A0E-1482-4599-99D3-B697042182D5}" type="presParOf" srcId="{B6BE9F40-ECA4-4CDB-A14A-9137A907736F}" destId="{873A6451-1AC5-4987-995C-7CAA10C8B136}" srcOrd="0" destOrd="0" presId="urn:microsoft.com/office/officeart/2005/8/layout/orgChart1"/>
    <dgm:cxn modelId="{BC4D1378-F221-487A-A8A2-846910189AA0}" type="presParOf" srcId="{B6BE9F40-ECA4-4CDB-A14A-9137A907736F}" destId="{6812AAB9-CAC7-4E95-B86F-320892E99A66}" srcOrd="1" destOrd="0" presId="urn:microsoft.com/office/officeart/2005/8/layout/orgChart1"/>
    <dgm:cxn modelId="{65CEEEE2-3649-49D6-86BE-5F5784D73CDA}" type="presParOf" srcId="{6812AAB9-CAC7-4E95-B86F-320892E99A66}" destId="{7F82289B-A492-4A7C-A478-E77A07810847}" srcOrd="0" destOrd="0" presId="urn:microsoft.com/office/officeart/2005/8/layout/orgChart1"/>
    <dgm:cxn modelId="{22DFF0DD-B160-48B2-A08F-DC38CEDB77ED}" type="presParOf" srcId="{7F82289B-A492-4A7C-A478-E77A07810847}" destId="{5F980CDC-7045-4B85-BD83-81D825751396}" srcOrd="0" destOrd="0" presId="urn:microsoft.com/office/officeart/2005/8/layout/orgChart1"/>
    <dgm:cxn modelId="{B7546BCE-742A-4AEA-9B96-441B33CA2864}" type="presParOf" srcId="{7F82289B-A492-4A7C-A478-E77A07810847}" destId="{BE5CFE56-0415-430C-9657-6D3CEC1807C2}" srcOrd="1" destOrd="0" presId="urn:microsoft.com/office/officeart/2005/8/layout/orgChart1"/>
    <dgm:cxn modelId="{9C147EEE-D714-440E-9364-734B86246139}" type="presParOf" srcId="{6812AAB9-CAC7-4E95-B86F-320892E99A66}" destId="{503CBA68-44A9-4D92-BAEC-65B3DB2C1883}" srcOrd="1" destOrd="0" presId="urn:microsoft.com/office/officeart/2005/8/layout/orgChart1"/>
    <dgm:cxn modelId="{C7D56C21-65E7-40BF-A3EB-5B3D5B75FFDA}" type="presParOf" srcId="{6812AAB9-CAC7-4E95-B86F-320892E99A66}" destId="{E1E0231E-F998-48F1-BFE5-3F99ED6AAF9F}" srcOrd="2" destOrd="0" presId="urn:microsoft.com/office/officeart/2005/8/layout/orgChart1"/>
    <dgm:cxn modelId="{81EC314C-0562-41A5-AA20-35FD49C19740}" type="presParOf" srcId="{B6BE9F40-ECA4-4CDB-A14A-9137A907736F}" destId="{914CA622-CDF3-4E9C-9FF3-9EB26E88F58C}" srcOrd="2" destOrd="0" presId="urn:microsoft.com/office/officeart/2005/8/layout/orgChart1"/>
    <dgm:cxn modelId="{1E60A637-36DB-4C5F-BE24-49B48635CFED}" type="presParOf" srcId="{B6BE9F40-ECA4-4CDB-A14A-9137A907736F}" destId="{94889902-7AED-4B46-962C-397D9017FA9D}" srcOrd="3" destOrd="0" presId="urn:microsoft.com/office/officeart/2005/8/layout/orgChart1"/>
    <dgm:cxn modelId="{DE7F0916-5BFC-45A9-9B69-16789FEA7EA7}" type="presParOf" srcId="{94889902-7AED-4B46-962C-397D9017FA9D}" destId="{A544C10D-57A3-413B-AC51-CD8B747A07BD}" srcOrd="0" destOrd="0" presId="urn:microsoft.com/office/officeart/2005/8/layout/orgChart1"/>
    <dgm:cxn modelId="{C15257D5-EE1B-44AC-9DE2-794D5672DAC0}" type="presParOf" srcId="{A544C10D-57A3-413B-AC51-CD8B747A07BD}" destId="{47075203-9037-435F-857C-3EB5F1C232A7}" srcOrd="0" destOrd="0" presId="urn:microsoft.com/office/officeart/2005/8/layout/orgChart1"/>
    <dgm:cxn modelId="{C13E3E77-033E-4A98-A3F1-A86A0BA94855}" type="presParOf" srcId="{A544C10D-57A3-413B-AC51-CD8B747A07BD}" destId="{A34A8ECD-89E7-4A38-BD93-EA3E1E1AD36F}" srcOrd="1" destOrd="0" presId="urn:microsoft.com/office/officeart/2005/8/layout/orgChart1"/>
    <dgm:cxn modelId="{6643F334-C917-486E-8184-7F56FF114F67}" type="presParOf" srcId="{94889902-7AED-4B46-962C-397D9017FA9D}" destId="{DBE8828D-7088-4024-8453-2885A2F24BBD}" srcOrd="1" destOrd="0" presId="urn:microsoft.com/office/officeart/2005/8/layout/orgChart1"/>
    <dgm:cxn modelId="{B60C4064-6EB1-48D8-93C5-367BB0F6405E}" type="presParOf" srcId="{94889902-7AED-4B46-962C-397D9017FA9D}" destId="{A3515ADA-A6CF-46D4-87D5-45CC9B01887F}" srcOrd="2" destOrd="0" presId="urn:microsoft.com/office/officeart/2005/8/layout/orgChart1"/>
    <dgm:cxn modelId="{067BC2B6-1EEE-49EC-B40C-4A71BE20C8FC}" type="presParOf" srcId="{CA895A60-1A45-4F7C-B1A4-2DF8FCAFDBED}" destId="{93356063-F05F-4734-874F-98948404F3E6}" srcOrd="2" destOrd="0" presId="urn:microsoft.com/office/officeart/2005/8/layout/orgChart1"/>
    <dgm:cxn modelId="{DEA1F30D-4F3C-45F8-80AE-27140946AF0A}" type="presParOf" srcId="{652C3E44-A09F-45A4-98BA-C0D9D6C03AF6}" destId="{A5384347-F0AB-4311-9D13-AC7F6DF27572}" srcOrd="2" destOrd="0" presId="urn:microsoft.com/office/officeart/2005/8/layout/orgChart1"/>
    <dgm:cxn modelId="{1F2AFB07-29B7-4FFD-B8B3-465C3B06C266}" type="presParOf" srcId="{652C3E44-A09F-45A4-98BA-C0D9D6C03AF6}" destId="{4FD7D3B0-5CD6-4F1D-892A-565B4BA8C8C5}" srcOrd="3" destOrd="0" presId="urn:microsoft.com/office/officeart/2005/8/layout/orgChart1"/>
    <dgm:cxn modelId="{E621B3F5-3984-4353-8389-87E0A4D14D5A}" type="presParOf" srcId="{4FD7D3B0-5CD6-4F1D-892A-565B4BA8C8C5}" destId="{A1489B84-CAA5-4D70-AE2C-A652222C12DE}" srcOrd="0" destOrd="0" presId="urn:microsoft.com/office/officeart/2005/8/layout/orgChart1"/>
    <dgm:cxn modelId="{FE06A56A-9434-475B-940E-0395CAAD6A9B}" type="presParOf" srcId="{A1489B84-CAA5-4D70-AE2C-A652222C12DE}" destId="{B943FDB1-AAD0-4C66-9DA4-F76583B34E66}" srcOrd="0" destOrd="0" presId="urn:microsoft.com/office/officeart/2005/8/layout/orgChart1"/>
    <dgm:cxn modelId="{899F7A7A-F09A-46E5-9C61-3DD53F157A5B}" type="presParOf" srcId="{A1489B84-CAA5-4D70-AE2C-A652222C12DE}" destId="{359F86C9-D9FC-4BD5-9758-B0AB35748333}" srcOrd="1" destOrd="0" presId="urn:microsoft.com/office/officeart/2005/8/layout/orgChart1"/>
    <dgm:cxn modelId="{F240535F-1E42-46C6-A73E-7EBD9918DBD1}" type="presParOf" srcId="{4FD7D3B0-5CD6-4F1D-892A-565B4BA8C8C5}" destId="{5C67BD18-9AC9-4FF5-AA8A-BE78B41B20D9}" srcOrd="1" destOrd="0" presId="urn:microsoft.com/office/officeart/2005/8/layout/orgChart1"/>
    <dgm:cxn modelId="{38C6C2CC-A67E-450A-A25D-A95CD412E7FB}" type="presParOf" srcId="{5C67BD18-9AC9-4FF5-AA8A-BE78B41B20D9}" destId="{5139D484-32A1-4D4B-B08B-CFF17B9D48A3}" srcOrd="0" destOrd="0" presId="urn:microsoft.com/office/officeart/2005/8/layout/orgChart1"/>
    <dgm:cxn modelId="{B545CBFC-D625-4723-88B3-607CC2F11852}" type="presParOf" srcId="{5C67BD18-9AC9-4FF5-AA8A-BE78B41B20D9}" destId="{03C35327-9CA0-415C-8CFF-EA77EA329F4D}" srcOrd="1" destOrd="0" presId="urn:microsoft.com/office/officeart/2005/8/layout/orgChart1"/>
    <dgm:cxn modelId="{D9E5E972-207D-4978-B5E0-1BED8573A1EE}" type="presParOf" srcId="{03C35327-9CA0-415C-8CFF-EA77EA329F4D}" destId="{66E78B94-D4F7-4C17-A53F-50D1910C3C82}" srcOrd="0" destOrd="0" presId="urn:microsoft.com/office/officeart/2005/8/layout/orgChart1"/>
    <dgm:cxn modelId="{5FCB716A-BBA6-4F62-96E1-54A6C3081E39}" type="presParOf" srcId="{66E78B94-D4F7-4C17-A53F-50D1910C3C82}" destId="{FA7C73C6-4546-4769-BB5A-7C4FA4472ED3}" srcOrd="0" destOrd="0" presId="urn:microsoft.com/office/officeart/2005/8/layout/orgChart1"/>
    <dgm:cxn modelId="{1A59BCFB-C93F-449E-816E-F122463FA730}" type="presParOf" srcId="{66E78B94-D4F7-4C17-A53F-50D1910C3C82}" destId="{B9FCB8E9-A650-40E5-84F7-4C949B907BA4}" srcOrd="1" destOrd="0" presId="urn:microsoft.com/office/officeart/2005/8/layout/orgChart1"/>
    <dgm:cxn modelId="{02FAC0CD-FFC6-4517-8D7E-268FC0C61D9E}" type="presParOf" srcId="{03C35327-9CA0-415C-8CFF-EA77EA329F4D}" destId="{F4AB863B-86B6-417F-9AE0-A37DC3545340}" srcOrd="1" destOrd="0" presId="urn:microsoft.com/office/officeart/2005/8/layout/orgChart1"/>
    <dgm:cxn modelId="{1F3571D5-AE99-4DDC-BE66-B3FAEABA98A4}" type="presParOf" srcId="{03C35327-9CA0-415C-8CFF-EA77EA329F4D}" destId="{E128FB49-39F5-4C5A-A0E0-907F31A74E15}" srcOrd="2" destOrd="0" presId="urn:microsoft.com/office/officeart/2005/8/layout/orgChart1"/>
    <dgm:cxn modelId="{CFA68309-AC42-4E60-B751-C2319A6C64AA}" type="presParOf" srcId="{5C67BD18-9AC9-4FF5-AA8A-BE78B41B20D9}" destId="{9D1BEC72-8F1A-4248-8FED-02EB831345D5}" srcOrd="2" destOrd="0" presId="urn:microsoft.com/office/officeart/2005/8/layout/orgChart1"/>
    <dgm:cxn modelId="{3B391F7B-E4BF-4729-981F-56D311D1FD5B}" type="presParOf" srcId="{5C67BD18-9AC9-4FF5-AA8A-BE78B41B20D9}" destId="{43ED308D-692E-42C9-9BF1-12706F617E35}" srcOrd="3" destOrd="0" presId="urn:microsoft.com/office/officeart/2005/8/layout/orgChart1"/>
    <dgm:cxn modelId="{D50AB739-2A98-4BF4-B0C0-3D887CCB3528}" type="presParOf" srcId="{43ED308D-692E-42C9-9BF1-12706F617E35}" destId="{A988DA45-CFE6-41B5-8588-3B1807C557C7}" srcOrd="0" destOrd="0" presId="urn:microsoft.com/office/officeart/2005/8/layout/orgChart1"/>
    <dgm:cxn modelId="{79814B06-7CDC-4326-A37C-0BDFE6C3D01E}" type="presParOf" srcId="{A988DA45-CFE6-41B5-8588-3B1807C557C7}" destId="{E6858168-6962-4125-8614-D8BAE88E1F3B}" srcOrd="0" destOrd="0" presId="urn:microsoft.com/office/officeart/2005/8/layout/orgChart1"/>
    <dgm:cxn modelId="{3962DC73-C1A0-4CB2-88D0-A3BC7774095F}" type="presParOf" srcId="{A988DA45-CFE6-41B5-8588-3B1807C557C7}" destId="{9CAB9F8D-9FB3-4887-A2F7-B293AE091AA6}" srcOrd="1" destOrd="0" presId="urn:microsoft.com/office/officeart/2005/8/layout/orgChart1"/>
    <dgm:cxn modelId="{2C2302F3-0533-4E87-BB91-B78CE53CCF08}" type="presParOf" srcId="{43ED308D-692E-42C9-9BF1-12706F617E35}" destId="{7063146C-2310-477D-A24F-9DEA1549174D}" srcOrd="1" destOrd="0" presId="urn:microsoft.com/office/officeart/2005/8/layout/orgChart1"/>
    <dgm:cxn modelId="{4B2BCAF0-81E8-4107-9DA4-B221A3FB86C4}" type="presParOf" srcId="{43ED308D-692E-42C9-9BF1-12706F617E35}" destId="{AD328836-287B-46D9-8FEC-1EA840DE8E05}" srcOrd="2" destOrd="0" presId="urn:microsoft.com/office/officeart/2005/8/layout/orgChart1"/>
    <dgm:cxn modelId="{7F710C6B-F8CB-4218-A3DB-41143ADAC86C}" type="presParOf" srcId="{4FD7D3B0-5CD6-4F1D-892A-565B4BA8C8C5}" destId="{2FFE1A99-1757-43B1-BAB1-7DBFAC8D892E}" srcOrd="2" destOrd="0" presId="urn:microsoft.com/office/officeart/2005/8/layout/orgChart1"/>
    <dgm:cxn modelId="{8B86603E-697F-4783-99B3-242C9423D2D9}" type="presParOf" srcId="{652C3E44-A09F-45A4-98BA-C0D9D6C03AF6}" destId="{DE0E52BD-F65E-4A86-8ECB-090AAA11A097}" srcOrd="4" destOrd="0" presId="urn:microsoft.com/office/officeart/2005/8/layout/orgChart1"/>
    <dgm:cxn modelId="{83AA0BD5-FF54-4348-860C-3F3C53B1201E}" type="presParOf" srcId="{652C3E44-A09F-45A4-98BA-C0D9D6C03AF6}" destId="{550F1394-9F8A-4924-B710-DB48A5C88E89}" srcOrd="5" destOrd="0" presId="urn:microsoft.com/office/officeart/2005/8/layout/orgChart1"/>
    <dgm:cxn modelId="{A17BB4D4-59A0-406B-B518-047A5340BB2E}" type="presParOf" srcId="{550F1394-9F8A-4924-B710-DB48A5C88E89}" destId="{6C6E3DA0-306B-4F3E-BE9B-864EBD31FEEA}" srcOrd="0" destOrd="0" presId="urn:microsoft.com/office/officeart/2005/8/layout/orgChart1"/>
    <dgm:cxn modelId="{6B992DB9-47E9-41C4-9FBA-3A9B0A425C87}" type="presParOf" srcId="{6C6E3DA0-306B-4F3E-BE9B-864EBD31FEEA}" destId="{9C91D735-1C8B-4B68-9DDD-53E119CF9D83}" srcOrd="0" destOrd="0" presId="urn:microsoft.com/office/officeart/2005/8/layout/orgChart1"/>
    <dgm:cxn modelId="{B1F4ADB0-E8E2-4DBB-8833-F83A8709B71D}" type="presParOf" srcId="{6C6E3DA0-306B-4F3E-BE9B-864EBD31FEEA}" destId="{C41E4EE0-F15A-4214-94F3-336FEFB5192A}" srcOrd="1" destOrd="0" presId="urn:microsoft.com/office/officeart/2005/8/layout/orgChart1"/>
    <dgm:cxn modelId="{7C55A2C6-E498-4358-AEC9-E229D5DCEACD}" type="presParOf" srcId="{550F1394-9F8A-4924-B710-DB48A5C88E89}" destId="{D3818642-418E-4A24-B17A-9F17E111EDE5}" srcOrd="1" destOrd="0" presId="urn:microsoft.com/office/officeart/2005/8/layout/orgChart1"/>
    <dgm:cxn modelId="{527B7ACE-21A4-4178-80F3-9FE2578EF5D1}" type="presParOf" srcId="{D3818642-418E-4A24-B17A-9F17E111EDE5}" destId="{B2E38213-1502-4D48-8C08-54EA201F0CEC}" srcOrd="0" destOrd="0" presId="urn:microsoft.com/office/officeart/2005/8/layout/orgChart1"/>
    <dgm:cxn modelId="{765B6792-8357-48E5-8B60-C5CA867B5736}" type="presParOf" srcId="{D3818642-418E-4A24-B17A-9F17E111EDE5}" destId="{95DB50AD-0E69-409C-BB29-86D18268277E}" srcOrd="1" destOrd="0" presId="urn:microsoft.com/office/officeart/2005/8/layout/orgChart1"/>
    <dgm:cxn modelId="{88D57A7F-8762-443E-A24E-9AA8564B77A0}" type="presParOf" srcId="{95DB50AD-0E69-409C-BB29-86D18268277E}" destId="{DB15E5D2-CEA5-47AD-8AF9-D65687C77870}" srcOrd="0" destOrd="0" presId="urn:microsoft.com/office/officeart/2005/8/layout/orgChart1"/>
    <dgm:cxn modelId="{3C57C9CD-FEAB-4379-BBF3-C3B5B30BEFEF}" type="presParOf" srcId="{DB15E5D2-CEA5-47AD-8AF9-D65687C77870}" destId="{0DF9C9FA-10F3-42A2-9685-267F6F70997F}" srcOrd="0" destOrd="0" presId="urn:microsoft.com/office/officeart/2005/8/layout/orgChart1"/>
    <dgm:cxn modelId="{0AA89DEA-735D-48AD-B784-387BB89E670F}" type="presParOf" srcId="{DB15E5D2-CEA5-47AD-8AF9-D65687C77870}" destId="{9C01F784-87A1-4AD4-A84C-70DC7A8A4EE5}" srcOrd="1" destOrd="0" presId="urn:microsoft.com/office/officeart/2005/8/layout/orgChart1"/>
    <dgm:cxn modelId="{46D01D3F-6C89-413C-A183-C6CE09A686A9}" type="presParOf" srcId="{95DB50AD-0E69-409C-BB29-86D18268277E}" destId="{7D8E7D10-93F8-4752-BAE3-F6E1DACDCC39}" srcOrd="1" destOrd="0" presId="urn:microsoft.com/office/officeart/2005/8/layout/orgChart1"/>
    <dgm:cxn modelId="{393BF796-8B45-4664-9D42-4636B9F3A4C4}" type="presParOf" srcId="{95DB50AD-0E69-409C-BB29-86D18268277E}" destId="{72FF17C1-4407-4FC7-98F0-E452630BCF37}" srcOrd="2" destOrd="0" presId="urn:microsoft.com/office/officeart/2005/8/layout/orgChart1"/>
    <dgm:cxn modelId="{E5E65FDA-9FD2-4246-9EEC-A27E909FCC1C}" type="presParOf" srcId="{D3818642-418E-4A24-B17A-9F17E111EDE5}" destId="{C7F01FDD-D2BB-48D0-8FCC-1661B4CD8CFA}" srcOrd="2" destOrd="0" presId="urn:microsoft.com/office/officeart/2005/8/layout/orgChart1"/>
    <dgm:cxn modelId="{EF9844A3-9026-470E-88BE-17983331480F}" type="presParOf" srcId="{D3818642-418E-4A24-B17A-9F17E111EDE5}" destId="{A4612234-B9AA-4959-A4EB-0771B80E4A2A}" srcOrd="3" destOrd="0" presId="urn:microsoft.com/office/officeart/2005/8/layout/orgChart1"/>
    <dgm:cxn modelId="{AE870D46-9EEC-4F5B-A32B-2F68CBB686DB}" type="presParOf" srcId="{A4612234-B9AA-4959-A4EB-0771B80E4A2A}" destId="{024DEA2F-5697-4031-88EF-A058D5510947}" srcOrd="0" destOrd="0" presId="urn:microsoft.com/office/officeart/2005/8/layout/orgChart1"/>
    <dgm:cxn modelId="{11664898-7CC9-410A-9055-FC15488B57E5}" type="presParOf" srcId="{024DEA2F-5697-4031-88EF-A058D5510947}" destId="{4AEA7171-4B55-407C-A989-12235C59ED04}" srcOrd="0" destOrd="0" presId="urn:microsoft.com/office/officeart/2005/8/layout/orgChart1"/>
    <dgm:cxn modelId="{EBB183AF-01E4-4262-90BE-39747D7D2B56}" type="presParOf" srcId="{024DEA2F-5697-4031-88EF-A058D5510947}" destId="{A3B8AC6D-33BD-40D0-ABC8-CFD2A88FC6B0}" srcOrd="1" destOrd="0" presId="urn:microsoft.com/office/officeart/2005/8/layout/orgChart1"/>
    <dgm:cxn modelId="{B595DEC4-0B83-4C35-9332-9E012E66FEB8}" type="presParOf" srcId="{A4612234-B9AA-4959-A4EB-0771B80E4A2A}" destId="{92DCE209-14B1-4A90-A7B4-21F7A1A02177}" srcOrd="1" destOrd="0" presId="urn:microsoft.com/office/officeart/2005/8/layout/orgChart1"/>
    <dgm:cxn modelId="{7AF555E7-718E-475B-B853-057CF77286FA}" type="presParOf" srcId="{A4612234-B9AA-4959-A4EB-0771B80E4A2A}" destId="{7D0018BC-AB3F-4260-ADAA-042124496117}" srcOrd="2" destOrd="0" presId="urn:microsoft.com/office/officeart/2005/8/layout/orgChart1"/>
    <dgm:cxn modelId="{5FF4B2D1-4EAE-4D8C-9A61-08D71968CD8C}" type="presParOf" srcId="{D3818642-418E-4A24-B17A-9F17E111EDE5}" destId="{3AF98CFB-1624-46F1-B231-C8E7D2089432}" srcOrd="4" destOrd="0" presId="urn:microsoft.com/office/officeart/2005/8/layout/orgChart1"/>
    <dgm:cxn modelId="{9849F498-477A-4C98-984C-00240921D762}" type="presParOf" srcId="{D3818642-418E-4A24-B17A-9F17E111EDE5}" destId="{1CCCD5D9-27CB-4DF7-BDAB-3A77190BDC9E}" srcOrd="5" destOrd="0" presId="urn:microsoft.com/office/officeart/2005/8/layout/orgChart1"/>
    <dgm:cxn modelId="{50224579-8952-4D29-A1D0-37877F0C264E}" type="presParOf" srcId="{1CCCD5D9-27CB-4DF7-BDAB-3A77190BDC9E}" destId="{173FAD9C-1674-4B63-AD93-263B48B70166}" srcOrd="0" destOrd="0" presId="urn:microsoft.com/office/officeart/2005/8/layout/orgChart1"/>
    <dgm:cxn modelId="{6C732A39-CD85-4EF7-ACAC-6737FDBA767A}" type="presParOf" srcId="{173FAD9C-1674-4B63-AD93-263B48B70166}" destId="{A39558DD-9BD5-4291-82D9-06C26415BD19}" srcOrd="0" destOrd="0" presId="urn:microsoft.com/office/officeart/2005/8/layout/orgChart1"/>
    <dgm:cxn modelId="{ECD0488F-0C05-4696-8B16-3CF8D04E3A1F}" type="presParOf" srcId="{173FAD9C-1674-4B63-AD93-263B48B70166}" destId="{F2224A1E-16D7-4067-B777-F1D169727F5D}" srcOrd="1" destOrd="0" presId="urn:microsoft.com/office/officeart/2005/8/layout/orgChart1"/>
    <dgm:cxn modelId="{BD13DCE5-6AF5-44DC-91D0-00766EF7C549}" type="presParOf" srcId="{1CCCD5D9-27CB-4DF7-BDAB-3A77190BDC9E}" destId="{237E7532-E44F-440E-AF9F-BCB7E8EF0DCB}" srcOrd="1" destOrd="0" presId="urn:microsoft.com/office/officeart/2005/8/layout/orgChart1"/>
    <dgm:cxn modelId="{92656F0F-0EC1-497A-99F9-A9B4FC2FB9AC}" type="presParOf" srcId="{1CCCD5D9-27CB-4DF7-BDAB-3A77190BDC9E}" destId="{D339A9CE-4C41-481C-B6F9-12148F6501ED}" srcOrd="2" destOrd="0" presId="urn:microsoft.com/office/officeart/2005/8/layout/orgChart1"/>
    <dgm:cxn modelId="{E50417E3-D193-4CC8-AB49-2DA85FCB1A5A}" type="presParOf" srcId="{D3818642-418E-4A24-B17A-9F17E111EDE5}" destId="{34AA3A32-351F-41C2-B745-8529EF601A53}" srcOrd="6" destOrd="0" presId="urn:microsoft.com/office/officeart/2005/8/layout/orgChart1"/>
    <dgm:cxn modelId="{38C82C2E-031E-4090-98D4-B643F0B0CCD2}" type="presParOf" srcId="{D3818642-418E-4A24-B17A-9F17E111EDE5}" destId="{0CC4682D-068E-4ACD-A3E5-AD605879F8A3}" srcOrd="7" destOrd="0" presId="urn:microsoft.com/office/officeart/2005/8/layout/orgChart1"/>
    <dgm:cxn modelId="{956D732B-4E1C-4167-BA2A-90B4C7AACC80}" type="presParOf" srcId="{0CC4682D-068E-4ACD-A3E5-AD605879F8A3}" destId="{5D4F4D1B-2DE8-4BBE-A2F9-BD2A3D37F22D}" srcOrd="0" destOrd="0" presId="urn:microsoft.com/office/officeart/2005/8/layout/orgChart1"/>
    <dgm:cxn modelId="{FD20FFA3-5CB7-405D-8897-5056B4AF5547}" type="presParOf" srcId="{5D4F4D1B-2DE8-4BBE-A2F9-BD2A3D37F22D}" destId="{6D9C3526-E96D-4B93-9C7C-5EA295139DE7}" srcOrd="0" destOrd="0" presId="urn:microsoft.com/office/officeart/2005/8/layout/orgChart1"/>
    <dgm:cxn modelId="{2D88E27A-30F2-4C48-A7D8-FCA9C6EA69F8}" type="presParOf" srcId="{5D4F4D1B-2DE8-4BBE-A2F9-BD2A3D37F22D}" destId="{99931EE9-B4DE-4C1B-9AC9-BA6B96D8DE39}" srcOrd="1" destOrd="0" presId="urn:microsoft.com/office/officeart/2005/8/layout/orgChart1"/>
    <dgm:cxn modelId="{9D3120F0-115F-4F50-96DA-181D7769A1C8}" type="presParOf" srcId="{0CC4682D-068E-4ACD-A3E5-AD605879F8A3}" destId="{D943AC53-3819-4B4A-B165-B7E6123BA97E}" srcOrd="1" destOrd="0" presId="urn:microsoft.com/office/officeart/2005/8/layout/orgChart1"/>
    <dgm:cxn modelId="{91E9871B-1051-4A13-88F0-E1E8F92CEB64}" type="presParOf" srcId="{0CC4682D-068E-4ACD-A3E5-AD605879F8A3}" destId="{A5595B97-970C-4B01-B55D-92F359C6F1BF}" srcOrd="2" destOrd="0" presId="urn:microsoft.com/office/officeart/2005/8/layout/orgChart1"/>
    <dgm:cxn modelId="{CA0CFF0D-D066-4F13-A4D5-25CD3C966DA8}" type="presParOf" srcId="{550F1394-9F8A-4924-B710-DB48A5C88E89}" destId="{FA3FD93C-5413-4A0A-B9CE-5B4487343F48}" srcOrd="2" destOrd="0" presId="urn:microsoft.com/office/officeart/2005/8/layout/orgChart1"/>
    <dgm:cxn modelId="{1FF5CCA3-7E19-42C2-8FE8-6563C2C6AE19}" type="presParOf" srcId="{771A09AA-9961-439D-A71C-0152020149E5}" destId="{92CC716D-6993-4961-B914-71410F4E757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A3A32-351F-41C2-B745-8529EF601A53}">
      <dsp:nvSpPr>
        <dsp:cNvPr id="0" name=""/>
        <dsp:cNvSpPr/>
      </dsp:nvSpPr>
      <dsp:spPr>
        <a:xfrm>
          <a:off x="5757808" y="1638139"/>
          <a:ext cx="500129" cy="3312708"/>
        </a:xfrm>
        <a:custGeom>
          <a:avLst/>
          <a:gdLst/>
          <a:ahLst/>
          <a:cxnLst/>
          <a:rect l="0" t="0" r="0" b="0"/>
          <a:pathLst>
            <a:path>
              <a:moveTo>
                <a:pt x="0" y="0"/>
              </a:moveTo>
              <a:lnTo>
                <a:pt x="0" y="3312708"/>
              </a:lnTo>
              <a:lnTo>
                <a:pt x="500129" y="33127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98CFB-1624-46F1-B231-C8E7D2089432}">
      <dsp:nvSpPr>
        <dsp:cNvPr id="0" name=""/>
        <dsp:cNvSpPr/>
      </dsp:nvSpPr>
      <dsp:spPr>
        <a:xfrm>
          <a:off x="5757808" y="1638139"/>
          <a:ext cx="500129" cy="2384617"/>
        </a:xfrm>
        <a:custGeom>
          <a:avLst/>
          <a:gdLst/>
          <a:ahLst/>
          <a:cxnLst/>
          <a:rect l="0" t="0" r="0" b="0"/>
          <a:pathLst>
            <a:path>
              <a:moveTo>
                <a:pt x="0" y="0"/>
              </a:moveTo>
              <a:lnTo>
                <a:pt x="0" y="2384617"/>
              </a:lnTo>
              <a:lnTo>
                <a:pt x="500129" y="23846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F01FDD-D2BB-48D0-8FCC-1661B4CD8CFA}">
      <dsp:nvSpPr>
        <dsp:cNvPr id="0" name=""/>
        <dsp:cNvSpPr/>
      </dsp:nvSpPr>
      <dsp:spPr>
        <a:xfrm>
          <a:off x="5757808" y="1638139"/>
          <a:ext cx="500129" cy="1472430"/>
        </a:xfrm>
        <a:custGeom>
          <a:avLst/>
          <a:gdLst/>
          <a:ahLst/>
          <a:cxnLst/>
          <a:rect l="0" t="0" r="0" b="0"/>
          <a:pathLst>
            <a:path>
              <a:moveTo>
                <a:pt x="0" y="0"/>
              </a:moveTo>
              <a:lnTo>
                <a:pt x="0" y="1472430"/>
              </a:lnTo>
              <a:lnTo>
                <a:pt x="500129" y="14724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E38213-1502-4D48-8C08-54EA201F0CEC}">
      <dsp:nvSpPr>
        <dsp:cNvPr id="0" name=""/>
        <dsp:cNvSpPr/>
      </dsp:nvSpPr>
      <dsp:spPr>
        <a:xfrm>
          <a:off x="5757808" y="1638139"/>
          <a:ext cx="487191" cy="552188"/>
        </a:xfrm>
        <a:custGeom>
          <a:avLst/>
          <a:gdLst/>
          <a:ahLst/>
          <a:cxnLst/>
          <a:rect l="0" t="0" r="0" b="0"/>
          <a:pathLst>
            <a:path>
              <a:moveTo>
                <a:pt x="0" y="0"/>
              </a:moveTo>
              <a:lnTo>
                <a:pt x="0" y="552188"/>
              </a:lnTo>
              <a:lnTo>
                <a:pt x="487191" y="5521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E52BD-F65E-4A86-8ECB-090AAA11A097}">
      <dsp:nvSpPr>
        <dsp:cNvPr id="0" name=""/>
        <dsp:cNvSpPr/>
      </dsp:nvSpPr>
      <dsp:spPr>
        <a:xfrm>
          <a:off x="4863528" y="568940"/>
          <a:ext cx="2227959" cy="237506"/>
        </a:xfrm>
        <a:custGeom>
          <a:avLst/>
          <a:gdLst/>
          <a:ahLst/>
          <a:cxnLst/>
          <a:rect l="0" t="0" r="0" b="0"/>
          <a:pathLst>
            <a:path>
              <a:moveTo>
                <a:pt x="0" y="0"/>
              </a:moveTo>
              <a:lnTo>
                <a:pt x="0" y="118753"/>
              </a:lnTo>
              <a:lnTo>
                <a:pt x="2227959" y="118753"/>
              </a:lnTo>
              <a:lnTo>
                <a:pt x="2227959"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1BEC72-8F1A-4248-8FED-02EB831345D5}">
      <dsp:nvSpPr>
        <dsp:cNvPr id="0" name=""/>
        <dsp:cNvSpPr/>
      </dsp:nvSpPr>
      <dsp:spPr>
        <a:xfrm>
          <a:off x="3189373" y="1642097"/>
          <a:ext cx="332918" cy="1359889"/>
        </a:xfrm>
        <a:custGeom>
          <a:avLst/>
          <a:gdLst/>
          <a:ahLst/>
          <a:cxnLst/>
          <a:rect l="0" t="0" r="0" b="0"/>
          <a:pathLst>
            <a:path>
              <a:moveTo>
                <a:pt x="0" y="0"/>
              </a:moveTo>
              <a:lnTo>
                <a:pt x="0" y="1359889"/>
              </a:lnTo>
              <a:lnTo>
                <a:pt x="332918" y="13598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39D484-32A1-4D4B-B08B-CFF17B9D48A3}">
      <dsp:nvSpPr>
        <dsp:cNvPr id="0" name=""/>
        <dsp:cNvSpPr/>
      </dsp:nvSpPr>
      <dsp:spPr>
        <a:xfrm>
          <a:off x="3189373" y="1642097"/>
          <a:ext cx="332918" cy="529857"/>
        </a:xfrm>
        <a:custGeom>
          <a:avLst/>
          <a:gdLst/>
          <a:ahLst/>
          <a:cxnLst/>
          <a:rect l="0" t="0" r="0" b="0"/>
          <a:pathLst>
            <a:path>
              <a:moveTo>
                <a:pt x="0" y="0"/>
              </a:moveTo>
              <a:lnTo>
                <a:pt x="0" y="529857"/>
              </a:lnTo>
              <a:lnTo>
                <a:pt x="332918" y="5298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384347-F0AB-4311-9D13-AC7F6DF27572}">
      <dsp:nvSpPr>
        <dsp:cNvPr id="0" name=""/>
        <dsp:cNvSpPr/>
      </dsp:nvSpPr>
      <dsp:spPr>
        <a:xfrm>
          <a:off x="4077154" y="568940"/>
          <a:ext cx="786373" cy="237506"/>
        </a:xfrm>
        <a:custGeom>
          <a:avLst/>
          <a:gdLst/>
          <a:ahLst/>
          <a:cxnLst/>
          <a:rect l="0" t="0" r="0" b="0"/>
          <a:pathLst>
            <a:path>
              <a:moveTo>
                <a:pt x="786373" y="0"/>
              </a:moveTo>
              <a:lnTo>
                <a:pt x="786373" y="118753"/>
              </a:lnTo>
              <a:lnTo>
                <a:pt x="0" y="118753"/>
              </a:lnTo>
              <a:lnTo>
                <a:pt x="0"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4CA622-CDF3-4E9C-9FF3-9EB26E88F58C}">
      <dsp:nvSpPr>
        <dsp:cNvPr id="0" name=""/>
        <dsp:cNvSpPr/>
      </dsp:nvSpPr>
      <dsp:spPr>
        <a:xfrm>
          <a:off x="1144615" y="1616859"/>
          <a:ext cx="255746" cy="1395099"/>
        </a:xfrm>
        <a:custGeom>
          <a:avLst/>
          <a:gdLst/>
          <a:ahLst/>
          <a:cxnLst/>
          <a:rect l="0" t="0" r="0" b="0"/>
          <a:pathLst>
            <a:path>
              <a:moveTo>
                <a:pt x="0" y="0"/>
              </a:moveTo>
              <a:lnTo>
                <a:pt x="0" y="1395099"/>
              </a:lnTo>
              <a:lnTo>
                <a:pt x="255746" y="13950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3A6451-1AC5-4987-995C-7CAA10C8B136}">
      <dsp:nvSpPr>
        <dsp:cNvPr id="0" name=""/>
        <dsp:cNvSpPr/>
      </dsp:nvSpPr>
      <dsp:spPr>
        <a:xfrm>
          <a:off x="1144615" y="1616859"/>
          <a:ext cx="264217" cy="529204"/>
        </a:xfrm>
        <a:custGeom>
          <a:avLst/>
          <a:gdLst/>
          <a:ahLst/>
          <a:cxnLst/>
          <a:rect l="0" t="0" r="0" b="0"/>
          <a:pathLst>
            <a:path>
              <a:moveTo>
                <a:pt x="0" y="0"/>
              </a:moveTo>
              <a:lnTo>
                <a:pt x="0" y="529204"/>
              </a:lnTo>
              <a:lnTo>
                <a:pt x="264217" y="529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4AED93-BD3E-48CC-9063-05DD4F6C0FC3}">
      <dsp:nvSpPr>
        <dsp:cNvPr id="0" name=""/>
        <dsp:cNvSpPr/>
      </dsp:nvSpPr>
      <dsp:spPr>
        <a:xfrm>
          <a:off x="1849195" y="568940"/>
          <a:ext cx="3014332" cy="237506"/>
        </a:xfrm>
        <a:custGeom>
          <a:avLst/>
          <a:gdLst/>
          <a:ahLst/>
          <a:cxnLst/>
          <a:rect l="0" t="0" r="0" b="0"/>
          <a:pathLst>
            <a:path>
              <a:moveTo>
                <a:pt x="3014332" y="0"/>
              </a:moveTo>
              <a:lnTo>
                <a:pt x="3014332" y="118753"/>
              </a:lnTo>
              <a:lnTo>
                <a:pt x="0" y="118753"/>
              </a:lnTo>
              <a:lnTo>
                <a:pt x="0"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FBDF2B-DE84-4498-8555-E96775682405}">
      <dsp:nvSpPr>
        <dsp:cNvPr id="0" name=""/>
        <dsp:cNvSpPr/>
      </dsp:nvSpPr>
      <dsp:spPr>
        <a:xfrm>
          <a:off x="2718961" y="3448"/>
          <a:ext cx="4289132" cy="56549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t> </a:t>
          </a:r>
          <a:r>
            <a:rPr lang="de-DE" sz="1800" b="1" i="0" kern="1200"/>
            <a:t>Ausbildungsblöcke SU </a:t>
          </a:r>
        </a:p>
      </dsp:txBody>
      <dsp:txXfrm>
        <a:off x="2718961" y="3448"/>
        <a:ext cx="4289132" cy="565491"/>
      </dsp:txXfrm>
    </dsp:sp>
    <dsp:sp modelId="{004CEC61-27E5-41F4-8B3A-2486A31B2B8F}">
      <dsp:nvSpPr>
        <dsp:cNvPr id="0" name=""/>
        <dsp:cNvSpPr/>
      </dsp:nvSpPr>
      <dsp:spPr>
        <a:xfrm>
          <a:off x="968470" y="806447"/>
          <a:ext cx="1761451" cy="810412"/>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a:t>A</a:t>
          </a:r>
        </a:p>
        <a:p>
          <a:pPr marL="0" lvl="0" indent="0" algn="ctr" defTabSz="488950">
            <a:lnSpc>
              <a:spcPct val="90000"/>
            </a:lnSpc>
            <a:spcBef>
              <a:spcPct val="0"/>
            </a:spcBef>
            <a:spcAft>
              <a:spcPct val="35000"/>
            </a:spcAft>
            <a:buNone/>
          </a:pPr>
          <a:r>
            <a:rPr lang="de-DE" sz="1100" b="1" kern="1200"/>
            <a:t>Diagnostik und Leistungsbewertung </a:t>
          </a:r>
        </a:p>
      </dsp:txBody>
      <dsp:txXfrm>
        <a:off x="968470" y="806447"/>
        <a:ext cx="1761451" cy="810412"/>
      </dsp:txXfrm>
    </dsp:sp>
    <dsp:sp modelId="{5F980CDC-7045-4B85-BD83-81D825751396}">
      <dsp:nvSpPr>
        <dsp:cNvPr id="0" name=""/>
        <dsp:cNvSpPr/>
      </dsp:nvSpPr>
      <dsp:spPr>
        <a:xfrm>
          <a:off x="1408832" y="1854366"/>
          <a:ext cx="1460518" cy="583395"/>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A 1</a:t>
          </a:r>
        </a:p>
        <a:p>
          <a:pPr marL="0" lvl="0" indent="0" algn="ctr" defTabSz="266700">
            <a:lnSpc>
              <a:spcPct val="90000"/>
            </a:lnSpc>
            <a:spcBef>
              <a:spcPct val="0"/>
            </a:spcBef>
            <a:spcAft>
              <a:spcPct val="35000"/>
            </a:spcAft>
            <a:buNone/>
          </a:pPr>
          <a:r>
            <a:rPr lang="de-DE" sz="1100" b="0" kern="1200"/>
            <a:t>Diagnostik</a:t>
          </a:r>
          <a:r>
            <a:rPr lang="de-DE" sz="600" b="0" kern="1200"/>
            <a:t> </a:t>
          </a:r>
          <a:r>
            <a:rPr lang="de-DE" sz="600" kern="1200"/>
            <a:t>in den Sachfächern</a:t>
          </a:r>
        </a:p>
      </dsp:txBody>
      <dsp:txXfrm>
        <a:off x="1408832" y="1854366"/>
        <a:ext cx="1460518" cy="583395"/>
      </dsp:txXfrm>
    </dsp:sp>
    <dsp:sp modelId="{47075203-9037-435F-857C-3EB5F1C232A7}">
      <dsp:nvSpPr>
        <dsp:cNvPr id="0" name=""/>
        <dsp:cNvSpPr/>
      </dsp:nvSpPr>
      <dsp:spPr>
        <a:xfrm>
          <a:off x="1400361" y="2675268"/>
          <a:ext cx="1437548" cy="673382"/>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A2 </a:t>
          </a:r>
        </a:p>
        <a:p>
          <a:pPr marL="0" lvl="0" indent="0" algn="ctr" defTabSz="266700">
            <a:lnSpc>
              <a:spcPct val="90000"/>
            </a:lnSpc>
            <a:spcBef>
              <a:spcPct val="0"/>
            </a:spcBef>
            <a:spcAft>
              <a:spcPct val="35000"/>
            </a:spcAft>
            <a:buNone/>
          </a:pPr>
          <a:r>
            <a:rPr lang="de-DE" sz="600" kern="1200"/>
            <a:t>Möglichkeiten der </a:t>
          </a:r>
          <a:r>
            <a:rPr lang="de-DE" sz="1050" b="0" kern="1200"/>
            <a:t>Leistungsbewertung</a:t>
          </a:r>
          <a:r>
            <a:rPr lang="de-DE" sz="600" kern="1200"/>
            <a:t> in den Sachfächern </a:t>
          </a:r>
        </a:p>
      </dsp:txBody>
      <dsp:txXfrm>
        <a:off x="1400361" y="2675268"/>
        <a:ext cx="1437548" cy="673382"/>
      </dsp:txXfrm>
    </dsp:sp>
    <dsp:sp modelId="{B943FDB1-AAD0-4C66-9DA4-F76583B34E66}">
      <dsp:nvSpPr>
        <dsp:cNvPr id="0" name=""/>
        <dsp:cNvSpPr/>
      </dsp:nvSpPr>
      <dsp:spPr>
        <a:xfrm>
          <a:off x="2967427" y="806447"/>
          <a:ext cx="2219454" cy="83565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B</a:t>
          </a:r>
        </a:p>
        <a:p>
          <a:pPr marL="0" lvl="0" indent="0" algn="ctr" defTabSz="488950">
            <a:lnSpc>
              <a:spcPct val="90000"/>
            </a:lnSpc>
            <a:spcBef>
              <a:spcPct val="0"/>
            </a:spcBef>
            <a:spcAft>
              <a:spcPct val="35000"/>
            </a:spcAft>
            <a:buNone/>
          </a:pPr>
          <a:r>
            <a:rPr lang="de-DE" sz="1100" b="1" kern="1200" dirty="0"/>
            <a:t>Didaktik und Diagnostik von Zeitbewusstsein und Raumbewusstsein </a:t>
          </a:r>
        </a:p>
      </dsp:txBody>
      <dsp:txXfrm>
        <a:off x="2967427" y="806447"/>
        <a:ext cx="2219454" cy="835650"/>
      </dsp:txXfrm>
    </dsp:sp>
    <dsp:sp modelId="{FA7C73C6-4546-4769-BB5A-7C4FA4472ED3}">
      <dsp:nvSpPr>
        <dsp:cNvPr id="0" name=""/>
        <dsp:cNvSpPr/>
      </dsp:nvSpPr>
      <dsp:spPr>
        <a:xfrm>
          <a:off x="3522291" y="1879604"/>
          <a:ext cx="1337761" cy="584701"/>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B1 </a:t>
          </a:r>
        </a:p>
        <a:p>
          <a:pPr marL="0" lvl="0" indent="0" algn="ctr" defTabSz="266700">
            <a:lnSpc>
              <a:spcPct val="90000"/>
            </a:lnSpc>
            <a:spcBef>
              <a:spcPct val="0"/>
            </a:spcBef>
            <a:spcAft>
              <a:spcPct val="35000"/>
            </a:spcAft>
            <a:buNone/>
          </a:pPr>
          <a:r>
            <a:rPr lang="de-DE" sz="600" kern="1200"/>
            <a:t>Didaktik und Diagnostik von </a:t>
          </a:r>
          <a:r>
            <a:rPr lang="de-DE" sz="1100" b="0" kern="1200"/>
            <a:t>Zeitbewusstsein</a:t>
          </a:r>
        </a:p>
      </dsp:txBody>
      <dsp:txXfrm>
        <a:off x="3522291" y="1879604"/>
        <a:ext cx="1337761" cy="584701"/>
      </dsp:txXfrm>
    </dsp:sp>
    <dsp:sp modelId="{E6858168-6962-4125-8614-D8BAE88E1F3B}">
      <dsp:nvSpPr>
        <dsp:cNvPr id="0" name=""/>
        <dsp:cNvSpPr/>
      </dsp:nvSpPr>
      <dsp:spPr>
        <a:xfrm>
          <a:off x="3522291" y="2701812"/>
          <a:ext cx="1330071" cy="600348"/>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B2 </a:t>
          </a:r>
        </a:p>
        <a:p>
          <a:pPr marL="0" lvl="0" indent="0" algn="ctr" defTabSz="266700">
            <a:lnSpc>
              <a:spcPct val="90000"/>
            </a:lnSpc>
            <a:spcBef>
              <a:spcPct val="0"/>
            </a:spcBef>
            <a:spcAft>
              <a:spcPct val="35000"/>
            </a:spcAft>
            <a:buNone/>
          </a:pPr>
          <a:r>
            <a:rPr lang="de-DE" sz="600" kern="1200"/>
            <a:t>Didaktik und Diagnostik von </a:t>
          </a:r>
          <a:r>
            <a:rPr lang="de-DE" sz="1100" b="0" kern="1200"/>
            <a:t>Raumbewusstsein </a:t>
          </a:r>
        </a:p>
      </dsp:txBody>
      <dsp:txXfrm>
        <a:off x="3522291" y="2701812"/>
        <a:ext cx="1330071" cy="600348"/>
      </dsp:txXfrm>
    </dsp:sp>
    <dsp:sp modelId="{9C91D735-1C8B-4B68-9DDD-53E119CF9D83}">
      <dsp:nvSpPr>
        <dsp:cNvPr id="0" name=""/>
        <dsp:cNvSpPr/>
      </dsp:nvSpPr>
      <dsp:spPr>
        <a:xfrm>
          <a:off x="5424388" y="806447"/>
          <a:ext cx="3334197" cy="83169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a:t>C </a:t>
          </a:r>
        </a:p>
        <a:p>
          <a:pPr marL="0" lvl="0" indent="0" algn="ctr" defTabSz="488950">
            <a:lnSpc>
              <a:spcPct val="90000"/>
            </a:lnSpc>
            <a:spcBef>
              <a:spcPct val="0"/>
            </a:spcBef>
            <a:spcAft>
              <a:spcPct val="35000"/>
            </a:spcAft>
            <a:buNone/>
          </a:pPr>
          <a:r>
            <a:rPr lang="de-DE" sz="1100" b="1" kern="1200"/>
            <a:t>Kompetenzorientierter Sachunterricht </a:t>
          </a:r>
        </a:p>
      </dsp:txBody>
      <dsp:txXfrm>
        <a:off x="5424388" y="806447"/>
        <a:ext cx="3334197" cy="831691"/>
      </dsp:txXfrm>
    </dsp:sp>
    <dsp:sp modelId="{0DF9C9FA-10F3-42A2-9685-267F6F70997F}">
      <dsp:nvSpPr>
        <dsp:cNvPr id="0" name=""/>
        <dsp:cNvSpPr/>
      </dsp:nvSpPr>
      <dsp:spPr>
        <a:xfrm>
          <a:off x="6244999" y="1862713"/>
          <a:ext cx="1462102" cy="655229"/>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C1</a:t>
          </a:r>
        </a:p>
        <a:p>
          <a:pPr marL="0" lvl="0" indent="0" algn="ctr" defTabSz="266700">
            <a:lnSpc>
              <a:spcPct val="90000"/>
            </a:lnSpc>
            <a:spcBef>
              <a:spcPct val="0"/>
            </a:spcBef>
            <a:spcAft>
              <a:spcPct val="35000"/>
            </a:spcAft>
            <a:buNone/>
          </a:pPr>
          <a:r>
            <a:rPr lang="de-DE" sz="1100" kern="1200"/>
            <a:t>Handlungsorientierung  </a:t>
          </a:r>
        </a:p>
      </dsp:txBody>
      <dsp:txXfrm>
        <a:off x="6244999" y="1862713"/>
        <a:ext cx="1462102" cy="655229"/>
      </dsp:txXfrm>
    </dsp:sp>
    <dsp:sp modelId="{4AEA7171-4B55-407C-A989-12235C59ED04}">
      <dsp:nvSpPr>
        <dsp:cNvPr id="0" name=""/>
        <dsp:cNvSpPr/>
      </dsp:nvSpPr>
      <dsp:spPr>
        <a:xfrm>
          <a:off x="6257937" y="2768382"/>
          <a:ext cx="1396753" cy="68437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C2</a:t>
          </a:r>
        </a:p>
        <a:p>
          <a:pPr marL="0" lvl="0" indent="0" algn="ctr" defTabSz="266700">
            <a:lnSpc>
              <a:spcPct val="90000"/>
            </a:lnSpc>
            <a:spcBef>
              <a:spcPct val="0"/>
            </a:spcBef>
            <a:spcAft>
              <a:spcPct val="35000"/>
            </a:spcAft>
            <a:buNone/>
          </a:pPr>
          <a:r>
            <a:rPr lang="de-DE" sz="1100" kern="1200"/>
            <a:t>Bedeutung der Sprache</a:t>
          </a:r>
        </a:p>
      </dsp:txBody>
      <dsp:txXfrm>
        <a:off x="6257937" y="2768382"/>
        <a:ext cx="1396753" cy="684375"/>
      </dsp:txXfrm>
    </dsp:sp>
    <dsp:sp modelId="{A39558DD-9BD5-4291-82D9-06C26415BD19}">
      <dsp:nvSpPr>
        <dsp:cNvPr id="0" name=""/>
        <dsp:cNvSpPr/>
      </dsp:nvSpPr>
      <dsp:spPr>
        <a:xfrm>
          <a:off x="6257937" y="3690264"/>
          <a:ext cx="1405066" cy="664984"/>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C3</a:t>
          </a:r>
        </a:p>
        <a:p>
          <a:pPr marL="0" lvl="0" indent="0" algn="ctr" defTabSz="266700">
            <a:lnSpc>
              <a:spcPct val="90000"/>
            </a:lnSpc>
            <a:spcBef>
              <a:spcPct val="0"/>
            </a:spcBef>
            <a:spcAft>
              <a:spcPct val="35000"/>
            </a:spcAft>
            <a:buNone/>
          </a:pPr>
          <a:r>
            <a:rPr lang="de-DE" sz="1100" kern="1200"/>
            <a:t>Denk-, Arbeits-und Handlungsweisen </a:t>
          </a:r>
        </a:p>
      </dsp:txBody>
      <dsp:txXfrm>
        <a:off x="6257937" y="3690264"/>
        <a:ext cx="1405066" cy="664984"/>
      </dsp:txXfrm>
    </dsp:sp>
    <dsp:sp modelId="{6D9C3526-E96D-4B93-9C7C-5EA295139DE7}">
      <dsp:nvSpPr>
        <dsp:cNvPr id="0" name=""/>
        <dsp:cNvSpPr/>
      </dsp:nvSpPr>
      <dsp:spPr>
        <a:xfrm>
          <a:off x="6257937" y="4592755"/>
          <a:ext cx="1381021" cy="716184"/>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C4 </a:t>
          </a:r>
        </a:p>
        <a:p>
          <a:pPr marL="0" lvl="0" indent="0" algn="ctr" defTabSz="266700">
            <a:lnSpc>
              <a:spcPct val="90000"/>
            </a:lnSpc>
            <a:spcBef>
              <a:spcPct val="0"/>
            </a:spcBef>
            <a:spcAft>
              <a:spcPct val="35000"/>
            </a:spcAft>
            <a:buNone/>
          </a:pPr>
          <a:r>
            <a:rPr lang="de-DE" sz="1100" kern="1200"/>
            <a:t>außerschulische Lernorte</a:t>
          </a:r>
        </a:p>
      </dsp:txBody>
      <dsp:txXfrm>
        <a:off x="6257937" y="4592755"/>
        <a:ext cx="1381021" cy="71618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3CE6E-2B66-4BBF-AA5F-C610821FA37B}" type="datetimeFigureOut">
              <a:rPr lang="de-DE" smtClean="0"/>
              <a:t>24.01.2026</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B259-718E-41BC-9A97-1627054B1256}" type="slidenum">
              <a:rPr lang="de-DE" smtClean="0"/>
              <a:t>‹Nr.›</a:t>
            </a:fld>
            <a:endParaRPr lang="de-DE"/>
          </a:p>
        </p:txBody>
      </p:sp>
    </p:spTree>
    <p:extLst>
      <p:ext uri="{BB962C8B-B14F-4D97-AF65-F5344CB8AC3E}">
        <p14:creationId xmlns:p14="http://schemas.microsoft.com/office/powerpoint/2010/main" val="9987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a:t>
            </a:fld>
            <a:endParaRPr lang="de-DE" dirty="0"/>
          </a:p>
        </p:txBody>
      </p:sp>
    </p:spTree>
    <p:extLst>
      <p:ext uri="{BB962C8B-B14F-4D97-AF65-F5344CB8AC3E}">
        <p14:creationId xmlns:p14="http://schemas.microsoft.com/office/powerpoint/2010/main" val="262912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Literaturangaben/Belege aus Handout von Bernd Ebert übernommen.</a:t>
            </a:r>
          </a:p>
        </p:txBody>
      </p:sp>
      <p:sp>
        <p:nvSpPr>
          <p:cNvPr id="4" name="Foliennummernplatzhalter 3"/>
          <p:cNvSpPr>
            <a:spLocks noGrp="1"/>
          </p:cNvSpPr>
          <p:nvPr>
            <p:ph type="sldNum" sz="quarter" idx="5"/>
          </p:nvPr>
        </p:nvSpPr>
        <p:spPr/>
        <p:txBody>
          <a:bodyPr/>
          <a:lstStyle/>
          <a:p>
            <a:fld id="{8E61B259-718E-41BC-9A97-1627054B1256}" type="slidenum">
              <a:rPr lang="de-DE" smtClean="0"/>
              <a:t>15</a:t>
            </a:fld>
            <a:endParaRPr lang="de-DE"/>
          </a:p>
        </p:txBody>
      </p:sp>
    </p:spTree>
    <p:extLst>
      <p:ext uri="{BB962C8B-B14F-4D97-AF65-F5344CB8AC3E}">
        <p14:creationId xmlns:p14="http://schemas.microsoft.com/office/powerpoint/2010/main" val="213562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Wind / Weide </a:t>
            </a:r>
          </a:p>
          <a:p>
            <a:r>
              <a:rPr lang="de-DE" dirty="0"/>
              <a:t>Regenbogen kommt von Einhörnern </a:t>
            </a:r>
          </a:p>
          <a:p>
            <a:r>
              <a:rPr lang="de-DE" dirty="0"/>
              <a:t>Beim Sonnenuntergang in DK plumpst die Sonne manchmal ins Meer </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17</a:t>
            </a:fld>
            <a:endParaRPr lang="de-DE"/>
          </a:p>
        </p:txBody>
      </p:sp>
    </p:spTree>
    <p:extLst>
      <p:ext uri="{BB962C8B-B14F-4D97-AF65-F5344CB8AC3E}">
        <p14:creationId xmlns:p14="http://schemas.microsoft.com/office/powerpoint/2010/main" val="25274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Thema Verdunstung von Wasser</a:t>
            </a:r>
          </a:p>
        </p:txBody>
      </p:sp>
      <p:sp>
        <p:nvSpPr>
          <p:cNvPr id="4" name="Foliennummernplatzhalter 3"/>
          <p:cNvSpPr>
            <a:spLocks noGrp="1"/>
          </p:cNvSpPr>
          <p:nvPr>
            <p:ph type="sldNum" sz="quarter" idx="5"/>
          </p:nvPr>
        </p:nvSpPr>
        <p:spPr/>
        <p:txBody>
          <a:bodyPr/>
          <a:lstStyle/>
          <a:p>
            <a:fld id="{8E61B259-718E-41BC-9A97-1627054B1256}" type="slidenum">
              <a:rPr lang="de-DE" smtClean="0"/>
              <a:t>18</a:t>
            </a:fld>
            <a:endParaRPr lang="de-DE"/>
          </a:p>
        </p:txBody>
      </p:sp>
    </p:spTree>
    <p:extLst>
      <p:ext uri="{BB962C8B-B14F-4D97-AF65-F5344CB8AC3E}">
        <p14:creationId xmlns:p14="http://schemas.microsoft.com/office/powerpoint/2010/main" val="2036464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E61B259-718E-41BC-9A97-1627054B1256}" type="slidenum">
              <a:rPr lang="de-DE" smtClean="0"/>
              <a:t>19</a:t>
            </a:fld>
            <a:endParaRPr lang="de-DE"/>
          </a:p>
        </p:txBody>
      </p:sp>
    </p:spTree>
    <p:extLst>
      <p:ext uri="{BB962C8B-B14F-4D97-AF65-F5344CB8AC3E}">
        <p14:creationId xmlns:p14="http://schemas.microsoft.com/office/powerpoint/2010/main" val="197514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20</a:t>
            </a:fld>
            <a:endParaRPr lang="de-DE"/>
          </a:p>
        </p:txBody>
      </p:sp>
    </p:spTree>
    <p:extLst>
      <p:ext uri="{BB962C8B-B14F-4D97-AF65-F5344CB8AC3E}">
        <p14:creationId xmlns:p14="http://schemas.microsoft.com/office/powerpoint/2010/main" val="3599755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Erinnert ihr eigene Vorstellungen, die sich später als falsch herausgestellt haben? Wie sind diese entstanden? (z.B. Missverständnis Gedicht/ Songtext etc.) </a:t>
            </a:r>
          </a:p>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21</a:t>
            </a:fld>
            <a:endParaRPr lang="de-DE"/>
          </a:p>
        </p:txBody>
      </p:sp>
    </p:spTree>
    <p:extLst>
      <p:ext uri="{BB962C8B-B14F-4D97-AF65-F5344CB8AC3E}">
        <p14:creationId xmlns:p14="http://schemas.microsoft.com/office/powerpoint/2010/main" val="2492169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solidFill>
                  <a:srgbClr val="003064"/>
                </a:solidFill>
                <a:latin typeface="Arial" panose="020B0604020202020204" pitchFamily="34" charset="0"/>
                <a:cs typeface="Arial" panose="020B0604020202020204" pitchFamily="34" charset="0"/>
              </a:rPr>
              <a:t>Assimilation</a:t>
            </a:r>
          </a:p>
          <a:p>
            <a:r>
              <a:rPr lang="de-DE" sz="1200" dirty="0">
                <a:solidFill>
                  <a:srgbClr val="003064"/>
                </a:solidFill>
                <a:latin typeface="Arial" panose="020B0604020202020204" pitchFamily="34" charset="0"/>
                <a:cs typeface="Arial" panose="020B0604020202020204" pitchFamily="34" charset="0"/>
              </a:rPr>
              <a:t>bezeichnet den Vorgang, bei dem neue Konzepte in bestehende</a:t>
            </a:r>
          </a:p>
          <a:p>
            <a:r>
              <a:rPr lang="de-DE" sz="1200" dirty="0">
                <a:solidFill>
                  <a:srgbClr val="003064"/>
                </a:solidFill>
                <a:latin typeface="Arial" panose="020B0604020202020204" pitchFamily="34" charset="0"/>
                <a:cs typeface="Arial" panose="020B0604020202020204" pitchFamily="34" charset="0"/>
              </a:rPr>
              <a:t>Wissensstrukturen ohne größere Veränderungen der kognitiven </a:t>
            </a:r>
          </a:p>
          <a:p>
            <a:r>
              <a:rPr lang="de-DE" sz="1200" dirty="0">
                <a:solidFill>
                  <a:srgbClr val="003064"/>
                </a:solidFill>
                <a:latin typeface="Arial" panose="020B0604020202020204" pitchFamily="34" charset="0"/>
                <a:cs typeface="Arial" panose="020B0604020202020204" pitchFamily="34" charset="0"/>
              </a:rPr>
              <a:t>Strukturen aufgenommen werden, kontinuierliche Lernwege.</a:t>
            </a:r>
            <a:endParaRPr lang="de-DE" sz="1200" b="1" dirty="0">
              <a:solidFill>
                <a:srgbClr val="003064"/>
              </a:solidFill>
              <a:latin typeface="Arial" panose="020B0604020202020204" pitchFamily="34" charset="0"/>
              <a:cs typeface="Arial" panose="020B0604020202020204" pitchFamily="34" charset="0"/>
            </a:endParaRPr>
          </a:p>
          <a:p>
            <a:endParaRPr lang="de-DE" sz="1200" b="1" dirty="0">
              <a:solidFill>
                <a:srgbClr val="003064"/>
              </a:solidFill>
              <a:latin typeface="Arial" panose="020B0604020202020204" pitchFamily="34" charset="0"/>
              <a:cs typeface="Arial" panose="020B0604020202020204" pitchFamily="34" charset="0"/>
            </a:endParaRPr>
          </a:p>
          <a:p>
            <a:r>
              <a:rPr lang="de-DE" sz="1200" b="1" dirty="0">
                <a:solidFill>
                  <a:srgbClr val="003064"/>
                </a:solidFill>
                <a:latin typeface="Arial" panose="020B0604020202020204" pitchFamily="34" charset="0"/>
                <a:cs typeface="Arial" panose="020B0604020202020204" pitchFamily="34" charset="0"/>
              </a:rPr>
              <a:t>Akkommodation</a:t>
            </a:r>
          </a:p>
          <a:p>
            <a:r>
              <a:rPr lang="de-DE" sz="1200" dirty="0">
                <a:solidFill>
                  <a:srgbClr val="003064"/>
                </a:solidFill>
                <a:latin typeface="Arial" panose="020B0604020202020204" pitchFamily="34" charset="0"/>
                <a:cs typeface="Arial" panose="020B0604020202020204" pitchFamily="34" charset="0"/>
              </a:rPr>
              <a:t>Bezeichnet dagegen Konzeptveränderungen der bestehenden</a:t>
            </a:r>
          </a:p>
          <a:p>
            <a:r>
              <a:rPr lang="de-DE" sz="1200" dirty="0">
                <a:solidFill>
                  <a:srgbClr val="003064"/>
                </a:solidFill>
                <a:latin typeface="Arial" panose="020B0604020202020204" pitchFamily="34" charset="0"/>
                <a:cs typeface="Arial" panose="020B0604020202020204" pitchFamily="34" charset="0"/>
              </a:rPr>
              <a:t>Wissensstrukturen, nicht belastbare Konzepte werden durch adäquatere Konzepte ersetzt.</a:t>
            </a:r>
          </a:p>
          <a:p>
            <a:r>
              <a:rPr lang="de-DE" sz="1200" dirty="0">
                <a:solidFill>
                  <a:srgbClr val="003064"/>
                </a:solidFill>
                <a:latin typeface="Arial" panose="020B0604020202020204" pitchFamily="34" charset="0"/>
                <a:cs typeface="Arial" panose="020B0604020202020204" pitchFamily="34" charset="0"/>
              </a:rPr>
              <a:t>Akkommodative Prozesse kognitiver Umstrukturierung werden als</a:t>
            </a:r>
          </a:p>
          <a:p>
            <a:r>
              <a:rPr lang="de-DE" sz="1200" dirty="0">
                <a:solidFill>
                  <a:srgbClr val="003064"/>
                </a:solidFill>
                <a:latin typeface="Arial" panose="020B0604020202020204" pitchFamily="34" charset="0"/>
                <a:cs typeface="Arial" panose="020B0604020202020204" pitchFamily="34" charset="0"/>
              </a:rPr>
              <a:t>diskontinuierliche Lernwege bezeichnet. (DUIT1995).</a:t>
            </a:r>
          </a:p>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22</a:t>
            </a:fld>
            <a:endParaRPr lang="de-DE"/>
          </a:p>
        </p:txBody>
      </p:sp>
    </p:spTree>
    <p:extLst>
      <p:ext uri="{BB962C8B-B14F-4D97-AF65-F5344CB8AC3E}">
        <p14:creationId xmlns:p14="http://schemas.microsoft.com/office/powerpoint/2010/main" val="4058999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de-DE" dirty="0"/>
              <a:t>Parallele zu Sicht und Tiefenstrukturen aufmachen </a:t>
            </a:r>
          </a:p>
          <a:p>
            <a:pPr marL="0" indent="0">
              <a:buFont typeface="Wingdings" panose="05000000000000000000" pitchFamily="2" charset="2"/>
              <a:buNone/>
            </a:pPr>
            <a:r>
              <a:rPr lang="de-DE" dirty="0"/>
              <a:t>Kog. Aktivierung </a:t>
            </a:r>
          </a:p>
          <a:p>
            <a:pPr marL="0" indent="0">
              <a:buFont typeface="Wingdings" panose="05000000000000000000" pitchFamily="2" charset="2"/>
              <a:buNone/>
            </a:pPr>
            <a:r>
              <a:rPr lang="de-DE" dirty="0"/>
              <a:t>Entdeckende Methoden / Kooperatives Lernen </a:t>
            </a:r>
          </a:p>
          <a:p>
            <a:pPr marL="0" indent="0">
              <a:buFont typeface="Wingdings" panose="05000000000000000000" pitchFamily="2" charset="2"/>
              <a:buNone/>
            </a:pPr>
            <a:r>
              <a:rPr lang="de-DE" dirty="0"/>
              <a:t>Darstellende Methode in der Reflexion bspw. AO / LT / SM </a:t>
            </a:r>
          </a:p>
          <a:p>
            <a:pPr marL="0" indent="0">
              <a:buFont typeface="Wingdings" panose="05000000000000000000" pitchFamily="2" charset="2"/>
              <a:buNone/>
            </a:pPr>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23</a:t>
            </a:fld>
            <a:endParaRPr lang="de-DE"/>
          </a:p>
        </p:txBody>
      </p:sp>
    </p:spTree>
    <p:extLst>
      <p:ext uri="{BB962C8B-B14F-4D97-AF65-F5344CB8AC3E}">
        <p14:creationId xmlns:p14="http://schemas.microsoft.com/office/powerpoint/2010/main" val="3581504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20000"/>
              </a:lnSpc>
              <a:buNone/>
            </a:pPr>
            <a:r>
              <a:rPr lang="de-DE" i="1" dirty="0"/>
              <a:t>Die letzte, achte Unterrichtsstunde zum Thema Schwimmen und Sinken läuft. Wir sprechen über die Einsichten, die die Schülerinnen und Schüler über das Schwimmen von schweren Schiffen aus Stahl gewonnen haben Verschiedene Begründungen werden von den Schülerinnen und Schülern als Ergebnis noch einmal zusammengetragen: Da meldet sich Josef, ein Schüler der sich in den bisherigen Stunden auffällig wenig an den Gesprächen beteiligt hat, ziemlich aufgeregt: </a:t>
            </a:r>
          </a:p>
          <a:p>
            <a:pPr marL="0" indent="0">
              <a:lnSpc>
                <a:spcPct val="120000"/>
              </a:lnSpc>
              <a:buNone/>
            </a:pPr>
            <a:r>
              <a:rPr lang="de-DE" i="1" dirty="0"/>
              <a:t>„Jetzt weiß ich, jetzt weiß ich, das ist gar nicht der Lack, der das macht, das ist das Wasser, das Wasser drückt das hoch!“ Ich werde stutzig und frage nach, was er mit dem Lack meine Er erzählt, dass er die ganze Zeit (über acht Unterrichtsstunden!) gedacht habe, das Schiff schwimmt, weil es lackiert ist, und jetzt habe er verstanden, dass es nicht am Lack, sondern am Wasser liegt Ich frage nach, wieso er gedacht habe, es liege am Lack Seine Antwort: Weil er im Kindergarten einmal Papierschiffe gefaltet habe Und diese wurden dann außen mit Wachstiften bemalt, ganz dick, damit das Schiffchen nicht untergeht. Und es sei auch nicht untergegangen. Und die Wachsfarbe sei doch genauso wie der Lack beim Schiff.  -------------- </a:t>
            </a:r>
          </a:p>
          <a:p>
            <a:pPr marL="0" indent="0">
              <a:lnSpc>
                <a:spcPct val="120000"/>
              </a:lnSpc>
              <a:buNone/>
            </a:pPr>
            <a:endParaRPr lang="de-DE" i="1" dirty="0"/>
          </a:p>
          <a:p>
            <a:pPr marL="0" indent="0">
              <a:lnSpc>
                <a:spcPct val="120000"/>
              </a:lnSpc>
              <a:buNone/>
            </a:pPr>
            <a:r>
              <a:rPr lang="de-DE" i="1" dirty="0"/>
              <a:t>Und deshalb habe er das die ganze Zeit gedacht Aber jetzt wisse er, beim Schiff liege das nicht am Lack, sondern am Wasser, weil das Wasser das Schiff nach oben drückt. (C. Möller 2018) </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29</a:t>
            </a:fld>
            <a:endParaRPr lang="de-DE"/>
          </a:p>
        </p:txBody>
      </p:sp>
    </p:spTree>
    <p:extLst>
      <p:ext uri="{BB962C8B-B14F-4D97-AF65-F5344CB8AC3E}">
        <p14:creationId xmlns:p14="http://schemas.microsoft.com/office/powerpoint/2010/main" val="1808460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Vorschlag zur Umsetzung: Aufgabe wird heute vorgestellt, zuhause bearbeitet/vorbereitet; Präsentation und Reflexion in der kommenden AV</a:t>
            </a:r>
          </a:p>
        </p:txBody>
      </p:sp>
      <p:sp>
        <p:nvSpPr>
          <p:cNvPr id="4" name="Foliennummernplatzhalter 3"/>
          <p:cNvSpPr>
            <a:spLocks noGrp="1"/>
          </p:cNvSpPr>
          <p:nvPr>
            <p:ph type="sldNum" sz="quarter" idx="5"/>
          </p:nvPr>
        </p:nvSpPr>
        <p:spPr/>
        <p:txBody>
          <a:bodyPr/>
          <a:lstStyle/>
          <a:p>
            <a:fld id="{8E61B259-718E-41BC-9A97-1627054B1256}" type="slidenum">
              <a:rPr lang="de-DE" smtClean="0"/>
              <a:t>36</a:t>
            </a:fld>
            <a:endParaRPr lang="de-DE"/>
          </a:p>
        </p:txBody>
      </p:sp>
    </p:spTree>
    <p:extLst>
      <p:ext uri="{BB962C8B-B14F-4D97-AF65-F5344CB8AC3E}">
        <p14:creationId xmlns:p14="http://schemas.microsoft.com/office/powerpoint/2010/main" val="120265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a:t>
            </a:fld>
            <a:endParaRPr lang="de-DE"/>
          </a:p>
        </p:txBody>
      </p:sp>
    </p:spTree>
    <p:extLst>
      <p:ext uri="{BB962C8B-B14F-4D97-AF65-F5344CB8AC3E}">
        <p14:creationId xmlns:p14="http://schemas.microsoft.com/office/powerpoint/2010/main" val="845530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Formativ</a:t>
            </a:r>
            <a:r>
              <a:rPr lang="de-DE" dirty="0"/>
              <a:t>: aufgrund der individuell erzielten (Zwischen-)Ergebnisse einer formativen Evaluation werden Interventionen bzw. Korrekturen laufender Maßnahmen vorgenommen, um die Wahrscheinlichkeit der Zielerreichung zu erhöhen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Normativ: </a:t>
            </a:r>
            <a:r>
              <a:rPr lang="de-DE" sz="1200" kern="1200" dirty="0">
                <a:solidFill>
                  <a:schemeClr val="tx1"/>
                </a:solidFill>
                <a:effectLst/>
                <a:latin typeface="+mn-lt"/>
                <a:ea typeface="+mn-ea"/>
                <a:cs typeface="+mn-cs"/>
              </a:rPr>
              <a:t>vergleicht eine Person und seine individuelle Position mit einer Gruppe (Norm) und versucht seine relative Position zu dieser zu bestimmen (Normstichprobe) </a:t>
            </a:r>
            <a:endParaRPr lang="de-DE" dirty="0"/>
          </a:p>
          <a:p>
            <a:r>
              <a:rPr lang="de-DE" b="1" dirty="0"/>
              <a:t>Summativ: </a:t>
            </a:r>
            <a:r>
              <a:rPr lang="de-DE" dirty="0"/>
              <a:t>Es handelt sich um eine Form der Ergebnisevaluation, die nur einen Vergleich zwischen postuliertem und erreichtem Zielzustand vornimmt (Endkontrolle, Qualitätssicherung)</a:t>
            </a:r>
          </a:p>
        </p:txBody>
      </p:sp>
      <p:sp>
        <p:nvSpPr>
          <p:cNvPr id="4" name="Foliennummernplatzhalter 3"/>
          <p:cNvSpPr>
            <a:spLocks noGrp="1"/>
          </p:cNvSpPr>
          <p:nvPr>
            <p:ph type="sldNum" sz="quarter" idx="5"/>
          </p:nvPr>
        </p:nvSpPr>
        <p:spPr/>
        <p:txBody>
          <a:bodyPr/>
          <a:lstStyle/>
          <a:p>
            <a:fld id="{8E61B259-718E-41BC-9A97-1627054B1256}" type="slidenum">
              <a:rPr lang="de-DE" smtClean="0"/>
              <a:t>38</a:t>
            </a:fld>
            <a:endParaRPr lang="de-DE"/>
          </a:p>
        </p:txBody>
      </p:sp>
    </p:spTree>
    <p:extLst>
      <p:ext uri="{BB962C8B-B14F-4D97-AF65-F5344CB8AC3E}">
        <p14:creationId xmlns:p14="http://schemas.microsoft.com/office/powerpoint/2010/main" val="1660054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ym typeface="Wingdings" panose="05000000000000000000" pitchFamily="2" charset="2"/>
              </a:rPr>
              <a:t>LINK ergänzen</a:t>
            </a:r>
          </a:p>
          <a:p>
            <a:endParaRPr lang="de-DE" dirty="0">
              <a:sym typeface="Wingdings" panose="05000000000000000000" pitchFamily="2" charset="2"/>
            </a:endParaRPr>
          </a:p>
          <a:p>
            <a:r>
              <a:rPr lang="de-DE" dirty="0">
                <a:sym typeface="Wingdings" panose="05000000000000000000" pitchFamily="2" charset="2"/>
              </a:rPr>
              <a:t>Ausblick Folge-AV</a:t>
            </a:r>
          </a:p>
          <a:p>
            <a:endParaRPr lang="de-DE" dirty="0">
              <a:sym typeface="Wingdings" panose="05000000000000000000" pitchFamily="2" charset="2"/>
            </a:endParaRPr>
          </a:p>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41</a:t>
            </a:fld>
            <a:endParaRPr lang="de-DE"/>
          </a:p>
        </p:txBody>
      </p:sp>
    </p:spTree>
    <p:extLst>
      <p:ext uri="{BB962C8B-B14F-4D97-AF65-F5344CB8AC3E}">
        <p14:creationId xmlns:p14="http://schemas.microsoft.com/office/powerpoint/2010/main" val="689832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47</a:t>
            </a:fld>
            <a:endParaRPr lang="de-DE" dirty="0"/>
          </a:p>
        </p:txBody>
      </p:sp>
    </p:spTree>
    <p:extLst>
      <p:ext uri="{BB962C8B-B14F-4D97-AF65-F5344CB8AC3E}">
        <p14:creationId xmlns:p14="http://schemas.microsoft.com/office/powerpoint/2010/main" val="2718850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ym typeface="Wingdings" panose="05000000000000000000" pitchFamily="2" charset="2"/>
              </a:rPr>
              <a:t> qualitativ-entwicklungsorientierte Diagnostik</a:t>
            </a:r>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50</a:t>
            </a:fld>
            <a:endParaRPr lang="de-DE" dirty="0"/>
          </a:p>
        </p:txBody>
      </p:sp>
    </p:spTree>
    <p:extLst>
      <p:ext uri="{BB962C8B-B14F-4D97-AF65-F5344CB8AC3E}">
        <p14:creationId xmlns:p14="http://schemas.microsoft.com/office/powerpoint/2010/main" val="2508890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Kutzer 1998, Kutzer 1999, Kutzer 2000? </a:t>
            </a:r>
          </a:p>
        </p:txBody>
      </p:sp>
      <p:sp>
        <p:nvSpPr>
          <p:cNvPr id="4" name="Foliennummernplatzhalter 3"/>
          <p:cNvSpPr>
            <a:spLocks noGrp="1"/>
          </p:cNvSpPr>
          <p:nvPr>
            <p:ph type="sldNum" sz="quarter" idx="5"/>
          </p:nvPr>
        </p:nvSpPr>
        <p:spPr/>
        <p:txBody>
          <a:bodyPr/>
          <a:lstStyle/>
          <a:p>
            <a:fld id="{8E61B259-718E-41BC-9A97-1627054B1256}" type="slidenum">
              <a:rPr lang="de-DE" smtClean="0"/>
              <a:t>51</a:t>
            </a:fld>
            <a:endParaRPr lang="de-DE" dirty="0"/>
          </a:p>
        </p:txBody>
      </p:sp>
    </p:spTree>
    <p:extLst>
      <p:ext uri="{BB962C8B-B14F-4D97-AF65-F5344CB8AC3E}">
        <p14:creationId xmlns:p14="http://schemas.microsoft.com/office/powerpoint/2010/main" val="418207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52</a:t>
            </a:fld>
            <a:endParaRPr lang="de-DE" dirty="0"/>
          </a:p>
        </p:txBody>
      </p:sp>
    </p:spTree>
    <p:extLst>
      <p:ext uri="{BB962C8B-B14F-4D97-AF65-F5344CB8AC3E}">
        <p14:creationId xmlns:p14="http://schemas.microsoft.com/office/powerpoint/2010/main" val="2960614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54</a:t>
            </a:fld>
            <a:endParaRPr lang="de-DE" dirty="0"/>
          </a:p>
        </p:txBody>
      </p:sp>
    </p:spTree>
    <p:extLst>
      <p:ext uri="{BB962C8B-B14F-4D97-AF65-F5344CB8AC3E}">
        <p14:creationId xmlns:p14="http://schemas.microsoft.com/office/powerpoint/2010/main" val="4106011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z.B. Handlungsschritte und Situationen planen und aufzeigen; Möglichkeiten,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Schwierigkeiten und Probleme sowie Wenn-dann-Beziehungen antizipieren;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Schlussfolgerungen ziehen</a:t>
            </a:r>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55</a:t>
            </a:fld>
            <a:endParaRPr lang="de-DE" dirty="0"/>
          </a:p>
        </p:txBody>
      </p:sp>
    </p:spTree>
    <p:extLst>
      <p:ext uri="{BB962C8B-B14F-4D97-AF65-F5344CB8AC3E}">
        <p14:creationId xmlns:p14="http://schemas.microsoft.com/office/powerpoint/2010/main" val="4047348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56</a:t>
            </a:fld>
            <a:endParaRPr lang="de-DE" dirty="0"/>
          </a:p>
        </p:txBody>
      </p:sp>
    </p:spTree>
    <p:extLst>
      <p:ext uri="{BB962C8B-B14F-4D97-AF65-F5344CB8AC3E}">
        <p14:creationId xmlns:p14="http://schemas.microsoft.com/office/powerpoint/2010/main" val="312607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1000"/>
              </a:spcAft>
            </a:pPr>
            <a:r>
              <a:rPr lang="de-DE" sz="1200" b="1" dirty="0">
                <a:effectLst/>
                <a:latin typeface="Arial" panose="020B0604020202020204" pitchFamily="34" charset="0"/>
                <a:ea typeface="Calibri" panose="020F0502020204030204" pitchFamily="34" charset="0"/>
                <a:cs typeface="Times New Roman" panose="02020603050405020304" pitchFamily="18" charset="0"/>
              </a:rPr>
              <a:t>Gegenstandswissen: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z.B. begriffliche Zuordnung von Merkmalen und Funktionen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a:t>
            </a:r>
            <a:r>
              <a:rPr lang="de-DE" sz="1200" b="1" dirty="0">
                <a:effectLst/>
                <a:latin typeface="Arial" panose="020B0604020202020204" pitchFamily="34" charset="0"/>
                <a:ea typeface="Calibri" panose="020F0502020204030204" pitchFamily="34" charset="0"/>
                <a:cs typeface="Times New Roman" panose="02020603050405020304" pitchFamily="18" charset="0"/>
              </a:rPr>
              <a:t>Darstellungswissen: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z.B. Abstraktionsfähigkeit - zeichnen, skizzieren, verbalisieren, symbolisieren;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Interpretationsfähigkeit - Übertragung auf reale Situationen; Transferfähigkeit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Übertragung auf andere Sachverhalte und deren Zusammenhänge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b="1" dirty="0">
                <a:effectLst/>
                <a:latin typeface="Arial" panose="020B0604020202020204" pitchFamily="34" charset="0"/>
                <a:ea typeface="Calibri" panose="020F0502020204030204" pitchFamily="34" charset="0"/>
                <a:cs typeface="Times New Roman" panose="02020603050405020304" pitchFamily="18" charset="0"/>
              </a:rPr>
              <a:t>Ausführungswissen: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z.B. Handlungsfolgen ordnen, behalten und umsetzen, Arbeitsergebnisse kontrollieren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a:t>
            </a:r>
            <a:r>
              <a:rPr lang="de-DE" sz="1200" b="1" dirty="0">
                <a:effectLst/>
                <a:latin typeface="Arial" panose="020B0604020202020204" pitchFamily="34" charset="0"/>
                <a:ea typeface="Calibri" panose="020F0502020204030204" pitchFamily="34" charset="0"/>
                <a:cs typeface="Times New Roman" panose="02020603050405020304" pitchFamily="18" charset="0"/>
              </a:rPr>
              <a:t>Planungswissen: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z.B. Handlungsschritte und Situationen planen und aufzeigen; Möglichkeiten,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Schwierigkeiten und Probleme sowie Wenn-dann-Beziehungen antizipieren;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Schlussfolgerungen ziehen</a:t>
            </a:r>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57</a:t>
            </a:fld>
            <a:endParaRPr lang="de-DE" dirty="0"/>
          </a:p>
        </p:txBody>
      </p:sp>
    </p:spTree>
    <p:extLst>
      <p:ext uri="{BB962C8B-B14F-4D97-AF65-F5344CB8AC3E}">
        <p14:creationId xmlns:p14="http://schemas.microsoft.com/office/powerpoint/2010/main" val="39756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3</a:t>
            </a:fld>
            <a:endParaRPr lang="de-DE"/>
          </a:p>
        </p:txBody>
      </p:sp>
    </p:spTree>
    <p:extLst>
      <p:ext uri="{BB962C8B-B14F-4D97-AF65-F5344CB8AC3E}">
        <p14:creationId xmlns:p14="http://schemas.microsoft.com/office/powerpoint/2010/main" val="2204650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59</a:t>
            </a:fld>
            <a:endParaRPr lang="de-DE" dirty="0"/>
          </a:p>
        </p:txBody>
      </p:sp>
    </p:spTree>
    <p:extLst>
      <p:ext uri="{BB962C8B-B14F-4D97-AF65-F5344CB8AC3E}">
        <p14:creationId xmlns:p14="http://schemas.microsoft.com/office/powerpoint/2010/main" val="2874354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ym typeface="Wingdings" panose="05000000000000000000" pitchFamily="2" charset="2"/>
              </a:rPr>
              <a:t> qualitativ-entwicklungsorientierte Diagnostik</a:t>
            </a:r>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61</a:t>
            </a:fld>
            <a:endParaRPr lang="de-DE" dirty="0"/>
          </a:p>
        </p:txBody>
      </p:sp>
    </p:spTree>
    <p:extLst>
      <p:ext uri="{BB962C8B-B14F-4D97-AF65-F5344CB8AC3E}">
        <p14:creationId xmlns:p14="http://schemas.microsoft.com/office/powerpoint/2010/main" val="2185917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endParaRPr lang="de-DE" dirty="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8E61B259-718E-41BC-9A97-1627054B1256}" type="slidenum">
              <a:rPr lang="de-DE" smtClean="0"/>
              <a:t>62</a:t>
            </a:fld>
            <a:endParaRPr lang="de-DE" dirty="0"/>
          </a:p>
        </p:txBody>
      </p:sp>
    </p:spTree>
    <p:extLst>
      <p:ext uri="{BB962C8B-B14F-4D97-AF65-F5344CB8AC3E}">
        <p14:creationId xmlns:p14="http://schemas.microsoft.com/office/powerpoint/2010/main" val="1156295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63</a:t>
            </a:fld>
            <a:endParaRPr lang="de-DE"/>
          </a:p>
        </p:txBody>
      </p:sp>
    </p:spTree>
    <p:extLst>
      <p:ext uri="{BB962C8B-B14F-4D97-AF65-F5344CB8AC3E}">
        <p14:creationId xmlns:p14="http://schemas.microsoft.com/office/powerpoint/2010/main" val="977313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65</a:t>
            </a:fld>
            <a:endParaRPr lang="de-DE"/>
          </a:p>
        </p:txBody>
      </p:sp>
    </p:spTree>
    <p:extLst>
      <p:ext uri="{BB962C8B-B14F-4D97-AF65-F5344CB8AC3E}">
        <p14:creationId xmlns:p14="http://schemas.microsoft.com/office/powerpoint/2010/main" val="2549475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lienbildplatzhalter 1">
            <a:extLst>
              <a:ext uri="{FF2B5EF4-FFF2-40B4-BE49-F238E27FC236}">
                <a16:creationId xmlns:a16="http://schemas.microsoft.com/office/drawing/2014/main" id="{9D2E13DA-E30A-48CA-93DA-DEC58CAE4ECC}"/>
              </a:ext>
            </a:extLst>
          </p:cNvPr>
          <p:cNvSpPr>
            <a:spLocks noGrp="1" noRot="1" noChangeAspect="1" noChangeArrowheads="1" noTextEdit="1"/>
          </p:cNvSpPr>
          <p:nvPr>
            <p:ph type="sldImg"/>
          </p:nvPr>
        </p:nvSpPr>
        <p:spPr>
          <a:ln/>
        </p:spPr>
      </p:sp>
      <p:sp>
        <p:nvSpPr>
          <p:cNvPr id="3" name="Notizenplatzhalter 2">
            <a:extLst>
              <a:ext uri="{FF2B5EF4-FFF2-40B4-BE49-F238E27FC236}">
                <a16:creationId xmlns:a16="http://schemas.microsoft.com/office/drawing/2014/main" id="{34D3FB0A-4613-43A7-9987-74C6B3638989}"/>
              </a:ext>
            </a:extLst>
          </p:cNvPr>
          <p:cNvSpPr>
            <a:spLocks noGrp="1"/>
          </p:cNvSpPr>
          <p:nvPr>
            <p:ph type="body" idx="1"/>
          </p:nvPr>
        </p:nvSpPr>
        <p:spPr/>
        <p:txBody>
          <a:bodyPr/>
          <a:lstStyle/>
          <a:p>
            <a:pPr>
              <a:defRPr/>
            </a:pPr>
            <a:r>
              <a:rPr lang="de-DE" dirty="0"/>
              <a:t>Beratungen (2 fehlen?)</a:t>
            </a:r>
          </a:p>
        </p:txBody>
      </p:sp>
      <p:sp>
        <p:nvSpPr>
          <p:cNvPr id="101380" name="Foliennummernplatzhalter 3">
            <a:extLst>
              <a:ext uri="{FF2B5EF4-FFF2-40B4-BE49-F238E27FC236}">
                <a16:creationId xmlns:a16="http://schemas.microsoft.com/office/drawing/2014/main" id="{7A59246F-2DB2-4048-B03E-7C70970DEADC}"/>
              </a:ext>
            </a:extLst>
          </p:cNvPr>
          <p:cNvSpPr>
            <a:spLocks noGrp="1"/>
          </p:cNvSpPr>
          <p:nvPr>
            <p:ph type="sldNum" sz="quarter"/>
          </p:nvPr>
        </p:nvSpPr>
        <p:spPr>
          <a:noFill/>
        </p:spPr>
        <p:txBody>
          <a:bodyPr/>
          <a:lstStyle>
            <a:lvl1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1pPr>
            <a:lvl2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2pPr>
            <a:lvl3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3pPr>
            <a:lvl4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4pPr>
            <a:lvl5pPr>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5pPr>
            <a:lvl6pPr marL="2724569" indent="-247688" defTabSz="486776" eaLnBrk="0" fontAlgn="base" hangingPunct="0">
              <a:spcBef>
                <a:spcPct val="0"/>
              </a:spcBef>
              <a:spcAft>
                <a:spcPct val="0"/>
              </a:spcAft>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6pPr>
            <a:lvl7pPr marL="3219945" indent="-247688" defTabSz="486776" eaLnBrk="0" fontAlgn="base" hangingPunct="0">
              <a:spcBef>
                <a:spcPct val="0"/>
              </a:spcBef>
              <a:spcAft>
                <a:spcPct val="0"/>
              </a:spcAft>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7pPr>
            <a:lvl8pPr marL="3715322" indent="-247688" defTabSz="486776" eaLnBrk="0" fontAlgn="base" hangingPunct="0">
              <a:spcBef>
                <a:spcPct val="0"/>
              </a:spcBef>
              <a:spcAft>
                <a:spcPct val="0"/>
              </a:spcAft>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8pPr>
            <a:lvl9pPr marL="4210698" indent="-247688" defTabSz="486776" eaLnBrk="0" fontAlgn="base" hangingPunct="0">
              <a:spcBef>
                <a:spcPct val="0"/>
              </a:spcBef>
              <a:spcAft>
                <a:spcPct val="0"/>
              </a:spcAft>
              <a:tabLst>
                <a:tab pos="784346" algn="l"/>
                <a:tab pos="1568691" algn="l"/>
                <a:tab pos="2353037" algn="l"/>
                <a:tab pos="3137383" algn="l"/>
              </a:tabLst>
              <a:defRPr sz="2600">
                <a:solidFill>
                  <a:schemeClr val="bg1"/>
                </a:solidFill>
                <a:latin typeface="Arial" panose="020B0604020202020204" pitchFamily="34" charset="0"/>
                <a:ea typeface="ＭＳ Ｐゴシック" panose="020B0600070205080204" pitchFamily="34" charset="-128"/>
              </a:defRPr>
            </a:lvl9pPr>
          </a:lstStyle>
          <a:p>
            <a:fld id="{48FEFDCE-2000-4ECE-9B1F-F2A44FA6165F}" type="slidenum">
              <a:rPr lang="de-DE" altLang="de-DE" sz="1300">
                <a:solidFill>
                  <a:srgbClr val="000000"/>
                </a:solidFill>
                <a:latin typeface="Times New Roman" panose="02020603050405020304" pitchFamily="18" charset="0"/>
              </a:rPr>
              <a:pPr/>
              <a:t>67</a:t>
            </a:fld>
            <a:endParaRPr lang="de-DE" altLang="de-DE" sz="1300">
              <a:solidFill>
                <a:srgbClr val="000000"/>
              </a:solidFill>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68</a:t>
            </a:fld>
            <a:endParaRPr lang="de-DE"/>
          </a:p>
        </p:txBody>
      </p:sp>
    </p:spTree>
    <p:extLst>
      <p:ext uri="{BB962C8B-B14F-4D97-AF65-F5344CB8AC3E}">
        <p14:creationId xmlns:p14="http://schemas.microsoft.com/office/powerpoint/2010/main" val="3234299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davon macht ihr im Unterricht?</a:t>
            </a:r>
          </a:p>
          <a:p>
            <a:r>
              <a:rPr lang="de-DE" dirty="0"/>
              <a:t>Beobachtungen </a:t>
            </a:r>
          </a:p>
          <a:p>
            <a:pPr marL="247688" indent="-247688">
              <a:buAutoNum type="arabicPeriod"/>
            </a:pPr>
            <a:r>
              <a:rPr lang="de-DE" dirty="0"/>
              <a:t>Ordnung – direkte Unterrichtsbeobachtung, </a:t>
            </a:r>
          </a:p>
          <a:p>
            <a:pPr marL="247688" indent="-247688">
              <a:buAutoNum type="arabicPeriod"/>
            </a:pPr>
            <a:r>
              <a:rPr lang="de-DE" dirty="0"/>
              <a:t>2. Ordnung – diagnostischer Dialog, </a:t>
            </a:r>
          </a:p>
          <a:p>
            <a:pPr marL="247688" indent="-247688">
              <a:buAutoNum type="arabicPeriod"/>
            </a:pPr>
            <a:r>
              <a:rPr lang="de-DE" dirty="0"/>
              <a:t>3. Ordnung - Arbeitsergebnisse</a:t>
            </a:r>
          </a:p>
        </p:txBody>
      </p:sp>
      <p:sp>
        <p:nvSpPr>
          <p:cNvPr id="4" name="Foliennummernplatzhalter 3"/>
          <p:cNvSpPr>
            <a:spLocks noGrp="1"/>
          </p:cNvSpPr>
          <p:nvPr>
            <p:ph type="sldNum" sz="quarter" idx="5"/>
          </p:nvPr>
        </p:nvSpPr>
        <p:spPr/>
        <p:txBody>
          <a:bodyPr/>
          <a:lstStyle/>
          <a:p>
            <a:fld id="{8E61B259-718E-41BC-9A97-1627054B1256}" type="slidenum">
              <a:rPr lang="de-DE" smtClean="0"/>
              <a:t>70</a:t>
            </a:fld>
            <a:endParaRPr lang="de-DE"/>
          </a:p>
        </p:txBody>
      </p:sp>
    </p:spTree>
    <p:extLst>
      <p:ext uri="{BB962C8B-B14F-4D97-AF65-F5344CB8AC3E}">
        <p14:creationId xmlns:p14="http://schemas.microsoft.com/office/powerpoint/2010/main" val="3428780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4</a:t>
            </a:fld>
            <a:endParaRPr lang="de-DE"/>
          </a:p>
        </p:txBody>
      </p:sp>
    </p:spTree>
    <p:extLst>
      <p:ext uri="{BB962C8B-B14F-4D97-AF65-F5344CB8AC3E}">
        <p14:creationId xmlns:p14="http://schemas.microsoft.com/office/powerpoint/2010/main" val="310685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Termine für Beratungen machen! </a:t>
            </a:r>
          </a:p>
        </p:txBody>
      </p:sp>
      <p:sp>
        <p:nvSpPr>
          <p:cNvPr id="4" name="Foliennummernplatzhalter 3"/>
          <p:cNvSpPr>
            <a:spLocks noGrp="1"/>
          </p:cNvSpPr>
          <p:nvPr>
            <p:ph type="sldNum" sz="quarter" idx="5"/>
          </p:nvPr>
        </p:nvSpPr>
        <p:spPr/>
        <p:txBody>
          <a:bodyPr/>
          <a:lstStyle/>
          <a:p>
            <a:fld id="{8E61B259-718E-41BC-9A97-1627054B1256}" type="slidenum">
              <a:rPr lang="de-DE" smtClean="0"/>
              <a:t>5</a:t>
            </a:fld>
            <a:endParaRPr lang="de-DE"/>
          </a:p>
        </p:txBody>
      </p:sp>
    </p:spTree>
    <p:extLst>
      <p:ext uri="{BB962C8B-B14F-4D97-AF65-F5344CB8AC3E}">
        <p14:creationId xmlns:p14="http://schemas.microsoft.com/office/powerpoint/2010/main" val="1284188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6</a:t>
            </a:fld>
            <a:endParaRPr lang="de-DE"/>
          </a:p>
        </p:txBody>
      </p:sp>
    </p:spTree>
    <p:extLst>
      <p:ext uri="{BB962C8B-B14F-4D97-AF65-F5344CB8AC3E}">
        <p14:creationId xmlns:p14="http://schemas.microsoft.com/office/powerpoint/2010/main" val="2439163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8</a:t>
            </a:fld>
            <a:endParaRPr lang="de-DE"/>
          </a:p>
        </p:txBody>
      </p:sp>
    </p:spTree>
    <p:extLst>
      <p:ext uri="{BB962C8B-B14F-4D97-AF65-F5344CB8AC3E}">
        <p14:creationId xmlns:p14="http://schemas.microsoft.com/office/powerpoint/2010/main" val="1684348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12</a:t>
            </a:fld>
            <a:endParaRPr lang="de-DE"/>
          </a:p>
        </p:txBody>
      </p:sp>
    </p:spTree>
    <p:extLst>
      <p:ext uri="{BB962C8B-B14F-4D97-AF65-F5344CB8AC3E}">
        <p14:creationId xmlns:p14="http://schemas.microsoft.com/office/powerpoint/2010/main" val="27853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Sinnkonstruktion auf Basis individueller Erfahrungen</a:t>
            </a:r>
          </a:p>
          <a:p>
            <a:r>
              <a:rPr lang="de-DE" dirty="0"/>
              <a:t>Subjektive Konstruktion von Wirklichkeit und Welt</a:t>
            </a:r>
          </a:p>
          <a:p>
            <a:r>
              <a:rPr lang="de-DE" dirty="0"/>
              <a:t>Konstruktivistische Lerntheorie</a:t>
            </a:r>
          </a:p>
        </p:txBody>
      </p:sp>
      <p:sp>
        <p:nvSpPr>
          <p:cNvPr id="4" name="Foliennummernplatzhalter 3"/>
          <p:cNvSpPr>
            <a:spLocks noGrp="1"/>
          </p:cNvSpPr>
          <p:nvPr>
            <p:ph type="sldNum" sz="quarter" idx="5"/>
          </p:nvPr>
        </p:nvSpPr>
        <p:spPr/>
        <p:txBody>
          <a:bodyPr/>
          <a:lstStyle/>
          <a:p>
            <a:fld id="{8E61B259-718E-41BC-9A97-1627054B1256}" type="slidenum">
              <a:rPr lang="de-DE" smtClean="0"/>
              <a:t>14</a:t>
            </a:fld>
            <a:endParaRPr lang="de-DE" dirty="0"/>
          </a:p>
        </p:txBody>
      </p:sp>
    </p:spTree>
    <p:extLst>
      <p:ext uri="{BB962C8B-B14F-4D97-AF65-F5344CB8AC3E}">
        <p14:creationId xmlns:p14="http://schemas.microsoft.com/office/powerpoint/2010/main" val="4499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5" name="Rechteck 14"/>
          <p:cNvSpPr/>
          <p:nvPr userDrawn="1"/>
        </p:nvSpPr>
        <p:spPr>
          <a:xfrm>
            <a:off x="-1" y="3907144"/>
            <a:ext cx="9144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7556" y="0"/>
            <a:ext cx="9159907"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6206978" y="134683"/>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685800" y="722286"/>
            <a:ext cx="7772400" cy="2000512"/>
          </a:xfrm>
          <a:prstGeom prst="rect">
            <a:avLst/>
          </a:prstGeom>
        </p:spPr>
        <p:txBody>
          <a:bodyPr anchor="ctr">
            <a:normAutofit/>
          </a:bodyPr>
          <a:lstStyle>
            <a:lvl1pPr algn="l">
              <a:defRPr sz="540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85800" y="2786603"/>
            <a:ext cx="77724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182137" y="6173054"/>
            <a:ext cx="36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182137" y="6464163"/>
            <a:ext cx="288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419666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3887391" y="1844675"/>
            <a:ext cx="462915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t>24.01.2026</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49849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844675"/>
            <a:ext cx="462915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t>24.01.2026</a:t>
            </a:fld>
            <a:endParaRPr lang="de-DE" dirty="0"/>
          </a:p>
        </p:txBody>
      </p:sp>
      <p:sp>
        <p:nvSpPr>
          <p:cNvPr id="15"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6697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7">
            <a:extLst>
              <a:ext uri="{FF2B5EF4-FFF2-40B4-BE49-F238E27FC236}">
                <a16:creationId xmlns:a16="http://schemas.microsoft.com/office/drawing/2014/main" id="{C9520950-DA60-4964-9539-0EC4363A3BDC}"/>
              </a:ext>
            </a:extLst>
          </p:cNvPr>
          <p:cNvSpPr>
            <a:spLocks noGrp="1" noChangeArrowheads="1"/>
          </p:cNvSpPr>
          <p:nvPr>
            <p:ph type="sldNum" idx="10"/>
          </p:nvPr>
        </p:nvSpPr>
        <p:spPr>
          <a:ln/>
        </p:spPr>
        <p:txBody>
          <a:bodyPr/>
          <a:lstStyle>
            <a:lvl1pPr>
              <a:defRPr/>
            </a:lvl1pPr>
          </a:lstStyle>
          <a:p>
            <a:pPr>
              <a:defRPr/>
            </a:pPr>
            <a:fld id="{7E0CC500-F48A-49B5-AE2B-74D867E6280E}" type="slidenum">
              <a:rPr lang="de-DE" altLang="de-DE"/>
              <a:pPr>
                <a:defRPr/>
              </a:pPr>
              <a:t>‹Nr.›</a:t>
            </a:fld>
            <a:endParaRPr lang="de-DE" altLang="de-DE"/>
          </a:p>
        </p:txBody>
      </p:sp>
    </p:spTree>
    <p:extLst>
      <p:ext uri="{BB962C8B-B14F-4D97-AF65-F5344CB8AC3E}">
        <p14:creationId xmlns:p14="http://schemas.microsoft.com/office/powerpoint/2010/main" val="23198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Zwischentitel">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857EE71-DD37-4BF5-868F-67636B84D0B0}"/>
              </a:ext>
            </a:extLst>
          </p:cNvPr>
          <p:cNvSpPr/>
          <p:nvPr userDrawn="1"/>
        </p:nvSpPr>
        <p:spPr>
          <a:xfrm>
            <a:off x="0" y="1684338"/>
            <a:ext cx="9144000" cy="4348162"/>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 name="Title 1"/>
          <p:cNvSpPr>
            <a:spLocks noGrp="1"/>
          </p:cNvSpPr>
          <p:nvPr>
            <p:ph type="title"/>
          </p:nvPr>
        </p:nvSpPr>
        <p:spPr>
          <a:xfrm>
            <a:off x="628650" y="2325565"/>
            <a:ext cx="7886700" cy="1722564"/>
          </a:xfrm>
          <a:prstGeom prst="rect">
            <a:avLst/>
          </a:prstGeom>
        </p:spPr>
        <p:txBody>
          <a:bodyPr>
            <a:normAutofit/>
          </a:bodyPr>
          <a:lstStyle>
            <a:lvl1pPr>
              <a:defRPr sz="3600">
                <a:solidFill>
                  <a:schemeClr val="bg1"/>
                </a:solidFill>
              </a:defRPr>
            </a:lvl1pPr>
          </a:lstStyle>
          <a:p>
            <a:r>
              <a:rPr lang="de-DE"/>
              <a:t>Mastertitelformat bearbeiten</a:t>
            </a:r>
            <a:endParaRPr lang="en-US" dirty="0"/>
          </a:p>
        </p:txBody>
      </p:sp>
      <p:sp>
        <p:nvSpPr>
          <p:cNvPr id="3" name="Text Placeholder 2"/>
          <p:cNvSpPr>
            <a:spLocks noGrp="1"/>
          </p:cNvSpPr>
          <p:nvPr>
            <p:ph type="body" idx="1"/>
          </p:nvPr>
        </p:nvSpPr>
        <p:spPr>
          <a:xfrm>
            <a:off x="628650" y="4075118"/>
            <a:ext cx="7886700" cy="1287461"/>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a:t>Textmasterformat bearbeiten</a:t>
            </a:r>
          </a:p>
        </p:txBody>
      </p:sp>
    </p:spTree>
    <p:extLst>
      <p:ext uri="{BB962C8B-B14F-4D97-AF65-F5344CB8AC3E}">
        <p14:creationId xmlns:p14="http://schemas.microsoft.com/office/powerpoint/2010/main" val="3425534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5" name="Rechteck 14"/>
          <p:cNvSpPr/>
          <p:nvPr userDrawn="1"/>
        </p:nvSpPr>
        <p:spPr>
          <a:xfrm>
            <a:off x="-1" y="3917988"/>
            <a:ext cx="9144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350"/>
          </a:p>
        </p:txBody>
      </p:sp>
      <p:sp>
        <p:nvSpPr>
          <p:cNvPr id="8" name="Freihandform 7"/>
          <p:cNvSpPr>
            <a:spLocks noChangeAspect="1"/>
          </p:cNvSpPr>
          <p:nvPr/>
        </p:nvSpPr>
        <p:spPr>
          <a:xfrm>
            <a:off x="-7954" y="4109"/>
            <a:ext cx="9159907"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latin typeface="Arial" panose="020B0604020202020204" pitchFamily="34" charset="0"/>
              <a:cs typeface="Arial" panose="020B0604020202020204" pitchFamily="34" charset="0"/>
            </a:endParaRPr>
          </a:p>
        </p:txBody>
      </p:sp>
      <p:sp>
        <p:nvSpPr>
          <p:cNvPr id="10" name="Textfeld 9"/>
          <p:cNvSpPr txBox="1"/>
          <p:nvPr userDrawn="1"/>
        </p:nvSpPr>
        <p:spPr>
          <a:xfrm>
            <a:off x="6852118" y="172224"/>
            <a:ext cx="2249334" cy="230832"/>
          </a:xfrm>
          <a:prstGeom prst="rect">
            <a:avLst/>
          </a:prstGeom>
          <a:noFill/>
        </p:spPr>
        <p:txBody>
          <a:bodyPr wrap="none" rtlCol="0" anchor="ctr" anchorCtr="0">
            <a:spAutoFit/>
          </a:bodyPr>
          <a:lstStyle/>
          <a:p>
            <a:pPr algn="l"/>
            <a:r>
              <a:rPr lang="de-DE" sz="900" b="1" dirty="0">
                <a:solidFill>
                  <a:schemeClr val="bg1"/>
                </a:solidFill>
                <a:latin typeface="Arial" panose="020B0604020202020204" pitchFamily="34" charset="0"/>
                <a:cs typeface="Arial" panose="020B0604020202020204" pitchFamily="34" charset="0"/>
              </a:rPr>
              <a:t>Schleswig-Holstein.</a:t>
            </a:r>
            <a:r>
              <a:rPr lang="de-DE" sz="900" dirty="0">
                <a:solidFill>
                  <a:schemeClr val="bg1"/>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685800" y="722286"/>
            <a:ext cx="7772400" cy="2000512"/>
          </a:xfrm>
          <a:prstGeom prst="rect">
            <a:avLst/>
          </a:prstGeom>
        </p:spPr>
        <p:txBody>
          <a:bodyPr anchor="ctr">
            <a:normAutofit/>
          </a:bodyPr>
          <a:lstStyle>
            <a:lvl1pPr algn="l">
              <a:defRPr sz="405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85800" y="2786605"/>
            <a:ext cx="7772400" cy="1537723"/>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182137" y="6173054"/>
            <a:ext cx="3600000" cy="288000"/>
          </a:xfrm>
          <a:prstGeom prst="rect">
            <a:avLst/>
          </a:prstGeom>
        </p:spPr>
        <p:txBody>
          <a:bodyPr anchor="ctr"/>
          <a:lstStyle>
            <a:lvl1pPr marL="0" indent="0">
              <a:buNone/>
              <a:defRPr lang="de-DE" sz="900" b="0" kern="1200" dirty="0" smtClean="0">
                <a:solidFill>
                  <a:srgbClr val="002F63"/>
                </a:solidFill>
                <a:latin typeface="Arial" panose="020B0604020202020204" pitchFamily="34" charset="0"/>
                <a:ea typeface="+mn-ea"/>
                <a:cs typeface="Arial" panose="020B0604020202020204" pitchFamily="34" charset="0"/>
              </a:defRPr>
            </a:lvl1pPr>
            <a:lvl2pPr>
              <a:defRPr lang="de-DE" sz="900" b="1" kern="1200" dirty="0" smtClean="0">
                <a:solidFill>
                  <a:srgbClr val="003064"/>
                </a:solidFill>
                <a:latin typeface="Arial" panose="020B0604020202020204" pitchFamily="34" charset="0"/>
                <a:ea typeface="+mn-ea"/>
                <a:cs typeface="Arial" panose="020B0604020202020204" pitchFamily="34" charset="0"/>
              </a:defRPr>
            </a:lvl2pPr>
            <a:lvl3pPr>
              <a:defRPr lang="de-DE" sz="900" b="1" kern="1200" dirty="0" smtClean="0">
                <a:solidFill>
                  <a:srgbClr val="003064"/>
                </a:solidFill>
                <a:latin typeface="Arial" panose="020B0604020202020204" pitchFamily="34" charset="0"/>
                <a:ea typeface="+mn-ea"/>
                <a:cs typeface="Arial" panose="020B0604020202020204" pitchFamily="34" charset="0"/>
              </a:defRPr>
            </a:lvl3pPr>
            <a:lvl4pPr>
              <a:defRPr lang="de-DE" sz="900" b="1" kern="1200" dirty="0" smtClean="0">
                <a:solidFill>
                  <a:srgbClr val="003064"/>
                </a:solidFill>
                <a:latin typeface="Arial" panose="020B0604020202020204" pitchFamily="34" charset="0"/>
                <a:ea typeface="+mn-ea"/>
                <a:cs typeface="Arial" panose="020B0604020202020204" pitchFamily="34" charset="0"/>
              </a:defRPr>
            </a:lvl4pPr>
            <a:lvl5pPr>
              <a:defRPr lang="de-DE" sz="9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182137" y="6464165"/>
            <a:ext cx="2880000" cy="286813"/>
          </a:xfrm>
          <a:prstGeom prst="rect">
            <a:avLst/>
          </a:prstGeom>
        </p:spPr>
        <p:txBody>
          <a:bodyPr anchor="ctr"/>
          <a:lstStyle>
            <a:lvl1pPr marL="0" indent="0">
              <a:buNone/>
              <a:defRPr lang="de-DE" sz="900" b="0" kern="1200" dirty="0" smtClean="0">
                <a:solidFill>
                  <a:srgbClr val="002F63"/>
                </a:solidFill>
                <a:latin typeface="Arial" panose="020B0604020202020204" pitchFamily="34" charset="0"/>
                <a:ea typeface="+mn-ea"/>
                <a:cs typeface="Arial" panose="020B0604020202020204" pitchFamily="34" charset="0"/>
              </a:defRPr>
            </a:lvl1pPr>
            <a:lvl2pPr>
              <a:defRPr lang="de-DE" sz="900" b="1" kern="1200" dirty="0" smtClean="0">
                <a:solidFill>
                  <a:srgbClr val="003064"/>
                </a:solidFill>
                <a:latin typeface="Arial" panose="020B0604020202020204" pitchFamily="34" charset="0"/>
                <a:ea typeface="+mn-ea"/>
                <a:cs typeface="Arial" panose="020B0604020202020204" pitchFamily="34" charset="0"/>
              </a:defRPr>
            </a:lvl2pPr>
            <a:lvl3pPr>
              <a:defRPr lang="de-DE" sz="900" b="1" kern="1200" dirty="0" smtClean="0">
                <a:solidFill>
                  <a:srgbClr val="003064"/>
                </a:solidFill>
                <a:latin typeface="Arial" panose="020B0604020202020204" pitchFamily="34" charset="0"/>
                <a:ea typeface="+mn-ea"/>
                <a:cs typeface="Arial" panose="020B0604020202020204" pitchFamily="34" charset="0"/>
              </a:defRPr>
            </a:lvl3pPr>
            <a:lvl4pPr>
              <a:defRPr lang="de-DE" sz="900" b="1" kern="1200" dirty="0" smtClean="0">
                <a:solidFill>
                  <a:srgbClr val="003064"/>
                </a:solidFill>
                <a:latin typeface="Arial" panose="020B0604020202020204" pitchFamily="34" charset="0"/>
                <a:ea typeface="+mn-ea"/>
                <a:cs typeface="Arial" panose="020B0604020202020204" pitchFamily="34" charset="0"/>
              </a:defRPr>
            </a:lvl4pPr>
            <a:lvl5pPr>
              <a:defRPr lang="de-DE" sz="9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6170614" y="6173788"/>
            <a:ext cx="1165225" cy="577850"/>
          </a:xfrm>
        </p:spPr>
        <p:txBody>
          <a:bodyPr anchor="ctr">
            <a:normAutofit/>
          </a:bodyPr>
          <a:lstStyle>
            <a:lvl1pPr marL="0" indent="0" algn="ctr">
              <a:buNone/>
              <a:defRPr sz="1050"/>
            </a:lvl1pPr>
          </a:lstStyle>
          <a:p>
            <a:r>
              <a:rPr lang="de-DE" dirty="0"/>
              <a:t>Projektlogo</a:t>
            </a:r>
          </a:p>
        </p:txBody>
      </p:sp>
    </p:spTree>
    <p:extLst>
      <p:ext uri="{BB962C8B-B14F-4D97-AF65-F5344CB8AC3E}">
        <p14:creationId xmlns:p14="http://schemas.microsoft.com/office/powerpoint/2010/main" val="3576982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le 1"/>
          <p:cNvSpPr>
            <a:spLocks noGrp="1"/>
          </p:cNvSpPr>
          <p:nvPr>
            <p:ph type="title" hasCustomPrompt="1"/>
          </p:nvPr>
        </p:nvSpPr>
        <p:spPr>
          <a:xfrm>
            <a:off x="628650" y="2325565"/>
            <a:ext cx="7886700" cy="1722564"/>
          </a:xfrm>
          <a:prstGeom prst="rect">
            <a:avLst/>
          </a:prstGeom>
        </p:spPr>
        <p:txBody>
          <a:bodyPr anchor="ctr">
            <a:normAutofit/>
          </a:bodyPr>
          <a:lstStyle>
            <a:lvl1pPr>
              <a:defRPr sz="36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8650" y="4075118"/>
            <a:ext cx="7886700" cy="1287461"/>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a:t>Textmasterformat bearbeiten</a:t>
            </a:r>
          </a:p>
        </p:txBody>
      </p:sp>
    </p:spTree>
    <p:extLst>
      <p:ext uri="{BB962C8B-B14F-4D97-AF65-F5344CB8AC3E}">
        <p14:creationId xmlns:p14="http://schemas.microsoft.com/office/powerpoint/2010/main" val="3186772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le 1"/>
          <p:cNvSpPr>
            <a:spLocks noGrp="1"/>
          </p:cNvSpPr>
          <p:nvPr>
            <p:ph type="title" hasCustomPrompt="1"/>
          </p:nvPr>
        </p:nvSpPr>
        <p:spPr>
          <a:xfrm>
            <a:off x="628650" y="2325565"/>
            <a:ext cx="7886700" cy="1722564"/>
          </a:xfrm>
          <a:prstGeom prst="rect">
            <a:avLst/>
          </a:prstGeom>
        </p:spPr>
        <p:txBody>
          <a:bodyPr anchor="ctr">
            <a:normAutofit/>
          </a:bodyPr>
          <a:lstStyle>
            <a:lvl1pPr>
              <a:defRPr sz="36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8650" y="4075118"/>
            <a:ext cx="7886700" cy="1287461"/>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a:t>Textmasterformat bearbeiten</a:t>
            </a:r>
          </a:p>
        </p:txBody>
      </p:sp>
    </p:spTree>
    <p:extLst>
      <p:ext uri="{BB962C8B-B14F-4D97-AF65-F5344CB8AC3E}">
        <p14:creationId xmlns:p14="http://schemas.microsoft.com/office/powerpoint/2010/main" val="771113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le 1"/>
          <p:cNvSpPr>
            <a:spLocks noGrp="1"/>
          </p:cNvSpPr>
          <p:nvPr>
            <p:ph type="title" hasCustomPrompt="1"/>
          </p:nvPr>
        </p:nvSpPr>
        <p:spPr>
          <a:xfrm>
            <a:off x="628650" y="2325565"/>
            <a:ext cx="7886700" cy="1722564"/>
          </a:xfrm>
          <a:prstGeom prst="rect">
            <a:avLst/>
          </a:prstGeom>
        </p:spPr>
        <p:txBody>
          <a:bodyPr anchor="ctr">
            <a:normAutofit/>
          </a:bodyPr>
          <a:lstStyle>
            <a:lvl1pPr>
              <a:defRPr sz="36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8650" y="4075118"/>
            <a:ext cx="7886700" cy="1287461"/>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a:t>Textmasterformat bearbeiten</a:t>
            </a:r>
          </a:p>
        </p:txBody>
      </p:sp>
    </p:spTree>
    <p:extLst>
      <p:ext uri="{BB962C8B-B14F-4D97-AF65-F5344CB8AC3E}">
        <p14:creationId xmlns:p14="http://schemas.microsoft.com/office/powerpoint/2010/main" val="1552021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itle 1"/>
          <p:cNvSpPr>
            <a:spLocks noGrp="1"/>
          </p:cNvSpPr>
          <p:nvPr>
            <p:ph type="title" hasCustomPrompt="1"/>
          </p:nvPr>
        </p:nvSpPr>
        <p:spPr>
          <a:xfrm>
            <a:off x="623888" y="1844677"/>
            <a:ext cx="7886700" cy="2717801"/>
          </a:xfrm>
          <a:prstGeom prst="rect">
            <a:avLst/>
          </a:prstGeom>
        </p:spPr>
        <p:txBody>
          <a:bodyPr anchor="ctr">
            <a:normAutofit/>
          </a:bodyPr>
          <a:lstStyle>
            <a:lvl1pPr>
              <a:defRPr sz="4800">
                <a:solidFill>
                  <a:schemeClr val="bg1"/>
                </a:solidFill>
                <a:latin typeface="+mn-lt"/>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3888" y="4589466"/>
            <a:ext cx="7886700" cy="1287461"/>
          </a:xfrm>
          <a:prstGeom prst="rect">
            <a:avLst/>
          </a:prstGeom>
        </p:spPr>
        <p:txBody>
          <a:bodyPr/>
          <a:lstStyle>
            <a:lvl1pPr marL="0" indent="0">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Textmasterformat bearbeiten</a:t>
            </a:r>
          </a:p>
        </p:txBody>
      </p:sp>
      <p:sp>
        <p:nvSpPr>
          <p:cNvPr id="13" name="Foliennummernplatzhalter 12"/>
          <p:cNvSpPr>
            <a:spLocks noGrp="1"/>
          </p:cNvSpPr>
          <p:nvPr>
            <p:ph type="sldNum" sz="quarter" idx="4"/>
          </p:nvPr>
        </p:nvSpPr>
        <p:spPr>
          <a:xfrm>
            <a:off x="272062" y="6323458"/>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fld id="{35213BDE-5A9F-4F9E-B0F4-0DAA2A098707}" type="slidenum">
              <a:rPr lang="de-DE" smtClean="0"/>
              <a:pPr algn="ctr"/>
              <a:t>‹Nr.›</a:t>
            </a:fld>
            <a:endParaRPr lang="de-DE" dirty="0"/>
          </a:p>
        </p:txBody>
      </p:sp>
    </p:spTree>
    <p:extLst>
      <p:ext uri="{BB962C8B-B14F-4D97-AF65-F5344CB8AC3E}">
        <p14:creationId xmlns:p14="http://schemas.microsoft.com/office/powerpoint/2010/main" val="243561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844675"/>
            <a:ext cx="792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24.01.2026</a:t>
            </a:fld>
            <a:endParaRPr lang="de-DE" dirty="0"/>
          </a:p>
        </p:txBody>
      </p:sp>
      <p:sp>
        <p:nvSpPr>
          <p:cNvPr id="10"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230311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44677"/>
            <a:ext cx="38862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844675"/>
            <a:ext cx="38862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t>24.01.2026</a:t>
            </a:fld>
            <a:endParaRPr lang="de-DE" dirty="0"/>
          </a:p>
        </p:txBody>
      </p:sp>
      <p:sp>
        <p:nvSpPr>
          <p:cNvPr id="16"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77124885"/>
      </p:ext>
    </p:extLst>
  </p:cSld>
  <p:clrMapOvr>
    <a:masterClrMapping/>
  </p:clrMapOvr>
  <p:extLst>
    <p:ext uri="{DCECCB84-F9BA-43D5-87BE-67443E8EF086}">
      <p15:sldGuideLst xmlns:p15="http://schemas.microsoft.com/office/powerpoint/2012/main">
        <p15:guide id="1" orient="horz" pos="1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2813" y="225424"/>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t>24.01.2026</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8054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t>24.01.2026</a:t>
            </a:fld>
            <a:endParaRPr lang="de-DE" dirty="0"/>
          </a:p>
        </p:txBody>
      </p:sp>
      <p:sp>
        <p:nvSpPr>
          <p:cNvPr id="8"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542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Rechteck 3"/>
          <p:cNvSpPr/>
          <p:nvPr userDrawn="1"/>
        </p:nvSpPr>
        <p:spPr>
          <a:xfrm>
            <a:off x="0" y="0"/>
            <a:ext cx="9144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t>24.01.2026</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43817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623888" y="1844677"/>
            <a:ext cx="78867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3888" y="4589466"/>
            <a:ext cx="78867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t>24.01.2026</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30134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12000"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11188" y="1844675"/>
            <a:ext cx="792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11188" y="2809461"/>
            <a:ext cx="792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t>24.01.2026</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84878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1" y="1844675"/>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29842" y="2809461"/>
            <a:ext cx="386834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9151" y="1844675"/>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4629151" y="2835275"/>
            <a:ext cx="3887391"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t>24.01.2026</a:t>
            </a:fld>
            <a:endParaRPr lang="de-DE" dirty="0"/>
          </a:p>
        </p:txBody>
      </p:sp>
      <p:sp>
        <p:nvSpPr>
          <p:cNvPr id="15" name="Fußzeilenplatzhalter 5"/>
          <p:cNvSpPr>
            <a:spLocks noGrp="1"/>
          </p:cNvSpPr>
          <p:nvPr>
            <p:ph type="ftr" sz="quarter" idx="17"/>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4891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1683803"/>
            <a:ext cx="9144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1" name="Title Placeholder 1"/>
          <p:cNvSpPr>
            <a:spLocks noGrp="1"/>
          </p:cNvSpPr>
          <p:nvPr>
            <p:ph type="title"/>
          </p:nvPr>
        </p:nvSpPr>
        <p:spPr>
          <a:xfrm>
            <a:off x="612813" y="225425"/>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12" name="Text Placeholder 2"/>
          <p:cNvSpPr>
            <a:spLocks noGrp="1"/>
          </p:cNvSpPr>
          <p:nvPr>
            <p:ph type="body" idx="1"/>
          </p:nvPr>
        </p:nvSpPr>
        <p:spPr>
          <a:xfrm>
            <a:off x="611188" y="1844675"/>
            <a:ext cx="7920000" cy="4012721"/>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15A918E5-D937-4385-B3C1-9CE1C1F817BB}" type="datetime1">
              <a:rPr lang="de-DE" smtClean="0"/>
              <a:t>24.01.2026</a:t>
            </a:fld>
            <a:endParaRPr lang="de-DE" dirty="0"/>
          </a:p>
        </p:txBody>
      </p:sp>
      <p:sp>
        <p:nvSpPr>
          <p:cNvPr id="6" name="Fußzeilenplatzhalter 5"/>
          <p:cNvSpPr>
            <a:spLocks noGrp="1"/>
          </p:cNvSpPr>
          <p:nvPr>
            <p:ph type="ftr" sz="quarter" idx="3"/>
          </p:nvPr>
        </p:nvSpPr>
        <p:spPr>
          <a:xfrm>
            <a:off x="2327415" y="6356350"/>
            <a:ext cx="3787635"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525852" cy="365125"/>
          </a:xfrm>
          <a:prstGeom prst="rect">
            <a:avLst/>
          </a:prstGeom>
        </p:spPr>
        <p:txBody>
          <a:bodyPr vert="horz" lIns="91440" tIns="45720" rIns="91440" bIns="45720" rtlCol="0" anchor="ctr"/>
          <a:lstStyle>
            <a:lvl1pPr algn="r">
              <a:defRPr sz="1200">
                <a:solidFill>
                  <a:srgbClr val="A4ADB6"/>
                </a:solidFill>
              </a:defRPr>
            </a:lvl1pPr>
          </a:lstStyle>
          <a:p>
            <a:r>
              <a:rPr lang="de-DE"/>
              <a:t> Folie </a:t>
            </a:r>
            <a:fld id="{812F24F4-33A2-4A6F-87E3-ABC44FA42587}" type="slidenum">
              <a:rPr lang="de-DE" smtClean="0"/>
              <a:pPr/>
              <a:t>‹Nr.›</a:t>
            </a:fld>
            <a:endParaRPr lang="de-DE" dirty="0"/>
          </a:p>
        </p:txBody>
      </p:sp>
      <p:pic>
        <p:nvPicPr>
          <p:cNvPr id="1026"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274740" y="6120654"/>
            <a:ext cx="1245991" cy="60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676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71" r:id="rId5"/>
    <p:sldLayoutId id="2147483667" r:id="rId6"/>
    <p:sldLayoutId id="2147483663" r:id="rId7"/>
    <p:sldLayoutId id="2147483670" r:id="rId8"/>
    <p:sldLayoutId id="2147483665" r:id="rId9"/>
    <p:sldLayoutId id="2147483668" r:id="rId10"/>
    <p:sldLayoutId id="2147483669" r:id="rId11"/>
    <p:sldLayoutId id="2147483673" r:id="rId12"/>
    <p:sldLayoutId id="2147483674" r:id="rId13"/>
    <p:sldLayoutId id="2147483675" r:id="rId14"/>
    <p:sldLayoutId id="2147483679" r:id="rId15"/>
    <p:sldLayoutId id="2147483680" r:id="rId16"/>
    <p:sldLayoutId id="2147483681" r:id="rId17"/>
    <p:sldLayoutId id="2147483682"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76.e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hyperlink" Target="https://sop-wiki.lernnetz.de/index.php?title=Hauptseite"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www.gu-thue.de/matrix.htm"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81.png"/><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589084" y="1321738"/>
            <a:ext cx="7965831" cy="1958055"/>
          </a:xfrm>
        </p:spPr>
        <p:txBody>
          <a:bodyPr anchor="b">
            <a:normAutofit/>
          </a:bodyPr>
          <a:lstStyle/>
          <a:p>
            <a:r>
              <a:rPr lang="de-DE" dirty="0"/>
              <a:t>Diagnostik und Leistungsbewertung I </a:t>
            </a:r>
            <a:endParaRPr lang="de-DE" sz="2250" dirty="0"/>
          </a:p>
        </p:txBody>
      </p:sp>
      <p:sp>
        <p:nvSpPr>
          <p:cNvPr id="9" name="Untertitel 8"/>
          <p:cNvSpPr>
            <a:spLocks noGrp="1"/>
          </p:cNvSpPr>
          <p:nvPr>
            <p:ph type="subTitle" idx="1"/>
          </p:nvPr>
        </p:nvSpPr>
        <p:spPr>
          <a:xfrm>
            <a:off x="685800" y="3823504"/>
            <a:ext cx="7772400" cy="1153292"/>
          </a:xfrm>
        </p:spPr>
        <p:txBody>
          <a:bodyPr/>
          <a:lstStyle/>
          <a:p>
            <a:r>
              <a:rPr lang="de-DE" dirty="0"/>
              <a:t>28</a:t>
            </a:r>
            <a:r>
              <a:rPr lang="de-DE" dirty="0">
                <a:solidFill>
                  <a:schemeClr val="bg1"/>
                </a:solidFill>
              </a:rPr>
              <a:t>.01.2025</a:t>
            </a:r>
          </a:p>
          <a:p>
            <a:r>
              <a:rPr lang="de-DE" altLang="de-DE" dirty="0"/>
              <a:t>Block A Sachfächer Sonderpädagogik</a:t>
            </a:r>
            <a:endParaRPr lang="de-DE" dirty="0"/>
          </a:p>
        </p:txBody>
      </p:sp>
      <p:sp>
        <p:nvSpPr>
          <p:cNvPr id="10" name="Textplatzhalter 9"/>
          <p:cNvSpPr>
            <a:spLocks noGrp="1"/>
          </p:cNvSpPr>
          <p:nvPr>
            <p:ph type="body" sz="quarter" idx="13"/>
          </p:nvPr>
        </p:nvSpPr>
        <p:spPr/>
        <p:txBody>
          <a:bodyPr>
            <a:noAutofit/>
          </a:bodyPr>
          <a:lstStyle/>
          <a:p>
            <a:r>
              <a:rPr lang="de-DE" dirty="0"/>
              <a:t>Martin Müller</a:t>
            </a:r>
          </a:p>
        </p:txBody>
      </p:sp>
    </p:spTree>
    <p:extLst>
      <p:ext uri="{BB962C8B-B14F-4D97-AF65-F5344CB8AC3E}">
        <p14:creationId xmlns:p14="http://schemas.microsoft.com/office/powerpoint/2010/main" val="269309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2AB6DCE-C343-42C4-A06B-1A0537D208E9}"/>
              </a:ext>
            </a:extLst>
          </p:cNvPr>
          <p:cNvSpPr>
            <a:spLocks noGrp="1"/>
          </p:cNvSpPr>
          <p:nvPr>
            <p:ph type="title"/>
          </p:nvPr>
        </p:nvSpPr>
        <p:spPr/>
        <p:txBody>
          <a:bodyPr>
            <a:normAutofit/>
          </a:bodyPr>
          <a:lstStyle/>
          <a:p>
            <a:r>
              <a:rPr lang="de-DE" sz="3600" dirty="0">
                <a:solidFill>
                  <a:schemeClr val="accent5">
                    <a:lumMod val="75000"/>
                  </a:schemeClr>
                </a:solidFill>
              </a:rPr>
              <a:t>Teste dein Wissen: </a:t>
            </a:r>
          </a:p>
        </p:txBody>
      </p:sp>
      <p:pic>
        <p:nvPicPr>
          <p:cNvPr id="6" name="Grafik 5">
            <a:extLst>
              <a:ext uri="{FF2B5EF4-FFF2-40B4-BE49-F238E27FC236}">
                <a16:creationId xmlns:a16="http://schemas.microsoft.com/office/drawing/2014/main" id="{4CFE9FC5-D28F-4661-B528-B7E872989A83}"/>
              </a:ext>
            </a:extLst>
          </p:cNvPr>
          <p:cNvPicPr>
            <a:picLocks noChangeAspect="1"/>
          </p:cNvPicPr>
          <p:nvPr/>
        </p:nvPicPr>
        <p:blipFill rotWithShape="1">
          <a:blip r:embed="rId2"/>
          <a:srcRect l="13809" t="12554" r="10912" b="23480"/>
          <a:stretch/>
        </p:blipFill>
        <p:spPr>
          <a:xfrm>
            <a:off x="758001" y="1791260"/>
            <a:ext cx="7627998" cy="4131657"/>
          </a:xfrm>
          <a:prstGeom prst="rect">
            <a:avLst/>
          </a:prstGeom>
        </p:spPr>
      </p:pic>
      <p:pic>
        <p:nvPicPr>
          <p:cNvPr id="5" name="Inhaltsplatzhalter 4">
            <a:extLst>
              <a:ext uri="{FF2B5EF4-FFF2-40B4-BE49-F238E27FC236}">
                <a16:creationId xmlns:a16="http://schemas.microsoft.com/office/drawing/2014/main" id="{7E328102-03F6-4548-A203-A134AC877848}"/>
              </a:ext>
            </a:extLst>
          </p:cNvPr>
          <p:cNvPicPr>
            <a:picLocks noGrp="1"/>
          </p:cNvPicPr>
          <p:nvPr>
            <p:ph idx="1"/>
          </p:nvPr>
        </p:nvPicPr>
        <p:blipFill rotWithShape="1">
          <a:blip r:embed="rId3"/>
          <a:srcRect l="20924" t="15367" r="41039" b="12505"/>
          <a:stretch/>
        </p:blipFill>
        <p:spPr bwMode="auto">
          <a:xfrm>
            <a:off x="758001" y="2815868"/>
            <a:ext cx="1953939" cy="3107049"/>
          </a:xfrm>
          <a:prstGeom prst="rect">
            <a:avLst/>
          </a:prstGeom>
          <a:ln>
            <a:no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id="{D563C1FF-B70F-48BF-899F-67432AAB492B}"/>
              </a:ext>
            </a:extLst>
          </p:cNvPr>
          <p:cNvPicPr>
            <a:picLocks noChangeAspect="1"/>
          </p:cNvPicPr>
          <p:nvPr/>
        </p:nvPicPr>
        <p:blipFill rotWithShape="1">
          <a:blip r:embed="rId4"/>
          <a:srcRect l="34941" t="46078" r="49583" b="29362"/>
          <a:stretch/>
        </p:blipFill>
        <p:spPr>
          <a:xfrm>
            <a:off x="6970855" y="1791260"/>
            <a:ext cx="1415144" cy="1431471"/>
          </a:xfrm>
          <a:prstGeom prst="rect">
            <a:avLst/>
          </a:prstGeom>
        </p:spPr>
      </p:pic>
      <p:sp>
        <p:nvSpPr>
          <p:cNvPr id="9" name="Rechteck 8">
            <a:extLst>
              <a:ext uri="{FF2B5EF4-FFF2-40B4-BE49-F238E27FC236}">
                <a16:creationId xmlns:a16="http://schemas.microsoft.com/office/drawing/2014/main" id="{E3B6575D-14F5-4FB3-8676-C5C63845E218}"/>
              </a:ext>
            </a:extLst>
          </p:cNvPr>
          <p:cNvSpPr/>
          <p:nvPr/>
        </p:nvSpPr>
        <p:spPr>
          <a:xfrm>
            <a:off x="4850172" y="660592"/>
            <a:ext cx="3205950" cy="461665"/>
          </a:xfrm>
          <a:prstGeom prst="rect">
            <a:avLst/>
          </a:prstGeom>
        </p:spPr>
        <p:txBody>
          <a:bodyPr wrap="square">
            <a:spAutoFit/>
          </a:bodyPr>
          <a:lstStyle/>
          <a:p>
            <a:r>
              <a:rPr lang="de-DE" sz="1200" dirty="0">
                <a:solidFill>
                  <a:schemeClr val="accent5">
                    <a:lumMod val="50000"/>
                  </a:schemeClr>
                </a:solidFill>
              </a:rPr>
              <a:t>https://www.learningsnacks.de/share/476365/5f57dd7b1bb5121f5aad2ec0112979223f9bda64</a:t>
            </a:r>
          </a:p>
        </p:txBody>
      </p:sp>
    </p:spTree>
    <p:extLst>
      <p:ext uri="{BB962C8B-B14F-4D97-AF65-F5344CB8AC3E}">
        <p14:creationId xmlns:p14="http://schemas.microsoft.com/office/powerpoint/2010/main" val="316531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CD6F330-0768-40B2-A8E8-176D9C81CE6C}"/>
              </a:ext>
            </a:extLst>
          </p:cNvPr>
          <p:cNvSpPr>
            <a:spLocks noGrp="1"/>
          </p:cNvSpPr>
          <p:nvPr>
            <p:ph idx="1"/>
          </p:nvPr>
        </p:nvSpPr>
        <p:spPr>
          <a:ln>
            <a:solidFill>
              <a:srgbClr val="C00000"/>
            </a:solidFill>
          </a:ln>
        </p:spPr>
        <p:txBody>
          <a:bodyPr>
            <a:normAutofit fontScale="70000" lnSpcReduction="20000"/>
          </a:bodyPr>
          <a:lstStyle/>
          <a:p>
            <a:pPr marL="0" indent="0">
              <a:buNone/>
            </a:pPr>
            <a:endParaRPr lang="de-DE" dirty="0"/>
          </a:p>
          <a:p>
            <a:pPr marL="0" indent="0">
              <a:buNone/>
            </a:pPr>
            <a:r>
              <a:rPr lang="de-DE" dirty="0"/>
              <a:t>Wähle einen Lernort in der Umgebung deines Schulstandortes und bereite exemplarisch einen Besuch mit deiner Klasse vor:</a:t>
            </a:r>
          </a:p>
          <a:p>
            <a:pPr marL="0" indent="0">
              <a:buNone/>
            </a:pPr>
            <a:endParaRPr lang="de-DE" dirty="0"/>
          </a:p>
          <a:p>
            <a:pPr lvl="0"/>
            <a:r>
              <a:rPr lang="de-DE" dirty="0"/>
              <a:t>Begründe die Wahl des Lernortes.</a:t>
            </a:r>
          </a:p>
          <a:p>
            <a:pPr lvl="0"/>
            <a:r>
              <a:rPr lang="de-DE" dirty="0"/>
              <a:t>Was bietet der Lernort deinen Schüler*innen in welcher Sachunterrichtseinheit? </a:t>
            </a:r>
          </a:p>
          <a:p>
            <a:pPr lvl="0"/>
            <a:r>
              <a:rPr lang="de-DE" dirty="0"/>
              <a:t>Analysiere die Anforderungen (Herausforderungen) im Sinne von Chancen und Grenzen </a:t>
            </a:r>
          </a:p>
          <a:p>
            <a:pPr lvl="0"/>
            <a:r>
              <a:rPr lang="de-DE" dirty="0"/>
              <a:t>Wähle eine geeignete fachgemäße DAH, die vor Ort zum Einsatz kommen könnte.</a:t>
            </a:r>
          </a:p>
          <a:p>
            <a:r>
              <a:rPr lang="de-DE" dirty="0"/>
              <a:t>Lege die Einbettung des Besuches innerhalb der Einheit dar. Wie würdest du Vor- und Nachbereiten? </a:t>
            </a:r>
          </a:p>
        </p:txBody>
      </p:sp>
      <p:sp>
        <p:nvSpPr>
          <p:cNvPr id="4" name="Bildplatzhalter 3">
            <a:extLst>
              <a:ext uri="{FF2B5EF4-FFF2-40B4-BE49-F238E27FC236}">
                <a16:creationId xmlns:a16="http://schemas.microsoft.com/office/drawing/2014/main" id="{4144B0F3-77A0-413C-A216-DD194DAB8B8D}"/>
              </a:ext>
            </a:extLst>
          </p:cNvPr>
          <p:cNvSpPr>
            <a:spLocks noGrp="1"/>
          </p:cNvSpPr>
          <p:nvPr>
            <p:ph type="pic" sz="quarter" idx="15"/>
          </p:nvPr>
        </p:nvSpPr>
        <p:spPr/>
      </p:sp>
      <p:sp>
        <p:nvSpPr>
          <p:cNvPr id="5" name="Titel 2">
            <a:extLst>
              <a:ext uri="{FF2B5EF4-FFF2-40B4-BE49-F238E27FC236}">
                <a16:creationId xmlns:a16="http://schemas.microsoft.com/office/drawing/2014/main" id="{C1684A30-A8AC-4D53-977F-47328EB96521}"/>
              </a:ext>
            </a:extLst>
          </p:cNvPr>
          <p:cNvSpPr>
            <a:spLocks noGrp="1"/>
          </p:cNvSpPr>
          <p:nvPr>
            <p:ph type="title"/>
          </p:nvPr>
        </p:nvSpPr>
        <p:spPr>
          <a:xfrm>
            <a:off x="612813" y="225425"/>
            <a:ext cx="7920000" cy="1332000"/>
          </a:xfrm>
        </p:spPr>
        <p:txBody>
          <a:bodyPr/>
          <a:lstStyle/>
          <a:p>
            <a:r>
              <a:rPr lang="de-DE" dirty="0">
                <a:solidFill>
                  <a:schemeClr val="accent5">
                    <a:lumMod val="75000"/>
                  </a:schemeClr>
                </a:solidFill>
              </a:rPr>
              <a:t>Nachbereitende Aufgabe </a:t>
            </a:r>
            <a:endParaRPr lang="de-DE" dirty="0"/>
          </a:p>
        </p:txBody>
      </p:sp>
    </p:spTree>
    <p:extLst>
      <p:ext uri="{BB962C8B-B14F-4D97-AF65-F5344CB8AC3E}">
        <p14:creationId xmlns:p14="http://schemas.microsoft.com/office/powerpoint/2010/main" val="332517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179B3C-CF9E-4364-A0CB-26EE52CDFCAE}"/>
              </a:ext>
            </a:extLst>
          </p:cNvPr>
          <p:cNvSpPr>
            <a:spLocks noGrp="1"/>
          </p:cNvSpPr>
          <p:nvPr>
            <p:ph idx="1"/>
          </p:nvPr>
        </p:nvSpPr>
        <p:spPr>
          <a:xfrm>
            <a:off x="611187" y="1844675"/>
            <a:ext cx="8256652" cy="4012786"/>
          </a:xfrm>
        </p:spPr>
        <p:txBody>
          <a:bodyPr>
            <a:normAutofit fontScale="92500" lnSpcReduction="20000"/>
          </a:bodyPr>
          <a:lstStyle/>
          <a:p>
            <a:pPr marL="0" indent="0">
              <a:lnSpc>
                <a:spcPct val="115000"/>
              </a:lnSpc>
              <a:spcAft>
                <a:spcPts val="1000"/>
              </a:spcAft>
              <a:buNone/>
            </a:pPr>
            <a:r>
              <a:rPr lang="de-DE" sz="1800" b="1" dirty="0"/>
              <a:t>Ziele: Die LiV…</a:t>
            </a:r>
            <a:endParaRPr lang="de-DE" sz="1800" i="1" dirty="0">
              <a:effectLst/>
              <a:latin typeface="Arial" panose="020B0604020202020204" pitchFamily="34" charset="0"/>
              <a:ea typeface="Calibri" panose="020F0502020204030204" pitchFamily="34" charset="0"/>
              <a:cs typeface="Times New Roman" panose="02020603050405020304" pitchFamily="18" charset="0"/>
            </a:endParaRPr>
          </a:p>
          <a:p>
            <a:pPr marL="257175" indent="-257175">
              <a:lnSpc>
                <a:spcPct val="130000"/>
              </a:lnSpc>
              <a:spcAft>
                <a:spcPts val="900"/>
              </a:spcAft>
              <a:buFont typeface="Symbol" panose="05050102010706020507" pitchFamily="18" charset="2"/>
              <a:buChar char=""/>
            </a:pPr>
            <a:r>
              <a:rPr lang="de-DE" sz="1800" b="1" dirty="0">
                <a:latin typeface="Calibri" panose="020F0502020204030204" pitchFamily="34" charset="0"/>
                <a:ea typeface="Calibri" panose="020F0502020204030204" pitchFamily="34" charset="0"/>
                <a:cs typeface="Times New Roman" panose="02020603050405020304" pitchFamily="18" charset="0"/>
              </a:rPr>
              <a:t>analysieren</a:t>
            </a:r>
            <a:r>
              <a:rPr lang="de-DE" sz="1800" dirty="0">
                <a:latin typeface="Calibri" panose="020F0502020204030204" pitchFamily="34" charset="0"/>
                <a:ea typeface="Calibri" panose="020F0502020204030204" pitchFamily="34" charset="0"/>
                <a:cs typeface="Times New Roman" panose="02020603050405020304" pitchFamily="18" charset="0"/>
              </a:rPr>
              <a:t> und </a:t>
            </a:r>
            <a:r>
              <a:rPr lang="de-DE" sz="1800" b="1" dirty="0">
                <a:latin typeface="Calibri" panose="020F0502020204030204" pitchFamily="34" charset="0"/>
                <a:ea typeface="Calibri" panose="020F0502020204030204" pitchFamily="34" charset="0"/>
                <a:cs typeface="Times New Roman" panose="02020603050405020304" pitchFamily="18" charset="0"/>
              </a:rPr>
              <a:t>reflektieren</a:t>
            </a:r>
            <a:r>
              <a:rPr lang="de-DE" sz="1800" dirty="0">
                <a:latin typeface="Calibri" panose="020F0502020204030204" pitchFamily="34" charset="0"/>
                <a:ea typeface="Calibri" panose="020F0502020204030204" pitchFamily="34" charset="0"/>
                <a:cs typeface="Times New Roman" panose="02020603050405020304" pitchFamily="18" charset="0"/>
              </a:rPr>
              <a:t> Erklärungsversuche, Äußerungen und (Prä-)Konzepte der SuS anhand praktischer Zugänge/Instrumente/Verfahren lernprozessbegleitend, um diese für die Planung von Unterricht zu berücksichtigen.</a:t>
            </a:r>
          </a:p>
          <a:p>
            <a:pPr marL="257175" indent="-257175">
              <a:lnSpc>
                <a:spcPct val="130000"/>
              </a:lnSpc>
              <a:spcAft>
                <a:spcPts val="900"/>
              </a:spcAft>
              <a:buFont typeface="Symbol" panose="05050102010706020507" pitchFamily="18" charset="2"/>
              <a:buChar char=""/>
            </a:pPr>
            <a:r>
              <a:rPr lang="de-DE" sz="1800" b="1" dirty="0">
                <a:latin typeface="Calibri" panose="020F0502020204030204" pitchFamily="34" charset="0"/>
                <a:cs typeface="Times New Roman" panose="02020603050405020304" pitchFamily="18" charset="0"/>
              </a:rPr>
              <a:t>kennen</a:t>
            </a:r>
            <a:r>
              <a:rPr lang="de-DE" sz="1800" dirty="0">
                <a:latin typeface="Calibri" panose="020F0502020204030204" pitchFamily="34" charset="0"/>
                <a:cs typeface="Times New Roman" panose="02020603050405020304" pitchFamily="18" charset="0"/>
              </a:rPr>
              <a:t> die diagnostischen Zugriffsweisen auf Sachverhalte und nutzen diese für die Beschreibung von Vorwissen/Kenntnissen/Kompetenzen der SuS.</a:t>
            </a:r>
          </a:p>
          <a:p>
            <a:pPr marL="257175" indent="-257175">
              <a:lnSpc>
                <a:spcPct val="130000"/>
              </a:lnSpc>
              <a:spcAft>
                <a:spcPts val="900"/>
              </a:spcAft>
              <a:buFont typeface="Symbol" panose="05050102010706020507" pitchFamily="18" charset="2"/>
              <a:buChar char=""/>
            </a:pPr>
            <a:r>
              <a:rPr lang="de-DE" sz="1800" b="1" dirty="0">
                <a:latin typeface="Calibri" panose="020F0502020204030204" pitchFamily="34" charset="0"/>
                <a:cs typeface="Times New Roman" panose="02020603050405020304" pitchFamily="18" charset="0"/>
              </a:rPr>
              <a:t>analysieren</a:t>
            </a:r>
            <a:r>
              <a:rPr lang="de-DE" sz="1800" dirty="0">
                <a:latin typeface="Calibri" panose="020F0502020204030204" pitchFamily="34" charset="0"/>
                <a:cs typeface="Times New Roman" panose="02020603050405020304" pitchFamily="18" charset="0"/>
              </a:rPr>
              <a:t> Sachstrukturen eines Lerngegenstands bzw. die Handlungsstruktur von Denk-, Arbeits- und Handlungsweisen und </a:t>
            </a:r>
            <a:r>
              <a:rPr lang="de-DE" sz="1800" b="1" dirty="0">
                <a:latin typeface="Calibri" panose="020F0502020204030204" pitchFamily="34" charset="0"/>
                <a:cs typeface="Times New Roman" panose="02020603050405020304" pitchFamily="18" charset="0"/>
              </a:rPr>
              <a:t>ordnen</a:t>
            </a:r>
            <a:r>
              <a:rPr lang="de-DE" sz="1800" dirty="0">
                <a:latin typeface="Calibri" panose="020F0502020204030204" pitchFamily="34" charset="0"/>
                <a:cs typeface="Times New Roman" panose="02020603050405020304" pitchFamily="18" charset="0"/>
              </a:rPr>
              <a:t> sie in die Unterrichtsplanung </a:t>
            </a:r>
            <a:r>
              <a:rPr lang="de-DE" sz="1800" b="1" dirty="0">
                <a:latin typeface="Calibri" panose="020F0502020204030204" pitchFamily="34" charset="0"/>
                <a:cs typeface="Times New Roman" panose="02020603050405020304" pitchFamily="18" charset="0"/>
              </a:rPr>
              <a:t>ein</a:t>
            </a:r>
            <a:r>
              <a:rPr lang="de-DE" sz="1800" dirty="0">
                <a:latin typeface="Calibri" panose="020F0502020204030204" pitchFamily="34" charset="0"/>
                <a:cs typeface="Times New Roman" panose="02020603050405020304" pitchFamily="18" charset="0"/>
              </a:rPr>
              <a:t>.</a:t>
            </a:r>
          </a:p>
          <a:p>
            <a:pPr marL="257175" indent="-257175">
              <a:lnSpc>
                <a:spcPct val="130000"/>
              </a:lnSpc>
              <a:spcAft>
                <a:spcPts val="900"/>
              </a:spcAft>
              <a:buFont typeface="Symbol" panose="05050102010706020507" pitchFamily="18" charset="2"/>
              <a:buChar char=""/>
            </a:pPr>
            <a:r>
              <a:rPr lang="de-DE" sz="1800" b="1" dirty="0">
                <a:latin typeface="Calibri" panose="020F0502020204030204" pitchFamily="34" charset="0"/>
                <a:ea typeface="Calibri" panose="020F0502020204030204" pitchFamily="34" charset="0"/>
                <a:cs typeface="Times New Roman" panose="02020603050405020304" pitchFamily="18" charset="0"/>
              </a:rPr>
              <a:t>erklären</a:t>
            </a:r>
            <a:r>
              <a:rPr lang="de-DE" sz="1800" dirty="0">
                <a:latin typeface="Calibri" panose="020F0502020204030204" pitchFamily="34" charset="0"/>
                <a:ea typeface="Calibri" panose="020F0502020204030204" pitchFamily="34" charset="0"/>
                <a:cs typeface="Times New Roman" panose="02020603050405020304" pitchFamily="18" charset="0"/>
              </a:rPr>
              <a:t> das Instrument GRAFIZ und können den Einsatz vor dem Hintergrund heterogener/ inklusiver Lerngruppen bewerten.</a:t>
            </a:r>
          </a:p>
          <a:p>
            <a:endParaRPr lang="de-DE" sz="1800" dirty="0"/>
          </a:p>
          <a:p>
            <a:endParaRPr lang="de-DE" sz="1800" dirty="0"/>
          </a:p>
          <a:p>
            <a:endParaRPr lang="de-DE" sz="1800" dirty="0"/>
          </a:p>
          <a:p>
            <a:endParaRPr lang="de-DE" sz="1800" dirty="0"/>
          </a:p>
          <a:p>
            <a:pPr>
              <a:lnSpc>
                <a:spcPct val="115000"/>
              </a:lnSpc>
              <a:spcAft>
                <a:spcPts val="1000"/>
              </a:spcAft>
            </a:pPr>
            <a:endParaRPr lang="de-DE" sz="1800" dirty="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7AC0C4AE-8E7A-4D84-82B6-BAF96DED08B2}"/>
              </a:ext>
            </a:extLst>
          </p:cNvPr>
          <p:cNvSpPr>
            <a:spLocks noGrp="1"/>
          </p:cNvSpPr>
          <p:nvPr>
            <p:ph type="title"/>
          </p:nvPr>
        </p:nvSpPr>
        <p:spPr/>
        <p:txBody>
          <a:bodyPr/>
          <a:lstStyle/>
          <a:p>
            <a:r>
              <a:rPr lang="de-DE" dirty="0"/>
              <a:t>Diagnostik und Leistungsbewertung</a:t>
            </a:r>
          </a:p>
        </p:txBody>
      </p:sp>
      <p:sp>
        <p:nvSpPr>
          <p:cNvPr id="4" name="Bildplatzhalter 3">
            <a:extLst>
              <a:ext uri="{FF2B5EF4-FFF2-40B4-BE49-F238E27FC236}">
                <a16:creationId xmlns:a16="http://schemas.microsoft.com/office/drawing/2014/main" id="{531CB9CC-E1C2-4413-ACE2-F0E48C71A580}"/>
              </a:ext>
            </a:extLst>
          </p:cNvPr>
          <p:cNvSpPr>
            <a:spLocks noGrp="1"/>
          </p:cNvSpPr>
          <p:nvPr>
            <p:ph type="pic" sz="quarter" idx="15"/>
          </p:nvPr>
        </p:nvSpPr>
        <p:spPr/>
        <p:txBody>
          <a:bodyPr/>
          <a:lstStyle/>
          <a:p>
            <a:endParaRPr lang="de-DE" dirty="0"/>
          </a:p>
        </p:txBody>
      </p:sp>
      <p:pic>
        <p:nvPicPr>
          <p:cNvPr id="5" name="Grafik 4">
            <a:extLst>
              <a:ext uri="{FF2B5EF4-FFF2-40B4-BE49-F238E27FC236}">
                <a16:creationId xmlns:a16="http://schemas.microsoft.com/office/drawing/2014/main" id="{0C0D841D-7FA8-4AD3-BD8F-85E39E41A6C2}"/>
              </a:ext>
            </a:extLst>
          </p:cNvPr>
          <p:cNvPicPr>
            <a:picLocks noChangeAspect="1"/>
          </p:cNvPicPr>
          <p:nvPr/>
        </p:nvPicPr>
        <p:blipFill>
          <a:blip r:embed="rId3"/>
          <a:stretch>
            <a:fillRect/>
          </a:stretch>
        </p:blipFill>
        <p:spPr>
          <a:xfrm>
            <a:off x="7278913" y="111796"/>
            <a:ext cx="1416552" cy="1416552"/>
          </a:xfrm>
          <a:prstGeom prst="rect">
            <a:avLst/>
          </a:prstGeom>
        </p:spPr>
      </p:pic>
    </p:spTree>
    <p:extLst>
      <p:ext uri="{BB962C8B-B14F-4D97-AF65-F5344CB8AC3E}">
        <p14:creationId xmlns:p14="http://schemas.microsoft.com/office/powerpoint/2010/main" val="1636728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19C5A1CC-48EF-4AB1-B062-60D03717C607}"/>
              </a:ext>
            </a:extLst>
          </p:cNvPr>
          <p:cNvPicPr>
            <a:picLocks noGrp="1" noChangeAspect="1"/>
          </p:cNvPicPr>
          <p:nvPr>
            <p:ph idx="1"/>
          </p:nvPr>
        </p:nvPicPr>
        <p:blipFill>
          <a:blip r:embed="rId2"/>
          <a:stretch>
            <a:fillRect/>
          </a:stretch>
        </p:blipFill>
        <p:spPr>
          <a:xfrm>
            <a:off x="2565400" y="1661795"/>
            <a:ext cx="4013200" cy="4013200"/>
          </a:xfrm>
        </p:spPr>
      </p:pic>
      <p:sp>
        <p:nvSpPr>
          <p:cNvPr id="3" name="Titel 2">
            <a:extLst>
              <a:ext uri="{FF2B5EF4-FFF2-40B4-BE49-F238E27FC236}">
                <a16:creationId xmlns:a16="http://schemas.microsoft.com/office/drawing/2014/main" id="{05A8FD5C-B236-48D0-B4F7-C1994BA84FE1}"/>
              </a:ext>
            </a:extLst>
          </p:cNvPr>
          <p:cNvSpPr>
            <a:spLocks noGrp="1"/>
          </p:cNvSpPr>
          <p:nvPr>
            <p:ph type="title"/>
          </p:nvPr>
        </p:nvSpPr>
        <p:spPr>
          <a:xfrm>
            <a:off x="1224000" y="217559"/>
            <a:ext cx="7920000" cy="1332000"/>
          </a:xfrm>
        </p:spPr>
        <p:txBody>
          <a:bodyPr/>
          <a:lstStyle/>
          <a:p>
            <a:r>
              <a:rPr lang="de-DE" dirty="0"/>
              <a:t>Versorgt euch mit Kaffee</a:t>
            </a:r>
          </a:p>
        </p:txBody>
      </p:sp>
      <p:sp>
        <p:nvSpPr>
          <p:cNvPr id="4" name="Bildplatzhalter 3">
            <a:extLst>
              <a:ext uri="{FF2B5EF4-FFF2-40B4-BE49-F238E27FC236}">
                <a16:creationId xmlns:a16="http://schemas.microsoft.com/office/drawing/2014/main" id="{06F8C9E0-7302-4D51-B1BE-1E5C189A83E0}"/>
              </a:ext>
            </a:extLst>
          </p:cNvPr>
          <p:cNvSpPr>
            <a:spLocks noGrp="1"/>
          </p:cNvSpPr>
          <p:nvPr>
            <p:ph type="pic" sz="quarter" idx="15"/>
          </p:nvPr>
        </p:nvSpPr>
        <p:spPr/>
      </p:sp>
    </p:spTree>
    <p:extLst>
      <p:ext uri="{BB962C8B-B14F-4D97-AF65-F5344CB8AC3E}">
        <p14:creationId xmlns:p14="http://schemas.microsoft.com/office/powerpoint/2010/main" val="222486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5C398E9-633C-4A82-877F-97EB2760B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226" t="15359" r="20303" b="4587"/>
          <a:stretch>
            <a:fillRect/>
          </a:stretch>
        </p:blipFill>
        <p:spPr bwMode="auto">
          <a:xfrm>
            <a:off x="862787" y="219142"/>
            <a:ext cx="7418425" cy="587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750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0C7BA-55AD-467A-A01B-5DA2A744578F}"/>
              </a:ext>
            </a:extLst>
          </p:cNvPr>
          <p:cNvSpPr>
            <a:spLocks noGrp="1"/>
          </p:cNvSpPr>
          <p:nvPr>
            <p:ph type="title"/>
          </p:nvPr>
        </p:nvSpPr>
        <p:spPr/>
        <p:txBody>
          <a:bodyPr>
            <a:normAutofit/>
          </a:bodyPr>
          <a:lstStyle/>
          <a:p>
            <a:r>
              <a:rPr lang="de-DE" dirty="0"/>
              <a:t>Schülervorstellungen - </a:t>
            </a:r>
            <a:br>
              <a:rPr lang="de-DE" dirty="0"/>
            </a:br>
            <a:r>
              <a:rPr lang="de-DE" sz="3000" dirty="0"/>
              <a:t>(Prä-)Konzepte und </a:t>
            </a:r>
            <a:r>
              <a:rPr lang="de-DE" sz="3000" dirty="0" err="1"/>
              <a:t>Conceptual</a:t>
            </a:r>
            <a:r>
              <a:rPr lang="de-DE" sz="3000" dirty="0"/>
              <a:t>-Change</a:t>
            </a:r>
          </a:p>
        </p:txBody>
      </p:sp>
      <p:sp>
        <p:nvSpPr>
          <p:cNvPr id="5" name="Textplatzhalter 4">
            <a:extLst>
              <a:ext uri="{FF2B5EF4-FFF2-40B4-BE49-F238E27FC236}">
                <a16:creationId xmlns:a16="http://schemas.microsoft.com/office/drawing/2014/main" id="{370AC0F5-3117-4272-98F6-70C808247FAE}"/>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44332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2AB21E72-8764-4194-A80D-BDDF9826BA28}"/>
              </a:ext>
            </a:extLst>
          </p:cNvPr>
          <p:cNvPicPr>
            <a:picLocks noGrp="1" noChangeAspect="1"/>
          </p:cNvPicPr>
          <p:nvPr>
            <p:ph idx="1"/>
          </p:nvPr>
        </p:nvPicPr>
        <p:blipFill>
          <a:blip r:embed="rId2"/>
          <a:stretch>
            <a:fillRect/>
          </a:stretch>
        </p:blipFill>
        <p:spPr>
          <a:xfrm>
            <a:off x="232778" y="1748429"/>
            <a:ext cx="8455024" cy="4234355"/>
          </a:xfrm>
        </p:spPr>
      </p:pic>
      <p:sp>
        <p:nvSpPr>
          <p:cNvPr id="3" name="Titel 2">
            <a:extLst>
              <a:ext uri="{FF2B5EF4-FFF2-40B4-BE49-F238E27FC236}">
                <a16:creationId xmlns:a16="http://schemas.microsoft.com/office/drawing/2014/main" id="{904CDD29-0D9B-4F41-B266-22AC182FF408}"/>
              </a:ext>
            </a:extLst>
          </p:cNvPr>
          <p:cNvSpPr>
            <a:spLocks noGrp="1"/>
          </p:cNvSpPr>
          <p:nvPr>
            <p:ph type="title"/>
          </p:nvPr>
        </p:nvSpPr>
        <p:spPr/>
        <p:txBody>
          <a:bodyPr/>
          <a:lstStyle/>
          <a:p>
            <a:r>
              <a:rPr lang="de-DE" dirty="0"/>
              <a:t>Glossar zu den Fachtermini</a:t>
            </a:r>
          </a:p>
        </p:txBody>
      </p:sp>
      <p:sp>
        <p:nvSpPr>
          <p:cNvPr id="4" name="Bildplatzhalter 3">
            <a:extLst>
              <a:ext uri="{FF2B5EF4-FFF2-40B4-BE49-F238E27FC236}">
                <a16:creationId xmlns:a16="http://schemas.microsoft.com/office/drawing/2014/main" id="{4EF86F2D-45F3-4F63-BFAE-69FF57D8C17D}"/>
              </a:ext>
            </a:extLst>
          </p:cNvPr>
          <p:cNvSpPr>
            <a:spLocks noGrp="1"/>
          </p:cNvSpPr>
          <p:nvPr>
            <p:ph type="pic" sz="quarter" idx="15"/>
          </p:nvPr>
        </p:nvSpPr>
        <p:spPr/>
      </p:sp>
      <p:sp>
        <p:nvSpPr>
          <p:cNvPr id="9" name="Rechteck 8">
            <a:extLst>
              <a:ext uri="{FF2B5EF4-FFF2-40B4-BE49-F238E27FC236}">
                <a16:creationId xmlns:a16="http://schemas.microsoft.com/office/drawing/2014/main" id="{72786B82-68B6-449F-87C2-CEC44DD56BD1}"/>
              </a:ext>
            </a:extLst>
          </p:cNvPr>
          <p:cNvSpPr/>
          <p:nvPr/>
        </p:nvSpPr>
        <p:spPr>
          <a:xfrm>
            <a:off x="456198" y="3429000"/>
            <a:ext cx="1418902" cy="598990"/>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7845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2368AE8-954D-413C-8322-5FC134B09372}"/>
              </a:ext>
            </a:extLst>
          </p:cNvPr>
          <p:cNvSpPr>
            <a:spLocks noGrp="1"/>
          </p:cNvSpPr>
          <p:nvPr>
            <p:ph idx="1"/>
          </p:nvPr>
        </p:nvSpPr>
        <p:spPr>
          <a:xfrm>
            <a:off x="5049847" y="1844675"/>
            <a:ext cx="3828682" cy="4012721"/>
          </a:xfrm>
        </p:spPr>
        <p:txBody>
          <a:bodyPr/>
          <a:lstStyle/>
          <a:p>
            <a:pPr marL="0" indent="0">
              <a:buNone/>
            </a:pPr>
            <a:endParaRPr lang="de-DE" b="1" dirty="0">
              <a:solidFill>
                <a:srgbClr val="0070C0"/>
              </a:solidFill>
            </a:endParaRPr>
          </a:p>
          <a:p>
            <a:pPr marL="0" indent="0">
              <a:buNone/>
            </a:pPr>
            <a:r>
              <a:rPr lang="de-DE" b="1" dirty="0">
                <a:solidFill>
                  <a:srgbClr val="0070C0"/>
                </a:solidFill>
              </a:rPr>
              <a:t>Welche erstaunlichen Schüler*innen Vorstellungen habt ihr in eurem Unterricht bisher wahrgenommen?</a:t>
            </a:r>
          </a:p>
        </p:txBody>
      </p:sp>
      <p:pic>
        <p:nvPicPr>
          <p:cNvPr id="4" name="Grafik 3">
            <a:extLst>
              <a:ext uri="{FF2B5EF4-FFF2-40B4-BE49-F238E27FC236}">
                <a16:creationId xmlns:a16="http://schemas.microsoft.com/office/drawing/2014/main" id="{7FB2C8C9-FA8C-483D-8C91-D8AF6B5243F1}"/>
              </a:ext>
            </a:extLst>
          </p:cNvPr>
          <p:cNvPicPr/>
          <p:nvPr/>
        </p:nvPicPr>
        <p:blipFill rotWithShape="1">
          <a:blip r:embed="rId3">
            <a:extLst>
              <a:ext uri="{28A0092B-C50C-407E-A947-70E740481C1C}">
                <a14:useLocalDpi xmlns:a14="http://schemas.microsoft.com/office/drawing/2010/main" val="0"/>
              </a:ext>
            </a:extLst>
          </a:blip>
          <a:srcRect l="30965" t="23680" r="33598" b="17298"/>
          <a:stretch/>
        </p:blipFill>
        <p:spPr bwMode="auto">
          <a:xfrm>
            <a:off x="430653" y="1854842"/>
            <a:ext cx="4572000" cy="4002554"/>
          </a:xfrm>
          <a:prstGeom prst="rect">
            <a:avLst/>
          </a:prstGeom>
          <a:ln>
            <a:solidFill>
              <a:schemeClr val="accent6">
                <a:lumMod val="75000"/>
              </a:schemeClr>
            </a:solidFill>
          </a:ln>
          <a:extLst>
            <a:ext uri="{53640926-AAD7-44D8-BBD7-CCE9431645EC}">
              <a14:shadowObscured xmlns:a14="http://schemas.microsoft.com/office/drawing/2010/main"/>
            </a:ext>
          </a:extLst>
        </p:spPr>
      </p:pic>
      <p:sp>
        <p:nvSpPr>
          <p:cNvPr id="5" name="Rechteck 4">
            <a:extLst>
              <a:ext uri="{FF2B5EF4-FFF2-40B4-BE49-F238E27FC236}">
                <a16:creationId xmlns:a16="http://schemas.microsoft.com/office/drawing/2014/main" id="{E233652A-C647-4607-AC8E-60DF26809BD1}"/>
              </a:ext>
            </a:extLst>
          </p:cNvPr>
          <p:cNvSpPr/>
          <p:nvPr/>
        </p:nvSpPr>
        <p:spPr>
          <a:xfrm>
            <a:off x="298174" y="1119809"/>
            <a:ext cx="8415173" cy="48900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3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AF156C-C66F-46D6-A548-8E034C647C4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0BB59EA-8B8B-4BBD-8053-5DC589BB926D}"/>
              </a:ext>
            </a:extLst>
          </p:cNvPr>
          <p:cNvSpPr>
            <a:spLocks noGrp="1"/>
          </p:cNvSpPr>
          <p:nvPr>
            <p:ph idx="1"/>
          </p:nvPr>
        </p:nvSpPr>
        <p:spPr>
          <a:xfrm>
            <a:off x="480292" y="3485610"/>
            <a:ext cx="7920000" cy="2578223"/>
          </a:xfrm>
        </p:spPr>
        <p:txBody>
          <a:bodyPr>
            <a:normAutofit fontScale="62500" lnSpcReduction="20000"/>
          </a:bodyPr>
          <a:lstStyle/>
          <a:p>
            <a:pPr marL="0" indent="0">
              <a:buNone/>
            </a:pPr>
            <a:r>
              <a:rPr lang="de-DE" dirty="0"/>
              <a:t>„ Meine 1. Idee ist, das die Tafel das Wasser aufsaugt und das es dann in</a:t>
            </a:r>
          </a:p>
          <a:p>
            <a:pPr marL="0" indent="0">
              <a:buNone/>
            </a:pPr>
            <a:r>
              <a:rPr lang="de-DE" dirty="0"/>
              <a:t>die dicke Tafelseite hinein fliest und so denke ich ist der Fleck gegangen.“</a:t>
            </a:r>
          </a:p>
          <a:p>
            <a:pPr marL="0" indent="0">
              <a:buNone/>
            </a:pPr>
            <a:endParaRPr lang="de-DE" dirty="0"/>
          </a:p>
          <a:p>
            <a:pPr marL="0" indent="0">
              <a:buNone/>
            </a:pPr>
            <a:r>
              <a:rPr lang="de-DE" dirty="0"/>
              <a:t>„ Das Wasser ist flüssig und es ist im Klassenzimmer zu heiß für das </a:t>
            </a:r>
          </a:p>
          <a:p>
            <a:pPr marL="0" indent="0">
              <a:buNone/>
            </a:pPr>
            <a:r>
              <a:rPr lang="de-DE" dirty="0"/>
              <a:t>Wasser und deswegen denke ich, dass es das nicht aushalten kann und</a:t>
            </a:r>
          </a:p>
          <a:p>
            <a:pPr marL="0" indent="0">
              <a:buNone/>
            </a:pPr>
            <a:r>
              <a:rPr lang="de-DE" dirty="0"/>
              <a:t>deswegen trocknet.“</a:t>
            </a:r>
          </a:p>
          <a:p>
            <a:pPr marL="0" indent="0">
              <a:buNone/>
            </a:pPr>
            <a:endParaRPr lang="de-DE" dirty="0"/>
          </a:p>
          <a:p>
            <a:pPr marL="0" indent="0">
              <a:buNone/>
            </a:pPr>
            <a:r>
              <a:rPr lang="de-DE" dirty="0"/>
              <a:t>„ Das Wasser geht in den Himmel. Die Sonne zieht das Wasser zu sich.“</a:t>
            </a:r>
          </a:p>
          <a:p>
            <a:pPr marL="0" indent="0">
              <a:buNone/>
            </a:pPr>
            <a:endParaRPr lang="de-DE" dirty="0"/>
          </a:p>
        </p:txBody>
      </p:sp>
      <p:pic>
        <p:nvPicPr>
          <p:cNvPr id="4" name="Picture 2" descr="Abb">
            <a:extLst>
              <a:ext uri="{FF2B5EF4-FFF2-40B4-BE49-F238E27FC236}">
                <a16:creationId xmlns:a16="http://schemas.microsoft.com/office/drawing/2014/main" id="{55E975A4-6F25-4993-9152-3CC4822D14BB}"/>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bwMode="auto">
          <a:xfrm>
            <a:off x="367360" y="572041"/>
            <a:ext cx="76200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F87C325F-C870-490E-BAED-2D4922D003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7360" y="572041"/>
            <a:ext cx="972094" cy="1066800"/>
          </a:xfrm>
          <a:prstGeom prst="rect">
            <a:avLst/>
          </a:prstGeom>
        </p:spPr>
      </p:pic>
    </p:spTree>
    <p:extLst>
      <p:ext uri="{BB962C8B-B14F-4D97-AF65-F5344CB8AC3E}">
        <p14:creationId xmlns:p14="http://schemas.microsoft.com/office/powerpoint/2010/main" val="353151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sz="4000" dirty="0"/>
              <a:t>Präkonzepte </a:t>
            </a:r>
            <a:r>
              <a:rPr lang="de-DE" sz="2400" dirty="0"/>
              <a:t>als subjektive kognitive Strukturen</a:t>
            </a:r>
          </a:p>
        </p:txBody>
      </p:sp>
      <p:sp>
        <p:nvSpPr>
          <p:cNvPr id="7" name="Textfeld 6">
            <a:extLst>
              <a:ext uri="{FF2B5EF4-FFF2-40B4-BE49-F238E27FC236}">
                <a16:creationId xmlns:a16="http://schemas.microsoft.com/office/drawing/2014/main" id="{A6F513C3-7FAE-4C99-B26C-5BA5026D8C4B}"/>
              </a:ext>
            </a:extLst>
          </p:cNvPr>
          <p:cNvSpPr txBox="1"/>
          <p:nvPr/>
        </p:nvSpPr>
        <p:spPr>
          <a:xfrm>
            <a:off x="870635" y="2300268"/>
            <a:ext cx="7556114" cy="3016210"/>
          </a:xfrm>
          <a:prstGeom prst="rect">
            <a:avLst/>
          </a:prstGeom>
          <a:noFill/>
        </p:spPr>
        <p:txBody>
          <a:bodyPr wrap="square">
            <a:spAutoFit/>
          </a:bodyPr>
          <a:lstStyle/>
          <a:p>
            <a:r>
              <a:rPr lang="de-DE" sz="2000" dirty="0">
                <a:latin typeface="Arial" panose="020B0604020202020204" pitchFamily="34" charset="0"/>
                <a:cs typeface="Arial" panose="020B0604020202020204" pitchFamily="34" charset="0"/>
              </a:rPr>
              <a:t>„Präkonzepte und Erklärungsmuster oder auch Alltagsvorstellungen, die Kinder aus ihren Erfahrungen entwickelt haben, sind für sie nützlich und stimmig.“ </a:t>
            </a:r>
          </a:p>
          <a:p>
            <a:r>
              <a:rPr lang="de-DE" sz="1500" dirty="0">
                <a:latin typeface="Arial" panose="020B0604020202020204" pitchFamily="34" charset="0"/>
                <a:cs typeface="Arial" panose="020B0604020202020204" pitchFamily="34" charset="0"/>
              </a:rPr>
              <a:t>(Schönknecht, Maier 2012) </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„Vorstellungen können […] enaktiv, ikonisch oder symbolisch repräsentiert sein: als räumlich-zeitliche Abläufe, als bildhafte Darstellungen oder als sprachlich oder anderweitig symbolisch Repräsentiertes.“ </a:t>
            </a:r>
          </a:p>
          <a:p>
            <a:r>
              <a:rPr lang="de-DE" sz="1500" dirty="0">
                <a:latin typeface="Arial" panose="020B0604020202020204" pitchFamily="34" charset="0"/>
                <a:cs typeface="Arial" panose="020B0604020202020204" pitchFamily="34" charset="0"/>
              </a:rPr>
              <a:t>(Möller 2018</a:t>
            </a:r>
            <a:r>
              <a:rPr lang="de-DE" sz="1500" dirty="0"/>
              <a:t>)</a:t>
            </a:r>
          </a:p>
        </p:txBody>
      </p:sp>
    </p:spTree>
    <p:extLst>
      <p:ext uri="{BB962C8B-B14F-4D97-AF65-F5344CB8AC3E}">
        <p14:creationId xmlns:p14="http://schemas.microsoft.com/office/powerpoint/2010/main" val="256836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F79FEDF8-3159-4ACD-9435-99FA0625B85B}"/>
              </a:ext>
            </a:extLst>
          </p:cNvPr>
          <p:cNvGraphicFramePr/>
          <p:nvPr/>
        </p:nvGraphicFramePr>
        <p:xfrm>
          <a:off x="-291528" y="666119"/>
          <a:ext cx="9727056" cy="5312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fik 12">
            <a:extLst>
              <a:ext uri="{FF2B5EF4-FFF2-40B4-BE49-F238E27FC236}">
                <a16:creationId xmlns:a16="http://schemas.microsoft.com/office/drawing/2014/main" id="{5E6B4861-17BC-4D63-A627-1FEFED89E6F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94" b="99844" l="10000" r="90000">
                        <a14:foregroundMark x1="24118" y1="5576" x2="25207" y2="5420"/>
                        <a14:foregroundMark x1="72556" y1="90469" x2="77111" y2="95469"/>
                        <a14:foregroundMark x1="77111" y1="95469" x2="84556" y2="99375"/>
                        <a14:foregroundMark x1="84556" y1="99375" x2="84000" y2="91406"/>
                        <a14:foregroundMark x1="84000" y1="91406" x2="82000" y2="88438"/>
                        <a14:foregroundMark x1="84667" y1="92188" x2="82667" y2="99844"/>
                        <a14:foregroundMark x1="82667" y1="99844" x2="77222" y2="95938"/>
                        <a14:foregroundMark x1="35146" y1="2162" x2="33556" y2="1719"/>
                        <a14:foregroundMark x1="33556" y1="1719" x2="29444" y2="3281"/>
                        <a14:foregroundMark x1="21778" y1="8750" x2="25444" y2="5156"/>
                        <a14:backgroundMark x1="24222" y1="9219" x2="31421" y2="6913"/>
                        <a14:backgroundMark x1="45666" y1="9199" x2="46444" y2="9688"/>
                        <a14:backgroundMark x1="46444" y1="9688" x2="47333" y2="10938"/>
                        <a14:backgroundMark x1="51889" y1="7344" x2="46222" y2="313"/>
                        <a14:backgroundMark x1="26333" y1="2344" x2="28338" y2="1247"/>
                        <a14:backgroundMark x1="47333" y1="3438" x2="44015" y2="1727"/>
                        <a14:backgroundMark x1="56889" y1="9063" x2="51222" y2="5156"/>
                        <a14:backgroundMark x1="22889" y1="12500" x2="25778" y2="8438"/>
                        <a14:backgroundMark x1="34889" y1="2656" x2="45222" y2="5625"/>
                      </a14:backgroundRemoval>
                    </a14:imgEffect>
                  </a14:imgLayer>
                </a14:imgProps>
              </a:ext>
              <a:ext uri="{28A0092B-C50C-407E-A947-70E740481C1C}">
                <a14:useLocalDpi xmlns:a14="http://schemas.microsoft.com/office/drawing/2010/main" val="0"/>
              </a:ext>
            </a:extLst>
          </a:blip>
          <a:srcRect b="-141"/>
          <a:stretch/>
        </p:blipFill>
        <p:spPr>
          <a:xfrm rot="20480146">
            <a:off x="1217949" y="1865005"/>
            <a:ext cx="2415345" cy="2422554"/>
          </a:xfrm>
          <a:prstGeom prst="rect">
            <a:avLst/>
          </a:prstGeom>
        </p:spPr>
      </p:pic>
    </p:spTree>
    <p:extLst>
      <p:ext uri="{BB962C8B-B14F-4D97-AF65-F5344CB8AC3E}">
        <p14:creationId xmlns:p14="http://schemas.microsoft.com/office/powerpoint/2010/main" val="4252538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dirty="0"/>
              <a:t>Präkonzepte </a:t>
            </a:r>
            <a:r>
              <a:rPr lang="de-DE" sz="2100" dirty="0"/>
              <a:t>„Korrektheit“</a:t>
            </a:r>
            <a:endParaRPr lang="de-DE" dirty="0"/>
          </a:p>
        </p:txBody>
      </p:sp>
      <p:sp>
        <p:nvSpPr>
          <p:cNvPr id="7" name="Textfeld 6">
            <a:extLst>
              <a:ext uri="{FF2B5EF4-FFF2-40B4-BE49-F238E27FC236}">
                <a16:creationId xmlns:a16="http://schemas.microsoft.com/office/drawing/2014/main" id="{A6F513C3-7FAE-4C99-B26C-5BA5026D8C4B}"/>
              </a:ext>
            </a:extLst>
          </p:cNvPr>
          <p:cNvSpPr txBox="1"/>
          <p:nvPr/>
        </p:nvSpPr>
        <p:spPr>
          <a:xfrm>
            <a:off x="694551" y="1671965"/>
            <a:ext cx="7556114" cy="4985980"/>
          </a:xfrm>
          <a:prstGeom prst="rect">
            <a:avLst/>
          </a:prstGeom>
          <a:noFill/>
        </p:spPr>
        <p:txBody>
          <a:bodyPr wrap="square">
            <a:spAutoFit/>
          </a:bodyPr>
          <a:lstStyle/>
          <a:p>
            <a:pPr marL="342900" indent="-342900">
              <a:buFont typeface="Wingdings" panose="05000000000000000000" pitchFamily="2" charset="2"/>
              <a:buChar char="Ø"/>
            </a:pPr>
            <a:r>
              <a:rPr lang="de-DE" sz="2100" dirty="0">
                <a:latin typeface="Arial" panose="020B0604020202020204" pitchFamily="34" charset="0"/>
                <a:cs typeface="Arial" panose="020B0604020202020204" pitchFamily="34" charset="0"/>
              </a:rPr>
              <a:t>Vorerfahrungen, Vorwissen, Vorverständnis, Präkonzepte</a:t>
            </a:r>
          </a:p>
          <a:p>
            <a:pPr marL="342900" indent="-342900">
              <a:buFont typeface="Wingdings" panose="05000000000000000000" pitchFamily="2" charset="2"/>
              <a:buChar char="Ø"/>
            </a:pPr>
            <a:endParaRPr lang="de-DE" sz="21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100" dirty="0">
                <a:latin typeface="Arial" panose="020B0604020202020204" pitchFamily="34" charset="0"/>
                <a:cs typeface="Arial" panose="020B0604020202020204" pitchFamily="34" charset="0"/>
              </a:rPr>
              <a:t>Fehlkonzepte, naive Theorien, subjektive Theorien, alternative Vorstellungen, </a:t>
            </a:r>
            <a:r>
              <a:rPr lang="de-DE" sz="2100" i="1" dirty="0" err="1">
                <a:latin typeface="Arial" panose="020B0604020202020204" pitchFamily="34" charset="0"/>
                <a:cs typeface="Arial" panose="020B0604020202020204" pitchFamily="34" charset="0"/>
              </a:rPr>
              <a:t>children‘s</a:t>
            </a:r>
            <a:r>
              <a:rPr lang="de-DE" sz="2100" i="1" dirty="0">
                <a:latin typeface="Arial" panose="020B0604020202020204" pitchFamily="34" charset="0"/>
                <a:cs typeface="Arial" panose="020B0604020202020204" pitchFamily="34" charset="0"/>
              </a:rPr>
              <a:t> </a:t>
            </a:r>
            <a:r>
              <a:rPr lang="de-DE" sz="2100" i="1" dirty="0" err="1">
                <a:latin typeface="Arial" panose="020B0604020202020204" pitchFamily="34" charset="0"/>
                <a:cs typeface="Arial" panose="020B0604020202020204" pitchFamily="34" charset="0"/>
              </a:rPr>
              <a:t>science</a:t>
            </a:r>
            <a:endParaRPr lang="de-DE" i="1" dirty="0">
              <a:latin typeface="Arial" panose="020B0604020202020204" pitchFamily="34" charset="0"/>
              <a:cs typeface="Arial" panose="020B0604020202020204" pitchFamily="34" charset="0"/>
            </a:endParaRPr>
          </a:p>
          <a:p>
            <a:endParaRPr lang="de-DE" i="1" dirty="0">
              <a:latin typeface="Arial" panose="020B0604020202020204" pitchFamily="34" charset="0"/>
              <a:cs typeface="Arial" panose="020B0604020202020204" pitchFamily="34" charset="0"/>
            </a:endParaRPr>
          </a:p>
          <a:p>
            <a:endParaRPr lang="de-DE" sz="2000" dirty="0"/>
          </a:p>
          <a:p>
            <a:r>
              <a:rPr lang="de-DE" sz="2100" dirty="0" err="1"/>
              <a:t>Conceptual</a:t>
            </a:r>
            <a:r>
              <a:rPr lang="de-DE" sz="2100" dirty="0"/>
              <a:t> Change – Konzeptwechsel – </a:t>
            </a:r>
            <a:r>
              <a:rPr lang="de-DE" sz="2100" dirty="0" err="1"/>
              <a:t>Conceptual</a:t>
            </a:r>
            <a:r>
              <a:rPr lang="de-DE" sz="2100" dirty="0"/>
              <a:t> </a:t>
            </a:r>
            <a:r>
              <a:rPr lang="de-DE" sz="2100" dirty="0" err="1"/>
              <a:t>growth</a:t>
            </a:r>
            <a:endParaRPr lang="de-DE" sz="2100" dirty="0"/>
          </a:p>
          <a:p>
            <a:r>
              <a:rPr lang="de-DE" sz="2100" dirty="0"/>
              <a:t>Der Begriff steht für die Reorganisation  bestehender Wissensstrukturen bzw. Weiterentwicklung von Vorstellungen und Begriffen.</a:t>
            </a:r>
          </a:p>
          <a:p>
            <a:r>
              <a:rPr lang="de-DE" sz="2100" dirty="0"/>
              <a:t>Konzeptveränderungen als Prozess, bei dem es um den Übergang von ( Alltags-) Vorstellungen zu einem wissenschaftlichen Konzept geht. </a:t>
            </a:r>
          </a:p>
          <a:p>
            <a:endParaRPr lang="de-DE" sz="1400" i="1" dirty="0">
              <a:latin typeface="Arial" panose="020B0604020202020204" pitchFamily="34" charset="0"/>
              <a:cs typeface="Arial" panose="020B0604020202020204" pitchFamily="34" charset="0"/>
            </a:endParaRPr>
          </a:p>
          <a:p>
            <a:endParaRPr lang="de-DE" sz="1400" i="1" dirty="0">
              <a:latin typeface="Arial" panose="020B0604020202020204" pitchFamily="34" charset="0"/>
              <a:cs typeface="Arial" panose="020B0604020202020204" pitchFamily="34" charset="0"/>
            </a:endParaRPr>
          </a:p>
          <a:p>
            <a:endParaRPr lang="de-DE" sz="2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046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dirty="0"/>
              <a:t>Präkonzepte </a:t>
            </a:r>
            <a:r>
              <a:rPr lang="de-DE" sz="2100" dirty="0"/>
              <a:t>Stabilität und Herkunft </a:t>
            </a:r>
            <a:endParaRPr lang="de-DE" dirty="0"/>
          </a:p>
        </p:txBody>
      </p:sp>
      <p:sp>
        <p:nvSpPr>
          <p:cNvPr id="7" name="Textfeld 6">
            <a:extLst>
              <a:ext uri="{FF2B5EF4-FFF2-40B4-BE49-F238E27FC236}">
                <a16:creationId xmlns:a16="http://schemas.microsoft.com/office/drawing/2014/main" id="{A6F513C3-7FAE-4C99-B26C-5BA5026D8C4B}"/>
              </a:ext>
            </a:extLst>
          </p:cNvPr>
          <p:cNvSpPr txBox="1"/>
          <p:nvPr/>
        </p:nvSpPr>
        <p:spPr>
          <a:xfrm>
            <a:off x="556590" y="1708882"/>
            <a:ext cx="8229601" cy="4362733"/>
          </a:xfrm>
          <a:prstGeom prst="rect">
            <a:avLst/>
          </a:prstGeom>
          <a:noFill/>
        </p:spPr>
        <p:txBody>
          <a:bodyPr wrap="square">
            <a:spAutoFit/>
          </a:bodyPr>
          <a:lstStyle/>
          <a:p>
            <a:pPr marL="257175" indent="-257175">
              <a:buFont typeface="Arial" panose="020B0604020202020204" pitchFamily="34" charset="0"/>
              <a:buChar char="•"/>
            </a:pPr>
            <a:r>
              <a:rPr lang="de-DE" sz="1600" b="1" dirty="0">
                <a:latin typeface="Arial" panose="020B0604020202020204" pitchFamily="34" charset="0"/>
                <a:cs typeface="Arial" panose="020B0604020202020204" pitchFamily="34" charset="0"/>
              </a:rPr>
              <a:t>Deep </a:t>
            </a:r>
            <a:r>
              <a:rPr lang="de-DE" sz="1600" b="1" dirty="0" err="1">
                <a:latin typeface="Arial" panose="020B0604020202020204" pitchFamily="34" charset="0"/>
                <a:cs typeface="Arial" panose="020B0604020202020204" pitchFamily="34" charset="0"/>
              </a:rPr>
              <a:t>Structures</a:t>
            </a:r>
            <a:r>
              <a:rPr lang="de-DE" sz="1600" b="1" dirty="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Stabile, tief in den Strukturen verankerte Vorstellungen, an denen SuS festhalten und von denen sie überzeugt sind.</a:t>
            </a:r>
          </a:p>
          <a:p>
            <a:pPr marL="257175" indent="-257175">
              <a:buFont typeface="Arial" panose="020B0604020202020204" pitchFamily="34" charset="0"/>
              <a:buChar char="•"/>
            </a:pPr>
            <a:endParaRPr lang="de-DE" sz="1600"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de-DE" sz="1600" b="1" dirty="0">
                <a:latin typeface="Arial" panose="020B0604020202020204" pitchFamily="34" charset="0"/>
                <a:cs typeface="Arial" panose="020B0604020202020204" pitchFamily="34" charset="0"/>
              </a:rPr>
              <a:t>Ad-Hoc- Vorstellung: </a:t>
            </a:r>
            <a:r>
              <a:rPr lang="de-DE" sz="1600" dirty="0">
                <a:latin typeface="Arial" panose="020B0604020202020204" pitchFamily="34" charset="0"/>
                <a:cs typeface="Arial" panose="020B0604020202020204" pitchFamily="34" charset="0"/>
              </a:rPr>
              <a:t>Spontane Sinn-Konstruktionen, die z.B. in einer Unterrichtsituation spontan geäußert werden und nicht dauerhaft oder stabil sind.</a:t>
            </a:r>
          </a:p>
          <a:p>
            <a:pPr marL="257175" indent="-257175">
              <a:buFont typeface="Arial" panose="020B0604020202020204" pitchFamily="34" charset="0"/>
              <a:buChar char="•"/>
            </a:pPr>
            <a:endParaRPr lang="de-DE" sz="1600"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de-DE" sz="1600" b="1" dirty="0">
                <a:latin typeface="Arial" panose="020B0604020202020204" pitchFamily="34" charset="0"/>
                <a:cs typeface="Arial" panose="020B0604020202020204" pitchFamily="34" charset="0"/>
              </a:rPr>
              <a:t>Kohärenz: </a:t>
            </a:r>
            <a:r>
              <a:rPr lang="de-DE" sz="1600" dirty="0">
                <a:latin typeface="Arial" panose="020B0604020202020204" pitchFamily="34" charset="0"/>
                <a:cs typeface="Arial" panose="020B0604020202020204" pitchFamily="34" charset="0"/>
              </a:rPr>
              <a:t>Schülervorstellungen können fragmentiert und divers </a:t>
            </a:r>
          </a:p>
          <a:p>
            <a:r>
              <a:rPr lang="de-DE" sz="1600" dirty="0">
                <a:latin typeface="Arial" panose="020B0604020202020204" pitchFamily="34" charset="0"/>
                <a:cs typeface="Arial" panose="020B0604020202020204" pitchFamily="34" charset="0"/>
              </a:rPr>
              <a:t>    oder kohärent und systematisch sein.</a:t>
            </a:r>
          </a:p>
          <a:p>
            <a:pPr>
              <a:spcAft>
                <a:spcPts val="900"/>
              </a:spcAft>
            </a:pPr>
            <a:endParaRPr lang="de-DE" sz="1600" dirty="0">
              <a:latin typeface="Arial" panose="020B0604020202020204" pitchFamily="34" charset="0"/>
              <a:cs typeface="Arial" panose="020B0604020202020204" pitchFamily="34" charset="0"/>
            </a:endParaRPr>
          </a:p>
          <a:p>
            <a:pPr>
              <a:spcAft>
                <a:spcPts val="900"/>
              </a:spcAft>
            </a:pPr>
            <a:r>
              <a:rPr lang="de-DE" sz="1600" dirty="0">
                <a:latin typeface="Arial" panose="020B0604020202020204" pitchFamily="34" charset="0"/>
                <a:cs typeface="Arial" panose="020B0604020202020204" pitchFamily="34" charset="0"/>
              </a:rPr>
              <a:t>Sie entstehen u.a. durch: </a:t>
            </a:r>
          </a:p>
          <a:p>
            <a:pPr marL="285750" indent="-285750">
              <a:spcAft>
                <a:spcPts val="900"/>
              </a:spcAft>
              <a:buFont typeface="Arial" panose="020B0604020202020204" pitchFamily="34" charset="0"/>
              <a:buChar char="•"/>
            </a:pPr>
            <a:r>
              <a:rPr lang="de-DE" sz="1600" dirty="0">
                <a:latin typeface="Arial" panose="020B0604020202020204" pitchFamily="34" charset="0"/>
                <a:cs typeface="Arial" panose="020B0604020202020204" pitchFamily="34" charset="0"/>
              </a:rPr>
              <a:t>Subjektive Erfahrungen</a:t>
            </a:r>
          </a:p>
          <a:p>
            <a:pPr marL="285750" indent="-285750">
              <a:spcAft>
                <a:spcPts val="900"/>
              </a:spcAft>
              <a:buFont typeface="Arial" panose="020B0604020202020204" pitchFamily="34" charset="0"/>
              <a:buChar char="•"/>
            </a:pPr>
            <a:r>
              <a:rPr lang="de-DE" sz="1600" dirty="0">
                <a:latin typeface="Arial" panose="020B0604020202020204" pitchFamily="34" charset="0"/>
                <a:cs typeface="Arial" panose="020B0604020202020204" pitchFamily="34" charset="0"/>
              </a:rPr>
              <a:t>Spracherfahrungen (Alltagssprache: Masse, Dichte, Leiter)</a:t>
            </a:r>
          </a:p>
          <a:p>
            <a:pPr marL="285750" indent="-285750">
              <a:spcAft>
                <a:spcPts val="900"/>
              </a:spcAft>
              <a:buFont typeface="Arial" panose="020B0604020202020204" pitchFamily="34" charset="0"/>
              <a:buChar char="•"/>
            </a:pPr>
            <a:r>
              <a:rPr lang="de-DE" sz="1600" dirty="0">
                <a:latin typeface="Arial" panose="020B0604020202020204" pitchFamily="34" charset="0"/>
                <a:cs typeface="Arial" panose="020B0604020202020204" pitchFamily="34" charset="0"/>
              </a:rPr>
              <a:t>Systemischen Kontexten (Gespräche / Erklärungen der Eltern, Geschwister, Freunde, Soziale Medien)</a:t>
            </a:r>
          </a:p>
          <a:p>
            <a:pPr marL="285750" indent="-285750">
              <a:spcAft>
                <a:spcPts val="900"/>
              </a:spcAft>
              <a:buFont typeface="Arial" panose="020B0604020202020204" pitchFamily="34" charset="0"/>
              <a:buChar char="•"/>
            </a:pPr>
            <a:r>
              <a:rPr lang="de-DE" sz="1600" dirty="0">
                <a:latin typeface="Arial" panose="020B0604020202020204" pitchFamily="34" charset="0"/>
                <a:cs typeface="Arial" panose="020B0604020202020204" pitchFamily="34" charset="0"/>
              </a:rPr>
              <a:t>Unterricht</a:t>
            </a:r>
            <a:endParaRPr lang="de-DE" sz="1600" b="1" dirty="0">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717961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dirty="0"/>
              <a:t>Präkonzepte </a:t>
            </a:r>
            <a:r>
              <a:rPr lang="de-DE" sz="2100" dirty="0"/>
              <a:t>„Konzeptwechsel / </a:t>
            </a:r>
            <a:r>
              <a:rPr lang="de-DE" sz="2100" dirty="0" err="1"/>
              <a:t>Conceptual</a:t>
            </a:r>
            <a:r>
              <a:rPr lang="de-DE" sz="2100" dirty="0"/>
              <a:t> Change“ durch…</a:t>
            </a:r>
            <a:endParaRPr lang="de-DE" dirty="0"/>
          </a:p>
        </p:txBody>
      </p:sp>
      <p:pic>
        <p:nvPicPr>
          <p:cNvPr id="4" name="Grafik 3">
            <a:extLst>
              <a:ext uri="{FF2B5EF4-FFF2-40B4-BE49-F238E27FC236}">
                <a16:creationId xmlns:a16="http://schemas.microsoft.com/office/drawing/2014/main" id="{261FCCD9-7CFD-428E-AC73-F5536FBA0220}"/>
              </a:ext>
            </a:extLst>
          </p:cNvPr>
          <p:cNvPicPr/>
          <p:nvPr/>
        </p:nvPicPr>
        <p:blipFill rotWithShape="1">
          <a:blip r:embed="rId3">
            <a:extLst>
              <a:ext uri="{28A0092B-C50C-407E-A947-70E740481C1C}">
                <a14:useLocalDpi xmlns:a14="http://schemas.microsoft.com/office/drawing/2010/main" val="0"/>
              </a:ext>
            </a:extLst>
          </a:blip>
          <a:srcRect l="6397" t="61912" r="70329" b="7790"/>
          <a:stretch/>
        </p:blipFill>
        <p:spPr bwMode="auto">
          <a:xfrm>
            <a:off x="368592" y="1897621"/>
            <a:ext cx="2951716" cy="2537791"/>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55D823D0-174A-4577-A998-58038E25E6DB}"/>
              </a:ext>
            </a:extLst>
          </p:cNvPr>
          <p:cNvPicPr/>
          <p:nvPr/>
        </p:nvPicPr>
        <p:blipFill rotWithShape="1">
          <a:blip r:embed="rId3">
            <a:extLst>
              <a:ext uri="{28A0092B-C50C-407E-A947-70E740481C1C}">
                <a14:useLocalDpi xmlns:a14="http://schemas.microsoft.com/office/drawing/2010/main" val="0"/>
              </a:ext>
            </a:extLst>
          </a:blip>
          <a:srcRect l="38939" t="66149" r="38387" b="7790"/>
          <a:stretch/>
        </p:blipFill>
        <p:spPr bwMode="auto">
          <a:xfrm>
            <a:off x="3538973" y="1896364"/>
            <a:ext cx="2951716" cy="2537792"/>
          </a:xfrm>
          <a:prstGeom prst="rect">
            <a:avLst/>
          </a:prstGeom>
          <a:ln>
            <a:noFill/>
          </a:ln>
          <a:extLst>
            <a:ext uri="{53640926-AAD7-44D8-BBD7-CCE9431645EC}">
              <a14:shadowObscured xmlns:a14="http://schemas.microsoft.com/office/drawing/2010/main"/>
            </a:ext>
          </a:extLst>
        </p:spPr>
      </p:pic>
      <p:pic>
        <p:nvPicPr>
          <p:cNvPr id="7" name="Grafik 6">
            <a:extLst>
              <a:ext uri="{FF2B5EF4-FFF2-40B4-BE49-F238E27FC236}">
                <a16:creationId xmlns:a16="http://schemas.microsoft.com/office/drawing/2014/main" id="{6799DA88-5D95-46F7-A5B3-F4693F28E373}"/>
              </a:ext>
            </a:extLst>
          </p:cNvPr>
          <p:cNvPicPr/>
          <p:nvPr/>
        </p:nvPicPr>
        <p:blipFill rotWithShape="1">
          <a:blip r:embed="rId3">
            <a:extLst>
              <a:ext uri="{28A0092B-C50C-407E-A947-70E740481C1C}">
                <a14:useLocalDpi xmlns:a14="http://schemas.microsoft.com/office/drawing/2010/main" val="0"/>
              </a:ext>
            </a:extLst>
          </a:blip>
          <a:srcRect l="55017" t="34238" r="27982" b="34708"/>
          <a:stretch/>
        </p:blipFill>
        <p:spPr bwMode="auto">
          <a:xfrm>
            <a:off x="6707176" y="1869463"/>
            <a:ext cx="2251807" cy="2537792"/>
          </a:xfrm>
          <a:prstGeom prst="rect">
            <a:avLst/>
          </a:prstGeom>
          <a:ln>
            <a:noFill/>
          </a:ln>
          <a:extLst>
            <a:ext uri="{53640926-AAD7-44D8-BBD7-CCE9431645EC}">
              <a14:shadowObscured xmlns:a14="http://schemas.microsoft.com/office/drawing/2010/main"/>
            </a:ext>
          </a:extLst>
        </p:spPr>
      </p:pic>
      <p:sp>
        <p:nvSpPr>
          <p:cNvPr id="5" name="Rechteck 4">
            <a:extLst>
              <a:ext uri="{FF2B5EF4-FFF2-40B4-BE49-F238E27FC236}">
                <a16:creationId xmlns:a16="http://schemas.microsoft.com/office/drawing/2014/main" id="{9CFB2019-F4C5-4183-9344-0AA7CFACD0EE}"/>
              </a:ext>
            </a:extLst>
          </p:cNvPr>
          <p:cNvSpPr/>
          <p:nvPr/>
        </p:nvSpPr>
        <p:spPr>
          <a:xfrm>
            <a:off x="316700" y="4991184"/>
            <a:ext cx="2951716" cy="923330"/>
          </a:xfrm>
          <a:prstGeom prst="rect">
            <a:avLst/>
          </a:prstGeom>
        </p:spPr>
        <p:txBody>
          <a:bodyPr wrap="square">
            <a:spAutoFit/>
          </a:bodyPr>
          <a:lstStyle/>
          <a:p>
            <a:pPr marL="285750" indent="-285750">
              <a:buFont typeface="Arial" panose="020B0604020202020204" pitchFamily="34" charset="0"/>
              <a:buChar char="•"/>
            </a:pPr>
            <a:r>
              <a:rPr lang="de-DE" dirty="0"/>
              <a:t>praktische Handlungen als Erkenntnisdimensionen (Erfahrungen) </a:t>
            </a:r>
          </a:p>
        </p:txBody>
      </p:sp>
      <p:sp>
        <p:nvSpPr>
          <p:cNvPr id="9" name="Rechteck 8">
            <a:extLst>
              <a:ext uri="{FF2B5EF4-FFF2-40B4-BE49-F238E27FC236}">
                <a16:creationId xmlns:a16="http://schemas.microsoft.com/office/drawing/2014/main" id="{E07F3C4E-3C11-483F-824C-FACD1FCC2925}"/>
              </a:ext>
            </a:extLst>
          </p:cNvPr>
          <p:cNvSpPr/>
          <p:nvPr/>
        </p:nvSpPr>
        <p:spPr>
          <a:xfrm>
            <a:off x="6490689" y="4441790"/>
            <a:ext cx="2653311" cy="1754326"/>
          </a:xfrm>
          <a:prstGeom prst="rect">
            <a:avLst/>
          </a:prstGeom>
        </p:spPr>
        <p:txBody>
          <a:bodyPr wrap="square">
            <a:spAutoFit/>
          </a:bodyPr>
          <a:lstStyle/>
          <a:p>
            <a:pPr marL="285750" indent="-285750">
              <a:buFont typeface="Arial" panose="020B0604020202020204" pitchFamily="34" charset="0"/>
              <a:buChar char="•"/>
            </a:pPr>
            <a:r>
              <a:rPr lang="de-DE" dirty="0"/>
              <a:t>Alltagskonzepte (Präkonzepte) -&gt; </a:t>
            </a:r>
            <a:r>
              <a:rPr lang="de-DE" dirty="0" err="1"/>
              <a:t>conceptual</a:t>
            </a:r>
            <a:r>
              <a:rPr lang="de-DE" dirty="0"/>
              <a:t> </a:t>
            </a:r>
            <a:r>
              <a:rPr lang="de-DE" dirty="0" err="1"/>
              <a:t>growth</a:t>
            </a:r>
            <a:r>
              <a:rPr lang="de-DE" dirty="0"/>
              <a:t> / </a:t>
            </a:r>
            <a:r>
              <a:rPr lang="de-DE" dirty="0" err="1"/>
              <a:t>conceptual</a:t>
            </a:r>
            <a:r>
              <a:rPr lang="de-DE" dirty="0"/>
              <a:t> </a:t>
            </a:r>
            <a:r>
              <a:rPr lang="de-DE" dirty="0" err="1"/>
              <a:t>change</a:t>
            </a:r>
            <a:r>
              <a:rPr lang="de-DE" dirty="0"/>
              <a:t> –&gt; wissenschaftliche Konzepte  </a:t>
            </a:r>
          </a:p>
        </p:txBody>
      </p:sp>
      <p:sp>
        <p:nvSpPr>
          <p:cNvPr id="10" name="Rechteck 9">
            <a:extLst>
              <a:ext uri="{FF2B5EF4-FFF2-40B4-BE49-F238E27FC236}">
                <a16:creationId xmlns:a16="http://schemas.microsoft.com/office/drawing/2014/main" id="{1D37FCE5-FE34-4BF5-9768-34F77AAA5F99}"/>
              </a:ext>
            </a:extLst>
          </p:cNvPr>
          <p:cNvSpPr/>
          <p:nvPr/>
        </p:nvSpPr>
        <p:spPr>
          <a:xfrm>
            <a:off x="316700" y="4610395"/>
            <a:ext cx="3167983" cy="369332"/>
          </a:xfrm>
          <a:prstGeom prst="rect">
            <a:avLst/>
          </a:prstGeom>
        </p:spPr>
        <p:txBody>
          <a:bodyPr wrap="none">
            <a:spAutoFit/>
          </a:bodyPr>
          <a:lstStyle/>
          <a:p>
            <a:pPr marL="285750" indent="-285750">
              <a:buFont typeface="Arial" panose="020B0604020202020204" pitchFamily="34" charset="0"/>
              <a:buChar char="•"/>
            </a:pPr>
            <a:r>
              <a:rPr lang="de-DE" dirty="0"/>
              <a:t>Neugier und Notwendigkeit  </a:t>
            </a:r>
          </a:p>
        </p:txBody>
      </p:sp>
      <p:sp>
        <p:nvSpPr>
          <p:cNvPr id="12" name="Rechteck 11">
            <a:extLst>
              <a:ext uri="{FF2B5EF4-FFF2-40B4-BE49-F238E27FC236}">
                <a16:creationId xmlns:a16="http://schemas.microsoft.com/office/drawing/2014/main" id="{66277C0D-E38F-4A13-A259-35C49CE4D1AB}"/>
              </a:ext>
            </a:extLst>
          </p:cNvPr>
          <p:cNvSpPr/>
          <p:nvPr/>
        </p:nvSpPr>
        <p:spPr>
          <a:xfrm>
            <a:off x="3511828" y="4621335"/>
            <a:ext cx="2951716" cy="1200329"/>
          </a:xfrm>
          <a:prstGeom prst="rect">
            <a:avLst/>
          </a:prstGeom>
        </p:spPr>
        <p:txBody>
          <a:bodyPr wrap="square">
            <a:spAutoFit/>
          </a:bodyPr>
          <a:lstStyle/>
          <a:p>
            <a:pPr marL="285750" indent="-285750">
              <a:buFont typeface="Arial" panose="020B0604020202020204" pitchFamily="34" charset="0"/>
              <a:buChar char="•"/>
            </a:pPr>
            <a:r>
              <a:rPr lang="de-DE" dirty="0"/>
              <a:t>Sinnkonstruktion durch Kollaboration Kooperatives Lernen, gemeinsamer Austausch   </a:t>
            </a:r>
          </a:p>
        </p:txBody>
      </p:sp>
    </p:spTree>
    <p:extLst>
      <p:ext uri="{BB962C8B-B14F-4D97-AF65-F5344CB8AC3E}">
        <p14:creationId xmlns:p14="http://schemas.microsoft.com/office/powerpoint/2010/main" val="577680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dirty="0"/>
              <a:t>5 Schritt – Konzeptwechsel </a:t>
            </a:r>
            <a:br>
              <a:rPr lang="de-DE" dirty="0"/>
            </a:br>
            <a:r>
              <a:rPr lang="de-DE" sz="2100" dirty="0"/>
              <a:t>Konzeptwechsel ermöglichen - Leitlinien </a:t>
            </a:r>
            <a:endParaRPr lang="de-DE" dirty="0"/>
          </a:p>
        </p:txBody>
      </p:sp>
      <p:sp>
        <p:nvSpPr>
          <p:cNvPr id="5" name="Textfeld 4">
            <a:extLst>
              <a:ext uri="{FF2B5EF4-FFF2-40B4-BE49-F238E27FC236}">
                <a16:creationId xmlns:a16="http://schemas.microsoft.com/office/drawing/2014/main" id="{3D29C678-511B-4C91-882E-9016199AD3B7}"/>
              </a:ext>
            </a:extLst>
          </p:cNvPr>
          <p:cNvSpPr txBox="1"/>
          <p:nvPr/>
        </p:nvSpPr>
        <p:spPr>
          <a:xfrm>
            <a:off x="962635" y="1822583"/>
            <a:ext cx="7457169" cy="4314001"/>
          </a:xfrm>
          <a:prstGeom prst="rect">
            <a:avLst/>
          </a:prstGeom>
          <a:noFill/>
        </p:spPr>
        <p:txBody>
          <a:bodyPr wrap="square">
            <a:spAutoFit/>
          </a:bodyPr>
          <a:lstStyle/>
          <a:p>
            <a:pPr marL="342900" indent="-342900">
              <a:spcAft>
                <a:spcPts val="1350"/>
              </a:spcAft>
              <a:buFont typeface="+mj-lt"/>
              <a:buAutoNum type="arabicPeriod"/>
            </a:pPr>
            <a:r>
              <a:rPr lang="de-DE" dirty="0">
                <a:latin typeface="Arial" panose="020B0604020202020204" pitchFamily="34" charset="0"/>
                <a:cs typeface="Arial" panose="020B0604020202020204" pitchFamily="34" charset="0"/>
              </a:rPr>
              <a:t>Vorerfahrungen und Präkonzepte aktivieren, aufgreifen</a:t>
            </a:r>
          </a:p>
          <a:p>
            <a:pPr marL="342900" indent="-342900">
              <a:spcAft>
                <a:spcPts val="1350"/>
              </a:spcAft>
              <a:buFont typeface="+mj-lt"/>
              <a:buAutoNum type="arabicPeriod"/>
            </a:pPr>
            <a:r>
              <a:rPr lang="de-DE" dirty="0">
                <a:latin typeface="Arial" panose="020B0604020202020204" pitchFamily="34" charset="0"/>
                <a:cs typeface="Arial" panose="020B0604020202020204" pitchFamily="34" charset="0"/>
              </a:rPr>
              <a:t>Lernen als (eigen-) aktives Umstrukturieren /Erweitern begreifen (K.L.*). Unterrichtskonzeption: bedeutsame Aufgaben, Phänomen- und Handlungsorientierung, Lernumgebung, Lebensweltbezug) </a:t>
            </a:r>
          </a:p>
          <a:p>
            <a:pPr marL="342900" indent="-342900">
              <a:spcAft>
                <a:spcPts val="1350"/>
              </a:spcAft>
              <a:buFont typeface="+mj-lt"/>
              <a:buAutoNum type="arabicPeriod"/>
            </a:pPr>
            <a:r>
              <a:rPr lang="de-DE" dirty="0">
                <a:latin typeface="Arial" panose="020B0604020202020204" pitchFamily="34" charset="0"/>
                <a:cs typeface="Arial" panose="020B0604020202020204" pitchFamily="34" charset="0"/>
              </a:rPr>
              <a:t>Freiraum für eigene </a:t>
            </a:r>
            <a:r>
              <a:rPr lang="de-DE" dirty="0" err="1">
                <a:latin typeface="Arial" panose="020B0604020202020204" pitchFamily="34" charset="0"/>
                <a:cs typeface="Arial" panose="020B0604020202020204" pitchFamily="34" charset="0"/>
              </a:rPr>
              <a:t>Denkwege</a:t>
            </a:r>
            <a:r>
              <a:rPr lang="de-DE" dirty="0">
                <a:latin typeface="Arial" panose="020B0604020202020204" pitchFamily="34" charset="0"/>
                <a:cs typeface="Arial" panose="020B0604020202020204" pitchFamily="34" charset="0"/>
              </a:rPr>
              <a:t>, Selbstständiges und kokonstruktives Denken, Erkunden, Explorieren, Lösen von Problemen und Entdecken von Zusammenhängen</a:t>
            </a:r>
          </a:p>
          <a:p>
            <a:pPr marL="342900" indent="-342900">
              <a:spcAft>
                <a:spcPts val="1350"/>
              </a:spcAft>
              <a:buFont typeface="+mj-lt"/>
              <a:buAutoNum type="arabicPeriod"/>
            </a:pPr>
            <a:r>
              <a:rPr lang="de-DE" dirty="0">
                <a:latin typeface="Arial" panose="020B0604020202020204" pitchFamily="34" charset="0"/>
                <a:cs typeface="Arial" panose="020B0604020202020204" pitchFamily="34" charset="0"/>
              </a:rPr>
              <a:t>(Gemeinsames) Entwickeln, Formulieren und Überprüfen von Ideen, Vermutungen und Lösungen</a:t>
            </a:r>
          </a:p>
          <a:p>
            <a:pPr marL="342900" indent="-342900">
              <a:spcAft>
                <a:spcPts val="1350"/>
              </a:spcAft>
              <a:buFont typeface="+mj-lt"/>
              <a:buAutoNum type="arabicPeriod"/>
            </a:pPr>
            <a:r>
              <a:rPr lang="de-DE" dirty="0">
                <a:latin typeface="Arial" panose="020B0604020202020204" pitchFamily="34" charset="0"/>
                <a:cs typeface="Arial" panose="020B0604020202020204" pitchFamily="34" charset="0"/>
              </a:rPr>
              <a:t>Freiräume bzw. angelegte Strukturen für eigene Lernwege und Metakognitive Reflexionen</a:t>
            </a:r>
          </a:p>
          <a:p>
            <a:pPr>
              <a:spcAft>
                <a:spcPts val="1350"/>
              </a:spcAft>
            </a:pPr>
            <a:r>
              <a:rPr lang="de-DE" dirty="0">
                <a:latin typeface="Arial" panose="020B0604020202020204" pitchFamily="34" charset="0"/>
                <a:cs typeface="Arial" panose="020B0604020202020204" pitchFamily="34" charset="0"/>
              </a:rPr>
              <a:t>      Anwendung in neuer Situation…</a:t>
            </a:r>
          </a:p>
        </p:txBody>
      </p:sp>
      <p:pic>
        <p:nvPicPr>
          <p:cNvPr id="7" name="Grafik 6" descr="Kurs:Methodik/Material/5-Schritt-Methode – Wikiversity">
            <a:extLst>
              <a:ext uri="{FF2B5EF4-FFF2-40B4-BE49-F238E27FC236}">
                <a16:creationId xmlns:a16="http://schemas.microsoft.com/office/drawing/2014/main" id="{1669CF60-5FDF-4D28-9A60-0F6356F017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244" y="225425"/>
            <a:ext cx="1338470" cy="1139686"/>
          </a:xfrm>
          <a:prstGeom prst="rect">
            <a:avLst/>
          </a:prstGeom>
          <a:noFill/>
          <a:ln>
            <a:noFill/>
          </a:ln>
        </p:spPr>
      </p:pic>
      <p:pic>
        <p:nvPicPr>
          <p:cNvPr id="8" name="Grafik 7" descr="Kurs:Methodik/Material/5-Schritt-Methode – Wikiversity">
            <a:extLst>
              <a:ext uri="{FF2B5EF4-FFF2-40B4-BE49-F238E27FC236}">
                <a16:creationId xmlns:a16="http://schemas.microsoft.com/office/drawing/2014/main" id="{271532CA-7988-4D51-BD8B-9038DECDC320}"/>
              </a:ext>
            </a:extLst>
          </p:cNvPr>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3185" t="12102" r="10509" b="52229"/>
          <a:stretch/>
        </p:blipFill>
        <p:spPr bwMode="auto">
          <a:xfrm>
            <a:off x="695739" y="3240156"/>
            <a:ext cx="649301" cy="679806"/>
          </a:xfrm>
          <a:prstGeom prst="rect">
            <a:avLst/>
          </a:prstGeom>
          <a:noFill/>
          <a:ln>
            <a:noFill/>
          </a:ln>
          <a:extLst>
            <a:ext uri="{53640926-AAD7-44D8-BBD7-CCE9431645EC}">
              <a14:shadowObscured xmlns:a14="http://schemas.microsoft.com/office/drawing/2010/main"/>
            </a:ext>
          </a:extLst>
        </p:spPr>
      </p:pic>
      <p:pic>
        <p:nvPicPr>
          <p:cNvPr id="9" name="Grafik 8" descr="Kurs:Methodik/Material/5-Schritt-Methode – Wikiversity">
            <a:extLst>
              <a:ext uri="{FF2B5EF4-FFF2-40B4-BE49-F238E27FC236}">
                <a16:creationId xmlns:a16="http://schemas.microsoft.com/office/drawing/2014/main" id="{DD53D746-A64E-4D65-9699-E28F135FD36B}"/>
              </a:ext>
            </a:extLst>
          </p:cNvPr>
          <p:cNvPicPr/>
          <p:nvPr/>
        </p:nvPicPr>
        <p:blipFill rotWithShape="1">
          <a:blip r:embed="rId6">
            <a:extLst>
              <a:ext uri="{BEBA8EAE-BF5A-486C-A8C5-ECC9F3942E4B}">
                <a14:imgProps xmlns:a14="http://schemas.microsoft.com/office/drawing/2010/main">
                  <a14:imgLayer r:embed="rId5">
                    <a14:imgEffect>
                      <a14:backgroundRemoval t="7250" b="90000" l="10000" r="90000">
                        <a14:foregroundMark x1="24500" y1="19750" x2="39250" y2="28000"/>
                        <a14:foregroundMark x1="39250" y1="28000" x2="50211" y2="16552"/>
                        <a14:foregroundMark x1="49973" y1="15928" x2="35750" y2="7250"/>
                        <a14:foregroundMark x1="35750" y1="7250" x2="24750" y2="18750"/>
                        <a14:backgroundMark x1="64250" y1="10750" x2="61500" y2="29500"/>
                        <a14:backgroundMark x1="61500" y1="29500" x2="76000" y2="43000"/>
                        <a14:backgroundMark x1="76000" y1="43000" x2="87500" y2="27250"/>
                        <a14:backgroundMark x1="87500" y1="27250" x2="74750" y2="13250"/>
                        <a14:backgroundMark x1="74750" y1="13250" x2="65500" y2="15000"/>
                        <a14:backgroundMark x1="52000" y1="18750" x2="52000" y2="18250"/>
                        <a14:backgroundMark x1="52000" y1="19500" x2="50000" y2="16000"/>
                      </a14:backgroundRemoval>
                    </a14:imgEffect>
                  </a14:imgLayer>
                </a14:imgProps>
              </a:ext>
              <a:ext uri="{28A0092B-C50C-407E-A947-70E740481C1C}">
                <a14:useLocalDpi xmlns:a14="http://schemas.microsoft.com/office/drawing/2010/main" val="0"/>
              </a:ext>
            </a:extLst>
          </a:blip>
          <a:srcRect l="21338" r="46178" b="63057"/>
          <a:stretch/>
        </p:blipFill>
        <p:spPr bwMode="auto">
          <a:xfrm>
            <a:off x="775592" y="2240009"/>
            <a:ext cx="569448" cy="679806"/>
          </a:xfrm>
          <a:prstGeom prst="rect">
            <a:avLst/>
          </a:prstGeom>
          <a:noFill/>
          <a:ln>
            <a:noFill/>
          </a:ln>
          <a:extLst>
            <a:ext uri="{53640926-AAD7-44D8-BBD7-CCE9431645EC}">
              <a14:shadowObscured xmlns:a14="http://schemas.microsoft.com/office/drawing/2010/main"/>
            </a:ext>
          </a:extLst>
        </p:spPr>
      </p:pic>
      <p:pic>
        <p:nvPicPr>
          <p:cNvPr id="10" name="Grafik 9" descr="Kurs:Methodik/Material/5-Schritt-Methode – Wikiversity">
            <a:extLst>
              <a:ext uri="{FF2B5EF4-FFF2-40B4-BE49-F238E27FC236}">
                <a16:creationId xmlns:a16="http://schemas.microsoft.com/office/drawing/2014/main" id="{17C987CB-3570-4B01-985E-6700E91A9BCA}"/>
              </a:ext>
            </a:extLst>
          </p:cNvPr>
          <p:cNvPicPr/>
          <p:nvPr/>
        </p:nvPicPr>
        <p:blipFill rotWithShape="1">
          <a:blip r:embed="rId7">
            <a:extLst>
              <a:ext uri="{BEBA8EAE-BF5A-486C-A8C5-ECC9F3942E4B}">
                <a14:imgProps xmlns:a14="http://schemas.microsoft.com/office/drawing/2010/main">
                  <a14:imgLayer r:embed="rId5">
                    <a14:imgEffect>
                      <a14:backgroundRemoval t="10000" b="90000" l="6250" r="90000">
                        <a14:foregroundMark x1="5500" y1="50000" x2="21500" y2="44250"/>
                        <a14:foregroundMark x1="21500" y1="44250" x2="29500" y2="59500"/>
                        <a14:foregroundMark x1="29500" y1="59500" x2="15000" y2="66500"/>
                        <a14:foregroundMark x1="15000" y1="66500" x2="6250" y2="52500"/>
                        <a14:foregroundMark x1="6250" y1="52500" x2="6250" y2="52500"/>
                        <a14:backgroundMark x1="59500" y1="23500" x2="70750" y2="35250"/>
                        <a14:backgroundMark x1="70750" y1="35250" x2="87250" y2="32500"/>
                        <a14:backgroundMark x1="87250" y1="32500" x2="81500" y2="16000"/>
                        <a14:backgroundMark x1="81500" y1="16000" x2="65500" y2="19000"/>
                        <a14:backgroundMark x1="65500" y1="19000" x2="59750" y2="28250"/>
                      </a14:backgroundRemoval>
                    </a14:imgEffect>
                  </a14:imgLayer>
                </a14:imgProps>
              </a:ext>
              <a:ext uri="{28A0092B-C50C-407E-A947-70E740481C1C}">
                <a14:useLocalDpi xmlns:a14="http://schemas.microsoft.com/office/drawing/2010/main" val="0"/>
              </a:ext>
            </a:extLst>
          </a:blip>
          <a:srcRect t="39490" r="65287" b="29937"/>
          <a:stretch/>
        </p:blipFill>
        <p:spPr bwMode="auto">
          <a:xfrm>
            <a:off x="705678" y="1738907"/>
            <a:ext cx="629422" cy="572525"/>
          </a:xfrm>
          <a:prstGeom prst="rect">
            <a:avLst/>
          </a:prstGeom>
          <a:noFill/>
          <a:ln>
            <a:noFill/>
          </a:ln>
          <a:extLst>
            <a:ext uri="{53640926-AAD7-44D8-BBD7-CCE9431645EC}">
              <a14:shadowObscured xmlns:a14="http://schemas.microsoft.com/office/drawing/2010/main"/>
            </a:ext>
          </a:extLst>
        </p:spPr>
      </p:pic>
      <p:pic>
        <p:nvPicPr>
          <p:cNvPr id="11" name="Grafik 10" descr="Kurs:Methodik/Material/5-Schritt-Methode – Wikiversity">
            <a:extLst>
              <a:ext uri="{FF2B5EF4-FFF2-40B4-BE49-F238E27FC236}">
                <a16:creationId xmlns:a16="http://schemas.microsoft.com/office/drawing/2014/main" id="{BF46812E-6EF6-4D4F-92E5-AC5554F40FBA}"/>
              </a:ext>
            </a:extLst>
          </p:cNvPr>
          <p:cNvPicPr/>
          <p:nvPr/>
        </p:nvPicPr>
        <p:blipFill rotWithShape="1">
          <a:blip r:embed="rId8">
            <a:extLst>
              <a:ext uri="{BEBA8EAE-BF5A-486C-A8C5-ECC9F3942E4B}">
                <a14:imgProps xmlns:a14="http://schemas.microsoft.com/office/drawing/2010/main">
                  <a14:imgLayer r:embed="rId5">
                    <a14:imgEffect>
                      <a14:backgroundRemoval t="10000" b="90000" l="10000" r="94000">
                        <a14:foregroundMark x1="69000" y1="59250" x2="74250" y2="74750"/>
                        <a14:foregroundMark x1="74250" y1="74750" x2="90402" y2="74268"/>
                        <a14:foregroundMark x1="91439" y1="71911" x2="92782" y2="64748"/>
                        <a14:foregroundMark x1="91960" y1="57632" x2="77500" y2="53250"/>
                        <a14:foregroundMark x1="77500" y1="53250" x2="71000" y2="58500"/>
                        <a14:backgroundMark x1="93000" y1="57250" x2="95500" y2="63750"/>
                        <a14:backgroundMark x1="89250" y1="78250" x2="93250" y2="72000"/>
                        <a14:backgroundMark x1="89750" y1="75750" x2="93000" y2="73000"/>
                        <a14:backgroundMark x1="58000" y1="36250" x2="74000" y2="41250"/>
                        <a14:backgroundMark x1="74000" y1="41250" x2="89250" y2="35000"/>
                        <a14:backgroundMark x1="89250" y1="35000" x2="83750" y2="19250"/>
                        <a14:backgroundMark x1="83750" y1="19250" x2="65500" y2="14250"/>
                        <a14:backgroundMark x1="65500" y1="14250" x2="55000" y2="26250"/>
                        <a14:backgroundMark x1="55000" y1="26250" x2="56750" y2="33750"/>
                      </a14:backgroundRemoval>
                    </a14:imgEffect>
                  </a14:imgLayer>
                </a14:imgProps>
              </a:ext>
              <a:ext uri="{28A0092B-C50C-407E-A947-70E740481C1C}">
                <a14:useLocalDpi xmlns:a14="http://schemas.microsoft.com/office/drawing/2010/main" val="0"/>
              </a:ext>
            </a:extLst>
          </a:blip>
          <a:srcRect l="64013" t="49045" r="4140" b="21337"/>
          <a:stretch/>
        </p:blipFill>
        <p:spPr bwMode="auto">
          <a:xfrm>
            <a:off x="724196" y="4273805"/>
            <a:ext cx="592386" cy="584922"/>
          </a:xfrm>
          <a:prstGeom prst="rect">
            <a:avLst/>
          </a:prstGeom>
          <a:noFill/>
          <a:ln>
            <a:noFill/>
          </a:ln>
          <a:extLst>
            <a:ext uri="{53640926-AAD7-44D8-BBD7-CCE9431645EC}">
              <a14:shadowObscured xmlns:a14="http://schemas.microsoft.com/office/drawing/2010/main"/>
            </a:ext>
          </a:extLst>
        </p:spPr>
      </p:pic>
      <p:pic>
        <p:nvPicPr>
          <p:cNvPr id="12" name="Grafik 11" descr="Kurs:Methodik/Material/5-Schritt-Methode – Wikiversity">
            <a:extLst>
              <a:ext uri="{FF2B5EF4-FFF2-40B4-BE49-F238E27FC236}">
                <a16:creationId xmlns:a16="http://schemas.microsoft.com/office/drawing/2014/main" id="{56B50528-2AD8-4B10-88E8-6346940376D1}"/>
              </a:ext>
            </a:extLst>
          </p:cNvPr>
          <p:cNvPicPr/>
          <p:nvPr/>
        </p:nvPicPr>
        <p:blipFill rotWithShape="1">
          <a:blip r:embed="rId9">
            <a:extLst>
              <a:ext uri="{BEBA8EAE-BF5A-486C-A8C5-ECC9F3942E4B}">
                <a14:imgProps xmlns:a14="http://schemas.microsoft.com/office/drawing/2010/main">
                  <a14:imgLayer r:embed="rId5">
                    <a14:imgEffect>
                      <a14:backgroundRemoval t="10000" b="91750" l="10000" r="90000">
                        <a14:foregroundMark x1="36500" y1="73250" x2="39500" y2="89750"/>
                        <a14:foregroundMark x1="39500" y1="89750" x2="55049" y2="91694"/>
                        <a14:foregroundMark x1="55500" y1="90532" x2="55500" y2="75000"/>
                        <a14:foregroundMark x1="55500" y1="75000" x2="38500" y2="73750"/>
                        <a14:foregroundMark x1="38500" y1="73750" x2="37250" y2="74500"/>
                        <a14:backgroundMark x1="66500" y1="43750" x2="78500" y2="23750"/>
                        <a14:backgroundMark x1="78500" y1="23750" x2="80750" y2="7000"/>
                        <a14:backgroundMark x1="80750" y1="7000" x2="64750" y2="7250"/>
                        <a14:backgroundMark x1="64750" y1="7250" x2="63250" y2="27000"/>
                        <a14:backgroundMark x1="63250" y1="27000" x2="73500" y2="39500"/>
                        <a14:backgroundMark x1="73500" y1="39500" x2="84500" y2="47500"/>
                        <a14:backgroundMark x1="54250" y1="93750" x2="57750" y2="88250"/>
                      </a14:backgroundRemoval>
                    </a14:imgEffect>
                  </a14:imgLayer>
                </a14:imgProps>
              </a:ext>
              <a:ext uri="{28A0092B-C50C-407E-A947-70E740481C1C}">
                <a14:useLocalDpi xmlns:a14="http://schemas.microsoft.com/office/drawing/2010/main" val="0"/>
              </a:ext>
            </a:extLst>
          </a:blip>
          <a:srcRect l="30573" t="65605" r="39172" b="2866"/>
          <a:stretch/>
        </p:blipFill>
        <p:spPr bwMode="auto">
          <a:xfrm>
            <a:off x="788986" y="4920109"/>
            <a:ext cx="542737" cy="584922"/>
          </a:xfrm>
          <a:prstGeom prst="rect">
            <a:avLst/>
          </a:prstGeom>
          <a:noFill/>
          <a:ln>
            <a:noFill/>
          </a:ln>
          <a:extLst>
            <a:ext uri="{53640926-AAD7-44D8-BBD7-CCE9431645EC}">
              <a14:shadowObscured xmlns:a14="http://schemas.microsoft.com/office/drawing/2010/main"/>
            </a:ext>
          </a:extLst>
        </p:spPr>
      </p:pic>
      <p:sp>
        <p:nvSpPr>
          <p:cNvPr id="13" name="Pfeil: gebogen 12">
            <a:extLst>
              <a:ext uri="{FF2B5EF4-FFF2-40B4-BE49-F238E27FC236}">
                <a16:creationId xmlns:a16="http://schemas.microsoft.com/office/drawing/2014/main" id="{DCE9A3DD-D680-4F86-B5CF-33FD35D66386}"/>
              </a:ext>
            </a:extLst>
          </p:cNvPr>
          <p:cNvSpPr/>
          <p:nvPr/>
        </p:nvSpPr>
        <p:spPr>
          <a:xfrm rot="2634927">
            <a:off x="650113" y="5748388"/>
            <a:ext cx="651485" cy="714748"/>
          </a:xfrm>
          <a:prstGeom prst="circularArrow">
            <a:avLst>
              <a:gd name="adj1" fmla="val 9606"/>
              <a:gd name="adj2" fmla="val 1139787"/>
              <a:gd name="adj3" fmla="val 20657259"/>
              <a:gd name="adj4" fmla="val 12213215"/>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Rechteck 13">
            <a:extLst>
              <a:ext uri="{FF2B5EF4-FFF2-40B4-BE49-F238E27FC236}">
                <a16:creationId xmlns:a16="http://schemas.microsoft.com/office/drawing/2014/main" id="{966286FB-24D3-4E69-A5E8-C17CDAD1AE9C}"/>
              </a:ext>
            </a:extLst>
          </p:cNvPr>
          <p:cNvSpPr/>
          <p:nvPr/>
        </p:nvSpPr>
        <p:spPr>
          <a:xfrm>
            <a:off x="5889665" y="6401743"/>
            <a:ext cx="1737976" cy="230832"/>
          </a:xfrm>
          <a:prstGeom prst="rect">
            <a:avLst/>
          </a:prstGeom>
        </p:spPr>
        <p:txBody>
          <a:bodyPr wrap="none">
            <a:spAutoFit/>
          </a:bodyPr>
          <a:lstStyle/>
          <a:p>
            <a:r>
              <a:rPr lang="de-DE" sz="900" dirty="0"/>
              <a:t>*Konstruktivistischer Lernbegriff </a:t>
            </a:r>
          </a:p>
        </p:txBody>
      </p:sp>
    </p:spTree>
    <p:extLst>
      <p:ext uri="{BB962C8B-B14F-4D97-AF65-F5344CB8AC3E}">
        <p14:creationId xmlns:p14="http://schemas.microsoft.com/office/powerpoint/2010/main" val="3653434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54EEF-A2A0-4506-B78F-09D94C41A8F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BE7ED840-29AF-4092-82B4-E0ED47898518}"/>
              </a:ext>
            </a:extLst>
          </p:cNvPr>
          <p:cNvSpPr>
            <a:spLocks noGrp="1"/>
          </p:cNvSpPr>
          <p:nvPr>
            <p:ph idx="1"/>
          </p:nvPr>
        </p:nvSpPr>
        <p:spPr/>
        <p:txBody>
          <a:bodyPr/>
          <a:lstStyle/>
          <a:p>
            <a:pPr marL="514350" indent="-514350">
              <a:buFont typeface="+mj-lt"/>
              <a:buAutoNum type="arabicPeriod"/>
            </a:pPr>
            <a:r>
              <a:rPr lang="de-DE" dirty="0"/>
              <a:t>Vorerfahrungen und Präkonzepte aktivieren, aufgreifen</a:t>
            </a:r>
          </a:p>
          <a:p>
            <a:endParaRPr lang="de-DE" dirty="0"/>
          </a:p>
          <a:p>
            <a:pPr marL="0" indent="0">
              <a:buNone/>
            </a:pPr>
            <a:endParaRPr lang="de-DE" dirty="0"/>
          </a:p>
        </p:txBody>
      </p:sp>
      <p:pic>
        <p:nvPicPr>
          <p:cNvPr id="5" name="Grafik 4" descr="https://images-na.ssl-images-amazon.com/images/I/718uUBbKHxL.jpg">
            <a:extLst>
              <a:ext uri="{FF2B5EF4-FFF2-40B4-BE49-F238E27FC236}">
                <a16:creationId xmlns:a16="http://schemas.microsoft.com/office/drawing/2014/main" id="{C6EF189A-A03A-4572-9960-F28EB0421A1E}"/>
              </a:ext>
            </a:extLst>
          </p:cNvPr>
          <p:cNvPicPr/>
          <p:nvPr/>
        </p:nvPicPr>
        <p:blipFill rotWithShape="1">
          <a:blip r:embed="rId2" cstate="print">
            <a:extLst>
              <a:ext uri="{28A0092B-C50C-407E-A947-70E740481C1C}">
                <a14:useLocalDpi xmlns:a14="http://schemas.microsoft.com/office/drawing/2010/main" val="0"/>
              </a:ext>
            </a:extLst>
          </a:blip>
          <a:srcRect t="21721" b="25972"/>
          <a:stretch/>
        </p:blipFill>
        <p:spPr bwMode="auto">
          <a:xfrm>
            <a:off x="611188" y="3051921"/>
            <a:ext cx="3484921" cy="2805475"/>
          </a:xfrm>
          <a:prstGeom prst="rect">
            <a:avLst/>
          </a:prstGeom>
          <a:noFill/>
          <a:ln>
            <a:solidFill>
              <a:srgbClr val="C00000"/>
            </a:solidFill>
          </a:ln>
          <a:extLst>
            <a:ext uri="{53640926-AAD7-44D8-BBD7-CCE9431645EC}">
              <a14:shadowObscured xmlns:a14="http://schemas.microsoft.com/office/drawing/2010/main"/>
            </a:ext>
          </a:extLst>
        </p:spPr>
      </p:pic>
      <p:pic>
        <p:nvPicPr>
          <p:cNvPr id="6" name="Grafik 5" descr="https://www.radiosaw.de/sites/default/files/kinder-erklaeren-die-welt.jpg">
            <a:extLst>
              <a:ext uri="{FF2B5EF4-FFF2-40B4-BE49-F238E27FC236}">
                <a16:creationId xmlns:a16="http://schemas.microsoft.com/office/drawing/2014/main" id="{D62989B1-31D3-449F-AFDC-79900E61D32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25094" y="2729948"/>
            <a:ext cx="3624384" cy="3130152"/>
          </a:xfrm>
          <a:prstGeom prst="rect">
            <a:avLst/>
          </a:prstGeom>
          <a:noFill/>
          <a:ln>
            <a:noFill/>
          </a:ln>
        </p:spPr>
      </p:pic>
      <p:pic>
        <p:nvPicPr>
          <p:cNvPr id="7" name="Grafik 6" descr="Kurs:Methodik/Material/5-Schritt-Methode – Wikiversity">
            <a:extLst>
              <a:ext uri="{FF2B5EF4-FFF2-40B4-BE49-F238E27FC236}">
                <a16:creationId xmlns:a16="http://schemas.microsoft.com/office/drawing/2014/main" id="{320F6A5E-C177-4277-BA25-0A01CBB0370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0244" y="225425"/>
            <a:ext cx="1338470" cy="1139686"/>
          </a:xfrm>
          <a:prstGeom prst="rect">
            <a:avLst/>
          </a:prstGeom>
          <a:noFill/>
          <a:ln>
            <a:noFill/>
          </a:ln>
        </p:spPr>
      </p:pic>
      <p:pic>
        <p:nvPicPr>
          <p:cNvPr id="8" name="Grafik 7" descr="Kurs:Methodik/Material/5-Schritt-Methode – Wikiversity">
            <a:extLst>
              <a:ext uri="{FF2B5EF4-FFF2-40B4-BE49-F238E27FC236}">
                <a16:creationId xmlns:a16="http://schemas.microsoft.com/office/drawing/2014/main" id="{BDB7420B-6716-4170-AE56-204837F35F98}"/>
              </a:ext>
            </a:extLst>
          </p:cNvPr>
          <p:cNvPicPr/>
          <p:nvPr/>
        </p:nvPicPr>
        <p:blipFill rotWithShape="1">
          <a:blip r:embed="rId5">
            <a:extLst>
              <a:ext uri="{BEBA8EAE-BF5A-486C-A8C5-ECC9F3942E4B}">
                <a14:imgProps xmlns:a14="http://schemas.microsoft.com/office/drawing/2010/main">
                  <a14:imgLayer r:embed="rId6">
                    <a14:imgEffect>
                      <a14:backgroundRemoval t="10000" b="90000" l="6250" r="90000">
                        <a14:foregroundMark x1="5500" y1="50000" x2="21500" y2="44250"/>
                        <a14:foregroundMark x1="21500" y1="44250" x2="29500" y2="59500"/>
                        <a14:foregroundMark x1="29500" y1="59500" x2="15000" y2="66500"/>
                        <a14:foregroundMark x1="15000" y1="66500" x2="6250" y2="52500"/>
                        <a14:foregroundMark x1="6250" y1="52500" x2="6250" y2="52500"/>
                        <a14:backgroundMark x1="59500" y1="23500" x2="70750" y2="35250"/>
                        <a14:backgroundMark x1="70750" y1="35250" x2="87250" y2="32500"/>
                        <a14:backgroundMark x1="87250" y1="32500" x2="81500" y2="16000"/>
                        <a14:backgroundMark x1="81500" y1="16000" x2="65500" y2="19000"/>
                        <a14:backgroundMark x1="65500" y1="19000" x2="59750" y2="28250"/>
                      </a14:backgroundRemoval>
                    </a14:imgEffect>
                  </a14:imgLayer>
                </a14:imgProps>
              </a:ext>
              <a:ext uri="{28A0092B-C50C-407E-A947-70E740481C1C}">
                <a14:useLocalDpi xmlns:a14="http://schemas.microsoft.com/office/drawing/2010/main" val="0"/>
              </a:ext>
            </a:extLst>
          </a:blip>
          <a:srcRect t="39490" r="65287" b="29937"/>
          <a:stretch/>
        </p:blipFill>
        <p:spPr bwMode="auto">
          <a:xfrm>
            <a:off x="611188" y="1791915"/>
            <a:ext cx="629422" cy="5725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0388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70D1C-2D61-4CBF-A5D9-CCF8548CBCD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CE1B45D-6632-4544-A7E0-C549E7A0E0C9}"/>
              </a:ext>
            </a:extLst>
          </p:cNvPr>
          <p:cNvSpPr>
            <a:spLocks noGrp="1"/>
          </p:cNvSpPr>
          <p:nvPr>
            <p:ph idx="1"/>
          </p:nvPr>
        </p:nvSpPr>
        <p:spPr/>
        <p:txBody>
          <a:bodyPr/>
          <a:lstStyle/>
          <a:p>
            <a:pPr marL="0" indent="0">
              <a:buNone/>
            </a:pPr>
            <a:r>
              <a:rPr lang="de-DE" dirty="0"/>
              <a:t>2.  Lernen als aktives Umstrukturieren /Erweitern (bedeutsame Aufgaben, Phänomen- und Handlungsorientierung, Lernumgebung, Lebensweltbezug) </a:t>
            </a:r>
          </a:p>
          <a:p>
            <a:endParaRPr lang="de-DE" dirty="0"/>
          </a:p>
        </p:txBody>
      </p:sp>
      <p:pic>
        <p:nvPicPr>
          <p:cNvPr id="4" name="Grafik 3">
            <a:extLst>
              <a:ext uri="{FF2B5EF4-FFF2-40B4-BE49-F238E27FC236}">
                <a16:creationId xmlns:a16="http://schemas.microsoft.com/office/drawing/2014/main" id="{DADEE044-1143-463C-AC4C-AD65121B8D42}"/>
              </a:ext>
            </a:extLst>
          </p:cNvPr>
          <p:cNvPicPr>
            <a:picLocks noChangeAspect="1"/>
          </p:cNvPicPr>
          <p:nvPr/>
        </p:nvPicPr>
        <p:blipFill rotWithShape="1">
          <a:blip r:embed="rId2"/>
          <a:srcRect l="28043" t="36074" r="8479" b="21978"/>
          <a:stretch/>
        </p:blipFill>
        <p:spPr>
          <a:xfrm>
            <a:off x="1437861" y="3584713"/>
            <a:ext cx="5804452" cy="2445026"/>
          </a:xfrm>
          <a:prstGeom prst="rect">
            <a:avLst/>
          </a:prstGeom>
        </p:spPr>
      </p:pic>
      <p:pic>
        <p:nvPicPr>
          <p:cNvPr id="5" name="Grafik 4" descr="Kurs:Methodik/Material/5-Schritt-Methode – Wikiversity">
            <a:extLst>
              <a:ext uri="{FF2B5EF4-FFF2-40B4-BE49-F238E27FC236}">
                <a16:creationId xmlns:a16="http://schemas.microsoft.com/office/drawing/2014/main" id="{C2A2B203-2226-4163-823E-6BEA4305FB6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244" y="225425"/>
            <a:ext cx="1338470" cy="1139686"/>
          </a:xfrm>
          <a:prstGeom prst="rect">
            <a:avLst/>
          </a:prstGeom>
          <a:noFill/>
          <a:ln>
            <a:noFill/>
          </a:ln>
        </p:spPr>
      </p:pic>
      <p:pic>
        <p:nvPicPr>
          <p:cNvPr id="6" name="Grafik 5" descr="Kurs:Methodik/Material/5-Schritt-Methode – Wikiversity">
            <a:extLst>
              <a:ext uri="{FF2B5EF4-FFF2-40B4-BE49-F238E27FC236}">
                <a16:creationId xmlns:a16="http://schemas.microsoft.com/office/drawing/2014/main" id="{3BD0D7CA-698D-4D26-B39A-64C8D296EBD3}"/>
              </a:ext>
            </a:extLst>
          </p:cNvPr>
          <p:cNvPicPr/>
          <p:nvPr/>
        </p:nvPicPr>
        <p:blipFill rotWithShape="1">
          <a:blip r:embed="rId4">
            <a:extLst>
              <a:ext uri="{BEBA8EAE-BF5A-486C-A8C5-ECC9F3942E4B}">
                <a14:imgProps xmlns:a14="http://schemas.microsoft.com/office/drawing/2010/main">
                  <a14:imgLayer r:embed="rId5">
                    <a14:imgEffect>
                      <a14:backgroundRemoval t="7250" b="90000" l="10000" r="90000">
                        <a14:foregroundMark x1="24500" y1="19750" x2="39250" y2="28000"/>
                        <a14:foregroundMark x1="39250" y1="28000" x2="50211" y2="16552"/>
                        <a14:foregroundMark x1="49973" y1="15928" x2="35750" y2="7250"/>
                        <a14:foregroundMark x1="35750" y1="7250" x2="24750" y2="18750"/>
                        <a14:backgroundMark x1="64250" y1="10750" x2="61500" y2="29500"/>
                        <a14:backgroundMark x1="61500" y1="29500" x2="76000" y2="43000"/>
                        <a14:backgroundMark x1="76000" y1="43000" x2="87500" y2="27250"/>
                        <a14:backgroundMark x1="87500" y1="27250" x2="74750" y2="13250"/>
                        <a14:backgroundMark x1="74750" y1="13250" x2="65500" y2="15000"/>
                        <a14:backgroundMark x1="52000" y1="18750" x2="52000" y2="18250"/>
                        <a14:backgroundMark x1="52000" y1="19500" x2="50000" y2="16000"/>
                      </a14:backgroundRemoval>
                    </a14:imgEffect>
                  </a14:imgLayer>
                </a14:imgProps>
              </a:ext>
              <a:ext uri="{28A0092B-C50C-407E-A947-70E740481C1C}">
                <a14:useLocalDpi xmlns:a14="http://schemas.microsoft.com/office/drawing/2010/main" val="0"/>
              </a:ext>
            </a:extLst>
          </a:blip>
          <a:srcRect l="21338" r="46178" b="63057"/>
          <a:stretch/>
        </p:blipFill>
        <p:spPr bwMode="auto">
          <a:xfrm>
            <a:off x="611188" y="1672332"/>
            <a:ext cx="569448" cy="6798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4918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8FE5A-9561-4F78-837E-6A2ED8E10C88}"/>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59A3D509-31AC-41EB-B3D3-52B332762DF1}"/>
              </a:ext>
            </a:extLst>
          </p:cNvPr>
          <p:cNvSpPr>
            <a:spLocks noGrp="1"/>
          </p:cNvSpPr>
          <p:nvPr>
            <p:ph idx="1"/>
          </p:nvPr>
        </p:nvSpPr>
        <p:spPr>
          <a:xfrm>
            <a:off x="611188" y="1689652"/>
            <a:ext cx="7920000" cy="4167744"/>
          </a:xfrm>
        </p:spPr>
        <p:txBody>
          <a:bodyPr/>
          <a:lstStyle/>
          <a:p>
            <a:pPr marL="0" indent="0">
              <a:buNone/>
            </a:pPr>
            <a:r>
              <a:rPr lang="de-DE" dirty="0"/>
              <a:t>3. Freiraum für eigene </a:t>
            </a:r>
            <a:r>
              <a:rPr lang="de-DE" dirty="0" err="1"/>
              <a:t>Denkwege</a:t>
            </a:r>
            <a:r>
              <a:rPr lang="de-DE" dirty="0"/>
              <a:t>, Selbstständiges und kokonstruktives Denken, Erkunden, Explorieren, Lösen von Problemen und Entdecken von Zusammenhängen</a:t>
            </a:r>
          </a:p>
          <a:p>
            <a:endParaRPr lang="de-DE" dirty="0"/>
          </a:p>
        </p:txBody>
      </p:sp>
      <p:pic>
        <p:nvPicPr>
          <p:cNvPr id="4" name="Grafik 3">
            <a:extLst>
              <a:ext uri="{FF2B5EF4-FFF2-40B4-BE49-F238E27FC236}">
                <a16:creationId xmlns:a16="http://schemas.microsoft.com/office/drawing/2014/main" id="{BE77C8DD-4E7C-4E05-BE4F-9CEF4FEC3C79}"/>
              </a:ext>
            </a:extLst>
          </p:cNvPr>
          <p:cNvPicPr>
            <a:picLocks noChangeAspect="1"/>
          </p:cNvPicPr>
          <p:nvPr/>
        </p:nvPicPr>
        <p:blipFill rotWithShape="1">
          <a:blip r:embed="rId2"/>
          <a:srcRect l="26149" t="17890" r="4942" b="8571"/>
          <a:stretch/>
        </p:blipFill>
        <p:spPr>
          <a:xfrm>
            <a:off x="1923323" y="3311065"/>
            <a:ext cx="5096947" cy="3467283"/>
          </a:xfrm>
          <a:prstGeom prst="rect">
            <a:avLst/>
          </a:prstGeom>
        </p:spPr>
      </p:pic>
      <p:pic>
        <p:nvPicPr>
          <p:cNvPr id="5" name="Grafik 4" descr="Kurs:Methodik/Material/5-Schritt-Methode – Wikiversity">
            <a:extLst>
              <a:ext uri="{FF2B5EF4-FFF2-40B4-BE49-F238E27FC236}">
                <a16:creationId xmlns:a16="http://schemas.microsoft.com/office/drawing/2014/main" id="{83CFEAE7-246B-43FE-8822-59D47941EE5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244" y="225425"/>
            <a:ext cx="1338470" cy="1139686"/>
          </a:xfrm>
          <a:prstGeom prst="rect">
            <a:avLst/>
          </a:prstGeom>
          <a:noFill/>
          <a:ln>
            <a:noFill/>
          </a:ln>
        </p:spPr>
      </p:pic>
      <p:pic>
        <p:nvPicPr>
          <p:cNvPr id="6" name="Grafik 5" descr="Kurs:Methodik/Material/5-Schritt-Methode – Wikiversity">
            <a:extLst>
              <a:ext uri="{FF2B5EF4-FFF2-40B4-BE49-F238E27FC236}">
                <a16:creationId xmlns:a16="http://schemas.microsoft.com/office/drawing/2014/main" id="{E28DE42C-D27D-4CBA-B960-882F98E333BE}"/>
              </a:ext>
            </a:extLst>
          </p:cNvPr>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3185" t="12102" r="10509" b="52229"/>
          <a:stretch/>
        </p:blipFill>
        <p:spPr bwMode="auto">
          <a:xfrm>
            <a:off x="483704" y="1557425"/>
            <a:ext cx="649301" cy="6798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9445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14C3A-93BE-4920-A45B-82ABD9CE39A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EB9AECB4-A857-4307-8291-93854CBADE02}"/>
              </a:ext>
            </a:extLst>
          </p:cNvPr>
          <p:cNvSpPr>
            <a:spLocks noGrp="1"/>
          </p:cNvSpPr>
          <p:nvPr>
            <p:ph idx="1"/>
          </p:nvPr>
        </p:nvSpPr>
        <p:spPr/>
        <p:txBody>
          <a:bodyPr/>
          <a:lstStyle/>
          <a:p>
            <a:pPr marL="0" indent="0">
              <a:buNone/>
            </a:pPr>
            <a:r>
              <a:rPr lang="de-DE" dirty="0"/>
              <a:t>4. (Gemeinsames) Entwickeln, Formulieren und Überprüfen von Ideen, Vermutungen und Lösungen</a:t>
            </a:r>
          </a:p>
          <a:p>
            <a:pPr marL="0" indent="0">
              <a:buNone/>
            </a:pPr>
            <a:endParaRPr lang="de-DE" dirty="0"/>
          </a:p>
        </p:txBody>
      </p:sp>
      <p:pic>
        <p:nvPicPr>
          <p:cNvPr id="4" name="Grafik 3">
            <a:extLst>
              <a:ext uri="{FF2B5EF4-FFF2-40B4-BE49-F238E27FC236}">
                <a16:creationId xmlns:a16="http://schemas.microsoft.com/office/drawing/2014/main" id="{2393DB42-3084-4230-9E41-F42C23DD07DA}"/>
              </a:ext>
            </a:extLst>
          </p:cNvPr>
          <p:cNvPicPr>
            <a:picLocks noChangeAspect="1"/>
          </p:cNvPicPr>
          <p:nvPr/>
        </p:nvPicPr>
        <p:blipFill rotWithShape="1">
          <a:blip r:embed="rId2"/>
          <a:srcRect l="36232" t="26923" r="36087" b="10112"/>
          <a:stretch/>
        </p:blipFill>
        <p:spPr>
          <a:xfrm rot="1602329">
            <a:off x="4643513" y="3144481"/>
            <a:ext cx="3530087" cy="5156512"/>
          </a:xfrm>
          <a:prstGeom prst="rect">
            <a:avLst/>
          </a:prstGeom>
        </p:spPr>
      </p:pic>
      <p:pic>
        <p:nvPicPr>
          <p:cNvPr id="5" name="Grafik 4">
            <a:extLst>
              <a:ext uri="{FF2B5EF4-FFF2-40B4-BE49-F238E27FC236}">
                <a16:creationId xmlns:a16="http://schemas.microsoft.com/office/drawing/2014/main" id="{F239CE06-BC84-40AC-90AA-4877E9EF0919}"/>
              </a:ext>
            </a:extLst>
          </p:cNvPr>
          <p:cNvPicPr>
            <a:picLocks noChangeAspect="1"/>
          </p:cNvPicPr>
          <p:nvPr/>
        </p:nvPicPr>
        <p:blipFill rotWithShape="1">
          <a:blip r:embed="rId3"/>
          <a:srcRect l="26603" t="16635" r="19122" b="21978"/>
          <a:stretch/>
        </p:blipFill>
        <p:spPr>
          <a:xfrm>
            <a:off x="611188" y="3268741"/>
            <a:ext cx="4962939" cy="3578088"/>
          </a:xfrm>
          <a:prstGeom prst="rect">
            <a:avLst/>
          </a:prstGeom>
        </p:spPr>
      </p:pic>
      <p:pic>
        <p:nvPicPr>
          <p:cNvPr id="6" name="Grafik 5" descr="Kurs:Methodik/Material/5-Schritt-Methode – Wikiversity">
            <a:extLst>
              <a:ext uri="{FF2B5EF4-FFF2-40B4-BE49-F238E27FC236}">
                <a16:creationId xmlns:a16="http://schemas.microsoft.com/office/drawing/2014/main" id="{93F6F6CE-63B1-433E-9A91-C3F5BEC3F9D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0244" y="225425"/>
            <a:ext cx="1338470" cy="1139686"/>
          </a:xfrm>
          <a:prstGeom prst="rect">
            <a:avLst/>
          </a:prstGeom>
          <a:noFill/>
          <a:ln>
            <a:noFill/>
          </a:ln>
        </p:spPr>
      </p:pic>
      <p:pic>
        <p:nvPicPr>
          <p:cNvPr id="7" name="Grafik 6" descr="Kurs:Methodik/Material/5-Schritt-Methode – Wikiversity">
            <a:extLst>
              <a:ext uri="{FF2B5EF4-FFF2-40B4-BE49-F238E27FC236}">
                <a16:creationId xmlns:a16="http://schemas.microsoft.com/office/drawing/2014/main" id="{54227A63-9C7A-41CD-AB2B-8D821BEEBB8F}"/>
              </a:ext>
            </a:extLst>
          </p:cNvPr>
          <p:cNvPicPr/>
          <p:nvPr/>
        </p:nvPicPr>
        <p:blipFill rotWithShape="1">
          <a:blip r:embed="rId5">
            <a:extLst>
              <a:ext uri="{BEBA8EAE-BF5A-486C-A8C5-ECC9F3942E4B}">
                <a14:imgProps xmlns:a14="http://schemas.microsoft.com/office/drawing/2010/main">
                  <a14:imgLayer r:embed="rId6">
                    <a14:imgEffect>
                      <a14:backgroundRemoval t="10000" b="90000" l="10000" r="94000">
                        <a14:foregroundMark x1="69000" y1="59250" x2="74250" y2="74750"/>
                        <a14:foregroundMark x1="74250" y1="74750" x2="90402" y2="74268"/>
                        <a14:foregroundMark x1="91439" y1="71911" x2="92782" y2="64748"/>
                        <a14:foregroundMark x1="91960" y1="57632" x2="77500" y2="53250"/>
                        <a14:foregroundMark x1="77500" y1="53250" x2="71000" y2="58500"/>
                        <a14:backgroundMark x1="93000" y1="57250" x2="95500" y2="63750"/>
                        <a14:backgroundMark x1="89250" y1="78250" x2="93250" y2="72000"/>
                        <a14:backgroundMark x1="89750" y1="75750" x2="93000" y2="73000"/>
                        <a14:backgroundMark x1="58000" y1="36250" x2="74000" y2="41250"/>
                        <a14:backgroundMark x1="74000" y1="41250" x2="89250" y2="35000"/>
                        <a14:backgroundMark x1="89250" y1="35000" x2="83750" y2="19250"/>
                        <a14:backgroundMark x1="83750" y1="19250" x2="65500" y2="14250"/>
                        <a14:backgroundMark x1="65500" y1="14250" x2="55000" y2="26250"/>
                        <a14:backgroundMark x1="55000" y1="26250" x2="56750" y2="33750"/>
                      </a14:backgroundRemoval>
                    </a14:imgEffect>
                  </a14:imgLayer>
                </a14:imgProps>
              </a:ext>
              <a:ext uri="{28A0092B-C50C-407E-A947-70E740481C1C}">
                <a14:useLocalDpi xmlns:a14="http://schemas.microsoft.com/office/drawing/2010/main" val="0"/>
              </a:ext>
            </a:extLst>
          </a:blip>
          <a:srcRect l="64013" t="49045" r="4140" b="21337"/>
          <a:stretch/>
        </p:blipFill>
        <p:spPr bwMode="auto">
          <a:xfrm>
            <a:off x="525413" y="1666220"/>
            <a:ext cx="592386" cy="5849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9357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10A70-F966-483A-A505-BE4053869DA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1633CA5-2B6A-4D3B-B703-9020A840DB1F}"/>
              </a:ext>
            </a:extLst>
          </p:cNvPr>
          <p:cNvSpPr>
            <a:spLocks noGrp="1"/>
          </p:cNvSpPr>
          <p:nvPr>
            <p:ph idx="1"/>
          </p:nvPr>
        </p:nvSpPr>
        <p:spPr/>
        <p:txBody>
          <a:bodyPr/>
          <a:lstStyle/>
          <a:p>
            <a:pPr marL="0" indent="0">
              <a:buNone/>
            </a:pPr>
            <a:r>
              <a:rPr lang="de-DE" dirty="0"/>
              <a:t>5. Freiräume für eigene Lernwege und Metakognitive Reflexionen</a:t>
            </a:r>
          </a:p>
          <a:p>
            <a:pPr marL="0" indent="0">
              <a:buNone/>
            </a:pPr>
            <a:endParaRPr lang="de-DE" dirty="0"/>
          </a:p>
        </p:txBody>
      </p:sp>
      <p:pic>
        <p:nvPicPr>
          <p:cNvPr id="5" name="Grafik 4">
            <a:extLst>
              <a:ext uri="{FF2B5EF4-FFF2-40B4-BE49-F238E27FC236}">
                <a16:creationId xmlns:a16="http://schemas.microsoft.com/office/drawing/2014/main" id="{ACCD98A4-E7C5-4CA1-A189-3A7A0C50D410}"/>
              </a:ext>
            </a:extLst>
          </p:cNvPr>
          <p:cNvPicPr>
            <a:picLocks noChangeAspect="1"/>
          </p:cNvPicPr>
          <p:nvPr/>
        </p:nvPicPr>
        <p:blipFill rotWithShape="1">
          <a:blip r:embed="rId2">
            <a:extLst>
              <a:ext uri="{28A0092B-C50C-407E-A947-70E740481C1C}">
                <a14:useLocalDpi xmlns:a14="http://schemas.microsoft.com/office/drawing/2010/main" val="0"/>
              </a:ext>
            </a:extLst>
          </a:blip>
          <a:srcRect l="40977" t="40097" r="5283" b="31208"/>
          <a:stretch/>
        </p:blipFill>
        <p:spPr>
          <a:xfrm>
            <a:off x="3402597" y="2729946"/>
            <a:ext cx="5128591" cy="3760967"/>
          </a:xfrm>
          <a:prstGeom prst="rect">
            <a:avLst/>
          </a:prstGeom>
        </p:spPr>
      </p:pic>
      <p:pic>
        <p:nvPicPr>
          <p:cNvPr id="7" name="Grafik 6">
            <a:extLst>
              <a:ext uri="{FF2B5EF4-FFF2-40B4-BE49-F238E27FC236}">
                <a16:creationId xmlns:a16="http://schemas.microsoft.com/office/drawing/2014/main" id="{D5DBD98D-4C6A-4BF2-9314-23B728D8DE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22" t="41488" r="2895" b="25410"/>
          <a:stretch/>
        </p:blipFill>
        <p:spPr>
          <a:xfrm rot="952122">
            <a:off x="483834" y="3972768"/>
            <a:ext cx="4293704" cy="2270061"/>
          </a:xfrm>
          <a:prstGeom prst="rect">
            <a:avLst/>
          </a:prstGeom>
        </p:spPr>
      </p:pic>
      <p:pic>
        <p:nvPicPr>
          <p:cNvPr id="8" name="Grafik 7" descr="Kurs:Methodik/Material/5-Schritt-Methode – Wikiversity">
            <a:extLst>
              <a:ext uri="{FF2B5EF4-FFF2-40B4-BE49-F238E27FC236}">
                <a16:creationId xmlns:a16="http://schemas.microsoft.com/office/drawing/2014/main" id="{C5B301D6-59B3-4C3E-873F-F00782B17BC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0244" y="225425"/>
            <a:ext cx="1338470" cy="1139686"/>
          </a:xfrm>
          <a:prstGeom prst="rect">
            <a:avLst/>
          </a:prstGeom>
          <a:noFill/>
          <a:ln>
            <a:noFill/>
          </a:ln>
        </p:spPr>
      </p:pic>
      <p:pic>
        <p:nvPicPr>
          <p:cNvPr id="9" name="Grafik 8" descr="Kurs:Methodik/Material/5-Schritt-Methode – Wikiversity">
            <a:extLst>
              <a:ext uri="{FF2B5EF4-FFF2-40B4-BE49-F238E27FC236}">
                <a16:creationId xmlns:a16="http://schemas.microsoft.com/office/drawing/2014/main" id="{61E94FCC-4F97-4E0E-AE12-EFF65613387C}"/>
              </a:ext>
            </a:extLst>
          </p:cNvPr>
          <p:cNvPicPr/>
          <p:nvPr/>
        </p:nvPicPr>
        <p:blipFill rotWithShape="1">
          <a:blip r:embed="rId5">
            <a:extLst>
              <a:ext uri="{BEBA8EAE-BF5A-486C-A8C5-ECC9F3942E4B}">
                <a14:imgProps xmlns:a14="http://schemas.microsoft.com/office/drawing/2010/main">
                  <a14:imgLayer r:embed="rId6">
                    <a14:imgEffect>
                      <a14:backgroundRemoval t="10000" b="91750" l="10000" r="90000">
                        <a14:foregroundMark x1="36500" y1="73250" x2="39500" y2="89750"/>
                        <a14:foregroundMark x1="39500" y1="89750" x2="55049" y2="91694"/>
                        <a14:foregroundMark x1="55500" y1="90532" x2="55500" y2="75000"/>
                        <a14:foregroundMark x1="55500" y1="75000" x2="38500" y2="73750"/>
                        <a14:foregroundMark x1="38500" y1="73750" x2="37250" y2="74500"/>
                        <a14:backgroundMark x1="66500" y1="43750" x2="78500" y2="23750"/>
                        <a14:backgroundMark x1="78500" y1="23750" x2="80750" y2="7000"/>
                        <a14:backgroundMark x1="80750" y1="7000" x2="64750" y2="7250"/>
                        <a14:backgroundMark x1="64750" y1="7250" x2="63250" y2="27000"/>
                        <a14:backgroundMark x1="63250" y1="27000" x2="73500" y2="39500"/>
                        <a14:backgroundMark x1="73500" y1="39500" x2="84500" y2="47500"/>
                        <a14:backgroundMark x1="54250" y1="93750" x2="57750" y2="88250"/>
                      </a14:backgroundRemoval>
                    </a14:imgEffect>
                  </a14:imgLayer>
                </a14:imgProps>
              </a:ext>
              <a:ext uri="{28A0092B-C50C-407E-A947-70E740481C1C}">
                <a14:useLocalDpi xmlns:a14="http://schemas.microsoft.com/office/drawing/2010/main" val="0"/>
              </a:ext>
            </a:extLst>
          </a:blip>
          <a:srcRect l="30573" t="65605" r="39172" b="2866"/>
          <a:stretch/>
        </p:blipFill>
        <p:spPr bwMode="auto">
          <a:xfrm>
            <a:off x="557073" y="1729564"/>
            <a:ext cx="542737" cy="5849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9534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8534EFC-A204-4A98-8977-A15938FFC85A}"/>
              </a:ext>
            </a:extLst>
          </p:cNvPr>
          <p:cNvPicPr>
            <a:picLocks noChangeAspect="1"/>
          </p:cNvPicPr>
          <p:nvPr/>
        </p:nvPicPr>
        <p:blipFill rotWithShape="1">
          <a:blip r:embed="rId3"/>
          <a:srcRect l="6683" t="23022" r="37006" b="41539"/>
          <a:stretch/>
        </p:blipFill>
        <p:spPr>
          <a:xfrm>
            <a:off x="193058" y="936181"/>
            <a:ext cx="6095868" cy="2463953"/>
          </a:xfrm>
          <a:prstGeom prst="rect">
            <a:avLst/>
          </a:prstGeom>
        </p:spPr>
      </p:pic>
      <p:sp>
        <p:nvSpPr>
          <p:cNvPr id="10" name="Inhaltsplatzhalter 9">
            <a:extLst>
              <a:ext uri="{FF2B5EF4-FFF2-40B4-BE49-F238E27FC236}">
                <a16:creationId xmlns:a16="http://schemas.microsoft.com/office/drawing/2014/main" id="{22E7F986-8C17-4E9B-A56B-68B3FD2BBF18}"/>
              </a:ext>
            </a:extLst>
          </p:cNvPr>
          <p:cNvSpPr>
            <a:spLocks noGrp="1"/>
          </p:cNvSpPr>
          <p:nvPr>
            <p:ph idx="1"/>
          </p:nvPr>
        </p:nvSpPr>
        <p:spPr>
          <a:xfrm>
            <a:off x="1903037" y="3697676"/>
            <a:ext cx="6838737" cy="2463953"/>
          </a:xfrm>
        </p:spPr>
        <p:txBody>
          <a:bodyPr>
            <a:normAutofit fontScale="55000" lnSpcReduction="20000"/>
          </a:bodyPr>
          <a:lstStyle/>
          <a:p>
            <a:pPr marL="0" indent="0">
              <a:lnSpc>
                <a:spcPct val="120000"/>
              </a:lnSpc>
              <a:buNone/>
            </a:pPr>
            <a:endParaRPr lang="de-DE" i="1" dirty="0"/>
          </a:p>
          <a:p>
            <a:pPr marL="0" indent="0">
              <a:lnSpc>
                <a:spcPct val="120000"/>
              </a:lnSpc>
              <a:buNone/>
            </a:pPr>
            <a:r>
              <a:rPr lang="de-DE" sz="4000" b="1" dirty="0">
                <a:solidFill>
                  <a:srgbClr val="0070C0"/>
                </a:solidFill>
              </a:rPr>
              <a:t>Was würdet ihr mit Josef und seinem Konzept zum Thema Schwimmen und Sinken tun? </a:t>
            </a:r>
          </a:p>
          <a:p>
            <a:pPr marL="0" indent="0">
              <a:lnSpc>
                <a:spcPct val="120000"/>
              </a:lnSpc>
              <a:buNone/>
            </a:pPr>
            <a:r>
              <a:rPr lang="de-DE" sz="4000" b="1" dirty="0">
                <a:solidFill>
                  <a:srgbClr val="0070C0"/>
                </a:solidFill>
              </a:rPr>
              <a:t>Erörtert</a:t>
            </a:r>
            <a:r>
              <a:rPr lang="de-DE" sz="4000" dirty="0">
                <a:solidFill>
                  <a:srgbClr val="0070C0"/>
                </a:solidFill>
              </a:rPr>
              <a:t> mithilfe der 5 Schritte, wie Josef einen Konzeptwechsel vollziehen kann. </a:t>
            </a:r>
          </a:p>
          <a:p>
            <a:pPr marL="0" indent="0">
              <a:lnSpc>
                <a:spcPct val="120000"/>
              </a:lnSpc>
              <a:buNone/>
            </a:pPr>
            <a:r>
              <a:rPr lang="de-DE" dirty="0"/>
              <a:t> </a:t>
            </a:r>
            <a:endParaRPr lang="de-DE" dirty="0">
              <a:solidFill>
                <a:srgbClr val="003064"/>
              </a:solidFill>
            </a:endParaRPr>
          </a:p>
        </p:txBody>
      </p:sp>
      <p:pic>
        <p:nvPicPr>
          <p:cNvPr id="8" name="Grafik 7">
            <a:extLst>
              <a:ext uri="{FF2B5EF4-FFF2-40B4-BE49-F238E27FC236}">
                <a16:creationId xmlns:a16="http://schemas.microsoft.com/office/drawing/2014/main" id="{633C5D23-A37A-4C79-B0C5-E9E55A221E31}"/>
              </a:ext>
            </a:extLst>
          </p:cNvPr>
          <p:cNvPicPr>
            <a:picLocks noChangeAspect="1"/>
          </p:cNvPicPr>
          <p:nvPr/>
        </p:nvPicPr>
        <p:blipFill rotWithShape="1">
          <a:blip r:embed="rId4"/>
          <a:srcRect l="4522" r="20797"/>
          <a:stretch/>
        </p:blipFill>
        <p:spPr>
          <a:xfrm>
            <a:off x="6099045" y="1246011"/>
            <a:ext cx="2787004" cy="2463953"/>
          </a:xfrm>
          <a:prstGeom prst="rect">
            <a:avLst/>
          </a:prstGeom>
        </p:spPr>
      </p:pic>
      <p:pic>
        <p:nvPicPr>
          <p:cNvPr id="3" name="Grafik 2">
            <a:extLst>
              <a:ext uri="{FF2B5EF4-FFF2-40B4-BE49-F238E27FC236}">
                <a16:creationId xmlns:a16="http://schemas.microsoft.com/office/drawing/2014/main" id="{80F0C7C5-A719-4FD2-8B62-262FB0EF1A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226" y="3995218"/>
            <a:ext cx="1500809" cy="1500809"/>
          </a:xfrm>
          <a:prstGeom prst="rect">
            <a:avLst/>
          </a:prstGeom>
        </p:spPr>
      </p:pic>
      <p:sp>
        <p:nvSpPr>
          <p:cNvPr id="4" name="Rechteck 3">
            <a:extLst>
              <a:ext uri="{FF2B5EF4-FFF2-40B4-BE49-F238E27FC236}">
                <a16:creationId xmlns:a16="http://schemas.microsoft.com/office/drawing/2014/main" id="{F0957E21-C097-4046-BB0B-13E30609F105}"/>
              </a:ext>
            </a:extLst>
          </p:cNvPr>
          <p:cNvSpPr/>
          <p:nvPr/>
        </p:nvSpPr>
        <p:spPr>
          <a:xfrm>
            <a:off x="106017" y="549965"/>
            <a:ext cx="8945218" cy="53141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79182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31058" y="1844675"/>
            <a:ext cx="8681884" cy="4207782"/>
          </a:xfrm>
        </p:spPr>
        <p:txBody>
          <a:bodyPr>
            <a:normAutofit lnSpcReduction="10000"/>
          </a:bodyPr>
          <a:lstStyle/>
          <a:p>
            <a:pPr marL="0" indent="0" algn="ctr">
              <a:lnSpc>
                <a:spcPct val="115000"/>
              </a:lnSpc>
              <a:spcAft>
                <a:spcPts val="1000"/>
              </a:spcAft>
              <a:buNone/>
            </a:pPr>
            <a:r>
              <a:rPr lang="de-DE" sz="2000" b="1" dirty="0">
                <a:effectLst/>
                <a:ea typeface="Calibri" panose="020F0502020204030204" pitchFamily="34" charset="0"/>
              </a:rPr>
              <a:t>Tagesordnung</a:t>
            </a:r>
          </a:p>
          <a:p>
            <a:pPr marL="0" indent="0">
              <a:lnSpc>
                <a:spcPct val="115000"/>
              </a:lnSpc>
              <a:spcAft>
                <a:spcPts val="1000"/>
              </a:spcAft>
              <a:buNone/>
            </a:pPr>
            <a:r>
              <a:rPr lang="de-DE" sz="1600" b="1" dirty="0">
                <a:ea typeface="Calibri" panose="020F0502020204030204" pitchFamily="34" charset="0"/>
              </a:rPr>
              <a:t>08:30</a:t>
            </a:r>
            <a:r>
              <a:rPr lang="de-DE" sz="1600" b="1" dirty="0">
                <a:effectLst/>
                <a:ea typeface="Calibri" panose="020F0502020204030204" pitchFamily="34" charset="0"/>
              </a:rPr>
              <a:t> – 08:50 </a:t>
            </a:r>
            <a:r>
              <a:rPr lang="de-DE" sz="1600" dirty="0">
                <a:effectLst/>
                <a:ea typeface="Calibri" panose="020F0502020204030204" pitchFamily="34" charset="0"/>
              </a:rPr>
              <a:t>	Begrüßung</a:t>
            </a:r>
            <a:r>
              <a:rPr lang="de-DE" sz="1600" dirty="0">
                <a:ea typeface="Calibri" panose="020F0502020204030204" pitchFamily="34" charset="0"/>
              </a:rPr>
              <a:t> /</a:t>
            </a:r>
            <a:r>
              <a:rPr lang="de-DE" sz="1600" dirty="0">
                <a:effectLst/>
                <a:ea typeface="Calibri" panose="020F0502020204030204" pitchFamily="34" charset="0"/>
              </a:rPr>
              <a:t> Abstimmen der Tagespunkte/ Ziele der AV / Aktuelles? </a:t>
            </a:r>
            <a:br>
              <a:rPr lang="de-DE" sz="1600" dirty="0">
                <a:effectLst/>
                <a:ea typeface="Calibri" panose="020F0502020204030204" pitchFamily="34" charset="0"/>
              </a:rPr>
            </a:br>
            <a:r>
              <a:rPr lang="de-DE" sz="1600" dirty="0">
                <a:effectLst/>
                <a:ea typeface="Calibri" panose="020F0502020204030204" pitchFamily="34" charset="0"/>
              </a:rPr>
              <a:t>		Rückblick: </a:t>
            </a:r>
            <a:r>
              <a:rPr lang="de-DE" sz="1600" dirty="0">
                <a:ea typeface="Calibri" panose="020F0502020204030204" pitchFamily="34" charset="0"/>
              </a:rPr>
              <a:t>Außerschulischer Lernort</a:t>
            </a:r>
            <a:r>
              <a:rPr lang="de-DE" sz="1600" dirty="0">
                <a:effectLst/>
                <a:ea typeface="Calibri" panose="020F0502020204030204" pitchFamily="34" charset="0"/>
              </a:rPr>
              <a:t> </a:t>
            </a:r>
          </a:p>
          <a:p>
            <a:pPr marL="0" indent="0">
              <a:lnSpc>
                <a:spcPct val="115000"/>
              </a:lnSpc>
              <a:spcAft>
                <a:spcPts val="1000"/>
              </a:spcAft>
              <a:buNone/>
            </a:pPr>
            <a:r>
              <a:rPr lang="de-DE" sz="1600" b="1" dirty="0">
                <a:effectLst/>
                <a:ea typeface="Calibri" panose="020F0502020204030204" pitchFamily="34" charset="0"/>
              </a:rPr>
              <a:t>10 Minuten</a:t>
            </a:r>
            <a:r>
              <a:rPr lang="de-DE" sz="1600" dirty="0">
                <a:effectLst/>
                <a:ea typeface="Calibri" panose="020F0502020204030204" pitchFamily="34" charset="0"/>
              </a:rPr>
              <a:t>	Kaffeepause</a:t>
            </a:r>
          </a:p>
          <a:p>
            <a:pPr marL="0" indent="0">
              <a:lnSpc>
                <a:spcPct val="115000"/>
              </a:lnSpc>
              <a:spcAft>
                <a:spcPts val="1000"/>
              </a:spcAft>
              <a:buNone/>
            </a:pPr>
            <a:r>
              <a:rPr kumimoji="0" lang="de-DE" sz="1600" b="1" i="0" u="none" strike="noStrike" kern="1200" cap="none" spc="0" normalizeH="0" baseline="0" noProof="0" dirty="0">
                <a:ln>
                  <a:noFill/>
                </a:ln>
                <a:solidFill>
                  <a:prstClr val="black"/>
                </a:solidFill>
                <a:uLnTx/>
                <a:uFillTx/>
                <a:ea typeface="Calibri" panose="020F0502020204030204" pitchFamily="34" charset="0"/>
              </a:rPr>
              <a:t>09:00 – 09:45 </a:t>
            </a:r>
            <a:r>
              <a:rPr kumimoji="0" lang="de-DE" sz="1600" b="0" i="0" u="none" strike="noStrike" kern="1200" cap="none" spc="0" normalizeH="0" baseline="0" noProof="0" dirty="0">
                <a:ln>
                  <a:noFill/>
                </a:ln>
                <a:solidFill>
                  <a:prstClr val="black"/>
                </a:solidFill>
                <a:uLnTx/>
                <a:uFillTx/>
                <a:ea typeface="Calibri" panose="020F0502020204030204" pitchFamily="34" charset="0"/>
              </a:rPr>
              <a:t>	Subjektive Sinn- und Wirklichkeitskonstruktion / Präsentation Präkonzepte</a:t>
            </a:r>
          </a:p>
          <a:p>
            <a:pPr marL="0" indent="0">
              <a:lnSpc>
                <a:spcPct val="115000"/>
              </a:lnSpc>
              <a:spcAft>
                <a:spcPts val="1000"/>
              </a:spcAft>
              <a:buNone/>
            </a:pPr>
            <a:r>
              <a:rPr lang="de-DE" sz="1600" b="1" dirty="0">
                <a:solidFill>
                  <a:prstClr val="black"/>
                </a:solidFill>
                <a:effectLst/>
                <a:ea typeface="Calibri" panose="020F0502020204030204" pitchFamily="34" charset="0"/>
              </a:rPr>
              <a:t>09:45 – 12:00</a:t>
            </a:r>
            <a:r>
              <a:rPr lang="de-DE" sz="1600" dirty="0">
                <a:solidFill>
                  <a:prstClr val="black"/>
                </a:solidFill>
                <a:effectLst/>
                <a:ea typeface="Calibri" panose="020F0502020204030204" pitchFamily="34" charset="0"/>
              </a:rPr>
              <a:t>	Unterrichtsplanung / Beobachtungsaufträge / Unterrichtshospitation /</a:t>
            </a:r>
            <a:br>
              <a:rPr lang="de-DE" sz="1600" dirty="0">
                <a:solidFill>
                  <a:prstClr val="black"/>
                </a:solidFill>
                <a:effectLst/>
                <a:ea typeface="Calibri" panose="020F0502020204030204" pitchFamily="34" charset="0"/>
              </a:rPr>
            </a:br>
            <a:r>
              <a:rPr lang="de-DE" sz="1600" dirty="0">
                <a:solidFill>
                  <a:prstClr val="black"/>
                </a:solidFill>
                <a:effectLst/>
                <a:ea typeface="Calibri" panose="020F0502020204030204" pitchFamily="34" charset="0"/>
              </a:rPr>
              <a:t>		Reflexions- und Unterrichtsbesprechung inklusive 5 Minuten Kaffeepause</a:t>
            </a:r>
          </a:p>
          <a:p>
            <a:pPr marL="0" indent="0">
              <a:lnSpc>
                <a:spcPct val="115000"/>
              </a:lnSpc>
              <a:spcAft>
                <a:spcPts val="1000"/>
              </a:spcAft>
              <a:buNone/>
            </a:pPr>
            <a:r>
              <a:rPr lang="de-DE" sz="1600" b="1" dirty="0">
                <a:solidFill>
                  <a:prstClr val="black"/>
                </a:solidFill>
                <a:ea typeface="Calibri" panose="020F0502020204030204" pitchFamily="34" charset="0"/>
              </a:rPr>
              <a:t>12</a:t>
            </a:r>
            <a:r>
              <a:rPr kumimoji="0" lang="de-DE" sz="1600" b="1" i="0" u="none" strike="noStrike" kern="1200" cap="none" spc="0" normalizeH="0" baseline="0" noProof="0" dirty="0">
                <a:ln>
                  <a:noFill/>
                </a:ln>
                <a:solidFill>
                  <a:prstClr val="black"/>
                </a:solidFill>
                <a:uLnTx/>
                <a:uFillTx/>
                <a:ea typeface="Calibri" panose="020F0502020204030204" pitchFamily="34" charset="0"/>
              </a:rPr>
              <a:t>:00 – 13:00	</a:t>
            </a:r>
            <a:r>
              <a:rPr kumimoji="0" lang="de-DE" sz="1600" i="0" u="none" strike="noStrike" kern="1200" cap="none" spc="0" normalizeH="0" baseline="0" noProof="0" dirty="0">
                <a:ln>
                  <a:noFill/>
                </a:ln>
                <a:solidFill>
                  <a:prstClr val="black"/>
                </a:solidFill>
                <a:uLnTx/>
                <a:uFillTx/>
                <a:ea typeface="Calibri" panose="020F0502020204030204" pitchFamily="34" charset="0"/>
              </a:rPr>
              <a:t>Präkonzepte und diagnostische Zugriffsweisen</a:t>
            </a:r>
            <a:endParaRPr kumimoji="0" lang="de-DE" sz="1600" b="0" i="0" u="none" strike="noStrike" kern="1200" cap="none" spc="0" normalizeH="0" baseline="0" noProof="0" dirty="0">
              <a:ln>
                <a:noFill/>
              </a:ln>
              <a:solidFill>
                <a:prstClr val="black"/>
              </a:solidFill>
              <a:uLnTx/>
              <a:uFillTx/>
              <a:ea typeface="Calibri" panose="020F0502020204030204" pitchFamily="34" charset="0"/>
            </a:endParaRPr>
          </a:p>
          <a:p>
            <a:pPr marL="0" indent="0">
              <a:lnSpc>
                <a:spcPct val="115000"/>
              </a:lnSpc>
              <a:spcAft>
                <a:spcPts val="1000"/>
              </a:spcAft>
              <a:buNone/>
            </a:pPr>
            <a:r>
              <a:rPr lang="de-DE" sz="1600" b="1" dirty="0">
                <a:effectLst/>
                <a:latin typeface="Arial" panose="020B0604020202020204" pitchFamily="34" charset="0"/>
                <a:ea typeface="Calibri" panose="020F0502020204030204" pitchFamily="34" charset="0"/>
                <a:cs typeface="Times New Roman" panose="02020603050405020304" pitchFamily="18" charset="0"/>
              </a:rPr>
              <a:t>13:00 – 13:30</a:t>
            </a:r>
            <a:r>
              <a:rPr lang="de-DE" sz="1600" dirty="0">
                <a:effectLst/>
                <a:latin typeface="Arial" panose="020B0604020202020204" pitchFamily="34" charset="0"/>
                <a:ea typeface="Calibri" panose="020F0502020204030204" pitchFamily="34" charset="0"/>
                <a:cs typeface="Times New Roman" panose="02020603050405020304" pitchFamily="18" charset="0"/>
              </a:rPr>
              <a:t>	Mittagspause (30 Minuten)</a:t>
            </a:r>
          </a:p>
          <a:p>
            <a:pPr marL="0" indent="0">
              <a:lnSpc>
                <a:spcPct val="115000"/>
              </a:lnSpc>
              <a:spcAft>
                <a:spcPts val="1000"/>
              </a:spcAft>
              <a:buNone/>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2000" dirty="0"/>
          </a:p>
        </p:txBody>
      </p:sp>
      <p:sp>
        <p:nvSpPr>
          <p:cNvPr id="3" name="Titel 2"/>
          <p:cNvSpPr>
            <a:spLocks noGrp="1"/>
          </p:cNvSpPr>
          <p:nvPr>
            <p:ph type="title"/>
          </p:nvPr>
        </p:nvSpPr>
        <p:spPr/>
        <p:txBody>
          <a:bodyPr/>
          <a:lstStyle/>
          <a:p>
            <a:r>
              <a:rPr lang="de-DE" dirty="0"/>
              <a:t>Diagnostik und Leistungsbewertung</a:t>
            </a:r>
          </a:p>
        </p:txBody>
      </p:sp>
      <p:pic>
        <p:nvPicPr>
          <p:cNvPr id="6" name="Grafik 5">
            <a:extLst>
              <a:ext uri="{FF2B5EF4-FFF2-40B4-BE49-F238E27FC236}">
                <a16:creationId xmlns:a16="http://schemas.microsoft.com/office/drawing/2014/main" id="{E3809D4F-FAEC-4F4E-86CA-6F49CBF55AEF}"/>
              </a:ext>
            </a:extLst>
          </p:cNvPr>
          <p:cNvPicPr>
            <a:picLocks noChangeAspect="1"/>
          </p:cNvPicPr>
          <p:nvPr/>
        </p:nvPicPr>
        <p:blipFill>
          <a:blip r:embed="rId3"/>
          <a:stretch>
            <a:fillRect/>
          </a:stretch>
        </p:blipFill>
        <p:spPr>
          <a:xfrm>
            <a:off x="7621825" y="243397"/>
            <a:ext cx="1124292" cy="1124292"/>
          </a:xfrm>
          <a:prstGeom prst="rect">
            <a:avLst/>
          </a:prstGeom>
        </p:spPr>
      </p:pic>
      <p:pic>
        <p:nvPicPr>
          <p:cNvPr id="5" name="Grafik 4">
            <a:extLst>
              <a:ext uri="{FF2B5EF4-FFF2-40B4-BE49-F238E27FC236}">
                <a16:creationId xmlns:a16="http://schemas.microsoft.com/office/drawing/2014/main" id="{2D03215B-EE38-47F6-B250-7FEB520FBD98}"/>
              </a:ext>
            </a:extLst>
          </p:cNvPr>
          <p:cNvPicPr>
            <a:picLocks noChangeAspect="1"/>
          </p:cNvPicPr>
          <p:nvPr/>
        </p:nvPicPr>
        <p:blipFill>
          <a:blip r:embed="rId4"/>
          <a:stretch>
            <a:fillRect/>
          </a:stretch>
        </p:blipFill>
        <p:spPr>
          <a:xfrm>
            <a:off x="3527367" y="2941321"/>
            <a:ext cx="487679" cy="487679"/>
          </a:xfrm>
          <a:prstGeom prst="rect">
            <a:avLst/>
          </a:prstGeom>
        </p:spPr>
      </p:pic>
      <p:pic>
        <p:nvPicPr>
          <p:cNvPr id="8" name="Grafik 7">
            <a:extLst>
              <a:ext uri="{FF2B5EF4-FFF2-40B4-BE49-F238E27FC236}">
                <a16:creationId xmlns:a16="http://schemas.microsoft.com/office/drawing/2014/main" id="{11E8C6E6-50EB-4ADF-914A-DFFEDF7E53E4}"/>
              </a:ext>
            </a:extLst>
          </p:cNvPr>
          <p:cNvPicPr>
            <a:picLocks noChangeAspect="1"/>
          </p:cNvPicPr>
          <p:nvPr/>
        </p:nvPicPr>
        <p:blipFill>
          <a:blip r:embed="rId5"/>
          <a:stretch>
            <a:fillRect/>
          </a:stretch>
        </p:blipFill>
        <p:spPr>
          <a:xfrm>
            <a:off x="4769809" y="5370022"/>
            <a:ext cx="552795" cy="552795"/>
          </a:xfrm>
          <a:prstGeom prst="rect">
            <a:avLst/>
          </a:prstGeom>
        </p:spPr>
      </p:pic>
    </p:spTree>
    <p:extLst>
      <p:ext uri="{BB962C8B-B14F-4D97-AF65-F5344CB8AC3E}">
        <p14:creationId xmlns:p14="http://schemas.microsoft.com/office/powerpoint/2010/main" val="218812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D9CCB6-7015-4DD4-AAD3-CD891EDDD6FE}"/>
              </a:ext>
            </a:extLst>
          </p:cNvPr>
          <p:cNvSpPr>
            <a:spLocks noGrp="1"/>
          </p:cNvSpPr>
          <p:nvPr>
            <p:ph idx="1"/>
          </p:nvPr>
        </p:nvSpPr>
        <p:spPr>
          <a:xfrm>
            <a:off x="355600" y="1727200"/>
            <a:ext cx="8564880" cy="4317999"/>
          </a:xfrm>
        </p:spPr>
        <p:txBody>
          <a:bodyPr>
            <a:normAutofit lnSpcReduction="10000"/>
          </a:bodyPr>
          <a:lstStyle/>
          <a:p>
            <a:r>
              <a:rPr lang="de-DE" b="1" dirty="0"/>
              <a:t>Informationen</a:t>
            </a:r>
            <a:r>
              <a:rPr lang="de-DE" dirty="0"/>
              <a:t> zur Lerngruppe</a:t>
            </a:r>
          </a:p>
          <a:p>
            <a:endParaRPr lang="de-DE" dirty="0"/>
          </a:p>
          <a:p>
            <a:r>
              <a:rPr lang="de-DE" b="1" dirty="0"/>
              <a:t>Beobachtungsaufträge</a:t>
            </a:r>
            <a:r>
              <a:rPr lang="de-DE" dirty="0"/>
              <a:t> zu bestimmten SuS</a:t>
            </a:r>
          </a:p>
          <a:p>
            <a:endParaRPr lang="de-DE" dirty="0"/>
          </a:p>
          <a:p>
            <a:r>
              <a:rPr lang="de-DE" dirty="0"/>
              <a:t>Fokus auf die </a:t>
            </a:r>
            <a:r>
              <a:rPr lang="de-DE" b="1" dirty="0"/>
              <a:t>Präkonzepte </a:t>
            </a:r>
            <a:r>
              <a:rPr lang="de-DE" dirty="0"/>
              <a:t>der SuS im Unterricht</a:t>
            </a:r>
          </a:p>
          <a:p>
            <a:endParaRPr lang="de-DE" dirty="0"/>
          </a:p>
          <a:p>
            <a:pPr lvl="1"/>
            <a:r>
              <a:rPr lang="de-DE" dirty="0"/>
              <a:t>Welche Vorstellungen äußern die SuS</a:t>
            </a:r>
          </a:p>
          <a:p>
            <a:pPr lvl="1"/>
            <a:r>
              <a:rPr lang="de-DE" dirty="0"/>
              <a:t>Interaktion mit dem Fachwissen (Haltbarkeit, Assimilation / </a:t>
            </a:r>
            <a:r>
              <a:rPr lang="de-DE" dirty="0" err="1"/>
              <a:t>Akkomodation</a:t>
            </a:r>
            <a:r>
              <a:rPr lang="de-DE" dirty="0"/>
              <a:t>)</a:t>
            </a:r>
          </a:p>
          <a:p>
            <a:pPr lvl="1"/>
            <a:r>
              <a:rPr lang="de-DE" dirty="0"/>
              <a:t>Umgang mit Präkonzepten</a:t>
            </a:r>
          </a:p>
        </p:txBody>
      </p:sp>
      <p:sp>
        <p:nvSpPr>
          <p:cNvPr id="3" name="Titel 2">
            <a:extLst>
              <a:ext uri="{FF2B5EF4-FFF2-40B4-BE49-F238E27FC236}">
                <a16:creationId xmlns:a16="http://schemas.microsoft.com/office/drawing/2014/main" id="{EA480CB1-3664-41BD-A854-9D78DAB5B872}"/>
              </a:ext>
            </a:extLst>
          </p:cNvPr>
          <p:cNvSpPr>
            <a:spLocks noGrp="1"/>
          </p:cNvSpPr>
          <p:nvPr>
            <p:ph type="title"/>
          </p:nvPr>
        </p:nvSpPr>
        <p:spPr>
          <a:xfrm>
            <a:off x="184108" y="225425"/>
            <a:ext cx="8677594" cy="1332000"/>
          </a:xfrm>
        </p:spPr>
        <p:txBody>
          <a:bodyPr>
            <a:normAutofit fontScale="90000"/>
          </a:bodyPr>
          <a:lstStyle/>
          <a:p>
            <a:r>
              <a:rPr lang="de-DE" dirty="0"/>
              <a:t>Vorbereitung Unterrichtshospitation – Diagnostik und Leistungsbewertung  </a:t>
            </a:r>
          </a:p>
        </p:txBody>
      </p:sp>
      <p:sp>
        <p:nvSpPr>
          <p:cNvPr id="5" name="Textfeld 4">
            <a:extLst>
              <a:ext uri="{FF2B5EF4-FFF2-40B4-BE49-F238E27FC236}">
                <a16:creationId xmlns:a16="http://schemas.microsoft.com/office/drawing/2014/main" id="{BA7BADA1-8B63-4290-A7A6-3B5BDA55E14C}"/>
              </a:ext>
            </a:extLst>
          </p:cNvPr>
          <p:cNvSpPr txBox="1"/>
          <p:nvPr/>
        </p:nvSpPr>
        <p:spPr>
          <a:xfrm>
            <a:off x="467360" y="6146800"/>
            <a:ext cx="6228080" cy="369332"/>
          </a:xfrm>
          <a:prstGeom prst="rect">
            <a:avLst/>
          </a:prstGeom>
          <a:noFill/>
        </p:spPr>
        <p:txBody>
          <a:bodyPr wrap="square" rtlCol="0">
            <a:spAutoFit/>
          </a:bodyPr>
          <a:lstStyle/>
          <a:p>
            <a:r>
              <a:rPr lang="de-DE" dirty="0">
                <a:solidFill>
                  <a:srgbClr val="FF0000"/>
                </a:solidFill>
              </a:rPr>
              <a:t>Hast du einen Wunsch für einen Beobachtungsschwerpunkt?</a:t>
            </a:r>
          </a:p>
        </p:txBody>
      </p:sp>
    </p:spTree>
    <p:extLst>
      <p:ext uri="{BB962C8B-B14F-4D97-AF65-F5344CB8AC3E}">
        <p14:creationId xmlns:p14="http://schemas.microsoft.com/office/powerpoint/2010/main" val="1995287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C88DB1-44CB-426B-88BD-4F4B87BE5B3B}"/>
              </a:ext>
            </a:extLst>
          </p:cNvPr>
          <p:cNvSpPr>
            <a:spLocks noGrp="1"/>
          </p:cNvSpPr>
          <p:nvPr>
            <p:ph idx="1"/>
          </p:nvPr>
        </p:nvSpPr>
        <p:spPr>
          <a:xfrm>
            <a:off x="302560" y="1844675"/>
            <a:ext cx="6312926" cy="4012786"/>
          </a:xfrm>
        </p:spPr>
        <p:txBody>
          <a:bodyPr/>
          <a:lstStyle/>
          <a:p>
            <a:r>
              <a:rPr lang="de-DE" dirty="0"/>
              <a:t>Reflektiert die Stunde und formuliert:</a:t>
            </a:r>
          </a:p>
          <a:p>
            <a:pPr lvl="1"/>
            <a:r>
              <a:rPr lang="de-DE" dirty="0"/>
              <a:t>Gelungene Aspekte, warme Dusche, Lichtmomente etc.</a:t>
            </a:r>
          </a:p>
          <a:p>
            <a:pPr lvl="1"/>
            <a:endParaRPr lang="de-DE" dirty="0"/>
          </a:p>
          <a:p>
            <a:pPr lvl="1"/>
            <a:endParaRPr lang="de-DE" dirty="0"/>
          </a:p>
          <a:p>
            <a:pPr lvl="1"/>
            <a:r>
              <a:rPr lang="de-DE" dirty="0"/>
              <a:t>Tipps, Ideen, Entwicklungspotenziale</a:t>
            </a:r>
          </a:p>
          <a:p>
            <a:pPr lvl="1"/>
            <a:endParaRPr lang="de-DE" dirty="0"/>
          </a:p>
          <a:p>
            <a:r>
              <a:rPr lang="de-DE" dirty="0"/>
              <a:t>Notiert eure Beobachtungen</a:t>
            </a:r>
          </a:p>
          <a:p>
            <a:r>
              <a:rPr lang="de-DE" dirty="0"/>
              <a:t>Einer schreibt für Anna mit</a:t>
            </a:r>
          </a:p>
          <a:p>
            <a:pPr lvl="1"/>
            <a:endParaRPr lang="de-DE" dirty="0"/>
          </a:p>
        </p:txBody>
      </p:sp>
      <p:sp>
        <p:nvSpPr>
          <p:cNvPr id="3" name="Titel 2">
            <a:extLst>
              <a:ext uri="{FF2B5EF4-FFF2-40B4-BE49-F238E27FC236}">
                <a16:creationId xmlns:a16="http://schemas.microsoft.com/office/drawing/2014/main" id="{ACB5388F-75C0-47EB-BD8A-2BE3A435128D}"/>
              </a:ext>
            </a:extLst>
          </p:cNvPr>
          <p:cNvSpPr>
            <a:spLocks noGrp="1"/>
          </p:cNvSpPr>
          <p:nvPr>
            <p:ph type="title"/>
          </p:nvPr>
        </p:nvSpPr>
        <p:spPr/>
        <p:txBody>
          <a:bodyPr/>
          <a:lstStyle/>
          <a:p>
            <a:r>
              <a:rPr lang="de-DE" dirty="0"/>
              <a:t>Unterrichtshospitation und Besprechung</a:t>
            </a:r>
          </a:p>
        </p:txBody>
      </p:sp>
      <p:pic>
        <p:nvPicPr>
          <p:cNvPr id="6" name="Grafik 5">
            <a:extLst>
              <a:ext uri="{FF2B5EF4-FFF2-40B4-BE49-F238E27FC236}">
                <a16:creationId xmlns:a16="http://schemas.microsoft.com/office/drawing/2014/main" id="{DFC71675-871A-4018-8AC6-B99E70A94166}"/>
              </a:ext>
            </a:extLst>
          </p:cNvPr>
          <p:cNvPicPr>
            <a:picLocks noChangeAspect="1"/>
          </p:cNvPicPr>
          <p:nvPr/>
        </p:nvPicPr>
        <p:blipFill>
          <a:blip r:embed="rId2"/>
          <a:stretch>
            <a:fillRect/>
          </a:stretch>
        </p:blipFill>
        <p:spPr>
          <a:xfrm>
            <a:off x="6615486" y="1760426"/>
            <a:ext cx="995998" cy="995998"/>
          </a:xfrm>
          <a:prstGeom prst="rect">
            <a:avLst/>
          </a:prstGeom>
        </p:spPr>
      </p:pic>
      <p:pic>
        <p:nvPicPr>
          <p:cNvPr id="8" name="Grafik 7">
            <a:extLst>
              <a:ext uri="{FF2B5EF4-FFF2-40B4-BE49-F238E27FC236}">
                <a16:creationId xmlns:a16="http://schemas.microsoft.com/office/drawing/2014/main" id="{A77682D8-7857-4AFC-9F6C-7ABAF0D71BFD}"/>
              </a:ext>
            </a:extLst>
          </p:cNvPr>
          <p:cNvPicPr>
            <a:picLocks noChangeAspect="1"/>
          </p:cNvPicPr>
          <p:nvPr/>
        </p:nvPicPr>
        <p:blipFill>
          <a:blip r:embed="rId3"/>
          <a:stretch>
            <a:fillRect/>
          </a:stretch>
        </p:blipFill>
        <p:spPr>
          <a:xfrm>
            <a:off x="7789049" y="1844675"/>
            <a:ext cx="743764" cy="743764"/>
          </a:xfrm>
          <a:prstGeom prst="rect">
            <a:avLst/>
          </a:prstGeom>
        </p:spPr>
      </p:pic>
      <p:pic>
        <p:nvPicPr>
          <p:cNvPr id="12" name="Grafik 11">
            <a:extLst>
              <a:ext uri="{FF2B5EF4-FFF2-40B4-BE49-F238E27FC236}">
                <a16:creationId xmlns:a16="http://schemas.microsoft.com/office/drawing/2014/main" id="{095F39F5-F7C4-4E1E-B61C-B39A1D48C5CF}"/>
              </a:ext>
            </a:extLst>
          </p:cNvPr>
          <p:cNvPicPr>
            <a:picLocks noChangeAspect="1"/>
          </p:cNvPicPr>
          <p:nvPr/>
        </p:nvPicPr>
        <p:blipFill>
          <a:blip r:embed="rId4"/>
          <a:stretch>
            <a:fillRect/>
          </a:stretch>
        </p:blipFill>
        <p:spPr>
          <a:xfrm>
            <a:off x="6530873" y="3296928"/>
            <a:ext cx="1165225" cy="1165225"/>
          </a:xfrm>
          <a:prstGeom prst="rect">
            <a:avLst/>
          </a:prstGeom>
        </p:spPr>
      </p:pic>
      <p:pic>
        <p:nvPicPr>
          <p:cNvPr id="14" name="Grafik 13">
            <a:extLst>
              <a:ext uri="{FF2B5EF4-FFF2-40B4-BE49-F238E27FC236}">
                <a16:creationId xmlns:a16="http://schemas.microsoft.com/office/drawing/2014/main" id="{CC2154F1-380F-45AB-AEF1-95E5EB8F00A3}"/>
              </a:ext>
            </a:extLst>
          </p:cNvPr>
          <p:cNvPicPr>
            <a:picLocks noChangeAspect="1"/>
          </p:cNvPicPr>
          <p:nvPr/>
        </p:nvPicPr>
        <p:blipFill>
          <a:blip r:embed="rId5"/>
          <a:stretch>
            <a:fillRect/>
          </a:stretch>
        </p:blipFill>
        <p:spPr>
          <a:xfrm>
            <a:off x="7655271" y="3429000"/>
            <a:ext cx="877542" cy="877542"/>
          </a:xfrm>
          <a:prstGeom prst="rect">
            <a:avLst/>
          </a:prstGeom>
        </p:spPr>
      </p:pic>
      <p:pic>
        <p:nvPicPr>
          <p:cNvPr id="16" name="Grafik 15">
            <a:extLst>
              <a:ext uri="{FF2B5EF4-FFF2-40B4-BE49-F238E27FC236}">
                <a16:creationId xmlns:a16="http://schemas.microsoft.com/office/drawing/2014/main" id="{74FC5AE0-C125-4476-BC05-B5223D602715}"/>
              </a:ext>
            </a:extLst>
          </p:cNvPr>
          <p:cNvPicPr>
            <a:picLocks noChangeAspect="1"/>
          </p:cNvPicPr>
          <p:nvPr/>
        </p:nvPicPr>
        <p:blipFill>
          <a:blip r:embed="rId6"/>
          <a:stretch>
            <a:fillRect/>
          </a:stretch>
        </p:blipFill>
        <p:spPr>
          <a:xfrm>
            <a:off x="5195073" y="4719320"/>
            <a:ext cx="878840" cy="878840"/>
          </a:xfrm>
          <a:prstGeom prst="rect">
            <a:avLst/>
          </a:prstGeom>
        </p:spPr>
      </p:pic>
    </p:spTree>
    <p:extLst>
      <p:ext uri="{BB962C8B-B14F-4D97-AF65-F5344CB8AC3E}">
        <p14:creationId xmlns:p14="http://schemas.microsoft.com/office/powerpoint/2010/main" val="3286925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nhaltsplatzhalter 22">
            <a:extLst>
              <a:ext uri="{FF2B5EF4-FFF2-40B4-BE49-F238E27FC236}">
                <a16:creationId xmlns:a16="http://schemas.microsoft.com/office/drawing/2014/main" id="{89F766AF-57AA-4261-8820-20FD27AE215C}"/>
              </a:ext>
            </a:extLst>
          </p:cNvPr>
          <p:cNvPicPr>
            <a:picLocks noGrp="1" noChangeAspect="1"/>
          </p:cNvPicPr>
          <p:nvPr>
            <p:ph idx="1"/>
          </p:nvPr>
        </p:nvPicPr>
        <p:blipFill>
          <a:blip r:embed="rId2"/>
          <a:stretch>
            <a:fillRect/>
          </a:stretch>
        </p:blipFill>
        <p:spPr>
          <a:xfrm>
            <a:off x="151703" y="1692028"/>
            <a:ext cx="6989900" cy="4940547"/>
          </a:xfrm>
          <a:prstGeom prst="rect">
            <a:avLst/>
          </a:prstGeom>
        </p:spPr>
      </p:pic>
      <p:sp>
        <p:nvSpPr>
          <p:cNvPr id="3" name="Titel 2">
            <a:extLst>
              <a:ext uri="{FF2B5EF4-FFF2-40B4-BE49-F238E27FC236}">
                <a16:creationId xmlns:a16="http://schemas.microsoft.com/office/drawing/2014/main" id="{8647B21D-7CB4-454B-9A11-CFF851C9D9AF}"/>
              </a:ext>
            </a:extLst>
          </p:cNvPr>
          <p:cNvSpPr>
            <a:spLocks noGrp="1"/>
          </p:cNvSpPr>
          <p:nvPr>
            <p:ph type="title"/>
          </p:nvPr>
        </p:nvSpPr>
        <p:spPr/>
        <p:txBody>
          <a:bodyPr/>
          <a:lstStyle/>
          <a:p>
            <a:r>
              <a:rPr lang="de-DE" dirty="0"/>
              <a:t>Unterrichtsreflexion</a:t>
            </a:r>
          </a:p>
        </p:txBody>
      </p:sp>
    </p:spTree>
    <p:extLst>
      <p:ext uri="{BB962C8B-B14F-4D97-AF65-F5344CB8AC3E}">
        <p14:creationId xmlns:p14="http://schemas.microsoft.com/office/powerpoint/2010/main" val="782635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AF14A53-D690-4CCA-9867-B165DE7F6AA8}"/>
              </a:ext>
            </a:extLst>
          </p:cNvPr>
          <p:cNvPicPr>
            <a:picLocks noGrp="1" noChangeAspect="1"/>
          </p:cNvPicPr>
          <p:nvPr>
            <p:ph idx="1"/>
          </p:nvPr>
        </p:nvPicPr>
        <p:blipFill>
          <a:blip r:embed="rId2"/>
          <a:stretch>
            <a:fillRect/>
          </a:stretch>
        </p:blipFill>
        <p:spPr>
          <a:xfrm>
            <a:off x="398635" y="624390"/>
            <a:ext cx="3432492" cy="1674852"/>
          </a:xfrm>
        </p:spPr>
      </p:pic>
      <p:sp>
        <p:nvSpPr>
          <p:cNvPr id="3" name="Titel 2">
            <a:extLst>
              <a:ext uri="{FF2B5EF4-FFF2-40B4-BE49-F238E27FC236}">
                <a16:creationId xmlns:a16="http://schemas.microsoft.com/office/drawing/2014/main" id="{A9467BA0-4A7C-41CA-9F4D-2ACE3E086CFA}"/>
              </a:ext>
            </a:extLst>
          </p:cNvPr>
          <p:cNvSpPr>
            <a:spLocks noGrp="1"/>
          </p:cNvSpPr>
          <p:nvPr>
            <p:ph type="title"/>
          </p:nvPr>
        </p:nvSpPr>
        <p:spPr>
          <a:xfrm>
            <a:off x="1352875" y="-239627"/>
            <a:ext cx="7920000" cy="1332000"/>
          </a:xfrm>
        </p:spPr>
        <p:txBody>
          <a:bodyPr/>
          <a:lstStyle/>
          <a:p>
            <a:r>
              <a:rPr lang="de-DE" dirty="0"/>
              <a:t>Verhalten der Lehrkraft</a:t>
            </a:r>
          </a:p>
        </p:txBody>
      </p:sp>
      <p:sp>
        <p:nvSpPr>
          <p:cNvPr id="4" name="Bildplatzhalter 3">
            <a:extLst>
              <a:ext uri="{FF2B5EF4-FFF2-40B4-BE49-F238E27FC236}">
                <a16:creationId xmlns:a16="http://schemas.microsoft.com/office/drawing/2014/main" id="{E7626127-E991-4001-863E-E98F62F75BB3}"/>
              </a:ext>
            </a:extLst>
          </p:cNvPr>
          <p:cNvSpPr>
            <a:spLocks noGrp="1"/>
          </p:cNvSpPr>
          <p:nvPr>
            <p:ph type="pic" sz="quarter" idx="15"/>
          </p:nvPr>
        </p:nvSpPr>
        <p:spPr/>
      </p:sp>
      <p:pic>
        <p:nvPicPr>
          <p:cNvPr id="8" name="Grafik 7">
            <a:extLst>
              <a:ext uri="{FF2B5EF4-FFF2-40B4-BE49-F238E27FC236}">
                <a16:creationId xmlns:a16="http://schemas.microsoft.com/office/drawing/2014/main" id="{F69FF5B7-5FEA-43F2-AE8B-B7AEF9CB6280}"/>
              </a:ext>
            </a:extLst>
          </p:cNvPr>
          <p:cNvPicPr>
            <a:picLocks noChangeAspect="1"/>
          </p:cNvPicPr>
          <p:nvPr/>
        </p:nvPicPr>
        <p:blipFill>
          <a:blip r:embed="rId3"/>
          <a:stretch>
            <a:fillRect/>
          </a:stretch>
        </p:blipFill>
        <p:spPr>
          <a:xfrm>
            <a:off x="103189" y="2453640"/>
            <a:ext cx="2795784" cy="2456109"/>
          </a:xfrm>
          <a:prstGeom prst="rect">
            <a:avLst/>
          </a:prstGeom>
        </p:spPr>
      </p:pic>
      <p:pic>
        <p:nvPicPr>
          <p:cNvPr id="10" name="Grafik 9">
            <a:extLst>
              <a:ext uri="{FF2B5EF4-FFF2-40B4-BE49-F238E27FC236}">
                <a16:creationId xmlns:a16="http://schemas.microsoft.com/office/drawing/2014/main" id="{EAD554E8-0745-4848-BD05-54A0AD5630AB}"/>
              </a:ext>
            </a:extLst>
          </p:cNvPr>
          <p:cNvPicPr>
            <a:picLocks noChangeAspect="1"/>
          </p:cNvPicPr>
          <p:nvPr/>
        </p:nvPicPr>
        <p:blipFill>
          <a:blip r:embed="rId4"/>
          <a:stretch>
            <a:fillRect/>
          </a:stretch>
        </p:blipFill>
        <p:spPr>
          <a:xfrm>
            <a:off x="3119034" y="2453640"/>
            <a:ext cx="2479214" cy="2456109"/>
          </a:xfrm>
          <a:prstGeom prst="rect">
            <a:avLst/>
          </a:prstGeom>
        </p:spPr>
      </p:pic>
      <p:pic>
        <p:nvPicPr>
          <p:cNvPr id="12" name="Grafik 11">
            <a:extLst>
              <a:ext uri="{FF2B5EF4-FFF2-40B4-BE49-F238E27FC236}">
                <a16:creationId xmlns:a16="http://schemas.microsoft.com/office/drawing/2014/main" id="{59D80926-0E5F-4DA4-B73B-14454B12CBB7}"/>
              </a:ext>
            </a:extLst>
          </p:cNvPr>
          <p:cNvPicPr>
            <a:picLocks noChangeAspect="1"/>
          </p:cNvPicPr>
          <p:nvPr/>
        </p:nvPicPr>
        <p:blipFill>
          <a:blip r:embed="rId5"/>
          <a:stretch>
            <a:fillRect/>
          </a:stretch>
        </p:blipFill>
        <p:spPr>
          <a:xfrm>
            <a:off x="4358641" y="784243"/>
            <a:ext cx="3965229" cy="1488750"/>
          </a:xfrm>
          <a:prstGeom prst="rect">
            <a:avLst/>
          </a:prstGeom>
        </p:spPr>
      </p:pic>
      <p:pic>
        <p:nvPicPr>
          <p:cNvPr id="14" name="Grafik 13">
            <a:extLst>
              <a:ext uri="{FF2B5EF4-FFF2-40B4-BE49-F238E27FC236}">
                <a16:creationId xmlns:a16="http://schemas.microsoft.com/office/drawing/2014/main" id="{339335F3-6009-45C5-A48D-3AF51621400E}"/>
              </a:ext>
            </a:extLst>
          </p:cNvPr>
          <p:cNvPicPr>
            <a:picLocks noChangeAspect="1"/>
          </p:cNvPicPr>
          <p:nvPr/>
        </p:nvPicPr>
        <p:blipFill>
          <a:blip r:embed="rId6"/>
          <a:stretch>
            <a:fillRect/>
          </a:stretch>
        </p:blipFill>
        <p:spPr>
          <a:xfrm>
            <a:off x="5694757" y="2371764"/>
            <a:ext cx="3423495" cy="1695599"/>
          </a:xfrm>
          <a:prstGeom prst="rect">
            <a:avLst/>
          </a:prstGeom>
        </p:spPr>
      </p:pic>
      <p:pic>
        <p:nvPicPr>
          <p:cNvPr id="16" name="Grafik 15">
            <a:extLst>
              <a:ext uri="{FF2B5EF4-FFF2-40B4-BE49-F238E27FC236}">
                <a16:creationId xmlns:a16="http://schemas.microsoft.com/office/drawing/2014/main" id="{CC0403E9-9212-49A1-AF22-8659B6EEC7EA}"/>
              </a:ext>
            </a:extLst>
          </p:cNvPr>
          <p:cNvPicPr>
            <a:picLocks noChangeAspect="1"/>
          </p:cNvPicPr>
          <p:nvPr/>
        </p:nvPicPr>
        <p:blipFill>
          <a:blip r:embed="rId7"/>
          <a:stretch>
            <a:fillRect/>
          </a:stretch>
        </p:blipFill>
        <p:spPr>
          <a:xfrm>
            <a:off x="5758764" y="4463397"/>
            <a:ext cx="3323709" cy="1610360"/>
          </a:xfrm>
          <a:prstGeom prst="rect">
            <a:avLst/>
          </a:prstGeom>
        </p:spPr>
      </p:pic>
      <p:pic>
        <p:nvPicPr>
          <p:cNvPr id="18" name="Grafik 17">
            <a:extLst>
              <a:ext uri="{FF2B5EF4-FFF2-40B4-BE49-F238E27FC236}">
                <a16:creationId xmlns:a16="http://schemas.microsoft.com/office/drawing/2014/main" id="{5D73FC17-8A96-4C49-A575-7BA3B5603A72}"/>
              </a:ext>
            </a:extLst>
          </p:cNvPr>
          <p:cNvPicPr>
            <a:picLocks noChangeAspect="1"/>
          </p:cNvPicPr>
          <p:nvPr/>
        </p:nvPicPr>
        <p:blipFill>
          <a:blip r:embed="rId8"/>
          <a:stretch>
            <a:fillRect/>
          </a:stretch>
        </p:blipFill>
        <p:spPr>
          <a:xfrm>
            <a:off x="103189" y="4972707"/>
            <a:ext cx="3562840" cy="1031608"/>
          </a:xfrm>
          <a:prstGeom prst="rect">
            <a:avLst/>
          </a:prstGeom>
        </p:spPr>
      </p:pic>
    </p:spTree>
    <p:extLst>
      <p:ext uri="{BB962C8B-B14F-4D97-AF65-F5344CB8AC3E}">
        <p14:creationId xmlns:p14="http://schemas.microsoft.com/office/powerpoint/2010/main" val="55858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541385A-07A9-4B93-8B98-E21E10C20DF9}"/>
              </a:ext>
            </a:extLst>
          </p:cNvPr>
          <p:cNvSpPr>
            <a:spLocks noGrp="1"/>
          </p:cNvSpPr>
          <p:nvPr>
            <p:ph type="title"/>
          </p:nvPr>
        </p:nvSpPr>
        <p:spPr/>
        <p:txBody>
          <a:bodyPr/>
          <a:lstStyle/>
          <a:p>
            <a:endParaRPr lang="de-DE"/>
          </a:p>
        </p:txBody>
      </p:sp>
      <p:sp>
        <p:nvSpPr>
          <p:cNvPr id="4" name="Bildplatzhalter 3">
            <a:extLst>
              <a:ext uri="{FF2B5EF4-FFF2-40B4-BE49-F238E27FC236}">
                <a16:creationId xmlns:a16="http://schemas.microsoft.com/office/drawing/2014/main" id="{BEF8A145-C553-4198-917B-39D15F15EF07}"/>
              </a:ext>
            </a:extLst>
          </p:cNvPr>
          <p:cNvSpPr>
            <a:spLocks noGrp="1"/>
          </p:cNvSpPr>
          <p:nvPr>
            <p:ph type="pic" sz="quarter" idx="15"/>
          </p:nvPr>
        </p:nvSpPr>
        <p:spPr/>
      </p:sp>
      <p:pic>
        <p:nvPicPr>
          <p:cNvPr id="8" name="Grafik 7">
            <a:extLst>
              <a:ext uri="{FF2B5EF4-FFF2-40B4-BE49-F238E27FC236}">
                <a16:creationId xmlns:a16="http://schemas.microsoft.com/office/drawing/2014/main" id="{CCA68D5F-A530-43E3-A6E4-F70880EF1B7F}"/>
              </a:ext>
            </a:extLst>
          </p:cNvPr>
          <p:cNvPicPr>
            <a:picLocks noChangeAspect="1"/>
          </p:cNvPicPr>
          <p:nvPr/>
        </p:nvPicPr>
        <p:blipFill>
          <a:blip r:embed="rId2"/>
          <a:stretch>
            <a:fillRect/>
          </a:stretch>
        </p:blipFill>
        <p:spPr>
          <a:xfrm>
            <a:off x="5786975" y="1831322"/>
            <a:ext cx="2264313" cy="1362497"/>
          </a:xfrm>
          <a:prstGeom prst="rect">
            <a:avLst/>
          </a:prstGeom>
        </p:spPr>
      </p:pic>
      <p:pic>
        <p:nvPicPr>
          <p:cNvPr id="10" name="Grafik 9">
            <a:extLst>
              <a:ext uri="{FF2B5EF4-FFF2-40B4-BE49-F238E27FC236}">
                <a16:creationId xmlns:a16="http://schemas.microsoft.com/office/drawing/2014/main" id="{C996F9E0-574F-4C80-868D-7F860F192268}"/>
              </a:ext>
            </a:extLst>
          </p:cNvPr>
          <p:cNvPicPr>
            <a:picLocks noChangeAspect="1"/>
          </p:cNvPicPr>
          <p:nvPr/>
        </p:nvPicPr>
        <p:blipFill>
          <a:blip r:embed="rId3"/>
          <a:stretch>
            <a:fillRect/>
          </a:stretch>
        </p:blipFill>
        <p:spPr>
          <a:xfrm>
            <a:off x="247936" y="1790999"/>
            <a:ext cx="2748058" cy="2239158"/>
          </a:xfrm>
          <a:prstGeom prst="rect">
            <a:avLst/>
          </a:prstGeom>
        </p:spPr>
      </p:pic>
      <p:pic>
        <p:nvPicPr>
          <p:cNvPr id="12" name="Grafik 11">
            <a:extLst>
              <a:ext uri="{FF2B5EF4-FFF2-40B4-BE49-F238E27FC236}">
                <a16:creationId xmlns:a16="http://schemas.microsoft.com/office/drawing/2014/main" id="{06FD7688-EFCB-48AD-9C7D-C15ACA04EF32}"/>
              </a:ext>
            </a:extLst>
          </p:cNvPr>
          <p:cNvPicPr>
            <a:picLocks noChangeAspect="1"/>
          </p:cNvPicPr>
          <p:nvPr/>
        </p:nvPicPr>
        <p:blipFill>
          <a:blip r:embed="rId4"/>
          <a:stretch>
            <a:fillRect/>
          </a:stretch>
        </p:blipFill>
        <p:spPr>
          <a:xfrm>
            <a:off x="3077416" y="1831322"/>
            <a:ext cx="2605530" cy="4450080"/>
          </a:xfrm>
          <a:prstGeom prst="rect">
            <a:avLst/>
          </a:prstGeom>
        </p:spPr>
      </p:pic>
      <p:pic>
        <p:nvPicPr>
          <p:cNvPr id="16" name="Inhaltsplatzhalter 15">
            <a:extLst>
              <a:ext uri="{FF2B5EF4-FFF2-40B4-BE49-F238E27FC236}">
                <a16:creationId xmlns:a16="http://schemas.microsoft.com/office/drawing/2014/main" id="{9A64C09D-11AD-401E-8F17-804DFC5BAAB9}"/>
              </a:ext>
            </a:extLst>
          </p:cNvPr>
          <p:cNvPicPr>
            <a:picLocks noGrp="1" noChangeAspect="1"/>
          </p:cNvPicPr>
          <p:nvPr>
            <p:ph idx="1"/>
          </p:nvPr>
        </p:nvPicPr>
        <p:blipFill>
          <a:blip r:embed="rId5"/>
          <a:stretch>
            <a:fillRect/>
          </a:stretch>
        </p:blipFill>
        <p:spPr>
          <a:xfrm>
            <a:off x="235826" y="4156393"/>
            <a:ext cx="2737561" cy="2520559"/>
          </a:xfrm>
        </p:spPr>
      </p:pic>
      <p:pic>
        <p:nvPicPr>
          <p:cNvPr id="18" name="Grafik 17">
            <a:extLst>
              <a:ext uri="{FF2B5EF4-FFF2-40B4-BE49-F238E27FC236}">
                <a16:creationId xmlns:a16="http://schemas.microsoft.com/office/drawing/2014/main" id="{70114036-E39E-43BA-AC52-14760F4C2043}"/>
              </a:ext>
            </a:extLst>
          </p:cNvPr>
          <p:cNvPicPr>
            <a:picLocks noChangeAspect="1"/>
          </p:cNvPicPr>
          <p:nvPr/>
        </p:nvPicPr>
        <p:blipFill>
          <a:blip r:embed="rId6"/>
          <a:stretch>
            <a:fillRect/>
          </a:stretch>
        </p:blipFill>
        <p:spPr>
          <a:xfrm>
            <a:off x="5797608" y="3467716"/>
            <a:ext cx="2861803" cy="2430894"/>
          </a:xfrm>
          <a:prstGeom prst="rect">
            <a:avLst/>
          </a:prstGeom>
        </p:spPr>
      </p:pic>
    </p:spTree>
    <p:extLst>
      <p:ext uri="{BB962C8B-B14F-4D97-AF65-F5344CB8AC3E}">
        <p14:creationId xmlns:p14="http://schemas.microsoft.com/office/powerpoint/2010/main" val="1559728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BB25365-20EA-48A7-9165-8EC22AB53AE7}"/>
              </a:ext>
            </a:extLst>
          </p:cNvPr>
          <p:cNvSpPr>
            <a:spLocks noGrp="1"/>
          </p:cNvSpPr>
          <p:nvPr>
            <p:ph type="pic" sz="quarter" idx="15"/>
          </p:nvPr>
        </p:nvSpPr>
        <p:spPr/>
      </p:sp>
      <p:pic>
        <p:nvPicPr>
          <p:cNvPr id="7" name="Grafik 6">
            <a:extLst>
              <a:ext uri="{FF2B5EF4-FFF2-40B4-BE49-F238E27FC236}">
                <a16:creationId xmlns:a16="http://schemas.microsoft.com/office/drawing/2014/main" id="{73BCFCE5-1937-4BA0-A1EB-9816CBD1424D}"/>
              </a:ext>
            </a:extLst>
          </p:cNvPr>
          <p:cNvPicPr>
            <a:picLocks noChangeAspect="1"/>
          </p:cNvPicPr>
          <p:nvPr/>
        </p:nvPicPr>
        <p:blipFill rotWithShape="1">
          <a:blip r:embed="rId2"/>
          <a:srcRect l="34203" t="17891" r="19203" b="1627"/>
          <a:stretch/>
        </p:blipFill>
        <p:spPr>
          <a:xfrm>
            <a:off x="1519557" y="106362"/>
            <a:ext cx="6104886" cy="6721598"/>
          </a:xfrm>
          <a:prstGeom prst="rect">
            <a:avLst/>
          </a:prstGeom>
        </p:spPr>
      </p:pic>
    </p:spTree>
    <p:extLst>
      <p:ext uri="{BB962C8B-B14F-4D97-AF65-F5344CB8AC3E}">
        <p14:creationId xmlns:p14="http://schemas.microsoft.com/office/powerpoint/2010/main" val="1600549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0C7BA-55AD-467A-A01B-5DA2A744578F}"/>
              </a:ext>
            </a:extLst>
          </p:cNvPr>
          <p:cNvSpPr>
            <a:spLocks noGrp="1"/>
          </p:cNvSpPr>
          <p:nvPr>
            <p:ph type="title"/>
          </p:nvPr>
        </p:nvSpPr>
        <p:spPr/>
        <p:txBody>
          <a:bodyPr>
            <a:normAutofit/>
          </a:bodyPr>
          <a:lstStyle/>
          <a:p>
            <a:r>
              <a:rPr lang="de-DE" sz="2100" dirty="0"/>
              <a:t>(Sonderpädagogische) </a:t>
            </a:r>
            <a:br>
              <a:rPr lang="de-DE" dirty="0"/>
            </a:br>
            <a:r>
              <a:rPr lang="de-DE" dirty="0"/>
              <a:t>Diagnostik im Sachunterricht</a:t>
            </a:r>
          </a:p>
        </p:txBody>
      </p:sp>
    </p:spTree>
    <p:extLst>
      <p:ext uri="{BB962C8B-B14F-4D97-AF65-F5344CB8AC3E}">
        <p14:creationId xmlns:p14="http://schemas.microsoft.com/office/powerpoint/2010/main" val="2091424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BBB6CF-5593-4A54-B180-6B40ABBAD517}"/>
              </a:ext>
            </a:extLst>
          </p:cNvPr>
          <p:cNvSpPr>
            <a:spLocks noGrp="1"/>
          </p:cNvSpPr>
          <p:nvPr>
            <p:ph type="title"/>
          </p:nvPr>
        </p:nvSpPr>
        <p:spPr/>
        <p:txBody>
          <a:bodyPr/>
          <a:lstStyle/>
          <a:p>
            <a:r>
              <a:rPr lang="de-DE" dirty="0"/>
              <a:t>Diagnostik </a:t>
            </a:r>
            <a:r>
              <a:rPr lang="de-DE" sz="2300" dirty="0"/>
              <a:t>Eine kurze Einordnung </a:t>
            </a:r>
            <a:endParaRPr lang="de-DE" dirty="0"/>
          </a:p>
        </p:txBody>
      </p:sp>
      <p:sp>
        <p:nvSpPr>
          <p:cNvPr id="3" name="Inhaltsplatzhalter 2">
            <a:extLst>
              <a:ext uri="{FF2B5EF4-FFF2-40B4-BE49-F238E27FC236}">
                <a16:creationId xmlns:a16="http://schemas.microsoft.com/office/drawing/2014/main" id="{548B722A-E776-4147-8804-2CEAF609D647}"/>
              </a:ext>
            </a:extLst>
          </p:cNvPr>
          <p:cNvSpPr>
            <a:spLocks noGrp="1"/>
          </p:cNvSpPr>
          <p:nvPr>
            <p:ph idx="1"/>
          </p:nvPr>
        </p:nvSpPr>
        <p:spPr/>
        <p:txBody>
          <a:bodyPr/>
          <a:lstStyle/>
          <a:p>
            <a:pPr marL="0" indent="0">
              <a:buNone/>
            </a:pPr>
            <a:r>
              <a:rPr lang="de-DE" dirty="0"/>
              <a:t>Diagnostik, abgeleitet aus dem griechischen "</a:t>
            </a:r>
            <a:r>
              <a:rPr lang="de-DE" dirty="0" err="1"/>
              <a:t>diagnoskein</a:t>
            </a:r>
            <a:r>
              <a:rPr lang="de-DE" dirty="0"/>
              <a:t>", bedeutet „genau erkennen“</a:t>
            </a:r>
          </a:p>
        </p:txBody>
      </p:sp>
      <p:pic>
        <p:nvPicPr>
          <p:cNvPr id="5" name="Grafik 4" descr="Diagnostizieren und Fördern greifen zusammen. ">
            <a:extLst>
              <a:ext uri="{FF2B5EF4-FFF2-40B4-BE49-F238E27FC236}">
                <a16:creationId xmlns:a16="http://schemas.microsoft.com/office/drawing/2014/main" id="{439A7E28-2711-49EC-9F4B-BBC77BF9B36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90040" y="2799397"/>
            <a:ext cx="5760720" cy="3240405"/>
          </a:xfrm>
          <a:prstGeom prst="rect">
            <a:avLst/>
          </a:prstGeom>
          <a:noFill/>
          <a:ln>
            <a:noFill/>
          </a:ln>
        </p:spPr>
      </p:pic>
    </p:spTree>
    <p:extLst>
      <p:ext uri="{BB962C8B-B14F-4D97-AF65-F5344CB8AC3E}">
        <p14:creationId xmlns:p14="http://schemas.microsoft.com/office/powerpoint/2010/main" val="2283310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81527-CCBC-43E6-B62F-010F257C1CF2}"/>
              </a:ext>
            </a:extLst>
          </p:cNvPr>
          <p:cNvSpPr>
            <a:spLocks noGrp="1"/>
          </p:cNvSpPr>
          <p:nvPr>
            <p:ph type="title"/>
          </p:nvPr>
        </p:nvSpPr>
        <p:spPr/>
        <p:txBody>
          <a:bodyPr>
            <a:normAutofit/>
          </a:bodyPr>
          <a:lstStyle/>
          <a:p>
            <a:r>
              <a:rPr lang="de-DE" dirty="0"/>
              <a:t>Diagnostische Grundlagen </a:t>
            </a:r>
            <a:br>
              <a:rPr lang="de-DE" dirty="0"/>
            </a:br>
            <a:r>
              <a:rPr lang="de-DE" sz="2300" dirty="0"/>
              <a:t>Bezugsnormen</a:t>
            </a:r>
          </a:p>
        </p:txBody>
      </p:sp>
      <p:graphicFrame>
        <p:nvGraphicFramePr>
          <p:cNvPr id="4" name="Inhaltsplatzhalter 3">
            <a:extLst>
              <a:ext uri="{FF2B5EF4-FFF2-40B4-BE49-F238E27FC236}">
                <a16:creationId xmlns:a16="http://schemas.microsoft.com/office/drawing/2014/main" id="{8CA05E36-AFEE-414D-90A2-EDF308DB52C1}"/>
              </a:ext>
            </a:extLst>
          </p:cNvPr>
          <p:cNvGraphicFramePr>
            <a:graphicFrameLocks noGrp="1"/>
          </p:cNvGraphicFramePr>
          <p:nvPr>
            <p:ph idx="1"/>
            <p:extLst>
              <p:ext uri="{D42A27DB-BD31-4B8C-83A1-F6EECF244321}">
                <p14:modId xmlns:p14="http://schemas.microsoft.com/office/powerpoint/2010/main" val="1031650083"/>
              </p:ext>
            </p:extLst>
          </p:nvPr>
        </p:nvGraphicFramePr>
        <p:xfrm>
          <a:off x="320673" y="2587492"/>
          <a:ext cx="8502651" cy="2720976"/>
        </p:xfrm>
        <a:graphic>
          <a:graphicData uri="http://schemas.openxmlformats.org/drawingml/2006/table">
            <a:tbl>
              <a:tblPr firstRow="1" bandRow="1">
                <a:tableStyleId>{5C22544A-7EE6-4342-B048-85BDC9FD1C3A}</a:tableStyleId>
              </a:tblPr>
              <a:tblGrid>
                <a:gridCol w="2834217">
                  <a:extLst>
                    <a:ext uri="{9D8B030D-6E8A-4147-A177-3AD203B41FA5}">
                      <a16:colId xmlns:a16="http://schemas.microsoft.com/office/drawing/2014/main" val="336531247"/>
                    </a:ext>
                  </a:extLst>
                </a:gridCol>
                <a:gridCol w="2834217">
                  <a:extLst>
                    <a:ext uri="{9D8B030D-6E8A-4147-A177-3AD203B41FA5}">
                      <a16:colId xmlns:a16="http://schemas.microsoft.com/office/drawing/2014/main" val="137199516"/>
                    </a:ext>
                  </a:extLst>
                </a:gridCol>
                <a:gridCol w="2834217">
                  <a:extLst>
                    <a:ext uri="{9D8B030D-6E8A-4147-A177-3AD203B41FA5}">
                      <a16:colId xmlns:a16="http://schemas.microsoft.com/office/drawing/2014/main" val="2656913466"/>
                    </a:ext>
                  </a:extLst>
                </a:gridCol>
              </a:tblGrid>
              <a:tr h="419815">
                <a:tc>
                  <a:txBody>
                    <a:bodyPr/>
                    <a:lstStyle/>
                    <a:p>
                      <a:r>
                        <a:rPr lang="de-DE" dirty="0"/>
                        <a:t>Formative Assessments </a:t>
                      </a:r>
                    </a:p>
                  </a:txBody>
                  <a:tcPr/>
                </a:tc>
                <a:tc>
                  <a:txBody>
                    <a:bodyPr/>
                    <a:lstStyle/>
                    <a:p>
                      <a:r>
                        <a:rPr lang="de-DE" dirty="0"/>
                        <a:t>Normative Assessments </a:t>
                      </a:r>
                    </a:p>
                  </a:txBody>
                  <a:tcPr/>
                </a:tc>
                <a:tc>
                  <a:txBody>
                    <a:bodyPr/>
                    <a:lstStyle/>
                    <a:p>
                      <a:r>
                        <a:rPr lang="de-DE" dirty="0"/>
                        <a:t>Summative Assessments </a:t>
                      </a:r>
                    </a:p>
                  </a:txBody>
                  <a:tcPr/>
                </a:tc>
                <a:extLst>
                  <a:ext uri="{0D108BD9-81ED-4DB2-BD59-A6C34878D82A}">
                    <a16:rowId xmlns:a16="http://schemas.microsoft.com/office/drawing/2014/main" val="3704330334"/>
                  </a:ext>
                </a:extLst>
              </a:tr>
              <a:tr h="2301161">
                <a:tc>
                  <a:txBody>
                    <a:bodyPr/>
                    <a:lstStyle/>
                    <a:p>
                      <a:pPr marL="285750" indent="-285750">
                        <a:buFont typeface="Arial" panose="020B0604020202020204" pitchFamily="34" charset="0"/>
                        <a:buChar char="•"/>
                      </a:pPr>
                      <a:r>
                        <a:rPr lang="de-DE" dirty="0"/>
                        <a:t>Lernprozessbegleitende Diagnostik </a:t>
                      </a:r>
                    </a:p>
                    <a:p>
                      <a:pPr marL="285750" indent="-285750">
                        <a:buFont typeface="Arial" panose="020B0604020202020204" pitchFamily="34" charset="0"/>
                        <a:buChar char="•"/>
                      </a:pPr>
                      <a:r>
                        <a:rPr lang="de-DE" dirty="0"/>
                        <a:t>Förderdiagnostik </a:t>
                      </a:r>
                    </a:p>
                    <a:p>
                      <a:pPr marL="285750" indent="-285750">
                        <a:buFont typeface="Arial" panose="020B0604020202020204" pitchFamily="34" charset="0"/>
                        <a:buChar char="•"/>
                      </a:pPr>
                      <a:r>
                        <a:rPr lang="de-DE" dirty="0"/>
                        <a:t>Individuelle Lernstandsanalyse </a:t>
                      </a:r>
                    </a:p>
                    <a:p>
                      <a:pPr marL="285750" indent="-285750">
                        <a:buFont typeface="Arial" panose="020B0604020202020204" pitchFamily="34" charset="0"/>
                        <a:buChar char="•"/>
                      </a:pPr>
                      <a:r>
                        <a:rPr lang="de-DE" dirty="0"/>
                        <a:t>Lernerfolgsdiagnostik</a:t>
                      </a:r>
                    </a:p>
                    <a:p>
                      <a:pPr marL="285750" indent="-285750">
                        <a:buFont typeface="Arial" panose="020B0604020202020204" pitchFamily="34" charset="0"/>
                        <a:buChar char="•"/>
                      </a:pPr>
                      <a:r>
                        <a:rPr lang="de-DE" dirty="0"/>
                        <a:t>…</a:t>
                      </a:r>
                    </a:p>
                  </a:txBody>
                  <a:tcPr/>
                </a:tc>
                <a:tc>
                  <a:txBody>
                    <a:bodyPr/>
                    <a:lstStyle/>
                    <a:p>
                      <a:pPr marL="285750" indent="-285750">
                        <a:buFont typeface="Arial" panose="020B0604020202020204" pitchFamily="34" charset="0"/>
                        <a:buChar char="•"/>
                      </a:pPr>
                      <a:r>
                        <a:rPr lang="de-DE" dirty="0"/>
                        <a:t>Statusdiagnostik </a:t>
                      </a:r>
                    </a:p>
                    <a:p>
                      <a:pPr marL="285750" indent="-285750">
                        <a:buFont typeface="Arial" panose="020B0604020202020204" pitchFamily="34" charset="0"/>
                        <a:buChar char="•"/>
                      </a:pPr>
                      <a:r>
                        <a:rPr lang="de-DE" dirty="0"/>
                        <a:t>Feststellungsverfahren </a:t>
                      </a:r>
                    </a:p>
                    <a:p>
                      <a:pPr marL="285750" indent="-285750">
                        <a:buFont typeface="Arial" panose="020B0604020202020204" pitchFamily="34" charset="0"/>
                        <a:buChar char="•"/>
                      </a:pPr>
                      <a:r>
                        <a:rPr lang="de-DE" dirty="0"/>
                        <a:t>Testdiagnostik </a:t>
                      </a:r>
                    </a:p>
                    <a:p>
                      <a:pPr marL="285750" indent="-285750">
                        <a:buFont typeface="Arial" panose="020B0604020202020204" pitchFamily="34" charset="0"/>
                        <a:buChar char="•"/>
                      </a:pPr>
                      <a:r>
                        <a:rPr lang="de-DE" dirty="0"/>
                        <a:t>…</a:t>
                      </a:r>
                    </a:p>
                  </a:txBody>
                  <a:tcPr/>
                </a:tc>
                <a:tc>
                  <a:txBody>
                    <a:bodyPr/>
                    <a:lstStyle/>
                    <a:p>
                      <a:pPr marL="285750" indent="-285750">
                        <a:buFont typeface="Arial" panose="020B0604020202020204" pitchFamily="34" charset="0"/>
                        <a:buChar char="•"/>
                      </a:pPr>
                      <a:r>
                        <a:rPr lang="de-DE" dirty="0"/>
                        <a:t>Vergleichserhebungen </a:t>
                      </a:r>
                    </a:p>
                    <a:p>
                      <a:pPr marL="285750" indent="-285750">
                        <a:buFont typeface="Arial" panose="020B0604020202020204" pitchFamily="34" charset="0"/>
                        <a:buChar char="•"/>
                      </a:pPr>
                      <a:r>
                        <a:rPr lang="de-DE" dirty="0"/>
                        <a:t>PISA - </a:t>
                      </a:r>
                      <a:r>
                        <a:rPr lang="de-DE" sz="1200" dirty="0"/>
                        <a:t>Programme </a:t>
                      </a:r>
                      <a:r>
                        <a:rPr lang="de-DE" sz="1200" dirty="0" err="1"/>
                        <a:t>for</a:t>
                      </a:r>
                      <a:r>
                        <a:rPr lang="de-DE" sz="1200" dirty="0"/>
                        <a:t> International Student Assessment (9. Kl.)</a:t>
                      </a:r>
                    </a:p>
                    <a:p>
                      <a:pPr marL="285750" indent="-285750">
                        <a:buFont typeface="Arial" panose="020B0604020202020204" pitchFamily="34" charset="0"/>
                        <a:buChar char="•"/>
                      </a:pPr>
                      <a:r>
                        <a:rPr lang="de-DE" dirty="0"/>
                        <a:t>VERA - </a:t>
                      </a:r>
                      <a:r>
                        <a:rPr lang="de-DE" sz="1200" dirty="0" err="1"/>
                        <a:t>VERgleichsArbeiten</a:t>
                      </a:r>
                      <a:r>
                        <a:rPr lang="de-DE" sz="1200" dirty="0"/>
                        <a:t> (3. und 8. Kl.)</a:t>
                      </a:r>
                    </a:p>
                    <a:p>
                      <a:pPr marL="285750" indent="-285750">
                        <a:buFont typeface="Arial" panose="020B0604020202020204" pitchFamily="34" charset="0"/>
                        <a:buChar char="•"/>
                      </a:pPr>
                      <a:r>
                        <a:rPr lang="de-DE" dirty="0"/>
                        <a:t>IGLU - </a:t>
                      </a:r>
                      <a:r>
                        <a:rPr lang="de-DE" sz="1200" dirty="0"/>
                        <a:t>Internationale Grundschul-Lese-Untersuchung (4. Kl.)</a:t>
                      </a:r>
                    </a:p>
                    <a:p>
                      <a:pPr marL="285750" indent="-285750">
                        <a:buFont typeface="Arial" panose="020B0604020202020204" pitchFamily="34" charset="0"/>
                        <a:buChar char="•"/>
                      </a:pPr>
                      <a:r>
                        <a:rPr lang="de-DE" sz="1200" dirty="0"/>
                        <a:t>…</a:t>
                      </a:r>
                    </a:p>
                  </a:txBody>
                  <a:tcPr/>
                </a:tc>
                <a:extLst>
                  <a:ext uri="{0D108BD9-81ED-4DB2-BD59-A6C34878D82A}">
                    <a16:rowId xmlns:a16="http://schemas.microsoft.com/office/drawing/2014/main" val="2611609067"/>
                  </a:ext>
                </a:extLst>
              </a:tr>
            </a:tbl>
          </a:graphicData>
        </a:graphic>
      </p:graphicFrame>
      <p:sp>
        <p:nvSpPr>
          <p:cNvPr id="5" name="Textfeld 4">
            <a:extLst>
              <a:ext uri="{FF2B5EF4-FFF2-40B4-BE49-F238E27FC236}">
                <a16:creationId xmlns:a16="http://schemas.microsoft.com/office/drawing/2014/main" id="{EB535227-9855-41EC-A451-75A10BF68492}"/>
              </a:ext>
            </a:extLst>
          </p:cNvPr>
          <p:cNvSpPr txBox="1"/>
          <p:nvPr/>
        </p:nvSpPr>
        <p:spPr>
          <a:xfrm>
            <a:off x="320673" y="5500336"/>
            <a:ext cx="8502651" cy="553998"/>
          </a:xfrm>
          <a:prstGeom prst="rect">
            <a:avLst/>
          </a:prstGeom>
          <a:noFill/>
        </p:spPr>
        <p:txBody>
          <a:bodyPr wrap="square" rtlCol="0">
            <a:spAutoFit/>
          </a:bodyPr>
          <a:lstStyle/>
          <a:p>
            <a:r>
              <a:rPr lang="de-DE" sz="1500" dirty="0"/>
              <a:t>(Ebert, Rix 2018)</a:t>
            </a:r>
          </a:p>
          <a:p>
            <a:r>
              <a:rPr lang="de-DE" sz="1500" dirty="0"/>
              <a:t>Hierzu auch M. Hasselhorn im IQSH: https://www.youtube.com/watch?app=desktop&amp;v=X-qdTm0EeI0</a:t>
            </a:r>
          </a:p>
        </p:txBody>
      </p:sp>
      <p:sp>
        <p:nvSpPr>
          <p:cNvPr id="7" name="Textfeld 6">
            <a:extLst>
              <a:ext uri="{FF2B5EF4-FFF2-40B4-BE49-F238E27FC236}">
                <a16:creationId xmlns:a16="http://schemas.microsoft.com/office/drawing/2014/main" id="{D4DECFA4-1E43-4CAA-A0D1-F938E331AA28}"/>
              </a:ext>
            </a:extLst>
          </p:cNvPr>
          <p:cNvSpPr txBox="1"/>
          <p:nvPr/>
        </p:nvSpPr>
        <p:spPr>
          <a:xfrm>
            <a:off x="320673" y="1749293"/>
            <a:ext cx="8502651" cy="646331"/>
          </a:xfrm>
          <a:prstGeom prst="rect">
            <a:avLst/>
          </a:prstGeom>
          <a:noFill/>
        </p:spPr>
        <p:txBody>
          <a:bodyPr wrap="square" rtlCol="0">
            <a:spAutoFit/>
          </a:bodyPr>
          <a:lstStyle/>
          <a:p>
            <a:r>
              <a:rPr lang="de-DE" dirty="0"/>
              <a:t>Anstelle des Begriffs Diagnostik ist in der Literatur auch von Assessment die Rede. </a:t>
            </a:r>
          </a:p>
          <a:p>
            <a:r>
              <a:rPr lang="de-DE" dirty="0"/>
              <a:t>Drei Arten von Diagnostik / Assessments werden unterschieden: </a:t>
            </a:r>
          </a:p>
        </p:txBody>
      </p:sp>
      <p:pic>
        <p:nvPicPr>
          <p:cNvPr id="6" name="Grafik 5" descr="Glühbirne Clipart - Lizenzfrei - GoGraph">
            <a:extLst>
              <a:ext uri="{FF2B5EF4-FFF2-40B4-BE49-F238E27FC236}">
                <a16:creationId xmlns:a16="http://schemas.microsoft.com/office/drawing/2014/main" id="{B818D4F4-0650-4D9E-8CCA-25D33A3501BE}"/>
              </a:ext>
            </a:extLst>
          </p:cNvPr>
          <p:cNvPicPr/>
          <p:nvPr/>
        </p:nvPicPr>
        <p:blipFill rotWithShape="1">
          <a:blip r:embed="rId3">
            <a:extLst>
              <a:ext uri="{28A0092B-C50C-407E-A947-70E740481C1C}">
                <a14:useLocalDpi xmlns:a14="http://schemas.microsoft.com/office/drawing/2010/main" val="0"/>
              </a:ext>
            </a:extLst>
          </a:blip>
          <a:srcRect l="18863" t="8505" r="11886" b="15979"/>
          <a:stretch/>
        </p:blipFill>
        <p:spPr bwMode="auto">
          <a:xfrm>
            <a:off x="7922370" y="570704"/>
            <a:ext cx="900954" cy="9788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0209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699622E-BD46-4F33-AF89-014FB20F6C80}"/>
              </a:ext>
            </a:extLst>
          </p:cNvPr>
          <p:cNvSpPr>
            <a:spLocks noGrp="1"/>
          </p:cNvSpPr>
          <p:nvPr>
            <p:ph idx="1"/>
          </p:nvPr>
        </p:nvSpPr>
        <p:spPr>
          <a:xfrm>
            <a:off x="554038" y="2140226"/>
            <a:ext cx="7920000" cy="3458817"/>
          </a:xfrm>
        </p:spPr>
        <p:txBody>
          <a:bodyPr>
            <a:normAutofit fontScale="92500" lnSpcReduction="10000"/>
          </a:bodyPr>
          <a:lstStyle/>
          <a:p>
            <a:pPr marL="0" indent="0">
              <a:buNone/>
            </a:pPr>
            <a:r>
              <a:rPr lang="de-DE" dirty="0"/>
              <a:t>„Es ist noch einmal zu betonen: Die diagnostische Kompetenz [der Lehrkräfte] ist auf die </a:t>
            </a:r>
            <a:r>
              <a:rPr lang="de-DE" b="1" dirty="0"/>
              <a:t>lernprozessbegleitende Diagnostik</a:t>
            </a:r>
            <a:r>
              <a:rPr lang="de-DE" dirty="0"/>
              <a:t> zu fokussieren…“ </a:t>
            </a:r>
          </a:p>
          <a:p>
            <a:pPr marL="0" indent="0">
              <a:buNone/>
            </a:pPr>
            <a:r>
              <a:rPr lang="de-DE" sz="1600" dirty="0"/>
              <a:t>(Ebert, Rix 2018) </a:t>
            </a:r>
          </a:p>
          <a:p>
            <a:pPr marL="0" indent="0">
              <a:buNone/>
            </a:pPr>
            <a:endParaRPr lang="de-DE" dirty="0"/>
          </a:p>
          <a:p>
            <a:pPr marL="0" indent="0">
              <a:buNone/>
            </a:pPr>
            <a:r>
              <a:rPr lang="de-DE" dirty="0"/>
              <a:t>Die Vorgehensweise einer lernprozessbegleitenden Diagnostik zeichnet sich durch ihr zirkuläres Vorgehen aus.  </a:t>
            </a:r>
          </a:p>
          <a:p>
            <a:pPr marL="0" indent="0">
              <a:buNone/>
            </a:pPr>
            <a:endParaRPr lang="de-DE" dirty="0"/>
          </a:p>
        </p:txBody>
      </p:sp>
      <p:pic>
        <p:nvPicPr>
          <p:cNvPr id="4" name="Grafik 3" descr="Glühbirne Clipart - Lizenzfrei - GoGraph">
            <a:extLst>
              <a:ext uri="{FF2B5EF4-FFF2-40B4-BE49-F238E27FC236}">
                <a16:creationId xmlns:a16="http://schemas.microsoft.com/office/drawing/2014/main" id="{F59AA486-7A23-45FA-ACE8-D60A32F864B7}"/>
              </a:ext>
            </a:extLst>
          </p:cNvPr>
          <p:cNvPicPr/>
          <p:nvPr/>
        </p:nvPicPr>
        <p:blipFill rotWithShape="1">
          <a:blip r:embed="rId2">
            <a:extLst>
              <a:ext uri="{28A0092B-C50C-407E-A947-70E740481C1C}">
                <a14:useLocalDpi xmlns:a14="http://schemas.microsoft.com/office/drawing/2010/main" val="0"/>
              </a:ext>
            </a:extLst>
          </a:blip>
          <a:srcRect l="18863" t="8505" r="11886" b="15979"/>
          <a:stretch/>
        </p:blipFill>
        <p:spPr bwMode="auto">
          <a:xfrm>
            <a:off x="7882177" y="675061"/>
            <a:ext cx="900954" cy="9788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001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2813" y="2720329"/>
            <a:ext cx="8423563" cy="4012786"/>
          </a:xfrm>
        </p:spPr>
        <p:txBody>
          <a:bodyPr>
            <a:normAutofit/>
          </a:bodyPr>
          <a:lstStyle/>
          <a:p>
            <a:pPr marL="0" indent="0">
              <a:lnSpc>
                <a:spcPct val="115000"/>
              </a:lnSpc>
              <a:spcAft>
                <a:spcPts val="1000"/>
              </a:spcAft>
              <a:buNone/>
            </a:pPr>
            <a:r>
              <a:rPr lang="de-DE" sz="1500" b="1" dirty="0">
                <a:ea typeface="Calibri" panose="020F0502020204030204" pitchFamily="34" charset="0"/>
                <a:cs typeface="Times New Roman" panose="02020603050405020304" pitchFamily="18" charset="0"/>
              </a:rPr>
              <a:t>13:30 – 14:45</a:t>
            </a:r>
            <a:r>
              <a:rPr lang="de-DE" sz="1500" dirty="0">
                <a:ea typeface="Calibri" panose="020F0502020204030204" pitchFamily="34" charset="0"/>
                <a:cs typeface="Times New Roman" panose="02020603050405020304" pitchFamily="18" charset="0"/>
              </a:rPr>
              <a:t>	Diagnostische Zugriffsweisen / Sach- und Handlungsstrukturgitter</a:t>
            </a:r>
          </a:p>
          <a:p>
            <a:pPr marL="0" indent="0">
              <a:lnSpc>
                <a:spcPct val="115000"/>
              </a:lnSpc>
              <a:spcAft>
                <a:spcPts val="1000"/>
              </a:spcAft>
              <a:buNone/>
            </a:pPr>
            <a:r>
              <a:rPr lang="de-DE" sz="1500" b="1" dirty="0">
                <a:ea typeface="Calibri" panose="020F0502020204030204" pitchFamily="34" charset="0"/>
                <a:cs typeface="Times New Roman" panose="02020603050405020304" pitchFamily="18" charset="0"/>
              </a:rPr>
              <a:t>14:45 – 15:00</a:t>
            </a:r>
            <a:r>
              <a:rPr lang="de-DE" sz="1500" dirty="0">
                <a:ea typeface="Calibri" panose="020F0502020204030204" pitchFamily="34" charset="0"/>
                <a:cs typeface="Times New Roman" panose="02020603050405020304" pitchFamily="18" charset="0"/>
              </a:rPr>
              <a:t>	Zusammenfassung / Offene Fragen / Feedback / Ausblick</a:t>
            </a:r>
          </a:p>
          <a:p>
            <a:pPr marL="0" indent="0">
              <a:buNone/>
            </a:pPr>
            <a:r>
              <a:rPr lang="de-DE" sz="1500" b="1" dirty="0"/>
              <a:t>15:00 Uhr</a:t>
            </a:r>
            <a:r>
              <a:rPr lang="de-DE" sz="1500" dirty="0"/>
              <a:t>	Ende </a:t>
            </a:r>
            <a:r>
              <a:rPr lang="de-DE" sz="1500" dirty="0">
                <a:sym typeface="Wingdings" panose="05000000000000000000" pitchFamily="2" charset="2"/>
              </a:rPr>
              <a:t></a:t>
            </a:r>
            <a:endParaRPr lang="de-DE" sz="1500" dirty="0"/>
          </a:p>
        </p:txBody>
      </p:sp>
      <p:sp>
        <p:nvSpPr>
          <p:cNvPr id="3" name="Titel 2"/>
          <p:cNvSpPr>
            <a:spLocks noGrp="1"/>
          </p:cNvSpPr>
          <p:nvPr>
            <p:ph type="title"/>
          </p:nvPr>
        </p:nvSpPr>
        <p:spPr/>
        <p:txBody>
          <a:bodyPr/>
          <a:lstStyle/>
          <a:p>
            <a:r>
              <a:rPr lang="de-DE" dirty="0"/>
              <a:t>Diagnostik- und Leistungsbewertung </a:t>
            </a:r>
          </a:p>
        </p:txBody>
      </p:sp>
      <p:pic>
        <p:nvPicPr>
          <p:cNvPr id="5" name="Grafik 4">
            <a:extLst>
              <a:ext uri="{FF2B5EF4-FFF2-40B4-BE49-F238E27FC236}">
                <a16:creationId xmlns:a16="http://schemas.microsoft.com/office/drawing/2014/main" id="{D37557BA-800F-4A63-999C-AC2F4ABC4D81}"/>
              </a:ext>
            </a:extLst>
          </p:cNvPr>
          <p:cNvPicPr>
            <a:picLocks noChangeAspect="1"/>
          </p:cNvPicPr>
          <p:nvPr/>
        </p:nvPicPr>
        <p:blipFill>
          <a:blip r:embed="rId3"/>
          <a:stretch>
            <a:fillRect/>
          </a:stretch>
        </p:blipFill>
        <p:spPr>
          <a:xfrm>
            <a:off x="7621825" y="243397"/>
            <a:ext cx="1124292" cy="1124292"/>
          </a:xfrm>
          <a:prstGeom prst="rect">
            <a:avLst/>
          </a:prstGeom>
        </p:spPr>
      </p:pic>
    </p:spTree>
    <p:extLst>
      <p:ext uri="{BB962C8B-B14F-4D97-AF65-F5344CB8AC3E}">
        <p14:creationId xmlns:p14="http://schemas.microsoft.com/office/powerpoint/2010/main" val="3317468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2C9B78-9EB6-4FAB-BD37-CBE53EF78A1E}"/>
              </a:ext>
            </a:extLst>
          </p:cNvPr>
          <p:cNvSpPr>
            <a:spLocks noGrp="1"/>
          </p:cNvSpPr>
          <p:nvPr>
            <p:ph type="title"/>
          </p:nvPr>
        </p:nvSpPr>
        <p:spPr/>
        <p:txBody>
          <a:bodyPr>
            <a:normAutofit/>
          </a:bodyPr>
          <a:lstStyle/>
          <a:p>
            <a:r>
              <a:rPr lang="de-DE" dirty="0"/>
              <a:t>Diagnostische Grundlagen</a:t>
            </a:r>
            <a:br>
              <a:rPr lang="de-DE" dirty="0"/>
            </a:br>
            <a:r>
              <a:rPr lang="de-DE" sz="2300" dirty="0"/>
              <a:t>Diagnose- und Förderkreislauf (SINUS) </a:t>
            </a:r>
            <a:endParaRPr lang="de-DE" dirty="0"/>
          </a:p>
        </p:txBody>
      </p:sp>
      <p:pic>
        <p:nvPicPr>
          <p:cNvPr id="5" name="Grafik 4">
            <a:extLst>
              <a:ext uri="{FF2B5EF4-FFF2-40B4-BE49-F238E27FC236}">
                <a16:creationId xmlns:a16="http://schemas.microsoft.com/office/drawing/2014/main" id="{F9625700-AEAE-4A30-9E79-AE9E0CC7C7AE}"/>
              </a:ext>
            </a:extLst>
          </p:cNvPr>
          <p:cNvPicPr>
            <a:picLocks noChangeAspect="1"/>
          </p:cNvPicPr>
          <p:nvPr/>
        </p:nvPicPr>
        <p:blipFill rotWithShape="1">
          <a:blip r:embed="rId2"/>
          <a:srcRect l="35387" t="9431" r="32167" b="74146"/>
          <a:stretch/>
        </p:blipFill>
        <p:spPr>
          <a:xfrm>
            <a:off x="863600" y="1939751"/>
            <a:ext cx="7416800" cy="3984553"/>
          </a:xfrm>
          <a:prstGeom prst="rect">
            <a:avLst/>
          </a:prstGeom>
        </p:spPr>
      </p:pic>
      <p:sp>
        <p:nvSpPr>
          <p:cNvPr id="6" name="Textfeld 5">
            <a:extLst>
              <a:ext uri="{FF2B5EF4-FFF2-40B4-BE49-F238E27FC236}">
                <a16:creationId xmlns:a16="http://schemas.microsoft.com/office/drawing/2014/main" id="{EEBB7F01-B1C7-4678-B1E9-D88AC0E524FD}"/>
              </a:ext>
            </a:extLst>
          </p:cNvPr>
          <p:cNvSpPr txBox="1"/>
          <p:nvPr/>
        </p:nvSpPr>
        <p:spPr>
          <a:xfrm rot="16200000">
            <a:off x="6688456" y="4006104"/>
            <a:ext cx="3907787" cy="284171"/>
          </a:xfrm>
          <a:prstGeom prst="rect">
            <a:avLst/>
          </a:prstGeom>
          <a:noFill/>
        </p:spPr>
        <p:txBody>
          <a:bodyPr wrap="square" rtlCol="0">
            <a:spAutoFit/>
          </a:bodyPr>
          <a:lstStyle/>
          <a:p>
            <a:r>
              <a:rPr lang="de-DE" sz="1200" dirty="0"/>
              <a:t>(Schönknecht, Maier 2012)</a:t>
            </a:r>
          </a:p>
        </p:txBody>
      </p:sp>
      <p:pic>
        <p:nvPicPr>
          <p:cNvPr id="8" name="Grafik 7" descr="Glühbirne Clipart - Lizenzfrei - GoGraph">
            <a:extLst>
              <a:ext uri="{FF2B5EF4-FFF2-40B4-BE49-F238E27FC236}">
                <a16:creationId xmlns:a16="http://schemas.microsoft.com/office/drawing/2014/main" id="{6A17FD8C-25EE-4744-926B-53F082A9EF81}"/>
              </a:ext>
            </a:extLst>
          </p:cNvPr>
          <p:cNvPicPr/>
          <p:nvPr/>
        </p:nvPicPr>
        <p:blipFill rotWithShape="1">
          <a:blip r:embed="rId3">
            <a:extLst>
              <a:ext uri="{28A0092B-C50C-407E-A947-70E740481C1C}">
                <a14:useLocalDpi xmlns:a14="http://schemas.microsoft.com/office/drawing/2010/main" val="0"/>
              </a:ext>
            </a:extLst>
          </a:blip>
          <a:srcRect l="18863" t="8505" r="11886" b="15979"/>
          <a:stretch/>
        </p:blipFill>
        <p:spPr bwMode="auto">
          <a:xfrm>
            <a:off x="7883481" y="642488"/>
            <a:ext cx="900954" cy="9788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1305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68EC5C8E-9002-445E-9077-E83783BB2233}"/>
              </a:ext>
            </a:extLst>
          </p:cNvPr>
          <p:cNvSpPr>
            <a:spLocks noGrp="1"/>
          </p:cNvSpPr>
          <p:nvPr>
            <p:ph type="title"/>
          </p:nvPr>
        </p:nvSpPr>
        <p:spPr>
          <a:xfrm>
            <a:off x="628650" y="410081"/>
            <a:ext cx="7886700" cy="994172"/>
          </a:xfrm>
        </p:spPr>
        <p:txBody>
          <a:bodyPr>
            <a:noAutofit/>
          </a:bodyPr>
          <a:lstStyle/>
          <a:p>
            <a:r>
              <a:rPr lang="de-DE" dirty="0"/>
              <a:t>Diagnostik im Sachunterricht</a:t>
            </a:r>
            <a:br>
              <a:rPr lang="de-DE" dirty="0"/>
            </a:br>
            <a:r>
              <a:rPr lang="de-DE" sz="2300" dirty="0"/>
              <a:t>Verfahren</a:t>
            </a:r>
            <a:endParaRPr lang="de-DE" dirty="0"/>
          </a:p>
        </p:txBody>
      </p:sp>
      <p:pic>
        <p:nvPicPr>
          <p:cNvPr id="13" name="Grafik 12" descr="Glühbirne Clipart - Lizenzfrei - GoGraph">
            <a:extLst>
              <a:ext uri="{FF2B5EF4-FFF2-40B4-BE49-F238E27FC236}">
                <a16:creationId xmlns:a16="http://schemas.microsoft.com/office/drawing/2014/main" id="{D0E52F30-0EDD-4EA4-99BF-AE50E375A462}"/>
              </a:ext>
            </a:extLst>
          </p:cNvPr>
          <p:cNvPicPr/>
          <p:nvPr/>
        </p:nvPicPr>
        <p:blipFill rotWithShape="1">
          <a:blip r:embed="rId3">
            <a:extLst>
              <a:ext uri="{28A0092B-C50C-407E-A947-70E740481C1C}">
                <a14:useLocalDpi xmlns:a14="http://schemas.microsoft.com/office/drawing/2010/main" val="0"/>
              </a:ext>
            </a:extLst>
          </a:blip>
          <a:srcRect l="18863" t="8505" r="11886" b="15979"/>
          <a:stretch/>
        </p:blipFill>
        <p:spPr bwMode="auto">
          <a:xfrm>
            <a:off x="8008249" y="615427"/>
            <a:ext cx="900954" cy="978828"/>
          </a:xfrm>
          <a:prstGeom prst="rect">
            <a:avLst/>
          </a:prstGeom>
          <a:noFill/>
          <a:ln>
            <a:noFill/>
          </a:ln>
          <a:extLst>
            <a:ext uri="{53640926-AAD7-44D8-BBD7-CCE9431645EC}">
              <a14:shadowObscured xmlns:a14="http://schemas.microsoft.com/office/drawing/2010/main"/>
            </a:ext>
          </a:extLst>
        </p:spPr>
      </p:pic>
      <p:sp>
        <p:nvSpPr>
          <p:cNvPr id="3" name="Textfeld 2">
            <a:extLst>
              <a:ext uri="{FF2B5EF4-FFF2-40B4-BE49-F238E27FC236}">
                <a16:creationId xmlns:a16="http://schemas.microsoft.com/office/drawing/2014/main" id="{84E75E3B-F800-47BF-BA98-B0B59C591B46}"/>
              </a:ext>
            </a:extLst>
          </p:cNvPr>
          <p:cNvSpPr txBox="1"/>
          <p:nvPr/>
        </p:nvSpPr>
        <p:spPr>
          <a:xfrm>
            <a:off x="826606" y="1897005"/>
            <a:ext cx="7886699" cy="3927357"/>
          </a:xfrm>
          <a:prstGeom prst="rect">
            <a:avLst/>
          </a:prstGeom>
          <a:noFill/>
        </p:spPr>
        <p:txBody>
          <a:bodyPr wrap="square" rtlCol="0">
            <a:spAutoFit/>
          </a:bodyPr>
          <a:lstStyle/>
          <a:p>
            <a:r>
              <a:rPr lang="de-DE" b="1" dirty="0"/>
              <a:t>Mögliche Erhebungsformen: </a:t>
            </a:r>
          </a:p>
          <a:p>
            <a:endParaRPr lang="de-DE" dirty="0"/>
          </a:p>
          <a:p>
            <a:pPr marL="285750" indent="-285750">
              <a:lnSpc>
                <a:spcPct val="150000"/>
              </a:lnSpc>
              <a:buFont typeface="Wingdings" panose="05000000000000000000" pitchFamily="2" charset="2"/>
              <a:buChar char="ü"/>
            </a:pPr>
            <a:r>
              <a:rPr lang="de-DE" dirty="0"/>
              <a:t>Gespräche und offene Fragen (Schriftlich und mündlich z.B. Fragebogen, Quiz, Diagnostischer Dialog, SuS-Präsentationen, SuS-Beiträge..)</a:t>
            </a:r>
          </a:p>
          <a:p>
            <a:pPr marL="285750" indent="-285750">
              <a:lnSpc>
                <a:spcPct val="150000"/>
              </a:lnSpc>
              <a:buFont typeface="Wingdings" panose="05000000000000000000" pitchFamily="2" charset="2"/>
              <a:buChar char="ü"/>
            </a:pPr>
            <a:r>
              <a:rPr lang="de-DE" dirty="0"/>
              <a:t>Sachzeichnungen, die ggf. zusätzlich beschriftet werden, alternative SuS-Produkte</a:t>
            </a:r>
          </a:p>
          <a:p>
            <a:pPr marL="285750" indent="-285750">
              <a:lnSpc>
                <a:spcPct val="150000"/>
              </a:lnSpc>
              <a:buFont typeface="Wingdings" panose="05000000000000000000" pitchFamily="2" charset="2"/>
              <a:buChar char="ü"/>
            </a:pPr>
            <a:r>
              <a:rPr lang="de-DE" dirty="0"/>
              <a:t>Ideen aufschreiben (Mind-Maps / Concept-Maps / Begriffsnetze..) </a:t>
            </a:r>
          </a:p>
          <a:p>
            <a:pPr marL="285750" indent="-285750">
              <a:lnSpc>
                <a:spcPct val="150000"/>
              </a:lnSpc>
              <a:buFont typeface="Wingdings" panose="05000000000000000000" pitchFamily="2" charset="2"/>
              <a:buChar char="ü"/>
            </a:pPr>
            <a:r>
              <a:rPr lang="de-DE" dirty="0"/>
              <a:t>Sortieren von Gegenständen (Kategoriales Organisieren z.B. Bildkarten) </a:t>
            </a:r>
          </a:p>
          <a:p>
            <a:pPr marL="285750" indent="-285750">
              <a:lnSpc>
                <a:spcPct val="150000"/>
              </a:lnSpc>
              <a:buFont typeface="Wingdings" panose="05000000000000000000" pitchFamily="2" charset="2"/>
              <a:buChar char="ü"/>
            </a:pPr>
            <a:r>
              <a:rPr lang="de-DE" dirty="0"/>
              <a:t>Kriteriengeleitete Beobachtungen</a:t>
            </a:r>
          </a:p>
          <a:p>
            <a:pPr marL="285750" indent="-285750">
              <a:lnSpc>
                <a:spcPct val="150000"/>
              </a:lnSpc>
              <a:buFont typeface="Wingdings" panose="05000000000000000000" pitchFamily="2" charset="2"/>
              <a:buChar char="ü"/>
            </a:pPr>
            <a:r>
              <a:rPr lang="de-DE" dirty="0"/>
              <a:t>…</a:t>
            </a:r>
          </a:p>
        </p:txBody>
      </p:sp>
      <p:sp>
        <p:nvSpPr>
          <p:cNvPr id="17" name="Textfeld 16">
            <a:extLst>
              <a:ext uri="{FF2B5EF4-FFF2-40B4-BE49-F238E27FC236}">
                <a16:creationId xmlns:a16="http://schemas.microsoft.com/office/drawing/2014/main" id="{F96FE68B-A18E-4338-BE9D-BBE3F3478D14}"/>
              </a:ext>
            </a:extLst>
          </p:cNvPr>
          <p:cNvSpPr txBox="1"/>
          <p:nvPr/>
        </p:nvSpPr>
        <p:spPr>
          <a:xfrm>
            <a:off x="1139684" y="5824362"/>
            <a:ext cx="2319131" cy="261610"/>
          </a:xfrm>
          <a:prstGeom prst="rect">
            <a:avLst/>
          </a:prstGeom>
          <a:noFill/>
        </p:spPr>
        <p:txBody>
          <a:bodyPr wrap="square" rtlCol="0">
            <a:spAutoFit/>
          </a:bodyPr>
          <a:lstStyle/>
          <a:p>
            <a:r>
              <a:rPr lang="de-DE" sz="1100" dirty="0"/>
              <a:t>(Schönknecht/Ederer/ Klenk 2006)</a:t>
            </a:r>
          </a:p>
        </p:txBody>
      </p:sp>
    </p:spTree>
    <p:extLst>
      <p:ext uri="{BB962C8B-B14F-4D97-AF65-F5344CB8AC3E}">
        <p14:creationId xmlns:p14="http://schemas.microsoft.com/office/powerpoint/2010/main" val="3200263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D3187-8FDD-4780-9257-DCBCD00A9C27}"/>
              </a:ext>
            </a:extLst>
          </p:cNvPr>
          <p:cNvSpPr>
            <a:spLocks noGrp="1"/>
          </p:cNvSpPr>
          <p:nvPr>
            <p:ph type="title"/>
          </p:nvPr>
        </p:nvSpPr>
        <p:spPr/>
        <p:txBody>
          <a:bodyPr>
            <a:normAutofit/>
          </a:bodyPr>
          <a:lstStyle/>
          <a:p>
            <a:r>
              <a:rPr lang="de-DE" dirty="0"/>
              <a:t>Diagnostik im Sachunterricht</a:t>
            </a:r>
            <a:br>
              <a:rPr lang="de-DE" dirty="0"/>
            </a:br>
            <a:r>
              <a:rPr lang="de-DE" sz="2200" dirty="0"/>
              <a:t>Aufgaben &amp; Ziele einer lernprozessbegleitenden Diagnostik</a:t>
            </a:r>
          </a:p>
        </p:txBody>
      </p:sp>
      <p:pic>
        <p:nvPicPr>
          <p:cNvPr id="4" name="Grafik 3" descr="Glühbirne Clipart - Lizenzfrei - GoGraph">
            <a:extLst>
              <a:ext uri="{FF2B5EF4-FFF2-40B4-BE49-F238E27FC236}">
                <a16:creationId xmlns:a16="http://schemas.microsoft.com/office/drawing/2014/main" id="{FDE42A36-E724-4520-ABA7-C013C5A3F892}"/>
              </a:ext>
            </a:extLst>
          </p:cNvPr>
          <p:cNvPicPr/>
          <p:nvPr/>
        </p:nvPicPr>
        <p:blipFill rotWithShape="1">
          <a:blip r:embed="rId2">
            <a:extLst>
              <a:ext uri="{28A0092B-C50C-407E-A947-70E740481C1C}">
                <a14:useLocalDpi xmlns:a14="http://schemas.microsoft.com/office/drawing/2010/main" val="0"/>
              </a:ext>
            </a:extLst>
          </a:blip>
          <a:srcRect l="18863" t="8505" r="11886" b="15979"/>
          <a:stretch/>
        </p:blipFill>
        <p:spPr bwMode="auto">
          <a:xfrm>
            <a:off x="8080710" y="402011"/>
            <a:ext cx="900954" cy="978828"/>
          </a:xfrm>
          <a:prstGeom prst="rect">
            <a:avLst/>
          </a:prstGeom>
          <a:noFill/>
          <a:ln>
            <a:noFill/>
          </a:ln>
          <a:extLst>
            <a:ext uri="{53640926-AAD7-44D8-BBD7-CCE9431645EC}">
              <a14:shadowObscured xmlns:a14="http://schemas.microsoft.com/office/drawing/2010/main"/>
            </a:ext>
          </a:extLst>
        </p:spPr>
      </p:pic>
      <p:sp>
        <p:nvSpPr>
          <p:cNvPr id="5" name="Textfeld 4">
            <a:extLst>
              <a:ext uri="{FF2B5EF4-FFF2-40B4-BE49-F238E27FC236}">
                <a16:creationId xmlns:a16="http://schemas.microsoft.com/office/drawing/2014/main" id="{E7BC2B47-3DA9-4315-9BA5-0052F3DD94AE}"/>
              </a:ext>
            </a:extLst>
          </p:cNvPr>
          <p:cNvSpPr txBox="1"/>
          <p:nvPr/>
        </p:nvSpPr>
        <p:spPr>
          <a:xfrm>
            <a:off x="785194" y="1627994"/>
            <a:ext cx="8196470" cy="4870564"/>
          </a:xfrm>
          <a:prstGeom prst="rect">
            <a:avLst/>
          </a:prstGeom>
          <a:noFill/>
        </p:spPr>
        <p:txBody>
          <a:bodyPr wrap="square" rtlCol="0">
            <a:spAutoFit/>
          </a:bodyPr>
          <a:lstStyle/>
          <a:p>
            <a:r>
              <a:rPr lang="de-DE" b="1" dirty="0"/>
              <a:t>für die Lehrperson:</a:t>
            </a:r>
          </a:p>
          <a:p>
            <a:pPr marL="285750" indent="-285750">
              <a:buFont typeface="Arial" panose="020B0604020202020204" pitchFamily="34" charset="0"/>
              <a:buChar char="•"/>
            </a:pPr>
            <a:r>
              <a:rPr lang="de-DE" dirty="0"/>
              <a:t>Hilfe bei Planung von Unterricht / </a:t>
            </a:r>
            <a:r>
              <a:rPr lang="de-DE" altLang="de-DE" dirty="0"/>
              <a:t>Lerngegenstand und mögliche Lernprozesse analysieren und didaktisch aufbereiten</a:t>
            </a:r>
          </a:p>
          <a:p>
            <a:pPr marL="285750" indent="-285750">
              <a:spcAft>
                <a:spcPts val="900"/>
              </a:spcAft>
              <a:buFont typeface="Arial" panose="020B0604020202020204" pitchFamily="34" charset="0"/>
              <a:buChar char="•"/>
              <a:tabLst>
                <a:tab pos="510779" algn="l"/>
                <a:tab pos="589360" algn="l"/>
                <a:tab pos="926306" algn="l"/>
                <a:tab pos="1263254" algn="l"/>
                <a:tab pos="1600200" algn="l"/>
                <a:tab pos="1937147" algn="l"/>
                <a:tab pos="2274094" algn="l"/>
                <a:tab pos="2611041" algn="l"/>
                <a:tab pos="2947988" algn="l"/>
                <a:tab pos="3284935" algn="l"/>
                <a:tab pos="3621881" algn="l"/>
                <a:tab pos="3958829" algn="l"/>
                <a:tab pos="4295775" algn="l"/>
                <a:tab pos="4632722" algn="l"/>
                <a:tab pos="4969669" algn="l"/>
                <a:tab pos="5306616" algn="l"/>
                <a:tab pos="5643563" algn="l"/>
                <a:tab pos="5980510" algn="l"/>
                <a:tab pos="6317456" algn="l"/>
                <a:tab pos="6654404" algn="l"/>
                <a:tab pos="6991350" algn="l"/>
              </a:tabLst>
            </a:pPr>
            <a:r>
              <a:rPr lang="de-DE" dirty="0"/>
              <a:t>Grundlage individueller Förderung / </a:t>
            </a:r>
            <a:r>
              <a:rPr lang="de-DE" altLang="de-DE" dirty="0"/>
              <a:t>Entwicklungs- und Erziehungsbedürfnisse berücksichtigen, individuelle (qualitative) Lernberatung</a:t>
            </a:r>
          </a:p>
          <a:p>
            <a:pPr marL="285750" indent="-285750">
              <a:spcAft>
                <a:spcPts val="900"/>
              </a:spcAft>
              <a:buFont typeface="Arial" panose="020B0604020202020204" pitchFamily="34" charset="0"/>
              <a:buChar char="•"/>
              <a:tabLst>
                <a:tab pos="510779" algn="l"/>
                <a:tab pos="589360" algn="l"/>
                <a:tab pos="926306" algn="l"/>
                <a:tab pos="1263254" algn="l"/>
                <a:tab pos="1600200" algn="l"/>
                <a:tab pos="1937147" algn="l"/>
                <a:tab pos="2274094" algn="l"/>
                <a:tab pos="2611041" algn="l"/>
                <a:tab pos="2947988" algn="l"/>
                <a:tab pos="3284935" algn="l"/>
                <a:tab pos="3621881" algn="l"/>
                <a:tab pos="3958829" algn="l"/>
                <a:tab pos="4295775" algn="l"/>
                <a:tab pos="4632722" algn="l"/>
                <a:tab pos="4969669" algn="l"/>
                <a:tab pos="5306616" algn="l"/>
                <a:tab pos="5643563" algn="l"/>
                <a:tab pos="5980510" algn="l"/>
                <a:tab pos="6317456" algn="l"/>
                <a:tab pos="6654404" algn="l"/>
                <a:tab pos="6991350" algn="l"/>
              </a:tabLst>
            </a:pPr>
            <a:r>
              <a:rPr lang="de-DE" dirty="0"/>
              <a:t>Dokumentation von Lernverläufen / </a:t>
            </a:r>
            <a:r>
              <a:rPr lang="de-DE" altLang="de-DE" dirty="0"/>
              <a:t>Prozessorientierte, entwicklungsorientierte Lernbegleitung / Lernbegleitung innerhalb eines differenzierten Unterrichtskonzeptes (Zielerreichung- Zieldifferenz)</a:t>
            </a:r>
          </a:p>
          <a:p>
            <a:pPr marL="285750" indent="-285750">
              <a:spcAft>
                <a:spcPts val="900"/>
              </a:spcAft>
              <a:buFont typeface="Arial" panose="020B0604020202020204" pitchFamily="34" charset="0"/>
              <a:buChar char="•"/>
              <a:tabLst>
                <a:tab pos="510779" algn="l"/>
                <a:tab pos="589360" algn="l"/>
                <a:tab pos="926306" algn="l"/>
                <a:tab pos="1263254" algn="l"/>
                <a:tab pos="1600200" algn="l"/>
                <a:tab pos="1937147" algn="l"/>
                <a:tab pos="2274094" algn="l"/>
                <a:tab pos="2611041" algn="l"/>
                <a:tab pos="2947988" algn="l"/>
                <a:tab pos="3284935" algn="l"/>
                <a:tab pos="3621881" algn="l"/>
                <a:tab pos="3958829" algn="l"/>
                <a:tab pos="4295775" algn="l"/>
                <a:tab pos="4632722" algn="l"/>
                <a:tab pos="4969669" algn="l"/>
                <a:tab pos="5306616" algn="l"/>
                <a:tab pos="5643563" algn="l"/>
                <a:tab pos="5980510" algn="l"/>
                <a:tab pos="6317456" algn="l"/>
                <a:tab pos="6654404" algn="l"/>
                <a:tab pos="6991350" algn="l"/>
              </a:tabLst>
            </a:pPr>
            <a:r>
              <a:rPr lang="de-DE" altLang="de-DE" dirty="0"/>
              <a:t>…</a:t>
            </a:r>
            <a:endParaRPr lang="de-DE" dirty="0"/>
          </a:p>
          <a:p>
            <a:r>
              <a:rPr lang="de-DE" b="1" dirty="0"/>
              <a:t>für die SuS: </a:t>
            </a:r>
          </a:p>
          <a:p>
            <a:pPr marL="285750" indent="-285750">
              <a:buFont typeface="Arial" panose="020B0604020202020204" pitchFamily="34" charset="0"/>
              <a:buChar char="•"/>
            </a:pPr>
            <a:r>
              <a:rPr lang="de-DE" dirty="0"/>
              <a:t>Transparenz durch Einblick/ Überblick über das Thema, den Lernstand</a:t>
            </a:r>
          </a:p>
          <a:p>
            <a:pPr marL="285750" indent="-285750">
              <a:buFont typeface="Arial" panose="020B0604020202020204" pitchFamily="34" charset="0"/>
              <a:buChar char="•"/>
            </a:pPr>
            <a:r>
              <a:rPr lang="de-DE" dirty="0"/>
              <a:t>Regelmäßige Rückmeldungen (Feed-back/-</a:t>
            </a:r>
            <a:r>
              <a:rPr lang="de-DE" dirty="0" err="1"/>
              <a:t>up</a:t>
            </a:r>
            <a:r>
              <a:rPr lang="de-DE" dirty="0"/>
              <a:t>/ -forward) zum eigenen Lernprozess</a:t>
            </a:r>
          </a:p>
          <a:p>
            <a:pPr marL="285750" indent="-285750">
              <a:buFont typeface="Arial" panose="020B0604020202020204" pitchFamily="34" charset="0"/>
              <a:buChar char="•"/>
            </a:pPr>
            <a:r>
              <a:rPr lang="de-DE" dirty="0"/>
              <a:t>Strategieförderung und </a:t>
            </a:r>
            <a:r>
              <a:rPr lang="de-DE" altLang="de-DE" dirty="0"/>
              <a:t>Erweiterung von Handlungs- und Selbstkompetenzen (</a:t>
            </a:r>
            <a:r>
              <a:rPr lang="de-DE" dirty="0"/>
              <a:t>Selbstkonzept, Motivation und Volition) </a:t>
            </a:r>
          </a:p>
          <a:p>
            <a:pPr marL="285750" indent="-285750">
              <a:buFont typeface="Arial" panose="020B0604020202020204" pitchFamily="34" charset="0"/>
              <a:buChar char="•"/>
            </a:pPr>
            <a:r>
              <a:rPr lang="de-DE" altLang="de-DE" dirty="0"/>
              <a:t>soziale Integration</a:t>
            </a:r>
          </a:p>
          <a:p>
            <a:pPr marL="285750" indent="-285750">
              <a:buFont typeface="Arial" panose="020B0604020202020204" pitchFamily="34" charset="0"/>
              <a:buChar char="•"/>
            </a:pPr>
            <a:r>
              <a:rPr lang="de-DE" altLang="de-DE" dirty="0"/>
              <a:t>…</a:t>
            </a:r>
          </a:p>
        </p:txBody>
      </p:sp>
    </p:spTree>
    <p:extLst>
      <p:ext uri="{BB962C8B-B14F-4D97-AF65-F5344CB8AC3E}">
        <p14:creationId xmlns:p14="http://schemas.microsoft.com/office/powerpoint/2010/main" val="3825202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FCEB9-B9C4-444D-A5F0-8AE7DD13E627}"/>
              </a:ext>
            </a:extLst>
          </p:cNvPr>
          <p:cNvSpPr>
            <a:spLocks noGrp="1"/>
          </p:cNvSpPr>
          <p:nvPr>
            <p:ph type="title"/>
          </p:nvPr>
        </p:nvSpPr>
        <p:spPr/>
        <p:txBody>
          <a:bodyPr/>
          <a:lstStyle/>
          <a:p>
            <a:r>
              <a:rPr lang="de-DE" dirty="0"/>
              <a:t>Diagnostische Grundlagen </a:t>
            </a:r>
            <a:br>
              <a:rPr lang="de-DE" dirty="0"/>
            </a:br>
            <a:r>
              <a:rPr lang="de-DE" sz="2300" dirty="0"/>
              <a:t>Verfahren und Zielintentionen</a:t>
            </a:r>
          </a:p>
        </p:txBody>
      </p:sp>
      <p:sp>
        <p:nvSpPr>
          <p:cNvPr id="3" name="Inhaltsplatzhalter 2">
            <a:extLst>
              <a:ext uri="{FF2B5EF4-FFF2-40B4-BE49-F238E27FC236}">
                <a16:creationId xmlns:a16="http://schemas.microsoft.com/office/drawing/2014/main" id="{E2880F86-34EE-4A55-85E2-E437C0059163}"/>
              </a:ext>
            </a:extLst>
          </p:cNvPr>
          <p:cNvSpPr>
            <a:spLocks noGrp="1"/>
          </p:cNvSpPr>
          <p:nvPr>
            <p:ph idx="1"/>
          </p:nvPr>
        </p:nvSpPr>
        <p:spPr>
          <a:xfrm>
            <a:off x="612813" y="1606551"/>
            <a:ext cx="7920000" cy="4561996"/>
          </a:xfrm>
        </p:spPr>
        <p:txBody>
          <a:bodyPr>
            <a:normAutofit/>
          </a:bodyPr>
          <a:lstStyle/>
          <a:p>
            <a:pPr marL="0" indent="0">
              <a:lnSpc>
                <a:spcPct val="100000"/>
              </a:lnSpc>
              <a:buNone/>
            </a:pPr>
            <a:r>
              <a:rPr lang="de-DE" sz="2400" b="1" dirty="0">
                <a:solidFill>
                  <a:schemeClr val="accent1">
                    <a:lumMod val="50000"/>
                  </a:schemeClr>
                </a:solidFill>
              </a:rPr>
              <a:t>Formelle Diagnostik </a:t>
            </a:r>
          </a:p>
          <a:p>
            <a:pPr marL="0" indent="0">
              <a:lnSpc>
                <a:spcPct val="100000"/>
              </a:lnSpc>
              <a:buNone/>
            </a:pPr>
            <a:r>
              <a:rPr lang="de-DE" sz="2200" dirty="0"/>
              <a:t>Zur formellen Diagnostik werden standardisierte Testverfahren wie Intelligenztests oder Schulleistungstests eingesetzt (etwa der „Deutsche Rechtschreibtest“ oder der „ZAREKI“), um im Sinne einer Statusdiagnostik die Einordnung des aktuellen Lernstandes der einzelnen Schülerinnen und Schüler in einem bestimmten Lernbereich im Vergleich zu einer Normstichprobe zu ermöglichen. </a:t>
            </a:r>
          </a:p>
          <a:p>
            <a:pPr marL="0" indent="0">
              <a:lnSpc>
                <a:spcPct val="100000"/>
              </a:lnSpc>
              <a:buNone/>
            </a:pPr>
            <a:r>
              <a:rPr lang="de-DE" sz="2200" dirty="0"/>
              <a:t>Auf diese Weise können Abweichungen</a:t>
            </a:r>
            <a:br>
              <a:rPr lang="de-DE" sz="2200" dirty="0"/>
            </a:br>
            <a:r>
              <a:rPr lang="de-DE" sz="2200" dirty="0"/>
              <a:t>von der Altersnorm erfasst werden, die möglicherweise auf einen besonderen Förderbedarf hindeuten. </a:t>
            </a:r>
          </a:p>
          <a:p>
            <a:pPr marL="0" indent="0">
              <a:lnSpc>
                <a:spcPct val="100000"/>
              </a:lnSpc>
              <a:buNone/>
            </a:pPr>
            <a:r>
              <a:rPr lang="de-DE" sz="1500" dirty="0"/>
              <a:t>(Lütje-Klose, Rödiger 2014) </a:t>
            </a:r>
          </a:p>
          <a:p>
            <a:pPr marL="0" indent="0">
              <a:buNone/>
            </a:pPr>
            <a:endParaRPr lang="de-DE" dirty="0"/>
          </a:p>
        </p:txBody>
      </p:sp>
      <p:grpSp>
        <p:nvGrpSpPr>
          <p:cNvPr id="7" name="Gruppieren 6">
            <a:extLst>
              <a:ext uri="{FF2B5EF4-FFF2-40B4-BE49-F238E27FC236}">
                <a16:creationId xmlns:a16="http://schemas.microsoft.com/office/drawing/2014/main" id="{A6BC054D-6965-45DC-A545-BE37232C3CC7}"/>
              </a:ext>
            </a:extLst>
          </p:cNvPr>
          <p:cNvGrpSpPr/>
          <p:nvPr/>
        </p:nvGrpSpPr>
        <p:grpSpPr>
          <a:xfrm>
            <a:off x="7325867" y="131238"/>
            <a:ext cx="1718741" cy="1301826"/>
            <a:chOff x="7325867" y="131238"/>
            <a:chExt cx="1718741" cy="1301826"/>
          </a:xfrm>
        </p:grpSpPr>
        <p:pic>
          <p:nvPicPr>
            <p:cNvPr id="8" name="Grafik 7">
              <a:extLst>
                <a:ext uri="{FF2B5EF4-FFF2-40B4-BE49-F238E27FC236}">
                  <a16:creationId xmlns:a16="http://schemas.microsoft.com/office/drawing/2014/main" id="{36EB2DBC-3075-4CDC-BBF4-426A08AA1E10}"/>
                </a:ext>
              </a:extLst>
            </p:cNvPr>
            <p:cNvPicPr/>
            <p:nvPr/>
          </p:nvPicPr>
          <p:blipFill rotWithShape="1">
            <a:blip r:embed="rId2"/>
            <a:srcRect l="19841" t="32942" r="37169"/>
            <a:stretch/>
          </p:blipFill>
          <p:spPr bwMode="auto">
            <a:xfrm>
              <a:off x="7724153" y="131238"/>
              <a:ext cx="1320455" cy="1281402"/>
            </a:xfrm>
            <a:prstGeom prst="rect">
              <a:avLst/>
            </a:prstGeom>
            <a:ln>
              <a:noFill/>
            </a:ln>
            <a:extLst>
              <a:ext uri="{53640926-AAD7-44D8-BBD7-CCE9431645EC}">
                <a14:shadowObscured xmlns:a14="http://schemas.microsoft.com/office/drawing/2010/main"/>
              </a:ext>
            </a:extLst>
          </p:spPr>
        </p:pic>
        <p:sp>
          <p:nvSpPr>
            <p:cNvPr id="9" name="Textfeld 8">
              <a:extLst>
                <a:ext uri="{FF2B5EF4-FFF2-40B4-BE49-F238E27FC236}">
                  <a16:creationId xmlns:a16="http://schemas.microsoft.com/office/drawing/2014/main" id="{A56A61B8-390D-44F1-B3C4-E924C6006EF6}"/>
                </a:ext>
              </a:extLst>
            </p:cNvPr>
            <p:cNvSpPr txBox="1"/>
            <p:nvPr/>
          </p:nvSpPr>
          <p:spPr>
            <a:xfrm rot="1540704">
              <a:off x="7325867" y="1063732"/>
              <a:ext cx="1689652" cy="369332"/>
            </a:xfrm>
            <a:prstGeom prst="rect">
              <a:avLst/>
            </a:prstGeom>
            <a:ln>
              <a:solidFill>
                <a:srgbClr val="C00000"/>
              </a:solidFill>
            </a:ln>
            <a:effectLst/>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r>
                <a:rPr lang="de-DE" b="1" dirty="0">
                  <a:ln/>
                  <a:solidFill>
                    <a:schemeClr val="accent4"/>
                  </a:solidFill>
                </a:rPr>
                <a:t>zum Nachlesen</a:t>
              </a:r>
            </a:p>
          </p:txBody>
        </p:sp>
      </p:grpSp>
    </p:spTree>
    <p:extLst>
      <p:ext uri="{BB962C8B-B14F-4D97-AF65-F5344CB8AC3E}">
        <p14:creationId xmlns:p14="http://schemas.microsoft.com/office/powerpoint/2010/main" val="2848734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A466676-E6AC-4CC4-8BD9-488133DA2AC3}"/>
              </a:ext>
            </a:extLst>
          </p:cNvPr>
          <p:cNvSpPr>
            <a:spLocks noGrp="1"/>
          </p:cNvSpPr>
          <p:nvPr>
            <p:ph idx="1"/>
          </p:nvPr>
        </p:nvSpPr>
        <p:spPr>
          <a:xfrm>
            <a:off x="672512" y="1663701"/>
            <a:ext cx="7920000" cy="4441346"/>
          </a:xfrm>
        </p:spPr>
        <p:txBody>
          <a:bodyPr>
            <a:normAutofit fontScale="92500" lnSpcReduction="10000"/>
          </a:bodyPr>
          <a:lstStyle/>
          <a:p>
            <a:pPr marL="0" indent="0">
              <a:lnSpc>
                <a:spcPct val="110000"/>
              </a:lnSpc>
              <a:buNone/>
            </a:pPr>
            <a:r>
              <a:rPr lang="de-DE" sz="2200" dirty="0"/>
              <a:t>Auch die domänenspezifischen Instrumente der Lernverlaufsdiagnostik, die kleinere Ausschnitte von Kompetenzen (z. B. Lesegeschwindigkeit) mit Kurztests über einen längeren Zeitraum immer wieder erheben, sind standardisiert und gehören zur formellen Diagnostik. Sie sind aber nicht auf die Momentaufnahme des aktuellen Lernstatus in Bezug auf ein Konstrukt (beispielsweise Intelligenz) ausgerichtet, sondern prozessorientiert angelegt. Auch beim Vorgehen nach dem sogenannten „Response-</a:t>
            </a:r>
            <a:r>
              <a:rPr lang="de-DE" sz="2200" dirty="0" err="1"/>
              <a:t>to</a:t>
            </a:r>
            <a:r>
              <a:rPr lang="de-DE" sz="2200" dirty="0"/>
              <a:t>-Intervention“-Ansatz (RTI) wird auf der Grundlage häufig und regelmäßig eingesetzter Kurztests evaluiert, ob die Schülerin oder der Schüler auf die angebotenen Fördermaßnahmen „antwortet“ und Leistungsfortschritte erreicht. </a:t>
            </a:r>
          </a:p>
          <a:p>
            <a:pPr marL="0" indent="0">
              <a:lnSpc>
                <a:spcPct val="110000"/>
              </a:lnSpc>
              <a:buNone/>
            </a:pPr>
            <a:r>
              <a:rPr lang="de-DE" sz="1600" dirty="0"/>
              <a:t>(Lütje-Klose, Rödiger 2014) </a:t>
            </a:r>
          </a:p>
        </p:txBody>
      </p:sp>
      <p:sp>
        <p:nvSpPr>
          <p:cNvPr id="4" name="Titel 1">
            <a:extLst>
              <a:ext uri="{FF2B5EF4-FFF2-40B4-BE49-F238E27FC236}">
                <a16:creationId xmlns:a16="http://schemas.microsoft.com/office/drawing/2014/main" id="{A3442DB2-C41F-4B62-A20D-B441EDF52822}"/>
              </a:ext>
            </a:extLst>
          </p:cNvPr>
          <p:cNvSpPr>
            <a:spLocks noGrp="1"/>
          </p:cNvSpPr>
          <p:nvPr>
            <p:ph type="title"/>
          </p:nvPr>
        </p:nvSpPr>
        <p:spPr>
          <a:xfrm>
            <a:off x="612813" y="225425"/>
            <a:ext cx="7920000" cy="1332000"/>
          </a:xfrm>
        </p:spPr>
        <p:txBody>
          <a:bodyPr/>
          <a:lstStyle/>
          <a:p>
            <a:r>
              <a:rPr lang="de-DE" dirty="0"/>
              <a:t>Diagnostische Grundlagen </a:t>
            </a:r>
            <a:br>
              <a:rPr lang="de-DE" dirty="0"/>
            </a:br>
            <a:r>
              <a:rPr lang="de-DE" sz="2300" dirty="0"/>
              <a:t>Verfahren und Zielintentionen</a:t>
            </a:r>
          </a:p>
        </p:txBody>
      </p:sp>
      <p:grpSp>
        <p:nvGrpSpPr>
          <p:cNvPr id="6" name="Gruppieren 5">
            <a:extLst>
              <a:ext uri="{FF2B5EF4-FFF2-40B4-BE49-F238E27FC236}">
                <a16:creationId xmlns:a16="http://schemas.microsoft.com/office/drawing/2014/main" id="{9C3985EF-885E-449B-8206-DE2CB00EE5D3}"/>
              </a:ext>
            </a:extLst>
          </p:cNvPr>
          <p:cNvGrpSpPr/>
          <p:nvPr/>
        </p:nvGrpSpPr>
        <p:grpSpPr>
          <a:xfrm>
            <a:off x="7325867" y="131238"/>
            <a:ext cx="1718741" cy="1301826"/>
            <a:chOff x="7325867" y="131238"/>
            <a:chExt cx="1718741" cy="1301826"/>
          </a:xfrm>
        </p:grpSpPr>
        <p:pic>
          <p:nvPicPr>
            <p:cNvPr id="7" name="Grafik 6">
              <a:extLst>
                <a:ext uri="{FF2B5EF4-FFF2-40B4-BE49-F238E27FC236}">
                  <a16:creationId xmlns:a16="http://schemas.microsoft.com/office/drawing/2014/main" id="{A5BE4179-F519-4B6F-B3D4-C7AAB58325ED}"/>
                </a:ext>
              </a:extLst>
            </p:cNvPr>
            <p:cNvPicPr/>
            <p:nvPr/>
          </p:nvPicPr>
          <p:blipFill rotWithShape="1">
            <a:blip r:embed="rId2"/>
            <a:srcRect l="19841" t="32942" r="37169"/>
            <a:stretch/>
          </p:blipFill>
          <p:spPr bwMode="auto">
            <a:xfrm>
              <a:off x="7724153" y="131238"/>
              <a:ext cx="1320455" cy="1281402"/>
            </a:xfrm>
            <a:prstGeom prst="rect">
              <a:avLst/>
            </a:prstGeom>
            <a:ln>
              <a:noFill/>
            </a:ln>
            <a:extLst>
              <a:ext uri="{53640926-AAD7-44D8-BBD7-CCE9431645EC}">
                <a14:shadowObscured xmlns:a14="http://schemas.microsoft.com/office/drawing/2010/main"/>
              </a:ext>
            </a:extLst>
          </p:spPr>
        </p:pic>
        <p:sp>
          <p:nvSpPr>
            <p:cNvPr id="8" name="Textfeld 7">
              <a:extLst>
                <a:ext uri="{FF2B5EF4-FFF2-40B4-BE49-F238E27FC236}">
                  <a16:creationId xmlns:a16="http://schemas.microsoft.com/office/drawing/2014/main" id="{9BDD4AE5-1370-47D6-A80B-CAA83ECD0EBA}"/>
                </a:ext>
              </a:extLst>
            </p:cNvPr>
            <p:cNvSpPr txBox="1"/>
            <p:nvPr/>
          </p:nvSpPr>
          <p:spPr>
            <a:xfrm rot="1540704">
              <a:off x="7325867" y="1063732"/>
              <a:ext cx="1689652" cy="369332"/>
            </a:xfrm>
            <a:prstGeom prst="rect">
              <a:avLst/>
            </a:prstGeom>
            <a:ln>
              <a:solidFill>
                <a:srgbClr val="C00000"/>
              </a:solidFill>
            </a:ln>
            <a:effectLst/>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r>
                <a:rPr lang="de-DE" b="1" dirty="0">
                  <a:ln/>
                  <a:solidFill>
                    <a:schemeClr val="accent4"/>
                  </a:solidFill>
                </a:rPr>
                <a:t>zum Nachlesen</a:t>
              </a:r>
            </a:p>
          </p:txBody>
        </p:sp>
      </p:grpSp>
    </p:spTree>
    <p:extLst>
      <p:ext uri="{BB962C8B-B14F-4D97-AF65-F5344CB8AC3E}">
        <p14:creationId xmlns:p14="http://schemas.microsoft.com/office/powerpoint/2010/main" val="644356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D53916-C496-4875-B7EE-BDF85D08C1CC}"/>
              </a:ext>
            </a:extLst>
          </p:cNvPr>
          <p:cNvSpPr>
            <a:spLocks noGrp="1"/>
          </p:cNvSpPr>
          <p:nvPr>
            <p:ph type="title"/>
          </p:nvPr>
        </p:nvSpPr>
        <p:spPr/>
        <p:txBody>
          <a:bodyPr>
            <a:normAutofit/>
          </a:bodyPr>
          <a:lstStyle/>
          <a:p>
            <a:r>
              <a:rPr lang="de-DE" dirty="0"/>
              <a:t>Diagnostische Grundlagen </a:t>
            </a:r>
            <a:br>
              <a:rPr lang="de-DE" dirty="0"/>
            </a:br>
            <a:r>
              <a:rPr lang="de-DE" sz="2300" dirty="0"/>
              <a:t>Verfahren und Zielintentionen</a:t>
            </a:r>
          </a:p>
        </p:txBody>
      </p:sp>
      <p:sp>
        <p:nvSpPr>
          <p:cNvPr id="3" name="Inhaltsplatzhalter 2">
            <a:extLst>
              <a:ext uri="{FF2B5EF4-FFF2-40B4-BE49-F238E27FC236}">
                <a16:creationId xmlns:a16="http://schemas.microsoft.com/office/drawing/2014/main" id="{13CEC75B-5B35-4BA9-AEF1-3CC1B196286B}"/>
              </a:ext>
            </a:extLst>
          </p:cNvPr>
          <p:cNvSpPr>
            <a:spLocks noGrp="1"/>
          </p:cNvSpPr>
          <p:nvPr>
            <p:ph idx="1"/>
          </p:nvPr>
        </p:nvSpPr>
        <p:spPr/>
        <p:txBody>
          <a:bodyPr>
            <a:normAutofit fontScale="85000" lnSpcReduction="20000"/>
          </a:bodyPr>
          <a:lstStyle/>
          <a:p>
            <a:pPr marL="0" indent="0">
              <a:lnSpc>
                <a:spcPct val="120000"/>
              </a:lnSpc>
              <a:buNone/>
            </a:pPr>
            <a:r>
              <a:rPr lang="de-DE" b="1" dirty="0">
                <a:solidFill>
                  <a:schemeClr val="accent1">
                    <a:lumMod val="50000"/>
                  </a:schemeClr>
                </a:solidFill>
              </a:rPr>
              <a:t>Informelle Diagnostik </a:t>
            </a:r>
          </a:p>
          <a:p>
            <a:pPr marL="0" indent="0">
              <a:lnSpc>
                <a:spcPct val="120000"/>
              </a:lnSpc>
              <a:buNone/>
            </a:pPr>
            <a:r>
              <a:rPr lang="de-DE" sz="2600" dirty="0"/>
              <a:t>In Abgrenzung zur formellen Testdiagnostik werden Verfahren der informellen, qualitativen Diagnostik eingesetzt, um eine individuelle Förderung planen und durchführen zu können.</a:t>
            </a:r>
          </a:p>
          <a:p>
            <a:pPr marL="0" indent="0">
              <a:lnSpc>
                <a:spcPct val="120000"/>
              </a:lnSpc>
              <a:buNone/>
            </a:pPr>
            <a:r>
              <a:rPr lang="de-DE" sz="2600" dirty="0"/>
              <a:t>Zu den informellen Verfahren zählen diagnostische Inventare, informelle Beobachtungen, Fehler- und Materialanalysen sowie mündliche und schriftliche Befragungsmethoden.</a:t>
            </a:r>
          </a:p>
          <a:p>
            <a:pPr marL="0" indent="0">
              <a:lnSpc>
                <a:spcPct val="120000"/>
              </a:lnSpc>
              <a:buNone/>
            </a:pPr>
            <a:r>
              <a:rPr lang="de-DE" sz="2600" dirty="0"/>
              <a:t>Informelle Verfahren orientieren sich, anders als formelle Verfahren, nicht an einer gemessenen Altersnorm, sondern an der individuellen Entwicklung jedes Kindes. </a:t>
            </a:r>
            <a:r>
              <a:rPr lang="de-DE" dirty="0"/>
              <a:t> </a:t>
            </a:r>
          </a:p>
        </p:txBody>
      </p:sp>
      <p:grpSp>
        <p:nvGrpSpPr>
          <p:cNvPr id="5" name="Gruppieren 4">
            <a:extLst>
              <a:ext uri="{FF2B5EF4-FFF2-40B4-BE49-F238E27FC236}">
                <a16:creationId xmlns:a16="http://schemas.microsoft.com/office/drawing/2014/main" id="{2F654FA0-C33E-440F-9EFD-ACFA6AF59F79}"/>
              </a:ext>
            </a:extLst>
          </p:cNvPr>
          <p:cNvGrpSpPr/>
          <p:nvPr/>
        </p:nvGrpSpPr>
        <p:grpSpPr>
          <a:xfrm>
            <a:off x="7325867" y="131238"/>
            <a:ext cx="1718741" cy="1301826"/>
            <a:chOff x="7325867" y="131238"/>
            <a:chExt cx="1718741" cy="1301826"/>
          </a:xfrm>
        </p:grpSpPr>
        <p:pic>
          <p:nvPicPr>
            <p:cNvPr id="6" name="Grafik 5">
              <a:extLst>
                <a:ext uri="{FF2B5EF4-FFF2-40B4-BE49-F238E27FC236}">
                  <a16:creationId xmlns:a16="http://schemas.microsoft.com/office/drawing/2014/main" id="{117A2ADC-8497-41BB-8EE0-6BD2526BAA5A}"/>
                </a:ext>
              </a:extLst>
            </p:cNvPr>
            <p:cNvPicPr/>
            <p:nvPr/>
          </p:nvPicPr>
          <p:blipFill rotWithShape="1">
            <a:blip r:embed="rId2"/>
            <a:srcRect l="19841" t="32942" r="37169"/>
            <a:stretch/>
          </p:blipFill>
          <p:spPr bwMode="auto">
            <a:xfrm>
              <a:off x="7724153" y="131238"/>
              <a:ext cx="1320455" cy="1281402"/>
            </a:xfrm>
            <a:prstGeom prst="rect">
              <a:avLst/>
            </a:prstGeom>
            <a:ln>
              <a:noFill/>
            </a:ln>
            <a:extLst>
              <a:ext uri="{53640926-AAD7-44D8-BBD7-CCE9431645EC}">
                <a14:shadowObscured xmlns:a14="http://schemas.microsoft.com/office/drawing/2010/main"/>
              </a:ext>
            </a:extLst>
          </p:spPr>
        </p:pic>
        <p:sp>
          <p:nvSpPr>
            <p:cNvPr id="7" name="Textfeld 6">
              <a:extLst>
                <a:ext uri="{FF2B5EF4-FFF2-40B4-BE49-F238E27FC236}">
                  <a16:creationId xmlns:a16="http://schemas.microsoft.com/office/drawing/2014/main" id="{71001247-D3AB-4A21-8040-5CC3E90CC6F0}"/>
                </a:ext>
              </a:extLst>
            </p:cNvPr>
            <p:cNvSpPr txBox="1"/>
            <p:nvPr/>
          </p:nvSpPr>
          <p:spPr>
            <a:xfrm rot="1540704">
              <a:off x="7325867" y="1063732"/>
              <a:ext cx="1689652" cy="369332"/>
            </a:xfrm>
            <a:prstGeom prst="rect">
              <a:avLst/>
            </a:prstGeom>
            <a:ln>
              <a:solidFill>
                <a:srgbClr val="C00000"/>
              </a:solidFill>
            </a:ln>
            <a:effectLst/>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r>
                <a:rPr lang="de-DE" b="1" dirty="0">
                  <a:ln/>
                  <a:solidFill>
                    <a:schemeClr val="accent4"/>
                  </a:solidFill>
                </a:rPr>
                <a:t>zum Nachlesen</a:t>
              </a:r>
            </a:p>
          </p:txBody>
        </p:sp>
      </p:grpSp>
    </p:spTree>
    <p:extLst>
      <p:ext uri="{BB962C8B-B14F-4D97-AF65-F5344CB8AC3E}">
        <p14:creationId xmlns:p14="http://schemas.microsoft.com/office/powerpoint/2010/main" val="3805227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B7E71-6AA8-407E-BDA0-6F53BE2826E3}"/>
              </a:ext>
            </a:extLst>
          </p:cNvPr>
          <p:cNvSpPr>
            <a:spLocks noGrp="1"/>
          </p:cNvSpPr>
          <p:nvPr>
            <p:ph type="title"/>
          </p:nvPr>
        </p:nvSpPr>
        <p:spPr/>
        <p:txBody>
          <a:bodyPr>
            <a:normAutofit/>
          </a:bodyPr>
          <a:lstStyle/>
          <a:p>
            <a:r>
              <a:rPr lang="de-DE" dirty="0"/>
              <a:t>Diagnostische Grundlagen </a:t>
            </a:r>
            <a:br>
              <a:rPr lang="de-DE" dirty="0"/>
            </a:br>
            <a:r>
              <a:rPr lang="de-DE" sz="2300" dirty="0"/>
              <a:t>Lernprozessbegleitende, informelle Diagnostik</a:t>
            </a:r>
            <a:endParaRPr lang="de-DE" sz="2300" b="1" dirty="0">
              <a:solidFill>
                <a:schemeClr val="accent1">
                  <a:lumMod val="50000"/>
                </a:schemeClr>
              </a:solidFill>
              <a:ea typeface="+mn-ea"/>
            </a:endParaRPr>
          </a:p>
        </p:txBody>
      </p:sp>
      <p:sp>
        <p:nvSpPr>
          <p:cNvPr id="3" name="Inhaltsplatzhalter 2">
            <a:extLst>
              <a:ext uri="{FF2B5EF4-FFF2-40B4-BE49-F238E27FC236}">
                <a16:creationId xmlns:a16="http://schemas.microsoft.com/office/drawing/2014/main" id="{E6C9D7B5-0655-4094-A267-17827F924C10}"/>
              </a:ext>
            </a:extLst>
          </p:cNvPr>
          <p:cNvSpPr>
            <a:spLocks noGrp="1"/>
          </p:cNvSpPr>
          <p:nvPr>
            <p:ph idx="1"/>
          </p:nvPr>
        </p:nvSpPr>
        <p:spPr>
          <a:xfrm>
            <a:off x="612813" y="1696757"/>
            <a:ext cx="7920000" cy="4787900"/>
          </a:xfrm>
        </p:spPr>
        <p:txBody>
          <a:bodyPr>
            <a:normAutofit/>
          </a:bodyPr>
          <a:lstStyle/>
          <a:p>
            <a:pPr marL="0" indent="0">
              <a:lnSpc>
                <a:spcPct val="100000"/>
              </a:lnSpc>
              <a:buNone/>
            </a:pPr>
            <a:r>
              <a:rPr lang="de-DE" sz="2300" b="1" dirty="0">
                <a:solidFill>
                  <a:schemeClr val="accent1">
                    <a:lumMod val="50000"/>
                  </a:schemeClr>
                </a:solidFill>
              </a:rPr>
              <a:t>Pädagogische Diagnostik</a:t>
            </a:r>
          </a:p>
          <a:p>
            <a:pPr marL="0" indent="0">
              <a:lnSpc>
                <a:spcPct val="100000"/>
              </a:lnSpc>
              <a:buNone/>
            </a:pPr>
            <a:r>
              <a:rPr lang="de-DE" sz="2200" dirty="0"/>
              <a:t>Die Aufgabe von pädagogischer Diagnostik ist ganz allgemein die fach- und sachkompetente Sammlung handlungsrelevanter Informationen, die interpretiert werden müssen, um daraus pädagogische Handlungskonsequenzen zu entwickeln. </a:t>
            </a:r>
            <a:r>
              <a:rPr lang="de-DE" sz="1500" dirty="0"/>
              <a:t>(Werning 2013)</a:t>
            </a:r>
          </a:p>
          <a:p>
            <a:pPr marL="0" indent="0">
              <a:lnSpc>
                <a:spcPct val="100000"/>
              </a:lnSpc>
              <a:buNone/>
            </a:pPr>
            <a:r>
              <a:rPr lang="de-DE" sz="2200" dirty="0"/>
              <a:t>„Pädagogische Diagnostik bzw. Förderdiagnostik ist Situationsdiagnostik und zugleich immer auch Lernprozessdiagnostik (…) Förderdiagnostik richtet ihr Augenmerk also nicht nur auf Lernergebnisse, sondern vielmehr auf den Lernprozess und seine Unterstützung.“ </a:t>
            </a:r>
            <a:r>
              <a:rPr lang="de-DE" sz="1500" dirty="0"/>
              <a:t>(Eberwein &amp; Knauer 1998) </a:t>
            </a:r>
          </a:p>
          <a:p>
            <a:pPr marL="0" indent="0">
              <a:lnSpc>
                <a:spcPct val="100000"/>
              </a:lnSpc>
              <a:buNone/>
            </a:pPr>
            <a:endParaRPr lang="de-DE" sz="2200" dirty="0"/>
          </a:p>
          <a:p>
            <a:pPr marL="0" indent="0">
              <a:buNone/>
            </a:pPr>
            <a:endParaRPr lang="de-DE" dirty="0"/>
          </a:p>
        </p:txBody>
      </p:sp>
      <p:grpSp>
        <p:nvGrpSpPr>
          <p:cNvPr id="5" name="Gruppieren 4">
            <a:extLst>
              <a:ext uri="{FF2B5EF4-FFF2-40B4-BE49-F238E27FC236}">
                <a16:creationId xmlns:a16="http://schemas.microsoft.com/office/drawing/2014/main" id="{593EB94D-9BF6-4340-88FC-B6D836460176}"/>
              </a:ext>
            </a:extLst>
          </p:cNvPr>
          <p:cNvGrpSpPr/>
          <p:nvPr/>
        </p:nvGrpSpPr>
        <p:grpSpPr>
          <a:xfrm>
            <a:off x="7325867" y="131238"/>
            <a:ext cx="1718741" cy="1301826"/>
            <a:chOff x="7325867" y="131238"/>
            <a:chExt cx="1718741" cy="1301826"/>
          </a:xfrm>
        </p:grpSpPr>
        <p:pic>
          <p:nvPicPr>
            <p:cNvPr id="6" name="Grafik 5">
              <a:extLst>
                <a:ext uri="{FF2B5EF4-FFF2-40B4-BE49-F238E27FC236}">
                  <a16:creationId xmlns:a16="http://schemas.microsoft.com/office/drawing/2014/main" id="{A0620BEF-1782-478C-A1EA-45C493E99DC1}"/>
                </a:ext>
              </a:extLst>
            </p:cNvPr>
            <p:cNvPicPr/>
            <p:nvPr/>
          </p:nvPicPr>
          <p:blipFill rotWithShape="1">
            <a:blip r:embed="rId2"/>
            <a:srcRect l="19841" t="32942" r="37169"/>
            <a:stretch/>
          </p:blipFill>
          <p:spPr bwMode="auto">
            <a:xfrm>
              <a:off x="7724153" y="131238"/>
              <a:ext cx="1320455" cy="1281402"/>
            </a:xfrm>
            <a:prstGeom prst="rect">
              <a:avLst/>
            </a:prstGeom>
            <a:ln>
              <a:noFill/>
            </a:ln>
            <a:extLst>
              <a:ext uri="{53640926-AAD7-44D8-BBD7-CCE9431645EC}">
                <a14:shadowObscured xmlns:a14="http://schemas.microsoft.com/office/drawing/2010/main"/>
              </a:ext>
            </a:extLst>
          </p:spPr>
        </p:pic>
        <p:sp>
          <p:nvSpPr>
            <p:cNvPr id="7" name="Textfeld 6">
              <a:extLst>
                <a:ext uri="{FF2B5EF4-FFF2-40B4-BE49-F238E27FC236}">
                  <a16:creationId xmlns:a16="http://schemas.microsoft.com/office/drawing/2014/main" id="{9E1F10ED-E879-4CDE-AC32-584C131382E3}"/>
                </a:ext>
              </a:extLst>
            </p:cNvPr>
            <p:cNvSpPr txBox="1"/>
            <p:nvPr/>
          </p:nvSpPr>
          <p:spPr>
            <a:xfrm rot="1540704">
              <a:off x="7325867" y="1063732"/>
              <a:ext cx="1689652" cy="369332"/>
            </a:xfrm>
            <a:prstGeom prst="rect">
              <a:avLst/>
            </a:prstGeom>
            <a:ln>
              <a:solidFill>
                <a:srgbClr val="C00000"/>
              </a:solidFill>
            </a:ln>
            <a:effectLst/>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r>
                <a:rPr lang="de-DE" b="1" dirty="0">
                  <a:ln/>
                  <a:solidFill>
                    <a:schemeClr val="accent4"/>
                  </a:solidFill>
                </a:rPr>
                <a:t>zum Nachlesen</a:t>
              </a:r>
            </a:p>
          </p:txBody>
        </p:sp>
      </p:grpSp>
    </p:spTree>
    <p:extLst>
      <p:ext uri="{BB962C8B-B14F-4D97-AF65-F5344CB8AC3E}">
        <p14:creationId xmlns:p14="http://schemas.microsoft.com/office/powerpoint/2010/main" val="1841408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0C7BA-55AD-467A-A01B-5DA2A744578F}"/>
              </a:ext>
            </a:extLst>
          </p:cNvPr>
          <p:cNvSpPr>
            <a:spLocks noGrp="1"/>
          </p:cNvSpPr>
          <p:nvPr>
            <p:ph type="title"/>
          </p:nvPr>
        </p:nvSpPr>
        <p:spPr/>
        <p:txBody>
          <a:bodyPr>
            <a:normAutofit/>
          </a:bodyPr>
          <a:lstStyle/>
          <a:p>
            <a:r>
              <a:rPr lang="de-DE" dirty="0"/>
              <a:t>Diagnostische Arbeit im Unterricht   </a:t>
            </a:r>
            <a:r>
              <a:rPr lang="de-DE" sz="1800" dirty="0"/>
              <a:t>Passung herstellen </a:t>
            </a:r>
            <a:endParaRPr lang="de-DE" dirty="0"/>
          </a:p>
        </p:txBody>
      </p:sp>
      <p:sp>
        <p:nvSpPr>
          <p:cNvPr id="5" name="Textplatzhalter 4">
            <a:extLst>
              <a:ext uri="{FF2B5EF4-FFF2-40B4-BE49-F238E27FC236}">
                <a16:creationId xmlns:a16="http://schemas.microsoft.com/office/drawing/2014/main" id="{370AC0F5-3117-4272-98F6-70C808247FAE}"/>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46385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95EF31B-934D-4BAA-B121-43FAEBE076E6}"/>
              </a:ext>
            </a:extLst>
          </p:cNvPr>
          <p:cNvSpPr>
            <a:spLocks noGrp="1"/>
          </p:cNvSpPr>
          <p:nvPr>
            <p:ph idx="1"/>
          </p:nvPr>
        </p:nvSpPr>
        <p:spPr/>
        <p:txBody>
          <a:bodyPr>
            <a:normAutofit fontScale="77500" lnSpcReduction="20000"/>
          </a:bodyPr>
          <a:lstStyle/>
          <a:p>
            <a:pPr marL="0" indent="0">
              <a:buNone/>
            </a:pPr>
            <a:r>
              <a:rPr lang="de-DE" dirty="0"/>
              <a:t>Formatives Assessment (auch lernprozessbegleitende Diagnostik Förderdiagnostik, individuelle Lernstandsanalyse, Lernerfolgsdiagnostik) gilt als eines der wirksamsten Rahmenkonzepte zur Förderung schulischen Lernens. </a:t>
            </a:r>
          </a:p>
          <a:p>
            <a:pPr marL="0" indent="0">
              <a:buNone/>
            </a:pPr>
            <a:r>
              <a:rPr lang="de-DE" dirty="0"/>
              <a:t>Es bezeichnet die lernbegleitende Beurteilung von Schülerleistung mit dem Ziel, diagnostische Informationen zu nutzen, um Unterricht und Lernen zu verbessern.</a:t>
            </a:r>
          </a:p>
          <a:p>
            <a:pPr marL="0" indent="0">
              <a:buNone/>
            </a:pPr>
            <a:r>
              <a:rPr lang="de-DE" dirty="0"/>
              <a:t>Grundlegende Merkmale sind die Klärung von Lernzielen, die Diagnose der individuellen Leistung sowie eine darauf basierende Rückmeldung und Förderung. </a:t>
            </a:r>
          </a:p>
          <a:p>
            <a:pPr marL="0" indent="0">
              <a:buNone/>
            </a:pPr>
            <a:endParaRPr lang="de-DE" dirty="0"/>
          </a:p>
          <a:p>
            <a:pPr marL="0" indent="0">
              <a:buNone/>
            </a:pPr>
            <a:r>
              <a:rPr lang="de-DE" sz="1800" dirty="0"/>
              <a:t>(Schütze, Birgit; </a:t>
            </a:r>
            <a:r>
              <a:rPr lang="de-DE" sz="1800" dirty="0" err="1"/>
              <a:t>Souvignier</a:t>
            </a:r>
            <a:r>
              <a:rPr lang="de-DE" sz="1800" dirty="0"/>
              <a:t>, Elmar; Hasselhorn, Marcus: Stichwort - formatives Assessment, Zeitschrift für Erziehungswissenschaft 21 (2018) 4, S. 697-715) </a:t>
            </a:r>
          </a:p>
          <a:p>
            <a:pPr marL="0" indent="0">
              <a:buNone/>
            </a:pPr>
            <a:endParaRPr lang="de-DE" dirty="0"/>
          </a:p>
        </p:txBody>
      </p:sp>
      <p:sp>
        <p:nvSpPr>
          <p:cNvPr id="3" name="Titel 2">
            <a:extLst>
              <a:ext uri="{FF2B5EF4-FFF2-40B4-BE49-F238E27FC236}">
                <a16:creationId xmlns:a16="http://schemas.microsoft.com/office/drawing/2014/main" id="{ADEA7436-B125-46E9-B9AD-B899AC7080E5}"/>
              </a:ext>
            </a:extLst>
          </p:cNvPr>
          <p:cNvSpPr>
            <a:spLocks noGrp="1"/>
          </p:cNvSpPr>
          <p:nvPr>
            <p:ph type="title"/>
          </p:nvPr>
        </p:nvSpPr>
        <p:spPr>
          <a:xfrm>
            <a:off x="433109" y="225425"/>
            <a:ext cx="7920000" cy="1332000"/>
          </a:xfrm>
        </p:spPr>
        <p:txBody>
          <a:bodyPr/>
          <a:lstStyle/>
          <a:p>
            <a:r>
              <a:rPr lang="de-DE" dirty="0"/>
              <a:t>Lernprozessbegleitende Diagnostik</a:t>
            </a:r>
          </a:p>
        </p:txBody>
      </p:sp>
      <p:sp>
        <p:nvSpPr>
          <p:cNvPr id="4" name="Foliennummernplatzhalter 3">
            <a:extLst>
              <a:ext uri="{FF2B5EF4-FFF2-40B4-BE49-F238E27FC236}">
                <a16:creationId xmlns:a16="http://schemas.microsoft.com/office/drawing/2014/main" id="{EE92D968-7D9D-4019-A62E-9CFE850F1325}"/>
              </a:ext>
            </a:extLst>
          </p:cNvPr>
          <p:cNvSpPr>
            <a:spLocks noGrp="1"/>
          </p:cNvSpPr>
          <p:nvPr>
            <p:ph type="sldNum" sz="quarter" idx="4"/>
          </p:nvPr>
        </p:nvSpPr>
        <p:spPr/>
        <p:txBody>
          <a:bodyPr/>
          <a:lstStyle/>
          <a:p>
            <a:pPr algn="ctr"/>
            <a:r>
              <a:rPr lang="de-DE"/>
              <a:t> Folie </a:t>
            </a:r>
            <a:fld id="{812F24F4-33A2-4A6F-87E3-ABC44FA42587}" type="slidenum">
              <a:rPr lang="de-DE" smtClean="0"/>
              <a:pPr algn="ctr"/>
              <a:t>48</a:t>
            </a:fld>
            <a:endParaRPr lang="de-DE" dirty="0"/>
          </a:p>
        </p:txBody>
      </p:sp>
      <p:pic>
        <p:nvPicPr>
          <p:cNvPr id="5" name="Grafik 4" descr="Ein Bild, das Kreis, Grafiken, Farbigkeit enthält.&#10;&#10;KI-generierte Inhalte können fehlerhaft sein.">
            <a:extLst>
              <a:ext uri="{FF2B5EF4-FFF2-40B4-BE49-F238E27FC236}">
                <a16:creationId xmlns:a16="http://schemas.microsoft.com/office/drawing/2014/main" id="{021ED8F2-481C-4CD8-8463-DEF060906B99}"/>
              </a:ext>
            </a:extLst>
          </p:cNvPr>
          <p:cNvPicPr>
            <a:picLocks noChangeAspect="1"/>
          </p:cNvPicPr>
          <p:nvPr/>
        </p:nvPicPr>
        <p:blipFill>
          <a:blip r:embed="rId2"/>
          <a:stretch>
            <a:fillRect/>
          </a:stretch>
        </p:blipFill>
        <p:spPr>
          <a:xfrm>
            <a:off x="7923599" y="429641"/>
            <a:ext cx="859021" cy="859021"/>
          </a:xfrm>
          <a:prstGeom prst="rect">
            <a:avLst/>
          </a:prstGeom>
        </p:spPr>
      </p:pic>
    </p:spTree>
    <p:extLst>
      <p:ext uri="{BB962C8B-B14F-4D97-AF65-F5344CB8AC3E}">
        <p14:creationId xmlns:p14="http://schemas.microsoft.com/office/powerpoint/2010/main" val="1008048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C86D325-9305-41D3-846B-05965ADC14B6}"/>
              </a:ext>
            </a:extLst>
          </p:cNvPr>
          <p:cNvSpPr>
            <a:spLocks noGrp="1"/>
          </p:cNvSpPr>
          <p:nvPr>
            <p:ph idx="1"/>
          </p:nvPr>
        </p:nvSpPr>
        <p:spPr/>
        <p:txBody>
          <a:bodyPr/>
          <a:lstStyle/>
          <a:p>
            <a:pPr marL="0" indent="0">
              <a:buNone/>
            </a:pPr>
            <a:r>
              <a:rPr lang="de-DE" dirty="0"/>
              <a:t>Lehrkräfte benötigen, um ihre Erkenntnisse fachlich adäquat einordnen und für die weitere Planung nutzen zu können, Wissen über die Struktur der Anforderungen des jeweiligen fachlichen Gegenstandes und über die Entwicklungsprozesse, die die Schülerinnen und Schüler beim Erwerb der entsprechenden Kompetenz aktivieren und vollziehen müssen. </a:t>
            </a:r>
            <a:r>
              <a:rPr lang="de-DE" sz="1500" dirty="0"/>
              <a:t>(Ricken 2005)</a:t>
            </a:r>
          </a:p>
        </p:txBody>
      </p:sp>
      <p:sp>
        <p:nvSpPr>
          <p:cNvPr id="4" name="Titel 1">
            <a:extLst>
              <a:ext uri="{FF2B5EF4-FFF2-40B4-BE49-F238E27FC236}">
                <a16:creationId xmlns:a16="http://schemas.microsoft.com/office/drawing/2014/main" id="{ECFC86F9-38AD-4289-9AB7-FCADE636DC10}"/>
              </a:ext>
            </a:extLst>
          </p:cNvPr>
          <p:cNvSpPr>
            <a:spLocks noGrp="1"/>
          </p:cNvSpPr>
          <p:nvPr>
            <p:ph type="title"/>
          </p:nvPr>
        </p:nvSpPr>
        <p:spPr>
          <a:xfrm>
            <a:off x="255494" y="334604"/>
            <a:ext cx="8807823" cy="1332000"/>
          </a:xfrm>
        </p:spPr>
        <p:txBody>
          <a:bodyPr>
            <a:normAutofit fontScale="90000"/>
          </a:bodyPr>
          <a:lstStyle/>
          <a:p>
            <a:r>
              <a:rPr lang="de-DE" sz="4900" dirty="0"/>
              <a:t>Diagnostische Arbeit im Unterricht   </a:t>
            </a:r>
            <a:br>
              <a:rPr lang="de-DE" sz="2400" dirty="0"/>
            </a:br>
            <a:r>
              <a:rPr lang="de-DE" sz="2600" dirty="0"/>
              <a:t>Passung herstellen</a:t>
            </a:r>
          </a:p>
        </p:txBody>
      </p:sp>
    </p:spTree>
    <p:extLst>
      <p:ext uri="{BB962C8B-B14F-4D97-AF65-F5344CB8AC3E}">
        <p14:creationId xmlns:p14="http://schemas.microsoft.com/office/powerpoint/2010/main" val="199647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8293CE2E-0477-4D19-976C-972FDA506892}"/>
              </a:ext>
            </a:extLst>
          </p:cNvPr>
          <p:cNvPicPr>
            <a:picLocks noGrp="1" noChangeAspect="1"/>
          </p:cNvPicPr>
          <p:nvPr>
            <p:ph idx="1"/>
          </p:nvPr>
        </p:nvPicPr>
        <p:blipFill>
          <a:blip r:embed="rId3"/>
          <a:stretch>
            <a:fillRect/>
          </a:stretch>
        </p:blipFill>
        <p:spPr>
          <a:xfrm>
            <a:off x="1804873" y="3618808"/>
            <a:ext cx="1917642" cy="1917642"/>
          </a:xfrm>
        </p:spPr>
      </p:pic>
      <p:sp>
        <p:nvSpPr>
          <p:cNvPr id="3" name="Titel 2">
            <a:extLst>
              <a:ext uri="{FF2B5EF4-FFF2-40B4-BE49-F238E27FC236}">
                <a16:creationId xmlns:a16="http://schemas.microsoft.com/office/drawing/2014/main" id="{E225A59C-C8D4-4687-89DF-CA9B2EEE4BE5}"/>
              </a:ext>
            </a:extLst>
          </p:cNvPr>
          <p:cNvSpPr>
            <a:spLocks noGrp="1"/>
          </p:cNvSpPr>
          <p:nvPr>
            <p:ph type="title"/>
          </p:nvPr>
        </p:nvSpPr>
        <p:spPr/>
        <p:txBody>
          <a:bodyPr/>
          <a:lstStyle/>
          <a:p>
            <a:r>
              <a:rPr lang="de-DE" dirty="0"/>
              <a:t>Aktuelles? Was liegt oben auf?</a:t>
            </a:r>
          </a:p>
        </p:txBody>
      </p:sp>
      <p:pic>
        <p:nvPicPr>
          <p:cNvPr id="8" name="Grafik 7">
            <a:extLst>
              <a:ext uri="{FF2B5EF4-FFF2-40B4-BE49-F238E27FC236}">
                <a16:creationId xmlns:a16="http://schemas.microsoft.com/office/drawing/2014/main" id="{5AF3B548-D08E-42B6-9A0C-25F36795F7EE}"/>
              </a:ext>
            </a:extLst>
          </p:cNvPr>
          <p:cNvPicPr>
            <a:picLocks noChangeAspect="1"/>
          </p:cNvPicPr>
          <p:nvPr/>
        </p:nvPicPr>
        <p:blipFill>
          <a:blip r:embed="rId4"/>
          <a:stretch>
            <a:fillRect/>
          </a:stretch>
        </p:blipFill>
        <p:spPr>
          <a:xfrm>
            <a:off x="687186" y="2261062"/>
            <a:ext cx="1167938" cy="1167938"/>
          </a:xfrm>
          <a:prstGeom prst="rect">
            <a:avLst/>
          </a:prstGeom>
        </p:spPr>
      </p:pic>
      <p:pic>
        <p:nvPicPr>
          <p:cNvPr id="10" name="Grafik 9">
            <a:extLst>
              <a:ext uri="{FF2B5EF4-FFF2-40B4-BE49-F238E27FC236}">
                <a16:creationId xmlns:a16="http://schemas.microsoft.com/office/drawing/2014/main" id="{755BABA1-DF4E-485E-ABB4-3A2F6EDC6672}"/>
              </a:ext>
            </a:extLst>
          </p:cNvPr>
          <p:cNvPicPr>
            <a:picLocks noChangeAspect="1"/>
          </p:cNvPicPr>
          <p:nvPr/>
        </p:nvPicPr>
        <p:blipFill>
          <a:blip r:embed="rId5"/>
          <a:stretch>
            <a:fillRect/>
          </a:stretch>
        </p:blipFill>
        <p:spPr>
          <a:xfrm>
            <a:off x="3818313" y="2122516"/>
            <a:ext cx="1794164" cy="1794164"/>
          </a:xfrm>
          <a:prstGeom prst="rect">
            <a:avLst/>
          </a:prstGeom>
        </p:spPr>
      </p:pic>
      <p:pic>
        <p:nvPicPr>
          <p:cNvPr id="12" name="Grafik 11">
            <a:extLst>
              <a:ext uri="{FF2B5EF4-FFF2-40B4-BE49-F238E27FC236}">
                <a16:creationId xmlns:a16="http://schemas.microsoft.com/office/drawing/2014/main" id="{55FFB039-569F-4326-90F0-617A41127385}"/>
              </a:ext>
            </a:extLst>
          </p:cNvPr>
          <p:cNvPicPr>
            <a:picLocks noChangeAspect="1"/>
          </p:cNvPicPr>
          <p:nvPr/>
        </p:nvPicPr>
        <p:blipFill>
          <a:blip r:embed="rId6"/>
          <a:stretch>
            <a:fillRect/>
          </a:stretch>
        </p:blipFill>
        <p:spPr>
          <a:xfrm>
            <a:off x="5752407" y="4051069"/>
            <a:ext cx="1317567" cy="1317567"/>
          </a:xfrm>
          <a:prstGeom prst="rect">
            <a:avLst/>
          </a:prstGeom>
        </p:spPr>
      </p:pic>
      <p:pic>
        <p:nvPicPr>
          <p:cNvPr id="14" name="Grafik 13">
            <a:extLst>
              <a:ext uri="{FF2B5EF4-FFF2-40B4-BE49-F238E27FC236}">
                <a16:creationId xmlns:a16="http://schemas.microsoft.com/office/drawing/2014/main" id="{4C122122-4F13-4AFB-B322-43A7D798FA14}"/>
              </a:ext>
            </a:extLst>
          </p:cNvPr>
          <p:cNvPicPr>
            <a:picLocks noChangeAspect="1"/>
          </p:cNvPicPr>
          <p:nvPr/>
        </p:nvPicPr>
        <p:blipFill>
          <a:blip r:embed="rId7"/>
          <a:stretch>
            <a:fillRect/>
          </a:stretch>
        </p:blipFill>
        <p:spPr>
          <a:xfrm>
            <a:off x="7134023" y="2510963"/>
            <a:ext cx="1398790" cy="1398790"/>
          </a:xfrm>
          <a:prstGeom prst="rect">
            <a:avLst/>
          </a:prstGeom>
        </p:spPr>
      </p:pic>
    </p:spTree>
    <p:extLst>
      <p:ext uri="{BB962C8B-B14F-4D97-AF65-F5344CB8AC3E}">
        <p14:creationId xmlns:p14="http://schemas.microsoft.com/office/powerpoint/2010/main" val="1347336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64086" y="312830"/>
            <a:ext cx="8895228" cy="1332000"/>
          </a:xfrm>
        </p:spPr>
        <p:txBody>
          <a:bodyPr>
            <a:noAutofit/>
          </a:bodyPr>
          <a:lstStyle/>
          <a:p>
            <a:r>
              <a:rPr lang="de-DE" dirty="0"/>
              <a:t>Diagnostische Arbeit im Unterricht</a:t>
            </a:r>
            <a:br>
              <a:rPr lang="de-DE" sz="2100" dirty="0"/>
            </a:br>
            <a:r>
              <a:rPr lang="de-DE" sz="2100" dirty="0"/>
              <a:t>Bezugssysteme einer strukturbezogenen, qualitativen Diagnostik</a:t>
            </a:r>
            <a:endParaRPr lang="de-DE" dirty="0"/>
          </a:p>
        </p:txBody>
      </p:sp>
      <p:sp>
        <p:nvSpPr>
          <p:cNvPr id="7" name="Textfeld 6">
            <a:extLst>
              <a:ext uri="{FF2B5EF4-FFF2-40B4-BE49-F238E27FC236}">
                <a16:creationId xmlns:a16="http://schemas.microsoft.com/office/drawing/2014/main" id="{A6F513C3-7FAE-4C99-B26C-5BA5026D8C4B}"/>
              </a:ext>
            </a:extLst>
          </p:cNvPr>
          <p:cNvSpPr txBox="1"/>
          <p:nvPr/>
        </p:nvSpPr>
        <p:spPr>
          <a:xfrm>
            <a:off x="1485568" y="2315489"/>
            <a:ext cx="6452264" cy="3000821"/>
          </a:xfrm>
          <a:prstGeom prst="rect">
            <a:avLst/>
          </a:prstGeom>
          <a:noFill/>
        </p:spPr>
        <p:txBody>
          <a:bodyPr wrap="square">
            <a:spAutoFit/>
          </a:bodyPr>
          <a:lstStyle/>
          <a:p>
            <a:pPr marL="510779" indent="-510779">
              <a:buFont typeface="Times New Roman" panose="02020603050405020304" pitchFamily="18" charset="0"/>
              <a:buChar char="•"/>
              <a:tabLst>
                <a:tab pos="510779" algn="l"/>
                <a:tab pos="589360" algn="l"/>
                <a:tab pos="926306" algn="l"/>
                <a:tab pos="1263254" algn="l"/>
                <a:tab pos="1600200" algn="l"/>
                <a:tab pos="1937147" algn="l"/>
                <a:tab pos="2274094" algn="l"/>
                <a:tab pos="2611041" algn="l"/>
                <a:tab pos="2947988" algn="l"/>
                <a:tab pos="3284935" algn="l"/>
                <a:tab pos="3621881" algn="l"/>
                <a:tab pos="3958829" algn="l"/>
                <a:tab pos="4295775" algn="l"/>
                <a:tab pos="4632722" algn="l"/>
                <a:tab pos="4969669" algn="l"/>
                <a:tab pos="5306616" algn="l"/>
                <a:tab pos="5643563" algn="l"/>
                <a:tab pos="5980510" algn="l"/>
                <a:tab pos="6317456" algn="l"/>
                <a:tab pos="6654404" algn="l"/>
                <a:tab pos="6991350" algn="l"/>
              </a:tabLst>
            </a:pPr>
            <a:r>
              <a:rPr lang="de-DE" altLang="de-DE" sz="2800" dirty="0"/>
              <a:t>Entwicklungsfolgen</a:t>
            </a:r>
          </a:p>
          <a:p>
            <a:pPr marL="510779" indent="-510779">
              <a:tabLst>
                <a:tab pos="510779" algn="l"/>
                <a:tab pos="589360" algn="l"/>
                <a:tab pos="926306" algn="l"/>
                <a:tab pos="1263254" algn="l"/>
                <a:tab pos="1600200" algn="l"/>
                <a:tab pos="1937147" algn="l"/>
                <a:tab pos="2274094" algn="l"/>
                <a:tab pos="2611041" algn="l"/>
                <a:tab pos="2947988" algn="l"/>
                <a:tab pos="3284935" algn="l"/>
                <a:tab pos="3621881" algn="l"/>
                <a:tab pos="3958829" algn="l"/>
                <a:tab pos="4295775" algn="l"/>
                <a:tab pos="4632722" algn="l"/>
                <a:tab pos="4969669" algn="l"/>
                <a:tab pos="5306616" algn="l"/>
                <a:tab pos="5643563" algn="l"/>
                <a:tab pos="5980510" algn="l"/>
                <a:tab pos="6317456" algn="l"/>
                <a:tab pos="6654404" algn="l"/>
                <a:tab pos="6991350" algn="l"/>
              </a:tabLst>
            </a:pPr>
            <a:endParaRPr lang="de-DE" altLang="de-DE" sz="2800" dirty="0"/>
          </a:p>
          <a:p>
            <a:pPr marL="510779" indent="-510779">
              <a:tabLst>
                <a:tab pos="510779" algn="l"/>
                <a:tab pos="589360" algn="l"/>
                <a:tab pos="926306" algn="l"/>
                <a:tab pos="1263254" algn="l"/>
                <a:tab pos="1600200" algn="l"/>
                <a:tab pos="1937147" algn="l"/>
                <a:tab pos="2274094" algn="l"/>
                <a:tab pos="2611041" algn="l"/>
                <a:tab pos="2947988" algn="l"/>
                <a:tab pos="3284935" algn="l"/>
                <a:tab pos="3621881" algn="l"/>
                <a:tab pos="3958829" algn="l"/>
                <a:tab pos="4295775" algn="l"/>
                <a:tab pos="4632722" algn="l"/>
                <a:tab pos="4969669" algn="l"/>
                <a:tab pos="5306616" algn="l"/>
                <a:tab pos="5643563" algn="l"/>
                <a:tab pos="5980510" algn="l"/>
                <a:tab pos="6317456" algn="l"/>
                <a:tab pos="6654404" algn="l"/>
                <a:tab pos="6991350" algn="l"/>
              </a:tabLst>
            </a:pPr>
            <a:endParaRPr lang="de-DE" altLang="de-DE" sz="2800" dirty="0"/>
          </a:p>
          <a:p>
            <a:pPr marL="510779" indent="-510779">
              <a:buFont typeface="Times New Roman" panose="02020603050405020304" pitchFamily="18" charset="0"/>
              <a:buChar char="•"/>
              <a:tabLst>
                <a:tab pos="510779" algn="l"/>
                <a:tab pos="589360" algn="l"/>
                <a:tab pos="926306" algn="l"/>
                <a:tab pos="1263254" algn="l"/>
                <a:tab pos="1600200" algn="l"/>
                <a:tab pos="1937147" algn="l"/>
                <a:tab pos="2274094" algn="l"/>
                <a:tab pos="2611041" algn="l"/>
                <a:tab pos="2947988" algn="l"/>
                <a:tab pos="3284935" algn="l"/>
                <a:tab pos="3621881" algn="l"/>
                <a:tab pos="3958829" algn="l"/>
                <a:tab pos="4295775" algn="l"/>
                <a:tab pos="4632722" algn="l"/>
                <a:tab pos="4969669" algn="l"/>
                <a:tab pos="5306616" algn="l"/>
                <a:tab pos="5643563" algn="l"/>
                <a:tab pos="5980510" algn="l"/>
                <a:tab pos="6317456" algn="l"/>
                <a:tab pos="6654404" algn="l"/>
                <a:tab pos="6991350" algn="l"/>
              </a:tabLst>
            </a:pPr>
            <a:r>
              <a:rPr lang="de-DE" altLang="de-DE" sz="2800" dirty="0"/>
              <a:t>Strukturen von Lerngegenständen (Sachstrukturen  und Handlungsstrukturen)</a:t>
            </a:r>
          </a:p>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endParaRPr lang="de-DE" altLang="de-DE" sz="2100" i="1" dirty="0"/>
          </a:p>
        </p:txBody>
      </p:sp>
    </p:spTree>
    <p:extLst>
      <p:ext uri="{BB962C8B-B14F-4D97-AF65-F5344CB8AC3E}">
        <p14:creationId xmlns:p14="http://schemas.microsoft.com/office/powerpoint/2010/main" val="2365368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5B252-C059-4685-9AD2-6C4CE1989F0B}"/>
              </a:ext>
            </a:extLst>
          </p:cNvPr>
          <p:cNvSpPr>
            <a:spLocks noGrp="1"/>
          </p:cNvSpPr>
          <p:nvPr>
            <p:ph type="title"/>
          </p:nvPr>
        </p:nvSpPr>
        <p:spPr>
          <a:xfrm>
            <a:off x="287338" y="209726"/>
            <a:ext cx="8723312" cy="1332000"/>
          </a:xfrm>
        </p:spPr>
        <p:txBody>
          <a:bodyPr/>
          <a:lstStyle/>
          <a:p>
            <a:r>
              <a:rPr lang="de-DE" dirty="0"/>
              <a:t>Diagnostische Arbeit im Unterricht   </a:t>
            </a:r>
            <a:r>
              <a:rPr lang="de-DE" sz="2100" dirty="0"/>
              <a:t>Passung herstellen</a:t>
            </a:r>
          </a:p>
        </p:txBody>
      </p:sp>
      <p:sp>
        <p:nvSpPr>
          <p:cNvPr id="3" name="Inhaltsplatzhalter 2">
            <a:extLst>
              <a:ext uri="{FF2B5EF4-FFF2-40B4-BE49-F238E27FC236}">
                <a16:creationId xmlns:a16="http://schemas.microsoft.com/office/drawing/2014/main" id="{145B67AC-EFA1-4A3F-A779-289E7FCD4AAF}"/>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49C5DF39-6686-4057-9080-15F977B1124D}"/>
              </a:ext>
            </a:extLst>
          </p:cNvPr>
          <p:cNvPicPr/>
          <p:nvPr/>
        </p:nvPicPr>
        <p:blipFill rotWithShape="1">
          <a:blip r:embed="rId3"/>
          <a:srcRect l="26988" t="19774" r="43778" b="9370"/>
          <a:stretch/>
        </p:blipFill>
        <p:spPr bwMode="auto">
          <a:xfrm rot="5400000">
            <a:off x="2145562" y="-134083"/>
            <a:ext cx="4851251" cy="8088569"/>
          </a:xfrm>
          <a:prstGeom prst="rect">
            <a:avLst/>
          </a:prstGeom>
          <a:ln>
            <a:noFill/>
          </a:ln>
          <a:extLst>
            <a:ext uri="{53640926-AAD7-44D8-BBD7-CCE9431645EC}">
              <a14:shadowObscured xmlns:a14="http://schemas.microsoft.com/office/drawing/2010/main"/>
            </a:ext>
          </a:extLst>
        </p:spPr>
      </p:pic>
      <p:sp>
        <p:nvSpPr>
          <p:cNvPr id="5" name="Rechteck 4">
            <a:extLst>
              <a:ext uri="{FF2B5EF4-FFF2-40B4-BE49-F238E27FC236}">
                <a16:creationId xmlns:a16="http://schemas.microsoft.com/office/drawing/2014/main" id="{85FF01CC-C7FE-44F8-9A95-6417AB44125D}"/>
              </a:ext>
            </a:extLst>
          </p:cNvPr>
          <p:cNvSpPr/>
          <p:nvPr/>
        </p:nvSpPr>
        <p:spPr>
          <a:xfrm rot="16200000">
            <a:off x="8086225" y="4782693"/>
            <a:ext cx="1427827" cy="369332"/>
          </a:xfrm>
          <a:prstGeom prst="rect">
            <a:avLst/>
          </a:prstGeom>
        </p:spPr>
        <p:txBody>
          <a:bodyPr wrap="none">
            <a:spAutoFit/>
          </a:bodyPr>
          <a:lstStyle/>
          <a:p>
            <a:r>
              <a:rPr lang="de-DE" dirty="0"/>
              <a:t>(nach Kutzer)</a:t>
            </a:r>
          </a:p>
        </p:txBody>
      </p:sp>
    </p:spTree>
    <p:extLst>
      <p:ext uri="{BB962C8B-B14F-4D97-AF65-F5344CB8AC3E}">
        <p14:creationId xmlns:p14="http://schemas.microsoft.com/office/powerpoint/2010/main" val="2465657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5B252-C059-4685-9AD2-6C4CE1989F0B}"/>
              </a:ext>
            </a:extLst>
          </p:cNvPr>
          <p:cNvSpPr>
            <a:spLocks noGrp="1"/>
          </p:cNvSpPr>
          <p:nvPr>
            <p:ph type="title"/>
          </p:nvPr>
        </p:nvSpPr>
        <p:spPr>
          <a:xfrm>
            <a:off x="262713" y="220998"/>
            <a:ext cx="8616950" cy="1332000"/>
          </a:xfrm>
        </p:spPr>
        <p:txBody>
          <a:bodyPr/>
          <a:lstStyle/>
          <a:p>
            <a:r>
              <a:rPr lang="de-DE" dirty="0"/>
              <a:t>Diagnostische Arbeit im Unterricht   </a:t>
            </a:r>
            <a:r>
              <a:rPr lang="de-DE" sz="2100" dirty="0"/>
              <a:t>Passung herstellen</a:t>
            </a:r>
          </a:p>
        </p:txBody>
      </p:sp>
      <p:sp>
        <p:nvSpPr>
          <p:cNvPr id="3" name="Inhaltsplatzhalter 2">
            <a:extLst>
              <a:ext uri="{FF2B5EF4-FFF2-40B4-BE49-F238E27FC236}">
                <a16:creationId xmlns:a16="http://schemas.microsoft.com/office/drawing/2014/main" id="{145B67AC-EFA1-4A3F-A779-289E7FCD4AAF}"/>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49C5DF39-6686-4057-9080-15F977B1124D}"/>
              </a:ext>
            </a:extLst>
          </p:cNvPr>
          <p:cNvPicPr/>
          <p:nvPr/>
        </p:nvPicPr>
        <p:blipFill rotWithShape="1">
          <a:blip r:embed="rId3"/>
          <a:srcRect l="26988" t="19774" r="43778" b="9370"/>
          <a:stretch/>
        </p:blipFill>
        <p:spPr bwMode="auto">
          <a:xfrm rot="5400000">
            <a:off x="2067885" y="-133237"/>
            <a:ext cx="4851251" cy="8088569"/>
          </a:xfrm>
          <a:prstGeom prst="rect">
            <a:avLst/>
          </a:prstGeom>
          <a:ln>
            <a:noFill/>
          </a:ln>
          <a:extLst>
            <a:ext uri="{53640926-AAD7-44D8-BBD7-CCE9431645EC}">
              <a14:shadowObscured xmlns:a14="http://schemas.microsoft.com/office/drawing/2010/main"/>
            </a:ext>
          </a:extLst>
        </p:spPr>
      </p:pic>
      <p:sp>
        <p:nvSpPr>
          <p:cNvPr id="5" name="Rechteck 4">
            <a:extLst>
              <a:ext uri="{FF2B5EF4-FFF2-40B4-BE49-F238E27FC236}">
                <a16:creationId xmlns:a16="http://schemas.microsoft.com/office/drawing/2014/main" id="{F3B55906-6A31-4D95-B5B1-E769472C297F}"/>
              </a:ext>
            </a:extLst>
          </p:cNvPr>
          <p:cNvSpPr/>
          <p:nvPr/>
        </p:nvSpPr>
        <p:spPr>
          <a:xfrm>
            <a:off x="522288" y="1516326"/>
            <a:ext cx="2728912" cy="2933700"/>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7CF9C88F-2A50-41CD-948C-973EE0ACCDA6}"/>
              </a:ext>
            </a:extLst>
          </p:cNvPr>
          <p:cNvSpPr/>
          <p:nvPr/>
        </p:nvSpPr>
        <p:spPr>
          <a:xfrm>
            <a:off x="5808883" y="1568450"/>
            <a:ext cx="2728912" cy="33020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Denkblase: wolkenförmig 6">
            <a:extLst>
              <a:ext uri="{FF2B5EF4-FFF2-40B4-BE49-F238E27FC236}">
                <a16:creationId xmlns:a16="http://schemas.microsoft.com/office/drawing/2014/main" id="{51D6440C-462D-481C-B4C1-343A005B9A56}"/>
              </a:ext>
            </a:extLst>
          </p:cNvPr>
          <p:cNvSpPr/>
          <p:nvPr/>
        </p:nvSpPr>
        <p:spPr>
          <a:xfrm>
            <a:off x="3163869" y="3988023"/>
            <a:ext cx="2728912" cy="1759952"/>
          </a:xfrm>
          <a:prstGeom prst="cloudCallout">
            <a:avLst>
              <a:gd name="adj1" fmla="val -46352"/>
              <a:gd name="adj2" fmla="val 61072"/>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1">
                    <a:lumMod val="50000"/>
                  </a:schemeClr>
                </a:solidFill>
              </a:rPr>
              <a:t>Das probieren wir anhand von Zeichnungen aus..</a:t>
            </a:r>
          </a:p>
        </p:txBody>
      </p:sp>
      <p:sp>
        <p:nvSpPr>
          <p:cNvPr id="8" name="Rechteck 7">
            <a:extLst>
              <a:ext uri="{FF2B5EF4-FFF2-40B4-BE49-F238E27FC236}">
                <a16:creationId xmlns:a16="http://schemas.microsoft.com/office/drawing/2014/main" id="{556D3A50-CBEF-459B-A0E2-3060A7295448}"/>
              </a:ext>
            </a:extLst>
          </p:cNvPr>
          <p:cNvSpPr/>
          <p:nvPr/>
        </p:nvSpPr>
        <p:spPr>
          <a:xfrm>
            <a:off x="522288" y="4577913"/>
            <a:ext cx="2728912" cy="1758760"/>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2">
                  <a:lumMod val="60000"/>
                  <a:lumOff val="40000"/>
                </a:schemeClr>
              </a:solidFill>
            </a:endParaRPr>
          </a:p>
        </p:txBody>
      </p:sp>
      <p:sp>
        <p:nvSpPr>
          <p:cNvPr id="9" name="Denkblase: wolkenförmig 8">
            <a:extLst>
              <a:ext uri="{FF2B5EF4-FFF2-40B4-BE49-F238E27FC236}">
                <a16:creationId xmlns:a16="http://schemas.microsoft.com/office/drawing/2014/main" id="{2F7558F8-E32A-4564-9366-329F8E56F02F}"/>
              </a:ext>
            </a:extLst>
          </p:cNvPr>
          <p:cNvSpPr/>
          <p:nvPr/>
        </p:nvSpPr>
        <p:spPr>
          <a:xfrm>
            <a:off x="3240080" y="2197422"/>
            <a:ext cx="2500320" cy="1670050"/>
          </a:xfrm>
          <a:prstGeom prst="cloudCallout">
            <a:avLst>
              <a:gd name="adj1" fmla="val -61443"/>
              <a:gd name="adj2" fmla="val -21543"/>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1">
                    <a:lumMod val="50000"/>
                  </a:schemeClr>
                </a:solidFill>
              </a:rPr>
              <a:t>Wie könnte ich das in meinem Unterricht umsetzten? </a:t>
            </a:r>
          </a:p>
        </p:txBody>
      </p:sp>
      <p:sp>
        <p:nvSpPr>
          <p:cNvPr id="10" name="Denkblase: wolkenförmig 9">
            <a:extLst>
              <a:ext uri="{FF2B5EF4-FFF2-40B4-BE49-F238E27FC236}">
                <a16:creationId xmlns:a16="http://schemas.microsoft.com/office/drawing/2014/main" id="{E12498D0-7BBE-47AB-81C2-11A008483B8A}"/>
              </a:ext>
            </a:extLst>
          </p:cNvPr>
          <p:cNvSpPr/>
          <p:nvPr/>
        </p:nvSpPr>
        <p:spPr>
          <a:xfrm>
            <a:off x="5663635" y="4812822"/>
            <a:ext cx="2728912" cy="1758759"/>
          </a:xfrm>
          <a:prstGeom prst="cloudCallout">
            <a:avLst>
              <a:gd name="adj1" fmla="val 44654"/>
              <a:gd name="adj2" fmla="val -6603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1">
                    <a:lumMod val="50000"/>
                  </a:schemeClr>
                </a:solidFill>
              </a:rPr>
              <a:t>Das macht ihr für euren Unterricht </a:t>
            </a:r>
          </a:p>
        </p:txBody>
      </p:sp>
      <p:sp>
        <p:nvSpPr>
          <p:cNvPr id="12" name="Rechteck 11">
            <a:extLst>
              <a:ext uri="{FF2B5EF4-FFF2-40B4-BE49-F238E27FC236}">
                <a16:creationId xmlns:a16="http://schemas.microsoft.com/office/drawing/2014/main" id="{135E8EA0-13CB-43DF-BA18-4234FFA32528}"/>
              </a:ext>
            </a:extLst>
          </p:cNvPr>
          <p:cNvSpPr/>
          <p:nvPr/>
        </p:nvSpPr>
        <p:spPr>
          <a:xfrm rot="16200000">
            <a:off x="8086225" y="4782693"/>
            <a:ext cx="1427827" cy="369332"/>
          </a:xfrm>
          <a:prstGeom prst="rect">
            <a:avLst/>
          </a:prstGeom>
        </p:spPr>
        <p:txBody>
          <a:bodyPr wrap="none">
            <a:spAutoFit/>
          </a:bodyPr>
          <a:lstStyle/>
          <a:p>
            <a:r>
              <a:rPr lang="de-DE" dirty="0"/>
              <a:t>(nach Kutzer)</a:t>
            </a:r>
          </a:p>
        </p:txBody>
      </p:sp>
    </p:spTree>
    <p:extLst>
      <p:ext uri="{BB962C8B-B14F-4D97-AF65-F5344CB8AC3E}">
        <p14:creationId xmlns:p14="http://schemas.microsoft.com/office/powerpoint/2010/main" val="620246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5B252-C059-4685-9AD2-6C4CE1989F0B}"/>
              </a:ext>
            </a:extLst>
          </p:cNvPr>
          <p:cNvSpPr>
            <a:spLocks noGrp="1"/>
          </p:cNvSpPr>
          <p:nvPr>
            <p:ph type="title"/>
          </p:nvPr>
        </p:nvSpPr>
        <p:spPr>
          <a:xfrm>
            <a:off x="287338" y="209726"/>
            <a:ext cx="8723312" cy="1332000"/>
          </a:xfrm>
        </p:spPr>
        <p:txBody>
          <a:bodyPr/>
          <a:lstStyle/>
          <a:p>
            <a:r>
              <a:rPr lang="de-DE" dirty="0"/>
              <a:t>Diagnostische Arbeit im Unterricht   </a:t>
            </a:r>
            <a:r>
              <a:rPr lang="de-DE" sz="2100" dirty="0"/>
              <a:t>Passung herstellen</a:t>
            </a:r>
          </a:p>
        </p:txBody>
      </p:sp>
      <p:sp>
        <p:nvSpPr>
          <p:cNvPr id="3" name="Inhaltsplatzhalter 2">
            <a:extLst>
              <a:ext uri="{FF2B5EF4-FFF2-40B4-BE49-F238E27FC236}">
                <a16:creationId xmlns:a16="http://schemas.microsoft.com/office/drawing/2014/main" id="{145B67AC-EFA1-4A3F-A779-289E7FCD4AAF}"/>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49C5DF39-6686-4057-9080-15F977B1124D}"/>
              </a:ext>
            </a:extLst>
          </p:cNvPr>
          <p:cNvPicPr/>
          <p:nvPr/>
        </p:nvPicPr>
        <p:blipFill rotWithShape="1">
          <a:blip r:embed="rId2"/>
          <a:srcRect l="26988" t="19774" r="43778" b="9370"/>
          <a:stretch/>
        </p:blipFill>
        <p:spPr bwMode="auto">
          <a:xfrm rot="5400000">
            <a:off x="2145562" y="-134083"/>
            <a:ext cx="4851251" cy="8088569"/>
          </a:xfrm>
          <a:prstGeom prst="rect">
            <a:avLst/>
          </a:prstGeom>
          <a:ln>
            <a:noFill/>
          </a:ln>
          <a:extLst>
            <a:ext uri="{53640926-AAD7-44D8-BBD7-CCE9431645EC}">
              <a14:shadowObscured xmlns:a14="http://schemas.microsoft.com/office/drawing/2010/main"/>
            </a:ext>
          </a:extLst>
        </p:spPr>
      </p:pic>
      <p:sp>
        <p:nvSpPr>
          <p:cNvPr id="6" name="Rechteck 5">
            <a:extLst>
              <a:ext uri="{FF2B5EF4-FFF2-40B4-BE49-F238E27FC236}">
                <a16:creationId xmlns:a16="http://schemas.microsoft.com/office/drawing/2014/main" id="{9D6A979C-762C-4C68-9C2C-93B84B81B67F}"/>
              </a:ext>
            </a:extLst>
          </p:cNvPr>
          <p:cNvSpPr/>
          <p:nvPr/>
        </p:nvSpPr>
        <p:spPr>
          <a:xfrm>
            <a:off x="522288" y="4577913"/>
            <a:ext cx="2728912" cy="1758760"/>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2">
                  <a:lumMod val="60000"/>
                  <a:lumOff val="40000"/>
                </a:schemeClr>
              </a:solidFill>
            </a:endParaRPr>
          </a:p>
        </p:txBody>
      </p:sp>
    </p:spTree>
    <p:extLst>
      <p:ext uri="{BB962C8B-B14F-4D97-AF65-F5344CB8AC3E}">
        <p14:creationId xmlns:p14="http://schemas.microsoft.com/office/powerpoint/2010/main" val="382619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46F36-A5B6-4216-ABD6-69507186E247}"/>
              </a:ext>
            </a:extLst>
          </p:cNvPr>
          <p:cNvSpPr>
            <a:spLocks noGrp="1"/>
          </p:cNvSpPr>
          <p:nvPr>
            <p:ph type="title"/>
          </p:nvPr>
        </p:nvSpPr>
        <p:spPr/>
        <p:txBody>
          <a:bodyPr/>
          <a:lstStyle/>
          <a:p>
            <a:r>
              <a:rPr lang="de-DE" dirty="0"/>
              <a:t>Standortbestimmung </a:t>
            </a:r>
            <a:br>
              <a:rPr lang="de-DE" dirty="0"/>
            </a:br>
            <a:r>
              <a:rPr lang="de-DE" sz="2300" dirty="0"/>
              <a:t>Bienenzeichnung</a:t>
            </a:r>
          </a:p>
        </p:txBody>
      </p:sp>
      <p:sp>
        <p:nvSpPr>
          <p:cNvPr id="3" name="Inhaltsplatzhalter 2">
            <a:extLst>
              <a:ext uri="{FF2B5EF4-FFF2-40B4-BE49-F238E27FC236}">
                <a16:creationId xmlns:a16="http://schemas.microsoft.com/office/drawing/2014/main" id="{95F949C4-5364-4370-B2FB-5384E69A1969}"/>
              </a:ext>
            </a:extLst>
          </p:cNvPr>
          <p:cNvSpPr>
            <a:spLocks noGrp="1"/>
          </p:cNvSpPr>
          <p:nvPr>
            <p:ph idx="1"/>
          </p:nvPr>
        </p:nvSpPr>
        <p:spPr>
          <a:xfrm>
            <a:off x="611188" y="1844676"/>
            <a:ext cx="7920000" cy="4065794"/>
          </a:xfrm>
          <a:ln>
            <a:solidFill>
              <a:srgbClr val="FF0000"/>
            </a:solidFill>
          </a:ln>
        </p:spPr>
        <p:txBody>
          <a:bodyPr>
            <a:normAutofit fontScale="85000" lnSpcReduction="10000"/>
          </a:bodyPr>
          <a:lstStyle/>
          <a:p>
            <a:pPr marL="0" indent="0">
              <a:lnSpc>
                <a:spcPct val="120000"/>
              </a:lnSpc>
              <a:buNone/>
            </a:pPr>
            <a:r>
              <a:rPr lang="de-DE" sz="2600" b="1" dirty="0">
                <a:solidFill>
                  <a:srgbClr val="0070C0"/>
                </a:solidFill>
              </a:rPr>
              <a:t>Sucht euch zu zweit zwei Beispiele der Lernstandserhebung „Die Biene“ aus und analysiert die Kinderzeichnungen (1. Klasse). </a:t>
            </a:r>
            <a:br>
              <a:rPr lang="de-DE" sz="2600" b="1" dirty="0">
                <a:solidFill>
                  <a:srgbClr val="0070C0"/>
                </a:solidFill>
              </a:rPr>
            </a:br>
            <a:endParaRPr lang="de-DE" sz="2600" b="1" dirty="0">
              <a:solidFill>
                <a:srgbClr val="0070C0"/>
              </a:solidFill>
            </a:endParaRPr>
          </a:p>
          <a:p>
            <a:pPr marL="0" indent="0">
              <a:lnSpc>
                <a:spcPct val="120000"/>
              </a:lnSpc>
              <a:buNone/>
            </a:pPr>
            <a:r>
              <a:rPr lang="de-DE" sz="2600" b="1" dirty="0">
                <a:solidFill>
                  <a:srgbClr val="0070C0"/>
                </a:solidFill>
              </a:rPr>
              <a:t>1.) Welche Aussagen lassen sich bezüglich des Fachwissens vor- und nach der Einheit treffen? </a:t>
            </a:r>
          </a:p>
          <a:p>
            <a:pPr marL="0" indent="0">
              <a:lnSpc>
                <a:spcPct val="120000"/>
              </a:lnSpc>
              <a:buNone/>
            </a:pPr>
            <a:r>
              <a:rPr lang="de-DE" sz="2600" b="1" dirty="0">
                <a:solidFill>
                  <a:srgbClr val="0070C0"/>
                </a:solidFill>
              </a:rPr>
              <a:t>			               2.) Wo seht ihr Grenzen des    </a:t>
            </a:r>
          </a:p>
          <a:p>
            <a:pPr marL="0" indent="0">
              <a:lnSpc>
                <a:spcPct val="120000"/>
              </a:lnSpc>
              <a:buNone/>
            </a:pPr>
            <a:r>
              <a:rPr lang="de-DE" sz="2600" b="1" dirty="0">
                <a:solidFill>
                  <a:srgbClr val="0070C0"/>
                </a:solidFill>
              </a:rPr>
              <a:t>                                                        Verfahrens? </a:t>
            </a:r>
            <a:br>
              <a:rPr lang="de-DE" sz="2600" dirty="0"/>
            </a:br>
            <a:endParaRPr lang="de-DE" sz="2600" dirty="0"/>
          </a:p>
          <a:p>
            <a:pPr marL="0" indent="0">
              <a:buNone/>
            </a:pPr>
            <a:endParaRPr lang="de-DE" dirty="0"/>
          </a:p>
        </p:txBody>
      </p:sp>
      <p:pic>
        <p:nvPicPr>
          <p:cNvPr id="7" name="Grafik 6">
            <a:extLst>
              <a:ext uri="{FF2B5EF4-FFF2-40B4-BE49-F238E27FC236}">
                <a16:creationId xmlns:a16="http://schemas.microsoft.com/office/drawing/2014/main" id="{3330E9D8-C954-41B6-B75C-55714DF9E999}"/>
              </a:ext>
            </a:extLst>
          </p:cNvPr>
          <p:cNvPicPr>
            <a:picLocks noChangeAspect="1"/>
          </p:cNvPicPr>
          <p:nvPr/>
        </p:nvPicPr>
        <p:blipFill rotWithShape="1">
          <a:blip r:embed="rId3">
            <a:extLst>
              <a:ext uri="{28A0092B-C50C-407E-A947-70E740481C1C}">
                <a14:useLocalDpi xmlns:a14="http://schemas.microsoft.com/office/drawing/2010/main" val="0"/>
              </a:ext>
            </a:extLst>
          </a:blip>
          <a:srcRect l="14790" r="21210" b="15625"/>
          <a:stretch/>
        </p:blipFill>
        <p:spPr>
          <a:xfrm>
            <a:off x="946719" y="4354366"/>
            <a:ext cx="3293977" cy="2278209"/>
          </a:xfrm>
          <a:prstGeom prst="rect">
            <a:avLst/>
          </a:prstGeom>
        </p:spPr>
      </p:pic>
    </p:spTree>
    <p:extLst>
      <p:ext uri="{BB962C8B-B14F-4D97-AF65-F5344CB8AC3E}">
        <p14:creationId xmlns:p14="http://schemas.microsoft.com/office/powerpoint/2010/main" val="1391853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6F513C3-7FAE-4C99-B26C-5BA5026D8C4B}"/>
              </a:ext>
            </a:extLst>
          </p:cNvPr>
          <p:cNvSpPr txBox="1"/>
          <p:nvPr/>
        </p:nvSpPr>
        <p:spPr>
          <a:xfrm>
            <a:off x="208776" y="2254250"/>
            <a:ext cx="8726448" cy="4066754"/>
          </a:xfrm>
          <a:prstGeom prst="rect">
            <a:avLst/>
          </a:prstGeom>
          <a:noFill/>
        </p:spPr>
        <p:txBody>
          <a:bodyPr wrap="square">
            <a:spAutoFit/>
          </a:bodyPr>
          <a:lstStyle/>
          <a:p>
            <a:pPr marL="510779" indent="-510779">
              <a:spcAft>
                <a:spcPts val="900"/>
              </a:spcAft>
              <a:buFont typeface="Times New Roman" panose="02020603050405020304" pitchFamily="18" charset="0"/>
              <a:buChar char="•"/>
              <a:tabLst>
                <a:tab pos="511969" algn="l"/>
                <a:tab pos="590550" algn="l"/>
                <a:tab pos="927497" algn="l"/>
                <a:tab pos="1264444" algn="l"/>
                <a:tab pos="1601391" algn="l"/>
                <a:tab pos="1938338" algn="l"/>
                <a:tab pos="2275285" algn="l"/>
                <a:tab pos="2612231" algn="l"/>
                <a:tab pos="2949179" algn="l"/>
                <a:tab pos="3286125" algn="l"/>
                <a:tab pos="3623072" algn="l"/>
                <a:tab pos="3960019" algn="l"/>
                <a:tab pos="4296966" algn="l"/>
                <a:tab pos="4633913" algn="l"/>
                <a:tab pos="4970860" algn="l"/>
                <a:tab pos="5307806" algn="l"/>
                <a:tab pos="5644754" algn="l"/>
                <a:tab pos="5981700" algn="l"/>
                <a:tab pos="6318647" algn="l"/>
                <a:tab pos="6655594" algn="l"/>
                <a:tab pos="6992541" algn="l"/>
              </a:tabLst>
            </a:pPr>
            <a:r>
              <a:rPr lang="de-DE" altLang="de-DE" sz="2200" dirty="0">
                <a:latin typeface="Arial" panose="020B0604020202020204" pitchFamily="34" charset="0"/>
                <a:cs typeface="Arial" panose="020B0604020202020204" pitchFamily="34" charset="0"/>
              </a:rPr>
              <a:t>Gegenstandswissen</a:t>
            </a:r>
            <a:r>
              <a:rPr lang="de-DE" altLang="de-DE" sz="1500" dirty="0">
                <a:latin typeface="Arial" panose="020B0604020202020204" pitchFamily="34" charset="0"/>
                <a:cs typeface="Arial" panose="020B0604020202020204" pitchFamily="34" charset="0"/>
              </a:rPr>
              <a:t> </a:t>
            </a:r>
            <a:r>
              <a:rPr lang="de-DE" sz="1500" dirty="0">
                <a:latin typeface="Arial" panose="020B0604020202020204" pitchFamily="34" charset="0"/>
                <a:ea typeface="Calibri" panose="020F0502020204030204" pitchFamily="34" charset="0"/>
                <a:cs typeface="Arial" panose="020B0604020202020204" pitchFamily="34" charset="0"/>
              </a:rPr>
              <a:t>- z.B. begriffliche Zuordnung von Merkmalen und Funktionen</a:t>
            </a:r>
            <a:endParaRPr lang="de-DE" altLang="de-DE" sz="1500" dirty="0">
              <a:latin typeface="Arial" panose="020B0604020202020204" pitchFamily="34" charset="0"/>
              <a:cs typeface="Arial" panose="020B0604020202020204" pitchFamily="34" charset="0"/>
            </a:endParaRPr>
          </a:p>
          <a:p>
            <a:pPr marL="510779" indent="-510779">
              <a:spcAft>
                <a:spcPts val="900"/>
              </a:spcAft>
              <a:buFont typeface="Times New Roman" panose="02020603050405020304" pitchFamily="18" charset="0"/>
              <a:buChar char="•"/>
              <a:tabLst>
                <a:tab pos="511969" algn="l"/>
                <a:tab pos="590550" algn="l"/>
                <a:tab pos="927497" algn="l"/>
                <a:tab pos="1264444" algn="l"/>
                <a:tab pos="1601391" algn="l"/>
                <a:tab pos="1938338" algn="l"/>
                <a:tab pos="2275285" algn="l"/>
                <a:tab pos="2612231" algn="l"/>
                <a:tab pos="2949179" algn="l"/>
                <a:tab pos="3286125" algn="l"/>
                <a:tab pos="3623072" algn="l"/>
                <a:tab pos="3960019" algn="l"/>
                <a:tab pos="4296966" algn="l"/>
                <a:tab pos="4633913" algn="l"/>
                <a:tab pos="4970860" algn="l"/>
                <a:tab pos="5307806" algn="l"/>
                <a:tab pos="5644754" algn="l"/>
                <a:tab pos="5981700" algn="l"/>
                <a:tab pos="6318647" algn="l"/>
                <a:tab pos="6655594" algn="l"/>
                <a:tab pos="6992541" algn="l"/>
              </a:tabLst>
            </a:pPr>
            <a:r>
              <a:rPr lang="de-DE" altLang="de-DE" sz="2200" dirty="0">
                <a:latin typeface="Arial" panose="020B0604020202020204" pitchFamily="34" charset="0"/>
                <a:cs typeface="Arial" panose="020B0604020202020204" pitchFamily="34" charset="0"/>
              </a:rPr>
              <a:t>Darstellungswissen</a:t>
            </a:r>
            <a:r>
              <a:rPr lang="de-DE" altLang="de-DE" sz="1500" dirty="0">
                <a:latin typeface="Arial" panose="020B0604020202020204" pitchFamily="34" charset="0"/>
                <a:cs typeface="Arial" panose="020B0604020202020204" pitchFamily="34" charset="0"/>
              </a:rPr>
              <a:t> </a:t>
            </a:r>
            <a:r>
              <a:rPr lang="de-DE" sz="1500" dirty="0">
                <a:latin typeface="Arial" panose="020B0604020202020204" pitchFamily="34" charset="0"/>
                <a:ea typeface="Calibri" panose="020F0502020204030204" pitchFamily="34" charset="0"/>
                <a:cs typeface="Arial" panose="020B0604020202020204" pitchFamily="34" charset="0"/>
              </a:rPr>
              <a:t>- z.B. Abstraktionsfähigkeit - zeichnen, skizzieren, verbalisieren, symbolisieren; Interpretationsfähigkeit -  Übertragung auf reale Situationen; Transferfähigkeit - Übertragung auf andere Sachverhalte und deren Zusammenhänge</a:t>
            </a:r>
            <a:endParaRPr lang="de-DE" altLang="de-DE" sz="1500" dirty="0">
              <a:latin typeface="Arial" panose="020B0604020202020204" pitchFamily="34" charset="0"/>
              <a:cs typeface="Arial" panose="020B0604020202020204" pitchFamily="34" charset="0"/>
            </a:endParaRPr>
          </a:p>
          <a:p>
            <a:pPr marL="510779" indent="-510779">
              <a:spcAft>
                <a:spcPts val="900"/>
              </a:spcAft>
              <a:buFont typeface="Times New Roman" panose="02020603050405020304" pitchFamily="18" charset="0"/>
              <a:buChar char="•"/>
              <a:tabLst>
                <a:tab pos="511969" algn="l"/>
                <a:tab pos="590550" algn="l"/>
                <a:tab pos="927497" algn="l"/>
                <a:tab pos="1264444" algn="l"/>
                <a:tab pos="1601391" algn="l"/>
                <a:tab pos="1938338" algn="l"/>
                <a:tab pos="2275285" algn="l"/>
                <a:tab pos="2612231" algn="l"/>
                <a:tab pos="2949179" algn="l"/>
                <a:tab pos="3286125" algn="l"/>
                <a:tab pos="3623072" algn="l"/>
                <a:tab pos="3960019" algn="l"/>
                <a:tab pos="4296966" algn="l"/>
                <a:tab pos="4633913" algn="l"/>
                <a:tab pos="4970860" algn="l"/>
                <a:tab pos="5307806" algn="l"/>
                <a:tab pos="5644754" algn="l"/>
                <a:tab pos="5981700" algn="l"/>
                <a:tab pos="6318647" algn="l"/>
                <a:tab pos="6655594" algn="l"/>
                <a:tab pos="6992541" algn="l"/>
              </a:tabLst>
            </a:pPr>
            <a:r>
              <a:rPr lang="de-DE" altLang="de-DE" sz="2200" dirty="0">
                <a:latin typeface="Arial" panose="020B0604020202020204" pitchFamily="34" charset="0"/>
                <a:cs typeface="Arial" panose="020B0604020202020204" pitchFamily="34" charset="0"/>
              </a:rPr>
              <a:t>Ausführungswissen</a:t>
            </a:r>
            <a:r>
              <a:rPr lang="de-DE" altLang="de-DE" sz="1500" dirty="0">
                <a:latin typeface="Arial" panose="020B0604020202020204" pitchFamily="34" charset="0"/>
                <a:cs typeface="Arial" panose="020B0604020202020204" pitchFamily="34" charset="0"/>
              </a:rPr>
              <a:t> -</a:t>
            </a:r>
            <a:r>
              <a:rPr lang="de-DE" sz="1500" dirty="0">
                <a:latin typeface="Arial" panose="020B0604020202020204" pitchFamily="34" charset="0"/>
                <a:ea typeface="Calibri" panose="020F0502020204030204" pitchFamily="34" charset="0"/>
                <a:cs typeface="Arial" panose="020B0604020202020204" pitchFamily="34" charset="0"/>
              </a:rPr>
              <a:t> z.B. Handlungsfolgen ordnen, behalten und umsetzen, Arbeitsergebnisse kontrollieren</a:t>
            </a:r>
          </a:p>
          <a:p>
            <a:pPr marL="510779" indent="-510779">
              <a:spcAft>
                <a:spcPts val="900"/>
              </a:spcAft>
              <a:buFont typeface="Times New Roman" panose="02020603050405020304" pitchFamily="18" charset="0"/>
              <a:buChar char="•"/>
              <a:tabLst>
                <a:tab pos="511969" algn="l"/>
                <a:tab pos="590550" algn="l"/>
                <a:tab pos="927497" algn="l"/>
                <a:tab pos="1264444" algn="l"/>
                <a:tab pos="1601391" algn="l"/>
                <a:tab pos="1938338" algn="l"/>
                <a:tab pos="2275285" algn="l"/>
                <a:tab pos="2612231" algn="l"/>
                <a:tab pos="2949179" algn="l"/>
                <a:tab pos="3286125" algn="l"/>
                <a:tab pos="3623072" algn="l"/>
                <a:tab pos="3960019" algn="l"/>
                <a:tab pos="4296966" algn="l"/>
                <a:tab pos="4633913" algn="l"/>
                <a:tab pos="4970860" algn="l"/>
                <a:tab pos="5307806" algn="l"/>
                <a:tab pos="5644754" algn="l"/>
                <a:tab pos="5981700" algn="l"/>
                <a:tab pos="6318647" algn="l"/>
                <a:tab pos="6655594" algn="l"/>
                <a:tab pos="6992541" algn="l"/>
              </a:tabLst>
            </a:pPr>
            <a:r>
              <a:rPr lang="de-DE" altLang="de-DE" sz="2200" dirty="0">
                <a:latin typeface="Arial" panose="020B0604020202020204" pitchFamily="34" charset="0"/>
                <a:cs typeface="Arial" panose="020B0604020202020204" pitchFamily="34" charset="0"/>
              </a:rPr>
              <a:t>Planungswissen</a:t>
            </a:r>
            <a:r>
              <a:rPr lang="de-DE" altLang="de-DE" sz="1500" dirty="0">
                <a:latin typeface="Arial" panose="020B0604020202020204" pitchFamily="34" charset="0"/>
                <a:cs typeface="Arial" panose="020B0604020202020204" pitchFamily="34" charset="0"/>
              </a:rPr>
              <a:t> </a:t>
            </a:r>
            <a:r>
              <a:rPr lang="de-DE" sz="1500" dirty="0">
                <a:latin typeface="Arial" panose="020B0604020202020204" pitchFamily="34" charset="0"/>
                <a:ea typeface="Calibri" panose="020F0502020204030204" pitchFamily="34" charset="0"/>
                <a:cs typeface="Arial" panose="020B0604020202020204" pitchFamily="34" charset="0"/>
              </a:rPr>
              <a:t>- z.B. Handlungsschritte und Situationen planen und aufzeigen; Möglichkeiten, Schwierigkeiten und Probleme sowie Wenn-dann-Beziehungen antizipieren; Schlussfolgerungen ziehen</a:t>
            </a:r>
          </a:p>
          <a:p>
            <a:pPr>
              <a:lnSpc>
                <a:spcPct val="115000"/>
              </a:lnSpc>
              <a:spcAft>
                <a:spcPts val="1000"/>
              </a:spcAft>
            </a:pPr>
            <a:endParaRPr lang="de-DE" altLang="de-DE" sz="1200" dirty="0">
              <a:latin typeface="Arial" panose="020B0604020202020204" pitchFamily="34" charset="0"/>
              <a:cs typeface="Arial" panose="020B0604020202020204" pitchFamily="34" charset="0"/>
            </a:endParaRPr>
          </a:p>
          <a:p>
            <a:pPr>
              <a:lnSpc>
                <a:spcPct val="115000"/>
              </a:lnSpc>
              <a:spcAft>
                <a:spcPts val="1000"/>
              </a:spcAft>
            </a:pPr>
            <a:r>
              <a:rPr lang="de-DE" altLang="de-DE" sz="1200" dirty="0">
                <a:latin typeface="Arial" panose="020B0604020202020204" pitchFamily="34" charset="0"/>
                <a:cs typeface="Arial" panose="020B0604020202020204" pitchFamily="34" charset="0"/>
              </a:rPr>
              <a:t>(Lehrplan Sonderpädagogische Förderung S. 73)</a:t>
            </a:r>
          </a:p>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endParaRPr lang="de-DE" altLang="de-DE" sz="2100" i="1" dirty="0"/>
          </a:p>
        </p:txBody>
      </p:sp>
      <p:sp>
        <p:nvSpPr>
          <p:cNvPr id="6" name="Titel 2">
            <a:extLst>
              <a:ext uri="{FF2B5EF4-FFF2-40B4-BE49-F238E27FC236}">
                <a16:creationId xmlns:a16="http://schemas.microsoft.com/office/drawing/2014/main" id="{68EC5C8E-9002-445E-9077-E83783BB2233}"/>
              </a:ext>
            </a:extLst>
          </p:cNvPr>
          <p:cNvSpPr>
            <a:spLocks noGrp="1"/>
          </p:cNvSpPr>
          <p:nvPr>
            <p:ph type="title"/>
          </p:nvPr>
        </p:nvSpPr>
        <p:spPr>
          <a:xfrm>
            <a:off x="425450" y="375444"/>
            <a:ext cx="8458200" cy="994172"/>
          </a:xfrm>
        </p:spPr>
        <p:txBody>
          <a:bodyPr>
            <a:noAutofit/>
          </a:bodyPr>
          <a:lstStyle/>
          <a:p>
            <a:r>
              <a:rPr lang="de-DE" dirty="0"/>
              <a:t>Zugriffsweisen auf Sachverhalte </a:t>
            </a:r>
            <a:br>
              <a:rPr lang="de-DE" sz="2100" dirty="0"/>
            </a:br>
            <a:r>
              <a:rPr lang="de-DE" sz="2100" dirty="0"/>
              <a:t>sind gekennzeichnet durch die Aktivierung von…</a:t>
            </a:r>
            <a:endParaRPr lang="de-DE" dirty="0"/>
          </a:p>
        </p:txBody>
      </p:sp>
    </p:spTree>
    <p:extLst>
      <p:ext uri="{BB962C8B-B14F-4D97-AF65-F5344CB8AC3E}">
        <p14:creationId xmlns:p14="http://schemas.microsoft.com/office/powerpoint/2010/main" val="3427544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24449-BB1C-4CCA-AFDB-CD3412B93786}"/>
              </a:ext>
            </a:extLst>
          </p:cNvPr>
          <p:cNvSpPr>
            <a:spLocks noGrp="1"/>
          </p:cNvSpPr>
          <p:nvPr>
            <p:ph type="title"/>
          </p:nvPr>
        </p:nvSpPr>
        <p:spPr/>
        <p:txBody>
          <a:bodyPr>
            <a:normAutofit/>
          </a:bodyPr>
          <a:lstStyle/>
          <a:p>
            <a:r>
              <a:rPr lang="de-DE" dirty="0"/>
              <a:t>Zugriffsweisen</a:t>
            </a:r>
            <a:br>
              <a:rPr lang="de-DE" dirty="0"/>
            </a:br>
            <a:r>
              <a:rPr lang="de-DE" sz="2400" dirty="0"/>
              <a:t>Eine Diagnostische Probe…</a:t>
            </a:r>
            <a:endParaRPr lang="de-DE" sz="2300" dirty="0"/>
          </a:p>
        </p:txBody>
      </p:sp>
      <p:sp>
        <p:nvSpPr>
          <p:cNvPr id="3" name="Inhaltsplatzhalter 2">
            <a:extLst>
              <a:ext uri="{FF2B5EF4-FFF2-40B4-BE49-F238E27FC236}">
                <a16:creationId xmlns:a16="http://schemas.microsoft.com/office/drawing/2014/main" id="{F05C1654-5EF8-4C65-AF6F-968F5E4FDFE8}"/>
              </a:ext>
            </a:extLst>
          </p:cNvPr>
          <p:cNvSpPr>
            <a:spLocks noGrp="1"/>
          </p:cNvSpPr>
          <p:nvPr>
            <p:ph idx="1"/>
          </p:nvPr>
        </p:nvSpPr>
        <p:spPr>
          <a:xfrm>
            <a:off x="411611" y="1884432"/>
            <a:ext cx="8320777" cy="4012721"/>
          </a:xfrm>
          <a:ln>
            <a:solidFill>
              <a:srgbClr val="FF0000"/>
            </a:solidFill>
          </a:ln>
        </p:spPr>
        <p:txBody>
          <a:bodyPr>
            <a:normAutofit/>
          </a:bodyPr>
          <a:lstStyle/>
          <a:p>
            <a:pPr marL="0" indent="0">
              <a:buNone/>
            </a:pPr>
            <a:r>
              <a:rPr lang="de-DE" sz="2000" dirty="0"/>
              <a:t>Kartoffel, Apfel oder Fahrrad? </a:t>
            </a:r>
          </a:p>
          <a:p>
            <a:pPr marL="0" indent="0">
              <a:buNone/>
            </a:pPr>
            <a:endParaRPr lang="de-DE" dirty="0"/>
          </a:p>
          <a:p>
            <a:pPr marL="0" indent="0">
              <a:buNone/>
            </a:pPr>
            <a:endParaRPr lang="de-DE" dirty="0"/>
          </a:p>
        </p:txBody>
      </p:sp>
      <p:pic>
        <p:nvPicPr>
          <p:cNvPr id="6" name="Grafik 5">
            <a:extLst>
              <a:ext uri="{FF2B5EF4-FFF2-40B4-BE49-F238E27FC236}">
                <a16:creationId xmlns:a16="http://schemas.microsoft.com/office/drawing/2014/main" id="{889A8093-8D93-46C1-A5D5-083C23A002B7}"/>
              </a:ext>
            </a:extLst>
          </p:cNvPr>
          <p:cNvPicPr>
            <a:picLocks noChangeAspect="1"/>
          </p:cNvPicPr>
          <p:nvPr/>
        </p:nvPicPr>
        <p:blipFill rotWithShape="1">
          <a:blip r:embed="rId3"/>
          <a:srcRect l="21740" t="26924" r="20507" b="9885"/>
          <a:stretch/>
        </p:blipFill>
        <p:spPr>
          <a:xfrm>
            <a:off x="921026" y="2308142"/>
            <a:ext cx="6241774" cy="4385689"/>
          </a:xfrm>
          <a:prstGeom prst="rect">
            <a:avLst/>
          </a:prstGeom>
        </p:spPr>
      </p:pic>
    </p:spTree>
    <p:extLst>
      <p:ext uri="{BB962C8B-B14F-4D97-AF65-F5344CB8AC3E}">
        <p14:creationId xmlns:p14="http://schemas.microsoft.com/office/powerpoint/2010/main" val="1682444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68EC5C8E-9002-445E-9077-E83783BB2233}"/>
              </a:ext>
            </a:extLst>
          </p:cNvPr>
          <p:cNvSpPr>
            <a:spLocks noGrp="1"/>
          </p:cNvSpPr>
          <p:nvPr>
            <p:ph type="title"/>
          </p:nvPr>
        </p:nvSpPr>
        <p:spPr>
          <a:xfrm>
            <a:off x="389712" y="473648"/>
            <a:ext cx="8182787" cy="994172"/>
          </a:xfrm>
        </p:spPr>
        <p:txBody>
          <a:bodyPr>
            <a:noAutofit/>
          </a:bodyPr>
          <a:lstStyle/>
          <a:p>
            <a:r>
              <a:rPr lang="de-DE" dirty="0"/>
              <a:t>Zugriffsweisen auf Sachverhalte </a:t>
            </a:r>
            <a:br>
              <a:rPr lang="de-DE" sz="2100" dirty="0"/>
            </a:br>
            <a:r>
              <a:rPr lang="de-DE" sz="2100" dirty="0"/>
              <a:t>am Beispiel einer Stationsarbeit „Die Kartoffel“</a:t>
            </a:r>
            <a:endParaRPr lang="de-DE" dirty="0"/>
          </a:p>
        </p:txBody>
      </p:sp>
      <p:graphicFrame>
        <p:nvGraphicFramePr>
          <p:cNvPr id="2" name="Tabelle 2">
            <a:extLst>
              <a:ext uri="{FF2B5EF4-FFF2-40B4-BE49-F238E27FC236}">
                <a16:creationId xmlns:a16="http://schemas.microsoft.com/office/drawing/2014/main" id="{3F68E096-AA25-4F86-B22A-017AA18C48CF}"/>
              </a:ext>
            </a:extLst>
          </p:cNvPr>
          <p:cNvGraphicFramePr>
            <a:graphicFrameLocks noGrp="1"/>
          </p:cNvGraphicFramePr>
          <p:nvPr/>
        </p:nvGraphicFramePr>
        <p:xfrm>
          <a:off x="801029" y="2275157"/>
          <a:ext cx="7541942" cy="3261360"/>
        </p:xfrm>
        <a:graphic>
          <a:graphicData uri="http://schemas.openxmlformats.org/drawingml/2006/table">
            <a:tbl>
              <a:tblPr firstRow="1" bandRow="1">
                <a:tableStyleId>{22838BEF-8BB2-4498-84A7-C5851F593DF1}</a:tableStyleId>
              </a:tblPr>
              <a:tblGrid>
                <a:gridCol w="1762822">
                  <a:extLst>
                    <a:ext uri="{9D8B030D-6E8A-4147-A177-3AD203B41FA5}">
                      <a16:colId xmlns:a16="http://schemas.microsoft.com/office/drawing/2014/main" val="1941688717"/>
                    </a:ext>
                  </a:extLst>
                </a:gridCol>
                <a:gridCol w="5779120">
                  <a:extLst>
                    <a:ext uri="{9D8B030D-6E8A-4147-A177-3AD203B41FA5}">
                      <a16:colId xmlns:a16="http://schemas.microsoft.com/office/drawing/2014/main" val="87555801"/>
                    </a:ext>
                  </a:extLst>
                </a:gridCol>
              </a:tblGrid>
              <a:tr h="891540">
                <a:tc>
                  <a:txBody>
                    <a:bodyPr/>
                    <a:lstStyle/>
                    <a:p>
                      <a:r>
                        <a:rPr lang="de-DE" sz="1400" b="1" dirty="0"/>
                        <a:t>Gegenstandswissen</a:t>
                      </a:r>
                    </a:p>
                  </a:txBody>
                  <a:tcPr marL="68580" marR="68580" marT="34290" marB="34290"/>
                </a:tc>
                <a:tc>
                  <a:txBody>
                    <a:bodyPr/>
                    <a:lstStyle/>
                    <a:p>
                      <a:r>
                        <a:rPr lang="de-DE" sz="1400" b="0" dirty="0"/>
                        <a:t>hart, braun, sandig, rund, hat eine Schale, kann man essen, aber nicht roh, </a:t>
                      </a:r>
                    </a:p>
                    <a:p>
                      <a:r>
                        <a:rPr lang="de-DE" sz="1400" b="0" dirty="0"/>
                        <a:t>Kartoffeln sind unterschiedlich, aber manches ist bei allen gleich, wächst unter der Erde, Knolle, die Kartoffelpflanze muss man gießen, die Pflanze wächst, weiße Blüten, die Kartoffel vermehrt sich, hat Wasser und Stärke, Pellkartoffeln, </a:t>
                      </a:r>
                    </a:p>
                  </a:txBody>
                  <a:tcPr marL="68580" marR="68580" marT="34290" marB="34290"/>
                </a:tc>
                <a:extLst>
                  <a:ext uri="{0D108BD9-81ED-4DB2-BD59-A6C34878D82A}">
                    <a16:rowId xmlns:a16="http://schemas.microsoft.com/office/drawing/2014/main" val="3424939605"/>
                  </a:ext>
                </a:extLst>
              </a:tr>
              <a:tr h="480060">
                <a:tc>
                  <a:txBody>
                    <a:bodyPr/>
                    <a:lstStyle/>
                    <a:p>
                      <a:r>
                        <a:rPr lang="de-DE" sz="1400" b="1" dirty="0"/>
                        <a:t>Darstellungswissen</a:t>
                      </a:r>
                    </a:p>
                  </a:txBody>
                  <a:tcPr marL="68580" marR="68580" marT="34290" marB="34290"/>
                </a:tc>
                <a:tc>
                  <a:txBody>
                    <a:bodyPr/>
                    <a:lstStyle/>
                    <a:p>
                      <a:r>
                        <a:rPr lang="de-DE" sz="1400" dirty="0"/>
                        <a:t>Kartoffel zeichnen, Abbildungen, Begriffe ,Texte zur Kartoffel und ihren Teilen kodieren/dekodieren auch Zuordnungen vornehmen</a:t>
                      </a:r>
                    </a:p>
                  </a:txBody>
                  <a:tcPr marL="68580" marR="68580" marT="34290" marB="34290"/>
                </a:tc>
                <a:extLst>
                  <a:ext uri="{0D108BD9-81ED-4DB2-BD59-A6C34878D82A}">
                    <a16:rowId xmlns:a16="http://schemas.microsoft.com/office/drawing/2014/main" val="4229283503"/>
                  </a:ext>
                </a:extLst>
              </a:tr>
              <a:tr h="685800">
                <a:tc>
                  <a:txBody>
                    <a:bodyPr/>
                    <a:lstStyle/>
                    <a:p>
                      <a:r>
                        <a:rPr lang="de-DE" sz="1400" b="1" dirty="0"/>
                        <a:t>Ausführungswissen</a:t>
                      </a:r>
                    </a:p>
                    <a:p>
                      <a:r>
                        <a:rPr lang="de-DE" sz="1400" b="0" dirty="0"/>
                        <a:t>(Zeichnen)</a:t>
                      </a:r>
                    </a:p>
                  </a:txBody>
                  <a:tcPr marL="68580" marR="68580" marT="34290" marB="34290"/>
                </a:tc>
                <a:tc>
                  <a:txBody>
                    <a:bodyPr/>
                    <a:lstStyle/>
                    <a:p>
                      <a:r>
                        <a:rPr lang="de-DE" sz="1400" dirty="0"/>
                        <a:t>Materialien suchen , Zeichenplatz einrichten, Kartoffel sachorientiert betrachten, wesentliche von unwesentlichen Informationen unterscheiden, geeignete Farbe wählen, Beschriftung</a:t>
                      </a:r>
                    </a:p>
                  </a:txBody>
                  <a:tcPr marL="68580" marR="68580" marT="34290" marB="34290"/>
                </a:tc>
                <a:extLst>
                  <a:ext uri="{0D108BD9-81ED-4DB2-BD59-A6C34878D82A}">
                    <a16:rowId xmlns:a16="http://schemas.microsoft.com/office/drawing/2014/main" val="3565639019"/>
                  </a:ext>
                </a:extLst>
              </a:tr>
              <a:tr h="891540">
                <a:tc>
                  <a:txBody>
                    <a:bodyPr/>
                    <a:lstStyle/>
                    <a:p>
                      <a:r>
                        <a:rPr lang="de-DE" sz="1400" b="1" dirty="0"/>
                        <a:t>Planungswissen</a:t>
                      </a:r>
                    </a:p>
                    <a:p>
                      <a:r>
                        <a:rPr lang="de-DE" sz="1400" b="0" dirty="0"/>
                        <a:t>(Pellkartoffeln kochen)</a:t>
                      </a:r>
                    </a:p>
                  </a:txBody>
                  <a:tcPr marL="68580" marR="68580" marT="34290" marB="34290"/>
                </a:tc>
                <a:tc>
                  <a:txBody>
                    <a:bodyPr/>
                    <a:lstStyle/>
                    <a:p>
                      <a:r>
                        <a:rPr lang="de-DE" sz="1400" dirty="0"/>
                        <a:t>Handlungsschritte eigenständig planen wie z.B. Menge schätzen oder wiegen, abwaschen, schlechte Stellen herausschneiden, geeignete Topfgröße wählen, geeignete Messer wählen, fachgerechter Umgang mit dem Messer, Wasser zum Kochen bringen, Arbeit aufteilen in der Gruppe etc... </a:t>
                      </a:r>
                    </a:p>
                  </a:txBody>
                  <a:tcPr marL="68580" marR="68580" marT="34290" marB="34290"/>
                </a:tc>
                <a:extLst>
                  <a:ext uri="{0D108BD9-81ED-4DB2-BD59-A6C34878D82A}">
                    <a16:rowId xmlns:a16="http://schemas.microsoft.com/office/drawing/2014/main" val="885559335"/>
                  </a:ext>
                </a:extLst>
              </a:tr>
            </a:tbl>
          </a:graphicData>
        </a:graphic>
      </p:graphicFrame>
    </p:spTree>
    <p:extLst>
      <p:ext uri="{BB962C8B-B14F-4D97-AF65-F5344CB8AC3E}">
        <p14:creationId xmlns:p14="http://schemas.microsoft.com/office/powerpoint/2010/main" val="1903533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FA07D7B-0F6D-4E16-81E9-B631F76FD846}"/>
              </a:ext>
            </a:extLst>
          </p:cNvPr>
          <p:cNvSpPr>
            <a:spLocks noGrp="1"/>
          </p:cNvSpPr>
          <p:nvPr>
            <p:ph idx="1"/>
          </p:nvPr>
        </p:nvSpPr>
        <p:spPr/>
        <p:txBody>
          <a:bodyPr>
            <a:normAutofit/>
          </a:bodyPr>
          <a:lstStyle/>
          <a:p>
            <a:pPr marL="0" indent="0" algn="ctr">
              <a:buNone/>
            </a:pPr>
            <a:endParaRPr lang="de-DE" sz="3600" b="1" dirty="0"/>
          </a:p>
          <a:p>
            <a:pPr marL="0" indent="0" algn="ctr">
              <a:buNone/>
            </a:pPr>
            <a:endParaRPr lang="de-DE" sz="3600" b="1" dirty="0"/>
          </a:p>
          <a:p>
            <a:pPr marL="0" indent="0" algn="ctr">
              <a:buNone/>
            </a:pPr>
            <a:endParaRPr lang="de-DE" sz="3600" b="1" dirty="0"/>
          </a:p>
        </p:txBody>
      </p:sp>
      <p:sp>
        <p:nvSpPr>
          <p:cNvPr id="3" name="Titel 2">
            <a:extLst>
              <a:ext uri="{FF2B5EF4-FFF2-40B4-BE49-F238E27FC236}">
                <a16:creationId xmlns:a16="http://schemas.microsoft.com/office/drawing/2014/main" id="{A619290B-1D62-4D2C-BEDD-83268E7C625F}"/>
              </a:ext>
            </a:extLst>
          </p:cNvPr>
          <p:cNvSpPr>
            <a:spLocks noGrp="1"/>
          </p:cNvSpPr>
          <p:nvPr>
            <p:ph type="title"/>
          </p:nvPr>
        </p:nvSpPr>
        <p:spPr>
          <a:xfrm>
            <a:off x="193040" y="190536"/>
            <a:ext cx="6336628" cy="1332000"/>
          </a:xfrm>
        </p:spPr>
        <p:txBody>
          <a:bodyPr/>
          <a:lstStyle/>
          <a:p>
            <a:pPr algn="ctr"/>
            <a:r>
              <a:rPr lang="de-DE" b="1" dirty="0"/>
              <a:t> 			30 Minuten Pause</a:t>
            </a:r>
          </a:p>
        </p:txBody>
      </p:sp>
      <p:sp>
        <p:nvSpPr>
          <p:cNvPr id="4" name="Bildplatzhalter 3">
            <a:extLst>
              <a:ext uri="{FF2B5EF4-FFF2-40B4-BE49-F238E27FC236}">
                <a16:creationId xmlns:a16="http://schemas.microsoft.com/office/drawing/2014/main" id="{07AE34A9-189D-419F-A53D-5A8110A6A7D3}"/>
              </a:ext>
            </a:extLst>
          </p:cNvPr>
          <p:cNvSpPr>
            <a:spLocks noGrp="1"/>
          </p:cNvSpPr>
          <p:nvPr>
            <p:ph type="pic" sz="quarter" idx="15"/>
          </p:nvPr>
        </p:nvSpPr>
        <p:spPr/>
        <p:txBody>
          <a:bodyPr/>
          <a:lstStyle/>
          <a:p>
            <a:endParaRPr lang="de-DE"/>
          </a:p>
        </p:txBody>
      </p:sp>
      <p:pic>
        <p:nvPicPr>
          <p:cNvPr id="7" name="Grafik 6">
            <a:extLst>
              <a:ext uri="{FF2B5EF4-FFF2-40B4-BE49-F238E27FC236}">
                <a16:creationId xmlns:a16="http://schemas.microsoft.com/office/drawing/2014/main" id="{2761C077-9BB2-4151-91CD-C1F4E724B963}"/>
              </a:ext>
            </a:extLst>
          </p:cNvPr>
          <p:cNvPicPr>
            <a:picLocks noChangeAspect="1"/>
          </p:cNvPicPr>
          <p:nvPr/>
        </p:nvPicPr>
        <p:blipFill>
          <a:blip r:embed="rId2"/>
          <a:stretch>
            <a:fillRect/>
          </a:stretch>
        </p:blipFill>
        <p:spPr>
          <a:xfrm>
            <a:off x="274320" y="3337560"/>
            <a:ext cx="2438400" cy="2438400"/>
          </a:xfrm>
          <a:prstGeom prst="rect">
            <a:avLst/>
          </a:prstGeom>
        </p:spPr>
      </p:pic>
      <p:pic>
        <p:nvPicPr>
          <p:cNvPr id="9" name="Grafik 8">
            <a:extLst>
              <a:ext uri="{FF2B5EF4-FFF2-40B4-BE49-F238E27FC236}">
                <a16:creationId xmlns:a16="http://schemas.microsoft.com/office/drawing/2014/main" id="{00FB184A-F9D9-42B5-B6A9-AC2693C95FAC}"/>
              </a:ext>
            </a:extLst>
          </p:cNvPr>
          <p:cNvPicPr>
            <a:picLocks noChangeAspect="1"/>
          </p:cNvPicPr>
          <p:nvPr/>
        </p:nvPicPr>
        <p:blipFill>
          <a:blip r:embed="rId3"/>
          <a:stretch>
            <a:fillRect/>
          </a:stretch>
        </p:blipFill>
        <p:spPr>
          <a:xfrm>
            <a:off x="3201988" y="1753028"/>
            <a:ext cx="2209800" cy="2209800"/>
          </a:xfrm>
          <a:prstGeom prst="rect">
            <a:avLst/>
          </a:prstGeom>
        </p:spPr>
      </p:pic>
      <p:pic>
        <p:nvPicPr>
          <p:cNvPr id="13" name="Grafik 12">
            <a:extLst>
              <a:ext uri="{FF2B5EF4-FFF2-40B4-BE49-F238E27FC236}">
                <a16:creationId xmlns:a16="http://schemas.microsoft.com/office/drawing/2014/main" id="{DF174BE2-F6AB-4784-AE06-B3CD15E72D30}"/>
              </a:ext>
            </a:extLst>
          </p:cNvPr>
          <p:cNvPicPr>
            <a:picLocks noChangeAspect="1"/>
          </p:cNvPicPr>
          <p:nvPr/>
        </p:nvPicPr>
        <p:blipFill>
          <a:blip r:embed="rId4"/>
          <a:stretch>
            <a:fillRect/>
          </a:stretch>
        </p:blipFill>
        <p:spPr>
          <a:xfrm>
            <a:off x="4441508" y="4755101"/>
            <a:ext cx="1102360" cy="1102360"/>
          </a:xfrm>
          <a:prstGeom prst="rect">
            <a:avLst/>
          </a:prstGeom>
        </p:spPr>
      </p:pic>
      <p:pic>
        <p:nvPicPr>
          <p:cNvPr id="17" name="Grafik 16">
            <a:extLst>
              <a:ext uri="{FF2B5EF4-FFF2-40B4-BE49-F238E27FC236}">
                <a16:creationId xmlns:a16="http://schemas.microsoft.com/office/drawing/2014/main" id="{5567D266-DCDD-4078-9C2C-EA210411522B}"/>
              </a:ext>
            </a:extLst>
          </p:cNvPr>
          <p:cNvPicPr>
            <a:picLocks noChangeAspect="1"/>
          </p:cNvPicPr>
          <p:nvPr/>
        </p:nvPicPr>
        <p:blipFill>
          <a:blip r:embed="rId5"/>
          <a:stretch>
            <a:fillRect/>
          </a:stretch>
        </p:blipFill>
        <p:spPr>
          <a:xfrm>
            <a:off x="6753225" y="2547620"/>
            <a:ext cx="1579880" cy="1579880"/>
          </a:xfrm>
          <a:prstGeom prst="rect">
            <a:avLst/>
          </a:prstGeom>
        </p:spPr>
      </p:pic>
      <p:pic>
        <p:nvPicPr>
          <p:cNvPr id="19" name="Grafik 18">
            <a:extLst>
              <a:ext uri="{FF2B5EF4-FFF2-40B4-BE49-F238E27FC236}">
                <a16:creationId xmlns:a16="http://schemas.microsoft.com/office/drawing/2014/main" id="{A05850FE-F406-4A10-AF89-FBA49272DD07}"/>
              </a:ext>
            </a:extLst>
          </p:cNvPr>
          <p:cNvPicPr>
            <a:picLocks noChangeAspect="1"/>
          </p:cNvPicPr>
          <p:nvPr/>
        </p:nvPicPr>
        <p:blipFill>
          <a:blip r:embed="rId6"/>
          <a:stretch>
            <a:fillRect/>
          </a:stretch>
        </p:blipFill>
        <p:spPr>
          <a:xfrm>
            <a:off x="2194560" y="439976"/>
            <a:ext cx="833120" cy="833120"/>
          </a:xfrm>
          <a:prstGeom prst="rect">
            <a:avLst/>
          </a:prstGeom>
        </p:spPr>
      </p:pic>
    </p:spTree>
    <p:extLst>
      <p:ext uri="{BB962C8B-B14F-4D97-AF65-F5344CB8AC3E}">
        <p14:creationId xmlns:p14="http://schemas.microsoft.com/office/powerpoint/2010/main" val="674405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0C7BA-55AD-467A-A01B-5DA2A744578F}"/>
              </a:ext>
            </a:extLst>
          </p:cNvPr>
          <p:cNvSpPr>
            <a:spLocks noGrp="1"/>
          </p:cNvSpPr>
          <p:nvPr>
            <p:ph type="title"/>
          </p:nvPr>
        </p:nvSpPr>
        <p:spPr/>
        <p:txBody>
          <a:bodyPr>
            <a:normAutofit/>
          </a:bodyPr>
          <a:lstStyle/>
          <a:p>
            <a:r>
              <a:rPr lang="de-DE" dirty="0"/>
              <a:t>Analyse von Sach- und Handlungsstrukturen</a:t>
            </a:r>
          </a:p>
        </p:txBody>
      </p:sp>
      <p:sp>
        <p:nvSpPr>
          <p:cNvPr id="5" name="Textplatzhalter 4">
            <a:extLst>
              <a:ext uri="{FF2B5EF4-FFF2-40B4-BE49-F238E27FC236}">
                <a16:creationId xmlns:a16="http://schemas.microsoft.com/office/drawing/2014/main" id="{370AC0F5-3117-4272-98F6-70C808247FAE}"/>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56151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BE74A1-970E-4E1F-85DD-6A9CDE093497}"/>
              </a:ext>
            </a:extLst>
          </p:cNvPr>
          <p:cNvSpPr>
            <a:spLocks noGrp="1"/>
          </p:cNvSpPr>
          <p:nvPr>
            <p:ph type="title"/>
          </p:nvPr>
        </p:nvSpPr>
        <p:spPr>
          <a:xfrm>
            <a:off x="628649" y="2325565"/>
            <a:ext cx="7700704" cy="3070406"/>
          </a:xfrm>
        </p:spPr>
        <p:txBody>
          <a:bodyPr>
            <a:normAutofit/>
          </a:bodyPr>
          <a:lstStyle/>
          <a:p>
            <a:r>
              <a:rPr lang="de-DE" dirty="0"/>
              <a:t>Rückblick</a:t>
            </a:r>
            <a:br>
              <a:rPr lang="de-DE" dirty="0"/>
            </a:br>
            <a:br>
              <a:rPr lang="de-DE" sz="2800" dirty="0"/>
            </a:br>
            <a:r>
              <a:rPr lang="de-DE" sz="2800" dirty="0"/>
              <a:t>an die letzte AV  – zur Bedeutung der Sprache </a:t>
            </a:r>
          </a:p>
        </p:txBody>
      </p:sp>
      <p:pic>
        <p:nvPicPr>
          <p:cNvPr id="4" name="Grafik 3">
            <a:extLst>
              <a:ext uri="{FF2B5EF4-FFF2-40B4-BE49-F238E27FC236}">
                <a16:creationId xmlns:a16="http://schemas.microsoft.com/office/drawing/2014/main" id="{80110585-5A48-41F6-914D-E42B216DF59D}"/>
              </a:ext>
            </a:extLst>
          </p:cNvPr>
          <p:cNvPicPr>
            <a:picLocks noChangeAspect="1"/>
          </p:cNvPicPr>
          <p:nvPr/>
        </p:nvPicPr>
        <p:blipFill>
          <a:blip r:embed="rId3"/>
          <a:stretch>
            <a:fillRect/>
          </a:stretch>
        </p:blipFill>
        <p:spPr>
          <a:xfrm>
            <a:off x="7359535" y="165244"/>
            <a:ext cx="1296785" cy="1296785"/>
          </a:xfrm>
          <a:prstGeom prst="rect">
            <a:avLst/>
          </a:prstGeom>
        </p:spPr>
      </p:pic>
    </p:spTree>
    <p:extLst>
      <p:ext uri="{BB962C8B-B14F-4D97-AF65-F5344CB8AC3E}">
        <p14:creationId xmlns:p14="http://schemas.microsoft.com/office/powerpoint/2010/main" val="1717536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5B252-C059-4685-9AD2-6C4CE1989F0B}"/>
              </a:ext>
            </a:extLst>
          </p:cNvPr>
          <p:cNvSpPr>
            <a:spLocks noGrp="1"/>
          </p:cNvSpPr>
          <p:nvPr>
            <p:ph type="title"/>
          </p:nvPr>
        </p:nvSpPr>
        <p:spPr>
          <a:xfrm>
            <a:off x="287338" y="209726"/>
            <a:ext cx="8723312" cy="1332000"/>
          </a:xfrm>
        </p:spPr>
        <p:txBody>
          <a:bodyPr/>
          <a:lstStyle/>
          <a:p>
            <a:r>
              <a:rPr lang="de-DE" dirty="0"/>
              <a:t>Diagnostische Arbeit im Unterricht   </a:t>
            </a:r>
            <a:r>
              <a:rPr lang="de-DE" sz="2100" dirty="0"/>
              <a:t>Passung herstellen</a:t>
            </a:r>
          </a:p>
        </p:txBody>
      </p:sp>
      <p:sp>
        <p:nvSpPr>
          <p:cNvPr id="3" name="Inhaltsplatzhalter 2">
            <a:extLst>
              <a:ext uri="{FF2B5EF4-FFF2-40B4-BE49-F238E27FC236}">
                <a16:creationId xmlns:a16="http://schemas.microsoft.com/office/drawing/2014/main" id="{145B67AC-EFA1-4A3F-A779-289E7FCD4AAF}"/>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49C5DF39-6686-4057-9080-15F977B1124D}"/>
              </a:ext>
            </a:extLst>
          </p:cNvPr>
          <p:cNvPicPr/>
          <p:nvPr/>
        </p:nvPicPr>
        <p:blipFill rotWithShape="1">
          <a:blip r:embed="rId2"/>
          <a:srcRect l="26988" t="19774" r="43778" b="9370"/>
          <a:stretch/>
        </p:blipFill>
        <p:spPr bwMode="auto">
          <a:xfrm rot="5400000">
            <a:off x="2145562" y="-134083"/>
            <a:ext cx="4851251" cy="8088569"/>
          </a:xfrm>
          <a:prstGeom prst="rect">
            <a:avLst/>
          </a:prstGeom>
          <a:ln>
            <a:noFill/>
          </a:ln>
          <a:extLst>
            <a:ext uri="{53640926-AAD7-44D8-BBD7-CCE9431645EC}">
              <a14:shadowObscured xmlns:a14="http://schemas.microsoft.com/office/drawing/2010/main"/>
            </a:ext>
          </a:extLst>
        </p:spPr>
      </p:pic>
      <p:sp>
        <p:nvSpPr>
          <p:cNvPr id="5" name="Rechteck 4">
            <a:extLst>
              <a:ext uri="{FF2B5EF4-FFF2-40B4-BE49-F238E27FC236}">
                <a16:creationId xmlns:a16="http://schemas.microsoft.com/office/drawing/2014/main" id="{F2F523AF-E108-4EB3-8163-8990E3B2C08A}"/>
              </a:ext>
            </a:extLst>
          </p:cNvPr>
          <p:cNvSpPr/>
          <p:nvPr/>
        </p:nvSpPr>
        <p:spPr>
          <a:xfrm>
            <a:off x="5886560" y="1541726"/>
            <a:ext cx="2728912" cy="33020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45561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6F513C3-7FAE-4C99-B26C-5BA5026D8C4B}"/>
              </a:ext>
            </a:extLst>
          </p:cNvPr>
          <p:cNvSpPr txBox="1"/>
          <p:nvPr/>
        </p:nvSpPr>
        <p:spPr>
          <a:xfrm>
            <a:off x="1135198" y="2345038"/>
            <a:ext cx="7062342" cy="3093154"/>
          </a:xfrm>
          <a:prstGeom prst="rect">
            <a:avLst/>
          </a:prstGeom>
          <a:noFill/>
        </p:spPr>
        <p:txBody>
          <a:bodyPr wrap="square">
            <a:spAutoFit/>
          </a:bodyPr>
          <a:lstStyle/>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de-DE" altLang="de-DE" dirty="0">
                <a:latin typeface="Arial" panose="020B0604020202020204" pitchFamily="34" charset="0"/>
                <a:cs typeface="Arial" panose="020B0604020202020204" pitchFamily="34" charset="0"/>
              </a:rPr>
              <a:t>„Hilfsmittel zur integrativen Beschulung aller Kinder, einschließlich der jetzt lern- und verhaltensauffälligen.“</a:t>
            </a:r>
          </a:p>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endParaRPr lang="de-DE" altLang="de-DE" dirty="0">
              <a:latin typeface="Arial" panose="020B0604020202020204" pitchFamily="34" charset="0"/>
              <a:cs typeface="Arial" panose="020B0604020202020204" pitchFamily="34" charset="0"/>
            </a:endParaRPr>
          </a:p>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endParaRPr lang="de-DE" altLang="de-DE" dirty="0">
              <a:latin typeface="Arial" panose="020B0604020202020204" pitchFamily="34" charset="0"/>
              <a:cs typeface="Arial" panose="020B0604020202020204" pitchFamily="34" charset="0"/>
            </a:endParaRPr>
          </a:p>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de-DE" altLang="de-DE" dirty="0">
                <a:latin typeface="Arial" panose="020B0604020202020204" pitchFamily="34" charset="0"/>
                <a:cs typeface="Arial" panose="020B0604020202020204" pitchFamily="34" charset="0"/>
              </a:rPr>
              <a:t>„Bezugssystem in der Sachlogik des Lerngegenstandes oder in der Entwicklungslogik einer kognitiven Struktur.</a:t>
            </a:r>
          </a:p>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de-DE" altLang="de-DE" dirty="0">
                <a:latin typeface="Arial" panose="020B0604020202020204" pitchFamily="34" charset="0"/>
                <a:cs typeface="Arial" panose="020B0604020202020204" pitchFamily="34" charset="0"/>
              </a:rPr>
              <a:t>[…]</a:t>
            </a:r>
          </a:p>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de-DE" altLang="de-DE" dirty="0">
                <a:latin typeface="Arial" panose="020B0604020202020204" pitchFamily="34" charset="0"/>
                <a:cs typeface="Arial" panose="020B0604020202020204" pitchFamily="34" charset="0"/>
              </a:rPr>
              <a:t>Folge dieser Diagnose ist in diesem Falle die Unterweisung des Probanden in der ‚Zone der nächsten Entwicklung‘; eine solche gibt es immer und für jeden.“</a:t>
            </a:r>
          </a:p>
          <a:p>
            <a:pPr algn="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de-DE" altLang="de-DE" sz="1500" dirty="0"/>
              <a:t>(Probst 1982)</a:t>
            </a:r>
          </a:p>
        </p:txBody>
      </p:sp>
      <p:sp>
        <p:nvSpPr>
          <p:cNvPr id="6" name="Titel 2">
            <a:extLst>
              <a:ext uri="{FF2B5EF4-FFF2-40B4-BE49-F238E27FC236}">
                <a16:creationId xmlns:a16="http://schemas.microsoft.com/office/drawing/2014/main" id="{68EC5C8E-9002-445E-9077-E83783BB2233}"/>
              </a:ext>
            </a:extLst>
          </p:cNvPr>
          <p:cNvSpPr>
            <a:spLocks noGrp="1"/>
          </p:cNvSpPr>
          <p:nvPr>
            <p:ph type="title"/>
          </p:nvPr>
        </p:nvSpPr>
        <p:spPr>
          <a:xfrm>
            <a:off x="628650" y="425636"/>
            <a:ext cx="7886700" cy="994172"/>
          </a:xfrm>
        </p:spPr>
        <p:txBody>
          <a:bodyPr>
            <a:noAutofit/>
          </a:bodyPr>
          <a:lstStyle/>
          <a:p>
            <a:r>
              <a:rPr lang="de-DE" dirty="0"/>
              <a:t>Sachstrukturanalyse </a:t>
            </a:r>
            <a:br>
              <a:rPr lang="de-DE" sz="2100" dirty="0"/>
            </a:br>
            <a:r>
              <a:rPr lang="de-DE" sz="2100" dirty="0"/>
              <a:t>strukturbezogene qualitative Diagnostik nach Probst und Kutzer</a:t>
            </a:r>
            <a:endParaRPr lang="de-DE" dirty="0"/>
          </a:p>
        </p:txBody>
      </p:sp>
    </p:spTree>
    <p:extLst>
      <p:ext uri="{BB962C8B-B14F-4D97-AF65-F5344CB8AC3E}">
        <p14:creationId xmlns:p14="http://schemas.microsoft.com/office/powerpoint/2010/main" val="266477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B6F98245-1612-47EE-9B50-92A0ED07F5C3}"/>
              </a:ext>
            </a:extLst>
          </p:cNvPr>
          <p:cNvGraphicFramePr>
            <a:graphicFrameLocks noChangeAspect="1"/>
          </p:cNvGraphicFramePr>
          <p:nvPr>
            <p:extLst>
              <p:ext uri="{D42A27DB-BD31-4B8C-83A1-F6EECF244321}">
                <p14:modId xmlns:p14="http://schemas.microsoft.com/office/powerpoint/2010/main" val="4040820582"/>
              </p:ext>
            </p:extLst>
          </p:nvPr>
        </p:nvGraphicFramePr>
        <p:xfrm>
          <a:off x="173038" y="1130300"/>
          <a:ext cx="7712075" cy="5449888"/>
        </p:xfrm>
        <a:graphic>
          <a:graphicData uri="http://schemas.openxmlformats.org/presentationml/2006/ole">
            <mc:AlternateContent xmlns:mc="http://schemas.openxmlformats.org/markup-compatibility/2006">
              <mc:Choice xmlns:v="urn:schemas-microsoft-com:vml" Requires="v">
                <p:oleObj spid="_x0000_s3132" name="Acrobat Document" r:id="rId4" imgW="4009793" imgH="2833504" progId="AcroExch.Document.DC">
                  <p:embed/>
                </p:oleObj>
              </mc:Choice>
              <mc:Fallback>
                <p:oleObj name="Acrobat Document" r:id="rId4" imgW="4009793" imgH="2833504" progId="AcroExch.Document.DC">
                  <p:embed/>
                  <p:pic>
                    <p:nvPicPr>
                      <p:cNvPr id="2" name="Objekt 1">
                        <a:extLst>
                          <a:ext uri="{FF2B5EF4-FFF2-40B4-BE49-F238E27FC236}">
                            <a16:creationId xmlns:a16="http://schemas.microsoft.com/office/drawing/2014/main" id="{B6F98245-1612-47EE-9B50-92A0ED07F5C3}"/>
                          </a:ext>
                        </a:extLst>
                      </p:cNvPr>
                      <p:cNvPicPr/>
                      <p:nvPr/>
                    </p:nvPicPr>
                    <p:blipFill>
                      <a:blip r:embed="rId5"/>
                      <a:stretch>
                        <a:fillRect/>
                      </a:stretch>
                    </p:blipFill>
                    <p:spPr>
                      <a:xfrm>
                        <a:off x="173038" y="1130300"/>
                        <a:ext cx="7712075" cy="5449888"/>
                      </a:xfrm>
                      <a:prstGeom prst="rect">
                        <a:avLst/>
                      </a:prstGeom>
                    </p:spPr>
                  </p:pic>
                </p:oleObj>
              </mc:Fallback>
            </mc:AlternateContent>
          </a:graphicData>
        </a:graphic>
      </p:graphicFrame>
      <p:sp>
        <p:nvSpPr>
          <p:cNvPr id="4" name="Textfeld 3">
            <a:extLst>
              <a:ext uri="{FF2B5EF4-FFF2-40B4-BE49-F238E27FC236}">
                <a16:creationId xmlns:a16="http://schemas.microsoft.com/office/drawing/2014/main" id="{FF5C1765-195F-4078-BF8A-6639CDCC6CFD}"/>
              </a:ext>
            </a:extLst>
          </p:cNvPr>
          <p:cNvSpPr txBox="1"/>
          <p:nvPr/>
        </p:nvSpPr>
        <p:spPr>
          <a:xfrm rot="16200000">
            <a:off x="-591695" y="3494384"/>
            <a:ext cx="1987664" cy="276999"/>
          </a:xfrm>
          <a:prstGeom prst="rect">
            <a:avLst/>
          </a:prstGeom>
          <a:solidFill>
            <a:schemeClr val="accent1">
              <a:lumMod val="40000"/>
              <a:lumOff val="60000"/>
            </a:schemeClr>
          </a:solidFill>
          <a:ln w="19050">
            <a:solidFill>
              <a:schemeClr val="tx1"/>
            </a:solidFill>
          </a:ln>
        </p:spPr>
        <p:txBody>
          <a:bodyPr wrap="square" rtlCol="0">
            <a:spAutoFit/>
          </a:bodyPr>
          <a:lstStyle/>
          <a:p>
            <a:pPr algn="ctr"/>
            <a:r>
              <a:rPr lang="de-DE" sz="1200" b="1" dirty="0"/>
              <a:t>&lt; Repräsentationsebenen &gt;</a:t>
            </a:r>
          </a:p>
        </p:txBody>
      </p:sp>
      <p:sp>
        <p:nvSpPr>
          <p:cNvPr id="7" name="Textfeld 6">
            <a:extLst>
              <a:ext uri="{FF2B5EF4-FFF2-40B4-BE49-F238E27FC236}">
                <a16:creationId xmlns:a16="http://schemas.microsoft.com/office/drawing/2014/main" id="{B2315682-10BA-4DA5-9494-168D1B3300EE}"/>
              </a:ext>
            </a:extLst>
          </p:cNvPr>
          <p:cNvSpPr txBox="1"/>
          <p:nvPr/>
        </p:nvSpPr>
        <p:spPr>
          <a:xfrm>
            <a:off x="1290446" y="5933207"/>
            <a:ext cx="3849983" cy="276999"/>
          </a:xfrm>
          <a:prstGeom prst="rect">
            <a:avLst/>
          </a:prstGeom>
          <a:solidFill>
            <a:schemeClr val="accent1">
              <a:lumMod val="40000"/>
              <a:lumOff val="60000"/>
            </a:schemeClr>
          </a:solidFill>
          <a:ln w="19050">
            <a:solidFill>
              <a:schemeClr val="tx1"/>
            </a:solidFill>
          </a:ln>
        </p:spPr>
        <p:txBody>
          <a:bodyPr wrap="square" rtlCol="0">
            <a:spAutoFit/>
          </a:bodyPr>
          <a:lstStyle/>
          <a:p>
            <a:pPr algn="ctr"/>
            <a:r>
              <a:rPr lang="de-DE" sz="1200" b="1" dirty="0"/>
              <a:t>&lt; Komplexität &gt;</a:t>
            </a:r>
          </a:p>
        </p:txBody>
      </p:sp>
      <p:sp>
        <p:nvSpPr>
          <p:cNvPr id="8" name="Textfeld 7">
            <a:extLst>
              <a:ext uri="{FF2B5EF4-FFF2-40B4-BE49-F238E27FC236}">
                <a16:creationId xmlns:a16="http://schemas.microsoft.com/office/drawing/2014/main" id="{D49219C8-D1D5-4559-9175-AC99AD98A34E}"/>
              </a:ext>
            </a:extLst>
          </p:cNvPr>
          <p:cNvSpPr txBox="1"/>
          <p:nvPr/>
        </p:nvSpPr>
        <p:spPr>
          <a:xfrm>
            <a:off x="7392821" y="2124472"/>
            <a:ext cx="1578141" cy="3808735"/>
          </a:xfrm>
          <a:prstGeom prst="rect">
            <a:avLst/>
          </a:prstGeom>
          <a:noFill/>
        </p:spPr>
        <p:txBody>
          <a:bodyPr wrap="square">
            <a:spAutoFit/>
          </a:bodyPr>
          <a:lstStyle/>
          <a:p>
            <a:pPr>
              <a:spcAft>
                <a:spcPts val="900"/>
              </a:spcAft>
              <a:tabLst>
                <a:tab pos="511969" algn="l"/>
                <a:tab pos="590550" algn="l"/>
                <a:tab pos="927497" algn="l"/>
                <a:tab pos="1264444" algn="l"/>
                <a:tab pos="1601391" algn="l"/>
                <a:tab pos="1938338" algn="l"/>
                <a:tab pos="2275285" algn="l"/>
                <a:tab pos="2612231" algn="l"/>
                <a:tab pos="2949179" algn="l"/>
                <a:tab pos="3286125" algn="l"/>
                <a:tab pos="3623072" algn="l"/>
                <a:tab pos="3960019" algn="l"/>
                <a:tab pos="4296966" algn="l"/>
                <a:tab pos="4633913" algn="l"/>
                <a:tab pos="4970860" algn="l"/>
                <a:tab pos="5307806" algn="l"/>
                <a:tab pos="5644754" algn="l"/>
                <a:tab pos="5981700" algn="l"/>
                <a:tab pos="6318647" algn="l"/>
                <a:tab pos="6655594" algn="l"/>
                <a:tab pos="6992541" algn="l"/>
              </a:tabLst>
            </a:pPr>
            <a:r>
              <a:rPr lang="de-DE" altLang="de-DE" dirty="0"/>
              <a:t>Was ist einfach, was komplex?</a:t>
            </a:r>
          </a:p>
          <a:p>
            <a:pPr>
              <a:spcAft>
                <a:spcPts val="900"/>
              </a:spcAft>
              <a:tabLst>
                <a:tab pos="511969" algn="l"/>
                <a:tab pos="590550" algn="l"/>
                <a:tab pos="927497" algn="l"/>
                <a:tab pos="1264444" algn="l"/>
                <a:tab pos="1601391" algn="l"/>
                <a:tab pos="1938338" algn="l"/>
                <a:tab pos="2275285" algn="l"/>
                <a:tab pos="2612231" algn="l"/>
                <a:tab pos="2949179" algn="l"/>
                <a:tab pos="3286125" algn="l"/>
                <a:tab pos="3623072" algn="l"/>
                <a:tab pos="3960019" algn="l"/>
                <a:tab pos="4296966" algn="l"/>
                <a:tab pos="4633913" algn="l"/>
                <a:tab pos="4970860" algn="l"/>
                <a:tab pos="5307806" algn="l"/>
                <a:tab pos="5644754" algn="l"/>
                <a:tab pos="5981700" algn="l"/>
                <a:tab pos="6318647" algn="l"/>
                <a:tab pos="6655594" algn="l"/>
                <a:tab pos="6992541" algn="l"/>
              </a:tabLst>
            </a:pPr>
            <a:r>
              <a:rPr lang="de-DE" altLang="de-DE" dirty="0"/>
              <a:t>Wie kommt man vom Einfachen zum Komplexen?</a:t>
            </a:r>
          </a:p>
          <a:p>
            <a:pPr>
              <a:spcAft>
                <a:spcPts val="900"/>
              </a:spcAft>
              <a:tabLst>
                <a:tab pos="511969" algn="l"/>
                <a:tab pos="590550" algn="l"/>
                <a:tab pos="927497" algn="l"/>
                <a:tab pos="1264444" algn="l"/>
                <a:tab pos="1601391" algn="l"/>
                <a:tab pos="1938338" algn="l"/>
                <a:tab pos="2275285" algn="l"/>
                <a:tab pos="2612231" algn="l"/>
                <a:tab pos="2949179" algn="l"/>
                <a:tab pos="3286125" algn="l"/>
                <a:tab pos="3623072" algn="l"/>
                <a:tab pos="3960019" algn="l"/>
                <a:tab pos="4296966" algn="l"/>
                <a:tab pos="4633913" algn="l"/>
                <a:tab pos="4970860" algn="l"/>
                <a:tab pos="5307806" algn="l"/>
                <a:tab pos="5644754" algn="l"/>
                <a:tab pos="5981700" algn="l"/>
                <a:tab pos="6318647" algn="l"/>
                <a:tab pos="6655594" algn="l"/>
                <a:tab pos="6992541" algn="l"/>
              </a:tabLst>
            </a:pPr>
            <a:r>
              <a:rPr lang="de-DE" altLang="de-DE" dirty="0"/>
              <a:t>Welche Zwischenschritte werden benötigt?</a:t>
            </a:r>
          </a:p>
          <a:p>
            <a:pP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endParaRPr lang="de-DE" altLang="de-DE" sz="2100" i="1" dirty="0"/>
          </a:p>
        </p:txBody>
      </p:sp>
      <p:sp>
        <p:nvSpPr>
          <p:cNvPr id="6" name="Titel 2">
            <a:extLst>
              <a:ext uri="{FF2B5EF4-FFF2-40B4-BE49-F238E27FC236}">
                <a16:creationId xmlns:a16="http://schemas.microsoft.com/office/drawing/2014/main" id="{68EC5C8E-9002-445E-9077-E83783BB2233}"/>
              </a:ext>
            </a:extLst>
          </p:cNvPr>
          <p:cNvSpPr>
            <a:spLocks noGrp="1"/>
          </p:cNvSpPr>
          <p:nvPr>
            <p:ph type="title"/>
          </p:nvPr>
        </p:nvSpPr>
        <p:spPr>
          <a:xfrm>
            <a:off x="628650" y="324105"/>
            <a:ext cx="7886700" cy="994172"/>
          </a:xfrm>
        </p:spPr>
        <p:txBody>
          <a:bodyPr>
            <a:noAutofit/>
          </a:bodyPr>
          <a:lstStyle/>
          <a:p>
            <a:r>
              <a:rPr lang="de-DE" dirty="0"/>
              <a:t>Sachstrukturanalyse </a:t>
            </a:r>
            <a:br>
              <a:rPr lang="de-DE" sz="2100" dirty="0"/>
            </a:br>
            <a:r>
              <a:rPr lang="de-DE" sz="2100" dirty="0"/>
              <a:t>Merkmale und Herausforderungen </a:t>
            </a:r>
            <a:endParaRPr lang="de-DE" dirty="0"/>
          </a:p>
        </p:txBody>
      </p:sp>
    </p:spTree>
    <p:extLst>
      <p:ext uri="{BB962C8B-B14F-4D97-AF65-F5344CB8AC3E}">
        <p14:creationId xmlns:p14="http://schemas.microsoft.com/office/powerpoint/2010/main" val="25330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58697-8582-4629-BD60-B77280CC0D1B}"/>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7D7267C2-8525-4A51-8811-3E2F86DA7F9F}"/>
              </a:ext>
            </a:extLst>
          </p:cNvPr>
          <p:cNvPicPr>
            <a:picLocks noGrp="1" noChangeAspect="1"/>
          </p:cNvPicPr>
          <p:nvPr>
            <p:ph idx="1"/>
          </p:nvPr>
        </p:nvPicPr>
        <p:blipFill>
          <a:blip r:embed="rId3"/>
          <a:stretch>
            <a:fillRect/>
          </a:stretch>
        </p:blipFill>
        <p:spPr>
          <a:xfrm>
            <a:off x="59291" y="644376"/>
            <a:ext cx="9084709" cy="4909530"/>
          </a:xfrm>
        </p:spPr>
      </p:pic>
    </p:spTree>
    <p:extLst>
      <p:ext uri="{BB962C8B-B14F-4D97-AF65-F5344CB8AC3E}">
        <p14:creationId xmlns:p14="http://schemas.microsoft.com/office/powerpoint/2010/main" val="2139099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6AE54-51E6-4F5A-811E-03617F7AAA60}"/>
              </a:ext>
            </a:extLst>
          </p:cNvPr>
          <p:cNvSpPr>
            <a:spLocks noGrp="1"/>
          </p:cNvSpPr>
          <p:nvPr>
            <p:ph type="title"/>
          </p:nvPr>
        </p:nvSpPr>
        <p:spPr/>
        <p:txBody>
          <a:bodyPr>
            <a:normAutofit/>
          </a:bodyPr>
          <a:lstStyle/>
          <a:p>
            <a:r>
              <a:rPr lang="de-DE" sz="3000" dirty="0"/>
              <a:t>Fazit der Lehr-Lernforschung und der fachdidaktischen Forschung…</a:t>
            </a:r>
          </a:p>
        </p:txBody>
      </p:sp>
      <p:sp>
        <p:nvSpPr>
          <p:cNvPr id="3" name="Inhaltsplatzhalter 2">
            <a:extLst>
              <a:ext uri="{FF2B5EF4-FFF2-40B4-BE49-F238E27FC236}">
                <a16:creationId xmlns:a16="http://schemas.microsoft.com/office/drawing/2014/main" id="{62146AA3-FAC4-42E8-9621-282BB528C4D1}"/>
              </a:ext>
            </a:extLst>
          </p:cNvPr>
          <p:cNvSpPr>
            <a:spLocks noGrp="1"/>
          </p:cNvSpPr>
          <p:nvPr>
            <p:ph idx="1"/>
          </p:nvPr>
        </p:nvSpPr>
        <p:spPr>
          <a:xfrm>
            <a:off x="798162" y="1868278"/>
            <a:ext cx="7547676" cy="4001580"/>
          </a:xfrm>
        </p:spPr>
        <p:txBody>
          <a:bodyPr>
            <a:normAutofit/>
          </a:bodyPr>
          <a:lstStyle/>
          <a:p>
            <a:pPr marL="0" indent="0">
              <a:lnSpc>
                <a:spcPct val="120000"/>
              </a:lnSpc>
              <a:buNone/>
            </a:pPr>
            <a:r>
              <a:rPr lang="de-DE" sz="2000" dirty="0">
                <a:solidFill>
                  <a:schemeClr val="tx2">
                    <a:lumMod val="75000"/>
                  </a:schemeClr>
                </a:solidFill>
              </a:rPr>
              <a:t>„Je aktiver und selbstgesteuerter, problemorientierter,  </a:t>
            </a:r>
            <a:r>
              <a:rPr lang="de-DE" sz="2000" i="1" dirty="0">
                <a:solidFill>
                  <a:schemeClr val="tx2">
                    <a:lumMod val="75000"/>
                  </a:schemeClr>
                </a:solidFill>
              </a:rPr>
              <a:t>besser mit dem eigenen Vorwissen verknüpft, bewusster und reflektierter, </a:t>
            </a:r>
            <a:r>
              <a:rPr lang="de-DE" sz="2000" dirty="0">
                <a:solidFill>
                  <a:schemeClr val="tx2">
                    <a:lumMod val="75000"/>
                  </a:schemeClr>
                </a:solidFill>
              </a:rPr>
              <a:t>dialogischer und interaktiver Wissen erworben, (</a:t>
            </a:r>
            <a:r>
              <a:rPr lang="de-DE" sz="2000" dirty="0" err="1">
                <a:solidFill>
                  <a:schemeClr val="tx2">
                    <a:lumMod val="75000"/>
                  </a:schemeClr>
                </a:solidFill>
              </a:rPr>
              <a:t>ko</a:t>
            </a:r>
            <a:r>
              <a:rPr lang="de-DE" sz="2000" dirty="0">
                <a:solidFill>
                  <a:schemeClr val="tx2">
                    <a:lumMod val="75000"/>
                  </a:schemeClr>
                </a:solidFill>
              </a:rPr>
              <a:t>-) konstruiert und durchgearbeitet wird, desto besser wird es verstanden (Transparenz, Klarheit), desto dauerhafter wird es behalten (Stabilität), desto beweglicher kann es beim Denken und Handeln genutzt werden (Transfer, Mobilität) und desto positiver werden die damit verbundenen Lernprozesse erlebt (Relevanz, Interesse, Motivationsgewinn, Selbstwirksamkeit)“</a:t>
            </a:r>
            <a:endParaRPr lang="de-DE" sz="2000" dirty="0"/>
          </a:p>
          <a:p>
            <a:pPr marL="0" indent="0">
              <a:buNone/>
            </a:pPr>
            <a:r>
              <a:rPr lang="de-DE" sz="1500" dirty="0">
                <a:solidFill>
                  <a:schemeClr val="tx2">
                    <a:lumMod val="75000"/>
                  </a:schemeClr>
                </a:solidFill>
              </a:rPr>
              <a:t>(</a:t>
            </a:r>
            <a:r>
              <a:rPr lang="de-DE" sz="1500" dirty="0" err="1">
                <a:solidFill>
                  <a:schemeClr val="tx2">
                    <a:lumMod val="75000"/>
                  </a:schemeClr>
                </a:solidFill>
              </a:rPr>
              <a:t>Reusser</a:t>
            </a:r>
            <a:r>
              <a:rPr lang="de-DE" sz="1500" dirty="0">
                <a:solidFill>
                  <a:schemeClr val="tx2">
                    <a:lumMod val="75000"/>
                  </a:schemeClr>
                </a:solidFill>
              </a:rPr>
              <a:t> 2011)</a:t>
            </a:r>
          </a:p>
        </p:txBody>
      </p:sp>
    </p:spTree>
    <p:extLst>
      <p:ext uri="{BB962C8B-B14F-4D97-AF65-F5344CB8AC3E}">
        <p14:creationId xmlns:p14="http://schemas.microsoft.com/office/powerpoint/2010/main" val="892048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30140" y="230832"/>
            <a:ext cx="7801860" cy="1332000"/>
          </a:xfrm>
        </p:spPr>
        <p:txBody>
          <a:bodyPr>
            <a:noAutofit/>
          </a:bodyPr>
          <a:lstStyle/>
          <a:p>
            <a:r>
              <a:rPr lang="de-DE" dirty="0"/>
              <a:t>Auftrag: </a:t>
            </a:r>
          </a:p>
        </p:txBody>
      </p:sp>
      <p:sp>
        <p:nvSpPr>
          <p:cNvPr id="4" name="Inhaltsplatzhalter 3">
            <a:extLst>
              <a:ext uri="{FF2B5EF4-FFF2-40B4-BE49-F238E27FC236}">
                <a16:creationId xmlns:a16="http://schemas.microsoft.com/office/drawing/2014/main" id="{B502438C-578C-4066-A8A3-E3E11C2D5888}"/>
              </a:ext>
            </a:extLst>
          </p:cNvPr>
          <p:cNvSpPr>
            <a:spLocks noGrp="1"/>
          </p:cNvSpPr>
          <p:nvPr>
            <p:ph idx="1"/>
          </p:nvPr>
        </p:nvSpPr>
        <p:spPr>
          <a:xfrm>
            <a:off x="730140" y="1656522"/>
            <a:ext cx="7683719" cy="4340087"/>
          </a:xfrm>
          <a:ln w="38100">
            <a:solidFill>
              <a:srgbClr val="FF0000"/>
            </a:solidFill>
          </a:ln>
        </p:spPr>
        <p:txBody>
          <a:bodyPr>
            <a:normAutofit fontScale="70000" lnSpcReduction="20000"/>
          </a:bodyPr>
          <a:lstStyle/>
          <a:p>
            <a:pPr marL="0" indent="0">
              <a:buNone/>
            </a:pPr>
            <a:endParaRPr lang="de-DE" dirty="0"/>
          </a:p>
          <a:p>
            <a:r>
              <a:rPr lang="de-DE" dirty="0"/>
              <a:t>Erstellt für eure kommende Unterrichtseinheit eine Sachstrukturanalyse oder eine Handlungsstrukturanalyse (für die Denk-, Arbeits- Handlungsweise(n))</a:t>
            </a:r>
          </a:p>
          <a:p>
            <a:pPr marL="0" indent="0">
              <a:buNone/>
            </a:pPr>
            <a:r>
              <a:rPr lang="de-DE" dirty="0">
                <a:sym typeface="Symbol" panose="05050102010706020507" pitchFamily="18" charset="2"/>
              </a:rPr>
              <a:t>	 A</a:t>
            </a:r>
            <a:r>
              <a:rPr lang="de-DE" dirty="0"/>
              <a:t>nregungen und Beispiele gibt es z.B. hier: </a:t>
            </a:r>
          </a:p>
          <a:p>
            <a:pPr marL="0" indent="0">
              <a:buNone/>
            </a:pPr>
            <a:r>
              <a:rPr lang="de-DE" dirty="0">
                <a:hlinkClick r:id="rId3"/>
              </a:rPr>
              <a:t>https://sop-wiki.lernnetz.de/index.php?title=Hauptseite</a:t>
            </a:r>
            <a:endParaRPr lang="de-DE" dirty="0"/>
          </a:p>
          <a:p>
            <a:pPr marL="0" indent="0">
              <a:buNone/>
            </a:pPr>
            <a:r>
              <a:rPr lang="de-DE" dirty="0">
                <a:hlinkClick r:id="rId4"/>
              </a:rPr>
              <a:t>http://www.gu-thue.de/matrix.htm</a:t>
            </a:r>
          </a:p>
          <a:p>
            <a:pPr marL="0" indent="0">
              <a:buNone/>
            </a:pPr>
            <a:endParaRPr lang="de-DE" dirty="0">
              <a:hlinkClick r:id="rId4"/>
            </a:endParaRPr>
          </a:p>
          <a:p>
            <a:pPr marL="0" indent="0">
              <a:buNone/>
            </a:pPr>
            <a:r>
              <a:rPr lang="de-DE" b="1" dirty="0"/>
              <a:t>Als Hilfe für Anforderungsanalysen:</a:t>
            </a:r>
            <a:endParaRPr lang="de-DE" b="1" dirty="0">
              <a:hlinkClick r:id="rId4"/>
            </a:endParaRPr>
          </a:p>
          <a:p>
            <a:pPr marL="0" indent="0">
              <a:buNone/>
            </a:pPr>
            <a:endParaRPr lang="de-DE" dirty="0">
              <a:hlinkClick r:id="rId4"/>
            </a:endParaRPr>
          </a:p>
          <a:p>
            <a:pPr marL="0" indent="0">
              <a:buNone/>
            </a:pPr>
            <a:r>
              <a:rPr lang="de-DE" u="sng" dirty="0">
                <a:hlinkClick r:id="rId4"/>
              </a:rPr>
              <a:t>https://chatgpt.com/g/g-68de8ef473748191a5b8bccadccffb20-coach-fur-anforderungsanalysen</a:t>
            </a:r>
          </a:p>
          <a:p>
            <a:pPr marL="0" indent="0">
              <a:buNone/>
            </a:pPr>
            <a:r>
              <a:rPr lang="de-DE" dirty="0">
                <a:sym typeface="Symbol" panose="05050102010706020507" pitchFamily="18" charset="2"/>
              </a:rPr>
              <a:t>	</a:t>
            </a:r>
            <a:endParaRPr lang="de-DE" dirty="0"/>
          </a:p>
          <a:p>
            <a:pPr marL="0" indent="0">
              <a:buNone/>
            </a:pPr>
            <a:endParaRPr lang="de-DE" i="1" dirty="0"/>
          </a:p>
          <a:p>
            <a:pPr marL="0" indent="0">
              <a:buNone/>
            </a:pPr>
            <a:endParaRPr lang="de-DE" b="1"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5" name="Inhaltsplatzhalter 1">
            <a:extLst>
              <a:ext uri="{FF2B5EF4-FFF2-40B4-BE49-F238E27FC236}">
                <a16:creationId xmlns:a16="http://schemas.microsoft.com/office/drawing/2014/main" id="{F782B406-A67B-4F84-8C2C-198125EF3DB0}"/>
              </a:ext>
            </a:extLst>
          </p:cNvPr>
          <p:cNvSpPr txBox="1">
            <a:spLocks/>
          </p:cNvSpPr>
          <p:nvPr/>
        </p:nvSpPr>
        <p:spPr>
          <a:xfrm>
            <a:off x="628651" y="2226469"/>
            <a:ext cx="7683719" cy="3068699"/>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de-DE" sz="2100" dirty="0"/>
          </a:p>
        </p:txBody>
      </p:sp>
    </p:spTree>
    <p:extLst>
      <p:ext uri="{BB962C8B-B14F-4D97-AF65-F5344CB8AC3E}">
        <p14:creationId xmlns:p14="http://schemas.microsoft.com/office/powerpoint/2010/main" val="1090214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97C52-D365-4C08-96EC-4D1AC66E2B4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BB5A29E-ECE4-4CEB-ACF2-789FC19B6A98}"/>
              </a:ext>
            </a:extLst>
          </p:cNvPr>
          <p:cNvSpPr>
            <a:spLocks noGrp="1"/>
          </p:cNvSpPr>
          <p:nvPr>
            <p:ph idx="1"/>
          </p:nvPr>
        </p:nvSpPr>
        <p:spPr/>
        <p:txBody>
          <a:bodyPr/>
          <a:lstStyle/>
          <a:p>
            <a:pPr marL="0" indent="0">
              <a:buNone/>
            </a:pPr>
            <a:r>
              <a:rPr lang="de-DE" sz="4000" dirty="0"/>
              <a:t>Vorbereitende Aufgabe</a:t>
            </a:r>
          </a:p>
          <a:p>
            <a:r>
              <a:rPr lang="de-DE" sz="2800" dirty="0"/>
              <a:t>Setze eine diagnostische Probe in deinem Unterricht um (Kartoffel, Apfel, Fahrrad) und bringe das </a:t>
            </a:r>
            <a:r>
              <a:rPr lang="de-DE" sz="2800" dirty="0" err="1"/>
              <a:t>SoS</a:t>
            </a:r>
            <a:r>
              <a:rPr lang="de-DE" sz="2800" dirty="0"/>
              <a:t>-Produkt mit in die AV im November.</a:t>
            </a:r>
          </a:p>
          <a:p>
            <a:r>
              <a:rPr lang="de-DE" sz="2800" dirty="0"/>
              <a:t>Wie findet bei euch an der Schule, im Sachunterricht Leistungsbewertung statt? Wie seid ihr hierbei bisher vorgegangen? </a:t>
            </a:r>
          </a:p>
          <a:p>
            <a:endParaRPr lang="de-DE" dirty="0"/>
          </a:p>
        </p:txBody>
      </p:sp>
    </p:spTree>
    <p:extLst>
      <p:ext uri="{BB962C8B-B14F-4D97-AF65-F5344CB8AC3E}">
        <p14:creationId xmlns:p14="http://schemas.microsoft.com/office/powerpoint/2010/main" val="2595685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el 1">
            <a:extLst>
              <a:ext uri="{FF2B5EF4-FFF2-40B4-BE49-F238E27FC236}">
                <a16:creationId xmlns:a16="http://schemas.microsoft.com/office/drawing/2014/main" id="{73092BD6-660A-49DB-B4AB-5080E5210DA0}"/>
              </a:ext>
            </a:extLst>
          </p:cNvPr>
          <p:cNvSpPr>
            <a:spLocks noGrp="1" noChangeArrowheads="1"/>
          </p:cNvSpPr>
          <p:nvPr>
            <p:ph type="title"/>
          </p:nvPr>
        </p:nvSpPr>
        <p:spPr>
          <a:xfrm>
            <a:off x="779581" y="2165695"/>
            <a:ext cx="6398911" cy="1722437"/>
          </a:xfrm>
        </p:spPr>
        <p:txBody>
          <a:bodyPr>
            <a:normAutofit/>
          </a:bodyPr>
          <a:lstStyle/>
          <a:p>
            <a:pPr algn="ctr"/>
            <a:r>
              <a:rPr lang="de-DE" altLang="de-DE" dirty="0"/>
              <a:t>Rückblick, Ausblick</a:t>
            </a:r>
            <a:br>
              <a:rPr lang="de-DE" altLang="de-DE" dirty="0"/>
            </a:br>
            <a:r>
              <a:rPr lang="de-DE" altLang="de-DE" dirty="0"/>
              <a:t> </a:t>
            </a:r>
            <a:br>
              <a:rPr lang="de-DE" altLang="de-DE" dirty="0"/>
            </a:br>
            <a:endParaRPr lang="de-DE" altLang="de-DE" dirty="0"/>
          </a:p>
        </p:txBody>
      </p:sp>
      <p:sp>
        <p:nvSpPr>
          <p:cNvPr id="100355" name="Textplatzhalter 4">
            <a:extLst>
              <a:ext uri="{FF2B5EF4-FFF2-40B4-BE49-F238E27FC236}">
                <a16:creationId xmlns:a16="http://schemas.microsoft.com/office/drawing/2014/main" id="{5FF412F4-9F1E-4C76-831B-32056C5FFEBE}"/>
              </a:ext>
            </a:extLst>
          </p:cNvPr>
          <p:cNvSpPr>
            <a:spLocks noGrp="1" noChangeArrowheads="1"/>
          </p:cNvSpPr>
          <p:nvPr>
            <p:ph type="body" idx="1"/>
          </p:nvPr>
        </p:nvSpPr>
        <p:spPr>
          <a:xfrm>
            <a:off x="1475176" y="3529348"/>
            <a:ext cx="5136696" cy="1452743"/>
          </a:xfrm>
        </p:spPr>
        <p:txBody>
          <a:bodyPr>
            <a:normAutofit/>
          </a:bodyPr>
          <a:lstStyle/>
          <a:p>
            <a:pPr marL="285750" indent="-285750">
              <a:buFont typeface="Arial" panose="020B0604020202020204" pitchFamily="34" charset="0"/>
              <a:buChar char="•"/>
            </a:pPr>
            <a:r>
              <a:rPr lang="de-DE" altLang="de-DE" dirty="0"/>
              <a:t>Offene Fragen?</a:t>
            </a:r>
          </a:p>
          <a:p>
            <a:pPr marL="285750" indent="-285750">
              <a:buFont typeface="Arial" panose="020B0604020202020204" pitchFamily="34" charset="0"/>
              <a:buChar char="•"/>
            </a:pPr>
            <a:r>
              <a:rPr lang="de-DE" altLang="de-DE" dirty="0"/>
              <a:t>Ziele der AV </a:t>
            </a:r>
          </a:p>
          <a:p>
            <a:pPr marL="285750" indent="-285750">
              <a:buFont typeface="Arial" panose="020B0604020202020204" pitchFamily="34" charset="0"/>
              <a:buChar char="•"/>
            </a:pPr>
            <a:r>
              <a:rPr lang="de-DE" altLang="de-DE" dirty="0"/>
              <a:t>Rückmeldungen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179B3C-CF9E-4364-A0CB-26EE52CDFCAE}"/>
              </a:ext>
            </a:extLst>
          </p:cNvPr>
          <p:cNvSpPr>
            <a:spLocks noGrp="1"/>
          </p:cNvSpPr>
          <p:nvPr>
            <p:ph idx="1"/>
          </p:nvPr>
        </p:nvSpPr>
        <p:spPr>
          <a:xfrm>
            <a:off x="611187" y="1844675"/>
            <a:ext cx="8256652" cy="4012786"/>
          </a:xfrm>
        </p:spPr>
        <p:txBody>
          <a:bodyPr>
            <a:normAutofit fontScale="92500" lnSpcReduction="20000"/>
          </a:bodyPr>
          <a:lstStyle/>
          <a:p>
            <a:pPr marL="0" indent="0">
              <a:lnSpc>
                <a:spcPct val="115000"/>
              </a:lnSpc>
              <a:spcAft>
                <a:spcPts val="1000"/>
              </a:spcAft>
              <a:buNone/>
            </a:pPr>
            <a:r>
              <a:rPr lang="de-DE" sz="1800" b="1" dirty="0"/>
              <a:t>Ziele: Die LiV…</a:t>
            </a:r>
            <a:endParaRPr lang="de-DE" sz="1800" i="1" dirty="0">
              <a:effectLst/>
              <a:latin typeface="Arial" panose="020B0604020202020204" pitchFamily="34" charset="0"/>
              <a:ea typeface="Calibri" panose="020F0502020204030204" pitchFamily="34" charset="0"/>
              <a:cs typeface="Times New Roman" panose="02020603050405020304" pitchFamily="18" charset="0"/>
            </a:endParaRPr>
          </a:p>
          <a:p>
            <a:pPr marL="257175" indent="-257175">
              <a:lnSpc>
                <a:spcPct val="130000"/>
              </a:lnSpc>
              <a:spcAft>
                <a:spcPts val="900"/>
              </a:spcAft>
              <a:buFont typeface="Symbol" panose="05050102010706020507" pitchFamily="18" charset="2"/>
              <a:buChar char=""/>
            </a:pPr>
            <a:r>
              <a:rPr lang="de-DE" sz="1800" b="1" dirty="0">
                <a:latin typeface="Calibri" panose="020F0502020204030204" pitchFamily="34" charset="0"/>
                <a:ea typeface="Calibri" panose="020F0502020204030204" pitchFamily="34" charset="0"/>
                <a:cs typeface="Times New Roman" panose="02020603050405020304" pitchFamily="18" charset="0"/>
              </a:rPr>
              <a:t>analysieren</a:t>
            </a:r>
            <a:r>
              <a:rPr lang="de-DE" sz="1800" dirty="0">
                <a:latin typeface="Calibri" panose="020F0502020204030204" pitchFamily="34" charset="0"/>
                <a:ea typeface="Calibri" panose="020F0502020204030204" pitchFamily="34" charset="0"/>
                <a:cs typeface="Times New Roman" panose="02020603050405020304" pitchFamily="18" charset="0"/>
              </a:rPr>
              <a:t> und </a:t>
            </a:r>
            <a:r>
              <a:rPr lang="de-DE" sz="1800" b="1" dirty="0">
                <a:latin typeface="Calibri" panose="020F0502020204030204" pitchFamily="34" charset="0"/>
                <a:ea typeface="Calibri" panose="020F0502020204030204" pitchFamily="34" charset="0"/>
                <a:cs typeface="Times New Roman" panose="02020603050405020304" pitchFamily="18" charset="0"/>
              </a:rPr>
              <a:t>reflektieren</a:t>
            </a:r>
            <a:r>
              <a:rPr lang="de-DE" sz="1800" dirty="0">
                <a:latin typeface="Calibri" panose="020F0502020204030204" pitchFamily="34" charset="0"/>
                <a:ea typeface="Calibri" panose="020F0502020204030204" pitchFamily="34" charset="0"/>
                <a:cs typeface="Times New Roman" panose="02020603050405020304" pitchFamily="18" charset="0"/>
              </a:rPr>
              <a:t> Erklärungsversuche, Äußerungen und (Prä-)Konzepte der SuS anhand praktischer Zugänge/Instrumente/Verfahren lernprozessbegleitend, um diese für die Planung von Unterricht zu berücksichtigen.</a:t>
            </a:r>
          </a:p>
          <a:p>
            <a:pPr marL="257175" indent="-257175">
              <a:lnSpc>
                <a:spcPct val="130000"/>
              </a:lnSpc>
              <a:spcAft>
                <a:spcPts val="900"/>
              </a:spcAft>
              <a:buFont typeface="Symbol" panose="05050102010706020507" pitchFamily="18" charset="2"/>
              <a:buChar char=""/>
            </a:pPr>
            <a:r>
              <a:rPr lang="de-DE" sz="1800" b="1" dirty="0">
                <a:latin typeface="Calibri" panose="020F0502020204030204" pitchFamily="34" charset="0"/>
                <a:cs typeface="Times New Roman" panose="02020603050405020304" pitchFamily="18" charset="0"/>
              </a:rPr>
              <a:t>kennen</a:t>
            </a:r>
            <a:r>
              <a:rPr lang="de-DE" sz="1800" dirty="0">
                <a:latin typeface="Calibri" panose="020F0502020204030204" pitchFamily="34" charset="0"/>
                <a:cs typeface="Times New Roman" panose="02020603050405020304" pitchFamily="18" charset="0"/>
              </a:rPr>
              <a:t> die diagnostischen Zugriffsweisen auf Sachverhalte und nutzen diese für die Beschreibung von Vorwissen/Kenntnissen/Kompetenzen der SuS.</a:t>
            </a:r>
          </a:p>
          <a:p>
            <a:pPr marL="257175" indent="-257175">
              <a:lnSpc>
                <a:spcPct val="130000"/>
              </a:lnSpc>
              <a:spcAft>
                <a:spcPts val="900"/>
              </a:spcAft>
              <a:buFont typeface="Symbol" panose="05050102010706020507" pitchFamily="18" charset="2"/>
              <a:buChar char=""/>
            </a:pPr>
            <a:r>
              <a:rPr lang="de-DE" sz="1800" b="1" dirty="0">
                <a:latin typeface="Calibri" panose="020F0502020204030204" pitchFamily="34" charset="0"/>
                <a:cs typeface="Times New Roman" panose="02020603050405020304" pitchFamily="18" charset="0"/>
              </a:rPr>
              <a:t>analysieren</a:t>
            </a:r>
            <a:r>
              <a:rPr lang="de-DE" sz="1800" dirty="0">
                <a:latin typeface="Calibri" panose="020F0502020204030204" pitchFamily="34" charset="0"/>
                <a:cs typeface="Times New Roman" panose="02020603050405020304" pitchFamily="18" charset="0"/>
              </a:rPr>
              <a:t> Sachstrukturen eines Lerngegenstands bzw. die Handlungsstruktur von Denk-, Arbeits- und Handlungsweisen und </a:t>
            </a:r>
            <a:r>
              <a:rPr lang="de-DE" sz="1800" b="1" dirty="0">
                <a:latin typeface="Calibri" panose="020F0502020204030204" pitchFamily="34" charset="0"/>
                <a:cs typeface="Times New Roman" panose="02020603050405020304" pitchFamily="18" charset="0"/>
              </a:rPr>
              <a:t>ordnen</a:t>
            </a:r>
            <a:r>
              <a:rPr lang="de-DE" sz="1800" dirty="0">
                <a:latin typeface="Calibri" panose="020F0502020204030204" pitchFamily="34" charset="0"/>
                <a:cs typeface="Times New Roman" panose="02020603050405020304" pitchFamily="18" charset="0"/>
              </a:rPr>
              <a:t> sie in die Unterrichtsplanung </a:t>
            </a:r>
            <a:r>
              <a:rPr lang="de-DE" sz="1800" b="1" dirty="0">
                <a:latin typeface="Calibri" panose="020F0502020204030204" pitchFamily="34" charset="0"/>
                <a:cs typeface="Times New Roman" panose="02020603050405020304" pitchFamily="18" charset="0"/>
              </a:rPr>
              <a:t>ein</a:t>
            </a:r>
            <a:r>
              <a:rPr lang="de-DE" sz="1800" dirty="0">
                <a:latin typeface="Calibri" panose="020F0502020204030204" pitchFamily="34" charset="0"/>
                <a:cs typeface="Times New Roman" panose="02020603050405020304" pitchFamily="18" charset="0"/>
              </a:rPr>
              <a:t>.</a:t>
            </a:r>
          </a:p>
          <a:p>
            <a:pPr marL="257175" indent="-257175">
              <a:lnSpc>
                <a:spcPct val="130000"/>
              </a:lnSpc>
              <a:spcAft>
                <a:spcPts val="900"/>
              </a:spcAft>
              <a:buFont typeface="Symbol" panose="05050102010706020507" pitchFamily="18" charset="2"/>
              <a:buChar char=""/>
            </a:pPr>
            <a:r>
              <a:rPr lang="de-DE" sz="1800" b="1" dirty="0">
                <a:latin typeface="Calibri" panose="020F0502020204030204" pitchFamily="34" charset="0"/>
                <a:ea typeface="Calibri" panose="020F0502020204030204" pitchFamily="34" charset="0"/>
                <a:cs typeface="Times New Roman" panose="02020603050405020304" pitchFamily="18" charset="0"/>
              </a:rPr>
              <a:t>erklären</a:t>
            </a:r>
            <a:r>
              <a:rPr lang="de-DE" sz="1800" dirty="0">
                <a:latin typeface="Calibri" panose="020F0502020204030204" pitchFamily="34" charset="0"/>
                <a:ea typeface="Calibri" panose="020F0502020204030204" pitchFamily="34" charset="0"/>
                <a:cs typeface="Times New Roman" panose="02020603050405020304" pitchFamily="18" charset="0"/>
              </a:rPr>
              <a:t> das Instrument GRAFIZ und können den Einsatz vor dem Hintergrund heterogener/ inklusiver Lerngruppen bewerten.</a:t>
            </a:r>
          </a:p>
          <a:p>
            <a:endParaRPr lang="de-DE" sz="1800" dirty="0"/>
          </a:p>
          <a:p>
            <a:endParaRPr lang="de-DE" sz="1800" dirty="0"/>
          </a:p>
          <a:p>
            <a:endParaRPr lang="de-DE" sz="1800" dirty="0"/>
          </a:p>
          <a:p>
            <a:endParaRPr lang="de-DE" sz="1800" dirty="0"/>
          </a:p>
          <a:p>
            <a:pPr>
              <a:lnSpc>
                <a:spcPct val="115000"/>
              </a:lnSpc>
              <a:spcAft>
                <a:spcPts val="1000"/>
              </a:spcAft>
            </a:pPr>
            <a:endParaRPr lang="de-DE" sz="1800" dirty="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7AC0C4AE-8E7A-4D84-82B6-BAF96DED08B2}"/>
              </a:ext>
            </a:extLst>
          </p:cNvPr>
          <p:cNvSpPr>
            <a:spLocks noGrp="1"/>
          </p:cNvSpPr>
          <p:nvPr>
            <p:ph type="title"/>
          </p:nvPr>
        </p:nvSpPr>
        <p:spPr/>
        <p:txBody>
          <a:bodyPr/>
          <a:lstStyle/>
          <a:p>
            <a:r>
              <a:rPr lang="de-DE" dirty="0"/>
              <a:t>Diagnostik und Leistungsbewertung</a:t>
            </a:r>
          </a:p>
        </p:txBody>
      </p:sp>
      <p:sp>
        <p:nvSpPr>
          <p:cNvPr id="4" name="Bildplatzhalter 3">
            <a:extLst>
              <a:ext uri="{FF2B5EF4-FFF2-40B4-BE49-F238E27FC236}">
                <a16:creationId xmlns:a16="http://schemas.microsoft.com/office/drawing/2014/main" id="{531CB9CC-E1C2-4413-ACE2-F0E48C71A580}"/>
              </a:ext>
            </a:extLst>
          </p:cNvPr>
          <p:cNvSpPr>
            <a:spLocks noGrp="1"/>
          </p:cNvSpPr>
          <p:nvPr>
            <p:ph type="pic" sz="quarter" idx="15"/>
          </p:nvPr>
        </p:nvSpPr>
        <p:spPr/>
        <p:txBody>
          <a:bodyPr/>
          <a:lstStyle/>
          <a:p>
            <a:endParaRPr lang="de-DE" dirty="0"/>
          </a:p>
        </p:txBody>
      </p:sp>
      <p:pic>
        <p:nvPicPr>
          <p:cNvPr id="5" name="Grafik 4">
            <a:extLst>
              <a:ext uri="{FF2B5EF4-FFF2-40B4-BE49-F238E27FC236}">
                <a16:creationId xmlns:a16="http://schemas.microsoft.com/office/drawing/2014/main" id="{0C0D841D-7FA8-4AD3-BD8F-85E39E41A6C2}"/>
              </a:ext>
            </a:extLst>
          </p:cNvPr>
          <p:cNvPicPr>
            <a:picLocks noChangeAspect="1"/>
          </p:cNvPicPr>
          <p:nvPr/>
        </p:nvPicPr>
        <p:blipFill>
          <a:blip r:embed="rId3"/>
          <a:stretch>
            <a:fillRect/>
          </a:stretch>
        </p:blipFill>
        <p:spPr>
          <a:xfrm>
            <a:off x="7278913" y="111796"/>
            <a:ext cx="1416552" cy="1416552"/>
          </a:xfrm>
          <a:prstGeom prst="rect">
            <a:avLst/>
          </a:prstGeom>
        </p:spPr>
      </p:pic>
    </p:spTree>
    <p:extLst>
      <p:ext uri="{BB962C8B-B14F-4D97-AF65-F5344CB8AC3E}">
        <p14:creationId xmlns:p14="http://schemas.microsoft.com/office/powerpoint/2010/main" val="36225567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39F9D-8AF3-40BE-B45E-B281E6FD6DE0}"/>
              </a:ext>
            </a:extLst>
          </p:cNvPr>
          <p:cNvSpPr>
            <a:spLocks noGrp="1"/>
          </p:cNvSpPr>
          <p:nvPr>
            <p:ph type="title"/>
          </p:nvPr>
        </p:nvSpPr>
        <p:spPr>
          <a:xfrm>
            <a:off x="304781" y="324560"/>
            <a:ext cx="8532813" cy="1332000"/>
          </a:xfrm>
        </p:spPr>
        <p:txBody>
          <a:bodyPr/>
          <a:lstStyle/>
          <a:p>
            <a:pPr algn="ctr"/>
            <a:r>
              <a:rPr lang="de-DE" dirty="0"/>
              <a:t>Rückmeldungen zur heutigen AV </a:t>
            </a:r>
          </a:p>
        </p:txBody>
      </p:sp>
      <p:sp>
        <p:nvSpPr>
          <p:cNvPr id="3" name="Inhaltsplatzhalter 2">
            <a:extLst>
              <a:ext uri="{FF2B5EF4-FFF2-40B4-BE49-F238E27FC236}">
                <a16:creationId xmlns:a16="http://schemas.microsoft.com/office/drawing/2014/main" id="{F7710F5F-D564-4865-B824-A035151CE530}"/>
              </a:ext>
            </a:extLst>
          </p:cNvPr>
          <p:cNvSpPr>
            <a:spLocks noGrp="1"/>
          </p:cNvSpPr>
          <p:nvPr>
            <p:ph idx="1"/>
          </p:nvPr>
        </p:nvSpPr>
        <p:spPr/>
        <p:txBody>
          <a:bodyPr/>
          <a:lstStyle/>
          <a:p>
            <a:endParaRPr lang="de-DE"/>
          </a:p>
        </p:txBody>
      </p:sp>
      <p:pic>
        <p:nvPicPr>
          <p:cNvPr id="5" name="Picture 2" descr="Schülerfeedback: 5 Feedback-Methoden für den Schulalltag mit Papier und  Tafel - Feedback leicht gemacht – für Unterricht, Fortbildungen und  Schulentwicklung | Edkimo">
            <a:extLst>
              <a:ext uri="{FF2B5EF4-FFF2-40B4-BE49-F238E27FC236}">
                <a16:creationId xmlns:a16="http://schemas.microsoft.com/office/drawing/2014/main" id="{1B043435-A0BD-410B-86EB-D01B858825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1" b="4641"/>
          <a:stretch/>
        </p:blipFill>
        <p:spPr bwMode="auto">
          <a:xfrm>
            <a:off x="544948" y="1338729"/>
            <a:ext cx="8237338" cy="5372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EF0224B1-B142-4290-A540-BCC0C099BE0A}"/>
              </a:ext>
            </a:extLst>
          </p:cNvPr>
          <p:cNvSpPr txBox="1"/>
          <p:nvPr/>
        </p:nvSpPr>
        <p:spPr>
          <a:xfrm>
            <a:off x="6687670" y="6045576"/>
            <a:ext cx="1954306" cy="400110"/>
          </a:xfrm>
          <a:prstGeom prst="rect">
            <a:avLst/>
          </a:prstGeom>
          <a:noFill/>
        </p:spPr>
        <p:txBody>
          <a:bodyPr wrap="square" rtlCol="0">
            <a:spAutoFit/>
          </a:bodyPr>
          <a:lstStyle/>
          <a:p>
            <a:r>
              <a:rPr lang="de-DE" sz="2000" dirty="0"/>
              <a:t>/ im Seminar</a:t>
            </a:r>
          </a:p>
        </p:txBody>
      </p:sp>
    </p:spTree>
    <p:extLst>
      <p:ext uri="{BB962C8B-B14F-4D97-AF65-F5344CB8AC3E}">
        <p14:creationId xmlns:p14="http://schemas.microsoft.com/office/powerpoint/2010/main" val="410674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8122F-4A30-45E9-A5E6-30D698A2EBCB}"/>
              </a:ext>
            </a:extLst>
          </p:cNvPr>
          <p:cNvSpPr>
            <a:spLocks noGrp="1"/>
          </p:cNvSpPr>
          <p:nvPr>
            <p:ph type="title"/>
          </p:nvPr>
        </p:nvSpPr>
        <p:spPr/>
        <p:txBody>
          <a:bodyPr>
            <a:normAutofit/>
          </a:bodyPr>
          <a:lstStyle/>
          <a:p>
            <a:pPr algn="ctr"/>
            <a:br>
              <a:rPr lang="de-DE" sz="5400" dirty="0"/>
            </a:br>
            <a:r>
              <a:rPr lang="de-DE" sz="2800" i="1" dirty="0">
                <a:latin typeface="Bradley Hand ITC" panose="03070402050302030203" pitchFamily="66" charset="0"/>
              </a:rPr>
              <a:t>Außerschulisches Lernen</a:t>
            </a:r>
          </a:p>
        </p:txBody>
      </p:sp>
      <p:pic>
        <p:nvPicPr>
          <p:cNvPr id="3" name="Grafik 2">
            <a:extLst>
              <a:ext uri="{FF2B5EF4-FFF2-40B4-BE49-F238E27FC236}">
                <a16:creationId xmlns:a16="http://schemas.microsoft.com/office/drawing/2014/main" id="{24F4F497-6395-8177-E2F1-4AF5384F9754}"/>
              </a:ext>
            </a:extLst>
          </p:cNvPr>
          <p:cNvPicPr>
            <a:picLocks noChangeAspect="1"/>
          </p:cNvPicPr>
          <p:nvPr/>
        </p:nvPicPr>
        <p:blipFill>
          <a:blip r:embed="rId2"/>
          <a:stretch>
            <a:fillRect/>
          </a:stretch>
        </p:blipFill>
        <p:spPr>
          <a:xfrm>
            <a:off x="78497" y="1995054"/>
            <a:ext cx="2857500" cy="1600200"/>
          </a:xfrm>
          <a:prstGeom prst="rect">
            <a:avLst/>
          </a:prstGeom>
        </p:spPr>
      </p:pic>
      <p:pic>
        <p:nvPicPr>
          <p:cNvPr id="8" name="Inhaltsplatzhalter 7">
            <a:extLst>
              <a:ext uri="{FF2B5EF4-FFF2-40B4-BE49-F238E27FC236}">
                <a16:creationId xmlns:a16="http://schemas.microsoft.com/office/drawing/2014/main" id="{C3E2E166-826C-4B84-1F10-7B6F77842E06}"/>
              </a:ext>
            </a:extLst>
          </p:cNvPr>
          <p:cNvPicPr>
            <a:picLocks noGrp="1" noChangeAspect="1"/>
          </p:cNvPicPr>
          <p:nvPr>
            <p:ph idx="1"/>
          </p:nvPr>
        </p:nvPicPr>
        <p:blipFill>
          <a:blip r:embed="rId3"/>
          <a:stretch>
            <a:fillRect/>
          </a:stretch>
        </p:blipFill>
        <p:spPr>
          <a:xfrm>
            <a:off x="3267075" y="4019982"/>
            <a:ext cx="2143125" cy="2143125"/>
          </a:xfrm>
          <a:prstGeom prst="rect">
            <a:avLst/>
          </a:prstGeom>
        </p:spPr>
      </p:pic>
      <p:pic>
        <p:nvPicPr>
          <p:cNvPr id="9" name="Grafik 8">
            <a:extLst>
              <a:ext uri="{FF2B5EF4-FFF2-40B4-BE49-F238E27FC236}">
                <a16:creationId xmlns:a16="http://schemas.microsoft.com/office/drawing/2014/main" id="{A4413608-F44A-3D33-06B6-24C306FD2739}"/>
              </a:ext>
            </a:extLst>
          </p:cNvPr>
          <p:cNvPicPr>
            <a:picLocks noChangeAspect="1"/>
          </p:cNvPicPr>
          <p:nvPr/>
        </p:nvPicPr>
        <p:blipFill>
          <a:blip r:embed="rId4"/>
          <a:stretch>
            <a:fillRect/>
          </a:stretch>
        </p:blipFill>
        <p:spPr>
          <a:xfrm>
            <a:off x="6306849" y="1995054"/>
            <a:ext cx="2619375" cy="1743075"/>
          </a:xfrm>
          <a:prstGeom prst="rect">
            <a:avLst/>
          </a:prstGeom>
        </p:spPr>
      </p:pic>
      <p:pic>
        <p:nvPicPr>
          <p:cNvPr id="10" name="Grafik 9">
            <a:extLst>
              <a:ext uri="{FF2B5EF4-FFF2-40B4-BE49-F238E27FC236}">
                <a16:creationId xmlns:a16="http://schemas.microsoft.com/office/drawing/2014/main" id="{F7C6C3D3-8558-25FB-A4A1-271667556DC2}"/>
              </a:ext>
            </a:extLst>
          </p:cNvPr>
          <p:cNvPicPr>
            <a:picLocks noChangeAspect="1"/>
          </p:cNvPicPr>
          <p:nvPr/>
        </p:nvPicPr>
        <p:blipFill>
          <a:blip r:embed="rId5"/>
          <a:stretch>
            <a:fillRect/>
          </a:stretch>
        </p:blipFill>
        <p:spPr>
          <a:xfrm>
            <a:off x="217776" y="4291445"/>
            <a:ext cx="2857500" cy="1600200"/>
          </a:xfrm>
          <a:prstGeom prst="rect">
            <a:avLst/>
          </a:prstGeom>
        </p:spPr>
      </p:pic>
      <p:pic>
        <p:nvPicPr>
          <p:cNvPr id="11" name="Grafik 10">
            <a:extLst>
              <a:ext uri="{FF2B5EF4-FFF2-40B4-BE49-F238E27FC236}">
                <a16:creationId xmlns:a16="http://schemas.microsoft.com/office/drawing/2014/main" id="{70EFE859-4DB3-D7B7-193D-D0843B5B55A4}"/>
              </a:ext>
            </a:extLst>
          </p:cNvPr>
          <p:cNvPicPr>
            <a:picLocks noChangeAspect="1"/>
          </p:cNvPicPr>
          <p:nvPr/>
        </p:nvPicPr>
        <p:blipFill>
          <a:blip r:embed="rId6"/>
          <a:stretch>
            <a:fillRect/>
          </a:stretch>
        </p:blipFill>
        <p:spPr>
          <a:xfrm>
            <a:off x="5601999" y="4291445"/>
            <a:ext cx="3324225" cy="1371600"/>
          </a:xfrm>
          <a:prstGeom prst="rect">
            <a:avLst/>
          </a:prstGeom>
        </p:spPr>
      </p:pic>
      <p:pic>
        <p:nvPicPr>
          <p:cNvPr id="7" name="Grafik 6">
            <a:extLst>
              <a:ext uri="{FF2B5EF4-FFF2-40B4-BE49-F238E27FC236}">
                <a16:creationId xmlns:a16="http://schemas.microsoft.com/office/drawing/2014/main" id="{261B7CB6-241F-45E7-9669-A7458E499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5606" y="1789123"/>
            <a:ext cx="3092399" cy="2063424"/>
          </a:xfrm>
          <a:prstGeom prst="rect">
            <a:avLst/>
          </a:prstGeom>
        </p:spPr>
      </p:pic>
    </p:spTree>
    <p:extLst>
      <p:ext uri="{BB962C8B-B14F-4D97-AF65-F5344CB8AC3E}">
        <p14:creationId xmlns:p14="http://schemas.microsoft.com/office/powerpoint/2010/main" val="3513844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A5EB8-F00B-A656-8CCC-DB2209964ADE}"/>
              </a:ext>
            </a:extLst>
          </p:cNvPr>
          <p:cNvSpPr>
            <a:spLocks noGrp="1"/>
          </p:cNvSpPr>
          <p:nvPr>
            <p:ph type="title"/>
          </p:nvPr>
        </p:nvSpPr>
        <p:spPr>
          <a:xfrm>
            <a:off x="689594" y="1301149"/>
            <a:ext cx="7886700" cy="2583661"/>
          </a:xfrm>
        </p:spPr>
        <p:txBody>
          <a:bodyPr/>
          <a:lstStyle/>
          <a:p>
            <a:r>
              <a:rPr lang="de-DE" dirty="0"/>
              <a:t>Lernprozessbegleitende Diagnostik</a:t>
            </a:r>
          </a:p>
        </p:txBody>
      </p:sp>
      <p:sp>
        <p:nvSpPr>
          <p:cNvPr id="3" name="Textplatzhalter 2">
            <a:extLst>
              <a:ext uri="{FF2B5EF4-FFF2-40B4-BE49-F238E27FC236}">
                <a16:creationId xmlns:a16="http://schemas.microsoft.com/office/drawing/2014/main" id="{D41E614F-45F1-CCB9-A4F1-2C8AEFF5D5A7}"/>
              </a:ext>
            </a:extLst>
          </p:cNvPr>
          <p:cNvSpPr>
            <a:spLocks noGrp="1"/>
          </p:cNvSpPr>
          <p:nvPr>
            <p:ph type="body" idx="1"/>
          </p:nvPr>
        </p:nvSpPr>
        <p:spPr>
          <a:xfrm>
            <a:off x="1320801" y="3812117"/>
            <a:ext cx="7328165" cy="1432590"/>
          </a:xfrm>
        </p:spPr>
        <p:txBody>
          <a:bodyPr>
            <a:normAutofit fontScale="62500" lnSpcReduction="20000"/>
          </a:bodyPr>
          <a:lstStyle/>
          <a:p>
            <a:r>
              <a:rPr lang="de-DE" dirty="0">
                <a:ea typeface="Times New Roman" panose="02020603050405020304" pitchFamily="18" charset="0"/>
              </a:rPr>
              <a:t>  direkte Unterrichtsbeobachtung</a:t>
            </a:r>
          </a:p>
          <a:p>
            <a:endParaRPr lang="de-DE" dirty="0">
              <a:ea typeface="Times New Roman" panose="02020603050405020304" pitchFamily="18" charset="0"/>
            </a:endParaRPr>
          </a:p>
          <a:p>
            <a:r>
              <a:rPr lang="de-DE" dirty="0">
                <a:ea typeface="Times New Roman" panose="02020603050405020304" pitchFamily="18" charset="0"/>
              </a:rPr>
              <a:t>  diagnostischer Dialog</a:t>
            </a:r>
          </a:p>
          <a:p>
            <a:endParaRPr lang="de-DE" dirty="0">
              <a:ea typeface="Times New Roman" panose="02020603050405020304" pitchFamily="18" charset="0"/>
            </a:endParaRPr>
          </a:p>
          <a:p>
            <a:r>
              <a:rPr lang="de-DE" dirty="0">
                <a:ea typeface="Times New Roman" panose="02020603050405020304" pitchFamily="18" charset="0"/>
              </a:rPr>
              <a:t>  Arbeitsergebnisse der Schülerin/des Schülers</a:t>
            </a:r>
          </a:p>
          <a:p>
            <a:endParaRPr lang="de-DE" dirty="0"/>
          </a:p>
        </p:txBody>
      </p:sp>
      <p:pic>
        <p:nvPicPr>
          <p:cNvPr id="5" name="Grafik 4" descr="Ein Bild, das Computer, Text, computer, Screenshot enthält.&#10;&#10;KI-generierte Inhalte können fehlerhaft sein.">
            <a:extLst>
              <a:ext uri="{FF2B5EF4-FFF2-40B4-BE49-F238E27FC236}">
                <a16:creationId xmlns:a16="http://schemas.microsoft.com/office/drawing/2014/main" id="{9E13E5FC-95C8-1ADD-4E2C-813D1F53726C}"/>
              </a:ext>
            </a:extLst>
          </p:cNvPr>
          <p:cNvPicPr>
            <a:picLocks noChangeAspect="1"/>
          </p:cNvPicPr>
          <p:nvPr/>
        </p:nvPicPr>
        <p:blipFill>
          <a:blip r:embed="rId3"/>
          <a:stretch>
            <a:fillRect/>
          </a:stretch>
        </p:blipFill>
        <p:spPr>
          <a:xfrm>
            <a:off x="783704" y="4224026"/>
            <a:ext cx="537096" cy="537096"/>
          </a:xfrm>
          <a:prstGeom prst="rect">
            <a:avLst/>
          </a:prstGeom>
          <a:ln>
            <a:solidFill>
              <a:schemeClr val="tx1"/>
            </a:solidFill>
          </a:ln>
        </p:spPr>
      </p:pic>
      <p:pic>
        <p:nvPicPr>
          <p:cNvPr id="7" name="Grafik 6" descr="Ein Bild, das Text, Cartoon, Grafiken, Grafikdesign enthält.&#10;&#10;KI-generierte Inhalte können fehlerhaft sein.">
            <a:extLst>
              <a:ext uri="{FF2B5EF4-FFF2-40B4-BE49-F238E27FC236}">
                <a16:creationId xmlns:a16="http://schemas.microsoft.com/office/drawing/2014/main" id="{F85374A8-424F-02DC-CDE8-AE71EF4906A6}"/>
              </a:ext>
            </a:extLst>
          </p:cNvPr>
          <p:cNvPicPr>
            <a:picLocks noChangeAspect="1"/>
          </p:cNvPicPr>
          <p:nvPr/>
        </p:nvPicPr>
        <p:blipFill>
          <a:blip r:embed="rId4"/>
          <a:stretch>
            <a:fillRect/>
          </a:stretch>
        </p:blipFill>
        <p:spPr>
          <a:xfrm>
            <a:off x="783705" y="3586390"/>
            <a:ext cx="537095" cy="537095"/>
          </a:xfrm>
          <a:prstGeom prst="rect">
            <a:avLst/>
          </a:prstGeom>
          <a:ln>
            <a:solidFill>
              <a:schemeClr val="tx1"/>
            </a:solidFill>
          </a:ln>
        </p:spPr>
      </p:pic>
      <p:pic>
        <p:nvPicPr>
          <p:cNvPr id="11" name="Grafik 10" descr="Ein Bild, das Clipart, Smiley, Lächeln, Grafiken enthält.&#10;&#10;KI-generierte Inhalte können fehlerhaft sein.">
            <a:extLst>
              <a:ext uri="{FF2B5EF4-FFF2-40B4-BE49-F238E27FC236}">
                <a16:creationId xmlns:a16="http://schemas.microsoft.com/office/drawing/2014/main" id="{9AF92BD2-B32F-A259-47AD-8CF74B41E98A}"/>
              </a:ext>
            </a:extLst>
          </p:cNvPr>
          <p:cNvPicPr>
            <a:picLocks noChangeAspect="1"/>
          </p:cNvPicPr>
          <p:nvPr/>
        </p:nvPicPr>
        <p:blipFill>
          <a:blip r:embed="rId5"/>
          <a:stretch>
            <a:fillRect/>
          </a:stretch>
        </p:blipFill>
        <p:spPr>
          <a:xfrm>
            <a:off x="783704" y="4816206"/>
            <a:ext cx="537096" cy="537096"/>
          </a:xfrm>
          <a:prstGeom prst="rect">
            <a:avLst/>
          </a:prstGeom>
          <a:ln>
            <a:solidFill>
              <a:schemeClr val="tx1"/>
            </a:solidFill>
          </a:ln>
        </p:spPr>
      </p:pic>
      <p:pic>
        <p:nvPicPr>
          <p:cNvPr id="9" name="Grafik 8" descr="Ein Bild, das Kreis, Grafiken, Farbigkeit enthält.&#10;&#10;KI-generierte Inhalte können fehlerhaft sein.">
            <a:extLst>
              <a:ext uri="{FF2B5EF4-FFF2-40B4-BE49-F238E27FC236}">
                <a16:creationId xmlns:a16="http://schemas.microsoft.com/office/drawing/2014/main" id="{28DF6154-0658-45F8-92BD-E6A63260A95D}"/>
              </a:ext>
            </a:extLst>
          </p:cNvPr>
          <p:cNvPicPr>
            <a:picLocks noChangeAspect="1"/>
          </p:cNvPicPr>
          <p:nvPr/>
        </p:nvPicPr>
        <p:blipFill>
          <a:blip r:embed="rId6"/>
          <a:stretch>
            <a:fillRect/>
          </a:stretch>
        </p:blipFill>
        <p:spPr>
          <a:xfrm>
            <a:off x="7699106" y="410658"/>
            <a:ext cx="991592" cy="991592"/>
          </a:xfrm>
          <a:prstGeom prst="rect">
            <a:avLst/>
          </a:prstGeom>
        </p:spPr>
      </p:pic>
    </p:spTree>
    <p:extLst>
      <p:ext uri="{BB962C8B-B14F-4D97-AF65-F5344CB8AC3E}">
        <p14:creationId xmlns:p14="http://schemas.microsoft.com/office/powerpoint/2010/main" val="1370493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EFD70-C648-4532-A99A-23582AF9A67A}"/>
              </a:ext>
            </a:extLst>
          </p:cNvPr>
          <p:cNvSpPr>
            <a:spLocks noGrp="1"/>
          </p:cNvSpPr>
          <p:nvPr>
            <p:ph type="title"/>
          </p:nvPr>
        </p:nvSpPr>
        <p:spPr>
          <a:xfrm>
            <a:off x="1297681" y="225425"/>
            <a:ext cx="7235132" cy="1332000"/>
          </a:xfrm>
        </p:spPr>
        <p:txBody>
          <a:bodyPr/>
          <a:lstStyle/>
          <a:p>
            <a:r>
              <a:rPr lang="de-DE" dirty="0"/>
              <a:t>Intentionen der AV </a:t>
            </a:r>
          </a:p>
        </p:txBody>
      </p:sp>
      <p:sp>
        <p:nvSpPr>
          <p:cNvPr id="3" name="Inhaltsplatzhalter 2">
            <a:extLst>
              <a:ext uri="{FF2B5EF4-FFF2-40B4-BE49-F238E27FC236}">
                <a16:creationId xmlns:a16="http://schemas.microsoft.com/office/drawing/2014/main" id="{C6CCF27D-3E7C-4A7E-AA8A-A02B4A754C34}"/>
              </a:ext>
            </a:extLst>
          </p:cNvPr>
          <p:cNvSpPr>
            <a:spLocks noGrp="1"/>
          </p:cNvSpPr>
          <p:nvPr>
            <p:ph idx="1"/>
          </p:nvPr>
        </p:nvSpPr>
        <p:spPr>
          <a:xfrm>
            <a:off x="635843" y="1999982"/>
            <a:ext cx="8012028" cy="4012721"/>
          </a:xfrm>
        </p:spPr>
        <p:txBody>
          <a:bodyPr>
            <a:normAutofit fontScale="92500" lnSpcReduction="10000"/>
          </a:bodyPr>
          <a:lstStyle/>
          <a:p>
            <a:pPr marL="0" indent="0">
              <a:buNone/>
            </a:pPr>
            <a:r>
              <a:rPr lang="de-DE" sz="2200" dirty="0"/>
              <a:t>Die </a:t>
            </a:r>
            <a:r>
              <a:rPr lang="de-DE" sz="2200" dirty="0" err="1"/>
              <a:t>LiV</a:t>
            </a:r>
            <a:r>
              <a:rPr lang="de-DE" sz="2200" dirty="0"/>
              <a:t>…</a:t>
            </a:r>
          </a:p>
          <a:p>
            <a:pPr>
              <a:buFont typeface="Wingdings" panose="05000000000000000000" pitchFamily="2" charset="2"/>
              <a:buChar char="Ø"/>
            </a:pPr>
            <a:r>
              <a:rPr lang="de-DE" sz="2200" dirty="0"/>
              <a:t>besuchen einen außerschulischen Lernort exemplarisch und setzten sich mit dem Potential des Lernortes kritisch auseinander</a:t>
            </a:r>
          </a:p>
          <a:p>
            <a:pPr>
              <a:buFont typeface="Wingdings" panose="05000000000000000000" pitchFamily="2" charset="2"/>
              <a:buChar char="Ø"/>
            </a:pPr>
            <a:r>
              <a:rPr lang="de-DE" sz="2200" dirty="0"/>
              <a:t>erproben Bildungsmaterial des Lernortes und reflektieren die Kompatibilität zu ihrer Lerngruppe (z.B. unter Bezugnahme der Checkliste für Bildungsmaterial an außerschulischen Lernorten)</a:t>
            </a:r>
          </a:p>
          <a:p>
            <a:pPr>
              <a:buFont typeface="Wingdings" panose="05000000000000000000" pitchFamily="2" charset="2"/>
              <a:buChar char="Ø"/>
            </a:pPr>
            <a:r>
              <a:rPr lang="de-DE" sz="2200" dirty="0"/>
              <a:t>kennen verschiedene außerschulische Lernorte und Prämissen des Einsatzes im Unterricht</a:t>
            </a:r>
          </a:p>
          <a:p>
            <a:pPr>
              <a:buFont typeface="Wingdings" panose="05000000000000000000" pitchFamily="2" charset="2"/>
              <a:buChar char="Ø"/>
            </a:pPr>
            <a:r>
              <a:rPr lang="de-DE" sz="2200" dirty="0"/>
              <a:t>können die Bedeutung des Aufsuchens außerschulischer Lernorte (im spezifischen in der Sonderpädagogik) erläutern</a:t>
            </a:r>
          </a:p>
          <a:p>
            <a:pPr>
              <a:buFont typeface="Wingdings" panose="05000000000000000000" pitchFamily="2" charset="2"/>
              <a:buChar char="Ø"/>
            </a:pPr>
            <a:r>
              <a:rPr lang="de-DE" sz="2200" dirty="0"/>
              <a:t>kennen die schulrechtlichen Bedingungen zum Lernen am anderen Ort</a:t>
            </a:r>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pPr>
              <a:buFont typeface="Wingdings" panose="05000000000000000000" pitchFamily="2" charset="2"/>
              <a:buChar char="Ø"/>
            </a:pPr>
            <a:endParaRPr lang="de-DE" sz="2200" dirty="0"/>
          </a:p>
          <a:p>
            <a:endParaRPr lang="de-DE" dirty="0"/>
          </a:p>
        </p:txBody>
      </p:sp>
      <p:pic>
        <p:nvPicPr>
          <p:cNvPr id="5" name="Grafik 4">
            <a:extLst>
              <a:ext uri="{FF2B5EF4-FFF2-40B4-BE49-F238E27FC236}">
                <a16:creationId xmlns:a16="http://schemas.microsoft.com/office/drawing/2014/main" id="{2AB9DE77-2F1A-4A34-AB59-520C48B4A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89" y="344929"/>
            <a:ext cx="1092992" cy="1092992"/>
          </a:xfrm>
          <a:prstGeom prst="rect">
            <a:avLst/>
          </a:prstGeom>
        </p:spPr>
      </p:pic>
    </p:spTree>
    <p:extLst>
      <p:ext uri="{BB962C8B-B14F-4D97-AF65-F5344CB8AC3E}">
        <p14:creationId xmlns:p14="http://schemas.microsoft.com/office/powerpoint/2010/main" val="560886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B5BF8-43F8-48A7-A004-0C692F389A0A}"/>
              </a:ext>
            </a:extLst>
          </p:cNvPr>
          <p:cNvSpPr>
            <a:spLocks noGrp="1"/>
          </p:cNvSpPr>
          <p:nvPr>
            <p:ph type="title"/>
          </p:nvPr>
        </p:nvSpPr>
        <p:spPr/>
        <p:txBody>
          <a:bodyPr/>
          <a:lstStyle/>
          <a:p>
            <a:r>
              <a:rPr lang="de-DE" dirty="0"/>
              <a:t>PPP Außerschulisches Lernen</a:t>
            </a:r>
          </a:p>
        </p:txBody>
      </p:sp>
      <p:sp>
        <p:nvSpPr>
          <p:cNvPr id="3" name="Inhaltsplatzhalter 2">
            <a:extLst>
              <a:ext uri="{FF2B5EF4-FFF2-40B4-BE49-F238E27FC236}">
                <a16:creationId xmlns:a16="http://schemas.microsoft.com/office/drawing/2014/main" id="{4157278C-A039-4AFD-B7FB-78CEF7F09E50}"/>
              </a:ext>
            </a:extLst>
          </p:cNvPr>
          <p:cNvSpPr>
            <a:spLocks noGrp="1"/>
          </p:cNvSpPr>
          <p:nvPr>
            <p:ph idx="1"/>
          </p:nvPr>
        </p:nvSpPr>
        <p:spPr/>
        <p:txBody>
          <a:bodyPr/>
          <a:lstStyle/>
          <a:p>
            <a:r>
              <a:rPr lang="de-DE" dirty="0"/>
              <a:t>Schaut euch die PPP nochmal in Ruhe an.</a:t>
            </a:r>
          </a:p>
          <a:p>
            <a:endParaRPr lang="de-DE" dirty="0"/>
          </a:p>
          <a:p>
            <a:r>
              <a:rPr lang="de-DE" dirty="0"/>
              <a:t>Besonders der Erlass außerschulisches Lernen ist wichtig</a:t>
            </a:r>
          </a:p>
        </p:txBody>
      </p:sp>
    </p:spTree>
    <p:extLst>
      <p:ext uri="{BB962C8B-B14F-4D97-AF65-F5344CB8AC3E}">
        <p14:creationId xmlns:p14="http://schemas.microsoft.com/office/powerpoint/2010/main" val="1533896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8736a77-916c-410c-9d70-8ae11e7c31b7}&quot; /&gt;&lt;isInvalidForFieldText val=&quot;0&quot; /&gt;&lt;Image&gt;&lt;filename val=&quot;D:\Connect\content\7\4023557-1\input\breezo\data\asimages\{68736a77-916c-410c-9d70-8ae11e7c31b7}.jpg&quot; /&gt;&lt;left val=&quot;79&quot; /&gt;&lt;top val=&quot;212&quot; /&gt;&lt;width val=&quot;801&quot; /&gt;&lt;height val=&quot;295&quot; /&gt;&lt;hasText val=&quot;1&quot; /&gt;&lt;/Image&gt;&lt;/ThreeDShapeInfo&gt;"/>
</p:tagLst>
</file>

<file path=ppt/theme/theme1.xml><?xml version="1.0" encoding="utf-8"?>
<a:theme xmlns:a="http://schemas.openxmlformats.org/drawingml/2006/main" name="IQ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3678</Words>
  <Application>Microsoft Office PowerPoint</Application>
  <PresentationFormat>Bildschirmpräsentation (4:3)</PresentationFormat>
  <Paragraphs>448</Paragraphs>
  <Slides>70</Slides>
  <Notes>37</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70</vt:i4>
      </vt:variant>
    </vt:vector>
  </HeadingPairs>
  <TitlesOfParts>
    <vt:vector size="78" baseType="lpstr">
      <vt:lpstr>Arial</vt:lpstr>
      <vt:lpstr>Bradley Hand ITC</vt:lpstr>
      <vt:lpstr>Calibri</vt:lpstr>
      <vt:lpstr>Symbol</vt:lpstr>
      <vt:lpstr>Times New Roman</vt:lpstr>
      <vt:lpstr>Wingdings</vt:lpstr>
      <vt:lpstr>IQSH</vt:lpstr>
      <vt:lpstr>Acrobat Document</vt:lpstr>
      <vt:lpstr>Diagnostik und Leistungsbewertung I </vt:lpstr>
      <vt:lpstr>PowerPoint-Präsentation</vt:lpstr>
      <vt:lpstr>Diagnostik und Leistungsbewertung</vt:lpstr>
      <vt:lpstr>Diagnostik- und Leistungsbewertung </vt:lpstr>
      <vt:lpstr>Aktuelles? Was liegt oben auf?</vt:lpstr>
      <vt:lpstr>Rückblick  an die letzte AV  – zur Bedeutung der Sprache </vt:lpstr>
      <vt:lpstr> Außerschulisches Lernen</vt:lpstr>
      <vt:lpstr>Intentionen der AV </vt:lpstr>
      <vt:lpstr>PPP Außerschulisches Lernen</vt:lpstr>
      <vt:lpstr>Teste dein Wissen: </vt:lpstr>
      <vt:lpstr>Nachbereitende Aufgabe </vt:lpstr>
      <vt:lpstr>Diagnostik und Leistungsbewertung</vt:lpstr>
      <vt:lpstr>Versorgt euch mit Kaffee</vt:lpstr>
      <vt:lpstr>PowerPoint-Präsentation</vt:lpstr>
      <vt:lpstr>Schülervorstellungen -  (Prä-)Konzepte und Conceptual-Change</vt:lpstr>
      <vt:lpstr>Glossar zu den Fachtermini</vt:lpstr>
      <vt:lpstr>PowerPoint-Präsentation</vt:lpstr>
      <vt:lpstr>PowerPoint-Präsentation</vt:lpstr>
      <vt:lpstr>Präkonzepte als subjektive kognitive Strukturen</vt:lpstr>
      <vt:lpstr>Präkonzepte „Korrektheit“</vt:lpstr>
      <vt:lpstr>Präkonzepte Stabilität und Herkunft </vt:lpstr>
      <vt:lpstr>Präkonzepte „Konzeptwechsel / Conceptual Change“ durch…</vt:lpstr>
      <vt:lpstr>5 Schritt – Konzeptwechsel  Konzeptwechsel ermöglichen - Leitlinien </vt:lpstr>
      <vt:lpstr>PowerPoint-Präsentation</vt:lpstr>
      <vt:lpstr>PowerPoint-Präsentation</vt:lpstr>
      <vt:lpstr>PowerPoint-Präsentation</vt:lpstr>
      <vt:lpstr>PowerPoint-Präsentation</vt:lpstr>
      <vt:lpstr>PowerPoint-Präsentation</vt:lpstr>
      <vt:lpstr>PowerPoint-Präsentation</vt:lpstr>
      <vt:lpstr>Vorbereitung Unterrichtshospitation – Diagnostik und Leistungsbewertung  </vt:lpstr>
      <vt:lpstr>Unterrichtshospitation und Besprechung</vt:lpstr>
      <vt:lpstr>Unterrichtsreflexion</vt:lpstr>
      <vt:lpstr>Verhalten der Lehrkraft</vt:lpstr>
      <vt:lpstr>PowerPoint-Präsentation</vt:lpstr>
      <vt:lpstr>PowerPoint-Präsentation</vt:lpstr>
      <vt:lpstr>(Sonderpädagogische)  Diagnostik im Sachunterricht</vt:lpstr>
      <vt:lpstr>Diagnostik Eine kurze Einordnung </vt:lpstr>
      <vt:lpstr>Diagnostische Grundlagen  Bezugsnormen</vt:lpstr>
      <vt:lpstr>PowerPoint-Präsentation</vt:lpstr>
      <vt:lpstr>Diagnostische Grundlagen Diagnose- und Förderkreislauf (SINUS) </vt:lpstr>
      <vt:lpstr>Diagnostik im Sachunterricht Verfahren</vt:lpstr>
      <vt:lpstr>Diagnostik im Sachunterricht Aufgaben &amp; Ziele einer lernprozessbegleitenden Diagnostik</vt:lpstr>
      <vt:lpstr>Diagnostische Grundlagen  Verfahren und Zielintentionen</vt:lpstr>
      <vt:lpstr>Diagnostische Grundlagen  Verfahren und Zielintentionen</vt:lpstr>
      <vt:lpstr>Diagnostische Grundlagen  Verfahren und Zielintentionen</vt:lpstr>
      <vt:lpstr>Diagnostische Grundlagen  Lernprozessbegleitende, informelle Diagnostik</vt:lpstr>
      <vt:lpstr>Diagnostische Arbeit im Unterricht   Passung herstellen </vt:lpstr>
      <vt:lpstr>Lernprozessbegleitende Diagnostik</vt:lpstr>
      <vt:lpstr>Diagnostische Arbeit im Unterricht    Passung herstellen</vt:lpstr>
      <vt:lpstr>Diagnostische Arbeit im Unterricht Bezugssysteme einer strukturbezogenen, qualitativen Diagnostik</vt:lpstr>
      <vt:lpstr>Diagnostische Arbeit im Unterricht   Passung herstellen</vt:lpstr>
      <vt:lpstr>Diagnostische Arbeit im Unterricht   Passung herstellen</vt:lpstr>
      <vt:lpstr>Diagnostische Arbeit im Unterricht   Passung herstellen</vt:lpstr>
      <vt:lpstr>Standortbestimmung  Bienenzeichnung</vt:lpstr>
      <vt:lpstr>Zugriffsweisen auf Sachverhalte  sind gekennzeichnet durch die Aktivierung von…</vt:lpstr>
      <vt:lpstr>Zugriffsweisen Eine Diagnostische Probe…</vt:lpstr>
      <vt:lpstr>Zugriffsweisen auf Sachverhalte  am Beispiel einer Stationsarbeit „Die Kartoffel“</vt:lpstr>
      <vt:lpstr>    30 Minuten Pause</vt:lpstr>
      <vt:lpstr>Analyse von Sach- und Handlungsstrukturen</vt:lpstr>
      <vt:lpstr>Diagnostische Arbeit im Unterricht   Passung herstellen</vt:lpstr>
      <vt:lpstr>Sachstrukturanalyse  strukturbezogene qualitative Diagnostik nach Probst und Kutzer</vt:lpstr>
      <vt:lpstr>Sachstrukturanalyse  Merkmale und Herausforderungen </vt:lpstr>
      <vt:lpstr>PowerPoint-Präsentation</vt:lpstr>
      <vt:lpstr>Fazit der Lehr-Lernforschung und der fachdidaktischen Forschung…</vt:lpstr>
      <vt:lpstr>Auftrag: </vt:lpstr>
      <vt:lpstr>PowerPoint-Präsentation</vt:lpstr>
      <vt:lpstr>Rückblick, Ausblick   </vt:lpstr>
      <vt:lpstr>Diagnostik und Leistungsbewertung</vt:lpstr>
      <vt:lpstr>Rückmeldungen zur heutigen AV </vt:lpstr>
      <vt:lpstr>Lernprozessbegleitende Diagnostik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Martin Müller</cp:lastModifiedBy>
  <cp:revision>358</cp:revision>
  <dcterms:created xsi:type="dcterms:W3CDTF">2015-10-10T11:15:27Z</dcterms:created>
  <dcterms:modified xsi:type="dcterms:W3CDTF">2026-01-27T10:47:47Z</dcterms:modified>
</cp:coreProperties>
</file>